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8" r:id="rId5"/>
    <p:sldId id="257" r:id="rId6"/>
    <p:sldId id="476" r:id="rId7"/>
    <p:sldId id="290" r:id="rId8"/>
    <p:sldId id="496" r:id="rId9"/>
    <p:sldId id="292" r:id="rId10"/>
    <p:sldId id="497" r:id="rId11"/>
    <p:sldId id="280" r:id="rId12"/>
    <p:sldId id="493" r:id="rId13"/>
    <p:sldId id="267"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0C8"/>
    <a:srgbClr val="0000FF"/>
    <a:srgbClr val="349AF5"/>
    <a:srgbClr val="1268BE"/>
    <a:srgbClr val="3499F5"/>
    <a:srgbClr val="262324"/>
    <a:srgbClr val="3C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33952-FA3B-4BC6-9527-0443EF2CF56A}" type="doc">
      <dgm:prSet loTypeId="urn:microsoft.com/office/officeart/2005/8/layout/hProcess9" loCatId="process" qsTypeId="urn:microsoft.com/office/officeart/2005/8/quickstyle/simple1" qsCatId="simple" csTypeId="urn:microsoft.com/office/officeart/2005/8/colors/accent1_2" csCatId="accent1" phldr="1"/>
      <dgm:spPr/>
    </dgm:pt>
    <dgm:pt modelId="{925D5B89-FB36-462B-9AA3-2D844B303B02}">
      <dgm:prSet phldrT="[Text]"/>
      <dgm:spPr/>
      <dgm:t>
        <a:bodyPr/>
        <a:lstStyle/>
        <a:p>
          <a:r>
            <a:rPr lang="en-MY" dirty="0"/>
            <a:t>RAID</a:t>
          </a:r>
        </a:p>
      </dgm:t>
    </dgm:pt>
    <dgm:pt modelId="{DAD6903B-AEAD-4EAB-8348-24DC9F024079}" type="parTrans" cxnId="{CED5CEE3-0947-4C10-BEF1-AE47A2DCAC87}">
      <dgm:prSet/>
      <dgm:spPr/>
      <dgm:t>
        <a:bodyPr/>
        <a:lstStyle/>
        <a:p>
          <a:endParaRPr lang="en-MY"/>
        </a:p>
      </dgm:t>
    </dgm:pt>
    <dgm:pt modelId="{6084ADD3-C582-4B9C-AB66-CA7FFE5C8E6B}" type="sibTrans" cxnId="{CED5CEE3-0947-4C10-BEF1-AE47A2DCAC87}">
      <dgm:prSet/>
      <dgm:spPr/>
      <dgm:t>
        <a:bodyPr/>
        <a:lstStyle/>
        <a:p>
          <a:endParaRPr lang="en-MY"/>
        </a:p>
      </dgm:t>
    </dgm:pt>
    <dgm:pt modelId="{771A4D6D-058D-42F9-A5BF-38468CD1A02F}">
      <dgm:prSet/>
      <dgm:spPr/>
      <dgm:t>
        <a:bodyPr/>
        <a:lstStyle/>
        <a:p>
          <a:r>
            <a:rPr lang="en-MY" dirty="0"/>
            <a:t>BANK OR FINANCE INFORMATION</a:t>
          </a:r>
        </a:p>
      </dgm:t>
    </dgm:pt>
    <dgm:pt modelId="{C6753657-AA2D-4132-973A-7295068000A5}" type="parTrans" cxnId="{2DB5C571-D3AA-4131-827D-901974AAE9B0}">
      <dgm:prSet/>
      <dgm:spPr/>
      <dgm:t>
        <a:bodyPr/>
        <a:lstStyle/>
        <a:p>
          <a:endParaRPr lang="en-MY"/>
        </a:p>
      </dgm:t>
    </dgm:pt>
    <dgm:pt modelId="{2A07308B-312F-4203-9275-492A3B0EF513}" type="sibTrans" cxnId="{2DB5C571-D3AA-4131-827D-901974AAE9B0}">
      <dgm:prSet/>
      <dgm:spPr/>
      <dgm:t>
        <a:bodyPr/>
        <a:lstStyle/>
        <a:p>
          <a:endParaRPr lang="en-MY"/>
        </a:p>
      </dgm:t>
    </dgm:pt>
    <dgm:pt modelId="{9770D096-4789-4DA9-B327-DED36AA8C1CE}">
      <dgm:prSet/>
      <dgm:spPr/>
      <dgm:t>
        <a:bodyPr/>
        <a:lstStyle/>
        <a:p>
          <a:r>
            <a:rPr lang="en-MY" dirty="0"/>
            <a:t>INTELLIGENT INFORMATION </a:t>
          </a:r>
        </a:p>
      </dgm:t>
    </dgm:pt>
    <dgm:pt modelId="{C84E4B39-2203-40DC-B487-0045F3C8C19F}" type="parTrans" cxnId="{48EC23F0-0509-4157-83EC-0D4257FDCD84}">
      <dgm:prSet/>
      <dgm:spPr/>
      <dgm:t>
        <a:bodyPr/>
        <a:lstStyle/>
        <a:p>
          <a:endParaRPr lang="en-MY"/>
        </a:p>
      </dgm:t>
    </dgm:pt>
    <dgm:pt modelId="{E5479F1C-264D-4AA9-95A7-3426A8A4900B}" type="sibTrans" cxnId="{48EC23F0-0509-4157-83EC-0D4257FDCD84}">
      <dgm:prSet/>
      <dgm:spPr/>
      <dgm:t>
        <a:bodyPr/>
        <a:lstStyle/>
        <a:p>
          <a:endParaRPr lang="en-MY"/>
        </a:p>
      </dgm:t>
    </dgm:pt>
    <dgm:pt modelId="{A82D7942-9CB7-44E3-ADDD-600BACA5EE7C}">
      <dgm:prSet/>
      <dgm:spPr/>
      <dgm:t>
        <a:bodyPr/>
        <a:lstStyle/>
        <a:p>
          <a:r>
            <a:rPr lang="en-MY" dirty="0"/>
            <a:t>IDENTIFY </a:t>
          </a:r>
        </a:p>
        <a:p>
          <a:r>
            <a:rPr lang="en-MY" dirty="0"/>
            <a:t>UNDER REPORTED INCOME</a:t>
          </a:r>
        </a:p>
        <a:p>
          <a:r>
            <a:rPr lang="en-MY" dirty="0"/>
            <a:t> </a:t>
          </a:r>
        </a:p>
      </dgm:t>
    </dgm:pt>
    <dgm:pt modelId="{D6112E74-F433-4582-90D5-9AD081231EE1}" type="parTrans" cxnId="{AC17EEA0-8DC9-4690-90CD-63AFF896F12C}">
      <dgm:prSet/>
      <dgm:spPr/>
      <dgm:t>
        <a:bodyPr/>
        <a:lstStyle/>
        <a:p>
          <a:endParaRPr lang="en-MY"/>
        </a:p>
      </dgm:t>
    </dgm:pt>
    <dgm:pt modelId="{9B327B39-1171-4411-B0AB-161AFB55CA18}" type="sibTrans" cxnId="{AC17EEA0-8DC9-4690-90CD-63AFF896F12C}">
      <dgm:prSet/>
      <dgm:spPr/>
      <dgm:t>
        <a:bodyPr/>
        <a:lstStyle/>
        <a:p>
          <a:endParaRPr lang="en-MY"/>
        </a:p>
      </dgm:t>
    </dgm:pt>
    <dgm:pt modelId="{CE798D37-BE89-41DB-B0DE-A461C48C3B97}">
      <dgm:prSet/>
      <dgm:spPr/>
      <dgm:t>
        <a:bodyPr/>
        <a:lstStyle/>
        <a:p>
          <a:r>
            <a:rPr lang="en-MY" dirty="0"/>
            <a:t>DOCUMENT REVIEW AND WITNESS STATEMENT</a:t>
          </a:r>
        </a:p>
      </dgm:t>
    </dgm:pt>
    <dgm:pt modelId="{111B2C0D-ADF1-4FE2-AC9E-26F818E6B875}" type="parTrans" cxnId="{F371CCF1-B33C-4EF7-8F2F-DB525A3EF9E5}">
      <dgm:prSet/>
      <dgm:spPr/>
      <dgm:t>
        <a:bodyPr/>
        <a:lstStyle/>
        <a:p>
          <a:endParaRPr lang="en-MY"/>
        </a:p>
      </dgm:t>
    </dgm:pt>
    <dgm:pt modelId="{88385E7E-E916-46DB-AA3A-B6A2419DFD69}" type="sibTrans" cxnId="{F371CCF1-B33C-4EF7-8F2F-DB525A3EF9E5}">
      <dgm:prSet/>
      <dgm:spPr/>
      <dgm:t>
        <a:bodyPr/>
        <a:lstStyle/>
        <a:p>
          <a:endParaRPr lang="en-MY"/>
        </a:p>
      </dgm:t>
    </dgm:pt>
    <dgm:pt modelId="{6522E90E-DBDE-44AD-9D0B-4EAE79F61136}" type="pres">
      <dgm:prSet presAssocID="{9D733952-FA3B-4BC6-9527-0443EF2CF56A}" presName="CompostProcess" presStyleCnt="0">
        <dgm:presLayoutVars>
          <dgm:dir/>
          <dgm:resizeHandles val="exact"/>
        </dgm:presLayoutVars>
      </dgm:prSet>
      <dgm:spPr/>
    </dgm:pt>
    <dgm:pt modelId="{3796997B-5AAF-46CC-8597-E7DBA320A241}" type="pres">
      <dgm:prSet presAssocID="{9D733952-FA3B-4BC6-9527-0443EF2CF56A}" presName="arrow" presStyleLbl="bgShp" presStyleIdx="0" presStyleCnt="1" custScaleY="79332" custLinFactNeighborX="15621" custLinFactNeighborY="-3819"/>
      <dgm:spPr/>
    </dgm:pt>
    <dgm:pt modelId="{CB86B23E-0D0B-49B9-97FF-E268C7A9E23A}" type="pres">
      <dgm:prSet presAssocID="{9D733952-FA3B-4BC6-9527-0443EF2CF56A}" presName="linearProcess" presStyleCnt="0"/>
      <dgm:spPr/>
    </dgm:pt>
    <dgm:pt modelId="{576B2661-265A-414C-9B42-059009714C71}" type="pres">
      <dgm:prSet presAssocID="{9770D096-4789-4DA9-B327-DED36AA8C1CE}" presName="textNode" presStyleLbl="node1" presStyleIdx="0" presStyleCnt="5">
        <dgm:presLayoutVars>
          <dgm:bulletEnabled val="1"/>
        </dgm:presLayoutVars>
      </dgm:prSet>
      <dgm:spPr/>
    </dgm:pt>
    <dgm:pt modelId="{8851F01A-DF60-486D-9FFB-43EBF37B344D}" type="pres">
      <dgm:prSet presAssocID="{E5479F1C-264D-4AA9-95A7-3426A8A4900B}" presName="sibTrans" presStyleCnt="0"/>
      <dgm:spPr/>
    </dgm:pt>
    <dgm:pt modelId="{2BB0FAF2-FE19-4A8F-AC25-A5AB771D69CE}" type="pres">
      <dgm:prSet presAssocID="{771A4D6D-058D-42F9-A5BF-38468CD1A02F}" presName="textNode" presStyleLbl="node1" presStyleIdx="1" presStyleCnt="5">
        <dgm:presLayoutVars>
          <dgm:bulletEnabled val="1"/>
        </dgm:presLayoutVars>
      </dgm:prSet>
      <dgm:spPr/>
    </dgm:pt>
    <dgm:pt modelId="{1FA07633-134E-4EAC-BCD7-B0D3B869EBB3}" type="pres">
      <dgm:prSet presAssocID="{2A07308B-312F-4203-9275-492A3B0EF513}" presName="sibTrans" presStyleCnt="0"/>
      <dgm:spPr/>
    </dgm:pt>
    <dgm:pt modelId="{7BB22491-FB46-40B3-B5D6-B68FEC45EC4E}" type="pres">
      <dgm:prSet presAssocID="{925D5B89-FB36-462B-9AA3-2D844B303B02}" presName="textNode" presStyleLbl="node1" presStyleIdx="2" presStyleCnt="5">
        <dgm:presLayoutVars>
          <dgm:bulletEnabled val="1"/>
        </dgm:presLayoutVars>
      </dgm:prSet>
      <dgm:spPr/>
    </dgm:pt>
    <dgm:pt modelId="{ABA1FC01-490A-4AD0-AA2B-2671D98B0820}" type="pres">
      <dgm:prSet presAssocID="{6084ADD3-C582-4B9C-AB66-CA7FFE5C8E6B}" presName="sibTrans" presStyleCnt="0"/>
      <dgm:spPr/>
    </dgm:pt>
    <dgm:pt modelId="{D686E800-3879-4C13-B307-4F3550B54581}" type="pres">
      <dgm:prSet presAssocID="{CE798D37-BE89-41DB-B0DE-A461C48C3B97}" presName="textNode" presStyleLbl="node1" presStyleIdx="3" presStyleCnt="5">
        <dgm:presLayoutVars>
          <dgm:bulletEnabled val="1"/>
        </dgm:presLayoutVars>
      </dgm:prSet>
      <dgm:spPr/>
    </dgm:pt>
    <dgm:pt modelId="{AE8BB7CF-3D12-4417-894D-AF044AE38FC3}" type="pres">
      <dgm:prSet presAssocID="{88385E7E-E916-46DB-AA3A-B6A2419DFD69}" presName="sibTrans" presStyleCnt="0"/>
      <dgm:spPr/>
    </dgm:pt>
    <dgm:pt modelId="{0B2473F7-FBE8-4EAD-8970-748CC1945133}" type="pres">
      <dgm:prSet presAssocID="{A82D7942-9CB7-44E3-ADDD-600BACA5EE7C}" presName="textNode" presStyleLbl="node1" presStyleIdx="4" presStyleCnt="5">
        <dgm:presLayoutVars>
          <dgm:bulletEnabled val="1"/>
        </dgm:presLayoutVars>
      </dgm:prSet>
      <dgm:spPr/>
    </dgm:pt>
  </dgm:ptLst>
  <dgm:cxnLst>
    <dgm:cxn modelId="{71F7011B-6880-45BD-B585-E6FDF526EC95}" type="presOf" srcId="{9770D096-4789-4DA9-B327-DED36AA8C1CE}" destId="{576B2661-265A-414C-9B42-059009714C71}" srcOrd="0" destOrd="0" presId="urn:microsoft.com/office/officeart/2005/8/layout/hProcess9"/>
    <dgm:cxn modelId="{8FB06642-AB62-4E89-9EC5-7D20D04B3EFD}" type="presOf" srcId="{A82D7942-9CB7-44E3-ADDD-600BACA5EE7C}" destId="{0B2473F7-FBE8-4EAD-8970-748CC1945133}" srcOrd="0" destOrd="0" presId="urn:microsoft.com/office/officeart/2005/8/layout/hProcess9"/>
    <dgm:cxn modelId="{0AC54343-4410-481F-8233-A8EDA753A393}" type="presOf" srcId="{CE798D37-BE89-41DB-B0DE-A461C48C3B97}" destId="{D686E800-3879-4C13-B307-4F3550B54581}" srcOrd="0" destOrd="0" presId="urn:microsoft.com/office/officeart/2005/8/layout/hProcess9"/>
    <dgm:cxn modelId="{9CD61A47-AED8-4EDD-82EF-376CCC431974}" type="presOf" srcId="{9D733952-FA3B-4BC6-9527-0443EF2CF56A}" destId="{6522E90E-DBDE-44AD-9D0B-4EAE79F61136}" srcOrd="0" destOrd="0" presId="urn:microsoft.com/office/officeart/2005/8/layout/hProcess9"/>
    <dgm:cxn modelId="{2DB5C571-D3AA-4131-827D-901974AAE9B0}" srcId="{9D733952-FA3B-4BC6-9527-0443EF2CF56A}" destId="{771A4D6D-058D-42F9-A5BF-38468CD1A02F}" srcOrd="1" destOrd="0" parTransId="{C6753657-AA2D-4132-973A-7295068000A5}" sibTransId="{2A07308B-312F-4203-9275-492A3B0EF513}"/>
    <dgm:cxn modelId="{AD9A1090-F204-4C3D-B581-63483A05DEAD}" type="presOf" srcId="{925D5B89-FB36-462B-9AA3-2D844B303B02}" destId="{7BB22491-FB46-40B3-B5D6-B68FEC45EC4E}" srcOrd="0" destOrd="0" presId="urn:microsoft.com/office/officeart/2005/8/layout/hProcess9"/>
    <dgm:cxn modelId="{AC17EEA0-8DC9-4690-90CD-63AFF896F12C}" srcId="{9D733952-FA3B-4BC6-9527-0443EF2CF56A}" destId="{A82D7942-9CB7-44E3-ADDD-600BACA5EE7C}" srcOrd="4" destOrd="0" parTransId="{D6112E74-F433-4582-90D5-9AD081231EE1}" sibTransId="{9B327B39-1171-4411-B0AB-161AFB55CA18}"/>
    <dgm:cxn modelId="{CED5CEE3-0947-4C10-BEF1-AE47A2DCAC87}" srcId="{9D733952-FA3B-4BC6-9527-0443EF2CF56A}" destId="{925D5B89-FB36-462B-9AA3-2D844B303B02}" srcOrd="2" destOrd="0" parTransId="{DAD6903B-AEAD-4EAB-8348-24DC9F024079}" sibTransId="{6084ADD3-C582-4B9C-AB66-CA7FFE5C8E6B}"/>
    <dgm:cxn modelId="{FE0987E7-3DBD-4610-920A-8F6E4A383E74}" type="presOf" srcId="{771A4D6D-058D-42F9-A5BF-38468CD1A02F}" destId="{2BB0FAF2-FE19-4A8F-AC25-A5AB771D69CE}" srcOrd="0" destOrd="0" presId="urn:microsoft.com/office/officeart/2005/8/layout/hProcess9"/>
    <dgm:cxn modelId="{48EC23F0-0509-4157-83EC-0D4257FDCD84}" srcId="{9D733952-FA3B-4BC6-9527-0443EF2CF56A}" destId="{9770D096-4789-4DA9-B327-DED36AA8C1CE}" srcOrd="0" destOrd="0" parTransId="{C84E4B39-2203-40DC-B487-0045F3C8C19F}" sibTransId="{E5479F1C-264D-4AA9-95A7-3426A8A4900B}"/>
    <dgm:cxn modelId="{F371CCF1-B33C-4EF7-8F2F-DB525A3EF9E5}" srcId="{9D733952-FA3B-4BC6-9527-0443EF2CF56A}" destId="{CE798D37-BE89-41DB-B0DE-A461C48C3B97}" srcOrd="3" destOrd="0" parTransId="{111B2C0D-ADF1-4FE2-AC9E-26F818E6B875}" sibTransId="{88385E7E-E916-46DB-AA3A-B6A2419DFD69}"/>
    <dgm:cxn modelId="{F4C69359-78BD-4371-9568-248840793683}" type="presParOf" srcId="{6522E90E-DBDE-44AD-9D0B-4EAE79F61136}" destId="{3796997B-5AAF-46CC-8597-E7DBA320A241}" srcOrd="0" destOrd="0" presId="urn:microsoft.com/office/officeart/2005/8/layout/hProcess9"/>
    <dgm:cxn modelId="{2E451442-024B-4351-86DC-665A6748A915}" type="presParOf" srcId="{6522E90E-DBDE-44AD-9D0B-4EAE79F61136}" destId="{CB86B23E-0D0B-49B9-97FF-E268C7A9E23A}" srcOrd="1" destOrd="0" presId="urn:microsoft.com/office/officeart/2005/8/layout/hProcess9"/>
    <dgm:cxn modelId="{CF4A786C-0814-4278-838A-09D80A7BEE0D}" type="presParOf" srcId="{CB86B23E-0D0B-49B9-97FF-E268C7A9E23A}" destId="{576B2661-265A-414C-9B42-059009714C71}" srcOrd="0" destOrd="0" presId="urn:microsoft.com/office/officeart/2005/8/layout/hProcess9"/>
    <dgm:cxn modelId="{6CC5A101-E18B-4634-A106-42FEACCB538E}" type="presParOf" srcId="{CB86B23E-0D0B-49B9-97FF-E268C7A9E23A}" destId="{8851F01A-DF60-486D-9FFB-43EBF37B344D}" srcOrd="1" destOrd="0" presId="urn:microsoft.com/office/officeart/2005/8/layout/hProcess9"/>
    <dgm:cxn modelId="{E21FED01-7649-4B32-B8BA-8D3E8B32E261}" type="presParOf" srcId="{CB86B23E-0D0B-49B9-97FF-E268C7A9E23A}" destId="{2BB0FAF2-FE19-4A8F-AC25-A5AB771D69CE}" srcOrd="2" destOrd="0" presId="urn:microsoft.com/office/officeart/2005/8/layout/hProcess9"/>
    <dgm:cxn modelId="{819B1E9F-5345-4AFE-9269-280B3C13B30D}" type="presParOf" srcId="{CB86B23E-0D0B-49B9-97FF-E268C7A9E23A}" destId="{1FA07633-134E-4EAC-BCD7-B0D3B869EBB3}" srcOrd="3" destOrd="0" presId="urn:microsoft.com/office/officeart/2005/8/layout/hProcess9"/>
    <dgm:cxn modelId="{BF8C742E-EB14-4D99-BEB9-2C30BAE070BC}" type="presParOf" srcId="{CB86B23E-0D0B-49B9-97FF-E268C7A9E23A}" destId="{7BB22491-FB46-40B3-B5D6-B68FEC45EC4E}" srcOrd="4" destOrd="0" presId="urn:microsoft.com/office/officeart/2005/8/layout/hProcess9"/>
    <dgm:cxn modelId="{FC221E2C-904A-40C2-B791-913AEDD93B3F}" type="presParOf" srcId="{CB86B23E-0D0B-49B9-97FF-E268C7A9E23A}" destId="{ABA1FC01-490A-4AD0-AA2B-2671D98B0820}" srcOrd="5" destOrd="0" presId="urn:microsoft.com/office/officeart/2005/8/layout/hProcess9"/>
    <dgm:cxn modelId="{0046D758-70B8-4BB0-A1E0-5A5F45C033BE}" type="presParOf" srcId="{CB86B23E-0D0B-49B9-97FF-E268C7A9E23A}" destId="{D686E800-3879-4C13-B307-4F3550B54581}" srcOrd="6" destOrd="0" presId="urn:microsoft.com/office/officeart/2005/8/layout/hProcess9"/>
    <dgm:cxn modelId="{7B50B58E-1F09-443E-8B28-8961F23B4CE7}" type="presParOf" srcId="{CB86B23E-0D0B-49B9-97FF-E268C7A9E23A}" destId="{AE8BB7CF-3D12-4417-894D-AF044AE38FC3}" srcOrd="7" destOrd="0" presId="urn:microsoft.com/office/officeart/2005/8/layout/hProcess9"/>
    <dgm:cxn modelId="{79BE29DF-4103-43FF-ADEB-E4C6DC310251}" type="presParOf" srcId="{CB86B23E-0D0B-49B9-97FF-E268C7A9E23A}" destId="{0B2473F7-FBE8-4EAD-8970-748CC194513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C82FB-2CDA-4142-9A16-DE6C91256FC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MY"/>
        </a:p>
      </dgm:t>
    </dgm:pt>
    <dgm:pt modelId="{C21C415F-841F-4CCA-ABCA-E7E947355ECB}">
      <dgm:prSet phldrT="[Text]"/>
      <dgm:spPr/>
      <dgm:t>
        <a:bodyPr/>
        <a:lstStyle/>
        <a:p>
          <a:r>
            <a:rPr lang="en-MY" dirty="0"/>
            <a:t>1) Intelligence Gathering</a:t>
          </a:r>
        </a:p>
      </dgm:t>
    </dgm:pt>
    <dgm:pt modelId="{6EB5888D-DD09-4E95-8109-DA83E1BECBC7}" type="parTrans" cxnId="{89E7CB4D-1D3D-482E-94DE-72B27C3B99AE}">
      <dgm:prSet/>
      <dgm:spPr/>
      <dgm:t>
        <a:bodyPr/>
        <a:lstStyle/>
        <a:p>
          <a:endParaRPr lang="en-MY"/>
        </a:p>
      </dgm:t>
    </dgm:pt>
    <dgm:pt modelId="{20A897DD-549D-474C-B426-BAA74DF06D4A}" type="sibTrans" cxnId="{89E7CB4D-1D3D-482E-94DE-72B27C3B99AE}">
      <dgm:prSet/>
      <dgm:spPr/>
      <dgm:t>
        <a:bodyPr/>
        <a:lstStyle/>
        <a:p>
          <a:endParaRPr lang="en-MY"/>
        </a:p>
      </dgm:t>
    </dgm:pt>
    <dgm:pt modelId="{41472C95-AACD-4FF5-85B1-36779E94D871}">
      <dgm:prSet phldrT="[Text]"/>
      <dgm:spPr/>
      <dgm:t>
        <a:bodyPr/>
        <a:lstStyle/>
        <a:p>
          <a:r>
            <a:rPr lang="en-MY" dirty="0"/>
            <a:t>2) Document Trial</a:t>
          </a:r>
        </a:p>
      </dgm:t>
    </dgm:pt>
    <dgm:pt modelId="{D08A2DDD-4430-42DF-8C0B-197A7CC16B38}" type="parTrans" cxnId="{A668BC63-0E8C-474F-B155-45F64DC83956}">
      <dgm:prSet/>
      <dgm:spPr/>
      <dgm:t>
        <a:bodyPr/>
        <a:lstStyle/>
        <a:p>
          <a:endParaRPr lang="en-MY"/>
        </a:p>
      </dgm:t>
    </dgm:pt>
    <dgm:pt modelId="{9B347B4A-FF10-491B-8FEB-ED137640F29B}" type="sibTrans" cxnId="{A668BC63-0E8C-474F-B155-45F64DC83956}">
      <dgm:prSet/>
      <dgm:spPr/>
      <dgm:t>
        <a:bodyPr/>
        <a:lstStyle/>
        <a:p>
          <a:endParaRPr lang="en-MY"/>
        </a:p>
      </dgm:t>
    </dgm:pt>
    <dgm:pt modelId="{76AFD8B7-D7F6-478C-BCE5-075D644D9F16}">
      <dgm:prSet phldrT="[Text]"/>
      <dgm:spPr/>
      <dgm:t>
        <a:bodyPr/>
        <a:lstStyle/>
        <a:p>
          <a:r>
            <a:rPr lang="en-MY" dirty="0"/>
            <a:t>3) Witness Statement</a:t>
          </a:r>
        </a:p>
      </dgm:t>
    </dgm:pt>
    <dgm:pt modelId="{3698A64A-0358-441B-BF18-590AFF531729}" type="parTrans" cxnId="{738605A7-609C-41CF-A843-01E139553AE4}">
      <dgm:prSet/>
      <dgm:spPr/>
      <dgm:t>
        <a:bodyPr/>
        <a:lstStyle/>
        <a:p>
          <a:endParaRPr lang="en-MY"/>
        </a:p>
      </dgm:t>
    </dgm:pt>
    <dgm:pt modelId="{B214F9B3-661B-42B6-A674-1F7CC2540736}" type="sibTrans" cxnId="{738605A7-609C-41CF-A843-01E139553AE4}">
      <dgm:prSet/>
      <dgm:spPr/>
      <dgm:t>
        <a:bodyPr/>
        <a:lstStyle/>
        <a:p>
          <a:endParaRPr lang="en-MY"/>
        </a:p>
      </dgm:t>
    </dgm:pt>
    <dgm:pt modelId="{0906DAAC-C74D-4444-9FD5-20501F04CCF4}">
      <dgm:prSet phldrT="[Text]"/>
      <dgm:spPr/>
      <dgm:t>
        <a:bodyPr/>
        <a:lstStyle/>
        <a:p>
          <a:r>
            <a:rPr lang="en-MY" dirty="0"/>
            <a:t>4) Financial </a:t>
          </a:r>
          <a:r>
            <a:rPr lang="en-MY" dirty="0" err="1"/>
            <a:t>Analisis</a:t>
          </a:r>
          <a:endParaRPr lang="en-MY" dirty="0"/>
        </a:p>
      </dgm:t>
    </dgm:pt>
    <dgm:pt modelId="{647FF8C2-F77D-426D-823C-A8FAE64F0C4A}" type="parTrans" cxnId="{D5EDC21D-F7C1-4209-987C-5192DA732122}">
      <dgm:prSet/>
      <dgm:spPr/>
      <dgm:t>
        <a:bodyPr/>
        <a:lstStyle/>
        <a:p>
          <a:endParaRPr lang="en-MY"/>
        </a:p>
      </dgm:t>
    </dgm:pt>
    <dgm:pt modelId="{F4AF778D-2D6C-437B-8E5D-758D6739C549}" type="sibTrans" cxnId="{D5EDC21D-F7C1-4209-987C-5192DA732122}">
      <dgm:prSet/>
      <dgm:spPr/>
      <dgm:t>
        <a:bodyPr/>
        <a:lstStyle/>
        <a:p>
          <a:endParaRPr lang="en-MY"/>
        </a:p>
      </dgm:t>
    </dgm:pt>
    <dgm:pt modelId="{DFD62376-246A-40FA-AC3E-B16E10EFE9A7}">
      <dgm:prSet phldrT="[Text]"/>
      <dgm:spPr/>
      <dgm:t>
        <a:bodyPr/>
        <a:lstStyle/>
        <a:p>
          <a:r>
            <a:rPr lang="en-MY" dirty="0"/>
            <a:t>5) Financial X-Ray</a:t>
          </a:r>
        </a:p>
      </dgm:t>
    </dgm:pt>
    <dgm:pt modelId="{AF03BE47-4FF1-4435-8DCA-7738064D2DBA}" type="parTrans" cxnId="{B0059747-1D39-43C2-B5F9-DF4A5C0E9FD0}">
      <dgm:prSet/>
      <dgm:spPr/>
      <dgm:t>
        <a:bodyPr/>
        <a:lstStyle/>
        <a:p>
          <a:endParaRPr lang="en-MY"/>
        </a:p>
      </dgm:t>
    </dgm:pt>
    <dgm:pt modelId="{B33C3125-0C39-49A6-93B0-1AAEEF935240}" type="sibTrans" cxnId="{B0059747-1D39-43C2-B5F9-DF4A5C0E9FD0}">
      <dgm:prSet/>
      <dgm:spPr/>
      <dgm:t>
        <a:bodyPr/>
        <a:lstStyle/>
        <a:p>
          <a:endParaRPr lang="en-MY"/>
        </a:p>
      </dgm:t>
    </dgm:pt>
    <dgm:pt modelId="{FA559B1E-0198-4BA3-872E-6E1C0CE5EC15}">
      <dgm:prSet phldrT="[Text]"/>
      <dgm:spPr/>
      <dgm:t>
        <a:bodyPr/>
        <a:lstStyle/>
        <a:p>
          <a:r>
            <a:rPr lang="en-MY" dirty="0"/>
            <a:t>6) Legal Loom</a:t>
          </a:r>
        </a:p>
      </dgm:t>
    </dgm:pt>
    <dgm:pt modelId="{45E99579-E206-4CFF-B6FC-874C632CB5FB}" type="parTrans" cxnId="{958146F6-D975-47ED-9678-4774EC669D61}">
      <dgm:prSet/>
      <dgm:spPr/>
      <dgm:t>
        <a:bodyPr/>
        <a:lstStyle/>
        <a:p>
          <a:endParaRPr lang="en-MY"/>
        </a:p>
      </dgm:t>
    </dgm:pt>
    <dgm:pt modelId="{367E5219-BBD9-40FF-AFF2-E69515C5E360}" type="sibTrans" cxnId="{958146F6-D975-47ED-9678-4774EC669D61}">
      <dgm:prSet/>
      <dgm:spPr/>
      <dgm:t>
        <a:bodyPr/>
        <a:lstStyle/>
        <a:p>
          <a:endParaRPr lang="en-MY"/>
        </a:p>
      </dgm:t>
    </dgm:pt>
    <dgm:pt modelId="{C7AD7E41-58ED-4507-97C5-06EADE61C3D1}" type="pres">
      <dgm:prSet presAssocID="{B93C82FB-2CDA-4142-9A16-DE6C91256FC0}" presName="Name0" presStyleCnt="0">
        <dgm:presLayoutVars>
          <dgm:dir/>
          <dgm:resizeHandles/>
        </dgm:presLayoutVars>
      </dgm:prSet>
      <dgm:spPr/>
    </dgm:pt>
    <dgm:pt modelId="{E824559B-9591-4F38-8358-0E990BE815F4}" type="pres">
      <dgm:prSet presAssocID="{C21C415F-841F-4CCA-ABCA-E7E947355ECB}" presName="compNode" presStyleCnt="0"/>
      <dgm:spPr/>
    </dgm:pt>
    <dgm:pt modelId="{F3FF7FC8-4AD3-436C-998E-607026E255FB}" type="pres">
      <dgm:prSet presAssocID="{C21C415F-841F-4CCA-ABCA-E7E947355ECB}" presName="dummyConnPt" presStyleCnt="0"/>
      <dgm:spPr/>
    </dgm:pt>
    <dgm:pt modelId="{5171862A-F6C2-49B9-8D94-E87B87FA8215}" type="pres">
      <dgm:prSet presAssocID="{C21C415F-841F-4CCA-ABCA-E7E947355ECB}" presName="node" presStyleLbl="node1" presStyleIdx="0" presStyleCnt="6">
        <dgm:presLayoutVars>
          <dgm:bulletEnabled val="1"/>
        </dgm:presLayoutVars>
      </dgm:prSet>
      <dgm:spPr/>
    </dgm:pt>
    <dgm:pt modelId="{4BD9E66E-2F5B-4D26-B7AD-F98DA0EE8B04}" type="pres">
      <dgm:prSet presAssocID="{20A897DD-549D-474C-B426-BAA74DF06D4A}" presName="sibTrans" presStyleLbl="bgSibTrans2D1" presStyleIdx="0" presStyleCnt="5" custLinFactY="72223" custLinFactNeighborX="41190" custLinFactNeighborY="100000"/>
      <dgm:spPr/>
    </dgm:pt>
    <dgm:pt modelId="{22C53B17-43E9-4CD7-8894-8D5671DEFD20}" type="pres">
      <dgm:prSet presAssocID="{41472C95-AACD-4FF5-85B1-36779E94D871}" presName="compNode" presStyleCnt="0"/>
      <dgm:spPr/>
    </dgm:pt>
    <dgm:pt modelId="{8E2A041C-537D-4762-A532-325EBFD0953E}" type="pres">
      <dgm:prSet presAssocID="{41472C95-AACD-4FF5-85B1-36779E94D871}" presName="dummyConnPt" presStyleCnt="0"/>
      <dgm:spPr/>
    </dgm:pt>
    <dgm:pt modelId="{2FF8EEE8-5D35-40E8-989D-248754A186A8}" type="pres">
      <dgm:prSet presAssocID="{41472C95-AACD-4FF5-85B1-36779E94D871}" presName="node" presStyleLbl="node1" presStyleIdx="1" presStyleCnt="6">
        <dgm:presLayoutVars>
          <dgm:bulletEnabled val="1"/>
        </dgm:presLayoutVars>
      </dgm:prSet>
      <dgm:spPr/>
    </dgm:pt>
    <dgm:pt modelId="{06533810-1AAD-471F-AC46-556A44843F41}" type="pres">
      <dgm:prSet presAssocID="{9B347B4A-FF10-491B-8FEB-ED137640F29B}" presName="sibTrans" presStyleLbl="bgSibTrans2D1" presStyleIdx="1" presStyleCnt="5" custLinFactNeighborX="44442" custLinFactNeighborY="13470"/>
      <dgm:spPr/>
    </dgm:pt>
    <dgm:pt modelId="{EBF6C3FB-3EF4-4A4C-9C53-F4DF05969B76}" type="pres">
      <dgm:prSet presAssocID="{76AFD8B7-D7F6-478C-BCE5-075D644D9F16}" presName="compNode" presStyleCnt="0"/>
      <dgm:spPr/>
    </dgm:pt>
    <dgm:pt modelId="{A50B5413-1D78-4C39-9785-42A8A287FC5B}" type="pres">
      <dgm:prSet presAssocID="{76AFD8B7-D7F6-478C-BCE5-075D644D9F16}" presName="dummyConnPt" presStyleCnt="0"/>
      <dgm:spPr/>
    </dgm:pt>
    <dgm:pt modelId="{39EE6581-F5DE-4CDF-A6DD-080D47989694}" type="pres">
      <dgm:prSet presAssocID="{76AFD8B7-D7F6-478C-BCE5-075D644D9F16}" presName="node" presStyleLbl="node1" presStyleIdx="2" presStyleCnt="6">
        <dgm:presLayoutVars>
          <dgm:bulletEnabled val="1"/>
        </dgm:presLayoutVars>
      </dgm:prSet>
      <dgm:spPr/>
    </dgm:pt>
    <dgm:pt modelId="{51202BE5-3D2C-48C7-8C45-757E13FA83DB}" type="pres">
      <dgm:prSet presAssocID="{B214F9B3-661B-42B6-A674-1F7CC2540736}" presName="sibTrans" presStyleLbl="bgSibTrans2D1" presStyleIdx="2" presStyleCnt="5"/>
      <dgm:spPr/>
    </dgm:pt>
    <dgm:pt modelId="{D758C696-2DD0-44DD-84B5-435C5D84125C}" type="pres">
      <dgm:prSet presAssocID="{0906DAAC-C74D-4444-9FD5-20501F04CCF4}" presName="compNode" presStyleCnt="0"/>
      <dgm:spPr/>
    </dgm:pt>
    <dgm:pt modelId="{3BCE6E81-20E4-41A7-B03B-5F40E470A095}" type="pres">
      <dgm:prSet presAssocID="{0906DAAC-C74D-4444-9FD5-20501F04CCF4}" presName="dummyConnPt" presStyleCnt="0"/>
      <dgm:spPr/>
    </dgm:pt>
    <dgm:pt modelId="{96494815-E742-4FD5-B76E-A049F034ADFA}" type="pres">
      <dgm:prSet presAssocID="{0906DAAC-C74D-4444-9FD5-20501F04CCF4}" presName="node" presStyleLbl="node1" presStyleIdx="3" presStyleCnt="6">
        <dgm:presLayoutVars>
          <dgm:bulletEnabled val="1"/>
        </dgm:presLayoutVars>
      </dgm:prSet>
      <dgm:spPr/>
    </dgm:pt>
    <dgm:pt modelId="{A7410916-0D3D-4FC7-8554-22A36DAE2E65}" type="pres">
      <dgm:prSet presAssocID="{F4AF778D-2D6C-437B-8E5D-758D6739C549}" presName="sibTrans" presStyleLbl="bgSibTrans2D1" presStyleIdx="3" presStyleCnt="5"/>
      <dgm:spPr/>
    </dgm:pt>
    <dgm:pt modelId="{E84BAEE5-8423-48F7-8EBC-7C0B25CAE786}" type="pres">
      <dgm:prSet presAssocID="{DFD62376-246A-40FA-AC3E-B16E10EFE9A7}" presName="compNode" presStyleCnt="0"/>
      <dgm:spPr/>
    </dgm:pt>
    <dgm:pt modelId="{48538249-1EE9-42E2-8646-946B3C53116C}" type="pres">
      <dgm:prSet presAssocID="{DFD62376-246A-40FA-AC3E-B16E10EFE9A7}" presName="dummyConnPt" presStyleCnt="0"/>
      <dgm:spPr/>
    </dgm:pt>
    <dgm:pt modelId="{E8A33FB2-E0C4-475D-BA5A-A68C3E115726}" type="pres">
      <dgm:prSet presAssocID="{DFD62376-246A-40FA-AC3E-B16E10EFE9A7}" presName="node" presStyleLbl="node1" presStyleIdx="4" presStyleCnt="6">
        <dgm:presLayoutVars>
          <dgm:bulletEnabled val="1"/>
        </dgm:presLayoutVars>
      </dgm:prSet>
      <dgm:spPr/>
    </dgm:pt>
    <dgm:pt modelId="{D4B96719-B252-4CD8-87A2-4AB1F6BCD206}" type="pres">
      <dgm:prSet presAssocID="{B33C3125-0C39-49A6-93B0-1AAEEF935240}" presName="sibTrans" presStyleLbl="bgSibTrans2D1" presStyleIdx="4" presStyleCnt="5"/>
      <dgm:spPr/>
    </dgm:pt>
    <dgm:pt modelId="{E944A333-4653-4808-8B06-1D34344A77A4}" type="pres">
      <dgm:prSet presAssocID="{FA559B1E-0198-4BA3-872E-6E1C0CE5EC15}" presName="compNode" presStyleCnt="0"/>
      <dgm:spPr/>
    </dgm:pt>
    <dgm:pt modelId="{FD931999-0700-45EE-A90C-3070E3347DE0}" type="pres">
      <dgm:prSet presAssocID="{FA559B1E-0198-4BA3-872E-6E1C0CE5EC15}" presName="dummyConnPt" presStyleCnt="0"/>
      <dgm:spPr/>
    </dgm:pt>
    <dgm:pt modelId="{8FECD6FB-3EE6-47EB-827C-E8BEA703893F}" type="pres">
      <dgm:prSet presAssocID="{FA559B1E-0198-4BA3-872E-6E1C0CE5EC15}" presName="node" presStyleLbl="node1" presStyleIdx="5" presStyleCnt="6">
        <dgm:presLayoutVars>
          <dgm:bulletEnabled val="1"/>
        </dgm:presLayoutVars>
      </dgm:prSet>
      <dgm:spPr/>
    </dgm:pt>
  </dgm:ptLst>
  <dgm:cxnLst>
    <dgm:cxn modelId="{FF4C130E-0556-4D7F-A73D-D8D5071F8383}" type="presOf" srcId="{C21C415F-841F-4CCA-ABCA-E7E947355ECB}" destId="{5171862A-F6C2-49B9-8D94-E87B87FA8215}" srcOrd="0" destOrd="0" presId="urn:microsoft.com/office/officeart/2005/8/layout/bProcess4"/>
    <dgm:cxn modelId="{D5EDC21D-F7C1-4209-987C-5192DA732122}" srcId="{B93C82FB-2CDA-4142-9A16-DE6C91256FC0}" destId="{0906DAAC-C74D-4444-9FD5-20501F04CCF4}" srcOrd="3" destOrd="0" parTransId="{647FF8C2-F77D-426D-823C-A8FAE64F0C4A}" sibTransId="{F4AF778D-2D6C-437B-8E5D-758D6739C549}"/>
    <dgm:cxn modelId="{6B697028-0202-475D-8FE3-237F88C3931B}" type="presOf" srcId="{9B347B4A-FF10-491B-8FEB-ED137640F29B}" destId="{06533810-1AAD-471F-AC46-556A44843F41}" srcOrd="0" destOrd="0" presId="urn:microsoft.com/office/officeart/2005/8/layout/bProcess4"/>
    <dgm:cxn modelId="{90C1542C-40B6-45E8-B674-6CAA99811B25}" type="presOf" srcId="{FA559B1E-0198-4BA3-872E-6E1C0CE5EC15}" destId="{8FECD6FB-3EE6-47EB-827C-E8BEA703893F}" srcOrd="0" destOrd="0" presId="urn:microsoft.com/office/officeart/2005/8/layout/bProcess4"/>
    <dgm:cxn modelId="{A668BC63-0E8C-474F-B155-45F64DC83956}" srcId="{B93C82FB-2CDA-4142-9A16-DE6C91256FC0}" destId="{41472C95-AACD-4FF5-85B1-36779E94D871}" srcOrd="1" destOrd="0" parTransId="{D08A2DDD-4430-42DF-8C0B-197A7CC16B38}" sibTransId="{9B347B4A-FF10-491B-8FEB-ED137640F29B}"/>
    <dgm:cxn modelId="{A22F5666-27DD-4E87-8E7C-69474D624659}" type="presOf" srcId="{B93C82FB-2CDA-4142-9A16-DE6C91256FC0}" destId="{C7AD7E41-58ED-4507-97C5-06EADE61C3D1}" srcOrd="0" destOrd="0" presId="urn:microsoft.com/office/officeart/2005/8/layout/bProcess4"/>
    <dgm:cxn modelId="{B0059747-1D39-43C2-B5F9-DF4A5C0E9FD0}" srcId="{B93C82FB-2CDA-4142-9A16-DE6C91256FC0}" destId="{DFD62376-246A-40FA-AC3E-B16E10EFE9A7}" srcOrd="4" destOrd="0" parTransId="{AF03BE47-4FF1-4435-8DCA-7738064D2DBA}" sibTransId="{B33C3125-0C39-49A6-93B0-1AAEEF935240}"/>
    <dgm:cxn modelId="{89E7CB4D-1D3D-482E-94DE-72B27C3B99AE}" srcId="{B93C82FB-2CDA-4142-9A16-DE6C91256FC0}" destId="{C21C415F-841F-4CCA-ABCA-E7E947355ECB}" srcOrd="0" destOrd="0" parTransId="{6EB5888D-DD09-4E95-8109-DA83E1BECBC7}" sibTransId="{20A897DD-549D-474C-B426-BAA74DF06D4A}"/>
    <dgm:cxn modelId="{B4331D50-F1D4-41EC-A46D-F1A2878CC7A6}" type="presOf" srcId="{F4AF778D-2D6C-437B-8E5D-758D6739C549}" destId="{A7410916-0D3D-4FC7-8554-22A36DAE2E65}" srcOrd="0" destOrd="0" presId="urn:microsoft.com/office/officeart/2005/8/layout/bProcess4"/>
    <dgm:cxn modelId="{58786571-13D6-4CA3-B625-AC3DD747A5DB}" type="presOf" srcId="{41472C95-AACD-4FF5-85B1-36779E94D871}" destId="{2FF8EEE8-5D35-40E8-989D-248754A186A8}" srcOrd="0" destOrd="0" presId="urn:microsoft.com/office/officeart/2005/8/layout/bProcess4"/>
    <dgm:cxn modelId="{C118F77B-C28F-4920-9C60-0D18F33BCA8F}" type="presOf" srcId="{0906DAAC-C74D-4444-9FD5-20501F04CCF4}" destId="{96494815-E742-4FD5-B76E-A049F034ADFA}" srcOrd="0" destOrd="0" presId="urn:microsoft.com/office/officeart/2005/8/layout/bProcess4"/>
    <dgm:cxn modelId="{C704BC81-A58C-448A-BAD8-7BF51B612371}" type="presOf" srcId="{B214F9B3-661B-42B6-A674-1F7CC2540736}" destId="{51202BE5-3D2C-48C7-8C45-757E13FA83DB}" srcOrd="0" destOrd="0" presId="urn:microsoft.com/office/officeart/2005/8/layout/bProcess4"/>
    <dgm:cxn modelId="{79EBA390-3F31-4E2C-BAB3-6D56E798DD43}" type="presOf" srcId="{20A897DD-549D-474C-B426-BAA74DF06D4A}" destId="{4BD9E66E-2F5B-4D26-B7AD-F98DA0EE8B04}" srcOrd="0" destOrd="0" presId="urn:microsoft.com/office/officeart/2005/8/layout/bProcess4"/>
    <dgm:cxn modelId="{738605A7-609C-41CF-A843-01E139553AE4}" srcId="{B93C82FB-2CDA-4142-9A16-DE6C91256FC0}" destId="{76AFD8B7-D7F6-478C-BCE5-075D644D9F16}" srcOrd="2" destOrd="0" parTransId="{3698A64A-0358-441B-BF18-590AFF531729}" sibTransId="{B214F9B3-661B-42B6-A674-1F7CC2540736}"/>
    <dgm:cxn modelId="{C9D026B2-AEEA-4652-AAB3-D4A4B2C57D58}" type="presOf" srcId="{B33C3125-0C39-49A6-93B0-1AAEEF935240}" destId="{D4B96719-B252-4CD8-87A2-4AB1F6BCD206}" srcOrd="0" destOrd="0" presId="urn:microsoft.com/office/officeart/2005/8/layout/bProcess4"/>
    <dgm:cxn modelId="{25EE23D7-FB62-4453-B9C7-84A16A406E41}" type="presOf" srcId="{76AFD8B7-D7F6-478C-BCE5-075D644D9F16}" destId="{39EE6581-F5DE-4CDF-A6DD-080D47989694}" srcOrd="0" destOrd="0" presId="urn:microsoft.com/office/officeart/2005/8/layout/bProcess4"/>
    <dgm:cxn modelId="{FCD24CD8-3704-4FE9-B3D8-6F0A96081822}" type="presOf" srcId="{DFD62376-246A-40FA-AC3E-B16E10EFE9A7}" destId="{E8A33FB2-E0C4-475D-BA5A-A68C3E115726}" srcOrd="0" destOrd="0" presId="urn:microsoft.com/office/officeart/2005/8/layout/bProcess4"/>
    <dgm:cxn modelId="{958146F6-D975-47ED-9678-4774EC669D61}" srcId="{B93C82FB-2CDA-4142-9A16-DE6C91256FC0}" destId="{FA559B1E-0198-4BA3-872E-6E1C0CE5EC15}" srcOrd="5" destOrd="0" parTransId="{45E99579-E206-4CFF-B6FC-874C632CB5FB}" sibTransId="{367E5219-BBD9-40FF-AFF2-E69515C5E360}"/>
    <dgm:cxn modelId="{1B756FC7-8BFC-4BAB-8FC5-927E61B107BE}" type="presParOf" srcId="{C7AD7E41-58ED-4507-97C5-06EADE61C3D1}" destId="{E824559B-9591-4F38-8358-0E990BE815F4}" srcOrd="0" destOrd="0" presId="urn:microsoft.com/office/officeart/2005/8/layout/bProcess4"/>
    <dgm:cxn modelId="{A673EB0B-38C0-46EA-8100-886358FDC509}" type="presParOf" srcId="{E824559B-9591-4F38-8358-0E990BE815F4}" destId="{F3FF7FC8-4AD3-436C-998E-607026E255FB}" srcOrd="0" destOrd="0" presId="urn:microsoft.com/office/officeart/2005/8/layout/bProcess4"/>
    <dgm:cxn modelId="{063158EC-C166-4103-8359-253B9989BA2C}" type="presParOf" srcId="{E824559B-9591-4F38-8358-0E990BE815F4}" destId="{5171862A-F6C2-49B9-8D94-E87B87FA8215}" srcOrd="1" destOrd="0" presId="urn:microsoft.com/office/officeart/2005/8/layout/bProcess4"/>
    <dgm:cxn modelId="{E41E5E0F-74D2-4FEA-AFE2-FD7E5164E964}" type="presParOf" srcId="{C7AD7E41-58ED-4507-97C5-06EADE61C3D1}" destId="{4BD9E66E-2F5B-4D26-B7AD-F98DA0EE8B04}" srcOrd="1" destOrd="0" presId="urn:microsoft.com/office/officeart/2005/8/layout/bProcess4"/>
    <dgm:cxn modelId="{F42AA4A1-93CC-4BB9-A606-797D13D0CAEB}" type="presParOf" srcId="{C7AD7E41-58ED-4507-97C5-06EADE61C3D1}" destId="{22C53B17-43E9-4CD7-8894-8D5671DEFD20}" srcOrd="2" destOrd="0" presId="urn:microsoft.com/office/officeart/2005/8/layout/bProcess4"/>
    <dgm:cxn modelId="{3BB93D03-CB4E-41FA-BD52-3C27DDE63B20}" type="presParOf" srcId="{22C53B17-43E9-4CD7-8894-8D5671DEFD20}" destId="{8E2A041C-537D-4762-A532-325EBFD0953E}" srcOrd="0" destOrd="0" presId="urn:microsoft.com/office/officeart/2005/8/layout/bProcess4"/>
    <dgm:cxn modelId="{AC1E074A-E1A2-40E3-8965-B2ABF53A30FC}" type="presParOf" srcId="{22C53B17-43E9-4CD7-8894-8D5671DEFD20}" destId="{2FF8EEE8-5D35-40E8-989D-248754A186A8}" srcOrd="1" destOrd="0" presId="urn:microsoft.com/office/officeart/2005/8/layout/bProcess4"/>
    <dgm:cxn modelId="{AE5F556D-C65E-45A1-B7D7-3F0B26D5FC3B}" type="presParOf" srcId="{C7AD7E41-58ED-4507-97C5-06EADE61C3D1}" destId="{06533810-1AAD-471F-AC46-556A44843F41}" srcOrd="3" destOrd="0" presId="urn:microsoft.com/office/officeart/2005/8/layout/bProcess4"/>
    <dgm:cxn modelId="{F1957D21-47BA-4CC4-94B5-366E679C0FC2}" type="presParOf" srcId="{C7AD7E41-58ED-4507-97C5-06EADE61C3D1}" destId="{EBF6C3FB-3EF4-4A4C-9C53-F4DF05969B76}" srcOrd="4" destOrd="0" presId="urn:microsoft.com/office/officeart/2005/8/layout/bProcess4"/>
    <dgm:cxn modelId="{C48DC9BE-A109-4BFE-9C4E-81848FEDA1E1}" type="presParOf" srcId="{EBF6C3FB-3EF4-4A4C-9C53-F4DF05969B76}" destId="{A50B5413-1D78-4C39-9785-42A8A287FC5B}" srcOrd="0" destOrd="0" presId="urn:microsoft.com/office/officeart/2005/8/layout/bProcess4"/>
    <dgm:cxn modelId="{D7185EFF-FC35-4184-B079-7FDA448A0D09}" type="presParOf" srcId="{EBF6C3FB-3EF4-4A4C-9C53-F4DF05969B76}" destId="{39EE6581-F5DE-4CDF-A6DD-080D47989694}" srcOrd="1" destOrd="0" presId="urn:microsoft.com/office/officeart/2005/8/layout/bProcess4"/>
    <dgm:cxn modelId="{4DB779D2-55F8-4252-8E72-18484E12B2EA}" type="presParOf" srcId="{C7AD7E41-58ED-4507-97C5-06EADE61C3D1}" destId="{51202BE5-3D2C-48C7-8C45-757E13FA83DB}" srcOrd="5" destOrd="0" presId="urn:microsoft.com/office/officeart/2005/8/layout/bProcess4"/>
    <dgm:cxn modelId="{B465432D-D748-475C-BC56-E5AF42E5BDFA}" type="presParOf" srcId="{C7AD7E41-58ED-4507-97C5-06EADE61C3D1}" destId="{D758C696-2DD0-44DD-84B5-435C5D84125C}" srcOrd="6" destOrd="0" presId="urn:microsoft.com/office/officeart/2005/8/layout/bProcess4"/>
    <dgm:cxn modelId="{E5A7A0C9-0CAA-48F9-AA95-BA93D43487D5}" type="presParOf" srcId="{D758C696-2DD0-44DD-84B5-435C5D84125C}" destId="{3BCE6E81-20E4-41A7-B03B-5F40E470A095}" srcOrd="0" destOrd="0" presId="urn:microsoft.com/office/officeart/2005/8/layout/bProcess4"/>
    <dgm:cxn modelId="{088244AF-65A3-4108-953E-3A5EC10DB698}" type="presParOf" srcId="{D758C696-2DD0-44DD-84B5-435C5D84125C}" destId="{96494815-E742-4FD5-B76E-A049F034ADFA}" srcOrd="1" destOrd="0" presId="urn:microsoft.com/office/officeart/2005/8/layout/bProcess4"/>
    <dgm:cxn modelId="{F9861B88-9C74-480D-B8CA-FD0722B38662}" type="presParOf" srcId="{C7AD7E41-58ED-4507-97C5-06EADE61C3D1}" destId="{A7410916-0D3D-4FC7-8554-22A36DAE2E65}" srcOrd="7" destOrd="0" presId="urn:microsoft.com/office/officeart/2005/8/layout/bProcess4"/>
    <dgm:cxn modelId="{E9EA6204-AB07-4EF9-BF8B-5563A8C6319F}" type="presParOf" srcId="{C7AD7E41-58ED-4507-97C5-06EADE61C3D1}" destId="{E84BAEE5-8423-48F7-8EBC-7C0B25CAE786}" srcOrd="8" destOrd="0" presId="urn:microsoft.com/office/officeart/2005/8/layout/bProcess4"/>
    <dgm:cxn modelId="{9678725D-9BE6-4679-8A8A-C39E69F22047}" type="presParOf" srcId="{E84BAEE5-8423-48F7-8EBC-7C0B25CAE786}" destId="{48538249-1EE9-42E2-8646-946B3C53116C}" srcOrd="0" destOrd="0" presId="urn:microsoft.com/office/officeart/2005/8/layout/bProcess4"/>
    <dgm:cxn modelId="{24913942-CBA8-4E30-BEF2-24C3A0DD1922}" type="presParOf" srcId="{E84BAEE5-8423-48F7-8EBC-7C0B25CAE786}" destId="{E8A33FB2-E0C4-475D-BA5A-A68C3E115726}" srcOrd="1" destOrd="0" presId="urn:microsoft.com/office/officeart/2005/8/layout/bProcess4"/>
    <dgm:cxn modelId="{CCC01027-FC63-451F-8D44-6771026C684B}" type="presParOf" srcId="{C7AD7E41-58ED-4507-97C5-06EADE61C3D1}" destId="{D4B96719-B252-4CD8-87A2-4AB1F6BCD206}" srcOrd="9" destOrd="0" presId="urn:microsoft.com/office/officeart/2005/8/layout/bProcess4"/>
    <dgm:cxn modelId="{218EE11B-DBC0-4CBD-B33B-776D51254744}" type="presParOf" srcId="{C7AD7E41-58ED-4507-97C5-06EADE61C3D1}" destId="{E944A333-4653-4808-8B06-1D34344A77A4}" srcOrd="10" destOrd="0" presId="urn:microsoft.com/office/officeart/2005/8/layout/bProcess4"/>
    <dgm:cxn modelId="{72222755-5C61-4D02-A924-2185B7AD17F6}" type="presParOf" srcId="{E944A333-4653-4808-8B06-1D34344A77A4}" destId="{FD931999-0700-45EE-A90C-3070E3347DE0}" srcOrd="0" destOrd="0" presId="urn:microsoft.com/office/officeart/2005/8/layout/bProcess4"/>
    <dgm:cxn modelId="{DC82EF4F-B9F1-4BB3-B922-1FB1A23C2DA8}" type="presParOf" srcId="{E944A333-4653-4808-8B06-1D34344A77A4}" destId="{8FECD6FB-3EE6-47EB-827C-E8BEA703893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6997B-5AAF-46CC-8597-E7DBA320A241}">
      <dsp:nvSpPr>
        <dsp:cNvPr id="0" name=""/>
        <dsp:cNvSpPr/>
      </dsp:nvSpPr>
      <dsp:spPr>
        <a:xfrm>
          <a:off x="1380340" y="283489"/>
          <a:ext cx="7821929" cy="34520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B2661-265A-414C-9B42-059009714C71}">
      <dsp:nvSpPr>
        <dsp:cNvPr id="0" name=""/>
        <dsp:cNvSpPr/>
      </dsp:nvSpPr>
      <dsp:spPr>
        <a:xfrm>
          <a:off x="4043" y="1305401"/>
          <a:ext cx="176811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INTELLIGENT INFORMATION </a:t>
          </a:r>
        </a:p>
      </dsp:txBody>
      <dsp:txXfrm>
        <a:off x="89009" y="1390367"/>
        <a:ext cx="1598179" cy="1570603"/>
      </dsp:txXfrm>
    </dsp:sp>
    <dsp:sp modelId="{2BB0FAF2-FE19-4A8F-AC25-A5AB771D69CE}">
      <dsp:nvSpPr>
        <dsp:cNvPr id="0" name=""/>
        <dsp:cNvSpPr/>
      </dsp:nvSpPr>
      <dsp:spPr>
        <a:xfrm>
          <a:off x="1860561" y="1305401"/>
          <a:ext cx="176811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BANK OR FINANCE INFORMATION</a:t>
          </a:r>
        </a:p>
      </dsp:txBody>
      <dsp:txXfrm>
        <a:off x="1945527" y="1390367"/>
        <a:ext cx="1598179" cy="1570603"/>
      </dsp:txXfrm>
    </dsp:sp>
    <dsp:sp modelId="{7BB22491-FB46-40B3-B5D6-B68FEC45EC4E}">
      <dsp:nvSpPr>
        <dsp:cNvPr id="0" name=""/>
        <dsp:cNvSpPr/>
      </dsp:nvSpPr>
      <dsp:spPr>
        <a:xfrm>
          <a:off x="3717079" y="1305401"/>
          <a:ext cx="176811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RAID</a:t>
          </a:r>
        </a:p>
      </dsp:txBody>
      <dsp:txXfrm>
        <a:off x="3802045" y="1390367"/>
        <a:ext cx="1598179" cy="1570603"/>
      </dsp:txXfrm>
    </dsp:sp>
    <dsp:sp modelId="{D686E800-3879-4C13-B307-4F3550B54581}">
      <dsp:nvSpPr>
        <dsp:cNvPr id="0" name=""/>
        <dsp:cNvSpPr/>
      </dsp:nvSpPr>
      <dsp:spPr>
        <a:xfrm>
          <a:off x="5573596" y="1305401"/>
          <a:ext cx="176811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DOCUMENT REVIEW AND WITNESS STATEMENT</a:t>
          </a:r>
        </a:p>
      </dsp:txBody>
      <dsp:txXfrm>
        <a:off x="5658562" y="1390367"/>
        <a:ext cx="1598179" cy="1570603"/>
      </dsp:txXfrm>
    </dsp:sp>
    <dsp:sp modelId="{0B2473F7-FBE8-4EAD-8970-748CC1945133}">
      <dsp:nvSpPr>
        <dsp:cNvPr id="0" name=""/>
        <dsp:cNvSpPr/>
      </dsp:nvSpPr>
      <dsp:spPr>
        <a:xfrm>
          <a:off x="7430114" y="1305401"/>
          <a:ext cx="1768111"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IDENTIFY </a:t>
          </a:r>
        </a:p>
        <a:p>
          <a:pPr marL="0" lvl="0" indent="0" algn="ctr" defTabSz="755650">
            <a:lnSpc>
              <a:spcPct val="90000"/>
            </a:lnSpc>
            <a:spcBef>
              <a:spcPct val="0"/>
            </a:spcBef>
            <a:spcAft>
              <a:spcPct val="35000"/>
            </a:spcAft>
            <a:buNone/>
          </a:pPr>
          <a:r>
            <a:rPr lang="en-MY" sz="1700" kern="1200" dirty="0"/>
            <a:t>UNDER REPORTED INCOME</a:t>
          </a:r>
        </a:p>
        <a:p>
          <a:pPr marL="0" lvl="0" indent="0" algn="ctr" defTabSz="755650">
            <a:lnSpc>
              <a:spcPct val="90000"/>
            </a:lnSpc>
            <a:spcBef>
              <a:spcPct val="0"/>
            </a:spcBef>
            <a:spcAft>
              <a:spcPct val="35000"/>
            </a:spcAft>
            <a:buNone/>
          </a:pPr>
          <a:r>
            <a:rPr lang="en-MY" sz="1700" kern="1200" dirty="0"/>
            <a:t> </a:t>
          </a:r>
        </a:p>
      </dsp:txBody>
      <dsp:txXfrm>
        <a:off x="7515080" y="1390367"/>
        <a:ext cx="1598179"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9E66E-2F5B-4D26-B7AD-F98DA0EE8B04}">
      <dsp:nvSpPr>
        <dsp:cNvPr id="0" name=""/>
        <dsp:cNvSpPr/>
      </dsp:nvSpPr>
      <dsp:spPr>
        <a:xfrm rot="5400000">
          <a:off x="879007" y="1378337"/>
          <a:ext cx="1617258" cy="1955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71862A-F6C2-49B9-8D94-E87B87FA8215}">
      <dsp:nvSpPr>
        <dsp:cNvPr id="0" name=""/>
        <dsp:cNvSpPr/>
      </dsp:nvSpPr>
      <dsp:spPr>
        <a:xfrm>
          <a:off x="580582" y="2997"/>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1) Intelligence Gathering</a:t>
          </a:r>
        </a:p>
      </dsp:txBody>
      <dsp:txXfrm>
        <a:off x="618771" y="41186"/>
        <a:ext cx="2096724" cy="1227483"/>
      </dsp:txXfrm>
    </dsp:sp>
    <dsp:sp modelId="{06533810-1AAD-471F-AC46-556A44843F41}">
      <dsp:nvSpPr>
        <dsp:cNvPr id="0" name=""/>
        <dsp:cNvSpPr/>
      </dsp:nvSpPr>
      <dsp:spPr>
        <a:xfrm rot="5400000">
          <a:off x="931600" y="2697676"/>
          <a:ext cx="1617258" cy="1955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F8EEE8-5D35-40E8-989D-248754A186A8}">
      <dsp:nvSpPr>
        <dsp:cNvPr id="0" name=""/>
        <dsp:cNvSpPr/>
      </dsp:nvSpPr>
      <dsp:spPr>
        <a:xfrm>
          <a:off x="580582" y="1632823"/>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2) Document Trial</a:t>
          </a:r>
        </a:p>
      </dsp:txBody>
      <dsp:txXfrm>
        <a:off x="618771" y="1671012"/>
        <a:ext cx="2096724" cy="1227483"/>
      </dsp:txXfrm>
    </dsp:sp>
    <dsp:sp modelId="{51202BE5-3D2C-48C7-8C45-757E13FA83DB}">
      <dsp:nvSpPr>
        <dsp:cNvPr id="0" name=""/>
        <dsp:cNvSpPr/>
      </dsp:nvSpPr>
      <dsp:spPr>
        <a:xfrm>
          <a:off x="1027771" y="3486244"/>
          <a:ext cx="2877657" cy="1955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E6581-F5DE-4CDF-A6DD-080D47989694}">
      <dsp:nvSpPr>
        <dsp:cNvPr id="0" name=""/>
        <dsp:cNvSpPr/>
      </dsp:nvSpPr>
      <dsp:spPr>
        <a:xfrm>
          <a:off x="580582" y="3262650"/>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3) Witness Statement</a:t>
          </a:r>
        </a:p>
      </dsp:txBody>
      <dsp:txXfrm>
        <a:off x="618771" y="3300839"/>
        <a:ext cx="2096724" cy="1227483"/>
      </dsp:txXfrm>
    </dsp:sp>
    <dsp:sp modelId="{A7410916-0D3D-4FC7-8554-22A36DAE2E65}">
      <dsp:nvSpPr>
        <dsp:cNvPr id="0" name=""/>
        <dsp:cNvSpPr/>
      </dsp:nvSpPr>
      <dsp:spPr>
        <a:xfrm rot="16200000">
          <a:off x="3103084" y="2671331"/>
          <a:ext cx="1617258" cy="1955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494815-E742-4FD5-B76E-A049F034ADFA}">
      <dsp:nvSpPr>
        <dsp:cNvPr id="0" name=""/>
        <dsp:cNvSpPr/>
      </dsp:nvSpPr>
      <dsp:spPr>
        <a:xfrm>
          <a:off x="3470808" y="3262650"/>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4) Financial </a:t>
          </a:r>
          <a:r>
            <a:rPr lang="en-MY" sz="2600" kern="1200" dirty="0" err="1"/>
            <a:t>Analisis</a:t>
          </a:r>
          <a:endParaRPr lang="en-MY" sz="2600" kern="1200" dirty="0"/>
        </a:p>
      </dsp:txBody>
      <dsp:txXfrm>
        <a:off x="3508997" y="3300839"/>
        <a:ext cx="2096724" cy="1227483"/>
      </dsp:txXfrm>
    </dsp:sp>
    <dsp:sp modelId="{D4B96719-B252-4CD8-87A2-4AB1F6BCD206}">
      <dsp:nvSpPr>
        <dsp:cNvPr id="0" name=""/>
        <dsp:cNvSpPr/>
      </dsp:nvSpPr>
      <dsp:spPr>
        <a:xfrm rot="16200000">
          <a:off x="3103084" y="1041504"/>
          <a:ext cx="1617258" cy="1955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A33FB2-E0C4-475D-BA5A-A68C3E115726}">
      <dsp:nvSpPr>
        <dsp:cNvPr id="0" name=""/>
        <dsp:cNvSpPr/>
      </dsp:nvSpPr>
      <dsp:spPr>
        <a:xfrm>
          <a:off x="3470808" y="1632823"/>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5) Financial X-Ray</a:t>
          </a:r>
        </a:p>
      </dsp:txBody>
      <dsp:txXfrm>
        <a:off x="3508997" y="1671012"/>
        <a:ext cx="2096724" cy="1227483"/>
      </dsp:txXfrm>
    </dsp:sp>
    <dsp:sp modelId="{8FECD6FB-3EE6-47EB-827C-E8BEA703893F}">
      <dsp:nvSpPr>
        <dsp:cNvPr id="0" name=""/>
        <dsp:cNvSpPr/>
      </dsp:nvSpPr>
      <dsp:spPr>
        <a:xfrm>
          <a:off x="3470808" y="2997"/>
          <a:ext cx="2173102" cy="1303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MY" sz="2600" kern="1200" dirty="0"/>
            <a:t>6) Legal Loom</a:t>
          </a:r>
        </a:p>
      </dsp:txBody>
      <dsp:txXfrm>
        <a:off x="3508997" y="41186"/>
        <a:ext cx="2096724" cy="12274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9565" cy="493868"/>
          </a:xfrm>
          <a:prstGeom prst="rect">
            <a:avLst/>
          </a:prstGeom>
        </p:spPr>
        <p:txBody>
          <a:bodyPr vert="horz" lIns="90749" tIns="45375" rIns="90749" bIns="45375" rtlCol="0"/>
          <a:lstStyle>
            <a:lvl1pPr algn="l">
              <a:defRPr sz="1200"/>
            </a:lvl1pPr>
          </a:lstStyle>
          <a:p>
            <a:endParaRPr lang="en-MY"/>
          </a:p>
        </p:txBody>
      </p:sp>
      <p:sp>
        <p:nvSpPr>
          <p:cNvPr id="3" name="Date Placeholder 2"/>
          <p:cNvSpPr>
            <a:spLocks noGrp="1"/>
          </p:cNvSpPr>
          <p:nvPr>
            <p:ph type="dt" idx="1"/>
          </p:nvPr>
        </p:nvSpPr>
        <p:spPr>
          <a:xfrm>
            <a:off x="3814627" y="0"/>
            <a:ext cx="2919565" cy="493868"/>
          </a:xfrm>
          <a:prstGeom prst="rect">
            <a:avLst/>
          </a:prstGeom>
        </p:spPr>
        <p:txBody>
          <a:bodyPr vert="horz" lIns="90749" tIns="45375" rIns="90749" bIns="45375" rtlCol="0"/>
          <a:lstStyle>
            <a:lvl1pPr algn="r">
              <a:defRPr sz="1200"/>
            </a:lvl1pPr>
          </a:lstStyle>
          <a:p>
            <a:fld id="{4DF45505-F8DB-4577-B63A-14E3996EEFB5}" type="datetimeFigureOut">
              <a:rPr lang="en-MY" smtClean="0"/>
              <a:t>16/5/2025</a:t>
            </a:fld>
            <a:endParaRPr lang="en-MY"/>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49" tIns="45375" rIns="90749" bIns="45375" rtlCol="0" anchor="ctr"/>
          <a:lstStyle/>
          <a:p>
            <a:endParaRPr lang="en-MY"/>
          </a:p>
        </p:txBody>
      </p:sp>
      <p:sp>
        <p:nvSpPr>
          <p:cNvPr id="5" name="Notes Placeholder 4"/>
          <p:cNvSpPr>
            <a:spLocks noGrp="1"/>
          </p:cNvSpPr>
          <p:nvPr>
            <p:ph type="body" sz="quarter" idx="3"/>
          </p:nvPr>
        </p:nvSpPr>
        <p:spPr>
          <a:xfrm>
            <a:off x="673263" y="4747761"/>
            <a:ext cx="5389240" cy="3884673"/>
          </a:xfrm>
          <a:prstGeom prst="rect">
            <a:avLst/>
          </a:prstGeom>
        </p:spPr>
        <p:txBody>
          <a:bodyPr vert="horz" lIns="90749" tIns="45375" rIns="90749" bIns="453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1" y="9372445"/>
            <a:ext cx="2919565" cy="493868"/>
          </a:xfrm>
          <a:prstGeom prst="rect">
            <a:avLst/>
          </a:prstGeom>
        </p:spPr>
        <p:txBody>
          <a:bodyPr vert="horz" lIns="90749" tIns="45375" rIns="90749" bIns="45375" rtlCol="0" anchor="b"/>
          <a:lstStyle>
            <a:lvl1pPr algn="l">
              <a:defRPr sz="1200"/>
            </a:lvl1pPr>
          </a:lstStyle>
          <a:p>
            <a:endParaRPr lang="en-MY"/>
          </a:p>
        </p:txBody>
      </p:sp>
      <p:sp>
        <p:nvSpPr>
          <p:cNvPr id="7" name="Slide Number Placeholder 6"/>
          <p:cNvSpPr>
            <a:spLocks noGrp="1"/>
          </p:cNvSpPr>
          <p:nvPr>
            <p:ph type="sldNum" sz="quarter" idx="5"/>
          </p:nvPr>
        </p:nvSpPr>
        <p:spPr>
          <a:xfrm>
            <a:off x="3814627" y="9372445"/>
            <a:ext cx="2919565" cy="493868"/>
          </a:xfrm>
          <a:prstGeom prst="rect">
            <a:avLst/>
          </a:prstGeom>
        </p:spPr>
        <p:txBody>
          <a:bodyPr vert="horz" lIns="90749" tIns="45375" rIns="90749" bIns="45375" rtlCol="0" anchor="b"/>
          <a:lstStyle>
            <a:lvl1pPr algn="r">
              <a:defRPr sz="1200"/>
            </a:lvl1pPr>
          </a:lstStyle>
          <a:p>
            <a:fld id="{D44962F5-6D9C-4BA1-BC2B-35E4ACD2C54B}" type="slidenum">
              <a:rPr lang="en-MY" smtClean="0"/>
              <a:t>‹#›</a:t>
            </a:fld>
            <a:endParaRPr lang="en-MY"/>
          </a:p>
        </p:txBody>
      </p:sp>
    </p:spTree>
    <p:extLst>
      <p:ext uri="{BB962C8B-B14F-4D97-AF65-F5344CB8AC3E}">
        <p14:creationId xmlns:p14="http://schemas.microsoft.com/office/powerpoint/2010/main" val="409210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68413"/>
            <a:ext cx="5916613" cy="3328987"/>
          </a:xfrm>
        </p:spPr>
      </p:sp>
      <p:sp>
        <p:nvSpPr>
          <p:cNvPr id="3" name="Notes Placeholder 2"/>
          <p:cNvSpPr>
            <a:spLocks noGrp="1"/>
          </p:cNvSpPr>
          <p:nvPr>
            <p:ph type="body" idx="1"/>
          </p:nvPr>
        </p:nvSpPr>
        <p:spPr>
          <a:xfrm>
            <a:off x="643375" y="4655656"/>
            <a:ext cx="5284156" cy="4819033"/>
          </a:xfrm>
        </p:spPr>
        <p:txBody>
          <a:bodyPr/>
          <a:lstStyle/>
          <a:p>
            <a:pPr algn="just"/>
            <a:r>
              <a:rPr lang="en-MY" sz="1200" b="0" i="0" kern="1200" dirty="0">
                <a:solidFill>
                  <a:schemeClr val="tx1"/>
                </a:solidFill>
                <a:effectLst/>
                <a:latin typeface="+mn-lt"/>
                <a:ea typeface="+mn-ea"/>
                <a:cs typeface="+mn-cs"/>
              </a:rPr>
              <a:t>Good morning everyone and welcome to my presentation. Let me start by saying a few words about my own background, My name is Nur Azam Bin Abu Hassan and I came from Inland Revenue board of Malaysia. Now I'm attach in Criminal Investigation Branch near </a:t>
            </a:r>
            <a:r>
              <a:rPr lang="en-MY" sz="1200" b="0" i="0" kern="1200" dirty="0" err="1">
                <a:solidFill>
                  <a:schemeClr val="tx1"/>
                </a:solidFill>
                <a:effectLst/>
                <a:latin typeface="+mn-lt"/>
                <a:ea typeface="+mn-ea"/>
                <a:cs typeface="+mn-cs"/>
              </a:rPr>
              <a:t>kuala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lumpur</a:t>
            </a:r>
            <a:r>
              <a:rPr lang="en-MY" sz="1200" b="0" i="0" kern="1200" dirty="0">
                <a:solidFill>
                  <a:schemeClr val="tx1"/>
                </a:solidFill>
                <a:effectLst/>
                <a:latin typeface="+mn-lt"/>
                <a:ea typeface="+mn-ea"/>
                <a:cs typeface="+mn-cs"/>
              </a:rPr>
              <a:t> Malaysia.</a:t>
            </a:r>
          </a:p>
          <a:p>
            <a:pPr algn="just"/>
            <a:r>
              <a:rPr lang="en-MY" sz="1200" b="0" i="0" kern="1200" dirty="0">
                <a:solidFill>
                  <a:schemeClr val="tx1"/>
                </a:solidFill>
                <a:effectLst/>
                <a:latin typeface="+mn-lt"/>
                <a:ea typeface="+mn-ea"/>
                <a:cs typeface="+mn-cs"/>
              </a:rPr>
              <a:t>"I'm here today</a:t>
            </a:r>
            <a:r>
              <a:rPr lang="en-MY" dirty="0"/>
              <a:t> to share about one of the tax cases I have solved few years back.</a:t>
            </a:r>
            <a:endParaRPr lang="en-MY"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ED3B309-AAC1-4888-8F5E-68CE5410600A}" type="slidenum">
              <a:rPr lang="en-MY" smtClean="0"/>
              <a:t>1</a:t>
            </a:fld>
            <a:endParaRPr lang="en-MY" dirty="0"/>
          </a:p>
        </p:txBody>
      </p:sp>
    </p:spTree>
    <p:extLst>
      <p:ext uri="{BB962C8B-B14F-4D97-AF65-F5344CB8AC3E}">
        <p14:creationId xmlns:p14="http://schemas.microsoft.com/office/powerpoint/2010/main" val="99049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MY" dirty="0"/>
              <a:t>Before we continue the presentation, let's look at the content of my presentation today.</a:t>
            </a:r>
          </a:p>
        </p:txBody>
      </p:sp>
      <p:sp>
        <p:nvSpPr>
          <p:cNvPr id="4" name="Slide Number Placeholder 3"/>
          <p:cNvSpPr>
            <a:spLocks noGrp="1"/>
          </p:cNvSpPr>
          <p:nvPr>
            <p:ph type="sldNum" sz="quarter" idx="5"/>
          </p:nvPr>
        </p:nvSpPr>
        <p:spPr/>
        <p:txBody>
          <a:bodyPr/>
          <a:lstStyle/>
          <a:p>
            <a:fld id="{60E2D3D6-FA81-47B8-88BD-39C2CC09E633}" type="slidenum">
              <a:rPr lang="en-MY" smtClean="0"/>
              <a:t>2</a:t>
            </a:fld>
            <a:endParaRPr lang="en-MY"/>
          </a:p>
        </p:txBody>
      </p:sp>
    </p:spTree>
    <p:extLst>
      <p:ext uri="{BB962C8B-B14F-4D97-AF65-F5344CB8AC3E}">
        <p14:creationId xmlns:p14="http://schemas.microsoft.com/office/powerpoint/2010/main" val="367881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Ladies and gentlemen, let's talk about Mr. T, which is our subject today.</a:t>
            </a:r>
          </a:p>
          <a:p>
            <a:r>
              <a:rPr lang="en-MY" dirty="0"/>
              <a:t>Mr. T is a 70-year-old Malaysian citizen who is involved in businesses such as gambling, real estate, F &amp; B company and Recreation Club</a:t>
            </a:r>
          </a:p>
          <a:p>
            <a:r>
              <a:rPr lang="en-MY" dirty="0"/>
              <a:t>He is the chairman and director of 30 subsidiary companies.</a:t>
            </a:r>
          </a:p>
          <a:p>
            <a:r>
              <a:rPr lang="en-MY" dirty="0"/>
              <a:t>Initial checks found that he had a luxurious lifestyle and had high-value assets</a:t>
            </a:r>
          </a:p>
          <a:p>
            <a:r>
              <a:rPr lang="en-MY" sz="1200" dirty="0">
                <a:latin typeface="Cambria" panose="02040503050406030204" pitchFamily="18" charset="0"/>
                <a:ea typeface="Cambria" panose="02040503050406030204" pitchFamily="18" charset="0"/>
              </a:rPr>
              <a:t>Suspicious Transaction Report (STR) &amp; Cash Transaction Report (CTR) </a:t>
            </a:r>
            <a:endParaRPr lang="en-MY" dirty="0"/>
          </a:p>
          <a:p>
            <a:endParaRPr lang="en-MY" dirty="0"/>
          </a:p>
          <a:p>
            <a:endParaRPr lang="en-MY" dirty="0"/>
          </a:p>
        </p:txBody>
      </p:sp>
      <p:sp>
        <p:nvSpPr>
          <p:cNvPr id="4" name="Slide Number Placeholder 3"/>
          <p:cNvSpPr>
            <a:spLocks noGrp="1"/>
          </p:cNvSpPr>
          <p:nvPr>
            <p:ph type="sldNum" sz="quarter" idx="5"/>
          </p:nvPr>
        </p:nvSpPr>
        <p:spPr/>
        <p:txBody>
          <a:bodyPr/>
          <a:lstStyle/>
          <a:p>
            <a:fld id="{60E2D3D6-FA81-47B8-88BD-39C2CC09E633}" type="slidenum">
              <a:rPr lang="en-MY" smtClean="0"/>
              <a:t>3</a:t>
            </a:fld>
            <a:endParaRPr lang="en-MY"/>
          </a:p>
        </p:txBody>
      </p:sp>
    </p:spTree>
    <p:extLst>
      <p:ext uri="{BB962C8B-B14F-4D97-AF65-F5344CB8AC3E}">
        <p14:creationId xmlns:p14="http://schemas.microsoft.com/office/powerpoint/2010/main" val="190322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845" y="4748164"/>
            <a:ext cx="5900076" cy="4623122"/>
          </a:xfrm>
        </p:spPr>
        <p:txBody>
          <a:bodyPr/>
          <a:lstStyle/>
          <a:p>
            <a:r>
              <a:rPr lang="en-MY" sz="1100" dirty="0" err="1"/>
              <a:t>Punca</a:t>
            </a:r>
            <a:r>
              <a:rPr lang="en-MY" sz="1100" dirty="0"/>
              <a:t>  </a:t>
            </a:r>
            <a:r>
              <a:rPr lang="en-MY" sz="1100" dirty="0" err="1"/>
              <a:t>kes</a:t>
            </a:r>
            <a:r>
              <a:rPr lang="en-MY" sz="1100" dirty="0"/>
              <a:t> – </a:t>
            </a:r>
            <a:r>
              <a:rPr lang="en-MY" sz="1100" dirty="0" err="1"/>
              <a:t>Kes</a:t>
            </a:r>
            <a:r>
              <a:rPr lang="en-MY" sz="1100" dirty="0"/>
              <a:t> </a:t>
            </a:r>
            <a:r>
              <a:rPr lang="en-MY" sz="1100" dirty="0" err="1"/>
              <a:t>berpunca</a:t>
            </a:r>
            <a:r>
              <a:rPr lang="en-MY" sz="1100" dirty="0"/>
              <a:t> </a:t>
            </a:r>
            <a:r>
              <a:rPr lang="en-MY" sz="1100" dirty="0" err="1"/>
              <a:t>dari</a:t>
            </a:r>
            <a:r>
              <a:rPr lang="en-MY" sz="1100" dirty="0"/>
              <a:t> </a:t>
            </a:r>
            <a:r>
              <a:rPr lang="en-MY" sz="1100" dirty="0" err="1"/>
              <a:t>maklumat</a:t>
            </a:r>
            <a:r>
              <a:rPr lang="en-MY" sz="1100" dirty="0"/>
              <a:t> KRP yang </a:t>
            </a:r>
            <a:r>
              <a:rPr lang="en-MY" sz="1100" dirty="0" err="1"/>
              <a:t>diterima</a:t>
            </a:r>
            <a:r>
              <a:rPr lang="en-MY" sz="1100" dirty="0"/>
              <a:t> </a:t>
            </a:r>
            <a:r>
              <a:rPr lang="en-MY" sz="1100" dirty="0" err="1"/>
              <a:t>dari</a:t>
            </a:r>
            <a:r>
              <a:rPr lang="en-MY" sz="1100" dirty="0"/>
              <a:t> SPDP pada </a:t>
            </a:r>
            <a:r>
              <a:rPr lang="en-MY" sz="1100" dirty="0" err="1"/>
              <a:t>awal</a:t>
            </a:r>
            <a:r>
              <a:rPr lang="en-MY" sz="1100" dirty="0"/>
              <a:t> </a:t>
            </a:r>
            <a:r>
              <a:rPr lang="en-MY" sz="1100" dirty="0" err="1"/>
              <a:t>bulan</a:t>
            </a:r>
            <a:r>
              <a:rPr lang="en-MY" sz="1100" dirty="0"/>
              <a:t> </a:t>
            </a:r>
            <a:r>
              <a:rPr lang="en-MY" sz="1100" dirty="0" err="1"/>
              <a:t>Ogos</a:t>
            </a:r>
            <a:r>
              <a:rPr lang="en-MY" sz="1100" dirty="0"/>
              <a:t>. </a:t>
            </a:r>
            <a:r>
              <a:rPr lang="en-MY" sz="1100" dirty="0" err="1"/>
              <a:t>Isu</a:t>
            </a:r>
            <a:r>
              <a:rPr lang="en-MY" sz="1100" dirty="0"/>
              <a:t> </a:t>
            </a:r>
            <a:r>
              <a:rPr lang="en-MY" sz="1100" dirty="0" err="1"/>
              <a:t>utama</a:t>
            </a:r>
            <a:r>
              <a:rPr lang="en-MY" sz="1100" dirty="0"/>
              <a:t> KRP </a:t>
            </a:r>
            <a:r>
              <a:rPr lang="en-MY" sz="1100" dirty="0" err="1"/>
              <a:t>tersebut</a:t>
            </a:r>
            <a:r>
              <a:rPr lang="en-MY" sz="1100" dirty="0"/>
              <a:t> </a:t>
            </a:r>
            <a:r>
              <a:rPr lang="en-MY" sz="1100" dirty="0" err="1"/>
              <a:t>adalah</a:t>
            </a:r>
            <a:r>
              <a:rPr lang="en-MY" sz="1100" dirty="0"/>
              <a:t> </a:t>
            </a:r>
            <a:r>
              <a:rPr lang="en-MY" sz="1100" dirty="0" err="1"/>
              <a:t>pendapatan</a:t>
            </a:r>
            <a:r>
              <a:rPr lang="en-MY" sz="1100" dirty="0"/>
              <a:t> </a:t>
            </a:r>
            <a:r>
              <a:rPr lang="en-MY" sz="1100" dirty="0" err="1"/>
              <a:t>kurang</a:t>
            </a:r>
            <a:r>
              <a:rPr lang="en-MY" sz="1100" dirty="0"/>
              <a:t> </a:t>
            </a:r>
            <a:r>
              <a:rPr lang="en-MY" sz="1100" dirty="0" err="1"/>
              <a:t>lapor</a:t>
            </a:r>
            <a:r>
              <a:rPr lang="en-MY" sz="1100" dirty="0"/>
              <a:t> dan </a:t>
            </a:r>
            <a:r>
              <a:rPr lang="en-MY" sz="1100" dirty="0" err="1"/>
              <a:t>semakan</a:t>
            </a:r>
            <a:r>
              <a:rPr lang="en-MY" sz="1100" dirty="0"/>
              <a:t> </a:t>
            </a:r>
            <a:r>
              <a:rPr lang="en-MY" sz="1100" dirty="0" err="1"/>
              <a:t>mendapati</a:t>
            </a:r>
            <a:r>
              <a:rPr lang="en-MY" sz="1100" dirty="0"/>
              <a:t> </a:t>
            </a:r>
            <a:r>
              <a:rPr lang="en-MY" sz="1100" dirty="0" err="1"/>
              <a:t>terdapat</a:t>
            </a:r>
            <a:r>
              <a:rPr lang="en-MY" sz="1100" dirty="0"/>
              <a:t> </a:t>
            </a:r>
            <a:r>
              <a:rPr lang="en-MY" sz="1100" dirty="0" err="1"/>
              <a:t>maklumat</a:t>
            </a:r>
            <a:r>
              <a:rPr lang="en-MY" sz="1100" dirty="0"/>
              <a:t> </a:t>
            </a:r>
            <a:r>
              <a:rPr lang="en-MY" sz="1100" dirty="0" err="1"/>
              <a:t>penerimaan</a:t>
            </a:r>
            <a:r>
              <a:rPr lang="en-MY" sz="1100" dirty="0"/>
              <a:t> </a:t>
            </a:r>
            <a:r>
              <a:rPr lang="en-MY" sz="1100" dirty="0" err="1"/>
              <a:t>bayaran</a:t>
            </a:r>
            <a:r>
              <a:rPr lang="en-MY" sz="1100" dirty="0"/>
              <a:t> </a:t>
            </a:r>
            <a:r>
              <a:rPr lang="en-MY" sz="1100" dirty="0" err="1"/>
              <a:t>dari</a:t>
            </a:r>
            <a:r>
              <a:rPr lang="en-MY" sz="1100" dirty="0"/>
              <a:t> </a:t>
            </a:r>
            <a:r>
              <a:rPr lang="en-MY" sz="1100" dirty="0" err="1"/>
              <a:t>sumber</a:t>
            </a:r>
            <a:r>
              <a:rPr lang="en-MY" sz="1100" dirty="0"/>
              <a:t> </a:t>
            </a:r>
            <a:r>
              <a:rPr lang="en-MY" sz="1100" dirty="0" err="1"/>
              <a:t>luar</a:t>
            </a:r>
            <a:r>
              <a:rPr lang="en-MY" sz="1100" dirty="0"/>
              <a:t> </a:t>
            </a:r>
            <a:r>
              <a:rPr lang="en-MY" sz="1100" dirty="0" err="1"/>
              <a:t>iaitu</a:t>
            </a:r>
            <a:r>
              <a:rPr lang="en-MY" sz="1100" dirty="0"/>
              <a:t> fi </a:t>
            </a:r>
            <a:r>
              <a:rPr lang="en-MY" sz="1100" dirty="0" err="1"/>
              <a:t>konsultan</a:t>
            </a:r>
            <a:r>
              <a:rPr lang="en-MY" sz="1100" dirty="0"/>
              <a:t> </a:t>
            </a:r>
            <a:r>
              <a:rPr lang="en-MY" sz="1100" dirty="0" err="1"/>
              <a:t>dari</a:t>
            </a:r>
            <a:r>
              <a:rPr lang="en-MY" sz="1100" dirty="0"/>
              <a:t> Prince Court Medical Centre dan YDS </a:t>
            </a:r>
            <a:r>
              <a:rPr lang="en-MY" sz="1100" dirty="0" err="1"/>
              <a:t>didapati</a:t>
            </a:r>
            <a:r>
              <a:rPr lang="en-MY" sz="1100" dirty="0"/>
              <a:t> </a:t>
            </a:r>
            <a:r>
              <a:rPr lang="en-MY" sz="1100" dirty="0" err="1"/>
              <a:t>tidak</a:t>
            </a:r>
            <a:r>
              <a:rPr lang="en-MY" sz="1100" dirty="0"/>
              <a:t> </a:t>
            </a:r>
            <a:r>
              <a:rPr lang="en-MY" sz="1100" dirty="0" err="1"/>
              <a:t>melaporkan</a:t>
            </a:r>
            <a:r>
              <a:rPr lang="en-MY" sz="1100" dirty="0"/>
              <a:t> </a:t>
            </a:r>
            <a:r>
              <a:rPr lang="en-MY" sz="1100" dirty="0" err="1"/>
              <a:t>pendapatan</a:t>
            </a:r>
            <a:r>
              <a:rPr lang="en-MY" sz="1100" dirty="0"/>
              <a:t> </a:t>
            </a:r>
            <a:r>
              <a:rPr lang="en-MY" sz="1100" dirty="0" err="1"/>
              <a:t>tersebut</a:t>
            </a:r>
            <a:r>
              <a:rPr lang="en-MY" sz="1100" dirty="0"/>
              <a:t>.</a:t>
            </a:r>
          </a:p>
          <a:p>
            <a:endParaRPr lang="en-MY" sz="1100" dirty="0"/>
          </a:p>
          <a:p>
            <a:r>
              <a:rPr lang="en-MY" sz="1100" dirty="0" err="1"/>
              <a:t>Kesalahan</a:t>
            </a:r>
            <a:r>
              <a:rPr lang="en-MY" sz="1100" dirty="0"/>
              <a:t> – S.113(1)(a) </a:t>
            </a:r>
            <a:r>
              <a:rPr lang="en-MY" sz="1100" dirty="0" err="1"/>
              <a:t>iaitu</a:t>
            </a:r>
            <a:r>
              <a:rPr lang="en-MY" sz="1100" dirty="0"/>
              <a:t> </a:t>
            </a:r>
            <a:r>
              <a:rPr lang="en-MY" sz="1100" dirty="0" err="1"/>
              <a:t>kurang</a:t>
            </a:r>
            <a:r>
              <a:rPr lang="en-MY" sz="1100" dirty="0"/>
              <a:t> </a:t>
            </a:r>
            <a:r>
              <a:rPr lang="en-MY" sz="1100" dirty="0" err="1"/>
              <a:t>melaporkan</a:t>
            </a:r>
            <a:r>
              <a:rPr lang="en-MY" sz="1100" dirty="0"/>
              <a:t> </a:t>
            </a:r>
            <a:r>
              <a:rPr lang="en-MY" sz="1100" dirty="0" err="1"/>
              <a:t>pendapatan</a:t>
            </a:r>
            <a:r>
              <a:rPr lang="en-MY" sz="1100" dirty="0"/>
              <a:t> yang </a:t>
            </a:r>
            <a:r>
              <a:rPr lang="en-MY" sz="1100" dirty="0" err="1"/>
              <a:t>sebenar</a:t>
            </a:r>
            <a:r>
              <a:rPr lang="en-MY" sz="1100" dirty="0"/>
              <a:t> </a:t>
            </a:r>
            <a:r>
              <a:rPr lang="en-MY" sz="1100" dirty="0" err="1"/>
              <a:t>bagi</a:t>
            </a:r>
            <a:r>
              <a:rPr lang="en-MY" sz="1100" dirty="0"/>
              <a:t> </a:t>
            </a:r>
            <a:r>
              <a:rPr lang="en-MY" sz="1100" dirty="0" err="1"/>
              <a:t>tahun</a:t>
            </a:r>
            <a:r>
              <a:rPr lang="en-MY" sz="1100" dirty="0"/>
              <a:t> </a:t>
            </a:r>
            <a:r>
              <a:rPr lang="en-MY" sz="1100" dirty="0" err="1"/>
              <a:t>taksiran</a:t>
            </a:r>
            <a:r>
              <a:rPr lang="en-MY" sz="1100" dirty="0"/>
              <a:t> 2018 </a:t>
            </a:r>
            <a:r>
              <a:rPr lang="en-MY" sz="1100" dirty="0" err="1"/>
              <a:t>hingga</a:t>
            </a:r>
            <a:r>
              <a:rPr lang="en-MY" sz="1100" dirty="0"/>
              <a:t> 2022. </a:t>
            </a:r>
            <a:r>
              <a:rPr lang="en-MY" sz="1100" dirty="0" err="1"/>
              <a:t>Hukuman</a:t>
            </a:r>
            <a:r>
              <a:rPr lang="en-MY" sz="1100" dirty="0"/>
              <a:t> yang </a:t>
            </a:r>
            <a:r>
              <a:rPr lang="en-MY" sz="1100" dirty="0" err="1"/>
              <a:t>dijatuhkan</a:t>
            </a:r>
            <a:r>
              <a:rPr lang="en-MY" sz="1100" dirty="0"/>
              <a:t> </a:t>
            </a:r>
            <a:r>
              <a:rPr lang="en-MY" sz="1100" dirty="0" err="1"/>
              <a:t>atas</a:t>
            </a:r>
            <a:r>
              <a:rPr lang="en-MY" sz="1100" dirty="0"/>
              <a:t> </a:t>
            </a:r>
            <a:r>
              <a:rPr lang="en-MY" sz="1100" dirty="0" err="1"/>
              <a:t>kesalahan</a:t>
            </a:r>
            <a:r>
              <a:rPr lang="en-MY" sz="1100" dirty="0"/>
              <a:t> </a:t>
            </a:r>
            <a:r>
              <a:rPr lang="en-MY" sz="1100" dirty="0" err="1"/>
              <a:t>tersebut</a:t>
            </a:r>
            <a:r>
              <a:rPr lang="en-MY" sz="1100" dirty="0"/>
              <a:t> </a:t>
            </a:r>
            <a:r>
              <a:rPr lang="en-MY" sz="1100" dirty="0" err="1"/>
              <a:t>adalah</a:t>
            </a:r>
            <a:r>
              <a:rPr lang="en-MY" sz="1100" dirty="0"/>
              <a:t> </a:t>
            </a:r>
            <a:r>
              <a:rPr lang="en-MY" sz="1100" dirty="0" err="1"/>
              <a:t>denda</a:t>
            </a:r>
            <a:r>
              <a:rPr lang="en-MY" sz="1100" dirty="0"/>
              <a:t> </a:t>
            </a:r>
            <a:r>
              <a:rPr lang="en-MY" sz="1100" dirty="0" err="1"/>
              <a:t>sebanyak</a:t>
            </a:r>
            <a:r>
              <a:rPr lang="en-MY" sz="1100" dirty="0"/>
              <a:t> 1k – 10k dan penalty 2x </a:t>
            </a:r>
            <a:r>
              <a:rPr lang="en-MY" sz="1100" dirty="0" err="1"/>
              <a:t>ganda</a:t>
            </a:r>
            <a:r>
              <a:rPr lang="en-MY" sz="1100" dirty="0"/>
              <a:t> </a:t>
            </a:r>
            <a:r>
              <a:rPr lang="en-MY" sz="1100" dirty="0" err="1"/>
              <a:t>jumlah</a:t>
            </a:r>
            <a:r>
              <a:rPr lang="en-MY" sz="1100" dirty="0"/>
              <a:t> </a:t>
            </a:r>
            <a:r>
              <a:rPr lang="en-MY" sz="1100" dirty="0" err="1"/>
              <a:t>cukai</a:t>
            </a:r>
            <a:r>
              <a:rPr lang="en-MY" sz="1100" dirty="0"/>
              <a:t> </a:t>
            </a:r>
            <a:r>
              <a:rPr lang="en-MY" sz="1100" dirty="0" err="1"/>
              <a:t>terkurang</a:t>
            </a:r>
            <a:r>
              <a:rPr lang="en-MY" sz="1100" dirty="0"/>
              <a:t>.</a:t>
            </a:r>
          </a:p>
          <a:p>
            <a:endParaRPr lang="en-MY" sz="1100" dirty="0"/>
          </a:p>
          <a:p>
            <a:r>
              <a:rPr lang="en-MY" sz="1100" dirty="0" err="1"/>
              <a:t>Fakta</a:t>
            </a:r>
            <a:r>
              <a:rPr lang="en-MY" sz="1100" dirty="0"/>
              <a:t> </a:t>
            </a:r>
            <a:r>
              <a:rPr lang="en-MY" sz="1100" dirty="0" err="1"/>
              <a:t>kes</a:t>
            </a:r>
            <a:r>
              <a:rPr lang="en-MY" sz="1100" dirty="0"/>
              <a:t> – YDS </a:t>
            </a:r>
            <a:r>
              <a:rPr lang="en-MY" sz="1100" dirty="0" err="1"/>
              <a:t>melaporkan</a:t>
            </a:r>
            <a:r>
              <a:rPr lang="en-MY" sz="1100" dirty="0"/>
              <a:t> </a:t>
            </a:r>
            <a:r>
              <a:rPr lang="en-MY" sz="1100" dirty="0" err="1"/>
              <a:t>pendapatan</a:t>
            </a:r>
            <a:r>
              <a:rPr lang="en-MY" sz="1100" dirty="0"/>
              <a:t> </a:t>
            </a:r>
            <a:r>
              <a:rPr lang="en-MY" sz="1100" dirty="0" err="1"/>
              <a:t>penggajian</a:t>
            </a:r>
            <a:r>
              <a:rPr lang="en-MY" sz="1100" dirty="0"/>
              <a:t> di </a:t>
            </a:r>
            <a:r>
              <a:rPr lang="en-MY" sz="1100" dirty="0" err="1"/>
              <a:t>bawah</a:t>
            </a:r>
            <a:r>
              <a:rPr lang="en-MY" sz="1100" dirty="0"/>
              <a:t> Subsek.4(b) dan </a:t>
            </a:r>
            <a:r>
              <a:rPr lang="en-MY" sz="1100" dirty="0" err="1"/>
              <a:t>semakan</a:t>
            </a:r>
            <a:r>
              <a:rPr lang="en-MY" sz="1100" dirty="0"/>
              <a:t> </a:t>
            </a:r>
            <a:r>
              <a:rPr lang="en-MY" sz="1100" dirty="0" err="1"/>
              <a:t>mendapati</a:t>
            </a:r>
            <a:r>
              <a:rPr lang="en-MY" sz="1100" dirty="0"/>
              <a:t> </a:t>
            </a:r>
            <a:r>
              <a:rPr lang="en-MY" sz="1100" dirty="0" err="1"/>
              <a:t>beliau</a:t>
            </a:r>
            <a:r>
              <a:rPr lang="en-MY" sz="1100" dirty="0"/>
              <a:t> </a:t>
            </a:r>
            <a:r>
              <a:rPr lang="en-MY" sz="1100" dirty="0" err="1"/>
              <a:t>kurang</a:t>
            </a:r>
            <a:r>
              <a:rPr lang="en-MY" sz="1100" dirty="0"/>
              <a:t> </a:t>
            </a:r>
            <a:r>
              <a:rPr lang="en-MY" sz="1100" dirty="0" err="1"/>
              <a:t>melaporkan</a:t>
            </a:r>
            <a:r>
              <a:rPr lang="en-MY" sz="1100" dirty="0"/>
              <a:t> </a:t>
            </a:r>
            <a:r>
              <a:rPr lang="en-MY" sz="1100" dirty="0" err="1"/>
              <a:t>pendapatan</a:t>
            </a:r>
            <a:r>
              <a:rPr lang="en-MY" sz="1100" dirty="0"/>
              <a:t>. </a:t>
            </a:r>
            <a:r>
              <a:rPr lang="en-MY" sz="1100" dirty="0" err="1"/>
              <a:t>Pihak</a:t>
            </a:r>
            <a:r>
              <a:rPr lang="en-MY" sz="1100" dirty="0"/>
              <a:t> kami </a:t>
            </a:r>
            <a:r>
              <a:rPr lang="en-MY" sz="1100" dirty="0" err="1"/>
              <a:t>berpendapat</a:t>
            </a:r>
            <a:r>
              <a:rPr lang="en-MY" sz="1100" dirty="0"/>
              <a:t> </a:t>
            </a:r>
            <a:r>
              <a:rPr lang="en-MY" sz="1100" dirty="0" err="1"/>
              <a:t>bahawa</a:t>
            </a:r>
            <a:r>
              <a:rPr lang="en-MY" sz="1100" dirty="0"/>
              <a:t> YDS </a:t>
            </a:r>
            <a:r>
              <a:rPr lang="en-MY" sz="1100" dirty="0" err="1"/>
              <a:t>septutnya</a:t>
            </a:r>
            <a:r>
              <a:rPr lang="en-MY" sz="1100" dirty="0"/>
              <a:t> </a:t>
            </a:r>
            <a:r>
              <a:rPr lang="en-MY" sz="1100" dirty="0" err="1"/>
              <a:t>melaporkan</a:t>
            </a:r>
            <a:r>
              <a:rPr lang="en-MY" sz="1100" dirty="0"/>
              <a:t> </a:t>
            </a:r>
            <a:r>
              <a:rPr lang="en-MY" sz="1100" dirty="0" err="1"/>
              <a:t>pendapatan</a:t>
            </a:r>
            <a:r>
              <a:rPr lang="en-MY" sz="1100" dirty="0"/>
              <a:t> di </a:t>
            </a:r>
            <a:r>
              <a:rPr lang="en-MY" sz="1100" dirty="0" err="1"/>
              <a:t>bawah</a:t>
            </a:r>
            <a:r>
              <a:rPr lang="en-MY" sz="1100" dirty="0"/>
              <a:t> Subsek.4(a). </a:t>
            </a:r>
            <a:r>
              <a:rPr lang="en-MY" sz="1100" dirty="0" err="1"/>
              <a:t>Atas</a:t>
            </a:r>
            <a:r>
              <a:rPr lang="en-MY" sz="1100" dirty="0"/>
              <a:t> </a:t>
            </a:r>
            <a:r>
              <a:rPr lang="en-MY" sz="1100" dirty="0" err="1"/>
              <a:t>sebab</a:t>
            </a:r>
            <a:r>
              <a:rPr lang="en-MY" sz="1100" dirty="0"/>
              <a:t> YDS </a:t>
            </a:r>
            <a:r>
              <a:rPr lang="en-MY" sz="1100" dirty="0" err="1"/>
              <a:t>menjalankan</a:t>
            </a:r>
            <a:r>
              <a:rPr lang="en-MY" sz="1100" dirty="0"/>
              <a:t> </a:t>
            </a:r>
            <a:r>
              <a:rPr lang="en-MY" sz="1100" dirty="0" err="1"/>
              <a:t>satu</a:t>
            </a:r>
            <a:r>
              <a:rPr lang="en-MY" sz="1100" dirty="0"/>
              <a:t> </a:t>
            </a:r>
            <a:r>
              <a:rPr lang="en-MY" sz="1100" dirty="0" err="1"/>
              <a:t>profesion</a:t>
            </a:r>
            <a:r>
              <a:rPr lang="en-MY" sz="1100" dirty="0"/>
              <a:t> </a:t>
            </a:r>
            <a:r>
              <a:rPr lang="en-MY" sz="1100" dirty="0" err="1"/>
              <a:t>iaitu</a:t>
            </a:r>
            <a:r>
              <a:rPr lang="en-MY" sz="1100" dirty="0"/>
              <a:t> </a:t>
            </a:r>
            <a:r>
              <a:rPr lang="en-MY" sz="1100" dirty="0" err="1"/>
              <a:t>sebagai</a:t>
            </a:r>
            <a:r>
              <a:rPr lang="en-MY" sz="1100" dirty="0"/>
              <a:t> doctor </a:t>
            </a:r>
            <a:r>
              <a:rPr lang="en-MY" sz="1100" dirty="0" err="1"/>
              <a:t>pakar</a:t>
            </a:r>
            <a:r>
              <a:rPr lang="en-MY" sz="1100" dirty="0"/>
              <a:t>. </a:t>
            </a:r>
            <a:r>
              <a:rPr lang="en-MY" sz="1100" dirty="0" err="1"/>
              <a:t>Dalam</a:t>
            </a:r>
            <a:r>
              <a:rPr lang="en-MY" sz="1100" dirty="0"/>
              <a:t> </a:t>
            </a:r>
            <a:r>
              <a:rPr lang="en-MY" sz="1100" dirty="0" err="1"/>
              <a:t>surat</a:t>
            </a:r>
            <a:r>
              <a:rPr lang="en-MY" sz="1100" dirty="0"/>
              <a:t> </a:t>
            </a:r>
            <a:r>
              <a:rPr lang="en-MY" sz="1100" dirty="0" err="1"/>
              <a:t>perlantikan</a:t>
            </a:r>
            <a:r>
              <a:rPr lang="en-MY" sz="1100" dirty="0"/>
              <a:t> juga </a:t>
            </a:r>
            <a:r>
              <a:rPr lang="en-MY" sz="1100" dirty="0" err="1"/>
              <a:t>jelas</a:t>
            </a:r>
            <a:r>
              <a:rPr lang="en-MY" sz="1100" dirty="0"/>
              <a:t> </a:t>
            </a:r>
            <a:r>
              <a:rPr lang="en-MY" sz="1100" dirty="0" err="1"/>
              <a:t>menyatakan</a:t>
            </a:r>
            <a:r>
              <a:rPr lang="en-MY" sz="1100" dirty="0"/>
              <a:t> </a:t>
            </a:r>
            <a:r>
              <a:rPr lang="en-MY" sz="1100" dirty="0" err="1"/>
              <a:t>bahawa</a:t>
            </a:r>
            <a:r>
              <a:rPr lang="en-MY" sz="1100" dirty="0"/>
              <a:t> </a:t>
            </a:r>
            <a:r>
              <a:rPr lang="en-MY" sz="1100" dirty="0" err="1"/>
              <a:t>tiada</a:t>
            </a:r>
            <a:r>
              <a:rPr lang="en-MY" sz="1100" dirty="0"/>
              <a:t> </a:t>
            </a:r>
            <a:r>
              <a:rPr lang="en-MY" sz="1100" dirty="0" err="1"/>
              <a:t>hubungan</a:t>
            </a:r>
            <a:r>
              <a:rPr lang="en-MY" sz="1100" dirty="0"/>
              <a:t> </a:t>
            </a:r>
            <a:r>
              <a:rPr lang="en-MY" sz="1100" dirty="0" err="1"/>
              <a:t>majikan</a:t>
            </a:r>
            <a:r>
              <a:rPr lang="en-MY" sz="1100" dirty="0"/>
              <a:t> </a:t>
            </a:r>
            <a:r>
              <a:rPr lang="en-MY" sz="1100" dirty="0" err="1"/>
              <a:t>dengan</a:t>
            </a:r>
            <a:r>
              <a:rPr lang="en-MY" sz="1100" dirty="0"/>
              <a:t> </a:t>
            </a:r>
            <a:r>
              <a:rPr lang="en-MY" sz="1100" dirty="0" err="1"/>
              <a:t>pekerja</a:t>
            </a:r>
            <a:r>
              <a:rPr lang="en-MY" sz="1100" dirty="0"/>
              <a:t> or employer-employee relationship di </a:t>
            </a:r>
            <a:r>
              <a:rPr lang="en-MY" sz="1100" dirty="0" err="1"/>
              <a:t>antara</a:t>
            </a:r>
            <a:r>
              <a:rPr lang="en-MY" sz="1100" dirty="0"/>
              <a:t> </a:t>
            </a:r>
            <a:r>
              <a:rPr lang="en-MY" sz="1100" dirty="0" err="1"/>
              <a:t>pihak</a:t>
            </a:r>
            <a:r>
              <a:rPr lang="en-MY" sz="1100" dirty="0"/>
              <a:t> hospital dan YDS </a:t>
            </a:r>
            <a:r>
              <a:rPr lang="en-MY" sz="1100" i="1" dirty="0"/>
              <a:t>(pg. 4, item no 3 &amp; 4). </a:t>
            </a:r>
            <a:r>
              <a:rPr lang="en-MY" sz="1100" dirty="0" err="1"/>
              <a:t>Pihak</a:t>
            </a:r>
            <a:r>
              <a:rPr lang="en-MY" sz="1100" dirty="0"/>
              <a:t> hospital </a:t>
            </a:r>
            <a:r>
              <a:rPr lang="en-MY" sz="1100" dirty="0" err="1"/>
              <a:t>hanya</a:t>
            </a:r>
            <a:r>
              <a:rPr lang="en-MY" sz="1100" dirty="0"/>
              <a:t> </a:t>
            </a:r>
            <a:r>
              <a:rPr lang="en-MY" sz="1100" dirty="0" err="1"/>
              <a:t>membayar</a:t>
            </a:r>
            <a:r>
              <a:rPr lang="en-MY" sz="1100" dirty="0"/>
              <a:t> fi </a:t>
            </a:r>
            <a:r>
              <a:rPr lang="en-MY" sz="1100" dirty="0" err="1"/>
              <a:t>konsultan</a:t>
            </a:r>
            <a:r>
              <a:rPr lang="en-MY" sz="1100" dirty="0"/>
              <a:t> </a:t>
            </a:r>
            <a:r>
              <a:rPr lang="en-MY" sz="1100" dirty="0" err="1"/>
              <a:t>kepada</a:t>
            </a:r>
            <a:r>
              <a:rPr lang="en-MY" sz="1100" dirty="0"/>
              <a:t> YDS. </a:t>
            </a:r>
          </a:p>
          <a:p>
            <a:endParaRPr lang="en-MY" sz="1100" dirty="0"/>
          </a:p>
          <a:p>
            <a:r>
              <a:rPr lang="en-MY" sz="1100" dirty="0" err="1"/>
              <a:t>Dokumen</a:t>
            </a:r>
            <a:r>
              <a:rPr lang="en-MY" sz="1100" dirty="0"/>
              <a:t> </a:t>
            </a:r>
            <a:r>
              <a:rPr lang="en-MY" sz="1100" dirty="0" err="1"/>
              <a:t>pembuktian</a:t>
            </a:r>
            <a:r>
              <a:rPr lang="en-MY" sz="1100" dirty="0"/>
              <a:t> </a:t>
            </a:r>
            <a:r>
              <a:rPr lang="en-MY" sz="1100" dirty="0" err="1"/>
              <a:t>yg</a:t>
            </a:r>
            <a:r>
              <a:rPr lang="en-MY" sz="1100" dirty="0"/>
              <a:t> </a:t>
            </a:r>
            <a:r>
              <a:rPr lang="en-MY" sz="1100" dirty="0" err="1"/>
              <a:t>telah</a:t>
            </a:r>
            <a:r>
              <a:rPr lang="en-MY" sz="1100" dirty="0"/>
              <a:t> kami </a:t>
            </a:r>
            <a:r>
              <a:rPr lang="en-MY" sz="1100" dirty="0" err="1"/>
              <a:t>dapatkan</a:t>
            </a:r>
            <a:r>
              <a:rPr lang="en-MY" sz="1100" dirty="0"/>
              <a:t> </a:t>
            </a:r>
            <a:r>
              <a:rPr lang="en-MY" sz="1100" dirty="0" err="1"/>
              <a:t>adalah</a:t>
            </a:r>
            <a:r>
              <a:rPr lang="en-MY" sz="1100" dirty="0"/>
              <a:t> </a:t>
            </a:r>
            <a:r>
              <a:rPr lang="en-MY" sz="1100" dirty="0" err="1"/>
              <a:t>seperti</a:t>
            </a:r>
            <a:r>
              <a:rPr lang="en-MY" sz="1100" dirty="0"/>
              <a:t> </a:t>
            </a:r>
            <a:r>
              <a:rPr lang="en-MY" sz="1100" dirty="0" err="1"/>
              <a:t>berikut</a:t>
            </a:r>
            <a:r>
              <a:rPr lang="en-MY" sz="1100" dirty="0"/>
              <a:t>.</a:t>
            </a:r>
          </a:p>
          <a:p>
            <a:r>
              <a:rPr lang="en-MY" sz="1100" dirty="0"/>
              <a:t>1) </a:t>
            </a:r>
            <a:r>
              <a:rPr lang="en-MY" sz="1100" dirty="0" err="1"/>
              <a:t>Penyata</a:t>
            </a:r>
            <a:r>
              <a:rPr lang="en-MY" sz="1100" dirty="0"/>
              <a:t> bank – YDS </a:t>
            </a:r>
            <a:r>
              <a:rPr lang="en-MY" sz="1100" dirty="0" err="1"/>
              <a:t>ada</a:t>
            </a:r>
            <a:r>
              <a:rPr lang="en-MY" sz="1100" dirty="0"/>
              <a:t> 2 bank </a:t>
            </a:r>
            <a:r>
              <a:rPr lang="en-MY" sz="1100" dirty="0" err="1"/>
              <a:t>akaun</a:t>
            </a:r>
            <a:r>
              <a:rPr lang="en-MY" sz="1100" dirty="0"/>
              <a:t> </a:t>
            </a:r>
            <a:r>
              <a:rPr lang="en-MY" sz="1100" dirty="0" err="1"/>
              <a:t>dari</a:t>
            </a:r>
            <a:r>
              <a:rPr lang="en-MY" sz="1100" dirty="0"/>
              <a:t> CIMB </a:t>
            </a:r>
            <a:r>
              <a:rPr lang="en-MY" sz="1100" dirty="0" err="1"/>
              <a:t>iaitu</a:t>
            </a:r>
            <a:r>
              <a:rPr lang="en-MY" sz="1100" dirty="0"/>
              <a:t> </a:t>
            </a:r>
            <a:r>
              <a:rPr lang="en-MY" sz="1100" dirty="0" err="1"/>
              <a:t>satu</a:t>
            </a:r>
            <a:r>
              <a:rPr lang="en-MY" sz="1100" dirty="0"/>
              <a:t> </a:t>
            </a:r>
            <a:r>
              <a:rPr lang="en-MY" sz="1100" dirty="0" err="1"/>
              <a:t>akaun</a:t>
            </a:r>
            <a:r>
              <a:rPr lang="en-MY" sz="1100" dirty="0"/>
              <a:t> </a:t>
            </a:r>
            <a:r>
              <a:rPr lang="en-MY" sz="1100" dirty="0" err="1"/>
              <a:t>simpanan</a:t>
            </a:r>
            <a:r>
              <a:rPr lang="en-MY" sz="1100" dirty="0"/>
              <a:t> dan </a:t>
            </a:r>
            <a:r>
              <a:rPr lang="en-MY" sz="1100" dirty="0" err="1"/>
              <a:t>satu</a:t>
            </a:r>
            <a:r>
              <a:rPr lang="en-MY" sz="1100" dirty="0"/>
              <a:t> </a:t>
            </a:r>
            <a:r>
              <a:rPr lang="en-MY" sz="1100" dirty="0" err="1"/>
              <a:t>akaun</a:t>
            </a:r>
            <a:r>
              <a:rPr lang="en-MY" sz="1100" dirty="0"/>
              <a:t> </a:t>
            </a:r>
            <a:r>
              <a:rPr lang="en-MY" sz="1100" dirty="0" err="1"/>
              <a:t>semasa</a:t>
            </a:r>
            <a:r>
              <a:rPr lang="en-MY" sz="1100" dirty="0"/>
              <a:t>.</a:t>
            </a:r>
          </a:p>
          <a:p>
            <a:endParaRPr lang="en-MY" sz="1100" b="1" dirty="0">
              <a:solidFill>
                <a:srgbClr val="FF0000"/>
              </a:solidFill>
            </a:endParaRPr>
          </a:p>
          <a:p>
            <a:r>
              <a:rPr lang="en-MY" sz="1100" dirty="0" err="1"/>
              <a:t>Semua</a:t>
            </a:r>
            <a:r>
              <a:rPr lang="en-MY" sz="1100" dirty="0"/>
              <a:t> kos-kos yang </a:t>
            </a:r>
            <a:r>
              <a:rPr lang="en-MY" sz="1100" dirty="0" err="1"/>
              <a:t>terlibat</a:t>
            </a:r>
            <a:r>
              <a:rPr lang="en-MY" sz="1100" dirty="0"/>
              <a:t> </a:t>
            </a:r>
            <a:r>
              <a:rPr lang="en-MY" sz="1100" dirty="0" err="1"/>
              <a:t>telah</a:t>
            </a:r>
            <a:r>
              <a:rPr lang="en-MY" sz="1100" dirty="0"/>
              <a:t> </a:t>
            </a:r>
            <a:r>
              <a:rPr lang="en-MY" sz="1100" dirty="0" err="1"/>
              <a:t>diambilkira</a:t>
            </a:r>
            <a:r>
              <a:rPr lang="en-MY" sz="1100" dirty="0"/>
              <a:t> oleh </a:t>
            </a:r>
            <a:r>
              <a:rPr lang="en-MY" sz="1100" dirty="0" err="1"/>
              <a:t>pihak</a:t>
            </a:r>
            <a:r>
              <a:rPr lang="en-MY" sz="1100" dirty="0"/>
              <a:t> hospital dan YDS </a:t>
            </a:r>
            <a:r>
              <a:rPr lang="en-MY" sz="1100" dirty="0" err="1"/>
              <a:t>hanya</a:t>
            </a:r>
            <a:r>
              <a:rPr lang="en-MY" sz="1100" dirty="0"/>
              <a:t> </a:t>
            </a:r>
            <a:r>
              <a:rPr lang="en-MY" sz="1100" dirty="0" err="1"/>
              <a:t>menerima</a:t>
            </a:r>
            <a:r>
              <a:rPr lang="en-MY" sz="1100" dirty="0"/>
              <a:t> </a:t>
            </a:r>
            <a:r>
              <a:rPr lang="en-MY" sz="1100" dirty="0" err="1"/>
              <a:t>jumlah</a:t>
            </a:r>
            <a:r>
              <a:rPr lang="en-MY" sz="1100" dirty="0"/>
              <a:t> </a:t>
            </a:r>
            <a:r>
              <a:rPr lang="en-MY" sz="1100" dirty="0" err="1"/>
              <a:t>bersih</a:t>
            </a:r>
            <a:r>
              <a:rPr lang="en-MY" sz="1100" dirty="0"/>
              <a:t> </a:t>
            </a:r>
            <a:r>
              <a:rPr lang="en-MY" sz="1100" dirty="0" err="1"/>
              <a:t>dari</a:t>
            </a:r>
            <a:r>
              <a:rPr lang="en-MY" sz="1100" dirty="0"/>
              <a:t> </a:t>
            </a:r>
            <a:r>
              <a:rPr lang="en-MY" sz="1100" dirty="0" err="1"/>
              <a:t>pihak</a:t>
            </a:r>
            <a:r>
              <a:rPr lang="en-MY" sz="1100" dirty="0"/>
              <a:t> hospital </a:t>
            </a:r>
            <a:r>
              <a:rPr lang="en-MY" sz="1100" dirty="0" err="1"/>
              <a:t>iaitu</a:t>
            </a:r>
            <a:r>
              <a:rPr lang="en-MY" sz="1100" dirty="0"/>
              <a:t> </a:t>
            </a:r>
            <a:r>
              <a:rPr lang="en-MY" sz="1100" dirty="0" err="1"/>
              <a:t>jumlah</a:t>
            </a:r>
            <a:r>
              <a:rPr lang="en-MY" sz="1100" dirty="0"/>
              <a:t> fi </a:t>
            </a:r>
            <a:r>
              <a:rPr lang="en-MY" sz="1100" dirty="0" err="1"/>
              <a:t>konsultan</a:t>
            </a:r>
            <a:r>
              <a:rPr lang="en-MY" sz="1100" dirty="0"/>
              <a:t> </a:t>
            </a:r>
            <a:r>
              <a:rPr lang="en-MY" sz="1100" dirty="0" err="1"/>
              <a:t>tolak</a:t>
            </a:r>
            <a:r>
              <a:rPr lang="en-MY" sz="1100" dirty="0"/>
              <a:t> </a:t>
            </a:r>
            <a:r>
              <a:rPr lang="en-MY" sz="1100" dirty="0" err="1"/>
              <a:t>semua</a:t>
            </a:r>
            <a:r>
              <a:rPr lang="en-MY" sz="1100" dirty="0"/>
              <a:t> kos-kos. Saya </a:t>
            </a:r>
            <a:r>
              <a:rPr lang="en-MY" sz="1100" dirty="0" err="1"/>
              <a:t>akan</a:t>
            </a:r>
            <a:r>
              <a:rPr lang="en-MY" sz="1100" dirty="0"/>
              <a:t> </a:t>
            </a:r>
            <a:r>
              <a:rPr lang="en-MY" sz="1100" dirty="0" err="1"/>
              <a:t>tunjukkan</a:t>
            </a:r>
            <a:r>
              <a:rPr lang="en-MY" sz="1100" dirty="0"/>
              <a:t> </a:t>
            </a:r>
            <a:r>
              <a:rPr lang="en-MY" sz="1100" dirty="0" err="1"/>
              <a:t>dengan</a:t>
            </a:r>
            <a:r>
              <a:rPr lang="en-MY" sz="1100" dirty="0"/>
              <a:t> </a:t>
            </a:r>
            <a:r>
              <a:rPr lang="en-MY" sz="1100" dirty="0" err="1"/>
              <a:t>lebih</a:t>
            </a:r>
            <a:r>
              <a:rPr lang="en-MY" sz="1100" dirty="0"/>
              <a:t> detail di slide </a:t>
            </a:r>
            <a:r>
              <a:rPr lang="en-MY" sz="1100" dirty="0" err="1"/>
              <a:t>penemuan</a:t>
            </a:r>
            <a:r>
              <a:rPr lang="en-MY" sz="1100" dirty="0"/>
              <a:t> </a:t>
            </a:r>
            <a:r>
              <a:rPr lang="en-MY" sz="1100" dirty="0" err="1"/>
              <a:t>isu</a:t>
            </a:r>
            <a:r>
              <a:rPr lang="en-MY" sz="1100" dirty="0"/>
              <a:t> </a:t>
            </a:r>
            <a:r>
              <a:rPr lang="en-MY" sz="1100" dirty="0" err="1"/>
              <a:t>nanti</a:t>
            </a:r>
            <a:r>
              <a:rPr lang="en-MY" sz="1100" dirty="0"/>
              <a:t>.</a:t>
            </a:r>
          </a:p>
          <a:p>
            <a:endParaRPr lang="en-MY" sz="1100" dirty="0"/>
          </a:p>
          <a:p>
            <a:r>
              <a:rPr lang="en-MY" sz="1100" dirty="0" err="1"/>
              <a:t>Dokumen</a:t>
            </a:r>
            <a:r>
              <a:rPr lang="en-MY" sz="1100" dirty="0"/>
              <a:t> </a:t>
            </a:r>
            <a:r>
              <a:rPr lang="en-MY" sz="1100" dirty="0" err="1"/>
              <a:t>pengesahan</a:t>
            </a:r>
            <a:r>
              <a:rPr lang="en-MY" sz="1100" dirty="0"/>
              <a:t> </a:t>
            </a:r>
            <a:r>
              <a:rPr lang="en-MY" sz="1100" dirty="0" err="1"/>
              <a:t>sebagai</a:t>
            </a:r>
            <a:r>
              <a:rPr lang="en-MY" sz="1100" dirty="0"/>
              <a:t> doctor </a:t>
            </a:r>
            <a:r>
              <a:rPr lang="en-MY" sz="1100" dirty="0" err="1"/>
              <a:t>pakar</a:t>
            </a:r>
            <a:r>
              <a:rPr lang="en-MY" sz="1100" dirty="0"/>
              <a:t> – provided by MMC (Malaysian Medical Council) just </a:t>
            </a:r>
            <a:r>
              <a:rPr lang="en-MY" sz="1100" dirty="0" err="1"/>
              <a:t>untuk</a:t>
            </a:r>
            <a:r>
              <a:rPr lang="en-MY" sz="1100" dirty="0"/>
              <a:t> </a:t>
            </a:r>
            <a:r>
              <a:rPr lang="en-MY" sz="1100" dirty="0" err="1"/>
              <a:t>sahkan</a:t>
            </a:r>
            <a:r>
              <a:rPr lang="en-MY" sz="1100" dirty="0"/>
              <a:t> </a:t>
            </a:r>
            <a:r>
              <a:rPr lang="en-MY" sz="1100" dirty="0" err="1"/>
              <a:t>bahawa</a:t>
            </a:r>
            <a:r>
              <a:rPr lang="en-MY" sz="1100" dirty="0"/>
              <a:t> YDS </a:t>
            </a:r>
            <a:r>
              <a:rPr lang="en-MY" sz="1100" dirty="0" err="1"/>
              <a:t>adalah</a:t>
            </a:r>
            <a:r>
              <a:rPr lang="en-MY" sz="1100" dirty="0"/>
              <a:t> practising doctor </a:t>
            </a:r>
            <a:r>
              <a:rPr lang="en-MY" sz="1100" dirty="0" err="1"/>
              <a:t>yg</a:t>
            </a:r>
            <a:r>
              <a:rPr lang="en-MY" sz="1100" dirty="0"/>
              <a:t> </a:t>
            </a:r>
            <a:r>
              <a:rPr lang="en-MY" sz="1100" dirty="0" err="1"/>
              <a:t>berlesen</a:t>
            </a:r>
            <a:r>
              <a:rPr lang="en-MY" sz="1100" dirty="0"/>
              <a:t> di Malaysia.</a:t>
            </a:r>
          </a:p>
        </p:txBody>
      </p:sp>
      <p:sp>
        <p:nvSpPr>
          <p:cNvPr id="4" name="Slide Number Placeholder 3"/>
          <p:cNvSpPr>
            <a:spLocks noGrp="1"/>
          </p:cNvSpPr>
          <p:nvPr>
            <p:ph type="sldNum" sz="quarter" idx="5"/>
          </p:nvPr>
        </p:nvSpPr>
        <p:spPr/>
        <p:txBody>
          <a:bodyPr/>
          <a:lstStyle/>
          <a:p>
            <a:fld id="{60E2D3D6-FA81-47B8-88BD-39C2CC09E633}" type="slidenum">
              <a:rPr lang="en-MY" smtClean="0"/>
              <a:t>4</a:t>
            </a:fld>
            <a:endParaRPr lang="en-MY"/>
          </a:p>
        </p:txBody>
      </p:sp>
    </p:spTree>
    <p:extLst>
      <p:ext uri="{BB962C8B-B14F-4D97-AF65-F5344CB8AC3E}">
        <p14:creationId xmlns:p14="http://schemas.microsoft.com/office/powerpoint/2010/main" val="3061910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44F7-61C3-4466-BF6F-E01A19B4D1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0B8FD2E-E1CE-4AA4-B225-61FCD1D83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B1B589B-F1E2-4A5E-B387-5274F8ED6186}"/>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45FDA811-77E6-46F8-9705-F9EBAB7EF90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4E6832D-7F5A-44C6-8581-9C20B4F75F84}"/>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1683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E5E0-20ED-48AE-887A-71947E5816AC}"/>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E4334B6-0BD3-4F0A-9D42-0C8C594C28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009C15F-7C41-4C56-B3E8-4852A321DFB8}"/>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8A69E381-0C20-417C-9D35-8BAC28BE29A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2DD5F0B-E339-4E98-96EA-19C238471E78}"/>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422835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16787-8116-4C64-B3F4-E743980F3C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977FC007-9DF2-4FBC-9E4F-11BC3B7094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82C9B66-B80C-40B5-9FED-ED703C33E4A0}"/>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39D3ED74-5996-4876-89D6-B85808160849}"/>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BE9C70B-69B8-4711-B746-F83F3502D896}"/>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179371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89478DC5-F7B1-4722-A7D4-1EAFA890CD3E}"/>
              </a:ext>
            </a:extLst>
          </p:cNvPr>
          <p:cNvSpPr>
            <a:spLocks noGrp="1"/>
          </p:cNvSpPr>
          <p:nvPr>
            <p:ph type="pic" sz="quarter" idx="10" hasCustomPrompt="1"/>
          </p:nvPr>
        </p:nvSpPr>
        <p:spPr>
          <a:xfrm>
            <a:off x="4637014" y="0"/>
            <a:ext cx="7554989" cy="6858000"/>
          </a:xfrm>
          <a:custGeom>
            <a:avLst/>
            <a:gdLst>
              <a:gd name="connsiteX0" fmla="*/ 0 w 7554989"/>
              <a:gd name="connsiteY0" fmla="*/ 0 h 6858000"/>
              <a:gd name="connsiteX1" fmla="*/ 7554989 w 7554989"/>
              <a:gd name="connsiteY1" fmla="*/ 0 h 6858000"/>
              <a:gd name="connsiteX2" fmla="*/ 7554989 w 7554989"/>
              <a:gd name="connsiteY2" fmla="*/ 6858000 h 6858000"/>
              <a:gd name="connsiteX3" fmla="*/ 6857999 w 75549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4989" h="6858000">
                <a:moveTo>
                  <a:pt x="0" y="0"/>
                </a:moveTo>
                <a:lnTo>
                  <a:pt x="7554989" y="0"/>
                </a:lnTo>
                <a:lnTo>
                  <a:pt x="7554989" y="6858000"/>
                </a:lnTo>
                <a:lnTo>
                  <a:pt x="6857999" y="6858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70918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8F95-CD62-482D-8E96-FB1E233C1C9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1B1F6EA-4542-445B-9EDF-D118E8C17F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0946092-265E-4E8A-9C4F-71A98CE34DDB}"/>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AA0F2DAE-0A64-4A9E-AA82-2A0A641B0BE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E38704E-4423-47E1-B607-68CA3D22FF09}"/>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88190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2B98-AE6A-402D-B717-D1C80615C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EFC69564-D35B-4B3F-A858-FB998FC88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4AB2D9-2765-43EA-9B4E-D39EEED1B5E2}"/>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7744D932-7CBD-4DB2-90B6-0FFFEB1F8D1C}"/>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DDF077D-382F-4D7A-8679-D2BD1C6E4414}"/>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267835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6E56-9C09-468F-B221-17BDED0A64B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7906434-7ED5-41E1-AE1E-0FEC49BDD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EEAEB12F-7118-4648-993A-95861FD659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D6B5E2F1-DCDE-4409-A473-BE29B85730AA}"/>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6" name="Footer Placeholder 5">
            <a:extLst>
              <a:ext uri="{FF2B5EF4-FFF2-40B4-BE49-F238E27FC236}">
                <a16:creationId xmlns:a16="http://schemas.microsoft.com/office/drawing/2014/main" id="{A52079C0-04E8-4B39-BACF-1C7B9CA82F7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B4147BC-D965-4BE2-BBBF-9AC097620184}"/>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98308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1337-C12F-4F1C-8B19-E79F174358D5}"/>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F21B55CC-5FA5-4A9C-A7BB-D56A27285D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6363AD-7340-4E18-B588-28249761C4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DBD550AA-A5E7-4A07-9122-740454A461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EBA166-FB00-4E21-8EB1-267154F59A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03DBAD3A-36E0-4695-886D-FD650B6D30C4}"/>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8" name="Footer Placeholder 7">
            <a:extLst>
              <a:ext uri="{FF2B5EF4-FFF2-40B4-BE49-F238E27FC236}">
                <a16:creationId xmlns:a16="http://schemas.microsoft.com/office/drawing/2014/main" id="{2826BE95-CDD0-4E8F-8F2A-10D453B5C7D9}"/>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A53F0620-C994-4CA8-A8A0-C6ECBFB4A98D}"/>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51958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A60B-B4AB-45E0-9319-52A816D785D7}"/>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FA1EE73E-AF5C-4E3B-B9B4-5395855F18CF}"/>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4" name="Footer Placeholder 3">
            <a:extLst>
              <a:ext uri="{FF2B5EF4-FFF2-40B4-BE49-F238E27FC236}">
                <a16:creationId xmlns:a16="http://schemas.microsoft.com/office/drawing/2014/main" id="{64B7EAF8-67C3-4246-9D04-A0CE31EF349C}"/>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DA6F3F30-CC1D-4A89-9C7B-01211AE1CDE3}"/>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384682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D091F-0F6D-4AD1-BAAC-6D70AE0A6DA5}"/>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3" name="Footer Placeholder 2">
            <a:extLst>
              <a:ext uri="{FF2B5EF4-FFF2-40B4-BE49-F238E27FC236}">
                <a16:creationId xmlns:a16="http://schemas.microsoft.com/office/drawing/2014/main" id="{00C58C9D-6305-406D-9651-F3B57772384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257B0DC-D2EA-4698-988A-2A1CDB07885F}"/>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146689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D609-7BC8-4060-B358-E210543CD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2EF3DDB-54F1-4E4D-BB15-F082EF417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55098AFF-06B2-4BBE-82DE-C2C2B8F5E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8A61B4-A1F6-495B-9CBE-7A77C10A9BAE}"/>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6" name="Footer Placeholder 5">
            <a:extLst>
              <a:ext uri="{FF2B5EF4-FFF2-40B4-BE49-F238E27FC236}">
                <a16:creationId xmlns:a16="http://schemas.microsoft.com/office/drawing/2014/main" id="{BFB9BF30-438F-4614-80B7-530487D1F49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1509550-EE82-4A3D-8FDC-31AED4F19D9F}"/>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194935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3321-F951-4029-A7D5-130BE30BC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B417E80-770F-4565-B853-B1A805FDA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CBC6444-F2BF-41F4-BD91-654221CF0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C5487D-65DB-4283-9319-EC19416EFE14}"/>
              </a:ext>
            </a:extLst>
          </p:cNvPr>
          <p:cNvSpPr>
            <a:spLocks noGrp="1"/>
          </p:cNvSpPr>
          <p:nvPr>
            <p:ph type="dt" sz="half" idx="10"/>
          </p:nvPr>
        </p:nvSpPr>
        <p:spPr/>
        <p:txBody>
          <a:bodyPr/>
          <a:lstStyle/>
          <a:p>
            <a:fld id="{030EC4F0-B235-4FB2-BD32-618CB482E0BB}" type="datetimeFigureOut">
              <a:rPr lang="en-MY" smtClean="0"/>
              <a:t>16/5/2025</a:t>
            </a:fld>
            <a:endParaRPr lang="en-MY"/>
          </a:p>
        </p:txBody>
      </p:sp>
      <p:sp>
        <p:nvSpPr>
          <p:cNvPr id="6" name="Footer Placeholder 5">
            <a:extLst>
              <a:ext uri="{FF2B5EF4-FFF2-40B4-BE49-F238E27FC236}">
                <a16:creationId xmlns:a16="http://schemas.microsoft.com/office/drawing/2014/main" id="{4EFB54D1-4623-4D82-90AC-AD8543C60EE1}"/>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8AFD4B99-37E2-41C0-97BD-99739E41E7DC}"/>
              </a:ext>
            </a:extLst>
          </p:cNvPr>
          <p:cNvSpPr>
            <a:spLocks noGrp="1"/>
          </p:cNvSpPr>
          <p:nvPr>
            <p:ph type="sldNum" sz="quarter" idx="12"/>
          </p:nvPr>
        </p:nvSpPr>
        <p:spPr/>
        <p:txBody>
          <a:bodyPr/>
          <a:lstStyle/>
          <a:p>
            <a:fld id="{8358BEDC-D48A-4783-A53F-935D202C6FA1}" type="slidenum">
              <a:rPr lang="en-MY" smtClean="0"/>
              <a:t>‹#›</a:t>
            </a:fld>
            <a:endParaRPr lang="en-MY"/>
          </a:p>
        </p:txBody>
      </p:sp>
    </p:spTree>
    <p:extLst>
      <p:ext uri="{BB962C8B-B14F-4D97-AF65-F5344CB8AC3E}">
        <p14:creationId xmlns:p14="http://schemas.microsoft.com/office/powerpoint/2010/main" val="209049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0D9DDD-2175-4FB5-B214-0066B81BC7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5A6322E-2DCB-47EB-BF81-120C5CD9D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B758F3B-FE2A-4299-956A-93003B0D65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EC4F0-B235-4FB2-BD32-618CB482E0BB}" type="datetimeFigureOut">
              <a:rPr lang="en-MY" smtClean="0"/>
              <a:t>16/5/2025</a:t>
            </a:fld>
            <a:endParaRPr lang="en-MY"/>
          </a:p>
        </p:txBody>
      </p:sp>
      <p:sp>
        <p:nvSpPr>
          <p:cNvPr id="5" name="Footer Placeholder 4">
            <a:extLst>
              <a:ext uri="{FF2B5EF4-FFF2-40B4-BE49-F238E27FC236}">
                <a16:creationId xmlns:a16="http://schemas.microsoft.com/office/drawing/2014/main" id="{CC816337-8D31-4AF7-A0A5-D2C5F164E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B25F67A-AEF0-4D91-B735-7FA349F30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8BEDC-D48A-4783-A53F-935D202C6FA1}" type="slidenum">
              <a:rPr lang="en-MY" smtClean="0"/>
              <a:t>‹#›</a:t>
            </a:fld>
            <a:endParaRPr lang="en-MY"/>
          </a:p>
        </p:txBody>
      </p:sp>
    </p:spTree>
    <p:extLst>
      <p:ext uri="{BB962C8B-B14F-4D97-AF65-F5344CB8AC3E}">
        <p14:creationId xmlns:p14="http://schemas.microsoft.com/office/powerpoint/2010/main" val="130076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8B80A3A-3D8A-42EA-90DB-9ACF5547CB92}"/>
              </a:ext>
            </a:extLst>
          </p:cNvPr>
          <p:cNvPicPr>
            <a:picLocks noGrp="1" noChangeAspect="1"/>
          </p:cNvPicPr>
          <p:nvPr>
            <p:ph type="pic" sz="quarter" idx="10"/>
          </p:nvPr>
        </p:nvPicPr>
        <p:blipFill>
          <a:blip r:embed="rId3"/>
          <a:srcRect l="22402" r="22402"/>
          <a:stretch>
            <a:fillRect/>
          </a:stretch>
        </p:blipFill>
        <p:spPr>
          <a:xfrm>
            <a:off x="6401125" y="475118"/>
            <a:ext cx="5746468" cy="6065363"/>
          </a:xfrm>
          <a:prstGeom prst="rect">
            <a:avLst/>
          </a:prstGeom>
        </p:spPr>
      </p:pic>
      <p:sp>
        <p:nvSpPr>
          <p:cNvPr id="12" name="L-Shape 11">
            <a:extLst>
              <a:ext uri="{FF2B5EF4-FFF2-40B4-BE49-F238E27FC236}">
                <a16:creationId xmlns:a16="http://schemas.microsoft.com/office/drawing/2014/main" id="{49CCB113-F973-4E80-916C-5A4EE2763913}"/>
              </a:ext>
            </a:extLst>
          </p:cNvPr>
          <p:cNvSpPr/>
          <p:nvPr/>
        </p:nvSpPr>
        <p:spPr>
          <a:xfrm>
            <a:off x="653705" y="5696991"/>
            <a:ext cx="807899" cy="807899"/>
          </a:xfrm>
          <a:prstGeom prst="corner">
            <a:avLst>
              <a:gd name="adj1" fmla="val 23355"/>
              <a:gd name="adj2" fmla="val 2335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L-Shape 15">
            <a:extLst>
              <a:ext uri="{FF2B5EF4-FFF2-40B4-BE49-F238E27FC236}">
                <a16:creationId xmlns:a16="http://schemas.microsoft.com/office/drawing/2014/main" id="{49CCB113-F973-4E80-916C-5A4EE2763913}"/>
              </a:ext>
            </a:extLst>
          </p:cNvPr>
          <p:cNvSpPr/>
          <p:nvPr/>
        </p:nvSpPr>
        <p:spPr>
          <a:xfrm rot="10800000">
            <a:off x="11164772" y="214117"/>
            <a:ext cx="807899" cy="807899"/>
          </a:xfrm>
          <a:prstGeom prst="corner">
            <a:avLst>
              <a:gd name="adj1" fmla="val 23355"/>
              <a:gd name="adj2" fmla="val 23357"/>
            </a:avLst>
          </a:prstGeom>
          <a:solidFill>
            <a:schemeClr val="accent6">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7" name="Title 1">
            <a:extLst>
              <a:ext uri="{FF2B5EF4-FFF2-40B4-BE49-F238E27FC236}">
                <a16:creationId xmlns:a16="http://schemas.microsoft.com/office/drawing/2014/main" id="{581F9679-62AD-400F-8979-3D18D9450A49}"/>
              </a:ext>
            </a:extLst>
          </p:cNvPr>
          <p:cNvSpPr txBox="1">
            <a:spLocks/>
          </p:cNvSpPr>
          <p:nvPr/>
        </p:nvSpPr>
        <p:spPr>
          <a:xfrm>
            <a:off x="833758" y="5132351"/>
            <a:ext cx="8857872" cy="758924"/>
          </a:xfrm>
          <a:prstGeom prst="rect">
            <a:avLst/>
          </a:prstGeom>
          <a:noFill/>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b="1" dirty="0">
                <a:latin typeface="Bahnschrift" panose="020B0502040204020203" pitchFamily="34" charset="0"/>
                <a:cs typeface="Arial" pitchFamily="34" charset="0"/>
              </a:rPr>
              <a:t>PRESENTED BY : NUR AZAM BIN ABU HASSAN</a:t>
            </a:r>
          </a:p>
          <a:p>
            <a:pPr algn="l"/>
            <a:r>
              <a:rPr lang="en-US" altLang="ko-KR" sz="2000" b="1" dirty="0">
                <a:latin typeface="Bahnschrift" panose="020B0502040204020203" pitchFamily="34" charset="0"/>
                <a:cs typeface="Arial" pitchFamily="34" charset="0"/>
              </a:rPr>
              <a:t> CRIMINAL INVESTIGATION BRANCH IRBM</a:t>
            </a:r>
          </a:p>
          <a:p>
            <a:endParaRPr lang="en-US" altLang="ko-KR" sz="2400" b="1" dirty="0">
              <a:latin typeface="Bahnschrift" panose="020B0502040204020203" pitchFamily="34" charset="0"/>
              <a:cs typeface="Arial" pitchFamily="34" charset="0"/>
            </a:endParaRPr>
          </a:p>
        </p:txBody>
      </p:sp>
      <p:sp>
        <p:nvSpPr>
          <p:cNvPr id="15" name="Title 1">
            <a:extLst>
              <a:ext uri="{FF2B5EF4-FFF2-40B4-BE49-F238E27FC236}">
                <a16:creationId xmlns:a16="http://schemas.microsoft.com/office/drawing/2014/main" id="{581F9679-62AD-400F-8979-3D18D9450A49}"/>
              </a:ext>
            </a:extLst>
          </p:cNvPr>
          <p:cNvSpPr txBox="1">
            <a:spLocks/>
          </p:cNvSpPr>
          <p:nvPr/>
        </p:nvSpPr>
        <p:spPr>
          <a:xfrm>
            <a:off x="299986" y="1974647"/>
            <a:ext cx="9925415" cy="2028809"/>
          </a:xfrm>
          <a:prstGeom prst="rect">
            <a:avLst/>
          </a:prstGeom>
          <a:noFill/>
        </p:spPr>
        <p:txBody>
          <a:bodyPr lIns="0" tIns="72000" rIns="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4000" b="1" dirty="0">
                <a:effectLst>
                  <a:outerShdw blurRad="38100" dist="38100" dir="2700000" algn="tl">
                    <a:srgbClr val="000000">
                      <a:alpha val="43137"/>
                    </a:srgbClr>
                  </a:outerShdw>
                </a:effectLst>
                <a:latin typeface="Bahnschrift" panose="020B0502040204020203" pitchFamily="34" charset="0"/>
                <a:cs typeface="Arial" pitchFamily="34" charset="0"/>
              </a:rPr>
              <a:t>INLAND REVENUE BOARD </a:t>
            </a:r>
          </a:p>
          <a:p>
            <a:pPr algn="l"/>
            <a:r>
              <a:rPr lang="en-US" altLang="ko-KR" sz="4000" b="1" dirty="0">
                <a:effectLst>
                  <a:outerShdw blurRad="38100" dist="38100" dir="2700000" algn="tl">
                    <a:srgbClr val="000000">
                      <a:alpha val="43137"/>
                    </a:srgbClr>
                  </a:outerShdw>
                </a:effectLst>
                <a:latin typeface="Bahnschrift" panose="020B0502040204020203" pitchFamily="34" charset="0"/>
                <a:cs typeface="Arial" pitchFamily="34" charset="0"/>
              </a:rPr>
              <a:t>OF MALAYSIA (IRBM)</a:t>
            </a:r>
          </a:p>
        </p:txBody>
      </p:sp>
      <p:sp>
        <p:nvSpPr>
          <p:cNvPr id="14" name="TextBox 13">
            <a:extLst>
              <a:ext uri="{FF2B5EF4-FFF2-40B4-BE49-F238E27FC236}">
                <a16:creationId xmlns:a16="http://schemas.microsoft.com/office/drawing/2014/main" id="{057DF286-435A-4AF1-87BD-EDA4B375BD69}"/>
              </a:ext>
            </a:extLst>
          </p:cNvPr>
          <p:cNvSpPr txBox="1"/>
          <p:nvPr/>
        </p:nvSpPr>
        <p:spPr>
          <a:xfrm>
            <a:off x="833758" y="4012430"/>
            <a:ext cx="5260080" cy="707886"/>
          </a:xfrm>
          <a:prstGeom prst="rect">
            <a:avLst/>
          </a:prstGeom>
          <a:solidFill>
            <a:srgbClr val="002060"/>
          </a:solidFill>
        </p:spPr>
        <p:txBody>
          <a:bodyPr wrap="square" rtlCol="0">
            <a:spAutoFit/>
          </a:bodyPr>
          <a:lstStyle/>
          <a:p>
            <a:r>
              <a:rPr lang="en-US" altLang="ko-KR" sz="4000" b="1" dirty="0">
                <a:solidFill>
                  <a:schemeClr val="bg1"/>
                </a:solidFill>
                <a:latin typeface="Bahnschrift" panose="020B0502040204020203" pitchFamily="34" charset="0"/>
                <a:cs typeface="Arial" pitchFamily="34" charset="0"/>
              </a:rPr>
              <a:t>CASE PRESENTATION</a:t>
            </a:r>
            <a:endParaRPr lang="ko-KR" altLang="en-US" sz="4000" b="1" dirty="0">
              <a:solidFill>
                <a:schemeClr val="bg1"/>
              </a:solidFill>
              <a:latin typeface="Bahnschrift" panose="020B0502040204020203" pitchFamily="34" charset="0"/>
              <a:cs typeface="Arial" pitchFamily="34" charset="0"/>
            </a:endParaRPr>
          </a:p>
        </p:txBody>
      </p:sp>
      <p:pic>
        <p:nvPicPr>
          <p:cNvPr id="2" name="Picture 1">
            <a:extLst>
              <a:ext uri="{FF2B5EF4-FFF2-40B4-BE49-F238E27FC236}">
                <a16:creationId xmlns:a16="http://schemas.microsoft.com/office/drawing/2014/main" id="{829748DE-F70C-432E-B224-0C4507C4075E}"/>
              </a:ext>
            </a:extLst>
          </p:cNvPr>
          <p:cNvPicPr>
            <a:picLocks noChangeAspect="1"/>
          </p:cNvPicPr>
          <p:nvPr/>
        </p:nvPicPr>
        <p:blipFill>
          <a:blip r:embed="rId4"/>
          <a:stretch>
            <a:fillRect/>
          </a:stretch>
        </p:blipFill>
        <p:spPr>
          <a:xfrm>
            <a:off x="189971" y="546592"/>
            <a:ext cx="1735366" cy="1356581"/>
          </a:xfrm>
          <a:prstGeom prst="rect">
            <a:avLst/>
          </a:prstGeom>
        </p:spPr>
      </p:pic>
      <p:pic>
        <p:nvPicPr>
          <p:cNvPr id="7" name="Picture 6">
            <a:extLst>
              <a:ext uri="{FF2B5EF4-FFF2-40B4-BE49-F238E27FC236}">
                <a16:creationId xmlns:a16="http://schemas.microsoft.com/office/drawing/2014/main" id="{C3B87DA2-B8FF-4813-8095-1C2C8D1FD088}"/>
              </a:ext>
            </a:extLst>
          </p:cNvPr>
          <p:cNvPicPr>
            <a:picLocks noChangeAspect="1"/>
          </p:cNvPicPr>
          <p:nvPr/>
        </p:nvPicPr>
        <p:blipFill>
          <a:blip r:embed="rId5"/>
          <a:stretch>
            <a:fillRect/>
          </a:stretch>
        </p:blipFill>
        <p:spPr>
          <a:xfrm>
            <a:off x="2154772" y="769034"/>
            <a:ext cx="2195890" cy="1112813"/>
          </a:xfrm>
          <a:prstGeom prst="rect">
            <a:avLst/>
          </a:prstGeom>
        </p:spPr>
      </p:pic>
      <p:pic>
        <p:nvPicPr>
          <p:cNvPr id="4" name="Picture 3">
            <a:extLst>
              <a:ext uri="{FF2B5EF4-FFF2-40B4-BE49-F238E27FC236}">
                <a16:creationId xmlns:a16="http://schemas.microsoft.com/office/drawing/2014/main" id="{B5FCE16B-331E-4402-BC0D-76388B929E53}"/>
              </a:ext>
            </a:extLst>
          </p:cNvPr>
          <p:cNvPicPr>
            <a:picLocks noChangeAspect="1"/>
          </p:cNvPicPr>
          <p:nvPr/>
        </p:nvPicPr>
        <p:blipFill>
          <a:blip r:embed="rId6"/>
          <a:stretch>
            <a:fillRect/>
          </a:stretch>
        </p:blipFill>
        <p:spPr>
          <a:xfrm>
            <a:off x="4580097" y="522759"/>
            <a:ext cx="1743607" cy="1676545"/>
          </a:xfrm>
          <a:prstGeom prst="rect">
            <a:avLst/>
          </a:prstGeom>
        </p:spPr>
      </p:pic>
    </p:spTree>
    <p:extLst>
      <p:ext uri="{BB962C8B-B14F-4D97-AF65-F5344CB8AC3E}">
        <p14:creationId xmlns:p14="http://schemas.microsoft.com/office/powerpoint/2010/main" val="1999502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EF3BC5-6366-46AD-AFCD-243196099F52}"/>
              </a:ext>
            </a:extLst>
          </p:cNvPr>
          <p:cNvGrpSpPr/>
          <p:nvPr/>
        </p:nvGrpSpPr>
        <p:grpSpPr>
          <a:xfrm>
            <a:off x="1011034" y="3191430"/>
            <a:ext cx="8642744" cy="1092113"/>
            <a:chOff x="483916" y="2438399"/>
            <a:chExt cx="7380387" cy="1092113"/>
          </a:xfrm>
        </p:grpSpPr>
        <p:sp>
          <p:nvSpPr>
            <p:cNvPr id="7" name="Rectangle 6">
              <a:extLst>
                <a:ext uri="{FF2B5EF4-FFF2-40B4-BE49-F238E27FC236}">
                  <a16:creationId xmlns:a16="http://schemas.microsoft.com/office/drawing/2014/main" id="{7843EA94-F838-40FE-BFE9-C86AF0FE861B}"/>
                </a:ext>
              </a:extLst>
            </p:cNvPr>
            <p:cNvSpPr/>
            <p:nvPr/>
          </p:nvSpPr>
          <p:spPr>
            <a:xfrm>
              <a:off x="483916" y="2598182"/>
              <a:ext cx="7380387" cy="93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sz="6600" b="1" dirty="0">
                  <a:solidFill>
                    <a:schemeClr val="tx1"/>
                  </a:solidFill>
                  <a:latin typeface="Bahnschrift" panose="020B0502040204020203" pitchFamily="34" charset="0"/>
                </a:rPr>
                <a:t>THANK YOU</a:t>
              </a:r>
            </a:p>
            <a:p>
              <a:endParaRPr lang="en-MY" sz="4800" b="1" dirty="0">
                <a:solidFill>
                  <a:schemeClr val="tx1"/>
                </a:solidFill>
                <a:latin typeface="Bahnschrift" panose="020B0502040204020203" pitchFamily="34" charset="0"/>
              </a:endParaRPr>
            </a:p>
          </p:txBody>
        </p:sp>
        <p:sp>
          <p:nvSpPr>
            <p:cNvPr id="8" name="Rectangle 7">
              <a:extLst>
                <a:ext uri="{FF2B5EF4-FFF2-40B4-BE49-F238E27FC236}">
                  <a16:creationId xmlns:a16="http://schemas.microsoft.com/office/drawing/2014/main" id="{D2BBFEB9-7201-4B1B-BA36-778EDBC55405}"/>
                </a:ext>
              </a:extLst>
            </p:cNvPr>
            <p:cNvSpPr/>
            <p:nvPr/>
          </p:nvSpPr>
          <p:spPr>
            <a:xfrm>
              <a:off x="546848" y="2438399"/>
              <a:ext cx="5298139" cy="851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MY" sz="5800" b="1" dirty="0">
                <a:solidFill>
                  <a:schemeClr val="tx1"/>
                </a:solidFill>
                <a:latin typeface="Bahnschrift" panose="020B0502040204020203" pitchFamily="34" charset="0"/>
              </a:endParaRPr>
            </a:p>
          </p:txBody>
        </p:sp>
      </p:grpSp>
      <p:pic>
        <p:nvPicPr>
          <p:cNvPr id="2" name="Picture 1">
            <a:extLst>
              <a:ext uri="{FF2B5EF4-FFF2-40B4-BE49-F238E27FC236}">
                <a16:creationId xmlns:a16="http://schemas.microsoft.com/office/drawing/2014/main" id="{78082824-9276-4F2E-BE36-8515664AAA50}"/>
              </a:ext>
            </a:extLst>
          </p:cNvPr>
          <p:cNvPicPr>
            <a:picLocks noChangeAspect="1"/>
          </p:cNvPicPr>
          <p:nvPr/>
        </p:nvPicPr>
        <p:blipFill>
          <a:blip r:embed="rId2"/>
          <a:stretch>
            <a:fillRect/>
          </a:stretch>
        </p:blipFill>
        <p:spPr>
          <a:xfrm>
            <a:off x="4639055" y="0"/>
            <a:ext cx="7552945" cy="6858000"/>
          </a:xfrm>
          <a:prstGeom prst="rect">
            <a:avLst/>
          </a:prstGeom>
        </p:spPr>
      </p:pic>
      <p:pic>
        <p:nvPicPr>
          <p:cNvPr id="10" name="Picture 9">
            <a:extLst>
              <a:ext uri="{FF2B5EF4-FFF2-40B4-BE49-F238E27FC236}">
                <a16:creationId xmlns:a16="http://schemas.microsoft.com/office/drawing/2014/main" id="{7FB7106E-0271-4609-A077-EE6E0624E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83" y="169889"/>
            <a:ext cx="2026302" cy="1578300"/>
          </a:xfrm>
          <a:prstGeom prst="rect">
            <a:avLst/>
          </a:prstGeom>
        </p:spPr>
      </p:pic>
      <p:pic>
        <p:nvPicPr>
          <p:cNvPr id="3" name="Picture 2">
            <a:extLst>
              <a:ext uri="{FF2B5EF4-FFF2-40B4-BE49-F238E27FC236}">
                <a16:creationId xmlns:a16="http://schemas.microsoft.com/office/drawing/2014/main" id="{6412394C-F848-4097-9ED5-665821640D8F}"/>
              </a:ext>
            </a:extLst>
          </p:cNvPr>
          <p:cNvPicPr>
            <a:picLocks noChangeAspect="1"/>
          </p:cNvPicPr>
          <p:nvPr/>
        </p:nvPicPr>
        <p:blipFill>
          <a:blip r:embed="rId4"/>
          <a:stretch>
            <a:fillRect/>
          </a:stretch>
        </p:blipFill>
        <p:spPr>
          <a:xfrm>
            <a:off x="3072666" y="178595"/>
            <a:ext cx="1743607" cy="1676545"/>
          </a:xfrm>
          <a:prstGeom prst="rect">
            <a:avLst/>
          </a:prstGeom>
        </p:spPr>
      </p:pic>
    </p:spTree>
    <p:extLst>
      <p:ext uri="{BB962C8B-B14F-4D97-AF65-F5344CB8AC3E}">
        <p14:creationId xmlns:p14="http://schemas.microsoft.com/office/powerpoint/2010/main" val="235976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19472778"/>
              </p:ext>
            </p:extLst>
          </p:nvPr>
        </p:nvGraphicFramePr>
        <p:xfrm>
          <a:off x="1170872" y="1983067"/>
          <a:ext cx="10291767" cy="2653069"/>
        </p:xfrm>
        <a:graphic>
          <a:graphicData uri="http://schemas.openxmlformats.org/drawingml/2006/table">
            <a:tbl>
              <a:tblPr firstRow="1" bandRow="1"/>
              <a:tblGrid>
                <a:gridCol w="725223">
                  <a:extLst>
                    <a:ext uri="{9D8B030D-6E8A-4147-A177-3AD203B41FA5}">
                      <a16:colId xmlns:a16="http://schemas.microsoft.com/office/drawing/2014/main" val="2319283416"/>
                    </a:ext>
                  </a:extLst>
                </a:gridCol>
                <a:gridCol w="9566544">
                  <a:extLst>
                    <a:ext uri="{9D8B030D-6E8A-4147-A177-3AD203B41FA5}">
                      <a16:colId xmlns:a16="http://schemas.microsoft.com/office/drawing/2014/main" val="3449940429"/>
                    </a:ext>
                  </a:extLst>
                </a:gridCol>
              </a:tblGrid>
              <a:tr h="435134">
                <a:tc gridSpan="2">
                  <a:txBody>
                    <a:bodyPr/>
                    <a:lstStyle/>
                    <a:p>
                      <a:pPr algn="l" rtl="0" fontAlgn="ctr"/>
                      <a:r>
                        <a:rPr lang="en-MY" sz="2700" b="1" i="0" u="none" strike="noStrike" dirty="0">
                          <a:solidFill>
                            <a:srgbClr val="FFFFFF"/>
                          </a:solidFill>
                          <a:effectLst/>
                          <a:latin typeface="Cambria" panose="02040503050406030204" pitchFamily="18" charset="0"/>
                        </a:rPr>
                        <a:t>NO   CONTENT OF PRESENTATION</a:t>
                      </a:r>
                    </a:p>
                  </a:txBody>
                  <a:tcPr marL="6399" marR="6399" marT="6399" marB="0" anchor="ctr">
                    <a:lnL>
                      <a:noFill/>
                    </a:lnL>
                    <a:lnR>
                      <a:noFill/>
                    </a:lnR>
                    <a:lnT>
                      <a:noFill/>
                    </a:lnT>
                    <a:lnB>
                      <a:noFill/>
                    </a:lnB>
                    <a:solidFill>
                      <a:srgbClr val="002060"/>
                    </a:solidFill>
                  </a:tcPr>
                </a:tc>
                <a:tc hMerge="1">
                  <a:txBody>
                    <a:bodyPr/>
                    <a:lstStyle/>
                    <a:p>
                      <a:endParaRPr lang="en-MY"/>
                    </a:p>
                  </a:txBody>
                  <a:tcPr/>
                </a:tc>
                <a:extLst>
                  <a:ext uri="{0D108BD9-81ED-4DB2-BD59-A6C34878D82A}">
                    <a16:rowId xmlns:a16="http://schemas.microsoft.com/office/drawing/2014/main" val="1174782804"/>
                  </a:ext>
                </a:extLst>
              </a:tr>
              <a:tr h="477399">
                <a:tc>
                  <a:txBody>
                    <a:bodyPr/>
                    <a:lstStyle/>
                    <a:p>
                      <a:pPr algn="ctr" rtl="0" fontAlgn="ctr"/>
                      <a:r>
                        <a:rPr lang="en-MY" sz="2000" b="0" i="0" u="none" strike="noStrike">
                          <a:solidFill>
                            <a:srgbClr val="000000"/>
                          </a:solidFill>
                          <a:effectLst/>
                          <a:latin typeface="Cambria" panose="02040503050406030204" pitchFamily="18" charset="0"/>
                        </a:rPr>
                        <a:t>1</a:t>
                      </a:r>
                    </a:p>
                  </a:txBody>
                  <a:tcPr marL="6399" marR="6399" marT="6399" marB="0" anchor="ctr">
                    <a:lnL>
                      <a:noFill/>
                    </a:lnL>
                    <a:lnR>
                      <a:noFill/>
                    </a:lnR>
                    <a:lnT>
                      <a:noFill/>
                    </a:lnT>
                    <a:lnB>
                      <a:noFill/>
                    </a:lnB>
                    <a:solidFill>
                      <a:srgbClr val="CBCBCB"/>
                    </a:solidFill>
                  </a:tcPr>
                </a:tc>
                <a:tc>
                  <a:txBody>
                    <a:bodyPr/>
                    <a:lstStyle/>
                    <a:p>
                      <a:pPr algn="l" rtl="0" fontAlgn="ctr"/>
                      <a:r>
                        <a:rPr lang="en-MY" sz="2000" b="0" i="0" u="none" strike="noStrike" dirty="0">
                          <a:solidFill>
                            <a:srgbClr val="000000"/>
                          </a:solidFill>
                          <a:effectLst/>
                          <a:latin typeface="Cambria" panose="02040503050406030204" pitchFamily="18" charset="0"/>
                        </a:rPr>
                        <a:t>CASE OVERVIEW –PROFILE </a:t>
                      </a:r>
                    </a:p>
                  </a:txBody>
                  <a:tcPr marL="6399" marR="6399" marT="6399" marB="0" anchor="ctr">
                    <a:lnL>
                      <a:noFill/>
                    </a:lnL>
                    <a:lnR>
                      <a:noFill/>
                    </a:lnR>
                    <a:lnT>
                      <a:noFill/>
                    </a:lnT>
                    <a:lnB>
                      <a:noFill/>
                    </a:lnB>
                    <a:solidFill>
                      <a:srgbClr val="CBCBCB"/>
                    </a:solidFill>
                  </a:tcPr>
                </a:tc>
                <a:extLst>
                  <a:ext uri="{0D108BD9-81ED-4DB2-BD59-A6C34878D82A}">
                    <a16:rowId xmlns:a16="http://schemas.microsoft.com/office/drawing/2014/main" val="4059537960"/>
                  </a:ext>
                </a:extLst>
              </a:tr>
              <a:tr h="435134">
                <a:tc>
                  <a:txBody>
                    <a:bodyPr/>
                    <a:lstStyle/>
                    <a:p>
                      <a:pPr algn="ctr" rtl="0" fontAlgn="ctr"/>
                      <a:r>
                        <a:rPr lang="en-MY" sz="2000" b="0" i="0" u="none" strike="noStrike" dirty="0">
                          <a:solidFill>
                            <a:srgbClr val="000000"/>
                          </a:solidFill>
                          <a:effectLst/>
                          <a:latin typeface="Cambria" panose="02040503050406030204" pitchFamily="18" charset="0"/>
                        </a:rPr>
                        <a:t>2</a:t>
                      </a:r>
                    </a:p>
                  </a:txBody>
                  <a:tcPr marL="6399" marR="6399" marT="6399" marB="0" anchor="ctr">
                    <a:lnL>
                      <a:noFill/>
                    </a:lnL>
                    <a:lnR>
                      <a:noFill/>
                    </a:lnR>
                    <a:lnT>
                      <a:noFill/>
                    </a:lnT>
                    <a:lnB>
                      <a:noFill/>
                    </a:lnB>
                    <a:solidFill>
                      <a:srgbClr val="E7E7E7"/>
                    </a:solidFill>
                  </a:tcPr>
                </a:tc>
                <a:tc>
                  <a:txBody>
                    <a:bodyPr/>
                    <a:lstStyle/>
                    <a:p>
                      <a:pPr algn="l" rtl="0" fontAlgn="ctr"/>
                      <a:r>
                        <a:rPr lang="en-MY" sz="2000" b="0" i="0" u="none" strike="noStrike" dirty="0">
                          <a:solidFill>
                            <a:srgbClr val="000000"/>
                          </a:solidFill>
                          <a:effectLst/>
                          <a:latin typeface="Cambria" panose="02040503050406030204" pitchFamily="18" charset="0"/>
                        </a:rPr>
                        <a:t>MODUS OPERANDI</a:t>
                      </a:r>
                    </a:p>
                  </a:txBody>
                  <a:tcPr marL="6399" marR="6399" marT="6399" marB="0" anchor="ctr">
                    <a:lnL>
                      <a:noFill/>
                    </a:lnL>
                    <a:lnR>
                      <a:noFill/>
                    </a:lnR>
                    <a:lnT>
                      <a:noFill/>
                    </a:lnT>
                    <a:lnB>
                      <a:noFill/>
                    </a:lnB>
                    <a:solidFill>
                      <a:srgbClr val="E7E7E7"/>
                    </a:solidFill>
                  </a:tcPr>
                </a:tc>
                <a:extLst>
                  <a:ext uri="{0D108BD9-81ED-4DB2-BD59-A6C34878D82A}">
                    <a16:rowId xmlns:a16="http://schemas.microsoft.com/office/drawing/2014/main" val="2408634351"/>
                  </a:ext>
                </a:extLst>
              </a:tr>
              <a:tr h="435134">
                <a:tc>
                  <a:txBody>
                    <a:bodyPr/>
                    <a:lstStyle/>
                    <a:p>
                      <a:pPr algn="ctr" rtl="0" fontAlgn="ctr"/>
                      <a:r>
                        <a:rPr lang="en-MY" sz="2000" b="0" i="0" u="none" strike="noStrike">
                          <a:solidFill>
                            <a:srgbClr val="000000"/>
                          </a:solidFill>
                          <a:effectLst/>
                          <a:latin typeface="Cambria" panose="02040503050406030204" pitchFamily="18" charset="0"/>
                        </a:rPr>
                        <a:t>3</a:t>
                      </a:r>
                    </a:p>
                  </a:txBody>
                  <a:tcPr marL="6399" marR="6399" marT="6399" marB="0" anchor="ctr">
                    <a:lnL>
                      <a:noFill/>
                    </a:lnL>
                    <a:lnR>
                      <a:noFill/>
                    </a:lnR>
                    <a:lnT>
                      <a:noFill/>
                    </a:lnT>
                    <a:lnB>
                      <a:noFill/>
                    </a:lnB>
                    <a:solidFill>
                      <a:srgbClr val="CBCBCB"/>
                    </a:solidFill>
                  </a:tcPr>
                </a:tc>
                <a:tc>
                  <a:txBody>
                    <a:bodyPr/>
                    <a:lstStyle/>
                    <a:p>
                      <a:pPr algn="l" rtl="0" fontAlgn="ctr"/>
                      <a:r>
                        <a:rPr lang="en-MY" sz="2000" b="0" i="0" u="none" strike="noStrike" dirty="0">
                          <a:solidFill>
                            <a:srgbClr val="000000"/>
                          </a:solidFill>
                          <a:effectLst/>
                          <a:latin typeface="Cambria" panose="02040503050406030204" pitchFamily="18" charset="0"/>
                        </a:rPr>
                        <a:t>INVESTIGATION STEPS </a:t>
                      </a:r>
                    </a:p>
                  </a:txBody>
                  <a:tcPr marL="6399" marR="6399" marT="6399" marB="0" anchor="ctr">
                    <a:lnL>
                      <a:noFill/>
                    </a:lnL>
                    <a:lnR>
                      <a:noFill/>
                    </a:lnR>
                    <a:lnT>
                      <a:noFill/>
                    </a:lnT>
                    <a:lnB>
                      <a:noFill/>
                    </a:lnB>
                    <a:solidFill>
                      <a:srgbClr val="CBCBCB"/>
                    </a:solidFill>
                  </a:tcPr>
                </a:tc>
                <a:extLst>
                  <a:ext uri="{0D108BD9-81ED-4DB2-BD59-A6C34878D82A}">
                    <a16:rowId xmlns:a16="http://schemas.microsoft.com/office/drawing/2014/main" val="1478847837"/>
                  </a:ext>
                </a:extLst>
              </a:tr>
              <a:tr h="435134">
                <a:tc>
                  <a:txBody>
                    <a:bodyPr/>
                    <a:lstStyle/>
                    <a:p>
                      <a:pPr algn="ctr" rtl="0" fontAlgn="ctr"/>
                      <a:r>
                        <a:rPr lang="en-MY" sz="2000" b="0" i="0" u="none" strike="noStrike">
                          <a:solidFill>
                            <a:srgbClr val="000000"/>
                          </a:solidFill>
                          <a:effectLst/>
                          <a:latin typeface="Cambria" panose="02040503050406030204" pitchFamily="18" charset="0"/>
                        </a:rPr>
                        <a:t>4</a:t>
                      </a:r>
                    </a:p>
                  </a:txBody>
                  <a:tcPr marL="6399" marR="6399" marT="6399" marB="0" anchor="ctr">
                    <a:lnL>
                      <a:noFill/>
                    </a:lnL>
                    <a:lnR>
                      <a:noFill/>
                    </a:lnR>
                    <a:lnT>
                      <a:noFill/>
                    </a:lnT>
                    <a:lnB>
                      <a:noFill/>
                    </a:lnB>
                    <a:solidFill>
                      <a:srgbClr val="E7E7E7"/>
                    </a:solidFill>
                  </a:tcPr>
                </a:tc>
                <a:tc>
                  <a:txBody>
                    <a:bodyPr/>
                    <a:lstStyle/>
                    <a:p>
                      <a:pPr algn="l" rtl="0" fontAlgn="ctr"/>
                      <a:r>
                        <a:rPr lang="en-MY" sz="2000" b="0" i="0" u="none" strike="noStrike" dirty="0">
                          <a:solidFill>
                            <a:srgbClr val="000000"/>
                          </a:solidFill>
                          <a:effectLst/>
                          <a:latin typeface="Cambria" panose="02040503050406030204" pitchFamily="18" charset="0"/>
                        </a:rPr>
                        <a:t>INVESTIGATION FINDINGS</a:t>
                      </a:r>
                    </a:p>
                  </a:txBody>
                  <a:tcPr marL="6399" marR="6399" marT="6399" marB="0" anchor="ctr">
                    <a:lnL>
                      <a:noFill/>
                    </a:lnL>
                    <a:lnR>
                      <a:noFill/>
                    </a:lnR>
                    <a:lnT>
                      <a:noFill/>
                    </a:lnT>
                    <a:lnB>
                      <a:noFill/>
                    </a:lnB>
                    <a:solidFill>
                      <a:srgbClr val="E7E7E7"/>
                    </a:solidFill>
                  </a:tcPr>
                </a:tc>
                <a:extLst>
                  <a:ext uri="{0D108BD9-81ED-4DB2-BD59-A6C34878D82A}">
                    <a16:rowId xmlns:a16="http://schemas.microsoft.com/office/drawing/2014/main" val="1903812517"/>
                  </a:ext>
                </a:extLst>
              </a:tr>
              <a:tr h="435134">
                <a:tc>
                  <a:txBody>
                    <a:bodyPr/>
                    <a:lstStyle/>
                    <a:p>
                      <a:pPr algn="ctr" rtl="0" fontAlgn="ctr"/>
                      <a:r>
                        <a:rPr lang="en-MY" sz="2000" b="0" i="0" u="none" strike="noStrike" dirty="0">
                          <a:solidFill>
                            <a:srgbClr val="000000"/>
                          </a:solidFill>
                          <a:effectLst/>
                          <a:latin typeface="Cambria" panose="02040503050406030204" pitchFamily="18" charset="0"/>
                        </a:rPr>
                        <a:t>5</a:t>
                      </a:r>
                    </a:p>
                  </a:txBody>
                  <a:tcPr marL="6399" marR="6399" marT="6399" marB="0" anchor="ctr">
                    <a:lnL>
                      <a:noFill/>
                    </a:lnL>
                    <a:lnR>
                      <a:noFill/>
                    </a:lnR>
                    <a:lnT>
                      <a:noFill/>
                    </a:lnT>
                    <a:lnB>
                      <a:noFill/>
                    </a:lnB>
                    <a:solidFill>
                      <a:srgbClr val="CBCBCB"/>
                    </a:solidFill>
                  </a:tcPr>
                </a:tc>
                <a:tc>
                  <a:txBody>
                    <a:bodyPr/>
                    <a:lstStyle/>
                    <a:p>
                      <a:pPr algn="l" rtl="0" fontAlgn="ctr"/>
                      <a:r>
                        <a:rPr lang="en-MY" sz="2000" b="0" i="0" u="none" strike="noStrike" dirty="0">
                          <a:solidFill>
                            <a:srgbClr val="000000"/>
                          </a:solidFill>
                          <a:effectLst/>
                          <a:latin typeface="Cambria" panose="02040503050406030204" pitchFamily="18" charset="0"/>
                        </a:rPr>
                        <a:t>OUTCOME OF THE CASE / RESULT</a:t>
                      </a:r>
                    </a:p>
                  </a:txBody>
                  <a:tcPr marL="6399" marR="6399" marT="6399" marB="0" anchor="ctr">
                    <a:lnL>
                      <a:noFill/>
                    </a:lnL>
                    <a:lnR>
                      <a:noFill/>
                    </a:lnR>
                    <a:lnT>
                      <a:noFill/>
                    </a:lnT>
                    <a:lnB>
                      <a:noFill/>
                    </a:lnB>
                    <a:solidFill>
                      <a:srgbClr val="CBCBCB"/>
                    </a:solidFill>
                  </a:tcPr>
                </a:tc>
                <a:extLst>
                  <a:ext uri="{0D108BD9-81ED-4DB2-BD59-A6C34878D82A}">
                    <a16:rowId xmlns:a16="http://schemas.microsoft.com/office/drawing/2014/main" val="785333239"/>
                  </a:ext>
                </a:extLst>
              </a:tr>
            </a:tbl>
          </a:graphicData>
        </a:graphic>
      </p:graphicFrame>
      <p:pic>
        <p:nvPicPr>
          <p:cNvPr id="4" name="Picture 3">
            <a:extLst>
              <a:ext uri="{FF2B5EF4-FFF2-40B4-BE49-F238E27FC236}">
                <a16:creationId xmlns:a16="http://schemas.microsoft.com/office/drawing/2014/main" id="{5D1E388B-33DE-488E-810F-3EE0C68C62EE}"/>
              </a:ext>
            </a:extLst>
          </p:cNvPr>
          <p:cNvPicPr>
            <a:picLocks noChangeAspect="1"/>
          </p:cNvPicPr>
          <p:nvPr/>
        </p:nvPicPr>
        <p:blipFill>
          <a:blip r:embed="rId3"/>
          <a:stretch>
            <a:fillRect/>
          </a:stretch>
        </p:blipFill>
        <p:spPr>
          <a:xfrm>
            <a:off x="878958" y="104124"/>
            <a:ext cx="1864242" cy="1457327"/>
          </a:xfrm>
          <a:prstGeom prst="rect">
            <a:avLst/>
          </a:prstGeom>
        </p:spPr>
      </p:pic>
      <p:sp>
        <p:nvSpPr>
          <p:cNvPr id="7" name="Rectangle 1">
            <a:extLst>
              <a:ext uri="{FF2B5EF4-FFF2-40B4-BE49-F238E27FC236}">
                <a16:creationId xmlns:a16="http://schemas.microsoft.com/office/drawing/2014/main" id="{32B23B4E-DE77-4C8C-BF62-B5E872832853}"/>
              </a:ext>
            </a:extLst>
          </p:cNvPr>
          <p:cNvSpPr>
            <a:spLocks noChangeArrowheads="1"/>
          </p:cNvSpPr>
          <p:nvPr/>
        </p:nvSpPr>
        <p:spPr bwMode="auto">
          <a:xfrm>
            <a:off x="759568" y="704000"/>
            <a:ext cx="10439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ms-MY" altLang="en-US" sz="2800" b="1" dirty="0">
                <a:latin typeface="Cambria" panose="02040503050406030204" pitchFamily="18" charset="0"/>
                <a:ea typeface="Cambria" panose="02040503050406030204" pitchFamily="18" charset="0"/>
                <a:cs typeface="Arial" panose="020B0604020202020204" pitchFamily="34" charset="0"/>
              </a:rPr>
              <a:t>AGENDA</a:t>
            </a:r>
          </a:p>
        </p:txBody>
      </p:sp>
      <p:pic>
        <p:nvPicPr>
          <p:cNvPr id="2" name="Picture 1">
            <a:extLst>
              <a:ext uri="{FF2B5EF4-FFF2-40B4-BE49-F238E27FC236}">
                <a16:creationId xmlns:a16="http://schemas.microsoft.com/office/drawing/2014/main" id="{FF78557E-F160-47F6-A2B8-3D976DB93D33}"/>
              </a:ext>
            </a:extLst>
          </p:cNvPr>
          <p:cNvPicPr>
            <a:picLocks noChangeAspect="1"/>
          </p:cNvPicPr>
          <p:nvPr/>
        </p:nvPicPr>
        <p:blipFill>
          <a:blip r:embed="rId4"/>
          <a:stretch>
            <a:fillRect/>
          </a:stretch>
        </p:blipFill>
        <p:spPr>
          <a:xfrm>
            <a:off x="9570527" y="126298"/>
            <a:ext cx="1742515" cy="1678623"/>
          </a:xfrm>
          <a:prstGeom prst="rect">
            <a:avLst/>
          </a:prstGeom>
        </p:spPr>
      </p:pic>
    </p:spTree>
    <p:extLst>
      <p:ext uri="{BB962C8B-B14F-4D97-AF65-F5344CB8AC3E}">
        <p14:creationId xmlns:p14="http://schemas.microsoft.com/office/powerpoint/2010/main" val="25195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1">
            <a:extLst>
              <a:ext uri="{FF2B5EF4-FFF2-40B4-BE49-F238E27FC236}">
                <a16:creationId xmlns:a16="http://schemas.microsoft.com/office/drawing/2014/main" id="{2C2D8971-61A1-46C7-8D8C-CB14358EF787}"/>
              </a:ext>
            </a:extLst>
          </p:cNvPr>
          <p:cNvSpPr/>
          <p:nvPr/>
        </p:nvSpPr>
        <p:spPr>
          <a:xfrm>
            <a:off x="8217036" y="2653153"/>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F &amp; B COMPANY</a:t>
            </a:r>
          </a:p>
        </p:txBody>
      </p:sp>
      <p:sp>
        <p:nvSpPr>
          <p:cNvPr id="6" name="Rounded Rectangle 11">
            <a:extLst>
              <a:ext uri="{FF2B5EF4-FFF2-40B4-BE49-F238E27FC236}">
                <a16:creationId xmlns:a16="http://schemas.microsoft.com/office/drawing/2014/main" id="{5595DBAC-B247-404F-9DA1-FF4A89963221}"/>
              </a:ext>
            </a:extLst>
          </p:cNvPr>
          <p:cNvSpPr/>
          <p:nvPr/>
        </p:nvSpPr>
        <p:spPr>
          <a:xfrm>
            <a:off x="7355439" y="1688459"/>
            <a:ext cx="3150545"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GAMBLING COMPANY</a:t>
            </a:r>
          </a:p>
        </p:txBody>
      </p:sp>
      <p:sp>
        <p:nvSpPr>
          <p:cNvPr id="11" name="Rounded Rectangle 11">
            <a:extLst>
              <a:ext uri="{FF2B5EF4-FFF2-40B4-BE49-F238E27FC236}">
                <a16:creationId xmlns:a16="http://schemas.microsoft.com/office/drawing/2014/main" id="{CCB92E18-9968-4FFD-BBF7-100AE1E60051}"/>
              </a:ext>
            </a:extLst>
          </p:cNvPr>
          <p:cNvSpPr/>
          <p:nvPr/>
        </p:nvSpPr>
        <p:spPr>
          <a:xfrm>
            <a:off x="858653" y="2653153"/>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CHAIRMAN &amp; DIRECTOR</a:t>
            </a:r>
          </a:p>
        </p:txBody>
      </p:sp>
      <p:sp>
        <p:nvSpPr>
          <p:cNvPr id="12" name="Rounded Rectangle 11">
            <a:extLst>
              <a:ext uri="{FF2B5EF4-FFF2-40B4-BE49-F238E27FC236}">
                <a16:creationId xmlns:a16="http://schemas.microsoft.com/office/drawing/2014/main" id="{DE4A1F06-48A9-4179-8705-A23C6A4D98F8}"/>
              </a:ext>
            </a:extLst>
          </p:cNvPr>
          <p:cNvSpPr/>
          <p:nvPr/>
        </p:nvSpPr>
        <p:spPr>
          <a:xfrm>
            <a:off x="855827" y="3751730"/>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HIGH NET WORTH</a:t>
            </a:r>
          </a:p>
        </p:txBody>
      </p:sp>
      <p:sp>
        <p:nvSpPr>
          <p:cNvPr id="13" name="Rounded Rectangle 11">
            <a:extLst>
              <a:ext uri="{FF2B5EF4-FFF2-40B4-BE49-F238E27FC236}">
                <a16:creationId xmlns:a16="http://schemas.microsoft.com/office/drawing/2014/main" id="{C6DA63B6-A78C-4A81-83DE-8066548E377F}"/>
              </a:ext>
            </a:extLst>
          </p:cNvPr>
          <p:cNvSpPr/>
          <p:nvPr/>
        </p:nvSpPr>
        <p:spPr>
          <a:xfrm>
            <a:off x="1605142" y="4966083"/>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LAVISH LIFESTYLE</a:t>
            </a:r>
          </a:p>
        </p:txBody>
      </p:sp>
      <p:sp>
        <p:nvSpPr>
          <p:cNvPr id="14" name="Rounded Rectangle 11">
            <a:extLst>
              <a:ext uri="{FF2B5EF4-FFF2-40B4-BE49-F238E27FC236}">
                <a16:creationId xmlns:a16="http://schemas.microsoft.com/office/drawing/2014/main" id="{19AB442A-5121-4DE5-A9C5-3BF0325EBE3E}"/>
              </a:ext>
            </a:extLst>
          </p:cNvPr>
          <p:cNvSpPr/>
          <p:nvPr/>
        </p:nvSpPr>
        <p:spPr>
          <a:xfrm>
            <a:off x="1605142" y="1688460"/>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MALAYSIAN TAX RESIDENT</a:t>
            </a:r>
          </a:p>
        </p:txBody>
      </p:sp>
      <p:sp>
        <p:nvSpPr>
          <p:cNvPr id="15" name="Rounded Rectangle 11">
            <a:extLst>
              <a:ext uri="{FF2B5EF4-FFF2-40B4-BE49-F238E27FC236}">
                <a16:creationId xmlns:a16="http://schemas.microsoft.com/office/drawing/2014/main" id="{3D8DFEE0-E151-4E5A-A870-4CE51A696A04}"/>
              </a:ext>
            </a:extLst>
          </p:cNvPr>
          <p:cNvSpPr/>
          <p:nvPr/>
        </p:nvSpPr>
        <p:spPr>
          <a:xfrm>
            <a:off x="7683730" y="4956754"/>
            <a:ext cx="3220489"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HIGH VOLUME OF STR/CTR</a:t>
            </a:r>
          </a:p>
        </p:txBody>
      </p:sp>
      <p:sp>
        <p:nvSpPr>
          <p:cNvPr id="16" name="Rectangle 1">
            <a:extLst>
              <a:ext uri="{FF2B5EF4-FFF2-40B4-BE49-F238E27FC236}">
                <a16:creationId xmlns:a16="http://schemas.microsoft.com/office/drawing/2014/main" id="{DCE526E1-DE45-46C8-96A4-A396E9DF11D7}"/>
              </a:ext>
            </a:extLst>
          </p:cNvPr>
          <p:cNvSpPr>
            <a:spLocks noChangeArrowheads="1"/>
          </p:cNvSpPr>
          <p:nvPr/>
        </p:nvSpPr>
        <p:spPr bwMode="auto">
          <a:xfrm>
            <a:off x="876109" y="397191"/>
            <a:ext cx="10439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ms-MY" altLang="en-US" sz="2800" b="1" dirty="0">
                <a:latin typeface="Cambria" panose="02040503050406030204" pitchFamily="18" charset="0"/>
                <a:ea typeface="Cambria" panose="02040503050406030204" pitchFamily="18" charset="0"/>
                <a:cs typeface="Arial" panose="020B0604020202020204" pitchFamily="34" charset="0"/>
              </a:rPr>
              <a:t>TARGET PROFILE “Mr T” </a:t>
            </a:r>
          </a:p>
        </p:txBody>
      </p:sp>
      <p:pic>
        <p:nvPicPr>
          <p:cNvPr id="17" name="Picture 16">
            <a:extLst>
              <a:ext uri="{FF2B5EF4-FFF2-40B4-BE49-F238E27FC236}">
                <a16:creationId xmlns:a16="http://schemas.microsoft.com/office/drawing/2014/main" id="{F139CBE5-1833-4E06-ACCD-C76F29139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28" y="111269"/>
            <a:ext cx="1088576" cy="847899"/>
          </a:xfrm>
          <a:prstGeom prst="rect">
            <a:avLst/>
          </a:prstGeom>
        </p:spPr>
      </p:pic>
      <p:sp>
        <p:nvSpPr>
          <p:cNvPr id="19" name="Rounded Rectangle 11">
            <a:extLst>
              <a:ext uri="{FF2B5EF4-FFF2-40B4-BE49-F238E27FC236}">
                <a16:creationId xmlns:a16="http://schemas.microsoft.com/office/drawing/2014/main" id="{02C26EC3-2A3B-49C1-8567-8D34A82E1BDC}"/>
              </a:ext>
            </a:extLst>
          </p:cNvPr>
          <p:cNvSpPr/>
          <p:nvPr/>
        </p:nvSpPr>
        <p:spPr>
          <a:xfrm>
            <a:off x="8217036" y="3702825"/>
            <a:ext cx="2854704"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RECREATION CLUB</a:t>
            </a:r>
          </a:p>
        </p:txBody>
      </p:sp>
      <p:pic>
        <p:nvPicPr>
          <p:cNvPr id="7" name="Picture 6">
            <a:extLst>
              <a:ext uri="{FF2B5EF4-FFF2-40B4-BE49-F238E27FC236}">
                <a16:creationId xmlns:a16="http://schemas.microsoft.com/office/drawing/2014/main" id="{330290B2-A96E-4220-A47C-13CC2E7F7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9803" y="1389894"/>
            <a:ext cx="4482353" cy="4482353"/>
          </a:xfrm>
          <a:prstGeom prst="rect">
            <a:avLst/>
          </a:prstGeom>
        </p:spPr>
      </p:pic>
      <p:pic>
        <p:nvPicPr>
          <p:cNvPr id="3" name="Picture 2">
            <a:extLst>
              <a:ext uri="{FF2B5EF4-FFF2-40B4-BE49-F238E27FC236}">
                <a16:creationId xmlns:a16="http://schemas.microsoft.com/office/drawing/2014/main" id="{DF2D61ED-28A0-4264-B9DB-DC234F316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1022" y="1163230"/>
            <a:ext cx="1419684" cy="1489923"/>
          </a:xfrm>
          <a:prstGeom prst="rect">
            <a:avLst/>
          </a:prstGeom>
        </p:spPr>
      </p:pic>
      <p:pic>
        <p:nvPicPr>
          <p:cNvPr id="2" name="Picture 1">
            <a:extLst>
              <a:ext uri="{FF2B5EF4-FFF2-40B4-BE49-F238E27FC236}">
                <a16:creationId xmlns:a16="http://schemas.microsoft.com/office/drawing/2014/main" id="{098F13C1-C5AA-431B-B3A0-65B0EE2E6B1F}"/>
              </a:ext>
            </a:extLst>
          </p:cNvPr>
          <p:cNvPicPr>
            <a:picLocks noChangeAspect="1"/>
          </p:cNvPicPr>
          <p:nvPr/>
        </p:nvPicPr>
        <p:blipFill>
          <a:blip r:embed="rId6"/>
          <a:stretch>
            <a:fillRect/>
          </a:stretch>
        </p:blipFill>
        <p:spPr>
          <a:xfrm>
            <a:off x="10336669" y="13304"/>
            <a:ext cx="1033864" cy="994100"/>
          </a:xfrm>
          <a:prstGeom prst="rect">
            <a:avLst/>
          </a:prstGeom>
        </p:spPr>
      </p:pic>
    </p:spTree>
    <p:extLst>
      <p:ext uri="{BB962C8B-B14F-4D97-AF65-F5344CB8AC3E}">
        <p14:creationId xmlns:p14="http://schemas.microsoft.com/office/powerpoint/2010/main" val="213044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ight Arrow 58">
            <a:extLst>
              <a:ext uri="{FF2B5EF4-FFF2-40B4-BE49-F238E27FC236}">
                <a16:creationId xmlns:a16="http://schemas.microsoft.com/office/drawing/2014/main" id="{D3341735-3543-43A7-B094-E931C4EFC443}"/>
              </a:ext>
            </a:extLst>
          </p:cNvPr>
          <p:cNvSpPr/>
          <p:nvPr/>
        </p:nvSpPr>
        <p:spPr>
          <a:xfrm>
            <a:off x="5492306" y="4107981"/>
            <a:ext cx="234245" cy="191248"/>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59" name="Right Arrow 58"/>
          <p:cNvSpPr/>
          <p:nvPr/>
        </p:nvSpPr>
        <p:spPr>
          <a:xfrm>
            <a:off x="5483341" y="3499245"/>
            <a:ext cx="234245" cy="191248"/>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52" name="Arrow: Bent-Up 30">
            <a:extLst>
              <a:ext uri="{FF2B5EF4-FFF2-40B4-BE49-F238E27FC236}">
                <a16:creationId xmlns:a16="http://schemas.microsoft.com/office/drawing/2014/main" id="{BDBBFF6F-9F58-4B9F-9AB3-EFA47D353476}"/>
              </a:ext>
            </a:extLst>
          </p:cNvPr>
          <p:cNvSpPr/>
          <p:nvPr/>
        </p:nvSpPr>
        <p:spPr>
          <a:xfrm rot="5400000">
            <a:off x="3015176" y="3121344"/>
            <a:ext cx="673885" cy="418873"/>
          </a:xfrm>
          <a:prstGeom prst="bentUpArrow">
            <a:avLst>
              <a:gd name="adj1" fmla="val 24002"/>
              <a:gd name="adj2" fmla="val 29408"/>
              <a:gd name="adj3" fmla="val 259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33" name="Right Arrow 32"/>
          <p:cNvSpPr/>
          <p:nvPr/>
        </p:nvSpPr>
        <p:spPr>
          <a:xfrm>
            <a:off x="5506681" y="2183287"/>
            <a:ext cx="234245" cy="191248"/>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pic>
        <p:nvPicPr>
          <p:cNvPr id="5" name="Picture 4">
            <a:extLst>
              <a:ext uri="{FF2B5EF4-FFF2-40B4-BE49-F238E27FC236}">
                <a16:creationId xmlns:a16="http://schemas.microsoft.com/office/drawing/2014/main" id="{CC3E546D-A2AC-4488-9A06-D6B685359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736" y="241533"/>
            <a:ext cx="1088576" cy="847899"/>
          </a:xfrm>
          <a:prstGeom prst="rect">
            <a:avLst/>
          </a:prstGeom>
        </p:spPr>
      </p:pic>
      <p:sp>
        <p:nvSpPr>
          <p:cNvPr id="7" name="Rectangle 6"/>
          <p:cNvSpPr/>
          <p:nvPr/>
        </p:nvSpPr>
        <p:spPr>
          <a:xfrm>
            <a:off x="10796396" y="6271031"/>
            <a:ext cx="1753153"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rgbClr val="2631A4"/>
                </a:solidFill>
              </a:rPr>
              <a:t>SS</a:t>
            </a:r>
            <a:r>
              <a:rPr lang="en-US" sz="2400" b="1" cap="none" spc="0" dirty="0">
                <a:ln/>
                <a:solidFill>
                  <a:srgbClr val="2631A4"/>
                </a:solidFill>
                <a:effectLst/>
              </a:rPr>
              <a:t>KL</a:t>
            </a:r>
          </a:p>
        </p:txBody>
      </p:sp>
      <p:sp>
        <p:nvSpPr>
          <p:cNvPr id="8" name="Rectangle 1"/>
          <p:cNvSpPr>
            <a:spLocks noChangeArrowheads="1"/>
          </p:cNvSpPr>
          <p:nvPr/>
        </p:nvSpPr>
        <p:spPr bwMode="auto">
          <a:xfrm>
            <a:off x="876109" y="399200"/>
            <a:ext cx="10439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ms-MY" altLang="en-US" sz="2800" b="1" dirty="0">
                <a:latin typeface="Cambria" panose="02040503050406030204" pitchFamily="18" charset="0"/>
                <a:ea typeface="Cambria" panose="02040503050406030204" pitchFamily="18" charset="0"/>
                <a:cs typeface="Arial" panose="020B0604020202020204" pitchFamily="34" charset="0"/>
              </a:rPr>
              <a:t>(1) CASE OVERVIEW</a:t>
            </a:r>
          </a:p>
        </p:txBody>
      </p:sp>
      <p:sp>
        <p:nvSpPr>
          <p:cNvPr id="12" name="Rounded Rectangle 11"/>
          <p:cNvSpPr/>
          <p:nvPr/>
        </p:nvSpPr>
        <p:spPr>
          <a:xfrm>
            <a:off x="1180195" y="1288375"/>
            <a:ext cx="1972235"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dirty="0">
                <a:latin typeface="Cambria" panose="02040503050406030204" pitchFamily="18" charset="0"/>
                <a:ea typeface="Cambria" panose="02040503050406030204" pitchFamily="18" charset="0"/>
              </a:rPr>
              <a:t>INITIAL CASE</a:t>
            </a:r>
          </a:p>
        </p:txBody>
      </p:sp>
      <p:sp>
        <p:nvSpPr>
          <p:cNvPr id="13" name="Oval 12"/>
          <p:cNvSpPr/>
          <p:nvPr/>
        </p:nvSpPr>
        <p:spPr>
          <a:xfrm>
            <a:off x="647285" y="1320305"/>
            <a:ext cx="475129" cy="475129"/>
          </a:xfrm>
          <a:prstGeom prst="ellipse">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MY" b="1" dirty="0">
                <a:solidFill>
                  <a:schemeClr val="bg1"/>
                </a:solidFill>
              </a:rPr>
              <a:t>1</a:t>
            </a:r>
          </a:p>
        </p:txBody>
      </p:sp>
      <p:sp>
        <p:nvSpPr>
          <p:cNvPr id="15" name="TextBox 14"/>
          <p:cNvSpPr txBox="1"/>
          <p:nvPr/>
        </p:nvSpPr>
        <p:spPr>
          <a:xfrm>
            <a:off x="3589986" y="1201192"/>
            <a:ext cx="7770454" cy="738664"/>
          </a:xfrm>
          <a:prstGeom prst="rect">
            <a:avLst/>
          </a:prstGeom>
          <a:noFill/>
          <a:ln>
            <a:solidFill>
              <a:srgbClr val="00B0F0"/>
            </a:solidFill>
          </a:ln>
        </p:spPr>
        <p:txBody>
          <a:bodyPr wrap="square" rtlCol="0">
            <a:spAutoFit/>
          </a:bodyPr>
          <a:lstStyle/>
          <a:p>
            <a:pPr marL="285750" indent="-285750">
              <a:buFont typeface="Arial" panose="020B0604020202020204" pitchFamily="34" charset="0"/>
              <a:buChar char="•"/>
            </a:pPr>
            <a:r>
              <a:rPr lang="en-MY" sz="1400" dirty="0">
                <a:latin typeface="Cambria" panose="02040503050406030204" pitchFamily="18" charset="0"/>
                <a:ea typeface="Cambria" panose="02040503050406030204" pitchFamily="18" charset="0"/>
              </a:rPr>
              <a:t>Information from Intelligent Unit –IRBM</a:t>
            </a:r>
          </a:p>
          <a:p>
            <a:pPr marL="285750" indent="-285750">
              <a:buFont typeface="Arial" panose="020B0604020202020204" pitchFamily="34" charset="0"/>
              <a:buChar char="•"/>
            </a:pPr>
            <a:r>
              <a:rPr lang="en-MY" sz="1400" dirty="0">
                <a:latin typeface="Cambria" panose="02040503050406030204" pitchFamily="18" charset="0"/>
                <a:ea typeface="Cambria" panose="02040503050406030204" pitchFamily="18" charset="0"/>
              </a:rPr>
              <a:t>Suspicious Transaction Report (STR) &amp; Cash Transaction Report (CTR) by Financial Intelligence and Enforcement Department (FIED) of the Central Bank of Malaysia</a:t>
            </a:r>
          </a:p>
        </p:txBody>
      </p:sp>
      <p:sp>
        <p:nvSpPr>
          <p:cNvPr id="18" name="Rounded Rectangle 17"/>
          <p:cNvSpPr/>
          <p:nvPr/>
        </p:nvSpPr>
        <p:spPr>
          <a:xfrm>
            <a:off x="1188511" y="2374535"/>
            <a:ext cx="1972235"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LEGISLATION</a:t>
            </a:r>
            <a:r>
              <a:rPr lang="en-MY" dirty="0"/>
              <a:t> </a:t>
            </a:r>
          </a:p>
        </p:txBody>
      </p:sp>
      <p:sp>
        <p:nvSpPr>
          <p:cNvPr id="19" name="Oval 18"/>
          <p:cNvSpPr/>
          <p:nvPr/>
        </p:nvSpPr>
        <p:spPr>
          <a:xfrm>
            <a:off x="684704" y="2369077"/>
            <a:ext cx="475129" cy="475129"/>
          </a:xfrm>
          <a:prstGeom prst="ellipse">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MY" b="1" dirty="0">
                <a:solidFill>
                  <a:schemeClr val="bg1"/>
                </a:solidFill>
              </a:rPr>
              <a:t>2</a:t>
            </a:r>
          </a:p>
        </p:txBody>
      </p:sp>
      <p:sp>
        <p:nvSpPr>
          <p:cNvPr id="16" name="Rectangle 15"/>
          <p:cNvSpPr/>
          <p:nvPr/>
        </p:nvSpPr>
        <p:spPr>
          <a:xfrm>
            <a:off x="3553027" y="2033160"/>
            <a:ext cx="2006273" cy="496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MALAYSIA </a:t>
            </a:r>
          </a:p>
          <a:p>
            <a:pPr algn="ctr"/>
            <a:r>
              <a:rPr lang="en-MY" dirty="0">
                <a:latin typeface="Cambria" panose="02040503050406030204" pitchFamily="18" charset="0"/>
                <a:ea typeface="Cambria" panose="02040503050406030204" pitchFamily="18" charset="0"/>
              </a:rPr>
              <a:t>ITA 1967</a:t>
            </a:r>
          </a:p>
        </p:txBody>
      </p:sp>
      <p:sp>
        <p:nvSpPr>
          <p:cNvPr id="35" name="Rounded Rectangle 34"/>
          <p:cNvSpPr/>
          <p:nvPr/>
        </p:nvSpPr>
        <p:spPr>
          <a:xfrm>
            <a:off x="3561557" y="2594552"/>
            <a:ext cx="2006272" cy="5210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MY" sz="1400" dirty="0">
                <a:latin typeface="Cambria" panose="02040503050406030204" pitchFamily="18" charset="0"/>
                <a:ea typeface="Cambria" panose="02040503050406030204" pitchFamily="18" charset="0"/>
              </a:rPr>
              <a:t>Section 114</a:t>
            </a:r>
          </a:p>
          <a:p>
            <a:pPr algn="ctr"/>
            <a:r>
              <a:rPr lang="en-MY" sz="1400" dirty="0">
                <a:latin typeface="Cambria" panose="02040503050406030204" pitchFamily="18" charset="0"/>
                <a:ea typeface="Cambria" panose="02040503050406030204" pitchFamily="18" charset="0"/>
              </a:rPr>
              <a:t>ITA 1967</a:t>
            </a:r>
          </a:p>
        </p:txBody>
      </p:sp>
      <p:sp>
        <p:nvSpPr>
          <p:cNvPr id="37" name="Rounded Rectangle 36"/>
          <p:cNvSpPr/>
          <p:nvPr/>
        </p:nvSpPr>
        <p:spPr>
          <a:xfrm>
            <a:off x="8166847" y="2613206"/>
            <a:ext cx="3935506" cy="624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MY" sz="1400" dirty="0">
                <a:latin typeface="Cambria" panose="02040503050406030204" pitchFamily="18" charset="0"/>
                <a:ea typeface="Cambria" panose="02040503050406030204" pitchFamily="18" charset="0"/>
              </a:rPr>
              <a:t>Fines : RM1,000 – RM20,000 @Imprisonment for a term not exceeding 3 years / Both &amp;</a:t>
            </a:r>
          </a:p>
          <a:p>
            <a:pPr algn="ctr"/>
            <a:r>
              <a:rPr lang="en-MY" sz="1400" dirty="0">
                <a:latin typeface="Cambria" panose="02040503050406030204" pitchFamily="18" charset="0"/>
                <a:ea typeface="Cambria" panose="02040503050406030204" pitchFamily="18" charset="0"/>
              </a:rPr>
              <a:t>Penalties : 3 x tax charged</a:t>
            </a:r>
          </a:p>
        </p:txBody>
      </p:sp>
      <p:sp>
        <p:nvSpPr>
          <p:cNvPr id="39" name="Rounded Rectangle 38"/>
          <p:cNvSpPr/>
          <p:nvPr/>
        </p:nvSpPr>
        <p:spPr>
          <a:xfrm>
            <a:off x="5736755" y="2606642"/>
            <a:ext cx="2348022" cy="55735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MY" sz="1500" dirty="0">
                <a:latin typeface="Cambria" panose="02040503050406030204" pitchFamily="18" charset="0"/>
                <a:ea typeface="Cambria" panose="02040503050406030204" pitchFamily="18" charset="0"/>
              </a:rPr>
              <a:t>Under Reported Income (Wilful Evasion) </a:t>
            </a:r>
          </a:p>
        </p:txBody>
      </p:sp>
      <p:sp>
        <p:nvSpPr>
          <p:cNvPr id="34" name="Right Arrow 33"/>
          <p:cNvSpPr/>
          <p:nvPr/>
        </p:nvSpPr>
        <p:spPr>
          <a:xfrm>
            <a:off x="8084776" y="2205987"/>
            <a:ext cx="899030" cy="14481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3" name="Rectangle 2"/>
          <p:cNvSpPr/>
          <p:nvPr/>
        </p:nvSpPr>
        <p:spPr>
          <a:xfrm>
            <a:off x="5738840" y="2042446"/>
            <a:ext cx="2348021" cy="505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OFFENCES</a:t>
            </a:r>
          </a:p>
        </p:txBody>
      </p:sp>
      <p:sp>
        <p:nvSpPr>
          <p:cNvPr id="42" name="Rectangle 41"/>
          <p:cNvSpPr/>
          <p:nvPr/>
        </p:nvSpPr>
        <p:spPr>
          <a:xfrm>
            <a:off x="8979633" y="2052506"/>
            <a:ext cx="2348021" cy="505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FINES &amp; PENALTIES</a:t>
            </a:r>
          </a:p>
        </p:txBody>
      </p:sp>
      <p:sp>
        <p:nvSpPr>
          <p:cNvPr id="48" name="Rectangle 47"/>
          <p:cNvSpPr/>
          <p:nvPr/>
        </p:nvSpPr>
        <p:spPr>
          <a:xfrm>
            <a:off x="3567561" y="3330074"/>
            <a:ext cx="1994264" cy="496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MALAYSIA AMLATFA 2001 </a:t>
            </a:r>
          </a:p>
        </p:txBody>
      </p:sp>
      <p:sp>
        <p:nvSpPr>
          <p:cNvPr id="50" name="Rounded Rectangle 49"/>
          <p:cNvSpPr/>
          <p:nvPr/>
        </p:nvSpPr>
        <p:spPr>
          <a:xfrm>
            <a:off x="3561557" y="3928748"/>
            <a:ext cx="2006272" cy="5624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MY" sz="1400" dirty="0">
                <a:latin typeface="Cambria" panose="02040503050406030204" pitchFamily="18" charset="0"/>
                <a:ea typeface="Cambria" panose="02040503050406030204" pitchFamily="18" charset="0"/>
              </a:rPr>
              <a:t>Section 4(1)(b), AMLATFA 2001</a:t>
            </a:r>
          </a:p>
        </p:txBody>
      </p:sp>
      <p:sp>
        <p:nvSpPr>
          <p:cNvPr id="51" name="Right Arrow 50"/>
          <p:cNvSpPr/>
          <p:nvPr/>
        </p:nvSpPr>
        <p:spPr>
          <a:xfrm>
            <a:off x="3170703" y="1456679"/>
            <a:ext cx="390852" cy="19021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54" name="Rectangle 53"/>
          <p:cNvSpPr/>
          <p:nvPr/>
        </p:nvSpPr>
        <p:spPr>
          <a:xfrm>
            <a:off x="5736755" y="3321187"/>
            <a:ext cx="2348021" cy="505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OFFENCES</a:t>
            </a:r>
          </a:p>
        </p:txBody>
      </p:sp>
      <p:sp>
        <p:nvSpPr>
          <p:cNvPr id="55" name="Rounded Rectangle 54"/>
          <p:cNvSpPr/>
          <p:nvPr/>
        </p:nvSpPr>
        <p:spPr>
          <a:xfrm>
            <a:off x="5736756" y="3916035"/>
            <a:ext cx="2345936" cy="5751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endParaRPr lang="en-MY" sz="500" dirty="0">
              <a:solidFill>
                <a:schemeClr val="dk1"/>
              </a:solidFill>
              <a:latin typeface="Cambria" panose="02040503050406030204" pitchFamily="18" charset="0"/>
              <a:ea typeface="Cambria" panose="02040503050406030204" pitchFamily="18" charset="0"/>
            </a:endParaRPr>
          </a:p>
          <a:p>
            <a:pPr algn="ctr"/>
            <a:r>
              <a:rPr lang="en-MY" sz="1400" dirty="0">
                <a:solidFill>
                  <a:schemeClr val="dk1"/>
                </a:solidFill>
                <a:latin typeface="Cambria" panose="02040503050406030204" pitchFamily="18" charset="0"/>
                <a:ea typeface="Cambria" panose="02040503050406030204" pitchFamily="18" charset="0"/>
              </a:rPr>
              <a:t>Second Schedule of AMLA</a:t>
            </a:r>
          </a:p>
        </p:txBody>
      </p:sp>
      <p:sp>
        <p:nvSpPr>
          <p:cNvPr id="56" name="Rectangle 55"/>
          <p:cNvSpPr/>
          <p:nvPr/>
        </p:nvSpPr>
        <p:spPr>
          <a:xfrm>
            <a:off x="8975460" y="3307543"/>
            <a:ext cx="2348021" cy="505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FINES &amp; PENALTIES</a:t>
            </a:r>
          </a:p>
        </p:txBody>
      </p:sp>
      <p:sp>
        <p:nvSpPr>
          <p:cNvPr id="57" name="Right Arrow 56"/>
          <p:cNvSpPr/>
          <p:nvPr/>
        </p:nvSpPr>
        <p:spPr>
          <a:xfrm>
            <a:off x="8080603" y="3504434"/>
            <a:ext cx="899030" cy="144810"/>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17" name="Bent Arrow 16"/>
          <p:cNvSpPr/>
          <p:nvPr/>
        </p:nvSpPr>
        <p:spPr>
          <a:xfrm>
            <a:off x="3142684" y="2202978"/>
            <a:ext cx="418872" cy="1140446"/>
          </a:xfrm>
          <a:prstGeom prst="bentArrow">
            <a:avLst>
              <a:gd name="adj1" fmla="val 24197"/>
              <a:gd name="adj2" fmla="val 26824"/>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30" name="Rounded Rectangle 26">
            <a:extLst>
              <a:ext uri="{FF2B5EF4-FFF2-40B4-BE49-F238E27FC236}">
                <a16:creationId xmlns:a16="http://schemas.microsoft.com/office/drawing/2014/main" id="{35050EA8-B0F7-478A-88AC-5FB310649005}"/>
              </a:ext>
            </a:extLst>
          </p:cNvPr>
          <p:cNvSpPr/>
          <p:nvPr/>
        </p:nvSpPr>
        <p:spPr>
          <a:xfrm>
            <a:off x="1395955" y="4678759"/>
            <a:ext cx="2601299"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FINDINGS</a:t>
            </a:r>
          </a:p>
        </p:txBody>
      </p:sp>
      <p:sp>
        <p:nvSpPr>
          <p:cNvPr id="31" name="Oval 30">
            <a:extLst>
              <a:ext uri="{FF2B5EF4-FFF2-40B4-BE49-F238E27FC236}">
                <a16:creationId xmlns:a16="http://schemas.microsoft.com/office/drawing/2014/main" id="{D4060A67-7531-4E6B-B9BB-0D384868B200}"/>
              </a:ext>
            </a:extLst>
          </p:cNvPr>
          <p:cNvSpPr/>
          <p:nvPr/>
        </p:nvSpPr>
        <p:spPr>
          <a:xfrm>
            <a:off x="855463" y="4696424"/>
            <a:ext cx="475129" cy="475129"/>
          </a:xfrm>
          <a:prstGeom prst="ellipse">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MY" b="1" dirty="0">
                <a:solidFill>
                  <a:schemeClr val="bg1"/>
                </a:solidFill>
              </a:rPr>
              <a:t>3</a:t>
            </a:r>
          </a:p>
        </p:txBody>
      </p:sp>
      <p:sp>
        <p:nvSpPr>
          <p:cNvPr id="32" name="TextBox 31">
            <a:extLst>
              <a:ext uri="{FF2B5EF4-FFF2-40B4-BE49-F238E27FC236}">
                <a16:creationId xmlns:a16="http://schemas.microsoft.com/office/drawing/2014/main" id="{8DD42E43-3987-4EF2-BAEA-204BD2CD01A7}"/>
              </a:ext>
            </a:extLst>
          </p:cNvPr>
          <p:cNvSpPr txBox="1"/>
          <p:nvPr/>
        </p:nvSpPr>
        <p:spPr>
          <a:xfrm>
            <a:off x="4147898" y="4752475"/>
            <a:ext cx="2839861" cy="354590"/>
          </a:xfrm>
          <a:prstGeom prst="rect">
            <a:avLst/>
          </a:pr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en-US"/>
            </a:defPPr>
            <a:lvl1pPr algn="ctr">
              <a:defRPr sz="1500" b="1">
                <a:solidFill>
                  <a:schemeClr val="dk1">
                    <a:hueOff val="0"/>
                    <a:satOff val="0"/>
                    <a:lumOff val="0"/>
                    <a:alphaOff val="0"/>
                  </a:schemeClr>
                </a:solidFill>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MY" dirty="0">
                <a:latin typeface="Cambria" panose="02040503050406030204" pitchFamily="18" charset="0"/>
                <a:ea typeface="Cambria" panose="02040503050406030204" pitchFamily="18" charset="0"/>
              </a:rPr>
              <a:t>UNDER REPORTED INCOME</a:t>
            </a:r>
          </a:p>
        </p:txBody>
      </p:sp>
      <p:sp>
        <p:nvSpPr>
          <p:cNvPr id="38" name="Rounded Rectangle 29">
            <a:extLst>
              <a:ext uri="{FF2B5EF4-FFF2-40B4-BE49-F238E27FC236}">
                <a16:creationId xmlns:a16="http://schemas.microsoft.com/office/drawing/2014/main" id="{2294ED20-565D-4C6C-8909-E84909B39529}"/>
              </a:ext>
            </a:extLst>
          </p:cNvPr>
          <p:cNvSpPr/>
          <p:nvPr/>
        </p:nvSpPr>
        <p:spPr>
          <a:xfrm>
            <a:off x="1395954" y="5657483"/>
            <a:ext cx="2601299" cy="502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latin typeface="Cambria" panose="02040503050406030204" pitchFamily="18" charset="0"/>
                <a:ea typeface="Cambria" panose="02040503050406030204" pitchFamily="18" charset="0"/>
              </a:rPr>
              <a:t>DOCUMENT OF EVIDENCE</a:t>
            </a:r>
          </a:p>
        </p:txBody>
      </p:sp>
      <p:sp>
        <p:nvSpPr>
          <p:cNvPr id="40" name="Oval 39">
            <a:extLst>
              <a:ext uri="{FF2B5EF4-FFF2-40B4-BE49-F238E27FC236}">
                <a16:creationId xmlns:a16="http://schemas.microsoft.com/office/drawing/2014/main" id="{BEF7D6FC-3083-4400-9B40-8F42B550241F}"/>
              </a:ext>
            </a:extLst>
          </p:cNvPr>
          <p:cNvSpPr/>
          <p:nvPr/>
        </p:nvSpPr>
        <p:spPr>
          <a:xfrm>
            <a:off x="876109" y="5684191"/>
            <a:ext cx="475129" cy="448609"/>
          </a:xfrm>
          <a:prstGeom prst="ellipse">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MY" b="1" dirty="0">
                <a:solidFill>
                  <a:schemeClr val="bg1"/>
                </a:solidFill>
              </a:rPr>
              <a:t>4</a:t>
            </a:r>
          </a:p>
        </p:txBody>
      </p:sp>
      <p:sp>
        <p:nvSpPr>
          <p:cNvPr id="41" name="Rounded Rectangle 9">
            <a:extLst>
              <a:ext uri="{FF2B5EF4-FFF2-40B4-BE49-F238E27FC236}">
                <a16:creationId xmlns:a16="http://schemas.microsoft.com/office/drawing/2014/main" id="{EEB25A08-2CC1-4056-AC23-7ECCAD09492C}"/>
              </a:ext>
            </a:extLst>
          </p:cNvPr>
          <p:cNvSpPr/>
          <p:nvPr/>
        </p:nvSpPr>
        <p:spPr>
          <a:xfrm>
            <a:off x="4247781" y="5492334"/>
            <a:ext cx="4626502" cy="12403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sz="1300" dirty="0"/>
          </a:p>
          <a:p>
            <a:r>
              <a:rPr lang="en-MY" sz="1400" dirty="0">
                <a:latin typeface="Cambria" panose="02040503050406030204" pitchFamily="18" charset="0"/>
                <a:ea typeface="Cambria" panose="02040503050406030204" pitchFamily="18" charset="0"/>
              </a:rPr>
              <a:t>(1) BANK STATEMENT OF MR T &amp; COMPANY</a:t>
            </a:r>
          </a:p>
          <a:p>
            <a:r>
              <a:rPr lang="en-MY" sz="1400" dirty="0">
                <a:latin typeface="Cambria" panose="02040503050406030204" pitchFamily="18" charset="0"/>
                <a:ea typeface="Cambria" panose="02040503050406030204" pitchFamily="18" charset="0"/>
              </a:rPr>
              <a:t>(2) AUDITED REPORT - COMPANY</a:t>
            </a:r>
          </a:p>
          <a:p>
            <a:r>
              <a:rPr lang="en-MY" sz="1400" dirty="0">
                <a:latin typeface="Cambria" panose="02040503050406030204" pitchFamily="18" charset="0"/>
                <a:ea typeface="Cambria" panose="02040503050406030204" pitchFamily="18" charset="0"/>
              </a:rPr>
              <a:t>(3) SALES &amp; EXPENSES DOCUMENT – COMPANY</a:t>
            </a:r>
          </a:p>
          <a:p>
            <a:r>
              <a:rPr lang="en-MY" sz="1400" dirty="0">
                <a:latin typeface="Cambria" panose="02040503050406030204" pitchFamily="18" charset="0"/>
                <a:ea typeface="Cambria" panose="02040503050406030204" pitchFamily="18" charset="0"/>
              </a:rPr>
              <a:t>(4) WITNESS STATEMENT OF RELATED PARTY</a:t>
            </a:r>
          </a:p>
          <a:p>
            <a:r>
              <a:rPr lang="en-MY" sz="1400" dirty="0">
                <a:latin typeface="Cambria" panose="02040503050406030204" pitchFamily="18" charset="0"/>
                <a:ea typeface="Cambria" panose="02040503050406030204" pitchFamily="18" charset="0"/>
              </a:rPr>
              <a:t>(5) CHEQUE IMEJ</a:t>
            </a:r>
          </a:p>
          <a:p>
            <a:r>
              <a:rPr lang="en-MY" sz="1400" dirty="0">
                <a:latin typeface="Cambria" panose="02040503050406030204" pitchFamily="18" charset="0"/>
                <a:ea typeface="Cambria" panose="02040503050406030204" pitchFamily="18" charset="0"/>
              </a:rPr>
              <a:t>(6) PAYMENT VOUCHER</a:t>
            </a:r>
          </a:p>
          <a:p>
            <a:endParaRPr lang="en-MY" sz="1300" b="1" dirty="0"/>
          </a:p>
        </p:txBody>
      </p:sp>
      <p:sp>
        <p:nvSpPr>
          <p:cNvPr id="43" name="Right Arrow 40">
            <a:extLst>
              <a:ext uri="{FF2B5EF4-FFF2-40B4-BE49-F238E27FC236}">
                <a16:creationId xmlns:a16="http://schemas.microsoft.com/office/drawing/2014/main" id="{8C664FED-4A2B-4088-9A72-8AF45D063411}"/>
              </a:ext>
            </a:extLst>
          </p:cNvPr>
          <p:cNvSpPr/>
          <p:nvPr/>
        </p:nvSpPr>
        <p:spPr>
          <a:xfrm>
            <a:off x="3934099" y="5851695"/>
            <a:ext cx="313682" cy="228204"/>
          </a:xfrm>
          <a:prstGeom prst="rightArrow">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629C3919-E867-4600-A2EA-85037F590CE4}"/>
              </a:ext>
            </a:extLst>
          </p:cNvPr>
          <p:cNvSpPr/>
          <p:nvPr/>
        </p:nvSpPr>
        <p:spPr>
          <a:xfrm>
            <a:off x="8874284" y="3858852"/>
            <a:ext cx="2550371" cy="2462213"/>
          </a:xfrm>
          <a:prstGeom prst="rect">
            <a:avLst/>
          </a:prstGeom>
          <a:ln>
            <a:solidFill>
              <a:srgbClr val="1870C8"/>
            </a:solidFill>
          </a:ln>
        </p:spPr>
        <p:txBody>
          <a:bodyPr wrap="square">
            <a:spAutoFit/>
          </a:bodyPr>
          <a:lstStyle/>
          <a:p>
            <a:pPr algn="ctr"/>
            <a:r>
              <a:rPr lang="en-MY" sz="1400" dirty="0">
                <a:solidFill>
                  <a:schemeClr val="dk1"/>
                </a:solidFill>
                <a:latin typeface="Cambria" panose="02040503050406030204" pitchFamily="18" charset="0"/>
                <a:ea typeface="Cambria" panose="02040503050406030204" pitchFamily="18" charset="0"/>
              </a:rPr>
              <a:t>imprisonment for a term not exceeding fifteen (15) years and shall also be liable to a fine of not less than five (5) times the sum or value of the proceeds of an unlawful activity or instrumentalities of an offence at the time the offence was committed or five million ringgit (RM5,000,000), whichever is the higher.</a:t>
            </a:r>
          </a:p>
        </p:txBody>
      </p:sp>
      <p:pic>
        <p:nvPicPr>
          <p:cNvPr id="4" name="Picture 3">
            <a:extLst>
              <a:ext uri="{FF2B5EF4-FFF2-40B4-BE49-F238E27FC236}">
                <a16:creationId xmlns:a16="http://schemas.microsoft.com/office/drawing/2014/main" id="{293F4485-D976-4D52-A255-209464BA66FA}"/>
              </a:ext>
            </a:extLst>
          </p:cNvPr>
          <p:cNvPicPr>
            <a:picLocks noChangeAspect="1"/>
          </p:cNvPicPr>
          <p:nvPr/>
        </p:nvPicPr>
        <p:blipFill>
          <a:blip r:embed="rId4"/>
          <a:stretch>
            <a:fillRect/>
          </a:stretch>
        </p:blipFill>
        <p:spPr>
          <a:xfrm>
            <a:off x="10835924" y="132378"/>
            <a:ext cx="975113" cy="937609"/>
          </a:xfrm>
          <a:prstGeom prst="rect">
            <a:avLst/>
          </a:prstGeom>
        </p:spPr>
      </p:pic>
    </p:spTree>
    <p:extLst>
      <p:ext uri="{BB962C8B-B14F-4D97-AF65-F5344CB8AC3E}">
        <p14:creationId xmlns:p14="http://schemas.microsoft.com/office/powerpoint/2010/main" val="178821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702D-D850-4929-A37D-39FD9E0DBDF1}"/>
              </a:ext>
            </a:extLst>
          </p:cNvPr>
          <p:cNvSpPr>
            <a:spLocks noGrp="1"/>
          </p:cNvSpPr>
          <p:nvPr>
            <p:ph type="title"/>
          </p:nvPr>
        </p:nvSpPr>
        <p:spPr/>
        <p:txBody>
          <a:bodyPr/>
          <a:lstStyle/>
          <a:p>
            <a:pPr algn="ctr"/>
            <a:r>
              <a:rPr lang="ms-MY" altLang="en-US" sz="3600" b="1" dirty="0">
                <a:latin typeface="Cambria" panose="02040503050406030204" pitchFamily="18" charset="0"/>
                <a:ea typeface="Cambria" panose="02040503050406030204" pitchFamily="18" charset="0"/>
                <a:cs typeface="Arial" panose="020B0604020202020204" pitchFamily="34" charset="0"/>
              </a:rPr>
              <a:t>2) METHOD OF OPERATION</a:t>
            </a:r>
            <a:br>
              <a:rPr lang="ms-MY" altLang="en-US" b="1" dirty="0">
                <a:latin typeface="Cambria" panose="02040503050406030204" pitchFamily="18" charset="0"/>
                <a:ea typeface="Cambria" panose="02040503050406030204" pitchFamily="18" charset="0"/>
                <a:cs typeface="Arial" panose="020B0604020202020204" pitchFamily="34" charset="0"/>
              </a:rPr>
            </a:br>
            <a:endParaRPr lang="en-MY" dirty="0"/>
          </a:p>
        </p:txBody>
      </p:sp>
      <p:graphicFrame>
        <p:nvGraphicFramePr>
          <p:cNvPr id="5" name="Content Placeholder 4">
            <a:extLst>
              <a:ext uri="{FF2B5EF4-FFF2-40B4-BE49-F238E27FC236}">
                <a16:creationId xmlns:a16="http://schemas.microsoft.com/office/drawing/2014/main" id="{1843FEE4-E764-4C0F-BC36-1B33B0592DED}"/>
              </a:ext>
            </a:extLst>
          </p:cNvPr>
          <p:cNvGraphicFramePr>
            <a:graphicFrameLocks noGrp="1"/>
          </p:cNvGraphicFramePr>
          <p:nvPr>
            <p:ph idx="1"/>
            <p:extLst>
              <p:ext uri="{D42A27DB-BD31-4B8C-83A1-F6EECF244321}">
                <p14:modId xmlns:p14="http://schemas.microsoft.com/office/powerpoint/2010/main" val="1834814863"/>
              </p:ext>
            </p:extLst>
          </p:nvPr>
        </p:nvGraphicFramePr>
        <p:xfrm>
          <a:off x="395462" y="425852"/>
          <a:ext cx="920227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llout: Up Arrow 11">
            <a:extLst>
              <a:ext uri="{FF2B5EF4-FFF2-40B4-BE49-F238E27FC236}">
                <a16:creationId xmlns:a16="http://schemas.microsoft.com/office/drawing/2014/main" id="{8D887B01-CFE4-4616-9BAE-72EEEC40E408}"/>
              </a:ext>
            </a:extLst>
          </p:cNvPr>
          <p:cNvSpPr/>
          <p:nvPr/>
        </p:nvSpPr>
        <p:spPr>
          <a:xfrm>
            <a:off x="309282" y="3501838"/>
            <a:ext cx="1752600" cy="15150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TextBox 13">
            <a:extLst>
              <a:ext uri="{FF2B5EF4-FFF2-40B4-BE49-F238E27FC236}">
                <a16:creationId xmlns:a16="http://schemas.microsoft.com/office/drawing/2014/main" id="{E6C13D58-C472-40B4-A266-4C16B245FF0A}"/>
              </a:ext>
            </a:extLst>
          </p:cNvPr>
          <p:cNvSpPr txBox="1"/>
          <p:nvPr/>
        </p:nvSpPr>
        <p:spPr>
          <a:xfrm>
            <a:off x="294177" y="4001747"/>
            <a:ext cx="2442882" cy="1569660"/>
          </a:xfrm>
          <a:prstGeom prst="rect">
            <a:avLst/>
          </a:prstGeom>
          <a:noFill/>
        </p:spPr>
        <p:txBody>
          <a:bodyPr wrap="square" rtlCol="0">
            <a:spAutoFit/>
          </a:bodyPr>
          <a:lstStyle/>
          <a:p>
            <a:r>
              <a:rPr lang="en-MY" dirty="0">
                <a:solidFill>
                  <a:schemeClr val="bg1"/>
                </a:solidFill>
              </a:rPr>
              <a:t>- </a:t>
            </a:r>
            <a:r>
              <a:rPr lang="en-MY" sz="1400" dirty="0">
                <a:solidFill>
                  <a:schemeClr val="bg1"/>
                </a:solidFill>
              </a:rPr>
              <a:t>PROFILING</a:t>
            </a:r>
          </a:p>
          <a:p>
            <a:r>
              <a:rPr lang="en-MY" sz="1400" dirty="0">
                <a:solidFill>
                  <a:schemeClr val="bg1"/>
                </a:solidFill>
              </a:rPr>
              <a:t>- STR &amp; CTR </a:t>
            </a:r>
          </a:p>
          <a:p>
            <a:r>
              <a:rPr lang="en-MY" sz="1400" dirty="0">
                <a:solidFill>
                  <a:schemeClr val="bg1"/>
                </a:solidFill>
              </a:rPr>
              <a:t>-UNDER REPORTED</a:t>
            </a:r>
          </a:p>
          <a:p>
            <a:r>
              <a:rPr lang="en-MY" sz="1400" dirty="0">
                <a:solidFill>
                  <a:schemeClr val="bg1"/>
                </a:solidFill>
              </a:rPr>
              <a:t> INCOME</a:t>
            </a:r>
          </a:p>
          <a:p>
            <a:endParaRPr lang="en-MY" dirty="0">
              <a:solidFill>
                <a:schemeClr val="bg1"/>
              </a:solidFill>
            </a:endParaRPr>
          </a:p>
          <a:p>
            <a:endParaRPr lang="en-MY" dirty="0">
              <a:solidFill>
                <a:schemeClr val="bg1"/>
              </a:solidFill>
            </a:endParaRPr>
          </a:p>
        </p:txBody>
      </p:sp>
      <p:sp>
        <p:nvSpPr>
          <p:cNvPr id="15" name="Callout: Up Arrow 14">
            <a:extLst>
              <a:ext uri="{FF2B5EF4-FFF2-40B4-BE49-F238E27FC236}">
                <a16:creationId xmlns:a16="http://schemas.microsoft.com/office/drawing/2014/main" id="{02832F98-D9AA-4113-A894-8B05803E8D6C}"/>
              </a:ext>
            </a:extLst>
          </p:cNvPr>
          <p:cNvSpPr/>
          <p:nvPr/>
        </p:nvSpPr>
        <p:spPr>
          <a:xfrm>
            <a:off x="2198348" y="3533151"/>
            <a:ext cx="1752600" cy="15150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endParaRPr lang="en-MY" sz="1400" dirty="0"/>
          </a:p>
          <a:p>
            <a:pPr marL="285750" indent="-285750">
              <a:buFontTx/>
              <a:buChar char="-"/>
            </a:pPr>
            <a:r>
              <a:rPr lang="en-MY" sz="1400" dirty="0"/>
              <a:t>Order S.48 AMLA ACT   </a:t>
            </a:r>
          </a:p>
          <a:p>
            <a:pPr marL="285750" indent="-285750">
              <a:buFontTx/>
              <a:buChar char="-"/>
            </a:pPr>
            <a:r>
              <a:rPr lang="en-MY" sz="1400" dirty="0"/>
              <a:t> ANALYSIS</a:t>
            </a:r>
          </a:p>
          <a:p>
            <a:pPr algn="ctr"/>
            <a:endParaRPr lang="en-MY" dirty="0"/>
          </a:p>
        </p:txBody>
      </p:sp>
      <p:sp>
        <p:nvSpPr>
          <p:cNvPr id="16" name="Callout: Up Arrow 15">
            <a:extLst>
              <a:ext uri="{FF2B5EF4-FFF2-40B4-BE49-F238E27FC236}">
                <a16:creationId xmlns:a16="http://schemas.microsoft.com/office/drawing/2014/main" id="{057EE2A6-A5B7-4944-92A2-839F4FE8569D}"/>
              </a:ext>
            </a:extLst>
          </p:cNvPr>
          <p:cNvSpPr/>
          <p:nvPr/>
        </p:nvSpPr>
        <p:spPr>
          <a:xfrm>
            <a:off x="4048042" y="3533151"/>
            <a:ext cx="1752600" cy="15150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dirty="0"/>
          </a:p>
        </p:txBody>
      </p:sp>
      <p:sp>
        <p:nvSpPr>
          <p:cNvPr id="17" name="Callout: Up Arrow 16">
            <a:extLst>
              <a:ext uri="{FF2B5EF4-FFF2-40B4-BE49-F238E27FC236}">
                <a16:creationId xmlns:a16="http://schemas.microsoft.com/office/drawing/2014/main" id="{80E6D026-1152-4425-BCC6-9C0591D780A5}"/>
              </a:ext>
            </a:extLst>
          </p:cNvPr>
          <p:cNvSpPr/>
          <p:nvPr/>
        </p:nvSpPr>
        <p:spPr>
          <a:xfrm>
            <a:off x="5938065" y="3547908"/>
            <a:ext cx="1752600" cy="15150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t>-S.90 WITNESS ACT</a:t>
            </a:r>
          </a:p>
        </p:txBody>
      </p:sp>
      <p:sp>
        <p:nvSpPr>
          <p:cNvPr id="18" name="Callout: Up Arrow 17">
            <a:extLst>
              <a:ext uri="{FF2B5EF4-FFF2-40B4-BE49-F238E27FC236}">
                <a16:creationId xmlns:a16="http://schemas.microsoft.com/office/drawing/2014/main" id="{9D4A93D9-E87D-439F-943E-72E6131B3FB9}"/>
              </a:ext>
            </a:extLst>
          </p:cNvPr>
          <p:cNvSpPr/>
          <p:nvPr/>
        </p:nvSpPr>
        <p:spPr>
          <a:xfrm>
            <a:off x="7828088" y="3510227"/>
            <a:ext cx="1769644" cy="15150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en-MY" sz="1400" dirty="0"/>
          </a:p>
        </p:txBody>
      </p:sp>
      <p:sp>
        <p:nvSpPr>
          <p:cNvPr id="20" name="Rectangle 19">
            <a:extLst>
              <a:ext uri="{FF2B5EF4-FFF2-40B4-BE49-F238E27FC236}">
                <a16:creationId xmlns:a16="http://schemas.microsoft.com/office/drawing/2014/main" id="{140854B4-AAD0-4087-A2DB-1726D6BD539B}"/>
              </a:ext>
            </a:extLst>
          </p:cNvPr>
          <p:cNvSpPr/>
          <p:nvPr/>
        </p:nvSpPr>
        <p:spPr>
          <a:xfrm>
            <a:off x="4007712" y="4521796"/>
            <a:ext cx="1833259" cy="307777"/>
          </a:xfrm>
          <a:prstGeom prst="rect">
            <a:avLst/>
          </a:prstGeom>
        </p:spPr>
        <p:txBody>
          <a:bodyPr wrap="none">
            <a:spAutoFit/>
          </a:bodyPr>
          <a:lstStyle/>
          <a:p>
            <a:pPr algn="ctr"/>
            <a:r>
              <a:rPr lang="en-MY" sz="1400" dirty="0">
                <a:solidFill>
                  <a:schemeClr val="bg1"/>
                </a:solidFill>
              </a:rPr>
              <a:t>- FREEZING &amp; SEIZURE </a:t>
            </a:r>
          </a:p>
        </p:txBody>
      </p:sp>
      <p:sp>
        <p:nvSpPr>
          <p:cNvPr id="21" name="TextBox 20">
            <a:extLst>
              <a:ext uri="{FF2B5EF4-FFF2-40B4-BE49-F238E27FC236}">
                <a16:creationId xmlns:a16="http://schemas.microsoft.com/office/drawing/2014/main" id="{AFDD0DE8-A21F-489B-B7F8-CAD0CAF8CFAB}"/>
              </a:ext>
            </a:extLst>
          </p:cNvPr>
          <p:cNvSpPr txBox="1"/>
          <p:nvPr/>
        </p:nvSpPr>
        <p:spPr>
          <a:xfrm>
            <a:off x="4114673" y="4029059"/>
            <a:ext cx="1659429" cy="523220"/>
          </a:xfrm>
          <a:prstGeom prst="rect">
            <a:avLst/>
          </a:prstGeom>
          <a:noFill/>
        </p:spPr>
        <p:txBody>
          <a:bodyPr wrap="none" rtlCol="0">
            <a:spAutoFit/>
          </a:bodyPr>
          <a:lstStyle/>
          <a:p>
            <a:r>
              <a:rPr lang="en-MY" sz="1400" dirty="0">
                <a:solidFill>
                  <a:schemeClr val="bg1"/>
                </a:solidFill>
              </a:rPr>
              <a:t>- ORDER S.44 AMLA </a:t>
            </a:r>
          </a:p>
          <a:p>
            <a:r>
              <a:rPr lang="en-MY" sz="1400" dirty="0">
                <a:solidFill>
                  <a:schemeClr val="bg1"/>
                </a:solidFill>
              </a:rPr>
              <a:t>ACT</a:t>
            </a:r>
          </a:p>
        </p:txBody>
      </p:sp>
      <p:sp>
        <p:nvSpPr>
          <p:cNvPr id="23" name="TextBox 22">
            <a:extLst>
              <a:ext uri="{FF2B5EF4-FFF2-40B4-BE49-F238E27FC236}">
                <a16:creationId xmlns:a16="http://schemas.microsoft.com/office/drawing/2014/main" id="{079DC7CA-8794-4E74-A070-CE9D161B7BA6}"/>
              </a:ext>
            </a:extLst>
          </p:cNvPr>
          <p:cNvSpPr txBox="1"/>
          <p:nvPr/>
        </p:nvSpPr>
        <p:spPr>
          <a:xfrm>
            <a:off x="5978394" y="4106003"/>
            <a:ext cx="1425390" cy="369332"/>
          </a:xfrm>
          <a:prstGeom prst="rect">
            <a:avLst/>
          </a:prstGeom>
          <a:noFill/>
        </p:spPr>
        <p:txBody>
          <a:bodyPr wrap="none" rtlCol="0">
            <a:spAutoFit/>
          </a:bodyPr>
          <a:lstStyle/>
          <a:p>
            <a:r>
              <a:rPr lang="en-MY" dirty="0">
                <a:solidFill>
                  <a:schemeClr val="bg1"/>
                </a:solidFill>
              </a:rPr>
              <a:t>- </a:t>
            </a:r>
            <a:r>
              <a:rPr lang="en-MY" sz="1600" dirty="0">
                <a:solidFill>
                  <a:schemeClr val="bg1"/>
                </a:solidFill>
              </a:rPr>
              <a:t>S.81 ITA 1967</a:t>
            </a:r>
          </a:p>
        </p:txBody>
      </p:sp>
      <p:sp>
        <p:nvSpPr>
          <p:cNvPr id="24" name="TextBox 23">
            <a:extLst>
              <a:ext uri="{FF2B5EF4-FFF2-40B4-BE49-F238E27FC236}">
                <a16:creationId xmlns:a16="http://schemas.microsoft.com/office/drawing/2014/main" id="{74947912-E473-4CA1-B306-1395D96FE979}"/>
              </a:ext>
            </a:extLst>
          </p:cNvPr>
          <p:cNvSpPr txBox="1"/>
          <p:nvPr/>
        </p:nvSpPr>
        <p:spPr>
          <a:xfrm>
            <a:off x="7897812" y="4152464"/>
            <a:ext cx="1630196" cy="523220"/>
          </a:xfrm>
          <a:prstGeom prst="rect">
            <a:avLst/>
          </a:prstGeom>
          <a:noFill/>
        </p:spPr>
        <p:txBody>
          <a:bodyPr wrap="square" rtlCol="0">
            <a:spAutoFit/>
          </a:bodyPr>
          <a:lstStyle/>
          <a:p>
            <a:r>
              <a:rPr lang="en-MY" sz="1400" dirty="0">
                <a:solidFill>
                  <a:schemeClr val="bg1"/>
                </a:solidFill>
              </a:rPr>
              <a:t>- SECTION 4(1)(B) AMLATFA</a:t>
            </a:r>
          </a:p>
        </p:txBody>
      </p:sp>
      <p:sp>
        <p:nvSpPr>
          <p:cNvPr id="25" name="TextBox 24">
            <a:extLst>
              <a:ext uri="{FF2B5EF4-FFF2-40B4-BE49-F238E27FC236}">
                <a16:creationId xmlns:a16="http://schemas.microsoft.com/office/drawing/2014/main" id="{DABA73DC-2B5B-4532-8754-5CC3C413CA3D}"/>
              </a:ext>
            </a:extLst>
          </p:cNvPr>
          <p:cNvSpPr txBox="1"/>
          <p:nvPr/>
        </p:nvSpPr>
        <p:spPr>
          <a:xfrm>
            <a:off x="7888846" y="4542795"/>
            <a:ext cx="1639162" cy="523220"/>
          </a:xfrm>
          <a:prstGeom prst="rect">
            <a:avLst/>
          </a:prstGeom>
          <a:noFill/>
        </p:spPr>
        <p:txBody>
          <a:bodyPr wrap="square" rtlCol="0">
            <a:spAutoFit/>
          </a:bodyPr>
          <a:lstStyle/>
          <a:p>
            <a:r>
              <a:rPr lang="en-MY" sz="1400" dirty="0">
                <a:solidFill>
                  <a:schemeClr val="bg1"/>
                </a:solidFill>
              </a:rPr>
              <a:t>- SECTION 114(1a) ITA 1967</a:t>
            </a:r>
          </a:p>
        </p:txBody>
      </p:sp>
      <p:sp>
        <p:nvSpPr>
          <p:cNvPr id="27" name="Star: 7 Points 26">
            <a:extLst>
              <a:ext uri="{FF2B5EF4-FFF2-40B4-BE49-F238E27FC236}">
                <a16:creationId xmlns:a16="http://schemas.microsoft.com/office/drawing/2014/main" id="{EA4F8267-3FE5-4B0B-9847-1A0293CDC106}"/>
              </a:ext>
            </a:extLst>
          </p:cNvPr>
          <p:cNvSpPr/>
          <p:nvPr/>
        </p:nvSpPr>
        <p:spPr>
          <a:xfrm>
            <a:off x="9484659" y="1690688"/>
            <a:ext cx="2384612" cy="1780479"/>
          </a:xfrm>
          <a:prstGeom prst="star7">
            <a:avLst/>
          </a:prstGeom>
          <a:solidFill>
            <a:schemeClr val="accent4"/>
          </a:solidFill>
        </p:spPr>
        <p:style>
          <a:lnRef idx="1">
            <a:schemeClr val="dk1"/>
          </a:lnRef>
          <a:fillRef idx="2">
            <a:schemeClr val="dk1"/>
          </a:fillRef>
          <a:effectRef idx="1">
            <a:schemeClr val="dk1"/>
          </a:effectRef>
          <a:fontRef idx="minor">
            <a:schemeClr val="dk1"/>
          </a:fontRef>
        </p:style>
        <p:txBody>
          <a:bodyPr rtlCol="0" anchor="ctr"/>
          <a:lstStyle/>
          <a:p>
            <a:pPr algn="ctr"/>
            <a:r>
              <a:rPr lang="en-MY" sz="1400" b="1" dirty="0">
                <a:solidFill>
                  <a:schemeClr val="bg1"/>
                </a:solidFill>
              </a:rPr>
              <a:t>PROSECUTION</a:t>
            </a:r>
          </a:p>
        </p:txBody>
      </p:sp>
      <p:sp>
        <p:nvSpPr>
          <p:cNvPr id="3" name="Right Brace 2">
            <a:extLst>
              <a:ext uri="{FF2B5EF4-FFF2-40B4-BE49-F238E27FC236}">
                <a16:creationId xmlns:a16="http://schemas.microsoft.com/office/drawing/2014/main" id="{1E3E1AEF-1F2C-4C42-A7E7-636559C90319}"/>
              </a:ext>
            </a:extLst>
          </p:cNvPr>
          <p:cNvSpPr/>
          <p:nvPr/>
        </p:nvSpPr>
        <p:spPr>
          <a:xfrm rot="5400000">
            <a:off x="4623010" y="1430313"/>
            <a:ext cx="523219" cy="8216241"/>
          </a:xfrm>
          <a:prstGeom prst="rightBrace">
            <a:avLst>
              <a:gd name="adj1" fmla="val 8333"/>
              <a:gd name="adj2" fmla="val 50837"/>
            </a:avLst>
          </a:prstGeom>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MY"/>
          </a:p>
        </p:txBody>
      </p:sp>
      <p:sp>
        <p:nvSpPr>
          <p:cNvPr id="4" name="TextBox 3">
            <a:extLst>
              <a:ext uri="{FF2B5EF4-FFF2-40B4-BE49-F238E27FC236}">
                <a16:creationId xmlns:a16="http://schemas.microsoft.com/office/drawing/2014/main" id="{C5B92579-3A75-4A67-9BB6-C14D7554B506}"/>
              </a:ext>
            </a:extLst>
          </p:cNvPr>
          <p:cNvSpPr txBox="1"/>
          <p:nvPr/>
        </p:nvSpPr>
        <p:spPr>
          <a:xfrm>
            <a:off x="4258102" y="5881548"/>
            <a:ext cx="1124026" cy="369332"/>
          </a:xfrm>
          <a:prstGeom prst="rect">
            <a:avLst/>
          </a:prstGeom>
          <a:noFill/>
        </p:spPr>
        <p:txBody>
          <a:bodyPr wrap="none" rtlCol="0">
            <a:spAutoFit/>
          </a:bodyPr>
          <a:lstStyle/>
          <a:p>
            <a:r>
              <a:rPr lang="en-MY" b="1" dirty="0">
                <a:solidFill>
                  <a:srgbClr val="FF0000"/>
                </a:solidFill>
              </a:rPr>
              <a:t>6</a:t>
            </a:r>
            <a:r>
              <a:rPr lang="en-MY" b="1" dirty="0"/>
              <a:t> </a:t>
            </a:r>
            <a:r>
              <a:rPr lang="en-MY" b="1" dirty="0">
                <a:solidFill>
                  <a:srgbClr val="FF0000"/>
                </a:solidFill>
              </a:rPr>
              <a:t>MONTH</a:t>
            </a:r>
          </a:p>
        </p:txBody>
      </p:sp>
    </p:spTree>
    <p:extLst>
      <p:ext uri="{BB962C8B-B14F-4D97-AF65-F5344CB8AC3E}">
        <p14:creationId xmlns:p14="http://schemas.microsoft.com/office/powerpoint/2010/main" val="66818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DE906B5-0C04-4582-9798-F669EA2FB9A7}"/>
              </a:ext>
            </a:extLst>
          </p:cNvPr>
          <p:cNvSpPr>
            <a:spLocks noChangeArrowheads="1"/>
          </p:cNvSpPr>
          <p:nvPr/>
        </p:nvSpPr>
        <p:spPr bwMode="auto">
          <a:xfrm>
            <a:off x="876109" y="399200"/>
            <a:ext cx="10439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ms-MY" altLang="en-US" sz="2800" b="1" dirty="0">
                <a:latin typeface="Cambria" panose="02040503050406030204" pitchFamily="18" charset="0"/>
                <a:ea typeface="Cambria" panose="02040503050406030204" pitchFamily="18" charset="0"/>
                <a:cs typeface="Arial" panose="020B0604020202020204" pitchFamily="34" charset="0"/>
              </a:rPr>
              <a:t>[3] INVESTIGATION STEPS</a:t>
            </a:r>
          </a:p>
        </p:txBody>
      </p:sp>
      <p:sp>
        <p:nvSpPr>
          <p:cNvPr id="7" name="Rectangle 6">
            <a:extLst>
              <a:ext uri="{FF2B5EF4-FFF2-40B4-BE49-F238E27FC236}">
                <a16:creationId xmlns:a16="http://schemas.microsoft.com/office/drawing/2014/main" id="{601178E9-9D00-48E5-9160-10FD336D1E61}"/>
              </a:ext>
            </a:extLst>
          </p:cNvPr>
          <p:cNvSpPr/>
          <p:nvPr/>
        </p:nvSpPr>
        <p:spPr>
          <a:xfrm>
            <a:off x="2357717" y="922420"/>
            <a:ext cx="7817224" cy="646331"/>
          </a:xfrm>
          <a:prstGeom prst="rect">
            <a:avLst/>
          </a:prstGeom>
        </p:spPr>
        <p:txBody>
          <a:bodyPr wrap="square">
            <a:spAutoFit/>
          </a:bodyPr>
          <a:lstStyle/>
          <a:p>
            <a:r>
              <a:rPr lang="en-MY" dirty="0"/>
              <a:t>Investigative actions carried out to obtain proof of offenses committed by Mr. T and his company </a:t>
            </a:r>
          </a:p>
        </p:txBody>
      </p:sp>
      <p:graphicFrame>
        <p:nvGraphicFramePr>
          <p:cNvPr id="5" name="Diagram 4">
            <a:extLst>
              <a:ext uri="{FF2B5EF4-FFF2-40B4-BE49-F238E27FC236}">
                <a16:creationId xmlns:a16="http://schemas.microsoft.com/office/drawing/2014/main" id="{68E6883B-438B-4FA8-A0C7-4D79DE45158E}"/>
              </a:ext>
            </a:extLst>
          </p:cNvPr>
          <p:cNvGraphicFramePr/>
          <p:nvPr>
            <p:extLst>
              <p:ext uri="{D42A27DB-BD31-4B8C-83A1-F6EECF244321}">
                <p14:modId xmlns:p14="http://schemas.microsoft.com/office/powerpoint/2010/main" val="456759740"/>
              </p:ext>
            </p:extLst>
          </p:nvPr>
        </p:nvGraphicFramePr>
        <p:xfrm>
          <a:off x="2983753" y="1595718"/>
          <a:ext cx="6224494" cy="4569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F51D551-782F-4756-A443-2C8E1F3DB2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736" y="241533"/>
            <a:ext cx="1088576" cy="847899"/>
          </a:xfrm>
          <a:prstGeom prst="rect">
            <a:avLst/>
          </a:prstGeom>
        </p:spPr>
      </p:pic>
      <p:pic>
        <p:nvPicPr>
          <p:cNvPr id="2" name="Picture 1">
            <a:extLst>
              <a:ext uri="{FF2B5EF4-FFF2-40B4-BE49-F238E27FC236}">
                <a16:creationId xmlns:a16="http://schemas.microsoft.com/office/drawing/2014/main" id="{05383DD3-839D-4D61-804B-0C4E004EB44E}"/>
              </a:ext>
            </a:extLst>
          </p:cNvPr>
          <p:cNvPicPr>
            <a:picLocks noChangeAspect="1"/>
          </p:cNvPicPr>
          <p:nvPr/>
        </p:nvPicPr>
        <p:blipFill>
          <a:blip r:embed="rId8"/>
          <a:stretch>
            <a:fillRect/>
          </a:stretch>
        </p:blipFill>
        <p:spPr>
          <a:xfrm>
            <a:off x="10525962" y="114235"/>
            <a:ext cx="1176604" cy="1131350"/>
          </a:xfrm>
          <a:prstGeom prst="rect">
            <a:avLst/>
          </a:prstGeom>
        </p:spPr>
      </p:pic>
    </p:spTree>
    <p:extLst>
      <p:ext uri="{BB962C8B-B14F-4D97-AF65-F5344CB8AC3E}">
        <p14:creationId xmlns:p14="http://schemas.microsoft.com/office/powerpoint/2010/main" val="380690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9F8C-F76D-4FB5-88EB-3DA133A2D0FC}"/>
              </a:ext>
            </a:extLst>
          </p:cNvPr>
          <p:cNvSpPr>
            <a:spLocks noGrp="1"/>
          </p:cNvSpPr>
          <p:nvPr>
            <p:ph type="title"/>
          </p:nvPr>
        </p:nvSpPr>
        <p:spPr/>
        <p:txBody>
          <a:bodyPr/>
          <a:lstStyle/>
          <a:p>
            <a:r>
              <a:rPr lang="en-MY" dirty="0"/>
              <a:t>[4] INVESTIGATION FINDINGS</a:t>
            </a:r>
            <a:br>
              <a:rPr lang="en-MY" dirty="0"/>
            </a:br>
            <a:endParaRPr lang="en-MY" dirty="0"/>
          </a:p>
        </p:txBody>
      </p:sp>
      <p:pic>
        <p:nvPicPr>
          <p:cNvPr id="5" name="Content Placeholder 4">
            <a:extLst>
              <a:ext uri="{FF2B5EF4-FFF2-40B4-BE49-F238E27FC236}">
                <a16:creationId xmlns:a16="http://schemas.microsoft.com/office/drawing/2014/main" id="{A5F01371-71AF-4C25-A6C7-4CCF3B9AF9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15707"/>
            <a:ext cx="2548499" cy="2548499"/>
          </a:xfrm>
          <a:prstGeom prst="rect">
            <a:avLst/>
          </a:prstGeom>
        </p:spPr>
      </p:pic>
      <p:pic>
        <p:nvPicPr>
          <p:cNvPr id="7" name="Picture 6">
            <a:extLst>
              <a:ext uri="{FF2B5EF4-FFF2-40B4-BE49-F238E27FC236}">
                <a16:creationId xmlns:a16="http://schemas.microsoft.com/office/drawing/2014/main" id="{FEAABEFF-3259-444D-A8F3-48BB47704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49" y="4105834"/>
            <a:ext cx="2172893" cy="2280397"/>
          </a:xfrm>
          <a:prstGeom prst="rect">
            <a:avLst/>
          </a:prstGeom>
        </p:spPr>
      </p:pic>
      <p:sp>
        <p:nvSpPr>
          <p:cNvPr id="8" name="TextBox 7">
            <a:extLst>
              <a:ext uri="{FF2B5EF4-FFF2-40B4-BE49-F238E27FC236}">
                <a16:creationId xmlns:a16="http://schemas.microsoft.com/office/drawing/2014/main" id="{54458E8E-49DC-442E-B52C-E98EEBB2B67A}"/>
              </a:ext>
            </a:extLst>
          </p:cNvPr>
          <p:cNvSpPr txBox="1"/>
          <p:nvPr/>
        </p:nvSpPr>
        <p:spPr>
          <a:xfrm>
            <a:off x="3439417" y="1389481"/>
            <a:ext cx="995082" cy="400110"/>
          </a:xfrm>
          <a:prstGeom prst="rect">
            <a:avLst/>
          </a:prstGeom>
          <a:noFill/>
        </p:spPr>
        <p:txBody>
          <a:bodyPr wrap="square" rtlCol="0">
            <a:spAutoFit/>
          </a:bodyPr>
          <a:lstStyle/>
          <a:p>
            <a:r>
              <a:rPr lang="en-MY" sz="2000" dirty="0" err="1"/>
              <a:t>Mr.T</a:t>
            </a:r>
            <a:r>
              <a:rPr lang="en-MY" sz="2000" dirty="0"/>
              <a:t> </a:t>
            </a:r>
          </a:p>
        </p:txBody>
      </p:sp>
      <p:sp>
        <p:nvSpPr>
          <p:cNvPr id="9" name="Rectangle 8">
            <a:extLst>
              <a:ext uri="{FF2B5EF4-FFF2-40B4-BE49-F238E27FC236}">
                <a16:creationId xmlns:a16="http://schemas.microsoft.com/office/drawing/2014/main" id="{01A2B34B-CA72-490E-AE23-0575F52E425A}"/>
              </a:ext>
            </a:extLst>
          </p:cNvPr>
          <p:cNvSpPr/>
          <p:nvPr/>
        </p:nvSpPr>
        <p:spPr>
          <a:xfrm>
            <a:off x="3368051" y="1789591"/>
            <a:ext cx="3762505" cy="923330"/>
          </a:xfrm>
          <a:prstGeom prst="rect">
            <a:avLst/>
          </a:prstGeom>
        </p:spPr>
        <p:txBody>
          <a:bodyPr wrap="none">
            <a:spAutoFit/>
          </a:bodyPr>
          <a:lstStyle/>
          <a:p>
            <a:pPr marL="342900" indent="-342900" algn="ctr">
              <a:buAutoNum type="arabicParenR"/>
            </a:pPr>
            <a:r>
              <a:rPr lang="en-MY" dirty="0">
                <a:latin typeface="Arial Narrow" panose="020B0606020202030204" pitchFamily="34" charset="0"/>
              </a:rPr>
              <a:t>Failure to report Income (Tax Evasion)</a:t>
            </a:r>
          </a:p>
          <a:p>
            <a:pPr marL="285750" indent="-285750">
              <a:buFontTx/>
              <a:buChar char="-"/>
            </a:pPr>
            <a:r>
              <a:rPr lang="en-MY" b="1" dirty="0">
                <a:effectLst>
                  <a:outerShdw blurRad="38100" dist="38100" dir="2700000" algn="tl">
                    <a:srgbClr val="000000">
                      <a:alpha val="43137"/>
                    </a:srgbClr>
                  </a:outerShdw>
                </a:effectLst>
                <a:latin typeface="Arial Narrow" panose="020B0606020202030204" pitchFamily="34" charset="0"/>
              </a:rPr>
              <a:t>Director Fee income</a:t>
            </a:r>
          </a:p>
          <a:p>
            <a:pPr marL="285750" indent="-285750">
              <a:buFontTx/>
              <a:buChar char="-"/>
            </a:pPr>
            <a:r>
              <a:rPr lang="en-MY" b="1" dirty="0">
                <a:effectLst>
                  <a:outerShdw blurRad="38100" dist="38100" dir="2700000" algn="tl">
                    <a:srgbClr val="000000">
                      <a:alpha val="43137"/>
                    </a:srgbClr>
                  </a:outerShdw>
                </a:effectLst>
                <a:latin typeface="Arial Narrow" panose="020B0606020202030204" pitchFamily="34" charset="0"/>
              </a:rPr>
              <a:t>Rental Income</a:t>
            </a:r>
          </a:p>
        </p:txBody>
      </p:sp>
      <p:sp>
        <p:nvSpPr>
          <p:cNvPr id="19" name="Rectangle 18">
            <a:extLst>
              <a:ext uri="{FF2B5EF4-FFF2-40B4-BE49-F238E27FC236}">
                <a16:creationId xmlns:a16="http://schemas.microsoft.com/office/drawing/2014/main" id="{70AFB8DF-6C95-4F59-B8EE-7205E4D5BB00}"/>
              </a:ext>
            </a:extLst>
          </p:cNvPr>
          <p:cNvSpPr/>
          <p:nvPr/>
        </p:nvSpPr>
        <p:spPr>
          <a:xfrm>
            <a:off x="3439417" y="4535576"/>
            <a:ext cx="2913618" cy="369332"/>
          </a:xfrm>
          <a:prstGeom prst="rect">
            <a:avLst/>
          </a:prstGeom>
        </p:spPr>
        <p:txBody>
          <a:bodyPr wrap="none">
            <a:spAutoFit/>
          </a:bodyPr>
          <a:lstStyle/>
          <a:p>
            <a:r>
              <a:rPr lang="en-MY" dirty="0"/>
              <a:t>30 companies related to </a:t>
            </a:r>
            <a:r>
              <a:rPr lang="en-MY" dirty="0" err="1"/>
              <a:t>Mr.T</a:t>
            </a:r>
            <a:endParaRPr lang="en-MY" dirty="0"/>
          </a:p>
        </p:txBody>
      </p:sp>
      <p:sp>
        <p:nvSpPr>
          <p:cNvPr id="21" name="Rectangle 20">
            <a:extLst>
              <a:ext uri="{FF2B5EF4-FFF2-40B4-BE49-F238E27FC236}">
                <a16:creationId xmlns:a16="http://schemas.microsoft.com/office/drawing/2014/main" id="{C3DB8BE9-4132-4CB0-9F4E-6AE697FBE6C2}"/>
              </a:ext>
            </a:extLst>
          </p:cNvPr>
          <p:cNvSpPr/>
          <p:nvPr/>
        </p:nvSpPr>
        <p:spPr>
          <a:xfrm>
            <a:off x="3439417" y="4784367"/>
            <a:ext cx="6096000" cy="923330"/>
          </a:xfrm>
          <a:prstGeom prst="rect">
            <a:avLst/>
          </a:prstGeom>
        </p:spPr>
        <p:txBody>
          <a:bodyPr>
            <a:spAutoFit/>
          </a:bodyPr>
          <a:lstStyle/>
          <a:p>
            <a:pPr marL="342900" indent="-342900">
              <a:buAutoNum type="arabicParenR"/>
            </a:pPr>
            <a:r>
              <a:rPr lang="en-MY" dirty="0">
                <a:latin typeface="Arial Narrow" panose="020B0606020202030204" pitchFamily="34" charset="0"/>
              </a:rPr>
              <a:t>Failure to report Income (Tax Evasion)</a:t>
            </a:r>
          </a:p>
          <a:p>
            <a:pPr marL="285750" indent="-285750">
              <a:buFontTx/>
              <a:buChar char="-"/>
            </a:pPr>
            <a:r>
              <a:rPr lang="en-MY" b="1" dirty="0">
                <a:effectLst>
                  <a:outerShdw blurRad="38100" dist="38100" dir="2700000" algn="tl">
                    <a:srgbClr val="000000">
                      <a:alpha val="43137"/>
                    </a:srgbClr>
                  </a:outerShdw>
                </a:effectLst>
                <a:latin typeface="Arial Narrow" panose="020B0606020202030204" pitchFamily="34" charset="0"/>
              </a:rPr>
              <a:t> Profits from slot machine activities</a:t>
            </a:r>
          </a:p>
          <a:p>
            <a:endParaRPr lang="en-MY" b="1" dirty="0">
              <a:effectLst>
                <a:outerShdw blurRad="38100" dist="38100" dir="2700000" algn="tl">
                  <a:srgbClr val="000000">
                    <a:alpha val="43137"/>
                  </a:srgbClr>
                </a:outerShdw>
              </a:effectLst>
              <a:latin typeface="Arial Narrow" panose="020B0606020202030204" pitchFamily="34" charset="0"/>
            </a:endParaRPr>
          </a:p>
        </p:txBody>
      </p:sp>
      <p:pic>
        <p:nvPicPr>
          <p:cNvPr id="23" name="Picture 22">
            <a:extLst>
              <a:ext uri="{FF2B5EF4-FFF2-40B4-BE49-F238E27FC236}">
                <a16:creationId xmlns:a16="http://schemas.microsoft.com/office/drawing/2014/main" id="{95C66B21-1603-4AD7-8A83-CD69A2A570E3}"/>
              </a:ext>
            </a:extLst>
          </p:cNvPr>
          <p:cNvPicPr>
            <a:picLocks noChangeAspect="1"/>
          </p:cNvPicPr>
          <p:nvPr/>
        </p:nvPicPr>
        <p:blipFill>
          <a:blip r:embed="rId4"/>
          <a:stretch>
            <a:fillRect/>
          </a:stretch>
        </p:blipFill>
        <p:spPr>
          <a:xfrm>
            <a:off x="7527664" y="1807834"/>
            <a:ext cx="3108960" cy="1621165"/>
          </a:xfrm>
          <a:prstGeom prst="rect">
            <a:avLst/>
          </a:prstGeom>
        </p:spPr>
      </p:pic>
      <p:pic>
        <p:nvPicPr>
          <p:cNvPr id="24" name="Picture 23">
            <a:extLst>
              <a:ext uri="{FF2B5EF4-FFF2-40B4-BE49-F238E27FC236}">
                <a16:creationId xmlns:a16="http://schemas.microsoft.com/office/drawing/2014/main" id="{7DC37405-0FEC-43C9-BA3C-90F0F17387B6}"/>
              </a:ext>
            </a:extLst>
          </p:cNvPr>
          <p:cNvPicPr>
            <a:picLocks noChangeAspect="1"/>
          </p:cNvPicPr>
          <p:nvPr/>
        </p:nvPicPr>
        <p:blipFill>
          <a:blip r:embed="rId5"/>
          <a:stretch>
            <a:fillRect/>
          </a:stretch>
        </p:blipFill>
        <p:spPr>
          <a:xfrm>
            <a:off x="7527664" y="4105833"/>
            <a:ext cx="3108960" cy="1621165"/>
          </a:xfrm>
          <a:prstGeom prst="rect">
            <a:avLst/>
          </a:prstGeom>
        </p:spPr>
      </p:pic>
    </p:spTree>
    <p:extLst>
      <p:ext uri="{BB962C8B-B14F-4D97-AF65-F5344CB8AC3E}">
        <p14:creationId xmlns:p14="http://schemas.microsoft.com/office/powerpoint/2010/main" val="413993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8DC9C-A85E-4299-B961-E6AFD2D34A0F}"/>
              </a:ext>
            </a:extLst>
          </p:cNvPr>
          <p:cNvSpPr/>
          <p:nvPr/>
        </p:nvSpPr>
        <p:spPr>
          <a:xfrm>
            <a:off x="905434" y="1253241"/>
            <a:ext cx="9179859" cy="507831"/>
          </a:xfrm>
          <a:prstGeom prst="rect">
            <a:avLst/>
          </a:prstGeom>
        </p:spPr>
        <p:txBody>
          <a:bodyPr wrap="square">
            <a:spAutoFit/>
          </a:bodyPr>
          <a:lstStyle/>
          <a:p>
            <a:r>
              <a:rPr lang="en-US" sz="27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CHARGE/ACCUSATION</a:t>
            </a:r>
            <a:endParaRPr lang="en-MY" sz="2700" dirty="0"/>
          </a:p>
        </p:txBody>
      </p:sp>
      <p:graphicFrame>
        <p:nvGraphicFramePr>
          <p:cNvPr id="5" name="Table 4">
            <a:extLst>
              <a:ext uri="{FF2B5EF4-FFF2-40B4-BE49-F238E27FC236}">
                <a16:creationId xmlns:a16="http://schemas.microsoft.com/office/drawing/2014/main" id="{35CD6B8C-0E59-4B11-8116-76C3D770E61D}"/>
              </a:ext>
            </a:extLst>
          </p:cNvPr>
          <p:cNvGraphicFramePr>
            <a:graphicFrameLocks noGrp="1"/>
          </p:cNvGraphicFramePr>
          <p:nvPr>
            <p:extLst>
              <p:ext uri="{D42A27DB-BD31-4B8C-83A1-F6EECF244321}">
                <p14:modId xmlns:p14="http://schemas.microsoft.com/office/powerpoint/2010/main" val="398780894"/>
              </p:ext>
            </p:extLst>
          </p:nvPr>
        </p:nvGraphicFramePr>
        <p:xfrm>
          <a:off x="1293366" y="3120323"/>
          <a:ext cx="9605267" cy="3278626"/>
        </p:xfrm>
        <a:graphic>
          <a:graphicData uri="http://schemas.openxmlformats.org/drawingml/2006/table">
            <a:tbl>
              <a:tblPr firstRow="1" bandRow="1">
                <a:tableStyleId>{5C22544A-7EE6-4342-B048-85BDC9FD1C3A}</a:tableStyleId>
              </a:tblPr>
              <a:tblGrid>
                <a:gridCol w="3741878">
                  <a:extLst>
                    <a:ext uri="{9D8B030D-6E8A-4147-A177-3AD203B41FA5}">
                      <a16:colId xmlns:a16="http://schemas.microsoft.com/office/drawing/2014/main" val="2778817343"/>
                    </a:ext>
                  </a:extLst>
                </a:gridCol>
                <a:gridCol w="5863389">
                  <a:extLst>
                    <a:ext uri="{9D8B030D-6E8A-4147-A177-3AD203B41FA5}">
                      <a16:colId xmlns:a16="http://schemas.microsoft.com/office/drawing/2014/main" val="3747413390"/>
                    </a:ext>
                  </a:extLst>
                </a:gridCol>
              </a:tblGrid>
              <a:tr h="458392">
                <a:tc>
                  <a:txBody>
                    <a:bodyPr/>
                    <a:lstStyle/>
                    <a:p>
                      <a:pPr algn="ctr"/>
                      <a:r>
                        <a:rPr lang="en-MY" sz="2400" dirty="0">
                          <a:latin typeface="Arial Narrow" panose="020B0606020202030204" pitchFamily="34" charset="0"/>
                          <a:ea typeface="Cambria" panose="02040503050406030204" pitchFamily="18" charset="0"/>
                        </a:rPr>
                        <a:t>YEAR OF ASSESSMENT</a:t>
                      </a:r>
                    </a:p>
                  </a:txBody>
                  <a:tcPr anchor="ctr"/>
                </a:tc>
                <a:tc>
                  <a:txBody>
                    <a:bodyPr/>
                    <a:lstStyle/>
                    <a:p>
                      <a:pPr algn="ctr"/>
                      <a:r>
                        <a:rPr lang="en-MY" sz="2400" dirty="0">
                          <a:latin typeface="Arial Narrow" panose="020B0606020202030204" pitchFamily="34" charset="0"/>
                          <a:ea typeface="Cambria" panose="02040503050406030204" pitchFamily="18" charset="0"/>
                        </a:rPr>
                        <a:t>2019 , 2019 &amp; 2020</a:t>
                      </a:r>
                    </a:p>
                  </a:txBody>
                  <a:tcPr anchor="ctr"/>
                </a:tc>
                <a:extLst>
                  <a:ext uri="{0D108BD9-81ED-4DB2-BD59-A6C34878D82A}">
                    <a16:rowId xmlns:a16="http://schemas.microsoft.com/office/drawing/2014/main" val="3589729233"/>
                  </a:ext>
                </a:extLst>
              </a:tr>
              <a:tr h="623300">
                <a:tc>
                  <a:txBody>
                    <a:bodyPr/>
                    <a:lstStyle/>
                    <a:p>
                      <a:pPr algn="ctr"/>
                      <a:r>
                        <a:rPr lang="en-MY" sz="2400" dirty="0">
                          <a:latin typeface="Arial Narrow" panose="020B0606020202030204" pitchFamily="34" charset="0"/>
                          <a:ea typeface="Cambria" panose="02040503050406030204" pitchFamily="18" charset="0"/>
                        </a:rPr>
                        <a:t>Subsection</a:t>
                      </a:r>
                    </a:p>
                  </a:txBody>
                  <a:tcPr anchor="ctr"/>
                </a:tc>
                <a:tc>
                  <a:txBody>
                    <a:bodyPr/>
                    <a:lstStyle/>
                    <a:p>
                      <a:pPr algn="ctr"/>
                      <a:r>
                        <a:rPr lang="en-MY" sz="2400" dirty="0">
                          <a:latin typeface="Arial Narrow" panose="020B0606020202030204" pitchFamily="34" charset="0"/>
                          <a:ea typeface="Cambria" panose="02040503050406030204" pitchFamily="18" charset="0"/>
                        </a:rPr>
                        <a:t>114(1)(a) ITA 1967</a:t>
                      </a:r>
                    </a:p>
                  </a:txBody>
                  <a:tcPr anchor="ctr"/>
                </a:tc>
                <a:extLst>
                  <a:ext uri="{0D108BD9-81ED-4DB2-BD59-A6C34878D82A}">
                    <a16:rowId xmlns:a16="http://schemas.microsoft.com/office/drawing/2014/main" val="1270888126"/>
                  </a:ext>
                </a:extLst>
              </a:tr>
              <a:tr h="623300">
                <a:tc>
                  <a:txBody>
                    <a:bodyPr/>
                    <a:lstStyle/>
                    <a:p>
                      <a:pPr algn="ctr"/>
                      <a:r>
                        <a:rPr lang="en-MY" sz="2400" dirty="0">
                          <a:latin typeface="Arial Narrow" panose="020B0606020202030204" pitchFamily="34" charset="0"/>
                          <a:ea typeface="Cambria" panose="02040503050406030204" pitchFamily="18" charset="0"/>
                        </a:rPr>
                        <a:t>Offence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2400" dirty="0">
                          <a:latin typeface="Arial Narrow" panose="020B0606020202030204" pitchFamily="34" charset="0"/>
                          <a:ea typeface="Cambria" panose="02040503050406030204" pitchFamily="18" charset="0"/>
                        </a:rPr>
                        <a:t>Wilful Evasion</a:t>
                      </a:r>
                    </a:p>
                  </a:txBody>
                  <a:tcPr anchor="ctr"/>
                </a:tc>
                <a:extLst>
                  <a:ext uri="{0D108BD9-81ED-4DB2-BD59-A6C34878D82A}">
                    <a16:rowId xmlns:a16="http://schemas.microsoft.com/office/drawing/2014/main" val="713975604"/>
                  </a:ext>
                </a:extLst>
              </a:tr>
              <a:tr h="825105">
                <a:tc>
                  <a:txBody>
                    <a:bodyPr/>
                    <a:lstStyle/>
                    <a:p>
                      <a:pPr algn="ctr"/>
                      <a:r>
                        <a:rPr lang="en-MY" sz="2400" dirty="0">
                          <a:latin typeface="Arial Narrow" panose="020B0606020202030204" pitchFamily="34" charset="0"/>
                          <a:ea typeface="Cambria" panose="02040503050406030204" pitchFamily="18" charset="0"/>
                        </a:rPr>
                        <a:t>Fine</a:t>
                      </a:r>
                    </a:p>
                  </a:txBody>
                  <a:tcPr anchor="ct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MY" sz="2400" dirty="0">
                          <a:latin typeface="Arial Narrow" panose="020B0606020202030204" pitchFamily="34" charset="0"/>
                          <a:ea typeface="Cambria" panose="02040503050406030204" pitchFamily="18" charset="0"/>
                        </a:rPr>
                        <a:t>RM1,000 – RM20,000 @ Imprisonment for a term not exceeding 3 years / Both</a:t>
                      </a:r>
                    </a:p>
                  </a:txBody>
                  <a:tcPr anchor="ctr"/>
                </a:tc>
                <a:extLst>
                  <a:ext uri="{0D108BD9-81ED-4DB2-BD59-A6C34878D82A}">
                    <a16:rowId xmlns:a16="http://schemas.microsoft.com/office/drawing/2014/main" val="605701247"/>
                  </a:ext>
                </a:extLst>
              </a:tr>
              <a:tr h="748529">
                <a:tc>
                  <a:txBody>
                    <a:bodyPr/>
                    <a:lstStyle/>
                    <a:p>
                      <a:pPr algn="ctr"/>
                      <a:r>
                        <a:rPr lang="en-MY" sz="2400" dirty="0">
                          <a:latin typeface="Arial Narrow" panose="020B0606020202030204" pitchFamily="34" charset="0"/>
                          <a:ea typeface="Cambria" panose="02040503050406030204" pitchFamily="18" charset="0"/>
                        </a:rPr>
                        <a:t>Penalty</a:t>
                      </a:r>
                    </a:p>
                  </a:txBody>
                  <a:tcPr anchor="ct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fi-FI" sz="2400" dirty="0">
                          <a:latin typeface="Arial Narrow" panose="020B0606020202030204" pitchFamily="34" charset="0"/>
                          <a:ea typeface="Cambria" panose="02040503050406030204" pitchFamily="18" charset="0"/>
                        </a:rPr>
                        <a:t>3 x tax charged</a:t>
                      </a:r>
                      <a:endParaRPr lang="en-MY" sz="2400" dirty="0">
                        <a:latin typeface="Arial Narrow" panose="020B0606020202030204" pitchFamily="34" charset="0"/>
                        <a:ea typeface="Cambria" panose="02040503050406030204" pitchFamily="18" charset="0"/>
                      </a:endParaRPr>
                    </a:p>
                  </a:txBody>
                  <a:tcPr anchor="ctr"/>
                </a:tc>
                <a:extLst>
                  <a:ext uri="{0D108BD9-81ED-4DB2-BD59-A6C34878D82A}">
                    <a16:rowId xmlns:a16="http://schemas.microsoft.com/office/drawing/2014/main" val="1960626769"/>
                  </a:ext>
                </a:extLst>
              </a:tr>
            </a:tbl>
          </a:graphicData>
        </a:graphic>
      </p:graphicFrame>
      <p:sp>
        <p:nvSpPr>
          <p:cNvPr id="6" name="Rectangle 5">
            <a:extLst>
              <a:ext uri="{FF2B5EF4-FFF2-40B4-BE49-F238E27FC236}">
                <a16:creationId xmlns:a16="http://schemas.microsoft.com/office/drawing/2014/main" id="{82D70BD5-B14B-4FDF-8164-199DCD3A2270}"/>
              </a:ext>
            </a:extLst>
          </p:cNvPr>
          <p:cNvSpPr/>
          <p:nvPr/>
        </p:nvSpPr>
        <p:spPr>
          <a:xfrm>
            <a:off x="1138516" y="1852075"/>
            <a:ext cx="10336307" cy="923330"/>
          </a:xfrm>
          <a:prstGeom prst="rect">
            <a:avLst/>
          </a:prstGeom>
        </p:spPr>
        <p:txBody>
          <a:bodyPr wrap="square">
            <a:spAutoFit/>
          </a:bodyPr>
          <a:lstStyle/>
          <a:p>
            <a:pPr marL="514350" indent="-514350">
              <a:buAutoNum type="arabicParenBoth"/>
            </a:pPr>
            <a:r>
              <a:rPr lang="en-US" sz="27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PREDICATE OFFENCE </a:t>
            </a:r>
          </a:p>
          <a:p>
            <a:r>
              <a:rPr lang="en-US" sz="27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 Subsection 114(1)(a) Income Tax Act 1967</a:t>
            </a:r>
            <a:endParaRPr lang="en-MY" sz="2700" dirty="0"/>
          </a:p>
        </p:txBody>
      </p:sp>
      <p:sp>
        <p:nvSpPr>
          <p:cNvPr id="2" name="Rectangle 1">
            <a:extLst>
              <a:ext uri="{FF2B5EF4-FFF2-40B4-BE49-F238E27FC236}">
                <a16:creationId xmlns:a16="http://schemas.microsoft.com/office/drawing/2014/main" id="{3DABB2A0-E01A-4E65-B9AF-D6E05E357357}"/>
              </a:ext>
            </a:extLst>
          </p:cNvPr>
          <p:cNvSpPr/>
          <p:nvPr/>
        </p:nvSpPr>
        <p:spPr>
          <a:xfrm>
            <a:off x="2185373" y="460902"/>
            <a:ext cx="7899920" cy="584775"/>
          </a:xfrm>
          <a:prstGeom prst="rect">
            <a:avLst/>
          </a:prstGeom>
        </p:spPr>
        <p:txBody>
          <a:bodyPr wrap="none">
            <a:spAutoFit/>
          </a:bodyPr>
          <a:lstStyle/>
          <a:p>
            <a:pPr algn="ctr"/>
            <a:r>
              <a:rPr lang="en-US" sz="3200" b="1" kern="0" dirty="0">
                <a:latin typeface="Garamond" panose="02020404030301010803" pitchFamily="18" charset="0"/>
                <a:cs typeface="Times New Roman" panose="02020603050405020304" pitchFamily="18" charset="0"/>
              </a:rPr>
              <a:t>[5] OUT COME OF THE CASE/ RESULT</a:t>
            </a:r>
          </a:p>
        </p:txBody>
      </p:sp>
      <p:pic>
        <p:nvPicPr>
          <p:cNvPr id="7" name="Picture 6">
            <a:extLst>
              <a:ext uri="{FF2B5EF4-FFF2-40B4-BE49-F238E27FC236}">
                <a16:creationId xmlns:a16="http://schemas.microsoft.com/office/drawing/2014/main" id="{FADC7D19-B796-4515-AF55-C222C657C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36" y="241533"/>
            <a:ext cx="1088576" cy="847899"/>
          </a:xfrm>
          <a:prstGeom prst="rect">
            <a:avLst/>
          </a:prstGeom>
        </p:spPr>
      </p:pic>
      <p:pic>
        <p:nvPicPr>
          <p:cNvPr id="3" name="Picture 2">
            <a:extLst>
              <a:ext uri="{FF2B5EF4-FFF2-40B4-BE49-F238E27FC236}">
                <a16:creationId xmlns:a16="http://schemas.microsoft.com/office/drawing/2014/main" id="{9FB46D7E-BF07-4B93-9509-29A3398AA040}"/>
              </a:ext>
            </a:extLst>
          </p:cNvPr>
          <p:cNvPicPr>
            <a:picLocks noChangeAspect="1"/>
          </p:cNvPicPr>
          <p:nvPr/>
        </p:nvPicPr>
        <p:blipFill>
          <a:blip r:embed="rId3"/>
          <a:stretch>
            <a:fillRect/>
          </a:stretch>
        </p:blipFill>
        <p:spPr>
          <a:xfrm>
            <a:off x="10190644" y="135895"/>
            <a:ext cx="1284179" cy="1234787"/>
          </a:xfrm>
          <a:prstGeom prst="rect">
            <a:avLst/>
          </a:prstGeom>
        </p:spPr>
      </p:pic>
    </p:spTree>
    <p:extLst>
      <p:ext uri="{BB962C8B-B14F-4D97-AF65-F5344CB8AC3E}">
        <p14:creationId xmlns:p14="http://schemas.microsoft.com/office/powerpoint/2010/main" val="237396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8DC9C-A85E-4299-B961-E6AFD2D34A0F}"/>
              </a:ext>
            </a:extLst>
          </p:cNvPr>
          <p:cNvSpPr/>
          <p:nvPr/>
        </p:nvSpPr>
        <p:spPr>
          <a:xfrm>
            <a:off x="2312894" y="437468"/>
            <a:ext cx="9179859" cy="507831"/>
          </a:xfrm>
          <a:prstGeom prst="rect">
            <a:avLst/>
          </a:prstGeom>
        </p:spPr>
        <p:txBody>
          <a:bodyPr wrap="square">
            <a:spAutoFit/>
          </a:bodyPr>
          <a:lstStyle/>
          <a:p>
            <a:r>
              <a:rPr lang="en-US" sz="27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CHARGE/ACCUSATION</a:t>
            </a:r>
            <a:endParaRPr lang="en-MY" sz="2700" dirty="0"/>
          </a:p>
        </p:txBody>
      </p:sp>
      <p:graphicFrame>
        <p:nvGraphicFramePr>
          <p:cNvPr id="5" name="Table 4">
            <a:extLst>
              <a:ext uri="{FF2B5EF4-FFF2-40B4-BE49-F238E27FC236}">
                <a16:creationId xmlns:a16="http://schemas.microsoft.com/office/drawing/2014/main" id="{35CD6B8C-0E59-4B11-8116-76C3D770E61D}"/>
              </a:ext>
            </a:extLst>
          </p:cNvPr>
          <p:cNvGraphicFramePr>
            <a:graphicFrameLocks noGrp="1"/>
          </p:cNvGraphicFramePr>
          <p:nvPr>
            <p:extLst>
              <p:ext uri="{D42A27DB-BD31-4B8C-83A1-F6EECF244321}">
                <p14:modId xmlns:p14="http://schemas.microsoft.com/office/powerpoint/2010/main" val="3726048729"/>
              </p:ext>
            </p:extLst>
          </p:nvPr>
        </p:nvGraphicFramePr>
        <p:xfrm>
          <a:off x="1325880" y="1986511"/>
          <a:ext cx="9458661" cy="4276862"/>
        </p:xfrm>
        <a:graphic>
          <a:graphicData uri="http://schemas.openxmlformats.org/drawingml/2006/table">
            <a:tbl>
              <a:tblPr firstRow="1" bandRow="1">
                <a:tableStyleId>{5C22544A-7EE6-4342-B048-85BDC9FD1C3A}</a:tableStyleId>
              </a:tblPr>
              <a:tblGrid>
                <a:gridCol w="3684765">
                  <a:extLst>
                    <a:ext uri="{9D8B030D-6E8A-4147-A177-3AD203B41FA5}">
                      <a16:colId xmlns:a16="http://schemas.microsoft.com/office/drawing/2014/main" val="2778817343"/>
                    </a:ext>
                  </a:extLst>
                </a:gridCol>
                <a:gridCol w="5773896">
                  <a:extLst>
                    <a:ext uri="{9D8B030D-6E8A-4147-A177-3AD203B41FA5}">
                      <a16:colId xmlns:a16="http://schemas.microsoft.com/office/drawing/2014/main" val="3747413390"/>
                    </a:ext>
                  </a:extLst>
                </a:gridCol>
              </a:tblGrid>
              <a:tr h="397877">
                <a:tc>
                  <a:txBody>
                    <a:bodyPr/>
                    <a:lstStyle/>
                    <a:p>
                      <a:pPr algn="ctr"/>
                      <a:r>
                        <a:rPr lang="en-MY" sz="2400" dirty="0">
                          <a:latin typeface="Arial Narrow" panose="020B0606020202030204" pitchFamily="34" charset="0"/>
                          <a:ea typeface="Cambria" panose="02040503050406030204" pitchFamily="18" charset="0"/>
                        </a:rPr>
                        <a:t>YEAR OF ASSESSMENT</a:t>
                      </a:r>
                    </a:p>
                  </a:txBody>
                  <a:tcPr anchor="ctr"/>
                </a:tc>
                <a:tc>
                  <a:txBody>
                    <a:bodyPr/>
                    <a:lstStyle/>
                    <a:p>
                      <a:pPr algn="ctr"/>
                      <a:r>
                        <a:rPr lang="en-MY" sz="2400" dirty="0">
                          <a:latin typeface="Arial Narrow" panose="020B0606020202030204" pitchFamily="34" charset="0"/>
                          <a:ea typeface="Cambria" panose="02040503050406030204" pitchFamily="18" charset="0"/>
                        </a:rPr>
                        <a:t>2018 , 2019 &amp; 2020</a:t>
                      </a:r>
                    </a:p>
                  </a:txBody>
                  <a:tcPr anchor="ctr"/>
                </a:tc>
                <a:extLst>
                  <a:ext uri="{0D108BD9-81ED-4DB2-BD59-A6C34878D82A}">
                    <a16:rowId xmlns:a16="http://schemas.microsoft.com/office/drawing/2014/main" val="3589729233"/>
                  </a:ext>
                </a:extLst>
              </a:tr>
              <a:tr h="1379306">
                <a:tc>
                  <a:txBody>
                    <a:bodyPr/>
                    <a:lstStyle/>
                    <a:p>
                      <a:pPr algn="ctr"/>
                      <a:r>
                        <a:rPr lang="en-MY" sz="2400" dirty="0">
                          <a:latin typeface="Arial Narrow" panose="020B0606020202030204" pitchFamily="34" charset="0"/>
                          <a:ea typeface="Cambria" panose="02040503050406030204" pitchFamily="18" charset="0"/>
                        </a:rPr>
                        <a:t>Subsection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Arial Narrow" panose="020B0606020202030204" pitchFamily="34" charset="0"/>
                          <a:ea typeface="Cambria" panose="02040503050406030204" pitchFamily="18" charset="0"/>
                          <a:cs typeface="+mn-cs"/>
                        </a:rPr>
                        <a:t>Subsection 4(1)(b) AMLATFA 2001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2000" dirty="0"/>
                        <a:t>Any person who - </a:t>
                      </a:r>
                      <a:r>
                        <a:rPr lang="en-MY" sz="1800" dirty="0"/>
                        <a:t>acquires, receives, possesses, disguises, transfers, converts, exchanges, carries, disposes of or uses proceeds of an unlawful activity or instrumentalities of an offence; </a:t>
                      </a:r>
                      <a:endParaRPr lang="en-MY" sz="2000" dirty="0">
                        <a:latin typeface="Arial Narrow" panose="020B0606020202030204" pitchFamily="34" charset="0"/>
                        <a:ea typeface="Cambria" panose="02040503050406030204" pitchFamily="18" charset="0"/>
                      </a:endParaRPr>
                    </a:p>
                  </a:txBody>
                  <a:tcPr anchor="ctr"/>
                </a:tc>
                <a:extLst>
                  <a:ext uri="{0D108BD9-81ED-4DB2-BD59-A6C34878D82A}">
                    <a16:rowId xmlns:a16="http://schemas.microsoft.com/office/drawing/2014/main" val="1270888126"/>
                  </a:ext>
                </a:extLst>
              </a:tr>
              <a:tr h="497342">
                <a:tc>
                  <a:txBody>
                    <a:bodyPr/>
                    <a:lstStyle/>
                    <a:p>
                      <a:pPr algn="ctr"/>
                      <a:r>
                        <a:rPr lang="en-MY" sz="2400" dirty="0">
                          <a:latin typeface="Arial Narrow" panose="020B0606020202030204" pitchFamily="34" charset="0"/>
                          <a:ea typeface="Cambria" panose="02040503050406030204" pitchFamily="18" charset="0"/>
                        </a:rPr>
                        <a:t>Offence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2400" dirty="0">
                          <a:latin typeface="Arial Narrow" panose="020B0606020202030204" pitchFamily="34" charset="0"/>
                          <a:ea typeface="Cambria" panose="02040503050406030204" pitchFamily="18" charset="0"/>
                        </a:rPr>
                        <a:t>Schedule two of AMLATFA 2001</a:t>
                      </a:r>
                    </a:p>
                  </a:txBody>
                  <a:tcPr anchor="ctr"/>
                </a:tc>
                <a:extLst>
                  <a:ext uri="{0D108BD9-81ED-4DB2-BD59-A6C34878D82A}">
                    <a16:rowId xmlns:a16="http://schemas.microsoft.com/office/drawing/2014/main" val="713975604"/>
                  </a:ext>
                </a:extLst>
              </a:tr>
              <a:tr h="1511932">
                <a:tc>
                  <a:txBody>
                    <a:bodyPr/>
                    <a:lstStyle/>
                    <a:p>
                      <a:pPr algn="ctr"/>
                      <a:r>
                        <a:rPr lang="en-MY" sz="2400" dirty="0">
                          <a:latin typeface="Arial Narrow" panose="020B0606020202030204" pitchFamily="34" charset="0"/>
                          <a:ea typeface="Cambria" panose="02040503050406030204" pitchFamily="18" charset="0"/>
                        </a:rPr>
                        <a:t>Fine &amp; Penalty</a:t>
                      </a:r>
                    </a:p>
                  </a:txBody>
                  <a:tcPr anchor="ctr"/>
                </a:tc>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MY" sz="1800" dirty="0">
                          <a:latin typeface="Cambria" panose="02040503050406030204" pitchFamily="18" charset="0"/>
                          <a:ea typeface="Cambria" panose="02040503050406030204" pitchFamily="18" charset="0"/>
                        </a:rPr>
                        <a:t>imprisonment for a term not exceeding fifteen (15) years and shall also be liable to a fine of not less than five (5) times the sum or value of the proceeds of an unlawful activity or instrumentalities of an offence at the time the offence was committed or five million ringgit (RM5,000,000), whichever is the higher.</a:t>
                      </a:r>
                    </a:p>
                  </a:txBody>
                  <a:tcPr anchor="ctr"/>
                </a:tc>
                <a:extLst>
                  <a:ext uri="{0D108BD9-81ED-4DB2-BD59-A6C34878D82A}">
                    <a16:rowId xmlns:a16="http://schemas.microsoft.com/office/drawing/2014/main" val="605701247"/>
                  </a:ext>
                </a:extLst>
              </a:tr>
            </a:tbl>
          </a:graphicData>
        </a:graphic>
      </p:graphicFrame>
      <p:sp>
        <p:nvSpPr>
          <p:cNvPr id="6" name="Rectangle 5">
            <a:extLst>
              <a:ext uri="{FF2B5EF4-FFF2-40B4-BE49-F238E27FC236}">
                <a16:creationId xmlns:a16="http://schemas.microsoft.com/office/drawing/2014/main" id="{82D70BD5-B14B-4FDF-8164-199DCD3A2270}"/>
              </a:ext>
            </a:extLst>
          </p:cNvPr>
          <p:cNvSpPr/>
          <p:nvPr/>
        </p:nvSpPr>
        <p:spPr>
          <a:xfrm>
            <a:off x="1156446" y="1085032"/>
            <a:ext cx="10336307" cy="507831"/>
          </a:xfrm>
          <a:prstGeom prst="rect">
            <a:avLst/>
          </a:prstGeom>
        </p:spPr>
        <p:txBody>
          <a:bodyPr wrap="square">
            <a:spAutoFit/>
          </a:bodyPr>
          <a:lstStyle/>
          <a:p>
            <a:r>
              <a:rPr lang="en-US" sz="27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(2) AMLA OFFENCE – Subsection 4(1)(b) AMLATFA 2001</a:t>
            </a:r>
            <a:endParaRPr lang="en-MY" sz="2700" dirty="0"/>
          </a:p>
        </p:txBody>
      </p:sp>
      <p:pic>
        <p:nvPicPr>
          <p:cNvPr id="7" name="Picture 6">
            <a:extLst>
              <a:ext uri="{FF2B5EF4-FFF2-40B4-BE49-F238E27FC236}">
                <a16:creationId xmlns:a16="http://schemas.microsoft.com/office/drawing/2014/main" id="{FB1BEA8E-4E74-4B79-868B-E4B750EBC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36" y="241533"/>
            <a:ext cx="1088576" cy="847899"/>
          </a:xfrm>
          <a:prstGeom prst="rect">
            <a:avLst/>
          </a:prstGeom>
        </p:spPr>
      </p:pic>
      <p:pic>
        <p:nvPicPr>
          <p:cNvPr id="2" name="Picture 1">
            <a:extLst>
              <a:ext uri="{FF2B5EF4-FFF2-40B4-BE49-F238E27FC236}">
                <a16:creationId xmlns:a16="http://schemas.microsoft.com/office/drawing/2014/main" id="{B8140CF6-F664-40E3-83C3-4AED1180B010}"/>
              </a:ext>
            </a:extLst>
          </p:cNvPr>
          <p:cNvPicPr>
            <a:picLocks noChangeAspect="1"/>
          </p:cNvPicPr>
          <p:nvPr/>
        </p:nvPicPr>
        <p:blipFill>
          <a:blip r:embed="rId3"/>
          <a:stretch>
            <a:fillRect/>
          </a:stretch>
        </p:blipFill>
        <p:spPr>
          <a:xfrm>
            <a:off x="10352645" y="101745"/>
            <a:ext cx="1286690" cy="1237202"/>
          </a:xfrm>
          <a:prstGeom prst="rect">
            <a:avLst/>
          </a:prstGeom>
        </p:spPr>
      </p:pic>
    </p:spTree>
    <p:extLst>
      <p:ext uri="{BB962C8B-B14F-4D97-AF65-F5344CB8AC3E}">
        <p14:creationId xmlns:p14="http://schemas.microsoft.com/office/powerpoint/2010/main" val="2870838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B5111D490074BB233307E9415B722" ma:contentTypeVersion="13" ma:contentTypeDescription="Create a new document." ma:contentTypeScope="" ma:versionID="8fa133dbde797f5326cd8f896be76f5c">
  <xsd:schema xmlns:xsd="http://www.w3.org/2001/XMLSchema" xmlns:xs="http://www.w3.org/2001/XMLSchema" xmlns:p="http://schemas.microsoft.com/office/2006/metadata/properties" xmlns:ns3="6c009452-87b6-4651-9ed8-2e1eeb8cc98e" targetNamespace="http://schemas.microsoft.com/office/2006/metadata/properties" ma:root="true" ma:fieldsID="8c610ff6136f902ff3f11c277057645f" ns3:_="">
    <xsd:import namespace="6c009452-87b6-4651-9ed8-2e1eeb8cc98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09452-87b6-4651-9ed8-2e1eeb8cc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c009452-87b6-4651-9ed8-2e1eeb8cc9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40FEF1-9A89-4776-892E-4C405657B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09452-87b6-4651-9ed8-2e1eeb8cc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C8735A-866D-437B-84B8-6C6969C85895}">
  <ds:schemaRefs>
    <ds:schemaRef ds:uri="http://schemas.microsoft.com/office/2006/metadata/properties"/>
    <ds:schemaRef ds:uri="6c009452-87b6-4651-9ed8-2e1eeb8cc98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EACD521-DEBD-41E9-8E45-07A5138E72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4776</TotalTime>
  <Words>1128</Words>
  <Application>Microsoft Office PowerPoint</Application>
  <PresentationFormat>Widescreen</PresentationFormat>
  <Paragraphs>152</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맑은 고딕</vt:lpstr>
      <vt:lpstr>Arial</vt:lpstr>
      <vt:lpstr>Arial Narrow</vt:lpstr>
      <vt:lpstr>Bahnschrift</vt:lpstr>
      <vt:lpstr>Calibri</vt:lpstr>
      <vt:lpstr>Calibri Light</vt:lpstr>
      <vt:lpstr>Cambria</vt:lpstr>
      <vt:lpstr>Garamond</vt:lpstr>
      <vt:lpstr>Times New Roman</vt:lpstr>
      <vt:lpstr>Office Theme</vt:lpstr>
      <vt:lpstr>PowerPoint Presentation</vt:lpstr>
      <vt:lpstr>PowerPoint Presentation</vt:lpstr>
      <vt:lpstr>PowerPoint Presentation</vt:lpstr>
      <vt:lpstr>PowerPoint Presentation</vt:lpstr>
      <vt:lpstr>2) METHOD OF OPERATION </vt:lpstr>
      <vt:lpstr>PowerPoint Presentation</vt:lpstr>
      <vt:lpstr>[4] INVESTIGATION FINDINGS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NURIZHAN BIN AB. RAHIM</dc:creator>
  <cp:lastModifiedBy>NUR AZAM BIN ABU HASSAN</cp:lastModifiedBy>
  <cp:revision>247</cp:revision>
  <cp:lastPrinted>2024-10-18T07:18:53Z</cp:lastPrinted>
  <dcterms:created xsi:type="dcterms:W3CDTF">2024-01-30T02:31:49Z</dcterms:created>
  <dcterms:modified xsi:type="dcterms:W3CDTF">2025-05-16T01:23:59Z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0x010100B90B5111D490074BB233307E9415B722</vt:lpwstr>
  </property>
</Properties>
</file>