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349" r:id="rId3"/>
    <p:sldId id="348" r:id="rId4"/>
    <p:sldId id="341" r:id="rId5"/>
    <p:sldId id="342" r:id="rId6"/>
    <p:sldId id="344" r:id="rId7"/>
    <p:sldId id="350" r:id="rId8"/>
    <p:sldId id="345" r:id="rId9"/>
    <p:sldId id="346" r:id="rId10"/>
    <p:sldId id="261" r:id="rId11"/>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ji R. Vaka" initials="JRV" lastIdx="2" clrIdx="0">
    <p:extLst>
      <p:ext uri="{19B8F6BF-5375-455C-9EA6-DF929625EA0E}">
        <p15:presenceInfo xmlns:p15="http://schemas.microsoft.com/office/powerpoint/2012/main" userId="S-1-5-21-420529562-3360275332-497670915-3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8"/>
    <a:srgbClr val="0000CC"/>
    <a:srgbClr val="00FF00"/>
    <a:srgbClr val="6DCFF6"/>
    <a:srgbClr val="99FF99"/>
    <a:srgbClr val="9999FF"/>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7" autoAdjust="0"/>
    <p:restoredTop sz="88366" autoAdjust="0"/>
  </p:normalViewPr>
  <p:slideViewPr>
    <p:cSldViewPr snapToGrid="0">
      <p:cViewPr>
        <p:scale>
          <a:sx n="68" d="100"/>
          <a:sy n="68" d="100"/>
        </p:scale>
        <p:origin x="475" y="9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AA08A-577A-4B46-9868-AC6877DFD2C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7033EBD4-42C8-49E7-85C9-E4C2169B879A}">
      <dgm:prSet/>
      <dgm:spPr/>
      <dgm:t>
        <a:bodyPr/>
        <a:lstStyle/>
        <a:p>
          <a:pPr>
            <a:lnSpc>
              <a:spcPct val="100000"/>
            </a:lnSpc>
          </a:pPr>
          <a:r>
            <a:rPr lang="en-FJ" b="1" dirty="0">
              <a:latin typeface="Aptos" panose="020B0004020202020204" pitchFamily="34" charset="0"/>
            </a:rPr>
            <a:t>Request:</a:t>
          </a:r>
          <a:r>
            <a:rPr lang="en-FJ" dirty="0">
              <a:latin typeface="Aptos" panose="020B0004020202020204" pitchFamily="34" charset="0"/>
            </a:rPr>
            <a:t> The taxpayer was </a:t>
          </a:r>
          <a:r>
            <a:rPr lang="en-US" dirty="0">
              <a:latin typeface="Aptos" panose="020B0004020202020204" pitchFamily="34" charset="0"/>
            </a:rPr>
            <a:t>requested</a:t>
          </a:r>
          <a:r>
            <a:rPr lang="en-FJ" dirty="0">
              <a:latin typeface="Aptos" panose="020B0004020202020204" pitchFamily="34" charset="0"/>
            </a:rPr>
            <a:t> to provide sales reports for 2018-2020.</a:t>
          </a:r>
          <a:endParaRPr lang="en-US" dirty="0">
            <a:latin typeface="Aptos" panose="020B0004020202020204" pitchFamily="34" charset="0"/>
          </a:endParaRPr>
        </a:p>
      </dgm:t>
    </dgm:pt>
    <dgm:pt modelId="{77AABC7B-9A75-4007-BBC3-C357C971D6B8}" type="parTrans" cxnId="{B72BF172-F261-484E-B292-8F65975DBB06}">
      <dgm:prSet/>
      <dgm:spPr/>
      <dgm:t>
        <a:bodyPr/>
        <a:lstStyle/>
        <a:p>
          <a:endParaRPr lang="en-US"/>
        </a:p>
      </dgm:t>
    </dgm:pt>
    <dgm:pt modelId="{F9AD150A-0399-4450-A5A2-C0E6AD0A9D26}" type="sibTrans" cxnId="{B72BF172-F261-484E-B292-8F65975DBB06}">
      <dgm:prSet/>
      <dgm:spPr/>
      <dgm:t>
        <a:bodyPr/>
        <a:lstStyle/>
        <a:p>
          <a:endParaRPr lang="en-US"/>
        </a:p>
      </dgm:t>
    </dgm:pt>
    <dgm:pt modelId="{5D777A1C-4DE7-4DB3-9D94-B212230045B8}">
      <dgm:prSet/>
      <dgm:spPr/>
      <dgm:t>
        <a:bodyPr/>
        <a:lstStyle/>
        <a:p>
          <a:pPr>
            <a:lnSpc>
              <a:spcPct val="100000"/>
            </a:lnSpc>
          </a:pPr>
          <a:r>
            <a:rPr lang="en-FJ" b="1" dirty="0">
              <a:latin typeface="Aptos" panose="020B0004020202020204" pitchFamily="34" charset="0"/>
            </a:rPr>
            <a:t>Taxpayer</a:t>
          </a:r>
          <a:r>
            <a:rPr lang="en-US" b="1" dirty="0">
              <a:latin typeface="Aptos" panose="020B0004020202020204" pitchFamily="34" charset="0"/>
            </a:rPr>
            <a:t>’s Records</a:t>
          </a:r>
          <a:r>
            <a:rPr lang="en-FJ" b="1" dirty="0">
              <a:latin typeface="Aptos" panose="020B0004020202020204" pitchFamily="34" charset="0"/>
            </a:rPr>
            <a:t>:</a:t>
          </a:r>
          <a:r>
            <a:rPr lang="en-FJ" dirty="0">
              <a:latin typeface="Aptos" panose="020B0004020202020204" pitchFamily="34" charset="0"/>
            </a:rPr>
            <a:t> A summary of all cash deposits into the business bank account</a:t>
          </a:r>
          <a:r>
            <a:rPr lang="en-US" dirty="0">
              <a:latin typeface="Aptos" panose="020B0004020202020204" pitchFamily="34" charset="0"/>
            </a:rPr>
            <a:t> and cash purchases</a:t>
          </a:r>
          <a:r>
            <a:rPr lang="en-FJ" dirty="0">
              <a:latin typeface="Aptos" panose="020B0004020202020204" pitchFamily="34" charset="0"/>
            </a:rPr>
            <a:t>.</a:t>
          </a:r>
          <a:endParaRPr lang="en-US" dirty="0">
            <a:latin typeface="Aptos" panose="020B0004020202020204" pitchFamily="34" charset="0"/>
          </a:endParaRPr>
        </a:p>
      </dgm:t>
    </dgm:pt>
    <dgm:pt modelId="{BC2D4C13-28F3-4A63-A717-DF527F0DDFF1}" type="parTrans" cxnId="{8671BD01-4B60-4680-8751-11873BE5C5C6}">
      <dgm:prSet/>
      <dgm:spPr/>
      <dgm:t>
        <a:bodyPr/>
        <a:lstStyle/>
        <a:p>
          <a:endParaRPr lang="en-US"/>
        </a:p>
      </dgm:t>
    </dgm:pt>
    <dgm:pt modelId="{00A877A7-DCA9-496C-99B2-4BA37CEF7085}" type="sibTrans" cxnId="{8671BD01-4B60-4680-8751-11873BE5C5C6}">
      <dgm:prSet/>
      <dgm:spPr/>
      <dgm:t>
        <a:bodyPr/>
        <a:lstStyle/>
        <a:p>
          <a:endParaRPr lang="en-US"/>
        </a:p>
      </dgm:t>
    </dgm:pt>
    <dgm:pt modelId="{164E3E72-496E-4FF1-915C-6381BBCF5E40}">
      <dgm:prSet/>
      <dgm:spPr/>
      <dgm:t>
        <a:bodyPr/>
        <a:lstStyle/>
        <a:p>
          <a:pPr>
            <a:lnSpc>
              <a:spcPct val="100000"/>
            </a:lnSpc>
          </a:pPr>
          <a:r>
            <a:rPr lang="en-FJ" b="1" dirty="0">
              <a:latin typeface="Aptos" panose="020B0004020202020204" pitchFamily="34" charset="0"/>
            </a:rPr>
            <a:t>Key Issue 1: "Cash Purchase" Entries:</a:t>
          </a:r>
          <a:r>
            <a:rPr lang="en-FJ" dirty="0">
              <a:latin typeface="Aptos" panose="020B0004020202020204" pitchFamily="34" charset="0"/>
            </a:rPr>
            <a:t> Significant business transactions occurred outside the formal banking system.</a:t>
          </a:r>
          <a:endParaRPr lang="en-US" dirty="0">
            <a:latin typeface="Aptos" panose="020B0004020202020204" pitchFamily="34" charset="0"/>
          </a:endParaRPr>
        </a:p>
      </dgm:t>
    </dgm:pt>
    <dgm:pt modelId="{5B58BBCE-AC20-4E30-B45E-2F36C06D971E}" type="parTrans" cxnId="{6DD14C7F-93FF-443C-ACF1-5FDA485F251C}">
      <dgm:prSet/>
      <dgm:spPr/>
      <dgm:t>
        <a:bodyPr/>
        <a:lstStyle/>
        <a:p>
          <a:endParaRPr lang="en-US"/>
        </a:p>
      </dgm:t>
    </dgm:pt>
    <dgm:pt modelId="{F0B85A0C-CD94-41B2-88BE-747879EF3DFF}" type="sibTrans" cxnId="{6DD14C7F-93FF-443C-ACF1-5FDA485F251C}">
      <dgm:prSet/>
      <dgm:spPr/>
      <dgm:t>
        <a:bodyPr/>
        <a:lstStyle/>
        <a:p>
          <a:endParaRPr lang="en-US"/>
        </a:p>
      </dgm:t>
    </dgm:pt>
    <dgm:pt modelId="{17D5B0B6-FE46-4416-8750-482D212FD38D}">
      <dgm:prSet/>
      <dgm:spPr/>
      <dgm:t>
        <a:bodyPr/>
        <a:lstStyle/>
        <a:p>
          <a:pPr>
            <a:lnSpc>
              <a:spcPct val="100000"/>
            </a:lnSpc>
          </a:pPr>
          <a:r>
            <a:rPr lang="en-FJ" b="1" dirty="0">
              <a:latin typeface="Aptos" panose="020B0004020202020204" pitchFamily="34" charset="0"/>
            </a:rPr>
            <a:t>Key Issue 2: Off-Book Cash Transactions:</a:t>
          </a:r>
          <a:r>
            <a:rPr lang="en-FJ" dirty="0">
              <a:latin typeface="Aptos" panose="020B0004020202020204" pitchFamily="34" charset="0"/>
            </a:rPr>
            <a:t> Loan repayments were identified as being paid in cash, indicating further financial activity outside the declared sales.</a:t>
          </a:r>
          <a:endParaRPr lang="en-US" dirty="0">
            <a:latin typeface="Aptos" panose="020B0004020202020204" pitchFamily="34" charset="0"/>
          </a:endParaRPr>
        </a:p>
      </dgm:t>
    </dgm:pt>
    <dgm:pt modelId="{0531A1F6-9281-4FC4-B6B1-8722FE49B6A6}" type="parTrans" cxnId="{990F0312-B2AA-432C-AC19-01EF4885ECA5}">
      <dgm:prSet/>
      <dgm:spPr/>
      <dgm:t>
        <a:bodyPr/>
        <a:lstStyle/>
        <a:p>
          <a:endParaRPr lang="en-US"/>
        </a:p>
      </dgm:t>
    </dgm:pt>
    <dgm:pt modelId="{A24C2D9A-8220-4CB5-9154-C71F1E20794A}" type="sibTrans" cxnId="{990F0312-B2AA-432C-AC19-01EF4885ECA5}">
      <dgm:prSet/>
      <dgm:spPr/>
      <dgm:t>
        <a:bodyPr/>
        <a:lstStyle/>
        <a:p>
          <a:endParaRPr lang="en-US"/>
        </a:p>
      </dgm:t>
    </dgm:pt>
    <dgm:pt modelId="{D9171F69-C95B-49D3-B968-6A9C7EBCB928}" type="pres">
      <dgm:prSet presAssocID="{608AA08A-577A-4B46-9868-AC6877DFD2C5}" presName="root" presStyleCnt="0">
        <dgm:presLayoutVars>
          <dgm:dir/>
          <dgm:resizeHandles val="exact"/>
        </dgm:presLayoutVars>
      </dgm:prSet>
      <dgm:spPr/>
    </dgm:pt>
    <dgm:pt modelId="{03823D0D-EF58-4D6E-BC3E-D078D7A0EF19}" type="pres">
      <dgm:prSet presAssocID="{7033EBD4-42C8-49E7-85C9-E4C2169B879A}" presName="compNode" presStyleCnt="0"/>
      <dgm:spPr/>
    </dgm:pt>
    <dgm:pt modelId="{FC94AA90-E6B5-4DF8-A6B2-9088B63AA444}" type="pres">
      <dgm:prSet presAssocID="{7033EBD4-42C8-49E7-85C9-E4C2169B879A}" presName="bgRect" presStyleLbl="bgShp" presStyleIdx="0" presStyleCnt="4" custLinFactNeighborX="-95066" custLinFactNeighborY="-469"/>
      <dgm:spPr/>
    </dgm:pt>
    <dgm:pt modelId="{4D035744-1141-4652-927A-6DB07DA818F9}" type="pres">
      <dgm:prSet presAssocID="{7033EBD4-42C8-49E7-85C9-E4C2169B87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Envelope"/>
        </a:ext>
      </dgm:extLst>
    </dgm:pt>
    <dgm:pt modelId="{F6B505CC-4AEE-4221-A3A4-5CF841C01102}" type="pres">
      <dgm:prSet presAssocID="{7033EBD4-42C8-49E7-85C9-E4C2169B879A}" presName="spaceRect" presStyleCnt="0"/>
      <dgm:spPr/>
    </dgm:pt>
    <dgm:pt modelId="{E5190079-8C82-4B11-B08D-54E996294D63}" type="pres">
      <dgm:prSet presAssocID="{7033EBD4-42C8-49E7-85C9-E4C2169B879A}" presName="parTx" presStyleLbl="revTx" presStyleIdx="0" presStyleCnt="4">
        <dgm:presLayoutVars>
          <dgm:chMax val="0"/>
          <dgm:chPref val="0"/>
        </dgm:presLayoutVars>
      </dgm:prSet>
      <dgm:spPr/>
    </dgm:pt>
    <dgm:pt modelId="{65388D1C-D1B7-40A6-9BC7-D6C2559C24F9}" type="pres">
      <dgm:prSet presAssocID="{F9AD150A-0399-4450-A5A2-C0E6AD0A9D26}" presName="sibTrans" presStyleCnt="0"/>
      <dgm:spPr/>
    </dgm:pt>
    <dgm:pt modelId="{2F6D0151-860F-4612-A21B-DF175D0AA43F}" type="pres">
      <dgm:prSet presAssocID="{5D777A1C-4DE7-4DB3-9D94-B212230045B8}" presName="compNode" presStyleCnt="0"/>
      <dgm:spPr/>
    </dgm:pt>
    <dgm:pt modelId="{EA5BF8A3-806D-480A-BC48-2AE64B87A228}" type="pres">
      <dgm:prSet presAssocID="{5D777A1C-4DE7-4DB3-9D94-B212230045B8}" presName="bgRect" presStyleLbl="bgShp" presStyleIdx="1" presStyleCnt="4"/>
      <dgm:spPr/>
    </dgm:pt>
    <dgm:pt modelId="{F432F980-E199-44F6-A313-E878E1EAAB65}" type="pres">
      <dgm:prSet presAssocID="{5D777A1C-4DE7-4DB3-9D94-B212230045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6CC21836-E91C-42CE-AD92-E379E613EBA9}" type="pres">
      <dgm:prSet presAssocID="{5D777A1C-4DE7-4DB3-9D94-B212230045B8}" presName="spaceRect" presStyleCnt="0"/>
      <dgm:spPr/>
    </dgm:pt>
    <dgm:pt modelId="{F50538DD-6C86-4DAA-AC10-EE6D1DA5D84F}" type="pres">
      <dgm:prSet presAssocID="{5D777A1C-4DE7-4DB3-9D94-B212230045B8}" presName="parTx" presStyleLbl="revTx" presStyleIdx="1" presStyleCnt="4">
        <dgm:presLayoutVars>
          <dgm:chMax val="0"/>
          <dgm:chPref val="0"/>
        </dgm:presLayoutVars>
      </dgm:prSet>
      <dgm:spPr/>
    </dgm:pt>
    <dgm:pt modelId="{ED30D6C9-FA2A-4B02-90CB-491E724575F8}" type="pres">
      <dgm:prSet presAssocID="{00A877A7-DCA9-496C-99B2-4BA37CEF7085}" presName="sibTrans" presStyleCnt="0"/>
      <dgm:spPr/>
    </dgm:pt>
    <dgm:pt modelId="{210F69C1-2028-4C31-8FAE-32C1DE78F421}" type="pres">
      <dgm:prSet presAssocID="{164E3E72-496E-4FF1-915C-6381BBCF5E40}" presName="compNode" presStyleCnt="0"/>
      <dgm:spPr/>
    </dgm:pt>
    <dgm:pt modelId="{DFBAD120-C223-4475-B49A-218F4E5960E5}" type="pres">
      <dgm:prSet presAssocID="{164E3E72-496E-4FF1-915C-6381BBCF5E40}" presName="bgRect" presStyleLbl="bgShp" presStyleIdx="2" presStyleCnt="4"/>
      <dgm:spPr/>
    </dgm:pt>
    <dgm:pt modelId="{C9B1EBD4-157B-410F-9B34-0CB21AE1686B}" type="pres">
      <dgm:prSet presAssocID="{164E3E72-496E-4FF1-915C-6381BBCF5E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49DBCAA4-E31A-46E9-B7E7-43A8029B4CEA}" type="pres">
      <dgm:prSet presAssocID="{164E3E72-496E-4FF1-915C-6381BBCF5E40}" presName="spaceRect" presStyleCnt="0"/>
      <dgm:spPr/>
    </dgm:pt>
    <dgm:pt modelId="{6B78F9D3-1D80-4861-BCEC-9DC639582C15}" type="pres">
      <dgm:prSet presAssocID="{164E3E72-496E-4FF1-915C-6381BBCF5E40}" presName="parTx" presStyleLbl="revTx" presStyleIdx="2" presStyleCnt="4">
        <dgm:presLayoutVars>
          <dgm:chMax val="0"/>
          <dgm:chPref val="0"/>
        </dgm:presLayoutVars>
      </dgm:prSet>
      <dgm:spPr/>
    </dgm:pt>
    <dgm:pt modelId="{A954C27C-701C-42DB-9873-F5C70B6AA12B}" type="pres">
      <dgm:prSet presAssocID="{F0B85A0C-CD94-41B2-88BE-747879EF3DFF}" presName="sibTrans" presStyleCnt="0"/>
      <dgm:spPr/>
    </dgm:pt>
    <dgm:pt modelId="{EAA4D569-B018-4D6E-9E5D-4EFF12116AC3}" type="pres">
      <dgm:prSet presAssocID="{17D5B0B6-FE46-4416-8750-482D212FD38D}" presName="compNode" presStyleCnt="0"/>
      <dgm:spPr/>
    </dgm:pt>
    <dgm:pt modelId="{3814189D-11B9-43B4-9E8E-15216743A194}" type="pres">
      <dgm:prSet presAssocID="{17D5B0B6-FE46-4416-8750-482D212FD38D}" presName="bgRect" presStyleLbl="bgShp" presStyleIdx="3" presStyleCnt="4"/>
      <dgm:spPr/>
    </dgm:pt>
    <dgm:pt modelId="{0281192C-628A-4F71-82D0-4103C79DE8EC}" type="pres">
      <dgm:prSet presAssocID="{17D5B0B6-FE46-4416-8750-482D212FD3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37AE4C2F-8EDE-415C-8316-E575191519DB}" type="pres">
      <dgm:prSet presAssocID="{17D5B0B6-FE46-4416-8750-482D212FD38D}" presName="spaceRect" presStyleCnt="0"/>
      <dgm:spPr/>
    </dgm:pt>
    <dgm:pt modelId="{D0C85A2A-AB52-4757-9B77-2A0AFFEC4254}" type="pres">
      <dgm:prSet presAssocID="{17D5B0B6-FE46-4416-8750-482D212FD38D}" presName="parTx" presStyleLbl="revTx" presStyleIdx="3" presStyleCnt="4">
        <dgm:presLayoutVars>
          <dgm:chMax val="0"/>
          <dgm:chPref val="0"/>
        </dgm:presLayoutVars>
      </dgm:prSet>
      <dgm:spPr/>
    </dgm:pt>
  </dgm:ptLst>
  <dgm:cxnLst>
    <dgm:cxn modelId="{8671BD01-4B60-4680-8751-11873BE5C5C6}" srcId="{608AA08A-577A-4B46-9868-AC6877DFD2C5}" destId="{5D777A1C-4DE7-4DB3-9D94-B212230045B8}" srcOrd="1" destOrd="0" parTransId="{BC2D4C13-28F3-4A63-A717-DF527F0DDFF1}" sibTransId="{00A877A7-DCA9-496C-99B2-4BA37CEF7085}"/>
    <dgm:cxn modelId="{990F0312-B2AA-432C-AC19-01EF4885ECA5}" srcId="{608AA08A-577A-4B46-9868-AC6877DFD2C5}" destId="{17D5B0B6-FE46-4416-8750-482D212FD38D}" srcOrd="3" destOrd="0" parTransId="{0531A1F6-9281-4FC4-B6B1-8722FE49B6A6}" sibTransId="{A24C2D9A-8220-4CB5-9154-C71F1E20794A}"/>
    <dgm:cxn modelId="{C5DF5112-5978-4744-9E67-4035A777DF6F}" type="presOf" srcId="{7033EBD4-42C8-49E7-85C9-E4C2169B879A}" destId="{E5190079-8C82-4B11-B08D-54E996294D63}" srcOrd="0" destOrd="0" presId="urn:microsoft.com/office/officeart/2018/2/layout/IconVerticalSolidList"/>
    <dgm:cxn modelId="{B72BF172-F261-484E-B292-8F65975DBB06}" srcId="{608AA08A-577A-4B46-9868-AC6877DFD2C5}" destId="{7033EBD4-42C8-49E7-85C9-E4C2169B879A}" srcOrd="0" destOrd="0" parTransId="{77AABC7B-9A75-4007-BBC3-C357C971D6B8}" sibTransId="{F9AD150A-0399-4450-A5A2-C0E6AD0A9D26}"/>
    <dgm:cxn modelId="{8F491679-4C3D-4048-AA9B-FDFAEFA95646}" type="presOf" srcId="{5D777A1C-4DE7-4DB3-9D94-B212230045B8}" destId="{F50538DD-6C86-4DAA-AC10-EE6D1DA5D84F}" srcOrd="0" destOrd="0" presId="urn:microsoft.com/office/officeart/2018/2/layout/IconVerticalSolidList"/>
    <dgm:cxn modelId="{6DD14C7F-93FF-443C-ACF1-5FDA485F251C}" srcId="{608AA08A-577A-4B46-9868-AC6877DFD2C5}" destId="{164E3E72-496E-4FF1-915C-6381BBCF5E40}" srcOrd="2" destOrd="0" parTransId="{5B58BBCE-AC20-4E30-B45E-2F36C06D971E}" sibTransId="{F0B85A0C-CD94-41B2-88BE-747879EF3DFF}"/>
    <dgm:cxn modelId="{CBA9DA83-0341-4475-A766-7599A4D1B770}" type="presOf" srcId="{164E3E72-496E-4FF1-915C-6381BBCF5E40}" destId="{6B78F9D3-1D80-4861-BCEC-9DC639582C15}" srcOrd="0" destOrd="0" presId="urn:microsoft.com/office/officeart/2018/2/layout/IconVerticalSolidList"/>
    <dgm:cxn modelId="{CEAD07DA-421A-4966-A9FA-97A990E4072D}" type="presOf" srcId="{608AA08A-577A-4B46-9868-AC6877DFD2C5}" destId="{D9171F69-C95B-49D3-B968-6A9C7EBCB928}" srcOrd="0" destOrd="0" presId="urn:microsoft.com/office/officeart/2018/2/layout/IconVerticalSolidList"/>
    <dgm:cxn modelId="{DFD65BFB-08CD-42D2-B95A-2D7D6FC4303A}" type="presOf" srcId="{17D5B0B6-FE46-4416-8750-482D212FD38D}" destId="{D0C85A2A-AB52-4757-9B77-2A0AFFEC4254}" srcOrd="0" destOrd="0" presId="urn:microsoft.com/office/officeart/2018/2/layout/IconVerticalSolidList"/>
    <dgm:cxn modelId="{37A1B7E6-77F3-41BD-8A15-2ABC06BF6F45}" type="presParOf" srcId="{D9171F69-C95B-49D3-B968-6A9C7EBCB928}" destId="{03823D0D-EF58-4D6E-BC3E-D078D7A0EF19}" srcOrd="0" destOrd="0" presId="urn:microsoft.com/office/officeart/2018/2/layout/IconVerticalSolidList"/>
    <dgm:cxn modelId="{D653B733-731C-4428-A843-B54CD10FB292}" type="presParOf" srcId="{03823D0D-EF58-4D6E-BC3E-D078D7A0EF19}" destId="{FC94AA90-E6B5-4DF8-A6B2-9088B63AA444}" srcOrd="0" destOrd="0" presId="urn:microsoft.com/office/officeart/2018/2/layout/IconVerticalSolidList"/>
    <dgm:cxn modelId="{88EF27F3-0288-4BE2-AD90-91C96036AF18}" type="presParOf" srcId="{03823D0D-EF58-4D6E-BC3E-D078D7A0EF19}" destId="{4D035744-1141-4652-927A-6DB07DA818F9}" srcOrd="1" destOrd="0" presId="urn:microsoft.com/office/officeart/2018/2/layout/IconVerticalSolidList"/>
    <dgm:cxn modelId="{ACD2E5A1-1AF4-470A-A5BA-4D36953EBDC7}" type="presParOf" srcId="{03823D0D-EF58-4D6E-BC3E-D078D7A0EF19}" destId="{F6B505CC-4AEE-4221-A3A4-5CF841C01102}" srcOrd="2" destOrd="0" presId="urn:microsoft.com/office/officeart/2018/2/layout/IconVerticalSolidList"/>
    <dgm:cxn modelId="{DBE1254F-F2CD-44B2-84EB-5489D0B9DA59}" type="presParOf" srcId="{03823D0D-EF58-4D6E-BC3E-D078D7A0EF19}" destId="{E5190079-8C82-4B11-B08D-54E996294D63}" srcOrd="3" destOrd="0" presId="urn:microsoft.com/office/officeart/2018/2/layout/IconVerticalSolidList"/>
    <dgm:cxn modelId="{6F58D3C3-25FD-4643-80B7-A33A77F71533}" type="presParOf" srcId="{D9171F69-C95B-49D3-B968-6A9C7EBCB928}" destId="{65388D1C-D1B7-40A6-9BC7-D6C2559C24F9}" srcOrd="1" destOrd="0" presId="urn:microsoft.com/office/officeart/2018/2/layout/IconVerticalSolidList"/>
    <dgm:cxn modelId="{35344BF1-3E61-4C08-A228-988BB082454D}" type="presParOf" srcId="{D9171F69-C95B-49D3-B968-6A9C7EBCB928}" destId="{2F6D0151-860F-4612-A21B-DF175D0AA43F}" srcOrd="2" destOrd="0" presId="urn:microsoft.com/office/officeart/2018/2/layout/IconVerticalSolidList"/>
    <dgm:cxn modelId="{EA407428-409B-41F4-9C9D-8A7F64A1D832}" type="presParOf" srcId="{2F6D0151-860F-4612-A21B-DF175D0AA43F}" destId="{EA5BF8A3-806D-480A-BC48-2AE64B87A228}" srcOrd="0" destOrd="0" presId="urn:microsoft.com/office/officeart/2018/2/layout/IconVerticalSolidList"/>
    <dgm:cxn modelId="{D6178028-4BBF-47FF-968B-D1738AF10CA5}" type="presParOf" srcId="{2F6D0151-860F-4612-A21B-DF175D0AA43F}" destId="{F432F980-E199-44F6-A313-E878E1EAAB65}" srcOrd="1" destOrd="0" presId="urn:microsoft.com/office/officeart/2018/2/layout/IconVerticalSolidList"/>
    <dgm:cxn modelId="{8A5BF850-3F74-4B9E-8F34-BD96642B0788}" type="presParOf" srcId="{2F6D0151-860F-4612-A21B-DF175D0AA43F}" destId="{6CC21836-E91C-42CE-AD92-E379E613EBA9}" srcOrd="2" destOrd="0" presId="urn:microsoft.com/office/officeart/2018/2/layout/IconVerticalSolidList"/>
    <dgm:cxn modelId="{5F9185B5-ECE2-4EAD-803A-634AFFB140B5}" type="presParOf" srcId="{2F6D0151-860F-4612-A21B-DF175D0AA43F}" destId="{F50538DD-6C86-4DAA-AC10-EE6D1DA5D84F}" srcOrd="3" destOrd="0" presId="urn:microsoft.com/office/officeart/2018/2/layout/IconVerticalSolidList"/>
    <dgm:cxn modelId="{CFA8E1B0-E91E-4497-8E23-CBC676A1E86D}" type="presParOf" srcId="{D9171F69-C95B-49D3-B968-6A9C7EBCB928}" destId="{ED30D6C9-FA2A-4B02-90CB-491E724575F8}" srcOrd="3" destOrd="0" presId="urn:microsoft.com/office/officeart/2018/2/layout/IconVerticalSolidList"/>
    <dgm:cxn modelId="{6C3EE1B5-2969-485A-8282-2BCE4178A3C3}" type="presParOf" srcId="{D9171F69-C95B-49D3-B968-6A9C7EBCB928}" destId="{210F69C1-2028-4C31-8FAE-32C1DE78F421}" srcOrd="4" destOrd="0" presId="urn:microsoft.com/office/officeart/2018/2/layout/IconVerticalSolidList"/>
    <dgm:cxn modelId="{6A8AFD81-1463-4A5D-8349-AC5A7DA07809}" type="presParOf" srcId="{210F69C1-2028-4C31-8FAE-32C1DE78F421}" destId="{DFBAD120-C223-4475-B49A-218F4E5960E5}" srcOrd="0" destOrd="0" presId="urn:microsoft.com/office/officeart/2018/2/layout/IconVerticalSolidList"/>
    <dgm:cxn modelId="{9400E62E-9319-49F8-AFD1-D5B4A536BFEE}" type="presParOf" srcId="{210F69C1-2028-4C31-8FAE-32C1DE78F421}" destId="{C9B1EBD4-157B-410F-9B34-0CB21AE1686B}" srcOrd="1" destOrd="0" presId="urn:microsoft.com/office/officeart/2018/2/layout/IconVerticalSolidList"/>
    <dgm:cxn modelId="{F0E73C4D-724B-4693-90B0-679E83FC295A}" type="presParOf" srcId="{210F69C1-2028-4C31-8FAE-32C1DE78F421}" destId="{49DBCAA4-E31A-46E9-B7E7-43A8029B4CEA}" srcOrd="2" destOrd="0" presId="urn:microsoft.com/office/officeart/2018/2/layout/IconVerticalSolidList"/>
    <dgm:cxn modelId="{15BC8E67-BEB4-495B-86A8-0F193A1317B3}" type="presParOf" srcId="{210F69C1-2028-4C31-8FAE-32C1DE78F421}" destId="{6B78F9D3-1D80-4861-BCEC-9DC639582C15}" srcOrd="3" destOrd="0" presId="urn:microsoft.com/office/officeart/2018/2/layout/IconVerticalSolidList"/>
    <dgm:cxn modelId="{B00FE5FD-6871-473C-B562-586E9036CFEA}" type="presParOf" srcId="{D9171F69-C95B-49D3-B968-6A9C7EBCB928}" destId="{A954C27C-701C-42DB-9873-F5C70B6AA12B}" srcOrd="5" destOrd="0" presId="urn:microsoft.com/office/officeart/2018/2/layout/IconVerticalSolidList"/>
    <dgm:cxn modelId="{80A224BE-2BC3-45ED-BA93-922E47D5262D}" type="presParOf" srcId="{D9171F69-C95B-49D3-B968-6A9C7EBCB928}" destId="{EAA4D569-B018-4D6E-9E5D-4EFF12116AC3}" srcOrd="6" destOrd="0" presId="urn:microsoft.com/office/officeart/2018/2/layout/IconVerticalSolidList"/>
    <dgm:cxn modelId="{8BE4699D-E2C5-4961-8364-6F6307BC2B42}" type="presParOf" srcId="{EAA4D569-B018-4D6E-9E5D-4EFF12116AC3}" destId="{3814189D-11B9-43B4-9E8E-15216743A194}" srcOrd="0" destOrd="0" presId="urn:microsoft.com/office/officeart/2018/2/layout/IconVerticalSolidList"/>
    <dgm:cxn modelId="{E5670D65-DAA2-42AB-AD45-84057A9275A2}" type="presParOf" srcId="{EAA4D569-B018-4D6E-9E5D-4EFF12116AC3}" destId="{0281192C-628A-4F71-82D0-4103C79DE8EC}" srcOrd="1" destOrd="0" presId="urn:microsoft.com/office/officeart/2018/2/layout/IconVerticalSolidList"/>
    <dgm:cxn modelId="{CEB89334-2B9A-45A6-96A6-B9C3AA4A8CC3}" type="presParOf" srcId="{EAA4D569-B018-4D6E-9E5D-4EFF12116AC3}" destId="{37AE4C2F-8EDE-415C-8316-E575191519DB}" srcOrd="2" destOrd="0" presId="urn:microsoft.com/office/officeart/2018/2/layout/IconVerticalSolidList"/>
    <dgm:cxn modelId="{44E9FFEA-D588-4B18-B185-91CBA93802BF}" type="presParOf" srcId="{EAA4D569-B018-4D6E-9E5D-4EFF12116AC3}" destId="{D0C85A2A-AB52-4757-9B77-2A0AFFEC42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AA90-E6B5-4DF8-A6B2-9088B63AA444}">
      <dsp:nvSpPr>
        <dsp:cNvPr id="0" name=""/>
        <dsp:cNvSpPr/>
      </dsp:nvSpPr>
      <dsp:spPr>
        <a:xfrm>
          <a:off x="0" y="0"/>
          <a:ext cx="10919908" cy="9267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35744-1141-4652-927A-6DB07DA818F9}">
      <dsp:nvSpPr>
        <dsp:cNvPr id="0" name=""/>
        <dsp:cNvSpPr/>
      </dsp:nvSpPr>
      <dsp:spPr>
        <a:xfrm>
          <a:off x="280334" y="210342"/>
          <a:ext cx="509699" cy="509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190079-8C82-4B11-B08D-54E996294D63}">
      <dsp:nvSpPr>
        <dsp:cNvPr id="0" name=""/>
        <dsp:cNvSpPr/>
      </dsp:nvSpPr>
      <dsp:spPr>
        <a:xfrm>
          <a:off x="1070369" y="1828"/>
          <a:ext cx="9849538"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9" tIns="98079" rIns="98079" bIns="98079" numCol="1" spcCol="1270" anchor="ctr" anchorCtr="0">
          <a:noAutofit/>
        </a:bodyPr>
        <a:lstStyle/>
        <a:p>
          <a:pPr marL="0" lvl="0" indent="0" algn="l" defTabSz="933450">
            <a:lnSpc>
              <a:spcPct val="100000"/>
            </a:lnSpc>
            <a:spcBef>
              <a:spcPct val="0"/>
            </a:spcBef>
            <a:spcAft>
              <a:spcPct val="35000"/>
            </a:spcAft>
            <a:buNone/>
          </a:pPr>
          <a:r>
            <a:rPr lang="en-FJ" sz="2100" b="1" kern="1200" dirty="0">
              <a:latin typeface="Aptos" panose="020B0004020202020204" pitchFamily="34" charset="0"/>
            </a:rPr>
            <a:t>Request:</a:t>
          </a:r>
          <a:r>
            <a:rPr lang="en-FJ" sz="2100" kern="1200" dirty="0">
              <a:latin typeface="Aptos" panose="020B0004020202020204" pitchFamily="34" charset="0"/>
            </a:rPr>
            <a:t> The taxpayer was </a:t>
          </a:r>
          <a:r>
            <a:rPr lang="en-US" sz="2100" kern="1200" dirty="0">
              <a:latin typeface="Aptos" panose="020B0004020202020204" pitchFamily="34" charset="0"/>
            </a:rPr>
            <a:t>requested</a:t>
          </a:r>
          <a:r>
            <a:rPr lang="en-FJ" sz="2100" kern="1200" dirty="0">
              <a:latin typeface="Aptos" panose="020B0004020202020204" pitchFamily="34" charset="0"/>
            </a:rPr>
            <a:t> to provide sales reports for 2018-2020.</a:t>
          </a:r>
          <a:endParaRPr lang="en-US" sz="2100" kern="1200" dirty="0">
            <a:latin typeface="Aptos" panose="020B0004020202020204" pitchFamily="34" charset="0"/>
          </a:endParaRPr>
        </a:p>
      </dsp:txBody>
      <dsp:txXfrm>
        <a:off x="1070369" y="1828"/>
        <a:ext cx="9849538" cy="926727"/>
      </dsp:txXfrm>
    </dsp:sp>
    <dsp:sp modelId="{EA5BF8A3-806D-480A-BC48-2AE64B87A228}">
      <dsp:nvSpPr>
        <dsp:cNvPr id="0" name=""/>
        <dsp:cNvSpPr/>
      </dsp:nvSpPr>
      <dsp:spPr>
        <a:xfrm>
          <a:off x="0" y="1160237"/>
          <a:ext cx="10919908" cy="9267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2F980-E199-44F6-A313-E878E1EAAB65}">
      <dsp:nvSpPr>
        <dsp:cNvPr id="0" name=""/>
        <dsp:cNvSpPr/>
      </dsp:nvSpPr>
      <dsp:spPr>
        <a:xfrm>
          <a:off x="280334" y="1368751"/>
          <a:ext cx="509699" cy="509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0538DD-6C86-4DAA-AC10-EE6D1DA5D84F}">
      <dsp:nvSpPr>
        <dsp:cNvPr id="0" name=""/>
        <dsp:cNvSpPr/>
      </dsp:nvSpPr>
      <dsp:spPr>
        <a:xfrm>
          <a:off x="1070369" y="1160237"/>
          <a:ext cx="9849538"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9" tIns="98079" rIns="98079" bIns="98079" numCol="1" spcCol="1270" anchor="ctr" anchorCtr="0">
          <a:noAutofit/>
        </a:bodyPr>
        <a:lstStyle/>
        <a:p>
          <a:pPr marL="0" lvl="0" indent="0" algn="l" defTabSz="933450">
            <a:lnSpc>
              <a:spcPct val="100000"/>
            </a:lnSpc>
            <a:spcBef>
              <a:spcPct val="0"/>
            </a:spcBef>
            <a:spcAft>
              <a:spcPct val="35000"/>
            </a:spcAft>
            <a:buNone/>
          </a:pPr>
          <a:r>
            <a:rPr lang="en-FJ" sz="2100" b="1" kern="1200" dirty="0">
              <a:latin typeface="Aptos" panose="020B0004020202020204" pitchFamily="34" charset="0"/>
            </a:rPr>
            <a:t>Taxpayer</a:t>
          </a:r>
          <a:r>
            <a:rPr lang="en-US" sz="2100" b="1" kern="1200" dirty="0">
              <a:latin typeface="Aptos" panose="020B0004020202020204" pitchFamily="34" charset="0"/>
            </a:rPr>
            <a:t>’s Records</a:t>
          </a:r>
          <a:r>
            <a:rPr lang="en-FJ" sz="2100" b="1" kern="1200" dirty="0">
              <a:latin typeface="Aptos" panose="020B0004020202020204" pitchFamily="34" charset="0"/>
            </a:rPr>
            <a:t>:</a:t>
          </a:r>
          <a:r>
            <a:rPr lang="en-FJ" sz="2100" kern="1200" dirty="0">
              <a:latin typeface="Aptos" panose="020B0004020202020204" pitchFamily="34" charset="0"/>
            </a:rPr>
            <a:t> A summary of all cash deposits into the business bank account</a:t>
          </a:r>
          <a:r>
            <a:rPr lang="en-US" sz="2100" kern="1200" dirty="0">
              <a:latin typeface="Aptos" panose="020B0004020202020204" pitchFamily="34" charset="0"/>
            </a:rPr>
            <a:t> and cash purchases</a:t>
          </a:r>
          <a:r>
            <a:rPr lang="en-FJ" sz="2100" kern="1200" dirty="0">
              <a:latin typeface="Aptos" panose="020B0004020202020204" pitchFamily="34" charset="0"/>
            </a:rPr>
            <a:t>.</a:t>
          </a:r>
          <a:endParaRPr lang="en-US" sz="2100" kern="1200" dirty="0">
            <a:latin typeface="Aptos" panose="020B0004020202020204" pitchFamily="34" charset="0"/>
          </a:endParaRPr>
        </a:p>
      </dsp:txBody>
      <dsp:txXfrm>
        <a:off x="1070369" y="1160237"/>
        <a:ext cx="9849538" cy="926727"/>
      </dsp:txXfrm>
    </dsp:sp>
    <dsp:sp modelId="{DFBAD120-C223-4475-B49A-218F4E5960E5}">
      <dsp:nvSpPr>
        <dsp:cNvPr id="0" name=""/>
        <dsp:cNvSpPr/>
      </dsp:nvSpPr>
      <dsp:spPr>
        <a:xfrm>
          <a:off x="0" y="2318646"/>
          <a:ext cx="10919908" cy="9267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1EBD4-157B-410F-9B34-0CB21AE1686B}">
      <dsp:nvSpPr>
        <dsp:cNvPr id="0" name=""/>
        <dsp:cNvSpPr/>
      </dsp:nvSpPr>
      <dsp:spPr>
        <a:xfrm>
          <a:off x="280334" y="2527160"/>
          <a:ext cx="509699" cy="5096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8F9D3-1D80-4861-BCEC-9DC639582C15}">
      <dsp:nvSpPr>
        <dsp:cNvPr id="0" name=""/>
        <dsp:cNvSpPr/>
      </dsp:nvSpPr>
      <dsp:spPr>
        <a:xfrm>
          <a:off x="1070369" y="2318646"/>
          <a:ext cx="9849538"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9" tIns="98079" rIns="98079" bIns="98079" numCol="1" spcCol="1270" anchor="ctr" anchorCtr="0">
          <a:noAutofit/>
        </a:bodyPr>
        <a:lstStyle/>
        <a:p>
          <a:pPr marL="0" lvl="0" indent="0" algn="l" defTabSz="933450">
            <a:lnSpc>
              <a:spcPct val="100000"/>
            </a:lnSpc>
            <a:spcBef>
              <a:spcPct val="0"/>
            </a:spcBef>
            <a:spcAft>
              <a:spcPct val="35000"/>
            </a:spcAft>
            <a:buNone/>
          </a:pPr>
          <a:r>
            <a:rPr lang="en-FJ" sz="2100" b="1" kern="1200" dirty="0">
              <a:latin typeface="Aptos" panose="020B0004020202020204" pitchFamily="34" charset="0"/>
            </a:rPr>
            <a:t>Key Issue 1: "Cash Purchase" Entries:</a:t>
          </a:r>
          <a:r>
            <a:rPr lang="en-FJ" sz="2100" kern="1200" dirty="0">
              <a:latin typeface="Aptos" panose="020B0004020202020204" pitchFamily="34" charset="0"/>
            </a:rPr>
            <a:t> Significant business transactions occurred outside the formal banking system.</a:t>
          </a:r>
          <a:endParaRPr lang="en-US" sz="2100" kern="1200" dirty="0">
            <a:latin typeface="Aptos" panose="020B0004020202020204" pitchFamily="34" charset="0"/>
          </a:endParaRPr>
        </a:p>
      </dsp:txBody>
      <dsp:txXfrm>
        <a:off x="1070369" y="2318646"/>
        <a:ext cx="9849538" cy="926727"/>
      </dsp:txXfrm>
    </dsp:sp>
    <dsp:sp modelId="{3814189D-11B9-43B4-9E8E-15216743A194}">
      <dsp:nvSpPr>
        <dsp:cNvPr id="0" name=""/>
        <dsp:cNvSpPr/>
      </dsp:nvSpPr>
      <dsp:spPr>
        <a:xfrm>
          <a:off x="0" y="3477055"/>
          <a:ext cx="10919908" cy="92672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1192C-628A-4F71-82D0-4103C79DE8EC}">
      <dsp:nvSpPr>
        <dsp:cNvPr id="0" name=""/>
        <dsp:cNvSpPr/>
      </dsp:nvSpPr>
      <dsp:spPr>
        <a:xfrm>
          <a:off x="280334" y="3685568"/>
          <a:ext cx="509699" cy="5096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C85A2A-AB52-4757-9B77-2A0AFFEC4254}">
      <dsp:nvSpPr>
        <dsp:cNvPr id="0" name=""/>
        <dsp:cNvSpPr/>
      </dsp:nvSpPr>
      <dsp:spPr>
        <a:xfrm>
          <a:off x="1070369" y="3477055"/>
          <a:ext cx="9849538"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79" tIns="98079" rIns="98079" bIns="98079" numCol="1" spcCol="1270" anchor="ctr" anchorCtr="0">
          <a:noAutofit/>
        </a:bodyPr>
        <a:lstStyle/>
        <a:p>
          <a:pPr marL="0" lvl="0" indent="0" algn="l" defTabSz="933450">
            <a:lnSpc>
              <a:spcPct val="100000"/>
            </a:lnSpc>
            <a:spcBef>
              <a:spcPct val="0"/>
            </a:spcBef>
            <a:spcAft>
              <a:spcPct val="35000"/>
            </a:spcAft>
            <a:buNone/>
          </a:pPr>
          <a:r>
            <a:rPr lang="en-FJ" sz="2100" b="1" kern="1200" dirty="0">
              <a:latin typeface="Aptos" panose="020B0004020202020204" pitchFamily="34" charset="0"/>
            </a:rPr>
            <a:t>Key Issue 2: Off-Book Cash Transactions:</a:t>
          </a:r>
          <a:r>
            <a:rPr lang="en-FJ" sz="2100" kern="1200" dirty="0">
              <a:latin typeface="Aptos" panose="020B0004020202020204" pitchFamily="34" charset="0"/>
            </a:rPr>
            <a:t> Loan repayments were identified as being paid in cash, indicating further financial activity outside the declared sales.</a:t>
          </a:r>
          <a:endParaRPr lang="en-US" sz="2100" kern="1200" dirty="0">
            <a:latin typeface="Aptos" panose="020B0004020202020204" pitchFamily="34" charset="0"/>
          </a:endParaRPr>
        </a:p>
      </dsp:txBody>
      <dsp:txXfrm>
        <a:off x="1070369" y="3477055"/>
        <a:ext cx="9849538" cy="9267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FJ" dirty="0"/>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9DAC61F8-A825-4D53-A6F8-95B347D5D208}" type="datetimeFigureOut">
              <a:rPr lang="en-FJ" smtClean="0"/>
              <a:t>20/05/2025</a:t>
            </a:fld>
            <a:endParaRPr lang="en-FJ"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FJ" dirty="0"/>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J"/>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FJ" dirty="0"/>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DFB30C7A-E718-4F60-A816-DFD6DCCAD369}" type="slidenum">
              <a:rPr lang="en-FJ" smtClean="0"/>
              <a:t>‹#›</a:t>
            </a:fld>
            <a:endParaRPr lang="en-FJ" dirty="0"/>
          </a:p>
        </p:txBody>
      </p:sp>
    </p:spTree>
    <p:extLst>
      <p:ext uri="{BB962C8B-B14F-4D97-AF65-F5344CB8AC3E}">
        <p14:creationId xmlns:p14="http://schemas.microsoft.com/office/powerpoint/2010/main" val="422697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DFB30C7A-E718-4F60-A816-DFD6DCCAD369}" type="slidenum">
              <a:rPr lang="en-FJ" smtClean="0"/>
              <a:t>1</a:t>
            </a:fld>
            <a:endParaRPr lang="en-FJ" dirty="0"/>
          </a:p>
        </p:txBody>
      </p:sp>
    </p:spTree>
    <p:extLst>
      <p:ext uri="{BB962C8B-B14F-4D97-AF65-F5344CB8AC3E}">
        <p14:creationId xmlns:p14="http://schemas.microsoft.com/office/powerpoint/2010/main" val="218687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Fiji is a small island country located in the Pacifc Ocean. </a:t>
            </a:r>
            <a:endParaRPr lang="en-FJ" dirty="0"/>
          </a:p>
        </p:txBody>
      </p:sp>
      <p:sp>
        <p:nvSpPr>
          <p:cNvPr id="4" name="Slide Number Placeholder 3"/>
          <p:cNvSpPr>
            <a:spLocks noGrp="1"/>
          </p:cNvSpPr>
          <p:nvPr>
            <p:ph type="sldNum" sz="quarter" idx="5"/>
          </p:nvPr>
        </p:nvSpPr>
        <p:spPr/>
        <p:txBody>
          <a:bodyPr/>
          <a:lstStyle/>
          <a:p>
            <a:fld id="{DFB30C7A-E718-4F60-A816-DFD6DCCAD369}" type="slidenum">
              <a:rPr lang="en-FJ" smtClean="0"/>
              <a:t>2</a:t>
            </a:fld>
            <a:endParaRPr lang="en-FJ" dirty="0"/>
          </a:p>
        </p:txBody>
      </p:sp>
    </p:spTree>
    <p:extLst>
      <p:ext uri="{BB962C8B-B14F-4D97-AF65-F5344CB8AC3E}">
        <p14:creationId xmlns:p14="http://schemas.microsoft.com/office/powerpoint/2010/main" val="392953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j-lt"/>
              </a:rPr>
              <a:t>The villages Fiji does not have receptions/network. These individuals do not have smart phones as well. Though after COVID government has been providing subsidy through </a:t>
            </a:r>
            <a:r>
              <a:rPr lang="en-US" sz="1000" dirty="0" err="1">
                <a:latin typeface="+mj-lt"/>
              </a:rPr>
              <a:t>Mpaisa</a:t>
            </a:r>
            <a:r>
              <a:rPr lang="en-US" sz="1000" dirty="0">
                <a:latin typeface="+mj-lt"/>
              </a:rPr>
              <a:t>/My Cash (mobile money services), some prefer withdrawing cash from the service provider as they do not have smart phones make payments through QR codes. In other instances, employers may wages in cash. Usually in informal sectors and where casual laborers are involved. </a:t>
            </a:r>
            <a:endParaRPr lang="en-FJ" sz="1000" dirty="0">
              <a:latin typeface="+mj-lt"/>
            </a:endParaRPr>
          </a:p>
        </p:txBody>
      </p:sp>
      <p:sp>
        <p:nvSpPr>
          <p:cNvPr id="4" name="Slide Number Placeholder 3"/>
          <p:cNvSpPr>
            <a:spLocks noGrp="1"/>
          </p:cNvSpPr>
          <p:nvPr>
            <p:ph type="sldNum" sz="quarter" idx="5"/>
          </p:nvPr>
        </p:nvSpPr>
        <p:spPr/>
        <p:txBody>
          <a:bodyPr/>
          <a:lstStyle/>
          <a:p>
            <a:fld id="{DFB30C7A-E718-4F60-A816-DFD6DCCAD369}" type="slidenum">
              <a:rPr lang="en-FJ" smtClean="0"/>
              <a:t>3</a:t>
            </a:fld>
            <a:endParaRPr lang="en-FJ" dirty="0"/>
          </a:p>
        </p:txBody>
      </p:sp>
    </p:spTree>
    <p:extLst>
      <p:ext uri="{BB962C8B-B14F-4D97-AF65-F5344CB8AC3E}">
        <p14:creationId xmlns:p14="http://schemas.microsoft.com/office/powerpoint/2010/main" val="300949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risk profiling we identified it is highly likely that the sales has been underdeclared considering cash business being high risk industry. </a:t>
            </a:r>
            <a:endParaRPr lang="en-FJ" dirty="0"/>
          </a:p>
        </p:txBody>
      </p:sp>
      <p:sp>
        <p:nvSpPr>
          <p:cNvPr id="4" name="Slide Number Placeholder 3"/>
          <p:cNvSpPr>
            <a:spLocks noGrp="1"/>
          </p:cNvSpPr>
          <p:nvPr>
            <p:ph type="sldNum" sz="quarter" idx="5"/>
          </p:nvPr>
        </p:nvSpPr>
        <p:spPr/>
        <p:txBody>
          <a:bodyPr/>
          <a:lstStyle/>
          <a:p>
            <a:fld id="{DFB30C7A-E718-4F60-A816-DFD6DCCAD369}" type="slidenum">
              <a:rPr lang="en-FJ" smtClean="0"/>
              <a:t>5</a:t>
            </a:fld>
            <a:endParaRPr lang="en-FJ" dirty="0"/>
          </a:p>
        </p:txBody>
      </p:sp>
    </p:spTree>
    <p:extLst>
      <p:ext uri="{BB962C8B-B14F-4D97-AF65-F5344CB8AC3E}">
        <p14:creationId xmlns:p14="http://schemas.microsoft.com/office/powerpoint/2010/main" val="165669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Indirect audit method</a:t>
            </a:r>
            <a:endParaRPr lang="en-FJ" sz="900" dirty="0"/>
          </a:p>
        </p:txBody>
      </p:sp>
      <p:sp>
        <p:nvSpPr>
          <p:cNvPr id="4" name="Slide Number Placeholder 3"/>
          <p:cNvSpPr>
            <a:spLocks noGrp="1"/>
          </p:cNvSpPr>
          <p:nvPr>
            <p:ph type="sldNum" sz="quarter" idx="5"/>
          </p:nvPr>
        </p:nvSpPr>
        <p:spPr/>
        <p:txBody>
          <a:bodyPr/>
          <a:lstStyle/>
          <a:p>
            <a:fld id="{DFB30C7A-E718-4F60-A816-DFD6DCCAD369}" type="slidenum">
              <a:rPr lang="en-FJ" smtClean="0"/>
              <a:t>6</a:t>
            </a:fld>
            <a:endParaRPr lang="en-FJ" dirty="0"/>
          </a:p>
        </p:txBody>
      </p:sp>
    </p:spTree>
    <p:extLst>
      <p:ext uri="{BB962C8B-B14F-4D97-AF65-F5344CB8AC3E}">
        <p14:creationId xmlns:p14="http://schemas.microsoft.com/office/powerpoint/2010/main" val="43566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on the right shows the total cash outflows compared with total bank debits/withdrawals. The variance on the right indicated undeclared sales, that was used by business to purchase. </a:t>
            </a:r>
            <a:endParaRPr lang="en-FJ" dirty="0"/>
          </a:p>
        </p:txBody>
      </p:sp>
      <p:sp>
        <p:nvSpPr>
          <p:cNvPr id="4" name="Slide Number Placeholder 3"/>
          <p:cNvSpPr>
            <a:spLocks noGrp="1"/>
          </p:cNvSpPr>
          <p:nvPr>
            <p:ph type="sldNum" sz="quarter" idx="5"/>
          </p:nvPr>
        </p:nvSpPr>
        <p:spPr/>
        <p:txBody>
          <a:bodyPr/>
          <a:lstStyle/>
          <a:p>
            <a:fld id="{DFB30C7A-E718-4F60-A816-DFD6DCCAD369}" type="slidenum">
              <a:rPr lang="en-FJ" smtClean="0"/>
              <a:t>7</a:t>
            </a:fld>
            <a:endParaRPr lang="en-FJ" dirty="0"/>
          </a:p>
        </p:txBody>
      </p:sp>
    </p:spTree>
    <p:extLst>
      <p:ext uri="{BB962C8B-B14F-4D97-AF65-F5344CB8AC3E}">
        <p14:creationId xmlns:p14="http://schemas.microsoft.com/office/powerpoint/2010/main" val="186464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FJ" sz="1200" kern="100" dirty="0">
                <a:effectLst/>
                <a:latin typeface="Aptos" panose="020B0004020202020204" pitchFamily="34" charset="0"/>
                <a:ea typeface="Aptos" panose="020B0004020202020204" pitchFamily="34" charset="0"/>
                <a:cs typeface="Times New Roman" panose="02020603050405020304" pitchFamily="18" charset="0"/>
              </a:rPr>
              <a:t>The audit revealed a substantial discrepancy between the declared sales (based solely on bank deposits) and the actual economic activity evidenced by the total cash outflows.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B30C7A-E718-4F60-A816-DFD6DCCAD369}" type="slidenum">
              <a:rPr lang="en-FJ" smtClean="0"/>
              <a:t>8</a:t>
            </a:fld>
            <a:endParaRPr lang="en-FJ" dirty="0"/>
          </a:p>
        </p:txBody>
      </p:sp>
    </p:spTree>
    <p:extLst>
      <p:ext uri="{BB962C8B-B14F-4D97-AF65-F5344CB8AC3E}">
        <p14:creationId xmlns:p14="http://schemas.microsoft.com/office/powerpoint/2010/main" val="1931525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25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9955" b="16736"/>
          <a:stretch/>
        </p:blipFill>
        <p:spPr>
          <a:xfrm>
            <a:off x="7544567" y="2573083"/>
            <a:ext cx="4634735" cy="4284921"/>
          </a:xfrm>
          <a:prstGeom prst="rect">
            <a:avLst/>
          </a:prstGeom>
          <a:effectLst/>
        </p:spPr>
      </p:pic>
      <p:sp>
        <p:nvSpPr>
          <p:cNvPr id="2" name="Title 1"/>
          <p:cNvSpPr>
            <a:spLocks noGrp="1"/>
          </p:cNvSpPr>
          <p:nvPr>
            <p:ph type="ctrTitle"/>
          </p:nvPr>
        </p:nvSpPr>
        <p:spPr>
          <a:xfrm>
            <a:off x="915167" y="2569854"/>
            <a:ext cx="6629400" cy="1325563"/>
          </a:xfrm>
        </p:spPr>
        <p:txBody>
          <a:bodyPr anchor="b">
            <a:noAutofit/>
          </a:bodyPr>
          <a:lstStyle>
            <a:lvl1pPr algn="l">
              <a:defRPr sz="4400">
                <a:solidFill>
                  <a:schemeClr val="bg1"/>
                </a:solidFill>
                <a:latin typeface="Aller" panose="02000503030000020004" pitchFamily="2" charset="0"/>
              </a:defRPr>
            </a:lvl1pPr>
          </a:lstStyle>
          <a:p>
            <a:r>
              <a:rPr lang="en-US" dirty="0"/>
              <a:t>Click to edit Master title style</a:t>
            </a:r>
          </a:p>
        </p:txBody>
      </p:sp>
      <p:sp>
        <p:nvSpPr>
          <p:cNvPr id="3" name="Subtitle 2"/>
          <p:cNvSpPr>
            <a:spLocks noGrp="1"/>
          </p:cNvSpPr>
          <p:nvPr>
            <p:ph type="subTitle" idx="1"/>
          </p:nvPr>
        </p:nvSpPr>
        <p:spPr>
          <a:xfrm>
            <a:off x="915167" y="3987489"/>
            <a:ext cx="6629400" cy="1655762"/>
          </a:xfrm>
        </p:spPr>
        <p:txBody>
          <a:bodyPr/>
          <a:lstStyle>
            <a:lvl1pPr marL="0" indent="0" algn="l">
              <a:buNone/>
              <a:defRPr sz="2400">
                <a:solidFill>
                  <a:schemeClr val="bg1"/>
                </a:solidFill>
                <a:latin typeface="Aller" panose="02000503030000020004"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BF5330-A31E-474C-8373-CAF735833573}" type="slidenum">
              <a:rPr lang="en-US" smtClean="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1" y="722561"/>
            <a:ext cx="4902200" cy="1137423"/>
          </a:xfrm>
          <a:prstGeom prst="rect">
            <a:avLst/>
          </a:prstGeom>
        </p:spPr>
      </p:pic>
    </p:spTree>
    <p:extLst>
      <p:ext uri="{BB962C8B-B14F-4D97-AF65-F5344CB8AC3E}">
        <p14:creationId xmlns:p14="http://schemas.microsoft.com/office/powerpoint/2010/main" val="254974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388063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263186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2807215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5529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262059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grayscl/>
            <a:extLst>
              <a:ext uri="{BEBA8EAE-BF5A-486C-A8C5-ECC9F3942E4B}">
                <a14:imgProps xmlns:a14="http://schemas.microsoft.com/office/drawing/2010/main">
                  <a14:imgLayer r:embed="rId3">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43447"/>
            <a:ext cx="12192000" cy="747933"/>
          </a:xfrm>
          <a:prstGeom prst="rect">
            <a:avLst/>
          </a:prstGeom>
          <a:noFill/>
        </p:spPr>
      </p:pic>
      <p:sp>
        <p:nvSpPr>
          <p:cNvPr id="2" name="Title 1"/>
          <p:cNvSpPr>
            <a:spLocks noGrp="1"/>
          </p:cNvSpPr>
          <p:nvPr>
            <p:ph type="title"/>
          </p:nvPr>
        </p:nvSpPr>
        <p:spPr>
          <a:xfrm>
            <a:off x="838200" y="482600"/>
            <a:ext cx="10515600" cy="1130300"/>
          </a:xfrm>
        </p:spPr>
        <p:txBody>
          <a:bodyPr/>
          <a:lstStyle>
            <a:lvl1pPr>
              <a:defRPr sz="4000">
                <a:solidFill>
                  <a:srgbClr val="0070C0"/>
                </a:solidFill>
                <a:latin typeface="Aller" panose="02000503030000020004" pitchFamily="2" charset="0"/>
              </a:defRPr>
            </a:lvl1pPr>
          </a:lstStyle>
          <a:p>
            <a:r>
              <a:rPr lang="en-US" dirty="0"/>
              <a:t>Click to edit Master title style</a:t>
            </a:r>
          </a:p>
        </p:txBody>
      </p:sp>
      <p:sp>
        <p:nvSpPr>
          <p:cNvPr id="3" name="Content Placeholder 2"/>
          <p:cNvSpPr>
            <a:spLocks noGrp="1"/>
          </p:cNvSpPr>
          <p:nvPr>
            <p:ph idx="1"/>
          </p:nvPr>
        </p:nvSpPr>
        <p:spPr>
          <a:xfrm>
            <a:off x="838200" y="1800225"/>
            <a:ext cx="10515600" cy="4218286"/>
          </a:xfrm>
        </p:spPr>
        <p:txBody>
          <a:bodyPr>
            <a:normAutofit/>
          </a:bodyPr>
          <a:lstStyle>
            <a:lvl1pPr>
              <a:defRPr sz="2400">
                <a:latin typeface="Aller" panose="02000503030000020004" pitchFamily="2" charset="0"/>
              </a:defRPr>
            </a:lvl1pPr>
            <a:lvl2pPr>
              <a:defRPr sz="2000">
                <a:latin typeface="Aller" panose="02000503030000020004" pitchFamily="2" charset="0"/>
              </a:defRPr>
            </a:lvl2pPr>
            <a:lvl3pPr>
              <a:defRPr sz="1800">
                <a:latin typeface="Aller" panose="02000503030000020004" pitchFamily="2" charset="0"/>
              </a:defRPr>
            </a:lvl3pPr>
            <a:lvl4pPr>
              <a:defRPr sz="1600">
                <a:latin typeface="Aller" panose="02000503030000020004" pitchFamily="2" charset="0"/>
              </a:defRPr>
            </a:lvl4pPr>
            <a:lvl5pPr>
              <a:defRPr sz="1600">
                <a:latin typeface="Aller" panose="0200050303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8200" y="6356354"/>
            <a:ext cx="2743200" cy="365125"/>
          </a:xfrm>
        </p:spPr>
        <p:txBody>
          <a:bodyPr/>
          <a:lstStyle>
            <a:lvl1pPr algn="l">
              <a:defRPr/>
            </a:lvl1pPr>
          </a:lstStyle>
          <a:p>
            <a:fld id="{40BF5330-A31E-474C-8373-CAF735833573}" type="slidenum">
              <a:rPr lang="en-US" smtClean="0"/>
              <a:pPr/>
              <a:t>‹#›</a:t>
            </a:fld>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34267" y="6043911"/>
            <a:ext cx="2776735" cy="677564"/>
          </a:xfrm>
          <a:prstGeom prst="rect">
            <a:avLst/>
          </a:prstGeom>
        </p:spPr>
      </p:pic>
    </p:spTree>
    <p:extLst>
      <p:ext uri="{BB962C8B-B14F-4D97-AF65-F5344CB8AC3E}">
        <p14:creationId xmlns:p14="http://schemas.microsoft.com/office/powerpoint/2010/main" val="41907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AEEF"/>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4267" y="6080782"/>
            <a:ext cx="2776735" cy="627997"/>
          </a:xfrm>
          <a:prstGeom prst="rect">
            <a:avLst/>
          </a:prstGeom>
        </p:spPr>
      </p:pic>
      <p:sp>
        <p:nvSpPr>
          <p:cNvPr id="2" name="Title 1"/>
          <p:cNvSpPr>
            <a:spLocks noGrp="1"/>
          </p:cNvSpPr>
          <p:nvPr>
            <p:ph type="title"/>
          </p:nvPr>
        </p:nvSpPr>
        <p:spPr>
          <a:xfrm>
            <a:off x="838200" y="482600"/>
            <a:ext cx="10515600" cy="1130300"/>
          </a:xfrm>
        </p:spPr>
        <p:txBody>
          <a:bodyPr/>
          <a:lstStyle>
            <a:lvl1pPr>
              <a:defRPr sz="4000">
                <a:solidFill>
                  <a:srgbClr val="003258"/>
                </a:solidFill>
                <a:latin typeface="Aller" panose="02000503030000020004" pitchFamily="2" charset="0"/>
              </a:defRPr>
            </a:lvl1pPr>
          </a:lstStyle>
          <a:p>
            <a:r>
              <a:rPr lang="en-US" dirty="0"/>
              <a:t>Click to edit Master title style</a:t>
            </a:r>
          </a:p>
        </p:txBody>
      </p:sp>
      <p:sp>
        <p:nvSpPr>
          <p:cNvPr id="3" name="Content Placeholder 2"/>
          <p:cNvSpPr>
            <a:spLocks noGrp="1"/>
          </p:cNvSpPr>
          <p:nvPr>
            <p:ph idx="1"/>
          </p:nvPr>
        </p:nvSpPr>
        <p:spPr>
          <a:xfrm>
            <a:off x="838200" y="1800225"/>
            <a:ext cx="10515600" cy="4218286"/>
          </a:xfrm>
        </p:spPr>
        <p:txBody>
          <a:bodyPr>
            <a:normAutofit/>
          </a:bodyPr>
          <a:lstStyle>
            <a:lvl1pPr>
              <a:defRPr sz="2400">
                <a:solidFill>
                  <a:srgbClr val="003258"/>
                </a:solidFill>
                <a:latin typeface="Aller" panose="02000503030000020004" pitchFamily="2" charset="0"/>
              </a:defRPr>
            </a:lvl1pPr>
            <a:lvl2pPr>
              <a:defRPr sz="2000">
                <a:solidFill>
                  <a:srgbClr val="003258"/>
                </a:solidFill>
                <a:latin typeface="Aller" panose="02000503030000020004" pitchFamily="2" charset="0"/>
              </a:defRPr>
            </a:lvl2pPr>
            <a:lvl3pPr>
              <a:defRPr sz="1800">
                <a:solidFill>
                  <a:srgbClr val="003258"/>
                </a:solidFill>
                <a:latin typeface="Aller" panose="02000503030000020004" pitchFamily="2" charset="0"/>
              </a:defRPr>
            </a:lvl3pPr>
            <a:lvl4pPr>
              <a:defRPr sz="1600">
                <a:solidFill>
                  <a:srgbClr val="003258"/>
                </a:solidFill>
                <a:latin typeface="Aller" panose="02000503030000020004" pitchFamily="2" charset="0"/>
              </a:defRPr>
            </a:lvl4pPr>
            <a:lvl5pPr>
              <a:defRPr sz="1600">
                <a:solidFill>
                  <a:srgbClr val="003258"/>
                </a:solidFill>
                <a:latin typeface="Aller" panose="0200050303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8200" y="6356354"/>
            <a:ext cx="2743200" cy="365125"/>
          </a:xfrm>
        </p:spPr>
        <p:txBody>
          <a:bodyPr/>
          <a:lstStyle>
            <a:lvl1pPr algn="l">
              <a:defRPr>
                <a:solidFill>
                  <a:schemeClr val="tx1"/>
                </a:solidFill>
              </a:defRPr>
            </a:lvl1pPr>
          </a:lstStyle>
          <a:p>
            <a:fld id="{40BF5330-A31E-474C-8373-CAF735833573}"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75769"/>
            <a:ext cx="12192000" cy="747933"/>
          </a:xfrm>
          <a:prstGeom prst="rect">
            <a:avLst/>
          </a:prstGeom>
        </p:spPr>
      </p:pic>
    </p:spTree>
    <p:extLst>
      <p:ext uri="{BB962C8B-B14F-4D97-AF65-F5344CB8AC3E}">
        <p14:creationId xmlns:p14="http://schemas.microsoft.com/office/powerpoint/2010/main" val="403171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6DCFF6">
            <a:alpha val="94902"/>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82600"/>
            <a:ext cx="10515600" cy="1130300"/>
          </a:xfrm>
        </p:spPr>
        <p:txBody>
          <a:bodyPr/>
          <a:lstStyle>
            <a:lvl1pPr>
              <a:defRPr sz="4000">
                <a:solidFill>
                  <a:srgbClr val="003258"/>
                </a:solidFill>
                <a:latin typeface="Aller" panose="02000503030000020004" pitchFamily="2" charset="0"/>
              </a:defRPr>
            </a:lvl1pPr>
          </a:lstStyle>
          <a:p>
            <a:r>
              <a:rPr lang="en-US" dirty="0"/>
              <a:t>Click to edit Master title style</a:t>
            </a:r>
          </a:p>
        </p:txBody>
      </p:sp>
      <p:sp>
        <p:nvSpPr>
          <p:cNvPr id="3" name="Content Placeholder 2"/>
          <p:cNvSpPr>
            <a:spLocks noGrp="1"/>
          </p:cNvSpPr>
          <p:nvPr>
            <p:ph idx="1"/>
          </p:nvPr>
        </p:nvSpPr>
        <p:spPr>
          <a:xfrm>
            <a:off x="838200" y="1800225"/>
            <a:ext cx="10515600" cy="4218286"/>
          </a:xfrm>
        </p:spPr>
        <p:txBody>
          <a:bodyPr>
            <a:normAutofit/>
          </a:bodyPr>
          <a:lstStyle>
            <a:lvl1pPr>
              <a:defRPr sz="2400">
                <a:solidFill>
                  <a:srgbClr val="003258"/>
                </a:solidFill>
                <a:latin typeface="Aller" panose="02000503030000020004" pitchFamily="2" charset="0"/>
              </a:defRPr>
            </a:lvl1pPr>
            <a:lvl2pPr>
              <a:defRPr sz="2000">
                <a:solidFill>
                  <a:srgbClr val="003258"/>
                </a:solidFill>
                <a:latin typeface="Aller" panose="02000503030000020004" pitchFamily="2" charset="0"/>
              </a:defRPr>
            </a:lvl2pPr>
            <a:lvl3pPr>
              <a:defRPr sz="1800">
                <a:solidFill>
                  <a:srgbClr val="003258"/>
                </a:solidFill>
                <a:latin typeface="Aller" panose="02000503030000020004" pitchFamily="2" charset="0"/>
              </a:defRPr>
            </a:lvl3pPr>
            <a:lvl4pPr>
              <a:defRPr sz="1600">
                <a:solidFill>
                  <a:srgbClr val="003258"/>
                </a:solidFill>
                <a:latin typeface="Aller" panose="02000503030000020004" pitchFamily="2" charset="0"/>
              </a:defRPr>
            </a:lvl4pPr>
            <a:lvl5pPr>
              <a:defRPr sz="1600">
                <a:solidFill>
                  <a:srgbClr val="003258"/>
                </a:solidFill>
                <a:latin typeface="Aller" panose="0200050303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8200" y="6356354"/>
            <a:ext cx="2743200" cy="365125"/>
          </a:xfrm>
        </p:spPr>
        <p:txBody>
          <a:bodyPr/>
          <a:lstStyle>
            <a:lvl1pPr algn="l">
              <a:defRPr>
                <a:solidFill>
                  <a:schemeClr val="tx1"/>
                </a:solidFill>
              </a:defRPr>
            </a:lvl1pPr>
          </a:lstStyle>
          <a:p>
            <a:fld id="{40BF5330-A31E-474C-8373-CAF735833573}"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5769"/>
            <a:ext cx="12192000" cy="74793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8275" y="6080782"/>
            <a:ext cx="2776732" cy="627997"/>
          </a:xfrm>
          <a:prstGeom prst="rect">
            <a:avLst/>
          </a:prstGeom>
        </p:spPr>
      </p:pic>
    </p:spTree>
    <p:extLst>
      <p:ext uri="{BB962C8B-B14F-4D97-AF65-F5344CB8AC3E}">
        <p14:creationId xmlns:p14="http://schemas.microsoft.com/office/powerpoint/2010/main" val="271108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0032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82600"/>
            <a:ext cx="10515600" cy="1130300"/>
          </a:xfrm>
        </p:spPr>
        <p:txBody>
          <a:bodyPr/>
          <a:lstStyle>
            <a:lvl1pPr>
              <a:defRPr sz="4000">
                <a:solidFill>
                  <a:schemeClr val="bg1"/>
                </a:solidFill>
                <a:latin typeface="Aller" panose="02000503030000020004" pitchFamily="2" charset="0"/>
              </a:defRPr>
            </a:lvl1pPr>
          </a:lstStyle>
          <a:p>
            <a:r>
              <a:rPr lang="en-US" dirty="0"/>
              <a:t>Click to edit Master title style</a:t>
            </a:r>
          </a:p>
        </p:txBody>
      </p:sp>
      <p:sp>
        <p:nvSpPr>
          <p:cNvPr id="3" name="Content Placeholder 2"/>
          <p:cNvSpPr>
            <a:spLocks noGrp="1"/>
          </p:cNvSpPr>
          <p:nvPr>
            <p:ph idx="1"/>
          </p:nvPr>
        </p:nvSpPr>
        <p:spPr>
          <a:xfrm>
            <a:off x="838200" y="1800225"/>
            <a:ext cx="10515600" cy="4218286"/>
          </a:xfrm>
        </p:spPr>
        <p:txBody>
          <a:bodyPr>
            <a:normAutofit/>
          </a:bodyPr>
          <a:lstStyle>
            <a:lvl1pPr>
              <a:defRPr sz="2400">
                <a:solidFill>
                  <a:schemeClr val="bg1"/>
                </a:solidFill>
                <a:latin typeface="Aller" panose="02000503030000020004" pitchFamily="2" charset="0"/>
              </a:defRPr>
            </a:lvl1pPr>
            <a:lvl2pPr>
              <a:defRPr sz="2000">
                <a:solidFill>
                  <a:schemeClr val="bg1"/>
                </a:solidFill>
                <a:latin typeface="Aller" panose="02000503030000020004" pitchFamily="2" charset="0"/>
              </a:defRPr>
            </a:lvl2pPr>
            <a:lvl3pPr>
              <a:defRPr sz="1800">
                <a:solidFill>
                  <a:schemeClr val="bg1"/>
                </a:solidFill>
                <a:latin typeface="Aller" panose="02000503030000020004" pitchFamily="2" charset="0"/>
              </a:defRPr>
            </a:lvl3pPr>
            <a:lvl4pPr>
              <a:defRPr sz="1600">
                <a:solidFill>
                  <a:schemeClr val="bg1"/>
                </a:solidFill>
                <a:latin typeface="Aller" panose="02000503030000020004" pitchFamily="2" charset="0"/>
              </a:defRPr>
            </a:lvl4pPr>
            <a:lvl5pPr>
              <a:defRPr sz="1600">
                <a:solidFill>
                  <a:schemeClr val="bg1"/>
                </a:solidFill>
                <a:latin typeface="Aller" panose="0200050303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8200" y="6356354"/>
            <a:ext cx="2743200" cy="365125"/>
          </a:xfrm>
        </p:spPr>
        <p:txBody>
          <a:bodyPr/>
          <a:lstStyle>
            <a:lvl1pPr algn="l">
              <a:defRPr>
                <a:solidFill>
                  <a:schemeClr val="tx1"/>
                </a:solidFill>
              </a:defRPr>
            </a:lvl1pPr>
          </a:lstStyle>
          <a:p>
            <a:fld id="{40BF5330-A31E-474C-8373-CAF735833573}" type="slidenum">
              <a:rPr lang="en-US" smtClean="0"/>
              <a:pPr/>
              <a:t>‹#›</a:t>
            </a:fld>
            <a:endParaRPr lang="en-US" dirty="0"/>
          </a:p>
        </p:txBody>
      </p:sp>
      <p:pic>
        <p:nvPicPr>
          <p:cNvPr id="10" name="Picture 9"/>
          <p:cNvPicPr>
            <a:picLocks noChangeAspect="1"/>
          </p:cNvPicPr>
          <p:nvPr userDrawn="1"/>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175769"/>
            <a:ext cx="12192000" cy="74793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1567" y="6089909"/>
            <a:ext cx="2776735" cy="644266"/>
          </a:xfrm>
          <a:prstGeom prst="rect">
            <a:avLst/>
          </a:prstGeom>
        </p:spPr>
      </p:pic>
    </p:spTree>
    <p:extLst>
      <p:ext uri="{BB962C8B-B14F-4D97-AF65-F5344CB8AC3E}">
        <p14:creationId xmlns:p14="http://schemas.microsoft.com/office/powerpoint/2010/main" val="384066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360051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374870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329373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60116-BC55-4310-87F2-E36AEF0D20D1}" type="datetimeFigureOut">
              <a:rPr lang="en-US" smtClean="0"/>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BF5330-A31E-474C-8373-CAF735833573}" type="slidenum">
              <a:rPr lang="en-US" smtClean="0"/>
              <a:t>‹#›</a:t>
            </a:fld>
            <a:endParaRPr lang="en-US" dirty="0"/>
          </a:p>
        </p:txBody>
      </p:sp>
    </p:spTree>
    <p:extLst>
      <p:ext uri="{BB962C8B-B14F-4D97-AF65-F5344CB8AC3E}">
        <p14:creationId xmlns:p14="http://schemas.microsoft.com/office/powerpoint/2010/main" val="427313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60116-BC55-4310-87F2-E36AEF0D20D1}" type="datetimeFigureOut">
              <a:rPr lang="en-US" smtClean="0"/>
              <a:t>5/20/2025</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F5330-A31E-474C-8373-CAF735833573}" type="slidenum">
              <a:rPr lang="en-US" smtClean="0"/>
              <a:t>‹#›</a:t>
            </a:fld>
            <a:endParaRPr lang="en-US" dirty="0"/>
          </a:p>
        </p:txBody>
      </p:sp>
    </p:spTree>
    <p:extLst>
      <p:ext uri="{BB962C8B-B14F-4D97-AF65-F5344CB8AC3E}">
        <p14:creationId xmlns:p14="http://schemas.microsoft.com/office/powerpoint/2010/main" val="236637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87" r:id="rId4"/>
    <p:sldLayoutId id="2147483688"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6944" y="5080340"/>
            <a:ext cx="6099158" cy="1127046"/>
          </a:xfrm>
        </p:spPr>
        <p:txBody>
          <a:bodyPr/>
          <a:lstStyle/>
          <a:p>
            <a:pPr algn="ctr"/>
            <a:r>
              <a:rPr lang="en-US" sz="2400" b="1" dirty="0">
                <a:latin typeface="Arial" panose="020B0604020202020204" pitchFamily="34" charset="0"/>
                <a:cs typeface="Arial" panose="020B0604020202020204" pitchFamily="34" charset="0"/>
              </a:rPr>
              <a:t>Compliance Division  </a:t>
            </a:r>
          </a:p>
        </p:txBody>
      </p:sp>
      <p:sp>
        <p:nvSpPr>
          <p:cNvPr id="3" name="Subtitle 2"/>
          <p:cNvSpPr>
            <a:spLocks noGrp="1"/>
          </p:cNvSpPr>
          <p:nvPr>
            <p:ph type="subTitle" idx="1"/>
          </p:nvPr>
        </p:nvSpPr>
        <p:spPr>
          <a:xfrm>
            <a:off x="203319" y="4815982"/>
            <a:ext cx="5361739" cy="1655762"/>
          </a:xfrm>
        </p:spPr>
        <p:txBody>
          <a:bodyPr>
            <a:normAutofit fontScale="92500" lnSpcReduction="10000"/>
          </a:bodyPr>
          <a:lstStyle/>
          <a:p>
            <a:endParaRPr lang="en-US" sz="1800" dirty="0">
              <a:solidFill>
                <a:srgbClr val="FFFF00"/>
              </a:solidFill>
              <a:latin typeface="Arial" panose="020B0604020202020204" pitchFamily="34" charset="0"/>
              <a:cs typeface="Arial" panose="020B0604020202020204" pitchFamily="34" charset="0"/>
            </a:endParaRPr>
          </a:p>
          <a:p>
            <a:r>
              <a:rPr lang="en-US" sz="1800" dirty="0">
                <a:solidFill>
                  <a:srgbClr val="FFFF00"/>
                </a:solidFill>
                <a:latin typeface="Arial" panose="020B0604020202020204" pitchFamily="34" charset="0"/>
                <a:cs typeface="Arial" panose="020B0604020202020204" pitchFamily="34" charset="0"/>
              </a:rPr>
              <a:t>Presenter:</a:t>
            </a:r>
          </a:p>
          <a:p>
            <a:r>
              <a:rPr lang="en-US" sz="1800" dirty="0">
                <a:solidFill>
                  <a:srgbClr val="FFFF00"/>
                </a:solidFill>
                <a:latin typeface="Arial" panose="020B0604020202020204" pitchFamily="34" charset="0"/>
                <a:cs typeface="Arial" panose="020B0604020202020204" pitchFamily="34" charset="0"/>
              </a:rPr>
              <a:t>Shivneet Chand </a:t>
            </a:r>
          </a:p>
          <a:p>
            <a:r>
              <a:rPr lang="en-US" sz="1800" dirty="0">
                <a:solidFill>
                  <a:srgbClr val="FFFF00"/>
                </a:solidFill>
                <a:latin typeface="Arial" panose="020B0604020202020204" pitchFamily="34" charset="0"/>
                <a:cs typeface="Arial" panose="020B0604020202020204" pitchFamily="34" charset="0"/>
              </a:rPr>
              <a:t>[Fraud &amp; Evasion] </a:t>
            </a:r>
          </a:p>
          <a:p>
            <a:r>
              <a:rPr lang="en-US" sz="1800" dirty="0">
                <a:solidFill>
                  <a:srgbClr val="FFFF00"/>
                </a:solidFill>
                <a:latin typeface="Arial" panose="020B0604020202020204" pitchFamily="34" charset="0"/>
                <a:cs typeface="Arial" panose="020B0604020202020204" pitchFamily="34" charset="0"/>
              </a:rPr>
              <a:t>May 20-2025</a:t>
            </a:r>
          </a:p>
        </p:txBody>
      </p:sp>
      <p:sp>
        <p:nvSpPr>
          <p:cNvPr id="5" name="Title 1">
            <a:extLst>
              <a:ext uri="{FF2B5EF4-FFF2-40B4-BE49-F238E27FC236}">
                <a16:creationId xmlns:a16="http://schemas.microsoft.com/office/drawing/2014/main" id="{11AF7FF2-E37C-9048-1B63-E86ADC7FECD0}"/>
              </a:ext>
            </a:extLst>
          </p:cNvPr>
          <p:cNvSpPr txBox="1">
            <a:spLocks/>
          </p:cNvSpPr>
          <p:nvPr/>
        </p:nvSpPr>
        <p:spPr>
          <a:xfrm>
            <a:off x="2294254" y="2628866"/>
            <a:ext cx="6099158" cy="1127046"/>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4400" kern="1200">
                <a:solidFill>
                  <a:schemeClr val="bg1"/>
                </a:solidFill>
                <a:latin typeface="Aller" panose="02000503030000020004" pitchFamily="2" charset="0"/>
                <a:ea typeface="+mj-ea"/>
                <a:cs typeface="+mj-cs"/>
              </a:defRPr>
            </a:lvl1pPr>
          </a:lstStyle>
          <a:p>
            <a:pPr algn="ctr"/>
            <a:r>
              <a:rPr lang="en-US" sz="2400" b="1" dirty="0">
                <a:latin typeface="Arial" panose="020B0604020202020204" pitchFamily="34" charset="0"/>
                <a:cs typeface="Arial" panose="020B0604020202020204" pitchFamily="34" charset="0"/>
              </a:rPr>
              <a:t>Investigative Techniques for the Cash Economy</a:t>
            </a: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 </a:t>
            </a:r>
          </a:p>
        </p:txBody>
      </p:sp>
      <p:sp>
        <p:nvSpPr>
          <p:cNvPr id="6" name="Title 1">
            <a:extLst>
              <a:ext uri="{FF2B5EF4-FFF2-40B4-BE49-F238E27FC236}">
                <a16:creationId xmlns:a16="http://schemas.microsoft.com/office/drawing/2014/main" id="{7174AD38-9DD9-4425-0EE0-64468107893D}"/>
              </a:ext>
            </a:extLst>
          </p:cNvPr>
          <p:cNvSpPr txBox="1">
            <a:spLocks/>
          </p:cNvSpPr>
          <p:nvPr/>
        </p:nvSpPr>
        <p:spPr>
          <a:xfrm>
            <a:off x="2143434" y="3231114"/>
            <a:ext cx="6400798" cy="1049595"/>
          </a:xfrm>
          <a:prstGeom prst="rect">
            <a:avLst/>
          </a:prstGeom>
        </p:spPr>
        <p:txBody>
          <a:bodyPr vert="horz" lIns="91440" tIns="45720" rIns="91440" bIns="45720" rtlCol="0" anchor="b">
            <a:noAutofit/>
          </a:bodyPr>
          <a:lstStyle>
            <a:lvl1pPr algn="l" defTabSz="914377" rtl="0" eaLnBrk="1" latinLnBrk="0" hangingPunct="1">
              <a:lnSpc>
                <a:spcPct val="90000"/>
              </a:lnSpc>
              <a:spcBef>
                <a:spcPct val="0"/>
              </a:spcBef>
              <a:buNone/>
              <a:defRPr sz="4400" kern="1200">
                <a:solidFill>
                  <a:schemeClr val="bg1"/>
                </a:solidFill>
                <a:latin typeface="Aller" panose="02000503030000020004" pitchFamily="2" charset="0"/>
                <a:ea typeface="+mj-ea"/>
                <a:cs typeface="+mj-cs"/>
              </a:defRPr>
            </a:lvl1pPr>
          </a:lstStyle>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TOPIC: TACKLING CASH TRANSACTIONS IN FIJI – INDIRECT APPROACH</a:t>
            </a:r>
          </a:p>
        </p:txBody>
      </p:sp>
    </p:spTree>
    <p:extLst>
      <p:ext uri="{BB962C8B-B14F-4D97-AF65-F5344CB8AC3E}">
        <p14:creationId xmlns:p14="http://schemas.microsoft.com/office/powerpoint/2010/main" val="29227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9716" y="3169073"/>
            <a:ext cx="10154994" cy="2160010"/>
          </a:xfrm>
        </p:spPr>
        <p:txBody>
          <a:bodyPr>
            <a:normAutofit/>
          </a:bodyPr>
          <a:lstStyle/>
          <a:p>
            <a:pPr algn="ctr"/>
            <a:r>
              <a:rPr lang="en-US" sz="3200" b="1" dirty="0">
                <a:solidFill>
                  <a:srgbClr val="FFFF00"/>
                </a:solidFill>
                <a:latin typeface="Arial" panose="020B0604020202020204" pitchFamily="34" charset="0"/>
                <a:cs typeface="Arial" panose="020B0604020202020204" pitchFamily="34" charset="0"/>
              </a:rPr>
              <a:t>Thank You </a:t>
            </a:r>
          </a:p>
          <a:p>
            <a:pPr algn="ctr"/>
            <a:endParaRPr lang="en-US" sz="3200" b="1" dirty="0">
              <a:solidFill>
                <a:srgbClr val="FFFF00"/>
              </a:solidFill>
              <a:latin typeface="Arial" panose="020B0604020202020204" pitchFamily="34" charset="0"/>
              <a:cs typeface="Arial" panose="020B0604020202020204" pitchFamily="34" charset="0"/>
            </a:endParaRPr>
          </a:p>
        </p:txBody>
      </p:sp>
      <p:sp>
        <p:nvSpPr>
          <p:cNvPr id="2" name="Subtitle 4">
            <a:extLst>
              <a:ext uri="{FF2B5EF4-FFF2-40B4-BE49-F238E27FC236}">
                <a16:creationId xmlns:a16="http://schemas.microsoft.com/office/drawing/2014/main" id="{BE323DE6-EBB4-5EA8-35FF-F5284BD17B0A}"/>
              </a:ext>
            </a:extLst>
          </p:cNvPr>
          <p:cNvSpPr txBox="1">
            <a:spLocks/>
          </p:cNvSpPr>
          <p:nvPr/>
        </p:nvSpPr>
        <p:spPr>
          <a:xfrm>
            <a:off x="827640" y="2657796"/>
            <a:ext cx="6629400" cy="860736"/>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bg1"/>
                </a:solidFill>
                <a:latin typeface="Aller" panose="02000503030000020004" pitchFamily="2"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87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F020-DAC3-84E5-AB23-195C5AE31C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0943A-97F9-2354-A88A-8F84C0E42C8E}"/>
              </a:ext>
            </a:extLst>
          </p:cNvPr>
          <p:cNvSpPr>
            <a:spLocks noGrp="1"/>
          </p:cNvSpPr>
          <p:nvPr>
            <p:ph type="title"/>
          </p:nvPr>
        </p:nvSpPr>
        <p:spPr>
          <a:xfrm>
            <a:off x="838200" y="365129"/>
            <a:ext cx="10515600" cy="1325563"/>
          </a:xfrm>
        </p:spPr>
        <p:txBody>
          <a:bodyPr anchor="ctr">
            <a:normAutofit/>
          </a:bodyPr>
          <a:lstStyle/>
          <a:p>
            <a:r>
              <a:rPr lang="en-US" sz="4000" dirty="0">
                <a:solidFill>
                  <a:srgbClr val="0070C0"/>
                </a:solidFill>
                <a:latin typeface="Aller" panose="02000503030000020004" pitchFamily="2" charset="0"/>
              </a:rPr>
              <a:t>Introduction</a:t>
            </a:r>
            <a:endParaRPr lang="en-FJ" sz="4000" dirty="0">
              <a:solidFill>
                <a:srgbClr val="0070C0"/>
              </a:solidFill>
              <a:latin typeface="Aller" panose="02000503030000020004" pitchFamily="2" charset="0"/>
            </a:endParaRPr>
          </a:p>
        </p:txBody>
      </p:sp>
      <p:sp>
        <p:nvSpPr>
          <p:cNvPr id="10" name="Content Placeholder 2">
            <a:extLst>
              <a:ext uri="{FF2B5EF4-FFF2-40B4-BE49-F238E27FC236}">
                <a16:creationId xmlns:a16="http://schemas.microsoft.com/office/drawing/2014/main" id="{2C12532A-1F5C-9733-AE58-23E5995632D5}"/>
              </a:ext>
            </a:extLst>
          </p:cNvPr>
          <p:cNvSpPr>
            <a:spLocks noGrp="1"/>
          </p:cNvSpPr>
          <p:nvPr>
            <p:ph sz="half" idx="1"/>
          </p:nvPr>
        </p:nvSpPr>
        <p:spPr>
          <a:xfrm>
            <a:off x="838200" y="1690692"/>
            <a:ext cx="5181600" cy="4486271"/>
          </a:xfrm>
        </p:spPr>
        <p:txBody>
          <a:bodyPr/>
          <a:lstStyle/>
          <a:p>
            <a:r>
              <a:rPr lang="en-US" dirty="0"/>
              <a:t>Pacific Island Country </a:t>
            </a:r>
          </a:p>
          <a:p>
            <a:r>
              <a:rPr lang="en-US" dirty="0"/>
              <a:t>Developing Country </a:t>
            </a:r>
          </a:p>
          <a:p>
            <a:r>
              <a:rPr lang="en-US" dirty="0"/>
              <a:t>Population 930,000</a:t>
            </a:r>
          </a:p>
          <a:p>
            <a:r>
              <a:rPr lang="en-US" dirty="0"/>
              <a:t>Tax Revenue – USD 1.32 billion</a:t>
            </a:r>
          </a:p>
          <a:p>
            <a:r>
              <a:rPr lang="en-US" dirty="0"/>
              <a:t>Current revenue target USD 1,44 billion</a:t>
            </a:r>
          </a:p>
          <a:p>
            <a:r>
              <a:rPr lang="en-US" dirty="0"/>
              <a:t>VAT rate – 15%</a:t>
            </a:r>
          </a:p>
          <a:p>
            <a:r>
              <a:rPr lang="en-US" dirty="0"/>
              <a:t>Cooperate tax rate – 25% </a:t>
            </a:r>
          </a:p>
        </p:txBody>
      </p:sp>
      <p:pic>
        <p:nvPicPr>
          <p:cNvPr id="5" name="Content Placeholder 4">
            <a:extLst>
              <a:ext uri="{FF2B5EF4-FFF2-40B4-BE49-F238E27FC236}">
                <a16:creationId xmlns:a16="http://schemas.microsoft.com/office/drawing/2014/main" id="{C191C9F8-4C3E-0302-0E46-D4499145B4D4}"/>
              </a:ext>
            </a:extLst>
          </p:cNvPr>
          <p:cNvPicPr>
            <a:picLocks noGrp="1" noChangeAspect="1"/>
          </p:cNvPicPr>
          <p:nvPr>
            <p:ph sz="half" idx="2"/>
          </p:nvPr>
        </p:nvPicPr>
        <p:blipFill>
          <a:blip r:embed="rId3"/>
          <a:srcRect l="2354" r="-2" b="-2"/>
          <a:stretch/>
        </p:blipFill>
        <p:spPr>
          <a:xfrm>
            <a:off x="6172202" y="1690692"/>
            <a:ext cx="5181600" cy="4486271"/>
          </a:xfrm>
          <a:prstGeom prst="rect">
            <a:avLst/>
          </a:prstGeom>
          <a:noFill/>
        </p:spPr>
      </p:pic>
    </p:spTree>
    <p:extLst>
      <p:ext uri="{BB962C8B-B14F-4D97-AF65-F5344CB8AC3E}">
        <p14:creationId xmlns:p14="http://schemas.microsoft.com/office/powerpoint/2010/main" val="29888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EE90-E364-F780-BCF4-62F89594A650}"/>
              </a:ext>
            </a:extLst>
          </p:cNvPr>
          <p:cNvSpPr>
            <a:spLocks noGrp="1"/>
          </p:cNvSpPr>
          <p:nvPr>
            <p:ph type="title"/>
          </p:nvPr>
        </p:nvSpPr>
        <p:spPr/>
        <p:txBody>
          <a:bodyPr/>
          <a:lstStyle/>
          <a:p>
            <a:r>
              <a:rPr lang="en-US" dirty="0"/>
              <a:t>Fiji's Cash Economy - A Double-Edged Sword</a:t>
            </a:r>
            <a:endParaRPr lang="en-FJ" dirty="0"/>
          </a:p>
        </p:txBody>
      </p:sp>
      <p:sp>
        <p:nvSpPr>
          <p:cNvPr id="3" name="Content Placeholder 2">
            <a:extLst>
              <a:ext uri="{FF2B5EF4-FFF2-40B4-BE49-F238E27FC236}">
                <a16:creationId xmlns:a16="http://schemas.microsoft.com/office/drawing/2014/main" id="{DDFC37A2-188A-892E-5B0D-FC114391B74B}"/>
              </a:ext>
            </a:extLst>
          </p:cNvPr>
          <p:cNvSpPr>
            <a:spLocks noGrp="1"/>
          </p:cNvSpPr>
          <p:nvPr>
            <p:ph idx="1"/>
          </p:nvPr>
        </p:nvSpPr>
        <p:spPr>
          <a:xfrm>
            <a:off x="838200" y="1527586"/>
            <a:ext cx="10515600" cy="4490925"/>
          </a:xfrm>
        </p:spPr>
        <p:txBody>
          <a:bodyPr>
            <a:normAutofit lnSpcReduction="10000"/>
          </a:bodyPr>
          <a:lstStyle/>
          <a:p>
            <a:r>
              <a:rPr lang="en-US" sz="2800" dirty="0"/>
              <a:t>Cash is integral to daily life, especially in: </a:t>
            </a:r>
          </a:p>
          <a:p>
            <a:pPr lvl="1"/>
            <a:r>
              <a:rPr lang="en-US" sz="2400" dirty="0"/>
              <a:t>Villages and rural areas</a:t>
            </a:r>
          </a:p>
          <a:p>
            <a:pPr lvl="1"/>
            <a:r>
              <a:rPr lang="en-US" sz="2400" dirty="0"/>
              <a:t>The informal sector</a:t>
            </a:r>
          </a:p>
          <a:p>
            <a:r>
              <a:rPr lang="en-US" sz="2800" dirty="0"/>
              <a:t>Advantages of Cash: </a:t>
            </a:r>
          </a:p>
          <a:p>
            <a:pPr lvl="1"/>
            <a:r>
              <a:rPr lang="en-US" sz="2400" dirty="0"/>
              <a:t>Immediate accessibility – </a:t>
            </a:r>
          </a:p>
          <a:p>
            <a:pPr lvl="1"/>
            <a:r>
              <a:rPr lang="en-US" sz="2400" dirty="0"/>
              <a:t>Informal sector has quick access. </a:t>
            </a:r>
          </a:p>
          <a:p>
            <a:pPr lvl="1"/>
            <a:r>
              <a:rPr lang="en-US" sz="2400" dirty="0"/>
              <a:t>Ease of use – traditional method </a:t>
            </a:r>
          </a:p>
          <a:p>
            <a:r>
              <a:rPr lang="en-US" sz="2800" dirty="0"/>
              <a:t>Challenges of Cash: </a:t>
            </a:r>
          </a:p>
          <a:p>
            <a:pPr lvl="1"/>
            <a:r>
              <a:rPr lang="en-US" sz="2400" dirty="0"/>
              <a:t>Hinders economic development (less formal financial inclusion)</a:t>
            </a:r>
          </a:p>
          <a:p>
            <a:pPr lvl="1"/>
            <a:r>
              <a:rPr lang="en-US" sz="2400" dirty="0"/>
              <a:t>Complicates governance (tracking economic activity)</a:t>
            </a:r>
          </a:p>
          <a:p>
            <a:pPr lvl="1"/>
            <a:r>
              <a:rPr lang="en-US" sz="2400" dirty="0"/>
              <a:t>Increased risk of tax evasion due to lack of digital trails</a:t>
            </a:r>
          </a:p>
          <a:p>
            <a:pPr marL="0" indent="0">
              <a:buNone/>
            </a:pPr>
            <a:endParaRPr lang="en-FJ" dirty="0"/>
          </a:p>
        </p:txBody>
      </p:sp>
      <p:pic>
        <p:nvPicPr>
          <p:cNvPr id="5" name="Picture 4">
            <a:extLst>
              <a:ext uri="{FF2B5EF4-FFF2-40B4-BE49-F238E27FC236}">
                <a16:creationId xmlns:a16="http://schemas.microsoft.com/office/drawing/2014/main" id="{8A43715C-090F-6124-6A35-C83959B750B7}"/>
              </a:ext>
            </a:extLst>
          </p:cNvPr>
          <p:cNvPicPr>
            <a:picLocks noChangeAspect="1"/>
          </p:cNvPicPr>
          <p:nvPr/>
        </p:nvPicPr>
        <p:blipFill>
          <a:blip r:embed="rId3"/>
          <a:stretch>
            <a:fillRect/>
          </a:stretch>
        </p:blipFill>
        <p:spPr>
          <a:xfrm>
            <a:off x="7089423" y="1612900"/>
            <a:ext cx="4481688" cy="2710744"/>
          </a:xfrm>
          <a:prstGeom prst="rect">
            <a:avLst/>
          </a:prstGeom>
        </p:spPr>
      </p:pic>
    </p:spTree>
    <p:extLst>
      <p:ext uri="{BB962C8B-B14F-4D97-AF65-F5344CB8AC3E}">
        <p14:creationId xmlns:p14="http://schemas.microsoft.com/office/powerpoint/2010/main" val="236791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7C68-7D3E-6A95-A8CD-46776A848DC3}"/>
              </a:ext>
            </a:extLst>
          </p:cNvPr>
          <p:cNvSpPr>
            <a:spLocks noGrp="1"/>
          </p:cNvSpPr>
          <p:nvPr>
            <p:ph type="title"/>
          </p:nvPr>
        </p:nvSpPr>
        <p:spPr/>
        <p:txBody>
          <a:bodyPr/>
          <a:lstStyle/>
          <a:p>
            <a:r>
              <a:rPr lang="en-US" dirty="0"/>
              <a:t>The Audit Focus - Cash-Intensive Businesses</a:t>
            </a:r>
            <a:endParaRPr lang="en-FJ" dirty="0"/>
          </a:p>
        </p:txBody>
      </p:sp>
      <p:sp>
        <p:nvSpPr>
          <p:cNvPr id="4" name="Content Placeholder 3">
            <a:extLst>
              <a:ext uri="{FF2B5EF4-FFF2-40B4-BE49-F238E27FC236}">
                <a16:creationId xmlns:a16="http://schemas.microsoft.com/office/drawing/2014/main" id="{DB6E80F2-EBE5-DE49-34C0-6C2F2B8E6AED}"/>
              </a:ext>
            </a:extLst>
          </p:cNvPr>
          <p:cNvSpPr>
            <a:spLocks noGrp="1"/>
          </p:cNvSpPr>
          <p:nvPr>
            <p:ph idx="1"/>
          </p:nvPr>
        </p:nvSpPr>
        <p:spPr>
          <a:xfrm>
            <a:off x="838200" y="1612900"/>
            <a:ext cx="10515600" cy="4405611"/>
          </a:xfrm>
        </p:spPr>
        <p:txBody>
          <a:bodyPr>
            <a:normAutofit lnSpcReduction="10000"/>
          </a:bodyPr>
          <a:lstStyle/>
          <a:p>
            <a:r>
              <a:rPr lang="en-US" dirty="0"/>
              <a:t>This presentation discusses a tax audit of a cash-intensive car rental business.</a:t>
            </a:r>
          </a:p>
          <a:p>
            <a:r>
              <a:rPr lang="en-US" dirty="0"/>
              <a:t>Case identified through Whistleblower.</a:t>
            </a:r>
          </a:p>
          <a:p>
            <a:pPr lvl="1"/>
            <a:r>
              <a:rPr lang="en-US" dirty="0"/>
              <a:t>Two sales invoice books are kept – to evade tax from the second book sales</a:t>
            </a:r>
          </a:p>
          <a:p>
            <a:pPr lvl="1"/>
            <a:r>
              <a:rPr lang="en-US" dirty="0"/>
              <a:t>Books are burnt. </a:t>
            </a:r>
          </a:p>
          <a:p>
            <a:r>
              <a:rPr lang="en-US" dirty="0"/>
              <a:t>Risk profiling was conducted.</a:t>
            </a:r>
          </a:p>
          <a:p>
            <a:r>
              <a:rPr lang="en-US" dirty="0"/>
              <a:t>Third Party Searches:</a:t>
            </a:r>
          </a:p>
          <a:p>
            <a:pPr lvl="1"/>
            <a:r>
              <a:rPr lang="en-US" dirty="0"/>
              <a:t>Bank Searches </a:t>
            </a:r>
          </a:p>
          <a:p>
            <a:pPr lvl="1"/>
            <a:r>
              <a:rPr lang="en-US" dirty="0"/>
              <a:t>Credit providers</a:t>
            </a:r>
          </a:p>
          <a:p>
            <a:pPr lvl="1"/>
            <a:r>
              <a:rPr lang="en-US" dirty="0"/>
              <a:t>Property search </a:t>
            </a:r>
          </a:p>
          <a:p>
            <a:pPr lvl="1"/>
            <a:r>
              <a:rPr lang="en-US" dirty="0"/>
              <a:t>Supernation Fund – voluntary contribution </a:t>
            </a:r>
          </a:p>
          <a:p>
            <a:pPr lvl="1"/>
            <a:r>
              <a:rPr lang="en-US" dirty="0"/>
              <a:t>Mobile service provider – mobile wallet </a:t>
            </a:r>
          </a:p>
          <a:p>
            <a:pPr lvl="1"/>
            <a:r>
              <a:rPr lang="en-US" dirty="0"/>
              <a:t>Land Transport Authority – Direct Access </a:t>
            </a:r>
          </a:p>
          <a:p>
            <a:pPr lvl="1"/>
            <a:endParaRPr lang="en-US" dirty="0"/>
          </a:p>
          <a:p>
            <a:pPr lvl="1"/>
            <a:endParaRPr lang="en-US" dirty="0"/>
          </a:p>
          <a:p>
            <a:pPr marL="457189" lvl="1" indent="0">
              <a:buNone/>
            </a:pPr>
            <a:endParaRPr lang="en-US" dirty="0"/>
          </a:p>
          <a:p>
            <a:endParaRPr lang="en-FJ" dirty="0"/>
          </a:p>
        </p:txBody>
      </p:sp>
    </p:spTree>
    <p:extLst>
      <p:ext uri="{BB962C8B-B14F-4D97-AF65-F5344CB8AC3E}">
        <p14:creationId xmlns:p14="http://schemas.microsoft.com/office/powerpoint/2010/main" val="268261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DE68-1211-B5F1-1203-5CF5D680FA32}"/>
              </a:ext>
            </a:extLst>
          </p:cNvPr>
          <p:cNvSpPr>
            <a:spLocks noGrp="1"/>
          </p:cNvSpPr>
          <p:nvPr>
            <p:ph type="title"/>
          </p:nvPr>
        </p:nvSpPr>
        <p:spPr>
          <a:xfrm>
            <a:off x="838200" y="482600"/>
            <a:ext cx="10515600" cy="1130300"/>
          </a:xfrm>
        </p:spPr>
        <p:txBody>
          <a:bodyPr anchor="ctr">
            <a:normAutofit/>
          </a:bodyPr>
          <a:lstStyle/>
          <a:p>
            <a:r>
              <a:rPr lang="en-US" dirty="0"/>
              <a:t>The Car Rental Business - Initial Findings</a:t>
            </a:r>
            <a:endParaRPr lang="en-FJ" dirty="0"/>
          </a:p>
        </p:txBody>
      </p:sp>
      <p:graphicFrame>
        <p:nvGraphicFramePr>
          <p:cNvPr id="5" name="Content Placeholder 2">
            <a:extLst>
              <a:ext uri="{FF2B5EF4-FFF2-40B4-BE49-F238E27FC236}">
                <a16:creationId xmlns:a16="http://schemas.microsoft.com/office/drawing/2014/main" id="{209A967D-F261-994E-294F-F5BB26C7111F}"/>
              </a:ext>
            </a:extLst>
          </p:cNvPr>
          <p:cNvGraphicFramePr>
            <a:graphicFrameLocks noGrp="1"/>
          </p:cNvGraphicFramePr>
          <p:nvPr>
            <p:ph idx="1"/>
            <p:extLst>
              <p:ext uri="{D42A27DB-BD31-4B8C-83A1-F6EECF244321}">
                <p14:modId xmlns:p14="http://schemas.microsoft.com/office/powerpoint/2010/main" val="2968248141"/>
              </p:ext>
            </p:extLst>
          </p:nvPr>
        </p:nvGraphicFramePr>
        <p:xfrm>
          <a:off x="838200" y="1612900"/>
          <a:ext cx="10919908" cy="440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77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2723-3D95-A004-8CAD-E37ED1F43C8D}"/>
              </a:ext>
            </a:extLst>
          </p:cNvPr>
          <p:cNvSpPr>
            <a:spLocks noGrp="1"/>
          </p:cNvSpPr>
          <p:nvPr>
            <p:ph type="title"/>
          </p:nvPr>
        </p:nvSpPr>
        <p:spPr>
          <a:xfrm>
            <a:off x="838200" y="181385"/>
            <a:ext cx="10515600" cy="1130300"/>
          </a:xfrm>
        </p:spPr>
        <p:txBody>
          <a:bodyPr/>
          <a:lstStyle/>
          <a:p>
            <a:r>
              <a:rPr lang="en-US" dirty="0"/>
              <a:t>Audit Methodology - Tracing the Cash Flow</a:t>
            </a:r>
            <a:endParaRPr lang="en-FJ" dirty="0"/>
          </a:p>
        </p:txBody>
      </p:sp>
      <p:sp>
        <p:nvSpPr>
          <p:cNvPr id="3" name="Content Placeholder 2">
            <a:extLst>
              <a:ext uri="{FF2B5EF4-FFF2-40B4-BE49-F238E27FC236}">
                <a16:creationId xmlns:a16="http://schemas.microsoft.com/office/drawing/2014/main" id="{3861C794-0F75-210A-17A5-2D24CF8C8A70}"/>
              </a:ext>
            </a:extLst>
          </p:cNvPr>
          <p:cNvSpPr>
            <a:spLocks noGrp="1"/>
          </p:cNvSpPr>
          <p:nvPr>
            <p:ph idx="1"/>
          </p:nvPr>
        </p:nvSpPr>
        <p:spPr>
          <a:xfrm>
            <a:off x="752138" y="1054249"/>
            <a:ext cx="10515600" cy="4959276"/>
          </a:xfrm>
        </p:spPr>
        <p:txBody>
          <a:bodyPr>
            <a:noAutofit/>
          </a:bodyPr>
          <a:lstStyle/>
          <a:p>
            <a:pPr marL="342900" lvl="0" indent="-342900">
              <a:lnSpc>
                <a:spcPct val="107000"/>
              </a:lnSpc>
              <a:spcAft>
                <a:spcPts val="800"/>
              </a:spcAft>
              <a:buFont typeface="+mj-lt"/>
              <a:buAutoNum type="arabicPeriod"/>
              <a:tabLst>
                <a:tab pos="457200" algn="l"/>
              </a:tabLst>
            </a:pPr>
            <a:r>
              <a:rPr lang="en-FJ" sz="1800" b="1" kern="100" dirty="0">
                <a:effectLst/>
                <a:latin typeface="Aptos" panose="020B0004020202020204" pitchFamily="34" charset="0"/>
                <a:ea typeface="Aptos" panose="020B0004020202020204" pitchFamily="34" charset="0"/>
                <a:cs typeface="Times New Roman" panose="02020603050405020304" pitchFamily="18" charset="0"/>
              </a:rPr>
              <a:t>Identified All Cash Expenses/Payments:</a:t>
            </a:r>
            <a:endParaRPr lang="en-FJ"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FJ" sz="1800" kern="100" dirty="0">
                <a:effectLst/>
                <a:latin typeface="Aptos" panose="020B0004020202020204" pitchFamily="34" charset="0"/>
                <a:ea typeface="Aptos" panose="020B0004020202020204" pitchFamily="34" charset="0"/>
                <a:cs typeface="Times New Roman" panose="02020603050405020304" pitchFamily="18" charset="0"/>
              </a:rPr>
              <a:t>Profit &amp; Loss statement (P&amp;L)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expenses</a:t>
            </a:r>
            <a:r>
              <a:rPr lang="en-FJ" sz="18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en-FJ" sz="1800" kern="100" dirty="0">
                <a:effectLst/>
                <a:latin typeface="Aptos" panose="020B0004020202020204" pitchFamily="34" charset="0"/>
                <a:ea typeface="Aptos" panose="020B0004020202020204" pitchFamily="34" charset="0"/>
                <a:cs typeface="Times New Roman" panose="02020603050405020304" pitchFamily="18" charset="0"/>
              </a:rPr>
              <a:t>Adjusted for creditor balances to reflect actual cash outflows (cash expenses paid).</a:t>
            </a:r>
          </a:p>
          <a:p>
            <a:pPr marL="742950" lvl="1" indent="-285750">
              <a:lnSpc>
                <a:spcPct val="107000"/>
              </a:lnSpc>
              <a:spcAft>
                <a:spcPts val="800"/>
              </a:spcAft>
              <a:buSzPts val="1000"/>
              <a:buFont typeface="Courier New" panose="02070309020205020404" pitchFamily="49" charset="0"/>
              <a:buChar char="o"/>
              <a:tabLst>
                <a:tab pos="914400" algn="l"/>
              </a:tabLst>
            </a:pPr>
            <a:r>
              <a:rPr lang="en-FJ" sz="1800" kern="100" dirty="0">
                <a:effectLst/>
                <a:latin typeface="Aptos" panose="020B0004020202020204" pitchFamily="34" charset="0"/>
                <a:ea typeface="Aptos" panose="020B0004020202020204" pitchFamily="34" charset="0"/>
                <a:cs typeface="Times New Roman" panose="02020603050405020304" pitchFamily="18" charset="0"/>
              </a:rPr>
              <a:t>Included all other identified cash payments (loan repayments, proprietor drawings).</a:t>
            </a:r>
          </a:p>
          <a:p>
            <a:pPr marL="342900" lvl="0" indent="-342900">
              <a:lnSpc>
                <a:spcPct val="107000"/>
              </a:lnSpc>
              <a:spcAft>
                <a:spcPts val="800"/>
              </a:spcAft>
              <a:buFont typeface="+mj-lt"/>
              <a:buAutoNum type="arabicPeriod"/>
              <a:tabLst>
                <a:tab pos="457200" algn="l"/>
              </a:tabLst>
            </a:pPr>
            <a:r>
              <a:rPr lang="en-FJ" sz="1800" b="1" kern="100" dirty="0">
                <a:effectLst/>
                <a:latin typeface="Aptos" panose="020B0004020202020204" pitchFamily="34" charset="0"/>
                <a:ea typeface="Aptos" panose="020B0004020202020204" pitchFamily="34" charset="0"/>
                <a:cs typeface="Times New Roman" panose="02020603050405020304" pitchFamily="18" charset="0"/>
              </a:rPr>
              <a:t>Calculated Total Cash Outflows:</a:t>
            </a:r>
            <a:r>
              <a:rPr lang="en-FJ" sz="1800" kern="100" dirty="0">
                <a:effectLst/>
                <a:latin typeface="Aptos" panose="020B0004020202020204" pitchFamily="34" charset="0"/>
                <a:ea typeface="Aptos" panose="020B0004020202020204" pitchFamily="34" charset="0"/>
                <a:cs typeface="Times New Roman" panose="02020603050405020304" pitchFamily="18" charset="0"/>
              </a:rPr>
              <a:t> Summed all the identified cash outflows from Step 1.</a:t>
            </a:r>
          </a:p>
          <a:p>
            <a:pPr marL="342900" lvl="0" indent="-342900">
              <a:lnSpc>
                <a:spcPct val="107000"/>
              </a:lnSpc>
              <a:spcAft>
                <a:spcPts val="800"/>
              </a:spcAft>
              <a:buFont typeface="+mj-lt"/>
              <a:buAutoNum type="arabicPeriod"/>
              <a:tabLst>
                <a:tab pos="457200" algn="l"/>
              </a:tabLst>
            </a:pPr>
            <a:r>
              <a:rPr lang="en-FJ" sz="1800" b="1" kern="100" dirty="0">
                <a:effectLst/>
                <a:latin typeface="Aptos" panose="020B0004020202020204" pitchFamily="34" charset="0"/>
                <a:ea typeface="Aptos" panose="020B0004020202020204" pitchFamily="34" charset="0"/>
                <a:cs typeface="Times New Roman" panose="02020603050405020304" pitchFamily="18" charset="0"/>
              </a:rPr>
              <a:t>Determined Cash Purchases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or outflows</a:t>
            </a:r>
            <a:r>
              <a:rPr lang="en-FJ"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FJ"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FJ" sz="1800" kern="100" dirty="0">
                <a:effectLst/>
                <a:latin typeface="Aptos" panose="020B0004020202020204" pitchFamily="34" charset="0"/>
                <a:ea typeface="Aptos" panose="020B0004020202020204" pitchFamily="34" charset="0"/>
                <a:cs typeface="Times New Roman" panose="02020603050405020304" pitchFamily="18" charset="0"/>
              </a:rPr>
              <a:t>Compared total </a:t>
            </a:r>
            <a:r>
              <a:rPr lang="en-FJ" sz="1800" b="1" kern="100" dirty="0">
                <a:effectLst/>
                <a:latin typeface="Aptos" panose="020B0004020202020204" pitchFamily="34" charset="0"/>
                <a:ea typeface="Aptos" panose="020B0004020202020204" pitchFamily="34" charset="0"/>
                <a:cs typeface="Times New Roman" panose="02020603050405020304" pitchFamily="18" charset="0"/>
              </a:rPr>
              <a:t>cash outflows/payments </a:t>
            </a:r>
            <a:r>
              <a:rPr lang="en-FJ" sz="1800" kern="100" dirty="0">
                <a:effectLst/>
                <a:latin typeface="Aptos" panose="020B0004020202020204" pitchFamily="34" charset="0"/>
                <a:ea typeface="Aptos" panose="020B0004020202020204" pitchFamily="34" charset="0"/>
                <a:cs typeface="Times New Roman" panose="02020603050405020304" pitchFamily="18" charset="0"/>
              </a:rPr>
              <a:t>with </a:t>
            </a:r>
            <a:r>
              <a:rPr lang="en-FJ" sz="1800" b="1" kern="100" dirty="0">
                <a:effectLst/>
                <a:latin typeface="Aptos" panose="020B0004020202020204" pitchFamily="34" charset="0"/>
                <a:ea typeface="Aptos" panose="020B0004020202020204" pitchFamily="34" charset="0"/>
                <a:cs typeface="Times New Roman" panose="02020603050405020304" pitchFamily="18" charset="0"/>
              </a:rPr>
              <a:t>total withdrawals </a:t>
            </a:r>
            <a:r>
              <a:rPr lang="en-FJ" sz="1800" kern="100" dirty="0">
                <a:effectLst/>
                <a:latin typeface="Aptos" panose="020B0004020202020204" pitchFamily="34" charset="0"/>
                <a:ea typeface="Aptos" panose="020B0004020202020204" pitchFamily="34" charset="0"/>
                <a:cs typeface="Times New Roman" panose="02020603050405020304" pitchFamily="18" charset="0"/>
              </a:rPr>
              <a:t>from the business bank account.</a:t>
            </a:r>
          </a:p>
          <a:p>
            <a:pPr marL="742950" lvl="1" indent="-285750">
              <a:lnSpc>
                <a:spcPct val="107000"/>
              </a:lnSpc>
              <a:spcAft>
                <a:spcPts val="800"/>
              </a:spcAft>
              <a:buSzPts val="1000"/>
              <a:buFont typeface="Courier New" panose="02070309020205020404" pitchFamily="49" charset="0"/>
              <a:buChar char="o"/>
              <a:tabLst>
                <a:tab pos="914400" algn="l"/>
              </a:tabLst>
            </a:pPr>
            <a:r>
              <a:rPr lang="en-FJ" sz="1800" kern="100" dirty="0">
                <a:effectLst/>
                <a:latin typeface="Aptos" panose="020B0004020202020204" pitchFamily="34" charset="0"/>
                <a:ea typeface="Aptos" panose="020B0004020202020204" pitchFamily="34" charset="0"/>
                <a:cs typeface="Times New Roman" panose="02020603050405020304" pitchFamily="18" charset="0"/>
              </a:rPr>
              <a:t>The difference represented the amount of cash used for purchases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/not declared</a:t>
            </a:r>
            <a:r>
              <a:rPr lang="en-FJ"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indent="-342900">
              <a:buFont typeface="+mj-lt"/>
              <a:buAutoNum type="arabicPeriod"/>
            </a:pPr>
            <a:r>
              <a:rPr lang="en-FJ" sz="1800" b="1" dirty="0">
                <a:effectLst/>
                <a:latin typeface="Aptos" panose="020B0004020202020204" pitchFamily="34" charset="0"/>
                <a:ea typeface="Aptos" panose="020B0004020202020204" pitchFamily="34" charset="0"/>
                <a:cs typeface="Times New Roman" panose="02020603050405020304" pitchFamily="18" charset="0"/>
              </a:rPr>
              <a:t>Adjusted Declared Sales:</a:t>
            </a:r>
            <a:r>
              <a:rPr lang="en-FJ" sz="1800" dirty="0">
                <a:effectLst/>
                <a:latin typeface="Aptos" panose="020B0004020202020204" pitchFamily="34" charset="0"/>
                <a:ea typeface="Aptos" panose="020B0004020202020204" pitchFamily="34" charset="0"/>
                <a:cs typeface="Times New Roman" panose="02020603050405020304" pitchFamily="18" charset="0"/>
              </a:rPr>
              <a:t> Added the </a:t>
            </a:r>
            <a:r>
              <a:rPr lang="en-US" sz="1800" dirty="0">
                <a:effectLst/>
                <a:latin typeface="Aptos" panose="020B0004020202020204" pitchFamily="34" charset="0"/>
                <a:ea typeface="Aptos" panose="020B0004020202020204" pitchFamily="34" charset="0"/>
                <a:cs typeface="Times New Roman" panose="02020603050405020304" pitchFamily="18" charset="0"/>
              </a:rPr>
              <a:t>variance </a:t>
            </a:r>
            <a:r>
              <a:rPr lang="en-FJ" sz="1800" dirty="0">
                <a:effectLst/>
                <a:latin typeface="Aptos" panose="020B0004020202020204" pitchFamily="34" charset="0"/>
                <a:ea typeface="Aptos" panose="020B0004020202020204" pitchFamily="34" charset="0"/>
                <a:cs typeface="Times New Roman" panose="02020603050405020304" pitchFamily="18" charset="0"/>
              </a:rPr>
              <a:t>(representing undeclared sales) to the initially declared sales to arrive at a more accurate representation of total revenue</a:t>
            </a:r>
            <a:endParaRPr lang="en-US" sz="1800" dirty="0"/>
          </a:p>
        </p:txBody>
      </p:sp>
    </p:spTree>
    <p:extLst>
      <p:ext uri="{BB962C8B-B14F-4D97-AF65-F5344CB8AC3E}">
        <p14:creationId xmlns:p14="http://schemas.microsoft.com/office/powerpoint/2010/main" val="68777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B2420BEF-B005-09E1-5BCC-B32906F02E9F}"/>
              </a:ext>
            </a:extLst>
          </p:cNvPr>
          <p:cNvPicPr>
            <a:picLocks noGrp="1" noChangeAspect="1"/>
          </p:cNvPicPr>
          <p:nvPr>
            <p:ph idx="1"/>
          </p:nvPr>
        </p:nvPicPr>
        <p:blipFill>
          <a:blip r:embed="rId3"/>
          <a:stretch>
            <a:fillRect/>
          </a:stretch>
        </p:blipFill>
        <p:spPr>
          <a:xfrm>
            <a:off x="7125630" y="445198"/>
            <a:ext cx="4838522" cy="2331455"/>
          </a:xfrm>
        </p:spPr>
      </p:pic>
      <p:pic>
        <p:nvPicPr>
          <p:cNvPr id="5" name="Picture 4">
            <a:extLst>
              <a:ext uri="{FF2B5EF4-FFF2-40B4-BE49-F238E27FC236}">
                <a16:creationId xmlns:a16="http://schemas.microsoft.com/office/drawing/2014/main" id="{02C1B29D-F838-F0D0-91B6-BFB7A1E54F8C}"/>
              </a:ext>
            </a:extLst>
          </p:cNvPr>
          <p:cNvPicPr>
            <a:picLocks noChangeAspect="1"/>
          </p:cNvPicPr>
          <p:nvPr/>
        </p:nvPicPr>
        <p:blipFill>
          <a:blip r:embed="rId4"/>
          <a:stretch>
            <a:fillRect/>
          </a:stretch>
        </p:blipFill>
        <p:spPr>
          <a:xfrm>
            <a:off x="1253067" y="384859"/>
            <a:ext cx="5667022" cy="6151407"/>
          </a:xfrm>
          <a:prstGeom prst="rect">
            <a:avLst/>
          </a:prstGeom>
        </p:spPr>
      </p:pic>
    </p:spTree>
    <p:extLst>
      <p:ext uri="{BB962C8B-B14F-4D97-AF65-F5344CB8AC3E}">
        <p14:creationId xmlns:p14="http://schemas.microsoft.com/office/powerpoint/2010/main" val="168946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27FA-EA02-2853-C936-8F14ACD2205E}"/>
              </a:ext>
            </a:extLst>
          </p:cNvPr>
          <p:cNvSpPr>
            <a:spLocks noGrp="1"/>
          </p:cNvSpPr>
          <p:nvPr>
            <p:ph type="title"/>
          </p:nvPr>
        </p:nvSpPr>
        <p:spPr>
          <a:xfrm>
            <a:off x="838200" y="268194"/>
            <a:ext cx="10515600" cy="1130300"/>
          </a:xfrm>
        </p:spPr>
        <p:txBody>
          <a:bodyPr/>
          <a:lstStyle/>
          <a:p>
            <a:r>
              <a:rPr lang="en-US" dirty="0"/>
              <a:t>Key Findings and Implications</a:t>
            </a:r>
            <a:endParaRPr lang="en-FJ" dirty="0"/>
          </a:p>
        </p:txBody>
      </p:sp>
      <p:sp>
        <p:nvSpPr>
          <p:cNvPr id="3" name="Content Placeholder 2">
            <a:extLst>
              <a:ext uri="{FF2B5EF4-FFF2-40B4-BE49-F238E27FC236}">
                <a16:creationId xmlns:a16="http://schemas.microsoft.com/office/drawing/2014/main" id="{0342050D-AFB0-9D6C-3B9E-A684056DC31A}"/>
              </a:ext>
            </a:extLst>
          </p:cNvPr>
          <p:cNvSpPr>
            <a:spLocks noGrp="1"/>
          </p:cNvSpPr>
          <p:nvPr>
            <p:ph idx="1"/>
          </p:nvPr>
        </p:nvSpPr>
        <p:spPr>
          <a:xfrm>
            <a:off x="838200" y="1226634"/>
            <a:ext cx="10515600" cy="4791877"/>
          </a:xfrm>
        </p:spPr>
        <p:txBody>
          <a:bodyPr>
            <a:normAutofit fontScale="92500" lnSpcReduction="20000"/>
          </a:bodyPr>
          <a:lstStyle/>
          <a:p>
            <a:pPr>
              <a:lnSpc>
                <a:spcPct val="107000"/>
              </a:lnSpc>
              <a:spcAft>
                <a:spcPts val="800"/>
              </a:spcAft>
              <a:buSzPts val="1000"/>
              <a:tabLst>
                <a:tab pos="457200" algn="l"/>
              </a:tabLst>
            </a:pPr>
            <a:r>
              <a:rPr lang="en-FJ" sz="2800" kern="100" dirty="0">
                <a:effectLst/>
                <a:latin typeface="Aptos" panose="020B0004020202020204" pitchFamily="34" charset="0"/>
                <a:ea typeface="Aptos" panose="020B0004020202020204" pitchFamily="34" charset="0"/>
                <a:cs typeface="Times New Roman" panose="02020603050405020304" pitchFamily="18" charset="0"/>
              </a:rPr>
              <a:t>The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variance</a:t>
            </a:r>
            <a:r>
              <a:rPr lang="en-US" sz="2800" kern="100" dirty="0">
                <a:latin typeface="Aptos" panose="020B0004020202020204" pitchFamily="34" charset="0"/>
                <a:ea typeface="Aptos" panose="020B0004020202020204" pitchFamily="34" charset="0"/>
                <a:cs typeface="Times New Roman" panose="02020603050405020304" pitchFamily="18" charset="0"/>
              </a:rPr>
              <a:t> </a:t>
            </a:r>
            <a:r>
              <a:rPr lang="en-FJ" sz="2800" kern="100" dirty="0">
                <a:effectLst/>
                <a:latin typeface="Aptos" panose="020B0004020202020204" pitchFamily="34" charset="0"/>
                <a:ea typeface="Aptos" panose="020B0004020202020204" pitchFamily="34" charset="0"/>
                <a:cs typeface="Times New Roman" panose="02020603050405020304" pitchFamily="18" charset="0"/>
              </a:rPr>
              <a:t>indicated </a:t>
            </a:r>
            <a:r>
              <a:rPr lang="en-FJ" sz="2800" b="1" kern="100" dirty="0">
                <a:effectLst/>
                <a:latin typeface="Aptos" panose="020B0004020202020204" pitchFamily="34" charset="0"/>
                <a:ea typeface="Aptos" panose="020B0004020202020204" pitchFamily="34" charset="0"/>
                <a:cs typeface="Times New Roman" panose="02020603050405020304" pitchFamily="18" charset="0"/>
              </a:rPr>
              <a:t>significant underreporting of sales revenue</a:t>
            </a:r>
            <a:r>
              <a:rPr lang="en-FJ" sz="28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SzPts val="1000"/>
              <a:tabLst>
                <a:tab pos="457200" algn="l"/>
              </a:tabLst>
            </a:pPr>
            <a:r>
              <a:rPr lang="en-FJ" sz="2800" b="1" kern="100" dirty="0">
                <a:effectLst/>
                <a:latin typeface="Aptos" panose="020B0004020202020204" pitchFamily="34" charset="0"/>
                <a:ea typeface="Aptos" panose="020B0004020202020204" pitchFamily="34" charset="0"/>
                <a:cs typeface="Times New Roman" panose="02020603050405020304" pitchFamily="18" charset="0"/>
              </a:rPr>
              <a:t>Implications:</a:t>
            </a:r>
            <a:r>
              <a:rPr lang="en-FJ" sz="2800" kern="100" dirty="0">
                <a:effectLst/>
                <a:latin typeface="Aptos" panose="020B0004020202020204" pitchFamily="34" charset="0"/>
                <a:ea typeface="Aptos" panose="020B0004020202020204" pitchFamily="34" charset="0"/>
                <a:cs typeface="Times New Roman" panose="02020603050405020304" pitchFamily="18"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en-FJ" sz="2800" b="1" kern="100" dirty="0">
                <a:effectLst/>
                <a:latin typeface="Aptos" panose="020B0004020202020204" pitchFamily="34" charset="0"/>
                <a:ea typeface="Aptos" panose="020B0004020202020204" pitchFamily="34" charset="0"/>
                <a:cs typeface="Times New Roman" panose="02020603050405020304" pitchFamily="18" charset="0"/>
              </a:rPr>
              <a:t>Tax Evasion:</a:t>
            </a:r>
            <a:r>
              <a:rPr lang="en-FJ" sz="2800" kern="100" dirty="0">
                <a:effectLst/>
                <a:latin typeface="Aptos" panose="020B0004020202020204" pitchFamily="34" charset="0"/>
                <a:ea typeface="Aptos" panose="020B0004020202020204" pitchFamily="34" charset="0"/>
                <a:cs typeface="Times New Roman" panose="02020603050405020304" pitchFamily="18" charset="0"/>
              </a:rPr>
              <a:t> The business was likely evading a considerable amount of tax.</a:t>
            </a:r>
          </a:p>
          <a:p>
            <a:pPr marL="742950" lvl="1" indent="-285750">
              <a:lnSpc>
                <a:spcPct val="107000"/>
              </a:lnSpc>
              <a:spcAft>
                <a:spcPts val="800"/>
              </a:spcAft>
              <a:buSzPts val="1000"/>
              <a:buFont typeface="Courier New" panose="02070309020205020404" pitchFamily="49" charset="0"/>
              <a:buChar char="o"/>
              <a:tabLst>
                <a:tab pos="914400" algn="l"/>
              </a:tabLst>
            </a:pPr>
            <a:r>
              <a:rPr lang="en-FJ" sz="2800" b="1" kern="100" dirty="0">
                <a:effectLst/>
                <a:latin typeface="Aptos" panose="020B0004020202020204" pitchFamily="34" charset="0"/>
                <a:ea typeface="Aptos" panose="020B0004020202020204" pitchFamily="34" charset="0"/>
                <a:cs typeface="Times New Roman" panose="02020603050405020304" pitchFamily="18" charset="0"/>
              </a:rPr>
              <a:t>Poor Record Keeping</a:t>
            </a:r>
            <a:r>
              <a:rPr lang="en-US" sz="2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hinders tax audit and investigations </a:t>
            </a:r>
            <a:endParaRPr lang="en-US" sz="2800" kern="1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FJ" sz="2800" b="1" kern="100" dirty="0">
                <a:effectLst/>
                <a:latin typeface="Aptos" panose="020B0004020202020204" pitchFamily="34" charset="0"/>
                <a:ea typeface="Aptos" panose="020B0004020202020204" pitchFamily="34" charset="0"/>
                <a:cs typeface="Times New Roman" panose="02020603050405020304" pitchFamily="18" charset="0"/>
              </a:rPr>
              <a:t>Systemic Issue:</a:t>
            </a:r>
            <a:r>
              <a:rPr lang="en-FJ"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T</a:t>
            </a:r>
            <a:r>
              <a:rPr lang="en-US" sz="2800" kern="100" dirty="0">
                <a:latin typeface="Aptos" panose="020B0004020202020204" pitchFamily="34" charset="0"/>
                <a:ea typeface="Aptos" panose="020B0004020202020204" pitchFamily="34" charset="0"/>
                <a:cs typeface="Times New Roman" panose="02020603050405020304" pitchFamily="18" charset="0"/>
              </a:rPr>
              <a:t>here are </a:t>
            </a:r>
            <a:r>
              <a:rPr lang="en-FJ" sz="2800" kern="100" dirty="0">
                <a:effectLst/>
                <a:latin typeface="Aptos" panose="020B0004020202020204" pitchFamily="34" charset="0"/>
                <a:ea typeface="Aptos" panose="020B0004020202020204" pitchFamily="34" charset="0"/>
                <a:cs typeface="Times New Roman" panose="02020603050405020304" pitchFamily="18" charset="0"/>
              </a:rPr>
              <a:t>similar underreporting prevalent in other cash-intensive sectors in Fiji.</a:t>
            </a:r>
          </a:p>
          <a:p>
            <a:pPr marL="742950" lvl="1" indent="-285750">
              <a:lnSpc>
                <a:spcPct val="107000"/>
              </a:lnSpc>
              <a:spcAft>
                <a:spcPts val="800"/>
              </a:spcAft>
              <a:buSzPts val="1000"/>
              <a:buFont typeface="Courier New" panose="02070309020205020404" pitchFamily="49" charset="0"/>
              <a:buChar char="o"/>
              <a:tabLst>
                <a:tab pos="914400" algn="l"/>
              </a:tabLst>
            </a:pPr>
            <a:r>
              <a:rPr lang="en-FJ" sz="2800" b="1" kern="100" dirty="0">
                <a:effectLst/>
                <a:latin typeface="Aptos" panose="020B0004020202020204" pitchFamily="34" charset="0"/>
                <a:ea typeface="Aptos" panose="020B0004020202020204" pitchFamily="34" charset="0"/>
                <a:cs typeface="Times New Roman" panose="02020603050405020304" pitchFamily="18" charset="0"/>
              </a:rPr>
              <a:t>Importance of Indirect Audit Methods:</a:t>
            </a:r>
            <a:r>
              <a:rPr lang="en-FJ" sz="2800" kern="100" dirty="0">
                <a:effectLst/>
                <a:latin typeface="Aptos" panose="020B0004020202020204" pitchFamily="34" charset="0"/>
                <a:ea typeface="Aptos" panose="020B0004020202020204" pitchFamily="34" charset="0"/>
                <a:cs typeface="Times New Roman" panose="02020603050405020304" pitchFamily="18" charset="0"/>
              </a:rPr>
              <a:t> Demonstrates the effectiveness of analysing cash flows to uncover hidden revenue in cash-based economies.</a:t>
            </a:r>
          </a:p>
          <a:p>
            <a:endParaRPr lang="en-US" dirty="0"/>
          </a:p>
          <a:p>
            <a:endParaRPr lang="en-US" dirty="0"/>
          </a:p>
          <a:p>
            <a:endParaRPr lang="en-US" dirty="0"/>
          </a:p>
          <a:p>
            <a:endParaRPr lang="en-FJ" dirty="0"/>
          </a:p>
        </p:txBody>
      </p:sp>
    </p:spTree>
    <p:extLst>
      <p:ext uri="{BB962C8B-B14F-4D97-AF65-F5344CB8AC3E}">
        <p14:creationId xmlns:p14="http://schemas.microsoft.com/office/powerpoint/2010/main" val="51002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F071-3461-5635-6476-AE6ABC48E357}"/>
              </a:ext>
            </a:extLst>
          </p:cNvPr>
          <p:cNvSpPr>
            <a:spLocks noGrp="1"/>
          </p:cNvSpPr>
          <p:nvPr>
            <p:ph type="title"/>
          </p:nvPr>
        </p:nvSpPr>
        <p:spPr/>
        <p:txBody>
          <a:bodyPr/>
          <a:lstStyle/>
          <a:p>
            <a:r>
              <a:rPr lang="en-US" dirty="0"/>
              <a:t>Conclusion</a:t>
            </a:r>
            <a:endParaRPr lang="en-FJ" dirty="0"/>
          </a:p>
        </p:txBody>
      </p:sp>
      <p:sp>
        <p:nvSpPr>
          <p:cNvPr id="4" name="Content Placeholder 3">
            <a:extLst>
              <a:ext uri="{FF2B5EF4-FFF2-40B4-BE49-F238E27FC236}">
                <a16:creationId xmlns:a16="http://schemas.microsoft.com/office/drawing/2014/main" id="{F77DCE40-3DE7-5817-D662-0F2D6BA46BC1}"/>
              </a:ext>
            </a:extLst>
          </p:cNvPr>
          <p:cNvSpPr>
            <a:spLocks noGrp="1"/>
          </p:cNvSpPr>
          <p:nvPr>
            <p:ph idx="1"/>
          </p:nvPr>
        </p:nvSpPr>
        <p:spPr>
          <a:xfrm>
            <a:off x="838200" y="1473798"/>
            <a:ext cx="10515600" cy="4658061"/>
          </a:xfrm>
        </p:spPr>
        <p:txBody>
          <a:bodyPr>
            <a:normAutofit/>
          </a:bodyPr>
          <a:lstStyle/>
          <a:p>
            <a:pPr>
              <a:lnSpc>
                <a:spcPct val="107000"/>
              </a:lnSpc>
              <a:spcAft>
                <a:spcPts val="300"/>
              </a:spcAft>
              <a:buSzPts val="1000"/>
              <a:tabLst>
                <a:tab pos="457200" algn="l"/>
              </a:tabLst>
            </a:pPr>
            <a:r>
              <a:rPr lang="en-FJ" kern="100" dirty="0">
                <a:effectLst/>
                <a:latin typeface="Aptos" panose="020B0004020202020204" pitchFamily="34" charset="0"/>
                <a:ea typeface="Aptos" panose="020B0004020202020204" pitchFamily="34" charset="0"/>
                <a:cs typeface="Times New Roman" panose="02020603050405020304" pitchFamily="18" charset="0"/>
              </a:rPr>
              <a:t>This case underscores the challenges and opportunities in auditing cash-intensive businesses in Fiji.</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300"/>
              </a:spcAft>
              <a:buSzPts val="1000"/>
              <a:tabLst>
                <a:tab pos="457200" algn="l"/>
              </a:tabLst>
            </a:pPr>
            <a:r>
              <a:rPr lang="en-FJ" kern="100" dirty="0">
                <a:effectLst/>
                <a:latin typeface="Aptos" panose="020B0004020202020204" pitchFamily="34" charset="0"/>
                <a:ea typeface="Aptos" panose="020B0004020202020204" pitchFamily="34" charset="0"/>
                <a:cs typeface="Times New Roman" panose="02020603050405020304" pitchFamily="18" charset="0"/>
              </a:rPr>
              <a:t>The prevalence of cash necessitates the use of </a:t>
            </a:r>
            <a:r>
              <a:rPr lang="en-FJ" b="1" kern="100" dirty="0">
                <a:effectLst/>
                <a:latin typeface="Aptos" panose="020B0004020202020204" pitchFamily="34" charset="0"/>
                <a:ea typeface="Aptos" panose="020B0004020202020204" pitchFamily="34" charset="0"/>
                <a:cs typeface="Times New Roman" panose="02020603050405020304" pitchFamily="18" charset="0"/>
              </a:rPr>
              <a:t>indirect audit methods</a:t>
            </a:r>
            <a:r>
              <a:rPr lang="en-FJ" kern="100" dirty="0">
                <a:effectLst/>
                <a:latin typeface="Aptos" panose="020B0004020202020204" pitchFamily="34"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300"/>
              </a:spcAft>
              <a:buSzPts val="1000"/>
              <a:buFont typeface="Courier New" panose="02070309020205020404" pitchFamily="49" charset="0"/>
              <a:buChar char="o"/>
              <a:tabLst>
                <a:tab pos="914400" algn="l"/>
              </a:tabLst>
            </a:pPr>
            <a:r>
              <a:rPr lang="en-FJ" sz="2400" b="1" kern="100" dirty="0">
                <a:effectLst/>
                <a:latin typeface="Aptos" panose="020B0004020202020204" pitchFamily="34" charset="0"/>
                <a:ea typeface="Aptos" panose="020B0004020202020204" pitchFamily="34" charset="0"/>
                <a:cs typeface="Times New Roman" panose="02020603050405020304" pitchFamily="18" charset="0"/>
              </a:rPr>
              <a:t>Increased Audits:</a:t>
            </a:r>
            <a:r>
              <a:rPr lang="en-FJ"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latin typeface="Aptos" panose="020B0004020202020204" pitchFamily="34" charset="0"/>
                <a:ea typeface="Aptos" panose="020B0004020202020204" pitchFamily="34" charset="0"/>
                <a:cs typeface="Times New Roman" panose="02020603050405020304" pitchFamily="18" charset="0"/>
              </a:rPr>
              <a:t>Targeted</a:t>
            </a:r>
            <a:r>
              <a:rPr lang="en-FJ" sz="2400" kern="100" dirty="0">
                <a:effectLst/>
                <a:latin typeface="Aptos" panose="020B0004020202020204" pitchFamily="34" charset="0"/>
                <a:ea typeface="Aptos" panose="020B0004020202020204" pitchFamily="34" charset="0"/>
                <a:cs typeface="Times New Roman" panose="02020603050405020304" pitchFamily="18" charset="0"/>
              </a:rPr>
              <a:t> audits of cash-intensive sectors.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300"/>
              </a:spcAft>
              <a:buSzPts val="1000"/>
              <a:buFont typeface="Courier New" panose="02070309020205020404" pitchFamily="49" charset="0"/>
              <a:buChar char="o"/>
              <a:tabLst>
                <a:tab pos="914400" algn="l"/>
              </a:tabLst>
            </a:pPr>
            <a:r>
              <a:rPr lang="en-US" sz="2400" b="1" kern="100" dirty="0">
                <a:latin typeface="Aptos" panose="020B0004020202020204" pitchFamily="34" charset="0"/>
                <a:ea typeface="Aptos" panose="020B0004020202020204" pitchFamily="34" charset="0"/>
                <a:cs typeface="Times New Roman" panose="02020603050405020304" pitchFamily="18" charset="0"/>
              </a:rPr>
              <a:t>Imposition of Audit penalty </a:t>
            </a:r>
            <a:r>
              <a:rPr lang="en-US" sz="2400" kern="100" dirty="0">
                <a:latin typeface="Aptos" panose="020B0004020202020204" pitchFamily="34" charset="0"/>
                <a:ea typeface="Aptos" panose="020B0004020202020204" pitchFamily="34" charset="0"/>
                <a:cs typeface="Times New Roman" panose="02020603050405020304" pitchFamily="18" charset="0"/>
              </a:rPr>
              <a:t>– VAT evasion has 200% </a:t>
            </a:r>
            <a:endParaRPr lang="en-FJ" sz="24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300"/>
              </a:spcAft>
              <a:buSzPts val="1000"/>
              <a:buFont typeface="Courier New" panose="02070309020205020404" pitchFamily="49" charset="0"/>
              <a:buChar char="o"/>
              <a:tabLst>
                <a:tab pos="914400" algn="l"/>
              </a:tabLst>
            </a:pPr>
            <a:r>
              <a:rPr lang="en-FJ" sz="2400" b="1" kern="100" dirty="0">
                <a:effectLst/>
                <a:latin typeface="Aptos" panose="020B0004020202020204" pitchFamily="34" charset="0"/>
                <a:ea typeface="Aptos" panose="020B0004020202020204" pitchFamily="34" charset="0"/>
                <a:cs typeface="Times New Roman" panose="02020603050405020304" pitchFamily="18" charset="0"/>
              </a:rPr>
              <a:t>Taxpayer Education:</a:t>
            </a:r>
            <a:r>
              <a:rPr lang="en-FJ"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latin typeface="Aptos" panose="020B0004020202020204" pitchFamily="34" charset="0"/>
                <a:ea typeface="Aptos" panose="020B0004020202020204" pitchFamily="34" charset="0"/>
                <a:cs typeface="Times New Roman" panose="02020603050405020304" pitchFamily="18" charset="0"/>
              </a:rPr>
              <a:t>Programs</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underway</a:t>
            </a:r>
            <a:r>
              <a:rPr lang="en-FJ" sz="2400" kern="100" dirty="0">
                <a:effectLst/>
                <a:latin typeface="Aptos" panose="020B0004020202020204" pitchFamily="34" charset="0"/>
                <a:ea typeface="Aptos" panose="020B0004020202020204" pitchFamily="34" charset="0"/>
                <a:cs typeface="Times New Roman" panose="02020603050405020304" pitchFamily="18" charset="0"/>
              </a:rPr>
              <a:t> to educate businesses on proper record-keeping practices for cash transactions.</a:t>
            </a:r>
          </a:p>
          <a:p>
            <a:pPr marL="742950" lvl="1" indent="-285750">
              <a:lnSpc>
                <a:spcPct val="107000"/>
              </a:lnSpc>
              <a:spcAft>
                <a:spcPts val="300"/>
              </a:spcAft>
              <a:buSzPts val="1000"/>
              <a:buFont typeface="Courier New" panose="02070309020205020404" pitchFamily="49" charset="0"/>
              <a:buChar char="o"/>
              <a:tabLst>
                <a:tab pos="914400" algn="l"/>
              </a:tabLst>
            </a:pPr>
            <a:r>
              <a:rPr lang="en-FJ" sz="2400" b="1" kern="100" dirty="0">
                <a:effectLst/>
                <a:latin typeface="Aptos" panose="020B0004020202020204" pitchFamily="34" charset="0"/>
                <a:ea typeface="Aptos" panose="020B0004020202020204" pitchFamily="34" charset="0"/>
                <a:cs typeface="Times New Roman" panose="02020603050405020304" pitchFamily="18" charset="0"/>
              </a:rPr>
              <a:t>D</a:t>
            </a:r>
            <a:r>
              <a:rPr lang="en-US" sz="2400" b="1" kern="100" dirty="0" err="1">
                <a:effectLst/>
                <a:latin typeface="Aptos" panose="020B0004020202020204" pitchFamily="34" charset="0"/>
                <a:ea typeface="Aptos" panose="020B0004020202020204" pitchFamily="34" charset="0"/>
                <a:cs typeface="Times New Roman" panose="02020603050405020304" pitchFamily="18" charset="0"/>
              </a:rPr>
              <a:t>igitilization</a:t>
            </a:r>
            <a:r>
              <a:rPr lang="en-FJ" sz="2400" b="1" kern="100" dirty="0">
                <a:effectLst/>
                <a:latin typeface="Aptos" panose="020B0004020202020204" pitchFamily="34" charset="0"/>
                <a:ea typeface="Aptos" panose="020B0004020202020204" pitchFamily="34" charset="0"/>
                <a:cs typeface="Times New Roman" panose="02020603050405020304" pitchFamily="18" charset="0"/>
              </a:rPr>
              <a:t>:</a:t>
            </a:r>
            <a:r>
              <a:rPr lang="en-FJ"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current movement towards digital payments and function, however challenges are being faced</a:t>
            </a:r>
            <a:r>
              <a:rPr lang="en-FJ" sz="24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5652863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7098</TotalTime>
  <Words>771</Words>
  <Application>Microsoft Office PowerPoint</Application>
  <PresentationFormat>Widescreen</PresentationFormat>
  <Paragraphs>96</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Aller</vt:lpstr>
      <vt:lpstr>Aptos</vt:lpstr>
      <vt:lpstr>Arial</vt:lpstr>
      <vt:lpstr>Calibri</vt:lpstr>
      <vt:lpstr>Calibri Light</vt:lpstr>
      <vt:lpstr>Courier New</vt:lpstr>
      <vt:lpstr>Office Theme</vt:lpstr>
      <vt:lpstr>Compliance Division  </vt:lpstr>
      <vt:lpstr>Introduction</vt:lpstr>
      <vt:lpstr>Fiji's Cash Economy - A Double-Edged Sword</vt:lpstr>
      <vt:lpstr>The Audit Focus - Cash-Intensive Businesses</vt:lpstr>
      <vt:lpstr>The Car Rental Business - Initial Findings</vt:lpstr>
      <vt:lpstr>Audit Methodology - Tracing the Cash Flow</vt:lpstr>
      <vt:lpstr>PowerPoint Presentation</vt:lpstr>
      <vt:lpstr>Key Findings and Implications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Mow</dc:creator>
  <cp:lastModifiedBy>Shivneet S. Chand</cp:lastModifiedBy>
  <cp:revision>478</cp:revision>
  <cp:lastPrinted>2023-02-14T19:51:03Z</cp:lastPrinted>
  <dcterms:created xsi:type="dcterms:W3CDTF">2019-09-05T18:53:21Z</dcterms:created>
  <dcterms:modified xsi:type="dcterms:W3CDTF">2025-05-19T21:35:02Z</dcterms:modified>
</cp:coreProperties>
</file>