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4"/>
  </p:notesMasterIdLst>
  <p:sldIdLst>
    <p:sldId id="256" r:id="rId2"/>
    <p:sldId id="273" r:id="rId3"/>
    <p:sldId id="257" r:id="rId4"/>
    <p:sldId id="260" r:id="rId5"/>
    <p:sldId id="258" r:id="rId6"/>
    <p:sldId id="267" r:id="rId7"/>
    <p:sldId id="265" r:id="rId8"/>
    <p:sldId id="268" r:id="rId9"/>
    <p:sldId id="269" r:id="rId10"/>
    <p:sldId id="271" r:id="rId11"/>
    <p:sldId id="270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7"/>
    <p:restoredTop sz="94699"/>
  </p:normalViewPr>
  <p:slideViewPr>
    <p:cSldViewPr>
      <p:cViewPr varScale="1">
        <p:scale>
          <a:sx n="115" d="100"/>
          <a:sy n="115" d="100"/>
        </p:scale>
        <p:origin x="15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CA1D6E-4B32-43BE-8681-A0AE3A73180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2E08E81-52AC-4AF0-A6C7-1BAF5A7F52DD}">
      <dgm:prSet phldrT="[Text]"/>
      <dgm:spPr/>
      <dgm:t>
        <a:bodyPr/>
        <a:lstStyle/>
        <a:p>
          <a:r>
            <a:rPr lang="en-US" dirty="0"/>
            <a:t>Real Estate</a:t>
          </a:r>
          <a:endParaRPr lang="en-IN" dirty="0"/>
        </a:p>
      </dgm:t>
    </dgm:pt>
    <dgm:pt modelId="{16ED3488-958F-4385-8503-7A71C875545B}" type="parTrans" cxnId="{C4778685-14CF-422F-B5F5-021AC01BE9BB}">
      <dgm:prSet/>
      <dgm:spPr/>
      <dgm:t>
        <a:bodyPr/>
        <a:lstStyle/>
        <a:p>
          <a:endParaRPr lang="en-IN"/>
        </a:p>
      </dgm:t>
    </dgm:pt>
    <dgm:pt modelId="{DBA50E76-C798-4E59-A8C2-1415F8F2BB38}" type="sibTrans" cxnId="{C4778685-14CF-422F-B5F5-021AC01BE9BB}">
      <dgm:prSet/>
      <dgm:spPr/>
      <dgm:t>
        <a:bodyPr/>
        <a:lstStyle/>
        <a:p>
          <a:endParaRPr lang="en-IN"/>
        </a:p>
      </dgm:t>
    </dgm:pt>
    <dgm:pt modelId="{0B0CEFDA-D51A-445C-A49A-11B893395536}">
      <dgm:prSet phldrT="[Text]"/>
      <dgm:spPr/>
      <dgm:t>
        <a:bodyPr/>
        <a:lstStyle/>
        <a:p>
          <a:r>
            <a:rPr lang="en-US" dirty="0"/>
            <a:t>Jewellery Retail Business</a:t>
          </a:r>
          <a:endParaRPr lang="en-IN" dirty="0"/>
        </a:p>
      </dgm:t>
    </dgm:pt>
    <dgm:pt modelId="{D4D8FAE5-C7C0-48F5-BAB4-8C216FC339F5}" type="parTrans" cxnId="{C5091B56-779A-4BB6-BD10-508AFC654B27}">
      <dgm:prSet/>
      <dgm:spPr/>
      <dgm:t>
        <a:bodyPr/>
        <a:lstStyle/>
        <a:p>
          <a:endParaRPr lang="en-IN"/>
        </a:p>
      </dgm:t>
    </dgm:pt>
    <dgm:pt modelId="{B7CB7060-0FA0-4121-A698-9AF744D17618}" type="sibTrans" cxnId="{C5091B56-779A-4BB6-BD10-508AFC654B27}">
      <dgm:prSet/>
      <dgm:spPr/>
      <dgm:t>
        <a:bodyPr/>
        <a:lstStyle/>
        <a:p>
          <a:endParaRPr lang="en-IN"/>
        </a:p>
      </dgm:t>
    </dgm:pt>
    <dgm:pt modelId="{759F97D9-1B07-4D73-9B87-566B0EF97693}">
      <dgm:prSet phldrT="[Text]"/>
      <dgm:spPr/>
      <dgm:t>
        <a:bodyPr/>
        <a:lstStyle/>
        <a:p>
          <a:r>
            <a:rPr lang="en-US" dirty="0"/>
            <a:t>Hotels &amp; Hospitality </a:t>
          </a:r>
          <a:endParaRPr lang="en-IN" dirty="0"/>
        </a:p>
      </dgm:t>
    </dgm:pt>
    <dgm:pt modelId="{2CC66CEF-4F62-40DA-8999-7F0F3A63D3AD}" type="parTrans" cxnId="{32046262-550B-4520-9991-1AA7ED5FD343}">
      <dgm:prSet/>
      <dgm:spPr/>
      <dgm:t>
        <a:bodyPr/>
        <a:lstStyle/>
        <a:p>
          <a:endParaRPr lang="en-IN"/>
        </a:p>
      </dgm:t>
    </dgm:pt>
    <dgm:pt modelId="{EE792D2C-084E-4258-A04B-26904517628F}" type="sibTrans" cxnId="{32046262-550B-4520-9991-1AA7ED5FD343}">
      <dgm:prSet/>
      <dgm:spPr/>
      <dgm:t>
        <a:bodyPr/>
        <a:lstStyle/>
        <a:p>
          <a:endParaRPr lang="en-IN"/>
        </a:p>
      </dgm:t>
    </dgm:pt>
    <dgm:pt modelId="{74A8E112-2286-4B8D-99CC-62BF2E91CF6B}">
      <dgm:prSet/>
      <dgm:spPr/>
      <dgm:t>
        <a:bodyPr/>
        <a:lstStyle/>
        <a:p>
          <a:r>
            <a:rPr lang="en-US" dirty="0"/>
            <a:t>Books Publications &amp; Printing business</a:t>
          </a:r>
          <a:endParaRPr lang="en-IN" dirty="0"/>
        </a:p>
      </dgm:t>
    </dgm:pt>
    <dgm:pt modelId="{09FE9436-A81F-4DD7-90F7-29BF1B636666}" type="parTrans" cxnId="{12C7ABD4-766B-4B15-B5AB-70E16CD28DE4}">
      <dgm:prSet/>
      <dgm:spPr/>
      <dgm:t>
        <a:bodyPr/>
        <a:lstStyle/>
        <a:p>
          <a:endParaRPr lang="en-IN"/>
        </a:p>
      </dgm:t>
    </dgm:pt>
    <dgm:pt modelId="{232ACA18-5D75-43D6-A36A-0A998B8ED1DE}" type="sibTrans" cxnId="{12C7ABD4-766B-4B15-B5AB-70E16CD28DE4}">
      <dgm:prSet/>
      <dgm:spPr/>
      <dgm:t>
        <a:bodyPr/>
        <a:lstStyle/>
        <a:p>
          <a:endParaRPr lang="en-IN"/>
        </a:p>
      </dgm:t>
    </dgm:pt>
    <dgm:pt modelId="{B22645E8-CA3E-4B38-BD62-E6E067013E77}" type="pres">
      <dgm:prSet presAssocID="{67CA1D6E-4B32-43BE-8681-A0AE3A73180C}" presName="CompostProcess" presStyleCnt="0">
        <dgm:presLayoutVars>
          <dgm:dir/>
          <dgm:resizeHandles val="exact"/>
        </dgm:presLayoutVars>
      </dgm:prSet>
      <dgm:spPr/>
    </dgm:pt>
    <dgm:pt modelId="{10BF7DA7-2B6A-4AC9-B010-EC2BE84A40CE}" type="pres">
      <dgm:prSet presAssocID="{67CA1D6E-4B32-43BE-8681-A0AE3A73180C}" presName="arrow" presStyleLbl="bgShp" presStyleIdx="0" presStyleCnt="1"/>
      <dgm:spPr/>
    </dgm:pt>
    <dgm:pt modelId="{84C2BC81-7BF0-4463-80E2-E54E14EFE5B0}" type="pres">
      <dgm:prSet presAssocID="{67CA1D6E-4B32-43BE-8681-A0AE3A73180C}" presName="linearProcess" presStyleCnt="0"/>
      <dgm:spPr/>
    </dgm:pt>
    <dgm:pt modelId="{926FE59C-8FF5-412C-A574-C362C00A68B5}" type="pres">
      <dgm:prSet presAssocID="{42E08E81-52AC-4AF0-A6C7-1BAF5A7F52DD}" presName="textNode" presStyleLbl="node1" presStyleIdx="0" presStyleCnt="4">
        <dgm:presLayoutVars>
          <dgm:bulletEnabled val="1"/>
        </dgm:presLayoutVars>
      </dgm:prSet>
      <dgm:spPr/>
    </dgm:pt>
    <dgm:pt modelId="{C8AB0B39-5D87-4FC7-B5B8-73E54C755B26}" type="pres">
      <dgm:prSet presAssocID="{DBA50E76-C798-4E59-A8C2-1415F8F2BB38}" presName="sibTrans" presStyleCnt="0"/>
      <dgm:spPr/>
    </dgm:pt>
    <dgm:pt modelId="{7211E79A-13A8-49B7-ABE9-EB71E7D18360}" type="pres">
      <dgm:prSet presAssocID="{0B0CEFDA-D51A-445C-A49A-11B893395536}" presName="textNode" presStyleLbl="node1" presStyleIdx="1" presStyleCnt="4">
        <dgm:presLayoutVars>
          <dgm:bulletEnabled val="1"/>
        </dgm:presLayoutVars>
      </dgm:prSet>
      <dgm:spPr/>
    </dgm:pt>
    <dgm:pt modelId="{DE59B94A-FF71-4D85-B1C2-4584F26BE3A2}" type="pres">
      <dgm:prSet presAssocID="{B7CB7060-0FA0-4121-A698-9AF744D17618}" presName="sibTrans" presStyleCnt="0"/>
      <dgm:spPr/>
    </dgm:pt>
    <dgm:pt modelId="{DCF014A6-5541-4651-A19A-FBC894108223}" type="pres">
      <dgm:prSet presAssocID="{74A8E112-2286-4B8D-99CC-62BF2E91CF6B}" presName="textNode" presStyleLbl="node1" presStyleIdx="2" presStyleCnt="4">
        <dgm:presLayoutVars>
          <dgm:bulletEnabled val="1"/>
        </dgm:presLayoutVars>
      </dgm:prSet>
      <dgm:spPr/>
    </dgm:pt>
    <dgm:pt modelId="{2167A914-A95B-4750-BDB2-E66161F3EEED}" type="pres">
      <dgm:prSet presAssocID="{232ACA18-5D75-43D6-A36A-0A998B8ED1DE}" presName="sibTrans" presStyleCnt="0"/>
      <dgm:spPr/>
    </dgm:pt>
    <dgm:pt modelId="{9A078F1B-151B-4A82-8064-90F7BC2D86CC}" type="pres">
      <dgm:prSet presAssocID="{759F97D9-1B07-4D73-9B87-566B0EF9769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00F39019-3881-463E-859D-3DCE4AE30AC5}" type="presOf" srcId="{67CA1D6E-4B32-43BE-8681-A0AE3A73180C}" destId="{B22645E8-CA3E-4B38-BD62-E6E067013E77}" srcOrd="0" destOrd="0" presId="urn:microsoft.com/office/officeart/2005/8/layout/hProcess9"/>
    <dgm:cxn modelId="{C5091B56-779A-4BB6-BD10-508AFC654B27}" srcId="{67CA1D6E-4B32-43BE-8681-A0AE3A73180C}" destId="{0B0CEFDA-D51A-445C-A49A-11B893395536}" srcOrd="1" destOrd="0" parTransId="{D4D8FAE5-C7C0-48F5-BAB4-8C216FC339F5}" sibTransId="{B7CB7060-0FA0-4121-A698-9AF744D17618}"/>
    <dgm:cxn modelId="{5586E858-CB26-4D07-9552-EFF93CDB9037}" type="presOf" srcId="{0B0CEFDA-D51A-445C-A49A-11B893395536}" destId="{7211E79A-13A8-49B7-ABE9-EB71E7D18360}" srcOrd="0" destOrd="0" presId="urn:microsoft.com/office/officeart/2005/8/layout/hProcess9"/>
    <dgm:cxn modelId="{24CBBC5B-7447-4564-9801-22FD8AC5FEED}" type="presOf" srcId="{759F97D9-1B07-4D73-9B87-566B0EF97693}" destId="{9A078F1B-151B-4A82-8064-90F7BC2D86CC}" srcOrd="0" destOrd="0" presId="urn:microsoft.com/office/officeart/2005/8/layout/hProcess9"/>
    <dgm:cxn modelId="{32046262-550B-4520-9991-1AA7ED5FD343}" srcId="{67CA1D6E-4B32-43BE-8681-A0AE3A73180C}" destId="{759F97D9-1B07-4D73-9B87-566B0EF97693}" srcOrd="3" destOrd="0" parTransId="{2CC66CEF-4F62-40DA-8999-7F0F3A63D3AD}" sibTransId="{EE792D2C-084E-4258-A04B-26904517628F}"/>
    <dgm:cxn modelId="{C4778685-14CF-422F-B5F5-021AC01BE9BB}" srcId="{67CA1D6E-4B32-43BE-8681-A0AE3A73180C}" destId="{42E08E81-52AC-4AF0-A6C7-1BAF5A7F52DD}" srcOrd="0" destOrd="0" parTransId="{16ED3488-958F-4385-8503-7A71C875545B}" sibTransId="{DBA50E76-C798-4E59-A8C2-1415F8F2BB38}"/>
    <dgm:cxn modelId="{DA4A12A2-6AFD-4582-95B0-20B9EF48D5DA}" type="presOf" srcId="{74A8E112-2286-4B8D-99CC-62BF2E91CF6B}" destId="{DCF014A6-5541-4651-A19A-FBC894108223}" srcOrd="0" destOrd="0" presId="urn:microsoft.com/office/officeart/2005/8/layout/hProcess9"/>
    <dgm:cxn modelId="{FA9F21B4-91C9-4EFE-AEED-E66255D3DC20}" type="presOf" srcId="{42E08E81-52AC-4AF0-A6C7-1BAF5A7F52DD}" destId="{926FE59C-8FF5-412C-A574-C362C00A68B5}" srcOrd="0" destOrd="0" presId="urn:microsoft.com/office/officeart/2005/8/layout/hProcess9"/>
    <dgm:cxn modelId="{12C7ABD4-766B-4B15-B5AB-70E16CD28DE4}" srcId="{67CA1D6E-4B32-43BE-8681-A0AE3A73180C}" destId="{74A8E112-2286-4B8D-99CC-62BF2E91CF6B}" srcOrd="2" destOrd="0" parTransId="{09FE9436-A81F-4DD7-90F7-29BF1B636666}" sibTransId="{232ACA18-5D75-43D6-A36A-0A998B8ED1DE}"/>
    <dgm:cxn modelId="{DCDA3DCA-6DD4-44A1-8E04-C3DACCFCAFA7}" type="presParOf" srcId="{B22645E8-CA3E-4B38-BD62-E6E067013E77}" destId="{10BF7DA7-2B6A-4AC9-B010-EC2BE84A40CE}" srcOrd="0" destOrd="0" presId="urn:microsoft.com/office/officeart/2005/8/layout/hProcess9"/>
    <dgm:cxn modelId="{67CDACD1-9345-4DF7-A5BD-A37CFB2F0F83}" type="presParOf" srcId="{B22645E8-CA3E-4B38-BD62-E6E067013E77}" destId="{84C2BC81-7BF0-4463-80E2-E54E14EFE5B0}" srcOrd="1" destOrd="0" presId="urn:microsoft.com/office/officeart/2005/8/layout/hProcess9"/>
    <dgm:cxn modelId="{2C5D23ED-0EB4-466D-8CBA-4CC51B2888EB}" type="presParOf" srcId="{84C2BC81-7BF0-4463-80E2-E54E14EFE5B0}" destId="{926FE59C-8FF5-412C-A574-C362C00A68B5}" srcOrd="0" destOrd="0" presId="urn:microsoft.com/office/officeart/2005/8/layout/hProcess9"/>
    <dgm:cxn modelId="{A1DFCC3B-A09B-4F09-9A43-6DAD75EF978F}" type="presParOf" srcId="{84C2BC81-7BF0-4463-80E2-E54E14EFE5B0}" destId="{C8AB0B39-5D87-4FC7-B5B8-73E54C755B26}" srcOrd="1" destOrd="0" presId="urn:microsoft.com/office/officeart/2005/8/layout/hProcess9"/>
    <dgm:cxn modelId="{84937B10-606B-4DC0-9A7C-A7B004851A33}" type="presParOf" srcId="{84C2BC81-7BF0-4463-80E2-E54E14EFE5B0}" destId="{7211E79A-13A8-49B7-ABE9-EB71E7D18360}" srcOrd="2" destOrd="0" presId="urn:microsoft.com/office/officeart/2005/8/layout/hProcess9"/>
    <dgm:cxn modelId="{960F78FA-EB28-4CD8-BC51-673134AA9FBC}" type="presParOf" srcId="{84C2BC81-7BF0-4463-80E2-E54E14EFE5B0}" destId="{DE59B94A-FF71-4D85-B1C2-4584F26BE3A2}" srcOrd="3" destOrd="0" presId="urn:microsoft.com/office/officeart/2005/8/layout/hProcess9"/>
    <dgm:cxn modelId="{601871A8-1A31-4801-B9C5-374EDB961E84}" type="presParOf" srcId="{84C2BC81-7BF0-4463-80E2-E54E14EFE5B0}" destId="{DCF014A6-5541-4651-A19A-FBC894108223}" srcOrd="4" destOrd="0" presId="urn:microsoft.com/office/officeart/2005/8/layout/hProcess9"/>
    <dgm:cxn modelId="{8D033E76-C02F-4EFA-850A-738DEF5E6CDD}" type="presParOf" srcId="{84C2BC81-7BF0-4463-80E2-E54E14EFE5B0}" destId="{2167A914-A95B-4750-BDB2-E66161F3EEED}" srcOrd="5" destOrd="0" presId="urn:microsoft.com/office/officeart/2005/8/layout/hProcess9"/>
    <dgm:cxn modelId="{C1E073DD-18C3-4EF2-9FE7-DD24A1DC70FE}" type="presParOf" srcId="{84C2BC81-7BF0-4463-80E2-E54E14EFE5B0}" destId="{9A078F1B-151B-4A82-8064-90F7BC2D86C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F7DA7-2B6A-4AC9-B010-EC2BE84A40CE}">
      <dsp:nvSpPr>
        <dsp:cNvPr id="0" name=""/>
        <dsp:cNvSpPr/>
      </dsp:nvSpPr>
      <dsp:spPr>
        <a:xfrm>
          <a:off x="561662" y="0"/>
          <a:ext cx="6365507" cy="223228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6FE59C-8FF5-412C-A574-C362C00A68B5}">
      <dsp:nvSpPr>
        <dsp:cNvPr id="0" name=""/>
        <dsp:cNvSpPr/>
      </dsp:nvSpPr>
      <dsp:spPr>
        <a:xfrm>
          <a:off x="3748" y="669686"/>
          <a:ext cx="1802731" cy="892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Real Estate</a:t>
          </a:r>
          <a:endParaRPr lang="en-IN" sz="1600" kern="1200" dirty="0"/>
        </a:p>
      </dsp:txBody>
      <dsp:txXfrm>
        <a:off x="47337" y="713275"/>
        <a:ext cx="1715553" cy="805737"/>
      </dsp:txXfrm>
    </dsp:sp>
    <dsp:sp modelId="{7211E79A-13A8-49B7-ABE9-EB71E7D18360}">
      <dsp:nvSpPr>
        <dsp:cNvPr id="0" name=""/>
        <dsp:cNvSpPr/>
      </dsp:nvSpPr>
      <dsp:spPr>
        <a:xfrm>
          <a:off x="1896616" y="669686"/>
          <a:ext cx="1802731" cy="892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Jewellery Retail Business</a:t>
          </a:r>
          <a:endParaRPr lang="en-IN" sz="1600" kern="1200" dirty="0"/>
        </a:p>
      </dsp:txBody>
      <dsp:txXfrm>
        <a:off x="1940205" y="713275"/>
        <a:ext cx="1715553" cy="805737"/>
      </dsp:txXfrm>
    </dsp:sp>
    <dsp:sp modelId="{DCF014A6-5541-4651-A19A-FBC894108223}">
      <dsp:nvSpPr>
        <dsp:cNvPr id="0" name=""/>
        <dsp:cNvSpPr/>
      </dsp:nvSpPr>
      <dsp:spPr>
        <a:xfrm>
          <a:off x="3789484" y="669686"/>
          <a:ext cx="1802731" cy="892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Books Publications &amp; Printing business</a:t>
          </a:r>
          <a:endParaRPr lang="en-IN" sz="1600" kern="1200" dirty="0"/>
        </a:p>
      </dsp:txBody>
      <dsp:txXfrm>
        <a:off x="3833073" y="713275"/>
        <a:ext cx="1715553" cy="805737"/>
      </dsp:txXfrm>
    </dsp:sp>
    <dsp:sp modelId="{9A078F1B-151B-4A82-8064-90F7BC2D86CC}">
      <dsp:nvSpPr>
        <dsp:cNvPr id="0" name=""/>
        <dsp:cNvSpPr/>
      </dsp:nvSpPr>
      <dsp:spPr>
        <a:xfrm>
          <a:off x="5682352" y="669686"/>
          <a:ext cx="1802731" cy="892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Hotels &amp; Hospitality </a:t>
          </a:r>
          <a:endParaRPr lang="en-IN" sz="1600" kern="1200" dirty="0"/>
        </a:p>
      </dsp:txBody>
      <dsp:txXfrm>
        <a:off x="5725941" y="713275"/>
        <a:ext cx="1715553" cy="805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9AD42-4B01-4D73-B4EE-236C0D4AA37C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6BB3A-CFBC-40D3-ADA6-0D8FA2CDE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358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6BB3A-CFBC-40D3-ADA6-0D8FA2CDE057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45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57B2B-09B9-80F5-35F2-3DC48876B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83624-AD96-3B19-58B9-9A71083E9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AE126-806F-1860-95F3-6988599DA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C0EE9-E6AA-4172-9B23-91BF39D95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A3253-EFAD-DE7D-36C6-7FA92F810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961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4C477-D412-09F7-5D6E-6745C995C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45342-1B09-4CC1-50A4-9D64531E7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1C263-6DB8-6D31-A184-B06F98221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F2118-BCF6-8F81-BF9E-55EFB9F8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D0ADB-EE2B-9EFC-812A-5105ECC6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326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AA2822-4C26-BBC1-453A-46E002375F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8D9D4F-0F1E-8A83-1734-3F1A53D59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FABD8-B2C2-93CB-DC44-81433835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28E06-C1F7-F840-E29B-91BFED8F0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4BFA3-2497-34C0-4040-3FE0B6DB7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425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612E3-6D4A-7B80-91F1-CDA6870DE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CD436-4B53-0BB0-8D93-2A1A76A80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BAABA-3F24-95D5-C065-C7C98D79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30F09-0BA6-0C80-83E2-0F9929A13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1C1BB-143A-0993-F897-63975A88F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552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53D6D-6ECE-D78B-4197-21453E5B9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956B4-1C8A-1FBD-1DE9-B316F1363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30606-4828-EE03-7AC6-828CCECC8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9D03-F6E9-878A-BDAA-7FC982118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9F544-AD42-1991-1715-A11D2C35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449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A7084-9FFD-57CF-2ECD-69EABB6B6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70073-C19A-8092-C5F8-C18053F871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7E60A-D75F-B185-75B6-515084FC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51E29-3872-5925-96B5-FD501AE2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209A7-27E0-B966-CBC4-5A6255F15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4A9A3-063D-ECD3-9C5C-E4FBEE6E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7849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E9FB3-B9C3-D5BB-F3AE-EE300542F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79A65-7CCE-1009-1A4B-8A4F01EF6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649BDA-FB2E-892A-4040-FBDECE85A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D3667-A106-D3A8-8436-A345DD0BC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EBDC2-6481-7AD0-380F-84476CF17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224C69-5BDE-2132-FC28-1D0E01C95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65FA57-5900-9A0D-4427-63D4D6058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043A9C-0991-8A33-F1BB-1BD06EBE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075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469A-94CB-DD44-65EC-E6A27B74F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A778D-A558-463D-6A70-7BA7237C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8A411-938D-9C14-CF7B-C0E2E1FE0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E70B2-ECE6-9BAE-261C-840909AAF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77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06F20-EB70-F73A-07D4-36241EC43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FEFE8B-088C-9F44-C268-E1998251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0D4FD-D324-D9C2-B06B-61FE7C5D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029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BAA8-F922-BC07-DB1E-DD8E4CE8F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B7D63-E2C6-71D6-4090-4137746A2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161E10-6463-A479-A1E9-30268B173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CC6FE-9B03-1490-25D0-6C15FA706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7AAAA-9A0A-7E09-41C6-733AB1752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26DCD-B521-FB6E-BAA4-78390154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212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7404-8903-C3E9-63BD-21AD4093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94883F-90EE-F0CF-7015-1E1222F75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09677-04EF-BC0C-1EC0-2D7BF76AF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41ED9-C0E6-1DC9-A507-28CE76C2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61248-3CF9-B3EC-C455-E2232CC8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6185E-CD99-47ED-A702-B49D2BC8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42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572127-C8A9-7C63-9A28-774F3104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ED274-CC61-F6C8-A1BD-7AC7409C8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AEE43-C0FA-2C43-0BEA-62884427A8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92416-5879-4149-B552-A70348E4E2DE}" type="datetimeFigureOut">
              <a:rPr lang="en-IN" smtClean="0"/>
              <a:t>21/05/25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94172-FC78-99EA-9DB5-A67B38995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62202-DDDF-DDCB-F449-8ED3EFEE0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DE7AB-B547-4D5A-92A9-DB8D5FC1E1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850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28800"/>
            <a:ext cx="7315200" cy="2808311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5300" b="1" dirty="0"/>
              <a:t>Case summary</a:t>
            </a:r>
            <a:br>
              <a:rPr lang="en-US" sz="5300" dirty="0"/>
            </a:br>
            <a:br>
              <a:rPr lang="en-US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77072"/>
            <a:ext cx="7618040" cy="2234090"/>
          </a:xfrm>
        </p:spPr>
        <p:txBody>
          <a:bodyPr>
            <a:normAutofit fontScale="32500" lnSpcReduction="20000"/>
          </a:bodyPr>
          <a:lstStyle/>
          <a:p>
            <a:pPr algn="r"/>
            <a:r>
              <a:rPr lang="en-US" sz="9600" b="1" dirty="0">
                <a:solidFill>
                  <a:schemeClr val="tx1">
                    <a:lumMod val="95000"/>
                  </a:schemeClr>
                </a:solidFill>
              </a:rPr>
              <a:t>By:</a:t>
            </a:r>
          </a:p>
          <a:p>
            <a:pPr algn="r"/>
            <a:r>
              <a:rPr lang="en-US" sz="9600" b="1" dirty="0">
                <a:solidFill>
                  <a:schemeClr val="tx1">
                    <a:lumMod val="95000"/>
                  </a:schemeClr>
                </a:solidFill>
              </a:rPr>
              <a:t>Atul Kumar Pandey, IRS </a:t>
            </a:r>
          </a:p>
          <a:p>
            <a:pPr algn="r"/>
            <a:r>
              <a:rPr lang="en-US" sz="9600" b="1" dirty="0">
                <a:solidFill>
                  <a:schemeClr val="tx1">
                    <a:lumMod val="95000"/>
                  </a:schemeClr>
                </a:solidFill>
              </a:rPr>
              <a:t>(Indian Revenue Service),</a:t>
            </a:r>
          </a:p>
          <a:p>
            <a:pPr algn="r"/>
            <a:r>
              <a:rPr lang="en-US" sz="9600" b="1" dirty="0">
                <a:solidFill>
                  <a:schemeClr val="tx1">
                    <a:lumMod val="95000"/>
                  </a:schemeClr>
                </a:solidFill>
              </a:rPr>
              <a:t>Addl Commissioner of Income Tax,</a:t>
            </a:r>
          </a:p>
          <a:p>
            <a:pPr algn="r"/>
            <a:r>
              <a:rPr lang="en-US" sz="9600" b="1" dirty="0">
                <a:solidFill>
                  <a:schemeClr val="tx1">
                    <a:lumMod val="95000"/>
                  </a:schemeClr>
                </a:solidFill>
              </a:rPr>
              <a:t>India</a:t>
            </a:r>
            <a:endParaRPr lang="en-IN" sz="9600" b="1" dirty="0">
              <a:solidFill>
                <a:schemeClr val="tx1">
                  <a:lumMod val="95000"/>
                </a:schemeClr>
              </a:solidFill>
            </a:endParaRPr>
          </a:p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8E7335-B948-9257-5794-D54E19B70D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501516"/>
            <a:ext cx="2231545" cy="14873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E7345F-1D18-7215-6C41-C67FE6F3D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60648"/>
            <a:ext cx="2663593" cy="18722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C63489-1D9D-BC37-B231-CCAF156084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639308"/>
            <a:ext cx="2002119" cy="121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44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269A5-6EA9-B362-F372-DEC3EAD53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Investigation Techniques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948C5-EFAF-3550-FC54-32CBB45E0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76872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/>
              <a:t>Verification of sales and purchases</a:t>
            </a:r>
          </a:p>
          <a:p>
            <a:r>
              <a:rPr lang="en-US" dirty="0"/>
              <a:t>Verification of the expenses claimed by the company </a:t>
            </a:r>
            <a:r>
              <a:rPr lang="en-US" dirty="0" err="1"/>
              <a:t>inorder</a:t>
            </a:r>
            <a:r>
              <a:rPr lang="en-US" dirty="0"/>
              <a:t> to reduce the net profit.</a:t>
            </a:r>
          </a:p>
          <a:p>
            <a:r>
              <a:rPr lang="en-US" dirty="0"/>
              <a:t>Valuation of the cash and jewellery found and seized and the source of investment made in those assets.</a:t>
            </a:r>
          </a:p>
          <a:p>
            <a:r>
              <a:rPr lang="en-US" dirty="0"/>
              <a:t>Use of Digital forensics and analysis of the books of accounts maintained in the digital format.</a:t>
            </a:r>
          </a:p>
          <a:p>
            <a:r>
              <a:rPr lang="en-US" dirty="0"/>
              <a:t>Other Undisclosed investments like in other businesses, stocks.</a:t>
            </a:r>
          </a:p>
          <a:p>
            <a:r>
              <a:rPr lang="en-US" dirty="0"/>
              <a:t>Verification of the incriminating data (documentary as well as digital) regarding cash transactions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3575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8EF69-E3EF-7EBF-2CD8-4FBDF954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Inter-agency Cooperation &amp; Case Recovery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1F990-9794-418A-C4A8-10126A82D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/>
              <a:t>Business Data furnished by the XYZ Private Limited to Indirect taxes department was also sought through inter agency co-operation, as sometimes taxpayers furnish different data to different agencies for tax evasion purpose.</a:t>
            </a:r>
          </a:p>
          <a:p>
            <a:pPr algn="just"/>
            <a:r>
              <a:rPr lang="en-US" sz="2000" dirty="0"/>
              <a:t>On the basis of above enquiries, total unaccounted cash transaction and undisclosed income to the tune of 1,28,46,771/- USD was unearthed.</a:t>
            </a:r>
            <a:endParaRPr lang="en-IN" sz="2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234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7F41A-3D1F-555C-2142-97D57EC3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2388341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Thank You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1301177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8AB6E-A21A-5F2A-5D0A-C366D6190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4097"/>
          </a:xfrm>
        </p:spPr>
        <p:txBody>
          <a:bodyPr>
            <a:noAutofit/>
          </a:bodyPr>
          <a:lstStyle/>
          <a:p>
            <a:r>
              <a:rPr lang="en-US" sz="3200" dirty="0"/>
              <a:t>Status of Real Estate sector in India and utilization of Black money.</a:t>
            </a:r>
            <a:endParaRPr lang="en-IN" sz="3200" dirty="0"/>
          </a:p>
        </p:txBody>
      </p:sp>
      <p:pic>
        <p:nvPicPr>
          <p:cNvPr id="5" name="Content Placeholder 4" descr="A graph of a number of houses&#10;&#10;Description automatically generated with medium confidence">
            <a:extLst>
              <a:ext uri="{FF2B5EF4-FFF2-40B4-BE49-F238E27FC236}">
                <a16:creationId xmlns:a16="http://schemas.microsoft.com/office/drawing/2014/main" id="{F066F1F0-B4E5-B80F-DA96-8B4567CB15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78" y="1659731"/>
            <a:ext cx="5036834" cy="4073525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28AA1BB-76A3-3BF4-7A8C-58C00B5F19F6}"/>
              </a:ext>
            </a:extLst>
          </p:cNvPr>
          <p:cNvSpPr txBox="1"/>
          <p:nvPr/>
        </p:nvSpPr>
        <p:spPr>
          <a:xfrm>
            <a:off x="5652120" y="1659731"/>
            <a:ext cx="30963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Increase in the number of real estate projects- commercial and residential in India.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Utilisation of black money in the construction of the projects by the developers.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Investment of the black money by the buyers in the purchase of such properties.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Generation of black money at the hands of developers on sale of the properties </a:t>
            </a:r>
          </a:p>
        </p:txBody>
      </p:sp>
    </p:spTree>
    <p:extLst>
      <p:ext uri="{BB962C8B-B14F-4D97-AF65-F5344CB8AC3E}">
        <p14:creationId xmlns:p14="http://schemas.microsoft.com/office/powerpoint/2010/main" val="384267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961" y="476672"/>
            <a:ext cx="7315200" cy="1152128"/>
          </a:xfrm>
        </p:spPr>
        <p:txBody>
          <a:bodyPr>
            <a:noAutofit/>
          </a:bodyPr>
          <a:lstStyle/>
          <a:p>
            <a:r>
              <a:rPr lang="en-US" sz="3200" dirty="0" err="1"/>
              <a:t>Utilisation</a:t>
            </a:r>
            <a:r>
              <a:rPr lang="en-US" sz="3200" dirty="0"/>
              <a:t> of cash/ black money in Real Estate Sector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156722"/>
            <a:ext cx="7315200" cy="4032488"/>
          </a:xfrm>
        </p:spPr>
        <p:txBody>
          <a:bodyPr>
            <a:normAutofit/>
          </a:bodyPr>
          <a:lstStyle/>
          <a:p>
            <a:pPr algn="just"/>
            <a:endParaRPr lang="en-US" sz="2600" dirty="0"/>
          </a:p>
          <a:p>
            <a:pPr marL="45720" indent="0" algn="just">
              <a:buNone/>
            </a:pPr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marL="45720" indent="0" algn="just">
              <a:buNone/>
            </a:pPr>
            <a:endParaRPr lang="en-US" sz="26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842E691-17E4-AC81-8A92-E4407C61A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487336"/>
              </p:ext>
            </p:extLst>
          </p:nvPr>
        </p:nvGraphicFramePr>
        <p:xfrm>
          <a:off x="340963" y="1628800"/>
          <a:ext cx="8223719" cy="4957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191">
                  <a:extLst>
                    <a:ext uri="{9D8B030D-6E8A-4147-A177-3AD203B41FA5}">
                      <a16:colId xmlns:a16="http://schemas.microsoft.com/office/drawing/2014/main" val="3102070075"/>
                    </a:ext>
                  </a:extLst>
                </a:gridCol>
                <a:gridCol w="2756264">
                  <a:extLst>
                    <a:ext uri="{9D8B030D-6E8A-4147-A177-3AD203B41FA5}">
                      <a16:colId xmlns:a16="http://schemas.microsoft.com/office/drawing/2014/main" val="389892836"/>
                    </a:ext>
                  </a:extLst>
                </a:gridCol>
                <a:gridCol w="2756264">
                  <a:extLst>
                    <a:ext uri="{9D8B030D-6E8A-4147-A177-3AD203B41FA5}">
                      <a16:colId xmlns:a16="http://schemas.microsoft.com/office/drawing/2014/main" val="793069396"/>
                    </a:ext>
                  </a:extLst>
                </a:gridCol>
              </a:tblGrid>
              <a:tr h="383357">
                <a:tc>
                  <a:txBody>
                    <a:bodyPr/>
                    <a:lstStyle/>
                    <a:p>
                      <a:r>
                        <a:rPr lang="en-US" sz="1000" dirty="0"/>
                        <a:t>Particulars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Case-1 (without cash transaction)</a:t>
                      </a:r>
                    </a:p>
                    <a:p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Case-2 (with cash transaction)</a:t>
                      </a:r>
                      <a:endParaRPr lang="en-IN" sz="1000" dirty="0"/>
                    </a:p>
                    <a:p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989892"/>
                  </a:ext>
                </a:extLst>
              </a:tr>
              <a:tr h="361233">
                <a:tc>
                  <a:txBody>
                    <a:bodyPr/>
                    <a:lstStyle/>
                    <a:p>
                      <a:r>
                        <a:rPr lang="en-US" sz="1000" b="1" dirty="0"/>
                        <a:t>Sale price per flat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1,00,000 USD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1,00,000 USD</a:t>
                      </a:r>
                      <a:endParaRPr lang="en-IN" sz="1000" b="1" dirty="0"/>
                    </a:p>
                    <a:p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1904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dirty="0"/>
                        <a:t>Discount given to buyer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-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5000 USD</a:t>
                      </a:r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572500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dirty="0"/>
                        <a:t>Amount payable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1,00,000 USD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95,000 USD</a:t>
                      </a:r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255124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dirty="0"/>
                        <a:t>White Component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1,00,000 USD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75,000 USD</a:t>
                      </a:r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121226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b="1" dirty="0"/>
                        <a:t>Black Component 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0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20,000 USD</a:t>
                      </a:r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240055"/>
                  </a:ext>
                </a:extLst>
              </a:tr>
              <a:tr h="268351">
                <a:tc>
                  <a:txBody>
                    <a:bodyPr/>
                    <a:lstStyle/>
                    <a:p>
                      <a:r>
                        <a:rPr lang="en-US" sz="1000" dirty="0"/>
                        <a:t>Taxes &amp; Duty paid by customer @ 11%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11,000 USD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8,250 USD</a:t>
                      </a:r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446323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dirty="0"/>
                        <a:t>Total Sale price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1,11,000 USD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83,250 USD</a:t>
                      </a:r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229092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b="1" dirty="0"/>
                        <a:t>Savings made by buyer using black money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0 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27,750 USD</a:t>
                      </a:r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019689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046067"/>
                  </a:ext>
                </a:extLst>
              </a:tr>
              <a:tr h="5001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Profit declared by Developer (per Unit) – Developer declares less profit to evade taxes in case-2 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30,000 USD</a:t>
                      </a:r>
                      <a:endParaRPr lang="en-IN" sz="1000" b="0" dirty="0"/>
                    </a:p>
                    <a:p>
                      <a:endParaRPr lang="en-IN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/>
                        <a:t>5,000 USD</a:t>
                      </a:r>
                      <a:endParaRPr lang="en-IN" sz="1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80781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r>
                        <a:rPr lang="en-US" sz="1000" b="1" dirty="0"/>
                        <a:t>Taxes paid by Developer 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9000 USD 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1500 USD</a:t>
                      </a:r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54724"/>
                  </a:ext>
                </a:extLst>
              </a:tr>
              <a:tr h="361233">
                <a:tc>
                  <a:txBody>
                    <a:bodyPr/>
                    <a:lstStyle/>
                    <a:p>
                      <a:r>
                        <a:rPr lang="en-US" sz="1000" b="1" dirty="0"/>
                        <a:t>Savings made by developer by declaring low profit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0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7,500 USD</a:t>
                      </a:r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169946"/>
                  </a:ext>
                </a:extLst>
              </a:tr>
              <a:tr h="361233">
                <a:tc>
                  <a:txBody>
                    <a:bodyPr/>
                    <a:lstStyle/>
                    <a:p>
                      <a:r>
                        <a:rPr lang="en-US" sz="1000" dirty="0"/>
                        <a:t>Net savings ( Tax savings – Discount given to buyer )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0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2,500 USD </a:t>
                      </a:r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484254"/>
                  </a:ext>
                </a:extLst>
              </a:tr>
              <a:tr h="361233">
                <a:tc>
                  <a:txBody>
                    <a:bodyPr/>
                    <a:lstStyle/>
                    <a:p>
                      <a:r>
                        <a:rPr lang="en-US" sz="1000" b="1" dirty="0"/>
                        <a:t>Total Black money with developer ( 100 Units )</a:t>
                      </a:r>
                      <a:endParaRPr lang="en-IN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0</a:t>
                      </a:r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2,50,000 USD</a:t>
                      </a:r>
                      <a:endParaRPr lang="en-IN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622972"/>
                  </a:ext>
                </a:extLst>
              </a:tr>
              <a:tr h="222298">
                <a:tc>
                  <a:txBody>
                    <a:bodyPr/>
                    <a:lstStyle/>
                    <a:p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741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97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8AA84C-D189-A2CE-EC0D-9F92DE0B27D2}"/>
              </a:ext>
            </a:extLst>
          </p:cNvPr>
          <p:cNvSpPr/>
          <p:nvPr/>
        </p:nvSpPr>
        <p:spPr>
          <a:xfrm>
            <a:off x="914400" y="491024"/>
            <a:ext cx="4305672" cy="280831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White money Part of the sale consideration is disclosed to the Government agencies.</a:t>
            </a:r>
          </a:p>
          <a:p>
            <a:endParaRPr lang="en-US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73038" indent="-173038"/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Duties and taxes are paid to various establishments on this part only.</a:t>
            </a:r>
          </a:p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42C891-D925-3AAA-0EF6-BCDA93C92221}"/>
              </a:ext>
            </a:extLst>
          </p:cNvPr>
          <p:cNvSpPr/>
          <p:nvPr/>
        </p:nvSpPr>
        <p:spPr>
          <a:xfrm>
            <a:off x="5388086" y="491024"/>
            <a:ext cx="2880320" cy="28083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1.Black money part of the sale consideration which is neither disclosed to the Government nor tax is paid on this part.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2310D1-D798-7227-ACB4-7EA2F2B0F921}"/>
              </a:ext>
            </a:extLst>
          </p:cNvPr>
          <p:cNvSpPr txBox="1"/>
          <p:nvPr/>
        </p:nvSpPr>
        <p:spPr>
          <a:xfrm>
            <a:off x="611560" y="3443912"/>
            <a:ext cx="7704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above arrangement is beneficial to the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purchaser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as he gets to utilize his black money amassed in cash which was not declared for taxation and is out of the tax net.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Similarly, this is also beneficial to the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seller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for generation of undisclosed black money which is again outside the purview of the tax net</a:t>
            </a:r>
            <a:r>
              <a:rPr lang="en-US" sz="1600" dirty="0"/>
              <a:t>.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977270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68760"/>
            <a:ext cx="7315200" cy="504060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On the basis of strong field input and subsequent discreet enquiry, it was ascertained that the use of cash is being done at a broad gaze in a real estate project by XYZ Private Limited in Uttar Pradesh, India.</a:t>
            </a:r>
          </a:p>
          <a:p>
            <a:pPr marL="45720" indent="0" algn="just">
              <a:buNone/>
            </a:pPr>
            <a:endParaRPr lang="en-US" dirty="0"/>
          </a:p>
          <a:p>
            <a:pPr algn="just"/>
            <a:r>
              <a:rPr lang="en-US" dirty="0"/>
              <a:t>Also, the group owning the real estate company has been growing rapidly in a short period of time, with expansion of its business into other businesses which caught the attention.</a:t>
            </a:r>
          </a:p>
          <a:p>
            <a:pPr algn="just"/>
            <a:endParaRPr lang="en-US" dirty="0"/>
          </a:p>
          <a:p>
            <a:pPr algn="just"/>
            <a:endParaRPr lang="en-US" sz="3600" dirty="0"/>
          </a:p>
          <a:p>
            <a:pPr marL="45720" indent="0" algn="just">
              <a:buNone/>
            </a:pPr>
            <a:endParaRPr lang="en-US" sz="3600" dirty="0"/>
          </a:p>
          <a:p>
            <a:pPr marL="45720" indent="0" algn="just">
              <a:buNone/>
            </a:pPr>
            <a:endParaRPr lang="en-US" sz="3600" dirty="0"/>
          </a:p>
          <a:p>
            <a:pPr algn="just"/>
            <a:endParaRPr lang="en-US" sz="3600" dirty="0"/>
          </a:p>
          <a:p>
            <a:pPr algn="just"/>
            <a:endParaRPr lang="en-US" sz="2800" dirty="0"/>
          </a:p>
          <a:p>
            <a:pPr algn="just"/>
            <a:endParaRPr lang="en-US" sz="2400" dirty="0"/>
          </a:p>
          <a:p>
            <a:pPr marL="45720" indent="0" algn="just">
              <a:buNone/>
            </a:pPr>
            <a:endParaRPr lang="en-US" dirty="0"/>
          </a:p>
          <a:p>
            <a:pPr algn="just"/>
            <a:endParaRPr lang="en-IN" dirty="0"/>
          </a:p>
          <a:p>
            <a:pPr algn="just"/>
            <a:endParaRPr lang="en-IN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A345DB4-31F2-019F-B6A2-A720797315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4714900"/>
              </p:ext>
            </p:extLst>
          </p:nvPr>
        </p:nvGraphicFramePr>
        <p:xfrm>
          <a:off x="914400" y="1397000"/>
          <a:ext cx="754603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60A8767-915A-E731-F318-314DDFCE0B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7877996"/>
              </p:ext>
            </p:extLst>
          </p:nvPr>
        </p:nvGraphicFramePr>
        <p:xfrm>
          <a:off x="1115616" y="4077072"/>
          <a:ext cx="7488832" cy="223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742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81D42-01E5-76C3-D7AB-4C1155775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Reconnaissance &amp; Gathering of evidence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4081-21E4-F139-08D0-D08FFD48D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/>
              <a:t>For confirmation, one departmental person was  sent to the project office in the guise of a buyer who is willing to make payment in cash.</a:t>
            </a:r>
          </a:p>
          <a:p>
            <a:pPr marL="45720" indent="0" algn="just">
              <a:buNone/>
            </a:pPr>
            <a:r>
              <a:rPr lang="en-US" sz="2000" dirty="0"/>
              <a:t> </a:t>
            </a:r>
          </a:p>
          <a:p>
            <a:pPr algn="just"/>
            <a:r>
              <a:rPr lang="en-US" sz="2000" dirty="0"/>
              <a:t>The manager of the real estate project was contacted regarding all the aspects of cash payment and part of the total payment which can be made in cash.</a:t>
            </a:r>
            <a:endParaRPr lang="en-US" sz="16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9814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38B4C-BB1B-ECB0-8244-CF1775490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52737"/>
            <a:ext cx="7315200" cy="5256624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/>
              <a:t>Such discreet enquiry by the income-tax department not only confirmed the field information, but also provided a clear picture of the quantum of the transactions of undisclosed income in the form of cash in the real estate project.</a:t>
            </a:r>
          </a:p>
          <a:p>
            <a:pPr marL="45720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To unearth this tax evasive practice, an income-tax search action was planned and conducted on XYZ Private Limited and the associated business group.</a:t>
            </a:r>
          </a:p>
          <a:p>
            <a:pPr marL="45720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During the course of the search action, the total movable assets valuing USD 8,39,027/- were seized.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38187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8294-AC32-C755-BEA8-B6E2655DB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6632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/>
              <a:t>Tax Evasions and Findings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64480-4713-4B7B-3E46-613EAAD6B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59236"/>
            <a:ext cx="7315200" cy="3539527"/>
          </a:xfrm>
        </p:spPr>
        <p:txBody>
          <a:bodyPr>
            <a:noAutofit/>
          </a:bodyPr>
          <a:lstStyle/>
          <a:p>
            <a:r>
              <a:rPr lang="en-US" sz="2400" b="1" dirty="0"/>
              <a:t>Undisclosed cash </a:t>
            </a:r>
            <a:r>
              <a:rPr lang="en-US" sz="2400" dirty="0"/>
              <a:t>and unexplained </a:t>
            </a:r>
            <a:r>
              <a:rPr lang="en-US" sz="2400" b="1" dirty="0"/>
              <a:t>jewellery</a:t>
            </a:r>
            <a:r>
              <a:rPr lang="en-US" sz="2400" dirty="0"/>
              <a:t> that was purchased from undisclosed income. </a:t>
            </a:r>
          </a:p>
          <a:p>
            <a:r>
              <a:rPr lang="en-US" sz="2400" b="1" dirty="0"/>
              <a:t>Parallel books of accounts-</a:t>
            </a:r>
            <a:r>
              <a:rPr lang="en-US" sz="2400" dirty="0"/>
              <a:t> The actual books and the manipulated books ( that are submitted to the government for taxation purposes ).</a:t>
            </a:r>
          </a:p>
          <a:p>
            <a:r>
              <a:rPr lang="en-US" sz="2400" b="1" dirty="0"/>
              <a:t>Documentary evidences </a:t>
            </a:r>
            <a:r>
              <a:rPr lang="en-US" sz="2400" dirty="0"/>
              <a:t>like receipts of on- money(cash) transactions with regard to the sale of apartments.</a:t>
            </a:r>
          </a:p>
          <a:p>
            <a:r>
              <a:rPr lang="en-US" sz="2400" b="1" dirty="0"/>
              <a:t>Digital evidences </a:t>
            </a:r>
            <a:r>
              <a:rPr lang="en-US" sz="2400" dirty="0"/>
              <a:t>demonstrating cash payments.</a:t>
            </a:r>
          </a:p>
          <a:p>
            <a:r>
              <a:rPr lang="en-US" sz="2400" b="1" dirty="0"/>
              <a:t>Statements of the staff </a:t>
            </a:r>
            <a:r>
              <a:rPr lang="en-US" sz="2400" dirty="0"/>
              <a:t>of the company that was recorded during the operation, corroborating the digital and documentary evidence.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716966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50528-9132-9434-A70C-BBE77A60E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203"/>
            <a:ext cx="7315200" cy="1154097"/>
          </a:xfrm>
        </p:spPr>
        <p:txBody>
          <a:bodyPr/>
          <a:lstStyle/>
          <a:p>
            <a:r>
              <a:rPr lang="en-US" dirty="0"/>
              <a:t>Continued…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A9980-087A-DE7E-4061-7929BBEF8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484784"/>
            <a:ext cx="7879530" cy="3539527"/>
          </a:xfrm>
        </p:spPr>
        <p:txBody>
          <a:bodyPr>
            <a:noAutofit/>
          </a:bodyPr>
          <a:lstStyle/>
          <a:p>
            <a:r>
              <a:rPr lang="en-US" sz="2400" dirty="0" err="1"/>
              <a:t>Unrealised</a:t>
            </a:r>
            <a:r>
              <a:rPr lang="en-US" sz="2400" dirty="0"/>
              <a:t> Cheques resembling promissory notes that were issued to the customers were found and seized. Once the cash component is paid, the cheques are destroyed by the real estate company. </a:t>
            </a:r>
          </a:p>
          <a:p>
            <a:r>
              <a:rPr lang="en-US" sz="2400" dirty="0"/>
              <a:t>Digital evidence like mails, chats in messengers supporting cash transactions were found. </a:t>
            </a:r>
          </a:p>
          <a:p>
            <a:r>
              <a:rPr lang="en-US" sz="2400" dirty="0"/>
              <a:t>Evidence regarding Unaccounted sales and bogus purchases were found. </a:t>
            </a:r>
          </a:p>
          <a:p>
            <a:r>
              <a:rPr lang="en-US" sz="2400" dirty="0"/>
              <a:t>Unaccounted sales decreases the sales turnover and thus the tax to be paid to the government.</a:t>
            </a:r>
          </a:p>
          <a:p>
            <a:r>
              <a:rPr lang="en-US" sz="2400" dirty="0"/>
              <a:t>On the other hand, Bogus purchases reduces the net profit and thus the tax to be paid.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6084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Words>927</Words>
  <Application>Microsoft Macintosh PowerPoint</Application>
  <PresentationFormat>On-screen Show (4:3)</PresentationFormat>
  <Paragraphs>116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      Case summary  </vt:lpstr>
      <vt:lpstr>Status of Real Estate sector in India and utilization of Black money.</vt:lpstr>
      <vt:lpstr>Utilisation of cash/ black money in Real Estate Sector</vt:lpstr>
      <vt:lpstr>PowerPoint Presentation</vt:lpstr>
      <vt:lpstr>PowerPoint Presentation</vt:lpstr>
      <vt:lpstr>Reconnaissance &amp; Gathering of evidence</vt:lpstr>
      <vt:lpstr>PowerPoint Presentation</vt:lpstr>
      <vt:lpstr>Tax Evasions and Findings</vt:lpstr>
      <vt:lpstr>Continued…</vt:lpstr>
      <vt:lpstr>Investigation Techniques </vt:lpstr>
      <vt:lpstr>Inter-agency Cooperation &amp; Case Recovery</vt:lpstr>
      <vt:lpstr>Thank You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OffAut_PC222@outlook.com</dc:creator>
  <cp:lastModifiedBy>atul kumar Pandey</cp:lastModifiedBy>
  <cp:revision>42</cp:revision>
  <dcterms:created xsi:type="dcterms:W3CDTF">2025-05-07T07:59:58Z</dcterms:created>
  <dcterms:modified xsi:type="dcterms:W3CDTF">2025-05-21T00:23:03Z</dcterms:modified>
</cp:coreProperties>
</file>