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6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 sz="5200"/>
            </a:pPr>
            <a:r>
              <a:rPr dirty="0"/>
              <a:t>Tax Evasion Case: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sz="6000" b="1" dirty="0" smtClean="0">
                <a:solidFill>
                  <a:srgbClr val="E109A8"/>
                </a:solidFill>
              </a:rPr>
              <a:t>Ms</a:t>
            </a:r>
            <a:r>
              <a:rPr sz="6000" b="1" dirty="0" smtClean="0">
                <a:solidFill>
                  <a:srgbClr val="E109A8"/>
                </a:solidFill>
              </a:rPr>
              <a:t>.</a:t>
            </a:r>
            <a:r>
              <a:rPr lang="en-GB" sz="6000" b="1" dirty="0" smtClean="0">
                <a:solidFill>
                  <a:srgbClr val="E109A8"/>
                </a:solidFill>
              </a:rPr>
              <a:t> </a:t>
            </a:r>
            <a:r>
              <a:rPr lang="en-PH" sz="6000" b="1" dirty="0" smtClean="0">
                <a:solidFill>
                  <a:srgbClr val="E109A8"/>
                </a:solidFill>
              </a:rPr>
              <a:t>Diamond</a:t>
            </a:r>
            <a:endParaRPr sz="6000" b="1" dirty="0">
              <a:solidFill>
                <a:srgbClr val="E109A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25" y="2787514"/>
            <a:ext cx="1373619" cy="137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/>
              <a:t>Seizure of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72027" cy="4525963"/>
          </a:xfrm>
        </p:spPr>
        <p:txBody>
          <a:bodyPr wrap="square">
            <a:noAutofit/>
          </a:bodyPr>
          <a:lstStyle/>
          <a:p>
            <a:r>
              <a:rPr sz="1400" b="1" dirty="0"/>
              <a:t>Scope of Seizure: </a:t>
            </a:r>
            <a:r>
              <a:rPr sz="1400" dirty="0"/>
              <a:t>BIR authorities confiscated diverse physical and digital records crucial for authenticating financial activities and operations.</a:t>
            </a:r>
          </a:p>
          <a:p>
            <a:r>
              <a:rPr sz="1400" b="1" dirty="0"/>
              <a:t>Types of Documents: </a:t>
            </a:r>
            <a:r>
              <a:rPr sz="1400" dirty="0"/>
              <a:t>Seized items included accounting ledgers, bank statements, electronic invoices, contracts, and </a:t>
            </a:r>
            <a:r>
              <a:rPr lang="en-GB" sz="1400" dirty="0" smtClean="0"/>
              <a:t>summary of sales.</a:t>
            </a:r>
            <a:endParaRPr sz="1400" dirty="0"/>
          </a:p>
          <a:p>
            <a:r>
              <a:rPr sz="1400" b="1" dirty="0"/>
              <a:t>Investigative Significance: </a:t>
            </a:r>
            <a:r>
              <a:rPr sz="1400" dirty="0"/>
              <a:t>Secured documents provide essential evidentiary basis enabling verification of declared income against actual financial records.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/>
              <a:t>Evidence of Tax Evasion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 b="1"/>
              <a:t>Underreported Sales Quantification: </a:t>
            </a:r>
            <a:r>
              <a:rPr sz="1400"/>
              <a:t>Analysis revealed only twenty percent of actual business sales were declared, highlighting extensive underreporting.</a:t>
            </a:r>
          </a:p>
          <a:p>
            <a:r>
              <a:rPr sz="1400" b="1"/>
              <a:t>Electronic Records Analysis: </a:t>
            </a:r>
            <a:r>
              <a:rPr sz="1400"/>
              <a:t>Digital transaction logs contrasted with declared income exposed deliberate omission of substantial revenue streams.</a:t>
            </a:r>
          </a:p>
          <a:p>
            <a:r>
              <a:rPr sz="1400" b="1"/>
              <a:t>Implications of Findings: </a:t>
            </a:r>
            <a:r>
              <a:rPr sz="1400"/>
              <a:t>Discrepancy magnitude strongly supports intentional tax evasion, influencing subsequent assessment and legal proceedings.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Outcome of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591056"/>
            <a:ext cx="7543800" cy="1504357"/>
          </a:xfrm>
        </p:spPr>
        <p:txBody>
          <a:bodyPr/>
          <a:lstStyle/>
          <a:p>
            <a:r>
              <a:rPr lang="en-GB" sz="1400" b="1" dirty="0" smtClean="0"/>
              <a:t>Notice of Discrepancy(NOD)/Preliminary Assessment Notice Issued(PAN)</a:t>
            </a:r>
            <a:r>
              <a:rPr sz="1400" b="1" dirty="0" smtClean="0"/>
              <a:t>: </a:t>
            </a:r>
            <a:r>
              <a:rPr sz="1400" dirty="0"/>
              <a:t>The Bureau of Internal Revenue formally issued </a:t>
            </a:r>
            <a:r>
              <a:rPr sz="1400" dirty="0" smtClean="0"/>
              <a:t> </a:t>
            </a:r>
            <a:r>
              <a:rPr lang="en-GB" sz="1400" dirty="0" smtClean="0"/>
              <a:t>NOD and PAN showing  assessment amounting to</a:t>
            </a:r>
            <a:r>
              <a:rPr sz="1400" dirty="0" smtClean="0"/>
              <a:t> </a:t>
            </a:r>
            <a:r>
              <a:rPr sz="1800" b="1" u="sng" dirty="0">
                <a:solidFill>
                  <a:srgbClr val="FF0000"/>
                </a:solidFill>
              </a:rPr>
              <a:t>₱1.2 </a:t>
            </a:r>
            <a:r>
              <a:rPr sz="1800" b="1" u="sng" dirty="0" smtClean="0">
                <a:solidFill>
                  <a:srgbClr val="FF0000"/>
                </a:solidFill>
              </a:rPr>
              <a:t>billion</a:t>
            </a:r>
            <a:r>
              <a:rPr lang="en-GB" sz="1800" b="1" u="sng" dirty="0" smtClean="0">
                <a:solidFill>
                  <a:srgbClr val="FF0000"/>
                </a:solidFill>
              </a:rPr>
              <a:t> (21.5 Million USD or 3 Billion Yen)</a:t>
            </a:r>
            <a:r>
              <a:rPr sz="1800" b="1" u="sng" dirty="0" smtClean="0">
                <a:solidFill>
                  <a:srgbClr val="FF0000"/>
                </a:solidFill>
              </a:rPr>
              <a:t> </a:t>
            </a:r>
            <a:r>
              <a:rPr sz="1400" dirty="0"/>
              <a:t>tax deficiency against Ms. </a:t>
            </a:r>
            <a:r>
              <a:rPr lang="en-PH" sz="1400" dirty="0" smtClean="0"/>
              <a:t>Diamond</a:t>
            </a:r>
            <a:r>
              <a:rPr sz="1400" dirty="0" smtClean="0"/>
              <a:t>.</a:t>
            </a:r>
            <a:endParaRPr sz="1400" dirty="0"/>
          </a:p>
          <a:p>
            <a:r>
              <a:rPr sz="1400" b="1" dirty="0"/>
              <a:t>Settlement and Compliance: </a:t>
            </a:r>
            <a:r>
              <a:rPr sz="1400" dirty="0"/>
              <a:t>Ms. </a:t>
            </a:r>
            <a:r>
              <a:rPr lang="en-PH" sz="1400" dirty="0" smtClean="0"/>
              <a:t>Diamond</a:t>
            </a:r>
            <a:r>
              <a:rPr sz="1400" dirty="0" smtClean="0"/>
              <a:t> </a:t>
            </a:r>
            <a:r>
              <a:rPr lang="en-GB" sz="1400" dirty="0" smtClean="0"/>
              <a:t>agreed to </a:t>
            </a:r>
            <a:r>
              <a:rPr sz="1400" dirty="0" smtClean="0"/>
              <a:t>settle </a:t>
            </a:r>
            <a:r>
              <a:rPr sz="1400" dirty="0"/>
              <a:t>the substantial tax deficiency, reflecting acknowledgment of tax obligations amid investigation conclusions</a:t>
            </a:r>
            <a:r>
              <a:rPr sz="1400" dirty="0" smtClean="0"/>
              <a:t>.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Introduction to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07"/>
            <a:ext cx="4114800" cy="4525963"/>
          </a:xfrm>
        </p:spPr>
        <p:txBody>
          <a:bodyPr wrap="square">
            <a:noAutofit/>
          </a:bodyPr>
          <a:lstStyle/>
          <a:p>
            <a:pPr algn="just"/>
            <a:r>
              <a:rPr sz="1400" b="1" dirty="0"/>
              <a:t>Entrepreneur Profile: </a:t>
            </a:r>
            <a:r>
              <a:rPr lang="en-PH" dirty="0"/>
              <a:t>Ms. </a:t>
            </a:r>
            <a:r>
              <a:rPr lang="en-PH" dirty="0" smtClean="0"/>
              <a:t>Diamond, </a:t>
            </a:r>
            <a:r>
              <a:rPr lang="en-PH" dirty="0"/>
              <a:t>is the owner of one of the leading </a:t>
            </a:r>
            <a:r>
              <a:rPr lang="en-PH" dirty="0" smtClean="0"/>
              <a:t>skincare </a:t>
            </a:r>
            <a:r>
              <a:rPr lang="en-PH" dirty="0"/>
              <a:t>and </a:t>
            </a:r>
            <a:r>
              <a:rPr lang="en-PH" dirty="0" smtClean="0"/>
              <a:t>cosmetics brands </a:t>
            </a:r>
            <a:r>
              <a:rPr lang="en-PH" dirty="0"/>
              <a:t>in </a:t>
            </a:r>
            <a:r>
              <a:rPr lang="en-PH" dirty="0" smtClean="0"/>
              <a:t>the Philippines</a:t>
            </a:r>
            <a:r>
              <a:rPr lang="en-PH" b="1" dirty="0" smtClean="0">
                <a:solidFill>
                  <a:srgbClr val="FF0000"/>
                </a:solidFill>
              </a:rPr>
              <a:t>(?)</a:t>
            </a:r>
            <a:r>
              <a:rPr lang="en-PH" dirty="0" smtClean="0"/>
              <a:t>. </a:t>
            </a:r>
            <a:r>
              <a:rPr lang="en-PH" dirty="0"/>
              <a:t>She started her business at a young age, initially selling beauty products online before establishing her own </a:t>
            </a:r>
            <a:r>
              <a:rPr lang="en-PH" dirty="0" smtClean="0"/>
              <a:t>brand.</a:t>
            </a:r>
          </a:p>
          <a:p>
            <a:pPr algn="just"/>
            <a:r>
              <a:rPr sz="1400" b="1" dirty="0" smtClean="0"/>
              <a:t>Brand </a:t>
            </a:r>
            <a:r>
              <a:rPr sz="1400" b="1" dirty="0"/>
              <a:t>Leadership: </a:t>
            </a:r>
            <a:r>
              <a:rPr sz="1400" dirty="0"/>
              <a:t>She owns a top skincare and cosmetics brand, rapidly growing and shaping regional beauty standards effectively.</a:t>
            </a:r>
          </a:p>
          <a:p>
            <a:pPr algn="just"/>
            <a:r>
              <a:rPr sz="1400" b="1" dirty="0"/>
              <a:t>Market Impact: </a:t>
            </a:r>
            <a:r>
              <a:rPr sz="1400" dirty="0"/>
              <a:t>Her brand’s significant influence stems from strategic alignments with </a:t>
            </a:r>
            <a:r>
              <a:rPr sz="1400" b="1" u="sng" dirty="0">
                <a:solidFill>
                  <a:srgbClr val="FF0000"/>
                </a:solidFill>
              </a:rPr>
              <a:t>consumer </a:t>
            </a:r>
            <a:r>
              <a:rPr sz="1400" b="1" u="sng" dirty="0" smtClean="0">
                <a:solidFill>
                  <a:srgbClr val="FF0000"/>
                </a:solidFill>
              </a:rPr>
              <a:t>trends</a:t>
            </a:r>
            <a:r>
              <a:rPr lang="en-GB" sz="1400" b="1" u="sng" dirty="0" smtClean="0">
                <a:solidFill>
                  <a:srgbClr val="FF0000"/>
                </a:solidFill>
              </a:rPr>
              <a:t> </a:t>
            </a:r>
            <a:r>
              <a:rPr sz="1400" dirty="0" smtClean="0"/>
              <a:t>and </a:t>
            </a:r>
            <a:r>
              <a:rPr sz="1400" dirty="0"/>
              <a:t>digital marketing mastery.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19" y="858096"/>
            <a:ext cx="2351194" cy="352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/>
              <a:t>Business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218522"/>
            <a:ext cx="7543800" cy="3038094"/>
          </a:xfrm>
        </p:spPr>
        <p:txBody>
          <a:bodyPr/>
          <a:lstStyle/>
          <a:p>
            <a:r>
              <a:rPr sz="1400" b="1" dirty="0"/>
              <a:t>Founding Story and Timeline: </a:t>
            </a:r>
            <a:r>
              <a:rPr sz="1400" dirty="0"/>
              <a:t>Ms. </a:t>
            </a:r>
            <a:r>
              <a:rPr lang="en-PH" sz="1400" dirty="0" smtClean="0"/>
              <a:t>Diamond</a:t>
            </a:r>
            <a:r>
              <a:rPr sz="1400" dirty="0" smtClean="0"/>
              <a:t> </a:t>
            </a:r>
            <a:r>
              <a:rPr sz="1400" dirty="0"/>
              <a:t>launched her skincare business in </a:t>
            </a:r>
            <a:r>
              <a:rPr sz="1400" dirty="0" smtClean="0"/>
              <a:t>2017.</a:t>
            </a:r>
            <a:endParaRPr sz="1400" dirty="0"/>
          </a:p>
          <a:p>
            <a:r>
              <a:rPr sz="1400" b="1" dirty="0"/>
              <a:t>Product Line Specialization: </a:t>
            </a:r>
            <a:r>
              <a:rPr sz="1400" dirty="0"/>
              <a:t>She developed comprehensive skincare and cosmetic products emphasizing quality ingredients targeting </a:t>
            </a:r>
            <a:r>
              <a:rPr sz="1400" b="1" u="sng" dirty="0" smtClean="0"/>
              <a:t>young </a:t>
            </a:r>
            <a:r>
              <a:rPr sz="1400" b="1" u="sng" dirty="0"/>
              <a:t>consumers</a:t>
            </a:r>
            <a:r>
              <a:rPr sz="1400" dirty="0"/>
              <a:t>.</a:t>
            </a:r>
          </a:p>
          <a:p>
            <a:r>
              <a:rPr sz="1400" b="1" dirty="0"/>
              <a:t>Marketing Through Social Media: </a:t>
            </a:r>
            <a:r>
              <a:rPr sz="1400" dirty="0"/>
              <a:t>Her marketing strategy excelled by utilizing influencers and viral campaigns across Instagram, </a:t>
            </a:r>
            <a:r>
              <a:rPr sz="1400" dirty="0" err="1"/>
              <a:t>TikTok</a:t>
            </a:r>
            <a:r>
              <a:rPr sz="1400" dirty="0"/>
              <a:t>, and Facebook platforms.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Triggering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 b="1" dirty="0"/>
              <a:t>YouTube Interview Claim: </a:t>
            </a:r>
            <a:r>
              <a:rPr sz="1400" dirty="0"/>
              <a:t>Ms. </a:t>
            </a:r>
            <a:r>
              <a:rPr lang="en-PH" sz="1400" dirty="0" smtClean="0"/>
              <a:t>Diamond</a:t>
            </a:r>
            <a:r>
              <a:rPr sz="1400" dirty="0" smtClean="0"/>
              <a:t> </a:t>
            </a:r>
            <a:r>
              <a:rPr sz="1400" dirty="0"/>
              <a:t>declared herself </a:t>
            </a:r>
            <a:r>
              <a:rPr sz="1600" b="1" u="sng" dirty="0">
                <a:solidFill>
                  <a:srgbClr val="FF0000"/>
                </a:solidFill>
              </a:rPr>
              <a:t>billionaire at 21</a:t>
            </a:r>
            <a:r>
              <a:rPr sz="1400" dirty="0"/>
              <a:t> during a widely viewed YouTube interview, sparking public interest.</a:t>
            </a:r>
          </a:p>
          <a:p>
            <a:r>
              <a:rPr sz="1400" b="1" dirty="0"/>
              <a:t>Showcased Luxury Possessions: </a:t>
            </a:r>
            <a:r>
              <a:rPr sz="1400" dirty="0"/>
              <a:t>She prominently displayed luxury cars, designer bags, and high-end jewelry evidencing significant wealth accumulation.</a:t>
            </a:r>
          </a:p>
          <a:p>
            <a:r>
              <a:rPr sz="1400" b="1" dirty="0"/>
              <a:t>Attracted BIR Scrutiny: </a:t>
            </a:r>
            <a:r>
              <a:rPr sz="1400" dirty="0"/>
              <a:t>This public flaunting of wealth triggered investigation by Bureau of Internal Revenue into her financial declarations.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Initiation of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wrap="square">
            <a:noAutofit/>
          </a:bodyPr>
          <a:lstStyle/>
          <a:p>
            <a:r>
              <a:rPr sz="1400" b="1" dirty="0"/>
              <a:t>NID's Investigative Authority: </a:t>
            </a:r>
            <a:r>
              <a:rPr sz="1400" dirty="0"/>
              <a:t>The National Investigation Division (NID) initiated case examining Ms. </a:t>
            </a:r>
            <a:r>
              <a:rPr lang="en-PH" sz="1400" dirty="0" smtClean="0"/>
              <a:t>Diamond</a:t>
            </a:r>
            <a:r>
              <a:rPr sz="1400" dirty="0" smtClean="0"/>
              <a:t>'s </a:t>
            </a:r>
            <a:r>
              <a:rPr sz="1400" dirty="0"/>
              <a:t>financial records and public claims.</a:t>
            </a:r>
          </a:p>
          <a:p>
            <a:r>
              <a:rPr sz="1400" b="1" dirty="0"/>
              <a:t>Formal </a:t>
            </a:r>
            <a:r>
              <a:rPr lang="en-GB" sz="1400" b="1" dirty="0" smtClean="0"/>
              <a:t>Preliminary Investigation</a:t>
            </a:r>
            <a:r>
              <a:rPr sz="1400" b="1" dirty="0" smtClean="0"/>
              <a:t>: </a:t>
            </a:r>
            <a:r>
              <a:rPr sz="1400" dirty="0"/>
              <a:t>NID filed a </a:t>
            </a:r>
            <a:r>
              <a:rPr lang="en-GB" sz="1400" dirty="0" smtClean="0"/>
              <a:t>report</a:t>
            </a:r>
            <a:r>
              <a:rPr sz="1400" dirty="0" smtClean="0"/>
              <a:t> </a:t>
            </a:r>
            <a:r>
              <a:rPr sz="1400" dirty="0"/>
              <a:t>establishing preliminary tax evasion allegations, triggering procedural investigation requirements legally.</a:t>
            </a:r>
          </a:p>
          <a:p>
            <a:r>
              <a:rPr sz="1400" b="1" dirty="0"/>
              <a:t>Preliminary Evidence Review: </a:t>
            </a:r>
            <a:r>
              <a:rPr sz="1400" dirty="0"/>
              <a:t>A thorough preliminary audit was conducted assessing potential discrepancies prior to issuing official investigative directives.</a:t>
            </a: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0" y="1600200"/>
            <a:ext cx="2880359" cy="28803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7840" y="3863181"/>
            <a:ext cx="784860" cy="365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Ms. Diamond</a:t>
            </a:r>
            <a:endParaRPr lang="en-PH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Data Gathering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 b="1" dirty="0"/>
              <a:t>Social Media Analysis: </a:t>
            </a:r>
            <a:r>
              <a:rPr sz="1400" dirty="0"/>
              <a:t>Investigators meticulously analyzed Ms. </a:t>
            </a:r>
            <a:r>
              <a:rPr lang="en-PH" sz="1400" dirty="0" smtClean="0"/>
              <a:t>Diamond</a:t>
            </a:r>
            <a:r>
              <a:rPr sz="1400" dirty="0" smtClean="0"/>
              <a:t>’s </a:t>
            </a:r>
            <a:r>
              <a:rPr sz="1400" dirty="0"/>
              <a:t>social media to track financial status and lifestyle displays.</a:t>
            </a:r>
          </a:p>
          <a:p>
            <a:r>
              <a:rPr sz="1400" b="1" dirty="0"/>
              <a:t>Review of Public Records: </a:t>
            </a:r>
            <a:r>
              <a:rPr sz="1400" dirty="0"/>
              <a:t>Comprehensive examination of property ownership and income </a:t>
            </a:r>
            <a:r>
              <a:rPr sz="1400" dirty="0" smtClean="0"/>
              <a:t>filings.</a:t>
            </a:r>
            <a:endParaRPr sz="1400" dirty="0"/>
          </a:p>
          <a:p>
            <a:r>
              <a:rPr sz="1400" b="1" dirty="0"/>
              <a:t>Interagency Collaboration: </a:t>
            </a:r>
            <a:r>
              <a:rPr lang="en-GB" sz="1400" dirty="0" smtClean="0"/>
              <a:t>Sent letter to the various Government Agencies/Authority to verify or to get list of subject taxpayer’s properties</a:t>
            </a:r>
            <a:r>
              <a:rPr sz="1400" dirty="0" smtClean="0"/>
              <a:t>.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/>
              <a:t>Prima Facie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 b="1" dirty="0"/>
              <a:t>Income vs. Lifestyle Discrepancy: </a:t>
            </a:r>
            <a:r>
              <a:rPr sz="1400" dirty="0"/>
              <a:t>Ms. </a:t>
            </a:r>
            <a:r>
              <a:rPr lang="en-PH" sz="1400" dirty="0" smtClean="0"/>
              <a:t>Diamond</a:t>
            </a:r>
            <a:r>
              <a:rPr sz="1400" dirty="0" smtClean="0"/>
              <a:t>’s </a:t>
            </a:r>
            <a:r>
              <a:rPr sz="1400" dirty="0"/>
              <a:t>declared income starkly contrasts with her lifestyle and asset portfolio, indicating unreported earnings.</a:t>
            </a:r>
          </a:p>
          <a:p>
            <a:r>
              <a:rPr sz="1400" b="1" dirty="0"/>
              <a:t>Asset Acquisition Analysis: </a:t>
            </a:r>
            <a:r>
              <a:rPr sz="1400" dirty="0"/>
              <a:t>Luxury real estate and vehicle acquisitions exceed income statements, revealing substantial undeclared financial sources.</a:t>
            </a:r>
          </a:p>
          <a:p>
            <a:r>
              <a:rPr sz="1400" b="1" dirty="0"/>
              <a:t>Financial Reporting Gaps: </a:t>
            </a:r>
            <a:r>
              <a:rPr sz="1400" dirty="0"/>
              <a:t>Documented income underrepresents true cash flow, highlighting deliberate inconsistencies in financial disclosures during audits.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86" y="363474"/>
            <a:ext cx="7543800" cy="1207008"/>
          </a:xfrm>
        </p:spPr>
        <p:txBody>
          <a:bodyPr/>
          <a:lstStyle/>
          <a:p>
            <a:pPr algn="l"/>
            <a:r>
              <a:rPr sz="2200" dirty="0" smtClean="0"/>
              <a:t>Actions </a:t>
            </a:r>
            <a:r>
              <a:rPr sz="2200" dirty="0"/>
              <a:t>Taken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wrap="square">
            <a:noAutofit/>
          </a:bodyPr>
          <a:lstStyle/>
          <a:p>
            <a:r>
              <a:rPr sz="1400" b="1" dirty="0"/>
              <a:t>Letter of Authority (LOA) Issuance: </a:t>
            </a:r>
            <a:r>
              <a:rPr sz="1400" dirty="0"/>
              <a:t>BIR's LOA legally empowers auditors to access taxpayer records and conduct thorough tax examinations.</a:t>
            </a:r>
          </a:p>
          <a:p>
            <a:r>
              <a:rPr sz="1400" b="1" dirty="0"/>
              <a:t>Mission Order (MO) Purpose: </a:t>
            </a:r>
            <a:r>
              <a:rPr sz="1400" dirty="0"/>
              <a:t>MO authorizes specific investigative missions for surveillance and evidence collection in tax-related probes.</a:t>
            </a:r>
          </a:p>
          <a:p>
            <a:r>
              <a:rPr sz="1400" b="1" dirty="0"/>
              <a:t>Legal Weight of LOA and MO: </a:t>
            </a:r>
            <a:r>
              <a:rPr sz="1400" dirty="0"/>
              <a:t>Both LOA and MO serve as binding documents ensuring investigatory compliance and validating procedural enforcement.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0" y="778866"/>
            <a:ext cx="2661137" cy="3515427"/>
          </a:xfrm>
          <a:prstGeom prst="rect">
            <a:avLst/>
          </a:prstGeom>
          <a:ln w="28575">
            <a:solidFill>
              <a:srgbClr val="E109A8"/>
            </a:solidFill>
          </a:ln>
        </p:spPr>
      </p:pic>
      <p:sp>
        <p:nvSpPr>
          <p:cNvPr id="8" name="Oval 7"/>
          <p:cNvSpPr/>
          <p:nvPr/>
        </p:nvSpPr>
        <p:spPr>
          <a:xfrm>
            <a:off x="6955572" y="1910724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7143852" y="2011036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Oval 10"/>
          <p:cNvSpPr/>
          <p:nvPr/>
        </p:nvSpPr>
        <p:spPr>
          <a:xfrm>
            <a:off x="5967464" y="2069897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Oval 11"/>
          <p:cNvSpPr/>
          <p:nvPr/>
        </p:nvSpPr>
        <p:spPr>
          <a:xfrm>
            <a:off x="5691043" y="1928301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Oval 12"/>
          <p:cNvSpPr/>
          <p:nvPr/>
        </p:nvSpPr>
        <p:spPr>
          <a:xfrm>
            <a:off x="5265469" y="1748164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Oval 13"/>
          <p:cNvSpPr/>
          <p:nvPr/>
        </p:nvSpPr>
        <p:spPr>
          <a:xfrm>
            <a:off x="6767292" y="1782030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sz="2200" dirty="0"/>
              <a:t>Surveillance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93" y="1198202"/>
            <a:ext cx="7543800" cy="3038094"/>
          </a:xfrm>
        </p:spPr>
        <p:txBody>
          <a:bodyPr/>
          <a:lstStyle/>
          <a:p>
            <a:r>
              <a:rPr sz="1400" b="1" dirty="0"/>
              <a:t>Comprehensive 60-Day Surveillance: </a:t>
            </a:r>
            <a:r>
              <a:rPr sz="1400" dirty="0"/>
              <a:t>BIR operatives conducted continuous 60-day observation focused on all aspects of Ms. </a:t>
            </a:r>
            <a:r>
              <a:rPr lang="en-PH" sz="1400" dirty="0" smtClean="0"/>
              <a:t>Diamond</a:t>
            </a:r>
            <a:r>
              <a:rPr sz="1400" dirty="0" smtClean="0"/>
              <a:t>’s </a:t>
            </a:r>
            <a:r>
              <a:rPr sz="1400" dirty="0"/>
              <a:t>business activities.</a:t>
            </a:r>
          </a:p>
          <a:p>
            <a:r>
              <a:rPr sz="1400" b="1" dirty="0"/>
              <a:t>Sales Monitoring Techniques: </a:t>
            </a:r>
            <a:r>
              <a:rPr sz="1400" dirty="0"/>
              <a:t>Detailed tracking of daily sales transactions identified volume, customer flow, and revenue patterns consistent with business operations.</a:t>
            </a:r>
          </a:p>
          <a:p>
            <a:r>
              <a:rPr sz="1400" b="1" dirty="0"/>
              <a:t>Operational Transaction Observations: </a:t>
            </a:r>
            <a:r>
              <a:rPr sz="1400" dirty="0"/>
              <a:t>Investigators recorded cash flow and inventory movement during regular business hours to detect undervaluation and omissions.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99" y="2722880"/>
            <a:ext cx="3955627" cy="1817793"/>
          </a:xfrm>
          <a:prstGeom prst="rect">
            <a:avLst/>
          </a:prstGeom>
          <a:ln w="28575">
            <a:solidFill>
              <a:srgbClr val="E109A8"/>
            </a:solidFill>
          </a:ln>
        </p:spPr>
      </p:pic>
      <p:sp>
        <p:nvSpPr>
          <p:cNvPr id="6" name="Oval 5"/>
          <p:cNvSpPr/>
          <p:nvPr/>
        </p:nvSpPr>
        <p:spPr>
          <a:xfrm>
            <a:off x="4574286" y="3753071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Oval 7"/>
          <p:cNvSpPr/>
          <p:nvPr/>
        </p:nvSpPr>
        <p:spPr>
          <a:xfrm>
            <a:off x="5265469" y="3563418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/>
          <p:cNvSpPr/>
          <p:nvPr/>
        </p:nvSpPr>
        <p:spPr>
          <a:xfrm>
            <a:off x="3883103" y="3563418"/>
            <a:ext cx="294639" cy="283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2880121" y="3611474"/>
            <a:ext cx="518127" cy="513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808</TotalTime>
  <Words>750</Words>
  <Application>Microsoft Office PowerPoint</Application>
  <PresentationFormat>On-screen Show (16:9)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Tax Evasion Case:  Ms. Diamond</vt:lpstr>
      <vt:lpstr>Introduction to the Case</vt:lpstr>
      <vt:lpstr>Business Background</vt:lpstr>
      <vt:lpstr>Triggering Event</vt:lpstr>
      <vt:lpstr>Initiation of Investigation</vt:lpstr>
      <vt:lpstr>Data Gathering Methods</vt:lpstr>
      <vt:lpstr>Prima Facie Evidence</vt:lpstr>
      <vt:lpstr>Actions Taken</vt:lpstr>
      <vt:lpstr>Surveillance Operation</vt:lpstr>
      <vt:lpstr>Seizure of Documents</vt:lpstr>
      <vt:lpstr>Evidence of Tax Evasion</vt:lpstr>
      <vt:lpstr>Outcome of the Case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Evasion Case: Ms. Brilliant</dc:title>
  <dc:subject/>
  <dc:creator/>
  <cp:keywords/>
  <dc:description>generated using python-pptx</dc:description>
  <cp:lastModifiedBy>Pamela D.. Cueva</cp:lastModifiedBy>
  <cp:revision>24</cp:revision>
  <dcterms:created xsi:type="dcterms:W3CDTF">2013-01-27T09:14:16Z</dcterms:created>
  <dcterms:modified xsi:type="dcterms:W3CDTF">2025-05-22T00:48:45Z</dcterms:modified>
  <cp:category/>
</cp:coreProperties>
</file>