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98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4660"/>
  </p:normalViewPr>
  <p:slideViewPr>
    <p:cSldViewPr snapToGrid="0">
      <p:cViewPr varScale="1">
        <p:scale>
          <a:sx n="62" d="100"/>
          <a:sy n="62" d="100"/>
        </p:scale>
        <p:origin x="1196" y="28"/>
      </p:cViewPr>
      <p:guideLst>
        <p:guide orient="horz" pos="1728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-86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627313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28900"/>
            <a:ext cx="2627312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9" y="6054725"/>
            <a:ext cx="17414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8000" y="2481871"/>
            <a:ext cx="6300000" cy="1265731"/>
          </a:xfrm>
        </p:spPr>
        <p:txBody>
          <a:bodyPr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000" y="3805202"/>
            <a:ext cx="6300000" cy="352233"/>
          </a:xfrm>
        </p:spPr>
        <p:txBody>
          <a:bodyPr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03226" y="6411916"/>
            <a:ext cx="1166812" cy="2444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November</a:t>
            </a:r>
            <a:r>
              <a:rPr lang="en-GB" dirty="0"/>
              <a:t> </a:t>
            </a:r>
            <a:r>
              <a:rPr lang="en-GB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70038" y="6413603"/>
            <a:ext cx="4679950" cy="2444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Africa Academy for Tax and Financial Crime Investigation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81AF792-CC4B-4A34-AAF5-7E9AB0730B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965" y="611707"/>
            <a:ext cx="7561385" cy="1080052"/>
          </a:xfrm>
          <a:prstGeom prst="rect">
            <a:avLst/>
          </a:prstGeom>
          <a:effectLst>
            <a:reflection endPos="0" dir="5400000" sy="-100000" algn="bl" rotWithShape="0"/>
          </a:effectLst>
        </p:spPr>
      </p:pic>
      <p:grpSp>
        <p:nvGrpSpPr>
          <p:cNvPr id="12" name="Group 4">
            <a:extLst>
              <a:ext uri="{FF2B5EF4-FFF2-40B4-BE49-F238E27FC236}">
                <a16:creationId xmlns:a16="http://schemas.microsoft.com/office/drawing/2014/main" id="{CDC2867D-09EA-4368-81F5-A68A7F9452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1175" y="431800"/>
            <a:ext cx="692150" cy="1439863"/>
            <a:chOff x="322" y="272"/>
            <a:chExt cx="436" cy="907"/>
          </a:xfrm>
        </p:grpSpPr>
        <p:sp>
          <p:nvSpPr>
            <p:cNvPr id="13" name="AutoShape 3">
              <a:extLst>
                <a:ext uri="{FF2B5EF4-FFF2-40B4-BE49-F238E27FC236}">
                  <a16:creationId xmlns:a16="http://schemas.microsoft.com/office/drawing/2014/main" id="{CB13C4FF-55AC-4F0E-92E1-D9DE9F619A9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22" y="272"/>
              <a:ext cx="436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880569A9-DD5B-4DC5-8116-B8E79D73E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272"/>
              <a:ext cx="214" cy="454"/>
            </a:xfrm>
            <a:custGeom>
              <a:avLst/>
              <a:gdLst>
                <a:gd name="T0" fmla="*/ 0 w 1958"/>
                <a:gd name="T1" fmla="*/ 0 h 4156"/>
                <a:gd name="T2" fmla="*/ 0 w 1958"/>
                <a:gd name="T3" fmla="*/ 0 h 4156"/>
                <a:gd name="T4" fmla="*/ 0 w 1958"/>
                <a:gd name="T5" fmla="*/ 2006 h 4156"/>
                <a:gd name="T6" fmla="*/ 1335 w 1958"/>
                <a:gd name="T7" fmla="*/ 4156 h 4156"/>
                <a:gd name="T8" fmla="*/ 1958 w 1958"/>
                <a:gd name="T9" fmla="*/ 3152 h 4156"/>
                <a:gd name="T10" fmla="*/ 0 w 1958"/>
                <a:gd name="T11" fmla="*/ 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0" y="0"/>
                  </a:move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B2537147-E121-4467-A2BA-2D28E962B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616"/>
              <a:ext cx="214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48876D3-AA47-4FF7-B613-05CB75AE2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272"/>
              <a:ext cx="215" cy="454"/>
            </a:xfrm>
            <a:custGeom>
              <a:avLst/>
              <a:gdLst>
                <a:gd name="T0" fmla="*/ 1958 w 1958"/>
                <a:gd name="T1" fmla="*/ 3152 h 4156"/>
                <a:gd name="T2" fmla="*/ 1958 w 1958"/>
                <a:gd name="T3" fmla="*/ 3152 h 4156"/>
                <a:gd name="T4" fmla="*/ 0 w 1958"/>
                <a:gd name="T5" fmla="*/ 0 h 4156"/>
                <a:gd name="T6" fmla="*/ 0 w 1958"/>
                <a:gd name="T7" fmla="*/ 2006 h 4156"/>
                <a:gd name="T8" fmla="*/ 1335 w 1958"/>
                <a:gd name="T9" fmla="*/ 4156 h 4156"/>
                <a:gd name="T10" fmla="*/ 1958 w 1958"/>
                <a:gd name="T11" fmla="*/ 3152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1958" y="3152"/>
                  </a:moveTo>
                  <a:lnTo>
                    <a:pt x="1958" y="3152"/>
                  </a:ln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C325B22A-93F1-4F70-A23A-EC3C8DDC7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616"/>
              <a:ext cx="215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692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buClr>
                <a:schemeClr val="tx1"/>
              </a:buClr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buChar char="•"/>
              <a:defRPr baseline="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3226" y="6411915"/>
            <a:ext cx="1199331" cy="2444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November 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2557" y="6424222"/>
            <a:ext cx="4679950" cy="2444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Africa Academy for Tax and Financial Investigation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AA2AD-4ABD-40E1-928E-6C7D7FF4C2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93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327650"/>
            <a:ext cx="950912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2919600"/>
            <a:ext cx="6624000" cy="1058400"/>
          </a:xfrm>
        </p:spPr>
        <p:txBody>
          <a:bodyPr/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03226" y="6411915"/>
            <a:ext cx="1161623" cy="2444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November 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4849" y="6411915"/>
            <a:ext cx="4679950" cy="24447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Africa Academy for Tax and Financial Crime Investigation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AA2AD-4ABD-40E1-928E-6C7D7FF4C282}" type="slidenum">
              <a:rPr lang="en-GB" smtClean="0"/>
              <a:t>‹#›</a:t>
            </a:fld>
            <a:endParaRPr lang="en-GB"/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8C86F674-F7C4-40B8-B313-E8B1A4CD0E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8772" y="642181"/>
            <a:ext cx="631228" cy="1313128"/>
            <a:chOff x="322" y="272"/>
            <a:chExt cx="436" cy="907"/>
          </a:xfrm>
        </p:grpSpPr>
        <p:sp>
          <p:nvSpPr>
            <p:cNvPr id="15" name="AutoShape 3">
              <a:extLst>
                <a:ext uri="{FF2B5EF4-FFF2-40B4-BE49-F238E27FC236}">
                  <a16:creationId xmlns:a16="http://schemas.microsoft.com/office/drawing/2014/main" id="{E217B0D0-4D81-4DF8-AC17-B07E7A1F384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22" y="272"/>
              <a:ext cx="436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72213B58-2A0A-42D9-B87E-C4D3AA14A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272"/>
              <a:ext cx="214" cy="454"/>
            </a:xfrm>
            <a:custGeom>
              <a:avLst/>
              <a:gdLst>
                <a:gd name="T0" fmla="*/ 0 w 1958"/>
                <a:gd name="T1" fmla="*/ 0 h 4156"/>
                <a:gd name="T2" fmla="*/ 0 w 1958"/>
                <a:gd name="T3" fmla="*/ 0 h 4156"/>
                <a:gd name="T4" fmla="*/ 0 w 1958"/>
                <a:gd name="T5" fmla="*/ 2006 h 4156"/>
                <a:gd name="T6" fmla="*/ 1335 w 1958"/>
                <a:gd name="T7" fmla="*/ 4156 h 4156"/>
                <a:gd name="T8" fmla="*/ 1958 w 1958"/>
                <a:gd name="T9" fmla="*/ 3152 h 4156"/>
                <a:gd name="T10" fmla="*/ 0 w 1958"/>
                <a:gd name="T11" fmla="*/ 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0" y="0"/>
                  </a:move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7B5CE501-D098-4463-9404-3BBBD8AD1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616"/>
              <a:ext cx="214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7F2F0A6D-6F78-4C23-9D93-8DAD338B7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272"/>
              <a:ext cx="215" cy="454"/>
            </a:xfrm>
            <a:custGeom>
              <a:avLst/>
              <a:gdLst>
                <a:gd name="T0" fmla="*/ 1958 w 1958"/>
                <a:gd name="T1" fmla="*/ 3152 h 4156"/>
                <a:gd name="T2" fmla="*/ 1958 w 1958"/>
                <a:gd name="T3" fmla="*/ 3152 h 4156"/>
                <a:gd name="T4" fmla="*/ 0 w 1958"/>
                <a:gd name="T5" fmla="*/ 0 h 4156"/>
                <a:gd name="T6" fmla="*/ 0 w 1958"/>
                <a:gd name="T7" fmla="*/ 2006 h 4156"/>
                <a:gd name="T8" fmla="*/ 1335 w 1958"/>
                <a:gd name="T9" fmla="*/ 4156 h 4156"/>
                <a:gd name="T10" fmla="*/ 1958 w 1958"/>
                <a:gd name="T11" fmla="*/ 3152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1958" y="3152"/>
                  </a:moveTo>
                  <a:lnTo>
                    <a:pt x="1958" y="3152"/>
                  </a:ln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6E9303DE-0147-40FB-8E83-89162FC33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616"/>
              <a:ext cx="215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52700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327650"/>
            <a:ext cx="950912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6"/>
          <p:cNvSpPr>
            <a:spLocks noChangeArrowheads="1"/>
          </p:cNvSpPr>
          <p:nvPr/>
        </p:nvSpPr>
        <p:spPr bwMode="auto">
          <a:xfrm>
            <a:off x="503239" y="1306513"/>
            <a:ext cx="8154987" cy="0"/>
          </a:xfrm>
          <a:prstGeom prst="rect">
            <a:avLst/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endParaRPr lang="fr-FR" altLang="en-US" sz="2000">
              <a:latin typeface="Helvetica 65 Medium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1079500" y="238125"/>
            <a:ext cx="74168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Click to </a:t>
            </a:r>
            <a:r>
              <a:rPr lang="fr-FR" altLang="en-US" dirty="0" err="1"/>
              <a:t>edit</a:t>
            </a:r>
            <a:r>
              <a:rPr lang="fr-FR" altLang="en-US" dirty="0"/>
              <a:t> Slide </a:t>
            </a:r>
            <a:r>
              <a:rPr lang="fr-FR" altLang="en-US" dirty="0" err="1"/>
              <a:t>title</a:t>
            </a:r>
            <a:br>
              <a:rPr lang="fr-FR" altLang="en-US" dirty="0"/>
            </a:br>
            <a:r>
              <a:rPr lang="fr-FR" altLang="en-US" dirty="0"/>
              <a:t>Slide </a:t>
            </a:r>
            <a:r>
              <a:rPr lang="fr-FR" altLang="en-US" dirty="0" err="1"/>
              <a:t>title</a:t>
            </a:r>
            <a:r>
              <a:rPr lang="fr-FR" altLang="en-US" dirty="0"/>
              <a:t> can </a:t>
            </a:r>
            <a:r>
              <a:rPr lang="fr-FR" altLang="en-US" dirty="0" err="1"/>
              <a:t>be</a:t>
            </a:r>
            <a:r>
              <a:rPr lang="fr-FR" altLang="en-US" dirty="0"/>
              <a:t> </a:t>
            </a:r>
            <a:r>
              <a:rPr lang="fr-FR" altLang="en-US" dirty="0" err="1"/>
              <a:t>extended</a:t>
            </a:r>
            <a:r>
              <a:rPr lang="fr-FR" altLang="en-US" dirty="0"/>
              <a:t> to </a:t>
            </a:r>
            <a:r>
              <a:rPr lang="fr-FR" altLang="en-US" dirty="0" err="1"/>
              <a:t>two</a:t>
            </a:r>
            <a:r>
              <a:rPr lang="fr-FR" altLang="en-US" dirty="0"/>
              <a:t> </a:t>
            </a:r>
            <a:r>
              <a:rPr lang="fr-FR" altLang="en-US" dirty="0" err="1"/>
              <a:t>lines</a:t>
            </a:r>
            <a:endParaRPr lang="en-US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4" y="1600202"/>
            <a:ext cx="82184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Cliquez pour modifier les styles du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3226" y="6411915"/>
            <a:ext cx="900113" cy="24447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tx1"/>
                </a:solidFill>
                <a:latin typeface="Arial"/>
              </a:defRPr>
            </a:lvl1pPr>
          </a:lstStyle>
          <a:p>
            <a:fld id="{E87026A7-C0BE-4084-B5FA-E3F9600A8CB9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426" y="6411915"/>
            <a:ext cx="4679950" cy="24447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tx1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763" y="6411915"/>
            <a:ext cx="341312" cy="244475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6299"/>
                </a:solidFill>
                <a:latin typeface="Arial" pitchFamily="34" charset="0"/>
              </a:defRPr>
            </a:lvl1pPr>
          </a:lstStyle>
          <a:p>
            <a:fld id="{941AA2AD-4ABD-40E1-928E-6C7D7FF4C282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077FA898-5220-4D56-8670-FDCA6BC951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2196" y="201610"/>
            <a:ext cx="506806" cy="1054296"/>
            <a:chOff x="322" y="272"/>
            <a:chExt cx="436" cy="907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4670841D-A184-4C91-B468-0EF45824627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22" y="272"/>
              <a:ext cx="436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9BC3780-2645-4F96-B167-35CBE975E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272"/>
              <a:ext cx="214" cy="454"/>
            </a:xfrm>
            <a:custGeom>
              <a:avLst/>
              <a:gdLst>
                <a:gd name="T0" fmla="*/ 0 w 1958"/>
                <a:gd name="T1" fmla="*/ 0 h 4156"/>
                <a:gd name="T2" fmla="*/ 0 w 1958"/>
                <a:gd name="T3" fmla="*/ 0 h 4156"/>
                <a:gd name="T4" fmla="*/ 0 w 1958"/>
                <a:gd name="T5" fmla="*/ 2006 h 4156"/>
                <a:gd name="T6" fmla="*/ 1335 w 1958"/>
                <a:gd name="T7" fmla="*/ 4156 h 4156"/>
                <a:gd name="T8" fmla="*/ 1958 w 1958"/>
                <a:gd name="T9" fmla="*/ 3152 h 4156"/>
                <a:gd name="T10" fmla="*/ 0 w 1958"/>
                <a:gd name="T11" fmla="*/ 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0" y="0"/>
                  </a:move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01AE440F-BCA1-40C3-8889-EA39A3D3D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" y="616"/>
              <a:ext cx="214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17E375C-E75C-417D-B202-F8088A3E5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272"/>
              <a:ext cx="215" cy="454"/>
            </a:xfrm>
            <a:custGeom>
              <a:avLst/>
              <a:gdLst>
                <a:gd name="T0" fmla="*/ 1958 w 1958"/>
                <a:gd name="T1" fmla="*/ 3152 h 4156"/>
                <a:gd name="T2" fmla="*/ 1958 w 1958"/>
                <a:gd name="T3" fmla="*/ 3152 h 4156"/>
                <a:gd name="T4" fmla="*/ 0 w 1958"/>
                <a:gd name="T5" fmla="*/ 0 h 4156"/>
                <a:gd name="T6" fmla="*/ 0 w 1958"/>
                <a:gd name="T7" fmla="*/ 2006 h 4156"/>
                <a:gd name="T8" fmla="*/ 1335 w 1958"/>
                <a:gd name="T9" fmla="*/ 4156 h 4156"/>
                <a:gd name="T10" fmla="*/ 1958 w 1958"/>
                <a:gd name="T11" fmla="*/ 3152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4156">
                  <a:moveTo>
                    <a:pt x="1958" y="3152"/>
                  </a:moveTo>
                  <a:lnTo>
                    <a:pt x="1958" y="3152"/>
                  </a:lnTo>
                  <a:lnTo>
                    <a:pt x="0" y="0"/>
                  </a:lnTo>
                  <a:lnTo>
                    <a:pt x="0" y="2006"/>
                  </a:lnTo>
                  <a:lnTo>
                    <a:pt x="1335" y="4156"/>
                  </a:lnTo>
                  <a:lnTo>
                    <a:pt x="1958" y="3152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73CF473C-BB5C-464B-87F8-AAE659EEE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" y="616"/>
              <a:ext cx="215" cy="564"/>
            </a:xfrm>
            <a:custGeom>
              <a:avLst/>
              <a:gdLst>
                <a:gd name="T0" fmla="*/ 0 w 1958"/>
                <a:gd name="T1" fmla="*/ 3154 h 5162"/>
                <a:gd name="T2" fmla="*/ 0 w 1958"/>
                <a:gd name="T3" fmla="*/ 3154 h 5162"/>
                <a:gd name="T4" fmla="*/ 0 w 1958"/>
                <a:gd name="T5" fmla="*/ 5162 h 5162"/>
                <a:gd name="T6" fmla="*/ 1958 w 1958"/>
                <a:gd name="T7" fmla="*/ 2008 h 5162"/>
                <a:gd name="T8" fmla="*/ 1958 w 1958"/>
                <a:gd name="T9" fmla="*/ 0 h 5162"/>
                <a:gd name="T10" fmla="*/ 0 w 1958"/>
                <a:gd name="T11" fmla="*/ 3154 h 5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8" h="5162">
                  <a:moveTo>
                    <a:pt x="0" y="3154"/>
                  </a:moveTo>
                  <a:lnTo>
                    <a:pt x="0" y="3154"/>
                  </a:lnTo>
                  <a:lnTo>
                    <a:pt x="0" y="5162"/>
                  </a:lnTo>
                  <a:lnTo>
                    <a:pt x="1958" y="2008"/>
                  </a:lnTo>
                  <a:lnTo>
                    <a:pt x="1958" y="0"/>
                  </a:lnTo>
                  <a:lnTo>
                    <a:pt x="0" y="3154"/>
                  </a:lnTo>
                  <a:close/>
                </a:path>
              </a:pathLst>
            </a:custGeom>
            <a:solidFill>
              <a:srgbClr val="7272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 baseline="0">
          <a:solidFill>
            <a:schemeClr val="bg1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 baseline="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2800" kern="1200" baseline="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 baseline="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 baseline="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google.com/url?q=http://www.skf.com/group/news-and-media/media-downloads/factories-and-buildings/index.html?id%3D21-39128%26title%3DJinan%2Bfactory%26description%3DBearing%2Band%2Bhub%2Bunit%2Bfactory%2Bin%2BJinan,%2BShandong%2BProvince%2Bin%2BChina%26format%3Djpg%26fileLength%3D1.2%2BMB%26width%3D1733%26height%3D1153%26filePath%3DD:\skftemp\downloads\Jinan%20factory%200901d196802241c3.jpg%26imagePath%3D/binary/21-105896/full/Jinan-factory.jpg&amp;sa=U&amp;ei=30N1U4OsCc-FqgbklILwCw&amp;ved=0CEoQ9QEwDg&amp;usg=AFQjCNGsCUVN0E1INHF0G4u5NB6KqfuEQw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hyperlink" Target="https://www.google.com/url?q=http://en.wikipedia.org/wiki/Factory&amp;sa=U&amp;ei=30N1U4OsCc-FqgbklILwCw&amp;ved=0CC4Q9QEwAA&amp;usg=AFQjCNGSUMmNA2hBGkP0g4XorBydoHXJV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google.com/url?q=http://www.skf.com/group/news-and-media/media-downloads/factories-and-buildings/index.html?id%3D21-39128%26title%3DJinan%2Bfactory%26description%3DBearing%2Band%2Bhub%2Bunit%2Bfactory%2Bin%2BJinan,%2BShandong%2BProvince%2Bin%2BChina%26format%3Djpg%26fileLength%3D1.2%2BMB%26width%3D1733%26height%3D1153%26filePath%3DD:\skftemp\downloads\Jinan%20factory%200901d196802241c3.jpg%26imagePath%3D/binary/21-105896/full/Jinan-factory.jpg&amp;sa=U&amp;ei=30N1U4OsCc-FqgbklILwCw&amp;ved=0CEoQ9QEwDg&amp;usg=AFQjCNGsCUVN0E1INHF0G4u5NB6KqfuEQw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hyperlink" Target="https://www.google.com/url?q=http://en.wikipedia.org/wiki/Factory&amp;sa=U&amp;ei=30N1U4OsCc-FqgbklILwCw&amp;ved=0CC4Q9QEwAA&amp;usg=AFQjCNGSUMmNA2hBGkP0g4XorBydoHXJVA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9584" y="5354083"/>
            <a:ext cx="6300000" cy="605294"/>
          </a:xfrm>
        </p:spPr>
        <p:txBody>
          <a:bodyPr/>
          <a:lstStyle/>
          <a:p>
            <a:r>
              <a:rPr lang="en-US" b="1" dirty="0"/>
              <a:t>Douglas Sloan</a:t>
            </a:r>
          </a:p>
          <a:p>
            <a:r>
              <a:rPr lang="en-US" b="1" dirty="0"/>
              <a:t>March 2024</a:t>
            </a:r>
          </a:p>
        </p:txBody>
      </p:sp>
      <p:sp>
        <p:nvSpPr>
          <p:cNvPr id="4" name="Title 2"/>
          <p:cNvSpPr>
            <a:spLocks noGrp="1"/>
          </p:cNvSpPr>
          <p:nvPr>
            <p:ph type="ctrTitle"/>
          </p:nvPr>
        </p:nvSpPr>
        <p:spPr>
          <a:xfrm>
            <a:off x="298579" y="3154450"/>
            <a:ext cx="8584163" cy="1210588"/>
          </a:xfrm>
        </p:spPr>
        <p:txBody>
          <a:bodyPr/>
          <a:lstStyle/>
          <a:p>
            <a:pPr algn="ctr"/>
            <a:r>
              <a:rPr lang="en-US" sz="3200" b="1" dirty="0"/>
              <a:t>Bob’s Boats Case Study</a:t>
            </a:r>
            <a:br>
              <a:rPr lang="en-US" sz="3200" b="1" dirty="0"/>
            </a:br>
            <a:r>
              <a:rPr lang="en-US" sz="3200" b="1" dirty="0"/>
              <a:t>Selected I-2 Related Charts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86882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9CBE-E2BF-4D02-A5BE-9A98A21C9C6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E5E01936-4615-4394-A5A8-47E2EA0D8352}"/>
              </a:ext>
            </a:extLst>
          </p:cNvPr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rgbClr val="006299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11" name="Picture 6" descr="https://encrypted-tbn0.gstatic.com/images?q=tbn:ANd9GcTQCzcJfhKrv4rew6SiZ7wpHC9--FvGVVBoGIEVT6dm4NbVg3jK9z-sWeg">
            <a:hlinkClick r:id="rId2"/>
            <a:extLst>
              <a:ext uri="{FF2B5EF4-FFF2-40B4-BE49-F238E27FC236}">
                <a16:creationId xmlns:a16="http://schemas.microsoft.com/office/drawing/2014/main" id="{C83B08B9-BB14-4808-AA1A-F01D8B8E5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441" y="1436865"/>
            <a:ext cx="14287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0C3072C0-56C9-4FF4-AB6B-46666278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2" y="1859130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F50FBB1-42FA-4BCD-95DA-EEE59321C856}"/>
              </a:ext>
            </a:extLst>
          </p:cNvPr>
          <p:cNvSpPr txBox="1"/>
          <p:nvPr/>
        </p:nvSpPr>
        <p:spPr>
          <a:xfrm>
            <a:off x="2922587" y="474731"/>
            <a:ext cx="379052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</a:rPr>
              <a:t>Intercompany Payments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8FDACF-8D81-4E91-9BD8-1D72E099B927}"/>
              </a:ext>
            </a:extLst>
          </p:cNvPr>
          <p:cNvSpPr txBox="1"/>
          <p:nvPr/>
        </p:nvSpPr>
        <p:spPr>
          <a:xfrm>
            <a:off x="186452" y="5210713"/>
            <a:ext cx="1981676" cy="73866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Bob’s Boats Hong Kong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12 Out at $355.44M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    10 In at $279.71M</a:t>
            </a:r>
          </a:p>
        </p:txBody>
      </p:sp>
      <p:pic>
        <p:nvPicPr>
          <p:cNvPr id="34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8C324BC3-4581-4815-A584-9A8C10F3D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625" y="3915131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F2D1D0F0-53D6-4C43-8CCC-323BB9401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96" y="3966684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B78BEA63-42A4-4596-8E17-FCA3F0C33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79" y="3946566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03280368-3636-44CA-B017-BC49D8825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5" y="3915131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E2D986CB-BDA9-40F4-8666-83F51598B55D}"/>
              </a:ext>
            </a:extLst>
          </p:cNvPr>
          <p:cNvSpPr txBox="1"/>
          <p:nvPr/>
        </p:nvSpPr>
        <p:spPr>
          <a:xfrm>
            <a:off x="2276316" y="5210713"/>
            <a:ext cx="19816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Bob’s Boats USA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12 Out at $186.46M Out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57DF408-2552-4D42-9C54-748B742830D2}"/>
              </a:ext>
            </a:extLst>
          </p:cNvPr>
          <p:cNvSpPr txBox="1"/>
          <p:nvPr/>
        </p:nvSpPr>
        <p:spPr>
          <a:xfrm>
            <a:off x="4682933" y="5210713"/>
            <a:ext cx="1981676" cy="73866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Bob’s Boats Stiftung </a:t>
            </a:r>
            <a:r>
              <a:rPr lang="en-US" sz="1400" b="1" dirty="0" err="1">
                <a:solidFill>
                  <a:srgbClr val="000000"/>
                </a:solidFill>
              </a:rPr>
              <a:t>Switz</a:t>
            </a:r>
            <a:endParaRPr lang="en-US" sz="14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10 In at $100M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23A0F81-D535-4DC1-8C61-1D3A698CB7A8}"/>
              </a:ext>
            </a:extLst>
          </p:cNvPr>
          <p:cNvSpPr txBox="1"/>
          <p:nvPr/>
        </p:nvSpPr>
        <p:spPr>
          <a:xfrm>
            <a:off x="6893792" y="5210712"/>
            <a:ext cx="19816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Bob’s Boats UAE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10 Out at $339.9M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6ADD450-0793-4CD3-B972-F026532A6D4E}"/>
              </a:ext>
            </a:extLst>
          </p:cNvPr>
          <p:cNvSpPr txBox="1"/>
          <p:nvPr/>
        </p:nvSpPr>
        <p:spPr>
          <a:xfrm>
            <a:off x="6945978" y="2560111"/>
            <a:ext cx="1981676" cy="73866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Mary’s Table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3 Out at $1.58M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2 In at $825K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C2BCD8D-D864-41BB-B527-5AC325BF899B}"/>
              </a:ext>
            </a:extLst>
          </p:cNvPr>
          <p:cNvCxnSpPr>
            <a:cxnSpLocks/>
            <a:stCxn id="13" idx="3"/>
            <a:endCxn id="67" idx="1"/>
          </p:cNvCxnSpPr>
          <p:nvPr/>
        </p:nvCxnSpPr>
        <p:spPr>
          <a:xfrm>
            <a:off x="5218112" y="2397293"/>
            <a:ext cx="1727866" cy="53215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0AD927F-6CF4-4A6F-B1E1-B3E237A1C256}"/>
              </a:ext>
            </a:extLst>
          </p:cNvPr>
          <p:cNvCxnSpPr>
            <a:cxnSpLocks/>
            <a:stCxn id="40" idx="0"/>
            <a:endCxn id="13" idx="1"/>
          </p:cNvCxnSpPr>
          <p:nvPr/>
        </p:nvCxnSpPr>
        <p:spPr>
          <a:xfrm flipV="1">
            <a:off x="1260000" y="2397293"/>
            <a:ext cx="2529362" cy="1517838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itle 76">
            <a:extLst>
              <a:ext uri="{FF2B5EF4-FFF2-40B4-BE49-F238E27FC236}">
                <a16:creationId xmlns:a16="http://schemas.microsoft.com/office/drawing/2014/main" id="{092A2D1E-C385-457E-AA6A-A3A6BC230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9E26B986-CF0E-4210-B8E9-FFB951296CC4}"/>
              </a:ext>
            </a:extLst>
          </p:cNvPr>
          <p:cNvCxnSpPr>
            <a:cxnSpLocks/>
            <a:stCxn id="38" idx="0"/>
            <a:endCxn id="13" idx="2"/>
          </p:cNvCxnSpPr>
          <p:nvPr/>
        </p:nvCxnSpPr>
        <p:spPr>
          <a:xfrm flipV="1">
            <a:off x="3267154" y="2935455"/>
            <a:ext cx="1236583" cy="101111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E375734B-BBD9-44C7-A518-570426FE8896}"/>
              </a:ext>
            </a:extLst>
          </p:cNvPr>
          <p:cNvCxnSpPr>
            <a:cxnSpLocks/>
            <a:stCxn id="13" idx="2"/>
            <a:endCxn id="36" idx="0"/>
          </p:cNvCxnSpPr>
          <p:nvPr/>
        </p:nvCxnSpPr>
        <p:spPr>
          <a:xfrm>
            <a:off x="4503737" y="2935455"/>
            <a:ext cx="1170034" cy="10312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FCEC6FD6-5096-478B-A1EC-8F7434F8D0A3}"/>
              </a:ext>
            </a:extLst>
          </p:cNvPr>
          <p:cNvCxnSpPr>
            <a:cxnSpLocks/>
            <a:stCxn id="34" idx="0"/>
            <a:endCxn id="77" idx="0"/>
          </p:cNvCxnSpPr>
          <p:nvPr/>
        </p:nvCxnSpPr>
        <p:spPr>
          <a:xfrm flipH="1" flipV="1">
            <a:off x="4572000" y="2919600"/>
            <a:ext cx="3312000" cy="9955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7F4B0AB5-225F-4B89-9907-DE96E581C905}"/>
              </a:ext>
            </a:extLst>
          </p:cNvPr>
          <p:cNvSpPr txBox="1"/>
          <p:nvPr/>
        </p:nvSpPr>
        <p:spPr>
          <a:xfrm>
            <a:off x="3540443" y="1014504"/>
            <a:ext cx="2063114" cy="73866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Bob’s Boats Panama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59 Payments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Total:  $1.25B</a:t>
            </a:r>
          </a:p>
        </p:txBody>
      </p:sp>
    </p:spTree>
    <p:extLst>
      <p:ext uri="{BB962C8B-B14F-4D97-AF65-F5344CB8AC3E}">
        <p14:creationId xmlns:p14="http://schemas.microsoft.com/office/powerpoint/2010/main" val="3307824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9CBE-E2BF-4D02-A5BE-9A98A21C9C6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Slide Number Placeholder 1"/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0" tIns="3600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defTabSz="1008063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503238" indent="-4603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008063" indent="-9366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512888" indent="-141288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17713" indent="-188913" algn="l" defTabSz="1008063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E5E01936-4615-4394-A5A8-47E2EA0D8352}"/>
              </a:ext>
            </a:extLst>
          </p:cNvPr>
          <p:cNvSpPr txBox="1">
            <a:spLocks/>
          </p:cNvSpPr>
          <p:nvPr/>
        </p:nvSpPr>
        <p:spPr>
          <a:xfrm>
            <a:off x="8997950" y="7042150"/>
            <a:ext cx="539750" cy="312738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rgbClr val="006299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14B9CBE-E2BF-4D02-A5BE-9A98A21C9C6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11" name="Picture 6" descr="https://encrypted-tbn0.gstatic.com/images?q=tbn:ANd9GcTQCzcJfhKrv4rew6SiZ7wpHC9--FvGVVBoGIEVT6dm4NbVg3jK9z-sWeg">
            <a:hlinkClick r:id="rId2"/>
            <a:extLst>
              <a:ext uri="{FF2B5EF4-FFF2-40B4-BE49-F238E27FC236}">
                <a16:creationId xmlns:a16="http://schemas.microsoft.com/office/drawing/2014/main" id="{C83B08B9-BB14-4808-AA1A-F01D8B8E5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906703"/>
            <a:ext cx="14287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F50FBB1-42FA-4BCD-95DA-EEE59321C856}"/>
              </a:ext>
            </a:extLst>
          </p:cNvPr>
          <p:cNvSpPr txBox="1"/>
          <p:nvPr/>
        </p:nvSpPr>
        <p:spPr>
          <a:xfrm>
            <a:off x="2922587" y="474731"/>
            <a:ext cx="468705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</a:rPr>
              <a:t>Select Counterparty Payments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8FDACF-8D81-4E91-9BD8-1D72E099B927}"/>
              </a:ext>
            </a:extLst>
          </p:cNvPr>
          <p:cNvSpPr txBox="1"/>
          <p:nvPr/>
        </p:nvSpPr>
        <p:spPr>
          <a:xfrm>
            <a:off x="186452" y="5210713"/>
            <a:ext cx="19816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Xenon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18 Out at $138.75M</a:t>
            </a:r>
          </a:p>
        </p:txBody>
      </p:sp>
      <p:pic>
        <p:nvPicPr>
          <p:cNvPr id="34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8C324BC3-4581-4815-A584-9A8C10F3D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625" y="3915131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F2D1D0F0-53D6-4C43-8CCC-323BB9401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96" y="3966684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B78BEA63-42A4-4596-8E17-FCA3F0C33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79" y="3946566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8" descr="https://encrypted-tbn1.gstatic.com/images?q=tbn:ANd9GcRqEoyeHo1ykh_DS-PVYUsPY9yBXNocKlyj4jMYMaNxzDGpyu_V5QwdEIg">
            <a:hlinkClick r:id="rId4"/>
            <a:extLst>
              <a:ext uri="{FF2B5EF4-FFF2-40B4-BE49-F238E27FC236}">
                <a16:creationId xmlns:a16="http://schemas.microsoft.com/office/drawing/2014/main" id="{03280368-3636-44CA-B017-BC49D8825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5" y="3915131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E2D986CB-BDA9-40F4-8666-83F51598B55D}"/>
              </a:ext>
            </a:extLst>
          </p:cNvPr>
          <p:cNvSpPr txBox="1"/>
          <p:nvPr/>
        </p:nvSpPr>
        <p:spPr>
          <a:xfrm>
            <a:off x="2276316" y="5210713"/>
            <a:ext cx="19816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Apex </a:t>
            </a:r>
            <a:r>
              <a:rPr lang="en-US" sz="1400" b="1" dirty="0" err="1">
                <a:solidFill>
                  <a:srgbClr val="000000"/>
                </a:solidFill>
              </a:rPr>
              <a:t>ImpExp</a:t>
            </a:r>
            <a:endParaRPr lang="en-US" sz="14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27 Out at $105.12M Out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57DF408-2552-4D42-9C54-748B742830D2}"/>
              </a:ext>
            </a:extLst>
          </p:cNvPr>
          <p:cNvSpPr txBox="1"/>
          <p:nvPr/>
        </p:nvSpPr>
        <p:spPr>
          <a:xfrm>
            <a:off x="4682933" y="5210713"/>
            <a:ext cx="19816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CSNY </a:t>
            </a:r>
            <a:r>
              <a:rPr lang="en-US" sz="1400" b="1" dirty="0" err="1">
                <a:solidFill>
                  <a:srgbClr val="000000"/>
                </a:solidFill>
              </a:rPr>
              <a:t>Ptnrs</a:t>
            </a:r>
            <a:endParaRPr lang="en-US" sz="1400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6 In at $750K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23A0F81-D535-4DC1-8C61-1D3A698CB7A8}"/>
              </a:ext>
            </a:extLst>
          </p:cNvPr>
          <p:cNvSpPr txBox="1"/>
          <p:nvPr/>
        </p:nvSpPr>
        <p:spPr>
          <a:xfrm>
            <a:off x="6893792" y="5210712"/>
            <a:ext cx="19816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Admin. Services Corp</a:t>
            </a:r>
          </a:p>
          <a:p>
            <a:pPr algn="ctr">
              <a:defRPr/>
            </a:pPr>
            <a:r>
              <a:rPr lang="en-US" sz="1400" dirty="0">
                <a:solidFill>
                  <a:srgbClr val="000000"/>
                </a:solidFill>
              </a:rPr>
              <a:t>8 Out at $2M</a:t>
            </a:r>
          </a:p>
        </p:txBody>
      </p:sp>
      <p:sp>
        <p:nvSpPr>
          <p:cNvPr id="77" name="Title 76">
            <a:extLst>
              <a:ext uri="{FF2B5EF4-FFF2-40B4-BE49-F238E27FC236}">
                <a16:creationId xmlns:a16="http://schemas.microsoft.com/office/drawing/2014/main" id="{092A2D1E-C385-457E-AA6A-A3A6BC230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9E26B986-CF0E-4210-B8E9-FFB951296CC4}"/>
              </a:ext>
            </a:extLst>
          </p:cNvPr>
          <p:cNvCxnSpPr>
            <a:cxnSpLocks/>
            <a:stCxn id="38" idx="0"/>
            <a:endCxn id="11" idx="2"/>
          </p:cNvCxnSpPr>
          <p:nvPr/>
        </p:nvCxnSpPr>
        <p:spPr>
          <a:xfrm flipV="1">
            <a:off x="3267154" y="2859203"/>
            <a:ext cx="1304846" cy="10873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E375734B-BBD9-44C7-A518-570426FE8896}"/>
              </a:ext>
            </a:extLst>
          </p:cNvPr>
          <p:cNvCxnSpPr>
            <a:cxnSpLocks/>
            <a:stCxn id="11" idx="2"/>
            <a:endCxn id="36" idx="0"/>
          </p:cNvCxnSpPr>
          <p:nvPr/>
        </p:nvCxnSpPr>
        <p:spPr>
          <a:xfrm>
            <a:off x="4572000" y="2859203"/>
            <a:ext cx="1101771" cy="11074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7F4B0AB5-225F-4B89-9907-DE96E581C905}"/>
              </a:ext>
            </a:extLst>
          </p:cNvPr>
          <p:cNvSpPr txBox="1"/>
          <p:nvPr/>
        </p:nvSpPr>
        <p:spPr>
          <a:xfrm>
            <a:off x="3540443" y="1014504"/>
            <a:ext cx="2063114" cy="73866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Bob’s Boats Panama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59 Payments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</a:rPr>
              <a:t>Total:  $246.68M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08F822D-AD31-4C71-BD88-72685C558EC0}"/>
              </a:ext>
            </a:extLst>
          </p:cNvPr>
          <p:cNvCxnSpPr>
            <a:cxnSpLocks/>
            <a:stCxn id="40" idx="0"/>
            <a:endCxn id="11" idx="2"/>
          </p:cNvCxnSpPr>
          <p:nvPr/>
        </p:nvCxnSpPr>
        <p:spPr>
          <a:xfrm flipV="1">
            <a:off x="1260000" y="2859203"/>
            <a:ext cx="3312000" cy="10559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3AF6C1E-2757-4785-8CCC-98655D1517FC}"/>
              </a:ext>
            </a:extLst>
          </p:cNvPr>
          <p:cNvCxnSpPr>
            <a:cxnSpLocks/>
            <a:stCxn id="11" idx="2"/>
            <a:endCxn id="34" idx="0"/>
          </p:cNvCxnSpPr>
          <p:nvPr/>
        </p:nvCxnSpPr>
        <p:spPr>
          <a:xfrm>
            <a:off x="4572000" y="2859203"/>
            <a:ext cx="3312000" cy="10559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20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Based on these payment flows and other information:</a:t>
            </a:r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486975" y="1730831"/>
            <a:ext cx="8218487" cy="45259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ts val="300"/>
              </a:spcBef>
              <a:spcAft>
                <a:spcPts val="300"/>
              </a:spcAft>
              <a:defRPr sz="2200" kern="1200">
                <a:solidFill>
                  <a:srgbClr val="0092D0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algn="l" rtl="0" eaLnBrk="0" fontAlgn="base" hangingPunct="0">
              <a:spcBef>
                <a:spcPts val="300"/>
              </a:spcBef>
              <a:spcAft>
                <a:spcPts val="300"/>
              </a:spcAft>
              <a:defRPr sz="2200" kern="12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2pPr>
            <a:lvl3pPr marL="447675" indent="-442913" algn="l" rtl="0" eaLnBrk="0" fontAlgn="base" hangingPunct="0">
              <a:spcBef>
                <a:spcPts val="300"/>
              </a:spcBef>
              <a:spcAft>
                <a:spcPts val="300"/>
              </a:spcAft>
              <a:buFont typeface="Arial" charset="0"/>
              <a:buChar char="—"/>
              <a:defRPr sz="2200" kern="12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3pPr>
            <a:lvl4pPr marL="895350" indent="-442913" algn="l" rtl="0" eaLnBrk="0" fontAlgn="base" hangingPunct="0">
              <a:spcBef>
                <a:spcPts val="300"/>
              </a:spcBef>
              <a:spcAft>
                <a:spcPts val="300"/>
              </a:spcAft>
              <a:buFont typeface="Arial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343025" indent="-447675" algn="l" rtl="0" eaLnBrk="0" fontAlgn="base" hangingPunct="0">
              <a:spcBef>
                <a:spcPts val="300"/>
              </a:spcBef>
              <a:spcAft>
                <a:spcPts val="300"/>
              </a:spcAft>
              <a:buFont typeface="Arial" charset="0"/>
              <a:buChar char="—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1301711" indent="-196220" algn="l" rtl="0" eaLnBrk="1" fontAlgn="base" hangingPunct="1"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Arial" charset="0"/>
              <a:buChar char="-"/>
              <a:defRPr sz="1500">
                <a:solidFill>
                  <a:schemeClr val="tx1"/>
                </a:solidFill>
                <a:latin typeface="+mn-lt"/>
              </a:defRPr>
            </a:lvl6pPr>
            <a:lvl7pPr marL="1806276" indent="-196220" algn="l" rtl="0" eaLnBrk="1" fontAlgn="base" hangingPunct="1"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Arial" charset="0"/>
              <a:buChar char="-"/>
              <a:defRPr sz="1500">
                <a:solidFill>
                  <a:schemeClr val="tx1"/>
                </a:solidFill>
                <a:latin typeface="+mn-lt"/>
              </a:defRPr>
            </a:lvl7pPr>
            <a:lvl8pPr marL="2310842" indent="-196220" algn="l" rtl="0" eaLnBrk="1" fontAlgn="base" hangingPunct="1"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Arial" charset="0"/>
              <a:buChar char="-"/>
              <a:defRPr sz="1500">
                <a:solidFill>
                  <a:schemeClr val="tx1"/>
                </a:solidFill>
                <a:latin typeface="+mn-lt"/>
              </a:defRPr>
            </a:lvl8pPr>
            <a:lvl9pPr marL="2815408" indent="-196220" algn="l" rtl="0" eaLnBrk="1" fontAlgn="base" hangingPunct="1"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Arial" charset="0"/>
              <a:buChar char="-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defTabSz="914400">
              <a:buFont typeface="Arial" panose="020B0604020202020204" pitchFamily="34" charset="0"/>
              <a:buChar char="•"/>
              <a:defRPr/>
            </a:pPr>
            <a:endParaRPr lang="en-US" sz="3200" dirty="0">
              <a:solidFill>
                <a:schemeClr val="bg1"/>
              </a:solidFill>
            </a:endParaRPr>
          </a:p>
          <a:p>
            <a:pPr defTabSz="914400">
              <a:defRPr/>
            </a:pPr>
            <a:r>
              <a:rPr lang="en-US" sz="3200" dirty="0">
                <a:solidFill>
                  <a:schemeClr val="bg1"/>
                </a:solidFill>
              </a:rPr>
              <a:t>What do these payments tell you?</a:t>
            </a:r>
          </a:p>
          <a:p>
            <a:pPr defTabSz="914400">
              <a:defRPr/>
            </a:pPr>
            <a:r>
              <a:rPr lang="en-US" sz="3200" dirty="0">
                <a:solidFill>
                  <a:schemeClr val="bg1"/>
                </a:solidFill>
              </a:rPr>
              <a:t>What next steps would you take?</a:t>
            </a:r>
          </a:p>
          <a:p>
            <a:pPr defTabSz="914400">
              <a:defRPr/>
            </a:pPr>
            <a:r>
              <a:rPr lang="en-US" sz="3200" dirty="0">
                <a:solidFill>
                  <a:schemeClr val="bg1"/>
                </a:solidFill>
              </a:rPr>
              <a:t>What additional questions would you ask?</a:t>
            </a:r>
          </a:p>
        </p:txBody>
      </p:sp>
    </p:spTree>
    <p:extLst>
      <p:ext uri="{BB962C8B-B14F-4D97-AF65-F5344CB8AC3E}">
        <p14:creationId xmlns:p14="http://schemas.microsoft.com/office/powerpoint/2010/main" val="3541975316"/>
      </p:ext>
    </p:extLst>
  </p:cSld>
  <p:clrMapOvr>
    <a:masterClrMapping/>
  </p:clrMapOvr>
</p:sld>
</file>

<file path=ppt/theme/theme1.xml><?xml version="1.0" encoding="utf-8"?>
<a:theme xmlns:a="http://schemas.openxmlformats.org/drawingml/2006/main" name="OECD Africa Academy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ECD Africa Academy Theme" id="{DE495D7A-E94E-47A3-8343-F1FEA1504EF2}" vid="{0CFFD8E2-A64F-4125-B54C-2F2C0FEDCC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OECD Africa Academy Theme[2167]</Template>
  <TotalTime>853</TotalTime>
  <Words>163</Words>
  <Application>Microsoft Office PowerPoint</Application>
  <PresentationFormat>On-screen Show (4:3)</PresentationFormat>
  <Paragraphs>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Helvetica 65 Medium</vt:lpstr>
      <vt:lpstr>OECD Africa Academy Theme</vt:lpstr>
      <vt:lpstr>Bob’s Boats Case Study Selected I-2 Related Charts</vt:lpstr>
      <vt:lpstr>  </vt:lpstr>
      <vt:lpstr>  </vt:lpstr>
      <vt:lpstr>Based on these payment flows and other information: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Douglas Sloan</dc:creator>
  <cp:lastModifiedBy>Douglas Sloan</cp:lastModifiedBy>
  <cp:revision>47</cp:revision>
  <dcterms:created xsi:type="dcterms:W3CDTF">2018-10-25T16:33:09Z</dcterms:created>
  <dcterms:modified xsi:type="dcterms:W3CDTF">2024-03-19T19:06:46Z</dcterms:modified>
</cp:coreProperties>
</file>