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handoutMasterIdLst>
    <p:handoutMasterId r:id="rId15"/>
  </p:handoutMasterIdLst>
  <p:sldIdLst>
    <p:sldId id="256" r:id="rId2"/>
    <p:sldId id="283" r:id="rId3"/>
    <p:sldId id="285" r:id="rId4"/>
    <p:sldId id="257" r:id="rId5"/>
    <p:sldId id="282" r:id="rId6"/>
    <p:sldId id="278" r:id="rId7"/>
    <p:sldId id="279" r:id="rId8"/>
    <p:sldId id="280" r:id="rId9"/>
    <p:sldId id="286" r:id="rId10"/>
    <p:sldId id="281" r:id="rId11"/>
    <p:sldId id="284" r:id="rId12"/>
    <p:sldId id="274"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5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06" autoAdjust="0"/>
    <p:restoredTop sz="94660"/>
  </p:normalViewPr>
  <p:slideViewPr>
    <p:cSldViewPr snapToGrid="0">
      <p:cViewPr varScale="1">
        <p:scale>
          <a:sx n="50" d="100"/>
          <a:sy n="50" d="100"/>
        </p:scale>
        <p:origin x="1536" y="264"/>
      </p:cViewPr>
      <p:guideLst>
        <p:guide orient="horz" pos="2160"/>
        <p:guide pos="2856"/>
      </p:guideLst>
    </p:cSldViewPr>
  </p:slideViewPr>
  <p:notesTextViewPr>
    <p:cViewPr>
      <p:scale>
        <a:sx n="1" d="1"/>
        <a:sy n="1" d="1"/>
      </p:scale>
      <p:origin x="0" y="0"/>
    </p:cViewPr>
  </p:notesTextViewPr>
  <p:sorterViewPr>
    <p:cViewPr>
      <p:scale>
        <a:sx n="89" d="100"/>
        <a:sy n="89" d="100"/>
      </p:scale>
      <p:origin x="0" y="0"/>
    </p:cViewPr>
  </p:sorterViewPr>
  <p:notesViewPr>
    <p:cSldViewPr snapToGrid="0" showGuides="1">
      <p:cViewPr varScale="1">
        <p:scale>
          <a:sx n="51" d="100"/>
          <a:sy n="51" d="100"/>
        </p:scale>
        <p:origin x="2694" y="4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0308238-35F6-46DA-99A6-07C4D4B6988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C106C17E-457F-4AC5-9435-E0D32408105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2B13154-DE24-47A7-AA4B-DD1BFCFC1432}" type="datetimeFigureOut">
              <a:rPr lang="en-US" smtClean="0"/>
              <a:t>2/20/2025</a:t>
            </a:fld>
            <a:endParaRPr lang="en-US" dirty="0"/>
          </a:p>
        </p:txBody>
      </p:sp>
      <p:sp>
        <p:nvSpPr>
          <p:cNvPr id="4" name="Footer Placeholder 3">
            <a:extLst>
              <a:ext uri="{FF2B5EF4-FFF2-40B4-BE49-F238E27FC236}">
                <a16:creationId xmlns:a16="http://schemas.microsoft.com/office/drawing/2014/main" id="{C90706FA-9998-4D14-9F65-C1A5CE7E27B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6A1AFA54-6838-4961-96A6-B1CBAC4EC27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B805B0D-D34A-4960-AEF4-A71DF86F9C5B}" type="slidenum">
              <a:rPr lang="en-US" smtClean="0"/>
              <a:t>‹#›</a:t>
            </a:fld>
            <a:endParaRPr lang="en-US" dirty="0"/>
          </a:p>
        </p:txBody>
      </p:sp>
    </p:spTree>
    <p:extLst>
      <p:ext uri="{BB962C8B-B14F-4D97-AF65-F5344CB8AC3E}">
        <p14:creationId xmlns:p14="http://schemas.microsoft.com/office/powerpoint/2010/main" val="22164810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DB59E3-1866-4F18-8610-20BC762F116C}" type="datetimeFigureOut">
              <a:rPr lang="en-US" smtClean="0"/>
              <a:t>2/20/2025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7F95C0-462E-45C8-A4F4-0E05C22F9A5A}" type="slidenum">
              <a:rPr lang="en-US" smtClean="0"/>
              <a:t>‹#›</a:t>
            </a:fld>
            <a:endParaRPr lang="en-US"/>
          </a:p>
        </p:txBody>
      </p:sp>
    </p:spTree>
    <p:extLst>
      <p:ext uri="{BB962C8B-B14F-4D97-AF65-F5344CB8AC3E}">
        <p14:creationId xmlns:p14="http://schemas.microsoft.com/office/powerpoint/2010/main" val="3843338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1">
            <a:lumMod val="75000"/>
          </a:schemeClr>
        </a:solidFill>
        <a:effectLst/>
      </p:bgPr>
    </p:bg>
    <p:spTree>
      <p:nvGrpSpPr>
        <p:cNvPr id="1" name=""/>
        <p:cNvGrpSpPr/>
        <p:nvPr/>
      </p:nvGrpSpPr>
      <p:grpSpPr>
        <a:xfrm>
          <a:off x="0" y="0"/>
          <a:ext cx="0" cy="0"/>
          <a:chOff x="0" y="0"/>
          <a:chExt cx="0" cy="0"/>
        </a:xfrm>
      </p:grpSpPr>
      <p:pic>
        <p:nvPicPr>
          <p:cNvPr id="4" name="Imag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2627313" cy="423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1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688" y="2628900"/>
            <a:ext cx="2627312" cy="422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1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64389" y="6054725"/>
            <a:ext cx="174148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368000" y="2481871"/>
            <a:ext cx="6300000" cy="1265731"/>
          </a:xfrm>
        </p:spPr>
        <p:txBody>
          <a:bodyPr anchor="b">
            <a:spAutoFit/>
          </a:bodyPr>
          <a:lstStyle>
            <a:lvl1pPr>
              <a:lnSpc>
                <a:spcPts val="4500"/>
              </a:lnSpc>
              <a:defRPr sz="4500" cap="all" baseline="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1368000" y="3805202"/>
            <a:ext cx="6300000" cy="352233"/>
          </a:xfrm>
        </p:spPr>
        <p:txBody>
          <a:bodyPr>
            <a:spAutoFit/>
          </a:bodyPr>
          <a:lstStyle>
            <a:lvl1pPr marL="0" indent="0" algn="l">
              <a:lnSpc>
                <a:spcPts val="2000"/>
              </a:lnSpc>
              <a:spcBef>
                <a:spcPts val="0"/>
              </a:spcBef>
              <a:buNone/>
              <a:defRPr sz="1800" baseline="0">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8" name="Date Placeholder 3"/>
          <p:cNvSpPr>
            <a:spLocks noGrp="1"/>
          </p:cNvSpPr>
          <p:nvPr>
            <p:ph type="dt" sz="half" idx="10"/>
          </p:nvPr>
        </p:nvSpPr>
        <p:spPr>
          <a:xfrm>
            <a:off x="403226" y="6411916"/>
            <a:ext cx="1166812" cy="244475"/>
          </a:xfrm>
        </p:spPr>
        <p:txBody>
          <a:bodyPr/>
          <a:lstStyle>
            <a:lvl1pPr>
              <a:defRPr>
                <a:solidFill>
                  <a:schemeClr val="tx1"/>
                </a:solidFill>
              </a:defRPr>
            </a:lvl1pPr>
          </a:lstStyle>
          <a:p>
            <a:r>
              <a:rPr lang="en-US">
                <a:solidFill>
                  <a:schemeClr val="bg1"/>
                </a:solidFill>
              </a:rPr>
              <a:t>November 2018</a:t>
            </a:r>
            <a:endParaRPr lang="en-GB" dirty="0">
              <a:solidFill>
                <a:schemeClr val="bg1"/>
              </a:solidFill>
            </a:endParaRPr>
          </a:p>
        </p:txBody>
      </p:sp>
      <p:sp>
        <p:nvSpPr>
          <p:cNvPr id="9" name="Footer Placeholder 4"/>
          <p:cNvSpPr>
            <a:spLocks noGrp="1"/>
          </p:cNvSpPr>
          <p:nvPr>
            <p:ph type="ftr" sz="quarter" idx="11"/>
          </p:nvPr>
        </p:nvSpPr>
        <p:spPr>
          <a:xfrm>
            <a:off x="1570038" y="6413603"/>
            <a:ext cx="4679950" cy="244475"/>
          </a:xfrm>
        </p:spPr>
        <p:txBody>
          <a:bodyPr/>
          <a:lstStyle>
            <a:lvl1pPr>
              <a:defRPr baseline="0">
                <a:solidFill>
                  <a:schemeClr val="bg1"/>
                </a:solidFill>
              </a:defRPr>
            </a:lvl1pPr>
          </a:lstStyle>
          <a:p>
            <a:r>
              <a:rPr lang="en-GB" dirty="0"/>
              <a:t>Africa Academy for Tax and Financial Crime Investigation</a:t>
            </a:r>
          </a:p>
        </p:txBody>
      </p:sp>
      <p:grpSp>
        <p:nvGrpSpPr>
          <p:cNvPr id="12" name="Group 4">
            <a:extLst>
              <a:ext uri="{FF2B5EF4-FFF2-40B4-BE49-F238E27FC236}">
                <a16:creationId xmlns:a16="http://schemas.microsoft.com/office/drawing/2014/main" id="{CDC2867D-09EA-4368-81F5-A68A7F9452D7}"/>
              </a:ext>
            </a:extLst>
          </p:cNvPr>
          <p:cNvGrpSpPr>
            <a:grpSpLocks noChangeAspect="1"/>
          </p:cNvGrpSpPr>
          <p:nvPr/>
        </p:nvGrpSpPr>
        <p:grpSpPr bwMode="auto">
          <a:xfrm>
            <a:off x="511175" y="431800"/>
            <a:ext cx="692150" cy="1439863"/>
            <a:chOff x="322" y="272"/>
            <a:chExt cx="436" cy="907"/>
          </a:xfrm>
        </p:grpSpPr>
        <p:sp>
          <p:nvSpPr>
            <p:cNvPr id="13" name="AutoShape 3">
              <a:extLst>
                <a:ext uri="{FF2B5EF4-FFF2-40B4-BE49-F238E27FC236}">
                  <a16:creationId xmlns:a16="http://schemas.microsoft.com/office/drawing/2014/main" id="{CB13C4FF-55AC-4F0E-92E1-D9DE9F619A9A}"/>
                </a:ext>
              </a:extLst>
            </p:cNvPr>
            <p:cNvSpPr>
              <a:spLocks noChangeAspect="1" noChangeArrowheads="1" noTextEdit="1"/>
            </p:cNvSpPr>
            <p:nvPr/>
          </p:nvSpPr>
          <p:spPr bwMode="auto">
            <a:xfrm>
              <a:off x="322" y="272"/>
              <a:ext cx="436" cy="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4" name="Freeform 5">
              <a:extLst>
                <a:ext uri="{FF2B5EF4-FFF2-40B4-BE49-F238E27FC236}">
                  <a16:creationId xmlns:a16="http://schemas.microsoft.com/office/drawing/2014/main" id="{880569A9-DD5B-4DC5-8116-B8E79D73EAEA}"/>
                </a:ext>
              </a:extLst>
            </p:cNvPr>
            <p:cNvSpPr>
              <a:spLocks/>
            </p:cNvSpPr>
            <p:nvPr/>
          </p:nvSpPr>
          <p:spPr bwMode="auto">
            <a:xfrm>
              <a:off x="322" y="272"/>
              <a:ext cx="214" cy="454"/>
            </a:xfrm>
            <a:custGeom>
              <a:avLst/>
              <a:gdLst>
                <a:gd name="T0" fmla="*/ 0 w 1958"/>
                <a:gd name="T1" fmla="*/ 0 h 4156"/>
                <a:gd name="T2" fmla="*/ 0 w 1958"/>
                <a:gd name="T3" fmla="*/ 0 h 4156"/>
                <a:gd name="T4" fmla="*/ 0 w 1958"/>
                <a:gd name="T5" fmla="*/ 2006 h 4156"/>
                <a:gd name="T6" fmla="*/ 1335 w 1958"/>
                <a:gd name="T7" fmla="*/ 4156 h 4156"/>
                <a:gd name="T8" fmla="*/ 1958 w 1958"/>
                <a:gd name="T9" fmla="*/ 3152 h 4156"/>
                <a:gd name="T10" fmla="*/ 0 w 1958"/>
                <a:gd name="T11" fmla="*/ 0 h 4156"/>
              </a:gdLst>
              <a:ahLst/>
              <a:cxnLst>
                <a:cxn ang="0">
                  <a:pos x="T0" y="T1"/>
                </a:cxn>
                <a:cxn ang="0">
                  <a:pos x="T2" y="T3"/>
                </a:cxn>
                <a:cxn ang="0">
                  <a:pos x="T4" y="T5"/>
                </a:cxn>
                <a:cxn ang="0">
                  <a:pos x="T6" y="T7"/>
                </a:cxn>
                <a:cxn ang="0">
                  <a:pos x="T8" y="T9"/>
                </a:cxn>
                <a:cxn ang="0">
                  <a:pos x="T10" y="T11"/>
                </a:cxn>
              </a:cxnLst>
              <a:rect l="0" t="0" r="r" b="b"/>
              <a:pathLst>
                <a:path w="1958" h="4156">
                  <a:moveTo>
                    <a:pt x="0" y="0"/>
                  </a:moveTo>
                  <a:lnTo>
                    <a:pt x="0" y="0"/>
                  </a:lnTo>
                  <a:lnTo>
                    <a:pt x="0" y="2006"/>
                  </a:lnTo>
                  <a:lnTo>
                    <a:pt x="1335" y="4156"/>
                  </a:lnTo>
                  <a:lnTo>
                    <a:pt x="1958" y="3152"/>
                  </a:lnTo>
                  <a:lnTo>
                    <a:pt x="0" y="0"/>
                  </a:lnTo>
                  <a:close/>
                </a:path>
              </a:pathLst>
            </a:custGeom>
            <a:solidFill>
              <a:srgbClr val="92D05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5" name="Freeform 6">
              <a:extLst>
                <a:ext uri="{FF2B5EF4-FFF2-40B4-BE49-F238E27FC236}">
                  <a16:creationId xmlns:a16="http://schemas.microsoft.com/office/drawing/2014/main" id="{B2537147-E121-4467-A2BA-2D28E962B530}"/>
                </a:ext>
              </a:extLst>
            </p:cNvPr>
            <p:cNvSpPr>
              <a:spLocks/>
            </p:cNvSpPr>
            <p:nvPr/>
          </p:nvSpPr>
          <p:spPr bwMode="auto">
            <a:xfrm>
              <a:off x="322" y="616"/>
              <a:ext cx="214" cy="564"/>
            </a:xfrm>
            <a:custGeom>
              <a:avLst/>
              <a:gdLst>
                <a:gd name="T0" fmla="*/ 0 w 1958"/>
                <a:gd name="T1" fmla="*/ 3154 h 5162"/>
                <a:gd name="T2" fmla="*/ 0 w 1958"/>
                <a:gd name="T3" fmla="*/ 3154 h 5162"/>
                <a:gd name="T4" fmla="*/ 0 w 1958"/>
                <a:gd name="T5" fmla="*/ 5162 h 5162"/>
                <a:gd name="T6" fmla="*/ 1958 w 1958"/>
                <a:gd name="T7" fmla="*/ 2008 h 5162"/>
                <a:gd name="T8" fmla="*/ 1958 w 1958"/>
                <a:gd name="T9" fmla="*/ 0 h 5162"/>
                <a:gd name="T10" fmla="*/ 0 w 1958"/>
                <a:gd name="T11" fmla="*/ 3154 h 5162"/>
              </a:gdLst>
              <a:ahLst/>
              <a:cxnLst>
                <a:cxn ang="0">
                  <a:pos x="T0" y="T1"/>
                </a:cxn>
                <a:cxn ang="0">
                  <a:pos x="T2" y="T3"/>
                </a:cxn>
                <a:cxn ang="0">
                  <a:pos x="T4" y="T5"/>
                </a:cxn>
                <a:cxn ang="0">
                  <a:pos x="T6" y="T7"/>
                </a:cxn>
                <a:cxn ang="0">
                  <a:pos x="T8" y="T9"/>
                </a:cxn>
                <a:cxn ang="0">
                  <a:pos x="T10" y="T11"/>
                </a:cxn>
              </a:cxnLst>
              <a:rect l="0" t="0" r="r" b="b"/>
              <a:pathLst>
                <a:path w="1958" h="5162">
                  <a:moveTo>
                    <a:pt x="0" y="3154"/>
                  </a:moveTo>
                  <a:lnTo>
                    <a:pt x="0" y="3154"/>
                  </a:lnTo>
                  <a:lnTo>
                    <a:pt x="0" y="5162"/>
                  </a:lnTo>
                  <a:lnTo>
                    <a:pt x="1958" y="2008"/>
                  </a:lnTo>
                  <a:lnTo>
                    <a:pt x="1958" y="0"/>
                  </a:lnTo>
                  <a:lnTo>
                    <a:pt x="0" y="3154"/>
                  </a:lnTo>
                  <a:close/>
                </a:path>
              </a:pathLst>
            </a:custGeom>
            <a:solidFill>
              <a:srgbClr val="72727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6" name="Freeform 7">
              <a:extLst>
                <a:ext uri="{FF2B5EF4-FFF2-40B4-BE49-F238E27FC236}">
                  <a16:creationId xmlns:a16="http://schemas.microsoft.com/office/drawing/2014/main" id="{C48876D3-AA47-4FF7-B613-05CB75AE2F0E}"/>
                </a:ext>
              </a:extLst>
            </p:cNvPr>
            <p:cNvSpPr>
              <a:spLocks/>
            </p:cNvSpPr>
            <p:nvPr/>
          </p:nvSpPr>
          <p:spPr bwMode="auto">
            <a:xfrm>
              <a:off x="545" y="272"/>
              <a:ext cx="215" cy="454"/>
            </a:xfrm>
            <a:custGeom>
              <a:avLst/>
              <a:gdLst>
                <a:gd name="T0" fmla="*/ 1958 w 1958"/>
                <a:gd name="T1" fmla="*/ 3152 h 4156"/>
                <a:gd name="T2" fmla="*/ 1958 w 1958"/>
                <a:gd name="T3" fmla="*/ 3152 h 4156"/>
                <a:gd name="T4" fmla="*/ 0 w 1958"/>
                <a:gd name="T5" fmla="*/ 0 h 4156"/>
                <a:gd name="T6" fmla="*/ 0 w 1958"/>
                <a:gd name="T7" fmla="*/ 2006 h 4156"/>
                <a:gd name="T8" fmla="*/ 1335 w 1958"/>
                <a:gd name="T9" fmla="*/ 4156 h 4156"/>
                <a:gd name="T10" fmla="*/ 1958 w 1958"/>
                <a:gd name="T11" fmla="*/ 3152 h 4156"/>
              </a:gdLst>
              <a:ahLst/>
              <a:cxnLst>
                <a:cxn ang="0">
                  <a:pos x="T0" y="T1"/>
                </a:cxn>
                <a:cxn ang="0">
                  <a:pos x="T2" y="T3"/>
                </a:cxn>
                <a:cxn ang="0">
                  <a:pos x="T4" y="T5"/>
                </a:cxn>
                <a:cxn ang="0">
                  <a:pos x="T6" y="T7"/>
                </a:cxn>
                <a:cxn ang="0">
                  <a:pos x="T8" y="T9"/>
                </a:cxn>
                <a:cxn ang="0">
                  <a:pos x="T10" y="T11"/>
                </a:cxn>
              </a:cxnLst>
              <a:rect l="0" t="0" r="r" b="b"/>
              <a:pathLst>
                <a:path w="1958" h="4156">
                  <a:moveTo>
                    <a:pt x="1958" y="3152"/>
                  </a:moveTo>
                  <a:lnTo>
                    <a:pt x="1958" y="3152"/>
                  </a:lnTo>
                  <a:lnTo>
                    <a:pt x="0" y="0"/>
                  </a:lnTo>
                  <a:lnTo>
                    <a:pt x="0" y="2006"/>
                  </a:lnTo>
                  <a:lnTo>
                    <a:pt x="1335" y="4156"/>
                  </a:lnTo>
                  <a:lnTo>
                    <a:pt x="1958" y="3152"/>
                  </a:lnTo>
                  <a:close/>
                </a:path>
              </a:pathLst>
            </a:custGeom>
            <a:solidFill>
              <a:srgbClr val="92D05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7" name="Freeform 8">
              <a:extLst>
                <a:ext uri="{FF2B5EF4-FFF2-40B4-BE49-F238E27FC236}">
                  <a16:creationId xmlns:a16="http://schemas.microsoft.com/office/drawing/2014/main" id="{C325B22A-93F1-4F70-A23A-EC3C8DDC7030}"/>
                </a:ext>
              </a:extLst>
            </p:cNvPr>
            <p:cNvSpPr>
              <a:spLocks/>
            </p:cNvSpPr>
            <p:nvPr/>
          </p:nvSpPr>
          <p:spPr bwMode="auto">
            <a:xfrm>
              <a:off x="545" y="616"/>
              <a:ext cx="215" cy="564"/>
            </a:xfrm>
            <a:custGeom>
              <a:avLst/>
              <a:gdLst>
                <a:gd name="T0" fmla="*/ 0 w 1958"/>
                <a:gd name="T1" fmla="*/ 3154 h 5162"/>
                <a:gd name="T2" fmla="*/ 0 w 1958"/>
                <a:gd name="T3" fmla="*/ 3154 h 5162"/>
                <a:gd name="T4" fmla="*/ 0 w 1958"/>
                <a:gd name="T5" fmla="*/ 5162 h 5162"/>
                <a:gd name="T6" fmla="*/ 1958 w 1958"/>
                <a:gd name="T7" fmla="*/ 2008 h 5162"/>
                <a:gd name="T8" fmla="*/ 1958 w 1958"/>
                <a:gd name="T9" fmla="*/ 0 h 5162"/>
                <a:gd name="T10" fmla="*/ 0 w 1958"/>
                <a:gd name="T11" fmla="*/ 3154 h 5162"/>
              </a:gdLst>
              <a:ahLst/>
              <a:cxnLst>
                <a:cxn ang="0">
                  <a:pos x="T0" y="T1"/>
                </a:cxn>
                <a:cxn ang="0">
                  <a:pos x="T2" y="T3"/>
                </a:cxn>
                <a:cxn ang="0">
                  <a:pos x="T4" y="T5"/>
                </a:cxn>
                <a:cxn ang="0">
                  <a:pos x="T6" y="T7"/>
                </a:cxn>
                <a:cxn ang="0">
                  <a:pos x="T8" y="T9"/>
                </a:cxn>
                <a:cxn ang="0">
                  <a:pos x="T10" y="T11"/>
                </a:cxn>
              </a:cxnLst>
              <a:rect l="0" t="0" r="r" b="b"/>
              <a:pathLst>
                <a:path w="1958" h="5162">
                  <a:moveTo>
                    <a:pt x="0" y="3154"/>
                  </a:moveTo>
                  <a:lnTo>
                    <a:pt x="0" y="3154"/>
                  </a:lnTo>
                  <a:lnTo>
                    <a:pt x="0" y="5162"/>
                  </a:lnTo>
                  <a:lnTo>
                    <a:pt x="1958" y="2008"/>
                  </a:lnTo>
                  <a:lnTo>
                    <a:pt x="1958" y="0"/>
                  </a:lnTo>
                  <a:lnTo>
                    <a:pt x="0" y="3154"/>
                  </a:lnTo>
                  <a:close/>
                </a:path>
              </a:pathLst>
            </a:custGeom>
            <a:solidFill>
              <a:srgbClr val="72727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spTree>
    <p:extLst>
      <p:ext uri="{BB962C8B-B14F-4D97-AF65-F5344CB8AC3E}">
        <p14:creationId xmlns:p14="http://schemas.microsoft.com/office/powerpoint/2010/main" val="669225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tx1">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solidFill>
                  <a:schemeClr val="bg1"/>
                </a:solidFill>
                <a:latin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marL="342900" indent="-342900">
              <a:buFont typeface="Arial" panose="020B0604020202020204" pitchFamily="34" charset="0"/>
              <a:buChar char="•"/>
              <a:defRPr baseline="0">
                <a:solidFill>
                  <a:schemeClr val="bg1"/>
                </a:solidFill>
                <a:latin typeface="Calibri" panose="020F0502020204030204" pitchFamily="34" charset="0"/>
              </a:defRPr>
            </a:lvl1pPr>
            <a:lvl2pPr marL="742950" indent="-285750">
              <a:buClr>
                <a:schemeClr val="tx1"/>
              </a:buClr>
              <a:buFont typeface="Arial" panose="020B0604020202020204" pitchFamily="34" charset="0"/>
              <a:buChar char="•"/>
              <a:defRPr baseline="0">
                <a:solidFill>
                  <a:schemeClr val="bg1"/>
                </a:solidFill>
                <a:latin typeface="Calibri" panose="020F0502020204030204" pitchFamily="34" charset="0"/>
              </a:defRPr>
            </a:lvl2pPr>
            <a:lvl3pPr marL="1143000" indent="-228600">
              <a:buFont typeface="Arial" panose="020B0604020202020204" pitchFamily="34" charset="0"/>
              <a:buChar char="•"/>
              <a:defRPr baseline="0">
                <a:solidFill>
                  <a:schemeClr val="bg1"/>
                </a:solidFill>
                <a:latin typeface="Calibri" panose="020F0502020204030204" pitchFamily="34" charset="0"/>
              </a:defRPr>
            </a:lvl3pPr>
            <a:lvl4pPr marL="1600200" indent="-228600">
              <a:buFont typeface="Arial" panose="020B0604020202020204" pitchFamily="34" charset="0"/>
              <a:buChar char="•"/>
              <a:defRPr baseline="0">
                <a:solidFill>
                  <a:schemeClr val="bg1"/>
                </a:solidFill>
                <a:latin typeface="Calibri" panose="020F0502020204030204" pitchFamily="34" charset="0"/>
              </a:defRPr>
            </a:lvl4pPr>
            <a:lvl5pPr marL="2057400" indent="-228600">
              <a:buFont typeface="Arial" panose="020B0604020202020204" pitchFamily="34" charset="0"/>
              <a:buChar char="•"/>
              <a:defRPr baseline="0">
                <a:solidFill>
                  <a:schemeClr val="bg1"/>
                </a:solidFill>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403226" y="6411915"/>
            <a:ext cx="1199331" cy="244475"/>
          </a:xfrm>
        </p:spPr>
        <p:txBody>
          <a:bodyPr/>
          <a:lstStyle>
            <a:lvl1pPr>
              <a:defRPr baseline="0">
                <a:solidFill>
                  <a:schemeClr val="bg1"/>
                </a:solidFill>
              </a:defRPr>
            </a:lvl1pPr>
          </a:lstStyle>
          <a:p>
            <a:r>
              <a:rPr lang="en-US"/>
              <a:t>November 2018</a:t>
            </a:r>
            <a:endParaRPr lang="en-GB" dirty="0"/>
          </a:p>
        </p:txBody>
      </p:sp>
      <p:sp>
        <p:nvSpPr>
          <p:cNvPr id="5" name="Footer Placeholder 4"/>
          <p:cNvSpPr>
            <a:spLocks noGrp="1"/>
          </p:cNvSpPr>
          <p:nvPr>
            <p:ph type="ftr" sz="quarter" idx="11"/>
          </p:nvPr>
        </p:nvSpPr>
        <p:spPr>
          <a:xfrm>
            <a:off x="1602557" y="6424222"/>
            <a:ext cx="4679950" cy="244475"/>
          </a:xfrm>
        </p:spPr>
        <p:txBody>
          <a:bodyPr/>
          <a:lstStyle>
            <a:lvl1pPr>
              <a:defRPr baseline="0">
                <a:solidFill>
                  <a:schemeClr val="bg1"/>
                </a:solidFill>
              </a:defRPr>
            </a:lvl1pPr>
          </a:lstStyle>
          <a:p>
            <a:r>
              <a:rPr lang="en-US"/>
              <a:t>Africa Academy for Tax and Financial Crime Investigation</a:t>
            </a:r>
            <a:endParaRPr lang="en-GB" dirty="0"/>
          </a:p>
        </p:txBody>
      </p:sp>
      <p:sp>
        <p:nvSpPr>
          <p:cNvPr id="6" name="Slide Number Placeholder 5"/>
          <p:cNvSpPr>
            <a:spLocks noGrp="1"/>
          </p:cNvSpPr>
          <p:nvPr>
            <p:ph type="sldNum" sz="quarter" idx="12"/>
          </p:nvPr>
        </p:nvSpPr>
        <p:spPr/>
        <p:txBody>
          <a:bodyPr/>
          <a:lstStyle>
            <a:lvl1pPr>
              <a:defRPr/>
            </a:lvl1pPr>
          </a:lstStyle>
          <a:p>
            <a:fld id="{941AA2AD-4ABD-40E1-928E-6C7D7FF4C282}" type="slidenum">
              <a:rPr lang="en-GB" smtClean="0"/>
              <a:t>‹#›</a:t>
            </a:fld>
            <a:endParaRPr lang="en-GB" dirty="0"/>
          </a:p>
        </p:txBody>
      </p:sp>
    </p:spTree>
    <p:extLst>
      <p:ext uri="{BB962C8B-B14F-4D97-AF65-F5344CB8AC3E}">
        <p14:creationId xmlns:p14="http://schemas.microsoft.com/office/powerpoint/2010/main" val="5479322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tx1">
            <a:lumMod val="85000"/>
          </a:schemeClr>
        </a:solidFill>
        <a:effectLst/>
      </p:bgPr>
    </p:bg>
    <p:spTree>
      <p:nvGrpSpPr>
        <p:cNvPr id="1" name=""/>
        <p:cNvGrpSpPr/>
        <p:nvPr/>
      </p:nvGrpSpPr>
      <p:grpSpPr>
        <a:xfrm>
          <a:off x="0" y="0"/>
          <a:ext cx="0" cy="0"/>
          <a:chOff x="0" y="0"/>
          <a:chExt cx="0" cy="0"/>
        </a:xfrm>
      </p:grpSpPr>
      <p:pic>
        <p:nvPicPr>
          <p:cNvPr id="3" name="Image 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93088" y="5327650"/>
            <a:ext cx="950912"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260000" y="2919600"/>
            <a:ext cx="6624000" cy="1058400"/>
          </a:xfrm>
        </p:spPr>
        <p:txBody>
          <a:bodyPr/>
          <a:lstStyle>
            <a:lvl1pPr algn="ctr">
              <a:lnSpc>
                <a:spcPts val="3700"/>
              </a:lnSpc>
              <a:defRPr sz="3700" b="0" i="0" cap="all" baseline="0">
                <a:solidFill>
                  <a:schemeClr val="bg1"/>
                </a:solidFill>
                <a:latin typeface="Calibri" panose="020F0502020204030204" pitchFamily="34" charset="0"/>
              </a:defRPr>
            </a:lvl1pPr>
          </a:lstStyle>
          <a:p>
            <a:r>
              <a:rPr lang="en-US"/>
              <a:t>Click to edit Master title style</a:t>
            </a:r>
            <a:endParaRPr lang="en-US" dirty="0"/>
          </a:p>
        </p:txBody>
      </p:sp>
      <p:sp>
        <p:nvSpPr>
          <p:cNvPr id="5" name="Date Placeholder 3"/>
          <p:cNvSpPr>
            <a:spLocks noGrp="1"/>
          </p:cNvSpPr>
          <p:nvPr>
            <p:ph type="dt" sz="half" idx="10"/>
          </p:nvPr>
        </p:nvSpPr>
        <p:spPr>
          <a:xfrm>
            <a:off x="403226" y="6411915"/>
            <a:ext cx="1161623" cy="244475"/>
          </a:xfrm>
        </p:spPr>
        <p:txBody>
          <a:bodyPr/>
          <a:lstStyle>
            <a:lvl1pPr>
              <a:defRPr baseline="0">
                <a:solidFill>
                  <a:schemeClr val="bg1"/>
                </a:solidFill>
              </a:defRPr>
            </a:lvl1pPr>
          </a:lstStyle>
          <a:p>
            <a:r>
              <a:rPr lang="en-US"/>
              <a:t>November 2018</a:t>
            </a:r>
            <a:endParaRPr lang="en-GB" dirty="0"/>
          </a:p>
        </p:txBody>
      </p:sp>
      <p:sp>
        <p:nvSpPr>
          <p:cNvPr id="6" name="Footer Placeholder 4"/>
          <p:cNvSpPr>
            <a:spLocks noGrp="1"/>
          </p:cNvSpPr>
          <p:nvPr>
            <p:ph type="ftr" sz="quarter" idx="11"/>
          </p:nvPr>
        </p:nvSpPr>
        <p:spPr>
          <a:xfrm>
            <a:off x="1564849" y="6411915"/>
            <a:ext cx="4679950" cy="244475"/>
          </a:xfrm>
        </p:spPr>
        <p:txBody>
          <a:bodyPr/>
          <a:lstStyle>
            <a:lvl1pPr>
              <a:defRPr baseline="0">
                <a:solidFill>
                  <a:schemeClr val="bg1"/>
                </a:solidFill>
              </a:defRPr>
            </a:lvl1pPr>
          </a:lstStyle>
          <a:p>
            <a:r>
              <a:rPr lang="en-GB" dirty="0"/>
              <a:t>Africa Academy for Tax and Financial Crime Investigation</a:t>
            </a:r>
          </a:p>
        </p:txBody>
      </p:sp>
      <p:sp>
        <p:nvSpPr>
          <p:cNvPr id="7" name="Slide Number Placeholder 5"/>
          <p:cNvSpPr>
            <a:spLocks noGrp="1"/>
          </p:cNvSpPr>
          <p:nvPr>
            <p:ph type="sldNum" sz="quarter" idx="12"/>
          </p:nvPr>
        </p:nvSpPr>
        <p:spPr/>
        <p:txBody>
          <a:bodyPr/>
          <a:lstStyle>
            <a:lvl1pPr>
              <a:defRPr/>
            </a:lvl1pPr>
          </a:lstStyle>
          <a:p>
            <a:fld id="{941AA2AD-4ABD-40E1-928E-6C7D7FF4C282}" type="slidenum">
              <a:rPr lang="en-GB" smtClean="0"/>
              <a:t>‹#›</a:t>
            </a:fld>
            <a:endParaRPr lang="en-GB" dirty="0"/>
          </a:p>
        </p:txBody>
      </p:sp>
      <p:grpSp>
        <p:nvGrpSpPr>
          <p:cNvPr id="14" name="Group 4">
            <a:extLst>
              <a:ext uri="{FF2B5EF4-FFF2-40B4-BE49-F238E27FC236}">
                <a16:creationId xmlns:a16="http://schemas.microsoft.com/office/drawing/2014/main" id="{8C86F674-F7C4-40B8-B313-E8B1A4CD0E36}"/>
              </a:ext>
            </a:extLst>
          </p:cNvPr>
          <p:cNvGrpSpPr>
            <a:grpSpLocks noChangeAspect="1"/>
          </p:cNvGrpSpPr>
          <p:nvPr/>
        </p:nvGrpSpPr>
        <p:grpSpPr bwMode="auto">
          <a:xfrm>
            <a:off x="628772" y="642181"/>
            <a:ext cx="631228" cy="1313128"/>
            <a:chOff x="322" y="272"/>
            <a:chExt cx="436" cy="907"/>
          </a:xfrm>
        </p:grpSpPr>
        <p:sp>
          <p:nvSpPr>
            <p:cNvPr id="15" name="AutoShape 3">
              <a:extLst>
                <a:ext uri="{FF2B5EF4-FFF2-40B4-BE49-F238E27FC236}">
                  <a16:creationId xmlns:a16="http://schemas.microsoft.com/office/drawing/2014/main" id="{E217B0D0-4D81-4DF8-AC17-B07E7A1F3843}"/>
                </a:ext>
              </a:extLst>
            </p:cNvPr>
            <p:cNvSpPr>
              <a:spLocks noChangeAspect="1" noChangeArrowheads="1" noTextEdit="1"/>
            </p:cNvSpPr>
            <p:nvPr/>
          </p:nvSpPr>
          <p:spPr bwMode="auto">
            <a:xfrm>
              <a:off x="322" y="272"/>
              <a:ext cx="436" cy="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6" name="Freeform 5">
              <a:extLst>
                <a:ext uri="{FF2B5EF4-FFF2-40B4-BE49-F238E27FC236}">
                  <a16:creationId xmlns:a16="http://schemas.microsoft.com/office/drawing/2014/main" id="{72213B58-2A0A-42D9-B87E-C4D3AA14A164}"/>
                </a:ext>
              </a:extLst>
            </p:cNvPr>
            <p:cNvSpPr>
              <a:spLocks/>
            </p:cNvSpPr>
            <p:nvPr/>
          </p:nvSpPr>
          <p:spPr bwMode="auto">
            <a:xfrm>
              <a:off x="322" y="272"/>
              <a:ext cx="214" cy="454"/>
            </a:xfrm>
            <a:custGeom>
              <a:avLst/>
              <a:gdLst>
                <a:gd name="T0" fmla="*/ 0 w 1958"/>
                <a:gd name="T1" fmla="*/ 0 h 4156"/>
                <a:gd name="T2" fmla="*/ 0 w 1958"/>
                <a:gd name="T3" fmla="*/ 0 h 4156"/>
                <a:gd name="T4" fmla="*/ 0 w 1958"/>
                <a:gd name="T5" fmla="*/ 2006 h 4156"/>
                <a:gd name="T6" fmla="*/ 1335 w 1958"/>
                <a:gd name="T7" fmla="*/ 4156 h 4156"/>
                <a:gd name="T8" fmla="*/ 1958 w 1958"/>
                <a:gd name="T9" fmla="*/ 3152 h 4156"/>
                <a:gd name="T10" fmla="*/ 0 w 1958"/>
                <a:gd name="T11" fmla="*/ 0 h 4156"/>
              </a:gdLst>
              <a:ahLst/>
              <a:cxnLst>
                <a:cxn ang="0">
                  <a:pos x="T0" y="T1"/>
                </a:cxn>
                <a:cxn ang="0">
                  <a:pos x="T2" y="T3"/>
                </a:cxn>
                <a:cxn ang="0">
                  <a:pos x="T4" y="T5"/>
                </a:cxn>
                <a:cxn ang="0">
                  <a:pos x="T6" y="T7"/>
                </a:cxn>
                <a:cxn ang="0">
                  <a:pos x="T8" y="T9"/>
                </a:cxn>
                <a:cxn ang="0">
                  <a:pos x="T10" y="T11"/>
                </a:cxn>
              </a:cxnLst>
              <a:rect l="0" t="0" r="r" b="b"/>
              <a:pathLst>
                <a:path w="1958" h="4156">
                  <a:moveTo>
                    <a:pt x="0" y="0"/>
                  </a:moveTo>
                  <a:lnTo>
                    <a:pt x="0" y="0"/>
                  </a:lnTo>
                  <a:lnTo>
                    <a:pt x="0" y="2006"/>
                  </a:lnTo>
                  <a:lnTo>
                    <a:pt x="1335" y="4156"/>
                  </a:lnTo>
                  <a:lnTo>
                    <a:pt x="1958" y="3152"/>
                  </a:lnTo>
                  <a:lnTo>
                    <a:pt x="0" y="0"/>
                  </a:lnTo>
                  <a:close/>
                </a:path>
              </a:pathLst>
            </a:custGeom>
            <a:solidFill>
              <a:srgbClr val="92D05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7" name="Freeform 6">
              <a:extLst>
                <a:ext uri="{FF2B5EF4-FFF2-40B4-BE49-F238E27FC236}">
                  <a16:creationId xmlns:a16="http://schemas.microsoft.com/office/drawing/2014/main" id="{7B5CE501-D098-4463-9404-3BBBD8AD19B4}"/>
                </a:ext>
              </a:extLst>
            </p:cNvPr>
            <p:cNvSpPr>
              <a:spLocks/>
            </p:cNvSpPr>
            <p:nvPr/>
          </p:nvSpPr>
          <p:spPr bwMode="auto">
            <a:xfrm>
              <a:off x="322" y="616"/>
              <a:ext cx="214" cy="564"/>
            </a:xfrm>
            <a:custGeom>
              <a:avLst/>
              <a:gdLst>
                <a:gd name="T0" fmla="*/ 0 w 1958"/>
                <a:gd name="T1" fmla="*/ 3154 h 5162"/>
                <a:gd name="T2" fmla="*/ 0 w 1958"/>
                <a:gd name="T3" fmla="*/ 3154 h 5162"/>
                <a:gd name="T4" fmla="*/ 0 w 1958"/>
                <a:gd name="T5" fmla="*/ 5162 h 5162"/>
                <a:gd name="T6" fmla="*/ 1958 w 1958"/>
                <a:gd name="T7" fmla="*/ 2008 h 5162"/>
                <a:gd name="T8" fmla="*/ 1958 w 1958"/>
                <a:gd name="T9" fmla="*/ 0 h 5162"/>
                <a:gd name="T10" fmla="*/ 0 w 1958"/>
                <a:gd name="T11" fmla="*/ 3154 h 5162"/>
              </a:gdLst>
              <a:ahLst/>
              <a:cxnLst>
                <a:cxn ang="0">
                  <a:pos x="T0" y="T1"/>
                </a:cxn>
                <a:cxn ang="0">
                  <a:pos x="T2" y="T3"/>
                </a:cxn>
                <a:cxn ang="0">
                  <a:pos x="T4" y="T5"/>
                </a:cxn>
                <a:cxn ang="0">
                  <a:pos x="T6" y="T7"/>
                </a:cxn>
                <a:cxn ang="0">
                  <a:pos x="T8" y="T9"/>
                </a:cxn>
                <a:cxn ang="0">
                  <a:pos x="T10" y="T11"/>
                </a:cxn>
              </a:cxnLst>
              <a:rect l="0" t="0" r="r" b="b"/>
              <a:pathLst>
                <a:path w="1958" h="5162">
                  <a:moveTo>
                    <a:pt x="0" y="3154"/>
                  </a:moveTo>
                  <a:lnTo>
                    <a:pt x="0" y="3154"/>
                  </a:lnTo>
                  <a:lnTo>
                    <a:pt x="0" y="5162"/>
                  </a:lnTo>
                  <a:lnTo>
                    <a:pt x="1958" y="2008"/>
                  </a:lnTo>
                  <a:lnTo>
                    <a:pt x="1958" y="0"/>
                  </a:lnTo>
                  <a:lnTo>
                    <a:pt x="0" y="3154"/>
                  </a:lnTo>
                  <a:close/>
                </a:path>
              </a:pathLst>
            </a:custGeom>
            <a:solidFill>
              <a:srgbClr val="72727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8" name="Freeform 7">
              <a:extLst>
                <a:ext uri="{FF2B5EF4-FFF2-40B4-BE49-F238E27FC236}">
                  <a16:creationId xmlns:a16="http://schemas.microsoft.com/office/drawing/2014/main" id="{7F2F0A6D-6F78-4C23-9D93-8DAD338B7601}"/>
                </a:ext>
              </a:extLst>
            </p:cNvPr>
            <p:cNvSpPr>
              <a:spLocks/>
            </p:cNvSpPr>
            <p:nvPr/>
          </p:nvSpPr>
          <p:spPr bwMode="auto">
            <a:xfrm>
              <a:off x="545" y="272"/>
              <a:ext cx="215" cy="454"/>
            </a:xfrm>
            <a:custGeom>
              <a:avLst/>
              <a:gdLst>
                <a:gd name="T0" fmla="*/ 1958 w 1958"/>
                <a:gd name="T1" fmla="*/ 3152 h 4156"/>
                <a:gd name="T2" fmla="*/ 1958 w 1958"/>
                <a:gd name="T3" fmla="*/ 3152 h 4156"/>
                <a:gd name="T4" fmla="*/ 0 w 1958"/>
                <a:gd name="T5" fmla="*/ 0 h 4156"/>
                <a:gd name="T6" fmla="*/ 0 w 1958"/>
                <a:gd name="T7" fmla="*/ 2006 h 4156"/>
                <a:gd name="T8" fmla="*/ 1335 w 1958"/>
                <a:gd name="T9" fmla="*/ 4156 h 4156"/>
                <a:gd name="T10" fmla="*/ 1958 w 1958"/>
                <a:gd name="T11" fmla="*/ 3152 h 4156"/>
              </a:gdLst>
              <a:ahLst/>
              <a:cxnLst>
                <a:cxn ang="0">
                  <a:pos x="T0" y="T1"/>
                </a:cxn>
                <a:cxn ang="0">
                  <a:pos x="T2" y="T3"/>
                </a:cxn>
                <a:cxn ang="0">
                  <a:pos x="T4" y="T5"/>
                </a:cxn>
                <a:cxn ang="0">
                  <a:pos x="T6" y="T7"/>
                </a:cxn>
                <a:cxn ang="0">
                  <a:pos x="T8" y="T9"/>
                </a:cxn>
                <a:cxn ang="0">
                  <a:pos x="T10" y="T11"/>
                </a:cxn>
              </a:cxnLst>
              <a:rect l="0" t="0" r="r" b="b"/>
              <a:pathLst>
                <a:path w="1958" h="4156">
                  <a:moveTo>
                    <a:pt x="1958" y="3152"/>
                  </a:moveTo>
                  <a:lnTo>
                    <a:pt x="1958" y="3152"/>
                  </a:lnTo>
                  <a:lnTo>
                    <a:pt x="0" y="0"/>
                  </a:lnTo>
                  <a:lnTo>
                    <a:pt x="0" y="2006"/>
                  </a:lnTo>
                  <a:lnTo>
                    <a:pt x="1335" y="4156"/>
                  </a:lnTo>
                  <a:lnTo>
                    <a:pt x="1958" y="3152"/>
                  </a:lnTo>
                  <a:close/>
                </a:path>
              </a:pathLst>
            </a:custGeom>
            <a:solidFill>
              <a:srgbClr val="92D05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9" name="Freeform 8">
              <a:extLst>
                <a:ext uri="{FF2B5EF4-FFF2-40B4-BE49-F238E27FC236}">
                  <a16:creationId xmlns:a16="http://schemas.microsoft.com/office/drawing/2014/main" id="{6E9303DE-0147-40FB-8E83-89162FC33B9A}"/>
                </a:ext>
              </a:extLst>
            </p:cNvPr>
            <p:cNvSpPr>
              <a:spLocks/>
            </p:cNvSpPr>
            <p:nvPr/>
          </p:nvSpPr>
          <p:spPr bwMode="auto">
            <a:xfrm>
              <a:off x="545" y="616"/>
              <a:ext cx="215" cy="564"/>
            </a:xfrm>
            <a:custGeom>
              <a:avLst/>
              <a:gdLst>
                <a:gd name="T0" fmla="*/ 0 w 1958"/>
                <a:gd name="T1" fmla="*/ 3154 h 5162"/>
                <a:gd name="T2" fmla="*/ 0 w 1958"/>
                <a:gd name="T3" fmla="*/ 3154 h 5162"/>
                <a:gd name="T4" fmla="*/ 0 w 1958"/>
                <a:gd name="T5" fmla="*/ 5162 h 5162"/>
                <a:gd name="T6" fmla="*/ 1958 w 1958"/>
                <a:gd name="T7" fmla="*/ 2008 h 5162"/>
                <a:gd name="T8" fmla="*/ 1958 w 1958"/>
                <a:gd name="T9" fmla="*/ 0 h 5162"/>
                <a:gd name="T10" fmla="*/ 0 w 1958"/>
                <a:gd name="T11" fmla="*/ 3154 h 5162"/>
              </a:gdLst>
              <a:ahLst/>
              <a:cxnLst>
                <a:cxn ang="0">
                  <a:pos x="T0" y="T1"/>
                </a:cxn>
                <a:cxn ang="0">
                  <a:pos x="T2" y="T3"/>
                </a:cxn>
                <a:cxn ang="0">
                  <a:pos x="T4" y="T5"/>
                </a:cxn>
                <a:cxn ang="0">
                  <a:pos x="T6" y="T7"/>
                </a:cxn>
                <a:cxn ang="0">
                  <a:pos x="T8" y="T9"/>
                </a:cxn>
                <a:cxn ang="0">
                  <a:pos x="T10" y="T11"/>
                </a:cxn>
              </a:cxnLst>
              <a:rect l="0" t="0" r="r" b="b"/>
              <a:pathLst>
                <a:path w="1958" h="5162">
                  <a:moveTo>
                    <a:pt x="0" y="3154"/>
                  </a:moveTo>
                  <a:lnTo>
                    <a:pt x="0" y="3154"/>
                  </a:lnTo>
                  <a:lnTo>
                    <a:pt x="0" y="5162"/>
                  </a:lnTo>
                  <a:lnTo>
                    <a:pt x="1958" y="2008"/>
                  </a:lnTo>
                  <a:lnTo>
                    <a:pt x="1958" y="0"/>
                  </a:lnTo>
                  <a:lnTo>
                    <a:pt x="0" y="3154"/>
                  </a:lnTo>
                  <a:close/>
                </a:path>
              </a:pathLst>
            </a:custGeom>
            <a:solidFill>
              <a:srgbClr val="72727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spTree>
    <p:extLst>
      <p:ext uri="{BB962C8B-B14F-4D97-AF65-F5344CB8AC3E}">
        <p14:creationId xmlns:p14="http://schemas.microsoft.com/office/powerpoint/2010/main" val="38527004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emf"/><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75000"/>
          </a:schemeClr>
        </a:solidFill>
        <a:effectLst/>
      </p:bgPr>
    </p:bg>
    <p:spTree>
      <p:nvGrpSpPr>
        <p:cNvPr id="1" name=""/>
        <p:cNvGrpSpPr/>
        <p:nvPr/>
      </p:nvGrpSpPr>
      <p:grpSpPr>
        <a:xfrm>
          <a:off x="0" y="0"/>
          <a:ext cx="0" cy="0"/>
          <a:chOff x="0" y="0"/>
          <a:chExt cx="0" cy="0"/>
        </a:xfrm>
      </p:grpSpPr>
      <p:pic>
        <p:nvPicPr>
          <p:cNvPr id="1026" name="Image 9"/>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93088" y="5327650"/>
            <a:ext cx="950912"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6"/>
          <p:cNvSpPr>
            <a:spLocks noChangeArrowheads="1"/>
          </p:cNvSpPr>
          <p:nvPr/>
        </p:nvSpPr>
        <p:spPr bwMode="auto">
          <a:xfrm>
            <a:off x="503239" y="1306513"/>
            <a:ext cx="8154987" cy="0"/>
          </a:xfrm>
          <a:prstGeom prst="rect">
            <a:avLst/>
          </a:prstGeom>
          <a:noFill/>
          <a:ln w="6350" algn="ctr">
            <a:solidFill>
              <a:schemeClr val="tx1"/>
            </a:solidFill>
            <a:miter lim="800000"/>
            <a:headEnd/>
            <a:tailEnd/>
          </a:ln>
        </p:spPr>
        <p:txBody>
          <a:bodyPr wrap="none"/>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defRPr/>
            </a:pPr>
            <a:endParaRPr lang="fr-FR" altLang="en-US" sz="2000" dirty="0">
              <a:latin typeface="Helvetica 65 Medium"/>
            </a:endParaRPr>
          </a:p>
        </p:txBody>
      </p:sp>
      <p:sp>
        <p:nvSpPr>
          <p:cNvPr id="1028" name="Title Placeholder 1"/>
          <p:cNvSpPr>
            <a:spLocks noGrp="1"/>
          </p:cNvSpPr>
          <p:nvPr>
            <p:ph type="title"/>
          </p:nvPr>
        </p:nvSpPr>
        <p:spPr bwMode="auto">
          <a:xfrm>
            <a:off x="1079500" y="238125"/>
            <a:ext cx="74168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en-US" dirty="0"/>
              <a:t>Click to </a:t>
            </a:r>
            <a:r>
              <a:rPr lang="fr-FR" altLang="en-US" dirty="0" err="1"/>
              <a:t>edit</a:t>
            </a:r>
            <a:r>
              <a:rPr lang="fr-FR" altLang="en-US" dirty="0"/>
              <a:t> Slide </a:t>
            </a:r>
            <a:r>
              <a:rPr lang="fr-FR" altLang="en-US" dirty="0" err="1"/>
              <a:t>title</a:t>
            </a:r>
            <a:br>
              <a:rPr lang="fr-FR" altLang="en-US" dirty="0"/>
            </a:br>
            <a:r>
              <a:rPr lang="fr-FR" altLang="en-US" dirty="0"/>
              <a:t>Slide </a:t>
            </a:r>
            <a:r>
              <a:rPr lang="fr-FR" altLang="en-US" dirty="0" err="1"/>
              <a:t>title</a:t>
            </a:r>
            <a:r>
              <a:rPr lang="fr-FR" altLang="en-US" dirty="0"/>
              <a:t> can </a:t>
            </a:r>
            <a:r>
              <a:rPr lang="fr-FR" altLang="en-US" dirty="0" err="1"/>
              <a:t>be</a:t>
            </a:r>
            <a:r>
              <a:rPr lang="fr-FR" altLang="en-US" dirty="0"/>
              <a:t> </a:t>
            </a:r>
            <a:r>
              <a:rPr lang="fr-FR" altLang="en-US" dirty="0" err="1"/>
              <a:t>extended</a:t>
            </a:r>
            <a:r>
              <a:rPr lang="fr-FR" altLang="en-US" dirty="0"/>
              <a:t> to </a:t>
            </a:r>
            <a:r>
              <a:rPr lang="fr-FR" altLang="en-US" dirty="0" err="1"/>
              <a:t>two</a:t>
            </a:r>
            <a:r>
              <a:rPr lang="fr-FR" altLang="en-US" dirty="0"/>
              <a:t> </a:t>
            </a:r>
            <a:r>
              <a:rPr lang="fr-FR" altLang="en-US" dirty="0" err="1"/>
              <a:t>lines</a:t>
            </a:r>
            <a:endParaRPr lang="en-US" altLang="en-US" dirty="0"/>
          </a:p>
        </p:txBody>
      </p:sp>
      <p:sp>
        <p:nvSpPr>
          <p:cNvPr id="1029" name="Text Placeholder 2"/>
          <p:cNvSpPr>
            <a:spLocks noGrp="1"/>
          </p:cNvSpPr>
          <p:nvPr>
            <p:ph type="body" idx="1"/>
          </p:nvPr>
        </p:nvSpPr>
        <p:spPr bwMode="auto">
          <a:xfrm>
            <a:off x="468314" y="1600202"/>
            <a:ext cx="8218487"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en-US" dirty="0"/>
              <a:t>Cliquez pour modifier les styles du texte du masque</a:t>
            </a:r>
          </a:p>
          <a:p>
            <a:pPr lvl="1"/>
            <a:r>
              <a:rPr lang="fr-FR" altLang="en-US" dirty="0"/>
              <a:t>Deuxième niveau</a:t>
            </a:r>
          </a:p>
          <a:p>
            <a:pPr lvl="2"/>
            <a:r>
              <a:rPr lang="fr-FR" altLang="en-US" dirty="0"/>
              <a:t>Troisième niveau</a:t>
            </a:r>
          </a:p>
          <a:p>
            <a:pPr lvl="3"/>
            <a:r>
              <a:rPr lang="fr-FR" altLang="en-US" dirty="0"/>
              <a:t>Quatrième niveau</a:t>
            </a:r>
          </a:p>
          <a:p>
            <a:pPr lvl="4"/>
            <a:r>
              <a:rPr lang="fr-FR" altLang="en-US" dirty="0"/>
              <a:t>Cinquième niveau</a:t>
            </a:r>
            <a:endParaRPr lang="en-US" altLang="en-US" dirty="0"/>
          </a:p>
        </p:txBody>
      </p:sp>
      <p:sp>
        <p:nvSpPr>
          <p:cNvPr id="4" name="Date Placeholder 3"/>
          <p:cNvSpPr>
            <a:spLocks noGrp="1"/>
          </p:cNvSpPr>
          <p:nvPr>
            <p:ph type="dt" sz="half" idx="2"/>
          </p:nvPr>
        </p:nvSpPr>
        <p:spPr>
          <a:xfrm>
            <a:off x="403226" y="6411915"/>
            <a:ext cx="900113" cy="244475"/>
          </a:xfrm>
          <a:prstGeom prst="rect">
            <a:avLst/>
          </a:prstGeom>
        </p:spPr>
        <p:txBody>
          <a:bodyPr vert="horz" lIns="91440" tIns="45720" rIns="91440" bIns="45720" rtlCol="0" anchor="t" anchorCtr="0"/>
          <a:lstStyle>
            <a:lvl1pPr algn="l">
              <a:defRPr sz="1000" baseline="0">
                <a:solidFill>
                  <a:schemeClr val="tx1"/>
                </a:solidFill>
                <a:latin typeface="Arial"/>
              </a:defRPr>
            </a:lvl1pPr>
          </a:lstStyle>
          <a:p>
            <a:r>
              <a:rPr lang="en-US"/>
              <a:t>November 2018</a:t>
            </a:r>
            <a:endParaRPr lang="en-GB" dirty="0"/>
          </a:p>
        </p:txBody>
      </p:sp>
      <p:sp>
        <p:nvSpPr>
          <p:cNvPr id="5" name="Footer Placeholder 4"/>
          <p:cNvSpPr>
            <a:spLocks noGrp="1"/>
          </p:cNvSpPr>
          <p:nvPr>
            <p:ph type="ftr" sz="quarter" idx="3"/>
          </p:nvPr>
        </p:nvSpPr>
        <p:spPr>
          <a:xfrm>
            <a:off x="1368426" y="6411915"/>
            <a:ext cx="4679950" cy="244475"/>
          </a:xfrm>
          <a:prstGeom prst="rect">
            <a:avLst/>
          </a:prstGeom>
        </p:spPr>
        <p:txBody>
          <a:bodyPr vert="horz" lIns="91440" tIns="45720" rIns="91440" bIns="45720" rtlCol="0" anchor="t" anchorCtr="0"/>
          <a:lstStyle>
            <a:lvl1pPr algn="l">
              <a:defRPr sz="1000" kern="1200" baseline="0">
                <a:solidFill>
                  <a:schemeClr val="tx1"/>
                </a:solidFill>
                <a:latin typeface="Arial"/>
              </a:defRPr>
            </a:lvl1pPr>
          </a:lstStyle>
          <a:p>
            <a:r>
              <a:rPr lang="en-US"/>
              <a:t>Africa Academy for Tax and Financial Crime Investigation</a:t>
            </a:r>
            <a:endParaRPr lang="en-GB" dirty="0"/>
          </a:p>
        </p:txBody>
      </p:sp>
      <p:sp>
        <p:nvSpPr>
          <p:cNvPr id="6" name="Slide Number Placeholder 5"/>
          <p:cNvSpPr>
            <a:spLocks noGrp="1"/>
          </p:cNvSpPr>
          <p:nvPr>
            <p:ph type="sldNum" sz="quarter" idx="4"/>
          </p:nvPr>
        </p:nvSpPr>
        <p:spPr>
          <a:xfrm>
            <a:off x="8640763" y="6411915"/>
            <a:ext cx="341312" cy="244475"/>
          </a:xfrm>
          <a:prstGeom prst="rect">
            <a:avLst/>
          </a:prstGeom>
        </p:spPr>
        <p:txBody>
          <a:bodyPr vert="horz" wrap="none" lIns="91440" tIns="45720" rIns="91440" bIns="45720" numCol="1" anchor="t" anchorCtr="0" compatLnSpc="1">
            <a:prstTxWarp prst="textNoShape">
              <a:avLst/>
            </a:prstTxWarp>
          </a:bodyPr>
          <a:lstStyle>
            <a:lvl1pPr algn="r">
              <a:defRPr sz="1000">
                <a:solidFill>
                  <a:srgbClr val="006299"/>
                </a:solidFill>
                <a:latin typeface="Arial" pitchFamily="34" charset="0"/>
              </a:defRPr>
            </a:lvl1pPr>
          </a:lstStyle>
          <a:p>
            <a:fld id="{941AA2AD-4ABD-40E1-928E-6C7D7FF4C282}" type="slidenum">
              <a:rPr lang="en-GB" smtClean="0"/>
              <a:t>‹#›</a:t>
            </a:fld>
            <a:endParaRPr lang="en-GB" dirty="0"/>
          </a:p>
        </p:txBody>
      </p:sp>
      <p:grpSp>
        <p:nvGrpSpPr>
          <p:cNvPr id="10" name="Group 4">
            <a:extLst>
              <a:ext uri="{FF2B5EF4-FFF2-40B4-BE49-F238E27FC236}">
                <a16:creationId xmlns:a16="http://schemas.microsoft.com/office/drawing/2014/main" id="{077FA898-5220-4D56-8670-FDCA6BC951DB}"/>
              </a:ext>
            </a:extLst>
          </p:cNvPr>
          <p:cNvGrpSpPr>
            <a:grpSpLocks noChangeAspect="1"/>
          </p:cNvGrpSpPr>
          <p:nvPr/>
        </p:nvGrpSpPr>
        <p:grpSpPr bwMode="auto">
          <a:xfrm>
            <a:off x="372196" y="201610"/>
            <a:ext cx="506806" cy="1054296"/>
            <a:chOff x="322" y="272"/>
            <a:chExt cx="436" cy="907"/>
          </a:xfrm>
        </p:grpSpPr>
        <p:sp>
          <p:nvSpPr>
            <p:cNvPr id="11" name="AutoShape 3">
              <a:extLst>
                <a:ext uri="{FF2B5EF4-FFF2-40B4-BE49-F238E27FC236}">
                  <a16:creationId xmlns:a16="http://schemas.microsoft.com/office/drawing/2014/main" id="{4670841D-A184-4C91-B468-0EF45824627E}"/>
                </a:ext>
              </a:extLst>
            </p:cNvPr>
            <p:cNvSpPr>
              <a:spLocks noChangeAspect="1" noChangeArrowheads="1" noTextEdit="1"/>
            </p:cNvSpPr>
            <p:nvPr/>
          </p:nvSpPr>
          <p:spPr bwMode="auto">
            <a:xfrm>
              <a:off x="322" y="272"/>
              <a:ext cx="436" cy="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2" name="Freeform 5">
              <a:extLst>
                <a:ext uri="{FF2B5EF4-FFF2-40B4-BE49-F238E27FC236}">
                  <a16:creationId xmlns:a16="http://schemas.microsoft.com/office/drawing/2014/main" id="{39BC3780-2645-4F96-B167-35CBE975EF61}"/>
                </a:ext>
              </a:extLst>
            </p:cNvPr>
            <p:cNvSpPr>
              <a:spLocks/>
            </p:cNvSpPr>
            <p:nvPr/>
          </p:nvSpPr>
          <p:spPr bwMode="auto">
            <a:xfrm>
              <a:off x="322" y="272"/>
              <a:ext cx="214" cy="454"/>
            </a:xfrm>
            <a:custGeom>
              <a:avLst/>
              <a:gdLst>
                <a:gd name="T0" fmla="*/ 0 w 1958"/>
                <a:gd name="T1" fmla="*/ 0 h 4156"/>
                <a:gd name="T2" fmla="*/ 0 w 1958"/>
                <a:gd name="T3" fmla="*/ 0 h 4156"/>
                <a:gd name="T4" fmla="*/ 0 w 1958"/>
                <a:gd name="T5" fmla="*/ 2006 h 4156"/>
                <a:gd name="T6" fmla="*/ 1335 w 1958"/>
                <a:gd name="T7" fmla="*/ 4156 h 4156"/>
                <a:gd name="T8" fmla="*/ 1958 w 1958"/>
                <a:gd name="T9" fmla="*/ 3152 h 4156"/>
                <a:gd name="T10" fmla="*/ 0 w 1958"/>
                <a:gd name="T11" fmla="*/ 0 h 4156"/>
              </a:gdLst>
              <a:ahLst/>
              <a:cxnLst>
                <a:cxn ang="0">
                  <a:pos x="T0" y="T1"/>
                </a:cxn>
                <a:cxn ang="0">
                  <a:pos x="T2" y="T3"/>
                </a:cxn>
                <a:cxn ang="0">
                  <a:pos x="T4" y="T5"/>
                </a:cxn>
                <a:cxn ang="0">
                  <a:pos x="T6" y="T7"/>
                </a:cxn>
                <a:cxn ang="0">
                  <a:pos x="T8" y="T9"/>
                </a:cxn>
                <a:cxn ang="0">
                  <a:pos x="T10" y="T11"/>
                </a:cxn>
              </a:cxnLst>
              <a:rect l="0" t="0" r="r" b="b"/>
              <a:pathLst>
                <a:path w="1958" h="4156">
                  <a:moveTo>
                    <a:pt x="0" y="0"/>
                  </a:moveTo>
                  <a:lnTo>
                    <a:pt x="0" y="0"/>
                  </a:lnTo>
                  <a:lnTo>
                    <a:pt x="0" y="2006"/>
                  </a:lnTo>
                  <a:lnTo>
                    <a:pt x="1335" y="4156"/>
                  </a:lnTo>
                  <a:lnTo>
                    <a:pt x="1958" y="3152"/>
                  </a:lnTo>
                  <a:lnTo>
                    <a:pt x="0" y="0"/>
                  </a:lnTo>
                  <a:close/>
                </a:path>
              </a:pathLst>
            </a:custGeom>
            <a:solidFill>
              <a:srgbClr val="92D05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3" name="Freeform 6">
              <a:extLst>
                <a:ext uri="{FF2B5EF4-FFF2-40B4-BE49-F238E27FC236}">
                  <a16:creationId xmlns:a16="http://schemas.microsoft.com/office/drawing/2014/main" id="{01AE440F-BCA1-40C3-8889-EA39A3D3DC36}"/>
                </a:ext>
              </a:extLst>
            </p:cNvPr>
            <p:cNvSpPr>
              <a:spLocks/>
            </p:cNvSpPr>
            <p:nvPr/>
          </p:nvSpPr>
          <p:spPr bwMode="auto">
            <a:xfrm>
              <a:off x="322" y="616"/>
              <a:ext cx="214" cy="564"/>
            </a:xfrm>
            <a:custGeom>
              <a:avLst/>
              <a:gdLst>
                <a:gd name="T0" fmla="*/ 0 w 1958"/>
                <a:gd name="T1" fmla="*/ 3154 h 5162"/>
                <a:gd name="T2" fmla="*/ 0 w 1958"/>
                <a:gd name="T3" fmla="*/ 3154 h 5162"/>
                <a:gd name="T4" fmla="*/ 0 w 1958"/>
                <a:gd name="T5" fmla="*/ 5162 h 5162"/>
                <a:gd name="T6" fmla="*/ 1958 w 1958"/>
                <a:gd name="T7" fmla="*/ 2008 h 5162"/>
                <a:gd name="T8" fmla="*/ 1958 w 1958"/>
                <a:gd name="T9" fmla="*/ 0 h 5162"/>
                <a:gd name="T10" fmla="*/ 0 w 1958"/>
                <a:gd name="T11" fmla="*/ 3154 h 5162"/>
              </a:gdLst>
              <a:ahLst/>
              <a:cxnLst>
                <a:cxn ang="0">
                  <a:pos x="T0" y="T1"/>
                </a:cxn>
                <a:cxn ang="0">
                  <a:pos x="T2" y="T3"/>
                </a:cxn>
                <a:cxn ang="0">
                  <a:pos x="T4" y="T5"/>
                </a:cxn>
                <a:cxn ang="0">
                  <a:pos x="T6" y="T7"/>
                </a:cxn>
                <a:cxn ang="0">
                  <a:pos x="T8" y="T9"/>
                </a:cxn>
                <a:cxn ang="0">
                  <a:pos x="T10" y="T11"/>
                </a:cxn>
              </a:cxnLst>
              <a:rect l="0" t="0" r="r" b="b"/>
              <a:pathLst>
                <a:path w="1958" h="5162">
                  <a:moveTo>
                    <a:pt x="0" y="3154"/>
                  </a:moveTo>
                  <a:lnTo>
                    <a:pt x="0" y="3154"/>
                  </a:lnTo>
                  <a:lnTo>
                    <a:pt x="0" y="5162"/>
                  </a:lnTo>
                  <a:lnTo>
                    <a:pt x="1958" y="2008"/>
                  </a:lnTo>
                  <a:lnTo>
                    <a:pt x="1958" y="0"/>
                  </a:lnTo>
                  <a:lnTo>
                    <a:pt x="0" y="3154"/>
                  </a:lnTo>
                  <a:close/>
                </a:path>
              </a:pathLst>
            </a:custGeom>
            <a:solidFill>
              <a:srgbClr val="72727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4" name="Freeform 7">
              <a:extLst>
                <a:ext uri="{FF2B5EF4-FFF2-40B4-BE49-F238E27FC236}">
                  <a16:creationId xmlns:a16="http://schemas.microsoft.com/office/drawing/2014/main" id="{D17E375C-E75C-417D-B202-F8088A3E5ADB}"/>
                </a:ext>
              </a:extLst>
            </p:cNvPr>
            <p:cNvSpPr>
              <a:spLocks/>
            </p:cNvSpPr>
            <p:nvPr/>
          </p:nvSpPr>
          <p:spPr bwMode="auto">
            <a:xfrm>
              <a:off x="545" y="272"/>
              <a:ext cx="215" cy="454"/>
            </a:xfrm>
            <a:custGeom>
              <a:avLst/>
              <a:gdLst>
                <a:gd name="T0" fmla="*/ 1958 w 1958"/>
                <a:gd name="T1" fmla="*/ 3152 h 4156"/>
                <a:gd name="T2" fmla="*/ 1958 w 1958"/>
                <a:gd name="T3" fmla="*/ 3152 h 4156"/>
                <a:gd name="T4" fmla="*/ 0 w 1958"/>
                <a:gd name="T5" fmla="*/ 0 h 4156"/>
                <a:gd name="T6" fmla="*/ 0 w 1958"/>
                <a:gd name="T7" fmla="*/ 2006 h 4156"/>
                <a:gd name="T8" fmla="*/ 1335 w 1958"/>
                <a:gd name="T9" fmla="*/ 4156 h 4156"/>
                <a:gd name="T10" fmla="*/ 1958 w 1958"/>
                <a:gd name="T11" fmla="*/ 3152 h 4156"/>
              </a:gdLst>
              <a:ahLst/>
              <a:cxnLst>
                <a:cxn ang="0">
                  <a:pos x="T0" y="T1"/>
                </a:cxn>
                <a:cxn ang="0">
                  <a:pos x="T2" y="T3"/>
                </a:cxn>
                <a:cxn ang="0">
                  <a:pos x="T4" y="T5"/>
                </a:cxn>
                <a:cxn ang="0">
                  <a:pos x="T6" y="T7"/>
                </a:cxn>
                <a:cxn ang="0">
                  <a:pos x="T8" y="T9"/>
                </a:cxn>
                <a:cxn ang="0">
                  <a:pos x="T10" y="T11"/>
                </a:cxn>
              </a:cxnLst>
              <a:rect l="0" t="0" r="r" b="b"/>
              <a:pathLst>
                <a:path w="1958" h="4156">
                  <a:moveTo>
                    <a:pt x="1958" y="3152"/>
                  </a:moveTo>
                  <a:lnTo>
                    <a:pt x="1958" y="3152"/>
                  </a:lnTo>
                  <a:lnTo>
                    <a:pt x="0" y="0"/>
                  </a:lnTo>
                  <a:lnTo>
                    <a:pt x="0" y="2006"/>
                  </a:lnTo>
                  <a:lnTo>
                    <a:pt x="1335" y="4156"/>
                  </a:lnTo>
                  <a:lnTo>
                    <a:pt x="1958" y="3152"/>
                  </a:lnTo>
                  <a:close/>
                </a:path>
              </a:pathLst>
            </a:custGeom>
            <a:solidFill>
              <a:srgbClr val="92D05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5" name="Freeform 8">
              <a:extLst>
                <a:ext uri="{FF2B5EF4-FFF2-40B4-BE49-F238E27FC236}">
                  <a16:creationId xmlns:a16="http://schemas.microsoft.com/office/drawing/2014/main" id="{73CF473C-BB5C-464B-87F8-AAE659EEE7A9}"/>
                </a:ext>
              </a:extLst>
            </p:cNvPr>
            <p:cNvSpPr>
              <a:spLocks/>
            </p:cNvSpPr>
            <p:nvPr/>
          </p:nvSpPr>
          <p:spPr bwMode="auto">
            <a:xfrm>
              <a:off x="545" y="616"/>
              <a:ext cx="215" cy="564"/>
            </a:xfrm>
            <a:custGeom>
              <a:avLst/>
              <a:gdLst>
                <a:gd name="T0" fmla="*/ 0 w 1958"/>
                <a:gd name="T1" fmla="*/ 3154 h 5162"/>
                <a:gd name="T2" fmla="*/ 0 w 1958"/>
                <a:gd name="T3" fmla="*/ 3154 h 5162"/>
                <a:gd name="T4" fmla="*/ 0 w 1958"/>
                <a:gd name="T5" fmla="*/ 5162 h 5162"/>
                <a:gd name="T6" fmla="*/ 1958 w 1958"/>
                <a:gd name="T7" fmla="*/ 2008 h 5162"/>
                <a:gd name="T8" fmla="*/ 1958 w 1958"/>
                <a:gd name="T9" fmla="*/ 0 h 5162"/>
                <a:gd name="T10" fmla="*/ 0 w 1958"/>
                <a:gd name="T11" fmla="*/ 3154 h 5162"/>
              </a:gdLst>
              <a:ahLst/>
              <a:cxnLst>
                <a:cxn ang="0">
                  <a:pos x="T0" y="T1"/>
                </a:cxn>
                <a:cxn ang="0">
                  <a:pos x="T2" y="T3"/>
                </a:cxn>
                <a:cxn ang="0">
                  <a:pos x="T4" y="T5"/>
                </a:cxn>
                <a:cxn ang="0">
                  <a:pos x="T6" y="T7"/>
                </a:cxn>
                <a:cxn ang="0">
                  <a:pos x="T8" y="T9"/>
                </a:cxn>
                <a:cxn ang="0">
                  <a:pos x="T10" y="T11"/>
                </a:cxn>
              </a:cxnLst>
              <a:rect l="0" t="0" r="r" b="b"/>
              <a:pathLst>
                <a:path w="1958" h="5162">
                  <a:moveTo>
                    <a:pt x="0" y="3154"/>
                  </a:moveTo>
                  <a:lnTo>
                    <a:pt x="0" y="3154"/>
                  </a:lnTo>
                  <a:lnTo>
                    <a:pt x="0" y="5162"/>
                  </a:lnTo>
                  <a:lnTo>
                    <a:pt x="1958" y="2008"/>
                  </a:lnTo>
                  <a:lnTo>
                    <a:pt x="1958" y="0"/>
                  </a:lnTo>
                  <a:lnTo>
                    <a:pt x="0" y="3154"/>
                  </a:lnTo>
                  <a:close/>
                </a:path>
              </a:pathLst>
            </a:custGeom>
            <a:solidFill>
              <a:srgbClr val="72727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rtl="0" eaLnBrk="1" fontAlgn="base" hangingPunct="1">
        <a:spcBef>
          <a:spcPct val="0"/>
        </a:spcBef>
        <a:spcAft>
          <a:spcPct val="0"/>
        </a:spcAft>
        <a:defRPr sz="3200" kern="1200" baseline="0">
          <a:solidFill>
            <a:schemeClr val="bg1"/>
          </a:solidFill>
          <a:latin typeface="Calibri" panose="020F0502020204030204" pitchFamily="34" charset="0"/>
          <a:ea typeface="+mj-ea"/>
          <a:cs typeface="+mj-cs"/>
        </a:defRPr>
      </a:lvl1pPr>
      <a:lvl2pPr algn="l" rtl="0" eaLnBrk="1" fontAlgn="base" hangingPunct="1">
        <a:spcBef>
          <a:spcPct val="0"/>
        </a:spcBef>
        <a:spcAft>
          <a:spcPct val="0"/>
        </a:spcAft>
        <a:defRPr sz="3200">
          <a:solidFill>
            <a:schemeClr val="tx1"/>
          </a:solidFill>
          <a:latin typeface="Arial" pitchFamily="34" charset="0"/>
        </a:defRPr>
      </a:lvl2pPr>
      <a:lvl3pPr algn="l" rtl="0" eaLnBrk="1" fontAlgn="base" hangingPunct="1">
        <a:spcBef>
          <a:spcPct val="0"/>
        </a:spcBef>
        <a:spcAft>
          <a:spcPct val="0"/>
        </a:spcAft>
        <a:defRPr sz="3200">
          <a:solidFill>
            <a:schemeClr val="tx1"/>
          </a:solidFill>
          <a:latin typeface="Arial" pitchFamily="34" charset="0"/>
        </a:defRPr>
      </a:lvl3pPr>
      <a:lvl4pPr algn="l" rtl="0" eaLnBrk="1" fontAlgn="base" hangingPunct="1">
        <a:spcBef>
          <a:spcPct val="0"/>
        </a:spcBef>
        <a:spcAft>
          <a:spcPct val="0"/>
        </a:spcAft>
        <a:defRPr sz="3200">
          <a:solidFill>
            <a:schemeClr val="tx1"/>
          </a:solidFill>
          <a:latin typeface="Arial" pitchFamily="34" charset="0"/>
        </a:defRPr>
      </a:lvl4pPr>
      <a:lvl5pPr algn="l" rtl="0" eaLnBrk="1" fontAlgn="base" hangingPunct="1">
        <a:spcBef>
          <a:spcPct val="0"/>
        </a:spcBef>
        <a:spcAft>
          <a:spcPct val="0"/>
        </a:spcAft>
        <a:defRPr sz="3200">
          <a:solidFill>
            <a:schemeClr val="tx1"/>
          </a:solidFill>
          <a:latin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defRPr>
      </a:lvl9pPr>
    </p:titleStyle>
    <p:bodyStyle>
      <a:lvl1pPr marL="342900" indent="-342900" algn="l" rtl="0" eaLnBrk="1" fontAlgn="base" hangingPunct="1">
        <a:spcBef>
          <a:spcPct val="20000"/>
        </a:spcBef>
        <a:spcAft>
          <a:spcPct val="0"/>
        </a:spcAft>
        <a:buFont typeface="Arial" pitchFamily="34" charset="0"/>
        <a:buChar char="•"/>
        <a:defRPr sz="3200" kern="1200" baseline="0">
          <a:solidFill>
            <a:schemeClr val="bg1"/>
          </a:solidFill>
          <a:latin typeface="Calibri" panose="020F0502020204030204" pitchFamily="34" charset="0"/>
          <a:ea typeface="+mn-ea"/>
          <a:cs typeface="+mn-cs"/>
        </a:defRPr>
      </a:lvl1pPr>
      <a:lvl2pPr marL="742950" indent="-285750" algn="l" rtl="0" eaLnBrk="1" fontAlgn="base" hangingPunct="1">
        <a:spcBef>
          <a:spcPct val="20000"/>
        </a:spcBef>
        <a:spcAft>
          <a:spcPct val="0"/>
        </a:spcAft>
        <a:buClr>
          <a:schemeClr val="tx1"/>
        </a:buClr>
        <a:buFont typeface="Arial" pitchFamily="34" charset="0"/>
        <a:buChar char="–"/>
        <a:defRPr sz="2800" kern="1200" baseline="0">
          <a:solidFill>
            <a:schemeClr val="bg1"/>
          </a:solidFill>
          <a:latin typeface="Calibri" panose="020F0502020204030204" pitchFamily="34" charset="0"/>
          <a:ea typeface="+mn-ea"/>
          <a:cs typeface="+mn-cs"/>
        </a:defRPr>
      </a:lvl2pPr>
      <a:lvl3pPr marL="1143000" indent="-228600" algn="l" rtl="0" eaLnBrk="1" fontAlgn="base" hangingPunct="1">
        <a:spcBef>
          <a:spcPct val="20000"/>
        </a:spcBef>
        <a:spcAft>
          <a:spcPct val="0"/>
        </a:spcAft>
        <a:buFont typeface="Arial" pitchFamily="34" charset="0"/>
        <a:buChar char="•"/>
        <a:defRPr sz="2400" kern="1200" baseline="0">
          <a:solidFill>
            <a:schemeClr val="bg1"/>
          </a:solidFill>
          <a:latin typeface="Calibri" panose="020F0502020204030204" pitchFamily="34" charset="0"/>
          <a:ea typeface="+mn-ea"/>
          <a:cs typeface="+mn-cs"/>
        </a:defRPr>
      </a:lvl3pPr>
      <a:lvl4pPr marL="1600200" indent="-228600" algn="l" rtl="0" eaLnBrk="1" fontAlgn="base" hangingPunct="1">
        <a:spcBef>
          <a:spcPct val="20000"/>
        </a:spcBef>
        <a:spcAft>
          <a:spcPct val="0"/>
        </a:spcAft>
        <a:buFont typeface="Arial" pitchFamily="34" charset="0"/>
        <a:buChar char="–"/>
        <a:defRPr sz="2000" kern="1200" baseline="0">
          <a:solidFill>
            <a:schemeClr val="bg1"/>
          </a:solidFill>
          <a:latin typeface="Calibri" panose="020F0502020204030204" pitchFamily="34" charset="0"/>
          <a:ea typeface="+mn-ea"/>
          <a:cs typeface="+mn-cs"/>
        </a:defRPr>
      </a:lvl4pPr>
      <a:lvl5pPr marL="2057400" indent="-228600" algn="l" rtl="0" eaLnBrk="1" fontAlgn="base" hangingPunct="1">
        <a:spcBef>
          <a:spcPct val="20000"/>
        </a:spcBef>
        <a:spcAft>
          <a:spcPct val="0"/>
        </a:spcAft>
        <a:buFont typeface="Arial" pitchFamily="34" charset="0"/>
        <a:buChar char="»"/>
        <a:defRPr sz="2000" kern="1200" baseline="0">
          <a:solidFill>
            <a:schemeClr val="bg1"/>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09584" y="5354083"/>
            <a:ext cx="6300000" cy="605294"/>
          </a:xfrm>
        </p:spPr>
        <p:txBody>
          <a:bodyPr/>
          <a:lstStyle/>
          <a:p>
            <a:r>
              <a:rPr lang="en-US" b="1" dirty="0"/>
              <a:t>Douglas Sloan</a:t>
            </a:r>
          </a:p>
          <a:p>
            <a:r>
              <a:rPr lang="en-US" b="1" dirty="0"/>
              <a:t>February 2025</a:t>
            </a:r>
          </a:p>
        </p:txBody>
      </p:sp>
      <p:sp>
        <p:nvSpPr>
          <p:cNvPr id="4" name="Title 2"/>
          <p:cNvSpPr>
            <a:spLocks noGrp="1"/>
          </p:cNvSpPr>
          <p:nvPr>
            <p:ph type="ctrTitle"/>
          </p:nvPr>
        </p:nvSpPr>
        <p:spPr>
          <a:xfrm>
            <a:off x="1232898" y="2218412"/>
            <a:ext cx="7218329" cy="1210588"/>
          </a:xfrm>
        </p:spPr>
        <p:txBody>
          <a:bodyPr/>
          <a:lstStyle/>
          <a:p>
            <a:pPr algn="ctr"/>
            <a:r>
              <a:rPr lang="en-US" sz="3200" b="1" dirty="0"/>
              <a:t>Production Orders/Subpoenas Prepared for Banks &amp; Other Financial Institutions</a:t>
            </a:r>
            <a:endParaRPr lang="en-US" sz="2800" b="1" dirty="0"/>
          </a:p>
        </p:txBody>
      </p:sp>
    </p:spTree>
    <p:extLst>
      <p:ext uri="{BB962C8B-B14F-4D97-AF65-F5344CB8AC3E}">
        <p14:creationId xmlns:p14="http://schemas.microsoft.com/office/powerpoint/2010/main" val="9868825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to add in your subpoena and how to phrase it (from the banker’s perspective)….</a:t>
            </a:r>
          </a:p>
        </p:txBody>
      </p:sp>
      <p:sp>
        <p:nvSpPr>
          <p:cNvPr id="4" name="Content Placeholder 6"/>
          <p:cNvSpPr>
            <a:spLocks noGrp="1"/>
          </p:cNvSpPr>
          <p:nvPr>
            <p:ph idx="1"/>
          </p:nvPr>
        </p:nvSpPr>
        <p:spPr>
          <a:xfrm>
            <a:off x="462756" y="1927862"/>
            <a:ext cx="8218487" cy="4525963"/>
          </a:xfrm>
        </p:spPr>
        <p:txBody>
          <a:bodyPr/>
          <a:lstStyle/>
          <a:p>
            <a:pPr marL="457200" indent="-457200">
              <a:buFont typeface="Arial" panose="020B0604020202020204" pitchFamily="34" charset="0"/>
              <a:buChar char="•"/>
              <a:defRPr/>
            </a:pPr>
            <a:r>
              <a:rPr lang="en-US" sz="2000" dirty="0">
                <a:solidFill>
                  <a:srgbClr val="000000"/>
                </a:solidFill>
              </a:rPr>
              <a:t>Names and name variations</a:t>
            </a:r>
          </a:p>
          <a:p>
            <a:pPr marL="457200" indent="-457200">
              <a:buFont typeface="Arial" panose="020B0604020202020204" pitchFamily="34" charset="0"/>
              <a:buChar char="•"/>
              <a:defRPr/>
            </a:pPr>
            <a:r>
              <a:rPr lang="en-US" sz="2000" dirty="0">
                <a:solidFill>
                  <a:srgbClr val="000000"/>
                </a:solidFill>
              </a:rPr>
              <a:t>Separate names from account numbers</a:t>
            </a:r>
          </a:p>
          <a:p>
            <a:pPr marL="457200" indent="-457200">
              <a:buFont typeface="Arial" panose="020B0604020202020204" pitchFamily="34" charset="0"/>
              <a:buChar char="•"/>
              <a:defRPr/>
            </a:pPr>
            <a:r>
              <a:rPr lang="en-US" sz="2000" dirty="0">
                <a:solidFill>
                  <a:srgbClr val="000000"/>
                </a:solidFill>
              </a:rPr>
              <a:t>Date ranges</a:t>
            </a:r>
          </a:p>
          <a:p>
            <a:pPr marL="457200" indent="-457200">
              <a:buFont typeface="Arial" panose="020B0604020202020204" pitchFamily="34" charset="0"/>
              <a:buChar char="•"/>
              <a:defRPr/>
            </a:pPr>
            <a:r>
              <a:rPr lang="en-US" sz="2000" dirty="0">
                <a:solidFill>
                  <a:srgbClr val="000000"/>
                </a:solidFill>
              </a:rPr>
              <a:t>Ask for completed due diligence files (current and past)</a:t>
            </a:r>
          </a:p>
          <a:p>
            <a:pPr marL="457200" indent="-457200">
              <a:buFont typeface="Arial" panose="020B0604020202020204" pitchFamily="34" charset="0"/>
              <a:buChar char="•"/>
              <a:defRPr/>
            </a:pPr>
            <a:r>
              <a:rPr lang="en-US" sz="2000" dirty="0">
                <a:solidFill>
                  <a:srgbClr val="000000"/>
                </a:solidFill>
              </a:rPr>
              <a:t>Ask for all relevant banking information, including products and services offered (current and past), signature cards, etc.  </a:t>
            </a:r>
          </a:p>
          <a:p>
            <a:pPr marL="457200" indent="-457200">
              <a:buFont typeface="Arial" panose="020B0604020202020204" pitchFamily="34" charset="0"/>
              <a:buChar char="•"/>
              <a:defRPr/>
            </a:pPr>
            <a:r>
              <a:rPr lang="en-US" sz="2000" dirty="0">
                <a:solidFill>
                  <a:srgbClr val="000000"/>
                </a:solidFill>
              </a:rPr>
              <a:t>Ask for all current and previous owners; control persons, nominees, administrators, lawyers.</a:t>
            </a:r>
          </a:p>
          <a:p>
            <a:pPr marL="457200" indent="-457200">
              <a:buFont typeface="Arial" panose="020B0604020202020204" pitchFamily="34" charset="0"/>
              <a:buChar char="•"/>
              <a:defRPr/>
            </a:pPr>
            <a:r>
              <a:rPr lang="en-US" sz="2000" dirty="0">
                <a:solidFill>
                  <a:srgbClr val="000000"/>
                </a:solidFill>
              </a:rPr>
              <a:t>Ask for risk ratings, approvals and sign offs</a:t>
            </a:r>
          </a:p>
          <a:p>
            <a:pPr marL="457200" indent="-457200">
              <a:buFont typeface="Arial" panose="020B0604020202020204" pitchFamily="34" charset="0"/>
              <a:buChar char="•"/>
              <a:defRPr/>
            </a:pPr>
            <a:r>
              <a:rPr lang="en-US" sz="2000" dirty="0">
                <a:solidFill>
                  <a:srgbClr val="000000"/>
                </a:solidFill>
              </a:rPr>
              <a:t>If account was closed, when was it closed, how proceeds were distributed, and to what other entity assets were transferred to. </a:t>
            </a:r>
          </a:p>
        </p:txBody>
      </p:sp>
      <p:sp>
        <p:nvSpPr>
          <p:cNvPr id="3" name="Slide Number Placeholder 2">
            <a:extLst>
              <a:ext uri="{FF2B5EF4-FFF2-40B4-BE49-F238E27FC236}">
                <a16:creationId xmlns:a16="http://schemas.microsoft.com/office/drawing/2014/main" id="{4C7D3D30-D24F-4EFA-A264-8DBC662596D5}"/>
              </a:ext>
            </a:extLst>
          </p:cNvPr>
          <p:cNvSpPr>
            <a:spLocks noGrp="1"/>
          </p:cNvSpPr>
          <p:nvPr>
            <p:ph type="sldNum" sz="quarter" idx="12"/>
          </p:nvPr>
        </p:nvSpPr>
        <p:spPr/>
        <p:txBody>
          <a:bodyPr/>
          <a:lstStyle/>
          <a:p>
            <a:fld id="{941AA2AD-4ABD-40E1-928E-6C7D7FF4C282}" type="slidenum">
              <a:rPr lang="en-GB" smtClean="0"/>
              <a:t>10</a:t>
            </a:fld>
            <a:endParaRPr lang="en-GB" dirty="0"/>
          </a:p>
        </p:txBody>
      </p:sp>
    </p:spTree>
    <p:extLst>
      <p:ext uri="{BB962C8B-B14F-4D97-AF65-F5344CB8AC3E}">
        <p14:creationId xmlns:p14="http://schemas.microsoft.com/office/powerpoint/2010/main" val="40341041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to add in your subpoena and how to phrase it (from the banker’s perspective)….</a:t>
            </a:r>
          </a:p>
        </p:txBody>
      </p:sp>
      <p:sp>
        <p:nvSpPr>
          <p:cNvPr id="4" name="Content Placeholder 6"/>
          <p:cNvSpPr>
            <a:spLocks noGrp="1"/>
          </p:cNvSpPr>
          <p:nvPr>
            <p:ph idx="1"/>
          </p:nvPr>
        </p:nvSpPr>
        <p:spPr/>
        <p:txBody>
          <a:bodyPr/>
          <a:lstStyle/>
          <a:p>
            <a:pPr marL="457200" indent="-457200">
              <a:buFont typeface="Arial" panose="020B0604020202020204" pitchFamily="34" charset="0"/>
              <a:buChar char="•"/>
              <a:defRPr/>
            </a:pPr>
            <a:r>
              <a:rPr lang="en-US" sz="2000" dirty="0">
                <a:solidFill>
                  <a:srgbClr val="000000"/>
                </a:solidFill>
              </a:rPr>
              <a:t>Ask for any copies of contracts, invoices, and other agreements between the target and any other person or entity.</a:t>
            </a:r>
          </a:p>
          <a:p>
            <a:pPr marL="457200" indent="-457200">
              <a:buFont typeface="Arial" panose="020B0604020202020204" pitchFamily="34" charset="0"/>
              <a:buChar char="•"/>
              <a:defRPr/>
            </a:pPr>
            <a:r>
              <a:rPr lang="en-US" sz="2000" dirty="0">
                <a:solidFill>
                  <a:srgbClr val="000000"/>
                </a:solidFill>
              </a:rPr>
              <a:t>Ask for names of all current and previous relationship managers and their previous contact persons.  </a:t>
            </a:r>
          </a:p>
          <a:p>
            <a:pPr marL="457200" indent="-457200">
              <a:buFont typeface="Arial" panose="020B0604020202020204" pitchFamily="34" charset="0"/>
              <a:buChar char="•"/>
              <a:defRPr/>
            </a:pPr>
            <a:r>
              <a:rPr lang="en-US" sz="2000" dirty="0">
                <a:solidFill>
                  <a:srgbClr val="000000"/>
                </a:solidFill>
              </a:rPr>
              <a:t>Ask for emails and telephone records related to the names, name variations, and account numbers</a:t>
            </a:r>
          </a:p>
          <a:p>
            <a:pPr marL="457200" indent="-457200">
              <a:buFont typeface="Arial" panose="020B0604020202020204" pitchFamily="34" charset="0"/>
              <a:buChar char="•"/>
              <a:defRPr/>
            </a:pPr>
            <a:r>
              <a:rPr lang="en-US" sz="2000" dirty="0">
                <a:solidFill>
                  <a:srgbClr val="000000"/>
                </a:solidFill>
              </a:rPr>
              <a:t>Copies of all monitoring alerts, internal investigations, dispositions, internal reports, etc.</a:t>
            </a:r>
          </a:p>
          <a:p>
            <a:pPr marL="457200" indent="-457200">
              <a:buFont typeface="Arial" panose="020B0604020202020204" pitchFamily="34" charset="0"/>
              <a:buChar char="•"/>
              <a:defRPr/>
            </a:pPr>
            <a:r>
              <a:rPr lang="en-US" sz="2000" dirty="0">
                <a:solidFill>
                  <a:srgbClr val="000000"/>
                </a:solidFill>
              </a:rPr>
              <a:t>Copies of all internal reports, management information reports, memos, notes, and names associated and involved in all such meetings and communication. </a:t>
            </a:r>
          </a:p>
          <a:p>
            <a:pPr marL="457200" indent="-457200">
              <a:buFont typeface="Arial" panose="020B0604020202020204" pitchFamily="34" charset="0"/>
              <a:buChar char="•"/>
              <a:defRPr/>
            </a:pPr>
            <a:r>
              <a:rPr lang="en-US" sz="2000" dirty="0">
                <a:solidFill>
                  <a:srgbClr val="000000"/>
                </a:solidFill>
              </a:rPr>
              <a:t>Any and all communication pertaining to the names, name variations, account numbers, and persons associated with such communication.  </a:t>
            </a:r>
          </a:p>
        </p:txBody>
      </p:sp>
      <p:sp>
        <p:nvSpPr>
          <p:cNvPr id="3" name="Slide Number Placeholder 2">
            <a:extLst>
              <a:ext uri="{FF2B5EF4-FFF2-40B4-BE49-F238E27FC236}">
                <a16:creationId xmlns:a16="http://schemas.microsoft.com/office/drawing/2014/main" id="{1215F3E5-0289-4CBC-BCF9-CDA24470F109}"/>
              </a:ext>
            </a:extLst>
          </p:cNvPr>
          <p:cNvSpPr>
            <a:spLocks noGrp="1"/>
          </p:cNvSpPr>
          <p:nvPr>
            <p:ph type="sldNum" sz="quarter" idx="12"/>
          </p:nvPr>
        </p:nvSpPr>
        <p:spPr/>
        <p:txBody>
          <a:bodyPr/>
          <a:lstStyle/>
          <a:p>
            <a:fld id="{941AA2AD-4ABD-40E1-928E-6C7D7FF4C282}" type="slidenum">
              <a:rPr lang="en-GB" smtClean="0"/>
              <a:t>11</a:t>
            </a:fld>
            <a:endParaRPr lang="en-GB" dirty="0"/>
          </a:p>
        </p:txBody>
      </p:sp>
    </p:spTree>
    <p:extLst>
      <p:ext uri="{BB962C8B-B14F-4D97-AF65-F5344CB8AC3E}">
        <p14:creationId xmlns:p14="http://schemas.microsoft.com/office/powerpoint/2010/main" val="14570270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6"/>
          <p:cNvSpPr>
            <a:spLocks noGrp="1"/>
          </p:cNvSpPr>
          <p:nvPr>
            <p:ph idx="1"/>
          </p:nvPr>
        </p:nvSpPr>
        <p:spPr/>
        <p:txBody>
          <a:bodyPr/>
          <a:lstStyle/>
          <a:p>
            <a:pPr marL="4762" lvl="2" indent="0" algn="ctr">
              <a:buNone/>
            </a:pPr>
            <a:endParaRPr lang="en-GB" dirty="0">
              <a:solidFill>
                <a:srgbClr val="0018A8"/>
              </a:solidFill>
              <a:ea typeface="ＭＳ Ｐゴシック" pitchFamily="34" charset="-128"/>
            </a:endParaRPr>
          </a:p>
          <a:p>
            <a:pPr marL="4762" lvl="2" indent="0" algn="ctr">
              <a:buNone/>
            </a:pPr>
            <a:endParaRPr lang="en-GB" dirty="0">
              <a:solidFill>
                <a:srgbClr val="0018A8"/>
              </a:solidFill>
              <a:ea typeface="ＭＳ Ｐゴシック" pitchFamily="34" charset="-128"/>
            </a:endParaRPr>
          </a:p>
          <a:p>
            <a:pPr marL="4762" lvl="2" indent="0" algn="ctr">
              <a:buNone/>
            </a:pPr>
            <a:r>
              <a:rPr lang="en-GB" dirty="0">
                <a:solidFill>
                  <a:srgbClr val="0018A8"/>
                </a:solidFill>
                <a:ea typeface="ＭＳ Ｐゴシック" pitchFamily="34" charset="-128"/>
              </a:rPr>
              <a:t>Douglas A. Sloan</a:t>
            </a:r>
          </a:p>
          <a:p>
            <a:pPr marL="4762" lvl="2" indent="0" algn="ctr">
              <a:buNone/>
            </a:pPr>
            <a:r>
              <a:rPr lang="en-GB" dirty="0">
                <a:solidFill>
                  <a:srgbClr val="0018A8"/>
                </a:solidFill>
                <a:ea typeface="ＭＳ Ｐゴシック" pitchFamily="34" charset="-128"/>
              </a:rPr>
              <a:t>President</a:t>
            </a:r>
          </a:p>
          <a:p>
            <a:pPr marL="4762" lvl="2" indent="0" algn="ctr">
              <a:buNone/>
            </a:pPr>
            <a:r>
              <a:rPr lang="en-GB" dirty="0">
                <a:solidFill>
                  <a:srgbClr val="0018A8"/>
                </a:solidFill>
                <a:ea typeface="ＭＳ Ｐゴシック" pitchFamily="34" charset="-128"/>
              </a:rPr>
              <a:t>Catamount Huntsman</a:t>
            </a:r>
          </a:p>
          <a:p>
            <a:pPr marL="4762" lvl="2" indent="0" algn="ctr">
              <a:buNone/>
            </a:pPr>
            <a:endParaRPr lang="en-GB" dirty="0">
              <a:solidFill>
                <a:srgbClr val="0018A8"/>
              </a:solidFill>
              <a:ea typeface="ＭＳ Ｐゴシック" pitchFamily="34" charset="-128"/>
            </a:endParaRPr>
          </a:p>
          <a:p>
            <a:pPr marL="4762" lvl="2" indent="0" algn="ctr">
              <a:buNone/>
            </a:pPr>
            <a:r>
              <a:rPr lang="en-GB" dirty="0">
                <a:solidFill>
                  <a:srgbClr val="0018A8"/>
                </a:solidFill>
                <a:ea typeface="ＭＳ Ｐゴシック" pitchFamily="34" charset="-128"/>
              </a:rPr>
              <a:t>DASloan@outlook.com</a:t>
            </a:r>
          </a:p>
          <a:p>
            <a:pPr marL="4762" lvl="2" indent="0" algn="ctr">
              <a:buNone/>
            </a:pPr>
            <a:endParaRPr lang="en-GB" dirty="0">
              <a:solidFill>
                <a:srgbClr val="0018A8"/>
              </a:solidFill>
              <a:ea typeface="ＭＳ Ｐゴシック" pitchFamily="34" charset="-128"/>
            </a:endParaRPr>
          </a:p>
          <a:p>
            <a:pPr marL="4762" lvl="2" indent="0" algn="ctr">
              <a:buNone/>
            </a:pPr>
            <a:r>
              <a:rPr lang="en-GB" dirty="0">
                <a:solidFill>
                  <a:srgbClr val="0018A8"/>
                </a:solidFill>
                <a:ea typeface="ＭＳ Ｐゴシック" pitchFamily="34" charset="-128"/>
              </a:rPr>
              <a:t>+1-917-565-7695</a:t>
            </a:r>
          </a:p>
        </p:txBody>
      </p:sp>
      <p:sp>
        <p:nvSpPr>
          <p:cNvPr id="5" name="Title 13"/>
          <p:cNvSpPr>
            <a:spLocks noGrp="1"/>
          </p:cNvSpPr>
          <p:nvPr>
            <p:ph type="title"/>
          </p:nvPr>
        </p:nvSpPr>
        <p:spPr>
          <a:xfrm>
            <a:off x="1067143" y="284205"/>
            <a:ext cx="7416800" cy="872791"/>
          </a:xfrm>
        </p:spPr>
        <p:txBody>
          <a:bodyPr/>
          <a:lstStyle/>
          <a:p>
            <a:r>
              <a:rPr lang="en-GB" sz="2800" dirty="0"/>
              <a:t>If you are interested in exploring the possibilities for collaboration and strengthening your abilities…</a:t>
            </a:r>
          </a:p>
        </p:txBody>
      </p:sp>
      <p:sp>
        <p:nvSpPr>
          <p:cNvPr id="2" name="Slide Number Placeholder 1">
            <a:extLst>
              <a:ext uri="{FF2B5EF4-FFF2-40B4-BE49-F238E27FC236}">
                <a16:creationId xmlns:a16="http://schemas.microsoft.com/office/drawing/2014/main" id="{85C8FD63-7236-4697-9C09-67588B5531E5}"/>
              </a:ext>
            </a:extLst>
          </p:cNvPr>
          <p:cNvSpPr>
            <a:spLocks noGrp="1"/>
          </p:cNvSpPr>
          <p:nvPr>
            <p:ph type="sldNum" sz="quarter" idx="12"/>
          </p:nvPr>
        </p:nvSpPr>
        <p:spPr/>
        <p:txBody>
          <a:bodyPr/>
          <a:lstStyle/>
          <a:p>
            <a:fld id="{941AA2AD-4ABD-40E1-928E-6C7D7FF4C282}" type="slidenum">
              <a:rPr lang="en-GB" smtClean="0"/>
              <a:t>12</a:t>
            </a:fld>
            <a:endParaRPr lang="en-GB" dirty="0"/>
          </a:p>
        </p:txBody>
      </p:sp>
    </p:spTree>
    <p:extLst>
      <p:ext uri="{BB962C8B-B14F-4D97-AF65-F5344CB8AC3E}">
        <p14:creationId xmlns:p14="http://schemas.microsoft.com/office/powerpoint/2010/main" val="3611147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Topics</a:t>
            </a:r>
          </a:p>
        </p:txBody>
      </p:sp>
      <p:sp>
        <p:nvSpPr>
          <p:cNvPr id="4" name="Content Placeholder 2"/>
          <p:cNvSpPr txBox="1">
            <a:spLocks noGrp="1"/>
          </p:cNvSpPr>
          <p:nvPr>
            <p:ph idx="1"/>
          </p:nvPr>
        </p:nvSpPr>
        <p:spPr>
          <a:xfrm>
            <a:off x="486975" y="1730831"/>
            <a:ext cx="8218487" cy="4525963"/>
          </a:xfrm>
          <a:prstGeom prst="rect">
            <a:avLst/>
          </a:prstGeom>
        </p:spPr>
        <p:txBody>
          <a:bodyPr/>
          <a:lstStyle>
            <a:lvl1pPr algn="l" rtl="0" eaLnBrk="0" fontAlgn="base" hangingPunct="0">
              <a:spcBef>
                <a:spcPts val="300"/>
              </a:spcBef>
              <a:spcAft>
                <a:spcPts val="300"/>
              </a:spcAft>
              <a:defRPr sz="2200" kern="1200">
                <a:solidFill>
                  <a:srgbClr val="0092D0"/>
                </a:solidFill>
                <a:latin typeface="+mn-lt"/>
                <a:ea typeface="ＭＳ Ｐゴシック" pitchFamily="-109" charset="-128"/>
                <a:cs typeface="ＭＳ Ｐゴシック" pitchFamily="-109" charset="-128"/>
              </a:defRPr>
            </a:lvl1pPr>
            <a:lvl2pPr algn="l" rtl="0" eaLnBrk="0" fontAlgn="base" hangingPunct="0">
              <a:spcBef>
                <a:spcPts val="300"/>
              </a:spcBef>
              <a:spcAft>
                <a:spcPts val="300"/>
              </a:spcAft>
              <a:defRPr sz="2200" kern="1200">
                <a:solidFill>
                  <a:schemeClr val="tx1"/>
                </a:solidFill>
                <a:latin typeface="+mn-lt"/>
                <a:ea typeface="ＭＳ Ｐゴシック" pitchFamily="-109" charset="-128"/>
              </a:defRPr>
            </a:lvl2pPr>
            <a:lvl3pPr marL="447675" indent="-442913" algn="l" rtl="0" eaLnBrk="0" fontAlgn="base" hangingPunct="0">
              <a:spcBef>
                <a:spcPts val="300"/>
              </a:spcBef>
              <a:spcAft>
                <a:spcPts val="300"/>
              </a:spcAft>
              <a:buFont typeface="Arial" charset="0"/>
              <a:buChar char="—"/>
              <a:defRPr sz="2200" kern="1200">
                <a:solidFill>
                  <a:schemeClr val="tx1"/>
                </a:solidFill>
                <a:latin typeface="+mn-lt"/>
                <a:ea typeface="ＭＳ Ｐゴシック" pitchFamily="-109" charset="-128"/>
              </a:defRPr>
            </a:lvl3pPr>
            <a:lvl4pPr marL="895350" indent="-442913" algn="l" rtl="0" eaLnBrk="0" fontAlgn="base" hangingPunct="0">
              <a:spcBef>
                <a:spcPts val="300"/>
              </a:spcBef>
              <a:spcAft>
                <a:spcPts val="300"/>
              </a:spcAft>
              <a:buFont typeface="Arial" charset="0"/>
              <a:buChar char="—"/>
              <a:defRPr sz="2000" kern="1200">
                <a:solidFill>
                  <a:schemeClr val="tx1"/>
                </a:solidFill>
                <a:latin typeface="+mn-lt"/>
                <a:ea typeface="ＭＳ Ｐゴシック" pitchFamily="-109" charset="-128"/>
              </a:defRPr>
            </a:lvl4pPr>
            <a:lvl5pPr marL="1343025" indent="-447675" algn="l" rtl="0" eaLnBrk="0" fontAlgn="base" hangingPunct="0">
              <a:spcBef>
                <a:spcPts val="300"/>
              </a:spcBef>
              <a:spcAft>
                <a:spcPts val="300"/>
              </a:spcAft>
              <a:buFont typeface="Arial" charset="0"/>
              <a:buChar char="—"/>
              <a:defRPr sz="2000" kern="1200">
                <a:solidFill>
                  <a:schemeClr val="tx1"/>
                </a:solidFill>
                <a:latin typeface="+mn-lt"/>
                <a:ea typeface="ＭＳ Ｐゴシック" pitchFamily="-109" charset="-128"/>
              </a:defRPr>
            </a:lvl5pPr>
            <a:lvl6pPr marL="1301711" indent="-196220" algn="l" rtl="0" eaLnBrk="1" fontAlgn="base" hangingPunct="1">
              <a:spcBef>
                <a:spcPct val="10000"/>
              </a:spcBef>
              <a:spcAft>
                <a:spcPct val="10000"/>
              </a:spcAft>
              <a:buClr>
                <a:schemeClr val="tx2"/>
              </a:buClr>
              <a:buFont typeface="Arial" charset="0"/>
              <a:buChar char="-"/>
              <a:defRPr sz="1500">
                <a:solidFill>
                  <a:schemeClr val="tx1"/>
                </a:solidFill>
                <a:latin typeface="+mn-lt"/>
              </a:defRPr>
            </a:lvl6pPr>
            <a:lvl7pPr marL="1806276" indent="-196220" algn="l" rtl="0" eaLnBrk="1" fontAlgn="base" hangingPunct="1">
              <a:spcBef>
                <a:spcPct val="10000"/>
              </a:spcBef>
              <a:spcAft>
                <a:spcPct val="10000"/>
              </a:spcAft>
              <a:buClr>
                <a:schemeClr val="tx2"/>
              </a:buClr>
              <a:buFont typeface="Arial" charset="0"/>
              <a:buChar char="-"/>
              <a:defRPr sz="1500">
                <a:solidFill>
                  <a:schemeClr val="tx1"/>
                </a:solidFill>
                <a:latin typeface="+mn-lt"/>
              </a:defRPr>
            </a:lvl7pPr>
            <a:lvl8pPr marL="2310842" indent="-196220" algn="l" rtl="0" eaLnBrk="1" fontAlgn="base" hangingPunct="1">
              <a:spcBef>
                <a:spcPct val="10000"/>
              </a:spcBef>
              <a:spcAft>
                <a:spcPct val="10000"/>
              </a:spcAft>
              <a:buClr>
                <a:schemeClr val="tx2"/>
              </a:buClr>
              <a:buFont typeface="Arial" charset="0"/>
              <a:buChar char="-"/>
              <a:defRPr sz="1500">
                <a:solidFill>
                  <a:schemeClr val="tx1"/>
                </a:solidFill>
                <a:latin typeface="+mn-lt"/>
              </a:defRPr>
            </a:lvl8pPr>
            <a:lvl9pPr marL="2815408" indent="-196220" algn="l" rtl="0" eaLnBrk="1" fontAlgn="base" hangingPunct="1">
              <a:spcBef>
                <a:spcPct val="10000"/>
              </a:spcBef>
              <a:spcAft>
                <a:spcPct val="10000"/>
              </a:spcAft>
              <a:buClr>
                <a:schemeClr val="tx2"/>
              </a:buClr>
              <a:buFont typeface="Arial" charset="0"/>
              <a:buChar char="-"/>
              <a:defRPr sz="1500">
                <a:solidFill>
                  <a:schemeClr val="tx1"/>
                </a:solidFill>
                <a:latin typeface="+mn-lt"/>
              </a:defRPr>
            </a:lvl9pPr>
          </a:lstStyle>
          <a:p>
            <a:pPr marL="342900" indent="-342900" defTabSz="914400">
              <a:buFont typeface="Arial" panose="020B0604020202020204" pitchFamily="34" charset="0"/>
              <a:buChar char="•"/>
              <a:defRPr/>
            </a:pPr>
            <a:endParaRPr lang="en-US" dirty="0">
              <a:solidFill>
                <a:srgbClr val="000000"/>
              </a:solidFill>
            </a:endParaRPr>
          </a:p>
          <a:p>
            <a:pPr marL="342900" indent="-342900" defTabSz="914400">
              <a:buFont typeface="Arial" panose="020B0604020202020204" pitchFamily="34" charset="0"/>
              <a:buChar char="•"/>
              <a:defRPr/>
            </a:pPr>
            <a:r>
              <a:rPr lang="en-US" dirty="0">
                <a:solidFill>
                  <a:srgbClr val="000000"/>
                </a:solidFill>
              </a:rPr>
              <a:t>Subpoenas from the bankers’ perspective.</a:t>
            </a:r>
          </a:p>
          <a:p>
            <a:pPr marL="342900" indent="-342900" defTabSz="914400">
              <a:buFont typeface="Arial" panose="020B0604020202020204" pitchFamily="34" charset="0"/>
              <a:buChar char="•"/>
              <a:defRPr/>
            </a:pPr>
            <a:r>
              <a:rPr lang="en-US" dirty="0">
                <a:solidFill>
                  <a:srgbClr val="000000"/>
                </a:solidFill>
              </a:rPr>
              <a:t>Working in collaboration with overseas law enforcement and banks</a:t>
            </a:r>
          </a:p>
          <a:p>
            <a:pPr marL="342900" indent="-342900" defTabSz="914400">
              <a:buFont typeface="Arial" panose="020B0604020202020204" pitchFamily="34" charset="0"/>
              <a:buChar char="•"/>
              <a:defRPr/>
            </a:pPr>
            <a:r>
              <a:rPr lang="en-US" dirty="0">
                <a:solidFill>
                  <a:srgbClr val="000000"/>
                </a:solidFill>
              </a:rPr>
              <a:t>Advantages and disadvantages of subpoenas</a:t>
            </a:r>
          </a:p>
          <a:p>
            <a:pPr marL="342900" indent="-342900" defTabSz="914400">
              <a:buFont typeface="Arial" panose="020B0604020202020204" pitchFamily="34" charset="0"/>
              <a:buChar char="•"/>
              <a:defRPr/>
            </a:pPr>
            <a:r>
              <a:rPr lang="en-US" dirty="0">
                <a:solidFill>
                  <a:srgbClr val="000000"/>
                </a:solidFill>
              </a:rPr>
              <a:t>Working with the Bankers</a:t>
            </a:r>
          </a:p>
          <a:p>
            <a:pPr marL="342900" indent="-342900" defTabSz="914400">
              <a:buFont typeface="Arial" panose="020B0604020202020204" pitchFamily="34" charset="0"/>
              <a:buChar char="•"/>
              <a:defRPr/>
            </a:pPr>
            <a:r>
              <a:rPr lang="en-US" dirty="0">
                <a:solidFill>
                  <a:srgbClr val="000000"/>
                </a:solidFill>
              </a:rPr>
              <a:t>What to add in your subpoena and how to phrase info requests</a:t>
            </a:r>
          </a:p>
          <a:p>
            <a:pPr defTabSz="914400">
              <a:defRPr/>
            </a:pPr>
            <a:endParaRPr lang="en-US" dirty="0"/>
          </a:p>
        </p:txBody>
      </p:sp>
      <p:sp>
        <p:nvSpPr>
          <p:cNvPr id="3" name="Slide Number Placeholder 2">
            <a:extLst>
              <a:ext uri="{FF2B5EF4-FFF2-40B4-BE49-F238E27FC236}">
                <a16:creationId xmlns:a16="http://schemas.microsoft.com/office/drawing/2014/main" id="{9C7FC8F5-6EE5-4BD6-A24E-816169851971}"/>
              </a:ext>
            </a:extLst>
          </p:cNvPr>
          <p:cNvSpPr>
            <a:spLocks noGrp="1"/>
          </p:cNvSpPr>
          <p:nvPr>
            <p:ph type="sldNum" sz="quarter" idx="12"/>
          </p:nvPr>
        </p:nvSpPr>
        <p:spPr/>
        <p:txBody>
          <a:bodyPr/>
          <a:lstStyle/>
          <a:p>
            <a:fld id="{941AA2AD-4ABD-40E1-928E-6C7D7FF4C282}" type="slidenum">
              <a:rPr lang="en-GB" smtClean="0"/>
              <a:t>2</a:t>
            </a:fld>
            <a:endParaRPr lang="en-GB" dirty="0"/>
          </a:p>
        </p:txBody>
      </p:sp>
    </p:spTree>
    <p:extLst>
      <p:ext uri="{BB962C8B-B14F-4D97-AF65-F5344CB8AC3E}">
        <p14:creationId xmlns:p14="http://schemas.microsoft.com/office/powerpoint/2010/main" val="3304446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3EAB1E-5422-3DDA-5D95-E880D075B641}"/>
              </a:ext>
            </a:extLst>
          </p:cNvPr>
          <p:cNvSpPr>
            <a:spLocks noGrp="1"/>
          </p:cNvSpPr>
          <p:nvPr>
            <p:ph type="title"/>
          </p:nvPr>
        </p:nvSpPr>
        <p:spPr/>
        <p:txBody>
          <a:bodyPr/>
          <a:lstStyle/>
          <a:p>
            <a:r>
              <a:rPr lang="en-US" dirty="0"/>
              <a:t>Why consider bankers in subpoena preparation? </a:t>
            </a:r>
          </a:p>
        </p:txBody>
      </p:sp>
      <p:sp>
        <p:nvSpPr>
          <p:cNvPr id="3" name="Content Placeholder 2">
            <a:extLst>
              <a:ext uri="{FF2B5EF4-FFF2-40B4-BE49-F238E27FC236}">
                <a16:creationId xmlns:a16="http://schemas.microsoft.com/office/drawing/2014/main" id="{4EF641F4-DDA4-2138-61CF-A49F7F08FF0A}"/>
              </a:ext>
            </a:extLst>
          </p:cNvPr>
          <p:cNvSpPr>
            <a:spLocks noGrp="1"/>
          </p:cNvSpPr>
          <p:nvPr>
            <p:ph idx="1"/>
          </p:nvPr>
        </p:nvSpPr>
        <p:spPr/>
        <p:txBody>
          <a:bodyPr/>
          <a:lstStyle/>
          <a:p>
            <a:pPr marL="457200" indent="-457200">
              <a:buFont typeface="Arial" panose="020B0604020202020204" pitchFamily="34" charset="0"/>
              <a:buChar char="•"/>
              <a:defRPr/>
            </a:pPr>
            <a:r>
              <a:rPr lang="en-US" dirty="0">
                <a:solidFill>
                  <a:srgbClr val="000000"/>
                </a:solidFill>
              </a:rPr>
              <a:t>In all writing consider the ultimate reader, who must understand what you are asking for.   You must use language and jargon that they are familiar with. </a:t>
            </a:r>
          </a:p>
          <a:p>
            <a:pPr marL="0" indent="0">
              <a:buNone/>
              <a:defRPr/>
            </a:pPr>
            <a:endParaRPr lang="en-US" dirty="0">
              <a:solidFill>
                <a:srgbClr val="000000"/>
              </a:solidFill>
            </a:endParaRPr>
          </a:p>
          <a:p>
            <a:pPr marL="457200" indent="-457200">
              <a:buFont typeface="Arial" panose="020B0604020202020204" pitchFamily="34" charset="0"/>
              <a:buChar char="•"/>
              <a:defRPr/>
            </a:pPr>
            <a:r>
              <a:rPr lang="en-US" dirty="0">
                <a:solidFill>
                  <a:srgbClr val="000000"/>
                </a:solidFill>
              </a:rPr>
              <a:t>Many banks, especially those non-cooperative, will only provide the </a:t>
            </a:r>
            <a:r>
              <a:rPr lang="en-US" u="sng" dirty="0">
                <a:solidFill>
                  <a:srgbClr val="000000"/>
                </a:solidFill>
              </a:rPr>
              <a:t>exact</a:t>
            </a:r>
            <a:r>
              <a:rPr lang="en-US" dirty="0">
                <a:solidFill>
                  <a:srgbClr val="000000"/>
                </a:solidFill>
              </a:rPr>
              <a:t> information you are requesting.</a:t>
            </a:r>
          </a:p>
          <a:p>
            <a:endParaRPr lang="en-US" dirty="0"/>
          </a:p>
        </p:txBody>
      </p:sp>
      <p:sp>
        <p:nvSpPr>
          <p:cNvPr id="4" name="Slide Number Placeholder 3">
            <a:extLst>
              <a:ext uri="{FF2B5EF4-FFF2-40B4-BE49-F238E27FC236}">
                <a16:creationId xmlns:a16="http://schemas.microsoft.com/office/drawing/2014/main" id="{B12D2176-2D97-450E-D696-AEC3CBBC5BE1}"/>
              </a:ext>
            </a:extLst>
          </p:cNvPr>
          <p:cNvSpPr>
            <a:spLocks noGrp="1"/>
          </p:cNvSpPr>
          <p:nvPr>
            <p:ph type="sldNum" sz="quarter" idx="12"/>
          </p:nvPr>
        </p:nvSpPr>
        <p:spPr/>
        <p:txBody>
          <a:bodyPr/>
          <a:lstStyle/>
          <a:p>
            <a:fld id="{941AA2AD-4ABD-40E1-928E-6C7D7FF4C282}" type="slidenum">
              <a:rPr lang="en-GB" smtClean="0"/>
              <a:t>3</a:t>
            </a:fld>
            <a:endParaRPr lang="en-GB" dirty="0"/>
          </a:p>
        </p:txBody>
      </p:sp>
    </p:spTree>
    <p:extLst>
      <p:ext uri="{BB962C8B-B14F-4D97-AF65-F5344CB8AC3E}">
        <p14:creationId xmlns:p14="http://schemas.microsoft.com/office/powerpoint/2010/main" val="31472061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Subpoenas from the Bankers Perspective</a:t>
            </a:r>
          </a:p>
        </p:txBody>
      </p:sp>
      <p:sp>
        <p:nvSpPr>
          <p:cNvPr id="4" name="Content Placeholder 6"/>
          <p:cNvSpPr>
            <a:spLocks noGrp="1"/>
          </p:cNvSpPr>
          <p:nvPr>
            <p:ph idx="1"/>
          </p:nvPr>
        </p:nvSpPr>
        <p:spPr/>
        <p:txBody>
          <a:bodyPr/>
          <a:lstStyle/>
          <a:p>
            <a:pPr algn="just">
              <a:defRPr/>
            </a:pPr>
            <a:r>
              <a:rPr lang="en-US" sz="2800" dirty="0">
                <a:solidFill>
                  <a:srgbClr val="000000"/>
                </a:solidFill>
              </a:rPr>
              <a:t>The issuance of a subpoena (a.k.a production order) varies depending on the jurisdiction.  The best advice for writing and issuing subpoenas is often from seasoned prosecutors, who know the law.</a:t>
            </a:r>
          </a:p>
          <a:p>
            <a:pPr marL="0" indent="0" algn="just">
              <a:buNone/>
              <a:defRPr/>
            </a:pPr>
            <a:endParaRPr lang="en-US" sz="2800" dirty="0">
              <a:solidFill>
                <a:srgbClr val="000000"/>
              </a:solidFill>
            </a:endParaRPr>
          </a:p>
          <a:p>
            <a:pPr marL="457200" indent="-457200" algn="just">
              <a:buFont typeface="Arial" panose="020B0604020202020204" pitchFamily="34" charset="0"/>
              <a:buChar char="•"/>
              <a:defRPr/>
            </a:pPr>
            <a:r>
              <a:rPr lang="en-US" sz="2800" dirty="0">
                <a:solidFill>
                  <a:srgbClr val="000000"/>
                </a:solidFill>
              </a:rPr>
              <a:t>However, the perspective of the banker, who receives subpoenas is also important to understand in order to maximize the scope, breadth and depth of information you want to receive (information to use as evidence or information to expand the investigation).   </a:t>
            </a:r>
          </a:p>
        </p:txBody>
      </p:sp>
      <p:sp>
        <p:nvSpPr>
          <p:cNvPr id="3" name="Slide Number Placeholder 2">
            <a:extLst>
              <a:ext uri="{FF2B5EF4-FFF2-40B4-BE49-F238E27FC236}">
                <a16:creationId xmlns:a16="http://schemas.microsoft.com/office/drawing/2014/main" id="{9214F61B-C8D0-4569-A18C-ABE4C7C8A052}"/>
              </a:ext>
            </a:extLst>
          </p:cNvPr>
          <p:cNvSpPr>
            <a:spLocks noGrp="1"/>
          </p:cNvSpPr>
          <p:nvPr>
            <p:ph type="sldNum" sz="quarter" idx="12"/>
          </p:nvPr>
        </p:nvSpPr>
        <p:spPr/>
        <p:txBody>
          <a:bodyPr/>
          <a:lstStyle/>
          <a:p>
            <a:fld id="{941AA2AD-4ABD-40E1-928E-6C7D7FF4C282}" type="slidenum">
              <a:rPr lang="en-GB" smtClean="0"/>
              <a:t>4</a:t>
            </a:fld>
            <a:endParaRPr lang="en-GB" dirty="0"/>
          </a:p>
        </p:txBody>
      </p:sp>
    </p:spTree>
    <p:extLst>
      <p:ext uri="{BB962C8B-B14F-4D97-AF65-F5344CB8AC3E}">
        <p14:creationId xmlns:p14="http://schemas.microsoft.com/office/powerpoint/2010/main" val="15353027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Law Enforcement &amp; Bank Collaboration</a:t>
            </a:r>
          </a:p>
        </p:txBody>
      </p:sp>
      <p:sp>
        <p:nvSpPr>
          <p:cNvPr id="4" name="Content Placeholder 2"/>
          <p:cNvSpPr txBox="1">
            <a:spLocks noGrp="1"/>
          </p:cNvSpPr>
          <p:nvPr>
            <p:ph idx="1"/>
          </p:nvPr>
        </p:nvSpPr>
        <p:spPr>
          <a:xfrm>
            <a:off x="462756" y="1333265"/>
            <a:ext cx="8218487" cy="4525963"/>
          </a:xfrm>
          <a:prstGeom prst="rect">
            <a:avLst/>
          </a:prstGeom>
        </p:spPr>
        <p:txBody>
          <a:bodyPr/>
          <a:lstStyle>
            <a:lvl1pPr algn="l" rtl="0" eaLnBrk="0" fontAlgn="base" hangingPunct="0">
              <a:spcBef>
                <a:spcPts val="300"/>
              </a:spcBef>
              <a:spcAft>
                <a:spcPts val="300"/>
              </a:spcAft>
              <a:defRPr sz="2200" kern="1200">
                <a:solidFill>
                  <a:srgbClr val="0092D0"/>
                </a:solidFill>
                <a:latin typeface="+mn-lt"/>
                <a:ea typeface="ＭＳ Ｐゴシック" pitchFamily="-109" charset="-128"/>
                <a:cs typeface="ＭＳ Ｐゴシック" pitchFamily="-109" charset="-128"/>
              </a:defRPr>
            </a:lvl1pPr>
            <a:lvl2pPr algn="l" rtl="0" eaLnBrk="0" fontAlgn="base" hangingPunct="0">
              <a:spcBef>
                <a:spcPts val="300"/>
              </a:spcBef>
              <a:spcAft>
                <a:spcPts val="300"/>
              </a:spcAft>
              <a:defRPr sz="2200" kern="1200">
                <a:solidFill>
                  <a:schemeClr val="tx1"/>
                </a:solidFill>
                <a:latin typeface="+mn-lt"/>
                <a:ea typeface="ＭＳ Ｐゴシック" pitchFamily="-109" charset="-128"/>
              </a:defRPr>
            </a:lvl2pPr>
            <a:lvl3pPr marL="447675" indent="-442913" algn="l" rtl="0" eaLnBrk="0" fontAlgn="base" hangingPunct="0">
              <a:spcBef>
                <a:spcPts val="300"/>
              </a:spcBef>
              <a:spcAft>
                <a:spcPts val="300"/>
              </a:spcAft>
              <a:buFont typeface="Arial" charset="0"/>
              <a:buChar char="—"/>
              <a:defRPr sz="2200" kern="1200">
                <a:solidFill>
                  <a:schemeClr val="tx1"/>
                </a:solidFill>
                <a:latin typeface="+mn-lt"/>
                <a:ea typeface="ＭＳ Ｐゴシック" pitchFamily="-109" charset="-128"/>
              </a:defRPr>
            </a:lvl3pPr>
            <a:lvl4pPr marL="895350" indent="-442913" algn="l" rtl="0" eaLnBrk="0" fontAlgn="base" hangingPunct="0">
              <a:spcBef>
                <a:spcPts val="300"/>
              </a:spcBef>
              <a:spcAft>
                <a:spcPts val="300"/>
              </a:spcAft>
              <a:buFont typeface="Arial" charset="0"/>
              <a:buChar char="—"/>
              <a:defRPr sz="2000" kern="1200">
                <a:solidFill>
                  <a:schemeClr val="tx1"/>
                </a:solidFill>
                <a:latin typeface="+mn-lt"/>
                <a:ea typeface="ＭＳ Ｐゴシック" pitchFamily="-109" charset="-128"/>
              </a:defRPr>
            </a:lvl4pPr>
            <a:lvl5pPr marL="1343025" indent="-447675" algn="l" rtl="0" eaLnBrk="0" fontAlgn="base" hangingPunct="0">
              <a:spcBef>
                <a:spcPts val="300"/>
              </a:spcBef>
              <a:spcAft>
                <a:spcPts val="300"/>
              </a:spcAft>
              <a:buFont typeface="Arial" charset="0"/>
              <a:buChar char="—"/>
              <a:defRPr sz="2000" kern="1200">
                <a:solidFill>
                  <a:schemeClr val="tx1"/>
                </a:solidFill>
                <a:latin typeface="+mn-lt"/>
                <a:ea typeface="ＭＳ Ｐゴシック" pitchFamily="-109" charset="-128"/>
              </a:defRPr>
            </a:lvl5pPr>
            <a:lvl6pPr marL="1301711" indent="-196220" algn="l" rtl="0" eaLnBrk="1" fontAlgn="base" hangingPunct="1">
              <a:spcBef>
                <a:spcPct val="10000"/>
              </a:spcBef>
              <a:spcAft>
                <a:spcPct val="10000"/>
              </a:spcAft>
              <a:buClr>
                <a:schemeClr val="tx2"/>
              </a:buClr>
              <a:buFont typeface="Arial" charset="0"/>
              <a:buChar char="-"/>
              <a:defRPr sz="1500">
                <a:solidFill>
                  <a:schemeClr val="tx1"/>
                </a:solidFill>
                <a:latin typeface="+mn-lt"/>
              </a:defRPr>
            </a:lvl6pPr>
            <a:lvl7pPr marL="1806276" indent="-196220" algn="l" rtl="0" eaLnBrk="1" fontAlgn="base" hangingPunct="1">
              <a:spcBef>
                <a:spcPct val="10000"/>
              </a:spcBef>
              <a:spcAft>
                <a:spcPct val="10000"/>
              </a:spcAft>
              <a:buClr>
                <a:schemeClr val="tx2"/>
              </a:buClr>
              <a:buFont typeface="Arial" charset="0"/>
              <a:buChar char="-"/>
              <a:defRPr sz="1500">
                <a:solidFill>
                  <a:schemeClr val="tx1"/>
                </a:solidFill>
                <a:latin typeface="+mn-lt"/>
              </a:defRPr>
            </a:lvl7pPr>
            <a:lvl8pPr marL="2310842" indent="-196220" algn="l" rtl="0" eaLnBrk="1" fontAlgn="base" hangingPunct="1">
              <a:spcBef>
                <a:spcPct val="10000"/>
              </a:spcBef>
              <a:spcAft>
                <a:spcPct val="10000"/>
              </a:spcAft>
              <a:buClr>
                <a:schemeClr val="tx2"/>
              </a:buClr>
              <a:buFont typeface="Arial" charset="0"/>
              <a:buChar char="-"/>
              <a:defRPr sz="1500">
                <a:solidFill>
                  <a:schemeClr val="tx1"/>
                </a:solidFill>
                <a:latin typeface="+mn-lt"/>
              </a:defRPr>
            </a:lvl8pPr>
            <a:lvl9pPr marL="2815408" indent="-196220" algn="l" rtl="0" eaLnBrk="1" fontAlgn="base" hangingPunct="1">
              <a:spcBef>
                <a:spcPct val="10000"/>
              </a:spcBef>
              <a:spcAft>
                <a:spcPct val="10000"/>
              </a:spcAft>
              <a:buClr>
                <a:schemeClr val="tx2"/>
              </a:buClr>
              <a:buFont typeface="Arial" charset="0"/>
              <a:buChar char="-"/>
              <a:defRPr sz="1500">
                <a:solidFill>
                  <a:schemeClr val="tx1"/>
                </a:solidFill>
                <a:latin typeface="+mn-lt"/>
              </a:defRPr>
            </a:lvl9pPr>
          </a:lstStyle>
          <a:p>
            <a:pPr marL="342900" indent="-342900" defTabSz="914400">
              <a:buFont typeface="Arial" panose="020B0604020202020204" pitchFamily="34" charset="0"/>
              <a:buChar char="•"/>
              <a:defRPr/>
            </a:pPr>
            <a:r>
              <a:rPr lang="en-US" dirty="0">
                <a:solidFill>
                  <a:srgbClr val="000000"/>
                </a:solidFill>
              </a:rPr>
              <a:t>Who to Serve &amp; with What (MLATs; Subpoenas; Egmont; Interpol)</a:t>
            </a:r>
          </a:p>
          <a:p>
            <a:pPr lvl="1" indent="-342900">
              <a:defRPr/>
            </a:pPr>
            <a:r>
              <a:rPr lang="en-US" dirty="0">
                <a:solidFill>
                  <a:srgbClr val="000000"/>
                </a:solidFill>
              </a:rPr>
              <a:t>Which Government? (what info do you want?) </a:t>
            </a:r>
          </a:p>
          <a:p>
            <a:pPr lvl="1" indent="-342900">
              <a:defRPr/>
            </a:pPr>
            <a:r>
              <a:rPr lang="en-US" dirty="0">
                <a:solidFill>
                  <a:srgbClr val="000000"/>
                </a:solidFill>
              </a:rPr>
              <a:t>Who in the US? (Fed, CHiPs, Money Center Banks)</a:t>
            </a:r>
          </a:p>
          <a:p>
            <a:pPr marL="342900" indent="-342900" defTabSz="914400">
              <a:buFont typeface="Arial" panose="020B0604020202020204" pitchFamily="34" charset="0"/>
              <a:buChar char="•"/>
              <a:defRPr/>
            </a:pPr>
            <a:r>
              <a:rPr lang="en-US" dirty="0">
                <a:solidFill>
                  <a:srgbClr val="000000"/>
                </a:solidFill>
              </a:rPr>
              <a:t>Each bank is different</a:t>
            </a:r>
          </a:p>
          <a:p>
            <a:pPr marL="342900" indent="-342900" defTabSz="914400">
              <a:buFont typeface="Arial" panose="020B0604020202020204" pitchFamily="34" charset="0"/>
              <a:buChar char="•"/>
              <a:defRPr/>
            </a:pPr>
            <a:r>
              <a:rPr lang="en-US" dirty="0">
                <a:solidFill>
                  <a:srgbClr val="000000"/>
                </a:solidFill>
              </a:rPr>
              <a:t>Negotiating scope, date ranges, and timing of production delivery</a:t>
            </a:r>
          </a:p>
          <a:p>
            <a:pPr marL="342900" indent="-342900" defTabSz="914400">
              <a:buFont typeface="Arial" panose="020B0604020202020204" pitchFamily="34" charset="0"/>
              <a:buChar char="•"/>
              <a:defRPr/>
            </a:pPr>
            <a:r>
              <a:rPr lang="en-US" dirty="0">
                <a:solidFill>
                  <a:srgbClr val="000000"/>
                </a:solidFill>
              </a:rPr>
              <a:t>Serving subpoenas and bank SAR filing</a:t>
            </a:r>
          </a:p>
          <a:p>
            <a:pPr marL="342900" indent="-342900" defTabSz="914400">
              <a:buFont typeface="Arial" panose="020B0604020202020204" pitchFamily="34" charset="0"/>
              <a:buChar char="•"/>
              <a:defRPr/>
            </a:pPr>
            <a:r>
              <a:rPr lang="en-US" dirty="0">
                <a:solidFill>
                  <a:srgbClr val="000000"/>
                </a:solidFill>
              </a:rPr>
              <a:t>Using bank connections to obtain information overseas (pros and cons)</a:t>
            </a:r>
          </a:p>
          <a:p>
            <a:pPr marL="342900" indent="-342900" defTabSz="914400">
              <a:buFont typeface="Arial" panose="020B0604020202020204" pitchFamily="34" charset="0"/>
              <a:buChar char="•"/>
              <a:defRPr/>
            </a:pPr>
            <a:r>
              <a:rPr lang="en-US" dirty="0">
                <a:solidFill>
                  <a:srgbClr val="000000"/>
                </a:solidFill>
              </a:rPr>
              <a:t>Asset Seizure Orders</a:t>
            </a:r>
          </a:p>
          <a:p>
            <a:pPr marL="342900" indent="-342900" defTabSz="914400">
              <a:buFont typeface="Arial" panose="020B0604020202020204" pitchFamily="34" charset="0"/>
              <a:buChar char="•"/>
              <a:defRPr/>
            </a:pPr>
            <a:r>
              <a:rPr lang="en-US" dirty="0">
                <a:solidFill>
                  <a:srgbClr val="000000"/>
                </a:solidFill>
              </a:rPr>
              <a:t>Working in collaboration with overseas law enforcement and banks</a:t>
            </a:r>
          </a:p>
          <a:p>
            <a:pPr marL="342900" indent="-342900" defTabSz="914400">
              <a:buFont typeface="Arial" panose="020B0604020202020204" pitchFamily="34" charset="0"/>
              <a:buChar char="•"/>
              <a:defRPr/>
            </a:pPr>
            <a:r>
              <a:rPr lang="en-US" dirty="0">
                <a:solidFill>
                  <a:srgbClr val="000000"/>
                </a:solidFill>
              </a:rPr>
              <a:t>“Keep Open” letters</a:t>
            </a:r>
          </a:p>
          <a:p>
            <a:pPr marL="342900" indent="-342900" defTabSz="914400">
              <a:buFont typeface="Arial" panose="020B0604020202020204" pitchFamily="34" charset="0"/>
              <a:buChar char="•"/>
              <a:defRPr/>
            </a:pPr>
            <a:r>
              <a:rPr lang="en-US" dirty="0">
                <a:solidFill>
                  <a:srgbClr val="000000"/>
                </a:solidFill>
              </a:rPr>
              <a:t>Supporting undercover operations (e.g. stings)</a:t>
            </a:r>
          </a:p>
          <a:p>
            <a:pPr marL="342900" indent="-342900" defTabSz="914400">
              <a:buFont typeface="Arial" panose="020B0604020202020204" pitchFamily="34" charset="0"/>
              <a:buChar char="•"/>
              <a:defRPr/>
            </a:pPr>
            <a:r>
              <a:rPr lang="en-US" dirty="0">
                <a:solidFill>
                  <a:srgbClr val="000000"/>
                </a:solidFill>
              </a:rPr>
              <a:t>Law Enforcement working together</a:t>
            </a:r>
          </a:p>
          <a:p>
            <a:pPr defTabSz="914400">
              <a:defRPr/>
            </a:pPr>
            <a:endParaRPr lang="en-US" dirty="0"/>
          </a:p>
        </p:txBody>
      </p:sp>
      <p:sp>
        <p:nvSpPr>
          <p:cNvPr id="3" name="Slide Number Placeholder 2">
            <a:extLst>
              <a:ext uri="{FF2B5EF4-FFF2-40B4-BE49-F238E27FC236}">
                <a16:creationId xmlns:a16="http://schemas.microsoft.com/office/drawing/2014/main" id="{D9C94337-F9F4-49AB-9C1F-6493C5AF8958}"/>
              </a:ext>
            </a:extLst>
          </p:cNvPr>
          <p:cNvSpPr>
            <a:spLocks noGrp="1"/>
          </p:cNvSpPr>
          <p:nvPr>
            <p:ph type="sldNum" sz="quarter" idx="12"/>
          </p:nvPr>
        </p:nvSpPr>
        <p:spPr/>
        <p:txBody>
          <a:bodyPr/>
          <a:lstStyle/>
          <a:p>
            <a:fld id="{941AA2AD-4ABD-40E1-928E-6C7D7FF4C282}" type="slidenum">
              <a:rPr lang="en-GB" smtClean="0"/>
              <a:t>5</a:t>
            </a:fld>
            <a:endParaRPr lang="en-GB" dirty="0"/>
          </a:p>
        </p:txBody>
      </p:sp>
    </p:spTree>
    <p:extLst>
      <p:ext uri="{BB962C8B-B14F-4D97-AF65-F5344CB8AC3E}">
        <p14:creationId xmlns:p14="http://schemas.microsoft.com/office/powerpoint/2010/main" val="37437907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Practical Advantages and Disadvantages of Production Orders/Subpoenas</a:t>
            </a:r>
          </a:p>
        </p:txBody>
      </p:sp>
      <p:sp>
        <p:nvSpPr>
          <p:cNvPr id="4" name="Content Placeholder 6"/>
          <p:cNvSpPr>
            <a:spLocks noGrp="1"/>
          </p:cNvSpPr>
          <p:nvPr>
            <p:ph idx="1"/>
          </p:nvPr>
        </p:nvSpPr>
        <p:spPr>
          <a:xfrm>
            <a:off x="571477" y="1736776"/>
            <a:ext cx="8218487" cy="4525963"/>
          </a:xfrm>
        </p:spPr>
        <p:txBody>
          <a:bodyPr/>
          <a:lstStyle/>
          <a:p>
            <a:pPr marL="457200" indent="-457200">
              <a:buFont typeface="Arial" panose="020B0604020202020204" pitchFamily="34" charset="0"/>
              <a:buChar char="•"/>
              <a:defRPr/>
            </a:pPr>
            <a:r>
              <a:rPr lang="en-US" sz="2400" dirty="0">
                <a:solidFill>
                  <a:srgbClr val="000000"/>
                </a:solidFill>
              </a:rPr>
              <a:t>Timing is critical.</a:t>
            </a:r>
          </a:p>
          <a:p>
            <a:pPr marL="457200" indent="-457200">
              <a:buFont typeface="Arial" panose="020B0604020202020204" pitchFamily="34" charset="0"/>
              <a:buChar char="•"/>
              <a:defRPr/>
            </a:pPr>
            <a:r>
              <a:rPr lang="en-US" sz="2400" dirty="0">
                <a:solidFill>
                  <a:srgbClr val="000000"/>
                </a:solidFill>
              </a:rPr>
              <a:t>Source of information and collaboration has demonstrated numerous instances of success.  </a:t>
            </a:r>
          </a:p>
          <a:p>
            <a:pPr marL="457200" indent="-457200">
              <a:buFont typeface="Arial" panose="020B0604020202020204" pitchFamily="34" charset="0"/>
              <a:buChar char="•"/>
              <a:defRPr/>
            </a:pPr>
            <a:r>
              <a:rPr lang="en-US" sz="2400" dirty="0">
                <a:solidFill>
                  <a:srgbClr val="000000"/>
                </a:solidFill>
              </a:rPr>
              <a:t>Type of information exchanged, including efficiency and effectiveness absent legal parameters, protocols, dissemination of sensitive information, decision-making considerations.  </a:t>
            </a:r>
          </a:p>
          <a:p>
            <a:pPr marL="457200" indent="-457200">
              <a:buFont typeface="Arial" panose="020B0604020202020204" pitchFamily="34" charset="0"/>
              <a:buChar char="•"/>
              <a:defRPr/>
            </a:pPr>
            <a:r>
              <a:rPr lang="en-US" sz="2400" dirty="0">
                <a:solidFill>
                  <a:srgbClr val="000000"/>
                </a:solidFill>
              </a:rPr>
              <a:t>The retreat from collaboration increases the need for production orders.  </a:t>
            </a:r>
          </a:p>
          <a:p>
            <a:pPr marL="457200" indent="-457200">
              <a:buFont typeface="Arial" panose="020B0604020202020204" pitchFamily="34" charset="0"/>
              <a:buChar char="•"/>
              <a:defRPr/>
            </a:pPr>
            <a:r>
              <a:rPr lang="en-US" sz="2400" dirty="0">
                <a:solidFill>
                  <a:srgbClr val="000000"/>
                </a:solidFill>
              </a:rPr>
              <a:t>Inability to use SAR information in courts </a:t>
            </a:r>
          </a:p>
          <a:p>
            <a:pPr marL="457200" indent="-457200">
              <a:buFont typeface="Arial" panose="020B0604020202020204" pitchFamily="34" charset="0"/>
              <a:buChar char="•"/>
              <a:defRPr/>
            </a:pPr>
            <a:r>
              <a:rPr lang="en-US" sz="2400" dirty="0">
                <a:solidFill>
                  <a:srgbClr val="000000"/>
                </a:solidFill>
              </a:rPr>
              <a:t>Common Money Laundering Techniques</a:t>
            </a:r>
          </a:p>
        </p:txBody>
      </p:sp>
      <p:sp>
        <p:nvSpPr>
          <p:cNvPr id="3" name="Slide Number Placeholder 2">
            <a:extLst>
              <a:ext uri="{FF2B5EF4-FFF2-40B4-BE49-F238E27FC236}">
                <a16:creationId xmlns:a16="http://schemas.microsoft.com/office/drawing/2014/main" id="{FA62E8F7-13DA-4646-98A9-C7AC792C1701}"/>
              </a:ext>
            </a:extLst>
          </p:cNvPr>
          <p:cNvSpPr>
            <a:spLocks noGrp="1"/>
          </p:cNvSpPr>
          <p:nvPr>
            <p:ph type="sldNum" sz="quarter" idx="12"/>
          </p:nvPr>
        </p:nvSpPr>
        <p:spPr/>
        <p:txBody>
          <a:bodyPr/>
          <a:lstStyle/>
          <a:p>
            <a:fld id="{941AA2AD-4ABD-40E1-928E-6C7D7FF4C282}" type="slidenum">
              <a:rPr lang="en-GB" smtClean="0"/>
              <a:t>6</a:t>
            </a:fld>
            <a:endParaRPr lang="en-GB" dirty="0"/>
          </a:p>
        </p:txBody>
      </p:sp>
    </p:spTree>
    <p:extLst>
      <p:ext uri="{BB962C8B-B14F-4D97-AF65-F5344CB8AC3E}">
        <p14:creationId xmlns:p14="http://schemas.microsoft.com/office/powerpoint/2010/main" val="20892444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Working with the Bankers</a:t>
            </a:r>
          </a:p>
        </p:txBody>
      </p:sp>
      <p:sp>
        <p:nvSpPr>
          <p:cNvPr id="4" name="Content Placeholder 6"/>
          <p:cNvSpPr>
            <a:spLocks noGrp="1"/>
          </p:cNvSpPr>
          <p:nvPr>
            <p:ph idx="1"/>
          </p:nvPr>
        </p:nvSpPr>
        <p:spPr/>
        <p:txBody>
          <a:bodyPr/>
          <a:lstStyle/>
          <a:p>
            <a:pPr marL="457200" indent="-457200">
              <a:buFont typeface="Arial" panose="020B0604020202020204" pitchFamily="34" charset="0"/>
              <a:buChar char="•"/>
              <a:defRPr/>
            </a:pPr>
            <a:r>
              <a:rPr lang="en-US" sz="2800" dirty="0">
                <a:solidFill>
                  <a:srgbClr val="000000"/>
                </a:solidFill>
              </a:rPr>
              <a:t>Banks are increasingly nervous about the prospect of proactively working with law enforcement on criminal investigations, in large part due to:</a:t>
            </a:r>
          </a:p>
          <a:p>
            <a:pPr marL="857250" lvl="1" indent="-457200">
              <a:defRPr/>
            </a:pPr>
            <a:r>
              <a:rPr lang="en-US" sz="2400" dirty="0">
                <a:solidFill>
                  <a:srgbClr val="000000"/>
                </a:solidFill>
              </a:rPr>
              <a:t>Additional Regulatory scrutiny</a:t>
            </a:r>
          </a:p>
          <a:p>
            <a:pPr marL="857250" lvl="1" indent="-457200">
              <a:defRPr/>
            </a:pPr>
            <a:r>
              <a:rPr lang="en-US" sz="2400" dirty="0">
                <a:solidFill>
                  <a:srgbClr val="000000"/>
                </a:solidFill>
              </a:rPr>
              <a:t>Losing correspondent relationships</a:t>
            </a:r>
          </a:p>
          <a:p>
            <a:pPr marL="857250" lvl="1" indent="-457200">
              <a:defRPr/>
            </a:pPr>
            <a:r>
              <a:rPr lang="en-US" sz="2400" dirty="0">
                <a:solidFill>
                  <a:srgbClr val="000000"/>
                </a:solidFill>
              </a:rPr>
              <a:t>Leaks arising from government and other sources</a:t>
            </a:r>
          </a:p>
          <a:p>
            <a:pPr marL="857250" lvl="1" indent="-457200">
              <a:defRPr/>
            </a:pPr>
            <a:r>
              <a:rPr lang="en-US" sz="2400" dirty="0">
                <a:solidFill>
                  <a:srgbClr val="000000"/>
                </a:solidFill>
              </a:rPr>
              <a:t>Media articles that possess factual inaccuracies or omissions as well as sensationalism that can damage reputation, lead to further regulatory scrutiny, destroy business relationships (e.g. correspondent banking lines), and/or invite separate criminal investigations against them. </a:t>
            </a:r>
            <a:endParaRPr lang="en-US" sz="2800" dirty="0">
              <a:solidFill>
                <a:srgbClr val="000000"/>
              </a:solidFill>
            </a:endParaRPr>
          </a:p>
          <a:p>
            <a:pPr>
              <a:buFontTx/>
              <a:buNone/>
              <a:defRPr/>
            </a:pPr>
            <a:endParaRPr lang="en-US" sz="2800" dirty="0">
              <a:solidFill>
                <a:srgbClr val="000000"/>
              </a:solidFill>
            </a:endParaRPr>
          </a:p>
          <a:p>
            <a:pPr marL="457200" indent="-457200">
              <a:buFont typeface="Arial" panose="020B0604020202020204" pitchFamily="34" charset="0"/>
              <a:buChar char="•"/>
              <a:defRPr/>
            </a:pPr>
            <a:r>
              <a:rPr lang="en-US" sz="2800" dirty="0">
                <a:solidFill>
                  <a:srgbClr val="000000"/>
                </a:solidFill>
              </a:rPr>
              <a:t>Collaboration</a:t>
            </a:r>
          </a:p>
          <a:p>
            <a:pPr>
              <a:buFontTx/>
              <a:buNone/>
              <a:defRPr/>
            </a:pPr>
            <a:endParaRPr lang="en-US" sz="2800" dirty="0">
              <a:solidFill>
                <a:srgbClr val="000000"/>
              </a:solidFill>
            </a:endParaRPr>
          </a:p>
          <a:p>
            <a:pPr marL="457200" indent="-457200">
              <a:buFont typeface="Arial" panose="020B0604020202020204" pitchFamily="34" charset="0"/>
              <a:buChar char="•"/>
              <a:defRPr/>
            </a:pPr>
            <a:r>
              <a:rPr lang="en-US" sz="2800" dirty="0">
                <a:solidFill>
                  <a:srgbClr val="000000"/>
                </a:solidFill>
              </a:rPr>
              <a:t>Common Money Laundering Techniques</a:t>
            </a:r>
          </a:p>
        </p:txBody>
      </p:sp>
      <p:sp>
        <p:nvSpPr>
          <p:cNvPr id="3" name="Slide Number Placeholder 2">
            <a:extLst>
              <a:ext uri="{FF2B5EF4-FFF2-40B4-BE49-F238E27FC236}">
                <a16:creationId xmlns:a16="http://schemas.microsoft.com/office/drawing/2014/main" id="{AEE73E27-C415-4E26-AA31-41CD90679696}"/>
              </a:ext>
            </a:extLst>
          </p:cNvPr>
          <p:cNvSpPr>
            <a:spLocks noGrp="1"/>
          </p:cNvSpPr>
          <p:nvPr>
            <p:ph type="sldNum" sz="quarter" idx="12"/>
          </p:nvPr>
        </p:nvSpPr>
        <p:spPr/>
        <p:txBody>
          <a:bodyPr/>
          <a:lstStyle/>
          <a:p>
            <a:fld id="{941AA2AD-4ABD-40E1-928E-6C7D7FF4C282}" type="slidenum">
              <a:rPr lang="en-GB" smtClean="0"/>
              <a:t>7</a:t>
            </a:fld>
            <a:endParaRPr lang="en-GB" dirty="0"/>
          </a:p>
        </p:txBody>
      </p:sp>
    </p:spTree>
    <p:extLst>
      <p:ext uri="{BB962C8B-B14F-4D97-AF65-F5344CB8AC3E}">
        <p14:creationId xmlns:p14="http://schemas.microsoft.com/office/powerpoint/2010/main" val="7351454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Working with the Bankers</a:t>
            </a:r>
          </a:p>
        </p:txBody>
      </p:sp>
      <p:sp>
        <p:nvSpPr>
          <p:cNvPr id="4" name="Content Placeholder 6"/>
          <p:cNvSpPr>
            <a:spLocks noGrp="1"/>
          </p:cNvSpPr>
          <p:nvPr>
            <p:ph idx="1"/>
          </p:nvPr>
        </p:nvSpPr>
        <p:spPr/>
        <p:txBody>
          <a:bodyPr/>
          <a:lstStyle/>
          <a:p>
            <a:pPr marL="457200" indent="-457200">
              <a:buFont typeface="Arial" panose="020B0604020202020204" pitchFamily="34" charset="0"/>
              <a:buChar char="•"/>
              <a:defRPr/>
            </a:pPr>
            <a:r>
              <a:rPr lang="en-US" sz="2800" dirty="0">
                <a:solidFill>
                  <a:srgbClr val="000000"/>
                </a:solidFill>
              </a:rPr>
              <a:t>Keep Open letters because of account closure</a:t>
            </a:r>
          </a:p>
          <a:p>
            <a:pPr marL="457200" indent="-457200">
              <a:buFont typeface="Arial" panose="020B0604020202020204" pitchFamily="34" charset="0"/>
              <a:buChar char="•"/>
              <a:defRPr/>
            </a:pPr>
            <a:r>
              <a:rPr lang="en-US" sz="2800" dirty="0">
                <a:solidFill>
                  <a:srgbClr val="000000"/>
                </a:solidFill>
              </a:rPr>
              <a:t>Confidentiality of investigations. </a:t>
            </a:r>
          </a:p>
          <a:p>
            <a:pPr marL="457200" indent="-457200">
              <a:buFont typeface="Arial" panose="020B0604020202020204" pitchFamily="34" charset="0"/>
              <a:buChar char="•"/>
              <a:defRPr/>
            </a:pPr>
            <a:r>
              <a:rPr lang="en-US" sz="2800" dirty="0">
                <a:solidFill>
                  <a:srgbClr val="000000"/>
                </a:solidFill>
              </a:rPr>
              <a:t>Find a guy</a:t>
            </a:r>
          </a:p>
          <a:p>
            <a:pPr marL="457200" indent="-457200">
              <a:buFont typeface="Arial" panose="020B0604020202020204" pitchFamily="34" charset="0"/>
              <a:buChar char="•"/>
              <a:defRPr/>
            </a:pPr>
            <a:r>
              <a:rPr lang="en-US" sz="2800" dirty="0">
                <a:solidFill>
                  <a:srgbClr val="000000"/>
                </a:solidFill>
              </a:rPr>
              <a:t>Find a good lawyer (on both sides) to work with. </a:t>
            </a:r>
          </a:p>
          <a:p>
            <a:pPr marL="457200" indent="-457200">
              <a:buFont typeface="Arial" panose="020B0604020202020204" pitchFamily="34" charset="0"/>
              <a:buChar char="•"/>
              <a:defRPr/>
            </a:pPr>
            <a:r>
              <a:rPr lang="en-US" sz="2800" dirty="0">
                <a:solidFill>
                  <a:srgbClr val="000000"/>
                </a:solidFill>
              </a:rPr>
              <a:t>Take note on level and extent of cooperation (including those specific individuals most helpful and those who are not). </a:t>
            </a:r>
          </a:p>
          <a:p>
            <a:pPr marL="457200" indent="-457200">
              <a:buFont typeface="Arial" panose="020B0604020202020204" pitchFamily="34" charset="0"/>
              <a:buChar char="•"/>
              <a:defRPr/>
            </a:pPr>
            <a:r>
              <a:rPr lang="en-US" sz="2800" dirty="0">
                <a:solidFill>
                  <a:srgbClr val="000000"/>
                </a:solidFill>
              </a:rPr>
              <a:t>Make sure to identify and remain aware of all persons in a bank and law firm with knowledge of case. </a:t>
            </a:r>
          </a:p>
        </p:txBody>
      </p:sp>
      <p:sp>
        <p:nvSpPr>
          <p:cNvPr id="3" name="Slide Number Placeholder 2">
            <a:extLst>
              <a:ext uri="{FF2B5EF4-FFF2-40B4-BE49-F238E27FC236}">
                <a16:creationId xmlns:a16="http://schemas.microsoft.com/office/drawing/2014/main" id="{D6378A4E-1BE8-40A8-B7FD-E572E37E3873}"/>
              </a:ext>
            </a:extLst>
          </p:cNvPr>
          <p:cNvSpPr>
            <a:spLocks noGrp="1"/>
          </p:cNvSpPr>
          <p:nvPr>
            <p:ph type="sldNum" sz="quarter" idx="12"/>
          </p:nvPr>
        </p:nvSpPr>
        <p:spPr/>
        <p:txBody>
          <a:bodyPr/>
          <a:lstStyle/>
          <a:p>
            <a:fld id="{941AA2AD-4ABD-40E1-928E-6C7D7FF4C282}" type="slidenum">
              <a:rPr lang="en-GB" smtClean="0"/>
              <a:t>8</a:t>
            </a:fld>
            <a:endParaRPr lang="en-GB" dirty="0"/>
          </a:p>
        </p:txBody>
      </p:sp>
    </p:spTree>
    <p:extLst>
      <p:ext uri="{BB962C8B-B14F-4D97-AF65-F5344CB8AC3E}">
        <p14:creationId xmlns:p14="http://schemas.microsoft.com/office/powerpoint/2010/main" val="2830982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88D99-7C82-DC49-68BC-BE195417CEEF}"/>
              </a:ext>
            </a:extLst>
          </p:cNvPr>
          <p:cNvSpPr>
            <a:spLocks noGrp="1"/>
          </p:cNvSpPr>
          <p:nvPr>
            <p:ph type="title"/>
          </p:nvPr>
        </p:nvSpPr>
        <p:spPr/>
        <p:txBody>
          <a:bodyPr/>
          <a:lstStyle/>
          <a:p>
            <a:r>
              <a:rPr lang="en-US" dirty="0"/>
              <a:t>What to add in your subpoena and how to phrase it (from the banker’s perspective)….</a:t>
            </a:r>
          </a:p>
        </p:txBody>
      </p:sp>
      <p:sp>
        <p:nvSpPr>
          <p:cNvPr id="3" name="Content Placeholder 2">
            <a:extLst>
              <a:ext uri="{FF2B5EF4-FFF2-40B4-BE49-F238E27FC236}">
                <a16:creationId xmlns:a16="http://schemas.microsoft.com/office/drawing/2014/main" id="{D5CE2509-0FDB-4664-9BB0-5DCDE0734C77}"/>
              </a:ext>
            </a:extLst>
          </p:cNvPr>
          <p:cNvSpPr>
            <a:spLocks noGrp="1"/>
          </p:cNvSpPr>
          <p:nvPr>
            <p:ph idx="1"/>
          </p:nvPr>
        </p:nvSpPr>
        <p:spPr/>
        <p:txBody>
          <a:bodyPr/>
          <a:lstStyle/>
          <a:p>
            <a:r>
              <a:rPr lang="en-US" dirty="0"/>
              <a:t>If you don’t ask, you don’t get.</a:t>
            </a:r>
          </a:p>
          <a:p>
            <a:r>
              <a:rPr lang="en-US" dirty="0"/>
              <a:t>Careful what you ask for.</a:t>
            </a:r>
          </a:p>
          <a:p>
            <a:r>
              <a:rPr lang="en-US" dirty="0"/>
              <a:t>Careful how you ask for it.</a:t>
            </a:r>
          </a:p>
          <a:p>
            <a:pPr marL="0" indent="0">
              <a:buNone/>
            </a:pPr>
            <a:endParaRPr lang="en-US" dirty="0"/>
          </a:p>
        </p:txBody>
      </p:sp>
      <p:sp>
        <p:nvSpPr>
          <p:cNvPr id="4" name="Slide Number Placeholder 3">
            <a:extLst>
              <a:ext uri="{FF2B5EF4-FFF2-40B4-BE49-F238E27FC236}">
                <a16:creationId xmlns:a16="http://schemas.microsoft.com/office/drawing/2014/main" id="{74CCFBC3-0AAC-16CE-87AA-B857771B00F2}"/>
              </a:ext>
            </a:extLst>
          </p:cNvPr>
          <p:cNvSpPr>
            <a:spLocks noGrp="1"/>
          </p:cNvSpPr>
          <p:nvPr>
            <p:ph type="sldNum" sz="quarter" idx="12"/>
          </p:nvPr>
        </p:nvSpPr>
        <p:spPr/>
        <p:txBody>
          <a:bodyPr/>
          <a:lstStyle/>
          <a:p>
            <a:fld id="{941AA2AD-4ABD-40E1-928E-6C7D7FF4C282}" type="slidenum">
              <a:rPr lang="en-GB" smtClean="0"/>
              <a:t>9</a:t>
            </a:fld>
            <a:endParaRPr lang="en-GB" dirty="0"/>
          </a:p>
        </p:txBody>
      </p:sp>
    </p:spTree>
    <p:extLst>
      <p:ext uri="{BB962C8B-B14F-4D97-AF65-F5344CB8AC3E}">
        <p14:creationId xmlns:p14="http://schemas.microsoft.com/office/powerpoint/2010/main" val="2539819688"/>
      </p:ext>
    </p:extLst>
  </p:cSld>
  <p:clrMapOvr>
    <a:masterClrMapping/>
  </p:clrMapOvr>
</p:sld>
</file>

<file path=ppt/theme/theme1.xml><?xml version="1.0" encoding="utf-8"?>
<a:theme xmlns:a="http://schemas.openxmlformats.org/drawingml/2006/main" name="OECD Africa Academy Theme">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ECD Africa Academy Theme" id="{DE495D7A-E94E-47A3-8343-F1FEA1504EF2}" vid="{0CFFD8E2-A64F-4125-B54C-2F2C0FEDCCB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OECD Africa Academy Theme[2167]</Template>
  <TotalTime>937</TotalTime>
  <Words>864</Words>
  <Application>Microsoft Office PowerPoint</Application>
  <PresentationFormat>On-screen Show (4:3)</PresentationFormat>
  <Paragraphs>96</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ＭＳ Ｐゴシック</vt:lpstr>
      <vt:lpstr>Arial</vt:lpstr>
      <vt:lpstr>Calibri</vt:lpstr>
      <vt:lpstr>Helvetica 65 Medium</vt:lpstr>
      <vt:lpstr>OECD Africa Academy Theme</vt:lpstr>
      <vt:lpstr>Production Orders/Subpoenas Prepared for Banks &amp; Other Financial Institutions</vt:lpstr>
      <vt:lpstr>Discussion Topics</vt:lpstr>
      <vt:lpstr>Why consider bankers in subpoena preparation? </vt:lpstr>
      <vt:lpstr>Subpoenas from the Bankers Perspective</vt:lpstr>
      <vt:lpstr>Law Enforcement &amp; Bank Collaboration</vt:lpstr>
      <vt:lpstr>Practical Advantages and Disadvantages of Production Orders/Subpoenas</vt:lpstr>
      <vt:lpstr>Working with the Bankers</vt:lpstr>
      <vt:lpstr>Working with the Bankers</vt:lpstr>
      <vt:lpstr>What to add in your subpoena and how to phrase it (from the banker’s perspective)….</vt:lpstr>
      <vt:lpstr>What to add in your subpoena and how to phrase it (from the banker’s perspective)….</vt:lpstr>
      <vt:lpstr>What to add in your subpoena and how to phrase it (from the banker’s perspective)….</vt:lpstr>
      <vt:lpstr>If you are interested in exploring the possibilities for collaboration and strengthening your abilities…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Douglas Sloan</dc:creator>
  <cp:lastModifiedBy>Douglas Sloan</cp:lastModifiedBy>
  <cp:revision>51</cp:revision>
  <dcterms:created xsi:type="dcterms:W3CDTF">2018-10-25T16:33:09Z</dcterms:created>
  <dcterms:modified xsi:type="dcterms:W3CDTF">2025-02-20T20:34:04Z</dcterms:modified>
</cp:coreProperties>
</file>