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48"/>
  </p:notesMasterIdLst>
  <p:handoutMasterIdLst>
    <p:handoutMasterId r:id="rId49"/>
  </p:handoutMasterIdLst>
  <p:sldIdLst>
    <p:sldId id="256" r:id="rId2"/>
    <p:sldId id="312" r:id="rId3"/>
    <p:sldId id="306" r:id="rId4"/>
    <p:sldId id="318" r:id="rId5"/>
    <p:sldId id="301" r:id="rId6"/>
    <p:sldId id="319" r:id="rId7"/>
    <p:sldId id="302" r:id="rId8"/>
    <p:sldId id="320" r:id="rId9"/>
    <p:sldId id="317" r:id="rId10"/>
    <p:sldId id="321" r:id="rId11"/>
    <p:sldId id="258" r:id="rId12"/>
    <p:sldId id="276" r:id="rId13"/>
    <p:sldId id="277" r:id="rId14"/>
    <p:sldId id="313" r:id="rId15"/>
    <p:sldId id="314" r:id="rId16"/>
    <p:sldId id="315" r:id="rId17"/>
    <p:sldId id="259" r:id="rId18"/>
    <p:sldId id="260" r:id="rId19"/>
    <p:sldId id="261" r:id="rId20"/>
    <p:sldId id="262" r:id="rId21"/>
    <p:sldId id="307" r:id="rId22"/>
    <p:sldId id="308" r:id="rId23"/>
    <p:sldId id="309" r:id="rId24"/>
    <p:sldId id="310" r:id="rId25"/>
    <p:sldId id="311" r:id="rId26"/>
    <p:sldId id="278" r:id="rId27"/>
    <p:sldId id="316" r:id="rId28"/>
    <p:sldId id="297" r:id="rId29"/>
    <p:sldId id="264" r:id="rId30"/>
    <p:sldId id="300" r:id="rId31"/>
    <p:sldId id="322" r:id="rId32"/>
    <p:sldId id="323" r:id="rId33"/>
    <p:sldId id="284" r:id="rId34"/>
    <p:sldId id="287" r:id="rId35"/>
    <p:sldId id="288" r:id="rId36"/>
    <p:sldId id="289" r:id="rId37"/>
    <p:sldId id="290" r:id="rId38"/>
    <p:sldId id="285" r:id="rId39"/>
    <p:sldId id="291" r:id="rId40"/>
    <p:sldId id="292" r:id="rId41"/>
    <p:sldId id="286" r:id="rId42"/>
    <p:sldId id="293" r:id="rId43"/>
    <p:sldId id="294" r:id="rId44"/>
    <p:sldId id="295" r:id="rId45"/>
    <p:sldId id="296" r:id="rId46"/>
    <p:sldId id="274" r:id="rId4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56"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9906" autoAdjust="0"/>
    <p:restoredTop sz="94660"/>
  </p:normalViewPr>
  <p:slideViewPr>
    <p:cSldViewPr snapToGrid="0">
      <p:cViewPr varScale="1">
        <p:scale>
          <a:sx n="50" d="100"/>
          <a:sy n="50" d="100"/>
        </p:scale>
        <p:origin x="1536" y="264"/>
      </p:cViewPr>
      <p:guideLst>
        <p:guide orient="horz" pos="2160"/>
        <p:guide pos="2856"/>
      </p:guideLst>
    </p:cSldViewPr>
  </p:slideViewPr>
  <p:notesTextViewPr>
    <p:cViewPr>
      <p:scale>
        <a:sx n="1" d="1"/>
        <a:sy n="1" d="1"/>
      </p:scale>
      <p:origin x="0" y="0"/>
    </p:cViewPr>
  </p:notesTextViewPr>
  <p:sorterViewPr>
    <p:cViewPr>
      <p:scale>
        <a:sx n="89" d="100"/>
        <a:sy n="89" d="100"/>
      </p:scale>
      <p:origin x="0" y="-8622"/>
    </p:cViewPr>
  </p:sorterViewPr>
  <p:notesViewPr>
    <p:cSldViewPr snapToGrid="0">
      <p:cViewPr varScale="1">
        <p:scale>
          <a:sx n="48" d="100"/>
          <a:sy n="48" d="100"/>
        </p:scale>
        <p:origin x="2752" y="32"/>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presProps" Target="pres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viewProps" Target="view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7F601568-F39D-503F-FDF6-0B86BA409A33}"/>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2F055EB9-991D-851A-4502-8CF9EB30D704}"/>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90EB0809-0899-4336-8B28-AE804DD7E015}" type="datetimeFigureOut">
              <a:rPr lang="en-US" smtClean="0"/>
              <a:t>2/18/2025</a:t>
            </a:fld>
            <a:endParaRPr lang="en-US"/>
          </a:p>
        </p:txBody>
      </p:sp>
      <p:sp>
        <p:nvSpPr>
          <p:cNvPr id="4" name="Footer Placeholder 3">
            <a:extLst>
              <a:ext uri="{FF2B5EF4-FFF2-40B4-BE49-F238E27FC236}">
                <a16:creationId xmlns:a16="http://schemas.microsoft.com/office/drawing/2014/main" id="{BE07020E-B851-4BE1-C55E-CE0D3971931C}"/>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BCBA96EE-BE32-1241-EBD3-F13B1E1C8570}"/>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86899A6-E54A-4175-815D-CD0FEA201ACD}" type="slidenum">
              <a:rPr lang="en-US" smtClean="0"/>
              <a:t>‹#›</a:t>
            </a:fld>
            <a:endParaRPr lang="en-US"/>
          </a:p>
        </p:txBody>
      </p:sp>
    </p:spTree>
    <p:extLst>
      <p:ext uri="{BB962C8B-B14F-4D97-AF65-F5344CB8AC3E}">
        <p14:creationId xmlns:p14="http://schemas.microsoft.com/office/powerpoint/2010/main" val="78247172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15B5AB4-73B4-4411-AD06-F68237EBD61B}" type="datetimeFigureOut">
              <a:rPr lang="en-US" smtClean="0"/>
              <a:t>2/18/2025</a:t>
            </a:fld>
            <a:endParaRPr lang="en-US" dirty="0"/>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CA5ECE9-4845-42BB-BA80-30254EC238F7}" type="slidenum">
              <a:rPr lang="en-US" smtClean="0"/>
              <a:t>‹#›</a:t>
            </a:fld>
            <a:endParaRPr lang="en-US" dirty="0"/>
          </a:p>
        </p:txBody>
      </p:sp>
    </p:spTree>
    <p:extLst>
      <p:ext uri="{BB962C8B-B14F-4D97-AF65-F5344CB8AC3E}">
        <p14:creationId xmlns:p14="http://schemas.microsoft.com/office/powerpoint/2010/main" val="345753119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solidFill>
          <a:schemeClr val="tx1">
            <a:lumMod val="75000"/>
          </a:schemeClr>
        </a:solidFill>
        <a:effectLst/>
      </p:bgPr>
    </p:bg>
    <p:spTree>
      <p:nvGrpSpPr>
        <p:cNvPr id="1" name=""/>
        <p:cNvGrpSpPr/>
        <p:nvPr/>
      </p:nvGrpSpPr>
      <p:grpSpPr>
        <a:xfrm>
          <a:off x="0" y="0"/>
          <a:ext cx="0" cy="0"/>
          <a:chOff x="0" y="0"/>
          <a:chExt cx="0" cy="0"/>
        </a:xfrm>
      </p:grpSpPr>
      <p:pic>
        <p:nvPicPr>
          <p:cNvPr id="4" name="Image 10"/>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 y="0"/>
            <a:ext cx="2627313" cy="4230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Image 12"/>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516688" y="2628900"/>
            <a:ext cx="2627312" cy="422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Image 13"/>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164389" y="6054725"/>
            <a:ext cx="1741487"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1368000" y="2481871"/>
            <a:ext cx="6300000" cy="1265731"/>
          </a:xfrm>
        </p:spPr>
        <p:txBody>
          <a:bodyPr anchor="b">
            <a:spAutoFit/>
          </a:bodyPr>
          <a:lstStyle>
            <a:lvl1pPr>
              <a:lnSpc>
                <a:spcPts val="4500"/>
              </a:lnSpc>
              <a:defRPr sz="4500" cap="all" baseline="0">
                <a:solidFill>
                  <a:schemeClr val="bg1"/>
                </a:solidFill>
              </a:defRPr>
            </a:lvl1pPr>
          </a:lstStyle>
          <a:p>
            <a:r>
              <a:rPr lang="en-US"/>
              <a:t>Click to edit Master title style</a:t>
            </a:r>
            <a:endParaRPr lang="en-US" dirty="0"/>
          </a:p>
        </p:txBody>
      </p:sp>
      <p:sp>
        <p:nvSpPr>
          <p:cNvPr id="3" name="Subtitle 2"/>
          <p:cNvSpPr>
            <a:spLocks noGrp="1"/>
          </p:cNvSpPr>
          <p:nvPr>
            <p:ph type="subTitle" idx="1"/>
          </p:nvPr>
        </p:nvSpPr>
        <p:spPr>
          <a:xfrm>
            <a:off x="1368000" y="3805202"/>
            <a:ext cx="6300000" cy="352233"/>
          </a:xfrm>
        </p:spPr>
        <p:txBody>
          <a:bodyPr>
            <a:spAutoFit/>
          </a:bodyPr>
          <a:lstStyle>
            <a:lvl1pPr marL="0" indent="0" algn="l">
              <a:lnSpc>
                <a:spcPts val="2000"/>
              </a:lnSpc>
              <a:spcBef>
                <a:spcPts val="0"/>
              </a:spcBef>
              <a:buNone/>
              <a:defRPr sz="1800" baseline="0">
                <a:solidFill>
                  <a:schemeClr val="bg1"/>
                </a:solidFill>
                <a:latin typeface="Calibri" panose="020F050202020403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8" name="Date Placeholder 3"/>
          <p:cNvSpPr>
            <a:spLocks noGrp="1"/>
          </p:cNvSpPr>
          <p:nvPr>
            <p:ph type="dt" sz="half" idx="10"/>
          </p:nvPr>
        </p:nvSpPr>
        <p:spPr>
          <a:xfrm>
            <a:off x="403226" y="6411916"/>
            <a:ext cx="1166812" cy="244475"/>
          </a:xfrm>
        </p:spPr>
        <p:txBody>
          <a:bodyPr/>
          <a:lstStyle>
            <a:lvl1pPr>
              <a:defRPr>
                <a:solidFill>
                  <a:schemeClr val="tx1"/>
                </a:solidFill>
              </a:defRPr>
            </a:lvl1pPr>
          </a:lstStyle>
          <a:p>
            <a:r>
              <a:rPr lang="en-US" dirty="0">
                <a:solidFill>
                  <a:schemeClr val="bg1"/>
                </a:solidFill>
              </a:rPr>
              <a:t>November 2018</a:t>
            </a:r>
            <a:endParaRPr lang="en-GB" dirty="0">
              <a:solidFill>
                <a:schemeClr val="bg1"/>
              </a:solidFill>
            </a:endParaRPr>
          </a:p>
        </p:txBody>
      </p:sp>
      <p:sp>
        <p:nvSpPr>
          <p:cNvPr id="9" name="Footer Placeholder 4"/>
          <p:cNvSpPr>
            <a:spLocks noGrp="1"/>
          </p:cNvSpPr>
          <p:nvPr>
            <p:ph type="ftr" sz="quarter" idx="11"/>
          </p:nvPr>
        </p:nvSpPr>
        <p:spPr>
          <a:xfrm>
            <a:off x="1570038" y="6413603"/>
            <a:ext cx="4679950" cy="244475"/>
          </a:xfrm>
        </p:spPr>
        <p:txBody>
          <a:bodyPr/>
          <a:lstStyle>
            <a:lvl1pPr>
              <a:defRPr baseline="0">
                <a:solidFill>
                  <a:schemeClr val="bg1"/>
                </a:solidFill>
              </a:defRPr>
            </a:lvl1pPr>
          </a:lstStyle>
          <a:p>
            <a:r>
              <a:rPr lang="en-GB" dirty="0"/>
              <a:t>Africa Academy for Tax and Financial Crime Investigation</a:t>
            </a:r>
          </a:p>
        </p:txBody>
      </p:sp>
      <p:grpSp>
        <p:nvGrpSpPr>
          <p:cNvPr id="12" name="Group 4">
            <a:extLst>
              <a:ext uri="{FF2B5EF4-FFF2-40B4-BE49-F238E27FC236}">
                <a16:creationId xmlns:a16="http://schemas.microsoft.com/office/drawing/2014/main" id="{CDC2867D-09EA-4368-81F5-A68A7F9452D7}"/>
              </a:ext>
            </a:extLst>
          </p:cNvPr>
          <p:cNvGrpSpPr>
            <a:grpSpLocks noChangeAspect="1"/>
          </p:cNvGrpSpPr>
          <p:nvPr/>
        </p:nvGrpSpPr>
        <p:grpSpPr bwMode="auto">
          <a:xfrm>
            <a:off x="511175" y="431800"/>
            <a:ext cx="692150" cy="1439863"/>
            <a:chOff x="322" y="272"/>
            <a:chExt cx="436" cy="907"/>
          </a:xfrm>
        </p:grpSpPr>
        <p:sp>
          <p:nvSpPr>
            <p:cNvPr id="13" name="AutoShape 3">
              <a:extLst>
                <a:ext uri="{FF2B5EF4-FFF2-40B4-BE49-F238E27FC236}">
                  <a16:creationId xmlns:a16="http://schemas.microsoft.com/office/drawing/2014/main" id="{CB13C4FF-55AC-4F0E-92E1-D9DE9F619A9A}"/>
                </a:ext>
              </a:extLst>
            </p:cNvPr>
            <p:cNvSpPr>
              <a:spLocks noChangeAspect="1" noChangeArrowheads="1" noTextEdit="1"/>
            </p:cNvSpPr>
            <p:nvPr/>
          </p:nvSpPr>
          <p:spPr bwMode="auto">
            <a:xfrm>
              <a:off x="322" y="272"/>
              <a:ext cx="436" cy="9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sp>
          <p:nvSpPr>
            <p:cNvPr id="14" name="Freeform 5">
              <a:extLst>
                <a:ext uri="{FF2B5EF4-FFF2-40B4-BE49-F238E27FC236}">
                  <a16:creationId xmlns:a16="http://schemas.microsoft.com/office/drawing/2014/main" id="{880569A9-DD5B-4DC5-8116-B8E79D73EAEA}"/>
                </a:ext>
              </a:extLst>
            </p:cNvPr>
            <p:cNvSpPr>
              <a:spLocks/>
            </p:cNvSpPr>
            <p:nvPr/>
          </p:nvSpPr>
          <p:spPr bwMode="auto">
            <a:xfrm>
              <a:off x="322" y="272"/>
              <a:ext cx="214" cy="454"/>
            </a:xfrm>
            <a:custGeom>
              <a:avLst/>
              <a:gdLst>
                <a:gd name="T0" fmla="*/ 0 w 1958"/>
                <a:gd name="T1" fmla="*/ 0 h 4156"/>
                <a:gd name="T2" fmla="*/ 0 w 1958"/>
                <a:gd name="T3" fmla="*/ 0 h 4156"/>
                <a:gd name="T4" fmla="*/ 0 w 1958"/>
                <a:gd name="T5" fmla="*/ 2006 h 4156"/>
                <a:gd name="T6" fmla="*/ 1335 w 1958"/>
                <a:gd name="T7" fmla="*/ 4156 h 4156"/>
                <a:gd name="T8" fmla="*/ 1958 w 1958"/>
                <a:gd name="T9" fmla="*/ 3152 h 4156"/>
                <a:gd name="T10" fmla="*/ 0 w 1958"/>
                <a:gd name="T11" fmla="*/ 0 h 4156"/>
              </a:gdLst>
              <a:ahLst/>
              <a:cxnLst>
                <a:cxn ang="0">
                  <a:pos x="T0" y="T1"/>
                </a:cxn>
                <a:cxn ang="0">
                  <a:pos x="T2" y="T3"/>
                </a:cxn>
                <a:cxn ang="0">
                  <a:pos x="T4" y="T5"/>
                </a:cxn>
                <a:cxn ang="0">
                  <a:pos x="T6" y="T7"/>
                </a:cxn>
                <a:cxn ang="0">
                  <a:pos x="T8" y="T9"/>
                </a:cxn>
                <a:cxn ang="0">
                  <a:pos x="T10" y="T11"/>
                </a:cxn>
              </a:cxnLst>
              <a:rect l="0" t="0" r="r" b="b"/>
              <a:pathLst>
                <a:path w="1958" h="4156">
                  <a:moveTo>
                    <a:pt x="0" y="0"/>
                  </a:moveTo>
                  <a:lnTo>
                    <a:pt x="0" y="0"/>
                  </a:lnTo>
                  <a:lnTo>
                    <a:pt x="0" y="2006"/>
                  </a:lnTo>
                  <a:lnTo>
                    <a:pt x="1335" y="4156"/>
                  </a:lnTo>
                  <a:lnTo>
                    <a:pt x="1958" y="3152"/>
                  </a:lnTo>
                  <a:lnTo>
                    <a:pt x="0" y="0"/>
                  </a:lnTo>
                  <a:close/>
                </a:path>
              </a:pathLst>
            </a:custGeom>
            <a:solidFill>
              <a:srgbClr val="92D050"/>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dirty="0"/>
            </a:p>
          </p:txBody>
        </p:sp>
        <p:sp>
          <p:nvSpPr>
            <p:cNvPr id="15" name="Freeform 6">
              <a:extLst>
                <a:ext uri="{FF2B5EF4-FFF2-40B4-BE49-F238E27FC236}">
                  <a16:creationId xmlns:a16="http://schemas.microsoft.com/office/drawing/2014/main" id="{B2537147-E121-4467-A2BA-2D28E962B530}"/>
                </a:ext>
              </a:extLst>
            </p:cNvPr>
            <p:cNvSpPr>
              <a:spLocks/>
            </p:cNvSpPr>
            <p:nvPr/>
          </p:nvSpPr>
          <p:spPr bwMode="auto">
            <a:xfrm>
              <a:off x="322" y="616"/>
              <a:ext cx="214" cy="564"/>
            </a:xfrm>
            <a:custGeom>
              <a:avLst/>
              <a:gdLst>
                <a:gd name="T0" fmla="*/ 0 w 1958"/>
                <a:gd name="T1" fmla="*/ 3154 h 5162"/>
                <a:gd name="T2" fmla="*/ 0 w 1958"/>
                <a:gd name="T3" fmla="*/ 3154 h 5162"/>
                <a:gd name="T4" fmla="*/ 0 w 1958"/>
                <a:gd name="T5" fmla="*/ 5162 h 5162"/>
                <a:gd name="T6" fmla="*/ 1958 w 1958"/>
                <a:gd name="T7" fmla="*/ 2008 h 5162"/>
                <a:gd name="T8" fmla="*/ 1958 w 1958"/>
                <a:gd name="T9" fmla="*/ 0 h 5162"/>
                <a:gd name="T10" fmla="*/ 0 w 1958"/>
                <a:gd name="T11" fmla="*/ 3154 h 5162"/>
              </a:gdLst>
              <a:ahLst/>
              <a:cxnLst>
                <a:cxn ang="0">
                  <a:pos x="T0" y="T1"/>
                </a:cxn>
                <a:cxn ang="0">
                  <a:pos x="T2" y="T3"/>
                </a:cxn>
                <a:cxn ang="0">
                  <a:pos x="T4" y="T5"/>
                </a:cxn>
                <a:cxn ang="0">
                  <a:pos x="T6" y="T7"/>
                </a:cxn>
                <a:cxn ang="0">
                  <a:pos x="T8" y="T9"/>
                </a:cxn>
                <a:cxn ang="0">
                  <a:pos x="T10" y="T11"/>
                </a:cxn>
              </a:cxnLst>
              <a:rect l="0" t="0" r="r" b="b"/>
              <a:pathLst>
                <a:path w="1958" h="5162">
                  <a:moveTo>
                    <a:pt x="0" y="3154"/>
                  </a:moveTo>
                  <a:lnTo>
                    <a:pt x="0" y="3154"/>
                  </a:lnTo>
                  <a:lnTo>
                    <a:pt x="0" y="5162"/>
                  </a:lnTo>
                  <a:lnTo>
                    <a:pt x="1958" y="2008"/>
                  </a:lnTo>
                  <a:lnTo>
                    <a:pt x="1958" y="0"/>
                  </a:lnTo>
                  <a:lnTo>
                    <a:pt x="0" y="3154"/>
                  </a:lnTo>
                  <a:close/>
                </a:path>
              </a:pathLst>
            </a:custGeom>
            <a:solidFill>
              <a:srgbClr val="72727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dirty="0"/>
            </a:p>
          </p:txBody>
        </p:sp>
        <p:sp>
          <p:nvSpPr>
            <p:cNvPr id="16" name="Freeform 7">
              <a:extLst>
                <a:ext uri="{FF2B5EF4-FFF2-40B4-BE49-F238E27FC236}">
                  <a16:creationId xmlns:a16="http://schemas.microsoft.com/office/drawing/2014/main" id="{C48876D3-AA47-4FF7-B613-05CB75AE2F0E}"/>
                </a:ext>
              </a:extLst>
            </p:cNvPr>
            <p:cNvSpPr>
              <a:spLocks/>
            </p:cNvSpPr>
            <p:nvPr/>
          </p:nvSpPr>
          <p:spPr bwMode="auto">
            <a:xfrm>
              <a:off x="545" y="272"/>
              <a:ext cx="215" cy="454"/>
            </a:xfrm>
            <a:custGeom>
              <a:avLst/>
              <a:gdLst>
                <a:gd name="T0" fmla="*/ 1958 w 1958"/>
                <a:gd name="T1" fmla="*/ 3152 h 4156"/>
                <a:gd name="T2" fmla="*/ 1958 w 1958"/>
                <a:gd name="T3" fmla="*/ 3152 h 4156"/>
                <a:gd name="T4" fmla="*/ 0 w 1958"/>
                <a:gd name="T5" fmla="*/ 0 h 4156"/>
                <a:gd name="T6" fmla="*/ 0 w 1958"/>
                <a:gd name="T7" fmla="*/ 2006 h 4156"/>
                <a:gd name="T8" fmla="*/ 1335 w 1958"/>
                <a:gd name="T9" fmla="*/ 4156 h 4156"/>
                <a:gd name="T10" fmla="*/ 1958 w 1958"/>
                <a:gd name="T11" fmla="*/ 3152 h 4156"/>
              </a:gdLst>
              <a:ahLst/>
              <a:cxnLst>
                <a:cxn ang="0">
                  <a:pos x="T0" y="T1"/>
                </a:cxn>
                <a:cxn ang="0">
                  <a:pos x="T2" y="T3"/>
                </a:cxn>
                <a:cxn ang="0">
                  <a:pos x="T4" y="T5"/>
                </a:cxn>
                <a:cxn ang="0">
                  <a:pos x="T6" y="T7"/>
                </a:cxn>
                <a:cxn ang="0">
                  <a:pos x="T8" y="T9"/>
                </a:cxn>
                <a:cxn ang="0">
                  <a:pos x="T10" y="T11"/>
                </a:cxn>
              </a:cxnLst>
              <a:rect l="0" t="0" r="r" b="b"/>
              <a:pathLst>
                <a:path w="1958" h="4156">
                  <a:moveTo>
                    <a:pt x="1958" y="3152"/>
                  </a:moveTo>
                  <a:lnTo>
                    <a:pt x="1958" y="3152"/>
                  </a:lnTo>
                  <a:lnTo>
                    <a:pt x="0" y="0"/>
                  </a:lnTo>
                  <a:lnTo>
                    <a:pt x="0" y="2006"/>
                  </a:lnTo>
                  <a:lnTo>
                    <a:pt x="1335" y="4156"/>
                  </a:lnTo>
                  <a:lnTo>
                    <a:pt x="1958" y="3152"/>
                  </a:lnTo>
                  <a:close/>
                </a:path>
              </a:pathLst>
            </a:custGeom>
            <a:solidFill>
              <a:srgbClr val="92D050"/>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dirty="0"/>
            </a:p>
          </p:txBody>
        </p:sp>
        <p:sp>
          <p:nvSpPr>
            <p:cNvPr id="17" name="Freeform 8">
              <a:extLst>
                <a:ext uri="{FF2B5EF4-FFF2-40B4-BE49-F238E27FC236}">
                  <a16:creationId xmlns:a16="http://schemas.microsoft.com/office/drawing/2014/main" id="{C325B22A-93F1-4F70-A23A-EC3C8DDC7030}"/>
                </a:ext>
              </a:extLst>
            </p:cNvPr>
            <p:cNvSpPr>
              <a:spLocks/>
            </p:cNvSpPr>
            <p:nvPr/>
          </p:nvSpPr>
          <p:spPr bwMode="auto">
            <a:xfrm>
              <a:off x="545" y="616"/>
              <a:ext cx="215" cy="564"/>
            </a:xfrm>
            <a:custGeom>
              <a:avLst/>
              <a:gdLst>
                <a:gd name="T0" fmla="*/ 0 w 1958"/>
                <a:gd name="T1" fmla="*/ 3154 h 5162"/>
                <a:gd name="T2" fmla="*/ 0 w 1958"/>
                <a:gd name="T3" fmla="*/ 3154 h 5162"/>
                <a:gd name="T4" fmla="*/ 0 w 1958"/>
                <a:gd name="T5" fmla="*/ 5162 h 5162"/>
                <a:gd name="T6" fmla="*/ 1958 w 1958"/>
                <a:gd name="T7" fmla="*/ 2008 h 5162"/>
                <a:gd name="T8" fmla="*/ 1958 w 1958"/>
                <a:gd name="T9" fmla="*/ 0 h 5162"/>
                <a:gd name="T10" fmla="*/ 0 w 1958"/>
                <a:gd name="T11" fmla="*/ 3154 h 5162"/>
              </a:gdLst>
              <a:ahLst/>
              <a:cxnLst>
                <a:cxn ang="0">
                  <a:pos x="T0" y="T1"/>
                </a:cxn>
                <a:cxn ang="0">
                  <a:pos x="T2" y="T3"/>
                </a:cxn>
                <a:cxn ang="0">
                  <a:pos x="T4" y="T5"/>
                </a:cxn>
                <a:cxn ang="0">
                  <a:pos x="T6" y="T7"/>
                </a:cxn>
                <a:cxn ang="0">
                  <a:pos x="T8" y="T9"/>
                </a:cxn>
                <a:cxn ang="0">
                  <a:pos x="T10" y="T11"/>
                </a:cxn>
              </a:cxnLst>
              <a:rect l="0" t="0" r="r" b="b"/>
              <a:pathLst>
                <a:path w="1958" h="5162">
                  <a:moveTo>
                    <a:pt x="0" y="3154"/>
                  </a:moveTo>
                  <a:lnTo>
                    <a:pt x="0" y="3154"/>
                  </a:lnTo>
                  <a:lnTo>
                    <a:pt x="0" y="5162"/>
                  </a:lnTo>
                  <a:lnTo>
                    <a:pt x="1958" y="2008"/>
                  </a:lnTo>
                  <a:lnTo>
                    <a:pt x="1958" y="0"/>
                  </a:lnTo>
                  <a:lnTo>
                    <a:pt x="0" y="3154"/>
                  </a:lnTo>
                  <a:close/>
                </a:path>
              </a:pathLst>
            </a:custGeom>
            <a:solidFill>
              <a:srgbClr val="72727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dirty="0"/>
            </a:p>
          </p:txBody>
        </p:sp>
      </p:grpSp>
    </p:spTree>
    <p:extLst>
      <p:ext uri="{BB962C8B-B14F-4D97-AF65-F5344CB8AC3E}">
        <p14:creationId xmlns:p14="http://schemas.microsoft.com/office/powerpoint/2010/main" val="6692251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bg>
      <p:bgPr>
        <a:solidFill>
          <a:schemeClr val="tx1">
            <a:lumMod val="75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baseline="0">
                <a:solidFill>
                  <a:schemeClr val="bg1"/>
                </a:solidFill>
                <a:latin typeface="Calibri" panose="020F0502020204030204" pitchFamily="34" charset="0"/>
              </a:defRPr>
            </a:lvl1pPr>
          </a:lstStyle>
          <a:p>
            <a:r>
              <a:rPr lang="en-US"/>
              <a:t>Click to edit Master title style</a:t>
            </a:r>
            <a:endParaRPr lang="en-US" dirty="0"/>
          </a:p>
        </p:txBody>
      </p:sp>
      <p:sp>
        <p:nvSpPr>
          <p:cNvPr id="3" name="Content Placeholder 2"/>
          <p:cNvSpPr>
            <a:spLocks noGrp="1"/>
          </p:cNvSpPr>
          <p:nvPr>
            <p:ph idx="1"/>
          </p:nvPr>
        </p:nvSpPr>
        <p:spPr/>
        <p:txBody>
          <a:bodyPr/>
          <a:lstStyle>
            <a:lvl1pPr marL="342900" indent="-342900">
              <a:buFont typeface="Arial" panose="020B0604020202020204" pitchFamily="34" charset="0"/>
              <a:buChar char="•"/>
              <a:defRPr baseline="0">
                <a:solidFill>
                  <a:schemeClr val="bg1"/>
                </a:solidFill>
                <a:latin typeface="Calibri" panose="020F0502020204030204" pitchFamily="34" charset="0"/>
              </a:defRPr>
            </a:lvl1pPr>
            <a:lvl2pPr marL="742950" indent="-285750">
              <a:buClr>
                <a:schemeClr val="tx1"/>
              </a:buClr>
              <a:buFont typeface="Arial" panose="020B0604020202020204" pitchFamily="34" charset="0"/>
              <a:buChar char="•"/>
              <a:defRPr baseline="0">
                <a:solidFill>
                  <a:schemeClr val="bg1"/>
                </a:solidFill>
                <a:latin typeface="Calibri" panose="020F0502020204030204" pitchFamily="34" charset="0"/>
              </a:defRPr>
            </a:lvl2pPr>
            <a:lvl3pPr marL="1143000" indent="-228600">
              <a:buFont typeface="Arial" panose="020B0604020202020204" pitchFamily="34" charset="0"/>
              <a:buChar char="•"/>
              <a:defRPr baseline="0">
                <a:solidFill>
                  <a:schemeClr val="bg1"/>
                </a:solidFill>
                <a:latin typeface="Calibri" panose="020F0502020204030204" pitchFamily="34" charset="0"/>
              </a:defRPr>
            </a:lvl3pPr>
            <a:lvl4pPr marL="1600200" indent="-228600">
              <a:buFont typeface="Arial" panose="020B0604020202020204" pitchFamily="34" charset="0"/>
              <a:buChar char="•"/>
              <a:defRPr baseline="0">
                <a:solidFill>
                  <a:schemeClr val="bg1"/>
                </a:solidFill>
                <a:latin typeface="Calibri" panose="020F0502020204030204" pitchFamily="34" charset="0"/>
              </a:defRPr>
            </a:lvl4pPr>
            <a:lvl5pPr marL="2057400" indent="-228600">
              <a:buFont typeface="Arial" panose="020B0604020202020204" pitchFamily="34" charset="0"/>
              <a:buChar char="•"/>
              <a:defRPr baseline="0">
                <a:solidFill>
                  <a:schemeClr val="bg1"/>
                </a:solidFill>
                <a:latin typeface="Calibri" panose="020F050202020403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a:xfrm>
            <a:off x="403226" y="6411915"/>
            <a:ext cx="1199331" cy="244475"/>
          </a:xfrm>
        </p:spPr>
        <p:txBody>
          <a:bodyPr/>
          <a:lstStyle>
            <a:lvl1pPr>
              <a:defRPr baseline="0">
                <a:solidFill>
                  <a:schemeClr val="bg1"/>
                </a:solidFill>
              </a:defRPr>
            </a:lvl1pPr>
          </a:lstStyle>
          <a:p>
            <a:r>
              <a:rPr lang="en-US" dirty="0"/>
              <a:t>November 2018</a:t>
            </a:r>
            <a:endParaRPr lang="en-GB" dirty="0"/>
          </a:p>
        </p:txBody>
      </p:sp>
      <p:sp>
        <p:nvSpPr>
          <p:cNvPr id="5" name="Footer Placeholder 4"/>
          <p:cNvSpPr>
            <a:spLocks noGrp="1"/>
          </p:cNvSpPr>
          <p:nvPr>
            <p:ph type="ftr" sz="quarter" idx="11"/>
          </p:nvPr>
        </p:nvSpPr>
        <p:spPr>
          <a:xfrm>
            <a:off x="1602557" y="6424222"/>
            <a:ext cx="4679950" cy="244475"/>
          </a:xfrm>
        </p:spPr>
        <p:txBody>
          <a:bodyPr/>
          <a:lstStyle>
            <a:lvl1pPr>
              <a:defRPr baseline="0">
                <a:solidFill>
                  <a:schemeClr val="bg1"/>
                </a:solidFill>
              </a:defRPr>
            </a:lvl1pPr>
          </a:lstStyle>
          <a:p>
            <a:r>
              <a:rPr lang="en-US" dirty="0"/>
              <a:t>Africa Academy for Tax and Financial Crime Investigation</a:t>
            </a:r>
            <a:endParaRPr lang="en-GB" dirty="0"/>
          </a:p>
        </p:txBody>
      </p:sp>
      <p:sp>
        <p:nvSpPr>
          <p:cNvPr id="6" name="Slide Number Placeholder 5"/>
          <p:cNvSpPr>
            <a:spLocks noGrp="1"/>
          </p:cNvSpPr>
          <p:nvPr>
            <p:ph type="sldNum" sz="quarter" idx="12"/>
          </p:nvPr>
        </p:nvSpPr>
        <p:spPr/>
        <p:txBody>
          <a:bodyPr/>
          <a:lstStyle>
            <a:lvl1pPr>
              <a:defRPr/>
            </a:lvl1pPr>
          </a:lstStyle>
          <a:p>
            <a:fld id="{941AA2AD-4ABD-40E1-928E-6C7D7FF4C282}" type="slidenum">
              <a:rPr lang="en-GB" smtClean="0"/>
              <a:t>‹#›</a:t>
            </a:fld>
            <a:endParaRPr lang="en-GB" dirty="0"/>
          </a:p>
        </p:txBody>
      </p:sp>
    </p:spTree>
    <p:extLst>
      <p:ext uri="{BB962C8B-B14F-4D97-AF65-F5344CB8AC3E}">
        <p14:creationId xmlns:p14="http://schemas.microsoft.com/office/powerpoint/2010/main" val="54793223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p:cSld name="Section Header">
    <p:bg>
      <p:bgPr>
        <a:solidFill>
          <a:schemeClr val="tx1">
            <a:lumMod val="85000"/>
          </a:schemeClr>
        </a:solidFill>
        <a:effectLst/>
      </p:bgPr>
    </p:bg>
    <p:spTree>
      <p:nvGrpSpPr>
        <p:cNvPr id="1" name=""/>
        <p:cNvGrpSpPr/>
        <p:nvPr/>
      </p:nvGrpSpPr>
      <p:grpSpPr>
        <a:xfrm>
          <a:off x="0" y="0"/>
          <a:ext cx="0" cy="0"/>
          <a:chOff x="0" y="0"/>
          <a:chExt cx="0" cy="0"/>
        </a:xfrm>
      </p:grpSpPr>
      <p:pic>
        <p:nvPicPr>
          <p:cNvPr id="3" name="Image 6"/>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193088" y="5327650"/>
            <a:ext cx="950912" cy="1530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1260000" y="2919600"/>
            <a:ext cx="6624000" cy="1058400"/>
          </a:xfrm>
        </p:spPr>
        <p:txBody>
          <a:bodyPr/>
          <a:lstStyle>
            <a:lvl1pPr algn="ctr">
              <a:lnSpc>
                <a:spcPts val="3700"/>
              </a:lnSpc>
              <a:defRPr sz="3700" b="0" i="0" cap="all" baseline="0">
                <a:solidFill>
                  <a:schemeClr val="bg1"/>
                </a:solidFill>
                <a:latin typeface="Calibri" panose="020F0502020204030204" pitchFamily="34" charset="0"/>
              </a:defRPr>
            </a:lvl1pPr>
          </a:lstStyle>
          <a:p>
            <a:r>
              <a:rPr lang="en-US"/>
              <a:t>Click to edit Master title style</a:t>
            </a:r>
            <a:endParaRPr lang="en-US" dirty="0"/>
          </a:p>
        </p:txBody>
      </p:sp>
      <p:sp>
        <p:nvSpPr>
          <p:cNvPr id="5" name="Date Placeholder 3"/>
          <p:cNvSpPr>
            <a:spLocks noGrp="1"/>
          </p:cNvSpPr>
          <p:nvPr>
            <p:ph type="dt" sz="half" idx="10"/>
          </p:nvPr>
        </p:nvSpPr>
        <p:spPr>
          <a:xfrm>
            <a:off x="403226" y="6411915"/>
            <a:ext cx="1161623" cy="244475"/>
          </a:xfrm>
        </p:spPr>
        <p:txBody>
          <a:bodyPr/>
          <a:lstStyle>
            <a:lvl1pPr>
              <a:defRPr baseline="0">
                <a:solidFill>
                  <a:schemeClr val="bg1"/>
                </a:solidFill>
              </a:defRPr>
            </a:lvl1pPr>
          </a:lstStyle>
          <a:p>
            <a:r>
              <a:rPr lang="en-US" dirty="0"/>
              <a:t>November 2018</a:t>
            </a:r>
            <a:endParaRPr lang="en-GB" dirty="0"/>
          </a:p>
        </p:txBody>
      </p:sp>
      <p:sp>
        <p:nvSpPr>
          <p:cNvPr id="6" name="Footer Placeholder 4"/>
          <p:cNvSpPr>
            <a:spLocks noGrp="1"/>
          </p:cNvSpPr>
          <p:nvPr>
            <p:ph type="ftr" sz="quarter" idx="11"/>
          </p:nvPr>
        </p:nvSpPr>
        <p:spPr>
          <a:xfrm>
            <a:off x="1564849" y="6411915"/>
            <a:ext cx="4679950" cy="244475"/>
          </a:xfrm>
        </p:spPr>
        <p:txBody>
          <a:bodyPr/>
          <a:lstStyle>
            <a:lvl1pPr>
              <a:defRPr baseline="0">
                <a:solidFill>
                  <a:schemeClr val="bg1"/>
                </a:solidFill>
              </a:defRPr>
            </a:lvl1pPr>
          </a:lstStyle>
          <a:p>
            <a:r>
              <a:rPr lang="en-GB" dirty="0"/>
              <a:t>Africa Academy for Tax and Financial Crime Investigation</a:t>
            </a:r>
          </a:p>
        </p:txBody>
      </p:sp>
      <p:sp>
        <p:nvSpPr>
          <p:cNvPr id="7" name="Slide Number Placeholder 5"/>
          <p:cNvSpPr>
            <a:spLocks noGrp="1"/>
          </p:cNvSpPr>
          <p:nvPr>
            <p:ph type="sldNum" sz="quarter" idx="12"/>
          </p:nvPr>
        </p:nvSpPr>
        <p:spPr/>
        <p:txBody>
          <a:bodyPr/>
          <a:lstStyle>
            <a:lvl1pPr>
              <a:defRPr/>
            </a:lvl1pPr>
          </a:lstStyle>
          <a:p>
            <a:fld id="{941AA2AD-4ABD-40E1-928E-6C7D7FF4C282}" type="slidenum">
              <a:rPr lang="en-GB" smtClean="0"/>
              <a:t>‹#›</a:t>
            </a:fld>
            <a:endParaRPr lang="en-GB" dirty="0"/>
          </a:p>
        </p:txBody>
      </p:sp>
      <p:grpSp>
        <p:nvGrpSpPr>
          <p:cNvPr id="14" name="Group 4">
            <a:extLst>
              <a:ext uri="{FF2B5EF4-FFF2-40B4-BE49-F238E27FC236}">
                <a16:creationId xmlns:a16="http://schemas.microsoft.com/office/drawing/2014/main" id="{8C86F674-F7C4-40B8-B313-E8B1A4CD0E36}"/>
              </a:ext>
            </a:extLst>
          </p:cNvPr>
          <p:cNvGrpSpPr>
            <a:grpSpLocks noChangeAspect="1"/>
          </p:cNvGrpSpPr>
          <p:nvPr/>
        </p:nvGrpSpPr>
        <p:grpSpPr bwMode="auto">
          <a:xfrm>
            <a:off x="628772" y="642181"/>
            <a:ext cx="631228" cy="1313128"/>
            <a:chOff x="322" y="272"/>
            <a:chExt cx="436" cy="907"/>
          </a:xfrm>
        </p:grpSpPr>
        <p:sp>
          <p:nvSpPr>
            <p:cNvPr id="15" name="AutoShape 3">
              <a:extLst>
                <a:ext uri="{FF2B5EF4-FFF2-40B4-BE49-F238E27FC236}">
                  <a16:creationId xmlns:a16="http://schemas.microsoft.com/office/drawing/2014/main" id="{E217B0D0-4D81-4DF8-AC17-B07E7A1F3843}"/>
                </a:ext>
              </a:extLst>
            </p:cNvPr>
            <p:cNvSpPr>
              <a:spLocks noChangeAspect="1" noChangeArrowheads="1" noTextEdit="1"/>
            </p:cNvSpPr>
            <p:nvPr/>
          </p:nvSpPr>
          <p:spPr bwMode="auto">
            <a:xfrm>
              <a:off x="322" y="272"/>
              <a:ext cx="436" cy="9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sp>
          <p:nvSpPr>
            <p:cNvPr id="16" name="Freeform 5">
              <a:extLst>
                <a:ext uri="{FF2B5EF4-FFF2-40B4-BE49-F238E27FC236}">
                  <a16:creationId xmlns:a16="http://schemas.microsoft.com/office/drawing/2014/main" id="{72213B58-2A0A-42D9-B87E-C4D3AA14A164}"/>
                </a:ext>
              </a:extLst>
            </p:cNvPr>
            <p:cNvSpPr>
              <a:spLocks/>
            </p:cNvSpPr>
            <p:nvPr/>
          </p:nvSpPr>
          <p:spPr bwMode="auto">
            <a:xfrm>
              <a:off x="322" y="272"/>
              <a:ext cx="214" cy="454"/>
            </a:xfrm>
            <a:custGeom>
              <a:avLst/>
              <a:gdLst>
                <a:gd name="T0" fmla="*/ 0 w 1958"/>
                <a:gd name="T1" fmla="*/ 0 h 4156"/>
                <a:gd name="T2" fmla="*/ 0 w 1958"/>
                <a:gd name="T3" fmla="*/ 0 h 4156"/>
                <a:gd name="T4" fmla="*/ 0 w 1958"/>
                <a:gd name="T5" fmla="*/ 2006 h 4156"/>
                <a:gd name="T6" fmla="*/ 1335 w 1958"/>
                <a:gd name="T7" fmla="*/ 4156 h 4156"/>
                <a:gd name="T8" fmla="*/ 1958 w 1958"/>
                <a:gd name="T9" fmla="*/ 3152 h 4156"/>
                <a:gd name="T10" fmla="*/ 0 w 1958"/>
                <a:gd name="T11" fmla="*/ 0 h 4156"/>
              </a:gdLst>
              <a:ahLst/>
              <a:cxnLst>
                <a:cxn ang="0">
                  <a:pos x="T0" y="T1"/>
                </a:cxn>
                <a:cxn ang="0">
                  <a:pos x="T2" y="T3"/>
                </a:cxn>
                <a:cxn ang="0">
                  <a:pos x="T4" y="T5"/>
                </a:cxn>
                <a:cxn ang="0">
                  <a:pos x="T6" y="T7"/>
                </a:cxn>
                <a:cxn ang="0">
                  <a:pos x="T8" y="T9"/>
                </a:cxn>
                <a:cxn ang="0">
                  <a:pos x="T10" y="T11"/>
                </a:cxn>
              </a:cxnLst>
              <a:rect l="0" t="0" r="r" b="b"/>
              <a:pathLst>
                <a:path w="1958" h="4156">
                  <a:moveTo>
                    <a:pt x="0" y="0"/>
                  </a:moveTo>
                  <a:lnTo>
                    <a:pt x="0" y="0"/>
                  </a:lnTo>
                  <a:lnTo>
                    <a:pt x="0" y="2006"/>
                  </a:lnTo>
                  <a:lnTo>
                    <a:pt x="1335" y="4156"/>
                  </a:lnTo>
                  <a:lnTo>
                    <a:pt x="1958" y="3152"/>
                  </a:lnTo>
                  <a:lnTo>
                    <a:pt x="0" y="0"/>
                  </a:lnTo>
                  <a:close/>
                </a:path>
              </a:pathLst>
            </a:custGeom>
            <a:solidFill>
              <a:srgbClr val="92D050"/>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dirty="0"/>
            </a:p>
          </p:txBody>
        </p:sp>
        <p:sp>
          <p:nvSpPr>
            <p:cNvPr id="17" name="Freeform 6">
              <a:extLst>
                <a:ext uri="{FF2B5EF4-FFF2-40B4-BE49-F238E27FC236}">
                  <a16:creationId xmlns:a16="http://schemas.microsoft.com/office/drawing/2014/main" id="{7B5CE501-D098-4463-9404-3BBBD8AD19B4}"/>
                </a:ext>
              </a:extLst>
            </p:cNvPr>
            <p:cNvSpPr>
              <a:spLocks/>
            </p:cNvSpPr>
            <p:nvPr/>
          </p:nvSpPr>
          <p:spPr bwMode="auto">
            <a:xfrm>
              <a:off x="322" y="616"/>
              <a:ext cx="214" cy="564"/>
            </a:xfrm>
            <a:custGeom>
              <a:avLst/>
              <a:gdLst>
                <a:gd name="T0" fmla="*/ 0 w 1958"/>
                <a:gd name="T1" fmla="*/ 3154 h 5162"/>
                <a:gd name="T2" fmla="*/ 0 w 1958"/>
                <a:gd name="T3" fmla="*/ 3154 h 5162"/>
                <a:gd name="T4" fmla="*/ 0 w 1958"/>
                <a:gd name="T5" fmla="*/ 5162 h 5162"/>
                <a:gd name="T6" fmla="*/ 1958 w 1958"/>
                <a:gd name="T7" fmla="*/ 2008 h 5162"/>
                <a:gd name="T8" fmla="*/ 1958 w 1958"/>
                <a:gd name="T9" fmla="*/ 0 h 5162"/>
                <a:gd name="T10" fmla="*/ 0 w 1958"/>
                <a:gd name="T11" fmla="*/ 3154 h 5162"/>
              </a:gdLst>
              <a:ahLst/>
              <a:cxnLst>
                <a:cxn ang="0">
                  <a:pos x="T0" y="T1"/>
                </a:cxn>
                <a:cxn ang="0">
                  <a:pos x="T2" y="T3"/>
                </a:cxn>
                <a:cxn ang="0">
                  <a:pos x="T4" y="T5"/>
                </a:cxn>
                <a:cxn ang="0">
                  <a:pos x="T6" y="T7"/>
                </a:cxn>
                <a:cxn ang="0">
                  <a:pos x="T8" y="T9"/>
                </a:cxn>
                <a:cxn ang="0">
                  <a:pos x="T10" y="T11"/>
                </a:cxn>
              </a:cxnLst>
              <a:rect l="0" t="0" r="r" b="b"/>
              <a:pathLst>
                <a:path w="1958" h="5162">
                  <a:moveTo>
                    <a:pt x="0" y="3154"/>
                  </a:moveTo>
                  <a:lnTo>
                    <a:pt x="0" y="3154"/>
                  </a:lnTo>
                  <a:lnTo>
                    <a:pt x="0" y="5162"/>
                  </a:lnTo>
                  <a:lnTo>
                    <a:pt x="1958" y="2008"/>
                  </a:lnTo>
                  <a:lnTo>
                    <a:pt x="1958" y="0"/>
                  </a:lnTo>
                  <a:lnTo>
                    <a:pt x="0" y="3154"/>
                  </a:lnTo>
                  <a:close/>
                </a:path>
              </a:pathLst>
            </a:custGeom>
            <a:solidFill>
              <a:srgbClr val="72727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dirty="0"/>
            </a:p>
          </p:txBody>
        </p:sp>
        <p:sp>
          <p:nvSpPr>
            <p:cNvPr id="18" name="Freeform 7">
              <a:extLst>
                <a:ext uri="{FF2B5EF4-FFF2-40B4-BE49-F238E27FC236}">
                  <a16:creationId xmlns:a16="http://schemas.microsoft.com/office/drawing/2014/main" id="{7F2F0A6D-6F78-4C23-9D93-8DAD338B7601}"/>
                </a:ext>
              </a:extLst>
            </p:cNvPr>
            <p:cNvSpPr>
              <a:spLocks/>
            </p:cNvSpPr>
            <p:nvPr/>
          </p:nvSpPr>
          <p:spPr bwMode="auto">
            <a:xfrm>
              <a:off x="545" y="272"/>
              <a:ext cx="215" cy="454"/>
            </a:xfrm>
            <a:custGeom>
              <a:avLst/>
              <a:gdLst>
                <a:gd name="T0" fmla="*/ 1958 w 1958"/>
                <a:gd name="T1" fmla="*/ 3152 h 4156"/>
                <a:gd name="T2" fmla="*/ 1958 w 1958"/>
                <a:gd name="T3" fmla="*/ 3152 h 4156"/>
                <a:gd name="T4" fmla="*/ 0 w 1958"/>
                <a:gd name="T5" fmla="*/ 0 h 4156"/>
                <a:gd name="T6" fmla="*/ 0 w 1958"/>
                <a:gd name="T7" fmla="*/ 2006 h 4156"/>
                <a:gd name="T8" fmla="*/ 1335 w 1958"/>
                <a:gd name="T9" fmla="*/ 4156 h 4156"/>
                <a:gd name="T10" fmla="*/ 1958 w 1958"/>
                <a:gd name="T11" fmla="*/ 3152 h 4156"/>
              </a:gdLst>
              <a:ahLst/>
              <a:cxnLst>
                <a:cxn ang="0">
                  <a:pos x="T0" y="T1"/>
                </a:cxn>
                <a:cxn ang="0">
                  <a:pos x="T2" y="T3"/>
                </a:cxn>
                <a:cxn ang="0">
                  <a:pos x="T4" y="T5"/>
                </a:cxn>
                <a:cxn ang="0">
                  <a:pos x="T6" y="T7"/>
                </a:cxn>
                <a:cxn ang="0">
                  <a:pos x="T8" y="T9"/>
                </a:cxn>
                <a:cxn ang="0">
                  <a:pos x="T10" y="T11"/>
                </a:cxn>
              </a:cxnLst>
              <a:rect l="0" t="0" r="r" b="b"/>
              <a:pathLst>
                <a:path w="1958" h="4156">
                  <a:moveTo>
                    <a:pt x="1958" y="3152"/>
                  </a:moveTo>
                  <a:lnTo>
                    <a:pt x="1958" y="3152"/>
                  </a:lnTo>
                  <a:lnTo>
                    <a:pt x="0" y="0"/>
                  </a:lnTo>
                  <a:lnTo>
                    <a:pt x="0" y="2006"/>
                  </a:lnTo>
                  <a:lnTo>
                    <a:pt x="1335" y="4156"/>
                  </a:lnTo>
                  <a:lnTo>
                    <a:pt x="1958" y="3152"/>
                  </a:lnTo>
                  <a:close/>
                </a:path>
              </a:pathLst>
            </a:custGeom>
            <a:solidFill>
              <a:srgbClr val="92D050"/>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dirty="0"/>
            </a:p>
          </p:txBody>
        </p:sp>
        <p:sp>
          <p:nvSpPr>
            <p:cNvPr id="19" name="Freeform 8">
              <a:extLst>
                <a:ext uri="{FF2B5EF4-FFF2-40B4-BE49-F238E27FC236}">
                  <a16:creationId xmlns:a16="http://schemas.microsoft.com/office/drawing/2014/main" id="{6E9303DE-0147-40FB-8E83-89162FC33B9A}"/>
                </a:ext>
              </a:extLst>
            </p:cNvPr>
            <p:cNvSpPr>
              <a:spLocks/>
            </p:cNvSpPr>
            <p:nvPr/>
          </p:nvSpPr>
          <p:spPr bwMode="auto">
            <a:xfrm>
              <a:off x="545" y="616"/>
              <a:ext cx="215" cy="564"/>
            </a:xfrm>
            <a:custGeom>
              <a:avLst/>
              <a:gdLst>
                <a:gd name="T0" fmla="*/ 0 w 1958"/>
                <a:gd name="T1" fmla="*/ 3154 h 5162"/>
                <a:gd name="T2" fmla="*/ 0 w 1958"/>
                <a:gd name="T3" fmla="*/ 3154 h 5162"/>
                <a:gd name="T4" fmla="*/ 0 w 1958"/>
                <a:gd name="T5" fmla="*/ 5162 h 5162"/>
                <a:gd name="T6" fmla="*/ 1958 w 1958"/>
                <a:gd name="T7" fmla="*/ 2008 h 5162"/>
                <a:gd name="T8" fmla="*/ 1958 w 1958"/>
                <a:gd name="T9" fmla="*/ 0 h 5162"/>
                <a:gd name="T10" fmla="*/ 0 w 1958"/>
                <a:gd name="T11" fmla="*/ 3154 h 5162"/>
              </a:gdLst>
              <a:ahLst/>
              <a:cxnLst>
                <a:cxn ang="0">
                  <a:pos x="T0" y="T1"/>
                </a:cxn>
                <a:cxn ang="0">
                  <a:pos x="T2" y="T3"/>
                </a:cxn>
                <a:cxn ang="0">
                  <a:pos x="T4" y="T5"/>
                </a:cxn>
                <a:cxn ang="0">
                  <a:pos x="T6" y="T7"/>
                </a:cxn>
                <a:cxn ang="0">
                  <a:pos x="T8" y="T9"/>
                </a:cxn>
                <a:cxn ang="0">
                  <a:pos x="T10" y="T11"/>
                </a:cxn>
              </a:cxnLst>
              <a:rect l="0" t="0" r="r" b="b"/>
              <a:pathLst>
                <a:path w="1958" h="5162">
                  <a:moveTo>
                    <a:pt x="0" y="3154"/>
                  </a:moveTo>
                  <a:lnTo>
                    <a:pt x="0" y="3154"/>
                  </a:lnTo>
                  <a:lnTo>
                    <a:pt x="0" y="5162"/>
                  </a:lnTo>
                  <a:lnTo>
                    <a:pt x="1958" y="2008"/>
                  </a:lnTo>
                  <a:lnTo>
                    <a:pt x="1958" y="0"/>
                  </a:lnTo>
                  <a:lnTo>
                    <a:pt x="0" y="3154"/>
                  </a:lnTo>
                  <a:close/>
                </a:path>
              </a:pathLst>
            </a:custGeom>
            <a:solidFill>
              <a:srgbClr val="72727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dirty="0"/>
            </a:p>
          </p:txBody>
        </p:sp>
      </p:grpSp>
    </p:spTree>
    <p:extLst>
      <p:ext uri="{BB962C8B-B14F-4D97-AF65-F5344CB8AC3E}">
        <p14:creationId xmlns:p14="http://schemas.microsoft.com/office/powerpoint/2010/main" val="385270041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cSld name="1_Section Header">
    <p:bg>
      <p:bgPr>
        <a:solidFill>
          <a:schemeClr val="tx1">
            <a:lumMod val="85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1260000" y="2919600"/>
            <a:ext cx="6624000" cy="1058400"/>
          </a:xfrm>
        </p:spPr>
        <p:txBody>
          <a:bodyPr/>
          <a:lstStyle>
            <a:lvl1pPr algn="ctr">
              <a:lnSpc>
                <a:spcPts val="3591"/>
              </a:lnSpc>
              <a:defRPr sz="3591" b="0" i="0" cap="all" baseline="0">
                <a:solidFill>
                  <a:schemeClr val="bg1"/>
                </a:solidFill>
                <a:latin typeface="Calibri" panose="020F0502020204030204" pitchFamily="34" charset="0"/>
              </a:defRPr>
            </a:lvl1pPr>
          </a:lstStyle>
          <a:p>
            <a:r>
              <a:rPr lang="en-US"/>
              <a:t>Click to edit Master title style</a:t>
            </a:r>
            <a:endParaRPr lang="en-US" dirty="0"/>
          </a:p>
        </p:txBody>
      </p:sp>
    </p:spTree>
    <p:extLst>
      <p:ext uri="{BB962C8B-B14F-4D97-AF65-F5344CB8AC3E}">
        <p14:creationId xmlns:p14="http://schemas.microsoft.com/office/powerpoint/2010/main" val="905084801"/>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emf"/><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tx1">
            <a:lumMod val="75000"/>
          </a:schemeClr>
        </a:solidFill>
        <a:effectLst/>
      </p:bgPr>
    </p:bg>
    <p:spTree>
      <p:nvGrpSpPr>
        <p:cNvPr id="1" name=""/>
        <p:cNvGrpSpPr/>
        <p:nvPr/>
      </p:nvGrpSpPr>
      <p:grpSpPr>
        <a:xfrm>
          <a:off x="0" y="0"/>
          <a:ext cx="0" cy="0"/>
          <a:chOff x="0" y="0"/>
          <a:chExt cx="0" cy="0"/>
        </a:xfrm>
      </p:grpSpPr>
      <p:pic>
        <p:nvPicPr>
          <p:cNvPr id="1026" name="Image 9"/>
          <p:cNvPicPr>
            <a:picLocks noChangeAspect="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8193088" y="5327650"/>
            <a:ext cx="950912" cy="1530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Rectangle 6"/>
          <p:cNvSpPr>
            <a:spLocks noChangeArrowheads="1"/>
          </p:cNvSpPr>
          <p:nvPr/>
        </p:nvSpPr>
        <p:spPr bwMode="auto">
          <a:xfrm>
            <a:off x="503239" y="1306513"/>
            <a:ext cx="8154987" cy="0"/>
          </a:xfrm>
          <a:prstGeom prst="rect">
            <a:avLst/>
          </a:prstGeom>
          <a:noFill/>
          <a:ln w="6350" algn="ctr">
            <a:solidFill>
              <a:schemeClr val="tx1"/>
            </a:solidFill>
            <a:miter lim="800000"/>
            <a:headEnd/>
            <a:tailEnd/>
          </a:ln>
        </p:spPr>
        <p:txBody>
          <a:bodyPr wrap="none"/>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lgn="ctr">
              <a:defRPr/>
            </a:pPr>
            <a:endParaRPr lang="fr-FR" altLang="en-US" sz="2000" dirty="0">
              <a:latin typeface="Helvetica 65 Medium"/>
            </a:endParaRPr>
          </a:p>
        </p:txBody>
      </p:sp>
      <p:sp>
        <p:nvSpPr>
          <p:cNvPr id="1028" name="Title Placeholder 1"/>
          <p:cNvSpPr>
            <a:spLocks noGrp="1"/>
          </p:cNvSpPr>
          <p:nvPr>
            <p:ph type="title"/>
          </p:nvPr>
        </p:nvSpPr>
        <p:spPr bwMode="auto">
          <a:xfrm>
            <a:off x="1079500" y="238125"/>
            <a:ext cx="7416800" cy="1022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fr-FR" altLang="en-US" dirty="0"/>
              <a:t>Click to </a:t>
            </a:r>
            <a:r>
              <a:rPr lang="fr-FR" altLang="en-US" dirty="0" err="1"/>
              <a:t>edit</a:t>
            </a:r>
            <a:r>
              <a:rPr lang="fr-FR" altLang="en-US" dirty="0"/>
              <a:t> Slide </a:t>
            </a:r>
            <a:r>
              <a:rPr lang="fr-FR" altLang="en-US" dirty="0" err="1"/>
              <a:t>title</a:t>
            </a:r>
            <a:br>
              <a:rPr lang="fr-FR" altLang="en-US" dirty="0"/>
            </a:br>
            <a:r>
              <a:rPr lang="fr-FR" altLang="en-US" dirty="0"/>
              <a:t>Slide </a:t>
            </a:r>
            <a:r>
              <a:rPr lang="fr-FR" altLang="en-US" dirty="0" err="1"/>
              <a:t>title</a:t>
            </a:r>
            <a:r>
              <a:rPr lang="fr-FR" altLang="en-US" dirty="0"/>
              <a:t> can </a:t>
            </a:r>
            <a:r>
              <a:rPr lang="fr-FR" altLang="en-US" dirty="0" err="1"/>
              <a:t>be</a:t>
            </a:r>
            <a:r>
              <a:rPr lang="fr-FR" altLang="en-US" dirty="0"/>
              <a:t> </a:t>
            </a:r>
            <a:r>
              <a:rPr lang="fr-FR" altLang="en-US" dirty="0" err="1"/>
              <a:t>extended</a:t>
            </a:r>
            <a:r>
              <a:rPr lang="fr-FR" altLang="en-US" dirty="0"/>
              <a:t> to </a:t>
            </a:r>
            <a:r>
              <a:rPr lang="fr-FR" altLang="en-US" dirty="0" err="1"/>
              <a:t>two</a:t>
            </a:r>
            <a:r>
              <a:rPr lang="fr-FR" altLang="en-US" dirty="0"/>
              <a:t> </a:t>
            </a:r>
            <a:r>
              <a:rPr lang="fr-FR" altLang="en-US" dirty="0" err="1"/>
              <a:t>lines</a:t>
            </a:r>
            <a:endParaRPr lang="en-US" altLang="en-US" dirty="0"/>
          </a:p>
        </p:txBody>
      </p:sp>
      <p:sp>
        <p:nvSpPr>
          <p:cNvPr id="1029" name="Text Placeholder 2"/>
          <p:cNvSpPr>
            <a:spLocks noGrp="1"/>
          </p:cNvSpPr>
          <p:nvPr>
            <p:ph type="body" idx="1"/>
          </p:nvPr>
        </p:nvSpPr>
        <p:spPr bwMode="auto">
          <a:xfrm>
            <a:off x="468314" y="1600202"/>
            <a:ext cx="8218487"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fr-FR" altLang="en-US" dirty="0"/>
              <a:t>Cliquez pour modifier les styles du texte du masque</a:t>
            </a:r>
          </a:p>
          <a:p>
            <a:pPr lvl="1"/>
            <a:r>
              <a:rPr lang="fr-FR" altLang="en-US" dirty="0"/>
              <a:t>Deuxième niveau</a:t>
            </a:r>
          </a:p>
          <a:p>
            <a:pPr lvl="2"/>
            <a:r>
              <a:rPr lang="fr-FR" altLang="en-US" dirty="0"/>
              <a:t>Troisième niveau</a:t>
            </a:r>
          </a:p>
          <a:p>
            <a:pPr lvl="3"/>
            <a:r>
              <a:rPr lang="fr-FR" altLang="en-US" dirty="0"/>
              <a:t>Quatrième niveau</a:t>
            </a:r>
          </a:p>
          <a:p>
            <a:pPr lvl="4"/>
            <a:r>
              <a:rPr lang="fr-FR" altLang="en-US" dirty="0"/>
              <a:t>Cinquième niveau</a:t>
            </a:r>
            <a:endParaRPr lang="en-US" altLang="en-US" dirty="0"/>
          </a:p>
        </p:txBody>
      </p:sp>
      <p:sp>
        <p:nvSpPr>
          <p:cNvPr id="4" name="Date Placeholder 3"/>
          <p:cNvSpPr>
            <a:spLocks noGrp="1"/>
          </p:cNvSpPr>
          <p:nvPr>
            <p:ph type="dt" sz="half" idx="2"/>
          </p:nvPr>
        </p:nvSpPr>
        <p:spPr>
          <a:xfrm>
            <a:off x="403226" y="6411915"/>
            <a:ext cx="900113" cy="244475"/>
          </a:xfrm>
          <a:prstGeom prst="rect">
            <a:avLst/>
          </a:prstGeom>
        </p:spPr>
        <p:txBody>
          <a:bodyPr vert="horz" lIns="91440" tIns="45720" rIns="91440" bIns="45720" rtlCol="0" anchor="t" anchorCtr="0"/>
          <a:lstStyle>
            <a:lvl1pPr algn="l">
              <a:defRPr sz="1000" baseline="0">
                <a:solidFill>
                  <a:schemeClr val="tx1"/>
                </a:solidFill>
                <a:latin typeface="Arial"/>
              </a:defRPr>
            </a:lvl1pPr>
          </a:lstStyle>
          <a:p>
            <a:r>
              <a:rPr lang="en-US" dirty="0"/>
              <a:t>November 2018</a:t>
            </a:r>
            <a:endParaRPr lang="en-GB" dirty="0"/>
          </a:p>
        </p:txBody>
      </p:sp>
      <p:sp>
        <p:nvSpPr>
          <p:cNvPr id="5" name="Footer Placeholder 4"/>
          <p:cNvSpPr>
            <a:spLocks noGrp="1"/>
          </p:cNvSpPr>
          <p:nvPr>
            <p:ph type="ftr" sz="quarter" idx="3"/>
          </p:nvPr>
        </p:nvSpPr>
        <p:spPr>
          <a:xfrm>
            <a:off x="1368426" y="6411915"/>
            <a:ext cx="4679950" cy="244475"/>
          </a:xfrm>
          <a:prstGeom prst="rect">
            <a:avLst/>
          </a:prstGeom>
        </p:spPr>
        <p:txBody>
          <a:bodyPr vert="horz" lIns="91440" tIns="45720" rIns="91440" bIns="45720" rtlCol="0" anchor="t" anchorCtr="0"/>
          <a:lstStyle>
            <a:lvl1pPr algn="l">
              <a:defRPr sz="1000" kern="1200" baseline="0">
                <a:solidFill>
                  <a:schemeClr val="tx1"/>
                </a:solidFill>
                <a:latin typeface="Arial"/>
              </a:defRPr>
            </a:lvl1pPr>
          </a:lstStyle>
          <a:p>
            <a:r>
              <a:rPr lang="en-US" dirty="0"/>
              <a:t>Africa Academy for Tax and Financial Crime Investigation</a:t>
            </a:r>
            <a:endParaRPr lang="en-GB" dirty="0"/>
          </a:p>
        </p:txBody>
      </p:sp>
      <p:sp>
        <p:nvSpPr>
          <p:cNvPr id="6" name="Slide Number Placeholder 5"/>
          <p:cNvSpPr>
            <a:spLocks noGrp="1"/>
          </p:cNvSpPr>
          <p:nvPr>
            <p:ph type="sldNum" sz="quarter" idx="4"/>
          </p:nvPr>
        </p:nvSpPr>
        <p:spPr>
          <a:xfrm>
            <a:off x="8640763" y="6411915"/>
            <a:ext cx="341312" cy="244475"/>
          </a:xfrm>
          <a:prstGeom prst="rect">
            <a:avLst/>
          </a:prstGeom>
        </p:spPr>
        <p:txBody>
          <a:bodyPr vert="horz" wrap="none" lIns="91440" tIns="45720" rIns="91440" bIns="45720" numCol="1" anchor="t" anchorCtr="0" compatLnSpc="1">
            <a:prstTxWarp prst="textNoShape">
              <a:avLst/>
            </a:prstTxWarp>
          </a:bodyPr>
          <a:lstStyle>
            <a:lvl1pPr algn="r">
              <a:defRPr sz="1000">
                <a:solidFill>
                  <a:srgbClr val="006299"/>
                </a:solidFill>
                <a:latin typeface="Arial" pitchFamily="34" charset="0"/>
              </a:defRPr>
            </a:lvl1pPr>
          </a:lstStyle>
          <a:p>
            <a:fld id="{941AA2AD-4ABD-40E1-928E-6C7D7FF4C282}" type="slidenum">
              <a:rPr lang="en-GB" smtClean="0"/>
              <a:t>‹#›</a:t>
            </a:fld>
            <a:endParaRPr lang="en-GB" dirty="0"/>
          </a:p>
        </p:txBody>
      </p:sp>
      <p:grpSp>
        <p:nvGrpSpPr>
          <p:cNvPr id="10" name="Group 4">
            <a:extLst>
              <a:ext uri="{FF2B5EF4-FFF2-40B4-BE49-F238E27FC236}">
                <a16:creationId xmlns:a16="http://schemas.microsoft.com/office/drawing/2014/main" id="{077FA898-5220-4D56-8670-FDCA6BC951DB}"/>
              </a:ext>
            </a:extLst>
          </p:cNvPr>
          <p:cNvGrpSpPr>
            <a:grpSpLocks noChangeAspect="1"/>
          </p:cNvGrpSpPr>
          <p:nvPr/>
        </p:nvGrpSpPr>
        <p:grpSpPr bwMode="auto">
          <a:xfrm>
            <a:off x="372196" y="201610"/>
            <a:ext cx="506806" cy="1054296"/>
            <a:chOff x="322" y="272"/>
            <a:chExt cx="436" cy="907"/>
          </a:xfrm>
        </p:grpSpPr>
        <p:sp>
          <p:nvSpPr>
            <p:cNvPr id="11" name="AutoShape 3">
              <a:extLst>
                <a:ext uri="{FF2B5EF4-FFF2-40B4-BE49-F238E27FC236}">
                  <a16:creationId xmlns:a16="http://schemas.microsoft.com/office/drawing/2014/main" id="{4670841D-A184-4C91-B468-0EF45824627E}"/>
                </a:ext>
              </a:extLst>
            </p:cNvPr>
            <p:cNvSpPr>
              <a:spLocks noChangeAspect="1" noChangeArrowheads="1" noTextEdit="1"/>
            </p:cNvSpPr>
            <p:nvPr/>
          </p:nvSpPr>
          <p:spPr bwMode="auto">
            <a:xfrm>
              <a:off x="322" y="272"/>
              <a:ext cx="436" cy="9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sp>
          <p:nvSpPr>
            <p:cNvPr id="12" name="Freeform 5">
              <a:extLst>
                <a:ext uri="{FF2B5EF4-FFF2-40B4-BE49-F238E27FC236}">
                  <a16:creationId xmlns:a16="http://schemas.microsoft.com/office/drawing/2014/main" id="{39BC3780-2645-4F96-B167-35CBE975EF61}"/>
                </a:ext>
              </a:extLst>
            </p:cNvPr>
            <p:cNvSpPr>
              <a:spLocks/>
            </p:cNvSpPr>
            <p:nvPr/>
          </p:nvSpPr>
          <p:spPr bwMode="auto">
            <a:xfrm>
              <a:off x="322" y="272"/>
              <a:ext cx="214" cy="454"/>
            </a:xfrm>
            <a:custGeom>
              <a:avLst/>
              <a:gdLst>
                <a:gd name="T0" fmla="*/ 0 w 1958"/>
                <a:gd name="T1" fmla="*/ 0 h 4156"/>
                <a:gd name="T2" fmla="*/ 0 w 1958"/>
                <a:gd name="T3" fmla="*/ 0 h 4156"/>
                <a:gd name="T4" fmla="*/ 0 w 1958"/>
                <a:gd name="T5" fmla="*/ 2006 h 4156"/>
                <a:gd name="T6" fmla="*/ 1335 w 1958"/>
                <a:gd name="T7" fmla="*/ 4156 h 4156"/>
                <a:gd name="T8" fmla="*/ 1958 w 1958"/>
                <a:gd name="T9" fmla="*/ 3152 h 4156"/>
                <a:gd name="T10" fmla="*/ 0 w 1958"/>
                <a:gd name="T11" fmla="*/ 0 h 4156"/>
              </a:gdLst>
              <a:ahLst/>
              <a:cxnLst>
                <a:cxn ang="0">
                  <a:pos x="T0" y="T1"/>
                </a:cxn>
                <a:cxn ang="0">
                  <a:pos x="T2" y="T3"/>
                </a:cxn>
                <a:cxn ang="0">
                  <a:pos x="T4" y="T5"/>
                </a:cxn>
                <a:cxn ang="0">
                  <a:pos x="T6" y="T7"/>
                </a:cxn>
                <a:cxn ang="0">
                  <a:pos x="T8" y="T9"/>
                </a:cxn>
                <a:cxn ang="0">
                  <a:pos x="T10" y="T11"/>
                </a:cxn>
              </a:cxnLst>
              <a:rect l="0" t="0" r="r" b="b"/>
              <a:pathLst>
                <a:path w="1958" h="4156">
                  <a:moveTo>
                    <a:pt x="0" y="0"/>
                  </a:moveTo>
                  <a:lnTo>
                    <a:pt x="0" y="0"/>
                  </a:lnTo>
                  <a:lnTo>
                    <a:pt x="0" y="2006"/>
                  </a:lnTo>
                  <a:lnTo>
                    <a:pt x="1335" y="4156"/>
                  </a:lnTo>
                  <a:lnTo>
                    <a:pt x="1958" y="3152"/>
                  </a:lnTo>
                  <a:lnTo>
                    <a:pt x="0" y="0"/>
                  </a:lnTo>
                  <a:close/>
                </a:path>
              </a:pathLst>
            </a:custGeom>
            <a:solidFill>
              <a:srgbClr val="92D050"/>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dirty="0"/>
            </a:p>
          </p:txBody>
        </p:sp>
        <p:sp>
          <p:nvSpPr>
            <p:cNvPr id="13" name="Freeform 6">
              <a:extLst>
                <a:ext uri="{FF2B5EF4-FFF2-40B4-BE49-F238E27FC236}">
                  <a16:creationId xmlns:a16="http://schemas.microsoft.com/office/drawing/2014/main" id="{01AE440F-BCA1-40C3-8889-EA39A3D3DC36}"/>
                </a:ext>
              </a:extLst>
            </p:cNvPr>
            <p:cNvSpPr>
              <a:spLocks/>
            </p:cNvSpPr>
            <p:nvPr/>
          </p:nvSpPr>
          <p:spPr bwMode="auto">
            <a:xfrm>
              <a:off x="322" y="616"/>
              <a:ext cx="214" cy="564"/>
            </a:xfrm>
            <a:custGeom>
              <a:avLst/>
              <a:gdLst>
                <a:gd name="T0" fmla="*/ 0 w 1958"/>
                <a:gd name="T1" fmla="*/ 3154 h 5162"/>
                <a:gd name="T2" fmla="*/ 0 w 1958"/>
                <a:gd name="T3" fmla="*/ 3154 h 5162"/>
                <a:gd name="T4" fmla="*/ 0 w 1958"/>
                <a:gd name="T5" fmla="*/ 5162 h 5162"/>
                <a:gd name="T6" fmla="*/ 1958 w 1958"/>
                <a:gd name="T7" fmla="*/ 2008 h 5162"/>
                <a:gd name="T8" fmla="*/ 1958 w 1958"/>
                <a:gd name="T9" fmla="*/ 0 h 5162"/>
                <a:gd name="T10" fmla="*/ 0 w 1958"/>
                <a:gd name="T11" fmla="*/ 3154 h 5162"/>
              </a:gdLst>
              <a:ahLst/>
              <a:cxnLst>
                <a:cxn ang="0">
                  <a:pos x="T0" y="T1"/>
                </a:cxn>
                <a:cxn ang="0">
                  <a:pos x="T2" y="T3"/>
                </a:cxn>
                <a:cxn ang="0">
                  <a:pos x="T4" y="T5"/>
                </a:cxn>
                <a:cxn ang="0">
                  <a:pos x="T6" y="T7"/>
                </a:cxn>
                <a:cxn ang="0">
                  <a:pos x="T8" y="T9"/>
                </a:cxn>
                <a:cxn ang="0">
                  <a:pos x="T10" y="T11"/>
                </a:cxn>
              </a:cxnLst>
              <a:rect l="0" t="0" r="r" b="b"/>
              <a:pathLst>
                <a:path w="1958" h="5162">
                  <a:moveTo>
                    <a:pt x="0" y="3154"/>
                  </a:moveTo>
                  <a:lnTo>
                    <a:pt x="0" y="3154"/>
                  </a:lnTo>
                  <a:lnTo>
                    <a:pt x="0" y="5162"/>
                  </a:lnTo>
                  <a:lnTo>
                    <a:pt x="1958" y="2008"/>
                  </a:lnTo>
                  <a:lnTo>
                    <a:pt x="1958" y="0"/>
                  </a:lnTo>
                  <a:lnTo>
                    <a:pt x="0" y="3154"/>
                  </a:lnTo>
                  <a:close/>
                </a:path>
              </a:pathLst>
            </a:custGeom>
            <a:solidFill>
              <a:srgbClr val="72727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dirty="0"/>
            </a:p>
          </p:txBody>
        </p:sp>
        <p:sp>
          <p:nvSpPr>
            <p:cNvPr id="14" name="Freeform 7">
              <a:extLst>
                <a:ext uri="{FF2B5EF4-FFF2-40B4-BE49-F238E27FC236}">
                  <a16:creationId xmlns:a16="http://schemas.microsoft.com/office/drawing/2014/main" id="{D17E375C-E75C-417D-B202-F8088A3E5ADB}"/>
                </a:ext>
              </a:extLst>
            </p:cNvPr>
            <p:cNvSpPr>
              <a:spLocks/>
            </p:cNvSpPr>
            <p:nvPr/>
          </p:nvSpPr>
          <p:spPr bwMode="auto">
            <a:xfrm>
              <a:off x="545" y="272"/>
              <a:ext cx="215" cy="454"/>
            </a:xfrm>
            <a:custGeom>
              <a:avLst/>
              <a:gdLst>
                <a:gd name="T0" fmla="*/ 1958 w 1958"/>
                <a:gd name="T1" fmla="*/ 3152 h 4156"/>
                <a:gd name="T2" fmla="*/ 1958 w 1958"/>
                <a:gd name="T3" fmla="*/ 3152 h 4156"/>
                <a:gd name="T4" fmla="*/ 0 w 1958"/>
                <a:gd name="T5" fmla="*/ 0 h 4156"/>
                <a:gd name="T6" fmla="*/ 0 w 1958"/>
                <a:gd name="T7" fmla="*/ 2006 h 4156"/>
                <a:gd name="T8" fmla="*/ 1335 w 1958"/>
                <a:gd name="T9" fmla="*/ 4156 h 4156"/>
                <a:gd name="T10" fmla="*/ 1958 w 1958"/>
                <a:gd name="T11" fmla="*/ 3152 h 4156"/>
              </a:gdLst>
              <a:ahLst/>
              <a:cxnLst>
                <a:cxn ang="0">
                  <a:pos x="T0" y="T1"/>
                </a:cxn>
                <a:cxn ang="0">
                  <a:pos x="T2" y="T3"/>
                </a:cxn>
                <a:cxn ang="0">
                  <a:pos x="T4" y="T5"/>
                </a:cxn>
                <a:cxn ang="0">
                  <a:pos x="T6" y="T7"/>
                </a:cxn>
                <a:cxn ang="0">
                  <a:pos x="T8" y="T9"/>
                </a:cxn>
                <a:cxn ang="0">
                  <a:pos x="T10" y="T11"/>
                </a:cxn>
              </a:cxnLst>
              <a:rect l="0" t="0" r="r" b="b"/>
              <a:pathLst>
                <a:path w="1958" h="4156">
                  <a:moveTo>
                    <a:pt x="1958" y="3152"/>
                  </a:moveTo>
                  <a:lnTo>
                    <a:pt x="1958" y="3152"/>
                  </a:lnTo>
                  <a:lnTo>
                    <a:pt x="0" y="0"/>
                  </a:lnTo>
                  <a:lnTo>
                    <a:pt x="0" y="2006"/>
                  </a:lnTo>
                  <a:lnTo>
                    <a:pt x="1335" y="4156"/>
                  </a:lnTo>
                  <a:lnTo>
                    <a:pt x="1958" y="3152"/>
                  </a:lnTo>
                  <a:close/>
                </a:path>
              </a:pathLst>
            </a:custGeom>
            <a:solidFill>
              <a:srgbClr val="92D050"/>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dirty="0"/>
            </a:p>
          </p:txBody>
        </p:sp>
        <p:sp>
          <p:nvSpPr>
            <p:cNvPr id="15" name="Freeform 8">
              <a:extLst>
                <a:ext uri="{FF2B5EF4-FFF2-40B4-BE49-F238E27FC236}">
                  <a16:creationId xmlns:a16="http://schemas.microsoft.com/office/drawing/2014/main" id="{73CF473C-BB5C-464B-87F8-AAE659EEE7A9}"/>
                </a:ext>
              </a:extLst>
            </p:cNvPr>
            <p:cNvSpPr>
              <a:spLocks/>
            </p:cNvSpPr>
            <p:nvPr/>
          </p:nvSpPr>
          <p:spPr bwMode="auto">
            <a:xfrm>
              <a:off x="545" y="616"/>
              <a:ext cx="215" cy="564"/>
            </a:xfrm>
            <a:custGeom>
              <a:avLst/>
              <a:gdLst>
                <a:gd name="T0" fmla="*/ 0 w 1958"/>
                <a:gd name="T1" fmla="*/ 3154 h 5162"/>
                <a:gd name="T2" fmla="*/ 0 w 1958"/>
                <a:gd name="T3" fmla="*/ 3154 h 5162"/>
                <a:gd name="T4" fmla="*/ 0 w 1958"/>
                <a:gd name="T5" fmla="*/ 5162 h 5162"/>
                <a:gd name="T6" fmla="*/ 1958 w 1958"/>
                <a:gd name="T7" fmla="*/ 2008 h 5162"/>
                <a:gd name="T8" fmla="*/ 1958 w 1958"/>
                <a:gd name="T9" fmla="*/ 0 h 5162"/>
                <a:gd name="T10" fmla="*/ 0 w 1958"/>
                <a:gd name="T11" fmla="*/ 3154 h 5162"/>
              </a:gdLst>
              <a:ahLst/>
              <a:cxnLst>
                <a:cxn ang="0">
                  <a:pos x="T0" y="T1"/>
                </a:cxn>
                <a:cxn ang="0">
                  <a:pos x="T2" y="T3"/>
                </a:cxn>
                <a:cxn ang="0">
                  <a:pos x="T4" y="T5"/>
                </a:cxn>
                <a:cxn ang="0">
                  <a:pos x="T6" y="T7"/>
                </a:cxn>
                <a:cxn ang="0">
                  <a:pos x="T8" y="T9"/>
                </a:cxn>
                <a:cxn ang="0">
                  <a:pos x="T10" y="T11"/>
                </a:cxn>
              </a:cxnLst>
              <a:rect l="0" t="0" r="r" b="b"/>
              <a:pathLst>
                <a:path w="1958" h="5162">
                  <a:moveTo>
                    <a:pt x="0" y="3154"/>
                  </a:moveTo>
                  <a:lnTo>
                    <a:pt x="0" y="3154"/>
                  </a:lnTo>
                  <a:lnTo>
                    <a:pt x="0" y="5162"/>
                  </a:lnTo>
                  <a:lnTo>
                    <a:pt x="1958" y="2008"/>
                  </a:lnTo>
                  <a:lnTo>
                    <a:pt x="1958" y="0"/>
                  </a:lnTo>
                  <a:lnTo>
                    <a:pt x="0" y="3154"/>
                  </a:lnTo>
                  <a:close/>
                </a:path>
              </a:pathLst>
            </a:custGeom>
            <a:solidFill>
              <a:srgbClr val="72727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dirty="0"/>
            </a:p>
          </p:txBody>
        </p:sp>
      </p:grpSp>
    </p:spTree>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Lst>
  <p:hf hdr="0" ftr="0" dt="0"/>
  <p:txStyles>
    <p:titleStyle>
      <a:lvl1pPr algn="l" rtl="0" eaLnBrk="1" fontAlgn="base" hangingPunct="1">
        <a:spcBef>
          <a:spcPct val="0"/>
        </a:spcBef>
        <a:spcAft>
          <a:spcPct val="0"/>
        </a:spcAft>
        <a:defRPr sz="3200" kern="1200" baseline="0">
          <a:solidFill>
            <a:schemeClr val="bg1"/>
          </a:solidFill>
          <a:latin typeface="Calibri" panose="020F0502020204030204" pitchFamily="34" charset="0"/>
          <a:ea typeface="+mj-ea"/>
          <a:cs typeface="+mj-cs"/>
        </a:defRPr>
      </a:lvl1pPr>
      <a:lvl2pPr algn="l" rtl="0" eaLnBrk="1" fontAlgn="base" hangingPunct="1">
        <a:spcBef>
          <a:spcPct val="0"/>
        </a:spcBef>
        <a:spcAft>
          <a:spcPct val="0"/>
        </a:spcAft>
        <a:defRPr sz="3200">
          <a:solidFill>
            <a:schemeClr val="tx1"/>
          </a:solidFill>
          <a:latin typeface="Arial" pitchFamily="34" charset="0"/>
        </a:defRPr>
      </a:lvl2pPr>
      <a:lvl3pPr algn="l" rtl="0" eaLnBrk="1" fontAlgn="base" hangingPunct="1">
        <a:spcBef>
          <a:spcPct val="0"/>
        </a:spcBef>
        <a:spcAft>
          <a:spcPct val="0"/>
        </a:spcAft>
        <a:defRPr sz="3200">
          <a:solidFill>
            <a:schemeClr val="tx1"/>
          </a:solidFill>
          <a:latin typeface="Arial" pitchFamily="34" charset="0"/>
        </a:defRPr>
      </a:lvl3pPr>
      <a:lvl4pPr algn="l" rtl="0" eaLnBrk="1" fontAlgn="base" hangingPunct="1">
        <a:spcBef>
          <a:spcPct val="0"/>
        </a:spcBef>
        <a:spcAft>
          <a:spcPct val="0"/>
        </a:spcAft>
        <a:defRPr sz="3200">
          <a:solidFill>
            <a:schemeClr val="tx1"/>
          </a:solidFill>
          <a:latin typeface="Arial" pitchFamily="34" charset="0"/>
        </a:defRPr>
      </a:lvl4pPr>
      <a:lvl5pPr algn="l" rtl="0" eaLnBrk="1" fontAlgn="base" hangingPunct="1">
        <a:spcBef>
          <a:spcPct val="0"/>
        </a:spcBef>
        <a:spcAft>
          <a:spcPct val="0"/>
        </a:spcAft>
        <a:defRPr sz="3200">
          <a:solidFill>
            <a:schemeClr val="tx1"/>
          </a:solidFill>
          <a:latin typeface="Arial" pitchFamily="34" charset="0"/>
        </a:defRPr>
      </a:lvl5pPr>
      <a:lvl6pPr marL="457200" algn="l" rtl="0" eaLnBrk="1" fontAlgn="base" hangingPunct="1">
        <a:spcBef>
          <a:spcPct val="0"/>
        </a:spcBef>
        <a:spcAft>
          <a:spcPct val="0"/>
        </a:spcAft>
        <a:defRPr sz="3200">
          <a:solidFill>
            <a:schemeClr val="tx1"/>
          </a:solidFill>
          <a:latin typeface="Arial" pitchFamily="34" charset="0"/>
        </a:defRPr>
      </a:lvl6pPr>
      <a:lvl7pPr marL="914400" algn="l" rtl="0" eaLnBrk="1" fontAlgn="base" hangingPunct="1">
        <a:spcBef>
          <a:spcPct val="0"/>
        </a:spcBef>
        <a:spcAft>
          <a:spcPct val="0"/>
        </a:spcAft>
        <a:defRPr sz="3200">
          <a:solidFill>
            <a:schemeClr val="tx1"/>
          </a:solidFill>
          <a:latin typeface="Arial" pitchFamily="34" charset="0"/>
        </a:defRPr>
      </a:lvl7pPr>
      <a:lvl8pPr marL="1371600" algn="l" rtl="0" eaLnBrk="1" fontAlgn="base" hangingPunct="1">
        <a:spcBef>
          <a:spcPct val="0"/>
        </a:spcBef>
        <a:spcAft>
          <a:spcPct val="0"/>
        </a:spcAft>
        <a:defRPr sz="3200">
          <a:solidFill>
            <a:schemeClr val="tx1"/>
          </a:solidFill>
          <a:latin typeface="Arial" pitchFamily="34" charset="0"/>
        </a:defRPr>
      </a:lvl8pPr>
      <a:lvl9pPr marL="1828800" algn="l" rtl="0" eaLnBrk="1" fontAlgn="base" hangingPunct="1">
        <a:spcBef>
          <a:spcPct val="0"/>
        </a:spcBef>
        <a:spcAft>
          <a:spcPct val="0"/>
        </a:spcAft>
        <a:defRPr sz="3200">
          <a:solidFill>
            <a:schemeClr val="tx1"/>
          </a:solidFill>
          <a:latin typeface="Arial" pitchFamily="34" charset="0"/>
        </a:defRPr>
      </a:lvl9pPr>
    </p:titleStyle>
    <p:bodyStyle>
      <a:lvl1pPr marL="342900" indent="-342900" algn="l" rtl="0" eaLnBrk="1" fontAlgn="base" hangingPunct="1">
        <a:spcBef>
          <a:spcPct val="20000"/>
        </a:spcBef>
        <a:spcAft>
          <a:spcPct val="0"/>
        </a:spcAft>
        <a:buFont typeface="Arial" pitchFamily="34" charset="0"/>
        <a:buChar char="•"/>
        <a:defRPr sz="3200" kern="1200" baseline="0">
          <a:solidFill>
            <a:schemeClr val="bg1"/>
          </a:solidFill>
          <a:latin typeface="Calibri" panose="020F0502020204030204" pitchFamily="34" charset="0"/>
          <a:ea typeface="+mn-ea"/>
          <a:cs typeface="+mn-cs"/>
        </a:defRPr>
      </a:lvl1pPr>
      <a:lvl2pPr marL="742950" indent="-285750" algn="l" rtl="0" eaLnBrk="1" fontAlgn="base" hangingPunct="1">
        <a:spcBef>
          <a:spcPct val="20000"/>
        </a:spcBef>
        <a:spcAft>
          <a:spcPct val="0"/>
        </a:spcAft>
        <a:buClr>
          <a:schemeClr val="tx1"/>
        </a:buClr>
        <a:buFont typeface="Arial" pitchFamily="34" charset="0"/>
        <a:buChar char="–"/>
        <a:defRPr sz="2800" kern="1200" baseline="0">
          <a:solidFill>
            <a:schemeClr val="bg1"/>
          </a:solidFill>
          <a:latin typeface="Calibri" panose="020F0502020204030204" pitchFamily="34" charset="0"/>
          <a:ea typeface="+mn-ea"/>
          <a:cs typeface="+mn-cs"/>
        </a:defRPr>
      </a:lvl2pPr>
      <a:lvl3pPr marL="1143000" indent="-228600" algn="l" rtl="0" eaLnBrk="1" fontAlgn="base" hangingPunct="1">
        <a:spcBef>
          <a:spcPct val="20000"/>
        </a:spcBef>
        <a:spcAft>
          <a:spcPct val="0"/>
        </a:spcAft>
        <a:buFont typeface="Arial" pitchFamily="34" charset="0"/>
        <a:buChar char="•"/>
        <a:defRPr sz="2400" kern="1200" baseline="0">
          <a:solidFill>
            <a:schemeClr val="bg1"/>
          </a:solidFill>
          <a:latin typeface="Calibri" panose="020F0502020204030204" pitchFamily="34" charset="0"/>
          <a:ea typeface="+mn-ea"/>
          <a:cs typeface="+mn-cs"/>
        </a:defRPr>
      </a:lvl3pPr>
      <a:lvl4pPr marL="1600200" indent="-228600" algn="l" rtl="0" eaLnBrk="1" fontAlgn="base" hangingPunct="1">
        <a:spcBef>
          <a:spcPct val="20000"/>
        </a:spcBef>
        <a:spcAft>
          <a:spcPct val="0"/>
        </a:spcAft>
        <a:buFont typeface="Arial" pitchFamily="34" charset="0"/>
        <a:buChar char="–"/>
        <a:defRPr sz="2000" kern="1200" baseline="0">
          <a:solidFill>
            <a:schemeClr val="bg1"/>
          </a:solidFill>
          <a:latin typeface="Calibri" panose="020F0502020204030204" pitchFamily="34" charset="0"/>
          <a:ea typeface="+mn-ea"/>
          <a:cs typeface="+mn-cs"/>
        </a:defRPr>
      </a:lvl4pPr>
      <a:lvl5pPr marL="2057400" indent="-228600" algn="l" rtl="0" eaLnBrk="1" fontAlgn="base" hangingPunct="1">
        <a:spcBef>
          <a:spcPct val="20000"/>
        </a:spcBef>
        <a:spcAft>
          <a:spcPct val="0"/>
        </a:spcAft>
        <a:buFont typeface="Arial" pitchFamily="34" charset="0"/>
        <a:buChar char="»"/>
        <a:defRPr sz="2000" kern="1200" baseline="0">
          <a:solidFill>
            <a:schemeClr val="bg1"/>
          </a:solidFill>
          <a:latin typeface="Calibri" panose="020F0502020204030204"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hyperlink" Target="https://www.flickr.com/photos/money-transfers/31530143733" TargetMode="External"/><Relationship Id="rId2" Type="http://schemas.openxmlformats.org/officeDocument/2006/relationships/image" Target="../media/image5.jp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9.jpeg"/><Relationship Id="rId7" Type="http://schemas.openxmlformats.org/officeDocument/2006/relationships/image" Target="../media/image11.jpeg"/><Relationship Id="rId2" Type="http://schemas.openxmlformats.org/officeDocument/2006/relationships/hyperlink" Target="https://www.google.com/url?q=http://www.bio.davidson.edu/GCAT/Synthetic/What_Is_SynBio.html&amp;sa=U&amp;ei=dUt1U97BFsunyATe5IKgCw&amp;ved=0CE4Q9QEwEA&amp;usg=AFQjCNE-674IItWOjkvgJ8wrgqCqEmHMVA" TargetMode="External"/><Relationship Id="rId1" Type="http://schemas.openxmlformats.org/officeDocument/2006/relationships/slideLayout" Target="../slideLayouts/slideLayout3.xml"/><Relationship Id="rId6" Type="http://schemas.openxmlformats.org/officeDocument/2006/relationships/hyperlink" Target="https://www.google.com/url?q=http://www.team-bhp.com/forum/motorbikes/115740-circuit-diagrams-indian-motorcycles-scooters.html&amp;sa=U&amp;ei=dUt1U97BFsunyATe5IKgCw&amp;ved=0CEoQ9QEwDg&amp;usg=AFQjCNH3vbLBaI6-W9j9JRKQvj3HtRIofw" TargetMode="External"/><Relationship Id="rId5" Type="http://schemas.openxmlformats.org/officeDocument/2006/relationships/image" Target="../media/image10.jpeg"/><Relationship Id="rId4" Type="http://schemas.openxmlformats.org/officeDocument/2006/relationships/hyperlink" Target="https://www.google.com/url?q=http://www.ndt-ed.org/EducationResources/HighSchool/Electricity/circuitdiagrams.htm&amp;sa=U&amp;ei=dUt1U97BFsunyATe5IKgCw&amp;ved=0CD4Q9QEwCA&amp;usg=AFQjCNGDXNnh-b4xIkr3vvUM-YXuEPDw5w" TargetMode="External"/></Relationships>
</file>

<file path=ppt/slides/_rels/slide12.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8" Type="http://schemas.openxmlformats.org/officeDocument/2006/relationships/hyperlink" Target="https://www.google.com/url?q=http://eofdreams.com/bank.html&amp;sa=U&amp;ei=-ER1U_elA4OSqgar-IGwCA&amp;ved=0CC4Q9QEwAA&amp;usg=AFQjCNHpBW5rlETCVkYJOmsZDVIYiSfX7g" TargetMode="External"/><Relationship Id="rId3" Type="http://schemas.openxmlformats.org/officeDocument/2006/relationships/image" Target="../media/image13.jpeg"/><Relationship Id="rId7" Type="http://schemas.openxmlformats.org/officeDocument/2006/relationships/image" Target="../media/image14.jpeg"/><Relationship Id="rId2" Type="http://schemas.openxmlformats.org/officeDocument/2006/relationships/hyperlink" Target="https://www.google.com/url?q=http://thetrustadvisor.com/tag/banks&amp;sa=U&amp;ei=90J1U7fYC9aXqAbGo4KIAQ&amp;ved=0CDQQ9QEwAw&amp;usg=AFQjCNGTuoPW0Ue8agfjJstzpV9nrQe9UQ" TargetMode="External"/><Relationship Id="rId1" Type="http://schemas.openxmlformats.org/officeDocument/2006/relationships/slideLayout" Target="../slideLayouts/slideLayout3.xml"/><Relationship Id="rId6" Type="http://schemas.openxmlformats.org/officeDocument/2006/relationships/hyperlink" Target="https://www.google.com/url?q=http://en.wikipedia.org/wiki/Factory&amp;sa=U&amp;ei=30N1U4OsCc-FqgbklILwCw&amp;ved=0CC4Q9QEwAA&amp;usg=AFQjCNGSUMmNA2hBGkP0g4XorBydoHXJVA" TargetMode="External"/><Relationship Id="rId11" Type="http://schemas.openxmlformats.org/officeDocument/2006/relationships/hyperlink" Target="https://en.wikipedia.org/wiki/Railroad_car" TargetMode="External"/><Relationship Id="rId5" Type="http://schemas.openxmlformats.org/officeDocument/2006/relationships/image" Target="../media/image6.jpeg"/><Relationship Id="rId10" Type="http://schemas.openxmlformats.org/officeDocument/2006/relationships/image" Target="../media/image15.jpeg"/><Relationship Id="rId4" Type="http://schemas.openxmlformats.org/officeDocument/2006/relationships/hyperlink" Target="https://www.google.com/url?q=http://www.skf.com/group/news-and-media/media-downloads/factories-and-buildings/index.html?id%3D21-39128%26title%3DJinan%2Bfactory%26description%3DBearing%2Band%2Bhub%2Bunit%2Bfactory%2Bin%2BJinan,%2BShandong%2BProvince%2Bin%2BChina%26format%3Djpg%26fileLength%3D1.2%2BMB%26width%3D1733%26height%3D1153%26filePath%3DD:\skftemp\downloads\Jinan%20factory%200901d196802241c3.jpg%26imagePath%3D/binary/21-105896/full/Jinan-factory.jpg&amp;sa=U&amp;ei=30N1U4OsCc-FqgbklILwCw&amp;ved=0CEoQ9QEwDg&amp;usg=AFQjCNGsCUVN0E1INHF0G4u5NB6KqfuEQw" TargetMode="External"/><Relationship Id="rId9" Type="http://schemas.openxmlformats.org/officeDocument/2006/relationships/image" Target="../media/image7.jpe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8" Type="http://schemas.openxmlformats.org/officeDocument/2006/relationships/hyperlink" Target="https://www.google.com/url?q=http://eofdreams.com/bank.html&amp;sa=U&amp;ei=-ER1U_elA4OSqgar-IGwCA&amp;ved=0CC4Q9QEwAA&amp;usg=AFQjCNHpBW5rlETCVkYJOmsZDVIYiSfX7g" TargetMode="External"/><Relationship Id="rId3" Type="http://schemas.openxmlformats.org/officeDocument/2006/relationships/image" Target="../media/image13.jpeg"/><Relationship Id="rId7" Type="http://schemas.openxmlformats.org/officeDocument/2006/relationships/image" Target="../media/image14.jpeg"/><Relationship Id="rId2" Type="http://schemas.openxmlformats.org/officeDocument/2006/relationships/hyperlink" Target="https://www.google.com/url?q=http://thetrustadvisor.com/tag/banks&amp;sa=U&amp;ei=90J1U7fYC9aXqAbGo4KIAQ&amp;ved=0CDQQ9QEwAw&amp;usg=AFQjCNGTuoPW0Ue8agfjJstzpV9nrQe9UQ" TargetMode="External"/><Relationship Id="rId1" Type="http://schemas.openxmlformats.org/officeDocument/2006/relationships/slideLayout" Target="../slideLayouts/slideLayout3.xml"/><Relationship Id="rId6" Type="http://schemas.openxmlformats.org/officeDocument/2006/relationships/hyperlink" Target="https://www.google.com/url?q=http://en.wikipedia.org/wiki/Factory&amp;sa=U&amp;ei=30N1U4OsCc-FqgbklILwCw&amp;ved=0CC4Q9QEwAA&amp;usg=AFQjCNGSUMmNA2hBGkP0g4XorBydoHXJVA" TargetMode="External"/><Relationship Id="rId5" Type="http://schemas.openxmlformats.org/officeDocument/2006/relationships/image" Target="../media/image6.jpeg"/><Relationship Id="rId4" Type="http://schemas.openxmlformats.org/officeDocument/2006/relationships/hyperlink" Target="https://www.google.com/url?q=http://www.skf.com/group/news-and-media/media-downloads/factories-and-buildings/index.html?id%3D21-39128%26title%3DJinan%2Bfactory%26description%3DBearing%2Band%2Bhub%2Bunit%2Bfactory%2Bin%2BJinan,%2BShandong%2BProvince%2Bin%2BChina%26format%3Djpg%26fileLength%3D1.2%2BMB%26width%3D1733%26height%3D1153%26filePath%3DD:\skftemp\downloads\Jinan%20factory%200901d196802241c3.jpg%26imagePath%3D/binary/21-105896/full/Jinan-factory.jpg&amp;sa=U&amp;ei=30N1U4OsCc-FqgbklILwCw&amp;ved=0CEoQ9QEwDg&amp;usg=AFQjCNGsCUVN0E1INHF0G4u5NB6KqfuEQw" TargetMode="External"/><Relationship Id="rId9" Type="http://schemas.openxmlformats.org/officeDocument/2006/relationships/image" Target="../media/image7.jpeg"/></Relationships>
</file>

<file path=ppt/slides/_rels/slide18.xml.rels><?xml version="1.0" encoding="UTF-8" standalone="yes"?>
<Relationships xmlns="http://schemas.openxmlformats.org/package/2006/relationships"><Relationship Id="rId8" Type="http://schemas.openxmlformats.org/officeDocument/2006/relationships/hyperlink" Target="https://www.google.com/url?q=http://eofdreams.com/bank.html&amp;sa=U&amp;ei=-ER1U_elA4OSqgar-IGwCA&amp;ved=0CC4Q9QEwAA&amp;usg=AFQjCNHpBW5rlETCVkYJOmsZDVIYiSfX7g" TargetMode="External"/><Relationship Id="rId3" Type="http://schemas.openxmlformats.org/officeDocument/2006/relationships/image" Target="../media/image6.jpeg"/><Relationship Id="rId7" Type="http://schemas.openxmlformats.org/officeDocument/2006/relationships/image" Target="../media/image13.jpeg"/><Relationship Id="rId2" Type="http://schemas.openxmlformats.org/officeDocument/2006/relationships/hyperlink" Target="https://www.google.com/url?q=http://www.skf.com/group/news-and-media/media-downloads/factories-and-buildings/index.html?id%3D21-39128%26title%3DJinan%2Bfactory%26description%3DBearing%2Band%2Bhub%2Bunit%2Bfactory%2Bin%2BJinan,%2BShandong%2BProvince%2Bin%2BChina%26format%3Djpg%26fileLength%3D1.2%2BMB%26width%3D1733%26height%3D1153%26filePath%3DD:\skftemp\downloads\Jinan%20factory%200901d196802241c3.jpg%26imagePath%3D/binary/21-105896/full/Jinan-factory.jpg&amp;sa=U&amp;ei=30N1U4OsCc-FqgbklILwCw&amp;ved=0CEoQ9QEwDg&amp;usg=AFQjCNGsCUVN0E1INHF0G4u5NB6KqfuEQw" TargetMode="External"/><Relationship Id="rId1" Type="http://schemas.openxmlformats.org/officeDocument/2006/relationships/slideLayout" Target="../slideLayouts/slideLayout3.xml"/><Relationship Id="rId6" Type="http://schemas.openxmlformats.org/officeDocument/2006/relationships/hyperlink" Target="https://www.google.com/url?q=http://thetrustadvisor.com/tag/banks&amp;sa=U&amp;ei=90J1U7fYC9aXqAbGo4KIAQ&amp;ved=0CDQQ9QEwAw&amp;usg=AFQjCNGTuoPW0Ue8agfjJstzpV9nrQe9UQ" TargetMode="External"/><Relationship Id="rId5" Type="http://schemas.openxmlformats.org/officeDocument/2006/relationships/image" Target="../media/image14.jpeg"/><Relationship Id="rId4" Type="http://schemas.openxmlformats.org/officeDocument/2006/relationships/hyperlink" Target="https://www.google.com/url?q=http://en.wikipedia.org/wiki/Factory&amp;sa=U&amp;ei=30N1U4OsCc-FqgbklILwCw&amp;ved=0CC4Q9QEwAA&amp;usg=AFQjCNGSUMmNA2hBGkP0g4XorBydoHXJVA" TargetMode="External"/><Relationship Id="rId9" Type="http://schemas.openxmlformats.org/officeDocument/2006/relationships/image" Target="../media/image7.jpeg"/></Relationships>
</file>

<file path=ppt/slides/_rels/slide19.xml.rels><?xml version="1.0" encoding="UTF-8" standalone="yes"?>
<Relationships xmlns="http://schemas.openxmlformats.org/package/2006/relationships"><Relationship Id="rId8" Type="http://schemas.openxmlformats.org/officeDocument/2006/relationships/hyperlink" Target="https://www.google.com/url?q=http://eofdreams.com/bank.html&amp;sa=U&amp;ei=-ER1U_elA4OSqgar-IGwCA&amp;ved=0CC4Q9QEwAA&amp;usg=AFQjCNHpBW5rlETCVkYJOmsZDVIYiSfX7g" TargetMode="External"/><Relationship Id="rId3" Type="http://schemas.openxmlformats.org/officeDocument/2006/relationships/image" Target="../media/image13.jpeg"/><Relationship Id="rId7" Type="http://schemas.openxmlformats.org/officeDocument/2006/relationships/image" Target="../media/image14.jpeg"/><Relationship Id="rId2" Type="http://schemas.openxmlformats.org/officeDocument/2006/relationships/hyperlink" Target="https://www.google.com/url?q=http://thetrustadvisor.com/tag/banks&amp;sa=U&amp;ei=90J1U7fYC9aXqAbGo4KIAQ&amp;ved=0CDQQ9QEwAw&amp;usg=AFQjCNGTuoPW0Ue8agfjJstzpV9nrQe9UQ" TargetMode="External"/><Relationship Id="rId1" Type="http://schemas.openxmlformats.org/officeDocument/2006/relationships/slideLayout" Target="../slideLayouts/slideLayout3.xml"/><Relationship Id="rId6" Type="http://schemas.openxmlformats.org/officeDocument/2006/relationships/hyperlink" Target="https://www.google.com/url?q=http://en.wikipedia.org/wiki/Factory&amp;sa=U&amp;ei=30N1U4OsCc-FqgbklILwCw&amp;ved=0CC4Q9QEwAA&amp;usg=AFQjCNGSUMmNA2hBGkP0g4XorBydoHXJVA" TargetMode="External"/><Relationship Id="rId5" Type="http://schemas.openxmlformats.org/officeDocument/2006/relationships/image" Target="../media/image6.jpeg"/><Relationship Id="rId4" Type="http://schemas.openxmlformats.org/officeDocument/2006/relationships/hyperlink" Target="https://www.google.com/url?q=http://www.skf.com/group/news-and-media/media-downloads/factories-and-buildings/index.html?id%3D21-39128%26title%3DJinan%2Bfactory%26description%3DBearing%2Band%2Bhub%2Bunit%2Bfactory%2Bin%2BJinan,%2BShandong%2BProvince%2Bin%2BChina%26format%3Djpg%26fileLength%3D1.2%2BMB%26width%3D1733%26height%3D1153%26filePath%3DD:\skftemp\downloads\Jinan%20factory%200901d196802241c3.jpg%26imagePath%3D/binary/21-105896/full/Jinan-factory.jpg&amp;sa=U&amp;ei=30N1U4OsCc-FqgbklILwCw&amp;ved=0CEoQ9QEwDg&amp;usg=AFQjCNGsCUVN0E1INHF0G4u5NB6KqfuEQw" TargetMode="External"/><Relationship Id="rId9" Type="http://schemas.openxmlformats.org/officeDocument/2006/relationships/image" Target="../media/image7.jpeg"/></Relationships>
</file>

<file path=ppt/slides/_rels/slide2.xml.rels><?xml version="1.0" encoding="UTF-8" standalone="yes"?>
<Relationships xmlns="http://schemas.openxmlformats.org/package/2006/relationships"><Relationship Id="rId3" Type="http://schemas.openxmlformats.org/officeDocument/2006/relationships/hyperlink" Target="https://www.flickr.com/photos/money-transfers/31530143733" TargetMode="External"/><Relationship Id="rId2" Type="http://schemas.openxmlformats.org/officeDocument/2006/relationships/image" Target="../media/image5.jp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hyperlink" Target="https://www.google.com/url?q=http://www.crunchyrock.com/2011/06/lentil-spaghetti-sauce.html&amp;sa=U&amp;ei=bkR1U-qzIYKSqAanlICIDw&amp;ved=0CFAQ9QEwETg8&amp;usg=AFQjCNGvh2JVX4nZ14PKBHo3u13xM5HoZg" TargetMode="Externa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8" Type="http://schemas.openxmlformats.org/officeDocument/2006/relationships/hyperlink" Target="https://www.google.com/url?q=http://eofdreams.com/bank.html&amp;sa=U&amp;ei=-ER1U_elA4OSqgar-IGwCA&amp;ved=0CC4Q9QEwAA&amp;usg=AFQjCNHpBW5rlETCVkYJOmsZDVIYiSfX7g" TargetMode="External"/><Relationship Id="rId3" Type="http://schemas.openxmlformats.org/officeDocument/2006/relationships/image" Target="../media/image6.jpeg"/><Relationship Id="rId7" Type="http://schemas.openxmlformats.org/officeDocument/2006/relationships/image" Target="../media/image13.jpeg"/><Relationship Id="rId2" Type="http://schemas.openxmlformats.org/officeDocument/2006/relationships/hyperlink" Target="https://www.google.com/url?q=http://www.skf.com/group/news-and-media/media-downloads/factories-and-buildings/index.html?id%3D21-39128%26title%3DJinan%2Bfactory%26description%3DBearing%2Band%2Bhub%2Bunit%2Bfactory%2Bin%2BJinan,%2BShandong%2BProvince%2Bin%2BChina%26format%3Djpg%26fileLength%3D1.2%2BMB%26width%3D1733%26height%3D1153%26filePath%3DD:\skftemp\downloads\Jinan%20factory%200901d196802241c3.jpg%26imagePath%3D/binary/21-105896/full/Jinan-factory.jpg&amp;sa=U&amp;ei=30N1U4OsCc-FqgbklILwCw&amp;ved=0CEoQ9QEwDg&amp;usg=AFQjCNGsCUVN0E1INHF0G4u5NB6KqfuEQw" TargetMode="External"/><Relationship Id="rId1" Type="http://schemas.openxmlformats.org/officeDocument/2006/relationships/slideLayout" Target="../slideLayouts/slideLayout4.xml"/><Relationship Id="rId6" Type="http://schemas.openxmlformats.org/officeDocument/2006/relationships/hyperlink" Target="https://www.google.com/url?q=http://thetrustadvisor.com/tag/banks&amp;sa=U&amp;ei=90J1U7fYC9aXqAbGo4KIAQ&amp;ved=0CDQQ9QEwAw&amp;usg=AFQjCNGTuoPW0Ue8agfjJstzpV9nrQe9UQ" TargetMode="External"/><Relationship Id="rId5" Type="http://schemas.openxmlformats.org/officeDocument/2006/relationships/image" Target="../media/image14.jpeg"/><Relationship Id="rId4" Type="http://schemas.openxmlformats.org/officeDocument/2006/relationships/hyperlink" Target="https://www.google.com/url?q=http://en.wikipedia.org/wiki/Factory&amp;sa=U&amp;ei=30N1U4OsCc-FqgbklILwCw&amp;ved=0CC4Q9QEwAA&amp;usg=AFQjCNGSUMmNA2hBGkP0g4XorBydoHXJVA" TargetMode="External"/><Relationship Id="rId9" Type="http://schemas.openxmlformats.org/officeDocument/2006/relationships/image" Target="../media/image7.jpeg"/></Relationships>
</file>

<file path=ppt/slides/_rels/slide23.xml.rels><?xml version="1.0" encoding="UTF-8" standalone="yes"?>
<Relationships xmlns="http://schemas.openxmlformats.org/package/2006/relationships"><Relationship Id="rId8" Type="http://schemas.openxmlformats.org/officeDocument/2006/relationships/hyperlink" Target="https://www.google.com/url?q=http://eofdreams.com/bank.html&amp;sa=U&amp;ei=-ER1U_elA4OSqgar-IGwCA&amp;ved=0CC4Q9QEwAA&amp;usg=AFQjCNHpBW5rlETCVkYJOmsZDVIYiSfX7g" TargetMode="External"/><Relationship Id="rId3" Type="http://schemas.openxmlformats.org/officeDocument/2006/relationships/image" Target="../media/image6.jpeg"/><Relationship Id="rId7" Type="http://schemas.openxmlformats.org/officeDocument/2006/relationships/image" Target="../media/image13.jpeg"/><Relationship Id="rId2" Type="http://schemas.openxmlformats.org/officeDocument/2006/relationships/hyperlink" Target="https://www.google.com/url?q=http://www.skf.com/group/news-and-media/media-downloads/factories-and-buildings/index.html?id%3D21-39128%26title%3DJinan%2Bfactory%26description%3DBearing%2Band%2Bhub%2Bunit%2Bfactory%2Bin%2BJinan,%2BShandong%2BProvince%2Bin%2BChina%26format%3Djpg%26fileLength%3D1.2%2BMB%26width%3D1733%26height%3D1153%26filePath%3DD:\skftemp\downloads\Jinan%20factory%200901d196802241c3.jpg%26imagePath%3D/binary/21-105896/full/Jinan-factory.jpg&amp;sa=U&amp;ei=30N1U4OsCc-FqgbklILwCw&amp;ved=0CEoQ9QEwDg&amp;usg=AFQjCNGsCUVN0E1INHF0G4u5NB6KqfuEQw" TargetMode="External"/><Relationship Id="rId1" Type="http://schemas.openxmlformats.org/officeDocument/2006/relationships/slideLayout" Target="../slideLayouts/slideLayout4.xml"/><Relationship Id="rId6" Type="http://schemas.openxmlformats.org/officeDocument/2006/relationships/hyperlink" Target="https://www.google.com/url?q=http://thetrustadvisor.com/tag/banks&amp;sa=U&amp;ei=90J1U7fYC9aXqAbGo4KIAQ&amp;ved=0CDQQ9QEwAw&amp;usg=AFQjCNGTuoPW0Ue8agfjJstzpV9nrQe9UQ" TargetMode="External"/><Relationship Id="rId5" Type="http://schemas.openxmlformats.org/officeDocument/2006/relationships/image" Target="../media/image14.jpeg"/><Relationship Id="rId4" Type="http://schemas.openxmlformats.org/officeDocument/2006/relationships/hyperlink" Target="https://www.google.com/url?q=http://en.wikipedia.org/wiki/Factory&amp;sa=U&amp;ei=30N1U4OsCc-FqgbklILwCw&amp;ved=0CC4Q9QEwAA&amp;usg=AFQjCNGSUMmNA2hBGkP0g4XorBydoHXJVA" TargetMode="External"/><Relationship Id="rId9" Type="http://schemas.openxmlformats.org/officeDocument/2006/relationships/image" Target="../media/image7.jpeg"/></Relationships>
</file>

<file path=ppt/slides/_rels/slide24.xml.rels><?xml version="1.0" encoding="UTF-8" standalone="yes"?>
<Relationships xmlns="http://schemas.openxmlformats.org/package/2006/relationships"><Relationship Id="rId8" Type="http://schemas.openxmlformats.org/officeDocument/2006/relationships/hyperlink" Target="https://www.google.com/url?q=http://eofdreams.com/bank.html&amp;sa=U&amp;ei=-ER1U_elA4OSqgar-IGwCA&amp;ved=0CC4Q9QEwAA&amp;usg=AFQjCNHpBW5rlETCVkYJOmsZDVIYiSfX7g" TargetMode="External"/><Relationship Id="rId3" Type="http://schemas.openxmlformats.org/officeDocument/2006/relationships/image" Target="../media/image6.jpeg"/><Relationship Id="rId7" Type="http://schemas.openxmlformats.org/officeDocument/2006/relationships/image" Target="../media/image13.jpeg"/><Relationship Id="rId2" Type="http://schemas.openxmlformats.org/officeDocument/2006/relationships/hyperlink" Target="https://www.google.com/url?q=http://www.skf.com/group/news-and-media/media-downloads/factories-and-buildings/index.html?id%3D21-39128%26title%3DJinan%2Bfactory%26description%3DBearing%2Band%2Bhub%2Bunit%2Bfactory%2Bin%2BJinan,%2BShandong%2BProvince%2Bin%2BChina%26format%3Djpg%26fileLength%3D1.2%2BMB%26width%3D1733%26height%3D1153%26filePath%3DD:\skftemp\downloads\Jinan%20factory%200901d196802241c3.jpg%26imagePath%3D/binary/21-105896/full/Jinan-factory.jpg&amp;sa=U&amp;ei=30N1U4OsCc-FqgbklILwCw&amp;ved=0CEoQ9QEwDg&amp;usg=AFQjCNGsCUVN0E1INHF0G4u5NB6KqfuEQw" TargetMode="External"/><Relationship Id="rId1" Type="http://schemas.openxmlformats.org/officeDocument/2006/relationships/slideLayout" Target="../slideLayouts/slideLayout4.xml"/><Relationship Id="rId6" Type="http://schemas.openxmlformats.org/officeDocument/2006/relationships/hyperlink" Target="https://www.google.com/url?q=http://thetrustadvisor.com/tag/banks&amp;sa=U&amp;ei=90J1U7fYC9aXqAbGo4KIAQ&amp;ved=0CDQQ9QEwAw&amp;usg=AFQjCNGTuoPW0Ue8agfjJstzpV9nrQe9UQ" TargetMode="External"/><Relationship Id="rId5" Type="http://schemas.openxmlformats.org/officeDocument/2006/relationships/image" Target="../media/image14.jpeg"/><Relationship Id="rId4" Type="http://schemas.openxmlformats.org/officeDocument/2006/relationships/hyperlink" Target="https://www.google.com/url?q=http://en.wikipedia.org/wiki/Factory&amp;sa=U&amp;ei=30N1U4OsCc-FqgbklILwCw&amp;ved=0CC4Q9QEwAA&amp;usg=AFQjCNGSUMmNA2hBGkP0g4XorBydoHXJVA" TargetMode="External"/><Relationship Id="rId9" Type="http://schemas.openxmlformats.org/officeDocument/2006/relationships/image" Target="../media/image7.jpe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3" Type="http://schemas.openxmlformats.org/officeDocument/2006/relationships/hyperlink" Target="https://omgnews.today/russias-globex-bank-says-hackers-targeted-swift-computers/" TargetMode="External"/><Relationship Id="rId2" Type="http://schemas.openxmlformats.org/officeDocument/2006/relationships/image" Target="../media/image17.jp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3" Type="http://schemas.openxmlformats.org/officeDocument/2006/relationships/image" Target="../media/image18.emf"/><Relationship Id="rId2" Type="http://schemas.openxmlformats.org/officeDocument/2006/relationships/oleObject" Target="../embeddings/oleObject1.bin"/><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8" Type="http://schemas.openxmlformats.org/officeDocument/2006/relationships/hyperlink" Target="https://www.google.com/url?q=http://eofdreams.com/bank.html&amp;sa=U&amp;ei=-ER1U_elA4OSqgar-IGwCA&amp;ved=0CC4Q9QEwAA&amp;usg=AFQjCNHpBW5rlETCVkYJOmsZDVIYiSfX7g" TargetMode="External"/><Relationship Id="rId3" Type="http://schemas.openxmlformats.org/officeDocument/2006/relationships/image" Target="../media/image13.jpeg"/><Relationship Id="rId7" Type="http://schemas.openxmlformats.org/officeDocument/2006/relationships/image" Target="../media/image14.jpeg"/><Relationship Id="rId2" Type="http://schemas.openxmlformats.org/officeDocument/2006/relationships/hyperlink" Target="https://www.google.com/url?q=http://thetrustadvisor.com/tag/banks&amp;sa=U&amp;ei=90J1U7fYC9aXqAbGo4KIAQ&amp;ved=0CDQQ9QEwAw&amp;usg=AFQjCNGTuoPW0Ue8agfjJstzpV9nrQe9UQ" TargetMode="External"/><Relationship Id="rId1" Type="http://schemas.openxmlformats.org/officeDocument/2006/relationships/slideLayout" Target="../slideLayouts/slideLayout3.xml"/><Relationship Id="rId6" Type="http://schemas.openxmlformats.org/officeDocument/2006/relationships/hyperlink" Target="https://www.google.com/url?q=http://en.wikipedia.org/wiki/Factory&amp;sa=U&amp;ei=30N1U4OsCc-FqgbklILwCw&amp;ved=0CC4Q9QEwAA&amp;usg=AFQjCNGSUMmNA2hBGkP0g4XorBydoHXJVA" TargetMode="External"/><Relationship Id="rId5" Type="http://schemas.openxmlformats.org/officeDocument/2006/relationships/image" Target="../media/image6.jpeg"/><Relationship Id="rId10" Type="http://schemas.openxmlformats.org/officeDocument/2006/relationships/image" Target="../media/image19.jpeg"/><Relationship Id="rId4" Type="http://schemas.openxmlformats.org/officeDocument/2006/relationships/hyperlink" Target="https://www.google.com/url?q=http://www.skf.com/group/news-and-media/media-downloads/factories-and-buildings/index.html?id%3D21-39128%26title%3DJinan%2Bfactory%26description%3DBearing%2Band%2Bhub%2Bunit%2Bfactory%2Bin%2BJinan,%2BShandong%2BProvince%2Bin%2BChina%26format%3Djpg%26fileLength%3D1.2%2BMB%26width%3D1733%26height%3D1153%26filePath%3DD:\skftemp\downloads\Jinan%20factory%200901d196802241c3.jpg%26imagePath%3D/binary/21-105896/full/Jinan-factory.jpg&amp;sa=U&amp;ei=30N1U4OsCc-FqgbklILwCw&amp;ved=0CEoQ9QEwDg&amp;usg=AFQjCNGsCUVN0E1INHF0G4u5NB6KqfuEQw" TargetMode="External"/><Relationship Id="rId9" Type="http://schemas.openxmlformats.org/officeDocument/2006/relationships/image" Target="../media/image7.jpeg"/></Relationships>
</file>

<file path=ppt/slides/_rels/slide35.xml.rels><?xml version="1.0" encoding="UTF-8" standalone="yes"?>
<Relationships xmlns="http://schemas.openxmlformats.org/package/2006/relationships"><Relationship Id="rId8" Type="http://schemas.openxmlformats.org/officeDocument/2006/relationships/hyperlink" Target="https://www.google.com/url?q=http://eofdreams.com/bank.html&amp;sa=U&amp;ei=-ER1U_elA4OSqgar-IGwCA&amp;ved=0CC4Q9QEwAA&amp;usg=AFQjCNHpBW5rlETCVkYJOmsZDVIYiSfX7g" TargetMode="External"/><Relationship Id="rId3" Type="http://schemas.openxmlformats.org/officeDocument/2006/relationships/image" Target="../media/image13.jpeg"/><Relationship Id="rId7" Type="http://schemas.openxmlformats.org/officeDocument/2006/relationships/image" Target="../media/image14.jpeg"/><Relationship Id="rId2" Type="http://schemas.openxmlformats.org/officeDocument/2006/relationships/hyperlink" Target="https://www.google.com/url?q=http://thetrustadvisor.com/tag/banks&amp;sa=U&amp;ei=90J1U7fYC9aXqAbGo4KIAQ&amp;ved=0CDQQ9QEwAw&amp;usg=AFQjCNGTuoPW0Ue8agfjJstzpV9nrQe9UQ" TargetMode="External"/><Relationship Id="rId1" Type="http://schemas.openxmlformats.org/officeDocument/2006/relationships/slideLayout" Target="../slideLayouts/slideLayout3.xml"/><Relationship Id="rId6" Type="http://schemas.openxmlformats.org/officeDocument/2006/relationships/hyperlink" Target="https://www.google.com/url?q=http://en.wikipedia.org/wiki/Factory&amp;sa=U&amp;ei=30N1U4OsCc-FqgbklILwCw&amp;ved=0CC4Q9QEwAA&amp;usg=AFQjCNGSUMmNA2hBGkP0g4XorBydoHXJVA" TargetMode="External"/><Relationship Id="rId5" Type="http://schemas.openxmlformats.org/officeDocument/2006/relationships/image" Target="../media/image6.jpeg"/><Relationship Id="rId10" Type="http://schemas.openxmlformats.org/officeDocument/2006/relationships/image" Target="../media/image19.jpeg"/><Relationship Id="rId4" Type="http://schemas.openxmlformats.org/officeDocument/2006/relationships/hyperlink" Target="https://www.google.com/url?q=http://www.skf.com/group/news-and-media/media-downloads/factories-and-buildings/index.html?id%3D21-39128%26title%3DJinan%2Bfactory%26description%3DBearing%2Band%2Bhub%2Bunit%2Bfactory%2Bin%2BJinan,%2BShandong%2BProvince%2Bin%2BChina%26format%3Djpg%26fileLength%3D1.2%2BMB%26width%3D1733%26height%3D1153%26filePath%3DD:\skftemp\downloads\Jinan%20factory%200901d196802241c3.jpg%26imagePath%3D/binary/21-105896/full/Jinan-factory.jpg&amp;sa=U&amp;ei=30N1U4OsCc-FqgbklILwCw&amp;ved=0CEoQ9QEwDg&amp;usg=AFQjCNGsCUVN0E1INHF0G4u5NB6KqfuEQw" TargetMode="External"/><Relationship Id="rId9" Type="http://schemas.openxmlformats.org/officeDocument/2006/relationships/image" Target="../media/image7.jpeg"/></Relationships>
</file>

<file path=ppt/slides/_rels/slide36.xml.rels><?xml version="1.0" encoding="UTF-8" standalone="yes"?>
<Relationships xmlns="http://schemas.openxmlformats.org/package/2006/relationships"><Relationship Id="rId8" Type="http://schemas.openxmlformats.org/officeDocument/2006/relationships/hyperlink" Target="https://www.google.com/url?q=http://eofdreams.com/bank.html&amp;sa=U&amp;ei=-ER1U_elA4OSqgar-IGwCA&amp;ved=0CC4Q9QEwAA&amp;usg=AFQjCNHpBW5rlETCVkYJOmsZDVIYiSfX7g" TargetMode="External"/><Relationship Id="rId3" Type="http://schemas.openxmlformats.org/officeDocument/2006/relationships/image" Target="../media/image13.jpeg"/><Relationship Id="rId7" Type="http://schemas.openxmlformats.org/officeDocument/2006/relationships/image" Target="../media/image14.jpeg"/><Relationship Id="rId2" Type="http://schemas.openxmlformats.org/officeDocument/2006/relationships/hyperlink" Target="https://www.google.com/url?q=http://thetrustadvisor.com/tag/banks&amp;sa=U&amp;ei=90J1U7fYC9aXqAbGo4KIAQ&amp;ved=0CDQQ9QEwAw&amp;usg=AFQjCNGTuoPW0Ue8agfjJstzpV9nrQe9UQ" TargetMode="External"/><Relationship Id="rId1" Type="http://schemas.openxmlformats.org/officeDocument/2006/relationships/slideLayout" Target="../slideLayouts/slideLayout3.xml"/><Relationship Id="rId6" Type="http://schemas.openxmlformats.org/officeDocument/2006/relationships/hyperlink" Target="https://www.google.com/url?q=http://en.wikipedia.org/wiki/Factory&amp;sa=U&amp;ei=30N1U4OsCc-FqgbklILwCw&amp;ved=0CC4Q9QEwAA&amp;usg=AFQjCNGSUMmNA2hBGkP0g4XorBydoHXJVA" TargetMode="External"/><Relationship Id="rId5" Type="http://schemas.openxmlformats.org/officeDocument/2006/relationships/image" Target="../media/image6.jpeg"/><Relationship Id="rId10" Type="http://schemas.openxmlformats.org/officeDocument/2006/relationships/image" Target="../media/image19.jpeg"/><Relationship Id="rId4" Type="http://schemas.openxmlformats.org/officeDocument/2006/relationships/hyperlink" Target="https://www.google.com/url?q=http://www.skf.com/group/news-and-media/media-downloads/factories-and-buildings/index.html?id%3D21-39128%26title%3DJinan%2Bfactory%26description%3DBearing%2Band%2Bhub%2Bunit%2Bfactory%2Bin%2BJinan,%2BShandong%2BProvince%2Bin%2BChina%26format%3Djpg%26fileLength%3D1.2%2BMB%26width%3D1733%26height%3D1153%26filePath%3DD:\skftemp\downloads\Jinan%20factory%200901d196802241c3.jpg%26imagePath%3D/binary/21-105896/full/Jinan-factory.jpg&amp;sa=U&amp;ei=30N1U4OsCc-FqgbklILwCw&amp;ved=0CEoQ9QEwDg&amp;usg=AFQjCNGsCUVN0E1INHF0G4u5NB6KqfuEQw" TargetMode="External"/><Relationship Id="rId9" Type="http://schemas.openxmlformats.org/officeDocument/2006/relationships/image" Target="../media/image7.jpeg"/></Relationships>
</file>

<file path=ppt/slides/_rels/slide37.xml.rels><?xml version="1.0" encoding="UTF-8" standalone="yes"?>
<Relationships xmlns="http://schemas.openxmlformats.org/package/2006/relationships"><Relationship Id="rId8" Type="http://schemas.openxmlformats.org/officeDocument/2006/relationships/hyperlink" Target="https://www.google.com/url?q=http://eofdreams.com/bank.html&amp;sa=U&amp;ei=-ER1U_elA4OSqgar-IGwCA&amp;ved=0CC4Q9QEwAA&amp;usg=AFQjCNHpBW5rlETCVkYJOmsZDVIYiSfX7g" TargetMode="External"/><Relationship Id="rId3" Type="http://schemas.openxmlformats.org/officeDocument/2006/relationships/image" Target="../media/image13.jpeg"/><Relationship Id="rId7" Type="http://schemas.openxmlformats.org/officeDocument/2006/relationships/image" Target="../media/image14.jpeg"/><Relationship Id="rId2" Type="http://schemas.openxmlformats.org/officeDocument/2006/relationships/hyperlink" Target="https://www.google.com/url?q=http://thetrustadvisor.com/tag/banks&amp;sa=U&amp;ei=90J1U7fYC9aXqAbGo4KIAQ&amp;ved=0CDQQ9QEwAw&amp;usg=AFQjCNGTuoPW0Ue8agfjJstzpV9nrQe9UQ" TargetMode="External"/><Relationship Id="rId1" Type="http://schemas.openxmlformats.org/officeDocument/2006/relationships/slideLayout" Target="../slideLayouts/slideLayout3.xml"/><Relationship Id="rId6" Type="http://schemas.openxmlformats.org/officeDocument/2006/relationships/hyperlink" Target="https://www.google.com/url?q=http://en.wikipedia.org/wiki/Factory&amp;sa=U&amp;ei=30N1U4OsCc-FqgbklILwCw&amp;ved=0CC4Q9QEwAA&amp;usg=AFQjCNGSUMmNA2hBGkP0g4XorBydoHXJVA" TargetMode="External"/><Relationship Id="rId5" Type="http://schemas.openxmlformats.org/officeDocument/2006/relationships/image" Target="../media/image6.jpeg"/><Relationship Id="rId10" Type="http://schemas.openxmlformats.org/officeDocument/2006/relationships/image" Target="../media/image19.jpeg"/><Relationship Id="rId4" Type="http://schemas.openxmlformats.org/officeDocument/2006/relationships/hyperlink" Target="https://www.google.com/url?q=http://www.skf.com/group/news-and-media/media-downloads/factories-and-buildings/index.html?id%3D21-39128%26title%3DJinan%2Bfactory%26description%3DBearing%2Band%2Bhub%2Bunit%2Bfactory%2Bin%2BJinan,%2BShandong%2BProvince%2Bin%2BChina%26format%3Djpg%26fileLength%3D1.2%2BMB%26width%3D1733%26height%3D1153%26filePath%3DD:\skftemp\downloads\Jinan%20factory%200901d196802241c3.jpg%26imagePath%3D/binary/21-105896/full/Jinan-factory.jpg&amp;sa=U&amp;ei=30N1U4OsCc-FqgbklILwCw&amp;ved=0CEoQ9QEwDg&amp;usg=AFQjCNGsCUVN0E1INHF0G4u5NB6KqfuEQw" TargetMode="External"/><Relationship Id="rId9" Type="http://schemas.openxmlformats.org/officeDocument/2006/relationships/image" Target="../media/image7.jpeg"/></Relationships>
</file>

<file path=ppt/slides/_rels/slide38.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hyperlink" Target="https://www.google.com/url?q=http://www.skf.com/group/news-and-media/media-downloads/factories-and-buildings/index.html?id%3D21-39128%26title%3DJinan%2Bfactory%26description%3DBearing%2Band%2Bhub%2Bunit%2Bfactory%2Bin%2BJinan,%2BShandong%2BProvince%2Bin%2BChina%26format%3Djpg%26fileLength%3D1.2%2BMB%26width%3D1733%26height%3D1153%26filePath%3DD:\skftemp\downloads\Jinan%20factory%200901d196802241c3.jpg%26imagePath%3D/binary/21-105896/full/Jinan-factory.jpg&amp;sa=U&amp;ei=30N1U4OsCc-FqgbklILwCw&amp;ved=0CEoQ9QEwDg&amp;usg=AFQjCNGsCUVN0E1INHF0G4u5NB6KqfuEQw" TargetMode="External"/><Relationship Id="rId1" Type="http://schemas.openxmlformats.org/officeDocument/2006/relationships/slideLayout" Target="../slideLayouts/slideLayout3.xml"/><Relationship Id="rId6" Type="http://schemas.openxmlformats.org/officeDocument/2006/relationships/image" Target="../media/image19.jpeg"/><Relationship Id="rId5" Type="http://schemas.openxmlformats.org/officeDocument/2006/relationships/image" Target="../media/image14.jpeg"/><Relationship Id="rId4" Type="http://schemas.openxmlformats.org/officeDocument/2006/relationships/hyperlink" Target="https://www.google.com/url?q=http://en.wikipedia.org/wiki/Factory&amp;sa=U&amp;ei=30N1U4OsCc-FqgbklILwCw&amp;ved=0CC4Q9QEwAA&amp;usg=AFQjCNGSUMmNA2hBGkP0g4XorBydoHXJVA" TargetMode="External"/></Relationships>
</file>

<file path=ppt/slides/_rels/slide39.xml.rels><?xml version="1.0" encoding="UTF-8" standalone="yes"?>
<Relationships xmlns="http://schemas.openxmlformats.org/package/2006/relationships"><Relationship Id="rId8" Type="http://schemas.openxmlformats.org/officeDocument/2006/relationships/image" Target="../media/image19.jpeg"/><Relationship Id="rId3" Type="http://schemas.openxmlformats.org/officeDocument/2006/relationships/image" Target="../media/image6.jpeg"/><Relationship Id="rId7" Type="http://schemas.openxmlformats.org/officeDocument/2006/relationships/image" Target="../media/image7.jpeg"/><Relationship Id="rId2" Type="http://schemas.openxmlformats.org/officeDocument/2006/relationships/hyperlink" Target="https://www.google.com/url?q=http://www.skf.com/group/news-and-media/media-downloads/factories-and-buildings/index.html?id%3D21-39128%26title%3DJinan%2Bfactory%26description%3DBearing%2Band%2Bhub%2Bunit%2Bfactory%2Bin%2BJinan,%2BShandong%2BProvince%2Bin%2BChina%26format%3Djpg%26fileLength%3D1.2%2BMB%26width%3D1733%26height%3D1153%26filePath%3DD:\skftemp\downloads\Jinan%20factory%200901d196802241c3.jpg%26imagePath%3D/binary/21-105896/full/Jinan-factory.jpg&amp;sa=U&amp;ei=30N1U4OsCc-FqgbklILwCw&amp;ved=0CEoQ9QEwDg&amp;usg=AFQjCNGsCUVN0E1INHF0G4u5NB6KqfuEQw" TargetMode="External"/><Relationship Id="rId1" Type="http://schemas.openxmlformats.org/officeDocument/2006/relationships/slideLayout" Target="../slideLayouts/slideLayout3.xml"/><Relationship Id="rId6" Type="http://schemas.openxmlformats.org/officeDocument/2006/relationships/hyperlink" Target="https://www.google.com/url?q=http://eofdreams.com/bank.html&amp;sa=U&amp;ei=-ER1U_elA4OSqgar-IGwCA&amp;ved=0CC4Q9QEwAA&amp;usg=AFQjCNHpBW5rlETCVkYJOmsZDVIYiSfX7g" TargetMode="External"/><Relationship Id="rId5" Type="http://schemas.openxmlformats.org/officeDocument/2006/relationships/image" Target="../media/image13.jpeg"/><Relationship Id="rId4" Type="http://schemas.openxmlformats.org/officeDocument/2006/relationships/hyperlink" Target="https://www.google.com/url?q=http://thetrustadvisor.com/tag/banks&amp;sa=U&amp;ei=90J1U7fYC9aXqAbGo4KIAQ&amp;ved=0CDQQ9QEwAw&amp;usg=AFQjCNGTuoPW0Ue8agfjJstzpV9nrQe9UQ" TargetMode="Externa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8" Type="http://schemas.openxmlformats.org/officeDocument/2006/relationships/hyperlink" Target="https://www.google.com/url?q=http://eofdreams.com/bank.html&amp;sa=U&amp;ei=-ER1U_elA4OSqgar-IGwCA&amp;ved=0CC4Q9QEwAA&amp;usg=AFQjCNHpBW5rlETCVkYJOmsZDVIYiSfX7g" TargetMode="External"/><Relationship Id="rId3" Type="http://schemas.openxmlformats.org/officeDocument/2006/relationships/image" Target="../media/image13.jpeg"/><Relationship Id="rId7" Type="http://schemas.openxmlformats.org/officeDocument/2006/relationships/image" Target="../media/image14.jpeg"/><Relationship Id="rId2" Type="http://schemas.openxmlformats.org/officeDocument/2006/relationships/hyperlink" Target="https://www.google.com/url?q=http://thetrustadvisor.com/tag/banks&amp;sa=U&amp;ei=90J1U7fYC9aXqAbGo4KIAQ&amp;ved=0CDQQ9QEwAw&amp;usg=AFQjCNGTuoPW0Ue8agfjJstzpV9nrQe9UQ" TargetMode="External"/><Relationship Id="rId1" Type="http://schemas.openxmlformats.org/officeDocument/2006/relationships/slideLayout" Target="../slideLayouts/slideLayout3.xml"/><Relationship Id="rId6" Type="http://schemas.openxmlformats.org/officeDocument/2006/relationships/hyperlink" Target="https://www.google.com/url?q=http://en.wikipedia.org/wiki/Factory&amp;sa=U&amp;ei=30N1U4OsCc-FqgbklILwCw&amp;ved=0CC4Q9QEwAA&amp;usg=AFQjCNGSUMmNA2hBGkP0g4XorBydoHXJVA" TargetMode="External"/><Relationship Id="rId5" Type="http://schemas.openxmlformats.org/officeDocument/2006/relationships/image" Target="../media/image6.jpeg"/><Relationship Id="rId4" Type="http://schemas.openxmlformats.org/officeDocument/2006/relationships/hyperlink" Target="https://www.google.com/url?q=http://www.skf.com/group/news-and-media/media-downloads/factories-and-buildings/index.html?id%3D21-39128%26title%3DJinan%2Bfactory%26description%3DBearing%2Band%2Bhub%2Bunit%2Bfactory%2Bin%2BJinan,%2BShandong%2BProvince%2Bin%2BChina%26format%3Djpg%26fileLength%3D1.2%2BMB%26width%3D1733%26height%3D1153%26filePath%3DD:\skftemp\downloads\Jinan%20factory%200901d196802241c3.jpg%26imagePath%3D/binary/21-105896/full/Jinan-factory.jpg&amp;sa=U&amp;ei=30N1U4OsCc-FqgbklILwCw&amp;ved=0CEoQ9QEwDg&amp;usg=AFQjCNGsCUVN0E1INHF0G4u5NB6KqfuEQw" TargetMode="External"/><Relationship Id="rId9" Type="http://schemas.openxmlformats.org/officeDocument/2006/relationships/image" Target="../media/image7.jpeg"/></Relationships>
</file>

<file path=ppt/slides/_rels/slide41.xml.rels><?xml version="1.0" encoding="UTF-8" standalone="yes"?>
<Relationships xmlns="http://schemas.openxmlformats.org/package/2006/relationships"><Relationship Id="rId8" Type="http://schemas.openxmlformats.org/officeDocument/2006/relationships/hyperlink" Target="https://www.google.com/url?q=http://eofdreams.com/bank.html&amp;sa=U&amp;ei=-ER1U_elA4OSqgar-IGwCA&amp;ved=0CC4Q9QEwAA&amp;usg=AFQjCNHpBW5rlETCVkYJOmsZDVIYiSfX7g" TargetMode="External"/><Relationship Id="rId3" Type="http://schemas.openxmlformats.org/officeDocument/2006/relationships/image" Target="../media/image13.jpeg"/><Relationship Id="rId7" Type="http://schemas.openxmlformats.org/officeDocument/2006/relationships/image" Target="../media/image14.jpeg"/><Relationship Id="rId2" Type="http://schemas.openxmlformats.org/officeDocument/2006/relationships/hyperlink" Target="https://www.google.com/url?q=http://thetrustadvisor.com/tag/banks&amp;sa=U&amp;ei=90J1U7fYC9aXqAbGo4KIAQ&amp;ved=0CDQQ9QEwAw&amp;usg=AFQjCNGTuoPW0Ue8agfjJstzpV9nrQe9UQ" TargetMode="External"/><Relationship Id="rId1" Type="http://schemas.openxmlformats.org/officeDocument/2006/relationships/slideLayout" Target="../slideLayouts/slideLayout3.xml"/><Relationship Id="rId6" Type="http://schemas.openxmlformats.org/officeDocument/2006/relationships/hyperlink" Target="https://www.google.com/url?q=http://en.wikipedia.org/wiki/Factory&amp;sa=U&amp;ei=30N1U4OsCc-FqgbklILwCw&amp;ved=0CC4Q9QEwAA&amp;usg=AFQjCNGSUMmNA2hBGkP0g4XorBydoHXJVA" TargetMode="External"/><Relationship Id="rId5" Type="http://schemas.openxmlformats.org/officeDocument/2006/relationships/image" Target="../media/image6.jpeg"/><Relationship Id="rId10" Type="http://schemas.openxmlformats.org/officeDocument/2006/relationships/image" Target="../media/image19.jpeg"/><Relationship Id="rId4" Type="http://schemas.openxmlformats.org/officeDocument/2006/relationships/hyperlink" Target="https://www.google.com/url?q=http://www.skf.com/group/news-and-media/media-downloads/factories-and-buildings/index.html?id%3D21-39128%26title%3DJinan%2Bfactory%26description%3DBearing%2Band%2Bhub%2Bunit%2Bfactory%2Bin%2BJinan,%2BShandong%2BProvince%2Bin%2BChina%26format%3Djpg%26fileLength%3D1.2%2BMB%26width%3D1733%26height%3D1153%26filePath%3DD:\skftemp\downloads\Jinan%20factory%200901d196802241c3.jpg%26imagePath%3D/binary/21-105896/full/Jinan-factory.jpg&amp;sa=U&amp;ei=30N1U4OsCc-FqgbklILwCw&amp;ved=0CEoQ9QEwDg&amp;usg=AFQjCNGsCUVN0E1INHF0G4u5NB6KqfuEQw" TargetMode="External"/><Relationship Id="rId9" Type="http://schemas.openxmlformats.org/officeDocument/2006/relationships/image" Target="../media/image7.jpeg"/></Relationships>
</file>

<file path=ppt/slides/_rels/slide42.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hyperlink" Target="https://www.google.com/url?q=http://www.skf.com/group/news-and-media/media-downloads/factories-and-buildings/index.html?id%3D21-39128%26title%3DJinan%2Bfactory%26description%3DBearing%2Band%2Bhub%2Bunit%2Bfactory%2Bin%2BJinan,%2BShandong%2BProvince%2Bin%2BChina%26format%3Djpg%26fileLength%3D1.2%2BMB%26width%3D1733%26height%3D1153%26filePath%3DD:\skftemp\downloads\Jinan%20factory%200901d196802241c3.jpg%26imagePath%3D/binary/21-105896/full/Jinan-factory.jpg&amp;sa=U&amp;ei=30N1U4OsCc-FqgbklILwCw&amp;ved=0CEoQ9QEwDg&amp;usg=AFQjCNGsCUVN0E1INHF0G4u5NB6KqfuEQw" TargetMode="External"/><Relationship Id="rId1" Type="http://schemas.openxmlformats.org/officeDocument/2006/relationships/slideLayout" Target="../slideLayouts/slideLayout3.xml"/><Relationship Id="rId4" Type="http://schemas.openxmlformats.org/officeDocument/2006/relationships/image" Target="../media/image19.jpeg"/></Relationships>
</file>

<file path=ppt/slides/_rels/slide4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hyperlink" Target="https://www.google.com/url?q=http://www.skf.com/group/news-and-media/media-downloads/factories-and-buildings/index.html?id%3D21-39128%26title%3DJinan%2Bfactory%26description%3DBearing%2Band%2Bhub%2Bunit%2Bfactory%2Bin%2BJinan,%2BShandong%2BProvince%2Bin%2BChina%26format%3Djpg%26fileLength%3D1.2%2BMB%26width%3D1733%26height%3D1153%26filePath%3DD:\skftemp\downloads\Jinan%20factory%200901d196802241c3.jpg%26imagePath%3D/binary/21-105896/full/Jinan-factory.jpg&amp;sa=U&amp;ei=30N1U4OsCc-FqgbklILwCw&amp;ved=0CEoQ9QEwDg&amp;usg=AFQjCNGsCUVN0E1INHF0G4u5NB6KqfuEQw" TargetMode="External"/><Relationship Id="rId1" Type="http://schemas.openxmlformats.org/officeDocument/2006/relationships/slideLayout" Target="../slideLayouts/slideLayout3.xml"/><Relationship Id="rId4" Type="http://schemas.openxmlformats.org/officeDocument/2006/relationships/image" Target="../media/image19.jpeg"/></Relationships>
</file>

<file path=ppt/slides/_rels/slide4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hyperlink" Target="https://www.google.com/url?q=http://www.skf.com/group/news-and-media/media-downloads/factories-and-buildings/index.html?id%3D21-39128%26title%3DJinan%2Bfactory%26description%3DBearing%2Band%2Bhub%2Bunit%2Bfactory%2Bin%2BJinan,%2BShandong%2BProvince%2Bin%2BChina%26format%3Djpg%26fileLength%3D1.2%2BMB%26width%3D1733%26height%3D1153%26filePath%3DD:\skftemp\downloads\Jinan%20factory%200901d196802241c3.jpg%26imagePath%3D/binary/21-105896/full/Jinan-factory.jpg&amp;sa=U&amp;ei=30N1U4OsCc-FqgbklILwCw&amp;ved=0CEoQ9QEwDg&amp;usg=AFQjCNGsCUVN0E1INHF0G4u5NB6KqfuEQw" TargetMode="External"/><Relationship Id="rId1" Type="http://schemas.openxmlformats.org/officeDocument/2006/relationships/slideLayout" Target="../slideLayouts/slideLayout3.xml"/><Relationship Id="rId6" Type="http://schemas.openxmlformats.org/officeDocument/2006/relationships/image" Target="../media/image19.jpeg"/><Relationship Id="rId5" Type="http://schemas.openxmlformats.org/officeDocument/2006/relationships/image" Target="../media/image14.jpeg"/><Relationship Id="rId4" Type="http://schemas.openxmlformats.org/officeDocument/2006/relationships/hyperlink" Target="https://www.google.com/url?q=http://en.wikipedia.org/wiki/Factory&amp;sa=U&amp;ei=30N1U4OsCc-FqgbklILwCw&amp;ved=0CC4Q9QEwAA&amp;usg=AFQjCNGSUMmNA2hBGkP0g4XorBydoHXJVA" TargetMode="Externa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hyperlink" Target="https://www.google.com/url?q=http://www.skf.com/group/news-and-media/media-downloads/factories-and-buildings/index.html?id%3D21-39128%26title%3DJinan%2Bfactory%26description%3DBearing%2Band%2Bhub%2Bunit%2Bfactory%2Bin%2BJinan,%2BShandong%2BProvince%2Bin%2BChina%26format%3Djpg%26fileLength%3D1.2%2BMB%26width%3D1733%26height%3D1153%26filePath%3DD:\skftemp\downloads\Jinan%20factory%200901d196802241c3.jpg%26imagePath%3D/binary/21-105896/full/Jinan-factory.jpg&amp;sa=U&amp;ei=30N1U4OsCc-FqgbklILwCw&amp;ved=0CEoQ9QEwDg&amp;usg=AFQjCNGsCUVN0E1INHF0G4u5NB6KqfuEQw" TargetMode="External"/><Relationship Id="rId1" Type="http://schemas.openxmlformats.org/officeDocument/2006/relationships/slideLayout" Target="../slideLayouts/slideLayout3.xml"/><Relationship Id="rId6" Type="http://schemas.openxmlformats.org/officeDocument/2006/relationships/image" Target="../media/image8.png"/><Relationship Id="rId5" Type="http://schemas.openxmlformats.org/officeDocument/2006/relationships/image" Target="../media/image7.jpeg"/><Relationship Id="rId4" Type="http://schemas.openxmlformats.org/officeDocument/2006/relationships/hyperlink" Target="https://www.google.com/url?q=http://eofdreams.com/bank.html&amp;sa=U&amp;ei=-ER1U_elA4OSqgar-IGwCA&amp;ved=0CC4Q9QEwAA&amp;usg=AFQjCNHpBW5rlETCVkYJOmsZDVIYiSfX7g" TargetMode="Externa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hyperlink" Target="https://www.flickr.com/photos/money-transfers/31530143733" TargetMode="External"/><Relationship Id="rId2" Type="http://schemas.openxmlformats.org/officeDocument/2006/relationships/image" Target="../media/image5.jp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509584" y="5354083"/>
            <a:ext cx="6300000" cy="605294"/>
          </a:xfrm>
        </p:spPr>
        <p:txBody>
          <a:bodyPr/>
          <a:lstStyle/>
          <a:p>
            <a:r>
              <a:rPr lang="en-US" b="1" dirty="0"/>
              <a:t>Douglas Sloan</a:t>
            </a:r>
          </a:p>
          <a:p>
            <a:r>
              <a:rPr lang="en-US" b="1" dirty="0"/>
              <a:t>February 2025</a:t>
            </a:r>
          </a:p>
        </p:txBody>
      </p:sp>
      <p:sp>
        <p:nvSpPr>
          <p:cNvPr id="4" name="Title 2"/>
          <p:cNvSpPr>
            <a:spLocks noGrp="1"/>
          </p:cNvSpPr>
          <p:nvPr>
            <p:ph type="ctrTitle"/>
          </p:nvPr>
        </p:nvSpPr>
        <p:spPr>
          <a:xfrm>
            <a:off x="1524000" y="629920"/>
            <a:ext cx="6911702" cy="2871518"/>
          </a:xfrm>
        </p:spPr>
        <p:txBody>
          <a:bodyPr/>
          <a:lstStyle/>
          <a:p>
            <a:pPr algn="ctr"/>
            <a:r>
              <a:rPr lang="en-US" sz="3200" b="1" dirty="0"/>
              <a:t>Intro to financial services sector – focus on global payments (follow the money)</a:t>
            </a:r>
            <a:endParaRPr lang="en-US" sz="2800" b="1" dirty="0"/>
          </a:p>
        </p:txBody>
      </p:sp>
    </p:spTree>
    <p:extLst>
      <p:ext uri="{BB962C8B-B14F-4D97-AF65-F5344CB8AC3E}">
        <p14:creationId xmlns:p14="http://schemas.microsoft.com/office/powerpoint/2010/main" val="98688259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F0F85A-6D52-DF9B-4DF2-9EBFD1C40709}"/>
              </a:ext>
            </a:extLst>
          </p:cNvPr>
          <p:cNvSpPr>
            <a:spLocks noGrp="1"/>
          </p:cNvSpPr>
          <p:nvPr>
            <p:ph type="title"/>
          </p:nvPr>
        </p:nvSpPr>
        <p:spPr>
          <a:xfrm>
            <a:off x="1150620" y="-101600"/>
            <a:ext cx="4356100" cy="1081551"/>
          </a:xfrm>
        </p:spPr>
        <p:txBody>
          <a:bodyPr anchor="b">
            <a:normAutofit/>
          </a:bodyPr>
          <a:lstStyle/>
          <a:p>
            <a:r>
              <a:rPr lang="en-US" sz="4050" dirty="0"/>
              <a:t>Discussion Topics</a:t>
            </a:r>
          </a:p>
        </p:txBody>
      </p:sp>
      <p:sp>
        <p:nvSpPr>
          <p:cNvPr id="3" name="Content Placeholder 2">
            <a:extLst>
              <a:ext uri="{FF2B5EF4-FFF2-40B4-BE49-F238E27FC236}">
                <a16:creationId xmlns:a16="http://schemas.microsoft.com/office/drawing/2014/main" id="{1D948D6E-411D-41E7-27C8-9F77E881626C}"/>
              </a:ext>
            </a:extLst>
          </p:cNvPr>
          <p:cNvSpPr>
            <a:spLocks noGrp="1"/>
          </p:cNvSpPr>
          <p:nvPr>
            <p:ph idx="1"/>
          </p:nvPr>
        </p:nvSpPr>
        <p:spPr>
          <a:xfrm>
            <a:off x="266700" y="2113280"/>
            <a:ext cx="3182692" cy="3992880"/>
          </a:xfrm>
        </p:spPr>
        <p:txBody>
          <a:bodyPr>
            <a:normAutofit/>
          </a:bodyPr>
          <a:lstStyle/>
          <a:p>
            <a:pPr>
              <a:defRPr/>
            </a:pPr>
            <a:r>
              <a:rPr lang="en-US" sz="2000" dirty="0"/>
              <a:t>Financial Services Overview</a:t>
            </a:r>
          </a:p>
          <a:p>
            <a:pPr marL="0" indent="0">
              <a:buNone/>
              <a:defRPr/>
            </a:pPr>
            <a:endParaRPr lang="en-US" sz="2000" dirty="0"/>
          </a:p>
          <a:p>
            <a:pPr>
              <a:defRPr/>
            </a:pPr>
            <a:r>
              <a:rPr lang="en-US" sz="2000" b="1" dirty="0">
                <a:solidFill>
                  <a:srgbClr val="FF0000"/>
                </a:solidFill>
              </a:rPr>
              <a:t>Correspondent Banking - - Cross border payments (e.g. SWIFT MT103/MT202cov) explained.</a:t>
            </a:r>
          </a:p>
          <a:p>
            <a:pPr>
              <a:buFontTx/>
              <a:buNone/>
              <a:defRPr/>
            </a:pPr>
            <a:endParaRPr lang="en-US" sz="2000" dirty="0"/>
          </a:p>
          <a:p>
            <a:pPr>
              <a:defRPr/>
            </a:pPr>
            <a:r>
              <a:rPr lang="en-US" sz="2000" dirty="0"/>
              <a:t>Common Money Laundering Techniques</a:t>
            </a:r>
          </a:p>
          <a:p>
            <a:pPr marL="0" indent="0">
              <a:buNone/>
              <a:defRPr/>
            </a:pPr>
            <a:endParaRPr lang="en-US" sz="2000" dirty="0"/>
          </a:p>
          <a:p>
            <a:pPr marL="0" indent="0">
              <a:buNone/>
            </a:pPr>
            <a:endParaRPr lang="en-US" sz="2000" dirty="0"/>
          </a:p>
        </p:txBody>
      </p:sp>
      <p:pic>
        <p:nvPicPr>
          <p:cNvPr id="5" name="Picture 4" descr="A picture containing text, newspaper, receipt&#10;&#10;Description automatically generated">
            <a:extLst>
              <a:ext uri="{FF2B5EF4-FFF2-40B4-BE49-F238E27FC236}">
                <a16:creationId xmlns:a16="http://schemas.microsoft.com/office/drawing/2014/main" id="{35CDE143-911D-D74F-1E60-CDB6E27174CE}"/>
              </a:ext>
            </a:extLst>
          </p:cNvPr>
          <p:cNvPicPr>
            <a:picLocks noChangeAspect="1"/>
          </p:cNvPicPr>
          <p:nvPr/>
        </p:nvPicPr>
        <p:blipFill rotWithShape="1">
          <a:blip r:embed="rId2">
            <a:extLst>
              <a:ext uri="{28A0092B-C50C-407E-A947-70E740481C1C}">
                <a14:useLocalDpi xmlns:a14="http://schemas.microsoft.com/office/drawing/2010/main" val="0"/>
              </a:ext>
              <a:ext uri="{837473B0-CC2E-450A-ABE3-18F120FF3D39}">
                <a1611:picAttrSrcUrl xmlns:a1611="http://schemas.microsoft.com/office/drawing/2016/11/main" r:id="rId3"/>
              </a:ext>
            </a:extLst>
          </a:blip>
          <a:srcRect l="21818" r="18753" b="1"/>
          <a:stretch/>
        </p:blipFill>
        <p:spPr>
          <a:xfrm>
            <a:off x="3577377" y="1320800"/>
            <a:ext cx="5566623" cy="5537199"/>
          </a:xfrm>
          <a:custGeom>
            <a:avLst/>
            <a:gdLst/>
            <a:ahLst/>
            <a:cxnLst/>
            <a:rect l="l" t="t" r="r" b="b"/>
            <a:pathLst>
              <a:path w="6878775" h="6858000">
                <a:moveTo>
                  <a:pt x="1102973" y="0"/>
                </a:moveTo>
                <a:lnTo>
                  <a:pt x="1160688" y="0"/>
                </a:lnTo>
                <a:lnTo>
                  <a:pt x="983189" y="331786"/>
                </a:lnTo>
                <a:cubicBezTo>
                  <a:pt x="914866" y="469145"/>
                  <a:pt x="850355" y="608712"/>
                  <a:pt x="789261" y="750263"/>
                </a:cubicBezTo>
                <a:cubicBezTo>
                  <a:pt x="774307" y="784928"/>
                  <a:pt x="759992" y="819849"/>
                  <a:pt x="745295" y="854514"/>
                </a:cubicBezTo>
                <a:cubicBezTo>
                  <a:pt x="756682" y="845393"/>
                  <a:pt x="765489" y="833492"/>
                  <a:pt x="770857" y="819975"/>
                </a:cubicBezTo>
                <a:cubicBezTo>
                  <a:pt x="879943" y="589569"/>
                  <a:pt x="999605" y="365513"/>
                  <a:pt x="1131329" y="148742"/>
                </a:cubicBezTo>
                <a:lnTo>
                  <a:pt x="1227589" y="0"/>
                </a:lnTo>
                <a:lnTo>
                  <a:pt x="6878775" y="0"/>
                </a:lnTo>
                <a:lnTo>
                  <a:pt x="6878775" y="6858000"/>
                </a:lnTo>
                <a:lnTo>
                  <a:pt x="713521" y="6858000"/>
                </a:lnTo>
                <a:lnTo>
                  <a:pt x="625642" y="6670527"/>
                </a:lnTo>
                <a:cubicBezTo>
                  <a:pt x="507232" y="6398531"/>
                  <a:pt x="403083" y="6118381"/>
                  <a:pt x="312785" y="5830359"/>
                </a:cubicBezTo>
                <a:cubicBezTo>
                  <a:pt x="278149" y="5719759"/>
                  <a:pt x="248879" y="5607635"/>
                  <a:pt x="212198" y="5480401"/>
                </a:cubicBezTo>
                <a:cubicBezTo>
                  <a:pt x="212208" y="5491601"/>
                  <a:pt x="212803" y="5502788"/>
                  <a:pt x="213988" y="5513923"/>
                </a:cubicBezTo>
                <a:cubicBezTo>
                  <a:pt x="264089" y="5723695"/>
                  <a:pt x="307290" y="5935370"/>
                  <a:pt x="365826" y="6142729"/>
                </a:cubicBezTo>
                <a:cubicBezTo>
                  <a:pt x="433152" y="6380817"/>
                  <a:pt x="510068" y="6614016"/>
                  <a:pt x="597975" y="6841549"/>
                </a:cubicBezTo>
                <a:lnTo>
                  <a:pt x="604824" y="6858000"/>
                </a:lnTo>
                <a:lnTo>
                  <a:pt x="552056" y="6858000"/>
                </a:lnTo>
                <a:lnTo>
                  <a:pt x="539576" y="6828295"/>
                </a:lnTo>
                <a:cubicBezTo>
                  <a:pt x="380597" y="6414594"/>
                  <a:pt x="260223" y="5988893"/>
                  <a:pt x="171555" y="5552906"/>
                </a:cubicBezTo>
                <a:cubicBezTo>
                  <a:pt x="91163" y="5157998"/>
                  <a:pt x="43746" y="4758899"/>
                  <a:pt x="12305" y="4357388"/>
                </a:cubicBezTo>
                <a:cubicBezTo>
                  <a:pt x="-14281" y="4013908"/>
                  <a:pt x="4507" y="3672965"/>
                  <a:pt x="46684" y="3331516"/>
                </a:cubicBezTo>
                <a:cubicBezTo>
                  <a:pt x="127203" y="2664286"/>
                  <a:pt x="277819" y="2007265"/>
                  <a:pt x="496065" y="1371196"/>
                </a:cubicBezTo>
                <a:cubicBezTo>
                  <a:pt x="636273" y="966066"/>
                  <a:pt x="800445" y="573253"/>
                  <a:pt x="995723" y="196614"/>
                </a:cubicBezTo>
                <a:close/>
              </a:path>
            </a:pathLst>
          </a:custGeom>
        </p:spPr>
      </p:pic>
    </p:spTree>
    <p:extLst>
      <p:ext uri="{BB962C8B-B14F-4D97-AF65-F5344CB8AC3E}">
        <p14:creationId xmlns:p14="http://schemas.microsoft.com/office/powerpoint/2010/main" val="113757102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1"/>
          <p:cNvSpPr>
            <a:spLocks noGrp="1"/>
          </p:cNvSpPr>
          <p:nvPr>
            <p:ph type="sldNum" sz="quarter" idx="12"/>
          </p:nvPr>
        </p:nvSpPr>
        <p:spPr>
          <a:xfrm>
            <a:off x="8997950" y="7042150"/>
            <a:ext cx="539750" cy="312738"/>
          </a:xfrm>
        </p:spPr>
        <p:txBody>
          <a:bodyPr/>
          <a:lstStyle/>
          <a:p>
            <a:pPr>
              <a:defRPr/>
            </a:pPr>
            <a:fld id="{A14B9CBE-E2BF-4D02-A5BE-9A98A21C9C67}" type="slidenum">
              <a:rPr lang="en-US" smtClean="0"/>
              <a:pPr>
                <a:defRPr/>
              </a:pPr>
              <a:t>11</a:t>
            </a:fld>
            <a:endParaRPr lang="en-US" dirty="0"/>
          </a:p>
        </p:txBody>
      </p:sp>
      <p:pic>
        <p:nvPicPr>
          <p:cNvPr id="4" name="Picture 2" descr="https://encrypted-tbn2.gstatic.com/images?q=tbn:ANd9GcSY4S5RyEcmoaJ_xScHpAh9eCaDuwh9lGKX1-i3H_vBaboEVn67022j8qU">
            <a:hlinkClick r:id="rId2"/>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82788" y="2673350"/>
            <a:ext cx="2676525" cy="1757363"/>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pic>
        <p:nvPicPr>
          <p:cNvPr id="5" name="Picture 6" descr="https://encrypted-tbn3.gstatic.com/images?q=tbn:ANd9GcTN5xmoJYeqRJ0_VFEXQ61DyUt3nZxoeVm3Ic22S4YFwSdu_9GGLB78iI8">
            <a:hlinkClick r:id="rId4"/>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970088" y="769938"/>
            <a:ext cx="2692400" cy="16002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pic>
        <p:nvPicPr>
          <p:cNvPr id="6" name="Picture 12" descr="https://encrypted-tbn2.gstatic.com/images?q=tbn:ANd9GcRRxwszoehuElWzj1RH-XCZwZF0PrvzCo1NKhwG1YpjJ9J1Agd4bWvx6m5m">
            <a:hlinkClick r:id="rId6"/>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970088" y="4692650"/>
            <a:ext cx="2687637" cy="170815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
        <p:nvSpPr>
          <p:cNvPr id="7" name="TextBox 6"/>
          <p:cNvSpPr txBox="1"/>
          <p:nvPr/>
        </p:nvSpPr>
        <p:spPr>
          <a:xfrm>
            <a:off x="5095875" y="1406525"/>
            <a:ext cx="1409700" cy="369888"/>
          </a:xfrm>
          <a:prstGeom prst="rect">
            <a:avLst/>
          </a:prstGeom>
          <a:noFill/>
        </p:spPr>
        <p:txBody>
          <a:bodyPr>
            <a:spAutoFit/>
          </a:bodyPr>
          <a:lstStyle/>
          <a:p>
            <a:pPr>
              <a:defRPr/>
            </a:pPr>
            <a:r>
              <a:rPr lang="en-US" sz="2000" dirty="0">
                <a:solidFill>
                  <a:srgbClr val="000000"/>
                </a:solidFill>
              </a:rPr>
              <a:t>Simple</a:t>
            </a:r>
          </a:p>
        </p:txBody>
      </p:sp>
      <p:sp>
        <p:nvSpPr>
          <p:cNvPr id="8" name="TextBox 7"/>
          <p:cNvSpPr txBox="1"/>
          <p:nvPr/>
        </p:nvSpPr>
        <p:spPr>
          <a:xfrm>
            <a:off x="5021263" y="3384550"/>
            <a:ext cx="1409700" cy="369888"/>
          </a:xfrm>
          <a:prstGeom prst="rect">
            <a:avLst/>
          </a:prstGeom>
          <a:noFill/>
        </p:spPr>
        <p:txBody>
          <a:bodyPr>
            <a:spAutoFit/>
          </a:bodyPr>
          <a:lstStyle/>
          <a:p>
            <a:pPr>
              <a:defRPr/>
            </a:pPr>
            <a:r>
              <a:rPr lang="en-US" sz="2000" dirty="0">
                <a:solidFill>
                  <a:srgbClr val="000000"/>
                </a:solidFill>
              </a:rPr>
              <a:t>Standard</a:t>
            </a:r>
          </a:p>
        </p:txBody>
      </p:sp>
      <p:sp>
        <p:nvSpPr>
          <p:cNvPr id="9" name="TextBox 8"/>
          <p:cNvSpPr txBox="1"/>
          <p:nvPr/>
        </p:nvSpPr>
        <p:spPr>
          <a:xfrm>
            <a:off x="5011738" y="5475288"/>
            <a:ext cx="1409700" cy="369887"/>
          </a:xfrm>
          <a:prstGeom prst="rect">
            <a:avLst/>
          </a:prstGeom>
          <a:noFill/>
        </p:spPr>
        <p:txBody>
          <a:bodyPr>
            <a:spAutoFit/>
          </a:bodyPr>
          <a:lstStyle/>
          <a:p>
            <a:pPr algn="ctr">
              <a:defRPr/>
            </a:pPr>
            <a:r>
              <a:rPr lang="en-US" sz="2000" dirty="0">
                <a:solidFill>
                  <a:srgbClr val="000000"/>
                </a:solidFill>
              </a:rPr>
              <a:t>Complex</a:t>
            </a:r>
          </a:p>
        </p:txBody>
      </p:sp>
      <p:sp>
        <p:nvSpPr>
          <p:cNvPr id="10" name="TextBox 9"/>
          <p:cNvSpPr txBox="1"/>
          <p:nvPr/>
        </p:nvSpPr>
        <p:spPr>
          <a:xfrm>
            <a:off x="1885950" y="171450"/>
            <a:ext cx="7038975" cy="523220"/>
          </a:xfrm>
          <a:prstGeom prst="rect">
            <a:avLst/>
          </a:prstGeom>
          <a:noFill/>
        </p:spPr>
        <p:txBody>
          <a:bodyPr>
            <a:spAutoFit/>
          </a:bodyPr>
          <a:lstStyle/>
          <a:p>
            <a:pPr>
              <a:defRPr/>
            </a:pPr>
            <a:r>
              <a:rPr lang="en-US" sz="2800" b="1" dirty="0">
                <a:solidFill>
                  <a:srgbClr val="000000"/>
                </a:solidFill>
              </a:rPr>
              <a:t>Circuit Diagrams as Wire Transfer Analogy</a:t>
            </a:r>
          </a:p>
        </p:txBody>
      </p:sp>
    </p:spTree>
    <p:extLst>
      <p:ext uri="{BB962C8B-B14F-4D97-AF65-F5344CB8AC3E}">
        <p14:creationId xmlns:p14="http://schemas.microsoft.com/office/powerpoint/2010/main" val="75171882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1"/>
          <p:cNvSpPr>
            <a:spLocks noGrp="1"/>
          </p:cNvSpPr>
          <p:nvPr>
            <p:ph type="sldNum" sz="quarter" idx="12"/>
          </p:nvPr>
        </p:nvSpPr>
        <p:spPr>
          <a:xfrm>
            <a:off x="8997950" y="7042150"/>
            <a:ext cx="539750" cy="312738"/>
          </a:xfrm>
        </p:spPr>
        <p:txBody>
          <a:bodyPr/>
          <a:lstStyle/>
          <a:p>
            <a:pPr>
              <a:defRPr/>
            </a:pPr>
            <a:fld id="{A14B9CBE-E2BF-4D02-A5BE-9A98A21C9C67}" type="slidenum">
              <a:rPr lang="en-US" smtClean="0"/>
              <a:pPr>
                <a:defRPr/>
              </a:pPr>
              <a:t>12</a:t>
            </a:fld>
            <a:endParaRPr lang="en-US" dirty="0"/>
          </a:p>
        </p:txBody>
      </p:sp>
      <p:sp>
        <p:nvSpPr>
          <p:cNvPr id="4" name="Slide Number Placeholder 1"/>
          <p:cNvSpPr txBox="1">
            <a:spLocks/>
          </p:cNvSpPr>
          <p:nvPr/>
        </p:nvSpPr>
        <p:spPr>
          <a:xfrm>
            <a:off x="8997950" y="7042150"/>
            <a:ext cx="539750" cy="312738"/>
          </a:xfrm>
          <a:prstGeom prst="rect">
            <a:avLst/>
          </a:prstGeom>
        </p:spPr>
        <p:txBody>
          <a:bodyPr vert="horz" wrap="none" lIns="0" tIns="36000" rIns="0" bIns="0" numCol="1" anchor="b" anchorCtr="0" compatLnSpc="1">
            <a:prstTxWarp prst="textNoShape">
              <a:avLst/>
            </a:prstTxWarp>
          </a:bodyPr>
          <a:lstStyle>
            <a:defPPr>
              <a:defRPr lang="en-US"/>
            </a:defPPr>
            <a:lvl1pPr algn="r" defTabSz="1008063" rtl="0" fontAlgn="base">
              <a:spcBef>
                <a:spcPct val="0"/>
              </a:spcBef>
              <a:spcAft>
                <a:spcPct val="0"/>
              </a:spcAft>
              <a:defRPr sz="900" kern="1200">
                <a:solidFill>
                  <a:schemeClr val="tx1"/>
                </a:solidFill>
                <a:latin typeface="Arial" charset="0"/>
                <a:ea typeface="+mn-ea"/>
                <a:cs typeface="Arial" charset="0"/>
              </a:defRPr>
            </a:lvl1pPr>
            <a:lvl2pPr marL="503238" indent="-46038" algn="l" defTabSz="1008063" rtl="0" fontAlgn="base">
              <a:spcBef>
                <a:spcPct val="0"/>
              </a:spcBef>
              <a:spcAft>
                <a:spcPct val="0"/>
              </a:spcAft>
              <a:defRPr sz="2000" kern="1200">
                <a:solidFill>
                  <a:schemeClr val="tx1"/>
                </a:solidFill>
                <a:latin typeface="Arial" charset="0"/>
                <a:ea typeface="+mn-ea"/>
                <a:cs typeface="Arial" charset="0"/>
              </a:defRPr>
            </a:lvl2pPr>
            <a:lvl3pPr marL="1008063" indent="-93663" algn="l" defTabSz="1008063" rtl="0" fontAlgn="base">
              <a:spcBef>
                <a:spcPct val="0"/>
              </a:spcBef>
              <a:spcAft>
                <a:spcPct val="0"/>
              </a:spcAft>
              <a:defRPr sz="2000" kern="1200">
                <a:solidFill>
                  <a:schemeClr val="tx1"/>
                </a:solidFill>
                <a:latin typeface="Arial" charset="0"/>
                <a:ea typeface="+mn-ea"/>
                <a:cs typeface="Arial" charset="0"/>
              </a:defRPr>
            </a:lvl3pPr>
            <a:lvl4pPr marL="1512888" indent="-141288" algn="l" defTabSz="1008063" rtl="0" fontAlgn="base">
              <a:spcBef>
                <a:spcPct val="0"/>
              </a:spcBef>
              <a:spcAft>
                <a:spcPct val="0"/>
              </a:spcAft>
              <a:defRPr sz="2000" kern="1200">
                <a:solidFill>
                  <a:schemeClr val="tx1"/>
                </a:solidFill>
                <a:latin typeface="Arial" charset="0"/>
                <a:ea typeface="+mn-ea"/>
                <a:cs typeface="Arial" charset="0"/>
              </a:defRPr>
            </a:lvl4pPr>
            <a:lvl5pPr marL="2017713" indent="-188913" algn="l" defTabSz="1008063" rtl="0" fontAlgn="base">
              <a:spcBef>
                <a:spcPct val="0"/>
              </a:spcBef>
              <a:spcAft>
                <a:spcPct val="0"/>
              </a:spcAft>
              <a:defRPr sz="2000" kern="1200">
                <a:solidFill>
                  <a:schemeClr val="tx1"/>
                </a:solidFill>
                <a:latin typeface="Arial" charset="0"/>
                <a:ea typeface="+mn-ea"/>
                <a:cs typeface="Arial" charset="0"/>
              </a:defRPr>
            </a:lvl5pPr>
            <a:lvl6pPr marL="2286000" algn="l" defTabSz="914400" rtl="0" eaLnBrk="1" latinLnBrk="0" hangingPunct="1">
              <a:defRPr sz="2000" kern="1200">
                <a:solidFill>
                  <a:schemeClr val="tx1"/>
                </a:solidFill>
                <a:latin typeface="Arial" charset="0"/>
                <a:ea typeface="+mn-ea"/>
                <a:cs typeface="Arial" charset="0"/>
              </a:defRPr>
            </a:lvl6pPr>
            <a:lvl7pPr marL="2743200" algn="l" defTabSz="914400" rtl="0" eaLnBrk="1" latinLnBrk="0" hangingPunct="1">
              <a:defRPr sz="2000" kern="1200">
                <a:solidFill>
                  <a:schemeClr val="tx1"/>
                </a:solidFill>
                <a:latin typeface="Arial" charset="0"/>
                <a:ea typeface="+mn-ea"/>
                <a:cs typeface="Arial" charset="0"/>
              </a:defRPr>
            </a:lvl7pPr>
            <a:lvl8pPr marL="3200400" algn="l" defTabSz="914400" rtl="0" eaLnBrk="1" latinLnBrk="0" hangingPunct="1">
              <a:defRPr sz="2000" kern="1200">
                <a:solidFill>
                  <a:schemeClr val="tx1"/>
                </a:solidFill>
                <a:latin typeface="Arial" charset="0"/>
                <a:ea typeface="+mn-ea"/>
                <a:cs typeface="Arial" charset="0"/>
              </a:defRPr>
            </a:lvl8pPr>
            <a:lvl9pPr marL="3657600" algn="l" defTabSz="914400" rtl="0" eaLnBrk="1" latinLnBrk="0" hangingPunct="1">
              <a:defRPr sz="2000" kern="1200">
                <a:solidFill>
                  <a:schemeClr val="tx1"/>
                </a:solidFill>
                <a:latin typeface="Arial" charset="0"/>
                <a:ea typeface="+mn-ea"/>
                <a:cs typeface="Arial" charset="0"/>
              </a:defRPr>
            </a:lvl9pPr>
          </a:lstStyle>
          <a:p>
            <a:pPr>
              <a:defRPr/>
            </a:pPr>
            <a:fld id="{A14B9CBE-E2BF-4D02-A5BE-9A98A21C9C67}" type="slidenum">
              <a:rPr lang="en-US" smtClean="0"/>
              <a:pPr>
                <a:defRPr/>
              </a:pPr>
              <a:t>12</a:t>
            </a:fld>
            <a:endParaRPr lang="en-US" dirty="0"/>
          </a:p>
        </p:txBody>
      </p:sp>
      <p:sp>
        <p:nvSpPr>
          <p:cNvPr id="5" name="Slide Number Placeholder 1"/>
          <p:cNvSpPr txBox="1">
            <a:spLocks/>
          </p:cNvSpPr>
          <p:nvPr/>
        </p:nvSpPr>
        <p:spPr>
          <a:xfrm>
            <a:off x="8997950" y="7042150"/>
            <a:ext cx="539750" cy="312738"/>
          </a:xfrm>
          <a:prstGeom prst="rect">
            <a:avLst/>
          </a:prstGeom>
        </p:spPr>
        <p:txBody>
          <a:bodyPr vert="horz" wrap="none" lIns="0" tIns="36000" rIns="0" bIns="0" numCol="1" anchor="b" anchorCtr="0" compatLnSpc="1">
            <a:prstTxWarp prst="textNoShape">
              <a:avLst/>
            </a:prstTxWarp>
          </a:bodyPr>
          <a:lstStyle>
            <a:defPPr>
              <a:defRPr lang="en-US"/>
            </a:defPPr>
            <a:lvl1pPr algn="r" defTabSz="1008063" rtl="0" fontAlgn="base">
              <a:spcBef>
                <a:spcPct val="0"/>
              </a:spcBef>
              <a:spcAft>
                <a:spcPct val="0"/>
              </a:spcAft>
              <a:defRPr sz="900" kern="1200">
                <a:solidFill>
                  <a:schemeClr val="tx1"/>
                </a:solidFill>
                <a:latin typeface="Arial" charset="0"/>
                <a:ea typeface="+mn-ea"/>
                <a:cs typeface="Arial" charset="0"/>
              </a:defRPr>
            </a:lvl1pPr>
            <a:lvl2pPr marL="503238" indent="-46038" algn="l" defTabSz="1008063" rtl="0" fontAlgn="base">
              <a:spcBef>
                <a:spcPct val="0"/>
              </a:spcBef>
              <a:spcAft>
                <a:spcPct val="0"/>
              </a:spcAft>
              <a:defRPr sz="2000" kern="1200">
                <a:solidFill>
                  <a:schemeClr val="tx1"/>
                </a:solidFill>
                <a:latin typeface="Arial" charset="0"/>
                <a:ea typeface="+mn-ea"/>
                <a:cs typeface="Arial" charset="0"/>
              </a:defRPr>
            </a:lvl2pPr>
            <a:lvl3pPr marL="1008063" indent="-93663" algn="l" defTabSz="1008063" rtl="0" fontAlgn="base">
              <a:spcBef>
                <a:spcPct val="0"/>
              </a:spcBef>
              <a:spcAft>
                <a:spcPct val="0"/>
              </a:spcAft>
              <a:defRPr sz="2000" kern="1200">
                <a:solidFill>
                  <a:schemeClr val="tx1"/>
                </a:solidFill>
                <a:latin typeface="Arial" charset="0"/>
                <a:ea typeface="+mn-ea"/>
                <a:cs typeface="Arial" charset="0"/>
              </a:defRPr>
            </a:lvl3pPr>
            <a:lvl4pPr marL="1512888" indent="-141288" algn="l" defTabSz="1008063" rtl="0" fontAlgn="base">
              <a:spcBef>
                <a:spcPct val="0"/>
              </a:spcBef>
              <a:spcAft>
                <a:spcPct val="0"/>
              </a:spcAft>
              <a:defRPr sz="2000" kern="1200">
                <a:solidFill>
                  <a:schemeClr val="tx1"/>
                </a:solidFill>
                <a:latin typeface="Arial" charset="0"/>
                <a:ea typeface="+mn-ea"/>
                <a:cs typeface="Arial" charset="0"/>
              </a:defRPr>
            </a:lvl4pPr>
            <a:lvl5pPr marL="2017713" indent="-188913" algn="l" defTabSz="1008063" rtl="0" fontAlgn="base">
              <a:spcBef>
                <a:spcPct val="0"/>
              </a:spcBef>
              <a:spcAft>
                <a:spcPct val="0"/>
              </a:spcAft>
              <a:defRPr sz="2000" kern="1200">
                <a:solidFill>
                  <a:schemeClr val="tx1"/>
                </a:solidFill>
                <a:latin typeface="Arial" charset="0"/>
                <a:ea typeface="+mn-ea"/>
                <a:cs typeface="Arial" charset="0"/>
              </a:defRPr>
            </a:lvl5pPr>
            <a:lvl6pPr marL="2286000" algn="l" defTabSz="914400" rtl="0" eaLnBrk="1" latinLnBrk="0" hangingPunct="1">
              <a:defRPr sz="2000" kern="1200">
                <a:solidFill>
                  <a:schemeClr val="tx1"/>
                </a:solidFill>
                <a:latin typeface="Arial" charset="0"/>
                <a:ea typeface="+mn-ea"/>
                <a:cs typeface="Arial" charset="0"/>
              </a:defRPr>
            </a:lvl6pPr>
            <a:lvl7pPr marL="2743200" algn="l" defTabSz="914400" rtl="0" eaLnBrk="1" latinLnBrk="0" hangingPunct="1">
              <a:defRPr sz="2000" kern="1200">
                <a:solidFill>
                  <a:schemeClr val="tx1"/>
                </a:solidFill>
                <a:latin typeface="Arial" charset="0"/>
                <a:ea typeface="+mn-ea"/>
                <a:cs typeface="Arial" charset="0"/>
              </a:defRPr>
            </a:lvl7pPr>
            <a:lvl8pPr marL="3200400" algn="l" defTabSz="914400" rtl="0" eaLnBrk="1" latinLnBrk="0" hangingPunct="1">
              <a:defRPr sz="2000" kern="1200">
                <a:solidFill>
                  <a:schemeClr val="tx1"/>
                </a:solidFill>
                <a:latin typeface="Arial" charset="0"/>
                <a:ea typeface="+mn-ea"/>
                <a:cs typeface="Arial" charset="0"/>
              </a:defRPr>
            </a:lvl8pPr>
            <a:lvl9pPr marL="3657600" algn="l" defTabSz="914400" rtl="0" eaLnBrk="1" latinLnBrk="0" hangingPunct="1">
              <a:defRPr sz="2000" kern="1200">
                <a:solidFill>
                  <a:schemeClr val="tx1"/>
                </a:solidFill>
                <a:latin typeface="Arial" charset="0"/>
                <a:ea typeface="+mn-ea"/>
                <a:cs typeface="Arial" charset="0"/>
              </a:defRPr>
            </a:lvl9pPr>
          </a:lstStyle>
          <a:p>
            <a:pPr>
              <a:defRPr/>
            </a:pPr>
            <a:fld id="{A14B9CBE-E2BF-4D02-A5BE-9A98A21C9C67}" type="slidenum">
              <a:rPr lang="en-US" smtClean="0"/>
              <a:pPr>
                <a:defRPr/>
              </a:pPr>
              <a:t>12</a:t>
            </a:fld>
            <a:endParaRPr lang="en-US" dirty="0"/>
          </a:p>
        </p:txBody>
      </p:sp>
      <p:sp>
        <p:nvSpPr>
          <p:cNvPr id="6" name="Slide Number Placeholder 1"/>
          <p:cNvSpPr txBox="1">
            <a:spLocks/>
          </p:cNvSpPr>
          <p:nvPr/>
        </p:nvSpPr>
        <p:spPr>
          <a:xfrm>
            <a:off x="8997950" y="7042150"/>
            <a:ext cx="539750" cy="312738"/>
          </a:xfrm>
          <a:prstGeom prst="rect">
            <a:avLst/>
          </a:prstGeom>
        </p:spPr>
        <p:txBody>
          <a:bodyPr vert="horz" wrap="none" lIns="0" tIns="36000" rIns="0" bIns="0" numCol="1" anchor="b" anchorCtr="0" compatLnSpc="1">
            <a:prstTxWarp prst="textNoShape">
              <a:avLst/>
            </a:prstTxWarp>
          </a:bodyPr>
          <a:lstStyle>
            <a:defPPr>
              <a:defRPr lang="en-US"/>
            </a:defPPr>
            <a:lvl1pPr algn="r" defTabSz="1008063" rtl="0" fontAlgn="base">
              <a:spcBef>
                <a:spcPct val="0"/>
              </a:spcBef>
              <a:spcAft>
                <a:spcPct val="0"/>
              </a:spcAft>
              <a:defRPr sz="900" kern="1200">
                <a:solidFill>
                  <a:schemeClr val="tx1"/>
                </a:solidFill>
                <a:latin typeface="Arial" charset="0"/>
                <a:ea typeface="+mn-ea"/>
                <a:cs typeface="Arial" charset="0"/>
              </a:defRPr>
            </a:lvl1pPr>
            <a:lvl2pPr marL="503238" indent="-46038" algn="l" defTabSz="1008063" rtl="0" fontAlgn="base">
              <a:spcBef>
                <a:spcPct val="0"/>
              </a:spcBef>
              <a:spcAft>
                <a:spcPct val="0"/>
              </a:spcAft>
              <a:defRPr sz="2000" kern="1200">
                <a:solidFill>
                  <a:schemeClr val="tx1"/>
                </a:solidFill>
                <a:latin typeface="Arial" charset="0"/>
                <a:ea typeface="+mn-ea"/>
                <a:cs typeface="Arial" charset="0"/>
              </a:defRPr>
            </a:lvl2pPr>
            <a:lvl3pPr marL="1008063" indent="-93663" algn="l" defTabSz="1008063" rtl="0" fontAlgn="base">
              <a:spcBef>
                <a:spcPct val="0"/>
              </a:spcBef>
              <a:spcAft>
                <a:spcPct val="0"/>
              </a:spcAft>
              <a:defRPr sz="2000" kern="1200">
                <a:solidFill>
                  <a:schemeClr val="tx1"/>
                </a:solidFill>
                <a:latin typeface="Arial" charset="0"/>
                <a:ea typeface="+mn-ea"/>
                <a:cs typeface="Arial" charset="0"/>
              </a:defRPr>
            </a:lvl3pPr>
            <a:lvl4pPr marL="1512888" indent="-141288" algn="l" defTabSz="1008063" rtl="0" fontAlgn="base">
              <a:spcBef>
                <a:spcPct val="0"/>
              </a:spcBef>
              <a:spcAft>
                <a:spcPct val="0"/>
              </a:spcAft>
              <a:defRPr sz="2000" kern="1200">
                <a:solidFill>
                  <a:schemeClr val="tx1"/>
                </a:solidFill>
                <a:latin typeface="Arial" charset="0"/>
                <a:ea typeface="+mn-ea"/>
                <a:cs typeface="Arial" charset="0"/>
              </a:defRPr>
            </a:lvl4pPr>
            <a:lvl5pPr marL="2017713" indent="-188913" algn="l" defTabSz="1008063" rtl="0" fontAlgn="base">
              <a:spcBef>
                <a:spcPct val="0"/>
              </a:spcBef>
              <a:spcAft>
                <a:spcPct val="0"/>
              </a:spcAft>
              <a:defRPr sz="2000" kern="1200">
                <a:solidFill>
                  <a:schemeClr val="tx1"/>
                </a:solidFill>
                <a:latin typeface="Arial" charset="0"/>
                <a:ea typeface="+mn-ea"/>
                <a:cs typeface="Arial" charset="0"/>
              </a:defRPr>
            </a:lvl5pPr>
            <a:lvl6pPr marL="2286000" algn="l" defTabSz="914400" rtl="0" eaLnBrk="1" latinLnBrk="0" hangingPunct="1">
              <a:defRPr sz="2000" kern="1200">
                <a:solidFill>
                  <a:schemeClr val="tx1"/>
                </a:solidFill>
                <a:latin typeface="Arial" charset="0"/>
                <a:ea typeface="+mn-ea"/>
                <a:cs typeface="Arial" charset="0"/>
              </a:defRPr>
            </a:lvl6pPr>
            <a:lvl7pPr marL="2743200" algn="l" defTabSz="914400" rtl="0" eaLnBrk="1" latinLnBrk="0" hangingPunct="1">
              <a:defRPr sz="2000" kern="1200">
                <a:solidFill>
                  <a:schemeClr val="tx1"/>
                </a:solidFill>
                <a:latin typeface="Arial" charset="0"/>
                <a:ea typeface="+mn-ea"/>
                <a:cs typeface="Arial" charset="0"/>
              </a:defRPr>
            </a:lvl7pPr>
            <a:lvl8pPr marL="3200400" algn="l" defTabSz="914400" rtl="0" eaLnBrk="1" latinLnBrk="0" hangingPunct="1">
              <a:defRPr sz="2000" kern="1200">
                <a:solidFill>
                  <a:schemeClr val="tx1"/>
                </a:solidFill>
                <a:latin typeface="Arial" charset="0"/>
                <a:ea typeface="+mn-ea"/>
                <a:cs typeface="Arial" charset="0"/>
              </a:defRPr>
            </a:lvl8pPr>
            <a:lvl9pPr marL="3657600" algn="l" defTabSz="914400" rtl="0" eaLnBrk="1" latinLnBrk="0" hangingPunct="1">
              <a:defRPr sz="2000" kern="1200">
                <a:solidFill>
                  <a:schemeClr val="tx1"/>
                </a:solidFill>
                <a:latin typeface="Arial" charset="0"/>
                <a:ea typeface="+mn-ea"/>
                <a:cs typeface="Arial" charset="0"/>
              </a:defRPr>
            </a:lvl9pPr>
          </a:lstStyle>
          <a:p>
            <a:pPr>
              <a:defRPr/>
            </a:pPr>
            <a:fld id="{A14B9CBE-E2BF-4D02-A5BE-9A98A21C9C67}" type="slidenum">
              <a:rPr lang="en-US" smtClean="0"/>
              <a:pPr>
                <a:defRPr/>
              </a:pPr>
              <a:t>12</a:t>
            </a:fld>
            <a:endParaRPr lang="en-US" dirty="0"/>
          </a:p>
        </p:txBody>
      </p:sp>
      <p:sp>
        <p:nvSpPr>
          <p:cNvPr id="7" name="Slide Number Placeholder 1"/>
          <p:cNvSpPr txBox="1">
            <a:spLocks/>
          </p:cNvSpPr>
          <p:nvPr/>
        </p:nvSpPr>
        <p:spPr>
          <a:xfrm>
            <a:off x="8997950" y="7042150"/>
            <a:ext cx="539750" cy="312738"/>
          </a:xfrm>
          <a:prstGeom prst="rect">
            <a:avLst/>
          </a:prstGeom>
        </p:spPr>
        <p:txBody>
          <a:bodyPr vert="horz" wrap="none" lIns="0" tIns="36000" rIns="0" bIns="0" numCol="1" anchor="b" anchorCtr="0" compatLnSpc="1">
            <a:prstTxWarp prst="textNoShape">
              <a:avLst/>
            </a:prstTxWarp>
          </a:bodyPr>
          <a:lstStyle>
            <a:defPPr>
              <a:defRPr lang="en-US"/>
            </a:defPPr>
            <a:lvl1pPr algn="r" defTabSz="1008063" rtl="0" fontAlgn="base">
              <a:spcBef>
                <a:spcPct val="0"/>
              </a:spcBef>
              <a:spcAft>
                <a:spcPct val="0"/>
              </a:spcAft>
              <a:defRPr sz="900" kern="1200">
                <a:solidFill>
                  <a:schemeClr val="tx1"/>
                </a:solidFill>
                <a:latin typeface="Arial" charset="0"/>
                <a:ea typeface="+mn-ea"/>
                <a:cs typeface="Arial" charset="0"/>
              </a:defRPr>
            </a:lvl1pPr>
            <a:lvl2pPr marL="503238" indent="-46038" algn="l" defTabSz="1008063" rtl="0" fontAlgn="base">
              <a:spcBef>
                <a:spcPct val="0"/>
              </a:spcBef>
              <a:spcAft>
                <a:spcPct val="0"/>
              </a:spcAft>
              <a:defRPr sz="2000" kern="1200">
                <a:solidFill>
                  <a:schemeClr val="tx1"/>
                </a:solidFill>
                <a:latin typeface="Arial" charset="0"/>
                <a:ea typeface="+mn-ea"/>
                <a:cs typeface="Arial" charset="0"/>
              </a:defRPr>
            </a:lvl2pPr>
            <a:lvl3pPr marL="1008063" indent="-93663" algn="l" defTabSz="1008063" rtl="0" fontAlgn="base">
              <a:spcBef>
                <a:spcPct val="0"/>
              </a:spcBef>
              <a:spcAft>
                <a:spcPct val="0"/>
              </a:spcAft>
              <a:defRPr sz="2000" kern="1200">
                <a:solidFill>
                  <a:schemeClr val="tx1"/>
                </a:solidFill>
                <a:latin typeface="Arial" charset="0"/>
                <a:ea typeface="+mn-ea"/>
                <a:cs typeface="Arial" charset="0"/>
              </a:defRPr>
            </a:lvl3pPr>
            <a:lvl4pPr marL="1512888" indent="-141288" algn="l" defTabSz="1008063" rtl="0" fontAlgn="base">
              <a:spcBef>
                <a:spcPct val="0"/>
              </a:spcBef>
              <a:spcAft>
                <a:spcPct val="0"/>
              </a:spcAft>
              <a:defRPr sz="2000" kern="1200">
                <a:solidFill>
                  <a:schemeClr val="tx1"/>
                </a:solidFill>
                <a:latin typeface="Arial" charset="0"/>
                <a:ea typeface="+mn-ea"/>
                <a:cs typeface="Arial" charset="0"/>
              </a:defRPr>
            </a:lvl4pPr>
            <a:lvl5pPr marL="2017713" indent="-188913" algn="l" defTabSz="1008063" rtl="0" fontAlgn="base">
              <a:spcBef>
                <a:spcPct val="0"/>
              </a:spcBef>
              <a:spcAft>
                <a:spcPct val="0"/>
              </a:spcAft>
              <a:defRPr sz="2000" kern="1200">
                <a:solidFill>
                  <a:schemeClr val="tx1"/>
                </a:solidFill>
                <a:latin typeface="Arial" charset="0"/>
                <a:ea typeface="+mn-ea"/>
                <a:cs typeface="Arial" charset="0"/>
              </a:defRPr>
            </a:lvl5pPr>
            <a:lvl6pPr marL="2286000" algn="l" defTabSz="914400" rtl="0" eaLnBrk="1" latinLnBrk="0" hangingPunct="1">
              <a:defRPr sz="2000" kern="1200">
                <a:solidFill>
                  <a:schemeClr val="tx1"/>
                </a:solidFill>
                <a:latin typeface="Arial" charset="0"/>
                <a:ea typeface="+mn-ea"/>
                <a:cs typeface="Arial" charset="0"/>
              </a:defRPr>
            </a:lvl6pPr>
            <a:lvl7pPr marL="2743200" algn="l" defTabSz="914400" rtl="0" eaLnBrk="1" latinLnBrk="0" hangingPunct="1">
              <a:defRPr sz="2000" kern="1200">
                <a:solidFill>
                  <a:schemeClr val="tx1"/>
                </a:solidFill>
                <a:latin typeface="Arial" charset="0"/>
                <a:ea typeface="+mn-ea"/>
                <a:cs typeface="Arial" charset="0"/>
              </a:defRPr>
            </a:lvl7pPr>
            <a:lvl8pPr marL="3200400" algn="l" defTabSz="914400" rtl="0" eaLnBrk="1" latinLnBrk="0" hangingPunct="1">
              <a:defRPr sz="2000" kern="1200">
                <a:solidFill>
                  <a:schemeClr val="tx1"/>
                </a:solidFill>
                <a:latin typeface="Arial" charset="0"/>
                <a:ea typeface="+mn-ea"/>
                <a:cs typeface="Arial" charset="0"/>
              </a:defRPr>
            </a:lvl8pPr>
            <a:lvl9pPr marL="3657600" algn="l" defTabSz="914400" rtl="0" eaLnBrk="1" latinLnBrk="0" hangingPunct="1">
              <a:defRPr sz="2000" kern="1200">
                <a:solidFill>
                  <a:schemeClr val="tx1"/>
                </a:solidFill>
                <a:latin typeface="Arial" charset="0"/>
                <a:ea typeface="+mn-ea"/>
                <a:cs typeface="Arial" charset="0"/>
              </a:defRPr>
            </a:lvl9pPr>
          </a:lstStyle>
          <a:p>
            <a:pPr>
              <a:defRPr/>
            </a:pPr>
            <a:fld id="{A14B9CBE-E2BF-4D02-A5BE-9A98A21C9C67}" type="slidenum">
              <a:rPr lang="en-US" smtClean="0"/>
              <a:pPr>
                <a:defRPr/>
              </a:pPr>
              <a:t>12</a:t>
            </a:fld>
            <a:endParaRPr lang="en-US" dirty="0"/>
          </a:p>
        </p:txBody>
      </p:sp>
      <p:pic>
        <p:nvPicPr>
          <p:cNvPr id="14" name="Picture 13">
            <a:extLst>
              <a:ext uri="{FF2B5EF4-FFF2-40B4-BE49-F238E27FC236}">
                <a16:creationId xmlns:a16="http://schemas.microsoft.com/office/drawing/2014/main" id="{88B6CFE9-A030-40C9-9A42-35CB3EAB626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37359" y="203200"/>
            <a:ext cx="6065521" cy="6492240"/>
          </a:xfrm>
          <a:prstGeom prst="rect">
            <a:avLst/>
          </a:prstGeom>
        </p:spPr>
      </p:pic>
    </p:spTree>
    <p:extLst>
      <p:ext uri="{BB962C8B-B14F-4D97-AF65-F5344CB8AC3E}">
        <p14:creationId xmlns:p14="http://schemas.microsoft.com/office/powerpoint/2010/main" val="262034375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1"/>
          <p:cNvSpPr>
            <a:spLocks noGrp="1"/>
          </p:cNvSpPr>
          <p:nvPr>
            <p:ph type="sldNum" sz="quarter" idx="12"/>
          </p:nvPr>
        </p:nvSpPr>
        <p:spPr/>
        <p:txBody>
          <a:bodyPr/>
          <a:lstStyle/>
          <a:p>
            <a:fld id="{A14B9CBE-E2BF-4D02-A5BE-9A98A21C9C67}" type="slidenum">
              <a:rPr lang="en-US" smtClean="0"/>
              <a:pPr/>
              <a:t>13</a:t>
            </a:fld>
            <a:endParaRPr lang="en-US" dirty="0"/>
          </a:p>
        </p:txBody>
      </p:sp>
      <p:sp>
        <p:nvSpPr>
          <p:cNvPr id="4" name="Slide Number Placeholder 1"/>
          <p:cNvSpPr txBox="1">
            <a:spLocks/>
          </p:cNvSpPr>
          <p:nvPr/>
        </p:nvSpPr>
        <p:spPr>
          <a:xfrm>
            <a:off x="8997950" y="7042150"/>
            <a:ext cx="539750" cy="312738"/>
          </a:xfrm>
          <a:prstGeom prst="rect">
            <a:avLst/>
          </a:prstGeom>
        </p:spPr>
        <p:txBody>
          <a:bodyPr vert="horz" wrap="none" lIns="0" tIns="36000" rIns="0" bIns="0" numCol="1" anchor="b" anchorCtr="0" compatLnSpc="1">
            <a:prstTxWarp prst="textNoShape">
              <a:avLst/>
            </a:prstTxWarp>
          </a:bodyPr>
          <a:lstStyle>
            <a:defPPr>
              <a:defRPr lang="en-US"/>
            </a:defPPr>
            <a:lvl1pPr algn="r" defTabSz="1008063" rtl="0" fontAlgn="base">
              <a:spcBef>
                <a:spcPct val="0"/>
              </a:spcBef>
              <a:spcAft>
                <a:spcPct val="0"/>
              </a:spcAft>
              <a:defRPr sz="900" kern="1200">
                <a:solidFill>
                  <a:schemeClr val="tx1"/>
                </a:solidFill>
                <a:latin typeface="Arial" charset="0"/>
                <a:ea typeface="+mn-ea"/>
                <a:cs typeface="Arial" charset="0"/>
              </a:defRPr>
            </a:lvl1pPr>
            <a:lvl2pPr marL="503238" indent="-46038" algn="l" defTabSz="1008063" rtl="0" fontAlgn="base">
              <a:spcBef>
                <a:spcPct val="0"/>
              </a:spcBef>
              <a:spcAft>
                <a:spcPct val="0"/>
              </a:spcAft>
              <a:defRPr sz="2000" kern="1200">
                <a:solidFill>
                  <a:schemeClr val="tx1"/>
                </a:solidFill>
                <a:latin typeface="Arial" charset="0"/>
                <a:ea typeface="+mn-ea"/>
                <a:cs typeface="Arial" charset="0"/>
              </a:defRPr>
            </a:lvl2pPr>
            <a:lvl3pPr marL="1008063" indent="-93663" algn="l" defTabSz="1008063" rtl="0" fontAlgn="base">
              <a:spcBef>
                <a:spcPct val="0"/>
              </a:spcBef>
              <a:spcAft>
                <a:spcPct val="0"/>
              </a:spcAft>
              <a:defRPr sz="2000" kern="1200">
                <a:solidFill>
                  <a:schemeClr val="tx1"/>
                </a:solidFill>
                <a:latin typeface="Arial" charset="0"/>
                <a:ea typeface="+mn-ea"/>
                <a:cs typeface="Arial" charset="0"/>
              </a:defRPr>
            </a:lvl3pPr>
            <a:lvl4pPr marL="1512888" indent="-141288" algn="l" defTabSz="1008063" rtl="0" fontAlgn="base">
              <a:spcBef>
                <a:spcPct val="0"/>
              </a:spcBef>
              <a:spcAft>
                <a:spcPct val="0"/>
              </a:spcAft>
              <a:defRPr sz="2000" kern="1200">
                <a:solidFill>
                  <a:schemeClr val="tx1"/>
                </a:solidFill>
                <a:latin typeface="Arial" charset="0"/>
                <a:ea typeface="+mn-ea"/>
                <a:cs typeface="Arial" charset="0"/>
              </a:defRPr>
            </a:lvl4pPr>
            <a:lvl5pPr marL="2017713" indent="-188913" algn="l" defTabSz="1008063" rtl="0" fontAlgn="base">
              <a:spcBef>
                <a:spcPct val="0"/>
              </a:spcBef>
              <a:spcAft>
                <a:spcPct val="0"/>
              </a:spcAft>
              <a:defRPr sz="2000" kern="1200">
                <a:solidFill>
                  <a:schemeClr val="tx1"/>
                </a:solidFill>
                <a:latin typeface="Arial" charset="0"/>
                <a:ea typeface="+mn-ea"/>
                <a:cs typeface="Arial" charset="0"/>
              </a:defRPr>
            </a:lvl5pPr>
            <a:lvl6pPr marL="2286000" algn="l" defTabSz="914400" rtl="0" eaLnBrk="1" latinLnBrk="0" hangingPunct="1">
              <a:defRPr sz="2000" kern="1200">
                <a:solidFill>
                  <a:schemeClr val="tx1"/>
                </a:solidFill>
                <a:latin typeface="Arial" charset="0"/>
                <a:ea typeface="+mn-ea"/>
                <a:cs typeface="Arial" charset="0"/>
              </a:defRPr>
            </a:lvl6pPr>
            <a:lvl7pPr marL="2743200" algn="l" defTabSz="914400" rtl="0" eaLnBrk="1" latinLnBrk="0" hangingPunct="1">
              <a:defRPr sz="2000" kern="1200">
                <a:solidFill>
                  <a:schemeClr val="tx1"/>
                </a:solidFill>
                <a:latin typeface="Arial" charset="0"/>
                <a:ea typeface="+mn-ea"/>
                <a:cs typeface="Arial" charset="0"/>
              </a:defRPr>
            </a:lvl7pPr>
            <a:lvl8pPr marL="3200400" algn="l" defTabSz="914400" rtl="0" eaLnBrk="1" latinLnBrk="0" hangingPunct="1">
              <a:defRPr sz="2000" kern="1200">
                <a:solidFill>
                  <a:schemeClr val="tx1"/>
                </a:solidFill>
                <a:latin typeface="Arial" charset="0"/>
                <a:ea typeface="+mn-ea"/>
                <a:cs typeface="Arial" charset="0"/>
              </a:defRPr>
            </a:lvl8pPr>
            <a:lvl9pPr marL="3657600" algn="l" defTabSz="914400" rtl="0" eaLnBrk="1" latinLnBrk="0" hangingPunct="1">
              <a:defRPr sz="2000" kern="1200">
                <a:solidFill>
                  <a:schemeClr val="tx1"/>
                </a:solidFill>
                <a:latin typeface="Arial" charset="0"/>
                <a:ea typeface="+mn-ea"/>
                <a:cs typeface="Arial" charset="0"/>
              </a:defRPr>
            </a:lvl9pPr>
          </a:lstStyle>
          <a:p>
            <a:pPr>
              <a:defRPr/>
            </a:pPr>
            <a:fld id="{A14B9CBE-E2BF-4D02-A5BE-9A98A21C9C67}" type="slidenum">
              <a:rPr lang="en-US" smtClean="0"/>
              <a:pPr>
                <a:defRPr/>
              </a:pPr>
              <a:t>13</a:t>
            </a:fld>
            <a:endParaRPr lang="en-US" dirty="0"/>
          </a:p>
        </p:txBody>
      </p:sp>
      <p:sp>
        <p:nvSpPr>
          <p:cNvPr id="5" name="Slide Number Placeholder 1"/>
          <p:cNvSpPr txBox="1">
            <a:spLocks/>
          </p:cNvSpPr>
          <p:nvPr/>
        </p:nvSpPr>
        <p:spPr>
          <a:xfrm>
            <a:off x="8997950" y="7042150"/>
            <a:ext cx="539750" cy="312738"/>
          </a:xfrm>
          <a:prstGeom prst="rect">
            <a:avLst/>
          </a:prstGeom>
        </p:spPr>
        <p:txBody>
          <a:bodyPr vert="horz" wrap="none" lIns="0" tIns="36000" rIns="0" bIns="0" numCol="1" anchor="b" anchorCtr="0" compatLnSpc="1">
            <a:prstTxWarp prst="textNoShape">
              <a:avLst/>
            </a:prstTxWarp>
          </a:bodyPr>
          <a:lstStyle>
            <a:defPPr>
              <a:defRPr lang="en-US"/>
            </a:defPPr>
            <a:lvl1pPr algn="r" defTabSz="1008063" rtl="0" fontAlgn="base">
              <a:spcBef>
                <a:spcPct val="0"/>
              </a:spcBef>
              <a:spcAft>
                <a:spcPct val="0"/>
              </a:spcAft>
              <a:defRPr sz="900" kern="1200">
                <a:solidFill>
                  <a:schemeClr val="tx1"/>
                </a:solidFill>
                <a:latin typeface="Arial" charset="0"/>
                <a:ea typeface="+mn-ea"/>
                <a:cs typeface="Arial" charset="0"/>
              </a:defRPr>
            </a:lvl1pPr>
            <a:lvl2pPr marL="503238" indent="-46038" algn="l" defTabSz="1008063" rtl="0" fontAlgn="base">
              <a:spcBef>
                <a:spcPct val="0"/>
              </a:spcBef>
              <a:spcAft>
                <a:spcPct val="0"/>
              </a:spcAft>
              <a:defRPr sz="2000" kern="1200">
                <a:solidFill>
                  <a:schemeClr val="tx1"/>
                </a:solidFill>
                <a:latin typeface="Arial" charset="0"/>
                <a:ea typeface="+mn-ea"/>
                <a:cs typeface="Arial" charset="0"/>
              </a:defRPr>
            </a:lvl2pPr>
            <a:lvl3pPr marL="1008063" indent="-93663" algn="l" defTabSz="1008063" rtl="0" fontAlgn="base">
              <a:spcBef>
                <a:spcPct val="0"/>
              </a:spcBef>
              <a:spcAft>
                <a:spcPct val="0"/>
              </a:spcAft>
              <a:defRPr sz="2000" kern="1200">
                <a:solidFill>
                  <a:schemeClr val="tx1"/>
                </a:solidFill>
                <a:latin typeface="Arial" charset="0"/>
                <a:ea typeface="+mn-ea"/>
                <a:cs typeface="Arial" charset="0"/>
              </a:defRPr>
            </a:lvl3pPr>
            <a:lvl4pPr marL="1512888" indent="-141288" algn="l" defTabSz="1008063" rtl="0" fontAlgn="base">
              <a:spcBef>
                <a:spcPct val="0"/>
              </a:spcBef>
              <a:spcAft>
                <a:spcPct val="0"/>
              </a:spcAft>
              <a:defRPr sz="2000" kern="1200">
                <a:solidFill>
                  <a:schemeClr val="tx1"/>
                </a:solidFill>
                <a:latin typeface="Arial" charset="0"/>
                <a:ea typeface="+mn-ea"/>
                <a:cs typeface="Arial" charset="0"/>
              </a:defRPr>
            </a:lvl4pPr>
            <a:lvl5pPr marL="2017713" indent="-188913" algn="l" defTabSz="1008063" rtl="0" fontAlgn="base">
              <a:spcBef>
                <a:spcPct val="0"/>
              </a:spcBef>
              <a:spcAft>
                <a:spcPct val="0"/>
              </a:spcAft>
              <a:defRPr sz="2000" kern="1200">
                <a:solidFill>
                  <a:schemeClr val="tx1"/>
                </a:solidFill>
                <a:latin typeface="Arial" charset="0"/>
                <a:ea typeface="+mn-ea"/>
                <a:cs typeface="Arial" charset="0"/>
              </a:defRPr>
            </a:lvl5pPr>
            <a:lvl6pPr marL="2286000" algn="l" defTabSz="914400" rtl="0" eaLnBrk="1" latinLnBrk="0" hangingPunct="1">
              <a:defRPr sz="2000" kern="1200">
                <a:solidFill>
                  <a:schemeClr val="tx1"/>
                </a:solidFill>
                <a:latin typeface="Arial" charset="0"/>
                <a:ea typeface="+mn-ea"/>
                <a:cs typeface="Arial" charset="0"/>
              </a:defRPr>
            </a:lvl6pPr>
            <a:lvl7pPr marL="2743200" algn="l" defTabSz="914400" rtl="0" eaLnBrk="1" latinLnBrk="0" hangingPunct="1">
              <a:defRPr sz="2000" kern="1200">
                <a:solidFill>
                  <a:schemeClr val="tx1"/>
                </a:solidFill>
                <a:latin typeface="Arial" charset="0"/>
                <a:ea typeface="+mn-ea"/>
                <a:cs typeface="Arial" charset="0"/>
              </a:defRPr>
            </a:lvl7pPr>
            <a:lvl8pPr marL="3200400" algn="l" defTabSz="914400" rtl="0" eaLnBrk="1" latinLnBrk="0" hangingPunct="1">
              <a:defRPr sz="2000" kern="1200">
                <a:solidFill>
                  <a:schemeClr val="tx1"/>
                </a:solidFill>
                <a:latin typeface="Arial" charset="0"/>
                <a:ea typeface="+mn-ea"/>
                <a:cs typeface="Arial" charset="0"/>
              </a:defRPr>
            </a:lvl8pPr>
            <a:lvl9pPr marL="3657600" algn="l" defTabSz="914400" rtl="0" eaLnBrk="1" latinLnBrk="0" hangingPunct="1">
              <a:defRPr sz="2000" kern="1200">
                <a:solidFill>
                  <a:schemeClr val="tx1"/>
                </a:solidFill>
                <a:latin typeface="Arial" charset="0"/>
                <a:ea typeface="+mn-ea"/>
                <a:cs typeface="Arial" charset="0"/>
              </a:defRPr>
            </a:lvl9pPr>
          </a:lstStyle>
          <a:p>
            <a:pPr>
              <a:defRPr/>
            </a:pPr>
            <a:fld id="{A14B9CBE-E2BF-4D02-A5BE-9A98A21C9C67}" type="slidenum">
              <a:rPr lang="en-US" smtClean="0"/>
              <a:pPr>
                <a:defRPr/>
              </a:pPr>
              <a:t>13</a:t>
            </a:fld>
            <a:endParaRPr lang="en-US" dirty="0"/>
          </a:p>
        </p:txBody>
      </p:sp>
      <p:sp>
        <p:nvSpPr>
          <p:cNvPr id="6" name="Slide Number Placeholder 1"/>
          <p:cNvSpPr txBox="1">
            <a:spLocks/>
          </p:cNvSpPr>
          <p:nvPr/>
        </p:nvSpPr>
        <p:spPr>
          <a:xfrm>
            <a:off x="8997950" y="7042150"/>
            <a:ext cx="539750" cy="312738"/>
          </a:xfrm>
          <a:prstGeom prst="rect">
            <a:avLst/>
          </a:prstGeom>
        </p:spPr>
        <p:txBody>
          <a:bodyPr vert="horz" wrap="none" lIns="0" tIns="36000" rIns="0" bIns="0" numCol="1" anchor="b" anchorCtr="0" compatLnSpc="1">
            <a:prstTxWarp prst="textNoShape">
              <a:avLst/>
            </a:prstTxWarp>
          </a:bodyPr>
          <a:lstStyle>
            <a:defPPr>
              <a:defRPr lang="en-US"/>
            </a:defPPr>
            <a:lvl1pPr algn="r" defTabSz="1008063" rtl="0" fontAlgn="base">
              <a:spcBef>
                <a:spcPct val="0"/>
              </a:spcBef>
              <a:spcAft>
                <a:spcPct val="0"/>
              </a:spcAft>
              <a:defRPr sz="900" kern="1200">
                <a:solidFill>
                  <a:schemeClr val="tx1"/>
                </a:solidFill>
                <a:latin typeface="Arial" charset="0"/>
                <a:ea typeface="+mn-ea"/>
                <a:cs typeface="Arial" charset="0"/>
              </a:defRPr>
            </a:lvl1pPr>
            <a:lvl2pPr marL="503238" indent="-46038" algn="l" defTabSz="1008063" rtl="0" fontAlgn="base">
              <a:spcBef>
                <a:spcPct val="0"/>
              </a:spcBef>
              <a:spcAft>
                <a:spcPct val="0"/>
              </a:spcAft>
              <a:defRPr sz="2000" kern="1200">
                <a:solidFill>
                  <a:schemeClr val="tx1"/>
                </a:solidFill>
                <a:latin typeface="Arial" charset="0"/>
                <a:ea typeface="+mn-ea"/>
                <a:cs typeface="Arial" charset="0"/>
              </a:defRPr>
            </a:lvl2pPr>
            <a:lvl3pPr marL="1008063" indent="-93663" algn="l" defTabSz="1008063" rtl="0" fontAlgn="base">
              <a:spcBef>
                <a:spcPct val="0"/>
              </a:spcBef>
              <a:spcAft>
                <a:spcPct val="0"/>
              </a:spcAft>
              <a:defRPr sz="2000" kern="1200">
                <a:solidFill>
                  <a:schemeClr val="tx1"/>
                </a:solidFill>
                <a:latin typeface="Arial" charset="0"/>
                <a:ea typeface="+mn-ea"/>
                <a:cs typeface="Arial" charset="0"/>
              </a:defRPr>
            </a:lvl3pPr>
            <a:lvl4pPr marL="1512888" indent="-141288" algn="l" defTabSz="1008063" rtl="0" fontAlgn="base">
              <a:spcBef>
                <a:spcPct val="0"/>
              </a:spcBef>
              <a:spcAft>
                <a:spcPct val="0"/>
              </a:spcAft>
              <a:defRPr sz="2000" kern="1200">
                <a:solidFill>
                  <a:schemeClr val="tx1"/>
                </a:solidFill>
                <a:latin typeface="Arial" charset="0"/>
                <a:ea typeface="+mn-ea"/>
                <a:cs typeface="Arial" charset="0"/>
              </a:defRPr>
            </a:lvl4pPr>
            <a:lvl5pPr marL="2017713" indent="-188913" algn="l" defTabSz="1008063" rtl="0" fontAlgn="base">
              <a:spcBef>
                <a:spcPct val="0"/>
              </a:spcBef>
              <a:spcAft>
                <a:spcPct val="0"/>
              </a:spcAft>
              <a:defRPr sz="2000" kern="1200">
                <a:solidFill>
                  <a:schemeClr val="tx1"/>
                </a:solidFill>
                <a:latin typeface="Arial" charset="0"/>
                <a:ea typeface="+mn-ea"/>
                <a:cs typeface="Arial" charset="0"/>
              </a:defRPr>
            </a:lvl5pPr>
            <a:lvl6pPr marL="2286000" algn="l" defTabSz="914400" rtl="0" eaLnBrk="1" latinLnBrk="0" hangingPunct="1">
              <a:defRPr sz="2000" kern="1200">
                <a:solidFill>
                  <a:schemeClr val="tx1"/>
                </a:solidFill>
                <a:latin typeface="Arial" charset="0"/>
                <a:ea typeface="+mn-ea"/>
                <a:cs typeface="Arial" charset="0"/>
              </a:defRPr>
            </a:lvl6pPr>
            <a:lvl7pPr marL="2743200" algn="l" defTabSz="914400" rtl="0" eaLnBrk="1" latinLnBrk="0" hangingPunct="1">
              <a:defRPr sz="2000" kern="1200">
                <a:solidFill>
                  <a:schemeClr val="tx1"/>
                </a:solidFill>
                <a:latin typeface="Arial" charset="0"/>
                <a:ea typeface="+mn-ea"/>
                <a:cs typeface="Arial" charset="0"/>
              </a:defRPr>
            </a:lvl7pPr>
            <a:lvl8pPr marL="3200400" algn="l" defTabSz="914400" rtl="0" eaLnBrk="1" latinLnBrk="0" hangingPunct="1">
              <a:defRPr sz="2000" kern="1200">
                <a:solidFill>
                  <a:schemeClr val="tx1"/>
                </a:solidFill>
                <a:latin typeface="Arial" charset="0"/>
                <a:ea typeface="+mn-ea"/>
                <a:cs typeface="Arial" charset="0"/>
              </a:defRPr>
            </a:lvl8pPr>
            <a:lvl9pPr marL="3657600" algn="l" defTabSz="914400" rtl="0" eaLnBrk="1" latinLnBrk="0" hangingPunct="1">
              <a:defRPr sz="2000" kern="1200">
                <a:solidFill>
                  <a:schemeClr val="tx1"/>
                </a:solidFill>
                <a:latin typeface="Arial" charset="0"/>
                <a:ea typeface="+mn-ea"/>
                <a:cs typeface="Arial" charset="0"/>
              </a:defRPr>
            </a:lvl9pPr>
          </a:lstStyle>
          <a:p>
            <a:pPr>
              <a:defRPr/>
            </a:pPr>
            <a:fld id="{A14B9CBE-E2BF-4D02-A5BE-9A98A21C9C67}" type="slidenum">
              <a:rPr lang="en-US" smtClean="0"/>
              <a:pPr>
                <a:defRPr/>
              </a:pPr>
              <a:t>13</a:t>
            </a:fld>
            <a:endParaRPr lang="en-US" dirty="0"/>
          </a:p>
        </p:txBody>
      </p:sp>
      <p:sp>
        <p:nvSpPr>
          <p:cNvPr id="7" name="Slide Number Placeholder 1"/>
          <p:cNvSpPr txBox="1">
            <a:spLocks/>
          </p:cNvSpPr>
          <p:nvPr/>
        </p:nvSpPr>
        <p:spPr>
          <a:xfrm>
            <a:off x="8997950" y="7042150"/>
            <a:ext cx="539750" cy="312738"/>
          </a:xfrm>
          <a:prstGeom prst="rect">
            <a:avLst/>
          </a:prstGeom>
        </p:spPr>
        <p:txBody>
          <a:bodyPr vert="horz" wrap="none" lIns="0" tIns="36000" rIns="0" bIns="0" numCol="1" anchor="b" anchorCtr="0" compatLnSpc="1">
            <a:prstTxWarp prst="textNoShape">
              <a:avLst/>
            </a:prstTxWarp>
          </a:bodyPr>
          <a:lstStyle>
            <a:defPPr>
              <a:defRPr lang="en-US"/>
            </a:defPPr>
            <a:lvl1pPr algn="r" defTabSz="1008063" rtl="0" fontAlgn="base">
              <a:spcBef>
                <a:spcPct val="0"/>
              </a:spcBef>
              <a:spcAft>
                <a:spcPct val="0"/>
              </a:spcAft>
              <a:defRPr sz="900" kern="1200">
                <a:solidFill>
                  <a:schemeClr val="tx1"/>
                </a:solidFill>
                <a:latin typeface="Arial" charset="0"/>
                <a:ea typeface="+mn-ea"/>
                <a:cs typeface="Arial" charset="0"/>
              </a:defRPr>
            </a:lvl1pPr>
            <a:lvl2pPr marL="503238" indent="-46038" algn="l" defTabSz="1008063" rtl="0" fontAlgn="base">
              <a:spcBef>
                <a:spcPct val="0"/>
              </a:spcBef>
              <a:spcAft>
                <a:spcPct val="0"/>
              </a:spcAft>
              <a:defRPr sz="2000" kern="1200">
                <a:solidFill>
                  <a:schemeClr val="tx1"/>
                </a:solidFill>
                <a:latin typeface="Arial" charset="0"/>
                <a:ea typeface="+mn-ea"/>
                <a:cs typeface="Arial" charset="0"/>
              </a:defRPr>
            </a:lvl2pPr>
            <a:lvl3pPr marL="1008063" indent="-93663" algn="l" defTabSz="1008063" rtl="0" fontAlgn="base">
              <a:spcBef>
                <a:spcPct val="0"/>
              </a:spcBef>
              <a:spcAft>
                <a:spcPct val="0"/>
              </a:spcAft>
              <a:defRPr sz="2000" kern="1200">
                <a:solidFill>
                  <a:schemeClr val="tx1"/>
                </a:solidFill>
                <a:latin typeface="Arial" charset="0"/>
                <a:ea typeface="+mn-ea"/>
                <a:cs typeface="Arial" charset="0"/>
              </a:defRPr>
            </a:lvl3pPr>
            <a:lvl4pPr marL="1512888" indent="-141288" algn="l" defTabSz="1008063" rtl="0" fontAlgn="base">
              <a:spcBef>
                <a:spcPct val="0"/>
              </a:spcBef>
              <a:spcAft>
                <a:spcPct val="0"/>
              </a:spcAft>
              <a:defRPr sz="2000" kern="1200">
                <a:solidFill>
                  <a:schemeClr val="tx1"/>
                </a:solidFill>
                <a:latin typeface="Arial" charset="0"/>
                <a:ea typeface="+mn-ea"/>
                <a:cs typeface="Arial" charset="0"/>
              </a:defRPr>
            </a:lvl4pPr>
            <a:lvl5pPr marL="2017713" indent="-188913" algn="l" defTabSz="1008063" rtl="0" fontAlgn="base">
              <a:spcBef>
                <a:spcPct val="0"/>
              </a:spcBef>
              <a:spcAft>
                <a:spcPct val="0"/>
              </a:spcAft>
              <a:defRPr sz="2000" kern="1200">
                <a:solidFill>
                  <a:schemeClr val="tx1"/>
                </a:solidFill>
                <a:latin typeface="Arial" charset="0"/>
                <a:ea typeface="+mn-ea"/>
                <a:cs typeface="Arial" charset="0"/>
              </a:defRPr>
            </a:lvl5pPr>
            <a:lvl6pPr marL="2286000" algn="l" defTabSz="914400" rtl="0" eaLnBrk="1" latinLnBrk="0" hangingPunct="1">
              <a:defRPr sz="2000" kern="1200">
                <a:solidFill>
                  <a:schemeClr val="tx1"/>
                </a:solidFill>
                <a:latin typeface="Arial" charset="0"/>
                <a:ea typeface="+mn-ea"/>
                <a:cs typeface="Arial" charset="0"/>
              </a:defRPr>
            </a:lvl6pPr>
            <a:lvl7pPr marL="2743200" algn="l" defTabSz="914400" rtl="0" eaLnBrk="1" latinLnBrk="0" hangingPunct="1">
              <a:defRPr sz="2000" kern="1200">
                <a:solidFill>
                  <a:schemeClr val="tx1"/>
                </a:solidFill>
                <a:latin typeface="Arial" charset="0"/>
                <a:ea typeface="+mn-ea"/>
                <a:cs typeface="Arial" charset="0"/>
              </a:defRPr>
            </a:lvl7pPr>
            <a:lvl8pPr marL="3200400" algn="l" defTabSz="914400" rtl="0" eaLnBrk="1" latinLnBrk="0" hangingPunct="1">
              <a:defRPr sz="2000" kern="1200">
                <a:solidFill>
                  <a:schemeClr val="tx1"/>
                </a:solidFill>
                <a:latin typeface="Arial" charset="0"/>
                <a:ea typeface="+mn-ea"/>
                <a:cs typeface="Arial" charset="0"/>
              </a:defRPr>
            </a:lvl8pPr>
            <a:lvl9pPr marL="3657600" algn="l" defTabSz="914400" rtl="0" eaLnBrk="1" latinLnBrk="0" hangingPunct="1">
              <a:defRPr sz="2000" kern="1200">
                <a:solidFill>
                  <a:schemeClr val="tx1"/>
                </a:solidFill>
                <a:latin typeface="Arial" charset="0"/>
                <a:ea typeface="+mn-ea"/>
                <a:cs typeface="Arial" charset="0"/>
              </a:defRPr>
            </a:lvl9pPr>
          </a:lstStyle>
          <a:p>
            <a:pPr>
              <a:defRPr/>
            </a:pPr>
            <a:fld id="{A14B9CBE-E2BF-4D02-A5BE-9A98A21C9C67}" type="slidenum">
              <a:rPr lang="en-US" smtClean="0"/>
              <a:pPr>
                <a:defRPr/>
              </a:pPr>
              <a:t>13</a:t>
            </a:fld>
            <a:endParaRPr lang="en-US" dirty="0"/>
          </a:p>
        </p:txBody>
      </p:sp>
      <p:sp>
        <p:nvSpPr>
          <p:cNvPr id="9" name="Slide Number Placeholder 1">
            <a:extLst>
              <a:ext uri="{FF2B5EF4-FFF2-40B4-BE49-F238E27FC236}">
                <a16:creationId xmlns:a16="http://schemas.microsoft.com/office/drawing/2014/main" id="{E5E01936-4615-4394-A5A8-47E2EA0D8352}"/>
              </a:ext>
            </a:extLst>
          </p:cNvPr>
          <p:cNvSpPr txBox="1">
            <a:spLocks/>
          </p:cNvSpPr>
          <p:nvPr/>
        </p:nvSpPr>
        <p:spPr>
          <a:xfrm>
            <a:off x="8997950" y="7042150"/>
            <a:ext cx="539750" cy="312738"/>
          </a:xfrm>
          <a:prstGeom prst="rect">
            <a:avLst/>
          </a:prstGeom>
        </p:spPr>
        <p:txBody>
          <a:bodyPr vert="horz" wrap="none" lIns="91440" tIns="45720" rIns="91440" bIns="45720" numCol="1" anchor="t" anchorCtr="0" compatLnSpc="1">
            <a:prstTxWarp prst="textNoShape">
              <a:avLst/>
            </a:prstTxWarp>
          </a:bodyPr>
          <a:lstStyle>
            <a:defPPr>
              <a:defRPr lang="en-US"/>
            </a:defPPr>
            <a:lvl1pPr marL="0" algn="r" defTabSz="914400" rtl="0" eaLnBrk="1" latinLnBrk="0" hangingPunct="1">
              <a:defRPr sz="1000" kern="1200">
                <a:solidFill>
                  <a:srgbClr val="006299"/>
                </a:solidFill>
                <a:latin typeface="Arial" pitchFamily="34"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A14B9CBE-E2BF-4D02-A5BE-9A98A21C9C67}" type="slidenum">
              <a:rPr lang="en-US" smtClean="0"/>
              <a:pPr>
                <a:defRPr/>
              </a:pPr>
              <a:t>13</a:t>
            </a:fld>
            <a:endParaRPr lang="en-US" dirty="0"/>
          </a:p>
        </p:txBody>
      </p:sp>
      <p:pic>
        <p:nvPicPr>
          <p:cNvPr id="10" name="Picture 4" descr="https://encrypted-tbn3.gstatic.com/images?q=tbn:ANd9GcQvOhZ7NoQm4HBdgskJZSUtfXLR3-au3iwNB5mFigdDTr4w_Z7VUuSANzM">
            <a:hlinkClick r:id="rId2"/>
            <a:extLst>
              <a:ext uri="{FF2B5EF4-FFF2-40B4-BE49-F238E27FC236}">
                <a16:creationId xmlns:a16="http://schemas.microsoft.com/office/drawing/2014/main" id="{CC53A12E-2ECC-4133-AC5F-F7C9F913946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63775" y="2917825"/>
            <a:ext cx="1238250"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Picture 6" descr="https://encrypted-tbn0.gstatic.com/images?q=tbn:ANd9GcTQCzcJfhKrv4rew6SiZ7wpHC9--FvGVVBoGIEVT6dm4NbVg3jK9z-sWeg">
            <a:hlinkClick r:id="rId4"/>
            <a:extLst>
              <a:ext uri="{FF2B5EF4-FFF2-40B4-BE49-F238E27FC236}">
                <a16:creationId xmlns:a16="http://schemas.microsoft.com/office/drawing/2014/main" id="{C83B08B9-BB14-4808-AA1A-F01D8B8E515C}"/>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88925" y="3081338"/>
            <a:ext cx="1428750" cy="952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Picture 8" descr="https://encrypted-tbn1.gstatic.com/images?q=tbn:ANd9GcRqEoyeHo1ykh_DS-PVYUsPY9yBXNocKlyj4jMYMaNxzDGpyu_V5QwdEIg">
            <a:hlinkClick r:id="rId6"/>
            <a:extLst>
              <a:ext uri="{FF2B5EF4-FFF2-40B4-BE49-F238E27FC236}">
                <a16:creationId xmlns:a16="http://schemas.microsoft.com/office/drawing/2014/main" id="{0C3072C0-56C9-4FF4-AB6B-466662789FB7}"/>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340600" y="2944813"/>
            <a:ext cx="1428750" cy="1076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 name="Picture 4" descr="https://encrypted-tbn3.gstatic.com/images?q=tbn:ANd9GcQvOhZ7NoQm4HBdgskJZSUtfXLR3-au3iwNB5mFigdDTr4w_Z7VUuSANzM">
            <a:hlinkClick r:id="rId2"/>
            <a:extLst>
              <a:ext uri="{FF2B5EF4-FFF2-40B4-BE49-F238E27FC236}">
                <a16:creationId xmlns:a16="http://schemas.microsoft.com/office/drawing/2014/main" id="{63F3C15B-45C0-46C0-B44F-3FC97A0C83D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88000" y="2949575"/>
            <a:ext cx="1238250"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 name="Picture 10" descr="https://encrypted-tbn3.gstatic.com/images?q=tbn:ANd9GcSfhMhT10z8I2B2RdD5qF6ICVeThOaVuc-YEifr-fYgZvqtQQ1d8iRlVqI">
            <a:hlinkClick r:id="rId8"/>
            <a:extLst>
              <a:ext uri="{FF2B5EF4-FFF2-40B4-BE49-F238E27FC236}">
                <a16:creationId xmlns:a16="http://schemas.microsoft.com/office/drawing/2014/main" id="{64D71732-6657-4930-880A-9A56CCB113E9}"/>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3908425" y="2909888"/>
            <a:ext cx="142875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16" name="Straight Arrow Connector 24">
            <a:extLst>
              <a:ext uri="{FF2B5EF4-FFF2-40B4-BE49-F238E27FC236}">
                <a16:creationId xmlns:a16="http://schemas.microsoft.com/office/drawing/2014/main" id="{55AD061B-0E59-4C79-BC5F-63673E6B0754}"/>
              </a:ext>
            </a:extLst>
          </p:cNvPr>
          <p:cNvCxnSpPr>
            <a:cxnSpLocks noChangeShapeType="1"/>
          </p:cNvCxnSpPr>
          <p:nvPr/>
        </p:nvCxnSpPr>
        <p:spPr bwMode="auto">
          <a:xfrm flipV="1">
            <a:off x="6810375" y="3533775"/>
            <a:ext cx="638175" cy="4763"/>
          </a:xfrm>
          <a:prstGeom prst="straightConnector1">
            <a:avLst/>
          </a:prstGeom>
          <a:noFill/>
          <a:ln w="38100" algn="ctr">
            <a:solidFill>
              <a:srgbClr val="000066"/>
            </a:solidFill>
            <a:round/>
            <a:headEnd/>
            <a:tailEnd type="arrow" w="med" len="med"/>
          </a:ln>
          <a:extLst>
            <a:ext uri="{909E8E84-426E-40DD-AFC4-6F175D3DCCD1}">
              <a14:hiddenFill xmlns:a14="http://schemas.microsoft.com/office/drawing/2010/main">
                <a:noFill/>
              </a14:hiddenFill>
            </a:ext>
          </a:extLst>
        </p:spPr>
      </p:cxnSp>
      <p:cxnSp>
        <p:nvCxnSpPr>
          <p:cNvPr id="17" name="Straight Arrow Connector 25">
            <a:extLst>
              <a:ext uri="{FF2B5EF4-FFF2-40B4-BE49-F238E27FC236}">
                <a16:creationId xmlns:a16="http://schemas.microsoft.com/office/drawing/2014/main" id="{D0AC2B38-18BC-47B8-B76D-6B00A20B5989}"/>
              </a:ext>
            </a:extLst>
          </p:cNvPr>
          <p:cNvCxnSpPr>
            <a:cxnSpLocks noChangeShapeType="1"/>
          </p:cNvCxnSpPr>
          <p:nvPr/>
        </p:nvCxnSpPr>
        <p:spPr bwMode="auto">
          <a:xfrm flipV="1">
            <a:off x="5067300" y="3552825"/>
            <a:ext cx="638175" cy="4763"/>
          </a:xfrm>
          <a:prstGeom prst="straightConnector1">
            <a:avLst/>
          </a:prstGeom>
          <a:noFill/>
          <a:ln w="38100" algn="ctr">
            <a:solidFill>
              <a:srgbClr val="000066"/>
            </a:solidFill>
            <a:round/>
            <a:headEnd/>
            <a:tailEnd type="arrow" w="med" len="med"/>
          </a:ln>
          <a:extLst>
            <a:ext uri="{909E8E84-426E-40DD-AFC4-6F175D3DCCD1}">
              <a14:hiddenFill xmlns:a14="http://schemas.microsoft.com/office/drawing/2010/main">
                <a:noFill/>
              </a14:hiddenFill>
            </a:ext>
          </a:extLst>
        </p:spPr>
      </p:cxnSp>
      <p:cxnSp>
        <p:nvCxnSpPr>
          <p:cNvPr id="18" name="Straight Arrow Connector 26">
            <a:extLst>
              <a:ext uri="{FF2B5EF4-FFF2-40B4-BE49-F238E27FC236}">
                <a16:creationId xmlns:a16="http://schemas.microsoft.com/office/drawing/2014/main" id="{E058CE20-4977-47DF-BD54-3D4211D7945A}"/>
              </a:ext>
            </a:extLst>
          </p:cNvPr>
          <p:cNvCxnSpPr>
            <a:cxnSpLocks noChangeShapeType="1"/>
          </p:cNvCxnSpPr>
          <p:nvPr/>
        </p:nvCxnSpPr>
        <p:spPr bwMode="auto">
          <a:xfrm flipV="1">
            <a:off x="3495675" y="3552825"/>
            <a:ext cx="638175" cy="4763"/>
          </a:xfrm>
          <a:prstGeom prst="straightConnector1">
            <a:avLst/>
          </a:prstGeom>
          <a:noFill/>
          <a:ln w="38100" algn="ctr">
            <a:solidFill>
              <a:srgbClr val="000066"/>
            </a:solidFill>
            <a:round/>
            <a:headEnd/>
            <a:tailEnd type="arrow" w="med" len="med"/>
          </a:ln>
          <a:extLst>
            <a:ext uri="{909E8E84-426E-40DD-AFC4-6F175D3DCCD1}">
              <a14:hiddenFill xmlns:a14="http://schemas.microsoft.com/office/drawing/2010/main">
                <a:noFill/>
              </a14:hiddenFill>
            </a:ext>
          </a:extLst>
        </p:spPr>
      </p:cxnSp>
      <p:cxnSp>
        <p:nvCxnSpPr>
          <p:cNvPr id="19" name="Straight Arrow Connector 27">
            <a:extLst>
              <a:ext uri="{FF2B5EF4-FFF2-40B4-BE49-F238E27FC236}">
                <a16:creationId xmlns:a16="http://schemas.microsoft.com/office/drawing/2014/main" id="{FB43A814-EF12-490B-A646-177456001CEE}"/>
              </a:ext>
            </a:extLst>
          </p:cNvPr>
          <p:cNvCxnSpPr>
            <a:cxnSpLocks noChangeShapeType="1"/>
          </p:cNvCxnSpPr>
          <p:nvPr/>
        </p:nvCxnSpPr>
        <p:spPr bwMode="auto">
          <a:xfrm flipV="1">
            <a:off x="1695450" y="3543300"/>
            <a:ext cx="638175" cy="4763"/>
          </a:xfrm>
          <a:prstGeom prst="straightConnector1">
            <a:avLst/>
          </a:prstGeom>
          <a:noFill/>
          <a:ln w="38100" algn="ctr">
            <a:solidFill>
              <a:srgbClr val="000066"/>
            </a:solidFill>
            <a:round/>
            <a:headEnd/>
            <a:tailEnd type="arrow" w="med" len="med"/>
          </a:ln>
          <a:extLst>
            <a:ext uri="{909E8E84-426E-40DD-AFC4-6F175D3DCCD1}">
              <a14:hiddenFill xmlns:a14="http://schemas.microsoft.com/office/drawing/2010/main">
                <a:noFill/>
              </a14:hiddenFill>
            </a:ext>
          </a:extLst>
        </p:spPr>
      </p:cxnSp>
      <p:sp>
        <p:nvSpPr>
          <p:cNvPr id="20" name="TextBox 19">
            <a:extLst>
              <a:ext uri="{FF2B5EF4-FFF2-40B4-BE49-F238E27FC236}">
                <a16:creationId xmlns:a16="http://schemas.microsoft.com/office/drawing/2014/main" id="{5F50FBB1-42FA-4BCD-95DA-EEE59321C856}"/>
              </a:ext>
            </a:extLst>
          </p:cNvPr>
          <p:cNvSpPr txBox="1"/>
          <p:nvPr/>
        </p:nvSpPr>
        <p:spPr>
          <a:xfrm>
            <a:off x="3343828" y="764916"/>
            <a:ext cx="2557944" cy="523220"/>
          </a:xfrm>
          <a:prstGeom prst="rect">
            <a:avLst/>
          </a:prstGeom>
          <a:noFill/>
        </p:spPr>
        <p:txBody>
          <a:bodyPr wrap="none">
            <a:spAutoFit/>
          </a:bodyPr>
          <a:lstStyle/>
          <a:p>
            <a:pPr>
              <a:defRPr/>
            </a:pPr>
            <a:r>
              <a:rPr lang="en-US" sz="2800" b="1" dirty="0">
                <a:solidFill>
                  <a:srgbClr val="000000"/>
                </a:solidFill>
              </a:rPr>
              <a:t>Take the A Train</a:t>
            </a:r>
          </a:p>
        </p:txBody>
      </p:sp>
      <p:sp>
        <p:nvSpPr>
          <p:cNvPr id="21" name="TextBox 20">
            <a:extLst>
              <a:ext uri="{FF2B5EF4-FFF2-40B4-BE49-F238E27FC236}">
                <a16:creationId xmlns:a16="http://schemas.microsoft.com/office/drawing/2014/main" id="{218E489E-F42F-400B-AE27-ABD3F644474F}"/>
              </a:ext>
            </a:extLst>
          </p:cNvPr>
          <p:cNvSpPr txBox="1"/>
          <p:nvPr/>
        </p:nvSpPr>
        <p:spPr>
          <a:xfrm>
            <a:off x="2101850" y="2295525"/>
            <a:ext cx="1470025" cy="707886"/>
          </a:xfrm>
          <a:prstGeom prst="rect">
            <a:avLst/>
          </a:prstGeom>
          <a:noFill/>
        </p:spPr>
        <p:txBody>
          <a:bodyPr wrap="square">
            <a:spAutoFit/>
          </a:bodyPr>
          <a:lstStyle/>
          <a:p>
            <a:pPr algn="ctr">
              <a:defRPr/>
            </a:pPr>
            <a:r>
              <a:rPr lang="en-US" sz="2000" dirty="0">
                <a:solidFill>
                  <a:srgbClr val="000000"/>
                </a:solidFill>
              </a:rPr>
              <a:t>Station Departure</a:t>
            </a:r>
          </a:p>
        </p:txBody>
      </p:sp>
      <p:sp>
        <p:nvSpPr>
          <p:cNvPr id="22" name="TextBox 21">
            <a:extLst>
              <a:ext uri="{FF2B5EF4-FFF2-40B4-BE49-F238E27FC236}">
                <a16:creationId xmlns:a16="http://schemas.microsoft.com/office/drawing/2014/main" id="{655D5FB9-C44B-46AF-9D63-4E7CFB942967}"/>
              </a:ext>
            </a:extLst>
          </p:cNvPr>
          <p:cNvSpPr txBox="1"/>
          <p:nvPr/>
        </p:nvSpPr>
        <p:spPr>
          <a:xfrm>
            <a:off x="5435600" y="2305050"/>
            <a:ext cx="1450975" cy="707886"/>
          </a:xfrm>
          <a:prstGeom prst="rect">
            <a:avLst/>
          </a:prstGeom>
          <a:noFill/>
        </p:spPr>
        <p:txBody>
          <a:bodyPr wrap="square">
            <a:spAutoFit/>
          </a:bodyPr>
          <a:lstStyle/>
          <a:p>
            <a:pPr algn="ctr">
              <a:defRPr/>
            </a:pPr>
            <a:r>
              <a:rPr lang="en-US" sz="2000" dirty="0">
                <a:solidFill>
                  <a:srgbClr val="000000"/>
                </a:solidFill>
              </a:rPr>
              <a:t>Station Arrival</a:t>
            </a:r>
          </a:p>
        </p:txBody>
      </p:sp>
      <p:sp>
        <p:nvSpPr>
          <p:cNvPr id="23" name="TextBox 22">
            <a:extLst>
              <a:ext uri="{FF2B5EF4-FFF2-40B4-BE49-F238E27FC236}">
                <a16:creationId xmlns:a16="http://schemas.microsoft.com/office/drawing/2014/main" id="{F80E53F6-0177-483F-BDB5-5FC1C3F3F7C9}"/>
              </a:ext>
            </a:extLst>
          </p:cNvPr>
          <p:cNvSpPr txBox="1"/>
          <p:nvPr/>
        </p:nvSpPr>
        <p:spPr>
          <a:xfrm>
            <a:off x="3794125" y="1547365"/>
            <a:ext cx="1641475" cy="1323439"/>
          </a:xfrm>
          <a:prstGeom prst="rect">
            <a:avLst/>
          </a:prstGeom>
          <a:noFill/>
        </p:spPr>
        <p:txBody>
          <a:bodyPr wrap="square">
            <a:spAutoFit/>
          </a:bodyPr>
          <a:lstStyle/>
          <a:p>
            <a:pPr algn="ctr">
              <a:defRPr/>
            </a:pPr>
            <a:r>
              <a:rPr lang="en-US" sz="2000" dirty="0">
                <a:solidFill>
                  <a:srgbClr val="000000"/>
                </a:solidFill>
              </a:rPr>
              <a:t>Second Station.  Transfer Option</a:t>
            </a:r>
          </a:p>
        </p:txBody>
      </p:sp>
      <p:sp>
        <p:nvSpPr>
          <p:cNvPr id="24" name="TextBox 23">
            <a:extLst>
              <a:ext uri="{FF2B5EF4-FFF2-40B4-BE49-F238E27FC236}">
                <a16:creationId xmlns:a16="http://schemas.microsoft.com/office/drawing/2014/main" id="{E1D21C06-4188-4907-820C-8B4DFDB6EC3B}"/>
              </a:ext>
            </a:extLst>
          </p:cNvPr>
          <p:cNvSpPr txBox="1"/>
          <p:nvPr/>
        </p:nvSpPr>
        <p:spPr>
          <a:xfrm>
            <a:off x="307975" y="2058421"/>
            <a:ext cx="1409700" cy="1015663"/>
          </a:xfrm>
          <a:prstGeom prst="rect">
            <a:avLst/>
          </a:prstGeom>
          <a:noFill/>
        </p:spPr>
        <p:txBody>
          <a:bodyPr>
            <a:spAutoFit/>
          </a:bodyPr>
          <a:lstStyle/>
          <a:p>
            <a:pPr algn="ctr">
              <a:defRPr/>
            </a:pPr>
            <a:r>
              <a:rPr lang="en-US" sz="2000" dirty="0">
                <a:solidFill>
                  <a:srgbClr val="000000"/>
                </a:solidFill>
              </a:rPr>
              <a:t>Your Departure Address</a:t>
            </a:r>
          </a:p>
        </p:txBody>
      </p:sp>
      <p:sp>
        <p:nvSpPr>
          <p:cNvPr id="25" name="TextBox 24">
            <a:extLst>
              <a:ext uri="{FF2B5EF4-FFF2-40B4-BE49-F238E27FC236}">
                <a16:creationId xmlns:a16="http://schemas.microsoft.com/office/drawing/2014/main" id="{A38FDACF-8D81-4E91-9BD8-1D72E099B927}"/>
              </a:ext>
            </a:extLst>
          </p:cNvPr>
          <p:cNvSpPr txBox="1"/>
          <p:nvPr/>
        </p:nvSpPr>
        <p:spPr>
          <a:xfrm>
            <a:off x="7327900" y="2177465"/>
            <a:ext cx="1441450" cy="707886"/>
          </a:xfrm>
          <a:prstGeom prst="rect">
            <a:avLst/>
          </a:prstGeom>
          <a:noFill/>
        </p:spPr>
        <p:txBody>
          <a:bodyPr wrap="square">
            <a:spAutoFit/>
          </a:bodyPr>
          <a:lstStyle/>
          <a:p>
            <a:pPr algn="ctr">
              <a:defRPr/>
            </a:pPr>
            <a:r>
              <a:rPr lang="en-US" sz="2000" dirty="0">
                <a:solidFill>
                  <a:srgbClr val="000000"/>
                </a:solidFill>
              </a:rPr>
              <a:t>Your Arrival Address</a:t>
            </a:r>
          </a:p>
        </p:txBody>
      </p:sp>
      <p:pic>
        <p:nvPicPr>
          <p:cNvPr id="26" name="Picture 25">
            <a:extLst>
              <a:ext uri="{FF2B5EF4-FFF2-40B4-BE49-F238E27FC236}">
                <a16:creationId xmlns:a16="http://schemas.microsoft.com/office/drawing/2014/main" id="{51331A58-75BA-45BE-A3BF-E74245422C8B}"/>
              </a:ext>
            </a:extLst>
          </p:cNvPr>
          <p:cNvPicPr>
            <a:picLocks noChangeAspect="1"/>
          </p:cNvPicPr>
          <p:nvPr/>
        </p:nvPicPr>
        <p:blipFill>
          <a:blip r:embed="rId10" cstate="print">
            <a:extLst>
              <a:ext uri="{28A0092B-C50C-407E-A947-70E740481C1C}">
                <a14:useLocalDpi xmlns:a14="http://schemas.microsoft.com/office/drawing/2010/main" val="0"/>
              </a:ext>
              <a:ext uri="{837473B0-CC2E-450A-ABE3-18F120FF3D39}">
                <a1611:picAttrSrcUrl xmlns:a1611="http://schemas.microsoft.com/office/drawing/2016/11/main" r:id="rId11"/>
              </a:ext>
            </a:extLst>
          </a:blip>
          <a:stretch>
            <a:fillRect/>
          </a:stretch>
        </p:blipFill>
        <p:spPr>
          <a:xfrm>
            <a:off x="2273300" y="4634875"/>
            <a:ext cx="1298575" cy="1077831"/>
          </a:xfrm>
          <a:prstGeom prst="rect">
            <a:avLst/>
          </a:prstGeom>
        </p:spPr>
      </p:pic>
    </p:spTree>
    <p:extLst>
      <p:ext uri="{BB962C8B-B14F-4D97-AF65-F5344CB8AC3E}">
        <p14:creationId xmlns:p14="http://schemas.microsoft.com/office/powerpoint/2010/main" val="330782405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DC1C309C-F5DB-298F-A8C6-231AD3BABE4A}"/>
              </a:ext>
            </a:extLst>
          </p:cNvPr>
          <p:cNvSpPr>
            <a:spLocks noGrp="1"/>
          </p:cNvSpPr>
          <p:nvPr>
            <p:ph type="title"/>
          </p:nvPr>
        </p:nvSpPr>
        <p:spPr/>
        <p:txBody>
          <a:bodyPr/>
          <a:lstStyle/>
          <a:p>
            <a:r>
              <a:rPr lang="en-US" sz="3200" dirty="0">
                <a:solidFill>
                  <a:schemeClr val="bg1"/>
                </a:solidFill>
                <a:latin typeface="Poppins Black" panose="00000A00000000000000" pitchFamily="2" charset="0"/>
                <a:cs typeface="Poppins Black" panose="00000A00000000000000" pitchFamily="2" charset="0"/>
              </a:rPr>
              <a:t>Standard Mediums of Exchange</a:t>
            </a:r>
            <a:br>
              <a:rPr lang="en-US" dirty="0">
                <a:solidFill>
                  <a:schemeClr val="bg1"/>
                </a:solidFill>
                <a:latin typeface="Poppins Black" panose="00000A00000000000000" pitchFamily="2" charset="0"/>
                <a:cs typeface="Poppins Black" panose="00000A00000000000000" pitchFamily="2" charset="0"/>
              </a:rPr>
            </a:br>
            <a:endParaRPr lang="en-US" dirty="0"/>
          </a:p>
        </p:txBody>
      </p:sp>
      <p:sp>
        <p:nvSpPr>
          <p:cNvPr id="4" name="Slide Number Placeholder 3">
            <a:extLst>
              <a:ext uri="{FF2B5EF4-FFF2-40B4-BE49-F238E27FC236}">
                <a16:creationId xmlns:a16="http://schemas.microsoft.com/office/drawing/2014/main" id="{C007DDE3-6BF9-AF17-80EC-C5CD6A19073A}"/>
              </a:ext>
            </a:extLst>
          </p:cNvPr>
          <p:cNvSpPr>
            <a:spLocks noGrp="1"/>
          </p:cNvSpPr>
          <p:nvPr>
            <p:ph type="sldNum" sz="quarter" idx="12"/>
          </p:nvPr>
        </p:nvSpPr>
        <p:spPr/>
        <p:txBody>
          <a:bodyPr/>
          <a:lstStyle/>
          <a:p>
            <a:fld id="{941AA2AD-4ABD-40E1-928E-6C7D7FF4C282}" type="slidenum">
              <a:rPr lang="en-GB" smtClean="0"/>
              <a:t>14</a:t>
            </a:fld>
            <a:endParaRPr lang="en-GB" dirty="0"/>
          </a:p>
        </p:txBody>
      </p:sp>
      <p:sp>
        <p:nvSpPr>
          <p:cNvPr id="8" name="TextBox 7">
            <a:extLst>
              <a:ext uri="{FF2B5EF4-FFF2-40B4-BE49-F238E27FC236}">
                <a16:creationId xmlns:a16="http://schemas.microsoft.com/office/drawing/2014/main" id="{987E9086-BE7C-B1B2-D4DA-69A2AE7D3BAA}"/>
              </a:ext>
            </a:extLst>
          </p:cNvPr>
          <p:cNvSpPr txBox="1"/>
          <p:nvPr/>
        </p:nvSpPr>
        <p:spPr>
          <a:xfrm>
            <a:off x="712620" y="1901683"/>
            <a:ext cx="1129833" cy="397032"/>
          </a:xfrm>
          <a:prstGeom prst="rect">
            <a:avLst/>
          </a:prstGeom>
          <a:solidFill>
            <a:srgbClr val="00B050"/>
          </a:solidFill>
          <a:ln w="28575">
            <a:solidFill>
              <a:schemeClr val="tx1"/>
            </a:solidFill>
          </a:ln>
        </p:spPr>
        <p:txBody>
          <a:bodyPr wrap="square" rtlCol="0">
            <a:spAutoFit/>
          </a:bodyPr>
          <a:lstStyle/>
          <a:p>
            <a:r>
              <a:rPr lang="en-US" sz="1980" dirty="0">
                <a:solidFill>
                  <a:schemeClr val="bg1"/>
                </a:solidFill>
              </a:rPr>
              <a:t>Cash</a:t>
            </a:r>
          </a:p>
        </p:txBody>
      </p:sp>
      <p:sp>
        <p:nvSpPr>
          <p:cNvPr id="9" name="TextBox 8">
            <a:extLst>
              <a:ext uri="{FF2B5EF4-FFF2-40B4-BE49-F238E27FC236}">
                <a16:creationId xmlns:a16="http://schemas.microsoft.com/office/drawing/2014/main" id="{735D35A6-0F4E-B3E3-EA57-7731C7CAC379}"/>
              </a:ext>
            </a:extLst>
          </p:cNvPr>
          <p:cNvSpPr txBox="1"/>
          <p:nvPr/>
        </p:nvSpPr>
        <p:spPr>
          <a:xfrm>
            <a:off x="3091865" y="3747935"/>
            <a:ext cx="874903" cy="397032"/>
          </a:xfrm>
          <a:prstGeom prst="rect">
            <a:avLst/>
          </a:prstGeom>
          <a:solidFill>
            <a:srgbClr val="00B050"/>
          </a:solidFill>
          <a:ln w="28575">
            <a:solidFill>
              <a:schemeClr val="tx1"/>
            </a:solidFill>
          </a:ln>
        </p:spPr>
        <p:txBody>
          <a:bodyPr wrap="square" rtlCol="0">
            <a:spAutoFit/>
          </a:bodyPr>
          <a:lstStyle/>
          <a:p>
            <a:r>
              <a:rPr lang="en-US" sz="1980" dirty="0">
                <a:solidFill>
                  <a:schemeClr val="bg1"/>
                </a:solidFill>
              </a:rPr>
              <a:t>Wires</a:t>
            </a:r>
          </a:p>
        </p:txBody>
      </p:sp>
      <p:sp>
        <p:nvSpPr>
          <p:cNvPr id="10" name="TextBox 9">
            <a:extLst>
              <a:ext uri="{FF2B5EF4-FFF2-40B4-BE49-F238E27FC236}">
                <a16:creationId xmlns:a16="http://schemas.microsoft.com/office/drawing/2014/main" id="{466BFA08-E307-DE92-A47C-FBA6FCFC105F}"/>
              </a:ext>
            </a:extLst>
          </p:cNvPr>
          <p:cNvSpPr txBox="1"/>
          <p:nvPr/>
        </p:nvSpPr>
        <p:spPr>
          <a:xfrm>
            <a:off x="1366606" y="2881843"/>
            <a:ext cx="1129834" cy="397032"/>
          </a:xfrm>
          <a:prstGeom prst="rect">
            <a:avLst/>
          </a:prstGeom>
          <a:solidFill>
            <a:srgbClr val="00B050"/>
          </a:solidFill>
          <a:ln w="28575">
            <a:solidFill>
              <a:schemeClr val="tx1"/>
            </a:solidFill>
          </a:ln>
        </p:spPr>
        <p:txBody>
          <a:bodyPr wrap="square" rtlCol="0">
            <a:spAutoFit/>
          </a:bodyPr>
          <a:lstStyle/>
          <a:p>
            <a:r>
              <a:rPr lang="en-US" sz="1980" dirty="0">
                <a:solidFill>
                  <a:schemeClr val="bg1"/>
                </a:solidFill>
              </a:rPr>
              <a:t>ACH</a:t>
            </a:r>
          </a:p>
        </p:txBody>
      </p:sp>
      <p:sp>
        <p:nvSpPr>
          <p:cNvPr id="11" name="TextBox 10">
            <a:extLst>
              <a:ext uri="{FF2B5EF4-FFF2-40B4-BE49-F238E27FC236}">
                <a16:creationId xmlns:a16="http://schemas.microsoft.com/office/drawing/2014/main" id="{74CFE8FC-B0C9-A560-4A6D-6D30CAA9A533}"/>
              </a:ext>
            </a:extLst>
          </p:cNvPr>
          <p:cNvSpPr txBox="1"/>
          <p:nvPr/>
        </p:nvSpPr>
        <p:spPr>
          <a:xfrm>
            <a:off x="607304" y="5162375"/>
            <a:ext cx="1129833" cy="397032"/>
          </a:xfrm>
          <a:prstGeom prst="rect">
            <a:avLst/>
          </a:prstGeom>
          <a:solidFill>
            <a:srgbClr val="00B050"/>
          </a:solidFill>
          <a:ln w="28575">
            <a:solidFill>
              <a:schemeClr val="tx1"/>
            </a:solidFill>
          </a:ln>
        </p:spPr>
        <p:txBody>
          <a:bodyPr wrap="square" rtlCol="0">
            <a:spAutoFit/>
          </a:bodyPr>
          <a:lstStyle/>
          <a:p>
            <a:r>
              <a:rPr lang="en-US" sz="1980" dirty="0">
                <a:solidFill>
                  <a:schemeClr val="bg1"/>
                </a:solidFill>
              </a:rPr>
              <a:t>FedWire</a:t>
            </a:r>
          </a:p>
        </p:txBody>
      </p:sp>
      <p:sp>
        <p:nvSpPr>
          <p:cNvPr id="12" name="TextBox 11">
            <a:extLst>
              <a:ext uri="{FF2B5EF4-FFF2-40B4-BE49-F238E27FC236}">
                <a16:creationId xmlns:a16="http://schemas.microsoft.com/office/drawing/2014/main" id="{9FD54BB9-765E-BE08-4A77-7BEA96B42B75}"/>
              </a:ext>
            </a:extLst>
          </p:cNvPr>
          <p:cNvSpPr txBox="1"/>
          <p:nvPr/>
        </p:nvSpPr>
        <p:spPr>
          <a:xfrm>
            <a:off x="324007" y="3811804"/>
            <a:ext cx="1303426" cy="701731"/>
          </a:xfrm>
          <a:prstGeom prst="rect">
            <a:avLst/>
          </a:prstGeom>
          <a:solidFill>
            <a:srgbClr val="00B050"/>
          </a:solidFill>
          <a:ln w="28575">
            <a:solidFill>
              <a:schemeClr val="tx1"/>
            </a:solidFill>
          </a:ln>
        </p:spPr>
        <p:txBody>
          <a:bodyPr wrap="square" rtlCol="0">
            <a:spAutoFit/>
          </a:bodyPr>
          <a:lstStyle/>
          <a:p>
            <a:r>
              <a:rPr lang="en-US" sz="1980" dirty="0">
                <a:solidFill>
                  <a:schemeClr val="bg1"/>
                </a:solidFill>
              </a:rPr>
              <a:t>Virtual Currency</a:t>
            </a:r>
          </a:p>
        </p:txBody>
      </p:sp>
      <p:sp>
        <p:nvSpPr>
          <p:cNvPr id="13" name="TextBox 12">
            <a:extLst>
              <a:ext uri="{FF2B5EF4-FFF2-40B4-BE49-F238E27FC236}">
                <a16:creationId xmlns:a16="http://schemas.microsoft.com/office/drawing/2014/main" id="{96F98CC0-DCBD-0486-952C-9032ED361897}"/>
              </a:ext>
            </a:extLst>
          </p:cNvPr>
          <p:cNvSpPr txBox="1"/>
          <p:nvPr/>
        </p:nvSpPr>
        <p:spPr>
          <a:xfrm>
            <a:off x="2165931" y="5807409"/>
            <a:ext cx="874903" cy="397032"/>
          </a:xfrm>
          <a:prstGeom prst="rect">
            <a:avLst/>
          </a:prstGeom>
          <a:solidFill>
            <a:srgbClr val="00B050"/>
          </a:solidFill>
          <a:ln w="28575">
            <a:solidFill>
              <a:schemeClr val="tx1"/>
            </a:solidFill>
          </a:ln>
        </p:spPr>
        <p:txBody>
          <a:bodyPr wrap="square" rtlCol="0">
            <a:spAutoFit/>
          </a:bodyPr>
          <a:lstStyle/>
          <a:p>
            <a:r>
              <a:rPr lang="en-US" sz="1980" dirty="0">
                <a:solidFill>
                  <a:schemeClr val="bg1"/>
                </a:solidFill>
              </a:rPr>
              <a:t>ICH</a:t>
            </a:r>
          </a:p>
        </p:txBody>
      </p:sp>
      <p:sp>
        <p:nvSpPr>
          <p:cNvPr id="14" name="TextBox 13">
            <a:extLst>
              <a:ext uri="{FF2B5EF4-FFF2-40B4-BE49-F238E27FC236}">
                <a16:creationId xmlns:a16="http://schemas.microsoft.com/office/drawing/2014/main" id="{C18AA2E8-9220-F584-8530-59EFBEF2B59B}"/>
              </a:ext>
            </a:extLst>
          </p:cNvPr>
          <p:cNvSpPr txBox="1"/>
          <p:nvPr/>
        </p:nvSpPr>
        <p:spPr>
          <a:xfrm>
            <a:off x="4554367" y="3078986"/>
            <a:ext cx="874903" cy="397032"/>
          </a:xfrm>
          <a:prstGeom prst="rect">
            <a:avLst/>
          </a:prstGeom>
          <a:solidFill>
            <a:srgbClr val="00B050"/>
          </a:solidFill>
          <a:ln w="28575">
            <a:solidFill>
              <a:schemeClr val="tx1"/>
            </a:solidFill>
          </a:ln>
        </p:spPr>
        <p:txBody>
          <a:bodyPr wrap="square" rtlCol="0">
            <a:spAutoFit/>
          </a:bodyPr>
          <a:lstStyle/>
          <a:p>
            <a:r>
              <a:rPr lang="en-US" sz="1980" dirty="0">
                <a:solidFill>
                  <a:schemeClr val="bg1"/>
                </a:solidFill>
              </a:rPr>
              <a:t>EFT</a:t>
            </a:r>
          </a:p>
        </p:txBody>
      </p:sp>
      <p:sp>
        <p:nvSpPr>
          <p:cNvPr id="15" name="TextBox 14">
            <a:extLst>
              <a:ext uri="{FF2B5EF4-FFF2-40B4-BE49-F238E27FC236}">
                <a16:creationId xmlns:a16="http://schemas.microsoft.com/office/drawing/2014/main" id="{5BD71BB5-F3E1-A69F-D0A4-674616AECD6D}"/>
              </a:ext>
            </a:extLst>
          </p:cNvPr>
          <p:cNvSpPr txBox="1"/>
          <p:nvPr/>
        </p:nvSpPr>
        <p:spPr>
          <a:xfrm>
            <a:off x="5256064" y="2039706"/>
            <a:ext cx="1303426" cy="701731"/>
          </a:xfrm>
          <a:prstGeom prst="rect">
            <a:avLst/>
          </a:prstGeom>
          <a:solidFill>
            <a:srgbClr val="00B050"/>
          </a:solidFill>
          <a:ln w="28575">
            <a:solidFill>
              <a:schemeClr val="tx1"/>
            </a:solidFill>
          </a:ln>
        </p:spPr>
        <p:txBody>
          <a:bodyPr wrap="square" rtlCol="0">
            <a:spAutoFit/>
          </a:bodyPr>
          <a:lstStyle/>
          <a:p>
            <a:r>
              <a:rPr lang="en-US" sz="1980" dirty="0">
                <a:solidFill>
                  <a:schemeClr val="bg1"/>
                </a:solidFill>
              </a:rPr>
              <a:t>Money Orders</a:t>
            </a:r>
          </a:p>
        </p:txBody>
      </p:sp>
      <p:sp>
        <p:nvSpPr>
          <p:cNvPr id="16" name="TextBox 15">
            <a:extLst>
              <a:ext uri="{FF2B5EF4-FFF2-40B4-BE49-F238E27FC236}">
                <a16:creationId xmlns:a16="http://schemas.microsoft.com/office/drawing/2014/main" id="{D72F9AC9-B0A6-0270-71CF-FC7632C0619A}"/>
              </a:ext>
            </a:extLst>
          </p:cNvPr>
          <p:cNvSpPr txBox="1"/>
          <p:nvPr/>
        </p:nvSpPr>
        <p:spPr>
          <a:xfrm>
            <a:off x="3404774" y="4748090"/>
            <a:ext cx="946322" cy="397032"/>
          </a:xfrm>
          <a:prstGeom prst="rect">
            <a:avLst/>
          </a:prstGeom>
          <a:solidFill>
            <a:srgbClr val="00B050"/>
          </a:solidFill>
          <a:ln w="28575">
            <a:solidFill>
              <a:schemeClr val="tx1"/>
            </a:solidFill>
          </a:ln>
        </p:spPr>
        <p:txBody>
          <a:bodyPr wrap="square" rtlCol="0">
            <a:spAutoFit/>
          </a:bodyPr>
          <a:lstStyle/>
          <a:p>
            <a:r>
              <a:rPr lang="en-US" sz="1980" dirty="0">
                <a:solidFill>
                  <a:schemeClr val="bg1"/>
                </a:solidFill>
              </a:rPr>
              <a:t>Checks</a:t>
            </a:r>
          </a:p>
        </p:txBody>
      </p:sp>
      <p:sp>
        <p:nvSpPr>
          <p:cNvPr id="17" name="TextBox 16">
            <a:extLst>
              <a:ext uri="{FF2B5EF4-FFF2-40B4-BE49-F238E27FC236}">
                <a16:creationId xmlns:a16="http://schemas.microsoft.com/office/drawing/2014/main" id="{D3B95DD8-8004-9100-DE4C-EC98CCCCD623}"/>
              </a:ext>
            </a:extLst>
          </p:cNvPr>
          <p:cNvSpPr txBox="1"/>
          <p:nvPr/>
        </p:nvSpPr>
        <p:spPr>
          <a:xfrm>
            <a:off x="7391159" y="5094017"/>
            <a:ext cx="874903" cy="397032"/>
          </a:xfrm>
          <a:prstGeom prst="rect">
            <a:avLst/>
          </a:prstGeom>
          <a:solidFill>
            <a:srgbClr val="00B050"/>
          </a:solidFill>
          <a:ln w="28575">
            <a:solidFill>
              <a:schemeClr val="tx1"/>
            </a:solidFill>
          </a:ln>
        </p:spPr>
        <p:txBody>
          <a:bodyPr wrap="square" rtlCol="0">
            <a:spAutoFit/>
          </a:bodyPr>
          <a:lstStyle/>
          <a:p>
            <a:r>
              <a:rPr lang="en-US" sz="1980" dirty="0">
                <a:solidFill>
                  <a:schemeClr val="bg1"/>
                </a:solidFill>
              </a:rPr>
              <a:t>CHiPs</a:t>
            </a:r>
          </a:p>
        </p:txBody>
      </p:sp>
      <p:sp>
        <p:nvSpPr>
          <p:cNvPr id="18" name="TextBox 17">
            <a:extLst>
              <a:ext uri="{FF2B5EF4-FFF2-40B4-BE49-F238E27FC236}">
                <a16:creationId xmlns:a16="http://schemas.microsoft.com/office/drawing/2014/main" id="{70C764D5-DA01-93FF-DBD8-52ACDBFF4FDC}"/>
              </a:ext>
            </a:extLst>
          </p:cNvPr>
          <p:cNvSpPr txBox="1"/>
          <p:nvPr/>
        </p:nvSpPr>
        <p:spPr>
          <a:xfrm>
            <a:off x="5070178" y="5239979"/>
            <a:ext cx="1303426" cy="701731"/>
          </a:xfrm>
          <a:prstGeom prst="rect">
            <a:avLst/>
          </a:prstGeom>
          <a:solidFill>
            <a:srgbClr val="00B050"/>
          </a:solidFill>
          <a:ln w="28575">
            <a:solidFill>
              <a:schemeClr val="tx1"/>
            </a:solidFill>
          </a:ln>
        </p:spPr>
        <p:txBody>
          <a:bodyPr wrap="square" rtlCol="0">
            <a:spAutoFit/>
          </a:bodyPr>
          <a:lstStyle/>
          <a:p>
            <a:r>
              <a:rPr lang="en-US" sz="1980" dirty="0">
                <a:solidFill>
                  <a:schemeClr val="bg1"/>
                </a:solidFill>
              </a:rPr>
              <a:t>Travellers Checks</a:t>
            </a:r>
          </a:p>
        </p:txBody>
      </p:sp>
      <p:sp>
        <p:nvSpPr>
          <p:cNvPr id="19" name="TextBox 18">
            <a:extLst>
              <a:ext uri="{FF2B5EF4-FFF2-40B4-BE49-F238E27FC236}">
                <a16:creationId xmlns:a16="http://schemas.microsoft.com/office/drawing/2014/main" id="{2659AE46-85D3-C622-7818-85D853E56E8C}"/>
              </a:ext>
            </a:extLst>
          </p:cNvPr>
          <p:cNvSpPr txBox="1"/>
          <p:nvPr/>
        </p:nvSpPr>
        <p:spPr>
          <a:xfrm>
            <a:off x="7290006" y="1795411"/>
            <a:ext cx="1712792" cy="1311128"/>
          </a:xfrm>
          <a:prstGeom prst="rect">
            <a:avLst/>
          </a:prstGeom>
          <a:solidFill>
            <a:srgbClr val="00B050"/>
          </a:solidFill>
          <a:ln w="28575">
            <a:solidFill>
              <a:schemeClr val="tx1"/>
            </a:solidFill>
          </a:ln>
        </p:spPr>
        <p:txBody>
          <a:bodyPr wrap="square" rtlCol="0">
            <a:spAutoFit/>
          </a:bodyPr>
          <a:lstStyle/>
          <a:p>
            <a:r>
              <a:rPr lang="en-US" sz="1980" dirty="0">
                <a:solidFill>
                  <a:schemeClr val="bg1"/>
                </a:solidFill>
              </a:rPr>
              <a:t>Doesn’t even cover some foreign mediums</a:t>
            </a:r>
          </a:p>
        </p:txBody>
      </p:sp>
      <p:sp>
        <p:nvSpPr>
          <p:cNvPr id="20" name="TextBox 19">
            <a:extLst>
              <a:ext uri="{FF2B5EF4-FFF2-40B4-BE49-F238E27FC236}">
                <a16:creationId xmlns:a16="http://schemas.microsoft.com/office/drawing/2014/main" id="{F76DC471-11A7-1970-A07C-7ECA95F8C6C7}"/>
              </a:ext>
            </a:extLst>
          </p:cNvPr>
          <p:cNvSpPr txBox="1"/>
          <p:nvPr/>
        </p:nvSpPr>
        <p:spPr>
          <a:xfrm>
            <a:off x="6198059" y="3598961"/>
            <a:ext cx="1377874" cy="701731"/>
          </a:xfrm>
          <a:prstGeom prst="rect">
            <a:avLst/>
          </a:prstGeom>
          <a:solidFill>
            <a:srgbClr val="00B050"/>
          </a:solidFill>
          <a:ln w="28575">
            <a:solidFill>
              <a:schemeClr val="tx1"/>
            </a:solidFill>
          </a:ln>
        </p:spPr>
        <p:txBody>
          <a:bodyPr wrap="square" rtlCol="0">
            <a:spAutoFit/>
          </a:bodyPr>
          <a:lstStyle/>
          <a:p>
            <a:r>
              <a:rPr lang="en-US" sz="1980" dirty="0">
                <a:solidFill>
                  <a:schemeClr val="bg1"/>
                </a:solidFill>
              </a:rPr>
              <a:t>Credit &amp; Debit Cards</a:t>
            </a:r>
          </a:p>
        </p:txBody>
      </p:sp>
      <p:sp>
        <p:nvSpPr>
          <p:cNvPr id="21" name="TextBox 20">
            <a:extLst>
              <a:ext uri="{FF2B5EF4-FFF2-40B4-BE49-F238E27FC236}">
                <a16:creationId xmlns:a16="http://schemas.microsoft.com/office/drawing/2014/main" id="{A7697920-3CC3-F7F3-9478-DC90B24E4553}"/>
              </a:ext>
            </a:extLst>
          </p:cNvPr>
          <p:cNvSpPr txBox="1"/>
          <p:nvPr/>
        </p:nvSpPr>
        <p:spPr>
          <a:xfrm>
            <a:off x="3331433" y="2208449"/>
            <a:ext cx="1315329" cy="397032"/>
          </a:xfrm>
          <a:prstGeom prst="rect">
            <a:avLst/>
          </a:prstGeom>
          <a:solidFill>
            <a:srgbClr val="00B050"/>
          </a:solidFill>
          <a:ln w="28575">
            <a:solidFill>
              <a:schemeClr val="tx1"/>
            </a:solidFill>
          </a:ln>
        </p:spPr>
        <p:txBody>
          <a:bodyPr wrap="square" rtlCol="0">
            <a:spAutoFit/>
          </a:bodyPr>
          <a:lstStyle/>
          <a:p>
            <a:r>
              <a:rPr lang="en-US" sz="1980" dirty="0">
                <a:solidFill>
                  <a:schemeClr val="bg1"/>
                </a:solidFill>
              </a:rPr>
              <a:t>SWIFT</a:t>
            </a:r>
          </a:p>
        </p:txBody>
      </p:sp>
    </p:spTree>
    <p:extLst>
      <p:ext uri="{BB962C8B-B14F-4D97-AF65-F5344CB8AC3E}">
        <p14:creationId xmlns:p14="http://schemas.microsoft.com/office/powerpoint/2010/main" val="38839662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mph" presetSubtype="0" fill="remove" grpId="0" nodeType="clickEffect">
                                  <p:stCondLst>
                                    <p:cond delay="0"/>
                                  </p:stCondLst>
                                  <p:childTnLst>
                                    <p:animClr clrSpc="rgb" dir="cw">
                                      <p:cBhvr override="childStyle">
                                        <p:cTn id="6" dur="250" autoRev="1" fill="remove"/>
                                        <p:tgtEl>
                                          <p:spTgt spid="8"/>
                                        </p:tgtEl>
                                        <p:attrNameLst>
                                          <p:attrName>style.color</p:attrName>
                                        </p:attrNameLst>
                                      </p:cBhvr>
                                      <p:to>
                                        <a:schemeClr val="bg1"/>
                                      </p:to>
                                    </p:animClr>
                                    <p:animClr clrSpc="rgb" dir="cw">
                                      <p:cBhvr>
                                        <p:cTn id="7" dur="250" autoRev="1" fill="remove"/>
                                        <p:tgtEl>
                                          <p:spTgt spid="8"/>
                                        </p:tgtEl>
                                        <p:attrNameLst>
                                          <p:attrName>fillcolor</p:attrName>
                                        </p:attrNameLst>
                                      </p:cBhvr>
                                      <p:to>
                                        <a:schemeClr val="bg1"/>
                                      </p:to>
                                    </p:animClr>
                                    <p:set>
                                      <p:cBhvr>
                                        <p:cTn id="8" dur="250" autoRev="1" fill="remove"/>
                                        <p:tgtEl>
                                          <p:spTgt spid="8"/>
                                        </p:tgtEl>
                                        <p:attrNameLst>
                                          <p:attrName>fill.type</p:attrName>
                                        </p:attrNameLst>
                                      </p:cBhvr>
                                      <p:to>
                                        <p:strVal val="solid"/>
                                      </p:to>
                                    </p:set>
                                    <p:set>
                                      <p:cBhvr>
                                        <p:cTn id="9" dur="250" autoRev="1" fill="remove"/>
                                        <p:tgtEl>
                                          <p:spTgt spid="8"/>
                                        </p:tgtEl>
                                        <p:attrNameLst>
                                          <p:attrName>fill.on</p:attrName>
                                        </p:attrNameLst>
                                      </p:cBhvr>
                                      <p:to>
                                        <p:strVal val="true"/>
                                      </p:to>
                                    </p:set>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fade">
                                      <p:cBhvr>
                                        <p:cTn id="14" dur="1000"/>
                                        <p:tgtEl>
                                          <p:spTgt spid="9"/>
                                        </p:tgtEl>
                                      </p:cBhvr>
                                    </p:animEffect>
                                    <p:anim calcmode="lin" valueType="num">
                                      <p:cBhvr>
                                        <p:cTn id="15" dur="1000" fill="hold"/>
                                        <p:tgtEl>
                                          <p:spTgt spid="9"/>
                                        </p:tgtEl>
                                        <p:attrNameLst>
                                          <p:attrName>ppt_x</p:attrName>
                                        </p:attrNameLst>
                                      </p:cBhvr>
                                      <p:tavLst>
                                        <p:tav tm="0">
                                          <p:val>
                                            <p:strVal val="#ppt_x"/>
                                          </p:val>
                                        </p:tav>
                                        <p:tav tm="100000">
                                          <p:val>
                                            <p:strVal val="#ppt_x"/>
                                          </p:val>
                                        </p:tav>
                                      </p:tavLst>
                                    </p:anim>
                                    <p:anim calcmode="lin" valueType="num">
                                      <p:cBhvr>
                                        <p:cTn id="16"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grpId="0" nodeType="click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additive="base">
                                        <p:cTn id="21" dur="500" fill="hold"/>
                                        <p:tgtEl>
                                          <p:spTgt spid="10"/>
                                        </p:tgtEl>
                                        <p:attrNameLst>
                                          <p:attrName>ppt_x</p:attrName>
                                        </p:attrNameLst>
                                      </p:cBhvr>
                                      <p:tavLst>
                                        <p:tav tm="0">
                                          <p:val>
                                            <p:strVal val="#ppt_x"/>
                                          </p:val>
                                        </p:tav>
                                        <p:tav tm="100000">
                                          <p:val>
                                            <p:strVal val="#ppt_x"/>
                                          </p:val>
                                        </p:tav>
                                      </p:tavLst>
                                    </p:anim>
                                    <p:anim calcmode="lin" valueType="num">
                                      <p:cBhvr additive="base">
                                        <p:cTn id="22"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6" presetClass="entr" presetSubtype="16" fill="hold" grpId="0" nodeType="click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circle(in)">
                                      <p:cBhvr>
                                        <p:cTn id="27" dur="2000"/>
                                        <p:tgtEl>
                                          <p:spTgt spid="11"/>
                                        </p:tgtEl>
                                      </p:cBhvr>
                                    </p:animEffect>
                                  </p:childTnLst>
                                </p:cTn>
                              </p:par>
                            </p:childTnLst>
                          </p:cTn>
                        </p:par>
                      </p:childTnLst>
                    </p:cTn>
                  </p:par>
                  <p:par>
                    <p:cTn id="28" fill="hold">
                      <p:stCondLst>
                        <p:cond delay="indefinite"/>
                      </p:stCondLst>
                      <p:childTnLst>
                        <p:par>
                          <p:cTn id="29" fill="hold">
                            <p:stCondLst>
                              <p:cond delay="0"/>
                            </p:stCondLst>
                            <p:childTnLst>
                              <p:par>
                                <p:cTn id="30" presetID="21" presetClass="entr" presetSubtype="1" fill="hold" grpId="0" nodeType="click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wheel(1)">
                                      <p:cBhvr>
                                        <p:cTn id="32" dur="2000"/>
                                        <p:tgtEl>
                                          <p:spTgt spid="12"/>
                                        </p:tgtEl>
                                      </p:cBhvr>
                                    </p:animEffect>
                                  </p:childTnLst>
                                </p:cTn>
                              </p:par>
                            </p:childTnLst>
                          </p:cTn>
                        </p:par>
                      </p:childTnLst>
                    </p:cTn>
                  </p:par>
                  <p:par>
                    <p:cTn id="33" fill="hold">
                      <p:stCondLst>
                        <p:cond delay="indefinite"/>
                      </p:stCondLst>
                      <p:childTnLst>
                        <p:par>
                          <p:cTn id="34" fill="hold">
                            <p:stCondLst>
                              <p:cond delay="0"/>
                            </p:stCondLst>
                            <p:childTnLst>
                              <p:par>
                                <p:cTn id="35" presetID="16" presetClass="entr" presetSubtype="21" fill="hold" grpId="0" nodeType="clickEffect">
                                  <p:stCondLst>
                                    <p:cond delay="0"/>
                                  </p:stCondLst>
                                  <p:childTnLst>
                                    <p:set>
                                      <p:cBhvr>
                                        <p:cTn id="36" dur="1" fill="hold">
                                          <p:stCondLst>
                                            <p:cond delay="0"/>
                                          </p:stCondLst>
                                        </p:cTn>
                                        <p:tgtEl>
                                          <p:spTgt spid="13"/>
                                        </p:tgtEl>
                                        <p:attrNameLst>
                                          <p:attrName>style.visibility</p:attrName>
                                        </p:attrNameLst>
                                      </p:cBhvr>
                                      <p:to>
                                        <p:strVal val="visible"/>
                                      </p:to>
                                    </p:set>
                                    <p:animEffect transition="in" filter="barn(inVertical)">
                                      <p:cBhvr>
                                        <p:cTn id="37" dur="500"/>
                                        <p:tgtEl>
                                          <p:spTgt spid="13"/>
                                        </p:tgtEl>
                                      </p:cBhvr>
                                    </p:animEffect>
                                  </p:childTnLst>
                                </p:cTn>
                              </p:par>
                            </p:childTnLst>
                          </p:cTn>
                        </p:par>
                      </p:childTnLst>
                    </p:cTn>
                  </p:par>
                  <p:par>
                    <p:cTn id="38" fill="hold">
                      <p:stCondLst>
                        <p:cond delay="indefinite"/>
                      </p:stCondLst>
                      <p:childTnLst>
                        <p:par>
                          <p:cTn id="39" fill="hold">
                            <p:stCondLst>
                              <p:cond delay="0"/>
                            </p:stCondLst>
                            <p:childTnLst>
                              <p:par>
                                <p:cTn id="40" presetID="2" presetClass="entr" presetSubtype="4" fill="hold" grpId="0" nodeType="clickEffect">
                                  <p:stCondLst>
                                    <p:cond delay="0"/>
                                  </p:stCondLst>
                                  <p:childTnLst>
                                    <p:set>
                                      <p:cBhvr>
                                        <p:cTn id="41" dur="1" fill="hold">
                                          <p:stCondLst>
                                            <p:cond delay="0"/>
                                          </p:stCondLst>
                                        </p:cTn>
                                        <p:tgtEl>
                                          <p:spTgt spid="14"/>
                                        </p:tgtEl>
                                        <p:attrNameLst>
                                          <p:attrName>style.visibility</p:attrName>
                                        </p:attrNameLst>
                                      </p:cBhvr>
                                      <p:to>
                                        <p:strVal val="visible"/>
                                      </p:to>
                                    </p:set>
                                    <p:anim calcmode="lin" valueType="num">
                                      <p:cBhvr additive="base">
                                        <p:cTn id="42" dur="500" fill="hold"/>
                                        <p:tgtEl>
                                          <p:spTgt spid="14"/>
                                        </p:tgtEl>
                                        <p:attrNameLst>
                                          <p:attrName>ppt_x</p:attrName>
                                        </p:attrNameLst>
                                      </p:cBhvr>
                                      <p:tavLst>
                                        <p:tav tm="0">
                                          <p:val>
                                            <p:strVal val="#ppt_x"/>
                                          </p:val>
                                        </p:tav>
                                        <p:tav tm="100000">
                                          <p:val>
                                            <p:strVal val="#ppt_x"/>
                                          </p:val>
                                        </p:tav>
                                      </p:tavLst>
                                    </p:anim>
                                    <p:anim calcmode="lin" valueType="num">
                                      <p:cBhvr additive="base">
                                        <p:cTn id="43"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45" presetClass="entr" presetSubtype="0" fill="hold" grpId="0" nodeType="clickEffect">
                                  <p:stCondLst>
                                    <p:cond delay="0"/>
                                  </p:stCondLst>
                                  <p:childTnLst>
                                    <p:set>
                                      <p:cBhvr>
                                        <p:cTn id="47" dur="1" fill="hold">
                                          <p:stCondLst>
                                            <p:cond delay="0"/>
                                          </p:stCondLst>
                                        </p:cTn>
                                        <p:tgtEl>
                                          <p:spTgt spid="15"/>
                                        </p:tgtEl>
                                        <p:attrNameLst>
                                          <p:attrName>style.visibility</p:attrName>
                                        </p:attrNameLst>
                                      </p:cBhvr>
                                      <p:to>
                                        <p:strVal val="visible"/>
                                      </p:to>
                                    </p:set>
                                    <p:animEffect transition="in" filter="fade">
                                      <p:cBhvr>
                                        <p:cTn id="48" dur="2000"/>
                                        <p:tgtEl>
                                          <p:spTgt spid="15"/>
                                        </p:tgtEl>
                                      </p:cBhvr>
                                    </p:animEffect>
                                    <p:anim calcmode="lin" valueType="num">
                                      <p:cBhvr>
                                        <p:cTn id="49" dur="2000" fill="hold"/>
                                        <p:tgtEl>
                                          <p:spTgt spid="15"/>
                                        </p:tgtEl>
                                        <p:attrNameLst>
                                          <p:attrName>ppt_w</p:attrName>
                                        </p:attrNameLst>
                                      </p:cBhvr>
                                      <p:tavLst>
                                        <p:tav tm="0" fmla="#ppt_w*sin(2.5*pi*$)">
                                          <p:val>
                                            <p:fltVal val="0"/>
                                          </p:val>
                                        </p:tav>
                                        <p:tav tm="100000">
                                          <p:val>
                                            <p:fltVal val="1"/>
                                          </p:val>
                                        </p:tav>
                                      </p:tavLst>
                                    </p:anim>
                                    <p:anim calcmode="lin" valueType="num">
                                      <p:cBhvr>
                                        <p:cTn id="50" dur="2000" fill="hold"/>
                                        <p:tgtEl>
                                          <p:spTgt spid="15"/>
                                        </p:tgtEl>
                                        <p:attrNameLst>
                                          <p:attrName>ppt_h</p:attrName>
                                        </p:attrNameLst>
                                      </p:cBhvr>
                                      <p:tavLst>
                                        <p:tav tm="0">
                                          <p:val>
                                            <p:strVal val="#ppt_h"/>
                                          </p:val>
                                        </p:tav>
                                        <p:tav tm="100000">
                                          <p:val>
                                            <p:strVal val="#ppt_h"/>
                                          </p:val>
                                        </p:tav>
                                      </p:tavLst>
                                    </p:anim>
                                  </p:childTnLst>
                                </p:cTn>
                              </p:par>
                            </p:childTnLst>
                          </p:cTn>
                        </p:par>
                      </p:childTnLst>
                    </p:cTn>
                  </p:par>
                  <p:par>
                    <p:cTn id="51" fill="hold">
                      <p:stCondLst>
                        <p:cond delay="indefinite"/>
                      </p:stCondLst>
                      <p:childTnLst>
                        <p:par>
                          <p:cTn id="52" fill="hold">
                            <p:stCondLst>
                              <p:cond delay="0"/>
                            </p:stCondLst>
                            <p:childTnLst>
                              <p:par>
                                <p:cTn id="53" presetID="45" presetClass="entr" presetSubtype="0" fill="hold" grpId="0" nodeType="clickEffect">
                                  <p:stCondLst>
                                    <p:cond delay="0"/>
                                  </p:stCondLst>
                                  <p:childTnLst>
                                    <p:set>
                                      <p:cBhvr>
                                        <p:cTn id="54" dur="1" fill="hold">
                                          <p:stCondLst>
                                            <p:cond delay="0"/>
                                          </p:stCondLst>
                                        </p:cTn>
                                        <p:tgtEl>
                                          <p:spTgt spid="16"/>
                                        </p:tgtEl>
                                        <p:attrNameLst>
                                          <p:attrName>style.visibility</p:attrName>
                                        </p:attrNameLst>
                                      </p:cBhvr>
                                      <p:to>
                                        <p:strVal val="visible"/>
                                      </p:to>
                                    </p:set>
                                    <p:animEffect transition="in" filter="fade">
                                      <p:cBhvr>
                                        <p:cTn id="55" dur="2000"/>
                                        <p:tgtEl>
                                          <p:spTgt spid="16"/>
                                        </p:tgtEl>
                                      </p:cBhvr>
                                    </p:animEffect>
                                    <p:anim calcmode="lin" valueType="num">
                                      <p:cBhvr>
                                        <p:cTn id="56" dur="2000" fill="hold"/>
                                        <p:tgtEl>
                                          <p:spTgt spid="16"/>
                                        </p:tgtEl>
                                        <p:attrNameLst>
                                          <p:attrName>ppt_w</p:attrName>
                                        </p:attrNameLst>
                                      </p:cBhvr>
                                      <p:tavLst>
                                        <p:tav tm="0" fmla="#ppt_w*sin(2.5*pi*$)">
                                          <p:val>
                                            <p:fltVal val="0"/>
                                          </p:val>
                                        </p:tav>
                                        <p:tav tm="100000">
                                          <p:val>
                                            <p:fltVal val="1"/>
                                          </p:val>
                                        </p:tav>
                                      </p:tavLst>
                                    </p:anim>
                                    <p:anim calcmode="lin" valueType="num">
                                      <p:cBhvr>
                                        <p:cTn id="57" dur="2000" fill="hold"/>
                                        <p:tgtEl>
                                          <p:spTgt spid="16"/>
                                        </p:tgtEl>
                                        <p:attrNameLst>
                                          <p:attrName>ppt_h</p:attrName>
                                        </p:attrNameLst>
                                      </p:cBhvr>
                                      <p:tavLst>
                                        <p:tav tm="0">
                                          <p:val>
                                            <p:strVal val="#ppt_h"/>
                                          </p:val>
                                        </p:tav>
                                        <p:tav tm="100000">
                                          <p:val>
                                            <p:strVal val="#ppt_h"/>
                                          </p:val>
                                        </p:tav>
                                      </p:tavLst>
                                    </p:anim>
                                  </p:childTnLst>
                                </p:cTn>
                              </p:par>
                            </p:childTnLst>
                          </p:cTn>
                        </p:par>
                      </p:childTnLst>
                    </p:cTn>
                  </p:par>
                  <p:par>
                    <p:cTn id="58" fill="hold">
                      <p:stCondLst>
                        <p:cond delay="indefinite"/>
                      </p:stCondLst>
                      <p:childTnLst>
                        <p:par>
                          <p:cTn id="59" fill="hold">
                            <p:stCondLst>
                              <p:cond delay="0"/>
                            </p:stCondLst>
                            <p:childTnLst>
                              <p:par>
                                <p:cTn id="60" presetID="26" presetClass="entr" presetSubtype="0" fill="hold" grpId="0" nodeType="clickEffect">
                                  <p:stCondLst>
                                    <p:cond delay="0"/>
                                  </p:stCondLst>
                                  <p:childTnLst>
                                    <p:set>
                                      <p:cBhvr>
                                        <p:cTn id="61" dur="1" fill="hold">
                                          <p:stCondLst>
                                            <p:cond delay="0"/>
                                          </p:stCondLst>
                                        </p:cTn>
                                        <p:tgtEl>
                                          <p:spTgt spid="17"/>
                                        </p:tgtEl>
                                        <p:attrNameLst>
                                          <p:attrName>style.visibility</p:attrName>
                                        </p:attrNameLst>
                                      </p:cBhvr>
                                      <p:to>
                                        <p:strVal val="visible"/>
                                      </p:to>
                                    </p:set>
                                    <p:animEffect transition="in" filter="wipe(down)">
                                      <p:cBhvr>
                                        <p:cTn id="62" dur="580">
                                          <p:stCondLst>
                                            <p:cond delay="0"/>
                                          </p:stCondLst>
                                        </p:cTn>
                                        <p:tgtEl>
                                          <p:spTgt spid="17"/>
                                        </p:tgtEl>
                                      </p:cBhvr>
                                    </p:animEffect>
                                    <p:anim calcmode="lin" valueType="num">
                                      <p:cBhvr>
                                        <p:cTn id="63" dur="1822" tmFilter="0,0; 0.14,0.36; 0.43,0.73; 0.71,0.91; 1.0,1.0">
                                          <p:stCondLst>
                                            <p:cond delay="0"/>
                                          </p:stCondLst>
                                        </p:cTn>
                                        <p:tgtEl>
                                          <p:spTgt spid="17"/>
                                        </p:tgtEl>
                                        <p:attrNameLst>
                                          <p:attrName>ppt_x</p:attrName>
                                        </p:attrNameLst>
                                      </p:cBhvr>
                                      <p:tavLst>
                                        <p:tav tm="0">
                                          <p:val>
                                            <p:strVal val="#ppt_x-0.25"/>
                                          </p:val>
                                        </p:tav>
                                        <p:tav tm="100000">
                                          <p:val>
                                            <p:strVal val="#ppt_x"/>
                                          </p:val>
                                        </p:tav>
                                      </p:tavLst>
                                    </p:anim>
                                    <p:anim calcmode="lin" valueType="num">
                                      <p:cBhvr>
                                        <p:cTn id="64" dur="664" tmFilter="0.0,0.0; 0.25,0.07; 0.50,0.2; 0.75,0.467; 1.0,1.0">
                                          <p:stCondLst>
                                            <p:cond delay="0"/>
                                          </p:stCondLst>
                                        </p:cTn>
                                        <p:tgtEl>
                                          <p:spTgt spid="17"/>
                                        </p:tgtEl>
                                        <p:attrNameLst>
                                          <p:attrName>ppt_y</p:attrName>
                                        </p:attrNameLst>
                                      </p:cBhvr>
                                      <p:tavLst>
                                        <p:tav tm="0" fmla="#ppt_y-sin(pi*$)/3">
                                          <p:val>
                                            <p:fltVal val="0.5"/>
                                          </p:val>
                                        </p:tav>
                                        <p:tav tm="100000">
                                          <p:val>
                                            <p:fltVal val="1"/>
                                          </p:val>
                                        </p:tav>
                                      </p:tavLst>
                                    </p:anim>
                                    <p:anim calcmode="lin" valueType="num">
                                      <p:cBhvr>
                                        <p:cTn id="65" dur="664" tmFilter="0, 0; 0.125,0.2665; 0.25,0.4; 0.375,0.465; 0.5,0.5;  0.625,0.535; 0.75,0.6; 0.875,0.7335; 1,1">
                                          <p:stCondLst>
                                            <p:cond delay="664"/>
                                          </p:stCondLst>
                                        </p:cTn>
                                        <p:tgtEl>
                                          <p:spTgt spid="17"/>
                                        </p:tgtEl>
                                        <p:attrNameLst>
                                          <p:attrName>ppt_y</p:attrName>
                                        </p:attrNameLst>
                                      </p:cBhvr>
                                      <p:tavLst>
                                        <p:tav tm="0" fmla="#ppt_y-sin(pi*$)/9">
                                          <p:val>
                                            <p:fltVal val="0"/>
                                          </p:val>
                                        </p:tav>
                                        <p:tav tm="100000">
                                          <p:val>
                                            <p:fltVal val="1"/>
                                          </p:val>
                                        </p:tav>
                                      </p:tavLst>
                                    </p:anim>
                                    <p:anim calcmode="lin" valueType="num">
                                      <p:cBhvr>
                                        <p:cTn id="66" dur="332" tmFilter="0, 0; 0.125,0.2665; 0.25,0.4; 0.375,0.465; 0.5,0.5;  0.625,0.535; 0.75,0.6; 0.875,0.7335; 1,1">
                                          <p:stCondLst>
                                            <p:cond delay="1324"/>
                                          </p:stCondLst>
                                        </p:cTn>
                                        <p:tgtEl>
                                          <p:spTgt spid="17"/>
                                        </p:tgtEl>
                                        <p:attrNameLst>
                                          <p:attrName>ppt_y</p:attrName>
                                        </p:attrNameLst>
                                      </p:cBhvr>
                                      <p:tavLst>
                                        <p:tav tm="0" fmla="#ppt_y-sin(pi*$)/27">
                                          <p:val>
                                            <p:fltVal val="0"/>
                                          </p:val>
                                        </p:tav>
                                        <p:tav tm="100000">
                                          <p:val>
                                            <p:fltVal val="1"/>
                                          </p:val>
                                        </p:tav>
                                      </p:tavLst>
                                    </p:anim>
                                    <p:anim calcmode="lin" valueType="num">
                                      <p:cBhvr>
                                        <p:cTn id="67" dur="164" tmFilter="0, 0; 0.125,0.2665; 0.25,0.4; 0.375,0.465; 0.5,0.5;  0.625,0.535; 0.75,0.6; 0.875,0.7335; 1,1">
                                          <p:stCondLst>
                                            <p:cond delay="1656"/>
                                          </p:stCondLst>
                                        </p:cTn>
                                        <p:tgtEl>
                                          <p:spTgt spid="17"/>
                                        </p:tgtEl>
                                        <p:attrNameLst>
                                          <p:attrName>ppt_y</p:attrName>
                                        </p:attrNameLst>
                                      </p:cBhvr>
                                      <p:tavLst>
                                        <p:tav tm="0" fmla="#ppt_y-sin(pi*$)/81">
                                          <p:val>
                                            <p:fltVal val="0"/>
                                          </p:val>
                                        </p:tav>
                                        <p:tav tm="100000">
                                          <p:val>
                                            <p:fltVal val="1"/>
                                          </p:val>
                                        </p:tav>
                                      </p:tavLst>
                                    </p:anim>
                                    <p:animScale>
                                      <p:cBhvr>
                                        <p:cTn id="68" dur="26">
                                          <p:stCondLst>
                                            <p:cond delay="650"/>
                                          </p:stCondLst>
                                        </p:cTn>
                                        <p:tgtEl>
                                          <p:spTgt spid="17"/>
                                        </p:tgtEl>
                                      </p:cBhvr>
                                      <p:to x="100000" y="60000"/>
                                    </p:animScale>
                                    <p:animScale>
                                      <p:cBhvr>
                                        <p:cTn id="69" dur="166" decel="50000">
                                          <p:stCondLst>
                                            <p:cond delay="676"/>
                                          </p:stCondLst>
                                        </p:cTn>
                                        <p:tgtEl>
                                          <p:spTgt spid="17"/>
                                        </p:tgtEl>
                                      </p:cBhvr>
                                      <p:to x="100000" y="100000"/>
                                    </p:animScale>
                                    <p:animScale>
                                      <p:cBhvr>
                                        <p:cTn id="70" dur="26">
                                          <p:stCondLst>
                                            <p:cond delay="1312"/>
                                          </p:stCondLst>
                                        </p:cTn>
                                        <p:tgtEl>
                                          <p:spTgt spid="17"/>
                                        </p:tgtEl>
                                      </p:cBhvr>
                                      <p:to x="100000" y="80000"/>
                                    </p:animScale>
                                    <p:animScale>
                                      <p:cBhvr>
                                        <p:cTn id="71" dur="166" decel="50000">
                                          <p:stCondLst>
                                            <p:cond delay="1338"/>
                                          </p:stCondLst>
                                        </p:cTn>
                                        <p:tgtEl>
                                          <p:spTgt spid="17"/>
                                        </p:tgtEl>
                                      </p:cBhvr>
                                      <p:to x="100000" y="100000"/>
                                    </p:animScale>
                                    <p:animScale>
                                      <p:cBhvr>
                                        <p:cTn id="72" dur="26">
                                          <p:stCondLst>
                                            <p:cond delay="1642"/>
                                          </p:stCondLst>
                                        </p:cTn>
                                        <p:tgtEl>
                                          <p:spTgt spid="17"/>
                                        </p:tgtEl>
                                      </p:cBhvr>
                                      <p:to x="100000" y="90000"/>
                                    </p:animScale>
                                    <p:animScale>
                                      <p:cBhvr>
                                        <p:cTn id="73" dur="166" decel="50000">
                                          <p:stCondLst>
                                            <p:cond delay="1668"/>
                                          </p:stCondLst>
                                        </p:cTn>
                                        <p:tgtEl>
                                          <p:spTgt spid="17"/>
                                        </p:tgtEl>
                                      </p:cBhvr>
                                      <p:to x="100000" y="100000"/>
                                    </p:animScale>
                                    <p:animScale>
                                      <p:cBhvr>
                                        <p:cTn id="74" dur="26">
                                          <p:stCondLst>
                                            <p:cond delay="1808"/>
                                          </p:stCondLst>
                                        </p:cTn>
                                        <p:tgtEl>
                                          <p:spTgt spid="17"/>
                                        </p:tgtEl>
                                      </p:cBhvr>
                                      <p:to x="100000" y="95000"/>
                                    </p:animScale>
                                    <p:animScale>
                                      <p:cBhvr>
                                        <p:cTn id="75" dur="166" decel="50000">
                                          <p:stCondLst>
                                            <p:cond delay="1834"/>
                                          </p:stCondLst>
                                        </p:cTn>
                                        <p:tgtEl>
                                          <p:spTgt spid="17"/>
                                        </p:tgtEl>
                                      </p:cBhvr>
                                      <p:to x="100000" y="100000"/>
                                    </p:animScale>
                                  </p:childTnLst>
                                </p:cTn>
                              </p:par>
                            </p:childTnLst>
                          </p:cTn>
                        </p:par>
                      </p:childTnLst>
                    </p:cTn>
                  </p:par>
                  <p:par>
                    <p:cTn id="76" fill="hold">
                      <p:stCondLst>
                        <p:cond delay="indefinite"/>
                      </p:stCondLst>
                      <p:childTnLst>
                        <p:par>
                          <p:cTn id="77" fill="hold">
                            <p:stCondLst>
                              <p:cond delay="0"/>
                            </p:stCondLst>
                            <p:childTnLst>
                              <p:par>
                                <p:cTn id="78" presetID="31" presetClass="entr" presetSubtype="0" fill="hold" grpId="0" nodeType="clickEffect">
                                  <p:stCondLst>
                                    <p:cond delay="0"/>
                                  </p:stCondLst>
                                  <p:childTnLst>
                                    <p:set>
                                      <p:cBhvr>
                                        <p:cTn id="79" dur="1" fill="hold">
                                          <p:stCondLst>
                                            <p:cond delay="0"/>
                                          </p:stCondLst>
                                        </p:cTn>
                                        <p:tgtEl>
                                          <p:spTgt spid="18"/>
                                        </p:tgtEl>
                                        <p:attrNameLst>
                                          <p:attrName>style.visibility</p:attrName>
                                        </p:attrNameLst>
                                      </p:cBhvr>
                                      <p:to>
                                        <p:strVal val="visible"/>
                                      </p:to>
                                    </p:set>
                                    <p:anim calcmode="lin" valueType="num">
                                      <p:cBhvr>
                                        <p:cTn id="80" dur="1000" fill="hold"/>
                                        <p:tgtEl>
                                          <p:spTgt spid="18"/>
                                        </p:tgtEl>
                                        <p:attrNameLst>
                                          <p:attrName>ppt_w</p:attrName>
                                        </p:attrNameLst>
                                      </p:cBhvr>
                                      <p:tavLst>
                                        <p:tav tm="0">
                                          <p:val>
                                            <p:fltVal val="0"/>
                                          </p:val>
                                        </p:tav>
                                        <p:tav tm="100000">
                                          <p:val>
                                            <p:strVal val="#ppt_w"/>
                                          </p:val>
                                        </p:tav>
                                      </p:tavLst>
                                    </p:anim>
                                    <p:anim calcmode="lin" valueType="num">
                                      <p:cBhvr>
                                        <p:cTn id="81" dur="1000" fill="hold"/>
                                        <p:tgtEl>
                                          <p:spTgt spid="18"/>
                                        </p:tgtEl>
                                        <p:attrNameLst>
                                          <p:attrName>ppt_h</p:attrName>
                                        </p:attrNameLst>
                                      </p:cBhvr>
                                      <p:tavLst>
                                        <p:tav tm="0">
                                          <p:val>
                                            <p:fltVal val="0"/>
                                          </p:val>
                                        </p:tav>
                                        <p:tav tm="100000">
                                          <p:val>
                                            <p:strVal val="#ppt_h"/>
                                          </p:val>
                                        </p:tav>
                                      </p:tavLst>
                                    </p:anim>
                                    <p:anim calcmode="lin" valueType="num">
                                      <p:cBhvr>
                                        <p:cTn id="82" dur="1000" fill="hold"/>
                                        <p:tgtEl>
                                          <p:spTgt spid="18"/>
                                        </p:tgtEl>
                                        <p:attrNameLst>
                                          <p:attrName>style.rotation</p:attrName>
                                        </p:attrNameLst>
                                      </p:cBhvr>
                                      <p:tavLst>
                                        <p:tav tm="0">
                                          <p:val>
                                            <p:fltVal val="90"/>
                                          </p:val>
                                        </p:tav>
                                        <p:tav tm="100000">
                                          <p:val>
                                            <p:fltVal val="0"/>
                                          </p:val>
                                        </p:tav>
                                      </p:tavLst>
                                    </p:anim>
                                    <p:animEffect transition="in" filter="fade">
                                      <p:cBhvr>
                                        <p:cTn id="83" dur="1000"/>
                                        <p:tgtEl>
                                          <p:spTgt spid="18"/>
                                        </p:tgtEl>
                                      </p:cBhvr>
                                    </p:animEffect>
                                  </p:childTnLst>
                                </p:cTn>
                              </p:par>
                            </p:childTnLst>
                          </p:cTn>
                        </p:par>
                      </p:childTnLst>
                    </p:cTn>
                  </p:par>
                  <p:par>
                    <p:cTn id="84" fill="hold">
                      <p:stCondLst>
                        <p:cond delay="indefinite"/>
                      </p:stCondLst>
                      <p:childTnLst>
                        <p:par>
                          <p:cTn id="85" fill="hold">
                            <p:stCondLst>
                              <p:cond delay="0"/>
                            </p:stCondLst>
                            <p:childTnLst>
                              <p:par>
                                <p:cTn id="86" presetID="31" presetClass="entr" presetSubtype="0" fill="hold" grpId="0" nodeType="clickEffect">
                                  <p:stCondLst>
                                    <p:cond delay="0"/>
                                  </p:stCondLst>
                                  <p:childTnLst>
                                    <p:set>
                                      <p:cBhvr>
                                        <p:cTn id="87" dur="1" fill="hold">
                                          <p:stCondLst>
                                            <p:cond delay="0"/>
                                          </p:stCondLst>
                                        </p:cTn>
                                        <p:tgtEl>
                                          <p:spTgt spid="19"/>
                                        </p:tgtEl>
                                        <p:attrNameLst>
                                          <p:attrName>style.visibility</p:attrName>
                                        </p:attrNameLst>
                                      </p:cBhvr>
                                      <p:to>
                                        <p:strVal val="visible"/>
                                      </p:to>
                                    </p:set>
                                    <p:anim calcmode="lin" valueType="num">
                                      <p:cBhvr>
                                        <p:cTn id="88" dur="1000" fill="hold"/>
                                        <p:tgtEl>
                                          <p:spTgt spid="19"/>
                                        </p:tgtEl>
                                        <p:attrNameLst>
                                          <p:attrName>ppt_w</p:attrName>
                                        </p:attrNameLst>
                                      </p:cBhvr>
                                      <p:tavLst>
                                        <p:tav tm="0">
                                          <p:val>
                                            <p:fltVal val="0"/>
                                          </p:val>
                                        </p:tav>
                                        <p:tav tm="100000">
                                          <p:val>
                                            <p:strVal val="#ppt_w"/>
                                          </p:val>
                                        </p:tav>
                                      </p:tavLst>
                                    </p:anim>
                                    <p:anim calcmode="lin" valueType="num">
                                      <p:cBhvr>
                                        <p:cTn id="89" dur="1000" fill="hold"/>
                                        <p:tgtEl>
                                          <p:spTgt spid="19"/>
                                        </p:tgtEl>
                                        <p:attrNameLst>
                                          <p:attrName>ppt_h</p:attrName>
                                        </p:attrNameLst>
                                      </p:cBhvr>
                                      <p:tavLst>
                                        <p:tav tm="0">
                                          <p:val>
                                            <p:fltVal val="0"/>
                                          </p:val>
                                        </p:tav>
                                        <p:tav tm="100000">
                                          <p:val>
                                            <p:strVal val="#ppt_h"/>
                                          </p:val>
                                        </p:tav>
                                      </p:tavLst>
                                    </p:anim>
                                    <p:anim calcmode="lin" valueType="num">
                                      <p:cBhvr>
                                        <p:cTn id="90" dur="1000" fill="hold"/>
                                        <p:tgtEl>
                                          <p:spTgt spid="19"/>
                                        </p:tgtEl>
                                        <p:attrNameLst>
                                          <p:attrName>style.rotation</p:attrName>
                                        </p:attrNameLst>
                                      </p:cBhvr>
                                      <p:tavLst>
                                        <p:tav tm="0">
                                          <p:val>
                                            <p:fltVal val="90"/>
                                          </p:val>
                                        </p:tav>
                                        <p:tav tm="100000">
                                          <p:val>
                                            <p:fltVal val="0"/>
                                          </p:val>
                                        </p:tav>
                                      </p:tavLst>
                                    </p:anim>
                                    <p:animEffect transition="in" filter="fade">
                                      <p:cBhvr>
                                        <p:cTn id="91" dur="1000"/>
                                        <p:tgtEl>
                                          <p:spTgt spid="19"/>
                                        </p:tgtEl>
                                      </p:cBhvr>
                                    </p:animEffect>
                                  </p:childTnLst>
                                </p:cTn>
                              </p:par>
                            </p:childTnLst>
                          </p:cTn>
                        </p:par>
                      </p:childTnLst>
                    </p:cTn>
                  </p:par>
                  <p:par>
                    <p:cTn id="92" fill="hold">
                      <p:stCondLst>
                        <p:cond delay="indefinite"/>
                      </p:stCondLst>
                      <p:childTnLst>
                        <p:par>
                          <p:cTn id="93" fill="hold">
                            <p:stCondLst>
                              <p:cond delay="0"/>
                            </p:stCondLst>
                            <p:childTnLst>
                              <p:par>
                                <p:cTn id="94" presetID="14" presetClass="entr" presetSubtype="10" fill="hold" grpId="0" nodeType="clickEffect">
                                  <p:stCondLst>
                                    <p:cond delay="0"/>
                                  </p:stCondLst>
                                  <p:childTnLst>
                                    <p:set>
                                      <p:cBhvr>
                                        <p:cTn id="95" dur="1" fill="hold">
                                          <p:stCondLst>
                                            <p:cond delay="0"/>
                                          </p:stCondLst>
                                        </p:cTn>
                                        <p:tgtEl>
                                          <p:spTgt spid="20"/>
                                        </p:tgtEl>
                                        <p:attrNameLst>
                                          <p:attrName>style.visibility</p:attrName>
                                        </p:attrNameLst>
                                      </p:cBhvr>
                                      <p:to>
                                        <p:strVal val="visible"/>
                                      </p:to>
                                    </p:set>
                                    <p:animEffect transition="in" filter="randombar(horizontal)">
                                      <p:cBhvr>
                                        <p:cTn id="96" dur="500"/>
                                        <p:tgtEl>
                                          <p:spTgt spid="20"/>
                                        </p:tgtEl>
                                      </p:cBhvr>
                                    </p:animEffect>
                                  </p:childTnLst>
                                </p:cTn>
                              </p:par>
                            </p:childTnLst>
                          </p:cTn>
                        </p:par>
                      </p:childTnLst>
                    </p:cTn>
                  </p:par>
                  <p:par>
                    <p:cTn id="97" fill="hold">
                      <p:stCondLst>
                        <p:cond delay="indefinite"/>
                      </p:stCondLst>
                      <p:childTnLst>
                        <p:par>
                          <p:cTn id="98" fill="hold">
                            <p:stCondLst>
                              <p:cond delay="0"/>
                            </p:stCondLst>
                            <p:childTnLst>
                              <p:par>
                                <p:cTn id="99" presetID="16" presetClass="entr" presetSubtype="21" fill="hold" grpId="0" nodeType="clickEffect">
                                  <p:stCondLst>
                                    <p:cond delay="0"/>
                                  </p:stCondLst>
                                  <p:childTnLst>
                                    <p:set>
                                      <p:cBhvr>
                                        <p:cTn id="100" dur="1" fill="hold">
                                          <p:stCondLst>
                                            <p:cond delay="0"/>
                                          </p:stCondLst>
                                        </p:cTn>
                                        <p:tgtEl>
                                          <p:spTgt spid="21"/>
                                        </p:tgtEl>
                                        <p:attrNameLst>
                                          <p:attrName>style.visibility</p:attrName>
                                        </p:attrNameLst>
                                      </p:cBhvr>
                                      <p:to>
                                        <p:strVal val="visible"/>
                                      </p:to>
                                    </p:set>
                                    <p:animEffect transition="in" filter="barn(inVertical)">
                                      <p:cBhvr>
                                        <p:cTn id="101"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21CD9491-E051-1CE8-A114-9FA88E2D3D6D}"/>
              </a:ext>
            </a:extLst>
          </p:cNvPr>
          <p:cNvSpPr>
            <a:spLocks noGrp="1"/>
          </p:cNvSpPr>
          <p:nvPr>
            <p:ph type="sldNum" sz="quarter" idx="12"/>
          </p:nvPr>
        </p:nvSpPr>
        <p:spPr/>
        <p:txBody>
          <a:bodyPr/>
          <a:lstStyle/>
          <a:p>
            <a:fld id="{941AA2AD-4ABD-40E1-928E-6C7D7FF4C282}" type="slidenum">
              <a:rPr lang="en-GB" smtClean="0"/>
              <a:t>15</a:t>
            </a:fld>
            <a:endParaRPr lang="en-GB" dirty="0"/>
          </a:p>
        </p:txBody>
      </p:sp>
      <p:sp>
        <p:nvSpPr>
          <p:cNvPr id="5" name="Title 1">
            <a:extLst>
              <a:ext uri="{FF2B5EF4-FFF2-40B4-BE49-F238E27FC236}">
                <a16:creationId xmlns:a16="http://schemas.microsoft.com/office/drawing/2014/main" id="{405386C8-825C-788B-8944-C234D7366A19}"/>
              </a:ext>
            </a:extLst>
          </p:cNvPr>
          <p:cNvSpPr txBox="1">
            <a:spLocks noGrp="1"/>
          </p:cNvSpPr>
          <p:nvPr>
            <p:ph type="title"/>
          </p:nvPr>
        </p:nvSpPr>
        <p:spPr>
          <a:xfrm>
            <a:off x="1079500" y="238125"/>
            <a:ext cx="7416800" cy="1022350"/>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Poppins Black" panose="00000A00000000000000" pitchFamily="50" charset="0"/>
                <a:ea typeface="+mj-ea"/>
                <a:cs typeface="Poppins Black" panose="00000A00000000000000" pitchFamily="50" charset="0"/>
              </a:defRPr>
            </a:lvl1pPr>
          </a:lstStyle>
          <a:p>
            <a:r>
              <a:rPr lang="en-US" sz="4000" dirty="0">
                <a:solidFill>
                  <a:schemeClr val="bg1"/>
                </a:solidFill>
                <a:latin typeface="Poppins Black" panose="00000A00000000000000" pitchFamily="2" charset="0"/>
                <a:cs typeface="Poppins Black" panose="00000A00000000000000" pitchFamily="2" charset="0"/>
              </a:rPr>
              <a:t>Major Money Center &amp; Correspondent Banks</a:t>
            </a:r>
            <a:endParaRPr lang="en-US" dirty="0">
              <a:solidFill>
                <a:schemeClr val="bg1"/>
              </a:solidFill>
              <a:latin typeface="Poppins Black" panose="00000A00000000000000" pitchFamily="2" charset="0"/>
              <a:cs typeface="Poppins Black" panose="00000A00000000000000" pitchFamily="2" charset="0"/>
            </a:endParaRPr>
          </a:p>
        </p:txBody>
      </p:sp>
      <p:sp>
        <p:nvSpPr>
          <p:cNvPr id="6" name="TextBox 5">
            <a:extLst>
              <a:ext uri="{FF2B5EF4-FFF2-40B4-BE49-F238E27FC236}">
                <a16:creationId xmlns:a16="http://schemas.microsoft.com/office/drawing/2014/main" id="{9931BECF-3B3E-4C72-1831-C007AEAB9122}"/>
              </a:ext>
            </a:extLst>
          </p:cNvPr>
          <p:cNvSpPr txBox="1"/>
          <p:nvPr/>
        </p:nvSpPr>
        <p:spPr>
          <a:xfrm>
            <a:off x="500875" y="1627724"/>
            <a:ext cx="8194552" cy="1938992"/>
          </a:xfrm>
          <a:prstGeom prst="rect">
            <a:avLst/>
          </a:prstGeom>
          <a:noFill/>
          <a:ln w="28575">
            <a:solidFill>
              <a:schemeClr val="tx1"/>
            </a:solidFill>
          </a:ln>
        </p:spPr>
        <p:txBody>
          <a:bodyPr wrap="square" rtlCol="0">
            <a:spAutoFit/>
          </a:bodyPr>
          <a:lstStyle/>
          <a:p>
            <a:r>
              <a:rPr lang="en-US" sz="2400" b="1" dirty="0">
                <a:solidFill>
                  <a:schemeClr val="accent1"/>
                </a:solidFill>
              </a:rPr>
              <a:t>The major money center banks are also the major correspondent banking providers.  Along with other large banks, they act as the primary processors of US and global US$ payments.  </a:t>
            </a:r>
          </a:p>
          <a:p>
            <a:endParaRPr lang="en-US" sz="2400" b="1" dirty="0">
              <a:solidFill>
                <a:schemeClr val="accent1"/>
              </a:solidFill>
            </a:endParaRPr>
          </a:p>
        </p:txBody>
      </p:sp>
      <p:sp>
        <p:nvSpPr>
          <p:cNvPr id="7" name="TextBox 6">
            <a:extLst>
              <a:ext uri="{FF2B5EF4-FFF2-40B4-BE49-F238E27FC236}">
                <a16:creationId xmlns:a16="http://schemas.microsoft.com/office/drawing/2014/main" id="{2544CBD8-8652-5BB2-9B6A-CD8F651A5730}"/>
              </a:ext>
            </a:extLst>
          </p:cNvPr>
          <p:cNvSpPr txBox="1"/>
          <p:nvPr/>
        </p:nvSpPr>
        <p:spPr>
          <a:xfrm>
            <a:off x="517586" y="4010304"/>
            <a:ext cx="8195094" cy="2308324"/>
          </a:xfrm>
          <a:prstGeom prst="rect">
            <a:avLst/>
          </a:prstGeom>
          <a:noFill/>
          <a:ln w="28575">
            <a:solidFill>
              <a:schemeClr val="tx1"/>
            </a:solidFill>
          </a:ln>
        </p:spPr>
        <p:txBody>
          <a:bodyPr wrap="square" rtlCol="0">
            <a:spAutoFit/>
          </a:bodyPr>
          <a:lstStyle/>
          <a:p>
            <a:r>
              <a:rPr lang="en-US" sz="2400" b="1" dirty="0">
                <a:solidFill>
                  <a:schemeClr val="accent1"/>
                </a:solidFill>
              </a:rPr>
              <a:t>Chief Characteristics of Money Center &amp; Correspondent Banks</a:t>
            </a:r>
          </a:p>
          <a:p>
            <a:pPr marL="314325" indent="-314325">
              <a:buFont typeface="Arial" panose="020B0604020202020204" pitchFamily="34" charset="0"/>
              <a:buChar char="•"/>
            </a:pPr>
            <a:r>
              <a:rPr lang="en-US" sz="2400" b="1" dirty="0">
                <a:solidFill>
                  <a:schemeClr val="accent1"/>
                </a:solidFill>
              </a:rPr>
              <a:t>No two banks are the same</a:t>
            </a:r>
          </a:p>
          <a:p>
            <a:pPr marL="314325" indent="-314325">
              <a:buFont typeface="Arial" panose="020B0604020202020204" pitchFamily="34" charset="0"/>
              <a:buChar char="•"/>
            </a:pPr>
            <a:r>
              <a:rPr lang="en-US" sz="2400" b="1" dirty="0">
                <a:solidFill>
                  <a:schemeClr val="accent1"/>
                </a:solidFill>
              </a:rPr>
              <a:t>Depends on Bank</a:t>
            </a:r>
          </a:p>
          <a:p>
            <a:pPr marL="314325" indent="-314325">
              <a:buFont typeface="Arial" panose="020B0604020202020204" pitchFamily="34" charset="0"/>
              <a:buChar char="•"/>
            </a:pPr>
            <a:r>
              <a:rPr lang="en-US" sz="2400" b="1" dirty="0">
                <a:solidFill>
                  <a:schemeClr val="accent1"/>
                </a:solidFill>
              </a:rPr>
              <a:t>Depends on the Currency</a:t>
            </a:r>
          </a:p>
          <a:p>
            <a:pPr marL="314325" indent="-314325">
              <a:buFont typeface="Arial" panose="020B0604020202020204" pitchFamily="34" charset="0"/>
              <a:buChar char="•"/>
            </a:pPr>
            <a:r>
              <a:rPr lang="en-US" sz="2400" b="1" dirty="0">
                <a:solidFill>
                  <a:schemeClr val="accent1"/>
                </a:solidFill>
              </a:rPr>
              <a:t>Depends on the Market</a:t>
            </a:r>
          </a:p>
          <a:p>
            <a:endParaRPr lang="en-US" sz="2400" b="1" dirty="0">
              <a:solidFill>
                <a:schemeClr val="accent1"/>
              </a:solidFill>
            </a:endParaRPr>
          </a:p>
        </p:txBody>
      </p:sp>
    </p:spTree>
    <p:extLst>
      <p:ext uri="{BB962C8B-B14F-4D97-AF65-F5344CB8AC3E}">
        <p14:creationId xmlns:p14="http://schemas.microsoft.com/office/powerpoint/2010/main" val="4279761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B87778-61AF-D19E-7653-1FBE25FBFCDF}"/>
              </a:ext>
            </a:extLst>
          </p:cNvPr>
          <p:cNvSpPr>
            <a:spLocks noGrp="1"/>
          </p:cNvSpPr>
          <p:nvPr>
            <p:ph type="title"/>
          </p:nvPr>
        </p:nvSpPr>
        <p:spPr/>
        <p:txBody>
          <a:bodyPr/>
          <a:lstStyle/>
          <a:p>
            <a:r>
              <a:rPr lang="en-US" sz="3200" dirty="0">
                <a:latin typeface="Poppins Black" panose="00000A00000000000000" pitchFamily="2" charset="0"/>
                <a:cs typeface="Poppins Black" panose="00000A00000000000000" pitchFamily="2" charset="0"/>
              </a:rPr>
              <a:t>Primary Processors of Global US$ Payments</a:t>
            </a:r>
            <a:br>
              <a:rPr lang="en-US" sz="3200" dirty="0">
                <a:latin typeface="Poppins Black" panose="00000A00000000000000" pitchFamily="2" charset="0"/>
                <a:cs typeface="Poppins Black" panose="00000A00000000000000" pitchFamily="2" charset="0"/>
              </a:rPr>
            </a:br>
            <a:endParaRPr lang="en-US" dirty="0"/>
          </a:p>
        </p:txBody>
      </p:sp>
      <p:sp>
        <p:nvSpPr>
          <p:cNvPr id="4" name="Slide Number Placeholder 3">
            <a:extLst>
              <a:ext uri="{FF2B5EF4-FFF2-40B4-BE49-F238E27FC236}">
                <a16:creationId xmlns:a16="http://schemas.microsoft.com/office/drawing/2014/main" id="{21CD9491-E051-1CE8-A114-9FA88E2D3D6D}"/>
              </a:ext>
            </a:extLst>
          </p:cNvPr>
          <p:cNvSpPr>
            <a:spLocks noGrp="1"/>
          </p:cNvSpPr>
          <p:nvPr>
            <p:ph type="sldNum" sz="quarter" idx="12"/>
          </p:nvPr>
        </p:nvSpPr>
        <p:spPr/>
        <p:txBody>
          <a:bodyPr/>
          <a:lstStyle/>
          <a:p>
            <a:fld id="{941AA2AD-4ABD-40E1-928E-6C7D7FF4C282}" type="slidenum">
              <a:rPr lang="en-GB" smtClean="0"/>
              <a:t>16</a:t>
            </a:fld>
            <a:endParaRPr lang="en-GB" dirty="0"/>
          </a:p>
        </p:txBody>
      </p:sp>
      <p:sp>
        <p:nvSpPr>
          <p:cNvPr id="7" name="Oval 6">
            <a:extLst>
              <a:ext uri="{FF2B5EF4-FFF2-40B4-BE49-F238E27FC236}">
                <a16:creationId xmlns:a16="http://schemas.microsoft.com/office/drawing/2014/main" id="{78F3E418-BF0D-26FF-9E4F-3DC09062E026}"/>
              </a:ext>
            </a:extLst>
          </p:cNvPr>
          <p:cNvSpPr/>
          <p:nvPr/>
        </p:nvSpPr>
        <p:spPr>
          <a:xfrm>
            <a:off x="1817083" y="1460384"/>
            <a:ext cx="5594612" cy="5200916"/>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980" dirty="0">
              <a:solidFill>
                <a:schemeClr val="accent1"/>
              </a:solidFill>
            </a:endParaRPr>
          </a:p>
        </p:txBody>
      </p:sp>
      <p:sp>
        <p:nvSpPr>
          <p:cNvPr id="8" name="TextBox 7">
            <a:extLst>
              <a:ext uri="{FF2B5EF4-FFF2-40B4-BE49-F238E27FC236}">
                <a16:creationId xmlns:a16="http://schemas.microsoft.com/office/drawing/2014/main" id="{E3A04738-6E8C-8712-27A9-264804FFA515}"/>
              </a:ext>
            </a:extLst>
          </p:cNvPr>
          <p:cNvSpPr txBox="1"/>
          <p:nvPr/>
        </p:nvSpPr>
        <p:spPr>
          <a:xfrm>
            <a:off x="2870491" y="1723130"/>
            <a:ext cx="3434358" cy="701731"/>
          </a:xfrm>
          <a:prstGeom prst="rect">
            <a:avLst/>
          </a:prstGeom>
          <a:noFill/>
          <a:ln w="28575">
            <a:solidFill>
              <a:schemeClr val="tx1"/>
            </a:solidFill>
          </a:ln>
        </p:spPr>
        <p:txBody>
          <a:bodyPr wrap="square" rtlCol="0">
            <a:spAutoFit/>
          </a:bodyPr>
          <a:lstStyle/>
          <a:p>
            <a:pPr algn="ctr"/>
            <a:r>
              <a:rPr lang="en-US" sz="1980" b="1" dirty="0">
                <a:solidFill>
                  <a:schemeClr val="bg1"/>
                </a:solidFill>
              </a:rPr>
              <a:t>The Clearing House (“TCH”)</a:t>
            </a:r>
          </a:p>
          <a:p>
            <a:pPr algn="ctr"/>
            <a:endParaRPr lang="en-US" sz="1980" b="1" dirty="0">
              <a:solidFill>
                <a:schemeClr val="bg1"/>
              </a:solidFill>
            </a:endParaRPr>
          </a:p>
        </p:txBody>
      </p:sp>
      <p:sp>
        <p:nvSpPr>
          <p:cNvPr id="9" name="TextBox 8">
            <a:extLst>
              <a:ext uri="{FF2B5EF4-FFF2-40B4-BE49-F238E27FC236}">
                <a16:creationId xmlns:a16="http://schemas.microsoft.com/office/drawing/2014/main" id="{0A1BA704-272B-F77B-4268-8513B1309BE7}"/>
              </a:ext>
            </a:extLst>
          </p:cNvPr>
          <p:cNvSpPr txBox="1"/>
          <p:nvPr/>
        </p:nvSpPr>
        <p:spPr>
          <a:xfrm>
            <a:off x="165722" y="4800700"/>
            <a:ext cx="1107020" cy="701731"/>
          </a:xfrm>
          <a:prstGeom prst="rect">
            <a:avLst/>
          </a:prstGeom>
          <a:noFill/>
          <a:ln w="28575">
            <a:solidFill>
              <a:schemeClr val="accent1"/>
            </a:solidFill>
          </a:ln>
        </p:spPr>
        <p:txBody>
          <a:bodyPr wrap="square" rtlCol="0">
            <a:spAutoFit/>
          </a:bodyPr>
          <a:lstStyle/>
          <a:p>
            <a:pPr algn="ctr"/>
            <a:r>
              <a:rPr lang="en-US" sz="1980" dirty="0">
                <a:solidFill>
                  <a:schemeClr val="bg1"/>
                </a:solidFill>
              </a:rPr>
              <a:t>Usually SWIFT</a:t>
            </a:r>
          </a:p>
        </p:txBody>
      </p:sp>
      <p:sp>
        <p:nvSpPr>
          <p:cNvPr id="10" name="TextBox 9">
            <a:extLst>
              <a:ext uri="{FF2B5EF4-FFF2-40B4-BE49-F238E27FC236}">
                <a16:creationId xmlns:a16="http://schemas.microsoft.com/office/drawing/2014/main" id="{B2C4D5EF-B7A6-3F82-A4CE-088065D94A66}"/>
              </a:ext>
            </a:extLst>
          </p:cNvPr>
          <p:cNvSpPr txBox="1"/>
          <p:nvPr/>
        </p:nvSpPr>
        <p:spPr>
          <a:xfrm>
            <a:off x="7718973" y="4973228"/>
            <a:ext cx="1107020" cy="701731"/>
          </a:xfrm>
          <a:prstGeom prst="rect">
            <a:avLst/>
          </a:prstGeom>
          <a:noFill/>
          <a:ln w="28575">
            <a:solidFill>
              <a:schemeClr val="accent1"/>
            </a:solidFill>
          </a:ln>
        </p:spPr>
        <p:txBody>
          <a:bodyPr wrap="square" rtlCol="0">
            <a:spAutoFit/>
          </a:bodyPr>
          <a:lstStyle/>
          <a:p>
            <a:pPr algn="ctr"/>
            <a:r>
              <a:rPr lang="en-US" sz="1980" dirty="0">
                <a:solidFill>
                  <a:schemeClr val="bg1"/>
                </a:solidFill>
              </a:rPr>
              <a:t>Usually SWIFT</a:t>
            </a:r>
          </a:p>
        </p:txBody>
      </p:sp>
      <p:sp>
        <p:nvSpPr>
          <p:cNvPr id="11" name="TextBox 10">
            <a:extLst>
              <a:ext uri="{FF2B5EF4-FFF2-40B4-BE49-F238E27FC236}">
                <a16:creationId xmlns:a16="http://schemas.microsoft.com/office/drawing/2014/main" id="{EE93E325-41AC-8CB8-350F-88F44B0F313C}"/>
              </a:ext>
            </a:extLst>
          </p:cNvPr>
          <p:cNvSpPr txBox="1"/>
          <p:nvPr/>
        </p:nvSpPr>
        <p:spPr>
          <a:xfrm>
            <a:off x="2525435" y="2738943"/>
            <a:ext cx="815634" cy="701731"/>
          </a:xfrm>
          <a:prstGeom prst="rect">
            <a:avLst/>
          </a:prstGeom>
          <a:noFill/>
          <a:ln w="28575">
            <a:solidFill>
              <a:schemeClr val="tx1"/>
            </a:solidFill>
          </a:ln>
        </p:spPr>
        <p:txBody>
          <a:bodyPr wrap="square" rtlCol="0">
            <a:spAutoFit/>
          </a:bodyPr>
          <a:lstStyle/>
          <a:p>
            <a:r>
              <a:rPr lang="en-US" sz="1980" dirty="0">
                <a:solidFill>
                  <a:schemeClr val="bg1"/>
                </a:solidFill>
              </a:rPr>
              <a:t>Wells Fargo</a:t>
            </a:r>
          </a:p>
        </p:txBody>
      </p:sp>
      <p:sp>
        <p:nvSpPr>
          <p:cNvPr id="12" name="TextBox 11">
            <a:extLst>
              <a:ext uri="{FF2B5EF4-FFF2-40B4-BE49-F238E27FC236}">
                <a16:creationId xmlns:a16="http://schemas.microsoft.com/office/drawing/2014/main" id="{A04768E3-9AB0-6809-0A3B-0D4B8AEB974F}"/>
              </a:ext>
            </a:extLst>
          </p:cNvPr>
          <p:cNvSpPr txBox="1"/>
          <p:nvPr/>
        </p:nvSpPr>
        <p:spPr>
          <a:xfrm>
            <a:off x="2141478" y="3833027"/>
            <a:ext cx="912273" cy="397032"/>
          </a:xfrm>
          <a:prstGeom prst="rect">
            <a:avLst/>
          </a:prstGeom>
          <a:noFill/>
          <a:ln w="28575">
            <a:solidFill>
              <a:schemeClr val="tx1"/>
            </a:solidFill>
          </a:ln>
        </p:spPr>
        <p:txBody>
          <a:bodyPr wrap="square" rtlCol="0">
            <a:spAutoFit/>
          </a:bodyPr>
          <a:lstStyle/>
          <a:p>
            <a:r>
              <a:rPr lang="en-US" sz="1980" dirty="0">
                <a:solidFill>
                  <a:schemeClr val="bg1"/>
                </a:solidFill>
              </a:rPr>
              <a:t>MUFG</a:t>
            </a:r>
          </a:p>
        </p:txBody>
      </p:sp>
      <p:sp>
        <p:nvSpPr>
          <p:cNvPr id="13" name="TextBox 12">
            <a:extLst>
              <a:ext uri="{FF2B5EF4-FFF2-40B4-BE49-F238E27FC236}">
                <a16:creationId xmlns:a16="http://schemas.microsoft.com/office/drawing/2014/main" id="{5344D97C-342E-C7D9-0EEA-7F8ACE708FE3}"/>
              </a:ext>
            </a:extLst>
          </p:cNvPr>
          <p:cNvSpPr txBox="1"/>
          <p:nvPr/>
        </p:nvSpPr>
        <p:spPr>
          <a:xfrm>
            <a:off x="3784213" y="2948207"/>
            <a:ext cx="1005840" cy="701731"/>
          </a:xfrm>
          <a:prstGeom prst="rect">
            <a:avLst/>
          </a:prstGeom>
          <a:noFill/>
          <a:ln w="28575">
            <a:solidFill>
              <a:schemeClr val="tx1"/>
            </a:solidFill>
          </a:ln>
        </p:spPr>
        <p:txBody>
          <a:bodyPr wrap="square" rtlCol="0">
            <a:spAutoFit/>
          </a:bodyPr>
          <a:lstStyle/>
          <a:p>
            <a:r>
              <a:rPr lang="en-US" sz="1980" dirty="0">
                <a:solidFill>
                  <a:schemeClr val="bg1"/>
                </a:solidFill>
              </a:rPr>
              <a:t>BNY Mellon</a:t>
            </a:r>
          </a:p>
        </p:txBody>
      </p:sp>
      <p:sp>
        <p:nvSpPr>
          <p:cNvPr id="14" name="TextBox 13">
            <a:extLst>
              <a:ext uri="{FF2B5EF4-FFF2-40B4-BE49-F238E27FC236}">
                <a16:creationId xmlns:a16="http://schemas.microsoft.com/office/drawing/2014/main" id="{BC7109BE-D76F-0AC0-17FB-CE3795292763}"/>
              </a:ext>
            </a:extLst>
          </p:cNvPr>
          <p:cNvSpPr txBox="1"/>
          <p:nvPr/>
        </p:nvSpPr>
        <p:spPr>
          <a:xfrm>
            <a:off x="5857923" y="4069641"/>
            <a:ext cx="1129833" cy="397032"/>
          </a:xfrm>
          <a:prstGeom prst="rect">
            <a:avLst/>
          </a:prstGeom>
          <a:noFill/>
          <a:ln w="28575">
            <a:solidFill>
              <a:schemeClr val="tx1"/>
            </a:solidFill>
          </a:ln>
        </p:spPr>
        <p:txBody>
          <a:bodyPr wrap="square" rtlCol="0">
            <a:spAutoFit/>
          </a:bodyPr>
          <a:lstStyle/>
          <a:p>
            <a:r>
              <a:rPr lang="en-US" sz="1980" dirty="0">
                <a:solidFill>
                  <a:schemeClr val="bg1"/>
                </a:solidFill>
              </a:rPr>
              <a:t>Citibank</a:t>
            </a:r>
          </a:p>
        </p:txBody>
      </p:sp>
      <p:sp>
        <p:nvSpPr>
          <p:cNvPr id="15" name="TextBox 14">
            <a:extLst>
              <a:ext uri="{FF2B5EF4-FFF2-40B4-BE49-F238E27FC236}">
                <a16:creationId xmlns:a16="http://schemas.microsoft.com/office/drawing/2014/main" id="{B7C0BC89-2B75-DA3B-B43B-317823376281}"/>
              </a:ext>
            </a:extLst>
          </p:cNvPr>
          <p:cNvSpPr txBox="1"/>
          <p:nvPr/>
        </p:nvSpPr>
        <p:spPr>
          <a:xfrm>
            <a:off x="4043414" y="3992922"/>
            <a:ext cx="1129833" cy="701731"/>
          </a:xfrm>
          <a:prstGeom prst="rect">
            <a:avLst/>
          </a:prstGeom>
          <a:noFill/>
          <a:ln w="28575">
            <a:solidFill>
              <a:schemeClr val="tx1"/>
            </a:solidFill>
          </a:ln>
        </p:spPr>
        <p:txBody>
          <a:bodyPr wrap="square" rtlCol="0">
            <a:spAutoFit/>
          </a:bodyPr>
          <a:lstStyle/>
          <a:p>
            <a:r>
              <a:rPr lang="en-US" sz="1980" dirty="0">
                <a:solidFill>
                  <a:schemeClr val="bg1"/>
                </a:solidFill>
              </a:rPr>
              <a:t>Bank of America</a:t>
            </a:r>
          </a:p>
        </p:txBody>
      </p:sp>
      <p:sp>
        <p:nvSpPr>
          <p:cNvPr id="16" name="TextBox 15">
            <a:extLst>
              <a:ext uri="{FF2B5EF4-FFF2-40B4-BE49-F238E27FC236}">
                <a16:creationId xmlns:a16="http://schemas.microsoft.com/office/drawing/2014/main" id="{FC5D31BD-6147-F656-85C2-39302134673D}"/>
              </a:ext>
            </a:extLst>
          </p:cNvPr>
          <p:cNvSpPr txBox="1"/>
          <p:nvPr/>
        </p:nvSpPr>
        <p:spPr>
          <a:xfrm>
            <a:off x="3690292" y="5424527"/>
            <a:ext cx="1303426" cy="701731"/>
          </a:xfrm>
          <a:prstGeom prst="rect">
            <a:avLst/>
          </a:prstGeom>
          <a:noFill/>
          <a:ln w="28575">
            <a:solidFill>
              <a:schemeClr val="tx1"/>
            </a:solidFill>
          </a:ln>
        </p:spPr>
        <p:txBody>
          <a:bodyPr wrap="square" rtlCol="0">
            <a:spAutoFit/>
          </a:bodyPr>
          <a:lstStyle/>
          <a:p>
            <a:r>
              <a:rPr lang="en-US" sz="1980" dirty="0">
                <a:solidFill>
                  <a:schemeClr val="bg1"/>
                </a:solidFill>
              </a:rPr>
              <a:t>Standard Chartered</a:t>
            </a:r>
          </a:p>
        </p:txBody>
      </p:sp>
      <p:sp>
        <p:nvSpPr>
          <p:cNvPr id="17" name="TextBox 16">
            <a:extLst>
              <a:ext uri="{FF2B5EF4-FFF2-40B4-BE49-F238E27FC236}">
                <a16:creationId xmlns:a16="http://schemas.microsoft.com/office/drawing/2014/main" id="{5509499A-997E-2BF5-DC04-9B076E9515AA}"/>
              </a:ext>
            </a:extLst>
          </p:cNvPr>
          <p:cNvSpPr txBox="1"/>
          <p:nvPr/>
        </p:nvSpPr>
        <p:spPr>
          <a:xfrm>
            <a:off x="5386107" y="3005107"/>
            <a:ext cx="1369391" cy="701731"/>
          </a:xfrm>
          <a:prstGeom prst="rect">
            <a:avLst/>
          </a:prstGeom>
          <a:noFill/>
          <a:ln w="28575">
            <a:solidFill>
              <a:schemeClr val="tx1"/>
            </a:solidFill>
          </a:ln>
        </p:spPr>
        <p:txBody>
          <a:bodyPr wrap="square" rtlCol="0">
            <a:spAutoFit/>
          </a:bodyPr>
          <a:lstStyle/>
          <a:p>
            <a:r>
              <a:rPr lang="en-US" sz="1980" dirty="0">
                <a:solidFill>
                  <a:schemeClr val="bg1"/>
                </a:solidFill>
              </a:rPr>
              <a:t>Deutsche Bank</a:t>
            </a:r>
          </a:p>
        </p:txBody>
      </p:sp>
      <p:sp>
        <p:nvSpPr>
          <p:cNvPr id="18" name="TextBox 17">
            <a:extLst>
              <a:ext uri="{FF2B5EF4-FFF2-40B4-BE49-F238E27FC236}">
                <a16:creationId xmlns:a16="http://schemas.microsoft.com/office/drawing/2014/main" id="{5450B1E4-579B-6046-BAE9-AA2B60F5EC2C}"/>
              </a:ext>
            </a:extLst>
          </p:cNvPr>
          <p:cNvSpPr txBox="1"/>
          <p:nvPr/>
        </p:nvSpPr>
        <p:spPr>
          <a:xfrm>
            <a:off x="2453131" y="4723096"/>
            <a:ext cx="1178440" cy="397032"/>
          </a:xfrm>
          <a:prstGeom prst="rect">
            <a:avLst/>
          </a:prstGeom>
          <a:noFill/>
          <a:ln w="28575">
            <a:solidFill>
              <a:schemeClr val="tx1"/>
            </a:solidFill>
          </a:ln>
        </p:spPr>
        <p:txBody>
          <a:bodyPr wrap="square" rtlCol="0">
            <a:spAutoFit/>
          </a:bodyPr>
          <a:lstStyle/>
          <a:p>
            <a:r>
              <a:rPr lang="en-US" sz="1980" dirty="0">
                <a:solidFill>
                  <a:schemeClr val="bg1"/>
                </a:solidFill>
              </a:rPr>
              <a:t>HSBC</a:t>
            </a:r>
          </a:p>
        </p:txBody>
      </p:sp>
      <p:sp>
        <p:nvSpPr>
          <p:cNvPr id="19" name="TextBox 18">
            <a:extLst>
              <a:ext uri="{FF2B5EF4-FFF2-40B4-BE49-F238E27FC236}">
                <a16:creationId xmlns:a16="http://schemas.microsoft.com/office/drawing/2014/main" id="{38B1DBEC-C076-58E8-21E0-F9252AB47BD6}"/>
              </a:ext>
            </a:extLst>
          </p:cNvPr>
          <p:cNvSpPr txBox="1"/>
          <p:nvPr/>
        </p:nvSpPr>
        <p:spPr>
          <a:xfrm>
            <a:off x="5380222" y="5065443"/>
            <a:ext cx="1266724" cy="397032"/>
          </a:xfrm>
          <a:prstGeom prst="rect">
            <a:avLst/>
          </a:prstGeom>
          <a:noFill/>
          <a:ln w="28575">
            <a:solidFill>
              <a:schemeClr val="tx1"/>
            </a:solidFill>
          </a:ln>
        </p:spPr>
        <p:txBody>
          <a:bodyPr wrap="square" rtlCol="0">
            <a:spAutoFit/>
          </a:bodyPr>
          <a:lstStyle/>
          <a:p>
            <a:r>
              <a:rPr lang="en-US" sz="1980" dirty="0">
                <a:solidFill>
                  <a:schemeClr val="bg1"/>
                </a:solidFill>
              </a:rPr>
              <a:t>JPMorgan</a:t>
            </a:r>
          </a:p>
        </p:txBody>
      </p:sp>
      <p:sp>
        <p:nvSpPr>
          <p:cNvPr id="20" name="Arrow: Right 19">
            <a:extLst>
              <a:ext uri="{FF2B5EF4-FFF2-40B4-BE49-F238E27FC236}">
                <a16:creationId xmlns:a16="http://schemas.microsoft.com/office/drawing/2014/main" id="{9A77F171-18B5-2AF6-6225-1364DEF576E9}"/>
              </a:ext>
            </a:extLst>
          </p:cNvPr>
          <p:cNvSpPr/>
          <p:nvPr/>
        </p:nvSpPr>
        <p:spPr>
          <a:xfrm>
            <a:off x="0" y="3515264"/>
            <a:ext cx="1774694" cy="75140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980" dirty="0"/>
              <a:t>Incoming $</a:t>
            </a:r>
          </a:p>
        </p:txBody>
      </p:sp>
      <p:sp>
        <p:nvSpPr>
          <p:cNvPr id="21" name="Arrow: Right 20">
            <a:extLst>
              <a:ext uri="{FF2B5EF4-FFF2-40B4-BE49-F238E27FC236}">
                <a16:creationId xmlns:a16="http://schemas.microsoft.com/office/drawing/2014/main" id="{3BBB1812-F6EA-B6D9-FA2C-1AF9800BE6BC}"/>
              </a:ext>
            </a:extLst>
          </p:cNvPr>
          <p:cNvSpPr/>
          <p:nvPr/>
        </p:nvSpPr>
        <p:spPr>
          <a:xfrm>
            <a:off x="7555328" y="3552273"/>
            <a:ext cx="1588672" cy="751405"/>
          </a:xfrm>
          <a:prstGeom prst="rightArrow">
            <a:avLst>
              <a:gd name="adj1" fmla="val 50000"/>
              <a:gd name="adj2" fmla="val 3422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980" dirty="0"/>
              <a:t>Outgoing $</a:t>
            </a:r>
          </a:p>
        </p:txBody>
      </p:sp>
    </p:spTree>
    <p:extLst>
      <p:ext uri="{BB962C8B-B14F-4D97-AF65-F5344CB8AC3E}">
        <p14:creationId xmlns:p14="http://schemas.microsoft.com/office/powerpoint/2010/main" val="365640506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1"/>
          <p:cNvSpPr>
            <a:spLocks noGrp="1"/>
          </p:cNvSpPr>
          <p:nvPr>
            <p:ph type="sldNum" sz="quarter" idx="12"/>
          </p:nvPr>
        </p:nvSpPr>
        <p:spPr>
          <a:xfrm>
            <a:off x="8997950" y="7042150"/>
            <a:ext cx="539750" cy="312738"/>
          </a:xfrm>
        </p:spPr>
        <p:txBody>
          <a:bodyPr/>
          <a:lstStyle/>
          <a:p>
            <a:pPr>
              <a:defRPr/>
            </a:pPr>
            <a:fld id="{A14B9CBE-E2BF-4D02-A5BE-9A98A21C9C67}" type="slidenum">
              <a:rPr lang="en-US" smtClean="0"/>
              <a:pPr>
                <a:defRPr/>
              </a:pPr>
              <a:t>17</a:t>
            </a:fld>
            <a:endParaRPr lang="en-US" dirty="0"/>
          </a:p>
        </p:txBody>
      </p:sp>
      <p:pic>
        <p:nvPicPr>
          <p:cNvPr id="4" name="Picture 4" descr="https://encrypted-tbn3.gstatic.com/images?q=tbn:ANd9GcQvOhZ7NoQm4HBdgskJZSUtfXLR3-au3iwNB5mFigdDTr4w_Z7VUuSANzM">
            <a:hlinkClick r:id="rId2"/>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63775" y="2917825"/>
            <a:ext cx="1238250"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6" descr="https://encrypted-tbn0.gstatic.com/images?q=tbn:ANd9GcTQCzcJfhKrv4rew6SiZ7wpHC9--FvGVVBoGIEVT6dm4NbVg3jK9z-sWeg">
            <a:hlinkClick r:id="rId4"/>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88925" y="3081338"/>
            <a:ext cx="1428750" cy="952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8" descr="https://encrypted-tbn1.gstatic.com/images?q=tbn:ANd9GcRqEoyeHo1ykh_DS-PVYUsPY9yBXNocKlyj4jMYMaNxzDGpyu_V5QwdEIg">
            <a:hlinkClick r:id="rId6"/>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340600" y="2944813"/>
            <a:ext cx="1428750" cy="1076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4" descr="https://encrypted-tbn3.gstatic.com/images?q=tbn:ANd9GcQvOhZ7NoQm4HBdgskJZSUtfXLR3-au3iwNB5mFigdDTr4w_Z7VUuSANzM">
            <a:hlinkClick r:id="rId2"/>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88000" y="2949575"/>
            <a:ext cx="1238250"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10" descr="https://encrypted-tbn3.gstatic.com/images?q=tbn:ANd9GcSfhMhT10z8I2B2RdD5qF6ICVeThOaVuc-YEifr-fYgZvqtQQ1d8iRlVqI">
            <a:hlinkClick r:id="rId8"/>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3908425" y="2909888"/>
            <a:ext cx="142875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9" name="Straight Arrow Connector 24"/>
          <p:cNvCxnSpPr>
            <a:cxnSpLocks noChangeShapeType="1"/>
          </p:cNvCxnSpPr>
          <p:nvPr/>
        </p:nvCxnSpPr>
        <p:spPr bwMode="auto">
          <a:xfrm flipV="1">
            <a:off x="6810375" y="3533775"/>
            <a:ext cx="638175" cy="4763"/>
          </a:xfrm>
          <a:prstGeom prst="straightConnector1">
            <a:avLst/>
          </a:prstGeom>
          <a:noFill/>
          <a:ln w="38100" algn="ctr">
            <a:solidFill>
              <a:srgbClr val="000066"/>
            </a:solidFill>
            <a:round/>
            <a:headEnd/>
            <a:tailEnd type="arrow" w="med" len="med"/>
          </a:ln>
          <a:extLst>
            <a:ext uri="{909E8E84-426E-40DD-AFC4-6F175D3DCCD1}">
              <a14:hiddenFill xmlns:a14="http://schemas.microsoft.com/office/drawing/2010/main">
                <a:noFill/>
              </a14:hiddenFill>
            </a:ext>
          </a:extLst>
        </p:spPr>
      </p:cxnSp>
      <p:cxnSp>
        <p:nvCxnSpPr>
          <p:cNvPr id="10" name="Straight Arrow Connector 25"/>
          <p:cNvCxnSpPr>
            <a:cxnSpLocks noChangeShapeType="1"/>
          </p:cNvCxnSpPr>
          <p:nvPr/>
        </p:nvCxnSpPr>
        <p:spPr bwMode="auto">
          <a:xfrm flipV="1">
            <a:off x="5067300" y="3552825"/>
            <a:ext cx="638175" cy="4763"/>
          </a:xfrm>
          <a:prstGeom prst="straightConnector1">
            <a:avLst/>
          </a:prstGeom>
          <a:noFill/>
          <a:ln w="38100" algn="ctr">
            <a:solidFill>
              <a:srgbClr val="000066"/>
            </a:solidFill>
            <a:round/>
            <a:headEnd/>
            <a:tailEnd type="arrow" w="med" len="med"/>
          </a:ln>
          <a:extLst>
            <a:ext uri="{909E8E84-426E-40DD-AFC4-6F175D3DCCD1}">
              <a14:hiddenFill xmlns:a14="http://schemas.microsoft.com/office/drawing/2010/main">
                <a:noFill/>
              </a14:hiddenFill>
            </a:ext>
          </a:extLst>
        </p:spPr>
      </p:cxnSp>
      <p:cxnSp>
        <p:nvCxnSpPr>
          <p:cNvPr id="11" name="Straight Arrow Connector 26"/>
          <p:cNvCxnSpPr>
            <a:cxnSpLocks noChangeShapeType="1"/>
          </p:cNvCxnSpPr>
          <p:nvPr/>
        </p:nvCxnSpPr>
        <p:spPr bwMode="auto">
          <a:xfrm flipV="1">
            <a:off x="3495675" y="3552825"/>
            <a:ext cx="638175" cy="4763"/>
          </a:xfrm>
          <a:prstGeom prst="straightConnector1">
            <a:avLst/>
          </a:prstGeom>
          <a:noFill/>
          <a:ln w="38100" algn="ctr">
            <a:solidFill>
              <a:srgbClr val="000066"/>
            </a:solidFill>
            <a:round/>
            <a:headEnd/>
            <a:tailEnd type="arrow" w="med" len="med"/>
          </a:ln>
          <a:extLst>
            <a:ext uri="{909E8E84-426E-40DD-AFC4-6F175D3DCCD1}">
              <a14:hiddenFill xmlns:a14="http://schemas.microsoft.com/office/drawing/2010/main">
                <a:noFill/>
              </a14:hiddenFill>
            </a:ext>
          </a:extLst>
        </p:spPr>
      </p:cxnSp>
      <p:cxnSp>
        <p:nvCxnSpPr>
          <p:cNvPr id="12" name="Straight Arrow Connector 27"/>
          <p:cNvCxnSpPr>
            <a:cxnSpLocks noChangeShapeType="1"/>
          </p:cNvCxnSpPr>
          <p:nvPr/>
        </p:nvCxnSpPr>
        <p:spPr bwMode="auto">
          <a:xfrm flipV="1">
            <a:off x="1695450" y="3543300"/>
            <a:ext cx="638175" cy="4763"/>
          </a:xfrm>
          <a:prstGeom prst="straightConnector1">
            <a:avLst/>
          </a:prstGeom>
          <a:noFill/>
          <a:ln w="38100" algn="ctr">
            <a:solidFill>
              <a:srgbClr val="000066"/>
            </a:solidFill>
            <a:round/>
            <a:headEnd/>
            <a:tailEnd type="arrow" w="med" len="med"/>
          </a:ln>
          <a:extLst>
            <a:ext uri="{909E8E84-426E-40DD-AFC4-6F175D3DCCD1}">
              <a14:hiddenFill xmlns:a14="http://schemas.microsoft.com/office/drawing/2010/main">
                <a:noFill/>
              </a14:hiddenFill>
            </a:ext>
          </a:extLst>
        </p:spPr>
      </p:cxnSp>
      <p:sp>
        <p:nvSpPr>
          <p:cNvPr id="13" name="TextBox 12"/>
          <p:cNvSpPr txBox="1"/>
          <p:nvPr/>
        </p:nvSpPr>
        <p:spPr>
          <a:xfrm>
            <a:off x="2609850" y="828675"/>
            <a:ext cx="3035318" cy="523220"/>
          </a:xfrm>
          <a:prstGeom prst="rect">
            <a:avLst/>
          </a:prstGeom>
          <a:noFill/>
        </p:spPr>
        <p:txBody>
          <a:bodyPr wrap="none">
            <a:spAutoFit/>
          </a:bodyPr>
          <a:lstStyle/>
          <a:p>
            <a:pPr>
              <a:defRPr/>
            </a:pPr>
            <a:r>
              <a:rPr lang="en-US" sz="2800" b="1" dirty="0">
                <a:solidFill>
                  <a:srgbClr val="000000"/>
                </a:solidFill>
              </a:rPr>
              <a:t>Basic Wire Transfer</a:t>
            </a:r>
          </a:p>
        </p:txBody>
      </p:sp>
      <p:sp>
        <p:nvSpPr>
          <p:cNvPr id="14" name="TextBox 13"/>
          <p:cNvSpPr txBox="1"/>
          <p:nvPr/>
        </p:nvSpPr>
        <p:spPr>
          <a:xfrm>
            <a:off x="2101850" y="2295525"/>
            <a:ext cx="1470025" cy="707886"/>
          </a:xfrm>
          <a:prstGeom prst="rect">
            <a:avLst/>
          </a:prstGeom>
          <a:noFill/>
        </p:spPr>
        <p:txBody>
          <a:bodyPr wrap="square">
            <a:spAutoFit/>
          </a:bodyPr>
          <a:lstStyle/>
          <a:p>
            <a:pPr algn="ctr">
              <a:defRPr/>
            </a:pPr>
            <a:r>
              <a:rPr lang="en-US" sz="2000" dirty="0">
                <a:solidFill>
                  <a:srgbClr val="000000"/>
                </a:solidFill>
              </a:rPr>
              <a:t>Originating Bank</a:t>
            </a:r>
          </a:p>
        </p:txBody>
      </p:sp>
      <p:sp>
        <p:nvSpPr>
          <p:cNvPr id="15" name="TextBox 14"/>
          <p:cNvSpPr txBox="1"/>
          <p:nvPr/>
        </p:nvSpPr>
        <p:spPr>
          <a:xfrm>
            <a:off x="5435600" y="2305050"/>
            <a:ext cx="1450975" cy="707886"/>
          </a:xfrm>
          <a:prstGeom prst="rect">
            <a:avLst/>
          </a:prstGeom>
          <a:noFill/>
        </p:spPr>
        <p:txBody>
          <a:bodyPr wrap="square">
            <a:spAutoFit/>
          </a:bodyPr>
          <a:lstStyle/>
          <a:p>
            <a:pPr algn="ctr">
              <a:defRPr/>
            </a:pPr>
            <a:r>
              <a:rPr lang="en-US" sz="2000" dirty="0">
                <a:solidFill>
                  <a:srgbClr val="000000"/>
                </a:solidFill>
              </a:rPr>
              <a:t>Beneficiary Bank</a:t>
            </a:r>
          </a:p>
        </p:txBody>
      </p:sp>
      <p:sp>
        <p:nvSpPr>
          <p:cNvPr id="16" name="TextBox 15"/>
          <p:cNvSpPr txBox="1"/>
          <p:nvPr/>
        </p:nvSpPr>
        <p:spPr>
          <a:xfrm>
            <a:off x="3683000" y="2276475"/>
            <a:ext cx="1641475" cy="707886"/>
          </a:xfrm>
          <a:prstGeom prst="rect">
            <a:avLst/>
          </a:prstGeom>
          <a:noFill/>
        </p:spPr>
        <p:txBody>
          <a:bodyPr wrap="square">
            <a:spAutoFit/>
          </a:bodyPr>
          <a:lstStyle/>
          <a:p>
            <a:pPr algn="ctr">
              <a:defRPr/>
            </a:pPr>
            <a:r>
              <a:rPr lang="en-US" sz="2000" dirty="0">
                <a:solidFill>
                  <a:srgbClr val="000000"/>
                </a:solidFill>
              </a:rPr>
              <a:t>Intermediary Bank</a:t>
            </a:r>
          </a:p>
        </p:txBody>
      </p:sp>
      <p:sp>
        <p:nvSpPr>
          <p:cNvPr id="17" name="TextBox 16"/>
          <p:cNvSpPr txBox="1"/>
          <p:nvPr/>
        </p:nvSpPr>
        <p:spPr>
          <a:xfrm>
            <a:off x="285750" y="2295525"/>
            <a:ext cx="1409700" cy="369888"/>
          </a:xfrm>
          <a:prstGeom prst="rect">
            <a:avLst/>
          </a:prstGeom>
          <a:noFill/>
        </p:spPr>
        <p:txBody>
          <a:bodyPr>
            <a:spAutoFit/>
          </a:bodyPr>
          <a:lstStyle/>
          <a:p>
            <a:pPr algn="ctr">
              <a:defRPr/>
            </a:pPr>
            <a:r>
              <a:rPr lang="en-US" sz="2000" dirty="0">
                <a:solidFill>
                  <a:srgbClr val="000000"/>
                </a:solidFill>
              </a:rPr>
              <a:t>Originator</a:t>
            </a:r>
          </a:p>
        </p:txBody>
      </p:sp>
      <p:sp>
        <p:nvSpPr>
          <p:cNvPr id="18" name="TextBox 17"/>
          <p:cNvSpPr txBox="1"/>
          <p:nvPr/>
        </p:nvSpPr>
        <p:spPr>
          <a:xfrm>
            <a:off x="7312025" y="2400300"/>
            <a:ext cx="1441450" cy="400110"/>
          </a:xfrm>
          <a:prstGeom prst="rect">
            <a:avLst/>
          </a:prstGeom>
          <a:noFill/>
        </p:spPr>
        <p:txBody>
          <a:bodyPr wrap="square">
            <a:spAutoFit/>
          </a:bodyPr>
          <a:lstStyle/>
          <a:p>
            <a:pPr algn="ctr">
              <a:defRPr/>
            </a:pPr>
            <a:r>
              <a:rPr lang="en-US" sz="2000" dirty="0">
                <a:solidFill>
                  <a:srgbClr val="000000"/>
                </a:solidFill>
              </a:rPr>
              <a:t>Beneficiary</a:t>
            </a:r>
          </a:p>
        </p:txBody>
      </p:sp>
    </p:spTree>
    <p:extLst>
      <p:ext uri="{BB962C8B-B14F-4D97-AF65-F5344CB8AC3E}">
        <p14:creationId xmlns:p14="http://schemas.microsoft.com/office/powerpoint/2010/main" val="278200624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1"/>
          <p:cNvSpPr>
            <a:spLocks noGrp="1"/>
          </p:cNvSpPr>
          <p:nvPr>
            <p:ph type="sldNum" sz="quarter" idx="12"/>
          </p:nvPr>
        </p:nvSpPr>
        <p:spPr>
          <a:xfrm>
            <a:off x="8997950" y="7042150"/>
            <a:ext cx="539750" cy="312738"/>
          </a:xfrm>
        </p:spPr>
        <p:txBody>
          <a:bodyPr/>
          <a:lstStyle/>
          <a:p>
            <a:pPr>
              <a:defRPr/>
            </a:pPr>
            <a:fld id="{A14B9CBE-E2BF-4D02-A5BE-9A98A21C9C67}" type="slidenum">
              <a:rPr lang="en-US" smtClean="0"/>
              <a:pPr>
                <a:defRPr/>
              </a:pPr>
              <a:t>18</a:t>
            </a:fld>
            <a:endParaRPr lang="en-US" dirty="0"/>
          </a:p>
        </p:txBody>
      </p:sp>
      <p:pic>
        <p:nvPicPr>
          <p:cNvPr id="4" name="Picture 6" descr="https://encrypted-tbn0.gstatic.com/images?q=tbn:ANd9GcTQCzcJfhKrv4rew6SiZ7wpHC9--FvGVVBoGIEVT6dm4NbVg3jK9z-sWeg">
            <a:hlinkClick r:id="rId2"/>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2575" y="960438"/>
            <a:ext cx="1428750" cy="952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8" descr="https://encrypted-tbn1.gstatic.com/images?q=tbn:ANd9GcRqEoyeHo1ykh_DS-PVYUsPY9yBXNocKlyj4jMYMaNxzDGpyu_V5QwdEIg">
            <a:hlinkClick r:id="rId4"/>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000875" y="4722813"/>
            <a:ext cx="1428750" cy="1076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4" descr="https://encrypted-tbn3.gstatic.com/images?q=tbn:ANd9GcQvOhZ7NoQm4HBdgskJZSUtfXLR3-au3iwNB5mFigdDTr4w_Z7VUuSANzM">
            <a:hlinkClick r:id="rId6"/>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324475" y="4629150"/>
            <a:ext cx="1238250"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4" descr="https://encrypted-tbn3.gstatic.com/images?q=tbn:ANd9GcQvOhZ7NoQm4HBdgskJZSUtfXLR3-au3iwNB5mFigdDTr4w_Z7VUuSANzM">
            <a:hlinkClick r:id="rId6"/>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11175" y="2546350"/>
            <a:ext cx="1238250"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2" descr="https://encrypted-tbn3.gstatic.com/images?q=tbn:ANd9GcSfhMhT10z8I2B2RdD5qF6ICVeThOaVuc-YEifr-fYgZvqtQQ1d8iRlVqI">
            <a:hlinkClick r:id="rId8"/>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3698875" y="2744788"/>
            <a:ext cx="142875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2" descr="https://encrypted-tbn3.gstatic.com/images?q=tbn:ANd9GcSfhMhT10z8I2B2RdD5qF6ICVeThOaVuc-YEifr-fYgZvqtQQ1d8iRlVqI">
            <a:hlinkClick r:id="rId8"/>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5162550" y="2725738"/>
            <a:ext cx="142875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Picture 2" descr="https://encrypted-tbn3.gstatic.com/images?q=tbn:ANd9GcSfhMhT10z8I2B2RdD5qF6ICVeThOaVuc-YEifr-fYgZvqtQQ1d8iRlVqI">
            <a:hlinkClick r:id="rId8"/>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2289175" y="2744788"/>
            <a:ext cx="142875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11" name="Straight Arrow Connector 14"/>
          <p:cNvCxnSpPr>
            <a:cxnSpLocks noChangeShapeType="1"/>
          </p:cNvCxnSpPr>
          <p:nvPr/>
        </p:nvCxnSpPr>
        <p:spPr bwMode="auto">
          <a:xfrm flipV="1">
            <a:off x="4857750" y="3419475"/>
            <a:ext cx="638175" cy="4763"/>
          </a:xfrm>
          <a:prstGeom prst="straightConnector1">
            <a:avLst/>
          </a:prstGeom>
          <a:noFill/>
          <a:ln w="38100" algn="ctr">
            <a:solidFill>
              <a:srgbClr val="000066"/>
            </a:solidFill>
            <a:round/>
            <a:headEnd/>
            <a:tailEnd type="arrow" w="med" len="med"/>
          </a:ln>
          <a:extLst>
            <a:ext uri="{909E8E84-426E-40DD-AFC4-6F175D3DCCD1}">
              <a14:hiddenFill xmlns:a14="http://schemas.microsoft.com/office/drawing/2010/main">
                <a:noFill/>
              </a14:hiddenFill>
            </a:ext>
          </a:extLst>
        </p:spPr>
      </p:cxnSp>
      <p:cxnSp>
        <p:nvCxnSpPr>
          <p:cNvPr id="12" name="Straight Arrow Connector 20"/>
          <p:cNvCxnSpPr>
            <a:cxnSpLocks noChangeShapeType="1"/>
          </p:cNvCxnSpPr>
          <p:nvPr/>
        </p:nvCxnSpPr>
        <p:spPr bwMode="auto">
          <a:xfrm flipV="1">
            <a:off x="1790700" y="3419475"/>
            <a:ext cx="638175" cy="4763"/>
          </a:xfrm>
          <a:prstGeom prst="straightConnector1">
            <a:avLst/>
          </a:prstGeom>
          <a:noFill/>
          <a:ln w="38100" algn="ctr">
            <a:solidFill>
              <a:srgbClr val="000066"/>
            </a:solidFill>
            <a:round/>
            <a:headEnd/>
            <a:tailEnd type="arrow" w="med" len="med"/>
          </a:ln>
          <a:extLst>
            <a:ext uri="{909E8E84-426E-40DD-AFC4-6F175D3DCCD1}">
              <a14:hiddenFill xmlns:a14="http://schemas.microsoft.com/office/drawing/2010/main">
                <a:noFill/>
              </a14:hiddenFill>
            </a:ext>
          </a:extLst>
        </p:spPr>
      </p:cxnSp>
      <p:cxnSp>
        <p:nvCxnSpPr>
          <p:cNvPr id="13" name="Straight Arrow Connector 21"/>
          <p:cNvCxnSpPr>
            <a:cxnSpLocks noChangeShapeType="1"/>
          </p:cNvCxnSpPr>
          <p:nvPr/>
        </p:nvCxnSpPr>
        <p:spPr bwMode="auto">
          <a:xfrm flipV="1">
            <a:off x="3429000" y="3419475"/>
            <a:ext cx="638175" cy="4763"/>
          </a:xfrm>
          <a:prstGeom prst="straightConnector1">
            <a:avLst/>
          </a:prstGeom>
          <a:noFill/>
          <a:ln w="38100" algn="ctr">
            <a:solidFill>
              <a:srgbClr val="000066"/>
            </a:solidFill>
            <a:round/>
            <a:headEnd/>
            <a:tailEnd type="arrow" w="med" len="med"/>
          </a:ln>
          <a:extLst>
            <a:ext uri="{909E8E84-426E-40DD-AFC4-6F175D3DCCD1}">
              <a14:hiddenFill xmlns:a14="http://schemas.microsoft.com/office/drawing/2010/main">
                <a:noFill/>
              </a14:hiddenFill>
            </a:ext>
          </a:extLst>
        </p:spPr>
      </p:cxnSp>
      <p:cxnSp>
        <p:nvCxnSpPr>
          <p:cNvPr id="14" name="Straight Arrow Connector 22"/>
          <p:cNvCxnSpPr>
            <a:cxnSpLocks noChangeShapeType="1"/>
          </p:cNvCxnSpPr>
          <p:nvPr/>
        </p:nvCxnSpPr>
        <p:spPr bwMode="auto">
          <a:xfrm flipV="1">
            <a:off x="6496050" y="5295900"/>
            <a:ext cx="638175" cy="4763"/>
          </a:xfrm>
          <a:prstGeom prst="straightConnector1">
            <a:avLst/>
          </a:prstGeom>
          <a:noFill/>
          <a:ln w="38100" algn="ctr">
            <a:solidFill>
              <a:srgbClr val="000066"/>
            </a:solidFill>
            <a:round/>
            <a:headEnd/>
            <a:tailEnd type="arrow" w="med" len="med"/>
          </a:ln>
          <a:extLst>
            <a:ext uri="{909E8E84-426E-40DD-AFC4-6F175D3DCCD1}">
              <a14:hiddenFill xmlns:a14="http://schemas.microsoft.com/office/drawing/2010/main">
                <a:noFill/>
              </a14:hiddenFill>
            </a:ext>
          </a:extLst>
        </p:spPr>
      </p:cxnSp>
      <p:cxnSp>
        <p:nvCxnSpPr>
          <p:cNvPr id="15" name="Straight Arrow Connector 23"/>
          <p:cNvCxnSpPr>
            <a:cxnSpLocks noChangeShapeType="1"/>
          </p:cNvCxnSpPr>
          <p:nvPr/>
        </p:nvCxnSpPr>
        <p:spPr bwMode="auto">
          <a:xfrm flipH="1">
            <a:off x="1123950" y="1943100"/>
            <a:ext cx="9525" cy="552450"/>
          </a:xfrm>
          <a:prstGeom prst="straightConnector1">
            <a:avLst/>
          </a:prstGeom>
          <a:noFill/>
          <a:ln w="38100" algn="ctr">
            <a:solidFill>
              <a:srgbClr val="000066"/>
            </a:solidFill>
            <a:round/>
            <a:headEnd/>
            <a:tailEnd type="arrow" w="med" len="med"/>
          </a:ln>
          <a:extLst>
            <a:ext uri="{909E8E84-426E-40DD-AFC4-6F175D3DCCD1}">
              <a14:hiddenFill xmlns:a14="http://schemas.microsoft.com/office/drawing/2010/main">
                <a:noFill/>
              </a14:hiddenFill>
            </a:ext>
          </a:extLst>
        </p:spPr>
      </p:cxnSp>
      <p:cxnSp>
        <p:nvCxnSpPr>
          <p:cNvPr id="16" name="Straight Arrow Connector 26"/>
          <p:cNvCxnSpPr>
            <a:cxnSpLocks noChangeShapeType="1"/>
          </p:cNvCxnSpPr>
          <p:nvPr/>
        </p:nvCxnSpPr>
        <p:spPr bwMode="auto">
          <a:xfrm flipH="1">
            <a:off x="5915025" y="3933825"/>
            <a:ext cx="9525" cy="552450"/>
          </a:xfrm>
          <a:prstGeom prst="straightConnector1">
            <a:avLst/>
          </a:prstGeom>
          <a:noFill/>
          <a:ln w="38100" algn="ctr">
            <a:solidFill>
              <a:srgbClr val="000066"/>
            </a:solidFill>
            <a:round/>
            <a:headEnd/>
            <a:tailEnd type="arrow" w="med" len="med"/>
          </a:ln>
          <a:extLst>
            <a:ext uri="{909E8E84-426E-40DD-AFC4-6F175D3DCCD1}">
              <a14:hiddenFill xmlns:a14="http://schemas.microsoft.com/office/drawing/2010/main">
                <a:noFill/>
              </a14:hiddenFill>
            </a:ext>
          </a:extLst>
        </p:spPr>
      </p:cxnSp>
      <p:sp>
        <p:nvSpPr>
          <p:cNvPr id="17" name="TextBox 16"/>
          <p:cNvSpPr txBox="1"/>
          <p:nvPr/>
        </p:nvSpPr>
        <p:spPr>
          <a:xfrm>
            <a:off x="2676525" y="819150"/>
            <a:ext cx="4734181" cy="1015663"/>
          </a:xfrm>
          <a:prstGeom prst="rect">
            <a:avLst/>
          </a:prstGeom>
          <a:noFill/>
        </p:spPr>
        <p:txBody>
          <a:bodyPr wrap="none">
            <a:spAutoFit/>
          </a:bodyPr>
          <a:lstStyle/>
          <a:p>
            <a:pPr>
              <a:defRPr/>
            </a:pPr>
            <a:r>
              <a:rPr lang="en-US" sz="2400" b="1" dirty="0">
                <a:solidFill>
                  <a:srgbClr val="000000"/>
                </a:solidFill>
              </a:rPr>
              <a:t>Basic Wire Transfer</a:t>
            </a:r>
          </a:p>
          <a:p>
            <a:pPr algn="ctr">
              <a:defRPr/>
            </a:pPr>
            <a:r>
              <a:rPr lang="en-US" sz="3600" b="1" dirty="0">
                <a:solidFill>
                  <a:srgbClr val="000000"/>
                </a:solidFill>
              </a:rPr>
              <a:t>Multiple Intermediaries</a:t>
            </a:r>
          </a:p>
        </p:txBody>
      </p:sp>
    </p:spTree>
    <p:extLst>
      <p:ext uri="{BB962C8B-B14F-4D97-AF65-F5344CB8AC3E}">
        <p14:creationId xmlns:p14="http://schemas.microsoft.com/office/powerpoint/2010/main" val="12353403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1"/>
          <p:cNvSpPr>
            <a:spLocks noGrp="1"/>
          </p:cNvSpPr>
          <p:nvPr>
            <p:ph type="sldNum" sz="quarter" idx="12"/>
          </p:nvPr>
        </p:nvSpPr>
        <p:spPr>
          <a:xfrm>
            <a:off x="8997950" y="7042150"/>
            <a:ext cx="539750" cy="312738"/>
          </a:xfrm>
        </p:spPr>
        <p:txBody>
          <a:bodyPr/>
          <a:lstStyle/>
          <a:p>
            <a:pPr>
              <a:defRPr/>
            </a:pPr>
            <a:fld id="{A14B9CBE-E2BF-4D02-A5BE-9A98A21C9C67}" type="slidenum">
              <a:rPr lang="en-US" smtClean="0"/>
              <a:pPr>
                <a:defRPr/>
              </a:pPr>
              <a:t>19</a:t>
            </a:fld>
            <a:endParaRPr lang="en-US" dirty="0"/>
          </a:p>
        </p:txBody>
      </p:sp>
      <p:pic>
        <p:nvPicPr>
          <p:cNvPr id="4" name="Picture 3" descr="https://encrypted-tbn3.gstatic.com/images?q=tbn:ANd9GcQvOhZ7NoQm4HBdgskJZSUtfXLR3-au3iwNB5mFigdDTr4w_Z7VUuSANzM">
            <a:hlinkClick r:id="rId2"/>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11375" y="2851150"/>
            <a:ext cx="1238250"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6" descr="https://encrypted-tbn0.gstatic.com/images?q=tbn:ANd9GcTQCzcJfhKrv4rew6SiZ7wpHC9--FvGVVBoGIEVT6dm4NbVg3jK9z-sWeg">
            <a:hlinkClick r:id="rId4"/>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80975" y="3068638"/>
            <a:ext cx="1428750" cy="952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8" descr="https://encrypted-tbn1.gstatic.com/images?q=tbn:ANd9GcRqEoyeHo1ykh_DS-PVYUsPY9yBXNocKlyj4jMYMaNxzDGpyu_V5QwdEIg">
            <a:hlinkClick r:id="rId6"/>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470775" y="2982913"/>
            <a:ext cx="1428750" cy="1076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4" descr="https://encrypted-tbn3.gstatic.com/images?q=tbn:ANd9GcQvOhZ7NoQm4HBdgskJZSUtfXLR3-au3iwNB5mFigdDTr4w_Z7VUuSANzM">
            <a:hlinkClick r:id="rId2"/>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56275" y="2190750"/>
            <a:ext cx="1238250"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2" descr="https://encrypted-tbn3.gstatic.com/images?q=tbn:ANd9GcSfhMhT10z8I2B2RdD5qF6ICVeThOaVuc-YEifr-fYgZvqtQQ1d8iRlVqI">
            <a:hlinkClick r:id="rId8"/>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3902075" y="979488"/>
            <a:ext cx="142875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2" descr="https://encrypted-tbn3.gstatic.com/images?q=tbn:ANd9GcSfhMhT10z8I2B2RdD5qF6ICVeThOaVuc-YEifr-fYgZvqtQQ1d8iRlVqI">
            <a:hlinkClick r:id="rId8"/>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3927475" y="2236788"/>
            <a:ext cx="142875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Picture 2" descr="https://encrypted-tbn3.gstatic.com/images?q=tbn:ANd9GcSfhMhT10z8I2B2RdD5qF6ICVeThOaVuc-YEifr-fYgZvqtQQ1d8iRlVqI">
            <a:hlinkClick r:id="rId8"/>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3902075" y="3633788"/>
            <a:ext cx="142875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Picture 4" descr="https://encrypted-tbn3.gstatic.com/images?q=tbn:ANd9GcQvOhZ7NoQm4HBdgskJZSUtfXLR3-au3iwNB5mFigdDTr4w_Z7VUuSANzM">
            <a:hlinkClick r:id="rId2"/>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98675" y="1314450"/>
            <a:ext cx="1238250"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Picture 4" descr="https://encrypted-tbn3.gstatic.com/images?q=tbn:ANd9GcQvOhZ7NoQm4HBdgskJZSUtfXLR3-au3iwNB5mFigdDTr4w_Z7VUuSANzM">
            <a:hlinkClick r:id="rId2"/>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807075" y="4222750"/>
            <a:ext cx="1238250"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Picture 4" descr="https://encrypted-tbn3.gstatic.com/images?q=tbn:ANd9GcQvOhZ7NoQm4HBdgskJZSUtfXLR3-au3iwNB5mFigdDTr4w_Z7VUuSANzM">
            <a:hlinkClick r:id="rId2"/>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36775" y="4679950"/>
            <a:ext cx="1238250"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 name="Picture 2" descr="https://encrypted-tbn3.gstatic.com/images?q=tbn:ANd9GcSfhMhT10z8I2B2RdD5qF6ICVeThOaVuc-YEifr-fYgZvqtQQ1d8iRlVqI">
            <a:hlinkClick r:id="rId8"/>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3889375" y="5043488"/>
            <a:ext cx="142875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15" name="Straight Arrow Connector 17"/>
          <p:cNvCxnSpPr>
            <a:cxnSpLocks noChangeShapeType="1"/>
          </p:cNvCxnSpPr>
          <p:nvPr/>
        </p:nvCxnSpPr>
        <p:spPr bwMode="auto">
          <a:xfrm flipV="1">
            <a:off x="1619250" y="3552825"/>
            <a:ext cx="638175" cy="4763"/>
          </a:xfrm>
          <a:prstGeom prst="straightConnector1">
            <a:avLst/>
          </a:prstGeom>
          <a:noFill/>
          <a:ln w="38100" algn="ctr">
            <a:solidFill>
              <a:srgbClr val="000066"/>
            </a:solidFill>
            <a:round/>
            <a:headEnd/>
            <a:tailEnd type="arrow" w="med" len="med"/>
          </a:ln>
          <a:extLst>
            <a:ext uri="{909E8E84-426E-40DD-AFC4-6F175D3DCCD1}">
              <a14:hiddenFill xmlns:a14="http://schemas.microsoft.com/office/drawing/2010/main">
                <a:noFill/>
              </a14:hiddenFill>
            </a:ext>
          </a:extLst>
        </p:spPr>
      </p:cxnSp>
      <p:cxnSp>
        <p:nvCxnSpPr>
          <p:cNvPr id="16" name="Straight Arrow Connector 18"/>
          <p:cNvCxnSpPr>
            <a:cxnSpLocks noChangeShapeType="1"/>
          </p:cNvCxnSpPr>
          <p:nvPr/>
        </p:nvCxnSpPr>
        <p:spPr bwMode="auto">
          <a:xfrm flipV="1">
            <a:off x="5133975" y="2895600"/>
            <a:ext cx="638175" cy="4763"/>
          </a:xfrm>
          <a:prstGeom prst="straightConnector1">
            <a:avLst/>
          </a:prstGeom>
          <a:noFill/>
          <a:ln w="38100" algn="ctr">
            <a:solidFill>
              <a:srgbClr val="000066"/>
            </a:solidFill>
            <a:round/>
            <a:headEnd/>
            <a:tailEnd type="arrow" w="med" len="med"/>
          </a:ln>
          <a:extLst>
            <a:ext uri="{909E8E84-426E-40DD-AFC4-6F175D3DCCD1}">
              <a14:hiddenFill xmlns:a14="http://schemas.microsoft.com/office/drawing/2010/main">
                <a:noFill/>
              </a14:hiddenFill>
            </a:ext>
          </a:extLst>
        </p:spPr>
      </p:cxnSp>
      <p:cxnSp>
        <p:nvCxnSpPr>
          <p:cNvPr id="17" name="Straight Arrow Connector 19"/>
          <p:cNvCxnSpPr>
            <a:cxnSpLocks noChangeShapeType="1"/>
          </p:cNvCxnSpPr>
          <p:nvPr/>
        </p:nvCxnSpPr>
        <p:spPr bwMode="auto">
          <a:xfrm>
            <a:off x="6429375" y="3448050"/>
            <a:ext cx="1057275" cy="190500"/>
          </a:xfrm>
          <a:prstGeom prst="straightConnector1">
            <a:avLst/>
          </a:prstGeom>
          <a:noFill/>
          <a:ln w="38100" algn="ctr">
            <a:solidFill>
              <a:srgbClr val="000066"/>
            </a:solidFill>
            <a:round/>
            <a:headEnd/>
            <a:tailEnd type="arrow" w="med" len="med"/>
          </a:ln>
          <a:extLst>
            <a:ext uri="{909E8E84-426E-40DD-AFC4-6F175D3DCCD1}">
              <a14:hiddenFill xmlns:a14="http://schemas.microsoft.com/office/drawing/2010/main">
                <a:noFill/>
              </a14:hiddenFill>
            </a:ext>
          </a:extLst>
        </p:spPr>
      </p:cxnSp>
      <p:cxnSp>
        <p:nvCxnSpPr>
          <p:cNvPr id="18" name="Straight Arrow Connector 22"/>
          <p:cNvCxnSpPr>
            <a:cxnSpLocks noChangeShapeType="1"/>
          </p:cNvCxnSpPr>
          <p:nvPr/>
        </p:nvCxnSpPr>
        <p:spPr bwMode="auto">
          <a:xfrm flipV="1">
            <a:off x="6426200" y="3790950"/>
            <a:ext cx="1041400" cy="431800"/>
          </a:xfrm>
          <a:prstGeom prst="straightConnector1">
            <a:avLst/>
          </a:prstGeom>
          <a:noFill/>
          <a:ln w="38100" algn="ctr">
            <a:solidFill>
              <a:srgbClr val="000066"/>
            </a:solidFill>
            <a:round/>
            <a:headEnd/>
            <a:tailEnd type="arrow" w="med" len="med"/>
          </a:ln>
          <a:extLst>
            <a:ext uri="{909E8E84-426E-40DD-AFC4-6F175D3DCCD1}">
              <a14:hiddenFill xmlns:a14="http://schemas.microsoft.com/office/drawing/2010/main">
                <a:noFill/>
              </a14:hiddenFill>
            </a:ext>
          </a:extLst>
        </p:spPr>
      </p:cxnSp>
      <p:cxnSp>
        <p:nvCxnSpPr>
          <p:cNvPr id="19" name="Straight Arrow Connector 24"/>
          <p:cNvCxnSpPr>
            <a:cxnSpLocks noChangeShapeType="1"/>
          </p:cNvCxnSpPr>
          <p:nvPr/>
        </p:nvCxnSpPr>
        <p:spPr bwMode="auto">
          <a:xfrm flipV="1">
            <a:off x="3349625" y="2895600"/>
            <a:ext cx="917575" cy="555625"/>
          </a:xfrm>
          <a:prstGeom prst="straightConnector1">
            <a:avLst/>
          </a:prstGeom>
          <a:noFill/>
          <a:ln w="38100" algn="ctr">
            <a:solidFill>
              <a:srgbClr val="000066"/>
            </a:solidFill>
            <a:round/>
            <a:headEnd/>
            <a:tailEnd type="arrow" w="med" len="med"/>
          </a:ln>
          <a:extLst>
            <a:ext uri="{909E8E84-426E-40DD-AFC4-6F175D3DCCD1}">
              <a14:hiddenFill xmlns:a14="http://schemas.microsoft.com/office/drawing/2010/main">
                <a:noFill/>
              </a14:hiddenFill>
            </a:ext>
          </a:extLst>
        </p:spPr>
      </p:cxnSp>
      <p:cxnSp>
        <p:nvCxnSpPr>
          <p:cNvPr id="20" name="Straight Arrow Connector 27"/>
          <p:cNvCxnSpPr>
            <a:cxnSpLocks noChangeShapeType="1"/>
          </p:cNvCxnSpPr>
          <p:nvPr/>
        </p:nvCxnSpPr>
        <p:spPr bwMode="auto">
          <a:xfrm>
            <a:off x="5057775" y="4291013"/>
            <a:ext cx="749300" cy="531812"/>
          </a:xfrm>
          <a:prstGeom prst="straightConnector1">
            <a:avLst/>
          </a:prstGeom>
          <a:noFill/>
          <a:ln w="38100" algn="ctr">
            <a:solidFill>
              <a:srgbClr val="000066"/>
            </a:solidFill>
            <a:round/>
            <a:headEnd/>
            <a:tailEnd type="arrow" w="med" len="med"/>
          </a:ln>
          <a:extLst>
            <a:ext uri="{909E8E84-426E-40DD-AFC4-6F175D3DCCD1}">
              <a14:hiddenFill xmlns:a14="http://schemas.microsoft.com/office/drawing/2010/main">
                <a:noFill/>
              </a14:hiddenFill>
            </a:ext>
          </a:extLst>
        </p:spPr>
      </p:cxnSp>
      <p:cxnSp>
        <p:nvCxnSpPr>
          <p:cNvPr id="21" name="Straight Arrow Connector 29"/>
          <p:cNvCxnSpPr>
            <a:cxnSpLocks noChangeShapeType="1"/>
          </p:cNvCxnSpPr>
          <p:nvPr/>
        </p:nvCxnSpPr>
        <p:spPr bwMode="auto">
          <a:xfrm flipV="1">
            <a:off x="5038725" y="2914650"/>
            <a:ext cx="762000" cy="1366838"/>
          </a:xfrm>
          <a:prstGeom prst="straightConnector1">
            <a:avLst/>
          </a:prstGeom>
          <a:noFill/>
          <a:ln w="38100" algn="ctr">
            <a:solidFill>
              <a:srgbClr val="000066"/>
            </a:solidFill>
            <a:round/>
            <a:headEnd/>
            <a:tailEnd type="arrow" w="med" len="med"/>
          </a:ln>
          <a:extLst>
            <a:ext uri="{909E8E84-426E-40DD-AFC4-6F175D3DCCD1}">
              <a14:hiddenFill xmlns:a14="http://schemas.microsoft.com/office/drawing/2010/main">
                <a:noFill/>
              </a14:hiddenFill>
            </a:ext>
          </a:extLst>
        </p:spPr>
      </p:cxnSp>
      <p:cxnSp>
        <p:nvCxnSpPr>
          <p:cNvPr id="22" name="Straight Arrow Connector 31"/>
          <p:cNvCxnSpPr>
            <a:cxnSpLocks noChangeShapeType="1"/>
          </p:cNvCxnSpPr>
          <p:nvPr/>
        </p:nvCxnSpPr>
        <p:spPr bwMode="auto">
          <a:xfrm>
            <a:off x="3349625" y="3451225"/>
            <a:ext cx="889000" cy="854075"/>
          </a:xfrm>
          <a:prstGeom prst="straightConnector1">
            <a:avLst/>
          </a:prstGeom>
          <a:noFill/>
          <a:ln w="38100" algn="ctr">
            <a:solidFill>
              <a:srgbClr val="000066"/>
            </a:solidFill>
            <a:round/>
            <a:headEnd/>
            <a:tailEnd type="arrow" w="med" len="med"/>
          </a:ln>
          <a:extLst>
            <a:ext uri="{909E8E84-426E-40DD-AFC4-6F175D3DCCD1}">
              <a14:hiddenFill xmlns:a14="http://schemas.microsoft.com/office/drawing/2010/main">
                <a:noFill/>
              </a14:hiddenFill>
            </a:ext>
          </a:extLst>
        </p:spPr>
      </p:cxnSp>
      <p:cxnSp>
        <p:nvCxnSpPr>
          <p:cNvPr id="23" name="Straight Arrow Connector 33"/>
          <p:cNvCxnSpPr>
            <a:cxnSpLocks noChangeShapeType="1"/>
          </p:cNvCxnSpPr>
          <p:nvPr/>
        </p:nvCxnSpPr>
        <p:spPr bwMode="auto">
          <a:xfrm flipV="1">
            <a:off x="3295650" y="1733550"/>
            <a:ext cx="981075" cy="176213"/>
          </a:xfrm>
          <a:prstGeom prst="straightConnector1">
            <a:avLst/>
          </a:prstGeom>
          <a:noFill/>
          <a:ln w="38100" algn="ctr">
            <a:solidFill>
              <a:srgbClr val="000066"/>
            </a:solidFill>
            <a:round/>
            <a:headEnd/>
            <a:tailEnd type="arrow" w="med" len="med"/>
          </a:ln>
          <a:extLst>
            <a:ext uri="{909E8E84-426E-40DD-AFC4-6F175D3DCCD1}">
              <a14:hiddenFill xmlns:a14="http://schemas.microsoft.com/office/drawing/2010/main">
                <a:noFill/>
              </a14:hiddenFill>
            </a:ext>
          </a:extLst>
        </p:spPr>
      </p:cxnSp>
      <p:cxnSp>
        <p:nvCxnSpPr>
          <p:cNvPr id="24" name="Straight Arrow Connector 35"/>
          <p:cNvCxnSpPr>
            <a:cxnSpLocks noChangeShapeType="1"/>
          </p:cNvCxnSpPr>
          <p:nvPr/>
        </p:nvCxnSpPr>
        <p:spPr bwMode="auto">
          <a:xfrm>
            <a:off x="3324225" y="5386388"/>
            <a:ext cx="914400" cy="376237"/>
          </a:xfrm>
          <a:prstGeom prst="straightConnector1">
            <a:avLst/>
          </a:prstGeom>
          <a:noFill/>
          <a:ln w="38100" algn="ctr">
            <a:solidFill>
              <a:srgbClr val="000066"/>
            </a:solidFill>
            <a:round/>
            <a:headEnd/>
            <a:tailEnd type="arrow" w="med" len="med"/>
          </a:ln>
          <a:extLst>
            <a:ext uri="{909E8E84-426E-40DD-AFC4-6F175D3DCCD1}">
              <a14:hiddenFill xmlns:a14="http://schemas.microsoft.com/office/drawing/2010/main">
                <a:noFill/>
              </a14:hiddenFill>
            </a:ext>
          </a:extLst>
        </p:spPr>
      </p:cxnSp>
      <p:cxnSp>
        <p:nvCxnSpPr>
          <p:cNvPr id="25" name="Straight Arrow Connector 37"/>
          <p:cNvCxnSpPr>
            <a:cxnSpLocks noChangeShapeType="1"/>
          </p:cNvCxnSpPr>
          <p:nvPr/>
        </p:nvCxnSpPr>
        <p:spPr bwMode="auto">
          <a:xfrm flipV="1">
            <a:off x="5019675" y="4822825"/>
            <a:ext cx="787400" cy="915988"/>
          </a:xfrm>
          <a:prstGeom prst="straightConnector1">
            <a:avLst/>
          </a:prstGeom>
          <a:noFill/>
          <a:ln w="38100" algn="ctr">
            <a:solidFill>
              <a:srgbClr val="000066"/>
            </a:solidFill>
            <a:round/>
            <a:headEnd/>
            <a:tailEnd type="arrow" w="med" len="med"/>
          </a:ln>
          <a:extLst>
            <a:ext uri="{909E8E84-426E-40DD-AFC4-6F175D3DCCD1}">
              <a14:hiddenFill xmlns:a14="http://schemas.microsoft.com/office/drawing/2010/main">
                <a:noFill/>
              </a14:hiddenFill>
            </a:ext>
          </a:extLst>
        </p:spPr>
      </p:cxnSp>
      <p:cxnSp>
        <p:nvCxnSpPr>
          <p:cNvPr id="26" name="Straight Arrow Connector 39"/>
          <p:cNvCxnSpPr>
            <a:cxnSpLocks noChangeShapeType="1"/>
          </p:cNvCxnSpPr>
          <p:nvPr/>
        </p:nvCxnSpPr>
        <p:spPr bwMode="auto">
          <a:xfrm>
            <a:off x="1657350" y="3590925"/>
            <a:ext cx="1098550" cy="1089025"/>
          </a:xfrm>
          <a:prstGeom prst="straightConnector1">
            <a:avLst/>
          </a:prstGeom>
          <a:noFill/>
          <a:ln w="38100" algn="ctr">
            <a:solidFill>
              <a:srgbClr val="000066"/>
            </a:solidFill>
            <a:round/>
            <a:headEnd/>
            <a:tailEnd type="arrow" w="med" len="med"/>
          </a:ln>
          <a:extLst>
            <a:ext uri="{909E8E84-426E-40DD-AFC4-6F175D3DCCD1}">
              <a14:hiddenFill xmlns:a14="http://schemas.microsoft.com/office/drawing/2010/main">
                <a:noFill/>
              </a14:hiddenFill>
            </a:ext>
          </a:extLst>
        </p:spPr>
      </p:cxnSp>
      <p:cxnSp>
        <p:nvCxnSpPr>
          <p:cNvPr id="27" name="Straight Arrow Connector 42"/>
          <p:cNvCxnSpPr>
            <a:cxnSpLocks noChangeShapeType="1"/>
          </p:cNvCxnSpPr>
          <p:nvPr/>
        </p:nvCxnSpPr>
        <p:spPr bwMode="auto">
          <a:xfrm flipV="1">
            <a:off x="1609725" y="2514600"/>
            <a:ext cx="1108075" cy="1030288"/>
          </a:xfrm>
          <a:prstGeom prst="straightConnector1">
            <a:avLst/>
          </a:prstGeom>
          <a:noFill/>
          <a:ln w="38100" algn="ctr">
            <a:solidFill>
              <a:srgbClr val="000066"/>
            </a:solidFill>
            <a:round/>
            <a:headEnd/>
            <a:tailEnd type="arrow" w="med" len="med"/>
          </a:ln>
          <a:extLst>
            <a:ext uri="{909E8E84-426E-40DD-AFC4-6F175D3DCCD1}">
              <a14:hiddenFill xmlns:a14="http://schemas.microsoft.com/office/drawing/2010/main">
                <a:noFill/>
              </a14:hiddenFill>
            </a:ext>
          </a:extLst>
        </p:spPr>
      </p:cxnSp>
      <p:cxnSp>
        <p:nvCxnSpPr>
          <p:cNvPr id="28" name="Straight Arrow Connector 46"/>
          <p:cNvCxnSpPr>
            <a:cxnSpLocks noChangeShapeType="1"/>
          </p:cNvCxnSpPr>
          <p:nvPr/>
        </p:nvCxnSpPr>
        <p:spPr bwMode="auto">
          <a:xfrm>
            <a:off x="5048250" y="1719263"/>
            <a:ext cx="708025" cy="1071562"/>
          </a:xfrm>
          <a:prstGeom prst="straightConnector1">
            <a:avLst/>
          </a:prstGeom>
          <a:noFill/>
          <a:ln w="38100" algn="ctr">
            <a:solidFill>
              <a:srgbClr val="000066"/>
            </a:solidFill>
            <a:round/>
            <a:headEnd/>
            <a:tailEnd type="arrow" w="med" len="med"/>
          </a:ln>
          <a:extLst>
            <a:ext uri="{909E8E84-426E-40DD-AFC4-6F175D3DCCD1}">
              <a14:hiddenFill xmlns:a14="http://schemas.microsoft.com/office/drawing/2010/main">
                <a:noFill/>
              </a14:hiddenFill>
            </a:ext>
          </a:extLst>
        </p:spPr>
      </p:cxnSp>
      <p:cxnSp>
        <p:nvCxnSpPr>
          <p:cNvPr id="29" name="Straight Arrow Connector 48"/>
          <p:cNvCxnSpPr>
            <a:cxnSpLocks noChangeShapeType="1"/>
          </p:cNvCxnSpPr>
          <p:nvPr/>
        </p:nvCxnSpPr>
        <p:spPr bwMode="auto">
          <a:xfrm>
            <a:off x="4645025" y="3265488"/>
            <a:ext cx="12700" cy="487362"/>
          </a:xfrm>
          <a:prstGeom prst="straightConnector1">
            <a:avLst/>
          </a:prstGeom>
          <a:noFill/>
          <a:ln w="38100" algn="ctr">
            <a:solidFill>
              <a:srgbClr val="000066"/>
            </a:solidFill>
            <a:round/>
            <a:headEnd/>
            <a:tailEnd type="arrow" w="med" len="med"/>
          </a:ln>
          <a:extLst>
            <a:ext uri="{909E8E84-426E-40DD-AFC4-6F175D3DCCD1}">
              <a14:hiddenFill xmlns:a14="http://schemas.microsoft.com/office/drawing/2010/main">
                <a:noFill/>
              </a14:hiddenFill>
            </a:ext>
          </a:extLst>
        </p:spPr>
      </p:cxnSp>
      <p:cxnSp>
        <p:nvCxnSpPr>
          <p:cNvPr id="30" name="Straight Arrow Connector 53"/>
          <p:cNvCxnSpPr>
            <a:cxnSpLocks noChangeShapeType="1"/>
          </p:cNvCxnSpPr>
          <p:nvPr/>
        </p:nvCxnSpPr>
        <p:spPr bwMode="auto">
          <a:xfrm flipV="1">
            <a:off x="4619625" y="4648200"/>
            <a:ext cx="9525" cy="514350"/>
          </a:xfrm>
          <a:prstGeom prst="straightConnector1">
            <a:avLst/>
          </a:prstGeom>
          <a:noFill/>
          <a:ln w="38100" algn="ctr">
            <a:solidFill>
              <a:srgbClr val="000066"/>
            </a:solidFill>
            <a:round/>
            <a:headEnd/>
            <a:tailEnd type="arrow" w="med" len="med"/>
          </a:ln>
          <a:extLst>
            <a:ext uri="{909E8E84-426E-40DD-AFC4-6F175D3DCCD1}">
              <a14:hiddenFill xmlns:a14="http://schemas.microsoft.com/office/drawing/2010/main">
                <a:noFill/>
              </a14:hiddenFill>
            </a:ext>
          </a:extLst>
        </p:spPr>
      </p:cxnSp>
      <p:sp>
        <p:nvSpPr>
          <p:cNvPr id="31" name="TextBox 30"/>
          <p:cNvSpPr txBox="1"/>
          <p:nvPr/>
        </p:nvSpPr>
        <p:spPr>
          <a:xfrm>
            <a:off x="2571750" y="0"/>
            <a:ext cx="4426020" cy="923330"/>
          </a:xfrm>
          <a:prstGeom prst="rect">
            <a:avLst/>
          </a:prstGeom>
          <a:noFill/>
        </p:spPr>
        <p:txBody>
          <a:bodyPr wrap="none">
            <a:spAutoFit/>
          </a:bodyPr>
          <a:lstStyle/>
          <a:p>
            <a:pPr>
              <a:defRPr/>
            </a:pPr>
            <a:r>
              <a:rPr lang="en-US" b="1" dirty="0">
                <a:solidFill>
                  <a:srgbClr val="000000"/>
                </a:solidFill>
              </a:rPr>
              <a:t>Basic Wire Transfer</a:t>
            </a:r>
          </a:p>
          <a:p>
            <a:pPr algn="ctr">
              <a:defRPr/>
            </a:pPr>
            <a:r>
              <a:rPr lang="en-US" sz="3600" b="1" dirty="0">
                <a:solidFill>
                  <a:srgbClr val="000000"/>
                </a:solidFill>
              </a:rPr>
              <a:t>Multiple Institutions</a:t>
            </a:r>
          </a:p>
        </p:txBody>
      </p:sp>
    </p:spTree>
    <p:extLst>
      <p:ext uri="{BB962C8B-B14F-4D97-AF65-F5344CB8AC3E}">
        <p14:creationId xmlns:p14="http://schemas.microsoft.com/office/powerpoint/2010/main" val="31103055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F0F85A-6D52-DF9B-4DF2-9EBFD1C40709}"/>
              </a:ext>
            </a:extLst>
          </p:cNvPr>
          <p:cNvSpPr>
            <a:spLocks noGrp="1"/>
          </p:cNvSpPr>
          <p:nvPr>
            <p:ph type="title"/>
          </p:nvPr>
        </p:nvSpPr>
        <p:spPr>
          <a:xfrm>
            <a:off x="1150620" y="-101600"/>
            <a:ext cx="4356100" cy="1081551"/>
          </a:xfrm>
        </p:spPr>
        <p:txBody>
          <a:bodyPr anchor="b">
            <a:normAutofit/>
          </a:bodyPr>
          <a:lstStyle/>
          <a:p>
            <a:r>
              <a:rPr lang="en-US" sz="4050" dirty="0"/>
              <a:t>Discussion Topics</a:t>
            </a:r>
          </a:p>
        </p:txBody>
      </p:sp>
      <p:sp>
        <p:nvSpPr>
          <p:cNvPr id="3" name="Content Placeholder 2">
            <a:extLst>
              <a:ext uri="{FF2B5EF4-FFF2-40B4-BE49-F238E27FC236}">
                <a16:creationId xmlns:a16="http://schemas.microsoft.com/office/drawing/2014/main" id="{1D948D6E-411D-41E7-27C8-9F77E881626C}"/>
              </a:ext>
            </a:extLst>
          </p:cNvPr>
          <p:cNvSpPr>
            <a:spLocks noGrp="1"/>
          </p:cNvSpPr>
          <p:nvPr>
            <p:ph idx="1"/>
          </p:nvPr>
        </p:nvSpPr>
        <p:spPr>
          <a:xfrm>
            <a:off x="266700" y="2113280"/>
            <a:ext cx="3182692" cy="3992880"/>
          </a:xfrm>
        </p:spPr>
        <p:txBody>
          <a:bodyPr>
            <a:normAutofit/>
          </a:bodyPr>
          <a:lstStyle/>
          <a:p>
            <a:pPr>
              <a:defRPr/>
            </a:pPr>
            <a:r>
              <a:rPr lang="en-US" sz="2000" dirty="0"/>
              <a:t>Financial Services Overview</a:t>
            </a:r>
          </a:p>
          <a:p>
            <a:pPr marL="0" indent="0">
              <a:buNone/>
              <a:defRPr/>
            </a:pPr>
            <a:endParaRPr lang="en-US" sz="2000" dirty="0"/>
          </a:p>
          <a:p>
            <a:pPr>
              <a:defRPr/>
            </a:pPr>
            <a:r>
              <a:rPr lang="en-US" sz="2000" dirty="0"/>
              <a:t>Correspondent Banking - - Cross border payments (e.g. SWIFT MT103/MT202cov) explained.</a:t>
            </a:r>
          </a:p>
          <a:p>
            <a:pPr>
              <a:buFontTx/>
              <a:buNone/>
              <a:defRPr/>
            </a:pPr>
            <a:endParaRPr lang="en-US" sz="2000" dirty="0"/>
          </a:p>
          <a:p>
            <a:pPr>
              <a:defRPr/>
            </a:pPr>
            <a:r>
              <a:rPr lang="en-US" sz="2000" dirty="0"/>
              <a:t>Common Money Laundering Techniques</a:t>
            </a:r>
          </a:p>
          <a:p>
            <a:pPr marL="0" indent="0">
              <a:buNone/>
              <a:defRPr/>
            </a:pPr>
            <a:endParaRPr lang="en-US" sz="2000" dirty="0"/>
          </a:p>
          <a:p>
            <a:pPr marL="0" indent="0">
              <a:buNone/>
            </a:pPr>
            <a:endParaRPr lang="en-US" sz="2000" dirty="0"/>
          </a:p>
        </p:txBody>
      </p:sp>
      <p:pic>
        <p:nvPicPr>
          <p:cNvPr id="5" name="Picture 4" descr="A picture containing text, newspaper, receipt&#10;&#10;Description automatically generated">
            <a:extLst>
              <a:ext uri="{FF2B5EF4-FFF2-40B4-BE49-F238E27FC236}">
                <a16:creationId xmlns:a16="http://schemas.microsoft.com/office/drawing/2014/main" id="{35CDE143-911D-D74F-1E60-CDB6E27174CE}"/>
              </a:ext>
            </a:extLst>
          </p:cNvPr>
          <p:cNvPicPr>
            <a:picLocks noChangeAspect="1"/>
          </p:cNvPicPr>
          <p:nvPr/>
        </p:nvPicPr>
        <p:blipFill rotWithShape="1">
          <a:blip r:embed="rId2">
            <a:extLst>
              <a:ext uri="{28A0092B-C50C-407E-A947-70E740481C1C}">
                <a14:useLocalDpi xmlns:a14="http://schemas.microsoft.com/office/drawing/2010/main" val="0"/>
              </a:ext>
              <a:ext uri="{837473B0-CC2E-450A-ABE3-18F120FF3D39}">
                <a1611:picAttrSrcUrl xmlns:a1611="http://schemas.microsoft.com/office/drawing/2016/11/main" r:id="rId3"/>
              </a:ext>
            </a:extLst>
          </a:blip>
          <a:srcRect l="21818" r="18753" b="1"/>
          <a:stretch/>
        </p:blipFill>
        <p:spPr>
          <a:xfrm>
            <a:off x="3577377" y="1320800"/>
            <a:ext cx="5566623" cy="5537199"/>
          </a:xfrm>
          <a:custGeom>
            <a:avLst/>
            <a:gdLst/>
            <a:ahLst/>
            <a:cxnLst/>
            <a:rect l="l" t="t" r="r" b="b"/>
            <a:pathLst>
              <a:path w="6878775" h="6858000">
                <a:moveTo>
                  <a:pt x="1102973" y="0"/>
                </a:moveTo>
                <a:lnTo>
                  <a:pt x="1160688" y="0"/>
                </a:lnTo>
                <a:lnTo>
                  <a:pt x="983189" y="331786"/>
                </a:lnTo>
                <a:cubicBezTo>
                  <a:pt x="914866" y="469145"/>
                  <a:pt x="850355" y="608712"/>
                  <a:pt x="789261" y="750263"/>
                </a:cubicBezTo>
                <a:cubicBezTo>
                  <a:pt x="774307" y="784928"/>
                  <a:pt x="759992" y="819849"/>
                  <a:pt x="745295" y="854514"/>
                </a:cubicBezTo>
                <a:cubicBezTo>
                  <a:pt x="756682" y="845393"/>
                  <a:pt x="765489" y="833492"/>
                  <a:pt x="770857" y="819975"/>
                </a:cubicBezTo>
                <a:cubicBezTo>
                  <a:pt x="879943" y="589569"/>
                  <a:pt x="999605" y="365513"/>
                  <a:pt x="1131329" y="148742"/>
                </a:cubicBezTo>
                <a:lnTo>
                  <a:pt x="1227589" y="0"/>
                </a:lnTo>
                <a:lnTo>
                  <a:pt x="6878775" y="0"/>
                </a:lnTo>
                <a:lnTo>
                  <a:pt x="6878775" y="6858000"/>
                </a:lnTo>
                <a:lnTo>
                  <a:pt x="713521" y="6858000"/>
                </a:lnTo>
                <a:lnTo>
                  <a:pt x="625642" y="6670527"/>
                </a:lnTo>
                <a:cubicBezTo>
                  <a:pt x="507232" y="6398531"/>
                  <a:pt x="403083" y="6118381"/>
                  <a:pt x="312785" y="5830359"/>
                </a:cubicBezTo>
                <a:cubicBezTo>
                  <a:pt x="278149" y="5719759"/>
                  <a:pt x="248879" y="5607635"/>
                  <a:pt x="212198" y="5480401"/>
                </a:cubicBezTo>
                <a:cubicBezTo>
                  <a:pt x="212208" y="5491601"/>
                  <a:pt x="212803" y="5502788"/>
                  <a:pt x="213988" y="5513923"/>
                </a:cubicBezTo>
                <a:cubicBezTo>
                  <a:pt x="264089" y="5723695"/>
                  <a:pt x="307290" y="5935370"/>
                  <a:pt x="365826" y="6142729"/>
                </a:cubicBezTo>
                <a:cubicBezTo>
                  <a:pt x="433152" y="6380817"/>
                  <a:pt x="510068" y="6614016"/>
                  <a:pt x="597975" y="6841549"/>
                </a:cubicBezTo>
                <a:lnTo>
                  <a:pt x="604824" y="6858000"/>
                </a:lnTo>
                <a:lnTo>
                  <a:pt x="552056" y="6858000"/>
                </a:lnTo>
                <a:lnTo>
                  <a:pt x="539576" y="6828295"/>
                </a:lnTo>
                <a:cubicBezTo>
                  <a:pt x="380597" y="6414594"/>
                  <a:pt x="260223" y="5988893"/>
                  <a:pt x="171555" y="5552906"/>
                </a:cubicBezTo>
                <a:cubicBezTo>
                  <a:pt x="91163" y="5157998"/>
                  <a:pt x="43746" y="4758899"/>
                  <a:pt x="12305" y="4357388"/>
                </a:cubicBezTo>
                <a:cubicBezTo>
                  <a:pt x="-14281" y="4013908"/>
                  <a:pt x="4507" y="3672965"/>
                  <a:pt x="46684" y="3331516"/>
                </a:cubicBezTo>
                <a:cubicBezTo>
                  <a:pt x="127203" y="2664286"/>
                  <a:pt x="277819" y="2007265"/>
                  <a:pt x="496065" y="1371196"/>
                </a:cubicBezTo>
                <a:cubicBezTo>
                  <a:pt x="636273" y="966066"/>
                  <a:pt x="800445" y="573253"/>
                  <a:pt x="995723" y="196614"/>
                </a:cubicBezTo>
                <a:close/>
              </a:path>
            </a:pathLst>
          </a:custGeom>
        </p:spPr>
      </p:pic>
    </p:spTree>
    <p:extLst>
      <p:ext uri="{BB962C8B-B14F-4D97-AF65-F5344CB8AC3E}">
        <p14:creationId xmlns:p14="http://schemas.microsoft.com/office/powerpoint/2010/main" val="415773757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1"/>
          <p:cNvSpPr>
            <a:spLocks noGrp="1"/>
          </p:cNvSpPr>
          <p:nvPr>
            <p:ph type="sldNum" sz="quarter" idx="12"/>
          </p:nvPr>
        </p:nvSpPr>
        <p:spPr>
          <a:xfrm>
            <a:off x="8997950" y="7042150"/>
            <a:ext cx="539750" cy="312738"/>
          </a:xfrm>
        </p:spPr>
        <p:txBody>
          <a:bodyPr/>
          <a:lstStyle/>
          <a:p>
            <a:pPr>
              <a:defRPr/>
            </a:pPr>
            <a:fld id="{A14B9CBE-E2BF-4D02-A5BE-9A98A21C9C67}" type="slidenum">
              <a:rPr lang="en-US" smtClean="0"/>
              <a:pPr>
                <a:defRPr/>
              </a:pPr>
              <a:t>20</a:t>
            </a:fld>
            <a:endParaRPr lang="en-US" dirty="0"/>
          </a:p>
        </p:txBody>
      </p:sp>
      <p:pic>
        <p:nvPicPr>
          <p:cNvPr id="4" name="Picture 4" descr="https://encrypted-tbn2.gstatic.com/images?q=tbn:ANd9GcTWtFPNXlSwe_84yuG0r304XQadqW3jYPZ0Tfezl4tZynd4w048dhXJsPHG">
            <a:hlinkClick r:id="rId2"/>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00300" y="1889125"/>
            <a:ext cx="4648200" cy="309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4"/>
          <p:cNvSpPr txBox="1"/>
          <p:nvPr/>
        </p:nvSpPr>
        <p:spPr>
          <a:xfrm>
            <a:off x="1952625" y="1009650"/>
            <a:ext cx="5510213" cy="523220"/>
          </a:xfrm>
          <a:prstGeom prst="rect">
            <a:avLst/>
          </a:prstGeom>
          <a:noFill/>
        </p:spPr>
        <p:txBody>
          <a:bodyPr>
            <a:spAutoFit/>
          </a:bodyPr>
          <a:lstStyle/>
          <a:p>
            <a:pPr algn="ctr">
              <a:defRPr/>
            </a:pPr>
            <a:r>
              <a:rPr lang="en-US" sz="2800" b="1" dirty="0">
                <a:solidFill>
                  <a:srgbClr val="000000"/>
                </a:solidFill>
              </a:rPr>
              <a:t>Complex Wire Transfer</a:t>
            </a:r>
          </a:p>
        </p:txBody>
      </p:sp>
    </p:spTree>
    <p:extLst>
      <p:ext uri="{BB962C8B-B14F-4D97-AF65-F5344CB8AC3E}">
        <p14:creationId xmlns:p14="http://schemas.microsoft.com/office/powerpoint/2010/main" val="294813493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DD6974-1765-43F3-8307-DA8B1D2A5BA5}"/>
              </a:ext>
            </a:extLst>
          </p:cNvPr>
          <p:cNvSpPr>
            <a:spLocks noGrp="1"/>
          </p:cNvSpPr>
          <p:nvPr>
            <p:ph type="title"/>
          </p:nvPr>
        </p:nvSpPr>
        <p:spPr/>
        <p:txBody>
          <a:bodyPr/>
          <a:lstStyle/>
          <a:p>
            <a:r>
              <a:rPr lang="en-US" b="1" dirty="0"/>
              <a:t>The Basic SWIFT Payment Message types Explained</a:t>
            </a:r>
          </a:p>
        </p:txBody>
      </p:sp>
      <p:sp>
        <p:nvSpPr>
          <p:cNvPr id="3" name="Slide Number Placeholder 2">
            <a:extLst>
              <a:ext uri="{FF2B5EF4-FFF2-40B4-BE49-F238E27FC236}">
                <a16:creationId xmlns:a16="http://schemas.microsoft.com/office/drawing/2014/main" id="{9D82E0E5-7E03-4B7E-AF9A-52D4AAD44F5A}"/>
              </a:ext>
            </a:extLst>
          </p:cNvPr>
          <p:cNvSpPr>
            <a:spLocks noGrp="1"/>
          </p:cNvSpPr>
          <p:nvPr>
            <p:ph type="sldNum" sz="quarter" idx="4294967295"/>
          </p:nvPr>
        </p:nvSpPr>
        <p:spPr>
          <a:xfrm>
            <a:off x="8678956" y="6324321"/>
            <a:ext cx="330574" cy="236724"/>
          </a:xfrm>
          <a:prstGeom prst="rect">
            <a:avLst/>
          </a:prstGeom>
        </p:spPr>
        <p:txBody>
          <a:bodyPr/>
          <a:lstStyle/>
          <a:p>
            <a:fld id="{941AA2AD-4ABD-40E1-928E-6C7D7FF4C282}" type="slidenum">
              <a:rPr lang="en-GB" smtClean="0"/>
              <a:t>21</a:t>
            </a:fld>
            <a:endParaRPr lang="en-GB" dirty="0"/>
          </a:p>
        </p:txBody>
      </p:sp>
    </p:spTree>
    <p:extLst>
      <p:ext uri="{BB962C8B-B14F-4D97-AF65-F5344CB8AC3E}">
        <p14:creationId xmlns:p14="http://schemas.microsoft.com/office/powerpoint/2010/main" val="258947550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1"/>
          <p:cNvSpPr>
            <a:spLocks noGrp="1"/>
          </p:cNvSpPr>
          <p:nvPr>
            <p:ph type="sldNum" sz="quarter" idx="4294967295"/>
          </p:nvPr>
        </p:nvSpPr>
        <p:spPr>
          <a:xfrm>
            <a:off x="8485655" y="7037294"/>
            <a:ext cx="523875" cy="302559"/>
          </a:xfrm>
          <a:prstGeom prst="rect">
            <a:avLst/>
          </a:prstGeom>
        </p:spPr>
        <p:txBody>
          <a:bodyPr/>
          <a:lstStyle/>
          <a:p>
            <a:pPr>
              <a:defRPr/>
            </a:pPr>
            <a:fld id="{A14B9CBE-E2BF-4D02-A5BE-9A98A21C9C67}" type="slidenum">
              <a:rPr lang="en-US" smtClean="0"/>
              <a:pPr>
                <a:defRPr/>
              </a:pPr>
              <a:t>22</a:t>
            </a:fld>
            <a:endParaRPr lang="en-US" dirty="0"/>
          </a:p>
        </p:txBody>
      </p:sp>
      <p:pic>
        <p:nvPicPr>
          <p:cNvPr id="4" name="Picture 6" descr="https://encrypted-tbn0.gstatic.com/images?q=tbn:ANd9GcTQCzcJfhKrv4rew6SiZ7wpHC9--FvGVVBoGIEVT6dm4NbVg3jK9z-sWeg">
            <a:hlinkClick r:id="rId2"/>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8260" y="2781089"/>
            <a:ext cx="1155333" cy="11324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8" descr="https://encrypted-tbn1.gstatic.com/images?q=tbn:ANd9GcRqEoyeHo1ykh_DS-PVYUsPY9yBXNocKlyj4jMYMaNxzDGpyu_V5QwdEIg">
            <a:hlinkClick r:id="rId4"/>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912491" y="2781090"/>
            <a:ext cx="1097038" cy="11324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4" descr="https://encrypted-tbn3.gstatic.com/images?q=tbn:ANd9GcQvOhZ7NoQm4HBdgskJZSUtfXLR3-au3iwNB5mFigdDTr4w_Z7VUuSANzM">
            <a:hlinkClick r:id="rId6"/>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207809" y="2781091"/>
            <a:ext cx="1201831" cy="11648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4" descr="https://encrypted-tbn3.gstatic.com/images?q=tbn:ANd9GcQvOhZ7NoQm4HBdgskJZSUtfXLR3-au3iwNB5mFigdDTr4w_Z7VUuSANzM">
            <a:hlinkClick r:id="rId6"/>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517026" y="2748734"/>
            <a:ext cx="1201831" cy="11648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2" descr="https://encrypted-tbn3.gstatic.com/images?q=tbn:ANd9GcSfhMhT10z8I2B2RdD5qF6ICVeThOaVuc-YEifr-fYgZvqtQQ1d8iRlVqI">
            <a:hlinkClick r:id="rId8"/>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535021" y="2764912"/>
            <a:ext cx="1386728" cy="11093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Picture 2" descr="https://encrypted-tbn3.gstatic.com/images?q=tbn:ANd9GcSfhMhT10z8I2B2RdD5qF6ICVeThOaVuc-YEifr-fYgZvqtQQ1d8iRlVqI">
            <a:hlinkClick r:id="rId8"/>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2972962" y="2764912"/>
            <a:ext cx="1386728" cy="11093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11" name="Straight Arrow Connector 14"/>
          <p:cNvCxnSpPr>
            <a:cxnSpLocks noChangeShapeType="1"/>
          </p:cNvCxnSpPr>
          <p:nvPr/>
        </p:nvCxnSpPr>
        <p:spPr bwMode="auto">
          <a:xfrm flipV="1">
            <a:off x="5782921" y="3424378"/>
            <a:ext cx="619406" cy="4623"/>
          </a:xfrm>
          <a:prstGeom prst="straightConnector1">
            <a:avLst/>
          </a:prstGeom>
          <a:noFill/>
          <a:ln w="38100" algn="ctr">
            <a:solidFill>
              <a:srgbClr val="000066"/>
            </a:solidFill>
            <a:round/>
            <a:headEnd/>
            <a:tailEnd type="arrow" w="med" len="med"/>
          </a:ln>
          <a:extLst>
            <a:ext uri="{909E8E84-426E-40DD-AFC4-6F175D3DCCD1}">
              <a14:hiddenFill xmlns:a14="http://schemas.microsoft.com/office/drawing/2010/main">
                <a:noFill/>
              </a14:hiddenFill>
            </a:ext>
          </a:extLst>
        </p:spPr>
      </p:cxnSp>
      <p:cxnSp>
        <p:nvCxnSpPr>
          <p:cNvPr id="12" name="Straight Arrow Connector 20"/>
          <p:cNvCxnSpPr>
            <a:cxnSpLocks noChangeShapeType="1"/>
          </p:cNvCxnSpPr>
          <p:nvPr/>
        </p:nvCxnSpPr>
        <p:spPr bwMode="auto">
          <a:xfrm flipV="1">
            <a:off x="2496926" y="3347338"/>
            <a:ext cx="619406" cy="4623"/>
          </a:xfrm>
          <a:prstGeom prst="straightConnector1">
            <a:avLst/>
          </a:prstGeom>
          <a:noFill/>
          <a:ln w="38100" algn="ctr">
            <a:solidFill>
              <a:srgbClr val="000066"/>
            </a:solidFill>
            <a:round/>
            <a:headEnd/>
            <a:tailEnd type="arrow" w="med" len="med"/>
          </a:ln>
          <a:extLst>
            <a:ext uri="{909E8E84-426E-40DD-AFC4-6F175D3DCCD1}">
              <a14:hiddenFill xmlns:a14="http://schemas.microsoft.com/office/drawing/2010/main">
                <a:noFill/>
              </a14:hiddenFill>
            </a:ext>
          </a:extLst>
        </p:spPr>
      </p:cxnSp>
      <p:cxnSp>
        <p:nvCxnSpPr>
          <p:cNvPr id="13" name="Straight Arrow Connector 21"/>
          <p:cNvCxnSpPr>
            <a:cxnSpLocks noChangeShapeType="1"/>
          </p:cNvCxnSpPr>
          <p:nvPr/>
        </p:nvCxnSpPr>
        <p:spPr bwMode="auto">
          <a:xfrm flipV="1">
            <a:off x="4119011" y="3415133"/>
            <a:ext cx="619406" cy="4623"/>
          </a:xfrm>
          <a:prstGeom prst="straightConnector1">
            <a:avLst/>
          </a:prstGeom>
          <a:noFill/>
          <a:ln w="38100" algn="ctr">
            <a:solidFill>
              <a:srgbClr val="000066"/>
            </a:solidFill>
            <a:round/>
            <a:headEnd/>
            <a:tailEnd type="arrow" w="med" len="med"/>
          </a:ln>
          <a:extLst>
            <a:ext uri="{909E8E84-426E-40DD-AFC4-6F175D3DCCD1}">
              <a14:hiddenFill xmlns:a14="http://schemas.microsoft.com/office/drawing/2010/main">
                <a:noFill/>
              </a14:hiddenFill>
            </a:ext>
          </a:extLst>
        </p:spPr>
      </p:cxnSp>
      <p:cxnSp>
        <p:nvCxnSpPr>
          <p:cNvPr id="14" name="Straight Arrow Connector 22"/>
          <p:cNvCxnSpPr>
            <a:cxnSpLocks noChangeShapeType="1"/>
          </p:cNvCxnSpPr>
          <p:nvPr/>
        </p:nvCxnSpPr>
        <p:spPr bwMode="auto">
          <a:xfrm flipV="1">
            <a:off x="7382226" y="3429001"/>
            <a:ext cx="619406" cy="4623"/>
          </a:xfrm>
          <a:prstGeom prst="straightConnector1">
            <a:avLst/>
          </a:prstGeom>
          <a:noFill/>
          <a:ln w="38100" algn="ctr">
            <a:solidFill>
              <a:srgbClr val="000066"/>
            </a:solidFill>
            <a:round/>
            <a:headEnd/>
            <a:tailEnd type="arrow" w="med" len="med"/>
          </a:ln>
          <a:extLst>
            <a:ext uri="{909E8E84-426E-40DD-AFC4-6F175D3DCCD1}">
              <a14:hiddenFill xmlns:a14="http://schemas.microsoft.com/office/drawing/2010/main">
                <a:noFill/>
              </a14:hiddenFill>
            </a:ext>
          </a:extLst>
        </p:spPr>
      </p:cxnSp>
      <p:cxnSp>
        <p:nvCxnSpPr>
          <p:cNvPr id="15" name="Straight Arrow Connector 23"/>
          <p:cNvCxnSpPr>
            <a:cxnSpLocks noChangeShapeType="1"/>
          </p:cNvCxnSpPr>
          <p:nvPr/>
        </p:nvCxnSpPr>
        <p:spPr bwMode="auto">
          <a:xfrm>
            <a:off x="1150795" y="3470958"/>
            <a:ext cx="481871" cy="0"/>
          </a:xfrm>
          <a:prstGeom prst="straightConnector1">
            <a:avLst/>
          </a:prstGeom>
          <a:noFill/>
          <a:ln w="38100" algn="ctr">
            <a:solidFill>
              <a:srgbClr val="000066"/>
            </a:solidFill>
            <a:round/>
            <a:headEnd/>
            <a:tailEnd type="arrow" w="med" len="med"/>
          </a:ln>
          <a:extLst>
            <a:ext uri="{909E8E84-426E-40DD-AFC4-6F175D3DCCD1}">
              <a14:hiddenFill xmlns:a14="http://schemas.microsoft.com/office/drawing/2010/main">
                <a:noFill/>
              </a14:hiddenFill>
            </a:ext>
          </a:extLst>
        </p:spPr>
      </p:cxnSp>
      <p:sp>
        <p:nvSpPr>
          <p:cNvPr id="17" name="TextBox 16"/>
          <p:cNvSpPr txBox="1"/>
          <p:nvPr/>
        </p:nvSpPr>
        <p:spPr>
          <a:xfrm>
            <a:off x="2809197" y="1043515"/>
            <a:ext cx="2619628" cy="988604"/>
          </a:xfrm>
          <a:prstGeom prst="rect">
            <a:avLst/>
          </a:prstGeom>
          <a:noFill/>
        </p:spPr>
        <p:txBody>
          <a:bodyPr wrap="none">
            <a:spAutoFit/>
          </a:bodyPr>
          <a:lstStyle/>
          <a:p>
            <a:pPr algn="ctr">
              <a:defRPr/>
            </a:pPr>
            <a:r>
              <a:rPr lang="en-US" sz="2330" b="1" dirty="0">
                <a:solidFill>
                  <a:srgbClr val="000000"/>
                </a:solidFill>
              </a:rPr>
              <a:t>Basic Wire Transfer</a:t>
            </a:r>
          </a:p>
          <a:p>
            <a:pPr algn="ctr">
              <a:defRPr/>
            </a:pPr>
            <a:r>
              <a:rPr lang="en-US" sz="3494" b="1" dirty="0">
                <a:solidFill>
                  <a:srgbClr val="000000"/>
                </a:solidFill>
              </a:rPr>
              <a:t>Serial MT103</a:t>
            </a:r>
          </a:p>
        </p:txBody>
      </p:sp>
      <p:sp>
        <p:nvSpPr>
          <p:cNvPr id="21" name="Arc 20">
            <a:extLst>
              <a:ext uri="{FF2B5EF4-FFF2-40B4-BE49-F238E27FC236}">
                <a16:creationId xmlns:a16="http://schemas.microsoft.com/office/drawing/2014/main" id="{0C8F9562-C4DD-4DBB-B8B7-7B68377ADA42}"/>
              </a:ext>
            </a:extLst>
          </p:cNvPr>
          <p:cNvSpPr/>
          <p:nvPr/>
        </p:nvSpPr>
        <p:spPr>
          <a:xfrm rot="5400000">
            <a:off x="3805872" y="3110684"/>
            <a:ext cx="1358458" cy="1584341"/>
          </a:xfrm>
          <a:prstGeom prst="arc">
            <a:avLst>
              <a:gd name="adj1" fmla="val 16200000"/>
              <a:gd name="adj2" fmla="val 5592434"/>
            </a:avLst>
          </a:prstGeom>
          <a:ln w="57150"/>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1747" dirty="0"/>
          </a:p>
        </p:txBody>
      </p:sp>
      <p:sp>
        <p:nvSpPr>
          <p:cNvPr id="24" name="Arc 23">
            <a:extLst>
              <a:ext uri="{FF2B5EF4-FFF2-40B4-BE49-F238E27FC236}">
                <a16:creationId xmlns:a16="http://schemas.microsoft.com/office/drawing/2014/main" id="{5A1B0BF6-7B47-4B0C-9C9D-7AB66796D2E4}"/>
              </a:ext>
            </a:extLst>
          </p:cNvPr>
          <p:cNvSpPr/>
          <p:nvPr/>
        </p:nvSpPr>
        <p:spPr>
          <a:xfrm rot="5400000">
            <a:off x="5470637" y="3173349"/>
            <a:ext cx="1234745" cy="1582726"/>
          </a:xfrm>
          <a:prstGeom prst="arc">
            <a:avLst>
              <a:gd name="adj1" fmla="val 16200000"/>
              <a:gd name="adj2" fmla="val 5592434"/>
            </a:avLst>
          </a:prstGeom>
          <a:ln w="57150"/>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1747" dirty="0"/>
          </a:p>
        </p:txBody>
      </p:sp>
      <p:sp>
        <p:nvSpPr>
          <p:cNvPr id="25" name="Arc 24">
            <a:extLst>
              <a:ext uri="{FF2B5EF4-FFF2-40B4-BE49-F238E27FC236}">
                <a16:creationId xmlns:a16="http://schemas.microsoft.com/office/drawing/2014/main" id="{A835A95D-56AB-4986-8B9B-77097248FC36}"/>
              </a:ext>
            </a:extLst>
          </p:cNvPr>
          <p:cNvSpPr/>
          <p:nvPr/>
        </p:nvSpPr>
        <p:spPr>
          <a:xfrm rot="5400000">
            <a:off x="2199406" y="3079757"/>
            <a:ext cx="1412413" cy="1535885"/>
          </a:xfrm>
          <a:prstGeom prst="arc">
            <a:avLst>
              <a:gd name="adj1" fmla="val 16410026"/>
              <a:gd name="adj2" fmla="val 5592434"/>
            </a:avLst>
          </a:prstGeom>
          <a:ln w="57150"/>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1747" dirty="0"/>
          </a:p>
        </p:txBody>
      </p:sp>
      <p:sp>
        <p:nvSpPr>
          <p:cNvPr id="27" name="TextBox 26">
            <a:extLst>
              <a:ext uri="{FF2B5EF4-FFF2-40B4-BE49-F238E27FC236}">
                <a16:creationId xmlns:a16="http://schemas.microsoft.com/office/drawing/2014/main" id="{F86C61CD-6E3A-473B-A31A-43CF8560BA70}"/>
              </a:ext>
            </a:extLst>
          </p:cNvPr>
          <p:cNvSpPr txBox="1"/>
          <p:nvPr/>
        </p:nvSpPr>
        <p:spPr>
          <a:xfrm>
            <a:off x="431877" y="5875891"/>
            <a:ext cx="3234448" cy="630044"/>
          </a:xfrm>
          <a:prstGeom prst="rect">
            <a:avLst/>
          </a:prstGeom>
          <a:noFill/>
          <a:ln w="38100">
            <a:solidFill>
              <a:schemeClr val="tx1"/>
            </a:solidFill>
          </a:ln>
        </p:spPr>
        <p:txBody>
          <a:bodyPr wrap="square" rtlCol="0">
            <a:spAutoFit/>
          </a:bodyPr>
          <a:lstStyle/>
          <a:p>
            <a:r>
              <a:rPr lang="en-US" sz="1747" b="1" dirty="0">
                <a:solidFill>
                  <a:schemeClr val="bg1"/>
                </a:solidFill>
              </a:rPr>
              <a:t>Serial MT103:</a:t>
            </a:r>
            <a:r>
              <a:rPr lang="en-US" sz="1747" dirty="0">
                <a:solidFill>
                  <a:schemeClr val="bg1"/>
                </a:solidFill>
              </a:rPr>
              <a:t>  All the Details, All the Value, Lower Risks, Slower</a:t>
            </a:r>
          </a:p>
        </p:txBody>
      </p:sp>
      <p:sp>
        <p:nvSpPr>
          <p:cNvPr id="28" name="TextBox 27">
            <a:extLst>
              <a:ext uri="{FF2B5EF4-FFF2-40B4-BE49-F238E27FC236}">
                <a16:creationId xmlns:a16="http://schemas.microsoft.com/office/drawing/2014/main" id="{C44609B9-623D-4B4D-8945-5BB22BFB7603}"/>
              </a:ext>
            </a:extLst>
          </p:cNvPr>
          <p:cNvSpPr txBox="1"/>
          <p:nvPr/>
        </p:nvSpPr>
        <p:spPr>
          <a:xfrm>
            <a:off x="1842000" y="4617176"/>
            <a:ext cx="1386728" cy="630044"/>
          </a:xfrm>
          <a:prstGeom prst="rect">
            <a:avLst/>
          </a:prstGeom>
          <a:noFill/>
          <a:ln w="38100">
            <a:solidFill>
              <a:schemeClr val="tx1"/>
            </a:solidFill>
          </a:ln>
        </p:spPr>
        <p:txBody>
          <a:bodyPr wrap="square" rtlCol="0">
            <a:spAutoFit/>
          </a:bodyPr>
          <a:lstStyle/>
          <a:p>
            <a:r>
              <a:rPr lang="en-US" sz="1747" b="1" dirty="0">
                <a:solidFill>
                  <a:schemeClr val="bg1"/>
                </a:solidFill>
              </a:rPr>
              <a:t>Serial MT103</a:t>
            </a:r>
            <a:endParaRPr lang="en-US" sz="1747" dirty="0">
              <a:solidFill>
                <a:schemeClr val="bg1"/>
              </a:solidFill>
            </a:endParaRPr>
          </a:p>
        </p:txBody>
      </p:sp>
    </p:spTree>
    <p:extLst>
      <p:ext uri="{BB962C8B-B14F-4D97-AF65-F5344CB8AC3E}">
        <p14:creationId xmlns:p14="http://schemas.microsoft.com/office/powerpoint/2010/main" val="262241873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1"/>
          <p:cNvSpPr>
            <a:spLocks noGrp="1"/>
          </p:cNvSpPr>
          <p:nvPr>
            <p:ph type="sldNum" sz="quarter" idx="4294967295"/>
          </p:nvPr>
        </p:nvSpPr>
        <p:spPr>
          <a:xfrm>
            <a:off x="8485655" y="7037294"/>
            <a:ext cx="523875" cy="302559"/>
          </a:xfrm>
          <a:prstGeom prst="rect">
            <a:avLst/>
          </a:prstGeom>
        </p:spPr>
        <p:txBody>
          <a:bodyPr/>
          <a:lstStyle/>
          <a:p>
            <a:pPr>
              <a:defRPr/>
            </a:pPr>
            <a:fld id="{A14B9CBE-E2BF-4D02-A5BE-9A98A21C9C67}" type="slidenum">
              <a:rPr lang="en-US" smtClean="0"/>
              <a:pPr>
                <a:defRPr/>
              </a:pPr>
              <a:t>23</a:t>
            </a:fld>
            <a:endParaRPr lang="en-US" dirty="0"/>
          </a:p>
        </p:txBody>
      </p:sp>
      <p:pic>
        <p:nvPicPr>
          <p:cNvPr id="4" name="Picture 6" descr="https://encrypted-tbn0.gstatic.com/images?q=tbn:ANd9GcTQCzcJfhKrv4rew6SiZ7wpHC9--FvGVVBoGIEVT6dm4NbVg3jK9z-sWeg">
            <a:hlinkClick r:id="rId2"/>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8260" y="2781089"/>
            <a:ext cx="1155333" cy="11324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8" descr="https://encrypted-tbn1.gstatic.com/images?q=tbn:ANd9GcRqEoyeHo1ykh_DS-PVYUsPY9yBXNocKlyj4jMYMaNxzDGpyu_V5QwdEIg">
            <a:hlinkClick r:id="rId4"/>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912491" y="2781090"/>
            <a:ext cx="1097038" cy="11324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4" descr="https://encrypted-tbn3.gstatic.com/images?q=tbn:ANd9GcQvOhZ7NoQm4HBdgskJZSUtfXLR3-au3iwNB5mFigdDTr4w_Z7VUuSANzM">
            <a:hlinkClick r:id="rId6"/>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207809" y="2781091"/>
            <a:ext cx="1201831" cy="11648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4" descr="https://encrypted-tbn3.gstatic.com/images?q=tbn:ANd9GcQvOhZ7NoQm4HBdgskJZSUtfXLR3-au3iwNB5mFigdDTr4w_Z7VUuSANzM">
            <a:hlinkClick r:id="rId6"/>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517026" y="2748734"/>
            <a:ext cx="1201831" cy="11648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2" descr="https://encrypted-tbn3.gstatic.com/images?q=tbn:ANd9GcSfhMhT10z8I2B2RdD5qF6ICVeThOaVuc-YEifr-fYgZvqtQQ1d8iRlVqI">
            <a:hlinkClick r:id="rId8"/>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535021" y="2764912"/>
            <a:ext cx="1386728" cy="11093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Picture 2" descr="https://encrypted-tbn3.gstatic.com/images?q=tbn:ANd9GcSfhMhT10z8I2B2RdD5qF6ICVeThOaVuc-YEifr-fYgZvqtQQ1d8iRlVqI">
            <a:hlinkClick r:id="rId8"/>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2972962" y="2764912"/>
            <a:ext cx="1386728" cy="11093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11" name="Straight Arrow Connector 14"/>
          <p:cNvCxnSpPr>
            <a:cxnSpLocks noChangeShapeType="1"/>
          </p:cNvCxnSpPr>
          <p:nvPr/>
        </p:nvCxnSpPr>
        <p:spPr bwMode="auto">
          <a:xfrm flipV="1">
            <a:off x="5782921" y="3424378"/>
            <a:ext cx="619406" cy="4623"/>
          </a:xfrm>
          <a:prstGeom prst="straightConnector1">
            <a:avLst/>
          </a:prstGeom>
          <a:noFill/>
          <a:ln w="38100" algn="ctr">
            <a:solidFill>
              <a:srgbClr val="000066"/>
            </a:solidFill>
            <a:round/>
            <a:headEnd/>
            <a:tailEnd type="arrow" w="med" len="med"/>
          </a:ln>
          <a:extLst>
            <a:ext uri="{909E8E84-426E-40DD-AFC4-6F175D3DCCD1}">
              <a14:hiddenFill xmlns:a14="http://schemas.microsoft.com/office/drawing/2010/main">
                <a:noFill/>
              </a14:hiddenFill>
            </a:ext>
          </a:extLst>
        </p:spPr>
      </p:cxnSp>
      <p:cxnSp>
        <p:nvCxnSpPr>
          <p:cNvPr id="12" name="Straight Arrow Connector 20"/>
          <p:cNvCxnSpPr>
            <a:cxnSpLocks noChangeShapeType="1"/>
          </p:cNvCxnSpPr>
          <p:nvPr/>
        </p:nvCxnSpPr>
        <p:spPr bwMode="auto">
          <a:xfrm flipV="1">
            <a:off x="2496926" y="3347338"/>
            <a:ext cx="619406" cy="4623"/>
          </a:xfrm>
          <a:prstGeom prst="straightConnector1">
            <a:avLst/>
          </a:prstGeom>
          <a:noFill/>
          <a:ln w="38100" algn="ctr">
            <a:solidFill>
              <a:srgbClr val="000066"/>
            </a:solidFill>
            <a:round/>
            <a:headEnd/>
            <a:tailEnd type="arrow" w="med" len="med"/>
          </a:ln>
          <a:extLst>
            <a:ext uri="{909E8E84-426E-40DD-AFC4-6F175D3DCCD1}">
              <a14:hiddenFill xmlns:a14="http://schemas.microsoft.com/office/drawing/2010/main">
                <a:noFill/>
              </a14:hiddenFill>
            </a:ext>
          </a:extLst>
        </p:spPr>
      </p:cxnSp>
      <p:cxnSp>
        <p:nvCxnSpPr>
          <p:cNvPr id="13" name="Straight Arrow Connector 21"/>
          <p:cNvCxnSpPr>
            <a:cxnSpLocks noChangeShapeType="1"/>
          </p:cNvCxnSpPr>
          <p:nvPr/>
        </p:nvCxnSpPr>
        <p:spPr bwMode="auto">
          <a:xfrm flipV="1">
            <a:off x="4119011" y="3415133"/>
            <a:ext cx="619406" cy="4623"/>
          </a:xfrm>
          <a:prstGeom prst="straightConnector1">
            <a:avLst/>
          </a:prstGeom>
          <a:noFill/>
          <a:ln w="38100" algn="ctr">
            <a:solidFill>
              <a:srgbClr val="000066"/>
            </a:solidFill>
            <a:round/>
            <a:headEnd/>
            <a:tailEnd type="arrow" w="med" len="med"/>
          </a:ln>
          <a:extLst>
            <a:ext uri="{909E8E84-426E-40DD-AFC4-6F175D3DCCD1}">
              <a14:hiddenFill xmlns:a14="http://schemas.microsoft.com/office/drawing/2010/main">
                <a:noFill/>
              </a14:hiddenFill>
            </a:ext>
          </a:extLst>
        </p:spPr>
      </p:cxnSp>
      <p:cxnSp>
        <p:nvCxnSpPr>
          <p:cNvPr id="14" name="Straight Arrow Connector 22"/>
          <p:cNvCxnSpPr>
            <a:cxnSpLocks noChangeShapeType="1"/>
          </p:cNvCxnSpPr>
          <p:nvPr/>
        </p:nvCxnSpPr>
        <p:spPr bwMode="auto">
          <a:xfrm flipV="1">
            <a:off x="7382226" y="3429001"/>
            <a:ext cx="619406" cy="4623"/>
          </a:xfrm>
          <a:prstGeom prst="straightConnector1">
            <a:avLst/>
          </a:prstGeom>
          <a:noFill/>
          <a:ln w="38100" algn="ctr">
            <a:solidFill>
              <a:srgbClr val="000066"/>
            </a:solidFill>
            <a:round/>
            <a:headEnd/>
            <a:tailEnd type="arrow" w="med" len="med"/>
          </a:ln>
          <a:extLst>
            <a:ext uri="{909E8E84-426E-40DD-AFC4-6F175D3DCCD1}">
              <a14:hiddenFill xmlns:a14="http://schemas.microsoft.com/office/drawing/2010/main">
                <a:noFill/>
              </a14:hiddenFill>
            </a:ext>
          </a:extLst>
        </p:spPr>
      </p:cxnSp>
      <p:cxnSp>
        <p:nvCxnSpPr>
          <p:cNvPr id="15" name="Straight Arrow Connector 23"/>
          <p:cNvCxnSpPr>
            <a:cxnSpLocks noChangeShapeType="1"/>
          </p:cNvCxnSpPr>
          <p:nvPr/>
        </p:nvCxnSpPr>
        <p:spPr bwMode="auto">
          <a:xfrm>
            <a:off x="1150795" y="3470958"/>
            <a:ext cx="481871" cy="0"/>
          </a:xfrm>
          <a:prstGeom prst="straightConnector1">
            <a:avLst/>
          </a:prstGeom>
          <a:noFill/>
          <a:ln w="38100" algn="ctr">
            <a:solidFill>
              <a:srgbClr val="000066"/>
            </a:solidFill>
            <a:round/>
            <a:headEnd/>
            <a:tailEnd type="arrow" w="med" len="med"/>
          </a:ln>
          <a:extLst>
            <a:ext uri="{909E8E84-426E-40DD-AFC4-6F175D3DCCD1}">
              <a14:hiddenFill xmlns:a14="http://schemas.microsoft.com/office/drawing/2010/main">
                <a:noFill/>
              </a14:hiddenFill>
            </a:ext>
          </a:extLst>
        </p:spPr>
      </p:cxnSp>
      <p:sp>
        <p:nvSpPr>
          <p:cNvPr id="17" name="TextBox 16"/>
          <p:cNvSpPr txBox="1"/>
          <p:nvPr/>
        </p:nvSpPr>
        <p:spPr>
          <a:xfrm>
            <a:off x="-39955" y="690958"/>
            <a:ext cx="9223910" cy="988604"/>
          </a:xfrm>
          <a:prstGeom prst="rect">
            <a:avLst/>
          </a:prstGeom>
          <a:noFill/>
        </p:spPr>
        <p:txBody>
          <a:bodyPr wrap="square">
            <a:spAutoFit/>
          </a:bodyPr>
          <a:lstStyle/>
          <a:p>
            <a:pPr algn="ctr">
              <a:defRPr/>
            </a:pPr>
            <a:r>
              <a:rPr lang="en-US" sz="2330" b="1" dirty="0">
                <a:solidFill>
                  <a:srgbClr val="000000"/>
                </a:solidFill>
              </a:rPr>
              <a:t>Basic Wire Transfer</a:t>
            </a:r>
          </a:p>
          <a:p>
            <a:pPr algn="ctr">
              <a:defRPr/>
            </a:pPr>
            <a:r>
              <a:rPr lang="en-US" sz="3494" b="1" dirty="0">
                <a:solidFill>
                  <a:srgbClr val="000000"/>
                </a:solidFill>
              </a:rPr>
              <a:t>MT103 &amp; MT202 </a:t>
            </a:r>
            <a:r>
              <a:rPr lang="en-US" sz="2330" b="1" dirty="0">
                <a:solidFill>
                  <a:srgbClr val="000000"/>
                </a:solidFill>
              </a:rPr>
              <a:t>(one payment in two messages)</a:t>
            </a:r>
          </a:p>
        </p:txBody>
      </p:sp>
      <p:sp>
        <p:nvSpPr>
          <p:cNvPr id="21" name="Arc 20">
            <a:extLst>
              <a:ext uri="{FF2B5EF4-FFF2-40B4-BE49-F238E27FC236}">
                <a16:creationId xmlns:a16="http://schemas.microsoft.com/office/drawing/2014/main" id="{0C8F9562-C4DD-4DBB-B8B7-7B68377ADA42}"/>
              </a:ext>
            </a:extLst>
          </p:cNvPr>
          <p:cNvSpPr/>
          <p:nvPr/>
        </p:nvSpPr>
        <p:spPr>
          <a:xfrm rot="5400000">
            <a:off x="3805872" y="3110684"/>
            <a:ext cx="1358458" cy="1584341"/>
          </a:xfrm>
          <a:prstGeom prst="arc">
            <a:avLst>
              <a:gd name="adj1" fmla="val 16200000"/>
              <a:gd name="adj2" fmla="val 5592434"/>
            </a:avLst>
          </a:prstGeom>
          <a:ln w="57150"/>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1747" dirty="0"/>
          </a:p>
        </p:txBody>
      </p:sp>
      <p:sp>
        <p:nvSpPr>
          <p:cNvPr id="24" name="Arc 23">
            <a:extLst>
              <a:ext uri="{FF2B5EF4-FFF2-40B4-BE49-F238E27FC236}">
                <a16:creationId xmlns:a16="http://schemas.microsoft.com/office/drawing/2014/main" id="{5A1B0BF6-7B47-4B0C-9C9D-7AB66796D2E4}"/>
              </a:ext>
            </a:extLst>
          </p:cNvPr>
          <p:cNvSpPr/>
          <p:nvPr/>
        </p:nvSpPr>
        <p:spPr>
          <a:xfrm rot="5400000">
            <a:off x="5470637" y="3173349"/>
            <a:ext cx="1234745" cy="1582726"/>
          </a:xfrm>
          <a:prstGeom prst="arc">
            <a:avLst>
              <a:gd name="adj1" fmla="val 16200000"/>
              <a:gd name="adj2" fmla="val 5592434"/>
            </a:avLst>
          </a:prstGeom>
          <a:ln w="57150"/>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1747" dirty="0"/>
          </a:p>
        </p:txBody>
      </p:sp>
      <p:sp>
        <p:nvSpPr>
          <p:cNvPr id="25" name="Arc 24">
            <a:extLst>
              <a:ext uri="{FF2B5EF4-FFF2-40B4-BE49-F238E27FC236}">
                <a16:creationId xmlns:a16="http://schemas.microsoft.com/office/drawing/2014/main" id="{A835A95D-56AB-4986-8B9B-77097248FC36}"/>
              </a:ext>
            </a:extLst>
          </p:cNvPr>
          <p:cNvSpPr/>
          <p:nvPr/>
        </p:nvSpPr>
        <p:spPr>
          <a:xfrm rot="5400000">
            <a:off x="2199406" y="3079757"/>
            <a:ext cx="1412413" cy="1535885"/>
          </a:xfrm>
          <a:prstGeom prst="arc">
            <a:avLst>
              <a:gd name="adj1" fmla="val 16410026"/>
              <a:gd name="adj2" fmla="val 5592434"/>
            </a:avLst>
          </a:prstGeom>
          <a:ln w="57150"/>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1747" dirty="0"/>
          </a:p>
        </p:txBody>
      </p:sp>
      <p:sp>
        <p:nvSpPr>
          <p:cNvPr id="26" name="Arc 25">
            <a:extLst>
              <a:ext uri="{FF2B5EF4-FFF2-40B4-BE49-F238E27FC236}">
                <a16:creationId xmlns:a16="http://schemas.microsoft.com/office/drawing/2014/main" id="{45B678E0-A2C1-4E45-A2D6-4F8613D7E0C7}"/>
              </a:ext>
            </a:extLst>
          </p:cNvPr>
          <p:cNvSpPr/>
          <p:nvPr/>
        </p:nvSpPr>
        <p:spPr>
          <a:xfrm rot="16200000">
            <a:off x="3691392" y="347949"/>
            <a:ext cx="1547827" cy="4698190"/>
          </a:xfrm>
          <a:prstGeom prst="arc">
            <a:avLst>
              <a:gd name="adj1" fmla="val 16167673"/>
              <a:gd name="adj2" fmla="val 5519446"/>
            </a:avLst>
          </a:prstGeom>
          <a:ln w="57150"/>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1747" dirty="0"/>
          </a:p>
        </p:txBody>
      </p:sp>
      <p:sp>
        <p:nvSpPr>
          <p:cNvPr id="2" name="TextBox 1">
            <a:extLst>
              <a:ext uri="{FF2B5EF4-FFF2-40B4-BE49-F238E27FC236}">
                <a16:creationId xmlns:a16="http://schemas.microsoft.com/office/drawing/2014/main" id="{37733945-5F24-431E-BC13-93893E38E55C}"/>
              </a:ext>
            </a:extLst>
          </p:cNvPr>
          <p:cNvSpPr txBox="1"/>
          <p:nvPr/>
        </p:nvSpPr>
        <p:spPr>
          <a:xfrm>
            <a:off x="576834" y="5583039"/>
            <a:ext cx="3388797" cy="898900"/>
          </a:xfrm>
          <a:prstGeom prst="rect">
            <a:avLst/>
          </a:prstGeom>
          <a:noFill/>
          <a:ln w="38100">
            <a:solidFill>
              <a:schemeClr val="tx1"/>
            </a:solidFill>
          </a:ln>
        </p:spPr>
        <p:txBody>
          <a:bodyPr wrap="square" rtlCol="0">
            <a:spAutoFit/>
          </a:bodyPr>
          <a:lstStyle/>
          <a:p>
            <a:r>
              <a:rPr lang="en-US" sz="1747" b="1" dirty="0">
                <a:solidFill>
                  <a:schemeClr val="bg1"/>
                </a:solidFill>
              </a:rPr>
              <a:t>MT103:</a:t>
            </a:r>
            <a:r>
              <a:rPr lang="en-US" sz="1747" dirty="0">
                <a:solidFill>
                  <a:schemeClr val="bg1"/>
                </a:solidFill>
              </a:rPr>
              <a:t>  All the Details and Very Fast Communication b/w Org Bank and Bene Bank; But no value.</a:t>
            </a:r>
          </a:p>
        </p:txBody>
      </p:sp>
      <p:sp>
        <p:nvSpPr>
          <p:cNvPr id="20" name="TextBox 19">
            <a:extLst>
              <a:ext uri="{FF2B5EF4-FFF2-40B4-BE49-F238E27FC236}">
                <a16:creationId xmlns:a16="http://schemas.microsoft.com/office/drawing/2014/main" id="{273AF181-BA3E-487C-9706-B9D6B5F7C14F}"/>
              </a:ext>
            </a:extLst>
          </p:cNvPr>
          <p:cNvSpPr txBox="1"/>
          <p:nvPr/>
        </p:nvSpPr>
        <p:spPr>
          <a:xfrm>
            <a:off x="5431616" y="5601181"/>
            <a:ext cx="2352260" cy="898900"/>
          </a:xfrm>
          <a:prstGeom prst="rect">
            <a:avLst/>
          </a:prstGeom>
          <a:noFill/>
          <a:ln w="38100">
            <a:solidFill>
              <a:schemeClr val="tx1"/>
            </a:solidFill>
          </a:ln>
        </p:spPr>
        <p:txBody>
          <a:bodyPr wrap="square" rtlCol="0">
            <a:spAutoFit/>
          </a:bodyPr>
          <a:lstStyle/>
          <a:p>
            <a:r>
              <a:rPr lang="en-US" sz="1747" b="1" dirty="0">
                <a:solidFill>
                  <a:schemeClr val="bg1"/>
                </a:solidFill>
              </a:rPr>
              <a:t>MT202:</a:t>
            </a:r>
            <a:r>
              <a:rPr lang="en-US" sz="1747" dirty="0">
                <a:solidFill>
                  <a:schemeClr val="bg1"/>
                </a:solidFill>
              </a:rPr>
              <a:t>  Very few details; slow; but has the real value.  </a:t>
            </a:r>
          </a:p>
        </p:txBody>
      </p:sp>
      <p:sp>
        <p:nvSpPr>
          <p:cNvPr id="22" name="TextBox 21">
            <a:extLst>
              <a:ext uri="{FF2B5EF4-FFF2-40B4-BE49-F238E27FC236}">
                <a16:creationId xmlns:a16="http://schemas.microsoft.com/office/drawing/2014/main" id="{1D89B901-D5CD-49D0-8CE1-96BB8B9A45D5}"/>
              </a:ext>
            </a:extLst>
          </p:cNvPr>
          <p:cNvSpPr txBox="1"/>
          <p:nvPr/>
        </p:nvSpPr>
        <p:spPr>
          <a:xfrm>
            <a:off x="1582280" y="4582084"/>
            <a:ext cx="1043870" cy="361189"/>
          </a:xfrm>
          <a:prstGeom prst="rect">
            <a:avLst/>
          </a:prstGeom>
          <a:noFill/>
          <a:ln w="38100">
            <a:solidFill>
              <a:schemeClr val="tx1"/>
            </a:solidFill>
          </a:ln>
        </p:spPr>
        <p:txBody>
          <a:bodyPr wrap="square" rtlCol="0">
            <a:spAutoFit/>
          </a:bodyPr>
          <a:lstStyle/>
          <a:p>
            <a:r>
              <a:rPr lang="en-US" sz="1747" b="1" dirty="0">
                <a:solidFill>
                  <a:schemeClr val="bg1"/>
                </a:solidFill>
              </a:rPr>
              <a:t>MT202</a:t>
            </a:r>
            <a:r>
              <a:rPr lang="en-US" sz="1747" dirty="0">
                <a:solidFill>
                  <a:schemeClr val="bg1"/>
                </a:solidFill>
              </a:rPr>
              <a:t> </a:t>
            </a:r>
          </a:p>
        </p:txBody>
      </p:sp>
      <p:sp>
        <p:nvSpPr>
          <p:cNvPr id="23" name="TextBox 22">
            <a:extLst>
              <a:ext uri="{FF2B5EF4-FFF2-40B4-BE49-F238E27FC236}">
                <a16:creationId xmlns:a16="http://schemas.microsoft.com/office/drawing/2014/main" id="{27EDC308-CFD2-4D7E-943F-7EDE7DD0ABF6}"/>
              </a:ext>
            </a:extLst>
          </p:cNvPr>
          <p:cNvSpPr txBox="1"/>
          <p:nvPr/>
        </p:nvSpPr>
        <p:spPr>
          <a:xfrm>
            <a:off x="1615735" y="1759003"/>
            <a:ext cx="1043870" cy="361189"/>
          </a:xfrm>
          <a:prstGeom prst="rect">
            <a:avLst/>
          </a:prstGeom>
          <a:noFill/>
          <a:ln w="38100">
            <a:solidFill>
              <a:schemeClr val="tx1"/>
            </a:solidFill>
          </a:ln>
        </p:spPr>
        <p:txBody>
          <a:bodyPr wrap="square" rtlCol="0">
            <a:spAutoFit/>
          </a:bodyPr>
          <a:lstStyle/>
          <a:p>
            <a:r>
              <a:rPr lang="en-US" sz="1747" b="1" dirty="0">
                <a:solidFill>
                  <a:schemeClr val="bg1"/>
                </a:solidFill>
              </a:rPr>
              <a:t>MT103</a:t>
            </a:r>
            <a:r>
              <a:rPr lang="en-US" sz="1747" dirty="0">
                <a:solidFill>
                  <a:schemeClr val="bg1"/>
                </a:solidFill>
              </a:rPr>
              <a:t> </a:t>
            </a:r>
          </a:p>
        </p:txBody>
      </p:sp>
    </p:spTree>
    <p:extLst>
      <p:ext uri="{BB962C8B-B14F-4D97-AF65-F5344CB8AC3E}">
        <p14:creationId xmlns:p14="http://schemas.microsoft.com/office/powerpoint/2010/main" val="123512802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1"/>
          <p:cNvSpPr>
            <a:spLocks noGrp="1"/>
          </p:cNvSpPr>
          <p:nvPr>
            <p:ph type="sldNum" sz="quarter" idx="4294967295"/>
          </p:nvPr>
        </p:nvSpPr>
        <p:spPr>
          <a:xfrm>
            <a:off x="8485655" y="7037294"/>
            <a:ext cx="523875" cy="302559"/>
          </a:xfrm>
          <a:prstGeom prst="rect">
            <a:avLst/>
          </a:prstGeom>
        </p:spPr>
        <p:txBody>
          <a:bodyPr/>
          <a:lstStyle/>
          <a:p>
            <a:pPr>
              <a:defRPr/>
            </a:pPr>
            <a:fld id="{A14B9CBE-E2BF-4D02-A5BE-9A98A21C9C67}" type="slidenum">
              <a:rPr lang="en-US" smtClean="0"/>
              <a:pPr>
                <a:defRPr/>
              </a:pPr>
              <a:t>24</a:t>
            </a:fld>
            <a:endParaRPr lang="en-US" dirty="0"/>
          </a:p>
        </p:txBody>
      </p:sp>
      <p:pic>
        <p:nvPicPr>
          <p:cNvPr id="4" name="Picture 6" descr="https://encrypted-tbn0.gstatic.com/images?q=tbn:ANd9GcTQCzcJfhKrv4rew6SiZ7wpHC9--FvGVVBoGIEVT6dm4NbVg3jK9z-sWeg">
            <a:hlinkClick r:id="rId2"/>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8260" y="2781089"/>
            <a:ext cx="1155333" cy="11324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8" descr="https://encrypted-tbn1.gstatic.com/images?q=tbn:ANd9GcRqEoyeHo1ykh_DS-PVYUsPY9yBXNocKlyj4jMYMaNxzDGpyu_V5QwdEIg">
            <a:hlinkClick r:id="rId4"/>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912491" y="2781090"/>
            <a:ext cx="1097038" cy="11324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4" descr="https://encrypted-tbn3.gstatic.com/images?q=tbn:ANd9GcQvOhZ7NoQm4HBdgskJZSUtfXLR3-au3iwNB5mFigdDTr4w_Z7VUuSANzM">
            <a:hlinkClick r:id="rId6"/>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207809" y="2781091"/>
            <a:ext cx="1201831" cy="11648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4" descr="https://encrypted-tbn3.gstatic.com/images?q=tbn:ANd9GcQvOhZ7NoQm4HBdgskJZSUtfXLR3-au3iwNB5mFigdDTr4w_Z7VUuSANzM">
            <a:hlinkClick r:id="rId6"/>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517026" y="2748734"/>
            <a:ext cx="1201831" cy="11648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2" descr="https://encrypted-tbn3.gstatic.com/images?q=tbn:ANd9GcSfhMhT10z8I2B2RdD5qF6ICVeThOaVuc-YEifr-fYgZvqtQQ1d8iRlVqI">
            <a:hlinkClick r:id="rId8"/>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535021" y="2764912"/>
            <a:ext cx="1386728" cy="11093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Picture 2" descr="https://encrypted-tbn3.gstatic.com/images?q=tbn:ANd9GcSfhMhT10z8I2B2RdD5qF6ICVeThOaVuc-YEifr-fYgZvqtQQ1d8iRlVqI">
            <a:hlinkClick r:id="rId8"/>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2972962" y="2764912"/>
            <a:ext cx="1386728" cy="11093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11" name="Straight Arrow Connector 14"/>
          <p:cNvCxnSpPr>
            <a:cxnSpLocks noChangeShapeType="1"/>
          </p:cNvCxnSpPr>
          <p:nvPr/>
        </p:nvCxnSpPr>
        <p:spPr bwMode="auto">
          <a:xfrm flipV="1">
            <a:off x="5782921" y="3424378"/>
            <a:ext cx="619406" cy="4623"/>
          </a:xfrm>
          <a:prstGeom prst="straightConnector1">
            <a:avLst/>
          </a:prstGeom>
          <a:noFill/>
          <a:ln w="38100" algn="ctr">
            <a:solidFill>
              <a:srgbClr val="000066"/>
            </a:solidFill>
            <a:round/>
            <a:headEnd/>
            <a:tailEnd type="arrow" w="med" len="med"/>
          </a:ln>
          <a:extLst>
            <a:ext uri="{909E8E84-426E-40DD-AFC4-6F175D3DCCD1}">
              <a14:hiddenFill xmlns:a14="http://schemas.microsoft.com/office/drawing/2010/main">
                <a:noFill/>
              </a14:hiddenFill>
            </a:ext>
          </a:extLst>
        </p:spPr>
      </p:cxnSp>
      <p:cxnSp>
        <p:nvCxnSpPr>
          <p:cNvPr id="12" name="Straight Arrow Connector 20"/>
          <p:cNvCxnSpPr>
            <a:cxnSpLocks noChangeShapeType="1"/>
          </p:cNvCxnSpPr>
          <p:nvPr/>
        </p:nvCxnSpPr>
        <p:spPr bwMode="auto">
          <a:xfrm flipV="1">
            <a:off x="2496926" y="3347338"/>
            <a:ext cx="619406" cy="4623"/>
          </a:xfrm>
          <a:prstGeom prst="straightConnector1">
            <a:avLst/>
          </a:prstGeom>
          <a:noFill/>
          <a:ln w="38100" algn="ctr">
            <a:solidFill>
              <a:srgbClr val="000066"/>
            </a:solidFill>
            <a:round/>
            <a:headEnd/>
            <a:tailEnd type="arrow" w="med" len="med"/>
          </a:ln>
          <a:extLst>
            <a:ext uri="{909E8E84-426E-40DD-AFC4-6F175D3DCCD1}">
              <a14:hiddenFill xmlns:a14="http://schemas.microsoft.com/office/drawing/2010/main">
                <a:noFill/>
              </a14:hiddenFill>
            </a:ext>
          </a:extLst>
        </p:spPr>
      </p:cxnSp>
      <p:cxnSp>
        <p:nvCxnSpPr>
          <p:cNvPr id="13" name="Straight Arrow Connector 21"/>
          <p:cNvCxnSpPr>
            <a:cxnSpLocks noChangeShapeType="1"/>
          </p:cNvCxnSpPr>
          <p:nvPr/>
        </p:nvCxnSpPr>
        <p:spPr bwMode="auto">
          <a:xfrm flipV="1">
            <a:off x="4119011" y="3415133"/>
            <a:ext cx="619406" cy="4623"/>
          </a:xfrm>
          <a:prstGeom prst="straightConnector1">
            <a:avLst/>
          </a:prstGeom>
          <a:noFill/>
          <a:ln w="38100" algn="ctr">
            <a:solidFill>
              <a:srgbClr val="000066"/>
            </a:solidFill>
            <a:round/>
            <a:headEnd/>
            <a:tailEnd type="arrow" w="med" len="med"/>
          </a:ln>
          <a:extLst>
            <a:ext uri="{909E8E84-426E-40DD-AFC4-6F175D3DCCD1}">
              <a14:hiddenFill xmlns:a14="http://schemas.microsoft.com/office/drawing/2010/main">
                <a:noFill/>
              </a14:hiddenFill>
            </a:ext>
          </a:extLst>
        </p:spPr>
      </p:cxnSp>
      <p:cxnSp>
        <p:nvCxnSpPr>
          <p:cNvPr id="14" name="Straight Arrow Connector 22"/>
          <p:cNvCxnSpPr>
            <a:cxnSpLocks noChangeShapeType="1"/>
          </p:cNvCxnSpPr>
          <p:nvPr/>
        </p:nvCxnSpPr>
        <p:spPr bwMode="auto">
          <a:xfrm flipV="1">
            <a:off x="7382226" y="3429001"/>
            <a:ext cx="619406" cy="4623"/>
          </a:xfrm>
          <a:prstGeom prst="straightConnector1">
            <a:avLst/>
          </a:prstGeom>
          <a:noFill/>
          <a:ln w="38100" algn="ctr">
            <a:solidFill>
              <a:srgbClr val="000066"/>
            </a:solidFill>
            <a:round/>
            <a:headEnd/>
            <a:tailEnd type="arrow" w="med" len="med"/>
          </a:ln>
          <a:extLst>
            <a:ext uri="{909E8E84-426E-40DD-AFC4-6F175D3DCCD1}">
              <a14:hiddenFill xmlns:a14="http://schemas.microsoft.com/office/drawing/2010/main">
                <a:noFill/>
              </a14:hiddenFill>
            </a:ext>
          </a:extLst>
        </p:spPr>
      </p:cxnSp>
      <p:cxnSp>
        <p:nvCxnSpPr>
          <p:cNvPr id="15" name="Straight Arrow Connector 23"/>
          <p:cNvCxnSpPr>
            <a:cxnSpLocks noChangeShapeType="1"/>
          </p:cNvCxnSpPr>
          <p:nvPr/>
        </p:nvCxnSpPr>
        <p:spPr bwMode="auto">
          <a:xfrm>
            <a:off x="1150795" y="3470958"/>
            <a:ext cx="481871" cy="0"/>
          </a:xfrm>
          <a:prstGeom prst="straightConnector1">
            <a:avLst/>
          </a:prstGeom>
          <a:noFill/>
          <a:ln w="38100" algn="ctr">
            <a:solidFill>
              <a:srgbClr val="000066"/>
            </a:solidFill>
            <a:round/>
            <a:headEnd/>
            <a:tailEnd type="arrow" w="med" len="med"/>
          </a:ln>
          <a:extLst>
            <a:ext uri="{909E8E84-426E-40DD-AFC4-6F175D3DCCD1}">
              <a14:hiddenFill xmlns:a14="http://schemas.microsoft.com/office/drawing/2010/main">
                <a:noFill/>
              </a14:hiddenFill>
            </a:ext>
          </a:extLst>
        </p:spPr>
      </p:cxnSp>
      <p:sp>
        <p:nvSpPr>
          <p:cNvPr id="17" name="TextBox 16"/>
          <p:cNvSpPr txBox="1"/>
          <p:nvPr/>
        </p:nvSpPr>
        <p:spPr>
          <a:xfrm>
            <a:off x="2747967" y="758136"/>
            <a:ext cx="3980898" cy="988604"/>
          </a:xfrm>
          <a:prstGeom prst="rect">
            <a:avLst/>
          </a:prstGeom>
          <a:noFill/>
        </p:spPr>
        <p:txBody>
          <a:bodyPr wrap="none">
            <a:spAutoFit/>
          </a:bodyPr>
          <a:lstStyle/>
          <a:p>
            <a:pPr algn="ctr">
              <a:defRPr/>
            </a:pPr>
            <a:r>
              <a:rPr lang="en-US" sz="2330" b="1" dirty="0">
                <a:solidFill>
                  <a:srgbClr val="000000"/>
                </a:solidFill>
              </a:rPr>
              <a:t>Basic Wire Transfer</a:t>
            </a:r>
          </a:p>
          <a:p>
            <a:pPr algn="ctr">
              <a:defRPr/>
            </a:pPr>
            <a:r>
              <a:rPr lang="en-US" sz="3494" b="1" dirty="0">
                <a:solidFill>
                  <a:srgbClr val="000000"/>
                </a:solidFill>
              </a:rPr>
              <a:t>MT103 &amp; MT202Cov</a:t>
            </a:r>
          </a:p>
        </p:txBody>
      </p:sp>
      <p:sp>
        <p:nvSpPr>
          <p:cNvPr id="21" name="Arc 20">
            <a:extLst>
              <a:ext uri="{FF2B5EF4-FFF2-40B4-BE49-F238E27FC236}">
                <a16:creationId xmlns:a16="http://schemas.microsoft.com/office/drawing/2014/main" id="{0C8F9562-C4DD-4DBB-B8B7-7B68377ADA42}"/>
              </a:ext>
            </a:extLst>
          </p:cNvPr>
          <p:cNvSpPr/>
          <p:nvPr/>
        </p:nvSpPr>
        <p:spPr>
          <a:xfrm rot="5400000">
            <a:off x="3805872" y="3110684"/>
            <a:ext cx="1358458" cy="1584341"/>
          </a:xfrm>
          <a:prstGeom prst="arc">
            <a:avLst>
              <a:gd name="adj1" fmla="val 16200000"/>
              <a:gd name="adj2" fmla="val 5592434"/>
            </a:avLst>
          </a:prstGeom>
          <a:ln w="57150"/>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1747" dirty="0"/>
          </a:p>
        </p:txBody>
      </p:sp>
      <p:sp>
        <p:nvSpPr>
          <p:cNvPr id="24" name="Arc 23">
            <a:extLst>
              <a:ext uri="{FF2B5EF4-FFF2-40B4-BE49-F238E27FC236}">
                <a16:creationId xmlns:a16="http://schemas.microsoft.com/office/drawing/2014/main" id="{5A1B0BF6-7B47-4B0C-9C9D-7AB66796D2E4}"/>
              </a:ext>
            </a:extLst>
          </p:cNvPr>
          <p:cNvSpPr/>
          <p:nvPr/>
        </p:nvSpPr>
        <p:spPr>
          <a:xfrm rot="5400000">
            <a:off x="5470637" y="3173349"/>
            <a:ext cx="1234745" cy="1582726"/>
          </a:xfrm>
          <a:prstGeom prst="arc">
            <a:avLst>
              <a:gd name="adj1" fmla="val 16200000"/>
              <a:gd name="adj2" fmla="val 5592434"/>
            </a:avLst>
          </a:prstGeom>
          <a:ln w="57150"/>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1747" dirty="0"/>
          </a:p>
        </p:txBody>
      </p:sp>
      <p:sp>
        <p:nvSpPr>
          <p:cNvPr id="25" name="Arc 24">
            <a:extLst>
              <a:ext uri="{FF2B5EF4-FFF2-40B4-BE49-F238E27FC236}">
                <a16:creationId xmlns:a16="http://schemas.microsoft.com/office/drawing/2014/main" id="{A835A95D-56AB-4986-8B9B-77097248FC36}"/>
              </a:ext>
            </a:extLst>
          </p:cNvPr>
          <p:cNvSpPr/>
          <p:nvPr/>
        </p:nvSpPr>
        <p:spPr>
          <a:xfrm rot="5400000">
            <a:off x="2199406" y="3079757"/>
            <a:ext cx="1412413" cy="1535885"/>
          </a:xfrm>
          <a:prstGeom prst="arc">
            <a:avLst>
              <a:gd name="adj1" fmla="val 16410026"/>
              <a:gd name="adj2" fmla="val 5592434"/>
            </a:avLst>
          </a:prstGeom>
          <a:ln w="57150"/>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1747" dirty="0"/>
          </a:p>
        </p:txBody>
      </p:sp>
      <p:sp>
        <p:nvSpPr>
          <p:cNvPr id="26" name="Arc 25">
            <a:extLst>
              <a:ext uri="{FF2B5EF4-FFF2-40B4-BE49-F238E27FC236}">
                <a16:creationId xmlns:a16="http://schemas.microsoft.com/office/drawing/2014/main" id="{45B678E0-A2C1-4E45-A2D6-4F8613D7E0C7}"/>
              </a:ext>
            </a:extLst>
          </p:cNvPr>
          <p:cNvSpPr/>
          <p:nvPr/>
        </p:nvSpPr>
        <p:spPr>
          <a:xfrm rot="16200000">
            <a:off x="3691392" y="347949"/>
            <a:ext cx="1547827" cy="4698190"/>
          </a:xfrm>
          <a:prstGeom prst="arc">
            <a:avLst>
              <a:gd name="adj1" fmla="val 16167673"/>
              <a:gd name="adj2" fmla="val 5519446"/>
            </a:avLst>
          </a:prstGeom>
          <a:ln w="57150"/>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1747" dirty="0"/>
          </a:p>
        </p:txBody>
      </p:sp>
      <p:sp>
        <p:nvSpPr>
          <p:cNvPr id="19" name="TextBox 18">
            <a:extLst>
              <a:ext uri="{FF2B5EF4-FFF2-40B4-BE49-F238E27FC236}">
                <a16:creationId xmlns:a16="http://schemas.microsoft.com/office/drawing/2014/main" id="{4EBB4D30-1462-4B76-BB53-2178907378B7}"/>
              </a:ext>
            </a:extLst>
          </p:cNvPr>
          <p:cNvSpPr txBox="1"/>
          <p:nvPr/>
        </p:nvSpPr>
        <p:spPr>
          <a:xfrm>
            <a:off x="576834" y="5583039"/>
            <a:ext cx="3388797" cy="898900"/>
          </a:xfrm>
          <a:prstGeom prst="rect">
            <a:avLst/>
          </a:prstGeom>
          <a:noFill/>
          <a:ln w="38100">
            <a:solidFill>
              <a:schemeClr val="tx1"/>
            </a:solidFill>
          </a:ln>
        </p:spPr>
        <p:txBody>
          <a:bodyPr wrap="square" rtlCol="0">
            <a:spAutoFit/>
          </a:bodyPr>
          <a:lstStyle/>
          <a:p>
            <a:r>
              <a:rPr lang="en-US" sz="1747" b="1" dirty="0">
                <a:solidFill>
                  <a:schemeClr val="bg1"/>
                </a:solidFill>
              </a:rPr>
              <a:t>MT103:</a:t>
            </a:r>
            <a:r>
              <a:rPr lang="en-US" sz="1747" dirty="0">
                <a:solidFill>
                  <a:schemeClr val="bg1"/>
                </a:solidFill>
              </a:rPr>
              <a:t>  All the Details and Very Fast Communication b/w Org Bank and Bene Bank; But no value.</a:t>
            </a:r>
          </a:p>
        </p:txBody>
      </p:sp>
      <p:sp>
        <p:nvSpPr>
          <p:cNvPr id="20" name="TextBox 19">
            <a:extLst>
              <a:ext uri="{FF2B5EF4-FFF2-40B4-BE49-F238E27FC236}">
                <a16:creationId xmlns:a16="http://schemas.microsoft.com/office/drawing/2014/main" id="{6C8D95AD-545E-4139-B8F9-7B56186DF545}"/>
              </a:ext>
            </a:extLst>
          </p:cNvPr>
          <p:cNvSpPr txBox="1"/>
          <p:nvPr/>
        </p:nvSpPr>
        <p:spPr>
          <a:xfrm>
            <a:off x="5277273" y="5583040"/>
            <a:ext cx="3015644" cy="898900"/>
          </a:xfrm>
          <a:prstGeom prst="rect">
            <a:avLst/>
          </a:prstGeom>
          <a:noFill/>
          <a:ln w="38100">
            <a:solidFill>
              <a:schemeClr val="tx1"/>
            </a:solidFill>
          </a:ln>
        </p:spPr>
        <p:txBody>
          <a:bodyPr wrap="square" rtlCol="0">
            <a:spAutoFit/>
          </a:bodyPr>
          <a:lstStyle/>
          <a:p>
            <a:r>
              <a:rPr lang="en-US" sz="1747" b="1" dirty="0">
                <a:solidFill>
                  <a:schemeClr val="bg1"/>
                </a:solidFill>
              </a:rPr>
              <a:t>MT202Cov:</a:t>
            </a:r>
            <a:r>
              <a:rPr lang="en-US" sz="1747" dirty="0">
                <a:solidFill>
                  <a:schemeClr val="bg1"/>
                </a:solidFill>
              </a:rPr>
              <a:t>  All the Details; slow; but has the real value; less risks.  </a:t>
            </a:r>
          </a:p>
        </p:txBody>
      </p:sp>
      <p:sp>
        <p:nvSpPr>
          <p:cNvPr id="22" name="TextBox 21">
            <a:extLst>
              <a:ext uri="{FF2B5EF4-FFF2-40B4-BE49-F238E27FC236}">
                <a16:creationId xmlns:a16="http://schemas.microsoft.com/office/drawing/2014/main" id="{37C669B8-733D-48B4-AD98-E81A0B94DB5D}"/>
              </a:ext>
            </a:extLst>
          </p:cNvPr>
          <p:cNvSpPr txBox="1"/>
          <p:nvPr/>
        </p:nvSpPr>
        <p:spPr>
          <a:xfrm>
            <a:off x="1615735" y="1759003"/>
            <a:ext cx="1043870" cy="361189"/>
          </a:xfrm>
          <a:prstGeom prst="rect">
            <a:avLst/>
          </a:prstGeom>
          <a:noFill/>
          <a:ln w="38100">
            <a:solidFill>
              <a:schemeClr val="tx1"/>
            </a:solidFill>
          </a:ln>
        </p:spPr>
        <p:txBody>
          <a:bodyPr wrap="square" rtlCol="0">
            <a:spAutoFit/>
          </a:bodyPr>
          <a:lstStyle/>
          <a:p>
            <a:r>
              <a:rPr lang="en-US" sz="1747" b="1" dirty="0">
                <a:solidFill>
                  <a:schemeClr val="bg1"/>
                </a:solidFill>
              </a:rPr>
              <a:t>MT103</a:t>
            </a:r>
            <a:r>
              <a:rPr lang="en-US" sz="1747" dirty="0">
                <a:solidFill>
                  <a:schemeClr val="bg1"/>
                </a:solidFill>
              </a:rPr>
              <a:t> </a:t>
            </a:r>
          </a:p>
        </p:txBody>
      </p:sp>
      <p:sp>
        <p:nvSpPr>
          <p:cNvPr id="23" name="TextBox 22">
            <a:extLst>
              <a:ext uri="{FF2B5EF4-FFF2-40B4-BE49-F238E27FC236}">
                <a16:creationId xmlns:a16="http://schemas.microsoft.com/office/drawing/2014/main" id="{0CB9A49A-99E0-41F6-89A8-59B2778125DC}"/>
              </a:ext>
            </a:extLst>
          </p:cNvPr>
          <p:cNvSpPr txBox="1"/>
          <p:nvPr/>
        </p:nvSpPr>
        <p:spPr>
          <a:xfrm>
            <a:off x="1582279" y="4582084"/>
            <a:ext cx="1136578" cy="630044"/>
          </a:xfrm>
          <a:prstGeom prst="rect">
            <a:avLst/>
          </a:prstGeom>
          <a:noFill/>
          <a:ln w="38100">
            <a:solidFill>
              <a:schemeClr val="tx1"/>
            </a:solidFill>
          </a:ln>
        </p:spPr>
        <p:txBody>
          <a:bodyPr wrap="square" rtlCol="0">
            <a:spAutoFit/>
          </a:bodyPr>
          <a:lstStyle/>
          <a:p>
            <a:r>
              <a:rPr lang="en-US" sz="1747" b="1" dirty="0">
                <a:solidFill>
                  <a:schemeClr val="bg1"/>
                </a:solidFill>
              </a:rPr>
              <a:t>MT202cov</a:t>
            </a:r>
            <a:r>
              <a:rPr lang="en-US" sz="1747" dirty="0">
                <a:solidFill>
                  <a:schemeClr val="bg1"/>
                </a:solidFill>
              </a:rPr>
              <a:t> </a:t>
            </a:r>
          </a:p>
        </p:txBody>
      </p:sp>
    </p:spTree>
    <p:extLst>
      <p:ext uri="{BB962C8B-B14F-4D97-AF65-F5344CB8AC3E}">
        <p14:creationId xmlns:p14="http://schemas.microsoft.com/office/powerpoint/2010/main" val="163725838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DD6974-1765-43F3-8307-DA8B1D2A5BA5}"/>
              </a:ext>
            </a:extLst>
          </p:cNvPr>
          <p:cNvSpPr>
            <a:spLocks noGrp="1"/>
          </p:cNvSpPr>
          <p:nvPr>
            <p:ph type="title"/>
          </p:nvPr>
        </p:nvSpPr>
        <p:spPr/>
        <p:txBody>
          <a:bodyPr/>
          <a:lstStyle/>
          <a:p>
            <a:r>
              <a:rPr lang="en-US" b="1" dirty="0"/>
              <a:t>Examining the Wire</a:t>
            </a:r>
          </a:p>
        </p:txBody>
      </p:sp>
      <p:sp>
        <p:nvSpPr>
          <p:cNvPr id="3" name="Slide Number Placeholder 2">
            <a:extLst>
              <a:ext uri="{FF2B5EF4-FFF2-40B4-BE49-F238E27FC236}">
                <a16:creationId xmlns:a16="http://schemas.microsoft.com/office/drawing/2014/main" id="{9D82E0E5-7E03-4B7E-AF9A-52D4AAD44F5A}"/>
              </a:ext>
            </a:extLst>
          </p:cNvPr>
          <p:cNvSpPr>
            <a:spLocks noGrp="1"/>
          </p:cNvSpPr>
          <p:nvPr>
            <p:ph type="sldNum" sz="quarter" idx="4294967295"/>
          </p:nvPr>
        </p:nvSpPr>
        <p:spPr>
          <a:xfrm>
            <a:off x="8678956" y="6324321"/>
            <a:ext cx="330574" cy="236724"/>
          </a:xfrm>
          <a:prstGeom prst="rect">
            <a:avLst/>
          </a:prstGeom>
        </p:spPr>
        <p:txBody>
          <a:bodyPr/>
          <a:lstStyle/>
          <a:p>
            <a:fld id="{941AA2AD-4ABD-40E1-928E-6C7D7FF4C282}" type="slidenum">
              <a:rPr lang="en-GB" smtClean="0"/>
              <a:t>25</a:t>
            </a:fld>
            <a:endParaRPr lang="en-GB" dirty="0"/>
          </a:p>
        </p:txBody>
      </p:sp>
    </p:spTree>
    <p:extLst>
      <p:ext uri="{BB962C8B-B14F-4D97-AF65-F5344CB8AC3E}">
        <p14:creationId xmlns:p14="http://schemas.microsoft.com/office/powerpoint/2010/main" val="56082827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1"/>
          <p:cNvSpPr>
            <a:spLocks noGrp="1"/>
          </p:cNvSpPr>
          <p:nvPr>
            <p:ph type="sldNum" sz="quarter" idx="12"/>
          </p:nvPr>
        </p:nvSpPr>
        <p:spPr>
          <a:xfrm>
            <a:off x="8997950" y="7042150"/>
            <a:ext cx="539750" cy="312738"/>
          </a:xfrm>
        </p:spPr>
        <p:txBody>
          <a:bodyPr/>
          <a:lstStyle/>
          <a:p>
            <a:pPr>
              <a:defRPr/>
            </a:pPr>
            <a:fld id="{A14B9CBE-E2BF-4D02-A5BE-9A98A21C9C67}" type="slidenum">
              <a:rPr lang="en-US" smtClean="0"/>
              <a:pPr>
                <a:defRPr/>
              </a:pPr>
              <a:t>26</a:t>
            </a:fld>
            <a:endParaRPr lang="en-US" dirty="0"/>
          </a:p>
        </p:txBody>
      </p:sp>
      <p:sp>
        <p:nvSpPr>
          <p:cNvPr id="4" name="Slide Number Placeholder 1"/>
          <p:cNvSpPr txBox="1">
            <a:spLocks/>
          </p:cNvSpPr>
          <p:nvPr/>
        </p:nvSpPr>
        <p:spPr>
          <a:xfrm>
            <a:off x="8997950" y="7042150"/>
            <a:ext cx="539750" cy="312738"/>
          </a:xfrm>
          <a:prstGeom prst="rect">
            <a:avLst/>
          </a:prstGeom>
        </p:spPr>
        <p:txBody>
          <a:bodyPr vert="horz" wrap="none" lIns="0" tIns="36000" rIns="0" bIns="0" numCol="1" anchor="b" anchorCtr="0" compatLnSpc="1">
            <a:prstTxWarp prst="textNoShape">
              <a:avLst/>
            </a:prstTxWarp>
          </a:bodyPr>
          <a:lstStyle>
            <a:defPPr>
              <a:defRPr lang="en-US"/>
            </a:defPPr>
            <a:lvl1pPr algn="r" defTabSz="1008063" rtl="0" fontAlgn="base">
              <a:spcBef>
                <a:spcPct val="0"/>
              </a:spcBef>
              <a:spcAft>
                <a:spcPct val="0"/>
              </a:spcAft>
              <a:defRPr sz="900" kern="1200">
                <a:solidFill>
                  <a:schemeClr val="tx1"/>
                </a:solidFill>
                <a:latin typeface="Arial" charset="0"/>
                <a:ea typeface="+mn-ea"/>
                <a:cs typeface="Arial" charset="0"/>
              </a:defRPr>
            </a:lvl1pPr>
            <a:lvl2pPr marL="503238" indent="-46038" algn="l" defTabSz="1008063" rtl="0" fontAlgn="base">
              <a:spcBef>
                <a:spcPct val="0"/>
              </a:spcBef>
              <a:spcAft>
                <a:spcPct val="0"/>
              </a:spcAft>
              <a:defRPr sz="2000" kern="1200">
                <a:solidFill>
                  <a:schemeClr val="tx1"/>
                </a:solidFill>
                <a:latin typeface="Arial" charset="0"/>
                <a:ea typeface="+mn-ea"/>
                <a:cs typeface="Arial" charset="0"/>
              </a:defRPr>
            </a:lvl2pPr>
            <a:lvl3pPr marL="1008063" indent="-93663" algn="l" defTabSz="1008063" rtl="0" fontAlgn="base">
              <a:spcBef>
                <a:spcPct val="0"/>
              </a:spcBef>
              <a:spcAft>
                <a:spcPct val="0"/>
              </a:spcAft>
              <a:defRPr sz="2000" kern="1200">
                <a:solidFill>
                  <a:schemeClr val="tx1"/>
                </a:solidFill>
                <a:latin typeface="Arial" charset="0"/>
                <a:ea typeface="+mn-ea"/>
                <a:cs typeface="Arial" charset="0"/>
              </a:defRPr>
            </a:lvl3pPr>
            <a:lvl4pPr marL="1512888" indent="-141288" algn="l" defTabSz="1008063" rtl="0" fontAlgn="base">
              <a:spcBef>
                <a:spcPct val="0"/>
              </a:spcBef>
              <a:spcAft>
                <a:spcPct val="0"/>
              </a:spcAft>
              <a:defRPr sz="2000" kern="1200">
                <a:solidFill>
                  <a:schemeClr val="tx1"/>
                </a:solidFill>
                <a:latin typeface="Arial" charset="0"/>
                <a:ea typeface="+mn-ea"/>
                <a:cs typeface="Arial" charset="0"/>
              </a:defRPr>
            </a:lvl4pPr>
            <a:lvl5pPr marL="2017713" indent="-188913" algn="l" defTabSz="1008063" rtl="0" fontAlgn="base">
              <a:spcBef>
                <a:spcPct val="0"/>
              </a:spcBef>
              <a:spcAft>
                <a:spcPct val="0"/>
              </a:spcAft>
              <a:defRPr sz="2000" kern="1200">
                <a:solidFill>
                  <a:schemeClr val="tx1"/>
                </a:solidFill>
                <a:latin typeface="Arial" charset="0"/>
                <a:ea typeface="+mn-ea"/>
                <a:cs typeface="Arial" charset="0"/>
              </a:defRPr>
            </a:lvl5pPr>
            <a:lvl6pPr marL="2286000" algn="l" defTabSz="914400" rtl="0" eaLnBrk="1" latinLnBrk="0" hangingPunct="1">
              <a:defRPr sz="2000" kern="1200">
                <a:solidFill>
                  <a:schemeClr val="tx1"/>
                </a:solidFill>
                <a:latin typeface="Arial" charset="0"/>
                <a:ea typeface="+mn-ea"/>
                <a:cs typeface="Arial" charset="0"/>
              </a:defRPr>
            </a:lvl6pPr>
            <a:lvl7pPr marL="2743200" algn="l" defTabSz="914400" rtl="0" eaLnBrk="1" latinLnBrk="0" hangingPunct="1">
              <a:defRPr sz="2000" kern="1200">
                <a:solidFill>
                  <a:schemeClr val="tx1"/>
                </a:solidFill>
                <a:latin typeface="Arial" charset="0"/>
                <a:ea typeface="+mn-ea"/>
                <a:cs typeface="Arial" charset="0"/>
              </a:defRPr>
            </a:lvl7pPr>
            <a:lvl8pPr marL="3200400" algn="l" defTabSz="914400" rtl="0" eaLnBrk="1" latinLnBrk="0" hangingPunct="1">
              <a:defRPr sz="2000" kern="1200">
                <a:solidFill>
                  <a:schemeClr val="tx1"/>
                </a:solidFill>
                <a:latin typeface="Arial" charset="0"/>
                <a:ea typeface="+mn-ea"/>
                <a:cs typeface="Arial" charset="0"/>
              </a:defRPr>
            </a:lvl8pPr>
            <a:lvl9pPr marL="3657600" algn="l" defTabSz="914400" rtl="0" eaLnBrk="1" latinLnBrk="0" hangingPunct="1">
              <a:defRPr sz="2000" kern="1200">
                <a:solidFill>
                  <a:schemeClr val="tx1"/>
                </a:solidFill>
                <a:latin typeface="Arial" charset="0"/>
                <a:ea typeface="+mn-ea"/>
                <a:cs typeface="Arial" charset="0"/>
              </a:defRPr>
            </a:lvl9pPr>
          </a:lstStyle>
          <a:p>
            <a:pPr>
              <a:defRPr/>
            </a:pPr>
            <a:fld id="{A14B9CBE-E2BF-4D02-A5BE-9A98A21C9C67}" type="slidenum">
              <a:rPr lang="en-US" smtClean="0"/>
              <a:pPr>
                <a:defRPr/>
              </a:pPr>
              <a:t>26</a:t>
            </a:fld>
            <a:endParaRPr lang="en-US" dirty="0"/>
          </a:p>
        </p:txBody>
      </p:sp>
      <p:sp>
        <p:nvSpPr>
          <p:cNvPr id="5" name="Slide Number Placeholder 1"/>
          <p:cNvSpPr txBox="1">
            <a:spLocks/>
          </p:cNvSpPr>
          <p:nvPr/>
        </p:nvSpPr>
        <p:spPr>
          <a:xfrm>
            <a:off x="8997950" y="7042150"/>
            <a:ext cx="539750" cy="312738"/>
          </a:xfrm>
          <a:prstGeom prst="rect">
            <a:avLst/>
          </a:prstGeom>
        </p:spPr>
        <p:txBody>
          <a:bodyPr vert="horz" wrap="none" lIns="0" tIns="36000" rIns="0" bIns="0" numCol="1" anchor="b" anchorCtr="0" compatLnSpc="1">
            <a:prstTxWarp prst="textNoShape">
              <a:avLst/>
            </a:prstTxWarp>
          </a:bodyPr>
          <a:lstStyle>
            <a:defPPr>
              <a:defRPr lang="en-US"/>
            </a:defPPr>
            <a:lvl1pPr algn="r" defTabSz="1008063" rtl="0" fontAlgn="base">
              <a:spcBef>
                <a:spcPct val="0"/>
              </a:spcBef>
              <a:spcAft>
                <a:spcPct val="0"/>
              </a:spcAft>
              <a:defRPr sz="900" kern="1200">
                <a:solidFill>
                  <a:schemeClr val="tx1"/>
                </a:solidFill>
                <a:latin typeface="Arial" charset="0"/>
                <a:ea typeface="+mn-ea"/>
                <a:cs typeface="Arial" charset="0"/>
              </a:defRPr>
            </a:lvl1pPr>
            <a:lvl2pPr marL="503238" indent="-46038" algn="l" defTabSz="1008063" rtl="0" fontAlgn="base">
              <a:spcBef>
                <a:spcPct val="0"/>
              </a:spcBef>
              <a:spcAft>
                <a:spcPct val="0"/>
              </a:spcAft>
              <a:defRPr sz="2000" kern="1200">
                <a:solidFill>
                  <a:schemeClr val="tx1"/>
                </a:solidFill>
                <a:latin typeface="Arial" charset="0"/>
                <a:ea typeface="+mn-ea"/>
                <a:cs typeface="Arial" charset="0"/>
              </a:defRPr>
            </a:lvl2pPr>
            <a:lvl3pPr marL="1008063" indent="-93663" algn="l" defTabSz="1008063" rtl="0" fontAlgn="base">
              <a:spcBef>
                <a:spcPct val="0"/>
              </a:spcBef>
              <a:spcAft>
                <a:spcPct val="0"/>
              </a:spcAft>
              <a:defRPr sz="2000" kern="1200">
                <a:solidFill>
                  <a:schemeClr val="tx1"/>
                </a:solidFill>
                <a:latin typeface="Arial" charset="0"/>
                <a:ea typeface="+mn-ea"/>
                <a:cs typeface="Arial" charset="0"/>
              </a:defRPr>
            </a:lvl3pPr>
            <a:lvl4pPr marL="1512888" indent="-141288" algn="l" defTabSz="1008063" rtl="0" fontAlgn="base">
              <a:spcBef>
                <a:spcPct val="0"/>
              </a:spcBef>
              <a:spcAft>
                <a:spcPct val="0"/>
              </a:spcAft>
              <a:defRPr sz="2000" kern="1200">
                <a:solidFill>
                  <a:schemeClr val="tx1"/>
                </a:solidFill>
                <a:latin typeface="Arial" charset="0"/>
                <a:ea typeface="+mn-ea"/>
                <a:cs typeface="Arial" charset="0"/>
              </a:defRPr>
            </a:lvl4pPr>
            <a:lvl5pPr marL="2017713" indent="-188913" algn="l" defTabSz="1008063" rtl="0" fontAlgn="base">
              <a:spcBef>
                <a:spcPct val="0"/>
              </a:spcBef>
              <a:spcAft>
                <a:spcPct val="0"/>
              </a:spcAft>
              <a:defRPr sz="2000" kern="1200">
                <a:solidFill>
                  <a:schemeClr val="tx1"/>
                </a:solidFill>
                <a:latin typeface="Arial" charset="0"/>
                <a:ea typeface="+mn-ea"/>
                <a:cs typeface="Arial" charset="0"/>
              </a:defRPr>
            </a:lvl5pPr>
            <a:lvl6pPr marL="2286000" algn="l" defTabSz="914400" rtl="0" eaLnBrk="1" latinLnBrk="0" hangingPunct="1">
              <a:defRPr sz="2000" kern="1200">
                <a:solidFill>
                  <a:schemeClr val="tx1"/>
                </a:solidFill>
                <a:latin typeface="Arial" charset="0"/>
                <a:ea typeface="+mn-ea"/>
                <a:cs typeface="Arial" charset="0"/>
              </a:defRPr>
            </a:lvl6pPr>
            <a:lvl7pPr marL="2743200" algn="l" defTabSz="914400" rtl="0" eaLnBrk="1" latinLnBrk="0" hangingPunct="1">
              <a:defRPr sz="2000" kern="1200">
                <a:solidFill>
                  <a:schemeClr val="tx1"/>
                </a:solidFill>
                <a:latin typeface="Arial" charset="0"/>
                <a:ea typeface="+mn-ea"/>
                <a:cs typeface="Arial" charset="0"/>
              </a:defRPr>
            </a:lvl7pPr>
            <a:lvl8pPr marL="3200400" algn="l" defTabSz="914400" rtl="0" eaLnBrk="1" latinLnBrk="0" hangingPunct="1">
              <a:defRPr sz="2000" kern="1200">
                <a:solidFill>
                  <a:schemeClr val="tx1"/>
                </a:solidFill>
                <a:latin typeface="Arial" charset="0"/>
                <a:ea typeface="+mn-ea"/>
                <a:cs typeface="Arial" charset="0"/>
              </a:defRPr>
            </a:lvl8pPr>
            <a:lvl9pPr marL="3657600" algn="l" defTabSz="914400" rtl="0" eaLnBrk="1" latinLnBrk="0" hangingPunct="1">
              <a:defRPr sz="2000" kern="1200">
                <a:solidFill>
                  <a:schemeClr val="tx1"/>
                </a:solidFill>
                <a:latin typeface="Arial" charset="0"/>
                <a:ea typeface="+mn-ea"/>
                <a:cs typeface="Arial" charset="0"/>
              </a:defRPr>
            </a:lvl9pPr>
          </a:lstStyle>
          <a:p>
            <a:pPr>
              <a:defRPr/>
            </a:pPr>
            <a:fld id="{A14B9CBE-E2BF-4D02-A5BE-9A98A21C9C67}" type="slidenum">
              <a:rPr lang="en-US" smtClean="0"/>
              <a:pPr>
                <a:defRPr/>
              </a:pPr>
              <a:t>26</a:t>
            </a:fld>
            <a:endParaRPr lang="en-US" dirty="0"/>
          </a:p>
        </p:txBody>
      </p:sp>
      <p:sp>
        <p:nvSpPr>
          <p:cNvPr id="6" name="Slide Number Placeholder 1"/>
          <p:cNvSpPr txBox="1">
            <a:spLocks/>
          </p:cNvSpPr>
          <p:nvPr/>
        </p:nvSpPr>
        <p:spPr>
          <a:xfrm>
            <a:off x="8997950" y="7042150"/>
            <a:ext cx="539750" cy="312738"/>
          </a:xfrm>
          <a:prstGeom prst="rect">
            <a:avLst/>
          </a:prstGeom>
        </p:spPr>
        <p:txBody>
          <a:bodyPr vert="horz" wrap="none" lIns="0" tIns="36000" rIns="0" bIns="0" numCol="1" anchor="b" anchorCtr="0" compatLnSpc="1">
            <a:prstTxWarp prst="textNoShape">
              <a:avLst/>
            </a:prstTxWarp>
          </a:bodyPr>
          <a:lstStyle>
            <a:defPPr>
              <a:defRPr lang="en-US"/>
            </a:defPPr>
            <a:lvl1pPr algn="r" defTabSz="1008063" rtl="0" fontAlgn="base">
              <a:spcBef>
                <a:spcPct val="0"/>
              </a:spcBef>
              <a:spcAft>
                <a:spcPct val="0"/>
              </a:spcAft>
              <a:defRPr sz="900" kern="1200">
                <a:solidFill>
                  <a:schemeClr val="tx1"/>
                </a:solidFill>
                <a:latin typeface="Arial" charset="0"/>
                <a:ea typeface="+mn-ea"/>
                <a:cs typeface="Arial" charset="0"/>
              </a:defRPr>
            </a:lvl1pPr>
            <a:lvl2pPr marL="503238" indent="-46038" algn="l" defTabSz="1008063" rtl="0" fontAlgn="base">
              <a:spcBef>
                <a:spcPct val="0"/>
              </a:spcBef>
              <a:spcAft>
                <a:spcPct val="0"/>
              </a:spcAft>
              <a:defRPr sz="2000" kern="1200">
                <a:solidFill>
                  <a:schemeClr val="tx1"/>
                </a:solidFill>
                <a:latin typeface="Arial" charset="0"/>
                <a:ea typeface="+mn-ea"/>
                <a:cs typeface="Arial" charset="0"/>
              </a:defRPr>
            </a:lvl2pPr>
            <a:lvl3pPr marL="1008063" indent="-93663" algn="l" defTabSz="1008063" rtl="0" fontAlgn="base">
              <a:spcBef>
                <a:spcPct val="0"/>
              </a:spcBef>
              <a:spcAft>
                <a:spcPct val="0"/>
              </a:spcAft>
              <a:defRPr sz="2000" kern="1200">
                <a:solidFill>
                  <a:schemeClr val="tx1"/>
                </a:solidFill>
                <a:latin typeface="Arial" charset="0"/>
                <a:ea typeface="+mn-ea"/>
                <a:cs typeface="Arial" charset="0"/>
              </a:defRPr>
            </a:lvl3pPr>
            <a:lvl4pPr marL="1512888" indent="-141288" algn="l" defTabSz="1008063" rtl="0" fontAlgn="base">
              <a:spcBef>
                <a:spcPct val="0"/>
              </a:spcBef>
              <a:spcAft>
                <a:spcPct val="0"/>
              </a:spcAft>
              <a:defRPr sz="2000" kern="1200">
                <a:solidFill>
                  <a:schemeClr val="tx1"/>
                </a:solidFill>
                <a:latin typeface="Arial" charset="0"/>
                <a:ea typeface="+mn-ea"/>
                <a:cs typeface="Arial" charset="0"/>
              </a:defRPr>
            </a:lvl4pPr>
            <a:lvl5pPr marL="2017713" indent="-188913" algn="l" defTabSz="1008063" rtl="0" fontAlgn="base">
              <a:spcBef>
                <a:spcPct val="0"/>
              </a:spcBef>
              <a:spcAft>
                <a:spcPct val="0"/>
              </a:spcAft>
              <a:defRPr sz="2000" kern="1200">
                <a:solidFill>
                  <a:schemeClr val="tx1"/>
                </a:solidFill>
                <a:latin typeface="Arial" charset="0"/>
                <a:ea typeface="+mn-ea"/>
                <a:cs typeface="Arial" charset="0"/>
              </a:defRPr>
            </a:lvl5pPr>
            <a:lvl6pPr marL="2286000" algn="l" defTabSz="914400" rtl="0" eaLnBrk="1" latinLnBrk="0" hangingPunct="1">
              <a:defRPr sz="2000" kern="1200">
                <a:solidFill>
                  <a:schemeClr val="tx1"/>
                </a:solidFill>
                <a:latin typeface="Arial" charset="0"/>
                <a:ea typeface="+mn-ea"/>
                <a:cs typeface="Arial" charset="0"/>
              </a:defRPr>
            </a:lvl6pPr>
            <a:lvl7pPr marL="2743200" algn="l" defTabSz="914400" rtl="0" eaLnBrk="1" latinLnBrk="0" hangingPunct="1">
              <a:defRPr sz="2000" kern="1200">
                <a:solidFill>
                  <a:schemeClr val="tx1"/>
                </a:solidFill>
                <a:latin typeface="Arial" charset="0"/>
                <a:ea typeface="+mn-ea"/>
                <a:cs typeface="Arial" charset="0"/>
              </a:defRPr>
            </a:lvl7pPr>
            <a:lvl8pPr marL="3200400" algn="l" defTabSz="914400" rtl="0" eaLnBrk="1" latinLnBrk="0" hangingPunct="1">
              <a:defRPr sz="2000" kern="1200">
                <a:solidFill>
                  <a:schemeClr val="tx1"/>
                </a:solidFill>
                <a:latin typeface="Arial" charset="0"/>
                <a:ea typeface="+mn-ea"/>
                <a:cs typeface="Arial" charset="0"/>
              </a:defRPr>
            </a:lvl8pPr>
            <a:lvl9pPr marL="3657600" algn="l" defTabSz="914400" rtl="0" eaLnBrk="1" latinLnBrk="0" hangingPunct="1">
              <a:defRPr sz="2000" kern="1200">
                <a:solidFill>
                  <a:schemeClr val="tx1"/>
                </a:solidFill>
                <a:latin typeface="Arial" charset="0"/>
                <a:ea typeface="+mn-ea"/>
                <a:cs typeface="Arial" charset="0"/>
              </a:defRPr>
            </a:lvl9pPr>
          </a:lstStyle>
          <a:p>
            <a:pPr>
              <a:defRPr/>
            </a:pPr>
            <a:fld id="{A14B9CBE-E2BF-4D02-A5BE-9A98A21C9C67}" type="slidenum">
              <a:rPr lang="en-US" smtClean="0"/>
              <a:pPr>
                <a:defRPr/>
              </a:pPr>
              <a:t>26</a:t>
            </a:fld>
            <a:endParaRPr lang="en-US" dirty="0"/>
          </a:p>
        </p:txBody>
      </p:sp>
      <p:sp>
        <p:nvSpPr>
          <p:cNvPr id="7" name="Slide Number Placeholder 1"/>
          <p:cNvSpPr txBox="1">
            <a:spLocks/>
          </p:cNvSpPr>
          <p:nvPr/>
        </p:nvSpPr>
        <p:spPr>
          <a:xfrm>
            <a:off x="8997950" y="7042150"/>
            <a:ext cx="539750" cy="312738"/>
          </a:xfrm>
          <a:prstGeom prst="rect">
            <a:avLst/>
          </a:prstGeom>
        </p:spPr>
        <p:txBody>
          <a:bodyPr vert="horz" wrap="none" lIns="0" tIns="36000" rIns="0" bIns="0" numCol="1" anchor="b" anchorCtr="0" compatLnSpc="1">
            <a:prstTxWarp prst="textNoShape">
              <a:avLst/>
            </a:prstTxWarp>
          </a:bodyPr>
          <a:lstStyle>
            <a:defPPr>
              <a:defRPr lang="en-US"/>
            </a:defPPr>
            <a:lvl1pPr algn="r" defTabSz="1008063" rtl="0" fontAlgn="base">
              <a:spcBef>
                <a:spcPct val="0"/>
              </a:spcBef>
              <a:spcAft>
                <a:spcPct val="0"/>
              </a:spcAft>
              <a:defRPr sz="900" kern="1200">
                <a:solidFill>
                  <a:schemeClr val="tx1"/>
                </a:solidFill>
                <a:latin typeface="Arial" charset="0"/>
                <a:ea typeface="+mn-ea"/>
                <a:cs typeface="Arial" charset="0"/>
              </a:defRPr>
            </a:lvl1pPr>
            <a:lvl2pPr marL="503238" indent="-46038" algn="l" defTabSz="1008063" rtl="0" fontAlgn="base">
              <a:spcBef>
                <a:spcPct val="0"/>
              </a:spcBef>
              <a:spcAft>
                <a:spcPct val="0"/>
              </a:spcAft>
              <a:defRPr sz="2000" kern="1200">
                <a:solidFill>
                  <a:schemeClr val="tx1"/>
                </a:solidFill>
                <a:latin typeface="Arial" charset="0"/>
                <a:ea typeface="+mn-ea"/>
                <a:cs typeface="Arial" charset="0"/>
              </a:defRPr>
            </a:lvl2pPr>
            <a:lvl3pPr marL="1008063" indent="-93663" algn="l" defTabSz="1008063" rtl="0" fontAlgn="base">
              <a:spcBef>
                <a:spcPct val="0"/>
              </a:spcBef>
              <a:spcAft>
                <a:spcPct val="0"/>
              </a:spcAft>
              <a:defRPr sz="2000" kern="1200">
                <a:solidFill>
                  <a:schemeClr val="tx1"/>
                </a:solidFill>
                <a:latin typeface="Arial" charset="0"/>
                <a:ea typeface="+mn-ea"/>
                <a:cs typeface="Arial" charset="0"/>
              </a:defRPr>
            </a:lvl3pPr>
            <a:lvl4pPr marL="1512888" indent="-141288" algn="l" defTabSz="1008063" rtl="0" fontAlgn="base">
              <a:spcBef>
                <a:spcPct val="0"/>
              </a:spcBef>
              <a:spcAft>
                <a:spcPct val="0"/>
              </a:spcAft>
              <a:defRPr sz="2000" kern="1200">
                <a:solidFill>
                  <a:schemeClr val="tx1"/>
                </a:solidFill>
                <a:latin typeface="Arial" charset="0"/>
                <a:ea typeface="+mn-ea"/>
                <a:cs typeface="Arial" charset="0"/>
              </a:defRPr>
            </a:lvl4pPr>
            <a:lvl5pPr marL="2017713" indent="-188913" algn="l" defTabSz="1008063" rtl="0" fontAlgn="base">
              <a:spcBef>
                <a:spcPct val="0"/>
              </a:spcBef>
              <a:spcAft>
                <a:spcPct val="0"/>
              </a:spcAft>
              <a:defRPr sz="2000" kern="1200">
                <a:solidFill>
                  <a:schemeClr val="tx1"/>
                </a:solidFill>
                <a:latin typeface="Arial" charset="0"/>
                <a:ea typeface="+mn-ea"/>
                <a:cs typeface="Arial" charset="0"/>
              </a:defRPr>
            </a:lvl5pPr>
            <a:lvl6pPr marL="2286000" algn="l" defTabSz="914400" rtl="0" eaLnBrk="1" latinLnBrk="0" hangingPunct="1">
              <a:defRPr sz="2000" kern="1200">
                <a:solidFill>
                  <a:schemeClr val="tx1"/>
                </a:solidFill>
                <a:latin typeface="Arial" charset="0"/>
                <a:ea typeface="+mn-ea"/>
                <a:cs typeface="Arial" charset="0"/>
              </a:defRPr>
            </a:lvl6pPr>
            <a:lvl7pPr marL="2743200" algn="l" defTabSz="914400" rtl="0" eaLnBrk="1" latinLnBrk="0" hangingPunct="1">
              <a:defRPr sz="2000" kern="1200">
                <a:solidFill>
                  <a:schemeClr val="tx1"/>
                </a:solidFill>
                <a:latin typeface="Arial" charset="0"/>
                <a:ea typeface="+mn-ea"/>
                <a:cs typeface="Arial" charset="0"/>
              </a:defRPr>
            </a:lvl7pPr>
            <a:lvl8pPr marL="3200400" algn="l" defTabSz="914400" rtl="0" eaLnBrk="1" latinLnBrk="0" hangingPunct="1">
              <a:defRPr sz="2000" kern="1200">
                <a:solidFill>
                  <a:schemeClr val="tx1"/>
                </a:solidFill>
                <a:latin typeface="Arial" charset="0"/>
                <a:ea typeface="+mn-ea"/>
                <a:cs typeface="Arial" charset="0"/>
              </a:defRPr>
            </a:lvl8pPr>
            <a:lvl9pPr marL="3657600" algn="l" defTabSz="914400" rtl="0" eaLnBrk="1" latinLnBrk="0" hangingPunct="1">
              <a:defRPr sz="2000" kern="1200">
                <a:solidFill>
                  <a:schemeClr val="tx1"/>
                </a:solidFill>
                <a:latin typeface="Arial" charset="0"/>
                <a:ea typeface="+mn-ea"/>
                <a:cs typeface="Arial" charset="0"/>
              </a:defRPr>
            </a:lvl9pPr>
          </a:lstStyle>
          <a:p>
            <a:pPr>
              <a:defRPr/>
            </a:pPr>
            <a:fld id="{A14B9CBE-E2BF-4D02-A5BE-9A98A21C9C67}" type="slidenum">
              <a:rPr lang="en-US" smtClean="0"/>
              <a:pPr>
                <a:defRPr/>
              </a:pPr>
              <a:t>26</a:t>
            </a:fld>
            <a:endParaRPr lang="en-US" dirty="0"/>
          </a:p>
        </p:txBody>
      </p:sp>
      <p:sp>
        <p:nvSpPr>
          <p:cNvPr id="12" name="TextBox 11"/>
          <p:cNvSpPr txBox="1"/>
          <p:nvPr/>
        </p:nvSpPr>
        <p:spPr bwMode="ltGray">
          <a:xfrm>
            <a:off x="984692" y="314878"/>
            <a:ext cx="1293070" cy="378898"/>
          </a:xfrm>
          <a:prstGeom prst="rect">
            <a:avLst/>
          </a:prstGeom>
          <a:noFill/>
          <a:ln w="6350">
            <a:noFill/>
            <a:miter lim="800000"/>
            <a:headEnd/>
            <a:tailEnd/>
          </a:ln>
        </p:spPr>
        <p:txBody>
          <a:bodyPr wrap="none" lIns="100913" tIns="50457" rIns="100913" bIns="50457" rtlCol="0" anchor="t" anchorCtr="0">
            <a:spAutoFit/>
          </a:bodyPr>
          <a:lstStyle/>
          <a:p>
            <a:pPr eaLnBrk="0" hangingPunct="0"/>
            <a:r>
              <a:rPr lang="en-US" b="1" dirty="0">
                <a:solidFill>
                  <a:schemeClr val="bg1"/>
                </a:solidFill>
                <a:latin typeface="+mn-lt"/>
              </a:rPr>
              <a:t>Train Ticket</a:t>
            </a:r>
          </a:p>
        </p:txBody>
      </p:sp>
      <p:sp>
        <p:nvSpPr>
          <p:cNvPr id="2" name="Rectangle 1">
            <a:extLst>
              <a:ext uri="{FF2B5EF4-FFF2-40B4-BE49-F238E27FC236}">
                <a16:creationId xmlns:a16="http://schemas.microsoft.com/office/drawing/2014/main" id="{380F6014-BE42-479F-ADB7-EA93F5FA2BC8}"/>
              </a:ext>
            </a:extLst>
          </p:cNvPr>
          <p:cNvSpPr/>
          <p:nvPr/>
        </p:nvSpPr>
        <p:spPr>
          <a:xfrm>
            <a:off x="2250831" y="1120725"/>
            <a:ext cx="5312898" cy="475956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u="sng" dirty="0"/>
              <a:t>HAPPY RAILS TRANSPORTATION</a:t>
            </a:r>
          </a:p>
          <a:p>
            <a:pPr algn="ctr"/>
            <a:endParaRPr lang="en-US" b="1" u="sng" dirty="0"/>
          </a:p>
          <a:p>
            <a:r>
              <a:rPr lang="en-US" dirty="0"/>
              <a:t>Reservation Number:  XN45BT39283</a:t>
            </a:r>
          </a:p>
          <a:p>
            <a:r>
              <a:rPr lang="en-US" dirty="0"/>
              <a:t>Reservation Date:  August 31, 2020</a:t>
            </a:r>
          </a:p>
          <a:p>
            <a:r>
              <a:rPr lang="en-US" dirty="0"/>
              <a:t>Fare:  $237.89</a:t>
            </a:r>
          </a:p>
          <a:p>
            <a:r>
              <a:rPr lang="en-US" dirty="0"/>
              <a:t>Class:  Economy</a:t>
            </a:r>
          </a:p>
          <a:p>
            <a:r>
              <a:rPr lang="en-US" dirty="0"/>
              <a:t>Date:  September 16, 2020</a:t>
            </a:r>
          </a:p>
          <a:p>
            <a:r>
              <a:rPr lang="en-US" dirty="0"/>
              <a:t>Passenger:  Douglas Sloan</a:t>
            </a:r>
          </a:p>
          <a:p>
            <a:r>
              <a:rPr lang="en-US" dirty="0"/>
              <a:t>Passenger Number: A12345</a:t>
            </a:r>
          </a:p>
          <a:p>
            <a:r>
              <a:rPr lang="en-US" dirty="0"/>
              <a:t>Departure:  B&amp;O Station. Akron, Ohio</a:t>
            </a:r>
          </a:p>
          <a:p>
            <a:r>
              <a:rPr lang="en-US" dirty="0"/>
              <a:t>Train:  3478 Midnight Express</a:t>
            </a:r>
          </a:p>
          <a:p>
            <a:r>
              <a:rPr lang="en-US" dirty="0"/>
              <a:t>Destination:  Union Station. Harpers Ferry, WV</a:t>
            </a:r>
          </a:p>
          <a:p>
            <a:r>
              <a:rPr lang="en-US" dirty="0"/>
              <a:t>Transfers: Penn Station, Newark, NJ</a:t>
            </a:r>
          </a:p>
          <a:p>
            <a:r>
              <a:rPr lang="en-US" dirty="0"/>
              <a:t>Train:  2648 Regional InterCity </a:t>
            </a:r>
          </a:p>
          <a:p>
            <a:pPr algn="ctr"/>
            <a:endParaRPr lang="en-US" dirty="0"/>
          </a:p>
        </p:txBody>
      </p:sp>
    </p:spTree>
    <p:extLst>
      <p:ext uri="{BB962C8B-B14F-4D97-AF65-F5344CB8AC3E}">
        <p14:creationId xmlns:p14="http://schemas.microsoft.com/office/powerpoint/2010/main" val="194590999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picture containing text&#10;&#10;Description automatically generated">
            <a:extLst>
              <a:ext uri="{FF2B5EF4-FFF2-40B4-BE49-F238E27FC236}">
                <a16:creationId xmlns:a16="http://schemas.microsoft.com/office/drawing/2014/main" id="{25081662-E634-979C-72DD-DF775551CF52}"/>
              </a:ext>
            </a:extLst>
          </p:cNvPr>
          <p:cNvPicPr>
            <a:picLocks noChangeAspect="1"/>
          </p:cNvPicPr>
          <p:nvPr/>
        </p:nvPicPr>
        <p:blipFill rotWithShape="1">
          <a:blip r:embed="rId2">
            <a:extLst>
              <a:ext uri="{28A0092B-C50C-407E-A947-70E740481C1C}">
                <a14:useLocalDpi xmlns:a14="http://schemas.microsoft.com/office/drawing/2010/main" val="0"/>
              </a:ext>
              <a:ext uri="{837473B0-CC2E-450A-ABE3-18F120FF3D39}">
                <a1611:picAttrSrcUrl xmlns:a1611="http://schemas.microsoft.com/office/drawing/2016/11/main" r:id="rId3"/>
              </a:ext>
            </a:extLst>
          </a:blip>
          <a:srcRect l="1654" r="2" b="2"/>
          <a:stretch/>
        </p:blipFill>
        <p:spPr>
          <a:xfrm>
            <a:off x="3709357" y="1345721"/>
            <a:ext cx="5434641" cy="5512279"/>
          </a:xfrm>
          <a:prstGeom prst="rect">
            <a:avLst/>
          </a:prstGeom>
        </p:spPr>
      </p:pic>
      <p:sp>
        <p:nvSpPr>
          <p:cNvPr id="2" name="Title 1">
            <a:extLst>
              <a:ext uri="{FF2B5EF4-FFF2-40B4-BE49-F238E27FC236}">
                <a16:creationId xmlns:a16="http://schemas.microsoft.com/office/drawing/2014/main" id="{B3F0F85A-6D52-DF9B-4DF2-9EBFD1C40709}"/>
              </a:ext>
            </a:extLst>
          </p:cNvPr>
          <p:cNvSpPr>
            <a:spLocks noGrp="1"/>
          </p:cNvSpPr>
          <p:nvPr>
            <p:ph type="title"/>
          </p:nvPr>
        </p:nvSpPr>
        <p:spPr>
          <a:xfrm>
            <a:off x="1025463" y="0"/>
            <a:ext cx="7946008" cy="1424934"/>
          </a:xfrm>
        </p:spPr>
        <p:txBody>
          <a:bodyPr>
            <a:normAutofit/>
          </a:bodyPr>
          <a:lstStyle/>
          <a:p>
            <a:r>
              <a:rPr lang="en-US" sz="4000" b="1" dirty="0"/>
              <a:t>Contents of a SWIFT MT103/202Cov</a:t>
            </a:r>
            <a:endParaRPr lang="en-US" sz="4000" dirty="0"/>
          </a:p>
        </p:txBody>
      </p:sp>
      <p:sp>
        <p:nvSpPr>
          <p:cNvPr id="3" name="Content Placeholder 2">
            <a:extLst>
              <a:ext uri="{FF2B5EF4-FFF2-40B4-BE49-F238E27FC236}">
                <a16:creationId xmlns:a16="http://schemas.microsoft.com/office/drawing/2014/main" id="{1D948D6E-411D-41E7-27C8-9F77E881626C}"/>
              </a:ext>
            </a:extLst>
          </p:cNvPr>
          <p:cNvSpPr>
            <a:spLocks noGrp="1"/>
          </p:cNvSpPr>
          <p:nvPr>
            <p:ph idx="1"/>
          </p:nvPr>
        </p:nvSpPr>
        <p:spPr>
          <a:xfrm>
            <a:off x="525133" y="1751248"/>
            <a:ext cx="2866642" cy="2807072"/>
          </a:xfrm>
        </p:spPr>
        <p:txBody>
          <a:bodyPr>
            <a:noAutofit/>
          </a:bodyPr>
          <a:lstStyle/>
          <a:p>
            <a:pPr defTabSz="685800">
              <a:defRPr/>
            </a:pPr>
            <a:r>
              <a:rPr lang="en-US" sz="2000" dirty="0"/>
              <a:t>Date</a:t>
            </a:r>
          </a:p>
          <a:p>
            <a:pPr defTabSz="685800">
              <a:defRPr/>
            </a:pPr>
            <a:r>
              <a:rPr lang="en-US" sz="2000" dirty="0"/>
              <a:t>Amount</a:t>
            </a:r>
          </a:p>
          <a:p>
            <a:pPr defTabSz="685800">
              <a:defRPr/>
            </a:pPr>
            <a:r>
              <a:rPr lang="en-US" sz="2000" dirty="0"/>
              <a:t>Originator</a:t>
            </a:r>
          </a:p>
          <a:p>
            <a:pPr defTabSz="685800">
              <a:defRPr/>
            </a:pPr>
            <a:r>
              <a:rPr lang="en-US" sz="2000" dirty="0"/>
              <a:t>Originator Address</a:t>
            </a:r>
          </a:p>
          <a:p>
            <a:pPr defTabSz="685800">
              <a:defRPr/>
            </a:pPr>
            <a:r>
              <a:rPr lang="en-US" sz="2000" dirty="0"/>
              <a:t>Originator Bank and BIC</a:t>
            </a:r>
          </a:p>
          <a:p>
            <a:pPr defTabSz="685800">
              <a:defRPr/>
            </a:pPr>
            <a:r>
              <a:rPr lang="en-US" sz="2000" dirty="0"/>
              <a:t>Beneficiary Bank and BIC</a:t>
            </a:r>
          </a:p>
          <a:p>
            <a:pPr defTabSz="685800">
              <a:defRPr/>
            </a:pPr>
            <a:r>
              <a:rPr lang="en-US" sz="2000" dirty="0"/>
              <a:t>Beneficiary </a:t>
            </a:r>
          </a:p>
          <a:p>
            <a:pPr defTabSz="685800">
              <a:defRPr/>
            </a:pPr>
            <a:r>
              <a:rPr lang="en-US" sz="2000" dirty="0"/>
              <a:t>Beneficiary Address (Optional)</a:t>
            </a:r>
          </a:p>
          <a:p>
            <a:pPr defTabSz="685800">
              <a:defRPr/>
            </a:pPr>
            <a:r>
              <a:rPr lang="en-US" sz="2000" dirty="0"/>
              <a:t>References/Memo Field (Optional)</a:t>
            </a:r>
          </a:p>
        </p:txBody>
      </p:sp>
    </p:spTree>
    <p:extLst>
      <p:ext uri="{BB962C8B-B14F-4D97-AF65-F5344CB8AC3E}">
        <p14:creationId xmlns:p14="http://schemas.microsoft.com/office/powerpoint/2010/main" val="413604129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1"/>
          <p:cNvSpPr>
            <a:spLocks noGrp="1"/>
          </p:cNvSpPr>
          <p:nvPr>
            <p:ph type="sldNum" sz="quarter" idx="12"/>
          </p:nvPr>
        </p:nvSpPr>
        <p:spPr>
          <a:xfrm>
            <a:off x="8997950" y="7042150"/>
            <a:ext cx="539750" cy="312738"/>
          </a:xfrm>
        </p:spPr>
        <p:txBody>
          <a:bodyPr/>
          <a:lstStyle/>
          <a:p>
            <a:pPr>
              <a:defRPr/>
            </a:pPr>
            <a:fld id="{A14B9CBE-E2BF-4D02-A5BE-9A98A21C9C67}" type="slidenum">
              <a:rPr lang="en-US" smtClean="0"/>
              <a:pPr>
                <a:defRPr/>
              </a:pPr>
              <a:t>28</a:t>
            </a:fld>
            <a:endParaRPr lang="en-US" dirty="0"/>
          </a:p>
        </p:txBody>
      </p:sp>
      <p:sp>
        <p:nvSpPr>
          <p:cNvPr id="4" name="Slide Number Placeholder 1"/>
          <p:cNvSpPr txBox="1">
            <a:spLocks/>
          </p:cNvSpPr>
          <p:nvPr/>
        </p:nvSpPr>
        <p:spPr>
          <a:xfrm>
            <a:off x="8997950" y="7042150"/>
            <a:ext cx="539750" cy="312738"/>
          </a:xfrm>
          <a:prstGeom prst="rect">
            <a:avLst/>
          </a:prstGeom>
        </p:spPr>
        <p:txBody>
          <a:bodyPr vert="horz" wrap="none" lIns="0" tIns="36000" rIns="0" bIns="0" numCol="1" anchor="b" anchorCtr="0" compatLnSpc="1">
            <a:prstTxWarp prst="textNoShape">
              <a:avLst/>
            </a:prstTxWarp>
          </a:bodyPr>
          <a:lstStyle>
            <a:defPPr>
              <a:defRPr lang="en-US"/>
            </a:defPPr>
            <a:lvl1pPr algn="r" defTabSz="1008063" rtl="0" fontAlgn="base">
              <a:spcBef>
                <a:spcPct val="0"/>
              </a:spcBef>
              <a:spcAft>
                <a:spcPct val="0"/>
              </a:spcAft>
              <a:defRPr sz="900" kern="1200">
                <a:solidFill>
                  <a:schemeClr val="tx1"/>
                </a:solidFill>
                <a:latin typeface="Arial" charset="0"/>
                <a:ea typeface="+mn-ea"/>
                <a:cs typeface="Arial" charset="0"/>
              </a:defRPr>
            </a:lvl1pPr>
            <a:lvl2pPr marL="503238" indent="-46038" algn="l" defTabSz="1008063" rtl="0" fontAlgn="base">
              <a:spcBef>
                <a:spcPct val="0"/>
              </a:spcBef>
              <a:spcAft>
                <a:spcPct val="0"/>
              </a:spcAft>
              <a:defRPr sz="2000" kern="1200">
                <a:solidFill>
                  <a:schemeClr val="tx1"/>
                </a:solidFill>
                <a:latin typeface="Arial" charset="0"/>
                <a:ea typeface="+mn-ea"/>
                <a:cs typeface="Arial" charset="0"/>
              </a:defRPr>
            </a:lvl2pPr>
            <a:lvl3pPr marL="1008063" indent="-93663" algn="l" defTabSz="1008063" rtl="0" fontAlgn="base">
              <a:spcBef>
                <a:spcPct val="0"/>
              </a:spcBef>
              <a:spcAft>
                <a:spcPct val="0"/>
              </a:spcAft>
              <a:defRPr sz="2000" kern="1200">
                <a:solidFill>
                  <a:schemeClr val="tx1"/>
                </a:solidFill>
                <a:latin typeface="Arial" charset="0"/>
                <a:ea typeface="+mn-ea"/>
                <a:cs typeface="Arial" charset="0"/>
              </a:defRPr>
            </a:lvl3pPr>
            <a:lvl4pPr marL="1512888" indent="-141288" algn="l" defTabSz="1008063" rtl="0" fontAlgn="base">
              <a:spcBef>
                <a:spcPct val="0"/>
              </a:spcBef>
              <a:spcAft>
                <a:spcPct val="0"/>
              </a:spcAft>
              <a:defRPr sz="2000" kern="1200">
                <a:solidFill>
                  <a:schemeClr val="tx1"/>
                </a:solidFill>
                <a:latin typeface="Arial" charset="0"/>
                <a:ea typeface="+mn-ea"/>
                <a:cs typeface="Arial" charset="0"/>
              </a:defRPr>
            </a:lvl4pPr>
            <a:lvl5pPr marL="2017713" indent="-188913" algn="l" defTabSz="1008063" rtl="0" fontAlgn="base">
              <a:spcBef>
                <a:spcPct val="0"/>
              </a:spcBef>
              <a:spcAft>
                <a:spcPct val="0"/>
              </a:spcAft>
              <a:defRPr sz="2000" kern="1200">
                <a:solidFill>
                  <a:schemeClr val="tx1"/>
                </a:solidFill>
                <a:latin typeface="Arial" charset="0"/>
                <a:ea typeface="+mn-ea"/>
                <a:cs typeface="Arial" charset="0"/>
              </a:defRPr>
            </a:lvl5pPr>
            <a:lvl6pPr marL="2286000" algn="l" defTabSz="914400" rtl="0" eaLnBrk="1" latinLnBrk="0" hangingPunct="1">
              <a:defRPr sz="2000" kern="1200">
                <a:solidFill>
                  <a:schemeClr val="tx1"/>
                </a:solidFill>
                <a:latin typeface="Arial" charset="0"/>
                <a:ea typeface="+mn-ea"/>
                <a:cs typeface="Arial" charset="0"/>
              </a:defRPr>
            </a:lvl6pPr>
            <a:lvl7pPr marL="2743200" algn="l" defTabSz="914400" rtl="0" eaLnBrk="1" latinLnBrk="0" hangingPunct="1">
              <a:defRPr sz="2000" kern="1200">
                <a:solidFill>
                  <a:schemeClr val="tx1"/>
                </a:solidFill>
                <a:latin typeface="Arial" charset="0"/>
                <a:ea typeface="+mn-ea"/>
                <a:cs typeface="Arial" charset="0"/>
              </a:defRPr>
            </a:lvl7pPr>
            <a:lvl8pPr marL="3200400" algn="l" defTabSz="914400" rtl="0" eaLnBrk="1" latinLnBrk="0" hangingPunct="1">
              <a:defRPr sz="2000" kern="1200">
                <a:solidFill>
                  <a:schemeClr val="tx1"/>
                </a:solidFill>
                <a:latin typeface="Arial" charset="0"/>
                <a:ea typeface="+mn-ea"/>
                <a:cs typeface="Arial" charset="0"/>
              </a:defRPr>
            </a:lvl8pPr>
            <a:lvl9pPr marL="3657600" algn="l" defTabSz="914400" rtl="0" eaLnBrk="1" latinLnBrk="0" hangingPunct="1">
              <a:defRPr sz="2000" kern="1200">
                <a:solidFill>
                  <a:schemeClr val="tx1"/>
                </a:solidFill>
                <a:latin typeface="Arial" charset="0"/>
                <a:ea typeface="+mn-ea"/>
                <a:cs typeface="Arial" charset="0"/>
              </a:defRPr>
            </a:lvl9pPr>
          </a:lstStyle>
          <a:p>
            <a:pPr>
              <a:defRPr/>
            </a:pPr>
            <a:fld id="{A14B9CBE-E2BF-4D02-A5BE-9A98A21C9C67}" type="slidenum">
              <a:rPr lang="en-US" smtClean="0"/>
              <a:pPr>
                <a:defRPr/>
              </a:pPr>
              <a:t>28</a:t>
            </a:fld>
            <a:endParaRPr lang="en-US" dirty="0"/>
          </a:p>
        </p:txBody>
      </p:sp>
      <p:sp>
        <p:nvSpPr>
          <p:cNvPr id="5" name="Slide Number Placeholder 1"/>
          <p:cNvSpPr txBox="1">
            <a:spLocks/>
          </p:cNvSpPr>
          <p:nvPr/>
        </p:nvSpPr>
        <p:spPr>
          <a:xfrm>
            <a:off x="8997950" y="7042150"/>
            <a:ext cx="539750" cy="312738"/>
          </a:xfrm>
          <a:prstGeom prst="rect">
            <a:avLst/>
          </a:prstGeom>
        </p:spPr>
        <p:txBody>
          <a:bodyPr vert="horz" wrap="none" lIns="0" tIns="36000" rIns="0" bIns="0" numCol="1" anchor="b" anchorCtr="0" compatLnSpc="1">
            <a:prstTxWarp prst="textNoShape">
              <a:avLst/>
            </a:prstTxWarp>
          </a:bodyPr>
          <a:lstStyle>
            <a:defPPr>
              <a:defRPr lang="en-US"/>
            </a:defPPr>
            <a:lvl1pPr algn="r" defTabSz="1008063" rtl="0" fontAlgn="base">
              <a:spcBef>
                <a:spcPct val="0"/>
              </a:spcBef>
              <a:spcAft>
                <a:spcPct val="0"/>
              </a:spcAft>
              <a:defRPr sz="900" kern="1200">
                <a:solidFill>
                  <a:schemeClr val="tx1"/>
                </a:solidFill>
                <a:latin typeface="Arial" charset="0"/>
                <a:ea typeface="+mn-ea"/>
                <a:cs typeface="Arial" charset="0"/>
              </a:defRPr>
            </a:lvl1pPr>
            <a:lvl2pPr marL="503238" indent="-46038" algn="l" defTabSz="1008063" rtl="0" fontAlgn="base">
              <a:spcBef>
                <a:spcPct val="0"/>
              </a:spcBef>
              <a:spcAft>
                <a:spcPct val="0"/>
              </a:spcAft>
              <a:defRPr sz="2000" kern="1200">
                <a:solidFill>
                  <a:schemeClr val="tx1"/>
                </a:solidFill>
                <a:latin typeface="Arial" charset="0"/>
                <a:ea typeface="+mn-ea"/>
                <a:cs typeface="Arial" charset="0"/>
              </a:defRPr>
            </a:lvl2pPr>
            <a:lvl3pPr marL="1008063" indent="-93663" algn="l" defTabSz="1008063" rtl="0" fontAlgn="base">
              <a:spcBef>
                <a:spcPct val="0"/>
              </a:spcBef>
              <a:spcAft>
                <a:spcPct val="0"/>
              </a:spcAft>
              <a:defRPr sz="2000" kern="1200">
                <a:solidFill>
                  <a:schemeClr val="tx1"/>
                </a:solidFill>
                <a:latin typeface="Arial" charset="0"/>
                <a:ea typeface="+mn-ea"/>
                <a:cs typeface="Arial" charset="0"/>
              </a:defRPr>
            </a:lvl3pPr>
            <a:lvl4pPr marL="1512888" indent="-141288" algn="l" defTabSz="1008063" rtl="0" fontAlgn="base">
              <a:spcBef>
                <a:spcPct val="0"/>
              </a:spcBef>
              <a:spcAft>
                <a:spcPct val="0"/>
              </a:spcAft>
              <a:defRPr sz="2000" kern="1200">
                <a:solidFill>
                  <a:schemeClr val="tx1"/>
                </a:solidFill>
                <a:latin typeface="Arial" charset="0"/>
                <a:ea typeface="+mn-ea"/>
                <a:cs typeface="Arial" charset="0"/>
              </a:defRPr>
            </a:lvl4pPr>
            <a:lvl5pPr marL="2017713" indent="-188913" algn="l" defTabSz="1008063" rtl="0" fontAlgn="base">
              <a:spcBef>
                <a:spcPct val="0"/>
              </a:spcBef>
              <a:spcAft>
                <a:spcPct val="0"/>
              </a:spcAft>
              <a:defRPr sz="2000" kern="1200">
                <a:solidFill>
                  <a:schemeClr val="tx1"/>
                </a:solidFill>
                <a:latin typeface="Arial" charset="0"/>
                <a:ea typeface="+mn-ea"/>
                <a:cs typeface="Arial" charset="0"/>
              </a:defRPr>
            </a:lvl5pPr>
            <a:lvl6pPr marL="2286000" algn="l" defTabSz="914400" rtl="0" eaLnBrk="1" latinLnBrk="0" hangingPunct="1">
              <a:defRPr sz="2000" kern="1200">
                <a:solidFill>
                  <a:schemeClr val="tx1"/>
                </a:solidFill>
                <a:latin typeface="Arial" charset="0"/>
                <a:ea typeface="+mn-ea"/>
                <a:cs typeface="Arial" charset="0"/>
              </a:defRPr>
            </a:lvl6pPr>
            <a:lvl7pPr marL="2743200" algn="l" defTabSz="914400" rtl="0" eaLnBrk="1" latinLnBrk="0" hangingPunct="1">
              <a:defRPr sz="2000" kern="1200">
                <a:solidFill>
                  <a:schemeClr val="tx1"/>
                </a:solidFill>
                <a:latin typeface="Arial" charset="0"/>
                <a:ea typeface="+mn-ea"/>
                <a:cs typeface="Arial" charset="0"/>
              </a:defRPr>
            </a:lvl7pPr>
            <a:lvl8pPr marL="3200400" algn="l" defTabSz="914400" rtl="0" eaLnBrk="1" latinLnBrk="0" hangingPunct="1">
              <a:defRPr sz="2000" kern="1200">
                <a:solidFill>
                  <a:schemeClr val="tx1"/>
                </a:solidFill>
                <a:latin typeface="Arial" charset="0"/>
                <a:ea typeface="+mn-ea"/>
                <a:cs typeface="Arial" charset="0"/>
              </a:defRPr>
            </a:lvl8pPr>
            <a:lvl9pPr marL="3657600" algn="l" defTabSz="914400" rtl="0" eaLnBrk="1" latinLnBrk="0" hangingPunct="1">
              <a:defRPr sz="2000" kern="1200">
                <a:solidFill>
                  <a:schemeClr val="tx1"/>
                </a:solidFill>
                <a:latin typeface="Arial" charset="0"/>
                <a:ea typeface="+mn-ea"/>
                <a:cs typeface="Arial" charset="0"/>
              </a:defRPr>
            </a:lvl9pPr>
          </a:lstStyle>
          <a:p>
            <a:pPr>
              <a:defRPr/>
            </a:pPr>
            <a:fld id="{A14B9CBE-E2BF-4D02-A5BE-9A98A21C9C67}" type="slidenum">
              <a:rPr lang="en-US" smtClean="0"/>
              <a:pPr>
                <a:defRPr/>
              </a:pPr>
              <a:t>28</a:t>
            </a:fld>
            <a:endParaRPr lang="en-US" dirty="0"/>
          </a:p>
        </p:txBody>
      </p:sp>
      <p:sp>
        <p:nvSpPr>
          <p:cNvPr id="6" name="Slide Number Placeholder 1"/>
          <p:cNvSpPr txBox="1">
            <a:spLocks/>
          </p:cNvSpPr>
          <p:nvPr/>
        </p:nvSpPr>
        <p:spPr>
          <a:xfrm>
            <a:off x="8997950" y="7042150"/>
            <a:ext cx="539750" cy="312738"/>
          </a:xfrm>
          <a:prstGeom prst="rect">
            <a:avLst/>
          </a:prstGeom>
        </p:spPr>
        <p:txBody>
          <a:bodyPr vert="horz" wrap="none" lIns="0" tIns="36000" rIns="0" bIns="0" numCol="1" anchor="b" anchorCtr="0" compatLnSpc="1">
            <a:prstTxWarp prst="textNoShape">
              <a:avLst/>
            </a:prstTxWarp>
          </a:bodyPr>
          <a:lstStyle>
            <a:defPPr>
              <a:defRPr lang="en-US"/>
            </a:defPPr>
            <a:lvl1pPr algn="r" defTabSz="1008063" rtl="0" fontAlgn="base">
              <a:spcBef>
                <a:spcPct val="0"/>
              </a:spcBef>
              <a:spcAft>
                <a:spcPct val="0"/>
              </a:spcAft>
              <a:defRPr sz="900" kern="1200">
                <a:solidFill>
                  <a:schemeClr val="tx1"/>
                </a:solidFill>
                <a:latin typeface="Arial" charset="0"/>
                <a:ea typeface="+mn-ea"/>
                <a:cs typeface="Arial" charset="0"/>
              </a:defRPr>
            </a:lvl1pPr>
            <a:lvl2pPr marL="503238" indent="-46038" algn="l" defTabSz="1008063" rtl="0" fontAlgn="base">
              <a:spcBef>
                <a:spcPct val="0"/>
              </a:spcBef>
              <a:spcAft>
                <a:spcPct val="0"/>
              </a:spcAft>
              <a:defRPr sz="2000" kern="1200">
                <a:solidFill>
                  <a:schemeClr val="tx1"/>
                </a:solidFill>
                <a:latin typeface="Arial" charset="0"/>
                <a:ea typeface="+mn-ea"/>
                <a:cs typeface="Arial" charset="0"/>
              </a:defRPr>
            </a:lvl2pPr>
            <a:lvl3pPr marL="1008063" indent="-93663" algn="l" defTabSz="1008063" rtl="0" fontAlgn="base">
              <a:spcBef>
                <a:spcPct val="0"/>
              </a:spcBef>
              <a:spcAft>
                <a:spcPct val="0"/>
              </a:spcAft>
              <a:defRPr sz="2000" kern="1200">
                <a:solidFill>
                  <a:schemeClr val="tx1"/>
                </a:solidFill>
                <a:latin typeface="Arial" charset="0"/>
                <a:ea typeface="+mn-ea"/>
                <a:cs typeface="Arial" charset="0"/>
              </a:defRPr>
            </a:lvl3pPr>
            <a:lvl4pPr marL="1512888" indent="-141288" algn="l" defTabSz="1008063" rtl="0" fontAlgn="base">
              <a:spcBef>
                <a:spcPct val="0"/>
              </a:spcBef>
              <a:spcAft>
                <a:spcPct val="0"/>
              </a:spcAft>
              <a:defRPr sz="2000" kern="1200">
                <a:solidFill>
                  <a:schemeClr val="tx1"/>
                </a:solidFill>
                <a:latin typeface="Arial" charset="0"/>
                <a:ea typeface="+mn-ea"/>
                <a:cs typeface="Arial" charset="0"/>
              </a:defRPr>
            </a:lvl4pPr>
            <a:lvl5pPr marL="2017713" indent="-188913" algn="l" defTabSz="1008063" rtl="0" fontAlgn="base">
              <a:spcBef>
                <a:spcPct val="0"/>
              </a:spcBef>
              <a:spcAft>
                <a:spcPct val="0"/>
              </a:spcAft>
              <a:defRPr sz="2000" kern="1200">
                <a:solidFill>
                  <a:schemeClr val="tx1"/>
                </a:solidFill>
                <a:latin typeface="Arial" charset="0"/>
                <a:ea typeface="+mn-ea"/>
                <a:cs typeface="Arial" charset="0"/>
              </a:defRPr>
            </a:lvl5pPr>
            <a:lvl6pPr marL="2286000" algn="l" defTabSz="914400" rtl="0" eaLnBrk="1" latinLnBrk="0" hangingPunct="1">
              <a:defRPr sz="2000" kern="1200">
                <a:solidFill>
                  <a:schemeClr val="tx1"/>
                </a:solidFill>
                <a:latin typeface="Arial" charset="0"/>
                <a:ea typeface="+mn-ea"/>
                <a:cs typeface="Arial" charset="0"/>
              </a:defRPr>
            </a:lvl6pPr>
            <a:lvl7pPr marL="2743200" algn="l" defTabSz="914400" rtl="0" eaLnBrk="1" latinLnBrk="0" hangingPunct="1">
              <a:defRPr sz="2000" kern="1200">
                <a:solidFill>
                  <a:schemeClr val="tx1"/>
                </a:solidFill>
                <a:latin typeface="Arial" charset="0"/>
                <a:ea typeface="+mn-ea"/>
                <a:cs typeface="Arial" charset="0"/>
              </a:defRPr>
            </a:lvl7pPr>
            <a:lvl8pPr marL="3200400" algn="l" defTabSz="914400" rtl="0" eaLnBrk="1" latinLnBrk="0" hangingPunct="1">
              <a:defRPr sz="2000" kern="1200">
                <a:solidFill>
                  <a:schemeClr val="tx1"/>
                </a:solidFill>
                <a:latin typeface="Arial" charset="0"/>
                <a:ea typeface="+mn-ea"/>
                <a:cs typeface="Arial" charset="0"/>
              </a:defRPr>
            </a:lvl8pPr>
            <a:lvl9pPr marL="3657600" algn="l" defTabSz="914400" rtl="0" eaLnBrk="1" latinLnBrk="0" hangingPunct="1">
              <a:defRPr sz="2000" kern="1200">
                <a:solidFill>
                  <a:schemeClr val="tx1"/>
                </a:solidFill>
                <a:latin typeface="Arial" charset="0"/>
                <a:ea typeface="+mn-ea"/>
                <a:cs typeface="Arial" charset="0"/>
              </a:defRPr>
            </a:lvl9pPr>
          </a:lstStyle>
          <a:p>
            <a:pPr>
              <a:defRPr/>
            </a:pPr>
            <a:fld id="{A14B9CBE-E2BF-4D02-A5BE-9A98A21C9C67}" type="slidenum">
              <a:rPr lang="en-US" smtClean="0"/>
              <a:pPr>
                <a:defRPr/>
              </a:pPr>
              <a:t>28</a:t>
            </a:fld>
            <a:endParaRPr lang="en-US" dirty="0"/>
          </a:p>
        </p:txBody>
      </p:sp>
      <p:sp>
        <p:nvSpPr>
          <p:cNvPr id="7" name="Slide Number Placeholder 1"/>
          <p:cNvSpPr txBox="1">
            <a:spLocks/>
          </p:cNvSpPr>
          <p:nvPr/>
        </p:nvSpPr>
        <p:spPr>
          <a:xfrm>
            <a:off x="8997950" y="7042150"/>
            <a:ext cx="539750" cy="312738"/>
          </a:xfrm>
          <a:prstGeom prst="rect">
            <a:avLst/>
          </a:prstGeom>
        </p:spPr>
        <p:txBody>
          <a:bodyPr vert="horz" wrap="none" lIns="0" tIns="36000" rIns="0" bIns="0" numCol="1" anchor="b" anchorCtr="0" compatLnSpc="1">
            <a:prstTxWarp prst="textNoShape">
              <a:avLst/>
            </a:prstTxWarp>
          </a:bodyPr>
          <a:lstStyle>
            <a:defPPr>
              <a:defRPr lang="en-US"/>
            </a:defPPr>
            <a:lvl1pPr algn="r" defTabSz="1008063" rtl="0" fontAlgn="base">
              <a:spcBef>
                <a:spcPct val="0"/>
              </a:spcBef>
              <a:spcAft>
                <a:spcPct val="0"/>
              </a:spcAft>
              <a:defRPr sz="900" kern="1200">
                <a:solidFill>
                  <a:schemeClr val="tx1"/>
                </a:solidFill>
                <a:latin typeface="Arial" charset="0"/>
                <a:ea typeface="+mn-ea"/>
                <a:cs typeface="Arial" charset="0"/>
              </a:defRPr>
            </a:lvl1pPr>
            <a:lvl2pPr marL="503238" indent="-46038" algn="l" defTabSz="1008063" rtl="0" fontAlgn="base">
              <a:spcBef>
                <a:spcPct val="0"/>
              </a:spcBef>
              <a:spcAft>
                <a:spcPct val="0"/>
              </a:spcAft>
              <a:defRPr sz="2000" kern="1200">
                <a:solidFill>
                  <a:schemeClr val="tx1"/>
                </a:solidFill>
                <a:latin typeface="Arial" charset="0"/>
                <a:ea typeface="+mn-ea"/>
                <a:cs typeface="Arial" charset="0"/>
              </a:defRPr>
            </a:lvl2pPr>
            <a:lvl3pPr marL="1008063" indent="-93663" algn="l" defTabSz="1008063" rtl="0" fontAlgn="base">
              <a:spcBef>
                <a:spcPct val="0"/>
              </a:spcBef>
              <a:spcAft>
                <a:spcPct val="0"/>
              </a:spcAft>
              <a:defRPr sz="2000" kern="1200">
                <a:solidFill>
                  <a:schemeClr val="tx1"/>
                </a:solidFill>
                <a:latin typeface="Arial" charset="0"/>
                <a:ea typeface="+mn-ea"/>
                <a:cs typeface="Arial" charset="0"/>
              </a:defRPr>
            </a:lvl3pPr>
            <a:lvl4pPr marL="1512888" indent="-141288" algn="l" defTabSz="1008063" rtl="0" fontAlgn="base">
              <a:spcBef>
                <a:spcPct val="0"/>
              </a:spcBef>
              <a:spcAft>
                <a:spcPct val="0"/>
              </a:spcAft>
              <a:defRPr sz="2000" kern="1200">
                <a:solidFill>
                  <a:schemeClr val="tx1"/>
                </a:solidFill>
                <a:latin typeface="Arial" charset="0"/>
                <a:ea typeface="+mn-ea"/>
                <a:cs typeface="Arial" charset="0"/>
              </a:defRPr>
            </a:lvl4pPr>
            <a:lvl5pPr marL="2017713" indent="-188913" algn="l" defTabSz="1008063" rtl="0" fontAlgn="base">
              <a:spcBef>
                <a:spcPct val="0"/>
              </a:spcBef>
              <a:spcAft>
                <a:spcPct val="0"/>
              </a:spcAft>
              <a:defRPr sz="2000" kern="1200">
                <a:solidFill>
                  <a:schemeClr val="tx1"/>
                </a:solidFill>
                <a:latin typeface="Arial" charset="0"/>
                <a:ea typeface="+mn-ea"/>
                <a:cs typeface="Arial" charset="0"/>
              </a:defRPr>
            </a:lvl5pPr>
            <a:lvl6pPr marL="2286000" algn="l" defTabSz="914400" rtl="0" eaLnBrk="1" latinLnBrk="0" hangingPunct="1">
              <a:defRPr sz="2000" kern="1200">
                <a:solidFill>
                  <a:schemeClr val="tx1"/>
                </a:solidFill>
                <a:latin typeface="Arial" charset="0"/>
                <a:ea typeface="+mn-ea"/>
                <a:cs typeface="Arial" charset="0"/>
              </a:defRPr>
            </a:lvl6pPr>
            <a:lvl7pPr marL="2743200" algn="l" defTabSz="914400" rtl="0" eaLnBrk="1" latinLnBrk="0" hangingPunct="1">
              <a:defRPr sz="2000" kern="1200">
                <a:solidFill>
                  <a:schemeClr val="tx1"/>
                </a:solidFill>
                <a:latin typeface="Arial" charset="0"/>
                <a:ea typeface="+mn-ea"/>
                <a:cs typeface="Arial" charset="0"/>
              </a:defRPr>
            </a:lvl7pPr>
            <a:lvl8pPr marL="3200400" algn="l" defTabSz="914400" rtl="0" eaLnBrk="1" latinLnBrk="0" hangingPunct="1">
              <a:defRPr sz="2000" kern="1200">
                <a:solidFill>
                  <a:schemeClr val="tx1"/>
                </a:solidFill>
                <a:latin typeface="Arial" charset="0"/>
                <a:ea typeface="+mn-ea"/>
                <a:cs typeface="Arial" charset="0"/>
              </a:defRPr>
            </a:lvl8pPr>
            <a:lvl9pPr marL="3657600" algn="l" defTabSz="914400" rtl="0" eaLnBrk="1" latinLnBrk="0" hangingPunct="1">
              <a:defRPr sz="2000" kern="1200">
                <a:solidFill>
                  <a:schemeClr val="tx1"/>
                </a:solidFill>
                <a:latin typeface="Arial" charset="0"/>
                <a:ea typeface="+mn-ea"/>
                <a:cs typeface="Arial" charset="0"/>
              </a:defRPr>
            </a:lvl9pPr>
          </a:lstStyle>
          <a:p>
            <a:pPr>
              <a:defRPr/>
            </a:pPr>
            <a:fld id="{A14B9CBE-E2BF-4D02-A5BE-9A98A21C9C67}" type="slidenum">
              <a:rPr lang="en-US" smtClean="0"/>
              <a:pPr>
                <a:defRPr/>
              </a:pPr>
              <a:t>28</a:t>
            </a:fld>
            <a:endParaRPr lang="en-US" dirty="0"/>
          </a:p>
        </p:txBody>
      </p:sp>
      <p:sp>
        <p:nvSpPr>
          <p:cNvPr id="12" name="TextBox 11"/>
          <p:cNvSpPr txBox="1"/>
          <p:nvPr/>
        </p:nvSpPr>
        <p:spPr bwMode="ltGray">
          <a:xfrm>
            <a:off x="984692" y="314878"/>
            <a:ext cx="5891444" cy="378898"/>
          </a:xfrm>
          <a:prstGeom prst="rect">
            <a:avLst/>
          </a:prstGeom>
          <a:noFill/>
          <a:ln w="6350">
            <a:noFill/>
            <a:miter lim="800000"/>
            <a:headEnd/>
            <a:tailEnd/>
          </a:ln>
        </p:spPr>
        <p:txBody>
          <a:bodyPr wrap="none" lIns="100913" tIns="50457" rIns="100913" bIns="50457" rtlCol="0" anchor="t" anchorCtr="0">
            <a:spAutoFit/>
          </a:bodyPr>
          <a:lstStyle/>
          <a:p>
            <a:pPr eaLnBrk="0" hangingPunct="0"/>
            <a:r>
              <a:rPr lang="en-US" b="1" dirty="0">
                <a:solidFill>
                  <a:schemeClr val="bg1"/>
                </a:solidFill>
                <a:latin typeface="+mn-lt"/>
              </a:rPr>
              <a:t>Standard SWIFT MT103/MT202Cov [appearances may vary]</a:t>
            </a:r>
          </a:p>
        </p:txBody>
      </p:sp>
      <p:sp>
        <p:nvSpPr>
          <p:cNvPr id="2" name="Rectangle 1">
            <a:extLst>
              <a:ext uri="{FF2B5EF4-FFF2-40B4-BE49-F238E27FC236}">
                <a16:creationId xmlns:a16="http://schemas.microsoft.com/office/drawing/2014/main" id="{380F6014-BE42-479F-ADB7-EA93F5FA2BC8}"/>
              </a:ext>
            </a:extLst>
          </p:cNvPr>
          <p:cNvSpPr/>
          <p:nvPr/>
        </p:nvSpPr>
        <p:spPr>
          <a:xfrm>
            <a:off x="2258451" y="815925"/>
            <a:ext cx="5312898" cy="475956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u="sng" dirty="0"/>
          </a:p>
          <a:p>
            <a:r>
              <a:rPr lang="en-US" dirty="0"/>
              <a:t>TXN #:  564794047494</a:t>
            </a:r>
          </a:p>
          <a:p>
            <a:r>
              <a:rPr lang="en-US" dirty="0"/>
              <a:t>Transaction Date :  August 31, 2020</a:t>
            </a:r>
          </a:p>
          <a:p>
            <a:r>
              <a:rPr lang="en-US" dirty="0"/>
              <a:t>Transaction Amount:  $12,237.89</a:t>
            </a:r>
          </a:p>
          <a:p>
            <a:r>
              <a:rPr lang="en-US" dirty="0"/>
              <a:t>ORG:  Bob’s Boats</a:t>
            </a:r>
          </a:p>
          <a:p>
            <a:r>
              <a:rPr lang="en-US" dirty="0"/>
              <a:t>ORG Account #:  009-87-68574</a:t>
            </a:r>
          </a:p>
          <a:p>
            <a:r>
              <a:rPr lang="en-US" dirty="0"/>
              <a:t>ORG Address:  123 Sesame Street, Paris, France</a:t>
            </a:r>
          </a:p>
          <a:p>
            <a:r>
              <a:rPr lang="en-US" dirty="0"/>
              <a:t>ORG Bank:  HSBC Paris</a:t>
            </a:r>
          </a:p>
          <a:p>
            <a:r>
              <a:rPr lang="en-US" dirty="0"/>
              <a:t>ORG Bank SWIFT #CCFRFRPP</a:t>
            </a:r>
          </a:p>
          <a:p>
            <a:r>
              <a:rPr lang="en-US" dirty="0"/>
              <a:t>Intermediate Bank:  Bank of America</a:t>
            </a:r>
          </a:p>
          <a:p>
            <a:r>
              <a:rPr lang="en-US" dirty="0"/>
              <a:t>Bene Bank:  Deutsche Bank Hamburg</a:t>
            </a:r>
          </a:p>
          <a:p>
            <a:r>
              <a:rPr lang="en-US" dirty="0"/>
              <a:t>Bene Bank SWIFT #: DEUTDEHH</a:t>
            </a:r>
          </a:p>
          <a:p>
            <a:r>
              <a:rPr lang="en-US" dirty="0"/>
              <a:t>Beneficiary:  Al Capone</a:t>
            </a:r>
          </a:p>
          <a:p>
            <a:r>
              <a:rPr lang="en-US" dirty="0"/>
              <a:t>Bene Account #:  RT783674842</a:t>
            </a:r>
          </a:p>
          <a:p>
            <a:r>
              <a:rPr lang="en-US" dirty="0"/>
              <a:t>Bene Address:  64-16 Talbot Street, Seoul, Korea</a:t>
            </a:r>
          </a:p>
          <a:p>
            <a:r>
              <a:rPr lang="en-US" dirty="0"/>
              <a:t>Memo:  Payment for contract number 34453</a:t>
            </a:r>
          </a:p>
          <a:p>
            <a:endParaRPr lang="en-US" dirty="0"/>
          </a:p>
          <a:p>
            <a:pPr algn="ctr"/>
            <a:endParaRPr lang="en-US" dirty="0"/>
          </a:p>
        </p:txBody>
      </p:sp>
      <p:sp>
        <p:nvSpPr>
          <p:cNvPr id="8" name="TextBox 7">
            <a:extLst>
              <a:ext uri="{FF2B5EF4-FFF2-40B4-BE49-F238E27FC236}">
                <a16:creationId xmlns:a16="http://schemas.microsoft.com/office/drawing/2014/main" id="{AFACF0A4-0D05-4F4A-ABB8-65C3CC4B1B31}"/>
              </a:ext>
            </a:extLst>
          </p:cNvPr>
          <p:cNvSpPr txBox="1"/>
          <p:nvPr/>
        </p:nvSpPr>
        <p:spPr>
          <a:xfrm>
            <a:off x="377190" y="5801675"/>
            <a:ext cx="8313420" cy="923330"/>
          </a:xfrm>
          <a:prstGeom prst="rect">
            <a:avLst/>
          </a:prstGeom>
          <a:noFill/>
        </p:spPr>
        <p:txBody>
          <a:bodyPr wrap="square" rtlCol="0">
            <a:spAutoFit/>
          </a:bodyPr>
          <a:lstStyle/>
          <a:p>
            <a:r>
              <a:rPr lang="en-US" dirty="0">
                <a:solidFill>
                  <a:schemeClr val="bg1"/>
                </a:solidFill>
              </a:rPr>
              <a:t>The SWIFT Code or BIC Code is  8-11 characters including:  4 letters for the bank; 2 letters for the country; two letters or numbers for location.  An additional 3 digits is optional for the primary office.</a:t>
            </a:r>
          </a:p>
        </p:txBody>
      </p:sp>
    </p:spTree>
    <p:extLst>
      <p:ext uri="{BB962C8B-B14F-4D97-AF65-F5344CB8AC3E}">
        <p14:creationId xmlns:p14="http://schemas.microsoft.com/office/powerpoint/2010/main" val="314629735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Object 4"/>
          <p:cNvGraphicFramePr>
            <a:graphicFrameLocks noChangeAspect="1"/>
          </p:cNvGraphicFramePr>
          <p:nvPr>
            <p:extLst>
              <p:ext uri="{D42A27DB-BD31-4B8C-83A1-F6EECF244321}">
                <p14:modId xmlns:p14="http://schemas.microsoft.com/office/powerpoint/2010/main" val="2401013616"/>
              </p:ext>
            </p:extLst>
          </p:nvPr>
        </p:nvGraphicFramePr>
        <p:xfrm>
          <a:off x="333375" y="2622291"/>
          <a:ext cx="8810625" cy="3211513"/>
        </p:xfrm>
        <a:graphic>
          <a:graphicData uri="http://schemas.openxmlformats.org/presentationml/2006/ole">
            <mc:AlternateContent xmlns:mc="http://schemas.openxmlformats.org/markup-compatibility/2006">
              <mc:Choice xmlns:v="urn:schemas-microsoft-com:vml" Requires="v">
                <p:oleObj name="Worksheet" r:id="rId2" imgW="10896735" imgH="1847780" progId="Excel.Sheet.8">
                  <p:embed/>
                </p:oleObj>
              </mc:Choice>
              <mc:Fallback>
                <p:oleObj name="Worksheet" r:id="rId2" imgW="10896735" imgH="1847780" progId="Excel.Sheet.8">
                  <p:embed/>
                  <p:pic>
                    <p:nvPicPr>
                      <p:cNvPr id="0" nam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3375" y="2622291"/>
                        <a:ext cx="8810625" cy="32115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2" name="TextBox 1">
            <a:extLst>
              <a:ext uri="{FF2B5EF4-FFF2-40B4-BE49-F238E27FC236}">
                <a16:creationId xmlns:a16="http://schemas.microsoft.com/office/drawing/2014/main" id="{744FEFED-77C9-43D2-8329-60C1A35251D8}"/>
              </a:ext>
            </a:extLst>
          </p:cNvPr>
          <p:cNvSpPr txBox="1"/>
          <p:nvPr/>
        </p:nvSpPr>
        <p:spPr>
          <a:xfrm>
            <a:off x="1577341" y="434340"/>
            <a:ext cx="6217920" cy="1323439"/>
          </a:xfrm>
          <a:prstGeom prst="rect">
            <a:avLst/>
          </a:prstGeom>
          <a:noFill/>
        </p:spPr>
        <p:txBody>
          <a:bodyPr wrap="square" rtlCol="0">
            <a:spAutoFit/>
          </a:bodyPr>
          <a:lstStyle/>
          <a:p>
            <a:r>
              <a:rPr lang="en-US" sz="2000" b="1" dirty="0">
                <a:solidFill>
                  <a:schemeClr val="bg1"/>
                </a:solidFill>
              </a:rPr>
              <a:t>Analyzing a series of payments over a given time period is crucial for understanding  the activities of your target/suspect and building on the cope of your investigation.  </a:t>
            </a:r>
          </a:p>
        </p:txBody>
      </p:sp>
      <p:sp>
        <p:nvSpPr>
          <p:cNvPr id="3" name="Slide Number Placeholder 2">
            <a:extLst>
              <a:ext uri="{FF2B5EF4-FFF2-40B4-BE49-F238E27FC236}">
                <a16:creationId xmlns:a16="http://schemas.microsoft.com/office/drawing/2014/main" id="{7B9F03BC-4233-467A-BE65-69EB4346BAC4}"/>
              </a:ext>
            </a:extLst>
          </p:cNvPr>
          <p:cNvSpPr>
            <a:spLocks noGrp="1"/>
          </p:cNvSpPr>
          <p:nvPr>
            <p:ph type="sldNum" sz="quarter" idx="12"/>
          </p:nvPr>
        </p:nvSpPr>
        <p:spPr/>
        <p:txBody>
          <a:bodyPr/>
          <a:lstStyle/>
          <a:p>
            <a:fld id="{941AA2AD-4ABD-40E1-928E-6C7D7FF4C282}" type="slidenum">
              <a:rPr lang="en-GB" smtClean="0"/>
              <a:t>29</a:t>
            </a:fld>
            <a:endParaRPr lang="en-GB" dirty="0"/>
          </a:p>
        </p:txBody>
      </p:sp>
    </p:spTree>
    <p:extLst>
      <p:ext uri="{BB962C8B-B14F-4D97-AF65-F5344CB8AC3E}">
        <p14:creationId xmlns:p14="http://schemas.microsoft.com/office/powerpoint/2010/main" val="340216693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AB725F3A-46BE-F7F7-A5C2-9D04E7FF9F08}"/>
              </a:ext>
            </a:extLst>
          </p:cNvPr>
          <p:cNvSpPr>
            <a:spLocks noGrp="1"/>
          </p:cNvSpPr>
          <p:nvPr>
            <p:ph type="sldNum" sz="quarter" idx="12"/>
          </p:nvPr>
        </p:nvSpPr>
        <p:spPr/>
        <p:txBody>
          <a:bodyPr/>
          <a:lstStyle/>
          <a:p>
            <a:fld id="{941AA2AD-4ABD-40E1-928E-6C7D7FF4C282}" type="slidenum">
              <a:rPr lang="en-GB" smtClean="0"/>
              <a:t>3</a:t>
            </a:fld>
            <a:endParaRPr lang="en-GB" dirty="0"/>
          </a:p>
        </p:txBody>
      </p:sp>
      <p:sp>
        <p:nvSpPr>
          <p:cNvPr id="4" name="Title 1">
            <a:extLst>
              <a:ext uri="{FF2B5EF4-FFF2-40B4-BE49-F238E27FC236}">
                <a16:creationId xmlns:a16="http://schemas.microsoft.com/office/drawing/2014/main" id="{9F3C67A2-F8AD-7392-42E0-6FCE228F3F7F}"/>
              </a:ext>
            </a:extLst>
          </p:cNvPr>
          <p:cNvSpPr txBox="1">
            <a:spLocks/>
          </p:cNvSpPr>
          <p:nvPr/>
        </p:nvSpPr>
        <p:spPr>
          <a:xfrm>
            <a:off x="1170221" y="449250"/>
            <a:ext cx="7973779" cy="1058400"/>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Poppins Black" panose="00000A00000000000000" pitchFamily="50" charset="0"/>
                <a:ea typeface="+mj-ea"/>
                <a:cs typeface="Poppins Black" panose="00000A00000000000000" pitchFamily="50" charset="0"/>
              </a:defRPr>
            </a:lvl1pPr>
          </a:lstStyle>
          <a:p>
            <a:pPr algn="ctr"/>
            <a:r>
              <a:rPr lang="en-US" sz="4000" dirty="0">
                <a:solidFill>
                  <a:schemeClr val="bg1"/>
                </a:solidFill>
                <a:latin typeface="Poppins Black" panose="00000A00000000000000" pitchFamily="2" charset="0"/>
                <a:cs typeface="Poppins Black" panose="00000A00000000000000" pitchFamily="2" charset="0"/>
              </a:rPr>
              <a:t>Financial Entities in the Global Financial System</a:t>
            </a:r>
            <a:endParaRPr lang="en-US" dirty="0">
              <a:solidFill>
                <a:schemeClr val="bg1"/>
              </a:solidFill>
              <a:latin typeface="Poppins Black" panose="00000A00000000000000" pitchFamily="2" charset="0"/>
              <a:cs typeface="Poppins Black" panose="00000A00000000000000" pitchFamily="2" charset="0"/>
            </a:endParaRPr>
          </a:p>
        </p:txBody>
      </p:sp>
      <p:sp>
        <p:nvSpPr>
          <p:cNvPr id="5" name="TextBox 4">
            <a:extLst>
              <a:ext uri="{FF2B5EF4-FFF2-40B4-BE49-F238E27FC236}">
                <a16:creationId xmlns:a16="http://schemas.microsoft.com/office/drawing/2014/main" id="{356A50A2-48D9-E2EC-67CE-88478E4B88A3}"/>
              </a:ext>
            </a:extLst>
          </p:cNvPr>
          <p:cNvSpPr txBox="1"/>
          <p:nvPr/>
        </p:nvSpPr>
        <p:spPr>
          <a:xfrm>
            <a:off x="2350195" y="2805460"/>
            <a:ext cx="1501572" cy="1615827"/>
          </a:xfrm>
          <a:prstGeom prst="rect">
            <a:avLst/>
          </a:prstGeom>
          <a:solidFill>
            <a:srgbClr val="00B0F0"/>
          </a:solidFill>
          <a:ln w="28575">
            <a:solidFill>
              <a:schemeClr val="bg1"/>
            </a:solidFill>
          </a:ln>
        </p:spPr>
        <p:txBody>
          <a:bodyPr wrap="square" rtlCol="0">
            <a:spAutoFit/>
          </a:bodyPr>
          <a:lstStyle/>
          <a:p>
            <a:r>
              <a:rPr lang="en-US" sz="1980" dirty="0">
                <a:solidFill>
                  <a:schemeClr val="bg1"/>
                </a:solidFill>
              </a:rPr>
              <a:t>Virtual Currency Platforms &amp; Exchanges</a:t>
            </a:r>
          </a:p>
          <a:p>
            <a:endParaRPr lang="en-US" sz="1980" dirty="0">
              <a:solidFill>
                <a:schemeClr val="bg1"/>
              </a:solidFill>
            </a:endParaRPr>
          </a:p>
        </p:txBody>
      </p:sp>
      <p:sp>
        <p:nvSpPr>
          <p:cNvPr id="6" name="TextBox 5">
            <a:extLst>
              <a:ext uri="{FF2B5EF4-FFF2-40B4-BE49-F238E27FC236}">
                <a16:creationId xmlns:a16="http://schemas.microsoft.com/office/drawing/2014/main" id="{301A53C8-E39D-7A00-09E2-D2A29A0A2A1B}"/>
              </a:ext>
            </a:extLst>
          </p:cNvPr>
          <p:cNvSpPr txBox="1"/>
          <p:nvPr/>
        </p:nvSpPr>
        <p:spPr>
          <a:xfrm>
            <a:off x="1615475" y="5505744"/>
            <a:ext cx="874903" cy="701731"/>
          </a:xfrm>
          <a:prstGeom prst="rect">
            <a:avLst/>
          </a:prstGeom>
          <a:solidFill>
            <a:srgbClr val="00B0F0"/>
          </a:solidFill>
          <a:ln w="28575">
            <a:solidFill>
              <a:schemeClr val="bg1"/>
            </a:solidFill>
          </a:ln>
        </p:spPr>
        <p:txBody>
          <a:bodyPr wrap="square" rtlCol="0">
            <a:spAutoFit/>
          </a:bodyPr>
          <a:lstStyle/>
          <a:p>
            <a:r>
              <a:rPr lang="en-US" sz="1980" dirty="0">
                <a:solidFill>
                  <a:schemeClr val="bg1"/>
                </a:solidFill>
              </a:rPr>
              <a:t>Hedge Funds</a:t>
            </a:r>
          </a:p>
        </p:txBody>
      </p:sp>
      <p:sp>
        <p:nvSpPr>
          <p:cNvPr id="7" name="TextBox 6">
            <a:extLst>
              <a:ext uri="{FF2B5EF4-FFF2-40B4-BE49-F238E27FC236}">
                <a16:creationId xmlns:a16="http://schemas.microsoft.com/office/drawing/2014/main" id="{CC37777B-B06B-1912-DED8-0454C5CC4E7B}"/>
              </a:ext>
            </a:extLst>
          </p:cNvPr>
          <p:cNvSpPr txBox="1"/>
          <p:nvPr/>
        </p:nvSpPr>
        <p:spPr>
          <a:xfrm>
            <a:off x="3623989" y="4724697"/>
            <a:ext cx="874903" cy="397032"/>
          </a:xfrm>
          <a:prstGeom prst="rect">
            <a:avLst/>
          </a:prstGeom>
          <a:solidFill>
            <a:srgbClr val="00B0F0"/>
          </a:solidFill>
          <a:ln w="28575">
            <a:solidFill>
              <a:schemeClr val="bg1"/>
            </a:solidFill>
          </a:ln>
        </p:spPr>
        <p:txBody>
          <a:bodyPr wrap="square" rtlCol="0">
            <a:spAutoFit/>
          </a:bodyPr>
          <a:lstStyle/>
          <a:p>
            <a:r>
              <a:rPr lang="en-US" sz="1980" dirty="0">
                <a:solidFill>
                  <a:schemeClr val="bg1"/>
                </a:solidFill>
              </a:rPr>
              <a:t>FCM</a:t>
            </a:r>
          </a:p>
        </p:txBody>
      </p:sp>
      <p:sp>
        <p:nvSpPr>
          <p:cNvPr id="8" name="TextBox 7">
            <a:extLst>
              <a:ext uri="{FF2B5EF4-FFF2-40B4-BE49-F238E27FC236}">
                <a16:creationId xmlns:a16="http://schemas.microsoft.com/office/drawing/2014/main" id="{7FF404DB-35DB-F150-AF3C-E01E6C3B178E}"/>
              </a:ext>
            </a:extLst>
          </p:cNvPr>
          <p:cNvSpPr txBox="1"/>
          <p:nvPr/>
        </p:nvSpPr>
        <p:spPr>
          <a:xfrm>
            <a:off x="194791" y="5557141"/>
            <a:ext cx="874903" cy="701731"/>
          </a:xfrm>
          <a:prstGeom prst="rect">
            <a:avLst/>
          </a:prstGeom>
          <a:solidFill>
            <a:srgbClr val="00B0F0"/>
          </a:solidFill>
          <a:ln w="28575">
            <a:solidFill>
              <a:schemeClr val="bg1"/>
            </a:solidFill>
          </a:ln>
        </p:spPr>
        <p:txBody>
          <a:bodyPr wrap="square" rtlCol="0">
            <a:spAutoFit/>
          </a:bodyPr>
          <a:lstStyle/>
          <a:p>
            <a:r>
              <a:rPr lang="en-US" sz="1980" dirty="0">
                <a:solidFill>
                  <a:schemeClr val="bg1"/>
                </a:solidFill>
              </a:rPr>
              <a:t>Asset Mgrs</a:t>
            </a:r>
          </a:p>
        </p:txBody>
      </p:sp>
      <p:sp>
        <p:nvSpPr>
          <p:cNvPr id="9" name="TextBox 8">
            <a:extLst>
              <a:ext uri="{FF2B5EF4-FFF2-40B4-BE49-F238E27FC236}">
                <a16:creationId xmlns:a16="http://schemas.microsoft.com/office/drawing/2014/main" id="{3F5E44C6-8065-B199-230D-4B174600A580}"/>
              </a:ext>
            </a:extLst>
          </p:cNvPr>
          <p:cNvSpPr txBox="1"/>
          <p:nvPr/>
        </p:nvSpPr>
        <p:spPr>
          <a:xfrm>
            <a:off x="2118480" y="4830329"/>
            <a:ext cx="874903" cy="397032"/>
          </a:xfrm>
          <a:prstGeom prst="rect">
            <a:avLst/>
          </a:prstGeom>
          <a:solidFill>
            <a:srgbClr val="00B0F0"/>
          </a:solidFill>
          <a:ln w="28575">
            <a:solidFill>
              <a:schemeClr val="bg1"/>
            </a:solidFill>
          </a:ln>
        </p:spPr>
        <p:txBody>
          <a:bodyPr wrap="square" rtlCol="0">
            <a:spAutoFit/>
          </a:bodyPr>
          <a:lstStyle/>
          <a:p>
            <a:r>
              <a:rPr lang="en-US" sz="1980" dirty="0">
                <a:solidFill>
                  <a:schemeClr val="bg1"/>
                </a:solidFill>
              </a:rPr>
              <a:t>PICs</a:t>
            </a:r>
          </a:p>
        </p:txBody>
      </p:sp>
      <p:sp>
        <p:nvSpPr>
          <p:cNvPr id="10" name="TextBox 9">
            <a:extLst>
              <a:ext uri="{FF2B5EF4-FFF2-40B4-BE49-F238E27FC236}">
                <a16:creationId xmlns:a16="http://schemas.microsoft.com/office/drawing/2014/main" id="{A46E0828-09C8-1B2C-5539-453CF20D6F11}"/>
              </a:ext>
            </a:extLst>
          </p:cNvPr>
          <p:cNvSpPr txBox="1"/>
          <p:nvPr/>
        </p:nvSpPr>
        <p:spPr>
          <a:xfrm>
            <a:off x="4252703" y="2676512"/>
            <a:ext cx="874903" cy="397032"/>
          </a:xfrm>
          <a:prstGeom prst="rect">
            <a:avLst/>
          </a:prstGeom>
          <a:solidFill>
            <a:srgbClr val="00B0F0"/>
          </a:solidFill>
          <a:ln w="28575">
            <a:solidFill>
              <a:schemeClr val="bg1"/>
            </a:solidFill>
          </a:ln>
        </p:spPr>
        <p:txBody>
          <a:bodyPr wrap="square" rtlCol="0">
            <a:spAutoFit/>
          </a:bodyPr>
          <a:lstStyle/>
          <a:p>
            <a:r>
              <a:rPr lang="en-US" sz="1980" dirty="0">
                <a:solidFill>
                  <a:schemeClr val="bg1"/>
                </a:solidFill>
              </a:rPr>
              <a:t>MSB</a:t>
            </a:r>
          </a:p>
        </p:txBody>
      </p:sp>
      <p:sp>
        <p:nvSpPr>
          <p:cNvPr id="11" name="TextBox 10">
            <a:extLst>
              <a:ext uri="{FF2B5EF4-FFF2-40B4-BE49-F238E27FC236}">
                <a16:creationId xmlns:a16="http://schemas.microsoft.com/office/drawing/2014/main" id="{635F7F22-1E62-78F6-53F2-A6D465178314}"/>
              </a:ext>
            </a:extLst>
          </p:cNvPr>
          <p:cNvSpPr txBox="1"/>
          <p:nvPr/>
        </p:nvSpPr>
        <p:spPr>
          <a:xfrm>
            <a:off x="3219329" y="1970592"/>
            <a:ext cx="1129833" cy="397032"/>
          </a:xfrm>
          <a:prstGeom prst="rect">
            <a:avLst/>
          </a:prstGeom>
          <a:solidFill>
            <a:srgbClr val="00B0F0"/>
          </a:solidFill>
          <a:ln w="28575">
            <a:solidFill>
              <a:schemeClr val="bg1"/>
            </a:solidFill>
          </a:ln>
        </p:spPr>
        <p:txBody>
          <a:bodyPr wrap="square" rtlCol="0">
            <a:spAutoFit/>
          </a:bodyPr>
          <a:lstStyle/>
          <a:p>
            <a:r>
              <a:rPr lang="en-US" sz="1980" dirty="0">
                <a:solidFill>
                  <a:schemeClr val="bg1"/>
                </a:solidFill>
              </a:rPr>
              <a:t>Hawala</a:t>
            </a:r>
          </a:p>
        </p:txBody>
      </p:sp>
      <p:sp>
        <p:nvSpPr>
          <p:cNvPr id="12" name="TextBox 11">
            <a:extLst>
              <a:ext uri="{FF2B5EF4-FFF2-40B4-BE49-F238E27FC236}">
                <a16:creationId xmlns:a16="http://schemas.microsoft.com/office/drawing/2014/main" id="{46C458D7-0468-88AD-54D2-74E445C3DD61}"/>
              </a:ext>
            </a:extLst>
          </p:cNvPr>
          <p:cNvSpPr txBox="1"/>
          <p:nvPr/>
        </p:nvSpPr>
        <p:spPr>
          <a:xfrm>
            <a:off x="4644526" y="1751616"/>
            <a:ext cx="874903" cy="397032"/>
          </a:xfrm>
          <a:prstGeom prst="rect">
            <a:avLst/>
          </a:prstGeom>
          <a:solidFill>
            <a:srgbClr val="00B0F0"/>
          </a:solidFill>
          <a:ln w="28575">
            <a:solidFill>
              <a:schemeClr val="bg1"/>
            </a:solidFill>
          </a:ln>
        </p:spPr>
        <p:txBody>
          <a:bodyPr wrap="square" rtlCol="0">
            <a:spAutoFit/>
          </a:bodyPr>
          <a:lstStyle/>
          <a:p>
            <a:r>
              <a:rPr lang="en-US" sz="1980" dirty="0">
                <a:solidFill>
                  <a:schemeClr val="bg1"/>
                </a:solidFill>
              </a:rPr>
              <a:t>PSP</a:t>
            </a:r>
          </a:p>
        </p:txBody>
      </p:sp>
      <p:sp>
        <p:nvSpPr>
          <p:cNvPr id="13" name="TextBox 12">
            <a:extLst>
              <a:ext uri="{FF2B5EF4-FFF2-40B4-BE49-F238E27FC236}">
                <a16:creationId xmlns:a16="http://schemas.microsoft.com/office/drawing/2014/main" id="{989783E3-65FC-7CB1-F834-A60864AEA382}"/>
              </a:ext>
            </a:extLst>
          </p:cNvPr>
          <p:cNvSpPr txBox="1"/>
          <p:nvPr/>
        </p:nvSpPr>
        <p:spPr>
          <a:xfrm>
            <a:off x="4597404" y="3500966"/>
            <a:ext cx="1178440" cy="701731"/>
          </a:xfrm>
          <a:prstGeom prst="rect">
            <a:avLst/>
          </a:prstGeom>
          <a:solidFill>
            <a:srgbClr val="00B0F0"/>
          </a:solidFill>
          <a:ln w="28575">
            <a:solidFill>
              <a:schemeClr val="bg1"/>
            </a:solidFill>
          </a:ln>
        </p:spPr>
        <p:txBody>
          <a:bodyPr wrap="square" rtlCol="0">
            <a:spAutoFit/>
          </a:bodyPr>
          <a:lstStyle/>
          <a:p>
            <a:r>
              <a:rPr lang="en-US" sz="1980" dirty="0">
                <a:solidFill>
                  <a:schemeClr val="bg1"/>
                </a:solidFill>
              </a:rPr>
              <a:t>Exchange Houses</a:t>
            </a:r>
          </a:p>
        </p:txBody>
      </p:sp>
      <p:sp>
        <p:nvSpPr>
          <p:cNvPr id="14" name="TextBox 13">
            <a:extLst>
              <a:ext uri="{FF2B5EF4-FFF2-40B4-BE49-F238E27FC236}">
                <a16:creationId xmlns:a16="http://schemas.microsoft.com/office/drawing/2014/main" id="{51B372FF-12F3-2607-394E-1BAECE5C6EC1}"/>
              </a:ext>
            </a:extLst>
          </p:cNvPr>
          <p:cNvSpPr txBox="1"/>
          <p:nvPr/>
        </p:nvSpPr>
        <p:spPr>
          <a:xfrm>
            <a:off x="4805241" y="4967057"/>
            <a:ext cx="1220102" cy="701731"/>
          </a:xfrm>
          <a:prstGeom prst="rect">
            <a:avLst/>
          </a:prstGeom>
          <a:solidFill>
            <a:srgbClr val="00B0F0"/>
          </a:solidFill>
          <a:ln w="28575">
            <a:solidFill>
              <a:schemeClr val="bg1"/>
            </a:solidFill>
          </a:ln>
        </p:spPr>
        <p:txBody>
          <a:bodyPr wrap="square" rtlCol="0">
            <a:spAutoFit/>
          </a:bodyPr>
          <a:lstStyle/>
          <a:p>
            <a:r>
              <a:rPr lang="en-US" sz="1980" dirty="0">
                <a:solidFill>
                  <a:schemeClr val="bg1"/>
                </a:solidFill>
              </a:rPr>
              <a:t>NonBank Bank</a:t>
            </a:r>
          </a:p>
        </p:txBody>
      </p:sp>
      <p:sp>
        <p:nvSpPr>
          <p:cNvPr id="15" name="TextBox 14">
            <a:extLst>
              <a:ext uri="{FF2B5EF4-FFF2-40B4-BE49-F238E27FC236}">
                <a16:creationId xmlns:a16="http://schemas.microsoft.com/office/drawing/2014/main" id="{673260AB-4E46-185F-8173-788267B65437}"/>
              </a:ext>
            </a:extLst>
          </p:cNvPr>
          <p:cNvSpPr txBox="1"/>
          <p:nvPr/>
        </p:nvSpPr>
        <p:spPr>
          <a:xfrm>
            <a:off x="3597543" y="6032438"/>
            <a:ext cx="1303426" cy="701731"/>
          </a:xfrm>
          <a:prstGeom prst="rect">
            <a:avLst/>
          </a:prstGeom>
          <a:solidFill>
            <a:srgbClr val="00B0F0"/>
          </a:solidFill>
          <a:ln w="28575">
            <a:solidFill>
              <a:schemeClr val="bg1"/>
            </a:solidFill>
          </a:ln>
        </p:spPr>
        <p:txBody>
          <a:bodyPr wrap="square" rtlCol="0">
            <a:spAutoFit/>
          </a:bodyPr>
          <a:lstStyle/>
          <a:p>
            <a:r>
              <a:rPr lang="en-US" sz="1980" dirty="0">
                <a:solidFill>
                  <a:schemeClr val="bg1"/>
                </a:solidFill>
              </a:rPr>
              <a:t>Finance Company</a:t>
            </a:r>
          </a:p>
        </p:txBody>
      </p:sp>
      <p:sp>
        <p:nvSpPr>
          <p:cNvPr id="16" name="TextBox 15">
            <a:extLst>
              <a:ext uri="{FF2B5EF4-FFF2-40B4-BE49-F238E27FC236}">
                <a16:creationId xmlns:a16="http://schemas.microsoft.com/office/drawing/2014/main" id="{3A8E8F0F-DEDC-6EFF-82B7-0053BF9A4683}"/>
              </a:ext>
            </a:extLst>
          </p:cNvPr>
          <p:cNvSpPr txBox="1"/>
          <p:nvPr/>
        </p:nvSpPr>
        <p:spPr>
          <a:xfrm>
            <a:off x="6297644" y="3871610"/>
            <a:ext cx="874903" cy="701731"/>
          </a:xfrm>
          <a:prstGeom prst="rect">
            <a:avLst/>
          </a:prstGeom>
          <a:solidFill>
            <a:srgbClr val="00B0F0"/>
          </a:solidFill>
          <a:ln w="28575">
            <a:solidFill>
              <a:schemeClr val="bg1"/>
            </a:solidFill>
          </a:ln>
        </p:spPr>
        <p:txBody>
          <a:bodyPr wrap="square" rtlCol="0">
            <a:spAutoFit/>
          </a:bodyPr>
          <a:lstStyle/>
          <a:p>
            <a:r>
              <a:rPr lang="en-US" sz="1980" dirty="0">
                <a:solidFill>
                  <a:schemeClr val="bg1"/>
                </a:solidFill>
              </a:rPr>
              <a:t>Inv. </a:t>
            </a:r>
          </a:p>
          <a:p>
            <a:r>
              <a:rPr lang="en-US" sz="1980" dirty="0">
                <a:solidFill>
                  <a:schemeClr val="bg1"/>
                </a:solidFill>
              </a:rPr>
              <a:t>Banks</a:t>
            </a:r>
          </a:p>
        </p:txBody>
      </p:sp>
      <p:sp>
        <p:nvSpPr>
          <p:cNvPr id="17" name="TextBox 16">
            <a:extLst>
              <a:ext uri="{FF2B5EF4-FFF2-40B4-BE49-F238E27FC236}">
                <a16:creationId xmlns:a16="http://schemas.microsoft.com/office/drawing/2014/main" id="{B872F0A4-E04C-2126-8F95-8227DC2AC935}"/>
              </a:ext>
            </a:extLst>
          </p:cNvPr>
          <p:cNvSpPr txBox="1"/>
          <p:nvPr/>
        </p:nvSpPr>
        <p:spPr>
          <a:xfrm>
            <a:off x="6256557" y="2757091"/>
            <a:ext cx="874903" cy="701731"/>
          </a:xfrm>
          <a:prstGeom prst="rect">
            <a:avLst/>
          </a:prstGeom>
          <a:solidFill>
            <a:srgbClr val="00B0F0"/>
          </a:solidFill>
          <a:ln w="28575">
            <a:solidFill>
              <a:schemeClr val="bg1"/>
            </a:solidFill>
          </a:ln>
        </p:spPr>
        <p:txBody>
          <a:bodyPr wrap="square" rtlCol="0">
            <a:spAutoFit/>
          </a:bodyPr>
          <a:lstStyle/>
          <a:p>
            <a:r>
              <a:rPr lang="en-US" sz="1980" dirty="0">
                <a:solidFill>
                  <a:schemeClr val="bg1"/>
                </a:solidFill>
              </a:rPr>
              <a:t>RetailBanks</a:t>
            </a:r>
          </a:p>
        </p:txBody>
      </p:sp>
      <p:sp>
        <p:nvSpPr>
          <p:cNvPr id="18" name="TextBox 17">
            <a:extLst>
              <a:ext uri="{FF2B5EF4-FFF2-40B4-BE49-F238E27FC236}">
                <a16:creationId xmlns:a16="http://schemas.microsoft.com/office/drawing/2014/main" id="{10BC13D4-F1B9-477C-49A3-2A6F72C49D48}"/>
              </a:ext>
            </a:extLst>
          </p:cNvPr>
          <p:cNvSpPr txBox="1"/>
          <p:nvPr/>
        </p:nvSpPr>
        <p:spPr>
          <a:xfrm>
            <a:off x="6776632" y="5058392"/>
            <a:ext cx="1220102" cy="701731"/>
          </a:xfrm>
          <a:prstGeom prst="rect">
            <a:avLst/>
          </a:prstGeom>
          <a:solidFill>
            <a:srgbClr val="00B0F0"/>
          </a:solidFill>
          <a:ln w="28575">
            <a:solidFill>
              <a:schemeClr val="bg1"/>
            </a:solidFill>
          </a:ln>
        </p:spPr>
        <p:txBody>
          <a:bodyPr wrap="square" rtlCol="0">
            <a:spAutoFit/>
          </a:bodyPr>
          <a:lstStyle/>
          <a:p>
            <a:r>
              <a:rPr lang="en-US" sz="1980" dirty="0">
                <a:solidFill>
                  <a:schemeClr val="bg1"/>
                </a:solidFill>
              </a:rPr>
              <a:t>Merchant </a:t>
            </a:r>
          </a:p>
          <a:p>
            <a:r>
              <a:rPr lang="en-US" sz="1980" dirty="0">
                <a:solidFill>
                  <a:schemeClr val="bg1"/>
                </a:solidFill>
              </a:rPr>
              <a:t>Banks</a:t>
            </a:r>
          </a:p>
        </p:txBody>
      </p:sp>
      <p:sp>
        <p:nvSpPr>
          <p:cNvPr id="19" name="TextBox 18">
            <a:extLst>
              <a:ext uri="{FF2B5EF4-FFF2-40B4-BE49-F238E27FC236}">
                <a16:creationId xmlns:a16="http://schemas.microsoft.com/office/drawing/2014/main" id="{DC1F0EF9-B89E-3342-9557-32083F20C5D4}"/>
              </a:ext>
            </a:extLst>
          </p:cNvPr>
          <p:cNvSpPr txBox="1"/>
          <p:nvPr/>
        </p:nvSpPr>
        <p:spPr>
          <a:xfrm>
            <a:off x="7434457" y="3887157"/>
            <a:ext cx="1178440" cy="701731"/>
          </a:xfrm>
          <a:prstGeom prst="rect">
            <a:avLst/>
          </a:prstGeom>
          <a:solidFill>
            <a:srgbClr val="00B0F0"/>
          </a:solidFill>
          <a:ln w="28575">
            <a:solidFill>
              <a:schemeClr val="bg1"/>
            </a:solidFill>
          </a:ln>
        </p:spPr>
        <p:txBody>
          <a:bodyPr wrap="square" rtlCol="0">
            <a:spAutoFit/>
          </a:bodyPr>
          <a:lstStyle/>
          <a:p>
            <a:r>
              <a:rPr lang="en-US" sz="1980" dirty="0">
                <a:solidFill>
                  <a:schemeClr val="bg1"/>
                </a:solidFill>
              </a:rPr>
              <a:t>Universal Banks</a:t>
            </a:r>
          </a:p>
        </p:txBody>
      </p:sp>
      <p:sp>
        <p:nvSpPr>
          <p:cNvPr id="20" name="TextBox 19">
            <a:extLst>
              <a:ext uri="{FF2B5EF4-FFF2-40B4-BE49-F238E27FC236}">
                <a16:creationId xmlns:a16="http://schemas.microsoft.com/office/drawing/2014/main" id="{3592ED3B-9C52-E411-4CEA-B1D285ADF552}"/>
              </a:ext>
            </a:extLst>
          </p:cNvPr>
          <p:cNvSpPr txBox="1"/>
          <p:nvPr/>
        </p:nvSpPr>
        <p:spPr>
          <a:xfrm>
            <a:off x="7439866" y="2767681"/>
            <a:ext cx="1129834" cy="701731"/>
          </a:xfrm>
          <a:prstGeom prst="rect">
            <a:avLst/>
          </a:prstGeom>
          <a:solidFill>
            <a:srgbClr val="00B0F0"/>
          </a:solidFill>
          <a:ln w="28575">
            <a:solidFill>
              <a:schemeClr val="bg1"/>
            </a:solidFill>
          </a:ln>
        </p:spPr>
        <p:txBody>
          <a:bodyPr wrap="square" rtlCol="0">
            <a:spAutoFit/>
          </a:bodyPr>
          <a:lstStyle/>
          <a:p>
            <a:r>
              <a:rPr lang="en-US" sz="1980" dirty="0">
                <a:solidFill>
                  <a:schemeClr val="bg1"/>
                </a:solidFill>
              </a:rPr>
              <a:t>Comml Banks</a:t>
            </a:r>
          </a:p>
        </p:txBody>
      </p:sp>
      <p:sp>
        <p:nvSpPr>
          <p:cNvPr id="21" name="TextBox 20">
            <a:extLst>
              <a:ext uri="{FF2B5EF4-FFF2-40B4-BE49-F238E27FC236}">
                <a16:creationId xmlns:a16="http://schemas.microsoft.com/office/drawing/2014/main" id="{1CB276A6-61B3-D93B-9CCC-7676139346A3}"/>
              </a:ext>
            </a:extLst>
          </p:cNvPr>
          <p:cNvSpPr txBox="1"/>
          <p:nvPr/>
        </p:nvSpPr>
        <p:spPr>
          <a:xfrm>
            <a:off x="6548894" y="1990512"/>
            <a:ext cx="1601012" cy="397032"/>
          </a:xfrm>
          <a:prstGeom prst="rect">
            <a:avLst/>
          </a:prstGeom>
          <a:solidFill>
            <a:srgbClr val="00B0F0"/>
          </a:solidFill>
          <a:ln w="28575">
            <a:solidFill>
              <a:schemeClr val="bg1"/>
            </a:solidFill>
          </a:ln>
        </p:spPr>
        <p:txBody>
          <a:bodyPr wrap="square" rtlCol="0">
            <a:spAutoFit/>
          </a:bodyPr>
          <a:lstStyle/>
          <a:p>
            <a:pPr algn="ctr"/>
            <a:r>
              <a:rPr lang="en-US" sz="1980" dirty="0">
                <a:solidFill>
                  <a:schemeClr val="bg1"/>
                </a:solidFill>
              </a:rPr>
              <a:t>Banks</a:t>
            </a:r>
          </a:p>
        </p:txBody>
      </p:sp>
      <p:sp>
        <p:nvSpPr>
          <p:cNvPr id="22" name="TextBox 21">
            <a:extLst>
              <a:ext uri="{FF2B5EF4-FFF2-40B4-BE49-F238E27FC236}">
                <a16:creationId xmlns:a16="http://schemas.microsoft.com/office/drawing/2014/main" id="{93308A27-8AC8-775D-8495-12A622F4E071}"/>
              </a:ext>
            </a:extLst>
          </p:cNvPr>
          <p:cNvSpPr txBox="1"/>
          <p:nvPr/>
        </p:nvSpPr>
        <p:spPr>
          <a:xfrm>
            <a:off x="1837768" y="1746814"/>
            <a:ext cx="1129833" cy="701731"/>
          </a:xfrm>
          <a:prstGeom prst="rect">
            <a:avLst/>
          </a:prstGeom>
          <a:solidFill>
            <a:srgbClr val="00B0F0"/>
          </a:solidFill>
          <a:ln w="28575">
            <a:solidFill>
              <a:schemeClr val="bg1"/>
            </a:solidFill>
          </a:ln>
        </p:spPr>
        <p:txBody>
          <a:bodyPr wrap="square" rtlCol="0">
            <a:spAutoFit/>
          </a:bodyPr>
          <a:lstStyle/>
          <a:p>
            <a:r>
              <a:rPr lang="en-US" sz="1980" dirty="0">
                <a:solidFill>
                  <a:schemeClr val="bg1"/>
                </a:solidFill>
              </a:rPr>
              <a:t>Fin. Planners</a:t>
            </a:r>
          </a:p>
        </p:txBody>
      </p:sp>
      <p:sp>
        <p:nvSpPr>
          <p:cNvPr id="23" name="TextBox 22">
            <a:extLst>
              <a:ext uri="{FF2B5EF4-FFF2-40B4-BE49-F238E27FC236}">
                <a16:creationId xmlns:a16="http://schemas.microsoft.com/office/drawing/2014/main" id="{8510B70D-79A7-7ADC-DDE5-6BBAF4EAC5DE}"/>
              </a:ext>
            </a:extLst>
          </p:cNvPr>
          <p:cNvSpPr txBox="1"/>
          <p:nvPr/>
        </p:nvSpPr>
        <p:spPr>
          <a:xfrm>
            <a:off x="197548" y="3603015"/>
            <a:ext cx="1129834" cy="701731"/>
          </a:xfrm>
          <a:prstGeom prst="rect">
            <a:avLst/>
          </a:prstGeom>
          <a:solidFill>
            <a:srgbClr val="00B0F0"/>
          </a:solidFill>
          <a:ln w="28575">
            <a:solidFill>
              <a:schemeClr val="bg1"/>
            </a:solidFill>
          </a:ln>
        </p:spPr>
        <p:txBody>
          <a:bodyPr wrap="square" rtlCol="0">
            <a:spAutoFit/>
          </a:bodyPr>
          <a:lstStyle/>
          <a:p>
            <a:r>
              <a:rPr lang="en-US" sz="1980" dirty="0">
                <a:solidFill>
                  <a:schemeClr val="bg1"/>
                </a:solidFill>
              </a:rPr>
              <a:t>Broker Dealers</a:t>
            </a:r>
          </a:p>
        </p:txBody>
      </p:sp>
      <p:sp>
        <p:nvSpPr>
          <p:cNvPr id="24" name="TextBox 23">
            <a:extLst>
              <a:ext uri="{FF2B5EF4-FFF2-40B4-BE49-F238E27FC236}">
                <a16:creationId xmlns:a16="http://schemas.microsoft.com/office/drawing/2014/main" id="{E2583CBC-A179-CD7A-23FD-442EC07574D0}"/>
              </a:ext>
            </a:extLst>
          </p:cNvPr>
          <p:cNvSpPr txBox="1"/>
          <p:nvPr/>
        </p:nvSpPr>
        <p:spPr>
          <a:xfrm>
            <a:off x="397711" y="4885240"/>
            <a:ext cx="1315329" cy="397032"/>
          </a:xfrm>
          <a:prstGeom prst="rect">
            <a:avLst/>
          </a:prstGeom>
          <a:solidFill>
            <a:srgbClr val="00B0F0"/>
          </a:solidFill>
          <a:ln w="28575">
            <a:solidFill>
              <a:schemeClr val="bg1"/>
            </a:solidFill>
          </a:ln>
        </p:spPr>
        <p:txBody>
          <a:bodyPr wrap="square" rtlCol="0">
            <a:spAutoFit/>
          </a:bodyPr>
          <a:lstStyle/>
          <a:p>
            <a:r>
              <a:rPr lang="en-US" sz="1980" dirty="0">
                <a:solidFill>
                  <a:schemeClr val="bg1"/>
                </a:solidFill>
              </a:rPr>
              <a:t>Insurance</a:t>
            </a:r>
          </a:p>
        </p:txBody>
      </p:sp>
      <p:sp>
        <p:nvSpPr>
          <p:cNvPr id="25" name="TextBox 24">
            <a:extLst>
              <a:ext uri="{FF2B5EF4-FFF2-40B4-BE49-F238E27FC236}">
                <a16:creationId xmlns:a16="http://schemas.microsoft.com/office/drawing/2014/main" id="{CA53FCD0-5F7F-401F-248A-97700D390374}"/>
              </a:ext>
            </a:extLst>
          </p:cNvPr>
          <p:cNvSpPr txBox="1"/>
          <p:nvPr/>
        </p:nvSpPr>
        <p:spPr>
          <a:xfrm>
            <a:off x="6113581" y="6029561"/>
            <a:ext cx="1598433" cy="701731"/>
          </a:xfrm>
          <a:prstGeom prst="rect">
            <a:avLst/>
          </a:prstGeom>
          <a:solidFill>
            <a:srgbClr val="00B0F0"/>
          </a:solidFill>
          <a:ln w="28575">
            <a:solidFill>
              <a:schemeClr val="bg1"/>
            </a:solidFill>
          </a:ln>
        </p:spPr>
        <p:txBody>
          <a:bodyPr wrap="square" rtlCol="0">
            <a:spAutoFit/>
          </a:bodyPr>
          <a:lstStyle/>
          <a:p>
            <a:r>
              <a:rPr lang="en-US" sz="1980" dirty="0">
                <a:solidFill>
                  <a:schemeClr val="bg1"/>
                </a:solidFill>
              </a:rPr>
              <a:t>Credit/Debit Cards</a:t>
            </a:r>
          </a:p>
        </p:txBody>
      </p:sp>
      <p:sp>
        <p:nvSpPr>
          <p:cNvPr id="26" name="TextBox 25">
            <a:extLst>
              <a:ext uri="{FF2B5EF4-FFF2-40B4-BE49-F238E27FC236}">
                <a16:creationId xmlns:a16="http://schemas.microsoft.com/office/drawing/2014/main" id="{4F15B9FA-05F1-2B98-FCA0-91C031CD6B49}"/>
              </a:ext>
            </a:extLst>
          </p:cNvPr>
          <p:cNvSpPr txBox="1"/>
          <p:nvPr/>
        </p:nvSpPr>
        <p:spPr>
          <a:xfrm>
            <a:off x="141226" y="2558866"/>
            <a:ext cx="1598433" cy="701731"/>
          </a:xfrm>
          <a:prstGeom prst="rect">
            <a:avLst/>
          </a:prstGeom>
          <a:solidFill>
            <a:srgbClr val="00B0F0"/>
          </a:solidFill>
          <a:ln w="28575">
            <a:solidFill>
              <a:schemeClr val="bg1"/>
            </a:solidFill>
          </a:ln>
        </p:spPr>
        <p:txBody>
          <a:bodyPr wrap="square" rtlCol="0">
            <a:spAutoFit/>
          </a:bodyPr>
          <a:lstStyle/>
          <a:p>
            <a:r>
              <a:rPr lang="en-US" sz="1980" dirty="0">
                <a:solidFill>
                  <a:schemeClr val="bg1"/>
                </a:solidFill>
              </a:rPr>
              <a:t>Mortgage Companies</a:t>
            </a:r>
          </a:p>
        </p:txBody>
      </p:sp>
      <p:sp>
        <p:nvSpPr>
          <p:cNvPr id="27" name="TextBox 26">
            <a:extLst>
              <a:ext uri="{FF2B5EF4-FFF2-40B4-BE49-F238E27FC236}">
                <a16:creationId xmlns:a16="http://schemas.microsoft.com/office/drawing/2014/main" id="{E2954A7A-50A3-C3EC-2C96-AC4307B5788B}"/>
              </a:ext>
            </a:extLst>
          </p:cNvPr>
          <p:cNvSpPr txBox="1"/>
          <p:nvPr/>
        </p:nvSpPr>
        <p:spPr>
          <a:xfrm>
            <a:off x="1279913" y="6460968"/>
            <a:ext cx="1598433" cy="397032"/>
          </a:xfrm>
          <a:prstGeom prst="rect">
            <a:avLst/>
          </a:prstGeom>
          <a:solidFill>
            <a:srgbClr val="00B0F0"/>
          </a:solidFill>
          <a:ln w="28575">
            <a:solidFill>
              <a:schemeClr val="bg1"/>
            </a:solidFill>
          </a:ln>
        </p:spPr>
        <p:txBody>
          <a:bodyPr wrap="square" rtlCol="0">
            <a:spAutoFit/>
          </a:bodyPr>
          <a:lstStyle/>
          <a:p>
            <a:r>
              <a:rPr lang="en-US" sz="1980" dirty="0">
                <a:solidFill>
                  <a:schemeClr val="bg1"/>
                </a:solidFill>
              </a:rPr>
              <a:t>Forfaiting</a:t>
            </a:r>
          </a:p>
        </p:txBody>
      </p:sp>
      <p:sp>
        <p:nvSpPr>
          <p:cNvPr id="28" name="TextBox 27">
            <a:extLst>
              <a:ext uri="{FF2B5EF4-FFF2-40B4-BE49-F238E27FC236}">
                <a16:creationId xmlns:a16="http://schemas.microsoft.com/office/drawing/2014/main" id="{A2E2B9BA-9CAE-0A99-9B3C-FEFB41355C23}"/>
              </a:ext>
            </a:extLst>
          </p:cNvPr>
          <p:cNvSpPr txBox="1"/>
          <p:nvPr/>
        </p:nvSpPr>
        <p:spPr>
          <a:xfrm>
            <a:off x="2694646" y="5405583"/>
            <a:ext cx="1598433" cy="397032"/>
          </a:xfrm>
          <a:prstGeom prst="rect">
            <a:avLst/>
          </a:prstGeom>
          <a:solidFill>
            <a:srgbClr val="00B0F0"/>
          </a:solidFill>
          <a:ln w="28575">
            <a:solidFill>
              <a:schemeClr val="bg1"/>
            </a:solidFill>
          </a:ln>
        </p:spPr>
        <p:txBody>
          <a:bodyPr wrap="square" rtlCol="0">
            <a:spAutoFit/>
          </a:bodyPr>
          <a:lstStyle/>
          <a:p>
            <a:r>
              <a:rPr lang="en-US" sz="1980" dirty="0">
                <a:solidFill>
                  <a:schemeClr val="bg1"/>
                </a:solidFill>
              </a:rPr>
              <a:t>Cooperatives</a:t>
            </a:r>
          </a:p>
        </p:txBody>
      </p:sp>
    </p:spTree>
    <p:extLst>
      <p:ext uri="{BB962C8B-B14F-4D97-AF65-F5344CB8AC3E}">
        <p14:creationId xmlns:p14="http://schemas.microsoft.com/office/powerpoint/2010/main" val="35847159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randombar(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randombar(horizontal)">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53" presetClass="entr" presetSubtype="16"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p:cTn id="17" dur="500" fill="hold"/>
                                        <p:tgtEl>
                                          <p:spTgt spid="7"/>
                                        </p:tgtEl>
                                        <p:attrNameLst>
                                          <p:attrName>ppt_w</p:attrName>
                                        </p:attrNameLst>
                                      </p:cBhvr>
                                      <p:tavLst>
                                        <p:tav tm="0">
                                          <p:val>
                                            <p:fltVal val="0"/>
                                          </p:val>
                                        </p:tav>
                                        <p:tav tm="100000">
                                          <p:val>
                                            <p:strVal val="#ppt_w"/>
                                          </p:val>
                                        </p:tav>
                                      </p:tavLst>
                                    </p:anim>
                                    <p:anim calcmode="lin" valueType="num">
                                      <p:cBhvr>
                                        <p:cTn id="18" dur="500" fill="hold"/>
                                        <p:tgtEl>
                                          <p:spTgt spid="7"/>
                                        </p:tgtEl>
                                        <p:attrNameLst>
                                          <p:attrName>ppt_h</p:attrName>
                                        </p:attrNameLst>
                                      </p:cBhvr>
                                      <p:tavLst>
                                        <p:tav tm="0">
                                          <p:val>
                                            <p:fltVal val="0"/>
                                          </p:val>
                                        </p:tav>
                                        <p:tav tm="100000">
                                          <p:val>
                                            <p:strVal val="#ppt_h"/>
                                          </p:val>
                                        </p:tav>
                                      </p:tavLst>
                                    </p:anim>
                                    <p:animEffect transition="in" filter="fade">
                                      <p:cBhvr>
                                        <p:cTn id="19" dur="500"/>
                                        <p:tgtEl>
                                          <p:spTgt spid="7"/>
                                        </p:tgtEl>
                                      </p:cBhvr>
                                    </p:animEffect>
                                  </p:childTnLst>
                                </p:cTn>
                              </p:par>
                            </p:childTnLst>
                          </p:cTn>
                        </p:par>
                      </p:childTnLst>
                    </p:cTn>
                  </p:par>
                  <p:par>
                    <p:cTn id="20" fill="hold">
                      <p:stCondLst>
                        <p:cond delay="indefinite"/>
                      </p:stCondLst>
                      <p:childTnLst>
                        <p:par>
                          <p:cTn id="21" fill="hold">
                            <p:stCondLst>
                              <p:cond delay="0"/>
                            </p:stCondLst>
                            <p:childTnLst>
                              <p:par>
                                <p:cTn id="22" presetID="1" presetClass="entr" presetSubtype="0" fill="hold" grpId="0" nodeType="clickEffect">
                                  <p:stCondLst>
                                    <p:cond delay="0"/>
                                  </p:stCondLst>
                                  <p:childTnLst>
                                    <p:set>
                                      <p:cBhvr>
                                        <p:cTn id="23" dur="1" fill="hold">
                                          <p:stCondLst>
                                            <p:cond delay="0"/>
                                          </p:stCondLst>
                                        </p:cTn>
                                        <p:tgtEl>
                                          <p:spTgt spid="8"/>
                                        </p:tgtEl>
                                        <p:attrNameLst>
                                          <p:attrName>style.visibility</p:attrName>
                                        </p:attrNameLst>
                                      </p:cBhvr>
                                      <p:to>
                                        <p:strVal val="visible"/>
                                      </p:to>
                                    </p:set>
                                  </p:childTnLst>
                                </p:cTn>
                              </p:par>
                            </p:childTnLst>
                          </p:cTn>
                        </p:par>
                      </p:childTnLst>
                    </p:cTn>
                  </p:par>
                  <p:par>
                    <p:cTn id="24" fill="hold">
                      <p:stCondLst>
                        <p:cond delay="indefinite"/>
                      </p:stCondLst>
                      <p:childTnLst>
                        <p:par>
                          <p:cTn id="25" fill="hold">
                            <p:stCondLst>
                              <p:cond delay="0"/>
                            </p:stCondLst>
                            <p:childTnLst>
                              <p:par>
                                <p:cTn id="26" presetID="1" presetClass="entr" presetSubtype="0" fill="hold" grpId="0" nodeType="clickEffect">
                                  <p:stCondLst>
                                    <p:cond delay="0"/>
                                  </p:stCondLst>
                                  <p:childTnLst>
                                    <p:set>
                                      <p:cBhvr>
                                        <p:cTn id="27" dur="1" fill="hold">
                                          <p:stCondLst>
                                            <p:cond delay="0"/>
                                          </p:stCondLst>
                                        </p:cTn>
                                        <p:tgtEl>
                                          <p:spTgt spid="9"/>
                                        </p:tgtEl>
                                        <p:attrNameLst>
                                          <p:attrName>style.visibility</p:attrName>
                                        </p:attrNameLst>
                                      </p:cBhvr>
                                      <p:to>
                                        <p:strVal val="visible"/>
                                      </p:to>
                                    </p:set>
                                  </p:childTnLst>
                                </p:cTn>
                              </p:par>
                            </p:childTnLst>
                          </p:cTn>
                        </p:par>
                      </p:childTnLst>
                    </p:cTn>
                  </p:par>
                  <p:par>
                    <p:cTn id="28" fill="hold">
                      <p:stCondLst>
                        <p:cond delay="indefinite"/>
                      </p:stCondLst>
                      <p:childTnLst>
                        <p:par>
                          <p:cTn id="29" fill="hold">
                            <p:stCondLst>
                              <p:cond delay="0"/>
                            </p:stCondLst>
                            <p:childTnLst>
                              <p:par>
                                <p:cTn id="30" presetID="31" presetClass="entr" presetSubtype="0" fill="hold" grpId="1" nodeType="clickEffect">
                                  <p:stCondLst>
                                    <p:cond delay="0"/>
                                  </p:stCondLst>
                                  <p:childTnLst>
                                    <p:set>
                                      <p:cBhvr>
                                        <p:cTn id="31" dur="1" fill="hold">
                                          <p:stCondLst>
                                            <p:cond delay="0"/>
                                          </p:stCondLst>
                                        </p:cTn>
                                        <p:tgtEl>
                                          <p:spTgt spid="9"/>
                                        </p:tgtEl>
                                        <p:attrNameLst>
                                          <p:attrName>style.visibility</p:attrName>
                                        </p:attrNameLst>
                                      </p:cBhvr>
                                      <p:to>
                                        <p:strVal val="visible"/>
                                      </p:to>
                                    </p:set>
                                    <p:anim calcmode="lin" valueType="num">
                                      <p:cBhvr>
                                        <p:cTn id="32" dur="1000" fill="hold"/>
                                        <p:tgtEl>
                                          <p:spTgt spid="9"/>
                                        </p:tgtEl>
                                        <p:attrNameLst>
                                          <p:attrName>ppt_w</p:attrName>
                                        </p:attrNameLst>
                                      </p:cBhvr>
                                      <p:tavLst>
                                        <p:tav tm="0">
                                          <p:val>
                                            <p:fltVal val="0"/>
                                          </p:val>
                                        </p:tav>
                                        <p:tav tm="100000">
                                          <p:val>
                                            <p:strVal val="#ppt_w"/>
                                          </p:val>
                                        </p:tav>
                                      </p:tavLst>
                                    </p:anim>
                                    <p:anim calcmode="lin" valueType="num">
                                      <p:cBhvr>
                                        <p:cTn id="33" dur="1000" fill="hold"/>
                                        <p:tgtEl>
                                          <p:spTgt spid="9"/>
                                        </p:tgtEl>
                                        <p:attrNameLst>
                                          <p:attrName>ppt_h</p:attrName>
                                        </p:attrNameLst>
                                      </p:cBhvr>
                                      <p:tavLst>
                                        <p:tav tm="0">
                                          <p:val>
                                            <p:fltVal val="0"/>
                                          </p:val>
                                        </p:tav>
                                        <p:tav tm="100000">
                                          <p:val>
                                            <p:strVal val="#ppt_h"/>
                                          </p:val>
                                        </p:tav>
                                      </p:tavLst>
                                    </p:anim>
                                    <p:anim calcmode="lin" valueType="num">
                                      <p:cBhvr>
                                        <p:cTn id="34" dur="1000" fill="hold"/>
                                        <p:tgtEl>
                                          <p:spTgt spid="9"/>
                                        </p:tgtEl>
                                        <p:attrNameLst>
                                          <p:attrName>style.rotation</p:attrName>
                                        </p:attrNameLst>
                                      </p:cBhvr>
                                      <p:tavLst>
                                        <p:tav tm="0">
                                          <p:val>
                                            <p:fltVal val="90"/>
                                          </p:val>
                                        </p:tav>
                                        <p:tav tm="100000">
                                          <p:val>
                                            <p:fltVal val="0"/>
                                          </p:val>
                                        </p:tav>
                                      </p:tavLst>
                                    </p:anim>
                                    <p:animEffect transition="in" filter="fade">
                                      <p:cBhvr>
                                        <p:cTn id="35" dur="1000"/>
                                        <p:tgtEl>
                                          <p:spTgt spid="9"/>
                                        </p:tgtEl>
                                      </p:cBhvr>
                                    </p:animEffect>
                                  </p:childTnLst>
                                </p:cTn>
                              </p:par>
                            </p:childTnLst>
                          </p:cTn>
                        </p:par>
                      </p:childTnLst>
                    </p:cTn>
                  </p:par>
                  <p:par>
                    <p:cTn id="36" fill="hold">
                      <p:stCondLst>
                        <p:cond delay="indefinite"/>
                      </p:stCondLst>
                      <p:childTnLst>
                        <p:par>
                          <p:cTn id="37" fill="hold">
                            <p:stCondLst>
                              <p:cond delay="0"/>
                            </p:stCondLst>
                            <p:childTnLst>
                              <p:par>
                                <p:cTn id="38" presetID="21" presetClass="entr" presetSubtype="1" fill="hold" grpId="0" nodeType="clickEffect">
                                  <p:stCondLst>
                                    <p:cond delay="0"/>
                                  </p:stCondLst>
                                  <p:childTnLst>
                                    <p:set>
                                      <p:cBhvr>
                                        <p:cTn id="39" dur="1" fill="hold">
                                          <p:stCondLst>
                                            <p:cond delay="0"/>
                                          </p:stCondLst>
                                        </p:cTn>
                                        <p:tgtEl>
                                          <p:spTgt spid="10"/>
                                        </p:tgtEl>
                                        <p:attrNameLst>
                                          <p:attrName>style.visibility</p:attrName>
                                        </p:attrNameLst>
                                      </p:cBhvr>
                                      <p:to>
                                        <p:strVal val="visible"/>
                                      </p:to>
                                    </p:set>
                                    <p:animEffect transition="in" filter="wheel(1)">
                                      <p:cBhvr>
                                        <p:cTn id="40" dur="2000"/>
                                        <p:tgtEl>
                                          <p:spTgt spid="10"/>
                                        </p:tgtEl>
                                      </p:cBhvr>
                                    </p:animEffect>
                                  </p:childTnLst>
                                </p:cTn>
                              </p:par>
                            </p:childTnLst>
                          </p:cTn>
                        </p:par>
                      </p:childTnLst>
                    </p:cTn>
                  </p:par>
                  <p:par>
                    <p:cTn id="41" fill="hold">
                      <p:stCondLst>
                        <p:cond delay="indefinite"/>
                      </p:stCondLst>
                      <p:childTnLst>
                        <p:par>
                          <p:cTn id="42" fill="hold">
                            <p:stCondLst>
                              <p:cond delay="0"/>
                            </p:stCondLst>
                            <p:childTnLst>
                              <p:par>
                                <p:cTn id="43" presetID="16" presetClass="entr" presetSubtype="21" fill="hold" grpId="0" nodeType="clickEffect">
                                  <p:stCondLst>
                                    <p:cond delay="0"/>
                                  </p:stCondLst>
                                  <p:childTnLst>
                                    <p:set>
                                      <p:cBhvr>
                                        <p:cTn id="44" dur="1" fill="hold">
                                          <p:stCondLst>
                                            <p:cond delay="0"/>
                                          </p:stCondLst>
                                        </p:cTn>
                                        <p:tgtEl>
                                          <p:spTgt spid="11"/>
                                        </p:tgtEl>
                                        <p:attrNameLst>
                                          <p:attrName>style.visibility</p:attrName>
                                        </p:attrNameLst>
                                      </p:cBhvr>
                                      <p:to>
                                        <p:strVal val="visible"/>
                                      </p:to>
                                    </p:set>
                                    <p:animEffect transition="in" filter="barn(inVertical)">
                                      <p:cBhvr>
                                        <p:cTn id="45" dur="500"/>
                                        <p:tgtEl>
                                          <p:spTgt spid="11"/>
                                        </p:tgtEl>
                                      </p:cBhvr>
                                    </p:animEffect>
                                  </p:childTnLst>
                                </p:cTn>
                              </p:par>
                            </p:childTnLst>
                          </p:cTn>
                        </p:par>
                      </p:childTnLst>
                    </p:cTn>
                  </p:par>
                  <p:par>
                    <p:cTn id="46" fill="hold">
                      <p:stCondLst>
                        <p:cond delay="indefinite"/>
                      </p:stCondLst>
                      <p:childTnLst>
                        <p:par>
                          <p:cTn id="47" fill="hold">
                            <p:stCondLst>
                              <p:cond delay="0"/>
                            </p:stCondLst>
                            <p:childTnLst>
                              <p:par>
                                <p:cTn id="48" presetID="21" presetClass="entr" presetSubtype="1" fill="hold" grpId="0" nodeType="clickEffect">
                                  <p:stCondLst>
                                    <p:cond delay="0"/>
                                  </p:stCondLst>
                                  <p:childTnLst>
                                    <p:set>
                                      <p:cBhvr>
                                        <p:cTn id="49" dur="1" fill="hold">
                                          <p:stCondLst>
                                            <p:cond delay="0"/>
                                          </p:stCondLst>
                                        </p:cTn>
                                        <p:tgtEl>
                                          <p:spTgt spid="12"/>
                                        </p:tgtEl>
                                        <p:attrNameLst>
                                          <p:attrName>style.visibility</p:attrName>
                                        </p:attrNameLst>
                                      </p:cBhvr>
                                      <p:to>
                                        <p:strVal val="visible"/>
                                      </p:to>
                                    </p:set>
                                    <p:animEffect transition="in" filter="wheel(1)">
                                      <p:cBhvr>
                                        <p:cTn id="50" dur="2000"/>
                                        <p:tgtEl>
                                          <p:spTgt spid="12"/>
                                        </p:tgtEl>
                                      </p:cBhvr>
                                    </p:animEffect>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13"/>
                                        </p:tgtEl>
                                        <p:attrNameLst>
                                          <p:attrName>style.visibility</p:attrName>
                                        </p:attrNameLst>
                                      </p:cBhvr>
                                      <p:to>
                                        <p:strVal val="visible"/>
                                      </p:to>
                                    </p:set>
                                    <p:anim calcmode="lin" valueType="num">
                                      <p:cBhvr additive="base">
                                        <p:cTn id="55" dur="500" fill="hold"/>
                                        <p:tgtEl>
                                          <p:spTgt spid="13"/>
                                        </p:tgtEl>
                                        <p:attrNameLst>
                                          <p:attrName>ppt_x</p:attrName>
                                        </p:attrNameLst>
                                      </p:cBhvr>
                                      <p:tavLst>
                                        <p:tav tm="0">
                                          <p:val>
                                            <p:strVal val="#ppt_x"/>
                                          </p:val>
                                        </p:tav>
                                        <p:tav tm="100000">
                                          <p:val>
                                            <p:strVal val="#ppt_x"/>
                                          </p:val>
                                        </p:tav>
                                      </p:tavLst>
                                    </p:anim>
                                    <p:anim calcmode="lin" valueType="num">
                                      <p:cBhvr additive="base">
                                        <p:cTn id="56"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45" presetClass="entr" presetSubtype="0" fill="hold" grpId="0" nodeType="clickEffect">
                                  <p:stCondLst>
                                    <p:cond delay="0"/>
                                  </p:stCondLst>
                                  <p:childTnLst>
                                    <p:set>
                                      <p:cBhvr>
                                        <p:cTn id="60" dur="1" fill="hold">
                                          <p:stCondLst>
                                            <p:cond delay="0"/>
                                          </p:stCondLst>
                                        </p:cTn>
                                        <p:tgtEl>
                                          <p:spTgt spid="14"/>
                                        </p:tgtEl>
                                        <p:attrNameLst>
                                          <p:attrName>style.visibility</p:attrName>
                                        </p:attrNameLst>
                                      </p:cBhvr>
                                      <p:to>
                                        <p:strVal val="visible"/>
                                      </p:to>
                                    </p:set>
                                    <p:animEffect transition="in" filter="fade">
                                      <p:cBhvr>
                                        <p:cTn id="61" dur="2000"/>
                                        <p:tgtEl>
                                          <p:spTgt spid="14"/>
                                        </p:tgtEl>
                                      </p:cBhvr>
                                    </p:animEffect>
                                    <p:anim calcmode="lin" valueType="num">
                                      <p:cBhvr>
                                        <p:cTn id="62" dur="2000" fill="hold"/>
                                        <p:tgtEl>
                                          <p:spTgt spid="14"/>
                                        </p:tgtEl>
                                        <p:attrNameLst>
                                          <p:attrName>ppt_w</p:attrName>
                                        </p:attrNameLst>
                                      </p:cBhvr>
                                      <p:tavLst>
                                        <p:tav tm="0" fmla="#ppt_w*sin(2.5*pi*$)">
                                          <p:val>
                                            <p:fltVal val="0"/>
                                          </p:val>
                                        </p:tav>
                                        <p:tav tm="100000">
                                          <p:val>
                                            <p:fltVal val="1"/>
                                          </p:val>
                                        </p:tav>
                                      </p:tavLst>
                                    </p:anim>
                                    <p:anim calcmode="lin" valueType="num">
                                      <p:cBhvr>
                                        <p:cTn id="63" dur="2000" fill="hold"/>
                                        <p:tgtEl>
                                          <p:spTgt spid="14"/>
                                        </p:tgtEl>
                                        <p:attrNameLst>
                                          <p:attrName>ppt_h</p:attrName>
                                        </p:attrNameLst>
                                      </p:cBhvr>
                                      <p:tavLst>
                                        <p:tav tm="0">
                                          <p:val>
                                            <p:strVal val="#ppt_h"/>
                                          </p:val>
                                        </p:tav>
                                        <p:tav tm="100000">
                                          <p:val>
                                            <p:strVal val="#ppt_h"/>
                                          </p:val>
                                        </p:tav>
                                      </p:tavLst>
                                    </p:anim>
                                  </p:childTnLst>
                                </p:cTn>
                              </p:par>
                            </p:childTnLst>
                          </p:cTn>
                        </p:par>
                      </p:childTnLst>
                    </p:cTn>
                  </p:par>
                  <p:par>
                    <p:cTn id="64" fill="hold">
                      <p:stCondLst>
                        <p:cond delay="indefinite"/>
                      </p:stCondLst>
                      <p:childTnLst>
                        <p:par>
                          <p:cTn id="65" fill="hold">
                            <p:stCondLst>
                              <p:cond delay="0"/>
                            </p:stCondLst>
                            <p:childTnLst>
                              <p:par>
                                <p:cTn id="66" presetID="53" presetClass="entr" presetSubtype="16" fill="hold" grpId="0" nodeType="clickEffect">
                                  <p:stCondLst>
                                    <p:cond delay="0"/>
                                  </p:stCondLst>
                                  <p:childTnLst>
                                    <p:set>
                                      <p:cBhvr>
                                        <p:cTn id="67" dur="1" fill="hold">
                                          <p:stCondLst>
                                            <p:cond delay="0"/>
                                          </p:stCondLst>
                                        </p:cTn>
                                        <p:tgtEl>
                                          <p:spTgt spid="15"/>
                                        </p:tgtEl>
                                        <p:attrNameLst>
                                          <p:attrName>style.visibility</p:attrName>
                                        </p:attrNameLst>
                                      </p:cBhvr>
                                      <p:to>
                                        <p:strVal val="visible"/>
                                      </p:to>
                                    </p:set>
                                    <p:anim calcmode="lin" valueType="num">
                                      <p:cBhvr>
                                        <p:cTn id="68" dur="500" fill="hold"/>
                                        <p:tgtEl>
                                          <p:spTgt spid="15"/>
                                        </p:tgtEl>
                                        <p:attrNameLst>
                                          <p:attrName>ppt_w</p:attrName>
                                        </p:attrNameLst>
                                      </p:cBhvr>
                                      <p:tavLst>
                                        <p:tav tm="0">
                                          <p:val>
                                            <p:fltVal val="0"/>
                                          </p:val>
                                        </p:tav>
                                        <p:tav tm="100000">
                                          <p:val>
                                            <p:strVal val="#ppt_w"/>
                                          </p:val>
                                        </p:tav>
                                      </p:tavLst>
                                    </p:anim>
                                    <p:anim calcmode="lin" valueType="num">
                                      <p:cBhvr>
                                        <p:cTn id="69" dur="500" fill="hold"/>
                                        <p:tgtEl>
                                          <p:spTgt spid="15"/>
                                        </p:tgtEl>
                                        <p:attrNameLst>
                                          <p:attrName>ppt_h</p:attrName>
                                        </p:attrNameLst>
                                      </p:cBhvr>
                                      <p:tavLst>
                                        <p:tav tm="0">
                                          <p:val>
                                            <p:fltVal val="0"/>
                                          </p:val>
                                        </p:tav>
                                        <p:tav tm="100000">
                                          <p:val>
                                            <p:strVal val="#ppt_h"/>
                                          </p:val>
                                        </p:tav>
                                      </p:tavLst>
                                    </p:anim>
                                    <p:animEffect transition="in" filter="fade">
                                      <p:cBhvr>
                                        <p:cTn id="70" dur="500"/>
                                        <p:tgtEl>
                                          <p:spTgt spid="15"/>
                                        </p:tgtEl>
                                      </p:cBhvr>
                                    </p:animEffect>
                                  </p:childTnLst>
                                </p:cTn>
                              </p:par>
                            </p:childTnLst>
                          </p:cTn>
                        </p:par>
                      </p:childTnLst>
                    </p:cTn>
                  </p:par>
                  <p:par>
                    <p:cTn id="71" fill="hold">
                      <p:stCondLst>
                        <p:cond delay="indefinite"/>
                      </p:stCondLst>
                      <p:childTnLst>
                        <p:par>
                          <p:cTn id="72" fill="hold">
                            <p:stCondLst>
                              <p:cond delay="0"/>
                            </p:stCondLst>
                            <p:childTnLst>
                              <p:par>
                                <p:cTn id="73" presetID="45" presetClass="entr" presetSubtype="0" fill="hold" grpId="0" nodeType="clickEffect">
                                  <p:stCondLst>
                                    <p:cond delay="0"/>
                                  </p:stCondLst>
                                  <p:childTnLst>
                                    <p:set>
                                      <p:cBhvr>
                                        <p:cTn id="74" dur="1" fill="hold">
                                          <p:stCondLst>
                                            <p:cond delay="0"/>
                                          </p:stCondLst>
                                        </p:cTn>
                                        <p:tgtEl>
                                          <p:spTgt spid="16"/>
                                        </p:tgtEl>
                                        <p:attrNameLst>
                                          <p:attrName>style.visibility</p:attrName>
                                        </p:attrNameLst>
                                      </p:cBhvr>
                                      <p:to>
                                        <p:strVal val="visible"/>
                                      </p:to>
                                    </p:set>
                                    <p:animEffect transition="in" filter="fade">
                                      <p:cBhvr>
                                        <p:cTn id="75" dur="2000"/>
                                        <p:tgtEl>
                                          <p:spTgt spid="16"/>
                                        </p:tgtEl>
                                      </p:cBhvr>
                                    </p:animEffect>
                                    <p:anim calcmode="lin" valueType="num">
                                      <p:cBhvr>
                                        <p:cTn id="76" dur="2000" fill="hold"/>
                                        <p:tgtEl>
                                          <p:spTgt spid="16"/>
                                        </p:tgtEl>
                                        <p:attrNameLst>
                                          <p:attrName>ppt_w</p:attrName>
                                        </p:attrNameLst>
                                      </p:cBhvr>
                                      <p:tavLst>
                                        <p:tav tm="0" fmla="#ppt_w*sin(2.5*pi*$)">
                                          <p:val>
                                            <p:fltVal val="0"/>
                                          </p:val>
                                        </p:tav>
                                        <p:tav tm="100000">
                                          <p:val>
                                            <p:fltVal val="1"/>
                                          </p:val>
                                        </p:tav>
                                      </p:tavLst>
                                    </p:anim>
                                    <p:anim calcmode="lin" valueType="num">
                                      <p:cBhvr>
                                        <p:cTn id="77" dur="2000" fill="hold"/>
                                        <p:tgtEl>
                                          <p:spTgt spid="16"/>
                                        </p:tgtEl>
                                        <p:attrNameLst>
                                          <p:attrName>ppt_h</p:attrName>
                                        </p:attrNameLst>
                                      </p:cBhvr>
                                      <p:tavLst>
                                        <p:tav tm="0">
                                          <p:val>
                                            <p:strVal val="#ppt_h"/>
                                          </p:val>
                                        </p:tav>
                                        <p:tav tm="100000">
                                          <p:val>
                                            <p:strVal val="#ppt_h"/>
                                          </p:val>
                                        </p:tav>
                                      </p:tavLst>
                                    </p:anim>
                                  </p:childTnLst>
                                </p:cTn>
                              </p:par>
                            </p:childTnLst>
                          </p:cTn>
                        </p:par>
                      </p:childTnLst>
                    </p:cTn>
                  </p:par>
                  <p:par>
                    <p:cTn id="78" fill="hold">
                      <p:stCondLst>
                        <p:cond delay="indefinite"/>
                      </p:stCondLst>
                      <p:childTnLst>
                        <p:par>
                          <p:cTn id="79" fill="hold">
                            <p:stCondLst>
                              <p:cond delay="0"/>
                            </p:stCondLst>
                            <p:childTnLst>
                              <p:par>
                                <p:cTn id="80" presetID="26" presetClass="entr" presetSubtype="0" fill="hold" grpId="0" nodeType="clickEffect">
                                  <p:stCondLst>
                                    <p:cond delay="0"/>
                                  </p:stCondLst>
                                  <p:childTnLst>
                                    <p:set>
                                      <p:cBhvr>
                                        <p:cTn id="81" dur="1" fill="hold">
                                          <p:stCondLst>
                                            <p:cond delay="0"/>
                                          </p:stCondLst>
                                        </p:cTn>
                                        <p:tgtEl>
                                          <p:spTgt spid="17"/>
                                        </p:tgtEl>
                                        <p:attrNameLst>
                                          <p:attrName>style.visibility</p:attrName>
                                        </p:attrNameLst>
                                      </p:cBhvr>
                                      <p:to>
                                        <p:strVal val="visible"/>
                                      </p:to>
                                    </p:set>
                                    <p:animEffect transition="in" filter="wipe(down)">
                                      <p:cBhvr>
                                        <p:cTn id="82" dur="580">
                                          <p:stCondLst>
                                            <p:cond delay="0"/>
                                          </p:stCondLst>
                                        </p:cTn>
                                        <p:tgtEl>
                                          <p:spTgt spid="17"/>
                                        </p:tgtEl>
                                      </p:cBhvr>
                                    </p:animEffect>
                                    <p:anim calcmode="lin" valueType="num">
                                      <p:cBhvr>
                                        <p:cTn id="83" dur="1822" tmFilter="0,0; 0.14,0.36; 0.43,0.73; 0.71,0.91; 1.0,1.0">
                                          <p:stCondLst>
                                            <p:cond delay="0"/>
                                          </p:stCondLst>
                                        </p:cTn>
                                        <p:tgtEl>
                                          <p:spTgt spid="17"/>
                                        </p:tgtEl>
                                        <p:attrNameLst>
                                          <p:attrName>ppt_x</p:attrName>
                                        </p:attrNameLst>
                                      </p:cBhvr>
                                      <p:tavLst>
                                        <p:tav tm="0">
                                          <p:val>
                                            <p:strVal val="#ppt_x-0.25"/>
                                          </p:val>
                                        </p:tav>
                                        <p:tav tm="100000">
                                          <p:val>
                                            <p:strVal val="#ppt_x"/>
                                          </p:val>
                                        </p:tav>
                                      </p:tavLst>
                                    </p:anim>
                                    <p:anim calcmode="lin" valueType="num">
                                      <p:cBhvr>
                                        <p:cTn id="84" dur="664" tmFilter="0.0,0.0; 0.25,0.07; 0.50,0.2; 0.75,0.467; 1.0,1.0">
                                          <p:stCondLst>
                                            <p:cond delay="0"/>
                                          </p:stCondLst>
                                        </p:cTn>
                                        <p:tgtEl>
                                          <p:spTgt spid="17"/>
                                        </p:tgtEl>
                                        <p:attrNameLst>
                                          <p:attrName>ppt_y</p:attrName>
                                        </p:attrNameLst>
                                      </p:cBhvr>
                                      <p:tavLst>
                                        <p:tav tm="0" fmla="#ppt_y-sin(pi*$)/3">
                                          <p:val>
                                            <p:fltVal val="0.5"/>
                                          </p:val>
                                        </p:tav>
                                        <p:tav tm="100000">
                                          <p:val>
                                            <p:fltVal val="1"/>
                                          </p:val>
                                        </p:tav>
                                      </p:tavLst>
                                    </p:anim>
                                    <p:anim calcmode="lin" valueType="num">
                                      <p:cBhvr>
                                        <p:cTn id="85" dur="664" tmFilter="0, 0; 0.125,0.2665; 0.25,0.4; 0.375,0.465; 0.5,0.5;  0.625,0.535; 0.75,0.6; 0.875,0.7335; 1,1">
                                          <p:stCondLst>
                                            <p:cond delay="664"/>
                                          </p:stCondLst>
                                        </p:cTn>
                                        <p:tgtEl>
                                          <p:spTgt spid="17"/>
                                        </p:tgtEl>
                                        <p:attrNameLst>
                                          <p:attrName>ppt_y</p:attrName>
                                        </p:attrNameLst>
                                      </p:cBhvr>
                                      <p:tavLst>
                                        <p:tav tm="0" fmla="#ppt_y-sin(pi*$)/9">
                                          <p:val>
                                            <p:fltVal val="0"/>
                                          </p:val>
                                        </p:tav>
                                        <p:tav tm="100000">
                                          <p:val>
                                            <p:fltVal val="1"/>
                                          </p:val>
                                        </p:tav>
                                      </p:tavLst>
                                    </p:anim>
                                    <p:anim calcmode="lin" valueType="num">
                                      <p:cBhvr>
                                        <p:cTn id="86" dur="332" tmFilter="0, 0; 0.125,0.2665; 0.25,0.4; 0.375,0.465; 0.5,0.5;  0.625,0.535; 0.75,0.6; 0.875,0.7335; 1,1">
                                          <p:stCondLst>
                                            <p:cond delay="1324"/>
                                          </p:stCondLst>
                                        </p:cTn>
                                        <p:tgtEl>
                                          <p:spTgt spid="17"/>
                                        </p:tgtEl>
                                        <p:attrNameLst>
                                          <p:attrName>ppt_y</p:attrName>
                                        </p:attrNameLst>
                                      </p:cBhvr>
                                      <p:tavLst>
                                        <p:tav tm="0" fmla="#ppt_y-sin(pi*$)/27">
                                          <p:val>
                                            <p:fltVal val="0"/>
                                          </p:val>
                                        </p:tav>
                                        <p:tav tm="100000">
                                          <p:val>
                                            <p:fltVal val="1"/>
                                          </p:val>
                                        </p:tav>
                                      </p:tavLst>
                                    </p:anim>
                                    <p:anim calcmode="lin" valueType="num">
                                      <p:cBhvr>
                                        <p:cTn id="87" dur="164" tmFilter="0, 0; 0.125,0.2665; 0.25,0.4; 0.375,0.465; 0.5,0.5;  0.625,0.535; 0.75,0.6; 0.875,0.7335; 1,1">
                                          <p:stCondLst>
                                            <p:cond delay="1656"/>
                                          </p:stCondLst>
                                        </p:cTn>
                                        <p:tgtEl>
                                          <p:spTgt spid="17"/>
                                        </p:tgtEl>
                                        <p:attrNameLst>
                                          <p:attrName>ppt_y</p:attrName>
                                        </p:attrNameLst>
                                      </p:cBhvr>
                                      <p:tavLst>
                                        <p:tav tm="0" fmla="#ppt_y-sin(pi*$)/81">
                                          <p:val>
                                            <p:fltVal val="0"/>
                                          </p:val>
                                        </p:tav>
                                        <p:tav tm="100000">
                                          <p:val>
                                            <p:fltVal val="1"/>
                                          </p:val>
                                        </p:tav>
                                      </p:tavLst>
                                    </p:anim>
                                    <p:animScale>
                                      <p:cBhvr>
                                        <p:cTn id="88" dur="26">
                                          <p:stCondLst>
                                            <p:cond delay="650"/>
                                          </p:stCondLst>
                                        </p:cTn>
                                        <p:tgtEl>
                                          <p:spTgt spid="17"/>
                                        </p:tgtEl>
                                      </p:cBhvr>
                                      <p:to x="100000" y="60000"/>
                                    </p:animScale>
                                    <p:animScale>
                                      <p:cBhvr>
                                        <p:cTn id="89" dur="166" decel="50000">
                                          <p:stCondLst>
                                            <p:cond delay="676"/>
                                          </p:stCondLst>
                                        </p:cTn>
                                        <p:tgtEl>
                                          <p:spTgt spid="17"/>
                                        </p:tgtEl>
                                      </p:cBhvr>
                                      <p:to x="100000" y="100000"/>
                                    </p:animScale>
                                    <p:animScale>
                                      <p:cBhvr>
                                        <p:cTn id="90" dur="26">
                                          <p:stCondLst>
                                            <p:cond delay="1312"/>
                                          </p:stCondLst>
                                        </p:cTn>
                                        <p:tgtEl>
                                          <p:spTgt spid="17"/>
                                        </p:tgtEl>
                                      </p:cBhvr>
                                      <p:to x="100000" y="80000"/>
                                    </p:animScale>
                                    <p:animScale>
                                      <p:cBhvr>
                                        <p:cTn id="91" dur="166" decel="50000">
                                          <p:stCondLst>
                                            <p:cond delay="1338"/>
                                          </p:stCondLst>
                                        </p:cTn>
                                        <p:tgtEl>
                                          <p:spTgt spid="17"/>
                                        </p:tgtEl>
                                      </p:cBhvr>
                                      <p:to x="100000" y="100000"/>
                                    </p:animScale>
                                    <p:animScale>
                                      <p:cBhvr>
                                        <p:cTn id="92" dur="26">
                                          <p:stCondLst>
                                            <p:cond delay="1642"/>
                                          </p:stCondLst>
                                        </p:cTn>
                                        <p:tgtEl>
                                          <p:spTgt spid="17"/>
                                        </p:tgtEl>
                                      </p:cBhvr>
                                      <p:to x="100000" y="90000"/>
                                    </p:animScale>
                                    <p:animScale>
                                      <p:cBhvr>
                                        <p:cTn id="93" dur="166" decel="50000">
                                          <p:stCondLst>
                                            <p:cond delay="1668"/>
                                          </p:stCondLst>
                                        </p:cTn>
                                        <p:tgtEl>
                                          <p:spTgt spid="17"/>
                                        </p:tgtEl>
                                      </p:cBhvr>
                                      <p:to x="100000" y="100000"/>
                                    </p:animScale>
                                    <p:animScale>
                                      <p:cBhvr>
                                        <p:cTn id="94" dur="26">
                                          <p:stCondLst>
                                            <p:cond delay="1808"/>
                                          </p:stCondLst>
                                        </p:cTn>
                                        <p:tgtEl>
                                          <p:spTgt spid="17"/>
                                        </p:tgtEl>
                                      </p:cBhvr>
                                      <p:to x="100000" y="95000"/>
                                    </p:animScale>
                                    <p:animScale>
                                      <p:cBhvr>
                                        <p:cTn id="95" dur="166" decel="50000">
                                          <p:stCondLst>
                                            <p:cond delay="1834"/>
                                          </p:stCondLst>
                                        </p:cTn>
                                        <p:tgtEl>
                                          <p:spTgt spid="17"/>
                                        </p:tgtEl>
                                      </p:cBhvr>
                                      <p:to x="100000" y="100000"/>
                                    </p:animScale>
                                  </p:childTnLst>
                                </p:cTn>
                              </p:par>
                            </p:childTnLst>
                          </p:cTn>
                        </p:par>
                      </p:childTnLst>
                    </p:cTn>
                  </p:par>
                  <p:par>
                    <p:cTn id="96" fill="hold">
                      <p:stCondLst>
                        <p:cond delay="indefinite"/>
                      </p:stCondLst>
                      <p:childTnLst>
                        <p:par>
                          <p:cTn id="97" fill="hold">
                            <p:stCondLst>
                              <p:cond delay="0"/>
                            </p:stCondLst>
                            <p:childTnLst>
                              <p:par>
                                <p:cTn id="98" presetID="31" presetClass="entr" presetSubtype="0" fill="hold" grpId="0" nodeType="clickEffect">
                                  <p:stCondLst>
                                    <p:cond delay="0"/>
                                  </p:stCondLst>
                                  <p:childTnLst>
                                    <p:set>
                                      <p:cBhvr>
                                        <p:cTn id="99" dur="1" fill="hold">
                                          <p:stCondLst>
                                            <p:cond delay="0"/>
                                          </p:stCondLst>
                                        </p:cTn>
                                        <p:tgtEl>
                                          <p:spTgt spid="18"/>
                                        </p:tgtEl>
                                        <p:attrNameLst>
                                          <p:attrName>style.visibility</p:attrName>
                                        </p:attrNameLst>
                                      </p:cBhvr>
                                      <p:to>
                                        <p:strVal val="visible"/>
                                      </p:to>
                                    </p:set>
                                    <p:anim calcmode="lin" valueType="num">
                                      <p:cBhvr>
                                        <p:cTn id="100" dur="1000" fill="hold"/>
                                        <p:tgtEl>
                                          <p:spTgt spid="18"/>
                                        </p:tgtEl>
                                        <p:attrNameLst>
                                          <p:attrName>ppt_w</p:attrName>
                                        </p:attrNameLst>
                                      </p:cBhvr>
                                      <p:tavLst>
                                        <p:tav tm="0">
                                          <p:val>
                                            <p:fltVal val="0"/>
                                          </p:val>
                                        </p:tav>
                                        <p:tav tm="100000">
                                          <p:val>
                                            <p:strVal val="#ppt_w"/>
                                          </p:val>
                                        </p:tav>
                                      </p:tavLst>
                                    </p:anim>
                                    <p:anim calcmode="lin" valueType="num">
                                      <p:cBhvr>
                                        <p:cTn id="101" dur="1000" fill="hold"/>
                                        <p:tgtEl>
                                          <p:spTgt spid="18"/>
                                        </p:tgtEl>
                                        <p:attrNameLst>
                                          <p:attrName>ppt_h</p:attrName>
                                        </p:attrNameLst>
                                      </p:cBhvr>
                                      <p:tavLst>
                                        <p:tav tm="0">
                                          <p:val>
                                            <p:fltVal val="0"/>
                                          </p:val>
                                        </p:tav>
                                        <p:tav tm="100000">
                                          <p:val>
                                            <p:strVal val="#ppt_h"/>
                                          </p:val>
                                        </p:tav>
                                      </p:tavLst>
                                    </p:anim>
                                    <p:anim calcmode="lin" valueType="num">
                                      <p:cBhvr>
                                        <p:cTn id="102" dur="1000" fill="hold"/>
                                        <p:tgtEl>
                                          <p:spTgt spid="18"/>
                                        </p:tgtEl>
                                        <p:attrNameLst>
                                          <p:attrName>style.rotation</p:attrName>
                                        </p:attrNameLst>
                                      </p:cBhvr>
                                      <p:tavLst>
                                        <p:tav tm="0">
                                          <p:val>
                                            <p:fltVal val="90"/>
                                          </p:val>
                                        </p:tav>
                                        <p:tav tm="100000">
                                          <p:val>
                                            <p:fltVal val="0"/>
                                          </p:val>
                                        </p:tav>
                                      </p:tavLst>
                                    </p:anim>
                                    <p:animEffect transition="in" filter="fade">
                                      <p:cBhvr>
                                        <p:cTn id="103" dur="1000"/>
                                        <p:tgtEl>
                                          <p:spTgt spid="18"/>
                                        </p:tgtEl>
                                      </p:cBhvr>
                                    </p:animEffect>
                                  </p:childTnLst>
                                </p:cTn>
                              </p:par>
                            </p:childTnLst>
                          </p:cTn>
                        </p:par>
                      </p:childTnLst>
                    </p:cTn>
                  </p:par>
                  <p:par>
                    <p:cTn id="104" fill="hold">
                      <p:stCondLst>
                        <p:cond delay="indefinite"/>
                      </p:stCondLst>
                      <p:childTnLst>
                        <p:par>
                          <p:cTn id="105" fill="hold">
                            <p:stCondLst>
                              <p:cond delay="0"/>
                            </p:stCondLst>
                            <p:childTnLst>
                              <p:par>
                                <p:cTn id="106" presetID="26" presetClass="entr" presetSubtype="0" fill="hold" grpId="0" nodeType="clickEffect">
                                  <p:stCondLst>
                                    <p:cond delay="0"/>
                                  </p:stCondLst>
                                  <p:childTnLst>
                                    <p:set>
                                      <p:cBhvr>
                                        <p:cTn id="107" dur="1" fill="hold">
                                          <p:stCondLst>
                                            <p:cond delay="0"/>
                                          </p:stCondLst>
                                        </p:cTn>
                                        <p:tgtEl>
                                          <p:spTgt spid="19"/>
                                        </p:tgtEl>
                                        <p:attrNameLst>
                                          <p:attrName>style.visibility</p:attrName>
                                        </p:attrNameLst>
                                      </p:cBhvr>
                                      <p:to>
                                        <p:strVal val="visible"/>
                                      </p:to>
                                    </p:set>
                                    <p:animEffect transition="in" filter="wipe(down)">
                                      <p:cBhvr>
                                        <p:cTn id="108" dur="580">
                                          <p:stCondLst>
                                            <p:cond delay="0"/>
                                          </p:stCondLst>
                                        </p:cTn>
                                        <p:tgtEl>
                                          <p:spTgt spid="19"/>
                                        </p:tgtEl>
                                      </p:cBhvr>
                                    </p:animEffect>
                                    <p:anim calcmode="lin" valueType="num">
                                      <p:cBhvr>
                                        <p:cTn id="109" dur="1822" tmFilter="0,0; 0.14,0.36; 0.43,0.73; 0.71,0.91; 1.0,1.0">
                                          <p:stCondLst>
                                            <p:cond delay="0"/>
                                          </p:stCondLst>
                                        </p:cTn>
                                        <p:tgtEl>
                                          <p:spTgt spid="19"/>
                                        </p:tgtEl>
                                        <p:attrNameLst>
                                          <p:attrName>ppt_x</p:attrName>
                                        </p:attrNameLst>
                                      </p:cBhvr>
                                      <p:tavLst>
                                        <p:tav tm="0">
                                          <p:val>
                                            <p:strVal val="#ppt_x-0.25"/>
                                          </p:val>
                                        </p:tav>
                                        <p:tav tm="100000">
                                          <p:val>
                                            <p:strVal val="#ppt_x"/>
                                          </p:val>
                                        </p:tav>
                                      </p:tavLst>
                                    </p:anim>
                                    <p:anim calcmode="lin" valueType="num">
                                      <p:cBhvr>
                                        <p:cTn id="110" dur="664" tmFilter="0.0,0.0; 0.25,0.07; 0.50,0.2; 0.75,0.467; 1.0,1.0">
                                          <p:stCondLst>
                                            <p:cond delay="0"/>
                                          </p:stCondLst>
                                        </p:cTn>
                                        <p:tgtEl>
                                          <p:spTgt spid="19"/>
                                        </p:tgtEl>
                                        <p:attrNameLst>
                                          <p:attrName>ppt_y</p:attrName>
                                        </p:attrNameLst>
                                      </p:cBhvr>
                                      <p:tavLst>
                                        <p:tav tm="0" fmla="#ppt_y-sin(pi*$)/3">
                                          <p:val>
                                            <p:fltVal val="0.5"/>
                                          </p:val>
                                        </p:tav>
                                        <p:tav tm="100000">
                                          <p:val>
                                            <p:fltVal val="1"/>
                                          </p:val>
                                        </p:tav>
                                      </p:tavLst>
                                    </p:anim>
                                    <p:anim calcmode="lin" valueType="num">
                                      <p:cBhvr>
                                        <p:cTn id="111" dur="664" tmFilter="0, 0; 0.125,0.2665; 0.25,0.4; 0.375,0.465; 0.5,0.5;  0.625,0.535; 0.75,0.6; 0.875,0.7335; 1,1">
                                          <p:stCondLst>
                                            <p:cond delay="664"/>
                                          </p:stCondLst>
                                        </p:cTn>
                                        <p:tgtEl>
                                          <p:spTgt spid="19"/>
                                        </p:tgtEl>
                                        <p:attrNameLst>
                                          <p:attrName>ppt_y</p:attrName>
                                        </p:attrNameLst>
                                      </p:cBhvr>
                                      <p:tavLst>
                                        <p:tav tm="0" fmla="#ppt_y-sin(pi*$)/9">
                                          <p:val>
                                            <p:fltVal val="0"/>
                                          </p:val>
                                        </p:tav>
                                        <p:tav tm="100000">
                                          <p:val>
                                            <p:fltVal val="1"/>
                                          </p:val>
                                        </p:tav>
                                      </p:tavLst>
                                    </p:anim>
                                    <p:anim calcmode="lin" valueType="num">
                                      <p:cBhvr>
                                        <p:cTn id="112" dur="332" tmFilter="0, 0; 0.125,0.2665; 0.25,0.4; 0.375,0.465; 0.5,0.5;  0.625,0.535; 0.75,0.6; 0.875,0.7335; 1,1">
                                          <p:stCondLst>
                                            <p:cond delay="1324"/>
                                          </p:stCondLst>
                                        </p:cTn>
                                        <p:tgtEl>
                                          <p:spTgt spid="19"/>
                                        </p:tgtEl>
                                        <p:attrNameLst>
                                          <p:attrName>ppt_y</p:attrName>
                                        </p:attrNameLst>
                                      </p:cBhvr>
                                      <p:tavLst>
                                        <p:tav tm="0" fmla="#ppt_y-sin(pi*$)/27">
                                          <p:val>
                                            <p:fltVal val="0"/>
                                          </p:val>
                                        </p:tav>
                                        <p:tav tm="100000">
                                          <p:val>
                                            <p:fltVal val="1"/>
                                          </p:val>
                                        </p:tav>
                                      </p:tavLst>
                                    </p:anim>
                                    <p:anim calcmode="lin" valueType="num">
                                      <p:cBhvr>
                                        <p:cTn id="113" dur="164" tmFilter="0, 0; 0.125,0.2665; 0.25,0.4; 0.375,0.465; 0.5,0.5;  0.625,0.535; 0.75,0.6; 0.875,0.7335; 1,1">
                                          <p:stCondLst>
                                            <p:cond delay="1656"/>
                                          </p:stCondLst>
                                        </p:cTn>
                                        <p:tgtEl>
                                          <p:spTgt spid="19"/>
                                        </p:tgtEl>
                                        <p:attrNameLst>
                                          <p:attrName>ppt_y</p:attrName>
                                        </p:attrNameLst>
                                      </p:cBhvr>
                                      <p:tavLst>
                                        <p:tav tm="0" fmla="#ppt_y-sin(pi*$)/81">
                                          <p:val>
                                            <p:fltVal val="0"/>
                                          </p:val>
                                        </p:tav>
                                        <p:tav tm="100000">
                                          <p:val>
                                            <p:fltVal val="1"/>
                                          </p:val>
                                        </p:tav>
                                      </p:tavLst>
                                    </p:anim>
                                    <p:animScale>
                                      <p:cBhvr>
                                        <p:cTn id="114" dur="26">
                                          <p:stCondLst>
                                            <p:cond delay="650"/>
                                          </p:stCondLst>
                                        </p:cTn>
                                        <p:tgtEl>
                                          <p:spTgt spid="19"/>
                                        </p:tgtEl>
                                      </p:cBhvr>
                                      <p:to x="100000" y="60000"/>
                                    </p:animScale>
                                    <p:animScale>
                                      <p:cBhvr>
                                        <p:cTn id="115" dur="166" decel="50000">
                                          <p:stCondLst>
                                            <p:cond delay="676"/>
                                          </p:stCondLst>
                                        </p:cTn>
                                        <p:tgtEl>
                                          <p:spTgt spid="19"/>
                                        </p:tgtEl>
                                      </p:cBhvr>
                                      <p:to x="100000" y="100000"/>
                                    </p:animScale>
                                    <p:animScale>
                                      <p:cBhvr>
                                        <p:cTn id="116" dur="26">
                                          <p:stCondLst>
                                            <p:cond delay="1312"/>
                                          </p:stCondLst>
                                        </p:cTn>
                                        <p:tgtEl>
                                          <p:spTgt spid="19"/>
                                        </p:tgtEl>
                                      </p:cBhvr>
                                      <p:to x="100000" y="80000"/>
                                    </p:animScale>
                                    <p:animScale>
                                      <p:cBhvr>
                                        <p:cTn id="117" dur="166" decel="50000">
                                          <p:stCondLst>
                                            <p:cond delay="1338"/>
                                          </p:stCondLst>
                                        </p:cTn>
                                        <p:tgtEl>
                                          <p:spTgt spid="19"/>
                                        </p:tgtEl>
                                      </p:cBhvr>
                                      <p:to x="100000" y="100000"/>
                                    </p:animScale>
                                    <p:animScale>
                                      <p:cBhvr>
                                        <p:cTn id="118" dur="26">
                                          <p:stCondLst>
                                            <p:cond delay="1642"/>
                                          </p:stCondLst>
                                        </p:cTn>
                                        <p:tgtEl>
                                          <p:spTgt spid="19"/>
                                        </p:tgtEl>
                                      </p:cBhvr>
                                      <p:to x="100000" y="90000"/>
                                    </p:animScale>
                                    <p:animScale>
                                      <p:cBhvr>
                                        <p:cTn id="119" dur="166" decel="50000">
                                          <p:stCondLst>
                                            <p:cond delay="1668"/>
                                          </p:stCondLst>
                                        </p:cTn>
                                        <p:tgtEl>
                                          <p:spTgt spid="19"/>
                                        </p:tgtEl>
                                      </p:cBhvr>
                                      <p:to x="100000" y="100000"/>
                                    </p:animScale>
                                    <p:animScale>
                                      <p:cBhvr>
                                        <p:cTn id="120" dur="26">
                                          <p:stCondLst>
                                            <p:cond delay="1808"/>
                                          </p:stCondLst>
                                        </p:cTn>
                                        <p:tgtEl>
                                          <p:spTgt spid="19"/>
                                        </p:tgtEl>
                                      </p:cBhvr>
                                      <p:to x="100000" y="95000"/>
                                    </p:animScale>
                                    <p:animScale>
                                      <p:cBhvr>
                                        <p:cTn id="121" dur="166" decel="50000">
                                          <p:stCondLst>
                                            <p:cond delay="1834"/>
                                          </p:stCondLst>
                                        </p:cTn>
                                        <p:tgtEl>
                                          <p:spTgt spid="19"/>
                                        </p:tgtEl>
                                      </p:cBhvr>
                                      <p:to x="100000" y="100000"/>
                                    </p:animScale>
                                  </p:childTnLst>
                                </p:cTn>
                              </p:par>
                            </p:childTnLst>
                          </p:cTn>
                        </p:par>
                      </p:childTnLst>
                    </p:cTn>
                  </p:par>
                  <p:par>
                    <p:cTn id="122" fill="hold">
                      <p:stCondLst>
                        <p:cond delay="indefinite"/>
                      </p:stCondLst>
                      <p:childTnLst>
                        <p:par>
                          <p:cTn id="123" fill="hold">
                            <p:stCondLst>
                              <p:cond delay="0"/>
                            </p:stCondLst>
                            <p:childTnLst>
                              <p:par>
                                <p:cTn id="124" presetID="31" presetClass="entr" presetSubtype="0" fill="hold" grpId="0" nodeType="clickEffect">
                                  <p:stCondLst>
                                    <p:cond delay="0"/>
                                  </p:stCondLst>
                                  <p:childTnLst>
                                    <p:set>
                                      <p:cBhvr>
                                        <p:cTn id="125" dur="1" fill="hold">
                                          <p:stCondLst>
                                            <p:cond delay="0"/>
                                          </p:stCondLst>
                                        </p:cTn>
                                        <p:tgtEl>
                                          <p:spTgt spid="20"/>
                                        </p:tgtEl>
                                        <p:attrNameLst>
                                          <p:attrName>style.visibility</p:attrName>
                                        </p:attrNameLst>
                                      </p:cBhvr>
                                      <p:to>
                                        <p:strVal val="visible"/>
                                      </p:to>
                                    </p:set>
                                    <p:anim calcmode="lin" valueType="num">
                                      <p:cBhvr>
                                        <p:cTn id="126" dur="1000" fill="hold"/>
                                        <p:tgtEl>
                                          <p:spTgt spid="20"/>
                                        </p:tgtEl>
                                        <p:attrNameLst>
                                          <p:attrName>ppt_w</p:attrName>
                                        </p:attrNameLst>
                                      </p:cBhvr>
                                      <p:tavLst>
                                        <p:tav tm="0">
                                          <p:val>
                                            <p:fltVal val="0"/>
                                          </p:val>
                                        </p:tav>
                                        <p:tav tm="100000">
                                          <p:val>
                                            <p:strVal val="#ppt_w"/>
                                          </p:val>
                                        </p:tav>
                                      </p:tavLst>
                                    </p:anim>
                                    <p:anim calcmode="lin" valueType="num">
                                      <p:cBhvr>
                                        <p:cTn id="127" dur="1000" fill="hold"/>
                                        <p:tgtEl>
                                          <p:spTgt spid="20"/>
                                        </p:tgtEl>
                                        <p:attrNameLst>
                                          <p:attrName>ppt_h</p:attrName>
                                        </p:attrNameLst>
                                      </p:cBhvr>
                                      <p:tavLst>
                                        <p:tav tm="0">
                                          <p:val>
                                            <p:fltVal val="0"/>
                                          </p:val>
                                        </p:tav>
                                        <p:tav tm="100000">
                                          <p:val>
                                            <p:strVal val="#ppt_h"/>
                                          </p:val>
                                        </p:tav>
                                      </p:tavLst>
                                    </p:anim>
                                    <p:anim calcmode="lin" valueType="num">
                                      <p:cBhvr>
                                        <p:cTn id="128" dur="1000" fill="hold"/>
                                        <p:tgtEl>
                                          <p:spTgt spid="20"/>
                                        </p:tgtEl>
                                        <p:attrNameLst>
                                          <p:attrName>style.rotation</p:attrName>
                                        </p:attrNameLst>
                                      </p:cBhvr>
                                      <p:tavLst>
                                        <p:tav tm="0">
                                          <p:val>
                                            <p:fltVal val="90"/>
                                          </p:val>
                                        </p:tav>
                                        <p:tav tm="100000">
                                          <p:val>
                                            <p:fltVal val="0"/>
                                          </p:val>
                                        </p:tav>
                                      </p:tavLst>
                                    </p:anim>
                                    <p:animEffect transition="in" filter="fade">
                                      <p:cBhvr>
                                        <p:cTn id="129" dur="1000"/>
                                        <p:tgtEl>
                                          <p:spTgt spid="20"/>
                                        </p:tgtEl>
                                      </p:cBhvr>
                                    </p:animEffect>
                                  </p:childTnLst>
                                </p:cTn>
                              </p:par>
                            </p:childTnLst>
                          </p:cTn>
                        </p:par>
                      </p:childTnLst>
                    </p:cTn>
                  </p:par>
                  <p:par>
                    <p:cTn id="130" fill="hold">
                      <p:stCondLst>
                        <p:cond delay="indefinite"/>
                      </p:stCondLst>
                      <p:childTnLst>
                        <p:par>
                          <p:cTn id="131" fill="hold">
                            <p:stCondLst>
                              <p:cond delay="0"/>
                            </p:stCondLst>
                            <p:childTnLst>
                              <p:par>
                                <p:cTn id="132" presetID="26" presetClass="entr" presetSubtype="0" fill="hold" grpId="0" nodeType="clickEffect">
                                  <p:stCondLst>
                                    <p:cond delay="0"/>
                                  </p:stCondLst>
                                  <p:childTnLst>
                                    <p:set>
                                      <p:cBhvr>
                                        <p:cTn id="133" dur="1" fill="hold">
                                          <p:stCondLst>
                                            <p:cond delay="0"/>
                                          </p:stCondLst>
                                        </p:cTn>
                                        <p:tgtEl>
                                          <p:spTgt spid="21"/>
                                        </p:tgtEl>
                                        <p:attrNameLst>
                                          <p:attrName>style.visibility</p:attrName>
                                        </p:attrNameLst>
                                      </p:cBhvr>
                                      <p:to>
                                        <p:strVal val="visible"/>
                                      </p:to>
                                    </p:set>
                                    <p:animEffect transition="in" filter="wipe(down)">
                                      <p:cBhvr>
                                        <p:cTn id="134" dur="580">
                                          <p:stCondLst>
                                            <p:cond delay="0"/>
                                          </p:stCondLst>
                                        </p:cTn>
                                        <p:tgtEl>
                                          <p:spTgt spid="21"/>
                                        </p:tgtEl>
                                      </p:cBhvr>
                                    </p:animEffect>
                                    <p:anim calcmode="lin" valueType="num">
                                      <p:cBhvr>
                                        <p:cTn id="135" dur="1822" tmFilter="0,0; 0.14,0.36; 0.43,0.73; 0.71,0.91; 1.0,1.0">
                                          <p:stCondLst>
                                            <p:cond delay="0"/>
                                          </p:stCondLst>
                                        </p:cTn>
                                        <p:tgtEl>
                                          <p:spTgt spid="21"/>
                                        </p:tgtEl>
                                        <p:attrNameLst>
                                          <p:attrName>ppt_x</p:attrName>
                                        </p:attrNameLst>
                                      </p:cBhvr>
                                      <p:tavLst>
                                        <p:tav tm="0">
                                          <p:val>
                                            <p:strVal val="#ppt_x-0.25"/>
                                          </p:val>
                                        </p:tav>
                                        <p:tav tm="100000">
                                          <p:val>
                                            <p:strVal val="#ppt_x"/>
                                          </p:val>
                                        </p:tav>
                                      </p:tavLst>
                                    </p:anim>
                                    <p:anim calcmode="lin" valueType="num">
                                      <p:cBhvr>
                                        <p:cTn id="136" dur="664" tmFilter="0.0,0.0; 0.25,0.07; 0.50,0.2; 0.75,0.467; 1.0,1.0">
                                          <p:stCondLst>
                                            <p:cond delay="0"/>
                                          </p:stCondLst>
                                        </p:cTn>
                                        <p:tgtEl>
                                          <p:spTgt spid="21"/>
                                        </p:tgtEl>
                                        <p:attrNameLst>
                                          <p:attrName>ppt_y</p:attrName>
                                        </p:attrNameLst>
                                      </p:cBhvr>
                                      <p:tavLst>
                                        <p:tav tm="0" fmla="#ppt_y-sin(pi*$)/3">
                                          <p:val>
                                            <p:fltVal val="0.5"/>
                                          </p:val>
                                        </p:tav>
                                        <p:tav tm="100000">
                                          <p:val>
                                            <p:fltVal val="1"/>
                                          </p:val>
                                        </p:tav>
                                      </p:tavLst>
                                    </p:anim>
                                    <p:anim calcmode="lin" valueType="num">
                                      <p:cBhvr>
                                        <p:cTn id="137" dur="664" tmFilter="0, 0; 0.125,0.2665; 0.25,0.4; 0.375,0.465; 0.5,0.5;  0.625,0.535; 0.75,0.6; 0.875,0.7335; 1,1">
                                          <p:stCondLst>
                                            <p:cond delay="664"/>
                                          </p:stCondLst>
                                        </p:cTn>
                                        <p:tgtEl>
                                          <p:spTgt spid="21"/>
                                        </p:tgtEl>
                                        <p:attrNameLst>
                                          <p:attrName>ppt_y</p:attrName>
                                        </p:attrNameLst>
                                      </p:cBhvr>
                                      <p:tavLst>
                                        <p:tav tm="0" fmla="#ppt_y-sin(pi*$)/9">
                                          <p:val>
                                            <p:fltVal val="0"/>
                                          </p:val>
                                        </p:tav>
                                        <p:tav tm="100000">
                                          <p:val>
                                            <p:fltVal val="1"/>
                                          </p:val>
                                        </p:tav>
                                      </p:tavLst>
                                    </p:anim>
                                    <p:anim calcmode="lin" valueType="num">
                                      <p:cBhvr>
                                        <p:cTn id="138" dur="332" tmFilter="0, 0; 0.125,0.2665; 0.25,0.4; 0.375,0.465; 0.5,0.5;  0.625,0.535; 0.75,0.6; 0.875,0.7335; 1,1">
                                          <p:stCondLst>
                                            <p:cond delay="1324"/>
                                          </p:stCondLst>
                                        </p:cTn>
                                        <p:tgtEl>
                                          <p:spTgt spid="21"/>
                                        </p:tgtEl>
                                        <p:attrNameLst>
                                          <p:attrName>ppt_y</p:attrName>
                                        </p:attrNameLst>
                                      </p:cBhvr>
                                      <p:tavLst>
                                        <p:tav tm="0" fmla="#ppt_y-sin(pi*$)/27">
                                          <p:val>
                                            <p:fltVal val="0"/>
                                          </p:val>
                                        </p:tav>
                                        <p:tav tm="100000">
                                          <p:val>
                                            <p:fltVal val="1"/>
                                          </p:val>
                                        </p:tav>
                                      </p:tavLst>
                                    </p:anim>
                                    <p:anim calcmode="lin" valueType="num">
                                      <p:cBhvr>
                                        <p:cTn id="139" dur="164" tmFilter="0, 0; 0.125,0.2665; 0.25,0.4; 0.375,0.465; 0.5,0.5;  0.625,0.535; 0.75,0.6; 0.875,0.7335; 1,1">
                                          <p:stCondLst>
                                            <p:cond delay="1656"/>
                                          </p:stCondLst>
                                        </p:cTn>
                                        <p:tgtEl>
                                          <p:spTgt spid="21"/>
                                        </p:tgtEl>
                                        <p:attrNameLst>
                                          <p:attrName>ppt_y</p:attrName>
                                        </p:attrNameLst>
                                      </p:cBhvr>
                                      <p:tavLst>
                                        <p:tav tm="0" fmla="#ppt_y-sin(pi*$)/81">
                                          <p:val>
                                            <p:fltVal val="0"/>
                                          </p:val>
                                        </p:tav>
                                        <p:tav tm="100000">
                                          <p:val>
                                            <p:fltVal val="1"/>
                                          </p:val>
                                        </p:tav>
                                      </p:tavLst>
                                    </p:anim>
                                    <p:animScale>
                                      <p:cBhvr>
                                        <p:cTn id="140" dur="26">
                                          <p:stCondLst>
                                            <p:cond delay="650"/>
                                          </p:stCondLst>
                                        </p:cTn>
                                        <p:tgtEl>
                                          <p:spTgt spid="21"/>
                                        </p:tgtEl>
                                      </p:cBhvr>
                                      <p:to x="100000" y="60000"/>
                                    </p:animScale>
                                    <p:animScale>
                                      <p:cBhvr>
                                        <p:cTn id="141" dur="166" decel="50000">
                                          <p:stCondLst>
                                            <p:cond delay="676"/>
                                          </p:stCondLst>
                                        </p:cTn>
                                        <p:tgtEl>
                                          <p:spTgt spid="21"/>
                                        </p:tgtEl>
                                      </p:cBhvr>
                                      <p:to x="100000" y="100000"/>
                                    </p:animScale>
                                    <p:animScale>
                                      <p:cBhvr>
                                        <p:cTn id="142" dur="26">
                                          <p:stCondLst>
                                            <p:cond delay="1312"/>
                                          </p:stCondLst>
                                        </p:cTn>
                                        <p:tgtEl>
                                          <p:spTgt spid="21"/>
                                        </p:tgtEl>
                                      </p:cBhvr>
                                      <p:to x="100000" y="80000"/>
                                    </p:animScale>
                                    <p:animScale>
                                      <p:cBhvr>
                                        <p:cTn id="143" dur="166" decel="50000">
                                          <p:stCondLst>
                                            <p:cond delay="1338"/>
                                          </p:stCondLst>
                                        </p:cTn>
                                        <p:tgtEl>
                                          <p:spTgt spid="21"/>
                                        </p:tgtEl>
                                      </p:cBhvr>
                                      <p:to x="100000" y="100000"/>
                                    </p:animScale>
                                    <p:animScale>
                                      <p:cBhvr>
                                        <p:cTn id="144" dur="26">
                                          <p:stCondLst>
                                            <p:cond delay="1642"/>
                                          </p:stCondLst>
                                        </p:cTn>
                                        <p:tgtEl>
                                          <p:spTgt spid="21"/>
                                        </p:tgtEl>
                                      </p:cBhvr>
                                      <p:to x="100000" y="90000"/>
                                    </p:animScale>
                                    <p:animScale>
                                      <p:cBhvr>
                                        <p:cTn id="145" dur="166" decel="50000">
                                          <p:stCondLst>
                                            <p:cond delay="1668"/>
                                          </p:stCondLst>
                                        </p:cTn>
                                        <p:tgtEl>
                                          <p:spTgt spid="21"/>
                                        </p:tgtEl>
                                      </p:cBhvr>
                                      <p:to x="100000" y="100000"/>
                                    </p:animScale>
                                    <p:animScale>
                                      <p:cBhvr>
                                        <p:cTn id="146" dur="26">
                                          <p:stCondLst>
                                            <p:cond delay="1808"/>
                                          </p:stCondLst>
                                        </p:cTn>
                                        <p:tgtEl>
                                          <p:spTgt spid="21"/>
                                        </p:tgtEl>
                                      </p:cBhvr>
                                      <p:to x="100000" y="95000"/>
                                    </p:animScale>
                                    <p:animScale>
                                      <p:cBhvr>
                                        <p:cTn id="147" dur="166" decel="50000">
                                          <p:stCondLst>
                                            <p:cond delay="1834"/>
                                          </p:stCondLst>
                                        </p:cTn>
                                        <p:tgtEl>
                                          <p:spTgt spid="21"/>
                                        </p:tgtEl>
                                      </p:cBhvr>
                                      <p:to x="100000" y="100000"/>
                                    </p:animScale>
                                  </p:childTnLst>
                                </p:cTn>
                              </p:par>
                            </p:childTnLst>
                          </p:cTn>
                        </p:par>
                      </p:childTnLst>
                    </p:cTn>
                  </p:par>
                  <p:par>
                    <p:cTn id="148" fill="hold">
                      <p:stCondLst>
                        <p:cond delay="indefinite"/>
                      </p:stCondLst>
                      <p:childTnLst>
                        <p:par>
                          <p:cTn id="149" fill="hold">
                            <p:stCondLst>
                              <p:cond delay="0"/>
                            </p:stCondLst>
                            <p:childTnLst>
                              <p:par>
                                <p:cTn id="150" presetID="22" presetClass="entr" presetSubtype="4" fill="hold" grpId="0" nodeType="clickEffect">
                                  <p:stCondLst>
                                    <p:cond delay="0"/>
                                  </p:stCondLst>
                                  <p:childTnLst>
                                    <p:set>
                                      <p:cBhvr>
                                        <p:cTn id="151" dur="1" fill="hold">
                                          <p:stCondLst>
                                            <p:cond delay="0"/>
                                          </p:stCondLst>
                                        </p:cTn>
                                        <p:tgtEl>
                                          <p:spTgt spid="22"/>
                                        </p:tgtEl>
                                        <p:attrNameLst>
                                          <p:attrName>style.visibility</p:attrName>
                                        </p:attrNameLst>
                                      </p:cBhvr>
                                      <p:to>
                                        <p:strVal val="visible"/>
                                      </p:to>
                                    </p:set>
                                    <p:animEffect transition="in" filter="wipe(down)">
                                      <p:cBhvr>
                                        <p:cTn id="152" dur="500"/>
                                        <p:tgtEl>
                                          <p:spTgt spid="22"/>
                                        </p:tgtEl>
                                      </p:cBhvr>
                                    </p:animEffect>
                                  </p:childTnLst>
                                </p:cTn>
                              </p:par>
                            </p:childTnLst>
                          </p:cTn>
                        </p:par>
                      </p:childTnLst>
                    </p:cTn>
                  </p:par>
                  <p:par>
                    <p:cTn id="153" fill="hold">
                      <p:stCondLst>
                        <p:cond delay="indefinite"/>
                      </p:stCondLst>
                      <p:childTnLst>
                        <p:par>
                          <p:cTn id="154" fill="hold">
                            <p:stCondLst>
                              <p:cond delay="0"/>
                            </p:stCondLst>
                            <p:childTnLst>
                              <p:par>
                                <p:cTn id="155" presetID="14" presetClass="entr" presetSubtype="10" fill="hold" grpId="0" nodeType="clickEffect">
                                  <p:stCondLst>
                                    <p:cond delay="0"/>
                                  </p:stCondLst>
                                  <p:childTnLst>
                                    <p:set>
                                      <p:cBhvr>
                                        <p:cTn id="156" dur="1" fill="hold">
                                          <p:stCondLst>
                                            <p:cond delay="0"/>
                                          </p:stCondLst>
                                        </p:cTn>
                                        <p:tgtEl>
                                          <p:spTgt spid="23"/>
                                        </p:tgtEl>
                                        <p:attrNameLst>
                                          <p:attrName>style.visibility</p:attrName>
                                        </p:attrNameLst>
                                      </p:cBhvr>
                                      <p:to>
                                        <p:strVal val="visible"/>
                                      </p:to>
                                    </p:set>
                                    <p:animEffect transition="in" filter="randombar(horizontal)">
                                      <p:cBhvr>
                                        <p:cTn id="157" dur="500"/>
                                        <p:tgtEl>
                                          <p:spTgt spid="23"/>
                                        </p:tgtEl>
                                      </p:cBhvr>
                                    </p:animEffect>
                                  </p:childTnLst>
                                </p:cTn>
                              </p:par>
                            </p:childTnLst>
                          </p:cTn>
                        </p:par>
                      </p:childTnLst>
                    </p:cTn>
                  </p:par>
                  <p:par>
                    <p:cTn id="158" fill="hold">
                      <p:stCondLst>
                        <p:cond delay="indefinite"/>
                      </p:stCondLst>
                      <p:childTnLst>
                        <p:par>
                          <p:cTn id="159" fill="hold">
                            <p:stCondLst>
                              <p:cond delay="0"/>
                            </p:stCondLst>
                            <p:childTnLst>
                              <p:par>
                                <p:cTn id="160" presetID="53" presetClass="entr" presetSubtype="16" fill="hold" grpId="0" nodeType="clickEffect">
                                  <p:stCondLst>
                                    <p:cond delay="0"/>
                                  </p:stCondLst>
                                  <p:childTnLst>
                                    <p:set>
                                      <p:cBhvr>
                                        <p:cTn id="161" dur="1" fill="hold">
                                          <p:stCondLst>
                                            <p:cond delay="0"/>
                                          </p:stCondLst>
                                        </p:cTn>
                                        <p:tgtEl>
                                          <p:spTgt spid="24"/>
                                        </p:tgtEl>
                                        <p:attrNameLst>
                                          <p:attrName>style.visibility</p:attrName>
                                        </p:attrNameLst>
                                      </p:cBhvr>
                                      <p:to>
                                        <p:strVal val="visible"/>
                                      </p:to>
                                    </p:set>
                                    <p:anim calcmode="lin" valueType="num">
                                      <p:cBhvr>
                                        <p:cTn id="162" dur="500" fill="hold"/>
                                        <p:tgtEl>
                                          <p:spTgt spid="24"/>
                                        </p:tgtEl>
                                        <p:attrNameLst>
                                          <p:attrName>ppt_w</p:attrName>
                                        </p:attrNameLst>
                                      </p:cBhvr>
                                      <p:tavLst>
                                        <p:tav tm="0">
                                          <p:val>
                                            <p:fltVal val="0"/>
                                          </p:val>
                                        </p:tav>
                                        <p:tav tm="100000">
                                          <p:val>
                                            <p:strVal val="#ppt_w"/>
                                          </p:val>
                                        </p:tav>
                                      </p:tavLst>
                                    </p:anim>
                                    <p:anim calcmode="lin" valueType="num">
                                      <p:cBhvr>
                                        <p:cTn id="163" dur="500" fill="hold"/>
                                        <p:tgtEl>
                                          <p:spTgt spid="24"/>
                                        </p:tgtEl>
                                        <p:attrNameLst>
                                          <p:attrName>ppt_h</p:attrName>
                                        </p:attrNameLst>
                                      </p:cBhvr>
                                      <p:tavLst>
                                        <p:tav tm="0">
                                          <p:val>
                                            <p:fltVal val="0"/>
                                          </p:val>
                                        </p:tav>
                                        <p:tav tm="100000">
                                          <p:val>
                                            <p:strVal val="#ppt_h"/>
                                          </p:val>
                                        </p:tav>
                                      </p:tavLst>
                                    </p:anim>
                                    <p:animEffect transition="in" filter="fade">
                                      <p:cBhvr>
                                        <p:cTn id="164" dur="500"/>
                                        <p:tgtEl>
                                          <p:spTgt spid="24"/>
                                        </p:tgtEl>
                                      </p:cBhvr>
                                    </p:animEffect>
                                  </p:childTnLst>
                                </p:cTn>
                              </p:par>
                            </p:childTnLst>
                          </p:cTn>
                        </p:par>
                      </p:childTnLst>
                    </p:cTn>
                  </p:par>
                  <p:par>
                    <p:cTn id="165" fill="hold">
                      <p:stCondLst>
                        <p:cond delay="indefinite"/>
                      </p:stCondLst>
                      <p:childTnLst>
                        <p:par>
                          <p:cTn id="166" fill="hold">
                            <p:stCondLst>
                              <p:cond delay="0"/>
                            </p:stCondLst>
                            <p:childTnLst>
                              <p:par>
                                <p:cTn id="167" presetID="53" presetClass="entr" presetSubtype="16" fill="hold" grpId="0" nodeType="clickEffect">
                                  <p:stCondLst>
                                    <p:cond delay="0"/>
                                  </p:stCondLst>
                                  <p:childTnLst>
                                    <p:set>
                                      <p:cBhvr>
                                        <p:cTn id="168" dur="1" fill="hold">
                                          <p:stCondLst>
                                            <p:cond delay="0"/>
                                          </p:stCondLst>
                                        </p:cTn>
                                        <p:tgtEl>
                                          <p:spTgt spid="25"/>
                                        </p:tgtEl>
                                        <p:attrNameLst>
                                          <p:attrName>style.visibility</p:attrName>
                                        </p:attrNameLst>
                                      </p:cBhvr>
                                      <p:to>
                                        <p:strVal val="visible"/>
                                      </p:to>
                                    </p:set>
                                    <p:anim calcmode="lin" valueType="num">
                                      <p:cBhvr>
                                        <p:cTn id="169" dur="500" fill="hold"/>
                                        <p:tgtEl>
                                          <p:spTgt spid="25"/>
                                        </p:tgtEl>
                                        <p:attrNameLst>
                                          <p:attrName>ppt_w</p:attrName>
                                        </p:attrNameLst>
                                      </p:cBhvr>
                                      <p:tavLst>
                                        <p:tav tm="0">
                                          <p:val>
                                            <p:fltVal val="0"/>
                                          </p:val>
                                        </p:tav>
                                        <p:tav tm="100000">
                                          <p:val>
                                            <p:strVal val="#ppt_w"/>
                                          </p:val>
                                        </p:tav>
                                      </p:tavLst>
                                    </p:anim>
                                    <p:anim calcmode="lin" valueType="num">
                                      <p:cBhvr>
                                        <p:cTn id="170" dur="500" fill="hold"/>
                                        <p:tgtEl>
                                          <p:spTgt spid="25"/>
                                        </p:tgtEl>
                                        <p:attrNameLst>
                                          <p:attrName>ppt_h</p:attrName>
                                        </p:attrNameLst>
                                      </p:cBhvr>
                                      <p:tavLst>
                                        <p:tav tm="0">
                                          <p:val>
                                            <p:fltVal val="0"/>
                                          </p:val>
                                        </p:tav>
                                        <p:tav tm="100000">
                                          <p:val>
                                            <p:strVal val="#ppt_h"/>
                                          </p:val>
                                        </p:tav>
                                      </p:tavLst>
                                    </p:anim>
                                    <p:animEffect transition="in" filter="fade">
                                      <p:cBhvr>
                                        <p:cTn id="171" dur="500"/>
                                        <p:tgtEl>
                                          <p:spTgt spid="25"/>
                                        </p:tgtEl>
                                      </p:cBhvr>
                                    </p:animEffect>
                                  </p:childTnLst>
                                </p:cTn>
                              </p:par>
                            </p:childTnLst>
                          </p:cTn>
                        </p:par>
                      </p:childTnLst>
                    </p:cTn>
                  </p:par>
                  <p:par>
                    <p:cTn id="172" fill="hold">
                      <p:stCondLst>
                        <p:cond delay="indefinite"/>
                      </p:stCondLst>
                      <p:childTnLst>
                        <p:par>
                          <p:cTn id="173" fill="hold">
                            <p:stCondLst>
                              <p:cond delay="0"/>
                            </p:stCondLst>
                            <p:childTnLst>
                              <p:par>
                                <p:cTn id="174" presetID="53" presetClass="entr" presetSubtype="16" fill="hold" grpId="0" nodeType="clickEffect">
                                  <p:stCondLst>
                                    <p:cond delay="0"/>
                                  </p:stCondLst>
                                  <p:childTnLst>
                                    <p:set>
                                      <p:cBhvr>
                                        <p:cTn id="175" dur="1" fill="hold">
                                          <p:stCondLst>
                                            <p:cond delay="0"/>
                                          </p:stCondLst>
                                        </p:cTn>
                                        <p:tgtEl>
                                          <p:spTgt spid="26"/>
                                        </p:tgtEl>
                                        <p:attrNameLst>
                                          <p:attrName>style.visibility</p:attrName>
                                        </p:attrNameLst>
                                      </p:cBhvr>
                                      <p:to>
                                        <p:strVal val="visible"/>
                                      </p:to>
                                    </p:set>
                                    <p:anim calcmode="lin" valueType="num">
                                      <p:cBhvr>
                                        <p:cTn id="176" dur="500" fill="hold"/>
                                        <p:tgtEl>
                                          <p:spTgt spid="26"/>
                                        </p:tgtEl>
                                        <p:attrNameLst>
                                          <p:attrName>ppt_w</p:attrName>
                                        </p:attrNameLst>
                                      </p:cBhvr>
                                      <p:tavLst>
                                        <p:tav tm="0">
                                          <p:val>
                                            <p:fltVal val="0"/>
                                          </p:val>
                                        </p:tav>
                                        <p:tav tm="100000">
                                          <p:val>
                                            <p:strVal val="#ppt_w"/>
                                          </p:val>
                                        </p:tav>
                                      </p:tavLst>
                                    </p:anim>
                                    <p:anim calcmode="lin" valueType="num">
                                      <p:cBhvr>
                                        <p:cTn id="177" dur="500" fill="hold"/>
                                        <p:tgtEl>
                                          <p:spTgt spid="26"/>
                                        </p:tgtEl>
                                        <p:attrNameLst>
                                          <p:attrName>ppt_h</p:attrName>
                                        </p:attrNameLst>
                                      </p:cBhvr>
                                      <p:tavLst>
                                        <p:tav tm="0">
                                          <p:val>
                                            <p:fltVal val="0"/>
                                          </p:val>
                                        </p:tav>
                                        <p:tav tm="100000">
                                          <p:val>
                                            <p:strVal val="#ppt_h"/>
                                          </p:val>
                                        </p:tav>
                                      </p:tavLst>
                                    </p:anim>
                                    <p:animEffect transition="in" filter="fade">
                                      <p:cBhvr>
                                        <p:cTn id="178" dur="500"/>
                                        <p:tgtEl>
                                          <p:spTgt spid="26"/>
                                        </p:tgtEl>
                                      </p:cBhvr>
                                    </p:animEffect>
                                  </p:childTnLst>
                                </p:cTn>
                              </p:par>
                            </p:childTnLst>
                          </p:cTn>
                        </p:par>
                      </p:childTnLst>
                    </p:cTn>
                  </p:par>
                  <p:par>
                    <p:cTn id="179" fill="hold">
                      <p:stCondLst>
                        <p:cond delay="indefinite"/>
                      </p:stCondLst>
                      <p:childTnLst>
                        <p:par>
                          <p:cTn id="180" fill="hold">
                            <p:stCondLst>
                              <p:cond delay="0"/>
                            </p:stCondLst>
                            <p:childTnLst>
                              <p:par>
                                <p:cTn id="181" presetID="53" presetClass="entr" presetSubtype="16" fill="hold" grpId="0" nodeType="clickEffect">
                                  <p:stCondLst>
                                    <p:cond delay="0"/>
                                  </p:stCondLst>
                                  <p:childTnLst>
                                    <p:set>
                                      <p:cBhvr>
                                        <p:cTn id="182" dur="1" fill="hold">
                                          <p:stCondLst>
                                            <p:cond delay="0"/>
                                          </p:stCondLst>
                                        </p:cTn>
                                        <p:tgtEl>
                                          <p:spTgt spid="27"/>
                                        </p:tgtEl>
                                        <p:attrNameLst>
                                          <p:attrName>style.visibility</p:attrName>
                                        </p:attrNameLst>
                                      </p:cBhvr>
                                      <p:to>
                                        <p:strVal val="visible"/>
                                      </p:to>
                                    </p:set>
                                    <p:anim calcmode="lin" valueType="num">
                                      <p:cBhvr>
                                        <p:cTn id="183" dur="500" fill="hold"/>
                                        <p:tgtEl>
                                          <p:spTgt spid="27"/>
                                        </p:tgtEl>
                                        <p:attrNameLst>
                                          <p:attrName>ppt_w</p:attrName>
                                        </p:attrNameLst>
                                      </p:cBhvr>
                                      <p:tavLst>
                                        <p:tav tm="0">
                                          <p:val>
                                            <p:fltVal val="0"/>
                                          </p:val>
                                        </p:tav>
                                        <p:tav tm="100000">
                                          <p:val>
                                            <p:strVal val="#ppt_w"/>
                                          </p:val>
                                        </p:tav>
                                      </p:tavLst>
                                    </p:anim>
                                    <p:anim calcmode="lin" valueType="num">
                                      <p:cBhvr>
                                        <p:cTn id="184" dur="500" fill="hold"/>
                                        <p:tgtEl>
                                          <p:spTgt spid="27"/>
                                        </p:tgtEl>
                                        <p:attrNameLst>
                                          <p:attrName>ppt_h</p:attrName>
                                        </p:attrNameLst>
                                      </p:cBhvr>
                                      <p:tavLst>
                                        <p:tav tm="0">
                                          <p:val>
                                            <p:fltVal val="0"/>
                                          </p:val>
                                        </p:tav>
                                        <p:tav tm="100000">
                                          <p:val>
                                            <p:strVal val="#ppt_h"/>
                                          </p:val>
                                        </p:tav>
                                      </p:tavLst>
                                    </p:anim>
                                    <p:animEffect transition="in" filter="fade">
                                      <p:cBhvr>
                                        <p:cTn id="185" dur="500"/>
                                        <p:tgtEl>
                                          <p:spTgt spid="27"/>
                                        </p:tgtEl>
                                      </p:cBhvr>
                                    </p:animEffect>
                                  </p:childTnLst>
                                </p:cTn>
                              </p:par>
                            </p:childTnLst>
                          </p:cTn>
                        </p:par>
                      </p:childTnLst>
                    </p:cTn>
                  </p:par>
                  <p:par>
                    <p:cTn id="186" fill="hold">
                      <p:stCondLst>
                        <p:cond delay="indefinite"/>
                      </p:stCondLst>
                      <p:childTnLst>
                        <p:par>
                          <p:cTn id="187" fill="hold">
                            <p:stCondLst>
                              <p:cond delay="0"/>
                            </p:stCondLst>
                            <p:childTnLst>
                              <p:par>
                                <p:cTn id="188" presetID="53" presetClass="entr" presetSubtype="16" fill="hold" grpId="0" nodeType="clickEffect">
                                  <p:stCondLst>
                                    <p:cond delay="0"/>
                                  </p:stCondLst>
                                  <p:childTnLst>
                                    <p:set>
                                      <p:cBhvr>
                                        <p:cTn id="189" dur="1" fill="hold">
                                          <p:stCondLst>
                                            <p:cond delay="0"/>
                                          </p:stCondLst>
                                        </p:cTn>
                                        <p:tgtEl>
                                          <p:spTgt spid="28"/>
                                        </p:tgtEl>
                                        <p:attrNameLst>
                                          <p:attrName>style.visibility</p:attrName>
                                        </p:attrNameLst>
                                      </p:cBhvr>
                                      <p:to>
                                        <p:strVal val="visible"/>
                                      </p:to>
                                    </p:set>
                                    <p:anim calcmode="lin" valueType="num">
                                      <p:cBhvr>
                                        <p:cTn id="190" dur="500" fill="hold"/>
                                        <p:tgtEl>
                                          <p:spTgt spid="28"/>
                                        </p:tgtEl>
                                        <p:attrNameLst>
                                          <p:attrName>ppt_w</p:attrName>
                                        </p:attrNameLst>
                                      </p:cBhvr>
                                      <p:tavLst>
                                        <p:tav tm="0">
                                          <p:val>
                                            <p:fltVal val="0"/>
                                          </p:val>
                                        </p:tav>
                                        <p:tav tm="100000">
                                          <p:val>
                                            <p:strVal val="#ppt_w"/>
                                          </p:val>
                                        </p:tav>
                                      </p:tavLst>
                                    </p:anim>
                                    <p:anim calcmode="lin" valueType="num">
                                      <p:cBhvr>
                                        <p:cTn id="191" dur="500" fill="hold"/>
                                        <p:tgtEl>
                                          <p:spTgt spid="28"/>
                                        </p:tgtEl>
                                        <p:attrNameLst>
                                          <p:attrName>ppt_h</p:attrName>
                                        </p:attrNameLst>
                                      </p:cBhvr>
                                      <p:tavLst>
                                        <p:tav tm="0">
                                          <p:val>
                                            <p:fltVal val="0"/>
                                          </p:val>
                                        </p:tav>
                                        <p:tav tm="100000">
                                          <p:val>
                                            <p:strVal val="#ppt_h"/>
                                          </p:val>
                                        </p:tav>
                                      </p:tavLst>
                                    </p:anim>
                                    <p:animEffect transition="in" filter="fade">
                                      <p:cBhvr>
                                        <p:cTn id="192"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P spid="9" grpId="1"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P spid="25" grpId="0" animBg="1"/>
      <p:bldP spid="26" grpId="0" animBg="1"/>
      <p:bldP spid="27" grpId="0" animBg="1"/>
      <p:bldP spid="28"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BFC17C-DAB4-BE6D-6D5E-1F7C7A4741B7}"/>
              </a:ext>
            </a:extLst>
          </p:cNvPr>
          <p:cNvSpPr>
            <a:spLocks noGrp="1"/>
          </p:cNvSpPr>
          <p:nvPr>
            <p:ph type="title"/>
          </p:nvPr>
        </p:nvSpPr>
        <p:spPr/>
        <p:txBody>
          <a:bodyPr/>
          <a:lstStyle/>
          <a:p>
            <a:r>
              <a:rPr lang="en-US" dirty="0"/>
              <a:t>Software Assistance Please…</a:t>
            </a:r>
          </a:p>
        </p:txBody>
      </p:sp>
      <p:sp>
        <p:nvSpPr>
          <p:cNvPr id="3" name="Content Placeholder 2">
            <a:extLst>
              <a:ext uri="{FF2B5EF4-FFF2-40B4-BE49-F238E27FC236}">
                <a16:creationId xmlns:a16="http://schemas.microsoft.com/office/drawing/2014/main" id="{B9FBAD65-DA21-588F-B904-178826031712}"/>
              </a:ext>
            </a:extLst>
          </p:cNvPr>
          <p:cNvSpPr>
            <a:spLocks noGrp="1"/>
          </p:cNvSpPr>
          <p:nvPr>
            <p:ph idx="1"/>
          </p:nvPr>
        </p:nvSpPr>
        <p:spPr>
          <a:xfrm>
            <a:off x="462756" y="1498602"/>
            <a:ext cx="8218487" cy="4525963"/>
          </a:xfrm>
        </p:spPr>
        <p:txBody>
          <a:bodyPr/>
          <a:lstStyle/>
          <a:p>
            <a:pPr marL="0" indent="0">
              <a:buNone/>
            </a:pPr>
            <a:r>
              <a:rPr lang="en-US" sz="2800" dirty="0"/>
              <a:t>MS Excel and MS Access are good but basic tools to use in analyzing payment data for criminal activity.  However, they can be limited.  There are a variety of free and expenses software solutions, some more user-friendly than others.  Common examples include:</a:t>
            </a:r>
          </a:p>
          <a:p>
            <a:r>
              <a:rPr lang="en-US" sz="2800" dirty="0"/>
              <a:t>Python (and Python notebook: Anaconda)</a:t>
            </a:r>
          </a:p>
          <a:p>
            <a:r>
              <a:rPr lang="en-US" sz="2800" dirty="0"/>
              <a:t>Knime</a:t>
            </a:r>
          </a:p>
          <a:p>
            <a:r>
              <a:rPr lang="en-US" sz="2800" dirty="0"/>
              <a:t>Neo4J</a:t>
            </a:r>
          </a:p>
          <a:p>
            <a:r>
              <a:rPr lang="en-US" sz="2800" dirty="0"/>
              <a:t>ACL and Arbutus</a:t>
            </a:r>
          </a:p>
          <a:p>
            <a:r>
              <a:rPr lang="en-US" sz="2800" dirty="0"/>
              <a:t>Many others…</a:t>
            </a:r>
          </a:p>
        </p:txBody>
      </p:sp>
      <p:sp>
        <p:nvSpPr>
          <p:cNvPr id="4" name="Slide Number Placeholder 3">
            <a:extLst>
              <a:ext uri="{FF2B5EF4-FFF2-40B4-BE49-F238E27FC236}">
                <a16:creationId xmlns:a16="http://schemas.microsoft.com/office/drawing/2014/main" id="{859910BB-2DA4-080A-74A1-F1069674BB68}"/>
              </a:ext>
            </a:extLst>
          </p:cNvPr>
          <p:cNvSpPr>
            <a:spLocks noGrp="1"/>
          </p:cNvSpPr>
          <p:nvPr>
            <p:ph type="sldNum" sz="quarter" idx="12"/>
          </p:nvPr>
        </p:nvSpPr>
        <p:spPr/>
        <p:txBody>
          <a:bodyPr/>
          <a:lstStyle/>
          <a:p>
            <a:fld id="{941AA2AD-4ABD-40E1-928E-6C7D7FF4C282}" type="slidenum">
              <a:rPr lang="en-GB" smtClean="0"/>
              <a:t>30</a:t>
            </a:fld>
            <a:endParaRPr lang="en-GB" dirty="0"/>
          </a:p>
        </p:txBody>
      </p:sp>
      <p:sp>
        <p:nvSpPr>
          <p:cNvPr id="5" name="TextBox 4">
            <a:extLst>
              <a:ext uri="{FF2B5EF4-FFF2-40B4-BE49-F238E27FC236}">
                <a16:creationId xmlns:a16="http://schemas.microsoft.com/office/drawing/2014/main" id="{5BAEA65F-1B6C-E882-8337-9FF1C6FAA9D4}"/>
              </a:ext>
            </a:extLst>
          </p:cNvPr>
          <p:cNvSpPr txBox="1"/>
          <p:nvPr/>
        </p:nvSpPr>
        <p:spPr>
          <a:xfrm>
            <a:off x="3606801" y="4657589"/>
            <a:ext cx="5033962" cy="1015663"/>
          </a:xfrm>
          <a:prstGeom prst="rect">
            <a:avLst/>
          </a:prstGeom>
          <a:solidFill>
            <a:srgbClr val="FF0000"/>
          </a:solidFill>
          <a:ln w="38100">
            <a:solidFill>
              <a:schemeClr val="tx1"/>
            </a:solidFill>
          </a:ln>
        </p:spPr>
        <p:txBody>
          <a:bodyPr wrap="square" rtlCol="0">
            <a:spAutoFit/>
          </a:bodyPr>
          <a:lstStyle/>
          <a:p>
            <a:r>
              <a:rPr lang="en-US" sz="2000" b="1" dirty="0"/>
              <a:t>If working in the cloud or software is through provider, make sure you have complied with proper security and confidentiality protocols.</a:t>
            </a:r>
          </a:p>
        </p:txBody>
      </p:sp>
    </p:spTree>
    <p:extLst>
      <p:ext uri="{BB962C8B-B14F-4D97-AF65-F5344CB8AC3E}">
        <p14:creationId xmlns:p14="http://schemas.microsoft.com/office/powerpoint/2010/main" val="69007390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D15430-D30E-F2ED-9FCA-22D6515F24AD}"/>
              </a:ext>
            </a:extLst>
          </p:cNvPr>
          <p:cNvSpPr>
            <a:spLocks noGrp="1"/>
          </p:cNvSpPr>
          <p:nvPr>
            <p:ph type="title"/>
          </p:nvPr>
        </p:nvSpPr>
        <p:spPr/>
        <p:txBody>
          <a:bodyPr/>
          <a:lstStyle/>
          <a:p>
            <a:r>
              <a:rPr lang="en-US" dirty="0"/>
              <a:t>Where to go for information/evidence:</a:t>
            </a:r>
            <a:br>
              <a:rPr lang="en-US" dirty="0"/>
            </a:br>
            <a:br>
              <a:rPr lang="en-US" dirty="0"/>
            </a:br>
            <a:r>
              <a:rPr lang="en-US" dirty="0"/>
              <a:t>Global Payment Flows Versus Customer profiles</a:t>
            </a:r>
          </a:p>
        </p:txBody>
      </p:sp>
      <p:sp>
        <p:nvSpPr>
          <p:cNvPr id="3" name="Slide Number Placeholder 2">
            <a:extLst>
              <a:ext uri="{FF2B5EF4-FFF2-40B4-BE49-F238E27FC236}">
                <a16:creationId xmlns:a16="http://schemas.microsoft.com/office/drawing/2014/main" id="{FB3B277E-22D9-DC37-850F-D0D547912DB3}"/>
              </a:ext>
            </a:extLst>
          </p:cNvPr>
          <p:cNvSpPr>
            <a:spLocks noGrp="1"/>
          </p:cNvSpPr>
          <p:nvPr>
            <p:ph type="sldNum" sz="quarter" idx="12"/>
          </p:nvPr>
        </p:nvSpPr>
        <p:spPr/>
        <p:txBody>
          <a:bodyPr/>
          <a:lstStyle/>
          <a:p>
            <a:fld id="{941AA2AD-4ABD-40E1-928E-6C7D7FF4C282}" type="slidenum">
              <a:rPr lang="en-GB" smtClean="0"/>
              <a:t>31</a:t>
            </a:fld>
            <a:endParaRPr lang="en-GB" dirty="0"/>
          </a:p>
        </p:txBody>
      </p:sp>
    </p:spTree>
    <p:extLst>
      <p:ext uri="{BB962C8B-B14F-4D97-AF65-F5344CB8AC3E}">
        <p14:creationId xmlns:p14="http://schemas.microsoft.com/office/powerpoint/2010/main" val="212496441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DA5FC0-7CA6-447E-0600-A2F51C07630C}"/>
              </a:ext>
            </a:extLst>
          </p:cNvPr>
          <p:cNvSpPr>
            <a:spLocks noGrp="1"/>
          </p:cNvSpPr>
          <p:nvPr>
            <p:ph type="title"/>
          </p:nvPr>
        </p:nvSpPr>
        <p:spPr>
          <a:xfrm>
            <a:off x="1036320" y="2919600"/>
            <a:ext cx="6847680" cy="1058400"/>
          </a:xfrm>
        </p:spPr>
        <p:txBody>
          <a:bodyPr/>
          <a:lstStyle/>
          <a:p>
            <a:r>
              <a:rPr lang="en-US" dirty="0"/>
              <a:t>Common Criminal techniques using (and abusing) the global payments system</a:t>
            </a:r>
          </a:p>
        </p:txBody>
      </p:sp>
      <p:sp>
        <p:nvSpPr>
          <p:cNvPr id="3" name="Slide Number Placeholder 2">
            <a:extLst>
              <a:ext uri="{FF2B5EF4-FFF2-40B4-BE49-F238E27FC236}">
                <a16:creationId xmlns:a16="http://schemas.microsoft.com/office/drawing/2014/main" id="{45EF0931-18CF-7924-41A5-CBAF7D3A91FA}"/>
              </a:ext>
            </a:extLst>
          </p:cNvPr>
          <p:cNvSpPr>
            <a:spLocks noGrp="1"/>
          </p:cNvSpPr>
          <p:nvPr>
            <p:ph type="sldNum" sz="quarter" idx="12"/>
          </p:nvPr>
        </p:nvSpPr>
        <p:spPr/>
        <p:txBody>
          <a:bodyPr/>
          <a:lstStyle/>
          <a:p>
            <a:fld id="{941AA2AD-4ABD-40E1-928E-6C7D7FF4C282}" type="slidenum">
              <a:rPr lang="en-GB" smtClean="0"/>
              <a:t>32</a:t>
            </a:fld>
            <a:endParaRPr lang="en-GB" dirty="0"/>
          </a:p>
        </p:txBody>
      </p:sp>
    </p:spTree>
    <p:extLst>
      <p:ext uri="{BB962C8B-B14F-4D97-AF65-F5344CB8AC3E}">
        <p14:creationId xmlns:p14="http://schemas.microsoft.com/office/powerpoint/2010/main" val="61648844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09980" y="108585"/>
            <a:ext cx="7416800" cy="1022350"/>
          </a:xfrm>
        </p:spPr>
        <p:txBody>
          <a:bodyPr/>
          <a:lstStyle/>
          <a:p>
            <a:r>
              <a:rPr lang="en-US" dirty="0"/>
              <a:t>Common Money Laundering Techniques– Games People (Bad guys) Play</a:t>
            </a:r>
          </a:p>
        </p:txBody>
      </p:sp>
      <p:sp>
        <p:nvSpPr>
          <p:cNvPr id="4" name="Content Placeholder 6"/>
          <p:cNvSpPr>
            <a:spLocks noGrp="1"/>
          </p:cNvSpPr>
          <p:nvPr>
            <p:ph idx="1"/>
          </p:nvPr>
        </p:nvSpPr>
        <p:spPr>
          <a:xfrm>
            <a:off x="462756" y="1313815"/>
            <a:ext cx="8218487" cy="4525963"/>
          </a:xfrm>
        </p:spPr>
        <p:txBody>
          <a:bodyPr/>
          <a:lstStyle/>
          <a:p>
            <a:pPr lvl="1" indent="-342900">
              <a:defRPr/>
            </a:pPr>
            <a:r>
              <a:rPr lang="en-US" sz="2000" dirty="0">
                <a:solidFill>
                  <a:srgbClr val="000000"/>
                </a:solidFill>
              </a:rPr>
              <a:t>Spoke and Wheel</a:t>
            </a:r>
          </a:p>
          <a:p>
            <a:pPr lvl="1" indent="-342900">
              <a:defRPr/>
            </a:pPr>
            <a:r>
              <a:rPr lang="en-US" sz="2000" dirty="0">
                <a:solidFill>
                  <a:srgbClr val="000000"/>
                </a:solidFill>
              </a:rPr>
              <a:t>PSPs &amp; MSBs</a:t>
            </a:r>
          </a:p>
          <a:p>
            <a:pPr lvl="1" indent="-342900">
              <a:defRPr/>
            </a:pPr>
            <a:r>
              <a:rPr lang="en-US" sz="2000" dirty="0">
                <a:solidFill>
                  <a:srgbClr val="000000"/>
                </a:solidFill>
              </a:rPr>
              <a:t>Facilitators and Anonymity (Lawyers, accountants, back office service providers)</a:t>
            </a:r>
          </a:p>
          <a:p>
            <a:pPr lvl="1" indent="-342900">
              <a:defRPr/>
            </a:pPr>
            <a:r>
              <a:rPr lang="en-US" sz="2000" dirty="0">
                <a:solidFill>
                  <a:srgbClr val="000000"/>
                </a:solidFill>
              </a:rPr>
              <a:t>Let me do you a favor (one entity sends for another)</a:t>
            </a:r>
          </a:p>
          <a:p>
            <a:pPr lvl="1" indent="-342900">
              <a:defRPr/>
            </a:pPr>
            <a:r>
              <a:rPr lang="en-US" sz="2000" dirty="0">
                <a:solidFill>
                  <a:srgbClr val="000000"/>
                </a:solidFill>
              </a:rPr>
              <a:t>Switch Entities</a:t>
            </a:r>
          </a:p>
          <a:p>
            <a:pPr lvl="1" indent="-342900">
              <a:defRPr/>
            </a:pPr>
            <a:r>
              <a:rPr lang="en-US" sz="2000" dirty="0">
                <a:solidFill>
                  <a:srgbClr val="000000"/>
                </a:solidFill>
              </a:rPr>
              <a:t>Multiple firms with accounts at same bank</a:t>
            </a:r>
          </a:p>
          <a:p>
            <a:pPr lvl="1" indent="-342900">
              <a:defRPr/>
            </a:pPr>
            <a:r>
              <a:rPr lang="en-US" sz="2000" dirty="0">
                <a:solidFill>
                  <a:srgbClr val="000000"/>
                </a:solidFill>
              </a:rPr>
              <a:t>Switch currencies on the wire</a:t>
            </a:r>
          </a:p>
          <a:p>
            <a:pPr lvl="1" indent="-342900">
              <a:defRPr/>
            </a:pPr>
            <a:r>
              <a:rPr lang="en-US" sz="2000" dirty="0">
                <a:solidFill>
                  <a:srgbClr val="000000"/>
                </a:solidFill>
              </a:rPr>
              <a:t>Mexican Diversion</a:t>
            </a:r>
          </a:p>
          <a:p>
            <a:pPr lvl="1" indent="-342900">
              <a:defRPr/>
            </a:pPr>
            <a:r>
              <a:rPr lang="en-US" sz="2000" dirty="0">
                <a:solidFill>
                  <a:srgbClr val="000000"/>
                </a:solidFill>
              </a:rPr>
              <a:t>Virtual currencies</a:t>
            </a:r>
          </a:p>
          <a:p>
            <a:pPr lvl="1" indent="-342900">
              <a:defRPr/>
            </a:pPr>
            <a:r>
              <a:rPr lang="en-US" sz="2000" dirty="0">
                <a:solidFill>
                  <a:srgbClr val="000000"/>
                </a:solidFill>
              </a:rPr>
              <a:t>Hawala</a:t>
            </a:r>
          </a:p>
          <a:p>
            <a:pPr lvl="1" indent="-342900">
              <a:defRPr/>
            </a:pPr>
            <a:r>
              <a:rPr lang="en-US" sz="2000" dirty="0">
                <a:solidFill>
                  <a:srgbClr val="000000"/>
                </a:solidFill>
              </a:rPr>
              <a:t>Loans &amp; Taxes</a:t>
            </a:r>
          </a:p>
          <a:p>
            <a:pPr lvl="1" indent="-342900">
              <a:defRPr/>
            </a:pPr>
            <a:r>
              <a:rPr lang="en-US" sz="2000" dirty="0">
                <a:solidFill>
                  <a:srgbClr val="000000"/>
                </a:solidFill>
              </a:rPr>
              <a:t>Other Schemes/Cases</a:t>
            </a:r>
          </a:p>
        </p:txBody>
      </p:sp>
      <p:sp>
        <p:nvSpPr>
          <p:cNvPr id="3" name="Slide Number Placeholder 2">
            <a:extLst>
              <a:ext uri="{FF2B5EF4-FFF2-40B4-BE49-F238E27FC236}">
                <a16:creationId xmlns:a16="http://schemas.microsoft.com/office/drawing/2014/main" id="{D9A5DFD1-CE97-4E02-B791-14E5408FC039}"/>
              </a:ext>
            </a:extLst>
          </p:cNvPr>
          <p:cNvSpPr>
            <a:spLocks noGrp="1"/>
          </p:cNvSpPr>
          <p:nvPr>
            <p:ph type="sldNum" sz="quarter" idx="12"/>
          </p:nvPr>
        </p:nvSpPr>
        <p:spPr/>
        <p:txBody>
          <a:bodyPr/>
          <a:lstStyle/>
          <a:p>
            <a:fld id="{941AA2AD-4ABD-40E1-928E-6C7D7FF4C282}" type="slidenum">
              <a:rPr lang="en-GB" smtClean="0"/>
              <a:t>33</a:t>
            </a:fld>
            <a:endParaRPr lang="en-GB" dirty="0"/>
          </a:p>
        </p:txBody>
      </p:sp>
    </p:spTree>
    <p:extLst>
      <p:ext uri="{BB962C8B-B14F-4D97-AF65-F5344CB8AC3E}">
        <p14:creationId xmlns:p14="http://schemas.microsoft.com/office/powerpoint/2010/main" val="383968545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C3E7303-C014-480D-8530-1F1BC3C2B784}"/>
              </a:ext>
            </a:extLst>
          </p:cNvPr>
          <p:cNvSpPr>
            <a:spLocks noGrp="1"/>
          </p:cNvSpPr>
          <p:nvPr>
            <p:ph type="title"/>
          </p:nvPr>
        </p:nvSpPr>
        <p:spPr>
          <a:xfrm>
            <a:off x="490538" y="457715"/>
            <a:ext cx="8162924" cy="1058400"/>
          </a:xfrm>
        </p:spPr>
        <p:txBody>
          <a:bodyPr/>
          <a:lstStyle/>
          <a:p>
            <a:pPr marL="857250" lvl="1" indent="-457200">
              <a:defRPr/>
            </a:pPr>
            <a:r>
              <a:rPr lang="en-US" sz="2400" dirty="0">
                <a:solidFill>
                  <a:srgbClr val="000000"/>
                </a:solidFill>
              </a:rPr>
              <a:t>Spoke and Wheel</a:t>
            </a:r>
          </a:p>
        </p:txBody>
      </p:sp>
      <p:pic>
        <p:nvPicPr>
          <p:cNvPr id="3" name="Picture 4" descr="https://encrypted-tbn3.gstatic.com/images?q=tbn:ANd9GcQvOhZ7NoQm4HBdgskJZSUtfXLR3-au3iwNB5mFigdDTr4w_Z7VUuSANzM">
            <a:hlinkClick r:id="rId2"/>
            <a:extLst>
              <a:ext uri="{FF2B5EF4-FFF2-40B4-BE49-F238E27FC236}">
                <a16:creationId xmlns:a16="http://schemas.microsoft.com/office/drawing/2014/main" id="{288303AF-9339-48AF-BC3E-BA81616A970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42739" y="3059443"/>
            <a:ext cx="1238250"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1">
            <a:extLst>
              <a:ext uri="{FF2B5EF4-FFF2-40B4-BE49-F238E27FC236}">
                <a16:creationId xmlns:a16="http://schemas.microsoft.com/office/drawing/2014/main" id="{0436D1BC-049A-40A7-81B5-C90CCBCA9A27}"/>
              </a:ext>
            </a:extLst>
          </p:cNvPr>
          <p:cNvSpPr>
            <a:spLocks noGrp="1"/>
          </p:cNvSpPr>
          <p:nvPr>
            <p:ph type="sldNum" sz="quarter" idx="12"/>
          </p:nvPr>
        </p:nvSpPr>
        <p:spPr>
          <a:xfrm>
            <a:off x="8997950" y="7042150"/>
            <a:ext cx="539750" cy="312738"/>
          </a:xfrm>
        </p:spPr>
        <p:txBody>
          <a:bodyPr/>
          <a:lstStyle/>
          <a:p>
            <a:pPr>
              <a:defRPr/>
            </a:pPr>
            <a:fld id="{A14B9CBE-E2BF-4D02-A5BE-9A98A21C9C67}" type="slidenum">
              <a:rPr lang="en-US" smtClean="0"/>
              <a:pPr>
                <a:defRPr/>
              </a:pPr>
              <a:t>34</a:t>
            </a:fld>
            <a:endParaRPr lang="en-US" dirty="0"/>
          </a:p>
        </p:txBody>
      </p:sp>
      <p:pic>
        <p:nvPicPr>
          <p:cNvPr id="6" name="Picture 6" descr="https://encrypted-tbn0.gstatic.com/images?q=tbn:ANd9GcTQCzcJfhKrv4rew6SiZ7wpHC9--FvGVVBoGIEVT6dm4NbVg3jK9z-sWeg">
            <a:hlinkClick r:id="rId4"/>
            <a:extLst>
              <a:ext uri="{FF2B5EF4-FFF2-40B4-BE49-F238E27FC236}">
                <a16:creationId xmlns:a16="http://schemas.microsoft.com/office/drawing/2014/main" id="{A028FC3E-1EB7-493A-8FAA-3CCFCCD12EE3}"/>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356248" y="1634126"/>
            <a:ext cx="1428750" cy="952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8" descr="https://encrypted-tbn1.gstatic.com/images?q=tbn:ANd9GcRqEoyeHo1ykh_DS-PVYUsPY9yBXNocKlyj4jMYMaNxzDGpyu_V5QwdEIg">
            <a:hlinkClick r:id="rId6"/>
            <a:extLst>
              <a:ext uri="{FF2B5EF4-FFF2-40B4-BE49-F238E27FC236}">
                <a16:creationId xmlns:a16="http://schemas.microsoft.com/office/drawing/2014/main" id="{29919698-C434-44D0-B0E3-28F9C832F8DA}"/>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356248" y="4966046"/>
            <a:ext cx="1428750" cy="1076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10" descr="https://encrypted-tbn3.gstatic.com/images?q=tbn:ANd9GcSfhMhT10z8I2B2RdD5qF6ICVeThOaVuc-YEifr-fYgZvqtQQ1d8iRlVqI">
            <a:hlinkClick r:id="rId8"/>
            <a:extLst>
              <a:ext uri="{FF2B5EF4-FFF2-40B4-BE49-F238E27FC236}">
                <a16:creationId xmlns:a16="http://schemas.microsoft.com/office/drawing/2014/main" id="{29C1FCB1-92C1-47D0-867D-55BBC00C69D8}"/>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7687917" y="3016610"/>
            <a:ext cx="142875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10" name="Straight Arrow Connector 24">
            <a:extLst>
              <a:ext uri="{FF2B5EF4-FFF2-40B4-BE49-F238E27FC236}">
                <a16:creationId xmlns:a16="http://schemas.microsoft.com/office/drawing/2014/main" id="{B78F89CA-D2E5-4B31-A635-5A4D1B4D67B0}"/>
              </a:ext>
            </a:extLst>
          </p:cNvPr>
          <p:cNvCxnSpPr>
            <a:cxnSpLocks noChangeShapeType="1"/>
            <a:stCxn id="6" idx="3"/>
            <a:endCxn id="23" idx="0"/>
          </p:cNvCxnSpPr>
          <p:nvPr/>
        </p:nvCxnSpPr>
        <p:spPr bwMode="auto">
          <a:xfrm>
            <a:off x="2784998" y="2110376"/>
            <a:ext cx="593791" cy="949067"/>
          </a:xfrm>
          <a:prstGeom prst="straightConnector1">
            <a:avLst/>
          </a:prstGeom>
          <a:noFill/>
          <a:ln w="38100" algn="ctr">
            <a:solidFill>
              <a:srgbClr val="000066"/>
            </a:solidFill>
            <a:round/>
            <a:headEnd/>
            <a:tailEnd type="arrow" w="med" len="med"/>
          </a:ln>
          <a:extLst>
            <a:ext uri="{909E8E84-426E-40DD-AFC4-6F175D3DCCD1}">
              <a14:hiddenFill xmlns:a14="http://schemas.microsoft.com/office/drawing/2010/main">
                <a:noFill/>
              </a14:hiddenFill>
            </a:ext>
          </a:extLst>
        </p:spPr>
      </p:cxnSp>
      <p:cxnSp>
        <p:nvCxnSpPr>
          <p:cNvPr id="11" name="Straight Arrow Connector 25">
            <a:extLst>
              <a:ext uri="{FF2B5EF4-FFF2-40B4-BE49-F238E27FC236}">
                <a16:creationId xmlns:a16="http://schemas.microsoft.com/office/drawing/2014/main" id="{4CCAFD90-00A3-48CB-814D-A499D698FCCD}"/>
              </a:ext>
            </a:extLst>
          </p:cNvPr>
          <p:cNvCxnSpPr>
            <a:cxnSpLocks noChangeShapeType="1"/>
            <a:stCxn id="23" idx="3"/>
            <a:endCxn id="3" idx="1"/>
          </p:cNvCxnSpPr>
          <p:nvPr/>
        </p:nvCxnSpPr>
        <p:spPr bwMode="auto">
          <a:xfrm>
            <a:off x="4021294" y="3657137"/>
            <a:ext cx="1021445" cy="2381"/>
          </a:xfrm>
          <a:prstGeom prst="straightConnector1">
            <a:avLst/>
          </a:prstGeom>
          <a:noFill/>
          <a:ln w="38100" algn="ctr">
            <a:solidFill>
              <a:srgbClr val="000066"/>
            </a:solidFill>
            <a:round/>
            <a:headEnd/>
            <a:tailEnd type="arrow" w="med" len="med"/>
          </a:ln>
          <a:extLst>
            <a:ext uri="{909E8E84-426E-40DD-AFC4-6F175D3DCCD1}">
              <a14:hiddenFill xmlns:a14="http://schemas.microsoft.com/office/drawing/2010/main">
                <a:noFill/>
              </a14:hiddenFill>
            </a:ext>
          </a:extLst>
        </p:spPr>
      </p:cxnSp>
      <p:sp>
        <p:nvSpPr>
          <p:cNvPr id="15" name="TextBox 14">
            <a:extLst>
              <a:ext uri="{FF2B5EF4-FFF2-40B4-BE49-F238E27FC236}">
                <a16:creationId xmlns:a16="http://schemas.microsoft.com/office/drawing/2014/main" id="{FDC95408-2FB8-47B2-858C-A7360A3E36E4}"/>
              </a:ext>
            </a:extLst>
          </p:cNvPr>
          <p:cNvSpPr txBox="1"/>
          <p:nvPr/>
        </p:nvSpPr>
        <p:spPr>
          <a:xfrm>
            <a:off x="5005218" y="2272699"/>
            <a:ext cx="1470025" cy="707886"/>
          </a:xfrm>
          <a:prstGeom prst="rect">
            <a:avLst/>
          </a:prstGeom>
          <a:noFill/>
        </p:spPr>
        <p:txBody>
          <a:bodyPr wrap="square">
            <a:spAutoFit/>
          </a:bodyPr>
          <a:lstStyle/>
          <a:p>
            <a:pPr algn="ctr">
              <a:defRPr/>
            </a:pPr>
            <a:r>
              <a:rPr lang="en-US" sz="2000" u="sng" dirty="0">
                <a:solidFill>
                  <a:srgbClr val="000000"/>
                </a:solidFill>
              </a:rPr>
              <a:t>Originating Bank</a:t>
            </a:r>
          </a:p>
        </p:txBody>
      </p:sp>
      <p:sp>
        <p:nvSpPr>
          <p:cNvPr id="16" name="TextBox 15">
            <a:extLst>
              <a:ext uri="{FF2B5EF4-FFF2-40B4-BE49-F238E27FC236}">
                <a16:creationId xmlns:a16="http://schemas.microsoft.com/office/drawing/2014/main" id="{D092A761-3EDF-4153-89E3-F38480E4BA34}"/>
              </a:ext>
            </a:extLst>
          </p:cNvPr>
          <p:cNvSpPr txBox="1"/>
          <p:nvPr/>
        </p:nvSpPr>
        <p:spPr>
          <a:xfrm>
            <a:off x="7598154" y="2269776"/>
            <a:ext cx="1608276" cy="707886"/>
          </a:xfrm>
          <a:prstGeom prst="rect">
            <a:avLst/>
          </a:prstGeom>
          <a:noFill/>
        </p:spPr>
        <p:txBody>
          <a:bodyPr wrap="square">
            <a:spAutoFit/>
          </a:bodyPr>
          <a:lstStyle/>
          <a:p>
            <a:pPr algn="ctr">
              <a:defRPr/>
            </a:pPr>
            <a:r>
              <a:rPr lang="en-US" sz="2000" u="sng" dirty="0">
                <a:solidFill>
                  <a:srgbClr val="000000"/>
                </a:solidFill>
              </a:rPr>
              <a:t>Intermediary Bank</a:t>
            </a:r>
          </a:p>
        </p:txBody>
      </p:sp>
      <p:sp>
        <p:nvSpPr>
          <p:cNvPr id="18" name="TextBox 17">
            <a:extLst>
              <a:ext uri="{FF2B5EF4-FFF2-40B4-BE49-F238E27FC236}">
                <a16:creationId xmlns:a16="http://schemas.microsoft.com/office/drawing/2014/main" id="{9EA802D2-7B9E-4FEF-B8D3-32C4A19765ED}"/>
              </a:ext>
            </a:extLst>
          </p:cNvPr>
          <p:cNvSpPr txBox="1"/>
          <p:nvPr/>
        </p:nvSpPr>
        <p:spPr>
          <a:xfrm>
            <a:off x="6165303" y="3809490"/>
            <a:ext cx="1638300" cy="400110"/>
          </a:xfrm>
          <a:prstGeom prst="rect">
            <a:avLst/>
          </a:prstGeom>
          <a:noFill/>
        </p:spPr>
        <p:txBody>
          <a:bodyPr wrap="square">
            <a:spAutoFit/>
          </a:bodyPr>
          <a:lstStyle/>
          <a:p>
            <a:pPr algn="ctr">
              <a:defRPr/>
            </a:pPr>
            <a:r>
              <a:rPr lang="en-US" sz="2000" u="sng" dirty="0">
                <a:solidFill>
                  <a:srgbClr val="000000"/>
                </a:solidFill>
              </a:rPr>
              <a:t>Send Wire</a:t>
            </a:r>
            <a:endParaRPr lang="en-US" sz="2000" dirty="0">
              <a:solidFill>
                <a:srgbClr val="000000"/>
              </a:solidFill>
            </a:endParaRPr>
          </a:p>
        </p:txBody>
      </p:sp>
      <p:sp>
        <p:nvSpPr>
          <p:cNvPr id="19" name="TextBox 18">
            <a:extLst>
              <a:ext uri="{FF2B5EF4-FFF2-40B4-BE49-F238E27FC236}">
                <a16:creationId xmlns:a16="http://schemas.microsoft.com/office/drawing/2014/main" id="{1BE2CADF-3CA6-4B54-B6CC-13FA7878A1AC}"/>
              </a:ext>
            </a:extLst>
          </p:cNvPr>
          <p:cNvSpPr txBox="1"/>
          <p:nvPr/>
        </p:nvSpPr>
        <p:spPr>
          <a:xfrm>
            <a:off x="286169" y="4327538"/>
            <a:ext cx="1441450" cy="400110"/>
          </a:xfrm>
          <a:prstGeom prst="rect">
            <a:avLst/>
          </a:prstGeom>
          <a:noFill/>
        </p:spPr>
        <p:txBody>
          <a:bodyPr wrap="square">
            <a:spAutoFit/>
          </a:bodyPr>
          <a:lstStyle/>
          <a:p>
            <a:pPr algn="ctr">
              <a:defRPr/>
            </a:pPr>
            <a:r>
              <a:rPr lang="en-US" sz="2000" u="sng" dirty="0">
                <a:solidFill>
                  <a:srgbClr val="000000"/>
                </a:solidFill>
              </a:rPr>
              <a:t>Sourcer B</a:t>
            </a:r>
          </a:p>
        </p:txBody>
      </p:sp>
      <p:pic>
        <p:nvPicPr>
          <p:cNvPr id="2050" name="Picture 2" descr="Image result for office park">
            <a:extLst>
              <a:ext uri="{FF2B5EF4-FFF2-40B4-BE49-F238E27FC236}">
                <a16:creationId xmlns:a16="http://schemas.microsoft.com/office/drawing/2014/main" id="{C53D359D-DAE9-469C-BF09-9AF49394A99B}"/>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64389" y="3059443"/>
            <a:ext cx="1285010" cy="1195388"/>
          </a:xfrm>
          <a:prstGeom prst="rect">
            <a:avLst/>
          </a:prstGeom>
          <a:noFill/>
          <a:extLst>
            <a:ext uri="{909E8E84-426E-40DD-AFC4-6F175D3DCCD1}">
              <a14:hiddenFill xmlns:a14="http://schemas.microsoft.com/office/drawing/2010/main">
                <a:solidFill>
                  <a:srgbClr val="FFFFFF"/>
                </a:solidFill>
              </a14:hiddenFill>
            </a:ext>
          </a:extLst>
        </p:spPr>
      </p:pic>
      <p:cxnSp>
        <p:nvCxnSpPr>
          <p:cNvPr id="24" name="Straight Arrow Connector 27">
            <a:extLst>
              <a:ext uri="{FF2B5EF4-FFF2-40B4-BE49-F238E27FC236}">
                <a16:creationId xmlns:a16="http://schemas.microsoft.com/office/drawing/2014/main" id="{328BAC56-6A22-4A63-93AA-7875A7534BCF}"/>
              </a:ext>
            </a:extLst>
          </p:cNvPr>
          <p:cNvCxnSpPr>
            <a:cxnSpLocks noChangeShapeType="1"/>
            <a:stCxn id="2050" idx="3"/>
            <a:endCxn id="23" idx="1"/>
          </p:cNvCxnSpPr>
          <p:nvPr/>
        </p:nvCxnSpPr>
        <p:spPr bwMode="auto">
          <a:xfrm>
            <a:off x="1649399" y="3657137"/>
            <a:ext cx="1086885" cy="0"/>
          </a:xfrm>
          <a:prstGeom prst="straightConnector1">
            <a:avLst/>
          </a:prstGeom>
          <a:noFill/>
          <a:ln w="38100" algn="ctr">
            <a:solidFill>
              <a:srgbClr val="000066"/>
            </a:solidFill>
            <a:round/>
            <a:headEnd/>
            <a:tailEnd type="arrow" w="med" len="med"/>
          </a:ln>
          <a:extLst>
            <a:ext uri="{909E8E84-426E-40DD-AFC4-6F175D3DCCD1}">
              <a14:hiddenFill xmlns:a14="http://schemas.microsoft.com/office/drawing/2010/main">
                <a:noFill/>
              </a14:hiddenFill>
            </a:ext>
          </a:extLst>
        </p:spPr>
      </p:cxnSp>
      <p:pic>
        <p:nvPicPr>
          <p:cNvPr id="23" name="Picture 2" descr="Image result for office park">
            <a:extLst>
              <a:ext uri="{FF2B5EF4-FFF2-40B4-BE49-F238E27FC236}">
                <a16:creationId xmlns:a16="http://schemas.microsoft.com/office/drawing/2014/main" id="{1CD7D35B-E0EC-410A-A33D-DDF6D1916123}"/>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736284" y="3059443"/>
            <a:ext cx="1285010" cy="1195388"/>
          </a:xfrm>
          <a:prstGeom prst="rect">
            <a:avLst/>
          </a:prstGeom>
          <a:noFill/>
          <a:extLst>
            <a:ext uri="{909E8E84-426E-40DD-AFC4-6F175D3DCCD1}">
              <a14:hiddenFill xmlns:a14="http://schemas.microsoft.com/office/drawing/2010/main">
                <a:solidFill>
                  <a:srgbClr val="FFFFFF"/>
                </a:solidFill>
              </a14:hiddenFill>
            </a:ext>
          </a:extLst>
        </p:spPr>
      </p:pic>
      <p:cxnSp>
        <p:nvCxnSpPr>
          <p:cNvPr id="32" name="Straight Arrow Connector 24">
            <a:extLst>
              <a:ext uri="{FF2B5EF4-FFF2-40B4-BE49-F238E27FC236}">
                <a16:creationId xmlns:a16="http://schemas.microsoft.com/office/drawing/2014/main" id="{B2CC4F9E-B686-4F85-86D7-019F33DBD231}"/>
              </a:ext>
            </a:extLst>
          </p:cNvPr>
          <p:cNvCxnSpPr>
            <a:cxnSpLocks noChangeShapeType="1"/>
            <a:stCxn id="7" idx="3"/>
            <a:endCxn id="23" idx="2"/>
          </p:cNvCxnSpPr>
          <p:nvPr/>
        </p:nvCxnSpPr>
        <p:spPr bwMode="auto">
          <a:xfrm flipV="1">
            <a:off x="2784998" y="4254831"/>
            <a:ext cx="593791" cy="1249378"/>
          </a:xfrm>
          <a:prstGeom prst="straightConnector1">
            <a:avLst/>
          </a:prstGeom>
          <a:noFill/>
          <a:ln w="38100" algn="ctr">
            <a:solidFill>
              <a:srgbClr val="000066"/>
            </a:solidFill>
            <a:round/>
            <a:headEnd/>
            <a:tailEnd type="arrow" w="med" len="med"/>
          </a:ln>
          <a:extLst>
            <a:ext uri="{909E8E84-426E-40DD-AFC4-6F175D3DCCD1}">
              <a14:hiddenFill xmlns:a14="http://schemas.microsoft.com/office/drawing/2010/main">
                <a:noFill/>
              </a14:hiddenFill>
            </a:ext>
          </a:extLst>
        </p:spPr>
      </p:cxnSp>
      <p:cxnSp>
        <p:nvCxnSpPr>
          <p:cNvPr id="33" name="Straight Arrow Connector 24">
            <a:extLst>
              <a:ext uri="{FF2B5EF4-FFF2-40B4-BE49-F238E27FC236}">
                <a16:creationId xmlns:a16="http://schemas.microsoft.com/office/drawing/2014/main" id="{D1A86198-B171-4D19-ADE4-86A7F0630D8A}"/>
              </a:ext>
            </a:extLst>
          </p:cNvPr>
          <p:cNvCxnSpPr>
            <a:cxnSpLocks noChangeShapeType="1"/>
            <a:stCxn id="3" idx="3"/>
          </p:cNvCxnSpPr>
          <p:nvPr/>
        </p:nvCxnSpPr>
        <p:spPr bwMode="auto">
          <a:xfrm>
            <a:off x="6280989" y="3659518"/>
            <a:ext cx="1522614" cy="0"/>
          </a:xfrm>
          <a:prstGeom prst="straightConnector1">
            <a:avLst/>
          </a:prstGeom>
          <a:noFill/>
          <a:ln w="38100" algn="ctr">
            <a:solidFill>
              <a:srgbClr val="000066"/>
            </a:solidFill>
            <a:round/>
            <a:headEnd/>
            <a:tailEnd type="arrow" w="med" len="med"/>
          </a:ln>
          <a:extLst>
            <a:ext uri="{909E8E84-426E-40DD-AFC4-6F175D3DCCD1}">
              <a14:hiddenFill xmlns:a14="http://schemas.microsoft.com/office/drawing/2010/main">
                <a:noFill/>
              </a14:hiddenFill>
            </a:ext>
          </a:extLst>
        </p:spPr>
      </p:cxnSp>
      <p:sp>
        <p:nvSpPr>
          <p:cNvPr id="41" name="TextBox 40">
            <a:extLst>
              <a:ext uri="{FF2B5EF4-FFF2-40B4-BE49-F238E27FC236}">
                <a16:creationId xmlns:a16="http://schemas.microsoft.com/office/drawing/2014/main" id="{B9E2017E-871B-4CFA-9309-5EC9A49DE28D}"/>
              </a:ext>
            </a:extLst>
          </p:cNvPr>
          <p:cNvSpPr txBox="1"/>
          <p:nvPr/>
        </p:nvSpPr>
        <p:spPr>
          <a:xfrm>
            <a:off x="3156369" y="4323857"/>
            <a:ext cx="1441450" cy="400110"/>
          </a:xfrm>
          <a:prstGeom prst="rect">
            <a:avLst/>
          </a:prstGeom>
          <a:noFill/>
        </p:spPr>
        <p:txBody>
          <a:bodyPr wrap="square">
            <a:spAutoFit/>
          </a:bodyPr>
          <a:lstStyle/>
          <a:p>
            <a:pPr algn="ctr">
              <a:defRPr/>
            </a:pPr>
            <a:r>
              <a:rPr lang="en-US" sz="2000" u="sng" dirty="0">
                <a:solidFill>
                  <a:srgbClr val="000000"/>
                </a:solidFill>
              </a:rPr>
              <a:t>Collector</a:t>
            </a:r>
          </a:p>
        </p:txBody>
      </p:sp>
      <p:sp>
        <p:nvSpPr>
          <p:cNvPr id="42" name="TextBox 41">
            <a:extLst>
              <a:ext uri="{FF2B5EF4-FFF2-40B4-BE49-F238E27FC236}">
                <a16:creationId xmlns:a16="http://schemas.microsoft.com/office/drawing/2014/main" id="{26706F4C-465C-4C15-8D50-A3A1AF83D732}"/>
              </a:ext>
            </a:extLst>
          </p:cNvPr>
          <p:cNvSpPr txBox="1"/>
          <p:nvPr/>
        </p:nvSpPr>
        <p:spPr>
          <a:xfrm>
            <a:off x="1436037" y="2542123"/>
            <a:ext cx="1441450" cy="400110"/>
          </a:xfrm>
          <a:prstGeom prst="rect">
            <a:avLst/>
          </a:prstGeom>
          <a:noFill/>
        </p:spPr>
        <p:txBody>
          <a:bodyPr wrap="square">
            <a:spAutoFit/>
          </a:bodyPr>
          <a:lstStyle/>
          <a:p>
            <a:pPr algn="ctr">
              <a:defRPr/>
            </a:pPr>
            <a:r>
              <a:rPr lang="en-US" sz="2000" u="sng" dirty="0">
                <a:solidFill>
                  <a:srgbClr val="000000"/>
                </a:solidFill>
              </a:rPr>
              <a:t>Sourcer A</a:t>
            </a:r>
          </a:p>
        </p:txBody>
      </p:sp>
      <p:sp>
        <p:nvSpPr>
          <p:cNvPr id="43" name="TextBox 42">
            <a:extLst>
              <a:ext uri="{FF2B5EF4-FFF2-40B4-BE49-F238E27FC236}">
                <a16:creationId xmlns:a16="http://schemas.microsoft.com/office/drawing/2014/main" id="{3CFEADD5-1C0B-4749-A50D-4C597D480641}"/>
              </a:ext>
            </a:extLst>
          </p:cNvPr>
          <p:cNvSpPr txBox="1"/>
          <p:nvPr/>
        </p:nvSpPr>
        <p:spPr>
          <a:xfrm>
            <a:off x="1436037" y="6080714"/>
            <a:ext cx="1441450" cy="400110"/>
          </a:xfrm>
          <a:prstGeom prst="rect">
            <a:avLst/>
          </a:prstGeom>
          <a:noFill/>
        </p:spPr>
        <p:txBody>
          <a:bodyPr wrap="square">
            <a:spAutoFit/>
          </a:bodyPr>
          <a:lstStyle/>
          <a:p>
            <a:pPr algn="ctr">
              <a:defRPr/>
            </a:pPr>
            <a:r>
              <a:rPr lang="en-US" sz="2000" u="sng" dirty="0">
                <a:solidFill>
                  <a:srgbClr val="000000"/>
                </a:solidFill>
              </a:rPr>
              <a:t>Sourcer C</a:t>
            </a:r>
          </a:p>
        </p:txBody>
      </p:sp>
    </p:spTree>
    <p:extLst>
      <p:ext uri="{BB962C8B-B14F-4D97-AF65-F5344CB8AC3E}">
        <p14:creationId xmlns:p14="http://schemas.microsoft.com/office/powerpoint/2010/main" val="387587137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C3E7303-C014-480D-8530-1F1BC3C2B784}"/>
              </a:ext>
            </a:extLst>
          </p:cNvPr>
          <p:cNvSpPr>
            <a:spLocks noGrp="1"/>
          </p:cNvSpPr>
          <p:nvPr>
            <p:ph type="title"/>
          </p:nvPr>
        </p:nvSpPr>
        <p:spPr>
          <a:xfrm>
            <a:off x="490538" y="457715"/>
            <a:ext cx="8162924" cy="1058400"/>
          </a:xfrm>
        </p:spPr>
        <p:txBody>
          <a:bodyPr/>
          <a:lstStyle/>
          <a:p>
            <a:r>
              <a:rPr lang="en-US" dirty="0"/>
              <a:t>Payment Service Providers &amp; Money Service Businesses</a:t>
            </a:r>
          </a:p>
        </p:txBody>
      </p:sp>
      <p:pic>
        <p:nvPicPr>
          <p:cNvPr id="3" name="Picture 4" descr="https://encrypted-tbn3.gstatic.com/images?q=tbn:ANd9GcQvOhZ7NoQm4HBdgskJZSUtfXLR3-au3iwNB5mFigdDTr4w_Z7VUuSANzM">
            <a:hlinkClick r:id="rId2"/>
            <a:extLst>
              <a:ext uri="{FF2B5EF4-FFF2-40B4-BE49-F238E27FC236}">
                <a16:creationId xmlns:a16="http://schemas.microsoft.com/office/drawing/2014/main" id="{288303AF-9339-48AF-BC3E-BA81616A970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63775" y="2917825"/>
            <a:ext cx="1238250"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1">
            <a:extLst>
              <a:ext uri="{FF2B5EF4-FFF2-40B4-BE49-F238E27FC236}">
                <a16:creationId xmlns:a16="http://schemas.microsoft.com/office/drawing/2014/main" id="{0436D1BC-049A-40A7-81B5-C90CCBCA9A27}"/>
              </a:ext>
            </a:extLst>
          </p:cNvPr>
          <p:cNvSpPr>
            <a:spLocks noGrp="1"/>
          </p:cNvSpPr>
          <p:nvPr>
            <p:ph type="sldNum" sz="quarter" idx="12"/>
          </p:nvPr>
        </p:nvSpPr>
        <p:spPr>
          <a:xfrm>
            <a:off x="8997950" y="7042150"/>
            <a:ext cx="539750" cy="312738"/>
          </a:xfrm>
        </p:spPr>
        <p:txBody>
          <a:bodyPr/>
          <a:lstStyle/>
          <a:p>
            <a:pPr>
              <a:defRPr/>
            </a:pPr>
            <a:fld id="{A14B9CBE-E2BF-4D02-A5BE-9A98A21C9C67}" type="slidenum">
              <a:rPr lang="en-US" smtClean="0"/>
              <a:pPr>
                <a:defRPr/>
              </a:pPr>
              <a:t>35</a:t>
            </a:fld>
            <a:endParaRPr lang="en-US" dirty="0"/>
          </a:p>
        </p:txBody>
      </p:sp>
      <p:pic>
        <p:nvPicPr>
          <p:cNvPr id="6" name="Picture 6" descr="https://encrypted-tbn0.gstatic.com/images?q=tbn:ANd9GcTQCzcJfhKrv4rew6SiZ7wpHC9--FvGVVBoGIEVT6dm4NbVg3jK9z-sWeg">
            <a:hlinkClick r:id="rId4"/>
            <a:extLst>
              <a:ext uri="{FF2B5EF4-FFF2-40B4-BE49-F238E27FC236}">
                <a16:creationId xmlns:a16="http://schemas.microsoft.com/office/drawing/2014/main" id="{A028FC3E-1EB7-493A-8FAA-3CCFCCD12EE3}"/>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88925" y="3081338"/>
            <a:ext cx="1428750" cy="952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8" descr="https://encrypted-tbn1.gstatic.com/images?q=tbn:ANd9GcRqEoyeHo1ykh_DS-PVYUsPY9yBXNocKlyj4jMYMaNxzDGpyu_V5QwdEIg">
            <a:hlinkClick r:id="rId6"/>
            <a:extLst>
              <a:ext uri="{FF2B5EF4-FFF2-40B4-BE49-F238E27FC236}">
                <a16:creationId xmlns:a16="http://schemas.microsoft.com/office/drawing/2014/main" id="{29919698-C434-44D0-B0E3-28F9C832F8DA}"/>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340600" y="2944813"/>
            <a:ext cx="1428750" cy="1076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4" descr="https://encrypted-tbn3.gstatic.com/images?q=tbn:ANd9GcQvOhZ7NoQm4HBdgskJZSUtfXLR3-au3iwNB5mFigdDTr4w_Z7VUuSANzM">
            <a:hlinkClick r:id="rId2"/>
            <a:extLst>
              <a:ext uri="{FF2B5EF4-FFF2-40B4-BE49-F238E27FC236}">
                <a16:creationId xmlns:a16="http://schemas.microsoft.com/office/drawing/2014/main" id="{3614F145-6B0C-4B9B-86CF-DA34DB28ABA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88000" y="2949575"/>
            <a:ext cx="1238250"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10" descr="https://encrypted-tbn3.gstatic.com/images?q=tbn:ANd9GcSfhMhT10z8I2B2RdD5qF6ICVeThOaVuc-YEifr-fYgZvqtQQ1d8iRlVqI">
            <a:hlinkClick r:id="rId8"/>
            <a:extLst>
              <a:ext uri="{FF2B5EF4-FFF2-40B4-BE49-F238E27FC236}">
                <a16:creationId xmlns:a16="http://schemas.microsoft.com/office/drawing/2014/main" id="{29C1FCB1-92C1-47D0-867D-55BBC00C69D8}"/>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3908425" y="2909888"/>
            <a:ext cx="142875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10" name="Straight Arrow Connector 24">
            <a:extLst>
              <a:ext uri="{FF2B5EF4-FFF2-40B4-BE49-F238E27FC236}">
                <a16:creationId xmlns:a16="http://schemas.microsoft.com/office/drawing/2014/main" id="{B78F89CA-D2E5-4B31-A635-5A4D1B4D67B0}"/>
              </a:ext>
            </a:extLst>
          </p:cNvPr>
          <p:cNvCxnSpPr>
            <a:cxnSpLocks noChangeShapeType="1"/>
          </p:cNvCxnSpPr>
          <p:nvPr/>
        </p:nvCxnSpPr>
        <p:spPr bwMode="auto">
          <a:xfrm flipV="1">
            <a:off x="6810375" y="3533775"/>
            <a:ext cx="638175" cy="4763"/>
          </a:xfrm>
          <a:prstGeom prst="straightConnector1">
            <a:avLst/>
          </a:prstGeom>
          <a:noFill/>
          <a:ln w="38100" algn="ctr">
            <a:solidFill>
              <a:srgbClr val="000066"/>
            </a:solidFill>
            <a:round/>
            <a:headEnd/>
            <a:tailEnd type="arrow" w="med" len="med"/>
          </a:ln>
          <a:extLst>
            <a:ext uri="{909E8E84-426E-40DD-AFC4-6F175D3DCCD1}">
              <a14:hiddenFill xmlns:a14="http://schemas.microsoft.com/office/drawing/2010/main">
                <a:noFill/>
              </a14:hiddenFill>
            </a:ext>
          </a:extLst>
        </p:spPr>
      </p:cxnSp>
      <p:cxnSp>
        <p:nvCxnSpPr>
          <p:cNvPr id="11" name="Straight Arrow Connector 25">
            <a:extLst>
              <a:ext uri="{FF2B5EF4-FFF2-40B4-BE49-F238E27FC236}">
                <a16:creationId xmlns:a16="http://schemas.microsoft.com/office/drawing/2014/main" id="{4CCAFD90-00A3-48CB-814D-A499D698FCCD}"/>
              </a:ext>
            </a:extLst>
          </p:cNvPr>
          <p:cNvCxnSpPr>
            <a:cxnSpLocks noChangeShapeType="1"/>
          </p:cNvCxnSpPr>
          <p:nvPr/>
        </p:nvCxnSpPr>
        <p:spPr bwMode="auto">
          <a:xfrm flipV="1">
            <a:off x="5067300" y="3552825"/>
            <a:ext cx="638175" cy="4763"/>
          </a:xfrm>
          <a:prstGeom prst="straightConnector1">
            <a:avLst/>
          </a:prstGeom>
          <a:noFill/>
          <a:ln w="38100" algn="ctr">
            <a:solidFill>
              <a:srgbClr val="000066"/>
            </a:solidFill>
            <a:round/>
            <a:headEnd/>
            <a:tailEnd type="arrow" w="med" len="med"/>
          </a:ln>
          <a:extLst>
            <a:ext uri="{909E8E84-426E-40DD-AFC4-6F175D3DCCD1}">
              <a14:hiddenFill xmlns:a14="http://schemas.microsoft.com/office/drawing/2010/main">
                <a:noFill/>
              </a14:hiddenFill>
            </a:ext>
          </a:extLst>
        </p:spPr>
      </p:cxnSp>
      <p:cxnSp>
        <p:nvCxnSpPr>
          <p:cNvPr id="13" name="Straight Arrow Connector 27">
            <a:extLst>
              <a:ext uri="{FF2B5EF4-FFF2-40B4-BE49-F238E27FC236}">
                <a16:creationId xmlns:a16="http://schemas.microsoft.com/office/drawing/2014/main" id="{4A96AF14-8509-453C-922E-4BC842D43C0B}"/>
              </a:ext>
            </a:extLst>
          </p:cNvPr>
          <p:cNvCxnSpPr>
            <a:cxnSpLocks noChangeShapeType="1"/>
          </p:cNvCxnSpPr>
          <p:nvPr/>
        </p:nvCxnSpPr>
        <p:spPr bwMode="auto">
          <a:xfrm flipV="1">
            <a:off x="1695450" y="3543300"/>
            <a:ext cx="638175" cy="4763"/>
          </a:xfrm>
          <a:prstGeom prst="straightConnector1">
            <a:avLst/>
          </a:prstGeom>
          <a:noFill/>
          <a:ln w="38100" algn="ctr">
            <a:solidFill>
              <a:srgbClr val="000066"/>
            </a:solidFill>
            <a:round/>
            <a:headEnd/>
            <a:tailEnd type="arrow" w="med" len="med"/>
          </a:ln>
          <a:extLst>
            <a:ext uri="{909E8E84-426E-40DD-AFC4-6F175D3DCCD1}">
              <a14:hiddenFill xmlns:a14="http://schemas.microsoft.com/office/drawing/2010/main">
                <a:noFill/>
              </a14:hiddenFill>
            </a:ext>
          </a:extLst>
        </p:spPr>
      </p:cxnSp>
      <p:sp>
        <p:nvSpPr>
          <p:cNvPr id="15" name="TextBox 14">
            <a:extLst>
              <a:ext uri="{FF2B5EF4-FFF2-40B4-BE49-F238E27FC236}">
                <a16:creationId xmlns:a16="http://schemas.microsoft.com/office/drawing/2014/main" id="{FDC95408-2FB8-47B2-858C-A7360A3E36E4}"/>
              </a:ext>
            </a:extLst>
          </p:cNvPr>
          <p:cNvSpPr txBox="1"/>
          <p:nvPr/>
        </p:nvSpPr>
        <p:spPr>
          <a:xfrm>
            <a:off x="2118518" y="2123308"/>
            <a:ext cx="1470025" cy="707886"/>
          </a:xfrm>
          <a:prstGeom prst="rect">
            <a:avLst/>
          </a:prstGeom>
          <a:noFill/>
        </p:spPr>
        <p:txBody>
          <a:bodyPr wrap="square">
            <a:spAutoFit/>
          </a:bodyPr>
          <a:lstStyle/>
          <a:p>
            <a:pPr algn="ctr">
              <a:defRPr/>
            </a:pPr>
            <a:r>
              <a:rPr lang="en-US" sz="2000" u="sng" dirty="0">
                <a:solidFill>
                  <a:srgbClr val="000000"/>
                </a:solidFill>
              </a:rPr>
              <a:t>Originating Bank</a:t>
            </a:r>
          </a:p>
        </p:txBody>
      </p:sp>
      <p:sp>
        <p:nvSpPr>
          <p:cNvPr id="16" name="TextBox 15">
            <a:extLst>
              <a:ext uri="{FF2B5EF4-FFF2-40B4-BE49-F238E27FC236}">
                <a16:creationId xmlns:a16="http://schemas.microsoft.com/office/drawing/2014/main" id="{D092A761-3EDF-4153-89E3-F38480E4BA34}"/>
              </a:ext>
            </a:extLst>
          </p:cNvPr>
          <p:cNvSpPr txBox="1"/>
          <p:nvPr/>
        </p:nvSpPr>
        <p:spPr>
          <a:xfrm>
            <a:off x="5481637" y="2164554"/>
            <a:ext cx="1450975" cy="707886"/>
          </a:xfrm>
          <a:prstGeom prst="rect">
            <a:avLst/>
          </a:prstGeom>
          <a:noFill/>
        </p:spPr>
        <p:txBody>
          <a:bodyPr wrap="square">
            <a:spAutoFit/>
          </a:bodyPr>
          <a:lstStyle/>
          <a:p>
            <a:pPr algn="ctr">
              <a:defRPr/>
            </a:pPr>
            <a:r>
              <a:rPr lang="en-US" sz="2000" u="sng" dirty="0">
                <a:solidFill>
                  <a:srgbClr val="000000"/>
                </a:solidFill>
              </a:rPr>
              <a:t>Beneficiary Bank</a:t>
            </a:r>
          </a:p>
        </p:txBody>
      </p:sp>
      <p:sp>
        <p:nvSpPr>
          <p:cNvPr id="17" name="TextBox 16">
            <a:extLst>
              <a:ext uri="{FF2B5EF4-FFF2-40B4-BE49-F238E27FC236}">
                <a16:creationId xmlns:a16="http://schemas.microsoft.com/office/drawing/2014/main" id="{1851E212-2EAD-47FB-A6DD-61DE81B9FB8E}"/>
              </a:ext>
            </a:extLst>
          </p:cNvPr>
          <p:cNvSpPr txBox="1"/>
          <p:nvPr/>
        </p:nvSpPr>
        <p:spPr>
          <a:xfrm>
            <a:off x="3695700" y="2141209"/>
            <a:ext cx="1641475" cy="707886"/>
          </a:xfrm>
          <a:prstGeom prst="rect">
            <a:avLst/>
          </a:prstGeom>
          <a:noFill/>
        </p:spPr>
        <p:txBody>
          <a:bodyPr wrap="square">
            <a:spAutoFit/>
          </a:bodyPr>
          <a:lstStyle/>
          <a:p>
            <a:pPr algn="ctr">
              <a:defRPr/>
            </a:pPr>
            <a:r>
              <a:rPr lang="en-US" sz="2000" u="sng" dirty="0">
                <a:solidFill>
                  <a:srgbClr val="000000"/>
                </a:solidFill>
              </a:rPr>
              <a:t>Intermediary Bank</a:t>
            </a:r>
          </a:p>
        </p:txBody>
      </p:sp>
      <p:sp>
        <p:nvSpPr>
          <p:cNvPr id="18" name="TextBox 17">
            <a:extLst>
              <a:ext uri="{FF2B5EF4-FFF2-40B4-BE49-F238E27FC236}">
                <a16:creationId xmlns:a16="http://schemas.microsoft.com/office/drawing/2014/main" id="{9EA802D2-7B9E-4FEF-B8D3-32C4A19765ED}"/>
              </a:ext>
            </a:extLst>
          </p:cNvPr>
          <p:cNvSpPr txBox="1"/>
          <p:nvPr/>
        </p:nvSpPr>
        <p:spPr>
          <a:xfrm>
            <a:off x="242888" y="2060715"/>
            <a:ext cx="1638300" cy="707886"/>
          </a:xfrm>
          <a:prstGeom prst="rect">
            <a:avLst/>
          </a:prstGeom>
          <a:noFill/>
        </p:spPr>
        <p:txBody>
          <a:bodyPr wrap="square">
            <a:spAutoFit/>
          </a:bodyPr>
          <a:lstStyle/>
          <a:p>
            <a:pPr algn="ctr">
              <a:defRPr/>
            </a:pPr>
            <a:r>
              <a:rPr lang="en-US" sz="2000" u="sng" dirty="0">
                <a:solidFill>
                  <a:srgbClr val="000000"/>
                </a:solidFill>
              </a:rPr>
              <a:t>Originator</a:t>
            </a:r>
          </a:p>
          <a:p>
            <a:pPr algn="ctr">
              <a:defRPr/>
            </a:pPr>
            <a:r>
              <a:rPr lang="en-US" sz="2000" dirty="0">
                <a:solidFill>
                  <a:srgbClr val="000000"/>
                </a:solidFill>
              </a:rPr>
              <a:t>PSP/MSB</a:t>
            </a:r>
          </a:p>
        </p:txBody>
      </p:sp>
      <p:sp>
        <p:nvSpPr>
          <p:cNvPr id="19" name="TextBox 18">
            <a:extLst>
              <a:ext uri="{FF2B5EF4-FFF2-40B4-BE49-F238E27FC236}">
                <a16:creationId xmlns:a16="http://schemas.microsoft.com/office/drawing/2014/main" id="{1BE2CADF-3CA6-4B54-B6CC-13FA7878A1AC}"/>
              </a:ext>
            </a:extLst>
          </p:cNvPr>
          <p:cNvSpPr txBox="1"/>
          <p:nvPr/>
        </p:nvSpPr>
        <p:spPr>
          <a:xfrm>
            <a:off x="7327900" y="2148882"/>
            <a:ext cx="1441450" cy="400110"/>
          </a:xfrm>
          <a:prstGeom prst="rect">
            <a:avLst/>
          </a:prstGeom>
          <a:noFill/>
        </p:spPr>
        <p:txBody>
          <a:bodyPr wrap="square">
            <a:spAutoFit/>
          </a:bodyPr>
          <a:lstStyle/>
          <a:p>
            <a:pPr algn="ctr">
              <a:defRPr/>
            </a:pPr>
            <a:r>
              <a:rPr lang="en-US" sz="2000" u="sng" dirty="0">
                <a:solidFill>
                  <a:srgbClr val="000000"/>
                </a:solidFill>
              </a:rPr>
              <a:t>Beneficiary</a:t>
            </a:r>
          </a:p>
        </p:txBody>
      </p:sp>
      <p:cxnSp>
        <p:nvCxnSpPr>
          <p:cNvPr id="25" name="Straight Arrow Connector 26">
            <a:extLst>
              <a:ext uri="{FF2B5EF4-FFF2-40B4-BE49-F238E27FC236}">
                <a16:creationId xmlns:a16="http://schemas.microsoft.com/office/drawing/2014/main" id="{2EF28225-DF3F-430C-B959-4A528E6630EE}"/>
              </a:ext>
            </a:extLst>
          </p:cNvPr>
          <p:cNvCxnSpPr>
            <a:cxnSpLocks noChangeShapeType="1"/>
            <a:stCxn id="2050" idx="0"/>
            <a:endCxn id="6" idx="2"/>
          </p:cNvCxnSpPr>
          <p:nvPr/>
        </p:nvCxnSpPr>
        <p:spPr bwMode="auto">
          <a:xfrm flipV="1">
            <a:off x="1003300" y="4033838"/>
            <a:ext cx="0" cy="626338"/>
          </a:xfrm>
          <a:prstGeom prst="straightConnector1">
            <a:avLst/>
          </a:prstGeom>
          <a:noFill/>
          <a:ln w="38100" algn="ctr">
            <a:solidFill>
              <a:srgbClr val="000066"/>
            </a:solidFill>
            <a:round/>
            <a:headEnd/>
            <a:tailEnd type="arrow" w="med" len="med"/>
          </a:ln>
          <a:extLst>
            <a:ext uri="{909E8E84-426E-40DD-AFC4-6F175D3DCCD1}">
              <a14:hiddenFill xmlns:a14="http://schemas.microsoft.com/office/drawing/2010/main">
                <a:noFill/>
              </a14:hiddenFill>
            </a:ext>
          </a:extLst>
        </p:spPr>
      </p:cxnSp>
      <p:sp>
        <p:nvSpPr>
          <p:cNvPr id="30" name="TextBox 29">
            <a:extLst>
              <a:ext uri="{FF2B5EF4-FFF2-40B4-BE49-F238E27FC236}">
                <a16:creationId xmlns:a16="http://schemas.microsoft.com/office/drawing/2014/main" id="{D85CC26E-62CD-4F4C-A823-9E6A69A0C69C}"/>
              </a:ext>
            </a:extLst>
          </p:cNvPr>
          <p:cNvSpPr txBox="1"/>
          <p:nvPr/>
        </p:nvSpPr>
        <p:spPr>
          <a:xfrm>
            <a:off x="1729652" y="4743450"/>
            <a:ext cx="1470025" cy="1323439"/>
          </a:xfrm>
          <a:prstGeom prst="rect">
            <a:avLst/>
          </a:prstGeom>
          <a:noFill/>
        </p:spPr>
        <p:txBody>
          <a:bodyPr wrap="square">
            <a:spAutoFit/>
          </a:bodyPr>
          <a:lstStyle/>
          <a:p>
            <a:pPr algn="ctr">
              <a:defRPr/>
            </a:pPr>
            <a:r>
              <a:rPr lang="en-US" sz="2000" u="sng" dirty="0">
                <a:solidFill>
                  <a:srgbClr val="000000"/>
                </a:solidFill>
              </a:rPr>
              <a:t>True Originator</a:t>
            </a:r>
          </a:p>
          <a:p>
            <a:pPr algn="ctr">
              <a:defRPr/>
            </a:pPr>
            <a:r>
              <a:rPr lang="en-US" sz="2000" dirty="0">
                <a:solidFill>
                  <a:srgbClr val="000000"/>
                </a:solidFill>
              </a:rPr>
              <a:t>Instructs PSP/MSB</a:t>
            </a:r>
          </a:p>
        </p:txBody>
      </p:sp>
      <p:pic>
        <p:nvPicPr>
          <p:cNvPr id="2050" name="Picture 2" descr="Image result for office park">
            <a:extLst>
              <a:ext uri="{FF2B5EF4-FFF2-40B4-BE49-F238E27FC236}">
                <a16:creationId xmlns:a16="http://schemas.microsoft.com/office/drawing/2014/main" id="{C53D359D-DAE9-469C-BF09-9AF49394A99B}"/>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60795" y="4660176"/>
            <a:ext cx="1285010" cy="1195388"/>
          </a:xfrm>
          <a:prstGeom prst="rect">
            <a:avLst/>
          </a:prstGeom>
          <a:noFill/>
          <a:extLst>
            <a:ext uri="{909E8E84-426E-40DD-AFC4-6F175D3DCCD1}">
              <a14:hiddenFill xmlns:a14="http://schemas.microsoft.com/office/drawing/2010/main">
                <a:solidFill>
                  <a:srgbClr val="FFFFFF"/>
                </a:solidFill>
              </a14:hiddenFill>
            </a:ext>
          </a:extLst>
        </p:spPr>
      </p:pic>
      <p:cxnSp>
        <p:nvCxnSpPr>
          <p:cNvPr id="24" name="Straight Arrow Connector 27">
            <a:extLst>
              <a:ext uri="{FF2B5EF4-FFF2-40B4-BE49-F238E27FC236}">
                <a16:creationId xmlns:a16="http://schemas.microsoft.com/office/drawing/2014/main" id="{328BAC56-6A22-4A63-93AA-7875A7534BCF}"/>
              </a:ext>
            </a:extLst>
          </p:cNvPr>
          <p:cNvCxnSpPr>
            <a:cxnSpLocks noChangeShapeType="1"/>
          </p:cNvCxnSpPr>
          <p:nvPr/>
        </p:nvCxnSpPr>
        <p:spPr bwMode="auto">
          <a:xfrm>
            <a:off x="3463925" y="3527871"/>
            <a:ext cx="552450" cy="21779"/>
          </a:xfrm>
          <a:prstGeom prst="straightConnector1">
            <a:avLst/>
          </a:prstGeom>
          <a:noFill/>
          <a:ln w="38100" algn="ctr">
            <a:solidFill>
              <a:srgbClr val="000066"/>
            </a:solidFill>
            <a:round/>
            <a:headEnd/>
            <a:tailEnd type="arrow" w="med" len="med"/>
          </a:ln>
          <a:extLst>
            <a:ext uri="{909E8E84-426E-40DD-AFC4-6F175D3DCCD1}">
              <a14:hiddenFill xmlns:a14="http://schemas.microsoft.com/office/drawing/2010/main">
                <a:noFill/>
              </a14:hiddenFill>
            </a:ext>
          </a:extLst>
        </p:spPr>
      </p:cxnSp>
      <p:sp>
        <p:nvSpPr>
          <p:cNvPr id="22" name="TextBox 21">
            <a:extLst>
              <a:ext uri="{FF2B5EF4-FFF2-40B4-BE49-F238E27FC236}">
                <a16:creationId xmlns:a16="http://schemas.microsoft.com/office/drawing/2014/main" id="{4F7FD4C1-17D4-4520-B3AF-5869A3E808AB}"/>
              </a:ext>
            </a:extLst>
          </p:cNvPr>
          <p:cNvSpPr txBox="1"/>
          <p:nvPr/>
        </p:nvSpPr>
        <p:spPr>
          <a:xfrm>
            <a:off x="1713495" y="6215619"/>
            <a:ext cx="5985934" cy="369332"/>
          </a:xfrm>
          <a:prstGeom prst="rect">
            <a:avLst/>
          </a:prstGeom>
          <a:noFill/>
        </p:spPr>
        <p:txBody>
          <a:bodyPr wrap="none" rtlCol="0">
            <a:spAutoFit/>
          </a:bodyPr>
          <a:lstStyle/>
          <a:p>
            <a:r>
              <a:rPr lang="en-US" b="1" dirty="0">
                <a:solidFill>
                  <a:schemeClr val="bg1"/>
                </a:solidFill>
              </a:rPr>
              <a:t>Note:  True Originator could also be true beneficiary or both!</a:t>
            </a:r>
          </a:p>
        </p:txBody>
      </p:sp>
    </p:spTree>
    <p:extLst>
      <p:ext uri="{BB962C8B-B14F-4D97-AF65-F5344CB8AC3E}">
        <p14:creationId xmlns:p14="http://schemas.microsoft.com/office/powerpoint/2010/main" val="112337279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C3E7303-C014-480D-8530-1F1BC3C2B784}"/>
              </a:ext>
            </a:extLst>
          </p:cNvPr>
          <p:cNvSpPr>
            <a:spLocks noGrp="1"/>
          </p:cNvSpPr>
          <p:nvPr>
            <p:ph type="title"/>
          </p:nvPr>
        </p:nvSpPr>
        <p:spPr>
          <a:xfrm>
            <a:off x="490538" y="457715"/>
            <a:ext cx="8162924" cy="1058400"/>
          </a:xfrm>
        </p:spPr>
        <p:txBody>
          <a:bodyPr/>
          <a:lstStyle/>
          <a:p>
            <a:pPr marL="857250" lvl="1" indent="-457200">
              <a:defRPr/>
            </a:pPr>
            <a:r>
              <a:rPr lang="en-US" sz="2400" dirty="0">
                <a:solidFill>
                  <a:srgbClr val="000000"/>
                </a:solidFill>
              </a:rPr>
              <a:t>Facilitators and Anonymity (Lawyers, accountants, back office service providers)</a:t>
            </a:r>
          </a:p>
        </p:txBody>
      </p:sp>
      <p:pic>
        <p:nvPicPr>
          <p:cNvPr id="3" name="Picture 4" descr="https://encrypted-tbn3.gstatic.com/images?q=tbn:ANd9GcQvOhZ7NoQm4HBdgskJZSUtfXLR3-au3iwNB5mFigdDTr4w_Z7VUuSANzM">
            <a:hlinkClick r:id="rId2"/>
            <a:extLst>
              <a:ext uri="{FF2B5EF4-FFF2-40B4-BE49-F238E27FC236}">
                <a16:creationId xmlns:a16="http://schemas.microsoft.com/office/drawing/2014/main" id="{288303AF-9339-48AF-BC3E-BA81616A970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63775" y="2917825"/>
            <a:ext cx="1238250"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1">
            <a:extLst>
              <a:ext uri="{FF2B5EF4-FFF2-40B4-BE49-F238E27FC236}">
                <a16:creationId xmlns:a16="http://schemas.microsoft.com/office/drawing/2014/main" id="{0436D1BC-049A-40A7-81B5-C90CCBCA9A27}"/>
              </a:ext>
            </a:extLst>
          </p:cNvPr>
          <p:cNvSpPr>
            <a:spLocks noGrp="1"/>
          </p:cNvSpPr>
          <p:nvPr>
            <p:ph type="sldNum" sz="quarter" idx="12"/>
          </p:nvPr>
        </p:nvSpPr>
        <p:spPr>
          <a:xfrm>
            <a:off x="8997950" y="7042150"/>
            <a:ext cx="539750" cy="312738"/>
          </a:xfrm>
        </p:spPr>
        <p:txBody>
          <a:bodyPr/>
          <a:lstStyle/>
          <a:p>
            <a:pPr>
              <a:defRPr/>
            </a:pPr>
            <a:fld id="{A14B9CBE-E2BF-4D02-A5BE-9A98A21C9C67}" type="slidenum">
              <a:rPr lang="en-US" smtClean="0"/>
              <a:pPr>
                <a:defRPr/>
              </a:pPr>
              <a:t>36</a:t>
            </a:fld>
            <a:endParaRPr lang="en-US" dirty="0"/>
          </a:p>
        </p:txBody>
      </p:sp>
      <p:pic>
        <p:nvPicPr>
          <p:cNvPr id="6" name="Picture 6" descr="https://encrypted-tbn0.gstatic.com/images?q=tbn:ANd9GcTQCzcJfhKrv4rew6SiZ7wpHC9--FvGVVBoGIEVT6dm4NbVg3jK9z-sWeg">
            <a:hlinkClick r:id="rId4"/>
            <a:extLst>
              <a:ext uri="{FF2B5EF4-FFF2-40B4-BE49-F238E27FC236}">
                <a16:creationId xmlns:a16="http://schemas.microsoft.com/office/drawing/2014/main" id="{A028FC3E-1EB7-493A-8FAA-3CCFCCD12EE3}"/>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88925" y="3081338"/>
            <a:ext cx="1428750" cy="952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8" descr="https://encrypted-tbn1.gstatic.com/images?q=tbn:ANd9GcRqEoyeHo1ykh_DS-PVYUsPY9yBXNocKlyj4jMYMaNxzDGpyu_V5QwdEIg">
            <a:hlinkClick r:id="rId6"/>
            <a:extLst>
              <a:ext uri="{FF2B5EF4-FFF2-40B4-BE49-F238E27FC236}">
                <a16:creationId xmlns:a16="http://schemas.microsoft.com/office/drawing/2014/main" id="{29919698-C434-44D0-B0E3-28F9C832F8DA}"/>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340600" y="2944813"/>
            <a:ext cx="1428750" cy="1076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4" descr="https://encrypted-tbn3.gstatic.com/images?q=tbn:ANd9GcQvOhZ7NoQm4HBdgskJZSUtfXLR3-au3iwNB5mFigdDTr4w_Z7VUuSANzM">
            <a:hlinkClick r:id="rId2"/>
            <a:extLst>
              <a:ext uri="{FF2B5EF4-FFF2-40B4-BE49-F238E27FC236}">
                <a16:creationId xmlns:a16="http://schemas.microsoft.com/office/drawing/2014/main" id="{3614F145-6B0C-4B9B-86CF-DA34DB28ABA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88000" y="2949575"/>
            <a:ext cx="1238250"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10" descr="https://encrypted-tbn3.gstatic.com/images?q=tbn:ANd9GcSfhMhT10z8I2B2RdD5qF6ICVeThOaVuc-YEifr-fYgZvqtQQ1d8iRlVqI">
            <a:hlinkClick r:id="rId8"/>
            <a:extLst>
              <a:ext uri="{FF2B5EF4-FFF2-40B4-BE49-F238E27FC236}">
                <a16:creationId xmlns:a16="http://schemas.microsoft.com/office/drawing/2014/main" id="{29C1FCB1-92C1-47D0-867D-55BBC00C69D8}"/>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3908425" y="2909888"/>
            <a:ext cx="142875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10" name="Straight Arrow Connector 24">
            <a:extLst>
              <a:ext uri="{FF2B5EF4-FFF2-40B4-BE49-F238E27FC236}">
                <a16:creationId xmlns:a16="http://schemas.microsoft.com/office/drawing/2014/main" id="{B78F89CA-D2E5-4B31-A635-5A4D1B4D67B0}"/>
              </a:ext>
            </a:extLst>
          </p:cNvPr>
          <p:cNvCxnSpPr>
            <a:cxnSpLocks noChangeShapeType="1"/>
          </p:cNvCxnSpPr>
          <p:nvPr/>
        </p:nvCxnSpPr>
        <p:spPr bwMode="auto">
          <a:xfrm flipV="1">
            <a:off x="6810375" y="3533775"/>
            <a:ext cx="638175" cy="4763"/>
          </a:xfrm>
          <a:prstGeom prst="straightConnector1">
            <a:avLst/>
          </a:prstGeom>
          <a:noFill/>
          <a:ln w="38100" algn="ctr">
            <a:solidFill>
              <a:srgbClr val="000066"/>
            </a:solidFill>
            <a:round/>
            <a:headEnd/>
            <a:tailEnd type="arrow" w="med" len="med"/>
          </a:ln>
          <a:extLst>
            <a:ext uri="{909E8E84-426E-40DD-AFC4-6F175D3DCCD1}">
              <a14:hiddenFill xmlns:a14="http://schemas.microsoft.com/office/drawing/2010/main">
                <a:noFill/>
              </a14:hiddenFill>
            </a:ext>
          </a:extLst>
        </p:spPr>
      </p:cxnSp>
      <p:cxnSp>
        <p:nvCxnSpPr>
          <p:cNvPr id="11" name="Straight Arrow Connector 25">
            <a:extLst>
              <a:ext uri="{FF2B5EF4-FFF2-40B4-BE49-F238E27FC236}">
                <a16:creationId xmlns:a16="http://schemas.microsoft.com/office/drawing/2014/main" id="{4CCAFD90-00A3-48CB-814D-A499D698FCCD}"/>
              </a:ext>
            </a:extLst>
          </p:cNvPr>
          <p:cNvCxnSpPr>
            <a:cxnSpLocks noChangeShapeType="1"/>
          </p:cNvCxnSpPr>
          <p:nvPr/>
        </p:nvCxnSpPr>
        <p:spPr bwMode="auto">
          <a:xfrm flipV="1">
            <a:off x="5067300" y="3552825"/>
            <a:ext cx="638175" cy="4763"/>
          </a:xfrm>
          <a:prstGeom prst="straightConnector1">
            <a:avLst/>
          </a:prstGeom>
          <a:noFill/>
          <a:ln w="38100" algn="ctr">
            <a:solidFill>
              <a:srgbClr val="000066"/>
            </a:solidFill>
            <a:round/>
            <a:headEnd/>
            <a:tailEnd type="arrow" w="med" len="med"/>
          </a:ln>
          <a:extLst>
            <a:ext uri="{909E8E84-426E-40DD-AFC4-6F175D3DCCD1}">
              <a14:hiddenFill xmlns:a14="http://schemas.microsoft.com/office/drawing/2010/main">
                <a:noFill/>
              </a14:hiddenFill>
            </a:ext>
          </a:extLst>
        </p:spPr>
      </p:cxnSp>
      <p:cxnSp>
        <p:nvCxnSpPr>
          <p:cNvPr id="13" name="Straight Arrow Connector 27">
            <a:extLst>
              <a:ext uri="{FF2B5EF4-FFF2-40B4-BE49-F238E27FC236}">
                <a16:creationId xmlns:a16="http://schemas.microsoft.com/office/drawing/2014/main" id="{4A96AF14-8509-453C-922E-4BC842D43C0B}"/>
              </a:ext>
            </a:extLst>
          </p:cNvPr>
          <p:cNvCxnSpPr>
            <a:cxnSpLocks noChangeShapeType="1"/>
          </p:cNvCxnSpPr>
          <p:nvPr/>
        </p:nvCxnSpPr>
        <p:spPr bwMode="auto">
          <a:xfrm flipV="1">
            <a:off x="1695450" y="3543300"/>
            <a:ext cx="638175" cy="4763"/>
          </a:xfrm>
          <a:prstGeom prst="straightConnector1">
            <a:avLst/>
          </a:prstGeom>
          <a:noFill/>
          <a:ln w="38100" algn="ctr">
            <a:solidFill>
              <a:srgbClr val="000066"/>
            </a:solidFill>
            <a:round/>
            <a:headEnd/>
            <a:tailEnd type="arrow" w="med" len="med"/>
          </a:ln>
          <a:extLst>
            <a:ext uri="{909E8E84-426E-40DD-AFC4-6F175D3DCCD1}">
              <a14:hiddenFill xmlns:a14="http://schemas.microsoft.com/office/drawing/2010/main">
                <a:noFill/>
              </a14:hiddenFill>
            </a:ext>
          </a:extLst>
        </p:spPr>
      </p:cxnSp>
      <p:sp>
        <p:nvSpPr>
          <p:cNvPr id="15" name="TextBox 14">
            <a:extLst>
              <a:ext uri="{FF2B5EF4-FFF2-40B4-BE49-F238E27FC236}">
                <a16:creationId xmlns:a16="http://schemas.microsoft.com/office/drawing/2014/main" id="{FDC95408-2FB8-47B2-858C-A7360A3E36E4}"/>
              </a:ext>
            </a:extLst>
          </p:cNvPr>
          <p:cNvSpPr txBox="1"/>
          <p:nvPr/>
        </p:nvSpPr>
        <p:spPr>
          <a:xfrm>
            <a:off x="2118518" y="2123308"/>
            <a:ext cx="1470025" cy="707886"/>
          </a:xfrm>
          <a:prstGeom prst="rect">
            <a:avLst/>
          </a:prstGeom>
          <a:noFill/>
        </p:spPr>
        <p:txBody>
          <a:bodyPr wrap="square">
            <a:spAutoFit/>
          </a:bodyPr>
          <a:lstStyle/>
          <a:p>
            <a:pPr algn="ctr">
              <a:defRPr/>
            </a:pPr>
            <a:r>
              <a:rPr lang="en-US" sz="2000" u="sng" dirty="0">
                <a:solidFill>
                  <a:srgbClr val="000000"/>
                </a:solidFill>
              </a:rPr>
              <a:t>Originating Bank</a:t>
            </a:r>
          </a:p>
        </p:txBody>
      </p:sp>
      <p:sp>
        <p:nvSpPr>
          <p:cNvPr id="16" name="TextBox 15">
            <a:extLst>
              <a:ext uri="{FF2B5EF4-FFF2-40B4-BE49-F238E27FC236}">
                <a16:creationId xmlns:a16="http://schemas.microsoft.com/office/drawing/2014/main" id="{D092A761-3EDF-4153-89E3-F38480E4BA34}"/>
              </a:ext>
            </a:extLst>
          </p:cNvPr>
          <p:cNvSpPr txBox="1"/>
          <p:nvPr/>
        </p:nvSpPr>
        <p:spPr>
          <a:xfrm>
            <a:off x="5481637" y="2164554"/>
            <a:ext cx="1450975" cy="707886"/>
          </a:xfrm>
          <a:prstGeom prst="rect">
            <a:avLst/>
          </a:prstGeom>
          <a:noFill/>
        </p:spPr>
        <p:txBody>
          <a:bodyPr wrap="square">
            <a:spAutoFit/>
          </a:bodyPr>
          <a:lstStyle/>
          <a:p>
            <a:pPr algn="ctr">
              <a:defRPr/>
            </a:pPr>
            <a:r>
              <a:rPr lang="en-US" sz="2000" u="sng" dirty="0">
                <a:solidFill>
                  <a:srgbClr val="000000"/>
                </a:solidFill>
              </a:rPr>
              <a:t>Beneficiary Bank</a:t>
            </a:r>
          </a:p>
        </p:txBody>
      </p:sp>
      <p:sp>
        <p:nvSpPr>
          <p:cNvPr id="17" name="TextBox 16">
            <a:extLst>
              <a:ext uri="{FF2B5EF4-FFF2-40B4-BE49-F238E27FC236}">
                <a16:creationId xmlns:a16="http://schemas.microsoft.com/office/drawing/2014/main" id="{1851E212-2EAD-47FB-A6DD-61DE81B9FB8E}"/>
              </a:ext>
            </a:extLst>
          </p:cNvPr>
          <p:cNvSpPr txBox="1"/>
          <p:nvPr/>
        </p:nvSpPr>
        <p:spPr>
          <a:xfrm>
            <a:off x="3695700" y="2141209"/>
            <a:ext cx="1641475" cy="707886"/>
          </a:xfrm>
          <a:prstGeom prst="rect">
            <a:avLst/>
          </a:prstGeom>
          <a:noFill/>
        </p:spPr>
        <p:txBody>
          <a:bodyPr wrap="square">
            <a:spAutoFit/>
          </a:bodyPr>
          <a:lstStyle/>
          <a:p>
            <a:pPr algn="ctr">
              <a:defRPr/>
            </a:pPr>
            <a:r>
              <a:rPr lang="en-US" sz="2000" u="sng" dirty="0">
                <a:solidFill>
                  <a:srgbClr val="000000"/>
                </a:solidFill>
              </a:rPr>
              <a:t>Intermediary Bank</a:t>
            </a:r>
          </a:p>
        </p:txBody>
      </p:sp>
      <p:sp>
        <p:nvSpPr>
          <p:cNvPr id="18" name="TextBox 17">
            <a:extLst>
              <a:ext uri="{FF2B5EF4-FFF2-40B4-BE49-F238E27FC236}">
                <a16:creationId xmlns:a16="http://schemas.microsoft.com/office/drawing/2014/main" id="{9EA802D2-7B9E-4FEF-B8D3-32C4A19765ED}"/>
              </a:ext>
            </a:extLst>
          </p:cNvPr>
          <p:cNvSpPr txBox="1"/>
          <p:nvPr/>
        </p:nvSpPr>
        <p:spPr>
          <a:xfrm>
            <a:off x="242888" y="2148882"/>
            <a:ext cx="1638300" cy="707886"/>
          </a:xfrm>
          <a:prstGeom prst="rect">
            <a:avLst/>
          </a:prstGeom>
          <a:noFill/>
        </p:spPr>
        <p:txBody>
          <a:bodyPr wrap="square">
            <a:spAutoFit/>
          </a:bodyPr>
          <a:lstStyle/>
          <a:p>
            <a:pPr algn="ctr">
              <a:defRPr/>
            </a:pPr>
            <a:r>
              <a:rPr lang="en-US" sz="2000" u="sng" dirty="0">
                <a:solidFill>
                  <a:srgbClr val="000000"/>
                </a:solidFill>
              </a:rPr>
              <a:t>Originator</a:t>
            </a:r>
          </a:p>
          <a:p>
            <a:pPr algn="ctr">
              <a:defRPr/>
            </a:pPr>
            <a:r>
              <a:rPr lang="en-US" sz="2000" dirty="0">
                <a:solidFill>
                  <a:srgbClr val="000000"/>
                </a:solidFill>
              </a:rPr>
              <a:t>Facilitator</a:t>
            </a:r>
          </a:p>
        </p:txBody>
      </p:sp>
      <p:sp>
        <p:nvSpPr>
          <p:cNvPr id="19" name="TextBox 18">
            <a:extLst>
              <a:ext uri="{FF2B5EF4-FFF2-40B4-BE49-F238E27FC236}">
                <a16:creationId xmlns:a16="http://schemas.microsoft.com/office/drawing/2014/main" id="{1BE2CADF-3CA6-4B54-B6CC-13FA7878A1AC}"/>
              </a:ext>
            </a:extLst>
          </p:cNvPr>
          <p:cNvSpPr txBox="1"/>
          <p:nvPr/>
        </p:nvSpPr>
        <p:spPr>
          <a:xfrm>
            <a:off x="7327900" y="2148882"/>
            <a:ext cx="1441450" cy="400110"/>
          </a:xfrm>
          <a:prstGeom prst="rect">
            <a:avLst/>
          </a:prstGeom>
          <a:noFill/>
        </p:spPr>
        <p:txBody>
          <a:bodyPr wrap="square">
            <a:spAutoFit/>
          </a:bodyPr>
          <a:lstStyle/>
          <a:p>
            <a:pPr algn="ctr">
              <a:defRPr/>
            </a:pPr>
            <a:r>
              <a:rPr lang="en-US" sz="2000" u="sng" dirty="0">
                <a:solidFill>
                  <a:srgbClr val="000000"/>
                </a:solidFill>
              </a:rPr>
              <a:t>Beneficiary</a:t>
            </a:r>
          </a:p>
        </p:txBody>
      </p:sp>
      <p:cxnSp>
        <p:nvCxnSpPr>
          <p:cNvPr id="25" name="Straight Arrow Connector 26">
            <a:extLst>
              <a:ext uri="{FF2B5EF4-FFF2-40B4-BE49-F238E27FC236}">
                <a16:creationId xmlns:a16="http://schemas.microsoft.com/office/drawing/2014/main" id="{2EF28225-DF3F-430C-B959-4A528E6630EE}"/>
              </a:ext>
            </a:extLst>
          </p:cNvPr>
          <p:cNvCxnSpPr>
            <a:cxnSpLocks noChangeShapeType="1"/>
            <a:stCxn id="2050" idx="0"/>
            <a:endCxn id="6" idx="2"/>
          </p:cNvCxnSpPr>
          <p:nvPr/>
        </p:nvCxnSpPr>
        <p:spPr bwMode="auto">
          <a:xfrm flipV="1">
            <a:off x="1003300" y="4033838"/>
            <a:ext cx="0" cy="626338"/>
          </a:xfrm>
          <a:prstGeom prst="straightConnector1">
            <a:avLst/>
          </a:prstGeom>
          <a:noFill/>
          <a:ln w="38100" algn="ctr">
            <a:solidFill>
              <a:srgbClr val="000066"/>
            </a:solidFill>
            <a:round/>
            <a:headEnd/>
            <a:tailEnd type="arrow" w="med" len="med"/>
          </a:ln>
          <a:extLst>
            <a:ext uri="{909E8E84-426E-40DD-AFC4-6F175D3DCCD1}">
              <a14:hiddenFill xmlns:a14="http://schemas.microsoft.com/office/drawing/2010/main">
                <a:noFill/>
              </a14:hiddenFill>
            </a:ext>
          </a:extLst>
        </p:spPr>
      </p:cxnSp>
      <p:sp>
        <p:nvSpPr>
          <p:cNvPr id="30" name="TextBox 29">
            <a:extLst>
              <a:ext uri="{FF2B5EF4-FFF2-40B4-BE49-F238E27FC236}">
                <a16:creationId xmlns:a16="http://schemas.microsoft.com/office/drawing/2014/main" id="{D85CC26E-62CD-4F4C-A823-9E6A69A0C69C}"/>
              </a:ext>
            </a:extLst>
          </p:cNvPr>
          <p:cNvSpPr txBox="1"/>
          <p:nvPr/>
        </p:nvSpPr>
        <p:spPr>
          <a:xfrm>
            <a:off x="1729652" y="4743450"/>
            <a:ext cx="1470025" cy="1323439"/>
          </a:xfrm>
          <a:prstGeom prst="rect">
            <a:avLst/>
          </a:prstGeom>
          <a:noFill/>
        </p:spPr>
        <p:txBody>
          <a:bodyPr wrap="square">
            <a:spAutoFit/>
          </a:bodyPr>
          <a:lstStyle/>
          <a:p>
            <a:pPr algn="ctr">
              <a:defRPr/>
            </a:pPr>
            <a:r>
              <a:rPr lang="en-US" sz="2000" u="sng" dirty="0">
                <a:solidFill>
                  <a:srgbClr val="000000"/>
                </a:solidFill>
              </a:rPr>
              <a:t>True Originator</a:t>
            </a:r>
          </a:p>
          <a:p>
            <a:pPr algn="ctr">
              <a:defRPr/>
            </a:pPr>
            <a:r>
              <a:rPr lang="en-US" sz="2000" dirty="0">
                <a:solidFill>
                  <a:srgbClr val="000000"/>
                </a:solidFill>
              </a:rPr>
              <a:t>Instructs Facilitator</a:t>
            </a:r>
          </a:p>
        </p:txBody>
      </p:sp>
      <p:pic>
        <p:nvPicPr>
          <p:cNvPr id="2050" name="Picture 2" descr="Image result for office park">
            <a:extLst>
              <a:ext uri="{FF2B5EF4-FFF2-40B4-BE49-F238E27FC236}">
                <a16:creationId xmlns:a16="http://schemas.microsoft.com/office/drawing/2014/main" id="{C53D359D-DAE9-469C-BF09-9AF49394A99B}"/>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60795" y="4660176"/>
            <a:ext cx="1285010" cy="1195388"/>
          </a:xfrm>
          <a:prstGeom prst="rect">
            <a:avLst/>
          </a:prstGeom>
          <a:noFill/>
          <a:extLst>
            <a:ext uri="{909E8E84-426E-40DD-AFC4-6F175D3DCCD1}">
              <a14:hiddenFill xmlns:a14="http://schemas.microsoft.com/office/drawing/2010/main">
                <a:solidFill>
                  <a:srgbClr val="FFFFFF"/>
                </a:solidFill>
              </a14:hiddenFill>
            </a:ext>
          </a:extLst>
        </p:spPr>
      </p:pic>
      <p:cxnSp>
        <p:nvCxnSpPr>
          <p:cNvPr id="24" name="Straight Arrow Connector 27">
            <a:extLst>
              <a:ext uri="{FF2B5EF4-FFF2-40B4-BE49-F238E27FC236}">
                <a16:creationId xmlns:a16="http://schemas.microsoft.com/office/drawing/2014/main" id="{328BAC56-6A22-4A63-93AA-7875A7534BCF}"/>
              </a:ext>
            </a:extLst>
          </p:cNvPr>
          <p:cNvCxnSpPr>
            <a:cxnSpLocks noChangeShapeType="1"/>
          </p:cNvCxnSpPr>
          <p:nvPr/>
        </p:nvCxnSpPr>
        <p:spPr bwMode="auto">
          <a:xfrm>
            <a:off x="3463925" y="3527871"/>
            <a:ext cx="552450" cy="21779"/>
          </a:xfrm>
          <a:prstGeom prst="straightConnector1">
            <a:avLst/>
          </a:prstGeom>
          <a:noFill/>
          <a:ln w="38100" algn="ctr">
            <a:solidFill>
              <a:srgbClr val="000066"/>
            </a:solidFill>
            <a:round/>
            <a:headEnd/>
            <a:tailEnd type="arrow" w="med" len="med"/>
          </a:ln>
          <a:extLst>
            <a:ext uri="{909E8E84-426E-40DD-AFC4-6F175D3DCCD1}">
              <a14:hiddenFill xmlns:a14="http://schemas.microsoft.com/office/drawing/2010/main">
                <a:noFill/>
              </a14:hiddenFill>
            </a:ext>
          </a:extLst>
        </p:spPr>
      </p:cxnSp>
      <p:sp>
        <p:nvSpPr>
          <p:cNvPr id="22" name="TextBox 21">
            <a:extLst>
              <a:ext uri="{FF2B5EF4-FFF2-40B4-BE49-F238E27FC236}">
                <a16:creationId xmlns:a16="http://schemas.microsoft.com/office/drawing/2014/main" id="{4F7FD4C1-17D4-4520-B3AF-5869A3E808AB}"/>
              </a:ext>
            </a:extLst>
          </p:cNvPr>
          <p:cNvSpPr txBox="1"/>
          <p:nvPr/>
        </p:nvSpPr>
        <p:spPr>
          <a:xfrm>
            <a:off x="1713495" y="6215619"/>
            <a:ext cx="5985934" cy="369332"/>
          </a:xfrm>
          <a:prstGeom prst="rect">
            <a:avLst/>
          </a:prstGeom>
          <a:noFill/>
        </p:spPr>
        <p:txBody>
          <a:bodyPr wrap="none" rtlCol="0">
            <a:spAutoFit/>
          </a:bodyPr>
          <a:lstStyle/>
          <a:p>
            <a:r>
              <a:rPr lang="en-US" b="1" dirty="0">
                <a:solidFill>
                  <a:schemeClr val="bg1"/>
                </a:solidFill>
              </a:rPr>
              <a:t>Note:  True Originator could also be true beneficiary or both!</a:t>
            </a:r>
          </a:p>
        </p:txBody>
      </p:sp>
    </p:spTree>
    <p:extLst>
      <p:ext uri="{BB962C8B-B14F-4D97-AF65-F5344CB8AC3E}">
        <p14:creationId xmlns:p14="http://schemas.microsoft.com/office/powerpoint/2010/main" val="4282766436"/>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C3E7303-C014-480D-8530-1F1BC3C2B784}"/>
              </a:ext>
            </a:extLst>
          </p:cNvPr>
          <p:cNvSpPr>
            <a:spLocks noGrp="1"/>
          </p:cNvSpPr>
          <p:nvPr>
            <p:ph type="title"/>
          </p:nvPr>
        </p:nvSpPr>
        <p:spPr>
          <a:xfrm>
            <a:off x="490538" y="457715"/>
            <a:ext cx="8162924" cy="1058400"/>
          </a:xfrm>
        </p:spPr>
        <p:txBody>
          <a:bodyPr/>
          <a:lstStyle/>
          <a:p>
            <a:r>
              <a:rPr lang="en-US" dirty="0"/>
              <a:t>Let me Do you A Favor (one Entity Sends for another)</a:t>
            </a:r>
          </a:p>
        </p:txBody>
      </p:sp>
      <p:pic>
        <p:nvPicPr>
          <p:cNvPr id="3" name="Picture 4" descr="https://encrypted-tbn3.gstatic.com/images?q=tbn:ANd9GcQvOhZ7NoQm4HBdgskJZSUtfXLR3-au3iwNB5mFigdDTr4w_Z7VUuSANzM">
            <a:hlinkClick r:id="rId2"/>
            <a:extLst>
              <a:ext uri="{FF2B5EF4-FFF2-40B4-BE49-F238E27FC236}">
                <a16:creationId xmlns:a16="http://schemas.microsoft.com/office/drawing/2014/main" id="{288303AF-9339-48AF-BC3E-BA81616A970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63775" y="2917825"/>
            <a:ext cx="1238250"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1">
            <a:extLst>
              <a:ext uri="{FF2B5EF4-FFF2-40B4-BE49-F238E27FC236}">
                <a16:creationId xmlns:a16="http://schemas.microsoft.com/office/drawing/2014/main" id="{0436D1BC-049A-40A7-81B5-C90CCBCA9A27}"/>
              </a:ext>
            </a:extLst>
          </p:cNvPr>
          <p:cNvSpPr>
            <a:spLocks noGrp="1"/>
          </p:cNvSpPr>
          <p:nvPr>
            <p:ph type="sldNum" sz="quarter" idx="12"/>
          </p:nvPr>
        </p:nvSpPr>
        <p:spPr>
          <a:xfrm>
            <a:off x="8997950" y="7042150"/>
            <a:ext cx="539750" cy="312738"/>
          </a:xfrm>
        </p:spPr>
        <p:txBody>
          <a:bodyPr/>
          <a:lstStyle/>
          <a:p>
            <a:pPr>
              <a:defRPr/>
            </a:pPr>
            <a:fld id="{A14B9CBE-E2BF-4D02-A5BE-9A98A21C9C67}" type="slidenum">
              <a:rPr lang="en-US" smtClean="0"/>
              <a:pPr>
                <a:defRPr/>
              </a:pPr>
              <a:t>37</a:t>
            </a:fld>
            <a:endParaRPr lang="en-US" dirty="0"/>
          </a:p>
        </p:txBody>
      </p:sp>
      <p:pic>
        <p:nvPicPr>
          <p:cNvPr id="6" name="Picture 6" descr="https://encrypted-tbn0.gstatic.com/images?q=tbn:ANd9GcTQCzcJfhKrv4rew6SiZ7wpHC9--FvGVVBoGIEVT6dm4NbVg3jK9z-sWeg">
            <a:hlinkClick r:id="rId4"/>
            <a:extLst>
              <a:ext uri="{FF2B5EF4-FFF2-40B4-BE49-F238E27FC236}">
                <a16:creationId xmlns:a16="http://schemas.microsoft.com/office/drawing/2014/main" id="{A028FC3E-1EB7-493A-8FAA-3CCFCCD12EE3}"/>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88925" y="3081338"/>
            <a:ext cx="1428750" cy="952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8" descr="https://encrypted-tbn1.gstatic.com/images?q=tbn:ANd9GcRqEoyeHo1ykh_DS-PVYUsPY9yBXNocKlyj4jMYMaNxzDGpyu_V5QwdEIg">
            <a:hlinkClick r:id="rId6"/>
            <a:extLst>
              <a:ext uri="{FF2B5EF4-FFF2-40B4-BE49-F238E27FC236}">
                <a16:creationId xmlns:a16="http://schemas.microsoft.com/office/drawing/2014/main" id="{29919698-C434-44D0-B0E3-28F9C832F8DA}"/>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340600" y="2944813"/>
            <a:ext cx="1428750" cy="1076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4" descr="https://encrypted-tbn3.gstatic.com/images?q=tbn:ANd9GcQvOhZ7NoQm4HBdgskJZSUtfXLR3-au3iwNB5mFigdDTr4w_Z7VUuSANzM">
            <a:hlinkClick r:id="rId2"/>
            <a:extLst>
              <a:ext uri="{FF2B5EF4-FFF2-40B4-BE49-F238E27FC236}">
                <a16:creationId xmlns:a16="http://schemas.microsoft.com/office/drawing/2014/main" id="{3614F145-6B0C-4B9B-86CF-DA34DB28ABA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88000" y="2949575"/>
            <a:ext cx="1238250"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10" descr="https://encrypted-tbn3.gstatic.com/images?q=tbn:ANd9GcSfhMhT10z8I2B2RdD5qF6ICVeThOaVuc-YEifr-fYgZvqtQQ1d8iRlVqI">
            <a:hlinkClick r:id="rId8"/>
            <a:extLst>
              <a:ext uri="{FF2B5EF4-FFF2-40B4-BE49-F238E27FC236}">
                <a16:creationId xmlns:a16="http://schemas.microsoft.com/office/drawing/2014/main" id="{29C1FCB1-92C1-47D0-867D-55BBC00C69D8}"/>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3908425" y="2909888"/>
            <a:ext cx="142875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10" name="Straight Arrow Connector 24">
            <a:extLst>
              <a:ext uri="{FF2B5EF4-FFF2-40B4-BE49-F238E27FC236}">
                <a16:creationId xmlns:a16="http://schemas.microsoft.com/office/drawing/2014/main" id="{B78F89CA-D2E5-4B31-A635-5A4D1B4D67B0}"/>
              </a:ext>
            </a:extLst>
          </p:cNvPr>
          <p:cNvCxnSpPr>
            <a:cxnSpLocks noChangeShapeType="1"/>
          </p:cNvCxnSpPr>
          <p:nvPr/>
        </p:nvCxnSpPr>
        <p:spPr bwMode="auto">
          <a:xfrm flipV="1">
            <a:off x="6810375" y="3533775"/>
            <a:ext cx="638175" cy="4763"/>
          </a:xfrm>
          <a:prstGeom prst="straightConnector1">
            <a:avLst/>
          </a:prstGeom>
          <a:noFill/>
          <a:ln w="38100" algn="ctr">
            <a:solidFill>
              <a:srgbClr val="000066"/>
            </a:solidFill>
            <a:round/>
            <a:headEnd/>
            <a:tailEnd type="arrow" w="med" len="med"/>
          </a:ln>
          <a:extLst>
            <a:ext uri="{909E8E84-426E-40DD-AFC4-6F175D3DCCD1}">
              <a14:hiddenFill xmlns:a14="http://schemas.microsoft.com/office/drawing/2010/main">
                <a:noFill/>
              </a14:hiddenFill>
            </a:ext>
          </a:extLst>
        </p:spPr>
      </p:cxnSp>
      <p:cxnSp>
        <p:nvCxnSpPr>
          <p:cNvPr id="11" name="Straight Arrow Connector 25">
            <a:extLst>
              <a:ext uri="{FF2B5EF4-FFF2-40B4-BE49-F238E27FC236}">
                <a16:creationId xmlns:a16="http://schemas.microsoft.com/office/drawing/2014/main" id="{4CCAFD90-00A3-48CB-814D-A499D698FCCD}"/>
              </a:ext>
            </a:extLst>
          </p:cNvPr>
          <p:cNvCxnSpPr>
            <a:cxnSpLocks noChangeShapeType="1"/>
          </p:cNvCxnSpPr>
          <p:nvPr/>
        </p:nvCxnSpPr>
        <p:spPr bwMode="auto">
          <a:xfrm flipV="1">
            <a:off x="5067300" y="3552825"/>
            <a:ext cx="638175" cy="4763"/>
          </a:xfrm>
          <a:prstGeom prst="straightConnector1">
            <a:avLst/>
          </a:prstGeom>
          <a:noFill/>
          <a:ln w="38100" algn="ctr">
            <a:solidFill>
              <a:srgbClr val="000066"/>
            </a:solidFill>
            <a:round/>
            <a:headEnd/>
            <a:tailEnd type="arrow" w="med" len="med"/>
          </a:ln>
          <a:extLst>
            <a:ext uri="{909E8E84-426E-40DD-AFC4-6F175D3DCCD1}">
              <a14:hiddenFill xmlns:a14="http://schemas.microsoft.com/office/drawing/2010/main">
                <a:noFill/>
              </a14:hiddenFill>
            </a:ext>
          </a:extLst>
        </p:spPr>
      </p:cxnSp>
      <p:cxnSp>
        <p:nvCxnSpPr>
          <p:cNvPr id="13" name="Straight Arrow Connector 27">
            <a:extLst>
              <a:ext uri="{FF2B5EF4-FFF2-40B4-BE49-F238E27FC236}">
                <a16:creationId xmlns:a16="http://schemas.microsoft.com/office/drawing/2014/main" id="{4A96AF14-8509-453C-922E-4BC842D43C0B}"/>
              </a:ext>
            </a:extLst>
          </p:cNvPr>
          <p:cNvCxnSpPr>
            <a:cxnSpLocks noChangeShapeType="1"/>
          </p:cNvCxnSpPr>
          <p:nvPr/>
        </p:nvCxnSpPr>
        <p:spPr bwMode="auto">
          <a:xfrm flipV="1">
            <a:off x="1695450" y="3543300"/>
            <a:ext cx="638175" cy="4763"/>
          </a:xfrm>
          <a:prstGeom prst="straightConnector1">
            <a:avLst/>
          </a:prstGeom>
          <a:noFill/>
          <a:ln w="38100" algn="ctr">
            <a:solidFill>
              <a:srgbClr val="000066"/>
            </a:solidFill>
            <a:round/>
            <a:headEnd/>
            <a:tailEnd type="arrow" w="med" len="med"/>
          </a:ln>
          <a:extLst>
            <a:ext uri="{909E8E84-426E-40DD-AFC4-6F175D3DCCD1}">
              <a14:hiddenFill xmlns:a14="http://schemas.microsoft.com/office/drawing/2010/main">
                <a:noFill/>
              </a14:hiddenFill>
            </a:ext>
          </a:extLst>
        </p:spPr>
      </p:cxnSp>
      <p:sp>
        <p:nvSpPr>
          <p:cNvPr id="15" name="TextBox 14">
            <a:extLst>
              <a:ext uri="{FF2B5EF4-FFF2-40B4-BE49-F238E27FC236}">
                <a16:creationId xmlns:a16="http://schemas.microsoft.com/office/drawing/2014/main" id="{FDC95408-2FB8-47B2-858C-A7360A3E36E4}"/>
              </a:ext>
            </a:extLst>
          </p:cNvPr>
          <p:cNvSpPr txBox="1"/>
          <p:nvPr/>
        </p:nvSpPr>
        <p:spPr>
          <a:xfrm>
            <a:off x="2118518" y="2123308"/>
            <a:ext cx="1470025" cy="707886"/>
          </a:xfrm>
          <a:prstGeom prst="rect">
            <a:avLst/>
          </a:prstGeom>
          <a:noFill/>
        </p:spPr>
        <p:txBody>
          <a:bodyPr wrap="square">
            <a:spAutoFit/>
          </a:bodyPr>
          <a:lstStyle/>
          <a:p>
            <a:pPr algn="ctr">
              <a:defRPr/>
            </a:pPr>
            <a:r>
              <a:rPr lang="en-US" sz="2000" u="sng" dirty="0">
                <a:solidFill>
                  <a:srgbClr val="000000"/>
                </a:solidFill>
              </a:rPr>
              <a:t>Originating Bank</a:t>
            </a:r>
          </a:p>
        </p:txBody>
      </p:sp>
      <p:sp>
        <p:nvSpPr>
          <p:cNvPr id="16" name="TextBox 15">
            <a:extLst>
              <a:ext uri="{FF2B5EF4-FFF2-40B4-BE49-F238E27FC236}">
                <a16:creationId xmlns:a16="http://schemas.microsoft.com/office/drawing/2014/main" id="{D092A761-3EDF-4153-89E3-F38480E4BA34}"/>
              </a:ext>
            </a:extLst>
          </p:cNvPr>
          <p:cNvSpPr txBox="1"/>
          <p:nvPr/>
        </p:nvSpPr>
        <p:spPr>
          <a:xfrm>
            <a:off x="5481637" y="2164554"/>
            <a:ext cx="1450975" cy="707886"/>
          </a:xfrm>
          <a:prstGeom prst="rect">
            <a:avLst/>
          </a:prstGeom>
          <a:noFill/>
        </p:spPr>
        <p:txBody>
          <a:bodyPr wrap="square">
            <a:spAutoFit/>
          </a:bodyPr>
          <a:lstStyle/>
          <a:p>
            <a:pPr algn="ctr">
              <a:defRPr/>
            </a:pPr>
            <a:r>
              <a:rPr lang="en-US" sz="2000" u="sng" dirty="0">
                <a:solidFill>
                  <a:srgbClr val="000000"/>
                </a:solidFill>
              </a:rPr>
              <a:t>Beneficiary Bank</a:t>
            </a:r>
          </a:p>
        </p:txBody>
      </p:sp>
      <p:sp>
        <p:nvSpPr>
          <p:cNvPr id="17" name="TextBox 16">
            <a:extLst>
              <a:ext uri="{FF2B5EF4-FFF2-40B4-BE49-F238E27FC236}">
                <a16:creationId xmlns:a16="http://schemas.microsoft.com/office/drawing/2014/main" id="{1851E212-2EAD-47FB-A6DD-61DE81B9FB8E}"/>
              </a:ext>
            </a:extLst>
          </p:cNvPr>
          <p:cNvSpPr txBox="1"/>
          <p:nvPr/>
        </p:nvSpPr>
        <p:spPr>
          <a:xfrm>
            <a:off x="3695700" y="2141209"/>
            <a:ext cx="1641475" cy="707886"/>
          </a:xfrm>
          <a:prstGeom prst="rect">
            <a:avLst/>
          </a:prstGeom>
          <a:noFill/>
        </p:spPr>
        <p:txBody>
          <a:bodyPr wrap="square">
            <a:spAutoFit/>
          </a:bodyPr>
          <a:lstStyle/>
          <a:p>
            <a:pPr algn="ctr">
              <a:defRPr/>
            </a:pPr>
            <a:r>
              <a:rPr lang="en-US" sz="2000" u="sng" dirty="0">
                <a:solidFill>
                  <a:srgbClr val="000000"/>
                </a:solidFill>
              </a:rPr>
              <a:t>Intermediary Bank</a:t>
            </a:r>
          </a:p>
        </p:txBody>
      </p:sp>
      <p:sp>
        <p:nvSpPr>
          <p:cNvPr id="18" name="TextBox 17">
            <a:extLst>
              <a:ext uri="{FF2B5EF4-FFF2-40B4-BE49-F238E27FC236}">
                <a16:creationId xmlns:a16="http://schemas.microsoft.com/office/drawing/2014/main" id="{9EA802D2-7B9E-4FEF-B8D3-32C4A19765ED}"/>
              </a:ext>
            </a:extLst>
          </p:cNvPr>
          <p:cNvSpPr txBox="1"/>
          <p:nvPr/>
        </p:nvSpPr>
        <p:spPr>
          <a:xfrm>
            <a:off x="242888" y="2060715"/>
            <a:ext cx="1638300" cy="1015663"/>
          </a:xfrm>
          <a:prstGeom prst="rect">
            <a:avLst/>
          </a:prstGeom>
          <a:noFill/>
        </p:spPr>
        <p:txBody>
          <a:bodyPr wrap="square">
            <a:spAutoFit/>
          </a:bodyPr>
          <a:lstStyle/>
          <a:p>
            <a:pPr algn="ctr">
              <a:defRPr/>
            </a:pPr>
            <a:r>
              <a:rPr lang="en-US" sz="2000" u="sng" dirty="0">
                <a:solidFill>
                  <a:srgbClr val="000000"/>
                </a:solidFill>
              </a:rPr>
              <a:t>Originator</a:t>
            </a:r>
          </a:p>
          <a:p>
            <a:pPr algn="ctr">
              <a:defRPr/>
            </a:pPr>
            <a:r>
              <a:rPr lang="en-US" sz="2000" dirty="0">
                <a:solidFill>
                  <a:srgbClr val="000000"/>
                </a:solidFill>
              </a:rPr>
              <a:t>On behalf of Another</a:t>
            </a:r>
          </a:p>
        </p:txBody>
      </p:sp>
      <p:sp>
        <p:nvSpPr>
          <p:cNvPr id="19" name="TextBox 18">
            <a:extLst>
              <a:ext uri="{FF2B5EF4-FFF2-40B4-BE49-F238E27FC236}">
                <a16:creationId xmlns:a16="http://schemas.microsoft.com/office/drawing/2014/main" id="{1BE2CADF-3CA6-4B54-B6CC-13FA7878A1AC}"/>
              </a:ext>
            </a:extLst>
          </p:cNvPr>
          <p:cNvSpPr txBox="1"/>
          <p:nvPr/>
        </p:nvSpPr>
        <p:spPr>
          <a:xfrm>
            <a:off x="7327900" y="2148882"/>
            <a:ext cx="1441450" cy="400110"/>
          </a:xfrm>
          <a:prstGeom prst="rect">
            <a:avLst/>
          </a:prstGeom>
          <a:noFill/>
        </p:spPr>
        <p:txBody>
          <a:bodyPr wrap="square">
            <a:spAutoFit/>
          </a:bodyPr>
          <a:lstStyle/>
          <a:p>
            <a:pPr algn="ctr">
              <a:defRPr/>
            </a:pPr>
            <a:r>
              <a:rPr lang="en-US" sz="2000" u="sng" dirty="0">
                <a:solidFill>
                  <a:srgbClr val="000000"/>
                </a:solidFill>
              </a:rPr>
              <a:t>Beneficiary</a:t>
            </a:r>
          </a:p>
        </p:txBody>
      </p:sp>
      <p:cxnSp>
        <p:nvCxnSpPr>
          <p:cNvPr id="25" name="Straight Arrow Connector 26">
            <a:extLst>
              <a:ext uri="{FF2B5EF4-FFF2-40B4-BE49-F238E27FC236}">
                <a16:creationId xmlns:a16="http://schemas.microsoft.com/office/drawing/2014/main" id="{2EF28225-DF3F-430C-B959-4A528E6630EE}"/>
              </a:ext>
            </a:extLst>
          </p:cNvPr>
          <p:cNvCxnSpPr>
            <a:cxnSpLocks noChangeShapeType="1"/>
            <a:stCxn id="2050" idx="0"/>
            <a:endCxn id="6" idx="2"/>
          </p:cNvCxnSpPr>
          <p:nvPr/>
        </p:nvCxnSpPr>
        <p:spPr bwMode="auto">
          <a:xfrm flipV="1">
            <a:off x="1003300" y="4033838"/>
            <a:ext cx="0" cy="626338"/>
          </a:xfrm>
          <a:prstGeom prst="straightConnector1">
            <a:avLst/>
          </a:prstGeom>
          <a:ln w="38100" cap="flat" cmpd="sng" algn="ctr">
            <a:solidFill>
              <a:schemeClr val="dk1"/>
            </a:solidFill>
            <a:prstDash val="dash"/>
            <a:round/>
            <a:headEnd type="triangle" w="med" len="med"/>
            <a:tailEnd type="triangle" w="med" len="med"/>
          </a:ln>
          <a:extLst>
            <a:ext uri="{909E8E84-426E-40DD-AFC4-6F175D3DCCD1}">
              <a14:hiddenFill xmlns:a14="http://schemas.microsoft.com/office/drawing/2010/main">
                <a:noFill/>
              </a14:hiddenFill>
            </a:ext>
          </a:extLst>
        </p:spPr>
        <p:style>
          <a:lnRef idx="0">
            <a:scrgbClr r="0" g="0" b="0"/>
          </a:lnRef>
          <a:fillRef idx="0">
            <a:scrgbClr r="0" g="0" b="0"/>
          </a:fillRef>
          <a:effectRef idx="0">
            <a:scrgbClr r="0" g="0" b="0"/>
          </a:effectRef>
          <a:fontRef idx="minor">
            <a:schemeClr val="tx1"/>
          </a:fontRef>
        </p:style>
      </p:cxnSp>
      <p:sp>
        <p:nvSpPr>
          <p:cNvPr id="30" name="TextBox 29">
            <a:extLst>
              <a:ext uri="{FF2B5EF4-FFF2-40B4-BE49-F238E27FC236}">
                <a16:creationId xmlns:a16="http://schemas.microsoft.com/office/drawing/2014/main" id="{D85CC26E-62CD-4F4C-A823-9E6A69A0C69C}"/>
              </a:ext>
            </a:extLst>
          </p:cNvPr>
          <p:cNvSpPr txBox="1"/>
          <p:nvPr/>
        </p:nvSpPr>
        <p:spPr>
          <a:xfrm>
            <a:off x="156387" y="5594298"/>
            <a:ext cx="5453026" cy="1015663"/>
          </a:xfrm>
          <a:prstGeom prst="rect">
            <a:avLst/>
          </a:prstGeom>
          <a:noFill/>
        </p:spPr>
        <p:txBody>
          <a:bodyPr wrap="square">
            <a:spAutoFit/>
          </a:bodyPr>
          <a:lstStyle/>
          <a:p>
            <a:pPr algn="ctr">
              <a:defRPr/>
            </a:pPr>
            <a:r>
              <a:rPr lang="en-US" sz="2000" u="sng" dirty="0">
                <a:solidFill>
                  <a:srgbClr val="000000"/>
                </a:solidFill>
              </a:rPr>
              <a:t>True Originator</a:t>
            </a:r>
          </a:p>
          <a:p>
            <a:pPr algn="ctr">
              <a:defRPr/>
            </a:pPr>
            <a:r>
              <a:rPr lang="en-US" sz="2000" dirty="0">
                <a:solidFill>
                  <a:srgbClr val="000000"/>
                </a:solidFill>
              </a:rPr>
              <a:t>Asks friendly entity to send pymt on its behalf.  They exchange value between themselves locally. </a:t>
            </a:r>
          </a:p>
        </p:txBody>
      </p:sp>
      <p:pic>
        <p:nvPicPr>
          <p:cNvPr id="2050" name="Picture 2" descr="Image result for office park">
            <a:extLst>
              <a:ext uri="{FF2B5EF4-FFF2-40B4-BE49-F238E27FC236}">
                <a16:creationId xmlns:a16="http://schemas.microsoft.com/office/drawing/2014/main" id="{C53D359D-DAE9-469C-BF09-9AF49394A99B}"/>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60795" y="4660176"/>
            <a:ext cx="1285010" cy="1195388"/>
          </a:xfrm>
          <a:prstGeom prst="rect">
            <a:avLst/>
          </a:prstGeom>
          <a:noFill/>
          <a:extLst>
            <a:ext uri="{909E8E84-426E-40DD-AFC4-6F175D3DCCD1}">
              <a14:hiddenFill xmlns:a14="http://schemas.microsoft.com/office/drawing/2010/main">
                <a:solidFill>
                  <a:srgbClr val="FFFFFF"/>
                </a:solidFill>
              </a14:hiddenFill>
            </a:ext>
          </a:extLst>
        </p:spPr>
      </p:pic>
      <p:cxnSp>
        <p:nvCxnSpPr>
          <p:cNvPr id="24" name="Straight Arrow Connector 27">
            <a:extLst>
              <a:ext uri="{FF2B5EF4-FFF2-40B4-BE49-F238E27FC236}">
                <a16:creationId xmlns:a16="http://schemas.microsoft.com/office/drawing/2014/main" id="{328BAC56-6A22-4A63-93AA-7875A7534BCF}"/>
              </a:ext>
            </a:extLst>
          </p:cNvPr>
          <p:cNvCxnSpPr>
            <a:cxnSpLocks noChangeShapeType="1"/>
          </p:cNvCxnSpPr>
          <p:nvPr/>
        </p:nvCxnSpPr>
        <p:spPr bwMode="auto">
          <a:xfrm>
            <a:off x="3463925" y="3527871"/>
            <a:ext cx="552450" cy="21779"/>
          </a:xfrm>
          <a:prstGeom prst="straightConnector1">
            <a:avLst/>
          </a:prstGeom>
          <a:noFill/>
          <a:ln w="38100" algn="ctr">
            <a:solidFill>
              <a:srgbClr val="000066"/>
            </a:solidFill>
            <a:round/>
            <a:headEnd/>
            <a:tailEnd type="arrow" w="med" len="med"/>
          </a:ln>
          <a:extLst>
            <a:ext uri="{909E8E84-426E-40DD-AFC4-6F175D3DCCD1}">
              <a14:hiddenFill xmlns:a14="http://schemas.microsoft.com/office/drawing/2010/main">
                <a:noFill/>
              </a14:hiddenFill>
            </a:ext>
          </a:extLst>
        </p:spPr>
      </p:cxnSp>
    </p:spTree>
    <p:extLst>
      <p:ext uri="{BB962C8B-B14F-4D97-AF65-F5344CB8AC3E}">
        <p14:creationId xmlns:p14="http://schemas.microsoft.com/office/powerpoint/2010/main" val="1147771574"/>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C3E7303-C014-480D-8530-1F1BC3C2B784}"/>
              </a:ext>
            </a:extLst>
          </p:cNvPr>
          <p:cNvSpPr>
            <a:spLocks noGrp="1"/>
          </p:cNvSpPr>
          <p:nvPr>
            <p:ph type="title"/>
          </p:nvPr>
        </p:nvSpPr>
        <p:spPr>
          <a:xfrm>
            <a:off x="490538" y="457715"/>
            <a:ext cx="8162924" cy="1058400"/>
          </a:xfrm>
        </p:spPr>
        <p:txBody>
          <a:bodyPr/>
          <a:lstStyle/>
          <a:p>
            <a:pPr marL="857250" lvl="1" indent="-457200">
              <a:defRPr/>
            </a:pPr>
            <a:r>
              <a:rPr lang="en-US" sz="2400" dirty="0">
                <a:solidFill>
                  <a:srgbClr val="000000"/>
                </a:solidFill>
              </a:rPr>
              <a:t>Switch Entities…. Overlap the lifespan of a shell entity, transfer the assets, and continue the movement of funds.  </a:t>
            </a:r>
          </a:p>
        </p:txBody>
      </p:sp>
      <p:sp>
        <p:nvSpPr>
          <p:cNvPr id="4" name="Slide Number Placeholder 1">
            <a:extLst>
              <a:ext uri="{FF2B5EF4-FFF2-40B4-BE49-F238E27FC236}">
                <a16:creationId xmlns:a16="http://schemas.microsoft.com/office/drawing/2014/main" id="{0436D1BC-049A-40A7-81B5-C90CCBCA9A27}"/>
              </a:ext>
            </a:extLst>
          </p:cNvPr>
          <p:cNvSpPr>
            <a:spLocks noGrp="1"/>
          </p:cNvSpPr>
          <p:nvPr>
            <p:ph type="sldNum" sz="quarter" idx="12"/>
          </p:nvPr>
        </p:nvSpPr>
        <p:spPr>
          <a:xfrm>
            <a:off x="8997950" y="7042150"/>
            <a:ext cx="539750" cy="312738"/>
          </a:xfrm>
        </p:spPr>
        <p:txBody>
          <a:bodyPr/>
          <a:lstStyle/>
          <a:p>
            <a:pPr>
              <a:defRPr/>
            </a:pPr>
            <a:fld id="{A14B9CBE-E2BF-4D02-A5BE-9A98A21C9C67}" type="slidenum">
              <a:rPr lang="en-US" smtClean="0"/>
              <a:pPr>
                <a:defRPr/>
              </a:pPr>
              <a:t>38</a:t>
            </a:fld>
            <a:endParaRPr lang="en-US" dirty="0"/>
          </a:p>
        </p:txBody>
      </p:sp>
      <p:pic>
        <p:nvPicPr>
          <p:cNvPr id="6" name="Picture 6" descr="https://encrypted-tbn0.gstatic.com/images?q=tbn:ANd9GcTQCzcJfhKrv4rew6SiZ7wpHC9--FvGVVBoGIEVT6dm4NbVg3jK9z-sWeg">
            <a:hlinkClick r:id="rId2"/>
            <a:extLst>
              <a:ext uri="{FF2B5EF4-FFF2-40B4-BE49-F238E27FC236}">
                <a16:creationId xmlns:a16="http://schemas.microsoft.com/office/drawing/2014/main" id="{A028FC3E-1EB7-493A-8FAA-3CCFCCD12EE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72929" y="1529023"/>
            <a:ext cx="1428750" cy="952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8" descr="https://encrypted-tbn1.gstatic.com/images?q=tbn:ANd9GcRqEoyeHo1ykh_DS-PVYUsPY9yBXNocKlyj4jMYMaNxzDGpyu_V5QwdEIg">
            <a:hlinkClick r:id="rId4"/>
            <a:extLst>
              <a:ext uri="{FF2B5EF4-FFF2-40B4-BE49-F238E27FC236}">
                <a16:creationId xmlns:a16="http://schemas.microsoft.com/office/drawing/2014/main" id="{29919698-C434-44D0-B0E3-28F9C832F8DA}"/>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853203" y="4086609"/>
            <a:ext cx="1428750" cy="1076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10" name="Straight Arrow Connector 24">
            <a:extLst>
              <a:ext uri="{FF2B5EF4-FFF2-40B4-BE49-F238E27FC236}">
                <a16:creationId xmlns:a16="http://schemas.microsoft.com/office/drawing/2014/main" id="{B78F89CA-D2E5-4B31-A635-5A4D1B4D67B0}"/>
              </a:ext>
            </a:extLst>
          </p:cNvPr>
          <p:cNvCxnSpPr>
            <a:cxnSpLocks noChangeShapeType="1"/>
            <a:stCxn id="6" idx="3"/>
          </p:cNvCxnSpPr>
          <p:nvPr/>
        </p:nvCxnSpPr>
        <p:spPr bwMode="auto">
          <a:xfrm>
            <a:off x="2801679" y="2005273"/>
            <a:ext cx="1770321" cy="0"/>
          </a:xfrm>
          <a:prstGeom prst="straightConnector1">
            <a:avLst/>
          </a:prstGeom>
          <a:noFill/>
          <a:ln w="38100" algn="ctr">
            <a:solidFill>
              <a:srgbClr val="000066"/>
            </a:solidFill>
            <a:round/>
            <a:headEnd/>
            <a:tailEnd type="arrow" w="med" len="med"/>
          </a:ln>
          <a:extLst>
            <a:ext uri="{909E8E84-426E-40DD-AFC4-6F175D3DCCD1}">
              <a14:hiddenFill xmlns:a14="http://schemas.microsoft.com/office/drawing/2010/main">
                <a:noFill/>
              </a14:hiddenFill>
            </a:ext>
          </a:extLst>
        </p:spPr>
      </p:cxnSp>
      <p:cxnSp>
        <p:nvCxnSpPr>
          <p:cNvPr id="11" name="Straight Arrow Connector 25">
            <a:extLst>
              <a:ext uri="{FF2B5EF4-FFF2-40B4-BE49-F238E27FC236}">
                <a16:creationId xmlns:a16="http://schemas.microsoft.com/office/drawing/2014/main" id="{4CCAFD90-00A3-48CB-814D-A499D698FCCD}"/>
              </a:ext>
            </a:extLst>
          </p:cNvPr>
          <p:cNvCxnSpPr>
            <a:cxnSpLocks noChangeShapeType="1"/>
            <a:stCxn id="2050" idx="3"/>
          </p:cNvCxnSpPr>
          <p:nvPr/>
        </p:nvCxnSpPr>
        <p:spPr bwMode="auto">
          <a:xfrm>
            <a:off x="4890655" y="3253431"/>
            <a:ext cx="1860665" cy="0"/>
          </a:xfrm>
          <a:prstGeom prst="straightConnector1">
            <a:avLst/>
          </a:prstGeom>
          <a:noFill/>
          <a:ln w="38100" algn="ctr">
            <a:solidFill>
              <a:srgbClr val="000066"/>
            </a:solidFill>
            <a:round/>
            <a:headEnd/>
            <a:tailEnd type="arrow" w="med" len="med"/>
          </a:ln>
          <a:extLst>
            <a:ext uri="{909E8E84-426E-40DD-AFC4-6F175D3DCCD1}">
              <a14:hiddenFill xmlns:a14="http://schemas.microsoft.com/office/drawing/2010/main">
                <a:noFill/>
              </a14:hiddenFill>
            </a:ext>
          </a:extLst>
        </p:spPr>
      </p:cxnSp>
      <p:sp>
        <p:nvSpPr>
          <p:cNvPr id="15" name="TextBox 14">
            <a:extLst>
              <a:ext uri="{FF2B5EF4-FFF2-40B4-BE49-F238E27FC236}">
                <a16:creationId xmlns:a16="http://schemas.microsoft.com/office/drawing/2014/main" id="{FDC95408-2FB8-47B2-858C-A7360A3E36E4}"/>
              </a:ext>
            </a:extLst>
          </p:cNvPr>
          <p:cNvSpPr txBox="1"/>
          <p:nvPr/>
        </p:nvSpPr>
        <p:spPr>
          <a:xfrm>
            <a:off x="1180692" y="2465057"/>
            <a:ext cx="1470025" cy="1323439"/>
          </a:xfrm>
          <a:prstGeom prst="rect">
            <a:avLst/>
          </a:prstGeom>
          <a:noFill/>
        </p:spPr>
        <p:txBody>
          <a:bodyPr wrap="square">
            <a:spAutoFit/>
          </a:bodyPr>
          <a:lstStyle/>
          <a:p>
            <a:pPr algn="ctr">
              <a:defRPr/>
            </a:pPr>
            <a:r>
              <a:rPr lang="en-US" sz="2000" u="sng" dirty="0">
                <a:solidFill>
                  <a:srgbClr val="000000"/>
                </a:solidFill>
              </a:rPr>
              <a:t>Shell A.  Pass the funds and kill the firm</a:t>
            </a:r>
          </a:p>
        </p:txBody>
      </p:sp>
      <p:sp>
        <p:nvSpPr>
          <p:cNvPr id="19" name="TextBox 18">
            <a:extLst>
              <a:ext uri="{FF2B5EF4-FFF2-40B4-BE49-F238E27FC236}">
                <a16:creationId xmlns:a16="http://schemas.microsoft.com/office/drawing/2014/main" id="{1BE2CADF-3CA6-4B54-B6CC-13FA7878A1AC}"/>
              </a:ext>
            </a:extLst>
          </p:cNvPr>
          <p:cNvSpPr txBox="1"/>
          <p:nvPr/>
        </p:nvSpPr>
        <p:spPr>
          <a:xfrm>
            <a:off x="5679383" y="5362984"/>
            <a:ext cx="1441450" cy="400110"/>
          </a:xfrm>
          <a:prstGeom prst="rect">
            <a:avLst/>
          </a:prstGeom>
          <a:noFill/>
        </p:spPr>
        <p:txBody>
          <a:bodyPr wrap="square">
            <a:spAutoFit/>
          </a:bodyPr>
          <a:lstStyle/>
          <a:p>
            <a:pPr algn="ctr">
              <a:defRPr/>
            </a:pPr>
            <a:r>
              <a:rPr lang="en-US" sz="2000" u="sng" dirty="0">
                <a:solidFill>
                  <a:srgbClr val="000000"/>
                </a:solidFill>
              </a:rPr>
              <a:t>Shell C</a:t>
            </a:r>
          </a:p>
        </p:txBody>
      </p:sp>
      <p:pic>
        <p:nvPicPr>
          <p:cNvPr id="2050" name="Picture 2" descr="Image result for office park">
            <a:extLst>
              <a:ext uri="{FF2B5EF4-FFF2-40B4-BE49-F238E27FC236}">
                <a16:creationId xmlns:a16="http://schemas.microsoft.com/office/drawing/2014/main" id="{C53D359D-DAE9-469C-BF09-9AF49394A99B}"/>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605645" y="2655737"/>
            <a:ext cx="1285010" cy="1195388"/>
          </a:xfrm>
          <a:prstGeom prst="rect">
            <a:avLst/>
          </a:prstGeom>
          <a:noFill/>
          <a:extLst>
            <a:ext uri="{909E8E84-426E-40DD-AFC4-6F175D3DCCD1}">
              <a14:hiddenFill xmlns:a14="http://schemas.microsoft.com/office/drawing/2010/main">
                <a:solidFill>
                  <a:srgbClr val="FFFFFF"/>
                </a:solidFill>
              </a14:hiddenFill>
            </a:ext>
          </a:extLst>
        </p:spPr>
      </p:pic>
      <p:cxnSp>
        <p:nvCxnSpPr>
          <p:cNvPr id="24" name="Straight Arrow Connector 27">
            <a:extLst>
              <a:ext uri="{FF2B5EF4-FFF2-40B4-BE49-F238E27FC236}">
                <a16:creationId xmlns:a16="http://schemas.microsoft.com/office/drawing/2014/main" id="{328BAC56-6A22-4A63-93AA-7875A7534BCF}"/>
              </a:ext>
            </a:extLst>
          </p:cNvPr>
          <p:cNvCxnSpPr>
            <a:cxnSpLocks noChangeShapeType="1"/>
            <a:stCxn id="7" idx="3"/>
          </p:cNvCxnSpPr>
          <p:nvPr/>
        </p:nvCxnSpPr>
        <p:spPr bwMode="auto">
          <a:xfrm>
            <a:off x="7281953" y="4624772"/>
            <a:ext cx="798370" cy="21778"/>
          </a:xfrm>
          <a:prstGeom prst="straightConnector1">
            <a:avLst/>
          </a:prstGeom>
          <a:noFill/>
          <a:ln w="38100" algn="ctr">
            <a:solidFill>
              <a:srgbClr val="000066"/>
            </a:solidFill>
            <a:round/>
            <a:headEnd/>
            <a:tailEnd type="arrow" w="med" len="med"/>
          </a:ln>
          <a:extLst>
            <a:ext uri="{909E8E84-426E-40DD-AFC4-6F175D3DCCD1}">
              <a14:hiddenFill xmlns:a14="http://schemas.microsoft.com/office/drawing/2010/main">
                <a:noFill/>
              </a14:hiddenFill>
            </a:ext>
          </a:extLst>
        </p:spPr>
      </p:cxnSp>
      <p:cxnSp>
        <p:nvCxnSpPr>
          <p:cNvPr id="12" name="Straight Connector 11">
            <a:extLst>
              <a:ext uri="{FF2B5EF4-FFF2-40B4-BE49-F238E27FC236}">
                <a16:creationId xmlns:a16="http://schemas.microsoft.com/office/drawing/2014/main" id="{C5BEC5DD-E5F4-4A92-9062-0BC0E8B8A826}"/>
              </a:ext>
            </a:extLst>
          </p:cNvPr>
          <p:cNvCxnSpPr>
            <a:cxnSpLocks/>
          </p:cNvCxnSpPr>
          <p:nvPr/>
        </p:nvCxnSpPr>
        <p:spPr>
          <a:xfrm>
            <a:off x="925538" y="2159791"/>
            <a:ext cx="0" cy="3837149"/>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0" name="Straight Arrow Connector 19">
            <a:extLst>
              <a:ext uri="{FF2B5EF4-FFF2-40B4-BE49-F238E27FC236}">
                <a16:creationId xmlns:a16="http://schemas.microsoft.com/office/drawing/2014/main" id="{5CCF2256-EBBB-41B9-9B3F-BEA27E0AB8BC}"/>
              </a:ext>
            </a:extLst>
          </p:cNvPr>
          <p:cNvCxnSpPr>
            <a:cxnSpLocks/>
          </p:cNvCxnSpPr>
          <p:nvPr/>
        </p:nvCxnSpPr>
        <p:spPr>
          <a:xfrm>
            <a:off x="925538" y="5996940"/>
            <a:ext cx="7372642" cy="0"/>
          </a:xfrm>
          <a:prstGeom prst="straightConnector1">
            <a:avLst/>
          </a:prstGeom>
          <a:ln w="38100">
            <a:solidFill>
              <a:schemeClr val="bg1"/>
            </a:solidFill>
            <a:tailEnd type="triangle"/>
          </a:ln>
        </p:spPr>
        <p:style>
          <a:lnRef idx="1">
            <a:schemeClr val="accent1"/>
          </a:lnRef>
          <a:fillRef idx="0">
            <a:schemeClr val="accent1"/>
          </a:fillRef>
          <a:effectRef idx="0">
            <a:schemeClr val="accent1"/>
          </a:effectRef>
          <a:fontRef idx="minor">
            <a:schemeClr val="tx1"/>
          </a:fontRef>
        </p:style>
      </p:cxnSp>
      <p:sp>
        <p:nvSpPr>
          <p:cNvPr id="32" name="TextBox 31">
            <a:extLst>
              <a:ext uri="{FF2B5EF4-FFF2-40B4-BE49-F238E27FC236}">
                <a16:creationId xmlns:a16="http://schemas.microsoft.com/office/drawing/2014/main" id="{9DF3DF56-8B59-413A-BB0D-5FB24FBC34B1}"/>
              </a:ext>
            </a:extLst>
          </p:cNvPr>
          <p:cNvSpPr txBox="1"/>
          <p:nvPr/>
        </p:nvSpPr>
        <p:spPr>
          <a:xfrm>
            <a:off x="3420630" y="3840324"/>
            <a:ext cx="1470025" cy="1323439"/>
          </a:xfrm>
          <a:prstGeom prst="rect">
            <a:avLst/>
          </a:prstGeom>
          <a:noFill/>
        </p:spPr>
        <p:txBody>
          <a:bodyPr wrap="square">
            <a:spAutoFit/>
          </a:bodyPr>
          <a:lstStyle/>
          <a:p>
            <a:pPr algn="ctr">
              <a:defRPr/>
            </a:pPr>
            <a:r>
              <a:rPr lang="en-US" sz="2000" u="sng" dirty="0">
                <a:solidFill>
                  <a:srgbClr val="000000"/>
                </a:solidFill>
              </a:rPr>
              <a:t>Shell B.  Pass the funds and kill the firm</a:t>
            </a:r>
          </a:p>
        </p:txBody>
      </p:sp>
    </p:spTree>
    <p:extLst>
      <p:ext uri="{BB962C8B-B14F-4D97-AF65-F5344CB8AC3E}">
        <p14:creationId xmlns:p14="http://schemas.microsoft.com/office/powerpoint/2010/main" val="549964313"/>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C4574495-61B1-441E-98CE-D5941A999D6C}"/>
              </a:ext>
            </a:extLst>
          </p:cNvPr>
          <p:cNvSpPr/>
          <p:nvPr/>
        </p:nvSpPr>
        <p:spPr>
          <a:xfrm>
            <a:off x="2564268" y="2857480"/>
            <a:ext cx="4305976" cy="280796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AC3E7303-C014-480D-8530-1F1BC3C2B784}"/>
              </a:ext>
            </a:extLst>
          </p:cNvPr>
          <p:cNvSpPr>
            <a:spLocks noGrp="1"/>
          </p:cNvSpPr>
          <p:nvPr>
            <p:ph type="title"/>
          </p:nvPr>
        </p:nvSpPr>
        <p:spPr>
          <a:xfrm>
            <a:off x="490538" y="457715"/>
            <a:ext cx="8162924" cy="1058400"/>
          </a:xfrm>
        </p:spPr>
        <p:txBody>
          <a:bodyPr/>
          <a:lstStyle/>
          <a:p>
            <a:pPr marL="857250" lvl="1" indent="-457200">
              <a:defRPr/>
            </a:pPr>
            <a:r>
              <a:rPr lang="en-US" sz="2400" dirty="0">
                <a:solidFill>
                  <a:srgbClr val="000000"/>
                </a:solidFill>
              </a:rPr>
              <a:t>Multiple firms with accounts at same bank – Separate the illegal flow using two payments switched inside a bank with a book-to-book transfer.</a:t>
            </a:r>
          </a:p>
        </p:txBody>
      </p:sp>
      <p:sp>
        <p:nvSpPr>
          <p:cNvPr id="4" name="Slide Number Placeholder 1">
            <a:extLst>
              <a:ext uri="{FF2B5EF4-FFF2-40B4-BE49-F238E27FC236}">
                <a16:creationId xmlns:a16="http://schemas.microsoft.com/office/drawing/2014/main" id="{0436D1BC-049A-40A7-81B5-C90CCBCA9A27}"/>
              </a:ext>
            </a:extLst>
          </p:cNvPr>
          <p:cNvSpPr>
            <a:spLocks noGrp="1"/>
          </p:cNvSpPr>
          <p:nvPr>
            <p:ph type="sldNum" sz="quarter" idx="12"/>
          </p:nvPr>
        </p:nvSpPr>
        <p:spPr>
          <a:xfrm>
            <a:off x="8997950" y="7042150"/>
            <a:ext cx="539750" cy="312738"/>
          </a:xfrm>
        </p:spPr>
        <p:txBody>
          <a:bodyPr/>
          <a:lstStyle/>
          <a:p>
            <a:pPr>
              <a:defRPr/>
            </a:pPr>
            <a:fld id="{A14B9CBE-E2BF-4D02-A5BE-9A98A21C9C67}" type="slidenum">
              <a:rPr lang="en-US" smtClean="0"/>
              <a:pPr>
                <a:defRPr/>
              </a:pPr>
              <a:t>39</a:t>
            </a:fld>
            <a:endParaRPr lang="en-US" dirty="0"/>
          </a:p>
        </p:txBody>
      </p:sp>
      <p:pic>
        <p:nvPicPr>
          <p:cNvPr id="6" name="Picture 6" descr="https://encrypted-tbn0.gstatic.com/images?q=tbn:ANd9GcTQCzcJfhKrv4rew6SiZ7wpHC9--FvGVVBoGIEVT6dm4NbVg3jK9z-sWeg">
            <a:hlinkClick r:id="rId2"/>
            <a:extLst>
              <a:ext uri="{FF2B5EF4-FFF2-40B4-BE49-F238E27FC236}">
                <a16:creationId xmlns:a16="http://schemas.microsoft.com/office/drawing/2014/main" id="{A028FC3E-1EB7-493A-8FAA-3CCFCCD12EE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183267" y="4028963"/>
            <a:ext cx="1428750" cy="952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4" descr="https://encrypted-tbn3.gstatic.com/images?q=tbn:ANd9GcQvOhZ7NoQm4HBdgskJZSUtfXLR3-au3iwNB5mFigdDTr4w_Z7VUuSANzM">
            <a:hlinkClick r:id="rId4"/>
            <a:extLst>
              <a:ext uri="{FF2B5EF4-FFF2-40B4-BE49-F238E27FC236}">
                <a16:creationId xmlns:a16="http://schemas.microsoft.com/office/drawing/2014/main" id="{3614F145-6B0C-4B9B-86CF-DA34DB28ABA9}"/>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183095" y="1773230"/>
            <a:ext cx="1238250"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10" descr="https://encrypted-tbn3.gstatic.com/images?q=tbn:ANd9GcSfhMhT10z8I2B2RdD5qF6ICVeThOaVuc-YEifr-fYgZvqtQQ1d8iRlVqI">
            <a:hlinkClick r:id="rId6"/>
            <a:extLst>
              <a:ext uri="{FF2B5EF4-FFF2-40B4-BE49-F238E27FC236}">
                <a16:creationId xmlns:a16="http://schemas.microsoft.com/office/drawing/2014/main" id="{29C1FCB1-92C1-47D0-867D-55BBC00C69D8}"/>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37482" y="3959907"/>
            <a:ext cx="142875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10" name="Straight Arrow Connector 24">
            <a:extLst>
              <a:ext uri="{FF2B5EF4-FFF2-40B4-BE49-F238E27FC236}">
                <a16:creationId xmlns:a16="http://schemas.microsoft.com/office/drawing/2014/main" id="{B78F89CA-D2E5-4B31-A635-5A4D1B4D67B0}"/>
              </a:ext>
            </a:extLst>
          </p:cNvPr>
          <p:cNvCxnSpPr>
            <a:cxnSpLocks noChangeShapeType="1"/>
            <a:stCxn id="6" idx="3"/>
            <a:endCxn id="34" idx="1"/>
          </p:cNvCxnSpPr>
          <p:nvPr/>
        </p:nvCxnSpPr>
        <p:spPr bwMode="auto">
          <a:xfrm>
            <a:off x="6612017" y="4505213"/>
            <a:ext cx="926706" cy="26194"/>
          </a:xfrm>
          <a:prstGeom prst="straightConnector1">
            <a:avLst/>
          </a:prstGeom>
          <a:noFill/>
          <a:ln w="38100" algn="ctr">
            <a:solidFill>
              <a:srgbClr val="000066"/>
            </a:solidFill>
            <a:round/>
            <a:headEnd/>
            <a:tailEnd type="arrow" w="med" len="med"/>
          </a:ln>
          <a:extLst>
            <a:ext uri="{909E8E84-426E-40DD-AFC4-6F175D3DCCD1}">
              <a14:hiddenFill xmlns:a14="http://schemas.microsoft.com/office/drawing/2010/main">
                <a:noFill/>
              </a14:hiddenFill>
            </a:ext>
          </a:extLst>
        </p:spPr>
      </p:cxnSp>
      <p:cxnSp>
        <p:nvCxnSpPr>
          <p:cNvPr id="13" name="Straight Arrow Connector 27">
            <a:extLst>
              <a:ext uri="{FF2B5EF4-FFF2-40B4-BE49-F238E27FC236}">
                <a16:creationId xmlns:a16="http://schemas.microsoft.com/office/drawing/2014/main" id="{4A96AF14-8509-453C-922E-4BC842D43C0B}"/>
              </a:ext>
            </a:extLst>
          </p:cNvPr>
          <p:cNvCxnSpPr>
            <a:cxnSpLocks noChangeShapeType="1"/>
            <a:stCxn id="9" idx="3"/>
            <a:endCxn id="2050" idx="1"/>
          </p:cNvCxnSpPr>
          <p:nvPr/>
        </p:nvCxnSpPr>
        <p:spPr bwMode="auto">
          <a:xfrm flipV="1">
            <a:off x="1766232" y="4505213"/>
            <a:ext cx="1131853" cy="26194"/>
          </a:xfrm>
          <a:prstGeom prst="straightConnector1">
            <a:avLst/>
          </a:prstGeom>
          <a:noFill/>
          <a:ln w="38100" algn="ctr">
            <a:solidFill>
              <a:srgbClr val="000066"/>
            </a:solidFill>
            <a:round/>
            <a:headEnd/>
            <a:tailEnd type="arrow" w="med" len="med"/>
          </a:ln>
          <a:extLst>
            <a:ext uri="{909E8E84-426E-40DD-AFC4-6F175D3DCCD1}">
              <a14:hiddenFill xmlns:a14="http://schemas.microsoft.com/office/drawing/2010/main">
                <a:noFill/>
              </a14:hiddenFill>
            </a:ext>
          </a:extLst>
        </p:spPr>
      </p:cxnSp>
      <p:sp>
        <p:nvSpPr>
          <p:cNvPr id="16" name="TextBox 15">
            <a:extLst>
              <a:ext uri="{FF2B5EF4-FFF2-40B4-BE49-F238E27FC236}">
                <a16:creationId xmlns:a16="http://schemas.microsoft.com/office/drawing/2014/main" id="{D092A761-3EDF-4153-89E3-F38480E4BA34}"/>
              </a:ext>
            </a:extLst>
          </p:cNvPr>
          <p:cNvSpPr txBox="1"/>
          <p:nvPr/>
        </p:nvSpPr>
        <p:spPr>
          <a:xfrm>
            <a:off x="7533640" y="3075057"/>
            <a:ext cx="1450975" cy="707886"/>
          </a:xfrm>
          <a:prstGeom prst="rect">
            <a:avLst/>
          </a:prstGeom>
          <a:noFill/>
        </p:spPr>
        <p:txBody>
          <a:bodyPr wrap="square">
            <a:spAutoFit/>
          </a:bodyPr>
          <a:lstStyle/>
          <a:p>
            <a:pPr algn="ctr">
              <a:defRPr/>
            </a:pPr>
            <a:r>
              <a:rPr lang="en-US" sz="2000" u="sng" dirty="0">
                <a:solidFill>
                  <a:srgbClr val="000000"/>
                </a:solidFill>
              </a:rPr>
              <a:t>Outgoing Wire</a:t>
            </a:r>
          </a:p>
        </p:txBody>
      </p:sp>
      <p:sp>
        <p:nvSpPr>
          <p:cNvPr id="17" name="TextBox 16">
            <a:extLst>
              <a:ext uri="{FF2B5EF4-FFF2-40B4-BE49-F238E27FC236}">
                <a16:creationId xmlns:a16="http://schemas.microsoft.com/office/drawing/2014/main" id="{1851E212-2EAD-47FB-A6DD-61DE81B9FB8E}"/>
              </a:ext>
            </a:extLst>
          </p:cNvPr>
          <p:cNvSpPr txBox="1"/>
          <p:nvPr/>
        </p:nvSpPr>
        <p:spPr>
          <a:xfrm>
            <a:off x="3432730" y="3089279"/>
            <a:ext cx="2569051" cy="707886"/>
          </a:xfrm>
          <a:prstGeom prst="rect">
            <a:avLst/>
          </a:prstGeom>
          <a:noFill/>
        </p:spPr>
        <p:txBody>
          <a:bodyPr wrap="square">
            <a:spAutoFit/>
          </a:bodyPr>
          <a:lstStyle/>
          <a:p>
            <a:pPr algn="ctr">
              <a:defRPr/>
            </a:pPr>
            <a:r>
              <a:rPr lang="en-US" sz="2000" u="sng" dirty="0">
                <a:solidFill>
                  <a:srgbClr val="000000"/>
                </a:solidFill>
              </a:rPr>
              <a:t>Book to Book Transfer in Bank</a:t>
            </a:r>
          </a:p>
        </p:txBody>
      </p:sp>
      <p:sp>
        <p:nvSpPr>
          <p:cNvPr id="18" name="TextBox 17">
            <a:extLst>
              <a:ext uri="{FF2B5EF4-FFF2-40B4-BE49-F238E27FC236}">
                <a16:creationId xmlns:a16="http://schemas.microsoft.com/office/drawing/2014/main" id="{9EA802D2-7B9E-4FEF-B8D3-32C4A19765ED}"/>
              </a:ext>
            </a:extLst>
          </p:cNvPr>
          <p:cNvSpPr txBox="1"/>
          <p:nvPr/>
        </p:nvSpPr>
        <p:spPr>
          <a:xfrm>
            <a:off x="232707" y="3075057"/>
            <a:ext cx="1638300" cy="707886"/>
          </a:xfrm>
          <a:prstGeom prst="rect">
            <a:avLst/>
          </a:prstGeom>
          <a:noFill/>
        </p:spPr>
        <p:txBody>
          <a:bodyPr wrap="square">
            <a:spAutoFit/>
          </a:bodyPr>
          <a:lstStyle/>
          <a:p>
            <a:pPr algn="ctr">
              <a:defRPr/>
            </a:pPr>
            <a:r>
              <a:rPr lang="en-US" sz="2000" u="sng" dirty="0">
                <a:solidFill>
                  <a:srgbClr val="000000"/>
                </a:solidFill>
              </a:rPr>
              <a:t>Incoming Wire</a:t>
            </a:r>
            <a:endParaRPr lang="en-US" sz="2000" dirty="0">
              <a:solidFill>
                <a:srgbClr val="000000"/>
              </a:solidFill>
            </a:endParaRPr>
          </a:p>
        </p:txBody>
      </p:sp>
      <p:cxnSp>
        <p:nvCxnSpPr>
          <p:cNvPr id="25" name="Straight Arrow Connector 26">
            <a:extLst>
              <a:ext uri="{FF2B5EF4-FFF2-40B4-BE49-F238E27FC236}">
                <a16:creationId xmlns:a16="http://schemas.microsoft.com/office/drawing/2014/main" id="{2EF28225-DF3F-430C-B959-4A528E6630EE}"/>
              </a:ext>
            </a:extLst>
          </p:cNvPr>
          <p:cNvCxnSpPr>
            <a:cxnSpLocks noChangeShapeType="1"/>
            <a:stCxn id="2050" idx="3"/>
            <a:endCxn id="6" idx="1"/>
          </p:cNvCxnSpPr>
          <p:nvPr/>
        </p:nvCxnSpPr>
        <p:spPr bwMode="auto">
          <a:xfrm>
            <a:off x="4183095" y="4505213"/>
            <a:ext cx="1000172" cy="0"/>
          </a:xfrm>
          <a:prstGeom prst="straightConnector1">
            <a:avLst/>
          </a:prstGeom>
          <a:noFill/>
          <a:ln w="38100" algn="ctr">
            <a:solidFill>
              <a:srgbClr val="000066"/>
            </a:solidFill>
            <a:round/>
            <a:headEnd/>
            <a:tailEnd type="arrow" w="med" len="med"/>
          </a:ln>
          <a:extLst>
            <a:ext uri="{909E8E84-426E-40DD-AFC4-6F175D3DCCD1}">
              <a14:hiddenFill xmlns:a14="http://schemas.microsoft.com/office/drawing/2010/main">
                <a:noFill/>
              </a14:hiddenFill>
            </a:ext>
          </a:extLst>
        </p:spPr>
      </p:cxnSp>
      <p:pic>
        <p:nvPicPr>
          <p:cNvPr id="2050" name="Picture 2" descr="Image result for office park">
            <a:extLst>
              <a:ext uri="{FF2B5EF4-FFF2-40B4-BE49-F238E27FC236}">
                <a16:creationId xmlns:a16="http://schemas.microsoft.com/office/drawing/2014/main" id="{C53D359D-DAE9-469C-BF09-9AF49394A99B}"/>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898085" y="3907519"/>
            <a:ext cx="1285010" cy="1195388"/>
          </a:xfrm>
          <a:prstGeom prst="rect">
            <a:avLst/>
          </a:prstGeom>
          <a:noFill/>
          <a:extLst>
            <a:ext uri="{909E8E84-426E-40DD-AFC4-6F175D3DCCD1}">
              <a14:hiddenFill xmlns:a14="http://schemas.microsoft.com/office/drawing/2010/main">
                <a:solidFill>
                  <a:srgbClr val="FFFFFF"/>
                </a:solidFill>
              </a14:hiddenFill>
            </a:ext>
          </a:extLst>
        </p:spPr>
      </p:pic>
      <p:pic>
        <p:nvPicPr>
          <p:cNvPr id="34" name="Picture 10" descr="https://encrypted-tbn3.gstatic.com/images?q=tbn:ANd9GcSfhMhT10z8I2B2RdD5qF6ICVeThOaVuc-YEifr-fYgZvqtQQ1d8iRlVqI">
            <a:hlinkClick r:id="rId6"/>
            <a:extLst>
              <a:ext uri="{FF2B5EF4-FFF2-40B4-BE49-F238E27FC236}">
                <a16:creationId xmlns:a16="http://schemas.microsoft.com/office/drawing/2014/main" id="{8D1946D9-C495-4CED-B94C-C75953D807CD}"/>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538723" y="3959907"/>
            <a:ext cx="142875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90457222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F2657B-D218-43C2-960A-572FF76CABD7}"/>
              </a:ext>
            </a:extLst>
          </p:cNvPr>
          <p:cNvSpPr>
            <a:spLocks noGrp="1"/>
          </p:cNvSpPr>
          <p:nvPr>
            <p:ph type="title"/>
          </p:nvPr>
        </p:nvSpPr>
        <p:spPr/>
        <p:txBody>
          <a:bodyPr/>
          <a:lstStyle/>
          <a:p>
            <a:r>
              <a:rPr lang="en-US" dirty="0"/>
              <a:t>Types of Companies in the Financial Services Industry - Parameters</a:t>
            </a:r>
          </a:p>
        </p:txBody>
      </p:sp>
      <p:sp>
        <p:nvSpPr>
          <p:cNvPr id="3" name="Content Placeholder 2">
            <a:extLst>
              <a:ext uri="{FF2B5EF4-FFF2-40B4-BE49-F238E27FC236}">
                <a16:creationId xmlns:a16="http://schemas.microsoft.com/office/drawing/2014/main" id="{8FBCD17A-67C3-4A05-8B1F-DC33858D478A}"/>
              </a:ext>
            </a:extLst>
          </p:cNvPr>
          <p:cNvSpPr>
            <a:spLocks noGrp="1"/>
          </p:cNvSpPr>
          <p:nvPr>
            <p:ph idx="1"/>
          </p:nvPr>
        </p:nvSpPr>
        <p:spPr/>
        <p:txBody>
          <a:bodyPr/>
          <a:lstStyle/>
          <a:p>
            <a:r>
              <a:rPr lang="en-US" dirty="0"/>
              <a:t>Purpose of company</a:t>
            </a:r>
          </a:p>
          <a:p>
            <a:r>
              <a:rPr lang="en-US" dirty="0"/>
              <a:t>Regulated &amp; Supervised; Regulated &amp; Unsupervised; Unregulated &amp; Unsupervised</a:t>
            </a:r>
          </a:p>
          <a:p>
            <a:r>
              <a:rPr lang="en-US" dirty="0"/>
              <a:t>Products and services offered</a:t>
            </a:r>
          </a:p>
          <a:p>
            <a:r>
              <a:rPr lang="en-US" dirty="0"/>
              <a:t>Size and scope; customer base; products and services offered and geographic location of company and/or customers can determine if (and to what extent) a financial services company is regulated and/or supervised</a:t>
            </a:r>
          </a:p>
        </p:txBody>
      </p:sp>
      <p:sp>
        <p:nvSpPr>
          <p:cNvPr id="4" name="Slide Number Placeholder 3">
            <a:extLst>
              <a:ext uri="{FF2B5EF4-FFF2-40B4-BE49-F238E27FC236}">
                <a16:creationId xmlns:a16="http://schemas.microsoft.com/office/drawing/2014/main" id="{B867F7DA-1219-48C0-95EF-B4C06FDC1729}"/>
              </a:ext>
            </a:extLst>
          </p:cNvPr>
          <p:cNvSpPr>
            <a:spLocks noGrp="1"/>
          </p:cNvSpPr>
          <p:nvPr>
            <p:ph type="sldNum" sz="quarter" idx="12"/>
          </p:nvPr>
        </p:nvSpPr>
        <p:spPr/>
        <p:txBody>
          <a:bodyPr/>
          <a:lstStyle/>
          <a:p>
            <a:fld id="{941AA2AD-4ABD-40E1-928E-6C7D7FF4C282}" type="slidenum">
              <a:rPr lang="en-GB" smtClean="0"/>
              <a:t>4</a:t>
            </a:fld>
            <a:endParaRPr lang="en-GB" dirty="0"/>
          </a:p>
        </p:txBody>
      </p:sp>
    </p:spTree>
    <p:extLst>
      <p:ext uri="{BB962C8B-B14F-4D97-AF65-F5344CB8AC3E}">
        <p14:creationId xmlns:p14="http://schemas.microsoft.com/office/powerpoint/2010/main" val="453061940"/>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C3E7303-C014-480D-8530-1F1BC3C2B784}"/>
              </a:ext>
            </a:extLst>
          </p:cNvPr>
          <p:cNvSpPr>
            <a:spLocks noGrp="1"/>
          </p:cNvSpPr>
          <p:nvPr>
            <p:ph type="title"/>
          </p:nvPr>
        </p:nvSpPr>
        <p:spPr>
          <a:xfrm>
            <a:off x="1256945" y="687831"/>
            <a:ext cx="7490240" cy="1058400"/>
          </a:xfrm>
        </p:spPr>
        <p:txBody>
          <a:bodyPr/>
          <a:lstStyle/>
          <a:p>
            <a:r>
              <a:rPr lang="en-US" b="1" dirty="0"/>
              <a:t>Switch Currencies on the wire</a:t>
            </a:r>
          </a:p>
        </p:txBody>
      </p:sp>
      <p:pic>
        <p:nvPicPr>
          <p:cNvPr id="3" name="Picture 4" descr="https://encrypted-tbn3.gstatic.com/images?q=tbn:ANd9GcQvOhZ7NoQm4HBdgskJZSUtfXLR3-au3iwNB5mFigdDTr4w_Z7VUuSANzM">
            <a:hlinkClick r:id="rId2"/>
            <a:extLst>
              <a:ext uri="{FF2B5EF4-FFF2-40B4-BE49-F238E27FC236}">
                <a16:creationId xmlns:a16="http://schemas.microsoft.com/office/drawing/2014/main" id="{288303AF-9339-48AF-BC3E-BA81616A970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63775" y="2917825"/>
            <a:ext cx="1238250"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1">
            <a:extLst>
              <a:ext uri="{FF2B5EF4-FFF2-40B4-BE49-F238E27FC236}">
                <a16:creationId xmlns:a16="http://schemas.microsoft.com/office/drawing/2014/main" id="{0436D1BC-049A-40A7-81B5-C90CCBCA9A27}"/>
              </a:ext>
            </a:extLst>
          </p:cNvPr>
          <p:cNvSpPr>
            <a:spLocks noGrp="1"/>
          </p:cNvSpPr>
          <p:nvPr>
            <p:ph type="sldNum" sz="quarter" idx="12"/>
          </p:nvPr>
        </p:nvSpPr>
        <p:spPr>
          <a:xfrm>
            <a:off x="8997950" y="7042150"/>
            <a:ext cx="539750" cy="312738"/>
          </a:xfrm>
        </p:spPr>
        <p:txBody>
          <a:bodyPr/>
          <a:lstStyle/>
          <a:p>
            <a:pPr>
              <a:defRPr/>
            </a:pPr>
            <a:fld id="{A14B9CBE-E2BF-4D02-A5BE-9A98A21C9C67}" type="slidenum">
              <a:rPr lang="en-US" smtClean="0"/>
              <a:pPr>
                <a:defRPr/>
              </a:pPr>
              <a:t>40</a:t>
            </a:fld>
            <a:endParaRPr lang="en-US" dirty="0"/>
          </a:p>
        </p:txBody>
      </p:sp>
      <p:pic>
        <p:nvPicPr>
          <p:cNvPr id="6" name="Picture 6" descr="https://encrypted-tbn0.gstatic.com/images?q=tbn:ANd9GcTQCzcJfhKrv4rew6SiZ7wpHC9--FvGVVBoGIEVT6dm4NbVg3jK9z-sWeg">
            <a:hlinkClick r:id="rId4"/>
            <a:extLst>
              <a:ext uri="{FF2B5EF4-FFF2-40B4-BE49-F238E27FC236}">
                <a16:creationId xmlns:a16="http://schemas.microsoft.com/office/drawing/2014/main" id="{A028FC3E-1EB7-493A-8FAA-3CCFCCD12EE3}"/>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88925" y="3081338"/>
            <a:ext cx="1428750" cy="952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8" descr="https://encrypted-tbn1.gstatic.com/images?q=tbn:ANd9GcRqEoyeHo1ykh_DS-PVYUsPY9yBXNocKlyj4jMYMaNxzDGpyu_V5QwdEIg">
            <a:hlinkClick r:id="rId6"/>
            <a:extLst>
              <a:ext uri="{FF2B5EF4-FFF2-40B4-BE49-F238E27FC236}">
                <a16:creationId xmlns:a16="http://schemas.microsoft.com/office/drawing/2014/main" id="{29919698-C434-44D0-B0E3-28F9C832F8DA}"/>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340600" y="2944813"/>
            <a:ext cx="1428750" cy="1076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4" descr="https://encrypted-tbn3.gstatic.com/images?q=tbn:ANd9GcQvOhZ7NoQm4HBdgskJZSUtfXLR3-au3iwNB5mFigdDTr4w_Z7VUuSANzM">
            <a:hlinkClick r:id="rId2"/>
            <a:extLst>
              <a:ext uri="{FF2B5EF4-FFF2-40B4-BE49-F238E27FC236}">
                <a16:creationId xmlns:a16="http://schemas.microsoft.com/office/drawing/2014/main" id="{3614F145-6B0C-4B9B-86CF-DA34DB28ABA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88000" y="2949575"/>
            <a:ext cx="1238250"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10" descr="https://encrypted-tbn3.gstatic.com/images?q=tbn:ANd9GcSfhMhT10z8I2B2RdD5qF6ICVeThOaVuc-YEifr-fYgZvqtQQ1d8iRlVqI">
            <a:hlinkClick r:id="rId8"/>
            <a:extLst>
              <a:ext uri="{FF2B5EF4-FFF2-40B4-BE49-F238E27FC236}">
                <a16:creationId xmlns:a16="http://schemas.microsoft.com/office/drawing/2014/main" id="{29C1FCB1-92C1-47D0-867D-55BBC00C69D8}"/>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3908425" y="2909888"/>
            <a:ext cx="142875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10" name="Straight Arrow Connector 24">
            <a:extLst>
              <a:ext uri="{FF2B5EF4-FFF2-40B4-BE49-F238E27FC236}">
                <a16:creationId xmlns:a16="http://schemas.microsoft.com/office/drawing/2014/main" id="{B78F89CA-D2E5-4B31-A635-5A4D1B4D67B0}"/>
              </a:ext>
            </a:extLst>
          </p:cNvPr>
          <p:cNvCxnSpPr>
            <a:cxnSpLocks noChangeShapeType="1"/>
          </p:cNvCxnSpPr>
          <p:nvPr/>
        </p:nvCxnSpPr>
        <p:spPr bwMode="auto">
          <a:xfrm flipV="1">
            <a:off x="6810375" y="3533775"/>
            <a:ext cx="638175" cy="4763"/>
          </a:xfrm>
          <a:prstGeom prst="straightConnector1">
            <a:avLst/>
          </a:prstGeom>
          <a:noFill/>
          <a:ln w="38100" algn="ctr">
            <a:solidFill>
              <a:srgbClr val="000066"/>
            </a:solidFill>
            <a:round/>
            <a:headEnd/>
            <a:tailEnd type="arrow" w="med" len="med"/>
          </a:ln>
          <a:extLst>
            <a:ext uri="{909E8E84-426E-40DD-AFC4-6F175D3DCCD1}">
              <a14:hiddenFill xmlns:a14="http://schemas.microsoft.com/office/drawing/2010/main">
                <a:noFill/>
              </a14:hiddenFill>
            </a:ext>
          </a:extLst>
        </p:spPr>
      </p:cxnSp>
      <p:cxnSp>
        <p:nvCxnSpPr>
          <p:cNvPr id="11" name="Straight Arrow Connector 25">
            <a:extLst>
              <a:ext uri="{FF2B5EF4-FFF2-40B4-BE49-F238E27FC236}">
                <a16:creationId xmlns:a16="http://schemas.microsoft.com/office/drawing/2014/main" id="{4CCAFD90-00A3-48CB-814D-A499D698FCCD}"/>
              </a:ext>
            </a:extLst>
          </p:cNvPr>
          <p:cNvCxnSpPr>
            <a:cxnSpLocks noChangeShapeType="1"/>
          </p:cNvCxnSpPr>
          <p:nvPr/>
        </p:nvCxnSpPr>
        <p:spPr bwMode="auto">
          <a:xfrm flipV="1">
            <a:off x="5067300" y="3552825"/>
            <a:ext cx="638175" cy="4763"/>
          </a:xfrm>
          <a:prstGeom prst="straightConnector1">
            <a:avLst/>
          </a:prstGeom>
          <a:noFill/>
          <a:ln w="38100" algn="ctr">
            <a:solidFill>
              <a:srgbClr val="000066"/>
            </a:solidFill>
            <a:round/>
            <a:headEnd/>
            <a:tailEnd type="arrow" w="med" len="med"/>
          </a:ln>
          <a:extLst>
            <a:ext uri="{909E8E84-426E-40DD-AFC4-6F175D3DCCD1}">
              <a14:hiddenFill xmlns:a14="http://schemas.microsoft.com/office/drawing/2010/main">
                <a:noFill/>
              </a14:hiddenFill>
            </a:ext>
          </a:extLst>
        </p:spPr>
      </p:cxnSp>
      <p:cxnSp>
        <p:nvCxnSpPr>
          <p:cNvPr id="12" name="Straight Arrow Connector 26">
            <a:extLst>
              <a:ext uri="{FF2B5EF4-FFF2-40B4-BE49-F238E27FC236}">
                <a16:creationId xmlns:a16="http://schemas.microsoft.com/office/drawing/2014/main" id="{D1DCDB24-A54B-44E1-A7AE-530E97284CBE}"/>
              </a:ext>
            </a:extLst>
          </p:cNvPr>
          <p:cNvCxnSpPr>
            <a:cxnSpLocks noChangeShapeType="1"/>
            <a:stCxn id="3" idx="2"/>
          </p:cNvCxnSpPr>
          <p:nvPr/>
        </p:nvCxnSpPr>
        <p:spPr bwMode="auto">
          <a:xfrm>
            <a:off x="2882900" y="4117975"/>
            <a:ext cx="7215" cy="549414"/>
          </a:xfrm>
          <a:prstGeom prst="straightConnector1">
            <a:avLst/>
          </a:prstGeom>
          <a:noFill/>
          <a:ln w="38100" algn="ctr">
            <a:solidFill>
              <a:srgbClr val="000066"/>
            </a:solidFill>
            <a:round/>
            <a:headEnd/>
            <a:tailEnd type="arrow" w="med" len="med"/>
          </a:ln>
          <a:extLst>
            <a:ext uri="{909E8E84-426E-40DD-AFC4-6F175D3DCCD1}">
              <a14:hiddenFill xmlns:a14="http://schemas.microsoft.com/office/drawing/2010/main">
                <a:noFill/>
              </a14:hiddenFill>
            </a:ext>
          </a:extLst>
        </p:spPr>
      </p:cxnSp>
      <p:cxnSp>
        <p:nvCxnSpPr>
          <p:cNvPr id="13" name="Straight Arrow Connector 27">
            <a:extLst>
              <a:ext uri="{FF2B5EF4-FFF2-40B4-BE49-F238E27FC236}">
                <a16:creationId xmlns:a16="http://schemas.microsoft.com/office/drawing/2014/main" id="{4A96AF14-8509-453C-922E-4BC842D43C0B}"/>
              </a:ext>
            </a:extLst>
          </p:cNvPr>
          <p:cNvCxnSpPr>
            <a:cxnSpLocks noChangeShapeType="1"/>
          </p:cNvCxnSpPr>
          <p:nvPr/>
        </p:nvCxnSpPr>
        <p:spPr bwMode="auto">
          <a:xfrm flipV="1">
            <a:off x="1695450" y="3543300"/>
            <a:ext cx="638175" cy="4763"/>
          </a:xfrm>
          <a:prstGeom prst="straightConnector1">
            <a:avLst/>
          </a:prstGeom>
          <a:noFill/>
          <a:ln w="38100" algn="ctr">
            <a:solidFill>
              <a:srgbClr val="000066"/>
            </a:solidFill>
            <a:round/>
            <a:headEnd/>
            <a:tailEnd type="arrow" w="med" len="med"/>
          </a:ln>
          <a:extLst>
            <a:ext uri="{909E8E84-426E-40DD-AFC4-6F175D3DCCD1}">
              <a14:hiddenFill xmlns:a14="http://schemas.microsoft.com/office/drawing/2010/main">
                <a:noFill/>
              </a14:hiddenFill>
            </a:ext>
          </a:extLst>
        </p:spPr>
      </p:cxnSp>
      <p:sp>
        <p:nvSpPr>
          <p:cNvPr id="15" name="TextBox 14">
            <a:extLst>
              <a:ext uri="{FF2B5EF4-FFF2-40B4-BE49-F238E27FC236}">
                <a16:creationId xmlns:a16="http://schemas.microsoft.com/office/drawing/2014/main" id="{FDC95408-2FB8-47B2-858C-A7360A3E36E4}"/>
              </a:ext>
            </a:extLst>
          </p:cNvPr>
          <p:cNvSpPr txBox="1"/>
          <p:nvPr/>
        </p:nvSpPr>
        <p:spPr>
          <a:xfrm>
            <a:off x="2136775" y="1633805"/>
            <a:ext cx="1470025" cy="1323439"/>
          </a:xfrm>
          <a:prstGeom prst="rect">
            <a:avLst/>
          </a:prstGeom>
          <a:noFill/>
        </p:spPr>
        <p:txBody>
          <a:bodyPr wrap="square">
            <a:spAutoFit/>
          </a:bodyPr>
          <a:lstStyle/>
          <a:p>
            <a:pPr algn="ctr">
              <a:defRPr/>
            </a:pPr>
            <a:r>
              <a:rPr lang="en-US" sz="2000" u="sng" dirty="0">
                <a:solidFill>
                  <a:srgbClr val="000000"/>
                </a:solidFill>
              </a:rPr>
              <a:t>Originating Bank</a:t>
            </a:r>
          </a:p>
          <a:p>
            <a:pPr algn="ctr">
              <a:defRPr/>
            </a:pPr>
            <a:r>
              <a:rPr lang="en-US" sz="2000" dirty="0">
                <a:solidFill>
                  <a:srgbClr val="000000"/>
                </a:solidFill>
              </a:rPr>
              <a:t>Swiss Franc Pymt</a:t>
            </a:r>
          </a:p>
        </p:txBody>
      </p:sp>
      <p:sp>
        <p:nvSpPr>
          <p:cNvPr id="16" name="TextBox 15">
            <a:extLst>
              <a:ext uri="{FF2B5EF4-FFF2-40B4-BE49-F238E27FC236}">
                <a16:creationId xmlns:a16="http://schemas.microsoft.com/office/drawing/2014/main" id="{D092A761-3EDF-4153-89E3-F38480E4BA34}"/>
              </a:ext>
            </a:extLst>
          </p:cNvPr>
          <p:cNvSpPr txBox="1"/>
          <p:nvPr/>
        </p:nvSpPr>
        <p:spPr>
          <a:xfrm>
            <a:off x="5481637" y="1677897"/>
            <a:ext cx="1450975" cy="1015663"/>
          </a:xfrm>
          <a:prstGeom prst="rect">
            <a:avLst/>
          </a:prstGeom>
          <a:noFill/>
        </p:spPr>
        <p:txBody>
          <a:bodyPr wrap="square">
            <a:spAutoFit/>
          </a:bodyPr>
          <a:lstStyle/>
          <a:p>
            <a:pPr algn="ctr">
              <a:defRPr/>
            </a:pPr>
            <a:r>
              <a:rPr lang="en-US" sz="2000" u="sng" dirty="0">
                <a:solidFill>
                  <a:srgbClr val="000000"/>
                </a:solidFill>
              </a:rPr>
              <a:t>Beneficiary Bank</a:t>
            </a:r>
          </a:p>
          <a:p>
            <a:pPr algn="ctr">
              <a:defRPr/>
            </a:pPr>
            <a:r>
              <a:rPr lang="en-US" sz="2000" dirty="0">
                <a:solidFill>
                  <a:srgbClr val="000000"/>
                </a:solidFill>
              </a:rPr>
              <a:t>USD Pymt</a:t>
            </a:r>
          </a:p>
        </p:txBody>
      </p:sp>
      <p:sp>
        <p:nvSpPr>
          <p:cNvPr id="17" name="TextBox 16">
            <a:extLst>
              <a:ext uri="{FF2B5EF4-FFF2-40B4-BE49-F238E27FC236}">
                <a16:creationId xmlns:a16="http://schemas.microsoft.com/office/drawing/2014/main" id="{1851E212-2EAD-47FB-A6DD-61DE81B9FB8E}"/>
              </a:ext>
            </a:extLst>
          </p:cNvPr>
          <p:cNvSpPr txBox="1"/>
          <p:nvPr/>
        </p:nvSpPr>
        <p:spPr>
          <a:xfrm>
            <a:off x="3695700" y="1658845"/>
            <a:ext cx="1641475" cy="1015663"/>
          </a:xfrm>
          <a:prstGeom prst="rect">
            <a:avLst/>
          </a:prstGeom>
          <a:noFill/>
        </p:spPr>
        <p:txBody>
          <a:bodyPr wrap="square">
            <a:spAutoFit/>
          </a:bodyPr>
          <a:lstStyle/>
          <a:p>
            <a:pPr algn="ctr">
              <a:defRPr/>
            </a:pPr>
            <a:r>
              <a:rPr lang="en-US" sz="2000" u="sng" dirty="0">
                <a:solidFill>
                  <a:srgbClr val="000000"/>
                </a:solidFill>
              </a:rPr>
              <a:t>Intermediary Bank</a:t>
            </a:r>
          </a:p>
          <a:p>
            <a:pPr algn="ctr">
              <a:defRPr/>
            </a:pPr>
            <a:r>
              <a:rPr lang="en-US" sz="2000" dirty="0">
                <a:solidFill>
                  <a:srgbClr val="000000"/>
                </a:solidFill>
              </a:rPr>
              <a:t>USD Pymt</a:t>
            </a:r>
          </a:p>
        </p:txBody>
      </p:sp>
      <p:sp>
        <p:nvSpPr>
          <p:cNvPr id="18" name="TextBox 17">
            <a:extLst>
              <a:ext uri="{FF2B5EF4-FFF2-40B4-BE49-F238E27FC236}">
                <a16:creationId xmlns:a16="http://schemas.microsoft.com/office/drawing/2014/main" id="{9EA802D2-7B9E-4FEF-B8D3-32C4A19765ED}"/>
              </a:ext>
            </a:extLst>
          </p:cNvPr>
          <p:cNvSpPr txBox="1"/>
          <p:nvPr/>
        </p:nvSpPr>
        <p:spPr>
          <a:xfrm>
            <a:off x="285750" y="1987321"/>
            <a:ext cx="1409700" cy="1015663"/>
          </a:xfrm>
          <a:prstGeom prst="rect">
            <a:avLst/>
          </a:prstGeom>
          <a:noFill/>
        </p:spPr>
        <p:txBody>
          <a:bodyPr>
            <a:spAutoFit/>
          </a:bodyPr>
          <a:lstStyle/>
          <a:p>
            <a:pPr algn="ctr">
              <a:defRPr/>
            </a:pPr>
            <a:r>
              <a:rPr lang="en-US" sz="2000" u="sng" dirty="0">
                <a:solidFill>
                  <a:srgbClr val="000000"/>
                </a:solidFill>
              </a:rPr>
              <a:t>Originator</a:t>
            </a:r>
          </a:p>
          <a:p>
            <a:pPr algn="ctr">
              <a:defRPr/>
            </a:pPr>
            <a:r>
              <a:rPr lang="en-US" sz="2000" dirty="0">
                <a:solidFill>
                  <a:srgbClr val="000000"/>
                </a:solidFill>
              </a:rPr>
              <a:t>Swiss Franc Pymt</a:t>
            </a:r>
          </a:p>
        </p:txBody>
      </p:sp>
      <p:sp>
        <p:nvSpPr>
          <p:cNvPr id="19" name="TextBox 18">
            <a:extLst>
              <a:ext uri="{FF2B5EF4-FFF2-40B4-BE49-F238E27FC236}">
                <a16:creationId xmlns:a16="http://schemas.microsoft.com/office/drawing/2014/main" id="{1BE2CADF-3CA6-4B54-B6CC-13FA7878A1AC}"/>
              </a:ext>
            </a:extLst>
          </p:cNvPr>
          <p:cNvSpPr txBox="1"/>
          <p:nvPr/>
        </p:nvSpPr>
        <p:spPr>
          <a:xfrm>
            <a:off x="7212012" y="1687524"/>
            <a:ext cx="1441450" cy="707886"/>
          </a:xfrm>
          <a:prstGeom prst="rect">
            <a:avLst/>
          </a:prstGeom>
          <a:noFill/>
        </p:spPr>
        <p:txBody>
          <a:bodyPr wrap="square">
            <a:spAutoFit/>
          </a:bodyPr>
          <a:lstStyle/>
          <a:p>
            <a:pPr algn="ctr">
              <a:defRPr/>
            </a:pPr>
            <a:r>
              <a:rPr lang="en-US" sz="2000" u="sng" dirty="0">
                <a:solidFill>
                  <a:srgbClr val="000000"/>
                </a:solidFill>
              </a:rPr>
              <a:t>Beneficiary</a:t>
            </a:r>
          </a:p>
          <a:p>
            <a:pPr algn="ctr">
              <a:defRPr/>
            </a:pPr>
            <a:r>
              <a:rPr lang="en-US" sz="2000" dirty="0">
                <a:solidFill>
                  <a:srgbClr val="000000"/>
                </a:solidFill>
              </a:rPr>
              <a:t>USD Pymt</a:t>
            </a:r>
          </a:p>
        </p:txBody>
      </p:sp>
      <p:cxnSp>
        <p:nvCxnSpPr>
          <p:cNvPr id="25" name="Straight Arrow Connector 26">
            <a:extLst>
              <a:ext uri="{FF2B5EF4-FFF2-40B4-BE49-F238E27FC236}">
                <a16:creationId xmlns:a16="http://schemas.microsoft.com/office/drawing/2014/main" id="{2EF28225-DF3F-430C-B959-4A528E6630EE}"/>
              </a:ext>
            </a:extLst>
          </p:cNvPr>
          <p:cNvCxnSpPr>
            <a:cxnSpLocks noChangeShapeType="1"/>
            <a:stCxn id="21" idx="3"/>
            <a:endCxn id="9" idx="2"/>
          </p:cNvCxnSpPr>
          <p:nvPr/>
        </p:nvCxnSpPr>
        <p:spPr bwMode="auto">
          <a:xfrm flipV="1">
            <a:off x="3606800" y="4052888"/>
            <a:ext cx="1016000" cy="1178788"/>
          </a:xfrm>
          <a:prstGeom prst="straightConnector1">
            <a:avLst/>
          </a:prstGeom>
          <a:noFill/>
          <a:ln w="38100" algn="ctr">
            <a:solidFill>
              <a:srgbClr val="000066"/>
            </a:solidFill>
            <a:round/>
            <a:headEnd/>
            <a:tailEnd type="arrow" w="med" len="med"/>
          </a:ln>
          <a:extLst>
            <a:ext uri="{909E8E84-426E-40DD-AFC4-6F175D3DCCD1}">
              <a14:hiddenFill xmlns:a14="http://schemas.microsoft.com/office/drawing/2010/main">
                <a:noFill/>
              </a14:hiddenFill>
            </a:ext>
          </a:extLst>
        </p:spPr>
      </p:cxnSp>
      <p:sp>
        <p:nvSpPr>
          <p:cNvPr id="30" name="TextBox 29">
            <a:extLst>
              <a:ext uri="{FF2B5EF4-FFF2-40B4-BE49-F238E27FC236}">
                <a16:creationId xmlns:a16="http://schemas.microsoft.com/office/drawing/2014/main" id="{D85CC26E-62CD-4F4C-A823-9E6A69A0C69C}"/>
              </a:ext>
            </a:extLst>
          </p:cNvPr>
          <p:cNvSpPr txBox="1"/>
          <p:nvPr/>
        </p:nvSpPr>
        <p:spPr>
          <a:xfrm>
            <a:off x="833681" y="5828120"/>
            <a:ext cx="4233619" cy="1015663"/>
          </a:xfrm>
          <a:prstGeom prst="rect">
            <a:avLst/>
          </a:prstGeom>
          <a:noFill/>
        </p:spPr>
        <p:txBody>
          <a:bodyPr wrap="square">
            <a:spAutoFit/>
          </a:bodyPr>
          <a:lstStyle/>
          <a:p>
            <a:pPr algn="ctr">
              <a:defRPr/>
            </a:pPr>
            <a:r>
              <a:rPr lang="en-US" sz="2000" u="sng" dirty="0">
                <a:solidFill>
                  <a:srgbClr val="000000"/>
                </a:solidFill>
              </a:rPr>
              <a:t>First Intermed Bank</a:t>
            </a:r>
          </a:p>
          <a:p>
            <a:pPr algn="ctr">
              <a:defRPr/>
            </a:pPr>
            <a:r>
              <a:rPr lang="en-US" sz="2000" dirty="0">
                <a:solidFill>
                  <a:srgbClr val="000000"/>
                </a:solidFill>
              </a:rPr>
              <a:t>From original instructions, converts Swiss Franc Pymt to USD Pymt</a:t>
            </a:r>
          </a:p>
        </p:txBody>
      </p:sp>
      <p:pic>
        <p:nvPicPr>
          <p:cNvPr id="21" name="Picture 10" descr="https://encrypted-tbn3.gstatic.com/images?q=tbn:ANd9GcSfhMhT10z8I2B2RdD5qF6ICVeThOaVuc-YEifr-fYgZvqtQQ1d8iRlVqI">
            <a:hlinkClick r:id="rId8"/>
            <a:extLst>
              <a:ext uri="{FF2B5EF4-FFF2-40B4-BE49-F238E27FC236}">
                <a16:creationId xmlns:a16="http://schemas.microsoft.com/office/drawing/2014/main" id="{BF25B050-F07D-4DF1-9272-29F3B0A4A575}"/>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2178050" y="4660176"/>
            <a:ext cx="142875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294405236"/>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C3E7303-C014-480D-8530-1F1BC3C2B784}"/>
              </a:ext>
            </a:extLst>
          </p:cNvPr>
          <p:cNvSpPr>
            <a:spLocks noGrp="1"/>
          </p:cNvSpPr>
          <p:nvPr>
            <p:ph type="title"/>
          </p:nvPr>
        </p:nvSpPr>
        <p:spPr>
          <a:xfrm>
            <a:off x="1542961" y="802772"/>
            <a:ext cx="6859167" cy="1058400"/>
          </a:xfrm>
        </p:spPr>
        <p:txBody>
          <a:bodyPr/>
          <a:lstStyle/>
          <a:p>
            <a:pPr marL="857250" lvl="1" indent="-457200">
              <a:defRPr/>
            </a:pPr>
            <a:r>
              <a:rPr lang="en-US" b="1" dirty="0">
                <a:solidFill>
                  <a:srgbClr val="000000"/>
                </a:solidFill>
              </a:rPr>
              <a:t>Mexican Diversion</a:t>
            </a:r>
          </a:p>
        </p:txBody>
      </p:sp>
      <p:pic>
        <p:nvPicPr>
          <p:cNvPr id="3" name="Picture 4" descr="https://encrypted-tbn3.gstatic.com/images?q=tbn:ANd9GcQvOhZ7NoQm4HBdgskJZSUtfXLR3-au3iwNB5mFigdDTr4w_Z7VUuSANzM">
            <a:hlinkClick r:id="rId2"/>
            <a:extLst>
              <a:ext uri="{FF2B5EF4-FFF2-40B4-BE49-F238E27FC236}">
                <a16:creationId xmlns:a16="http://schemas.microsoft.com/office/drawing/2014/main" id="{288303AF-9339-48AF-BC3E-BA81616A970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63775" y="2917825"/>
            <a:ext cx="1238250"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1">
            <a:extLst>
              <a:ext uri="{FF2B5EF4-FFF2-40B4-BE49-F238E27FC236}">
                <a16:creationId xmlns:a16="http://schemas.microsoft.com/office/drawing/2014/main" id="{0436D1BC-049A-40A7-81B5-C90CCBCA9A27}"/>
              </a:ext>
            </a:extLst>
          </p:cNvPr>
          <p:cNvSpPr>
            <a:spLocks noGrp="1"/>
          </p:cNvSpPr>
          <p:nvPr>
            <p:ph type="sldNum" sz="quarter" idx="12"/>
          </p:nvPr>
        </p:nvSpPr>
        <p:spPr>
          <a:xfrm>
            <a:off x="8997950" y="7042150"/>
            <a:ext cx="539750" cy="312738"/>
          </a:xfrm>
        </p:spPr>
        <p:txBody>
          <a:bodyPr/>
          <a:lstStyle/>
          <a:p>
            <a:pPr>
              <a:defRPr/>
            </a:pPr>
            <a:fld id="{A14B9CBE-E2BF-4D02-A5BE-9A98A21C9C67}" type="slidenum">
              <a:rPr lang="en-US" smtClean="0"/>
              <a:pPr>
                <a:defRPr/>
              </a:pPr>
              <a:t>41</a:t>
            </a:fld>
            <a:endParaRPr lang="en-US" dirty="0"/>
          </a:p>
        </p:txBody>
      </p:sp>
      <p:pic>
        <p:nvPicPr>
          <p:cNvPr id="6" name="Picture 6" descr="https://encrypted-tbn0.gstatic.com/images?q=tbn:ANd9GcTQCzcJfhKrv4rew6SiZ7wpHC9--FvGVVBoGIEVT6dm4NbVg3jK9z-sWeg">
            <a:hlinkClick r:id="rId4"/>
            <a:extLst>
              <a:ext uri="{FF2B5EF4-FFF2-40B4-BE49-F238E27FC236}">
                <a16:creationId xmlns:a16="http://schemas.microsoft.com/office/drawing/2014/main" id="{A028FC3E-1EB7-493A-8FAA-3CCFCCD12EE3}"/>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88925" y="3081338"/>
            <a:ext cx="1428750" cy="952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8" descr="https://encrypted-tbn1.gstatic.com/images?q=tbn:ANd9GcRqEoyeHo1ykh_DS-PVYUsPY9yBXNocKlyj4jMYMaNxzDGpyu_V5QwdEIg">
            <a:hlinkClick r:id="rId6"/>
            <a:extLst>
              <a:ext uri="{FF2B5EF4-FFF2-40B4-BE49-F238E27FC236}">
                <a16:creationId xmlns:a16="http://schemas.microsoft.com/office/drawing/2014/main" id="{29919698-C434-44D0-B0E3-28F9C832F8DA}"/>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481637" y="4899175"/>
            <a:ext cx="1428750" cy="1076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4" descr="https://encrypted-tbn3.gstatic.com/images?q=tbn:ANd9GcQvOhZ7NoQm4HBdgskJZSUtfXLR3-au3iwNB5mFigdDTr4w_Z7VUuSANzM">
            <a:hlinkClick r:id="rId2"/>
            <a:extLst>
              <a:ext uri="{FF2B5EF4-FFF2-40B4-BE49-F238E27FC236}">
                <a16:creationId xmlns:a16="http://schemas.microsoft.com/office/drawing/2014/main" id="{3614F145-6B0C-4B9B-86CF-DA34DB28ABA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88000" y="2949575"/>
            <a:ext cx="1238250"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10" descr="https://encrypted-tbn3.gstatic.com/images?q=tbn:ANd9GcSfhMhT10z8I2B2RdD5qF6ICVeThOaVuc-YEifr-fYgZvqtQQ1d8iRlVqI">
            <a:hlinkClick r:id="rId8"/>
            <a:extLst>
              <a:ext uri="{FF2B5EF4-FFF2-40B4-BE49-F238E27FC236}">
                <a16:creationId xmlns:a16="http://schemas.microsoft.com/office/drawing/2014/main" id="{29C1FCB1-92C1-47D0-867D-55BBC00C69D8}"/>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3908425" y="2909888"/>
            <a:ext cx="142875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10" name="Straight Arrow Connector 24">
            <a:extLst>
              <a:ext uri="{FF2B5EF4-FFF2-40B4-BE49-F238E27FC236}">
                <a16:creationId xmlns:a16="http://schemas.microsoft.com/office/drawing/2014/main" id="{B78F89CA-D2E5-4B31-A635-5A4D1B4D67B0}"/>
              </a:ext>
            </a:extLst>
          </p:cNvPr>
          <p:cNvCxnSpPr>
            <a:cxnSpLocks noChangeShapeType="1"/>
            <a:endCxn id="2050" idx="0"/>
          </p:cNvCxnSpPr>
          <p:nvPr/>
        </p:nvCxnSpPr>
        <p:spPr bwMode="auto">
          <a:xfrm>
            <a:off x="6810375" y="3538539"/>
            <a:ext cx="1386409" cy="1301104"/>
          </a:xfrm>
          <a:prstGeom prst="straightConnector1">
            <a:avLst/>
          </a:prstGeom>
          <a:noFill/>
          <a:ln w="38100" algn="ctr">
            <a:solidFill>
              <a:srgbClr val="000066"/>
            </a:solidFill>
            <a:prstDash val="sysDash"/>
            <a:round/>
            <a:headEnd/>
            <a:tailEnd type="arrow" w="med" len="med"/>
          </a:ln>
          <a:extLst>
            <a:ext uri="{909E8E84-426E-40DD-AFC4-6F175D3DCCD1}">
              <a14:hiddenFill xmlns:a14="http://schemas.microsoft.com/office/drawing/2010/main">
                <a:noFill/>
              </a14:hiddenFill>
            </a:ext>
          </a:extLst>
        </p:spPr>
      </p:cxnSp>
      <p:cxnSp>
        <p:nvCxnSpPr>
          <p:cNvPr id="11" name="Straight Arrow Connector 25">
            <a:extLst>
              <a:ext uri="{FF2B5EF4-FFF2-40B4-BE49-F238E27FC236}">
                <a16:creationId xmlns:a16="http://schemas.microsoft.com/office/drawing/2014/main" id="{4CCAFD90-00A3-48CB-814D-A499D698FCCD}"/>
              </a:ext>
            </a:extLst>
          </p:cNvPr>
          <p:cNvCxnSpPr>
            <a:cxnSpLocks noChangeShapeType="1"/>
          </p:cNvCxnSpPr>
          <p:nvPr/>
        </p:nvCxnSpPr>
        <p:spPr bwMode="auto">
          <a:xfrm flipV="1">
            <a:off x="5067300" y="3552825"/>
            <a:ext cx="638175" cy="4763"/>
          </a:xfrm>
          <a:prstGeom prst="straightConnector1">
            <a:avLst/>
          </a:prstGeom>
          <a:noFill/>
          <a:ln w="38100" algn="ctr">
            <a:solidFill>
              <a:srgbClr val="000066"/>
            </a:solidFill>
            <a:round/>
            <a:headEnd/>
            <a:tailEnd type="arrow" w="med" len="med"/>
          </a:ln>
          <a:extLst>
            <a:ext uri="{909E8E84-426E-40DD-AFC4-6F175D3DCCD1}">
              <a14:hiddenFill xmlns:a14="http://schemas.microsoft.com/office/drawing/2010/main">
                <a:noFill/>
              </a14:hiddenFill>
            </a:ext>
          </a:extLst>
        </p:spPr>
      </p:cxnSp>
      <p:cxnSp>
        <p:nvCxnSpPr>
          <p:cNvPr id="13" name="Straight Arrow Connector 27">
            <a:extLst>
              <a:ext uri="{FF2B5EF4-FFF2-40B4-BE49-F238E27FC236}">
                <a16:creationId xmlns:a16="http://schemas.microsoft.com/office/drawing/2014/main" id="{4A96AF14-8509-453C-922E-4BC842D43C0B}"/>
              </a:ext>
            </a:extLst>
          </p:cNvPr>
          <p:cNvCxnSpPr>
            <a:cxnSpLocks noChangeShapeType="1"/>
          </p:cNvCxnSpPr>
          <p:nvPr/>
        </p:nvCxnSpPr>
        <p:spPr bwMode="auto">
          <a:xfrm flipV="1">
            <a:off x="1695450" y="3543300"/>
            <a:ext cx="638175" cy="4763"/>
          </a:xfrm>
          <a:prstGeom prst="straightConnector1">
            <a:avLst/>
          </a:prstGeom>
          <a:noFill/>
          <a:ln w="38100" algn="ctr">
            <a:solidFill>
              <a:srgbClr val="000066"/>
            </a:solidFill>
            <a:round/>
            <a:headEnd/>
            <a:tailEnd type="arrow" w="med" len="med"/>
          </a:ln>
          <a:extLst>
            <a:ext uri="{909E8E84-426E-40DD-AFC4-6F175D3DCCD1}">
              <a14:hiddenFill xmlns:a14="http://schemas.microsoft.com/office/drawing/2010/main">
                <a:noFill/>
              </a14:hiddenFill>
            </a:ext>
          </a:extLst>
        </p:spPr>
      </p:cxnSp>
      <p:sp>
        <p:nvSpPr>
          <p:cNvPr id="15" name="TextBox 14">
            <a:extLst>
              <a:ext uri="{FF2B5EF4-FFF2-40B4-BE49-F238E27FC236}">
                <a16:creationId xmlns:a16="http://schemas.microsoft.com/office/drawing/2014/main" id="{FDC95408-2FB8-47B2-858C-A7360A3E36E4}"/>
              </a:ext>
            </a:extLst>
          </p:cNvPr>
          <p:cNvSpPr txBox="1"/>
          <p:nvPr/>
        </p:nvSpPr>
        <p:spPr>
          <a:xfrm>
            <a:off x="2118518" y="2123308"/>
            <a:ext cx="1470025" cy="707886"/>
          </a:xfrm>
          <a:prstGeom prst="rect">
            <a:avLst/>
          </a:prstGeom>
          <a:noFill/>
        </p:spPr>
        <p:txBody>
          <a:bodyPr wrap="square">
            <a:spAutoFit/>
          </a:bodyPr>
          <a:lstStyle/>
          <a:p>
            <a:pPr algn="ctr">
              <a:defRPr/>
            </a:pPr>
            <a:r>
              <a:rPr lang="en-US" sz="2000" u="sng" dirty="0">
                <a:solidFill>
                  <a:srgbClr val="000000"/>
                </a:solidFill>
              </a:rPr>
              <a:t>Originating Bank</a:t>
            </a:r>
          </a:p>
        </p:txBody>
      </p:sp>
      <p:sp>
        <p:nvSpPr>
          <p:cNvPr id="16" name="TextBox 15">
            <a:extLst>
              <a:ext uri="{FF2B5EF4-FFF2-40B4-BE49-F238E27FC236}">
                <a16:creationId xmlns:a16="http://schemas.microsoft.com/office/drawing/2014/main" id="{D092A761-3EDF-4153-89E3-F38480E4BA34}"/>
              </a:ext>
            </a:extLst>
          </p:cNvPr>
          <p:cNvSpPr txBox="1"/>
          <p:nvPr/>
        </p:nvSpPr>
        <p:spPr>
          <a:xfrm>
            <a:off x="5481637" y="2164554"/>
            <a:ext cx="1450975" cy="707886"/>
          </a:xfrm>
          <a:prstGeom prst="rect">
            <a:avLst/>
          </a:prstGeom>
          <a:noFill/>
        </p:spPr>
        <p:txBody>
          <a:bodyPr wrap="square">
            <a:spAutoFit/>
          </a:bodyPr>
          <a:lstStyle/>
          <a:p>
            <a:pPr algn="ctr">
              <a:defRPr/>
            </a:pPr>
            <a:r>
              <a:rPr lang="en-US" sz="2000" u="sng" dirty="0">
                <a:solidFill>
                  <a:srgbClr val="000000"/>
                </a:solidFill>
              </a:rPr>
              <a:t>Beneficiary Bank (MX)</a:t>
            </a:r>
          </a:p>
        </p:txBody>
      </p:sp>
      <p:sp>
        <p:nvSpPr>
          <p:cNvPr id="17" name="TextBox 16">
            <a:extLst>
              <a:ext uri="{FF2B5EF4-FFF2-40B4-BE49-F238E27FC236}">
                <a16:creationId xmlns:a16="http://schemas.microsoft.com/office/drawing/2014/main" id="{1851E212-2EAD-47FB-A6DD-61DE81B9FB8E}"/>
              </a:ext>
            </a:extLst>
          </p:cNvPr>
          <p:cNvSpPr txBox="1"/>
          <p:nvPr/>
        </p:nvSpPr>
        <p:spPr>
          <a:xfrm>
            <a:off x="3695700" y="2141209"/>
            <a:ext cx="1641475" cy="707886"/>
          </a:xfrm>
          <a:prstGeom prst="rect">
            <a:avLst/>
          </a:prstGeom>
          <a:noFill/>
        </p:spPr>
        <p:txBody>
          <a:bodyPr wrap="square">
            <a:spAutoFit/>
          </a:bodyPr>
          <a:lstStyle/>
          <a:p>
            <a:pPr algn="ctr">
              <a:defRPr/>
            </a:pPr>
            <a:r>
              <a:rPr lang="en-US" sz="2000" u="sng" dirty="0">
                <a:solidFill>
                  <a:srgbClr val="000000"/>
                </a:solidFill>
              </a:rPr>
              <a:t>Intermediary Bank</a:t>
            </a:r>
          </a:p>
        </p:txBody>
      </p:sp>
      <p:sp>
        <p:nvSpPr>
          <p:cNvPr id="18" name="TextBox 17">
            <a:extLst>
              <a:ext uri="{FF2B5EF4-FFF2-40B4-BE49-F238E27FC236}">
                <a16:creationId xmlns:a16="http://schemas.microsoft.com/office/drawing/2014/main" id="{9EA802D2-7B9E-4FEF-B8D3-32C4A19765ED}"/>
              </a:ext>
            </a:extLst>
          </p:cNvPr>
          <p:cNvSpPr txBox="1"/>
          <p:nvPr/>
        </p:nvSpPr>
        <p:spPr>
          <a:xfrm>
            <a:off x="242888" y="2148882"/>
            <a:ext cx="1638300" cy="707886"/>
          </a:xfrm>
          <a:prstGeom prst="rect">
            <a:avLst/>
          </a:prstGeom>
          <a:noFill/>
        </p:spPr>
        <p:txBody>
          <a:bodyPr wrap="square">
            <a:spAutoFit/>
          </a:bodyPr>
          <a:lstStyle/>
          <a:p>
            <a:pPr algn="ctr">
              <a:defRPr/>
            </a:pPr>
            <a:r>
              <a:rPr lang="en-US" sz="2000" u="sng" dirty="0">
                <a:solidFill>
                  <a:srgbClr val="000000"/>
                </a:solidFill>
              </a:rPr>
              <a:t>Originator</a:t>
            </a:r>
          </a:p>
          <a:p>
            <a:pPr algn="ctr">
              <a:defRPr/>
            </a:pPr>
            <a:endParaRPr lang="en-US" sz="2000" dirty="0">
              <a:solidFill>
                <a:srgbClr val="000000"/>
              </a:solidFill>
            </a:endParaRPr>
          </a:p>
        </p:txBody>
      </p:sp>
      <p:sp>
        <p:nvSpPr>
          <p:cNvPr id="19" name="TextBox 18">
            <a:extLst>
              <a:ext uri="{FF2B5EF4-FFF2-40B4-BE49-F238E27FC236}">
                <a16:creationId xmlns:a16="http://schemas.microsoft.com/office/drawing/2014/main" id="{1BE2CADF-3CA6-4B54-B6CC-13FA7878A1AC}"/>
              </a:ext>
            </a:extLst>
          </p:cNvPr>
          <p:cNvSpPr txBox="1"/>
          <p:nvPr/>
        </p:nvSpPr>
        <p:spPr>
          <a:xfrm>
            <a:off x="5384800" y="6096042"/>
            <a:ext cx="1441450" cy="400110"/>
          </a:xfrm>
          <a:prstGeom prst="rect">
            <a:avLst/>
          </a:prstGeom>
          <a:noFill/>
        </p:spPr>
        <p:txBody>
          <a:bodyPr wrap="square">
            <a:spAutoFit/>
          </a:bodyPr>
          <a:lstStyle/>
          <a:p>
            <a:pPr algn="ctr">
              <a:defRPr/>
            </a:pPr>
            <a:r>
              <a:rPr lang="en-US" sz="2000" u="sng" dirty="0">
                <a:solidFill>
                  <a:srgbClr val="000000"/>
                </a:solidFill>
              </a:rPr>
              <a:t>Beneficiary</a:t>
            </a:r>
          </a:p>
        </p:txBody>
      </p:sp>
      <p:sp>
        <p:nvSpPr>
          <p:cNvPr id="30" name="TextBox 29">
            <a:extLst>
              <a:ext uri="{FF2B5EF4-FFF2-40B4-BE49-F238E27FC236}">
                <a16:creationId xmlns:a16="http://schemas.microsoft.com/office/drawing/2014/main" id="{D85CC26E-62CD-4F4C-A823-9E6A69A0C69C}"/>
              </a:ext>
            </a:extLst>
          </p:cNvPr>
          <p:cNvSpPr txBox="1"/>
          <p:nvPr/>
        </p:nvSpPr>
        <p:spPr>
          <a:xfrm>
            <a:off x="6810375" y="2941424"/>
            <a:ext cx="2588058" cy="1015663"/>
          </a:xfrm>
          <a:prstGeom prst="rect">
            <a:avLst/>
          </a:prstGeom>
          <a:noFill/>
        </p:spPr>
        <p:txBody>
          <a:bodyPr wrap="square">
            <a:spAutoFit/>
          </a:bodyPr>
          <a:lstStyle/>
          <a:p>
            <a:pPr algn="ctr">
              <a:defRPr/>
            </a:pPr>
            <a:r>
              <a:rPr lang="en-US" sz="2000" u="sng" dirty="0">
                <a:solidFill>
                  <a:srgbClr val="000000"/>
                </a:solidFill>
              </a:rPr>
              <a:t>Bene Bank</a:t>
            </a:r>
          </a:p>
          <a:p>
            <a:pPr algn="ctr">
              <a:defRPr/>
            </a:pPr>
            <a:r>
              <a:rPr lang="en-US" sz="2000" dirty="0">
                <a:solidFill>
                  <a:srgbClr val="000000"/>
                </a:solidFill>
              </a:rPr>
              <a:t>Redirects based on customer advice</a:t>
            </a:r>
          </a:p>
        </p:txBody>
      </p:sp>
      <p:pic>
        <p:nvPicPr>
          <p:cNvPr id="2050" name="Picture 2" descr="Image result for office park">
            <a:extLst>
              <a:ext uri="{FF2B5EF4-FFF2-40B4-BE49-F238E27FC236}">
                <a16:creationId xmlns:a16="http://schemas.microsoft.com/office/drawing/2014/main" id="{C53D359D-DAE9-469C-BF09-9AF49394A99B}"/>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7554279" y="4839643"/>
            <a:ext cx="1285010" cy="1195388"/>
          </a:xfrm>
          <a:prstGeom prst="rect">
            <a:avLst/>
          </a:prstGeom>
          <a:noFill/>
          <a:extLst>
            <a:ext uri="{909E8E84-426E-40DD-AFC4-6F175D3DCCD1}">
              <a14:hiddenFill xmlns:a14="http://schemas.microsoft.com/office/drawing/2010/main">
                <a:solidFill>
                  <a:srgbClr val="FFFFFF"/>
                </a:solidFill>
              </a14:hiddenFill>
            </a:ext>
          </a:extLst>
        </p:spPr>
      </p:pic>
      <p:cxnSp>
        <p:nvCxnSpPr>
          <p:cNvPr id="24" name="Straight Arrow Connector 27">
            <a:extLst>
              <a:ext uri="{FF2B5EF4-FFF2-40B4-BE49-F238E27FC236}">
                <a16:creationId xmlns:a16="http://schemas.microsoft.com/office/drawing/2014/main" id="{328BAC56-6A22-4A63-93AA-7875A7534BCF}"/>
              </a:ext>
            </a:extLst>
          </p:cNvPr>
          <p:cNvCxnSpPr>
            <a:cxnSpLocks noChangeShapeType="1"/>
          </p:cNvCxnSpPr>
          <p:nvPr/>
        </p:nvCxnSpPr>
        <p:spPr bwMode="auto">
          <a:xfrm>
            <a:off x="3463925" y="3527871"/>
            <a:ext cx="552450" cy="21779"/>
          </a:xfrm>
          <a:prstGeom prst="straightConnector1">
            <a:avLst/>
          </a:prstGeom>
          <a:noFill/>
          <a:ln w="38100" algn="ctr">
            <a:solidFill>
              <a:srgbClr val="000066"/>
            </a:solidFill>
            <a:round/>
            <a:headEnd/>
            <a:tailEnd type="arrow" w="med" len="med"/>
          </a:ln>
          <a:extLst>
            <a:ext uri="{909E8E84-426E-40DD-AFC4-6F175D3DCCD1}">
              <a14:hiddenFill xmlns:a14="http://schemas.microsoft.com/office/drawing/2010/main">
                <a:noFill/>
              </a14:hiddenFill>
            </a:ext>
          </a:extLst>
        </p:spPr>
      </p:cxnSp>
      <p:sp>
        <p:nvSpPr>
          <p:cNvPr id="23" name="TextBox 22">
            <a:extLst>
              <a:ext uri="{FF2B5EF4-FFF2-40B4-BE49-F238E27FC236}">
                <a16:creationId xmlns:a16="http://schemas.microsoft.com/office/drawing/2014/main" id="{50CEABC4-FBAD-42CC-B763-4E907F43F2CC}"/>
              </a:ext>
            </a:extLst>
          </p:cNvPr>
          <p:cNvSpPr txBox="1"/>
          <p:nvPr/>
        </p:nvSpPr>
        <p:spPr>
          <a:xfrm>
            <a:off x="7476059" y="6096042"/>
            <a:ext cx="1441450" cy="400110"/>
          </a:xfrm>
          <a:prstGeom prst="rect">
            <a:avLst/>
          </a:prstGeom>
          <a:noFill/>
        </p:spPr>
        <p:txBody>
          <a:bodyPr wrap="square">
            <a:spAutoFit/>
          </a:bodyPr>
          <a:lstStyle/>
          <a:p>
            <a:pPr algn="ctr">
              <a:defRPr/>
            </a:pPr>
            <a:r>
              <a:rPr lang="en-US" sz="2000" u="sng" dirty="0">
                <a:solidFill>
                  <a:srgbClr val="000000"/>
                </a:solidFill>
              </a:rPr>
              <a:t>Third Party </a:t>
            </a:r>
          </a:p>
        </p:txBody>
      </p:sp>
      <p:cxnSp>
        <p:nvCxnSpPr>
          <p:cNvPr id="14" name="Straight Arrow Connector 13">
            <a:extLst>
              <a:ext uri="{FF2B5EF4-FFF2-40B4-BE49-F238E27FC236}">
                <a16:creationId xmlns:a16="http://schemas.microsoft.com/office/drawing/2014/main" id="{9BBE8243-751E-4834-A4E7-3E4B7FFEB6F5}"/>
              </a:ext>
            </a:extLst>
          </p:cNvPr>
          <p:cNvCxnSpPr>
            <a:stCxn id="8" idx="2"/>
            <a:endCxn id="7" idx="0"/>
          </p:cNvCxnSpPr>
          <p:nvPr/>
        </p:nvCxnSpPr>
        <p:spPr>
          <a:xfrm flipH="1">
            <a:off x="6196012" y="4149725"/>
            <a:ext cx="11113" cy="749450"/>
          </a:xfrm>
          <a:prstGeom prst="straightConnector1">
            <a:avLst/>
          </a:prstGeom>
          <a:ln w="57150">
            <a:solidFill>
              <a:schemeClr val="bg1"/>
            </a:solidFill>
            <a:prstDash val="sysDash"/>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47863389"/>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C3E7303-C014-480D-8530-1F1BC3C2B784}"/>
              </a:ext>
            </a:extLst>
          </p:cNvPr>
          <p:cNvSpPr>
            <a:spLocks noGrp="1"/>
          </p:cNvSpPr>
          <p:nvPr>
            <p:ph type="title"/>
          </p:nvPr>
        </p:nvSpPr>
        <p:spPr>
          <a:xfrm>
            <a:off x="490538" y="457715"/>
            <a:ext cx="8162924" cy="1058400"/>
          </a:xfrm>
        </p:spPr>
        <p:txBody>
          <a:bodyPr/>
          <a:lstStyle/>
          <a:p>
            <a:r>
              <a:rPr lang="en-US" dirty="0"/>
              <a:t>Virtual Currency</a:t>
            </a:r>
          </a:p>
        </p:txBody>
      </p:sp>
      <p:sp>
        <p:nvSpPr>
          <p:cNvPr id="4" name="Slide Number Placeholder 1">
            <a:extLst>
              <a:ext uri="{FF2B5EF4-FFF2-40B4-BE49-F238E27FC236}">
                <a16:creationId xmlns:a16="http://schemas.microsoft.com/office/drawing/2014/main" id="{0436D1BC-049A-40A7-81B5-C90CCBCA9A27}"/>
              </a:ext>
            </a:extLst>
          </p:cNvPr>
          <p:cNvSpPr>
            <a:spLocks noGrp="1"/>
          </p:cNvSpPr>
          <p:nvPr>
            <p:ph type="sldNum" sz="quarter" idx="12"/>
          </p:nvPr>
        </p:nvSpPr>
        <p:spPr>
          <a:xfrm>
            <a:off x="8997950" y="7042150"/>
            <a:ext cx="539750" cy="312738"/>
          </a:xfrm>
        </p:spPr>
        <p:txBody>
          <a:bodyPr/>
          <a:lstStyle/>
          <a:p>
            <a:pPr>
              <a:defRPr/>
            </a:pPr>
            <a:fld id="{A14B9CBE-E2BF-4D02-A5BE-9A98A21C9C67}" type="slidenum">
              <a:rPr lang="en-US" smtClean="0"/>
              <a:pPr>
                <a:defRPr/>
              </a:pPr>
              <a:t>42</a:t>
            </a:fld>
            <a:endParaRPr lang="en-US" dirty="0"/>
          </a:p>
        </p:txBody>
      </p:sp>
      <p:pic>
        <p:nvPicPr>
          <p:cNvPr id="6" name="Picture 6" descr="https://encrypted-tbn0.gstatic.com/images?q=tbn:ANd9GcTQCzcJfhKrv4rew6SiZ7wpHC9--FvGVVBoGIEVT6dm4NbVg3jK9z-sWeg">
            <a:hlinkClick r:id="rId2"/>
            <a:extLst>
              <a:ext uri="{FF2B5EF4-FFF2-40B4-BE49-F238E27FC236}">
                <a16:creationId xmlns:a16="http://schemas.microsoft.com/office/drawing/2014/main" id="{A028FC3E-1EB7-493A-8FAA-3CCFCCD12EE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75686" y="2088916"/>
            <a:ext cx="1428750" cy="952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TextBox 15">
            <a:extLst>
              <a:ext uri="{FF2B5EF4-FFF2-40B4-BE49-F238E27FC236}">
                <a16:creationId xmlns:a16="http://schemas.microsoft.com/office/drawing/2014/main" id="{D092A761-3EDF-4153-89E3-F38480E4BA34}"/>
              </a:ext>
            </a:extLst>
          </p:cNvPr>
          <p:cNvSpPr txBox="1"/>
          <p:nvPr/>
        </p:nvSpPr>
        <p:spPr>
          <a:xfrm>
            <a:off x="673684" y="5676705"/>
            <a:ext cx="8185781" cy="1015663"/>
          </a:xfrm>
          <a:prstGeom prst="rect">
            <a:avLst/>
          </a:prstGeom>
          <a:noFill/>
          <a:ln w="28575">
            <a:solidFill>
              <a:schemeClr val="bg1"/>
            </a:solidFill>
          </a:ln>
        </p:spPr>
        <p:txBody>
          <a:bodyPr wrap="square">
            <a:spAutoFit/>
          </a:bodyPr>
          <a:lstStyle/>
          <a:p>
            <a:pPr algn="just">
              <a:defRPr/>
            </a:pPr>
            <a:r>
              <a:rPr lang="en-US" sz="2000" b="1" dirty="0">
                <a:solidFill>
                  <a:srgbClr val="000000"/>
                </a:solidFill>
              </a:rPr>
              <a:t>NOTE:</a:t>
            </a:r>
            <a:r>
              <a:rPr lang="en-US" sz="2000" dirty="0">
                <a:solidFill>
                  <a:srgbClr val="000000"/>
                </a:solidFill>
              </a:rPr>
              <a:t>  Any wires can be conducted locally with complete break in transaction activity from one party to another; from one location to another.  Many ways to structure the virtual currency exchange of value.  </a:t>
            </a:r>
          </a:p>
        </p:txBody>
      </p:sp>
      <p:sp>
        <p:nvSpPr>
          <p:cNvPr id="30" name="TextBox 29">
            <a:extLst>
              <a:ext uri="{FF2B5EF4-FFF2-40B4-BE49-F238E27FC236}">
                <a16:creationId xmlns:a16="http://schemas.microsoft.com/office/drawing/2014/main" id="{D85CC26E-62CD-4F4C-A823-9E6A69A0C69C}"/>
              </a:ext>
            </a:extLst>
          </p:cNvPr>
          <p:cNvSpPr txBox="1"/>
          <p:nvPr/>
        </p:nvSpPr>
        <p:spPr>
          <a:xfrm>
            <a:off x="302784" y="3325547"/>
            <a:ext cx="2774553" cy="2246769"/>
          </a:xfrm>
          <a:prstGeom prst="rect">
            <a:avLst/>
          </a:prstGeom>
          <a:noFill/>
        </p:spPr>
        <p:txBody>
          <a:bodyPr wrap="square">
            <a:spAutoFit/>
          </a:bodyPr>
          <a:lstStyle/>
          <a:p>
            <a:pPr algn="ctr">
              <a:defRPr/>
            </a:pPr>
            <a:r>
              <a:rPr lang="en-US" sz="2000" u="sng" dirty="0">
                <a:solidFill>
                  <a:srgbClr val="000000"/>
                </a:solidFill>
              </a:rPr>
              <a:t>Criminal in country A purchases Bitcoin in local currency.  Anonymously sends or “Sells” Bitcoin to criminal counterpart on other part of world. </a:t>
            </a:r>
            <a:endParaRPr lang="en-US" sz="2000" dirty="0">
              <a:solidFill>
                <a:srgbClr val="000000"/>
              </a:solidFill>
            </a:endParaRPr>
          </a:p>
        </p:txBody>
      </p:sp>
      <p:pic>
        <p:nvPicPr>
          <p:cNvPr id="2050" name="Picture 2" descr="Image result for office park">
            <a:extLst>
              <a:ext uri="{FF2B5EF4-FFF2-40B4-BE49-F238E27FC236}">
                <a16:creationId xmlns:a16="http://schemas.microsoft.com/office/drawing/2014/main" id="{C53D359D-DAE9-469C-BF09-9AF49394A99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427530" y="1967472"/>
            <a:ext cx="1285010" cy="1195388"/>
          </a:xfrm>
          <a:prstGeom prst="rect">
            <a:avLst/>
          </a:prstGeom>
          <a:noFill/>
          <a:extLst>
            <a:ext uri="{909E8E84-426E-40DD-AFC4-6F175D3DCCD1}">
              <a14:hiddenFill xmlns:a14="http://schemas.microsoft.com/office/drawing/2010/main">
                <a:solidFill>
                  <a:srgbClr val="FFFFFF"/>
                </a:solidFill>
              </a14:hiddenFill>
            </a:ext>
          </a:extLst>
        </p:spPr>
      </p:pic>
      <p:sp>
        <p:nvSpPr>
          <p:cNvPr id="26" name="TextBox 25">
            <a:extLst>
              <a:ext uri="{FF2B5EF4-FFF2-40B4-BE49-F238E27FC236}">
                <a16:creationId xmlns:a16="http://schemas.microsoft.com/office/drawing/2014/main" id="{01BEA9E0-3320-419F-93F0-514FEF04CFB8}"/>
              </a:ext>
            </a:extLst>
          </p:cNvPr>
          <p:cNvSpPr txBox="1"/>
          <p:nvPr/>
        </p:nvSpPr>
        <p:spPr>
          <a:xfrm>
            <a:off x="5722516" y="3479435"/>
            <a:ext cx="2774553" cy="1938992"/>
          </a:xfrm>
          <a:prstGeom prst="rect">
            <a:avLst/>
          </a:prstGeom>
          <a:noFill/>
        </p:spPr>
        <p:txBody>
          <a:bodyPr wrap="square">
            <a:spAutoFit/>
          </a:bodyPr>
          <a:lstStyle/>
          <a:p>
            <a:pPr algn="ctr">
              <a:defRPr/>
            </a:pPr>
            <a:r>
              <a:rPr lang="en-US" sz="2000" u="sng" dirty="0">
                <a:solidFill>
                  <a:srgbClr val="000000"/>
                </a:solidFill>
              </a:rPr>
              <a:t>Criminal counterpart in country B receives Bitcoin.  Can hold or “sell” in currency of choice, and use or wire out as desired. </a:t>
            </a:r>
            <a:endParaRPr lang="en-US" sz="2000" dirty="0">
              <a:solidFill>
                <a:srgbClr val="000000"/>
              </a:solidFill>
            </a:endParaRPr>
          </a:p>
        </p:txBody>
      </p:sp>
      <p:sp>
        <p:nvSpPr>
          <p:cNvPr id="14" name="Arrow: Right 13">
            <a:extLst>
              <a:ext uri="{FF2B5EF4-FFF2-40B4-BE49-F238E27FC236}">
                <a16:creationId xmlns:a16="http://schemas.microsoft.com/office/drawing/2014/main" id="{6EEF2129-3433-4586-83C9-E6C2233A0E62}"/>
              </a:ext>
            </a:extLst>
          </p:cNvPr>
          <p:cNvSpPr/>
          <p:nvPr/>
        </p:nvSpPr>
        <p:spPr>
          <a:xfrm>
            <a:off x="3685998" y="2174330"/>
            <a:ext cx="1428750" cy="781671"/>
          </a:xfrm>
          <a:prstGeom prst="rightArrow">
            <a:avLst/>
          </a:prstGeom>
          <a:ln w="57150">
            <a:solidFill>
              <a:schemeClr val="bg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531563017"/>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C3E7303-C014-480D-8530-1F1BC3C2B784}"/>
              </a:ext>
            </a:extLst>
          </p:cNvPr>
          <p:cNvSpPr>
            <a:spLocks noGrp="1"/>
          </p:cNvSpPr>
          <p:nvPr>
            <p:ph type="title"/>
          </p:nvPr>
        </p:nvSpPr>
        <p:spPr>
          <a:xfrm>
            <a:off x="490538" y="457715"/>
            <a:ext cx="8162924" cy="1058400"/>
          </a:xfrm>
        </p:spPr>
        <p:txBody>
          <a:bodyPr/>
          <a:lstStyle/>
          <a:p>
            <a:r>
              <a:rPr lang="en-US" dirty="0"/>
              <a:t>Hawala</a:t>
            </a:r>
          </a:p>
        </p:txBody>
      </p:sp>
      <p:sp>
        <p:nvSpPr>
          <p:cNvPr id="4" name="Slide Number Placeholder 1">
            <a:extLst>
              <a:ext uri="{FF2B5EF4-FFF2-40B4-BE49-F238E27FC236}">
                <a16:creationId xmlns:a16="http://schemas.microsoft.com/office/drawing/2014/main" id="{0436D1BC-049A-40A7-81B5-C90CCBCA9A27}"/>
              </a:ext>
            </a:extLst>
          </p:cNvPr>
          <p:cNvSpPr>
            <a:spLocks noGrp="1"/>
          </p:cNvSpPr>
          <p:nvPr>
            <p:ph type="sldNum" sz="quarter" idx="12"/>
          </p:nvPr>
        </p:nvSpPr>
        <p:spPr>
          <a:xfrm>
            <a:off x="8997950" y="7042150"/>
            <a:ext cx="539750" cy="312738"/>
          </a:xfrm>
        </p:spPr>
        <p:txBody>
          <a:bodyPr/>
          <a:lstStyle/>
          <a:p>
            <a:pPr>
              <a:defRPr/>
            </a:pPr>
            <a:fld id="{A14B9CBE-E2BF-4D02-A5BE-9A98A21C9C67}" type="slidenum">
              <a:rPr lang="en-US" smtClean="0"/>
              <a:pPr>
                <a:defRPr/>
              </a:pPr>
              <a:t>43</a:t>
            </a:fld>
            <a:endParaRPr lang="en-US" dirty="0"/>
          </a:p>
        </p:txBody>
      </p:sp>
      <p:pic>
        <p:nvPicPr>
          <p:cNvPr id="6" name="Picture 6" descr="https://encrypted-tbn0.gstatic.com/images?q=tbn:ANd9GcTQCzcJfhKrv4rew6SiZ7wpHC9--FvGVVBoGIEVT6dm4NbVg3jK9z-sWeg">
            <a:hlinkClick r:id="rId2"/>
            <a:extLst>
              <a:ext uri="{FF2B5EF4-FFF2-40B4-BE49-F238E27FC236}">
                <a16:creationId xmlns:a16="http://schemas.microsoft.com/office/drawing/2014/main" id="{A028FC3E-1EB7-493A-8FAA-3CCFCCD12EE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75686" y="2088916"/>
            <a:ext cx="1428750" cy="952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 name="TextBox 29">
            <a:extLst>
              <a:ext uri="{FF2B5EF4-FFF2-40B4-BE49-F238E27FC236}">
                <a16:creationId xmlns:a16="http://schemas.microsoft.com/office/drawing/2014/main" id="{D85CC26E-62CD-4F4C-A823-9E6A69A0C69C}"/>
              </a:ext>
            </a:extLst>
          </p:cNvPr>
          <p:cNvSpPr txBox="1"/>
          <p:nvPr/>
        </p:nvSpPr>
        <p:spPr>
          <a:xfrm>
            <a:off x="302784" y="3325547"/>
            <a:ext cx="2774553" cy="2862322"/>
          </a:xfrm>
          <a:prstGeom prst="rect">
            <a:avLst/>
          </a:prstGeom>
          <a:noFill/>
        </p:spPr>
        <p:txBody>
          <a:bodyPr wrap="square">
            <a:spAutoFit/>
          </a:bodyPr>
          <a:lstStyle/>
          <a:p>
            <a:pPr algn="ctr">
              <a:defRPr/>
            </a:pPr>
            <a:r>
              <a:rPr lang="en-US" sz="2000" u="sng" dirty="0">
                <a:solidFill>
                  <a:srgbClr val="000000"/>
                </a:solidFill>
              </a:rPr>
              <a:t>Criminal in country A transact with Hawala Broker.  Hawala broker receives or directs placement of funds/cash, and  “communicates” with counterparty or with another Hawala broker.</a:t>
            </a:r>
            <a:endParaRPr lang="en-US" sz="2000" dirty="0">
              <a:solidFill>
                <a:srgbClr val="000000"/>
              </a:solidFill>
            </a:endParaRPr>
          </a:p>
        </p:txBody>
      </p:sp>
      <p:pic>
        <p:nvPicPr>
          <p:cNvPr id="2050" name="Picture 2" descr="Image result for office park">
            <a:extLst>
              <a:ext uri="{FF2B5EF4-FFF2-40B4-BE49-F238E27FC236}">
                <a16:creationId xmlns:a16="http://schemas.microsoft.com/office/drawing/2014/main" id="{C53D359D-DAE9-469C-BF09-9AF49394A99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427530" y="1967472"/>
            <a:ext cx="1285010" cy="1195388"/>
          </a:xfrm>
          <a:prstGeom prst="rect">
            <a:avLst/>
          </a:prstGeom>
          <a:noFill/>
          <a:extLst>
            <a:ext uri="{909E8E84-426E-40DD-AFC4-6F175D3DCCD1}">
              <a14:hiddenFill xmlns:a14="http://schemas.microsoft.com/office/drawing/2010/main">
                <a:solidFill>
                  <a:srgbClr val="FFFFFF"/>
                </a:solidFill>
              </a14:hiddenFill>
            </a:ext>
          </a:extLst>
        </p:spPr>
      </p:pic>
      <p:sp>
        <p:nvSpPr>
          <p:cNvPr id="26" name="TextBox 25">
            <a:extLst>
              <a:ext uri="{FF2B5EF4-FFF2-40B4-BE49-F238E27FC236}">
                <a16:creationId xmlns:a16="http://schemas.microsoft.com/office/drawing/2014/main" id="{01BEA9E0-3320-419F-93F0-514FEF04CFB8}"/>
              </a:ext>
            </a:extLst>
          </p:cNvPr>
          <p:cNvSpPr txBox="1"/>
          <p:nvPr/>
        </p:nvSpPr>
        <p:spPr>
          <a:xfrm>
            <a:off x="5722516" y="3479435"/>
            <a:ext cx="2774553" cy="2862322"/>
          </a:xfrm>
          <a:prstGeom prst="rect">
            <a:avLst/>
          </a:prstGeom>
          <a:noFill/>
        </p:spPr>
        <p:txBody>
          <a:bodyPr wrap="square">
            <a:spAutoFit/>
          </a:bodyPr>
          <a:lstStyle/>
          <a:p>
            <a:pPr algn="ctr">
              <a:defRPr/>
            </a:pPr>
            <a:r>
              <a:rPr lang="en-US" sz="2000" u="sng" dirty="0">
                <a:solidFill>
                  <a:srgbClr val="000000"/>
                </a:solidFill>
              </a:rPr>
              <a:t>Hawala Broker receives (coded) instructions from first Hawala Broker, and provides funds to the criminal beneficiary.</a:t>
            </a:r>
          </a:p>
          <a:p>
            <a:pPr algn="ctr">
              <a:defRPr/>
            </a:pPr>
            <a:endParaRPr lang="en-US" sz="2000" u="sng" dirty="0">
              <a:solidFill>
                <a:srgbClr val="000000"/>
              </a:solidFill>
            </a:endParaRPr>
          </a:p>
          <a:p>
            <a:pPr algn="ctr">
              <a:defRPr/>
            </a:pPr>
            <a:r>
              <a:rPr lang="en-US" sz="2000" u="sng" dirty="0">
                <a:solidFill>
                  <a:srgbClr val="000000"/>
                </a:solidFill>
              </a:rPr>
              <a:t>Both Hawala Brokers “settle” their own “ledgers.”   </a:t>
            </a:r>
            <a:endParaRPr lang="en-US" sz="2000" dirty="0">
              <a:solidFill>
                <a:srgbClr val="000000"/>
              </a:solidFill>
            </a:endParaRPr>
          </a:p>
        </p:txBody>
      </p:sp>
      <p:sp>
        <p:nvSpPr>
          <p:cNvPr id="14" name="Arrow: Right 13">
            <a:extLst>
              <a:ext uri="{FF2B5EF4-FFF2-40B4-BE49-F238E27FC236}">
                <a16:creationId xmlns:a16="http://schemas.microsoft.com/office/drawing/2014/main" id="{6EEF2129-3433-4586-83C9-E6C2233A0E62}"/>
              </a:ext>
            </a:extLst>
          </p:cNvPr>
          <p:cNvSpPr/>
          <p:nvPr/>
        </p:nvSpPr>
        <p:spPr>
          <a:xfrm>
            <a:off x="3685998" y="2174330"/>
            <a:ext cx="1428750" cy="781671"/>
          </a:xfrm>
          <a:prstGeom prst="rightArrow">
            <a:avLst/>
          </a:prstGeom>
          <a:ln w="57150">
            <a:solidFill>
              <a:schemeClr val="bg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54742685"/>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C3E7303-C014-480D-8530-1F1BC3C2B784}"/>
              </a:ext>
            </a:extLst>
          </p:cNvPr>
          <p:cNvSpPr>
            <a:spLocks noGrp="1"/>
          </p:cNvSpPr>
          <p:nvPr>
            <p:ph type="title"/>
          </p:nvPr>
        </p:nvSpPr>
        <p:spPr>
          <a:xfrm>
            <a:off x="490538" y="457715"/>
            <a:ext cx="8162924" cy="1058400"/>
          </a:xfrm>
        </p:spPr>
        <p:txBody>
          <a:bodyPr/>
          <a:lstStyle/>
          <a:p>
            <a:r>
              <a:rPr lang="en-US" dirty="0"/>
              <a:t>Loans, Taxes &amp; Transfer Pricing</a:t>
            </a:r>
          </a:p>
        </p:txBody>
      </p:sp>
      <p:sp>
        <p:nvSpPr>
          <p:cNvPr id="4" name="Slide Number Placeholder 1">
            <a:extLst>
              <a:ext uri="{FF2B5EF4-FFF2-40B4-BE49-F238E27FC236}">
                <a16:creationId xmlns:a16="http://schemas.microsoft.com/office/drawing/2014/main" id="{0436D1BC-049A-40A7-81B5-C90CCBCA9A27}"/>
              </a:ext>
            </a:extLst>
          </p:cNvPr>
          <p:cNvSpPr>
            <a:spLocks noGrp="1"/>
          </p:cNvSpPr>
          <p:nvPr>
            <p:ph type="sldNum" sz="quarter" idx="12"/>
          </p:nvPr>
        </p:nvSpPr>
        <p:spPr>
          <a:xfrm>
            <a:off x="8997950" y="7042150"/>
            <a:ext cx="539750" cy="312738"/>
          </a:xfrm>
        </p:spPr>
        <p:txBody>
          <a:bodyPr/>
          <a:lstStyle/>
          <a:p>
            <a:pPr>
              <a:defRPr/>
            </a:pPr>
            <a:fld id="{A14B9CBE-E2BF-4D02-A5BE-9A98A21C9C67}" type="slidenum">
              <a:rPr lang="en-US" smtClean="0"/>
              <a:pPr>
                <a:defRPr/>
              </a:pPr>
              <a:t>44</a:t>
            </a:fld>
            <a:endParaRPr lang="en-US" dirty="0"/>
          </a:p>
        </p:txBody>
      </p:sp>
      <p:pic>
        <p:nvPicPr>
          <p:cNvPr id="6" name="Picture 6" descr="https://encrypted-tbn0.gstatic.com/images?q=tbn:ANd9GcTQCzcJfhKrv4rew6SiZ7wpHC9--FvGVVBoGIEVT6dm4NbVg3jK9z-sWeg">
            <a:hlinkClick r:id="rId2"/>
            <a:extLst>
              <a:ext uri="{FF2B5EF4-FFF2-40B4-BE49-F238E27FC236}">
                <a16:creationId xmlns:a16="http://schemas.microsoft.com/office/drawing/2014/main" id="{A028FC3E-1EB7-493A-8FAA-3CCFCCD12EE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479385" y="4766945"/>
            <a:ext cx="1428750" cy="952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8" descr="https://encrypted-tbn1.gstatic.com/images?q=tbn:ANd9GcRqEoyeHo1ykh_DS-PVYUsPY9yBXNocKlyj4jMYMaNxzDGpyu_V5QwdEIg">
            <a:hlinkClick r:id="rId4"/>
            <a:extLst>
              <a:ext uri="{FF2B5EF4-FFF2-40B4-BE49-F238E27FC236}">
                <a16:creationId xmlns:a16="http://schemas.microsoft.com/office/drawing/2014/main" id="{29919698-C434-44D0-B0E3-28F9C832F8DA}"/>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75558" y="4705033"/>
            <a:ext cx="1428750" cy="1076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10" name="Straight Arrow Connector 24">
            <a:extLst>
              <a:ext uri="{FF2B5EF4-FFF2-40B4-BE49-F238E27FC236}">
                <a16:creationId xmlns:a16="http://schemas.microsoft.com/office/drawing/2014/main" id="{B78F89CA-D2E5-4B31-A635-5A4D1B4D67B0}"/>
              </a:ext>
            </a:extLst>
          </p:cNvPr>
          <p:cNvCxnSpPr>
            <a:cxnSpLocks noChangeShapeType="1"/>
            <a:stCxn id="2050" idx="2"/>
            <a:endCxn id="6" idx="0"/>
          </p:cNvCxnSpPr>
          <p:nvPr/>
        </p:nvCxnSpPr>
        <p:spPr bwMode="auto">
          <a:xfrm>
            <a:off x="2978216" y="3842744"/>
            <a:ext cx="1215544" cy="924201"/>
          </a:xfrm>
          <a:prstGeom prst="straightConnector1">
            <a:avLst/>
          </a:prstGeom>
          <a:noFill/>
          <a:ln w="38100" algn="ctr">
            <a:solidFill>
              <a:srgbClr val="000066"/>
            </a:solidFill>
            <a:round/>
            <a:headEnd/>
            <a:tailEnd type="arrow" w="med" len="med"/>
          </a:ln>
          <a:extLst>
            <a:ext uri="{909E8E84-426E-40DD-AFC4-6F175D3DCCD1}">
              <a14:hiddenFill xmlns:a14="http://schemas.microsoft.com/office/drawing/2010/main">
                <a:noFill/>
              </a14:hiddenFill>
            </a:ext>
          </a:extLst>
        </p:spPr>
      </p:cxnSp>
      <p:cxnSp>
        <p:nvCxnSpPr>
          <p:cNvPr id="11" name="Straight Arrow Connector 25">
            <a:extLst>
              <a:ext uri="{FF2B5EF4-FFF2-40B4-BE49-F238E27FC236}">
                <a16:creationId xmlns:a16="http://schemas.microsoft.com/office/drawing/2014/main" id="{4CCAFD90-00A3-48CB-814D-A499D698FCCD}"/>
              </a:ext>
            </a:extLst>
          </p:cNvPr>
          <p:cNvCxnSpPr>
            <a:cxnSpLocks noChangeShapeType="1"/>
            <a:stCxn id="2050" idx="2"/>
            <a:endCxn id="7" idx="0"/>
          </p:cNvCxnSpPr>
          <p:nvPr/>
        </p:nvCxnSpPr>
        <p:spPr bwMode="auto">
          <a:xfrm flipH="1">
            <a:off x="1689933" y="3842744"/>
            <a:ext cx="1288283" cy="862289"/>
          </a:xfrm>
          <a:prstGeom prst="straightConnector1">
            <a:avLst/>
          </a:prstGeom>
          <a:noFill/>
          <a:ln w="38100" algn="ctr">
            <a:solidFill>
              <a:srgbClr val="000066"/>
            </a:solidFill>
            <a:round/>
            <a:headEnd/>
            <a:tailEnd type="arrow" w="med" len="med"/>
          </a:ln>
          <a:extLst>
            <a:ext uri="{909E8E84-426E-40DD-AFC4-6F175D3DCCD1}">
              <a14:hiddenFill xmlns:a14="http://schemas.microsoft.com/office/drawing/2010/main">
                <a:noFill/>
              </a14:hiddenFill>
            </a:ext>
          </a:extLst>
        </p:spPr>
      </p:cxnSp>
      <p:sp>
        <p:nvSpPr>
          <p:cNvPr id="17" name="TextBox 16">
            <a:extLst>
              <a:ext uri="{FF2B5EF4-FFF2-40B4-BE49-F238E27FC236}">
                <a16:creationId xmlns:a16="http://schemas.microsoft.com/office/drawing/2014/main" id="{1851E212-2EAD-47FB-A6DD-61DE81B9FB8E}"/>
              </a:ext>
            </a:extLst>
          </p:cNvPr>
          <p:cNvSpPr txBox="1"/>
          <p:nvPr/>
        </p:nvSpPr>
        <p:spPr>
          <a:xfrm>
            <a:off x="2086676" y="1805009"/>
            <a:ext cx="1783080" cy="707886"/>
          </a:xfrm>
          <a:prstGeom prst="rect">
            <a:avLst/>
          </a:prstGeom>
          <a:noFill/>
        </p:spPr>
        <p:txBody>
          <a:bodyPr wrap="square">
            <a:spAutoFit/>
          </a:bodyPr>
          <a:lstStyle/>
          <a:p>
            <a:pPr algn="ctr">
              <a:defRPr/>
            </a:pPr>
            <a:r>
              <a:rPr lang="en-US" sz="2000" u="sng" dirty="0">
                <a:solidFill>
                  <a:srgbClr val="000000"/>
                </a:solidFill>
              </a:rPr>
              <a:t>Parent Holding Company</a:t>
            </a:r>
          </a:p>
        </p:txBody>
      </p:sp>
      <p:sp>
        <p:nvSpPr>
          <p:cNvPr id="19" name="TextBox 18">
            <a:extLst>
              <a:ext uri="{FF2B5EF4-FFF2-40B4-BE49-F238E27FC236}">
                <a16:creationId xmlns:a16="http://schemas.microsoft.com/office/drawing/2014/main" id="{1BE2CADF-3CA6-4B54-B6CC-13FA7878A1AC}"/>
              </a:ext>
            </a:extLst>
          </p:cNvPr>
          <p:cNvSpPr txBox="1"/>
          <p:nvPr/>
        </p:nvSpPr>
        <p:spPr>
          <a:xfrm>
            <a:off x="3442944" y="3918884"/>
            <a:ext cx="1441450" cy="400110"/>
          </a:xfrm>
          <a:prstGeom prst="rect">
            <a:avLst/>
          </a:prstGeom>
          <a:noFill/>
        </p:spPr>
        <p:txBody>
          <a:bodyPr wrap="square">
            <a:spAutoFit/>
          </a:bodyPr>
          <a:lstStyle/>
          <a:p>
            <a:pPr algn="ctr">
              <a:defRPr/>
            </a:pPr>
            <a:r>
              <a:rPr lang="en-US" sz="2000" u="sng" dirty="0">
                <a:solidFill>
                  <a:srgbClr val="000000"/>
                </a:solidFill>
              </a:rPr>
              <a:t>Affiliate B</a:t>
            </a:r>
          </a:p>
        </p:txBody>
      </p:sp>
      <p:pic>
        <p:nvPicPr>
          <p:cNvPr id="2050" name="Picture 2" descr="Image result for office park">
            <a:extLst>
              <a:ext uri="{FF2B5EF4-FFF2-40B4-BE49-F238E27FC236}">
                <a16:creationId xmlns:a16="http://schemas.microsoft.com/office/drawing/2014/main" id="{C53D359D-DAE9-469C-BF09-9AF49394A99B}"/>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335711" y="2647356"/>
            <a:ext cx="1285010" cy="1195388"/>
          </a:xfrm>
          <a:prstGeom prst="rect">
            <a:avLst/>
          </a:prstGeom>
          <a:noFill/>
          <a:extLst>
            <a:ext uri="{909E8E84-426E-40DD-AFC4-6F175D3DCCD1}">
              <a14:hiddenFill xmlns:a14="http://schemas.microsoft.com/office/drawing/2010/main">
                <a:solidFill>
                  <a:srgbClr val="FFFFFF"/>
                </a:solidFill>
              </a14:hiddenFill>
            </a:ext>
          </a:extLst>
        </p:spPr>
      </p:pic>
      <p:sp>
        <p:nvSpPr>
          <p:cNvPr id="23" name="TextBox 22">
            <a:extLst>
              <a:ext uri="{FF2B5EF4-FFF2-40B4-BE49-F238E27FC236}">
                <a16:creationId xmlns:a16="http://schemas.microsoft.com/office/drawing/2014/main" id="{20D5EEB4-533D-4FFC-9C2A-E6F9322D0FDA}"/>
              </a:ext>
            </a:extLst>
          </p:cNvPr>
          <p:cNvSpPr txBox="1"/>
          <p:nvPr/>
        </p:nvSpPr>
        <p:spPr>
          <a:xfrm>
            <a:off x="5071043" y="1371599"/>
            <a:ext cx="3844357" cy="5078313"/>
          </a:xfrm>
          <a:prstGeom prst="rect">
            <a:avLst/>
          </a:prstGeom>
          <a:noFill/>
        </p:spPr>
        <p:txBody>
          <a:bodyPr wrap="square" rtlCol="0">
            <a:spAutoFit/>
          </a:bodyPr>
          <a:lstStyle/>
          <a:p>
            <a:r>
              <a:rPr lang="en-US" dirty="0">
                <a:solidFill>
                  <a:schemeClr val="bg1"/>
                </a:solidFill>
              </a:rPr>
              <a:t>Loans:</a:t>
            </a:r>
          </a:p>
          <a:p>
            <a:pPr marL="285750" indent="-285750">
              <a:buFont typeface="Arial" panose="020B0604020202020204" pitchFamily="34" charset="0"/>
              <a:buChar char="•"/>
            </a:pPr>
            <a:r>
              <a:rPr lang="en-US" dirty="0">
                <a:solidFill>
                  <a:schemeClr val="bg1"/>
                </a:solidFill>
              </a:rPr>
              <a:t>In lieu of dividends, loans upstream to parent can reduce tax liabilities.</a:t>
            </a:r>
          </a:p>
          <a:p>
            <a:pPr marL="285750" indent="-285750">
              <a:buFont typeface="Arial" panose="020B0604020202020204" pitchFamily="34" charset="0"/>
              <a:buChar char="•"/>
            </a:pPr>
            <a:r>
              <a:rPr lang="en-US" dirty="0">
                <a:solidFill>
                  <a:schemeClr val="bg1"/>
                </a:solidFill>
              </a:rPr>
              <a:t>Loans from parent to subsidiary (or vice versa) or from affiliate to affiliate can (but might not) violate transfer pricing laws and regulations; capital controls; and tax evasion; not counting other criminal laws and violations.  </a:t>
            </a:r>
          </a:p>
          <a:p>
            <a:pPr marL="285750" indent="-285750">
              <a:buFont typeface="Arial" panose="020B0604020202020204" pitchFamily="34" charset="0"/>
              <a:buChar char="•"/>
            </a:pPr>
            <a:r>
              <a:rPr lang="en-US" dirty="0">
                <a:solidFill>
                  <a:schemeClr val="bg1"/>
                </a:solidFill>
              </a:rPr>
              <a:t>Many offshore “shell jurisdictions” as well as jurisdictions with favorable intercompany transaction laws, permit certain favorable treatment allowing the use of loans (and other transactions) at non-arm’s length.  </a:t>
            </a:r>
          </a:p>
          <a:p>
            <a:endParaRPr lang="en-US" dirty="0">
              <a:solidFill>
                <a:schemeClr val="bg1"/>
              </a:solidFill>
            </a:endParaRPr>
          </a:p>
        </p:txBody>
      </p:sp>
      <p:sp>
        <p:nvSpPr>
          <p:cNvPr id="26" name="Arrow: Right 25">
            <a:extLst>
              <a:ext uri="{FF2B5EF4-FFF2-40B4-BE49-F238E27FC236}">
                <a16:creationId xmlns:a16="http://schemas.microsoft.com/office/drawing/2014/main" id="{25EAFCFB-A0B7-47C6-925B-91F6EFFFA101}"/>
              </a:ext>
            </a:extLst>
          </p:cNvPr>
          <p:cNvSpPr/>
          <p:nvPr/>
        </p:nvSpPr>
        <p:spPr>
          <a:xfrm rot="10800000">
            <a:off x="2110740" y="6050280"/>
            <a:ext cx="1958340" cy="516355"/>
          </a:xfrm>
          <a:prstGeom prst="rightArrow">
            <a:avLst/>
          </a:prstGeom>
          <a:ln w="381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9" name="Arrow: Right 28">
            <a:extLst>
              <a:ext uri="{FF2B5EF4-FFF2-40B4-BE49-F238E27FC236}">
                <a16:creationId xmlns:a16="http://schemas.microsoft.com/office/drawing/2014/main" id="{948843A4-07E9-42D9-A029-7EB4D129F2DB}"/>
              </a:ext>
            </a:extLst>
          </p:cNvPr>
          <p:cNvSpPr/>
          <p:nvPr/>
        </p:nvSpPr>
        <p:spPr>
          <a:xfrm rot="16200000">
            <a:off x="-351959" y="3867527"/>
            <a:ext cx="1958340" cy="516355"/>
          </a:xfrm>
          <a:prstGeom prst="rightArrow">
            <a:avLst/>
          </a:prstGeom>
          <a:ln w="381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1" name="TextBox 30">
            <a:extLst>
              <a:ext uri="{FF2B5EF4-FFF2-40B4-BE49-F238E27FC236}">
                <a16:creationId xmlns:a16="http://schemas.microsoft.com/office/drawing/2014/main" id="{0D1555A8-FB58-47CA-AA5A-B14FEB8E7B09}"/>
              </a:ext>
            </a:extLst>
          </p:cNvPr>
          <p:cNvSpPr txBox="1"/>
          <p:nvPr/>
        </p:nvSpPr>
        <p:spPr>
          <a:xfrm>
            <a:off x="1072038" y="3911611"/>
            <a:ext cx="1441450" cy="400110"/>
          </a:xfrm>
          <a:prstGeom prst="rect">
            <a:avLst/>
          </a:prstGeom>
          <a:noFill/>
        </p:spPr>
        <p:txBody>
          <a:bodyPr wrap="square">
            <a:spAutoFit/>
          </a:bodyPr>
          <a:lstStyle/>
          <a:p>
            <a:pPr algn="ctr">
              <a:defRPr/>
            </a:pPr>
            <a:r>
              <a:rPr lang="en-US" sz="2000" u="sng" dirty="0">
                <a:solidFill>
                  <a:srgbClr val="000000"/>
                </a:solidFill>
              </a:rPr>
              <a:t>Affiliate A</a:t>
            </a:r>
          </a:p>
        </p:txBody>
      </p:sp>
    </p:spTree>
    <p:extLst>
      <p:ext uri="{BB962C8B-B14F-4D97-AF65-F5344CB8AC3E}">
        <p14:creationId xmlns:p14="http://schemas.microsoft.com/office/powerpoint/2010/main" val="2717690958"/>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FE253B-16D4-4A08-8D36-FC5355BB0250}"/>
              </a:ext>
            </a:extLst>
          </p:cNvPr>
          <p:cNvSpPr>
            <a:spLocks noGrp="1"/>
          </p:cNvSpPr>
          <p:nvPr>
            <p:ph type="title"/>
          </p:nvPr>
        </p:nvSpPr>
        <p:spPr/>
        <p:txBody>
          <a:bodyPr/>
          <a:lstStyle/>
          <a:p>
            <a:r>
              <a:rPr lang="en-US" dirty="0"/>
              <a:t>Other Schemes/Cases</a:t>
            </a:r>
          </a:p>
        </p:txBody>
      </p:sp>
      <p:sp>
        <p:nvSpPr>
          <p:cNvPr id="3" name="Content Placeholder 2">
            <a:extLst>
              <a:ext uri="{FF2B5EF4-FFF2-40B4-BE49-F238E27FC236}">
                <a16:creationId xmlns:a16="http://schemas.microsoft.com/office/drawing/2014/main" id="{CA25CA1B-5CFF-4720-B89D-0301DE0CF2CC}"/>
              </a:ext>
            </a:extLst>
          </p:cNvPr>
          <p:cNvSpPr>
            <a:spLocks noGrp="1"/>
          </p:cNvSpPr>
          <p:nvPr>
            <p:ph idx="1"/>
          </p:nvPr>
        </p:nvSpPr>
        <p:spPr/>
        <p:txBody>
          <a:bodyPr/>
          <a:lstStyle/>
          <a:p>
            <a:pPr lvl="1" indent="-342900">
              <a:defRPr/>
            </a:pPr>
            <a:r>
              <a:rPr lang="en-US" dirty="0">
                <a:solidFill>
                  <a:srgbClr val="000000"/>
                </a:solidFill>
              </a:rPr>
              <a:t>The inside job</a:t>
            </a:r>
          </a:p>
          <a:p>
            <a:pPr lvl="1" indent="-342900">
              <a:defRPr/>
            </a:pPr>
            <a:r>
              <a:rPr lang="en-US" dirty="0">
                <a:solidFill>
                  <a:srgbClr val="000000"/>
                </a:solidFill>
              </a:rPr>
              <a:t>Strawmen</a:t>
            </a:r>
          </a:p>
          <a:p>
            <a:pPr lvl="1" indent="-342900">
              <a:defRPr/>
            </a:pPr>
            <a:r>
              <a:rPr lang="en-US" dirty="0">
                <a:solidFill>
                  <a:srgbClr val="000000"/>
                </a:solidFill>
              </a:rPr>
              <a:t>Mirror Trading</a:t>
            </a:r>
          </a:p>
          <a:p>
            <a:pPr marL="857250" lvl="1" indent="-457200">
              <a:defRPr/>
            </a:pPr>
            <a:r>
              <a:rPr lang="en-US" dirty="0">
                <a:solidFill>
                  <a:srgbClr val="000000"/>
                </a:solidFill>
              </a:rPr>
              <a:t>Flips</a:t>
            </a:r>
          </a:p>
          <a:p>
            <a:pPr marL="857250" lvl="1" indent="-457200">
              <a:defRPr/>
            </a:pPr>
            <a:r>
              <a:rPr lang="en-US" dirty="0">
                <a:solidFill>
                  <a:srgbClr val="000000"/>
                </a:solidFill>
              </a:rPr>
              <a:t>Pump &amp; Dump</a:t>
            </a:r>
          </a:p>
          <a:p>
            <a:pPr marL="857250" lvl="1" indent="-457200">
              <a:defRPr/>
            </a:pPr>
            <a:r>
              <a:rPr lang="en-US" dirty="0">
                <a:solidFill>
                  <a:srgbClr val="000000"/>
                </a:solidFill>
              </a:rPr>
              <a:t>L/C Invoicing and Amendments</a:t>
            </a:r>
          </a:p>
          <a:p>
            <a:endParaRPr lang="en-US" sz="2800" dirty="0"/>
          </a:p>
        </p:txBody>
      </p:sp>
      <p:sp>
        <p:nvSpPr>
          <p:cNvPr id="4" name="Slide Number Placeholder 3">
            <a:extLst>
              <a:ext uri="{FF2B5EF4-FFF2-40B4-BE49-F238E27FC236}">
                <a16:creationId xmlns:a16="http://schemas.microsoft.com/office/drawing/2014/main" id="{0BFA32FF-547A-4DA5-87C2-1D61295AA6B9}"/>
              </a:ext>
            </a:extLst>
          </p:cNvPr>
          <p:cNvSpPr>
            <a:spLocks noGrp="1"/>
          </p:cNvSpPr>
          <p:nvPr>
            <p:ph type="sldNum" sz="quarter" idx="12"/>
          </p:nvPr>
        </p:nvSpPr>
        <p:spPr/>
        <p:txBody>
          <a:bodyPr/>
          <a:lstStyle/>
          <a:p>
            <a:fld id="{941AA2AD-4ABD-40E1-928E-6C7D7FF4C282}" type="slidenum">
              <a:rPr lang="en-GB" smtClean="0"/>
              <a:t>45</a:t>
            </a:fld>
            <a:endParaRPr lang="en-GB" dirty="0"/>
          </a:p>
        </p:txBody>
      </p:sp>
    </p:spTree>
    <p:extLst>
      <p:ext uri="{BB962C8B-B14F-4D97-AF65-F5344CB8AC3E}">
        <p14:creationId xmlns:p14="http://schemas.microsoft.com/office/powerpoint/2010/main" val="2026472818"/>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6"/>
          <p:cNvSpPr>
            <a:spLocks noGrp="1"/>
          </p:cNvSpPr>
          <p:nvPr>
            <p:ph idx="1"/>
          </p:nvPr>
        </p:nvSpPr>
        <p:spPr/>
        <p:txBody>
          <a:bodyPr/>
          <a:lstStyle/>
          <a:p>
            <a:pPr marL="4762" lvl="2" indent="0" algn="ctr">
              <a:buNone/>
            </a:pPr>
            <a:endParaRPr lang="en-GB" dirty="0">
              <a:solidFill>
                <a:srgbClr val="0018A8"/>
              </a:solidFill>
              <a:ea typeface="ＭＳ Ｐゴシック" pitchFamily="34" charset="-128"/>
            </a:endParaRPr>
          </a:p>
          <a:p>
            <a:pPr marL="4762" lvl="2" indent="0" algn="ctr">
              <a:buNone/>
            </a:pPr>
            <a:endParaRPr lang="en-GB" dirty="0">
              <a:solidFill>
                <a:srgbClr val="0018A8"/>
              </a:solidFill>
              <a:ea typeface="ＭＳ Ｐゴシック" pitchFamily="34" charset="-128"/>
            </a:endParaRPr>
          </a:p>
          <a:p>
            <a:pPr marL="4762" lvl="2" indent="0" algn="ctr">
              <a:buNone/>
            </a:pPr>
            <a:r>
              <a:rPr lang="en-GB" dirty="0">
                <a:solidFill>
                  <a:srgbClr val="0018A8"/>
                </a:solidFill>
                <a:ea typeface="ＭＳ Ｐゴシック" pitchFamily="34" charset="-128"/>
              </a:rPr>
              <a:t>Douglas A. Sloan</a:t>
            </a:r>
          </a:p>
          <a:p>
            <a:pPr marL="4762" lvl="2" indent="0" algn="ctr">
              <a:buNone/>
            </a:pPr>
            <a:r>
              <a:rPr lang="en-GB" dirty="0">
                <a:solidFill>
                  <a:srgbClr val="0018A8"/>
                </a:solidFill>
                <a:ea typeface="ＭＳ Ｐゴシック" pitchFamily="34" charset="-128"/>
              </a:rPr>
              <a:t>President</a:t>
            </a:r>
          </a:p>
          <a:p>
            <a:pPr marL="4762" lvl="2" indent="0" algn="ctr">
              <a:buNone/>
            </a:pPr>
            <a:r>
              <a:rPr lang="en-GB" dirty="0">
                <a:solidFill>
                  <a:srgbClr val="0018A8"/>
                </a:solidFill>
                <a:ea typeface="ＭＳ Ｐゴシック" pitchFamily="34" charset="-128"/>
              </a:rPr>
              <a:t>Catamount Huntsman</a:t>
            </a:r>
          </a:p>
          <a:p>
            <a:pPr marL="4762" lvl="2" indent="0" algn="ctr">
              <a:buNone/>
            </a:pPr>
            <a:endParaRPr lang="en-GB" dirty="0">
              <a:solidFill>
                <a:srgbClr val="0018A8"/>
              </a:solidFill>
              <a:ea typeface="ＭＳ Ｐゴシック" pitchFamily="34" charset="-128"/>
            </a:endParaRPr>
          </a:p>
          <a:p>
            <a:pPr marL="4762" lvl="2" indent="0" algn="ctr">
              <a:buNone/>
            </a:pPr>
            <a:r>
              <a:rPr lang="en-GB" dirty="0">
                <a:solidFill>
                  <a:srgbClr val="0018A8"/>
                </a:solidFill>
                <a:ea typeface="ＭＳ Ｐゴシック" pitchFamily="34" charset="-128"/>
              </a:rPr>
              <a:t>DASloan@outlook.com</a:t>
            </a:r>
          </a:p>
          <a:p>
            <a:pPr marL="4762" lvl="2" indent="0" algn="ctr">
              <a:buNone/>
            </a:pPr>
            <a:endParaRPr lang="en-GB" dirty="0">
              <a:solidFill>
                <a:srgbClr val="0018A8"/>
              </a:solidFill>
              <a:ea typeface="ＭＳ Ｐゴシック" pitchFamily="34" charset="-128"/>
            </a:endParaRPr>
          </a:p>
          <a:p>
            <a:pPr marL="4762" lvl="2" indent="0" algn="ctr">
              <a:buNone/>
            </a:pPr>
            <a:r>
              <a:rPr lang="en-GB" dirty="0">
                <a:solidFill>
                  <a:srgbClr val="0018A8"/>
                </a:solidFill>
                <a:ea typeface="ＭＳ Ｐゴシック" pitchFamily="34" charset="-128"/>
              </a:rPr>
              <a:t>+1-917-565-7695</a:t>
            </a:r>
          </a:p>
        </p:txBody>
      </p:sp>
      <p:sp>
        <p:nvSpPr>
          <p:cNvPr id="5" name="Title 13"/>
          <p:cNvSpPr>
            <a:spLocks noGrp="1"/>
          </p:cNvSpPr>
          <p:nvPr>
            <p:ph type="title"/>
          </p:nvPr>
        </p:nvSpPr>
        <p:spPr>
          <a:xfrm>
            <a:off x="1067143" y="284205"/>
            <a:ext cx="7416800" cy="872791"/>
          </a:xfrm>
        </p:spPr>
        <p:txBody>
          <a:bodyPr/>
          <a:lstStyle/>
          <a:p>
            <a:r>
              <a:rPr lang="en-GB" sz="2800" dirty="0"/>
              <a:t>If you are interested in exploring the possibilities for collaboration and strengthening your abilities…</a:t>
            </a:r>
          </a:p>
        </p:txBody>
      </p:sp>
      <p:sp>
        <p:nvSpPr>
          <p:cNvPr id="2" name="Slide Number Placeholder 1">
            <a:extLst>
              <a:ext uri="{FF2B5EF4-FFF2-40B4-BE49-F238E27FC236}">
                <a16:creationId xmlns:a16="http://schemas.microsoft.com/office/drawing/2014/main" id="{A380BD16-04DC-4F4A-9226-1916E87DA58E}"/>
              </a:ext>
            </a:extLst>
          </p:cNvPr>
          <p:cNvSpPr>
            <a:spLocks noGrp="1"/>
          </p:cNvSpPr>
          <p:nvPr>
            <p:ph type="sldNum" sz="quarter" idx="12"/>
          </p:nvPr>
        </p:nvSpPr>
        <p:spPr/>
        <p:txBody>
          <a:bodyPr/>
          <a:lstStyle/>
          <a:p>
            <a:fld id="{941AA2AD-4ABD-40E1-928E-6C7D7FF4C282}" type="slidenum">
              <a:rPr lang="en-GB" smtClean="0"/>
              <a:t>46</a:t>
            </a:fld>
            <a:endParaRPr lang="en-GB" dirty="0"/>
          </a:p>
        </p:txBody>
      </p:sp>
    </p:spTree>
    <p:extLst>
      <p:ext uri="{BB962C8B-B14F-4D97-AF65-F5344CB8AC3E}">
        <p14:creationId xmlns:p14="http://schemas.microsoft.com/office/powerpoint/2010/main" val="361114710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143DE0-AB8C-4E08-9C91-7A6CB6FB0FC7}"/>
              </a:ext>
            </a:extLst>
          </p:cNvPr>
          <p:cNvSpPr>
            <a:spLocks noGrp="1"/>
          </p:cNvSpPr>
          <p:nvPr>
            <p:ph type="title"/>
          </p:nvPr>
        </p:nvSpPr>
        <p:spPr/>
        <p:txBody>
          <a:bodyPr/>
          <a:lstStyle/>
          <a:p>
            <a:r>
              <a:rPr lang="en-US" dirty="0"/>
              <a:t>Focus on Banks</a:t>
            </a:r>
          </a:p>
        </p:txBody>
      </p:sp>
      <p:sp>
        <p:nvSpPr>
          <p:cNvPr id="3" name="Content Placeholder 2">
            <a:extLst>
              <a:ext uri="{FF2B5EF4-FFF2-40B4-BE49-F238E27FC236}">
                <a16:creationId xmlns:a16="http://schemas.microsoft.com/office/drawing/2014/main" id="{657452D4-08B2-4009-822C-75868FDD655A}"/>
              </a:ext>
            </a:extLst>
          </p:cNvPr>
          <p:cNvSpPr>
            <a:spLocks noGrp="1"/>
          </p:cNvSpPr>
          <p:nvPr>
            <p:ph idx="1"/>
          </p:nvPr>
        </p:nvSpPr>
        <p:spPr>
          <a:xfrm>
            <a:off x="462756" y="1394462"/>
            <a:ext cx="8218487" cy="4525963"/>
          </a:xfrm>
        </p:spPr>
        <p:txBody>
          <a:bodyPr/>
          <a:lstStyle/>
          <a:p>
            <a:r>
              <a:rPr lang="en-US" sz="2400" dirty="0"/>
              <a:t>Most basic definition of a bank:  Any company that takes deposits AND makes loans.  </a:t>
            </a:r>
          </a:p>
          <a:p>
            <a:r>
              <a:rPr lang="en-US" sz="2400" dirty="0"/>
              <a:t>Nearly all banks are under some form of regulation and supervision.  Depending on the jurisdiction depends on the size, scope, and sophistication of supervision.  The record of enforcement of AML laws and regulations upon banks varies widely.</a:t>
            </a:r>
          </a:p>
          <a:p>
            <a:r>
              <a:rPr lang="en-US" sz="2400" dirty="0"/>
              <a:t>Universal Banks are permitted in most jurisdictions of the world, including the European Union.  Permissible financial products and services for banks in the US are limited.  However, Bank Holding Companies (BHCs) may own banks as well as other types of financial companies (e.g. broker dealers), thus allowing the BHC organizations to compete in the international financial markets. </a:t>
            </a:r>
          </a:p>
          <a:p>
            <a:endParaRPr lang="en-US" sz="2400" dirty="0"/>
          </a:p>
          <a:p>
            <a:endParaRPr lang="en-US" sz="2400" dirty="0"/>
          </a:p>
          <a:p>
            <a:endParaRPr lang="en-US" sz="2400" dirty="0"/>
          </a:p>
        </p:txBody>
      </p:sp>
      <p:sp>
        <p:nvSpPr>
          <p:cNvPr id="4" name="Slide Number Placeholder 3">
            <a:extLst>
              <a:ext uri="{FF2B5EF4-FFF2-40B4-BE49-F238E27FC236}">
                <a16:creationId xmlns:a16="http://schemas.microsoft.com/office/drawing/2014/main" id="{6077E89A-4099-4A2B-88E2-157295A9726E}"/>
              </a:ext>
            </a:extLst>
          </p:cNvPr>
          <p:cNvSpPr>
            <a:spLocks noGrp="1"/>
          </p:cNvSpPr>
          <p:nvPr>
            <p:ph type="sldNum" sz="quarter" idx="12"/>
          </p:nvPr>
        </p:nvSpPr>
        <p:spPr/>
        <p:txBody>
          <a:bodyPr/>
          <a:lstStyle/>
          <a:p>
            <a:fld id="{941AA2AD-4ABD-40E1-928E-6C7D7FF4C282}" type="slidenum">
              <a:rPr lang="en-GB" smtClean="0"/>
              <a:t>5</a:t>
            </a:fld>
            <a:endParaRPr lang="en-GB" dirty="0"/>
          </a:p>
        </p:txBody>
      </p:sp>
    </p:spTree>
    <p:extLst>
      <p:ext uri="{BB962C8B-B14F-4D97-AF65-F5344CB8AC3E}">
        <p14:creationId xmlns:p14="http://schemas.microsoft.com/office/powerpoint/2010/main" val="408832323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1"/>
          <p:cNvSpPr>
            <a:spLocks noGrp="1"/>
          </p:cNvSpPr>
          <p:nvPr>
            <p:ph type="sldNum" sz="quarter" idx="12"/>
          </p:nvPr>
        </p:nvSpPr>
        <p:spPr>
          <a:xfrm>
            <a:off x="8997950" y="7042150"/>
            <a:ext cx="539750" cy="312738"/>
          </a:xfrm>
        </p:spPr>
        <p:txBody>
          <a:bodyPr/>
          <a:lstStyle/>
          <a:p>
            <a:pPr>
              <a:defRPr/>
            </a:pPr>
            <a:fld id="{A14B9CBE-E2BF-4D02-A5BE-9A98A21C9C67}" type="slidenum">
              <a:rPr lang="en-US" smtClean="0"/>
              <a:pPr>
                <a:defRPr/>
              </a:pPr>
              <a:t>6</a:t>
            </a:fld>
            <a:endParaRPr lang="en-US" dirty="0"/>
          </a:p>
        </p:txBody>
      </p:sp>
      <p:pic>
        <p:nvPicPr>
          <p:cNvPr id="5" name="Picture 6" descr="https://encrypted-tbn0.gstatic.com/images?q=tbn:ANd9GcTQCzcJfhKrv4rew6SiZ7wpHC9--FvGVVBoGIEVT6dm4NbVg3jK9z-sWeg">
            <a:hlinkClick r:id="rId2"/>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7961" y="3203022"/>
            <a:ext cx="1428750" cy="952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2" descr="https://encrypted-tbn3.gstatic.com/images?q=tbn:ANd9GcSfhMhT10z8I2B2RdD5qF6ICVeThOaVuc-YEifr-fYgZvqtQQ1d8iRlVqI">
            <a:hlinkClick r:id="rId4"/>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569020" y="1575315"/>
            <a:ext cx="142875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 name="Picture 2" descr="https://encrypted-tbn3.gstatic.com/images?q=tbn:ANd9GcSfhMhT10z8I2B2RdD5qF6ICVeThOaVuc-YEifr-fYgZvqtQQ1d8iRlVqI">
            <a:hlinkClick r:id="rId4"/>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208974" y="3096060"/>
            <a:ext cx="142875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 name="TextBox 30"/>
          <p:cNvSpPr txBox="1"/>
          <p:nvPr/>
        </p:nvSpPr>
        <p:spPr>
          <a:xfrm>
            <a:off x="819345" y="170636"/>
            <a:ext cx="8042715" cy="646331"/>
          </a:xfrm>
          <a:prstGeom prst="rect">
            <a:avLst/>
          </a:prstGeom>
          <a:noFill/>
        </p:spPr>
        <p:txBody>
          <a:bodyPr wrap="none">
            <a:spAutoFit/>
          </a:bodyPr>
          <a:lstStyle/>
          <a:p>
            <a:pPr>
              <a:defRPr/>
            </a:pPr>
            <a:r>
              <a:rPr lang="en-US" sz="3600" b="1" dirty="0">
                <a:solidFill>
                  <a:srgbClr val="000000"/>
                </a:solidFill>
              </a:rPr>
              <a:t>Universal vs Segmented Banking Systems</a:t>
            </a:r>
          </a:p>
        </p:txBody>
      </p:sp>
      <p:pic>
        <p:nvPicPr>
          <p:cNvPr id="2" name="Picture 1">
            <a:extLst>
              <a:ext uri="{FF2B5EF4-FFF2-40B4-BE49-F238E27FC236}">
                <a16:creationId xmlns:a16="http://schemas.microsoft.com/office/drawing/2014/main" id="{5331905A-1BB4-4DA4-8073-51493D09DB26}"/>
              </a:ext>
            </a:extLst>
          </p:cNvPr>
          <p:cNvPicPr>
            <a:picLocks noChangeAspect="1"/>
          </p:cNvPicPr>
          <p:nvPr/>
        </p:nvPicPr>
        <p:blipFill>
          <a:blip r:embed="rId6"/>
          <a:stretch>
            <a:fillRect/>
          </a:stretch>
        </p:blipFill>
        <p:spPr>
          <a:xfrm>
            <a:off x="1668711" y="1575315"/>
            <a:ext cx="1423987" cy="1143000"/>
          </a:xfrm>
          <a:prstGeom prst="rect">
            <a:avLst/>
          </a:prstGeom>
        </p:spPr>
      </p:pic>
      <p:pic>
        <p:nvPicPr>
          <p:cNvPr id="33" name="Picture 6" descr="https://encrypted-tbn0.gstatic.com/images?q=tbn:ANd9GcTQCzcJfhKrv4rew6SiZ7wpHC9--FvGVVBoGIEVT6dm4NbVg3jK9z-sWeg">
            <a:hlinkClick r:id="rId2"/>
            <a:extLst>
              <a:ext uri="{FF2B5EF4-FFF2-40B4-BE49-F238E27FC236}">
                <a16:creationId xmlns:a16="http://schemas.microsoft.com/office/drawing/2014/main" id="{14DB8A2C-1A0A-41D8-8CFF-8C24CD22CDB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7285" y="5133280"/>
            <a:ext cx="1428750" cy="952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5" name="Rectangle 34">
            <a:extLst>
              <a:ext uri="{FF2B5EF4-FFF2-40B4-BE49-F238E27FC236}">
                <a16:creationId xmlns:a16="http://schemas.microsoft.com/office/drawing/2014/main" id="{3A3FFDD4-C97F-4BFC-BEDA-5F2E519A31E7}"/>
              </a:ext>
            </a:extLst>
          </p:cNvPr>
          <p:cNvSpPr/>
          <p:nvPr/>
        </p:nvSpPr>
        <p:spPr>
          <a:xfrm>
            <a:off x="331110" y="1928018"/>
            <a:ext cx="1201100" cy="58229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BHC</a:t>
            </a:r>
          </a:p>
        </p:txBody>
      </p:sp>
      <p:sp>
        <p:nvSpPr>
          <p:cNvPr id="37" name="Rectangle 36">
            <a:extLst>
              <a:ext uri="{FF2B5EF4-FFF2-40B4-BE49-F238E27FC236}">
                <a16:creationId xmlns:a16="http://schemas.microsoft.com/office/drawing/2014/main" id="{3729DE91-5A46-4291-9D27-F5616625E3CD}"/>
              </a:ext>
            </a:extLst>
          </p:cNvPr>
          <p:cNvSpPr/>
          <p:nvPr/>
        </p:nvSpPr>
        <p:spPr>
          <a:xfrm>
            <a:off x="7660959" y="3052366"/>
            <a:ext cx="1201101" cy="9144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Banking Bus. Depts.</a:t>
            </a:r>
          </a:p>
        </p:txBody>
      </p:sp>
      <p:sp>
        <p:nvSpPr>
          <p:cNvPr id="39" name="Rectangle 38">
            <a:extLst>
              <a:ext uri="{FF2B5EF4-FFF2-40B4-BE49-F238E27FC236}">
                <a16:creationId xmlns:a16="http://schemas.microsoft.com/office/drawing/2014/main" id="{0383E6D2-1436-4BA4-956E-CA5497AE2215}"/>
              </a:ext>
            </a:extLst>
          </p:cNvPr>
          <p:cNvSpPr/>
          <p:nvPr/>
        </p:nvSpPr>
        <p:spPr>
          <a:xfrm>
            <a:off x="7660959" y="5493544"/>
            <a:ext cx="1241740" cy="9144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Other Bus. Lines</a:t>
            </a:r>
          </a:p>
        </p:txBody>
      </p:sp>
      <p:sp>
        <p:nvSpPr>
          <p:cNvPr id="42" name="Rectangle 41">
            <a:extLst>
              <a:ext uri="{FF2B5EF4-FFF2-40B4-BE49-F238E27FC236}">
                <a16:creationId xmlns:a16="http://schemas.microsoft.com/office/drawing/2014/main" id="{885BF65C-15A5-4420-ADE0-40606F0800BB}"/>
              </a:ext>
            </a:extLst>
          </p:cNvPr>
          <p:cNvSpPr/>
          <p:nvPr/>
        </p:nvSpPr>
        <p:spPr>
          <a:xfrm>
            <a:off x="1668711" y="988536"/>
            <a:ext cx="1428750" cy="39576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US Model</a:t>
            </a:r>
          </a:p>
        </p:txBody>
      </p:sp>
      <p:sp>
        <p:nvSpPr>
          <p:cNvPr id="44" name="Rectangle 43">
            <a:extLst>
              <a:ext uri="{FF2B5EF4-FFF2-40B4-BE49-F238E27FC236}">
                <a16:creationId xmlns:a16="http://schemas.microsoft.com/office/drawing/2014/main" id="{A22A20F0-A663-4656-A4FC-9A7DB40DD515}"/>
              </a:ext>
            </a:extLst>
          </p:cNvPr>
          <p:cNvSpPr/>
          <p:nvPr/>
        </p:nvSpPr>
        <p:spPr>
          <a:xfrm>
            <a:off x="5569020" y="988536"/>
            <a:ext cx="1419225" cy="39576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World Model</a:t>
            </a:r>
          </a:p>
        </p:txBody>
      </p:sp>
      <p:cxnSp>
        <p:nvCxnSpPr>
          <p:cNvPr id="47" name="Connector: Elbow 46">
            <a:extLst>
              <a:ext uri="{FF2B5EF4-FFF2-40B4-BE49-F238E27FC236}">
                <a16:creationId xmlns:a16="http://schemas.microsoft.com/office/drawing/2014/main" id="{9AF8BB36-2694-44FD-95EA-C952A52EB2A0}"/>
              </a:ext>
            </a:extLst>
          </p:cNvPr>
          <p:cNvCxnSpPr>
            <a:stCxn id="2" idx="2"/>
            <a:endCxn id="14" idx="1"/>
          </p:cNvCxnSpPr>
          <p:nvPr/>
        </p:nvCxnSpPr>
        <p:spPr>
          <a:xfrm rot="16200000" flipH="1">
            <a:off x="2320217" y="2778802"/>
            <a:ext cx="949245" cy="828269"/>
          </a:xfrm>
          <a:prstGeom prst="bentConnector2">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48" name="Connector: Elbow 47">
            <a:extLst>
              <a:ext uri="{FF2B5EF4-FFF2-40B4-BE49-F238E27FC236}">
                <a16:creationId xmlns:a16="http://schemas.microsoft.com/office/drawing/2014/main" id="{B92D4DEA-2AF3-46E9-BF52-830BEA5E80E3}"/>
              </a:ext>
            </a:extLst>
          </p:cNvPr>
          <p:cNvCxnSpPr>
            <a:cxnSpLocks/>
            <a:endCxn id="5" idx="3"/>
          </p:cNvCxnSpPr>
          <p:nvPr/>
        </p:nvCxnSpPr>
        <p:spPr>
          <a:xfrm rot="5400000">
            <a:off x="1573532" y="2856744"/>
            <a:ext cx="865708" cy="779349"/>
          </a:xfrm>
          <a:prstGeom prst="bentConnector2">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51" name="Connector: Elbow 50">
            <a:extLst>
              <a:ext uri="{FF2B5EF4-FFF2-40B4-BE49-F238E27FC236}">
                <a16:creationId xmlns:a16="http://schemas.microsoft.com/office/drawing/2014/main" id="{AEA50A99-36C5-4565-85AF-E4CC85E1B309}"/>
              </a:ext>
            </a:extLst>
          </p:cNvPr>
          <p:cNvCxnSpPr>
            <a:cxnSpLocks/>
            <a:stCxn id="2" idx="2"/>
            <a:endCxn id="33" idx="3"/>
          </p:cNvCxnSpPr>
          <p:nvPr/>
        </p:nvCxnSpPr>
        <p:spPr>
          <a:xfrm rot="5400000">
            <a:off x="567763" y="3796587"/>
            <a:ext cx="2891215" cy="734670"/>
          </a:xfrm>
          <a:prstGeom prst="bentConnector2">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55" name="Rectangle 54">
            <a:extLst>
              <a:ext uri="{FF2B5EF4-FFF2-40B4-BE49-F238E27FC236}">
                <a16:creationId xmlns:a16="http://schemas.microsoft.com/office/drawing/2014/main" id="{967EBCCE-115A-4BD5-BAE4-842EBB3503F9}"/>
              </a:ext>
            </a:extLst>
          </p:cNvPr>
          <p:cNvSpPr/>
          <p:nvPr/>
        </p:nvSpPr>
        <p:spPr>
          <a:xfrm>
            <a:off x="7701599" y="4309903"/>
            <a:ext cx="1201100" cy="9144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Broker Dealer</a:t>
            </a:r>
          </a:p>
        </p:txBody>
      </p:sp>
      <p:sp>
        <p:nvSpPr>
          <p:cNvPr id="58" name="Rectangle 57">
            <a:extLst>
              <a:ext uri="{FF2B5EF4-FFF2-40B4-BE49-F238E27FC236}">
                <a16:creationId xmlns:a16="http://schemas.microsoft.com/office/drawing/2014/main" id="{DBE41719-43A6-48BD-B447-D8172FCEB5AE}"/>
              </a:ext>
            </a:extLst>
          </p:cNvPr>
          <p:cNvSpPr/>
          <p:nvPr/>
        </p:nvSpPr>
        <p:spPr>
          <a:xfrm>
            <a:off x="270784" y="4368205"/>
            <a:ext cx="1201100" cy="58229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Broker Dealer</a:t>
            </a:r>
          </a:p>
        </p:txBody>
      </p:sp>
      <p:sp>
        <p:nvSpPr>
          <p:cNvPr id="60" name="Rectangle 59">
            <a:extLst>
              <a:ext uri="{FF2B5EF4-FFF2-40B4-BE49-F238E27FC236}">
                <a16:creationId xmlns:a16="http://schemas.microsoft.com/office/drawing/2014/main" id="{3C6DF093-3C7C-4161-90CA-954B0B45E61D}"/>
              </a:ext>
            </a:extLst>
          </p:cNvPr>
          <p:cNvSpPr/>
          <p:nvPr/>
        </p:nvSpPr>
        <p:spPr>
          <a:xfrm>
            <a:off x="301786" y="6137751"/>
            <a:ext cx="1201100" cy="58229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Other Subs.</a:t>
            </a:r>
          </a:p>
        </p:txBody>
      </p:sp>
      <p:sp>
        <p:nvSpPr>
          <p:cNvPr id="62" name="Rectangle 61">
            <a:extLst>
              <a:ext uri="{FF2B5EF4-FFF2-40B4-BE49-F238E27FC236}">
                <a16:creationId xmlns:a16="http://schemas.microsoft.com/office/drawing/2014/main" id="{98AE9170-8E67-434A-A63C-38291C0A8B8A}"/>
              </a:ext>
            </a:extLst>
          </p:cNvPr>
          <p:cNvSpPr/>
          <p:nvPr/>
        </p:nvSpPr>
        <p:spPr>
          <a:xfrm>
            <a:off x="7109351" y="1849995"/>
            <a:ext cx="1201100" cy="58229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Bank</a:t>
            </a:r>
          </a:p>
        </p:txBody>
      </p:sp>
      <p:sp>
        <p:nvSpPr>
          <p:cNvPr id="64" name="Rectangle 63">
            <a:extLst>
              <a:ext uri="{FF2B5EF4-FFF2-40B4-BE49-F238E27FC236}">
                <a16:creationId xmlns:a16="http://schemas.microsoft.com/office/drawing/2014/main" id="{A5633050-ABBE-42E0-A0AF-BEA1FB0D6CBD}"/>
              </a:ext>
            </a:extLst>
          </p:cNvPr>
          <p:cNvSpPr/>
          <p:nvPr/>
        </p:nvSpPr>
        <p:spPr>
          <a:xfrm>
            <a:off x="3322799" y="4364323"/>
            <a:ext cx="1201100" cy="58229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Bank</a:t>
            </a:r>
          </a:p>
        </p:txBody>
      </p:sp>
      <p:cxnSp>
        <p:nvCxnSpPr>
          <p:cNvPr id="71" name="Connector: Elbow 70">
            <a:extLst>
              <a:ext uri="{FF2B5EF4-FFF2-40B4-BE49-F238E27FC236}">
                <a16:creationId xmlns:a16="http://schemas.microsoft.com/office/drawing/2014/main" id="{790A3615-C566-4477-8BD7-61B1A2AE001C}"/>
              </a:ext>
            </a:extLst>
          </p:cNvPr>
          <p:cNvCxnSpPr>
            <a:cxnSpLocks/>
            <a:stCxn id="8" idx="2"/>
            <a:endCxn id="37" idx="1"/>
          </p:cNvCxnSpPr>
          <p:nvPr/>
        </p:nvCxnSpPr>
        <p:spPr>
          <a:xfrm rot="16200000" flipH="1">
            <a:off x="6576552" y="2425158"/>
            <a:ext cx="791251" cy="1377564"/>
          </a:xfrm>
          <a:prstGeom prst="bentConnector2">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74" name="Connector: Elbow 73">
            <a:extLst>
              <a:ext uri="{FF2B5EF4-FFF2-40B4-BE49-F238E27FC236}">
                <a16:creationId xmlns:a16="http://schemas.microsoft.com/office/drawing/2014/main" id="{0F43B767-526D-4953-9A96-A2029AB81068}"/>
              </a:ext>
            </a:extLst>
          </p:cNvPr>
          <p:cNvCxnSpPr>
            <a:cxnSpLocks/>
            <a:stCxn id="8" idx="2"/>
            <a:endCxn id="55" idx="1"/>
          </p:cNvCxnSpPr>
          <p:nvPr/>
        </p:nvCxnSpPr>
        <p:spPr>
          <a:xfrm rot="16200000" flipH="1">
            <a:off x="5968103" y="3033607"/>
            <a:ext cx="2048788" cy="1418204"/>
          </a:xfrm>
          <a:prstGeom prst="bentConnector2">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77" name="Connector: Elbow 76">
            <a:extLst>
              <a:ext uri="{FF2B5EF4-FFF2-40B4-BE49-F238E27FC236}">
                <a16:creationId xmlns:a16="http://schemas.microsoft.com/office/drawing/2014/main" id="{4FF06DBB-EEFE-44E5-B5BF-C9778C64535D}"/>
              </a:ext>
            </a:extLst>
          </p:cNvPr>
          <p:cNvCxnSpPr>
            <a:cxnSpLocks/>
            <a:stCxn id="8" idx="2"/>
            <a:endCxn id="39" idx="1"/>
          </p:cNvCxnSpPr>
          <p:nvPr/>
        </p:nvCxnSpPr>
        <p:spPr>
          <a:xfrm rot="16200000" flipH="1">
            <a:off x="5355963" y="3645747"/>
            <a:ext cx="3232429" cy="1377564"/>
          </a:xfrm>
          <a:prstGeom prst="bentConnector2">
            <a:avLst/>
          </a:prstGeom>
          <a:ln w="38100">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4047355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D7E007-E671-4C84-9441-B8CF01535D9D}"/>
              </a:ext>
            </a:extLst>
          </p:cNvPr>
          <p:cNvSpPr>
            <a:spLocks noGrp="1"/>
          </p:cNvSpPr>
          <p:nvPr>
            <p:ph type="title"/>
          </p:nvPr>
        </p:nvSpPr>
        <p:spPr/>
        <p:txBody>
          <a:bodyPr/>
          <a:lstStyle/>
          <a:p>
            <a:r>
              <a:rPr lang="en-US" dirty="0"/>
              <a:t>Focus on Banks continued</a:t>
            </a:r>
          </a:p>
        </p:txBody>
      </p:sp>
      <p:sp>
        <p:nvSpPr>
          <p:cNvPr id="3" name="Content Placeholder 2">
            <a:extLst>
              <a:ext uri="{FF2B5EF4-FFF2-40B4-BE49-F238E27FC236}">
                <a16:creationId xmlns:a16="http://schemas.microsoft.com/office/drawing/2014/main" id="{F50FA75B-E6F2-4A51-AF0C-0D25DF872C69}"/>
              </a:ext>
            </a:extLst>
          </p:cNvPr>
          <p:cNvSpPr>
            <a:spLocks noGrp="1"/>
          </p:cNvSpPr>
          <p:nvPr>
            <p:ph idx="1"/>
          </p:nvPr>
        </p:nvSpPr>
        <p:spPr/>
        <p:txBody>
          <a:bodyPr/>
          <a:lstStyle/>
          <a:p>
            <a:pPr algn="just"/>
            <a:r>
              <a:rPr lang="en-US" sz="2400" dirty="0"/>
              <a:t>The greatest means to investigate, detect, and report money laundering activities remains at banks as banks remain the most common essential link directly or indirectly connecting all financial activities in the world.  For this reason, the most stringent AML requirements are imposed upon banks.  </a:t>
            </a:r>
          </a:p>
          <a:p>
            <a:pPr marL="0" indent="0" algn="just">
              <a:buNone/>
            </a:pPr>
            <a:endParaRPr lang="en-US" sz="2400" dirty="0"/>
          </a:p>
          <a:p>
            <a:pPr algn="just"/>
            <a:r>
              <a:rPr lang="en-US" sz="2400" dirty="0"/>
              <a:t>However, the more indirect the connection to banks (e.g. processing transactions for customers’ customers; maintaining custodian accounts for hedge funds; etc.) the greater the challenge to connect criminals to their money, gather evidence, and prosecute crimes.   </a:t>
            </a:r>
          </a:p>
        </p:txBody>
      </p:sp>
      <p:sp>
        <p:nvSpPr>
          <p:cNvPr id="4" name="Slide Number Placeholder 3">
            <a:extLst>
              <a:ext uri="{FF2B5EF4-FFF2-40B4-BE49-F238E27FC236}">
                <a16:creationId xmlns:a16="http://schemas.microsoft.com/office/drawing/2014/main" id="{B63F3687-9807-48A7-AB0D-6A217BEA00E5}"/>
              </a:ext>
            </a:extLst>
          </p:cNvPr>
          <p:cNvSpPr>
            <a:spLocks noGrp="1"/>
          </p:cNvSpPr>
          <p:nvPr>
            <p:ph type="sldNum" sz="quarter" idx="12"/>
          </p:nvPr>
        </p:nvSpPr>
        <p:spPr/>
        <p:txBody>
          <a:bodyPr/>
          <a:lstStyle/>
          <a:p>
            <a:fld id="{941AA2AD-4ABD-40E1-928E-6C7D7FF4C282}" type="slidenum">
              <a:rPr lang="en-GB" smtClean="0"/>
              <a:t>7</a:t>
            </a:fld>
            <a:endParaRPr lang="en-GB" dirty="0"/>
          </a:p>
        </p:txBody>
      </p:sp>
    </p:spTree>
    <p:extLst>
      <p:ext uri="{BB962C8B-B14F-4D97-AF65-F5344CB8AC3E}">
        <p14:creationId xmlns:p14="http://schemas.microsoft.com/office/powerpoint/2010/main" val="158245314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E65974-13EA-22D2-1064-B559EB88D5B4}"/>
              </a:ext>
            </a:extLst>
          </p:cNvPr>
          <p:cNvSpPr>
            <a:spLocks noGrp="1"/>
          </p:cNvSpPr>
          <p:nvPr>
            <p:ph type="title"/>
          </p:nvPr>
        </p:nvSpPr>
        <p:spPr/>
        <p:txBody>
          <a:bodyPr/>
          <a:lstStyle/>
          <a:p>
            <a:r>
              <a:rPr lang="en-US" dirty="0"/>
              <a:t>Focus on Banks continued</a:t>
            </a:r>
          </a:p>
        </p:txBody>
      </p:sp>
      <p:sp>
        <p:nvSpPr>
          <p:cNvPr id="3" name="Content Placeholder 2">
            <a:extLst>
              <a:ext uri="{FF2B5EF4-FFF2-40B4-BE49-F238E27FC236}">
                <a16:creationId xmlns:a16="http://schemas.microsoft.com/office/drawing/2014/main" id="{974D389B-9E90-433A-0E0E-B35A8177A20A}"/>
              </a:ext>
            </a:extLst>
          </p:cNvPr>
          <p:cNvSpPr>
            <a:spLocks noGrp="1"/>
          </p:cNvSpPr>
          <p:nvPr>
            <p:ph idx="1"/>
          </p:nvPr>
        </p:nvSpPr>
        <p:spPr>
          <a:xfrm>
            <a:off x="382050" y="1669214"/>
            <a:ext cx="8218487" cy="4525963"/>
          </a:xfrm>
        </p:spPr>
        <p:txBody>
          <a:bodyPr/>
          <a:lstStyle/>
          <a:p>
            <a:r>
              <a:rPr lang="en-US" sz="2600" dirty="0"/>
              <a:t>Banks often contain a treasure trove of information about suspects and other persons of interest.  </a:t>
            </a:r>
          </a:p>
          <a:p>
            <a:r>
              <a:rPr lang="en-US" sz="2600" dirty="0"/>
              <a:t>Because of the due diligence information collected on customers and their financial transactions, financial profiles can be developed.</a:t>
            </a:r>
          </a:p>
          <a:p>
            <a:r>
              <a:rPr lang="en-US" sz="2600" dirty="0"/>
              <a:t>Often such information is not available at other institutions, government agencies or providers.  </a:t>
            </a:r>
          </a:p>
          <a:p>
            <a:r>
              <a:rPr lang="en-US" sz="2600" dirty="0"/>
              <a:t>Depending on the scope of the relationship will depend on the available information (scope, breadth and depth). </a:t>
            </a:r>
          </a:p>
          <a:p>
            <a:r>
              <a:rPr lang="en-US" sz="2600" dirty="0"/>
              <a:t>Comparing the information collected can also be useful.  </a:t>
            </a:r>
          </a:p>
        </p:txBody>
      </p:sp>
      <p:sp>
        <p:nvSpPr>
          <p:cNvPr id="4" name="Slide Number Placeholder 3">
            <a:extLst>
              <a:ext uri="{FF2B5EF4-FFF2-40B4-BE49-F238E27FC236}">
                <a16:creationId xmlns:a16="http://schemas.microsoft.com/office/drawing/2014/main" id="{05396AB7-FCD4-2EAA-A61F-6A35ABBFC38D}"/>
              </a:ext>
            </a:extLst>
          </p:cNvPr>
          <p:cNvSpPr>
            <a:spLocks noGrp="1"/>
          </p:cNvSpPr>
          <p:nvPr>
            <p:ph type="sldNum" sz="quarter" idx="12"/>
          </p:nvPr>
        </p:nvSpPr>
        <p:spPr/>
        <p:txBody>
          <a:bodyPr/>
          <a:lstStyle/>
          <a:p>
            <a:fld id="{941AA2AD-4ABD-40E1-928E-6C7D7FF4C282}" type="slidenum">
              <a:rPr lang="en-GB" smtClean="0"/>
              <a:t>8</a:t>
            </a:fld>
            <a:endParaRPr lang="en-GB" dirty="0"/>
          </a:p>
        </p:txBody>
      </p:sp>
    </p:spTree>
    <p:extLst>
      <p:ext uri="{BB962C8B-B14F-4D97-AF65-F5344CB8AC3E}">
        <p14:creationId xmlns:p14="http://schemas.microsoft.com/office/powerpoint/2010/main" val="114771151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F0F85A-6D52-DF9B-4DF2-9EBFD1C40709}"/>
              </a:ext>
            </a:extLst>
          </p:cNvPr>
          <p:cNvSpPr>
            <a:spLocks noGrp="1"/>
          </p:cNvSpPr>
          <p:nvPr>
            <p:ph type="title"/>
          </p:nvPr>
        </p:nvSpPr>
        <p:spPr>
          <a:xfrm>
            <a:off x="1150620" y="73060"/>
            <a:ext cx="7613236" cy="1081551"/>
          </a:xfrm>
        </p:spPr>
        <p:txBody>
          <a:bodyPr anchor="b">
            <a:normAutofit fontScale="90000"/>
          </a:bodyPr>
          <a:lstStyle/>
          <a:p>
            <a:r>
              <a:rPr lang="en-US" sz="4050" dirty="0"/>
              <a:t>What information is available? – Breadth vs. Depth</a:t>
            </a:r>
          </a:p>
        </p:txBody>
      </p:sp>
      <p:sp>
        <p:nvSpPr>
          <p:cNvPr id="3" name="Content Placeholder 2">
            <a:extLst>
              <a:ext uri="{FF2B5EF4-FFF2-40B4-BE49-F238E27FC236}">
                <a16:creationId xmlns:a16="http://schemas.microsoft.com/office/drawing/2014/main" id="{1D948D6E-411D-41E7-27C8-9F77E881626C}"/>
              </a:ext>
            </a:extLst>
          </p:cNvPr>
          <p:cNvSpPr>
            <a:spLocks noGrp="1"/>
          </p:cNvSpPr>
          <p:nvPr>
            <p:ph idx="1"/>
          </p:nvPr>
        </p:nvSpPr>
        <p:spPr>
          <a:xfrm>
            <a:off x="266700" y="2113280"/>
            <a:ext cx="3182692" cy="3992880"/>
          </a:xfrm>
        </p:spPr>
        <p:txBody>
          <a:bodyPr>
            <a:normAutofit/>
          </a:bodyPr>
          <a:lstStyle/>
          <a:p>
            <a:pPr>
              <a:defRPr/>
            </a:pPr>
            <a:r>
              <a:rPr lang="en-US" sz="2000" b="1" dirty="0"/>
              <a:t>Direct banking relationship </a:t>
            </a:r>
            <a:r>
              <a:rPr lang="en-US" sz="2000" dirty="0"/>
              <a:t>– client due diligence (depth of client profile and transactions within that bank’s relationship)</a:t>
            </a:r>
          </a:p>
          <a:p>
            <a:pPr marL="0" indent="0">
              <a:buNone/>
              <a:defRPr/>
            </a:pPr>
            <a:endParaRPr lang="en-US" sz="2000" dirty="0"/>
          </a:p>
          <a:p>
            <a:pPr>
              <a:defRPr/>
            </a:pPr>
            <a:r>
              <a:rPr lang="en-US" sz="2000" b="1" dirty="0"/>
              <a:t>Correspondent relationship </a:t>
            </a:r>
            <a:r>
              <a:rPr lang="en-US" sz="2000" dirty="0"/>
              <a:t>– transaction (breadth of client activity)</a:t>
            </a:r>
          </a:p>
          <a:p>
            <a:endParaRPr lang="en-US" sz="2000" dirty="0"/>
          </a:p>
        </p:txBody>
      </p:sp>
      <p:pic>
        <p:nvPicPr>
          <p:cNvPr id="5" name="Picture 4" descr="A picture containing text, newspaper, receipt&#10;&#10;Description automatically generated">
            <a:extLst>
              <a:ext uri="{FF2B5EF4-FFF2-40B4-BE49-F238E27FC236}">
                <a16:creationId xmlns:a16="http://schemas.microsoft.com/office/drawing/2014/main" id="{35CDE143-911D-D74F-1E60-CDB6E27174CE}"/>
              </a:ext>
            </a:extLst>
          </p:cNvPr>
          <p:cNvPicPr>
            <a:picLocks noChangeAspect="1"/>
          </p:cNvPicPr>
          <p:nvPr/>
        </p:nvPicPr>
        <p:blipFill rotWithShape="1">
          <a:blip r:embed="rId2">
            <a:extLst>
              <a:ext uri="{28A0092B-C50C-407E-A947-70E740481C1C}">
                <a14:useLocalDpi xmlns:a14="http://schemas.microsoft.com/office/drawing/2010/main" val="0"/>
              </a:ext>
              <a:ext uri="{837473B0-CC2E-450A-ABE3-18F120FF3D39}">
                <a1611:picAttrSrcUrl xmlns:a1611="http://schemas.microsoft.com/office/drawing/2016/11/main" r:id="rId3"/>
              </a:ext>
            </a:extLst>
          </a:blip>
          <a:srcRect l="21818" r="18753" b="1"/>
          <a:stretch/>
        </p:blipFill>
        <p:spPr>
          <a:xfrm>
            <a:off x="3577377" y="1320800"/>
            <a:ext cx="5566623" cy="5537199"/>
          </a:xfrm>
          <a:custGeom>
            <a:avLst/>
            <a:gdLst/>
            <a:ahLst/>
            <a:cxnLst/>
            <a:rect l="l" t="t" r="r" b="b"/>
            <a:pathLst>
              <a:path w="6878775" h="6858000">
                <a:moveTo>
                  <a:pt x="1102973" y="0"/>
                </a:moveTo>
                <a:lnTo>
                  <a:pt x="1160688" y="0"/>
                </a:lnTo>
                <a:lnTo>
                  <a:pt x="983189" y="331786"/>
                </a:lnTo>
                <a:cubicBezTo>
                  <a:pt x="914866" y="469145"/>
                  <a:pt x="850355" y="608712"/>
                  <a:pt x="789261" y="750263"/>
                </a:cubicBezTo>
                <a:cubicBezTo>
                  <a:pt x="774307" y="784928"/>
                  <a:pt x="759992" y="819849"/>
                  <a:pt x="745295" y="854514"/>
                </a:cubicBezTo>
                <a:cubicBezTo>
                  <a:pt x="756682" y="845393"/>
                  <a:pt x="765489" y="833492"/>
                  <a:pt x="770857" y="819975"/>
                </a:cubicBezTo>
                <a:cubicBezTo>
                  <a:pt x="879943" y="589569"/>
                  <a:pt x="999605" y="365513"/>
                  <a:pt x="1131329" y="148742"/>
                </a:cubicBezTo>
                <a:lnTo>
                  <a:pt x="1227589" y="0"/>
                </a:lnTo>
                <a:lnTo>
                  <a:pt x="6878775" y="0"/>
                </a:lnTo>
                <a:lnTo>
                  <a:pt x="6878775" y="6858000"/>
                </a:lnTo>
                <a:lnTo>
                  <a:pt x="713521" y="6858000"/>
                </a:lnTo>
                <a:lnTo>
                  <a:pt x="625642" y="6670527"/>
                </a:lnTo>
                <a:cubicBezTo>
                  <a:pt x="507232" y="6398531"/>
                  <a:pt x="403083" y="6118381"/>
                  <a:pt x="312785" y="5830359"/>
                </a:cubicBezTo>
                <a:cubicBezTo>
                  <a:pt x="278149" y="5719759"/>
                  <a:pt x="248879" y="5607635"/>
                  <a:pt x="212198" y="5480401"/>
                </a:cubicBezTo>
                <a:cubicBezTo>
                  <a:pt x="212208" y="5491601"/>
                  <a:pt x="212803" y="5502788"/>
                  <a:pt x="213988" y="5513923"/>
                </a:cubicBezTo>
                <a:cubicBezTo>
                  <a:pt x="264089" y="5723695"/>
                  <a:pt x="307290" y="5935370"/>
                  <a:pt x="365826" y="6142729"/>
                </a:cubicBezTo>
                <a:cubicBezTo>
                  <a:pt x="433152" y="6380817"/>
                  <a:pt x="510068" y="6614016"/>
                  <a:pt x="597975" y="6841549"/>
                </a:cubicBezTo>
                <a:lnTo>
                  <a:pt x="604824" y="6858000"/>
                </a:lnTo>
                <a:lnTo>
                  <a:pt x="552056" y="6858000"/>
                </a:lnTo>
                <a:lnTo>
                  <a:pt x="539576" y="6828295"/>
                </a:lnTo>
                <a:cubicBezTo>
                  <a:pt x="380597" y="6414594"/>
                  <a:pt x="260223" y="5988893"/>
                  <a:pt x="171555" y="5552906"/>
                </a:cubicBezTo>
                <a:cubicBezTo>
                  <a:pt x="91163" y="5157998"/>
                  <a:pt x="43746" y="4758899"/>
                  <a:pt x="12305" y="4357388"/>
                </a:cubicBezTo>
                <a:cubicBezTo>
                  <a:pt x="-14281" y="4013908"/>
                  <a:pt x="4507" y="3672965"/>
                  <a:pt x="46684" y="3331516"/>
                </a:cubicBezTo>
                <a:cubicBezTo>
                  <a:pt x="127203" y="2664286"/>
                  <a:pt x="277819" y="2007265"/>
                  <a:pt x="496065" y="1371196"/>
                </a:cubicBezTo>
                <a:cubicBezTo>
                  <a:pt x="636273" y="966066"/>
                  <a:pt x="800445" y="573253"/>
                  <a:pt x="995723" y="196614"/>
                </a:cubicBezTo>
                <a:close/>
              </a:path>
            </a:pathLst>
          </a:custGeom>
        </p:spPr>
      </p:pic>
    </p:spTree>
    <p:extLst>
      <p:ext uri="{BB962C8B-B14F-4D97-AF65-F5344CB8AC3E}">
        <p14:creationId xmlns:p14="http://schemas.microsoft.com/office/powerpoint/2010/main" val="1495632876"/>
      </p:ext>
    </p:extLst>
  </p:cSld>
  <p:clrMapOvr>
    <a:masterClrMapping/>
  </p:clrMapOvr>
</p:sld>
</file>

<file path=ppt/theme/theme1.xml><?xml version="1.0" encoding="utf-8"?>
<a:theme xmlns:a="http://schemas.openxmlformats.org/drawingml/2006/main" name="OECD Africa Academy Theme">
  <a:themeElements>
    <a:clrScheme name="Green">
      <a:dk1>
        <a:sysClr val="windowText" lastClr="000000"/>
      </a:dk1>
      <a:lt1>
        <a:sysClr val="window" lastClr="FFFFFF"/>
      </a:lt1>
      <a:dk2>
        <a:srgbClr val="455F51"/>
      </a:dk2>
      <a:lt2>
        <a:srgbClr val="E3DED1"/>
      </a:lt2>
      <a:accent1>
        <a:srgbClr val="549E39"/>
      </a:accent1>
      <a:accent2>
        <a:srgbClr val="8AB833"/>
      </a:accent2>
      <a:accent3>
        <a:srgbClr val="C0CF3A"/>
      </a:accent3>
      <a:accent4>
        <a:srgbClr val="029676"/>
      </a:accent4>
      <a:accent5>
        <a:srgbClr val="4AB5C4"/>
      </a:accent5>
      <a:accent6>
        <a:srgbClr val="0989B1"/>
      </a:accent6>
      <a:hlink>
        <a:srgbClr val="6B9F25"/>
      </a:hlink>
      <a:folHlink>
        <a:srgbClr val="BA6906"/>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Bureau">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ECD Africa Academy Theme" id="{DE495D7A-E94E-47A3-8343-F1FEA1504EF2}" vid="{0CFFD8E2-A64F-4125-B54C-2F2C0FEDCCBC}"/>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emplate>OECD Africa Academy Theme[2167]</Template>
  <TotalTime>1208</TotalTime>
  <Words>1991</Words>
  <Application>Microsoft Office PowerPoint</Application>
  <PresentationFormat>On-screen Show (4:3)</PresentationFormat>
  <Paragraphs>379</Paragraphs>
  <Slides>46</Slides>
  <Notes>0</Notes>
  <HiddenSlides>0</HiddenSlides>
  <MMClips>0</MMClips>
  <ScaleCrop>false</ScaleCrop>
  <HeadingPairs>
    <vt:vector size="8" baseType="variant">
      <vt:variant>
        <vt:lpstr>Fonts Used</vt:lpstr>
      </vt:variant>
      <vt:variant>
        <vt:i4>6</vt:i4>
      </vt:variant>
      <vt:variant>
        <vt:lpstr>Theme</vt:lpstr>
      </vt:variant>
      <vt:variant>
        <vt:i4>1</vt:i4>
      </vt:variant>
      <vt:variant>
        <vt:lpstr>Embedded OLE Servers</vt:lpstr>
      </vt:variant>
      <vt:variant>
        <vt:i4>1</vt:i4>
      </vt:variant>
      <vt:variant>
        <vt:lpstr>Slide Titles</vt:lpstr>
      </vt:variant>
      <vt:variant>
        <vt:i4>46</vt:i4>
      </vt:variant>
    </vt:vector>
  </HeadingPairs>
  <TitlesOfParts>
    <vt:vector size="54" baseType="lpstr">
      <vt:lpstr>ＭＳ Ｐゴシック</vt:lpstr>
      <vt:lpstr>Aptos</vt:lpstr>
      <vt:lpstr>Arial</vt:lpstr>
      <vt:lpstr>Calibri</vt:lpstr>
      <vt:lpstr>Helvetica 65 Medium</vt:lpstr>
      <vt:lpstr>Poppins Black</vt:lpstr>
      <vt:lpstr>OECD Africa Academy Theme</vt:lpstr>
      <vt:lpstr>Worksheet</vt:lpstr>
      <vt:lpstr>Intro to financial services sector – focus on global payments (follow the money)</vt:lpstr>
      <vt:lpstr>Discussion Topics</vt:lpstr>
      <vt:lpstr>PowerPoint Presentation</vt:lpstr>
      <vt:lpstr>Types of Companies in the Financial Services Industry - Parameters</vt:lpstr>
      <vt:lpstr>Focus on Banks</vt:lpstr>
      <vt:lpstr>PowerPoint Presentation</vt:lpstr>
      <vt:lpstr>Focus on Banks continued</vt:lpstr>
      <vt:lpstr>Focus on Banks continued</vt:lpstr>
      <vt:lpstr>What information is available? – Breadth vs. Depth</vt:lpstr>
      <vt:lpstr>Discussion Topics</vt:lpstr>
      <vt:lpstr>PowerPoint Presentation</vt:lpstr>
      <vt:lpstr>PowerPoint Presentation</vt:lpstr>
      <vt:lpstr>PowerPoint Presentation</vt:lpstr>
      <vt:lpstr>Standard Mediums of Exchange </vt:lpstr>
      <vt:lpstr>Major Money Center &amp; Correspondent Banks</vt:lpstr>
      <vt:lpstr>Primary Processors of Global US$ Payments </vt:lpstr>
      <vt:lpstr>PowerPoint Presentation</vt:lpstr>
      <vt:lpstr>PowerPoint Presentation</vt:lpstr>
      <vt:lpstr>PowerPoint Presentation</vt:lpstr>
      <vt:lpstr>PowerPoint Presentation</vt:lpstr>
      <vt:lpstr>The Basic SWIFT Payment Message types Explained</vt:lpstr>
      <vt:lpstr>PowerPoint Presentation</vt:lpstr>
      <vt:lpstr>PowerPoint Presentation</vt:lpstr>
      <vt:lpstr>PowerPoint Presentation</vt:lpstr>
      <vt:lpstr>Examining the Wire</vt:lpstr>
      <vt:lpstr>PowerPoint Presentation</vt:lpstr>
      <vt:lpstr>Contents of a SWIFT MT103/202Cov</vt:lpstr>
      <vt:lpstr>PowerPoint Presentation</vt:lpstr>
      <vt:lpstr>PowerPoint Presentation</vt:lpstr>
      <vt:lpstr>Software Assistance Please…</vt:lpstr>
      <vt:lpstr>Where to go for information/evidence:  Global Payment Flows Versus Customer profiles</vt:lpstr>
      <vt:lpstr>Common Criminal techniques using (and abusing) the global payments system</vt:lpstr>
      <vt:lpstr>Common Money Laundering Techniques– Games People (Bad guys) Play</vt:lpstr>
      <vt:lpstr>Spoke and Wheel</vt:lpstr>
      <vt:lpstr>Payment Service Providers &amp; Money Service Businesses</vt:lpstr>
      <vt:lpstr>Facilitators and Anonymity (Lawyers, accountants, back office service providers)</vt:lpstr>
      <vt:lpstr>Let me Do you A Favor (one Entity Sends for another)</vt:lpstr>
      <vt:lpstr>Switch Entities…. Overlap the lifespan of a shell entity, transfer the assets, and continue the movement of funds.  </vt:lpstr>
      <vt:lpstr>Multiple firms with accounts at same bank – Separate the illegal flow using two payments switched inside a bank with a book-to-book transfer.</vt:lpstr>
      <vt:lpstr>Switch Currencies on the wire</vt:lpstr>
      <vt:lpstr>Mexican Diversion</vt:lpstr>
      <vt:lpstr>Virtual Currency</vt:lpstr>
      <vt:lpstr>Hawala</vt:lpstr>
      <vt:lpstr>Loans, Taxes &amp; Transfer Pricing</vt:lpstr>
      <vt:lpstr>Other Schemes/Cases</vt:lpstr>
      <vt:lpstr>If you are interested in exploring the possibilities for collaboration and strengthening your abilities…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Douglas Sloan</dc:creator>
  <cp:lastModifiedBy>Douglas Sloan</cp:lastModifiedBy>
  <cp:revision>50</cp:revision>
  <dcterms:created xsi:type="dcterms:W3CDTF">2018-10-25T16:33:09Z</dcterms:created>
  <dcterms:modified xsi:type="dcterms:W3CDTF">2025-02-18T05:45:49Z</dcterms:modified>
</cp:coreProperties>
</file>