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5" r:id="rId10"/>
    <p:sldId id="266" r:id="rId11"/>
    <p:sldId id="263" r:id="rId12"/>
    <p:sldId id="272" r:id="rId13"/>
    <p:sldId id="273" r:id="rId14"/>
    <p:sldId id="274" r:id="rId15"/>
    <p:sldId id="275" r:id="rId16"/>
    <p:sldId id="271" r:id="rId17"/>
    <p:sldId id="27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B3814-6D6F-593D-455A-BFC54025D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5C4985-76DD-CB77-065C-B9CAB75B6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C029F-12E9-D509-01FA-426164910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33E9E-4324-7A09-3232-E0679E8AF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5A673-9F4E-B717-9EF1-DE8324B21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4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3E5C8-3202-E1AB-E2F9-AF6A739DE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3D6BA5-74A8-F084-C0F2-EE45F64E1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3A5E9-F5C2-D0C8-662D-798B6F66E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1A8753-5CC9-15B9-A660-35518BB2D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4400A-DF37-AF14-9B27-46D4DF821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485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F822B5-9451-ECDA-D010-5587022B93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CD81B8-9E10-EEF4-F52B-D9FEBFA58A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6AFC3-7724-CC89-766E-39206EC36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8D3C28-04FC-30F3-6193-811BC12A2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AE52A-9582-5334-4EBE-A2B787EDE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958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CB355-F977-0606-6707-8B55CF260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49D8E-B722-A9F4-5A51-CA9A058B4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B84A2-EC8C-C477-2E73-F70DBB1DA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8EAE8-A133-1681-0AED-756EFE777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4295-51DE-6226-CDA3-95FB6EDEE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92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296C8-01F5-4545-6182-AE2D56B92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08B2A-21E4-C064-19CD-5079D3E28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950B3-EC3B-D378-7B58-2A5F89EED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3470E0-96D1-084D-4EB1-6D586B5D3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40460-7639-2800-7380-499E72125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060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AB45A-CD44-9406-26C4-FAC98DA58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6D9D2-732C-1CB5-C342-AB8A0AB58B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4A5672-73F7-3ECE-1FDC-BB2AAF5500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ACA553-C773-D992-7CD5-1F6A36D1E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60F716-92BC-F334-5F2B-47D56E475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9A0793-623D-1582-A76B-D4E798713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797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182A4-DC24-BD80-8E07-FEB5EA40C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613CC-B1D9-58E5-979C-0E68648D2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8262F8-94B8-CCD9-3422-77D19E05E6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2AC50F-330E-0F7D-65D2-9BCD8508DB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25E234-175E-0F76-0E31-7F4E2E72FD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9B559F-3020-AB6B-047B-337FCA00E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A92FCF-F1BF-72FC-84EB-2B3097558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849A2E-C1D5-934C-05A7-21D2D530D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653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2D6C6-D027-7EDC-E7FB-CC45D0C14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9941D3-A4A0-D98F-5F2F-65FA135CB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8F98B0-B7AE-4BF9-F5B9-595C718B7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AD258E-024D-F68D-FCCD-0D83F293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769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FFC431-E38A-3E71-B762-1D09C9DF0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6209C9-D23A-F179-6081-0E82D09EE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1096ED-4A48-E7F4-F92F-B42BDE488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404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B6D93-DA18-94A2-B4C2-4837910D0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152CC-D2EF-B5E8-D15B-BBF8FD9C6B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B333EC-EE45-7D5E-3593-3491A49B9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B35F0-4AAB-06CC-7E09-EF74F120B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0C547-55E1-83F2-091E-1F1469039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2E4DD7-F6BE-3B40-CD8C-5061308AA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364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13998-44AA-5D36-F1C3-F68E627D3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7F0F01-F6E8-393F-0F80-EE3A8811B9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00958B-28E8-369D-8C61-6BCC7635BB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A6D64-537C-A6AA-4FB9-CB3398F2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3118D-F9AB-AFFC-52E1-0F55E89C6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CCD869-983A-CEAE-0257-DC877F10C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62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ACDE3D-BFD1-B3EA-2209-FE844CDCD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29D10F-F7C3-287C-BA83-910AFA7C2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31BB7B-4E11-DAB0-14C5-37A1434546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2A3B48-C713-4791-8208-24470457CF7F}" type="datetimeFigureOut">
              <a:rPr lang="en-GB" smtClean="0"/>
              <a:t>20/02/2025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859061-F769-065C-90DD-8DA88053E2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107D2-68B5-94B6-E9E3-E055B8BD26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6F3B69-E282-4D24-8573-6299A89CC7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841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digital balance scale using circles">
            <a:extLst>
              <a:ext uri="{FF2B5EF4-FFF2-40B4-BE49-F238E27FC236}">
                <a16:creationId xmlns:a16="http://schemas.microsoft.com/office/drawing/2014/main" id="{2308D7E3-51BB-F26E-29A2-D69BF018A3E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C8325E-FBEA-E361-3862-4A6A7E64CB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FFFF"/>
                </a:solidFill>
              </a:rPr>
              <a:t>Financial Investigation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63D445-0107-AC77-B1A2-DBD1C7A560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FFFF"/>
                </a:solidFill>
              </a:rPr>
              <a:t>David Cowie</a:t>
            </a:r>
          </a:p>
          <a:p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3021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CA502-BA13-D745-F710-FD18B2319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Corporates</a:t>
            </a:r>
            <a:br>
              <a:rPr lang="en-GB" dirty="0"/>
            </a:br>
            <a:r>
              <a:rPr lang="en-GB" dirty="0"/>
              <a:t>https://opencorporates.com/</a:t>
            </a:r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A5F0BD93-0E20-CF99-DD23-49E0E183F7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2935185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ight bulb on green grass">
            <a:extLst>
              <a:ext uri="{FF2B5EF4-FFF2-40B4-BE49-F238E27FC236}">
                <a16:creationId xmlns:a16="http://schemas.microsoft.com/office/drawing/2014/main" id="{3BCE320A-7E74-4641-A3D9-5F5E137B5C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272" b="1245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 24">
            <a:extLst>
              <a:ext uri="{FF2B5EF4-FFF2-40B4-BE49-F238E27FC236}">
                <a16:creationId xmlns:a16="http://schemas.microsoft.com/office/drawing/2014/main" id="{A414F261-E931-45CB-8605-20FFD6826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775200"/>
            <a:ext cx="4838700" cy="1323975"/>
          </a:xfrm>
          <a:custGeom>
            <a:avLst/>
            <a:gdLst>
              <a:gd name="connsiteX0" fmla="*/ 0 w 4838700"/>
              <a:gd name="connsiteY0" fmla="*/ 0 h 1323975"/>
              <a:gd name="connsiteX1" fmla="*/ 4838700 w 4838700"/>
              <a:gd name="connsiteY1" fmla="*/ 0 h 1323975"/>
              <a:gd name="connsiteX2" fmla="*/ 4838700 w 4838700"/>
              <a:gd name="connsiteY2" fmla="*/ 78123 h 1323975"/>
              <a:gd name="connsiteX3" fmla="*/ 4822272 w 4838700"/>
              <a:gd name="connsiteY3" fmla="*/ 81440 h 1323975"/>
              <a:gd name="connsiteX4" fmla="*/ 4781550 w 4838700"/>
              <a:gd name="connsiteY4" fmla="*/ 142875 h 1323975"/>
              <a:gd name="connsiteX5" fmla="*/ 4822272 w 4838700"/>
              <a:gd name="connsiteY5" fmla="*/ 204311 h 1323975"/>
              <a:gd name="connsiteX6" fmla="*/ 4838700 w 4838700"/>
              <a:gd name="connsiteY6" fmla="*/ 207627 h 1323975"/>
              <a:gd name="connsiteX7" fmla="*/ 4838700 w 4838700"/>
              <a:gd name="connsiteY7" fmla="*/ 287197 h 1323975"/>
              <a:gd name="connsiteX8" fmla="*/ 4822272 w 4838700"/>
              <a:gd name="connsiteY8" fmla="*/ 290514 h 1323975"/>
              <a:gd name="connsiteX9" fmla="*/ 4781550 w 4838700"/>
              <a:gd name="connsiteY9" fmla="*/ 351949 h 1323975"/>
              <a:gd name="connsiteX10" fmla="*/ 4822272 w 4838700"/>
              <a:gd name="connsiteY10" fmla="*/ 413385 h 1323975"/>
              <a:gd name="connsiteX11" fmla="*/ 4838700 w 4838700"/>
              <a:gd name="connsiteY11" fmla="*/ 416701 h 1323975"/>
              <a:gd name="connsiteX12" fmla="*/ 4838700 w 4838700"/>
              <a:gd name="connsiteY12" fmla="*/ 496271 h 1323975"/>
              <a:gd name="connsiteX13" fmla="*/ 4822272 w 4838700"/>
              <a:gd name="connsiteY13" fmla="*/ 499588 h 1323975"/>
              <a:gd name="connsiteX14" fmla="*/ 4781550 w 4838700"/>
              <a:gd name="connsiteY14" fmla="*/ 561023 h 1323975"/>
              <a:gd name="connsiteX15" fmla="*/ 4822272 w 4838700"/>
              <a:gd name="connsiteY15" fmla="*/ 622459 h 1323975"/>
              <a:gd name="connsiteX16" fmla="*/ 4838700 w 4838700"/>
              <a:gd name="connsiteY16" fmla="*/ 625775 h 1323975"/>
              <a:gd name="connsiteX17" fmla="*/ 4838700 w 4838700"/>
              <a:gd name="connsiteY17" fmla="*/ 705345 h 1323975"/>
              <a:gd name="connsiteX18" fmla="*/ 4822272 w 4838700"/>
              <a:gd name="connsiteY18" fmla="*/ 708662 h 1323975"/>
              <a:gd name="connsiteX19" fmla="*/ 4781550 w 4838700"/>
              <a:gd name="connsiteY19" fmla="*/ 770097 h 1323975"/>
              <a:gd name="connsiteX20" fmla="*/ 4822272 w 4838700"/>
              <a:gd name="connsiteY20" fmla="*/ 831533 h 1323975"/>
              <a:gd name="connsiteX21" fmla="*/ 4838700 w 4838700"/>
              <a:gd name="connsiteY21" fmla="*/ 834849 h 1323975"/>
              <a:gd name="connsiteX22" fmla="*/ 4838700 w 4838700"/>
              <a:gd name="connsiteY22" fmla="*/ 914419 h 1323975"/>
              <a:gd name="connsiteX23" fmla="*/ 4822272 w 4838700"/>
              <a:gd name="connsiteY23" fmla="*/ 917736 h 1323975"/>
              <a:gd name="connsiteX24" fmla="*/ 4781550 w 4838700"/>
              <a:gd name="connsiteY24" fmla="*/ 979171 h 1323975"/>
              <a:gd name="connsiteX25" fmla="*/ 4822272 w 4838700"/>
              <a:gd name="connsiteY25" fmla="*/ 1040607 h 1323975"/>
              <a:gd name="connsiteX26" fmla="*/ 4838700 w 4838700"/>
              <a:gd name="connsiteY26" fmla="*/ 1043923 h 1323975"/>
              <a:gd name="connsiteX27" fmla="*/ 4838700 w 4838700"/>
              <a:gd name="connsiteY27" fmla="*/ 1123491 h 1323975"/>
              <a:gd name="connsiteX28" fmla="*/ 4822272 w 4838700"/>
              <a:gd name="connsiteY28" fmla="*/ 1126808 h 1323975"/>
              <a:gd name="connsiteX29" fmla="*/ 4781550 w 4838700"/>
              <a:gd name="connsiteY29" fmla="*/ 1188243 h 1323975"/>
              <a:gd name="connsiteX30" fmla="*/ 4822272 w 4838700"/>
              <a:gd name="connsiteY30" fmla="*/ 1249679 h 1323975"/>
              <a:gd name="connsiteX31" fmla="*/ 4838700 w 4838700"/>
              <a:gd name="connsiteY31" fmla="*/ 1252995 h 1323975"/>
              <a:gd name="connsiteX32" fmla="*/ 4838700 w 4838700"/>
              <a:gd name="connsiteY32" fmla="*/ 1323975 h 1323975"/>
              <a:gd name="connsiteX33" fmla="*/ 0 w 4838700"/>
              <a:gd name="connsiteY33" fmla="*/ 1323975 h 132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838700" h="1323975">
                <a:moveTo>
                  <a:pt x="0" y="0"/>
                </a:moveTo>
                <a:lnTo>
                  <a:pt x="4838700" y="0"/>
                </a:lnTo>
                <a:lnTo>
                  <a:pt x="4838700" y="78123"/>
                </a:lnTo>
                <a:lnTo>
                  <a:pt x="4822272" y="81440"/>
                </a:lnTo>
                <a:cubicBezTo>
                  <a:pt x="4798341" y="91561"/>
                  <a:pt x="4781550" y="115257"/>
                  <a:pt x="4781550" y="142875"/>
                </a:cubicBezTo>
                <a:cubicBezTo>
                  <a:pt x="4781550" y="170493"/>
                  <a:pt x="4798341" y="194189"/>
                  <a:pt x="4822272" y="204311"/>
                </a:cubicBezTo>
                <a:lnTo>
                  <a:pt x="4838700" y="207627"/>
                </a:lnTo>
                <a:lnTo>
                  <a:pt x="4838700" y="287197"/>
                </a:lnTo>
                <a:lnTo>
                  <a:pt x="4822272" y="290514"/>
                </a:lnTo>
                <a:cubicBezTo>
                  <a:pt x="4798341" y="300635"/>
                  <a:pt x="4781550" y="324331"/>
                  <a:pt x="4781550" y="351949"/>
                </a:cubicBezTo>
                <a:cubicBezTo>
                  <a:pt x="4781550" y="379567"/>
                  <a:pt x="4798341" y="403263"/>
                  <a:pt x="4822272" y="413385"/>
                </a:cubicBezTo>
                <a:lnTo>
                  <a:pt x="4838700" y="416701"/>
                </a:lnTo>
                <a:lnTo>
                  <a:pt x="4838700" y="496271"/>
                </a:lnTo>
                <a:lnTo>
                  <a:pt x="4822272" y="499588"/>
                </a:lnTo>
                <a:cubicBezTo>
                  <a:pt x="4798341" y="509709"/>
                  <a:pt x="4781550" y="533405"/>
                  <a:pt x="4781550" y="561023"/>
                </a:cubicBezTo>
                <a:cubicBezTo>
                  <a:pt x="4781550" y="588641"/>
                  <a:pt x="4798341" y="612337"/>
                  <a:pt x="4822272" y="622459"/>
                </a:cubicBezTo>
                <a:lnTo>
                  <a:pt x="4838700" y="625775"/>
                </a:lnTo>
                <a:lnTo>
                  <a:pt x="4838700" y="705345"/>
                </a:lnTo>
                <a:lnTo>
                  <a:pt x="4822272" y="708662"/>
                </a:lnTo>
                <a:cubicBezTo>
                  <a:pt x="4798341" y="718783"/>
                  <a:pt x="4781550" y="742479"/>
                  <a:pt x="4781550" y="770097"/>
                </a:cubicBezTo>
                <a:cubicBezTo>
                  <a:pt x="4781550" y="797715"/>
                  <a:pt x="4798341" y="821411"/>
                  <a:pt x="4822272" y="831533"/>
                </a:cubicBezTo>
                <a:lnTo>
                  <a:pt x="4838700" y="834849"/>
                </a:lnTo>
                <a:lnTo>
                  <a:pt x="4838700" y="914419"/>
                </a:lnTo>
                <a:lnTo>
                  <a:pt x="4822272" y="917736"/>
                </a:lnTo>
                <a:cubicBezTo>
                  <a:pt x="4798341" y="927857"/>
                  <a:pt x="4781550" y="951553"/>
                  <a:pt x="4781550" y="979171"/>
                </a:cubicBezTo>
                <a:cubicBezTo>
                  <a:pt x="4781550" y="1006789"/>
                  <a:pt x="4798341" y="1030485"/>
                  <a:pt x="4822272" y="1040607"/>
                </a:cubicBezTo>
                <a:lnTo>
                  <a:pt x="4838700" y="1043923"/>
                </a:lnTo>
                <a:lnTo>
                  <a:pt x="4838700" y="1123491"/>
                </a:lnTo>
                <a:lnTo>
                  <a:pt x="4822272" y="1126808"/>
                </a:lnTo>
                <a:cubicBezTo>
                  <a:pt x="4798341" y="1136929"/>
                  <a:pt x="4781550" y="1160625"/>
                  <a:pt x="4781550" y="1188243"/>
                </a:cubicBezTo>
                <a:cubicBezTo>
                  <a:pt x="4781550" y="1215861"/>
                  <a:pt x="4798341" y="1239557"/>
                  <a:pt x="4822272" y="1249679"/>
                </a:cubicBezTo>
                <a:lnTo>
                  <a:pt x="4838700" y="1252995"/>
                </a:lnTo>
                <a:lnTo>
                  <a:pt x="4838700" y="1323975"/>
                </a:lnTo>
                <a:lnTo>
                  <a:pt x="0" y="132397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BB8375-8BE4-A6F7-BBB8-BA331EEC9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350" y="4981575"/>
            <a:ext cx="3228976" cy="860426"/>
          </a:xfrm>
          <a:prstGeom prst="rect">
            <a:avLst/>
          </a:prstGeom>
          <a:noFill/>
          <a:ln w="174625" cap="sq" cmpd="thinThick">
            <a:noFill/>
            <a:miter lim="800000"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2400">
                <a:solidFill>
                  <a:srgbClr val="FFFFFF"/>
                </a:solidFill>
              </a:rPr>
              <a:t>Alternative Interventions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63CF8AD-BB19-4F90-BDE5-B3B3F56F4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-1" y="4876800"/>
            <a:ext cx="4791456" cy="3175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24E62CA-FAA3-4628-AEF3-5033C7714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-1" y="5969000"/>
            <a:ext cx="4791456" cy="3175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58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Right 1">
            <a:extLst>
              <a:ext uri="{FF2B5EF4-FFF2-40B4-BE49-F238E27FC236}">
                <a16:creationId xmlns:a16="http://schemas.microsoft.com/office/drawing/2014/main" id="{47D709FD-525B-5CBE-A827-61D3C20EE0FC}"/>
              </a:ext>
            </a:extLst>
          </p:cNvPr>
          <p:cNvSpPr/>
          <p:nvPr/>
        </p:nvSpPr>
        <p:spPr>
          <a:xfrm>
            <a:off x="206478" y="776748"/>
            <a:ext cx="9969910" cy="107171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Criminal Investigation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5686B67-D450-BC4A-85D4-E1AC7BA89508}"/>
              </a:ext>
            </a:extLst>
          </p:cNvPr>
          <p:cNvSpPr/>
          <p:nvPr/>
        </p:nvSpPr>
        <p:spPr>
          <a:xfrm>
            <a:off x="1042220" y="2330245"/>
            <a:ext cx="11031793" cy="124869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Asset Recovery 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BBD587DC-B8F4-A19E-2FF9-D7A7423B1E98}"/>
              </a:ext>
            </a:extLst>
          </p:cNvPr>
          <p:cNvSpPr/>
          <p:nvPr/>
        </p:nvSpPr>
        <p:spPr>
          <a:xfrm>
            <a:off x="1042220" y="4345859"/>
            <a:ext cx="10697496" cy="4748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Alternative Intervention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7BC06E3-2F22-9B0D-FC8A-E9AB27F80538}"/>
              </a:ext>
            </a:extLst>
          </p:cNvPr>
          <p:cNvCxnSpPr/>
          <p:nvPr/>
        </p:nvCxnSpPr>
        <p:spPr>
          <a:xfrm flipH="1">
            <a:off x="10176388" y="304800"/>
            <a:ext cx="78657" cy="56043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3E4AA29-037E-CDC1-6589-5DFA6B360B51}"/>
              </a:ext>
            </a:extLst>
          </p:cNvPr>
          <p:cNvCxnSpPr>
            <a:cxnSpLocks/>
          </p:cNvCxnSpPr>
          <p:nvPr/>
        </p:nvCxnSpPr>
        <p:spPr>
          <a:xfrm flipH="1">
            <a:off x="993058" y="304800"/>
            <a:ext cx="176981" cy="56043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4DCEC9B-B422-395C-536F-C35DF669124A}"/>
              </a:ext>
            </a:extLst>
          </p:cNvPr>
          <p:cNvSpPr txBox="1"/>
          <p:nvPr/>
        </p:nvSpPr>
        <p:spPr>
          <a:xfrm>
            <a:off x="206479" y="580103"/>
            <a:ext cx="963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Covert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CE9027-3FD7-D859-3BDE-491FE909DCCF}"/>
              </a:ext>
            </a:extLst>
          </p:cNvPr>
          <p:cNvSpPr txBox="1"/>
          <p:nvPr/>
        </p:nvSpPr>
        <p:spPr>
          <a:xfrm>
            <a:off x="9615948" y="294967"/>
            <a:ext cx="639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Trial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07F6A7-8157-D909-A6AF-2886D4E91C10}"/>
              </a:ext>
            </a:extLst>
          </p:cNvPr>
          <p:cNvSpPr txBox="1"/>
          <p:nvPr/>
        </p:nvSpPr>
        <p:spPr>
          <a:xfrm>
            <a:off x="1474839" y="664299"/>
            <a:ext cx="2821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Overt Phase</a:t>
            </a:r>
          </a:p>
        </p:txBody>
      </p:sp>
    </p:spTree>
    <p:extLst>
      <p:ext uri="{BB962C8B-B14F-4D97-AF65-F5344CB8AC3E}">
        <p14:creationId xmlns:p14="http://schemas.microsoft.com/office/powerpoint/2010/main" val="1950094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9E90EB45-EEE9-4563-8179-65EF62AE0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36BE1A06-BC17-1A82-5A64-F09F6CE34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3165" y="643467"/>
            <a:ext cx="4498635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7" name="Rectangle 2056">
            <a:extLst>
              <a:ext uri="{FF2B5EF4-FFF2-40B4-BE49-F238E27FC236}">
                <a16:creationId xmlns:a16="http://schemas.microsoft.com/office/drawing/2014/main" id="{23D0EF74-AD1E-4FD9-914D-8EC9058EB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rson in a suit and tie smoking a cigar&#10;&#10;Description automatically generated">
            <a:extLst>
              <a:ext uri="{FF2B5EF4-FFF2-40B4-BE49-F238E27FC236}">
                <a16:creationId xmlns:a16="http://schemas.microsoft.com/office/drawing/2014/main" id="{DFF6E2FE-41F7-A6B7-80AB-74F7712708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257" y="643467"/>
            <a:ext cx="4136516" cy="55710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B28BAD-8309-B55E-00EB-C1C5ECFCEBA0}"/>
              </a:ext>
            </a:extLst>
          </p:cNvPr>
          <p:cNvSpPr txBox="1"/>
          <p:nvPr/>
        </p:nvSpPr>
        <p:spPr>
          <a:xfrm>
            <a:off x="1261257" y="5751871"/>
            <a:ext cx="4136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BB327D-CC68-D84D-89E1-5F3734D80151}"/>
              </a:ext>
            </a:extLst>
          </p:cNvPr>
          <p:cNvSpPr txBox="1"/>
          <p:nvPr/>
        </p:nvSpPr>
        <p:spPr>
          <a:xfrm>
            <a:off x="1071716" y="5451365"/>
            <a:ext cx="1858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Al Capone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AA99E9-00A4-0170-EF42-483A0547BC6E}"/>
              </a:ext>
            </a:extLst>
          </p:cNvPr>
          <p:cNvSpPr txBox="1"/>
          <p:nvPr/>
        </p:nvSpPr>
        <p:spPr>
          <a:xfrm>
            <a:off x="7413522" y="5751871"/>
            <a:ext cx="2202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Elmer Lincoln Irey</a:t>
            </a:r>
          </a:p>
        </p:txBody>
      </p:sp>
    </p:spTree>
    <p:extLst>
      <p:ext uri="{BB962C8B-B14F-4D97-AF65-F5344CB8AC3E}">
        <p14:creationId xmlns:p14="http://schemas.microsoft.com/office/powerpoint/2010/main" val="274831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D0671-0206-4355-0D01-2F598689E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Al Capone Case Papers</a:t>
            </a:r>
            <a:endParaRPr lang="en-GB" dirty="0"/>
          </a:p>
        </p:txBody>
      </p:sp>
      <p:pic>
        <p:nvPicPr>
          <p:cNvPr id="8" name="Picture Placeholder 7" descr="A person in a suit and tie smoking a cigar&#10;&#10;Description automatically generated">
            <a:extLst>
              <a:ext uri="{FF2B5EF4-FFF2-40B4-BE49-F238E27FC236}">
                <a16:creationId xmlns:a16="http://schemas.microsoft.com/office/drawing/2014/main" id="{14451217-A814-5E87-87A3-535955460E1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6" b="20706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4AF6F-C0DA-8898-724F-F733A2754EF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/>
              <a:t>https://prologue.blogs.archives.gov/2011/07/26/the-taxman-cometh-u-s-v-alphonse-capone/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3111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8F179-E3A7-C813-B46F-B0380BE8B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Elmer Database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5CFD2C-88FC-6733-EB1F-B6075756077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STR/SAR Database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Restricted Access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Electronically held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Key word searches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638E62-CCD2-940B-1357-EF3724467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2" descr="Image">
            <a:extLst>
              <a:ext uri="{FF2B5EF4-FFF2-40B4-BE49-F238E27FC236}">
                <a16:creationId xmlns:a16="http://schemas.microsoft.com/office/drawing/2014/main" id="{A3D90EB8-6112-78AA-76AF-4B03A8B40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170" y="2057400"/>
            <a:ext cx="4087472" cy="459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87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6" name="Rectangle 1045">
            <a:extLst>
              <a:ext uri="{FF2B5EF4-FFF2-40B4-BE49-F238E27FC236}">
                <a16:creationId xmlns:a16="http://schemas.microsoft.com/office/drawing/2014/main" id="{854ECEBE-9353-406C-9313-02A517A31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48" name="Freeform: Shape 1047">
            <a:extLst>
              <a:ext uri="{FF2B5EF4-FFF2-40B4-BE49-F238E27FC236}">
                <a16:creationId xmlns:a16="http://schemas.microsoft.com/office/drawing/2014/main" id="{86806086-A782-4311-A63B-1A68574D8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902" y="-15901"/>
            <a:ext cx="6578337" cy="5814891"/>
          </a:xfrm>
          <a:custGeom>
            <a:avLst/>
            <a:gdLst>
              <a:gd name="connsiteX0" fmla="*/ 1667657 w 6578337"/>
              <a:gd name="connsiteY0" fmla="*/ 0 h 5814891"/>
              <a:gd name="connsiteX1" fmla="*/ 5296215 w 6578337"/>
              <a:gd name="connsiteY1" fmla="*/ 0 h 5814891"/>
              <a:gd name="connsiteX2" fmla="*/ 5354505 w 6578337"/>
              <a:gd name="connsiteY2" fmla="*/ 38974 h 5814891"/>
              <a:gd name="connsiteX3" fmla="*/ 5772761 w 6578337"/>
              <a:gd name="connsiteY3" fmla="*/ 430996 h 5814891"/>
              <a:gd name="connsiteX4" fmla="*/ 6578337 w 6578337"/>
              <a:gd name="connsiteY4" fmla="*/ 2842158 h 5814891"/>
              <a:gd name="connsiteX5" fmla="*/ 6219497 w 6578337"/>
              <a:gd name="connsiteY5" fmla="*/ 3831001 h 5814891"/>
              <a:gd name="connsiteX6" fmla="*/ 5157059 w 6578337"/>
              <a:gd name="connsiteY6" fmla="*/ 4751758 h 5814891"/>
              <a:gd name="connsiteX7" fmla="*/ 4923464 w 6578337"/>
              <a:gd name="connsiteY7" fmla="*/ 4927890 h 5814891"/>
              <a:gd name="connsiteX8" fmla="*/ 3004017 w 6578337"/>
              <a:gd name="connsiteY8" fmla="*/ 5814891 h 5814891"/>
              <a:gd name="connsiteX9" fmla="*/ 475534 w 6578337"/>
              <a:gd name="connsiteY9" fmla="*/ 4373098 h 5814891"/>
              <a:gd name="connsiteX10" fmla="*/ 206071 w 6578337"/>
              <a:gd name="connsiteY10" fmla="*/ 4004246 h 5814891"/>
              <a:gd name="connsiteX11" fmla="*/ 79385 w 6578337"/>
              <a:gd name="connsiteY11" fmla="*/ 3833508 h 5814891"/>
              <a:gd name="connsiteX12" fmla="*/ 0 w 6578337"/>
              <a:gd name="connsiteY12" fmla="*/ 3721725 h 5814891"/>
              <a:gd name="connsiteX13" fmla="*/ 0 w 6578337"/>
              <a:gd name="connsiteY13" fmla="*/ 1581323 h 5814891"/>
              <a:gd name="connsiteX14" fmla="*/ 168477 w 6578337"/>
              <a:gd name="connsiteY14" fmla="*/ 1300525 h 5814891"/>
              <a:gd name="connsiteX15" fmla="*/ 885512 w 6578337"/>
              <a:gd name="connsiteY15" fmla="*/ 515238 h 5814891"/>
              <a:gd name="connsiteX16" fmla="*/ 1494824 w 6578337"/>
              <a:gd name="connsiteY16" fmla="*/ 90742 h 581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78337" h="5814891">
                <a:moveTo>
                  <a:pt x="1667657" y="0"/>
                </a:moveTo>
                <a:lnTo>
                  <a:pt x="5296215" y="0"/>
                </a:lnTo>
                <a:lnTo>
                  <a:pt x="5354505" y="38974"/>
                </a:lnTo>
                <a:cubicBezTo>
                  <a:pt x="5505893" y="152699"/>
                  <a:pt x="5645664" y="283643"/>
                  <a:pt x="5772761" y="430996"/>
                </a:cubicBezTo>
                <a:cubicBezTo>
                  <a:pt x="6292274" y="1033532"/>
                  <a:pt x="6578337" y="1889809"/>
                  <a:pt x="6578337" y="2842158"/>
                </a:cubicBezTo>
                <a:cubicBezTo>
                  <a:pt x="6578337" y="3222117"/>
                  <a:pt x="6467617" y="3527065"/>
                  <a:pt x="6219497" y="3831001"/>
                </a:cubicBezTo>
                <a:cubicBezTo>
                  <a:pt x="5959965" y="4148933"/>
                  <a:pt x="5569997" y="4441763"/>
                  <a:pt x="5157059" y="4751758"/>
                </a:cubicBezTo>
                <a:cubicBezTo>
                  <a:pt x="5080873" y="4808882"/>
                  <a:pt x="5002168" y="4868026"/>
                  <a:pt x="4923464" y="4927890"/>
                </a:cubicBezTo>
                <a:cubicBezTo>
                  <a:pt x="4218974" y="5463640"/>
                  <a:pt x="3704799" y="5814891"/>
                  <a:pt x="3004017" y="5814891"/>
                </a:cubicBezTo>
                <a:cubicBezTo>
                  <a:pt x="1936240" y="5814891"/>
                  <a:pt x="1180025" y="5383723"/>
                  <a:pt x="475534" y="4373098"/>
                </a:cubicBezTo>
                <a:cubicBezTo>
                  <a:pt x="383343" y="4240819"/>
                  <a:pt x="293225" y="4120515"/>
                  <a:pt x="206071" y="4004246"/>
                </a:cubicBezTo>
                <a:cubicBezTo>
                  <a:pt x="160920" y="3943985"/>
                  <a:pt x="118700" y="3887339"/>
                  <a:pt x="79385" y="3833508"/>
                </a:cubicBezTo>
                <a:lnTo>
                  <a:pt x="0" y="3721725"/>
                </a:lnTo>
                <a:lnTo>
                  <a:pt x="0" y="1581323"/>
                </a:lnTo>
                <a:lnTo>
                  <a:pt x="168477" y="1300525"/>
                </a:lnTo>
                <a:cubicBezTo>
                  <a:pt x="359173" y="1017017"/>
                  <a:pt x="599372" y="753795"/>
                  <a:pt x="885512" y="515238"/>
                </a:cubicBezTo>
                <a:cubicBezTo>
                  <a:pt x="1073010" y="358870"/>
                  <a:pt x="1278109" y="216205"/>
                  <a:pt x="1494824" y="90742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030" name="Picture 6" descr="A person in a yellow and green shirt&#10;&#10;Description automatically generated">
            <a:extLst>
              <a:ext uri="{FF2B5EF4-FFF2-40B4-BE49-F238E27FC236}">
                <a16:creationId xmlns:a16="http://schemas.microsoft.com/office/drawing/2014/main" id="{B81C6BA5-8D89-058A-F826-194C2228B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21" b="3"/>
          <a:stretch/>
        </p:blipFill>
        <p:spPr bwMode="auto">
          <a:xfrm>
            <a:off x="20" y="-2"/>
            <a:ext cx="6323142" cy="5593660"/>
          </a:xfrm>
          <a:custGeom>
            <a:avLst/>
            <a:gdLst/>
            <a:ahLst/>
            <a:cxnLst/>
            <a:rect l="l" t="t" r="r" b="b"/>
            <a:pathLst>
              <a:path w="6323162" h="5593660">
                <a:moveTo>
                  <a:pt x="2177447" y="0"/>
                </a:moveTo>
                <a:lnTo>
                  <a:pt x="4826316" y="0"/>
                </a:lnTo>
                <a:lnTo>
                  <a:pt x="4971508" y="75777"/>
                </a:lnTo>
                <a:cubicBezTo>
                  <a:pt x="5197582" y="210111"/>
                  <a:pt x="5400550" y="381325"/>
                  <a:pt x="5577109" y="586873"/>
                </a:cubicBezTo>
                <a:cubicBezTo>
                  <a:pt x="6058235" y="1147205"/>
                  <a:pt x="6323162" y="1943505"/>
                  <a:pt x="6323162" y="2829148"/>
                </a:cubicBezTo>
                <a:cubicBezTo>
                  <a:pt x="6323162" y="3182494"/>
                  <a:pt x="6220623" y="3466081"/>
                  <a:pt x="5990836" y="3748729"/>
                </a:cubicBezTo>
                <a:cubicBezTo>
                  <a:pt x="5750480" y="4044392"/>
                  <a:pt x="5389327" y="4316711"/>
                  <a:pt x="5006899" y="4604992"/>
                </a:cubicBezTo>
                <a:cubicBezTo>
                  <a:pt x="4936343" y="4658116"/>
                  <a:pt x="4863453" y="4713117"/>
                  <a:pt x="4790566" y="4768788"/>
                </a:cubicBezTo>
                <a:cubicBezTo>
                  <a:pt x="4138128" y="5267012"/>
                  <a:pt x="3661945" y="5593660"/>
                  <a:pt x="3012943" y="5593660"/>
                </a:cubicBezTo>
                <a:cubicBezTo>
                  <a:pt x="2024062" y="5593660"/>
                  <a:pt x="1323723" y="5192693"/>
                  <a:pt x="671286" y="4252856"/>
                </a:cubicBezTo>
                <a:cubicBezTo>
                  <a:pt x="585906" y="4129842"/>
                  <a:pt x="502446" y="4017964"/>
                  <a:pt x="421733" y="3909839"/>
                </a:cubicBezTo>
                <a:cubicBezTo>
                  <a:pt x="254471" y="3685679"/>
                  <a:pt x="130655" y="3515312"/>
                  <a:pt x="48655" y="3351082"/>
                </a:cubicBezTo>
                <a:lnTo>
                  <a:pt x="0" y="3239820"/>
                </a:lnTo>
                <a:lnTo>
                  <a:pt x="0" y="2248150"/>
                </a:lnTo>
                <a:lnTo>
                  <a:pt x="1658" y="2239520"/>
                </a:lnTo>
                <a:cubicBezTo>
                  <a:pt x="51657" y="2045089"/>
                  <a:pt x="126469" y="1853225"/>
                  <a:pt x="225714" y="1665285"/>
                </a:cubicBezTo>
                <a:cubicBezTo>
                  <a:pt x="419948" y="1297585"/>
                  <a:pt x="697641" y="961011"/>
                  <a:pt x="1050970" y="665214"/>
                </a:cubicBezTo>
                <a:cubicBezTo>
                  <a:pt x="1311437" y="447090"/>
                  <a:pt x="1608578" y="257641"/>
                  <a:pt x="1923692" y="10784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" name="Freeform: Shape 1049">
            <a:extLst>
              <a:ext uri="{FF2B5EF4-FFF2-40B4-BE49-F238E27FC236}">
                <a16:creationId xmlns:a16="http://schemas.microsoft.com/office/drawing/2014/main" id="{CE71458B-DF80-43DF-9693-2EC3878AC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323162" cy="5593660"/>
          </a:xfrm>
          <a:custGeom>
            <a:avLst/>
            <a:gdLst>
              <a:gd name="connsiteX0" fmla="*/ 2177447 w 6323162"/>
              <a:gd name="connsiteY0" fmla="*/ 0 h 5593660"/>
              <a:gd name="connsiteX1" fmla="*/ 2572776 w 6323162"/>
              <a:gd name="connsiteY1" fmla="*/ 0 h 5593660"/>
              <a:gd name="connsiteX2" fmla="*/ 2279674 w 6323162"/>
              <a:gd name="connsiteY2" fmla="*/ 98163 h 5593660"/>
              <a:gd name="connsiteX3" fmla="*/ 1163390 w 6323162"/>
              <a:gd name="connsiteY3" fmla="*/ 758946 h 5593660"/>
              <a:gd name="connsiteX4" fmla="*/ 391288 w 6323162"/>
              <a:gd name="connsiteY4" fmla="*/ 1711778 h 5593660"/>
              <a:gd name="connsiteX5" fmla="*/ 111318 w 6323162"/>
              <a:gd name="connsiteY5" fmla="*/ 2820666 h 5593660"/>
              <a:gd name="connsiteX6" fmla="*/ 574682 w 6323162"/>
              <a:gd name="connsiteY6" fmla="*/ 3850310 h 5593660"/>
              <a:gd name="connsiteX7" fmla="*/ 808161 w 6323162"/>
              <a:gd name="connsiteY7" fmla="*/ 4177123 h 5593660"/>
              <a:gd name="connsiteX8" fmla="*/ 2998992 w 6323162"/>
              <a:gd name="connsiteY8" fmla="*/ 5454594 h 5593660"/>
              <a:gd name="connsiteX9" fmla="*/ 4662117 w 6323162"/>
              <a:gd name="connsiteY9" fmla="*/ 4668685 h 5593660"/>
              <a:gd name="connsiteX10" fmla="*/ 4864518 w 6323162"/>
              <a:gd name="connsiteY10" fmla="*/ 4512627 h 5593660"/>
              <a:gd name="connsiteX11" fmla="*/ 5785079 w 6323162"/>
              <a:gd name="connsiteY11" fmla="*/ 3696808 h 5593660"/>
              <a:gd name="connsiteX12" fmla="*/ 6095999 w 6323162"/>
              <a:gd name="connsiteY12" fmla="*/ 2820666 h 5593660"/>
              <a:gd name="connsiteX13" fmla="*/ 5397999 w 6323162"/>
              <a:gd name="connsiteY13" fmla="*/ 684305 h 5593660"/>
              <a:gd name="connsiteX14" fmla="*/ 4612801 w 6323162"/>
              <a:gd name="connsiteY14" fmla="*/ 81166 h 5593660"/>
              <a:gd name="connsiteX15" fmla="*/ 4406067 w 6323162"/>
              <a:gd name="connsiteY15" fmla="*/ 0 h 5593660"/>
              <a:gd name="connsiteX16" fmla="*/ 4826316 w 6323162"/>
              <a:gd name="connsiteY16" fmla="*/ 0 h 5593660"/>
              <a:gd name="connsiteX17" fmla="*/ 4971508 w 6323162"/>
              <a:gd name="connsiteY17" fmla="*/ 75777 h 5593660"/>
              <a:gd name="connsiteX18" fmla="*/ 5577109 w 6323162"/>
              <a:gd name="connsiteY18" fmla="*/ 586873 h 5593660"/>
              <a:gd name="connsiteX19" fmla="*/ 6323162 w 6323162"/>
              <a:gd name="connsiteY19" fmla="*/ 2829148 h 5593660"/>
              <a:gd name="connsiteX20" fmla="*/ 5990836 w 6323162"/>
              <a:gd name="connsiteY20" fmla="*/ 3748729 h 5593660"/>
              <a:gd name="connsiteX21" fmla="*/ 5006899 w 6323162"/>
              <a:gd name="connsiteY21" fmla="*/ 4604992 h 5593660"/>
              <a:gd name="connsiteX22" fmla="*/ 4790566 w 6323162"/>
              <a:gd name="connsiteY22" fmla="*/ 4768788 h 5593660"/>
              <a:gd name="connsiteX23" fmla="*/ 3012943 w 6323162"/>
              <a:gd name="connsiteY23" fmla="*/ 5593660 h 5593660"/>
              <a:gd name="connsiteX24" fmla="*/ 671286 w 6323162"/>
              <a:gd name="connsiteY24" fmla="*/ 4252856 h 5593660"/>
              <a:gd name="connsiteX25" fmla="*/ 421733 w 6323162"/>
              <a:gd name="connsiteY25" fmla="*/ 3909839 h 5593660"/>
              <a:gd name="connsiteX26" fmla="*/ 48655 w 6323162"/>
              <a:gd name="connsiteY26" fmla="*/ 3351082 h 5593660"/>
              <a:gd name="connsiteX27" fmla="*/ 0 w 6323162"/>
              <a:gd name="connsiteY27" fmla="*/ 3239820 h 5593660"/>
              <a:gd name="connsiteX28" fmla="*/ 0 w 6323162"/>
              <a:gd name="connsiteY28" fmla="*/ 2248150 h 5593660"/>
              <a:gd name="connsiteX29" fmla="*/ 1658 w 6323162"/>
              <a:gd name="connsiteY29" fmla="*/ 2239520 h 5593660"/>
              <a:gd name="connsiteX30" fmla="*/ 225714 w 6323162"/>
              <a:gd name="connsiteY30" fmla="*/ 1665285 h 5593660"/>
              <a:gd name="connsiteX31" fmla="*/ 1050970 w 6323162"/>
              <a:gd name="connsiteY31" fmla="*/ 665214 h 5593660"/>
              <a:gd name="connsiteX32" fmla="*/ 1923692 w 6323162"/>
              <a:gd name="connsiteY32" fmla="*/ 107844 h 559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323162" h="5593660">
                <a:moveTo>
                  <a:pt x="2177447" y="0"/>
                </a:moveTo>
                <a:lnTo>
                  <a:pt x="2572776" y="0"/>
                </a:lnTo>
                <a:lnTo>
                  <a:pt x="2279674" y="98163"/>
                </a:lnTo>
                <a:cubicBezTo>
                  <a:pt x="1874231" y="253327"/>
                  <a:pt x="1488311" y="481852"/>
                  <a:pt x="1163390" y="758946"/>
                </a:cubicBezTo>
                <a:cubicBezTo>
                  <a:pt x="832819" y="1040772"/>
                  <a:pt x="573013" y="1361447"/>
                  <a:pt x="391288" y="1711778"/>
                </a:cubicBezTo>
                <a:cubicBezTo>
                  <a:pt x="205583" y="2069903"/>
                  <a:pt x="111318" y="2442986"/>
                  <a:pt x="111318" y="2820666"/>
                </a:cubicBezTo>
                <a:cubicBezTo>
                  <a:pt x="111318" y="3201031"/>
                  <a:pt x="261705" y="3423166"/>
                  <a:pt x="574682" y="3850310"/>
                </a:cubicBezTo>
                <a:cubicBezTo>
                  <a:pt x="650197" y="3953327"/>
                  <a:pt x="728281" y="4059920"/>
                  <a:pt x="808161" y="4177123"/>
                </a:cubicBezTo>
                <a:cubicBezTo>
                  <a:pt x="1418574" y="5072567"/>
                  <a:pt x="2073806" y="5454594"/>
                  <a:pt x="2998992" y="5454594"/>
                </a:cubicBezTo>
                <a:cubicBezTo>
                  <a:pt x="3606192" y="5454594"/>
                  <a:pt x="4051705" y="5143376"/>
                  <a:pt x="4662117" y="4668685"/>
                </a:cubicBezTo>
                <a:cubicBezTo>
                  <a:pt x="4730310" y="4615645"/>
                  <a:pt x="4798505" y="4563242"/>
                  <a:pt x="4864518" y="4512627"/>
                </a:cubicBezTo>
                <a:cubicBezTo>
                  <a:pt x="5222313" y="4237963"/>
                  <a:pt x="5560204" y="3978506"/>
                  <a:pt x="5785079" y="3696808"/>
                </a:cubicBezTo>
                <a:cubicBezTo>
                  <a:pt x="6000066" y="3427513"/>
                  <a:pt x="6095999" y="3157320"/>
                  <a:pt x="6095999" y="2820666"/>
                </a:cubicBezTo>
                <a:cubicBezTo>
                  <a:pt x="6095999" y="1976856"/>
                  <a:pt x="5848138" y="1218170"/>
                  <a:pt x="5397999" y="684305"/>
                </a:cubicBezTo>
                <a:cubicBezTo>
                  <a:pt x="5177750" y="423188"/>
                  <a:pt x="4913577" y="220223"/>
                  <a:pt x="4612801" y="81166"/>
                </a:cubicBezTo>
                <a:lnTo>
                  <a:pt x="4406067" y="0"/>
                </a:lnTo>
                <a:lnTo>
                  <a:pt x="4826316" y="0"/>
                </a:lnTo>
                <a:lnTo>
                  <a:pt x="4971508" y="75777"/>
                </a:lnTo>
                <a:cubicBezTo>
                  <a:pt x="5197582" y="210111"/>
                  <a:pt x="5400550" y="381325"/>
                  <a:pt x="5577109" y="586873"/>
                </a:cubicBezTo>
                <a:cubicBezTo>
                  <a:pt x="6058235" y="1147205"/>
                  <a:pt x="6323162" y="1943505"/>
                  <a:pt x="6323162" y="2829148"/>
                </a:cubicBezTo>
                <a:cubicBezTo>
                  <a:pt x="6323162" y="3182494"/>
                  <a:pt x="6220623" y="3466081"/>
                  <a:pt x="5990836" y="3748729"/>
                </a:cubicBezTo>
                <a:cubicBezTo>
                  <a:pt x="5750480" y="4044392"/>
                  <a:pt x="5389327" y="4316711"/>
                  <a:pt x="5006899" y="4604992"/>
                </a:cubicBezTo>
                <a:cubicBezTo>
                  <a:pt x="4936343" y="4658116"/>
                  <a:pt x="4863453" y="4713117"/>
                  <a:pt x="4790566" y="4768788"/>
                </a:cubicBezTo>
                <a:cubicBezTo>
                  <a:pt x="4138128" y="5267012"/>
                  <a:pt x="3661945" y="5593660"/>
                  <a:pt x="3012943" y="5593660"/>
                </a:cubicBezTo>
                <a:cubicBezTo>
                  <a:pt x="2024062" y="5593660"/>
                  <a:pt x="1323723" y="5192693"/>
                  <a:pt x="671286" y="4252856"/>
                </a:cubicBezTo>
                <a:cubicBezTo>
                  <a:pt x="585906" y="4129842"/>
                  <a:pt x="502446" y="4017964"/>
                  <a:pt x="421733" y="3909839"/>
                </a:cubicBezTo>
                <a:cubicBezTo>
                  <a:pt x="254471" y="3685679"/>
                  <a:pt x="130655" y="3515312"/>
                  <a:pt x="48655" y="3351082"/>
                </a:cubicBezTo>
                <a:lnTo>
                  <a:pt x="0" y="3239820"/>
                </a:lnTo>
                <a:lnTo>
                  <a:pt x="0" y="2248150"/>
                </a:lnTo>
                <a:lnTo>
                  <a:pt x="1658" y="2239520"/>
                </a:lnTo>
                <a:cubicBezTo>
                  <a:pt x="51657" y="2045089"/>
                  <a:pt x="126469" y="1853225"/>
                  <a:pt x="225714" y="1665285"/>
                </a:cubicBezTo>
                <a:cubicBezTo>
                  <a:pt x="419948" y="1297585"/>
                  <a:pt x="697641" y="961011"/>
                  <a:pt x="1050970" y="665214"/>
                </a:cubicBezTo>
                <a:cubicBezTo>
                  <a:pt x="1311437" y="447090"/>
                  <a:pt x="1608578" y="257641"/>
                  <a:pt x="1923692" y="10784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52" name="Freeform: Shape 1051">
            <a:extLst>
              <a:ext uri="{FF2B5EF4-FFF2-40B4-BE49-F238E27FC236}">
                <a16:creationId xmlns:a16="http://schemas.microsoft.com/office/drawing/2014/main" id="{DE1994AC-22D1-4B48-9EDA-BE373E704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41758" y="1415331"/>
            <a:ext cx="5665992" cy="5466522"/>
          </a:xfrm>
          <a:custGeom>
            <a:avLst/>
            <a:gdLst>
              <a:gd name="connsiteX0" fmla="*/ 3113576 w 5665992"/>
              <a:gd name="connsiteY0" fmla="*/ 1556 h 5401530"/>
              <a:gd name="connsiteX1" fmla="*/ 4468777 w 5665992"/>
              <a:gd name="connsiteY1" fmla="*/ 405866 h 5401530"/>
              <a:gd name="connsiteX2" fmla="*/ 5525792 w 5665992"/>
              <a:gd name="connsiteY2" fmla="*/ 1317461 h 5401530"/>
              <a:gd name="connsiteX3" fmla="*/ 5665992 w 5665992"/>
              <a:gd name="connsiteY3" fmla="*/ 1506159 h 5401530"/>
              <a:gd name="connsiteX4" fmla="*/ 5665992 w 5665992"/>
              <a:gd name="connsiteY4" fmla="*/ 5401530 h 5401530"/>
              <a:gd name="connsiteX5" fmla="*/ 965932 w 5665992"/>
              <a:gd name="connsiteY5" fmla="*/ 5401530 h 5401530"/>
              <a:gd name="connsiteX6" fmla="*/ 836753 w 5665992"/>
              <a:gd name="connsiteY6" fmla="*/ 5181943 h 5401530"/>
              <a:gd name="connsiteX7" fmla="*/ 509793 w 5665992"/>
              <a:gd name="connsiteY7" fmla="*/ 4458111 h 5401530"/>
              <a:gd name="connsiteX8" fmla="*/ 251995 w 5665992"/>
              <a:gd name="connsiteY8" fmla="*/ 1805844 h 5401530"/>
              <a:gd name="connsiteX9" fmla="*/ 3113576 w 5665992"/>
              <a:gd name="connsiteY9" fmla="*/ 1556 h 540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5992" h="5401530">
                <a:moveTo>
                  <a:pt x="3113576" y="1556"/>
                </a:moveTo>
                <a:cubicBezTo>
                  <a:pt x="3559807" y="16866"/>
                  <a:pt x="4018025" y="145625"/>
                  <a:pt x="4468777" y="405866"/>
                </a:cubicBezTo>
                <a:cubicBezTo>
                  <a:pt x="4871803" y="638554"/>
                  <a:pt x="5229811" y="952545"/>
                  <a:pt x="5525792" y="1317461"/>
                </a:cubicBezTo>
                <a:lnTo>
                  <a:pt x="5665992" y="1506159"/>
                </a:lnTo>
                <a:lnTo>
                  <a:pt x="5665992" y="5401530"/>
                </a:lnTo>
                <a:lnTo>
                  <a:pt x="965932" y="5401530"/>
                </a:lnTo>
                <a:lnTo>
                  <a:pt x="836753" y="5181943"/>
                </a:lnTo>
                <a:cubicBezTo>
                  <a:pt x="713569" y="4953383"/>
                  <a:pt x="611679" y="4708683"/>
                  <a:pt x="509793" y="4458111"/>
                </a:cubicBezTo>
                <a:cubicBezTo>
                  <a:pt x="136790" y="3540808"/>
                  <a:pt x="-278612" y="2724882"/>
                  <a:pt x="251995" y="1805844"/>
                </a:cubicBezTo>
                <a:cubicBezTo>
                  <a:pt x="911122" y="664202"/>
                  <a:pt x="1973207" y="-37572"/>
                  <a:pt x="3113576" y="1556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1028" name="Picture 4" descr="A person in a red and green tank top with his arms outstretched&#10;&#10;Description automatically generated">
            <a:extLst>
              <a:ext uri="{FF2B5EF4-FFF2-40B4-BE49-F238E27FC236}">
                <a16:creationId xmlns:a16="http://schemas.microsoft.com/office/drawing/2014/main" id="{48434CD8-DEDC-863D-9F2F-59331E66E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6" r="16726"/>
          <a:stretch/>
        </p:blipFill>
        <p:spPr bwMode="auto">
          <a:xfrm>
            <a:off x="6795930" y="1685367"/>
            <a:ext cx="5396070" cy="5172635"/>
          </a:xfrm>
          <a:custGeom>
            <a:avLst/>
            <a:gdLst/>
            <a:ahLst/>
            <a:cxnLst/>
            <a:rect l="l" t="t" r="r" b="b"/>
            <a:pathLst>
              <a:path w="5396070" h="5172635">
                <a:moveTo>
                  <a:pt x="2809770" y="1442"/>
                </a:moveTo>
                <a:cubicBezTo>
                  <a:pt x="3212462" y="15635"/>
                  <a:pt x="3625968" y="134989"/>
                  <a:pt x="4032739" y="376223"/>
                </a:cubicBezTo>
                <a:cubicBezTo>
                  <a:pt x="4589656" y="706501"/>
                  <a:pt x="5051318" y="1213487"/>
                  <a:pt x="5362614" y="1796088"/>
                </a:cubicBezTo>
                <a:lnTo>
                  <a:pt x="5396070" y="1864600"/>
                </a:lnTo>
                <a:lnTo>
                  <a:pt x="5396070" y="4888539"/>
                </a:lnTo>
                <a:lnTo>
                  <a:pt x="5373530" y="4924165"/>
                </a:lnTo>
                <a:cubicBezTo>
                  <a:pt x="5310112" y="5013254"/>
                  <a:pt x="5241620" y="5088864"/>
                  <a:pt x="5168684" y="5154829"/>
                </a:cubicBezTo>
                <a:lnTo>
                  <a:pt x="5146924" y="5172635"/>
                </a:lnTo>
                <a:lnTo>
                  <a:pt x="987172" y="5172635"/>
                </a:lnTo>
                <a:lnTo>
                  <a:pt x="842383" y="4959392"/>
                </a:lnTo>
                <a:cubicBezTo>
                  <a:pt x="689919" y="4704655"/>
                  <a:pt x="574982" y="4422821"/>
                  <a:pt x="460051" y="4132485"/>
                </a:cubicBezTo>
                <a:cubicBezTo>
                  <a:pt x="123442" y="3282182"/>
                  <a:pt x="-251427" y="2525854"/>
                  <a:pt x="227408" y="1673941"/>
                </a:cubicBezTo>
                <a:cubicBezTo>
                  <a:pt x="822220" y="615687"/>
                  <a:pt x="1780673" y="-34829"/>
                  <a:pt x="2809770" y="144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" name="Freeform: Shape 1053">
            <a:extLst>
              <a:ext uri="{FF2B5EF4-FFF2-40B4-BE49-F238E27FC236}">
                <a16:creationId xmlns:a16="http://schemas.microsoft.com/office/drawing/2014/main" id="{22220111-5018-4EB7-A38B-79BD37F7C0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95930" y="1685365"/>
            <a:ext cx="5396070" cy="5172635"/>
          </a:xfrm>
          <a:custGeom>
            <a:avLst/>
            <a:gdLst>
              <a:gd name="connsiteX0" fmla="*/ 2809770 w 5396070"/>
              <a:gd name="connsiteY0" fmla="*/ 1442 h 5172635"/>
              <a:gd name="connsiteX1" fmla="*/ 4032739 w 5396070"/>
              <a:gd name="connsiteY1" fmla="*/ 376223 h 5172635"/>
              <a:gd name="connsiteX2" fmla="*/ 5362614 w 5396070"/>
              <a:gd name="connsiteY2" fmla="*/ 1796088 h 5172635"/>
              <a:gd name="connsiteX3" fmla="*/ 5396070 w 5396070"/>
              <a:gd name="connsiteY3" fmla="*/ 1864599 h 5172635"/>
              <a:gd name="connsiteX4" fmla="*/ 5396070 w 5396070"/>
              <a:gd name="connsiteY4" fmla="*/ 1981756 h 5172635"/>
              <a:gd name="connsiteX5" fmla="*/ 5363566 w 5396070"/>
              <a:gd name="connsiteY5" fmla="*/ 1915670 h 5172635"/>
              <a:gd name="connsiteX6" fmla="*/ 4071524 w 5396070"/>
              <a:gd name="connsiteY6" fmla="*/ 546090 h 5172635"/>
              <a:gd name="connsiteX7" fmla="*/ 2883346 w 5396070"/>
              <a:gd name="connsiteY7" fmla="*/ 184583 h 5172635"/>
              <a:gd name="connsiteX8" fmla="*/ 374449 w 5396070"/>
              <a:gd name="connsiteY8" fmla="*/ 1797850 h 5172635"/>
              <a:gd name="connsiteX9" fmla="*/ 600473 w 5396070"/>
              <a:gd name="connsiteY9" fmla="*/ 4169322 h 5172635"/>
              <a:gd name="connsiteX10" fmla="*/ 971928 w 5396070"/>
              <a:gd name="connsiteY10" fmla="*/ 4966944 h 5172635"/>
              <a:gd name="connsiteX11" fmla="*/ 1112598 w 5396070"/>
              <a:gd name="connsiteY11" fmla="*/ 5172635 h 5172635"/>
              <a:gd name="connsiteX12" fmla="*/ 987172 w 5396070"/>
              <a:gd name="connsiteY12" fmla="*/ 5172635 h 5172635"/>
              <a:gd name="connsiteX13" fmla="*/ 842383 w 5396070"/>
              <a:gd name="connsiteY13" fmla="*/ 4959392 h 5172635"/>
              <a:gd name="connsiteX14" fmla="*/ 460051 w 5396070"/>
              <a:gd name="connsiteY14" fmla="*/ 4132485 h 5172635"/>
              <a:gd name="connsiteX15" fmla="*/ 227408 w 5396070"/>
              <a:gd name="connsiteY15" fmla="*/ 1673941 h 5172635"/>
              <a:gd name="connsiteX16" fmla="*/ 2809770 w 5396070"/>
              <a:gd name="connsiteY16" fmla="*/ 1442 h 517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6070" h="5172635">
                <a:moveTo>
                  <a:pt x="2809770" y="1442"/>
                </a:moveTo>
                <a:cubicBezTo>
                  <a:pt x="3212462" y="15635"/>
                  <a:pt x="3625968" y="134989"/>
                  <a:pt x="4032739" y="376223"/>
                </a:cubicBezTo>
                <a:cubicBezTo>
                  <a:pt x="4589656" y="706501"/>
                  <a:pt x="5051318" y="1213487"/>
                  <a:pt x="5362614" y="1796088"/>
                </a:cubicBezTo>
                <a:lnTo>
                  <a:pt x="5396070" y="1864599"/>
                </a:lnTo>
                <a:lnTo>
                  <a:pt x="5396070" y="1981756"/>
                </a:lnTo>
                <a:lnTo>
                  <a:pt x="5363566" y="1915670"/>
                </a:lnTo>
                <a:cubicBezTo>
                  <a:pt x="5061125" y="1353703"/>
                  <a:pt x="4612597" y="864671"/>
                  <a:pt x="4071524" y="546090"/>
                </a:cubicBezTo>
                <a:cubicBezTo>
                  <a:pt x="3676324" y="313400"/>
                  <a:pt x="3274582" y="198273"/>
                  <a:pt x="2883346" y="184583"/>
                </a:cubicBezTo>
                <a:cubicBezTo>
                  <a:pt x="1883526" y="149597"/>
                  <a:pt x="952339" y="777074"/>
                  <a:pt x="374449" y="1797850"/>
                </a:cubicBezTo>
                <a:cubicBezTo>
                  <a:pt x="-90765" y="2619591"/>
                  <a:pt x="273440" y="3349133"/>
                  <a:pt x="600473" y="4169322"/>
                </a:cubicBezTo>
                <a:cubicBezTo>
                  <a:pt x="712134" y="4449376"/>
                  <a:pt x="823802" y="4721229"/>
                  <a:pt x="971928" y="4966944"/>
                </a:cubicBezTo>
                <a:lnTo>
                  <a:pt x="1112598" y="5172635"/>
                </a:lnTo>
                <a:lnTo>
                  <a:pt x="987172" y="5172635"/>
                </a:lnTo>
                <a:lnTo>
                  <a:pt x="842383" y="4959392"/>
                </a:lnTo>
                <a:cubicBezTo>
                  <a:pt x="689919" y="4704655"/>
                  <a:pt x="574981" y="4422821"/>
                  <a:pt x="460051" y="4132485"/>
                </a:cubicBezTo>
                <a:cubicBezTo>
                  <a:pt x="123442" y="3282182"/>
                  <a:pt x="-251427" y="2525854"/>
                  <a:pt x="227408" y="1673941"/>
                </a:cubicBezTo>
                <a:cubicBezTo>
                  <a:pt x="822220" y="615687"/>
                  <a:pt x="1780673" y="-34829"/>
                  <a:pt x="2809770" y="1442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04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4023A-1A98-0DA5-A827-442DCCD0D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Breakout Exercise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9A426-6C3E-B6D6-08D8-1CA2BD492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Discuss how you approach Financial Investigations.</a:t>
            </a:r>
          </a:p>
          <a:p>
            <a:pPr marL="0" indent="0">
              <a:buNone/>
            </a:pPr>
            <a:r>
              <a:rPr lang="en-GB" dirty="0"/>
              <a:t>What resources are available</a:t>
            </a:r>
          </a:p>
          <a:p>
            <a:pPr marL="0" indent="0">
              <a:buNone/>
            </a:pPr>
            <a:r>
              <a:rPr lang="en-GB" dirty="0"/>
              <a:t>What resources are lacking</a:t>
            </a:r>
          </a:p>
          <a:p>
            <a:pPr marL="0" indent="0">
              <a:buNone/>
            </a:pPr>
            <a:r>
              <a:rPr lang="en-GB" dirty="0"/>
              <a:t>How can we achieve the ideal “Gold Standard”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30 Minutes. Elect a spokesperson to feed back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984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2F12CA-A5EA-5D12-32A5-889B422CC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en-GB" sz="5000"/>
              <a:t>What Is A Good Financial Investigation</a:t>
            </a:r>
          </a:p>
        </p:txBody>
      </p:sp>
      <p:pic>
        <p:nvPicPr>
          <p:cNvPr id="5" name="Content Placeholder 4" descr="Space shuttle launch">
            <a:extLst>
              <a:ext uri="{FF2B5EF4-FFF2-40B4-BE49-F238E27FC236}">
                <a16:creationId xmlns:a16="http://schemas.microsoft.com/office/drawing/2014/main" id="{871F4A21-FBA6-6F87-B8BB-70CCD0FEF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" r="5062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392443A-4E3A-5934-3183-3300D810A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r>
              <a:rPr lang="en-US" sz="2200" dirty="0"/>
              <a:t>When does it start</a:t>
            </a:r>
          </a:p>
          <a:p>
            <a:r>
              <a:rPr lang="en-US" sz="2200" dirty="0"/>
              <a:t>What does it Cover</a:t>
            </a:r>
          </a:p>
          <a:p>
            <a:r>
              <a:rPr lang="en-US" sz="2200" dirty="0"/>
              <a:t>Who is Responsible</a:t>
            </a:r>
          </a:p>
          <a:p>
            <a:r>
              <a:rPr lang="en-US" sz="2200" dirty="0"/>
              <a:t>What form should it take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2267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EA2A54-E389-C6B4-BA82-5240E7D97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en-GB" sz="5400" dirty="0"/>
              <a:t>What Route Should it Take</a:t>
            </a:r>
          </a:p>
        </p:txBody>
      </p:sp>
      <p:pic>
        <p:nvPicPr>
          <p:cNvPr id="5" name="Content Placeholder 4" descr="Lines on wood">
            <a:extLst>
              <a:ext uri="{FF2B5EF4-FFF2-40B4-BE49-F238E27FC236}">
                <a16:creationId xmlns:a16="http://schemas.microsoft.com/office/drawing/2014/main" id="{8BB9E25D-696D-7839-427B-3C5A90211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5" r="23233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2270E3D-32D9-6272-3999-EF3D98364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r>
              <a:rPr lang="en-US" sz="2200" dirty="0"/>
              <a:t>Research</a:t>
            </a:r>
          </a:p>
          <a:p>
            <a:r>
              <a:rPr lang="en-US" sz="2200" dirty="0"/>
              <a:t>Asset Identification</a:t>
            </a:r>
          </a:p>
          <a:p>
            <a:r>
              <a:rPr lang="en-US" sz="2200" dirty="0"/>
              <a:t>Evidential Opportunities</a:t>
            </a:r>
          </a:p>
          <a:p>
            <a:r>
              <a:rPr lang="en-US" sz="2200" dirty="0"/>
              <a:t>Lifestyle</a:t>
            </a:r>
          </a:p>
          <a:p>
            <a:r>
              <a:rPr lang="en-US" sz="2200" dirty="0"/>
              <a:t>Alternative Interventions</a:t>
            </a:r>
          </a:p>
          <a:p>
            <a:pPr marL="0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8902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818205-31B7-C29B-59BD-8BD2A66A3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en-GB" sz="5400"/>
              <a:t>Research</a:t>
            </a:r>
          </a:p>
        </p:txBody>
      </p:sp>
      <p:pic>
        <p:nvPicPr>
          <p:cNvPr id="5" name="Picture 4" descr="Sample being pipetted into a petri dish">
            <a:extLst>
              <a:ext uri="{FF2B5EF4-FFF2-40B4-BE49-F238E27FC236}">
                <a16:creationId xmlns:a16="http://schemas.microsoft.com/office/drawing/2014/main" id="{EC0F1313-19CB-B580-5B0C-9D9E36BEB0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395" r="5841" b="-2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C49460-AA5A-2018-B6C6-4F9577902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r>
              <a:rPr lang="en-GB" sz="2200" dirty="0"/>
              <a:t>Who are we looking at</a:t>
            </a:r>
          </a:p>
          <a:p>
            <a:r>
              <a:rPr lang="en-GB" sz="2200" dirty="0"/>
              <a:t>Associates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64500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03DD0-2828-9DB4-703F-F39868E05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0285" y="741391"/>
            <a:ext cx="3443514" cy="1616203"/>
          </a:xfrm>
        </p:spPr>
        <p:txBody>
          <a:bodyPr anchor="b">
            <a:normAutofit/>
          </a:bodyPr>
          <a:lstStyle/>
          <a:p>
            <a:r>
              <a:rPr lang="en-GB" sz="3200"/>
              <a:t>Asset Identification</a:t>
            </a:r>
          </a:p>
        </p:txBody>
      </p:sp>
      <p:pic>
        <p:nvPicPr>
          <p:cNvPr id="5" name="Content Placeholder 4" descr="Retro bicycle on boardwalk">
            <a:extLst>
              <a:ext uri="{FF2B5EF4-FFF2-40B4-BE49-F238E27FC236}">
                <a16:creationId xmlns:a16="http://schemas.microsoft.com/office/drawing/2014/main" id="{66E9A047-0A74-CA35-2C51-2D49A90FE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" r="39182"/>
          <a:stretch/>
        </p:blipFill>
        <p:spPr>
          <a:xfrm>
            <a:off x="1711429" y="805657"/>
            <a:ext cx="4600919" cy="5176044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48F667-5106-5F5A-A3A6-1F16EE746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285" y="2533476"/>
            <a:ext cx="3443514" cy="3447832"/>
          </a:xfrm>
        </p:spPr>
        <p:txBody>
          <a:bodyPr anchor="t">
            <a:normAutofit/>
          </a:bodyPr>
          <a:lstStyle/>
          <a:p>
            <a:r>
              <a:rPr lang="en-US" sz="2000" dirty="0"/>
              <a:t>Why is this important</a:t>
            </a:r>
          </a:p>
          <a:p>
            <a:r>
              <a:rPr lang="en-US" sz="2000" dirty="0"/>
              <a:t>What do Criminals Do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C49F18-8757-4E87-5C2E-9D6D7B82B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5C84D91-E5BF-B919-ACEF-4A25262CEE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889E38-27CA-E23F-B646-8D7B4BB17D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746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08017-D654-8A19-F2DD-6B1FE0267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Asset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E8E7F-A90F-E129-D716-4EBF1499DA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Property</a:t>
            </a:r>
          </a:p>
          <a:p>
            <a:r>
              <a:rPr lang="en-GB" dirty="0"/>
              <a:t>Bank accounts</a:t>
            </a:r>
          </a:p>
          <a:p>
            <a:r>
              <a:rPr lang="en-GB" dirty="0"/>
              <a:t>Cash</a:t>
            </a:r>
          </a:p>
          <a:p>
            <a:r>
              <a:rPr lang="en-GB" dirty="0"/>
              <a:t>Crypto Assets</a:t>
            </a:r>
          </a:p>
          <a:p>
            <a:r>
              <a:rPr lang="en-GB" dirty="0"/>
              <a:t>Pension Pot</a:t>
            </a:r>
          </a:p>
          <a:p>
            <a:r>
              <a:rPr lang="en-GB" dirty="0"/>
              <a:t>Gold/Jewellery/Precious Metals/Watches</a:t>
            </a:r>
          </a:p>
          <a:p>
            <a:r>
              <a:rPr lang="en-GB" dirty="0"/>
              <a:t>Vehicles</a:t>
            </a:r>
          </a:p>
          <a:p>
            <a:r>
              <a:rPr lang="en-GB" dirty="0"/>
              <a:t>Works of Art</a:t>
            </a:r>
          </a:p>
          <a:p>
            <a:r>
              <a:rPr lang="en-GB" dirty="0"/>
              <a:t>Livestock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86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E209E-3122-E546-ECC4-535DC60DE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0283" y="741391"/>
            <a:ext cx="3397017" cy="1616203"/>
          </a:xfrm>
        </p:spPr>
        <p:txBody>
          <a:bodyPr anchor="b">
            <a:normAutofit/>
          </a:bodyPr>
          <a:lstStyle/>
          <a:p>
            <a:r>
              <a:rPr lang="en-GB" sz="3200"/>
              <a:t>Evidential Opportunities</a:t>
            </a:r>
          </a:p>
        </p:txBody>
      </p:sp>
      <p:pic>
        <p:nvPicPr>
          <p:cNvPr id="5" name="Content Placeholder 4" descr="Bee depositing into a honeycomb">
            <a:extLst>
              <a:ext uri="{FF2B5EF4-FFF2-40B4-BE49-F238E27FC236}">
                <a16:creationId xmlns:a16="http://schemas.microsoft.com/office/drawing/2014/main" id="{20882B36-92F6-E82B-FF24-466A8FCEB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r="12599"/>
          <a:stretch/>
        </p:blipFill>
        <p:spPr>
          <a:xfrm>
            <a:off x="884698" y="877413"/>
            <a:ext cx="6406903" cy="504309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E589684-54CA-64D8-C963-5F19FF75B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84697" y="5858828"/>
            <a:ext cx="6406903" cy="123363"/>
            <a:chOff x="7015162" y="5858828"/>
            <a:chExt cx="4300544" cy="12336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56B8E8-B789-DA4D-E4BE-03FA3165B3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03753" y="3770237"/>
              <a:ext cx="123362" cy="4300544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255D907-377D-0DF9-B4A4-4B44C46FB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09789" y="4876274"/>
              <a:ext cx="123362" cy="2088471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8223666-D779-5642-8B2E-2915ABF3C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284" y="2533476"/>
            <a:ext cx="3405415" cy="3447832"/>
          </a:xfrm>
        </p:spPr>
        <p:txBody>
          <a:bodyPr anchor="t">
            <a:normAutofit/>
          </a:bodyPr>
          <a:lstStyle/>
          <a:p>
            <a:r>
              <a:rPr lang="en-US" sz="2000" dirty="0"/>
              <a:t>Economic Savings</a:t>
            </a:r>
          </a:p>
        </p:txBody>
      </p:sp>
    </p:spTree>
    <p:extLst>
      <p:ext uri="{BB962C8B-B14F-4D97-AF65-F5344CB8AC3E}">
        <p14:creationId xmlns:p14="http://schemas.microsoft.com/office/powerpoint/2010/main" val="219889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D4677D2-D5AC-4CF9-9EED-2B89D0A1C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695F69-7001-421E-98A8-E74156934A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Team before game">
            <a:extLst>
              <a:ext uri="{FF2B5EF4-FFF2-40B4-BE49-F238E27FC236}">
                <a16:creationId xmlns:a16="http://schemas.microsoft.com/office/drawing/2014/main" id="{F6BB1347-F143-7D80-9BBE-B5E16B3CA5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0" r="-2" b="15965"/>
          <a:stretch/>
        </p:blipFill>
        <p:spPr>
          <a:xfrm>
            <a:off x="6096010" y="10"/>
            <a:ext cx="6095999" cy="6857990"/>
          </a:xfrm>
          <a:custGeom>
            <a:avLst/>
            <a:gdLst/>
            <a:ahLst/>
            <a:cxnLst/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lnTo>
                  <a:pt x="0" y="6857999"/>
                </a:lnTo>
                <a:lnTo>
                  <a:pt x="4220980" y="6857999"/>
                </a:lnTo>
                <a:lnTo>
                  <a:pt x="4213164" y="6851010"/>
                </a:lnTo>
                <a:cubicBezTo>
                  <a:pt x="4181666" y="6825777"/>
                  <a:pt x="4066661" y="6744343"/>
                  <a:pt x="4062999" y="6737842"/>
                </a:cubicBezTo>
                <a:cubicBezTo>
                  <a:pt x="4024279" y="6693220"/>
                  <a:pt x="4060463" y="6731339"/>
                  <a:pt x="3994350" y="6686435"/>
                </a:cubicBezTo>
                <a:cubicBezTo>
                  <a:pt x="3947033" y="6670674"/>
                  <a:pt x="3899856" y="6566625"/>
                  <a:pt x="3859426" y="6512643"/>
                </a:cubicBezTo>
                <a:cubicBezTo>
                  <a:pt x="3843619" y="6494605"/>
                  <a:pt x="3819111" y="6476220"/>
                  <a:pt x="3795266" y="6469055"/>
                </a:cubicBezTo>
                <a:cubicBezTo>
                  <a:pt x="3772240" y="6479507"/>
                  <a:pt x="3769424" y="6446115"/>
                  <a:pt x="3752228" y="6440526"/>
                </a:cubicBezTo>
                <a:cubicBezTo>
                  <a:pt x="3742060" y="6447641"/>
                  <a:pt x="3719048" y="6424775"/>
                  <a:pt x="3716355" y="6414007"/>
                </a:cubicBezTo>
                <a:cubicBezTo>
                  <a:pt x="3729286" y="6392352"/>
                  <a:pt x="3629924" y="6387100"/>
                  <a:pt x="3629916" y="6370687"/>
                </a:cubicBezTo>
                <a:cubicBezTo>
                  <a:pt x="3600280" y="6362353"/>
                  <a:pt x="3495200" y="6368444"/>
                  <a:pt x="3479034" y="6339494"/>
                </a:cubicBezTo>
                <a:cubicBezTo>
                  <a:pt x="3420435" y="6317314"/>
                  <a:pt x="3345614" y="6290932"/>
                  <a:pt x="3319627" y="6285893"/>
                </a:cubicBezTo>
                <a:cubicBezTo>
                  <a:pt x="3282294" y="6327705"/>
                  <a:pt x="3185936" y="6185255"/>
                  <a:pt x="3075494" y="6164273"/>
                </a:cubicBezTo>
                <a:cubicBezTo>
                  <a:pt x="3059427" y="6166243"/>
                  <a:pt x="3051440" y="6164859"/>
                  <a:pt x="3050019" y="6153683"/>
                </a:cubicBezTo>
                <a:cubicBezTo>
                  <a:pt x="3016030" y="6146243"/>
                  <a:pt x="2991340" y="6114870"/>
                  <a:pt x="2963636" y="6123708"/>
                </a:cubicBezTo>
                <a:cubicBezTo>
                  <a:pt x="2928425" y="6105855"/>
                  <a:pt x="2947049" y="6092097"/>
                  <a:pt x="2914912" y="6078439"/>
                </a:cubicBezTo>
                <a:lnTo>
                  <a:pt x="2770812" y="6041758"/>
                </a:lnTo>
                <a:cubicBezTo>
                  <a:pt x="2750466" y="6034724"/>
                  <a:pt x="2729222" y="6014032"/>
                  <a:pt x="2708585" y="6007728"/>
                </a:cubicBezTo>
                <a:lnTo>
                  <a:pt x="2687072" y="6003931"/>
                </a:lnTo>
                <a:lnTo>
                  <a:pt x="2674457" y="5991515"/>
                </a:lnTo>
                <a:cubicBezTo>
                  <a:pt x="2668773" y="5988707"/>
                  <a:pt x="2661696" y="5988167"/>
                  <a:pt x="2652298" y="5991525"/>
                </a:cubicBezTo>
                <a:cubicBezTo>
                  <a:pt x="2634345" y="5986939"/>
                  <a:pt x="2583809" y="5969299"/>
                  <a:pt x="2566743" y="5963996"/>
                </a:cubicBezTo>
                <a:lnTo>
                  <a:pt x="2549903" y="5959709"/>
                </a:lnTo>
                <a:lnTo>
                  <a:pt x="2542177" y="5951723"/>
                </a:lnTo>
                <a:cubicBezTo>
                  <a:pt x="2529898" y="5945994"/>
                  <a:pt x="2498812" y="5935402"/>
                  <a:pt x="2476225" y="5925338"/>
                </a:cubicBezTo>
                <a:cubicBezTo>
                  <a:pt x="2457810" y="5911056"/>
                  <a:pt x="2433846" y="5899348"/>
                  <a:pt x="2406656" y="5891344"/>
                </a:cubicBezTo>
                <a:cubicBezTo>
                  <a:pt x="2400991" y="5896275"/>
                  <a:pt x="2393612" y="5885783"/>
                  <a:pt x="2389160" y="5883030"/>
                </a:cubicBezTo>
                <a:cubicBezTo>
                  <a:pt x="2387458" y="5886701"/>
                  <a:pt x="2375233" y="5885881"/>
                  <a:pt x="2372540" y="5881920"/>
                </a:cubicBezTo>
                <a:cubicBezTo>
                  <a:pt x="2293168" y="5849488"/>
                  <a:pt x="2325743" y="5894734"/>
                  <a:pt x="2283811" y="5862541"/>
                </a:cubicBezTo>
                <a:cubicBezTo>
                  <a:pt x="2275730" y="5859531"/>
                  <a:pt x="2268484" y="5859925"/>
                  <a:pt x="2261759" y="5861764"/>
                </a:cubicBezTo>
                <a:lnTo>
                  <a:pt x="2219265" y="5849327"/>
                </a:lnTo>
                <a:cubicBezTo>
                  <a:pt x="2203078" y="5842651"/>
                  <a:pt x="2185672" y="5837119"/>
                  <a:pt x="2167456" y="5832891"/>
                </a:cubicBezTo>
                <a:cubicBezTo>
                  <a:pt x="2161387" y="5839963"/>
                  <a:pt x="2149583" y="5826532"/>
                  <a:pt x="2143288" y="5823218"/>
                </a:cubicBezTo>
                <a:cubicBezTo>
                  <a:pt x="2141966" y="5828274"/>
                  <a:pt x="2126227" y="5828196"/>
                  <a:pt x="2121889" y="5823116"/>
                </a:cubicBezTo>
                <a:cubicBezTo>
                  <a:pt x="2013448" y="5786297"/>
                  <a:pt x="2065303" y="5844161"/>
                  <a:pt x="2004548" y="5804552"/>
                </a:cubicBezTo>
                <a:cubicBezTo>
                  <a:pt x="1993575" y="5801194"/>
                  <a:pt x="1984449" y="5802325"/>
                  <a:pt x="1976317" y="5805346"/>
                </a:cubicBezTo>
                <a:lnTo>
                  <a:pt x="1960968" y="5813703"/>
                </a:lnTo>
                <a:lnTo>
                  <a:pt x="1951886" y="5808313"/>
                </a:lnTo>
                <a:cubicBezTo>
                  <a:pt x="1914205" y="5801767"/>
                  <a:pt x="1900427" y="5810657"/>
                  <a:pt x="1881129" y="5796205"/>
                </a:cubicBezTo>
                <a:cubicBezTo>
                  <a:pt x="1847467" y="5788576"/>
                  <a:pt x="1808824" y="5783942"/>
                  <a:pt x="1778393" y="5776687"/>
                </a:cubicBezTo>
                <a:cubicBezTo>
                  <a:pt x="1764338" y="5756704"/>
                  <a:pt x="1721542" y="5761928"/>
                  <a:pt x="1698544" y="5752677"/>
                </a:cubicBezTo>
                <a:cubicBezTo>
                  <a:pt x="1688689" y="5744367"/>
                  <a:pt x="1680710" y="5741898"/>
                  <a:pt x="1667763" y="5746936"/>
                </a:cubicBezTo>
                <a:cubicBezTo>
                  <a:pt x="1622782" y="5706970"/>
                  <a:pt x="1636232" y="5740258"/>
                  <a:pt x="1589890" y="5720079"/>
                </a:cubicBezTo>
                <a:cubicBezTo>
                  <a:pt x="1550522" y="5700408"/>
                  <a:pt x="1504390" y="5684235"/>
                  <a:pt x="1470745" y="5647268"/>
                </a:cubicBezTo>
                <a:cubicBezTo>
                  <a:pt x="1465307" y="5637473"/>
                  <a:pt x="1447590" y="5631171"/>
                  <a:pt x="1431171" y="5633192"/>
                </a:cubicBezTo>
                <a:cubicBezTo>
                  <a:pt x="1428344" y="5633540"/>
                  <a:pt x="1425665" y="5634127"/>
                  <a:pt x="1423215" y="5634934"/>
                </a:cubicBezTo>
                <a:cubicBezTo>
                  <a:pt x="1404063" y="5609561"/>
                  <a:pt x="1384477" y="5616951"/>
                  <a:pt x="1377158" y="5600720"/>
                </a:cubicBezTo>
                <a:cubicBezTo>
                  <a:pt x="1337416" y="5587406"/>
                  <a:pt x="1299119" y="5594952"/>
                  <a:pt x="1292001" y="5580595"/>
                </a:cubicBezTo>
                <a:cubicBezTo>
                  <a:pt x="1270404" y="5577445"/>
                  <a:pt x="1236263" y="5586393"/>
                  <a:pt x="1224877" y="5570207"/>
                </a:cubicBezTo>
                <a:cubicBezTo>
                  <a:pt x="1218892" y="5580643"/>
                  <a:pt x="1203320" y="5557444"/>
                  <a:pt x="1188481" y="5562311"/>
                </a:cubicBezTo>
                <a:cubicBezTo>
                  <a:pt x="1177571" y="5566931"/>
                  <a:pt x="1170302" y="5560971"/>
                  <a:pt x="1160620" y="5558862"/>
                </a:cubicBezTo>
                <a:cubicBezTo>
                  <a:pt x="1146504" y="5561577"/>
                  <a:pt x="1106544" y="5545833"/>
                  <a:pt x="1097113" y="5537725"/>
                </a:cubicBezTo>
                <a:cubicBezTo>
                  <a:pt x="1076260" y="5511528"/>
                  <a:pt x="1012618" y="5517876"/>
                  <a:pt x="994944" y="5497522"/>
                </a:cubicBezTo>
                <a:cubicBezTo>
                  <a:pt x="987638" y="5493756"/>
                  <a:pt x="980141" y="5491480"/>
                  <a:pt x="972567" y="5490138"/>
                </a:cubicBezTo>
                <a:lnTo>
                  <a:pt x="927036" y="5488921"/>
                </a:lnTo>
                <a:lnTo>
                  <a:pt x="905198" y="5488488"/>
                </a:lnTo>
                <a:cubicBezTo>
                  <a:pt x="920127" y="5466532"/>
                  <a:pt x="847550" y="5479119"/>
                  <a:pt x="871473" y="5463326"/>
                </a:cubicBezTo>
                <a:cubicBezTo>
                  <a:pt x="835241" y="5455796"/>
                  <a:pt x="824844" y="5441869"/>
                  <a:pt x="787335" y="5431076"/>
                </a:cubicBezTo>
                <a:lnTo>
                  <a:pt x="646418" y="5398569"/>
                </a:lnTo>
                <a:cubicBezTo>
                  <a:pt x="594533" y="5378172"/>
                  <a:pt x="569175" y="5376706"/>
                  <a:pt x="522316" y="5365133"/>
                </a:cubicBezTo>
                <a:cubicBezTo>
                  <a:pt x="485699" y="5316148"/>
                  <a:pt x="451396" y="5327743"/>
                  <a:pt x="425051" y="5295085"/>
                </a:cubicBezTo>
                <a:cubicBezTo>
                  <a:pt x="373115" y="5280721"/>
                  <a:pt x="376598" y="5265782"/>
                  <a:pt x="318461" y="5265657"/>
                </a:cubicBezTo>
                <a:lnTo>
                  <a:pt x="266536" y="5232252"/>
                </a:lnTo>
                <a:cubicBezTo>
                  <a:pt x="254867" y="5225616"/>
                  <a:pt x="251642" y="5227516"/>
                  <a:pt x="248444" y="5225838"/>
                </a:cubicBezTo>
                <a:lnTo>
                  <a:pt x="247345" y="5222181"/>
                </a:lnTo>
                <a:lnTo>
                  <a:pt x="237345" y="5217023"/>
                </a:lnTo>
                <a:lnTo>
                  <a:pt x="219603" y="5204977"/>
                </a:lnTo>
                <a:lnTo>
                  <a:pt x="214443" y="5204489"/>
                </a:lnTo>
                <a:lnTo>
                  <a:pt x="184816" y="5189073"/>
                </a:lnTo>
                <a:lnTo>
                  <a:pt x="183534" y="5189699"/>
                </a:lnTo>
                <a:cubicBezTo>
                  <a:pt x="179981" y="5190754"/>
                  <a:pt x="176085" y="5190869"/>
                  <a:pt x="171363" y="5189023"/>
                </a:cubicBezTo>
                <a:cubicBezTo>
                  <a:pt x="165797" y="5204157"/>
                  <a:pt x="163531" y="5192594"/>
                  <a:pt x="150096" y="5185813"/>
                </a:cubicBezTo>
                <a:lnTo>
                  <a:pt x="59253" y="5172817"/>
                </a:lnTo>
                <a:lnTo>
                  <a:pt x="52526" y="5170052"/>
                </a:lnTo>
                <a:lnTo>
                  <a:pt x="52188" y="5170183"/>
                </a:lnTo>
                <a:cubicBezTo>
                  <a:pt x="50293" y="5169980"/>
                  <a:pt x="47917" y="5169219"/>
                  <a:pt x="44687" y="5167637"/>
                </a:cubicBezTo>
                <a:lnTo>
                  <a:pt x="40261" y="5165012"/>
                </a:lnTo>
                <a:lnTo>
                  <a:pt x="27209" y="5159648"/>
                </a:lnTo>
                <a:lnTo>
                  <a:pt x="21368" y="5159036"/>
                </a:lnTo>
                <a:lnTo>
                  <a:pt x="0" y="515885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EA3E18-DB0D-DE86-61BA-37FC10FBE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818" y="5234320"/>
            <a:ext cx="6931319" cy="75221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Lifestyle</a:t>
            </a:r>
          </a:p>
        </p:txBody>
      </p:sp>
      <p:pic>
        <p:nvPicPr>
          <p:cNvPr id="7" name="Picture 6" descr="Vibrant amusement park ride with riders against a blue sky">
            <a:extLst>
              <a:ext uri="{FF2B5EF4-FFF2-40B4-BE49-F238E27FC236}">
                <a16:creationId xmlns:a16="http://schemas.microsoft.com/office/drawing/2014/main" id="{0E178FFE-5CEE-C008-0F97-BAAE5D0D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7" r="-1" b="-1"/>
          <a:stretch/>
        </p:blipFill>
        <p:spPr>
          <a:xfrm>
            <a:off x="-5388" y="10"/>
            <a:ext cx="6169518" cy="5158840"/>
          </a:xfrm>
          <a:custGeom>
            <a:avLst/>
            <a:gdLst/>
            <a:ahLst/>
            <a:cxnLst/>
            <a:rect l="l" t="t" r="r" b="b"/>
            <a:pathLst>
              <a:path w="6096000" h="5158850">
                <a:moveTo>
                  <a:pt x="0" y="0"/>
                </a:moveTo>
                <a:lnTo>
                  <a:pt x="6096000" y="0"/>
                </a:lnTo>
                <a:lnTo>
                  <a:pt x="6096000" y="5158850"/>
                </a:lnTo>
                <a:lnTo>
                  <a:pt x="5957305" y="5157644"/>
                </a:lnTo>
                <a:cubicBezTo>
                  <a:pt x="5920540" y="5151975"/>
                  <a:pt x="5887096" y="5153588"/>
                  <a:pt x="5857259" y="5143603"/>
                </a:cubicBezTo>
                <a:cubicBezTo>
                  <a:pt x="5843335" y="5146861"/>
                  <a:pt x="5830921" y="5147051"/>
                  <a:pt x="5821375" y="5137142"/>
                </a:cubicBezTo>
                <a:cubicBezTo>
                  <a:pt x="5786501" y="5134144"/>
                  <a:pt x="5775399" y="5144200"/>
                  <a:pt x="5755916" y="5131695"/>
                </a:cubicBezTo>
                <a:cubicBezTo>
                  <a:pt x="5732132" y="5146996"/>
                  <a:pt x="5732735" y="5139753"/>
                  <a:pt x="5725007" y="5132964"/>
                </a:cubicBezTo>
                <a:lnTo>
                  <a:pt x="5723810" y="5132374"/>
                </a:lnTo>
                <a:lnTo>
                  <a:pt x="5720531" y="5134578"/>
                </a:lnTo>
                <a:lnTo>
                  <a:pt x="5714795" y="5134902"/>
                </a:lnTo>
                <a:lnTo>
                  <a:pt x="5700142" y="5131655"/>
                </a:lnTo>
                <a:lnTo>
                  <a:pt x="5694799" y="5129754"/>
                </a:lnTo>
                <a:cubicBezTo>
                  <a:pt x="5691058" y="5128696"/>
                  <a:pt x="5688491" y="5128320"/>
                  <a:pt x="5686627" y="5128420"/>
                </a:cubicBezTo>
                <a:lnTo>
                  <a:pt x="5686371" y="5128603"/>
                </a:lnTo>
                <a:lnTo>
                  <a:pt x="5678819" y="5126929"/>
                </a:lnTo>
                <a:cubicBezTo>
                  <a:pt x="5666199" y="5123608"/>
                  <a:pt x="5654035" y="5119908"/>
                  <a:pt x="5642547" y="5116000"/>
                </a:cubicBezTo>
                <a:cubicBezTo>
                  <a:pt x="5629445" y="5126457"/>
                  <a:pt x="5588783" y="5104807"/>
                  <a:pt x="5587979" y="5128480"/>
                </a:cubicBezTo>
                <a:cubicBezTo>
                  <a:pt x="5572317" y="5123886"/>
                  <a:pt x="5564904" y="5112774"/>
                  <a:pt x="5566635" y="5128675"/>
                </a:cubicBezTo>
                <a:cubicBezTo>
                  <a:pt x="5561375" y="5127594"/>
                  <a:pt x="5557787" y="5128327"/>
                  <a:pt x="5554953" y="5129937"/>
                </a:cubicBezTo>
                <a:lnTo>
                  <a:pt x="5554039" y="5130763"/>
                </a:lnTo>
                <a:lnTo>
                  <a:pt x="5514254" y="5120517"/>
                </a:lnTo>
                <a:lnTo>
                  <a:pt x="5492156" y="5111382"/>
                </a:lnTo>
                <a:lnTo>
                  <a:pt x="5480446" y="5107855"/>
                </a:lnTo>
                <a:lnTo>
                  <a:pt x="5477744" y="5104402"/>
                </a:lnTo>
                <a:cubicBezTo>
                  <a:pt x="5474490" y="5102038"/>
                  <a:pt x="5469391" y="5100405"/>
                  <a:pt x="5460150" y="5100442"/>
                </a:cubicBezTo>
                <a:lnTo>
                  <a:pt x="5457901" y="5100914"/>
                </a:lnTo>
                <a:lnTo>
                  <a:pt x="5444243" y="5094201"/>
                </a:lnTo>
                <a:cubicBezTo>
                  <a:pt x="5439994" y="5091441"/>
                  <a:pt x="5436419" y="5088231"/>
                  <a:pt x="5433825" y="5084410"/>
                </a:cubicBezTo>
                <a:cubicBezTo>
                  <a:pt x="5379443" y="5093528"/>
                  <a:pt x="5336110" y="5069767"/>
                  <a:pt x="5280996" y="5063773"/>
                </a:cubicBezTo>
                <a:cubicBezTo>
                  <a:pt x="5250806" y="5055129"/>
                  <a:pt x="5168599" y="5059471"/>
                  <a:pt x="5161582" y="5030966"/>
                </a:cubicBezTo>
                <a:cubicBezTo>
                  <a:pt x="5121870" y="5022662"/>
                  <a:pt x="5095637" y="5020496"/>
                  <a:pt x="5042717" y="5013952"/>
                </a:cubicBezTo>
                <a:cubicBezTo>
                  <a:pt x="4991136" y="4983679"/>
                  <a:pt x="4902283" y="4990567"/>
                  <a:pt x="4840514" y="4970468"/>
                </a:cubicBezTo>
                <a:cubicBezTo>
                  <a:pt x="4799904" y="4987615"/>
                  <a:pt x="4824087" y="4969531"/>
                  <a:pt x="4786778" y="4967817"/>
                </a:cubicBezTo>
                <a:cubicBezTo>
                  <a:pt x="4801901" y="4948343"/>
                  <a:pt x="4739845" y="4972374"/>
                  <a:pt x="4743741" y="4948216"/>
                </a:cubicBezTo>
                <a:cubicBezTo>
                  <a:pt x="4736829" y="4948670"/>
                  <a:pt x="4730010" y="4949869"/>
                  <a:pt x="4723136" y="4951257"/>
                </a:cubicBezTo>
                <a:lnTo>
                  <a:pt x="4719535" y="4951970"/>
                </a:lnTo>
                <a:lnTo>
                  <a:pt x="4706143" y="4950704"/>
                </a:lnTo>
                <a:lnTo>
                  <a:pt x="4701098" y="4955500"/>
                </a:lnTo>
                <a:lnTo>
                  <a:pt x="4680034" y="4957289"/>
                </a:lnTo>
                <a:cubicBezTo>
                  <a:pt x="4672339" y="4957161"/>
                  <a:pt x="4664292" y="4956094"/>
                  <a:pt x="4655741" y="4953520"/>
                </a:cubicBezTo>
                <a:cubicBezTo>
                  <a:pt x="4636359" y="4940479"/>
                  <a:pt x="4599701" y="4946454"/>
                  <a:pt x="4569298" y="4940691"/>
                </a:cubicBezTo>
                <a:lnTo>
                  <a:pt x="4555978" y="4935439"/>
                </a:lnTo>
                <a:lnTo>
                  <a:pt x="4508950" y="4932725"/>
                </a:lnTo>
                <a:cubicBezTo>
                  <a:pt x="4495669" y="4931511"/>
                  <a:pt x="4482007" y="4929765"/>
                  <a:pt x="4467838" y="4927057"/>
                </a:cubicBezTo>
                <a:lnTo>
                  <a:pt x="4441949" y="4920349"/>
                </a:lnTo>
                <a:lnTo>
                  <a:pt x="4394719" y="4912853"/>
                </a:lnTo>
                <a:lnTo>
                  <a:pt x="4356810" y="4916186"/>
                </a:lnTo>
                <a:lnTo>
                  <a:pt x="4222145" y="4920166"/>
                </a:lnTo>
                <a:cubicBezTo>
                  <a:pt x="4202488" y="4924963"/>
                  <a:pt x="4184742" y="4944595"/>
                  <a:pt x="4160481" y="4934555"/>
                </a:cubicBezTo>
                <a:cubicBezTo>
                  <a:pt x="4165854" y="4945670"/>
                  <a:pt x="4131661" y="4931019"/>
                  <a:pt x="4124879" y="4940397"/>
                </a:cubicBezTo>
                <a:cubicBezTo>
                  <a:pt x="4120895" y="4948198"/>
                  <a:pt x="4109593" y="4945570"/>
                  <a:pt x="4100114" y="4947117"/>
                </a:cubicBezTo>
                <a:cubicBezTo>
                  <a:pt x="4091835" y="4954382"/>
                  <a:pt x="4045978" y="4954676"/>
                  <a:pt x="4030957" y="4950944"/>
                </a:cubicBezTo>
                <a:cubicBezTo>
                  <a:pt x="3989825" y="4935537"/>
                  <a:pt x="3946860" y="4963196"/>
                  <a:pt x="3913764" y="4951738"/>
                </a:cubicBezTo>
                <a:cubicBezTo>
                  <a:pt x="3904534" y="4951024"/>
                  <a:pt x="3896577" y="4951663"/>
                  <a:pt x="3889457" y="4953140"/>
                </a:cubicBezTo>
                <a:lnTo>
                  <a:pt x="3871115" y="4959252"/>
                </a:lnTo>
                <a:lnTo>
                  <a:pt x="3869086" y="4964946"/>
                </a:lnTo>
                <a:lnTo>
                  <a:pt x="3856124" y="4966504"/>
                </a:lnTo>
                <a:lnTo>
                  <a:pt x="3835967" y="4975175"/>
                </a:lnTo>
                <a:cubicBezTo>
                  <a:pt x="3826465" y="4950975"/>
                  <a:pt x="3782586" y="4987146"/>
                  <a:pt x="3785910" y="4965148"/>
                </a:cubicBezTo>
                <a:cubicBezTo>
                  <a:pt x="3750785" y="4971249"/>
                  <a:pt x="3699033" y="4952693"/>
                  <a:pt x="3671085" y="4977741"/>
                </a:cubicBezTo>
                <a:cubicBezTo>
                  <a:pt x="3621255" y="4982620"/>
                  <a:pt x="3562637" y="4994206"/>
                  <a:pt x="3486928" y="4994420"/>
                </a:cubicBezTo>
                <a:cubicBezTo>
                  <a:pt x="3446030" y="4994640"/>
                  <a:pt x="3343460" y="4976299"/>
                  <a:pt x="3280956" y="4975036"/>
                </a:cubicBezTo>
                <a:cubicBezTo>
                  <a:pt x="3227193" y="4980695"/>
                  <a:pt x="3256481" y="4973778"/>
                  <a:pt x="3211563" y="4993919"/>
                </a:cubicBezTo>
                <a:cubicBezTo>
                  <a:pt x="3207119" y="4990757"/>
                  <a:pt x="3170070" y="4988394"/>
                  <a:pt x="3164681" y="4986606"/>
                </a:cubicBezTo>
                <a:lnTo>
                  <a:pt x="3127171" y="4979411"/>
                </a:lnTo>
                <a:lnTo>
                  <a:pt x="3096889" y="4976795"/>
                </a:lnTo>
                <a:cubicBezTo>
                  <a:pt x="3088441" y="4978753"/>
                  <a:pt x="3082883" y="4978233"/>
                  <a:pt x="3078620" y="4976620"/>
                </a:cubicBezTo>
                <a:lnTo>
                  <a:pt x="3074275" y="4973840"/>
                </a:lnTo>
                <a:lnTo>
                  <a:pt x="3036436" y="4968613"/>
                </a:lnTo>
                <a:lnTo>
                  <a:pt x="3031995" y="4969990"/>
                </a:lnTo>
                <a:lnTo>
                  <a:pt x="2994028" y="4967956"/>
                </a:lnTo>
                <a:cubicBezTo>
                  <a:pt x="2992299" y="4970105"/>
                  <a:pt x="2989407" y="4971561"/>
                  <a:pt x="2984001" y="4971609"/>
                </a:cubicBezTo>
                <a:cubicBezTo>
                  <a:pt x="2994191" y="4986644"/>
                  <a:pt x="2981386" y="4977427"/>
                  <a:pt x="2964542" y="4976237"/>
                </a:cubicBezTo>
                <a:cubicBezTo>
                  <a:pt x="2976613" y="4999323"/>
                  <a:pt x="2927627" y="4986817"/>
                  <a:pt x="2921274" y="4999668"/>
                </a:cubicBezTo>
                <a:cubicBezTo>
                  <a:pt x="2908629" y="4998274"/>
                  <a:pt x="2895476" y="4997220"/>
                  <a:pt x="2882111" y="4996632"/>
                </a:cubicBezTo>
                <a:lnTo>
                  <a:pt x="2874282" y="4996582"/>
                </a:lnTo>
                <a:cubicBezTo>
                  <a:pt x="2874237" y="4996658"/>
                  <a:pt x="2874193" y="4996735"/>
                  <a:pt x="2874147" y="4996812"/>
                </a:cubicBezTo>
                <a:cubicBezTo>
                  <a:pt x="2872492" y="4997296"/>
                  <a:pt x="2869935" y="4997466"/>
                  <a:pt x="2865932" y="4997221"/>
                </a:cubicBezTo>
                <a:lnTo>
                  <a:pt x="2860008" y="4996489"/>
                </a:lnTo>
                <a:lnTo>
                  <a:pt x="2844819" y="4996392"/>
                </a:lnTo>
                <a:lnTo>
                  <a:pt x="2839735" y="4997900"/>
                </a:lnTo>
                <a:lnTo>
                  <a:pt x="2837922" y="5000718"/>
                </a:lnTo>
                <a:lnTo>
                  <a:pt x="2836507" y="5000394"/>
                </a:lnTo>
                <a:cubicBezTo>
                  <a:pt x="2825749" y="4995427"/>
                  <a:pt x="2822382" y="4988291"/>
                  <a:pt x="2808859" y="5008050"/>
                </a:cubicBezTo>
                <a:cubicBezTo>
                  <a:pt x="2784233" y="4999995"/>
                  <a:pt x="2779499" y="5012041"/>
                  <a:pt x="2745907" y="5016391"/>
                </a:cubicBezTo>
                <a:cubicBezTo>
                  <a:pt x="2731796" y="5008784"/>
                  <a:pt x="2720518" y="5011549"/>
                  <a:pt x="2709519" y="5017601"/>
                </a:cubicBezTo>
                <a:cubicBezTo>
                  <a:pt x="2676766" y="5014138"/>
                  <a:pt x="2646981" y="5022656"/>
                  <a:pt x="2610212" y="5024813"/>
                </a:cubicBezTo>
                <a:cubicBezTo>
                  <a:pt x="2570359" y="5014992"/>
                  <a:pt x="2550109" y="5032793"/>
                  <a:pt x="2510814" y="5035020"/>
                </a:cubicBezTo>
                <a:cubicBezTo>
                  <a:pt x="2476639" y="5017991"/>
                  <a:pt x="2482834" y="5049980"/>
                  <a:pt x="2462736" y="5056754"/>
                </a:cubicBezTo>
                <a:lnTo>
                  <a:pt x="2457050" y="5057379"/>
                </a:lnTo>
                <a:lnTo>
                  <a:pt x="2442184" y="5054901"/>
                </a:lnTo>
                <a:lnTo>
                  <a:pt x="2436703" y="5053277"/>
                </a:lnTo>
                <a:cubicBezTo>
                  <a:pt x="2432888" y="5052418"/>
                  <a:pt x="2430299" y="5052175"/>
                  <a:pt x="2428451" y="5052373"/>
                </a:cubicBezTo>
                <a:lnTo>
                  <a:pt x="2420551" y="5051292"/>
                </a:lnTo>
                <a:cubicBezTo>
                  <a:pt x="2407700" y="5048633"/>
                  <a:pt x="2395274" y="5045570"/>
                  <a:pt x="2383501" y="5042264"/>
                </a:cubicBezTo>
                <a:cubicBezTo>
                  <a:pt x="2362992" y="5043848"/>
                  <a:pt x="2317884" y="5059023"/>
                  <a:pt x="2297493" y="5060796"/>
                </a:cubicBezTo>
                <a:lnTo>
                  <a:pt x="2261156" y="5052905"/>
                </a:lnTo>
                <a:lnTo>
                  <a:pt x="2200581" y="5036274"/>
                </a:lnTo>
                <a:lnTo>
                  <a:pt x="2198380" y="5036861"/>
                </a:lnTo>
                <a:lnTo>
                  <a:pt x="2116066" y="5030866"/>
                </a:lnTo>
                <a:cubicBezTo>
                  <a:pt x="2111600" y="5028328"/>
                  <a:pt x="2059664" y="5017338"/>
                  <a:pt x="2056754" y="5013653"/>
                </a:cubicBezTo>
                <a:cubicBezTo>
                  <a:pt x="2003393" y="5025622"/>
                  <a:pt x="1998298" y="5020073"/>
                  <a:pt x="1942916" y="5016969"/>
                </a:cubicBezTo>
                <a:cubicBezTo>
                  <a:pt x="1882138" y="5005950"/>
                  <a:pt x="1836966" y="4987831"/>
                  <a:pt x="1796717" y="4981610"/>
                </a:cubicBezTo>
                <a:cubicBezTo>
                  <a:pt x="1724075" y="4970499"/>
                  <a:pt x="1636218" y="4947449"/>
                  <a:pt x="1583222" y="4942334"/>
                </a:cubicBezTo>
                <a:cubicBezTo>
                  <a:pt x="1544265" y="4961611"/>
                  <a:pt x="1556109" y="4938719"/>
                  <a:pt x="1518821" y="4938963"/>
                </a:cubicBezTo>
                <a:cubicBezTo>
                  <a:pt x="1497291" y="4936197"/>
                  <a:pt x="1483221" y="4927794"/>
                  <a:pt x="1471837" y="4925740"/>
                </a:cubicBezTo>
                <a:lnTo>
                  <a:pt x="1450515" y="4926642"/>
                </a:lnTo>
                <a:lnTo>
                  <a:pt x="1437078" y="4926078"/>
                </a:lnTo>
                <a:lnTo>
                  <a:pt x="1432462" y="4931139"/>
                </a:lnTo>
                <a:lnTo>
                  <a:pt x="1411645" y="4934032"/>
                </a:lnTo>
                <a:cubicBezTo>
                  <a:pt x="1384856" y="4931153"/>
                  <a:pt x="1306656" y="4918434"/>
                  <a:pt x="1271729" y="4913863"/>
                </a:cubicBezTo>
                <a:cubicBezTo>
                  <a:pt x="1258697" y="4907976"/>
                  <a:pt x="1213546" y="4901042"/>
                  <a:pt x="1202076" y="4906608"/>
                </a:cubicBezTo>
                <a:cubicBezTo>
                  <a:pt x="1192059" y="4906580"/>
                  <a:pt x="1182171" y="4902320"/>
                  <a:pt x="1174670" y="4909064"/>
                </a:cubicBezTo>
                <a:cubicBezTo>
                  <a:pt x="1163701" y="4916862"/>
                  <a:pt x="1136874" y="4897641"/>
                  <a:pt x="1137035" y="4908989"/>
                </a:cubicBezTo>
                <a:cubicBezTo>
                  <a:pt x="1117838" y="4895687"/>
                  <a:pt x="1091386" y="4911450"/>
                  <a:pt x="1069882" y="4912892"/>
                </a:cubicBezTo>
                <a:cubicBezTo>
                  <a:pt x="1055589" y="4900472"/>
                  <a:pt x="1024570" y="4915744"/>
                  <a:pt x="980935" y="4911119"/>
                </a:cubicBezTo>
                <a:cubicBezTo>
                  <a:pt x="947614" y="4906556"/>
                  <a:pt x="913224" y="4897403"/>
                  <a:pt x="869960" y="4885518"/>
                </a:cubicBezTo>
                <a:cubicBezTo>
                  <a:pt x="819114" y="4856727"/>
                  <a:pt x="768074" y="4850663"/>
                  <a:pt x="721345" y="4839806"/>
                </a:cubicBezTo>
                <a:cubicBezTo>
                  <a:pt x="667944" y="4829906"/>
                  <a:pt x="698286" y="4859338"/>
                  <a:pt x="635428" y="4830000"/>
                </a:cubicBezTo>
                <a:cubicBezTo>
                  <a:pt x="626286" y="4837571"/>
                  <a:pt x="617638" y="4836842"/>
                  <a:pt x="604106" y="4830842"/>
                </a:cubicBezTo>
                <a:cubicBezTo>
                  <a:pt x="583276" y="4833091"/>
                  <a:pt x="539859" y="4845979"/>
                  <a:pt x="510451" y="4843485"/>
                </a:cubicBezTo>
                <a:cubicBezTo>
                  <a:pt x="489781" y="4840800"/>
                  <a:pt x="443867" y="4818678"/>
                  <a:pt x="427656" y="4815877"/>
                </a:cubicBezTo>
                <a:cubicBezTo>
                  <a:pt x="424088" y="4817297"/>
                  <a:pt x="419580" y="4820561"/>
                  <a:pt x="413184" y="4826676"/>
                </a:cubicBezTo>
                <a:cubicBezTo>
                  <a:pt x="387673" y="4816699"/>
                  <a:pt x="379855" y="4828170"/>
                  <a:pt x="341772" y="4829671"/>
                </a:cubicBezTo>
                <a:cubicBezTo>
                  <a:pt x="327795" y="4821005"/>
                  <a:pt x="314729" y="4822794"/>
                  <a:pt x="301266" y="4827842"/>
                </a:cubicBezTo>
                <a:cubicBezTo>
                  <a:pt x="265781" y="4821714"/>
                  <a:pt x="231017" y="4827635"/>
                  <a:pt x="189886" y="4826710"/>
                </a:cubicBezTo>
                <a:cubicBezTo>
                  <a:pt x="147910" y="4813727"/>
                  <a:pt x="121702" y="4829584"/>
                  <a:pt x="77762" y="4828518"/>
                </a:cubicBezTo>
                <a:cubicBezTo>
                  <a:pt x="38733" y="4806108"/>
                  <a:pt x="44308" y="4851138"/>
                  <a:pt x="8164" y="4846203"/>
                </a:cubicBezTo>
                <a:lnTo>
                  <a:pt x="0" y="4843648"/>
                </a:lnTo>
                <a:lnTo>
                  <a:pt x="0" y="408068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34457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olorful pile of yarn turned into a yellow yarn light bulb">
            <a:extLst>
              <a:ext uri="{FF2B5EF4-FFF2-40B4-BE49-F238E27FC236}">
                <a16:creationId xmlns:a16="http://schemas.microsoft.com/office/drawing/2014/main" id="{D48B2B5F-D081-4310-94DD-0B321F57A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>
          <a:xfrm>
            <a:off x="4258848" y="10"/>
            <a:ext cx="7933149" cy="685799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E32C04-60E7-967B-6120-3FC9AFA07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en-GB" sz="4000" dirty="0"/>
              <a:t>Sources of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0ED34-BA22-8FDB-AF97-F11F93CD0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en-GB" sz="2000" dirty="0"/>
              <a:t>Internet</a:t>
            </a:r>
          </a:p>
          <a:p>
            <a:r>
              <a:rPr lang="en-GB" sz="2000" dirty="0"/>
              <a:t>Social Media</a:t>
            </a:r>
          </a:p>
          <a:p>
            <a:r>
              <a:rPr lang="en-GB" sz="2000" dirty="0"/>
              <a:t>Open Corporates</a:t>
            </a:r>
          </a:p>
          <a:p>
            <a:r>
              <a:rPr lang="en-GB" sz="2000" dirty="0"/>
              <a:t>FIU</a:t>
            </a:r>
          </a:p>
          <a:p>
            <a:r>
              <a:rPr lang="en-GB" sz="2000" dirty="0"/>
              <a:t>Egmont</a:t>
            </a:r>
          </a:p>
          <a:p>
            <a:r>
              <a:rPr lang="en-GB" sz="2000" dirty="0"/>
              <a:t>CARIN</a:t>
            </a:r>
          </a:p>
          <a:p>
            <a:r>
              <a:rPr lang="en-GB" sz="2000" dirty="0"/>
              <a:t>Multi agency Approach</a:t>
            </a:r>
          </a:p>
          <a:p>
            <a:r>
              <a:rPr lang="en-GB" sz="2000" dirty="0"/>
              <a:t>Court Orders</a:t>
            </a:r>
          </a:p>
          <a:p>
            <a:r>
              <a:rPr lang="en-GB" sz="2000"/>
              <a:t>Open Registers</a:t>
            </a:r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4495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197</Words>
  <Application>Microsoft Office PowerPoint</Application>
  <PresentationFormat>Widescreen</PresentationFormat>
  <Paragraphs>69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Meiryo</vt:lpstr>
      <vt:lpstr>Aptos</vt:lpstr>
      <vt:lpstr>Aptos Display</vt:lpstr>
      <vt:lpstr>Arial</vt:lpstr>
      <vt:lpstr>Office Theme</vt:lpstr>
      <vt:lpstr>Financial Investigation</vt:lpstr>
      <vt:lpstr>What Is A Good Financial Investigation</vt:lpstr>
      <vt:lpstr>What Route Should it Take</vt:lpstr>
      <vt:lpstr>Research</vt:lpstr>
      <vt:lpstr>Asset Identification</vt:lpstr>
      <vt:lpstr>Types of Asset</vt:lpstr>
      <vt:lpstr>Evidential Opportunities</vt:lpstr>
      <vt:lpstr>Lifestyle</vt:lpstr>
      <vt:lpstr>Sources of Information</vt:lpstr>
      <vt:lpstr>Open Corporates https://opencorporates.com/</vt:lpstr>
      <vt:lpstr>Alternative Interventions</vt:lpstr>
      <vt:lpstr>PowerPoint Presentation</vt:lpstr>
      <vt:lpstr>PowerPoint Presentation</vt:lpstr>
      <vt:lpstr>Al Capone Case Papers</vt:lpstr>
      <vt:lpstr>Elmer Database</vt:lpstr>
      <vt:lpstr>PowerPoint Presentation</vt:lpstr>
      <vt:lpstr>Breakout 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Cowie</dc:creator>
  <cp:lastModifiedBy>Douglas Sloan</cp:lastModifiedBy>
  <cp:revision>3</cp:revision>
  <dcterms:created xsi:type="dcterms:W3CDTF">2025-02-04T03:08:07Z</dcterms:created>
  <dcterms:modified xsi:type="dcterms:W3CDTF">2025-02-20T05:53:02Z</dcterms:modified>
</cp:coreProperties>
</file>