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8" r:id="rId3"/>
  </p:sldMasterIdLst>
  <p:notesMasterIdLst>
    <p:notesMasterId r:id="rId61"/>
  </p:notesMasterIdLst>
  <p:sldIdLst>
    <p:sldId id="256" r:id="rId4"/>
    <p:sldId id="275" r:id="rId5"/>
    <p:sldId id="423" r:id="rId6"/>
    <p:sldId id="338" r:id="rId7"/>
    <p:sldId id="329" r:id="rId8"/>
    <p:sldId id="440" r:id="rId9"/>
    <p:sldId id="294" r:id="rId10"/>
    <p:sldId id="359" r:id="rId11"/>
    <p:sldId id="298" r:id="rId12"/>
    <p:sldId id="299" r:id="rId13"/>
    <p:sldId id="300" r:id="rId14"/>
    <p:sldId id="433" r:id="rId15"/>
    <p:sldId id="424" r:id="rId16"/>
    <p:sldId id="325" r:id="rId17"/>
    <p:sldId id="447" r:id="rId18"/>
    <p:sldId id="278" r:id="rId19"/>
    <p:sldId id="441" r:id="rId20"/>
    <p:sldId id="334" r:id="rId21"/>
    <p:sldId id="422" r:id="rId22"/>
    <p:sldId id="421" r:id="rId23"/>
    <p:sldId id="326" r:id="rId24"/>
    <p:sldId id="286" r:id="rId25"/>
    <p:sldId id="287" r:id="rId26"/>
    <p:sldId id="454" r:id="rId27"/>
    <p:sldId id="426" r:id="rId28"/>
    <p:sldId id="305" r:id="rId29"/>
    <p:sldId id="306" r:id="rId30"/>
    <p:sldId id="307" r:id="rId31"/>
    <p:sldId id="308" r:id="rId32"/>
    <p:sldId id="309" r:id="rId33"/>
    <p:sldId id="322" r:id="rId34"/>
    <p:sldId id="444" r:id="rId35"/>
    <p:sldId id="445" r:id="rId36"/>
    <p:sldId id="429" r:id="rId37"/>
    <p:sldId id="292" r:id="rId38"/>
    <p:sldId id="432" r:id="rId39"/>
    <p:sldId id="431" r:id="rId40"/>
    <p:sldId id="434" r:id="rId41"/>
    <p:sldId id="337" r:id="rId42"/>
    <p:sldId id="281" r:id="rId43"/>
    <p:sldId id="289" r:id="rId44"/>
    <p:sldId id="290" r:id="rId45"/>
    <p:sldId id="291" r:id="rId46"/>
    <p:sldId id="435" r:id="rId47"/>
    <p:sldId id="436" r:id="rId48"/>
    <p:sldId id="437" r:id="rId49"/>
    <p:sldId id="438" r:id="rId50"/>
    <p:sldId id="439" r:id="rId51"/>
    <p:sldId id="442" r:id="rId52"/>
    <p:sldId id="443" r:id="rId53"/>
    <p:sldId id="446" r:id="rId54"/>
    <p:sldId id="449" r:id="rId55"/>
    <p:sldId id="448" r:id="rId56"/>
    <p:sldId id="450" r:id="rId57"/>
    <p:sldId id="451" r:id="rId58"/>
    <p:sldId id="453" r:id="rId59"/>
    <p:sldId id="452" r:id="rId6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3FB48E7-B809-4566-B01B-E658C8E8F1E2}" v="38" dt="2025-02-13T15:04:39.70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2" d="100"/>
          <a:sy n="62" d="100"/>
        </p:scale>
        <p:origin x="752" y="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microsoft.com/office/2015/10/relationships/revisionInfo" Target="revisionInfo.xml"/><Relationship Id="rId5" Type="http://schemas.openxmlformats.org/officeDocument/2006/relationships/slide" Target="slides/slide2.xml"/><Relationship Id="rId61" Type="http://schemas.openxmlformats.org/officeDocument/2006/relationships/notesMaster" Target="notesMasters/notesMaster1.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theme" Target="theme/theme1.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962CF4F-0007-4B04-A685-C476266D35E4}" type="datetimeFigureOut">
              <a:rPr lang="en-US" smtClean="0"/>
              <a:t>2/20/2025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625706-41F6-4E23-8F12-2DF3B2C8766A}" type="slidenum">
              <a:rPr lang="en-US" smtClean="0"/>
              <a:t>‹#›</a:t>
            </a:fld>
            <a:endParaRPr lang="en-US"/>
          </a:p>
        </p:txBody>
      </p:sp>
    </p:spTree>
    <p:extLst>
      <p:ext uri="{BB962C8B-B14F-4D97-AF65-F5344CB8AC3E}">
        <p14:creationId xmlns:p14="http://schemas.microsoft.com/office/powerpoint/2010/main" val="17226005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B23269-9156-4B3A-8265-17F4C49BBF1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022952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key element of this particular technique is the misrepresentation of the price of the good or service, in order to transfer the value.  </a:t>
            </a:r>
          </a:p>
          <a:p>
            <a:endParaRPr lang="en-US" dirty="0"/>
          </a:p>
          <a:p>
            <a:r>
              <a:rPr lang="en-US" dirty="0"/>
              <a:t>In this type of arrangement, the critical enabling aspect is that the importer and exporter is complicit in the misrepresentation.</a:t>
            </a:r>
          </a:p>
          <a:p>
            <a:endParaRPr lang="en-US" dirty="0"/>
          </a:p>
          <a:p>
            <a:r>
              <a:rPr lang="en-US" dirty="0"/>
              <a:t>By invoicing the goods at a quantity below what is actually contained in the shipment, the exporter is able to transfer value to the importer, as the payment for the goods will be lower than the value actually shipped. </a:t>
            </a:r>
          </a:p>
          <a:p>
            <a:endParaRPr lang="en-US" dirty="0"/>
          </a:p>
          <a:p>
            <a:r>
              <a:rPr lang="en-US" dirty="0"/>
              <a:t>Over-invoicing and under-invoicing might be carried out as stand-alone transactions, but these schemes can also be employed in a series of shipments involving the transfer of goods through multiple countries. These schemes can be conducted in furtherance for tax/duty fraud and ML/TF.</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B23269-9156-4B3A-8265-17F4C49BBF1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831007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Whereas the previous example had the laptops valued at KYD100 this one has over valued them.</a:t>
            </a:r>
          </a:p>
          <a:p>
            <a:endParaRPr lang="en-US" dirty="0"/>
          </a:p>
          <a:p>
            <a:r>
              <a:rPr lang="en-US" dirty="0"/>
              <a:t>This particular type of TBML may assist to disguise capital flight as a form of trade payment – useful if you wish to move illicit finances from corruption.  An indicator might be timing of the trade shortly before an indictment, charge or change in authority/government</a:t>
            </a:r>
          </a:p>
          <a:p>
            <a:endParaRPr lang="en-US" dirty="0"/>
          </a:p>
          <a:p>
            <a:r>
              <a:rPr lang="en-US" dirty="0"/>
              <a:t>Both this and under invoicing can help incorporate illicit proceeds into the domestic legal financial system.</a:t>
            </a:r>
          </a:p>
          <a:p>
            <a:endParaRPr lang="en-US" dirty="0"/>
          </a:p>
          <a:p>
            <a:r>
              <a:rPr lang="en-US" dirty="0"/>
              <a:t>Through the over-valuation of goods, the exporter and the importer conspire to artificially inflate the value of the goods in question, with the importer enabled to transfer additional funds to the exporter. </a:t>
            </a:r>
            <a:endParaRPr lang="en-GB"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4CB23269-9156-4B3A-8265-17F4C49BBF1F}" type="slidenum">
              <a:rPr lang="en-US" smtClean="0"/>
              <a:t>26</a:t>
            </a:fld>
            <a:endParaRPr lang="en-US"/>
          </a:p>
        </p:txBody>
      </p:sp>
    </p:spTree>
    <p:extLst>
      <p:ext uri="{BB962C8B-B14F-4D97-AF65-F5344CB8AC3E}">
        <p14:creationId xmlns:p14="http://schemas.microsoft.com/office/powerpoint/2010/main" val="7699197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techniques also includes ‘phantom shipments’ where no products are moved at all.  Again it relies on collusion between the importer and exporter. </a:t>
            </a:r>
          </a:p>
          <a:p>
            <a:endParaRPr lang="en-US" dirty="0"/>
          </a:p>
          <a:p>
            <a:r>
              <a:rPr lang="en-US" dirty="0"/>
              <a:t>This type of TBML was prevalent in 2005 time when the UK was attacked through large scale MTIC VAT carousel fraud.  (dual SIM card readers). Goods didn’t exist and millions moved and significant VAT reclaimed.</a:t>
            </a:r>
          </a:p>
          <a:p>
            <a:endParaRPr lang="en-US" dirty="0"/>
          </a:p>
          <a:p>
            <a:r>
              <a:rPr lang="en-US" dirty="0"/>
              <a:t>Through the under-valuation of goods, the exporter and the importer conspire to artificially deflate the value of goods. </a:t>
            </a:r>
          </a:p>
          <a:p>
            <a:endParaRPr lang="en-US" dirty="0"/>
          </a:p>
          <a:p>
            <a:r>
              <a:rPr lang="en-US" dirty="0"/>
              <a:t>Through this scheme, the exporter transfers additional value to the importer.</a:t>
            </a:r>
          </a:p>
          <a:p>
            <a:endParaRPr lang="en-US" dirty="0"/>
          </a:p>
          <a:p>
            <a:r>
              <a:rPr lang="en-US" dirty="0"/>
              <a:t>This examples uses a correspondent bank.  It’s important you keep good relationships with correspondent banks and ensure you utilize the Request for Information in respect of transactions where you need more information. </a:t>
            </a:r>
            <a:endParaRPr lang="en-GB" dirty="0"/>
          </a:p>
          <a:p>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B23269-9156-4B3A-8265-17F4C49BBF1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901463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3425" y="1162050"/>
            <a:ext cx="5575300" cy="3136900"/>
          </a:xfrm>
        </p:spPr>
      </p:sp>
      <p:sp>
        <p:nvSpPr>
          <p:cNvPr id="3" name="Notes Placeholder 2"/>
          <p:cNvSpPr>
            <a:spLocks noGrp="1"/>
          </p:cNvSpPr>
          <p:nvPr>
            <p:ph type="body" idx="1"/>
          </p:nvPr>
        </p:nvSpPr>
        <p:spPr/>
        <p:txBody>
          <a:bodyPr/>
          <a:lstStyle/>
          <a:p>
            <a:r>
              <a:rPr lang="en-US" dirty="0"/>
              <a:t>Throughout most of these techniques criminals can also exploit the use of Money Value Transfer Services (MVTS) or informal mechanisms like </a:t>
            </a:r>
            <a:r>
              <a:rPr lang="en-US" dirty="0" err="1"/>
              <a:t>hawala</a:t>
            </a:r>
            <a:r>
              <a:rPr lang="en-US" dirty="0"/>
              <a:t>.</a:t>
            </a:r>
          </a:p>
          <a:p>
            <a:endParaRPr lang="en-US" dirty="0"/>
          </a:p>
          <a:p>
            <a:pPr>
              <a:lnSpc>
                <a:spcPct val="150000"/>
              </a:lnSpc>
            </a:pPr>
            <a:r>
              <a:rPr lang="en-US" dirty="0"/>
              <a:t>Similar to the multiple invoicing scheme, the same invoice may be illegally reused on multiple occasions in order for the importer to transfer additional funds to the exporter in excess of the value of the actual shipment. </a:t>
            </a:r>
          </a:p>
          <a:p>
            <a:pPr>
              <a:lnSpc>
                <a:spcPct val="150000"/>
              </a:lnSpc>
            </a:pPr>
            <a:endParaRPr lang="en-US" dirty="0"/>
          </a:p>
          <a:p>
            <a:pPr>
              <a:lnSpc>
                <a:spcPct val="150000"/>
              </a:lnSpc>
            </a:pPr>
            <a:r>
              <a:rPr lang="en-US" dirty="0"/>
              <a:t>The same invoice can also be used as a mask for multiple shipments of product, sometimes without Customs authorities becoming aware.</a:t>
            </a:r>
            <a:endParaRPr lang="en-GB"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B23269-9156-4B3A-8265-17F4C49BBF1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349073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technique doesn’t require the misrepresentation of the price; rather it centers on the reuse of existing documentation to justify multiple payments for the same shipment of goods or delivery of services.  Criminals or terrorist financiers exploit this further by reusing these documents across multiple financial institutions, making it difficult for one institution to identify it.</a:t>
            </a:r>
          </a:p>
          <a:p>
            <a:endParaRPr lang="en-US" dirty="0"/>
          </a:p>
          <a:p>
            <a:r>
              <a:rPr lang="en-US" dirty="0"/>
              <a:t>Through multiple invoicing schemes, the exporter and the importer conspire to create one or more fictitious invoice(s) connected to one specific shipment. </a:t>
            </a:r>
          </a:p>
          <a:p>
            <a:endParaRPr lang="en-US" dirty="0"/>
          </a:p>
          <a:p>
            <a:r>
              <a:rPr lang="en-US" dirty="0"/>
              <a:t>The exporter receives excess funds beyond the value of the actual shipment, through two or more associated financial transactions. </a:t>
            </a:r>
            <a:endParaRPr lang="en-GB"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B23269-9156-4B3A-8265-17F4C49BBF1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126256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does involve the misrepresentation of the quality or type of a good or service, such as the shipment of a relatively inexpensive good, which is described as a more expensive item, or an entirely different item, to justify value movement.</a:t>
            </a:r>
          </a:p>
          <a:p>
            <a:endParaRPr lang="en-US" dirty="0"/>
          </a:p>
          <a:p>
            <a:r>
              <a:rPr lang="en-US" dirty="0"/>
              <a:t>The importer and the exporter conspire to falsely declare the goods being shipped as being a more or less expensive product or good. </a:t>
            </a:r>
          </a:p>
          <a:p>
            <a:endParaRPr lang="en-US" dirty="0"/>
          </a:p>
          <a:p>
            <a:r>
              <a:rPr lang="en-US" dirty="0"/>
              <a:t>By falsely declaring the product as an item of lesser value, the importer realizes the receipt of additional value. </a:t>
            </a:r>
          </a:p>
          <a:p>
            <a:endParaRPr lang="en-US" dirty="0"/>
          </a:p>
          <a:p>
            <a:r>
              <a:rPr lang="en-US" dirty="0"/>
              <a:t>On the other hand, by falsely declaring the product of higher value than it actually is, the exporter realizes the receipt of additional value.  </a:t>
            </a:r>
            <a:endParaRPr lang="en-GB"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B23269-9156-4B3A-8265-17F4C49BBF1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259163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recognized as an increasing risk.</a:t>
            </a:r>
          </a:p>
          <a:p>
            <a:endParaRPr lang="en-US" dirty="0"/>
          </a:p>
          <a:p>
            <a:r>
              <a:rPr lang="en-US" dirty="0"/>
              <a:t>SBML relies on exploiting the trade in services to disguise and justify the movement of illicit proceeds.</a:t>
            </a:r>
          </a:p>
          <a:p>
            <a:endParaRPr lang="en-US" dirty="0"/>
          </a:p>
          <a:p>
            <a:r>
              <a:rPr lang="en-US" dirty="0"/>
              <a:t>Can be hard to assess the legitimacy – which further complicates the detection.</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B23269-9156-4B3A-8265-17F4C49BBF1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992318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is vital that we all understand what the indicators might look like.  </a:t>
            </a:r>
          </a:p>
          <a:p>
            <a:endParaRPr lang="en-US" dirty="0"/>
          </a:p>
          <a:p>
            <a:r>
              <a:rPr lang="en-US" dirty="0"/>
              <a:t>A risk indicator demonstrates or suggests the likelihood of the occurrence of unusual or suspicious activity.  The existence of a single indicator in relation to a customer or transactions may not alone warrant suspicion but it could prompt you to conduct further monitoring or examination.</a:t>
            </a:r>
          </a:p>
          <a:p>
            <a:endParaRPr lang="en-US" dirty="0"/>
          </a:p>
          <a:p>
            <a:r>
              <a:rPr lang="en-US" dirty="0"/>
              <a:t>Please ensure that your organizations are relaying these indicators to those personnel responsible for financial crime detection and collaborate with law enforcement where needed.</a:t>
            </a:r>
          </a:p>
          <a:p>
            <a:endParaRPr lang="en-US" dirty="0"/>
          </a:p>
          <a:p>
            <a:r>
              <a:rPr lang="en-US" dirty="0"/>
              <a:t>I’ve arranged for you to enter breakout groups and discuss what ‘risk indicators’ you should be identifying from legal persons, trade, document and commodity and account and transactions. Discuss for 10 minutes and then return to present to us all the indicators you identify.  You’ll need to nominate a spokesperson and will each have 5 minutes to deliver your findings.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B23269-9156-4B3A-8265-17F4C49BBF1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584701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B23269-9156-4B3A-8265-17F4C49BBF1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278228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B23269-9156-4B3A-8265-17F4C49BBF1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314305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B23269-9156-4B3A-8265-17F4C49BBF1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932538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B23269-9156-4B3A-8265-17F4C49BBF1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723078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B23269-9156-4B3A-8265-17F4C49BBF1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452089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B23269-9156-4B3A-8265-17F4C49BBF1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95349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B23269-9156-4B3A-8265-17F4C49BBF1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932694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B23269-9156-4B3A-8265-17F4C49BBF1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86792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B23269-9156-4B3A-8265-17F4C49BBF1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165421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B23269-9156-4B3A-8265-17F4C49BBF1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319262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B23269-9156-4B3A-8265-17F4C49BBF1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241337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B23269-9156-4B3A-8265-17F4C49BBF1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67606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7F4A73-20C0-4184-B9C2-0A870F6830B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90B2B30-EABB-47DF-80AA-67C378C3925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7CC997E-B865-4ED1-8019-55BC2A96B2FC}"/>
              </a:ext>
            </a:extLst>
          </p:cNvPr>
          <p:cNvSpPr>
            <a:spLocks noGrp="1"/>
          </p:cNvSpPr>
          <p:nvPr>
            <p:ph type="dt" sz="half" idx="10"/>
          </p:nvPr>
        </p:nvSpPr>
        <p:spPr/>
        <p:txBody>
          <a:bodyPr/>
          <a:lstStyle/>
          <a:p>
            <a:fld id="{3E011344-04A0-4A12-976A-D343C573AC98}" type="datetimeFigureOut">
              <a:rPr lang="en-US" smtClean="0"/>
              <a:t>2/20/2025</a:t>
            </a:fld>
            <a:endParaRPr lang="en-US"/>
          </a:p>
        </p:txBody>
      </p:sp>
      <p:sp>
        <p:nvSpPr>
          <p:cNvPr id="5" name="Footer Placeholder 4">
            <a:extLst>
              <a:ext uri="{FF2B5EF4-FFF2-40B4-BE49-F238E27FC236}">
                <a16:creationId xmlns:a16="http://schemas.microsoft.com/office/drawing/2014/main" id="{3374521E-82B2-4993-80F7-92C4364485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7C94867-705B-4F7C-A49D-9472D687BD50}"/>
              </a:ext>
            </a:extLst>
          </p:cNvPr>
          <p:cNvSpPr>
            <a:spLocks noGrp="1"/>
          </p:cNvSpPr>
          <p:nvPr>
            <p:ph type="sldNum" sz="quarter" idx="12"/>
          </p:nvPr>
        </p:nvSpPr>
        <p:spPr/>
        <p:txBody>
          <a:bodyPr/>
          <a:lstStyle/>
          <a:p>
            <a:fld id="{AE70494E-0781-4BCB-9755-BBC627323C09}" type="slidenum">
              <a:rPr lang="en-US" smtClean="0"/>
              <a:t>‹#›</a:t>
            </a:fld>
            <a:endParaRPr lang="en-US"/>
          </a:p>
        </p:txBody>
      </p:sp>
    </p:spTree>
    <p:extLst>
      <p:ext uri="{BB962C8B-B14F-4D97-AF65-F5344CB8AC3E}">
        <p14:creationId xmlns:p14="http://schemas.microsoft.com/office/powerpoint/2010/main" val="15887459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46E53C-C6ED-4A82-A24D-FAD807ABC72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6DD7B37-1451-4961-9584-B83CD447B311}"/>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951C669-AD2F-41A4-A7DD-D106A91C7FD9}"/>
              </a:ext>
            </a:extLst>
          </p:cNvPr>
          <p:cNvSpPr>
            <a:spLocks noGrp="1"/>
          </p:cNvSpPr>
          <p:nvPr>
            <p:ph type="dt" sz="half" idx="10"/>
          </p:nvPr>
        </p:nvSpPr>
        <p:spPr/>
        <p:txBody>
          <a:bodyPr/>
          <a:lstStyle/>
          <a:p>
            <a:fld id="{3E011344-04A0-4A12-976A-D343C573AC98}" type="datetimeFigureOut">
              <a:rPr lang="en-US" smtClean="0"/>
              <a:t>2/20/2025</a:t>
            </a:fld>
            <a:endParaRPr lang="en-US"/>
          </a:p>
        </p:txBody>
      </p:sp>
      <p:sp>
        <p:nvSpPr>
          <p:cNvPr id="5" name="Footer Placeholder 4">
            <a:extLst>
              <a:ext uri="{FF2B5EF4-FFF2-40B4-BE49-F238E27FC236}">
                <a16:creationId xmlns:a16="http://schemas.microsoft.com/office/drawing/2014/main" id="{08F6D6B6-EDA8-4FDD-878E-BB13F2CED98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8225E36-FFA3-4A91-A739-EF508DC069BE}"/>
              </a:ext>
            </a:extLst>
          </p:cNvPr>
          <p:cNvSpPr>
            <a:spLocks noGrp="1"/>
          </p:cNvSpPr>
          <p:nvPr>
            <p:ph type="sldNum" sz="quarter" idx="12"/>
          </p:nvPr>
        </p:nvSpPr>
        <p:spPr/>
        <p:txBody>
          <a:bodyPr/>
          <a:lstStyle/>
          <a:p>
            <a:fld id="{AE70494E-0781-4BCB-9755-BBC627323C09}" type="slidenum">
              <a:rPr lang="en-US" smtClean="0"/>
              <a:t>‹#›</a:t>
            </a:fld>
            <a:endParaRPr lang="en-US"/>
          </a:p>
        </p:txBody>
      </p:sp>
    </p:spTree>
    <p:extLst>
      <p:ext uri="{BB962C8B-B14F-4D97-AF65-F5344CB8AC3E}">
        <p14:creationId xmlns:p14="http://schemas.microsoft.com/office/powerpoint/2010/main" val="1660651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D2FD97B-A0FD-4942-A4B4-A7A8C51A445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F34ECFB-C42F-4418-B3E6-80609E92D67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D7CFF5-261A-44C3-BCB2-840E1C1CEF60}"/>
              </a:ext>
            </a:extLst>
          </p:cNvPr>
          <p:cNvSpPr>
            <a:spLocks noGrp="1"/>
          </p:cNvSpPr>
          <p:nvPr>
            <p:ph type="dt" sz="half" idx="10"/>
          </p:nvPr>
        </p:nvSpPr>
        <p:spPr/>
        <p:txBody>
          <a:bodyPr/>
          <a:lstStyle/>
          <a:p>
            <a:fld id="{3E011344-04A0-4A12-976A-D343C573AC98}" type="datetimeFigureOut">
              <a:rPr lang="en-US" smtClean="0"/>
              <a:t>2/20/2025</a:t>
            </a:fld>
            <a:endParaRPr lang="en-US"/>
          </a:p>
        </p:txBody>
      </p:sp>
      <p:sp>
        <p:nvSpPr>
          <p:cNvPr id="5" name="Footer Placeholder 4">
            <a:extLst>
              <a:ext uri="{FF2B5EF4-FFF2-40B4-BE49-F238E27FC236}">
                <a16:creationId xmlns:a16="http://schemas.microsoft.com/office/drawing/2014/main" id="{09FA8740-22B5-4F84-A1B3-CB5E09CFA85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0D64849-4C4D-45F0-B7FC-A1A3B2B49510}"/>
              </a:ext>
            </a:extLst>
          </p:cNvPr>
          <p:cNvSpPr>
            <a:spLocks noGrp="1"/>
          </p:cNvSpPr>
          <p:nvPr>
            <p:ph type="sldNum" sz="quarter" idx="12"/>
          </p:nvPr>
        </p:nvSpPr>
        <p:spPr/>
        <p:txBody>
          <a:bodyPr/>
          <a:lstStyle/>
          <a:p>
            <a:fld id="{AE70494E-0781-4BCB-9755-BBC627323C09}" type="slidenum">
              <a:rPr lang="en-US" smtClean="0"/>
              <a:t>‹#›</a:t>
            </a:fld>
            <a:endParaRPr lang="en-US"/>
          </a:p>
        </p:txBody>
      </p:sp>
    </p:spTree>
    <p:extLst>
      <p:ext uri="{BB962C8B-B14F-4D97-AF65-F5344CB8AC3E}">
        <p14:creationId xmlns:p14="http://schemas.microsoft.com/office/powerpoint/2010/main" val="6056353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916150C-5E60-4686-B65F-B2C7E837557B}" type="datetimeFigureOut">
              <a:rPr lang="en-GB" smtClean="0"/>
              <a:t>20/02/2025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6451785-D0C3-4FF5-9CF0-D41F7309EBF6}" type="slidenum">
              <a:rPr lang="en-GB" smtClean="0"/>
              <a:t>‹#›</a:t>
            </a:fld>
            <a:endParaRPr lang="en-GB"/>
          </a:p>
        </p:txBody>
      </p:sp>
    </p:spTree>
    <p:extLst>
      <p:ext uri="{BB962C8B-B14F-4D97-AF65-F5344CB8AC3E}">
        <p14:creationId xmlns:p14="http://schemas.microsoft.com/office/powerpoint/2010/main" val="20819203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p>
            <a:fld id="{1916150C-5E60-4686-B65F-B2C7E837557B}" type="datetimeFigureOut">
              <a:rPr lang="en-GB" smtClean="0"/>
              <a:t>20/02/2025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6451785-D0C3-4FF5-9CF0-D41F7309EBF6}" type="slidenum">
              <a:rPr lang="en-GB" smtClean="0"/>
              <a:t>‹#›</a:t>
            </a:fld>
            <a:endParaRPr lang="en-GB"/>
          </a:p>
        </p:txBody>
      </p:sp>
    </p:spTree>
    <p:extLst>
      <p:ext uri="{BB962C8B-B14F-4D97-AF65-F5344CB8AC3E}">
        <p14:creationId xmlns:p14="http://schemas.microsoft.com/office/powerpoint/2010/main" val="27879649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916150C-5E60-4686-B65F-B2C7E837557B}" type="datetimeFigureOut">
              <a:rPr lang="en-GB" smtClean="0"/>
              <a:t>20/02/2025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6451785-D0C3-4FF5-9CF0-D41F7309EBF6}" type="slidenum">
              <a:rPr lang="en-GB" smtClean="0"/>
              <a:t>‹#›</a:t>
            </a:fld>
            <a:endParaRPr lang="en-GB"/>
          </a:p>
        </p:txBody>
      </p:sp>
    </p:spTree>
    <p:extLst>
      <p:ext uri="{BB962C8B-B14F-4D97-AF65-F5344CB8AC3E}">
        <p14:creationId xmlns:p14="http://schemas.microsoft.com/office/powerpoint/2010/main" val="7786157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916150C-5E60-4686-B65F-B2C7E837557B}" type="datetimeFigureOut">
              <a:rPr lang="en-GB" smtClean="0"/>
              <a:t>20/02/2025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6451785-D0C3-4FF5-9CF0-D41F7309EBF6}" type="slidenum">
              <a:rPr lang="en-GB" smtClean="0"/>
              <a:t>‹#›</a:t>
            </a:fld>
            <a:endParaRPr lang="en-GB"/>
          </a:p>
        </p:txBody>
      </p:sp>
    </p:spTree>
    <p:extLst>
      <p:ext uri="{BB962C8B-B14F-4D97-AF65-F5344CB8AC3E}">
        <p14:creationId xmlns:p14="http://schemas.microsoft.com/office/powerpoint/2010/main" val="37348592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916150C-5E60-4686-B65F-B2C7E837557B}" type="datetimeFigureOut">
              <a:rPr lang="en-GB" smtClean="0"/>
              <a:t>20/02/2025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6451785-D0C3-4FF5-9CF0-D41F7309EBF6}" type="slidenum">
              <a:rPr lang="en-GB" smtClean="0"/>
              <a:t>‹#›</a:t>
            </a:fld>
            <a:endParaRPr lang="en-GB"/>
          </a:p>
        </p:txBody>
      </p:sp>
    </p:spTree>
    <p:extLst>
      <p:ext uri="{BB962C8B-B14F-4D97-AF65-F5344CB8AC3E}">
        <p14:creationId xmlns:p14="http://schemas.microsoft.com/office/powerpoint/2010/main" val="19407010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fld id="{1916150C-5E60-4686-B65F-B2C7E837557B}" type="datetimeFigureOut">
              <a:rPr lang="en-GB" smtClean="0"/>
              <a:t>20/02/2025</a:t>
            </a:fld>
            <a:endParaRPr lang="en-GB"/>
          </a:p>
        </p:txBody>
      </p:sp>
      <p:sp>
        <p:nvSpPr>
          <p:cNvPr id="5" name="Footer Placeholder 3"/>
          <p:cNvSpPr>
            <a:spLocks noGrp="1"/>
          </p:cNvSpPr>
          <p:nvPr>
            <p:ph type="ftr" sz="quarter" idx="11"/>
          </p:nvPr>
        </p:nvSpPr>
        <p:spPr/>
        <p:txBody>
          <a:bodyPr/>
          <a:lstStyle/>
          <a:p>
            <a:endParaRPr lang="en-GB"/>
          </a:p>
        </p:txBody>
      </p:sp>
      <p:sp>
        <p:nvSpPr>
          <p:cNvPr id="6" name="Slide Number Placeholder 4"/>
          <p:cNvSpPr>
            <a:spLocks noGrp="1"/>
          </p:cNvSpPr>
          <p:nvPr>
            <p:ph type="sldNum" sz="quarter" idx="12"/>
          </p:nvPr>
        </p:nvSpPr>
        <p:spPr/>
        <p:txBody>
          <a:bodyPr/>
          <a:lstStyle/>
          <a:p>
            <a:fld id="{16451785-D0C3-4FF5-9CF0-D41F7309EBF6}" type="slidenum">
              <a:rPr lang="en-GB" smtClean="0"/>
              <a:t>‹#›</a:t>
            </a:fld>
            <a:endParaRPr lang="en-GB"/>
          </a:p>
        </p:txBody>
      </p:sp>
    </p:spTree>
    <p:extLst>
      <p:ext uri="{BB962C8B-B14F-4D97-AF65-F5344CB8AC3E}">
        <p14:creationId xmlns:p14="http://schemas.microsoft.com/office/powerpoint/2010/main" val="31812757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1916150C-5E60-4686-B65F-B2C7E837557B}" type="datetimeFigureOut">
              <a:rPr lang="en-GB" smtClean="0"/>
              <a:t>20/02/2025</a:t>
            </a:fld>
            <a:endParaRPr lang="en-GB"/>
          </a:p>
        </p:txBody>
      </p:sp>
      <p:sp>
        <p:nvSpPr>
          <p:cNvPr id="5" name="Footer Placeholder 2"/>
          <p:cNvSpPr>
            <a:spLocks noGrp="1"/>
          </p:cNvSpPr>
          <p:nvPr>
            <p:ph type="ftr" sz="quarter" idx="11"/>
          </p:nvPr>
        </p:nvSpPr>
        <p:spPr/>
        <p:txBody>
          <a:bodyPr/>
          <a:lstStyle/>
          <a:p>
            <a:endParaRPr lang="en-GB"/>
          </a:p>
        </p:txBody>
      </p:sp>
      <p:sp>
        <p:nvSpPr>
          <p:cNvPr id="6" name="Slide Number Placeholder 3"/>
          <p:cNvSpPr>
            <a:spLocks noGrp="1"/>
          </p:cNvSpPr>
          <p:nvPr>
            <p:ph type="sldNum" sz="quarter" idx="12"/>
          </p:nvPr>
        </p:nvSpPr>
        <p:spPr/>
        <p:txBody>
          <a:bodyPr/>
          <a:lstStyle/>
          <a:p>
            <a:fld id="{16451785-D0C3-4FF5-9CF0-D41F7309EBF6}" type="slidenum">
              <a:rPr lang="en-GB" smtClean="0"/>
              <a:t>‹#›</a:t>
            </a:fld>
            <a:endParaRPr lang="en-GB"/>
          </a:p>
        </p:txBody>
      </p:sp>
    </p:spTree>
    <p:extLst>
      <p:ext uri="{BB962C8B-B14F-4D97-AF65-F5344CB8AC3E}">
        <p14:creationId xmlns:p14="http://schemas.microsoft.com/office/powerpoint/2010/main" val="15319706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Date Placeholder 4"/>
          <p:cNvSpPr>
            <a:spLocks noGrp="1"/>
          </p:cNvSpPr>
          <p:nvPr>
            <p:ph type="dt" sz="half" idx="10"/>
          </p:nvPr>
        </p:nvSpPr>
        <p:spPr/>
        <p:txBody>
          <a:bodyPr/>
          <a:lstStyle/>
          <a:p>
            <a:fld id="{1916150C-5E60-4686-B65F-B2C7E837557B}" type="datetimeFigureOut">
              <a:rPr lang="en-GB" smtClean="0"/>
              <a:t>20/02/2025</a:t>
            </a:fld>
            <a:endParaRPr lang="en-GB"/>
          </a:p>
        </p:txBody>
      </p:sp>
      <p:sp>
        <p:nvSpPr>
          <p:cNvPr id="5" name="Footer Placeholder 5"/>
          <p:cNvSpPr>
            <a:spLocks noGrp="1"/>
          </p:cNvSpPr>
          <p:nvPr>
            <p:ph type="ftr" sz="quarter" idx="11"/>
          </p:nvPr>
        </p:nvSpPr>
        <p:spPr/>
        <p:txBody>
          <a:bodyPr/>
          <a:lstStyle/>
          <a:p>
            <a:endParaRPr lang="en-GB"/>
          </a:p>
        </p:txBody>
      </p:sp>
      <p:sp>
        <p:nvSpPr>
          <p:cNvPr id="6" name="Slide Number Placeholder 6"/>
          <p:cNvSpPr>
            <a:spLocks noGrp="1"/>
          </p:cNvSpPr>
          <p:nvPr>
            <p:ph type="sldNum" sz="quarter" idx="12"/>
          </p:nvPr>
        </p:nvSpPr>
        <p:spPr/>
        <p:txBody>
          <a:bodyPr/>
          <a:lstStyle/>
          <a:p>
            <a:fld id="{16451785-D0C3-4FF5-9CF0-D41F7309EBF6}" type="slidenum">
              <a:rPr lang="en-GB" smtClean="0"/>
              <a:t>‹#›</a:t>
            </a:fld>
            <a:endParaRPr lang="en-GB"/>
          </a:p>
        </p:txBody>
      </p:sp>
    </p:spTree>
    <p:extLst>
      <p:ext uri="{BB962C8B-B14F-4D97-AF65-F5344CB8AC3E}">
        <p14:creationId xmlns:p14="http://schemas.microsoft.com/office/powerpoint/2010/main" val="3305251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5A9B28-F3FE-4E59-9CC6-D71E2AF856D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E279A0D-71D9-42B7-95A5-10E33AC13C56}"/>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99B3A10-DC53-48FC-B0A7-15734ECC2F61}"/>
              </a:ext>
            </a:extLst>
          </p:cNvPr>
          <p:cNvSpPr>
            <a:spLocks noGrp="1"/>
          </p:cNvSpPr>
          <p:nvPr>
            <p:ph type="dt" sz="half" idx="10"/>
          </p:nvPr>
        </p:nvSpPr>
        <p:spPr/>
        <p:txBody>
          <a:bodyPr/>
          <a:lstStyle/>
          <a:p>
            <a:fld id="{3E011344-04A0-4A12-976A-D343C573AC98}" type="datetimeFigureOut">
              <a:rPr lang="en-US" smtClean="0"/>
              <a:t>2/20/2025</a:t>
            </a:fld>
            <a:endParaRPr lang="en-US"/>
          </a:p>
        </p:txBody>
      </p:sp>
      <p:sp>
        <p:nvSpPr>
          <p:cNvPr id="5" name="Footer Placeholder 4">
            <a:extLst>
              <a:ext uri="{FF2B5EF4-FFF2-40B4-BE49-F238E27FC236}">
                <a16:creationId xmlns:a16="http://schemas.microsoft.com/office/drawing/2014/main" id="{14AAD70F-29D2-4218-87A4-E39F696438A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2002C58-B66E-4C2F-8F53-0B06A712069A}"/>
              </a:ext>
            </a:extLst>
          </p:cNvPr>
          <p:cNvSpPr>
            <a:spLocks noGrp="1"/>
          </p:cNvSpPr>
          <p:nvPr>
            <p:ph type="sldNum" sz="quarter" idx="12"/>
          </p:nvPr>
        </p:nvSpPr>
        <p:spPr/>
        <p:txBody>
          <a:bodyPr/>
          <a:lstStyle/>
          <a:p>
            <a:fld id="{AE70494E-0781-4BCB-9755-BBC627323C09}" type="slidenum">
              <a:rPr lang="en-US" smtClean="0"/>
              <a:t>‹#›</a:t>
            </a:fld>
            <a:endParaRPr lang="en-US"/>
          </a:p>
        </p:txBody>
      </p:sp>
    </p:spTree>
    <p:extLst>
      <p:ext uri="{BB962C8B-B14F-4D97-AF65-F5344CB8AC3E}">
        <p14:creationId xmlns:p14="http://schemas.microsoft.com/office/powerpoint/2010/main" val="314892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1916150C-5E60-4686-B65F-B2C7E837557B}" type="datetimeFigureOut">
              <a:rPr lang="en-GB" smtClean="0"/>
              <a:t>20/02/2025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6451785-D0C3-4FF5-9CF0-D41F7309EBF6}" type="slidenum">
              <a:rPr lang="en-GB" smtClean="0"/>
              <a:t>‹#›</a:t>
            </a:fld>
            <a:endParaRPr lang="en-GB"/>
          </a:p>
        </p:txBody>
      </p:sp>
    </p:spTree>
    <p:extLst>
      <p:ext uri="{BB962C8B-B14F-4D97-AF65-F5344CB8AC3E}">
        <p14:creationId xmlns:p14="http://schemas.microsoft.com/office/powerpoint/2010/main" val="84158131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1916150C-5E60-4686-B65F-B2C7E837557B}" type="datetimeFigureOut">
              <a:rPr lang="en-GB" smtClean="0"/>
              <a:t>20/02/2025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6451785-D0C3-4FF5-9CF0-D41F7309EBF6}" type="slidenum">
              <a:rPr lang="en-GB" smtClean="0"/>
              <a:t>‹#›</a:t>
            </a:fld>
            <a:endParaRPr lang="en-GB"/>
          </a:p>
        </p:txBody>
      </p:sp>
    </p:spTree>
    <p:extLst>
      <p:ext uri="{BB962C8B-B14F-4D97-AF65-F5344CB8AC3E}">
        <p14:creationId xmlns:p14="http://schemas.microsoft.com/office/powerpoint/2010/main" val="31631081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1916150C-5E60-4686-B65F-B2C7E837557B}" type="datetimeFigureOut">
              <a:rPr lang="en-GB" smtClean="0"/>
              <a:t>20/02/2025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6451785-D0C3-4FF5-9CF0-D41F7309EBF6}" type="slidenum">
              <a:rPr lang="en-GB" smtClean="0"/>
              <a:t>‹#›</a:t>
            </a:fld>
            <a:endParaRPr lang="en-GB"/>
          </a:p>
        </p:txBody>
      </p:sp>
    </p:spTree>
    <p:extLst>
      <p:ext uri="{BB962C8B-B14F-4D97-AF65-F5344CB8AC3E}">
        <p14:creationId xmlns:p14="http://schemas.microsoft.com/office/powerpoint/2010/main" val="31231516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1916150C-5E60-4686-B65F-B2C7E837557B}" type="datetimeFigureOut">
              <a:rPr lang="en-GB" smtClean="0"/>
              <a:t>20/02/2025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6451785-D0C3-4FF5-9CF0-D41F7309EBF6}" type="slidenum">
              <a:rPr lang="en-GB" smtClean="0"/>
              <a:t>‹#›</a:t>
            </a:fld>
            <a:endParaRPr lang="en-GB"/>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260855581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916150C-5E60-4686-B65F-B2C7E837557B}" type="datetimeFigureOut">
              <a:rPr lang="en-GB" smtClean="0"/>
              <a:t>20/02/2025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6451785-D0C3-4FF5-9CF0-D41F7309EBF6}" type="slidenum">
              <a:rPr lang="en-GB" smtClean="0"/>
              <a:t>‹#›</a:t>
            </a:fld>
            <a:endParaRPr lang="en-GB"/>
          </a:p>
        </p:txBody>
      </p:sp>
    </p:spTree>
    <p:extLst>
      <p:ext uri="{BB962C8B-B14F-4D97-AF65-F5344CB8AC3E}">
        <p14:creationId xmlns:p14="http://schemas.microsoft.com/office/powerpoint/2010/main" val="58420423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1916150C-5E60-4686-B65F-B2C7E837557B}" type="datetimeFigureOut">
              <a:rPr lang="en-GB" smtClean="0"/>
              <a:t>20/02/2025</a:t>
            </a:fld>
            <a:endParaRPr lang="en-GB"/>
          </a:p>
        </p:txBody>
      </p:sp>
      <p:sp>
        <p:nvSpPr>
          <p:cNvPr id="4"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6451785-D0C3-4FF5-9CF0-D41F7309EBF6}" type="slidenum">
              <a:rPr lang="en-GB" smtClean="0"/>
              <a:t>‹#›</a:t>
            </a:fld>
            <a:endParaRPr lang="en-GB"/>
          </a:p>
        </p:txBody>
      </p:sp>
    </p:spTree>
    <p:extLst>
      <p:ext uri="{BB962C8B-B14F-4D97-AF65-F5344CB8AC3E}">
        <p14:creationId xmlns:p14="http://schemas.microsoft.com/office/powerpoint/2010/main" val="301552152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1916150C-5E60-4686-B65F-B2C7E837557B}" type="datetimeFigureOut">
              <a:rPr lang="en-GB" smtClean="0"/>
              <a:t>20/02/2025</a:t>
            </a:fld>
            <a:endParaRPr lang="en-GB"/>
          </a:p>
        </p:txBody>
      </p:sp>
      <p:sp>
        <p:nvSpPr>
          <p:cNvPr id="4"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6451785-D0C3-4FF5-9CF0-D41F7309EBF6}" type="slidenum">
              <a:rPr lang="en-GB" smtClean="0"/>
              <a:t>‹#›</a:t>
            </a:fld>
            <a:endParaRPr lang="en-GB"/>
          </a:p>
        </p:txBody>
      </p:sp>
    </p:spTree>
    <p:extLst>
      <p:ext uri="{BB962C8B-B14F-4D97-AF65-F5344CB8AC3E}">
        <p14:creationId xmlns:p14="http://schemas.microsoft.com/office/powerpoint/2010/main" val="267474474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916150C-5E60-4686-B65F-B2C7E837557B}" type="datetimeFigureOut">
              <a:rPr lang="en-GB" smtClean="0"/>
              <a:t>20/02/2025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6451785-D0C3-4FF5-9CF0-D41F7309EBF6}" type="slidenum">
              <a:rPr lang="en-GB" smtClean="0"/>
              <a:t>‹#›</a:t>
            </a:fld>
            <a:endParaRPr lang="en-GB"/>
          </a:p>
        </p:txBody>
      </p:sp>
    </p:spTree>
    <p:extLst>
      <p:ext uri="{BB962C8B-B14F-4D97-AF65-F5344CB8AC3E}">
        <p14:creationId xmlns:p14="http://schemas.microsoft.com/office/powerpoint/2010/main" val="147845864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916150C-5E60-4686-B65F-B2C7E837557B}" type="datetimeFigureOut">
              <a:rPr lang="en-GB" smtClean="0"/>
              <a:t>20/02/2025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6451785-D0C3-4FF5-9CF0-D41F7309EBF6}" type="slidenum">
              <a:rPr lang="en-GB" smtClean="0"/>
              <a:t>‹#›</a:t>
            </a:fld>
            <a:endParaRPr lang="en-GB"/>
          </a:p>
        </p:txBody>
      </p:sp>
    </p:spTree>
    <p:extLst>
      <p:ext uri="{BB962C8B-B14F-4D97-AF65-F5344CB8AC3E}">
        <p14:creationId xmlns:p14="http://schemas.microsoft.com/office/powerpoint/2010/main" val="99955979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5C8A119-D67B-4EFE-9B02-67348B20B60C}" type="datetimeFigureOut">
              <a:rPr lang="en-US" smtClean="0"/>
              <a:t>2/20/2025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0824E1-A940-420F-A9E1-41EA7526E27D}" type="slidenum">
              <a:rPr lang="en-US" smtClean="0"/>
              <a:t>‹#›</a:t>
            </a:fld>
            <a:endParaRPr lang="en-US"/>
          </a:p>
        </p:txBody>
      </p:sp>
    </p:spTree>
    <p:extLst>
      <p:ext uri="{BB962C8B-B14F-4D97-AF65-F5344CB8AC3E}">
        <p14:creationId xmlns:p14="http://schemas.microsoft.com/office/powerpoint/2010/main" val="26149132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C87996-355B-4BE9-B602-2E80714BBBE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E9598E1-DB26-4F3C-8657-3BF6BFF85EA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7791785D-B322-470E-B7A0-31E1EDEA8E3E}"/>
              </a:ext>
            </a:extLst>
          </p:cNvPr>
          <p:cNvSpPr>
            <a:spLocks noGrp="1"/>
          </p:cNvSpPr>
          <p:nvPr>
            <p:ph type="dt" sz="half" idx="10"/>
          </p:nvPr>
        </p:nvSpPr>
        <p:spPr/>
        <p:txBody>
          <a:bodyPr/>
          <a:lstStyle/>
          <a:p>
            <a:fld id="{3E011344-04A0-4A12-976A-D343C573AC98}" type="datetimeFigureOut">
              <a:rPr lang="en-US" smtClean="0"/>
              <a:t>2/20/2025</a:t>
            </a:fld>
            <a:endParaRPr lang="en-US"/>
          </a:p>
        </p:txBody>
      </p:sp>
      <p:sp>
        <p:nvSpPr>
          <p:cNvPr id="5" name="Footer Placeholder 4">
            <a:extLst>
              <a:ext uri="{FF2B5EF4-FFF2-40B4-BE49-F238E27FC236}">
                <a16:creationId xmlns:a16="http://schemas.microsoft.com/office/drawing/2014/main" id="{893A2A24-877D-43B2-A1E7-358605AB51A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AFF7299-72A4-419D-AF81-48007F5DD816}"/>
              </a:ext>
            </a:extLst>
          </p:cNvPr>
          <p:cNvSpPr>
            <a:spLocks noGrp="1"/>
          </p:cNvSpPr>
          <p:nvPr>
            <p:ph type="sldNum" sz="quarter" idx="12"/>
          </p:nvPr>
        </p:nvSpPr>
        <p:spPr/>
        <p:txBody>
          <a:bodyPr/>
          <a:lstStyle/>
          <a:p>
            <a:fld id="{AE70494E-0781-4BCB-9755-BBC627323C09}" type="slidenum">
              <a:rPr lang="en-US" smtClean="0"/>
              <a:t>‹#›</a:t>
            </a:fld>
            <a:endParaRPr lang="en-US"/>
          </a:p>
        </p:txBody>
      </p:sp>
    </p:spTree>
    <p:extLst>
      <p:ext uri="{BB962C8B-B14F-4D97-AF65-F5344CB8AC3E}">
        <p14:creationId xmlns:p14="http://schemas.microsoft.com/office/powerpoint/2010/main" val="49986281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5C8A119-D67B-4EFE-9B02-67348B20B60C}" type="datetimeFigureOut">
              <a:rPr lang="en-US" smtClean="0"/>
              <a:t>2/20/2025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0824E1-A940-420F-A9E1-41EA7526E27D}" type="slidenum">
              <a:rPr lang="en-US" smtClean="0"/>
              <a:t>‹#›</a:t>
            </a:fld>
            <a:endParaRPr lang="en-US"/>
          </a:p>
        </p:txBody>
      </p:sp>
    </p:spTree>
    <p:extLst>
      <p:ext uri="{BB962C8B-B14F-4D97-AF65-F5344CB8AC3E}">
        <p14:creationId xmlns:p14="http://schemas.microsoft.com/office/powerpoint/2010/main" val="20274987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5C8A119-D67B-4EFE-9B02-67348B20B60C}" type="datetimeFigureOut">
              <a:rPr lang="en-US" smtClean="0"/>
              <a:t>2/20/2025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0824E1-A940-420F-A9E1-41EA7526E27D}" type="slidenum">
              <a:rPr lang="en-US" smtClean="0"/>
              <a:t>‹#›</a:t>
            </a:fld>
            <a:endParaRPr lang="en-US"/>
          </a:p>
        </p:txBody>
      </p:sp>
    </p:spTree>
    <p:extLst>
      <p:ext uri="{BB962C8B-B14F-4D97-AF65-F5344CB8AC3E}">
        <p14:creationId xmlns:p14="http://schemas.microsoft.com/office/powerpoint/2010/main" val="95957648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5C8A119-D67B-4EFE-9B02-67348B20B60C}" type="datetimeFigureOut">
              <a:rPr lang="en-US" smtClean="0"/>
              <a:t>2/20/2025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0824E1-A940-420F-A9E1-41EA7526E27D}" type="slidenum">
              <a:rPr lang="en-US" smtClean="0"/>
              <a:t>‹#›</a:t>
            </a:fld>
            <a:endParaRPr lang="en-US"/>
          </a:p>
        </p:txBody>
      </p:sp>
    </p:spTree>
    <p:extLst>
      <p:ext uri="{BB962C8B-B14F-4D97-AF65-F5344CB8AC3E}">
        <p14:creationId xmlns:p14="http://schemas.microsoft.com/office/powerpoint/2010/main" val="202113241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5C8A119-D67B-4EFE-9B02-67348B20B60C}" type="datetimeFigureOut">
              <a:rPr lang="en-US" smtClean="0"/>
              <a:t>2/20/2025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C0824E1-A940-420F-A9E1-41EA7526E27D}" type="slidenum">
              <a:rPr lang="en-US" smtClean="0"/>
              <a:t>‹#›</a:t>
            </a:fld>
            <a:endParaRPr lang="en-US"/>
          </a:p>
        </p:txBody>
      </p:sp>
    </p:spTree>
    <p:extLst>
      <p:ext uri="{BB962C8B-B14F-4D97-AF65-F5344CB8AC3E}">
        <p14:creationId xmlns:p14="http://schemas.microsoft.com/office/powerpoint/2010/main" val="123968028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5C8A119-D67B-4EFE-9B02-67348B20B60C}" type="datetimeFigureOut">
              <a:rPr lang="en-US" smtClean="0"/>
              <a:t>2/20/2025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C0824E1-A940-420F-A9E1-41EA7526E27D}" type="slidenum">
              <a:rPr lang="en-US" smtClean="0"/>
              <a:t>‹#›</a:t>
            </a:fld>
            <a:endParaRPr lang="en-US"/>
          </a:p>
        </p:txBody>
      </p:sp>
    </p:spTree>
    <p:extLst>
      <p:ext uri="{BB962C8B-B14F-4D97-AF65-F5344CB8AC3E}">
        <p14:creationId xmlns:p14="http://schemas.microsoft.com/office/powerpoint/2010/main" val="177968104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5C8A119-D67B-4EFE-9B02-67348B20B60C}" type="datetimeFigureOut">
              <a:rPr lang="en-US" smtClean="0"/>
              <a:t>2/20/2025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C0824E1-A940-420F-A9E1-41EA7526E27D}" type="slidenum">
              <a:rPr lang="en-US" smtClean="0"/>
              <a:t>‹#›</a:t>
            </a:fld>
            <a:endParaRPr lang="en-US"/>
          </a:p>
        </p:txBody>
      </p:sp>
    </p:spTree>
    <p:extLst>
      <p:ext uri="{BB962C8B-B14F-4D97-AF65-F5344CB8AC3E}">
        <p14:creationId xmlns:p14="http://schemas.microsoft.com/office/powerpoint/2010/main" val="104425567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5C8A119-D67B-4EFE-9B02-67348B20B60C}" type="datetimeFigureOut">
              <a:rPr lang="en-US" smtClean="0"/>
              <a:t>2/20/2025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0824E1-A940-420F-A9E1-41EA7526E27D}" type="slidenum">
              <a:rPr lang="en-US" smtClean="0"/>
              <a:t>‹#›</a:t>
            </a:fld>
            <a:endParaRPr lang="en-US"/>
          </a:p>
        </p:txBody>
      </p:sp>
    </p:spTree>
    <p:extLst>
      <p:ext uri="{BB962C8B-B14F-4D97-AF65-F5344CB8AC3E}">
        <p14:creationId xmlns:p14="http://schemas.microsoft.com/office/powerpoint/2010/main" val="276639095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5C8A119-D67B-4EFE-9B02-67348B20B60C}" type="datetimeFigureOut">
              <a:rPr lang="en-US" smtClean="0"/>
              <a:t>2/20/2025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0824E1-A940-420F-A9E1-41EA7526E27D}" type="slidenum">
              <a:rPr lang="en-US" smtClean="0"/>
              <a:t>‹#›</a:t>
            </a:fld>
            <a:endParaRPr lang="en-US"/>
          </a:p>
        </p:txBody>
      </p:sp>
    </p:spTree>
    <p:extLst>
      <p:ext uri="{BB962C8B-B14F-4D97-AF65-F5344CB8AC3E}">
        <p14:creationId xmlns:p14="http://schemas.microsoft.com/office/powerpoint/2010/main" val="313974696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5C8A119-D67B-4EFE-9B02-67348B20B60C}" type="datetimeFigureOut">
              <a:rPr lang="en-US" smtClean="0"/>
              <a:t>2/20/2025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0824E1-A940-420F-A9E1-41EA7526E27D}" type="slidenum">
              <a:rPr lang="en-US" smtClean="0"/>
              <a:t>‹#›</a:t>
            </a:fld>
            <a:endParaRPr lang="en-US"/>
          </a:p>
        </p:txBody>
      </p:sp>
    </p:spTree>
    <p:extLst>
      <p:ext uri="{BB962C8B-B14F-4D97-AF65-F5344CB8AC3E}">
        <p14:creationId xmlns:p14="http://schemas.microsoft.com/office/powerpoint/2010/main" val="388813770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5C8A119-D67B-4EFE-9B02-67348B20B60C}" type="datetimeFigureOut">
              <a:rPr lang="en-US" smtClean="0"/>
              <a:t>2/20/2025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0824E1-A940-420F-A9E1-41EA7526E27D}" type="slidenum">
              <a:rPr lang="en-US" smtClean="0"/>
              <a:t>‹#›</a:t>
            </a:fld>
            <a:endParaRPr lang="en-US"/>
          </a:p>
        </p:txBody>
      </p:sp>
    </p:spTree>
    <p:extLst>
      <p:ext uri="{BB962C8B-B14F-4D97-AF65-F5344CB8AC3E}">
        <p14:creationId xmlns:p14="http://schemas.microsoft.com/office/powerpoint/2010/main" val="5367847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AB7341-BB52-491C-B3CB-EE67AAA070E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CF362C1-5050-42F2-B053-BC55C6B65E57}"/>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6067538-6D03-4EC6-8A83-E2795FB0B0ED}"/>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3F2D8FD-420D-4820-AE13-CD1AC4CDE15A}"/>
              </a:ext>
            </a:extLst>
          </p:cNvPr>
          <p:cNvSpPr>
            <a:spLocks noGrp="1"/>
          </p:cNvSpPr>
          <p:nvPr>
            <p:ph type="dt" sz="half" idx="10"/>
          </p:nvPr>
        </p:nvSpPr>
        <p:spPr/>
        <p:txBody>
          <a:bodyPr/>
          <a:lstStyle/>
          <a:p>
            <a:fld id="{3E011344-04A0-4A12-976A-D343C573AC98}" type="datetimeFigureOut">
              <a:rPr lang="en-US" smtClean="0"/>
              <a:t>2/20/2025</a:t>
            </a:fld>
            <a:endParaRPr lang="en-US"/>
          </a:p>
        </p:txBody>
      </p:sp>
      <p:sp>
        <p:nvSpPr>
          <p:cNvPr id="6" name="Footer Placeholder 5">
            <a:extLst>
              <a:ext uri="{FF2B5EF4-FFF2-40B4-BE49-F238E27FC236}">
                <a16:creationId xmlns:a16="http://schemas.microsoft.com/office/drawing/2014/main" id="{1D2A4D04-88F2-4C64-9020-E7F288DFF9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F8DC4AF-AA77-4E95-9391-215E74D992C8}"/>
              </a:ext>
            </a:extLst>
          </p:cNvPr>
          <p:cNvSpPr>
            <a:spLocks noGrp="1"/>
          </p:cNvSpPr>
          <p:nvPr>
            <p:ph type="sldNum" sz="quarter" idx="12"/>
          </p:nvPr>
        </p:nvSpPr>
        <p:spPr/>
        <p:txBody>
          <a:bodyPr/>
          <a:lstStyle/>
          <a:p>
            <a:fld id="{AE70494E-0781-4BCB-9755-BBC627323C09}" type="slidenum">
              <a:rPr lang="en-US" smtClean="0"/>
              <a:t>‹#›</a:t>
            </a:fld>
            <a:endParaRPr lang="en-US"/>
          </a:p>
        </p:txBody>
      </p:sp>
    </p:spTree>
    <p:extLst>
      <p:ext uri="{BB962C8B-B14F-4D97-AF65-F5344CB8AC3E}">
        <p14:creationId xmlns:p14="http://schemas.microsoft.com/office/powerpoint/2010/main" val="18657696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ACB75D-8EAD-4A25-8D64-DFB72E9994E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F897E52-FF08-432F-8368-C4EBD687985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68722AE-2B95-4800-A9DE-04942F6F9A83}"/>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5AB520E-D053-41EF-BEE4-FE7E7BFF61C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F0DC5A14-6386-4AF5-9A72-EF5DF09B2376}"/>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6411843-BEBE-4E2E-8AE3-6E2A8AF0CDD9}"/>
              </a:ext>
            </a:extLst>
          </p:cNvPr>
          <p:cNvSpPr>
            <a:spLocks noGrp="1"/>
          </p:cNvSpPr>
          <p:nvPr>
            <p:ph type="dt" sz="half" idx="10"/>
          </p:nvPr>
        </p:nvSpPr>
        <p:spPr/>
        <p:txBody>
          <a:bodyPr/>
          <a:lstStyle/>
          <a:p>
            <a:fld id="{3E011344-04A0-4A12-976A-D343C573AC98}" type="datetimeFigureOut">
              <a:rPr lang="en-US" smtClean="0"/>
              <a:t>2/20/2025</a:t>
            </a:fld>
            <a:endParaRPr lang="en-US"/>
          </a:p>
        </p:txBody>
      </p:sp>
      <p:sp>
        <p:nvSpPr>
          <p:cNvPr id="8" name="Footer Placeholder 7">
            <a:extLst>
              <a:ext uri="{FF2B5EF4-FFF2-40B4-BE49-F238E27FC236}">
                <a16:creationId xmlns:a16="http://schemas.microsoft.com/office/drawing/2014/main" id="{0348D7AF-5154-4295-9DFF-E9C104E25EE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DAD2308-3865-4E90-AC09-6ABDF8274F9E}"/>
              </a:ext>
            </a:extLst>
          </p:cNvPr>
          <p:cNvSpPr>
            <a:spLocks noGrp="1"/>
          </p:cNvSpPr>
          <p:nvPr>
            <p:ph type="sldNum" sz="quarter" idx="12"/>
          </p:nvPr>
        </p:nvSpPr>
        <p:spPr/>
        <p:txBody>
          <a:bodyPr/>
          <a:lstStyle/>
          <a:p>
            <a:fld id="{AE70494E-0781-4BCB-9755-BBC627323C09}" type="slidenum">
              <a:rPr lang="en-US" smtClean="0"/>
              <a:t>‹#›</a:t>
            </a:fld>
            <a:endParaRPr lang="en-US"/>
          </a:p>
        </p:txBody>
      </p:sp>
    </p:spTree>
    <p:extLst>
      <p:ext uri="{BB962C8B-B14F-4D97-AF65-F5344CB8AC3E}">
        <p14:creationId xmlns:p14="http://schemas.microsoft.com/office/powerpoint/2010/main" val="15230850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9DC9E1-95A7-4FB7-AF20-77914EBC560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97616D7-A8B0-48CE-9160-89F90039F483}"/>
              </a:ext>
            </a:extLst>
          </p:cNvPr>
          <p:cNvSpPr>
            <a:spLocks noGrp="1"/>
          </p:cNvSpPr>
          <p:nvPr>
            <p:ph type="dt" sz="half" idx="10"/>
          </p:nvPr>
        </p:nvSpPr>
        <p:spPr/>
        <p:txBody>
          <a:bodyPr/>
          <a:lstStyle/>
          <a:p>
            <a:fld id="{3E011344-04A0-4A12-976A-D343C573AC98}" type="datetimeFigureOut">
              <a:rPr lang="en-US" smtClean="0"/>
              <a:t>2/20/2025</a:t>
            </a:fld>
            <a:endParaRPr lang="en-US"/>
          </a:p>
        </p:txBody>
      </p:sp>
      <p:sp>
        <p:nvSpPr>
          <p:cNvPr id="4" name="Footer Placeholder 3">
            <a:extLst>
              <a:ext uri="{FF2B5EF4-FFF2-40B4-BE49-F238E27FC236}">
                <a16:creationId xmlns:a16="http://schemas.microsoft.com/office/drawing/2014/main" id="{C9D1DCEF-4930-4103-8370-7112BE97B16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B047168-14D5-4A87-884A-47ECD4924F8B}"/>
              </a:ext>
            </a:extLst>
          </p:cNvPr>
          <p:cNvSpPr>
            <a:spLocks noGrp="1"/>
          </p:cNvSpPr>
          <p:nvPr>
            <p:ph type="sldNum" sz="quarter" idx="12"/>
          </p:nvPr>
        </p:nvSpPr>
        <p:spPr/>
        <p:txBody>
          <a:bodyPr/>
          <a:lstStyle/>
          <a:p>
            <a:fld id="{AE70494E-0781-4BCB-9755-BBC627323C09}" type="slidenum">
              <a:rPr lang="en-US" smtClean="0"/>
              <a:t>‹#›</a:t>
            </a:fld>
            <a:endParaRPr lang="en-US"/>
          </a:p>
        </p:txBody>
      </p:sp>
    </p:spTree>
    <p:extLst>
      <p:ext uri="{BB962C8B-B14F-4D97-AF65-F5344CB8AC3E}">
        <p14:creationId xmlns:p14="http://schemas.microsoft.com/office/powerpoint/2010/main" val="18105485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701FE0-A094-4B3E-8EF3-23A2114B09AD}"/>
              </a:ext>
            </a:extLst>
          </p:cNvPr>
          <p:cNvSpPr>
            <a:spLocks noGrp="1"/>
          </p:cNvSpPr>
          <p:nvPr>
            <p:ph type="dt" sz="half" idx="10"/>
          </p:nvPr>
        </p:nvSpPr>
        <p:spPr/>
        <p:txBody>
          <a:bodyPr/>
          <a:lstStyle/>
          <a:p>
            <a:fld id="{3E011344-04A0-4A12-976A-D343C573AC98}" type="datetimeFigureOut">
              <a:rPr lang="en-US" smtClean="0"/>
              <a:t>2/20/2025</a:t>
            </a:fld>
            <a:endParaRPr lang="en-US"/>
          </a:p>
        </p:txBody>
      </p:sp>
      <p:sp>
        <p:nvSpPr>
          <p:cNvPr id="3" name="Footer Placeholder 2">
            <a:extLst>
              <a:ext uri="{FF2B5EF4-FFF2-40B4-BE49-F238E27FC236}">
                <a16:creationId xmlns:a16="http://schemas.microsoft.com/office/drawing/2014/main" id="{A46C64EE-9F42-4D65-8F14-ECAD057D491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6E277C6-6F4D-40F8-91D7-C86AEDFA1816}"/>
              </a:ext>
            </a:extLst>
          </p:cNvPr>
          <p:cNvSpPr>
            <a:spLocks noGrp="1"/>
          </p:cNvSpPr>
          <p:nvPr>
            <p:ph type="sldNum" sz="quarter" idx="12"/>
          </p:nvPr>
        </p:nvSpPr>
        <p:spPr/>
        <p:txBody>
          <a:bodyPr/>
          <a:lstStyle/>
          <a:p>
            <a:fld id="{AE70494E-0781-4BCB-9755-BBC627323C09}" type="slidenum">
              <a:rPr lang="en-US" smtClean="0"/>
              <a:t>‹#›</a:t>
            </a:fld>
            <a:endParaRPr lang="en-US"/>
          </a:p>
        </p:txBody>
      </p:sp>
    </p:spTree>
    <p:extLst>
      <p:ext uri="{BB962C8B-B14F-4D97-AF65-F5344CB8AC3E}">
        <p14:creationId xmlns:p14="http://schemas.microsoft.com/office/powerpoint/2010/main" val="15427153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976D8B-DC29-4958-8E76-28C5B592CF8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EA72B69-53E8-4BDB-A37B-74A145D92E9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38F0207-B2AA-427A-82EB-BD9D9BEA56A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4734530-DA67-45E9-A4B4-A8E3FE443E0D}"/>
              </a:ext>
            </a:extLst>
          </p:cNvPr>
          <p:cNvSpPr>
            <a:spLocks noGrp="1"/>
          </p:cNvSpPr>
          <p:nvPr>
            <p:ph type="dt" sz="half" idx="10"/>
          </p:nvPr>
        </p:nvSpPr>
        <p:spPr/>
        <p:txBody>
          <a:bodyPr/>
          <a:lstStyle/>
          <a:p>
            <a:fld id="{3E011344-04A0-4A12-976A-D343C573AC98}" type="datetimeFigureOut">
              <a:rPr lang="en-US" smtClean="0"/>
              <a:t>2/20/2025</a:t>
            </a:fld>
            <a:endParaRPr lang="en-US"/>
          </a:p>
        </p:txBody>
      </p:sp>
      <p:sp>
        <p:nvSpPr>
          <p:cNvPr id="6" name="Footer Placeholder 5">
            <a:extLst>
              <a:ext uri="{FF2B5EF4-FFF2-40B4-BE49-F238E27FC236}">
                <a16:creationId xmlns:a16="http://schemas.microsoft.com/office/drawing/2014/main" id="{C42F8A60-6ECE-4D67-BE1E-8CCF1317CBB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ABE3D4-4E7A-4697-8DF1-AEC1B4BEEA39}"/>
              </a:ext>
            </a:extLst>
          </p:cNvPr>
          <p:cNvSpPr>
            <a:spLocks noGrp="1"/>
          </p:cNvSpPr>
          <p:nvPr>
            <p:ph type="sldNum" sz="quarter" idx="12"/>
          </p:nvPr>
        </p:nvSpPr>
        <p:spPr/>
        <p:txBody>
          <a:bodyPr/>
          <a:lstStyle/>
          <a:p>
            <a:fld id="{AE70494E-0781-4BCB-9755-BBC627323C09}" type="slidenum">
              <a:rPr lang="en-US" smtClean="0"/>
              <a:t>‹#›</a:t>
            </a:fld>
            <a:endParaRPr lang="en-US"/>
          </a:p>
        </p:txBody>
      </p:sp>
    </p:spTree>
    <p:extLst>
      <p:ext uri="{BB962C8B-B14F-4D97-AF65-F5344CB8AC3E}">
        <p14:creationId xmlns:p14="http://schemas.microsoft.com/office/powerpoint/2010/main" val="9126852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7FAF6-43F4-4475-8E08-39D8B5C91AE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9F711D7-374F-496B-9A00-7380C21853A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36F6A4E-EF08-4C0B-9B69-4E98631BBB2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0C0E795-1702-44C4-8B71-33972E6093FB}"/>
              </a:ext>
            </a:extLst>
          </p:cNvPr>
          <p:cNvSpPr>
            <a:spLocks noGrp="1"/>
          </p:cNvSpPr>
          <p:nvPr>
            <p:ph type="dt" sz="half" idx="10"/>
          </p:nvPr>
        </p:nvSpPr>
        <p:spPr/>
        <p:txBody>
          <a:bodyPr/>
          <a:lstStyle/>
          <a:p>
            <a:fld id="{3E011344-04A0-4A12-976A-D343C573AC98}" type="datetimeFigureOut">
              <a:rPr lang="en-US" smtClean="0"/>
              <a:t>2/20/2025</a:t>
            </a:fld>
            <a:endParaRPr lang="en-US"/>
          </a:p>
        </p:txBody>
      </p:sp>
      <p:sp>
        <p:nvSpPr>
          <p:cNvPr id="6" name="Footer Placeholder 5">
            <a:extLst>
              <a:ext uri="{FF2B5EF4-FFF2-40B4-BE49-F238E27FC236}">
                <a16:creationId xmlns:a16="http://schemas.microsoft.com/office/drawing/2014/main" id="{FCAB188C-030E-4CF2-9818-E1B69D2B78D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A21D70E-B5F3-450B-AE1B-3C31915C0F68}"/>
              </a:ext>
            </a:extLst>
          </p:cNvPr>
          <p:cNvSpPr>
            <a:spLocks noGrp="1"/>
          </p:cNvSpPr>
          <p:nvPr>
            <p:ph type="sldNum" sz="quarter" idx="12"/>
          </p:nvPr>
        </p:nvSpPr>
        <p:spPr/>
        <p:txBody>
          <a:bodyPr/>
          <a:lstStyle/>
          <a:p>
            <a:fld id="{AE70494E-0781-4BCB-9755-BBC627323C09}" type="slidenum">
              <a:rPr lang="en-US" smtClean="0"/>
              <a:t>‹#›</a:t>
            </a:fld>
            <a:endParaRPr lang="en-US"/>
          </a:p>
        </p:txBody>
      </p:sp>
    </p:spTree>
    <p:extLst>
      <p:ext uri="{BB962C8B-B14F-4D97-AF65-F5344CB8AC3E}">
        <p14:creationId xmlns:p14="http://schemas.microsoft.com/office/powerpoint/2010/main" val="3974296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theme" Target="../theme/theme2.xml"/><Relationship Id="rId3" Type="http://schemas.openxmlformats.org/officeDocument/2006/relationships/slideLayout" Target="../slideLayouts/slideLayout14.xml"/><Relationship Id="rId21" Type="http://schemas.openxmlformats.org/officeDocument/2006/relationships/image" Target="../media/image4.png"/><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image" Target="../media/image2.png"/><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image" Target="../media/image5.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73D27F-A383-48C1-8386-907AE459E4B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61B94AE-10CA-4E64-B404-8E7238F8DAA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698F2F-4734-4953-B61D-64E52BA6DDB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E011344-04A0-4A12-976A-D343C573AC98}" type="datetimeFigureOut">
              <a:rPr lang="en-US" smtClean="0"/>
              <a:t>2/20/2025</a:t>
            </a:fld>
            <a:endParaRPr lang="en-US"/>
          </a:p>
        </p:txBody>
      </p:sp>
      <p:sp>
        <p:nvSpPr>
          <p:cNvPr id="5" name="Footer Placeholder 4">
            <a:extLst>
              <a:ext uri="{FF2B5EF4-FFF2-40B4-BE49-F238E27FC236}">
                <a16:creationId xmlns:a16="http://schemas.microsoft.com/office/drawing/2014/main" id="{4D5AFC39-B55D-42B3-9C14-4F4E4884302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6205848-7118-4716-8454-4A8E043FBE5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E70494E-0781-4BCB-9755-BBC627323C09}" type="slidenum">
              <a:rPr lang="en-US" smtClean="0"/>
              <a:t>‹#›</a:t>
            </a:fld>
            <a:endParaRPr lang="en-US"/>
          </a:p>
        </p:txBody>
      </p:sp>
    </p:spTree>
    <p:extLst>
      <p:ext uri="{BB962C8B-B14F-4D97-AF65-F5344CB8AC3E}">
        <p14:creationId xmlns:p14="http://schemas.microsoft.com/office/powerpoint/2010/main" val="30334948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1916150C-5E60-4686-B65F-B2C7E837557B}" type="datetimeFigureOut">
              <a:rPr lang="en-GB" smtClean="0"/>
              <a:t>20/02/2025</a:t>
            </a:fld>
            <a:endParaRPr lang="en-GB"/>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GB"/>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16451785-D0C3-4FF5-9CF0-D41F7309EBF6}" type="slidenum">
              <a:rPr lang="en-GB" smtClean="0"/>
              <a:t>‹#›</a:t>
            </a:fld>
            <a:endParaRPr lang="en-GB"/>
          </a:p>
        </p:txBody>
      </p:sp>
    </p:spTree>
    <p:extLst>
      <p:ext uri="{BB962C8B-B14F-4D97-AF65-F5344CB8AC3E}">
        <p14:creationId xmlns:p14="http://schemas.microsoft.com/office/powerpoint/2010/main" val="3895410445"/>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C8A119-D67B-4EFE-9B02-67348B20B60C}" type="datetimeFigureOut">
              <a:rPr lang="en-US" smtClean="0"/>
              <a:t>2/20/2025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0824E1-A940-420F-A9E1-41EA7526E27D}" type="slidenum">
              <a:rPr lang="en-US" smtClean="0"/>
              <a:t>‹#›</a:t>
            </a:fld>
            <a:endParaRPr lang="en-US"/>
          </a:p>
        </p:txBody>
      </p:sp>
    </p:spTree>
    <p:extLst>
      <p:ext uri="{BB962C8B-B14F-4D97-AF65-F5344CB8AC3E}">
        <p14:creationId xmlns:p14="http://schemas.microsoft.com/office/powerpoint/2010/main" val="2850639834"/>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3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4.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34.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4.xml"/></Relationships>
</file>

<file path=ppt/slides/_rels/slide19.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13.xml"/><Relationship Id="rId4" Type="http://schemas.openxmlformats.org/officeDocument/2006/relationships/image" Target="../media/image16.emf"/></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9.xml"/><Relationship Id="rId1" Type="http://schemas.openxmlformats.org/officeDocument/2006/relationships/slideLayout" Target="../slideLayouts/slideLayout34.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4.xml"/></Relationships>
</file>

<file path=ppt/slides/_rels/slide3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24.png"/><Relationship Id="rId1" Type="http://schemas.openxmlformats.org/officeDocument/2006/relationships/slideLayout" Target="../slideLayouts/slideLayout13.xml"/><Relationship Id="rId5" Type="http://schemas.openxmlformats.org/officeDocument/2006/relationships/image" Target="../media/image27.svg"/><Relationship Id="rId4" Type="http://schemas.openxmlformats.org/officeDocument/2006/relationships/image" Target="../media/image26.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hyperlink" Target="http://www.wcoomd.org/-/media/wco/public/global/pdf/topics/enforcement-and-compliance/report/wco_fiu_handbook_sanitised-public-version_wco_en.pdf?la=en" TargetMode="External"/><Relationship Id="rId2" Type="http://schemas.openxmlformats.org/officeDocument/2006/relationships/notesSlide" Target="../notesSlides/notesSlide17.xml"/><Relationship Id="rId1" Type="http://schemas.openxmlformats.org/officeDocument/2006/relationships/slideLayout" Target="../slideLayouts/slideLayout34.xml"/><Relationship Id="rId5" Type="http://schemas.openxmlformats.org/officeDocument/2006/relationships/image" Target="../media/image30.svg"/><Relationship Id="rId4" Type="http://schemas.openxmlformats.org/officeDocument/2006/relationships/image" Target="../media/image29.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4.xml"/></Relationships>
</file>

<file path=ppt/slides/_rels/slide4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34.xml"/></Relationships>
</file>

<file path=ppt/slides/_rels/slide4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9.xml"/><Relationship Id="rId1" Type="http://schemas.openxmlformats.org/officeDocument/2006/relationships/slideLayout" Target="../slideLayouts/slideLayout34.xml"/></Relationships>
</file>

<file path=ppt/slides/_rels/slide4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0.xml"/><Relationship Id="rId1" Type="http://schemas.openxmlformats.org/officeDocument/2006/relationships/slideLayout" Target="../slideLayouts/slideLayout34.xml"/></Relationships>
</file>

<file path=ppt/slides/_rels/slide4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1.xml"/><Relationship Id="rId1" Type="http://schemas.openxmlformats.org/officeDocument/2006/relationships/slideLayout" Target="../slideLayouts/slideLayout34.xml"/></Relationships>
</file>

<file path=ppt/slides/_rels/slide4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hyperlink" Target="http://www.stephenplattwrites.com/#book" TargetMode="External"/><Relationship Id="rId2" Type="http://schemas.openxmlformats.org/officeDocument/2006/relationships/notesSlide" Target="../notesSlides/notesSlide2.xml"/><Relationship Id="rId1" Type="http://schemas.openxmlformats.org/officeDocument/2006/relationships/slideLayout" Target="../slideLayouts/slideLayout34.xml"/></Relationships>
</file>

<file path=ppt/slides/_rels/slide5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56.xml.rels><?xml version="1.0" encoding="UTF-8" standalone="yes"?>
<Relationships xmlns="http://schemas.openxmlformats.org/package/2006/relationships"><Relationship Id="rId8" Type="http://schemas.openxmlformats.org/officeDocument/2006/relationships/image" Target="../media/image46.svg"/><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image" Target="../media/image40.png"/><Relationship Id="rId1" Type="http://schemas.openxmlformats.org/officeDocument/2006/relationships/slideLayout" Target="../slideLayouts/slideLayout35.xml"/><Relationship Id="rId6" Type="http://schemas.openxmlformats.org/officeDocument/2006/relationships/image" Target="../media/image44.png"/><Relationship Id="rId5" Type="http://schemas.openxmlformats.org/officeDocument/2006/relationships/image" Target="../media/image43.jpeg"/><Relationship Id="rId4" Type="http://schemas.openxmlformats.org/officeDocument/2006/relationships/image" Target="../media/image42.sv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89BFF1-9DBD-427C-9AA3-42F62D4C895C}"/>
              </a:ext>
            </a:extLst>
          </p:cNvPr>
          <p:cNvSpPr>
            <a:spLocks noGrp="1"/>
          </p:cNvSpPr>
          <p:nvPr>
            <p:ph type="ctrTitle"/>
          </p:nvPr>
        </p:nvSpPr>
        <p:spPr>
          <a:xfrm>
            <a:off x="1007165" y="2911775"/>
            <a:ext cx="10177669" cy="2387600"/>
          </a:xfrm>
        </p:spPr>
        <p:txBody>
          <a:bodyPr>
            <a:noAutofit/>
          </a:bodyPr>
          <a:lstStyle/>
          <a:p>
            <a:r>
              <a:rPr lang="en-US" b="1" dirty="0"/>
              <a:t>MONEY LAUNDERING </a:t>
            </a:r>
            <a:br>
              <a:rPr lang="en-US" sz="9600" b="1" dirty="0"/>
            </a:br>
            <a:r>
              <a:rPr lang="en-US" sz="9600" b="1" dirty="0"/>
              <a:t>WHAT IT LOOKS LIKE</a:t>
            </a:r>
          </a:p>
        </p:txBody>
      </p:sp>
      <p:pic>
        <p:nvPicPr>
          <p:cNvPr id="1026" name="Picture 1" descr="image001">
            <a:extLst>
              <a:ext uri="{FF2B5EF4-FFF2-40B4-BE49-F238E27FC236}">
                <a16:creationId xmlns:a16="http://schemas.microsoft.com/office/drawing/2014/main" id="{10550785-91A6-4F3B-8735-80E67EDA9EC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117202" cy="1733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784994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AB6C69C-76FB-4290-B253-0B09BD383FB6}"/>
              </a:ext>
            </a:extLst>
          </p:cNvPr>
          <p:cNvSpPr>
            <a:spLocks noGrp="1"/>
          </p:cNvSpPr>
          <p:nvPr>
            <p:ph type="title"/>
          </p:nvPr>
        </p:nvSpPr>
        <p:spPr>
          <a:xfrm>
            <a:off x="768350" y="625316"/>
            <a:ext cx="10839450" cy="1400530"/>
          </a:xfrm>
        </p:spPr>
        <p:txBody>
          <a:bodyPr/>
          <a:lstStyle/>
          <a:p>
            <a:pPr algn="ct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Three Main Money Laundering Offences;</a:t>
            </a:r>
            <a:b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br>
            <a:r>
              <a:rPr lang="en-US" b="1" dirty="0">
                <a:solidFill>
                  <a:schemeClr val="bg1"/>
                </a:solidFill>
                <a:latin typeface="Calibri" panose="020F0502020204030204" pitchFamily="34" charset="0"/>
                <a:ea typeface="Calibri" panose="020F0502020204030204" pitchFamily="34" charset="0"/>
                <a:cs typeface="Calibri" panose="020F0502020204030204" pitchFamily="34" charset="0"/>
              </a:rPr>
              <a:t>Arrangements</a:t>
            </a: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 </a:t>
            </a:r>
          </a:p>
        </p:txBody>
      </p:sp>
      <p:cxnSp>
        <p:nvCxnSpPr>
          <p:cNvPr id="6" name="Straight Connector 5">
            <a:extLst>
              <a:ext uri="{FF2B5EF4-FFF2-40B4-BE49-F238E27FC236}">
                <a16:creationId xmlns:a16="http://schemas.microsoft.com/office/drawing/2014/main" id="{0CF1730B-9FFF-4BEA-A531-C465EA714533}"/>
              </a:ext>
            </a:extLst>
          </p:cNvPr>
          <p:cNvCxnSpPr/>
          <p:nvPr/>
        </p:nvCxnSpPr>
        <p:spPr>
          <a:xfrm>
            <a:off x="965200" y="2025846"/>
            <a:ext cx="1026160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57AC41E-A0BE-4612-B15B-070AFF760835}"/>
              </a:ext>
            </a:extLst>
          </p:cNvPr>
          <p:cNvCxnSpPr/>
          <p:nvPr/>
        </p:nvCxnSpPr>
        <p:spPr>
          <a:xfrm>
            <a:off x="965200" y="2116334"/>
            <a:ext cx="10261600" cy="0"/>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sp>
        <p:nvSpPr>
          <p:cNvPr id="9" name="Content Placeholder 2">
            <a:extLst>
              <a:ext uri="{FF2B5EF4-FFF2-40B4-BE49-F238E27FC236}">
                <a16:creationId xmlns:a16="http://schemas.microsoft.com/office/drawing/2014/main" id="{6DA66E42-BAFD-4275-93C1-8E2054B26F7D}"/>
              </a:ext>
            </a:extLst>
          </p:cNvPr>
          <p:cNvSpPr>
            <a:spLocks noGrp="1"/>
          </p:cNvSpPr>
          <p:nvPr>
            <p:ph idx="1"/>
          </p:nvPr>
        </p:nvSpPr>
        <p:spPr>
          <a:xfrm>
            <a:off x="1199355" y="2433919"/>
            <a:ext cx="10224295" cy="3269334"/>
          </a:xfrm>
        </p:spPr>
        <p:txBody>
          <a:bodyPr>
            <a:noAutofit/>
          </a:bodyPr>
          <a:lstStyle/>
          <a:p>
            <a:pPr>
              <a:buClr>
                <a:schemeClr val="accent3"/>
              </a:buClr>
            </a:pPr>
            <a:r>
              <a:rPr lang="en-GB" sz="2800" dirty="0">
                <a:solidFill>
                  <a:schemeClr val="bg1"/>
                </a:solidFill>
                <a:latin typeface="Calibri" panose="020F0502020204030204" pitchFamily="34" charset="0"/>
                <a:ea typeface="Calibri" panose="020F0502020204030204" pitchFamily="34" charset="0"/>
                <a:cs typeface="Calibri" panose="020F0502020204030204" pitchFamily="34" charset="0"/>
              </a:rPr>
              <a:t>If a person –</a:t>
            </a:r>
          </a:p>
          <a:p>
            <a:pPr marL="0" indent="0">
              <a:buClr>
                <a:srgbClr val="002060"/>
              </a:buClr>
              <a:buNone/>
            </a:pPr>
            <a:r>
              <a:rPr lang="en-GB" sz="2800" dirty="0">
                <a:solidFill>
                  <a:schemeClr val="bg1"/>
                </a:solidFill>
                <a:latin typeface="Calibri" panose="020F0502020204030204" pitchFamily="34" charset="0"/>
                <a:ea typeface="Calibri" panose="020F0502020204030204" pitchFamily="34" charset="0"/>
                <a:cs typeface="Calibri" panose="020F0502020204030204" pitchFamily="34" charset="0"/>
              </a:rPr>
              <a:t>enters into or becomes concerned in an arrangement </a:t>
            </a:r>
          </a:p>
          <a:p>
            <a:pPr marL="0" indent="0">
              <a:buClr>
                <a:srgbClr val="002060"/>
              </a:buClr>
              <a:buNone/>
            </a:pPr>
            <a:r>
              <a:rPr lang="en-GB" sz="2800" dirty="0">
                <a:solidFill>
                  <a:schemeClr val="bg1"/>
                </a:solidFill>
                <a:latin typeface="Calibri" panose="020F0502020204030204" pitchFamily="34" charset="0"/>
                <a:ea typeface="Calibri" panose="020F0502020204030204" pitchFamily="34" charset="0"/>
                <a:cs typeface="Calibri" panose="020F0502020204030204" pitchFamily="34" charset="0"/>
              </a:rPr>
              <a:t>which that person </a:t>
            </a:r>
            <a:r>
              <a:rPr lang="en-GB" sz="2800" u="sng" dirty="0">
                <a:solidFill>
                  <a:schemeClr val="bg1"/>
                </a:solidFill>
                <a:latin typeface="Calibri" panose="020F0502020204030204" pitchFamily="34" charset="0"/>
                <a:ea typeface="Calibri" panose="020F0502020204030204" pitchFamily="34" charset="0"/>
                <a:cs typeface="Calibri" panose="020F0502020204030204" pitchFamily="34" charset="0"/>
              </a:rPr>
              <a:t>knows or suspects </a:t>
            </a:r>
          </a:p>
          <a:p>
            <a:pPr marL="0" indent="0">
              <a:buClr>
                <a:srgbClr val="002060"/>
              </a:buClr>
              <a:buNone/>
            </a:pPr>
            <a:r>
              <a:rPr lang="en-GB" sz="2800" dirty="0">
                <a:solidFill>
                  <a:schemeClr val="bg1"/>
                </a:solidFill>
                <a:latin typeface="Calibri" panose="020F0502020204030204" pitchFamily="34" charset="0"/>
                <a:ea typeface="Calibri" panose="020F0502020204030204" pitchFamily="34" charset="0"/>
                <a:cs typeface="Calibri" panose="020F0502020204030204" pitchFamily="34" charset="0"/>
              </a:rPr>
              <a:t>facilitates (by whatever means) </a:t>
            </a:r>
          </a:p>
          <a:p>
            <a:pPr marL="0" indent="0">
              <a:buClr>
                <a:srgbClr val="002060"/>
              </a:buClr>
              <a:buNone/>
            </a:pPr>
            <a:r>
              <a:rPr lang="en-GB" sz="2800" dirty="0">
                <a:solidFill>
                  <a:schemeClr val="bg1"/>
                </a:solidFill>
                <a:latin typeface="Calibri" panose="020F0502020204030204" pitchFamily="34" charset="0"/>
                <a:ea typeface="Calibri" panose="020F0502020204030204" pitchFamily="34" charset="0"/>
                <a:cs typeface="Calibri" panose="020F0502020204030204" pitchFamily="34" charset="0"/>
              </a:rPr>
              <a:t>the acquisition, retention, use or control of </a:t>
            </a:r>
            <a:r>
              <a:rPr lang="en-GB" sz="2800" b="1" dirty="0">
                <a:solidFill>
                  <a:schemeClr val="bg1"/>
                </a:solidFill>
                <a:latin typeface="Calibri" panose="020F0502020204030204" pitchFamily="34" charset="0"/>
                <a:ea typeface="Calibri" panose="020F0502020204030204" pitchFamily="34" charset="0"/>
                <a:cs typeface="Calibri" panose="020F0502020204030204" pitchFamily="34" charset="0"/>
              </a:rPr>
              <a:t>criminal property </a:t>
            </a:r>
            <a:r>
              <a:rPr lang="en-GB" sz="2800" dirty="0">
                <a:solidFill>
                  <a:schemeClr val="bg1"/>
                </a:solidFill>
                <a:latin typeface="Calibri" panose="020F0502020204030204" pitchFamily="34" charset="0"/>
                <a:ea typeface="Calibri" panose="020F0502020204030204" pitchFamily="34" charset="0"/>
                <a:cs typeface="Calibri" panose="020F0502020204030204" pitchFamily="34" charset="0"/>
              </a:rPr>
              <a:t>by or on behalf of another person.</a:t>
            </a:r>
          </a:p>
        </p:txBody>
      </p:sp>
    </p:spTree>
    <p:extLst>
      <p:ext uri="{BB962C8B-B14F-4D97-AF65-F5344CB8AC3E}">
        <p14:creationId xmlns:p14="http://schemas.microsoft.com/office/powerpoint/2010/main" val="1585313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AB6C69C-76FB-4290-B253-0B09BD383FB6}"/>
              </a:ext>
            </a:extLst>
          </p:cNvPr>
          <p:cNvSpPr>
            <a:spLocks noGrp="1"/>
          </p:cNvSpPr>
          <p:nvPr>
            <p:ph type="title"/>
          </p:nvPr>
        </p:nvSpPr>
        <p:spPr>
          <a:xfrm>
            <a:off x="768350" y="625316"/>
            <a:ext cx="10655300" cy="1400530"/>
          </a:xfrm>
        </p:spPr>
        <p:txBody>
          <a:bodyPr/>
          <a:lstStyle/>
          <a:p>
            <a:pPr algn="ct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Three Main Money Laundering Offences;</a:t>
            </a:r>
            <a:b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br>
            <a:r>
              <a:rPr lang="en-US" b="1" dirty="0">
                <a:solidFill>
                  <a:schemeClr val="bg1"/>
                </a:solidFill>
                <a:latin typeface="Calibri" panose="020F0502020204030204" pitchFamily="34" charset="0"/>
                <a:ea typeface="Calibri" panose="020F0502020204030204" pitchFamily="34" charset="0"/>
                <a:cs typeface="Calibri" panose="020F0502020204030204" pitchFamily="34" charset="0"/>
              </a:rPr>
              <a:t>Acquires</a:t>
            </a:r>
            <a:endParaRPr lang="en-US"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cxnSp>
        <p:nvCxnSpPr>
          <p:cNvPr id="6" name="Straight Connector 5">
            <a:extLst>
              <a:ext uri="{FF2B5EF4-FFF2-40B4-BE49-F238E27FC236}">
                <a16:creationId xmlns:a16="http://schemas.microsoft.com/office/drawing/2014/main" id="{0CF1730B-9FFF-4BEA-A531-C465EA714533}"/>
              </a:ext>
            </a:extLst>
          </p:cNvPr>
          <p:cNvCxnSpPr/>
          <p:nvPr/>
        </p:nvCxnSpPr>
        <p:spPr>
          <a:xfrm>
            <a:off x="965200" y="2025846"/>
            <a:ext cx="1026160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57AC41E-A0BE-4612-B15B-070AFF760835}"/>
              </a:ext>
            </a:extLst>
          </p:cNvPr>
          <p:cNvCxnSpPr/>
          <p:nvPr/>
        </p:nvCxnSpPr>
        <p:spPr>
          <a:xfrm>
            <a:off x="965200" y="2116334"/>
            <a:ext cx="10261600" cy="0"/>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sp>
        <p:nvSpPr>
          <p:cNvPr id="9" name="Content Placeholder 2">
            <a:extLst>
              <a:ext uri="{FF2B5EF4-FFF2-40B4-BE49-F238E27FC236}">
                <a16:creationId xmlns:a16="http://schemas.microsoft.com/office/drawing/2014/main" id="{10B6DB2E-C06E-4E6D-8FB7-EC203843EC7E}"/>
              </a:ext>
            </a:extLst>
          </p:cNvPr>
          <p:cNvSpPr>
            <a:spLocks noGrp="1"/>
          </p:cNvSpPr>
          <p:nvPr>
            <p:ph idx="1"/>
          </p:nvPr>
        </p:nvSpPr>
        <p:spPr>
          <a:xfrm>
            <a:off x="1199355" y="2395819"/>
            <a:ext cx="10224295" cy="3269334"/>
          </a:xfrm>
        </p:spPr>
        <p:txBody>
          <a:bodyPr>
            <a:noAutofit/>
          </a:bodyPr>
          <a:lstStyle/>
          <a:p>
            <a:pPr>
              <a:buClr>
                <a:srgbClr val="00B050"/>
              </a:buClr>
            </a:pPr>
            <a:r>
              <a:rPr lang="en-GB" sz="2800" dirty="0">
                <a:solidFill>
                  <a:schemeClr val="bg1"/>
                </a:solidFill>
                <a:latin typeface="Calibri" panose="020F0502020204030204" pitchFamily="34" charset="0"/>
                <a:ea typeface="Calibri" panose="020F0502020204030204" pitchFamily="34" charset="0"/>
                <a:cs typeface="Calibri" panose="020F0502020204030204" pitchFamily="34" charset="0"/>
              </a:rPr>
              <a:t>A person commits an offence if that person –</a:t>
            </a:r>
          </a:p>
          <a:p>
            <a:pPr marL="0" indent="0">
              <a:buClr>
                <a:srgbClr val="002060"/>
              </a:buClr>
              <a:buNone/>
            </a:pPr>
            <a:r>
              <a:rPr lang="en-GB" sz="2800" dirty="0">
                <a:solidFill>
                  <a:schemeClr val="bg1"/>
                </a:solidFill>
                <a:latin typeface="Calibri" panose="020F0502020204030204" pitchFamily="34" charset="0"/>
                <a:ea typeface="Calibri" panose="020F0502020204030204" pitchFamily="34" charset="0"/>
                <a:cs typeface="Calibri" panose="020F0502020204030204" pitchFamily="34" charset="0"/>
              </a:rPr>
              <a:t>(a) acquires </a:t>
            </a:r>
            <a:r>
              <a:rPr lang="en-GB" sz="2800" b="1" dirty="0">
                <a:solidFill>
                  <a:schemeClr val="bg1"/>
                </a:solidFill>
                <a:latin typeface="Calibri" panose="020F0502020204030204" pitchFamily="34" charset="0"/>
                <a:ea typeface="Calibri" panose="020F0502020204030204" pitchFamily="34" charset="0"/>
                <a:cs typeface="Calibri" panose="020F0502020204030204" pitchFamily="34" charset="0"/>
              </a:rPr>
              <a:t>criminal property</a:t>
            </a:r>
            <a:r>
              <a:rPr lang="en-GB" sz="2800" dirty="0">
                <a:solidFill>
                  <a:schemeClr val="bg1"/>
                </a:solidFill>
                <a:latin typeface="Calibri" panose="020F0502020204030204" pitchFamily="34" charset="0"/>
                <a:ea typeface="Calibri" panose="020F0502020204030204" pitchFamily="34" charset="0"/>
                <a:cs typeface="Calibri" panose="020F0502020204030204" pitchFamily="34" charset="0"/>
              </a:rPr>
              <a:t>;</a:t>
            </a:r>
          </a:p>
          <a:p>
            <a:pPr marL="0" indent="0">
              <a:buClr>
                <a:srgbClr val="002060"/>
              </a:buClr>
              <a:buNone/>
            </a:pPr>
            <a:r>
              <a:rPr lang="en-GB" sz="2800" dirty="0">
                <a:solidFill>
                  <a:schemeClr val="bg1"/>
                </a:solidFill>
                <a:latin typeface="Calibri" panose="020F0502020204030204" pitchFamily="34" charset="0"/>
                <a:ea typeface="Calibri" panose="020F0502020204030204" pitchFamily="34" charset="0"/>
                <a:cs typeface="Calibri" panose="020F0502020204030204" pitchFamily="34" charset="0"/>
              </a:rPr>
              <a:t>(b) uses </a:t>
            </a:r>
            <a:r>
              <a:rPr lang="en-GB" sz="2800" b="1" dirty="0">
                <a:solidFill>
                  <a:schemeClr val="bg1"/>
                </a:solidFill>
                <a:latin typeface="Calibri" panose="020F0502020204030204" pitchFamily="34" charset="0"/>
                <a:ea typeface="Calibri" panose="020F0502020204030204" pitchFamily="34" charset="0"/>
                <a:cs typeface="Calibri" panose="020F0502020204030204" pitchFamily="34" charset="0"/>
              </a:rPr>
              <a:t>criminal property</a:t>
            </a:r>
            <a:r>
              <a:rPr lang="en-GB" sz="2800" dirty="0">
                <a:solidFill>
                  <a:schemeClr val="bg1"/>
                </a:solidFill>
                <a:latin typeface="Calibri" panose="020F0502020204030204" pitchFamily="34" charset="0"/>
                <a:ea typeface="Calibri" panose="020F0502020204030204" pitchFamily="34" charset="0"/>
                <a:cs typeface="Calibri" panose="020F0502020204030204" pitchFamily="34" charset="0"/>
              </a:rPr>
              <a:t>; or</a:t>
            </a:r>
          </a:p>
          <a:p>
            <a:pPr marL="0" indent="0">
              <a:buClr>
                <a:srgbClr val="002060"/>
              </a:buClr>
              <a:buNone/>
            </a:pPr>
            <a:r>
              <a:rPr lang="en-GB" sz="2800" dirty="0">
                <a:solidFill>
                  <a:schemeClr val="bg1"/>
                </a:solidFill>
                <a:latin typeface="Calibri" panose="020F0502020204030204" pitchFamily="34" charset="0"/>
                <a:ea typeface="Calibri" panose="020F0502020204030204" pitchFamily="34" charset="0"/>
                <a:cs typeface="Calibri" panose="020F0502020204030204" pitchFamily="34" charset="0"/>
              </a:rPr>
              <a:t>(c) has possession of </a:t>
            </a:r>
            <a:r>
              <a:rPr lang="en-GB" sz="2800" b="1" dirty="0">
                <a:solidFill>
                  <a:schemeClr val="bg1"/>
                </a:solidFill>
                <a:latin typeface="Calibri" panose="020F0502020204030204" pitchFamily="34" charset="0"/>
                <a:ea typeface="Calibri" panose="020F0502020204030204" pitchFamily="34" charset="0"/>
                <a:cs typeface="Calibri" panose="020F0502020204030204" pitchFamily="34" charset="0"/>
              </a:rPr>
              <a:t>criminal property</a:t>
            </a:r>
            <a:r>
              <a:rPr lang="en-GB" sz="2800" dirty="0">
                <a:solidFill>
                  <a:schemeClr val="bg1"/>
                </a:solidFill>
                <a:latin typeface="Calibri" panose="020F0502020204030204" pitchFamily="34" charset="0"/>
                <a:ea typeface="Calibri" panose="020F0502020204030204" pitchFamily="34" charset="0"/>
                <a:cs typeface="Calibri" panose="020F0502020204030204" pitchFamily="34" charset="0"/>
              </a:rPr>
              <a:t>.</a:t>
            </a:r>
          </a:p>
        </p:txBody>
      </p:sp>
    </p:spTree>
    <p:extLst>
      <p:ext uri="{BB962C8B-B14F-4D97-AF65-F5344CB8AC3E}">
        <p14:creationId xmlns:p14="http://schemas.microsoft.com/office/powerpoint/2010/main" val="3674031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AB6C69C-76FB-4290-B253-0B09BD383FB6}"/>
              </a:ext>
            </a:extLst>
          </p:cNvPr>
          <p:cNvSpPr>
            <a:spLocks noGrp="1"/>
          </p:cNvSpPr>
          <p:nvPr>
            <p:ph type="title"/>
          </p:nvPr>
        </p:nvSpPr>
        <p:spPr>
          <a:xfrm>
            <a:off x="768350" y="625316"/>
            <a:ext cx="10655300" cy="1052703"/>
          </a:xfrm>
        </p:spPr>
        <p:txBody>
          <a:bodyPr/>
          <a:lstStyle/>
          <a:p>
            <a:pPr algn="ct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Who are the ML suspects?</a:t>
            </a:r>
          </a:p>
        </p:txBody>
      </p:sp>
      <p:cxnSp>
        <p:nvCxnSpPr>
          <p:cNvPr id="6" name="Straight Connector 5">
            <a:extLst>
              <a:ext uri="{FF2B5EF4-FFF2-40B4-BE49-F238E27FC236}">
                <a16:creationId xmlns:a16="http://schemas.microsoft.com/office/drawing/2014/main" id="{0CF1730B-9FFF-4BEA-A531-C465EA714533}"/>
              </a:ext>
            </a:extLst>
          </p:cNvPr>
          <p:cNvCxnSpPr/>
          <p:nvPr/>
        </p:nvCxnSpPr>
        <p:spPr>
          <a:xfrm>
            <a:off x="965200" y="1568646"/>
            <a:ext cx="1026160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57AC41E-A0BE-4612-B15B-070AFF760835}"/>
              </a:ext>
            </a:extLst>
          </p:cNvPr>
          <p:cNvCxnSpPr/>
          <p:nvPr/>
        </p:nvCxnSpPr>
        <p:spPr>
          <a:xfrm>
            <a:off x="965200" y="1678019"/>
            <a:ext cx="10261600" cy="0"/>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sp>
        <p:nvSpPr>
          <p:cNvPr id="10" name="Content Placeholder 2">
            <a:extLst>
              <a:ext uri="{FF2B5EF4-FFF2-40B4-BE49-F238E27FC236}">
                <a16:creationId xmlns:a16="http://schemas.microsoft.com/office/drawing/2014/main" id="{197BF6DA-781A-4B3E-9A1A-19867E54E2B9}"/>
              </a:ext>
            </a:extLst>
          </p:cNvPr>
          <p:cNvSpPr txBox="1">
            <a:spLocks/>
          </p:cNvSpPr>
          <p:nvPr/>
        </p:nvSpPr>
        <p:spPr>
          <a:xfrm>
            <a:off x="965200" y="2225834"/>
            <a:ext cx="6096000" cy="3463761"/>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r>
              <a:rPr kumimoji="0" lang="en-GB" sz="3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Main target?</a:t>
            </a:r>
          </a:p>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r>
              <a:rPr kumimoji="0" lang="en-GB" sz="3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Associates?</a:t>
            </a:r>
          </a:p>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r>
              <a:rPr kumimoji="0" lang="en-GB" sz="3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Family members?</a:t>
            </a:r>
          </a:p>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r>
              <a:rPr kumimoji="0" lang="en-GB" sz="3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Company?</a:t>
            </a:r>
          </a:p>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r>
              <a:rPr kumimoji="0" lang="en-GB" sz="3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Financial Institution?</a:t>
            </a:r>
          </a:p>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r>
              <a:rPr kumimoji="0" lang="en-GB" sz="3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Money Laundering Reporting Officer?</a:t>
            </a:r>
          </a:p>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r>
              <a:rPr kumimoji="0" lang="en-GB" sz="3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Compliance Officer?</a:t>
            </a:r>
          </a:p>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endParaRPr kumimoji="0" lang="en-GB" sz="24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
        <p:nvSpPr>
          <p:cNvPr id="3" name="Arrow: Right 2">
            <a:extLst>
              <a:ext uri="{FF2B5EF4-FFF2-40B4-BE49-F238E27FC236}">
                <a16:creationId xmlns:a16="http://schemas.microsoft.com/office/drawing/2014/main" id="{9426CC12-7146-459F-89C8-4E67C800719A}"/>
              </a:ext>
            </a:extLst>
          </p:cNvPr>
          <p:cNvSpPr/>
          <p:nvPr/>
        </p:nvSpPr>
        <p:spPr>
          <a:xfrm>
            <a:off x="1279928" y="3241023"/>
            <a:ext cx="6188825" cy="3101969"/>
          </a:xfrm>
          <a:prstGeom prst="rightArrow">
            <a:avLst/>
          </a:prstGeom>
          <a:solidFill>
            <a:srgbClr val="FFC000">
              <a:alpha val="26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846EFC1D-5B3D-41E2-B01D-91E56439579A}"/>
              </a:ext>
            </a:extLst>
          </p:cNvPr>
          <p:cNvSpPr txBox="1"/>
          <p:nvPr/>
        </p:nvSpPr>
        <p:spPr>
          <a:xfrm>
            <a:off x="7595753" y="3677027"/>
            <a:ext cx="3512589" cy="1815882"/>
          </a:xfrm>
          <a:prstGeom prst="rect">
            <a:avLst/>
          </a:prstGeom>
          <a:noFill/>
        </p:spPr>
        <p:txBody>
          <a:bodyPr wrap="square" rtlCol="0">
            <a:spAutoFit/>
          </a:bodyPr>
          <a:lstStyle/>
          <a:p>
            <a:r>
              <a:rPr lang="en-US" sz="2800" i="1" dirty="0">
                <a:solidFill>
                  <a:schemeClr val="bg1"/>
                </a:solidFill>
                <a:latin typeface="Calibri" panose="020F0502020204030204" pitchFamily="34" charset="0"/>
                <a:ea typeface="Calibri" panose="020F0502020204030204" pitchFamily="34" charset="0"/>
                <a:cs typeface="Calibri" panose="020F0502020204030204" pitchFamily="34" charset="0"/>
              </a:rPr>
              <a:t>Question. Did they:</a:t>
            </a:r>
          </a:p>
          <a:p>
            <a:pPr marL="514350" indent="-514350">
              <a:buAutoNum type="arabicPeriod"/>
            </a:pPr>
            <a:r>
              <a:rPr lang="en-US" sz="2800" dirty="0">
                <a:solidFill>
                  <a:schemeClr val="bg1"/>
                </a:solidFill>
                <a:latin typeface="Calibri" panose="020F0502020204030204" pitchFamily="34" charset="0"/>
                <a:ea typeface="Calibri" panose="020F0502020204030204" pitchFamily="34" charset="0"/>
                <a:cs typeface="Calibri" panose="020F0502020204030204" pitchFamily="34" charset="0"/>
              </a:rPr>
              <a:t>Corroborate</a:t>
            </a:r>
          </a:p>
          <a:p>
            <a:pPr marL="514350" indent="-514350">
              <a:buAutoNum type="arabicPeriod"/>
            </a:pPr>
            <a:r>
              <a:rPr lang="en-US" sz="2800" dirty="0">
                <a:solidFill>
                  <a:schemeClr val="bg1"/>
                </a:solidFill>
                <a:latin typeface="Calibri" panose="020F0502020204030204" pitchFamily="34" charset="0"/>
                <a:ea typeface="Calibri" panose="020F0502020204030204" pitchFamily="34" charset="0"/>
                <a:cs typeface="Calibri" panose="020F0502020204030204" pitchFamily="34" charset="0"/>
              </a:rPr>
              <a:t>Critically Assess</a:t>
            </a:r>
          </a:p>
          <a:p>
            <a:pPr marL="514350" indent="-514350">
              <a:buAutoNum type="arabicPeriod"/>
            </a:pPr>
            <a:r>
              <a:rPr lang="en-US" sz="2800" dirty="0" err="1">
                <a:solidFill>
                  <a:schemeClr val="bg1"/>
                </a:solidFill>
                <a:latin typeface="Calibri" panose="020F0502020204030204" pitchFamily="34" charset="0"/>
                <a:ea typeface="Calibri" panose="020F0502020204030204" pitchFamily="34" charset="0"/>
                <a:cs typeface="Calibri" panose="020F0502020204030204" pitchFamily="34" charset="0"/>
              </a:rPr>
              <a:t>Scrutinise</a:t>
            </a:r>
            <a:endParaRPr lang="en-US" sz="280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15765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10">
                                            <p:txEl>
                                              <p:pRg st="1" end="1"/>
                                            </p:txEl>
                                          </p:spTgt>
                                        </p:tgtEl>
                                        <p:attrNameLst>
                                          <p:attrName>style.visibility</p:attrName>
                                        </p:attrNameLst>
                                      </p:cBhvr>
                                      <p:to>
                                        <p:strVal val="visible"/>
                                      </p:to>
                                    </p:set>
                                    <p:anim calcmode="lin" valueType="num">
                                      <p:cBhvr additive="base">
                                        <p:cTn id="13" dur="500" fill="hold"/>
                                        <p:tgtEl>
                                          <p:spTgt spid="10">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10">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10">
                                            <p:txEl>
                                              <p:pRg st="2" end="2"/>
                                            </p:txEl>
                                          </p:spTgt>
                                        </p:tgtEl>
                                        <p:attrNameLst>
                                          <p:attrName>style.visibility</p:attrName>
                                        </p:attrNameLst>
                                      </p:cBhvr>
                                      <p:to>
                                        <p:strVal val="visible"/>
                                      </p:to>
                                    </p:set>
                                    <p:anim calcmode="lin" valueType="num">
                                      <p:cBhvr additive="base">
                                        <p:cTn id="19" dur="500" fill="hold"/>
                                        <p:tgtEl>
                                          <p:spTgt spid="10">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0">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nodeType="clickEffect">
                                  <p:stCondLst>
                                    <p:cond delay="0"/>
                                  </p:stCondLst>
                                  <p:childTnLst>
                                    <p:set>
                                      <p:cBhvr>
                                        <p:cTn id="24" dur="1" fill="hold">
                                          <p:stCondLst>
                                            <p:cond delay="0"/>
                                          </p:stCondLst>
                                        </p:cTn>
                                        <p:tgtEl>
                                          <p:spTgt spid="10">
                                            <p:txEl>
                                              <p:pRg st="3" end="3"/>
                                            </p:txEl>
                                          </p:spTgt>
                                        </p:tgtEl>
                                        <p:attrNameLst>
                                          <p:attrName>style.visibility</p:attrName>
                                        </p:attrNameLst>
                                      </p:cBhvr>
                                      <p:to>
                                        <p:strVal val="visible"/>
                                      </p:to>
                                    </p:set>
                                    <p:anim calcmode="lin" valueType="num">
                                      <p:cBhvr additive="base">
                                        <p:cTn id="25" dur="500" fill="hold"/>
                                        <p:tgtEl>
                                          <p:spTgt spid="10">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fill="hold" nodeType="clickEffect">
                                  <p:stCondLst>
                                    <p:cond delay="0"/>
                                  </p:stCondLst>
                                  <p:childTnLst>
                                    <p:set>
                                      <p:cBhvr>
                                        <p:cTn id="30" dur="1" fill="hold">
                                          <p:stCondLst>
                                            <p:cond delay="0"/>
                                          </p:stCondLst>
                                        </p:cTn>
                                        <p:tgtEl>
                                          <p:spTgt spid="10">
                                            <p:txEl>
                                              <p:pRg st="4" end="4"/>
                                            </p:txEl>
                                          </p:spTgt>
                                        </p:tgtEl>
                                        <p:attrNameLst>
                                          <p:attrName>style.visibility</p:attrName>
                                        </p:attrNameLst>
                                      </p:cBhvr>
                                      <p:to>
                                        <p:strVal val="visible"/>
                                      </p:to>
                                    </p:set>
                                    <p:anim calcmode="lin" valueType="num">
                                      <p:cBhvr additive="base">
                                        <p:cTn id="31" dur="500" fill="hold"/>
                                        <p:tgtEl>
                                          <p:spTgt spid="10">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
                                            <p:txEl>
                                              <p:pRg st="4" end="4"/>
                                            </p:txEl>
                                          </p:spTgt>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0">
                                            <p:txEl>
                                              <p:pRg st="5" end="5"/>
                                            </p:txEl>
                                          </p:spTgt>
                                        </p:tgtEl>
                                        <p:attrNameLst>
                                          <p:attrName>style.visibility</p:attrName>
                                        </p:attrNameLst>
                                      </p:cBhvr>
                                      <p:to>
                                        <p:strVal val="visible"/>
                                      </p:to>
                                    </p:set>
                                    <p:anim calcmode="lin" valueType="num">
                                      <p:cBhvr additive="base">
                                        <p:cTn id="37" dur="500" fill="hold"/>
                                        <p:tgtEl>
                                          <p:spTgt spid="10">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0">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9" fill="hold" nodeType="clickEffect">
                                  <p:stCondLst>
                                    <p:cond delay="0"/>
                                  </p:stCondLst>
                                  <p:childTnLst>
                                    <p:set>
                                      <p:cBhvr>
                                        <p:cTn id="42" dur="1" fill="hold">
                                          <p:stCondLst>
                                            <p:cond delay="0"/>
                                          </p:stCondLst>
                                        </p:cTn>
                                        <p:tgtEl>
                                          <p:spTgt spid="10">
                                            <p:txEl>
                                              <p:pRg st="6" end="6"/>
                                            </p:txEl>
                                          </p:spTgt>
                                        </p:tgtEl>
                                        <p:attrNameLst>
                                          <p:attrName>style.visibility</p:attrName>
                                        </p:attrNameLst>
                                      </p:cBhvr>
                                      <p:to>
                                        <p:strVal val="visible"/>
                                      </p:to>
                                    </p:set>
                                    <p:anim calcmode="lin" valueType="num">
                                      <p:cBhvr additive="base">
                                        <p:cTn id="43" dur="500" fill="hold"/>
                                        <p:tgtEl>
                                          <p:spTgt spid="10">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10">
                                            <p:txEl>
                                              <p:pRg st="6" end="6"/>
                                            </p:txEl>
                                          </p:spTgt>
                                        </p:tgtEl>
                                        <p:attrNameLst>
                                          <p:attrName>ppt_y</p:attrName>
                                        </p:attrNameLst>
                                      </p:cBhvr>
                                      <p:tavLst>
                                        <p:tav tm="0">
                                          <p:val>
                                            <p:strVal val="0-#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6" presetClass="entr" presetSubtype="0" fill="hold" grpId="0" nodeType="click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wipe(down)">
                                      <p:cBhvr>
                                        <p:cTn id="49" dur="580">
                                          <p:stCondLst>
                                            <p:cond delay="0"/>
                                          </p:stCondLst>
                                        </p:cTn>
                                        <p:tgtEl>
                                          <p:spTgt spid="3"/>
                                        </p:tgtEl>
                                      </p:cBhvr>
                                    </p:animEffect>
                                    <p:anim calcmode="lin" valueType="num">
                                      <p:cBhvr>
                                        <p:cTn id="50"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55" dur="26">
                                          <p:stCondLst>
                                            <p:cond delay="650"/>
                                          </p:stCondLst>
                                        </p:cTn>
                                        <p:tgtEl>
                                          <p:spTgt spid="3"/>
                                        </p:tgtEl>
                                      </p:cBhvr>
                                      <p:to x="100000" y="60000"/>
                                    </p:animScale>
                                    <p:animScale>
                                      <p:cBhvr>
                                        <p:cTn id="56" dur="166" decel="50000">
                                          <p:stCondLst>
                                            <p:cond delay="676"/>
                                          </p:stCondLst>
                                        </p:cTn>
                                        <p:tgtEl>
                                          <p:spTgt spid="3"/>
                                        </p:tgtEl>
                                      </p:cBhvr>
                                      <p:to x="100000" y="100000"/>
                                    </p:animScale>
                                    <p:animScale>
                                      <p:cBhvr>
                                        <p:cTn id="57" dur="26">
                                          <p:stCondLst>
                                            <p:cond delay="1312"/>
                                          </p:stCondLst>
                                        </p:cTn>
                                        <p:tgtEl>
                                          <p:spTgt spid="3"/>
                                        </p:tgtEl>
                                      </p:cBhvr>
                                      <p:to x="100000" y="80000"/>
                                    </p:animScale>
                                    <p:animScale>
                                      <p:cBhvr>
                                        <p:cTn id="58" dur="166" decel="50000">
                                          <p:stCondLst>
                                            <p:cond delay="1338"/>
                                          </p:stCondLst>
                                        </p:cTn>
                                        <p:tgtEl>
                                          <p:spTgt spid="3"/>
                                        </p:tgtEl>
                                      </p:cBhvr>
                                      <p:to x="100000" y="100000"/>
                                    </p:animScale>
                                    <p:animScale>
                                      <p:cBhvr>
                                        <p:cTn id="59" dur="26">
                                          <p:stCondLst>
                                            <p:cond delay="1642"/>
                                          </p:stCondLst>
                                        </p:cTn>
                                        <p:tgtEl>
                                          <p:spTgt spid="3"/>
                                        </p:tgtEl>
                                      </p:cBhvr>
                                      <p:to x="100000" y="90000"/>
                                    </p:animScale>
                                    <p:animScale>
                                      <p:cBhvr>
                                        <p:cTn id="60" dur="166" decel="50000">
                                          <p:stCondLst>
                                            <p:cond delay="1668"/>
                                          </p:stCondLst>
                                        </p:cTn>
                                        <p:tgtEl>
                                          <p:spTgt spid="3"/>
                                        </p:tgtEl>
                                      </p:cBhvr>
                                      <p:to x="100000" y="100000"/>
                                    </p:animScale>
                                    <p:animScale>
                                      <p:cBhvr>
                                        <p:cTn id="61" dur="26">
                                          <p:stCondLst>
                                            <p:cond delay="1808"/>
                                          </p:stCondLst>
                                        </p:cTn>
                                        <p:tgtEl>
                                          <p:spTgt spid="3"/>
                                        </p:tgtEl>
                                      </p:cBhvr>
                                      <p:to x="100000" y="95000"/>
                                    </p:animScale>
                                    <p:animScale>
                                      <p:cBhvr>
                                        <p:cTn id="62" dur="166" decel="50000">
                                          <p:stCondLst>
                                            <p:cond delay="1834"/>
                                          </p:stCondLst>
                                        </p:cTn>
                                        <p:tgtEl>
                                          <p:spTgt spid="3"/>
                                        </p:tgtEl>
                                      </p:cBhvr>
                                      <p:to x="100000" y="100000"/>
                                    </p:animScale>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AB6C69C-76FB-4290-B253-0B09BD383FB6}"/>
              </a:ext>
            </a:extLst>
          </p:cNvPr>
          <p:cNvSpPr>
            <a:spLocks noGrp="1"/>
          </p:cNvSpPr>
          <p:nvPr>
            <p:ph type="title"/>
          </p:nvPr>
        </p:nvSpPr>
        <p:spPr>
          <a:xfrm>
            <a:off x="768350" y="625316"/>
            <a:ext cx="10655300" cy="1052709"/>
          </a:xfrm>
        </p:spPr>
        <p:txBody>
          <a:bodyPr/>
          <a:lstStyle/>
          <a:p>
            <a:pPr algn="ct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Money Laundering investigations</a:t>
            </a:r>
          </a:p>
        </p:txBody>
      </p:sp>
      <p:cxnSp>
        <p:nvCxnSpPr>
          <p:cNvPr id="6" name="Straight Connector 5">
            <a:extLst>
              <a:ext uri="{FF2B5EF4-FFF2-40B4-BE49-F238E27FC236}">
                <a16:creationId xmlns:a16="http://schemas.microsoft.com/office/drawing/2014/main" id="{0CF1730B-9FFF-4BEA-A531-C465EA714533}"/>
              </a:ext>
            </a:extLst>
          </p:cNvPr>
          <p:cNvCxnSpPr/>
          <p:nvPr/>
        </p:nvCxnSpPr>
        <p:spPr>
          <a:xfrm>
            <a:off x="1003300" y="1568646"/>
            <a:ext cx="1026160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57AC41E-A0BE-4612-B15B-070AFF760835}"/>
              </a:ext>
            </a:extLst>
          </p:cNvPr>
          <p:cNvCxnSpPr/>
          <p:nvPr/>
        </p:nvCxnSpPr>
        <p:spPr>
          <a:xfrm>
            <a:off x="1003300" y="1678025"/>
            <a:ext cx="10261600" cy="0"/>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sp>
        <p:nvSpPr>
          <p:cNvPr id="10" name="Content Placeholder 2">
            <a:extLst>
              <a:ext uri="{FF2B5EF4-FFF2-40B4-BE49-F238E27FC236}">
                <a16:creationId xmlns:a16="http://schemas.microsoft.com/office/drawing/2014/main" id="{197BF6DA-781A-4B3E-9A1A-19867E54E2B9}"/>
              </a:ext>
            </a:extLst>
          </p:cNvPr>
          <p:cNvSpPr txBox="1">
            <a:spLocks/>
          </p:cNvSpPr>
          <p:nvPr/>
        </p:nvSpPr>
        <p:spPr>
          <a:xfrm>
            <a:off x="1104899" y="2078000"/>
            <a:ext cx="10931929" cy="39237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r>
              <a:rPr kumimoji="0" lang="en-GB"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Know the main offences and what to prove</a:t>
            </a:r>
          </a:p>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r>
              <a:rPr kumimoji="0" lang="en-GB"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Failing</a:t>
            </a:r>
            <a:r>
              <a:rPr kumimoji="0" lang="en-GB" b="0" i="0" u="none" strike="noStrike" kern="1200" cap="none" spc="0" normalizeH="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 to report to the FIU, prejudicing and ‘tipping off’</a:t>
            </a:r>
          </a:p>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r>
              <a:rPr kumimoji="0" lang="en-GB"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Calculate the benefit of offending</a:t>
            </a:r>
            <a:r>
              <a:rPr kumimoji="0" lang="en-GB" b="0" i="0" u="none" strike="noStrike" kern="1200" cap="none" spc="0" normalizeH="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 (keep under review)</a:t>
            </a:r>
          </a:p>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r>
              <a:rPr kumimoji="0" lang="en-GB"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Primary law, secondary law, guidance and policies – RESEARCH</a:t>
            </a:r>
          </a:p>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r>
              <a:rPr kumimoji="0" lang="en-GB"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Get technical</a:t>
            </a:r>
            <a:r>
              <a:rPr kumimoji="0" lang="en-GB" b="0" i="0" u="none" strike="noStrike" kern="1200" cap="none" spc="0" normalizeH="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 – understand the terms – they are specific</a:t>
            </a:r>
          </a:p>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r>
              <a:rPr kumimoji="0" lang="en-GB"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Always identify assets and bank accounts</a:t>
            </a:r>
          </a:p>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endParaRPr kumimoji="0" lang="en-GB" sz="24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60240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10">
                                            <p:txEl>
                                              <p:pRg st="1" end="1"/>
                                            </p:txEl>
                                          </p:spTgt>
                                        </p:tgtEl>
                                        <p:attrNameLst>
                                          <p:attrName>style.visibility</p:attrName>
                                        </p:attrNameLst>
                                      </p:cBhvr>
                                      <p:to>
                                        <p:strVal val="visible"/>
                                      </p:to>
                                    </p:set>
                                    <p:anim calcmode="lin" valueType="num">
                                      <p:cBhvr additive="base">
                                        <p:cTn id="13" dur="500" fill="hold"/>
                                        <p:tgtEl>
                                          <p:spTgt spid="10">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10">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10">
                                            <p:txEl>
                                              <p:pRg st="2" end="2"/>
                                            </p:txEl>
                                          </p:spTgt>
                                        </p:tgtEl>
                                        <p:attrNameLst>
                                          <p:attrName>style.visibility</p:attrName>
                                        </p:attrNameLst>
                                      </p:cBhvr>
                                      <p:to>
                                        <p:strVal val="visible"/>
                                      </p:to>
                                    </p:set>
                                    <p:anim calcmode="lin" valueType="num">
                                      <p:cBhvr additive="base">
                                        <p:cTn id="19" dur="500" fill="hold"/>
                                        <p:tgtEl>
                                          <p:spTgt spid="10">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10">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10">
                                            <p:txEl>
                                              <p:pRg st="3" end="3"/>
                                            </p:txEl>
                                          </p:spTgt>
                                        </p:tgtEl>
                                        <p:attrNameLst>
                                          <p:attrName>style.visibility</p:attrName>
                                        </p:attrNameLst>
                                      </p:cBhvr>
                                      <p:to>
                                        <p:strVal val="visible"/>
                                      </p:to>
                                    </p:set>
                                    <p:anim calcmode="lin" valueType="num">
                                      <p:cBhvr additive="base">
                                        <p:cTn id="25" dur="500" fill="hold"/>
                                        <p:tgtEl>
                                          <p:spTgt spid="10">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10">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10">
                                            <p:txEl>
                                              <p:pRg st="4" end="4"/>
                                            </p:txEl>
                                          </p:spTgt>
                                        </p:tgtEl>
                                        <p:attrNameLst>
                                          <p:attrName>style.visibility</p:attrName>
                                        </p:attrNameLst>
                                      </p:cBhvr>
                                      <p:to>
                                        <p:strVal val="visible"/>
                                      </p:to>
                                    </p:set>
                                    <p:anim calcmode="lin" valueType="num">
                                      <p:cBhvr additive="base">
                                        <p:cTn id="31" dur="500" fill="hold"/>
                                        <p:tgtEl>
                                          <p:spTgt spid="10">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10">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10">
                                            <p:txEl>
                                              <p:pRg st="5" end="5"/>
                                            </p:txEl>
                                          </p:spTgt>
                                        </p:tgtEl>
                                        <p:attrNameLst>
                                          <p:attrName>style.visibility</p:attrName>
                                        </p:attrNameLst>
                                      </p:cBhvr>
                                      <p:to>
                                        <p:strVal val="visible"/>
                                      </p:to>
                                    </p:set>
                                    <p:anim calcmode="lin" valueType="num">
                                      <p:cBhvr additive="base">
                                        <p:cTn id="37" dur="500" fill="hold"/>
                                        <p:tgtEl>
                                          <p:spTgt spid="10">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10">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52325"/>
            <a:ext cx="10515600" cy="1325563"/>
          </a:xfrm>
        </p:spPr>
        <p:txBody>
          <a:bodyPr>
            <a:normAutofit/>
          </a:bodyPr>
          <a:lstStyle/>
          <a:p>
            <a:r>
              <a:rPr lang="en-US" sz="4200" dirty="0">
                <a:latin typeface="Calibri" panose="020F0502020204030204" pitchFamily="34" charset="0"/>
                <a:ea typeface="Calibri" panose="020F0502020204030204" pitchFamily="34" charset="0"/>
                <a:cs typeface="Calibri" panose="020F0502020204030204" pitchFamily="34" charset="0"/>
              </a:rPr>
              <a:t>So where can we use financial information…..?</a:t>
            </a:r>
          </a:p>
        </p:txBody>
      </p:sp>
      <p:sp>
        <p:nvSpPr>
          <p:cNvPr id="10" name="TextBox 9"/>
          <p:cNvSpPr txBox="1"/>
          <p:nvPr/>
        </p:nvSpPr>
        <p:spPr>
          <a:xfrm>
            <a:off x="5018838" y="3258213"/>
            <a:ext cx="2983345" cy="646331"/>
          </a:xfrm>
          <a:prstGeom prst="rect">
            <a:avLst/>
          </a:prstGeom>
          <a:solidFill>
            <a:schemeClr val="accent6"/>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Identifying motives, associations and links</a:t>
            </a:r>
          </a:p>
        </p:txBody>
      </p:sp>
      <p:sp>
        <p:nvSpPr>
          <p:cNvPr id="11" name="TextBox 10"/>
          <p:cNvSpPr txBox="1"/>
          <p:nvPr/>
        </p:nvSpPr>
        <p:spPr>
          <a:xfrm>
            <a:off x="8642572" y="2424374"/>
            <a:ext cx="2983345" cy="646331"/>
          </a:xfrm>
          <a:prstGeom prst="rect">
            <a:avLst/>
          </a:prstGeom>
          <a:solidFill>
            <a:schemeClr val="accent6"/>
          </a:solidFill>
        </p:spPr>
        <p:txBody>
          <a:bodyPr wrap="square" rtlCol="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To deal with prolific or priority offenders</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 name="TextBox 12"/>
          <p:cNvSpPr txBox="1"/>
          <p:nvPr/>
        </p:nvSpPr>
        <p:spPr>
          <a:xfrm>
            <a:off x="8642572" y="4927075"/>
            <a:ext cx="2983345" cy="646331"/>
          </a:xfrm>
          <a:prstGeom prst="rect">
            <a:avLst/>
          </a:prstGeom>
          <a:solidFill>
            <a:schemeClr val="accent6"/>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Identifying </a:t>
            </a:r>
            <a:r>
              <a:rPr kumimoji="0" lang="en-US" sz="1800" b="1" i="0" u="none" strike="noStrike" kern="1200" cap="none" spc="0" normalizeH="0" baseline="0" noProof="0" dirty="0" err="1">
                <a:ln>
                  <a:noFill/>
                </a:ln>
                <a:solidFill>
                  <a:prstClr val="white"/>
                </a:solidFill>
                <a:effectLst/>
                <a:uLnTx/>
                <a:uFillTx/>
                <a:latin typeface="Calibri" panose="020F0502020204030204"/>
                <a:ea typeface="+mn-ea"/>
                <a:cs typeface="+mn-cs"/>
              </a:rPr>
              <a:t>realisable</a:t>
            </a: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 assets and criminal property</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4" name="TextBox 13"/>
          <p:cNvSpPr txBox="1"/>
          <p:nvPr/>
        </p:nvSpPr>
        <p:spPr>
          <a:xfrm>
            <a:off x="8642572" y="4106949"/>
            <a:ext cx="2983345" cy="646331"/>
          </a:xfrm>
          <a:prstGeom prst="rect">
            <a:avLst/>
          </a:prstGeom>
          <a:solidFill>
            <a:schemeClr val="accent6"/>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Preventing and detecting crime</a:t>
            </a:r>
          </a:p>
        </p:txBody>
      </p:sp>
      <p:sp>
        <p:nvSpPr>
          <p:cNvPr id="15" name="TextBox 14"/>
          <p:cNvSpPr txBox="1"/>
          <p:nvPr/>
        </p:nvSpPr>
        <p:spPr>
          <a:xfrm>
            <a:off x="5022328" y="2424374"/>
            <a:ext cx="2983345" cy="646331"/>
          </a:xfrm>
          <a:prstGeom prst="rect">
            <a:avLst/>
          </a:prstGeom>
          <a:solidFill>
            <a:schemeClr val="accent6"/>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Identifying different types of criminal offences</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6" name="TextBox 15"/>
          <p:cNvSpPr txBox="1"/>
          <p:nvPr/>
        </p:nvSpPr>
        <p:spPr>
          <a:xfrm>
            <a:off x="5031564" y="4106949"/>
            <a:ext cx="2983345" cy="646331"/>
          </a:xfrm>
          <a:prstGeom prst="rect">
            <a:avLst/>
          </a:prstGeom>
          <a:solidFill>
            <a:schemeClr val="accent6"/>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Identify use of other services, phones, transport, amenities</a:t>
            </a:r>
          </a:p>
        </p:txBody>
      </p:sp>
      <p:sp>
        <p:nvSpPr>
          <p:cNvPr id="19" name="TextBox 18"/>
          <p:cNvSpPr txBox="1"/>
          <p:nvPr/>
        </p:nvSpPr>
        <p:spPr>
          <a:xfrm>
            <a:off x="8642572" y="3260910"/>
            <a:ext cx="2983345" cy="646331"/>
          </a:xfrm>
          <a:prstGeom prst="rect">
            <a:avLst/>
          </a:prstGeom>
          <a:solidFill>
            <a:schemeClr val="accent6"/>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Identify criminality – fraud and counterfeiting</a:t>
            </a:r>
          </a:p>
        </p:txBody>
      </p:sp>
      <p:sp>
        <p:nvSpPr>
          <p:cNvPr id="20" name="TextBox 19"/>
          <p:cNvSpPr txBox="1"/>
          <p:nvPr/>
        </p:nvSpPr>
        <p:spPr>
          <a:xfrm>
            <a:off x="5018838" y="1577891"/>
            <a:ext cx="2983345" cy="646331"/>
          </a:xfrm>
          <a:prstGeom prst="rect">
            <a:avLst/>
          </a:prstGeom>
          <a:solidFill>
            <a:schemeClr val="accent6"/>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Tracing the locations of Persons of Interest </a:t>
            </a:r>
          </a:p>
        </p:txBody>
      </p:sp>
      <p:sp>
        <p:nvSpPr>
          <p:cNvPr id="21" name="TextBox 20"/>
          <p:cNvSpPr txBox="1"/>
          <p:nvPr/>
        </p:nvSpPr>
        <p:spPr>
          <a:xfrm>
            <a:off x="8642572" y="1587092"/>
            <a:ext cx="2983345" cy="646331"/>
          </a:xfrm>
          <a:prstGeom prst="rect">
            <a:avLst/>
          </a:prstGeom>
          <a:solidFill>
            <a:schemeClr val="accent6"/>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Providing information on suspects movements</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2" name="TextBox 21"/>
          <p:cNvSpPr txBox="1"/>
          <p:nvPr/>
        </p:nvSpPr>
        <p:spPr>
          <a:xfrm>
            <a:off x="5044290" y="4938535"/>
            <a:ext cx="2983345" cy="646331"/>
          </a:xfrm>
          <a:prstGeom prst="rect">
            <a:avLst/>
          </a:prstGeom>
          <a:solidFill>
            <a:schemeClr val="accent6"/>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Locating or identifying suspects, witnesses, victims</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 name="TextBox 2"/>
          <p:cNvSpPr txBox="1"/>
          <p:nvPr/>
        </p:nvSpPr>
        <p:spPr>
          <a:xfrm>
            <a:off x="4551850" y="1725591"/>
            <a:ext cx="410705" cy="369332"/>
          </a:xfrm>
          <a:prstGeom prst="rect">
            <a:avLst/>
          </a:prstGeom>
          <a:ln>
            <a:solidFill>
              <a:schemeClr val="accent4"/>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999"/>
                </a:solidFill>
                <a:effectLst/>
                <a:uLnTx/>
                <a:uFillTx/>
                <a:latin typeface="Calibri" panose="020F0502020204030204"/>
                <a:ea typeface="+mn-ea"/>
                <a:cs typeface="+mn-cs"/>
              </a:rPr>
              <a:t>1</a:t>
            </a:r>
          </a:p>
        </p:txBody>
      </p:sp>
      <p:sp>
        <p:nvSpPr>
          <p:cNvPr id="18" name="TextBox 17"/>
          <p:cNvSpPr txBox="1"/>
          <p:nvPr/>
        </p:nvSpPr>
        <p:spPr>
          <a:xfrm>
            <a:off x="4519092" y="2527839"/>
            <a:ext cx="410705" cy="369332"/>
          </a:xfrm>
          <a:prstGeom prst="rect">
            <a:avLst/>
          </a:prstGeom>
          <a:ln>
            <a:solidFill>
              <a:schemeClr val="accent4"/>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999"/>
                </a:solidFill>
                <a:effectLst/>
                <a:uLnTx/>
                <a:uFillTx/>
                <a:latin typeface="Calibri" panose="020F0502020204030204"/>
                <a:ea typeface="+mn-ea"/>
                <a:cs typeface="+mn-cs"/>
              </a:rPr>
              <a:t>2</a:t>
            </a:r>
          </a:p>
        </p:txBody>
      </p:sp>
      <p:sp>
        <p:nvSpPr>
          <p:cNvPr id="23" name="TextBox 22"/>
          <p:cNvSpPr txBox="1"/>
          <p:nvPr/>
        </p:nvSpPr>
        <p:spPr>
          <a:xfrm>
            <a:off x="4529770" y="3386759"/>
            <a:ext cx="410705" cy="369332"/>
          </a:xfrm>
          <a:prstGeom prst="rect">
            <a:avLst/>
          </a:prstGeom>
          <a:ln>
            <a:solidFill>
              <a:schemeClr val="accent4"/>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999"/>
                </a:solidFill>
                <a:effectLst/>
                <a:uLnTx/>
                <a:uFillTx/>
                <a:latin typeface="Calibri" panose="020F0502020204030204"/>
                <a:ea typeface="+mn-ea"/>
                <a:cs typeface="+mn-cs"/>
              </a:rPr>
              <a:t>3</a:t>
            </a:r>
          </a:p>
        </p:txBody>
      </p:sp>
      <p:sp>
        <p:nvSpPr>
          <p:cNvPr id="25" name="TextBox 24"/>
          <p:cNvSpPr txBox="1"/>
          <p:nvPr/>
        </p:nvSpPr>
        <p:spPr>
          <a:xfrm>
            <a:off x="4519091" y="4228107"/>
            <a:ext cx="410705" cy="369332"/>
          </a:xfrm>
          <a:prstGeom prst="rect">
            <a:avLst/>
          </a:prstGeom>
          <a:ln>
            <a:solidFill>
              <a:schemeClr val="accent4"/>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999"/>
                </a:solidFill>
                <a:effectLst/>
                <a:uLnTx/>
                <a:uFillTx/>
                <a:latin typeface="Calibri" panose="020F0502020204030204"/>
                <a:ea typeface="+mn-ea"/>
                <a:cs typeface="+mn-cs"/>
              </a:rPr>
              <a:t>4</a:t>
            </a:r>
          </a:p>
        </p:txBody>
      </p:sp>
      <p:sp>
        <p:nvSpPr>
          <p:cNvPr id="26" name="TextBox 25"/>
          <p:cNvSpPr txBox="1"/>
          <p:nvPr/>
        </p:nvSpPr>
        <p:spPr>
          <a:xfrm>
            <a:off x="4519090" y="5057641"/>
            <a:ext cx="410705" cy="369332"/>
          </a:xfrm>
          <a:prstGeom prst="rect">
            <a:avLst/>
          </a:prstGeom>
          <a:ln>
            <a:solidFill>
              <a:schemeClr val="accent4"/>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999"/>
                </a:solidFill>
                <a:effectLst/>
                <a:uLnTx/>
                <a:uFillTx/>
                <a:latin typeface="Calibri" panose="020F0502020204030204"/>
                <a:ea typeface="+mn-ea"/>
                <a:cs typeface="+mn-cs"/>
              </a:rPr>
              <a:t>5</a:t>
            </a:r>
          </a:p>
        </p:txBody>
      </p:sp>
      <p:sp>
        <p:nvSpPr>
          <p:cNvPr id="27" name="TextBox 26"/>
          <p:cNvSpPr txBox="1"/>
          <p:nvPr/>
        </p:nvSpPr>
        <p:spPr>
          <a:xfrm>
            <a:off x="8121244" y="1725591"/>
            <a:ext cx="410705" cy="369332"/>
          </a:xfrm>
          <a:prstGeom prst="rect">
            <a:avLst/>
          </a:prstGeom>
          <a:ln>
            <a:solidFill>
              <a:schemeClr val="accent4"/>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999"/>
                </a:solidFill>
                <a:effectLst/>
                <a:uLnTx/>
                <a:uFillTx/>
                <a:latin typeface="Calibri" panose="020F0502020204030204"/>
                <a:ea typeface="+mn-ea"/>
                <a:cs typeface="+mn-cs"/>
              </a:rPr>
              <a:t>6</a:t>
            </a:r>
          </a:p>
        </p:txBody>
      </p:sp>
      <p:sp>
        <p:nvSpPr>
          <p:cNvPr id="28" name="TextBox 27"/>
          <p:cNvSpPr txBox="1"/>
          <p:nvPr/>
        </p:nvSpPr>
        <p:spPr>
          <a:xfrm>
            <a:off x="8121244" y="2544586"/>
            <a:ext cx="410705" cy="369332"/>
          </a:xfrm>
          <a:prstGeom prst="rect">
            <a:avLst/>
          </a:prstGeom>
          <a:ln>
            <a:solidFill>
              <a:schemeClr val="accent4"/>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999"/>
                </a:solidFill>
                <a:effectLst/>
                <a:uLnTx/>
                <a:uFillTx/>
                <a:latin typeface="Calibri" panose="020F0502020204030204"/>
                <a:ea typeface="+mn-ea"/>
                <a:cs typeface="+mn-cs"/>
              </a:rPr>
              <a:t>7</a:t>
            </a:r>
          </a:p>
        </p:txBody>
      </p:sp>
      <p:sp>
        <p:nvSpPr>
          <p:cNvPr id="29" name="TextBox 28"/>
          <p:cNvSpPr txBox="1"/>
          <p:nvPr/>
        </p:nvSpPr>
        <p:spPr>
          <a:xfrm>
            <a:off x="8121244" y="3386759"/>
            <a:ext cx="410705" cy="369332"/>
          </a:xfrm>
          <a:prstGeom prst="rect">
            <a:avLst/>
          </a:prstGeom>
          <a:ln>
            <a:solidFill>
              <a:schemeClr val="accent4"/>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999"/>
                </a:solidFill>
                <a:effectLst/>
                <a:uLnTx/>
                <a:uFillTx/>
                <a:latin typeface="Calibri" panose="020F0502020204030204"/>
                <a:ea typeface="+mn-ea"/>
                <a:cs typeface="+mn-cs"/>
              </a:rPr>
              <a:t>8</a:t>
            </a:r>
          </a:p>
        </p:txBody>
      </p:sp>
      <p:sp>
        <p:nvSpPr>
          <p:cNvPr id="30" name="TextBox 29"/>
          <p:cNvSpPr txBox="1"/>
          <p:nvPr/>
        </p:nvSpPr>
        <p:spPr>
          <a:xfrm>
            <a:off x="8123388" y="4245448"/>
            <a:ext cx="410705" cy="369332"/>
          </a:xfrm>
          <a:prstGeom prst="rect">
            <a:avLst/>
          </a:prstGeom>
          <a:ln>
            <a:solidFill>
              <a:schemeClr val="accent4"/>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999"/>
                </a:solidFill>
                <a:effectLst/>
                <a:uLnTx/>
                <a:uFillTx/>
                <a:latin typeface="Calibri" panose="020F0502020204030204"/>
                <a:ea typeface="+mn-ea"/>
                <a:cs typeface="+mn-cs"/>
              </a:rPr>
              <a:t>9</a:t>
            </a:r>
          </a:p>
        </p:txBody>
      </p:sp>
      <p:sp>
        <p:nvSpPr>
          <p:cNvPr id="31" name="TextBox 30"/>
          <p:cNvSpPr txBox="1"/>
          <p:nvPr/>
        </p:nvSpPr>
        <p:spPr>
          <a:xfrm>
            <a:off x="8121244" y="5057641"/>
            <a:ext cx="431591" cy="369332"/>
          </a:xfrm>
          <a:prstGeom prst="rect">
            <a:avLst/>
          </a:prstGeom>
          <a:ln>
            <a:solidFill>
              <a:schemeClr val="accent4"/>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999"/>
                </a:solidFill>
                <a:effectLst/>
                <a:uLnTx/>
                <a:uFillTx/>
                <a:latin typeface="Calibri" panose="020F0502020204030204"/>
                <a:ea typeface="+mn-ea"/>
                <a:cs typeface="+mn-cs"/>
              </a:rPr>
              <a:t>10</a:t>
            </a:r>
          </a:p>
        </p:txBody>
      </p:sp>
      <p:pic>
        <p:nvPicPr>
          <p:cNvPr id="6148" name="Picture 4" descr="Free Finance Clipart in AI, SVG, EPS or PS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8532" y="2394121"/>
            <a:ext cx="3009571" cy="2421338"/>
          </a:xfrm>
          <a:prstGeom prst="rect">
            <a:avLst/>
          </a:prstGeom>
          <a:noFill/>
          <a:extLst>
            <a:ext uri="{909E8E84-426E-40DD-AFC4-6F175D3DCCD1}">
              <a14:hiddenFill xmlns:a14="http://schemas.microsoft.com/office/drawing/2010/main">
                <a:solidFill>
                  <a:srgbClr val="FFFFFF"/>
                </a:solidFill>
              </a14:hiddenFill>
            </a:ext>
          </a:extLst>
        </p:spPr>
      </p:pic>
      <p:cxnSp>
        <p:nvCxnSpPr>
          <p:cNvPr id="35" name="Straight Connector 34">
            <a:extLst>
              <a:ext uri="{FF2B5EF4-FFF2-40B4-BE49-F238E27FC236}">
                <a16:creationId xmlns:a16="http://schemas.microsoft.com/office/drawing/2014/main" id="{AB0A262D-14C1-4C59-A58F-276F28DD734D}"/>
              </a:ext>
            </a:extLst>
          </p:cNvPr>
          <p:cNvCxnSpPr/>
          <p:nvPr/>
        </p:nvCxnSpPr>
        <p:spPr>
          <a:xfrm>
            <a:off x="965200" y="1347789"/>
            <a:ext cx="10261600" cy="0"/>
          </a:xfrm>
          <a:prstGeom prst="line">
            <a:avLst/>
          </a:prstGeom>
          <a:noFill/>
          <a:ln w="38100" cap="rnd" cmpd="sng" algn="ctr">
            <a:solidFill>
              <a:srgbClr val="FFC000"/>
            </a:solidFill>
            <a:prstDash val="solid"/>
          </a:ln>
          <a:effectLst/>
        </p:spPr>
      </p:cxnSp>
      <p:cxnSp>
        <p:nvCxnSpPr>
          <p:cNvPr id="36" name="Straight Connector 35">
            <a:extLst>
              <a:ext uri="{FF2B5EF4-FFF2-40B4-BE49-F238E27FC236}">
                <a16:creationId xmlns:a16="http://schemas.microsoft.com/office/drawing/2014/main" id="{F9020F4B-52EE-4042-9C8F-00E13F034A85}"/>
              </a:ext>
            </a:extLst>
          </p:cNvPr>
          <p:cNvCxnSpPr/>
          <p:nvPr/>
        </p:nvCxnSpPr>
        <p:spPr>
          <a:xfrm>
            <a:off x="965200" y="1436725"/>
            <a:ext cx="10261600" cy="0"/>
          </a:xfrm>
          <a:prstGeom prst="line">
            <a:avLst/>
          </a:prstGeom>
          <a:noFill/>
          <a:ln w="38100" cap="rnd" cmpd="sng" algn="ctr">
            <a:solidFill>
              <a:srgbClr val="92D050"/>
            </a:solidFill>
            <a:prstDash val="solid"/>
          </a:ln>
          <a:effectLst/>
        </p:spPr>
      </p:cxnSp>
    </p:spTree>
    <p:extLst>
      <p:ext uri="{BB962C8B-B14F-4D97-AF65-F5344CB8AC3E}">
        <p14:creationId xmlns:p14="http://schemas.microsoft.com/office/powerpoint/2010/main" val="427503121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bg/>
                                          </p:spTgt>
                                        </p:tgtEl>
                                        <p:attrNameLst>
                                          <p:attrName>style.visibility</p:attrName>
                                        </p:attrNameLst>
                                      </p:cBhvr>
                                      <p:to>
                                        <p:strVal val="visible"/>
                                      </p:to>
                                    </p:set>
                                  </p:childTnLst>
                                </p:cTn>
                              </p:par>
                            </p:childTnLst>
                          </p:cTn>
                        </p:par>
                      </p:childTnLst>
                    </p:cTn>
                  </p:par>
                </p:childTnLst>
              </p:cTn>
              <p:nextCondLst>
                <p:cond evt="onClick" delay="0">
                  <p:tgtEl>
                    <p:spTgt spid="3"/>
                  </p:tgtEl>
                </p:cond>
              </p:nextCondLst>
            </p:seq>
            <p:seq concurrent="1" nextAc="seek">
              <p:cTn id="7" restart="whenNotActive" fill="hold" evtFilter="cancelBubble" nodeType="interactiveSeq">
                <p:stCondLst>
                  <p:cond evt="onClick" delay="0">
                    <p:tgtEl>
                      <p:spTgt spid="18"/>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childTnLst>
                                </p:cTn>
                              </p:par>
                            </p:childTnLst>
                          </p:cTn>
                        </p:par>
                      </p:childTnLst>
                    </p:cTn>
                  </p:par>
                </p:childTnLst>
              </p:cTn>
              <p:nextCondLst>
                <p:cond evt="onClick" delay="0">
                  <p:tgtEl>
                    <p:spTgt spid="18"/>
                  </p:tgtEl>
                </p:cond>
              </p:nextCondLst>
            </p:seq>
            <p:seq concurrent="1" nextAc="seek">
              <p:cTn id="12" restart="whenNotActive" fill="hold" evtFilter="cancelBubble" nodeType="interactiveSeq">
                <p:stCondLst>
                  <p:cond evt="onClick" delay="0">
                    <p:tgtEl>
                      <p:spTgt spid="23"/>
                    </p:tgtEl>
                  </p:cond>
                </p:stCondLst>
                <p:endSync evt="end" delay="0">
                  <p:rtn val="all"/>
                </p:endSync>
                <p:childTnLst>
                  <p:par>
                    <p:cTn id="13" fill="hold">
                      <p:stCondLst>
                        <p:cond delay="0"/>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childTnLst>
              </p:cTn>
              <p:nextCondLst>
                <p:cond evt="onClick" delay="0">
                  <p:tgtEl>
                    <p:spTgt spid="23"/>
                  </p:tgtEl>
                </p:cond>
              </p:nextCondLst>
            </p:seq>
            <p:seq concurrent="1" nextAc="seek">
              <p:cTn id="17" restart="whenNotActive" fill="hold" evtFilter="cancelBubble" nodeType="interactiveSeq">
                <p:stCondLst>
                  <p:cond evt="onClick" delay="0">
                    <p:tgtEl>
                      <p:spTgt spid="25"/>
                    </p:tgtEl>
                  </p:cond>
                </p:stCondLst>
                <p:endSync evt="end" delay="0">
                  <p:rtn val="all"/>
                </p:endSync>
                <p:childTnLst>
                  <p:par>
                    <p:cTn id="18" fill="hold">
                      <p:stCondLst>
                        <p:cond delay="0"/>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childTnLst>
                                </p:cTn>
                              </p:par>
                            </p:childTnLst>
                          </p:cTn>
                        </p:par>
                      </p:childTnLst>
                    </p:cTn>
                  </p:par>
                </p:childTnLst>
              </p:cTn>
              <p:nextCondLst>
                <p:cond evt="onClick" delay="0">
                  <p:tgtEl>
                    <p:spTgt spid="25"/>
                  </p:tgtEl>
                </p:cond>
              </p:nextCondLst>
            </p:seq>
            <p:seq concurrent="1" nextAc="seek">
              <p:cTn id="22" restart="whenNotActive" fill="hold" evtFilter="cancelBubble" nodeType="interactiveSeq">
                <p:stCondLst>
                  <p:cond evt="onClick" delay="0">
                    <p:tgtEl>
                      <p:spTgt spid="26"/>
                    </p:tgtEl>
                  </p:cond>
                </p:stCondLst>
                <p:endSync evt="end" delay="0">
                  <p:rtn val="all"/>
                </p:endSync>
                <p:childTnLst>
                  <p:par>
                    <p:cTn id="23" fill="hold">
                      <p:stCondLst>
                        <p:cond delay="0"/>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nextCondLst>
                <p:cond evt="onClick" delay="0">
                  <p:tgtEl>
                    <p:spTgt spid="26"/>
                  </p:tgtEl>
                </p:cond>
              </p:nextCondLst>
            </p:seq>
            <p:seq concurrent="1" nextAc="seek">
              <p:cTn id="27" restart="whenNotActive" fill="hold" evtFilter="cancelBubble" nodeType="interactiveSeq">
                <p:stCondLst>
                  <p:cond evt="onClick" delay="0">
                    <p:tgtEl>
                      <p:spTgt spid="27"/>
                    </p:tgtEl>
                  </p:cond>
                </p:stCondLst>
                <p:endSync evt="end" delay="0">
                  <p:rtn val="all"/>
                </p:endSync>
                <p:childTnLst>
                  <p:par>
                    <p:cTn id="28" fill="hold">
                      <p:stCondLst>
                        <p:cond delay="0"/>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childTnLst>
                                </p:cTn>
                              </p:par>
                            </p:childTnLst>
                          </p:cTn>
                        </p:par>
                      </p:childTnLst>
                    </p:cTn>
                  </p:par>
                </p:childTnLst>
              </p:cTn>
              <p:nextCondLst>
                <p:cond evt="onClick" delay="0">
                  <p:tgtEl>
                    <p:spTgt spid="27"/>
                  </p:tgtEl>
                </p:cond>
              </p:nextCondLst>
            </p:seq>
            <p:seq concurrent="1" nextAc="seek">
              <p:cTn id="32" restart="whenNotActive" fill="hold" evtFilter="cancelBubble" nodeType="interactiveSeq">
                <p:stCondLst>
                  <p:cond evt="onClick" delay="0">
                    <p:tgtEl>
                      <p:spTgt spid="28"/>
                    </p:tgtEl>
                  </p:cond>
                </p:stCondLst>
                <p:endSync evt="end" delay="0">
                  <p:rtn val="all"/>
                </p:endSync>
                <p:childTnLst>
                  <p:par>
                    <p:cTn id="33" fill="hold">
                      <p:stCondLst>
                        <p:cond delay="0"/>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childTnLst>
                          </p:cTn>
                        </p:par>
                      </p:childTnLst>
                    </p:cTn>
                  </p:par>
                </p:childTnLst>
              </p:cTn>
              <p:nextCondLst>
                <p:cond evt="onClick" delay="0">
                  <p:tgtEl>
                    <p:spTgt spid="28"/>
                  </p:tgtEl>
                </p:cond>
              </p:nextCondLst>
            </p:seq>
            <p:seq concurrent="1" nextAc="seek">
              <p:cTn id="37" restart="whenNotActive" fill="hold" evtFilter="cancelBubble" nodeType="interactiveSeq">
                <p:stCondLst>
                  <p:cond evt="onClick" delay="0">
                    <p:tgtEl>
                      <p:spTgt spid="29"/>
                    </p:tgtEl>
                  </p:cond>
                </p:stCondLst>
                <p:endSync evt="end" delay="0">
                  <p:rtn val="all"/>
                </p:endSync>
                <p:childTnLst>
                  <p:par>
                    <p:cTn id="38" fill="hold">
                      <p:stCondLst>
                        <p:cond delay="0"/>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childTnLst>
                                </p:cTn>
                              </p:par>
                            </p:childTnLst>
                          </p:cTn>
                        </p:par>
                      </p:childTnLst>
                    </p:cTn>
                  </p:par>
                </p:childTnLst>
              </p:cTn>
              <p:nextCondLst>
                <p:cond evt="onClick" delay="0">
                  <p:tgtEl>
                    <p:spTgt spid="29"/>
                  </p:tgtEl>
                </p:cond>
              </p:nextCondLst>
            </p:seq>
            <p:seq concurrent="1" nextAc="seek">
              <p:cTn id="42" restart="whenNotActive" fill="hold" evtFilter="cancelBubble" nodeType="interactiveSeq">
                <p:stCondLst>
                  <p:cond evt="onClick" delay="0">
                    <p:tgtEl>
                      <p:spTgt spid="30"/>
                    </p:tgtEl>
                  </p:cond>
                </p:stCondLst>
                <p:endSync evt="end" delay="0">
                  <p:rtn val="all"/>
                </p:endSync>
                <p:childTnLst>
                  <p:par>
                    <p:cTn id="43" fill="hold">
                      <p:stCondLst>
                        <p:cond delay="0"/>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childTnLst>
                                </p:cTn>
                              </p:par>
                            </p:childTnLst>
                          </p:cTn>
                        </p:par>
                      </p:childTnLst>
                    </p:cTn>
                  </p:par>
                </p:childTnLst>
              </p:cTn>
              <p:nextCondLst>
                <p:cond evt="onClick" delay="0">
                  <p:tgtEl>
                    <p:spTgt spid="30"/>
                  </p:tgtEl>
                </p:cond>
              </p:nextCondLst>
            </p:seq>
            <p:seq concurrent="1" nextAc="seek">
              <p:cTn id="47" restart="whenNotActive" fill="hold" evtFilter="cancelBubble" nodeType="interactiveSeq">
                <p:stCondLst>
                  <p:cond evt="onClick" delay="0">
                    <p:tgtEl>
                      <p:spTgt spid="31"/>
                    </p:tgtEl>
                  </p:cond>
                </p:stCondLst>
                <p:endSync evt="end" delay="0">
                  <p:rtn val="all"/>
                </p:endSync>
                <p:childTnLst>
                  <p:par>
                    <p:cTn id="48" fill="hold">
                      <p:stCondLst>
                        <p:cond delay="0"/>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childTnLst>
                                </p:cTn>
                              </p:par>
                            </p:childTnLst>
                          </p:cTn>
                        </p:par>
                      </p:childTnLst>
                    </p:cTn>
                  </p:par>
                </p:childTnLst>
              </p:cTn>
              <p:nextCondLst>
                <p:cond evt="onClick" delay="0">
                  <p:tgtEl>
                    <p:spTgt spid="31"/>
                  </p:tgtEl>
                </p:cond>
              </p:nextCondLst>
            </p:seq>
          </p:childTnLst>
        </p:cTn>
      </p:par>
    </p:tnLst>
    <p:bldLst>
      <p:bldP spid="10" grpId="0" animBg="1"/>
      <p:bldP spid="11" grpId="0" animBg="1"/>
      <p:bldP spid="13" grpId="0" animBg="1"/>
      <p:bldP spid="14" grpId="0" animBg="1"/>
      <p:bldP spid="15" grpId="0" animBg="1"/>
      <p:bldP spid="16" grpId="0" animBg="1"/>
      <p:bldP spid="19" grpId="0" animBg="1"/>
      <p:bldP spid="20" grpId="0" build="p" animBg="1"/>
      <p:bldP spid="21" grpId="0" animBg="1"/>
      <p:bldP spid="2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466A459F-5AB8-4112-B44A-7DE3ECE4ECAE}"/>
              </a:ext>
            </a:extLst>
          </p:cNvPr>
          <p:cNvSpPr txBox="1"/>
          <p:nvPr/>
        </p:nvSpPr>
        <p:spPr>
          <a:xfrm>
            <a:off x="1483770" y="1410519"/>
            <a:ext cx="9546771" cy="3477875"/>
          </a:xfrm>
          <a:prstGeom prst="rect">
            <a:avLst/>
          </a:prstGeom>
          <a:noFill/>
        </p:spPr>
        <p:txBody>
          <a:bodyPr wrap="square" rtlCol="0">
            <a:spAutoFit/>
          </a:bodyPr>
          <a:lstStyle/>
          <a:p>
            <a:pPr lvl="0"/>
            <a:r>
              <a:rPr lang="en-GB" sz="4400" dirty="0">
                <a:solidFill>
                  <a:srgbClr val="000000"/>
                </a:solidFill>
                <a:latin typeface="Arial"/>
                <a:cs typeface="Arial"/>
              </a:rPr>
              <a:t>Mike Tyson:</a:t>
            </a:r>
            <a:endParaRPr lang="en-US" sz="4400" dirty="0">
              <a:solidFill>
                <a:prstClr val="black"/>
              </a:solidFill>
            </a:endParaRPr>
          </a:p>
          <a:p>
            <a:endParaRPr lang="en-GB" altLang="en-US" sz="4400" dirty="0">
              <a:solidFill>
                <a:srgbClr val="000000"/>
              </a:solidFill>
              <a:latin typeface="Arial"/>
              <a:cs typeface="Arial"/>
            </a:endParaRPr>
          </a:p>
          <a:p>
            <a:r>
              <a:rPr lang="en-GB" altLang="en-US" sz="4400" dirty="0">
                <a:solidFill>
                  <a:srgbClr val="000000"/>
                </a:solidFill>
                <a:latin typeface="Arial"/>
                <a:cs typeface="Arial"/>
              </a:rPr>
              <a:t>“Everybody has a plan until they get punched in the mouth”</a:t>
            </a:r>
          </a:p>
          <a:p>
            <a:endParaRPr lang="en-GB" sz="4400" dirty="0">
              <a:solidFill>
                <a:srgbClr val="000000"/>
              </a:solidFill>
              <a:latin typeface="Arial"/>
              <a:cs typeface="Arial"/>
            </a:endParaRPr>
          </a:p>
        </p:txBody>
      </p:sp>
    </p:spTree>
    <p:extLst>
      <p:ext uri="{BB962C8B-B14F-4D97-AF65-F5344CB8AC3E}">
        <p14:creationId xmlns:p14="http://schemas.microsoft.com/office/powerpoint/2010/main" val="290386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iterate type="lt">
                                    <p:tmAbs val="100"/>
                                  </p:iterate>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310516"/>
            <a:ext cx="11030528" cy="1325563"/>
          </a:xfrm>
        </p:spPr>
        <p:txBody>
          <a:bodyPr>
            <a:normAutofit/>
          </a:bodyPr>
          <a:lstStyle/>
          <a:p>
            <a:r>
              <a:rPr lang="en-US" sz="4200" dirty="0"/>
              <a:t>Using financial information as part of the investigative strategy</a:t>
            </a:r>
          </a:p>
        </p:txBody>
      </p:sp>
      <p:sp>
        <p:nvSpPr>
          <p:cNvPr id="18" name="Right Arrow 17"/>
          <p:cNvSpPr/>
          <p:nvPr/>
        </p:nvSpPr>
        <p:spPr>
          <a:xfrm>
            <a:off x="935769" y="1782994"/>
            <a:ext cx="10215262" cy="124690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Right Arrow 18"/>
          <p:cNvSpPr/>
          <p:nvPr/>
        </p:nvSpPr>
        <p:spPr>
          <a:xfrm rot="-10800000" flipH="1">
            <a:off x="935768" y="2743129"/>
            <a:ext cx="9529031" cy="1246909"/>
          </a:xfrm>
          <a:prstGeom prst="rightArrow">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p:cNvSpPr txBox="1"/>
          <p:nvPr/>
        </p:nvSpPr>
        <p:spPr>
          <a:xfrm>
            <a:off x="935766" y="2145558"/>
            <a:ext cx="790174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Identify the most appropriate line of enquiry to pursue</a:t>
            </a:r>
          </a:p>
        </p:txBody>
      </p:sp>
      <p:sp>
        <p:nvSpPr>
          <p:cNvPr id="21" name="TextBox 20"/>
          <p:cNvSpPr txBox="1"/>
          <p:nvPr/>
        </p:nvSpPr>
        <p:spPr>
          <a:xfrm>
            <a:off x="935766" y="3127362"/>
            <a:ext cx="845777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Determine the objective of pursuing a particular line of enquiry</a:t>
            </a:r>
          </a:p>
        </p:txBody>
      </p:sp>
      <p:sp>
        <p:nvSpPr>
          <p:cNvPr id="22" name="Right Arrow 21"/>
          <p:cNvSpPr/>
          <p:nvPr/>
        </p:nvSpPr>
        <p:spPr>
          <a:xfrm>
            <a:off x="935767" y="3715408"/>
            <a:ext cx="10215264" cy="1246909"/>
          </a:xfrm>
          <a:prstGeom prst="rightArrow">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p:cNvSpPr txBox="1"/>
          <p:nvPr/>
        </p:nvSpPr>
        <p:spPr>
          <a:xfrm>
            <a:off x="935766" y="4094284"/>
            <a:ext cx="781454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Identify the investigative action necessary </a:t>
            </a:r>
          </a:p>
        </p:txBody>
      </p:sp>
      <p:sp>
        <p:nvSpPr>
          <p:cNvPr id="24" name="Right Arrow 23"/>
          <p:cNvSpPr/>
          <p:nvPr/>
        </p:nvSpPr>
        <p:spPr>
          <a:xfrm rot="-10800000" flipH="1">
            <a:off x="935766" y="4646622"/>
            <a:ext cx="11069935" cy="1246909"/>
          </a:xfrm>
          <a:prstGeom prst="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935767" y="5020395"/>
            <a:ext cx="1077098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rPr>
              <a:t>Conduct investigative action, gather maximum material which may generate other </a:t>
            </a: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enquiries</a:t>
            </a:r>
          </a:p>
        </p:txBody>
      </p:sp>
      <p:cxnSp>
        <p:nvCxnSpPr>
          <p:cNvPr id="14" name="Straight Connector 13">
            <a:extLst>
              <a:ext uri="{FF2B5EF4-FFF2-40B4-BE49-F238E27FC236}">
                <a16:creationId xmlns:a16="http://schemas.microsoft.com/office/drawing/2014/main" id="{0A6A6D40-BC53-4813-9333-F2E0DB82877C}"/>
              </a:ext>
            </a:extLst>
          </p:cNvPr>
          <p:cNvCxnSpPr/>
          <p:nvPr/>
        </p:nvCxnSpPr>
        <p:spPr>
          <a:xfrm>
            <a:off x="1003300" y="1678025"/>
            <a:ext cx="10261600" cy="0"/>
          </a:xfrm>
          <a:prstGeom prst="line">
            <a:avLst/>
          </a:prstGeom>
          <a:noFill/>
          <a:ln w="38100" cap="rnd" cmpd="sng" algn="ctr">
            <a:solidFill>
              <a:srgbClr val="92D050"/>
            </a:solidFill>
            <a:prstDash val="solid"/>
          </a:ln>
          <a:effectLst/>
        </p:spPr>
      </p:cxnSp>
      <p:cxnSp>
        <p:nvCxnSpPr>
          <p:cNvPr id="16" name="Straight Connector 15">
            <a:extLst>
              <a:ext uri="{FF2B5EF4-FFF2-40B4-BE49-F238E27FC236}">
                <a16:creationId xmlns:a16="http://schemas.microsoft.com/office/drawing/2014/main" id="{BE2BE36B-9CE6-468B-968B-047ADFB74986}"/>
              </a:ext>
            </a:extLst>
          </p:cNvPr>
          <p:cNvCxnSpPr/>
          <p:nvPr/>
        </p:nvCxnSpPr>
        <p:spPr>
          <a:xfrm>
            <a:off x="1003300" y="1568646"/>
            <a:ext cx="10261600" cy="0"/>
          </a:xfrm>
          <a:prstGeom prst="line">
            <a:avLst/>
          </a:prstGeom>
          <a:noFill/>
          <a:ln w="38100" cap="rnd" cmpd="sng" algn="ctr">
            <a:solidFill>
              <a:srgbClr val="FFC000"/>
            </a:solidFill>
            <a:prstDash val="solid"/>
          </a:ln>
          <a:effectLst/>
        </p:spPr>
      </p:cxnSp>
    </p:spTree>
    <p:extLst>
      <p:ext uri="{BB962C8B-B14F-4D97-AF65-F5344CB8AC3E}">
        <p14:creationId xmlns:p14="http://schemas.microsoft.com/office/powerpoint/2010/main" val="24654669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58056"/>
            <a:ext cx="8522776" cy="1325563"/>
          </a:xfrm>
        </p:spPr>
        <p:txBody>
          <a:bodyPr>
            <a:normAutofit/>
          </a:bodyPr>
          <a:lstStyle/>
          <a:p>
            <a:r>
              <a:rPr lang="en-US" dirty="0"/>
              <a:t>SAFCOM</a:t>
            </a:r>
          </a:p>
        </p:txBody>
      </p:sp>
      <p:cxnSp>
        <p:nvCxnSpPr>
          <p:cNvPr id="10" name="Straight Connector 9">
            <a:extLst>
              <a:ext uri="{FF2B5EF4-FFF2-40B4-BE49-F238E27FC236}">
                <a16:creationId xmlns:a16="http://schemas.microsoft.com/office/drawing/2014/main" id="{DD18E2AD-3FC4-42FB-A251-A6DC912B8159}"/>
              </a:ext>
            </a:extLst>
          </p:cNvPr>
          <p:cNvCxnSpPr>
            <a:cxnSpLocks/>
          </p:cNvCxnSpPr>
          <p:nvPr/>
        </p:nvCxnSpPr>
        <p:spPr>
          <a:xfrm>
            <a:off x="965200" y="1276546"/>
            <a:ext cx="6426200" cy="0"/>
          </a:xfrm>
          <a:prstGeom prst="line">
            <a:avLst/>
          </a:prstGeom>
          <a:noFill/>
          <a:ln w="38100" cap="rnd" cmpd="sng" algn="ctr">
            <a:solidFill>
              <a:srgbClr val="FFC000"/>
            </a:solidFill>
            <a:prstDash val="solid"/>
          </a:ln>
          <a:effectLst/>
        </p:spPr>
      </p:cxnSp>
      <p:cxnSp>
        <p:nvCxnSpPr>
          <p:cNvPr id="11" name="Straight Connector 10">
            <a:extLst>
              <a:ext uri="{FF2B5EF4-FFF2-40B4-BE49-F238E27FC236}">
                <a16:creationId xmlns:a16="http://schemas.microsoft.com/office/drawing/2014/main" id="{77E2D2C0-E613-4CBF-A811-0D0338B7ABDB}"/>
              </a:ext>
            </a:extLst>
          </p:cNvPr>
          <p:cNvCxnSpPr>
            <a:cxnSpLocks/>
          </p:cNvCxnSpPr>
          <p:nvPr/>
        </p:nvCxnSpPr>
        <p:spPr>
          <a:xfrm>
            <a:off x="965200" y="1373225"/>
            <a:ext cx="6426200" cy="0"/>
          </a:xfrm>
          <a:prstGeom prst="line">
            <a:avLst/>
          </a:prstGeom>
          <a:noFill/>
          <a:ln w="38100" cap="rnd" cmpd="sng" algn="ctr">
            <a:solidFill>
              <a:srgbClr val="92D050"/>
            </a:solidFill>
            <a:prstDash val="solid"/>
          </a:ln>
          <a:effectLst/>
        </p:spPr>
      </p:cxnSp>
      <p:sp>
        <p:nvSpPr>
          <p:cNvPr id="12" name="Content Placeholder 2">
            <a:extLst>
              <a:ext uri="{FF2B5EF4-FFF2-40B4-BE49-F238E27FC236}">
                <a16:creationId xmlns:a16="http://schemas.microsoft.com/office/drawing/2014/main" id="{1BE5FADF-BC71-47DF-A9D7-7EC094519F38}"/>
              </a:ext>
            </a:extLst>
          </p:cNvPr>
          <p:cNvSpPr txBox="1">
            <a:spLocks/>
          </p:cNvSpPr>
          <p:nvPr/>
        </p:nvSpPr>
        <p:spPr>
          <a:xfrm>
            <a:off x="965200" y="1817963"/>
            <a:ext cx="4216400" cy="35210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r>
              <a:rPr kumimoji="0" lang="en-GB"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SITUATION</a:t>
            </a:r>
          </a:p>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r>
              <a:rPr kumimoji="0" lang="en-GB"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AIM</a:t>
            </a:r>
          </a:p>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r>
              <a:rPr kumimoji="0" lang="en-GB"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FACTORS</a:t>
            </a:r>
          </a:p>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r>
              <a:rPr kumimoji="0" lang="en-GB"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CHOICES</a:t>
            </a:r>
          </a:p>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r>
              <a:rPr kumimoji="0" lang="en-GB"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OPTION</a:t>
            </a:r>
          </a:p>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r>
              <a:rPr kumimoji="0" lang="en-GB"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MONITORING</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pic>
        <p:nvPicPr>
          <p:cNvPr id="5" name="Graphic 4" descr="Head with gears">
            <a:extLst>
              <a:ext uri="{FF2B5EF4-FFF2-40B4-BE49-F238E27FC236}">
                <a16:creationId xmlns:a16="http://schemas.microsoft.com/office/drawing/2014/main" id="{1DA9102D-CB67-4BB5-8816-31BD2686774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303837" y="2786262"/>
            <a:ext cx="3066414" cy="3066414"/>
          </a:xfrm>
          <a:prstGeom prst="rect">
            <a:avLst/>
          </a:prstGeom>
        </p:spPr>
      </p:pic>
      <p:pic>
        <p:nvPicPr>
          <p:cNvPr id="7" name="Graphic 6" descr="Thought bubble">
            <a:extLst>
              <a:ext uri="{FF2B5EF4-FFF2-40B4-BE49-F238E27FC236}">
                <a16:creationId xmlns:a16="http://schemas.microsoft.com/office/drawing/2014/main" id="{745C0FC5-B31B-40F6-AC18-96DFEAE3638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553200" y="0"/>
            <a:ext cx="4673600" cy="4673600"/>
          </a:xfrm>
          <a:prstGeom prst="rect">
            <a:avLst/>
          </a:prstGeom>
        </p:spPr>
      </p:pic>
      <p:sp>
        <p:nvSpPr>
          <p:cNvPr id="14" name="TextBox 13">
            <a:extLst>
              <a:ext uri="{FF2B5EF4-FFF2-40B4-BE49-F238E27FC236}">
                <a16:creationId xmlns:a16="http://schemas.microsoft.com/office/drawing/2014/main" id="{E5D54446-4A44-430C-86A5-636029323331}"/>
              </a:ext>
            </a:extLst>
          </p:cNvPr>
          <p:cNvSpPr txBox="1"/>
          <p:nvPr/>
        </p:nvSpPr>
        <p:spPr>
          <a:xfrm>
            <a:off x="7689850" y="1373225"/>
            <a:ext cx="2882900" cy="1200329"/>
          </a:xfrm>
          <a:prstGeom prst="rect">
            <a:avLst/>
          </a:prstGeom>
          <a:noFill/>
        </p:spPr>
        <p:txBody>
          <a:bodyPr wrap="square" rtlCol="0">
            <a:spAutoFit/>
          </a:bodyPr>
          <a:lstStyle/>
          <a:p>
            <a:r>
              <a:rPr lang="en-US" sz="3600" dirty="0">
                <a:solidFill>
                  <a:schemeClr val="bg1"/>
                </a:solidFill>
              </a:rPr>
              <a:t>Help, decision time!!!</a:t>
            </a:r>
          </a:p>
        </p:txBody>
      </p:sp>
    </p:spTree>
    <p:extLst>
      <p:ext uri="{BB962C8B-B14F-4D97-AF65-F5344CB8AC3E}">
        <p14:creationId xmlns:p14="http://schemas.microsoft.com/office/powerpoint/2010/main" val="822658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loud Callout 7"/>
          <p:cNvSpPr/>
          <p:nvPr/>
        </p:nvSpPr>
        <p:spPr>
          <a:xfrm>
            <a:off x="7388464" y="2211142"/>
            <a:ext cx="4396508" cy="2898352"/>
          </a:xfrm>
          <a:prstGeom prst="cloudCallout">
            <a:avLst/>
          </a:prstGeom>
          <a:solidFill>
            <a:schemeClr val="bg1"/>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p:cNvSpPr>
            <a:spLocks noGrp="1"/>
          </p:cNvSpPr>
          <p:nvPr>
            <p:ph type="title"/>
          </p:nvPr>
        </p:nvSpPr>
        <p:spPr>
          <a:xfrm>
            <a:off x="838200" y="158056"/>
            <a:ext cx="8522776" cy="1325563"/>
          </a:xfrm>
        </p:spPr>
        <p:txBody>
          <a:bodyPr>
            <a:normAutofit/>
          </a:bodyPr>
          <a:lstStyle/>
          <a:p>
            <a:r>
              <a:rPr lang="en-US" dirty="0"/>
              <a:t>Money </a:t>
            </a:r>
            <a:r>
              <a:rPr lang="en-US" sz="4200" dirty="0"/>
              <a:t>Laundering</a:t>
            </a:r>
            <a:r>
              <a:rPr lang="en-US" dirty="0"/>
              <a:t> Strategies</a:t>
            </a:r>
          </a:p>
        </p:txBody>
      </p:sp>
      <p:sp>
        <p:nvSpPr>
          <p:cNvPr id="4" name="TextBox 3"/>
          <p:cNvSpPr txBox="1"/>
          <p:nvPr/>
        </p:nvSpPr>
        <p:spPr>
          <a:xfrm>
            <a:off x="7956891" y="2844710"/>
            <a:ext cx="3828081" cy="16312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500" b="0" i="0" u="none" strike="noStrike" kern="1200" cap="none" spc="0" normalizeH="0" baseline="0" noProof="0" dirty="0">
                <a:ln>
                  <a:noFill/>
                </a:ln>
                <a:effectLst/>
                <a:uLnTx/>
                <a:uFillTx/>
                <a:latin typeface="Calibri" panose="020F0502020204030204"/>
                <a:ea typeface="+mn-ea"/>
                <a:cs typeface="+mn-cs"/>
              </a:rPr>
              <a:t>Question: Can the suspects/defendants be relied upon to manage their own assets?</a:t>
            </a:r>
          </a:p>
        </p:txBody>
      </p:sp>
      <p:cxnSp>
        <p:nvCxnSpPr>
          <p:cNvPr id="10" name="Straight Connector 9">
            <a:extLst>
              <a:ext uri="{FF2B5EF4-FFF2-40B4-BE49-F238E27FC236}">
                <a16:creationId xmlns:a16="http://schemas.microsoft.com/office/drawing/2014/main" id="{DD18E2AD-3FC4-42FB-A251-A6DC912B8159}"/>
              </a:ext>
            </a:extLst>
          </p:cNvPr>
          <p:cNvCxnSpPr/>
          <p:nvPr/>
        </p:nvCxnSpPr>
        <p:spPr>
          <a:xfrm>
            <a:off x="965200" y="1276546"/>
            <a:ext cx="10261600" cy="0"/>
          </a:xfrm>
          <a:prstGeom prst="line">
            <a:avLst/>
          </a:prstGeom>
          <a:noFill/>
          <a:ln w="38100" cap="rnd" cmpd="sng" algn="ctr">
            <a:solidFill>
              <a:srgbClr val="FFC000"/>
            </a:solidFill>
            <a:prstDash val="solid"/>
          </a:ln>
          <a:effectLst/>
        </p:spPr>
      </p:cxnSp>
      <p:cxnSp>
        <p:nvCxnSpPr>
          <p:cNvPr id="11" name="Straight Connector 10">
            <a:extLst>
              <a:ext uri="{FF2B5EF4-FFF2-40B4-BE49-F238E27FC236}">
                <a16:creationId xmlns:a16="http://schemas.microsoft.com/office/drawing/2014/main" id="{77E2D2C0-E613-4CBF-A811-0D0338B7ABDB}"/>
              </a:ext>
            </a:extLst>
          </p:cNvPr>
          <p:cNvCxnSpPr/>
          <p:nvPr/>
        </p:nvCxnSpPr>
        <p:spPr>
          <a:xfrm>
            <a:off x="965200" y="1373225"/>
            <a:ext cx="10261600" cy="0"/>
          </a:xfrm>
          <a:prstGeom prst="line">
            <a:avLst/>
          </a:prstGeom>
          <a:noFill/>
          <a:ln w="38100" cap="rnd" cmpd="sng" algn="ctr">
            <a:solidFill>
              <a:srgbClr val="92D050"/>
            </a:solidFill>
            <a:prstDash val="solid"/>
          </a:ln>
          <a:effectLst/>
        </p:spPr>
      </p:cxnSp>
      <p:sp>
        <p:nvSpPr>
          <p:cNvPr id="12" name="Content Placeholder 2">
            <a:extLst>
              <a:ext uri="{FF2B5EF4-FFF2-40B4-BE49-F238E27FC236}">
                <a16:creationId xmlns:a16="http://schemas.microsoft.com/office/drawing/2014/main" id="{1BE5FADF-BC71-47DF-A9D7-7EC094519F38}"/>
              </a:ext>
            </a:extLst>
          </p:cNvPr>
          <p:cNvSpPr txBox="1">
            <a:spLocks/>
          </p:cNvSpPr>
          <p:nvPr/>
        </p:nvSpPr>
        <p:spPr>
          <a:xfrm>
            <a:off x="838200" y="1963737"/>
            <a:ext cx="10515600" cy="4132257"/>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r>
              <a:rPr kumimoji="0" lang="en-GB"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Develop early written strategies with Prosecutors</a:t>
            </a:r>
          </a:p>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r>
              <a:rPr kumimoji="0" lang="en-GB"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Think laterally – </a:t>
            </a:r>
            <a:r>
              <a:rPr kumimoji="0" lang="en-GB" sz="2800" b="0" i="0"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StrengthWeaknessOpportunityT</a:t>
            </a:r>
            <a:r>
              <a:rPr lang="en-GB" dirty="0" err="1">
                <a:solidFill>
                  <a:prstClr val="black"/>
                </a:solidFill>
                <a:latin typeface="Calibri" panose="020F0502020204030204" pitchFamily="34" charset="0"/>
                <a:ea typeface="Calibri" panose="020F0502020204030204" pitchFamily="34" charset="0"/>
                <a:cs typeface="Calibri" panose="020F0502020204030204" pitchFamily="34" charset="0"/>
              </a:rPr>
              <a:t>hreat</a:t>
            </a:r>
            <a:r>
              <a:rPr lang="en-GB" dirty="0">
                <a:solidFill>
                  <a:prstClr val="black"/>
                </a:solidFill>
                <a:latin typeface="Calibri" panose="020F0502020204030204" pitchFamily="34" charset="0"/>
                <a:ea typeface="Calibri" panose="020F0502020204030204" pitchFamily="34" charset="0"/>
                <a:cs typeface="Calibri" panose="020F0502020204030204" pitchFamily="34" charset="0"/>
              </a:rPr>
              <a:t> SWOT</a:t>
            </a:r>
            <a:r>
              <a:rPr kumimoji="0" lang="en-GB"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 analysis</a:t>
            </a:r>
          </a:p>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r>
              <a:rPr kumimoji="0" lang="en-GB"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Use powers……effectively</a:t>
            </a:r>
          </a:p>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r>
              <a:rPr kumimoji="0" lang="en-GB"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Evidence wealth at searches</a:t>
            </a:r>
          </a:p>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r>
              <a:rPr kumimoji="0" lang="en-GB"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Plan and conduct financial interviews</a:t>
            </a:r>
          </a:p>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r>
              <a:rPr lang="en-GB" dirty="0">
                <a:solidFill>
                  <a:prstClr val="black"/>
                </a:solidFill>
                <a:latin typeface="Calibri" panose="020F0502020204030204" pitchFamily="34" charset="0"/>
                <a:ea typeface="Calibri" panose="020F0502020204030204" pitchFamily="34" charset="0"/>
                <a:cs typeface="Calibri" panose="020F0502020204030204" pitchFamily="34" charset="0"/>
              </a:rPr>
              <a:t>Obtain evidence – use charts and diagrams</a:t>
            </a:r>
          </a:p>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r>
              <a:rPr lang="en-GB" dirty="0">
                <a:solidFill>
                  <a:prstClr val="black"/>
                </a:solidFill>
                <a:latin typeface="Calibri" panose="020F0502020204030204" pitchFamily="34" charset="0"/>
                <a:ea typeface="Calibri" panose="020F0502020204030204" pitchFamily="34" charset="0"/>
                <a:cs typeface="Calibri" panose="020F0502020204030204" pitchFamily="34" charset="0"/>
              </a:rPr>
              <a:t>Asset recovery strategy (FATF change to methodology)</a:t>
            </a:r>
          </a:p>
          <a:p>
            <a:pPr marL="342900" indent="-342900" defTabSz="457200">
              <a:lnSpc>
                <a:spcPct val="100000"/>
              </a:lnSpc>
              <a:buClr>
                <a:srgbClr val="70AD47"/>
              </a:buClr>
              <a:buSzPct val="80000"/>
              <a:buFont typeface="Wingdings 3" charset="2"/>
              <a:buChar char=""/>
            </a:pPr>
            <a:r>
              <a:rPr lang="en-GB" dirty="0">
                <a:solidFill>
                  <a:prstClr val="black"/>
                </a:solidFill>
                <a:latin typeface="Calibri" panose="020F0502020204030204" pitchFamily="34" charset="0"/>
                <a:ea typeface="Calibri" panose="020F0502020204030204" pitchFamily="34" charset="0"/>
                <a:cs typeface="Calibri" panose="020F0502020204030204" pitchFamily="34" charset="0"/>
              </a:rPr>
              <a:t>Consider and obtain restraint</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63598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2">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ppt_x"/>
                                          </p:val>
                                        </p:tav>
                                        <p:tav tm="100000">
                                          <p:val>
                                            <p:strVal val="#ppt_x"/>
                                          </p:val>
                                        </p:tav>
                                      </p:tavLst>
                                    </p:anim>
                                    <p:anim calcmode="lin" valueType="num">
                                      <p:cBhvr additive="base">
                                        <p:cTn id="4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E3F192-326B-41B6-B187-193BDACC7DE5}"/>
              </a:ext>
            </a:extLst>
          </p:cNvPr>
          <p:cNvSpPr>
            <a:spLocks noGrp="1"/>
          </p:cNvSpPr>
          <p:nvPr>
            <p:ph type="title"/>
          </p:nvPr>
        </p:nvSpPr>
        <p:spPr>
          <a:xfrm>
            <a:off x="965200" y="532306"/>
            <a:ext cx="9404723" cy="1400530"/>
          </a:xfrm>
        </p:spPr>
        <p:txBody>
          <a:bodyPr/>
          <a:lstStyle/>
          <a:p>
            <a:r>
              <a:rPr lang="en-GB" dirty="0">
                <a:solidFill>
                  <a:schemeClr val="bg1"/>
                </a:solidFill>
                <a:latin typeface="Calibri" panose="020F0502020204030204" pitchFamily="34" charset="0"/>
                <a:ea typeface="Calibri" panose="020F0502020204030204" pitchFamily="34" charset="0"/>
                <a:cs typeface="Calibri" panose="020F0502020204030204" pitchFamily="34" charset="0"/>
              </a:rPr>
              <a:t>Financial interviewing exercise</a:t>
            </a:r>
            <a:br>
              <a:rPr lang="en-GB" dirty="0">
                <a:solidFill>
                  <a:schemeClr val="bg1"/>
                </a:solidFill>
              </a:rPr>
            </a:br>
            <a:endParaRPr lang="en-GB" dirty="0">
              <a:solidFill>
                <a:schemeClr val="bg1"/>
              </a:solidFill>
            </a:endParaRPr>
          </a:p>
        </p:txBody>
      </p:sp>
      <p:pic>
        <p:nvPicPr>
          <p:cNvPr id="3" name="Picture 2">
            <a:extLst>
              <a:ext uri="{FF2B5EF4-FFF2-40B4-BE49-F238E27FC236}">
                <a16:creationId xmlns:a16="http://schemas.microsoft.com/office/drawing/2014/main" id="{CABD6609-4BCA-485B-B90B-6D5661DB729F}"/>
              </a:ext>
            </a:extLst>
          </p:cNvPr>
          <p:cNvPicPr>
            <a:picLocks noChangeAspect="1"/>
          </p:cNvPicPr>
          <p:nvPr/>
        </p:nvPicPr>
        <p:blipFill>
          <a:blip r:embed="rId2"/>
          <a:stretch>
            <a:fillRect/>
          </a:stretch>
        </p:blipFill>
        <p:spPr>
          <a:xfrm>
            <a:off x="1393638" y="2452647"/>
            <a:ext cx="2230244" cy="2163337"/>
          </a:xfrm>
          <a:prstGeom prst="rect">
            <a:avLst/>
          </a:prstGeom>
        </p:spPr>
      </p:pic>
      <p:pic>
        <p:nvPicPr>
          <p:cNvPr id="5" name="Picture 4">
            <a:extLst>
              <a:ext uri="{FF2B5EF4-FFF2-40B4-BE49-F238E27FC236}">
                <a16:creationId xmlns:a16="http://schemas.microsoft.com/office/drawing/2014/main" id="{1B63876E-7262-43DF-8C61-E26952E8B065}"/>
              </a:ext>
            </a:extLst>
          </p:cNvPr>
          <p:cNvPicPr>
            <a:picLocks noChangeAspect="1"/>
          </p:cNvPicPr>
          <p:nvPr/>
        </p:nvPicPr>
        <p:blipFill>
          <a:blip r:embed="rId3"/>
          <a:stretch>
            <a:fillRect/>
          </a:stretch>
        </p:blipFill>
        <p:spPr>
          <a:xfrm>
            <a:off x="5047785" y="2369634"/>
            <a:ext cx="2096429" cy="2118732"/>
          </a:xfrm>
          <a:prstGeom prst="rect">
            <a:avLst/>
          </a:prstGeom>
        </p:spPr>
      </p:pic>
      <p:pic>
        <p:nvPicPr>
          <p:cNvPr id="6" name="Picture 5">
            <a:extLst>
              <a:ext uri="{FF2B5EF4-FFF2-40B4-BE49-F238E27FC236}">
                <a16:creationId xmlns:a16="http://schemas.microsoft.com/office/drawing/2014/main" id="{C0D4C0BD-0788-445F-8376-B650144435F5}"/>
              </a:ext>
            </a:extLst>
          </p:cNvPr>
          <p:cNvPicPr>
            <a:picLocks noChangeAspect="1"/>
          </p:cNvPicPr>
          <p:nvPr/>
        </p:nvPicPr>
        <p:blipFill>
          <a:blip r:embed="rId4"/>
          <a:stretch>
            <a:fillRect/>
          </a:stretch>
        </p:blipFill>
        <p:spPr>
          <a:xfrm>
            <a:off x="8568117" y="2452647"/>
            <a:ext cx="2096429" cy="2007220"/>
          </a:xfrm>
          <a:prstGeom prst="rect">
            <a:avLst/>
          </a:prstGeom>
        </p:spPr>
      </p:pic>
      <p:sp>
        <p:nvSpPr>
          <p:cNvPr id="7" name="TextBox 6">
            <a:extLst>
              <a:ext uri="{FF2B5EF4-FFF2-40B4-BE49-F238E27FC236}">
                <a16:creationId xmlns:a16="http://schemas.microsoft.com/office/drawing/2014/main" id="{5E3D184E-335E-4B17-BE75-B3E5A18A068F}"/>
              </a:ext>
            </a:extLst>
          </p:cNvPr>
          <p:cNvSpPr txBox="1"/>
          <p:nvPr/>
        </p:nvSpPr>
        <p:spPr>
          <a:xfrm>
            <a:off x="2279649" y="4979678"/>
            <a:ext cx="7632700"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Calibri" panose="020F0502020204030204" pitchFamily="34" charset="0"/>
              </a:rPr>
              <a:t>10 minutes exercise – fill up your knowledge bins!</a:t>
            </a:r>
          </a:p>
        </p:txBody>
      </p:sp>
      <p:cxnSp>
        <p:nvCxnSpPr>
          <p:cNvPr id="9" name="Straight Connector 8">
            <a:extLst>
              <a:ext uri="{FF2B5EF4-FFF2-40B4-BE49-F238E27FC236}">
                <a16:creationId xmlns:a16="http://schemas.microsoft.com/office/drawing/2014/main" id="{1CBD4C3D-295E-4C00-AF27-0F8FD837E752}"/>
              </a:ext>
            </a:extLst>
          </p:cNvPr>
          <p:cNvCxnSpPr/>
          <p:nvPr/>
        </p:nvCxnSpPr>
        <p:spPr>
          <a:xfrm>
            <a:off x="965200" y="1690688"/>
            <a:ext cx="10261600" cy="0"/>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99391B92-64A7-4B2F-A289-471BFD45CD1B}"/>
              </a:ext>
            </a:extLst>
          </p:cNvPr>
          <p:cNvCxnSpPr/>
          <p:nvPr/>
        </p:nvCxnSpPr>
        <p:spPr>
          <a:xfrm>
            <a:off x="965200" y="1614489"/>
            <a:ext cx="1026160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36471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down)">
                                      <p:cBhvr>
                                        <p:cTn id="25" dur="580">
                                          <p:stCondLst>
                                            <p:cond delay="0"/>
                                          </p:stCondLst>
                                        </p:cTn>
                                        <p:tgtEl>
                                          <p:spTgt spid="5"/>
                                        </p:tgtEl>
                                      </p:cBhvr>
                                    </p:animEffect>
                                    <p:anim calcmode="lin" valueType="num">
                                      <p:cBhvr>
                                        <p:cTn id="26"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31" dur="26">
                                          <p:stCondLst>
                                            <p:cond delay="650"/>
                                          </p:stCondLst>
                                        </p:cTn>
                                        <p:tgtEl>
                                          <p:spTgt spid="5"/>
                                        </p:tgtEl>
                                      </p:cBhvr>
                                      <p:to x="100000" y="60000"/>
                                    </p:animScale>
                                    <p:animScale>
                                      <p:cBhvr>
                                        <p:cTn id="32" dur="166" decel="50000">
                                          <p:stCondLst>
                                            <p:cond delay="676"/>
                                          </p:stCondLst>
                                        </p:cTn>
                                        <p:tgtEl>
                                          <p:spTgt spid="5"/>
                                        </p:tgtEl>
                                      </p:cBhvr>
                                      <p:to x="100000" y="100000"/>
                                    </p:animScale>
                                    <p:animScale>
                                      <p:cBhvr>
                                        <p:cTn id="33" dur="26">
                                          <p:stCondLst>
                                            <p:cond delay="1312"/>
                                          </p:stCondLst>
                                        </p:cTn>
                                        <p:tgtEl>
                                          <p:spTgt spid="5"/>
                                        </p:tgtEl>
                                      </p:cBhvr>
                                      <p:to x="100000" y="80000"/>
                                    </p:animScale>
                                    <p:animScale>
                                      <p:cBhvr>
                                        <p:cTn id="34" dur="166" decel="50000">
                                          <p:stCondLst>
                                            <p:cond delay="1338"/>
                                          </p:stCondLst>
                                        </p:cTn>
                                        <p:tgtEl>
                                          <p:spTgt spid="5"/>
                                        </p:tgtEl>
                                      </p:cBhvr>
                                      <p:to x="100000" y="100000"/>
                                    </p:animScale>
                                    <p:animScale>
                                      <p:cBhvr>
                                        <p:cTn id="35" dur="26">
                                          <p:stCondLst>
                                            <p:cond delay="1642"/>
                                          </p:stCondLst>
                                        </p:cTn>
                                        <p:tgtEl>
                                          <p:spTgt spid="5"/>
                                        </p:tgtEl>
                                      </p:cBhvr>
                                      <p:to x="100000" y="90000"/>
                                    </p:animScale>
                                    <p:animScale>
                                      <p:cBhvr>
                                        <p:cTn id="36" dur="166" decel="50000">
                                          <p:stCondLst>
                                            <p:cond delay="1668"/>
                                          </p:stCondLst>
                                        </p:cTn>
                                        <p:tgtEl>
                                          <p:spTgt spid="5"/>
                                        </p:tgtEl>
                                      </p:cBhvr>
                                      <p:to x="100000" y="100000"/>
                                    </p:animScale>
                                    <p:animScale>
                                      <p:cBhvr>
                                        <p:cTn id="37" dur="26">
                                          <p:stCondLst>
                                            <p:cond delay="1808"/>
                                          </p:stCondLst>
                                        </p:cTn>
                                        <p:tgtEl>
                                          <p:spTgt spid="5"/>
                                        </p:tgtEl>
                                      </p:cBhvr>
                                      <p:to x="100000" y="95000"/>
                                    </p:animScale>
                                    <p:animScale>
                                      <p:cBhvr>
                                        <p:cTn id="38" dur="166" decel="50000">
                                          <p:stCondLst>
                                            <p:cond delay="1834"/>
                                          </p:stCondLst>
                                        </p:cTn>
                                        <p:tgtEl>
                                          <p:spTgt spid="5"/>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wipe(down)">
                                      <p:cBhvr>
                                        <p:cTn id="43" dur="580">
                                          <p:stCondLst>
                                            <p:cond delay="0"/>
                                          </p:stCondLst>
                                        </p:cTn>
                                        <p:tgtEl>
                                          <p:spTgt spid="6"/>
                                        </p:tgtEl>
                                      </p:cBhvr>
                                    </p:animEffect>
                                    <p:anim calcmode="lin" valueType="num">
                                      <p:cBhvr>
                                        <p:cTn id="44"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49" dur="26">
                                          <p:stCondLst>
                                            <p:cond delay="650"/>
                                          </p:stCondLst>
                                        </p:cTn>
                                        <p:tgtEl>
                                          <p:spTgt spid="6"/>
                                        </p:tgtEl>
                                      </p:cBhvr>
                                      <p:to x="100000" y="60000"/>
                                    </p:animScale>
                                    <p:animScale>
                                      <p:cBhvr>
                                        <p:cTn id="50" dur="166" decel="50000">
                                          <p:stCondLst>
                                            <p:cond delay="676"/>
                                          </p:stCondLst>
                                        </p:cTn>
                                        <p:tgtEl>
                                          <p:spTgt spid="6"/>
                                        </p:tgtEl>
                                      </p:cBhvr>
                                      <p:to x="100000" y="100000"/>
                                    </p:animScale>
                                    <p:animScale>
                                      <p:cBhvr>
                                        <p:cTn id="51" dur="26">
                                          <p:stCondLst>
                                            <p:cond delay="1312"/>
                                          </p:stCondLst>
                                        </p:cTn>
                                        <p:tgtEl>
                                          <p:spTgt spid="6"/>
                                        </p:tgtEl>
                                      </p:cBhvr>
                                      <p:to x="100000" y="80000"/>
                                    </p:animScale>
                                    <p:animScale>
                                      <p:cBhvr>
                                        <p:cTn id="52" dur="166" decel="50000">
                                          <p:stCondLst>
                                            <p:cond delay="1338"/>
                                          </p:stCondLst>
                                        </p:cTn>
                                        <p:tgtEl>
                                          <p:spTgt spid="6"/>
                                        </p:tgtEl>
                                      </p:cBhvr>
                                      <p:to x="100000" y="100000"/>
                                    </p:animScale>
                                    <p:animScale>
                                      <p:cBhvr>
                                        <p:cTn id="53" dur="26">
                                          <p:stCondLst>
                                            <p:cond delay="1642"/>
                                          </p:stCondLst>
                                        </p:cTn>
                                        <p:tgtEl>
                                          <p:spTgt spid="6"/>
                                        </p:tgtEl>
                                      </p:cBhvr>
                                      <p:to x="100000" y="90000"/>
                                    </p:animScale>
                                    <p:animScale>
                                      <p:cBhvr>
                                        <p:cTn id="54" dur="166" decel="50000">
                                          <p:stCondLst>
                                            <p:cond delay="1668"/>
                                          </p:stCondLst>
                                        </p:cTn>
                                        <p:tgtEl>
                                          <p:spTgt spid="6"/>
                                        </p:tgtEl>
                                      </p:cBhvr>
                                      <p:to x="100000" y="100000"/>
                                    </p:animScale>
                                    <p:animScale>
                                      <p:cBhvr>
                                        <p:cTn id="55" dur="26">
                                          <p:stCondLst>
                                            <p:cond delay="1808"/>
                                          </p:stCondLst>
                                        </p:cTn>
                                        <p:tgtEl>
                                          <p:spTgt spid="6"/>
                                        </p:tgtEl>
                                      </p:cBhvr>
                                      <p:to x="100000" y="95000"/>
                                    </p:animScale>
                                    <p:animScale>
                                      <p:cBhvr>
                                        <p:cTn id="56" dur="166" decel="50000">
                                          <p:stCondLst>
                                            <p:cond delay="1834"/>
                                          </p:stCondLst>
                                        </p:cTn>
                                        <p:tgtEl>
                                          <p:spTgt spid="6"/>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C82EC0-4F13-4EB2-B4C9-1B7CA9FA9509}"/>
              </a:ext>
            </a:extLst>
          </p:cNvPr>
          <p:cNvSpPr>
            <a:spLocks noGrp="1"/>
          </p:cNvSpPr>
          <p:nvPr>
            <p:ph type="title"/>
          </p:nvPr>
        </p:nvSpPr>
        <p:spPr/>
        <p:txBody>
          <a:bodyPr/>
          <a:lstStyle/>
          <a:p>
            <a:r>
              <a:rPr lang="en-US" dirty="0"/>
              <a:t>Money Laundering Stages</a:t>
            </a:r>
          </a:p>
        </p:txBody>
      </p:sp>
      <p:cxnSp>
        <p:nvCxnSpPr>
          <p:cNvPr id="6" name="Straight Connector 5">
            <a:extLst>
              <a:ext uri="{FF2B5EF4-FFF2-40B4-BE49-F238E27FC236}">
                <a16:creationId xmlns:a16="http://schemas.microsoft.com/office/drawing/2014/main" id="{4B12C3E0-106C-4E80-BE8F-812CEB0F5E8C}"/>
              </a:ext>
            </a:extLst>
          </p:cNvPr>
          <p:cNvCxnSpPr/>
          <p:nvPr/>
        </p:nvCxnSpPr>
        <p:spPr>
          <a:xfrm>
            <a:off x="965200" y="1690688"/>
            <a:ext cx="1026160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26D039C7-03F0-4280-9469-EB013508EFA3}"/>
              </a:ext>
            </a:extLst>
          </p:cNvPr>
          <p:cNvCxnSpPr/>
          <p:nvPr/>
        </p:nvCxnSpPr>
        <p:spPr>
          <a:xfrm>
            <a:off x="965200" y="1614489"/>
            <a:ext cx="1026160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7A2B86D4-2091-4935-B840-933A843167E7}"/>
              </a:ext>
            </a:extLst>
          </p:cNvPr>
          <p:cNvPicPr>
            <a:picLocks noChangeAspect="1"/>
          </p:cNvPicPr>
          <p:nvPr/>
        </p:nvPicPr>
        <p:blipFill>
          <a:blip r:embed="rId2"/>
          <a:stretch>
            <a:fillRect/>
          </a:stretch>
        </p:blipFill>
        <p:spPr>
          <a:xfrm>
            <a:off x="2402582" y="1761872"/>
            <a:ext cx="6807453" cy="4731003"/>
          </a:xfrm>
          <a:prstGeom prst="rect">
            <a:avLst/>
          </a:prstGeom>
        </p:spPr>
      </p:pic>
    </p:spTree>
    <p:extLst>
      <p:ext uri="{BB962C8B-B14F-4D97-AF65-F5344CB8AC3E}">
        <p14:creationId xmlns:p14="http://schemas.microsoft.com/office/powerpoint/2010/main" val="2995586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E3F192-326B-41B6-B187-193BDACC7DE5}"/>
              </a:ext>
            </a:extLst>
          </p:cNvPr>
          <p:cNvSpPr>
            <a:spLocks noGrp="1"/>
          </p:cNvSpPr>
          <p:nvPr>
            <p:ph type="title"/>
          </p:nvPr>
        </p:nvSpPr>
        <p:spPr>
          <a:xfrm>
            <a:off x="1393638" y="541618"/>
            <a:ext cx="9404723" cy="1400530"/>
          </a:xfrm>
        </p:spPr>
        <p:txBody>
          <a:bodyPr/>
          <a:lstStyle/>
          <a:p>
            <a:r>
              <a:rPr lang="en-GB" dirty="0">
                <a:solidFill>
                  <a:schemeClr val="bg1"/>
                </a:solidFill>
                <a:latin typeface="Calibri" panose="020F0502020204030204" pitchFamily="34" charset="0"/>
                <a:ea typeface="Calibri" panose="020F0502020204030204" pitchFamily="34" charset="0"/>
                <a:cs typeface="Calibri" panose="020F0502020204030204" pitchFamily="34" charset="0"/>
              </a:rPr>
              <a:t>Financial interviews</a:t>
            </a:r>
            <a:br>
              <a:rPr lang="en-GB" dirty="0">
                <a:solidFill>
                  <a:schemeClr val="bg1"/>
                </a:solidFill>
              </a:rPr>
            </a:br>
            <a:endParaRPr lang="en-GB" dirty="0">
              <a:solidFill>
                <a:schemeClr val="bg1"/>
              </a:solidFill>
            </a:endParaRPr>
          </a:p>
        </p:txBody>
      </p:sp>
      <p:pic>
        <p:nvPicPr>
          <p:cNvPr id="1026" name="Picture 2" descr="Garbage bin icon, outline style 14542072 Vector Art at Vecteezy">
            <a:extLst>
              <a:ext uri="{FF2B5EF4-FFF2-40B4-BE49-F238E27FC236}">
                <a16:creationId xmlns:a16="http://schemas.microsoft.com/office/drawing/2014/main" id="{4B23A7EF-FF9A-4947-ACF0-FEB42666447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3638" y="1942147"/>
            <a:ext cx="2070100" cy="20701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42B2DEC0-1897-4648-B041-AA447B96F478}"/>
              </a:ext>
            </a:extLst>
          </p:cNvPr>
          <p:cNvSpPr txBox="1"/>
          <p:nvPr/>
        </p:nvSpPr>
        <p:spPr>
          <a:xfrm>
            <a:off x="1125257" y="4012247"/>
            <a:ext cx="2887568" cy="1938992"/>
          </a:xfrm>
          <a:prstGeom prst="rect">
            <a:avLst/>
          </a:prstGeom>
          <a:noFill/>
        </p:spPr>
        <p:txBody>
          <a:bodyPr wrap="square" rtlCol="0">
            <a:spAutoFit/>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How many properties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Mortgage providers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Deposit amount</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When bought</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Intending to sell</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Rentals – how?</a:t>
            </a:r>
          </a:p>
        </p:txBody>
      </p:sp>
      <p:pic>
        <p:nvPicPr>
          <p:cNvPr id="10" name="Picture 2" descr="Garbage bin icon, outline style 14542072 Vector Art at Vecteezy">
            <a:extLst>
              <a:ext uri="{FF2B5EF4-FFF2-40B4-BE49-F238E27FC236}">
                <a16:creationId xmlns:a16="http://schemas.microsoft.com/office/drawing/2014/main" id="{40887922-CA7D-4837-8ADD-C8DD155737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60949" y="1956267"/>
            <a:ext cx="2070100" cy="20701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10640EB2-64F6-40E8-BFF8-5D5CD4348E8E}"/>
              </a:ext>
            </a:extLst>
          </p:cNvPr>
          <p:cNvSpPr txBox="1"/>
          <p:nvPr/>
        </p:nvSpPr>
        <p:spPr>
          <a:xfrm>
            <a:off x="5073462" y="3995754"/>
            <a:ext cx="2594161" cy="1938992"/>
          </a:xfrm>
          <a:prstGeom prst="rect">
            <a:avLst/>
          </a:prstGeom>
          <a:noFill/>
        </p:spPr>
        <p:txBody>
          <a:bodyPr wrap="square" rtlCol="0">
            <a:spAutoFit/>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Employer</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Roles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Dates from</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How much</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Payment method</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Pension providers</a:t>
            </a:r>
          </a:p>
        </p:txBody>
      </p:sp>
      <p:pic>
        <p:nvPicPr>
          <p:cNvPr id="12" name="Picture 2" descr="Garbage bin icon, outline style 14542072 Vector Art at Vecteezy">
            <a:extLst>
              <a:ext uri="{FF2B5EF4-FFF2-40B4-BE49-F238E27FC236}">
                <a16:creationId xmlns:a16="http://schemas.microsoft.com/office/drawing/2014/main" id="{01C5778F-F646-4FCA-8EE3-321251F0176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28260" y="1970386"/>
            <a:ext cx="2070100" cy="207010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F23E97B3-4F71-4248-A8B6-0B6B298E5A31}"/>
              </a:ext>
            </a:extLst>
          </p:cNvPr>
          <p:cNvSpPr txBox="1"/>
          <p:nvPr/>
        </p:nvSpPr>
        <p:spPr>
          <a:xfrm>
            <a:off x="8605929" y="4068724"/>
            <a:ext cx="2594161" cy="1938992"/>
          </a:xfrm>
          <a:prstGeom prst="rect">
            <a:avLst/>
          </a:prstGeom>
          <a:noFill/>
        </p:spPr>
        <p:txBody>
          <a:bodyPr wrap="square" rtlCol="0">
            <a:spAutoFit/>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Which banks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Balances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Joint accounts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Signatories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Opening dates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Types of account</a:t>
            </a:r>
          </a:p>
        </p:txBody>
      </p:sp>
      <p:sp>
        <p:nvSpPr>
          <p:cNvPr id="9" name="TextBox 8">
            <a:extLst>
              <a:ext uri="{FF2B5EF4-FFF2-40B4-BE49-F238E27FC236}">
                <a16:creationId xmlns:a16="http://schemas.microsoft.com/office/drawing/2014/main" id="{988FED79-730F-4AED-AF70-780AE5A43194}"/>
              </a:ext>
            </a:extLst>
          </p:cNvPr>
          <p:cNvSpPr txBox="1"/>
          <p:nvPr/>
        </p:nvSpPr>
        <p:spPr>
          <a:xfrm>
            <a:off x="1717488" y="2832856"/>
            <a:ext cx="1422400" cy="369332"/>
          </a:xfrm>
          <a:prstGeom prst="rect">
            <a:avLst/>
          </a:prstGeom>
          <a:solidFill>
            <a:schemeClr val="bg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entury Gothic" panose="020B0502020202020204"/>
                <a:ea typeface="+mn-ea"/>
                <a:cs typeface="+mn-cs"/>
              </a:rPr>
              <a:t>real estate</a:t>
            </a:r>
          </a:p>
        </p:txBody>
      </p:sp>
      <p:sp>
        <p:nvSpPr>
          <p:cNvPr id="15" name="TextBox 14">
            <a:extLst>
              <a:ext uri="{FF2B5EF4-FFF2-40B4-BE49-F238E27FC236}">
                <a16:creationId xmlns:a16="http://schemas.microsoft.com/office/drawing/2014/main" id="{3A4BFCD9-BED6-4575-B870-6CB046AAFB52}"/>
              </a:ext>
            </a:extLst>
          </p:cNvPr>
          <p:cNvSpPr txBox="1"/>
          <p:nvPr/>
        </p:nvSpPr>
        <p:spPr>
          <a:xfrm>
            <a:off x="5384798" y="2792531"/>
            <a:ext cx="1422400" cy="369332"/>
          </a:xfrm>
          <a:prstGeom prst="rect">
            <a:avLst/>
          </a:prstGeom>
          <a:solidFill>
            <a:schemeClr val="bg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entury Gothic" panose="020B0502020202020204"/>
                <a:ea typeface="+mn-ea"/>
                <a:cs typeface="+mn-cs"/>
              </a:rPr>
              <a:t>income</a:t>
            </a:r>
          </a:p>
        </p:txBody>
      </p:sp>
      <p:sp>
        <p:nvSpPr>
          <p:cNvPr id="16" name="TextBox 15">
            <a:extLst>
              <a:ext uri="{FF2B5EF4-FFF2-40B4-BE49-F238E27FC236}">
                <a16:creationId xmlns:a16="http://schemas.microsoft.com/office/drawing/2014/main" id="{EE2EB47E-8D9E-47A0-902D-44B51215B532}"/>
              </a:ext>
            </a:extLst>
          </p:cNvPr>
          <p:cNvSpPr txBox="1"/>
          <p:nvPr/>
        </p:nvSpPr>
        <p:spPr>
          <a:xfrm>
            <a:off x="9052112" y="2764544"/>
            <a:ext cx="1422400" cy="369332"/>
          </a:xfrm>
          <a:prstGeom prst="rect">
            <a:avLst/>
          </a:prstGeom>
          <a:solidFill>
            <a:schemeClr val="bg1"/>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entury Gothic" panose="020B0502020202020204"/>
                <a:ea typeface="+mn-ea"/>
                <a:cs typeface="+mn-cs"/>
              </a:rPr>
              <a:t>banking</a:t>
            </a:r>
          </a:p>
        </p:txBody>
      </p:sp>
      <p:cxnSp>
        <p:nvCxnSpPr>
          <p:cNvPr id="14" name="Straight Connector 13">
            <a:extLst>
              <a:ext uri="{FF2B5EF4-FFF2-40B4-BE49-F238E27FC236}">
                <a16:creationId xmlns:a16="http://schemas.microsoft.com/office/drawing/2014/main" id="{6961DD75-60DB-4C70-BCE6-5F4E0ABDF575}"/>
              </a:ext>
            </a:extLst>
          </p:cNvPr>
          <p:cNvCxnSpPr/>
          <p:nvPr/>
        </p:nvCxnSpPr>
        <p:spPr>
          <a:xfrm>
            <a:off x="965200" y="1614489"/>
            <a:ext cx="1026160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9DBE8ADA-8AFC-4185-AD13-434D5018CB7B}"/>
              </a:ext>
            </a:extLst>
          </p:cNvPr>
          <p:cNvCxnSpPr/>
          <p:nvPr/>
        </p:nvCxnSpPr>
        <p:spPr>
          <a:xfrm>
            <a:off x="965200" y="1690688"/>
            <a:ext cx="10261600" cy="0"/>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26046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8873" y="103978"/>
            <a:ext cx="10515600" cy="1325563"/>
          </a:xfrm>
        </p:spPr>
        <p:txBody>
          <a:bodyPr>
            <a:normAutofit/>
          </a:bodyPr>
          <a:lstStyle/>
          <a:p>
            <a:r>
              <a:rPr lang="en-US" sz="4200" dirty="0"/>
              <a:t>What do orders mean……………………PRIZES!</a:t>
            </a:r>
          </a:p>
        </p:txBody>
      </p:sp>
      <p:sp>
        <p:nvSpPr>
          <p:cNvPr id="3" name="TextBox 2"/>
          <p:cNvSpPr txBox="1"/>
          <p:nvPr/>
        </p:nvSpPr>
        <p:spPr>
          <a:xfrm>
            <a:off x="1590302" y="3313873"/>
            <a:ext cx="5584704" cy="52322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Search and Seizure Warrants</a:t>
            </a:r>
          </a:p>
        </p:txBody>
      </p:sp>
      <p:sp>
        <p:nvSpPr>
          <p:cNvPr id="8" name="TextBox 7"/>
          <p:cNvSpPr txBox="1"/>
          <p:nvPr/>
        </p:nvSpPr>
        <p:spPr>
          <a:xfrm>
            <a:off x="1579419" y="4546902"/>
            <a:ext cx="5597883" cy="523220"/>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Property Freezing/Forfeiture Orders</a:t>
            </a:r>
          </a:p>
        </p:txBody>
      </p:sp>
      <p:sp>
        <p:nvSpPr>
          <p:cNvPr id="9" name="TextBox 8"/>
          <p:cNvSpPr txBox="1"/>
          <p:nvPr/>
        </p:nvSpPr>
        <p:spPr>
          <a:xfrm>
            <a:off x="1579419" y="1450358"/>
            <a:ext cx="5587999" cy="52322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Production Orders</a:t>
            </a:r>
            <a:endPar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 name="TextBox 9"/>
          <p:cNvSpPr txBox="1"/>
          <p:nvPr/>
        </p:nvSpPr>
        <p:spPr>
          <a:xfrm>
            <a:off x="1579419" y="2075378"/>
            <a:ext cx="5586351" cy="52322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Account Monitoring Orders</a:t>
            </a:r>
          </a:p>
        </p:txBody>
      </p:sp>
      <p:sp>
        <p:nvSpPr>
          <p:cNvPr id="11" name="TextBox 10"/>
          <p:cNvSpPr txBox="1"/>
          <p:nvPr/>
        </p:nvSpPr>
        <p:spPr>
          <a:xfrm>
            <a:off x="1579419" y="2687194"/>
            <a:ext cx="5591294" cy="52322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Customer Information Orders</a:t>
            </a:r>
          </a:p>
        </p:txBody>
      </p:sp>
      <p:sp>
        <p:nvSpPr>
          <p:cNvPr id="14" name="TextBox 13"/>
          <p:cNvSpPr txBox="1"/>
          <p:nvPr/>
        </p:nvSpPr>
        <p:spPr>
          <a:xfrm>
            <a:off x="1579419" y="5171922"/>
            <a:ext cx="5597883" cy="523220"/>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*Restraint Orders</a:t>
            </a:r>
          </a:p>
        </p:txBody>
      </p:sp>
      <p:sp>
        <p:nvSpPr>
          <p:cNvPr id="15" name="TextBox 14"/>
          <p:cNvSpPr txBox="1"/>
          <p:nvPr/>
        </p:nvSpPr>
        <p:spPr>
          <a:xfrm>
            <a:off x="1590302" y="3938893"/>
            <a:ext cx="5584704" cy="523220"/>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Disclosure Orders</a:t>
            </a:r>
          </a:p>
        </p:txBody>
      </p:sp>
      <p:sp>
        <p:nvSpPr>
          <p:cNvPr id="18" name="TextBox 17"/>
          <p:cNvSpPr txBox="1"/>
          <p:nvPr/>
        </p:nvSpPr>
        <p:spPr>
          <a:xfrm>
            <a:off x="1583712" y="5814448"/>
            <a:ext cx="5597883" cy="52322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Cash Detention/Forfeiture Orders</a:t>
            </a:r>
          </a:p>
        </p:txBody>
      </p:sp>
      <p:pic>
        <p:nvPicPr>
          <p:cNvPr id="8196" name="Picture 4" descr="Free Hulk Logo Cliparts, Download Free Hulk Logo Cliparts png images, Free  ClipArts on Clipart Librar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49467" y="2143950"/>
            <a:ext cx="3345006" cy="3142476"/>
          </a:xfrm>
          <a:prstGeom prst="rect">
            <a:avLst/>
          </a:prstGeom>
          <a:noFill/>
          <a:extLst>
            <a:ext uri="{909E8E84-426E-40DD-AFC4-6F175D3DCCD1}">
              <a14:hiddenFill xmlns:a14="http://schemas.microsoft.com/office/drawing/2010/main">
                <a:solidFill>
                  <a:srgbClr val="FFFFFF"/>
                </a:solidFill>
              </a14:hiddenFill>
            </a:ext>
          </a:extLst>
        </p:spPr>
      </p:pic>
      <p:cxnSp>
        <p:nvCxnSpPr>
          <p:cNvPr id="17" name="Straight Connector 16">
            <a:extLst>
              <a:ext uri="{FF2B5EF4-FFF2-40B4-BE49-F238E27FC236}">
                <a16:creationId xmlns:a16="http://schemas.microsoft.com/office/drawing/2014/main" id="{F6951EAF-32C0-428E-843A-9C3DD36E59F0}"/>
              </a:ext>
            </a:extLst>
          </p:cNvPr>
          <p:cNvCxnSpPr/>
          <p:nvPr/>
        </p:nvCxnSpPr>
        <p:spPr>
          <a:xfrm>
            <a:off x="805873" y="1195388"/>
            <a:ext cx="10261600" cy="0"/>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975C439-170D-4729-BFBC-8E28970D8ED5}"/>
              </a:ext>
            </a:extLst>
          </p:cNvPr>
          <p:cNvCxnSpPr/>
          <p:nvPr/>
        </p:nvCxnSpPr>
        <p:spPr>
          <a:xfrm>
            <a:off x="805873" y="1093789"/>
            <a:ext cx="1026160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465393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AFA677-DFFD-4824-8A1E-5AA20055BC53}"/>
              </a:ext>
            </a:extLst>
          </p:cNvPr>
          <p:cNvSpPr>
            <a:spLocks noGrp="1"/>
          </p:cNvSpPr>
          <p:nvPr>
            <p:ph type="title"/>
          </p:nvPr>
        </p:nvSpPr>
        <p:spPr>
          <a:xfrm>
            <a:off x="1393638" y="452718"/>
            <a:ext cx="9404723" cy="1400530"/>
          </a:xfrm>
        </p:spPr>
        <p:txBody>
          <a:bodyPr/>
          <a:lstStyle/>
          <a:p>
            <a:pPr algn="ctr"/>
            <a:r>
              <a:rPr lang="en-GB" dirty="0">
                <a:solidFill>
                  <a:schemeClr val="bg1"/>
                </a:solidFill>
                <a:latin typeface="Calibri" panose="020F0502020204030204" pitchFamily="34" charset="0"/>
                <a:ea typeface="Calibri" panose="020F0502020204030204" pitchFamily="34" charset="0"/>
                <a:cs typeface="Calibri" panose="020F0502020204030204" pitchFamily="34" charset="0"/>
              </a:rPr>
              <a:t>Banking Material Schedule </a:t>
            </a:r>
            <a:br>
              <a:rPr lang="en-GB" dirty="0">
                <a:solidFill>
                  <a:schemeClr val="bg1"/>
                </a:solidFill>
                <a:latin typeface="Calibri" panose="020F0502020204030204" pitchFamily="34" charset="0"/>
                <a:ea typeface="Calibri" panose="020F0502020204030204" pitchFamily="34" charset="0"/>
                <a:cs typeface="Calibri" panose="020F0502020204030204" pitchFamily="34" charset="0"/>
              </a:rPr>
            </a:br>
            <a:r>
              <a:rPr lang="en-GB" sz="3200" dirty="0">
                <a:solidFill>
                  <a:schemeClr val="bg1"/>
                </a:solidFill>
                <a:latin typeface="Calibri" panose="020F0502020204030204" pitchFamily="34" charset="0"/>
                <a:ea typeface="Calibri" panose="020F0502020204030204" pitchFamily="34" charset="0"/>
                <a:cs typeface="Calibri" panose="020F0502020204030204" pitchFamily="34" charset="0"/>
              </a:rPr>
              <a:t>Training Example (not real)</a:t>
            </a:r>
          </a:p>
        </p:txBody>
      </p:sp>
      <p:pic>
        <p:nvPicPr>
          <p:cNvPr id="14" name="Picture 13">
            <a:extLst>
              <a:ext uri="{FF2B5EF4-FFF2-40B4-BE49-F238E27FC236}">
                <a16:creationId xmlns:a16="http://schemas.microsoft.com/office/drawing/2014/main" id="{9489A62A-8733-4BE0-8129-825C27786F1B}"/>
              </a:ext>
            </a:extLst>
          </p:cNvPr>
          <p:cNvPicPr>
            <a:picLocks noChangeAspect="1"/>
          </p:cNvPicPr>
          <p:nvPr/>
        </p:nvPicPr>
        <p:blipFill rotWithShape="1">
          <a:blip r:embed="rId2"/>
          <a:srcRect b="30217"/>
          <a:stretch/>
        </p:blipFill>
        <p:spPr>
          <a:xfrm>
            <a:off x="289055" y="1720106"/>
            <a:ext cx="11613887" cy="3156694"/>
          </a:xfrm>
          <a:prstGeom prst="rect">
            <a:avLst/>
          </a:prstGeom>
        </p:spPr>
      </p:pic>
      <p:sp>
        <p:nvSpPr>
          <p:cNvPr id="3" name="TextBox 2">
            <a:extLst>
              <a:ext uri="{FF2B5EF4-FFF2-40B4-BE49-F238E27FC236}">
                <a16:creationId xmlns:a16="http://schemas.microsoft.com/office/drawing/2014/main" id="{EAD86FA5-6786-4CA8-9CD2-DB4294700BF1}"/>
              </a:ext>
            </a:extLst>
          </p:cNvPr>
          <p:cNvSpPr txBox="1"/>
          <p:nvPr/>
        </p:nvSpPr>
        <p:spPr>
          <a:xfrm>
            <a:off x="3181348" y="5016500"/>
            <a:ext cx="5829300" cy="1384995"/>
          </a:xfrm>
          <a:prstGeom prst="rect">
            <a:avLst/>
          </a:prstGeom>
          <a:noFill/>
        </p:spPr>
        <p:txBody>
          <a:bodyPr wrap="square" rtlCol="0">
            <a:spAutoFit/>
          </a:bodyPr>
          <a:lstStyle/>
          <a:p>
            <a:pPr algn="ctr"/>
            <a:r>
              <a:rPr lang="en-US" sz="2800" dirty="0">
                <a:solidFill>
                  <a:srgbClr val="FF0000"/>
                </a:solidFill>
                <a:latin typeface="Calibri" panose="020F0502020204030204" pitchFamily="34" charset="0"/>
                <a:ea typeface="Calibri" panose="020F0502020204030204" pitchFamily="34" charset="0"/>
                <a:cs typeface="Calibri" panose="020F0502020204030204" pitchFamily="34" charset="0"/>
              </a:rPr>
              <a:t>Record every bank account number that you identify from the investigation and intelligence material</a:t>
            </a:r>
          </a:p>
        </p:txBody>
      </p:sp>
    </p:spTree>
    <p:extLst>
      <p:ext uri="{BB962C8B-B14F-4D97-AF65-F5344CB8AC3E}">
        <p14:creationId xmlns:p14="http://schemas.microsoft.com/office/powerpoint/2010/main" val="22865178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AFA677-DFFD-4824-8A1E-5AA20055BC53}"/>
              </a:ext>
            </a:extLst>
          </p:cNvPr>
          <p:cNvSpPr>
            <a:spLocks noGrp="1"/>
          </p:cNvSpPr>
          <p:nvPr>
            <p:ph type="title"/>
          </p:nvPr>
        </p:nvSpPr>
        <p:spPr>
          <a:xfrm>
            <a:off x="1393638" y="452718"/>
            <a:ext cx="9404723" cy="1400530"/>
          </a:xfrm>
        </p:spPr>
        <p:txBody>
          <a:bodyPr/>
          <a:lstStyle/>
          <a:p>
            <a:pPr algn="ctr"/>
            <a:r>
              <a:rPr lang="en-GB" dirty="0">
                <a:solidFill>
                  <a:schemeClr val="bg1"/>
                </a:solidFill>
                <a:latin typeface="Calibri" panose="020F0502020204030204" pitchFamily="34" charset="0"/>
                <a:ea typeface="Calibri" panose="020F0502020204030204" pitchFamily="34" charset="0"/>
                <a:cs typeface="Calibri" panose="020F0502020204030204" pitchFamily="34" charset="0"/>
              </a:rPr>
              <a:t>Asset Schedule </a:t>
            </a:r>
            <a:br>
              <a:rPr lang="en-GB" dirty="0">
                <a:solidFill>
                  <a:schemeClr val="bg1"/>
                </a:solidFill>
                <a:latin typeface="Calibri" panose="020F0502020204030204" pitchFamily="34" charset="0"/>
                <a:ea typeface="Calibri" panose="020F0502020204030204" pitchFamily="34" charset="0"/>
                <a:cs typeface="Calibri" panose="020F0502020204030204" pitchFamily="34" charset="0"/>
              </a:rPr>
            </a:br>
            <a:r>
              <a:rPr lang="en-GB" sz="3200" dirty="0">
                <a:solidFill>
                  <a:schemeClr val="bg1"/>
                </a:solidFill>
                <a:latin typeface="Calibri" panose="020F0502020204030204" pitchFamily="34" charset="0"/>
                <a:ea typeface="Calibri" panose="020F0502020204030204" pitchFamily="34" charset="0"/>
                <a:cs typeface="Calibri" panose="020F0502020204030204" pitchFamily="34" charset="0"/>
              </a:rPr>
              <a:t>Training Example (not real)</a:t>
            </a:r>
          </a:p>
        </p:txBody>
      </p:sp>
      <p:pic>
        <p:nvPicPr>
          <p:cNvPr id="3" name="Picture 2">
            <a:extLst>
              <a:ext uri="{FF2B5EF4-FFF2-40B4-BE49-F238E27FC236}">
                <a16:creationId xmlns:a16="http://schemas.microsoft.com/office/drawing/2014/main" id="{7982CC4A-212C-44D1-8FEA-A9B6316EE3BE}"/>
              </a:ext>
            </a:extLst>
          </p:cNvPr>
          <p:cNvPicPr>
            <a:picLocks noChangeAspect="1"/>
          </p:cNvPicPr>
          <p:nvPr/>
        </p:nvPicPr>
        <p:blipFill>
          <a:blip r:embed="rId2"/>
          <a:stretch>
            <a:fillRect/>
          </a:stretch>
        </p:blipFill>
        <p:spPr>
          <a:xfrm>
            <a:off x="362214" y="1800341"/>
            <a:ext cx="11467570" cy="4310246"/>
          </a:xfrm>
          <a:prstGeom prst="rect">
            <a:avLst/>
          </a:prstGeom>
        </p:spPr>
      </p:pic>
      <p:sp>
        <p:nvSpPr>
          <p:cNvPr id="5" name="TextBox 4">
            <a:extLst>
              <a:ext uri="{FF2B5EF4-FFF2-40B4-BE49-F238E27FC236}">
                <a16:creationId xmlns:a16="http://schemas.microsoft.com/office/drawing/2014/main" id="{A1846827-89C1-4639-B297-594A8918311D}"/>
              </a:ext>
            </a:extLst>
          </p:cNvPr>
          <p:cNvSpPr txBox="1"/>
          <p:nvPr/>
        </p:nvSpPr>
        <p:spPr>
          <a:xfrm>
            <a:off x="3181349" y="6110587"/>
            <a:ext cx="5829300" cy="523220"/>
          </a:xfrm>
          <a:prstGeom prst="rect">
            <a:avLst/>
          </a:prstGeom>
          <a:noFill/>
        </p:spPr>
        <p:txBody>
          <a:bodyPr wrap="square" rtlCol="0">
            <a:spAutoFit/>
          </a:bodyPr>
          <a:lstStyle/>
          <a:p>
            <a:pPr algn="ctr"/>
            <a:r>
              <a:rPr lang="en-US" sz="2800" dirty="0">
                <a:solidFill>
                  <a:srgbClr val="FF0000"/>
                </a:solidFill>
                <a:latin typeface="Calibri" panose="020F0502020204030204" pitchFamily="34" charset="0"/>
                <a:ea typeface="Calibri" panose="020F0502020204030204" pitchFamily="34" charset="0"/>
                <a:cs typeface="Calibri" panose="020F0502020204030204" pitchFamily="34" charset="0"/>
              </a:rPr>
              <a:t>What’s your plan B?</a:t>
            </a:r>
          </a:p>
        </p:txBody>
      </p:sp>
    </p:spTree>
    <p:extLst>
      <p:ext uri="{BB962C8B-B14F-4D97-AF65-F5344CB8AC3E}">
        <p14:creationId xmlns:p14="http://schemas.microsoft.com/office/powerpoint/2010/main" val="23586650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AB6C69C-76FB-4290-B253-0B09BD383FB6}"/>
              </a:ext>
            </a:extLst>
          </p:cNvPr>
          <p:cNvSpPr>
            <a:spLocks noGrp="1"/>
          </p:cNvSpPr>
          <p:nvPr>
            <p:ph type="title"/>
          </p:nvPr>
        </p:nvSpPr>
        <p:spPr>
          <a:xfrm>
            <a:off x="927100" y="625316"/>
            <a:ext cx="10655300" cy="1052709"/>
          </a:xfrm>
        </p:spPr>
        <p:txBody>
          <a:bodyPr/>
          <a:lstStyle/>
          <a:p>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Trade Based Money Laundering (“TBML”)</a:t>
            </a:r>
          </a:p>
        </p:txBody>
      </p:sp>
      <p:cxnSp>
        <p:nvCxnSpPr>
          <p:cNvPr id="6" name="Straight Connector 5">
            <a:extLst>
              <a:ext uri="{FF2B5EF4-FFF2-40B4-BE49-F238E27FC236}">
                <a16:creationId xmlns:a16="http://schemas.microsoft.com/office/drawing/2014/main" id="{0CF1730B-9FFF-4BEA-A531-C465EA714533}"/>
              </a:ext>
            </a:extLst>
          </p:cNvPr>
          <p:cNvCxnSpPr/>
          <p:nvPr/>
        </p:nvCxnSpPr>
        <p:spPr>
          <a:xfrm>
            <a:off x="1003300" y="1568646"/>
            <a:ext cx="1026160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57AC41E-A0BE-4612-B15B-070AFF760835}"/>
              </a:ext>
            </a:extLst>
          </p:cNvPr>
          <p:cNvCxnSpPr/>
          <p:nvPr/>
        </p:nvCxnSpPr>
        <p:spPr>
          <a:xfrm>
            <a:off x="1003300" y="1678025"/>
            <a:ext cx="10261600" cy="0"/>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sp>
        <p:nvSpPr>
          <p:cNvPr id="10" name="Content Placeholder 2">
            <a:extLst>
              <a:ext uri="{FF2B5EF4-FFF2-40B4-BE49-F238E27FC236}">
                <a16:creationId xmlns:a16="http://schemas.microsoft.com/office/drawing/2014/main" id="{197BF6DA-781A-4B3E-9A1A-19867E54E2B9}"/>
              </a:ext>
            </a:extLst>
          </p:cNvPr>
          <p:cNvSpPr txBox="1">
            <a:spLocks/>
          </p:cNvSpPr>
          <p:nvPr/>
        </p:nvSpPr>
        <p:spPr>
          <a:xfrm>
            <a:off x="1186543" y="2013300"/>
            <a:ext cx="9655628" cy="4219371"/>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r>
              <a:rPr kumimoji="0" lang="en-GB" sz="3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“the process of disguising the proceeds of crime</a:t>
            </a:r>
            <a:r>
              <a:rPr kumimoji="0" lang="en-GB" sz="3000" b="0" i="0" u="none" strike="noStrike" kern="1200" cap="none" spc="0" normalizeH="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 and moving value through the use of trade transactions in an attempt to legitimise their illicit origins”</a:t>
            </a:r>
          </a:p>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r>
              <a:rPr kumimoji="0" lang="en-GB" sz="3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Aim is not necessarily the movement of goods but the movement of money, which the trade transactions facilitate</a:t>
            </a:r>
          </a:p>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r>
              <a:rPr lang="en-GB" sz="3000" dirty="0">
                <a:solidFill>
                  <a:prstClr val="black"/>
                </a:solidFill>
                <a:latin typeface="Calibri" panose="020F0502020204030204" pitchFamily="34" charset="0"/>
                <a:ea typeface="Calibri" panose="020F0502020204030204" pitchFamily="34" charset="0"/>
                <a:cs typeface="Calibri" panose="020F0502020204030204" pitchFamily="34" charset="0"/>
              </a:rPr>
              <a:t>Also used to disguise the movement of value in an attempt to finance terrorism, whether from legitimate or illegitimate sources (“TBTF”)</a:t>
            </a:r>
            <a:endParaRPr kumimoji="0" lang="en-GB" sz="3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endParaRPr kumimoji="0" lang="en-GB" sz="3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endParaRPr kumimoji="0" lang="en-GB" sz="24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75357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0">
                                            <p:txEl>
                                              <p:pRg st="1" end="1"/>
                                            </p:txEl>
                                          </p:spTgt>
                                        </p:tgtEl>
                                        <p:attrNameLst>
                                          <p:attrName>style.visibility</p:attrName>
                                        </p:attrNameLst>
                                      </p:cBhvr>
                                      <p:to>
                                        <p:strVal val="visible"/>
                                      </p:to>
                                    </p:set>
                                    <p:anim calcmode="lin" valueType="num">
                                      <p:cBhvr additive="base">
                                        <p:cTn id="13" dur="500" fill="hold"/>
                                        <p:tgtEl>
                                          <p:spTgt spid="10">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0">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10">
                                            <p:txEl>
                                              <p:pRg st="2" end="2"/>
                                            </p:txEl>
                                          </p:spTgt>
                                        </p:tgtEl>
                                        <p:attrNameLst>
                                          <p:attrName>style.visibility</p:attrName>
                                        </p:attrNameLst>
                                      </p:cBhvr>
                                      <p:to>
                                        <p:strVal val="visible"/>
                                      </p:to>
                                    </p:set>
                                    <p:anim calcmode="lin" valueType="num">
                                      <p:cBhvr additive="base">
                                        <p:cTn id="19" dur="500" fill="hold"/>
                                        <p:tgtEl>
                                          <p:spTgt spid="10">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0">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15085"/>
            <a:ext cx="10515600" cy="1325563"/>
          </a:xfrm>
        </p:spPr>
        <p:txBody>
          <a:bodyPr>
            <a:normAutofit/>
          </a:bodyPr>
          <a:lstStyle/>
          <a:p>
            <a:r>
              <a:rPr lang="en-US" dirty="0"/>
              <a:t>Under-invoicing / Over-shipment</a:t>
            </a:r>
          </a:p>
        </p:txBody>
      </p:sp>
      <p:sp>
        <p:nvSpPr>
          <p:cNvPr id="8" name="TextBox 7"/>
          <p:cNvSpPr txBox="1"/>
          <p:nvPr/>
        </p:nvSpPr>
        <p:spPr>
          <a:xfrm>
            <a:off x="1129641" y="2377588"/>
            <a:ext cx="1459523" cy="2862322"/>
          </a:xfrm>
          <a:prstGeom prst="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INVOICE #1</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0000"/>
                </a:solidFill>
                <a:effectLst/>
                <a:uLnTx/>
                <a:uFillTx/>
                <a:latin typeface="Calibri" panose="020F0502020204030204"/>
                <a:ea typeface="+mn-ea"/>
                <a:cs typeface="+mn-cs"/>
              </a:rPr>
              <a:t>Commodity: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0000"/>
                </a:solidFill>
                <a:effectLst/>
                <a:uLnTx/>
                <a:uFillTx/>
                <a:latin typeface="Calibri" panose="020F0502020204030204"/>
                <a:ea typeface="+mn-ea"/>
                <a:cs typeface="+mn-cs"/>
              </a:rPr>
              <a:t>1,000 laptops USD $100 </a:t>
            </a:r>
            <a:r>
              <a:rPr kumimoji="0" lang="en-US" sz="1800" b="0" i="0" u="none" strike="noStrike" kern="1200" cap="none" spc="0" normalizeH="0" baseline="0" noProof="0" dirty="0" err="1">
                <a:ln>
                  <a:noFill/>
                </a:ln>
                <a:solidFill>
                  <a:srgbClr val="FF0000"/>
                </a:solidFill>
                <a:effectLst/>
                <a:uLnTx/>
                <a:uFillTx/>
                <a:latin typeface="Calibri" panose="020F0502020204030204"/>
                <a:ea typeface="+mn-ea"/>
                <a:cs typeface="+mn-cs"/>
              </a:rPr>
              <a:t>ea</a:t>
            </a:r>
            <a:endParaRPr kumimoji="0" lang="en-US" sz="1800" b="0" i="0" u="none" strike="noStrike" kern="1200" cap="none" spc="0" normalizeH="0" baseline="0" noProof="0" dirty="0">
              <a:ln>
                <a:noFill/>
              </a:ln>
              <a:solidFill>
                <a:srgbClr val="FF0000"/>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Shipping Container: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DE555111</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10" name="Straight Connector 9"/>
          <p:cNvCxnSpPr/>
          <p:nvPr/>
        </p:nvCxnSpPr>
        <p:spPr>
          <a:xfrm>
            <a:off x="1298648" y="2772977"/>
            <a:ext cx="1151792" cy="0"/>
          </a:xfrm>
          <a:prstGeom prst="line">
            <a:avLst/>
          </a:prstGeom>
        </p:spPr>
        <p:style>
          <a:lnRef idx="1">
            <a:schemeClr val="dk1"/>
          </a:lnRef>
          <a:fillRef idx="0">
            <a:schemeClr val="dk1"/>
          </a:fillRef>
          <a:effectRef idx="0">
            <a:schemeClr val="dk1"/>
          </a:effectRef>
          <a:fontRef idx="minor">
            <a:schemeClr val="tx1"/>
          </a:fontRef>
        </p:style>
      </p:cxnSp>
      <p:sp>
        <p:nvSpPr>
          <p:cNvPr id="11" name="Rectangle 10"/>
          <p:cNvSpPr/>
          <p:nvPr/>
        </p:nvSpPr>
        <p:spPr>
          <a:xfrm>
            <a:off x="4063719" y="3971433"/>
            <a:ext cx="2927838" cy="1177978"/>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p:cNvSpPr txBox="1"/>
          <p:nvPr/>
        </p:nvSpPr>
        <p:spPr>
          <a:xfrm>
            <a:off x="4188769" y="4035218"/>
            <a:ext cx="2716824"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Container DE555111</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Cargo: 5,000 laptops</a:t>
            </a:r>
          </a:p>
        </p:txBody>
      </p:sp>
      <p:sp>
        <p:nvSpPr>
          <p:cNvPr id="13" name="Right Arrow 12"/>
          <p:cNvSpPr/>
          <p:nvPr/>
        </p:nvSpPr>
        <p:spPr>
          <a:xfrm>
            <a:off x="7155598" y="4056134"/>
            <a:ext cx="886726" cy="1008575"/>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p:cNvSpPr/>
          <p:nvPr/>
        </p:nvSpPr>
        <p:spPr>
          <a:xfrm>
            <a:off x="5367042" y="2161353"/>
            <a:ext cx="2277208" cy="123971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ight Arrow 14"/>
          <p:cNvSpPr/>
          <p:nvPr/>
        </p:nvSpPr>
        <p:spPr>
          <a:xfrm flipH="1">
            <a:off x="3340339" y="2251679"/>
            <a:ext cx="1864258" cy="1008575"/>
          </a:xfrm>
          <a:prstGeom prst="right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p:cNvSpPr txBox="1"/>
          <p:nvPr/>
        </p:nvSpPr>
        <p:spPr>
          <a:xfrm>
            <a:off x="5498941" y="2347973"/>
            <a:ext cx="2100020"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Physical movement of USD $100,000 cross border</a:t>
            </a:r>
          </a:p>
        </p:txBody>
      </p:sp>
      <p:sp>
        <p:nvSpPr>
          <p:cNvPr id="17" name="TextBox 16"/>
          <p:cNvSpPr txBox="1"/>
          <p:nvPr/>
        </p:nvSpPr>
        <p:spPr>
          <a:xfrm>
            <a:off x="558141" y="5067673"/>
            <a:ext cx="1143000"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Exporter</a:t>
            </a:r>
          </a:p>
        </p:txBody>
      </p:sp>
      <p:sp>
        <p:nvSpPr>
          <p:cNvPr id="20" name="Snip Single Corner Rectangle 19"/>
          <p:cNvSpPr/>
          <p:nvPr/>
        </p:nvSpPr>
        <p:spPr>
          <a:xfrm>
            <a:off x="8496444" y="2314014"/>
            <a:ext cx="1441059" cy="2803061"/>
          </a:xfrm>
          <a:prstGeom prst="snip1Rect">
            <a:avLst/>
          </a:prstGeom>
          <a:ln>
            <a:noFill/>
          </a:ln>
          <a:effectLst>
            <a:outerShdw blurRad="50800" dist="38100" dir="2700000" algn="tl" rotWithShape="0">
              <a:prstClr val="black">
                <a:alpha val="40000"/>
              </a:prstClr>
            </a:outerShdw>
          </a:effectLst>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p:cNvSpPr txBox="1"/>
          <p:nvPr/>
        </p:nvSpPr>
        <p:spPr>
          <a:xfrm>
            <a:off x="8466112" y="2686993"/>
            <a:ext cx="1514035" cy="147732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Company now holds 5,000 laptops worth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USD $500,000</a:t>
            </a:r>
          </a:p>
        </p:txBody>
      </p:sp>
      <p:sp>
        <p:nvSpPr>
          <p:cNvPr id="18" name="TextBox 17"/>
          <p:cNvSpPr txBox="1"/>
          <p:nvPr/>
        </p:nvSpPr>
        <p:spPr>
          <a:xfrm>
            <a:off x="9069263" y="4789310"/>
            <a:ext cx="1143000" cy="369332"/>
          </a:xfrm>
          <a:prstGeom prst="rect">
            <a:avLst/>
          </a:prstGeom>
          <a:solidFill>
            <a:schemeClr val="accent6"/>
          </a:solidFill>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Importer</a:t>
            </a:r>
          </a:p>
        </p:txBody>
      </p:sp>
      <p:sp>
        <p:nvSpPr>
          <p:cNvPr id="22" name="Right Arrow 21"/>
          <p:cNvSpPr/>
          <p:nvPr/>
        </p:nvSpPr>
        <p:spPr>
          <a:xfrm>
            <a:off x="2946804" y="4059098"/>
            <a:ext cx="886726" cy="1008575"/>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Rectangle 23"/>
          <p:cNvSpPr/>
          <p:nvPr/>
        </p:nvSpPr>
        <p:spPr>
          <a:xfrm>
            <a:off x="4515566" y="4560422"/>
            <a:ext cx="2101803" cy="366629"/>
          </a:xfrm>
          <a:prstGeom prst="rect">
            <a:avLst/>
          </a:prstGeom>
          <a:noFill/>
          <a:ln w="5715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Circular Arrow 6"/>
          <p:cNvSpPr/>
          <p:nvPr/>
        </p:nvSpPr>
        <p:spPr>
          <a:xfrm rot="5400000">
            <a:off x="9251336" y="2195515"/>
            <a:ext cx="2026677" cy="2390823"/>
          </a:xfrm>
          <a:prstGeom prst="circularArrow">
            <a:avLst/>
          </a:prstGeom>
          <a:ln/>
        </p:spPr>
        <p:style>
          <a:lnRef idx="3">
            <a:schemeClr val="lt1"/>
          </a:lnRef>
          <a:fillRef idx="1">
            <a:schemeClr val="accent6"/>
          </a:fillRef>
          <a:effectRef idx="1">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TextBox 22"/>
          <p:cNvSpPr txBox="1"/>
          <p:nvPr/>
        </p:nvSpPr>
        <p:spPr>
          <a:xfrm>
            <a:off x="10264674" y="4258189"/>
            <a:ext cx="1692024"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All laptops sold @ USD $ 100 (=USD $ 500,000)</a:t>
            </a:r>
          </a:p>
        </p:txBody>
      </p:sp>
      <p:sp>
        <p:nvSpPr>
          <p:cNvPr id="4" name="TextBox 3">
            <a:extLst>
              <a:ext uri="{FF2B5EF4-FFF2-40B4-BE49-F238E27FC236}">
                <a16:creationId xmlns:a16="http://schemas.microsoft.com/office/drawing/2014/main" id="{C5D04717-062A-49DF-8956-CC4BB4B08E95}"/>
              </a:ext>
            </a:extLst>
          </p:cNvPr>
          <p:cNvSpPr txBox="1"/>
          <p:nvPr/>
        </p:nvSpPr>
        <p:spPr>
          <a:xfrm>
            <a:off x="838200" y="1987814"/>
            <a:ext cx="480646" cy="369332"/>
          </a:xfrm>
          <a:prstGeom prst="rect">
            <a:avLst/>
          </a:prstGeom>
          <a:noFill/>
        </p:spPr>
        <p:txBody>
          <a:bodyPr wrap="square" rtlCol="0">
            <a:spAutoFit/>
          </a:bodyPr>
          <a:lstStyle/>
          <a:p>
            <a:r>
              <a:rPr lang="en-US" dirty="0"/>
              <a:t>❶</a:t>
            </a:r>
          </a:p>
        </p:txBody>
      </p:sp>
      <p:sp>
        <p:nvSpPr>
          <p:cNvPr id="5" name="TextBox 4">
            <a:extLst>
              <a:ext uri="{FF2B5EF4-FFF2-40B4-BE49-F238E27FC236}">
                <a16:creationId xmlns:a16="http://schemas.microsoft.com/office/drawing/2014/main" id="{D296D02C-0FDF-42CD-BFB5-857353AB64F1}"/>
              </a:ext>
            </a:extLst>
          </p:cNvPr>
          <p:cNvSpPr txBox="1"/>
          <p:nvPr/>
        </p:nvSpPr>
        <p:spPr>
          <a:xfrm>
            <a:off x="3619989" y="4375756"/>
            <a:ext cx="544682" cy="369332"/>
          </a:xfrm>
          <a:prstGeom prst="rect">
            <a:avLst/>
          </a:prstGeom>
          <a:noFill/>
        </p:spPr>
        <p:txBody>
          <a:bodyPr wrap="square" rtlCol="0">
            <a:spAutoFit/>
          </a:bodyPr>
          <a:lstStyle/>
          <a:p>
            <a:r>
              <a:rPr lang="en-US" dirty="0"/>
              <a:t>❷</a:t>
            </a:r>
          </a:p>
        </p:txBody>
      </p:sp>
      <p:sp>
        <p:nvSpPr>
          <p:cNvPr id="9" name="TextBox 8">
            <a:extLst>
              <a:ext uri="{FF2B5EF4-FFF2-40B4-BE49-F238E27FC236}">
                <a16:creationId xmlns:a16="http://schemas.microsoft.com/office/drawing/2014/main" id="{A452E941-576D-437C-A37F-F4AABACA2C57}"/>
              </a:ext>
            </a:extLst>
          </p:cNvPr>
          <p:cNvSpPr txBox="1"/>
          <p:nvPr/>
        </p:nvSpPr>
        <p:spPr>
          <a:xfrm>
            <a:off x="8415456" y="1947436"/>
            <a:ext cx="518305" cy="369332"/>
          </a:xfrm>
          <a:prstGeom prst="rect">
            <a:avLst/>
          </a:prstGeom>
          <a:noFill/>
        </p:spPr>
        <p:txBody>
          <a:bodyPr wrap="square" rtlCol="0">
            <a:spAutoFit/>
          </a:bodyPr>
          <a:lstStyle/>
          <a:p>
            <a:r>
              <a:rPr lang="en-US" dirty="0"/>
              <a:t>❸</a:t>
            </a:r>
          </a:p>
        </p:txBody>
      </p:sp>
      <p:sp>
        <p:nvSpPr>
          <p:cNvPr id="19" name="TextBox 18">
            <a:extLst>
              <a:ext uri="{FF2B5EF4-FFF2-40B4-BE49-F238E27FC236}">
                <a16:creationId xmlns:a16="http://schemas.microsoft.com/office/drawing/2014/main" id="{2B736A16-F2E7-48C3-B244-A8C0E59A2CC6}"/>
              </a:ext>
            </a:extLst>
          </p:cNvPr>
          <p:cNvSpPr txBox="1"/>
          <p:nvPr/>
        </p:nvSpPr>
        <p:spPr>
          <a:xfrm>
            <a:off x="11239447" y="3961421"/>
            <a:ext cx="546100" cy="369332"/>
          </a:xfrm>
          <a:prstGeom prst="rect">
            <a:avLst/>
          </a:prstGeom>
          <a:noFill/>
        </p:spPr>
        <p:txBody>
          <a:bodyPr wrap="square" rtlCol="0">
            <a:spAutoFit/>
          </a:bodyPr>
          <a:lstStyle/>
          <a:p>
            <a:r>
              <a:rPr lang="en-US" dirty="0"/>
              <a:t>❹</a:t>
            </a:r>
          </a:p>
        </p:txBody>
      </p:sp>
      <p:sp>
        <p:nvSpPr>
          <p:cNvPr id="26" name="TextBox 25">
            <a:extLst>
              <a:ext uri="{FF2B5EF4-FFF2-40B4-BE49-F238E27FC236}">
                <a16:creationId xmlns:a16="http://schemas.microsoft.com/office/drawing/2014/main" id="{A199AD33-8A2F-45E5-9881-85604EB2DEBE}"/>
              </a:ext>
            </a:extLst>
          </p:cNvPr>
          <p:cNvSpPr txBox="1"/>
          <p:nvPr/>
        </p:nvSpPr>
        <p:spPr>
          <a:xfrm>
            <a:off x="5082496" y="2172480"/>
            <a:ext cx="508000" cy="369332"/>
          </a:xfrm>
          <a:prstGeom prst="rect">
            <a:avLst/>
          </a:prstGeom>
          <a:noFill/>
        </p:spPr>
        <p:txBody>
          <a:bodyPr wrap="square" rtlCol="0">
            <a:spAutoFit/>
          </a:bodyPr>
          <a:lstStyle/>
          <a:p>
            <a:r>
              <a:rPr lang="en-US" dirty="0"/>
              <a:t>❺</a:t>
            </a:r>
          </a:p>
        </p:txBody>
      </p:sp>
    </p:spTree>
    <p:extLst>
      <p:ext uri="{BB962C8B-B14F-4D97-AF65-F5344CB8AC3E}">
        <p14:creationId xmlns:p14="http://schemas.microsoft.com/office/powerpoint/2010/main" val="184270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repeatCount="10000" fill="hold" grpId="0" nodeType="clickEffect">
                                  <p:stCondLst>
                                    <p:cond delay="0"/>
                                  </p:stCondLst>
                                  <p:childTnLst>
                                    <p:animEffect transition="out" filter="fade">
                                      <p:cBhvr>
                                        <p:cTn id="6" dur="2000" tmFilter="0, 0; .2, .5; .8, .5; 1, 0"/>
                                        <p:tgtEl>
                                          <p:spTgt spid="24"/>
                                        </p:tgtEl>
                                      </p:cBhvr>
                                    </p:animEffect>
                                    <p:animScale>
                                      <p:cBhvr>
                                        <p:cTn id="7" dur="1000" autoRev="1" fill="hold"/>
                                        <p:tgtEl>
                                          <p:spTgt spid="2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Over-valuation of goods</a:t>
            </a:r>
          </a:p>
        </p:txBody>
      </p:sp>
      <p:sp>
        <p:nvSpPr>
          <p:cNvPr id="8" name="TextBox 7"/>
          <p:cNvSpPr txBox="1"/>
          <p:nvPr/>
        </p:nvSpPr>
        <p:spPr>
          <a:xfrm>
            <a:off x="1195192" y="2280099"/>
            <a:ext cx="1459523" cy="2862322"/>
          </a:xfrm>
          <a:prstGeom prst="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dirty="0"/>
              <a:t>INVOICE #1</a:t>
            </a:r>
          </a:p>
          <a:p>
            <a:endParaRPr lang="en-US" dirty="0"/>
          </a:p>
          <a:p>
            <a:pPr algn="ctr"/>
            <a:r>
              <a:rPr lang="en-US" dirty="0"/>
              <a:t>Commodity:</a:t>
            </a:r>
          </a:p>
          <a:p>
            <a:pPr algn="ctr"/>
            <a:r>
              <a:rPr lang="en-US" dirty="0"/>
              <a:t>1,000 laptops USD $500 </a:t>
            </a:r>
            <a:r>
              <a:rPr lang="en-US" dirty="0" err="1"/>
              <a:t>ea</a:t>
            </a:r>
            <a:endParaRPr lang="en-US" dirty="0"/>
          </a:p>
          <a:p>
            <a:endParaRPr lang="en-US" dirty="0"/>
          </a:p>
          <a:p>
            <a:pPr algn="ctr"/>
            <a:r>
              <a:rPr lang="en-US" dirty="0"/>
              <a:t>Shipping Container:</a:t>
            </a:r>
          </a:p>
          <a:p>
            <a:pPr algn="ctr"/>
            <a:r>
              <a:rPr lang="en-US" dirty="0"/>
              <a:t>DE555222</a:t>
            </a:r>
          </a:p>
          <a:p>
            <a:endParaRPr lang="en-US" dirty="0"/>
          </a:p>
        </p:txBody>
      </p:sp>
      <p:sp>
        <p:nvSpPr>
          <p:cNvPr id="9" name="Rectangle 8"/>
          <p:cNvSpPr/>
          <p:nvPr/>
        </p:nvSpPr>
        <p:spPr>
          <a:xfrm>
            <a:off x="4007833" y="3964443"/>
            <a:ext cx="2927838" cy="1177978"/>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4170525" y="4019023"/>
            <a:ext cx="2716824" cy="923330"/>
          </a:xfrm>
          <a:prstGeom prst="rect">
            <a:avLst/>
          </a:prstGeom>
          <a:noFill/>
        </p:spPr>
        <p:txBody>
          <a:bodyPr wrap="square" rtlCol="0">
            <a:spAutoFit/>
          </a:bodyPr>
          <a:lstStyle/>
          <a:p>
            <a:pPr algn="ctr"/>
            <a:r>
              <a:rPr lang="en-US" dirty="0"/>
              <a:t>Container DE555222</a:t>
            </a:r>
          </a:p>
          <a:p>
            <a:endParaRPr lang="en-US" dirty="0"/>
          </a:p>
          <a:p>
            <a:pPr algn="ctr"/>
            <a:r>
              <a:rPr lang="en-US" dirty="0"/>
              <a:t>Cargo: 1,000 laptops</a:t>
            </a:r>
          </a:p>
        </p:txBody>
      </p:sp>
      <p:sp>
        <p:nvSpPr>
          <p:cNvPr id="13" name="TextBox 12"/>
          <p:cNvSpPr txBox="1"/>
          <p:nvPr/>
        </p:nvSpPr>
        <p:spPr>
          <a:xfrm>
            <a:off x="624254" y="4957755"/>
            <a:ext cx="1143000"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dirty="0"/>
              <a:t>Exporter</a:t>
            </a:r>
          </a:p>
        </p:txBody>
      </p:sp>
      <p:sp>
        <p:nvSpPr>
          <p:cNvPr id="14" name="Oval 13"/>
          <p:cNvSpPr/>
          <p:nvPr/>
        </p:nvSpPr>
        <p:spPr>
          <a:xfrm>
            <a:off x="5516097" y="2081088"/>
            <a:ext cx="2277208" cy="123971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Arrow 14"/>
          <p:cNvSpPr/>
          <p:nvPr/>
        </p:nvSpPr>
        <p:spPr>
          <a:xfrm flipH="1">
            <a:off x="3333680" y="2210783"/>
            <a:ext cx="1864258" cy="1008575"/>
          </a:xfrm>
          <a:prstGeom prst="right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Arrow 15"/>
          <p:cNvSpPr/>
          <p:nvPr/>
        </p:nvSpPr>
        <p:spPr>
          <a:xfrm>
            <a:off x="2881606" y="4084222"/>
            <a:ext cx="886726" cy="1008575"/>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ight Arrow 16"/>
          <p:cNvSpPr/>
          <p:nvPr/>
        </p:nvSpPr>
        <p:spPr>
          <a:xfrm>
            <a:off x="7113762" y="4084222"/>
            <a:ext cx="886726" cy="1008575"/>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nip Single Corner Rectangle 17"/>
          <p:cNvSpPr/>
          <p:nvPr/>
        </p:nvSpPr>
        <p:spPr>
          <a:xfrm>
            <a:off x="8429623" y="2210783"/>
            <a:ext cx="1441059" cy="2803061"/>
          </a:xfrm>
          <a:prstGeom prst="snip1Rect">
            <a:avLst/>
          </a:prstGeom>
          <a:ln>
            <a:noFill/>
          </a:ln>
          <a:effectLst>
            <a:outerShdw blurRad="50800" dist="38100" dir="2700000" algn="tl" rotWithShape="0">
              <a:prstClr val="black">
                <a:alpha val="40000"/>
              </a:prstClr>
            </a:outerShdw>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p>
        </p:txBody>
      </p:sp>
      <p:sp>
        <p:nvSpPr>
          <p:cNvPr id="20" name="TextBox 19"/>
          <p:cNvSpPr txBox="1"/>
          <p:nvPr/>
        </p:nvSpPr>
        <p:spPr>
          <a:xfrm>
            <a:off x="8393134" y="2284523"/>
            <a:ext cx="1514035" cy="1477328"/>
          </a:xfrm>
          <a:prstGeom prst="rect">
            <a:avLst/>
          </a:prstGeom>
          <a:noFill/>
        </p:spPr>
        <p:txBody>
          <a:bodyPr wrap="square" rtlCol="0">
            <a:spAutoFit/>
          </a:bodyPr>
          <a:lstStyle/>
          <a:p>
            <a:pPr algn="ctr"/>
            <a:r>
              <a:rPr lang="en-US" dirty="0">
                <a:solidFill>
                  <a:schemeClr val="bg1"/>
                </a:solidFill>
              </a:rPr>
              <a:t>Company transfers USD 400,000 more than market price</a:t>
            </a:r>
          </a:p>
        </p:txBody>
      </p:sp>
      <p:sp>
        <p:nvSpPr>
          <p:cNvPr id="21" name="TextBox 20"/>
          <p:cNvSpPr txBox="1"/>
          <p:nvPr/>
        </p:nvSpPr>
        <p:spPr>
          <a:xfrm>
            <a:off x="9156817" y="4773089"/>
            <a:ext cx="1143000" cy="369332"/>
          </a:xfrm>
          <a:prstGeom prst="rect">
            <a:avLst/>
          </a:prstGeom>
          <a:solidFill>
            <a:schemeClr val="accent6"/>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dirty="0">
                <a:solidFill>
                  <a:schemeClr val="bg1"/>
                </a:solidFill>
              </a:rPr>
              <a:t>Importer</a:t>
            </a:r>
          </a:p>
        </p:txBody>
      </p:sp>
      <p:sp>
        <p:nvSpPr>
          <p:cNvPr id="23" name="TextBox 22"/>
          <p:cNvSpPr txBox="1"/>
          <p:nvPr/>
        </p:nvSpPr>
        <p:spPr>
          <a:xfrm>
            <a:off x="5763594" y="2307854"/>
            <a:ext cx="1793531" cy="646331"/>
          </a:xfrm>
          <a:prstGeom prst="rect">
            <a:avLst/>
          </a:prstGeom>
          <a:noFill/>
        </p:spPr>
        <p:txBody>
          <a:bodyPr wrap="square" rtlCol="0">
            <a:spAutoFit/>
          </a:bodyPr>
          <a:lstStyle/>
          <a:p>
            <a:pPr algn="ctr"/>
            <a:r>
              <a:rPr lang="en-US" dirty="0">
                <a:solidFill>
                  <a:schemeClr val="bg1"/>
                </a:solidFill>
              </a:rPr>
              <a:t>E-currency worth USD $500,000</a:t>
            </a:r>
          </a:p>
        </p:txBody>
      </p:sp>
      <p:sp>
        <p:nvSpPr>
          <p:cNvPr id="24" name="Rectangle 23"/>
          <p:cNvSpPr/>
          <p:nvPr/>
        </p:nvSpPr>
        <p:spPr>
          <a:xfrm>
            <a:off x="802483" y="3429000"/>
            <a:ext cx="2101803" cy="366629"/>
          </a:xfrm>
          <a:prstGeom prst="rect">
            <a:avLst/>
          </a:prstGeom>
          <a:noFill/>
          <a:ln w="5715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25" name="TextBox 24">
            <a:extLst>
              <a:ext uri="{FF2B5EF4-FFF2-40B4-BE49-F238E27FC236}">
                <a16:creationId xmlns:a16="http://schemas.microsoft.com/office/drawing/2014/main" id="{24E4D14A-AE12-41E2-A221-32A440175DEE}"/>
              </a:ext>
            </a:extLst>
          </p:cNvPr>
          <p:cNvSpPr txBox="1"/>
          <p:nvPr/>
        </p:nvSpPr>
        <p:spPr>
          <a:xfrm>
            <a:off x="852292" y="1891755"/>
            <a:ext cx="480646" cy="369332"/>
          </a:xfrm>
          <a:prstGeom prst="rect">
            <a:avLst/>
          </a:prstGeom>
          <a:noFill/>
        </p:spPr>
        <p:txBody>
          <a:bodyPr wrap="square" rtlCol="0">
            <a:spAutoFit/>
          </a:bodyPr>
          <a:lstStyle/>
          <a:p>
            <a:r>
              <a:rPr lang="en-US" dirty="0"/>
              <a:t>❶</a:t>
            </a:r>
          </a:p>
        </p:txBody>
      </p:sp>
      <p:sp>
        <p:nvSpPr>
          <p:cNvPr id="26" name="TextBox 25">
            <a:extLst>
              <a:ext uri="{FF2B5EF4-FFF2-40B4-BE49-F238E27FC236}">
                <a16:creationId xmlns:a16="http://schemas.microsoft.com/office/drawing/2014/main" id="{59B08A5F-1781-4CF6-840A-60F3612DA970}"/>
              </a:ext>
            </a:extLst>
          </p:cNvPr>
          <p:cNvSpPr txBox="1"/>
          <p:nvPr/>
        </p:nvSpPr>
        <p:spPr>
          <a:xfrm>
            <a:off x="3514235" y="4368766"/>
            <a:ext cx="544682" cy="369332"/>
          </a:xfrm>
          <a:prstGeom prst="rect">
            <a:avLst/>
          </a:prstGeom>
          <a:noFill/>
        </p:spPr>
        <p:txBody>
          <a:bodyPr wrap="square" rtlCol="0">
            <a:spAutoFit/>
          </a:bodyPr>
          <a:lstStyle/>
          <a:p>
            <a:r>
              <a:rPr lang="en-US" dirty="0"/>
              <a:t>❷</a:t>
            </a:r>
          </a:p>
        </p:txBody>
      </p:sp>
      <p:sp>
        <p:nvSpPr>
          <p:cNvPr id="27" name="TextBox 26">
            <a:extLst>
              <a:ext uri="{FF2B5EF4-FFF2-40B4-BE49-F238E27FC236}">
                <a16:creationId xmlns:a16="http://schemas.microsoft.com/office/drawing/2014/main" id="{77E67E31-8723-4DDE-A035-CBD051D2D102}"/>
              </a:ext>
            </a:extLst>
          </p:cNvPr>
          <p:cNvSpPr txBox="1"/>
          <p:nvPr/>
        </p:nvSpPr>
        <p:spPr>
          <a:xfrm>
            <a:off x="8890998" y="1771342"/>
            <a:ext cx="518305" cy="369332"/>
          </a:xfrm>
          <a:prstGeom prst="rect">
            <a:avLst/>
          </a:prstGeom>
          <a:noFill/>
        </p:spPr>
        <p:txBody>
          <a:bodyPr wrap="square" rtlCol="0">
            <a:spAutoFit/>
          </a:bodyPr>
          <a:lstStyle/>
          <a:p>
            <a:r>
              <a:rPr lang="en-US" dirty="0"/>
              <a:t>❸</a:t>
            </a:r>
          </a:p>
        </p:txBody>
      </p:sp>
      <p:sp>
        <p:nvSpPr>
          <p:cNvPr id="28" name="TextBox 27">
            <a:extLst>
              <a:ext uri="{FF2B5EF4-FFF2-40B4-BE49-F238E27FC236}">
                <a16:creationId xmlns:a16="http://schemas.microsoft.com/office/drawing/2014/main" id="{8B3B609E-BD5D-4592-86BD-825FDD6E3CF2}"/>
              </a:ext>
            </a:extLst>
          </p:cNvPr>
          <p:cNvSpPr txBox="1"/>
          <p:nvPr/>
        </p:nvSpPr>
        <p:spPr>
          <a:xfrm>
            <a:off x="5149950" y="2064596"/>
            <a:ext cx="546100" cy="369332"/>
          </a:xfrm>
          <a:prstGeom prst="rect">
            <a:avLst/>
          </a:prstGeom>
          <a:noFill/>
        </p:spPr>
        <p:txBody>
          <a:bodyPr wrap="square" rtlCol="0">
            <a:spAutoFit/>
          </a:bodyPr>
          <a:lstStyle/>
          <a:p>
            <a:r>
              <a:rPr lang="en-US" dirty="0"/>
              <a:t>❹</a:t>
            </a:r>
          </a:p>
        </p:txBody>
      </p:sp>
    </p:spTree>
    <p:extLst>
      <p:ext uri="{BB962C8B-B14F-4D97-AF65-F5344CB8AC3E}">
        <p14:creationId xmlns:p14="http://schemas.microsoft.com/office/powerpoint/2010/main" val="2494260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1000" fill="hold"/>
                                        <p:tgtEl>
                                          <p:spTgt spid="24"/>
                                        </p:tgtEl>
                                        <p:attrNameLst>
                                          <p:attrName>ppt_x</p:attrName>
                                        </p:attrNameLst>
                                      </p:cBhvr>
                                      <p:tavLst>
                                        <p:tav tm="0">
                                          <p:val>
                                            <p:strVal val="#ppt_x"/>
                                          </p:val>
                                        </p:tav>
                                        <p:tav tm="100000">
                                          <p:val>
                                            <p:strVal val="#ppt_x"/>
                                          </p:val>
                                        </p:tav>
                                      </p:tavLst>
                                    </p:anim>
                                    <p:anim calcmode="lin" valueType="num">
                                      <p:cBhvr additive="base">
                                        <p:cTn id="8" dur="10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4132382" y="4297684"/>
            <a:ext cx="2927838" cy="1177978"/>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p:cNvSpPr>
            <a:spLocks noGrp="1"/>
          </p:cNvSpPr>
          <p:nvPr>
            <p:ph type="title"/>
          </p:nvPr>
        </p:nvSpPr>
        <p:spPr/>
        <p:txBody>
          <a:bodyPr>
            <a:normAutofit/>
          </a:bodyPr>
          <a:lstStyle/>
          <a:p>
            <a:r>
              <a:rPr lang="en-US" dirty="0"/>
              <a:t>Under-valuation of goods</a:t>
            </a:r>
          </a:p>
        </p:txBody>
      </p:sp>
      <p:sp>
        <p:nvSpPr>
          <p:cNvPr id="10" name="TextBox 9"/>
          <p:cNvSpPr txBox="1"/>
          <p:nvPr/>
        </p:nvSpPr>
        <p:spPr>
          <a:xfrm>
            <a:off x="1321953" y="2449897"/>
            <a:ext cx="1459523" cy="2862322"/>
          </a:xfrm>
          <a:prstGeom prst="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INVOICE #1</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Commodity: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1,000 laptops USD $50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ea</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Shipping Container: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DE555111</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1" name="TextBox 10"/>
          <p:cNvSpPr txBox="1"/>
          <p:nvPr/>
        </p:nvSpPr>
        <p:spPr>
          <a:xfrm>
            <a:off x="535354" y="5021629"/>
            <a:ext cx="1143000"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Exporter</a:t>
            </a:r>
          </a:p>
        </p:txBody>
      </p:sp>
      <p:sp>
        <p:nvSpPr>
          <p:cNvPr id="12" name="Right Arrow 11"/>
          <p:cNvSpPr/>
          <p:nvPr/>
        </p:nvSpPr>
        <p:spPr>
          <a:xfrm>
            <a:off x="2985501" y="4382386"/>
            <a:ext cx="886726" cy="1008575"/>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p:cNvSpPr txBox="1"/>
          <p:nvPr/>
        </p:nvSpPr>
        <p:spPr>
          <a:xfrm>
            <a:off x="4220308" y="4377197"/>
            <a:ext cx="2716824"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Container DE555111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(hub to hub)</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Cargo: 1,000 laptops</a:t>
            </a:r>
          </a:p>
        </p:txBody>
      </p:sp>
      <p:sp>
        <p:nvSpPr>
          <p:cNvPr id="15" name="Right Arrow 14"/>
          <p:cNvSpPr/>
          <p:nvPr/>
        </p:nvSpPr>
        <p:spPr>
          <a:xfrm flipH="1">
            <a:off x="3067053" y="2417954"/>
            <a:ext cx="2169240" cy="1008575"/>
          </a:xfrm>
          <a:prstGeom prst="right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Oval 15"/>
          <p:cNvSpPr/>
          <p:nvPr/>
        </p:nvSpPr>
        <p:spPr>
          <a:xfrm>
            <a:off x="5696268" y="2360437"/>
            <a:ext cx="2277208" cy="123971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p:cNvSpPr txBox="1"/>
          <p:nvPr/>
        </p:nvSpPr>
        <p:spPr>
          <a:xfrm>
            <a:off x="5855027" y="2633269"/>
            <a:ext cx="1834834"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Cat. B Bank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USD $50,000</a:t>
            </a:r>
          </a:p>
        </p:txBody>
      </p:sp>
      <p:sp>
        <p:nvSpPr>
          <p:cNvPr id="18" name="Snip Single Corner Rectangle 17"/>
          <p:cNvSpPr/>
          <p:nvPr/>
        </p:nvSpPr>
        <p:spPr>
          <a:xfrm>
            <a:off x="8493339" y="2479527"/>
            <a:ext cx="1441059" cy="2803061"/>
          </a:xfrm>
          <a:prstGeom prst="snip1Rect">
            <a:avLst/>
          </a:prstGeom>
          <a:ln>
            <a:noFill/>
          </a:ln>
          <a:effectLst>
            <a:outerShdw blurRad="50800" dist="38100" dir="2700000" algn="tl" rotWithShape="0">
              <a:prstClr val="black">
                <a:alpha val="40000"/>
              </a:prstClr>
            </a:outerShdw>
          </a:effectLst>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Right Arrow 18"/>
          <p:cNvSpPr/>
          <p:nvPr/>
        </p:nvSpPr>
        <p:spPr>
          <a:xfrm>
            <a:off x="7299490" y="4345628"/>
            <a:ext cx="886726" cy="1008575"/>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p:cNvSpPr txBox="1"/>
          <p:nvPr/>
        </p:nvSpPr>
        <p:spPr>
          <a:xfrm>
            <a:off x="9514248" y="5221914"/>
            <a:ext cx="1143000" cy="369332"/>
          </a:xfrm>
          <a:prstGeom prst="rect">
            <a:avLst/>
          </a:prstGeom>
          <a:solidFill>
            <a:schemeClr val="accent6"/>
          </a:solidFill>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Importer</a:t>
            </a:r>
          </a:p>
        </p:txBody>
      </p:sp>
      <p:sp>
        <p:nvSpPr>
          <p:cNvPr id="22" name="TextBox 21"/>
          <p:cNvSpPr txBox="1"/>
          <p:nvPr/>
        </p:nvSpPr>
        <p:spPr>
          <a:xfrm>
            <a:off x="8443237" y="2650778"/>
            <a:ext cx="1514035" cy="147732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Company now holds 1,000 laptops worth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USD $100,000</a:t>
            </a:r>
          </a:p>
        </p:txBody>
      </p:sp>
      <p:sp>
        <p:nvSpPr>
          <p:cNvPr id="23" name="TextBox 22"/>
          <p:cNvSpPr txBox="1"/>
          <p:nvPr/>
        </p:nvSpPr>
        <p:spPr>
          <a:xfrm>
            <a:off x="10007374" y="3384828"/>
            <a:ext cx="1818592"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Value transferred = USD $50,000</a:t>
            </a:r>
          </a:p>
        </p:txBody>
      </p:sp>
      <p:sp>
        <p:nvSpPr>
          <p:cNvPr id="24" name="Rectangle 23"/>
          <p:cNvSpPr/>
          <p:nvPr/>
        </p:nvSpPr>
        <p:spPr>
          <a:xfrm>
            <a:off x="869448" y="3587133"/>
            <a:ext cx="2101803" cy="366629"/>
          </a:xfrm>
          <a:prstGeom prst="rect">
            <a:avLst/>
          </a:prstGeom>
          <a:noFill/>
          <a:ln w="5715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TextBox 2"/>
          <p:cNvSpPr txBox="1"/>
          <p:nvPr/>
        </p:nvSpPr>
        <p:spPr>
          <a:xfrm>
            <a:off x="4220308" y="4640653"/>
            <a:ext cx="2417884" cy="41852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 name="TextBox 3"/>
          <p:cNvSpPr txBox="1"/>
          <p:nvPr/>
        </p:nvSpPr>
        <p:spPr>
          <a:xfrm>
            <a:off x="3183933" y="2727434"/>
            <a:ext cx="215539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Correspondent bank</a:t>
            </a:r>
          </a:p>
        </p:txBody>
      </p:sp>
      <p:sp>
        <p:nvSpPr>
          <p:cNvPr id="27" name="TextBox 26">
            <a:extLst>
              <a:ext uri="{FF2B5EF4-FFF2-40B4-BE49-F238E27FC236}">
                <a16:creationId xmlns:a16="http://schemas.microsoft.com/office/drawing/2014/main" id="{350B9AD8-A787-46D3-BEDD-697F8120C80E}"/>
              </a:ext>
            </a:extLst>
          </p:cNvPr>
          <p:cNvSpPr txBox="1"/>
          <p:nvPr/>
        </p:nvSpPr>
        <p:spPr>
          <a:xfrm>
            <a:off x="938841" y="2087732"/>
            <a:ext cx="480646" cy="369332"/>
          </a:xfrm>
          <a:prstGeom prst="rect">
            <a:avLst/>
          </a:prstGeom>
          <a:noFill/>
        </p:spPr>
        <p:txBody>
          <a:bodyPr wrap="square" rtlCol="0">
            <a:spAutoFit/>
          </a:bodyPr>
          <a:lstStyle/>
          <a:p>
            <a:r>
              <a:rPr lang="en-US" dirty="0"/>
              <a:t>❶</a:t>
            </a:r>
          </a:p>
        </p:txBody>
      </p:sp>
      <p:sp>
        <p:nvSpPr>
          <p:cNvPr id="28" name="TextBox 27">
            <a:extLst>
              <a:ext uri="{FF2B5EF4-FFF2-40B4-BE49-F238E27FC236}">
                <a16:creationId xmlns:a16="http://schemas.microsoft.com/office/drawing/2014/main" id="{808FC33D-7D4A-412E-BF0C-921F9D0E596C}"/>
              </a:ext>
            </a:extLst>
          </p:cNvPr>
          <p:cNvSpPr txBox="1"/>
          <p:nvPr/>
        </p:nvSpPr>
        <p:spPr>
          <a:xfrm>
            <a:off x="3564826" y="5106330"/>
            <a:ext cx="544682" cy="369332"/>
          </a:xfrm>
          <a:prstGeom prst="rect">
            <a:avLst/>
          </a:prstGeom>
          <a:noFill/>
        </p:spPr>
        <p:txBody>
          <a:bodyPr wrap="square" rtlCol="0">
            <a:spAutoFit/>
          </a:bodyPr>
          <a:lstStyle/>
          <a:p>
            <a:r>
              <a:rPr lang="en-US" dirty="0"/>
              <a:t>❷</a:t>
            </a:r>
          </a:p>
        </p:txBody>
      </p:sp>
      <p:sp>
        <p:nvSpPr>
          <p:cNvPr id="29" name="TextBox 28">
            <a:extLst>
              <a:ext uri="{FF2B5EF4-FFF2-40B4-BE49-F238E27FC236}">
                <a16:creationId xmlns:a16="http://schemas.microsoft.com/office/drawing/2014/main" id="{45C766CA-3801-4F08-BE1F-67A194AA9709}"/>
              </a:ext>
            </a:extLst>
          </p:cNvPr>
          <p:cNvSpPr txBox="1"/>
          <p:nvPr/>
        </p:nvSpPr>
        <p:spPr>
          <a:xfrm>
            <a:off x="8941101" y="2087732"/>
            <a:ext cx="518305" cy="369332"/>
          </a:xfrm>
          <a:prstGeom prst="rect">
            <a:avLst/>
          </a:prstGeom>
          <a:noFill/>
        </p:spPr>
        <p:txBody>
          <a:bodyPr wrap="square" rtlCol="0">
            <a:spAutoFit/>
          </a:bodyPr>
          <a:lstStyle/>
          <a:p>
            <a:r>
              <a:rPr lang="en-US" dirty="0"/>
              <a:t>❸</a:t>
            </a:r>
          </a:p>
        </p:txBody>
      </p:sp>
      <p:sp>
        <p:nvSpPr>
          <p:cNvPr id="30" name="TextBox 29">
            <a:extLst>
              <a:ext uri="{FF2B5EF4-FFF2-40B4-BE49-F238E27FC236}">
                <a16:creationId xmlns:a16="http://schemas.microsoft.com/office/drawing/2014/main" id="{721A0225-3AF8-4EBB-9949-26A4BEB164C9}"/>
              </a:ext>
            </a:extLst>
          </p:cNvPr>
          <p:cNvSpPr txBox="1"/>
          <p:nvPr/>
        </p:nvSpPr>
        <p:spPr>
          <a:xfrm>
            <a:off x="5146818" y="2633269"/>
            <a:ext cx="546100" cy="369332"/>
          </a:xfrm>
          <a:prstGeom prst="rect">
            <a:avLst/>
          </a:prstGeom>
          <a:noFill/>
        </p:spPr>
        <p:txBody>
          <a:bodyPr wrap="square" rtlCol="0">
            <a:spAutoFit/>
          </a:bodyPr>
          <a:lstStyle/>
          <a:p>
            <a:r>
              <a:rPr lang="en-US" dirty="0"/>
              <a:t>❹</a:t>
            </a:r>
          </a:p>
        </p:txBody>
      </p:sp>
    </p:spTree>
    <p:extLst>
      <p:ext uri="{BB962C8B-B14F-4D97-AF65-F5344CB8AC3E}">
        <p14:creationId xmlns:p14="http://schemas.microsoft.com/office/powerpoint/2010/main" val="287204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80">
                                          <p:stCondLst>
                                            <p:cond delay="0"/>
                                          </p:stCondLst>
                                        </p:cTn>
                                        <p:tgtEl>
                                          <p:spTgt spid="24"/>
                                        </p:tgtEl>
                                      </p:cBhvr>
                                    </p:animEffect>
                                    <p:anim calcmode="lin" valueType="num">
                                      <p:cBhvr>
                                        <p:cTn id="8"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13" dur="26">
                                          <p:stCondLst>
                                            <p:cond delay="650"/>
                                          </p:stCondLst>
                                        </p:cTn>
                                        <p:tgtEl>
                                          <p:spTgt spid="24"/>
                                        </p:tgtEl>
                                      </p:cBhvr>
                                      <p:to x="100000" y="60000"/>
                                    </p:animScale>
                                    <p:animScale>
                                      <p:cBhvr>
                                        <p:cTn id="14" dur="166" decel="50000">
                                          <p:stCondLst>
                                            <p:cond delay="676"/>
                                          </p:stCondLst>
                                        </p:cTn>
                                        <p:tgtEl>
                                          <p:spTgt spid="24"/>
                                        </p:tgtEl>
                                      </p:cBhvr>
                                      <p:to x="100000" y="100000"/>
                                    </p:animScale>
                                    <p:animScale>
                                      <p:cBhvr>
                                        <p:cTn id="15" dur="26">
                                          <p:stCondLst>
                                            <p:cond delay="1312"/>
                                          </p:stCondLst>
                                        </p:cTn>
                                        <p:tgtEl>
                                          <p:spTgt spid="24"/>
                                        </p:tgtEl>
                                      </p:cBhvr>
                                      <p:to x="100000" y="80000"/>
                                    </p:animScale>
                                    <p:animScale>
                                      <p:cBhvr>
                                        <p:cTn id="16" dur="166" decel="50000">
                                          <p:stCondLst>
                                            <p:cond delay="1338"/>
                                          </p:stCondLst>
                                        </p:cTn>
                                        <p:tgtEl>
                                          <p:spTgt spid="24"/>
                                        </p:tgtEl>
                                      </p:cBhvr>
                                      <p:to x="100000" y="100000"/>
                                    </p:animScale>
                                    <p:animScale>
                                      <p:cBhvr>
                                        <p:cTn id="17" dur="26">
                                          <p:stCondLst>
                                            <p:cond delay="1642"/>
                                          </p:stCondLst>
                                        </p:cTn>
                                        <p:tgtEl>
                                          <p:spTgt spid="24"/>
                                        </p:tgtEl>
                                      </p:cBhvr>
                                      <p:to x="100000" y="90000"/>
                                    </p:animScale>
                                    <p:animScale>
                                      <p:cBhvr>
                                        <p:cTn id="18" dur="166" decel="50000">
                                          <p:stCondLst>
                                            <p:cond delay="1668"/>
                                          </p:stCondLst>
                                        </p:cTn>
                                        <p:tgtEl>
                                          <p:spTgt spid="24"/>
                                        </p:tgtEl>
                                      </p:cBhvr>
                                      <p:to x="100000" y="100000"/>
                                    </p:animScale>
                                    <p:animScale>
                                      <p:cBhvr>
                                        <p:cTn id="19" dur="26">
                                          <p:stCondLst>
                                            <p:cond delay="1808"/>
                                          </p:stCondLst>
                                        </p:cTn>
                                        <p:tgtEl>
                                          <p:spTgt spid="24"/>
                                        </p:tgtEl>
                                      </p:cBhvr>
                                      <p:to x="100000" y="95000"/>
                                    </p:animScale>
                                    <p:animScale>
                                      <p:cBhvr>
                                        <p:cTn id="20" dur="166" decel="50000">
                                          <p:stCondLst>
                                            <p:cond delay="1834"/>
                                          </p:stCondLst>
                                        </p:cTn>
                                        <p:tgtEl>
                                          <p:spTgt spid="2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4397917" y="3941513"/>
            <a:ext cx="2927838" cy="1177978"/>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Snip Single Corner Rectangle 19"/>
          <p:cNvSpPr/>
          <p:nvPr/>
        </p:nvSpPr>
        <p:spPr>
          <a:xfrm>
            <a:off x="9444793" y="1848747"/>
            <a:ext cx="1441059" cy="2803061"/>
          </a:xfrm>
          <a:prstGeom prst="snip1Rect">
            <a:avLst/>
          </a:prstGeom>
          <a:ln>
            <a:noFill/>
          </a:ln>
          <a:effectLst>
            <a:outerShdw blurRad="50800" dist="38100" dir="2700000" algn="tl" rotWithShape="0">
              <a:prstClr val="black">
                <a:alpha val="40000"/>
              </a:prstClr>
            </a:outerShdw>
          </a:effectLst>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p:cNvSpPr>
            <a:spLocks noGrp="1"/>
          </p:cNvSpPr>
          <p:nvPr>
            <p:ph type="title"/>
          </p:nvPr>
        </p:nvSpPr>
        <p:spPr/>
        <p:txBody>
          <a:bodyPr>
            <a:normAutofit/>
          </a:bodyPr>
          <a:lstStyle/>
          <a:p>
            <a:r>
              <a:rPr lang="en-US" dirty="0"/>
              <a:t>Invoice reuse</a:t>
            </a:r>
          </a:p>
        </p:txBody>
      </p:sp>
      <p:sp>
        <p:nvSpPr>
          <p:cNvPr id="10" name="TextBox 9"/>
          <p:cNvSpPr txBox="1"/>
          <p:nvPr/>
        </p:nvSpPr>
        <p:spPr>
          <a:xfrm>
            <a:off x="1195754" y="1848747"/>
            <a:ext cx="1459523" cy="2862322"/>
          </a:xfrm>
          <a:prstGeom prst="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INVOICE #1</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Commodity: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1,000 laptops USD $50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ea</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Shipping Container: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DE555111</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1" name="TextBox 10"/>
          <p:cNvSpPr txBox="1"/>
          <p:nvPr/>
        </p:nvSpPr>
        <p:spPr>
          <a:xfrm>
            <a:off x="624254" y="4516835"/>
            <a:ext cx="1143000"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Exporter</a:t>
            </a:r>
          </a:p>
        </p:txBody>
      </p:sp>
      <p:sp>
        <p:nvSpPr>
          <p:cNvPr id="12" name="Right Arrow 11"/>
          <p:cNvSpPr/>
          <p:nvPr/>
        </p:nvSpPr>
        <p:spPr>
          <a:xfrm flipH="1">
            <a:off x="2683784" y="2653729"/>
            <a:ext cx="861878" cy="1008575"/>
          </a:xfrm>
          <a:prstGeom prst="right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Oval 12"/>
          <p:cNvSpPr/>
          <p:nvPr/>
        </p:nvSpPr>
        <p:spPr>
          <a:xfrm>
            <a:off x="6090051" y="2531769"/>
            <a:ext cx="2277208" cy="123971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p:cNvSpPr txBox="1"/>
          <p:nvPr/>
        </p:nvSpPr>
        <p:spPr>
          <a:xfrm>
            <a:off x="6307798" y="2663326"/>
            <a:ext cx="1834834"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Informal Value Transfer System 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USD $50,000</a:t>
            </a:r>
          </a:p>
        </p:txBody>
      </p:sp>
      <p:sp>
        <p:nvSpPr>
          <p:cNvPr id="15" name="TextBox 14"/>
          <p:cNvSpPr txBox="1"/>
          <p:nvPr/>
        </p:nvSpPr>
        <p:spPr>
          <a:xfrm>
            <a:off x="4645329" y="4083050"/>
            <a:ext cx="2716824"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Container DE555111</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Cargo: 1,000 laptops</a:t>
            </a:r>
          </a:p>
        </p:txBody>
      </p:sp>
      <p:sp>
        <p:nvSpPr>
          <p:cNvPr id="17" name="Right Arrow 16"/>
          <p:cNvSpPr/>
          <p:nvPr/>
        </p:nvSpPr>
        <p:spPr>
          <a:xfrm>
            <a:off x="3131254" y="4020119"/>
            <a:ext cx="886726" cy="1008575"/>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Right Arrow 17"/>
          <p:cNvSpPr/>
          <p:nvPr/>
        </p:nvSpPr>
        <p:spPr>
          <a:xfrm>
            <a:off x="7784623" y="4041410"/>
            <a:ext cx="886726" cy="1008575"/>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p:cNvSpPr txBox="1"/>
          <p:nvPr/>
        </p:nvSpPr>
        <p:spPr>
          <a:xfrm>
            <a:off x="9408304" y="2034832"/>
            <a:ext cx="1514035" cy="147732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Company uses same invoice to make two payments</a:t>
            </a:r>
          </a:p>
        </p:txBody>
      </p:sp>
      <p:sp>
        <p:nvSpPr>
          <p:cNvPr id="21" name="TextBox 20"/>
          <p:cNvSpPr txBox="1"/>
          <p:nvPr/>
        </p:nvSpPr>
        <p:spPr>
          <a:xfrm>
            <a:off x="9022323" y="4418225"/>
            <a:ext cx="1143000" cy="369332"/>
          </a:xfrm>
          <a:prstGeom prst="rect">
            <a:avLst/>
          </a:prstGeom>
          <a:solidFill>
            <a:schemeClr val="accent6"/>
          </a:solidFill>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Importer</a:t>
            </a:r>
          </a:p>
        </p:txBody>
      </p:sp>
      <p:sp>
        <p:nvSpPr>
          <p:cNvPr id="23" name="Oval 22"/>
          <p:cNvSpPr/>
          <p:nvPr/>
        </p:nvSpPr>
        <p:spPr>
          <a:xfrm>
            <a:off x="3581368" y="2524600"/>
            <a:ext cx="2277208" cy="123971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p:cNvSpPr txBox="1"/>
          <p:nvPr/>
        </p:nvSpPr>
        <p:spPr>
          <a:xfrm>
            <a:off x="3868495" y="2627287"/>
            <a:ext cx="1834834"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Informal Value Transfer System 2</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USD $50,000</a:t>
            </a:r>
          </a:p>
        </p:txBody>
      </p:sp>
      <p:sp>
        <p:nvSpPr>
          <p:cNvPr id="25" name="Right Arrow 24"/>
          <p:cNvSpPr/>
          <p:nvPr/>
        </p:nvSpPr>
        <p:spPr>
          <a:xfrm flipH="1">
            <a:off x="8423651" y="2680185"/>
            <a:ext cx="981964" cy="1008575"/>
          </a:xfrm>
          <a:prstGeom prst="right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Oval 25"/>
          <p:cNvSpPr/>
          <p:nvPr/>
        </p:nvSpPr>
        <p:spPr>
          <a:xfrm>
            <a:off x="6091442" y="1194882"/>
            <a:ext cx="2277208" cy="123971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Right Arrow 26"/>
          <p:cNvSpPr/>
          <p:nvPr/>
        </p:nvSpPr>
        <p:spPr>
          <a:xfrm flipH="1">
            <a:off x="3784104" y="1340946"/>
            <a:ext cx="2169240" cy="1008575"/>
          </a:xfrm>
          <a:prstGeom prst="right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TextBox 27"/>
          <p:cNvSpPr txBox="1"/>
          <p:nvPr/>
        </p:nvSpPr>
        <p:spPr>
          <a:xfrm>
            <a:off x="6278491" y="1460582"/>
            <a:ext cx="1834834"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Cat. B Bank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USD $50,000</a:t>
            </a:r>
          </a:p>
        </p:txBody>
      </p:sp>
      <p:sp>
        <p:nvSpPr>
          <p:cNvPr id="29" name="TextBox 28"/>
          <p:cNvSpPr txBox="1"/>
          <p:nvPr/>
        </p:nvSpPr>
        <p:spPr>
          <a:xfrm>
            <a:off x="3838895" y="1637326"/>
            <a:ext cx="215539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Correspondent bank</a:t>
            </a:r>
          </a:p>
        </p:txBody>
      </p:sp>
      <p:sp>
        <p:nvSpPr>
          <p:cNvPr id="3" name="TextBox 2"/>
          <p:cNvSpPr txBox="1"/>
          <p:nvPr/>
        </p:nvSpPr>
        <p:spPr>
          <a:xfrm>
            <a:off x="8671349" y="1625854"/>
            <a:ext cx="325315"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1</a:t>
            </a:r>
          </a:p>
        </p:txBody>
      </p:sp>
      <p:sp>
        <p:nvSpPr>
          <p:cNvPr id="30" name="TextBox 29"/>
          <p:cNvSpPr txBox="1"/>
          <p:nvPr/>
        </p:nvSpPr>
        <p:spPr>
          <a:xfrm>
            <a:off x="8671349" y="2987079"/>
            <a:ext cx="325315"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2</a:t>
            </a:r>
          </a:p>
        </p:txBody>
      </p:sp>
      <p:sp>
        <p:nvSpPr>
          <p:cNvPr id="31" name="Rectangle 30"/>
          <p:cNvSpPr/>
          <p:nvPr/>
        </p:nvSpPr>
        <p:spPr>
          <a:xfrm>
            <a:off x="3731420" y="2456553"/>
            <a:ext cx="4530978" cy="1257172"/>
          </a:xfrm>
          <a:prstGeom prst="rect">
            <a:avLst/>
          </a:prstGeom>
          <a:noFill/>
          <a:ln w="5715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 name="TextBox 33">
            <a:extLst>
              <a:ext uri="{FF2B5EF4-FFF2-40B4-BE49-F238E27FC236}">
                <a16:creationId xmlns:a16="http://schemas.microsoft.com/office/drawing/2014/main" id="{14D388F5-CFD8-4E55-B20B-232A225F75AF}"/>
              </a:ext>
            </a:extLst>
          </p:cNvPr>
          <p:cNvSpPr txBox="1"/>
          <p:nvPr/>
        </p:nvSpPr>
        <p:spPr>
          <a:xfrm>
            <a:off x="914488" y="1488983"/>
            <a:ext cx="480646" cy="369332"/>
          </a:xfrm>
          <a:prstGeom prst="rect">
            <a:avLst/>
          </a:prstGeom>
          <a:noFill/>
        </p:spPr>
        <p:txBody>
          <a:bodyPr wrap="square" rtlCol="0">
            <a:spAutoFit/>
          </a:bodyPr>
          <a:lstStyle/>
          <a:p>
            <a:r>
              <a:rPr lang="en-US" dirty="0"/>
              <a:t>❶</a:t>
            </a:r>
          </a:p>
        </p:txBody>
      </p:sp>
      <p:sp>
        <p:nvSpPr>
          <p:cNvPr id="35" name="TextBox 34">
            <a:extLst>
              <a:ext uri="{FF2B5EF4-FFF2-40B4-BE49-F238E27FC236}">
                <a16:creationId xmlns:a16="http://schemas.microsoft.com/office/drawing/2014/main" id="{D6BD3003-0C59-4CEB-BD2F-E84997DD4FEE}"/>
              </a:ext>
            </a:extLst>
          </p:cNvPr>
          <p:cNvSpPr txBox="1"/>
          <p:nvPr/>
        </p:nvSpPr>
        <p:spPr>
          <a:xfrm>
            <a:off x="3859717" y="4851342"/>
            <a:ext cx="544682" cy="369332"/>
          </a:xfrm>
          <a:prstGeom prst="rect">
            <a:avLst/>
          </a:prstGeom>
          <a:noFill/>
        </p:spPr>
        <p:txBody>
          <a:bodyPr wrap="square" rtlCol="0">
            <a:spAutoFit/>
          </a:bodyPr>
          <a:lstStyle/>
          <a:p>
            <a:r>
              <a:rPr lang="en-US" dirty="0"/>
              <a:t>❷</a:t>
            </a:r>
          </a:p>
        </p:txBody>
      </p:sp>
      <p:sp>
        <p:nvSpPr>
          <p:cNvPr id="36" name="TextBox 35">
            <a:extLst>
              <a:ext uri="{FF2B5EF4-FFF2-40B4-BE49-F238E27FC236}">
                <a16:creationId xmlns:a16="http://schemas.microsoft.com/office/drawing/2014/main" id="{2BBE461B-B59F-4D5D-A1D3-14425420B86D}"/>
              </a:ext>
            </a:extLst>
          </p:cNvPr>
          <p:cNvSpPr txBox="1"/>
          <p:nvPr/>
        </p:nvSpPr>
        <p:spPr>
          <a:xfrm>
            <a:off x="9906168" y="1475901"/>
            <a:ext cx="518305" cy="369332"/>
          </a:xfrm>
          <a:prstGeom prst="rect">
            <a:avLst/>
          </a:prstGeom>
          <a:noFill/>
        </p:spPr>
        <p:txBody>
          <a:bodyPr wrap="square" rtlCol="0">
            <a:spAutoFit/>
          </a:bodyPr>
          <a:lstStyle/>
          <a:p>
            <a:r>
              <a:rPr lang="en-US" dirty="0"/>
              <a:t>❸</a:t>
            </a:r>
          </a:p>
        </p:txBody>
      </p:sp>
      <p:sp>
        <p:nvSpPr>
          <p:cNvPr id="37" name="TextBox 36">
            <a:extLst>
              <a:ext uri="{FF2B5EF4-FFF2-40B4-BE49-F238E27FC236}">
                <a16:creationId xmlns:a16="http://schemas.microsoft.com/office/drawing/2014/main" id="{268EBA71-46F1-4116-B19B-0C789D9A2A77}"/>
              </a:ext>
            </a:extLst>
          </p:cNvPr>
          <p:cNvSpPr txBox="1"/>
          <p:nvPr/>
        </p:nvSpPr>
        <p:spPr>
          <a:xfrm>
            <a:off x="5858576" y="980029"/>
            <a:ext cx="546100" cy="369332"/>
          </a:xfrm>
          <a:prstGeom prst="rect">
            <a:avLst/>
          </a:prstGeom>
          <a:noFill/>
        </p:spPr>
        <p:txBody>
          <a:bodyPr wrap="square" rtlCol="0">
            <a:spAutoFit/>
          </a:bodyPr>
          <a:lstStyle/>
          <a:p>
            <a:r>
              <a:rPr lang="en-US" dirty="0"/>
              <a:t>❹</a:t>
            </a:r>
          </a:p>
        </p:txBody>
      </p:sp>
      <p:sp>
        <p:nvSpPr>
          <p:cNvPr id="38" name="TextBox 37">
            <a:extLst>
              <a:ext uri="{FF2B5EF4-FFF2-40B4-BE49-F238E27FC236}">
                <a16:creationId xmlns:a16="http://schemas.microsoft.com/office/drawing/2014/main" id="{DA5A4B52-03F7-40C9-8B08-EE989DA2F2AA}"/>
              </a:ext>
            </a:extLst>
          </p:cNvPr>
          <p:cNvSpPr txBox="1"/>
          <p:nvPr/>
        </p:nvSpPr>
        <p:spPr>
          <a:xfrm>
            <a:off x="3203457" y="2404164"/>
            <a:ext cx="546100" cy="369332"/>
          </a:xfrm>
          <a:prstGeom prst="rect">
            <a:avLst/>
          </a:prstGeom>
          <a:noFill/>
        </p:spPr>
        <p:txBody>
          <a:bodyPr wrap="square" rtlCol="0">
            <a:spAutoFit/>
          </a:bodyPr>
          <a:lstStyle/>
          <a:p>
            <a:r>
              <a:rPr lang="en-US" dirty="0"/>
              <a:t>❹</a:t>
            </a:r>
          </a:p>
        </p:txBody>
      </p:sp>
      <p:sp>
        <p:nvSpPr>
          <p:cNvPr id="39" name="TextBox 38">
            <a:extLst>
              <a:ext uri="{FF2B5EF4-FFF2-40B4-BE49-F238E27FC236}">
                <a16:creationId xmlns:a16="http://schemas.microsoft.com/office/drawing/2014/main" id="{2A95DF3C-F4ED-440E-B614-2D68CD460E9A}"/>
              </a:ext>
            </a:extLst>
          </p:cNvPr>
          <p:cNvSpPr txBox="1"/>
          <p:nvPr/>
        </p:nvSpPr>
        <p:spPr>
          <a:xfrm>
            <a:off x="6151458" y="2419960"/>
            <a:ext cx="546100" cy="369332"/>
          </a:xfrm>
          <a:prstGeom prst="rect">
            <a:avLst/>
          </a:prstGeom>
          <a:noFill/>
        </p:spPr>
        <p:txBody>
          <a:bodyPr wrap="square" rtlCol="0">
            <a:spAutoFit/>
          </a:bodyPr>
          <a:lstStyle/>
          <a:p>
            <a:r>
              <a:rPr lang="en-US" dirty="0"/>
              <a:t>❹</a:t>
            </a:r>
          </a:p>
        </p:txBody>
      </p:sp>
    </p:spTree>
    <p:extLst>
      <p:ext uri="{BB962C8B-B14F-4D97-AF65-F5344CB8AC3E}">
        <p14:creationId xmlns:p14="http://schemas.microsoft.com/office/powerpoint/2010/main" val="1918734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heel(1)">
                                      <p:cBhvr>
                                        <p:cTn id="7" dur="2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Snip Single Corner Rectangle 21"/>
          <p:cNvSpPr/>
          <p:nvPr/>
        </p:nvSpPr>
        <p:spPr>
          <a:xfrm>
            <a:off x="8490604" y="2280040"/>
            <a:ext cx="1441059" cy="2803061"/>
          </a:xfrm>
          <a:prstGeom prst="snip1Rect">
            <a:avLst/>
          </a:prstGeom>
          <a:ln>
            <a:noFill/>
          </a:ln>
          <a:effectLst>
            <a:outerShdw blurRad="50800" dist="38100" dir="2700000" algn="tl" rotWithShape="0">
              <a:prstClr val="black">
                <a:alpha val="40000"/>
              </a:prstClr>
            </a:outerShdw>
          </a:effectLst>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p:cNvSpPr>
            <a:spLocks noGrp="1"/>
          </p:cNvSpPr>
          <p:nvPr>
            <p:ph type="title"/>
          </p:nvPr>
        </p:nvSpPr>
        <p:spPr/>
        <p:txBody>
          <a:bodyPr>
            <a:normAutofit/>
          </a:bodyPr>
          <a:lstStyle/>
          <a:p>
            <a:r>
              <a:rPr lang="en-US" dirty="0"/>
              <a:t>Multiple invoicing of goods</a:t>
            </a:r>
          </a:p>
        </p:txBody>
      </p:sp>
      <p:sp>
        <p:nvSpPr>
          <p:cNvPr id="9" name="TextBox 8"/>
          <p:cNvSpPr txBox="1"/>
          <p:nvPr/>
        </p:nvSpPr>
        <p:spPr>
          <a:xfrm>
            <a:off x="1153866" y="2250410"/>
            <a:ext cx="1459523" cy="2862322"/>
          </a:xfrm>
          <a:prstGeom prst="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INVOICE #1</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Commodity: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1,000 laptops USD $100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ea</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Shipping Container: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DE555111</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 name="Right Arrow 12"/>
          <p:cNvSpPr/>
          <p:nvPr/>
        </p:nvSpPr>
        <p:spPr>
          <a:xfrm flipH="1">
            <a:off x="3364473" y="1945610"/>
            <a:ext cx="1864258" cy="1008575"/>
          </a:xfrm>
          <a:prstGeom prst="rightArrow">
            <a:avLst/>
          </a:prstGeom>
          <a:solidFill>
            <a:schemeClr val="accent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p:cNvSpPr/>
          <p:nvPr/>
        </p:nvSpPr>
        <p:spPr>
          <a:xfrm>
            <a:off x="5341327" y="1817360"/>
            <a:ext cx="2277208" cy="123971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p:cNvSpPr txBox="1"/>
          <p:nvPr/>
        </p:nvSpPr>
        <p:spPr>
          <a:xfrm>
            <a:off x="5638627" y="2074524"/>
            <a:ext cx="1682607"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Bitcoin</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worth KYD 100,000</a:t>
            </a:r>
          </a:p>
        </p:txBody>
      </p:sp>
      <p:sp>
        <p:nvSpPr>
          <p:cNvPr id="16" name="Rectangle 15"/>
          <p:cNvSpPr/>
          <p:nvPr/>
        </p:nvSpPr>
        <p:spPr>
          <a:xfrm>
            <a:off x="4154411" y="3934411"/>
            <a:ext cx="2927838" cy="1177978"/>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p:cNvSpPr txBox="1"/>
          <p:nvPr/>
        </p:nvSpPr>
        <p:spPr>
          <a:xfrm>
            <a:off x="4452550" y="4061735"/>
            <a:ext cx="2716824"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Container DE555111</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Cargo: 1,000 laptops</a:t>
            </a:r>
          </a:p>
        </p:txBody>
      </p:sp>
      <p:sp>
        <p:nvSpPr>
          <p:cNvPr id="18" name="TextBox 17"/>
          <p:cNvSpPr txBox="1"/>
          <p:nvPr/>
        </p:nvSpPr>
        <p:spPr>
          <a:xfrm>
            <a:off x="582366" y="4928066"/>
            <a:ext cx="1143000"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Exporter</a:t>
            </a:r>
          </a:p>
        </p:txBody>
      </p:sp>
      <p:sp>
        <p:nvSpPr>
          <p:cNvPr id="19" name="Right Arrow 18"/>
          <p:cNvSpPr/>
          <p:nvPr/>
        </p:nvSpPr>
        <p:spPr>
          <a:xfrm>
            <a:off x="3029773" y="4064244"/>
            <a:ext cx="886726" cy="1008575"/>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Right Arrow 19"/>
          <p:cNvSpPr/>
          <p:nvPr/>
        </p:nvSpPr>
        <p:spPr>
          <a:xfrm>
            <a:off x="7312573" y="4019112"/>
            <a:ext cx="886726" cy="1008575"/>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p:cNvSpPr txBox="1"/>
          <p:nvPr/>
        </p:nvSpPr>
        <p:spPr>
          <a:xfrm>
            <a:off x="8429623" y="2449897"/>
            <a:ext cx="1514035" cy="230832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Offshore Company moves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USD $400,000 through J1 and J2 bank accounts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TextBox 22"/>
          <p:cNvSpPr txBox="1"/>
          <p:nvPr/>
        </p:nvSpPr>
        <p:spPr>
          <a:xfrm>
            <a:off x="9372158" y="4843021"/>
            <a:ext cx="1143000" cy="369332"/>
          </a:xfrm>
          <a:prstGeom prst="rect">
            <a:avLst/>
          </a:prstGeom>
          <a:solidFill>
            <a:schemeClr val="accent6"/>
          </a:solidFill>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Importer</a:t>
            </a:r>
          </a:p>
        </p:txBody>
      </p:sp>
      <p:sp>
        <p:nvSpPr>
          <p:cNvPr id="24" name="Oval 23"/>
          <p:cNvSpPr/>
          <p:nvPr/>
        </p:nvSpPr>
        <p:spPr>
          <a:xfrm>
            <a:off x="5493727" y="1969760"/>
            <a:ext cx="2277208" cy="1239716"/>
          </a:xfrm>
          <a:prstGeom prst="ellipse">
            <a:avLst/>
          </a:prstGeom>
          <a:solidFill>
            <a:schemeClr val="accent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Oval 24"/>
          <p:cNvSpPr/>
          <p:nvPr/>
        </p:nvSpPr>
        <p:spPr>
          <a:xfrm>
            <a:off x="5646127" y="2122160"/>
            <a:ext cx="2277208" cy="1239716"/>
          </a:xfrm>
          <a:prstGeom prst="ellipse">
            <a:avLst/>
          </a:prstGeom>
          <a:solidFill>
            <a:schemeClr val="accent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Oval 25"/>
          <p:cNvSpPr/>
          <p:nvPr/>
        </p:nvSpPr>
        <p:spPr>
          <a:xfrm>
            <a:off x="5798527" y="2274560"/>
            <a:ext cx="2277208" cy="1239716"/>
          </a:xfrm>
          <a:prstGeom prst="ellipse">
            <a:avLst/>
          </a:prstGeom>
          <a:solidFill>
            <a:schemeClr val="accent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Right Arrow 26"/>
          <p:cNvSpPr/>
          <p:nvPr/>
        </p:nvSpPr>
        <p:spPr>
          <a:xfrm flipH="1">
            <a:off x="3516873" y="2098010"/>
            <a:ext cx="1864258" cy="1008575"/>
          </a:xfrm>
          <a:prstGeom prst="rightArrow">
            <a:avLst/>
          </a:prstGeom>
          <a:solidFill>
            <a:schemeClr val="accent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Right Arrow 27"/>
          <p:cNvSpPr/>
          <p:nvPr/>
        </p:nvSpPr>
        <p:spPr>
          <a:xfrm flipH="1">
            <a:off x="3669273" y="2250410"/>
            <a:ext cx="1864258" cy="1008575"/>
          </a:xfrm>
          <a:prstGeom prst="rightArrow">
            <a:avLst/>
          </a:prstGeom>
          <a:solidFill>
            <a:schemeClr val="accent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Right Arrow 28"/>
          <p:cNvSpPr/>
          <p:nvPr/>
        </p:nvSpPr>
        <p:spPr>
          <a:xfrm flipH="1">
            <a:off x="3821673" y="2402810"/>
            <a:ext cx="1864258" cy="1008575"/>
          </a:xfrm>
          <a:prstGeom prst="rightArrow">
            <a:avLst/>
          </a:prstGeom>
          <a:solidFill>
            <a:schemeClr val="accent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TextBox 29"/>
          <p:cNvSpPr txBox="1"/>
          <p:nvPr/>
        </p:nvSpPr>
        <p:spPr>
          <a:xfrm>
            <a:off x="6076308" y="2576066"/>
            <a:ext cx="1682607"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USD $100,000 (x4)</a:t>
            </a:r>
          </a:p>
        </p:txBody>
      </p:sp>
      <p:sp>
        <p:nvSpPr>
          <p:cNvPr id="32" name="Rectangle 31"/>
          <p:cNvSpPr/>
          <p:nvPr/>
        </p:nvSpPr>
        <p:spPr>
          <a:xfrm>
            <a:off x="5940520" y="2313715"/>
            <a:ext cx="2101803" cy="1108545"/>
          </a:xfrm>
          <a:prstGeom prst="rect">
            <a:avLst/>
          </a:prstGeom>
          <a:noFill/>
          <a:ln w="5715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 name="TextBox 33">
            <a:extLst>
              <a:ext uri="{FF2B5EF4-FFF2-40B4-BE49-F238E27FC236}">
                <a16:creationId xmlns:a16="http://schemas.microsoft.com/office/drawing/2014/main" id="{2ACDCA01-C872-43B0-9EBA-0CB17B634A3F}"/>
              </a:ext>
            </a:extLst>
          </p:cNvPr>
          <p:cNvSpPr txBox="1"/>
          <p:nvPr/>
        </p:nvSpPr>
        <p:spPr>
          <a:xfrm>
            <a:off x="837343" y="1881078"/>
            <a:ext cx="480646" cy="369332"/>
          </a:xfrm>
          <a:prstGeom prst="rect">
            <a:avLst/>
          </a:prstGeom>
          <a:noFill/>
        </p:spPr>
        <p:txBody>
          <a:bodyPr wrap="square" rtlCol="0">
            <a:spAutoFit/>
          </a:bodyPr>
          <a:lstStyle/>
          <a:p>
            <a:r>
              <a:rPr lang="en-US" dirty="0"/>
              <a:t>❶</a:t>
            </a:r>
          </a:p>
        </p:txBody>
      </p:sp>
      <p:sp>
        <p:nvSpPr>
          <p:cNvPr id="35" name="TextBox 34">
            <a:extLst>
              <a:ext uri="{FF2B5EF4-FFF2-40B4-BE49-F238E27FC236}">
                <a16:creationId xmlns:a16="http://schemas.microsoft.com/office/drawing/2014/main" id="{86730713-7A1A-42FD-A1E0-5FF663B9F652}"/>
              </a:ext>
            </a:extLst>
          </p:cNvPr>
          <p:cNvSpPr txBox="1"/>
          <p:nvPr/>
        </p:nvSpPr>
        <p:spPr>
          <a:xfrm>
            <a:off x="3654520" y="4927723"/>
            <a:ext cx="544682" cy="369332"/>
          </a:xfrm>
          <a:prstGeom prst="rect">
            <a:avLst/>
          </a:prstGeom>
          <a:noFill/>
        </p:spPr>
        <p:txBody>
          <a:bodyPr wrap="square" rtlCol="0">
            <a:spAutoFit/>
          </a:bodyPr>
          <a:lstStyle/>
          <a:p>
            <a:r>
              <a:rPr lang="en-US" dirty="0"/>
              <a:t>❷</a:t>
            </a:r>
          </a:p>
        </p:txBody>
      </p:sp>
      <p:sp>
        <p:nvSpPr>
          <p:cNvPr id="36" name="TextBox 35">
            <a:extLst>
              <a:ext uri="{FF2B5EF4-FFF2-40B4-BE49-F238E27FC236}">
                <a16:creationId xmlns:a16="http://schemas.microsoft.com/office/drawing/2014/main" id="{A00CD980-2D02-4FFB-970E-4BCC07F75F4D}"/>
              </a:ext>
            </a:extLst>
          </p:cNvPr>
          <p:cNvSpPr txBox="1"/>
          <p:nvPr/>
        </p:nvSpPr>
        <p:spPr>
          <a:xfrm>
            <a:off x="8924684" y="1889858"/>
            <a:ext cx="518305" cy="369332"/>
          </a:xfrm>
          <a:prstGeom prst="rect">
            <a:avLst/>
          </a:prstGeom>
          <a:noFill/>
        </p:spPr>
        <p:txBody>
          <a:bodyPr wrap="square" rtlCol="0">
            <a:spAutoFit/>
          </a:bodyPr>
          <a:lstStyle/>
          <a:p>
            <a:r>
              <a:rPr lang="en-US" dirty="0"/>
              <a:t>❸</a:t>
            </a:r>
          </a:p>
        </p:txBody>
      </p:sp>
      <p:sp>
        <p:nvSpPr>
          <p:cNvPr id="37" name="TextBox 36">
            <a:extLst>
              <a:ext uri="{FF2B5EF4-FFF2-40B4-BE49-F238E27FC236}">
                <a16:creationId xmlns:a16="http://schemas.microsoft.com/office/drawing/2014/main" id="{7901B5B2-9E09-4DB3-86E8-D3BC35468B46}"/>
              </a:ext>
            </a:extLst>
          </p:cNvPr>
          <p:cNvSpPr txBox="1"/>
          <p:nvPr/>
        </p:nvSpPr>
        <p:spPr>
          <a:xfrm>
            <a:off x="7513377" y="1931462"/>
            <a:ext cx="546100" cy="369332"/>
          </a:xfrm>
          <a:prstGeom prst="rect">
            <a:avLst/>
          </a:prstGeom>
          <a:noFill/>
        </p:spPr>
        <p:txBody>
          <a:bodyPr wrap="square" rtlCol="0">
            <a:spAutoFit/>
          </a:bodyPr>
          <a:lstStyle/>
          <a:p>
            <a:r>
              <a:rPr lang="en-US" dirty="0"/>
              <a:t>❹</a:t>
            </a:r>
          </a:p>
        </p:txBody>
      </p:sp>
    </p:spTree>
    <p:extLst>
      <p:ext uri="{BB962C8B-B14F-4D97-AF65-F5344CB8AC3E}">
        <p14:creationId xmlns:p14="http://schemas.microsoft.com/office/powerpoint/2010/main" val="237898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2000" fill="hold"/>
                                        <p:tgtEl>
                                          <p:spTgt spid="32"/>
                                        </p:tgtEl>
                                        <p:attrNameLst>
                                          <p:attrName>ppt_w</p:attrName>
                                        </p:attrNameLst>
                                      </p:cBhvr>
                                      <p:tavLst>
                                        <p:tav tm="0">
                                          <p:val>
                                            <p:fltVal val="0"/>
                                          </p:val>
                                        </p:tav>
                                        <p:tav tm="100000">
                                          <p:val>
                                            <p:strVal val="#ppt_w"/>
                                          </p:val>
                                        </p:tav>
                                      </p:tavLst>
                                    </p:anim>
                                    <p:anim calcmode="lin" valueType="num">
                                      <p:cBhvr>
                                        <p:cTn id="8" dur="2000" fill="hold"/>
                                        <p:tgtEl>
                                          <p:spTgt spid="32"/>
                                        </p:tgtEl>
                                        <p:attrNameLst>
                                          <p:attrName>ppt_h</p:attrName>
                                        </p:attrNameLst>
                                      </p:cBhvr>
                                      <p:tavLst>
                                        <p:tav tm="0">
                                          <p:val>
                                            <p:fltVal val="0"/>
                                          </p:val>
                                        </p:tav>
                                        <p:tav tm="100000">
                                          <p:val>
                                            <p:strVal val="#ppt_h"/>
                                          </p:val>
                                        </p:tav>
                                      </p:tavLst>
                                    </p:anim>
                                    <p:animEffect transition="in" filter="fade">
                                      <p:cBhvr>
                                        <p:cTn id="9" dur="2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82D2096E-9E2E-4A93-B920-8B28D5ABF2D8}"/>
              </a:ext>
            </a:extLst>
          </p:cNvPr>
          <p:cNvSpPr txBox="1"/>
          <p:nvPr/>
        </p:nvSpPr>
        <p:spPr>
          <a:xfrm>
            <a:off x="5667561" y="1507631"/>
            <a:ext cx="3918526" cy="1985159"/>
          </a:xfrm>
          <a:prstGeom prst="rect">
            <a:avLst/>
          </a:prstGeom>
          <a:solidFill>
            <a:sysClr val="window" lastClr="FFFFFF"/>
          </a:solidFill>
          <a:ln w="12700" cap="flat" cmpd="sng" algn="ctr">
            <a:noFill/>
            <a:prstDash val="solid"/>
            <a:miter lim="800000"/>
          </a:ln>
          <a:effectLst/>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en-US" sz="4800" b="0" i="1" u="none" strike="noStrike" kern="0" cap="none" spc="0" normalizeH="0" baseline="0" noProof="0" dirty="0">
                <a:ln>
                  <a:noFill/>
                </a:ln>
                <a:solidFill>
                  <a:prstClr val="black"/>
                </a:solidFill>
                <a:effectLst/>
                <a:uLnTx/>
                <a:uFillTx/>
                <a:latin typeface="Calibri" panose="020F0502020204030204"/>
                <a:ea typeface="+mn-ea"/>
                <a:cs typeface="+mn-cs"/>
              </a:rPr>
              <a:t>or</a:t>
            </a:r>
            <a:endParaRPr kumimoji="0" lang="en-US" sz="4800" b="1" i="1" u="none" strike="noStrike" kern="0" cap="none" spc="0" normalizeH="0" baseline="0" noProof="0" dirty="0">
              <a:ln>
                <a:noFill/>
              </a:ln>
              <a:solidFill>
                <a:prstClr val="black"/>
              </a:solidFill>
              <a:effectLst/>
              <a:uLnTx/>
              <a:uFillTx/>
              <a:latin typeface="Calibri" panose="020F0502020204030204"/>
              <a:ea typeface="+mn-ea"/>
              <a:cs typeface="+mn-cs"/>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Calibri" panose="020F0502020204030204"/>
                <a:ea typeface="+mn-ea"/>
                <a:cs typeface="+mn-cs"/>
              </a:rPr>
              <a:t>                     *ref ‘Criminal Capital’ – Stephen Platt </a:t>
            </a:r>
          </a:p>
          <a:p>
            <a:pPr marL="457200" marR="0" lvl="0" indent="-457200" defTabSz="914400" eaLnBrk="1" fontAlgn="auto" latinLnBrk="0" hangingPunct="1">
              <a:lnSpc>
                <a:spcPct val="150000"/>
              </a:lnSpc>
              <a:spcBef>
                <a:spcPts val="0"/>
              </a:spcBef>
              <a:spcAft>
                <a:spcPts val="0"/>
              </a:spcAft>
              <a:buClrTx/>
              <a:buSzTx/>
              <a:buFont typeface="Arial" panose="020B0604020202020204" pitchFamily="34" charset="0"/>
              <a:buChar char="•"/>
              <a:tabLst/>
              <a:defRPr/>
            </a:pPr>
            <a:endParaRPr kumimoji="0" lang="en-US" sz="20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7" name="Title 6">
            <a:extLst>
              <a:ext uri="{FF2B5EF4-FFF2-40B4-BE49-F238E27FC236}">
                <a16:creationId xmlns:a16="http://schemas.microsoft.com/office/drawing/2014/main" id="{6AB6C69C-76FB-4290-B253-0B09BD383FB6}"/>
              </a:ext>
            </a:extLst>
          </p:cNvPr>
          <p:cNvSpPr>
            <a:spLocks noGrp="1"/>
          </p:cNvSpPr>
          <p:nvPr>
            <p:ph type="title"/>
          </p:nvPr>
        </p:nvSpPr>
        <p:spPr>
          <a:xfrm>
            <a:off x="965200" y="638016"/>
            <a:ext cx="9404723" cy="1400530"/>
          </a:xfrm>
        </p:spPr>
        <p:txBody>
          <a:bodyPr/>
          <a:lstStyle/>
          <a:p>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Laundering Criminal Property</a:t>
            </a:r>
          </a:p>
        </p:txBody>
      </p:sp>
      <p:cxnSp>
        <p:nvCxnSpPr>
          <p:cNvPr id="6" name="Straight Connector 5">
            <a:extLst>
              <a:ext uri="{FF2B5EF4-FFF2-40B4-BE49-F238E27FC236}">
                <a16:creationId xmlns:a16="http://schemas.microsoft.com/office/drawing/2014/main" id="{0CF1730B-9FFF-4BEA-A531-C465EA714533}"/>
              </a:ext>
            </a:extLst>
          </p:cNvPr>
          <p:cNvCxnSpPr/>
          <p:nvPr/>
        </p:nvCxnSpPr>
        <p:spPr>
          <a:xfrm>
            <a:off x="965200" y="1614489"/>
            <a:ext cx="1026160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57AC41E-A0BE-4612-B15B-070AFF760835}"/>
              </a:ext>
            </a:extLst>
          </p:cNvPr>
          <p:cNvCxnSpPr/>
          <p:nvPr/>
        </p:nvCxnSpPr>
        <p:spPr>
          <a:xfrm>
            <a:off x="965200" y="1690688"/>
            <a:ext cx="10261600" cy="0"/>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0F417B23-1CDF-4AFD-9C98-A44166E0DFB6}"/>
              </a:ext>
            </a:extLst>
          </p:cNvPr>
          <p:cNvSpPr txBox="1"/>
          <p:nvPr/>
        </p:nvSpPr>
        <p:spPr>
          <a:xfrm>
            <a:off x="965200" y="2038988"/>
            <a:ext cx="4276434" cy="461665"/>
          </a:xfrm>
          <a:prstGeom prst="rect">
            <a:avLst/>
          </a:prstGeom>
          <a:solidFill>
            <a:srgbClr val="70AD47"/>
          </a:solidFill>
          <a:ln w="19050" cap="flat" cmpd="sng" algn="ctr">
            <a:solidFill>
              <a:sysClr val="window" lastClr="FFFFFF"/>
            </a:solidFill>
            <a:prstDash val="solid"/>
            <a:miter lim="800000"/>
          </a:ln>
          <a:effectLst/>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prstClr val="white"/>
                </a:solidFill>
                <a:effectLst/>
                <a:uLnTx/>
                <a:uFillTx/>
                <a:latin typeface="Calibri" panose="020F0502020204030204"/>
                <a:ea typeface="+mn-ea"/>
                <a:cs typeface="+mn-cs"/>
              </a:rPr>
              <a:t>Placement-Layering-Integration</a:t>
            </a:r>
          </a:p>
        </p:txBody>
      </p:sp>
      <p:sp>
        <p:nvSpPr>
          <p:cNvPr id="11" name="TextBox 10">
            <a:extLst>
              <a:ext uri="{FF2B5EF4-FFF2-40B4-BE49-F238E27FC236}">
                <a16:creationId xmlns:a16="http://schemas.microsoft.com/office/drawing/2014/main" id="{A2D3461D-A925-46E7-A750-A32FD37C10B7}"/>
              </a:ext>
            </a:extLst>
          </p:cNvPr>
          <p:cNvSpPr txBox="1"/>
          <p:nvPr/>
        </p:nvSpPr>
        <p:spPr>
          <a:xfrm>
            <a:off x="6731384" y="2038546"/>
            <a:ext cx="4276434" cy="461665"/>
          </a:xfrm>
          <a:prstGeom prst="rect">
            <a:avLst/>
          </a:prstGeom>
          <a:solidFill>
            <a:srgbClr val="70AD47"/>
          </a:solidFill>
          <a:ln w="19050" cap="flat" cmpd="sng" algn="ctr">
            <a:solidFill>
              <a:sysClr val="window" lastClr="FFFFFF"/>
            </a:solidFill>
            <a:prstDash val="solid"/>
            <a:miter lim="800000"/>
          </a:ln>
          <a:effectLst/>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prstClr val="white"/>
                </a:solidFill>
                <a:effectLst/>
                <a:uLnTx/>
                <a:uFillTx/>
                <a:latin typeface="Calibri" panose="020F0502020204030204"/>
                <a:ea typeface="+mn-ea"/>
                <a:cs typeface="+mn-cs"/>
              </a:rPr>
              <a:t>Enable-Distance-Disguise</a:t>
            </a:r>
          </a:p>
        </p:txBody>
      </p:sp>
      <p:sp>
        <p:nvSpPr>
          <p:cNvPr id="13" name="Cloud Callout 3">
            <a:extLst>
              <a:ext uri="{FF2B5EF4-FFF2-40B4-BE49-F238E27FC236}">
                <a16:creationId xmlns:a16="http://schemas.microsoft.com/office/drawing/2014/main" id="{E7DD27C4-30E9-4F4C-9906-165978E91100}"/>
              </a:ext>
            </a:extLst>
          </p:cNvPr>
          <p:cNvSpPr/>
          <p:nvPr/>
        </p:nvSpPr>
        <p:spPr>
          <a:xfrm>
            <a:off x="1207267" y="3015019"/>
            <a:ext cx="3792300" cy="2483518"/>
          </a:xfrm>
          <a:prstGeom prst="cloudCallout">
            <a:avLst/>
          </a:prstGeom>
          <a:solidFill>
            <a:sysClr val="window" lastClr="FFFFFF"/>
          </a:solidFill>
          <a:ln w="38100" cap="flat" cmpd="sng" algn="ctr">
            <a:solidFill>
              <a:srgbClr val="5B9BD5">
                <a:lumMod val="40000"/>
                <a:lumOff val="6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F7A268BF-87B4-4D93-811A-F44F0A95DBB4}"/>
              </a:ext>
            </a:extLst>
          </p:cNvPr>
          <p:cNvSpPr txBox="1"/>
          <p:nvPr/>
        </p:nvSpPr>
        <p:spPr>
          <a:xfrm>
            <a:off x="1704683" y="3656613"/>
            <a:ext cx="3179618" cy="1200329"/>
          </a:xfrm>
          <a:prstGeom prst="rect">
            <a:avLst/>
          </a:prstGeom>
          <a:noFill/>
        </p:spPr>
        <p:txBody>
          <a:bodyPr wrap="square" rtlCol="0">
            <a:spAutoFit/>
          </a:bodyPr>
          <a:lstStyle/>
          <a:p>
            <a:r>
              <a:rPr lang="en-US" dirty="0">
                <a:solidFill>
                  <a:prstClr val="black"/>
                </a:solidFill>
                <a:latin typeface="Calibri" panose="020F0502020204030204"/>
              </a:rPr>
              <a:t>….I need to put the proceeds out of the reach of the tax authority and in another jurisdiction….</a:t>
            </a:r>
          </a:p>
        </p:txBody>
      </p:sp>
      <p:sp>
        <p:nvSpPr>
          <p:cNvPr id="15" name="Cloud Callout 8">
            <a:extLst>
              <a:ext uri="{FF2B5EF4-FFF2-40B4-BE49-F238E27FC236}">
                <a16:creationId xmlns:a16="http://schemas.microsoft.com/office/drawing/2014/main" id="{11E63028-7311-4ACD-A904-15C68CE0AED7}"/>
              </a:ext>
            </a:extLst>
          </p:cNvPr>
          <p:cNvSpPr/>
          <p:nvPr/>
        </p:nvSpPr>
        <p:spPr>
          <a:xfrm>
            <a:off x="6254172" y="3014456"/>
            <a:ext cx="4396508" cy="2898352"/>
          </a:xfrm>
          <a:prstGeom prst="cloudCallout">
            <a:avLst/>
          </a:prstGeom>
          <a:solidFill>
            <a:sysClr val="window" lastClr="FFFFFF"/>
          </a:solidFill>
          <a:ln w="38100" cap="flat" cmpd="sng" algn="ctr">
            <a:solidFill>
              <a:srgbClr val="5B9BD5">
                <a:lumMod val="60000"/>
                <a:lumOff val="4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47595674-A867-4104-BAED-76016E84652D}"/>
              </a:ext>
            </a:extLst>
          </p:cNvPr>
          <p:cNvSpPr txBox="1"/>
          <p:nvPr/>
        </p:nvSpPr>
        <p:spPr>
          <a:xfrm>
            <a:off x="7017325" y="3656613"/>
            <a:ext cx="3112655" cy="1200329"/>
          </a:xfrm>
          <a:prstGeom prst="rect">
            <a:avLst/>
          </a:prstGeom>
          <a:noFill/>
        </p:spPr>
        <p:txBody>
          <a:bodyPr wrap="square" rtlCol="0">
            <a:spAutoFit/>
          </a:bodyPr>
          <a:lstStyle/>
          <a:p>
            <a:r>
              <a:rPr lang="en-US" dirty="0">
                <a:solidFill>
                  <a:prstClr val="black"/>
                </a:solidFill>
                <a:latin typeface="Calibri" panose="020F0502020204030204"/>
              </a:rPr>
              <a:t>….how can I spend the proceeds or invest them without drawing attention to myself…..</a:t>
            </a:r>
          </a:p>
        </p:txBody>
      </p:sp>
    </p:spTree>
    <p:extLst>
      <p:ext uri="{BB962C8B-B14F-4D97-AF65-F5344CB8AC3E}">
        <p14:creationId xmlns:p14="http://schemas.microsoft.com/office/powerpoint/2010/main" val="257665188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Oval 12"/>
          <p:cNvSpPr/>
          <p:nvPr/>
        </p:nvSpPr>
        <p:spPr>
          <a:xfrm>
            <a:off x="5341327" y="1817360"/>
            <a:ext cx="2277208" cy="123971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p:cNvSpPr>
            <a:spLocks noGrp="1"/>
          </p:cNvSpPr>
          <p:nvPr>
            <p:ph type="title"/>
          </p:nvPr>
        </p:nvSpPr>
        <p:spPr/>
        <p:txBody>
          <a:bodyPr>
            <a:normAutofit/>
          </a:bodyPr>
          <a:lstStyle/>
          <a:p>
            <a:r>
              <a:rPr lang="en-US" dirty="0"/>
              <a:t>False declarations / False invoicing</a:t>
            </a:r>
          </a:p>
        </p:txBody>
      </p:sp>
      <p:sp>
        <p:nvSpPr>
          <p:cNvPr id="10" name="TextBox 9"/>
          <p:cNvSpPr txBox="1"/>
          <p:nvPr/>
        </p:nvSpPr>
        <p:spPr>
          <a:xfrm>
            <a:off x="1195754" y="1837592"/>
            <a:ext cx="1459523" cy="2862322"/>
          </a:xfrm>
          <a:prstGeom prst="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INVOICE #1</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Commodity: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1,000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ebooks</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USD $25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ea</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Shipping Container: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DE555111</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1" name="Right Arrow 10"/>
          <p:cNvSpPr/>
          <p:nvPr/>
        </p:nvSpPr>
        <p:spPr>
          <a:xfrm flipH="1">
            <a:off x="3364473" y="1945610"/>
            <a:ext cx="1864258" cy="1008575"/>
          </a:xfrm>
          <a:prstGeom prst="right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p:cNvSpPr txBox="1"/>
          <p:nvPr/>
        </p:nvSpPr>
        <p:spPr>
          <a:xfrm>
            <a:off x="5583329" y="2080026"/>
            <a:ext cx="1811587"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USD $25,000</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Via Family Office</a:t>
            </a:r>
          </a:p>
        </p:txBody>
      </p:sp>
      <p:sp>
        <p:nvSpPr>
          <p:cNvPr id="14" name="Rectangle 13"/>
          <p:cNvSpPr/>
          <p:nvPr/>
        </p:nvSpPr>
        <p:spPr>
          <a:xfrm>
            <a:off x="4078531" y="3576938"/>
            <a:ext cx="2927838" cy="1177978"/>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ight Arrow 14"/>
          <p:cNvSpPr/>
          <p:nvPr/>
        </p:nvSpPr>
        <p:spPr>
          <a:xfrm>
            <a:off x="2998156" y="3658459"/>
            <a:ext cx="886726" cy="1008575"/>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ight Arrow 15"/>
          <p:cNvSpPr/>
          <p:nvPr/>
        </p:nvSpPr>
        <p:spPr>
          <a:xfrm>
            <a:off x="7155598" y="3667828"/>
            <a:ext cx="886726" cy="1008575"/>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p:cNvSpPr txBox="1"/>
          <p:nvPr/>
        </p:nvSpPr>
        <p:spPr>
          <a:xfrm>
            <a:off x="4188769" y="3753073"/>
            <a:ext cx="2716824"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Container DE555111</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Cargo: 1,000 laptops</a:t>
            </a:r>
          </a:p>
        </p:txBody>
      </p:sp>
      <p:sp>
        <p:nvSpPr>
          <p:cNvPr id="18" name="Snip Single Corner Rectangle 17"/>
          <p:cNvSpPr/>
          <p:nvPr/>
        </p:nvSpPr>
        <p:spPr>
          <a:xfrm>
            <a:off x="8466112" y="1837592"/>
            <a:ext cx="1441059" cy="2803061"/>
          </a:xfrm>
          <a:prstGeom prst="snip1Rect">
            <a:avLst/>
          </a:prstGeom>
          <a:ln>
            <a:noFill/>
          </a:ln>
          <a:effectLst>
            <a:outerShdw blurRad="50800" dist="38100" dir="2700000" algn="tl" rotWithShape="0">
              <a:prstClr val="black">
                <a:alpha val="40000"/>
              </a:prstClr>
            </a:outerShdw>
          </a:effectLst>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p:cNvSpPr txBox="1"/>
          <p:nvPr/>
        </p:nvSpPr>
        <p:spPr>
          <a:xfrm>
            <a:off x="8429623" y="2109805"/>
            <a:ext cx="1514035"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Cayman Exempt Company holds 1,000 laptops worth USD $100,000</a:t>
            </a:r>
          </a:p>
        </p:txBody>
      </p:sp>
      <p:sp>
        <p:nvSpPr>
          <p:cNvPr id="20" name="TextBox 19"/>
          <p:cNvSpPr txBox="1"/>
          <p:nvPr/>
        </p:nvSpPr>
        <p:spPr>
          <a:xfrm>
            <a:off x="9022323" y="4418225"/>
            <a:ext cx="1143000" cy="369332"/>
          </a:xfrm>
          <a:prstGeom prst="rect">
            <a:avLst/>
          </a:prstGeom>
          <a:solidFill>
            <a:schemeClr val="accent6"/>
          </a:solidFill>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Importer</a:t>
            </a:r>
          </a:p>
        </p:txBody>
      </p:sp>
      <p:sp>
        <p:nvSpPr>
          <p:cNvPr id="21" name="TextBox 20"/>
          <p:cNvSpPr txBox="1"/>
          <p:nvPr/>
        </p:nvSpPr>
        <p:spPr>
          <a:xfrm>
            <a:off x="624254" y="4516835"/>
            <a:ext cx="1143000"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Exporter</a:t>
            </a:r>
          </a:p>
        </p:txBody>
      </p:sp>
      <p:sp>
        <p:nvSpPr>
          <p:cNvPr id="22" name="Rectangle 21"/>
          <p:cNvSpPr/>
          <p:nvPr/>
        </p:nvSpPr>
        <p:spPr>
          <a:xfrm>
            <a:off x="908072" y="2648416"/>
            <a:ext cx="2101803" cy="366629"/>
          </a:xfrm>
          <a:prstGeom prst="rect">
            <a:avLst/>
          </a:prstGeom>
          <a:noFill/>
          <a:ln w="5715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Circular Arrow 22"/>
          <p:cNvSpPr/>
          <p:nvPr/>
        </p:nvSpPr>
        <p:spPr>
          <a:xfrm rot="5400000">
            <a:off x="9822836" y="1933575"/>
            <a:ext cx="2026677" cy="2390823"/>
          </a:xfrm>
          <a:prstGeom prst="circularArrow">
            <a:avLst/>
          </a:prstGeom>
          <a:ln/>
        </p:spPr>
        <p:style>
          <a:lnRef idx="3">
            <a:schemeClr val="lt1"/>
          </a:lnRef>
          <a:fillRef idx="1">
            <a:schemeClr val="accent6"/>
          </a:fillRef>
          <a:effectRef idx="1">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TextBox 23"/>
          <p:cNvSpPr txBox="1"/>
          <p:nvPr/>
        </p:nvSpPr>
        <p:spPr>
          <a:xfrm>
            <a:off x="10004676" y="2679545"/>
            <a:ext cx="1573118"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All laptops sold @ USD $100 (=USD $100,000)</a:t>
            </a:r>
          </a:p>
        </p:txBody>
      </p:sp>
      <p:sp>
        <p:nvSpPr>
          <p:cNvPr id="27" name="TextBox 26">
            <a:extLst>
              <a:ext uri="{FF2B5EF4-FFF2-40B4-BE49-F238E27FC236}">
                <a16:creationId xmlns:a16="http://schemas.microsoft.com/office/drawing/2014/main" id="{E7E52F32-68A5-4CB0-89F9-D0EA5CC4615B}"/>
              </a:ext>
            </a:extLst>
          </p:cNvPr>
          <p:cNvSpPr txBox="1"/>
          <p:nvPr/>
        </p:nvSpPr>
        <p:spPr>
          <a:xfrm>
            <a:off x="778132" y="1579474"/>
            <a:ext cx="480646" cy="369332"/>
          </a:xfrm>
          <a:prstGeom prst="rect">
            <a:avLst/>
          </a:prstGeom>
          <a:noFill/>
        </p:spPr>
        <p:txBody>
          <a:bodyPr wrap="square" rtlCol="0">
            <a:spAutoFit/>
          </a:bodyPr>
          <a:lstStyle/>
          <a:p>
            <a:r>
              <a:rPr lang="en-US" dirty="0"/>
              <a:t>❶</a:t>
            </a:r>
          </a:p>
        </p:txBody>
      </p:sp>
      <p:sp>
        <p:nvSpPr>
          <p:cNvPr id="28" name="TextBox 27">
            <a:extLst>
              <a:ext uri="{FF2B5EF4-FFF2-40B4-BE49-F238E27FC236}">
                <a16:creationId xmlns:a16="http://schemas.microsoft.com/office/drawing/2014/main" id="{51654869-17B7-42AF-A762-39BE947AEC3C}"/>
              </a:ext>
            </a:extLst>
          </p:cNvPr>
          <p:cNvSpPr txBox="1"/>
          <p:nvPr/>
        </p:nvSpPr>
        <p:spPr>
          <a:xfrm>
            <a:off x="3510867" y="4676403"/>
            <a:ext cx="544682" cy="369332"/>
          </a:xfrm>
          <a:prstGeom prst="rect">
            <a:avLst/>
          </a:prstGeom>
          <a:noFill/>
        </p:spPr>
        <p:txBody>
          <a:bodyPr wrap="square" rtlCol="0">
            <a:spAutoFit/>
          </a:bodyPr>
          <a:lstStyle/>
          <a:p>
            <a:r>
              <a:rPr lang="en-US" dirty="0"/>
              <a:t>❷</a:t>
            </a:r>
          </a:p>
        </p:txBody>
      </p:sp>
      <p:sp>
        <p:nvSpPr>
          <p:cNvPr id="29" name="TextBox 28">
            <a:extLst>
              <a:ext uri="{FF2B5EF4-FFF2-40B4-BE49-F238E27FC236}">
                <a16:creationId xmlns:a16="http://schemas.microsoft.com/office/drawing/2014/main" id="{38F5A68B-37B9-43AD-8027-124FA781E60D}"/>
              </a:ext>
            </a:extLst>
          </p:cNvPr>
          <p:cNvSpPr txBox="1"/>
          <p:nvPr/>
        </p:nvSpPr>
        <p:spPr>
          <a:xfrm>
            <a:off x="8421590" y="1506022"/>
            <a:ext cx="518305" cy="369332"/>
          </a:xfrm>
          <a:prstGeom prst="rect">
            <a:avLst/>
          </a:prstGeom>
          <a:noFill/>
        </p:spPr>
        <p:txBody>
          <a:bodyPr wrap="square" rtlCol="0">
            <a:spAutoFit/>
          </a:bodyPr>
          <a:lstStyle/>
          <a:p>
            <a:r>
              <a:rPr lang="en-US" dirty="0"/>
              <a:t>❸</a:t>
            </a:r>
          </a:p>
        </p:txBody>
      </p:sp>
      <p:sp>
        <p:nvSpPr>
          <p:cNvPr id="30" name="TextBox 29">
            <a:extLst>
              <a:ext uri="{FF2B5EF4-FFF2-40B4-BE49-F238E27FC236}">
                <a16:creationId xmlns:a16="http://schemas.microsoft.com/office/drawing/2014/main" id="{327A2E3F-7AA3-4DEF-BAD4-988CB065A59C}"/>
              </a:ext>
            </a:extLst>
          </p:cNvPr>
          <p:cNvSpPr txBox="1"/>
          <p:nvPr/>
        </p:nvSpPr>
        <p:spPr>
          <a:xfrm>
            <a:off x="5391827" y="1671382"/>
            <a:ext cx="546100" cy="369332"/>
          </a:xfrm>
          <a:prstGeom prst="rect">
            <a:avLst/>
          </a:prstGeom>
          <a:noFill/>
        </p:spPr>
        <p:txBody>
          <a:bodyPr wrap="square" rtlCol="0">
            <a:spAutoFit/>
          </a:bodyPr>
          <a:lstStyle/>
          <a:p>
            <a:r>
              <a:rPr lang="en-US" dirty="0"/>
              <a:t>❹</a:t>
            </a:r>
          </a:p>
        </p:txBody>
      </p:sp>
    </p:spTree>
    <p:extLst>
      <p:ext uri="{BB962C8B-B14F-4D97-AF65-F5344CB8AC3E}">
        <p14:creationId xmlns:p14="http://schemas.microsoft.com/office/powerpoint/2010/main" val="896840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2000"/>
                                        <p:tgtEl>
                                          <p:spTgt spid="22"/>
                                        </p:tgtEl>
                                      </p:cBhvr>
                                    </p:animEffect>
                                    <p:anim calcmode="lin" valueType="num">
                                      <p:cBhvr>
                                        <p:cTn id="8" dur="2000" fill="hold"/>
                                        <p:tgtEl>
                                          <p:spTgt spid="22"/>
                                        </p:tgtEl>
                                        <p:attrNameLst>
                                          <p:attrName>ppt_w</p:attrName>
                                        </p:attrNameLst>
                                      </p:cBhvr>
                                      <p:tavLst>
                                        <p:tav tm="0" fmla="#ppt_w*sin(2.5*pi*$)">
                                          <p:val>
                                            <p:fltVal val="0"/>
                                          </p:val>
                                        </p:tav>
                                        <p:tav tm="100000">
                                          <p:val>
                                            <p:fltVal val="1"/>
                                          </p:val>
                                        </p:tav>
                                      </p:tavLst>
                                    </p:anim>
                                    <p:anim calcmode="lin" valueType="num">
                                      <p:cBhvr>
                                        <p:cTn id="9" dur="2000" fill="hold"/>
                                        <p:tgtEl>
                                          <p:spTgt spid="2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545" y="148488"/>
            <a:ext cx="10515600" cy="1325563"/>
          </a:xfrm>
        </p:spPr>
        <p:txBody>
          <a:bodyPr>
            <a:normAutofit/>
          </a:bodyPr>
          <a:lstStyle/>
          <a:p>
            <a:r>
              <a:rPr lang="en-US" dirty="0"/>
              <a:t>Services-Based Money Laundering</a:t>
            </a:r>
          </a:p>
        </p:txBody>
      </p:sp>
      <p:sp>
        <p:nvSpPr>
          <p:cNvPr id="7" name="TextBox 6"/>
          <p:cNvSpPr txBox="1"/>
          <p:nvPr/>
        </p:nvSpPr>
        <p:spPr>
          <a:xfrm>
            <a:off x="653476" y="1781621"/>
            <a:ext cx="7444509" cy="4467057"/>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pPr marL="342900" marR="0" lvl="0" indent="-3429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prstClr val="black"/>
                </a:solidFill>
                <a:effectLst/>
                <a:uLnTx/>
                <a:uFillTx/>
                <a:latin typeface="Calibri" panose="020F0502020204030204"/>
                <a:ea typeface="+mn-ea"/>
                <a:cs typeface="+mn-cs"/>
              </a:rPr>
              <a:t>Recognised as an increasing risk</a:t>
            </a:r>
          </a:p>
          <a:p>
            <a:pPr marL="342900" marR="0" lvl="0" indent="-3429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prstClr val="black"/>
                </a:solidFill>
                <a:effectLst/>
                <a:uLnTx/>
                <a:uFillTx/>
                <a:latin typeface="Calibri" panose="020F0502020204030204"/>
                <a:ea typeface="+mn-ea"/>
                <a:cs typeface="+mn-cs"/>
              </a:rPr>
              <a:t>SBML schemes rely on exploiting trade in services or other intangibles</a:t>
            </a:r>
          </a:p>
          <a:p>
            <a:pPr marL="342900" marR="0" lvl="0" indent="-3429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prstClr val="black"/>
                </a:solidFill>
                <a:effectLst/>
                <a:uLnTx/>
                <a:uFillTx/>
                <a:latin typeface="Calibri" panose="020F0502020204030204"/>
                <a:ea typeface="+mn-ea"/>
                <a:cs typeface="+mn-cs"/>
              </a:rPr>
              <a:t>Difficult to assess the legitimacy of the relationship between purchaser and provider</a:t>
            </a:r>
          </a:p>
          <a:p>
            <a:pPr marL="342900" marR="0" lvl="0" indent="-3429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prstClr val="black"/>
                </a:solidFill>
                <a:effectLst/>
                <a:uLnTx/>
                <a:uFillTx/>
                <a:latin typeface="Calibri" panose="020F0502020204030204"/>
                <a:ea typeface="+mn-ea"/>
                <a:cs typeface="+mn-cs"/>
              </a:rPr>
              <a:t>No physical commodity, no export data</a:t>
            </a:r>
          </a:p>
          <a:p>
            <a:pPr marL="342900" marR="0" lvl="0" indent="-3429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 name="TextBox 2"/>
          <p:cNvSpPr txBox="1"/>
          <p:nvPr/>
        </p:nvSpPr>
        <p:spPr>
          <a:xfrm>
            <a:off x="8626085" y="5071791"/>
            <a:ext cx="3152927" cy="52322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Gambling</a:t>
            </a:r>
          </a:p>
        </p:txBody>
      </p:sp>
      <p:sp>
        <p:nvSpPr>
          <p:cNvPr id="8" name="TextBox 7"/>
          <p:cNvSpPr txBox="1"/>
          <p:nvPr/>
        </p:nvSpPr>
        <p:spPr>
          <a:xfrm>
            <a:off x="8626085" y="5767328"/>
            <a:ext cx="3152927" cy="523220"/>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Software providers</a:t>
            </a:r>
          </a:p>
        </p:txBody>
      </p:sp>
      <p:sp>
        <p:nvSpPr>
          <p:cNvPr id="9" name="TextBox 8"/>
          <p:cNvSpPr txBox="1"/>
          <p:nvPr/>
        </p:nvSpPr>
        <p:spPr>
          <a:xfrm>
            <a:off x="8626084" y="2290590"/>
            <a:ext cx="3152927" cy="769441"/>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Financial Services </a:t>
            </a: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(virtual asset wealth management)</a:t>
            </a:r>
          </a:p>
        </p:txBody>
      </p:sp>
      <p:sp>
        <p:nvSpPr>
          <p:cNvPr id="10" name="TextBox 9"/>
          <p:cNvSpPr txBox="1"/>
          <p:nvPr/>
        </p:nvSpPr>
        <p:spPr>
          <a:xfrm>
            <a:off x="8626084" y="3232348"/>
            <a:ext cx="3152927" cy="954107"/>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Consultancy advisory</a:t>
            </a:r>
          </a:p>
        </p:txBody>
      </p:sp>
      <p:sp>
        <p:nvSpPr>
          <p:cNvPr id="11" name="TextBox 10"/>
          <p:cNvSpPr txBox="1"/>
          <p:nvPr/>
        </p:nvSpPr>
        <p:spPr>
          <a:xfrm>
            <a:off x="8626084" y="4353316"/>
            <a:ext cx="3152927" cy="52322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Trademarks</a:t>
            </a:r>
          </a:p>
        </p:txBody>
      </p:sp>
      <p:sp>
        <p:nvSpPr>
          <p:cNvPr id="4" name="TextBox 3"/>
          <p:cNvSpPr txBox="1"/>
          <p:nvPr/>
        </p:nvSpPr>
        <p:spPr>
          <a:xfrm>
            <a:off x="8876145" y="1680440"/>
            <a:ext cx="286590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Vulnerable Sectors/Services</a:t>
            </a:r>
          </a:p>
        </p:txBody>
      </p:sp>
      <p:sp>
        <p:nvSpPr>
          <p:cNvPr id="12" name="Down Arrow 11"/>
          <p:cNvSpPr/>
          <p:nvPr/>
        </p:nvSpPr>
        <p:spPr>
          <a:xfrm>
            <a:off x="11280877" y="1770101"/>
            <a:ext cx="304800" cy="29344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Down Arrow 12"/>
          <p:cNvSpPr/>
          <p:nvPr/>
        </p:nvSpPr>
        <p:spPr>
          <a:xfrm>
            <a:off x="8684800" y="1764258"/>
            <a:ext cx="304800" cy="29344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5" name="Straight Connector 14">
            <a:extLst>
              <a:ext uri="{FF2B5EF4-FFF2-40B4-BE49-F238E27FC236}">
                <a16:creationId xmlns:a16="http://schemas.microsoft.com/office/drawing/2014/main" id="{F69724C1-3A24-44FC-BD76-D2F7149AC17D}"/>
              </a:ext>
            </a:extLst>
          </p:cNvPr>
          <p:cNvCxnSpPr/>
          <p:nvPr/>
        </p:nvCxnSpPr>
        <p:spPr>
          <a:xfrm>
            <a:off x="752928" y="1203793"/>
            <a:ext cx="1026160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7EBA9DB6-AFCC-44C7-81AF-B5248C964589}"/>
              </a:ext>
            </a:extLst>
          </p:cNvPr>
          <p:cNvCxnSpPr/>
          <p:nvPr/>
        </p:nvCxnSpPr>
        <p:spPr>
          <a:xfrm>
            <a:off x="752928" y="1297025"/>
            <a:ext cx="10261600" cy="0"/>
          </a:xfrm>
          <a:prstGeom prst="line">
            <a:avLst/>
          </a:prstGeom>
          <a:noFill/>
          <a:ln w="38100" cap="rnd" cmpd="sng" algn="ctr">
            <a:solidFill>
              <a:srgbClr val="92D050"/>
            </a:solidFill>
            <a:prstDash val="solid"/>
          </a:ln>
          <a:effectLst/>
        </p:spPr>
      </p:cxnSp>
    </p:spTree>
    <p:extLst>
      <p:ext uri="{BB962C8B-B14F-4D97-AF65-F5344CB8AC3E}">
        <p14:creationId xmlns:p14="http://schemas.microsoft.com/office/powerpoint/2010/main" val="28592298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B423804-9C0C-42FC-B364-C3CDB5B42401}"/>
              </a:ext>
            </a:extLst>
          </p:cNvPr>
          <p:cNvPicPr>
            <a:picLocks noChangeAspect="1"/>
          </p:cNvPicPr>
          <p:nvPr/>
        </p:nvPicPr>
        <p:blipFill>
          <a:blip r:embed="rId2"/>
          <a:stretch>
            <a:fillRect/>
          </a:stretch>
        </p:blipFill>
        <p:spPr>
          <a:xfrm>
            <a:off x="968582" y="311150"/>
            <a:ext cx="10254836" cy="6235700"/>
          </a:xfrm>
          <a:prstGeom prst="rect">
            <a:avLst/>
          </a:prstGeom>
        </p:spPr>
      </p:pic>
    </p:spTree>
    <p:extLst>
      <p:ext uri="{BB962C8B-B14F-4D97-AF65-F5344CB8AC3E}">
        <p14:creationId xmlns:p14="http://schemas.microsoft.com/office/powerpoint/2010/main" val="8694790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AB6C69C-76FB-4290-B253-0B09BD383FB6}"/>
              </a:ext>
            </a:extLst>
          </p:cNvPr>
          <p:cNvSpPr>
            <a:spLocks noGrp="1"/>
          </p:cNvSpPr>
          <p:nvPr>
            <p:ph type="title"/>
          </p:nvPr>
        </p:nvSpPr>
        <p:spPr>
          <a:xfrm>
            <a:off x="927100" y="625316"/>
            <a:ext cx="10655300" cy="1052709"/>
          </a:xfrm>
        </p:spPr>
        <p:txBody>
          <a:bodyPr/>
          <a:lstStyle/>
          <a:p>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Europol’s Key findings</a:t>
            </a:r>
          </a:p>
        </p:txBody>
      </p:sp>
      <p:cxnSp>
        <p:nvCxnSpPr>
          <p:cNvPr id="6" name="Straight Connector 5">
            <a:extLst>
              <a:ext uri="{FF2B5EF4-FFF2-40B4-BE49-F238E27FC236}">
                <a16:creationId xmlns:a16="http://schemas.microsoft.com/office/drawing/2014/main" id="{0CF1730B-9FFF-4BEA-A531-C465EA714533}"/>
              </a:ext>
            </a:extLst>
          </p:cNvPr>
          <p:cNvCxnSpPr/>
          <p:nvPr/>
        </p:nvCxnSpPr>
        <p:spPr>
          <a:xfrm>
            <a:off x="1003300" y="1568646"/>
            <a:ext cx="1026160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57AC41E-A0BE-4612-B15B-070AFF760835}"/>
              </a:ext>
            </a:extLst>
          </p:cNvPr>
          <p:cNvCxnSpPr/>
          <p:nvPr/>
        </p:nvCxnSpPr>
        <p:spPr>
          <a:xfrm>
            <a:off x="1003300" y="1678025"/>
            <a:ext cx="10261600" cy="0"/>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sp>
        <p:nvSpPr>
          <p:cNvPr id="10" name="Content Placeholder 2">
            <a:extLst>
              <a:ext uri="{FF2B5EF4-FFF2-40B4-BE49-F238E27FC236}">
                <a16:creationId xmlns:a16="http://schemas.microsoft.com/office/drawing/2014/main" id="{197BF6DA-781A-4B3E-9A1A-19867E54E2B9}"/>
              </a:ext>
            </a:extLst>
          </p:cNvPr>
          <p:cNvSpPr txBox="1">
            <a:spLocks/>
          </p:cNvSpPr>
          <p:nvPr/>
        </p:nvSpPr>
        <p:spPr>
          <a:xfrm>
            <a:off x="812800" y="1871787"/>
            <a:ext cx="10452100" cy="471951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r>
              <a:rPr kumimoji="0" lang="en-GB" sz="3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85% of the most threatening criminals abuse legal structures</a:t>
            </a:r>
          </a:p>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r>
              <a:rPr lang="en-GB" sz="3000" dirty="0">
                <a:solidFill>
                  <a:prstClr val="black"/>
                </a:solidFill>
                <a:latin typeface="Calibri" panose="020F0502020204030204" pitchFamily="34" charset="0"/>
                <a:ea typeface="Calibri" panose="020F0502020204030204" pitchFamily="34" charset="0"/>
                <a:cs typeface="Calibri" panose="020F0502020204030204" pitchFamily="34" charset="0"/>
              </a:rPr>
              <a:t>Used to support, disguise, facilitate and launder</a:t>
            </a:r>
            <a:endParaRPr kumimoji="0" lang="en-GB" sz="3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r>
              <a:rPr kumimoji="0" lang="en-GB" sz="3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Susceptible to exploitation – knowingly</a:t>
            </a:r>
            <a:r>
              <a:rPr kumimoji="0" lang="en-GB" sz="3000" b="0" i="0" u="none" strike="noStrike" kern="1200" cap="none" spc="0" normalizeH="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 or not</a:t>
            </a:r>
            <a:endParaRPr kumimoji="0" lang="en-GB" sz="3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r>
              <a:rPr kumimoji="0" lang="en-GB" sz="3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Criminally owned =</a:t>
            </a:r>
            <a:r>
              <a:rPr kumimoji="0" lang="en-GB" sz="3000" b="0" i="0" u="none" strike="noStrike" kern="1200" cap="none" spc="0" normalizeH="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 high threat</a:t>
            </a:r>
            <a:endParaRPr kumimoji="0" lang="en-GB" sz="3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r>
              <a:rPr lang="en-GB" sz="3000" dirty="0">
                <a:solidFill>
                  <a:prstClr val="black"/>
                </a:solidFill>
                <a:latin typeface="Calibri" panose="020F0502020204030204" pitchFamily="34" charset="0"/>
                <a:ea typeface="Calibri" panose="020F0502020204030204" pitchFamily="34" charset="0"/>
                <a:cs typeface="Calibri" panose="020F0502020204030204" pitchFamily="34" charset="0"/>
              </a:rPr>
              <a:t>Employees, managers and executives exploit their positions</a:t>
            </a:r>
            <a:endParaRPr kumimoji="0" lang="en-GB" sz="3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r>
              <a:rPr kumimoji="0" lang="en-GB" sz="3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Borderless phenomenon</a:t>
            </a:r>
          </a:p>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r>
              <a:rPr kumimoji="0" lang="en-GB" sz="3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Can serve multiple criminal networks</a:t>
            </a:r>
          </a:p>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endParaRPr kumimoji="0" lang="en-GB" sz="3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endParaRPr kumimoji="0" lang="en-GB" sz="24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15983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0">
                                            <p:txEl>
                                              <p:pRg st="1" end="1"/>
                                            </p:txEl>
                                          </p:spTgt>
                                        </p:tgtEl>
                                        <p:attrNameLst>
                                          <p:attrName>style.visibility</p:attrName>
                                        </p:attrNameLst>
                                      </p:cBhvr>
                                      <p:to>
                                        <p:strVal val="visible"/>
                                      </p:to>
                                    </p:set>
                                    <p:anim calcmode="lin" valueType="num">
                                      <p:cBhvr additive="base">
                                        <p:cTn id="13" dur="500" fill="hold"/>
                                        <p:tgtEl>
                                          <p:spTgt spid="10">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0">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10">
                                            <p:txEl>
                                              <p:pRg st="2" end="2"/>
                                            </p:txEl>
                                          </p:spTgt>
                                        </p:tgtEl>
                                        <p:attrNameLst>
                                          <p:attrName>style.visibility</p:attrName>
                                        </p:attrNameLst>
                                      </p:cBhvr>
                                      <p:to>
                                        <p:strVal val="visible"/>
                                      </p:to>
                                    </p:set>
                                    <p:anim calcmode="lin" valueType="num">
                                      <p:cBhvr additive="base">
                                        <p:cTn id="19" dur="500" fill="hold"/>
                                        <p:tgtEl>
                                          <p:spTgt spid="10">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0">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10">
                                            <p:txEl>
                                              <p:pRg st="3" end="3"/>
                                            </p:txEl>
                                          </p:spTgt>
                                        </p:tgtEl>
                                        <p:attrNameLst>
                                          <p:attrName>style.visibility</p:attrName>
                                        </p:attrNameLst>
                                      </p:cBhvr>
                                      <p:to>
                                        <p:strVal val="visible"/>
                                      </p:to>
                                    </p:set>
                                    <p:anim calcmode="lin" valueType="num">
                                      <p:cBhvr additive="base">
                                        <p:cTn id="25" dur="500" fill="hold"/>
                                        <p:tgtEl>
                                          <p:spTgt spid="10">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0">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10">
                                            <p:txEl>
                                              <p:pRg st="4" end="4"/>
                                            </p:txEl>
                                          </p:spTgt>
                                        </p:tgtEl>
                                        <p:attrNameLst>
                                          <p:attrName>style.visibility</p:attrName>
                                        </p:attrNameLst>
                                      </p:cBhvr>
                                      <p:to>
                                        <p:strVal val="visible"/>
                                      </p:to>
                                    </p:set>
                                    <p:anim calcmode="lin" valueType="num">
                                      <p:cBhvr additive="base">
                                        <p:cTn id="31" dur="500" fill="hold"/>
                                        <p:tgtEl>
                                          <p:spTgt spid="10">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0">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10">
                                            <p:txEl>
                                              <p:pRg st="5" end="5"/>
                                            </p:txEl>
                                          </p:spTgt>
                                        </p:tgtEl>
                                        <p:attrNameLst>
                                          <p:attrName>style.visibility</p:attrName>
                                        </p:attrNameLst>
                                      </p:cBhvr>
                                      <p:to>
                                        <p:strVal val="visible"/>
                                      </p:to>
                                    </p:set>
                                    <p:anim calcmode="lin" valueType="num">
                                      <p:cBhvr additive="base">
                                        <p:cTn id="37" dur="500" fill="hold"/>
                                        <p:tgtEl>
                                          <p:spTgt spid="10">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0">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10">
                                            <p:txEl>
                                              <p:pRg st="6" end="6"/>
                                            </p:txEl>
                                          </p:spTgt>
                                        </p:tgtEl>
                                        <p:attrNameLst>
                                          <p:attrName>style.visibility</p:attrName>
                                        </p:attrNameLst>
                                      </p:cBhvr>
                                      <p:to>
                                        <p:strVal val="visible"/>
                                      </p:to>
                                    </p:set>
                                    <p:anim calcmode="lin" valueType="num">
                                      <p:cBhvr additive="base">
                                        <p:cTn id="43" dur="500" fill="hold"/>
                                        <p:tgtEl>
                                          <p:spTgt spid="10">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10">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AB6C69C-76FB-4290-B253-0B09BD383FB6}"/>
              </a:ext>
            </a:extLst>
          </p:cNvPr>
          <p:cNvSpPr>
            <a:spLocks noGrp="1"/>
          </p:cNvSpPr>
          <p:nvPr>
            <p:ph type="title"/>
          </p:nvPr>
        </p:nvSpPr>
        <p:spPr>
          <a:xfrm>
            <a:off x="927100" y="625316"/>
            <a:ext cx="10655300" cy="1052709"/>
          </a:xfrm>
        </p:spPr>
        <p:txBody>
          <a:bodyPr/>
          <a:lstStyle/>
          <a:p>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Legal Persons – why are they abused</a:t>
            </a:r>
          </a:p>
        </p:txBody>
      </p:sp>
      <p:cxnSp>
        <p:nvCxnSpPr>
          <p:cNvPr id="6" name="Straight Connector 5">
            <a:extLst>
              <a:ext uri="{FF2B5EF4-FFF2-40B4-BE49-F238E27FC236}">
                <a16:creationId xmlns:a16="http://schemas.microsoft.com/office/drawing/2014/main" id="{0CF1730B-9FFF-4BEA-A531-C465EA714533}"/>
              </a:ext>
            </a:extLst>
          </p:cNvPr>
          <p:cNvCxnSpPr/>
          <p:nvPr/>
        </p:nvCxnSpPr>
        <p:spPr>
          <a:xfrm>
            <a:off x="1003300" y="1568646"/>
            <a:ext cx="1026160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57AC41E-A0BE-4612-B15B-070AFF760835}"/>
              </a:ext>
            </a:extLst>
          </p:cNvPr>
          <p:cNvCxnSpPr/>
          <p:nvPr/>
        </p:nvCxnSpPr>
        <p:spPr>
          <a:xfrm>
            <a:off x="1003300" y="1678025"/>
            <a:ext cx="10261600" cy="0"/>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sp>
        <p:nvSpPr>
          <p:cNvPr id="10" name="Content Placeholder 2">
            <a:extLst>
              <a:ext uri="{FF2B5EF4-FFF2-40B4-BE49-F238E27FC236}">
                <a16:creationId xmlns:a16="http://schemas.microsoft.com/office/drawing/2014/main" id="{197BF6DA-781A-4B3E-9A1A-19867E54E2B9}"/>
              </a:ext>
            </a:extLst>
          </p:cNvPr>
          <p:cNvSpPr txBox="1">
            <a:spLocks/>
          </p:cNvSpPr>
          <p:nvPr/>
        </p:nvSpPr>
        <p:spPr>
          <a:xfrm>
            <a:off x="812800" y="1871787"/>
            <a:ext cx="8305800" cy="471951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r>
              <a:rPr lang="en-GB" sz="3000" dirty="0">
                <a:solidFill>
                  <a:prstClr val="black"/>
                </a:solidFill>
                <a:latin typeface="Calibri" panose="020F0502020204030204" pitchFamily="34" charset="0"/>
                <a:ea typeface="Calibri" panose="020F0502020204030204" pitchFamily="34" charset="0"/>
                <a:cs typeface="Calibri" panose="020F0502020204030204" pitchFamily="34" charset="0"/>
              </a:rPr>
              <a:t>Can e</a:t>
            </a:r>
            <a:r>
              <a:rPr kumimoji="0" lang="en-GB" sz="3000" b="0" i="0"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nable</a:t>
            </a:r>
            <a:r>
              <a:rPr kumimoji="0" lang="en-GB" sz="3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 corruption, fraud and tax evasion</a:t>
            </a:r>
          </a:p>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r>
              <a:rPr lang="en-GB" sz="3000" dirty="0">
                <a:solidFill>
                  <a:prstClr val="black"/>
                </a:solidFill>
                <a:latin typeface="Calibri" panose="020F0502020204030204" pitchFamily="34" charset="0"/>
                <a:ea typeface="Calibri" panose="020F0502020204030204" pitchFamily="34" charset="0"/>
                <a:cs typeface="Calibri" panose="020F0502020204030204" pitchFamily="34" charset="0"/>
              </a:rPr>
              <a:t>Assist with spending or investing the proceeds of crime</a:t>
            </a:r>
          </a:p>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r>
              <a:rPr lang="en-GB" sz="3000" dirty="0">
                <a:solidFill>
                  <a:prstClr val="black"/>
                </a:solidFill>
                <a:latin typeface="Calibri" panose="020F0502020204030204" pitchFamily="34" charset="0"/>
                <a:ea typeface="Calibri" panose="020F0502020204030204" pitchFamily="34" charset="0"/>
                <a:cs typeface="Calibri" panose="020F0502020204030204" pitchFamily="34" charset="0"/>
              </a:rPr>
              <a:t>Opaque – useful for Politically Exposed Persons</a:t>
            </a:r>
          </a:p>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r>
              <a:rPr kumimoji="0" lang="en-GB" sz="3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Useful</a:t>
            </a:r>
            <a:r>
              <a:rPr kumimoji="0" lang="en-GB" sz="3000" b="0" i="0" u="none" strike="noStrike" kern="1200" cap="none" spc="0" normalizeH="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 to hide bribery and embezzlement</a:t>
            </a:r>
          </a:p>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r>
              <a:rPr lang="en-GB" sz="3000" baseline="0" dirty="0">
                <a:solidFill>
                  <a:prstClr val="black"/>
                </a:solidFill>
                <a:latin typeface="Calibri" panose="020F0502020204030204" pitchFamily="34" charset="0"/>
                <a:ea typeface="Calibri" panose="020F0502020204030204" pitchFamily="34" charset="0"/>
                <a:cs typeface="Calibri" panose="020F0502020204030204" pitchFamily="34" charset="0"/>
              </a:rPr>
              <a:t>Provide</a:t>
            </a:r>
            <a:r>
              <a:rPr lang="en-GB" sz="3000" dirty="0">
                <a:solidFill>
                  <a:prstClr val="black"/>
                </a:solidFill>
                <a:latin typeface="Calibri" panose="020F0502020204030204" pitchFamily="34" charset="0"/>
                <a:ea typeface="Calibri" panose="020F0502020204030204" pitchFamily="34" charset="0"/>
                <a:cs typeface="Calibri" panose="020F0502020204030204" pitchFamily="34" charset="0"/>
              </a:rPr>
              <a:t> an apparent legitimate commercial justification</a:t>
            </a:r>
          </a:p>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r>
              <a:rPr kumimoji="0" lang="en-GB" sz="3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Comingle</a:t>
            </a:r>
            <a:r>
              <a:rPr kumimoji="0" lang="en-GB" sz="3000" b="0" i="0" u="none" strike="noStrike" kern="1200" cap="none" spc="0" normalizeH="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 illicit finance </a:t>
            </a:r>
          </a:p>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r>
              <a:rPr lang="en-GB" sz="3000" baseline="0" dirty="0">
                <a:solidFill>
                  <a:prstClr val="black"/>
                </a:solidFill>
                <a:latin typeface="Calibri" panose="020F0502020204030204" pitchFamily="34" charset="0"/>
                <a:ea typeface="Calibri" panose="020F0502020204030204" pitchFamily="34" charset="0"/>
                <a:cs typeface="Calibri" panose="020F0502020204030204" pitchFamily="34" charset="0"/>
              </a:rPr>
              <a:t>Asset</a:t>
            </a:r>
            <a:r>
              <a:rPr lang="en-GB" sz="3000" dirty="0">
                <a:solidFill>
                  <a:prstClr val="black"/>
                </a:solidFill>
                <a:latin typeface="Calibri" panose="020F0502020204030204" pitchFamily="34" charset="0"/>
                <a:ea typeface="Calibri" panose="020F0502020204030204" pitchFamily="34" charset="0"/>
                <a:cs typeface="Calibri" panose="020F0502020204030204" pitchFamily="34" charset="0"/>
              </a:rPr>
              <a:t> protection</a:t>
            </a:r>
            <a:r>
              <a:rPr kumimoji="0" lang="en-GB" sz="3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 </a:t>
            </a:r>
          </a:p>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endParaRPr kumimoji="0" lang="en-GB" sz="3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endParaRPr kumimoji="0" lang="en-GB" sz="24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01FDFBF1-EE43-4FDD-AB68-E7A5DAFAAF51}"/>
              </a:ext>
            </a:extLst>
          </p:cNvPr>
          <p:cNvSpPr txBox="1"/>
          <p:nvPr/>
        </p:nvSpPr>
        <p:spPr>
          <a:xfrm>
            <a:off x="9118600" y="3448700"/>
            <a:ext cx="2463800" cy="2308324"/>
          </a:xfrm>
          <a:prstGeom prst="rect">
            <a:avLst/>
          </a:prstGeom>
          <a:noFill/>
        </p:spPr>
        <p:txBody>
          <a:bodyPr wrap="square" rtlCol="0">
            <a:spAutoFit/>
          </a:bodyPr>
          <a:lstStyle/>
          <a:p>
            <a:r>
              <a:rPr lang="en-US" sz="2400" dirty="0">
                <a:solidFill>
                  <a:srgbClr val="FF0000"/>
                </a:solidFill>
                <a:latin typeface="Calibri" panose="020F0502020204030204" pitchFamily="34" charset="0"/>
                <a:ea typeface="Calibri" panose="020F0502020204030204" pitchFamily="34" charset="0"/>
                <a:cs typeface="Calibri" panose="020F0502020204030204" pitchFamily="34" charset="0"/>
              </a:rPr>
              <a:t>Understand your ‘nexus risks’ and other countries risks within any money laundering investigations</a:t>
            </a:r>
          </a:p>
        </p:txBody>
      </p:sp>
    </p:spTree>
    <p:extLst>
      <p:ext uri="{BB962C8B-B14F-4D97-AF65-F5344CB8AC3E}">
        <p14:creationId xmlns:p14="http://schemas.microsoft.com/office/powerpoint/2010/main" val="1971346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0">
                                            <p:txEl>
                                              <p:pRg st="1" end="1"/>
                                            </p:txEl>
                                          </p:spTgt>
                                        </p:tgtEl>
                                        <p:attrNameLst>
                                          <p:attrName>style.visibility</p:attrName>
                                        </p:attrNameLst>
                                      </p:cBhvr>
                                      <p:to>
                                        <p:strVal val="visible"/>
                                      </p:to>
                                    </p:set>
                                    <p:anim calcmode="lin" valueType="num">
                                      <p:cBhvr additive="base">
                                        <p:cTn id="13" dur="500" fill="hold"/>
                                        <p:tgtEl>
                                          <p:spTgt spid="10">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0">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10">
                                            <p:txEl>
                                              <p:pRg st="2" end="2"/>
                                            </p:txEl>
                                          </p:spTgt>
                                        </p:tgtEl>
                                        <p:attrNameLst>
                                          <p:attrName>style.visibility</p:attrName>
                                        </p:attrNameLst>
                                      </p:cBhvr>
                                      <p:to>
                                        <p:strVal val="visible"/>
                                      </p:to>
                                    </p:set>
                                    <p:anim calcmode="lin" valueType="num">
                                      <p:cBhvr additive="base">
                                        <p:cTn id="19" dur="500" fill="hold"/>
                                        <p:tgtEl>
                                          <p:spTgt spid="10">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0">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10">
                                            <p:txEl>
                                              <p:pRg st="3" end="3"/>
                                            </p:txEl>
                                          </p:spTgt>
                                        </p:tgtEl>
                                        <p:attrNameLst>
                                          <p:attrName>style.visibility</p:attrName>
                                        </p:attrNameLst>
                                      </p:cBhvr>
                                      <p:to>
                                        <p:strVal val="visible"/>
                                      </p:to>
                                    </p:set>
                                    <p:anim calcmode="lin" valueType="num">
                                      <p:cBhvr additive="base">
                                        <p:cTn id="25" dur="500" fill="hold"/>
                                        <p:tgtEl>
                                          <p:spTgt spid="10">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0">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10">
                                            <p:txEl>
                                              <p:pRg st="4" end="4"/>
                                            </p:txEl>
                                          </p:spTgt>
                                        </p:tgtEl>
                                        <p:attrNameLst>
                                          <p:attrName>style.visibility</p:attrName>
                                        </p:attrNameLst>
                                      </p:cBhvr>
                                      <p:to>
                                        <p:strVal val="visible"/>
                                      </p:to>
                                    </p:set>
                                    <p:anim calcmode="lin" valueType="num">
                                      <p:cBhvr additive="base">
                                        <p:cTn id="31" dur="500" fill="hold"/>
                                        <p:tgtEl>
                                          <p:spTgt spid="10">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0">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10">
                                            <p:txEl>
                                              <p:pRg st="5" end="5"/>
                                            </p:txEl>
                                          </p:spTgt>
                                        </p:tgtEl>
                                        <p:attrNameLst>
                                          <p:attrName>style.visibility</p:attrName>
                                        </p:attrNameLst>
                                      </p:cBhvr>
                                      <p:to>
                                        <p:strVal val="visible"/>
                                      </p:to>
                                    </p:set>
                                    <p:anim calcmode="lin" valueType="num">
                                      <p:cBhvr additive="base">
                                        <p:cTn id="37" dur="500" fill="hold"/>
                                        <p:tgtEl>
                                          <p:spTgt spid="10">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0">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10">
                                            <p:txEl>
                                              <p:pRg st="6" end="6"/>
                                            </p:txEl>
                                          </p:spTgt>
                                        </p:tgtEl>
                                        <p:attrNameLst>
                                          <p:attrName>style.visibility</p:attrName>
                                        </p:attrNameLst>
                                      </p:cBhvr>
                                      <p:to>
                                        <p:strVal val="visible"/>
                                      </p:to>
                                    </p:set>
                                    <p:anim calcmode="lin" valueType="num">
                                      <p:cBhvr additive="base">
                                        <p:cTn id="43" dur="500" fill="hold"/>
                                        <p:tgtEl>
                                          <p:spTgt spid="10">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10">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5BCBC0DB-623A-41AB-A89C-1D007637D83C}"/>
              </a:ext>
            </a:extLst>
          </p:cNvPr>
          <p:cNvSpPr/>
          <p:nvPr/>
        </p:nvSpPr>
        <p:spPr>
          <a:xfrm>
            <a:off x="5089642" y="4143045"/>
            <a:ext cx="1294800" cy="110203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EC82EC0-4F13-4EB2-B4C9-1B7CA9FA9509}"/>
              </a:ext>
            </a:extLst>
          </p:cNvPr>
          <p:cNvSpPr>
            <a:spLocks noGrp="1"/>
          </p:cNvSpPr>
          <p:nvPr>
            <p:ph type="title"/>
          </p:nvPr>
        </p:nvSpPr>
        <p:spPr/>
        <p:txBody>
          <a:bodyPr/>
          <a:lstStyle/>
          <a:p>
            <a:r>
              <a:rPr lang="en-US" dirty="0"/>
              <a:t>Knowing a legal person</a:t>
            </a:r>
          </a:p>
        </p:txBody>
      </p:sp>
      <p:sp>
        <p:nvSpPr>
          <p:cNvPr id="3" name="Content Placeholder 2">
            <a:extLst>
              <a:ext uri="{FF2B5EF4-FFF2-40B4-BE49-F238E27FC236}">
                <a16:creationId xmlns:a16="http://schemas.microsoft.com/office/drawing/2014/main" id="{7BA13F89-4FB0-405F-B528-F438FE6ED638}"/>
              </a:ext>
            </a:extLst>
          </p:cNvPr>
          <p:cNvSpPr>
            <a:spLocks noGrp="1"/>
          </p:cNvSpPr>
          <p:nvPr>
            <p:ph idx="1"/>
          </p:nvPr>
        </p:nvSpPr>
        <p:spPr>
          <a:xfrm>
            <a:off x="838200" y="1808286"/>
            <a:ext cx="10515600" cy="1185859"/>
          </a:xfrm>
        </p:spPr>
        <p:txBody>
          <a:bodyPr>
            <a:normAutofit/>
          </a:bodyPr>
          <a:lstStyle/>
          <a:p>
            <a:pPr marL="0" indent="0">
              <a:buNone/>
            </a:pPr>
            <a:r>
              <a:rPr lang="en-US" dirty="0"/>
              <a:t>Each team draw a chart showing a company and as many different components, for example:</a:t>
            </a:r>
          </a:p>
          <a:p>
            <a:pPr marL="0" indent="0">
              <a:buNone/>
            </a:pPr>
            <a:endParaRPr lang="en-US" dirty="0"/>
          </a:p>
          <a:p>
            <a:pPr marL="514350" indent="-514350">
              <a:buAutoNum type="arabicParenR"/>
            </a:pPr>
            <a:endParaRPr lang="en-US" dirty="0"/>
          </a:p>
        </p:txBody>
      </p:sp>
      <p:cxnSp>
        <p:nvCxnSpPr>
          <p:cNvPr id="6" name="Straight Connector 5">
            <a:extLst>
              <a:ext uri="{FF2B5EF4-FFF2-40B4-BE49-F238E27FC236}">
                <a16:creationId xmlns:a16="http://schemas.microsoft.com/office/drawing/2014/main" id="{4B12C3E0-106C-4E80-BE8F-812CEB0F5E8C}"/>
              </a:ext>
            </a:extLst>
          </p:cNvPr>
          <p:cNvCxnSpPr/>
          <p:nvPr/>
        </p:nvCxnSpPr>
        <p:spPr>
          <a:xfrm>
            <a:off x="965200" y="1690688"/>
            <a:ext cx="1026160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26D039C7-03F0-4280-9469-EB013508EFA3}"/>
              </a:ext>
            </a:extLst>
          </p:cNvPr>
          <p:cNvCxnSpPr/>
          <p:nvPr/>
        </p:nvCxnSpPr>
        <p:spPr>
          <a:xfrm>
            <a:off x="965200" y="1614489"/>
            <a:ext cx="1026160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pic>
        <p:nvPicPr>
          <p:cNvPr id="13" name="Graphic 12" descr="User network">
            <a:extLst>
              <a:ext uri="{FF2B5EF4-FFF2-40B4-BE49-F238E27FC236}">
                <a16:creationId xmlns:a16="http://schemas.microsoft.com/office/drawing/2014/main" id="{02F4FCB2-CF6A-4E53-ADD1-FADDF636DC2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849328" y="1612921"/>
            <a:ext cx="5741321" cy="5741321"/>
          </a:xfrm>
          <a:prstGeom prst="rect">
            <a:avLst/>
          </a:prstGeom>
        </p:spPr>
      </p:pic>
      <p:sp>
        <p:nvSpPr>
          <p:cNvPr id="5" name="TextBox 4">
            <a:extLst>
              <a:ext uri="{FF2B5EF4-FFF2-40B4-BE49-F238E27FC236}">
                <a16:creationId xmlns:a16="http://schemas.microsoft.com/office/drawing/2014/main" id="{98A9A023-4DEB-40FA-9B2D-8350C63118BF}"/>
              </a:ext>
            </a:extLst>
          </p:cNvPr>
          <p:cNvSpPr txBox="1"/>
          <p:nvPr/>
        </p:nvSpPr>
        <p:spPr>
          <a:xfrm>
            <a:off x="5286248" y="4297815"/>
            <a:ext cx="901587" cy="584775"/>
          </a:xfrm>
          <a:prstGeom prst="rect">
            <a:avLst/>
          </a:prstGeom>
          <a:solidFill>
            <a:schemeClr val="tx1"/>
          </a:solidFill>
        </p:spPr>
        <p:txBody>
          <a:bodyPr wrap="square" rtlCol="0">
            <a:spAutoFit/>
          </a:bodyPr>
          <a:lstStyle/>
          <a:p>
            <a:pPr algn="ctr"/>
            <a:r>
              <a:rPr lang="en-US" sz="1600" dirty="0">
                <a:solidFill>
                  <a:schemeClr val="bg1"/>
                </a:solidFill>
              </a:rPr>
              <a:t>LEGAL PERSON</a:t>
            </a:r>
          </a:p>
        </p:txBody>
      </p:sp>
      <p:sp>
        <p:nvSpPr>
          <p:cNvPr id="9" name="TextBox 8">
            <a:extLst>
              <a:ext uri="{FF2B5EF4-FFF2-40B4-BE49-F238E27FC236}">
                <a16:creationId xmlns:a16="http://schemas.microsoft.com/office/drawing/2014/main" id="{99B9A0E6-5A27-4064-8078-BDE895FBF8F7}"/>
              </a:ext>
            </a:extLst>
          </p:cNvPr>
          <p:cNvSpPr txBox="1"/>
          <p:nvPr/>
        </p:nvSpPr>
        <p:spPr>
          <a:xfrm>
            <a:off x="7065985" y="3773713"/>
            <a:ext cx="977900" cy="369332"/>
          </a:xfrm>
          <a:prstGeom prst="rect">
            <a:avLst/>
          </a:prstGeom>
          <a:noFill/>
        </p:spPr>
        <p:txBody>
          <a:bodyPr wrap="square" rtlCol="0">
            <a:spAutoFit/>
          </a:bodyPr>
          <a:lstStyle/>
          <a:p>
            <a:r>
              <a:rPr lang="en-US" dirty="0">
                <a:solidFill>
                  <a:schemeClr val="bg1"/>
                </a:solidFill>
              </a:rPr>
              <a:t>Bankers</a:t>
            </a:r>
          </a:p>
        </p:txBody>
      </p:sp>
      <p:sp>
        <p:nvSpPr>
          <p:cNvPr id="15" name="TextBox 14">
            <a:extLst>
              <a:ext uri="{FF2B5EF4-FFF2-40B4-BE49-F238E27FC236}">
                <a16:creationId xmlns:a16="http://schemas.microsoft.com/office/drawing/2014/main" id="{0A59FF67-6E1C-4851-93D8-CA686B05AB13}"/>
              </a:ext>
            </a:extLst>
          </p:cNvPr>
          <p:cNvSpPr txBox="1"/>
          <p:nvPr/>
        </p:nvSpPr>
        <p:spPr>
          <a:xfrm>
            <a:off x="5202464" y="2593095"/>
            <a:ext cx="1035050" cy="369332"/>
          </a:xfrm>
          <a:prstGeom prst="rect">
            <a:avLst/>
          </a:prstGeom>
          <a:noFill/>
        </p:spPr>
        <p:txBody>
          <a:bodyPr wrap="square" rtlCol="0">
            <a:spAutoFit/>
          </a:bodyPr>
          <a:lstStyle/>
          <a:p>
            <a:r>
              <a:rPr lang="en-US" dirty="0">
                <a:solidFill>
                  <a:schemeClr val="bg1"/>
                </a:solidFill>
              </a:rPr>
              <a:t>Directors</a:t>
            </a:r>
          </a:p>
        </p:txBody>
      </p:sp>
    </p:spTree>
    <p:extLst>
      <p:ext uri="{BB962C8B-B14F-4D97-AF65-F5344CB8AC3E}">
        <p14:creationId xmlns:p14="http://schemas.microsoft.com/office/powerpoint/2010/main" val="312507067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AB6C69C-76FB-4290-B253-0B09BD383FB6}"/>
              </a:ext>
            </a:extLst>
          </p:cNvPr>
          <p:cNvSpPr>
            <a:spLocks noGrp="1"/>
          </p:cNvSpPr>
          <p:nvPr>
            <p:ph type="title"/>
          </p:nvPr>
        </p:nvSpPr>
        <p:spPr>
          <a:xfrm>
            <a:off x="927100" y="625316"/>
            <a:ext cx="10655300" cy="1052709"/>
          </a:xfrm>
        </p:spPr>
        <p:txBody>
          <a:bodyPr/>
          <a:lstStyle/>
          <a:p>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Assessing Domestic Legal Persons</a:t>
            </a:r>
          </a:p>
        </p:txBody>
      </p:sp>
      <p:cxnSp>
        <p:nvCxnSpPr>
          <p:cNvPr id="6" name="Straight Connector 5">
            <a:extLst>
              <a:ext uri="{FF2B5EF4-FFF2-40B4-BE49-F238E27FC236}">
                <a16:creationId xmlns:a16="http://schemas.microsoft.com/office/drawing/2014/main" id="{0CF1730B-9FFF-4BEA-A531-C465EA714533}"/>
              </a:ext>
            </a:extLst>
          </p:cNvPr>
          <p:cNvCxnSpPr/>
          <p:nvPr/>
        </p:nvCxnSpPr>
        <p:spPr>
          <a:xfrm>
            <a:off x="1003300" y="1568646"/>
            <a:ext cx="1026160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57AC41E-A0BE-4612-B15B-070AFF760835}"/>
              </a:ext>
            </a:extLst>
          </p:cNvPr>
          <p:cNvCxnSpPr/>
          <p:nvPr/>
        </p:nvCxnSpPr>
        <p:spPr>
          <a:xfrm>
            <a:off x="1003300" y="1678025"/>
            <a:ext cx="10261600" cy="0"/>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A63E898D-F9FA-403C-8539-8D9088EFBB11}"/>
              </a:ext>
            </a:extLst>
          </p:cNvPr>
          <p:cNvSpPr txBox="1"/>
          <p:nvPr/>
        </p:nvSpPr>
        <p:spPr>
          <a:xfrm>
            <a:off x="1381125" y="5971074"/>
            <a:ext cx="9226550" cy="523220"/>
          </a:xfrm>
          <a:prstGeom prst="rect">
            <a:avLst/>
          </a:prstGeom>
          <a:noFill/>
        </p:spPr>
        <p:txBody>
          <a:bodyPr wrap="square" rtlCol="0">
            <a:spAutoFit/>
          </a:bodyPr>
          <a:lstStyle/>
          <a:p>
            <a:r>
              <a:rPr lang="en-US" sz="2800" dirty="0">
                <a:solidFill>
                  <a:schemeClr val="bg1"/>
                </a:solidFill>
                <a:latin typeface="Calibri" panose="020F0502020204030204" pitchFamily="34" charset="0"/>
                <a:ea typeface="Calibri" panose="020F0502020204030204" pitchFamily="34" charset="0"/>
                <a:cs typeface="Calibri" panose="020F0502020204030204" pitchFamily="34" charset="0"/>
              </a:rPr>
              <a:t>Entity Risk Assessment = National vulnerability to ML/TF cases</a:t>
            </a:r>
          </a:p>
        </p:txBody>
      </p:sp>
      <p:pic>
        <p:nvPicPr>
          <p:cNvPr id="5" name="Graphic 4" descr="Meeting">
            <a:extLst>
              <a:ext uri="{FF2B5EF4-FFF2-40B4-BE49-F238E27FC236}">
                <a16:creationId xmlns:a16="http://schemas.microsoft.com/office/drawing/2014/main" id="{B703E5CB-A834-46F0-B3FF-898252BFBA8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470900" y="497804"/>
            <a:ext cx="914400" cy="914400"/>
          </a:xfrm>
          <a:prstGeom prst="rect">
            <a:avLst/>
          </a:prstGeom>
        </p:spPr>
      </p:pic>
      <p:sp>
        <p:nvSpPr>
          <p:cNvPr id="9" name="TextBox 8">
            <a:extLst>
              <a:ext uri="{FF2B5EF4-FFF2-40B4-BE49-F238E27FC236}">
                <a16:creationId xmlns:a16="http://schemas.microsoft.com/office/drawing/2014/main" id="{0610D279-9B59-4DCB-ACA6-D04D67C2B0D7}"/>
              </a:ext>
            </a:extLst>
          </p:cNvPr>
          <p:cNvSpPr txBox="1"/>
          <p:nvPr/>
        </p:nvSpPr>
        <p:spPr>
          <a:xfrm>
            <a:off x="146050" y="2162830"/>
            <a:ext cx="1663700" cy="523220"/>
          </a:xfrm>
          <a:prstGeom prst="rect">
            <a:avLst/>
          </a:prstGeom>
          <a:noFill/>
          <a:ln>
            <a:solidFill>
              <a:srgbClr val="FFC000"/>
            </a:solidFill>
          </a:ln>
        </p:spPr>
        <p:txBody>
          <a:bodyPr wrap="square" rtlCol="0">
            <a:spAutoFit/>
          </a:bodyPr>
          <a:lstStyle/>
          <a:p>
            <a:pPr algn="ctr"/>
            <a:r>
              <a:rPr lang="en-US" sz="2800" dirty="0">
                <a:solidFill>
                  <a:schemeClr val="bg1"/>
                </a:solidFill>
                <a:latin typeface="Calibri" panose="020F0502020204030204" pitchFamily="34" charset="0"/>
                <a:ea typeface="Calibri" panose="020F0502020204030204" pitchFamily="34" charset="0"/>
                <a:cs typeface="Calibri" panose="020F0502020204030204" pitchFamily="34" charset="0"/>
              </a:rPr>
              <a:t>Scale</a:t>
            </a:r>
          </a:p>
        </p:txBody>
      </p:sp>
      <p:sp>
        <p:nvSpPr>
          <p:cNvPr id="11" name="TextBox 10">
            <a:extLst>
              <a:ext uri="{FF2B5EF4-FFF2-40B4-BE49-F238E27FC236}">
                <a16:creationId xmlns:a16="http://schemas.microsoft.com/office/drawing/2014/main" id="{639282AE-2FCB-47AC-A1E9-41DFF4FB7AD2}"/>
              </a:ext>
            </a:extLst>
          </p:cNvPr>
          <p:cNvSpPr txBox="1"/>
          <p:nvPr/>
        </p:nvSpPr>
        <p:spPr>
          <a:xfrm>
            <a:off x="1930400" y="2847710"/>
            <a:ext cx="6997700" cy="523220"/>
          </a:xfrm>
          <a:prstGeom prst="rect">
            <a:avLst/>
          </a:prstGeom>
          <a:noFill/>
          <a:ln>
            <a:solidFill>
              <a:srgbClr val="FFC000"/>
            </a:solidFill>
          </a:ln>
        </p:spPr>
        <p:txBody>
          <a:bodyPr wrap="square" rtlCol="0">
            <a:spAutoFit/>
          </a:bodyPr>
          <a:lstStyle/>
          <a:p>
            <a:pPr algn="ctr"/>
            <a:r>
              <a:rPr lang="en-US" sz="2800" dirty="0">
                <a:solidFill>
                  <a:schemeClr val="bg1"/>
                </a:solidFill>
                <a:latin typeface="Calibri" panose="020F0502020204030204" pitchFamily="34" charset="0"/>
                <a:ea typeface="Calibri" panose="020F0502020204030204" pitchFamily="34" charset="0"/>
                <a:cs typeface="Calibri" panose="020F0502020204030204" pitchFamily="34" charset="0"/>
              </a:rPr>
              <a:t>Ease, Speed &amp; Costs of Formation/Registration</a:t>
            </a:r>
          </a:p>
        </p:txBody>
      </p:sp>
      <p:sp>
        <p:nvSpPr>
          <p:cNvPr id="12" name="TextBox 11">
            <a:extLst>
              <a:ext uri="{FF2B5EF4-FFF2-40B4-BE49-F238E27FC236}">
                <a16:creationId xmlns:a16="http://schemas.microsoft.com/office/drawing/2014/main" id="{E4176A01-3DA7-4736-934E-3CAD7BB87CEE}"/>
              </a:ext>
            </a:extLst>
          </p:cNvPr>
          <p:cNvSpPr txBox="1"/>
          <p:nvPr/>
        </p:nvSpPr>
        <p:spPr>
          <a:xfrm>
            <a:off x="495300" y="3504118"/>
            <a:ext cx="5600700" cy="523220"/>
          </a:xfrm>
          <a:prstGeom prst="rect">
            <a:avLst/>
          </a:prstGeom>
          <a:noFill/>
          <a:ln>
            <a:solidFill>
              <a:srgbClr val="FFC000"/>
            </a:solidFill>
          </a:ln>
        </p:spPr>
        <p:txBody>
          <a:bodyPr wrap="square" rtlCol="0">
            <a:spAutoFit/>
          </a:bodyPr>
          <a:lstStyle/>
          <a:p>
            <a:pPr algn="ctr"/>
            <a:r>
              <a:rPr lang="en-US" sz="2800" dirty="0">
                <a:solidFill>
                  <a:schemeClr val="bg1"/>
                </a:solidFill>
                <a:latin typeface="Calibri" panose="020F0502020204030204" pitchFamily="34" charset="0"/>
                <a:ea typeface="Calibri" panose="020F0502020204030204" pitchFamily="34" charset="0"/>
                <a:cs typeface="Calibri" panose="020F0502020204030204" pitchFamily="34" charset="0"/>
              </a:rPr>
              <a:t>Attractiveness for Non-Resident Use</a:t>
            </a:r>
          </a:p>
        </p:txBody>
      </p:sp>
      <p:sp>
        <p:nvSpPr>
          <p:cNvPr id="13" name="TextBox 12">
            <a:extLst>
              <a:ext uri="{FF2B5EF4-FFF2-40B4-BE49-F238E27FC236}">
                <a16:creationId xmlns:a16="http://schemas.microsoft.com/office/drawing/2014/main" id="{91E3AC9E-D6E8-4D8A-92CD-A2BA1D8388EC}"/>
              </a:ext>
            </a:extLst>
          </p:cNvPr>
          <p:cNvSpPr txBox="1"/>
          <p:nvPr/>
        </p:nvSpPr>
        <p:spPr>
          <a:xfrm>
            <a:off x="1930400" y="2141865"/>
            <a:ext cx="5600700" cy="523220"/>
          </a:xfrm>
          <a:prstGeom prst="rect">
            <a:avLst/>
          </a:prstGeom>
          <a:noFill/>
          <a:ln>
            <a:solidFill>
              <a:srgbClr val="FFC000"/>
            </a:solidFill>
          </a:ln>
        </p:spPr>
        <p:txBody>
          <a:bodyPr wrap="square" rtlCol="0">
            <a:spAutoFit/>
          </a:bodyPr>
          <a:lstStyle/>
          <a:p>
            <a:pPr algn="ctr"/>
            <a:r>
              <a:rPr lang="en-US" sz="2800" dirty="0">
                <a:solidFill>
                  <a:schemeClr val="bg1"/>
                </a:solidFill>
                <a:latin typeface="Calibri" panose="020F0502020204030204" pitchFamily="34" charset="0"/>
                <a:ea typeface="Calibri" panose="020F0502020204030204" pitchFamily="34" charset="0"/>
                <a:cs typeface="Calibri" panose="020F0502020204030204" pitchFamily="34" charset="0"/>
              </a:rPr>
              <a:t>Quality &amp; Accessibility of Basic Info.</a:t>
            </a:r>
          </a:p>
        </p:txBody>
      </p:sp>
      <p:sp>
        <p:nvSpPr>
          <p:cNvPr id="14" name="TextBox 13">
            <a:extLst>
              <a:ext uri="{FF2B5EF4-FFF2-40B4-BE49-F238E27FC236}">
                <a16:creationId xmlns:a16="http://schemas.microsoft.com/office/drawing/2014/main" id="{7C32D92C-5040-427E-9EA4-8B7C1459412F}"/>
              </a:ext>
            </a:extLst>
          </p:cNvPr>
          <p:cNvSpPr txBox="1"/>
          <p:nvPr/>
        </p:nvSpPr>
        <p:spPr>
          <a:xfrm>
            <a:off x="6254750" y="3504118"/>
            <a:ext cx="5600700" cy="523220"/>
          </a:xfrm>
          <a:prstGeom prst="rect">
            <a:avLst/>
          </a:prstGeom>
          <a:noFill/>
          <a:ln>
            <a:solidFill>
              <a:srgbClr val="FFC000"/>
            </a:solidFill>
          </a:ln>
        </p:spPr>
        <p:txBody>
          <a:bodyPr wrap="square" rtlCol="0">
            <a:spAutoFit/>
          </a:bodyPr>
          <a:lstStyle/>
          <a:p>
            <a:pPr algn="ctr"/>
            <a:r>
              <a:rPr lang="en-US" sz="2800" dirty="0">
                <a:solidFill>
                  <a:schemeClr val="bg1"/>
                </a:solidFill>
                <a:latin typeface="Calibri" panose="020F0502020204030204" pitchFamily="34" charset="0"/>
                <a:ea typeface="Calibri" panose="020F0502020204030204" pitchFamily="34" charset="0"/>
                <a:cs typeface="Calibri" panose="020F0502020204030204" pitchFamily="34" charset="0"/>
              </a:rPr>
              <a:t>Quality &amp; Accessibility of BO Info.</a:t>
            </a:r>
          </a:p>
        </p:txBody>
      </p:sp>
      <p:sp>
        <p:nvSpPr>
          <p:cNvPr id="15" name="TextBox 14">
            <a:extLst>
              <a:ext uri="{FF2B5EF4-FFF2-40B4-BE49-F238E27FC236}">
                <a16:creationId xmlns:a16="http://schemas.microsoft.com/office/drawing/2014/main" id="{DAB29D5D-78AE-468F-A6B6-067C816A597E}"/>
              </a:ext>
            </a:extLst>
          </p:cNvPr>
          <p:cNvSpPr txBox="1"/>
          <p:nvPr/>
        </p:nvSpPr>
        <p:spPr>
          <a:xfrm>
            <a:off x="7651750" y="2141865"/>
            <a:ext cx="4337050" cy="523220"/>
          </a:xfrm>
          <a:prstGeom prst="rect">
            <a:avLst/>
          </a:prstGeom>
          <a:noFill/>
          <a:ln>
            <a:solidFill>
              <a:srgbClr val="FFC000"/>
            </a:solidFill>
          </a:ln>
        </p:spPr>
        <p:txBody>
          <a:bodyPr wrap="square" rtlCol="0">
            <a:spAutoFit/>
          </a:bodyPr>
          <a:lstStyle/>
          <a:p>
            <a:pPr algn="ctr"/>
            <a:r>
              <a:rPr lang="en-US" sz="2800" dirty="0">
                <a:solidFill>
                  <a:schemeClr val="bg1"/>
                </a:solidFill>
                <a:latin typeface="Calibri" panose="020F0502020204030204" pitchFamily="34" charset="0"/>
                <a:ea typeface="Calibri" panose="020F0502020204030204" pitchFamily="34" charset="0"/>
                <a:cs typeface="Calibri" panose="020F0502020204030204" pitchFamily="34" charset="0"/>
              </a:rPr>
              <a:t>Cross-Border Risk Exposure</a:t>
            </a:r>
          </a:p>
        </p:txBody>
      </p:sp>
      <p:sp>
        <p:nvSpPr>
          <p:cNvPr id="16" name="TextBox 15">
            <a:extLst>
              <a:ext uri="{FF2B5EF4-FFF2-40B4-BE49-F238E27FC236}">
                <a16:creationId xmlns:a16="http://schemas.microsoft.com/office/drawing/2014/main" id="{D49EDCE7-1148-4EEA-92BC-3A89B26CA7C9}"/>
              </a:ext>
            </a:extLst>
          </p:cNvPr>
          <p:cNvSpPr txBox="1"/>
          <p:nvPr/>
        </p:nvSpPr>
        <p:spPr>
          <a:xfrm>
            <a:off x="495300" y="4160526"/>
            <a:ext cx="5600700" cy="523220"/>
          </a:xfrm>
          <a:prstGeom prst="rect">
            <a:avLst/>
          </a:prstGeom>
          <a:noFill/>
          <a:ln>
            <a:solidFill>
              <a:srgbClr val="FFC000"/>
            </a:solidFill>
          </a:ln>
        </p:spPr>
        <p:txBody>
          <a:bodyPr wrap="square" rtlCol="0">
            <a:spAutoFit/>
          </a:bodyPr>
          <a:lstStyle/>
          <a:p>
            <a:pPr algn="ctr"/>
            <a:r>
              <a:rPr lang="en-US" sz="2800" dirty="0">
                <a:solidFill>
                  <a:schemeClr val="bg1"/>
                </a:solidFill>
                <a:latin typeface="Calibri" panose="020F0502020204030204" pitchFamily="34" charset="0"/>
                <a:ea typeface="Calibri" panose="020F0502020204030204" pitchFamily="34" charset="0"/>
                <a:cs typeface="Calibri" panose="020F0502020204030204" pitchFamily="34" charset="0"/>
              </a:rPr>
              <a:t>Incidence in </a:t>
            </a:r>
            <a:r>
              <a:rPr lang="en-US" sz="2800" dirty="0" err="1">
                <a:solidFill>
                  <a:schemeClr val="bg1"/>
                </a:solidFill>
                <a:latin typeface="Calibri" panose="020F0502020204030204" pitchFamily="34" charset="0"/>
                <a:ea typeface="Calibri" panose="020F0502020204030204" pitchFamily="34" charset="0"/>
                <a:cs typeface="Calibri" panose="020F0502020204030204" pitchFamily="34" charset="0"/>
              </a:rPr>
              <a:t>analysed</a:t>
            </a:r>
            <a:r>
              <a:rPr lang="en-US" sz="2800" dirty="0">
                <a:solidFill>
                  <a:schemeClr val="bg1"/>
                </a:solidFill>
                <a:latin typeface="Calibri" panose="020F0502020204030204" pitchFamily="34" charset="0"/>
                <a:ea typeface="Calibri" panose="020F0502020204030204" pitchFamily="34" charset="0"/>
                <a:cs typeface="Calibri" panose="020F0502020204030204" pitchFamily="34" charset="0"/>
              </a:rPr>
              <a:t> ML/TF cases</a:t>
            </a:r>
          </a:p>
        </p:txBody>
      </p:sp>
      <p:sp>
        <p:nvSpPr>
          <p:cNvPr id="17" name="TextBox 16">
            <a:extLst>
              <a:ext uri="{FF2B5EF4-FFF2-40B4-BE49-F238E27FC236}">
                <a16:creationId xmlns:a16="http://schemas.microsoft.com/office/drawing/2014/main" id="{E8523ED1-8A63-4788-BE4D-9C0AD7D5CB17}"/>
              </a:ext>
            </a:extLst>
          </p:cNvPr>
          <p:cNvSpPr txBox="1"/>
          <p:nvPr/>
        </p:nvSpPr>
        <p:spPr>
          <a:xfrm>
            <a:off x="6254750" y="4160526"/>
            <a:ext cx="4832350" cy="523220"/>
          </a:xfrm>
          <a:prstGeom prst="rect">
            <a:avLst/>
          </a:prstGeom>
          <a:noFill/>
          <a:ln>
            <a:solidFill>
              <a:srgbClr val="FFC000"/>
            </a:solidFill>
          </a:ln>
        </p:spPr>
        <p:txBody>
          <a:bodyPr wrap="square" rtlCol="0">
            <a:spAutoFit/>
          </a:bodyPr>
          <a:lstStyle/>
          <a:p>
            <a:pPr algn="ctr"/>
            <a:r>
              <a:rPr lang="en-US" sz="2800" dirty="0">
                <a:solidFill>
                  <a:schemeClr val="bg1"/>
                </a:solidFill>
                <a:latin typeface="Calibri" panose="020F0502020204030204" pitchFamily="34" charset="0"/>
                <a:ea typeface="Calibri" panose="020F0502020204030204" pitchFamily="34" charset="0"/>
                <a:cs typeface="Calibri" panose="020F0502020204030204" pitchFamily="34" charset="0"/>
              </a:rPr>
              <a:t>Existence of ML/TF Typologies</a:t>
            </a:r>
          </a:p>
        </p:txBody>
      </p:sp>
      <p:pic>
        <p:nvPicPr>
          <p:cNvPr id="19" name="Graphic 18" descr="Wi Fi">
            <a:extLst>
              <a:ext uri="{FF2B5EF4-FFF2-40B4-BE49-F238E27FC236}">
                <a16:creationId xmlns:a16="http://schemas.microsoft.com/office/drawing/2014/main" id="{5219F3A8-BD27-494B-AAF6-9AAA6141D73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762500" y="4209963"/>
            <a:ext cx="2463800" cy="2463800"/>
          </a:xfrm>
          <a:prstGeom prst="rect">
            <a:avLst/>
          </a:prstGeom>
        </p:spPr>
      </p:pic>
    </p:spTree>
    <p:extLst>
      <p:ext uri="{BB962C8B-B14F-4D97-AF65-F5344CB8AC3E}">
        <p14:creationId xmlns:p14="http://schemas.microsoft.com/office/powerpoint/2010/main" val="3727061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arn(inVertical)">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arn(inVertical)">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arn(inVertical)">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barn(inVertical)">
                                      <p:cBhvr>
                                        <p:cTn id="35" dur="500"/>
                                        <p:tgtEl>
                                          <p:spTgt spid="12"/>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barn(inVertical)">
                                      <p:cBhvr>
                                        <p:cTn id="40" dur="500"/>
                                        <p:tgtEl>
                                          <p:spTgt spid="14"/>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barn(inVertical)">
                                      <p:cBhvr>
                                        <p:cTn id="45" dur="500"/>
                                        <p:tgtEl>
                                          <p:spTgt spid="16"/>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grpId="0" nodeType="click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barn(inVertical)">
                                      <p:cBhvr>
                                        <p:cTn id="5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animBg="1"/>
      <p:bldP spid="11" grpId="0" animBg="1"/>
      <p:bldP spid="12" grpId="0" animBg="1"/>
      <p:bldP spid="13" grpId="0" animBg="1"/>
      <p:bldP spid="14" grpId="0" animBg="1"/>
      <p:bldP spid="15" grpId="0" animBg="1"/>
      <p:bldP spid="16" grpId="0" animBg="1"/>
      <p:bldP spid="1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AB6C69C-76FB-4290-B253-0B09BD383FB6}"/>
              </a:ext>
            </a:extLst>
          </p:cNvPr>
          <p:cNvSpPr>
            <a:spLocks noGrp="1"/>
          </p:cNvSpPr>
          <p:nvPr>
            <p:ph type="title"/>
          </p:nvPr>
        </p:nvSpPr>
        <p:spPr>
          <a:xfrm>
            <a:off x="927100" y="625316"/>
            <a:ext cx="10655300" cy="1052709"/>
          </a:xfrm>
        </p:spPr>
        <p:txBody>
          <a:bodyPr/>
          <a:lstStyle/>
          <a:p>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Legal Persons – typology assessments</a:t>
            </a:r>
          </a:p>
        </p:txBody>
      </p:sp>
      <p:cxnSp>
        <p:nvCxnSpPr>
          <p:cNvPr id="6" name="Straight Connector 5">
            <a:extLst>
              <a:ext uri="{FF2B5EF4-FFF2-40B4-BE49-F238E27FC236}">
                <a16:creationId xmlns:a16="http://schemas.microsoft.com/office/drawing/2014/main" id="{0CF1730B-9FFF-4BEA-A531-C465EA714533}"/>
              </a:ext>
            </a:extLst>
          </p:cNvPr>
          <p:cNvCxnSpPr/>
          <p:nvPr/>
        </p:nvCxnSpPr>
        <p:spPr>
          <a:xfrm>
            <a:off x="1003300" y="1568646"/>
            <a:ext cx="1026160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57AC41E-A0BE-4612-B15B-070AFF760835}"/>
              </a:ext>
            </a:extLst>
          </p:cNvPr>
          <p:cNvCxnSpPr/>
          <p:nvPr/>
        </p:nvCxnSpPr>
        <p:spPr>
          <a:xfrm>
            <a:off x="1003300" y="1678025"/>
            <a:ext cx="10261600" cy="0"/>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09BF4DF7-8E9C-408A-84E9-F619821157F5}"/>
              </a:ext>
            </a:extLst>
          </p:cNvPr>
          <p:cNvSpPr txBox="1"/>
          <p:nvPr/>
        </p:nvSpPr>
        <p:spPr>
          <a:xfrm>
            <a:off x="482600" y="1930400"/>
            <a:ext cx="5410200" cy="461665"/>
          </a:xfrm>
          <a:prstGeom prst="rect">
            <a:avLst/>
          </a:prstGeom>
          <a:noFill/>
          <a:ln>
            <a:solidFill>
              <a:srgbClr val="00B050"/>
            </a:solidFill>
          </a:ln>
        </p:spPr>
        <p:txBody>
          <a:bodyPr wrap="square" rtlCol="0">
            <a:spAutoFit/>
          </a:bodyPr>
          <a:lstStyle/>
          <a:p>
            <a:r>
              <a:rPr lang="en-US" sz="2400" dirty="0">
                <a:solidFill>
                  <a:schemeClr val="bg1"/>
                </a:solidFill>
                <a:latin typeface="Calibri" panose="020F0502020204030204" pitchFamily="34" charset="0"/>
                <a:ea typeface="Calibri" panose="020F0502020204030204" pitchFamily="34" charset="0"/>
                <a:cs typeface="Calibri" panose="020F0502020204030204" pitchFamily="34" charset="0"/>
              </a:rPr>
              <a:t>Multi-jurisdiction splitting or ‘stacking’</a:t>
            </a:r>
          </a:p>
        </p:txBody>
      </p:sp>
      <p:sp>
        <p:nvSpPr>
          <p:cNvPr id="9" name="TextBox 8">
            <a:extLst>
              <a:ext uri="{FF2B5EF4-FFF2-40B4-BE49-F238E27FC236}">
                <a16:creationId xmlns:a16="http://schemas.microsoft.com/office/drawing/2014/main" id="{AF282DB0-F349-416C-AA4E-BA987A25BDC3}"/>
              </a:ext>
            </a:extLst>
          </p:cNvPr>
          <p:cNvSpPr txBox="1"/>
          <p:nvPr/>
        </p:nvSpPr>
        <p:spPr>
          <a:xfrm>
            <a:off x="6007100" y="1930400"/>
            <a:ext cx="5702300" cy="461665"/>
          </a:xfrm>
          <a:prstGeom prst="rect">
            <a:avLst/>
          </a:prstGeom>
          <a:noFill/>
          <a:ln>
            <a:solidFill>
              <a:srgbClr val="00B050"/>
            </a:solidFill>
          </a:ln>
        </p:spPr>
        <p:txBody>
          <a:bodyPr wrap="square" rtlCol="0">
            <a:spAutoFit/>
          </a:bodyPr>
          <a:lstStyle/>
          <a:p>
            <a:r>
              <a:rPr lang="en-US" sz="2400" dirty="0">
                <a:solidFill>
                  <a:schemeClr val="bg1"/>
                </a:solidFill>
                <a:latin typeface="Calibri" panose="020F0502020204030204" pitchFamily="34" charset="0"/>
                <a:ea typeface="Calibri" panose="020F0502020204030204" pitchFamily="34" charset="0"/>
                <a:cs typeface="Calibri" panose="020F0502020204030204" pitchFamily="34" charset="0"/>
              </a:rPr>
              <a:t>Foreign ownership/control by shell company</a:t>
            </a:r>
          </a:p>
        </p:txBody>
      </p:sp>
      <p:sp>
        <p:nvSpPr>
          <p:cNvPr id="11" name="TextBox 10">
            <a:extLst>
              <a:ext uri="{FF2B5EF4-FFF2-40B4-BE49-F238E27FC236}">
                <a16:creationId xmlns:a16="http://schemas.microsoft.com/office/drawing/2014/main" id="{7C0675B8-E659-4D3E-8F94-D9E4D707673C}"/>
              </a:ext>
            </a:extLst>
          </p:cNvPr>
          <p:cNvSpPr txBox="1"/>
          <p:nvPr/>
        </p:nvSpPr>
        <p:spPr>
          <a:xfrm>
            <a:off x="482600" y="2516441"/>
            <a:ext cx="5410200" cy="461665"/>
          </a:xfrm>
          <a:prstGeom prst="rect">
            <a:avLst/>
          </a:prstGeom>
          <a:noFill/>
          <a:ln>
            <a:solidFill>
              <a:srgbClr val="00B050"/>
            </a:solidFill>
          </a:ln>
        </p:spPr>
        <p:txBody>
          <a:bodyPr wrap="square" rtlCol="0">
            <a:spAutoFit/>
          </a:bodyPr>
          <a:lstStyle/>
          <a:p>
            <a:r>
              <a:rPr lang="en-US" sz="2400" dirty="0">
                <a:solidFill>
                  <a:schemeClr val="bg1"/>
                </a:solidFill>
                <a:latin typeface="Calibri" panose="020F0502020204030204" pitchFamily="34" charset="0"/>
                <a:ea typeface="Calibri" panose="020F0502020204030204" pitchFamily="34" charset="0"/>
                <a:cs typeface="Calibri" panose="020F0502020204030204" pitchFamily="34" charset="0"/>
              </a:rPr>
              <a:t>Anomalous complex ownership/structure</a:t>
            </a:r>
          </a:p>
        </p:txBody>
      </p:sp>
      <p:sp>
        <p:nvSpPr>
          <p:cNvPr id="12" name="TextBox 11">
            <a:extLst>
              <a:ext uri="{FF2B5EF4-FFF2-40B4-BE49-F238E27FC236}">
                <a16:creationId xmlns:a16="http://schemas.microsoft.com/office/drawing/2014/main" id="{067D4420-9EDC-416F-917F-17C6EF902689}"/>
              </a:ext>
            </a:extLst>
          </p:cNvPr>
          <p:cNvSpPr txBox="1"/>
          <p:nvPr/>
        </p:nvSpPr>
        <p:spPr>
          <a:xfrm>
            <a:off x="6007100" y="2516440"/>
            <a:ext cx="5702300" cy="461665"/>
          </a:xfrm>
          <a:prstGeom prst="rect">
            <a:avLst/>
          </a:prstGeom>
          <a:noFill/>
          <a:ln>
            <a:solidFill>
              <a:srgbClr val="00B050"/>
            </a:solidFill>
          </a:ln>
        </p:spPr>
        <p:txBody>
          <a:bodyPr wrap="square" rtlCol="0">
            <a:spAutoFit/>
          </a:bodyPr>
          <a:lstStyle/>
          <a:p>
            <a:r>
              <a:rPr lang="en-US" sz="2400" dirty="0">
                <a:solidFill>
                  <a:schemeClr val="bg1"/>
                </a:solidFill>
                <a:latin typeface="Calibri" panose="020F0502020204030204" pitchFamily="34" charset="0"/>
                <a:ea typeface="Calibri" panose="020F0502020204030204" pitchFamily="34" charset="0"/>
                <a:cs typeface="Calibri" panose="020F0502020204030204" pitchFamily="34" charset="0"/>
              </a:rPr>
              <a:t>Controlled by power of attorney</a:t>
            </a:r>
          </a:p>
        </p:txBody>
      </p:sp>
      <p:sp>
        <p:nvSpPr>
          <p:cNvPr id="13" name="TextBox 12">
            <a:extLst>
              <a:ext uri="{FF2B5EF4-FFF2-40B4-BE49-F238E27FC236}">
                <a16:creationId xmlns:a16="http://schemas.microsoft.com/office/drawing/2014/main" id="{E4AD34C1-FA51-4806-BC75-5092FB02D42D}"/>
              </a:ext>
            </a:extLst>
          </p:cNvPr>
          <p:cNvSpPr txBox="1"/>
          <p:nvPr/>
        </p:nvSpPr>
        <p:spPr>
          <a:xfrm>
            <a:off x="482600" y="3080762"/>
            <a:ext cx="5410200" cy="461665"/>
          </a:xfrm>
          <a:prstGeom prst="rect">
            <a:avLst/>
          </a:prstGeom>
          <a:noFill/>
          <a:ln>
            <a:solidFill>
              <a:srgbClr val="00B050"/>
            </a:solidFill>
          </a:ln>
        </p:spPr>
        <p:txBody>
          <a:bodyPr wrap="square" rtlCol="0">
            <a:spAutoFit/>
          </a:bodyPr>
          <a:lstStyle/>
          <a:p>
            <a:r>
              <a:rPr lang="en-US" sz="2400" dirty="0">
                <a:solidFill>
                  <a:schemeClr val="bg1"/>
                </a:solidFill>
                <a:latin typeface="Calibri" panose="020F0502020204030204" pitchFamily="34" charset="0"/>
                <a:ea typeface="Calibri" panose="020F0502020204030204" pitchFamily="34" charset="0"/>
                <a:cs typeface="Calibri" panose="020F0502020204030204" pitchFamily="34" charset="0"/>
              </a:rPr>
              <a:t>Use of trusts/foundations in ownership</a:t>
            </a:r>
          </a:p>
        </p:txBody>
      </p:sp>
      <p:sp>
        <p:nvSpPr>
          <p:cNvPr id="14" name="TextBox 13">
            <a:extLst>
              <a:ext uri="{FF2B5EF4-FFF2-40B4-BE49-F238E27FC236}">
                <a16:creationId xmlns:a16="http://schemas.microsoft.com/office/drawing/2014/main" id="{22E802BF-0D6A-4DB3-9C8E-47E0D2AC2385}"/>
              </a:ext>
            </a:extLst>
          </p:cNvPr>
          <p:cNvSpPr txBox="1"/>
          <p:nvPr/>
        </p:nvSpPr>
        <p:spPr>
          <a:xfrm>
            <a:off x="6007100" y="3080762"/>
            <a:ext cx="5702300" cy="461665"/>
          </a:xfrm>
          <a:prstGeom prst="rect">
            <a:avLst/>
          </a:prstGeom>
          <a:noFill/>
          <a:ln>
            <a:solidFill>
              <a:srgbClr val="00B050"/>
            </a:solidFill>
          </a:ln>
        </p:spPr>
        <p:txBody>
          <a:bodyPr wrap="square" rtlCol="0">
            <a:spAutoFit/>
          </a:bodyPr>
          <a:lstStyle/>
          <a:p>
            <a:r>
              <a:rPr lang="en-US" sz="2400" dirty="0">
                <a:solidFill>
                  <a:schemeClr val="bg1"/>
                </a:solidFill>
                <a:latin typeface="Calibri" panose="020F0502020204030204" pitchFamily="34" charset="0"/>
                <a:ea typeface="Calibri" panose="020F0502020204030204" pitchFamily="34" charset="0"/>
                <a:cs typeface="Calibri" panose="020F0502020204030204" pitchFamily="34" charset="0"/>
              </a:rPr>
              <a:t>“Front men” - nominees</a:t>
            </a:r>
          </a:p>
        </p:txBody>
      </p:sp>
      <p:sp>
        <p:nvSpPr>
          <p:cNvPr id="15" name="TextBox 14">
            <a:extLst>
              <a:ext uri="{FF2B5EF4-FFF2-40B4-BE49-F238E27FC236}">
                <a16:creationId xmlns:a16="http://schemas.microsoft.com/office/drawing/2014/main" id="{2B3345BE-A9D4-42C1-A6DE-C8ED7247D557}"/>
              </a:ext>
            </a:extLst>
          </p:cNvPr>
          <p:cNvSpPr txBox="1"/>
          <p:nvPr/>
        </p:nvSpPr>
        <p:spPr>
          <a:xfrm>
            <a:off x="6007100" y="3645084"/>
            <a:ext cx="5702300" cy="461665"/>
          </a:xfrm>
          <a:prstGeom prst="rect">
            <a:avLst/>
          </a:prstGeom>
          <a:noFill/>
          <a:ln>
            <a:solidFill>
              <a:srgbClr val="00B050"/>
            </a:solidFill>
          </a:ln>
        </p:spPr>
        <p:txBody>
          <a:bodyPr wrap="square" rtlCol="0">
            <a:spAutoFit/>
          </a:bodyPr>
          <a:lstStyle/>
          <a:p>
            <a:r>
              <a:rPr lang="en-US" sz="2400" dirty="0">
                <a:solidFill>
                  <a:schemeClr val="bg1"/>
                </a:solidFill>
                <a:latin typeface="Calibri" panose="020F0502020204030204" pitchFamily="34" charset="0"/>
                <a:ea typeface="Calibri" panose="020F0502020204030204" pitchFamily="34" charset="0"/>
                <a:cs typeface="Calibri" panose="020F0502020204030204" pitchFamily="34" charset="0"/>
              </a:rPr>
              <a:t>Use of private investment/hedge funds</a:t>
            </a:r>
          </a:p>
        </p:txBody>
      </p:sp>
      <p:sp>
        <p:nvSpPr>
          <p:cNvPr id="16" name="TextBox 15">
            <a:extLst>
              <a:ext uri="{FF2B5EF4-FFF2-40B4-BE49-F238E27FC236}">
                <a16:creationId xmlns:a16="http://schemas.microsoft.com/office/drawing/2014/main" id="{3B62BA75-3186-476C-A2FA-F922C3D42E67}"/>
              </a:ext>
            </a:extLst>
          </p:cNvPr>
          <p:cNvSpPr txBox="1"/>
          <p:nvPr/>
        </p:nvSpPr>
        <p:spPr>
          <a:xfrm>
            <a:off x="482600" y="3645084"/>
            <a:ext cx="5410200" cy="461665"/>
          </a:xfrm>
          <a:prstGeom prst="rect">
            <a:avLst/>
          </a:prstGeom>
          <a:noFill/>
          <a:ln>
            <a:solidFill>
              <a:srgbClr val="00B050"/>
            </a:solidFill>
          </a:ln>
        </p:spPr>
        <p:txBody>
          <a:bodyPr wrap="square" rtlCol="0">
            <a:spAutoFit/>
          </a:bodyPr>
          <a:lstStyle/>
          <a:p>
            <a:r>
              <a:rPr lang="en-US" sz="2400" dirty="0">
                <a:solidFill>
                  <a:schemeClr val="bg1"/>
                </a:solidFill>
                <a:latin typeface="Calibri" panose="020F0502020204030204" pitchFamily="34" charset="0"/>
                <a:ea typeface="Calibri" panose="020F0502020204030204" pitchFamily="34" charset="0"/>
                <a:cs typeface="Calibri" panose="020F0502020204030204" pitchFamily="34" charset="0"/>
              </a:rPr>
              <a:t>Directors are legal persons</a:t>
            </a:r>
          </a:p>
        </p:txBody>
      </p:sp>
      <p:sp>
        <p:nvSpPr>
          <p:cNvPr id="17" name="TextBox 16">
            <a:extLst>
              <a:ext uri="{FF2B5EF4-FFF2-40B4-BE49-F238E27FC236}">
                <a16:creationId xmlns:a16="http://schemas.microsoft.com/office/drawing/2014/main" id="{23E89224-6FE2-4810-8CC1-3C5866BEC2CB}"/>
              </a:ext>
            </a:extLst>
          </p:cNvPr>
          <p:cNvSpPr txBox="1"/>
          <p:nvPr/>
        </p:nvSpPr>
        <p:spPr>
          <a:xfrm>
            <a:off x="482600" y="4209406"/>
            <a:ext cx="5410200" cy="461665"/>
          </a:xfrm>
          <a:prstGeom prst="rect">
            <a:avLst/>
          </a:prstGeom>
          <a:noFill/>
          <a:ln>
            <a:solidFill>
              <a:srgbClr val="00B050"/>
            </a:solidFill>
          </a:ln>
        </p:spPr>
        <p:txBody>
          <a:bodyPr wrap="square" rtlCol="0">
            <a:spAutoFit/>
          </a:bodyPr>
          <a:lstStyle/>
          <a:p>
            <a:r>
              <a:rPr lang="en-US" sz="2400" dirty="0">
                <a:solidFill>
                  <a:schemeClr val="bg1"/>
                </a:solidFill>
                <a:latin typeface="Calibri" panose="020F0502020204030204" pitchFamily="34" charset="0"/>
                <a:ea typeface="Calibri" panose="020F0502020204030204" pitchFamily="34" charset="0"/>
                <a:cs typeface="Calibri" panose="020F0502020204030204" pitchFamily="34" charset="0"/>
              </a:rPr>
              <a:t>International business companies (IBCs)</a:t>
            </a:r>
          </a:p>
        </p:txBody>
      </p:sp>
      <p:sp>
        <p:nvSpPr>
          <p:cNvPr id="18" name="TextBox 17">
            <a:extLst>
              <a:ext uri="{FF2B5EF4-FFF2-40B4-BE49-F238E27FC236}">
                <a16:creationId xmlns:a16="http://schemas.microsoft.com/office/drawing/2014/main" id="{1464E813-550B-4D12-B2D9-CC7AF75BE4C0}"/>
              </a:ext>
            </a:extLst>
          </p:cNvPr>
          <p:cNvSpPr txBox="1"/>
          <p:nvPr/>
        </p:nvSpPr>
        <p:spPr>
          <a:xfrm>
            <a:off x="6007100" y="4189712"/>
            <a:ext cx="5702300" cy="461665"/>
          </a:xfrm>
          <a:prstGeom prst="rect">
            <a:avLst/>
          </a:prstGeom>
          <a:noFill/>
          <a:ln>
            <a:solidFill>
              <a:srgbClr val="00B050"/>
            </a:solidFill>
          </a:ln>
        </p:spPr>
        <p:txBody>
          <a:bodyPr wrap="square" rtlCol="0">
            <a:spAutoFit/>
          </a:bodyPr>
          <a:lstStyle/>
          <a:p>
            <a:r>
              <a:rPr lang="en-US" sz="2400" dirty="0">
                <a:solidFill>
                  <a:schemeClr val="bg1"/>
                </a:solidFill>
                <a:latin typeface="Calibri" panose="020F0502020204030204" pitchFamily="34" charset="0"/>
                <a:ea typeface="Calibri" panose="020F0502020204030204" pitchFamily="34" charset="0"/>
                <a:cs typeface="Calibri" panose="020F0502020204030204" pitchFamily="34" charset="0"/>
              </a:rPr>
              <a:t>Use of fictious entities</a:t>
            </a:r>
          </a:p>
        </p:txBody>
      </p:sp>
      <p:sp>
        <p:nvSpPr>
          <p:cNvPr id="19" name="TextBox 18">
            <a:extLst>
              <a:ext uri="{FF2B5EF4-FFF2-40B4-BE49-F238E27FC236}">
                <a16:creationId xmlns:a16="http://schemas.microsoft.com/office/drawing/2014/main" id="{D6CBF109-0929-4B77-B32A-873E20A5CE3F}"/>
              </a:ext>
            </a:extLst>
          </p:cNvPr>
          <p:cNvSpPr txBox="1"/>
          <p:nvPr/>
        </p:nvSpPr>
        <p:spPr>
          <a:xfrm>
            <a:off x="482600" y="4775417"/>
            <a:ext cx="5410200" cy="461665"/>
          </a:xfrm>
          <a:prstGeom prst="rect">
            <a:avLst/>
          </a:prstGeom>
          <a:noFill/>
          <a:ln>
            <a:solidFill>
              <a:srgbClr val="00B050"/>
            </a:solidFill>
          </a:ln>
        </p:spPr>
        <p:txBody>
          <a:bodyPr wrap="square" rtlCol="0">
            <a:spAutoFit/>
          </a:bodyPr>
          <a:lstStyle/>
          <a:p>
            <a:r>
              <a:rPr lang="en-US" sz="2400" dirty="0">
                <a:solidFill>
                  <a:schemeClr val="bg1"/>
                </a:solidFill>
                <a:latin typeface="Calibri" panose="020F0502020204030204" pitchFamily="34" charset="0"/>
                <a:ea typeface="Calibri" panose="020F0502020204030204" pitchFamily="34" charset="0"/>
                <a:cs typeface="Calibri" panose="020F0502020204030204" pitchFamily="34" charset="0"/>
              </a:rPr>
              <a:t>Use of large professional firms (LPP)</a:t>
            </a:r>
          </a:p>
        </p:txBody>
      </p:sp>
      <p:sp>
        <p:nvSpPr>
          <p:cNvPr id="20" name="TextBox 19">
            <a:extLst>
              <a:ext uri="{FF2B5EF4-FFF2-40B4-BE49-F238E27FC236}">
                <a16:creationId xmlns:a16="http://schemas.microsoft.com/office/drawing/2014/main" id="{782EDCF5-002A-4C66-89AF-88DEC5C5484D}"/>
              </a:ext>
            </a:extLst>
          </p:cNvPr>
          <p:cNvSpPr txBox="1"/>
          <p:nvPr/>
        </p:nvSpPr>
        <p:spPr>
          <a:xfrm>
            <a:off x="6007100" y="4775416"/>
            <a:ext cx="5702300" cy="461665"/>
          </a:xfrm>
          <a:prstGeom prst="rect">
            <a:avLst/>
          </a:prstGeom>
          <a:noFill/>
          <a:ln>
            <a:solidFill>
              <a:srgbClr val="00B050"/>
            </a:solidFill>
          </a:ln>
        </p:spPr>
        <p:txBody>
          <a:bodyPr wrap="square" rtlCol="0">
            <a:spAutoFit/>
          </a:bodyPr>
          <a:lstStyle/>
          <a:p>
            <a:r>
              <a:rPr lang="en-US" sz="2400" dirty="0">
                <a:solidFill>
                  <a:schemeClr val="bg1"/>
                </a:solidFill>
                <a:latin typeface="Calibri" panose="020F0502020204030204" pitchFamily="34" charset="0"/>
                <a:ea typeface="Calibri" panose="020F0502020204030204" pitchFamily="34" charset="0"/>
                <a:cs typeface="Calibri" panose="020F0502020204030204" pitchFamily="34" charset="0"/>
              </a:rPr>
              <a:t>Use of fake IDs</a:t>
            </a:r>
          </a:p>
        </p:txBody>
      </p:sp>
      <p:sp>
        <p:nvSpPr>
          <p:cNvPr id="21" name="TextBox 20">
            <a:extLst>
              <a:ext uri="{FF2B5EF4-FFF2-40B4-BE49-F238E27FC236}">
                <a16:creationId xmlns:a16="http://schemas.microsoft.com/office/drawing/2014/main" id="{3861606A-DC10-4404-AF23-CF6727FB2FD4}"/>
              </a:ext>
            </a:extLst>
          </p:cNvPr>
          <p:cNvSpPr txBox="1"/>
          <p:nvPr/>
        </p:nvSpPr>
        <p:spPr>
          <a:xfrm>
            <a:off x="482600" y="5341428"/>
            <a:ext cx="5410200" cy="461665"/>
          </a:xfrm>
          <a:prstGeom prst="rect">
            <a:avLst/>
          </a:prstGeom>
          <a:noFill/>
          <a:ln>
            <a:solidFill>
              <a:srgbClr val="00B050"/>
            </a:solidFill>
          </a:ln>
        </p:spPr>
        <p:txBody>
          <a:bodyPr wrap="square" rtlCol="0">
            <a:spAutoFit/>
          </a:bodyPr>
          <a:lstStyle/>
          <a:p>
            <a:r>
              <a:rPr lang="en-US" sz="2400" dirty="0">
                <a:solidFill>
                  <a:schemeClr val="bg1"/>
                </a:solidFill>
                <a:latin typeface="Calibri" panose="020F0502020204030204" pitchFamily="34" charset="0"/>
                <a:ea typeface="Calibri" panose="020F0502020204030204" pitchFamily="34" charset="0"/>
                <a:cs typeface="Calibri" panose="020F0502020204030204" pitchFamily="34" charset="0"/>
              </a:rPr>
              <a:t>Using deceptive names or legal structures</a:t>
            </a:r>
          </a:p>
        </p:txBody>
      </p:sp>
      <p:sp>
        <p:nvSpPr>
          <p:cNvPr id="22" name="TextBox 21">
            <a:extLst>
              <a:ext uri="{FF2B5EF4-FFF2-40B4-BE49-F238E27FC236}">
                <a16:creationId xmlns:a16="http://schemas.microsoft.com/office/drawing/2014/main" id="{53F705DA-A757-41AC-8BD4-BC04CD0308F1}"/>
              </a:ext>
            </a:extLst>
          </p:cNvPr>
          <p:cNvSpPr txBox="1"/>
          <p:nvPr/>
        </p:nvSpPr>
        <p:spPr>
          <a:xfrm>
            <a:off x="6007100" y="5341427"/>
            <a:ext cx="5702300" cy="461665"/>
          </a:xfrm>
          <a:prstGeom prst="rect">
            <a:avLst/>
          </a:prstGeom>
          <a:noFill/>
          <a:ln>
            <a:solidFill>
              <a:srgbClr val="00B050"/>
            </a:solidFill>
          </a:ln>
        </p:spPr>
        <p:txBody>
          <a:bodyPr wrap="square" rtlCol="0">
            <a:spAutoFit/>
          </a:bodyPr>
          <a:lstStyle/>
          <a:p>
            <a:r>
              <a:rPr lang="en-US" sz="2400" dirty="0">
                <a:solidFill>
                  <a:schemeClr val="bg1"/>
                </a:solidFill>
                <a:latin typeface="Calibri" panose="020F0502020204030204" pitchFamily="34" charset="0"/>
                <a:ea typeface="Calibri" panose="020F0502020204030204" pitchFamily="34" charset="0"/>
                <a:cs typeface="Calibri" panose="020F0502020204030204" pitchFamily="34" charset="0"/>
              </a:rPr>
              <a:t>Limited oversight</a:t>
            </a:r>
          </a:p>
        </p:txBody>
      </p:sp>
      <p:sp>
        <p:nvSpPr>
          <p:cNvPr id="4" name="TextBox 3">
            <a:extLst>
              <a:ext uri="{FF2B5EF4-FFF2-40B4-BE49-F238E27FC236}">
                <a16:creationId xmlns:a16="http://schemas.microsoft.com/office/drawing/2014/main" id="{A4099E70-0DFF-412F-B47E-DDE2E181D158}"/>
              </a:ext>
            </a:extLst>
          </p:cNvPr>
          <p:cNvSpPr txBox="1"/>
          <p:nvPr/>
        </p:nvSpPr>
        <p:spPr>
          <a:xfrm>
            <a:off x="482600" y="6048018"/>
            <a:ext cx="11226800" cy="369332"/>
          </a:xfrm>
          <a:prstGeom prst="rect">
            <a:avLst/>
          </a:prstGeom>
          <a:noFill/>
        </p:spPr>
        <p:txBody>
          <a:bodyPr wrap="square" rtlCol="0">
            <a:spAutoFit/>
          </a:bodyPr>
          <a:lstStyle/>
          <a:p>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*Legal persons arrangements ML risk assessment tool – EU/World Bank</a:t>
            </a:r>
          </a:p>
        </p:txBody>
      </p:sp>
    </p:spTree>
    <p:extLst>
      <p:ext uri="{BB962C8B-B14F-4D97-AF65-F5344CB8AC3E}">
        <p14:creationId xmlns:p14="http://schemas.microsoft.com/office/powerpoint/2010/main" val="850816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0"/>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3E29054-4E43-4EE3-A188-F406303D468A}"/>
              </a:ext>
            </a:extLst>
          </p:cNvPr>
          <p:cNvPicPr>
            <a:picLocks noChangeAspect="1"/>
          </p:cNvPicPr>
          <p:nvPr/>
        </p:nvPicPr>
        <p:blipFill>
          <a:blip r:embed="rId2"/>
          <a:stretch>
            <a:fillRect/>
          </a:stretch>
        </p:blipFill>
        <p:spPr>
          <a:xfrm>
            <a:off x="1956157" y="1284325"/>
            <a:ext cx="8279686" cy="5475515"/>
          </a:xfrm>
          <a:prstGeom prst="rect">
            <a:avLst/>
          </a:prstGeom>
        </p:spPr>
      </p:pic>
      <p:sp>
        <p:nvSpPr>
          <p:cNvPr id="7" name="Title 6">
            <a:extLst>
              <a:ext uri="{FF2B5EF4-FFF2-40B4-BE49-F238E27FC236}">
                <a16:creationId xmlns:a16="http://schemas.microsoft.com/office/drawing/2014/main" id="{6AB6C69C-76FB-4290-B253-0B09BD383FB6}"/>
              </a:ext>
            </a:extLst>
          </p:cNvPr>
          <p:cNvSpPr>
            <a:spLocks noGrp="1"/>
          </p:cNvSpPr>
          <p:nvPr>
            <p:ph type="title"/>
          </p:nvPr>
        </p:nvSpPr>
        <p:spPr>
          <a:xfrm>
            <a:off x="901700" y="231616"/>
            <a:ext cx="10655300" cy="1052709"/>
          </a:xfrm>
        </p:spPr>
        <p:txBody>
          <a:bodyPr/>
          <a:lstStyle/>
          <a:p>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Abuse of a foreign legal person</a:t>
            </a:r>
          </a:p>
        </p:txBody>
      </p:sp>
      <p:cxnSp>
        <p:nvCxnSpPr>
          <p:cNvPr id="6" name="Straight Connector 5">
            <a:extLst>
              <a:ext uri="{FF2B5EF4-FFF2-40B4-BE49-F238E27FC236}">
                <a16:creationId xmlns:a16="http://schemas.microsoft.com/office/drawing/2014/main" id="{0CF1730B-9FFF-4BEA-A531-C465EA714533}"/>
              </a:ext>
            </a:extLst>
          </p:cNvPr>
          <p:cNvCxnSpPr/>
          <p:nvPr/>
        </p:nvCxnSpPr>
        <p:spPr>
          <a:xfrm>
            <a:off x="1003300" y="1284325"/>
            <a:ext cx="1026160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57AC41E-A0BE-4612-B15B-070AFF760835}"/>
              </a:ext>
            </a:extLst>
          </p:cNvPr>
          <p:cNvCxnSpPr/>
          <p:nvPr/>
        </p:nvCxnSpPr>
        <p:spPr>
          <a:xfrm>
            <a:off x="1003300" y="1362150"/>
            <a:ext cx="10261600" cy="0"/>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18782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9588" y="278708"/>
            <a:ext cx="10994211" cy="1325563"/>
          </a:xfrm>
        </p:spPr>
        <p:txBody>
          <a:bodyPr>
            <a:normAutofit/>
          </a:bodyPr>
          <a:lstStyle/>
          <a:p>
            <a:r>
              <a:rPr lang="en-US" sz="4200" dirty="0">
                <a:latin typeface="+mn-lt"/>
              </a:rPr>
              <a:t>Legal Persons: What should we all be looking for?</a:t>
            </a:r>
          </a:p>
        </p:txBody>
      </p:sp>
      <p:sp>
        <p:nvSpPr>
          <p:cNvPr id="7" name="TextBox 6"/>
          <p:cNvSpPr txBox="1"/>
          <p:nvPr/>
        </p:nvSpPr>
        <p:spPr>
          <a:xfrm>
            <a:off x="838199" y="1766319"/>
            <a:ext cx="7739744" cy="2610843"/>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pPr marL="457200" marR="0" lvl="0" indent="-457200" algn="l" defTabSz="914400" rtl="0" eaLnBrk="1" fontAlgn="auto" latinLnBrk="0" hangingPunct="1">
              <a:lnSpc>
                <a:spcPct val="150000"/>
              </a:lnSpc>
              <a:spcBef>
                <a:spcPts val="0"/>
              </a:spcBef>
              <a:spcAft>
                <a:spcPts val="0"/>
              </a:spcAft>
              <a:buClrTx/>
              <a:buSzTx/>
              <a:buFont typeface="Wingdings" panose="05000000000000000000" pitchFamily="2" charset="2"/>
              <a:buChar char="v"/>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Team One: 	Legal Persons</a:t>
            </a:r>
          </a:p>
          <a:p>
            <a:pPr marL="457200" marR="0" lvl="0" indent="-457200" algn="l" defTabSz="914400" rtl="0" eaLnBrk="1" fontAlgn="auto" latinLnBrk="0" hangingPunct="1">
              <a:lnSpc>
                <a:spcPct val="150000"/>
              </a:lnSpc>
              <a:spcBef>
                <a:spcPts val="0"/>
              </a:spcBef>
              <a:spcAft>
                <a:spcPts val="0"/>
              </a:spcAft>
              <a:buClrTx/>
              <a:buSzTx/>
              <a:buFont typeface="Wingdings" panose="05000000000000000000" pitchFamily="2" charset="2"/>
              <a:buChar char="v"/>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Team Two: 	Trade Activity</a:t>
            </a:r>
          </a:p>
          <a:p>
            <a:pPr marL="457200" marR="0" lvl="0" indent="-457200" algn="l" defTabSz="914400" rtl="0" eaLnBrk="1" fontAlgn="auto" latinLnBrk="0" hangingPunct="1">
              <a:lnSpc>
                <a:spcPct val="150000"/>
              </a:lnSpc>
              <a:spcBef>
                <a:spcPts val="0"/>
              </a:spcBef>
              <a:spcAft>
                <a:spcPts val="0"/>
              </a:spcAft>
              <a:buClrTx/>
              <a:buSzTx/>
              <a:buFont typeface="Wingdings" panose="05000000000000000000" pitchFamily="2" charset="2"/>
              <a:buChar char="v"/>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Team Three: 	Account and Transaction</a:t>
            </a:r>
          </a:p>
          <a:p>
            <a:pPr marL="457200" marR="0" lvl="0" indent="-457200" algn="l" defTabSz="914400" rtl="0" eaLnBrk="1" fontAlgn="auto" latinLnBrk="0" hangingPunct="1">
              <a:lnSpc>
                <a:spcPct val="150000"/>
              </a:lnSpc>
              <a:spcBef>
                <a:spcPts val="0"/>
              </a:spcBef>
              <a:spcAft>
                <a:spcPts val="0"/>
              </a:spcAft>
              <a:buClrTx/>
              <a:buSzTx/>
              <a:buFont typeface="Wingdings" panose="05000000000000000000" pitchFamily="2" charset="2"/>
              <a:buChar char="v"/>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Team Four: 	Trade Document and Commodity</a:t>
            </a:r>
          </a:p>
        </p:txBody>
      </p:sp>
      <p:sp>
        <p:nvSpPr>
          <p:cNvPr id="8" name="TextBox 7"/>
          <p:cNvSpPr txBox="1"/>
          <p:nvPr/>
        </p:nvSpPr>
        <p:spPr>
          <a:xfrm>
            <a:off x="838198" y="4849519"/>
            <a:ext cx="1003386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What are the red flag indicators in each of the above? 20 minute breakout and nominate a spokesperson to tell us your findings……….</a:t>
            </a:r>
          </a:p>
        </p:txBody>
      </p:sp>
      <p:sp>
        <p:nvSpPr>
          <p:cNvPr id="9" name="TextBox 8"/>
          <p:cNvSpPr txBox="1"/>
          <p:nvPr/>
        </p:nvSpPr>
        <p:spPr>
          <a:xfrm>
            <a:off x="1801511" y="5932961"/>
            <a:ext cx="8107237" cy="646331"/>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hlinkClick r:id="rId3"/>
              </a:rPr>
              <a:t>http://www.wcoomd.org/-/media/wco/public/global/pdf/topics/enforcement-and-compliance/report/wco_fiu_handbook_sanitised-public-version_wco_en.pdf?la=en</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11" name="Straight Connector 10">
            <a:extLst>
              <a:ext uri="{FF2B5EF4-FFF2-40B4-BE49-F238E27FC236}">
                <a16:creationId xmlns:a16="http://schemas.microsoft.com/office/drawing/2014/main" id="{77F46AE6-7E57-4313-8FBF-68951B7B568A}"/>
              </a:ext>
            </a:extLst>
          </p:cNvPr>
          <p:cNvCxnSpPr>
            <a:cxnSpLocks/>
          </p:cNvCxnSpPr>
          <p:nvPr/>
        </p:nvCxnSpPr>
        <p:spPr>
          <a:xfrm>
            <a:off x="489857" y="1362150"/>
            <a:ext cx="10775043" cy="0"/>
          </a:xfrm>
          <a:prstGeom prst="line">
            <a:avLst/>
          </a:prstGeom>
          <a:noFill/>
          <a:ln w="38100" cap="rnd" cmpd="sng" algn="ctr">
            <a:solidFill>
              <a:srgbClr val="92D050"/>
            </a:solidFill>
            <a:prstDash val="solid"/>
          </a:ln>
          <a:effectLst/>
        </p:spPr>
      </p:cxnSp>
      <p:cxnSp>
        <p:nvCxnSpPr>
          <p:cNvPr id="12" name="Straight Connector 11">
            <a:extLst>
              <a:ext uri="{FF2B5EF4-FFF2-40B4-BE49-F238E27FC236}">
                <a16:creationId xmlns:a16="http://schemas.microsoft.com/office/drawing/2014/main" id="{2DFB0DDC-57AA-4944-A806-7C7877D646D1}"/>
              </a:ext>
            </a:extLst>
          </p:cNvPr>
          <p:cNvCxnSpPr>
            <a:cxnSpLocks/>
          </p:cNvCxnSpPr>
          <p:nvPr/>
        </p:nvCxnSpPr>
        <p:spPr>
          <a:xfrm>
            <a:off x="489857" y="1284325"/>
            <a:ext cx="10775043" cy="0"/>
          </a:xfrm>
          <a:prstGeom prst="line">
            <a:avLst/>
          </a:prstGeom>
          <a:noFill/>
          <a:ln w="38100" cap="rnd" cmpd="sng" algn="ctr">
            <a:solidFill>
              <a:srgbClr val="FFC000"/>
            </a:solidFill>
            <a:prstDash val="solid"/>
          </a:ln>
          <a:effectLst/>
        </p:spPr>
      </p:cxnSp>
      <p:pic>
        <p:nvPicPr>
          <p:cNvPr id="14" name="Graphic 13" descr="Flag">
            <a:extLst>
              <a:ext uri="{FF2B5EF4-FFF2-40B4-BE49-F238E27FC236}">
                <a16:creationId xmlns:a16="http://schemas.microsoft.com/office/drawing/2014/main" id="{6C9D7B4F-B4F2-4B67-A258-2F89AB03B17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436427" y="1937656"/>
            <a:ext cx="2558143" cy="2558143"/>
          </a:xfrm>
          <a:prstGeom prst="rect">
            <a:avLst/>
          </a:prstGeom>
        </p:spPr>
      </p:pic>
    </p:spTree>
    <p:extLst>
      <p:ext uri="{BB962C8B-B14F-4D97-AF65-F5344CB8AC3E}">
        <p14:creationId xmlns:p14="http://schemas.microsoft.com/office/powerpoint/2010/main" val="8642279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20795" y="1713028"/>
            <a:ext cx="8979567" cy="5492273"/>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pPr marL="457200" marR="0" lvl="0" indent="-457200" algn="l" defTabSz="914400" rtl="0" eaLnBrk="1" fontAlgn="auto" latinLnBrk="0" hangingPunct="1">
              <a:lnSpc>
                <a:spcPct val="150000"/>
              </a:lnSpc>
              <a:spcBef>
                <a:spcPts val="0"/>
              </a:spcBef>
              <a:spcAft>
                <a:spcPts val="0"/>
              </a:spcAft>
              <a:buClrTx/>
              <a:buSzTx/>
              <a:buFont typeface="Wingdings" panose="05000000000000000000" pitchFamily="2" charset="2"/>
              <a:buChar char="§"/>
              <a:tabLst/>
              <a:defRPr/>
            </a:pP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ENABLE</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 – set up a shell company, with a nominee director in a country with poor regulations. </a:t>
            </a:r>
          </a:p>
          <a:p>
            <a:pPr marL="457200" marR="0" lvl="0" indent="-457200" algn="l" defTabSz="914400" rtl="0" eaLnBrk="1" fontAlgn="auto" latinLnBrk="0" hangingPunct="1">
              <a:lnSpc>
                <a:spcPct val="150000"/>
              </a:lnSpc>
              <a:spcBef>
                <a:spcPts val="0"/>
              </a:spcBef>
              <a:spcAft>
                <a:spcPts val="0"/>
              </a:spcAft>
              <a:buClrTx/>
              <a:buSzTx/>
              <a:buFont typeface="Wingdings" panose="05000000000000000000" pitchFamily="2" charset="2"/>
              <a:buChar char="§"/>
              <a:tabLst/>
              <a:defRPr/>
            </a:pP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DISTANCE</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 – open a company bank account in another similar jurisdiction, use TBML to transact.  Company purchases a luxury asset.</a:t>
            </a:r>
          </a:p>
          <a:p>
            <a:pPr marL="457200" marR="0" lvl="0" indent="-457200" algn="l" defTabSz="914400" rtl="0" eaLnBrk="1" fontAlgn="auto" latinLnBrk="0" hangingPunct="1">
              <a:lnSpc>
                <a:spcPct val="150000"/>
              </a:lnSpc>
              <a:spcBef>
                <a:spcPts val="0"/>
              </a:spcBef>
              <a:spcAft>
                <a:spcPts val="0"/>
              </a:spcAft>
              <a:buClrTx/>
              <a:buSzTx/>
              <a:buFont typeface="Wingdings" panose="05000000000000000000" pitchFamily="2" charset="2"/>
              <a:buChar char="§"/>
              <a:tabLst/>
              <a:defRPr/>
            </a:pP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DISGUISE</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 – set up a trust for the ownership of the asset for use by tax criminal.</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 name="Title 1"/>
          <p:cNvSpPr>
            <a:spLocks noGrp="1"/>
          </p:cNvSpPr>
          <p:nvPr>
            <p:ph type="title"/>
          </p:nvPr>
        </p:nvSpPr>
        <p:spPr>
          <a:xfrm>
            <a:off x="838200" y="387465"/>
            <a:ext cx="10515600" cy="1325563"/>
          </a:xfrm>
        </p:spPr>
        <p:txBody>
          <a:bodyPr>
            <a:normAutofit/>
          </a:bodyPr>
          <a:lstStyle/>
          <a:p>
            <a:r>
              <a:rPr lang="en-US" sz="4200" dirty="0">
                <a:latin typeface="+mn-lt"/>
              </a:rPr>
              <a:t>Stephen Platt’s model</a:t>
            </a:r>
          </a:p>
        </p:txBody>
      </p:sp>
      <p:cxnSp>
        <p:nvCxnSpPr>
          <p:cNvPr id="13" name="Straight Connector 12">
            <a:extLst>
              <a:ext uri="{FF2B5EF4-FFF2-40B4-BE49-F238E27FC236}">
                <a16:creationId xmlns:a16="http://schemas.microsoft.com/office/drawing/2014/main" id="{9648100E-9BA9-4B53-AC1B-692AA82AE78A}"/>
              </a:ext>
            </a:extLst>
          </p:cNvPr>
          <p:cNvCxnSpPr>
            <a:cxnSpLocks/>
          </p:cNvCxnSpPr>
          <p:nvPr/>
        </p:nvCxnSpPr>
        <p:spPr>
          <a:xfrm>
            <a:off x="965199" y="1560059"/>
            <a:ext cx="9720217" cy="0"/>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E1F9B4A1-6BB5-46A5-B66A-36350AF493C2}"/>
              </a:ext>
            </a:extLst>
          </p:cNvPr>
          <p:cNvCxnSpPr>
            <a:cxnSpLocks/>
          </p:cNvCxnSpPr>
          <p:nvPr/>
        </p:nvCxnSpPr>
        <p:spPr>
          <a:xfrm>
            <a:off x="965200" y="1444671"/>
            <a:ext cx="9720217"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1783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29634"/>
            <a:ext cx="10515600" cy="1325563"/>
          </a:xfrm>
        </p:spPr>
        <p:txBody>
          <a:bodyPr>
            <a:normAutofit/>
          </a:bodyPr>
          <a:lstStyle/>
          <a:p>
            <a:r>
              <a:rPr lang="en-US" dirty="0"/>
              <a:t>‘Structural’ Risk Indicators…..</a:t>
            </a:r>
          </a:p>
        </p:txBody>
      </p:sp>
      <p:sp>
        <p:nvSpPr>
          <p:cNvPr id="10" name="TextBox 9"/>
          <p:cNvSpPr txBox="1"/>
          <p:nvPr/>
        </p:nvSpPr>
        <p:spPr>
          <a:xfrm>
            <a:off x="5018838" y="3258213"/>
            <a:ext cx="2983345" cy="646331"/>
          </a:xfrm>
          <a:prstGeom prst="rect">
            <a:avLst/>
          </a:prstGeom>
          <a:solidFill>
            <a:srgbClr val="009999"/>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Unusually complex and illogical structure</a:t>
            </a:r>
          </a:p>
        </p:txBody>
      </p:sp>
      <p:sp>
        <p:nvSpPr>
          <p:cNvPr id="11" name="TextBox 10"/>
          <p:cNvSpPr txBox="1"/>
          <p:nvPr/>
        </p:nvSpPr>
        <p:spPr>
          <a:xfrm>
            <a:off x="8642572" y="2424374"/>
            <a:ext cx="2983345" cy="646331"/>
          </a:xfrm>
          <a:prstGeom prst="rect">
            <a:avLst/>
          </a:prstGeom>
          <a:solidFill>
            <a:srgbClr val="009999"/>
          </a:solidFill>
        </p:spPr>
        <p:txBody>
          <a:bodyPr wrap="square" rtlCol="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Copy-cat names of well-known corporations</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 name="TextBox 12"/>
          <p:cNvSpPr txBox="1"/>
          <p:nvPr/>
        </p:nvSpPr>
        <p:spPr>
          <a:xfrm>
            <a:off x="8642572" y="4927075"/>
            <a:ext cx="2983345" cy="646331"/>
          </a:xfrm>
          <a:prstGeom prst="rect">
            <a:avLst/>
          </a:prstGeom>
          <a:solidFill>
            <a:srgbClr val="009999"/>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Mass registration addresses / TCSP</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4" name="TextBox 13"/>
          <p:cNvSpPr txBox="1"/>
          <p:nvPr/>
        </p:nvSpPr>
        <p:spPr>
          <a:xfrm>
            <a:off x="8642572" y="4106949"/>
            <a:ext cx="2983345" cy="646331"/>
          </a:xfrm>
          <a:prstGeom prst="rect">
            <a:avLst/>
          </a:prstGeom>
          <a:solidFill>
            <a:srgbClr val="009999"/>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Lack of typical business activities</a:t>
            </a:r>
          </a:p>
        </p:txBody>
      </p:sp>
      <p:sp>
        <p:nvSpPr>
          <p:cNvPr id="15" name="TextBox 14"/>
          <p:cNvSpPr txBox="1"/>
          <p:nvPr/>
        </p:nvSpPr>
        <p:spPr>
          <a:xfrm>
            <a:off x="5022328" y="2424374"/>
            <a:ext cx="2983345" cy="646331"/>
          </a:xfrm>
          <a:prstGeom prst="rect">
            <a:avLst/>
          </a:prstGeom>
          <a:solidFill>
            <a:srgbClr val="009999"/>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Irregular online presence with boilerplate material</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6" name="TextBox 15"/>
          <p:cNvSpPr txBox="1"/>
          <p:nvPr/>
        </p:nvSpPr>
        <p:spPr>
          <a:xfrm>
            <a:off x="5031564" y="4106949"/>
            <a:ext cx="2983345" cy="646331"/>
          </a:xfrm>
          <a:prstGeom prst="rect">
            <a:avLst/>
          </a:prstGeom>
          <a:solidFill>
            <a:srgbClr val="009999"/>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Trade not associated to address type</a:t>
            </a:r>
          </a:p>
        </p:txBody>
      </p:sp>
      <p:sp>
        <p:nvSpPr>
          <p:cNvPr id="19" name="TextBox 18"/>
          <p:cNvSpPr txBox="1"/>
          <p:nvPr/>
        </p:nvSpPr>
        <p:spPr>
          <a:xfrm>
            <a:off x="8642572" y="3260910"/>
            <a:ext cx="2983345" cy="646331"/>
          </a:xfrm>
          <a:prstGeom prst="rect">
            <a:avLst/>
          </a:prstGeom>
          <a:solidFill>
            <a:srgbClr val="009999"/>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Non-compliant with filing requirements</a:t>
            </a:r>
          </a:p>
        </p:txBody>
      </p:sp>
      <p:sp>
        <p:nvSpPr>
          <p:cNvPr id="20" name="TextBox 19"/>
          <p:cNvSpPr txBox="1"/>
          <p:nvPr/>
        </p:nvSpPr>
        <p:spPr>
          <a:xfrm>
            <a:off x="5018838" y="1577891"/>
            <a:ext cx="2983345" cy="646331"/>
          </a:xfrm>
          <a:prstGeom prst="rect">
            <a:avLst/>
          </a:prstGeom>
          <a:solidFill>
            <a:srgbClr val="009999"/>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Unexplained periods of dormancy</a:t>
            </a:r>
          </a:p>
        </p:txBody>
      </p:sp>
      <p:sp>
        <p:nvSpPr>
          <p:cNvPr id="21" name="TextBox 20"/>
          <p:cNvSpPr txBox="1"/>
          <p:nvPr/>
        </p:nvSpPr>
        <p:spPr>
          <a:xfrm>
            <a:off x="8642572" y="1587092"/>
            <a:ext cx="2983345" cy="646331"/>
          </a:xfrm>
          <a:prstGeom prst="rect">
            <a:avLst/>
          </a:prstGeom>
          <a:solidFill>
            <a:srgbClr val="009999"/>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Negative and adverse news, fraud or tax allegations</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2" name="TextBox 21"/>
          <p:cNvSpPr txBox="1"/>
          <p:nvPr/>
        </p:nvSpPr>
        <p:spPr>
          <a:xfrm>
            <a:off x="5044290" y="4938535"/>
            <a:ext cx="2983345" cy="646331"/>
          </a:xfrm>
          <a:prstGeom prst="rect">
            <a:avLst/>
          </a:prstGeom>
          <a:solidFill>
            <a:srgbClr val="009999"/>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Nominee appointments and lack of knowledge</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24" name="Picture 23"/>
          <p:cNvPicPr/>
          <p:nvPr/>
        </p:nvPicPr>
        <p:blipFill rotWithShape="1">
          <a:blip r:embed="rId3"/>
          <a:srcRect l="12482" t="21556" r="83047" b="64835"/>
          <a:stretch/>
        </p:blipFill>
        <p:spPr bwMode="auto">
          <a:xfrm>
            <a:off x="1092630" y="2301142"/>
            <a:ext cx="2766714" cy="2540567"/>
          </a:xfrm>
          <a:prstGeom prst="rect">
            <a:avLst/>
          </a:prstGeom>
          <a:ln>
            <a:noFill/>
          </a:ln>
          <a:extLst>
            <a:ext uri="{53640926-AAD7-44D8-BBD7-CCE9431645EC}">
              <a14:shadowObscured xmlns:a14="http://schemas.microsoft.com/office/drawing/2010/main"/>
            </a:ext>
          </a:extLst>
        </p:spPr>
      </p:pic>
      <p:sp>
        <p:nvSpPr>
          <p:cNvPr id="3" name="TextBox 2"/>
          <p:cNvSpPr txBox="1"/>
          <p:nvPr/>
        </p:nvSpPr>
        <p:spPr>
          <a:xfrm>
            <a:off x="4551850" y="1725591"/>
            <a:ext cx="410705" cy="369332"/>
          </a:xfrm>
          <a:prstGeom prst="rect">
            <a:avLst/>
          </a:prstGeom>
          <a:ln>
            <a:solidFill>
              <a:srgbClr val="009999"/>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999"/>
                </a:solidFill>
                <a:effectLst/>
                <a:uLnTx/>
                <a:uFillTx/>
                <a:latin typeface="Calibri" panose="020F0502020204030204"/>
                <a:ea typeface="+mn-ea"/>
                <a:cs typeface="+mn-cs"/>
              </a:rPr>
              <a:t>1</a:t>
            </a:r>
          </a:p>
        </p:txBody>
      </p:sp>
      <p:sp>
        <p:nvSpPr>
          <p:cNvPr id="18" name="TextBox 17"/>
          <p:cNvSpPr txBox="1"/>
          <p:nvPr/>
        </p:nvSpPr>
        <p:spPr>
          <a:xfrm>
            <a:off x="4519092" y="2527839"/>
            <a:ext cx="410705" cy="369332"/>
          </a:xfrm>
          <a:prstGeom prst="rect">
            <a:avLst/>
          </a:prstGeom>
          <a:ln>
            <a:solidFill>
              <a:srgbClr val="009999"/>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999"/>
                </a:solidFill>
                <a:effectLst/>
                <a:uLnTx/>
                <a:uFillTx/>
                <a:latin typeface="Calibri" panose="020F0502020204030204"/>
                <a:ea typeface="+mn-ea"/>
                <a:cs typeface="+mn-cs"/>
              </a:rPr>
              <a:t>2</a:t>
            </a:r>
          </a:p>
        </p:txBody>
      </p:sp>
      <p:sp>
        <p:nvSpPr>
          <p:cNvPr id="23" name="TextBox 22"/>
          <p:cNvSpPr txBox="1"/>
          <p:nvPr/>
        </p:nvSpPr>
        <p:spPr>
          <a:xfrm>
            <a:off x="4529770" y="3386759"/>
            <a:ext cx="410705" cy="369332"/>
          </a:xfrm>
          <a:prstGeom prst="rect">
            <a:avLst/>
          </a:prstGeom>
          <a:ln>
            <a:solidFill>
              <a:srgbClr val="009999"/>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999"/>
                </a:solidFill>
                <a:effectLst/>
                <a:uLnTx/>
                <a:uFillTx/>
                <a:latin typeface="Calibri" panose="020F0502020204030204"/>
                <a:ea typeface="+mn-ea"/>
                <a:cs typeface="+mn-cs"/>
              </a:rPr>
              <a:t>3</a:t>
            </a:r>
          </a:p>
        </p:txBody>
      </p:sp>
      <p:sp>
        <p:nvSpPr>
          <p:cNvPr id="25" name="TextBox 24"/>
          <p:cNvSpPr txBox="1"/>
          <p:nvPr/>
        </p:nvSpPr>
        <p:spPr>
          <a:xfrm>
            <a:off x="4519091" y="4228107"/>
            <a:ext cx="410705" cy="369332"/>
          </a:xfrm>
          <a:prstGeom prst="rect">
            <a:avLst/>
          </a:prstGeom>
          <a:ln>
            <a:solidFill>
              <a:srgbClr val="009999"/>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999"/>
                </a:solidFill>
                <a:effectLst/>
                <a:uLnTx/>
                <a:uFillTx/>
                <a:latin typeface="Calibri" panose="020F0502020204030204"/>
                <a:ea typeface="+mn-ea"/>
                <a:cs typeface="+mn-cs"/>
              </a:rPr>
              <a:t>4</a:t>
            </a:r>
          </a:p>
        </p:txBody>
      </p:sp>
      <p:sp>
        <p:nvSpPr>
          <p:cNvPr id="26" name="TextBox 25"/>
          <p:cNvSpPr txBox="1"/>
          <p:nvPr/>
        </p:nvSpPr>
        <p:spPr>
          <a:xfrm>
            <a:off x="4519090" y="5057641"/>
            <a:ext cx="410705" cy="369332"/>
          </a:xfrm>
          <a:prstGeom prst="rect">
            <a:avLst/>
          </a:prstGeom>
          <a:ln>
            <a:solidFill>
              <a:srgbClr val="009999"/>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999"/>
                </a:solidFill>
                <a:effectLst/>
                <a:uLnTx/>
                <a:uFillTx/>
                <a:latin typeface="Calibri" panose="020F0502020204030204"/>
                <a:ea typeface="+mn-ea"/>
                <a:cs typeface="+mn-cs"/>
              </a:rPr>
              <a:t>5</a:t>
            </a:r>
          </a:p>
        </p:txBody>
      </p:sp>
      <p:sp>
        <p:nvSpPr>
          <p:cNvPr id="27" name="TextBox 26"/>
          <p:cNvSpPr txBox="1"/>
          <p:nvPr/>
        </p:nvSpPr>
        <p:spPr>
          <a:xfrm>
            <a:off x="8121244" y="1725591"/>
            <a:ext cx="410705" cy="369332"/>
          </a:xfrm>
          <a:prstGeom prst="rect">
            <a:avLst/>
          </a:prstGeom>
          <a:ln>
            <a:solidFill>
              <a:srgbClr val="009999"/>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999"/>
                </a:solidFill>
                <a:effectLst/>
                <a:uLnTx/>
                <a:uFillTx/>
                <a:latin typeface="Calibri" panose="020F0502020204030204"/>
                <a:ea typeface="+mn-ea"/>
                <a:cs typeface="+mn-cs"/>
              </a:rPr>
              <a:t>6</a:t>
            </a:r>
          </a:p>
        </p:txBody>
      </p:sp>
      <p:sp>
        <p:nvSpPr>
          <p:cNvPr id="28" name="TextBox 27"/>
          <p:cNvSpPr txBox="1"/>
          <p:nvPr/>
        </p:nvSpPr>
        <p:spPr>
          <a:xfrm>
            <a:off x="8121244" y="2544586"/>
            <a:ext cx="410705" cy="369332"/>
          </a:xfrm>
          <a:prstGeom prst="rect">
            <a:avLst/>
          </a:prstGeom>
          <a:ln>
            <a:solidFill>
              <a:srgbClr val="009999"/>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999"/>
                </a:solidFill>
                <a:effectLst/>
                <a:uLnTx/>
                <a:uFillTx/>
                <a:latin typeface="Calibri" panose="020F0502020204030204"/>
                <a:ea typeface="+mn-ea"/>
                <a:cs typeface="+mn-cs"/>
              </a:rPr>
              <a:t>7</a:t>
            </a:r>
          </a:p>
        </p:txBody>
      </p:sp>
      <p:sp>
        <p:nvSpPr>
          <p:cNvPr id="29" name="TextBox 28"/>
          <p:cNvSpPr txBox="1"/>
          <p:nvPr/>
        </p:nvSpPr>
        <p:spPr>
          <a:xfrm>
            <a:off x="8121244" y="3386759"/>
            <a:ext cx="410705" cy="369332"/>
          </a:xfrm>
          <a:prstGeom prst="rect">
            <a:avLst/>
          </a:prstGeom>
          <a:ln>
            <a:solidFill>
              <a:srgbClr val="009999"/>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999"/>
                </a:solidFill>
                <a:effectLst/>
                <a:uLnTx/>
                <a:uFillTx/>
                <a:latin typeface="Calibri" panose="020F0502020204030204"/>
                <a:ea typeface="+mn-ea"/>
                <a:cs typeface="+mn-cs"/>
              </a:rPr>
              <a:t>8</a:t>
            </a:r>
          </a:p>
        </p:txBody>
      </p:sp>
      <p:sp>
        <p:nvSpPr>
          <p:cNvPr id="30" name="TextBox 29"/>
          <p:cNvSpPr txBox="1"/>
          <p:nvPr/>
        </p:nvSpPr>
        <p:spPr>
          <a:xfrm>
            <a:off x="8123388" y="4245448"/>
            <a:ext cx="410705" cy="369332"/>
          </a:xfrm>
          <a:prstGeom prst="rect">
            <a:avLst/>
          </a:prstGeom>
          <a:ln>
            <a:solidFill>
              <a:srgbClr val="009999"/>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999"/>
                </a:solidFill>
                <a:effectLst/>
                <a:uLnTx/>
                <a:uFillTx/>
                <a:latin typeface="Calibri" panose="020F0502020204030204"/>
                <a:ea typeface="+mn-ea"/>
                <a:cs typeface="+mn-cs"/>
              </a:rPr>
              <a:t>9</a:t>
            </a:r>
          </a:p>
        </p:txBody>
      </p:sp>
      <p:sp>
        <p:nvSpPr>
          <p:cNvPr id="31" name="TextBox 30"/>
          <p:cNvSpPr txBox="1"/>
          <p:nvPr/>
        </p:nvSpPr>
        <p:spPr>
          <a:xfrm>
            <a:off x="8121244" y="5057641"/>
            <a:ext cx="431591" cy="369332"/>
          </a:xfrm>
          <a:prstGeom prst="rect">
            <a:avLst/>
          </a:prstGeom>
          <a:ln>
            <a:solidFill>
              <a:srgbClr val="009999"/>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999"/>
                </a:solidFill>
                <a:effectLst/>
                <a:uLnTx/>
                <a:uFillTx/>
                <a:latin typeface="Calibri" panose="020F0502020204030204"/>
                <a:ea typeface="+mn-ea"/>
                <a:cs typeface="+mn-cs"/>
              </a:rPr>
              <a:t>10</a:t>
            </a:r>
          </a:p>
        </p:txBody>
      </p:sp>
    </p:spTree>
    <p:extLst>
      <p:ext uri="{BB962C8B-B14F-4D97-AF65-F5344CB8AC3E}">
        <p14:creationId xmlns:p14="http://schemas.microsoft.com/office/powerpoint/2010/main" val="91906742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bg/>
                                          </p:spTgt>
                                        </p:tgtEl>
                                        <p:attrNameLst>
                                          <p:attrName>style.visibility</p:attrName>
                                        </p:attrNameLst>
                                      </p:cBhvr>
                                      <p:to>
                                        <p:strVal val="visible"/>
                                      </p:to>
                                    </p:set>
                                  </p:childTnLst>
                                </p:cTn>
                              </p:par>
                            </p:childTnLst>
                          </p:cTn>
                        </p:par>
                      </p:childTnLst>
                    </p:cTn>
                  </p:par>
                </p:childTnLst>
              </p:cTn>
              <p:nextCondLst>
                <p:cond evt="onClick" delay="0">
                  <p:tgtEl>
                    <p:spTgt spid="3"/>
                  </p:tgtEl>
                </p:cond>
              </p:nextCondLst>
            </p:seq>
            <p:seq concurrent="1" nextAc="seek">
              <p:cTn id="7" restart="whenNotActive" fill="hold" evtFilter="cancelBubble" nodeType="interactiveSeq">
                <p:stCondLst>
                  <p:cond evt="onClick" delay="0">
                    <p:tgtEl>
                      <p:spTgt spid="18"/>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childTnLst>
                                </p:cTn>
                              </p:par>
                            </p:childTnLst>
                          </p:cTn>
                        </p:par>
                      </p:childTnLst>
                    </p:cTn>
                  </p:par>
                </p:childTnLst>
              </p:cTn>
              <p:nextCondLst>
                <p:cond evt="onClick" delay="0">
                  <p:tgtEl>
                    <p:spTgt spid="18"/>
                  </p:tgtEl>
                </p:cond>
              </p:nextCondLst>
            </p:seq>
            <p:seq concurrent="1" nextAc="seek">
              <p:cTn id="12" restart="whenNotActive" fill="hold" evtFilter="cancelBubble" nodeType="interactiveSeq">
                <p:stCondLst>
                  <p:cond evt="onClick" delay="0">
                    <p:tgtEl>
                      <p:spTgt spid="23"/>
                    </p:tgtEl>
                  </p:cond>
                </p:stCondLst>
                <p:endSync evt="end" delay="0">
                  <p:rtn val="all"/>
                </p:endSync>
                <p:childTnLst>
                  <p:par>
                    <p:cTn id="13" fill="hold">
                      <p:stCondLst>
                        <p:cond delay="0"/>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childTnLst>
              </p:cTn>
              <p:nextCondLst>
                <p:cond evt="onClick" delay="0">
                  <p:tgtEl>
                    <p:spTgt spid="23"/>
                  </p:tgtEl>
                </p:cond>
              </p:nextCondLst>
            </p:seq>
            <p:seq concurrent="1" nextAc="seek">
              <p:cTn id="17" restart="whenNotActive" fill="hold" evtFilter="cancelBubble" nodeType="interactiveSeq">
                <p:stCondLst>
                  <p:cond evt="onClick" delay="0">
                    <p:tgtEl>
                      <p:spTgt spid="25"/>
                    </p:tgtEl>
                  </p:cond>
                </p:stCondLst>
                <p:endSync evt="end" delay="0">
                  <p:rtn val="all"/>
                </p:endSync>
                <p:childTnLst>
                  <p:par>
                    <p:cTn id="18" fill="hold">
                      <p:stCondLst>
                        <p:cond delay="0"/>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childTnLst>
                                </p:cTn>
                              </p:par>
                            </p:childTnLst>
                          </p:cTn>
                        </p:par>
                      </p:childTnLst>
                    </p:cTn>
                  </p:par>
                </p:childTnLst>
              </p:cTn>
              <p:nextCondLst>
                <p:cond evt="onClick" delay="0">
                  <p:tgtEl>
                    <p:spTgt spid="25"/>
                  </p:tgtEl>
                </p:cond>
              </p:nextCondLst>
            </p:seq>
            <p:seq concurrent="1" nextAc="seek">
              <p:cTn id="22" restart="whenNotActive" fill="hold" evtFilter="cancelBubble" nodeType="interactiveSeq">
                <p:stCondLst>
                  <p:cond evt="onClick" delay="0">
                    <p:tgtEl>
                      <p:spTgt spid="26"/>
                    </p:tgtEl>
                  </p:cond>
                </p:stCondLst>
                <p:endSync evt="end" delay="0">
                  <p:rtn val="all"/>
                </p:endSync>
                <p:childTnLst>
                  <p:par>
                    <p:cTn id="23" fill="hold">
                      <p:stCondLst>
                        <p:cond delay="0"/>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nextCondLst>
                <p:cond evt="onClick" delay="0">
                  <p:tgtEl>
                    <p:spTgt spid="26"/>
                  </p:tgtEl>
                </p:cond>
              </p:nextCondLst>
            </p:seq>
            <p:seq concurrent="1" nextAc="seek">
              <p:cTn id="27" restart="whenNotActive" fill="hold" evtFilter="cancelBubble" nodeType="interactiveSeq">
                <p:stCondLst>
                  <p:cond evt="onClick" delay="0">
                    <p:tgtEl>
                      <p:spTgt spid="27"/>
                    </p:tgtEl>
                  </p:cond>
                </p:stCondLst>
                <p:endSync evt="end" delay="0">
                  <p:rtn val="all"/>
                </p:endSync>
                <p:childTnLst>
                  <p:par>
                    <p:cTn id="28" fill="hold">
                      <p:stCondLst>
                        <p:cond delay="0"/>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childTnLst>
                                </p:cTn>
                              </p:par>
                            </p:childTnLst>
                          </p:cTn>
                        </p:par>
                      </p:childTnLst>
                    </p:cTn>
                  </p:par>
                </p:childTnLst>
              </p:cTn>
              <p:nextCondLst>
                <p:cond evt="onClick" delay="0">
                  <p:tgtEl>
                    <p:spTgt spid="27"/>
                  </p:tgtEl>
                </p:cond>
              </p:nextCondLst>
            </p:seq>
            <p:seq concurrent="1" nextAc="seek">
              <p:cTn id="32" restart="whenNotActive" fill="hold" evtFilter="cancelBubble" nodeType="interactiveSeq">
                <p:stCondLst>
                  <p:cond evt="onClick" delay="0">
                    <p:tgtEl>
                      <p:spTgt spid="28"/>
                    </p:tgtEl>
                  </p:cond>
                </p:stCondLst>
                <p:endSync evt="end" delay="0">
                  <p:rtn val="all"/>
                </p:endSync>
                <p:childTnLst>
                  <p:par>
                    <p:cTn id="33" fill="hold">
                      <p:stCondLst>
                        <p:cond delay="0"/>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childTnLst>
                          </p:cTn>
                        </p:par>
                      </p:childTnLst>
                    </p:cTn>
                  </p:par>
                </p:childTnLst>
              </p:cTn>
              <p:nextCondLst>
                <p:cond evt="onClick" delay="0">
                  <p:tgtEl>
                    <p:spTgt spid="28"/>
                  </p:tgtEl>
                </p:cond>
              </p:nextCondLst>
            </p:seq>
            <p:seq concurrent="1" nextAc="seek">
              <p:cTn id="37" restart="whenNotActive" fill="hold" evtFilter="cancelBubble" nodeType="interactiveSeq">
                <p:stCondLst>
                  <p:cond evt="onClick" delay="0">
                    <p:tgtEl>
                      <p:spTgt spid="29"/>
                    </p:tgtEl>
                  </p:cond>
                </p:stCondLst>
                <p:endSync evt="end" delay="0">
                  <p:rtn val="all"/>
                </p:endSync>
                <p:childTnLst>
                  <p:par>
                    <p:cTn id="38" fill="hold">
                      <p:stCondLst>
                        <p:cond delay="0"/>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childTnLst>
                                </p:cTn>
                              </p:par>
                            </p:childTnLst>
                          </p:cTn>
                        </p:par>
                      </p:childTnLst>
                    </p:cTn>
                  </p:par>
                </p:childTnLst>
              </p:cTn>
              <p:nextCondLst>
                <p:cond evt="onClick" delay="0">
                  <p:tgtEl>
                    <p:spTgt spid="29"/>
                  </p:tgtEl>
                </p:cond>
              </p:nextCondLst>
            </p:seq>
            <p:seq concurrent="1" nextAc="seek">
              <p:cTn id="42" restart="whenNotActive" fill="hold" evtFilter="cancelBubble" nodeType="interactiveSeq">
                <p:stCondLst>
                  <p:cond evt="onClick" delay="0">
                    <p:tgtEl>
                      <p:spTgt spid="30"/>
                    </p:tgtEl>
                  </p:cond>
                </p:stCondLst>
                <p:endSync evt="end" delay="0">
                  <p:rtn val="all"/>
                </p:endSync>
                <p:childTnLst>
                  <p:par>
                    <p:cTn id="43" fill="hold">
                      <p:stCondLst>
                        <p:cond delay="0"/>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childTnLst>
                                </p:cTn>
                              </p:par>
                            </p:childTnLst>
                          </p:cTn>
                        </p:par>
                      </p:childTnLst>
                    </p:cTn>
                  </p:par>
                </p:childTnLst>
              </p:cTn>
              <p:nextCondLst>
                <p:cond evt="onClick" delay="0">
                  <p:tgtEl>
                    <p:spTgt spid="30"/>
                  </p:tgtEl>
                </p:cond>
              </p:nextCondLst>
            </p:seq>
            <p:seq concurrent="1" nextAc="seek">
              <p:cTn id="47" restart="whenNotActive" fill="hold" evtFilter="cancelBubble" nodeType="interactiveSeq">
                <p:stCondLst>
                  <p:cond evt="onClick" delay="0">
                    <p:tgtEl>
                      <p:spTgt spid="31"/>
                    </p:tgtEl>
                  </p:cond>
                </p:stCondLst>
                <p:endSync evt="end" delay="0">
                  <p:rtn val="all"/>
                </p:endSync>
                <p:childTnLst>
                  <p:par>
                    <p:cTn id="48" fill="hold">
                      <p:stCondLst>
                        <p:cond delay="0"/>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childTnLst>
                                </p:cTn>
                              </p:par>
                            </p:childTnLst>
                          </p:cTn>
                        </p:par>
                      </p:childTnLst>
                    </p:cTn>
                  </p:par>
                </p:childTnLst>
              </p:cTn>
              <p:nextCondLst>
                <p:cond evt="onClick" delay="0">
                  <p:tgtEl>
                    <p:spTgt spid="31"/>
                  </p:tgtEl>
                </p:cond>
              </p:nextCondLst>
            </p:seq>
          </p:childTnLst>
        </p:cTn>
      </p:par>
    </p:tnLst>
    <p:bldLst>
      <p:bldP spid="10" grpId="0" animBg="1"/>
      <p:bldP spid="11" grpId="0" animBg="1"/>
      <p:bldP spid="13" grpId="0" animBg="1"/>
      <p:bldP spid="14" grpId="0" animBg="1"/>
      <p:bldP spid="15" grpId="0" animBg="1"/>
      <p:bldP spid="16" grpId="0" animBg="1"/>
      <p:bldP spid="19" grpId="0" animBg="1"/>
      <p:bldP spid="20" grpId="0" uiExpand="1" build="p" animBg="1"/>
      <p:bldP spid="21" grpId="0" animBg="1"/>
      <p:bldP spid="2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‘Trade Activity’ Risk Indicators…..</a:t>
            </a:r>
          </a:p>
        </p:txBody>
      </p:sp>
      <p:sp>
        <p:nvSpPr>
          <p:cNvPr id="10" name="TextBox 9"/>
          <p:cNvSpPr txBox="1"/>
          <p:nvPr/>
        </p:nvSpPr>
        <p:spPr>
          <a:xfrm>
            <a:off x="5018838" y="3258213"/>
            <a:ext cx="2983345" cy="646331"/>
          </a:xfrm>
          <a:prstGeom prst="rect">
            <a:avLst/>
          </a:prstGeom>
          <a:solidFill>
            <a:srgbClr val="009999"/>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Unconventional &amp; overly complex financial products</a:t>
            </a:r>
          </a:p>
        </p:txBody>
      </p:sp>
      <p:sp>
        <p:nvSpPr>
          <p:cNvPr id="11" name="TextBox 10"/>
          <p:cNvSpPr txBox="1"/>
          <p:nvPr/>
        </p:nvSpPr>
        <p:spPr>
          <a:xfrm>
            <a:off x="8642572" y="2424374"/>
            <a:ext cx="2983345" cy="646331"/>
          </a:xfrm>
          <a:prstGeom prst="rect">
            <a:avLst/>
          </a:prstGeom>
          <a:solidFill>
            <a:srgbClr val="009999"/>
          </a:solidFill>
        </p:spPr>
        <p:txBody>
          <a:bodyPr wrap="square" rtlCol="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Doing business with themselves</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 name="TextBox 12"/>
          <p:cNvSpPr txBox="1"/>
          <p:nvPr/>
        </p:nvSpPr>
        <p:spPr>
          <a:xfrm>
            <a:off x="8642572" y="4927075"/>
            <a:ext cx="2983345" cy="646331"/>
          </a:xfrm>
          <a:prstGeom prst="rect">
            <a:avLst/>
          </a:prstGeom>
          <a:solidFill>
            <a:srgbClr val="009999"/>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Offshore company as supplier/buyer </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4" name="TextBox 13"/>
          <p:cNvSpPr txBox="1"/>
          <p:nvPr/>
        </p:nvSpPr>
        <p:spPr>
          <a:xfrm>
            <a:off x="8642572" y="4106949"/>
            <a:ext cx="2983345" cy="646331"/>
          </a:xfrm>
          <a:prstGeom prst="rect">
            <a:avLst/>
          </a:prstGeom>
          <a:solidFill>
            <a:srgbClr val="009999"/>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Goods still in situ/port and yet to move. </a:t>
            </a:r>
          </a:p>
        </p:txBody>
      </p:sp>
      <p:sp>
        <p:nvSpPr>
          <p:cNvPr id="15" name="TextBox 14"/>
          <p:cNvSpPr txBox="1"/>
          <p:nvPr/>
        </p:nvSpPr>
        <p:spPr>
          <a:xfrm>
            <a:off x="5022328" y="2424374"/>
            <a:ext cx="2983345" cy="646331"/>
          </a:xfrm>
          <a:prstGeom prst="rect">
            <a:avLst/>
          </a:prstGeom>
          <a:solidFill>
            <a:srgbClr val="009999"/>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Engages in complex trade deals, third parties</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6" name="TextBox 15"/>
          <p:cNvSpPr txBox="1"/>
          <p:nvPr/>
        </p:nvSpPr>
        <p:spPr>
          <a:xfrm>
            <a:off x="5031564" y="4106949"/>
            <a:ext cx="2983345" cy="646331"/>
          </a:xfrm>
          <a:prstGeom prst="rect">
            <a:avLst/>
          </a:prstGeom>
          <a:solidFill>
            <a:srgbClr val="009999"/>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Consistent unreasonable low profit margins</a:t>
            </a:r>
          </a:p>
        </p:txBody>
      </p:sp>
      <p:sp>
        <p:nvSpPr>
          <p:cNvPr id="19" name="TextBox 18"/>
          <p:cNvSpPr txBox="1"/>
          <p:nvPr/>
        </p:nvSpPr>
        <p:spPr>
          <a:xfrm>
            <a:off x="8642572" y="3260910"/>
            <a:ext cx="2983345" cy="646331"/>
          </a:xfrm>
          <a:prstGeom prst="rect">
            <a:avLst/>
          </a:prstGeom>
          <a:solidFill>
            <a:srgbClr val="009999"/>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‘Trend’ commodities being traded</a:t>
            </a:r>
          </a:p>
        </p:txBody>
      </p:sp>
      <p:sp>
        <p:nvSpPr>
          <p:cNvPr id="20" name="TextBox 19"/>
          <p:cNvSpPr txBox="1"/>
          <p:nvPr/>
        </p:nvSpPr>
        <p:spPr>
          <a:xfrm>
            <a:off x="5018838" y="1577891"/>
            <a:ext cx="2983345" cy="646331"/>
          </a:xfrm>
          <a:prstGeom prst="rect">
            <a:avLst/>
          </a:prstGeom>
          <a:solidFill>
            <a:srgbClr val="009999"/>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Inconsistent with stated line of business</a:t>
            </a:r>
          </a:p>
        </p:txBody>
      </p:sp>
      <p:sp>
        <p:nvSpPr>
          <p:cNvPr id="21" name="TextBox 20"/>
          <p:cNvSpPr txBox="1"/>
          <p:nvPr/>
        </p:nvSpPr>
        <p:spPr>
          <a:xfrm>
            <a:off x="8642572" y="1587092"/>
            <a:ext cx="2983345" cy="646331"/>
          </a:xfrm>
          <a:prstGeom prst="rect">
            <a:avLst/>
          </a:prstGeom>
          <a:solidFill>
            <a:srgbClr val="009999"/>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High-volume and high-value by new trader</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2" name="TextBox 21"/>
          <p:cNvSpPr txBox="1"/>
          <p:nvPr/>
        </p:nvSpPr>
        <p:spPr>
          <a:xfrm>
            <a:off x="5044290" y="4938535"/>
            <a:ext cx="2983345" cy="646331"/>
          </a:xfrm>
          <a:prstGeom prst="rect">
            <a:avLst/>
          </a:prstGeom>
          <a:solidFill>
            <a:srgbClr val="009999"/>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Purchases exceed economic capabilities</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7" name="Picture 16"/>
          <p:cNvPicPr/>
          <p:nvPr/>
        </p:nvPicPr>
        <p:blipFill rotWithShape="1">
          <a:blip r:embed="rId3"/>
          <a:srcRect l="12678" t="21966" r="83193" b="64012"/>
          <a:stretch/>
        </p:blipFill>
        <p:spPr bwMode="auto">
          <a:xfrm>
            <a:off x="1180089" y="2381726"/>
            <a:ext cx="2651546" cy="2399304"/>
          </a:xfrm>
          <a:prstGeom prst="rect">
            <a:avLst/>
          </a:prstGeom>
          <a:ln>
            <a:noFill/>
          </a:ln>
          <a:extLst>
            <a:ext uri="{53640926-AAD7-44D8-BBD7-CCE9431645EC}">
              <a14:shadowObscured xmlns:a14="http://schemas.microsoft.com/office/drawing/2010/main"/>
            </a:ext>
          </a:extLst>
        </p:spPr>
      </p:pic>
      <p:sp>
        <p:nvSpPr>
          <p:cNvPr id="18" name="TextBox 17"/>
          <p:cNvSpPr txBox="1"/>
          <p:nvPr/>
        </p:nvSpPr>
        <p:spPr>
          <a:xfrm>
            <a:off x="8121244" y="5057641"/>
            <a:ext cx="431591" cy="369332"/>
          </a:xfrm>
          <a:prstGeom prst="rect">
            <a:avLst/>
          </a:prstGeom>
          <a:ln>
            <a:solidFill>
              <a:srgbClr val="009999"/>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999"/>
                </a:solidFill>
                <a:effectLst/>
                <a:uLnTx/>
                <a:uFillTx/>
                <a:latin typeface="Calibri" panose="020F0502020204030204"/>
                <a:ea typeface="+mn-ea"/>
                <a:cs typeface="+mn-cs"/>
              </a:rPr>
              <a:t>20</a:t>
            </a:r>
          </a:p>
        </p:txBody>
      </p:sp>
      <p:sp>
        <p:nvSpPr>
          <p:cNvPr id="23" name="TextBox 22"/>
          <p:cNvSpPr txBox="1"/>
          <p:nvPr/>
        </p:nvSpPr>
        <p:spPr>
          <a:xfrm>
            <a:off x="8123388" y="4245448"/>
            <a:ext cx="429447" cy="369332"/>
          </a:xfrm>
          <a:prstGeom prst="rect">
            <a:avLst/>
          </a:prstGeom>
          <a:ln>
            <a:solidFill>
              <a:srgbClr val="009999"/>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999"/>
                </a:solidFill>
                <a:effectLst/>
                <a:uLnTx/>
                <a:uFillTx/>
                <a:latin typeface="Calibri" panose="020F0502020204030204"/>
                <a:ea typeface="+mn-ea"/>
                <a:cs typeface="+mn-cs"/>
              </a:rPr>
              <a:t>19</a:t>
            </a:r>
          </a:p>
        </p:txBody>
      </p:sp>
      <p:sp>
        <p:nvSpPr>
          <p:cNvPr id="24" name="TextBox 23"/>
          <p:cNvSpPr txBox="1"/>
          <p:nvPr/>
        </p:nvSpPr>
        <p:spPr>
          <a:xfrm>
            <a:off x="8121244" y="3386759"/>
            <a:ext cx="431591" cy="369332"/>
          </a:xfrm>
          <a:prstGeom prst="rect">
            <a:avLst/>
          </a:prstGeom>
          <a:ln>
            <a:solidFill>
              <a:srgbClr val="009999"/>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999"/>
                </a:solidFill>
                <a:effectLst/>
                <a:uLnTx/>
                <a:uFillTx/>
                <a:latin typeface="Calibri" panose="020F0502020204030204"/>
                <a:ea typeface="+mn-ea"/>
                <a:cs typeface="+mn-cs"/>
              </a:rPr>
              <a:t>18</a:t>
            </a:r>
          </a:p>
        </p:txBody>
      </p:sp>
      <p:sp>
        <p:nvSpPr>
          <p:cNvPr id="25" name="TextBox 24"/>
          <p:cNvSpPr txBox="1"/>
          <p:nvPr/>
        </p:nvSpPr>
        <p:spPr>
          <a:xfrm>
            <a:off x="8123388" y="2560385"/>
            <a:ext cx="429447" cy="369332"/>
          </a:xfrm>
          <a:prstGeom prst="rect">
            <a:avLst/>
          </a:prstGeom>
          <a:ln>
            <a:solidFill>
              <a:srgbClr val="009999"/>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999"/>
                </a:solidFill>
                <a:effectLst/>
                <a:uLnTx/>
                <a:uFillTx/>
                <a:latin typeface="Calibri" panose="020F0502020204030204"/>
                <a:ea typeface="+mn-ea"/>
                <a:cs typeface="+mn-cs"/>
              </a:rPr>
              <a:t>17</a:t>
            </a:r>
          </a:p>
        </p:txBody>
      </p:sp>
      <p:sp>
        <p:nvSpPr>
          <p:cNvPr id="26" name="TextBox 25"/>
          <p:cNvSpPr txBox="1"/>
          <p:nvPr/>
        </p:nvSpPr>
        <p:spPr>
          <a:xfrm>
            <a:off x="8123388" y="1716321"/>
            <a:ext cx="429447" cy="369332"/>
          </a:xfrm>
          <a:prstGeom prst="rect">
            <a:avLst/>
          </a:prstGeom>
          <a:ln>
            <a:solidFill>
              <a:srgbClr val="009999"/>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999"/>
                </a:solidFill>
                <a:effectLst/>
                <a:uLnTx/>
                <a:uFillTx/>
                <a:latin typeface="Calibri" panose="020F0502020204030204"/>
                <a:ea typeface="+mn-ea"/>
                <a:cs typeface="+mn-cs"/>
              </a:rPr>
              <a:t>16</a:t>
            </a:r>
          </a:p>
        </p:txBody>
      </p:sp>
      <p:sp>
        <p:nvSpPr>
          <p:cNvPr id="27" name="TextBox 26"/>
          <p:cNvSpPr txBox="1"/>
          <p:nvPr/>
        </p:nvSpPr>
        <p:spPr>
          <a:xfrm>
            <a:off x="4522098" y="5057641"/>
            <a:ext cx="429447" cy="369332"/>
          </a:xfrm>
          <a:prstGeom prst="rect">
            <a:avLst/>
          </a:prstGeom>
          <a:ln>
            <a:solidFill>
              <a:srgbClr val="009999"/>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999"/>
                </a:solidFill>
                <a:effectLst/>
                <a:uLnTx/>
                <a:uFillTx/>
                <a:latin typeface="Calibri" panose="020F0502020204030204"/>
                <a:ea typeface="+mn-ea"/>
                <a:cs typeface="+mn-cs"/>
              </a:rPr>
              <a:t>15</a:t>
            </a:r>
          </a:p>
        </p:txBody>
      </p:sp>
      <p:sp>
        <p:nvSpPr>
          <p:cNvPr id="28" name="TextBox 27"/>
          <p:cNvSpPr txBox="1"/>
          <p:nvPr/>
        </p:nvSpPr>
        <p:spPr>
          <a:xfrm>
            <a:off x="4503009" y="4245448"/>
            <a:ext cx="429447" cy="369332"/>
          </a:xfrm>
          <a:prstGeom prst="rect">
            <a:avLst/>
          </a:prstGeom>
          <a:ln>
            <a:solidFill>
              <a:srgbClr val="009999"/>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999"/>
                </a:solidFill>
                <a:effectLst/>
                <a:uLnTx/>
                <a:uFillTx/>
                <a:latin typeface="Calibri" panose="020F0502020204030204"/>
                <a:ea typeface="+mn-ea"/>
                <a:cs typeface="+mn-cs"/>
              </a:rPr>
              <a:t>14</a:t>
            </a:r>
          </a:p>
        </p:txBody>
      </p:sp>
      <p:sp>
        <p:nvSpPr>
          <p:cNvPr id="29" name="TextBox 28"/>
          <p:cNvSpPr txBox="1"/>
          <p:nvPr/>
        </p:nvSpPr>
        <p:spPr>
          <a:xfrm>
            <a:off x="4503009" y="3386759"/>
            <a:ext cx="429447" cy="369332"/>
          </a:xfrm>
          <a:prstGeom prst="rect">
            <a:avLst/>
          </a:prstGeom>
          <a:ln>
            <a:solidFill>
              <a:srgbClr val="009999"/>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999"/>
                </a:solidFill>
                <a:effectLst/>
                <a:uLnTx/>
                <a:uFillTx/>
                <a:latin typeface="Calibri" panose="020F0502020204030204"/>
                <a:ea typeface="+mn-ea"/>
                <a:cs typeface="+mn-cs"/>
              </a:rPr>
              <a:t>13</a:t>
            </a:r>
          </a:p>
        </p:txBody>
      </p:sp>
      <p:sp>
        <p:nvSpPr>
          <p:cNvPr id="30" name="TextBox 29"/>
          <p:cNvSpPr txBox="1"/>
          <p:nvPr/>
        </p:nvSpPr>
        <p:spPr>
          <a:xfrm>
            <a:off x="4503009" y="2562264"/>
            <a:ext cx="429447" cy="369332"/>
          </a:xfrm>
          <a:prstGeom prst="rect">
            <a:avLst/>
          </a:prstGeom>
          <a:ln>
            <a:solidFill>
              <a:srgbClr val="009999"/>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999"/>
                </a:solidFill>
                <a:effectLst/>
                <a:uLnTx/>
                <a:uFillTx/>
                <a:latin typeface="Calibri" panose="020F0502020204030204"/>
                <a:ea typeface="+mn-ea"/>
                <a:cs typeface="+mn-cs"/>
              </a:rPr>
              <a:t>12</a:t>
            </a:r>
          </a:p>
        </p:txBody>
      </p:sp>
      <p:sp>
        <p:nvSpPr>
          <p:cNvPr id="31" name="TextBox 30"/>
          <p:cNvSpPr txBox="1"/>
          <p:nvPr/>
        </p:nvSpPr>
        <p:spPr>
          <a:xfrm>
            <a:off x="4468186" y="1725591"/>
            <a:ext cx="429447" cy="369332"/>
          </a:xfrm>
          <a:prstGeom prst="rect">
            <a:avLst/>
          </a:prstGeom>
          <a:ln>
            <a:solidFill>
              <a:srgbClr val="009999"/>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999"/>
                </a:solidFill>
                <a:effectLst/>
                <a:uLnTx/>
                <a:uFillTx/>
                <a:latin typeface="Calibri" panose="020F0502020204030204"/>
                <a:ea typeface="+mn-ea"/>
                <a:cs typeface="+mn-cs"/>
              </a:rPr>
              <a:t>11</a:t>
            </a:r>
          </a:p>
        </p:txBody>
      </p:sp>
    </p:spTree>
    <p:extLst>
      <p:ext uri="{BB962C8B-B14F-4D97-AF65-F5344CB8AC3E}">
        <p14:creationId xmlns:p14="http://schemas.microsoft.com/office/powerpoint/2010/main" val="20607144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1"/>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nextCondLst>
                <p:cond evt="onClick" delay="0">
                  <p:tgtEl>
                    <p:spTgt spid="31"/>
                  </p:tgtEl>
                </p:cond>
              </p:nextCondLst>
            </p:seq>
            <p:seq concurrent="1" nextAc="seek">
              <p:cTn id="7" restart="whenNotActive" fill="hold" evtFilter="cancelBubble" nodeType="interactiveSeq">
                <p:stCondLst>
                  <p:cond evt="onClick" delay="0">
                    <p:tgtEl>
                      <p:spTgt spid="30"/>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childTnLst>
                                </p:cTn>
                              </p:par>
                            </p:childTnLst>
                          </p:cTn>
                        </p:par>
                      </p:childTnLst>
                    </p:cTn>
                  </p:par>
                </p:childTnLst>
              </p:cTn>
              <p:nextCondLst>
                <p:cond evt="onClick" delay="0">
                  <p:tgtEl>
                    <p:spTgt spid="30"/>
                  </p:tgtEl>
                </p:cond>
              </p:nextCondLst>
            </p:seq>
            <p:seq concurrent="1" nextAc="seek">
              <p:cTn id="12" restart="whenNotActive" fill="hold" evtFilter="cancelBubble" nodeType="interactiveSeq">
                <p:stCondLst>
                  <p:cond evt="onClick" delay="0">
                    <p:tgtEl>
                      <p:spTgt spid="29"/>
                    </p:tgtEl>
                  </p:cond>
                </p:stCondLst>
                <p:endSync evt="end" delay="0">
                  <p:rtn val="all"/>
                </p:endSync>
                <p:childTnLst>
                  <p:par>
                    <p:cTn id="13" fill="hold">
                      <p:stCondLst>
                        <p:cond delay="0"/>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childTnLst>
              </p:cTn>
              <p:nextCondLst>
                <p:cond evt="onClick" delay="0">
                  <p:tgtEl>
                    <p:spTgt spid="29"/>
                  </p:tgtEl>
                </p:cond>
              </p:nextCondLst>
            </p:seq>
            <p:seq concurrent="1" nextAc="seek">
              <p:cTn id="17" restart="whenNotActive" fill="hold" evtFilter="cancelBubble" nodeType="interactiveSeq">
                <p:stCondLst>
                  <p:cond evt="onClick" delay="0">
                    <p:tgtEl>
                      <p:spTgt spid="28"/>
                    </p:tgtEl>
                  </p:cond>
                </p:stCondLst>
                <p:endSync evt="end" delay="0">
                  <p:rtn val="all"/>
                </p:endSync>
                <p:childTnLst>
                  <p:par>
                    <p:cTn id="18" fill="hold">
                      <p:stCondLst>
                        <p:cond delay="0"/>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childTnLst>
                                </p:cTn>
                              </p:par>
                            </p:childTnLst>
                          </p:cTn>
                        </p:par>
                      </p:childTnLst>
                    </p:cTn>
                  </p:par>
                </p:childTnLst>
              </p:cTn>
              <p:nextCondLst>
                <p:cond evt="onClick" delay="0">
                  <p:tgtEl>
                    <p:spTgt spid="28"/>
                  </p:tgtEl>
                </p:cond>
              </p:nextCondLst>
            </p:seq>
            <p:seq concurrent="1" nextAc="seek">
              <p:cTn id="22" restart="whenNotActive" fill="hold" evtFilter="cancelBubble" nodeType="interactiveSeq">
                <p:stCondLst>
                  <p:cond evt="onClick" delay="0">
                    <p:tgtEl>
                      <p:spTgt spid="27"/>
                    </p:tgtEl>
                  </p:cond>
                </p:stCondLst>
                <p:endSync evt="end" delay="0">
                  <p:rtn val="all"/>
                </p:endSync>
                <p:childTnLst>
                  <p:par>
                    <p:cTn id="23" fill="hold">
                      <p:stCondLst>
                        <p:cond delay="0"/>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nextCondLst>
                <p:cond evt="onClick" delay="0">
                  <p:tgtEl>
                    <p:spTgt spid="27"/>
                  </p:tgtEl>
                </p:cond>
              </p:nextCondLst>
            </p:seq>
            <p:seq concurrent="1" nextAc="seek">
              <p:cTn id="27" restart="whenNotActive" fill="hold" evtFilter="cancelBubble" nodeType="interactiveSeq">
                <p:stCondLst>
                  <p:cond evt="onClick" delay="0">
                    <p:tgtEl>
                      <p:spTgt spid="26"/>
                    </p:tgtEl>
                  </p:cond>
                </p:stCondLst>
                <p:endSync evt="end" delay="0">
                  <p:rtn val="all"/>
                </p:endSync>
                <p:childTnLst>
                  <p:par>
                    <p:cTn id="28" fill="hold">
                      <p:stCondLst>
                        <p:cond delay="0"/>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childTnLst>
                                </p:cTn>
                              </p:par>
                            </p:childTnLst>
                          </p:cTn>
                        </p:par>
                      </p:childTnLst>
                    </p:cTn>
                  </p:par>
                </p:childTnLst>
              </p:cTn>
              <p:nextCondLst>
                <p:cond evt="onClick" delay="0">
                  <p:tgtEl>
                    <p:spTgt spid="26"/>
                  </p:tgtEl>
                </p:cond>
              </p:nextCondLst>
            </p:seq>
            <p:seq concurrent="1" nextAc="seek">
              <p:cTn id="32" restart="whenNotActive" fill="hold" evtFilter="cancelBubble" nodeType="interactiveSeq">
                <p:stCondLst>
                  <p:cond evt="onClick" delay="0">
                    <p:tgtEl>
                      <p:spTgt spid="25"/>
                    </p:tgtEl>
                  </p:cond>
                </p:stCondLst>
                <p:endSync evt="end" delay="0">
                  <p:rtn val="all"/>
                </p:endSync>
                <p:childTnLst>
                  <p:par>
                    <p:cTn id="33" fill="hold">
                      <p:stCondLst>
                        <p:cond delay="0"/>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childTnLst>
                          </p:cTn>
                        </p:par>
                      </p:childTnLst>
                    </p:cTn>
                  </p:par>
                </p:childTnLst>
              </p:cTn>
              <p:nextCondLst>
                <p:cond evt="onClick" delay="0">
                  <p:tgtEl>
                    <p:spTgt spid="25"/>
                  </p:tgtEl>
                </p:cond>
              </p:nextCondLst>
            </p:seq>
            <p:seq concurrent="1" nextAc="seek">
              <p:cTn id="37" restart="whenNotActive" fill="hold" evtFilter="cancelBubble" nodeType="interactiveSeq">
                <p:stCondLst>
                  <p:cond evt="onClick" delay="0">
                    <p:tgtEl>
                      <p:spTgt spid="24"/>
                    </p:tgtEl>
                  </p:cond>
                </p:stCondLst>
                <p:endSync evt="end" delay="0">
                  <p:rtn val="all"/>
                </p:endSync>
                <p:childTnLst>
                  <p:par>
                    <p:cTn id="38" fill="hold">
                      <p:stCondLst>
                        <p:cond delay="0"/>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childTnLst>
                                </p:cTn>
                              </p:par>
                            </p:childTnLst>
                          </p:cTn>
                        </p:par>
                      </p:childTnLst>
                    </p:cTn>
                  </p:par>
                </p:childTnLst>
              </p:cTn>
              <p:nextCondLst>
                <p:cond evt="onClick" delay="0">
                  <p:tgtEl>
                    <p:spTgt spid="24"/>
                  </p:tgtEl>
                </p:cond>
              </p:nextCondLst>
            </p:seq>
            <p:seq concurrent="1" nextAc="seek">
              <p:cTn id="42" restart="whenNotActive" fill="hold" evtFilter="cancelBubble" nodeType="interactiveSeq">
                <p:stCondLst>
                  <p:cond evt="onClick" delay="0">
                    <p:tgtEl>
                      <p:spTgt spid="23"/>
                    </p:tgtEl>
                  </p:cond>
                </p:stCondLst>
                <p:endSync evt="end" delay="0">
                  <p:rtn val="all"/>
                </p:endSync>
                <p:childTnLst>
                  <p:par>
                    <p:cTn id="43" fill="hold">
                      <p:stCondLst>
                        <p:cond delay="0"/>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childTnLst>
                                </p:cTn>
                              </p:par>
                            </p:childTnLst>
                          </p:cTn>
                        </p:par>
                      </p:childTnLst>
                    </p:cTn>
                  </p:par>
                </p:childTnLst>
              </p:cTn>
              <p:nextCondLst>
                <p:cond evt="onClick" delay="0">
                  <p:tgtEl>
                    <p:spTgt spid="23"/>
                  </p:tgtEl>
                </p:cond>
              </p:nextCondLst>
            </p:seq>
            <p:seq concurrent="1" nextAc="seek">
              <p:cTn id="47" restart="whenNotActive" fill="hold" evtFilter="cancelBubble" nodeType="interactiveSeq">
                <p:stCondLst>
                  <p:cond evt="onClick" delay="0">
                    <p:tgtEl>
                      <p:spTgt spid="18"/>
                    </p:tgtEl>
                  </p:cond>
                </p:stCondLst>
                <p:endSync evt="end" delay="0">
                  <p:rtn val="all"/>
                </p:endSync>
                <p:childTnLst>
                  <p:par>
                    <p:cTn id="48" fill="hold">
                      <p:stCondLst>
                        <p:cond delay="0"/>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childTnLst>
                                </p:cTn>
                              </p:par>
                            </p:childTnLst>
                          </p:cTn>
                        </p:par>
                      </p:childTnLst>
                    </p:cTn>
                  </p:par>
                </p:childTnLst>
              </p:cTn>
              <p:nextCondLst>
                <p:cond evt="onClick" delay="0">
                  <p:tgtEl>
                    <p:spTgt spid="18"/>
                  </p:tgtEl>
                </p:cond>
              </p:nextCondLst>
            </p:seq>
          </p:childTnLst>
        </p:cTn>
      </p:par>
    </p:tnLst>
    <p:bldLst>
      <p:bldP spid="10" grpId="0" animBg="1"/>
      <p:bldP spid="11" grpId="0" animBg="1"/>
      <p:bldP spid="13" grpId="0" animBg="1"/>
      <p:bldP spid="14" grpId="0" animBg="1"/>
      <p:bldP spid="15" grpId="0" animBg="1"/>
      <p:bldP spid="16" grpId="0" animBg="1"/>
      <p:bldP spid="19" grpId="0" animBg="1"/>
      <p:bldP spid="20" grpId="0" animBg="1"/>
      <p:bldP spid="21" grpId="0" animBg="1"/>
      <p:bldP spid="22"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‘Account and Transaction’ Risk Indicators…..</a:t>
            </a:r>
          </a:p>
        </p:txBody>
      </p:sp>
      <p:sp>
        <p:nvSpPr>
          <p:cNvPr id="10" name="TextBox 9"/>
          <p:cNvSpPr txBox="1"/>
          <p:nvPr/>
        </p:nvSpPr>
        <p:spPr>
          <a:xfrm>
            <a:off x="5018838" y="3258213"/>
            <a:ext cx="2983345" cy="646331"/>
          </a:xfrm>
          <a:prstGeom prst="rect">
            <a:avLst/>
          </a:prstGeom>
          <a:solidFill>
            <a:srgbClr val="009999"/>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“pay-through” or “transit” account</a:t>
            </a:r>
          </a:p>
        </p:txBody>
      </p:sp>
      <p:sp>
        <p:nvSpPr>
          <p:cNvPr id="11" name="TextBox 10"/>
          <p:cNvSpPr txBox="1"/>
          <p:nvPr/>
        </p:nvSpPr>
        <p:spPr>
          <a:xfrm>
            <a:off x="8642571" y="2424374"/>
            <a:ext cx="2983345" cy="646331"/>
          </a:xfrm>
          <a:prstGeom prst="rect">
            <a:avLst/>
          </a:prstGeom>
          <a:solidFill>
            <a:srgbClr val="009999"/>
          </a:solidFill>
        </p:spPr>
        <p:txBody>
          <a:bodyPr wrap="square" rtlCol="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Unusual, large round amounts</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 name="TextBox 12"/>
          <p:cNvSpPr txBox="1"/>
          <p:nvPr/>
        </p:nvSpPr>
        <p:spPr>
          <a:xfrm>
            <a:off x="8642572" y="4927075"/>
            <a:ext cx="2983345" cy="646331"/>
          </a:xfrm>
          <a:prstGeom prst="rect">
            <a:avLst/>
          </a:prstGeom>
          <a:solidFill>
            <a:srgbClr val="009999"/>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Big difference between declared and market value</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4" name="TextBox 13"/>
          <p:cNvSpPr txBox="1"/>
          <p:nvPr/>
        </p:nvSpPr>
        <p:spPr>
          <a:xfrm>
            <a:off x="8642572" y="4106949"/>
            <a:ext cx="2983345" cy="646331"/>
          </a:xfrm>
          <a:prstGeom prst="rect">
            <a:avLst/>
          </a:prstGeom>
          <a:solidFill>
            <a:srgbClr val="009999"/>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Back </a:t>
            </a:r>
            <a:r>
              <a:rPr kumimoji="0" lang="en-US" sz="1800" b="1" i="0" u="none" strike="noStrike" kern="1200" cap="none" spc="0" normalizeH="0" baseline="0" noProof="0">
                <a:ln>
                  <a:noFill/>
                </a:ln>
                <a:solidFill>
                  <a:prstClr val="white"/>
                </a:solidFill>
                <a:effectLst/>
                <a:uLnTx/>
                <a:uFillTx/>
                <a:latin typeface="Calibri" panose="020F0502020204030204"/>
                <a:ea typeface="+mn-ea"/>
                <a:cs typeface="+mn-cs"/>
              </a:rPr>
              <a:t>to back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white"/>
                </a:solidFill>
                <a:effectLst/>
                <a:uLnTx/>
                <a:uFillTx/>
                <a:latin typeface="Calibri" panose="020F0502020204030204"/>
                <a:ea typeface="+mn-ea"/>
                <a:cs typeface="+mn-cs"/>
              </a:rPr>
              <a:t>Electronic </a:t>
            </a: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Funds Transfers</a:t>
            </a:r>
          </a:p>
        </p:txBody>
      </p:sp>
      <p:sp>
        <p:nvSpPr>
          <p:cNvPr id="15" name="TextBox 14"/>
          <p:cNvSpPr txBox="1"/>
          <p:nvPr/>
        </p:nvSpPr>
        <p:spPr>
          <a:xfrm>
            <a:off x="5022328" y="2424374"/>
            <a:ext cx="2983345" cy="646331"/>
          </a:xfrm>
          <a:prstGeom prst="rect">
            <a:avLst/>
          </a:prstGeom>
          <a:solidFill>
            <a:srgbClr val="009999"/>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Transactions inconsistent with business</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6" name="TextBox 15"/>
          <p:cNvSpPr txBox="1"/>
          <p:nvPr/>
        </p:nvSpPr>
        <p:spPr>
          <a:xfrm>
            <a:off x="5031564" y="4106949"/>
            <a:ext cx="2983345" cy="646331"/>
          </a:xfrm>
          <a:prstGeom prst="rect">
            <a:avLst/>
          </a:prstGeom>
          <a:solidFill>
            <a:srgbClr val="009999"/>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Third-party payments (not the consignee)</a:t>
            </a:r>
          </a:p>
        </p:txBody>
      </p:sp>
      <p:sp>
        <p:nvSpPr>
          <p:cNvPr id="19" name="TextBox 18"/>
          <p:cNvSpPr txBox="1"/>
          <p:nvPr/>
        </p:nvSpPr>
        <p:spPr>
          <a:xfrm>
            <a:off x="8642572" y="3260910"/>
            <a:ext cx="2983345" cy="646331"/>
          </a:xfrm>
          <a:prstGeom prst="rect">
            <a:avLst/>
          </a:prstGeom>
          <a:solidFill>
            <a:srgbClr val="009999"/>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Circular jurisdictional payments that return</a:t>
            </a:r>
          </a:p>
        </p:txBody>
      </p:sp>
      <p:sp>
        <p:nvSpPr>
          <p:cNvPr id="20" name="TextBox 19"/>
          <p:cNvSpPr txBox="1"/>
          <p:nvPr/>
        </p:nvSpPr>
        <p:spPr>
          <a:xfrm>
            <a:off x="5018838" y="1577891"/>
            <a:ext cx="2983345" cy="646331"/>
          </a:xfrm>
          <a:prstGeom prst="rect">
            <a:avLst/>
          </a:prstGeom>
          <a:solidFill>
            <a:srgbClr val="009999"/>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Very late changes to payment arrangements</a:t>
            </a:r>
          </a:p>
        </p:txBody>
      </p:sp>
      <p:sp>
        <p:nvSpPr>
          <p:cNvPr id="21" name="TextBox 20"/>
          <p:cNvSpPr txBox="1"/>
          <p:nvPr/>
        </p:nvSpPr>
        <p:spPr>
          <a:xfrm>
            <a:off x="8642572" y="1587092"/>
            <a:ext cx="2983345" cy="646331"/>
          </a:xfrm>
          <a:prstGeom prst="rect">
            <a:avLst/>
          </a:prstGeom>
          <a:solidFill>
            <a:srgbClr val="009999"/>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High-volume then quickly dormant</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2" name="TextBox 21"/>
          <p:cNvSpPr txBox="1"/>
          <p:nvPr/>
        </p:nvSpPr>
        <p:spPr>
          <a:xfrm>
            <a:off x="5044290" y="4938535"/>
            <a:ext cx="2983345" cy="646331"/>
          </a:xfrm>
          <a:prstGeom prst="rect">
            <a:avLst/>
          </a:prstGeom>
          <a:solidFill>
            <a:srgbClr val="009999"/>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Reporting threshold circumventions</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8" name="Picture 17"/>
          <p:cNvPicPr/>
          <p:nvPr/>
        </p:nvPicPr>
        <p:blipFill rotWithShape="1">
          <a:blip r:embed="rId3"/>
          <a:srcRect l="12530" t="22222" r="83182" b="63798"/>
          <a:stretch/>
        </p:blipFill>
        <p:spPr bwMode="auto">
          <a:xfrm>
            <a:off x="1170852" y="2457320"/>
            <a:ext cx="2679255" cy="2273401"/>
          </a:xfrm>
          <a:prstGeom prst="rect">
            <a:avLst/>
          </a:prstGeom>
          <a:ln>
            <a:noFill/>
          </a:ln>
          <a:extLst>
            <a:ext uri="{53640926-AAD7-44D8-BBD7-CCE9431645EC}">
              <a14:shadowObscured xmlns:a14="http://schemas.microsoft.com/office/drawing/2010/main"/>
            </a:ext>
          </a:extLst>
        </p:spPr>
      </p:pic>
      <p:sp>
        <p:nvSpPr>
          <p:cNvPr id="17" name="TextBox 16"/>
          <p:cNvSpPr txBox="1"/>
          <p:nvPr/>
        </p:nvSpPr>
        <p:spPr>
          <a:xfrm>
            <a:off x="8120380" y="5062677"/>
            <a:ext cx="429447" cy="369332"/>
          </a:xfrm>
          <a:prstGeom prst="rect">
            <a:avLst/>
          </a:prstGeom>
          <a:ln>
            <a:solidFill>
              <a:srgbClr val="009999"/>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999"/>
                </a:solidFill>
                <a:effectLst/>
                <a:uLnTx/>
                <a:uFillTx/>
                <a:latin typeface="Calibri" panose="020F0502020204030204"/>
                <a:ea typeface="+mn-ea"/>
                <a:cs typeface="+mn-cs"/>
              </a:rPr>
              <a:t>30</a:t>
            </a:r>
          </a:p>
        </p:txBody>
      </p:sp>
      <p:sp>
        <p:nvSpPr>
          <p:cNvPr id="23" name="TextBox 22"/>
          <p:cNvSpPr txBox="1"/>
          <p:nvPr/>
        </p:nvSpPr>
        <p:spPr>
          <a:xfrm>
            <a:off x="8123388" y="4245448"/>
            <a:ext cx="429447" cy="369332"/>
          </a:xfrm>
          <a:prstGeom prst="rect">
            <a:avLst/>
          </a:prstGeom>
          <a:ln>
            <a:solidFill>
              <a:srgbClr val="009999"/>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999"/>
                </a:solidFill>
                <a:effectLst/>
                <a:uLnTx/>
                <a:uFillTx/>
                <a:latin typeface="Calibri" panose="020F0502020204030204"/>
                <a:ea typeface="+mn-ea"/>
                <a:cs typeface="+mn-cs"/>
              </a:rPr>
              <a:t>29</a:t>
            </a:r>
          </a:p>
        </p:txBody>
      </p:sp>
      <p:sp>
        <p:nvSpPr>
          <p:cNvPr id="24" name="TextBox 23"/>
          <p:cNvSpPr txBox="1"/>
          <p:nvPr/>
        </p:nvSpPr>
        <p:spPr>
          <a:xfrm>
            <a:off x="8107654" y="3368873"/>
            <a:ext cx="429447" cy="369332"/>
          </a:xfrm>
          <a:prstGeom prst="rect">
            <a:avLst/>
          </a:prstGeom>
          <a:ln>
            <a:solidFill>
              <a:srgbClr val="009999"/>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999"/>
                </a:solidFill>
                <a:effectLst/>
                <a:uLnTx/>
                <a:uFillTx/>
                <a:latin typeface="Calibri" panose="020F0502020204030204"/>
                <a:ea typeface="+mn-ea"/>
                <a:cs typeface="+mn-cs"/>
              </a:rPr>
              <a:t>28</a:t>
            </a:r>
          </a:p>
        </p:txBody>
      </p:sp>
      <p:sp>
        <p:nvSpPr>
          <p:cNvPr id="25" name="TextBox 24"/>
          <p:cNvSpPr txBox="1"/>
          <p:nvPr/>
        </p:nvSpPr>
        <p:spPr>
          <a:xfrm>
            <a:off x="8128905" y="2569045"/>
            <a:ext cx="429447" cy="369332"/>
          </a:xfrm>
          <a:prstGeom prst="rect">
            <a:avLst/>
          </a:prstGeom>
          <a:ln>
            <a:solidFill>
              <a:srgbClr val="009999"/>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999"/>
                </a:solidFill>
                <a:effectLst/>
                <a:uLnTx/>
                <a:uFillTx/>
                <a:latin typeface="Calibri" panose="020F0502020204030204"/>
                <a:ea typeface="+mn-ea"/>
                <a:cs typeface="+mn-cs"/>
              </a:rPr>
              <a:t>27</a:t>
            </a:r>
          </a:p>
        </p:txBody>
      </p:sp>
      <p:sp>
        <p:nvSpPr>
          <p:cNvPr id="26" name="TextBox 25"/>
          <p:cNvSpPr txBox="1"/>
          <p:nvPr/>
        </p:nvSpPr>
        <p:spPr>
          <a:xfrm>
            <a:off x="8128904" y="1740473"/>
            <a:ext cx="429447" cy="369332"/>
          </a:xfrm>
          <a:prstGeom prst="rect">
            <a:avLst/>
          </a:prstGeom>
          <a:ln>
            <a:solidFill>
              <a:srgbClr val="009999"/>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999"/>
                </a:solidFill>
                <a:effectLst/>
                <a:uLnTx/>
                <a:uFillTx/>
                <a:latin typeface="Calibri" panose="020F0502020204030204"/>
                <a:ea typeface="+mn-ea"/>
                <a:cs typeface="+mn-cs"/>
              </a:rPr>
              <a:t>26</a:t>
            </a:r>
          </a:p>
        </p:txBody>
      </p:sp>
      <p:sp>
        <p:nvSpPr>
          <p:cNvPr id="27" name="TextBox 26"/>
          <p:cNvSpPr txBox="1"/>
          <p:nvPr/>
        </p:nvSpPr>
        <p:spPr>
          <a:xfrm>
            <a:off x="4522098" y="5057932"/>
            <a:ext cx="429447" cy="369332"/>
          </a:xfrm>
          <a:prstGeom prst="rect">
            <a:avLst/>
          </a:prstGeom>
          <a:ln>
            <a:solidFill>
              <a:srgbClr val="009999"/>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999"/>
                </a:solidFill>
                <a:effectLst/>
                <a:uLnTx/>
                <a:uFillTx/>
                <a:latin typeface="Calibri" panose="020F0502020204030204"/>
                <a:ea typeface="+mn-ea"/>
                <a:cs typeface="+mn-cs"/>
              </a:rPr>
              <a:t>25</a:t>
            </a:r>
          </a:p>
        </p:txBody>
      </p:sp>
      <p:sp>
        <p:nvSpPr>
          <p:cNvPr id="28" name="TextBox 27"/>
          <p:cNvSpPr txBox="1"/>
          <p:nvPr/>
        </p:nvSpPr>
        <p:spPr>
          <a:xfrm>
            <a:off x="4512380" y="4246199"/>
            <a:ext cx="429447" cy="369332"/>
          </a:xfrm>
          <a:prstGeom prst="rect">
            <a:avLst/>
          </a:prstGeom>
          <a:ln>
            <a:solidFill>
              <a:srgbClr val="009999"/>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999"/>
                </a:solidFill>
                <a:effectLst/>
                <a:uLnTx/>
                <a:uFillTx/>
                <a:latin typeface="Calibri" panose="020F0502020204030204"/>
                <a:ea typeface="+mn-ea"/>
                <a:cs typeface="+mn-cs"/>
              </a:rPr>
              <a:t>24</a:t>
            </a:r>
          </a:p>
        </p:txBody>
      </p:sp>
      <p:sp>
        <p:nvSpPr>
          <p:cNvPr id="29" name="TextBox 28"/>
          <p:cNvSpPr txBox="1"/>
          <p:nvPr/>
        </p:nvSpPr>
        <p:spPr>
          <a:xfrm>
            <a:off x="4483920" y="3386851"/>
            <a:ext cx="429447" cy="369332"/>
          </a:xfrm>
          <a:prstGeom prst="rect">
            <a:avLst/>
          </a:prstGeom>
          <a:ln>
            <a:solidFill>
              <a:srgbClr val="009999"/>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999"/>
                </a:solidFill>
                <a:effectLst/>
                <a:uLnTx/>
                <a:uFillTx/>
                <a:latin typeface="Calibri" panose="020F0502020204030204"/>
                <a:ea typeface="+mn-ea"/>
                <a:cs typeface="+mn-cs"/>
              </a:rPr>
              <a:t>23</a:t>
            </a:r>
          </a:p>
        </p:txBody>
      </p:sp>
      <p:sp>
        <p:nvSpPr>
          <p:cNvPr id="30" name="TextBox 29"/>
          <p:cNvSpPr txBox="1"/>
          <p:nvPr/>
        </p:nvSpPr>
        <p:spPr>
          <a:xfrm>
            <a:off x="4483920" y="2542466"/>
            <a:ext cx="429447" cy="369332"/>
          </a:xfrm>
          <a:prstGeom prst="rect">
            <a:avLst/>
          </a:prstGeom>
          <a:ln>
            <a:solidFill>
              <a:srgbClr val="009999"/>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999"/>
                </a:solidFill>
                <a:effectLst/>
                <a:uLnTx/>
                <a:uFillTx/>
                <a:latin typeface="Calibri" panose="020F0502020204030204"/>
                <a:ea typeface="+mn-ea"/>
                <a:cs typeface="+mn-cs"/>
              </a:rPr>
              <a:t>22</a:t>
            </a:r>
          </a:p>
        </p:txBody>
      </p:sp>
      <p:sp>
        <p:nvSpPr>
          <p:cNvPr id="31" name="TextBox 30"/>
          <p:cNvSpPr txBox="1"/>
          <p:nvPr/>
        </p:nvSpPr>
        <p:spPr>
          <a:xfrm>
            <a:off x="4483920" y="1725591"/>
            <a:ext cx="429447" cy="369332"/>
          </a:xfrm>
          <a:prstGeom prst="rect">
            <a:avLst/>
          </a:prstGeom>
          <a:ln>
            <a:solidFill>
              <a:srgbClr val="009999"/>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999"/>
                </a:solidFill>
                <a:effectLst/>
                <a:uLnTx/>
                <a:uFillTx/>
                <a:latin typeface="Calibri" panose="020F0502020204030204"/>
                <a:ea typeface="+mn-ea"/>
                <a:cs typeface="+mn-cs"/>
              </a:rPr>
              <a:t>21</a:t>
            </a:r>
          </a:p>
        </p:txBody>
      </p:sp>
    </p:spTree>
    <p:extLst>
      <p:ext uri="{BB962C8B-B14F-4D97-AF65-F5344CB8AC3E}">
        <p14:creationId xmlns:p14="http://schemas.microsoft.com/office/powerpoint/2010/main" val="198878075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1"/>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nextCondLst>
                <p:cond evt="onClick" delay="0">
                  <p:tgtEl>
                    <p:spTgt spid="31"/>
                  </p:tgtEl>
                </p:cond>
              </p:nextCondLst>
            </p:seq>
            <p:seq concurrent="1" nextAc="seek">
              <p:cTn id="7" restart="whenNotActive" fill="hold" evtFilter="cancelBubble" nodeType="interactiveSeq">
                <p:stCondLst>
                  <p:cond evt="onClick" delay="0">
                    <p:tgtEl>
                      <p:spTgt spid="30"/>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childTnLst>
                                </p:cTn>
                              </p:par>
                            </p:childTnLst>
                          </p:cTn>
                        </p:par>
                      </p:childTnLst>
                    </p:cTn>
                  </p:par>
                </p:childTnLst>
              </p:cTn>
              <p:nextCondLst>
                <p:cond evt="onClick" delay="0">
                  <p:tgtEl>
                    <p:spTgt spid="30"/>
                  </p:tgtEl>
                </p:cond>
              </p:nextCondLst>
            </p:seq>
            <p:seq concurrent="1" nextAc="seek">
              <p:cTn id="12" restart="whenNotActive" fill="hold" evtFilter="cancelBubble" nodeType="interactiveSeq">
                <p:stCondLst>
                  <p:cond evt="onClick" delay="0">
                    <p:tgtEl>
                      <p:spTgt spid="29"/>
                    </p:tgtEl>
                  </p:cond>
                </p:stCondLst>
                <p:endSync evt="end" delay="0">
                  <p:rtn val="all"/>
                </p:endSync>
                <p:childTnLst>
                  <p:par>
                    <p:cTn id="13" fill="hold">
                      <p:stCondLst>
                        <p:cond delay="0"/>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childTnLst>
              </p:cTn>
              <p:nextCondLst>
                <p:cond evt="onClick" delay="0">
                  <p:tgtEl>
                    <p:spTgt spid="29"/>
                  </p:tgtEl>
                </p:cond>
              </p:nextCondLst>
            </p:seq>
            <p:seq concurrent="1" nextAc="seek">
              <p:cTn id="17" restart="whenNotActive" fill="hold" evtFilter="cancelBubble" nodeType="interactiveSeq">
                <p:stCondLst>
                  <p:cond evt="onClick" delay="0">
                    <p:tgtEl>
                      <p:spTgt spid="28"/>
                    </p:tgtEl>
                  </p:cond>
                </p:stCondLst>
                <p:endSync evt="end" delay="0">
                  <p:rtn val="all"/>
                </p:endSync>
                <p:childTnLst>
                  <p:par>
                    <p:cTn id="18" fill="hold">
                      <p:stCondLst>
                        <p:cond delay="0"/>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childTnLst>
                                </p:cTn>
                              </p:par>
                            </p:childTnLst>
                          </p:cTn>
                        </p:par>
                      </p:childTnLst>
                    </p:cTn>
                  </p:par>
                </p:childTnLst>
              </p:cTn>
              <p:nextCondLst>
                <p:cond evt="onClick" delay="0">
                  <p:tgtEl>
                    <p:spTgt spid="28"/>
                  </p:tgtEl>
                </p:cond>
              </p:nextCondLst>
            </p:seq>
            <p:seq concurrent="1" nextAc="seek">
              <p:cTn id="22" restart="whenNotActive" fill="hold" evtFilter="cancelBubble" nodeType="interactiveSeq">
                <p:stCondLst>
                  <p:cond evt="onClick" delay="0">
                    <p:tgtEl>
                      <p:spTgt spid="27"/>
                    </p:tgtEl>
                  </p:cond>
                </p:stCondLst>
                <p:endSync evt="end" delay="0">
                  <p:rtn val="all"/>
                </p:endSync>
                <p:childTnLst>
                  <p:par>
                    <p:cTn id="23" fill="hold">
                      <p:stCondLst>
                        <p:cond delay="0"/>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nextCondLst>
                <p:cond evt="onClick" delay="0">
                  <p:tgtEl>
                    <p:spTgt spid="27"/>
                  </p:tgtEl>
                </p:cond>
              </p:nextCondLst>
            </p:seq>
            <p:seq concurrent="1" nextAc="seek">
              <p:cTn id="27" restart="whenNotActive" fill="hold" evtFilter="cancelBubble" nodeType="interactiveSeq">
                <p:stCondLst>
                  <p:cond evt="onClick" delay="0">
                    <p:tgtEl>
                      <p:spTgt spid="26"/>
                    </p:tgtEl>
                  </p:cond>
                </p:stCondLst>
                <p:endSync evt="end" delay="0">
                  <p:rtn val="all"/>
                </p:endSync>
                <p:childTnLst>
                  <p:par>
                    <p:cTn id="28" fill="hold">
                      <p:stCondLst>
                        <p:cond delay="0"/>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childTnLst>
                                </p:cTn>
                              </p:par>
                            </p:childTnLst>
                          </p:cTn>
                        </p:par>
                      </p:childTnLst>
                    </p:cTn>
                  </p:par>
                </p:childTnLst>
              </p:cTn>
              <p:nextCondLst>
                <p:cond evt="onClick" delay="0">
                  <p:tgtEl>
                    <p:spTgt spid="26"/>
                  </p:tgtEl>
                </p:cond>
              </p:nextCondLst>
            </p:seq>
            <p:seq concurrent="1" nextAc="seek">
              <p:cTn id="32" restart="whenNotActive" fill="hold" evtFilter="cancelBubble" nodeType="interactiveSeq">
                <p:stCondLst>
                  <p:cond evt="onClick" delay="0">
                    <p:tgtEl>
                      <p:spTgt spid="25"/>
                    </p:tgtEl>
                  </p:cond>
                </p:stCondLst>
                <p:endSync evt="end" delay="0">
                  <p:rtn val="all"/>
                </p:endSync>
                <p:childTnLst>
                  <p:par>
                    <p:cTn id="33" fill="hold">
                      <p:stCondLst>
                        <p:cond delay="0"/>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childTnLst>
                          </p:cTn>
                        </p:par>
                      </p:childTnLst>
                    </p:cTn>
                  </p:par>
                </p:childTnLst>
              </p:cTn>
              <p:nextCondLst>
                <p:cond evt="onClick" delay="0">
                  <p:tgtEl>
                    <p:spTgt spid="25"/>
                  </p:tgtEl>
                </p:cond>
              </p:nextCondLst>
            </p:seq>
            <p:seq concurrent="1" nextAc="seek">
              <p:cTn id="37" restart="whenNotActive" fill="hold" evtFilter="cancelBubble" nodeType="interactiveSeq">
                <p:stCondLst>
                  <p:cond evt="onClick" delay="0">
                    <p:tgtEl>
                      <p:spTgt spid="24"/>
                    </p:tgtEl>
                  </p:cond>
                </p:stCondLst>
                <p:endSync evt="end" delay="0">
                  <p:rtn val="all"/>
                </p:endSync>
                <p:childTnLst>
                  <p:par>
                    <p:cTn id="38" fill="hold">
                      <p:stCondLst>
                        <p:cond delay="0"/>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childTnLst>
                                </p:cTn>
                              </p:par>
                            </p:childTnLst>
                          </p:cTn>
                        </p:par>
                      </p:childTnLst>
                    </p:cTn>
                  </p:par>
                </p:childTnLst>
              </p:cTn>
              <p:nextCondLst>
                <p:cond evt="onClick" delay="0">
                  <p:tgtEl>
                    <p:spTgt spid="24"/>
                  </p:tgtEl>
                </p:cond>
              </p:nextCondLst>
            </p:seq>
            <p:seq concurrent="1" nextAc="seek">
              <p:cTn id="42" restart="whenNotActive" fill="hold" evtFilter="cancelBubble" nodeType="interactiveSeq">
                <p:stCondLst>
                  <p:cond evt="onClick" delay="0">
                    <p:tgtEl>
                      <p:spTgt spid="23"/>
                    </p:tgtEl>
                  </p:cond>
                </p:stCondLst>
                <p:endSync evt="end" delay="0">
                  <p:rtn val="all"/>
                </p:endSync>
                <p:childTnLst>
                  <p:par>
                    <p:cTn id="43" fill="hold">
                      <p:stCondLst>
                        <p:cond delay="0"/>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childTnLst>
                                </p:cTn>
                              </p:par>
                            </p:childTnLst>
                          </p:cTn>
                        </p:par>
                      </p:childTnLst>
                    </p:cTn>
                  </p:par>
                </p:childTnLst>
              </p:cTn>
              <p:nextCondLst>
                <p:cond evt="onClick" delay="0">
                  <p:tgtEl>
                    <p:spTgt spid="23"/>
                  </p:tgtEl>
                </p:cond>
              </p:nextCondLst>
            </p:seq>
            <p:seq concurrent="1" nextAc="seek">
              <p:cTn id="47" restart="whenNotActive" fill="hold" evtFilter="cancelBubble" nodeType="interactiveSeq">
                <p:stCondLst>
                  <p:cond evt="onClick" delay="0">
                    <p:tgtEl>
                      <p:spTgt spid="17"/>
                    </p:tgtEl>
                  </p:cond>
                </p:stCondLst>
                <p:endSync evt="end" delay="0">
                  <p:rtn val="all"/>
                </p:endSync>
                <p:childTnLst>
                  <p:par>
                    <p:cTn id="48" fill="hold">
                      <p:stCondLst>
                        <p:cond delay="0"/>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childTnLst>
                                </p:cTn>
                              </p:par>
                            </p:childTnLst>
                          </p:cTn>
                        </p:par>
                      </p:childTnLst>
                    </p:cTn>
                  </p:par>
                </p:childTnLst>
              </p:cTn>
              <p:nextCondLst>
                <p:cond evt="onClick" delay="0">
                  <p:tgtEl>
                    <p:spTgt spid="17"/>
                  </p:tgtEl>
                </p:cond>
              </p:nextCondLst>
            </p:seq>
          </p:childTnLst>
        </p:cTn>
      </p:par>
    </p:tnLst>
    <p:bldLst>
      <p:bldP spid="10" grpId="0" animBg="1"/>
      <p:bldP spid="11" grpId="0" animBg="1"/>
      <p:bldP spid="13" grpId="0" animBg="1"/>
      <p:bldP spid="14" grpId="0" animBg="1"/>
      <p:bldP spid="15" grpId="0" animBg="1"/>
      <p:bldP spid="16" grpId="0" animBg="1"/>
      <p:bldP spid="19" grpId="0" animBg="1"/>
      <p:bldP spid="20" grpId="0" animBg="1"/>
      <p:bldP spid="21" grpId="0" animBg="1"/>
      <p:bldP spid="22"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1885" y="365125"/>
            <a:ext cx="11939953" cy="1325563"/>
          </a:xfrm>
        </p:spPr>
        <p:txBody>
          <a:bodyPr>
            <a:normAutofit/>
          </a:bodyPr>
          <a:lstStyle/>
          <a:p>
            <a:r>
              <a:rPr lang="en-US" dirty="0"/>
              <a:t>‘Trade Document and Commodity’ Risk Indicators…..</a:t>
            </a:r>
          </a:p>
        </p:txBody>
      </p:sp>
      <p:sp>
        <p:nvSpPr>
          <p:cNvPr id="10" name="TextBox 9"/>
          <p:cNvSpPr txBox="1"/>
          <p:nvPr/>
        </p:nvSpPr>
        <p:spPr>
          <a:xfrm>
            <a:off x="5018838" y="3258213"/>
            <a:ext cx="2983345" cy="646331"/>
          </a:xfrm>
          <a:prstGeom prst="rect">
            <a:avLst/>
          </a:prstGeom>
          <a:solidFill>
            <a:srgbClr val="009999"/>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Trade and Customs documents missing</a:t>
            </a:r>
          </a:p>
        </p:txBody>
      </p:sp>
      <p:sp>
        <p:nvSpPr>
          <p:cNvPr id="11" name="TextBox 10"/>
          <p:cNvSpPr txBox="1"/>
          <p:nvPr/>
        </p:nvSpPr>
        <p:spPr>
          <a:xfrm>
            <a:off x="8642571" y="2424374"/>
            <a:ext cx="2983345" cy="646331"/>
          </a:xfrm>
          <a:prstGeom prst="rect">
            <a:avLst/>
          </a:prstGeom>
          <a:solidFill>
            <a:srgbClr val="009999"/>
          </a:solidFill>
        </p:spPr>
        <p:txBody>
          <a:bodyPr wrap="square" rtlCol="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No economic justification for routes</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 name="TextBox 12"/>
          <p:cNvSpPr txBox="1"/>
          <p:nvPr/>
        </p:nvSpPr>
        <p:spPr>
          <a:xfrm>
            <a:off x="8642572" y="4927075"/>
            <a:ext cx="2983345" cy="646331"/>
          </a:xfrm>
          <a:prstGeom prst="rect">
            <a:avLst/>
          </a:prstGeom>
          <a:solidFill>
            <a:srgbClr val="009999"/>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Big differences between customs filings and invoices</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4" name="TextBox 13"/>
          <p:cNvSpPr txBox="1"/>
          <p:nvPr/>
        </p:nvSpPr>
        <p:spPr>
          <a:xfrm>
            <a:off x="8642572" y="4106949"/>
            <a:ext cx="2983345" cy="646331"/>
          </a:xfrm>
          <a:prstGeom prst="rect">
            <a:avLst/>
          </a:prstGeom>
          <a:solidFill>
            <a:srgbClr val="009999"/>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Risky goods: high value goods</a:t>
            </a:r>
          </a:p>
        </p:txBody>
      </p:sp>
      <p:sp>
        <p:nvSpPr>
          <p:cNvPr id="15" name="TextBox 14"/>
          <p:cNvSpPr txBox="1"/>
          <p:nvPr/>
        </p:nvSpPr>
        <p:spPr>
          <a:xfrm>
            <a:off x="5022328" y="2424374"/>
            <a:ext cx="2983345" cy="646331"/>
          </a:xfrm>
          <a:prstGeom prst="rect">
            <a:avLst/>
          </a:prstGeom>
          <a:solidFill>
            <a:srgbClr val="009999"/>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Fees inconsistent with market value</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6" name="TextBox 15"/>
          <p:cNvSpPr txBox="1"/>
          <p:nvPr/>
        </p:nvSpPr>
        <p:spPr>
          <a:xfrm>
            <a:off x="5031564" y="4106949"/>
            <a:ext cx="2983345" cy="646331"/>
          </a:xfrm>
          <a:prstGeom prst="rect">
            <a:avLst/>
          </a:prstGeom>
          <a:solidFill>
            <a:srgbClr val="009999"/>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Unusually simple contracts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       </a:t>
            </a:r>
          </a:p>
        </p:txBody>
      </p:sp>
      <p:sp>
        <p:nvSpPr>
          <p:cNvPr id="19" name="TextBox 18"/>
          <p:cNvSpPr txBox="1"/>
          <p:nvPr/>
        </p:nvSpPr>
        <p:spPr>
          <a:xfrm>
            <a:off x="8642572" y="3260910"/>
            <a:ext cx="2983345" cy="646331"/>
          </a:xfrm>
          <a:prstGeom prst="rect">
            <a:avLst/>
          </a:prstGeom>
          <a:solidFill>
            <a:srgbClr val="009999"/>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Dual invoicing or second set of accounts</a:t>
            </a:r>
          </a:p>
        </p:txBody>
      </p:sp>
      <p:sp>
        <p:nvSpPr>
          <p:cNvPr id="20" name="TextBox 19"/>
          <p:cNvSpPr txBox="1"/>
          <p:nvPr/>
        </p:nvSpPr>
        <p:spPr>
          <a:xfrm>
            <a:off x="5018838" y="1577891"/>
            <a:ext cx="2983345" cy="646331"/>
          </a:xfrm>
          <a:prstGeom prst="rect">
            <a:avLst/>
          </a:prstGeom>
          <a:solidFill>
            <a:srgbClr val="009999"/>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Inconsistencies across contracts or invoices</a:t>
            </a:r>
          </a:p>
        </p:txBody>
      </p:sp>
      <p:sp>
        <p:nvSpPr>
          <p:cNvPr id="21" name="TextBox 20"/>
          <p:cNvSpPr txBox="1"/>
          <p:nvPr/>
        </p:nvSpPr>
        <p:spPr>
          <a:xfrm>
            <a:off x="8642572" y="1587092"/>
            <a:ext cx="2983345" cy="646331"/>
          </a:xfrm>
          <a:prstGeom prst="rect">
            <a:avLst/>
          </a:prstGeom>
          <a:solidFill>
            <a:srgbClr val="009999"/>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Imported commodities exported with false papers</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2" name="TextBox 21"/>
          <p:cNvSpPr txBox="1"/>
          <p:nvPr/>
        </p:nvSpPr>
        <p:spPr>
          <a:xfrm>
            <a:off x="5044290" y="4938535"/>
            <a:ext cx="2983345" cy="646331"/>
          </a:xfrm>
          <a:prstGeom prst="rect">
            <a:avLst/>
          </a:prstGeom>
          <a:solidFill>
            <a:srgbClr val="009999"/>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Imports and exports mismatches transactions</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7" name="Picture 16"/>
          <p:cNvPicPr/>
          <p:nvPr/>
        </p:nvPicPr>
        <p:blipFill rotWithShape="1">
          <a:blip r:embed="rId3"/>
          <a:srcRect l="12691" t="22443" r="83002" b="63311"/>
          <a:stretch/>
        </p:blipFill>
        <p:spPr bwMode="auto">
          <a:xfrm>
            <a:off x="1332043" y="2591677"/>
            <a:ext cx="2499591" cy="2136713"/>
          </a:xfrm>
          <a:prstGeom prst="rect">
            <a:avLst/>
          </a:prstGeom>
          <a:ln>
            <a:noFill/>
          </a:ln>
          <a:extLst>
            <a:ext uri="{53640926-AAD7-44D8-BBD7-CCE9431645EC}">
              <a14:shadowObscured xmlns:a14="http://schemas.microsoft.com/office/drawing/2010/main"/>
            </a:ext>
          </a:extLst>
        </p:spPr>
      </p:pic>
      <p:sp>
        <p:nvSpPr>
          <p:cNvPr id="18" name="TextBox 17"/>
          <p:cNvSpPr txBox="1"/>
          <p:nvPr/>
        </p:nvSpPr>
        <p:spPr>
          <a:xfrm>
            <a:off x="8120380" y="5077034"/>
            <a:ext cx="429447" cy="369332"/>
          </a:xfrm>
          <a:prstGeom prst="rect">
            <a:avLst/>
          </a:prstGeom>
          <a:ln>
            <a:solidFill>
              <a:srgbClr val="009999"/>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999"/>
                </a:solidFill>
                <a:effectLst/>
                <a:uLnTx/>
                <a:uFillTx/>
                <a:latin typeface="Calibri" panose="020F0502020204030204"/>
                <a:ea typeface="+mn-ea"/>
                <a:cs typeface="+mn-cs"/>
              </a:rPr>
              <a:t>40</a:t>
            </a:r>
          </a:p>
        </p:txBody>
      </p:sp>
      <p:sp>
        <p:nvSpPr>
          <p:cNvPr id="23" name="TextBox 22"/>
          <p:cNvSpPr txBox="1"/>
          <p:nvPr/>
        </p:nvSpPr>
        <p:spPr>
          <a:xfrm>
            <a:off x="8123388" y="4245448"/>
            <a:ext cx="429447" cy="369332"/>
          </a:xfrm>
          <a:prstGeom prst="rect">
            <a:avLst/>
          </a:prstGeom>
          <a:ln>
            <a:solidFill>
              <a:srgbClr val="009999"/>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999"/>
                </a:solidFill>
                <a:effectLst/>
                <a:uLnTx/>
                <a:uFillTx/>
                <a:latin typeface="Calibri" panose="020F0502020204030204"/>
                <a:ea typeface="+mn-ea"/>
                <a:cs typeface="+mn-cs"/>
              </a:rPr>
              <a:t>39</a:t>
            </a:r>
          </a:p>
        </p:txBody>
      </p:sp>
      <p:sp>
        <p:nvSpPr>
          <p:cNvPr id="24" name="TextBox 23"/>
          <p:cNvSpPr txBox="1"/>
          <p:nvPr/>
        </p:nvSpPr>
        <p:spPr>
          <a:xfrm>
            <a:off x="8120379" y="3421288"/>
            <a:ext cx="429447" cy="369332"/>
          </a:xfrm>
          <a:prstGeom prst="rect">
            <a:avLst/>
          </a:prstGeom>
          <a:ln>
            <a:solidFill>
              <a:srgbClr val="009999"/>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999"/>
                </a:solidFill>
                <a:effectLst/>
                <a:uLnTx/>
                <a:uFillTx/>
                <a:latin typeface="Calibri" panose="020F0502020204030204"/>
                <a:ea typeface="+mn-ea"/>
                <a:cs typeface="+mn-cs"/>
              </a:rPr>
              <a:t>38</a:t>
            </a:r>
          </a:p>
        </p:txBody>
      </p:sp>
      <p:sp>
        <p:nvSpPr>
          <p:cNvPr id="25" name="TextBox 24"/>
          <p:cNvSpPr txBox="1"/>
          <p:nvPr/>
        </p:nvSpPr>
        <p:spPr>
          <a:xfrm>
            <a:off x="8109398" y="2572250"/>
            <a:ext cx="429447" cy="369332"/>
          </a:xfrm>
          <a:prstGeom prst="rect">
            <a:avLst/>
          </a:prstGeom>
          <a:ln>
            <a:solidFill>
              <a:srgbClr val="009999"/>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999"/>
                </a:solidFill>
                <a:effectLst/>
                <a:uLnTx/>
                <a:uFillTx/>
                <a:latin typeface="Calibri" panose="020F0502020204030204"/>
                <a:ea typeface="+mn-ea"/>
                <a:cs typeface="+mn-cs"/>
              </a:rPr>
              <a:t>37</a:t>
            </a:r>
          </a:p>
        </p:txBody>
      </p:sp>
      <p:sp>
        <p:nvSpPr>
          <p:cNvPr id="26" name="TextBox 25"/>
          <p:cNvSpPr txBox="1"/>
          <p:nvPr/>
        </p:nvSpPr>
        <p:spPr>
          <a:xfrm>
            <a:off x="8120379" y="1752185"/>
            <a:ext cx="429447" cy="369332"/>
          </a:xfrm>
          <a:prstGeom prst="rect">
            <a:avLst/>
          </a:prstGeom>
          <a:ln>
            <a:solidFill>
              <a:srgbClr val="009999"/>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999"/>
                </a:solidFill>
                <a:effectLst/>
                <a:uLnTx/>
                <a:uFillTx/>
                <a:latin typeface="Calibri" panose="020F0502020204030204"/>
                <a:ea typeface="+mn-ea"/>
                <a:cs typeface="+mn-cs"/>
              </a:rPr>
              <a:t>36</a:t>
            </a:r>
          </a:p>
        </p:txBody>
      </p:sp>
      <p:sp>
        <p:nvSpPr>
          <p:cNvPr id="27" name="TextBox 26"/>
          <p:cNvSpPr txBox="1"/>
          <p:nvPr/>
        </p:nvSpPr>
        <p:spPr>
          <a:xfrm>
            <a:off x="4522098" y="5050232"/>
            <a:ext cx="429447" cy="369332"/>
          </a:xfrm>
          <a:prstGeom prst="rect">
            <a:avLst/>
          </a:prstGeom>
          <a:ln>
            <a:solidFill>
              <a:srgbClr val="009999"/>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999"/>
                </a:solidFill>
                <a:effectLst/>
                <a:uLnTx/>
                <a:uFillTx/>
                <a:latin typeface="Calibri" panose="020F0502020204030204"/>
                <a:ea typeface="+mn-ea"/>
                <a:cs typeface="+mn-cs"/>
              </a:rPr>
              <a:t>35</a:t>
            </a:r>
          </a:p>
        </p:txBody>
      </p:sp>
      <p:sp>
        <p:nvSpPr>
          <p:cNvPr id="28" name="TextBox 27"/>
          <p:cNvSpPr txBox="1"/>
          <p:nvPr/>
        </p:nvSpPr>
        <p:spPr>
          <a:xfrm>
            <a:off x="4522098" y="4227568"/>
            <a:ext cx="429447" cy="369332"/>
          </a:xfrm>
          <a:prstGeom prst="rect">
            <a:avLst/>
          </a:prstGeom>
          <a:ln>
            <a:solidFill>
              <a:srgbClr val="009999"/>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999"/>
                </a:solidFill>
                <a:effectLst/>
                <a:uLnTx/>
                <a:uFillTx/>
                <a:latin typeface="Calibri" panose="020F0502020204030204"/>
                <a:ea typeface="+mn-ea"/>
                <a:cs typeface="+mn-cs"/>
              </a:rPr>
              <a:t>34</a:t>
            </a:r>
          </a:p>
        </p:txBody>
      </p:sp>
      <p:sp>
        <p:nvSpPr>
          <p:cNvPr id="29" name="TextBox 28"/>
          <p:cNvSpPr txBox="1"/>
          <p:nvPr/>
        </p:nvSpPr>
        <p:spPr>
          <a:xfrm>
            <a:off x="4505415" y="3390006"/>
            <a:ext cx="429447" cy="369332"/>
          </a:xfrm>
          <a:prstGeom prst="rect">
            <a:avLst/>
          </a:prstGeom>
          <a:ln>
            <a:solidFill>
              <a:srgbClr val="009999"/>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999"/>
                </a:solidFill>
                <a:effectLst/>
                <a:uLnTx/>
                <a:uFillTx/>
                <a:latin typeface="Calibri" panose="020F0502020204030204"/>
                <a:ea typeface="+mn-ea"/>
                <a:cs typeface="+mn-cs"/>
              </a:rPr>
              <a:t>33</a:t>
            </a:r>
          </a:p>
        </p:txBody>
      </p:sp>
      <p:sp>
        <p:nvSpPr>
          <p:cNvPr id="30" name="TextBox 29"/>
          <p:cNvSpPr txBox="1"/>
          <p:nvPr/>
        </p:nvSpPr>
        <p:spPr>
          <a:xfrm>
            <a:off x="4505414" y="2594203"/>
            <a:ext cx="429447" cy="369332"/>
          </a:xfrm>
          <a:prstGeom prst="rect">
            <a:avLst/>
          </a:prstGeom>
          <a:ln>
            <a:solidFill>
              <a:srgbClr val="009999"/>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999"/>
                </a:solidFill>
                <a:effectLst/>
                <a:uLnTx/>
                <a:uFillTx/>
                <a:latin typeface="Calibri" panose="020F0502020204030204"/>
                <a:ea typeface="+mn-ea"/>
                <a:cs typeface="+mn-cs"/>
              </a:rPr>
              <a:t>32</a:t>
            </a:r>
          </a:p>
        </p:txBody>
      </p:sp>
      <p:sp>
        <p:nvSpPr>
          <p:cNvPr id="31" name="TextBox 30"/>
          <p:cNvSpPr txBox="1"/>
          <p:nvPr/>
        </p:nvSpPr>
        <p:spPr>
          <a:xfrm>
            <a:off x="4487847" y="1696096"/>
            <a:ext cx="429447" cy="369332"/>
          </a:xfrm>
          <a:prstGeom prst="rect">
            <a:avLst/>
          </a:prstGeom>
          <a:ln>
            <a:solidFill>
              <a:srgbClr val="009999"/>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9999"/>
                </a:solidFill>
                <a:effectLst/>
                <a:uLnTx/>
                <a:uFillTx/>
                <a:latin typeface="Calibri" panose="020F0502020204030204"/>
                <a:ea typeface="+mn-ea"/>
                <a:cs typeface="+mn-cs"/>
              </a:rPr>
              <a:t>31</a:t>
            </a:r>
          </a:p>
        </p:txBody>
      </p:sp>
    </p:spTree>
    <p:extLst>
      <p:ext uri="{BB962C8B-B14F-4D97-AF65-F5344CB8AC3E}">
        <p14:creationId xmlns:p14="http://schemas.microsoft.com/office/powerpoint/2010/main" val="423664985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1"/>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nextCondLst>
                <p:cond evt="onClick" delay="0">
                  <p:tgtEl>
                    <p:spTgt spid="31"/>
                  </p:tgtEl>
                </p:cond>
              </p:nextCondLst>
            </p:seq>
            <p:seq concurrent="1" nextAc="seek">
              <p:cTn id="7" restart="whenNotActive" fill="hold" evtFilter="cancelBubble" nodeType="interactiveSeq">
                <p:stCondLst>
                  <p:cond evt="onClick" delay="0">
                    <p:tgtEl>
                      <p:spTgt spid="30"/>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childTnLst>
                                </p:cTn>
                              </p:par>
                            </p:childTnLst>
                          </p:cTn>
                        </p:par>
                      </p:childTnLst>
                    </p:cTn>
                  </p:par>
                </p:childTnLst>
              </p:cTn>
              <p:nextCondLst>
                <p:cond evt="onClick" delay="0">
                  <p:tgtEl>
                    <p:spTgt spid="30"/>
                  </p:tgtEl>
                </p:cond>
              </p:nextCondLst>
            </p:seq>
            <p:seq concurrent="1" nextAc="seek">
              <p:cTn id="12" restart="whenNotActive" fill="hold" evtFilter="cancelBubble" nodeType="interactiveSeq">
                <p:stCondLst>
                  <p:cond evt="onClick" delay="0">
                    <p:tgtEl>
                      <p:spTgt spid="29"/>
                    </p:tgtEl>
                  </p:cond>
                </p:stCondLst>
                <p:endSync evt="end" delay="0">
                  <p:rtn val="all"/>
                </p:endSync>
                <p:childTnLst>
                  <p:par>
                    <p:cTn id="13" fill="hold">
                      <p:stCondLst>
                        <p:cond delay="0"/>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childTnLst>
              </p:cTn>
              <p:nextCondLst>
                <p:cond evt="onClick" delay="0">
                  <p:tgtEl>
                    <p:spTgt spid="29"/>
                  </p:tgtEl>
                </p:cond>
              </p:nextCondLst>
            </p:seq>
            <p:seq concurrent="1" nextAc="seek">
              <p:cTn id="17" restart="whenNotActive" fill="hold" evtFilter="cancelBubble" nodeType="interactiveSeq">
                <p:stCondLst>
                  <p:cond evt="onClick" delay="0">
                    <p:tgtEl>
                      <p:spTgt spid="28"/>
                    </p:tgtEl>
                  </p:cond>
                </p:stCondLst>
                <p:endSync evt="end" delay="0">
                  <p:rtn val="all"/>
                </p:endSync>
                <p:childTnLst>
                  <p:par>
                    <p:cTn id="18" fill="hold">
                      <p:stCondLst>
                        <p:cond delay="0"/>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childTnLst>
                                </p:cTn>
                              </p:par>
                            </p:childTnLst>
                          </p:cTn>
                        </p:par>
                      </p:childTnLst>
                    </p:cTn>
                  </p:par>
                </p:childTnLst>
              </p:cTn>
              <p:nextCondLst>
                <p:cond evt="onClick" delay="0">
                  <p:tgtEl>
                    <p:spTgt spid="28"/>
                  </p:tgtEl>
                </p:cond>
              </p:nextCondLst>
            </p:seq>
            <p:seq concurrent="1" nextAc="seek">
              <p:cTn id="22" restart="whenNotActive" fill="hold" evtFilter="cancelBubble" nodeType="interactiveSeq">
                <p:stCondLst>
                  <p:cond evt="onClick" delay="0">
                    <p:tgtEl>
                      <p:spTgt spid="27"/>
                    </p:tgtEl>
                  </p:cond>
                </p:stCondLst>
                <p:endSync evt="end" delay="0">
                  <p:rtn val="all"/>
                </p:endSync>
                <p:childTnLst>
                  <p:par>
                    <p:cTn id="23" fill="hold">
                      <p:stCondLst>
                        <p:cond delay="0"/>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nextCondLst>
                <p:cond evt="onClick" delay="0">
                  <p:tgtEl>
                    <p:spTgt spid="27"/>
                  </p:tgtEl>
                </p:cond>
              </p:nextCondLst>
            </p:seq>
            <p:seq concurrent="1" nextAc="seek">
              <p:cTn id="27" restart="whenNotActive" fill="hold" evtFilter="cancelBubble" nodeType="interactiveSeq">
                <p:stCondLst>
                  <p:cond evt="onClick" delay="0">
                    <p:tgtEl>
                      <p:spTgt spid="26"/>
                    </p:tgtEl>
                  </p:cond>
                </p:stCondLst>
                <p:endSync evt="end" delay="0">
                  <p:rtn val="all"/>
                </p:endSync>
                <p:childTnLst>
                  <p:par>
                    <p:cTn id="28" fill="hold">
                      <p:stCondLst>
                        <p:cond delay="0"/>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childTnLst>
                                </p:cTn>
                              </p:par>
                            </p:childTnLst>
                          </p:cTn>
                        </p:par>
                      </p:childTnLst>
                    </p:cTn>
                  </p:par>
                </p:childTnLst>
              </p:cTn>
              <p:nextCondLst>
                <p:cond evt="onClick" delay="0">
                  <p:tgtEl>
                    <p:spTgt spid="26"/>
                  </p:tgtEl>
                </p:cond>
              </p:nextCondLst>
            </p:seq>
            <p:seq concurrent="1" nextAc="seek">
              <p:cTn id="32" restart="whenNotActive" fill="hold" evtFilter="cancelBubble" nodeType="interactiveSeq">
                <p:stCondLst>
                  <p:cond evt="onClick" delay="0">
                    <p:tgtEl>
                      <p:spTgt spid="24"/>
                    </p:tgtEl>
                  </p:cond>
                </p:stCondLst>
                <p:endSync evt="end" delay="0">
                  <p:rtn val="all"/>
                </p:endSync>
                <p:childTnLst>
                  <p:par>
                    <p:cTn id="33" fill="hold">
                      <p:stCondLst>
                        <p:cond delay="0"/>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childTnLst>
                          </p:cTn>
                        </p:par>
                      </p:childTnLst>
                    </p:cTn>
                  </p:par>
                </p:childTnLst>
              </p:cTn>
              <p:nextCondLst>
                <p:cond evt="onClick" delay="0">
                  <p:tgtEl>
                    <p:spTgt spid="24"/>
                  </p:tgtEl>
                </p:cond>
              </p:nextCondLst>
            </p:seq>
            <p:seq concurrent="1" nextAc="seek">
              <p:cTn id="37" restart="whenNotActive" fill="hold" evtFilter="cancelBubble" nodeType="interactiveSeq">
                <p:stCondLst>
                  <p:cond evt="onClick" delay="0">
                    <p:tgtEl>
                      <p:spTgt spid="23"/>
                    </p:tgtEl>
                  </p:cond>
                </p:stCondLst>
                <p:endSync evt="end" delay="0">
                  <p:rtn val="all"/>
                </p:endSync>
                <p:childTnLst>
                  <p:par>
                    <p:cTn id="38" fill="hold">
                      <p:stCondLst>
                        <p:cond delay="0"/>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childTnLst>
                                </p:cTn>
                              </p:par>
                            </p:childTnLst>
                          </p:cTn>
                        </p:par>
                      </p:childTnLst>
                    </p:cTn>
                  </p:par>
                </p:childTnLst>
              </p:cTn>
              <p:nextCondLst>
                <p:cond evt="onClick" delay="0">
                  <p:tgtEl>
                    <p:spTgt spid="23"/>
                  </p:tgtEl>
                </p:cond>
              </p:nextCondLst>
            </p:seq>
            <p:seq concurrent="1" nextAc="seek">
              <p:cTn id="42" restart="whenNotActive" fill="hold" evtFilter="cancelBubble" nodeType="interactiveSeq">
                <p:stCondLst>
                  <p:cond evt="onClick" delay="0">
                    <p:tgtEl>
                      <p:spTgt spid="18"/>
                    </p:tgtEl>
                  </p:cond>
                </p:stCondLst>
                <p:endSync evt="end" delay="0">
                  <p:rtn val="all"/>
                </p:endSync>
                <p:childTnLst>
                  <p:par>
                    <p:cTn id="43" fill="hold">
                      <p:stCondLst>
                        <p:cond delay="0"/>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childTnLst>
                    </p:cTn>
                  </p:par>
                </p:childTnLst>
              </p:cTn>
              <p:nextCondLst>
                <p:cond evt="onClick" delay="0">
                  <p:tgtEl>
                    <p:spTgt spid="18"/>
                  </p:tgtEl>
                </p:cond>
              </p:nextCondLst>
            </p:seq>
            <p:seq concurrent="1" nextAc="seek">
              <p:cTn id="47" restart="whenNotActive" fill="hold" evtFilter="cancelBubble" nodeType="interactiveSeq">
                <p:stCondLst>
                  <p:cond evt="onClick" delay="0">
                    <p:tgtEl>
                      <p:spTgt spid="25"/>
                    </p:tgtEl>
                  </p:cond>
                </p:stCondLst>
                <p:endSync evt="end" delay="0">
                  <p:rtn val="all"/>
                </p:endSync>
                <p:childTnLst>
                  <p:par>
                    <p:cTn id="48" fill="hold">
                      <p:stCondLst>
                        <p:cond delay="0"/>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childTnLst>
                                </p:cTn>
                              </p:par>
                            </p:childTnLst>
                          </p:cTn>
                        </p:par>
                      </p:childTnLst>
                    </p:cTn>
                  </p:par>
                </p:childTnLst>
              </p:cTn>
              <p:nextCondLst>
                <p:cond evt="onClick" delay="0">
                  <p:tgtEl>
                    <p:spTgt spid="25"/>
                  </p:tgtEl>
                </p:cond>
              </p:nextCondLst>
            </p:seq>
          </p:childTnLst>
        </p:cTn>
      </p:par>
    </p:tnLst>
    <p:bldLst>
      <p:bldP spid="10" grpId="0" animBg="1"/>
      <p:bldP spid="11" grpId="0" animBg="1"/>
      <p:bldP spid="13" grpId="0" animBg="1"/>
      <p:bldP spid="14" grpId="0" animBg="1"/>
      <p:bldP spid="15" grpId="0" animBg="1"/>
      <p:bldP spid="16" grpId="0" animBg="1"/>
      <p:bldP spid="19" grpId="0" animBg="1"/>
      <p:bldP spid="20" grpId="0" animBg="1"/>
      <p:bldP spid="21" grpId="0" animBg="1"/>
      <p:bldP spid="22"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AF8B2E1-3C30-4320-97FF-F6528223F8DD}"/>
              </a:ext>
            </a:extLst>
          </p:cNvPr>
          <p:cNvPicPr>
            <a:picLocks noChangeAspect="1"/>
          </p:cNvPicPr>
          <p:nvPr/>
        </p:nvPicPr>
        <p:blipFill>
          <a:blip r:embed="rId2"/>
          <a:stretch>
            <a:fillRect/>
          </a:stretch>
        </p:blipFill>
        <p:spPr>
          <a:xfrm>
            <a:off x="1885950" y="1055725"/>
            <a:ext cx="8420099" cy="5363588"/>
          </a:xfrm>
          <a:prstGeom prst="rect">
            <a:avLst/>
          </a:prstGeom>
        </p:spPr>
      </p:pic>
      <p:sp>
        <p:nvSpPr>
          <p:cNvPr id="7" name="Title 6">
            <a:extLst>
              <a:ext uri="{FF2B5EF4-FFF2-40B4-BE49-F238E27FC236}">
                <a16:creationId xmlns:a16="http://schemas.microsoft.com/office/drawing/2014/main" id="{6AB6C69C-76FB-4290-B253-0B09BD383FB6}"/>
              </a:ext>
            </a:extLst>
          </p:cNvPr>
          <p:cNvSpPr>
            <a:spLocks noGrp="1"/>
          </p:cNvSpPr>
          <p:nvPr>
            <p:ph type="title"/>
          </p:nvPr>
        </p:nvSpPr>
        <p:spPr>
          <a:xfrm>
            <a:off x="927101" y="164838"/>
            <a:ext cx="10655300" cy="1052709"/>
          </a:xfrm>
        </p:spPr>
        <p:txBody>
          <a:bodyPr/>
          <a:lstStyle/>
          <a:p>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Fabricated sales</a:t>
            </a:r>
          </a:p>
        </p:txBody>
      </p:sp>
      <p:cxnSp>
        <p:nvCxnSpPr>
          <p:cNvPr id="6" name="Straight Connector 5">
            <a:extLst>
              <a:ext uri="{FF2B5EF4-FFF2-40B4-BE49-F238E27FC236}">
                <a16:creationId xmlns:a16="http://schemas.microsoft.com/office/drawing/2014/main" id="{0CF1730B-9FFF-4BEA-A531-C465EA714533}"/>
              </a:ext>
            </a:extLst>
          </p:cNvPr>
          <p:cNvCxnSpPr/>
          <p:nvPr/>
        </p:nvCxnSpPr>
        <p:spPr>
          <a:xfrm>
            <a:off x="1003300" y="959046"/>
            <a:ext cx="1026160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57AC41E-A0BE-4612-B15B-070AFF760835}"/>
              </a:ext>
            </a:extLst>
          </p:cNvPr>
          <p:cNvCxnSpPr/>
          <p:nvPr/>
        </p:nvCxnSpPr>
        <p:spPr>
          <a:xfrm>
            <a:off x="1003300" y="1055725"/>
            <a:ext cx="10261600" cy="0"/>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0280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AB6C69C-76FB-4290-B253-0B09BD383FB6}"/>
              </a:ext>
            </a:extLst>
          </p:cNvPr>
          <p:cNvSpPr>
            <a:spLocks noGrp="1"/>
          </p:cNvSpPr>
          <p:nvPr>
            <p:ph type="title"/>
          </p:nvPr>
        </p:nvSpPr>
        <p:spPr>
          <a:xfrm>
            <a:off x="927101" y="164838"/>
            <a:ext cx="10655300" cy="1052709"/>
          </a:xfrm>
        </p:spPr>
        <p:txBody>
          <a:bodyPr/>
          <a:lstStyle/>
          <a:p>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Non-transparent ownership</a:t>
            </a:r>
          </a:p>
        </p:txBody>
      </p:sp>
      <p:cxnSp>
        <p:nvCxnSpPr>
          <p:cNvPr id="6" name="Straight Connector 5">
            <a:extLst>
              <a:ext uri="{FF2B5EF4-FFF2-40B4-BE49-F238E27FC236}">
                <a16:creationId xmlns:a16="http://schemas.microsoft.com/office/drawing/2014/main" id="{0CF1730B-9FFF-4BEA-A531-C465EA714533}"/>
              </a:ext>
            </a:extLst>
          </p:cNvPr>
          <p:cNvCxnSpPr/>
          <p:nvPr/>
        </p:nvCxnSpPr>
        <p:spPr>
          <a:xfrm>
            <a:off x="1003300" y="959046"/>
            <a:ext cx="1026160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57AC41E-A0BE-4612-B15B-070AFF760835}"/>
              </a:ext>
            </a:extLst>
          </p:cNvPr>
          <p:cNvCxnSpPr/>
          <p:nvPr/>
        </p:nvCxnSpPr>
        <p:spPr>
          <a:xfrm>
            <a:off x="1003300" y="1055725"/>
            <a:ext cx="10261600" cy="0"/>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145BECAB-E673-4E18-A217-580D61CB105D}"/>
              </a:ext>
            </a:extLst>
          </p:cNvPr>
          <p:cNvPicPr>
            <a:picLocks noChangeAspect="1"/>
          </p:cNvPicPr>
          <p:nvPr/>
        </p:nvPicPr>
        <p:blipFill>
          <a:blip r:embed="rId2"/>
          <a:stretch>
            <a:fillRect/>
          </a:stretch>
        </p:blipFill>
        <p:spPr>
          <a:xfrm>
            <a:off x="1568450" y="1148900"/>
            <a:ext cx="9055100" cy="5544262"/>
          </a:xfrm>
          <a:prstGeom prst="rect">
            <a:avLst/>
          </a:prstGeom>
        </p:spPr>
      </p:pic>
    </p:spTree>
    <p:extLst>
      <p:ext uri="{BB962C8B-B14F-4D97-AF65-F5344CB8AC3E}">
        <p14:creationId xmlns:p14="http://schemas.microsoft.com/office/powerpoint/2010/main" val="4065192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AB6C69C-76FB-4290-B253-0B09BD383FB6}"/>
              </a:ext>
            </a:extLst>
          </p:cNvPr>
          <p:cNvSpPr>
            <a:spLocks noGrp="1"/>
          </p:cNvSpPr>
          <p:nvPr>
            <p:ph type="title"/>
          </p:nvPr>
        </p:nvSpPr>
        <p:spPr>
          <a:xfrm>
            <a:off x="927101" y="164838"/>
            <a:ext cx="10655300" cy="1052709"/>
          </a:xfrm>
        </p:spPr>
        <p:txBody>
          <a:bodyPr/>
          <a:lstStyle/>
          <a:p>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Non-transparent ownership</a:t>
            </a:r>
          </a:p>
        </p:txBody>
      </p:sp>
      <p:cxnSp>
        <p:nvCxnSpPr>
          <p:cNvPr id="6" name="Straight Connector 5">
            <a:extLst>
              <a:ext uri="{FF2B5EF4-FFF2-40B4-BE49-F238E27FC236}">
                <a16:creationId xmlns:a16="http://schemas.microsoft.com/office/drawing/2014/main" id="{0CF1730B-9FFF-4BEA-A531-C465EA714533}"/>
              </a:ext>
            </a:extLst>
          </p:cNvPr>
          <p:cNvCxnSpPr/>
          <p:nvPr/>
        </p:nvCxnSpPr>
        <p:spPr>
          <a:xfrm>
            <a:off x="1003300" y="959046"/>
            <a:ext cx="1026160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57AC41E-A0BE-4612-B15B-070AFF760835}"/>
              </a:ext>
            </a:extLst>
          </p:cNvPr>
          <p:cNvCxnSpPr/>
          <p:nvPr/>
        </p:nvCxnSpPr>
        <p:spPr>
          <a:xfrm>
            <a:off x="1003300" y="1055725"/>
            <a:ext cx="10261600" cy="0"/>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145BECAB-E673-4E18-A217-580D61CB105D}"/>
              </a:ext>
            </a:extLst>
          </p:cNvPr>
          <p:cNvPicPr>
            <a:picLocks noChangeAspect="1"/>
          </p:cNvPicPr>
          <p:nvPr/>
        </p:nvPicPr>
        <p:blipFill>
          <a:blip r:embed="rId2"/>
          <a:stretch>
            <a:fillRect/>
          </a:stretch>
        </p:blipFill>
        <p:spPr>
          <a:xfrm>
            <a:off x="1568450" y="1148900"/>
            <a:ext cx="9055100" cy="5544262"/>
          </a:xfrm>
          <a:prstGeom prst="rect">
            <a:avLst/>
          </a:prstGeom>
        </p:spPr>
      </p:pic>
    </p:spTree>
    <p:extLst>
      <p:ext uri="{BB962C8B-B14F-4D97-AF65-F5344CB8AC3E}">
        <p14:creationId xmlns:p14="http://schemas.microsoft.com/office/powerpoint/2010/main" val="99764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AB6C69C-76FB-4290-B253-0B09BD383FB6}"/>
              </a:ext>
            </a:extLst>
          </p:cNvPr>
          <p:cNvSpPr>
            <a:spLocks noGrp="1"/>
          </p:cNvSpPr>
          <p:nvPr>
            <p:ph type="title"/>
          </p:nvPr>
        </p:nvSpPr>
        <p:spPr>
          <a:xfrm>
            <a:off x="927101" y="164838"/>
            <a:ext cx="10655300" cy="1052709"/>
          </a:xfrm>
        </p:spPr>
        <p:txBody>
          <a:bodyPr/>
          <a:lstStyle/>
          <a:p>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Property Flipping</a:t>
            </a:r>
          </a:p>
        </p:txBody>
      </p:sp>
      <p:cxnSp>
        <p:nvCxnSpPr>
          <p:cNvPr id="6" name="Straight Connector 5">
            <a:extLst>
              <a:ext uri="{FF2B5EF4-FFF2-40B4-BE49-F238E27FC236}">
                <a16:creationId xmlns:a16="http://schemas.microsoft.com/office/drawing/2014/main" id="{0CF1730B-9FFF-4BEA-A531-C465EA714533}"/>
              </a:ext>
            </a:extLst>
          </p:cNvPr>
          <p:cNvCxnSpPr/>
          <p:nvPr/>
        </p:nvCxnSpPr>
        <p:spPr>
          <a:xfrm>
            <a:off x="1003300" y="959046"/>
            <a:ext cx="1026160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57AC41E-A0BE-4612-B15B-070AFF760835}"/>
              </a:ext>
            </a:extLst>
          </p:cNvPr>
          <p:cNvCxnSpPr/>
          <p:nvPr/>
        </p:nvCxnSpPr>
        <p:spPr>
          <a:xfrm>
            <a:off x="1003300" y="1055725"/>
            <a:ext cx="10261600" cy="0"/>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D9F17744-89BF-4D19-BB88-95DCC021CDAB}"/>
              </a:ext>
            </a:extLst>
          </p:cNvPr>
          <p:cNvPicPr>
            <a:picLocks noChangeAspect="1"/>
          </p:cNvPicPr>
          <p:nvPr/>
        </p:nvPicPr>
        <p:blipFill>
          <a:blip r:embed="rId2"/>
          <a:stretch>
            <a:fillRect/>
          </a:stretch>
        </p:blipFill>
        <p:spPr>
          <a:xfrm>
            <a:off x="1581150" y="1217546"/>
            <a:ext cx="9029700" cy="5602483"/>
          </a:xfrm>
          <a:prstGeom prst="rect">
            <a:avLst/>
          </a:prstGeom>
        </p:spPr>
      </p:pic>
    </p:spTree>
    <p:extLst>
      <p:ext uri="{BB962C8B-B14F-4D97-AF65-F5344CB8AC3E}">
        <p14:creationId xmlns:p14="http://schemas.microsoft.com/office/powerpoint/2010/main" val="1473536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AB6C69C-76FB-4290-B253-0B09BD383FB6}"/>
              </a:ext>
            </a:extLst>
          </p:cNvPr>
          <p:cNvSpPr>
            <a:spLocks noGrp="1"/>
          </p:cNvSpPr>
          <p:nvPr>
            <p:ph type="title"/>
          </p:nvPr>
        </p:nvSpPr>
        <p:spPr>
          <a:xfrm>
            <a:off x="927101" y="164838"/>
            <a:ext cx="10655300" cy="1052709"/>
          </a:xfrm>
        </p:spPr>
        <p:txBody>
          <a:bodyPr/>
          <a:lstStyle/>
          <a:p>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Structuring or smurfing</a:t>
            </a:r>
          </a:p>
        </p:txBody>
      </p:sp>
      <p:cxnSp>
        <p:nvCxnSpPr>
          <p:cNvPr id="6" name="Straight Connector 5">
            <a:extLst>
              <a:ext uri="{FF2B5EF4-FFF2-40B4-BE49-F238E27FC236}">
                <a16:creationId xmlns:a16="http://schemas.microsoft.com/office/drawing/2014/main" id="{0CF1730B-9FFF-4BEA-A531-C465EA714533}"/>
              </a:ext>
            </a:extLst>
          </p:cNvPr>
          <p:cNvCxnSpPr/>
          <p:nvPr/>
        </p:nvCxnSpPr>
        <p:spPr>
          <a:xfrm>
            <a:off x="1003300" y="959046"/>
            <a:ext cx="1026160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57AC41E-A0BE-4612-B15B-070AFF760835}"/>
              </a:ext>
            </a:extLst>
          </p:cNvPr>
          <p:cNvCxnSpPr/>
          <p:nvPr/>
        </p:nvCxnSpPr>
        <p:spPr>
          <a:xfrm>
            <a:off x="1003300" y="1055725"/>
            <a:ext cx="10261600" cy="0"/>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5A9F5FF4-D454-459C-8AAA-DFD7E2163508}"/>
              </a:ext>
            </a:extLst>
          </p:cNvPr>
          <p:cNvPicPr>
            <a:picLocks noChangeAspect="1"/>
          </p:cNvPicPr>
          <p:nvPr/>
        </p:nvPicPr>
        <p:blipFill>
          <a:blip r:embed="rId2"/>
          <a:stretch>
            <a:fillRect/>
          </a:stretch>
        </p:blipFill>
        <p:spPr>
          <a:xfrm>
            <a:off x="1663700" y="1165219"/>
            <a:ext cx="8864600" cy="5588890"/>
          </a:xfrm>
          <a:prstGeom prst="rect">
            <a:avLst/>
          </a:prstGeom>
        </p:spPr>
      </p:pic>
    </p:spTree>
    <p:extLst>
      <p:ext uri="{BB962C8B-B14F-4D97-AF65-F5344CB8AC3E}">
        <p14:creationId xmlns:p14="http://schemas.microsoft.com/office/powerpoint/2010/main" val="3507257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AB6C69C-76FB-4290-B253-0B09BD383FB6}"/>
              </a:ext>
            </a:extLst>
          </p:cNvPr>
          <p:cNvSpPr>
            <a:spLocks noGrp="1"/>
          </p:cNvSpPr>
          <p:nvPr>
            <p:ph type="title"/>
          </p:nvPr>
        </p:nvSpPr>
        <p:spPr>
          <a:xfrm>
            <a:off x="927101" y="164838"/>
            <a:ext cx="10655300" cy="1052709"/>
          </a:xfrm>
        </p:spPr>
        <p:txBody>
          <a:bodyPr/>
          <a:lstStyle/>
          <a:p>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Loan-back money laundering</a:t>
            </a:r>
          </a:p>
        </p:txBody>
      </p:sp>
      <p:cxnSp>
        <p:nvCxnSpPr>
          <p:cNvPr id="6" name="Straight Connector 5">
            <a:extLst>
              <a:ext uri="{FF2B5EF4-FFF2-40B4-BE49-F238E27FC236}">
                <a16:creationId xmlns:a16="http://schemas.microsoft.com/office/drawing/2014/main" id="{0CF1730B-9FFF-4BEA-A531-C465EA714533}"/>
              </a:ext>
            </a:extLst>
          </p:cNvPr>
          <p:cNvCxnSpPr/>
          <p:nvPr/>
        </p:nvCxnSpPr>
        <p:spPr>
          <a:xfrm>
            <a:off x="1003300" y="959046"/>
            <a:ext cx="1026160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57AC41E-A0BE-4612-B15B-070AFF760835}"/>
              </a:ext>
            </a:extLst>
          </p:cNvPr>
          <p:cNvCxnSpPr/>
          <p:nvPr/>
        </p:nvCxnSpPr>
        <p:spPr>
          <a:xfrm>
            <a:off x="1003300" y="1055725"/>
            <a:ext cx="10261600" cy="0"/>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607C9C3A-3F8C-4DD0-BA16-2EEFACB7EC6C}"/>
              </a:ext>
            </a:extLst>
          </p:cNvPr>
          <p:cNvPicPr>
            <a:picLocks noChangeAspect="1"/>
          </p:cNvPicPr>
          <p:nvPr/>
        </p:nvPicPr>
        <p:blipFill>
          <a:blip r:embed="rId2"/>
          <a:stretch>
            <a:fillRect/>
          </a:stretch>
        </p:blipFill>
        <p:spPr>
          <a:xfrm>
            <a:off x="1682750" y="1152404"/>
            <a:ext cx="8826500" cy="5606870"/>
          </a:xfrm>
          <a:prstGeom prst="rect">
            <a:avLst/>
          </a:prstGeom>
        </p:spPr>
      </p:pic>
    </p:spTree>
    <p:extLst>
      <p:ext uri="{BB962C8B-B14F-4D97-AF65-F5344CB8AC3E}">
        <p14:creationId xmlns:p14="http://schemas.microsoft.com/office/powerpoint/2010/main" val="4098326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3210" y="172332"/>
            <a:ext cx="10515600" cy="1325563"/>
          </a:xfrm>
        </p:spPr>
        <p:txBody>
          <a:bodyPr>
            <a:normAutofit/>
          </a:bodyPr>
          <a:lstStyle/>
          <a:p>
            <a:r>
              <a:rPr lang="en-US" sz="4200" dirty="0">
                <a:latin typeface="Calibri" panose="020F0502020204030204" pitchFamily="34" charset="0"/>
                <a:ea typeface="Calibri" panose="020F0502020204030204" pitchFamily="34" charset="0"/>
                <a:cs typeface="Calibri" panose="020F0502020204030204" pitchFamily="34" charset="0"/>
              </a:rPr>
              <a:t>Where’s the ‘placement’ ?</a:t>
            </a:r>
          </a:p>
        </p:txBody>
      </p:sp>
      <p:sp>
        <p:nvSpPr>
          <p:cNvPr id="13" name="TextBox 12"/>
          <p:cNvSpPr txBox="1"/>
          <p:nvPr/>
        </p:nvSpPr>
        <p:spPr>
          <a:xfrm>
            <a:off x="1100978" y="1564381"/>
            <a:ext cx="2329962" cy="426207"/>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marL="0" marR="0" lvl="0" indent="0" algn="ctr" defTabSz="914400" rtl="0" eaLnBrk="1" fontAlgn="auto" latinLnBrk="0" hangingPunct="1">
              <a:lnSpc>
                <a:spcPct val="120000"/>
              </a:lnSpc>
              <a:spcBef>
                <a:spcPts val="0"/>
              </a:spcBef>
              <a:spcAft>
                <a:spcPts val="0"/>
              </a:spcAft>
              <a:buClr>
                <a:srgbClr val="44546A"/>
              </a:buClr>
              <a:buSzTx/>
              <a:buFontTx/>
              <a:buNone/>
              <a:tabLst/>
              <a:defRPr/>
            </a:pPr>
            <a:r>
              <a:rPr kumimoji="0" lang="en-US" sz="2000" b="1" i="0" u="none" strike="noStrike" kern="1200" cap="none" spc="0" normalizeH="0" baseline="0" noProof="0" dirty="0">
                <a:ln>
                  <a:noFill/>
                </a:ln>
                <a:solidFill>
                  <a:schemeClr val="accent6">
                    <a:lumMod val="75000"/>
                  </a:schemeClr>
                </a:solidFill>
                <a:effectLst/>
                <a:uLnTx/>
                <a:uFillTx/>
                <a:latin typeface="Century Gothic" panose="020B0502020202020204" pitchFamily="34" charset="0"/>
                <a:ea typeface="+mn-ea"/>
                <a:cs typeface="+mn-cs"/>
              </a:rPr>
              <a:t>Criminal</a:t>
            </a:r>
          </a:p>
        </p:txBody>
      </p:sp>
      <p:sp>
        <p:nvSpPr>
          <p:cNvPr id="14" name="TextBox 13"/>
          <p:cNvSpPr txBox="1"/>
          <p:nvPr/>
        </p:nvSpPr>
        <p:spPr>
          <a:xfrm>
            <a:off x="8878848" y="5008233"/>
            <a:ext cx="2329962" cy="426207"/>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marL="0" marR="0" lvl="0" indent="0" algn="ctr" defTabSz="914400" rtl="0" eaLnBrk="1" fontAlgn="auto" latinLnBrk="0" hangingPunct="1">
              <a:lnSpc>
                <a:spcPct val="120000"/>
              </a:lnSpc>
              <a:spcBef>
                <a:spcPts val="0"/>
              </a:spcBef>
              <a:spcAft>
                <a:spcPts val="0"/>
              </a:spcAft>
              <a:buClr>
                <a:srgbClr val="44546A"/>
              </a:buClr>
              <a:buSzTx/>
              <a:buFontTx/>
              <a:buNone/>
              <a:tabLst/>
              <a:defRPr/>
            </a:pPr>
            <a:r>
              <a:rPr kumimoji="0" lang="en-US" sz="2000" b="1" i="0" u="none" strike="noStrike" kern="1200" cap="none" spc="0" normalizeH="0" baseline="0" noProof="0" dirty="0">
                <a:ln>
                  <a:noFill/>
                </a:ln>
                <a:solidFill>
                  <a:schemeClr val="accent6">
                    <a:lumMod val="75000"/>
                  </a:schemeClr>
                </a:solidFill>
                <a:effectLst/>
                <a:uLnTx/>
                <a:uFillTx/>
                <a:latin typeface="Century Gothic" panose="020B0502020202020204" pitchFamily="34" charset="0"/>
                <a:ea typeface="+mn-ea"/>
                <a:cs typeface="+mn-cs"/>
              </a:rPr>
              <a:t>Property</a:t>
            </a:r>
          </a:p>
        </p:txBody>
      </p:sp>
      <p:sp>
        <p:nvSpPr>
          <p:cNvPr id="15" name="TextBox 14"/>
          <p:cNvSpPr txBox="1"/>
          <p:nvPr/>
        </p:nvSpPr>
        <p:spPr>
          <a:xfrm>
            <a:off x="1119916" y="5041550"/>
            <a:ext cx="2329962" cy="426207"/>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marL="0" marR="0" lvl="0" indent="0" algn="ctr" defTabSz="914400" rtl="0" eaLnBrk="1" fontAlgn="auto" latinLnBrk="0" hangingPunct="1">
              <a:lnSpc>
                <a:spcPct val="120000"/>
              </a:lnSpc>
              <a:spcBef>
                <a:spcPts val="0"/>
              </a:spcBef>
              <a:spcAft>
                <a:spcPts val="0"/>
              </a:spcAft>
              <a:buClr>
                <a:srgbClr val="44546A"/>
              </a:buClr>
              <a:buSzTx/>
              <a:buFontTx/>
              <a:buNone/>
              <a:tabLst/>
              <a:defRPr/>
            </a:pPr>
            <a:r>
              <a:rPr kumimoji="0" lang="en-US" sz="2000" b="1" i="0" u="none" strike="noStrike" kern="1200" cap="none" spc="0" normalizeH="0" baseline="0" noProof="0" dirty="0">
                <a:ln>
                  <a:noFill/>
                </a:ln>
                <a:solidFill>
                  <a:schemeClr val="accent6">
                    <a:lumMod val="75000"/>
                  </a:schemeClr>
                </a:solidFill>
                <a:effectLst/>
                <a:uLnTx/>
                <a:uFillTx/>
                <a:latin typeface="Century Gothic" panose="020B0502020202020204" pitchFamily="34" charset="0"/>
                <a:ea typeface="+mn-ea"/>
                <a:cs typeface="+mn-cs"/>
              </a:rPr>
              <a:t>Crime</a:t>
            </a:r>
          </a:p>
        </p:txBody>
      </p:sp>
      <p:cxnSp>
        <p:nvCxnSpPr>
          <p:cNvPr id="16" name="Straight Connector 15"/>
          <p:cNvCxnSpPr>
            <a:cxnSpLocks/>
            <a:stCxn id="13" idx="2"/>
            <a:endCxn id="15" idx="0"/>
          </p:cNvCxnSpPr>
          <p:nvPr/>
        </p:nvCxnSpPr>
        <p:spPr>
          <a:xfrm>
            <a:off x="2265959" y="1990588"/>
            <a:ext cx="18938" cy="3050962"/>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7" name="Straight Connector 16"/>
          <p:cNvCxnSpPr>
            <a:cxnSpLocks/>
            <a:stCxn id="13" idx="3"/>
            <a:endCxn id="14" idx="0"/>
          </p:cNvCxnSpPr>
          <p:nvPr/>
        </p:nvCxnSpPr>
        <p:spPr>
          <a:xfrm>
            <a:off x="3430940" y="1777485"/>
            <a:ext cx="6612889" cy="3230748"/>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8" name="Straight Connector 17"/>
          <p:cNvCxnSpPr>
            <a:cxnSpLocks/>
          </p:cNvCxnSpPr>
          <p:nvPr/>
        </p:nvCxnSpPr>
        <p:spPr>
          <a:xfrm flipH="1">
            <a:off x="3411241" y="5210003"/>
            <a:ext cx="5467607" cy="32325"/>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543788" y="4756617"/>
            <a:ext cx="1213338" cy="81346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1697690" y="2899575"/>
            <a:ext cx="1216525" cy="650439"/>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5356384" y="2669069"/>
            <a:ext cx="1028751" cy="72146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6467010" y="2814131"/>
            <a:ext cx="1747471" cy="734945"/>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
                <a:srgbClr val="44546A"/>
              </a:buClr>
              <a:buSzTx/>
              <a:buFontTx/>
              <a:buNone/>
              <a:tabLst/>
              <a:defRPr/>
            </a:pPr>
            <a:r>
              <a:rPr kumimoji="0" lang="en-US"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Disconnect 3 [</a:t>
            </a:r>
            <a:r>
              <a:rPr kumimoji="0" lang="en-US"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DISGUISE</a:t>
            </a:r>
            <a:r>
              <a:rPr kumimoji="0" lang="en-US"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a:t>
            </a:r>
          </a:p>
        </p:txBody>
      </p:sp>
      <p:sp>
        <p:nvSpPr>
          <p:cNvPr id="23" name="TextBox 22"/>
          <p:cNvSpPr txBox="1"/>
          <p:nvPr/>
        </p:nvSpPr>
        <p:spPr>
          <a:xfrm>
            <a:off x="537426" y="3181604"/>
            <a:ext cx="1747471" cy="734945"/>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
                <a:srgbClr val="44546A"/>
              </a:buClr>
              <a:buSzTx/>
              <a:buFontTx/>
              <a:buNone/>
              <a:tabLst/>
              <a:defRPr/>
            </a:pPr>
            <a:r>
              <a:rPr kumimoji="0" lang="en-US"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Disconnect 1</a:t>
            </a:r>
          </a:p>
          <a:p>
            <a:pPr marL="0" marR="0" lvl="0" indent="0" algn="ctr" defTabSz="914400" rtl="0" eaLnBrk="1" fontAlgn="auto" latinLnBrk="0" hangingPunct="1">
              <a:lnSpc>
                <a:spcPct val="120000"/>
              </a:lnSpc>
              <a:spcBef>
                <a:spcPts val="0"/>
              </a:spcBef>
              <a:spcAft>
                <a:spcPts val="0"/>
              </a:spcAft>
              <a:buClr>
                <a:srgbClr val="44546A"/>
              </a:buClr>
              <a:buSzTx/>
              <a:buFontTx/>
              <a:buNone/>
              <a:tabLst/>
              <a:defRPr/>
            </a:pPr>
            <a:r>
              <a:rPr lang="en-US" dirty="0">
                <a:solidFill>
                  <a:prstClr val="black"/>
                </a:solidFill>
                <a:latin typeface="Calibri" panose="020F0502020204030204" pitchFamily="34" charset="0"/>
                <a:ea typeface="Calibri" panose="020F0502020204030204" pitchFamily="34" charset="0"/>
                <a:cs typeface="Calibri" panose="020F0502020204030204" pitchFamily="34" charset="0"/>
              </a:rPr>
              <a:t>[</a:t>
            </a:r>
            <a:r>
              <a:rPr lang="en-US" b="1" dirty="0">
                <a:solidFill>
                  <a:prstClr val="black"/>
                </a:solidFill>
                <a:latin typeface="Calibri" panose="020F0502020204030204" pitchFamily="34" charset="0"/>
                <a:ea typeface="Calibri" panose="020F0502020204030204" pitchFamily="34" charset="0"/>
                <a:cs typeface="Calibri" panose="020F0502020204030204" pitchFamily="34" charset="0"/>
              </a:rPr>
              <a:t>ENABLE</a:t>
            </a:r>
            <a:r>
              <a:rPr lang="en-US" dirty="0">
                <a:solidFill>
                  <a:prstClr val="black"/>
                </a:solidFill>
                <a:latin typeface="Calibri" panose="020F0502020204030204" pitchFamily="34" charset="0"/>
                <a:ea typeface="Calibri" panose="020F0502020204030204" pitchFamily="34" charset="0"/>
                <a:cs typeface="Calibri" panose="020F0502020204030204" pitchFamily="34" charset="0"/>
              </a:rPr>
              <a:t>]</a:t>
            </a:r>
            <a:endParaRPr kumimoji="0" lang="en-US"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24" name="TextBox 23"/>
          <p:cNvSpPr txBox="1"/>
          <p:nvPr/>
        </p:nvSpPr>
        <p:spPr>
          <a:xfrm>
            <a:off x="4921737" y="5401753"/>
            <a:ext cx="1747471" cy="734945"/>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
                <a:srgbClr val="44546A"/>
              </a:buClr>
              <a:buSzTx/>
              <a:buFontTx/>
              <a:buNone/>
              <a:tabLst/>
              <a:defRPr/>
            </a:pPr>
            <a:r>
              <a:rPr kumimoji="0" lang="en-US"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Disconnect 2</a:t>
            </a:r>
          </a:p>
          <a:p>
            <a:pPr marL="0" marR="0" lvl="0" indent="0" algn="ctr" defTabSz="914400" rtl="0" eaLnBrk="1" fontAlgn="auto" latinLnBrk="0" hangingPunct="1">
              <a:lnSpc>
                <a:spcPct val="120000"/>
              </a:lnSpc>
              <a:spcBef>
                <a:spcPts val="0"/>
              </a:spcBef>
              <a:spcAft>
                <a:spcPts val="0"/>
              </a:spcAft>
              <a:buClr>
                <a:srgbClr val="44546A"/>
              </a:buClr>
              <a:buSzTx/>
              <a:buFontTx/>
              <a:buNone/>
              <a:tabLst/>
              <a:defRPr/>
            </a:pPr>
            <a:r>
              <a:rPr lang="en-US" dirty="0">
                <a:solidFill>
                  <a:prstClr val="black"/>
                </a:solidFill>
                <a:latin typeface="Calibri" panose="020F0502020204030204" pitchFamily="34" charset="0"/>
                <a:ea typeface="Calibri" panose="020F0502020204030204" pitchFamily="34" charset="0"/>
                <a:cs typeface="Calibri" panose="020F0502020204030204" pitchFamily="34" charset="0"/>
              </a:rPr>
              <a:t>[</a:t>
            </a:r>
            <a:r>
              <a:rPr lang="en-US" b="1" dirty="0">
                <a:solidFill>
                  <a:prstClr val="black"/>
                </a:solidFill>
                <a:latin typeface="Calibri" panose="020F0502020204030204" pitchFamily="34" charset="0"/>
                <a:ea typeface="Calibri" panose="020F0502020204030204" pitchFamily="34" charset="0"/>
                <a:cs typeface="Calibri" panose="020F0502020204030204" pitchFamily="34" charset="0"/>
              </a:rPr>
              <a:t>DISTANCE</a:t>
            </a:r>
            <a:r>
              <a:rPr lang="en-US" dirty="0">
                <a:solidFill>
                  <a:prstClr val="black"/>
                </a:solidFill>
                <a:latin typeface="Calibri" panose="020F0502020204030204" pitchFamily="34" charset="0"/>
                <a:ea typeface="Calibri" panose="020F0502020204030204" pitchFamily="34" charset="0"/>
                <a:cs typeface="Calibri" panose="020F0502020204030204" pitchFamily="34" charset="0"/>
              </a:rPr>
              <a:t>]</a:t>
            </a:r>
            <a:endParaRPr kumimoji="0" lang="en-US"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25" name="Rectangle 24"/>
          <p:cNvSpPr/>
          <p:nvPr/>
        </p:nvSpPr>
        <p:spPr>
          <a:xfrm>
            <a:off x="7806835" y="2299737"/>
            <a:ext cx="5022529"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hlinkClick r:id="rId3"/>
              </a:rPr>
              <a:t>http://www.stephenplattwrites.com/#book</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6" name="5-Point Star 25"/>
          <p:cNvSpPr/>
          <p:nvPr/>
        </p:nvSpPr>
        <p:spPr>
          <a:xfrm>
            <a:off x="7739427" y="1639370"/>
            <a:ext cx="838394" cy="760254"/>
          </a:xfrm>
          <a:prstGeom prst="star5">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30" name="Straight Connector 29">
            <a:extLst>
              <a:ext uri="{FF2B5EF4-FFF2-40B4-BE49-F238E27FC236}">
                <a16:creationId xmlns:a16="http://schemas.microsoft.com/office/drawing/2014/main" id="{0C15F901-BA1C-4235-B638-C15EBB8A2D43}"/>
              </a:ext>
            </a:extLst>
          </p:cNvPr>
          <p:cNvCxnSpPr/>
          <p:nvPr/>
        </p:nvCxnSpPr>
        <p:spPr>
          <a:xfrm>
            <a:off x="821508" y="1287918"/>
            <a:ext cx="10261600" cy="0"/>
          </a:xfrm>
          <a:prstGeom prst="line">
            <a:avLst/>
          </a:prstGeom>
          <a:noFill/>
          <a:ln w="38100" cap="flat" cmpd="sng" algn="ctr">
            <a:solidFill>
              <a:srgbClr val="FFC000"/>
            </a:solidFill>
            <a:prstDash val="solid"/>
            <a:miter lim="800000"/>
          </a:ln>
          <a:effectLst/>
        </p:spPr>
      </p:cxnSp>
      <p:cxnSp>
        <p:nvCxnSpPr>
          <p:cNvPr id="31" name="Straight Connector 30">
            <a:extLst>
              <a:ext uri="{FF2B5EF4-FFF2-40B4-BE49-F238E27FC236}">
                <a16:creationId xmlns:a16="http://schemas.microsoft.com/office/drawing/2014/main" id="{CB661052-3ABB-4788-99B0-B64E0A5CD6C4}"/>
              </a:ext>
            </a:extLst>
          </p:cNvPr>
          <p:cNvCxnSpPr/>
          <p:nvPr/>
        </p:nvCxnSpPr>
        <p:spPr>
          <a:xfrm>
            <a:off x="821508" y="1390243"/>
            <a:ext cx="10261600" cy="0"/>
          </a:xfrm>
          <a:prstGeom prst="line">
            <a:avLst/>
          </a:prstGeom>
          <a:noFill/>
          <a:ln w="38100" cap="rnd" cmpd="sng" algn="ctr">
            <a:solidFill>
              <a:srgbClr val="92D050"/>
            </a:solidFill>
            <a:prstDash val="solid"/>
          </a:ln>
          <a:effectLst/>
        </p:spPr>
      </p:cxnSp>
    </p:spTree>
    <p:extLst>
      <p:ext uri="{BB962C8B-B14F-4D97-AF65-F5344CB8AC3E}">
        <p14:creationId xmlns:p14="http://schemas.microsoft.com/office/powerpoint/2010/main" val="23135022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AB6C69C-76FB-4290-B253-0B09BD383FB6}"/>
              </a:ext>
            </a:extLst>
          </p:cNvPr>
          <p:cNvSpPr>
            <a:spLocks noGrp="1"/>
          </p:cNvSpPr>
          <p:nvPr>
            <p:ph type="title"/>
          </p:nvPr>
        </p:nvSpPr>
        <p:spPr>
          <a:xfrm>
            <a:off x="927101" y="164838"/>
            <a:ext cx="10655300" cy="1052709"/>
          </a:xfrm>
        </p:spPr>
        <p:txBody>
          <a:bodyPr/>
          <a:lstStyle/>
          <a:p>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Loan-back money laundering</a:t>
            </a:r>
          </a:p>
        </p:txBody>
      </p:sp>
      <p:cxnSp>
        <p:nvCxnSpPr>
          <p:cNvPr id="6" name="Straight Connector 5">
            <a:extLst>
              <a:ext uri="{FF2B5EF4-FFF2-40B4-BE49-F238E27FC236}">
                <a16:creationId xmlns:a16="http://schemas.microsoft.com/office/drawing/2014/main" id="{0CF1730B-9FFF-4BEA-A531-C465EA714533}"/>
              </a:ext>
            </a:extLst>
          </p:cNvPr>
          <p:cNvCxnSpPr/>
          <p:nvPr/>
        </p:nvCxnSpPr>
        <p:spPr>
          <a:xfrm>
            <a:off x="1003300" y="959046"/>
            <a:ext cx="1026160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57AC41E-A0BE-4612-B15B-070AFF760835}"/>
              </a:ext>
            </a:extLst>
          </p:cNvPr>
          <p:cNvCxnSpPr/>
          <p:nvPr/>
        </p:nvCxnSpPr>
        <p:spPr>
          <a:xfrm>
            <a:off x="1003300" y="1055725"/>
            <a:ext cx="10261600" cy="0"/>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607C9C3A-3F8C-4DD0-BA16-2EEFACB7EC6C}"/>
              </a:ext>
            </a:extLst>
          </p:cNvPr>
          <p:cNvPicPr>
            <a:picLocks noChangeAspect="1"/>
          </p:cNvPicPr>
          <p:nvPr/>
        </p:nvPicPr>
        <p:blipFill>
          <a:blip r:embed="rId2"/>
          <a:stretch>
            <a:fillRect/>
          </a:stretch>
        </p:blipFill>
        <p:spPr>
          <a:xfrm>
            <a:off x="1682750" y="1152404"/>
            <a:ext cx="8826500" cy="5606870"/>
          </a:xfrm>
          <a:prstGeom prst="rect">
            <a:avLst/>
          </a:prstGeom>
        </p:spPr>
      </p:pic>
    </p:spTree>
    <p:extLst>
      <p:ext uri="{BB962C8B-B14F-4D97-AF65-F5344CB8AC3E}">
        <p14:creationId xmlns:p14="http://schemas.microsoft.com/office/powerpoint/2010/main" val="2023672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AB6C69C-76FB-4290-B253-0B09BD383FB6}"/>
              </a:ext>
            </a:extLst>
          </p:cNvPr>
          <p:cNvSpPr>
            <a:spLocks noGrp="1"/>
          </p:cNvSpPr>
          <p:nvPr>
            <p:ph type="title"/>
          </p:nvPr>
        </p:nvSpPr>
        <p:spPr>
          <a:xfrm>
            <a:off x="965200" y="638016"/>
            <a:ext cx="9404723" cy="1400530"/>
          </a:xfrm>
        </p:spPr>
        <p:txBody>
          <a:bodyPr/>
          <a:lstStyle/>
          <a:p>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Schemes – Team Exercises</a:t>
            </a:r>
          </a:p>
        </p:txBody>
      </p:sp>
      <p:cxnSp>
        <p:nvCxnSpPr>
          <p:cNvPr id="6" name="Straight Connector 5">
            <a:extLst>
              <a:ext uri="{FF2B5EF4-FFF2-40B4-BE49-F238E27FC236}">
                <a16:creationId xmlns:a16="http://schemas.microsoft.com/office/drawing/2014/main" id="{0CF1730B-9FFF-4BEA-A531-C465EA714533}"/>
              </a:ext>
            </a:extLst>
          </p:cNvPr>
          <p:cNvCxnSpPr/>
          <p:nvPr/>
        </p:nvCxnSpPr>
        <p:spPr>
          <a:xfrm>
            <a:off x="965200" y="1614489"/>
            <a:ext cx="1026160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57AC41E-A0BE-4612-B15B-070AFF760835}"/>
              </a:ext>
            </a:extLst>
          </p:cNvPr>
          <p:cNvCxnSpPr/>
          <p:nvPr/>
        </p:nvCxnSpPr>
        <p:spPr>
          <a:xfrm>
            <a:off x="965200" y="1690688"/>
            <a:ext cx="10261600" cy="0"/>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sp>
        <p:nvSpPr>
          <p:cNvPr id="10" name="Content Placeholder 2">
            <a:extLst>
              <a:ext uri="{FF2B5EF4-FFF2-40B4-BE49-F238E27FC236}">
                <a16:creationId xmlns:a16="http://schemas.microsoft.com/office/drawing/2014/main" id="{253F10BA-0F8C-46E9-A992-570D7D317C6F}"/>
              </a:ext>
            </a:extLst>
          </p:cNvPr>
          <p:cNvSpPr>
            <a:spLocks noGrp="1"/>
          </p:cNvSpPr>
          <p:nvPr>
            <p:ph idx="1"/>
          </p:nvPr>
        </p:nvSpPr>
        <p:spPr>
          <a:xfrm>
            <a:off x="1063929" y="2114744"/>
            <a:ext cx="9819971" cy="4105239"/>
          </a:xfrm>
        </p:spPr>
        <p:txBody>
          <a:bodyPr>
            <a:noAutofit/>
          </a:bodyPr>
          <a:lstStyle/>
          <a:p>
            <a:pPr>
              <a:buClr>
                <a:srgbClr val="FFC000"/>
              </a:buClr>
            </a:pPr>
            <a:r>
              <a:rPr lang="en-GB" sz="2800" dirty="0">
                <a:solidFill>
                  <a:schemeClr val="bg1"/>
                </a:solidFill>
                <a:latin typeface="Calibri" panose="020F0502020204030204" pitchFamily="34" charset="0"/>
                <a:ea typeface="Calibri" panose="020F0502020204030204" pitchFamily="34" charset="0"/>
                <a:cs typeface="Calibri" panose="020F0502020204030204" pitchFamily="34" charset="0"/>
              </a:rPr>
              <a:t>The prosecutor has asked you to demonstrate the money laundering scheme in your current investigation.</a:t>
            </a:r>
          </a:p>
          <a:p>
            <a:pPr>
              <a:buClr>
                <a:srgbClr val="FFC000"/>
              </a:buClr>
            </a:pPr>
            <a:r>
              <a:rPr lang="en-GB" sz="2800" dirty="0">
                <a:solidFill>
                  <a:schemeClr val="bg1"/>
                </a:solidFill>
                <a:latin typeface="Calibri" panose="020F0502020204030204" pitchFamily="34" charset="0"/>
                <a:ea typeface="Calibri" panose="020F0502020204030204" pitchFamily="34" charset="0"/>
                <a:cs typeface="Calibri" panose="020F0502020204030204" pitchFamily="34" charset="0"/>
              </a:rPr>
              <a:t>Chose a different crime type and using </a:t>
            </a:r>
            <a:r>
              <a:rPr lang="en-GB" sz="2800" b="1" dirty="0">
                <a:solidFill>
                  <a:schemeClr val="bg1"/>
                </a:solidFill>
                <a:latin typeface="Calibri" panose="020F0502020204030204" pitchFamily="34" charset="0"/>
                <a:ea typeface="Calibri" panose="020F0502020204030204" pitchFamily="34" charset="0"/>
                <a:cs typeface="Calibri" panose="020F0502020204030204" pitchFamily="34" charset="0"/>
              </a:rPr>
              <a:t>placement</a:t>
            </a:r>
            <a:r>
              <a:rPr lang="en-GB" sz="2800" dirty="0">
                <a:solidFill>
                  <a:schemeClr val="bg1"/>
                </a:solidFill>
                <a:latin typeface="Calibri" panose="020F0502020204030204" pitchFamily="34" charset="0"/>
                <a:ea typeface="Calibri" panose="020F0502020204030204" pitchFamily="34" charset="0"/>
                <a:cs typeface="Calibri" panose="020F0502020204030204" pitchFamily="34" charset="0"/>
              </a:rPr>
              <a:t>, </a:t>
            </a:r>
            <a:r>
              <a:rPr lang="en-GB" sz="2800" b="1" dirty="0">
                <a:solidFill>
                  <a:schemeClr val="bg1"/>
                </a:solidFill>
                <a:latin typeface="Calibri" panose="020F0502020204030204" pitchFamily="34" charset="0"/>
                <a:ea typeface="Calibri" panose="020F0502020204030204" pitchFamily="34" charset="0"/>
                <a:cs typeface="Calibri" panose="020F0502020204030204" pitchFamily="34" charset="0"/>
              </a:rPr>
              <a:t>layering</a:t>
            </a:r>
            <a:r>
              <a:rPr lang="en-GB" sz="2800" dirty="0">
                <a:solidFill>
                  <a:schemeClr val="bg1"/>
                </a:solidFill>
                <a:latin typeface="Calibri" panose="020F0502020204030204" pitchFamily="34" charset="0"/>
                <a:ea typeface="Calibri" panose="020F0502020204030204" pitchFamily="34" charset="0"/>
                <a:cs typeface="Calibri" panose="020F0502020204030204" pitchFamily="34" charset="0"/>
              </a:rPr>
              <a:t> and </a:t>
            </a:r>
            <a:r>
              <a:rPr lang="en-GB" sz="2800" b="1" dirty="0">
                <a:solidFill>
                  <a:schemeClr val="bg1"/>
                </a:solidFill>
                <a:latin typeface="Calibri" panose="020F0502020204030204" pitchFamily="34" charset="0"/>
                <a:ea typeface="Calibri" panose="020F0502020204030204" pitchFamily="34" charset="0"/>
                <a:cs typeface="Calibri" panose="020F0502020204030204" pitchFamily="34" charset="0"/>
              </a:rPr>
              <a:t>integration</a:t>
            </a:r>
            <a:r>
              <a:rPr lang="en-GB" sz="2800" dirty="0">
                <a:solidFill>
                  <a:schemeClr val="bg1"/>
                </a:solidFill>
                <a:latin typeface="Calibri" panose="020F0502020204030204" pitchFamily="34" charset="0"/>
                <a:ea typeface="Calibri" panose="020F0502020204030204" pitchFamily="34" charset="0"/>
                <a:cs typeface="Calibri" panose="020F0502020204030204" pitchFamily="34" charset="0"/>
              </a:rPr>
              <a:t> method, design the laundering scheme.</a:t>
            </a:r>
          </a:p>
          <a:p>
            <a:pPr>
              <a:buClr>
                <a:srgbClr val="FFC000"/>
              </a:buClr>
            </a:pPr>
            <a:r>
              <a:rPr lang="en-GB" sz="2800" dirty="0">
                <a:solidFill>
                  <a:schemeClr val="bg1"/>
                </a:solidFill>
                <a:latin typeface="Calibri" panose="020F0502020204030204" pitchFamily="34" charset="0"/>
                <a:ea typeface="Calibri" panose="020F0502020204030204" pitchFamily="34" charset="0"/>
                <a:cs typeface="Calibri" panose="020F0502020204030204" pitchFamily="34" charset="0"/>
              </a:rPr>
              <a:t>Use the same type of diagram as the OECD</a:t>
            </a:r>
          </a:p>
          <a:p>
            <a:pPr>
              <a:buClr>
                <a:srgbClr val="FFC000"/>
              </a:buClr>
            </a:pPr>
            <a:r>
              <a:rPr lang="en-GB" sz="2800" dirty="0">
                <a:solidFill>
                  <a:schemeClr val="bg1"/>
                </a:solidFill>
                <a:latin typeface="Calibri" panose="020F0502020204030204" pitchFamily="34" charset="0"/>
                <a:ea typeface="Calibri" panose="020F0502020204030204" pitchFamily="34" charset="0"/>
                <a:cs typeface="Calibri" panose="020F0502020204030204" pitchFamily="34" charset="0"/>
              </a:rPr>
              <a:t>You have 20 minutes</a:t>
            </a:r>
          </a:p>
          <a:p>
            <a:pPr>
              <a:buClr>
                <a:srgbClr val="FFC000"/>
              </a:buClr>
            </a:pPr>
            <a:r>
              <a:rPr lang="en-GB" sz="2800" dirty="0">
                <a:solidFill>
                  <a:schemeClr val="bg1"/>
                </a:solidFill>
                <a:latin typeface="Calibri" panose="020F0502020204030204" pitchFamily="34" charset="0"/>
                <a:ea typeface="Calibri" panose="020F0502020204030204" pitchFamily="34" charset="0"/>
                <a:cs typeface="Calibri" panose="020F0502020204030204" pitchFamily="34" charset="0"/>
              </a:rPr>
              <a:t>Return to present the scheme</a:t>
            </a:r>
          </a:p>
          <a:p>
            <a:pPr marL="0" indent="0">
              <a:buClr>
                <a:srgbClr val="002060"/>
              </a:buClr>
              <a:buNone/>
            </a:pPr>
            <a:endParaRPr lang="en-GB" sz="2400" dirty="0">
              <a:solidFill>
                <a:schemeClr val="bg1"/>
              </a:solidFill>
            </a:endParaRPr>
          </a:p>
        </p:txBody>
      </p:sp>
    </p:spTree>
    <p:extLst>
      <p:ext uri="{BB962C8B-B14F-4D97-AF65-F5344CB8AC3E}">
        <p14:creationId xmlns:p14="http://schemas.microsoft.com/office/powerpoint/2010/main" val="99602786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1FE3AA-3D8F-412D-8DF1-C857E845EACD}"/>
              </a:ext>
            </a:extLst>
          </p:cNvPr>
          <p:cNvSpPr>
            <a:spLocks noGrp="1"/>
          </p:cNvSpPr>
          <p:nvPr>
            <p:ph type="title"/>
          </p:nvPr>
        </p:nvSpPr>
        <p:spPr/>
        <p:txBody>
          <a:bodyPr/>
          <a:lstStyle/>
          <a:p>
            <a:r>
              <a:rPr lang="en-US" dirty="0"/>
              <a:t>Business Email Compromise (“BEC”) Frauds</a:t>
            </a:r>
          </a:p>
        </p:txBody>
      </p:sp>
      <p:sp>
        <p:nvSpPr>
          <p:cNvPr id="6" name="TextBox 5">
            <a:extLst>
              <a:ext uri="{FF2B5EF4-FFF2-40B4-BE49-F238E27FC236}">
                <a16:creationId xmlns:a16="http://schemas.microsoft.com/office/drawing/2014/main" id="{072D0ACF-9722-4A06-824F-DC4A589DBD72}"/>
              </a:ext>
            </a:extLst>
          </p:cNvPr>
          <p:cNvSpPr txBox="1"/>
          <p:nvPr/>
        </p:nvSpPr>
        <p:spPr>
          <a:xfrm>
            <a:off x="838200" y="2467878"/>
            <a:ext cx="3846137" cy="1323439"/>
          </a:xfrm>
          <a:prstGeom prst="rect">
            <a:avLst/>
          </a:prstGeom>
          <a:solidFill>
            <a:schemeClr val="accent4">
              <a:lumMod val="20000"/>
              <a:lumOff val="80000"/>
            </a:schemeClr>
          </a:solid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rPr>
              <a:t>Cyber-Enabled Fraud</a:t>
            </a:r>
          </a:p>
        </p:txBody>
      </p:sp>
      <p:sp>
        <p:nvSpPr>
          <p:cNvPr id="7" name="TextBox 6">
            <a:extLst>
              <a:ext uri="{FF2B5EF4-FFF2-40B4-BE49-F238E27FC236}">
                <a16:creationId xmlns:a16="http://schemas.microsoft.com/office/drawing/2014/main" id="{C0A3AEA8-0D4C-485E-A64F-B3503F8AA4CF}"/>
              </a:ext>
            </a:extLst>
          </p:cNvPr>
          <p:cNvSpPr txBox="1"/>
          <p:nvPr/>
        </p:nvSpPr>
        <p:spPr>
          <a:xfrm>
            <a:off x="7013541" y="2465789"/>
            <a:ext cx="4053527" cy="1323439"/>
          </a:xfrm>
          <a:prstGeom prst="rect">
            <a:avLst/>
          </a:prstGeom>
          <a:solidFill>
            <a:schemeClr val="accent2">
              <a:lumMod val="20000"/>
              <a:lumOff val="80000"/>
            </a:schemeClr>
          </a:solid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rPr>
              <a:t>Business Email Compromise fraud</a:t>
            </a:r>
          </a:p>
        </p:txBody>
      </p:sp>
      <p:cxnSp>
        <p:nvCxnSpPr>
          <p:cNvPr id="9" name="Straight Arrow Connector 8">
            <a:extLst>
              <a:ext uri="{FF2B5EF4-FFF2-40B4-BE49-F238E27FC236}">
                <a16:creationId xmlns:a16="http://schemas.microsoft.com/office/drawing/2014/main" id="{FFA4F6FF-667A-4215-9623-D03A0561ED5D}"/>
              </a:ext>
            </a:extLst>
          </p:cNvPr>
          <p:cNvCxnSpPr>
            <a:cxnSpLocks/>
            <a:stCxn id="6" idx="3"/>
            <a:endCxn id="7" idx="1"/>
          </p:cNvCxnSpPr>
          <p:nvPr/>
        </p:nvCxnSpPr>
        <p:spPr>
          <a:xfrm flipV="1">
            <a:off x="4684337" y="3127509"/>
            <a:ext cx="2329204" cy="2089"/>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DFB66943-36D5-4981-B8F6-251985AA7C62}"/>
              </a:ext>
            </a:extLst>
          </p:cNvPr>
          <p:cNvSpPr txBox="1"/>
          <p:nvPr/>
        </p:nvSpPr>
        <p:spPr>
          <a:xfrm>
            <a:off x="4468307" y="4872109"/>
            <a:ext cx="2818614" cy="1323439"/>
          </a:xfrm>
          <a:prstGeom prst="rect">
            <a:avLst/>
          </a:prstGeom>
          <a:solidFill>
            <a:schemeClr val="accent1">
              <a:lumMod val="20000"/>
              <a:lumOff val="80000"/>
            </a:schemeClr>
          </a:solid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rPr>
              <a:t>Money Mules</a:t>
            </a:r>
          </a:p>
        </p:txBody>
      </p:sp>
      <p:cxnSp>
        <p:nvCxnSpPr>
          <p:cNvPr id="12" name="Straight Connector 11">
            <a:extLst>
              <a:ext uri="{FF2B5EF4-FFF2-40B4-BE49-F238E27FC236}">
                <a16:creationId xmlns:a16="http://schemas.microsoft.com/office/drawing/2014/main" id="{685E793F-DC71-40E9-9EC6-3B565FBCA33B}"/>
              </a:ext>
            </a:extLst>
          </p:cNvPr>
          <p:cNvCxnSpPr>
            <a:stCxn id="6" idx="2"/>
            <a:endCxn id="10" idx="0"/>
          </p:cNvCxnSpPr>
          <p:nvPr/>
        </p:nvCxnSpPr>
        <p:spPr>
          <a:xfrm>
            <a:off x="2761269" y="3791317"/>
            <a:ext cx="3116345" cy="10807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F92DFB89-C694-41A6-A639-46E4EC952F8A}"/>
              </a:ext>
            </a:extLst>
          </p:cNvPr>
          <p:cNvCxnSpPr>
            <a:cxnSpLocks/>
            <a:stCxn id="10" idx="0"/>
            <a:endCxn id="7" idx="2"/>
          </p:cNvCxnSpPr>
          <p:nvPr/>
        </p:nvCxnSpPr>
        <p:spPr>
          <a:xfrm flipV="1">
            <a:off x="5877614" y="3789228"/>
            <a:ext cx="3162691" cy="10828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056FB8A3-3E9F-4F39-9A12-F3DABBB7E147}"/>
              </a:ext>
            </a:extLst>
          </p:cNvPr>
          <p:cNvCxnSpPr/>
          <p:nvPr/>
        </p:nvCxnSpPr>
        <p:spPr>
          <a:xfrm>
            <a:off x="965200" y="1614489"/>
            <a:ext cx="1026160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861F1B27-DDEF-455B-812C-CFEB4E264D7F}"/>
              </a:ext>
            </a:extLst>
          </p:cNvPr>
          <p:cNvCxnSpPr/>
          <p:nvPr/>
        </p:nvCxnSpPr>
        <p:spPr>
          <a:xfrm>
            <a:off x="965200" y="1690688"/>
            <a:ext cx="10261600" cy="0"/>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37206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A44E31-B6B3-47E6-8F02-0F1DAE657DA4}"/>
              </a:ext>
            </a:extLst>
          </p:cNvPr>
          <p:cNvSpPr>
            <a:spLocks noGrp="1"/>
          </p:cNvSpPr>
          <p:nvPr>
            <p:ph type="title"/>
          </p:nvPr>
        </p:nvSpPr>
        <p:spPr/>
        <p:txBody>
          <a:bodyPr/>
          <a:lstStyle/>
          <a:p>
            <a:r>
              <a:rPr lang="en-US" dirty="0"/>
              <a:t>Cyber-Enabled Fraud (‘CEF’)</a:t>
            </a:r>
          </a:p>
        </p:txBody>
      </p:sp>
      <p:sp>
        <p:nvSpPr>
          <p:cNvPr id="3" name="Content Placeholder 2">
            <a:extLst>
              <a:ext uri="{FF2B5EF4-FFF2-40B4-BE49-F238E27FC236}">
                <a16:creationId xmlns:a16="http://schemas.microsoft.com/office/drawing/2014/main" id="{5262A9F7-EA77-4151-B3B1-CABF6A46620D}"/>
              </a:ext>
            </a:extLst>
          </p:cNvPr>
          <p:cNvSpPr>
            <a:spLocks noGrp="1"/>
          </p:cNvSpPr>
          <p:nvPr>
            <p:ph idx="1"/>
          </p:nvPr>
        </p:nvSpPr>
        <p:spPr>
          <a:xfrm>
            <a:off x="711200" y="2141537"/>
            <a:ext cx="10515600" cy="4351338"/>
          </a:xfrm>
        </p:spPr>
        <p:txBody>
          <a:bodyPr>
            <a:normAutofit/>
          </a:bodyPr>
          <a:lstStyle/>
          <a:p>
            <a:r>
              <a:rPr lang="en-US" dirty="0"/>
              <a:t>According to FATF, CEF is a growing transnational organized crime</a:t>
            </a:r>
          </a:p>
          <a:p>
            <a:r>
              <a:rPr lang="en-US" dirty="0"/>
              <a:t>CEF ‘stack’ jurisdictions, making it difficult for law enforcement</a:t>
            </a:r>
          </a:p>
          <a:p>
            <a:r>
              <a:rPr lang="en-US" dirty="0"/>
              <a:t>Finances other serious crime, including proliferation financing</a:t>
            </a:r>
          </a:p>
          <a:p>
            <a:r>
              <a:rPr lang="en-US" dirty="0"/>
              <a:t>Money laundering groups and professional enablers involved</a:t>
            </a:r>
          </a:p>
          <a:p>
            <a:r>
              <a:rPr lang="en-US" dirty="0"/>
              <a:t>‘Money mules’ combine others types of money laundering techniques</a:t>
            </a:r>
          </a:p>
          <a:p>
            <a:r>
              <a:rPr lang="en-US" dirty="0"/>
              <a:t>Financial transactions executed at near-instantaneous speeds</a:t>
            </a:r>
          </a:p>
          <a:p>
            <a:r>
              <a:rPr lang="en-US" dirty="0"/>
              <a:t>Locations of predicate different to where the proceeds are laundered</a:t>
            </a:r>
          </a:p>
          <a:p>
            <a:endParaRPr lang="en-US" dirty="0"/>
          </a:p>
          <a:p>
            <a:endParaRPr lang="en-US" dirty="0"/>
          </a:p>
          <a:p>
            <a:endParaRPr lang="en-US" dirty="0"/>
          </a:p>
          <a:p>
            <a:endParaRPr lang="en-US" dirty="0"/>
          </a:p>
          <a:p>
            <a:pPr marL="0" indent="0">
              <a:buNone/>
            </a:pPr>
            <a:endParaRPr lang="en-US" dirty="0"/>
          </a:p>
          <a:p>
            <a:endParaRPr lang="en-US" dirty="0"/>
          </a:p>
          <a:p>
            <a:endParaRPr lang="en-US" dirty="0"/>
          </a:p>
        </p:txBody>
      </p:sp>
      <p:cxnSp>
        <p:nvCxnSpPr>
          <p:cNvPr id="4" name="Straight Connector 3">
            <a:extLst>
              <a:ext uri="{FF2B5EF4-FFF2-40B4-BE49-F238E27FC236}">
                <a16:creationId xmlns:a16="http://schemas.microsoft.com/office/drawing/2014/main" id="{FB753718-FBF2-40C6-9816-0C637B829F48}"/>
              </a:ext>
            </a:extLst>
          </p:cNvPr>
          <p:cNvCxnSpPr/>
          <p:nvPr/>
        </p:nvCxnSpPr>
        <p:spPr>
          <a:xfrm>
            <a:off x="965200" y="1690688"/>
            <a:ext cx="10261600" cy="0"/>
          </a:xfrm>
          <a:prstGeom prst="line">
            <a:avLst/>
          </a:prstGeom>
          <a:noFill/>
          <a:ln w="38100" cap="rnd" cmpd="sng" algn="ctr">
            <a:solidFill>
              <a:srgbClr val="92D050"/>
            </a:solidFill>
            <a:prstDash val="solid"/>
          </a:ln>
          <a:effectLst/>
        </p:spPr>
      </p:cxnSp>
      <p:cxnSp>
        <p:nvCxnSpPr>
          <p:cNvPr id="5" name="Straight Connector 4">
            <a:extLst>
              <a:ext uri="{FF2B5EF4-FFF2-40B4-BE49-F238E27FC236}">
                <a16:creationId xmlns:a16="http://schemas.microsoft.com/office/drawing/2014/main" id="{CD916C9D-9100-4D63-A7A8-827E3F0079F3}"/>
              </a:ext>
            </a:extLst>
          </p:cNvPr>
          <p:cNvCxnSpPr/>
          <p:nvPr/>
        </p:nvCxnSpPr>
        <p:spPr>
          <a:xfrm>
            <a:off x="965200" y="1614489"/>
            <a:ext cx="1026160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95126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1FE3AA-3D8F-412D-8DF1-C857E845EACD}"/>
              </a:ext>
            </a:extLst>
          </p:cNvPr>
          <p:cNvSpPr>
            <a:spLocks noGrp="1"/>
          </p:cNvSpPr>
          <p:nvPr>
            <p:ph type="title"/>
          </p:nvPr>
        </p:nvSpPr>
        <p:spPr/>
        <p:txBody>
          <a:bodyPr/>
          <a:lstStyle/>
          <a:p>
            <a:r>
              <a:rPr lang="en-US" dirty="0"/>
              <a:t>BEC or Payment Diversion Frauds</a:t>
            </a:r>
          </a:p>
        </p:txBody>
      </p:sp>
      <p:sp>
        <p:nvSpPr>
          <p:cNvPr id="3" name="Content Placeholder 2">
            <a:extLst>
              <a:ext uri="{FF2B5EF4-FFF2-40B4-BE49-F238E27FC236}">
                <a16:creationId xmlns:a16="http://schemas.microsoft.com/office/drawing/2014/main" id="{4DFB9F8B-2664-4C93-9F76-BD9AB13807FD}"/>
              </a:ext>
            </a:extLst>
          </p:cNvPr>
          <p:cNvSpPr>
            <a:spLocks noGrp="1"/>
          </p:cNvSpPr>
          <p:nvPr>
            <p:ph idx="1"/>
          </p:nvPr>
        </p:nvSpPr>
        <p:spPr/>
        <p:txBody>
          <a:bodyPr>
            <a:normAutofit/>
          </a:bodyPr>
          <a:lstStyle/>
          <a:p>
            <a:r>
              <a:rPr lang="en-US" dirty="0"/>
              <a:t>False invoices or false requests or the diversion of wire transactions</a:t>
            </a:r>
          </a:p>
          <a:p>
            <a:r>
              <a:rPr lang="en-US" dirty="0"/>
              <a:t>Victims receive emails to transfer funds to new payment accounts</a:t>
            </a:r>
          </a:p>
          <a:p>
            <a:r>
              <a:rPr lang="en-US" dirty="0"/>
              <a:t>Types of BEC include; Invoice fraud, CEO fraud, conveyancing fraud and salary diversion fraud</a:t>
            </a:r>
          </a:p>
          <a:p>
            <a:r>
              <a:rPr lang="en-US" dirty="0"/>
              <a:t>Use of fictious email address or real email address (through an earlier ‘hack’ or compromise)</a:t>
            </a:r>
          </a:p>
          <a:p>
            <a:r>
              <a:rPr lang="en-US" dirty="0"/>
              <a:t>Impersonation of real employees</a:t>
            </a:r>
          </a:p>
          <a:p>
            <a:r>
              <a:rPr lang="en-US" dirty="0"/>
              <a:t>Quick detection by victims</a:t>
            </a:r>
          </a:p>
        </p:txBody>
      </p:sp>
      <p:cxnSp>
        <p:nvCxnSpPr>
          <p:cNvPr id="4" name="Straight Connector 3">
            <a:extLst>
              <a:ext uri="{FF2B5EF4-FFF2-40B4-BE49-F238E27FC236}">
                <a16:creationId xmlns:a16="http://schemas.microsoft.com/office/drawing/2014/main" id="{8458C96B-211E-48A1-8A9C-E055C51F0B46}"/>
              </a:ext>
            </a:extLst>
          </p:cNvPr>
          <p:cNvCxnSpPr/>
          <p:nvPr/>
        </p:nvCxnSpPr>
        <p:spPr>
          <a:xfrm>
            <a:off x="965200" y="1614489"/>
            <a:ext cx="1026160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F858EB9B-DD15-43F9-B6E3-AE50D5C660FC}"/>
              </a:ext>
            </a:extLst>
          </p:cNvPr>
          <p:cNvCxnSpPr/>
          <p:nvPr/>
        </p:nvCxnSpPr>
        <p:spPr>
          <a:xfrm>
            <a:off x="965200" y="1690688"/>
            <a:ext cx="10261600" cy="0"/>
          </a:xfrm>
          <a:prstGeom prst="line">
            <a:avLst/>
          </a:prstGeom>
          <a:noFill/>
          <a:ln w="38100" cap="rnd" cmpd="sng" algn="ctr">
            <a:solidFill>
              <a:srgbClr val="92D050"/>
            </a:solidFill>
            <a:prstDash val="solid"/>
          </a:ln>
          <a:effectLst/>
        </p:spPr>
      </p:cxnSp>
    </p:spTree>
    <p:extLst>
      <p:ext uri="{BB962C8B-B14F-4D97-AF65-F5344CB8AC3E}">
        <p14:creationId xmlns:p14="http://schemas.microsoft.com/office/powerpoint/2010/main" val="3652962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AFD1E5-926D-4E73-B385-D2FBE2C0A312}"/>
              </a:ext>
            </a:extLst>
          </p:cNvPr>
          <p:cNvSpPr>
            <a:spLocks noGrp="1"/>
          </p:cNvSpPr>
          <p:nvPr>
            <p:ph type="title"/>
          </p:nvPr>
        </p:nvSpPr>
        <p:spPr/>
        <p:txBody>
          <a:bodyPr/>
          <a:lstStyle/>
          <a:p>
            <a:r>
              <a:rPr lang="en-US" dirty="0"/>
              <a:t>Money mules</a:t>
            </a:r>
          </a:p>
        </p:txBody>
      </p:sp>
      <p:sp>
        <p:nvSpPr>
          <p:cNvPr id="3" name="Content Placeholder 2">
            <a:extLst>
              <a:ext uri="{FF2B5EF4-FFF2-40B4-BE49-F238E27FC236}">
                <a16:creationId xmlns:a16="http://schemas.microsoft.com/office/drawing/2014/main" id="{4B394E0F-8504-46DF-B6F4-15EF70CDF6C9}"/>
              </a:ext>
            </a:extLst>
          </p:cNvPr>
          <p:cNvSpPr>
            <a:spLocks noGrp="1"/>
          </p:cNvSpPr>
          <p:nvPr>
            <p:ph idx="1"/>
          </p:nvPr>
        </p:nvSpPr>
        <p:spPr/>
        <p:txBody>
          <a:bodyPr>
            <a:normAutofit/>
          </a:bodyPr>
          <a:lstStyle/>
          <a:p>
            <a:r>
              <a:rPr lang="en-US" dirty="0"/>
              <a:t>Easier to identify due to KYC information</a:t>
            </a:r>
          </a:p>
          <a:p>
            <a:r>
              <a:rPr lang="en-US" dirty="0"/>
              <a:t>‘First layer accounts’ receive the proceeds</a:t>
            </a:r>
          </a:p>
          <a:p>
            <a:r>
              <a:rPr lang="en-US" dirty="0"/>
              <a:t>Bank accounts required for effective execution of BEC frauds</a:t>
            </a:r>
          </a:p>
          <a:p>
            <a:r>
              <a:rPr lang="en-US" dirty="0"/>
              <a:t>Once received, funds are rapidly layered by “pass-through” transactions (smurfing and cash withdrawals also used)</a:t>
            </a:r>
          </a:p>
          <a:p>
            <a:r>
              <a:rPr lang="en-US" dirty="0"/>
              <a:t>Mules may surrender banking credentials </a:t>
            </a:r>
          </a:p>
          <a:p>
            <a:r>
              <a:rPr lang="en-US" dirty="0"/>
              <a:t>Jurisdictional difficulties with prosecutions (suspicion vs knowledge)</a:t>
            </a:r>
          </a:p>
          <a:p>
            <a:r>
              <a:rPr lang="en-US" dirty="0"/>
              <a:t>Recovery more successful within 24 to 72 hours of transfers</a:t>
            </a:r>
          </a:p>
          <a:p>
            <a:endParaRPr lang="en-US" dirty="0"/>
          </a:p>
          <a:p>
            <a:endParaRPr lang="en-US" dirty="0"/>
          </a:p>
          <a:p>
            <a:endParaRPr lang="en-US" dirty="0"/>
          </a:p>
        </p:txBody>
      </p:sp>
      <p:cxnSp>
        <p:nvCxnSpPr>
          <p:cNvPr id="4" name="Straight Connector 3">
            <a:extLst>
              <a:ext uri="{FF2B5EF4-FFF2-40B4-BE49-F238E27FC236}">
                <a16:creationId xmlns:a16="http://schemas.microsoft.com/office/drawing/2014/main" id="{ED2BD38D-DB6F-409D-96D0-F6AEA274554E}"/>
              </a:ext>
            </a:extLst>
          </p:cNvPr>
          <p:cNvCxnSpPr/>
          <p:nvPr/>
        </p:nvCxnSpPr>
        <p:spPr>
          <a:xfrm>
            <a:off x="965200" y="1672319"/>
            <a:ext cx="10261600" cy="0"/>
          </a:xfrm>
          <a:prstGeom prst="line">
            <a:avLst/>
          </a:prstGeom>
          <a:noFill/>
          <a:ln w="38100" cap="rnd" cmpd="sng" algn="ctr">
            <a:solidFill>
              <a:srgbClr val="92D050"/>
            </a:solidFill>
            <a:prstDash val="solid"/>
          </a:ln>
          <a:effectLst/>
        </p:spPr>
      </p:cxnSp>
      <p:cxnSp>
        <p:nvCxnSpPr>
          <p:cNvPr id="5" name="Straight Connector 4">
            <a:extLst>
              <a:ext uri="{FF2B5EF4-FFF2-40B4-BE49-F238E27FC236}">
                <a16:creationId xmlns:a16="http://schemas.microsoft.com/office/drawing/2014/main" id="{DFF528B6-6E88-4B38-B4F2-D9B435CFABDF}"/>
              </a:ext>
            </a:extLst>
          </p:cNvPr>
          <p:cNvCxnSpPr/>
          <p:nvPr/>
        </p:nvCxnSpPr>
        <p:spPr>
          <a:xfrm>
            <a:off x="965200" y="1570946"/>
            <a:ext cx="1026160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62980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AFDCE21-2BE3-45ED-AAD9-0AF0DDA9B827}"/>
              </a:ext>
            </a:extLst>
          </p:cNvPr>
          <p:cNvSpPr txBox="1"/>
          <p:nvPr/>
        </p:nvSpPr>
        <p:spPr>
          <a:xfrm>
            <a:off x="8997895" y="2663872"/>
            <a:ext cx="1800520" cy="646331"/>
          </a:xfrm>
          <a:prstGeom prst="rect">
            <a:avLst/>
          </a:prstGeom>
          <a:solidFill>
            <a:schemeClr val="accent4">
              <a:lumMod val="20000"/>
              <a:lumOff val="80000"/>
            </a:schemeClr>
          </a:solid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Business</a:t>
            </a:r>
            <a:r>
              <a:rPr kumimoji="0" lang="en-US" sz="1800" b="0" i="0" u="none" strike="noStrike" kern="1200" cap="none" spc="0" normalizeH="0" noProof="0" dirty="0">
                <a:ln>
                  <a:noFill/>
                </a:ln>
                <a:solidFill>
                  <a:prstClr val="black"/>
                </a:solidFill>
                <a:effectLst/>
                <a:uLnTx/>
                <a:uFillTx/>
                <a:latin typeface="Calibri" panose="020F0502020204030204"/>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(Victim 2 &amp; 3)</a:t>
            </a:r>
          </a:p>
        </p:txBody>
      </p:sp>
      <p:sp>
        <p:nvSpPr>
          <p:cNvPr id="15" name="TextBox 14">
            <a:extLst>
              <a:ext uri="{FF2B5EF4-FFF2-40B4-BE49-F238E27FC236}">
                <a16:creationId xmlns:a16="http://schemas.microsoft.com/office/drawing/2014/main" id="{F4DCEBD1-1FB0-4CA0-B8D9-4CEF342A676E}"/>
              </a:ext>
            </a:extLst>
          </p:cNvPr>
          <p:cNvSpPr txBox="1"/>
          <p:nvPr/>
        </p:nvSpPr>
        <p:spPr>
          <a:xfrm>
            <a:off x="1329176" y="2661418"/>
            <a:ext cx="1734532" cy="369332"/>
          </a:xfrm>
          <a:prstGeom prst="rect">
            <a:avLst/>
          </a:prstGeom>
          <a:solidFill>
            <a:schemeClr val="accent2">
              <a:lumMod val="20000"/>
              <a:lumOff val="80000"/>
            </a:schemeClr>
          </a:solid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Cyber Attacker</a:t>
            </a:r>
          </a:p>
        </p:txBody>
      </p:sp>
      <p:sp>
        <p:nvSpPr>
          <p:cNvPr id="16" name="TextBox 15">
            <a:extLst>
              <a:ext uri="{FF2B5EF4-FFF2-40B4-BE49-F238E27FC236}">
                <a16:creationId xmlns:a16="http://schemas.microsoft.com/office/drawing/2014/main" id="{4EB75253-5E55-4DCC-B7A9-0A8EE7362BE8}"/>
              </a:ext>
            </a:extLst>
          </p:cNvPr>
          <p:cNvSpPr txBox="1"/>
          <p:nvPr/>
        </p:nvSpPr>
        <p:spPr>
          <a:xfrm>
            <a:off x="4970286" y="2661419"/>
            <a:ext cx="2121031" cy="646331"/>
          </a:xfrm>
          <a:prstGeom prst="rect">
            <a:avLst/>
          </a:prstGeom>
          <a:solidFill>
            <a:schemeClr val="accent6">
              <a:lumMod val="20000"/>
              <a:lumOff val="80000"/>
            </a:schemeClr>
          </a:solid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Business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(Victim 1)</a:t>
            </a:r>
          </a:p>
        </p:txBody>
      </p:sp>
      <p:pic>
        <p:nvPicPr>
          <p:cNvPr id="1026" name="Picture 2" descr="Email On Computer Clip Art at Clker.com - vector clip art online, royalty  free &amp; public domain">
            <a:extLst>
              <a:ext uri="{FF2B5EF4-FFF2-40B4-BE49-F238E27FC236}">
                <a16:creationId xmlns:a16="http://schemas.microsoft.com/office/drawing/2014/main" id="{CC675DD3-F15F-41FE-9AFE-FEAA196B66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16176" y="1408460"/>
            <a:ext cx="1222491" cy="1238937"/>
          </a:xfrm>
          <a:prstGeom prst="rect">
            <a:avLst/>
          </a:prstGeom>
          <a:noFill/>
          <a:extLst>
            <a:ext uri="{909E8E84-426E-40DD-AFC4-6F175D3DCCD1}">
              <a14:hiddenFill xmlns:a14="http://schemas.microsoft.com/office/drawing/2010/main">
                <a:solidFill>
                  <a:srgbClr val="FFFFFF"/>
                </a:solidFill>
              </a14:hiddenFill>
            </a:ext>
          </a:extLst>
        </p:spPr>
      </p:pic>
      <p:sp>
        <p:nvSpPr>
          <p:cNvPr id="19" name="Arrow: Right 18">
            <a:extLst>
              <a:ext uri="{FF2B5EF4-FFF2-40B4-BE49-F238E27FC236}">
                <a16:creationId xmlns:a16="http://schemas.microsoft.com/office/drawing/2014/main" id="{01D2BF92-5B9F-4AE1-AEA6-FEEAF0C6BDE7}"/>
              </a:ext>
            </a:extLst>
          </p:cNvPr>
          <p:cNvSpPr/>
          <p:nvPr/>
        </p:nvSpPr>
        <p:spPr>
          <a:xfrm>
            <a:off x="2961541" y="1627044"/>
            <a:ext cx="2121031" cy="718889"/>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981C8B3E-34B4-49B8-A3D3-B5C610287C99}"/>
              </a:ext>
            </a:extLst>
          </p:cNvPr>
          <p:cNvSpPr txBox="1"/>
          <p:nvPr/>
        </p:nvSpPr>
        <p:spPr>
          <a:xfrm>
            <a:off x="3320195" y="918570"/>
            <a:ext cx="2121031"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Date unknown. Email account compromised</a:t>
            </a:r>
          </a:p>
        </p:txBody>
      </p:sp>
      <p:sp>
        <p:nvSpPr>
          <p:cNvPr id="22" name="Arrow: Right 21">
            <a:extLst>
              <a:ext uri="{FF2B5EF4-FFF2-40B4-BE49-F238E27FC236}">
                <a16:creationId xmlns:a16="http://schemas.microsoft.com/office/drawing/2014/main" id="{75F409A7-7C23-441E-9196-9C4A3601BE2B}"/>
              </a:ext>
            </a:extLst>
          </p:cNvPr>
          <p:cNvSpPr/>
          <p:nvPr/>
        </p:nvSpPr>
        <p:spPr>
          <a:xfrm>
            <a:off x="7078586" y="1625845"/>
            <a:ext cx="2121031" cy="718889"/>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9E423B8C-BF29-4508-B06B-0BD9A435FC0E}"/>
              </a:ext>
            </a:extLst>
          </p:cNvPr>
          <p:cNvSpPr txBox="1"/>
          <p:nvPr/>
        </p:nvSpPr>
        <p:spPr>
          <a:xfrm>
            <a:off x="7444939" y="869350"/>
            <a:ext cx="2576956"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Compromised email account used to request payment to new bank account</a:t>
            </a:r>
          </a:p>
        </p:txBody>
      </p:sp>
      <p:sp>
        <p:nvSpPr>
          <p:cNvPr id="24" name="Oval 23">
            <a:extLst>
              <a:ext uri="{FF2B5EF4-FFF2-40B4-BE49-F238E27FC236}">
                <a16:creationId xmlns:a16="http://schemas.microsoft.com/office/drawing/2014/main" id="{ED5326D9-7AB8-4339-A79B-9F70AE0CA029}"/>
              </a:ext>
            </a:extLst>
          </p:cNvPr>
          <p:cNvSpPr/>
          <p:nvPr/>
        </p:nvSpPr>
        <p:spPr>
          <a:xfrm>
            <a:off x="2799565" y="920963"/>
            <a:ext cx="556375" cy="48749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7C2F2955-6A08-4633-868D-01E85750710D}"/>
              </a:ext>
            </a:extLst>
          </p:cNvPr>
          <p:cNvSpPr txBox="1"/>
          <p:nvPr/>
        </p:nvSpPr>
        <p:spPr>
          <a:xfrm>
            <a:off x="2924897" y="956978"/>
            <a:ext cx="30570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1</a:t>
            </a:r>
          </a:p>
        </p:txBody>
      </p:sp>
      <p:sp>
        <p:nvSpPr>
          <p:cNvPr id="27" name="Oval 26">
            <a:extLst>
              <a:ext uri="{FF2B5EF4-FFF2-40B4-BE49-F238E27FC236}">
                <a16:creationId xmlns:a16="http://schemas.microsoft.com/office/drawing/2014/main" id="{44075921-C1BE-4284-9A43-EC810655FD9F}"/>
              </a:ext>
            </a:extLst>
          </p:cNvPr>
          <p:cNvSpPr/>
          <p:nvPr/>
        </p:nvSpPr>
        <p:spPr>
          <a:xfrm>
            <a:off x="6888566" y="1031237"/>
            <a:ext cx="556375" cy="48749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C36B7117-42FA-445A-A2BA-79CFC697BDF0}"/>
              </a:ext>
            </a:extLst>
          </p:cNvPr>
          <p:cNvSpPr txBox="1"/>
          <p:nvPr/>
        </p:nvSpPr>
        <p:spPr>
          <a:xfrm>
            <a:off x="7013898" y="1072458"/>
            <a:ext cx="30570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2</a:t>
            </a:r>
          </a:p>
        </p:txBody>
      </p:sp>
      <p:pic>
        <p:nvPicPr>
          <p:cNvPr id="30" name="Graphic 29" descr="Money">
            <a:extLst>
              <a:ext uri="{FF2B5EF4-FFF2-40B4-BE49-F238E27FC236}">
                <a16:creationId xmlns:a16="http://schemas.microsoft.com/office/drawing/2014/main" id="{DB5CC89A-AAD4-464C-8E54-625CBDF2B09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440955" y="1392603"/>
            <a:ext cx="914400" cy="914400"/>
          </a:xfrm>
          <a:prstGeom prst="rect">
            <a:avLst/>
          </a:prstGeom>
        </p:spPr>
      </p:pic>
      <p:sp>
        <p:nvSpPr>
          <p:cNvPr id="41" name="TextBox 40">
            <a:extLst>
              <a:ext uri="{FF2B5EF4-FFF2-40B4-BE49-F238E27FC236}">
                <a16:creationId xmlns:a16="http://schemas.microsoft.com/office/drawing/2014/main" id="{3DDDFC28-8FB6-43B4-AFA9-73541F5262B0}"/>
              </a:ext>
            </a:extLst>
          </p:cNvPr>
          <p:cNvSpPr txBox="1"/>
          <p:nvPr/>
        </p:nvSpPr>
        <p:spPr>
          <a:xfrm>
            <a:off x="9191883" y="4075927"/>
            <a:ext cx="30570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3</a:t>
            </a:r>
          </a:p>
        </p:txBody>
      </p:sp>
      <p:pic>
        <p:nvPicPr>
          <p:cNvPr id="1028" name="Picture 4" descr="40,600+ Hacker Stock Illustrations, Royalty-Free Vector Graphics &amp; Clip Art  - iStock | Cybersecurity, Cyber attack, Hacker icon">
            <a:extLst>
              <a:ext uri="{FF2B5EF4-FFF2-40B4-BE49-F238E27FC236}">
                <a16:creationId xmlns:a16="http://schemas.microsoft.com/office/drawing/2014/main" id="{137D0E0E-FBB0-4C64-A592-97FC86D23F6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77073" y="1325469"/>
            <a:ext cx="1222492" cy="1222492"/>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a:extLst>
              <a:ext uri="{FF2B5EF4-FFF2-40B4-BE49-F238E27FC236}">
                <a16:creationId xmlns:a16="http://schemas.microsoft.com/office/drawing/2014/main" id="{A941B249-DDFC-4A6D-9970-F5C35CC7036E}"/>
              </a:ext>
            </a:extLst>
          </p:cNvPr>
          <p:cNvGrpSpPr/>
          <p:nvPr/>
        </p:nvGrpSpPr>
        <p:grpSpPr>
          <a:xfrm>
            <a:off x="4527399" y="3924316"/>
            <a:ext cx="7523963" cy="2850279"/>
            <a:chOff x="4527399" y="3924316"/>
            <a:chExt cx="7523963" cy="2850279"/>
          </a:xfrm>
        </p:grpSpPr>
        <p:sp>
          <p:nvSpPr>
            <p:cNvPr id="49" name="Oval 48">
              <a:extLst>
                <a:ext uri="{FF2B5EF4-FFF2-40B4-BE49-F238E27FC236}">
                  <a16:creationId xmlns:a16="http://schemas.microsoft.com/office/drawing/2014/main" id="{A0EF62B9-9B93-41DB-A95A-CDFEA7BAAC81}"/>
                </a:ext>
              </a:extLst>
            </p:cNvPr>
            <p:cNvSpPr/>
            <p:nvPr/>
          </p:nvSpPr>
          <p:spPr>
            <a:xfrm>
              <a:off x="4527399" y="3924316"/>
              <a:ext cx="3126731" cy="2850279"/>
            </a:xfrm>
            <a:prstGeom prst="ellipse">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path path="circle">
                <a:fillToRect l="50000" t="50000" r="50000" b="50000"/>
              </a:path>
              <a:tileRect/>
            </a:gra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2" name="Picture 2" descr="ttp://www.clipartbest.com/cliparts/nTE/EqB/nTEEqBBgc.png">
              <a:extLst>
                <a:ext uri="{FF2B5EF4-FFF2-40B4-BE49-F238E27FC236}">
                  <a16:creationId xmlns:a16="http://schemas.microsoft.com/office/drawing/2014/main" id="{2EC06FA8-2C95-4785-BDC3-435210EE309A}"/>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334110" y="4512065"/>
              <a:ext cx="1586622" cy="1337793"/>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38">
              <a:extLst>
                <a:ext uri="{FF2B5EF4-FFF2-40B4-BE49-F238E27FC236}">
                  <a16:creationId xmlns:a16="http://schemas.microsoft.com/office/drawing/2014/main" id="{6F291303-F060-49B2-AC0D-4E764886EA73}"/>
                </a:ext>
              </a:extLst>
            </p:cNvPr>
            <p:cNvSpPr txBox="1"/>
            <p:nvPr/>
          </p:nvSpPr>
          <p:spPr>
            <a:xfrm>
              <a:off x="9565970" y="3924316"/>
              <a:ext cx="2121031"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Business wire funds from V3 to ‘new’ bank account of V1</a:t>
              </a:r>
            </a:p>
          </p:txBody>
        </p:sp>
        <p:sp>
          <p:nvSpPr>
            <p:cNvPr id="40" name="Oval 39">
              <a:extLst>
                <a:ext uri="{FF2B5EF4-FFF2-40B4-BE49-F238E27FC236}">
                  <a16:creationId xmlns:a16="http://schemas.microsoft.com/office/drawing/2014/main" id="{BD7AA8D6-6317-4981-BF25-E1F02CC05963}"/>
                </a:ext>
              </a:extLst>
            </p:cNvPr>
            <p:cNvSpPr/>
            <p:nvPr/>
          </p:nvSpPr>
          <p:spPr>
            <a:xfrm>
              <a:off x="9052310" y="4024568"/>
              <a:ext cx="556375" cy="48749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3</a:t>
              </a:r>
            </a:p>
          </p:txBody>
        </p:sp>
        <p:sp>
          <p:nvSpPr>
            <p:cNvPr id="43" name="TextBox 42">
              <a:extLst>
                <a:ext uri="{FF2B5EF4-FFF2-40B4-BE49-F238E27FC236}">
                  <a16:creationId xmlns:a16="http://schemas.microsoft.com/office/drawing/2014/main" id="{40D6AC15-CFDC-4C43-B73D-F0D8BF98640D}"/>
                </a:ext>
              </a:extLst>
            </p:cNvPr>
            <p:cNvSpPr txBox="1"/>
            <p:nvPr/>
          </p:nvSpPr>
          <p:spPr>
            <a:xfrm>
              <a:off x="8248395" y="5474542"/>
              <a:ext cx="3802967" cy="646331"/>
            </a:xfrm>
            <a:prstGeom prst="rect">
              <a:avLst/>
            </a:prstGeom>
            <a:solidFill>
              <a:schemeClr val="tx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Interpol I-GRIP request sent (the day of the Police report).</a:t>
              </a:r>
            </a:p>
          </p:txBody>
        </p:sp>
        <p:cxnSp>
          <p:nvCxnSpPr>
            <p:cNvPr id="51" name="Straight Connector 50">
              <a:extLst>
                <a:ext uri="{FF2B5EF4-FFF2-40B4-BE49-F238E27FC236}">
                  <a16:creationId xmlns:a16="http://schemas.microsoft.com/office/drawing/2014/main" id="{5D02C06F-748E-4265-AD04-3B8223B26909}"/>
                </a:ext>
              </a:extLst>
            </p:cNvPr>
            <p:cNvCxnSpPr>
              <a:cxnSpLocks/>
              <a:stCxn id="49" idx="6"/>
              <a:endCxn id="43" idx="1"/>
            </p:cNvCxnSpPr>
            <p:nvPr/>
          </p:nvCxnSpPr>
          <p:spPr>
            <a:xfrm>
              <a:off x="7654130" y="5349456"/>
              <a:ext cx="594265" cy="44825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38" name="Arrow: Right 37">
              <a:extLst>
                <a:ext uri="{FF2B5EF4-FFF2-40B4-BE49-F238E27FC236}">
                  <a16:creationId xmlns:a16="http://schemas.microsoft.com/office/drawing/2014/main" id="{986754DA-8B94-41B4-9904-DE439B7C0F61}"/>
                </a:ext>
              </a:extLst>
            </p:cNvPr>
            <p:cNvSpPr/>
            <p:nvPr/>
          </p:nvSpPr>
          <p:spPr>
            <a:xfrm rot="8680495">
              <a:off x="7011010" y="3959497"/>
              <a:ext cx="2474771" cy="718889"/>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A826BEE6-7539-4A29-9675-8726F8FC141D}"/>
                </a:ext>
              </a:extLst>
            </p:cNvPr>
            <p:cNvSpPr txBox="1"/>
            <p:nvPr/>
          </p:nvSpPr>
          <p:spPr>
            <a:xfrm>
              <a:off x="4970286" y="5953682"/>
              <a:ext cx="2283007" cy="369332"/>
            </a:xfrm>
            <a:prstGeom prst="rect">
              <a:avLst/>
            </a:prstGeom>
            <a:solidFill>
              <a:schemeClr val="accent2">
                <a:lumMod val="20000"/>
                <a:lumOff val="80000"/>
              </a:schemeClr>
            </a:solid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Money Mule O/s</a:t>
              </a:r>
            </a:p>
          </p:txBody>
        </p:sp>
      </p:grpSp>
      <p:grpSp>
        <p:nvGrpSpPr>
          <p:cNvPr id="8" name="Group 7">
            <a:extLst>
              <a:ext uri="{FF2B5EF4-FFF2-40B4-BE49-F238E27FC236}">
                <a16:creationId xmlns:a16="http://schemas.microsoft.com/office/drawing/2014/main" id="{04FFDC23-B4F3-418D-ABB4-21AD69E6965C}"/>
              </a:ext>
            </a:extLst>
          </p:cNvPr>
          <p:cNvGrpSpPr/>
          <p:nvPr/>
        </p:nvGrpSpPr>
        <p:grpSpPr>
          <a:xfrm>
            <a:off x="414776" y="3030750"/>
            <a:ext cx="4339379" cy="3190726"/>
            <a:chOff x="414776" y="3030750"/>
            <a:chExt cx="4339379" cy="3190726"/>
          </a:xfrm>
        </p:grpSpPr>
        <p:sp>
          <p:nvSpPr>
            <p:cNvPr id="45" name="TextBox 44">
              <a:extLst>
                <a:ext uri="{FF2B5EF4-FFF2-40B4-BE49-F238E27FC236}">
                  <a16:creationId xmlns:a16="http://schemas.microsoft.com/office/drawing/2014/main" id="{FB6C099F-421B-49A6-865B-9FF7956B8495}"/>
                </a:ext>
              </a:extLst>
            </p:cNvPr>
            <p:cNvSpPr txBox="1"/>
            <p:nvPr/>
          </p:nvSpPr>
          <p:spPr>
            <a:xfrm>
              <a:off x="2065411" y="5482812"/>
              <a:ext cx="2282213"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B</a:t>
              </a:r>
              <a:r>
                <a:rPr kumimoji="0" lang="en-US" sz="1400" b="0" i="0" u="none" strike="noStrike" kern="1200" cap="none" spc="0" normalizeH="0" baseline="0" noProof="0" dirty="0" err="1">
                  <a:ln>
                    <a:noFill/>
                  </a:ln>
                  <a:solidFill>
                    <a:prstClr val="black"/>
                  </a:solidFill>
                  <a:effectLst/>
                  <a:uLnTx/>
                  <a:uFillTx/>
                  <a:latin typeface="Calibri" panose="020F0502020204030204"/>
                  <a:ea typeface="+mn-ea"/>
                  <a:cs typeface="+mn-cs"/>
                </a:rPr>
                <a:t>ank</a:t>
              </a: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 account restricted, some funds recovered following Interpol liaison </a:t>
              </a:r>
            </a:p>
          </p:txBody>
        </p:sp>
        <p:sp>
          <p:nvSpPr>
            <p:cNvPr id="46" name="Oval 45">
              <a:extLst>
                <a:ext uri="{FF2B5EF4-FFF2-40B4-BE49-F238E27FC236}">
                  <a16:creationId xmlns:a16="http://schemas.microsoft.com/office/drawing/2014/main" id="{C218AB94-12CC-42D1-B1EA-A70E2C32321F}"/>
                </a:ext>
              </a:extLst>
            </p:cNvPr>
            <p:cNvSpPr/>
            <p:nvPr/>
          </p:nvSpPr>
          <p:spPr>
            <a:xfrm>
              <a:off x="1509036" y="5716116"/>
              <a:ext cx="556375" cy="48749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TextBox 46">
              <a:extLst>
                <a:ext uri="{FF2B5EF4-FFF2-40B4-BE49-F238E27FC236}">
                  <a16:creationId xmlns:a16="http://schemas.microsoft.com/office/drawing/2014/main" id="{BA658D37-E008-45D2-8189-81D48173DF08}"/>
                </a:ext>
              </a:extLst>
            </p:cNvPr>
            <p:cNvSpPr txBox="1"/>
            <p:nvPr/>
          </p:nvSpPr>
          <p:spPr>
            <a:xfrm>
              <a:off x="1634369" y="5775198"/>
              <a:ext cx="30570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4</a:t>
              </a:r>
            </a:p>
          </p:txBody>
        </p:sp>
        <p:sp>
          <p:nvSpPr>
            <p:cNvPr id="31" name="TextBox 30">
              <a:extLst>
                <a:ext uri="{FF2B5EF4-FFF2-40B4-BE49-F238E27FC236}">
                  <a16:creationId xmlns:a16="http://schemas.microsoft.com/office/drawing/2014/main" id="{0AE966E9-36D7-487B-A768-C218FE4F9EB4}"/>
                </a:ext>
              </a:extLst>
            </p:cNvPr>
            <p:cNvSpPr txBox="1"/>
            <p:nvPr/>
          </p:nvSpPr>
          <p:spPr>
            <a:xfrm>
              <a:off x="1329176" y="4578669"/>
              <a:ext cx="1734532" cy="369332"/>
            </a:xfrm>
            <a:prstGeom prst="rect">
              <a:avLst/>
            </a:prstGeom>
            <a:solidFill>
              <a:schemeClr val="accent2">
                <a:lumMod val="20000"/>
                <a:lumOff val="80000"/>
              </a:schemeClr>
            </a:solid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Herders</a:t>
              </a:r>
            </a:p>
          </p:txBody>
        </p:sp>
        <p:cxnSp>
          <p:nvCxnSpPr>
            <p:cNvPr id="33" name="Straight Arrow Connector 32">
              <a:extLst>
                <a:ext uri="{FF2B5EF4-FFF2-40B4-BE49-F238E27FC236}">
                  <a16:creationId xmlns:a16="http://schemas.microsoft.com/office/drawing/2014/main" id="{A7F7B10B-DEB5-4929-8268-D5638B746251}"/>
                </a:ext>
              </a:extLst>
            </p:cNvPr>
            <p:cNvCxnSpPr>
              <a:cxnSpLocks/>
              <a:stCxn id="31" idx="0"/>
              <a:endCxn id="15" idx="2"/>
            </p:cNvCxnSpPr>
            <p:nvPr/>
          </p:nvCxnSpPr>
          <p:spPr>
            <a:xfrm flipV="1">
              <a:off x="2196442" y="3030750"/>
              <a:ext cx="0" cy="1547919"/>
            </a:xfrm>
            <a:prstGeom prst="straightConnector1">
              <a:avLst/>
            </a:prstGeom>
            <a:ln w="76200">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pic>
          <p:nvPicPr>
            <p:cNvPr id="11" name="Graphic 10" descr="Farmer">
              <a:extLst>
                <a:ext uri="{FF2B5EF4-FFF2-40B4-BE49-F238E27FC236}">
                  <a16:creationId xmlns:a16="http://schemas.microsoft.com/office/drawing/2014/main" id="{B7D269EE-87B1-4DB1-841B-4C3051F0EFE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14776" y="4121469"/>
              <a:ext cx="914400" cy="914400"/>
            </a:xfrm>
            <a:prstGeom prst="rect">
              <a:avLst/>
            </a:prstGeom>
          </p:spPr>
        </p:pic>
        <p:sp>
          <p:nvSpPr>
            <p:cNvPr id="34" name="Arrow: Right 33">
              <a:extLst>
                <a:ext uri="{FF2B5EF4-FFF2-40B4-BE49-F238E27FC236}">
                  <a16:creationId xmlns:a16="http://schemas.microsoft.com/office/drawing/2014/main" id="{7D0A9352-EB32-4332-AA7D-C81F764C990B}"/>
                </a:ext>
              </a:extLst>
            </p:cNvPr>
            <p:cNvSpPr/>
            <p:nvPr/>
          </p:nvSpPr>
          <p:spPr>
            <a:xfrm rot="12100997">
              <a:off x="3079204" y="4843661"/>
              <a:ext cx="1674951" cy="718889"/>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 name="TextBox 2">
            <a:extLst>
              <a:ext uri="{FF2B5EF4-FFF2-40B4-BE49-F238E27FC236}">
                <a16:creationId xmlns:a16="http://schemas.microsoft.com/office/drawing/2014/main" id="{0DBA4907-70D5-4E81-9B99-548209CF089C}"/>
              </a:ext>
            </a:extLst>
          </p:cNvPr>
          <p:cNvSpPr txBox="1"/>
          <p:nvPr/>
        </p:nvSpPr>
        <p:spPr>
          <a:xfrm>
            <a:off x="963601" y="133309"/>
            <a:ext cx="7175500" cy="584775"/>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Case example of ‘suspicion’ in BEC</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42" name="Straight Connector 41">
            <a:extLst>
              <a:ext uri="{FF2B5EF4-FFF2-40B4-BE49-F238E27FC236}">
                <a16:creationId xmlns:a16="http://schemas.microsoft.com/office/drawing/2014/main" id="{0857A833-A6DC-4EDC-814D-3D849BB09B52}"/>
              </a:ext>
            </a:extLst>
          </p:cNvPr>
          <p:cNvCxnSpPr/>
          <p:nvPr/>
        </p:nvCxnSpPr>
        <p:spPr>
          <a:xfrm>
            <a:off x="1051045" y="855718"/>
            <a:ext cx="10261600" cy="0"/>
          </a:xfrm>
          <a:prstGeom prst="line">
            <a:avLst/>
          </a:prstGeom>
          <a:noFill/>
          <a:ln w="38100" cap="rnd" cmpd="sng" algn="ctr">
            <a:solidFill>
              <a:srgbClr val="92D050"/>
            </a:solidFill>
            <a:prstDash val="solid"/>
          </a:ln>
          <a:effectLst/>
        </p:spPr>
      </p:cxnSp>
      <p:cxnSp>
        <p:nvCxnSpPr>
          <p:cNvPr id="44" name="Straight Connector 43">
            <a:extLst>
              <a:ext uri="{FF2B5EF4-FFF2-40B4-BE49-F238E27FC236}">
                <a16:creationId xmlns:a16="http://schemas.microsoft.com/office/drawing/2014/main" id="{7FE09AF4-05C3-4A81-86F1-85F13EA7C02E}"/>
              </a:ext>
            </a:extLst>
          </p:cNvPr>
          <p:cNvCxnSpPr/>
          <p:nvPr/>
        </p:nvCxnSpPr>
        <p:spPr>
          <a:xfrm>
            <a:off x="1051045" y="718084"/>
            <a:ext cx="1026160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7409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2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5" grpId="0" animBg="1"/>
      <p:bldP spid="16" grpId="0" animBg="1"/>
      <p:bldP spid="19" grpId="0" animBg="1"/>
      <p:bldP spid="20" grpId="0"/>
      <p:bldP spid="22" grpId="0" animBg="1"/>
      <p:bldP spid="23" grpId="0"/>
      <p:bldP spid="24" grpId="0" animBg="1"/>
      <p:bldP spid="27"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60ED7-8B37-4853-94C8-FA38D7A8BB7B}"/>
              </a:ext>
            </a:extLst>
          </p:cNvPr>
          <p:cNvSpPr>
            <a:spLocks noGrp="1"/>
          </p:cNvSpPr>
          <p:nvPr>
            <p:ph type="title"/>
          </p:nvPr>
        </p:nvSpPr>
        <p:spPr>
          <a:xfrm>
            <a:off x="838200" y="220433"/>
            <a:ext cx="10515600" cy="1325563"/>
          </a:xfrm>
        </p:spPr>
        <p:txBody>
          <a:bodyPr/>
          <a:lstStyle/>
          <a:p>
            <a:r>
              <a:rPr lang="en-US" dirty="0"/>
              <a:t>Recommendations</a:t>
            </a:r>
          </a:p>
        </p:txBody>
      </p:sp>
      <p:sp>
        <p:nvSpPr>
          <p:cNvPr id="3" name="Content Placeholder 2">
            <a:extLst>
              <a:ext uri="{FF2B5EF4-FFF2-40B4-BE49-F238E27FC236}">
                <a16:creationId xmlns:a16="http://schemas.microsoft.com/office/drawing/2014/main" id="{35F2B88A-E99A-4F7E-B221-53EF31350D5C}"/>
              </a:ext>
            </a:extLst>
          </p:cNvPr>
          <p:cNvSpPr>
            <a:spLocks noGrp="1"/>
          </p:cNvSpPr>
          <p:nvPr>
            <p:ph idx="1"/>
          </p:nvPr>
        </p:nvSpPr>
        <p:spPr>
          <a:xfrm>
            <a:off x="838200" y="1545996"/>
            <a:ext cx="10719062" cy="4854803"/>
          </a:xfrm>
        </p:spPr>
        <p:txBody>
          <a:bodyPr>
            <a:normAutofit fontScale="92500" lnSpcReduction="10000"/>
          </a:bodyPr>
          <a:lstStyle/>
          <a:p>
            <a:r>
              <a:rPr lang="en-US" dirty="0"/>
              <a:t>Joint taskforce or hybrid type investigators</a:t>
            </a:r>
          </a:p>
          <a:p>
            <a:r>
              <a:rPr lang="en-US" dirty="0"/>
              <a:t>Establish a centralized and coordinated mechanism between law enforcement</a:t>
            </a:r>
          </a:p>
          <a:p>
            <a:r>
              <a:rPr lang="en-US" dirty="0"/>
              <a:t>Develop a rapid international co-operation protocol incorporating: </a:t>
            </a:r>
          </a:p>
          <a:p>
            <a:pPr marL="0" indent="0">
              <a:buNone/>
            </a:pPr>
            <a:r>
              <a:rPr lang="en-US" dirty="0"/>
              <a:t>	a) INTERPOL’s I-GRIP (Global Rapid Intervention of Payments) </a:t>
            </a:r>
          </a:p>
          <a:p>
            <a:pPr marL="0" indent="0">
              <a:buNone/>
            </a:pPr>
            <a:r>
              <a:rPr lang="en-US" dirty="0"/>
              <a:t>	b) Egmont Group BEC Project </a:t>
            </a:r>
          </a:p>
          <a:p>
            <a:pPr marL="0" indent="0">
              <a:buNone/>
            </a:pPr>
            <a:r>
              <a:rPr lang="en-US" dirty="0"/>
              <a:t>	c) Convention on Cybercrime (Budapest Convention)</a:t>
            </a:r>
          </a:p>
          <a:p>
            <a:pPr marL="0" indent="0">
              <a:buNone/>
            </a:pPr>
            <a:r>
              <a:rPr lang="en-US" dirty="0"/>
              <a:t>	d) direct liaison with service providers</a:t>
            </a:r>
          </a:p>
          <a:p>
            <a:r>
              <a:rPr lang="en-US" dirty="0"/>
              <a:t>Promote ‘Protect and Report’ monthly awareness to increase victim reports</a:t>
            </a:r>
          </a:p>
          <a:p>
            <a:r>
              <a:rPr lang="en-US" dirty="0"/>
              <a:t>Support the use of SWIFT recall messages with local financial institutions</a:t>
            </a:r>
          </a:p>
          <a:p>
            <a:r>
              <a:rPr lang="en-US" dirty="0"/>
              <a:t>Increase identification of cyber-criminals through initial SAR filings</a:t>
            </a:r>
          </a:p>
        </p:txBody>
      </p:sp>
      <p:cxnSp>
        <p:nvCxnSpPr>
          <p:cNvPr id="4" name="Straight Connector 3">
            <a:extLst>
              <a:ext uri="{FF2B5EF4-FFF2-40B4-BE49-F238E27FC236}">
                <a16:creationId xmlns:a16="http://schemas.microsoft.com/office/drawing/2014/main" id="{DC7484EB-9D26-4D4B-A774-AAC4B278FD7D}"/>
              </a:ext>
            </a:extLst>
          </p:cNvPr>
          <p:cNvCxnSpPr/>
          <p:nvPr/>
        </p:nvCxnSpPr>
        <p:spPr>
          <a:xfrm>
            <a:off x="965200" y="1302204"/>
            <a:ext cx="10261600" cy="0"/>
          </a:xfrm>
          <a:prstGeom prst="line">
            <a:avLst/>
          </a:prstGeom>
          <a:noFill/>
          <a:ln w="38100" cap="rnd" cmpd="sng" algn="ctr">
            <a:solidFill>
              <a:srgbClr val="92D050"/>
            </a:solidFill>
            <a:prstDash val="solid"/>
          </a:ln>
          <a:effectLst/>
        </p:spPr>
      </p:cxnSp>
      <p:cxnSp>
        <p:nvCxnSpPr>
          <p:cNvPr id="5" name="Straight Connector 4">
            <a:extLst>
              <a:ext uri="{FF2B5EF4-FFF2-40B4-BE49-F238E27FC236}">
                <a16:creationId xmlns:a16="http://schemas.microsoft.com/office/drawing/2014/main" id="{BF7500B3-A0E6-430B-8C44-B4E427BF9360}"/>
              </a:ext>
            </a:extLst>
          </p:cNvPr>
          <p:cNvCxnSpPr/>
          <p:nvPr/>
        </p:nvCxnSpPr>
        <p:spPr>
          <a:xfrm>
            <a:off x="965200" y="1207941"/>
            <a:ext cx="1026160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0959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additive="base">
                                        <p:cTn id="3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 calcmode="lin" valueType="num">
                                      <p:cBhvr additive="base">
                                        <p:cTn id="4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 calcmode="lin" valueType="num">
                                      <p:cBhvr additive="base">
                                        <p:cTn id="47"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3">
                                            <p:txEl>
                                              <p:pRg st="9" end="9"/>
                                            </p:txEl>
                                          </p:spTgt>
                                        </p:tgtEl>
                                        <p:attrNameLst>
                                          <p:attrName>style.visibility</p:attrName>
                                        </p:attrNameLst>
                                      </p:cBhvr>
                                      <p:to>
                                        <p:strVal val="visible"/>
                                      </p:to>
                                    </p:set>
                                    <p:anim calcmode="lin" valueType="num">
                                      <p:cBhvr additive="base">
                                        <p:cTn id="53"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3210" y="172332"/>
            <a:ext cx="10515600" cy="1325563"/>
          </a:xfrm>
        </p:spPr>
        <p:txBody>
          <a:bodyPr>
            <a:normAutofit/>
          </a:bodyPr>
          <a:lstStyle/>
          <a:p>
            <a:r>
              <a:rPr lang="en-US" sz="4200" dirty="0">
                <a:latin typeface="Calibri" panose="020F0502020204030204" pitchFamily="34" charset="0"/>
                <a:ea typeface="Calibri" panose="020F0502020204030204" pitchFamily="34" charset="0"/>
                <a:cs typeface="Calibri" panose="020F0502020204030204" pitchFamily="34" charset="0"/>
              </a:rPr>
              <a:t>Example of model</a:t>
            </a:r>
          </a:p>
        </p:txBody>
      </p:sp>
      <p:sp>
        <p:nvSpPr>
          <p:cNvPr id="13" name="TextBox 12"/>
          <p:cNvSpPr txBox="1"/>
          <p:nvPr/>
        </p:nvSpPr>
        <p:spPr>
          <a:xfrm>
            <a:off x="1100978" y="1564381"/>
            <a:ext cx="2329962" cy="426207"/>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marL="0" marR="0" lvl="0" indent="0" algn="ctr" defTabSz="914400" rtl="0" eaLnBrk="1" fontAlgn="auto" latinLnBrk="0" hangingPunct="1">
              <a:lnSpc>
                <a:spcPct val="120000"/>
              </a:lnSpc>
              <a:spcBef>
                <a:spcPts val="0"/>
              </a:spcBef>
              <a:spcAft>
                <a:spcPts val="0"/>
              </a:spcAft>
              <a:buClr>
                <a:srgbClr val="44546A"/>
              </a:buClr>
              <a:buSzTx/>
              <a:buFontTx/>
              <a:buNone/>
              <a:tabLst/>
              <a:defRPr/>
            </a:pPr>
            <a:r>
              <a:rPr kumimoji="0" lang="en-US" sz="2000" b="1" i="0" u="none" strike="noStrike" kern="1200" cap="none" spc="0" normalizeH="0" baseline="0" noProof="0" dirty="0">
                <a:ln>
                  <a:noFill/>
                </a:ln>
                <a:solidFill>
                  <a:srgbClr val="70AD47">
                    <a:lumMod val="75000"/>
                  </a:srgbClr>
                </a:solidFill>
                <a:effectLst/>
                <a:uLnTx/>
                <a:uFillTx/>
                <a:latin typeface="Century Gothic" panose="020B0502020202020204" pitchFamily="34" charset="0"/>
                <a:ea typeface="+mn-ea"/>
                <a:cs typeface="+mn-cs"/>
              </a:rPr>
              <a:t>Mr. PEP</a:t>
            </a:r>
          </a:p>
        </p:txBody>
      </p:sp>
      <p:sp>
        <p:nvSpPr>
          <p:cNvPr id="14" name="TextBox 13"/>
          <p:cNvSpPr txBox="1"/>
          <p:nvPr/>
        </p:nvSpPr>
        <p:spPr>
          <a:xfrm>
            <a:off x="8878848" y="5008233"/>
            <a:ext cx="2329962" cy="426207"/>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marL="0" marR="0" lvl="0" indent="0" algn="ctr" defTabSz="914400" rtl="0" eaLnBrk="1" fontAlgn="auto" latinLnBrk="0" hangingPunct="1">
              <a:lnSpc>
                <a:spcPct val="120000"/>
              </a:lnSpc>
              <a:spcBef>
                <a:spcPts val="0"/>
              </a:spcBef>
              <a:spcAft>
                <a:spcPts val="0"/>
              </a:spcAft>
              <a:buClr>
                <a:srgbClr val="44546A"/>
              </a:buClr>
              <a:buSzTx/>
              <a:buFontTx/>
              <a:buNone/>
              <a:tabLst/>
              <a:defRPr/>
            </a:pPr>
            <a:r>
              <a:rPr kumimoji="0" lang="en-US" sz="2000" b="1" i="0" u="none" strike="noStrike" kern="1200" cap="none" spc="0" normalizeH="0" baseline="0" noProof="0" dirty="0">
                <a:ln>
                  <a:noFill/>
                </a:ln>
                <a:solidFill>
                  <a:srgbClr val="70AD47">
                    <a:lumMod val="75000"/>
                  </a:srgbClr>
                </a:solidFill>
                <a:effectLst/>
                <a:uLnTx/>
                <a:uFillTx/>
                <a:latin typeface="Century Gothic" panose="020B0502020202020204" pitchFamily="34" charset="0"/>
                <a:ea typeface="+mn-ea"/>
                <a:cs typeface="+mn-cs"/>
              </a:rPr>
              <a:t>UNIVERSITY</a:t>
            </a:r>
          </a:p>
        </p:txBody>
      </p:sp>
      <p:sp>
        <p:nvSpPr>
          <p:cNvPr id="15" name="TextBox 14"/>
          <p:cNvSpPr txBox="1"/>
          <p:nvPr/>
        </p:nvSpPr>
        <p:spPr>
          <a:xfrm>
            <a:off x="968382" y="5041550"/>
            <a:ext cx="2619148" cy="425245"/>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marL="0" marR="0" lvl="0" indent="0" algn="ctr" defTabSz="914400" rtl="0" eaLnBrk="1" fontAlgn="auto" latinLnBrk="0" hangingPunct="1">
              <a:lnSpc>
                <a:spcPct val="120000"/>
              </a:lnSpc>
              <a:spcBef>
                <a:spcPts val="0"/>
              </a:spcBef>
              <a:spcAft>
                <a:spcPts val="0"/>
              </a:spcAft>
              <a:buClr>
                <a:srgbClr val="44546A"/>
              </a:buClr>
              <a:buSzTx/>
              <a:buFontTx/>
              <a:buNone/>
              <a:tabLst/>
              <a:defRPr/>
            </a:pPr>
            <a:r>
              <a:rPr kumimoji="0" lang="en-US" sz="2000" b="1" i="0" u="none" strike="noStrike" kern="1200" cap="none" spc="0" normalizeH="0" baseline="0" noProof="0" dirty="0">
                <a:ln>
                  <a:noFill/>
                </a:ln>
                <a:solidFill>
                  <a:srgbClr val="70AD47">
                    <a:lumMod val="75000"/>
                  </a:srgbClr>
                </a:solidFill>
                <a:effectLst/>
                <a:uLnTx/>
                <a:uFillTx/>
                <a:latin typeface="Century Gothic" panose="020B0502020202020204" pitchFamily="34" charset="0"/>
                <a:ea typeface="+mn-ea"/>
                <a:cs typeface="+mn-cs"/>
              </a:rPr>
              <a:t>OFF RECORD BRIBE</a:t>
            </a:r>
          </a:p>
        </p:txBody>
      </p:sp>
      <p:cxnSp>
        <p:nvCxnSpPr>
          <p:cNvPr id="16" name="Straight Connector 15"/>
          <p:cNvCxnSpPr>
            <a:cxnSpLocks/>
            <a:stCxn id="13" idx="2"/>
            <a:endCxn id="15" idx="0"/>
          </p:cNvCxnSpPr>
          <p:nvPr/>
        </p:nvCxnSpPr>
        <p:spPr>
          <a:xfrm>
            <a:off x="2265959" y="1990588"/>
            <a:ext cx="11997" cy="3050962"/>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7" name="Straight Connector 16"/>
          <p:cNvCxnSpPr>
            <a:cxnSpLocks/>
            <a:stCxn id="13" idx="3"/>
            <a:endCxn id="14" idx="0"/>
          </p:cNvCxnSpPr>
          <p:nvPr/>
        </p:nvCxnSpPr>
        <p:spPr>
          <a:xfrm>
            <a:off x="3430940" y="1777485"/>
            <a:ext cx="6612889" cy="3230748"/>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8" name="Straight Connector 17"/>
          <p:cNvCxnSpPr>
            <a:cxnSpLocks/>
            <a:endCxn id="15" idx="3"/>
          </p:cNvCxnSpPr>
          <p:nvPr/>
        </p:nvCxnSpPr>
        <p:spPr>
          <a:xfrm flipH="1">
            <a:off x="3587530" y="5210003"/>
            <a:ext cx="5291320" cy="4417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9" name="Straight Connector 18"/>
          <p:cNvCxnSpPr>
            <a:cxnSpLocks/>
            <a:stCxn id="24" idx="3"/>
          </p:cNvCxnSpPr>
          <p:nvPr/>
        </p:nvCxnSpPr>
        <p:spPr>
          <a:xfrm>
            <a:off x="6455139" y="4853864"/>
            <a:ext cx="282245" cy="86852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cxnSpLocks/>
            <a:stCxn id="23" idx="3"/>
          </p:cNvCxnSpPr>
          <p:nvPr/>
        </p:nvCxnSpPr>
        <p:spPr>
          <a:xfrm>
            <a:off x="1993651" y="2841010"/>
            <a:ext cx="665926" cy="650037"/>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a:cxnSpLocks/>
            <a:stCxn id="22" idx="1"/>
          </p:cNvCxnSpPr>
          <p:nvPr/>
        </p:nvCxnSpPr>
        <p:spPr>
          <a:xfrm flipH="1">
            <a:off x="5356386" y="2034756"/>
            <a:ext cx="1301056" cy="135577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6657442" y="1667283"/>
            <a:ext cx="1747471" cy="734945"/>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
                <a:srgbClr val="44546A"/>
              </a:buClr>
              <a:buSzTx/>
              <a:buFontTx/>
              <a:buNone/>
              <a:tabLst/>
              <a:defRPr/>
            </a:pPr>
            <a:r>
              <a:rPr kumimoji="0" lang="en-US" sz="18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Calibri" panose="020F0502020204030204" pitchFamily="34" charset="0"/>
              </a:rPr>
              <a:t>Disconnect 3 </a:t>
            </a: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a:t>
            </a:r>
            <a:r>
              <a:rPr kumimoji="0" lang="en-US" sz="18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DISGUISE</a:t>
            </a: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a:t>
            </a:r>
          </a:p>
        </p:txBody>
      </p:sp>
      <p:sp>
        <p:nvSpPr>
          <p:cNvPr id="23" name="TextBox 22"/>
          <p:cNvSpPr txBox="1"/>
          <p:nvPr/>
        </p:nvSpPr>
        <p:spPr>
          <a:xfrm>
            <a:off x="246180" y="2473537"/>
            <a:ext cx="1747471" cy="734945"/>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
                <a:srgbClr val="44546A"/>
              </a:buClr>
              <a:buSzTx/>
              <a:buFontTx/>
              <a:buNone/>
              <a:tabLst/>
              <a:defRPr/>
            </a:pPr>
            <a:r>
              <a:rPr kumimoji="0" lang="en-US" sz="18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Calibri" panose="020F0502020204030204" pitchFamily="34" charset="0"/>
              </a:rPr>
              <a:t>Disconnect 1</a:t>
            </a:r>
          </a:p>
          <a:p>
            <a:pPr marL="0" marR="0" lvl="0" indent="0" algn="ctr" defTabSz="914400" rtl="0" eaLnBrk="1" fontAlgn="auto" latinLnBrk="0" hangingPunct="1">
              <a:lnSpc>
                <a:spcPct val="120000"/>
              </a:lnSpc>
              <a:spcBef>
                <a:spcPts val="0"/>
              </a:spcBef>
              <a:spcAft>
                <a:spcPts val="0"/>
              </a:spcAft>
              <a:buClr>
                <a:srgbClr val="44546A"/>
              </a:buClr>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a:t>
            </a:r>
            <a:r>
              <a:rPr kumimoji="0" lang="en-US" sz="18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ENABLE</a:t>
            </a: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a:t>
            </a:r>
          </a:p>
        </p:txBody>
      </p:sp>
      <p:sp>
        <p:nvSpPr>
          <p:cNvPr id="24" name="TextBox 23"/>
          <p:cNvSpPr txBox="1"/>
          <p:nvPr/>
        </p:nvSpPr>
        <p:spPr>
          <a:xfrm>
            <a:off x="4737314" y="4486391"/>
            <a:ext cx="1717825" cy="734945"/>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
                <a:srgbClr val="44546A"/>
              </a:buClr>
              <a:buSzTx/>
              <a:buFontTx/>
              <a:buNone/>
              <a:tabLst/>
              <a:defRPr/>
            </a:pPr>
            <a:r>
              <a:rPr kumimoji="0" lang="en-US" sz="18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Calibri" panose="020F0502020204030204" pitchFamily="34" charset="0"/>
              </a:rPr>
              <a:t>Disconnect 2</a:t>
            </a:r>
          </a:p>
          <a:p>
            <a:pPr marL="0" marR="0" lvl="0" indent="0" algn="ctr" defTabSz="914400" rtl="0" eaLnBrk="1" fontAlgn="auto" latinLnBrk="0" hangingPunct="1">
              <a:lnSpc>
                <a:spcPct val="120000"/>
              </a:lnSpc>
              <a:spcBef>
                <a:spcPts val="0"/>
              </a:spcBef>
              <a:spcAft>
                <a:spcPts val="0"/>
              </a:spcAft>
              <a:buClr>
                <a:srgbClr val="44546A"/>
              </a:buClr>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a:t>
            </a:r>
            <a:r>
              <a:rPr kumimoji="0" lang="en-US" sz="18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DISTANCE</a:t>
            </a: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a:t>
            </a:r>
          </a:p>
        </p:txBody>
      </p:sp>
      <p:cxnSp>
        <p:nvCxnSpPr>
          <p:cNvPr id="30" name="Straight Connector 29">
            <a:extLst>
              <a:ext uri="{FF2B5EF4-FFF2-40B4-BE49-F238E27FC236}">
                <a16:creationId xmlns:a16="http://schemas.microsoft.com/office/drawing/2014/main" id="{0C15F901-BA1C-4235-B638-C15EBB8A2D43}"/>
              </a:ext>
            </a:extLst>
          </p:cNvPr>
          <p:cNvCxnSpPr/>
          <p:nvPr/>
        </p:nvCxnSpPr>
        <p:spPr>
          <a:xfrm>
            <a:off x="821508" y="1287918"/>
            <a:ext cx="10261600" cy="0"/>
          </a:xfrm>
          <a:prstGeom prst="line">
            <a:avLst/>
          </a:prstGeom>
          <a:noFill/>
          <a:ln w="38100" cap="flat" cmpd="sng" algn="ctr">
            <a:solidFill>
              <a:srgbClr val="FFC000"/>
            </a:solidFill>
            <a:prstDash val="solid"/>
            <a:miter lim="800000"/>
          </a:ln>
          <a:effectLst/>
        </p:spPr>
      </p:cxnSp>
      <p:cxnSp>
        <p:nvCxnSpPr>
          <p:cNvPr id="31" name="Straight Connector 30">
            <a:extLst>
              <a:ext uri="{FF2B5EF4-FFF2-40B4-BE49-F238E27FC236}">
                <a16:creationId xmlns:a16="http://schemas.microsoft.com/office/drawing/2014/main" id="{CB661052-3ABB-4788-99B0-B64E0A5CD6C4}"/>
              </a:ext>
            </a:extLst>
          </p:cNvPr>
          <p:cNvCxnSpPr/>
          <p:nvPr/>
        </p:nvCxnSpPr>
        <p:spPr>
          <a:xfrm>
            <a:off x="821508" y="1390243"/>
            <a:ext cx="10261600" cy="0"/>
          </a:xfrm>
          <a:prstGeom prst="line">
            <a:avLst/>
          </a:prstGeom>
          <a:noFill/>
          <a:ln w="38100" cap="rnd" cmpd="sng" algn="ctr">
            <a:solidFill>
              <a:srgbClr val="92D050"/>
            </a:solidFill>
            <a:prstDash val="solid"/>
          </a:ln>
          <a:effectLst/>
        </p:spPr>
      </p:cxnSp>
      <p:sp>
        <p:nvSpPr>
          <p:cNvPr id="6" name="TextBox 5">
            <a:extLst>
              <a:ext uri="{FF2B5EF4-FFF2-40B4-BE49-F238E27FC236}">
                <a16:creationId xmlns:a16="http://schemas.microsoft.com/office/drawing/2014/main" id="{648DA213-8E87-432D-9A5C-C9E554936F04}"/>
              </a:ext>
            </a:extLst>
          </p:cNvPr>
          <p:cNvSpPr txBox="1"/>
          <p:nvPr/>
        </p:nvSpPr>
        <p:spPr>
          <a:xfrm>
            <a:off x="456324" y="3166505"/>
            <a:ext cx="1836458" cy="1732141"/>
          </a:xfrm>
          <a:prstGeom prst="rect">
            <a:avLst/>
          </a:prstGeom>
          <a:noFill/>
        </p:spPr>
        <p:txBody>
          <a:bodyPr wrap="square" rtlCol="0">
            <a:spAutoFit/>
          </a:bodyPr>
          <a:lstStyle/>
          <a:p>
            <a:pPr lvl="0" algn="ctr">
              <a:lnSpc>
                <a:spcPct val="120000"/>
              </a:lnSpc>
              <a:buClr>
                <a:srgbClr val="44546A"/>
              </a:buClr>
              <a:defRPr/>
            </a:pPr>
            <a:r>
              <a:rPr lang="en-US" dirty="0">
                <a:solidFill>
                  <a:prstClr val="black"/>
                </a:solidFill>
                <a:latin typeface="Calibri" panose="020F0502020204030204" pitchFamily="34" charset="0"/>
                <a:ea typeface="Calibri" panose="020F0502020204030204" pitchFamily="34" charset="0"/>
                <a:cs typeface="Calibri" panose="020F0502020204030204" pitchFamily="34" charset="0"/>
              </a:rPr>
              <a:t>TCSP to set up a foreign company and account with nominee shareholder</a:t>
            </a:r>
          </a:p>
        </p:txBody>
      </p:sp>
      <p:sp>
        <p:nvSpPr>
          <p:cNvPr id="7" name="TextBox 6">
            <a:extLst>
              <a:ext uri="{FF2B5EF4-FFF2-40B4-BE49-F238E27FC236}">
                <a16:creationId xmlns:a16="http://schemas.microsoft.com/office/drawing/2014/main" id="{36C4EBED-5BE6-4DAD-8A9C-0AA78FB1D2A9}"/>
              </a:ext>
            </a:extLst>
          </p:cNvPr>
          <p:cNvSpPr txBox="1"/>
          <p:nvPr/>
        </p:nvSpPr>
        <p:spPr>
          <a:xfrm>
            <a:off x="4419420" y="5278551"/>
            <a:ext cx="2112009" cy="1090789"/>
          </a:xfrm>
          <a:prstGeom prst="rect">
            <a:avLst/>
          </a:prstGeom>
          <a:noFill/>
        </p:spPr>
        <p:txBody>
          <a:bodyPr wrap="square" rtlCol="0">
            <a:spAutoFit/>
          </a:bodyPr>
          <a:lstStyle/>
          <a:p>
            <a:pPr lvl="0" algn="ctr">
              <a:lnSpc>
                <a:spcPct val="120000"/>
              </a:lnSpc>
              <a:buClr>
                <a:srgbClr val="44546A"/>
              </a:buClr>
              <a:defRPr/>
            </a:pPr>
            <a:r>
              <a:rPr lang="en-US" dirty="0">
                <a:solidFill>
                  <a:prstClr val="black"/>
                </a:solidFill>
                <a:latin typeface="Calibri" panose="020F0502020204030204" pitchFamily="34" charset="0"/>
                <a:ea typeface="Calibri" panose="020F0502020204030204" pitchFamily="34" charset="0"/>
                <a:cs typeface="Calibri" panose="020F0502020204030204" pitchFamily="34" charset="0"/>
              </a:rPr>
              <a:t>Credit card and supplementary card in daughters name</a:t>
            </a:r>
          </a:p>
        </p:txBody>
      </p:sp>
      <p:sp>
        <p:nvSpPr>
          <p:cNvPr id="8" name="TextBox 7">
            <a:extLst>
              <a:ext uri="{FF2B5EF4-FFF2-40B4-BE49-F238E27FC236}">
                <a16:creationId xmlns:a16="http://schemas.microsoft.com/office/drawing/2014/main" id="{A9D7CEB1-2DAB-40A1-9A4B-3F8FEF4D8629}"/>
              </a:ext>
            </a:extLst>
          </p:cNvPr>
          <p:cNvSpPr txBox="1"/>
          <p:nvPr/>
        </p:nvSpPr>
        <p:spPr>
          <a:xfrm>
            <a:off x="6657442" y="2491644"/>
            <a:ext cx="1845504" cy="734945"/>
          </a:xfrm>
          <a:prstGeom prst="rect">
            <a:avLst/>
          </a:prstGeom>
          <a:noFill/>
        </p:spPr>
        <p:txBody>
          <a:bodyPr wrap="square" rtlCol="0">
            <a:spAutoFit/>
          </a:bodyPr>
          <a:lstStyle/>
          <a:p>
            <a:pPr lvl="0" algn="ctr">
              <a:lnSpc>
                <a:spcPct val="120000"/>
              </a:lnSpc>
              <a:buClr>
                <a:srgbClr val="44546A"/>
              </a:buClr>
              <a:defRPr/>
            </a:pPr>
            <a:r>
              <a:rPr lang="en-US" dirty="0">
                <a:solidFill>
                  <a:prstClr val="black"/>
                </a:solidFill>
                <a:latin typeface="Calibri" panose="020F0502020204030204" pitchFamily="34" charset="0"/>
                <a:ea typeface="Calibri" panose="020F0502020204030204" pitchFamily="34" charset="0"/>
                <a:cs typeface="Calibri" panose="020F0502020204030204" pitchFamily="34" charset="0"/>
              </a:rPr>
              <a:t>Rental agreement by Family Office</a:t>
            </a:r>
          </a:p>
        </p:txBody>
      </p:sp>
    </p:spTree>
    <p:extLst>
      <p:ext uri="{BB962C8B-B14F-4D97-AF65-F5344CB8AC3E}">
        <p14:creationId xmlns:p14="http://schemas.microsoft.com/office/powerpoint/2010/main" val="2937252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00470EE-A583-4CB1-8B14-FE1540A503CD}"/>
              </a:ext>
            </a:extLst>
          </p:cNvPr>
          <p:cNvSpPr>
            <a:spLocks noGrp="1"/>
          </p:cNvSpPr>
          <p:nvPr>
            <p:ph idx="1"/>
          </p:nvPr>
        </p:nvSpPr>
        <p:spPr>
          <a:xfrm>
            <a:off x="1077912" y="2237488"/>
            <a:ext cx="9640888" cy="1519424"/>
          </a:xfrm>
        </p:spPr>
        <p:txBody>
          <a:bodyPr>
            <a:noAutofit/>
          </a:bodyPr>
          <a:lstStyle/>
          <a:p>
            <a:pPr marL="0" indent="0">
              <a:buClr>
                <a:srgbClr val="002060"/>
              </a:buClr>
              <a:buNone/>
            </a:pPr>
            <a:r>
              <a:rPr lang="en-GB" sz="2800" dirty="0">
                <a:solidFill>
                  <a:schemeClr val="bg1"/>
                </a:solidFill>
                <a:latin typeface="Calibri" panose="020F0502020204030204" pitchFamily="34" charset="0"/>
                <a:ea typeface="Calibri" panose="020F0502020204030204" pitchFamily="34" charset="0"/>
                <a:cs typeface="Calibri" panose="020F0502020204030204" pitchFamily="34" charset="0"/>
              </a:rPr>
              <a:t>Property is criminal property if – </a:t>
            </a:r>
          </a:p>
          <a:p>
            <a:pPr marL="0" indent="0">
              <a:buClr>
                <a:srgbClr val="002060"/>
              </a:buClr>
              <a:buNone/>
            </a:pPr>
            <a:r>
              <a:rPr lang="en-GB" sz="2800" dirty="0">
                <a:solidFill>
                  <a:schemeClr val="bg1"/>
                </a:solidFill>
                <a:latin typeface="Calibri" panose="020F0502020204030204" pitchFamily="34" charset="0"/>
                <a:ea typeface="Calibri" panose="020F0502020204030204" pitchFamily="34" charset="0"/>
                <a:cs typeface="Calibri" panose="020F0502020204030204" pitchFamily="34" charset="0"/>
              </a:rPr>
              <a:t>(a) it constitutes a person’s benefit from </a:t>
            </a:r>
            <a:r>
              <a:rPr lang="en-GB" sz="2800" b="1" dirty="0">
                <a:solidFill>
                  <a:schemeClr val="bg1"/>
                </a:solidFill>
                <a:latin typeface="Calibri" panose="020F0502020204030204" pitchFamily="34" charset="0"/>
                <a:ea typeface="Calibri" panose="020F0502020204030204" pitchFamily="34" charset="0"/>
                <a:cs typeface="Calibri" panose="020F0502020204030204" pitchFamily="34" charset="0"/>
              </a:rPr>
              <a:t>criminal conduct </a:t>
            </a:r>
            <a:r>
              <a:rPr lang="en-GB" sz="2800" dirty="0">
                <a:solidFill>
                  <a:schemeClr val="bg1"/>
                </a:solidFill>
                <a:latin typeface="Calibri" panose="020F0502020204030204" pitchFamily="34" charset="0"/>
                <a:ea typeface="Calibri" panose="020F0502020204030204" pitchFamily="34" charset="0"/>
                <a:cs typeface="Calibri" panose="020F0502020204030204" pitchFamily="34" charset="0"/>
              </a:rPr>
              <a:t>or it represents such a benefit; and </a:t>
            </a:r>
          </a:p>
          <a:p>
            <a:pPr marL="0" indent="0">
              <a:buClr>
                <a:srgbClr val="002060"/>
              </a:buClr>
              <a:buNone/>
            </a:pPr>
            <a:r>
              <a:rPr lang="en-GB" sz="2800" dirty="0">
                <a:solidFill>
                  <a:schemeClr val="bg1"/>
                </a:solidFill>
                <a:latin typeface="Calibri" panose="020F0502020204030204" pitchFamily="34" charset="0"/>
                <a:ea typeface="Calibri" panose="020F0502020204030204" pitchFamily="34" charset="0"/>
                <a:cs typeface="Calibri" panose="020F0502020204030204" pitchFamily="34" charset="0"/>
              </a:rPr>
              <a:t>(b) the alleged offender </a:t>
            </a:r>
            <a:r>
              <a:rPr lang="en-GB" sz="2800" b="1" dirty="0">
                <a:solidFill>
                  <a:schemeClr val="bg1"/>
                </a:solidFill>
                <a:latin typeface="Calibri" panose="020F0502020204030204" pitchFamily="34" charset="0"/>
                <a:ea typeface="Calibri" panose="020F0502020204030204" pitchFamily="34" charset="0"/>
                <a:cs typeface="Calibri" panose="020F0502020204030204" pitchFamily="34" charset="0"/>
              </a:rPr>
              <a:t>knows or suspects </a:t>
            </a:r>
            <a:r>
              <a:rPr lang="en-GB" sz="2800" dirty="0">
                <a:solidFill>
                  <a:schemeClr val="bg1"/>
                </a:solidFill>
                <a:latin typeface="Calibri" panose="020F0502020204030204" pitchFamily="34" charset="0"/>
                <a:ea typeface="Calibri" panose="020F0502020204030204" pitchFamily="34" charset="0"/>
                <a:cs typeface="Calibri" panose="020F0502020204030204" pitchFamily="34" charset="0"/>
              </a:rPr>
              <a:t>that it constitutes or represents such a benefit, and includes terrorist property</a:t>
            </a:r>
          </a:p>
        </p:txBody>
      </p:sp>
      <p:sp>
        <p:nvSpPr>
          <p:cNvPr id="7" name="Title 6">
            <a:extLst>
              <a:ext uri="{FF2B5EF4-FFF2-40B4-BE49-F238E27FC236}">
                <a16:creationId xmlns:a16="http://schemas.microsoft.com/office/drawing/2014/main" id="{6AB6C69C-76FB-4290-B253-0B09BD383FB6}"/>
              </a:ext>
            </a:extLst>
          </p:cNvPr>
          <p:cNvSpPr>
            <a:spLocks noGrp="1"/>
          </p:cNvSpPr>
          <p:nvPr>
            <p:ph type="title"/>
          </p:nvPr>
        </p:nvSpPr>
        <p:spPr>
          <a:xfrm>
            <a:off x="965200" y="638016"/>
            <a:ext cx="9404723" cy="1400530"/>
          </a:xfrm>
        </p:spPr>
        <p:txBody>
          <a:bodyPr/>
          <a:lstStyle/>
          <a:p>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“Criminal Property”</a:t>
            </a:r>
          </a:p>
        </p:txBody>
      </p:sp>
      <p:cxnSp>
        <p:nvCxnSpPr>
          <p:cNvPr id="6" name="Straight Connector 5">
            <a:extLst>
              <a:ext uri="{FF2B5EF4-FFF2-40B4-BE49-F238E27FC236}">
                <a16:creationId xmlns:a16="http://schemas.microsoft.com/office/drawing/2014/main" id="{0CF1730B-9FFF-4BEA-A531-C465EA714533}"/>
              </a:ext>
            </a:extLst>
          </p:cNvPr>
          <p:cNvCxnSpPr/>
          <p:nvPr/>
        </p:nvCxnSpPr>
        <p:spPr>
          <a:xfrm>
            <a:off x="965200" y="1614489"/>
            <a:ext cx="1026160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57AC41E-A0BE-4612-B15B-070AFF760835}"/>
              </a:ext>
            </a:extLst>
          </p:cNvPr>
          <p:cNvCxnSpPr/>
          <p:nvPr/>
        </p:nvCxnSpPr>
        <p:spPr>
          <a:xfrm>
            <a:off x="965200" y="1527177"/>
            <a:ext cx="10261600" cy="0"/>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0320AD91-1B75-4747-8A3C-3F1373FC4182}"/>
              </a:ext>
            </a:extLst>
          </p:cNvPr>
          <p:cNvSpPr txBox="1"/>
          <p:nvPr/>
        </p:nvSpPr>
        <p:spPr>
          <a:xfrm>
            <a:off x="2209006" y="4872900"/>
            <a:ext cx="7378700"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B01513">
                    <a:lumMod val="60000"/>
                    <a:lumOff val="40000"/>
                  </a:srgbClr>
                </a:solidFill>
                <a:effectLst/>
                <a:uLnTx/>
                <a:uFillTx/>
                <a:latin typeface="Century Gothic" panose="020B0502020202020204"/>
                <a:ea typeface="+mn-ea"/>
                <a:cs typeface="+mn-cs"/>
              </a:rPr>
              <a:t>If the person is in possession of criminal property – they could be charged with money laundering in addition to other offences</a:t>
            </a:r>
          </a:p>
        </p:txBody>
      </p:sp>
    </p:spTree>
    <p:extLst>
      <p:ext uri="{BB962C8B-B14F-4D97-AF65-F5344CB8AC3E}">
        <p14:creationId xmlns:p14="http://schemas.microsoft.com/office/powerpoint/2010/main" val="924318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pic>
        <p:nvPicPr>
          <p:cNvPr id="30722" name="Picture 2" descr="Won and Lost: Details of the Compromise on the European Anti-Money  Laundering Directive - Sven Giegold - Mitglied der Grünen Fraktion im  Europaparlament">
            <a:extLst>
              <a:ext uri="{FF2B5EF4-FFF2-40B4-BE49-F238E27FC236}">
                <a16:creationId xmlns:a16="http://schemas.microsoft.com/office/drawing/2014/main" id="{83913CE9-5438-4597-8DE3-F0ED92E70C1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14925" y="1769634"/>
            <a:ext cx="5315268" cy="318916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CE9F6B66-713C-4A3D-A3FD-184B62AFF476}"/>
              </a:ext>
            </a:extLst>
          </p:cNvPr>
          <p:cNvSpPr txBox="1"/>
          <p:nvPr/>
        </p:nvSpPr>
        <p:spPr>
          <a:xfrm>
            <a:off x="1405467" y="1462163"/>
            <a:ext cx="2878666" cy="523220"/>
          </a:xfrm>
          <a:prstGeom prst="rect">
            <a:avLst/>
          </a:prstGeom>
          <a:solidFill>
            <a:schemeClr val="accent6">
              <a:lumMod val="20000"/>
              <a:lumOff val="80000"/>
            </a:schemeClr>
          </a:solid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CONVERTING</a:t>
            </a:r>
          </a:p>
        </p:txBody>
      </p:sp>
      <p:sp>
        <p:nvSpPr>
          <p:cNvPr id="3" name="TextBox 2">
            <a:extLst>
              <a:ext uri="{FF2B5EF4-FFF2-40B4-BE49-F238E27FC236}">
                <a16:creationId xmlns:a16="http://schemas.microsoft.com/office/drawing/2014/main" id="{44FCFC17-51CF-4127-B2BF-1A6FC250A1E3}"/>
              </a:ext>
            </a:extLst>
          </p:cNvPr>
          <p:cNvSpPr txBox="1"/>
          <p:nvPr/>
        </p:nvSpPr>
        <p:spPr>
          <a:xfrm>
            <a:off x="1405467" y="4743046"/>
            <a:ext cx="2878666" cy="523220"/>
          </a:xfrm>
          <a:prstGeom prst="rect">
            <a:avLst/>
          </a:prstGeom>
          <a:solidFill>
            <a:schemeClr val="accent6">
              <a:lumMod val="20000"/>
              <a:lumOff val="80000"/>
            </a:schemeClr>
          </a:solid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ACQUISITION</a:t>
            </a:r>
          </a:p>
        </p:txBody>
      </p:sp>
      <p:sp>
        <p:nvSpPr>
          <p:cNvPr id="5" name="TextBox 4">
            <a:extLst>
              <a:ext uri="{FF2B5EF4-FFF2-40B4-BE49-F238E27FC236}">
                <a16:creationId xmlns:a16="http://schemas.microsoft.com/office/drawing/2014/main" id="{141E3EFC-3C8B-4B2D-AA0F-1B1FAD571D4B}"/>
              </a:ext>
            </a:extLst>
          </p:cNvPr>
          <p:cNvSpPr txBox="1"/>
          <p:nvPr/>
        </p:nvSpPr>
        <p:spPr>
          <a:xfrm>
            <a:off x="7907869" y="1508024"/>
            <a:ext cx="2878666" cy="523220"/>
          </a:xfrm>
          <a:prstGeom prst="rect">
            <a:avLst/>
          </a:prstGeom>
          <a:solidFill>
            <a:schemeClr val="accent6">
              <a:lumMod val="20000"/>
              <a:lumOff val="80000"/>
            </a:schemeClr>
          </a:solid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ARRANGEMENTS</a:t>
            </a:r>
          </a:p>
        </p:txBody>
      </p:sp>
      <p:sp>
        <p:nvSpPr>
          <p:cNvPr id="4" name="TextBox 3">
            <a:extLst>
              <a:ext uri="{FF2B5EF4-FFF2-40B4-BE49-F238E27FC236}">
                <a16:creationId xmlns:a16="http://schemas.microsoft.com/office/drawing/2014/main" id="{819E6650-C69C-4C4A-AC37-4D6633602816}"/>
              </a:ext>
            </a:extLst>
          </p:cNvPr>
          <p:cNvSpPr txBox="1"/>
          <p:nvPr/>
        </p:nvSpPr>
        <p:spPr>
          <a:xfrm>
            <a:off x="8319031" y="4697184"/>
            <a:ext cx="2878666" cy="523220"/>
          </a:xfrm>
          <a:prstGeom prst="rect">
            <a:avLst/>
          </a:prstGeom>
          <a:solidFill>
            <a:schemeClr val="accent6">
              <a:lumMod val="20000"/>
              <a:lumOff val="80000"/>
            </a:schemeClr>
          </a:solid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CONCEALING</a:t>
            </a:r>
          </a:p>
        </p:txBody>
      </p:sp>
      <p:sp>
        <p:nvSpPr>
          <p:cNvPr id="6" name="TextBox 5">
            <a:extLst>
              <a:ext uri="{FF2B5EF4-FFF2-40B4-BE49-F238E27FC236}">
                <a16:creationId xmlns:a16="http://schemas.microsoft.com/office/drawing/2014/main" id="{644B108A-622E-4575-B485-6BEA85D62792}"/>
              </a:ext>
            </a:extLst>
          </p:cNvPr>
          <p:cNvSpPr txBox="1"/>
          <p:nvPr/>
        </p:nvSpPr>
        <p:spPr>
          <a:xfrm>
            <a:off x="1083733" y="321733"/>
            <a:ext cx="10430934"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800" dirty="0">
                <a:solidFill>
                  <a:prstClr val="black"/>
                </a:solidFill>
                <a:latin typeface="Calibri" panose="020F0502020204030204"/>
              </a:rPr>
              <a:t>ILLICIT</a:t>
            </a: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mn-cs"/>
              </a:rPr>
              <a:t> ACTIVITIES</a:t>
            </a:r>
          </a:p>
        </p:txBody>
      </p:sp>
      <p:sp>
        <p:nvSpPr>
          <p:cNvPr id="8" name="TextBox 7">
            <a:extLst>
              <a:ext uri="{FF2B5EF4-FFF2-40B4-BE49-F238E27FC236}">
                <a16:creationId xmlns:a16="http://schemas.microsoft.com/office/drawing/2014/main" id="{E312C585-1F20-48F4-B49C-F717142817DF}"/>
              </a:ext>
            </a:extLst>
          </p:cNvPr>
          <p:cNvSpPr txBox="1"/>
          <p:nvPr/>
        </p:nvSpPr>
        <p:spPr>
          <a:xfrm>
            <a:off x="994303" y="5575698"/>
            <a:ext cx="10430934"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black"/>
                </a:solidFill>
                <a:effectLst/>
                <a:uLnTx/>
                <a:uFillTx/>
                <a:latin typeface="Calibri" panose="020F0502020204030204"/>
                <a:ea typeface="+mn-ea"/>
                <a:cs typeface="+mn-cs"/>
              </a:rPr>
              <a:t>ILLICIT ACTIVITIES</a:t>
            </a:r>
          </a:p>
        </p:txBody>
      </p:sp>
      <p:sp>
        <p:nvSpPr>
          <p:cNvPr id="7" name="Arrow: Down 6">
            <a:extLst>
              <a:ext uri="{FF2B5EF4-FFF2-40B4-BE49-F238E27FC236}">
                <a16:creationId xmlns:a16="http://schemas.microsoft.com/office/drawing/2014/main" id="{632AB2B4-B2A1-4C38-B51B-C934E9A18106}"/>
              </a:ext>
            </a:extLst>
          </p:cNvPr>
          <p:cNvSpPr/>
          <p:nvPr/>
        </p:nvSpPr>
        <p:spPr>
          <a:xfrm>
            <a:off x="5943600" y="1152730"/>
            <a:ext cx="524933" cy="830997"/>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Arrow: Down 9">
            <a:extLst>
              <a:ext uri="{FF2B5EF4-FFF2-40B4-BE49-F238E27FC236}">
                <a16:creationId xmlns:a16="http://schemas.microsoft.com/office/drawing/2014/main" id="{63ACE992-1D2C-4746-850D-FA4A1CFD8568}"/>
              </a:ext>
            </a:extLst>
          </p:cNvPr>
          <p:cNvSpPr/>
          <p:nvPr/>
        </p:nvSpPr>
        <p:spPr>
          <a:xfrm flipV="1">
            <a:off x="5943600" y="4674102"/>
            <a:ext cx="524933" cy="830996"/>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60983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AB6C69C-76FB-4290-B253-0B09BD383FB6}"/>
              </a:ext>
            </a:extLst>
          </p:cNvPr>
          <p:cNvSpPr>
            <a:spLocks noGrp="1"/>
          </p:cNvSpPr>
          <p:nvPr>
            <p:ph type="title"/>
          </p:nvPr>
        </p:nvSpPr>
        <p:spPr>
          <a:xfrm>
            <a:off x="768350" y="625316"/>
            <a:ext cx="10655300" cy="1400530"/>
          </a:xfrm>
        </p:spPr>
        <p:txBody>
          <a:bodyPr/>
          <a:lstStyle/>
          <a:p>
            <a:pPr algn="ct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Three Main Money Laundering Offences</a:t>
            </a:r>
            <a:b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br>
            <a:r>
              <a:rPr lang="en-US" b="1" dirty="0">
                <a:solidFill>
                  <a:schemeClr val="bg1"/>
                </a:solidFill>
                <a:latin typeface="Calibri" panose="020F0502020204030204" pitchFamily="34" charset="0"/>
                <a:ea typeface="Calibri" panose="020F0502020204030204" pitchFamily="34" charset="0"/>
                <a:cs typeface="Calibri" panose="020F0502020204030204" pitchFamily="34" charset="0"/>
              </a:rPr>
              <a:t>Concealing</a:t>
            </a: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 </a:t>
            </a:r>
            <a:r>
              <a:rPr lang="en-US" dirty="0" err="1">
                <a:solidFill>
                  <a:schemeClr val="bg1"/>
                </a:solidFill>
                <a:latin typeface="Calibri" panose="020F0502020204030204" pitchFamily="34" charset="0"/>
                <a:ea typeface="Calibri" panose="020F0502020204030204" pitchFamily="34" charset="0"/>
                <a:cs typeface="Calibri" panose="020F0502020204030204" pitchFamily="34" charset="0"/>
              </a:rPr>
              <a:t>etc</a:t>
            </a:r>
            <a:endParaRPr lang="en-US"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cxnSp>
        <p:nvCxnSpPr>
          <p:cNvPr id="6" name="Straight Connector 5">
            <a:extLst>
              <a:ext uri="{FF2B5EF4-FFF2-40B4-BE49-F238E27FC236}">
                <a16:creationId xmlns:a16="http://schemas.microsoft.com/office/drawing/2014/main" id="{0CF1730B-9FFF-4BEA-A531-C465EA714533}"/>
              </a:ext>
            </a:extLst>
          </p:cNvPr>
          <p:cNvCxnSpPr/>
          <p:nvPr/>
        </p:nvCxnSpPr>
        <p:spPr>
          <a:xfrm>
            <a:off x="965200" y="2025846"/>
            <a:ext cx="1026160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57AC41E-A0BE-4612-B15B-070AFF760835}"/>
              </a:ext>
            </a:extLst>
          </p:cNvPr>
          <p:cNvCxnSpPr/>
          <p:nvPr/>
        </p:nvCxnSpPr>
        <p:spPr>
          <a:xfrm>
            <a:off x="965200" y="2116334"/>
            <a:ext cx="10261600" cy="0"/>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sp>
        <p:nvSpPr>
          <p:cNvPr id="10" name="Content Placeholder 2">
            <a:extLst>
              <a:ext uri="{FF2B5EF4-FFF2-40B4-BE49-F238E27FC236}">
                <a16:creationId xmlns:a16="http://schemas.microsoft.com/office/drawing/2014/main" id="{197BF6DA-781A-4B3E-9A1A-19867E54E2B9}"/>
              </a:ext>
            </a:extLst>
          </p:cNvPr>
          <p:cNvSpPr txBox="1">
            <a:spLocks/>
          </p:cNvSpPr>
          <p:nvPr/>
        </p:nvSpPr>
        <p:spPr>
          <a:xfrm>
            <a:off x="965200" y="2464154"/>
            <a:ext cx="10515600" cy="310197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r>
              <a:rPr kumimoji="0" lang="en-GB"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Concealing</a:t>
            </a:r>
          </a:p>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r>
              <a:rPr lang="en-GB" dirty="0">
                <a:solidFill>
                  <a:prstClr val="black"/>
                </a:solidFill>
                <a:latin typeface="Calibri" panose="020F0502020204030204" pitchFamily="34" charset="0"/>
                <a:ea typeface="Calibri" panose="020F0502020204030204" pitchFamily="34" charset="0"/>
                <a:cs typeface="Calibri" panose="020F0502020204030204" pitchFamily="34" charset="0"/>
              </a:rPr>
              <a:t>Disguising</a:t>
            </a:r>
          </a:p>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r>
              <a:rPr kumimoji="0" lang="en-GB"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Converting</a:t>
            </a:r>
          </a:p>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r>
              <a:rPr lang="en-GB" dirty="0">
                <a:solidFill>
                  <a:prstClr val="black"/>
                </a:solidFill>
                <a:latin typeface="Calibri" panose="020F0502020204030204" pitchFamily="34" charset="0"/>
                <a:ea typeface="Calibri" panose="020F0502020204030204" pitchFamily="34" charset="0"/>
                <a:cs typeface="Calibri" panose="020F0502020204030204" pitchFamily="34" charset="0"/>
              </a:rPr>
              <a:t>Transferring</a:t>
            </a:r>
          </a:p>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r>
              <a:rPr kumimoji="0" lang="en-GB"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Removing from the country</a:t>
            </a:r>
          </a:p>
          <a:p>
            <a:pPr marL="342900" marR="0" lvl="0" indent="-342900" algn="l" defTabSz="457200" rtl="0" eaLnBrk="1" fontAlgn="auto" latinLnBrk="0" hangingPunct="1">
              <a:lnSpc>
                <a:spcPct val="100000"/>
              </a:lnSpc>
              <a:spcBef>
                <a:spcPts val="1000"/>
              </a:spcBef>
              <a:spcAft>
                <a:spcPts val="0"/>
              </a:spcAft>
              <a:buClr>
                <a:srgbClr val="70AD47"/>
              </a:buClr>
              <a:buSzPct val="80000"/>
              <a:buFont typeface="Wingdings 3" charset="2"/>
              <a:buChar char=""/>
              <a:tabLst/>
              <a:defRPr/>
            </a:pPr>
            <a:endParaRPr kumimoji="0" lang="en-GB" sz="2400" b="0" i="0" u="none" strike="noStrike" kern="1200" cap="none" spc="0" normalizeH="0" baseline="0" noProof="0" dirty="0">
              <a:ln>
                <a:noFill/>
              </a:ln>
              <a:solidFill>
                <a:prstClr val="black"/>
              </a:solidFill>
              <a:effectLst/>
              <a:uLnTx/>
              <a:uFillTx/>
              <a:latin typeface="Century Gothic" panose="020B050202020202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aren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5888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0">
                                            <p:txEl>
                                              <p:pRg st="1" end="1"/>
                                            </p:txEl>
                                          </p:spTgt>
                                        </p:tgtEl>
                                        <p:attrNameLst>
                                          <p:attrName>style.visibility</p:attrName>
                                        </p:attrNameLst>
                                      </p:cBhvr>
                                      <p:to>
                                        <p:strVal val="visible"/>
                                      </p:to>
                                    </p:set>
                                    <p:anim calcmode="lin" valueType="num">
                                      <p:cBhvr additive="base">
                                        <p:cTn id="13" dur="500" fill="hold"/>
                                        <p:tgtEl>
                                          <p:spTgt spid="10">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0">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10">
                                            <p:txEl>
                                              <p:pRg st="2" end="2"/>
                                            </p:txEl>
                                          </p:spTgt>
                                        </p:tgtEl>
                                        <p:attrNameLst>
                                          <p:attrName>style.visibility</p:attrName>
                                        </p:attrNameLst>
                                      </p:cBhvr>
                                      <p:to>
                                        <p:strVal val="visible"/>
                                      </p:to>
                                    </p:set>
                                    <p:anim calcmode="lin" valueType="num">
                                      <p:cBhvr additive="base">
                                        <p:cTn id="19" dur="500" fill="hold"/>
                                        <p:tgtEl>
                                          <p:spTgt spid="10">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
                                            <p:txEl>
                                              <p:pRg st="3" end="3"/>
                                            </p:txEl>
                                          </p:spTgt>
                                        </p:tgtEl>
                                        <p:attrNameLst>
                                          <p:attrName>style.visibility</p:attrName>
                                        </p:attrNameLst>
                                      </p:cBhvr>
                                      <p:to>
                                        <p:strVal val="visible"/>
                                      </p:to>
                                    </p:set>
                                    <p:anim calcmode="lin" valueType="num">
                                      <p:cBhvr additive="base">
                                        <p:cTn id="25" dur="500" fill="hold"/>
                                        <p:tgtEl>
                                          <p:spTgt spid="10">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9" fill="hold" nodeType="clickEffect">
                                  <p:stCondLst>
                                    <p:cond delay="0"/>
                                  </p:stCondLst>
                                  <p:childTnLst>
                                    <p:set>
                                      <p:cBhvr>
                                        <p:cTn id="30" dur="1" fill="hold">
                                          <p:stCondLst>
                                            <p:cond delay="0"/>
                                          </p:stCondLst>
                                        </p:cTn>
                                        <p:tgtEl>
                                          <p:spTgt spid="10">
                                            <p:txEl>
                                              <p:pRg st="4" end="4"/>
                                            </p:txEl>
                                          </p:spTgt>
                                        </p:tgtEl>
                                        <p:attrNameLst>
                                          <p:attrName>style.visibility</p:attrName>
                                        </p:attrNameLst>
                                      </p:cBhvr>
                                      <p:to>
                                        <p:strVal val="visible"/>
                                      </p:to>
                                    </p:set>
                                    <p:anim calcmode="lin" valueType="num">
                                      <p:cBhvr additive="base">
                                        <p:cTn id="31" dur="500" fill="hold"/>
                                        <p:tgtEl>
                                          <p:spTgt spid="10">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0">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4134</TotalTime>
  <Words>3411</Words>
  <Application>Microsoft Office PowerPoint</Application>
  <PresentationFormat>Widescreen</PresentationFormat>
  <Paragraphs>681</Paragraphs>
  <Slides>57</Slides>
  <Notes>21</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57</vt:i4>
      </vt:variant>
    </vt:vector>
  </HeadingPairs>
  <TitlesOfParts>
    <vt:vector size="66" baseType="lpstr">
      <vt:lpstr>Arial</vt:lpstr>
      <vt:lpstr>Calibri</vt:lpstr>
      <vt:lpstr>Calibri Light</vt:lpstr>
      <vt:lpstr>Century Gothic</vt:lpstr>
      <vt:lpstr>Wingdings</vt:lpstr>
      <vt:lpstr>Wingdings 3</vt:lpstr>
      <vt:lpstr>Office Theme</vt:lpstr>
      <vt:lpstr>Ion</vt:lpstr>
      <vt:lpstr>1_Office Theme</vt:lpstr>
      <vt:lpstr>MONEY LAUNDERING  WHAT IT LOOKS LIKE</vt:lpstr>
      <vt:lpstr>Money Laundering Stages</vt:lpstr>
      <vt:lpstr>Laundering Criminal Property</vt:lpstr>
      <vt:lpstr>Stephen Platt’s model</vt:lpstr>
      <vt:lpstr>Where’s the ‘placement’ ?</vt:lpstr>
      <vt:lpstr>Example of model</vt:lpstr>
      <vt:lpstr>“Criminal Property”</vt:lpstr>
      <vt:lpstr>PowerPoint Presentation</vt:lpstr>
      <vt:lpstr>Three Main Money Laundering Offences Concealing etc</vt:lpstr>
      <vt:lpstr>Three Main Money Laundering Offences; Arrangements </vt:lpstr>
      <vt:lpstr>Three Main Money Laundering Offences; Acquires</vt:lpstr>
      <vt:lpstr>Who are the ML suspects?</vt:lpstr>
      <vt:lpstr>Money Laundering investigations</vt:lpstr>
      <vt:lpstr>So where can we use financial information…..?</vt:lpstr>
      <vt:lpstr>PowerPoint Presentation</vt:lpstr>
      <vt:lpstr>Using financial information as part of the investigative strategy</vt:lpstr>
      <vt:lpstr>SAFCOM</vt:lpstr>
      <vt:lpstr>Money Laundering Strategies</vt:lpstr>
      <vt:lpstr>Financial interviewing exercise </vt:lpstr>
      <vt:lpstr>Financial interviews </vt:lpstr>
      <vt:lpstr>What do orders mean……………………PRIZES!</vt:lpstr>
      <vt:lpstr>Banking Material Schedule  Training Example (not real)</vt:lpstr>
      <vt:lpstr>Asset Schedule  Training Example (not real)</vt:lpstr>
      <vt:lpstr>Trade Based Money Laundering (“TBML”)</vt:lpstr>
      <vt:lpstr>Under-invoicing / Over-shipment</vt:lpstr>
      <vt:lpstr>Over-valuation of goods</vt:lpstr>
      <vt:lpstr>Under-valuation of goods</vt:lpstr>
      <vt:lpstr>Invoice reuse</vt:lpstr>
      <vt:lpstr>Multiple invoicing of goods</vt:lpstr>
      <vt:lpstr>False declarations / False invoicing</vt:lpstr>
      <vt:lpstr>Services-Based Money Laundering</vt:lpstr>
      <vt:lpstr>PowerPoint Presentation</vt:lpstr>
      <vt:lpstr>Europol’s Key findings</vt:lpstr>
      <vt:lpstr>Legal Persons – why are they abused</vt:lpstr>
      <vt:lpstr>Knowing a legal person</vt:lpstr>
      <vt:lpstr>Assessing Domestic Legal Persons</vt:lpstr>
      <vt:lpstr>Legal Persons – typology assessments</vt:lpstr>
      <vt:lpstr>Abuse of a foreign legal person</vt:lpstr>
      <vt:lpstr>Legal Persons: What should we all be looking for?</vt:lpstr>
      <vt:lpstr>‘Structural’ Risk Indicators…..</vt:lpstr>
      <vt:lpstr>‘Trade Activity’ Risk Indicators…..</vt:lpstr>
      <vt:lpstr>‘Account and Transaction’ Risk Indicators…..</vt:lpstr>
      <vt:lpstr>‘Trade Document and Commodity’ Risk Indicators…..</vt:lpstr>
      <vt:lpstr>Fabricated sales</vt:lpstr>
      <vt:lpstr>Non-transparent ownership</vt:lpstr>
      <vt:lpstr>Non-transparent ownership</vt:lpstr>
      <vt:lpstr>Property Flipping</vt:lpstr>
      <vt:lpstr>Structuring or smurfing</vt:lpstr>
      <vt:lpstr>Loan-back money laundering</vt:lpstr>
      <vt:lpstr>Loan-back money laundering</vt:lpstr>
      <vt:lpstr>Schemes – Team Exercises</vt:lpstr>
      <vt:lpstr>Business Email Compromise (“BEC”) Frauds</vt:lpstr>
      <vt:lpstr>Cyber-Enabled Fraud (‘CEF’)</vt:lpstr>
      <vt:lpstr>BEC or Payment Diversion Frauds</vt:lpstr>
      <vt:lpstr>Money mules</vt:lpstr>
      <vt:lpstr>PowerPoint Presentation</vt:lpstr>
      <vt:lpstr>Recommendations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MONEY LAUNDERING</dc:title>
  <dc:creator>Bryant, Daniel</dc:creator>
  <cp:lastModifiedBy>Douglas Sloan</cp:lastModifiedBy>
  <cp:revision>67</cp:revision>
  <dcterms:created xsi:type="dcterms:W3CDTF">2025-01-10T22:01:40Z</dcterms:created>
  <dcterms:modified xsi:type="dcterms:W3CDTF">2025-02-20T05:52:21Z</dcterms:modified>
</cp:coreProperties>
</file>