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Lato"/>
      <p:regular r:id="rId14"/>
      <p:bold r:id="rId15"/>
      <p:italic r:id="rId16"/>
      <p:boldItalic r:id="rId17"/>
    </p:embeddedFont>
    <p:embeddedFont>
      <p:font typeface="Lato Hairline"/>
      <p:regular r:id="rId18"/>
      <p:bold r:id="rId19"/>
      <p:italic r:id="rId20"/>
      <p:boldItalic r:id="rId21"/>
    </p:embeddedFont>
    <p:embeddedFont>
      <p:font typeface="La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Hairline-italic.fntdata"/><Relationship Id="rId22" Type="http://schemas.openxmlformats.org/officeDocument/2006/relationships/font" Target="fonts/LatoLight-regular.fntdata"/><Relationship Id="rId21" Type="http://schemas.openxmlformats.org/officeDocument/2006/relationships/font" Target="fonts/LatoHairline-boldItalic.fntdata"/><Relationship Id="rId24" Type="http://schemas.openxmlformats.org/officeDocument/2006/relationships/font" Target="fonts/LatoLight-italic.fntdata"/><Relationship Id="rId23"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ato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19" Type="http://schemas.openxmlformats.org/officeDocument/2006/relationships/font" Target="fonts/LatoHairline-bold.fntdata"/><Relationship Id="rId18" Type="http://schemas.openxmlformats.org/officeDocument/2006/relationships/font" Target="fonts/LatoHairli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d40ea2a2b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4d40ea2a2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4d40ea2a2b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4d40ea2a2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4d40ea2a2b_0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4d40ea2a2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paint_transparent1.png" id="10" name="Google Shape;10;p2"/>
          <p:cNvPicPr preferRelativeResize="0"/>
          <p:nvPr/>
        </p:nvPicPr>
        <p:blipFill rotWithShape="1">
          <a:blip r:embed="rId3">
            <a:alphaModFix/>
          </a:blip>
          <a:srcRect b="0" l="55211" r="0" t="0"/>
          <a:stretch/>
        </p:blipFill>
        <p:spPr>
          <a:xfrm>
            <a:off x="1" y="0"/>
            <a:ext cx="4095677" cy="5143500"/>
          </a:xfrm>
          <a:prstGeom prst="rect">
            <a:avLst/>
          </a:prstGeom>
          <a:noFill/>
          <a:ln>
            <a:noFill/>
          </a:ln>
        </p:spPr>
      </p:pic>
      <p:sp>
        <p:nvSpPr>
          <p:cNvPr id="11" name="Google Shape;11;p2"/>
          <p:cNvSpPr txBox="1"/>
          <p:nvPr>
            <p:ph type="ctrTitle"/>
          </p:nvPr>
        </p:nvSpPr>
        <p:spPr>
          <a:xfrm>
            <a:off x="3208125" y="3287225"/>
            <a:ext cx="5250300" cy="11598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ctangle">
  <p:cSld name="BLANK_1">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paint_transparent3.png" id="51" name="Google Shape;51;p11"/>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p:nvPr>
            <p:ph idx="12" type="sldNum"/>
          </p:nvPr>
        </p:nvSpPr>
        <p:spPr>
          <a:xfrm>
            <a:off x="4297650" y="4447973"/>
            <a:ext cx="548700" cy="393600"/>
          </a:xfrm>
          <a:prstGeom prst="rect">
            <a:avLst/>
          </a:prstGeom>
        </p:spPr>
        <p:txBody>
          <a:bodyPr anchorCtr="0" anchor="ctr" bIns="91425" lIns="91425" spcFirstLastPara="1" rIns="91425" wrap="square" tIns="91425">
            <a:noAutofit/>
          </a:bodyPr>
          <a:lstStyle>
            <a:lvl1pPr lvl="0" rtl="0" algn="ctr">
              <a:buNone/>
              <a:defRPr>
                <a:solidFill>
                  <a:srgbClr val="999999"/>
                </a:solidFill>
              </a:defRPr>
            </a:lvl1pPr>
            <a:lvl2pPr lvl="1" rtl="0" algn="ctr">
              <a:buNone/>
              <a:defRPr>
                <a:solidFill>
                  <a:srgbClr val="999999"/>
                </a:solidFill>
              </a:defRPr>
            </a:lvl2pPr>
            <a:lvl3pPr lvl="2" rtl="0" algn="ctr">
              <a:buNone/>
              <a:defRPr>
                <a:solidFill>
                  <a:srgbClr val="999999"/>
                </a:solidFill>
              </a:defRPr>
            </a:lvl3pPr>
            <a:lvl4pPr lvl="3" rtl="0" algn="ctr">
              <a:buNone/>
              <a:defRPr>
                <a:solidFill>
                  <a:srgbClr val="999999"/>
                </a:solidFill>
              </a:defRPr>
            </a:lvl4pPr>
            <a:lvl5pPr lvl="4" rtl="0" algn="ctr">
              <a:buNone/>
              <a:defRPr>
                <a:solidFill>
                  <a:srgbClr val="999999"/>
                </a:solidFill>
              </a:defRPr>
            </a:lvl5pPr>
            <a:lvl6pPr lvl="5" rtl="0" algn="ctr">
              <a:buNone/>
              <a:defRPr>
                <a:solidFill>
                  <a:srgbClr val="999999"/>
                </a:solidFill>
              </a:defRPr>
            </a:lvl6pPr>
            <a:lvl7pPr lvl="6" rtl="0" algn="ctr">
              <a:buNone/>
              <a:defRPr>
                <a:solidFill>
                  <a:srgbClr val="999999"/>
                </a:solidFill>
              </a:defRPr>
            </a:lvl7pPr>
            <a:lvl8pPr lvl="7" rtl="0" algn="ctr">
              <a:buNone/>
              <a:defRPr>
                <a:solidFill>
                  <a:srgbClr val="999999"/>
                </a:solidFill>
              </a:defRPr>
            </a:lvl8pPr>
            <a:lvl9pPr lvl="8" rtl="0" algn="ctr">
              <a:buNone/>
              <a:defRPr>
                <a:solidFill>
                  <a:srgbClr val="999999"/>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p:cSld name="BLANK_1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2"/>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aint_transparent1.png" id="55" name="Google Shape;55;p12"/>
          <p:cNvPicPr preferRelativeResize="0"/>
          <p:nvPr/>
        </p:nvPicPr>
        <p:blipFill rotWithShape="1">
          <a:blip r:embed="rId3">
            <a:alphaModFix/>
          </a:blip>
          <a:srcRect b="0" l="27161" r="0" t="0"/>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descr="paint_transparent4.png" id="13" name="Google Shape;13;p3"/>
          <p:cNvPicPr preferRelativeResize="0"/>
          <p:nvPr/>
        </p:nvPicPr>
        <p:blipFill rotWithShape="1">
          <a:blip r:embed="rId3">
            <a:alphaModFix/>
          </a:blip>
          <a:srcRect b="0" l="0" r="49954" t="0"/>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685800" y="2878750"/>
            <a:ext cx="39147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 name="Google Shape;16;p3"/>
          <p:cNvSpPr txBox="1"/>
          <p:nvPr>
            <p:ph idx="1" type="subTitle"/>
          </p:nvPr>
        </p:nvSpPr>
        <p:spPr>
          <a:xfrm>
            <a:off x="685800" y="3983054"/>
            <a:ext cx="39147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descr="paint_transparent4.png" id="18" name="Google Shape;18;p4"/>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p:nvPr>
            <p:ph idx="1" type="body"/>
          </p:nvPr>
        </p:nvSpPr>
        <p:spPr>
          <a:xfrm>
            <a:off x="2483350" y="836125"/>
            <a:ext cx="4177200" cy="34713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FFFFFF"/>
              </a:buClr>
              <a:buSzPts val="2400"/>
              <a:buChar char="×"/>
              <a:defRPr i="1" sz="2400">
                <a:solidFill>
                  <a:srgbClr val="FFFFFF"/>
                </a:solidFill>
              </a:defRPr>
            </a:lvl1pPr>
            <a:lvl2pPr indent="-381000" lvl="1" marL="914400" rtl="0" algn="ctr">
              <a:spcBef>
                <a:spcPts val="0"/>
              </a:spcBef>
              <a:spcAft>
                <a:spcPts val="0"/>
              </a:spcAft>
              <a:buClr>
                <a:srgbClr val="FFFFFF"/>
              </a:buClr>
              <a:buSzPts val="2400"/>
              <a:buChar char="×"/>
              <a:defRPr i="1" sz="2400">
                <a:solidFill>
                  <a:srgbClr val="FFFFFF"/>
                </a:solidFill>
              </a:defRPr>
            </a:lvl2pPr>
            <a:lvl3pPr indent="-381000" lvl="2" marL="1371600" rtl="0" algn="ctr">
              <a:spcBef>
                <a:spcPts val="0"/>
              </a:spcBef>
              <a:spcAft>
                <a:spcPts val="0"/>
              </a:spcAft>
              <a:buClr>
                <a:srgbClr val="FFFFFF"/>
              </a:buClr>
              <a:buSzPts val="2400"/>
              <a:buChar char="×"/>
              <a:defRPr i="1" sz="2400">
                <a:solidFill>
                  <a:srgbClr val="FFFFFF"/>
                </a:solidFill>
              </a:defRPr>
            </a:lvl3pPr>
            <a:lvl4pPr indent="-381000" lvl="3" marL="1828800" rtl="0" algn="ctr">
              <a:spcBef>
                <a:spcPts val="0"/>
              </a:spcBef>
              <a:spcAft>
                <a:spcPts val="0"/>
              </a:spcAft>
              <a:buClr>
                <a:srgbClr val="FFFFFF"/>
              </a:buClr>
              <a:buSzPts val="2400"/>
              <a:buChar char="×"/>
              <a:defRPr i="1" sz="2400">
                <a:solidFill>
                  <a:srgbClr val="FFFFFF"/>
                </a:solidFill>
              </a:defRPr>
            </a:lvl4pPr>
            <a:lvl5pPr indent="-381000" lvl="4" marL="2286000" rtl="0" algn="ctr">
              <a:spcBef>
                <a:spcPts val="0"/>
              </a:spcBef>
              <a:spcAft>
                <a:spcPts val="0"/>
              </a:spcAft>
              <a:buClr>
                <a:srgbClr val="FFFFFF"/>
              </a:buClr>
              <a:buSzPts val="2400"/>
              <a:buChar char="○"/>
              <a:defRPr i="1" sz="2400">
                <a:solidFill>
                  <a:srgbClr val="FFFFFF"/>
                </a:solidFill>
              </a:defRPr>
            </a:lvl5pPr>
            <a:lvl6pPr indent="-381000" lvl="5" marL="2743200" rtl="0" algn="ctr">
              <a:spcBef>
                <a:spcPts val="0"/>
              </a:spcBef>
              <a:spcAft>
                <a:spcPts val="0"/>
              </a:spcAft>
              <a:buClr>
                <a:srgbClr val="FFFFFF"/>
              </a:buClr>
              <a:buSzPts val="2400"/>
              <a:buChar char="■"/>
              <a:defRPr i="1" sz="2400">
                <a:solidFill>
                  <a:srgbClr val="FFFFFF"/>
                </a:solidFill>
              </a:defRPr>
            </a:lvl6pPr>
            <a:lvl7pPr indent="-381000" lvl="6" marL="3200400" rtl="0" algn="ctr">
              <a:spcBef>
                <a:spcPts val="0"/>
              </a:spcBef>
              <a:spcAft>
                <a:spcPts val="0"/>
              </a:spcAft>
              <a:buClr>
                <a:srgbClr val="FFFFFF"/>
              </a:buClr>
              <a:buSzPts val="2400"/>
              <a:buChar char="●"/>
              <a:defRPr i="1" sz="2400">
                <a:solidFill>
                  <a:srgbClr val="FFFFFF"/>
                </a:solidFill>
              </a:defRPr>
            </a:lvl7pPr>
            <a:lvl8pPr indent="-381000" lvl="7" marL="3657600" rtl="0" algn="ctr">
              <a:spcBef>
                <a:spcPts val="0"/>
              </a:spcBef>
              <a:spcAft>
                <a:spcPts val="0"/>
              </a:spcAft>
              <a:buClr>
                <a:srgbClr val="FFFFFF"/>
              </a:buClr>
              <a:buSzPts val="2400"/>
              <a:buChar char="○"/>
              <a:defRPr i="1" sz="2400">
                <a:solidFill>
                  <a:srgbClr val="FFFFFF"/>
                </a:solidFill>
              </a:defRPr>
            </a:lvl8pPr>
            <a:lvl9pPr indent="-381000" lvl="8" marL="4114800" algn="ctr">
              <a:spcBef>
                <a:spcPts val="0"/>
              </a:spcBef>
              <a:spcAft>
                <a:spcPts val="0"/>
              </a:spcAft>
              <a:buClr>
                <a:srgbClr val="FFFFFF"/>
              </a:buClr>
              <a:buSzPts val="2400"/>
              <a:buChar char="■"/>
              <a:defRPr i="1" sz="2400">
                <a:solidFill>
                  <a:srgbClr val="FFFFFF"/>
                </a:solidFill>
              </a:defRPr>
            </a:lvl9pPr>
          </a:lstStyle>
          <a:p/>
        </p:txBody>
      </p:sp>
      <p:sp>
        <p:nvSpPr>
          <p:cNvPr id="20" name="Google Shape;20;p4"/>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21" name="Shape 21"/>
        <p:cNvGrpSpPr/>
        <p:nvPr/>
      </p:nvGrpSpPr>
      <p:grpSpPr>
        <a:xfrm>
          <a:off x="0" y="0"/>
          <a:ext cx="0" cy="0"/>
          <a:chOff x="0" y="0"/>
          <a:chExt cx="0" cy="0"/>
        </a:xfrm>
      </p:grpSpPr>
      <p:pic>
        <p:nvPicPr>
          <p:cNvPr descr="paint_transparent1.png" id="22" name="Google Shape;22;p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p:txBody>
      </p:sp>
      <p:sp>
        <p:nvSpPr>
          <p:cNvPr id="24" name="Google Shape;24;p5"/>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descr="paint_transparent1.png" id="27" name="Google Shape;27;p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9" name="Google Shape;29;p6"/>
          <p:cNvSpPr txBox="1"/>
          <p:nvPr>
            <p:ph idx="1" type="body"/>
          </p:nvPr>
        </p:nvSpPr>
        <p:spPr>
          <a:xfrm>
            <a:off x="457200" y="2211825"/>
            <a:ext cx="2675100" cy="26379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 name="Google Shape;30;p6"/>
          <p:cNvSpPr txBox="1"/>
          <p:nvPr>
            <p:ph idx="2" type="body"/>
          </p:nvPr>
        </p:nvSpPr>
        <p:spPr>
          <a:xfrm>
            <a:off x="3293406" y="2211825"/>
            <a:ext cx="2675100" cy="26379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32" name="Shape 32"/>
        <p:cNvGrpSpPr/>
        <p:nvPr/>
      </p:nvGrpSpPr>
      <p:grpSpPr>
        <a:xfrm>
          <a:off x="0" y="0"/>
          <a:ext cx="0" cy="0"/>
          <a:chOff x="0" y="0"/>
          <a:chExt cx="0" cy="0"/>
        </a:xfrm>
      </p:grpSpPr>
      <p:pic>
        <p:nvPicPr>
          <p:cNvPr descr="paint_transparent1.png" id="33" name="Google Shape;33;p7"/>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5" name="Google Shape;35;p7"/>
          <p:cNvSpPr txBox="1"/>
          <p:nvPr>
            <p:ph idx="1" type="body"/>
          </p:nvPr>
        </p:nvSpPr>
        <p:spPr>
          <a:xfrm>
            <a:off x="489775"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2" type="body"/>
          </p:nvPr>
        </p:nvSpPr>
        <p:spPr>
          <a:xfrm>
            <a:off x="2415136"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7"/>
          <p:cNvSpPr txBox="1"/>
          <p:nvPr>
            <p:ph idx="3" type="body"/>
          </p:nvPr>
        </p:nvSpPr>
        <p:spPr>
          <a:xfrm>
            <a:off x="4340497"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pic>
        <p:nvPicPr>
          <p:cNvPr descr="paint_transparent1.png" id="40" name="Google Shape;40;p8"/>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 name="Google Shape;42;p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43" name="Shape 43"/>
        <p:cNvGrpSpPr/>
        <p:nvPr/>
      </p:nvGrpSpPr>
      <p:grpSpPr>
        <a:xfrm>
          <a:off x="0" y="0"/>
          <a:ext cx="0" cy="0"/>
          <a:chOff x="0" y="0"/>
          <a:chExt cx="0" cy="0"/>
        </a:xfrm>
      </p:grpSpPr>
      <p:pic>
        <p:nvPicPr>
          <p:cNvPr descr="paint_transparent1.png" id="44" name="Google Shape;44;p9"/>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400"/>
              <a:buNone/>
              <a:defRPr sz="1400"/>
            </a:lvl1pPr>
          </a:lstStyle>
          <a:p/>
        </p:txBody>
      </p:sp>
      <p:sp>
        <p:nvSpPr>
          <p:cNvPr id="46" name="Google Shape;46;p9"/>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ircle" type="blank">
  <p:cSld name="BLANK">
    <p:bg>
      <p:bgPr>
        <a:blipFill>
          <a:blip r:embed="rId2">
            <a:alphaModFix/>
          </a:blip>
          <a:stretch>
            <a:fillRect/>
          </a:stretch>
        </a:blipFill>
      </p:bgPr>
    </p:bg>
    <p:spTree>
      <p:nvGrpSpPr>
        <p:cNvPr id="47" name="Shape 47"/>
        <p:cNvGrpSpPr/>
        <p:nvPr/>
      </p:nvGrpSpPr>
      <p:grpSpPr>
        <a:xfrm>
          <a:off x="0" y="0"/>
          <a:ext cx="0" cy="0"/>
          <a:chOff x="0" y="0"/>
          <a:chExt cx="0" cy="0"/>
        </a:xfrm>
      </p:grpSpPr>
      <p:pic>
        <p:nvPicPr>
          <p:cNvPr descr="paint_transparent4.png" id="48" name="Google Shape;48;p10"/>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348975"/>
            <a:ext cx="5511300" cy="857400"/>
          </a:xfrm>
          <a:prstGeom prst="rect">
            <a:avLst/>
          </a:prstGeom>
          <a:noFill/>
          <a:ln>
            <a:noFill/>
          </a:ln>
        </p:spPr>
        <p:txBody>
          <a:bodyPr anchorCtr="0" anchor="b" bIns="91425" lIns="91425" spcFirstLastPara="1" rIns="91425" wrap="square" tIns="91425">
            <a:noAutofit/>
          </a:bodyPr>
          <a:lstStyle>
            <a:lvl1pPr lvl="0">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lnSpc>
                <a:spcPct val="80000"/>
              </a:lnSpc>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p:txBody>
      </p:sp>
      <p:sp>
        <p:nvSpPr>
          <p:cNvPr id="7" name="Google Shape;7;p1"/>
          <p:cNvSpPr txBox="1"/>
          <p:nvPr>
            <p:ph idx="1" type="body"/>
          </p:nvPr>
        </p:nvSpPr>
        <p:spPr>
          <a:xfrm>
            <a:off x="457200" y="2244400"/>
            <a:ext cx="5511300" cy="2605200"/>
          </a:xfrm>
          <a:prstGeom prst="rect">
            <a:avLst/>
          </a:prstGeom>
          <a:noFill/>
          <a:ln>
            <a:noFill/>
          </a:ln>
        </p:spPr>
        <p:txBody>
          <a:bodyPr anchorCtr="0" anchor="t" bIns="91425" lIns="91425" spcFirstLastPara="1" rIns="91425" wrap="square" tIns="91425">
            <a:noAutofit/>
          </a:bodyPr>
          <a:lstStyle>
            <a:lvl1pPr indent="-342900" lvl="0" marL="4572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indent="-342900" lvl="1" marL="9144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indent="-342900" lvl="2" marL="13716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indent="-342900" lvl="3" marL="18288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indent="-342900" lvl="4" marL="22860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indent="-342900" lvl="5" marL="27432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indent="-342900" lvl="6" marL="32004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indent="-342900" lvl="7" marL="36576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indent="-342900" lvl="8" marL="41148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p:txBody>
      </p:sp>
      <p:sp>
        <p:nvSpPr>
          <p:cNvPr id="8" name="Google Shape;8;p1"/>
          <p:cNvSpPr txBox="1"/>
          <p:nvPr>
            <p:ph idx="12" type="sldNum"/>
          </p:nvPr>
        </p:nvSpPr>
        <p:spPr>
          <a:xfrm>
            <a:off x="8480584" y="4673651"/>
            <a:ext cx="548700" cy="393600"/>
          </a:xfrm>
          <a:prstGeom prst="rect">
            <a:avLst/>
          </a:prstGeom>
          <a:noFill/>
          <a:ln>
            <a:noFill/>
          </a:ln>
        </p:spPr>
        <p:txBody>
          <a:bodyPr anchorCtr="0" anchor="ctr" bIns="91425" lIns="91425" spcFirstLastPara="1" rIns="91425" wrap="square" tIns="91425">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12.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ph type="ctrTitle"/>
          </p:nvPr>
        </p:nvSpPr>
        <p:spPr>
          <a:xfrm>
            <a:off x="2005450" y="2400300"/>
            <a:ext cx="6910200" cy="20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Grupos de Delincuencia Organizada</a:t>
            </a:r>
            <a:endParaRPr/>
          </a:p>
        </p:txBody>
      </p:sp>
      <p:sp>
        <p:nvSpPr>
          <p:cNvPr id="61" name="Google Shape;61;p13"/>
          <p:cNvSpPr txBox="1"/>
          <p:nvPr/>
        </p:nvSpPr>
        <p:spPr>
          <a:xfrm>
            <a:off x="6681350" y="4759025"/>
            <a:ext cx="2483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lt1"/>
                </a:solidFill>
                <a:latin typeface="Lato"/>
                <a:ea typeface="Lato"/>
                <a:cs typeface="Lato"/>
                <a:sym typeface="Lato"/>
              </a:rPr>
              <a:t>Lcda. Victoria Merchán</a:t>
            </a:r>
            <a:endParaRPr b="1" sz="170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228600" y="301325"/>
            <a:ext cx="8323200" cy="13509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a:t>¿Qué es la </a:t>
            </a:r>
            <a:r>
              <a:rPr lang="en"/>
              <a:t>delincuencia</a:t>
            </a:r>
            <a:r>
              <a:rPr lang="en"/>
              <a:t> </a:t>
            </a:r>
            <a:r>
              <a:rPr lang="en"/>
              <a:t>organizada</a:t>
            </a:r>
            <a:r>
              <a:rPr lang="en"/>
              <a:t>?</a:t>
            </a:r>
            <a:endParaRPr/>
          </a:p>
        </p:txBody>
      </p:sp>
      <p:sp>
        <p:nvSpPr>
          <p:cNvPr id="67" name="Google Shape;67;p14"/>
          <p:cNvSpPr txBox="1"/>
          <p:nvPr>
            <p:ph idx="1" type="body"/>
          </p:nvPr>
        </p:nvSpPr>
        <p:spPr>
          <a:xfrm>
            <a:off x="457200" y="1962425"/>
            <a:ext cx="5122800" cy="263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200"/>
              <a:t>La Convención contra la Delincuencia Organizada Transnacional, más conocida como la Convención de Palermo, es un tratado multilateral patrocinado por Naciones Unidas en contra del crimen organizado transnacional, fue adoptada el 15 de diciembre de 2000.</a:t>
            </a:r>
            <a:endParaRPr b="1" sz="1200"/>
          </a:p>
          <a:p>
            <a:pPr indent="0" lvl="0" marL="0" rtl="0" algn="l">
              <a:spcBef>
                <a:spcPts val="600"/>
              </a:spcBef>
              <a:spcAft>
                <a:spcPts val="0"/>
              </a:spcAft>
              <a:buNone/>
            </a:pPr>
            <a:r>
              <a:rPr b="1" lang="en" sz="1200"/>
              <a:t> Llevada a cabo en la ciudad de Palermo, Italia. Actualmente cuenta con 190 Estados adheridos de los 193 miembros de las Naciones Unidas. </a:t>
            </a:r>
            <a:endParaRPr b="1" sz="1200"/>
          </a:p>
          <a:p>
            <a:pPr indent="0" lvl="0" marL="0" rtl="0" algn="l">
              <a:spcBef>
                <a:spcPts val="600"/>
              </a:spcBef>
              <a:spcAft>
                <a:spcPts val="0"/>
              </a:spcAft>
              <a:buNone/>
            </a:pPr>
            <a:r>
              <a:rPr b="1" lang="en" sz="1200"/>
              <a:t>Por “grupo delictivo organizado” se entenderá un grupo estructurado de tres o más personas que exista durante cierto tiempo y que actúe concertadamente con el propósito de cometer uno o más delitos graves o delitos tipificados con arreglo a la presente Convención con miras a obtener, directa o indirectamente, un beneficio económico u otro beneficio de orden material”</a:t>
            </a:r>
            <a:endParaRPr b="1" sz="1200"/>
          </a:p>
          <a:p>
            <a:pPr indent="0" lvl="0" marL="0" rtl="0" algn="l">
              <a:spcBef>
                <a:spcPts val="600"/>
              </a:spcBef>
              <a:spcAft>
                <a:spcPts val="0"/>
              </a:spcAft>
              <a:buClr>
                <a:schemeClr val="dk1"/>
              </a:buClr>
              <a:buSzPts val="1100"/>
              <a:buFont typeface="Arial"/>
              <a:buNone/>
            </a:pPr>
            <a:r>
              <a:t/>
            </a:r>
            <a:endParaRPr b="1" sz="1200"/>
          </a:p>
        </p:txBody>
      </p:sp>
      <p:sp>
        <p:nvSpPr>
          <p:cNvPr id="68" name="Google Shape;68;p14"/>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9" name="Google Shape;69;p14"/>
          <p:cNvPicPr preferRelativeResize="0"/>
          <p:nvPr/>
        </p:nvPicPr>
        <p:blipFill>
          <a:blip r:embed="rId3">
            <a:alphaModFix/>
          </a:blip>
          <a:stretch>
            <a:fillRect/>
          </a:stretch>
        </p:blipFill>
        <p:spPr>
          <a:xfrm>
            <a:off x="5895171" y="997525"/>
            <a:ext cx="2201626" cy="1871575"/>
          </a:xfrm>
          <a:prstGeom prst="rect">
            <a:avLst/>
          </a:prstGeom>
          <a:noFill/>
          <a:ln>
            <a:noFill/>
          </a:ln>
        </p:spPr>
      </p:pic>
      <p:pic>
        <p:nvPicPr>
          <p:cNvPr id="70" name="Google Shape;70;p14"/>
          <p:cNvPicPr preferRelativeResize="0"/>
          <p:nvPr/>
        </p:nvPicPr>
        <p:blipFill>
          <a:blip r:embed="rId4">
            <a:alphaModFix/>
          </a:blip>
          <a:stretch>
            <a:fillRect/>
          </a:stretch>
        </p:blipFill>
        <p:spPr>
          <a:xfrm>
            <a:off x="7127025" y="3069975"/>
            <a:ext cx="1603675" cy="160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ctrTitle"/>
          </p:nvPr>
        </p:nvSpPr>
        <p:spPr>
          <a:xfrm>
            <a:off x="145475" y="270175"/>
            <a:ext cx="6993000" cy="95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Palermo en Venezuela</a:t>
            </a:r>
            <a:endParaRPr/>
          </a:p>
        </p:txBody>
      </p:sp>
      <p:sp>
        <p:nvSpPr>
          <p:cNvPr id="76" name="Google Shape;76;p15"/>
          <p:cNvSpPr txBox="1"/>
          <p:nvPr>
            <p:ph idx="4294967295"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 name="Google Shape;77;p15"/>
          <p:cNvSpPr txBox="1"/>
          <p:nvPr/>
        </p:nvSpPr>
        <p:spPr>
          <a:xfrm>
            <a:off x="145475" y="1640850"/>
            <a:ext cx="61722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Convención de las Naciones Unidas Contra la Delincuencia Organizada Transnacional</a:t>
            </a:r>
            <a:endParaRPr b="1">
              <a:latin typeface="Lato"/>
              <a:ea typeface="Lato"/>
              <a:cs typeface="Lato"/>
              <a:sym typeface="Lato"/>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rPr lang="en">
                <a:latin typeface="Lato Light"/>
                <a:ea typeface="Lato Light"/>
                <a:cs typeface="Lato Light"/>
                <a:sym typeface="Lato Light"/>
              </a:rPr>
              <a:t>Instrumento jurídicamente vinculante para el Estado venezolano, que deriva en el cumplimiento de las disposiciones en la materia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rPr lang="en">
                <a:latin typeface="Lato Light"/>
                <a:ea typeface="Lato Light"/>
                <a:cs typeface="Lato Light"/>
                <a:sym typeface="Lato Light"/>
              </a:rPr>
              <a:t>Entró en vigor a través de la Gaceta Oficial Nº 37.357 del 4 de enero de 2002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rPr b="1" lang="en">
                <a:latin typeface="Lato"/>
                <a:ea typeface="Lato"/>
                <a:cs typeface="Lato"/>
                <a:sym typeface="Lato"/>
              </a:rPr>
              <a:t>Ley Orgánica contra la Delincuencia Organizada</a:t>
            </a:r>
            <a:r>
              <a:rPr lang="en">
                <a:latin typeface="Lato Light"/>
                <a:ea typeface="Lato Light"/>
                <a:cs typeface="Lato Light"/>
                <a:sym typeface="Lato Light"/>
              </a:rPr>
              <a:t> de Gaceta Oficial N° 5789 de fecha 26 de octubre de 2005.</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rPr lang="en">
                <a:latin typeface="Lato Light"/>
                <a:ea typeface="Lato Light"/>
                <a:cs typeface="Lato Light"/>
                <a:sym typeface="Lato Light"/>
              </a:rPr>
              <a:t>Derogada por la </a:t>
            </a:r>
            <a:r>
              <a:rPr b="1" lang="en">
                <a:latin typeface="Lato"/>
                <a:ea typeface="Lato"/>
                <a:cs typeface="Lato"/>
                <a:sym typeface="Lato"/>
              </a:rPr>
              <a:t>Ley Orgánica contra la Delincuencia Organizada y Financiamiento al Terrorismo</a:t>
            </a:r>
            <a:r>
              <a:rPr lang="en">
                <a:latin typeface="Lato Light"/>
                <a:ea typeface="Lato Light"/>
                <a:cs typeface="Lato Light"/>
                <a:sym typeface="Lato Light"/>
              </a:rPr>
              <a:t> de Gaceta Oficial N° 39.912 de fecha 30 de abril  de 2012.</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p:txBody>
      </p:sp>
      <p:pic>
        <p:nvPicPr>
          <p:cNvPr id="78" name="Google Shape;78;p15"/>
          <p:cNvPicPr preferRelativeResize="0"/>
          <p:nvPr/>
        </p:nvPicPr>
        <p:blipFill>
          <a:blip r:embed="rId3">
            <a:alphaModFix/>
          </a:blip>
          <a:stretch>
            <a:fillRect/>
          </a:stretch>
        </p:blipFill>
        <p:spPr>
          <a:xfrm>
            <a:off x="6503750" y="1371600"/>
            <a:ext cx="1976826" cy="1976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341050"/>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LOCDOFT</a:t>
            </a:r>
            <a:endParaRPr/>
          </a:p>
        </p:txBody>
      </p:sp>
      <p:sp>
        <p:nvSpPr>
          <p:cNvPr id="84" name="Google Shape;84;p16"/>
          <p:cNvSpPr txBox="1"/>
          <p:nvPr>
            <p:ph idx="1" type="body"/>
          </p:nvPr>
        </p:nvSpPr>
        <p:spPr>
          <a:xfrm>
            <a:off x="457200" y="1517025"/>
            <a:ext cx="5881200" cy="307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En su </a:t>
            </a:r>
            <a:r>
              <a:rPr b="1" lang="en" sz="1700">
                <a:latin typeface="Lato"/>
                <a:ea typeface="Lato"/>
                <a:cs typeface="Lato"/>
                <a:sym typeface="Lato"/>
              </a:rPr>
              <a:t>Artículo 4</a:t>
            </a:r>
            <a:r>
              <a:rPr lang="en" sz="1700"/>
              <a:t>, referente a las definiciones, establece a la Delincuencia Organizada como:</a:t>
            </a:r>
            <a:endParaRPr sz="1700"/>
          </a:p>
          <a:p>
            <a:pPr indent="0" lvl="0" marL="0" rtl="0" algn="l">
              <a:spcBef>
                <a:spcPts val="600"/>
              </a:spcBef>
              <a:spcAft>
                <a:spcPts val="0"/>
              </a:spcAft>
              <a:buNone/>
            </a:pPr>
            <a:r>
              <a:rPr lang="en" sz="1700"/>
              <a:t>“L</a:t>
            </a:r>
            <a:r>
              <a:rPr lang="en" sz="1700"/>
              <a:t>a acción u omisión de tres o más personas asociadas por cierto tiempo con la intención de cometer los delitos establecidos en esta Ley y obtener, directa o indirectamente, un beneficio económico o de cualquier índole para sí o para terceros. Igualmente, se  considera delincuencia organizada la actividad realizada por una sola persona actuando como órgano de una persona jurídica o asociativa, con la intención de cometer los delitos previstos en esta Ley.”</a:t>
            </a:r>
            <a:endParaRPr sz="1700"/>
          </a:p>
          <a:p>
            <a:pPr indent="0" lvl="0" marL="0" rtl="0" algn="l">
              <a:spcBef>
                <a:spcPts val="600"/>
              </a:spcBef>
              <a:spcAft>
                <a:spcPts val="0"/>
              </a:spcAft>
              <a:buNone/>
            </a:pPr>
            <a:r>
              <a:t/>
            </a:r>
            <a:endParaRPr sz="1700"/>
          </a:p>
        </p:txBody>
      </p:sp>
      <p:sp>
        <p:nvSpPr>
          <p:cNvPr id="85" name="Google Shape;85;p1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6"/>
          <p:cNvPicPr preferRelativeResize="0"/>
          <p:nvPr/>
        </p:nvPicPr>
        <p:blipFill>
          <a:blip r:embed="rId3">
            <a:alphaModFix/>
          </a:blip>
          <a:stretch>
            <a:fillRect/>
          </a:stretch>
        </p:blipFill>
        <p:spPr>
          <a:xfrm>
            <a:off x="6639800" y="654675"/>
            <a:ext cx="1946575" cy="194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59775" y="24752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La ONCDOFT</a:t>
            </a:r>
            <a:endParaRPr/>
          </a:p>
        </p:txBody>
      </p:sp>
      <p:sp>
        <p:nvSpPr>
          <p:cNvPr id="92" name="Google Shape;92;p17"/>
          <p:cNvSpPr txBox="1"/>
          <p:nvPr>
            <p:ph idx="2" type="body"/>
          </p:nvPr>
        </p:nvSpPr>
        <p:spPr>
          <a:xfrm>
            <a:off x="336924" y="1512375"/>
            <a:ext cx="6063900" cy="2613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700"/>
              <a:t>La LOCDOFT en su </a:t>
            </a:r>
            <a:r>
              <a:rPr b="1" lang="en" sz="1700">
                <a:latin typeface="Lato"/>
                <a:ea typeface="Lato"/>
                <a:cs typeface="Lato"/>
                <a:sym typeface="Lato"/>
              </a:rPr>
              <a:t>A</a:t>
            </a:r>
            <a:r>
              <a:rPr b="1" lang="en" sz="1700">
                <a:latin typeface="Lato"/>
                <a:ea typeface="Lato"/>
                <a:cs typeface="Lato"/>
                <a:sym typeface="Lato"/>
              </a:rPr>
              <a:t>rtículo 5</a:t>
            </a:r>
            <a:r>
              <a:rPr lang="en" sz="1700"/>
              <a:t> versa:</a:t>
            </a:r>
            <a:endParaRPr sz="1700"/>
          </a:p>
          <a:p>
            <a:pPr indent="0" lvl="0" marL="0" rtl="0" algn="l">
              <a:spcBef>
                <a:spcPts val="600"/>
              </a:spcBef>
              <a:spcAft>
                <a:spcPts val="0"/>
              </a:spcAft>
              <a:buNone/>
            </a:pPr>
            <a:r>
              <a:t/>
            </a:r>
            <a:endParaRPr sz="1700"/>
          </a:p>
          <a:p>
            <a:pPr indent="0" lvl="0" marL="0" rtl="0" algn="l">
              <a:spcBef>
                <a:spcPts val="600"/>
              </a:spcBef>
              <a:spcAft>
                <a:spcPts val="0"/>
              </a:spcAft>
              <a:buNone/>
            </a:pPr>
            <a:r>
              <a:rPr lang="en" sz="1700"/>
              <a:t>“La Oficina Nacional Contra la Delincuencia Organizada y Financiamiento al Terrorismo, es el órgano rector encargado de diseñar, planificar, estructurar, formular y ejecutar las políticas públicas y estrategias del Estado contra la delincuencia organizada y  Financiamiento al terrorismo, así como de la organización, control y supervisión en el ámbito nacional de todo lo relacionado con la prevención y represión de dichos delitos, y también la cooperación internacional en esta materia.”</a:t>
            </a:r>
            <a:endParaRPr sz="1700"/>
          </a:p>
          <a:p>
            <a:pPr indent="0" lvl="0" marL="0" rtl="0" algn="l">
              <a:spcBef>
                <a:spcPts val="600"/>
              </a:spcBef>
              <a:spcAft>
                <a:spcPts val="0"/>
              </a:spcAft>
              <a:buNone/>
            </a:pPr>
            <a:r>
              <a:t/>
            </a:r>
            <a:endParaRPr sz="1700"/>
          </a:p>
        </p:txBody>
      </p:sp>
      <p:sp>
        <p:nvSpPr>
          <p:cNvPr id="93" name="Google Shape;93;p1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4" name="Google Shape;94;p17"/>
          <p:cNvPicPr preferRelativeResize="0"/>
          <p:nvPr/>
        </p:nvPicPr>
        <p:blipFill>
          <a:blip r:embed="rId3">
            <a:alphaModFix/>
          </a:blip>
          <a:stretch>
            <a:fillRect/>
          </a:stretch>
        </p:blipFill>
        <p:spPr>
          <a:xfrm>
            <a:off x="6265725" y="166250"/>
            <a:ext cx="2071250" cy="207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rot="-5400000">
            <a:off x="-1740700" y="1886200"/>
            <a:ext cx="4973700" cy="13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200">
                <a:latin typeface="Lato"/>
                <a:ea typeface="Lato"/>
                <a:cs typeface="Lato"/>
                <a:sym typeface="Lato"/>
              </a:rPr>
              <a:t>Gran Misión Cuadrantes de </a:t>
            </a:r>
            <a:r>
              <a:rPr b="1" lang="en" sz="4200">
                <a:latin typeface="Lato"/>
                <a:ea typeface="Lato"/>
                <a:cs typeface="Lato"/>
                <a:sym typeface="Lato"/>
              </a:rPr>
              <a:t>Paz</a:t>
            </a:r>
            <a:endParaRPr b="1" sz="4200">
              <a:latin typeface="Lato"/>
              <a:ea typeface="Lato"/>
              <a:cs typeface="Lato"/>
              <a:sym typeface="Lato"/>
            </a:endParaRPr>
          </a:p>
        </p:txBody>
      </p:sp>
      <p:sp>
        <p:nvSpPr>
          <p:cNvPr id="100" name="Google Shape;100;p1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1" name="Google Shape;101;p18"/>
          <p:cNvPicPr preferRelativeResize="0"/>
          <p:nvPr/>
        </p:nvPicPr>
        <p:blipFill>
          <a:blip r:embed="rId3">
            <a:alphaModFix/>
          </a:blip>
          <a:stretch>
            <a:fillRect/>
          </a:stretch>
        </p:blipFill>
        <p:spPr>
          <a:xfrm>
            <a:off x="1721400" y="176125"/>
            <a:ext cx="4606626" cy="479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ctrTitle"/>
          </p:nvPr>
        </p:nvSpPr>
        <p:spPr>
          <a:xfrm>
            <a:off x="145475" y="290950"/>
            <a:ext cx="6993000" cy="87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Planes Nacionales </a:t>
            </a:r>
            <a:endParaRPr/>
          </a:p>
        </p:txBody>
      </p:sp>
      <p:sp>
        <p:nvSpPr>
          <p:cNvPr id="107" name="Google Shape;107;p19"/>
          <p:cNvSpPr txBox="1"/>
          <p:nvPr>
            <p:ph idx="4294967295"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8" name="Google Shape;108;p19"/>
          <p:cNvSpPr txBox="1"/>
          <p:nvPr/>
        </p:nvSpPr>
        <p:spPr>
          <a:xfrm>
            <a:off x="145475" y="1295400"/>
            <a:ext cx="6172200" cy="438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ato"/>
                <a:ea typeface="Lato"/>
                <a:cs typeface="Lato"/>
                <a:sym typeface="Lato"/>
              </a:rPr>
              <a:t>Los siguientes se encuentran contemplados en el Vértice 2 de la Gran Misión Cuadrantes de Paz:</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Contra la Corrupción</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Antidrogas.</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Contra Bandas Criminales</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Contra El Terrorismo</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Contra la Trata de Personas y el Tráfico Ilícito de Migrantes.</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Antisecuestro.</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Contra Delitos Informáticos.</a:t>
            </a:r>
            <a:endParaRPr>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
                <a:latin typeface="Lato Light"/>
                <a:ea typeface="Lato Light"/>
                <a:cs typeface="Lato Light"/>
                <a:sym typeface="Lato Light"/>
              </a:rPr>
              <a:t>Plan Nacional Contra Robo, Hurto y Tráfico de Recursos o Materiales Estratégicos.</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p:txBody>
      </p:sp>
      <p:pic>
        <p:nvPicPr>
          <p:cNvPr id="109" name="Google Shape;109;p19"/>
          <p:cNvPicPr preferRelativeResize="0"/>
          <p:nvPr/>
        </p:nvPicPr>
        <p:blipFill>
          <a:blip r:embed="rId3">
            <a:alphaModFix/>
          </a:blip>
          <a:stretch>
            <a:fillRect/>
          </a:stretch>
        </p:blipFill>
        <p:spPr>
          <a:xfrm>
            <a:off x="6463150" y="923775"/>
            <a:ext cx="1302324" cy="1302324"/>
          </a:xfrm>
          <a:prstGeom prst="rect">
            <a:avLst/>
          </a:prstGeom>
          <a:noFill/>
          <a:ln>
            <a:noFill/>
          </a:ln>
        </p:spPr>
      </p:pic>
      <p:pic>
        <p:nvPicPr>
          <p:cNvPr id="110" name="Google Shape;110;p19"/>
          <p:cNvPicPr preferRelativeResize="0"/>
          <p:nvPr/>
        </p:nvPicPr>
        <p:blipFill>
          <a:blip r:embed="rId4">
            <a:alphaModFix/>
          </a:blip>
          <a:stretch>
            <a:fillRect/>
          </a:stretch>
        </p:blipFill>
        <p:spPr>
          <a:xfrm>
            <a:off x="7765476" y="1660300"/>
            <a:ext cx="1302324" cy="1302324"/>
          </a:xfrm>
          <a:prstGeom prst="rect">
            <a:avLst/>
          </a:prstGeom>
          <a:noFill/>
          <a:ln>
            <a:noFill/>
          </a:ln>
        </p:spPr>
      </p:pic>
      <p:pic>
        <p:nvPicPr>
          <p:cNvPr id="111" name="Google Shape;111;p19"/>
          <p:cNvPicPr preferRelativeResize="0"/>
          <p:nvPr/>
        </p:nvPicPr>
        <p:blipFill>
          <a:blip r:embed="rId5">
            <a:alphaModFix/>
          </a:blip>
          <a:stretch>
            <a:fillRect/>
          </a:stretch>
        </p:blipFill>
        <p:spPr>
          <a:xfrm>
            <a:off x="6519465" y="2894003"/>
            <a:ext cx="1189700" cy="1189700"/>
          </a:xfrm>
          <a:prstGeom prst="rect">
            <a:avLst/>
          </a:prstGeom>
          <a:noFill/>
          <a:ln>
            <a:noFill/>
          </a:ln>
        </p:spPr>
      </p:pic>
      <p:pic>
        <p:nvPicPr>
          <p:cNvPr id="112" name="Google Shape;112;p19"/>
          <p:cNvPicPr preferRelativeResize="0"/>
          <p:nvPr/>
        </p:nvPicPr>
        <p:blipFill>
          <a:blip r:embed="rId6">
            <a:alphaModFix/>
          </a:blip>
          <a:stretch>
            <a:fillRect/>
          </a:stretch>
        </p:blipFill>
        <p:spPr>
          <a:xfrm>
            <a:off x="7821788" y="3810050"/>
            <a:ext cx="1189700" cy="118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249375" y="507300"/>
            <a:ext cx="73878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Organismos con competencia en la materia</a:t>
            </a:r>
            <a:endParaRPr/>
          </a:p>
        </p:txBody>
      </p:sp>
      <p:sp>
        <p:nvSpPr>
          <p:cNvPr id="118" name="Google Shape;118;p20"/>
          <p:cNvSpPr txBox="1"/>
          <p:nvPr>
            <p:ph idx="2" type="body"/>
          </p:nvPr>
        </p:nvSpPr>
        <p:spPr>
          <a:xfrm>
            <a:off x="-1" y="1481875"/>
            <a:ext cx="6063900" cy="2613300"/>
          </a:xfrm>
          <a:prstGeom prst="rect">
            <a:avLst/>
          </a:prstGeom>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Ministerio del Poder Popular Para Relaciones Interiores Justicia y Paz</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Ministerio Público</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Tribunal Supremo de Justicia</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Superintendencia Nacional Antidrogas</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Superintendencia Anticorrupción</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Viceministerio del Sistema Integrado de Investigación Penal (Visiip)</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Arial"/>
              <a:buChar char="●"/>
            </a:pPr>
            <a:r>
              <a:rPr lang="en" sz="1400">
                <a:solidFill>
                  <a:srgbClr val="000000"/>
                </a:solidFill>
              </a:rPr>
              <a:t>Oficina Nacional Contra la Delincuencia Organizada y Financiamiento al Terrorismo (ONCDFOT)</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Dirección General de Contrainteligencia Militar (</a:t>
            </a:r>
            <a:r>
              <a:rPr lang="en" sz="1400">
                <a:solidFill>
                  <a:srgbClr val="000000"/>
                </a:solidFill>
              </a:rPr>
              <a:t>DGCIM</a:t>
            </a:r>
            <a:r>
              <a:rPr lang="en" sz="1400">
                <a:solidFill>
                  <a:srgbClr val="000000"/>
                </a:solidFill>
              </a:rPr>
              <a:t>)</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Cuerpo de Investigaciones Científicas y Criminalísticas (CICPC)</a:t>
            </a:r>
            <a:endParaRPr sz="1400">
              <a:solidFill>
                <a:srgbClr val="000000"/>
              </a:solidFill>
            </a:endParaRPr>
          </a:p>
          <a:p>
            <a:pPr indent="-317500" lvl="0" marL="457200" marR="0" rtl="0" algn="l">
              <a:lnSpc>
                <a:spcPct val="150000"/>
              </a:lnSpc>
              <a:spcBef>
                <a:spcPts val="0"/>
              </a:spcBef>
              <a:spcAft>
                <a:spcPts val="0"/>
              </a:spcAft>
              <a:buClr>
                <a:srgbClr val="000000"/>
              </a:buClr>
              <a:buSzPts val="1400"/>
              <a:buFont typeface="Lato Light"/>
              <a:buChar char="●"/>
            </a:pPr>
            <a:r>
              <a:rPr lang="en" sz="1400">
                <a:solidFill>
                  <a:srgbClr val="000000"/>
                </a:solidFill>
              </a:rPr>
              <a:t>Cuerpo de </a:t>
            </a:r>
            <a:r>
              <a:rPr lang="en" sz="1400">
                <a:solidFill>
                  <a:srgbClr val="000000"/>
                </a:solidFill>
              </a:rPr>
              <a:t>Policía </a:t>
            </a:r>
            <a:r>
              <a:rPr lang="en" sz="1400">
                <a:solidFill>
                  <a:srgbClr val="000000"/>
                </a:solidFill>
              </a:rPr>
              <a:t>Nacional Bolivariana (CPNB)</a:t>
            </a:r>
            <a:endParaRPr b="1"/>
          </a:p>
          <a:p>
            <a:pPr indent="0" lvl="0" marL="0" rtl="0" algn="l">
              <a:lnSpc>
                <a:spcPct val="150000"/>
              </a:lnSpc>
              <a:spcBef>
                <a:spcPts val="600"/>
              </a:spcBef>
              <a:spcAft>
                <a:spcPts val="0"/>
              </a:spcAft>
              <a:buNone/>
            </a:pPr>
            <a:r>
              <a:t/>
            </a:r>
            <a:endParaRPr b="1"/>
          </a:p>
        </p:txBody>
      </p:sp>
      <p:sp>
        <p:nvSpPr>
          <p:cNvPr id="119" name="Google Shape;119;p20"/>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0" name="Google Shape;120;p20"/>
          <p:cNvPicPr preferRelativeResize="0"/>
          <p:nvPr/>
        </p:nvPicPr>
        <p:blipFill>
          <a:blip r:embed="rId3">
            <a:alphaModFix/>
          </a:blip>
          <a:stretch>
            <a:fillRect/>
          </a:stretch>
        </p:blipFill>
        <p:spPr>
          <a:xfrm>
            <a:off x="7527854" y="3418625"/>
            <a:ext cx="1312225" cy="1539050"/>
          </a:xfrm>
          <a:prstGeom prst="rect">
            <a:avLst/>
          </a:prstGeom>
          <a:noFill/>
          <a:ln>
            <a:noFill/>
          </a:ln>
        </p:spPr>
      </p:pic>
      <p:pic>
        <p:nvPicPr>
          <p:cNvPr id="121" name="Google Shape;121;p20"/>
          <p:cNvPicPr preferRelativeResize="0"/>
          <p:nvPr/>
        </p:nvPicPr>
        <p:blipFill>
          <a:blip r:embed="rId4">
            <a:alphaModFix/>
          </a:blip>
          <a:stretch>
            <a:fillRect/>
          </a:stretch>
        </p:blipFill>
        <p:spPr>
          <a:xfrm>
            <a:off x="6653200" y="1954000"/>
            <a:ext cx="1312225" cy="1312225"/>
          </a:xfrm>
          <a:prstGeom prst="rect">
            <a:avLst/>
          </a:prstGeom>
          <a:noFill/>
          <a:ln>
            <a:noFill/>
          </a:ln>
        </p:spPr>
      </p:pic>
      <p:pic>
        <p:nvPicPr>
          <p:cNvPr id="122" name="Google Shape;122;p20"/>
          <p:cNvPicPr preferRelativeResize="0"/>
          <p:nvPr/>
        </p:nvPicPr>
        <p:blipFill>
          <a:blip r:embed="rId5">
            <a:alphaModFix/>
          </a:blip>
          <a:stretch>
            <a:fillRect/>
          </a:stretch>
        </p:blipFill>
        <p:spPr>
          <a:xfrm>
            <a:off x="7920453" y="1007925"/>
            <a:ext cx="1013150" cy="605426"/>
          </a:xfrm>
          <a:prstGeom prst="rect">
            <a:avLst/>
          </a:prstGeom>
          <a:noFill/>
          <a:ln>
            <a:noFill/>
          </a:ln>
        </p:spPr>
      </p:pic>
      <p:pic>
        <p:nvPicPr>
          <p:cNvPr id="123" name="Google Shape;123;p20"/>
          <p:cNvPicPr preferRelativeResize="0"/>
          <p:nvPr/>
        </p:nvPicPr>
        <p:blipFill>
          <a:blip r:embed="rId6">
            <a:alphaModFix/>
          </a:blip>
          <a:stretch>
            <a:fillRect/>
          </a:stretch>
        </p:blipFill>
        <p:spPr>
          <a:xfrm>
            <a:off x="6063893" y="3855522"/>
            <a:ext cx="1013150" cy="9062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9" name="Google Shape;129;p21"/>
          <p:cNvSpPr txBox="1"/>
          <p:nvPr/>
        </p:nvSpPr>
        <p:spPr>
          <a:xfrm>
            <a:off x="2743200" y="1278075"/>
            <a:ext cx="40629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500">
                <a:solidFill>
                  <a:schemeClr val="lt1"/>
                </a:solidFill>
                <a:latin typeface="Lato"/>
                <a:ea typeface="Lato"/>
                <a:cs typeface="Lato"/>
                <a:sym typeface="Lato"/>
              </a:rPr>
              <a:t>!Gracias por su atención! </a:t>
            </a:r>
            <a:endParaRPr b="1" sz="5500">
              <a:solidFill>
                <a:schemeClr val="lt1"/>
              </a:solidFill>
              <a:latin typeface="Lato"/>
              <a:ea typeface="Lato"/>
              <a:cs typeface="Lato"/>
              <a:sym typeface="Lato"/>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l">
              <a:spcBef>
                <a:spcPts val="0"/>
              </a:spcBef>
              <a:spcAft>
                <a:spcPts val="0"/>
              </a:spcAft>
              <a:buNone/>
            </a:pPr>
            <a:r>
              <a:t/>
            </a:r>
            <a:endParaRPr>
              <a:latin typeface="Lato Light"/>
              <a:ea typeface="Lato Light"/>
              <a:cs typeface="Lato Light"/>
              <a:sym typeface="Lato Light"/>
            </a:endParaRPr>
          </a:p>
          <a:p>
            <a:pPr indent="0" lvl="0" marL="0" rtl="0" algn="ctr">
              <a:spcBef>
                <a:spcPts val="0"/>
              </a:spcBef>
              <a:spcAft>
                <a:spcPts val="0"/>
              </a:spcAft>
              <a:buNone/>
            </a:pPr>
            <a:r>
              <a:rPr b="1" lang="en">
                <a:solidFill>
                  <a:schemeClr val="lt1"/>
                </a:solidFill>
                <a:latin typeface="Lato"/>
                <a:ea typeface="Lato"/>
                <a:cs typeface="Lato"/>
                <a:sym typeface="Lato"/>
              </a:rPr>
              <a:t>Lcda. Victoria Merchán</a:t>
            </a:r>
            <a:endParaRPr b="1">
              <a:solidFill>
                <a:schemeClr val="lt1"/>
              </a:solidFill>
              <a:latin typeface="Lato"/>
              <a:ea typeface="Lato"/>
              <a:cs typeface="Lato"/>
              <a:sym typeface="Lato"/>
            </a:endParaRPr>
          </a:p>
          <a:p>
            <a:pPr indent="0" lvl="0" marL="0" rtl="0" algn="ctr">
              <a:spcBef>
                <a:spcPts val="0"/>
              </a:spcBef>
              <a:spcAft>
                <a:spcPts val="0"/>
              </a:spcAft>
              <a:buNone/>
            </a:pPr>
            <a:r>
              <a:rPr b="1" lang="en">
                <a:solidFill>
                  <a:schemeClr val="lt1"/>
                </a:solidFill>
                <a:latin typeface="Lato"/>
                <a:ea typeface="Lato"/>
                <a:cs typeface="Lato"/>
                <a:sym typeface="Lato"/>
              </a:rPr>
              <a:t>v</a:t>
            </a:r>
            <a:r>
              <a:rPr b="1" lang="en">
                <a:solidFill>
                  <a:schemeClr val="lt1"/>
                </a:solidFill>
                <a:latin typeface="Lato"/>
                <a:ea typeface="Lato"/>
                <a:cs typeface="Lato"/>
                <a:sym typeface="Lato"/>
              </a:rPr>
              <a:t>ictoriamerchan.oncdoft@gmail.com</a:t>
            </a:r>
            <a:endParaRPr b="1">
              <a:solidFill>
                <a:schemeClr val="lt1"/>
              </a:solidFill>
              <a:latin typeface="Lato"/>
              <a:ea typeface="Lato"/>
              <a:cs typeface="Lato"/>
              <a:sym typeface="Lato"/>
            </a:endParaRPr>
          </a:p>
          <a:p>
            <a:pPr indent="0" lvl="0" marL="0" rtl="0" algn="l">
              <a:spcBef>
                <a:spcPts val="0"/>
              </a:spcBef>
              <a:spcAft>
                <a:spcPts val="0"/>
              </a:spcAft>
              <a:buNone/>
            </a:pPr>
            <a:r>
              <a:t/>
            </a:r>
            <a:endParaRPr>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