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504" r:id="rId2"/>
    <p:sldId id="526" r:id="rId3"/>
    <p:sldId id="527" r:id="rId4"/>
    <p:sldId id="528" r:id="rId5"/>
    <p:sldId id="529" r:id="rId6"/>
    <p:sldId id="530" r:id="rId7"/>
    <p:sldId id="519" r:id="rId8"/>
    <p:sldId id="521" r:id="rId9"/>
    <p:sldId id="522" r:id="rId10"/>
    <p:sldId id="531" r:id="rId11"/>
    <p:sldId id="523" r:id="rId12"/>
    <p:sldId id="532" r:id="rId13"/>
    <p:sldId id="524" r:id="rId14"/>
    <p:sldId id="533" r:id="rId15"/>
    <p:sldId id="534" r:id="rId16"/>
    <p:sldId id="510" r:id="rId17"/>
    <p:sldId id="535" r:id="rId18"/>
    <p:sldId id="536" r:id="rId19"/>
    <p:sldId id="512" r:id="rId20"/>
    <p:sldId id="513" r:id="rId21"/>
    <p:sldId id="514" r:id="rId22"/>
    <p:sldId id="537" r:id="rId23"/>
    <p:sldId id="538" r:id="rId2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A5DEA7-8B6F-417D-8EF3-F26D95027F67}" v="1" dt="2022-10-24T12:34:42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FEA5DEA7-8B6F-417D-8EF3-F26D95027F67}"/>
    <pc:docChg chg="addSld delSld modSld">
      <pc:chgData name="Ralf Oberle" userId="4d9ca3e7945205fb" providerId="LiveId" clId="{FEA5DEA7-8B6F-417D-8EF3-F26D95027F67}" dt="2022-10-24T12:35:50.483" v="2" actId="47"/>
      <pc:docMkLst>
        <pc:docMk/>
      </pc:docMkLst>
      <pc:sldChg chg="del">
        <pc:chgData name="Ralf Oberle" userId="4d9ca3e7945205fb" providerId="LiveId" clId="{FEA5DEA7-8B6F-417D-8EF3-F26D95027F67}" dt="2022-10-24T12:35:46.621" v="1" actId="47"/>
        <pc:sldMkLst>
          <pc:docMk/>
          <pc:sldMk cId="4044845767" sldId="505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2540643733" sldId="507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1873770602" sldId="508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935661543" sldId="509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1373720563" sldId="510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3890429045" sldId="511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4110720901" sldId="512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233417834" sldId="513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214680427" sldId="514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2276682777" sldId="515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4165111799" sldId="516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2801192709" sldId="517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1452775833" sldId="518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656226010" sldId="519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445826361" sldId="520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707066524" sldId="521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278888717" sldId="522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816159859" sldId="523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885748776" sldId="524"/>
        </pc:sldMkLst>
      </pc:sldChg>
      <pc:sldChg chg="del">
        <pc:chgData name="Ralf Oberle" userId="4d9ca3e7945205fb" providerId="LiveId" clId="{FEA5DEA7-8B6F-417D-8EF3-F26D95027F67}" dt="2022-10-24T12:35:46.621" v="1" actId="47"/>
        <pc:sldMkLst>
          <pc:docMk/>
          <pc:sldMk cId="1245962447" sldId="525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259969053" sldId="526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720379552" sldId="527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595694627" sldId="528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467328328" sldId="529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164683365" sldId="530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1468545237" sldId="531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09708024" sldId="532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281039124" sldId="533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1785922812" sldId="534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157966944" sldId="535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237123716" sldId="536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949913298" sldId="537"/>
        </pc:sldMkLst>
      </pc:sldChg>
      <pc:sldChg chg="add">
        <pc:chgData name="Ralf Oberle" userId="4d9ca3e7945205fb" providerId="LiveId" clId="{FEA5DEA7-8B6F-417D-8EF3-F26D95027F67}" dt="2022-10-24T12:34:42.721" v="0"/>
        <pc:sldMkLst>
          <pc:docMk/>
          <pc:sldMk cId="3844868692" sldId="538"/>
        </pc:sldMkLst>
      </pc:sldChg>
      <pc:sldChg chg="add del">
        <pc:chgData name="Ralf Oberle" userId="4d9ca3e7945205fb" providerId="LiveId" clId="{FEA5DEA7-8B6F-417D-8EF3-F26D95027F67}" dt="2022-10-24T12:35:50.483" v="2" actId="47"/>
        <pc:sldMkLst>
          <pc:docMk/>
          <pc:sldMk cId="3889103714" sldId="539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946999214" sldId="541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2003189760" sldId="542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2252996340" sldId="543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2398003911" sldId="544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3117557694" sldId="545"/>
        </pc:sldMkLst>
      </pc:sldChg>
      <pc:sldChg chg="add del">
        <pc:chgData name="Ralf Oberle" userId="4d9ca3e7945205fb" providerId="LiveId" clId="{FEA5DEA7-8B6F-417D-8EF3-F26D95027F67}" dt="2022-10-24T12:35:46.621" v="1" actId="47"/>
        <pc:sldMkLst>
          <pc:docMk/>
          <pc:sldMk cId="2875784573" sldId="54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E8A4B-1F29-4B79-989F-97998FF3EE90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F1320-010C-4E8A-B10F-9B3E8CF072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13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734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187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76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5258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6832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510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870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660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633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175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2343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734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2352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83860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2876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934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848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690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676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822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6040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580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880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8B639A-F42F-4049-90DB-6D5A400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BDA2C0A-CA6A-438D-88F3-37091EF2375B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CCD536-BF46-47E8-A5E6-3A48A030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C1C39-3540-42BB-B0A0-E76E4A3C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38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D1BDF-A0E2-4183-8AA9-779D05993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A2C0A-CA6A-438D-88F3-37091EF2375B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FEE96-8330-4223-8F87-D278FF1CE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A29F8-8461-49E3-8EEE-D531EAC2C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971D1548-8723-4849-8D8C-F382E03D247A}"/>
              </a:ext>
            </a:extLst>
          </p:cNvPr>
          <p:cNvSpPr/>
          <p:nvPr userDrawn="1"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grpSp>
        <p:nvGrpSpPr>
          <p:cNvPr id="8" name="Group 1">
            <a:extLst>
              <a:ext uri="{FF2B5EF4-FFF2-40B4-BE49-F238E27FC236}">
                <a16:creationId xmlns:a16="http://schemas.microsoft.com/office/drawing/2014/main" id="{CE8B41AB-8178-4411-AA58-6ECA03FA17D1}"/>
              </a:ext>
            </a:extLst>
          </p:cNvPr>
          <p:cNvGrpSpPr/>
          <p:nvPr userDrawn="1"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C075442E-B4F0-4274-97E2-F798261AE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DFDF4C2-7AB4-4125-A06C-C611E0606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AAE79-6121-4C97-B796-56BA34D95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2157E6-628A-41E6-9188-BD8750A6769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3170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200" b="1" u="sng" dirty="0">
                <a:solidFill>
                  <a:prstClr val="black"/>
                </a:solidFill>
                <a:latin typeface="Arial" charset="0"/>
              </a:rPr>
              <a:t>Digital </a:t>
            </a:r>
            <a:r>
              <a:rPr lang="de-DE" sz="3200" b="1" u="sng" dirty="0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 dirty="0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Margin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comparison</a:t>
            </a:r>
            <a:endParaRPr lang="de-DE" sz="32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Gains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comparison</a:t>
            </a:r>
            <a:endParaRPr lang="de-DE" sz="32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Business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figures</a:t>
            </a:r>
            <a:endParaRPr lang="de-DE" sz="32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Cost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structures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compared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–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eg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employees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-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turnover</a:t>
            </a:r>
            <a:endParaRPr lang="de-DE" sz="32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Special different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business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database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-  </a:t>
            </a:r>
            <a:r>
              <a:rPr lang="de-DE" sz="3200" b="1" dirty="0" err="1">
                <a:solidFill>
                  <a:prstClr val="black"/>
                </a:solidFill>
                <a:latin typeface="Arial" charset="0"/>
              </a:rPr>
              <a:t>crosschecks</a:t>
            </a:r>
            <a:endParaRPr lang="de-DE" sz="3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995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Indicators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Reduced turnover on weekends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Usually busiest time for hotels in tourist areas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Restaurant evaluation:</a:t>
            </a:r>
          </a:p>
        </p:txBody>
      </p:sp>
    </p:spTree>
    <p:extLst>
      <p:ext uri="{BB962C8B-B14F-4D97-AF65-F5344CB8AC3E}">
        <p14:creationId xmlns:p14="http://schemas.microsoft.com/office/powerpoint/2010/main" val="1468545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Restaurant Data</a:t>
            </a: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415A98CB-67E4-48DA-8975-55C9A54BE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96166"/>
            <a:ext cx="9144000" cy="47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15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Evaluation based on time series analysis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Time series analysis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Average margin </a:t>
            </a:r>
            <a:r>
              <a:rPr lang="en-GB" sz="3200" b="1" dirty="0" err="1">
                <a:solidFill>
                  <a:prstClr val="black"/>
                </a:solidFill>
                <a:latin typeface="Arial" charset="0"/>
              </a:rPr>
              <a:t>comparance</a:t>
            </a:r>
            <a:endParaRPr lang="en-GB" sz="3200" b="1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Cutting the pics 16 %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Calculation of available goods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RESULT</a:t>
            </a: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No goods available for turnover ??</a:t>
            </a:r>
            <a:r>
              <a:rPr lang="de-DE" sz="3200" b="1" dirty="0">
                <a:solidFill>
                  <a:prstClr val="black"/>
                </a:solidFill>
                <a:latin typeface="Arial" charset="0"/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209708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Evaluation based on time series analysis</a:t>
            </a:r>
          </a:p>
        </p:txBody>
      </p:sp>
      <p:pic>
        <p:nvPicPr>
          <p:cNvPr id="4" name="Grafik 3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C6D1DDCD-72BA-4B30-A963-DD16C771C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02317"/>
            <a:ext cx="9144000" cy="49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48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Estimation of turnover based on time series analysis – more € 285.238,57</a:t>
            </a: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E88ADE93-BCB1-4773-A3E5-5A6437AAC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04" y="2394759"/>
            <a:ext cx="9144000" cy="4463241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D1A0027-6671-4621-8920-8C5D6167B67D}"/>
              </a:ext>
            </a:extLst>
          </p:cNvPr>
          <p:cNvSpPr/>
          <p:nvPr/>
        </p:nvSpPr>
        <p:spPr>
          <a:xfrm>
            <a:off x="9768408" y="5661247"/>
            <a:ext cx="792088" cy="43204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b="1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latin typeface="Calibri" panose="020F0502020204030204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CA28D900-7BAD-48E7-8233-70ACAC5FF644}"/>
              </a:ext>
            </a:extLst>
          </p:cNvPr>
          <p:cNvCxnSpPr/>
          <p:nvPr/>
        </p:nvCxnSpPr>
        <p:spPr>
          <a:xfrm>
            <a:off x="4583832" y="5661248"/>
            <a:ext cx="4968552" cy="144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039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Visualization is often excel based or other software / a tool to visualize different figures / data sources in relation to each other in various diagrams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922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 – Bookkeeping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15B6076-CA8E-4AB9-9091-175BFFCB8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1484785"/>
            <a:ext cx="8712968" cy="520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720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 – problems?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420.000 data sets?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How to explore?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Where to start?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Searching?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What kind of parameters?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Where are the indicators?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9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 – example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32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Restaurant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Outside area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Christmas celebration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New year celebrations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Additional participation on different markets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No remarkable changes in business (same size, … employees, … suppliers….)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Edit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F68409B0-F0A1-448A-9B54-CB2AC8C39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60848"/>
            <a:ext cx="9144000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2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Digital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Margin comparison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Gains comparison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Business figures at all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Cost structures compared – </a:t>
            </a:r>
            <a:r>
              <a:rPr lang="en-GB" sz="3200" b="1" dirty="0" err="1">
                <a:solidFill>
                  <a:prstClr val="black"/>
                </a:solidFill>
                <a:latin typeface="Arial" charset="0"/>
              </a:rPr>
              <a:t>eg</a:t>
            </a: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 employees visa turnover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Special different business database-  crosschecks of databases</a:t>
            </a:r>
          </a:p>
        </p:txBody>
      </p:sp>
    </p:spTree>
    <p:extLst>
      <p:ext uri="{BB962C8B-B14F-4D97-AF65-F5344CB8AC3E}">
        <p14:creationId xmlns:p14="http://schemas.microsoft.com/office/powerpoint/2010/main" val="2259969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Edited data – visualized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hreibgerät, Briefpapier enthält.&#10;&#10;Automatisch generierte Beschreibung">
            <a:extLst>
              <a:ext uri="{FF2B5EF4-FFF2-40B4-BE49-F238E27FC236}">
                <a16:creationId xmlns:a16="http://schemas.microsoft.com/office/drawing/2014/main" id="{A6FBE55C-09C4-44FC-97FE-EA05F81C36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60849"/>
            <a:ext cx="9144000" cy="479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17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 – account selection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6898075-0EE4-4223-974C-1E38D8BFA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56792"/>
            <a:ext cx="9144000" cy="5301208"/>
          </a:xfrm>
          <a:prstGeom prst="rect">
            <a:avLst/>
          </a:prstGeom>
        </p:spPr>
      </p:pic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65E73DB-344A-4A09-83A2-7C564D87BDCF}"/>
              </a:ext>
            </a:extLst>
          </p:cNvPr>
          <p:cNvCxnSpPr/>
          <p:nvPr/>
        </p:nvCxnSpPr>
        <p:spPr>
          <a:xfrm>
            <a:off x="4079776" y="2852936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01F256D1-D41E-47B8-83EC-C36368107F53}"/>
              </a:ext>
            </a:extLst>
          </p:cNvPr>
          <p:cNvCxnSpPr/>
          <p:nvPr/>
        </p:nvCxnSpPr>
        <p:spPr>
          <a:xfrm>
            <a:off x="6816082" y="2276872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DB96D8A-128A-4D8D-B5F3-8E8497B482CA}"/>
              </a:ext>
            </a:extLst>
          </p:cNvPr>
          <p:cNvCxnSpPr/>
          <p:nvPr/>
        </p:nvCxnSpPr>
        <p:spPr>
          <a:xfrm>
            <a:off x="2986506" y="2204864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680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 of data – example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Indicators for problems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6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Summertime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	- reduced turnover compared with other 	years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Christmastime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	 - reduced turnover – usually the busiest 	time of a year for restaurants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91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Visualization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6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Any expenditures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Turnover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Any other account like input VAT – output VAT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Almost everything could be visualized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…………………..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28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prstClr val="black"/>
                </a:solidFill>
                <a:latin typeface="Arial" charset="0"/>
              </a:rPr>
              <a:t>	</a:t>
            </a: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6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Other / New Digital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Visualization of business figures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Technical check tools / for failure detection out of high volume data bases – </a:t>
            </a: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Monetary Unit Sampling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Summarised Risk Audit (SRP) based on the principle of  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		„</a:t>
            </a: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Time Series Analyses</a:t>
            </a: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72037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19537" y="332657"/>
            <a:ext cx="83130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Definition MUS – Monetary Unit Sampling: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prstClr val="black"/>
                </a:solidFill>
                <a:latin typeface="Arial" charset="0"/>
              </a:rPr>
              <a:t>MUS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prstClr val="black"/>
                </a:solidFill>
                <a:latin typeface="Arial" charset="0"/>
              </a:rPr>
              <a:t>Monetary Unit Sampling, also known as probability proportional-to-size (PPS) or dollar unit sampling (DUS), is a statistical sampling method used to determine if the account balances or monetary amounts in a population contain any misstatements. Each individual dollar (i.e. monetary unit) in the population is considered a sampling unit, thus account balances or amounts in the population with a higher value have a proportionately higher chance of being selected.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69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8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Definition 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u="sng" dirty="0">
                <a:solidFill>
                  <a:prstClr val="black"/>
                </a:solidFill>
                <a:latin typeface="Arial" charset="0"/>
              </a:rPr>
              <a:t>SRP = Time Series Analysis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prstClr val="black"/>
                </a:solidFill>
                <a:latin typeface="Arial" charset="0"/>
              </a:rPr>
              <a:t>Any metric that is measured over regular time intervals forms a time series. Analysis of time series is commercially importance because of industrial need and relevance especially </a:t>
            </a:r>
            <a:r>
              <a:rPr lang="en-GB" sz="2400" dirty="0" err="1">
                <a:solidFill>
                  <a:prstClr val="black"/>
                </a:solidFill>
                <a:latin typeface="Arial" charset="0"/>
              </a:rPr>
              <a:t>w.r.t</a:t>
            </a:r>
            <a:r>
              <a:rPr lang="en-GB" sz="2400" dirty="0">
                <a:solidFill>
                  <a:prstClr val="black"/>
                </a:solidFill>
                <a:latin typeface="Arial" charset="0"/>
              </a:rPr>
              <a:t> forecasting (demand, sales, supply etc).</a:t>
            </a:r>
          </a:p>
        </p:txBody>
      </p:sp>
    </p:spTree>
    <p:extLst>
      <p:ext uri="{BB962C8B-B14F-4D97-AF65-F5344CB8AC3E}">
        <p14:creationId xmlns:p14="http://schemas.microsoft.com/office/powerpoint/2010/main" val="46732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Case example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Hotel with restaurant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Outside area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Christmas celebrations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New year celebrations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prstClr val="black"/>
                </a:solidFill>
                <a:latin typeface="Arial" charset="0"/>
              </a:rPr>
              <a:t>Additional participation on different markets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3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68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Invoice database out of hotel software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Text, drinnen enthält.&#10;&#10;Automatisch generierte Beschreibung">
            <a:extLst>
              <a:ext uri="{FF2B5EF4-FFF2-40B4-BE49-F238E27FC236}">
                <a16:creationId xmlns:a16="http://schemas.microsoft.com/office/drawing/2014/main" id="{89891EAB-DC85-417D-997C-E66C80007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04864"/>
            <a:ext cx="9144000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2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Invoice database out of hotel software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Import in summarized risk audit tool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" name="Grafik 3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6E0ED1AF-6ADC-48BF-82B5-C99DFCC0B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20888"/>
            <a:ext cx="9144000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06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Examples for Other / New Techniques: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SRP Summarized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Invoice database out of hotel software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u="sng" dirty="0">
                <a:solidFill>
                  <a:prstClr val="black"/>
                </a:solidFill>
                <a:latin typeface="Arial" charset="0"/>
              </a:rPr>
              <a:t>Import in summarized risk audit tool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36590968-1D15-42F8-8DB4-CCC457E2B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28854"/>
            <a:ext cx="9144000" cy="442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888717"/>
      </p:ext>
    </p:extLst>
  </p:cSld>
  <p:clrMapOvr>
    <a:masterClrMapping/>
  </p:clrMapOvr>
</p:sld>
</file>

<file path=ppt/theme/theme1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834</Words>
  <Application>Microsoft Office PowerPoint</Application>
  <PresentationFormat>Breitbild</PresentationFormat>
  <Paragraphs>191</Paragraphs>
  <Slides>23</Slides>
  <Notes>23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6" baseType="lpstr">
      <vt:lpstr>Arial</vt:lpstr>
      <vt:lpstr>Calibri</vt:lpstr>
      <vt:lpstr>2_Benutzerdefiniertes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Ralf Oberle</dc:creator>
  <cp:lastModifiedBy>Ralf Oberle</cp:lastModifiedBy>
  <cp:revision>1</cp:revision>
  <dcterms:created xsi:type="dcterms:W3CDTF">2022-10-20T06:46:07Z</dcterms:created>
  <dcterms:modified xsi:type="dcterms:W3CDTF">2022-10-24T12:35:55Z</dcterms:modified>
</cp:coreProperties>
</file>