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504" r:id="rId2"/>
    <p:sldId id="526" r:id="rId3"/>
    <p:sldId id="527" r:id="rId4"/>
    <p:sldId id="528" r:id="rId5"/>
    <p:sldId id="529" r:id="rId6"/>
    <p:sldId id="530" r:id="rId7"/>
    <p:sldId id="519" r:id="rId8"/>
    <p:sldId id="521" r:id="rId9"/>
    <p:sldId id="522" r:id="rId10"/>
    <p:sldId id="531" r:id="rId11"/>
    <p:sldId id="523" r:id="rId12"/>
    <p:sldId id="532" r:id="rId13"/>
    <p:sldId id="524" r:id="rId14"/>
    <p:sldId id="533" r:id="rId15"/>
    <p:sldId id="534" r:id="rId16"/>
    <p:sldId id="510" r:id="rId17"/>
    <p:sldId id="535" r:id="rId18"/>
    <p:sldId id="536" r:id="rId19"/>
    <p:sldId id="512" r:id="rId20"/>
    <p:sldId id="513" r:id="rId21"/>
    <p:sldId id="514" r:id="rId22"/>
    <p:sldId id="537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C0AF09-292A-4BCA-9407-7F6C2EF650D3}" v="1" dt="2022-10-24T12:37:43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lf Oberle" userId="4d9ca3e7945205fb" providerId="LiveId" clId="{6FC0AF09-292A-4BCA-9407-7F6C2EF650D3}"/>
    <pc:docChg chg="addSld delSld modSld">
      <pc:chgData name="Ralf Oberle" userId="4d9ca3e7945205fb" providerId="LiveId" clId="{6FC0AF09-292A-4BCA-9407-7F6C2EF650D3}" dt="2022-10-24T12:38:07.695" v="7" actId="47"/>
      <pc:docMkLst>
        <pc:docMk/>
      </pc:docMkLst>
      <pc:sldChg chg="del">
        <pc:chgData name="Ralf Oberle" userId="4d9ca3e7945205fb" providerId="LiveId" clId="{6FC0AF09-292A-4BCA-9407-7F6C2EF650D3}" dt="2022-10-24T12:38:06.756" v="6" actId="47"/>
        <pc:sldMkLst>
          <pc:docMk/>
          <pc:sldMk cId="4044845767" sldId="505"/>
        </pc:sldMkLst>
      </pc:sldChg>
      <pc:sldChg chg="del">
        <pc:chgData name="Ralf Oberle" userId="4d9ca3e7945205fb" providerId="LiveId" clId="{6FC0AF09-292A-4BCA-9407-7F6C2EF650D3}" dt="2022-10-24T12:38:07.695" v="7" actId="47"/>
        <pc:sldMkLst>
          <pc:docMk/>
          <pc:sldMk cId="2540643733" sldId="507"/>
        </pc:sldMkLst>
      </pc:sldChg>
      <pc:sldChg chg="del">
        <pc:chgData name="Ralf Oberle" userId="4d9ca3e7945205fb" providerId="LiveId" clId="{6FC0AF09-292A-4BCA-9407-7F6C2EF650D3}" dt="2022-10-24T12:37:56.420" v="5" actId="47"/>
        <pc:sldMkLst>
          <pc:docMk/>
          <pc:sldMk cId="1873770602" sldId="508"/>
        </pc:sldMkLst>
      </pc:sldChg>
      <pc:sldChg chg="del">
        <pc:chgData name="Ralf Oberle" userId="4d9ca3e7945205fb" providerId="LiveId" clId="{6FC0AF09-292A-4BCA-9407-7F6C2EF650D3}" dt="2022-10-24T12:37:52.138" v="1" actId="47"/>
        <pc:sldMkLst>
          <pc:docMk/>
          <pc:sldMk cId="935661543" sldId="509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1373720563" sldId="510"/>
        </pc:sldMkLst>
      </pc:sldChg>
      <pc:sldChg chg="del">
        <pc:chgData name="Ralf Oberle" userId="4d9ca3e7945205fb" providerId="LiveId" clId="{6FC0AF09-292A-4BCA-9407-7F6C2EF650D3}" dt="2022-10-24T12:37:52.138" v="1" actId="47"/>
        <pc:sldMkLst>
          <pc:docMk/>
          <pc:sldMk cId="3890429045" sldId="511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4110720901" sldId="512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3233417834" sldId="513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3214680427" sldId="514"/>
        </pc:sldMkLst>
      </pc:sldChg>
      <pc:sldChg chg="del">
        <pc:chgData name="Ralf Oberle" userId="4d9ca3e7945205fb" providerId="LiveId" clId="{6FC0AF09-292A-4BCA-9407-7F6C2EF650D3}" dt="2022-10-24T12:37:52.138" v="1" actId="47"/>
        <pc:sldMkLst>
          <pc:docMk/>
          <pc:sldMk cId="2276682777" sldId="515"/>
        </pc:sldMkLst>
      </pc:sldChg>
      <pc:sldChg chg="del">
        <pc:chgData name="Ralf Oberle" userId="4d9ca3e7945205fb" providerId="LiveId" clId="{6FC0AF09-292A-4BCA-9407-7F6C2EF650D3}" dt="2022-10-24T12:37:52.138" v="1" actId="47"/>
        <pc:sldMkLst>
          <pc:docMk/>
          <pc:sldMk cId="4165111799" sldId="516"/>
        </pc:sldMkLst>
      </pc:sldChg>
      <pc:sldChg chg="del">
        <pc:chgData name="Ralf Oberle" userId="4d9ca3e7945205fb" providerId="LiveId" clId="{6FC0AF09-292A-4BCA-9407-7F6C2EF650D3}" dt="2022-10-24T12:37:52.138" v="1" actId="47"/>
        <pc:sldMkLst>
          <pc:docMk/>
          <pc:sldMk cId="2801192709" sldId="517"/>
        </pc:sldMkLst>
      </pc:sldChg>
      <pc:sldChg chg="del">
        <pc:chgData name="Ralf Oberle" userId="4d9ca3e7945205fb" providerId="LiveId" clId="{6FC0AF09-292A-4BCA-9407-7F6C2EF650D3}" dt="2022-10-24T12:37:55.744" v="4" actId="47"/>
        <pc:sldMkLst>
          <pc:docMk/>
          <pc:sldMk cId="1452775833" sldId="518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2656226010" sldId="519"/>
        </pc:sldMkLst>
      </pc:sldChg>
      <pc:sldChg chg="del">
        <pc:chgData name="Ralf Oberle" userId="4d9ca3e7945205fb" providerId="LiveId" clId="{6FC0AF09-292A-4BCA-9407-7F6C2EF650D3}" dt="2022-10-24T12:37:55.142" v="3" actId="47"/>
        <pc:sldMkLst>
          <pc:docMk/>
          <pc:sldMk cId="445826361" sldId="520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707066524" sldId="521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3278888717" sldId="522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3816159859" sldId="523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3885748776" sldId="524"/>
        </pc:sldMkLst>
      </pc:sldChg>
      <pc:sldChg chg="del">
        <pc:chgData name="Ralf Oberle" userId="4d9ca3e7945205fb" providerId="LiveId" clId="{6FC0AF09-292A-4BCA-9407-7F6C2EF650D3}" dt="2022-10-24T12:37:54.430" v="2" actId="47"/>
        <pc:sldMkLst>
          <pc:docMk/>
          <pc:sldMk cId="1245962447" sldId="525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3088871842" sldId="526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138240527" sldId="527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1107644361" sldId="528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3892322290" sldId="529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1288202363" sldId="530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3524120615" sldId="531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2814696436" sldId="532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2281039124" sldId="533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2815562976" sldId="534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1076288087" sldId="535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1344341206" sldId="536"/>
        </pc:sldMkLst>
      </pc:sldChg>
      <pc:sldChg chg="add">
        <pc:chgData name="Ralf Oberle" userId="4d9ca3e7945205fb" providerId="LiveId" clId="{6FC0AF09-292A-4BCA-9407-7F6C2EF650D3}" dt="2022-10-24T12:37:43.049" v="0"/>
        <pc:sldMkLst>
          <pc:docMk/>
          <pc:sldMk cId="3049310023" sldId="53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B42CD-8A19-4A3C-AF3F-15F776D06EBF}" type="datetimeFigureOut">
              <a:rPr lang="de-DE" smtClean="0"/>
              <a:t>24.10.2022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3C1D63-600D-4BA4-A444-5F5EDD5ADE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7817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734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1872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762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5258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86832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55109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8702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06605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16337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1756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2343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573428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2352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83860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92876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6848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906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5676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4822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60400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2580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8064691-BA27-4099-B17A-FF22793CE9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9880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38B639A-F42F-4049-90DB-6D5A4001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BDA2C0A-CA6A-438D-88F3-37091EF2375B}" type="datetimeFigureOut">
              <a:rPr lang="de-DE" smtClean="0"/>
              <a:t>24.10.2022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CCD536-BF46-47E8-A5E6-3A48A030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4AC1C39-3540-42BB-B0A0-E76E4A3CD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822D9382-AD9D-4148-BFD9-8BDD6725133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391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1D1BDF-A0E2-4183-8AA9-779D059938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A2C0A-CA6A-438D-88F3-37091EF2375B}" type="datetimeFigureOut">
              <a:rPr lang="de-DE" smtClean="0"/>
              <a:t>24.10.2022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0FEE96-8330-4223-8F87-D278FF1CE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DA29F8-8461-49E3-8EEE-D531EAC2C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D9382-AD9D-4148-BFD9-8BDD6725133E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971D1548-8723-4849-8D8C-F382E03D247A}"/>
              </a:ext>
            </a:extLst>
          </p:cNvPr>
          <p:cNvSpPr/>
          <p:nvPr userDrawn="1"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grpSp>
        <p:nvGrpSpPr>
          <p:cNvPr id="8" name="Group 1">
            <a:extLst>
              <a:ext uri="{FF2B5EF4-FFF2-40B4-BE49-F238E27FC236}">
                <a16:creationId xmlns:a16="http://schemas.microsoft.com/office/drawing/2014/main" id="{CE8B41AB-8178-4411-AA58-6ECA03FA17D1}"/>
              </a:ext>
            </a:extLst>
          </p:cNvPr>
          <p:cNvGrpSpPr/>
          <p:nvPr userDrawn="1"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C075442E-B4F0-4274-97E2-F798261AE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DFDF4C2-7AB4-4125-A06C-C611E0606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0AAE79-6121-4C97-B796-56BA34D95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B2157E6-628A-41E6-9188-BD8750A67691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9171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ES" dirty="0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3200" b="1" u="sng" dirty="0">
                <a:solidFill>
                  <a:prstClr val="black"/>
                </a:solidFill>
                <a:latin typeface="Arial" charset="0"/>
              </a:rPr>
              <a:t>Técnicas digitales: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200" b="1" u="sng" dirty="0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800" b="1" u="sng" dirty="0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prstClr val="black"/>
                </a:solidFill>
                <a:latin typeface="Arial" charset="0"/>
              </a:rPr>
              <a:t>Comparación de márgenes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prstClr val="black"/>
                </a:solidFill>
                <a:latin typeface="Arial" charset="0"/>
              </a:rPr>
              <a:t>Comparación de ganancias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prstClr val="black"/>
                </a:solidFill>
                <a:latin typeface="Arial" charset="0"/>
              </a:rPr>
              <a:t>Cifras empresariales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prstClr val="black"/>
                </a:solidFill>
                <a:latin typeface="Arial" charset="0"/>
              </a:rPr>
              <a:t>Comparación de la estructura de costes (p. ej., empleados) - volumen de negocios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ES" sz="3200" b="1" dirty="0">
                <a:solidFill>
                  <a:prstClr val="black"/>
                </a:solidFill>
                <a:latin typeface="Arial" charset="0"/>
              </a:rPr>
              <a:t>Base de datos especiales de diferentes empresas - verificaciones</a:t>
            </a:r>
          </a:p>
        </p:txBody>
      </p:sp>
    </p:spTree>
    <p:extLst>
      <p:ext uri="{BB962C8B-B14F-4D97-AF65-F5344CB8AC3E}">
        <p14:creationId xmlns:p14="http://schemas.microsoft.com/office/powerpoint/2010/main" val="1268995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900" b="1" u="sng" dirty="0"/>
              <a:t>Ejemplos de auditoría de riesgos resumida (ARR)</a:t>
            </a:r>
          </a:p>
          <a:p>
            <a:r>
              <a:rPr lang="es-ES" sz="2900" b="1" u="sng" dirty="0"/>
              <a:t>Indicadores</a:t>
            </a:r>
          </a:p>
          <a:p>
            <a:endParaRPr lang="de-DE" sz="1400" b="1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900" b="1" dirty="0"/>
              <a:t>Disminución de la facturación los fines de semana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900" b="1" dirty="0"/>
              <a:t>Normalmente la época de mayor ocupación de los hoteles en las zonas turísticas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3200" b="1" u="sng" dirty="0"/>
          </a:p>
          <a:p>
            <a:r>
              <a:rPr lang="es-ES" sz="2900" b="1" u="sng" dirty="0"/>
              <a:t>Evaluación del restaurante:</a:t>
            </a:r>
          </a:p>
        </p:txBody>
      </p:sp>
    </p:spTree>
    <p:extLst>
      <p:ext uri="{BB962C8B-B14F-4D97-AF65-F5344CB8AC3E}">
        <p14:creationId xmlns:p14="http://schemas.microsoft.com/office/powerpoint/2010/main" val="3524120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SRP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Summarized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Restaurant Data</a:t>
            </a:r>
          </a:p>
        </p:txBody>
      </p:sp>
      <p:pic>
        <p:nvPicPr>
          <p:cNvPr id="3" name="Grafik 2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415A98CB-67E4-48DA-8975-55C9A54BE3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96166"/>
            <a:ext cx="9144000" cy="475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159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b="1" u="sng" dirty="0"/>
              <a:t>Ejemplos de auditoría de riesgos resumida (ARR)</a:t>
            </a:r>
          </a:p>
          <a:p>
            <a:r>
              <a:rPr lang="es-ES" sz="2700" b="1" u="sng" dirty="0"/>
              <a:t>Evaluación basada en el análisis de series cronológicas</a:t>
            </a:r>
          </a:p>
          <a:p>
            <a:endParaRPr lang="de-DE" sz="800" b="1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700" b="1" dirty="0"/>
              <a:t>Análisis de series cronológicas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700" b="1" dirty="0"/>
              <a:t>Comparación del margen medio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700" b="1" dirty="0"/>
              <a:t>Reducción/cambios en los picos 16 %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700" b="1" dirty="0"/>
              <a:t>Cálculo de los bienes disponibles</a:t>
            </a:r>
          </a:p>
          <a:p>
            <a:r>
              <a:rPr lang="es-ES" sz="2700" b="1" u="sng" dirty="0"/>
              <a:t>RESULTADO</a:t>
            </a:r>
            <a:r>
              <a:rPr lang="es-ES" sz="2700" b="1" dirty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700" b="1" dirty="0"/>
              <a:t>No se dispone de bienes que generen volumen de negocios ????</a:t>
            </a:r>
          </a:p>
        </p:txBody>
      </p:sp>
    </p:spTree>
    <p:extLst>
      <p:ext uri="{BB962C8B-B14F-4D97-AF65-F5344CB8AC3E}">
        <p14:creationId xmlns:p14="http://schemas.microsoft.com/office/powerpoint/2010/main" val="2814696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SRP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Summarized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Evaluation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based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on time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series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analysis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4" name="Grafik 3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C6D1DDCD-72BA-4B30-A963-DD16C771C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02317"/>
            <a:ext cx="9144000" cy="495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748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SRP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Summarized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Estimation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of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turnover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based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on time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series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analysis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–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more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€ 285.238,57</a:t>
            </a:r>
          </a:p>
        </p:txBody>
      </p:sp>
      <p:pic>
        <p:nvPicPr>
          <p:cNvPr id="3" name="Grafik 2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E88ADE93-BCB1-4773-A3E5-5A6437AACA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204" y="2394759"/>
            <a:ext cx="9144000" cy="4463241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2D1A0027-6671-4621-8920-8C5D6167B67D}"/>
              </a:ext>
            </a:extLst>
          </p:cNvPr>
          <p:cNvSpPr/>
          <p:nvPr/>
        </p:nvSpPr>
        <p:spPr>
          <a:xfrm>
            <a:off x="9768408" y="5661247"/>
            <a:ext cx="792088" cy="432048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 b="1">
              <a:ln w="22225">
                <a:solidFill>
                  <a:srgbClr val="ED7D31"/>
                </a:solidFill>
                <a:prstDash val="solid"/>
              </a:ln>
              <a:solidFill>
                <a:srgbClr val="ED7D31">
                  <a:lumMod val="40000"/>
                  <a:lumOff val="60000"/>
                </a:srgbClr>
              </a:solidFill>
              <a:latin typeface="Calibri" panose="020F0502020204030204"/>
            </a:endParaRP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CA28D900-7BAD-48E7-8233-70ACAC5FF644}"/>
              </a:ext>
            </a:extLst>
          </p:cNvPr>
          <p:cNvCxnSpPr/>
          <p:nvPr/>
        </p:nvCxnSpPr>
        <p:spPr>
          <a:xfrm>
            <a:off x="4583832" y="5661248"/>
            <a:ext cx="4968552" cy="1440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1039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dirty="0"/>
              <a:t>Nuevas técnicas:</a:t>
            </a:r>
          </a:p>
          <a:p>
            <a:endParaRPr lang="de-DE" sz="3200" b="1" u="sng" dirty="0"/>
          </a:p>
          <a:p>
            <a:endParaRPr lang="de-DE" sz="800" b="1" u="sng" dirty="0"/>
          </a:p>
          <a:p>
            <a:r>
              <a:rPr lang="es-ES" sz="3200" b="1" u="sng" dirty="0"/>
              <a:t>Visualización de datos</a:t>
            </a:r>
          </a:p>
          <a:p>
            <a:endParaRPr lang="es-ES" sz="3200" b="1" u="sng" dirty="0"/>
          </a:p>
          <a:p>
            <a:r>
              <a:rPr lang="es-ES" sz="3200" b="1" u="sng" dirty="0"/>
              <a:t>Excel o otros software</a:t>
            </a:r>
          </a:p>
          <a:p>
            <a:endParaRPr lang="de-DE" sz="1200" b="1" u="sng" dirty="0"/>
          </a:p>
        </p:txBody>
      </p:sp>
    </p:spTree>
    <p:extLst>
      <p:ext uri="{BB962C8B-B14F-4D97-AF65-F5344CB8AC3E}">
        <p14:creationId xmlns:p14="http://schemas.microsoft.com/office/powerpoint/2010/main" val="2815562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8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Visualization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of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data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–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Bookkeeping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Data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800" b="1" u="sng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15B6076-CA8E-4AB9-9091-175BFFCB8A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1484785"/>
            <a:ext cx="8712968" cy="5200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720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dirty="0"/>
              <a:t>Nuevas técnicas:</a:t>
            </a:r>
          </a:p>
          <a:p>
            <a:endParaRPr lang="de-DE" sz="800" b="1" u="sng" dirty="0"/>
          </a:p>
          <a:p>
            <a:r>
              <a:rPr lang="es-ES" sz="3200" b="1" u="sng" dirty="0"/>
              <a:t>Visualización de datos: ¿problemas?</a:t>
            </a:r>
          </a:p>
          <a:p>
            <a:endParaRPr lang="de-DE" sz="1200" b="1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/>
              <a:t>¿Conjuntos de 420.000 datos?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/>
              <a:t>¿Cómo explorarlos?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/>
              <a:t>¿Por dónde empezar?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/>
              <a:t>¿Búsqueda?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/>
              <a:t>¿Qué tipo de parámetros?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800" b="1" dirty="0"/>
              <a:t>¿Dónde están los indicadores?</a:t>
            </a:r>
          </a:p>
          <a:p>
            <a:endParaRPr lang="de-DE" sz="800" b="1" u="sng" dirty="0"/>
          </a:p>
        </p:txBody>
      </p:sp>
    </p:spTree>
    <p:extLst>
      <p:ext uri="{BB962C8B-B14F-4D97-AF65-F5344CB8AC3E}">
        <p14:creationId xmlns:p14="http://schemas.microsoft.com/office/powerpoint/2010/main" val="107628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u="sng" dirty="0"/>
              <a:t>Ejemplos de otras/nuevas técnicas:</a:t>
            </a:r>
          </a:p>
          <a:p>
            <a:endParaRPr lang="de-DE" sz="800" b="1" u="sng" dirty="0"/>
          </a:p>
          <a:p>
            <a:r>
              <a:rPr lang="es-ES" sz="3000" b="1" u="sng" dirty="0"/>
              <a:t>Visualización de datos: ejemplo</a:t>
            </a:r>
          </a:p>
          <a:p>
            <a:endParaRPr lang="de-DE" sz="3200" b="1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b="1" dirty="0"/>
              <a:t>Restaurante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b="1" dirty="0"/>
              <a:t>Área exterior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b="1" dirty="0"/>
              <a:t>Navidades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b="1" dirty="0"/>
              <a:t>Año Nuevo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b="1" dirty="0"/>
              <a:t>Participación adicional en diferentes mercados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b="1" dirty="0"/>
              <a:t>No existen cambios considerables en la empresa (mismo tamaño,..., empleados,..., proveedores,...</a:t>
            </a:r>
            <a:r>
              <a:rPr lang="es-ES" sz="2800" b="1" dirty="0"/>
              <a:t>)</a:t>
            </a:r>
          </a:p>
          <a:p>
            <a:endParaRPr lang="de-DE" sz="800" b="1" u="sng" dirty="0"/>
          </a:p>
        </p:txBody>
      </p:sp>
    </p:spTree>
    <p:extLst>
      <p:ext uri="{BB962C8B-B14F-4D97-AF65-F5344CB8AC3E}">
        <p14:creationId xmlns:p14="http://schemas.microsoft.com/office/powerpoint/2010/main" val="134434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8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Visualization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of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data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de-DE" sz="3200" b="1">
                <a:solidFill>
                  <a:prstClr val="black"/>
                </a:solidFill>
                <a:latin typeface="Arial" charset="0"/>
              </a:rPr>
              <a:t>Edit </a:t>
            </a:r>
            <a:r>
              <a:rPr lang="de-DE" sz="3200" b="1" err="1">
                <a:solidFill>
                  <a:prstClr val="black"/>
                </a:solidFill>
                <a:latin typeface="Arial" charset="0"/>
              </a:rPr>
              <a:t>data</a:t>
            </a:r>
            <a:endParaRPr lang="de-DE" sz="3200" b="1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800" b="1" u="sng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F68409B0-F0A1-448A-9B54-CB2AC8C39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60848"/>
            <a:ext cx="9144000" cy="479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720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dirty="0"/>
              <a:t>Técnicas digitales:</a:t>
            </a:r>
          </a:p>
          <a:p>
            <a:endParaRPr lang="de-DE" sz="1200" b="1" u="sng" dirty="0"/>
          </a:p>
          <a:p>
            <a:endParaRPr lang="de-DE" sz="800" b="1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Comparación de márgenes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Comparación de ganancias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Cifras empresariales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Comparación de la estructura de costes (p. ej., empleados) - volumen de negocios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Base de datos especiales de diferentes empresas - verificaciones</a:t>
            </a:r>
          </a:p>
        </p:txBody>
      </p:sp>
    </p:spTree>
    <p:extLst>
      <p:ext uri="{BB962C8B-B14F-4D97-AF65-F5344CB8AC3E}">
        <p14:creationId xmlns:p14="http://schemas.microsoft.com/office/powerpoint/2010/main" val="30888718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8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Visualization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of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data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Edited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data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–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visalized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800" b="1" u="sng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 descr="Ein Bild, das Schreibgerät, Briefpapier enthält.&#10;&#10;Automatisch generierte Beschreibung">
            <a:extLst>
              <a:ext uri="{FF2B5EF4-FFF2-40B4-BE49-F238E27FC236}">
                <a16:creationId xmlns:a16="http://schemas.microsoft.com/office/drawing/2014/main" id="{A6FBE55C-09C4-44FC-97FE-EA05F81C36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60849"/>
            <a:ext cx="9144000" cy="479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417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8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Visualization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of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data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–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account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selection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800" b="1" u="sng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6898075-0EE4-4223-974C-1E38D8BFAF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56792"/>
            <a:ext cx="9144000" cy="5301208"/>
          </a:xfrm>
          <a:prstGeom prst="rect">
            <a:avLst/>
          </a:prstGeom>
        </p:spPr>
      </p:pic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D65E73DB-344A-4A09-83A2-7C564D87BDCF}"/>
              </a:ext>
            </a:extLst>
          </p:cNvPr>
          <p:cNvCxnSpPr/>
          <p:nvPr/>
        </p:nvCxnSpPr>
        <p:spPr>
          <a:xfrm>
            <a:off x="4079776" y="2852936"/>
            <a:ext cx="648072" cy="1008112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01F256D1-D41E-47B8-83EC-C36368107F53}"/>
              </a:ext>
            </a:extLst>
          </p:cNvPr>
          <p:cNvCxnSpPr/>
          <p:nvPr/>
        </p:nvCxnSpPr>
        <p:spPr>
          <a:xfrm>
            <a:off x="6816082" y="2276872"/>
            <a:ext cx="648072" cy="1008112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8DB96D8A-128A-4D8D-B5F3-8E8497B482CA}"/>
              </a:ext>
            </a:extLst>
          </p:cNvPr>
          <p:cNvCxnSpPr/>
          <p:nvPr/>
        </p:nvCxnSpPr>
        <p:spPr>
          <a:xfrm>
            <a:off x="2986506" y="2204864"/>
            <a:ext cx="648072" cy="1008112"/>
          </a:xfrm>
          <a:prstGeom prst="straightConnector1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4680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100" b="1" u="sng" dirty="0"/>
              <a:t>Nuevas técnicas:</a:t>
            </a:r>
          </a:p>
          <a:p>
            <a:endParaRPr lang="de-DE" sz="800" b="1" u="sng" dirty="0"/>
          </a:p>
          <a:p>
            <a:r>
              <a:rPr lang="es-ES" sz="3100" b="1" u="sng" dirty="0"/>
              <a:t>Visualización de datos: ejemplo</a:t>
            </a:r>
          </a:p>
          <a:p>
            <a:r>
              <a:rPr lang="es-ES" sz="3100" b="1" u="sng" dirty="0"/>
              <a:t>Indicadores de problemas</a:t>
            </a:r>
          </a:p>
          <a:p>
            <a:endParaRPr lang="de-DE" sz="1600" b="1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700" b="1" dirty="0"/>
              <a:t>Verano  </a:t>
            </a:r>
          </a:p>
          <a:p>
            <a:r>
              <a:rPr lang="es-ES" sz="2700" b="1" dirty="0"/>
              <a:t>	- disminución del volumen de negocios en     comparación con otros años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700" b="1" dirty="0"/>
              <a:t>Navidades</a:t>
            </a:r>
          </a:p>
          <a:p>
            <a:r>
              <a:rPr lang="es-ES" sz="2700" b="1" dirty="0"/>
              <a:t>	 - disminución del volumen de negocios:  normalmente la época del año con mayor ocupación de los restaurantes</a:t>
            </a:r>
          </a:p>
          <a:p>
            <a:endParaRPr lang="de-DE" sz="800" b="1" u="sng" dirty="0"/>
          </a:p>
        </p:txBody>
      </p:sp>
    </p:spTree>
    <p:extLst>
      <p:ext uri="{BB962C8B-B14F-4D97-AF65-F5344CB8AC3E}">
        <p14:creationId xmlns:p14="http://schemas.microsoft.com/office/powerpoint/2010/main" val="304931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u="sng" dirty="0"/>
              <a:t>Otras/nuevas técnicas digitales:</a:t>
            </a:r>
          </a:p>
          <a:p>
            <a:endParaRPr lang="de-DE" sz="1200" b="1" u="sng" dirty="0"/>
          </a:p>
          <a:p>
            <a:endParaRPr lang="de-DE" sz="800" b="1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000" b="1" dirty="0"/>
              <a:t>Visualización de cifras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000" b="1" dirty="0"/>
              <a:t>Instrumentos de control técnico / para la detección de errores en grandes bases de datos: muestreo de la unidad monetaria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000" b="1" dirty="0"/>
              <a:t>Auditoría de riesgos resumida (ARR) basada en </a:t>
            </a:r>
          </a:p>
          <a:p>
            <a:r>
              <a:rPr lang="es-ES" sz="3200" b="1" dirty="0"/>
              <a:t>		</a:t>
            </a:r>
            <a:r>
              <a:rPr lang="es-ES" sz="3000" b="1" dirty="0"/>
              <a:t>«</a:t>
            </a:r>
            <a:r>
              <a:rPr lang="es-ES" sz="3000" b="1" u="sng" dirty="0"/>
              <a:t>análisis de series cronológicas</a:t>
            </a:r>
            <a:r>
              <a:rPr lang="es-ES" sz="3000" b="1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38240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19537" y="332657"/>
            <a:ext cx="831307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dirty="0"/>
              <a:t>Nuevas técnicas:</a:t>
            </a:r>
          </a:p>
          <a:p>
            <a:endParaRPr lang="de-DE" sz="3200" b="1" u="sng" dirty="0"/>
          </a:p>
          <a:p>
            <a:endParaRPr lang="de-DE" sz="800" b="1" u="sng" dirty="0"/>
          </a:p>
          <a:p>
            <a:r>
              <a:rPr lang="es-ES" sz="3200" b="1" u="sng" dirty="0"/>
              <a:t>MUS – muestreo de la unidad monetaria:</a:t>
            </a:r>
          </a:p>
          <a:p>
            <a:endParaRPr lang="de-DE" sz="1200" b="1" u="sng" dirty="0"/>
          </a:p>
          <a:p>
            <a:r>
              <a:rPr lang="es-ES" sz="2000" dirty="0"/>
              <a:t>.</a:t>
            </a:r>
          </a:p>
          <a:p>
            <a:endParaRPr lang="de-DE" sz="800" b="1" u="sng" dirty="0"/>
          </a:p>
          <a:p>
            <a:endParaRPr lang="de-DE" sz="800" b="1" u="sng" dirty="0"/>
          </a:p>
        </p:txBody>
      </p:sp>
    </p:spTree>
    <p:extLst>
      <p:ext uri="{BB962C8B-B14F-4D97-AF65-F5344CB8AC3E}">
        <p14:creationId xmlns:p14="http://schemas.microsoft.com/office/powerpoint/2010/main" val="1107644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dirty="0"/>
              <a:t>Nuevas técnicas:</a:t>
            </a:r>
          </a:p>
          <a:p>
            <a:endParaRPr lang="de-DE" sz="3200" b="1" u="sng" dirty="0"/>
          </a:p>
          <a:p>
            <a:endParaRPr lang="de-DE" sz="800" b="1" u="sng" dirty="0"/>
          </a:p>
          <a:p>
            <a:r>
              <a:rPr lang="es-ES" sz="3200" b="1" u="sng" dirty="0"/>
              <a:t>ARR – auditoría de riesgos resumida</a:t>
            </a:r>
          </a:p>
          <a:p>
            <a:endParaRPr lang="de-DE" sz="1200" b="1" u="sng" dirty="0"/>
          </a:p>
        </p:txBody>
      </p:sp>
    </p:spTree>
    <p:extLst>
      <p:ext uri="{BB962C8B-B14F-4D97-AF65-F5344CB8AC3E}">
        <p14:creationId xmlns:p14="http://schemas.microsoft.com/office/powerpoint/2010/main" val="3892322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Ralf Oberle,Finanzamt Freiburg-Stadt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dirty="0"/>
              <a:t>Ejemplos de auditoría de riesgos resumida (ARR)</a:t>
            </a:r>
          </a:p>
          <a:p>
            <a:endParaRPr lang="de-DE" sz="3200" b="1" u="sng" dirty="0"/>
          </a:p>
          <a:p>
            <a:endParaRPr lang="de-DE" sz="1400" b="1" u="sng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Hotel restaurante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Área exterior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Celebraciones de Navidad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Celebraciones de Año Nuevo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b="1" dirty="0"/>
              <a:t>Participación adicional en diferentes mercados</a:t>
            </a:r>
          </a:p>
          <a:p>
            <a:endParaRPr lang="de-DE" sz="3200" b="1" u="sng" dirty="0"/>
          </a:p>
          <a:p>
            <a:endParaRPr lang="de-DE" sz="1200" b="1" u="sng" dirty="0"/>
          </a:p>
        </p:txBody>
      </p:sp>
    </p:spTree>
    <p:extLst>
      <p:ext uri="{BB962C8B-B14F-4D97-AF65-F5344CB8AC3E}">
        <p14:creationId xmlns:p14="http://schemas.microsoft.com/office/powerpoint/2010/main" val="1288202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6"/>
            <a:ext cx="827323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SRP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Summarized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Invoice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database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out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of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hotel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software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200" b="1" u="sng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 descr="Ein Bild, das Text, drinnen enthält.&#10;&#10;Automatisch generierte Beschreibung">
            <a:extLst>
              <a:ext uri="{FF2B5EF4-FFF2-40B4-BE49-F238E27FC236}">
                <a16:creationId xmlns:a16="http://schemas.microsoft.com/office/drawing/2014/main" id="{89891EAB-DC85-417D-997C-E66C800079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04864"/>
            <a:ext cx="9144000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226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SRP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Summarized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Invoice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database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out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of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hotel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software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Import in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summarized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risk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audit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tool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200" b="1" u="sng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4" name="Grafik 3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6E0ED1AF-6ADC-48BF-82B5-C99DFCC0B4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420888"/>
            <a:ext cx="9144000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066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703512" y="6293555"/>
            <a:ext cx="3086100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Ralf </a:t>
            </a:r>
            <a:r>
              <a:rPr lang="de-DE" err="1">
                <a:solidFill>
                  <a:prstClr val="black">
                    <a:tint val="75000"/>
                  </a:prstClr>
                </a:solidFill>
                <a:latin typeface="Arial" charset="0"/>
              </a:rPr>
              <a:t>Oberle,Finanzamt</a:t>
            </a:r>
            <a:r>
              <a:rPr lang="de-DE">
                <a:solidFill>
                  <a:prstClr val="black">
                    <a:tint val="75000"/>
                  </a:prstClr>
                </a:solidFill>
                <a:latin typeface="Arial" charset="0"/>
              </a:rPr>
              <a:t> Freiburg-Stadt</a:t>
            </a:r>
            <a:endParaRPr lang="en-GB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1959385" y="332657"/>
            <a:ext cx="82732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Examples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for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other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/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new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techniques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SRP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Summarized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Risk Audit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Invoice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database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out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of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hotel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software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Import in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summarized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risk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audit</a:t>
            </a:r>
            <a:r>
              <a:rPr lang="de-DE" sz="3200" b="1" u="sng">
                <a:solidFill>
                  <a:prstClr val="black"/>
                </a:solidFill>
                <a:latin typeface="Arial" charset="0"/>
              </a:rPr>
              <a:t> </a:t>
            </a:r>
            <a:r>
              <a:rPr lang="de-DE" sz="3200" b="1" u="sng" err="1">
                <a:solidFill>
                  <a:prstClr val="black"/>
                </a:solidFill>
                <a:latin typeface="Arial" charset="0"/>
              </a:rPr>
              <a:t>tool</a:t>
            </a:r>
            <a:endParaRPr lang="de-DE" sz="3200" b="1" u="sng">
              <a:solidFill>
                <a:prstClr val="black"/>
              </a:solidFill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sz="1200" b="1" u="sng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3" name="Grafik 2" descr="Ein Bild, das Screenshot enthält.&#10;&#10;Automatisch generierte Beschreibung">
            <a:extLst>
              <a:ext uri="{FF2B5EF4-FFF2-40B4-BE49-F238E27FC236}">
                <a16:creationId xmlns:a16="http://schemas.microsoft.com/office/drawing/2014/main" id="{36590968-1D15-42F8-8DB4-CCC457E2B7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428854"/>
            <a:ext cx="9144000" cy="442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888717"/>
      </p:ext>
    </p:extLst>
  </p:cSld>
  <p:clrMapOvr>
    <a:masterClrMapping/>
  </p:clrMapOvr>
</p:sld>
</file>

<file path=ppt/theme/theme1.xml><?xml version="1.0" encoding="utf-8"?>
<a:theme xmlns:a="http://schemas.openxmlformats.org/drawingml/2006/main" name="2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686</Words>
  <Application>Microsoft Office PowerPoint</Application>
  <PresentationFormat>Breitbild</PresentationFormat>
  <Paragraphs>171</Paragraphs>
  <Slides>22</Slides>
  <Notes>22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5" baseType="lpstr">
      <vt:lpstr>Arial</vt:lpstr>
      <vt:lpstr>Calibri</vt:lpstr>
      <vt:lpstr>2_Benutzerdefiniertes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Ralf Oberle</dc:creator>
  <cp:lastModifiedBy>Ralf Oberle</cp:lastModifiedBy>
  <cp:revision>1</cp:revision>
  <dcterms:created xsi:type="dcterms:W3CDTF">2022-10-20T06:49:41Z</dcterms:created>
  <dcterms:modified xsi:type="dcterms:W3CDTF">2022-10-24T12:38:12Z</dcterms:modified>
</cp:coreProperties>
</file>