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59"/>
  </p:notesMasterIdLst>
  <p:handoutMasterIdLst>
    <p:handoutMasterId r:id="rId60"/>
  </p:handoutMasterIdLst>
  <p:sldIdLst>
    <p:sldId id="256" r:id="rId5"/>
    <p:sldId id="903" r:id="rId6"/>
    <p:sldId id="293" r:id="rId7"/>
    <p:sldId id="288" r:id="rId8"/>
    <p:sldId id="262" r:id="rId9"/>
    <p:sldId id="258" r:id="rId10"/>
    <p:sldId id="284" r:id="rId11"/>
    <p:sldId id="263" r:id="rId12"/>
    <p:sldId id="289" r:id="rId13"/>
    <p:sldId id="264" r:id="rId14"/>
    <p:sldId id="265" r:id="rId15"/>
    <p:sldId id="271" r:id="rId16"/>
    <p:sldId id="295" r:id="rId17"/>
    <p:sldId id="1082" r:id="rId18"/>
    <p:sldId id="268" r:id="rId19"/>
    <p:sldId id="296" r:id="rId20"/>
    <p:sldId id="297" r:id="rId21"/>
    <p:sldId id="267" r:id="rId22"/>
    <p:sldId id="269" r:id="rId23"/>
    <p:sldId id="273" r:id="rId24"/>
    <p:sldId id="275" r:id="rId25"/>
    <p:sldId id="276" r:id="rId26"/>
    <p:sldId id="277" r:id="rId27"/>
    <p:sldId id="279" r:id="rId28"/>
    <p:sldId id="280" r:id="rId29"/>
    <p:sldId id="282" r:id="rId30"/>
    <p:sldId id="290" r:id="rId31"/>
    <p:sldId id="291" r:id="rId32"/>
    <p:sldId id="294" r:id="rId33"/>
    <p:sldId id="286" r:id="rId34"/>
    <p:sldId id="292" r:id="rId35"/>
    <p:sldId id="285" r:id="rId36"/>
    <p:sldId id="983" r:id="rId37"/>
    <p:sldId id="1035" r:id="rId38"/>
    <p:sldId id="1038" r:id="rId39"/>
    <p:sldId id="1036" r:id="rId40"/>
    <p:sldId id="940" r:id="rId41"/>
    <p:sldId id="1037" r:id="rId42"/>
    <p:sldId id="1060" r:id="rId43"/>
    <p:sldId id="1057" r:id="rId44"/>
    <p:sldId id="1081" r:id="rId45"/>
    <p:sldId id="1083" r:id="rId46"/>
    <p:sldId id="982" r:id="rId47"/>
    <p:sldId id="1039" r:id="rId48"/>
    <p:sldId id="1040" r:id="rId49"/>
    <p:sldId id="942" r:id="rId50"/>
    <p:sldId id="1104" r:id="rId51"/>
    <p:sldId id="1103" r:id="rId52"/>
    <p:sldId id="1106" r:id="rId53"/>
    <p:sldId id="1107" r:id="rId54"/>
    <p:sldId id="1105" r:id="rId55"/>
    <p:sldId id="1109" r:id="rId56"/>
    <p:sldId id="1110" r:id="rId57"/>
    <p:sldId id="266"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042"/>
    <a:srgbClr val="EDE7E0"/>
    <a:srgbClr val="687E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E9E16-E963-4B01-942F-2A2F1842A6A3}" v="47" dt="2024-11-06T15:04:12.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91" autoAdjust="0"/>
  </p:normalViewPr>
  <p:slideViewPr>
    <p:cSldViewPr snapToGrid="0">
      <p:cViewPr varScale="1">
        <p:scale>
          <a:sx n="63" d="100"/>
          <a:sy n="63" d="100"/>
        </p:scale>
        <p:origin x="764" y="56"/>
      </p:cViewPr>
      <p:guideLst/>
    </p:cSldViewPr>
  </p:slideViewPr>
  <p:notesTextViewPr>
    <p:cViewPr>
      <p:scale>
        <a:sx n="1" d="1"/>
        <a:sy n="1" d="1"/>
      </p:scale>
      <p:origin x="0" y="0"/>
    </p:cViewPr>
  </p:notesTextViewPr>
  <p:notesViewPr>
    <p:cSldViewPr snapToGrid="0">
      <p:cViewPr varScale="1">
        <p:scale>
          <a:sx n="78" d="100"/>
          <a:sy n="78" d="100"/>
        </p:scale>
        <p:origin x="2772" y="3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s Knobel" userId="c0851034-04b5-453e-818b-c97f95209206" providerId="ADAL" clId="{736E9E16-E963-4B01-942F-2A2F1842A6A3}"/>
    <pc:docChg chg="custSel addSld delSld modSld">
      <pc:chgData name="Andres Knobel" userId="c0851034-04b5-453e-818b-c97f95209206" providerId="ADAL" clId="{736E9E16-E963-4B01-942F-2A2F1842A6A3}" dt="2024-11-06T15:13:59.222" v="496" actId="20577"/>
      <pc:docMkLst>
        <pc:docMk/>
      </pc:docMkLst>
      <pc:sldChg chg="modSp mod">
        <pc:chgData name="Andres Knobel" userId="c0851034-04b5-453e-818b-c97f95209206" providerId="ADAL" clId="{736E9E16-E963-4B01-942F-2A2F1842A6A3}" dt="2024-11-06T15:13:52.539" v="494" actId="20577"/>
        <pc:sldMkLst>
          <pc:docMk/>
          <pc:sldMk cId="3400299904" sldId="256"/>
        </pc:sldMkLst>
        <pc:spChg chg="mod">
          <ac:chgData name="Andres Knobel" userId="c0851034-04b5-453e-818b-c97f95209206" providerId="ADAL" clId="{736E9E16-E963-4B01-942F-2A2F1842A6A3}" dt="2024-11-06T15:13:52.539" v="494" actId="20577"/>
          <ac:spMkLst>
            <pc:docMk/>
            <pc:sldMk cId="3400299904" sldId="256"/>
            <ac:spMk id="2" creationId="{9C996FC1-EBE8-4CE1-A61F-977679A585E9}"/>
          </ac:spMkLst>
        </pc:spChg>
        <pc:spChg chg="mod">
          <ac:chgData name="Andres Knobel" userId="c0851034-04b5-453e-818b-c97f95209206" providerId="ADAL" clId="{736E9E16-E963-4B01-942F-2A2F1842A6A3}" dt="2024-11-06T15:13:47.815" v="483" actId="20577"/>
          <ac:spMkLst>
            <pc:docMk/>
            <pc:sldMk cId="3400299904" sldId="256"/>
            <ac:spMk id="3" creationId="{76A42843-381D-4116-B8EE-DC560FA826FD}"/>
          </ac:spMkLst>
        </pc:spChg>
      </pc:sldChg>
      <pc:sldChg chg="addSp modSp add mod">
        <pc:chgData name="Andres Knobel" userId="c0851034-04b5-453e-818b-c97f95209206" providerId="ADAL" clId="{736E9E16-E963-4B01-942F-2A2F1842A6A3}" dt="2024-11-06T13:50:48.981" v="250" actId="167"/>
        <pc:sldMkLst>
          <pc:docMk/>
          <pc:sldMk cId="562832717" sldId="258"/>
        </pc:sldMkLst>
        <pc:spChg chg="add mod ord">
          <ac:chgData name="Andres Knobel" userId="c0851034-04b5-453e-818b-c97f95209206" providerId="ADAL" clId="{736E9E16-E963-4B01-942F-2A2F1842A6A3}" dt="2024-11-06T13:50:48.981" v="250" actId="167"/>
          <ac:spMkLst>
            <pc:docMk/>
            <pc:sldMk cId="562832717" sldId="258"/>
            <ac:spMk id="3" creationId="{181E2627-0792-1D7A-FF1C-77E6D5D72272}"/>
          </ac:spMkLst>
        </pc:spChg>
      </pc:sldChg>
      <pc:sldChg chg="addSp modSp add mod">
        <pc:chgData name="Andres Knobel" userId="c0851034-04b5-453e-818b-c97f95209206" providerId="ADAL" clId="{736E9E16-E963-4B01-942F-2A2F1842A6A3}" dt="2024-11-06T13:50:43.105" v="248" actId="167"/>
        <pc:sldMkLst>
          <pc:docMk/>
          <pc:sldMk cId="4050524149" sldId="262"/>
        </pc:sldMkLst>
        <pc:spChg chg="add mod ord">
          <ac:chgData name="Andres Knobel" userId="c0851034-04b5-453e-818b-c97f95209206" providerId="ADAL" clId="{736E9E16-E963-4B01-942F-2A2F1842A6A3}" dt="2024-11-06T13:50:43.105" v="248" actId="167"/>
          <ac:spMkLst>
            <pc:docMk/>
            <pc:sldMk cId="4050524149" sldId="262"/>
            <ac:spMk id="9" creationId="{58F285BB-0173-125E-0D28-38C9969401E7}"/>
          </ac:spMkLst>
        </pc:spChg>
      </pc:sldChg>
      <pc:sldChg chg="addSp modSp add mod">
        <pc:chgData name="Andres Knobel" userId="c0851034-04b5-453e-818b-c97f95209206" providerId="ADAL" clId="{736E9E16-E963-4B01-942F-2A2F1842A6A3}" dt="2024-11-06T13:51:07.285" v="254" actId="167"/>
        <pc:sldMkLst>
          <pc:docMk/>
          <pc:sldMk cId="2726344312" sldId="263"/>
        </pc:sldMkLst>
        <pc:spChg chg="add mod ord">
          <ac:chgData name="Andres Knobel" userId="c0851034-04b5-453e-818b-c97f95209206" providerId="ADAL" clId="{736E9E16-E963-4B01-942F-2A2F1842A6A3}" dt="2024-11-06T13:51:07.285" v="254" actId="167"/>
          <ac:spMkLst>
            <pc:docMk/>
            <pc:sldMk cId="2726344312" sldId="263"/>
            <ac:spMk id="6" creationId="{750C8963-4173-9EA0-62BD-6E2140A1BFD0}"/>
          </ac:spMkLst>
        </pc:spChg>
      </pc:sldChg>
      <pc:sldChg chg="addSp modSp add mod">
        <pc:chgData name="Andres Knobel" userId="c0851034-04b5-453e-818b-c97f95209206" providerId="ADAL" clId="{736E9E16-E963-4B01-942F-2A2F1842A6A3}" dt="2024-11-06T13:51:16.273" v="258" actId="167"/>
        <pc:sldMkLst>
          <pc:docMk/>
          <pc:sldMk cId="1879785592" sldId="264"/>
        </pc:sldMkLst>
        <pc:spChg chg="add mod ord">
          <ac:chgData name="Andres Knobel" userId="c0851034-04b5-453e-818b-c97f95209206" providerId="ADAL" clId="{736E9E16-E963-4B01-942F-2A2F1842A6A3}" dt="2024-11-06T13:51:16.273" v="258" actId="167"/>
          <ac:spMkLst>
            <pc:docMk/>
            <pc:sldMk cId="1879785592" sldId="264"/>
            <ac:spMk id="18" creationId="{7096546B-62B1-E8C7-1A26-D008D159185E}"/>
          </ac:spMkLst>
        </pc:spChg>
      </pc:sldChg>
      <pc:sldChg chg="addSp modSp add mod">
        <pc:chgData name="Andres Knobel" userId="c0851034-04b5-453e-818b-c97f95209206" providerId="ADAL" clId="{736E9E16-E963-4B01-942F-2A2F1842A6A3}" dt="2024-11-06T13:51:20.673" v="260" actId="167"/>
        <pc:sldMkLst>
          <pc:docMk/>
          <pc:sldMk cId="3414398143" sldId="265"/>
        </pc:sldMkLst>
        <pc:spChg chg="add mod ord">
          <ac:chgData name="Andres Knobel" userId="c0851034-04b5-453e-818b-c97f95209206" providerId="ADAL" clId="{736E9E16-E963-4B01-942F-2A2F1842A6A3}" dt="2024-11-06T13:51:20.673" v="260" actId="167"/>
          <ac:spMkLst>
            <pc:docMk/>
            <pc:sldMk cId="3414398143" sldId="265"/>
            <ac:spMk id="18" creationId="{C180250D-1479-0FA4-9816-5967A1E693E6}"/>
          </ac:spMkLst>
        </pc:spChg>
      </pc:sldChg>
      <pc:sldChg chg="modSp mod">
        <pc:chgData name="Andres Knobel" userId="c0851034-04b5-453e-818b-c97f95209206" providerId="ADAL" clId="{736E9E16-E963-4B01-942F-2A2F1842A6A3}" dt="2024-11-06T15:13:59.222" v="496" actId="20577"/>
        <pc:sldMkLst>
          <pc:docMk/>
          <pc:sldMk cId="91241850" sldId="266"/>
        </pc:sldMkLst>
        <pc:spChg chg="mod">
          <ac:chgData name="Andres Knobel" userId="c0851034-04b5-453e-818b-c97f95209206" providerId="ADAL" clId="{736E9E16-E963-4B01-942F-2A2F1842A6A3}" dt="2024-11-06T15:13:59.222" v="496" actId="20577"/>
          <ac:spMkLst>
            <pc:docMk/>
            <pc:sldMk cId="91241850" sldId="266"/>
            <ac:spMk id="6" creationId="{E0DACD2D-51A0-440F-AE3E-9EC52156F862}"/>
          </ac:spMkLst>
        </pc:spChg>
      </pc:sldChg>
      <pc:sldChg chg="addSp modSp add mod">
        <pc:chgData name="Andres Knobel" userId="c0851034-04b5-453e-818b-c97f95209206" providerId="ADAL" clId="{736E9E16-E963-4B01-942F-2A2F1842A6A3}" dt="2024-11-06T15:01:00.898" v="419" actId="14100"/>
        <pc:sldMkLst>
          <pc:docMk/>
          <pc:sldMk cId="201703787" sldId="267"/>
        </pc:sldMkLst>
        <pc:spChg chg="add mod ord">
          <ac:chgData name="Andres Knobel" userId="c0851034-04b5-453e-818b-c97f95209206" providerId="ADAL" clId="{736E9E16-E963-4B01-942F-2A2F1842A6A3}" dt="2024-11-06T13:51:56.558" v="274" actId="167"/>
          <ac:spMkLst>
            <pc:docMk/>
            <pc:sldMk cId="201703787" sldId="267"/>
            <ac:spMk id="4" creationId="{2467999B-CDB6-56A6-2C0D-AFEE9967035C}"/>
          </ac:spMkLst>
        </pc:spChg>
        <pc:spChg chg="mod">
          <ac:chgData name="Andres Knobel" userId="c0851034-04b5-453e-818b-c97f95209206" providerId="ADAL" clId="{736E9E16-E963-4B01-942F-2A2F1842A6A3}" dt="2024-11-06T15:01:00.898" v="419" actId="14100"/>
          <ac:spMkLst>
            <pc:docMk/>
            <pc:sldMk cId="201703787" sldId="267"/>
            <ac:spMk id="66" creationId="{60C9C164-99E9-1A3A-8827-193F69B32571}"/>
          </ac:spMkLst>
        </pc:spChg>
      </pc:sldChg>
      <pc:sldChg chg="addSp modSp add mod">
        <pc:chgData name="Andres Knobel" userId="c0851034-04b5-453e-818b-c97f95209206" providerId="ADAL" clId="{736E9E16-E963-4B01-942F-2A2F1842A6A3}" dt="2024-11-06T13:51:40.658" v="268" actId="167"/>
        <pc:sldMkLst>
          <pc:docMk/>
          <pc:sldMk cId="3828720215" sldId="268"/>
        </pc:sldMkLst>
        <pc:spChg chg="add mod ord">
          <ac:chgData name="Andres Knobel" userId="c0851034-04b5-453e-818b-c97f95209206" providerId="ADAL" clId="{736E9E16-E963-4B01-942F-2A2F1842A6A3}" dt="2024-11-06T13:51:40.658" v="268" actId="167"/>
          <ac:spMkLst>
            <pc:docMk/>
            <pc:sldMk cId="3828720215" sldId="268"/>
            <ac:spMk id="3" creationId="{DA7A33AA-3B03-D72A-41DA-C61853179135}"/>
          </ac:spMkLst>
        </pc:spChg>
      </pc:sldChg>
      <pc:sldChg chg="addSp modSp add mod">
        <pc:chgData name="Andres Knobel" userId="c0851034-04b5-453e-818b-c97f95209206" providerId="ADAL" clId="{736E9E16-E963-4B01-942F-2A2F1842A6A3}" dt="2024-11-06T13:52:00.992" v="276" actId="167"/>
        <pc:sldMkLst>
          <pc:docMk/>
          <pc:sldMk cId="2914363143" sldId="269"/>
        </pc:sldMkLst>
        <pc:spChg chg="add mod ord">
          <ac:chgData name="Andres Knobel" userId="c0851034-04b5-453e-818b-c97f95209206" providerId="ADAL" clId="{736E9E16-E963-4B01-942F-2A2F1842A6A3}" dt="2024-11-06T13:52:00.992" v="276" actId="167"/>
          <ac:spMkLst>
            <pc:docMk/>
            <pc:sldMk cId="2914363143" sldId="269"/>
            <ac:spMk id="8" creationId="{CE4004CB-36CB-4E1B-3415-EA3572A24BDE}"/>
          </ac:spMkLst>
        </pc:spChg>
      </pc:sldChg>
      <pc:sldChg chg="addSp modSp add mod">
        <pc:chgData name="Andres Knobel" userId="c0851034-04b5-453e-818b-c97f95209206" providerId="ADAL" clId="{736E9E16-E963-4B01-942F-2A2F1842A6A3}" dt="2024-11-06T15:00:17.461" v="416" actId="14100"/>
        <pc:sldMkLst>
          <pc:docMk/>
          <pc:sldMk cId="3094586468" sldId="271"/>
        </pc:sldMkLst>
        <pc:spChg chg="add mod ord">
          <ac:chgData name="Andres Knobel" userId="c0851034-04b5-453e-818b-c97f95209206" providerId="ADAL" clId="{736E9E16-E963-4B01-942F-2A2F1842A6A3}" dt="2024-11-06T13:51:26.751" v="262" actId="167"/>
          <ac:spMkLst>
            <pc:docMk/>
            <pc:sldMk cId="3094586468" sldId="271"/>
            <ac:spMk id="3" creationId="{BB33F3CA-1AEF-C5D0-1BB3-3143A8045377}"/>
          </ac:spMkLst>
        </pc:spChg>
        <pc:spChg chg="mod">
          <ac:chgData name="Andres Knobel" userId="c0851034-04b5-453e-818b-c97f95209206" providerId="ADAL" clId="{736E9E16-E963-4B01-942F-2A2F1842A6A3}" dt="2024-11-06T15:00:17.461" v="416" actId="14100"/>
          <ac:spMkLst>
            <pc:docMk/>
            <pc:sldMk cId="3094586468" sldId="271"/>
            <ac:spMk id="9" creationId="{809C69A7-24EA-126B-86D3-6B19D6F85888}"/>
          </ac:spMkLst>
        </pc:spChg>
      </pc:sldChg>
      <pc:sldChg chg="del">
        <pc:chgData name="Andres Knobel" userId="c0851034-04b5-453e-818b-c97f95209206" providerId="ADAL" clId="{736E9E16-E963-4B01-942F-2A2F1842A6A3}" dt="2024-11-06T13:37:56.796" v="210" actId="47"/>
        <pc:sldMkLst>
          <pc:docMk/>
          <pc:sldMk cId="1277378427" sldId="272"/>
        </pc:sldMkLst>
      </pc:sldChg>
      <pc:sldChg chg="addSp modSp add mod">
        <pc:chgData name="Andres Knobel" userId="c0851034-04b5-453e-818b-c97f95209206" providerId="ADAL" clId="{736E9E16-E963-4B01-942F-2A2F1842A6A3}" dt="2024-11-06T13:52:05.783" v="278" actId="167"/>
        <pc:sldMkLst>
          <pc:docMk/>
          <pc:sldMk cId="2495590450" sldId="273"/>
        </pc:sldMkLst>
        <pc:spChg chg="add mod ord">
          <ac:chgData name="Andres Knobel" userId="c0851034-04b5-453e-818b-c97f95209206" providerId="ADAL" clId="{736E9E16-E963-4B01-942F-2A2F1842A6A3}" dt="2024-11-06T13:52:05.783" v="278" actId="167"/>
          <ac:spMkLst>
            <pc:docMk/>
            <pc:sldMk cId="2495590450" sldId="273"/>
            <ac:spMk id="53" creationId="{675216F7-96E1-D134-3C9D-7D2EE9991BA5}"/>
          </ac:spMkLst>
        </pc:spChg>
      </pc:sldChg>
      <pc:sldChg chg="addSp modSp add mod">
        <pc:chgData name="Andres Knobel" userId="c0851034-04b5-453e-818b-c97f95209206" providerId="ADAL" clId="{736E9E16-E963-4B01-942F-2A2F1842A6A3}" dt="2024-11-06T15:01:18.083" v="420"/>
        <pc:sldMkLst>
          <pc:docMk/>
          <pc:sldMk cId="1173534159" sldId="275"/>
        </pc:sldMkLst>
        <pc:spChg chg="add mod ord">
          <ac:chgData name="Andres Knobel" userId="c0851034-04b5-453e-818b-c97f95209206" providerId="ADAL" clId="{736E9E16-E963-4B01-942F-2A2F1842A6A3}" dt="2024-11-06T13:52:10.199" v="280" actId="167"/>
          <ac:spMkLst>
            <pc:docMk/>
            <pc:sldMk cId="1173534159" sldId="275"/>
            <ac:spMk id="3" creationId="{CCD5E022-A639-F6D7-7EAB-D45C7ED77F5D}"/>
          </ac:spMkLst>
        </pc:spChg>
        <pc:spChg chg="mod">
          <ac:chgData name="Andres Knobel" userId="c0851034-04b5-453e-818b-c97f95209206" providerId="ADAL" clId="{736E9E16-E963-4B01-942F-2A2F1842A6A3}" dt="2024-11-06T15:01:18.083" v="420"/>
          <ac:spMkLst>
            <pc:docMk/>
            <pc:sldMk cId="1173534159" sldId="275"/>
            <ac:spMk id="9" creationId="{809C69A7-24EA-126B-86D3-6B19D6F85888}"/>
          </ac:spMkLst>
        </pc:spChg>
      </pc:sldChg>
      <pc:sldChg chg="del">
        <pc:chgData name="Andres Knobel" userId="c0851034-04b5-453e-818b-c97f95209206" providerId="ADAL" clId="{736E9E16-E963-4B01-942F-2A2F1842A6A3}" dt="2024-11-06T13:37:56.796" v="210" actId="47"/>
        <pc:sldMkLst>
          <pc:docMk/>
          <pc:sldMk cId="3929581384" sldId="275"/>
        </pc:sldMkLst>
      </pc:sldChg>
      <pc:sldChg chg="addSp modSp add mod">
        <pc:chgData name="Andres Knobel" userId="c0851034-04b5-453e-818b-c97f95209206" providerId="ADAL" clId="{736E9E16-E963-4B01-942F-2A2F1842A6A3}" dt="2024-11-06T13:52:14.269" v="282" actId="167"/>
        <pc:sldMkLst>
          <pc:docMk/>
          <pc:sldMk cId="1853070913" sldId="276"/>
        </pc:sldMkLst>
        <pc:spChg chg="add mod ord">
          <ac:chgData name="Andres Knobel" userId="c0851034-04b5-453e-818b-c97f95209206" providerId="ADAL" clId="{736E9E16-E963-4B01-942F-2A2F1842A6A3}" dt="2024-11-06T13:52:14.269" v="282" actId="167"/>
          <ac:spMkLst>
            <pc:docMk/>
            <pc:sldMk cId="1853070913" sldId="276"/>
            <ac:spMk id="2" creationId="{A1E78002-5C5B-26BE-ABF2-02BED5CBC057}"/>
          </ac:spMkLst>
        </pc:spChg>
      </pc:sldChg>
      <pc:sldChg chg="addSp modSp add mod">
        <pc:chgData name="Andres Knobel" userId="c0851034-04b5-453e-818b-c97f95209206" providerId="ADAL" clId="{736E9E16-E963-4B01-942F-2A2F1842A6A3}" dt="2024-11-06T13:52:18.473" v="284" actId="167"/>
        <pc:sldMkLst>
          <pc:docMk/>
          <pc:sldMk cId="2024293803" sldId="277"/>
        </pc:sldMkLst>
        <pc:spChg chg="add mod ord">
          <ac:chgData name="Andres Knobel" userId="c0851034-04b5-453e-818b-c97f95209206" providerId="ADAL" clId="{736E9E16-E963-4B01-942F-2A2F1842A6A3}" dt="2024-11-06T13:52:18.473" v="284" actId="167"/>
          <ac:spMkLst>
            <pc:docMk/>
            <pc:sldMk cId="2024293803" sldId="277"/>
            <ac:spMk id="8" creationId="{12F7BD7B-8C63-3F96-3C2C-49D83FBE7345}"/>
          </ac:spMkLst>
        </pc:spChg>
      </pc:sldChg>
      <pc:sldChg chg="del">
        <pc:chgData name="Andres Knobel" userId="c0851034-04b5-453e-818b-c97f95209206" providerId="ADAL" clId="{736E9E16-E963-4B01-942F-2A2F1842A6A3}" dt="2024-11-06T13:37:56.796" v="210" actId="47"/>
        <pc:sldMkLst>
          <pc:docMk/>
          <pc:sldMk cId="59760442" sldId="279"/>
        </pc:sldMkLst>
      </pc:sldChg>
      <pc:sldChg chg="addSp modSp add mod">
        <pc:chgData name="Andres Knobel" userId="c0851034-04b5-453e-818b-c97f95209206" providerId="ADAL" clId="{736E9E16-E963-4B01-942F-2A2F1842A6A3}" dt="2024-11-06T13:52:25.392" v="286" actId="167"/>
        <pc:sldMkLst>
          <pc:docMk/>
          <pc:sldMk cId="3008465692" sldId="279"/>
        </pc:sldMkLst>
        <pc:spChg chg="add mod ord">
          <ac:chgData name="Andres Knobel" userId="c0851034-04b5-453e-818b-c97f95209206" providerId="ADAL" clId="{736E9E16-E963-4B01-942F-2A2F1842A6A3}" dt="2024-11-06T13:52:25.392" v="286" actId="167"/>
          <ac:spMkLst>
            <pc:docMk/>
            <pc:sldMk cId="3008465692" sldId="279"/>
            <ac:spMk id="4" creationId="{3CCF1C98-DF25-0198-1748-39AAB9525609}"/>
          </ac:spMkLst>
        </pc:spChg>
      </pc:sldChg>
      <pc:sldChg chg="del">
        <pc:chgData name="Andres Knobel" userId="c0851034-04b5-453e-818b-c97f95209206" providerId="ADAL" clId="{736E9E16-E963-4B01-942F-2A2F1842A6A3}" dt="2024-11-06T13:37:56.796" v="210" actId="47"/>
        <pc:sldMkLst>
          <pc:docMk/>
          <pc:sldMk cId="967081360" sldId="280"/>
        </pc:sldMkLst>
      </pc:sldChg>
      <pc:sldChg chg="addSp modSp add mod">
        <pc:chgData name="Andres Knobel" userId="c0851034-04b5-453e-818b-c97f95209206" providerId="ADAL" clId="{736E9E16-E963-4B01-942F-2A2F1842A6A3}" dt="2024-11-06T13:52:29.638" v="288" actId="167"/>
        <pc:sldMkLst>
          <pc:docMk/>
          <pc:sldMk cId="4138343694" sldId="280"/>
        </pc:sldMkLst>
        <pc:spChg chg="add mod ord">
          <ac:chgData name="Andres Knobel" userId="c0851034-04b5-453e-818b-c97f95209206" providerId="ADAL" clId="{736E9E16-E963-4B01-942F-2A2F1842A6A3}" dt="2024-11-06T13:52:29.638" v="288" actId="167"/>
          <ac:spMkLst>
            <pc:docMk/>
            <pc:sldMk cId="4138343694" sldId="280"/>
            <ac:spMk id="4" creationId="{1CD986C8-69BA-AE8F-7C32-3795BB85C346}"/>
          </ac:spMkLst>
        </pc:spChg>
      </pc:sldChg>
      <pc:sldChg chg="addSp modSp add mod">
        <pc:chgData name="Andres Knobel" userId="c0851034-04b5-453e-818b-c97f95209206" providerId="ADAL" clId="{736E9E16-E963-4B01-942F-2A2F1842A6A3}" dt="2024-11-06T15:01:44.458" v="422" actId="6549"/>
        <pc:sldMkLst>
          <pc:docMk/>
          <pc:sldMk cId="968033644" sldId="282"/>
        </pc:sldMkLst>
        <pc:spChg chg="add mod ord">
          <ac:chgData name="Andres Knobel" userId="c0851034-04b5-453e-818b-c97f95209206" providerId="ADAL" clId="{736E9E16-E963-4B01-942F-2A2F1842A6A3}" dt="2024-11-06T13:52:35.302" v="290" actId="167"/>
          <ac:spMkLst>
            <pc:docMk/>
            <pc:sldMk cId="968033644" sldId="282"/>
            <ac:spMk id="3" creationId="{AFD14CEA-D5D2-B447-9DAE-2E7CDCE18B77}"/>
          </ac:spMkLst>
        </pc:spChg>
        <pc:spChg chg="mod">
          <ac:chgData name="Andres Knobel" userId="c0851034-04b5-453e-818b-c97f95209206" providerId="ADAL" clId="{736E9E16-E963-4B01-942F-2A2F1842A6A3}" dt="2024-11-06T15:01:44.458" v="422" actId="6549"/>
          <ac:spMkLst>
            <pc:docMk/>
            <pc:sldMk cId="968033644" sldId="282"/>
            <ac:spMk id="9" creationId="{809C69A7-24EA-126B-86D3-6B19D6F85888}"/>
          </ac:spMkLst>
        </pc:spChg>
      </pc:sldChg>
      <pc:sldChg chg="del">
        <pc:chgData name="Andres Knobel" userId="c0851034-04b5-453e-818b-c97f95209206" providerId="ADAL" clId="{736E9E16-E963-4B01-942F-2A2F1842A6A3}" dt="2024-11-06T13:37:56.796" v="210" actId="47"/>
        <pc:sldMkLst>
          <pc:docMk/>
          <pc:sldMk cId="1657690987" sldId="282"/>
        </pc:sldMkLst>
      </pc:sldChg>
      <pc:sldChg chg="del">
        <pc:chgData name="Andres Knobel" userId="c0851034-04b5-453e-818b-c97f95209206" providerId="ADAL" clId="{736E9E16-E963-4B01-942F-2A2F1842A6A3}" dt="2024-11-06T13:37:56.796" v="210" actId="47"/>
        <pc:sldMkLst>
          <pc:docMk/>
          <pc:sldMk cId="448590463" sldId="283"/>
        </pc:sldMkLst>
      </pc:sldChg>
      <pc:sldChg chg="addSp modSp add mod">
        <pc:chgData name="Andres Knobel" userId="c0851034-04b5-453e-818b-c97f95209206" providerId="ADAL" clId="{736E9E16-E963-4B01-942F-2A2F1842A6A3}" dt="2024-11-06T13:51:02.123" v="252" actId="167"/>
        <pc:sldMkLst>
          <pc:docMk/>
          <pc:sldMk cId="949757817" sldId="284"/>
        </pc:sldMkLst>
        <pc:spChg chg="add mod ord">
          <ac:chgData name="Andres Knobel" userId="c0851034-04b5-453e-818b-c97f95209206" providerId="ADAL" clId="{736E9E16-E963-4B01-942F-2A2F1842A6A3}" dt="2024-11-06T13:51:02.123" v="252" actId="167"/>
          <ac:spMkLst>
            <pc:docMk/>
            <pc:sldMk cId="949757817" sldId="284"/>
            <ac:spMk id="30" creationId="{E95A417A-A167-0124-AEF4-78F027AC227F}"/>
          </ac:spMkLst>
        </pc:spChg>
      </pc:sldChg>
      <pc:sldChg chg="del">
        <pc:chgData name="Andres Knobel" userId="c0851034-04b5-453e-818b-c97f95209206" providerId="ADAL" clId="{736E9E16-E963-4B01-942F-2A2F1842A6A3}" dt="2024-11-06T13:37:56.796" v="210" actId="47"/>
        <pc:sldMkLst>
          <pc:docMk/>
          <pc:sldMk cId="2318961215" sldId="284"/>
        </pc:sldMkLst>
      </pc:sldChg>
      <pc:sldChg chg="addSp modSp add mod">
        <pc:chgData name="Andres Knobel" userId="c0851034-04b5-453e-818b-c97f95209206" providerId="ADAL" clId="{736E9E16-E963-4B01-942F-2A2F1842A6A3}" dt="2024-11-06T15:06:03.927" v="470" actId="20577"/>
        <pc:sldMkLst>
          <pc:docMk/>
          <pc:sldMk cId="599420331" sldId="285"/>
        </pc:sldMkLst>
        <pc:spChg chg="add mod ord">
          <ac:chgData name="Andres Knobel" userId="c0851034-04b5-453e-818b-c97f95209206" providerId="ADAL" clId="{736E9E16-E963-4B01-942F-2A2F1842A6A3}" dt="2024-11-06T13:53:06.254" v="302" actId="167"/>
          <ac:spMkLst>
            <pc:docMk/>
            <pc:sldMk cId="599420331" sldId="285"/>
            <ac:spMk id="3" creationId="{D0B688B0-028B-3E1E-2E51-C2FB12A31A78}"/>
          </ac:spMkLst>
        </pc:spChg>
        <pc:spChg chg="mod">
          <ac:chgData name="Andres Knobel" userId="c0851034-04b5-453e-818b-c97f95209206" providerId="ADAL" clId="{736E9E16-E963-4B01-942F-2A2F1842A6A3}" dt="2024-11-06T15:06:03.927" v="470" actId="20577"/>
          <ac:spMkLst>
            <pc:docMk/>
            <pc:sldMk cId="599420331" sldId="285"/>
            <ac:spMk id="9" creationId="{809C69A7-24EA-126B-86D3-6B19D6F85888}"/>
          </ac:spMkLst>
        </pc:spChg>
      </pc:sldChg>
      <pc:sldChg chg="del">
        <pc:chgData name="Andres Knobel" userId="c0851034-04b5-453e-818b-c97f95209206" providerId="ADAL" clId="{736E9E16-E963-4B01-942F-2A2F1842A6A3}" dt="2024-11-06T13:37:56.796" v="210" actId="47"/>
        <pc:sldMkLst>
          <pc:docMk/>
          <pc:sldMk cId="633937767" sldId="285"/>
        </pc:sldMkLst>
      </pc:sldChg>
      <pc:sldChg chg="addSp modSp add mod">
        <pc:chgData name="Andres Knobel" userId="c0851034-04b5-453e-818b-c97f95209206" providerId="ADAL" clId="{736E9E16-E963-4B01-942F-2A2F1842A6A3}" dt="2024-11-06T15:05:23.153" v="466" actId="20577"/>
        <pc:sldMkLst>
          <pc:docMk/>
          <pc:sldMk cId="1950014246" sldId="286"/>
        </pc:sldMkLst>
        <pc:spChg chg="add mod ord">
          <ac:chgData name="Andres Knobel" userId="c0851034-04b5-453e-818b-c97f95209206" providerId="ADAL" clId="{736E9E16-E963-4B01-942F-2A2F1842A6A3}" dt="2024-11-06T13:52:56.719" v="298" actId="167"/>
          <ac:spMkLst>
            <pc:docMk/>
            <pc:sldMk cId="1950014246" sldId="286"/>
            <ac:spMk id="2" creationId="{7B61E40E-A164-822C-BC98-CD7C67A10059}"/>
          </ac:spMkLst>
        </pc:spChg>
        <pc:spChg chg="mod">
          <ac:chgData name="Andres Knobel" userId="c0851034-04b5-453e-818b-c97f95209206" providerId="ADAL" clId="{736E9E16-E963-4B01-942F-2A2F1842A6A3}" dt="2024-11-06T15:05:23.153" v="466" actId="20577"/>
          <ac:spMkLst>
            <pc:docMk/>
            <pc:sldMk cId="1950014246" sldId="286"/>
            <ac:spMk id="9" creationId="{809C69A7-24EA-126B-86D3-6B19D6F85888}"/>
          </ac:spMkLst>
        </pc:spChg>
      </pc:sldChg>
      <pc:sldChg chg="del">
        <pc:chgData name="Andres Knobel" userId="c0851034-04b5-453e-818b-c97f95209206" providerId="ADAL" clId="{736E9E16-E963-4B01-942F-2A2F1842A6A3}" dt="2024-11-06T13:37:56.796" v="210" actId="47"/>
        <pc:sldMkLst>
          <pc:docMk/>
          <pc:sldMk cId="834539353" sldId="287"/>
        </pc:sldMkLst>
      </pc:sldChg>
      <pc:sldChg chg="addSp modSp add mod">
        <pc:chgData name="Andres Knobel" userId="c0851034-04b5-453e-818b-c97f95209206" providerId="ADAL" clId="{736E9E16-E963-4B01-942F-2A2F1842A6A3}" dt="2024-11-06T14:59:38.991" v="414" actId="20577"/>
        <pc:sldMkLst>
          <pc:docMk/>
          <pc:sldMk cId="301153419" sldId="288"/>
        </pc:sldMkLst>
        <pc:spChg chg="add mod ord">
          <ac:chgData name="Andres Knobel" userId="c0851034-04b5-453e-818b-c97f95209206" providerId="ADAL" clId="{736E9E16-E963-4B01-942F-2A2F1842A6A3}" dt="2024-11-06T13:50:38.787" v="246" actId="167"/>
          <ac:spMkLst>
            <pc:docMk/>
            <pc:sldMk cId="301153419" sldId="288"/>
            <ac:spMk id="3" creationId="{FF19E6BC-0829-96CD-436F-3CF9BA1E58F9}"/>
          </ac:spMkLst>
        </pc:spChg>
        <pc:spChg chg="mod">
          <ac:chgData name="Andres Knobel" userId="c0851034-04b5-453e-818b-c97f95209206" providerId="ADAL" clId="{736E9E16-E963-4B01-942F-2A2F1842A6A3}" dt="2024-11-06T14:59:38.991" v="414" actId="20577"/>
          <ac:spMkLst>
            <pc:docMk/>
            <pc:sldMk cId="301153419" sldId="288"/>
            <ac:spMk id="9" creationId="{809C69A7-24EA-126B-86D3-6B19D6F85888}"/>
          </ac:spMkLst>
        </pc:spChg>
      </pc:sldChg>
      <pc:sldChg chg="del">
        <pc:chgData name="Andres Knobel" userId="c0851034-04b5-453e-818b-c97f95209206" providerId="ADAL" clId="{736E9E16-E963-4B01-942F-2A2F1842A6A3}" dt="2024-11-06T13:37:56.796" v="210" actId="47"/>
        <pc:sldMkLst>
          <pc:docMk/>
          <pc:sldMk cId="3652689521" sldId="288"/>
        </pc:sldMkLst>
      </pc:sldChg>
      <pc:sldChg chg="addSp modSp add mod">
        <pc:chgData name="Andres Knobel" userId="c0851034-04b5-453e-818b-c97f95209206" providerId="ADAL" clId="{736E9E16-E963-4B01-942F-2A2F1842A6A3}" dt="2024-11-06T13:51:11.593" v="256" actId="167"/>
        <pc:sldMkLst>
          <pc:docMk/>
          <pc:sldMk cId="738817416" sldId="289"/>
        </pc:sldMkLst>
        <pc:spChg chg="add mod ord">
          <ac:chgData name="Andres Knobel" userId="c0851034-04b5-453e-818b-c97f95209206" providerId="ADAL" clId="{736E9E16-E963-4B01-942F-2A2F1842A6A3}" dt="2024-11-06T13:51:11.593" v="256" actId="167"/>
          <ac:spMkLst>
            <pc:docMk/>
            <pc:sldMk cId="738817416" sldId="289"/>
            <ac:spMk id="13" creationId="{A0313D27-4E58-90AB-B188-CA6DD0615754}"/>
          </ac:spMkLst>
        </pc:spChg>
      </pc:sldChg>
      <pc:sldChg chg="del">
        <pc:chgData name="Andres Knobel" userId="c0851034-04b5-453e-818b-c97f95209206" providerId="ADAL" clId="{736E9E16-E963-4B01-942F-2A2F1842A6A3}" dt="2024-11-06T13:37:56.796" v="210" actId="47"/>
        <pc:sldMkLst>
          <pc:docMk/>
          <pc:sldMk cId="3062092883" sldId="289"/>
        </pc:sldMkLst>
      </pc:sldChg>
      <pc:sldChg chg="del">
        <pc:chgData name="Andres Knobel" userId="c0851034-04b5-453e-818b-c97f95209206" providerId="ADAL" clId="{736E9E16-E963-4B01-942F-2A2F1842A6A3}" dt="2024-11-06T13:37:56.796" v="210" actId="47"/>
        <pc:sldMkLst>
          <pc:docMk/>
          <pc:sldMk cId="1041776625" sldId="290"/>
        </pc:sldMkLst>
      </pc:sldChg>
      <pc:sldChg chg="addSp modSp add mod">
        <pc:chgData name="Andres Knobel" userId="c0851034-04b5-453e-818b-c97f95209206" providerId="ADAL" clId="{736E9E16-E963-4B01-942F-2A2F1842A6A3}" dt="2024-11-06T15:02:49.612" v="428" actId="6549"/>
        <pc:sldMkLst>
          <pc:docMk/>
          <pc:sldMk cId="1434799541" sldId="290"/>
        </pc:sldMkLst>
        <pc:spChg chg="mod">
          <ac:chgData name="Andres Knobel" userId="c0851034-04b5-453e-818b-c97f95209206" providerId="ADAL" clId="{736E9E16-E963-4B01-942F-2A2F1842A6A3}" dt="2024-11-06T15:02:00.871" v="425" actId="20577"/>
          <ac:spMkLst>
            <pc:docMk/>
            <pc:sldMk cId="1434799541" sldId="290"/>
            <ac:spMk id="2" creationId="{18FE72AF-2EF6-70E3-208A-7F3A3BDC9A88}"/>
          </ac:spMkLst>
        </pc:spChg>
        <pc:spChg chg="add mod ord">
          <ac:chgData name="Andres Knobel" userId="c0851034-04b5-453e-818b-c97f95209206" providerId="ADAL" clId="{736E9E16-E963-4B01-942F-2A2F1842A6A3}" dt="2024-11-06T13:52:40.157" v="292" actId="167"/>
          <ac:spMkLst>
            <pc:docMk/>
            <pc:sldMk cId="1434799541" sldId="290"/>
            <ac:spMk id="3" creationId="{35EDD78A-42F2-8E8D-94CB-1FD474B39F68}"/>
          </ac:spMkLst>
        </pc:spChg>
        <pc:spChg chg="mod">
          <ac:chgData name="Andres Knobel" userId="c0851034-04b5-453e-818b-c97f95209206" providerId="ADAL" clId="{736E9E16-E963-4B01-942F-2A2F1842A6A3}" dt="2024-11-06T15:02:49.612" v="428" actId="6549"/>
          <ac:spMkLst>
            <pc:docMk/>
            <pc:sldMk cId="1434799541" sldId="290"/>
            <ac:spMk id="8" creationId="{BD342B27-D832-9C5B-C86E-43B0215F9D05}"/>
          </ac:spMkLst>
        </pc:spChg>
      </pc:sldChg>
      <pc:sldChg chg="addSp modSp add mod">
        <pc:chgData name="Andres Knobel" userId="c0851034-04b5-453e-818b-c97f95209206" providerId="ADAL" clId="{736E9E16-E963-4B01-942F-2A2F1842A6A3}" dt="2024-11-06T15:03:22.482" v="430"/>
        <pc:sldMkLst>
          <pc:docMk/>
          <pc:sldMk cId="2202135352" sldId="291"/>
        </pc:sldMkLst>
        <pc:spChg chg="mod">
          <ac:chgData name="Andres Knobel" userId="c0851034-04b5-453e-818b-c97f95209206" providerId="ADAL" clId="{736E9E16-E963-4B01-942F-2A2F1842A6A3}" dt="2024-11-06T15:03:06.638" v="429"/>
          <ac:spMkLst>
            <pc:docMk/>
            <pc:sldMk cId="2202135352" sldId="291"/>
            <ac:spMk id="2" creationId="{18FE72AF-2EF6-70E3-208A-7F3A3BDC9A88}"/>
          </ac:spMkLst>
        </pc:spChg>
        <pc:spChg chg="add mod ord">
          <ac:chgData name="Andres Knobel" userId="c0851034-04b5-453e-818b-c97f95209206" providerId="ADAL" clId="{736E9E16-E963-4B01-942F-2A2F1842A6A3}" dt="2024-11-06T13:52:45.835" v="294" actId="167"/>
          <ac:spMkLst>
            <pc:docMk/>
            <pc:sldMk cId="2202135352" sldId="291"/>
            <ac:spMk id="3" creationId="{72E75542-1C98-7693-B593-1C320D159643}"/>
          </ac:spMkLst>
        </pc:spChg>
        <pc:spChg chg="mod">
          <ac:chgData name="Andres Knobel" userId="c0851034-04b5-453e-818b-c97f95209206" providerId="ADAL" clId="{736E9E16-E963-4B01-942F-2A2F1842A6A3}" dt="2024-11-06T15:03:22.482" v="430"/>
          <ac:spMkLst>
            <pc:docMk/>
            <pc:sldMk cId="2202135352" sldId="291"/>
            <ac:spMk id="8" creationId="{BD342B27-D832-9C5B-C86E-43B0215F9D05}"/>
          </ac:spMkLst>
        </pc:spChg>
      </pc:sldChg>
      <pc:sldChg chg="del">
        <pc:chgData name="Andres Knobel" userId="c0851034-04b5-453e-818b-c97f95209206" providerId="ADAL" clId="{736E9E16-E963-4B01-942F-2A2F1842A6A3}" dt="2024-11-06T13:37:56.796" v="210" actId="47"/>
        <pc:sldMkLst>
          <pc:docMk/>
          <pc:sldMk cId="1279961245" sldId="292"/>
        </pc:sldMkLst>
      </pc:sldChg>
      <pc:sldChg chg="addSp modSp add mod">
        <pc:chgData name="Andres Knobel" userId="c0851034-04b5-453e-818b-c97f95209206" providerId="ADAL" clId="{736E9E16-E963-4B01-942F-2A2F1842A6A3}" dt="2024-11-06T15:05:26.975" v="467"/>
        <pc:sldMkLst>
          <pc:docMk/>
          <pc:sldMk cId="3883403197" sldId="292"/>
        </pc:sldMkLst>
        <pc:spChg chg="add mod ord">
          <ac:chgData name="Andres Knobel" userId="c0851034-04b5-453e-818b-c97f95209206" providerId="ADAL" clId="{736E9E16-E963-4B01-942F-2A2F1842A6A3}" dt="2024-11-06T13:53:01.511" v="300" actId="167"/>
          <ac:spMkLst>
            <pc:docMk/>
            <pc:sldMk cId="3883403197" sldId="292"/>
            <ac:spMk id="3" creationId="{20848294-96BE-C93A-A669-5BFF68416D1D}"/>
          </ac:spMkLst>
        </pc:spChg>
        <pc:spChg chg="mod">
          <ac:chgData name="Andres Knobel" userId="c0851034-04b5-453e-818b-c97f95209206" providerId="ADAL" clId="{736E9E16-E963-4B01-942F-2A2F1842A6A3}" dt="2024-11-06T15:05:26.975" v="467"/>
          <ac:spMkLst>
            <pc:docMk/>
            <pc:sldMk cId="3883403197" sldId="292"/>
            <ac:spMk id="9" creationId="{809C69A7-24EA-126B-86D3-6B19D6F85888}"/>
          </ac:spMkLst>
        </pc:spChg>
      </pc:sldChg>
      <pc:sldChg chg="addSp modSp add mod">
        <pc:chgData name="Andres Knobel" userId="c0851034-04b5-453e-818b-c97f95209206" providerId="ADAL" clId="{736E9E16-E963-4B01-942F-2A2F1842A6A3}" dt="2024-11-06T14:59:05.310" v="402"/>
        <pc:sldMkLst>
          <pc:docMk/>
          <pc:sldMk cId="339221897" sldId="293"/>
        </pc:sldMkLst>
        <pc:spChg chg="add mod ord">
          <ac:chgData name="Andres Knobel" userId="c0851034-04b5-453e-818b-c97f95209206" providerId="ADAL" clId="{736E9E16-E963-4B01-942F-2A2F1842A6A3}" dt="2024-11-06T13:50:30.935" v="244" actId="167"/>
          <ac:spMkLst>
            <pc:docMk/>
            <pc:sldMk cId="339221897" sldId="293"/>
            <ac:spMk id="3" creationId="{DA7E2AF3-429D-2693-EAB4-28269A3F7661}"/>
          </ac:spMkLst>
        </pc:spChg>
        <pc:spChg chg="mod">
          <ac:chgData name="Andres Knobel" userId="c0851034-04b5-453e-818b-c97f95209206" providerId="ADAL" clId="{736E9E16-E963-4B01-942F-2A2F1842A6A3}" dt="2024-11-06T14:59:05.310" v="402"/>
          <ac:spMkLst>
            <pc:docMk/>
            <pc:sldMk cId="339221897" sldId="293"/>
            <ac:spMk id="9" creationId="{809C69A7-24EA-126B-86D3-6B19D6F85888}"/>
          </ac:spMkLst>
        </pc:spChg>
      </pc:sldChg>
      <pc:sldChg chg="addSp delSp modSp add mod">
        <pc:chgData name="Andres Knobel" userId="c0851034-04b5-453e-818b-c97f95209206" providerId="ADAL" clId="{736E9E16-E963-4B01-942F-2A2F1842A6A3}" dt="2024-11-06T15:04:47.252" v="443" actId="20577"/>
        <pc:sldMkLst>
          <pc:docMk/>
          <pc:sldMk cId="3797036684" sldId="294"/>
        </pc:sldMkLst>
        <pc:spChg chg="mod">
          <ac:chgData name="Andres Knobel" userId="c0851034-04b5-453e-818b-c97f95209206" providerId="ADAL" clId="{736E9E16-E963-4B01-942F-2A2F1842A6A3}" dt="2024-11-06T15:04:47.252" v="443" actId="20577"/>
          <ac:spMkLst>
            <pc:docMk/>
            <pc:sldMk cId="3797036684" sldId="294"/>
            <ac:spMk id="3" creationId="{C165C9A3-57AC-F0B5-A4ED-93612FD022EA}"/>
          </ac:spMkLst>
        </pc:spChg>
        <pc:spChg chg="add mod ord">
          <ac:chgData name="Andres Knobel" userId="c0851034-04b5-453e-818b-c97f95209206" providerId="ADAL" clId="{736E9E16-E963-4B01-942F-2A2F1842A6A3}" dt="2024-11-06T13:52:51.101" v="296" actId="167"/>
          <ac:spMkLst>
            <pc:docMk/>
            <pc:sldMk cId="3797036684" sldId="294"/>
            <ac:spMk id="4" creationId="{339D740E-C216-5076-A04C-279B7B04B3C6}"/>
          </ac:spMkLst>
        </pc:spChg>
        <pc:spChg chg="add mod">
          <ac:chgData name="Andres Knobel" userId="c0851034-04b5-453e-818b-c97f95209206" providerId="ADAL" clId="{736E9E16-E963-4B01-942F-2A2F1842A6A3}" dt="2024-11-06T15:03:59.159" v="432"/>
          <ac:spMkLst>
            <pc:docMk/>
            <pc:sldMk cId="3797036684" sldId="294"/>
            <ac:spMk id="5" creationId="{9835CEA2-034B-C25A-BB3A-458AEC383F23}"/>
          </ac:spMkLst>
        </pc:spChg>
        <pc:spChg chg="add mod">
          <ac:chgData name="Andres Knobel" userId="c0851034-04b5-453e-818b-c97f95209206" providerId="ADAL" clId="{736E9E16-E963-4B01-942F-2A2F1842A6A3}" dt="2024-11-06T15:03:59.159" v="432"/>
          <ac:spMkLst>
            <pc:docMk/>
            <pc:sldMk cId="3797036684" sldId="294"/>
            <ac:spMk id="6" creationId="{12CC2875-BCB7-5ED7-2427-7E7A1DF51699}"/>
          </ac:spMkLst>
        </pc:spChg>
        <pc:spChg chg="add mod">
          <ac:chgData name="Andres Knobel" userId="c0851034-04b5-453e-818b-c97f95209206" providerId="ADAL" clId="{736E9E16-E963-4B01-942F-2A2F1842A6A3}" dt="2024-11-06T15:03:59.159" v="432"/>
          <ac:spMkLst>
            <pc:docMk/>
            <pc:sldMk cId="3797036684" sldId="294"/>
            <ac:spMk id="7" creationId="{FC84AF66-5452-69BC-1982-9C8CC9DF45DA}"/>
          </ac:spMkLst>
        </pc:spChg>
        <pc:spChg chg="add mod">
          <ac:chgData name="Andres Knobel" userId="c0851034-04b5-453e-818b-c97f95209206" providerId="ADAL" clId="{736E9E16-E963-4B01-942F-2A2F1842A6A3}" dt="2024-11-06T15:03:59.159" v="432"/>
          <ac:spMkLst>
            <pc:docMk/>
            <pc:sldMk cId="3797036684" sldId="294"/>
            <ac:spMk id="8" creationId="{396804CA-3841-5FBA-7A3D-0EC2231C52C7}"/>
          </ac:spMkLst>
        </pc:spChg>
        <pc:spChg chg="add del mod">
          <ac:chgData name="Andres Knobel" userId="c0851034-04b5-453e-818b-c97f95209206" providerId="ADAL" clId="{736E9E16-E963-4B01-942F-2A2F1842A6A3}" dt="2024-11-06T15:04:14.064" v="439" actId="6549"/>
          <ac:spMkLst>
            <pc:docMk/>
            <pc:sldMk cId="3797036684" sldId="294"/>
            <ac:spMk id="9" creationId="{809C69A7-24EA-126B-86D3-6B19D6F85888}"/>
          </ac:spMkLst>
        </pc:spChg>
        <pc:spChg chg="add mod">
          <ac:chgData name="Andres Knobel" userId="c0851034-04b5-453e-818b-c97f95209206" providerId="ADAL" clId="{736E9E16-E963-4B01-942F-2A2F1842A6A3}" dt="2024-11-06T15:03:59.159" v="432"/>
          <ac:spMkLst>
            <pc:docMk/>
            <pc:sldMk cId="3797036684" sldId="294"/>
            <ac:spMk id="10" creationId="{5AF684D5-4D6D-783D-65A0-002CC999DDC3}"/>
          </ac:spMkLst>
        </pc:spChg>
        <pc:spChg chg="add del mod">
          <ac:chgData name="Andres Knobel" userId="c0851034-04b5-453e-818b-c97f95209206" providerId="ADAL" clId="{736E9E16-E963-4B01-942F-2A2F1842A6A3}" dt="2024-11-06T15:04:07.073" v="436"/>
          <ac:spMkLst>
            <pc:docMk/>
            <pc:sldMk cId="3797036684" sldId="294"/>
            <ac:spMk id="11" creationId="{AC70AE80-3D82-1838-BFE8-806840E6D4F0}"/>
          </ac:spMkLst>
        </pc:spChg>
        <pc:spChg chg="add del mod">
          <ac:chgData name="Andres Knobel" userId="c0851034-04b5-453e-818b-c97f95209206" providerId="ADAL" clId="{736E9E16-E963-4B01-942F-2A2F1842A6A3}" dt="2024-11-06T15:04:07.073" v="436"/>
          <ac:spMkLst>
            <pc:docMk/>
            <pc:sldMk cId="3797036684" sldId="294"/>
            <ac:spMk id="12" creationId="{E9D6610D-1FD6-4407-7A13-1F6C5D286F4A}"/>
          </ac:spMkLst>
        </pc:spChg>
        <pc:spChg chg="add del mod">
          <ac:chgData name="Andres Knobel" userId="c0851034-04b5-453e-818b-c97f95209206" providerId="ADAL" clId="{736E9E16-E963-4B01-942F-2A2F1842A6A3}" dt="2024-11-06T15:04:07.073" v="436"/>
          <ac:spMkLst>
            <pc:docMk/>
            <pc:sldMk cId="3797036684" sldId="294"/>
            <ac:spMk id="13" creationId="{4F75D9B5-9156-C6D1-1CA7-AB7709614289}"/>
          </ac:spMkLst>
        </pc:spChg>
        <pc:spChg chg="add del mod">
          <ac:chgData name="Andres Knobel" userId="c0851034-04b5-453e-818b-c97f95209206" providerId="ADAL" clId="{736E9E16-E963-4B01-942F-2A2F1842A6A3}" dt="2024-11-06T15:04:07.073" v="436"/>
          <ac:spMkLst>
            <pc:docMk/>
            <pc:sldMk cId="3797036684" sldId="294"/>
            <ac:spMk id="14" creationId="{B60C58C6-A450-7459-0F2A-4B5AFE777283}"/>
          </ac:spMkLst>
        </pc:spChg>
        <pc:spChg chg="add del mod">
          <ac:chgData name="Andres Knobel" userId="c0851034-04b5-453e-818b-c97f95209206" providerId="ADAL" clId="{736E9E16-E963-4B01-942F-2A2F1842A6A3}" dt="2024-11-06T15:04:07.073" v="436"/>
          <ac:spMkLst>
            <pc:docMk/>
            <pc:sldMk cId="3797036684" sldId="294"/>
            <ac:spMk id="15" creationId="{F580625A-3012-12C2-55B4-490394BC6964}"/>
          </ac:spMkLst>
        </pc:spChg>
      </pc:sldChg>
      <pc:sldChg chg="addSp modSp add mod">
        <pc:chgData name="Andres Knobel" userId="c0851034-04b5-453e-818b-c97f95209206" providerId="ADAL" clId="{736E9E16-E963-4B01-942F-2A2F1842A6A3}" dt="2024-11-06T13:51:30.964" v="264" actId="167"/>
        <pc:sldMkLst>
          <pc:docMk/>
          <pc:sldMk cId="1862449833" sldId="295"/>
        </pc:sldMkLst>
        <pc:spChg chg="add mod ord">
          <ac:chgData name="Andres Knobel" userId="c0851034-04b5-453e-818b-c97f95209206" providerId="ADAL" clId="{736E9E16-E963-4B01-942F-2A2F1842A6A3}" dt="2024-11-06T13:51:30.964" v="264" actId="167"/>
          <ac:spMkLst>
            <pc:docMk/>
            <pc:sldMk cId="1862449833" sldId="295"/>
            <ac:spMk id="18" creationId="{085DA579-0BC7-A140-275B-A6D503E599FB}"/>
          </ac:spMkLst>
        </pc:spChg>
      </pc:sldChg>
      <pc:sldChg chg="addSp modSp add mod">
        <pc:chgData name="Andres Knobel" userId="c0851034-04b5-453e-818b-c97f95209206" providerId="ADAL" clId="{736E9E16-E963-4B01-942F-2A2F1842A6A3}" dt="2024-11-06T13:51:46.751" v="270" actId="167"/>
        <pc:sldMkLst>
          <pc:docMk/>
          <pc:sldMk cId="1961681818" sldId="296"/>
        </pc:sldMkLst>
        <pc:spChg chg="add mod ord">
          <ac:chgData name="Andres Knobel" userId="c0851034-04b5-453e-818b-c97f95209206" providerId="ADAL" clId="{736E9E16-E963-4B01-942F-2A2F1842A6A3}" dt="2024-11-06T13:51:46.751" v="270" actId="167"/>
          <ac:spMkLst>
            <pc:docMk/>
            <pc:sldMk cId="1961681818" sldId="296"/>
            <ac:spMk id="3" creationId="{FDC4C7F5-D520-FF60-093D-BABFFB0FC07C}"/>
          </ac:spMkLst>
        </pc:spChg>
      </pc:sldChg>
      <pc:sldChg chg="addSp modSp add mod">
        <pc:chgData name="Andres Knobel" userId="c0851034-04b5-453e-818b-c97f95209206" providerId="ADAL" clId="{736E9E16-E963-4B01-942F-2A2F1842A6A3}" dt="2024-11-06T13:51:52.053" v="272" actId="167"/>
        <pc:sldMkLst>
          <pc:docMk/>
          <pc:sldMk cId="531650435" sldId="297"/>
        </pc:sldMkLst>
        <pc:spChg chg="add mod ord">
          <ac:chgData name="Andres Knobel" userId="c0851034-04b5-453e-818b-c97f95209206" providerId="ADAL" clId="{736E9E16-E963-4B01-942F-2A2F1842A6A3}" dt="2024-11-06T13:51:52.053" v="272" actId="167"/>
          <ac:spMkLst>
            <pc:docMk/>
            <pc:sldMk cId="531650435" sldId="297"/>
            <ac:spMk id="3" creationId="{F7B0EEAA-2C8E-450C-35BC-E770CB3952A0}"/>
          </ac:spMkLst>
        </pc:spChg>
      </pc:sldChg>
      <pc:sldChg chg="del">
        <pc:chgData name="Andres Knobel" userId="c0851034-04b5-453e-818b-c97f95209206" providerId="ADAL" clId="{736E9E16-E963-4B01-942F-2A2F1842A6A3}" dt="2024-11-06T13:37:56.796" v="210" actId="47"/>
        <pc:sldMkLst>
          <pc:docMk/>
          <pc:sldMk cId="923937" sldId="333"/>
        </pc:sldMkLst>
      </pc:sldChg>
      <pc:sldChg chg="del">
        <pc:chgData name="Andres Knobel" userId="c0851034-04b5-453e-818b-c97f95209206" providerId="ADAL" clId="{736E9E16-E963-4B01-942F-2A2F1842A6A3}" dt="2024-11-06T13:44:59.458" v="240" actId="47"/>
        <pc:sldMkLst>
          <pc:docMk/>
          <pc:sldMk cId="1365928049" sldId="336"/>
        </pc:sldMkLst>
      </pc:sldChg>
      <pc:sldChg chg="del">
        <pc:chgData name="Andres Knobel" userId="c0851034-04b5-453e-818b-c97f95209206" providerId="ADAL" clId="{736E9E16-E963-4B01-942F-2A2F1842A6A3}" dt="2024-11-06T13:37:56.796" v="210" actId="47"/>
        <pc:sldMkLst>
          <pc:docMk/>
          <pc:sldMk cId="3059923314" sldId="343"/>
        </pc:sldMkLst>
      </pc:sldChg>
      <pc:sldChg chg="del">
        <pc:chgData name="Andres Knobel" userId="c0851034-04b5-453e-818b-c97f95209206" providerId="ADAL" clId="{736E9E16-E963-4B01-942F-2A2F1842A6A3}" dt="2024-11-06T13:37:56.796" v="210" actId="47"/>
        <pc:sldMkLst>
          <pc:docMk/>
          <pc:sldMk cId="3992845468" sldId="357"/>
        </pc:sldMkLst>
      </pc:sldChg>
      <pc:sldChg chg="del">
        <pc:chgData name="Andres Knobel" userId="c0851034-04b5-453e-818b-c97f95209206" providerId="ADAL" clId="{736E9E16-E963-4B01-942F-2A2F1842A6A3}" dt="2024-11-06T13:37:56.796" v="210" actId="47"/>
        <pc:sldMkLst>
          <pc:docMk/>
          <pc:sldMk cId="3859097405" sldId="358"/>
        </pc:sldMkLst>
      </pc:sldChg>
      <pc:sldChg chg="del">
        <pc:chgData name="Andres Knobel" userId="c0851034-04b5-453e-818b-c97f95209206" providerId="ADAL" clId="{736E9E16-E963-4B01-942F-2A2F1842A6A3}" dt="2024-11-06T13:37:56.796" v="210" actId="47"/>
        <pc:sldMkLst>
          <pc:docMk/>
          <pc:sldMk cId="1751158920" sldId="842"/>
        </pc:sldMkLst>
      </pc:sldChg>
      <pc:sldChg chg="del">
        <pc:chgData name="Andres Knobel" userId="c0851034-04b5-453e-818b-c97f95209206" providerId="ADAL" clId="{736E9E16-E963-4B01-942F-2A2F1842A6A3}" dt="2024-11-06T13:37:56.796" v="210" actId="47"/>
        <pc:sldMkLst>
          <pc:docMk/>
          <pc:sldMk cId="3398303300" sldId="843"/>
        </pc:sldMkLst>
      </pc:sldChg>
      <pc:sldChg chg="del">
        <pc:chgData name="Andres Knobel" userId="c0851034-04b5-453e-818b-c97f95209206" providerId="ADAL" clId="{736E9E16-E963-4B01-942F-2A2F1842A6A3}" dt="2024-11-06T13:37:56.796" v="210" actId="47"/>
        <pc:sldMkLst>
          <pc:docMk/>
          <pc:sldMk cId="308616726" sldId="844"/>
        </pc:sldMkLst>
      </pc:sldChg>
      <pc:sldChg chg="del">
        <pc:chgData name="Andres Knobel" userId="c0851034-04b5-453e-818b-c97f95209206" providerId="ADAL" clId="{736E9E16-E963-4B01-942F-2A2F1842A6A3}" dt="2024-11-06T13:37:56.796" v="210" actId="47"/>
        <pc:sldMkLst>
          <pc:docMk/>
          <pc:sldMk cId="1981347595" sldId="845"/>
        </pc:sldMkLst>
      </pc:sldChg>
      <pc:sldChg chg="del">
        <pc:chgData name="Andres Knobel" userId="c0851034-04b5-453e-818b-c97f95209206" providerId="ADAL" clId="{736E9E16-E963-4B01-942F-2A2F1842A6A3}" dt="2024-11-06T13:37:56.796" v="210" actId="47"/>
        <pc:sldMkLst>
          <pc:docMk/>
          <pc:sldMk cId="779617766" sldId="846"/>
        </pc:sldMkLst>
      </pc:sldChg>
      <pc:sldChg chg="del">
        <pc:chgData name="Andres Knobel" userId="c0851034-04b5-453e-818b-c97f95209206" providerId="ADAL" clId="{736E9E16-E963-4B01-942F-2A2F1842A6A3}" dt="2024-11-06T13:37:56.796" v="210" actId="47"/>
        <pc:sldMkLst>
          <pc:docMk/>
          <pc:sldMk cId="3282482543" sldId="847"/>
        </pc:sldMkLst>
      </pc:sldChg>
      <pc:sldChg chg="del">
        <pc:chgData name="Andres Knobel" userId="c0851034-04b5-453e-818b-c97f95209206" providerId="ADAL" clId="{736E9E16-E963-4B01-942F-2A2F1842A6A3}" dt="2024-11-06T13:37:56.796" v="210" actId="47"/>
        <pc:sldMkLst>
          <pc:docMk/>
          <pc:sldMk cId="712233874" sldId="848"/>
        </pc:sldMkLst>
      </pc:sldChg>
      <pc:sldChg chg="del">
        <pc:chgData name="Andres Knobel" userId="c0851034-04b5-453e-818b-c97f95209206" providerId="ADAL" clId="{736E9E16-E963-4B01-942F-2A2F1842A6A3}" dt="2024-11-06T13:37:56.796" v="210" actId="47"/>
        <pc:sldMkLst>
          <pc:docMk/>
          <pc:sldMk cId="2124723334" sldId="849"/>
        </pc:sldMkLst>
      </pc:sldChg>
      <pc:sldChg chg="del">
        <pc:chgData name="Andres Knobel" userId="c0851034-04b5-453e-818b-c97f95209206" providerId="ADAL" clId="{736E9E16-E963-4B01-942F-2A2F1842A6A3}" dt="2024-11-06T13:37:56.796" v="210" actId="47"/>
        <pc:sldMkLst>
          <pc:docMk/>
          <pc:sldMk cId="1589029159" sldId="850"/>
        </pc:sldMkLst>
      </pc:sldChg>
      <pc:sldChg chg="del">
        <pc:chgData name="Andres Knobel" userId="c0851034-04b5-453e-818b-c97f95209206" providerId="ADAL" clId="{736E9E16-E963-4B01-942F-2A2F1842A6A3}" dt="2024-11-06T13:37:56.796" v="210" actId="47"/>
        <pc:sldMkLst>
          <pc:docMk/>
          <pc:sldMk cId="1527168822" sldId="851"/>
        </pc:sldMkLst>
      </pc:sldChg>
      <pc:sldChg chg="del">
        <pc:chgData name="Andres Knobel" userId="c0851034-04b5-453e-818b-c97f95209206" providerId="ADAL" clId="{736E9E16-E963-4B01-942F-2A2F1842A6A3}" dt="2024-11-06T13:37:56.796" v="210" actId="47"/>
        <pc:sldMkLst>
          <pc:docMk/>
          <pc:sldMk cId="3636985558" sldId="852"/>
        </pc:sldMkLst>
      </pc:sldChg>
      <pc:sldChg chg="del">
        <pc:chgData name="Andres Knobel" userId="c0851034-04b5-453e-818b-c97f95209206" providerId="ADAL" clId="{736E9E16-E963-4B01-942F-2A2F1842A6A3}" dt="2024-11-06T13:37:56.796" v="210" actId="47"/>
        <pc:sldMkLst>
          <pc:docMk/>
          <pc:sldMk cId="467038918" sldId="853"/>
        </pc:sldMkLst>
      </pc:sldChg>
      <pc:sldChg chg="del">
        <pc:chgData name="Andres Knobel" userId="c0851034-04b5-453e-818b-c97f95209206" providerId="ADAL" clId="{736E9E16-E963-4B01-942F-2A2F1842A6A3}" dt="2024-11-06T13:37:56.796" v="210" actId="47"/>
        <pc:sldMkLst>
          <pc:docMk/>
          <pc:sldMk cId="155981024" sldId="854"/>
        </pc:sldMkLst>
      </pc:sldChg>
      <pc:sldChg chg="del">
        <pc:chgData name="Andres Knobel" userId="c0851034-04b5-453e-818b-c97f95209206" providerId="ADAL" clId="{736E9E16-E963-4B01-942F-2A2F1842A6A3}" dt="2024-11-06T13:37:56.796" v="210" actId="47"/>
        <pc:sldMkLst>
          <pc:docMk/>
          <pc:sldMk cId="1498415359" sldId="855"/>
        </pc:sldMkLst>
      </pc:sldChg>
      <pc:sldChg chg="del">
        <pc:chgData name="Andres Knobel" userId="c0851034-04b5-453e-818b-c97f95209206" providerId="ADAL" clId="{736E9E16-E963-4B01-942F-2A2F1842A6A3}" dt="2024-11-06T13:37:56.796" v="210" actId="47"/>
        <pc:sldMkLst>
          <pc:docMk/>
          <pc:sldMk cId="4135530440" sldId="856"/>
        </pc:sldMkLst>
      </pc:sldChg>
      <pc:sldChg chg="del">
        <pc:chgData name="Andres Knobel" userId="c0851034-04b5-453e-818b-c97f95209206" providerId="ADAL" clId="{736E9E16-E963-4B01-942F-2A2F1842A6A3}" dt="2024-11-06T13:37:56.796" v="210" actId="47"/>
        <pc:sldMkLst>
          <pc:docMk/>
          <pc:sldMk cId="1856492569" sldId="857"/>
        </pc:sldMkLst>
      </pc:sldChg>
      <pc:sldChg chg="del">
        <pc:chgData name="Andres Knobel" userId="c0851034-04b5-453e-818b-c97f95209206" providerId="ADAL" clId="{736E9E16-E963-4B01-942F-2A2F1842A6A3}" dt="2024-11-06T13:37:56.796" v="210" actId="47"/>
        <pc:sldMkLst>
          <pc:docMk/>
          <pc:sldMk cId="520130728" sldId="858"/>
        </pc:sldMkLst>
      </pc:sldChg>
      <pc:sldChg chg="modSp mod">
        <pc:chgData name="Andres Knobel" userId="c0851034-04b5-453e-818b-c97f95209206" providerId="ADAL" clId="{736E9E16-E963-4B01-942F-2A2F1842A6A3}" dt="2024-11-06T13:34:20.128" v="209" actId="1076"/>
        <pc:sldMkLst>
          <pc:docMk/>
          <pc:sldMk cId="188494812" sldId="903"/>
        </pc:sldMkLst>
        <pc:spChg chg="mod">
          <ac:chgData name="Andres Knobel" userId="c0851034-04b5-453e-818b-c97f95209206" providerId="ADAL" clId="{736E9E16-E963-4B01-942F-2A2F1842A6A3}" dt="2024-11-06T13:34:20.128" v="209" actId="1076"/>
          <ac:spMkLst>
            <pc:docMk/>
            <pc:sldMk cId="188494812" sldId="903"/>
            <ac:spMk id="3" creationId="{8FC82F9F-9D8F-0ECD-97E2-B0DDE95AA223}"/>
          </ac:spMkLst>
        </pc:spChg>
        <pc:spChg chg="mod">
          <ac:chgData name="Andres Knobel" userId="c0851034-04b5-453e-818b-c97f95209206" providerId="ADAL" clId="{736E9E16-E963-4B01-942F-2A2F1842A6A3}" dt="2024-11-06T13:34:07.788" v="208" actId="20577"/>
          <ac:spMkLst>
            <pc:docMk/>
            <pc:sldMk cId="188494812" sldId="903"/>
            <ac:spMk id="34" creationId="{B0E74DAE-6FD8-4BED-B374-3DC3D09AA1A5}"/>
          </ac:spMkLst>
        </pc:spChg>
      </pc:sldChg>
      <pc:sldChg chg="modSp add mod">
        <pc:chgData name="Andres Knobel" userId="c0851034-04b5-453e-818b-c97f95209206" providerId="ADAL" clId="{736E9E16-E963-4B01-942F-2A2F1842A6A3}" dt="2024-11-06T13:58:17.240" v="326" actId="20577"/>
        <pc:sldMkLst>
          <pc:docMk/>
          <pc:sldMk cId="4205387365" sldId="940"/>
        </pc:sldMkLst>
        <pc:spChg chg="mod">
          <ac:chgData name="Andres Knobel" userId="c0851034-04b5-453e-818b-c97f95209206" providerId="ADAL" clId="{736E9E16-E963-4B01-942F-2A2F1842A6A3}" dt="2024-11-06T13:58:17.240" v="326" actId="20577"/>
          <ac:spMkLst>
            <pc:docMk/>
            <pc:sldMk cId="4205387365" sldId="940"/>
            <ac:spMk id="20" creationId="{D0008E50-52C0-0C04-1A46-259193FE0E99}"/>
          </ac:spMkLst>
        </pc:spChg>
      </pc:sldChg>
      <pc:sldChg chg="modSp add mod">
        <pc:chgData name="Andres Knobel" userId="c0851034-04b5-453e-818b-c97f95209206" providerId="ADAL" clId="{736E9E16-E963-4B01-942F-2A2F1842A6A3}" dt="2024-11-06T14:21:42.756" v="347" actId="20577"/>
        <pc:sldMkLst>
          <pc:docMk/>
          <pc:sldMk cId="1291157995" sldId="942"/>
        </pc:sldMkLst>
        <pc:spChg chg="mod">
          <ac:chgData name="Andres Knobel" userId="c0851034-04b5-453e-818b-c97f95209206" providerId="ADAL" clId="{736E9E16-E963-4B01-942F-2A2F1842A6A3}" dt="2024-11-06T14:21:42.756" v="347" actId="20577"/>
          <ac:spMkLst>
            <pc:docMk/>
            <pc:sldMk cId="1291157995" sldId="942"/>
            <ac:spMk id="3" creationId="{6BDE438A-C564-43DA-98F1-1AD8109CFCDC}"/>
          </ac:spMkLst>
        </pc:spChg>
        <pc:spChg chg="mod">
          <ac:chgData name="Andres Knobel" userId="c0851034-04b5-453e-818b-c97f95209206" providerId="ADAL" clId="{736E9E16-E963-4B01-942F-2A2F1842A6A3}" dt="2024-11-06T14:21:30.867" v="337" actId="207"/>
          <ac:spMkLst>
            <pc:docMk/>
            <pc:sldMk cId="1291157995" sldId="942"/>
            <ac:spMk id="34" creationId="{B0E74DAE-6FD8-4BED-B374-3DC3D09AA1A5}"/>
          </ac:spMkLst>
        </pc:spChg>
      </pc:sldChg>
      <pc:sldChg chg="add">
        <pc:chgData name="Andres Knobel" userId="c0851034-04b5-453e-818b-c97f95209206" providerId="ADAL" clId="{736E9E16-E963-4B01-942F-2A2F1842A6A3}" dt="2024-11-06T14:14:37.905" v="328"/>
        <pc:sldMkLst>
          <pc:docMk/>
          <pc:sldMk cId="2201699367" sldId="982"/>
        </pc:sldMkLst>
      </pc:sldChg>
      <pc:sldChg chg="modSp mod">
        <pc:chgData name="Andres Knobel" userId="c0851034-04b5-453e-818b-c97f95209206" providerId="ADAL" clId="{736E9E16-E963-4B01-942F-2A2F1842A6A3}" dt="2024-11-06T13:38:09.946" v="239" actId="20577"/>
        <pc:sldMkLst>
          <pc:docMk/>
          <pc:sldMk cId="2419480387" sldId="983"/>
        </pc:sldMkLst>
        <pc:spChg chg="mod">
          <ac:chgData name="Andres Knobel" userId="c0851034-04b5-453e-818b-c97f95209206" providerId="ADAL" clId="{736E9E16-E963-4B01-942F-2A2F1842A6A3}" dt="2024-11-06T13:38:09.946" v="239" actId="20577"/>
          <ac:spMkLst>
            <pc:docMk/>
            <pc:sldMk cId="2419480387" sldId="983"/>
            <ac:spMk id="20" creationId="{7712D872-7CBC-F020-9C52-62238E9DD610}"/>
          </ac:spMkLst>
        </pc:spChg>
      </pc:sldChg>
      <pc:sldChg chg="del">
        <pc:chgData name="Andres Knobel" userId="c0851034-04b5-453e-818b-c97f95209206" providerId="ADAL" clId="{736E9E16-E963-4B01-942F-2A2F1842A6A3}" dt="2024-11-06T13:37:56.796" v="210" actId="47"/>
        <pc:sldMkLst>
          <pc:docMk/>
          <pc:sldMk cId="1836512935" sldId="1005"/>
        </pc:sldMkLst>
      </pc:sldChg>
      <pc:sldChg chg="del">
        <pc:chgData name="Andres Knobel" userId="c0851034-04b5-453e-818b-c97f95209206" providerId="ADAL" clId="{736E9E16-E963-4B01-942F-2A2F1842A6A3}" dt="2024-11-06T13:37:56.796" v="210" actId="47"/>
        <pc:sldMkLst>
          <pc:docMk/>
          <pc:sldMk cId="2526405738" sldId="1024"/>
        </pc:sldMkLst>
      </pc:sldChg>
      <pc:sldChg chg="del">
        <pc:chgData name="Andres Knobel" userId="c0851034-04b5-453e-818b-c97f95209206" providerId="ADAL" clId="{736E9E16-E963-4B01-942F-2A2F1842A6A3}" dt="2024-11-06T13:37:56.796" v="210" actId="47"/>
        <pc:sldMkLst>
          <pc:docMk/>
          <pc:sldMk cId="485647590" sldId="1026"/>
        </pc:sldMkLst>
      </pc:sldChg>
      <pc:sldChg chg="del">
        <pc:chgData name="Andres Knobel" userId="c0851034-04b5-453e-818b-c97f95209206" providerId="ADAL" clId="{736E9E16-E963-4B01-942F-2A2F1842A6A3}" dt="2024-11-06T13:37:56.796" v="210" actId="47"/>
        <pc:sldMkLst>
          <pc:docMk/>
          <pc:sldMk cId="116565808" sldId="1027"/>
        </pc:sldMkLst>
      </pc:sldChg>
      <pc:sldChg chg="del">
        <pc:chgData name="Andres Knobel" userId="c0851034-04b5-453e-818b-c97f95209206" providerId="ADAL" clId="{736E9E16-E963-4B01-942F-2A2F1842A6A3}" dt="2024-11-06T13:37:56.796" v="210" actId="47"/>
        <pc:sldMkLst>
          <pc:docMk/>
          <pc:sldMk cId="3776761673" sldId="1028"/>
        </pc:sldMkLst>
      </pc:sldChg>
      <pc:sldChg chg="del">
        <pc:chgData name="Andres Knobel" userId="c0851034-04b5-453e-818b-c97f95209206" providerId="ADAL" clId="{736E9E16-E963-4B01-942F-2A2F1842A6A3}" dt="2024-11-06T13:37:56.796" v="210" actId="47"/>
        <pc:sldMkLst>
          <pc:docMk/>
          <pc:sldMk cId="2007048803" sldId="1030"/>
        </pc:sldMkLst>
      </pc:sldChg>
      <pc:sldChg chg="del">
        <pc:chgData name="Andres Knobel" userId="c0851034-04b5-453e-818b-c97f95209206" providerId="ADAL" clId="{736E9E16-E963-4B01-942F-2A2F1842A6A3}" dt="2024-11-06T13:37:56.796" v="210" actId="47"/>
        <pc:sldMkLst>
          <pc:docMk/>
          <pc:sldMk cId="2265105116" sldId="1031"/>
        </pc:sldMkLst>
      </pc:sldChg>
      <pc:sldChg chg="del">
        <pc:chgData name="Andres Knobel" userId="c0851034-04b5-453e-818b-c97f95209206" providerId="ADAL" clId="{736E9E16-E963-4B01-942F-2A2F1842A6A3}" dt="2024-11-06T13:37:56.796" v="210" actId="47"/>
        <pc:sldMkLst>
          <pc:docMk/>
          <pc:sldMk cId="1552218187" sldId="1032"/>
        </pc:sldMkLst>
      </pc:sldChg>
      <pc:sldChg chg="del">
        <pc:chgData name="Andres Knobel" userId="c0851034-04b5-453e-818b-c97f95209206" providerId="ADAL" clId="{736E9E16-E963-4B01-942F-2A2F1842A6A3}" dt="2024-11-06T13:37:56.796" v="210" actId="47"/>
        <pc:sldMkLst>
          <pc:docMk/>
          <pc:sldMk cId="527458997" sldId="1033"/>
        </pc:sldMkLst>
      </pc:sldChg>
      <pc:sldChg chg="add">
        <pc:chgData name="Andres Knobel" userId="c0851034-04b5-453e-818b-c97f95209206" providerId="ADAL" clId="{736E9E16-E963-4B01-942F-2A2F1842A6A3}" dt="2024-11-06T14:14:37.905" v="328"/>
        <pc:sldMkLst>
          <pc:docMk/>
          <pc:sldMk cId="3545102536" sldId="1039"/>
        </pc:sldMkLst>
      </pc:sldChg>
      <pc:sldChg chg="add">
        <pc:chgData name="Andres Knobel" userId="c0851034-04b5-453e-818b-c97f95209206" providerId="ADAL" clId="{736E9E16-E963-4B01-942F-2A2F1842A6A3}" dt="2024-11-06T14:14:37.905" v="328"/>
        <pc:sldMkLst>
          <pc:docMk/>
          <pc:sldMk cId="285066034" sldId="1040"/>
        </pc:sldMkLst>
      </pc:sldChg>
      <pc:sldChg chg="del">
        <pc:chgData name="Andres Knobel" userId="c0851034-04b5-453e-818b-c97f95209206" providerId="ADAL" clId="{736E9E16-E963-4B01-942F-2A2F1842A6A3}" dt="2024-11-06T13:37:56.796" v="210" actId="47"/>
        <pc:sldMkLst>
          <pc:docMk/>
          <pc:sldMk cId="519063489" sldId="1041"/>
        </pc:sldMkLst>
      </pc:sldChg>
      <pc:sldChg chg="del">
        <pc:chgData name="Andres Knobel" userId="c0851034-04b5-453e-818b-c97f95209206" providerId="ADAL" clId="{736E9E16-E963-4B01-942F-2A2F1842A6A3}" dt="2024-11-06T13:37:56.796" v="210" actId="47"/>
        <pc:sldMkLst>
          <pc:docMk/>
          <pc:sldMk cId="675882418" sldId="1042"/>
        </pc:sldMkLst>
      </pc:sldChg>
      <pc:sldChg chg="del">
        <pc:chgData name="Andres Knobel" userId="c0851034-04b5-453e-818b-c97f95209206" providerId="ADAL" clId="{736E9E16-E963-4B01-942F-2A2F1842A6A3}" dt="2024-11-06T13:37:56.796" v="210" actId="47"/>
        <pc:sldMkLst>
          <pc:docMk/>
          <pc:sldMk cId="2425330563" sldId="1043"/>
        </pc:sldMkLst>
      </pc:sldChg>
      <pc:sldChg chg="del">
        <pc:chgData name="Andres Knobel" userId="c0851034-04b5-453e-818b-c97f95209206" providerId="ADAL" clId="{736E9E16-E963-4B01-942F-2A2F1842A6A3}" dt="2024-11-06T13:37:56.796" v="210" actId="47"/>
        <pc:sldMkLst>
          <pc:docMk/>
          <pc:sldMk cId="3265142870" sldId="1044"/>
        </pc:sldMkLst>
      </pc:sldChg>
      <pc:sldChg chg="del">
        <pc:chgData name="Andres Knobel" userId="c0851034-04b5-453e-818b-c97f95209206" providerId="ADAL" clId="{736E9E16-E963-4B01-942F-2A2F1842A6A3}" dt="2024-11-06T13:37:56.796" v="210" actId="47"/>
        <pc:sldMkLst>
          <pc:docMk/>
          <pc:sldMk cId="1341006234" sldId="1045"/>
        </pc:sldMkLst>
      </pc:sldChg>
      <pc:sldChg chg="del">
        <pc:chgData name="Andres Knobel" userId="c0851034-04b5-453e-818b-c97f95209206" providerId="ADAL" clId="{736E9E16-E963-4B01-942F-2A2F1842A6A3}" dt="2024-11-06T13:37:56.796" v="210" actId="47"/>
        <pc:sldMkLst>
          <pc:docMk/>
          <pc:sldMk cId="806552477" sldId="1046"/>
        </pc:sldMkLst>
      </pc:sldChg>
      <pc:sldChg chg="del">
        <pc:chgData name="Andres Knobel" userId="c0851034-04b5-453e-818b-c97f95209206" providerId="ADAL" clId="{736E9E16-E963-4B01-942F-2A2F1842A6A3}" dt="2024-11-06T13:37:56.796" v="210" actId="47"/>
        <pc:sldMkLst>
          <pc:docMk/>
          <pc:sldMk cId="2518292096" sldId="1047"/>
        </pc:sldMkLst>
      </pc:sldChg>
      <pc:sldChg chg="del">
        <pc:chgData name="Andres Knobel" userId="c0851034-04b5-453e-818b-c97f95209206" providerId="ADAL" clId="{736E9E16-E963-4B01-942F-2A2F1842A6A3}" dt="2024-11-06T13:37:56.796" v="210" actId="47"/>
        <pc:sldMkLst>
          <pc:docMk/>
          <pc:sldMk cId="2477126900" sldId="1050"/>
        </pc:sldMkLst>
      </pc:sldChg>
      <pc:sldChg chg="del">
        <pc:chgData name="Andres Knobel" userId="c0851034-04b5-453e-818b-c97f95209206" providerId="ADAL" clId="{736E9E16-E963-4B01-942F-2A2F1842A6A3}" dt="2024-11-06T13:37:56.796" v="210" actId="47"/>
        <pc:sldMkLst>
          <pc:docMk/>
          <pc:sldMk cId="2028580153" sldId="1051"/>
        </pc:sldMkLst>
      </pc:sldChg>
      <pc:sldChg chg="del">
        <pc:chgData name="Andres Knobel" userId="c0851034-04b5-453e-818b-c97f95209206" providerId="ADAL" clId="{736E9E16-E963-4B01-942F-2A2F1842A6A3}" dt="2024-11-06T13:37:56.796" v="210" actId="47"/>
        <pc:sldMkLst>
          <pc:docMk/>
          <pc:sldMk cId="3954751541" sldId="1052"/>
        </pc:sldMkLst>
      </pc:sldChg>
      <pc:sldChg chg="del">
        <pc:chgData name="Andres Knobel" userId="c0851034-04b5-453e-818b-c97f95209206" providerId="ADAL" clId="{736E9E16-E963-4B01-942F-2A2F1842A6A3}" dt="2024-11-06T13:37:56.796" v="210" actId="47"/>
        <pc:sldMkLst>
          <pc:docMk/>
          <pc:sldMk cId="2061080542" sldId="1053"/>
        </pc:sldMkLst>
      </pc:sldChg>
      <pc:sldChg chg="del">
        <pc:chgData name="Andres Knobel" userId="c0851034-04b5-453e-818b-c97f95209206" providerId="ADAL" clId="{736E9E16-E963-4B01-942F-2A2F1842A6A3}" dt="2024-11-06T13:37:56.796" v="210" actId="47"/>
        <pc:sldMkLst>
          <pc:docMk/>
          <pc:sldMk cId="3462768857" sldId="1054"/>
        </pc:sldMkLst>
      </pc:sldChg>
      <pc:sldChg chg="del">
        <pc:chgData name="Andres Knobel" userId="c0851034-04b5-453e-818b-c97f95209206" providerId="ADAL" clId="{736E9E16-E963-4B01-942F-2A2F1842A6A3}" dt="2024-11-06T13:37:56.796" v="210" actId="47"/>
        <pc:sldMkLst>
          <pc:docMk/>
          <pc:sldMk cId="2389959830" sldId="1055"/>
        </pc:sldMkLst>
      </pc:sldChg>
      <pc:sldChg chg="del">
        <pc:chgData name="Andres Knobel" userId="c0851034-04b5-453e-818b-c97f95209206" providerId="ADAL" clId="{736E9E16-E963-4B01-942F-2A2F1842A6A3}" dt="2024-11-06T13:37:56.796" v="210" actId="47"/>
        <pc:sldMkLst>
          <pc:docMk/>
          <pc:sldMk cId="249364039" sldId="1056"/>
        </pc:sldMkLst>
      </pc:sldChg>
      <pc:sldChg chg="del">
        <pc:chgData name="Andres Knobel" userId="c0851034-04b5-453e-818b-c97f95209206" providerId="ADAL" clId="{736E9E16-E963-4B01-942F-2A2F1842A6A3}" dt="2024-11-06T13:37:56.796" v="210" actId="47"/>
        <pc:sldMkLst>
          <pc:docMk/>
          <pc:sldMk cId="1922751646" sldId="1058"/>
        </pc:sldMkLst>
      </pc:sldChg>
      <pc:sldChg chg="del">
        <pc:chgData name="Andres Knobel" userId="c0851034-04b5-453e-818b-c97f95209206" providerId="ADAL" clId="{736E9E16-E963-4B01-942F-2A2F1842A6A3}" dt="2024-11-06T13:37:56.796" v="210" actId="47"/>
        <pc:sldMkLst>
          <pc:docMk/>
          <pc:sldMk cId="3322408636" sldId="1059"/>
        </pc:sldMkLst>
      </pc:sldChg>
      <pc:sldChg chg="del">
        <pc:chgData name="Andres Knobel" userId="c0851034-04b5-453e-818b-c97f95209206" providerId="ADAL" clId="{736E9E16-E963-4B01-942F-2A2F1842A6A3}" dt="2024-11-06T13:37:56.796" v="210" actId="47"/>
        <pc:sldMkLst>
          <pc:docMk/>
          <pc:sldMk cId="2509656522" sldId="1061"/>
        </pc:sldMkLst>
      </pc:sldChg>
      <pc:sldChg chg="del">
        <pc:chgData name="Andres Knobel" userId="c0851034-04b5-453e-818b-c97f95209206" providerId="ADAL" clId="{736E9E16-E963-4B01-942F-2A2F1842A6A3}" dt="2024-11-06T13:37:56.796" v="210" actId="47"/>
        <pc:sldMkLst>
          <pc:docMk/>
          <pc:sldMk cId="2292362637" sldId="1062"/>
        </pc:sldMkLst>
      </pc:sldChg>
      <pc:sldChg chg="del">
        <pc:chgData name="Andres Knobel" userId="c0851034-04b5-453e-818b-c97f95209206" providerId="ADAL" clId="{736E9E16-E963-4B01-942F-2A2F1842A6A3}" dt="2024-11-06T13:37:56.796" v="210" actId="47"/>
        <pc:sldMkLst>
          <pc:docMk/>
          <pc:sldMk cId="4148671231" sldId="1063"/>
        </pc:sldMkLst>
      </pc:sldChg>
      <pc:sldChg chg="del">
        <pc:chgData name="Andres Knobel" userId="c0851034-04b5-453e-818b-c97f95209206" providerId="ADAL" clId="{736E9E16-E963-4B01-942F-2A2F1842A6A3}" dt="2024-11-06T13:37:56.796" v="210" actId="47"/>
        <pc:sldMkLst>
          <pc:docMk/>
          <pc:sldMk cId="356218320" sldId="1064"/>
        </pc:sldMkLst>
      </pc:sldChg>
      <pc:sldChg chg="del">
        <pc:chgData name="Andres Knobel" userId="c0851034-04b5-453e-818b-c97f95209206" providerId="ADAL" clId="{736E9E16-E963-4B01-942F-2A2F1842A6A3}" dt="2024-11-06T13:37:56.796" v="210" actId="47"/>
        <pc:sldMkLst>
          <pc:docMk/>
          <pc:sldMk cId="527955064" sldId="1065"/>
        </pc:sldMkLst>
      </pc:sldChg>
      <pc:sldChg chg="del">
        <pc:chgData name="Andres Knobel" userId="c0851034-04b5-453e-818b-c97f95209206" providerId="ADAL" clId="{736E9E16-E963-4B01-942F-2A2F1842A6A3}" dt="2024-11-06T13:37:56.796" v="210" actId="47"/>
        <pc:sldMkLst>
          <pc:docMk/>
          <pc:sldMk cId="2473926075" sldId="1066"/>
        </pc:sldMkLst>
      </pc:sldChg>
      <pc:sldChg chg="del">
        <pc:chgData name="Andres Knobel" userId="c0851034-04b5-453e-818b-c97f95209206" providerId="ADAL" clId="{736E9E16-E963-4B01-942F-2A2F1842A6A3}" dt="2024-11-06T13:37:56.796" v="210" actId="47"/>
        <pc:sldMkLst>
          <pc:docMk/>
          <pc:sldMk cId="3861286072" sldId="1067"/>
        </pc:sldMkLst>
      </pc:sldChg>
      <pc:sldChg chg="del">
        <pc:chgData name="Andres Knobel" userId="c0851034-04b5-453e-818b-c97f95209206" providerId="ADAL" clId="{736E9E16-E963-4B01-942F-2A2F1842A6A3}" dt="2024-11-06T13:37:56.796" v="210" actId="47"/>
        <pc:sldMkLst>
          <pc:docMk/>
          <pc:sldMk cId="4008447826" sldId="1068"/>
        </pc:sldMkLst>
      </pc:sldChg>
      <pc:sldChg chg="del">
        <pc:chgData name="Andres Knobel" userId="c0851034-04b5-453e-818b-c97f95209206" providerId="ADAL" clId="{736E9E16-E963-4B01-942F-2A2F1842A6A3}" dt="2024-11-06T13:44:59.458" v="240" actId="47"/>
        <pc:sldMkLst>
          <pc:docMk/>
          <pc:sldMk cId="1614852705" sldId="1069"/>
        </pc:sldMkLst>
      </pc:sldChg>
      <pc:sldChg chg="del">
        <pc:chgData name="Andres Knobel" userId="c0851034-04b5-453e-818b-c97f95209206" providerId="ADAL" clId="{736E9E16-E963-4B01-942F-2A2F1842A6A3}" dt="2024-11-06T13:44:59.458" v="240" actId="47"/>
        <pc:sldMkLst>
          <pc:docMk/>
          <pc:sldMk cId="2509480285" sldId="1070"/>
        </pc:sldMkLst>
      </pc:sldChg>
      <pc:sldChg chg="del">
        <pc:chgData name="Andres Knobel" userId="c0851034-04b5-453e-818b-c97f95209206" providerId="ADAL" clId="{736E9E16-E963-4B01-942F-2A2F1842A6A3}" dt="2024-11-06T13:37:56.796" v="210" actId="47"/>
        <pc:sldMkLst>
          <pc:docMk/>
          <pc:sldMk cId="268959590" sldId="1071"/>
        </pc:sldMkLst>
      </pc:sldChg>
      <pc:sldChg chg="del">
        <pc:chgData name="Andres Knobel" userId="c0851034-04b5-453e-818b-c97f95209206" providerId="ADAL" clId="{736E9E16-E963-4B01-942F-2A2F1842A6A3}" dt="2024-11-06T13:37:56.796" v="210" actId="47"/>
        <pc:sldMkLst>
          <pc:docMk/>
          <pc:sldMk cId="3629189749" sldId="1072"/>
        </pc:sldMkLst>
      </pc:sldChg>
      <pc:sldChg chg="del">
        <pc:chgData name="Andres Knobel" userId="c0851034-04b5-453e-818b-c97f95209206" providerId="ADAL" clId="{736E9E16-E963-4B01-942F-2A2F1842A6A3}" dt="2024-11-06T13:37:56.796" v="210" actId="47"/>
        <pc:sldMkLst>
          <pc:docMk/>
          <pc:sldMk cId="1608805510" sldId="1073"/>
        </pc:sldMkLst>
      </pc:sldChg>
      <pc:sldChg chg="del">
        <pc:chgData name="Andres Knobel" userId="c0851034-04b5-453e-818b-c97f95209206" providerId="ADAL" clId="{736E9E16-E963-4B01-942F-2A2F1842A6A3}" dt="2024-11-06T13:44:59.458" v="240" actId="47"/>
        <pc:sldMkLst>
          <pc:docMk/>
          <pc:sldMk cId="1047925618" sldId="1074"/>
        </pc:sldMkLst>
      </pc:sldChg>
      <pc:sldChg chg="del">
        <pc:chgData name="Andres Knobel" userId="c0851034-04b5-453e-818b-c97f95209206" providerId="ADAL" clId="{736E9E16-E963-4B01-942F-2A2F1842A6A3}" dt="2024-11-06T13:44:59.458" v="240" actId="47"/>
        <pc:sldMkLst>
          <pc:docMk/>
          <pc:sldMk cId="2801321563" sldId="1075"/>
        </pc:sldMkLst>
      </pc:sldChg>
      <pc:sldChg chg="del">
        <pc:chgData name="Andres Knobel" userId="c0851034-04b5-453e-818b-c97f95209206" providerId="ADAL" clId="{736E9E16-E963-4B01-942F-2A2F1842A6A3}" dt="2024-11-06T13:44:59.458" v="240" actId="47"/>
        <pc:sldMkLst>
          <pc:docMk/>
          <pc:sldMk cId="2284320955" sldId="1076"/>
        </pc:sldMkLst>
      </pc:sldChg>
      <pc:sldChg chg="del">
        <pc:chgData name="Andres Knobel" userId="c0851034-04b5-453e-818b-c97f95209206" providerId="ADAL" clId="{736E9E16-E963-4B01-942F-2A2F1842A6A3}" dt="2024-11-06T13:44:59.458" v="240" actId="47"/>
        <pc:sldMkLst>
          <pc:docMk/>
          <pc:sldMk cId="2339725643" sldId="1077"/>
        </pc:sldMkLst>
      </pc:sldChg>
      <pc:sldChg chg="del">
        <pc:chgData name="Andres Knobel" userId="c0851034-04b5-453e-818b-c97f95209206" providerId="ADAL" clId="{736E9E16-E963-4B01-942F-2A2F1842A6A3}" dt="2024-11-06T13:44:59.458" v="240" actId="47"/>
        <pc:sldMkLst>
          <pc:docMk/>
          <pc:sldMk cId="198853560" sldId="1078"/>
        </pc:sldMkLst>
      </pc:sldChg>
      <pc:sldChg chg="del">
        <pc:chgData name="Andres Knobel" userId="c0851034-04b5-453e-818b-c97f95209206" providerId="ADAL" clId="{736E9E16-E963-4B01-942F-2A2F1842A6A3}" dt="2024-11-06T13:44:59.458" v="240" actId="47"/>
        <pc:sldMkLst>
          <pc:docMk/>
          <pc:sldMk cId="982690996" sldId="1079"/>
        </pc:sldMkLst>
      </pc:sldChg>
      <pc:sldChg chg="del">
        <pc:chgData name="Andres Knobel" userId="c0851034-04b5-453e-818b-c97f95209206" providerId="ADAL" clId="{736E9E16-E963-4B01-942F-2A2F1842A6A3}" dt="2024-11-06T13:44:59.458" v="240" actId="47"/>
        <pc:sldMkLst>
          <pc:docMk/>
          <pc:sldMk cId="690894836" sldId="1080"/>
        </pc:sldMkLst>
      </pc:sldChg>
      <pc:sldChg chg="addSp modSp add mod">
        <pc:chgData name="Andres Knobel" userId="c0851034-04b5-453e-818b-c97f95209206" providerId="ADAL" clId="{736E9E16-E963-4B01-942F-2A2F1842A6A3}" dt="2024-11-06T13:51:36.092" v="266" actId="167"/>
        <pc:sldMkLst>
          <pc:docMk/>
          <pc:sldMk cId="1300817620" sldId="1082"/>
        </pc:sldMkLst>
        <pc:spChg chg="add mod ord">
          <ac:chgData name="Andres Knobel" userId="c0851034-04b5-453e-818b-c97f95209206" providerId="ADAL" clId="{736E9E16-E963-4B01-942F-2A2F1842A6A3}" dt="2024-11-06T13:51:36.092" v="266" actId="167"/>
          <ac:spMkLst>
            <pc:docMk/>
            <pc:sldMk cId="1300817620" sldId="1082"/>
            <ac:spMk id="18" creationId="{4747E106-7F34-803A-2AAF-0D6DEA46CD3E}"/>
          </ac:spMkLst>
        </pc:spChg>
      </pc:sldChg>
      <pc:sldChg chg="modSp add mod">
        <pc:chgData name="Andres Knobel" userId="c0851034-04b5-453e-818b-c97f95209206" providerId="ADAL" clId="{736E9E16-E963-4B01-942F-2A2F1842A6A3}" dt="2024-11-06T14:14:35.679" v="327" actId="1076"/>
        <pc:sldMkLst>
          <pc:docMk/>
          <pc:sldMk cId="1918794739" sldId="1083"/>
        </pc:sldMkLst>
        <pc:spChg chg="mod">
          <ac:chgData name="Andres Knobel" userId="c0851034-04b5-453e-818b-c97f95209206" providerId="ADAL" clId="{736E9E16-E963-4B01-942F-2A2F1842A6A3}" dt="2024-11-06T14:14:35.679" v="327" actId="1076"/>
          <ac:spMkLst>
            <pc:docMk/>
            <pc:sldMk cId="1918794739" sldId="1083"/>
            <ac:spMk id="3" creationId="{69F78416-DE52-CCB4-1CEF-8CAEA2825C8C}"/>
          </ac:spMkLst>
        </pc:spChg>
      </pc:sldChg>
      <pc:sldChg chg="delSp add del mod">
        <pc:chgData name="Andres Knobel" userId="c0851034-04b5-453e-818b-c97f95209206" providerId="ADAL" clId="{736E9E16-E963-4B01-942F-2A2F1842A6A3}" dt="2024-11-06T14:21:23.595" v="336" actId="47"/>
        <pc:sldMkLst>
          <pc:docMk/>
          <pc:sldMk cId="2719620628" sldId="1084"/>
        </pc:sldMkLst>
        <pc:spChg chg="del">
          <ac:chgData name="Andres Knobel" userId="c0851034-04b5-453e-818b-c97f95209206" providerId="ADAL" clId="{736E9E16-E963-4B01-942F-2A2F1842A6A3}" dt="2024-11-06T14:21:16.152" v="334" actId="478"/>
          <ac:spMkLst>
            <pc:docMk/>
            <pc:sldMk cId="2719620628" sldId="1084"/>
            <ac:spMk id="34" creationId="{ACFCFCCB-3697-9F65-E0FF-F4CB729F18FD}"/>
          </ac:spMkLst>
        </pc:spChg>
      </pc:sldChg>
      <pc:sldChg chg="del">
        <pc:chgData name="Andres Knobel" userId="c0851034-04b5-453e-818b-c97f95209206" providerId="ADAL" clId="{736E9E16-E963-4B01-942F-2A2F1842A6A3}" dt="2024-11-06T13:37:56.796" v="210" actId="47"/>
        <pc:sldMkLst>
          <pc:docMk/>
          <pc:sldMk cId="4087834614" sldId="1085"/>
        </pc:sldMkLst>
      </pc:sldChg>
      <pc:sldChg chg="del">
        <pc:chgData name="Andres Knobel" userId="c0851034-04b5-453e-818b-c97f95209206" providerId="ADAL" clId="{736E9E16-E963-4B01-942F-2A2F1842A6A3}" dt="2024-11-06T13:37:56.796" v="210" actId="47"/>
        <pc:sldMkLst>
          <pc:docMk/>
          <pc:sldMk cId="1772017886" sldId="1086"/>
        </pc:sldMkLst>
      </pc:sldChg>
      <pc:sldChg chg="del">
        <pc:chgData name="Andres Knobel" userId="c0851034-04b5-453e-818b-c97f95209206" providerId="ADAL" clId="{736E9E16-E963-4B01-942F-2A2F1842A6A3}" dt="2024-11-06T13:44:59.458" v="240" actId="47"/>
        <pc:sldMkLst>
          <pc:docMk/>
          <pc:sldMk cId="1922720338" sldId="1087"/>
        </pc:sldMkLst>
      </pc:sldChg>
      <pc:sldChg chg="del">
        <pc:chgData name="Andres Knobel" userId="c0851034-04b5-453e-818b-c97f95209206" providerId="ADAL" clId="{736E9E16-E963-4B01-942F-2A2F1842A6A3}" dt="2024-11-06T13:37:56.796" v="210" actId="47"/>
        <pc:sldMkLst>
          <pc:docMk/>
          <pc:sldMk cId="350578717" sldId="1088"/>
        </pc:sldMkLst>
      </pc:sldChg>
      <pc:sldChg chg="del">
        <pc:chgData name="Andres Knobel" userId="c0851034-04b5-453e-818b-c97f95209206" providerId="ADAL" clId="{736E9E16-E963-4B01-942F-2A2F1842A6A3}" dt="2024-11-06T13:37:56.796" v="210" actId="47"/>
        <pc:sldMkLst>
          <pc:docMk/>
          <pc:sldMk cId="4178363602" sldId="1089"/>
        </pc:sldMkLst>
      </pc:sldChg>
      <pc:sldChg chg="del">
        <pc:chgData name="Andres Knobel" userId="c0851034-04b5-453e-818b-c97f95209206" providerId="ADAL" clId="{736E9E16-E963-4B01-942F-2A2F1842A6A3}" dt="2024-11-06T13:37:56.796" v="210" actId="47"/>
        <pc:sldMkLst>
          <pc:docMk/>
          <pc:sldMk cId="586747957" sldId="1090"/>
        </pc:sldMkLst>
      </pc:sldChg>
      <pc:sldChg chg="del">
        <pc:chgData name="Andres Knobel" userId="c0851034-04b5-453e-818b-c97f95209206" providerId="ADAL" clId="{736E9E16-E963-4B01-942F-2A2F1842A6A3}" dt="2024-11-06T13:37:56.796" v="210" actId="47"/>
        <pc:sldMkLst>
          <pc:docMk/>
          <pc:sldMk cId="1504840992" sldId="1091"/>
        </pc:sldMkLst>
      </pc:sldChg>
      <pc:sldChg chg="del">
        <pc:chgData name="Andres Knobel" userId="c0851034-04b5-453e-818b-c97f95209206" providerId="ADAL" clId="{736E9E16-E963-4B01-942F-2A2F1842A6A3}" dt="2024-11-06T13:37:56.796" v="210" actId="47"/>
        <pc:sldMkLst>
          <pc:docMk/>
          <pc:sldMk cId="1185556478" sldId="1092"/>
        </pc:sldMkLst>
      </pc:sldChg>
      <pc:sldChg chg="del">
        <pc:chgData name="Andres Knobel" userId="c0851034-04b5-453e-818b-c97f95209206" providerId="ADAL" clId="{736E9E16-E963-4B01-942F-2A2F1842A6A3}" dt="2024-11-06T13:37:56.796" v="210" actId="47"/>
        <pc:sldMkLst>
          <pc:docMk/>
          <pc:sldMk cId="3649972796" sldId="1093"/>
        </pc:sldMkLst>
      </pc:sldChg>
      <pc:sldChg chg="del">
        <pc:chgData name="Andres Knobel" userId="c0851034-04b5-453e-818b-c97f95209206" providerId="ADAL" clId="{736E9E16-E963-4B01-942F-2A2F1842A6A3}" dt="2024-11-06T13:37:56.796" v="210" actId="47"/>
        <pc:sldMkLst>
          <pc:docMk/>
          <pc:sldMk cId="2217852767" sldId="1094"/>
        </pc:sldMkLst>
      </pc:sldChg>
      <pc:sldChg chg="del">
        <pc:chgData name="Andres Knobel" userId="c0851034-04b5-453e-818b-c97f95209206" providerId="ADAL" clId="{736E9E16-E963-4B01-942F-2A2F1842A6A3}" dt="2024-11-06T13:37:56.796" v="210" actId="47"/>
        <pc:sldMkLst>
          <pc:docMk/>
          <pc:sldMk cId="3691855638" sldId="1095"/>
        </pc:sldMkLst>
      </pc:sldChg>
      <pc:sldChg chg="del">
        <pc:chgData name="Andres Knobel" userId="c0851034-04b5-453e-818b-c97f95209206" providerId="ADAL" clId="{736E9E16-E963-4B01-942F-2A2F1842A6A3}" dt="2024-11-06T13:37:56.796" v="210" actId="47"/>
        <pc:sldMkLst>
          <pc:docMk/>
          <pc:sldMk cId="944310954" sldId="1096"/>
        </pc:sldMkLst>
      </pc:sldChg>
      <pc:sldChg chg="del">
        <pc:chgData name="Andres Knobel" userId="c0851034-04b5-453e-818b-c97f95209206" providerId="ADAL" clId="{736E9E16-E963-4B01-942F-2A2F1842A6A3}" dt="2024-11-06T13:37:56.796" v="210" actId="47"/>
        <pc:sldMkLst>
          <pc:docMk/>
          <pc:sldMk cId="488910231" sldId="1097"/>
        </pc:sldMkLst>
      </pc:sldChg>
      <pc:sldChg chg="del">
        <pc:chgData name="Andres Knobel" userId="c0851034-04b5-453e-818b-c97f95209206" providerId="ADAL" clId="{736E9E16-E963-4B01-942F-2A2F1842A6A3}" dt="2024-11-06T13:37:56.796" v="210" actId="47"/>
        <pc:sldMkLst>
          <pc:docMk/>
          <pc:sldMk cId="3606025513" sldId="1098"/>
        </pc:sldMkLst>
      </pc:sldChg>
      <pc:sldChg chg="del">
        <pc:chgData name="Andres Knobel" userId="c0851034-04b5-453e-818b-c97f95209206" providerId="ADAL" clId="{736E9E16-E963-4B01-942F-2A2F1842A6A3}" dt="2024-11-06T13:37:56.796" v="210" actId="47"/>
        <pc:sldMkLst>
          <pc:docMk/>
          <pc:sldMk cId="325747348" sldId="1099"/>
        </pc:sldMkLst>
      </pc:sldChg>
      <pc:sldChg chg="del">
        <pc:chgData name="Andres Knobel" userId="c0851034-04b5-453e-818b-c97f95209206" providerId="ADAL" clId="{736E9E16-E963-4B01-942F-2A2F1842A6A3}" dt="2024-11-06T13:37:56.796" v="210" actId="47"/>
        <pc:sldMkLst>
          <pc:docMk/>
          <pc:sldMk cId="3422147586" sldId="1100"/>
        </pc:sldMkLst>
      </pc:sldChg>
      <pc:sldChg chg="del">
        <pc:chgData name="Andres Knobel" userId="c0851034-04b5-453e-818b-c97f95209206" providerId="ADAL" clId="{736E9E16-E963-4B01-942F-2A2F1842A6A3}" dt="2024-11-06T13:37:56.796" v="210" actId="47"/>
        <pc:sldMkLst>
          <pc:docMk/>
          <pc:sldMk cId="3181191753" sldId="1101"/>
        </pc:sldMkLst>
      </pc:sldChg>
      <pc:sldChg chg="del">
        <pc:chgData name="Andres Knobel" userId="c0851034-04b5-453e-818b-c97f95209206" providerId="ADAL" clId="{736E9E16-E963-4B01-942F-2A2F1842A6A3}" dt="2024-11-06T13:37:56.796" v="210" actId="47"/>
        <pc:sldMkLst>
          <pc:docMk/>
          <pc:sldMk cId="3034314522" sldId="1102"/>
        </pc:sldMkLst>
      </pc:sldChg>
      <pc:sldChg chg="modSp add mod">
        <pc:chgData name="Andres Knobel" userId="c0851034-04b5-453e-818b-c97f95209206" providerId="ADAL" clId="{736E9E16-E963-4B01-942F-2A2F1842A6A3}" dt="2024-11-06T14:25:27.719" v="356" actId="6549"/>
        <pc:sldMkLst>
          <pc:docMk/>
          <pc:sldMk cId="2600191555" sldId="1103"/>
        </pc:sldMkLst>
        <pc:spChg chg="mod">
          <ac:chgData name="Andres Knobel" userId="c0851034-04b5-453e-818b-c97f95209206" providerId="ADAL" clId="{736E9E16-E963-4B01-942F-2A2F1842A6A3}" dt="2024-11-06T14:25:27.719" v="356" actId="6549"/>
          <ac:spMkLst>
            <pc:docMk/>
            <pc:sldMk cId="2600191555" sldId="1103"/>
            <ac:spMk id="6" creationId="{1024E0E9-9470-911D-AD8D-67D5C707A4DB}"/>
          </ac:spMkLst>
        </pc:spChg>
      </pc:sldChg>
      <pc:sldChg chg="modSp add mod">
        <pc:chgData name="Andres Knobel" userId="c0851034-04b5-453e-818b-c97f95209206" providerId="ADAL" clId="{736E9E16-E963-4B01-942F-2A2F1842A6A3}" dt="2024-11-06T14:21:54.325" v="349" actId="1076"/>
        <pc:sldMkLst>
          <pc:docMk/>
          <pc:sldMk cId="464717587" sldId="1104"/>
        </pc:sldMkLst>
        <pc:spChg chg="mod">
          <ac:chgData name="Andres Knobel" userId="c0851034-04b5-453e-818b-c97f95209206" providerId="ADAL" clId="{736E9E16-E963-4B01-942F-2A2F1842A6A3}" dt="2024-11-06T14:21:54.325" v="349" actId="1076"/>
          <ac:spMkLst>
            <pc:docMk/>
            <pc:sldMk cId="464717587" sldId="1104"/>
            <ac:spMk id="3" creationId="{0FCB2310-1513-9DD6-E893-4B0BFD22CE1F}"/>
          </ac:spMkLst>
        </pc:spChg>
      </pc:sldChg>
      <pc:sldChg chg="modSp add mod">
        <pc:chgData name="Andres Knobel" userId="c0851034-04b5-453e-818b-c97f95209206" providerId="ADAL" clId="{736E9E16-E963-4B01-942F-2A2F1842A6A3}" dt="2024-11-06T14:22:02.694" v="351" actId="1076"/>
        <pc:sldMkLst>
          <pc:docMk/>
          <pc:sldMk cId="632343164" sldId="1105"/>
        </pc:sldMkLst>
        <pc:spChg chg="mod">
          <ac:chgData name="Andres Knobel" userId="c0851034-04b5-453e-818b-c97f95209206" providerId="ADAL" clId="{736E9E16-E963-4B01-942F-2A2F1842A6A3}" dt="2024-11-06T14:22:02.694" v="351" actId="1076"/>
          <ac:spMkLst>
            <pc:docMk/>
            <pc:sldMk cId="632343164" sldId="1105"/>
            <ac:spMk id="3" creationId="{EA8E2D73-D840-47D5-9170-DE9C475D8404}"/>
          </ac:spMkLst>
        </pc:spChg>
      </pc:sldChg>
      <pc:sldChg chg="addSp delSp modSp add mod">
        <pc:chgData name="Andres Knobel" userId="c0851034-04b5-453e-818b-c97f95209206" providerId="ADAL" clId="{736E9E16-E963-4B01-942F-2A2F1842A6A3}" dt="2024-11-06T14:26:14.659" v="368" actId="1076"/>
        <pc:sldMkLst>
          <pc:docMk/>
          <pc:sldMk cId="2000495703" sldId="1106"/>
        </pc:sldMkLst>
        <pc:spChg chg="del">
          <ac:chgData name="Andres Knobel" userId="c0851034-04b5-453e-818b-c97f95209206" providerId="ADAL" clId="{736E9E16-E963-4B01-942F-2A2F1842A6A3}" dt="2024-11-06T14:25:16.348" v="353" actId="478"/>
          <ac:spMkLst>
            <pc:docMk/>
            <pc:sldMk cId="2000495703" sldId="1106"/>
            <ac:spMk id="5" creationId="{E13046A7-54E8-736E-7ECD-30DE3D9B5775}"/>
          </ac:spMkLst>
        </pc:spChg>
        <pc:spChg chg="mod">
          <ac:chgData name="Andres Knobel" userId="c0851034-04b5-453e-818b-c97f95209206" providerId="ADAL" clId="{736E9E16-E963-4B01-942F-2A2F1842A6A3}" dt="2024-11-06T14:25:31.334" v="357" actId="6549"/>
          <ac:spMkLst>
            <pc:docMk/>
            <pc:sldMk cId="2000495703" sldId="1106"/>
            <ac:spMk id="6" creationId="{2E0B7F2F-443E-F6F9-2774-956EF069D20D}"/>
          </ac:spMkLst>
        </pc:spChg>
        <pc:spChg chg="del">
          <ac:chgData name="Andres Knobel" userId="c0851034-04b5-453e-818b-c97f95209206" providerId="ADAL" clId="{736E9E16-E963-4B01-942F-2A2F1842A6A3}" dt="2024-11-06T14:25:21.580" v="354" actId="478"/>
          <ac:spMkLst>
            <pc:docMk/>
            <pc:sldMk cId="2000495703" sldId="1106"/>
            <ac:spMk id="12" creationId="{0EAF888A-21B6-647E-02C9-A61FFEAD2646}"/>
          </ac:spMkLst>
        </pc:spChg>
        <pc:spChg chg="del">
          <ac:chgData name="Andres Knobel" userId="c0851034-04b5-453e-818b-c97f95209206" providerId="ADAL" clId="{736E9E16-E963-4B01-942F-2A2F1842A6A3}" dt="2024-11-06T14:25:21.580" v="354" actId="478"/>
          <ac:spMkLst>
            <pc:docMk/>
            <pc:sldMk cId="2000495703" sldId="1106"/>
            <ac:spMk id="13" creationId="{53B29307-AF6C-4225-6C31-CCFAC5D7BB21}"/>
          </ac:spMkLst>
        </pc:spChg>
        <pc:spChg chg="del">
          <ac:chgData name="Andres Knobel" userId="c0851034-04b5-453e-818b-c97f95209206" providerId="ADAL" clId="{736E9E16-E963-4B01-942F-2A2F1842A6A3}" dt="2024-11-06T14:25:21.580" v="354" actId="478"/>
          <ac:spMkLst>
            <pc:docMk/>
            <pc:sldMk cId="2000495703" sldId="1106"/>
            <ac:spMk id="15" creationId="{18466006-BD80-A4F5-1D6E-2EACC2E0A6BB}"/>
          </ac:spMkLst>
        </pc:spChg>
        <pc:spChg chg="del">
          <ac:chgData name="Andres Knobel" userId="c0851034-04b5-453e-818b-c97f95209206" providerId="ADAL" clId="{736E9E16-E963-4B01-942F-2A2F1842A6A3}" dt="2024-11-06T14:25:21.580" v="354" actId="478"/>
          <ac:spMkLst>
            <pc:docMk/>
            <pc:sldMk cId="2000495703" sldId="1106"/>
            <ac:spMk id="16" creationId="{5CAE5FF5-3F16-DC8B-1DEA-C1838DA7CC99}"/>
          </ac:spMkLst>
        </pc:spChg>
        <pc:spChg chg="del">
          <ac:chgData name="Andres Knobel" userId="c0851034-04b5-453e-818b-c97f95209206" providerId="ADAL" clId="{736E9E16-E963-4B01-942F-2A2F1842A6A3}" dt="2024-11-06T14:25:21.580" v="354" actId="478"/>
          <ac:spMkLst>
            <pc:docMk/>
            <pc:sldMk cId="2000495703" sldId="1106"/>
            <ac:spMk id="19" creationId="{D76D617C-6B33-5859-9774-D6AA9AEE1F01}"/>
          </ac:spMkLst>
        </pc:spChg>
        <pc:spChg chg="del">
          <ac:chgData name="Andres Knobel" userId="c0851034-04b5-453e-818b-c97f95209206" providerId="ADAL" clId="{736E9E16-E963-4B01-942F-2A2F1842A6A3}" dt="2024-11-06T14:25:21.580" v="354" actId="478"/>
          <ac:spMkLst>
            <pc:docMk/>
            <pc:sldMk cId="2000495703" sldId="1106"/>
            <ac:spMk id="20" creationId="{9963F17A-8B7D-B2D6-CDA4-D3BE0EE1CA7C}"/>
          </ac:spMkLst>
        </pc:spChg>
        <pc:spChg chg="del">
          <ac:chgData name="Andres Knobel" userId="c0851034-04b5-453e-818b-c97f95209206" providerId="ADAL" clId="{736E9E16-E963-4B01-942F-2A2F1842A6A3}" dt="2024-11-06T14:25:21.580" v="354" actId="478"/>
          <ac:spMkLst>
            <pc:docMk/>
            <pc:sldMk cId="2000495703" sldId="1106"/>
            <ac:spMk id="23" creationId="{D2477849-B61C-CCC2-5D49-33CE595E94AE}"/>
          </ac:spMkLst>
        </pc:spChg>
        <pc:picChg chg="add mod">
          <ac:chgData name="Andres Knobel" userId="c0851034-04b5-453e-818b-c97f95209206" providerId="ADAL" clId="{736E9E16-E963-4B01-942F-2A2F1842A6A3}" dt="2024-11-06T14:26:14.659" v="368" actId="1076"/>
          <ac:picMkLst>
            <pc:docMk/>
            <pc:sldMk cId="2000495703" sldId="1106"/>
            <ac:picMk id="3" creationId="{0B5008E7-544C-8751-8985-5E7D48C39FCC}"/>
          </ac:picMkLst>
        </pc:picChg>
        <pc:picChg chg="del">
          <ac:chgData name="Andres Knobel" userId="c0851034-04b5-453e-818b-c97f95209206" providerId="ADAL" clId="{736E9E16-E963-4B01-942F-2A2F1842A6A3}" dt="2024-11-06T14:25:21.580" v="354" actId="478"/>
          <ac:picMkLst>
            <pc:docMk/>
            <pc:sldMk cId="2000495703" sldId="1106"/>
            <ac:picMk id="8" creationId="{C0D29707-1374-B2D7-E20B-566EE2844661}"/>
          </ac:picMkLst>
        </pc:picChg>
        <pc:picChg chg="del">
          <ac:chgData name="Andres Knobel" userId="c0851034-04b5-453e-818b-c97f95209206" providerId="ADAL" clId="{736E9E16-E963-4B01-942F-2A2F1842A6A3}" dt="2024-11-06T14:25:21.580" v="354" actId="478"/>
          <ac:picMkLst>
            <pc:docMk/>
            <pc:sldMk cId="2000495703" sldId="1106"/>
            <ac:picMk id="11" creationId="{0E8E1ECA-7D39-7E83-36E1-B4B10177288C}"/>
          </ac:picMkLst>
        </pc:picChg>
        <pc:picChg chg="del">
          <ac:chgData name="Andres Knobel" userId="c0851034-04b5-453e-818b-c97f95209206" providerId="ADAL" clId="{736E9E16-E963-4B01-942F-2A2F1842A6A3}" dt="2024-11-06T14:25:21.580" v="354" actId="478"/>
          <ac:picMkLst>
            <pc:docMk/>
            <pc:sldMk cId="2000495703" sldId="1106"/>
            <ac:picMk id="14" creationId="{00C5F47F-5249-D801-D789-782BB859C66B}"/>
          </ac:picMkLst>
        </pc:picChg>
        <pc:picChg chg="del">
          <ac:chgData name="Andres Knobel" userId="c0851034-04b5-453e-818b-c97f95209206" providerId="ADAL" clId="{736E9E16-E963-4B01-942F-2A2F1842A6A3}" dt="2024-11-06T14:25:21.580" v="354" actId="478"/>
          <ac:picMkLst>
            <pc:docMk/>
            <pc:sldMk cId="2000495703" sldId="1106"/>
            <ac:picMk id="17" creationId="{45445214-4914-4C83-E088-BE3AE62D6A51}"/>
          </ac:picMkLst>
        </pc:picChg>
        <pc:picChg chg="del">
          <ac:chgData name="Andres Knobel" userId="c0851034-04b5-453e-818b-c97f95209206" providerId="ADAL" clId="{736E9E16-E963-4B01-942F-2A2F1842A6A3}" dt="2024-11-06T14:25:21.580" v="354" actId="478"/>
          <ac:picMkLst>
            <pc:docMk/>
            <pc:sldMk cId="2000495703" sldId="1106"/>
            <ac:picMk id="21" creationId="{45C58681-53B4-F67F-7F94-7EB455D0F64A}"/>
          </ac:picMkLst>
        </pc:picChg>
        <pc:picChg chg="del">
          <ac:chgData name="Andres Knobel" userId="c0851034-04b5-453e-818b-c97f95209206" providerId="ADAL" clId="{736E9E16-E963-4B01-942F-2A2F1842A6A3}" dt="2024-11-06T14:25:21.580" v="354" actId="478"/>
          <ac:picMkLst>
            <pc:docMk/>
            <pc:sldMk cId="2000495703" sldId="1106"/>
            <ac:picMk id="25" creationId="{F7482525-CF4F-0207-0561-02670DDCDD5A}"/>
          </ac:picMkLst>
        </pc:picChg>
        <pc:cxnChg chg="del">
          <ac:chgData name="Andres Knobel" userId="c0851034-04b5-453e-818b-c97f95209206" providerId="ADAL" clId="{736E9E16-E963-4B01-942F-2A2F1842A6A3}" dt="2024-11-06T14:25:21.580" v="354" actId="478"/>
          <ac:cxnSpMkLst>
            <pc:docMk/>
            <pc:sldMk cId="2000495703" sldId="1106"/>
            <ac:cxnSpMk id="9" creationId="{F810B03B-8DDB-0D09-9E5C-27B1253D9E72}"/>
          </ac:cxnSpMkLst>
        </pc:cxnChg>
        <pc:cxnChg chg="del">
          <ac:chgData name="Andres Knobel" userId="c0851034-04b5-453e-818b-c97f95209206" providerId="ADAL" clId="{736E9E16-E963-4B01-942F-2A2F1842A6A3}" dt="2024-11-06T14:25:21.580" v="354" actId="478"/>
          <ac:cxnSpMkLst>
            <pc:docMk/>
            <pc:sldMk cId="2000495703" sldId="1106"/>
            <ac:cxnSpMk id="10" creationId="{B4076426-81A5-CEDD-F5E2-760927726B08}"/>
          </ac:cxnSpMkLst>
        </pc:cxnChg>
        <pc:cxnChg chg="del">
          <ac:chgData name="Andres Knobel" userId="c0851034-04b5-453e-818b-c97f95209206" providerId="ADAL" clId="{736E9E16-E963-4B01-942F-2A2F1842A6A3}" dt="2024-11-06T14:25:21.580" v="354" actId="478"/>
          <ac:cxnSpMkLst>
            <pc:docMk/>
            <pc:sldMk cId="2000495703" sldId="1106"/>
            <ac:cxnSpMk id="22" creationId="{E6BA4EF3-FCBC-5F01-2901-2B01E4CE3EC8}"/>
          </ac:cxnSpMkLst>
        </pc:cxnChg>
        <pc:cxnChg chg="del">
          <ac:chgData name="Andres Knobel" userId="c0851034-04b5-453e-818b-c97f95209206" providerId="ADAL" clId="{736E9E16-E963-4B01-942F-2A2F1842A6A3}" dt="2024-11-06T14:25:21.580" v="354" actId="478"/>
          <ac:cxnSpMkLst>
            <pc:docMk/>
            <pc:sldMk cId="2000495703" sldId="1106"/>
            <ac:cxnSpMk id="24" creationId="{A616B82B-F1EA-830D-38B8-093B71E48240}"/>
          </ac:cxnSpMkLst>
        </pc:cxnChg>
      </pc:sldChg>
      <pc:sldChg chg="addSp delSp modSp add mod">
        <pc:chgData name="Andres Knobel" userId="c0851034-04b5-453e-818b-c97f95209206" providerId="ADAL" clId="{736E9E16-E963-4B01-942F-2A2F1842A6A3}" dt="2024-11-06T14:26:08.697" v="366" actId="1076"/>
        <pc:sldMkLst>
          <pc:docMk/>
          <pc:sldMk cId="1469616396" sldId="1107"/>
        </pc:sldMkLst>
        <pc:picChg chg="del">
          <ac:chgData name="Andres Knobel" userId="c0851034-04b5-453e-818b-c97f95209206" providerId="ADAL" clId="{736E9E16-E963-4B01-942F-2A2F1842A6A3}" dt="2024-11-06T14:25:59.364" v="362" actId="478"/>
          <ac:picMkLst>
            <pc:docMk/>
            <pc:sldMk cId="1469616396" sldId="1107"/>
            <ac:picMk id="3" creationId="{98CA8A04-973A-262D-04B6-B5FCCC727223}"/>
          </ac:picMkLst>
        </pc:picChg>
        <pc:picChg chg="add mod">
          <ac:chgData name="Andres Knobel" userId="c0851034-04b5-453e-818b-c97f95209206" providerId="ADAL" clId="{736E9E16-E963-4B01-942F-2A2F1842A6A3}" dt="2024-11-06T14:26:08.697" v="366" actId="1076"/>
          <ac:picMkLst>
            <pc:docMk/>
            <pc:sldMk cId="1469616396" sldId="1107"/>
            <ac:picMk id="4" creationId="{78393B89-95A9-6C5F-45F7-A907C555876A}"/>
          </ac:picMkLst>
        </pc:picChg>
      </pc:sldChg>
      <pc:sldChg chg="delSp add del mod">
        <pc:chgData name="Andres Knobel" userId="c0851034-04b5-453e-818b-c97f95209206" providerId="ADAL" clId="{736E9E16-E963-4B01-942F-2A2F1842A6A3}" dt="2024-11-06T14:46:24.422" v="374" actId="47"/>
        <pc:sldMkLst>
          <pc:docMk/>
          <pc:sldMk cId="1642950479" sldId="1108"/>
        </pc:sldMkLst>
        <pc:picChg chg="del">
          <ac:chgData name="Andres Knobel" userId="c0851034-04b5-453e-818b-c97f95209206" providerId="ADAL" clId="{736E9E16-E963-4B01-942F-2A2F1842A6A3}" dt="2024-11-06T14:46:13.842" v="370" actId="478"/>
          <ac:picMkLst>
            <pc:docMk/>
            <pc:sldMk cId="1642950479" sldId="1108"/>
            <ac:picMk id="4" creationId="{84A2951C-963B-CCAD-3997-A65DB0C239EC}"/>
          </ac:picMkLst>
        </pc:picChg>
      </pc:sldChg>
      <pc:sldChg chg="addSp delSp modSp add mod">
        <pc:chgData name="Andres Knobel" userId="c0851034-04b5-453e-818b-c97f95209206" providerId="ADAL" clId="{736E9E16-E963-4B01-942F-2A2F1842A6A3}" dt="2024-11-06T14:46:34.274" v="390" actId="20577"/>
        <pc:sldMkLst>
          <pc:docMk/>
          <pc:sldMk cId="260141742" sldId="1109"/>
        </pc:sldMkLst>
        <pc:spChg chg="mod">
          <ac:chgData name="Andres Knobel" userId="c0851034-04b5-453e-818b-c97f95209206" providerId="ADAL" clId="{736E9E16-E963-4B01-942F-2A2F1842A6A3}" dt="2024-11-06T14:46:34.274" v="390" actId="20577"/>
          <ac:spMkLst>
            <pc:docMk/>
            <pc:sldMk cId="260141742" sldId="1109"/>
            <ac:spMk id="6" creationId="{27EC9430-2F8C-C309-10F7-388C92CF4A37}"/>
          </ac:spMkLst>
        </pc:spChg>
        <pc:picChg chg="add mod">
          <ac:chgData name="Andres Knobel" userId="c0851034-04b5-453e-818b-c97f95209206" providerId="ADAL" clId="{736E9E16-E963-4B01-942F-2A2F1842A6A3}" dt="2024-11-06T14:46:29.898" v="376" actId="14100"/>
          <ac:picMkLst>
            <pc:docMk/>
            <pc:sldMk cId="260141742" sldId="1109"/>
            <ac:picMk id="3" creationId="{C45A39F5-BCC4-A5D2-246D-B335D12D8927}"/>
          </ac:picMkLst>
        </pc:picChg>
        <pc:picChg chg="del">
          <ac:chgData name="Andres Knobel" userId="c0851034-04b5-453e-818b-c97f95209206" providerId="ADAL" clId="{736E9E16-E963-4B01-942F-2A2F1842A6A3}" dt="2024-11-06T14:46:19.426" v="372" actId="478"/>
          <ac:picMkLst>
            <pc:docMk/>
            <pc:sldMk cId="260141742" sldId="1109"/>
            <ac:picMk id="4" creationId="{9F1C9E36-56EB-67DE-072F-EEE4F34C0D76}"/>
          </ac:picMkLst>
        </pc:picChg>
      </pc:sldChg>
      <pc:sldChg chg="addSp delSp modSp add mod">
        <pc:chgData name="Andres Knobel" userId="c0851034-04b5-453e-818b-c97f95209206" providerId="ADAL" clId="{736E9E16-E963-4B01-942F-2A2F1842A6A3}" dt="2024-11-06T14:47:07.090" v="395" actId="14100"/>
        <pc:sldMkLst>
          <pc:docMk/>
          <pc:sldMk cId="2885909818" sldId="1110"/>
        </pc:sldMkLst>
        <pc:picChg chg="del">
          <ac:chgData name="Andres Knobel" userId="c0851034-04b5-453e-818b-c97f95209206" providerId="ADAL" clId="{736E9E16-E963-4B01-942F-2A2F1842A6A3}" dt="2024-11-06T14:47:01.371" v="392" actId="478"/>
          <ac:picMkLst>
            <pc:docMk/>
            <pc:sldMk cId="2885909818" sldId="1110"/>
            <ac:picMk id="3" creationId="{3F44E74F-6DF3-BCDA-53B0-FB38D63F93C0}"/>
          </ac:picMkLst>
        </pc:picChg>
        <pc:picChg chg="add mod">
          <ac:chgData name="Andres Knobel" userId="c0851034-04b5-453e-818b-c97f95209206" providerId="ADAL" clId="{736E9E16-E963-4B01-942F-2A2F1842A6A3}" dt="2024-11-06T14:47:07.090" v="395" actId="14100"/>
          <ac:picMkLst>
            <pc:docMk/>
            <pc:sldMk cId="2885909818" sldId="1110"/>
            <ac:picMk id="4" creationId="{7BF85D20-9913-62F0-1514-3C1EB7CDCF7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85A5AA-0282-4C67-8DF1-AA416140FB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C930AC9-43DD-41EA-BD33-906171B637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D62750-64F7-49E6-A991-35C78D8A77F2}" type="datetimeFigureOut">
              <a:rPr lang="en-GB" smtClean="0"/>
              <a:t>06/11/2024</a:t>
            </a:fld>
            <a:endParaRPr lang="en-GB"/>
          </a:p>
        </p:txBody>
      </p:sp>
      <p:sp>
        <p:nvSpPr>
          <p:cNvPr id="4" name="Footer Placeholder 3">
            <a:extLst>
              <a:ext uri="{FF2B5EF4-FFF2-40B4-BE49-F238E27FC236}">
                <a16:creationId xmlns:a16="http://schemas.microsoft.com/office/drawing/2014/main" id="{EB618F1E-ADCA-4503-BAE5-9E10ECF0C2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99E1385-9D0A-4765-905A-A34B8BAFD7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2F4012-3FF3-43F6-8F56-F8E98AD91E68}" type="slidenum">
              <a:rPr lang="en-GB" smtClean="0"/>
              <a:t>‹#›</a:t>
            </a:fld>
            <a:endParaRPr lang="en-GB"/>
          </a:p>
        </p:txBody>
      </p:sp>
    </p:spTree>
    <p:extLst>
      <p:ext uri="{BB962C8B-B14F-4D97-AF65-F5344CB8AC3E}">
        <p14:creationId xmlns:p14="http://schemas.microsoft.com/office/powerpoint/2010/main" val="1406044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678BC-A4D1-4E6F-817C-E548A468308C}" type="datetimeFigureOut">
              <a:rPr lang="en-GB" smtClean="0"/>
              <a:t>06/11/2024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B458A-F364-4F3F-ABDC-E50C79CFD3F1}" type="slidenum">
              <a:rPr lang="en-GB" smtClean="0"/>
              <a:t>‹#›</a:t>
            </a:fld>
            <a:endParaRPr lang="en-GB"/>
          </a:p>
        </p:txBody>
      </p:sp>
    </p:spTree>
    <p:extLst>
      <p:ext uri="{BB962C8B-B14F-4D97-AF65-F5344CB8AC3E}">
        <p14:creationId xmlns:p14="http://schemas.microsoft.com/office/powerpoint/2010/main" val="2197494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 minutes</a:t>
            </a:r>
          </a:p>
        </p:txBody>
      </p:sp>
      <p:sp>
        <p:nvSpPr>
          <p:cNvPr id="4" name="Slide Number Placeholder 3"/>
          <p:cNvSpPr>
            <a:spLocks noGrp="1"/>
          </p:cNvSpPr>
          <p:nvPr>
            <p:ph type="sldNum" sz="quarter" idx="5"/>
          </p:nvPr>
        </p:nvSpPr>
        <p:spPr/>
        <p:txBody>
          <a:bodyPr/>
          <a:lstStyle/>
          <a:p>
            <a:fld id="{5D7B458A-F364-4F3F-ABDC-E50C79CFD3F1}" type="slidenum">
              <a:rPr lang="en-GB" smtClean="0"/>
              <a:t>1</a:t>
            </a:fld>
            <a:endParaRPr lang="en-GB"/>
          </a:p>
        </p:txBody>
      </p:sp>
    </p:spTree>
    <p:extLst>
      <p:ext uri="{BB962C8B-B14F-4D97-AF65-F5344CB8AC3E}">
        <p14:creationId xmlns:p14="http://schemas.microsoft.com/office/powerpoint/2010/main" val="1881688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2C95B-6B72-8107-24DB-C55BA8EC5CD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8417F03-6271-FBE7-C74C-ECBD7FAB555D}"/>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BCCEC1ED-EAEA-4F87-B6E5-D3DD1DDAE879}"/>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8374728F-2DA4-48D3-F76E-6D4A2A3B65FA}"/>
              </a:ext>
            </a:extLst>
          </p:cNvPr>
          <p:cNvSpPr>
            <a:spLocks noGrp="1"/>
          </p:cNvSpPr>
          <p:nvPr>
            <p:ph type="sldNum" sz="quarter" idx="5"/>
          </p:nvPr>
        </p:nvSpPr>
        <p:spPr/>
        <p:txBody>
          <a:bodyPr/>
          <a:lstStyle/>
          <a:p>
            <a:fld id="{94662F8A-1690-D344-85BB-9234E3B9DEA2}" type="slidenum">
              <a:rPr lang="en-US" smtClean="0"/>
              <a:t>42</a:t>
            </a:fld>
            <a:endParaRPr lang="en-US"/>
          </a:p>
        </p:txBody>
      </p:sp>
    </p:spTree>
    <p:extLst>
      <p:ext uri="{BB962C8B-B14F-4D97-AF65-F5344CB8AC3E}">
        <p14:creationId xmlns:p14="http://schemas.microsoft.com/office/powerpoint/2010/main" val="2302176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94662F8A-1690-D344-85BB-9234E3B9DEA2}" type="slidenum">
              <a:rPr lang="en-US" smtClean="0"/>
              <a:t>43</a:t>
            </a:fld>
            <a:endParaRPr lang="en-US"/>
          </a:p>
        </p:txBody>
      </p:sp>
    </p:spTree>
    <p:extLst>
      <p:ext uri="{BB962C8B-B14F-4D97-AF65-F5344CB8AC3E}">
        <p14:creationId xmlns:p14="http://schemas.microsoft.com/office/powerpoint/2010/main" val="3030343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4AFE3-A3B5-5F81-5852-81354C6CE42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404BF92-3924-BADE-C084-B9EEE478EA9F}"/>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BBCA8706-E7F9-132F-A36D-B3E0AD3497EA}"/>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A67255AA-DFA9-C648-7E51-DF7F31C5F200}"/>
              </a:ext>
            </a:extLst>
          </p:cNvPr>
          <p:cNvSpPr>
            <a:spLocks noGrp="1"/>
          </p:cNvSpPr>
          <p:nvPr>
            <p:ph type="sldNum" sz="quarter" idx="5"/>
          </p:nvPr>
        </p:nvSpPr>
        <p:spPr/>
        <p:txBody>
          <a:bodyPr/>
          <a:lstStyle/>
          <a:p>
            <a:fld id="{94662F8A-1690-D344-85BB-9234E3B9DEA2}" type="slidenum">
              <a:rPr lang="en-US" smtClean="0"/>
              <a:t>44</a:t>
            </a:fld>
            <a:endParaRPr lang="en-US"/>
          </a:p>
        </p:txBody>
      </p:sp>
    </p:spTree>
    <p:extLst>
      <p:ext uri="{BB962C8B-B14F-4D97-AF65-F5344CB8AC3E}">
        <p14:creationId xmlns:p14="http://schemas.microsoft.com/office/powerpoint/2010/main" val="2449152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EF59F-9E78-CBAB-946E-49E597358B7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D1C2514-E4D2-4D5B-2E27-897FCCAC1614}"/>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8FCEFB71-EDB7-6F41-D84D-F121D0A97630}"/>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BC9A4907-DC56-61F1-8F9B-4FE6AC41F9B0}"/>
              </a:ext>
            </a:extLst>
          </p:cNvPr>
          <p:cNvSpPr>
            <a:spLocks noGrp="1"/>
          </p:cNvSpPr>
          <p:nvPr>
            <p:ph type="sldNum" sz="quarter" idx="5"/>
          </p:nvPr>
        </p:nvSpPr>
        <p:spPr/>
        <p:txBody>
          <a:bodyPr/>
          <a:lstStyle/>
          <a:p>
            <a:fld id="{94662F8A-1690-D344-85BB-9234E3B9DEA2}" type="slidenum">
              <a:rPr lang="en-US" smtClean="0"/>
              <a:t>45</a:t>
            </a:fld>
            <a:endParaRPr lang="en-US"/>
          </a:p>
        </p:txBody>
      </p:sp>
    </p:spTree>
    <p:extLst>
      <p:ext uri="{BB962C8B-B14F-4D97-AF65-F5344CB8AC3E}">
        <p14:creationId xmlns:p14="http://schemas.microsoft.com/office/powerpoint/2010/main" val="1896501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94662F8A-1690-D344-85BB-9234E3B9DEA2}" type="slidenum">
              <a:rPr lang="en-US" smtClean="0"/>
              <a:t>46</a:t>
            </a:fld>
            <a:endParaRPr lang="en-US"/>
          </a:p>
        </p:txBody>
      </p:sp>
    </p:spTree>
    <p:extLst>
      <p:ext uri="{BB962C8B-B14F-4D97-AF65-F5344CB8AC3E}">
        <p14:creationId xmlns:p14="http://schemas.microsoft.com/office/powerpoint/2010/main" val="2401152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CE9BE-10B2-1FEC-E441-6A6E006244B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8BA2759-20FD-03B7-5CDD-98C4EA62595C}"/>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125DC1F0-6F50-AD8C-4271-7A11E5C37312}"/>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49E4F099-F7D2-9738-35CC-8578EA4564BC}"/>
              </a:ext>
            </a:extLst>
          </p:cNvPr>
          <p:cNvSpPr>
            <a:spLocks noGrp="1"/>
          </p:cNvSpPr>
          <p:nvPr>
            <p:ph type="sldNum" sz="quarter" idx="5"/>
          </p:nvPr>
        </p:nvSpPr>
        <p:spPr/>
        <p:txBody>
          <a:bodyPr/>
          <a:lstStyle/>
          <a:p>
            <a:fld id="{94662F8A-1690-D344-85BB-9234E3B9DEA2}" type="slidenum">
              <a:rPr lang="en-US" smtClean="0"/>
              <a:t>47</a:t>
            </a:fld>
            <a:endParaRPr lang="en-US"/>
          </a:p>
        </p:txBody>
      </p:sp>
    </p:spTree>
    <p:extLst>
      <p:ext uri="{BB962C8B-B14F-4D97-AF65-F5344CB8AC3E}">
        <p14:creationId xmlns:p14="http://schemas.microsoft.com/office/powerpoint/2010/main" val="510218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67048-D6A8-C720-F246-4F2E20F9B8E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388FC7E-3562-2953-3890-BA6602B4722B}"/>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C8FF467C-88B4-14F6-A856-72530AAA526A}"/>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796EC1B4-7E9B-2445-3A97-562D0844B739}"/>
              </a:ext>
            </a:extLst>
          </p:cNvPr>
          <p:cNvSpPr>
            <a:spLocks noGrp="1"/>
          </p:cNvSpPr>
          <p:nvPr>
            <p:ph type="sldNum" sz="quarter" idx="5"/>
          </p:nvPr>
        </p:nvSpPr>
        <p:spPr/>
        <p:txBody>
          <a:bodyPr/>
          <a:lstStyle/>
          <a:p>
            <a:fld id="{94662F8A-1690-D344-85BB-9234E3B9DEA2}" type="slidenum">
              <a:rPr lang="en-US" smtClean="0"/>
              <a:t>51</a:t>
            </a:fld>
            <a:endParaRPr lang="en-US"/>
          </a:p>
        </p:txBody>
      </p:sp>
    </p:spTree>
    <p:extLst>
      <p:ext uri="{BB962C8B-B14F-4D97-AF65-F5344CB8AC3E}">
        <p14:creationId xmlns:p14="http://schemas.microsoft.com/office/powerpoint/2010/main" val="189524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94662F8A-1690-D344-85BB-9234E3B9DEA2}" type="slidenum">
              <a:rPr lang="en-US" smtClean="0"/>
              <a:t>2</a:t>
            </a:fld>
            <a:endParaRPr lang="en-US"/>
          </a:p>
        </p:txBody>
      </p:sp>
    </p:spTree>
    <p:extLst>
      <p:ext uri="{BB962C8B-B14F-4D97-AF65-F5344CB8AC3E}">
        <p14:creationId xmlns:p14="http://schemas.microsoft.com/office/powerpoint/2010/main" val="9212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94662F8A-1690-D344-85BB-9234E3B9DEA2}" type="slidenum">
              <a:rPr lang="en-US" smtClean="0"/>
              <a:t>33</a:t>
            </a:fld>
            <a:endParaRPr lang="en-US"/>
          </a:p>
        </p:txBody>
      </p:sp>
    </p:spTree>
    <p:extLst>
      <p:ext uri="{BB962C8B-B14F-4D97-AF65-F5344CB8AC3E}">
        <p14:creationId xmlns:p14="http://schemas.microsoft.com/office/powerpoint/2010/main" val="54034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01C97-9634-6DC5-8AE8-E3BA5FAE50B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E2C6C13-69EC-4798-9D25-630E69378A60}"/>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E6FFF647-A9E3-0003-2E57-AD38E30DB03D}"/>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0BE3A845-4202-E715-DFF8-937AA6560A12}"/>
              </a:ext>
            </a:extLst>
          </p:cNvPr>
          <p:cNvSpPr>
            <a:spLocks noGrp="1"/>
          </p:cNvSpPr>
          <p:nvPr>
            <p:ph type="sldNum" sz="quarter" idx="5"/>
          </p:nvPr>
        </p:nvSpPr>
        <p:spPr/>
        <p:txBody>
          <a:bodyPr/>
          <a:lstStyle/>
          <a:p>
            <a:fld id="{94662F8A-1690-D344-85BB-9234E3B9DEA2}" type="slidenum">
              <a:rPr lang="en-US" smtClean="0"/>
              <a:t>34</a:t>
            </a:fld>
            <a:endParaRPr lang="en-US"/>
          </a:p>
        </p:txBody>
      </p:sp>
    </p:spTree>
    <p:extLst>
      <p:ext uri="{BB962C8B-B14F-4D97-AF65-F5344CB8AC3E}">
        <p14:creationId xmlns:p14="http://schemas.microsoft.com/office/powerpoint/2010/main" val="335089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E9A37-DC9E-93B1-DBCC-94DFBCB7BA4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11BB689-BDD1-BC82-0B92-271D8ABF48E3}"/>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24008B12-1865-2315-66C0-934B91F07339}"/>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BD41486A-069D-A233-E6A9-8A0F5F65B02B}"/>
              </a:ext>
            </a:extLst>
          </p:cNvPr>
          <p:cNvSpPr>
            <a:spLocks noGrp="1"/>
          </p:cNvSpPr>
          <p:nvPr>
            <p:ph type="sldNum" sz="quarter" idx="5"/>
          </p:nvPr>
        </p:nvSpPr>
        <p:spPr/>
        <p:txBody>
          <a:bodyPr/>
          <a:lstStyle/>
          <a:p>
            <a:fld id="{94662F8A-1690-D344-85BB-9234E3B9DEA2}" type="slidenum">
              <a:rPr lang="en-US" smtClean="0"/>
              <a:t>35</a:t>
            </a:fld>
            <a:endParaRPr lang="en-US"/>
          </a:p>
        </p:txBody>
      </p:sp>
    </p:spTree>
    <p:extLst>
      <p:ext uri="{BB962C8B-B14F-4D97-AF65-F5344CB8AC3E}">
        <p14:creationId xmlns:p14="http://schemas.microsoft.com/office/powerpoint/2010/main" val="408055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0746F-A1E6-F57D-22D7-3D3DB354CCD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6B1B9D1-9C67-1A8D-2515-A73BE6D939AA}"/>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A0230624-8B99-54E8-45AC-619421D9DD62}"/>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8E78E64D-FBE2-C959-C6A8-87960ABAC650}"/>
              </a:ext>
            </a:extLst>
          </p:cNvPr>
          <p:cNvSpPr>
            <a:spLocks noGrp="1"/>
          </p:cNvSpPr>
          <p:nvPr>
            <p:ph type="sldNum" sz="quarter" idx="5"/>
          </p:nvPr>
        </p:nvSpPr>
        <p:spPr/>
        <p:txBody>
          <a:bodyPr/>
          <a:lstStyle/>
          <a:p>
            <a:fld id="{94662F8A-1690-D344-85BB-9234E3B9DEA2}" type="slidenum">
              <a:rPr lang="en-US" smtClean="0"/>
              <a:t>36</a:t>
            </a:fld>
            <a:endParaRPr lang="en-US"/>
          </a:p>
        </p:txBody>
      </p:sp>
    </p:spTree>
    <p:extLst>
      <p:ext uri="{BB962C8B-B14F-4D97-AF65-F5344CB8AC3E}">
        <p14:creationId xmlns:p14="http://schemas.microsoft.com/office/powerpoint/2010/main" val="1218623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01FBF-0CF3-92EB-EB31-EF2F56F725D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4773BF4-4C1B-41D3-B3FA-AA1786884AAF}"/>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C994DF83-2A0D-20D3-876A-492DF89CDC01}"/>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152E9742-FECC-1888-DF7F-992CB4B0F90B}"/>
              </a:ext>
            </a:extLst>
          </p:cNvPr>
          <p:cNvSpPr>
            <a:spLocks noGrp="1"/>
          </p:cNvSpPr>
          <p:nvPr>
            <p:ph type="sldNum" sz="quarter" idx="5"/>
          </p:nvPr>
        </p:nvSpPr>
        <p:spPr/>
        <p:txBody>
          <a:bodyPr/>
          <a:lstStyle/>
          <a:p>
            <a:fld id="{94662F8A-1690-D344-85BB-9234E3B9DEA2}" type="slidenum">
              <a:rPr lang="en-US" smtClean="0"/>
              <a:t>38</a:t>
            </a:fld>
            <a:endParaRPr lang="en-US"/>
          </a:p>
        </p:txBody>
      </p:sp>
    </p:spTree>
    <p:extLst>
      <p:ext uri="{BB962C8B-B14F-4D97-AF65-F5344CB8AC3E}">
        <p14:creationId xmlns:p14="http://schemas.microsoft.com/office/powerpoint/2010/main" val="3198731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57E0E-74A5-0CE0-0ACC-D3D3FB32817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F7E0AD1-F4F7-4FA2-9106-73B18A456F06}"/>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5900192C-4699-DBD2-E3B4-0155CB4AB7DD}"/>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36E66EDE-FF69-CD93-3FB3-6CFAD41ADD1A}"/>
              </a:ext>
            </a:extLst>
          </p:cNvPr>
          <p:cNvSpPr>
            <a:spLocks noGrp="1"/>
          </p:cNvSpPr>
          <p:nvPr>
            <p:ph type="sldNum" sz="quarter" idx="5"/>
          </p:nvPr>
        </p:nvSpPr>
        <p:spPr/>
        <p:txBody>
          <a:bodyPr/>
          <a:lstStyle/>
          <a:p>
            <a:fld id="{94662F8A-1690-D344-85BB-9234E3B9DEA2}" type="slidenum">
              <a:rPr lang="en-US" smtClean="0"/>
              <a:t>39</a:t>
            </a:fld>
            <a:endParaRPr lang="en-US"/>
          </a:p>
        </p:txBody>
      </p:sp>
    </p:spTree>
    <p:extLst>
      <p:ext uri="{BB962C8B-B14F-4D97-AF65-F5344CB8AC3E}">
        <p14:creationId xmlns:p14="http://schemas.microsoft.com/office/powerpoint/2010/main" val="4185088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57E0E-74A5-0CE0-0ACC-D3D3FB32817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F7E0AD1-F4F7-4FA2-9106-73B18A456F06}"/>
              </a:ext>
            </a:extLst>
          </p:cNvPr>
          <p:cNvSpPr>
            <a:spLocks noGrp="1" noRot="1" noChangeAspect="1"/>
          </p:cNvSpPr>
          <p:nvPr>
            <p:ph type="sldImg"/>
          </p:nvPr>
        </p:nvSpPr>
        <p:spPr>
          <a:xfrm>
            <a:off x="685800" y="1143000"/>
            <a:ext cx="5486400" cy="3086100"/>
          </a:xfrm>
        </p:spPr>
      </p:sp>
      <p:sp>
        <p:nvSpPr>
          <p:cNvPr id="3" name="Notizenplatzhalter 2">
            <a:extLst>
              <a:ext uri="{FF2B5EF4-FFF2-40B4-BE49-F238E27FC236}">
                <a16:creationId xmlns:a16="http://schemas.microsoft.com/office/drawing/2014/main" id="{5900192C-4699-DBD2-E3B4-0155CB4AB7DD}"/>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36E66EDE-FF69-CD93-3FB3-6CFAD41ADD1A}"/>
              </a:ext>
            </a:extLst>
          </p:cNvPr>
          <p:cNvSpPr>
            <a:spLocks noGrp="1"/>
          </p:cNvSpPr>
          <p:nvPr>
            <p:ph type="sldNum" sz="quarter" idx="5"/>
          </p:nvPr>
        </p:nvSpPr>
        <p:spPr/>
        <p:txBody>
          <a:bodyPr/>
          <a:lstStyle/>
          <a:p>
            <a:fld id="{94662F8A-1690-D344-85BB-9234E3B9DEA2}" type="slidenum">
              <a:rPr lang="en-US" smtClean="0"/>
              <a:t>40</a:t>
            </a:fld>
            <a:endParaRPr lang="en-US"/>
          </a:p>
        </p:txBody>
      </p:sp>
    </p:spTree>
    <p:extLst>
      <p:ext uri="{BB962C8B-B14F-4D97-AF65-F5344CB8AC3E}">
        <p14:creationId xmlns:p14="http://schemas.microsoft.com/office/powerpoint/2010/main" val="2747273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hyperlink" Target="http://www.taxjustice.net/" TargetMode="External"/><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4BCF-FE67-440A-8419-8B106CC7CCD9}"/>
              </a:ext>
            </a:extLst>
          </p:cNvPr>
          <p:cNvSpPr>
            <a:spLocks noGrp="1"/>
          </p:cNvSpPr>
          <p:nvPr>
            <p:ph type="ctrTitle" hasCustomPrompt="1"/>
          </p:nvPr>
        </p:nvSpPr>
        <p:spPr>
          <a:xfrm>
            <a:off x="208908" y="2248702"/>
            <a:ext cx="7671371" cy="3360987"/>
          </a:xfrm>
        </p:spPr>
        <p:txBody>
          <a:bodyPr anchor="ctr">
            <a:normAutofit/>
          </a:bodyPr>
          <a:lstStyle>
            <a:lvl1pPr algn="l">
              <a:defRPr sz="5400">
                <a:latin typeface="Montserrat Black" panose="00000A00000000000000" pitchFamily="2" charset="0"/>
              </a:defRPr>
            </a:lvl1pPr>
          </a:lstStyle>
          <a:p>
            <a:r>
              <a:rPr lang="en-US" dirty="0"/>
              <a:t>Insert presentation title here</a:t>
            </a:r>
            <a:endParaRPr lang="en-GB" dirty="0"/>
          </a:p>
        </p:txBody>
      </p:sp>
      <p:sp>
        <p:nvSpPr>
          <p:cNvPr id="3" name="Subtitle 2">
            <a:extLst>
              <a:ext uri="{FF2B5EF4-FFF2-40B4-BE49-F238E27FC236}">
                <a16:creationId xmlns:a16="http://schemas.microsoft.com/office/drawing/2014/main" id="{E4C69A0F-F00B-49AB-AA46-2840ED8C25DB}"/>
              </a:ext>
            </a:extLst>
          </p:cNvPr>
          <p:cNvSpPr>
            <a:spLocks noGrp="1"/>
          </p:cNvSpPr>
          <p:nvPr>
            <p:ph type="subTitle" idx="1" hasCustomPrompt="1"/>
          </p:nvPr>
        </p:nvSpPr>
        <p:spPr>
          <a:xfrm>
            <a:off x="8116369" y="3575407"/>
            <a:ext cx="3904181" cy="2034282"/>
          </a:xfrm>
        </p:spPr>
        <p:txBody>
          <a:bodyPr anchor="b">
            <a:normAutofit/>
          </a:bodyPr>
          <a:lstStyle>
            <a:lvl1pPr marL="0" indent="0" algn="l">
              <a:buNone/>
              <a:defRPr sz="2200">
                <a:latin typeface="Work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a:t>
            </a:r>
            <a:br>
              <a:rPr lang="en-GB" dirty="0"/>
            </a:br>
            <a:r>
              <a:rPr lang="en-GB" dirty="0"/>
              <a:t>Your title</a:t>
            </a:r>
            <a:br>
              <a:rPr lang="en-GB" dirty="0"/>
            </a:br>
            <a:r>
              <a:rPr lang="en-GB" dirty="0"/>
              <a:t>Tax Justice Network</a:t>
            </a:r>
            <a:br>
              <a:rPr lang="en-GB" dirty="0"/>
            </a:br>
            <a:br>
              <a:rPr lang="en-GB" dirty="0"/>
            </a:br>
            <a:r>
              <a:rPr lang="en-GB" dirty="0"/>
              <a:t>Place of presentation</a:t>
            </a:r>
            <a:br>
              <a:rPr lang="en-GB" dirty="0"/>
            </a:br>
            <a:r>
              <a:rPr lang="en-GB" dirty="0"/>
              <a:t>Date of presentation</a:t>
            </a:r>
            <a:endParaRPr lang="en-US" dirty="0"/>
          </a:p>
        </p:txBody>
      </p:sp>
      <p:pic>
        <p:nvPicPr>
          <p:cNvPr id="8" name="Picture 7">
            <a:extLst>
              <a:ext uri="{FF2B5EF4-FFF2-40B4-BE49-F238E27FC236}">
                <a16:creationId xmlns:a16="http://schemas.microsoft.com/office/drawing/2014/main" id="{1B0280D3-0663-4C7D-BB3D-7091EF0071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9301" y="5851827"/>
            <a:ext cx="2552699" cy="1006173"/>
          </a:xfrm>
          <a:prstGeom prst="rect">
            <a:avLst/>
          </a:prstGeom>
        </p:spPr>
      </p:pic>
      <p:sp>
        <p:nvSpPr>
          <p:cNvPr id="10" name="Picture Placeholder 9">
            <a:extLst>
              <a:ext uri="{FF2B5EF4-FFF2-40B4-BE49-F238E27FC236}">
                <a16:creationId xmlns:a16="http://schemas.microsoft.com/office/drawing/2014/main" id="{1E103248-837F-4D14-8E90-F3631157742F}"/>
              </a:ext>
            </a:extLst>
          </p:cNvPr>
          <p:cNvSpPr>
            <a:spLocks noGrp="1"/>
          </p:cNvSpPr>
          <p:nvPr>
            <p:ph type="pic" sz="quarter" idx="10" hasCustomPrompt="1"/>
          </p:nvPr>
        </p:nvSpPr>
        <p:spPr>
          <a:xfrm>
            <a:off x="6760717" y="5946132"/>
            <a:ext cx="2347324" cy="817562"/>
          </a:xfrm>
        </p:spPr>
        <p:txBody>
          <a:bodyPr>
            <a:normAutofit/>
          </a:bodyPr>
          <a:lstStyle>
            <a:lvl1pPr marL="0" indent="0">
              <a:buNone/>
              <a:defRPr sz="1600"/>
            </a:lvl1pPr>
          </a:lstStyle>
          <a:p>
            <a:r>
              <a:rPr lang="en-GB" dirty="0"/>
              <a:t>Extra logo if needed</a:t>
            </a:r>
          </a:p>
        </p:txBody>
      </p:sp>
    </p:spTree>
    <p:extLst>
      <p:ext uri="{BB962C8B-B14F-4D97-AF65-F5344CB8AC3E}">
        <p14:creationId xmlns:p14="http://schemas.microsoft.com/office/powerpoint/2010/main" val="78067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43D10A4-7763-4607-95B2-4E53E32784C9}"/>
              </a:ext>
            </a:extLst>
          </p:cNvPr>
          <p:cNvSpPr>
            <a:spLocks noGrp="1"/>
          </p:cNvSpPr>
          <p:nvPr>
            <p:ph type="body" sz="quarter" idx="11" hasCustomPrompt="1"/>
          </p:nvPr>
        </p:nvSpPr>
        <p:spPr>
          <a:xfrm>
            <a:off x="254000" y="2214563"/>
            <a:ext cx="7683500" cy="1592262"/>
          </a:xfrm>
        </p:spPr>
        <p:txBody>
          <a:bodyPr/>
          <a:lstStyle>
            <a:lvl1pPr marL="0" indent="0">
              <a:buNone/>
              <a:defRPr/>
            </a:lvl1pPr>
            <a:lvl2pPr marL="457200" indent="0">
              <a:buNone/>
              <a:defRPr/>
            </a:lvl2pPr>
          </a:lstStyle>
          <a:p>
            <a:pPr lvl="0"/>
            <a:r>
              <a:rPr lang="en-US" dirty="0"/>
              <a:t>Insert any closing remarks</a:t>
            </a:r>
          </a:p>
        </p:txBody>
      </p:sp>
      <p:sp>
        <p:nvSpPr>
          <p:cNvPr id="7" name="TextBox 6">
            <a:extLst>
              <a:ext uri="{FF2B5EF4-FFF2-40B4-BE49-F238E27FC236}">
                <a16:creationId xmlns:a16="http://schemas.microsoft.com/office/drawing/2014/main" id="{7F599402-706F-4057-B806-AEDE123BB35F}"/>
              </a:ext>
            </a:extLst>
          </p:cNvPr>
          <p:cNvSpPr txBox="1"/>
          <p:nvPr userDrawn="1"/>
        </p:nvSpPr>
        <p:spPr>
          <a:xfrm>
            <a:off x="253714" y="3893907"/>
            <a:ext cx="7683500" cy="830997"/>
          </a:xfrm>
          <a:prstGeom prst="rect">
            <a:avLst/>
          </a:prstGeom>
          <a:noFill/>
        </p:spPr>
        <p:txBody>
          <a:bodyPr wrap="square" rtlCol="0">
            <a:spAutoFit/>
          </a:bodyPr>
          <a:lstStyle/>
          <a:p>
            <a:r>
              <a:rPr lang="en-GB" sz="1600" dirty="0">
                <a:latin typeface="Work Sans" pitchFamily="2" charset="0"/>
              </a:rPr>
              <a:t>Tax Justice Network</a:t>
            </a:r>
            <a:r>
              <a:rPr lang="en-US" sz="1600" dirty="0">
                <a:latin typeface="Work Sans" pitchFamily="2" charset="0"/>
              </a:rPr>
              <a:t>, </a:t>
            </a:r>
            <a:br>
              <a:rPr lang="en-US" sz="1600" dirty="0">
                <a:latin typeface="Work Sans" pitchFamily="2" charset="0"/>
              </a:rPr>
            </a:br>
            <a:r>
              <a:rPr lang="en-US" sz="1600" dirty="0">
                <a:latin typeface="Work Sans" pitchFamily="2" charset="0"/>
              </a:rPr>
              <a:t>38 Stanley Avenue, Chesham HP5 2JG, United Kingdom</a:t>
            </a:r>
            <a:br>
              <a:rPr lang="en-GB" sz="1600" dirty="0">
                <a:latin typeface="Work Sans" pitchFamily="2" charset="0"/>
              </a:rPr>
            </a:br>
            <a:r>
              <a:rPr lang="en-US" sz="1600" dirty="0">
                <a:latin typeface="Work Sans" pitchFamily="2" charset="0"/>
              </a:rPr>
              <a:t>Registered in England and Wales, No. 05327824</a:t>
            </a:r>
            <a:endParaRPr lang="en-GB" sz="1600" dirty="0"/>
          </a:p>
        </p:txBody>
      </p:sp>
      <p:sp>
        <p:nvSpPr>
          <p:cNvPr id="8" name="TextBox 7">
            <a:extLst>
              <a:ext uri="{FF2B5EF4-FFF2-40B4-BE49-F238E27FC236}">
                <a16:creationId xmlns:a16="http://schemas.microsoft.com/office/drawing/2014/main" id="{82A2AA59-11B4-451C-AFD4-76CAD9F06580}"/>
              </a:ext>
            </a:extLst>
          </p:cNvPr>
          <p:cNvSpPr txBox="1"/>
          <p:nvPr userDrawn="1"/>
        </p:nvSpPr>
        <p:spPr>
          <a:xfrm>
            <a:off x="632071" y="4827143"/>
            <a:ext cx="2142162" cy="1205458"/>
          </a:xfrm>
          <a:prstGeom prst="rect">
            <a:avLst/>
          </a:prstGeom>
          <a:noFill/>
        </p:spPr>
        <p:txBody>
          <a:bodyPr wrap="square" rtlCol="0">
            <a:spAutoFit/>
          </a:bodyPr>
          <a:lstStyle/>
          <a:p>
            <a:pPr>
              <a:lnSpc>
                <a:spcPct val="100000"/>
              </a:lnSpc>
              <a:spcAft>
                <a:spcPts val="500"/>
              </a:spcAft>
            </a:pPr>
            <a:r>
              <a:rPr lang="en-GB" sz="1600" dirty="0">
                <a:solidFill>
                  <a:schemeClr val="tx1"/>
                </a:solidFill>
                <a:latin typeface="Work Sans" pitchFamily="2" charset="0"/>
                <a:hlinkClick r:id="rId3">
                  <a:extLst>
                    <a:ext uri="{A12FA001-AC4F-418D-AE19-62706E023703}">
                      <ahyp:hlinkClr xmlns:ahyp="http://schemas.microsoft.com/office/drawing/2018/hyperlinkcolor" val="tx"/>
                    </a:ext>
                  </a:extLst>
                </a:hlinkClick>
              </a:rPr>
              <a:t>www.taxjustice.net</a:t>
            </a:r>
            <a:endParaRPr lang="en-GB" sz="1600" dirty="0">
              <a:solidFill>
                <a:schemeClr val="tx1"/>
              </a:solidFill>
              <a:latin typeface="Work Sans" pitchFamily="2" charset="0"/>
            </a:endParaRPr>
          </a:p>
          <a:p>
            <a:pPr>
              <a:lnSpc>
                <a:spcPct val="100000"/>
              </a:lnSpc>
              <a:spcAft>
                <a:spcPts val="500"/>
              </a:spcAft>
            </a:pPr>
            <a:r>
              <a:rPr lang="en-GB" sz="1600" dirty="0">
                <a:latin typeface="Work Sans" pitchFamily="2" charset="0"/>
              </a:rPr>
              <a:t>@</a:t>
            </a:r>
            <a:r>
              <a:rPr lang="en-GB" sz="1600" dirty="0" err="1">
                <a:latin typeface="Work Sans" pitchFamily="2" charset="0"/>
              </a:rPr>
              <a:t>taxjusticenet</a:t>
            </a:r>
            <a:endParaRPr lang="en-GB" sz="1600" dirty="0">
              <a:latin typeface="Work Sans" pitchFamily="2" charset="0"/>
            </a:endParaRPr>
          </a:p>
          <a:p>
            <a:pPr>
              <a:lnSpc>
                <a:spcPct val="100000"/>
              </a:lnSpc>
              <a:spcAft>
                <a:spcPts val="500"/>
              </a:spcAft>
            </a:pPr>
            <a:r>
              <a:rPr lang="en-GB" sz="1600" dirty="0">
                <a:latin typeface="Work Sans" pitchFamily="2" charset="0"/>
              </a:rPr>
              <a:t>info@taxjustice.net</a:t>
            </a:r>
            <a:br>
              <a:rPr lang="en-GB" sz="1600" dirty="0">
                <a:latin typeface="Work Sans" pitchFamily="2" charset="0"/>
              </a:rPr>
            </a:br>
            <a:endParaRPr lang="en-GB" sz="1600" dirty="0"/>
          </a:p>
        </p:txBody>
      </p:sp>
      <p:pic>
        <p:nvPicPr>
          <p:cNvPr id="10" name="Graphic 9" descr="World">
            <a:extLst>
              <a:ext uri="{FF2B5EF4-FFF2-40B4-BE49-F238E27FC236}">
                <a16:creationId xmlns:a16="http://schemas.microsoft.com/office/drawing/2014/main" id="{C2C05E0F-5C2C-4A86-A66D-FC56A8A93B1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5739" y="4878888"/>
            <a:ext cx="248291" cy="248291"/>
          </a:xfrm>
          <a:prstGeom prst="rect">
            <a:avLst/>
          </a:prstGeom>
        </p:spPr>
      </p:pic>
      <p:pic>
        <p:nvPicPr>
          <p:cNvPr id="14" name="Picture 13">
            <a:extLst>
              <a:ext uri="{FF2B5EF4-FFF2-40B4-BE49-F238E27FC236}">
                <a16:creationId xmlns:a16="http://schemas.microsoft.com/office/drawing/2014/main" id="{FB5A5380-6BD8-4543-9ED3-407F0C269B7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5739" y="5170046"/>
            <a:ext cx="255968" cy="255968"/>
          </a:xfrm>
          <a:prstGeom prst="rect">
            <a:avLst/>
          </a:prstGeom>
        </p:spPr>
      </p:pic>
      <p:pic>
        <p:nvPicPr>
          <p:cNvPr id="16" name="Graphic 15" descr="Envelope">
            <a:extLst>
              <a:ext uri="{FF2B5EF4-FFF2-40B4-BE49-F238E27FC236}">
                <a16:creationId xmlns:a16="http://schemas.microsoft.com/office/drawing/2014/main" id="{ED59978F-08D6-420D-B4FC-C9FFEB44D3AB}"/>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1924" y="5473941"/>
            <a:ext cx="295896" cy="295896"/>
          </a:xfrm>
          <a:prstGeom prst="rect">
            <a:avLst/>
          </a:prstGeom>
        </p:spPr>
      </p:pic>
      <p:pic>
        <p:nvPicPr>
          <p:cNvPr id="17" name="Picture 16">
            <a:extLst>
              <a:ext uri="{FF2B5EF4-FFF2-40B4-BE49-F238E27FC236}">
                <a16:creationId xmlns:a16="http://schemas.microsoft.com/office/drawing/2014/main" id="{DCA535D8-FBF0-4FD1-9189-93E06571A9C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2552699" cy="1006173"/>
          </a:xfrm>
          <a:prstGeom prst="rect">
            <a:avLst/>
          </a:prstGeom>
        </p:spPr>
      </p:pic>
      <p:sp>
        <p:nvSpPr>
          <p:cNvPr id="18" name="Picture Placeholder 9">
            <a:extLst>
              <a:ext uri="{FF2B5EF4-FFF2-40B4-BE49-F238E27FC236}">
                <a16:creationId xmlns:a16="http://schemas.microsoft.com/office/drawing/2014/main" id="{86A42214-33CD-4401-9112-A4881E572BF8}"/>
              </a:ext>
            </a:extLst>
          </p:cNvPr>
          <p:cNvSpPr>
            <a:spLocks noGrp="1"/>
          </p:cNvSpPr>
          <p:nvPr>
            <p:ph type="pic" sz="quarter" idx="12" hasCustomPrompt="1"/>
          </p:nvPr>
        </p:nvSpPr>
        <p:spPr>
          <a:xfrm>
            <a:off x="2738387" y="110030"/>
            <a:ext cx="2347324" cy="817562"/>
          </a:xfrm>
        </p:spPr>
        <p:txBody>
          <a:bodyPr>
            <a:normAutofit/>
          </a:bodyPr>
          <a:lstStyle>
            <a:lvl1pPr marL="0" indent="0">
              <a:buNone/>
              <a:defRPr sz="1600"/>
            </a:lvl1pPr>
          </a:lstStyle>
          <a:p>
            <a:r>
              <a:rPr lang="en-GB" dirty="0"/>
              <a:t>Extra logo if needed</a:t>
            </a:r>
          </a:p>
        </p:txBody>
      </p:sp>
      <p:sp>
        <p:nvSpPr>
          <p:cNvPr id="19" name="Picture Placeholder 9">
            <a:extLst>
              <a:ext uri="{FF2B5EF4-FFF2-40B4-BE49-F238E27FC236}">
                <a16:creationId xmlns:a16="http://schemas.microsoft.com/office/drawing/2014/main" id="{5A5D3A3A-8665-462E-B287-933E7D2893A7}"/>
              </a:ext>
            </a:extLst>
          </p:cNvPr>
          <p:cNvSpPr>
            <a:spLocks noGrp="1"/>
          </p:cNvSpPr>
          <p:nvPr>
            <p:ph type="pic" sz="quarter" idx="13" hasCustomPrompt="1"/>
          </p:nvPr>
        </p:nvSpPr>
        <p:spPr>
          <a:xfrm>
            <a:off x="5440488" y="110030"/>
            <a:ext cx="2347324" cy="817562"/>
          </a:xfrm>
        </p:spPr>
        <p:txBody>
          <a:bodyPr>
            <a:normAutofit/>
          </a:bodyPr>
          <a:lstStyle>
            <a:lvl1pPr marL="0" indent="0">
              <a:buNone/>
              <a:defRPr sz="1600"/>
            </a:lvl1pPr>
          </a:lstStyle>
          <a:p>
            <a:r>
              <a:rPr lang="en-GB" dirty="0"/>
              <a:t>Extra logo if needed</a:t>
            </a:r>
          </a:p>
        </p:txBody>
      </p:sp>
      <p:sp>
        <p:nvSpPr>
          <p:cNvPr id="20" name="TextBox 19">
            <a:extLst>
              <a:ext uri="{FF2B5EF4-FFF2-40B4-BE49-F238E27FC236}">
                <a16:creationId xmlns:a16="http://schemas.microsoft.com/office/drawing/2014/main" id="{4D6D7422-5983-45CF-B011-64FD8B47DC16}"/>
              </a:ext>
            </a:extLst>
          </p:cNvPr>
          <p:cNvSpPr txBox="1"/>
          <p:nvPr userDrawn="1"/>
        </p:nvSpPr>
        <p:spPr>
          <a:xfrm>
            <a:off x="253714" y="1225647"/>
            <a:ext cx="5186774" cy="769441"/>
          </a:xfrm>
          <a:prstGeom prst="rect">
            <a:avLst/>
          </a:prstGeom>
          <a:noFill/>
        </p:spPr>
        <p:txBody>
          <a:bodyPr wrap="square" rtlCol="0">
            <a:spAutoFit/>
          </a:bodyPr>
          <a:lstStyle/>
          <a:p>
            <a:r>
              <a:rPr lang="en-US" sz="4400" dirty="0">
                <a:latin typeface="Montserrat Black" panose="00000A00000000000000" pitchFamily="2" charset="0"/>
              </a:rPr>
              <a:t>Thank you</a:t>
            </a:r>
            <a:endParaRPr lang="en-GB" sz="4400" dirty="0">
              <a:latin typeface="Montserrat Black" panose="00000A00000000000000" pitchFamily="2" charset="0"/>
            </a:endParaRPr>
          </a:p>
        </p:txBody>
      </p:sp>
    </p:spTree>
    <p:extLst>
      <p:ext uri="{BB962C8B-B14F-4D97-AF65-F5344CB8AC3E}">
        <p14:creationId xmlns:p14="http://schemas.microsoft.com/office/powerpoint/2010/main" val="31413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8" name="Oval 7"/>
          <p:cNvSpPr/>
          <p:nvPr userDrawn="1"/>
        </p:nvSpPr>
        <p:spPr>
          <a:xfrm>
            <a:off x="10981664" y="6356350"/>
            <a:ext cx="350520" cy="348876"/>
          </a:xfrm>
          <a:prstGeom prst="ellipse">
            <a:avLst/>
          </a:prstGeom>
          <a:solidFill>
            <a:srgbClr val="03F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Slide Number Placeholder 4"/>
          <p:cNvSpPr>
            <a:spLocks noGrp="1"/>
          </p:cNvSpPr>
          <p:nvPr>
            <p:ph type="sldNum" sz="quarter" idx="12"/>
          </p:nvPr>
        </p:nvSpPr>
        <p:spPr/>
        <p:txBody>
          <a:bodyPr/>
          <a:lstStyle>
            <a:lvl1pPr>
              <a:defRPr>
                <a:solidFill>
                  <a:schemeClr val="tx1"/>
                </a:solidFill>
                <a:latin typeface="Noto Sans UI" charset="0"/>
                <a:ea typeface="Noto Sans UI" charset="0"/>
                <a:cs typeface="Noto Sans UI" charset="0"/>
              </a:defRPr>
            </a:lvl1pPr>
          </a:lstStyle>
          <a:p>
            <a:fld id="{7CAF3DDE-4A21-5A4E-8F51-A8C7986EC028}" type="slidenum">
              <a:rPr lang="en-US" smtClean="0"/>
              <a:pPr/>
              <a:t>‹#›</a:t>
            </a:fld>
            <a:endParaRPr lang="en-US" dirty="0"/>
          </a:p>
        </p:txBody>
      </p:sp>
      <p:sp>
        <p:nvSpPr>
          <p:cNvPr id="6" name="Rectangle 5"/>
          <p:cNvSpPr/>
          <p:nvPr userDrawn="1"/>
        </p:nvSpPr>
        <p:spPr>
          <a:xfrm>
            <a:off x="0" y="0"/>
            <a:ext cx="381000" cy="6858000"/>
          </a:xfrm>
          <a:prstGeom prst="rect">
            <a:avLst/>
          </a:prstGeom>
          <a:solidFill>
            <a:srgbClr val="D91D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a:stretch>
            <a:fillRect/>
          </a:stretch>
        </p:blipFill>
        <p:spPr>
          <a:xfrm>
            <a:off x="10487222" y="548555"/>
            <a:ext cx="1456255" cy="958701"/>
          </a:xfrm>
          <a:prstGeom prst="rect">
            <a:avLst/>
          </a:prstGeom>
        </p:spPr>
      </p:pic>
    </p:spTree>
    <p:extLst>
      <p:ext uri="{BB962C8B-B14F-4D97-AF65-F5344CB8AC3E}">
        <p14:creationId xmlns:p14="http://schemas.microsoft.com/office/powerpoint/2010/main" val="4245652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850900" y="2036320"/>
            <a:ext cx="10515600" cy="4153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Oval 3"/>
          <p:cNvSpPr/>
          <p:nvPr userDrawn="1"/>
        </p:nvSpPr>
        <p:spPr>
          <a:xfrm>
            <a:off x="10981664" y="6340109"/>
            <a:ext cx="350520" cy="365125"/>
          </a:xfrm>
          <a:prstGeom prst="ellipse">
            <a:avLst/>
          </a:prstGeom>
          <a:solidFill>
            <a:srgbClr val="03F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a:xfrm>
            <a:off x="838200" y="6356358"/>
            <a:ext cx="4114800" cy="365125"/>
          </a:xfrm>
        </p:spPr>
        <p:txBody>
          <a:bodyPr/>
          <a:lstStyle>
            <a:lvl1pPr>
              <a:defRPr>
                <a:latin typeface="Noto Sans UI" charset="0"/>
                <a:ea typeface="Noto Sans UI" charset="0"/>
                <a:cs typeface="Noto Sans UI" charset="0"/>
              </a:defRPr>
            </a:lvl1pPr>
          </a:lstStyle>
          <a:p>
            <a:endParaRPr lang="en-US" dirty="0"/>
          </a:p>
        </p:txBody>
      </p:sp>
      <p:sp>
        <p:nvSpPr>
          <p:cNvPr id="6" name="Slide Number Placeholder 5"/>
          <p:cNvSpPr>
            <a:spLocks noGrp="1"/>
          </p:cNvSpPr>
          <p:nvPr>
            <p:ph type="sldNum" sz="quarter" idx="12"/>
          </p:nvPr>
        </p:nvSpPr>
        <p:spPr>
          <a:xfrm>
            <a:off x="8610600" y="6326899"/>
            <a:ext cx="2743200" cy="365125"/>
          </a:xfrm>
        </p:spPr>
        <p:txBody>
          <a:bodyPr/>
          <a:lstStyle>
            <a:lvl1pPr>
              <a:defRPr>
                <a:solidFill>
                  <a:schemeClr val="tx1"/>
                </a:solidFill>
                <a:latin typeface="Noto Sans UI" charset="0"/>
                <a:ea typeface="Noto Sans UI" charset="0"/>
                <a:cs typeface="Noto Sans UI" charset="0"/>
              </a:defRPr>
            </a:lvl1pPr>
          </a:lstStyle>
          <a:p>
            <a:fld id="{7CAF3DDE-4A21-5A4E-8F51-A8C7986EC028}" type="slidenum">
              <a:rPr lang="en-US" smtClean="0"/>
              <a:pPr/>
              <a:t>‹#›</a:t>
            </a:fld>
            <a:endParaRPr lang="en-US" dirty="0"/>
          </a:p>
        </p:txBody>
      </p:sp>
      <p:sp>
        <p:nvSpPr>
          <p:cNvPr id="7" name="Rectangle 6"/>
          <p:cNvSpPr/>
          <p:nvPr userDrawn="1"/>
        </p:nvSpPr>
        <p:spPr>
          <a:xfrm>
            <a:off x="0" y="0"/>
            <a:ext cx="426720" cy="6858000"/>
          </a:xfrm>
          <a:prstGeom prst="rect">
            <a:avLst/>
          </a:prstGeom>
          <a:solidFill>
            <a:srgbClr val="D91D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838206" y="1856933"/>
            <a:ext cx="8362071" cy="0"/>
          </a:xfrm>
          <a:prstGeom prst="line">
            <a:avLst/>
          </a:prstGeom>
          <a:ln w="127000" cmpd="sng">
            <a:solidFill>
              <a:srgbClr val="03F2E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10487222" y="548555"/>
            <a:ext cx="1456255" cy="958701"/>
          </a:xfrm>
          <a:prstGeom prst="rect">
            <a:avLst/>
          </a:prstGeom>
        </p:spPr>
      </p:pic>
    </p:spTree>
    <p:extLst>
      <p:ext uri="{BB962C8B-B14F-4D97-AF65-F5344CB8AC3E}">
        <p14:creationId xmlns:p14="http://schemas.microsoft.com/office/powerpoint/2010/main" val="2334500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1D6D-9670-4B47-B616-D23FB3302A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28BB61A-F3A5-4BDF-8A84-E8CA445C8E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5DAAB5C-ADDA-4282-A6D6-181772D51633}"/>
              </a:ext>
            </a:extLst>
          </p:cNvPr>
          <p:cNvSpPr>
            <a:spLocks noGrp="1"/>
          </p:cNvSpPr>
          <p:nvPr>
            <p:ph type="dt" sz="half" idx="10"/>
          </p:nvPr>
        </p:nvSpPr>
        <p:spPr/>
        <p:txBody>
          <a:bodyPr/>
          <a:lstStyle/>
          <a:p>
            <a:fld id="{CEB5544E-3187-40E5-9C6B-908D5B118111}" type="datetime1">
              <a:rPr lang="en-GB" smtClean="0"/>
              <a:t>06/11/2024</a:t>
            </a:fld>
            <a:endParaRPr lang="en-GB"/>
          </a:p>
        </p:txBody>
      </p:sp>
      <p:sp>
        <p:nvSpPr>
          <p:cNvPr id="5" name="Footer Placeholder 4">
            <a:extLst>
              <a:ext uri="{FF2B5EF4-FFF2-40B4-BE49-F238E27FC236}">
                <a16:creationId xmlns:a16="http://schemas.microsoft.com/office/drawing/2014/main" id="{44B7E3C8-5EE3-4DB2-AC96-F99378D7E8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CE43D7-89E9-489C-A43C-B164CEC6D60A}"/>
              </a:ext>
            </a:extLst>
          </p:cNvPr>
          <p:cNvSpPr>
            <a:spLocks noGrp="1"/>
          </p:cNvSpPr>
          <p:nvPr>
            <p:ph type="sldNum" sz="quarter" idx="12"/>
          </p:nvPr>
        </p:nvSpPr>
        <p:spPr/>
        <p:txBody>
          <a:bodyPr/>
          <a:lstStyle/>
          <a:p>
            <a:fld id="{9E2B2683-96EF-4DD9-8CBB-F355A85DBC90}" type="slidenum">
              <a:rPr lang="en-GB" smtClean="0"/>
              <a:t>‹#›</a:t>
            </a:fld>
            <a:endParaRPr lang="en-GB"/>
          </a:p>
        </p:txBody>
      </p:sp>
    </p:spTree>
    <p:extLst>
      <p:ext uri="{BB962C8B-B14F-4D97-AF65-F5344CB8AC3E}">
        <p14:creationId xmlns:p14="http://schemas.microsoft.com/office/powerpoint/2010/main" val="391525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560A-89D1-4249-8ACA-43F2AE7595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4883B4-9DC6-4F30-BA5E-B4969085B6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93288DC8-185B-4655-9E20-952031F51F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51827"/>
            <a:ext cx="2552699" cy="1006173"/>
          </a:xfrm>
          <a:prstGeom prst="rect">
            <a:avLst/>
          </a:prstGeom>
        </p:spPr>
      </p:pic>
      <p:sp>
        <p:nvSpPr>
          <p:cNvPr id="6" name="Slide Number Placeholder 5">
            <a:extLst>
              <a:ext uri="{FF2B5EF4-FFF2-40B4-BE49-F238E27FC236}">
                <a16:creationId xmlns:a16="http://schemas.microsoft.com/office/drawing/2014/main" id="{C58091EE-DCFE-4786-A512-BAA16B38DC41}"/>
              </a:ext>
            </a:extLst>
          </p:cNvPr>
          <p:cNvSpPr>
            <a:spLocks noGrp="1"/>
          </p:cNvSpPr>
          <p:nvPr>
            <p:ph type="sldNum" sz="quarter" idx="12"/>
          </p:nvPr>
        </p:nvSpPr>
        <p:spPr>
          <a:xfrm>
            <a:off x="11309349" y="6009169"/>
            <a:ext cx="753287" cy="701674"/>
          </a:xfrm>
        </p:spPr>
        <p:txBody>
          <a:bodyPr/>
          <a:lstStyle/>
          <a:p>
            <a:fld id="{C3AA4C6E-0048-4F2E-8495-1029237E0D50}" type="slidenum">
              <a:rPr lang="en-GB" smtClean="0"/>
              <a:t>‹#›</a:t>
            </a:fld>
            <a:endParaRPr lang="en-GB" dirty="0"/>
          </a:p>
        </p:txBody>
      </p:sp>
      <p:sp>
        <p:nvSpPr>
          <p:cNvPr id="8" name="Picture Placeholder 9">
            <a:extLst>
              <a:ext uri="{FF2B5EF4-FFF2-40B4-BE49-F238E27FC236}">
                <a16:creationId xmlns:a16="http://schemas.microsoft.com/office/drawing/2014/main" id="{C3FA5835-1671-4ECE-8018-2F83C6DD45F1}"/>
              </a:ext>
            </a:extLst>
          </p:cNvPr>
          <p:cNvSpPr>
            <a:spLocks noGrp="1"/>
          </p:cNvSpPr>
          <p:nvPr>
            <p:ph type="pic" sz="quarter" idx="10" hasCustomPrompt="1"/>
          </p:nvPr>
        </p:nvSpPr>
        <p:spPr>
          <a:xfrm>
            <a:off x="2738387" y="5961857"/>
            <a:ext cx="2347324" cy="817562"/>
          </a:xfrm>
        </p:spPr>
        <p:txBody>
          <a:bodyPr>
            <a:normAutofit/>
          </a:bodyPr>
          <a:lstStyle>
            <a:lvl1pPr marL="0" indent="0">
              <a:buNone/>
              <a:defRPr sz="1600"/>
            </a:lvl1pPr>
          </a:lstStyle>
          <a:p>
            <a:r>
              <a:rPr lang="en-GB" dirty="0"/>
              <a:t>Extra logo if needed</a:t>
            </a:r>
          </a:p>
        </p:txBody>
      </p:sp>
      <p:sp>
        <p:nvSpPr>
          <p:cNvPr id="9" name="Picture Placeholder 9">
            <a:extLst>
              <a:ext uri="{FF2B5EF4-FFF2-40B4-BE49-F238E27FC236}">
                <a16:creationId xmlns:a16="http://schemas.microsoft.com/office/drawing/2014/main" id="{DB25724C-A464-4E4D-B34F-93567998476B}"/>
              </a:ext>
            </a:extLst>
          </p:cNvPr>
          <p:cNvSpPr>
            <a:spLocks noGrp="1"/>
          </p:cNvSpPr>
          <p:nvPr>
            <p:ph type="pic" sz="quarter" idx="13" hasCustomPrompt="1"/>
          </p:nvPr>
        </p:nvSpPr>
        <p:spPr>
          <a:xfrm>
            <a:off x="5440488" y="5961857"/>
            <a:ext cx="2347324" cy="817562"/>
          </a:xfrm>
        </p:spPr>
        <p:txBody>
          <a:bodyPr>
            <a:normAutofit/>
          </a:bodyPr>
          <a:lstStyle>
            <a:lvl1pPr marL="0" indent="0">
              <a:buNone/>
              <a:defRPr sz="1600"/>
            </a:lvl1pPr>
          </a:lstStyle>
          <a:p>
            <a:r>
              <a:rPr lang="en-GB" dirty="0"/>
              <a:t>Extra logo if needed</a:t>
            </a:r>
          </a:p>
        </p:txBody>
      </p:sp>
    </p:spTree>
    <p:extLst>
      <p:ext uri="{BB962C8B-B14F-4D97-AF65-F5344CB8AC3E}">
        <p14:creationId xmlns:p14="http://schemas.microsoft.com/office/powerpoint/2010/main" val="90404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A5803-F75F-4F28-925E-0DBE35CFD74A}"/>
              </a:ext>
            </a:extLst>
          </p:cNvPr>
          <p:cNvSpPr>
            <a:spLocks noGrp="1"/>
          </p:cNvSpPr>
          <p:nvPr>
            <p:ph type="title" hasCustomPrompt="1"/>
          </p:nvPr>
        </p:nvSpPr>
        <p:spPr>
          <a:xfrm>
            <a:off x="1206856" y="1283361"/>
            <a:ext cx="2527799" cy="1696146"/>
          </a:xfrm>
        </p:spPr>
        <p:txBody>
          <a:bodyPr anchor="t">
            <a:normAutofit/>
          </a:bodyPr>
          <a:lstStyle>
            <a:lvl1pPr>
              <a:defRPr sz="11500">
                <a:latin typeface="Montserrat Black" panose="00000A00000000000000" pitchFamily="2" charset="0"/>
              </a:defRPr>
            </a:lvl1pPr>
          </a:lstStyle>
          <a:p>
            <a:r>
              <a:rPr lang="en-US" dirty="0"/>
              <a:t>1.</a:t>
            </a:r>
            <a:endParaRPr lang="en-GB" dirty="0"/>
          </a:p>
        </p:txBody>
      </p:sp>
      <p:sp>
        <p:nvSpPr>
          <p:cNvPr id="3" name="Text Placeholder 2">
            <a:extLst>
              <a:ext uri="{FF2B5EF4-FFF2-40B4-BE49-F238E27FC236}">
                <a16:creationId xmlns:a16="http://schemas.microsoft.com/office/drawing/2014/main" id="{0A5EC13D-3D5E-44B0-8D8E-0620E79C89CD}"/>
              </a:ext>
            </a:extLst>
          </p:cNvPr>
          <p:cNvSpPr>
            <a:spLocks noGrp="1"/>
          </p:cNvSpPr>
          <p:nvPr>
            <p:ph type="body" idx="1" hasCustomPrompt="1"/>
          </p:nvPr>
        </p:nvSpPr>
        <p:spPr>
          <a:xfrm>
            <a:off x="1206855" y="3128400"/>
            <a:ext cx="9658065" cy="2446239"/>
          </a:xfrm>
        </p:spPr>
        <p:txBody>
          <a:bodyPr>
            <a:normAutofit/>
          </a:bodyPr>
          <a:lstStyle>
            <a:lvl1pPr marL="0" indent="0">
              <a:buNone/>
              <a:defRPr sz="6000">
                <a:solidFill>
                  <a:schemeClr val="tx1"/>
                </a:solidFill>
                <a:latin typeface="Work Sans Medium"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title</a:t>
            </a:r>
          </a:p>
        </p:txBody>
      </p:sp>
    </p:spTree>
    <p:extLst>
      <p:ext uri="{BB962C8B-B14F-4D97-AF65-F5344CB8AC3E}">
        <p14:creationId xmlns:p14="http://schemas.microsoft.com/office/powerpoint/2010/main" val="2786160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D05AD-691B-4940-8218-03DBF8FB40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A35973-8573-41CE-AA82-5B92B32622F3}"/>
              </a:ext>
            </a:extLst>
          </p:cNvPr>
          <p:cNvSpPr>
            <a:spLocks noGrp="1"/>
          </p:cNvSpPr>
          <p:nvPr>
            <p:ph sz="half" idx="1"/>
          </p:nvPr>
        </p:nvSpPr>
        <p:spPr>
          <a:xfrm>
            <a:off x="838200" y="1825625"/>
            <a:ext cx="5181600" cy="3850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E947336F-15A2-4F21-B5FD-0B0D58DF443C}"/>
              </a:ext>
            </a:extLst>
          </p:cNvPr>
          <p:cNvSpPr>
            <a:spLocks noGrp="1"/>
          </p:cNvSpPr>
          <p:nvPr>
            <p:ph sz="half" idx="2"/>
          </p:nvPr>
        </p:nvSpPr>
        <p:spPr>
          <a:xfrm>
            <a:off x="6172200" y="1825625"/>
            <a:ext cx="5181600" cy="3866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a:extLst>
              <a:ext uri="{FF2B5EF4-FFF2-40B4-BE49-F238E27FC236}">
                <a16:creationId xmlns:a16="http://schemas.microsoft.com/office/drawing/2014/main" id="{16945584-E56F-468A-9F24-8250F099200D}"/>
              </a:ext>
            </a:extLst>
          </p:cNvPr>
          <p:cNvSpPr>
            <a:spLocks noGrp="1"/>
          </p:cNvSpPr>
          <p:nvPr>
            <p:ph type="sldNum" sz="quarter" idx="12"/>
          </p:nvPr>
        </p:nvSpPr>
        <p:spPr/>
        <p:txBody>
          <a:bodyPr/>
          <a:lstStyle/>
          <a:p>
            <a:fld id="{C3AA4C6E-0048-4F2E-8495-1029237E0D50}" type="slidenum">
              <a:rPr lang="en-GB" smtClean="0"/>
              <a:t>‹#›</a:t>
            </a:fld>
            <a:endParaRPr lang="en-GB"/>
          </a:p>
        </p:txBody>
      </p:sp>
      <p:pic>
        <p:nvPicPr>
          <p:cNvPr id="8" name="Picture 7">
            <a:extLst>
              <a:ext uri="{FF2B5EF4-FFF2-40B4-BE49-F238E27FC236}">
                <a16:creationId xmlns:a16="http://schemas.microsoft.com/office/drawing/2014/main" id="{7A4506B8-69C0-486C-BFB5-42D99D3D6F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51827"/>
            <a:ext cx="2552699" cy="1006173"/>
          </a:xfrm>
          <a:prstGeom prst="rect">
            <a:avLst/>
          </a:prstGeom>
        </p:spPr>
      </p:pic>
      <p:sp>
        <p:nvSpPr>
          <p:cNvPr id="9" name="Picture Placeholder 9">
            <a:extLst>
              <a:ext uri="{FF2B5EF4-FFF2-40B4-BE49-F238E27FC236}">
                <a16:creationId xmlns:a16="http://schemas.microsoft.com/office/drawing/2014/main" id="{ACB01F11-DA3A-4449-83AF-3ABBF8B7E094}"/>
              </a:ext>
            </a:extLst>
          </p:cNvPr>
          <p:cNvSpPr>
            <a:spLocks noGrp="1"/>
          </p:cNvSpPr>
          <p:nvPr>
            <p:ph type="pic" sz="quarter" idx="10" hasCustomPrompt="1"/>
          </p:nvPr>
        </p:nvSpPr>
        <p:spPr>
          <a:xfrm>
            <a:off x="2738387" y="5961857"/>
            <a:ext cx="2347324" cy="817562"/>
          </a:xfrm>
        </p:spPr>
        <p:txBody>
          <a:bodyPr>
            <a:normAutofit/>
          </a:bodyPr>
          <a:lstStyle>
            <a:lvl1pPr marL="0" indent="0">
              <a:buNone/>
              <a:defRPr sz="1600"/>
            </a:lvl1pPr>
          </a:lstStyle>
          <a:p>
            <a:r>
              <a:rPr lang="en-GB" dirty="0"/>
              <a:t>Extra logo if needed</a:t>
            </a:r>
          </a:p>
        </p:txBody>
      </p:sp>
      <p:sp>
        <p:nvSpPr>
          <p:cNvPr id="10" name="Picture Placeholder 9">
            <a:extLst>
              <a:ext uri="{FF2B5EF4-FFF2-40B4-BE49-F238E27FC236}">
                <a16:creationId xmlns:a16="http://schemas.microsoft.com/office/drawing/2014/main" id="{934C163F-3EC3-40F5-93FF-FFD3DBF90B68}"/>
              </a:ext>
            </a:extLst>
          </p:cNvPr>
          <p:cNvSpPr>
            <a:spLocks noGrp="1"/>
          </p:cNvSpPr>
          <p:nvPr>
            <p:ph type="pic" sz="quarter" idx="13" hasCustomPrompt="1"/>
          </p:nvPr>
        </p:nvSpPr>
        <p:spPr>
          <a:xfrm>
            <a:off x="5440488" y="5961857"/>
            <a:ext cx="2347324" cy="817562"/>
          </a:xfrm>
        </p:spPr>
        <p:txBody>
          <a:bodyPr>
            <a:normAutofit/>
          </a:bodyPr>
          <a:lstStyle>
            <a:lvl1pPr marL="0" indent="0">
              <a:buNone/>
              <a:defRPr sz="1600"/>
            </a:lvl1pPr>
          </a:lstStyle>
          <a:p>
            <a:r>
              <a:rPr lang="en-GB" dirty="0"/>
              <a:t>Extra logo if needed</a:t>
            </a:r>
          </a:p>
        </p:txBody>
      </p:sp>
    </p:spTree>
    <p:extLst>
      <p:ext uri="{BB962C8B-B14F-4D97-AF65-F5344CB8AC3E}">
        <p14:creationId xmlns:p14="http://schemas.microsoft.com/office/powerpoint/2010/main" val="692232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6D5C77-69D2-4EC7-8A0D-34585F2BD1A0}"/>
              </a:ext>
            </a:extLst>
          </p:cNvPr>
          <p:cNvSpPr>
            <a:spLocks noGrp="1"/>
          </p:cNvSpPr>
          <p:nvPr>
            <p:ph type="body" idx="1"/>
          </p:nvPr>
        </p:nvSpPr>
        <p:spPr>
          <a:xfrm>
            <a:off x="839788" y="1681163"/>
            <a:ext cx="5157787" cy="823912"/>
          </a:xfrm>
        </p:spPr>
        <p:txBody>
          <a:bodyPr anchor="b"/>
          <a:lstStyle>
            <a:lvl1pPr marL="0" indent="0">
              <a:buNone/>
              <a:defRPr sz="2400" b="0">
                <a:latin typeface="Work Sans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37291E-60F8-4844-B861-EE63943D9439}"/>
              </a:ext>
            </a:extLst>
          </p:cNvPr>
          <p:cNvSpPr>
            <a:spLocks noGrp="1"/>
          </p:cNvSpPr>
          <p:nvPr>
            <p:ph sz="half" idx="2"/>
          </p:nvPr>
        </p:nvSpPr>
        <p:spPr>
          <a:xfrm>
            <a:off x="839788" y="2505075"/>
            <a:ext cx="5157787" cy="3186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A615014B-1E0C-4281-B0AE-30D64844BB05}"/>
              </a:ext>
            </a:extLst>
          </p:cNvPr>
          <p:cNvSpPr>
            <a:spLocks noGrp="1"/>
          </p:cNvSpPr>
          <p:nvPr>
            <p:ph type="body" sz="quarter" idx="3"/>
          </p:nvPr>
        </p:nvSpPr>
        <p:spPr>
          <a:xfrm>
            <a:off x="6172200" y="1681163"/>
            <a:ext cx="5183188" cy="823912"/>
          </a:xfrm>
        </p:spPr>
        <p:txBody>
          <a:bodyPr anchor="b"/>
          <a:lstStyle>
            <a:lvl1pPr marL="0" indent="0">
              <a:buNone/>
              <a:defRPr sz="2400" b="0">
                <a:latin typeface="Work Sans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044F63-EED6-4DFF-AE5F-94273067A90B}"/>
              </a:ext>
            </a:extLst>
          </p:cNvPr>
          <p:cNvSpPr>
            <a:spLocks noGrp="1"/>
          </p:cNvSpPr>
          <p:nvPr>
            <p:ph sz="quarter" idx="4"/>
          </p:nvPr>
        </p:nvSpPr>
        <p:spPr>
          <a:xfrm>
            <a:off x="6172200" y="2505075"/>
            <a:ext cx="5183188" cy="3186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370D90D6-7259-455E-B4F0-EA4F0395A3E6}"/>
              </a:ext>
            </a:extLst>
          </p:cNvPr>
          <p:cNvSpPr>
            <a:spLocks noGrp="1"/>
          </p:cNvSpPr>
          <p:nvPr>
            <p:ph type="sldNum" sz="quarter" idx="12"/>
          </p:nvPr>
        </p:nvSpPr>
        <p:spPr/>
        <p:txBody>
          <a:bodyPr/>
          <a:lstStyle/>
          <a:p>
            <a:fld id="{C3AA4C6E-0048-4F2E-8495-1029237E0D50}" type="slidenum">
              <a:rPr lang="en-GB" smtClean="0"/>
              <a:t>‹#›</a:t>
            </a:fld>
            <a:endParaRPr lang="en-GB"/>
          </a:p>
        </p:txBody>
      </p:sp>
      <p:sp>
        <p:nvSpPr>
          <p:cNvPr id="10" name="Title 1">
            <a:extLst>
              <a:ext uri="{FF2B5EF4-FFF2-40B4-BE49-F238E27FC236}">
                <a16:creationId xmlns:a16="http://schemas.microsoft.com/office/drawing/2014/main" id="{BCFEB6AE-BDE6-4231-8C3D-95C5647B6B1F}"/>
              </a:ext>
            </a:extLst>
          </p:cNvPr>
          <p:cNvSpPr>
            <a:spLocks noGrp="1"/>
          </p:cNvSpPr>
          <p:nvPr>
            <p:ph type="title"/>
          </p:nvPr>
        </p:nvSpPr>
        <p:spPr>
          <a:xfrm>
            <a:off x="1193800" y="0"/>
            <a:ext cx="8724900" cy="1485899"/>
          </a:xfrm>
        </p:spPr>
        <p:txBody>
          <a:bodyPr/>
          <a:lstStyle/>
          <a:p>
            <a:r>
              <a:rPr lang="en-US"/>
              <a:t>Click to edit Master title style</a:t>
            </a:r>
            <a:endParaRPr lang="en-GB" dirty="0"/>
          </a:p>
        </p:txBody>
      </p:sp>
      <p:pic>
        <p:nvPicPr>
          <p:cNvPr id="11" name="Picture 10">
            <a:extLst>
              <a:ext uri="{FF2B5EF4-FFF2-40B4-BE49-F238E27FC236}">
                <a16:creationId xmlns:a16="http://schemas.microsoft.com/office/drawing/2014/main" id="{5289EF7A-0332-41BF-9D3A-92780967EA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51827"/>
            <a:ext cx="2552699" cy="1006173"/>
          </a:xfrm>
          <a:prstGeom prst="rect">
            <a:avLst/>
          </a:prstGeom>
        </p:spPr>
      </p:pic>
      <p:sp>
        <p:nvSpPr>
          <p:cNvPr id="12" name="Picture Placeholder 9">
            <a:extLst>
              <a:ext uri="{FF2B5EF4-FFF2-40B4-BE49-F238E27FC236}">
                <a16:creationId xmlns:a16="http://schemas.microsoft.com/office/drawing/2014/main" id="{9A0A7F3E-8DE7-4CBA-B699-0A2A35677CF6}"/>
              </a:ext>
            </a:extLst>
          </p:cNvPr>
          <p:cNvSpPr>
            <a:spLocks noGrp="1"/>
          </p:cNvSpPr>
          <p:nvPr>
            <p:ph type="pic" sz="quarter" idx="10" hasCustomPrompt="1"/>
          </p:nvPr>
        </p:nvSpPr>
        <p:spPr>
          <a:xfrm>
            <a:off x="2738387" y="5961857"/>
            <a:ext cx="2347324" cy="817562"/>
          </a:xfrm>
        </p:spPr>
        <p:txBody>
          <a:bodyPr>
            <a:normAutofit/>
          </a:bodyPr>
          <a:lstStyle>
            <a:lvl1pPr marL="0" indent="0">
              <a:buNone/>
              <a:defRPr sz="1600"/>
            </a:lvl1pPr>
          </a:lstStyle>
          <a:p>
            <a:r>
              <a:rPr lang="en-GB" dirty="0"/>
              <a:t>Extra logo if needed</a:t>
            </a:r>
          </a:p>
        </p:txBody>
      </p:sp>
      <p:sp>
        <p:nvSpPr>
          <p:cNvPr id="13" name="Picture Placeholder 9">
            <a:extLst>
              <a:ext uri="{FF2B5EF4-FFF2-40B4-BE49-F238E27FC236}">
                <a16:creationId xmlns:a16="http://schemas.microsoft.com/office/drawing/2014/main" id="{A7BE8696-E73F-4D69-BF33-3826E15F4E17}"/>
              </a:ext>
            </a:extLst>
          </p:cNvPr>
          <p:cNvSpPr>
            <a:spLocks noGrp="1"/>
          </p:cNvSpPr>
          <p:nvPr>
            <p:ph type="pic" sz="quarter" idx="13" hasCustomPrompt="1"/>
          </p:nvPr>
        </p:nvSpPr>
        <p:spPr>
          <a:xfrm>
            <a:off x="5440488" y="5961857"/>
            <a:ext cx="2347324" cy="817562"/>
          </a:xfrm>
        </p:spPr>
        <p:txBody>
          <a:bodyPr>
            <a:normAutofit/>
          </a:bodyPr>
          <a:lstStyle>
            <a:lvl1pPr marL="0" indent="0">
              <a:buNone/>
              <a:defRPr sz="1600"/>
            </a:lvl1pPr>
          </a:lstStyle>
          <a:p>
            <a:r>
              <a:rPr lang="en-GB" dirty="0"/>
              <a:t>Extra logo if needed</a:t>
            </a:r>
          </a:p>
        </p:txBody>
      </p:sp>
    </p:spTree>
    <p:extLst>
      <p:ext uri="{BB962C8B-B14F-4D97-AF65-F5344CB8AC3E}">
        <p14:creationId xmlns:p14="http://schemas.microsoft.com/office/powerpoint/2010/main" val="420116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spot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8104-89F1-4211-B1D0-6C09CD264570}"/>
              </a:ext>
            </a:extLst>
          </p:cNvPr>
          <p:cNvSpPr>
            <a:spLocks noGrp="1"/>
          </p:cNvSpPr>
          <p:nvPr>
            <p:ph type="title" hasCustomPrompt="1"/>
          </p:nvPr>
        </p:nvSpPr>
        <p:spPr>
          <a:xfrm>
            <a:off x="1548259" y="2054831"/>
            <a:ext cx="8724900" cy="831909"/>
          </a:xfrm>
        </p:spPr>
        <p:txBody>
          <a:bodyPr anchor="t">
            <a:normAutofit/>
          </a:bodyPr>
          <a:lstStyle>
            <a:lvl1pPr algn="l">
              <a:defRPr sz="5400">
                <a:latin typeface="Montserrat Black" panose="00000A00000000000000" pitchFamily="2" charset="0"/>
              </a:defRPr>
            </a:lvl1pPr>
          </a:lstStyle>
          <a:p>
            <a:r>
              <a:rPr lang="en-US" dirty="0"/>
              <a:t>$100,000,000,000,000</a:t>
            </a:r>
            <a:endParaRPr lang="en-GB" dirty="0"/>
          </a:p>
        </p:txBody>
      </p:sp>
      <p:sp>
        <p:nvSpPr>
          <p:cNvPr id="7" name="Text Placeholder 6">
            <a:extLst>
              <a:ext uri="{FF2B5EF4-FFF2-40B4-BE49-F238E27FC236}">
                <a16:creationId xmlns:a16="http://schemas.microsoft.com/office/drawing/2014/main" id="{3BD9FE62-5666-467A-835C-899E2D7988F1}"/>
              </a:ext>
            </a:extLst>
          </p:cNvPr>
          <p:cNvSpPr>
            <a:spLocks noGrp="1"/>
          </p:cNvSpPr>
          <p:nvPr>
            <p:ph type="body" sz="quarter" idx="10" hasCustomPrompt="1"/>
          </p:nvPr>
        </p:nvSpPr>
        <p:spPr>
          <a:xfrm>
            <a:off x="1551397" y="2977116"/>
            <a:ext cx="8721315" cy="1079205"/>
          </a:xfrm>
        </p:spPr>
        <p:txBody>
          <a:bodyPr>
            <a:normAutofit/>
          </a:bodyPr>
          <a:lstStyle>
            <a:lvl1pPr marL="0" indent="0">
              <a:buNone/>
              <a:defRPr sz="2400"/>
            </a:lvl1pPr>
          </a:lstStyle>
          <a:p>
            <a:pPr lvl="0"/>
            <a:r>
              <a:rPr lang="en-GB" dirty="0"/>
              <a:t>lost to global tax abuse every year</a:t>
            </a:r>
          </a:p>
        </p:txBody>
      </p:sp>
      <p:pic>
        <p:nvPicPr>
          <p:cNvPr id="9" name="Picture 8">
            <a:extLst>
              <a:ext uri="{FF2B5EF4-FFF2-40B4-BE49-F238E27FC236}">
                <a16:creationId xmlns:a16="http://schemas.microsoft.com/office/drawing/2014/main" id="{3ECDFDCB-2E03-4789-934A-D2BCE803F5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304" y="2977116"/>
            <a:ext cx="1077955" cy="1018068"/>
          </a:xfrm>
          <a:prstGeom prst="rect">
            <a:avLst/>
          </a:prstGeom>
        </p:spPr>
      </p:pic>
    </p:spTree>
    <p:extLst>
      <p:ext uri="{BB962C8B-B14F-4D97-AF65-F5344CB8AC3E}">
        <p14:creationId xmlns:p14="http://schemas.microsoft.com/office/powerpoint/2010/main" val="310321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3F5CB25-202F-414F-9564-B0A2967CB982}"/>
              </a:ext>
            </a:extLst>
          </p:cNvPr>
          <p:cNvSpPr>
            <a:spLocks noGrp="1"/>
          </p:cNvSpPr>
          <p:nvPr>
            <p:ph type="title" hasCustomPrompt="1"/>
          </p:nvPr>
        </p:nvSpPr>
        <p:spPr>
          <a:xfrm>
            <a:off x="1548259" y="1479479"/>
            <a:ext cx="8724900" cy="2465797"/>
          </a:xfrm>
        </p:spPr>
        <p:txBody>
          <a:bodyPr>
            <a:noAutofit/>
          </a:bodyPr>
          <a:lstStyle>
            <a:lvl1pPr algn="l">
              <a:defRPr lang="en-US" sz="4400" b="0" i="0" smtClean="0">
                <a:effectLst/>
              </a:defRPr>
            </a:lvl1pPr>
          </a:lstStyle>
          <a:p>
            <a:r>
              <a:rPr lang="en-US" dirty="0"/>
              <a:t>Taxes, taxes, taxes. All the rest is </a:t>
            </a:r>
            <a:r>
              <a:rPr lang="en-US" dirty="0" err="1"/>
              <a:t>bullsh</a:t>
            </a:r>
            <a:r>
              <a:rPr lang="en-US" dirty="0"/>
              <a:t>*t in my opinion.</a:t>
            </a:r>
            <a:endParaRPr lang="en-GB" dirty="0"/>
          </a:p>
        </p:txBody>
      </p:sp>
      <p:sp>
        <p:nvSpPr>
          <p:cNvPr id="8" name="TextBox 7">
            <a:extLst>
              <a:ext uri="{FF2B5EF4-FFF2-40B4-BE49-F238E27FC236}">
                <a16:creationId xmlns:a16="http://schemas.microsoft.com/office/drawing/2014/main" id="{8489DB2E-EDE3-40DC-823C-EC7ED2D502E6}"/>
              </a:ext>
            </a:extLst>
          </p:cNvPr>
          <p:cNvSpPr txBox="1"/>
          <p:nvPr userDrawn="1"/>
        </p:nvSpPr>
        <p:spPr>
          <a:xfrm>
            <a:off x="522271" y="763714"/>
            <a:ext cx="1001731" cy="2215991"/>
          </a:xfrm>
          <a:prstGeom prst="rect">
            <a:avLst/>
          </a:prstGeom>
          <a:noFill/>
        </p:spPr>
        <p:txBody>
          <a:bodyPr wrap="square" rtlCol="0">
            <a:spAutoFit/>
          </a:bodyPr>
          <a:lstStyle/>
          <a:p>
            <a:r>
              <a:rPr lang="en-GB" sz="13800" b="1" dirty="0">
                <a:solidFill>
                  <a:srgbClr val="687E65"/>
                </a:solidFill>
                <a:latin typeface="Century" panose="02040604050505020304" pitchFamily="18" charset="0"/>
              </a:rPr>
              <a:t>“</a:t>
            </a:r>
          </a:p>
        </p:txBody>
      </p:sp>
      <p:sp>
        <p:nvSpPr>
          <p:cNvPr id="7" name="TextBox 6">
            <a:extLst>
              <a:ext uri="{FF2B5EF4-FFF2-40B4-BE49-F238E27FC236}">
                <a16:creationId xmlns:a16="http://schemas.microsoft.com/office/drawing/2014/main" id="{33C606FB-853F-447D-A5F9-061ED455572B}"/>
              </a:ext>
            </a:extLst>
          </p:cNvPr>
          <p:cNvSpPr txBox="1"/>
          <p:nvPr userDrawn="1"/>
        </p:nvSpPr>
        <p:spPr>
          <a:xfrm>
            <a:off x="488022" y="719191"/>
            <a:ext cx="1001731" cy="2215991"/>
          </a:xfrm>
          <a:prstGeom prst="rect">
            <a:avLst/>
          </a:prstGeom>
          <a:noFill/>
        </p:spPr>
        <p:txBody>
          <a:bodyPr wrap="square" rtlCol="0">
            <a:spAutoFit/>
          </a:bodyPr>
          <a:lstStyle/>
          <a:p>
            <a:r>
              <a:rPr lang="en-GB" sz="13800" b="1" dirty="0">
                <a:latin typeface="Century" panose="02040604050505020304" pitchFamily="18" charset="0"/>
              </a:rPr>
              <a:t>“</a:t>
            </a:r>
          </a:p>
        </p:txBody>
      </p:sp>
      <p:sp>
        <p:nvSpPr>
          <p:cNvPr id="10" name="Text Placeholder 9">
            <a:extLst>
              <a:ext uri="{FF2B5EF4-FFF2-40B4-BE49-F238E27FC236}">
                <a16:creationId xmlns:a16="http://schemas.microsoft.com/office/drawing/2014/main" id="{2D46F4B4-F26D-41D8-A0CE-0790E69A09D3}"/>
              </a:ext>
            </a:extLst>
          </p:cNvPr>
          <p:cNvSpPr>
            <a:spLocks noGrp="1"/>
          </p:cNvSpPr>
          <p:nvPr>
            <p:ph type="body" sz="quarter" idx="10" hasCustomPrompt="1"/>
          </p:nvPr>
        </p:nvSpPr>
        <p:spPr>
          <a:xfrm>
            <a:off x="1547813" y="4087813"/>
            <a:ext cx="8724900" cy="1201737"/>
          </a:xfrm>
        </p:spPr>
        <p:txBody>
          <a:bodyPr>
            <a:normAutofit/>
          </a:bodyPr>
          <a:lstStyle>
            <a:lvl1pPr marL="0" indent="0">
              <a:buNone/>
              <a:defRPr sz="2400"/>
            </a:lvl1pPr>
          </a:lstStyle>
          <a:p>
            <a:pPr lvl="0"/>
            <a:r>
              <a:rPr lang="en-GB" dirty="0" err="1"/>
              <a:t>Rutger</a:t>
            </a:r>
            <a:r>
              <a:rPr lang="en-GB" dirty="0"/>
              <a:t> Bregman, 2019</a:t>
            </a:r>
          </a:p>
        </p:txBody>
      </p:sp>
    </p:spTree>
    <p:extLst>
      <p:ext uri="{BB962C8B-B14F-4D97-AF65-F5344CB8AC3E}">
        <p14:creationId xmlns:p14="http://schemas.microsoft.com/office/powerpoint/2010/main" val="387803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8BE8-499E-4977-84E2-0EC23653FFB2}"/>
              </a:ext>
            </a:extLst>
          </p:cNvPr>
          <p:cNvSpPr>
            <a:spLocks noGrp="1"/>
          </p:cNvSpPr>
          <p:nvPr>
            <p:ph type="title"/>
          </p:nvPr>
        </p:nvSpPr>
        <p:spPr>
          <a:xfrm>
            <a:off x="1212350" y="0"/>
            <a:ext cx="3837397" cy="1807662"/>
          </a:xfrm>
        </p:spPr>
        <p:txBody>
          <a:bodyPr anchor="ctr"/>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8F190EE-B6FB-402D-B824-9A4B72A67BA9}"/>
              </a:ext>
            </a:extLst>
          </p:cNvPr>
          <p:cNvSpPr>
            <a:spLocks noGrp="1"/>
          </p:cNvSpPr>
          <p:nvPr>
            <p:ph idx="1"/>
          </p:nvPr>
        </p:nvSpPr>
        <p:spPr>
          <a:xfrm>
            <a:off x="5183188" y="1145569"/>
            <a:ext cx="6560174" cy="45206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1918C5-790D-4FCA-A40C-9CD8A62C70B7}"/>
              </a:ext>
            </a:extLst>
          </p:cNvPr>
          <p:cNvSpPr>
            <a:spLocks noGrp="1"/>
          </p:cNvSpPr>
          <p:nvPr>
            <p:ph type="body" sz="half" idx="2"/>
          </p:nvPr>
        </p:nvSpPr>
        <p:spPr>
          <a:xfrm>
            <a:off x="1212350" y="1854486"/>
            <a:ext cx="3837397" cy="38117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35E1FB9-C539-4062-A0A5-8CA5F5CA22BC}"/>
              </a:ext>
            </a:extLst>
          </p:cNvPr>
          <p:cNvSpPr>
            <a:spLocks noGrp="1"/>
          </p:cNvSpPr>
          <p:nvPr>
            <p:ph type="sldNum" sz="quarter" idx="12"/>
          </p:nvPr>
        </p:nvSpPr>
        <p:spPr/>
        <p:txBody>
          <a:bodyPr/>
          <a:lstStyle/>
          <a:p>
            <a:fld id="{C3AA4C6E-0048-4F2E-8495-1029237E0D50}" type="slidenum">
              <a:rPr lang="en-GB" smtClean="0"/>
              <a:t>‹#›</a:t>
            </a:fld>
            <a:endParaRPr lang="en-GB"/>
          </a:p>
        </p:txBody>
      </p:sp>
      <p:pic>
        <p:nvPicPr>
          <p:cNvPr id="8" name="Picture 7">
            <a:extLst>
              <a:ext uri="{FF2B5EF4-FFF2-40B4-BE49-F238E27FC236}">
                <a16:creationId xmlns:a16="http://schemas.microsoft.com/office/drawing/2014/main" id="{CEC924C8-8C9F-4D1C-B9DC-ED05F73F08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51827"/>
            <a:ext cx="2552699" cy="1006173"/>
          </a:xfrm>
          <a:prstGeom prst="rect">
            <a:avLst/>
          </a:prstGeom>
        </p:spPr>
      </p:pic>
      <p:sp>
        <p:nvSpPr>
          <p:cNvPr id="9" name="Picture Placeholder 9">
            <a:extLst>
              <a:ext uri="{FF2B5EF4-FFF2-40B4-BE49-F238E27FC236}">
                <a16:creationId xmlns:a16="http://schemas.microsoft.com/office/drawing/2014/main" id="{29E01642-48B2-4BE3-B055-8883BE3EFF6F}"/>
              </a:ext>
            </a:extLst>
          </p:cNvPr>
          <p:cNvSpPr>
            <a:spLocks noGrp="1"/>
          </p:cNvSpPr>
          <p:nvPr>
            <p:ph type="pic" sz="quarter" idx="10" hasCustomPrompt="1"/>
          </p:nvPr>
        </p:nvSpPr>
        <p:spPr>
          <a:xfrm>
            <a:off x="2738387" y="5961857"/>
            <a:ext cx="2347324" cy="817562"/>
          </a:xfrm>
        </p:spPr>
        <p:txBody>
          <a:bodyPr>
            <a:normAutofit/>
          </a:bodyPr>
          <a:lstStyle>
            <a:lvl1pPr marL="0" indent="0">
              <a:buNone/>
              <a:defRPr sz="1600"/>
            </a:lvl1pPr>
          </a:lstStyle>
          <a:p>
            <a:r>
              <a:rPr lang="en-GB" dirty="0"/>
              <a:t>Extra logo if needed</a:t>
            </a:r>
          </a:p>
        </p:txBody>
      </p:sp>
      <p:sp>
        <p:nvSpPr>
          <p:cNvPr id="10" name="Picture Placeholder 9">
            <a:extLst>
              <a:ext uri="{FF2B5EF4-FFF2-40B4-BE49-F238E27FC236}">
                <a16:creationId xmlns:a16="http://schemas.microsoft.com/office/drawing/2014/main" id="{269A8F5A-61FD-4994-A898-BDA5C2319DC6}"/>
              </a:ext>
            </a:extLst>
          </p:cNvPr>
          <p:cNvSpPr>
            <a:spLocks noGrp="1"/>
          </p:cNvSpPr>
          <p:nvPr>
            <p:ph type="pic" sz="quarter" idx="13" hasCustomPrompt="1"/>
          </p:nvPr>
        </p:nvSpPr>
        <p:spPr>
          <a:xfrm>
            <a:off x="5440488" y="5961857"/>
            <a:ext cx="2347324" cy="817562"/>
          </a:xfrm>
        </p:spPr>
        <p:txBody>
          <a:bodyPr>
            <a:normAutofit/>
          </a:bodyPr>
          <a:lstStyle>
            <a:lvl1pPr marL="0" indent="0">
              <a:buNone/>
              <a:defRPr sz="1600"/>
            </a:lvl1pPr>
          </a:lstStyle>
          <a:p>
            <a:r>
              <a:rPr lang="en-GB" dirty="0"/>
              <a:t>Extra logo if needed</a:t>
            </a:r>
          </a:p>
        </p:txBody>
      </p:sp>
    </p:spTree>
    <p:extLst>
      <p:ext uri="{BB962C8B-B14F-4D97-AF65-F5344CB8AC3E}">
        <p14:creationId xmlns:p14="http://schemas.microsoft.com/office/powerpoint/2010/main" val="1359090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D3172BB-6D16-4945-BE52-753AE778C695}"/>
              </a:ext>
            </a:extLst>
          </p:cNvPr>
          <p:cNvSpPr>
            <a:spLocks noGrp="1"/>
          </p:cNvSpPr>
          <p:nvPr>
            <p:ph type="pic" idx="1"/>
          </p:nvPr>
        </p:nvSpPr>
        <p:spPr>
          <a:xfrm>
            <a:off x="5183188" y="1155842"/>
            <a:ext cx="6549900" cy="453090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7" name="Slide Number Placeholder 6">
            <a:extLst>
              <a:ext uri="{FF2B5EF4-FFF2-40B4-BE49-F238E27FC236}">
                <a16:creationId xmlns:a16="http://schemas.microsoft.com/office/drawing/2014/main" id="{F2BE9D42-9677-4216-BE1B-F9438FC1E64D}"/>
              </a:ext>
            </a:extLst>
          </p:cNvPr>
          <p:cNvSpPr>
            <a:spLocks noGrp="1"/>
          </p:cNvSpPr>
          <p:nvPr>
            <p:ph type="sldNum" sz="quarter" idx="12"/>
          </p:nvPr>
        </p:nvSpPr>
        <p:spPr/>
        <p:txBody>
          <a:bodyPr/>
          <a:lstStyle/>
          <a:p>
            <a:fld id="{C3AA4C6E-0048-4F2E-8495-1029237E0D50}" type="slidenum">
              <a:rPr lang="en-GB" smtClean="0"/>
              <a:t>‹#›</a:t>
            </a:fld>
            <a:endParaRPr lang="en-GB"/>
          </a:p>
        </p:txBody>
      </p:sp>
      <p:sp>
        <p:nvSpPr>
          <p:cNvPr id="8" name="Title 1">
            <a:extLst>
              <a:ext uri="{FF2B5EF4-FFF2-40B4-BE49-F238E27FC236}">
                <a16:creationId xmlns:a16="http://schemas.microsoft.com/office/drawing/2014/main" id="{07DD9EE4-92DD-4669-9801-2A13DF466ACD}"/>
              </a:ext>
            </a:extLst>
          </p:cNvPr>
          <p:cNvSpPr>
            <a:spLocks noGrp="1"/>
          </p:cNvSpPr>
          <p:nvPr>
            <p:ph type="title"/>
          </p:nvPr>
        </p:nvSpPr>
        <p:spPr>
          <a:xfrm>
            <a:off x="1212350" y="0"/>
            <a:ext cx="3837397" cy="1807662"/>
          </a:xfrm>
        </p:spPr>
        <p:txBody>
          <a:bodyPr anchor="ctr"/>
          <a:lstStyle>
            <a:lvl1pPr>
              <a:defRPr sz="3200"/>
            </a:lvl1p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2CC2BEA7-D821-49FD-8F7C-7D02805BF1DD}"/>
              </a:ext>
            </a:extLst>
          </p:cNvPr>
          <p:cNvSpPr>
            <a:spLocks noGrp="1"/>
          </p:cNvSpPr>
          <p:nvPr>
            <p:ph type="body" sz="half" idx="2"/>
          </p:nvPr>
        </p:nvSpPr>
        <p:spPr>
          <a:xfrm>
            <a:off x="1212350" y="1854486"/>
            <a:ext cx="3837397" cy="38117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a:extLst>
              <a:ext uri="{FF2B5EF4-FFF2-40B4-BE49-F238E27FC236}">
                <a16:creationId xmlns:a16="http://schemas.microsoft.com/office/drawing/2014/main" id="{239C5C3B-26F8-4BAC-8FC0-3A79FF4120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51827"/>
            <a:ext cx="2552699" cy="1006173"/>
          </a:xfrm>
          <a:prstGeom prst="rect">
            <a:avLst/>
          </a:prstGeom>
        </p:spPr>
      </p:pic>
      <p:sp>
        <p:nvSpPr>
          <p:cNvPr id="11" name="Picture Placeholder 9">
            <a:extLst>
              <a:ext uri="{FF2B5EF4-FFF2-40B4-BE49-F238E27FC236}">
                <a16:creationId xmlns:a16="http://schemas.microsoft.com/office/drawing/2014/main" id="{BE0BDBB0-ED2E-4B84-9C36-BA58F5081E68}"/>
              </a:ext>
            </a:extLst>
          </p:cNvPr>
          <p:cNvSpPr>
            <a:spLocks noGrp="1"/>
          </p:cNvSpPr>
          <p:nvPr>
            <p:ph type="pic" sz="quarter" idx="10" hasCustomPrompt="1"/>
          </p:nvPr>
        </p:nvSpPr>
        <p:spPr>
          <a:xfrm>
            <a:off x="2738387" y="5961857"/>
            <a:ext cx="2347324" cy="817562"/>
          </a:xfrm>
        </p:spPr>
        <p:txBody>
          <a:bodyPr>
            <a:normAutofit/>
          </a:bodyPr>
          <a:lstStyle>
            <a:lvl1pPr marL="0" indent="0">
              <a:buNone/>
              <a:defRPr sz="1600"/>
            </a:lvl1pPr>
          </a:lstStyle>
          <a:p>
            <a:r>
              <a:rPr lang="en-GB" dirty="0"/>
              <a:t>Extra logo if needed</a:t>
            </a:r>
          </a:p>
        </p:txBody>
      </p:sp>
      <p:sp>
        <p:nvSpPr>
          <p:cNvPr id="12" name="Picture Placeholder 9">
            <a:extLst>
              <a:ext uri="{FF2B5EF4-FFF2-40B4-BE49-F238E27FC236}">
                <a16:creationId xmlns:a16="http://schemas.microsoft.com/office/drawing/2014/main" id="{A2ED508F-0B02-4926-918F-46E54A99E000}"/>
              </a:ext>
            </a:extLst>
          </p:cNvPr>
          <p:cNvSpPr>
            <a:spLocks noGrp="1"/>
          </p:cNvSpPr>
          <p:nvPr>
            <p:ph type="pic" sz="quarter" idx="13" hasCustomPrompt="1"/>
          </p:nvPr>
        </p:nvSpPr>
        <p:spPr>
          <a:xfrm>
            <a:off x="5440488" y="5961857"/>
            <a:ext cx="2347324" cy="817562"/>
          </a:xfrm>
        </p:spPr>
        <p:txBody>
          <a:bodyPr>
            <a:normAutofit/>
          </a:bodyPr>
          <a:lstStyle>
            <a:lvl1pPr marL="0" indent="0">
              <a:buNone/>
              <a:defRPr sz="1600"/>
            </a:lvl1pPr>
          </a:lstStyle>
          <a:p>
            <a:r>
              <a:rPr lang="en-GB" dirty="0"/>
              <a:t>Extra logo if needed</a:t>
            </a:r>
          </a:p>
        </p:txBody>
      </p:sp>
    </p:spTree>
    <p:extLst>
      <p:ext uri="{BB962C8B-B14F-4D97-AF65-F5344CB8AC3E}">
        <p14:creationId xmlns:p14="http://schemas.microsoft.com/office/powerpoint/2010/main" val="3515241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0ED455-B73B-42DD-816E-46BA1D9E0F9E}"/>
              </a:ext>
            </a:extLst>
          </p:cNvPr>
          <p:cNvSpPr>
            <a:spLocks noGrp="1"/>
          </p:cNvSpPr>
          <p:nvPr>
            <p:ph type="title"/>
          </p:nvPr>
        </p:nvSpPr>
        <p:spPr>
          <a:xfrm>
            <a:off x="1193800" y="0"/>
            <a:ext cx="8724900" cy="1485899"/>
          </a:xfrm>
          <a:prstGeom prst="rect">
            <a:avLst/>
          </a:prstGeom>
        </p:spPr>
        <p:txBody>
          <a:bodyPr vert="horz" lIns="91440" tIns="45720" rIns="91440" bIns="45720" rtlCol="0" anchor="ctr">
            <a:normAutofit/>
          </a:bodyPr>
          <a:lstStyle/>
          <a:p>
            <a:r>
              <a:rPr lang="en-US" dirty="0"/>
              <a:t>Insert slide title here</a:t>
            </a:r>
            <a:endParaRPr lang="en-GB" dirty="0"/>
          </a:p>
        </p:txBody>
      </p:sp>
      <p:sp>
        <p:nvSpPr>
          <p:cNvPr id="3" name="Text Placeholder 2">
            <a:extLst>
              <a:ext uri="{FF2B5EF4-FFF2-40B4-BE49-F238E27FC236}">
                <a16:creationId xmlns:a16="http://schemas.microsoft.com/office/drawing/2014/main" id="{2661F5F9-CC28-48A5-9FD6-392EF286A5EE}"/>
              </a:ext>
            </a:extLst>
          </p:cNvPr>
          <p:cNvSpPr>
            <a:spLocks noGrp="1"/>
          </p:cNvSpPr>
          <p:nvPr>
            <p:ph type="body" idx="1"/>
          </p:nvPr>
        </p:nvSpPr>
        <p:spPr>
          <a:xfrm>
            <a:off x="1193800" y="1736725"/>
            <a:ext cx="9956800" cy="39401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01CD7515-C0AF-4256-AC5D-CC3AB3815BAD}"/>
              </a:ext>
            </a:extLst>
          </p:cNvPr>
          <p:cNvSpPr>
            <a:spLocks noGrp="1"/>
          </p:cNvSpPr>
          <p:nvPr>
            <p:ph type="sldNum" sz="quarter" idx="4"/>
          </p:nvPr>
        </p:nvSpPr>
        <p:spPr>
          <a:xfrm>
            <a:off x="11309350" y="6019801"/>
            <a:ext cx="711200" cy="701674"/>
          </a:xfrm>
          <a:prstGeom prst="rect">
            <a:avLst/>
          </a:prstGeom>
        </p:spPr>
        <p:txBody>
          <a:bodyPr vert="horz" lIns="91440" tIns="45720" rIns="91440" bIns="45720" rtlCol="0" anchor="ctr"/>
          <a:lstStyle>
            <a:lvl1pPr algn="ctr">
              <a:defRPr sz="2400">
                <a:solidFill>
                  <a:schemeClr val="tx1">
                    <a:lumMod val="50000"/>
                    <a:lumOff val="50000"/>
                  </a:schemeClr>
                </a:solidFill>
                <a:latin typeface="Work Sans SemiBold" pitchFamily="2" charset="0"/>
              </a:defRPr>
            </a:lvl1pPr>
          </a:lstStyle>
          <a:p>
            <a:fld id="{C3AA4C6E-0048-4F2E-8495-1029237E0D50}" type="slidenum">
              <a:rPr lang="en-GB" smtClean="0"/>
              <a:pPr/>
              <a:t>‹#›</a:t>
            </a:fld>
            <a:endParaRPr lang="en-GB" dirty="0"/>
          </a:p>
        </p:txBody>
      </p:sp>
    </p:spTree>
    <p:extLst>
      <p:ext uri="{BB962C8B-B14F-4D97-AF65-F5344CB8AC3E}">
        <p14:creationId xmlns:p14="http://schemas.microsoft.com/office/powerpoint/2010/main" val="1008202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Work Sans Semi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Work Sans"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Work San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Work San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1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26.svg"/><Relationship Id="rId4" Type="http://schemas.openxmlformats.org/officeDocument/2006/relationships/image" Target="../media/image24.sv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26.svg"/><Relationship Id="rId4" Type="http://schemas.openxmlformats.org/officeDocument/2006/relationships/image" Target="../media/image24.sv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svg"/><Relationship Id="rId7" Type="http://schemas.openxmlformats.org/officeDocument/2006/relationships/image" Target="../media/image22.sv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30.svg"/><Relationship Id="rId5" Type="http://schemas.openxmlformats.org/officeDocument/2006/relationships/image" Target="../media/image33.svg"/><Relationship Id="rId10" Type="http://schemas.openxmlformats.org/officeDocument/2006/relationships/image" Target="../media/image29.png"/><Relationship Id="rId4" Type="http://schemas.openxmlformats.org/officeDocument/2006/relationships/image" Target="../media/image32.png"/><Relationship Id="rId9" Type="http://schemas.openxmlformats.org/officeDocument/2006/relationships/image" Target="../media/image26.sv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svg"/><Relationship Id="rId7" Type="http://schemas.openxmlformats.org/officeDocument/2006/relationships/image" Target="../media/image22.svg"/><Relationship Id="rId12"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30.svg"/><Relationship Id="rId5" Type="http://schemas.openxmlformats.org/officeDocument/2006/relationships/image" Target="../media/image33.svg"/><Relationship Id="rId10" Type="http://schemas.openxmlformats.org/officeDocument/2006/relationships/image" Target="../media/image29.png"/><Relationship Id="rId4" Type="http://schemas.openxmlformats.org/officeDocument/2006/relationships/image" Target="../media/image32.png"/><Relationship Id="rId9" Type="http://schemas.openxmlformats.org/officeDocument/2006/relationships/image" Target="../media/image26.sv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svg"/><Relationship Id="rId7" Type="http://schemas.openxmlformats.org/officeDocument/2006/relationships/image" Target="../media/image22.svg"/><Relationship Id="rId12"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30.svg"/><Relationship Id="rId5" Type="http://schemas.openxmlformats.org/officeDocument/2006/relationships/image" Target="../media/image33.svg"/><Relationship Id="rId10" Type="http://schemas.openxmlformats.org/officeDocument/2006/relationships/image" Target="../media/image29.png"/><Relationship Id="rId4" Type="http://schemas.openxmlformats.org/officeDocument/2006/relationships/image" Target="../media/image32.png"/><Relationship Id="rId9" Type="http://schemas.openxmlformats.org/officeDocument/2006/relationships/image" Target="../media/image26.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pn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www.taxjustice.net/2020/08/10/developing-countries-take-note-how-much-money-do-your-residents-hold-in-australia-the-most-transparent-country-on-bank-account-information/" TargetMode="External"/><Relationship Id="rId2" Type="http://schemas.openxmlformats.org/officeDocument/2006/relationships/hyperlink" Target="mailto:andres@taxjustice.net"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12" Type="http://schemas.openxmlformats.org/officeDocument/2006/relationships/image" Target="../media/image28.sv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svg"/><Relationship Id="rId10" Type="http://schemas.openxmlformats.org/officeDocument/2006/relationships/image" Target="../media/image31.png"/><Relationship Id="rId4" Type="http://schemas.openxmlformats.org/officeDocument/2006/relationships/image" Target="../media/image21.pn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6FC1-EBE8-4CE1-A61F-977679A585E9}"/>
              </a:ext>
            </a:extLst>
          </p:cNvPr>
          <p:cNvSpPr>
            <a:spLocks noGrp="1"/>
          </p:cNvSpPr>
          <p:nvPr>
            <p:ph type="ctrTitle"/>
          </p:nvPr>
        </p:nvSpPr>
        <p:spPr/>
        <p:txBody>
          <a:bodyPr>
            <a:normAutofit/>
          </a:bodyPr>
          <a:lstStyle/>
          <a:p>
            <a:r>
              <a:rPr lang="es-AR" dirty="0"/>
              <a:t>Transparencia de Beneficiarios Finales – Parte 2</a:t>
            </a:r>
            <a:endParaRPr lang="en-GB" dirty="0"/>
          </a:p>
        </p:txBody>
      </p:sp>
      <p:sp>
        <p:nvSpPr>
          <p:cNvPr id="3" name="Subtitle 2">
            <a:extLst>
              <a:ext uri="{FF2B5EF4-FFF2-40B4-BE49-F238E27FC236}">
                <a16:creationId xmlns:a16="http://schemas.microsoft.com/office/drawing/2014/main" id="{76A42843-381D-4116-B8EE-DC560FA826FD}"/>
              </a:ext>
            </a:extLst>
          </p:cNvPr>
          <p:cNvSpPr>
            <a:spLocks noGrp="1"/>
          </p:cNvSpPr>
          <p:nvPr>
            <p:ph type="subTitle" idx="1"/>
          </p:nvPr>
        </p:nvSpPr>
        <p:spPr/>
        <p:txBody>
          <a:bodyPr>
            <a:normAutofit/>
          </a:bodyPr>
          <a:lstStyle/>
          <a:p>
            <a:r>
              <a:rPr lang="en-GB" dirty="0"/>
              <a:t>Andres Knobel</a:t>
            </a:r>
          </a:p>
          <a:p>
            <a:br>
              <a:rPr lang="en-GB" dirty="0"/>
            </a:br>
            <a:r>
              <a:rPr lang="en-GB" dirty="0" err="1"/>
              <a:t>Diciembre</a:t>
            </a:r>
            <a:r>
              <a:rPr lang="en-GB" dirty="0"/>
              <a:t> 2024</a:t>
            </a:r>
          </a:p>
        </p:txBody>
      </p:sp>
      <p:sp>
        <p:nvSpPr>
          <p:cNvPr id="4" name="Rectangle 3">
            <a:extLst>
              <a:ext uri="{FF2B5EF4-FFF2-40B4-BE49-F238E27FC236}">
                <a16:creationId xmlns:a16="http://schemas.microsoft.com/office/drawing/2014/main" id="{D3136C5D-F14F-4832-AEC5-78CC5C16B878}"/>
              </a:ext>
            </a:extLst>
          </p:cNvPr>
          <p:cNvSpPr/>
          <p:nvPr/>
        </p:nvSpPr>
        <p:spPr>
          <a:xfrm>
            <a:off x="6096000" y="6100827"/>
            <a:ext cx="3904181" cy="584775"/>
          </a:xfrm>
          <a:prstGeom prst="rect">
            <a:avLst/>
          </a:prstGeom>
        </p:spPr>
        <p:txBody>
          <a:bodyPr wrap="square">
            <a:spAutoFit/>
          </a:bodyPr>
          <a:lstStyle/>
          <a:p>
            <a:r>
              <a:rPr lang="en-US" sz="1600" dirty="0">
                <a:latin typeface="Slack-Lato"/>
              </a:rPr>
              <a:t>Copyright (c) 2024 Tax Justice Network Limited. All rights reserved</a:t>
            </a:r>
            <a:endParaRPr lang="en-GB" sz="1600" dirty="0"/>
          </a:p>
        </p:txBody>
      </p:sp>
    </p:spTree>
    <p:extLst>
      <p:ext uri="{BB962C8B-B14F-4D97-AF65-F5344CB8AC3E}">
        <p14:creationId xmlns:p14="http://schemas.microsoft.com/office/powerpoint/2010/main" val="340029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096546B-62B1-E8C7-1A26-D008D159185E}"/>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800D690-A98A-F024-CEF4-4074BFB7FFF0}"/>
              </a:ext>
            </a:extLst>
          </p:cNvPr>
          <p:cNvPicPr>
            <a:picLocks noChangeAspect="1"/>
          </p:cNvPicPr>
          <p:nvPr/>
        </p:nvPicPr>
        <p:blipFill>
          <a:blip r:embed="rId2"/>
          <a:stretch>
            <a:fillRect/>
          </a:stretch>
        </p:blipFill>
        <p:spPr>
          <a:xfrm>
            <a:off x="0" y="1689196"/>
            <a:ext cx="1414014" cy="743498"/>
          </a:xfrm>
          <a:prstGeom prst="rect">
            <a:avLst/>
          </a:prstGeom>
          <a:ln w="28575">
            <a:noFill/>
          </a:ln>
        </p:spPr>
      </p:pic>
      <p:pic>
        <p:nvPicPr>
          <p:cNvPr id="5" name="Picture 4">
            <a:extLst>
              <a:ext uri="{FF2B5EF4-FFF2-40B4-BE49-F238E27FC236}">
                <a16:creationId xmlns:a16="http://schemas.microsoft.com/office/drawing/2014/main" id="{1BCB4D97-4CD0-8418-F6EF-7FA872478A80}"/>
              </a:ext>
            </a:extLst>
          </p:cNvPr>
          <p:cNvPicPr>
            <a:picLocks noChangeAspect="1"/>
          </p:cNvPicPr>
          <p:nvPr/>
        </p:nvPicPr>
        <p:blipFill>
          <a:blip r:embed="rId3"/>
          <a:stretch>
            <a:fillRect/>
          </a:stretch>
        </p:blipFill>
        <p:spPr>
          <a:xfrm>
            <a:off x="7502611" y="1697177"/>
            <a:ext cx="525629" cy="525629"/>
          </a:xfrm>
          <a:prstGeom prst="rect">
            <a:avLst/>
          </a:prstGeom>
          <a:ln w="28575">
            <a:noFill/>
          </a:ln>
        </p:spPr>
      </p:pic>
      <p:sp>
        <p:nvSpPr>
          <p:cNvPr id="7" name="TextBox 6">
            <a:extLst>
              <a:ext uri="{FF2B5EF4-FFF2-40B4-BE49-F238E27FC236}">
                <a16:creationId xmlns:a16="http://schemas.microsoft.com/office/drawing/2014/main" id="{0643935E-9923-3769-5CB2-1B6122F9BD46}"/>
              </a:ext>
            </a:extLst>
          </p:cNvPr>
          <p:cNvSpPr txBox="1"/>
          <p:nvPr/>
        </p:nvSpPr>
        <p:spPr>
          <a:xfrm>
            <a:off x="237376" y="2421879"/>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8" name="TextBox 7">
            <a:extLst>
              <a:ext uri="{FF2B5EF4-FFF2-40B4-BE49-F238E27FC236}">
                <a16:creationId xmlns:a16="http://schemas.microsoft.com/office/drawing/2014/main" id="{3E94427F-F9E6-D67B-2B0C-2816529DCEA4}"/>
              </a:ext>
            </a:extLst>
          </p:cNvPr>
          <p:cNvSpPr txBox="1"/>
          <p:nvPr/>
        </p:nvSpPr>
        <p:spPr>
          <a:xfrm>
            <a:off x="2291889" y="2060945"/>
            <a:ext cx="2378985" cy="646331"/>
          </a:xfrm>
          <a:prstGeom prst="rect">
            <a:avLst/>
          </a:prstGeom>
          <a:noFill/>
          <a:ln>
            <a:solidFill>
              <a:schemeClr val="tx1"/>
            </a:solidFill>
          </a:ln>
        </p:spPr>
        <p:txBody>
          <a:bodyPr wrap="none" rtlCol="0">
            <a:spAutoFit/>
          </a:bodyPr>
          <a:lstStyle/>
          <a:p>
            <a:r>
              <a:rPr lang="en-US" b="1" dirty="0"/>
              <a:t>Rosebud Settlement</a:t>
            </a:r>
          </a:p>
          <a:p>
            <a:r>
              <a:rPr lang="en-US" b="1" dirty="0"/>
              <a:t>(Discretionary Trust)</a:t>
            </a:r>
            <a:endParaRPr lang="en-GB" b="1" dirty="0"/>
          </a:p>
        </p:txBody>
      </p:sp>
      <p:sp>
        <p:nvSpPr>
          <p:cNvPr id="9" name="TextBox 8">
            <a:extLst>
              <a:ext uri="{FF2B5EF4-FFF2-40B4-BE49-F238E27FC236}">
                <a16:creationId xmlns:a16="http://schemas.microsoft.com/office/drawing/2014/main" id="{809C69A7-24EA-126B-86D3-6B19D6F85888}"/>
              </a:ext>
            </a:extLst>
          </p:cNvPr>
          <p:cNvSpPr txBox="1"/>
          <p:nvPr/>
        </p:nvSpPr>
        <p:spPr>
          <a:xfrm>
            <a:off x="2291889" y="498692"/>
            <a:ext cx="2276970" cy="646331"/>
          </a:xfrm>
          <a:prstGeom prst="rect">
            <a:avLst/>
          </a:prstGeom>
          <a:noFill/>
          <a:ln>
            <a:solidFill>
              <a:schemeClr val="tx1"/>
            </a:solidFill>
          </a:ln>
        </p:spPr>
        <p:txBody>
          <a:bodyPr wrap="none" rtlCol="0">
            <a:spAutoFit/>
          </a:bodyPr>
          <a:lstStyle/>
          <a:p>
            <a:pPr algn="ctr"/>
            <a:r>
              <a:rPr lang="en-GB" b="1" i="0" dirty="0" err="1">
                <a:solidFill>
                  <a:srgbClr val="3C3B35"/>
                </a:solidFill>
                <a:effectLst/>
                <a:latin typeface="Arial" panose="020B0604020202020204" pitchFamily="34" charset="0"/>
              </a:rPr>
              <a:t>InWealth</a:t>
            </a:r>
            <a:r>
              <a:rPr lang="en-GB" b="1" i="0" dirty="0">
                <a:solidFill>
                  <a:srgbClr val="3C3B35"/>
                </a:solidFill>
                <a:effectLst/>
                <a:latin typeface="Arial" panose="020B0604020202020204" pitchFamily="34" charset="0"/>
              </a:rPr>
              <a:t> Trustees </a:t>
            </a:r>
          </a:p>
          <a:p>
            <a:pPr algn="ctr"/>
            <a:r>
              <a:rPr lang="en-GB" b="1" i="0" dirty="0">
                <a:solidFill>
                  <a:srgbClr val="3C3B35"/>
                </a:solidFill>
                <a:effectLst/>
                <a:latin typeface="Arial" panose="020B0604020202020204" pitchFamily="34" charset="0"/>
              </a:rPr>
              <a:t>SARL Limited</a:t>
            </a:r>
            <a:endParaRPr lang="en-GB" b="1" dirty="0"/>
          </a:p>
        </p:txBody>
      </p:sp>
      <p:cxnSp>
        <p:nvCxnSpPr>
          <p:cNvPr id="11" name="Straight Arrow Connector 10">
            <a:extLst>
              <a:ext uri="{FF2B5EF4-FFF2-40B4-BE49-F238E27FC236}">
                <a16:creationId xmlns:a16="http://schemas.microsoft.com/office/drawing/2014/main" id="{9286F180-9A7C-9E87-0562-0D2FC20D9952}"/>
              </a:ext>
            </a:extLst>
          </p:cNvPr>
          <p:cNvCxnSpPr>
            <a:cxnSpLocks/>
          </p:cNvCxnSpPr>
          <p:nvPr/>
        </p:nvCxnSpPr>
        <p:spPr>
          <a:xfrm>
            <a:off x="3430374" y="1193275"/>
            <a:ext cx="0" cy="72779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D9061B3-2EF3-7D24-4C47-123107EE7CF1}"/>
              </a:ext>
            </a:extLst>
          </p:cNvPr>
          <p:cNvSpPr txBox="1"/>
          <p:nvPr/>
        </p:nvSpPr>
        <p:spPr>
          <a:xfrm>
            <a:off x="3481381" y="1411771"/>
            <a:ext cx="918778" cy="369332"/>
          </a:xfrm>
          <a:prstGeom prst="rect">
            <a:avLst/>
          </a:prstGeom>
          <a:noFill/>
        </p:spPr>
        <p:txBody>
          <a:bodyPr wrap="none" rtlCol="0">
            <a:spAutoFit/>
          </a:bodyPr>
          <a:lstStyle/>
          <a:p>
            <a:r>
              <a:rPr lang="en-US" i="1" dirty="0"/>
              <a:t>Trustee</a:t>
            </a:r>
            <a:endParaRPr lang="en-GB" i="1" dirty="0"/>
          </a:p>
        </p:txBody>
      </p:sp>
      <p:cxnSp>
        <p:nvCxnSpPr>
          <p:cNvPr id="14" name="Straight Arrow Connector 13">
            <a:extLst>
              <a:ext uri="{FF2B5EF4-FFF2-40B4-BE49-F238E27FC236}">
                <a16:creationId xmlns:a16="http://schemas.microsoft.com/office/drawing/2014/main" id="{EF8B2F61-FC3C-0CFD-03A8-A43296345CA8}"/>
              </a:ext>
            </a:extLst>
          </p:cNvPr>
          <p:cNvCxnSpPr>
            <a:cxnSpLocks/>
          </p:cNvCxnSpPr>
          <p:nvPr/>
        </p:nvCxnSpPr>
        <p:spPr>
          <a:xfrm>
            <a:off x="1341159" y="2297007"/>
            <a:ext cx="95073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FDD41B-3B28-35F9-EC34-4918A27C9FBD}"/>
              </a:ext>
            </a:extLst>
          </p:cNvPr>
          <p:cNvSpPr txBox="1"/>
          <p:nvPr/>
        </p:nvSpPr>
        <p:spPr>
          <a:xfrm>
            <a:off x="1318154" y="1682639"/>
            <a:ext cx="842346" cy="369332"/>
          </a:xfrm>
          <a:prstGeom prst="rect">
            <a:avLst/>
          </a:prstGeom>
          <a:noFill/>
        </p:spPr>
        <p:txBody>
          <a:bodyPr wrap="none" rtlCol="0">
            <a:spAutoFit/>
          </a:bodyPr>
          <a:lstStyle/>
          <a:p>
            <a:r>
              <a:rPr lang="en-US" i="1" dirty="0"/>
              <a:t>Settlor</a:t>
            </a:r>
            <a:endParaRPr lang="en-GB" i="1" dirty="0"/>
          </a:p>
        </p:txBody>
      </p:sp>
      <p:pic>
        <p:nvPicPr>
          <p:cNvPr id="17" name="Picture 16">
            <a:extLst>
              <a:ext uri="{FF2B5EF4-FFF2-40B4-BE49-F238E27FC236}">
                <a16:creationId xmlns:a16="http://schemas.microsoft.com/office/drawing/2014/main" id="{3C767FC5-ADD1-0EF7-05BE-8C8ACD73EEA6}"/>
              </a:ext>
            </a:extLst>
          </p:cNvPr>
          <p:cNvPicPr>
            <a:picLocks noChangeAspect="1"/>
          </p:cNvPicPr>
          <p:nvPr/>
        </p:nvPicPr>
        <p:blipFill>
          <a:blip r:embed="rId2"/>
          <a:stretch>
            <a:fillRect/>
          </a:stretch>
        </p:blipFill>
        <p:spPr>
          <a:xfrm>
            <a:off x="6055310" y="1496336"/>
            <a:ext cx="1414014" cy="743498"/>
          </a:xfrm>
          <a:prstGeom prst="rect">
            <a:avLst/>
          </a:prstGeom>
          <a:ln w="28575">
            <a:noFill/>
          </a:ln>
        </p:spPr>
      </p:pic>
      <p:pic>
        <p:nvPicPr>
          <p:cNvPr id="19" name="Graphic 18" descr="Construction worker female with solid fill">
            <a:extLst>
              <a:ext uri="{FF2B5EF4-FFF2-40B4-BE49-F238E27FC236}">
                <a16:creationId xmlns:a16="http://schemas.microsoft.com/office/drawing/2014/main" id="{494ABD48-65BE-0A9F-DBC8-A9BE7A28D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1018" y="1728527"/>
            <a:ext cx="528728" cy="528728"/>
          </a:xfrm>
          <a:prstGeom prst="rect">
            <a:avLst/>
          </a:prstGeom>
        </p:spPr>
      </p:pic>
      <p:pic>
        <p:nvPicPr>
          <p:cNvPr id="20" name="Graphic 19" descr="Office worker male with solid fill">
            <a:extLst>
              <a:ext uri="{FF2B5EF4-FFF2-40B4-BE49-F238E27FC236}">
                <a16:creationId xmlns:a16="http://schemas.microsoft.com/office/drawing/2014/main" id="{26F3191A-AD11-B779-984B-D262744B94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74017" y="1702129"/>
            <a:ext cx="537705" cy="537705"/>
          </a:xfrm>
          <a:prstGeom prst="rect">
            <a:avLst/>
          </a:prstGeom>
        </p:spPr>
      </p:pic>
      <p:sp>
        <p:nvSpPr>
          <p:cNvPr id="21" name="TextBox 20">
            <a:extLst>
              <a:ext uri="{FF2B5EF4-FFF2-40B4-BE49-F238E27FC236}">
                <a16:creationId xmlns:a16="http://schemas.microsoft.com/office/drawing/2014/main" id="{C549E666-2C3A-999B-2170-1C2FBD15CB71}"/>
              </a:ext>
            </a:extLst>
          </p:cNvPr>
          <p:cNvSpPr txBox="1"/>
          <p:nvPr/>
        </p:nvSpPr>
        <p:spPr>
          <a:xfrm>
            <a:off x="6251577" y="2193667"/>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22" name="TextBox 21">
            <a:extLst>
              <a:ext uri="{FF2B5EF4-FFF2-40B4-BE49-F238E27FC236}">
                <a16:creationId xmlns:a16="http://schemas.microsoft.com/office/drawing/2014/main" id="{30A810F1-8912-A166-5986-00086483D375}"/>
              </a:ext>
            </a:extLst>
          </p:cNvPr>
          <p:cNvSpPr txBox="1"/>
          <p:nvPr/>
        </p:nvSpPr>
        <p:spPr>
          <a:xfrm>
            <a:off x="7426872" y="2222806"/>
            <a:ext cx="666977" cy="369332"/>
          </a:xfrm>
          <a:prstGeom prst="rect">
            <a:avLst/>
          </a:prstGeom>
          <a:noFill/>
        </p:spPr>
        <p:txBody>
          <a:bodyPr wrap="none" rtlCol="0">
            <a:spAutoFit/>
          </a:bodyPr>
          <a:lstStyle/>
          <a:p>
            <a:r>
              <a:rPr lang="en-US" b="1" dirty="0"/>
              <a:t>Wife</a:t>
            </a:r>
            <a:endParaRPr lang="en-GB" b="1" dirty="0"/>
          </a:p>
        </p:txBody>
      </p:sp>
      <p:sp>
        <p:nvSpPr>
          <p:cNvPr id="23" name="TextBox 22">
            <a:extLst>
              <a:ext uri="{FF2B5EF4-FFF2-40B4-BE49-F238E27FC236}">
                <a16:creationId xmlns:a16="http://schemas.microsoft.com/office/drawing/2014/main" id="{7FD6742A-8A7A-7484-B89E-96016BA2ED33}"/>
              </a:ext>
            </a:extLst>
          </p:cNvPr>
          <p:cNvSpPr txBox="1"/>
          <p:nvPr/>
        </p:nvSpPr>
        <p:spPr>
          <a:xfrm>
            <a:off x="8309071" y="2257255"/>
            <a:ext cx="1689565" cy="369332"/>
          </a:xfrm>
          <a:prstGeom prst="rect">
            <a:avLst/>
          </a:prstGeom>
          <a:noFill/>
        </p:spPr>
        <p:txBody>
          <a:bodyPr wrap="none" rtlCol="0">
            <a:spAutoFit/>
          </a:bodyPr>
          <a:lstStyle/>
          <a:p>
            <a:r>
              <a:rPr lang="en-US" b="1" dirty="0"/>
              <a:t>Three children</a:t>
            </a:r>
            <a:endParaRPr lang="en-GB" b="1" dirty="0"/>
          </a:p>
        </p:txBody>
      </p:sp>
      <p:cxnSp>
        <p:nvCxnSpPr>
          <p:cNvPr id="24" name="Straight Arrow Connector 23">
            <a:extLst>
              <a:ext uri="{FF2B5EF4-FFF2-40B4-BE49-F238E27FC236}">
                <a16:creationId xmlns:a16="http://schemas.microsoft.com/office/drawing/2014/main" id="{8A3AD1BB-0AE4-150A-6D2C-865A96516D9F}"/>
              </a:ext>
            </a:extLst>
          </p:cNvPr>
          <p:cNvCxnSpPr>
            <a:cxnSpLocks/>
          </p:cNvCxnSpPr>
          <p:nvPr/>
        </p:nvCxnSpPr>
        <p:spPr>
          <a:xfrm>
            <a:off x="4737990" y="2337943"/>
            <a:ext cx="151358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495C575-7C27-547F-7F69-F2F0D41167A6}"/>
              </a:ext>
            </a:extLst>
          </p:cNvPr>
          <p:cNvSpPr txBox="1"/>
          <p:nvPr/>
        </p:nvSpPr>
        <p:spPr>
          <a:xfrm>
            <a:off x="4718936" y="1927675"/>
            <a:ext cx="1476686" cy="369332"/>
          </a:xfrm>
          <a:prstGeom prst="rect">
            <a:avLst/>
          </a:prstGeom>
          <a:noFill/>
        </p:spPr>
        <p:txBody>
          <a:bodyPr wrap="none" rtlCol="0">
            <a:spAutoFit/>
          </a:bodyPr>
          <a:lstStyle/>
          <a:p>
            <a:r>
              <a:rPr lang="en-US" i="1" dirty="0"/>
              <a:t>Beneficiaries</a:t>
            </a:r>
            <a:endParaRPr lang="en-GB" i="1" dirty="0"/>
          </a:p>
        </p:txBody>
      </p:sp>
      <p:sp>
        <p:nvSpPr>
          <p:cNvPr id="27" name="TextBox 26">
            <a:extLst>
              <a:ext uri="{FF2B5EF4-FFF2-40B4-BE49-F238E27FC236}">
                <a16:creationId xmlns:a16="http://schemas.microsoft.com/office/drawing/2014/main" id="{C1C141BB-869C-EA83-7F91-329AC450547C}"/>
              </a:ext>
            </a:extLst>
          </p:cNvPr>
          <p:cNvSpPr txBox="1"/>
          <p:nvPr/>
        </p:nvSpPr>
        <p:spPr>
          <a:xfrm>
            <a:off x="1051389" y="4553718"/>
            <a:ext cx="725327" cy="369332"/>
          </a:xfrm>
          <a:prstGeom prst="rect">
            <a:avLst/>
          </a:prstGeom>
          <a:noFill/>
          <a:ln>
            <a:solidFill>
              <a:schemeClr val="tx1"/>
            </a:solidFill>
          </a:ln>
        </p:spPr>
        <p:txBody>
          <a:bodyPr wrap="none" rtlCol="0">
            <a:spAutoFit/>
          </a:bodyPr>
          <a:lstStyle/>
          <a:p>
            <a:r>
              <a:rPr lang="en-US" b="1" dirty="0"/>
              <a:t>Pearl</a:t>
            </a:r>
            <a:endParaRPr lang="en-GB" b="1" dirty="0"/>
          </a:p>
        </p:txBody>
      </p:sp>
      <p:sp>
        <p:nvSpPr>
          <p:cNvPr id="28" name="TextBox 27">
            <a:extLst>
              <a:ext uri="{FF2B5EF4-FFF2-40B4-BE49-F238E27FC236}">
                <a16:creationId xmlns:a16="http://schemas.microsoft.com/office/drawing/2014/main" id="{B51A253F-3A9D-3CB7-EB63-0DA9FE145E10}"/>
              </a:ext>
            </a:extLst>
          </p:cNvPr>
          <p:cNvSpPr txBox="1"/>
          <p:nvPr/>
        </p:nvSpPr>
        <p:spPr>
          <a:xfrm>
            <a:off x="2488303" y="4553718"/>
            <a:ext cx="849913" cy="369332"/>
          </a:xfrm>
          <a:prstGeom prst="rect">
            <a:avLst/>
          </a:prstGeom>
          <a:noFill/>
          <a:ln>
            <a:solidFill>
              <a:schemeClr val="tx1"/>
            </a:solidFill>
          </a:ln>
        </p:spPr>
        <p:txBody>
          <a:bodyPr wrap="none" rtlCol="0">
            <a:spAutoFit/>
          </a:bodyPr>
          <a:lstStyle/>
          <a:p>
            <a:r>
              <a:rPr lang="en-US" b="1" dirty="0" err="1"/>
              <a:t>Biema</a:t>
            </a:r>
            <a:endParaRPr lang="en-GB" b="1" dirty="0"/>
          </a:p>
        </p:txBody>
      </p:sp>
      <p:sp>
        <p:nvSpPr>
          <p:cNvPr id="29" name="TextBox 28">
            <a:extLst>
              <a:ext uri="{FF2B5EF4-FFF2-40B4-BE49-F238E27FC236}">
                <a16:creationId xmlns:a16="http://schemas.microsoft.com/office/drawing/2014/main" id="{BDD0D8D5-3DE0-6F03-3113-0BB778DACB45}"/>
              </a:ext>
            </a:extLst>
          </p:cNvPr>
          <p:cNvSpPr txBox="1"/>
          <p:nvPr/>
        </p:nvSpPr>
        <p:spPr>
          <a:xfrm>
            <a:off x="4049803" y="4553718"/>
            <a:ext cx="2642903" cy="369332"/>
          </a:xfrm>
          <a:prstGeom prst="rect">
            <a:avLst/>
          </a:prstGeom>
          <a:noFill/>
          <a:ln>
            <a:solidFill>
              <a:schemeClr val="tx1"/>
            </a:solidFill>
          </a:ln>
        </p:spPr>
        <p:txBody>
          <a:bodyPr wrap="none" rtlCol="0">
            <a:spAutoFit/>
          </a:bodyPr>
          <a:lstStyle/>
          <a:p>
            <a:r>
              <a:rPr lang="en-US" b="1" dirty="0" err="1"/>
              <a:t>Nashglobe</a:t>
            </a:r>
            <a:r>
              <a:rPr lang="en-US" b="1" dirty="0"/>
              <a:t> Business SA</a:t>
            </a:r>
            <a:endParaRPr lang="en-GB" b="1" dirty="0"/>
          </a:p>
        </p:txBody>
      </p:sp>
      <p:sp>
        <p:nvSpPr>
          <p:cNvPr id="30" name="TextBox 29">
            <a:extLst>
              <a:ext uri="{FF2B5EF4-FFF2-40B4-BE49-F238E27FC236}">
                <a16:creationId xmlns:a16="http://schemas.microsoft.com/office/drawing/2014/main" id="{718670E8-DE61-89A4-A3D8-66B8F4406BEE}"/>
              </a:ext>
            </a:extLst>
          </p:cNvPr>
          <p:cNvSpPr txBox="1"/>
          <p:nvPr/>
        </p:nvSpPr>
        <p:spPr>
          <a:xfrm>
            <a:off x="4568859" y="5522546"/>
            <a:ext cx="1177887" cy="369332"/>
          </a:xfrm>
          <a:prstGeom prst="rect">
            <a:avLst/>
          </a:prstGeom>
          <a:noFill/>
          <a:ln>
            <a:solidFill>
              <a:schemeClr val="tx1"/>
            </a:solidFill>
          </a:ln>
        </p:spPr>
        <p:txBody>
          <a:bodyPr wrap="none" rtlCol="0">
            <a:spAutoFit/>
          </a:bodyPr>
          <a:lstStyle/>
          <a:p>
            <a:r>
              <a:rPr lang="en-US" b="1" dirty="0"/>
              <a:t>Evolution</a:t>
            </a:r>
            <a:endParaRPr lang="en-GB" b="1" dirty="0"/>
          </a:p>
        </p:txBody>
      </p:sp>
      <p:cxnSp>
        <p:nvCxnSpPr>
          <p:cNvPr id="31" name="Straight Arrow Connector 30">
            <a:extLst>
              <a:ext uri="{FF2B5EF4-FFF2-40B4-BE49-F238E27FC236}">
                <a16:creationId xmlns:a16="http://schemas.microsoft.com/office/drawing/2014/main" id="{DA211B45-8DBC-ECEA-F119-96441141F598}"/>
              </a:ext>
            </a:extLst>
          </p:cNvPr>
          <p:cNvCxnSpPr>
            <a:cxnSpLocks/>
            <a:endCxn id="27" idx="0"/>
          </p:cNvCxnSpPr>
          <p:nvPr/>
        </p:nvCxnSpPr>
        <p:spPr>
          <a:xfrm flipH="1">
            <a:off x="1414053" y="2707276"/>
            <a:ext cx="2016321" cy="184644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FC4050A-E4D6-1EA5-4803-EA17D8D74BAC}"/>
              </a:ext>
            </a:extLst>
          </p:cNvPr>
          <p:cNvCxnSpPr>
            <a:cxnSpLocks/>
          </p:cNvCxnSpPr>
          <p:nvPr/>
        </p:nvCxnSpPr>
        <p:spPr>
          <a:xfrm flipH="1">
            <a:off x="3050567" y="2697025"/>
            <a:ext cx="496209" cy="18030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343803F-E7C2-B7F7-E76A-4E42DDA03761}"/>
              </a:ext>
            </a:extLst>
          </p:cNvPr>
          <p:cNvCxnSpPr>
            <a:cxnSpLocks/>
          </p:cNvCxnSpPr>
          <p:nvPr/>
        </p:nvCxnSpPr>
        <p:spPr>
          <a:xfrm>
            <a:off x="5055397" y="4989405"/>
            <a:ext cx="0" cy="4512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C5A1822-A49F-D246-6734-FFA3670E3A6B}"/>
              </a:ext>
            </a:extLst>
          </p:cNvPr>
          <p:cNvSpPr txBox="1"/>
          <p:nvPr/>
        </p:nvSpPr>
        <p:spPr>
          <a:xfrm>
            <a:off x="3289888" y="3180648"/>
            <a:ext cx="756938" cy="369332"/>
          </a:xfrm>
          <a:prstGeom prst="rect">
            <a:avLst/>
          </a:prstGeom>
          <a:noFill/>
        </p:spPr>
        <p:txBody>
          <a:bodyPr wrap="none" rtlCol="0">
            <a:spAutoFit/>
          </a:bodyPr>
          <a:lstStyle/>
          <a:p>
            <a:r>
              <a:rPr lang="en-US" i="1" dirty="0"/>
              <a:t>100%</a:t>
            </a:r>
            <a:endParaRPr lang="en-GB" i="1" dirty="0"/>
          </a:p>
        </p:txBody>
      </p:sp>
      <p:sp>
        <p:nvSpPr>
          <p:cNvPr id="42" name="TextBox 41">
            <a:extLst>
              <a:ext uri="{FF2B5EF4-FFF2-40B4-BE49-F238E27FC236}">
                <a16:creationId xmlns:a16="http://schemas.microsoft.com/office/drawing/2014/main" id="{8E22D6F8-88F4-5EEA-BC12-3ED00826680E}"/>
              </a:ext>
            </a:extLst>
          </p:cNvPr>
          <p:cNvSpPr txBox="1"/>
          <p:nvPr/>
        </p:nvSpPr>
        <p:spPr>
          <a:xfrm>
            <a:off x="1812584" y="3168941"/>
            <a:ext cx="756938" cy="369332"/>
          </a:xfrm>
          <a:prstGeom prst="rect">
            <a:avLst/>
          </a:prstGeom>
          <a:noFill/>
        </p:spPr>
        <p:txBody>
          <a:bodyPr wrap="none" rtlCol="0">
            <a:spAutoFit/>
          </a:bodyPr>
          <a:lstStyle/>
          <a:p>
            <a:r>
              <a:rPr lang="en-US" i="1" dirty="0"/>
              <a:t>100%</a:t>
            </a:r>
            <a:endParaRPr lang="en-GB" i="1" dirty="0"/>
          </a:p>
        </p:txBody>
      </p:sp>
      <p:sp>
        <p:nvSpPr>
          <p:cNvPr id="43" name="TextBox 42">
            <a:extLst>
              <a:ext uri="{FF2B5EF4-FFF2-40B4-BE49-F238E27FC236}">
                <a16:creationId xmlns:a16="http://schemas.microsoft.com/office/drawing/2014/main" id="{99E88204-E10D-726B-8E34-559E70450ACA}"/>
              </a:ext>
            </a:extLst>
          </p:cNvPr>
          <p:cNvSpPr txBox="1"/>
          <p:nvPr/>
        </p:nvSpPr>
        <p:spPr>
          <a:xfrm>
            <a:off x="5057157" y="5004954"/>
            <a:ext cx="756938" cy="369332"/>
          </a:xfrm>
          <a:prstGeom prst="rect">
            <a:avLst/>
          </a:prstGeom>
          <a:noFill/>
        </p:spPr>
        <p:txBody>
          <a:bodyPr wrap="none" rtlCol="0">
            <a:spAutoFit/>
          </a:bodyPr>
          <a:lstStyle/>
          <a:p>
            <a:r>
              <a:rPr lang="en-US" i="1" dirty="0"/>
              <a:t>100%</a:t>
            </a:r>
            <a:endParaRPr lang="en-GB" i="1" dirty="0"/>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678391" cy="369332"/>
          </a:xfrm>
          <a:prstGeom prst="rect">
            <a:avLst/>
          </a:prstGeom>
          <a:noFill/>
        </p:spPr>
        <p:txBody>
          <a:bodyPr wrap="none" rtlCol="0">
            <a:spAutoFit/>
          </a:bodyPr>
          <a:lstStyle/>
          <a:p>
            <a:r>
              <a:rPr lang="en-US" dirty="0"/>
              <a:t>2010</a:t>
            </a:r>
            <a:endParaRPr lang="en-GB" dirty="0"/>
          </a:p>
        </p:txBody>
      </p:sp>
      <p:cxnSp>
        <p:nvCxnSpPr>
          <p:cNvPr id="3" name="Straight Arrow Connector 2">
            <a:extLst>
              <a:ext uri="{FF2B5EF4-FFF2-40B4-BE49-F238E27FC236}">
                <a16:creationId xmlns:a16="http://schemas.microsoft.com/office/drawing/2014/main" id="{7F589686-4677-B32E-A94E-4ACA2F35865E}"/>
              </a:ext>
            </a:extLst>
          </p:cNvPr>
          <p:cNvCxnSpPr>
            <a:cxnSpLocks/>
          </p:cNvCxnSpPr>
          <p:nvPr/>
        </p:nvCxnSpPr>
        <p:spPr>
          <a:xfrm>
            <a:off x="5349656" y="4110745"/>
            <a:ext cx="0" cy="4259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61FFFB8-7240-4728-F6C3-49852965F5C9}"/>
              </a:ext>
            </a:extLst>
          </p:cNvPr>
          <p:cNvSpPr txBox="1"/>
          <p:nvPr/>
        </p:nvSpPr>
        <p:spPr>
          <a:xfrm>
            <a:off x="5284716" y="4158148"/>
            <a:ext cx="756938" cy="369332"/>
          </a:xfrm>
          <a:prstGeom prst="rect">
            <a:avLst/>
          </a:prstGeom>
          <a:noFill/>
        </p:spPr>
        <p:txBody>
          <a:bodyPr wrap="none" rtlCol="0">
            <a:spAutoFit/>
          </a:bodyPr>
          <a:lstStyle/>
          <a:p>
            <a:r>
              <a:rPr lang="en-US" i="1" dirty="0"/>
              <a:t>100%</a:t>
            </a:r>
            <a:endParaRPr lang="en-GB" i="1" dirty="0"/>
          </a:p>
        </p:txBody>
      </p:sp>
      <p:sp>
        <p:nvSpPr>
          <p:cNvPr id="10" name="TextBox 9">
            <a:extLst>
              <a:ext uri="{FF2B5EF4-FFF2-40B4-BE49-F238E27FC236}">
                <a16:creationId xmlns:a16="http://schemas.microsoft.com/office/drawing/2014/main" id="{2666BD5F-864B-3842-E7DA-C9B4F75409FD}"/>
              </a:ext>
            </a:extLst>
          </p:cNvPr>
          <p:cNvSpPr txBox="1"/>
          <p:nvPr/>
        </p:nvSpPr>
        <p:spPr>
          <a:xfrm>
            <a:off x="5183290" y="3464414"/>
            <a:ext cx="1534716" cy="646331"/>
          </a:xfrm>
          <a:prstGeom prst="rect">
            <a:avLst/>
          </a:prstGeom>
          <a:noFill/>
          <a:ln>
            <a:solidFill>
              <a:schemeClr val="tx1"/>
            </a:solidFill>
          </a:ln>
        </p:spPr>
        <p:txBody>
          <a:bodyPr wrap="none" rtlCol="0">
            <a:spAutoFit/>
          </a:bodyPr>
          <a:lstStyle/>
          <a:p>
            <a:r>
              <a:rPr lang="en-US" b="1" dirty="0"/>
              <a:t>Jaz Holdings </a:t>
            </a:r>
          </a:p>
          <a:p>
            <a:r>
              <a:rPr lang="en-US" b="1" dirty="0"/>
              <a:t>Limited (IoM)</a:t>
            </a:r>
            <a:endParaRPr lang="en-GB" b="1" dirty="0"/>
          </a:p>
        </p:txBody>
      </p:sp>
      <p:sp>
        <p:nvSpPr>
          <p:cNvPr id="13" name="TextBox 12">
            <a:extLst>
              <a:ext uri="{FF2B5EF4-FFF2-40B4-BE49-F238E27FC236}">
                <a16:creationId xmlns:a16="http://schemas.microsoft.com/office/drawing/2014/main" id="{02F34ABC-BBE0-C191-8B8A-98F4116B9C26}"/>
              </a:ext>
            </a:extLst>
          </p:cNvPr>
          <p:cNvSpPr txBox="1"/>
          <p:nvPr/>
        </p:nvSpPr>
        <p:spPr>
          <a:xfrm>
            <a:off x="7665468" y="4727955"/>
            <a:ext cx="1475604" cy="646331"/>
          </a:xfrm>
          <a:prstGeom prst="rect">
            <a:avLst/>
          </a:prstGeom>
          <a:noFill/>
          <a:ln>
            <a:solidFill>
              <a:schemeClr val="tx1"/>
            </a:solidFill>
          </a:ln>
        </p:spPr>
        <p:txBody>
          <a:bodyPr wrap="square" rtlCol="0">
            <a:spAutoFit/>
          </a:bodyPr>
          <a:lstStyle/>
          <a:p>
            <a:r>
              <a:rPr lang="en-US" b="1" dirty="0"/>
              <a:t>Balagan Ltd</a:t>
            </a:r>
          </a:p>
          <a:p>
            <a:r>
              <a:rPr lang="en-US" b="1" dirty="0"/>
              <a:t>(Belize)</a:t>
            </a:r>
            <a:endParaRPr lang="en-GB" b="1" dirty="0"/>
          </a:p>
        </p:txBody>
      </p:sp>
      <p:cxnSp>
        <p:nvCxnSpPr>
          <p:cNvPr id="15" name="Straight Arrow Connector 14">
            <a:extLst>
              <a:ext uri="{FF2B5EF4-FFF2-40B4-BE49-F238E27FC236}">
                <a16:creationId xmlns:a16="http://schemas.microsoft.com/office/drawing/2014/main" id="{9309B753-B4A3-B5DD-2511-8ADD69621676}"/>
              </a:ext>
            </a:extLst>
          </p:cNvPr>
          <p:cNvCxnSpPr>
            <a:cxnSpLocks/>
          </p:cNvCxnSpPr>
          <p:nvPr/>
        </p:nvCxnSpPr>
        <p:spPr>
          <a:xfrm>
            <a:off x="6784933" y="3787579"/>
            <a:ext cx="880535" cy="9666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AAA86D9B-21FC-377E-98D9-F74205E9F5B5}"/>
              </a:ext>
            </a:extLst>
          </p:cNvPr>
          <p:cNvSpPr txBox="1"/>
          <p:nvPr/>
        </p:nvSpPr>
        <p:spPr>
          <a:xfrm rot="2710245">
            <a:off x="6635992" y="3988080"/>
            <a:ext cx="1443921" cy="369332"/>
          </a:xfrm>
          <a:prstGeom prst="rect">
            <a:avLst/>
          </a:prstGeom>
          <a:noFill/>
        </p:spPr>
        <p:txBody>
          <a:bodyPr wrap="none" rtlCol="0">
            <a:spAutoFit/>
          </a:bodyPr>
          <a:lstStyle/>
          <a:p>
            <a:r>
              <a:rPr lang="en-US" i="1" dirty="0"/>
              <a:t>incorporates</a:t>
            </a:r>
            <a:endParaRPr lang="en-GB" i="1" dirty="0"/>
          </a:p>
        </p:txBody>
      </p:sp>
      <p:pic>
        <p:nvPicPr>
          <p:cNvPr id="32" name="Graphic 31" descr="School girl with solid fill">
            <a:extLst>
              <a:ext uri="{FF2B5EF4-FFF2-40B4-BE49-F238E27FC236}">
                <a16:creationId xmlns:a16="http://schemas.microsoft.com/office/drawing/2014/main" id="{6914B600-964D-D596-1CBE-A9162FBDC5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52559" y="1640629"/>
            <a:ext cx="660703" cy="660703"/>
          </a:xfrm>
          <a:prstGeom prst="rect">
            <a:avLst/>
          </a:prstGeom>
        </p:spPr>
      </p:pic>
      <p:sp>
        <p:nvSpPr>
          <p:cNvPr id="34" name="TextBox 33">
            <a:extLst>
              <a:ext uri="{FF2B5EF4-FFF2-40B4-BE49-F238E27FC236}">
                <a16:creationId xmlns:a16="http://schemas.microsoft.com/office/drawing/2014/main" id="{6E14AA39-9DDD-174A-21CA-9F68475D66C0}"/>
              </a:ext>
            </a:extLst>
          </p:cNvPr>
          <p:cNvSpPr txBox="1"/>
          <p:nvPr/>
        </p:nvSpPr>
        <p:spPr>
          <a:xfrm>
            <a:off x="7928032" y="3323499"/>
            <a:ext cx="4155210" cy="646331"/>
          </a:xfrm>
          <a:prstGeom prst="rect">
            <a:avLst/>
          </a:prstGeom>
          <a:noFill/>
          <a:ln>
            <a:solidFill>
              <a:schemeClr val="tx1"/>
            </a:solidFill>
            <a:prstDash val="dash"/>
          </a:ln>
        </p:spPr>
        <p:txBody>
          <a:bodyPr wrap="square" rtlCol="0">
            <a:spAutoFit/>
          </a:bodyPr>
          <a:lstStyle/>
          <a:p>
            <a:r>
              <a:rPr lang="en-US" i="1" dirty="0"/>
              <a:t>Hybrid company limited by guarantee but with a share capital</a:t>
            </a:r>
            <a:endParaRPr lang="en-GB" i="1" dirty="0"/>
          </a:p>
        </p:txBody>
      </p:sp>
      <p:cxnSp>
        <p:nvCxnSpPr>
          <p:cNvPr id="36" name="Straight Arrow Connector 35">
            <a:extLst>
              <a:ext uri="{FF2B5EF4-FFF2-40B4-BE49-F238E27FC236}">
                <a16:creationId xmlns:a16="http://schemas.microsoft.com/office/drawing/2014/main" id="{FC2253B4-B13D-FC75-33EF-E0DE5F426040}"/>
              </a:ext>
            </a:extLst>
          </p:cNvPr>
          <p:cNvCxnSpPr>
            <a:cxnSpLocks/>
          </p:cNvCxnSpPr>
          <p:nvPr/>
        </p:nvCxnSpPr>
        <p:spPr>
          <a:xfrm>
            <a:off x="6812427" y="3549980"/>
            <a:ext cx="1047830" cy="0"/>
          </a:xfrm>
          <a:prstGeom prst="straightConnector1">
            <a:avLst/>
          </a:prstGeom>
          <a:ln>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9785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80250D-1479-0FA4-9816-5967A1E693E6}"/>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800D690-A98A-F024-CEF4-4074BFB7FFF0}"/>
              </a:ext>
            </a:extLst>
          </p:cNvPr>
          <p:cNvPicPr>
            <a:picLocks noChangeAspect="1"/>
          </p:cNvPicPr>
          <p:nvPr/>
        </p:nvPicPr>
        <p:blipFill>
          <a:blip r:embed="rId2"/>
          <a:stretch>
            <a:fillRect/>
          </a:stretch>
        </p:blipFill>
        <p:spPr>
          <a:xfrm>
            <a:off x="0" y="1689196"/>
            <a:ext cx="1414014" cy="743498"/>
          </a:xfrm>
          <a:prstGeom prst="rect">
            <a:avLst/>
          </a:prstGeom>
          <a:ln w="28575">
            <a:noFill/>
          </a:ln>
        </p:spPr>
      </p:pic>
      <p:pic>
        <p:nvPicPr>
          <p:cNvPr id="5" name="Picture 4">
            <a:extLst>
              <a:ext uri="{FF2B5EF4-FFF2-40B4-BE49-F238E27FC236}">
                <a16:creationId xmlns:a16="http://schemas.microsoft.com/office/drawing/2014/main" id="{1BCB4D97-4CD0-8418-F6EF-7FA872478A80}"/>
              </a:ext>
            </a:extLst>
          </p:cNvPr>
          <p:cNvPicPr>
            <a:picLocks noChangeAspect="1"/>
          </p:cNvPicPr>
          <p:nvPr/>
        </p:nvPicPr>
        <p:blipFill>
          <a:blip r:embed="rId3"/>
          <a:stretch>
            <a:fillRect/>
          </a:stretch>
        </p:blipFill>
        <p:spPr>
          <a:xfrm>
            <a:off x="7502611" y="1697177"/>
            <a:ext cx="525629" cy="525629"/>
          </a:xfrm>
          <a:prstGeom prst="rect">
            <a:avLst/>
          </a:prstGeom>
          <a:ln w="28575">
            <a:noFill/>
          </a:ln>
        </p:spPr>
      </p:pic>
      <p:sp>
        <p:nvSpPr>
          <p:cNvPr id="7" name="TextBox 6">
            <a:extLst>
              <a:ext uri="{FF2B5EF4-FFF2-40B4-BE49-F238E27FC236}">
                <a16:creationId xmlns:a16="http://schemas.microsoft.com/office/drawing/2014/main" id="{0643935E-9923-3769-5CB2-1B6122F9BD46}"/>
              </a:ext>
            </a:extLst>
          </p:cNvPr>
          <p:cNvSpPr txBox="1"/>
          <p:nvPr/>
        </p:nvSpPr>
        <p:spPr>
          <a:xfrm>
            <a:off x="237376" y="2421879"/>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8" name="TextBox 7">
            <a:extLst>
              <a:ext uri="{FF2B5EF4-FFF2-40B4-BE49-F238E27FC236}">
                <a16:creationId xmlns:a16="http://schemas.microsoft.com/office/drawing/2014/main" id="{3E94427F-F9E6-D67B-2B0C-2816529DCEA4}"/>
              </a:ext>
            </a:extLst>
          </p:cNvPr>
          <p:cNvSpPr txBox="1"/>
          <p:nvPr/>
        </p:nvSpPr>
        <p:spPr>
          <a:xfrm>
            <a:off x="2291889" y="2060945"/>
            <a:ext cx="2378985" cy="646331"/>
          </a:xfrm>
          <a:prstGeom prst="rect">
            <a:avLst/>
          </a:prstGeom>
          <a:noFill/>
          <a:ln>
            <a:solidFill>
              <a:schemeClr val="tx1"/>
            </a:solidFill>
          </a:ln>
        </p:spPr>
        <p:txBody>
          <a:bodyPr wrap="none" rtlCol="0">
            <a:spAutoFit/>
          </a:bodyPr>
          <a:lstStyle/>
          <a:p>
            <a:r>
              <a:rPr lang="en-US" b="1" dirty="0"/>
              <a:t>Rosebud Settlement</a:t>
            </a:r>
          </a:p>
          <a:p>
            <a:r>
              <a:rPr lang="en-US" b="1" dirty="0"/>
              <a:t>(Discretionary Trust)</a:t>
            </a:r>
            <a:endParaRPr lang="en-GB" b="1" dirty="0"/>
          </a:p>
        </p:txBody>
      </p:sp>
      <p:sp>
        <p:nvSpPr>
          <p:cNvPr id="9" name="TextBox 8">
            <a:extLst>
              <a:ext uri="{FF2B5EF4-FFF2-40B4-BE49-F238E27FC236}">
                <a16:creationId xmlns:a16="http://schemas.microsoft.com/office/drawing/2014/main" id="{809C69A7-24EA-126B-86D3-6B19D6F85888}"/>
              </a:ext>
            </a:extLst>
          </p:cNvPr>
          <p:cNvSpPr txBox="1"/>
          <p:nvPr/>
        </p:nvSpPr>
        <p:spPr>
          <a:xfrm>
            <a:off x="2291889" y="498692"/>
            <a:ext cx="2276970" cy="646331"/>
          </a:xfrm>
          <a:prstGeom prst="rect">
            <a:avLst/>
          </a:prstGeom>
          <a:noFill/>
          <a:ln>
            <a:solidFill>
              <a:schemeClr val="tx1"/>
            </a:solidFill>
          </a:ln>
        </p:spPr>
        <p:txBody>
          <a:bodyPr wrap="none" rtlCol="0">
            <a:spAutoFit/>
          </a:bodyPr>
          <a:lstStyle/>
          <a:p>
            <a:pPr algn="ctr"/>
            <a:r>
              <a:rPr lang="en-GB" b="1" i="0" dirty="0" err="1">
                <a:solidFill>
                  <a:srgbClr val="3C3B35"/>
                </a:solidFill>
                <a:effectLst/>
                <a:latin typeface="Arial" panose="020B0604020202020204" pitchFamily="34" charset="0"/>
              </a:rPr>
              <a:t>InWealth</a:t>
            </a:r>
            <a:r>
              <a:rPr lang="en-GB" b="1" i="0" dirty="0">
                <a:solidFill>
                  <a:srgbClr val="3C3B35"/>
                </a:solidFill>
                <a:effectLst/>
                <a:latin typeface="Arial" panose="020B0604020202020204" pitchFamily="34" charset="0"/>
              </a:rPr>
              <a:t> Trustees </a:t>
            </a:r>
          </a:p>
          <a:p>
            <a:pPr algn="ctr"/>
            <a:r>
              <a:rPr lang="en-GB" b="1" i="0" dirty="0">
                <a:solidFill>
                  <a:srgbClr val="3C3B35"/>
                </a:solidFill>
                <a:effectLst/>
                <a:latin typeface="Arial" panose="020B0604020202020204" pitchFamily="34" charset="0"/>
              </a:rPr>
              <a:t>SARL Limited</a:t>
            </a:r>
            <a:endParaRPr lang="en-GB" b="1" dirty="0"/>
          </a:p>
        </p:txBody>
      </p:sp>
      <p:cxnSp>
        <p:nvCxnSpPr>
          <p:cNvPr id="11" name="Straight Arrow Connector 10">
            <a:extLst>
              <a:ext uri="{FF2B5EF4-FFF2-40B4-BE49-F238E27FC236}">
                <a16:creationId xmlns:a16="http://schemas.microsoft.com/office/drawing/2014/main" id="{9286F180-9A7C-9E87-0562-0D2FC20D9952}"/>
              </a:ext>
            </a:extLst>
          </p:cNvPr>
          <p:cNvCxnSpPr>
            <a:cxnSpLocks/>
          </p:cNvCxnSpPr>
          <p:nvPr/>
        </p:nvCxnSpPr>
        <p:spPr>
          <a:xfrm>
            <a:off x="3430374" y="1193275"/>
            <a:ext cx="0" cy="72779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D9061B3-2EF3-7D24-4C47-123107EE7CF1}"/>
              </a:ext>
            </a:extLst>
          </p:cNvPr>
          <p:cNvSpPr txBox="1"/>
          <p:nvPr/>
        </p:nvSpPr>
        <p:spPr>
          <a:xfrm>
            <a:off x="3481381" y="1411771"/>
            <a:ext cx="918778" cy="369332"/>
          </a:xfrm>
          <a:prstGeom prst="rect">
            <a:avLst/>
          </a:prstGeom>
          <a:noFill/>
        </p:spPr>
        <p:txBody>
          <a:bodyPr wrap="none" rtlCol="0">
            <a:spAutoFit/>
          </a:bodyPr>
          <a:lstStyle/>
          <a:p>
            <a:r>
              <a:rPr lang="en-US" i="1" dirty="0"/>
              <a:t>Trustee</a:t>
            </a:r>
            <a:endParaRPr lang="en-GB" i="1" dirty="0"/>
          </a:p>
        </p:txBody>
      </p:sp>
      <p:cxnSp>
        <p:nvCxnSpPr>
          <p:cNvPr id="14" name="Straight Arrow Connector 13">
            <a:extLst>
              <a:ext uri="{FF2B5EF4-FFF2-40B4-BE49-F238E27FC236}">
                <a16:creationId xmlns:a16="http://schemas.microsoft.com/office/drawing/2014/main" id="{EF8B2F61-FC3C-0CFD-03A8-A43296345CA8}"/>
              </a:ext>
            </a:extLst>
          </p:cNvPr>
          <p:cNvCxnSpPr>
            <a:cxnSpLocks/>
          </p:cNvCxnSpPr>
          <p:nvPr/>
        </p:nvCxnSpPr>
        <p:spPr>
          <a:xfrm>
            <a:off x="1341159" y="2297007"/>
            <a:ext cx="95073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FDD41B-3B28-35F9-EC34-4918A27C9FBD}"/>
              </a:ext>
            </a:extLst>
          </p:cNvPr>
          <p:cNvSpPr txBox="1"/>
          <p:nvPr/>
        </p:nvSpPr>
        <p:spPr>
          <a:xfrm>
            <a:off x="1318154" y="1682639"/>
            <a:ext cx="842346" cy="369332"/>
          </a:xfrm>
          <a:prstGeom prst="rect">
            <a:avLst/>
          </a:prstGeom>
          <a:noFill/>
        </p:spPr>
        <p:txBody>
          <a:bodyPr wrap="none" rtlCol="0">
            <a:spAutoFit/>
          </a:bodyPr>
          <a:lstStyle/>
          <a:p>
            <a:r>
              <a:rPr lang="en-US" i="1" dirty="0"/>
              <a:t>Settlor</a:t>
            </a:r>
            <a:endParaRPr lang="en-GB" i="1" dirty="0"/>
          </a:p>
        </p:txBody>
      </p:sp>
      <p:pic>
        <p:nvPicPr>
          <p:cNvPr id="17" name="Picture 16">
            <a:extLst>
              <a:ext uri="{FF2B5EF4-FFF2-40B4-BE49-F238E27FC236}">
                <a16:creationId xmlns:a16="http://schemas.microsoft.com/office/drawing/2014/main" id="{3C767FC5-ADD1-0EF7-05BE-8C8ACD73EEA6}"/>
              </a:ext>
            </a:extLst>
          </p:cNvPr>
          <p:cNvPicPr>
            <a:picLocks noChangeAspect="1"/>
          </p:cNvPicPr>
          <p:nvPr/>
        </p:nvPicPr>
        <p:blipFill>
          <a:blip r:embed="rId2"/>
          <a:stretch>
            <a:fillRect/>
          </a:stretch>
        </p:blipFill>
        <p:spPr>
          <a:xfrm>
            <a:off x="6055310" y="1496336"/>
            <a:ext cx="1414014" cy="743498"/>
          </a:xfrm>
          <a:prstGeom prst="rect">
            <a:avLst/>
          </a:prstGeom>
          <a:ln w="28575">
            <a:noFill/>
          </a:ln>
        </p:spPr>
      </p:pic>
      <p:pic>
        <p:nvPicPr>
          <p:cNvPr id="19" name="Graphic 18" descr="Construction worker female with solid fill">
            <a:extLst>
              <a:ext uri="{FF2B5EF4-FFF2-40B4-BE49-F238E27FC236}">
                <a16:creationId xmlns:a16="http://schemas.microsoft.com/office/drawing/2014/main" id="{494ABD48-65BE-0A9F-DBC8-A9BE7A28D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1018" y="1728527"/>
            <a:ext cx="528728" cy="528728"/>
          </a:xfrm>
          <a:prstGeom prst="rect">
            <a:avLst/>
          </a:prstGeom>
        </p:spPr>
      </p:pic>
      <p:pic>
        <p:nvPicPr>
          <p:cNvPr id="20" name="Graphic 19" descr="Office worker male with solid fill">
            <a:extLst>
              <a:ext uri="{FF2B5EF4-FFF2-40B4-BE49-F238E27FC236}">
                <a16:creationId xmlns:a16="http://schemas.microsoft.com/office/drawing/2014/main" id="{26F3191A-AD11-B779-984B-D262744B94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74017" y="1702129"/>
            <a:ext cx="537705" cy="537705"/>
          </a:xfrm>
          <a:prstGeom prst="rect">
            <a:avLst/>
          </a:prstGeom>
        </p:spPr>
      </p:pic>
      <p:sp>
        <p:nvSpPr>
          <p:cNvPr id="21" name="TextBox 20">
            <a:extLst>
              <a:ext uri="{FF2B5EF4-FFF2-40B4-BE49-F238E27FC236}">
                <a16:creationId xmlns:a16="http://schemas.microsoft.com/office/drawing/2014/main" id="{C549E666-2C3A-999B-2170-1C2FBD15CB71}"/>
              </a:ext>
            </a:extLst>
          </p:cNvPr>
          <p:cNvSpPr txBox="1"/>
          <p:nvPr/>
        </p:nvSpPr>
        <p:spPr>
          <a:xfrm>
            <a:off x="6251577" y="2193667"/>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22" name="TextBox 21">
            <a:extLst>
              <a:ext uri="{FF2B5EF4-FFF2-40B4-BE49-F238E27FC236}">
                <a16:creationId xmlns:a16="http://schemas.microsoft.com/office/drawing/2014/main" id="{30A810F1-8912-A166-5986-00086483D375}"/>
              </a:ext>
            </a:extLst>
          </p:cNvPr>
          <p:cNvSpPr txBox="1"/>
          <p:nvPr/>
        </p:nvSpPr>
        <p:spPr>
          <a:xfrm>
            <a:off x="7426872" y="2222806"/>
            <a:ext cx="666977" cy="369332"/>
          </a:xfrm>
          <a:prstGeom prst="rect">
            <a:avLst/>
          </a:prstGeom>
          <a:noFill/>
        </p:spPr>
        <p:txBody>
          <a:bodyPr wrap="none" rtlCol="0">
            <a:spAutoFit/>
          </a:bodyPr>
          <a:lstStyle/>
          <a:p>
            <a:r>
              <a:rPr lang="en-US" b="1" dirty="0"/>
              <a:t>Wife</a:t>
            </a:r>
            <a:endParaRPr lang="en-GB" b="1" dirty="0"/>
          </a:p>
        </p:txBody>
      </p:sp>
      <p:sp>
        <p:nvSpPr>
          <p:cNvPr id="23" name="TextBox 22">
            <a:extLst>
              <a:ext uri="{FF2B5EF4-FFF2-40B4-BE49-F238E27FC236}">
                <a16:creationId xmlns:a16="http://schemas.microsoft.com/office/drawing/2014/main" id="{7FD6742A-8A7A-7484-B89E-96016BA2ED33}"/>
              </a:ext>
            </a:extLst>
          </p:cNvPr>
          <p:cNvSpPr txBox="1"/>
          <p:nvPr/>
        </p:nvSpPr>
        <p:spPr>
          <a:xfrm>
            <a:off x="8309071" y="2257255"/>
            <a:ext cx="1689565" cy="369332"/>
          </a:xfrm>
          <a:prstGeom prst="rect">
            <a:avLst/>
          </a:prstGeom>
          <a:noFill/>
        </p:spPr>
        <p:txBody>
          <a:bodyPr wrap="none" rtlCol="0">
            <a:spAutoFit/>
          </a:bodyPr>
          <a:lstStyle/>
          <a:p>
            <a:r>
              <a:rPr lang="en-US" b="1" dirty="0"/>
              <a:t>Three children</a:t>
            </a:r>
            <a:endParaRPr lang="en-GB" b="1" dirty="0"/>
          </a:p>
        </p:txBody>
      </p:sp>
      <p:cxnSp>
        <p:nvCxnSpPr>
          <p:cNvPr id="24" name="Straight Arrow Connector 23">
            <a:extLst>
              <a:ext uri="{FF2B5EF4-FFF2-40B4-BE49-F238E27FC236}">
                <a16:creationId xmlns:a16="http://schemas.microsoft.com/office/drawing/2014/main" id="{8A3AD1BB-0AE4-150A-6D2C-865A96516D9F}"/>
              </a:ext>
            </a:extLst>
          </p:cNvPr>
          <p:cNvCxnSpPr>
            <a:cxnSpLocks/>
          </p:cNvCxnSpPr>
          <p:nvPr/>
        </p:nvCxnSpPr>
        <p:spPr>
          <a:xfrm>
            <a:off x="4737990" y="2337943"/>
            <a:ext cx="151358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495C575-7C27-547F-7F69-F2F0D41167A6}"/>
              </a:ext>
            </a:extLst>
          </p:cNvPr>
          <p:cNvSpPr txBox="1"/>
          <p:nvPr/>
        </p:nvSpPr>
        <p:spPr>
          <a:xfrm>
            <a:off x="4718936" y="1927675"/>
            <a:ext cx="1476686" cy="369332"/>
          </a:xfrm>
          <a:prstGeom prst="rect">
            <a:avLst/>
          </a:prstGeom>
          <a:noFill/>
        </p:spPr>
        <p:txBody>
          <a:bodyPr wrap="none" rtlCol="0">
            <a:spAutoFit/>
          </a:bodyPr>
          <a:lstStyle/>
          <a:p>
            <a:r>
              <a:rPr lang="en-US" i="1" dirty="0"/>
              <a:t>Beneficiaries</a:t>
            </a:r>
            <a:endParaRPr lang="en-GB" i="1" dirty="0"/>
          </a:p>
        </p:txBody>
      </p:sp>
      <p:sp>
        <p:nvSpPr>
          <p:cNvPr id="27" name="TextBox 26">
            <a:extLst>
              <a:ext uri="{FF2B5EF4-FFF2-40B4-BE49-F238E27FC236}">
                <a16:creationId xmlns:a16="http://schemas.microsoft.com/office/drawing/2014/main" id="{C1C141BB-869C-EA83-7F91-329AC450547C}"/>
              </a:ext>
            </a:extLst>
          </p:cNvPr>
          <p:cNvSpPr txBox="1"/>
          <p:nvPr/>
        </p:nvSpPr>
        <p:spPr>
          <a:xfrm>
            <a:off x="7152537" y="6137824"/>
            <a:ext cx="725327" cy="369332"/>
          </a:xfrm>
          <a:prstGeom prst="rect">
            <a:avLst/>
          </a:prstGeom>
          <a:noFill/>
          <a:ln>
            <a:solidFill>
              <a:schemeClr val="tx1"/>
            </a:solidFill>
          </a:ln>
        </p:spPr>
        <p:txBody>
          <a:bodyPr wrap="none" rtlCol="0">
            <a:spAutoFit/>
          </a:bodyPr>
          <a:lstStyle/>
          <a:p>
            <a:r>
              <a:rPr lang="en-US" b="1" dirty="0"/>
              <a:t>Pearl</a:t>
            </a:r>
            <a:endParaRPr lang="en-GB" b="1" dirty="0"/>
          </a:p>
        </p:txBody>
      </p:sp>
      <p:sp>
        <p:nvSpPr>
          <p:cNvPr id="28" name="TextBox 27">
            <a:extLst>
              <a:ext uri="{FF2B5EF4-FFF2-40B4-BE49-F238E27FC236}">
                <a16:creationId xmlns:a16="http://schemas.microsoft.com/office/drawing/2014/main" id="{B51A253F-3A9D-3CB7-EB63-0DA9FE145E10}"/>
              </a:ext>
            </a:extLst>
          </p:cNvPr>
          <p:cNvSpPr txBox="1"/>
          <p:nvPr/>
        </p:nvSpPr>
        <p:spPr>
          <a:xfrm>
            <a:off x="8589451" y="6137824"/>
            <a:ext cx="849913" cy="369332"/>
          </a:xfrm>
          <a:prstGeom prst="rect">
            <a:avLst/>
          </a:prstGeom>
          <a:noFill/>
          <a:ln>
            <a:solidFill>
              <a:schemeClr val="tx1"/>
            </a:solidFill>
          </a:ln>
        </p:spPr>
        <p:txBody>
          <a:bodyPr wrap="none" rtlCol="0">
            <a:spAutoFit/>
          </a:bodyPr>
          <a:lstStyle/>
          <a:p>
            <a:r>
              <a:rPr lang="en-US" b="1" dirty="0" err="1"/>
              <a:t>Biema</a:t>
            </a:r>
            <a:endParaRPr lang="en-GB" b="1" dirty="0"/>
          </a:p>
        </p:txBody>
      </p:sp>
      <p:sp>
        <p:nvSpPr>
          <p:cNvPr id="29" name="TextBox 28">
            <a:extLst>
              <a:ext uri="{FF2B5EF4-FFF2-40B4-BE49-F238E27FC236}">
                <a16:creationId xmlns:a16="http://schemas.microsoft.com/office/drawing/2014/main" id="{BDD0D8D5-3DE0-6F03-3113-0BB778DACB45}"/>
              </a:ext>
            </a:extLst>
          </p:cNvPr>
          <p:cNvSpPr txBox="1"/>
          <p:nvPr/>
        </p:nvSpPr>
        <p:spPr>
          <a:xfrm>
            <a:off x="4049803" y="4553718"/>
            <a:ext cx="2642903" cy="369332"/>
          </a:xfrm>
          <a:prstGeom prst="rect">
            <a:avLst/>
          </a:prstGeom>
          <a:noFill/>
          <a:ln>
            <a:solidFill>
              <a:schemeClr val="tx1"/>
            </a:solidFill>
          </a:ln>
        </p:spPr>
        <p:txBody>
          <a:bodyPr wrap="none" rtlCol="0">
            <a:spAutoFit/>
          </a:bodyPr>
          <a:lstStyle/>
          <a:p>
            <a:r>
              <a:rPr lang="en-US" b="1" dirty="0" err="1"/>
              <a:t>Nashglobe</a:t>
            </a:r>
            <a:r>
              <a:rPr lang="en-US" b="1" dirty="0"/>
              <a:t> Business SA</a:t>
            </a:r>
            <a:endParaRPr lang="en-GB" b="1" dirty="0"/>
          </a:p>
        </p:txBody>
      </p:sp>
      <p:sp>
        <p:nvSpPr>
          <p:cNvPr id="30" name="TextBox 29">
            <a:extLst>
              <a:ext uri="{FF2B5EF4-FFF2-40B4-BE49-F238E27FC236}">
                <a16:creationId xmlns:a16="http://schemas.microsoft.com/office/drawing/2014/main" id="{718670E8-DE61-89A4-A3D8-66B8F4406BEE}"/>
              </a:ext>
            </a:extLst>
          </p:cNvPr>
          <p:cNvSpPr txBox="1"/>
          <p:nvPr/>
        </p:nvSpPr>
        <p:spPr>
          <a:xfrm>
            <a:off x="4568859" y="5522546"/>
            <a:ext cx="1177887" cy="369332"/>
          </a:xfrm>
          <a:prstGeom prst="rect">
            <a:avLst/>
          </a:prstGeom>
          <a:noFill/>
          <a:ln>
            <a:solidFill>
              <a:schemeClr val="tx1"/>
            </a:solidFill>
          </a:ln>
        </p:spPr>
        <p:txBody>
          <a:bodyPr wrap="none" rtlCol="0">
            <a:spAutoFit/>
          </a:bodyPr>
          <a:lstStyle/>
          <a:p>
            <a:r>
              <a:rPr lang="en-US" b="1" dirty="0"/>
              <a:t>Evolution</a:t>
            </a:r>
            <a:endParaRPr lang="en-GB" b="1" dirty="0"/>
          </a:p>
        </p:txBody>
      </p:sp>
      <p:cxnSp>
        <p:nvCxnSpPr>
          <p:cNvPr id="31" name="Straight Arrow Connector 30">
            <a:extLst>
              <a:ext uri="{FF2B5EF4-FFF2-40B4-BE49-F238E27FC236}">
                <a16:creationId xmlns:a16="http://schemas.microsoft.com/office/drawing/2014/main" id="{DA211B45-8DBC-ECEA-F119-96441141F598}"/>
              </a:ext>
            </a:extLst>
          </p:cNvPr>
          <p:cNvCxnSpPr>
            <a:cxnSpLocks/>
            <a:stCxn id="13" idx="2"/>
            <a:endCxn id="27" idx="0"/>
          </p:cNvCxnSpPr>
          <p:nvPr/>
        </p:nvCxnSpPr>
        <p:spPr>
          <a:xfrm flipH="1">
            <a:off x="7515201" y="5374286"/>
            <a:ext cx="888069" cy="7635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FC4050A-E4D6-1EA5-4803-EA17D8D74BAC}"/>
              </a:ext>
            </a:extLst>
          </p:cNvPr>
          <p:cNvCxnSpPr>
            <a:cxnSpLocks/>
          </p:cNvCxnSpPr>
          <p:nvPr/>
        </p:nvCxnSpPr>
        <p:spPr>
          <a:xfrm>
            <a:off x="8392938" y="5353207"/>
            <a:ext cx="539565" cy="6461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343803F-E7C2-B7F7-E76A-4E42DDA03761}"/>
              </a:ext>
            </a:extLst>
          </p:cNvPr>
          <p:cNvCxnSpPr>
            <a:cxnSpLocks/>
          </p:cNvCxnSpPr>
          <p:nvPr/>
        </p:nvCxnSpPr>
        <p:spPr>
          <a:xfrm>
            <a:off x="5055397" y="4989405"/>
            <a:ext cx="0" cy="4512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C5A1822-A49F-D246-6734-FFA3670E3A6B}"/>
              </a:ext>
            </a:extLst>
          </p:cNvPr>
          <p:cNvSpPr txBox="1"/>
          <p:nvPr/>
        </p:nvSpPr>
        <p:spPr>
          <a:xfrm>
            <a:off x="7202803" y="5629993"/>
            <a:ext cx="756938" cy="369332"/>
          </a:xfrm>
          <a:prstGeom prst="rect">
            <a:avLst/>
          </a:prstGeom>
          <a:noFill/>
        </p:spPr>
        <p:txBody>
          <a:bodyPr wrap="none" rtlCol="0">
            <a:spAutoFit/>
          </a:bodyPr>
          <a:lstStyle/>
          <a:p>
            <a:r>
              <a:rPr lang="en-US" i="1" dirty="0"/>
              <a:t>100%</a:t>
            </a:r>
            <a:endParaRPr lang="en-GB" i="1" dirty="0"/>
          </a:p>
        </p:txBody>
      </p:sp>
      <p:sp>
        <p:nvSpPr>
          <p:cNvPr id="42" name="TextBox 41">
            <a:extLst>
              <a:ext uri="{FF2B5EF4-FFF2-40B4-BE49-F238E27FC236}">
                <a16:creationId xmlns:a16="http://schemas.microsoft.com/office/drawing/2014/main" id="{8E22D6F8-88F4-5EEA-BC12-3ED00826680E}"/>
              </a:ext>
            </a:extLst>
          </p:cNvPr>
          <p:cNvSpPr txBox="1"/>
          <p:nvPr/>
        </p:nvSpPr>
        <p:spPr>
          <a:xfrm>
            <a:off x="8658860" y="5522546"/>
            <a:ext cx="756938" cy="369332"/>
          </a:xfrm>
          <a:prstGeom prst="rect">
            <a:avLst/>
          </a:prstGeom>
          <a:noFill/>
        </p:spPr>
        <p:txBody>
          <a:bodyPr wrap="none" rtlCol="0">
            <a:spAutoFit/>
          </a:bodyPr>
          <a:lstStyle/>
          <a:p>
            <a:r>
              <a:rPr lang="en-US" i="1" dirty="0"/>
              <a:t>100%</a:t>
            </a:r>
            <a:endParaRPr lang="en-GB" i="1" dirty="0"/>
          </a:p>
        </p:txBody>
      </p:sp>
      <p:sp>
        <p:nvSpPr>
          <p:cNvPr id="43" name="TextBox 42">
            <a:extLst>
              <a:ext uri="{FF2B5EF4-FFF2-40B4-BE49-F238E27FC236}">
                <a16:creationId xmlns:a16="http://schemas.microsoft.com/office/drawing/2014/main" id="{99E88204-E10D-726B-8E34-559E70450ACA}"/>
              </a:ext>
            </a:extLst>
          </p:cNvPr>
          <p:cNvSpPr txBox="1"/>
          <p:nvPr/>
        </p:nvSpPr>
        <p:spPr>
          <a:xfrm>
            <a:off x="5057157" y="5004954"/>
            <a:ext cx="756938" cy="369332"/>
          </a:xfrm>
          <a:prstGeom prst="rect">
            <a:avLst/>
          </a:prstGeom>
          <a:noFill/>
        </p:spPr>
        <p:txBody>
          <a:bodyPr wrap="none" rtlCol="0">
            <a:spAutoFit/>
          </a:bodyPr>
          <a:lstStyle/>
          <a:p>
            <a:r>
              <a:rPr lang="en-US" i="1" dirty="0"/>
              <a:t>100%</a:t>
            </a:r>
            <a:endParaRPr lang="en-GB" i="1" dirty="0"/>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678391" cy="369332"/>
          </a:xfrm>
          <a:prstGeom prst="rect">
            <a:avLst/>
          </a:prstGeom>
          <a:noFill/>
        </p:spPr>
        <p:txBody>
          <a:bodyPr wrap="none" rtlCol="0">
            <a:spAutoFit/>
          </a:bodyPr>
          <a:lstStyle/>
          <a:p>
            <a:r>
              <a:rPr lang="en-US" dirty="0"/>
              <a:t>2010</a:t>
            </a:r>
            <a:endParaRPr lang="en-GB" dirty="0"/>
          </a:p>
        </p:txBody>
      </p:sp>
      <p:cxnSp>
        <p:nvCxnSpPr>
          <p:cNvPr id="3" name="Straight Arrow Connector 2">
            <a:extLst>
              <a:ext uri="{FF2B5EF4-FFF2-40B4-BE49-F238E27FC236}">
                <a16:creationId xmlns:a16="http://schemas.microsoft.com/office/drawing/2014/main" id="{7F589686-4677-B32E-A94E-4ACA2F35865E}"/>
              </a:ext>
            </a:extLst>
          </p:cNvPr>
          <p:cNvCxnSpPr>
            <a:cxnSpLocks/>
          </p:cNvCxnSpPr>
          <p:nvPr/>
        </p:nvCxnSpPr>
        <p:spPr>
          <a:xfrm>
            <a:off x="5349656" y="4110745"/>
            <a:ext cx="0" cy="4259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61FFFB8-7240-4728-F6C3-49852965F5C9}"/>
              </a:ext>
            </a:extLst>
          </p:cNvPr>
          <p:cNvSpPr txBox="1"/>
          <p:nvPr/>
        </p:nvSpPr>
        <p:spPr>
          <a:xfrm>
            <a:off x="5284716" y="4158148"/>
            <a:ext cx="756938" cy="369332"/>
          </a:xfrm>
          <a:prstGeom prst="rect">
            <a:avLst/>
          </a:prstGeom>
          <a:noFill/>
        </p:spPr>
        <p:txBody>
          <a:bodyPr wrap="none" rtlCol="0">
            <a:spAutoFit/>
          </a:bodyPr>
          <a:lstStyle/>
          <a:p>
            <a:r>
              <a:rPr lang="en-US" i="1" dirty="0"/>
              <a:t>100%</a:t>
            </a:r>
            <a:endParaRPr lang="en-GB" i="1" dirty="0"/>
          </a:p>
        </p:txBody>
      </p:sp>
      <p:sp>
        <p:nvSpPr>
          <p:cNvPr id="10" name="TextBox 9">
            <a:extLst>
              <a:ext uri="{FF2B5EF4-FFF2-40B4-BE49-F238E27FC236}">
                <a16:creationId xmlns:a16="http://schemas.microsoft.com/office/drawing/2014/main" id="{2666BD5F-864B-3842-E7DA-C9B4F75409FD}"/>
              </a:ext>
            </a:extLst>
          </p:cNvPr>
          <p:cNvSpPr txBox="1"/>
          <p:nvPr/>
        </p:nvSpPr>
        <p:spPr>
          <a:xfrm>
            <a:off x="5183290" y="3464414"/>
            <a:ext cx="1534716" cy="646331"/>
          </a:xfrm>
          <a:prstGeom prst="rect">
            <a:avLst/>
          </a:prstGeom>
          <a:noFill/>
          <a:ln>
            <a:solidFill>
              <a:schemeClr val="tx1"/>
            </a:solidFill>
          </a:ln>
        </p:spPr>
        <p:txBody>
          <a:bodyPr wrap="none" rtlCol="0">
            <a:spAutoFit/>
          </a:bodyPr>
          <a:lstStyle/>
          <a:p>
            <a:r>
              <a:rPr lang="en-US" b="1" dirty="0"/>
              <a:t>Jaz Holdings </a:t>
            </a:r>
          </a:p>
          <a:p>
            <a:r>
              <a:rPr lang="en-US" b="1" dirty="0"/>
              <a:t>Limited (IoM)</a:t>
            </a:r>
            <a:endParaRPr lang="en-GB" b="1" dirty="0"/>
          </a:p>
        </p:txBody>
      </p:sp>
      <p:sp>
        <p:nvSpPr>
          <p:cNvPr id="13" name="TextBox 12">
            <a:extLst>
              <a:ext uri="{FF2B5EF4-FFF2-40B4-BE49-F238E27FC236}">
                <a16:creationId xmlns:a16="http://schemas.microsoft.com/office/drawing/2014/main" id="{02F34ABC-BBE0-C191-8B8A-98F4116B9C26}"/>
              </a:ext>
            </a:extLst>
          </p:cNvPr>
          <p:cNvSpPr txBox="1"/>
          <p:nvPr/>
        </p:nvSpPr>
        <p:spPr>
          <a:xfrm>
            <a:off x="7665468" y="4727955"/>
            <a:ext cx="1475604" cy="646331"/>
          </a:xfrm>
          <a:prstGeom prst="rect">
            <a:avLst/>
          </a:prstGeom>
          <a:noFill/>
          <a:ln>
            <a:solidFill>
              <a:schemeClr val="tx1"/>
            </a:solidFill>
          </a:ln>
        </p:spPr>
        <p:txBody>
          <a:bodyPr wrap="square" rtlCol="0">
            <a:spAutoFit/>
          </a:bodyPr>
          <a:lstStyle/>
          <a:p>
            <a:r>
              <a:rPr lang="en-US" b="1" dirty="0"/>
              <a:t>Balagan Ltd</a:t>
            </a:r>
          </a:p>
          <a:p>
            <a:r>
              <a:rPr lang="en-US" b="1" dirty="0"/>
              <a:t>(Belize)</a:t>
            </a:r>
            <a:endParaRPr lang="en-GB" b="1" dirty="0"/>
          </a:p>
        </p:txBody>
      </p:sp>
      <p:cxnSp>
        <p:nvCxnSpPr>
          <p:cNvPr id="15" name="Straight Arrow Connector 14">
            <a:extLst>
              <a:ext uri="{FF2B5EF4-FFF2-40B4-BE49-F238E27FC236}">
                <a16:creationId xmlns:a16="http://schemas.microsoft.com/office/drawing/2014/main" id="{9309B753-B4A3-B5DD-2511-8ADD69621676}"/>
              </a:ext>
            </a:extLst>
          </p:cNvPr>
          <p:cNvCxnSpPr>
            <a:cxnSpLocks/>
          </p:cNvCxnSpPr>
          <p:nvPr/>
        </p:nvCxnSpPr>
        <p:spPr>
          <a:xfrm>
            <a:off x="6784933" y="3787579"/>
            <a:ext cx="880535" cy="9666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AAA86D9B-21FC-377E-98D9-F74205E9F5B5}"/>
              </a:ext>
            </a:extLst>
          </p:cNvPr>
          <p:cNvSpPr txBox="1"/>
          <p:nvPr/>
        </p:nvSpPr>
        <p:spPr>
          <a:xfrm rot="2710245">
            <a:off x="6635992" y="3988080"/>
            <a:ext cx="1443921" cy="369332"/>
          </a:xfrm>
          <a:prstGeom prst="rect">
            <a:avLst/>
          </a:prstGeom>
          <a:noFill/>
        </p:spPr>
        <p:txBody>
          <a:bodyPr wrap="none" rtlCol="0">
            <a:spAutoFit/>
          </a:bodyPr>
          <a:lstStyle/>
          <a:p>
            <a:r>
              <a:rPr lang="en-US" i="1" dirty="0"/>
              <a:t>incorporates</a:t>
            </a:r>
            <a:endParaRPr lang="en-GB" i="1" dirty="0"/>
          </a:p>
        </p:txBody>
      </p:sp>
      <p:pic>
        <p:nvPicPr>
          <p:cNvPr id="36" name="Graphic 35" descr="School girl with solid fill">
            <a:extLst>
              <a:ext uri="{FF2B5EF4-FFF2-40B4-BE49-F238E27FC236}">
                <a16:creationId xmlns:a16="http://schemas.microsoft.com/office/drawing/2014/main" id="{D5868D1E-E118-242C-BA6C-688C8123F71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52559" y="1640629"/>
            <a:ext cx="660703" cy="660703"/>
          </a:xfrm>
          <a:prstGeom prst="rect">
            <a:avLst/>
          </a:prstGeom>
        </p:spPr>
      </p:pic>
    </p:spTree>
    <p:extLst>
      <p:ext uri="{BB962C8B-B14F-4D97-AF65-F5344CB8AC3E}">
        <p14:creationId xmlns:p14="http://schemas.microsoft.com/office/powerpoint/2010/main" val="3414398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33F3CA-1AEF-C5D0-1BB3-3143A8045377}"/>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09C69A7-24EA-126B-86D3-6B19D6F85888}"/>
              </a:ext>
            </a:extLst>
          </p:cNvPr>
          <p:cNvSpPr txBox="1"/>
          <p:nvPr/>
        </p:nvSpPr>
        <p:spPr>
          <a:xfrm>
            <a:off x="1058015" y="129360"/>
            <a:ext cx="9803025" cy="646331"/>
          </a:xfrm>
          <a:prstGeom prst="rect">
            <a:avLst/>
          </a:prstGeom>
          <a:noFill/>
          <a:ln>
            <a:noFill/>
          </a:ln>
        </p:spPr>
        <p:txBody>
          <a:bodyPr wrap="square" rtlCol="0">
            <a:spAutoFit/>
          </a:bodyPr>
          <a:lstStyle/>
          <a:p>
            <a:r>
              <a:rPr lang="es-ES" i="0" dirty="0">
                <a:solidFill>
                  <a:srgbClr val="3C3B35"/>
                </a:solidFill>
                <a:effectLst/>
                <a:latin typeface="Arial" panose="020B0604020202020204" pitchFamily="34" charset="0"/>
              </a:rPr>
              <a:t>El Tribunal de Apelaciones de Estados Unidos confirma que Sudáfrica es víctima y tiene derecho a una restitución</a:t>
            </a:r>
            <a:endParaRPr lang="en-GB" dirty="0"/>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678391" cy="369332"/>
          </a:xfrm>
          <a:prstGeom prst="rect">
            <a:avLst/>
          </a:prstGeom>
          <a:noFill/>
        </p:spPr>
        <p:txBody>
          <a:bodyPr wrap="none" rtlCol="0">
            <a:spAutoFit/>
          </a:bodyPr>
          <a:lstStyle/>
          <a:p>
            <a:r>
              <a:rPr lang="en-US" dirty="0"/>
              <a:t>2011</a:t>
            </a:r>
            <a:endParaRPr lang="en-GB" dirty="0"/>
          </a:p>
        </p:txBody>
      </p:sp>
    </p:spTree>
    <p:extLst>
      <p:ext uri="{BB962C8B-B14F-4D97-AF65-F5344CB8AC3E}">
        <p14:creationId xmlns:p14="http://schemas.microsoft.com/office/powerpoint/2010/main" val="3094586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5DA579-0BC7-A140-275B-A6D503E599FB}"/>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800D690-A98A-F024-CEF4-4074BFB7FFF0}"/>
              </a:ext>
            </a:extLst>
          </p:cNvPr>
          <p:cNvPicPr>
            <a:picLocks noChangeAspect="1"/>
          </p:cNvPicPr>
          <p:nvPr/>
        </p:nvPicPr>
        <p:blipFill>
          <a:blip r:embed="rId2"/>
          <a:stretch>
            <a:fillRect/>
          </a:stretch>
        </p:blipFill>
        <p:spPr>
          <a:xfrm>
            <a:off x="0" y="1689196"/>
            <a:ext cx="1414014" cy="743498"/>
          </a:xfrm>
          <a:prstGeom prst="rect">
            <a:avLst/>
          </a:prstGeom>
          <a:ln w="28575">
            <a:noFill/>
          </a:ln>
        </p:spPr>
      </p:pic>
      <p:pic>
        <p:nvPicPr>
          <p:cNvPr id="5" name="Picture 4">
            <a:extLst>
              <a:ext uri="{FF2B5EF4-FFF2-40B4-BE49-F238E27FC236}">
                <a16:creationId xmlns:a16="http://schemas.microsoft.com/office/drawing/2014/main" id="{1BCB4D97-4CD0-8418-F6EF-7FA872478A80}"/>
              </a:ext>
            </a:extLst>
          </p:cNvPr>
          <p:cNvPicPr>
            <a:picLocks noChangeAspect="1"/>
          </p:cNvPicPr>
          <p:nvPr/>
        </p:nvPicPr>
        <p:blipFill>
          <a:blip r:embed="rId3"/>
          <a:stretch>
            <a:fillRect/>
          </a:stretch>
        </p:blipFill>
        <p:spPr>
          <a:xfrm>
            <a:off x="7502611" y="1697177"/>
            <a:ext cx="525629" cy="525629"/>
          </a:xfrm>
          <a:prstGeom prst="rect">
            <a:avLst/>
          </a:prstGeom>
          <a:ln w="28575">
            <a:noFill/>
          </a:ln>
        </p:spPr>
      </p:pic>
      <p:sp>
        <p:nvSpPr>
          <p:cNvPr id="7" name="TextBox 6">
            <a:extLst>
              <a:ext uri="{FF2B5EF4-FFF2-40B4-BE49-F238E27FC236}">
                <a16:creationId xmlns:a16="http://schemas.microsoft.com/office/drawing/2014/main" id="{0643935E-9923-3769-5CB2-1B6122F9BD46}"/>
              </a:ext>
            </a:extLst>
          </p:cNvPr>
          <p:cNvSpPr txBox="1"/>
          <p:nvPr/>
        </p:nvSpPr>
        <p:spPr>
          <a:xfrm>
            <a:off x="237376" y="2421879"/>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8" name="TextBox 7">
            <a:extLst>
              <a:ext uri="{FF2B5EF4-FFF2-40B4-BE49-F238E27FC236}">
                <a16:creationId xmlns:a16="http://schemas.microsoft.com/office/drawing/2014/main" id="{3E94427F-F9E6-D67B-2B0C-2816529DCEA4}"/>
              </a:ext>
            </a:extLst>
          </p:cNvPr>
          <p:cNvSpPr txBox="1"/>
          <p:nvPr/>
        </p:nvSpPr>
        <p:spPr>
          <a:xfrm>
            <a:off x="2291889" y="2060945"/>
            <a:ext cx="2378985" cy="646331"/>
          </a:xfrm>
          <a:prstGeom prst="rect">
            <a:avLst/>
          </a:prstGeom>
          <a:noFill/>
          <a:ln>
            <a:solidFill>
              <a:schemeClr val="tx1"/>
            </a:solidFill>
          </a:ln>
        </p:spPr>
        <p:txBody>
          <a:bodyPr wrap="none" rtlCol="0">
            <a:spAutoFit/>
          </a:bodyPr>
          <a:lstStyle/>
          <a:p>
            <a:r>
              <a:rPr lang="en-US" b="1" dirty="0"/>
              <a:t>Rosebud Settlement</a:t>
            </a:r>
          </a:p>
          <a:p>
            <a:r>
              <a:rPr lang="en-US" b="1" dirty="0"/>
              <a:t>(Discretionary Trust)</a:t>
            </a:r>
            <a:endParaRPr lang="en-GB" b="1" dirty="0"/>
          </a:p>
        </p:txBody>
      </p:sp>
      <p:sp>
        <p:nvSpPr>
          <p:cNvPr id="9" name="TextBox 8">
            <a:extLst>
              <a:ext uri="{FF2B5EF4-FFF2-40B4-BE49-F238E27FC236}">
                <a16:creationId xmlns:a16="http://schemas.microsoft.com/office/drawing/2014/main" id="{809C69A7-24EA-126B-86D3-6B19D6F85888}"/>
              </a:ext>
            </a:extLst>
          </p:cNvPr>
          <p:cNvSpPr txBox="1"/>
          <p:nvPr/>
        </p:nvSpPr>
        <p:spPr>
          <a:xfrm>
            <a:off x="2291889" y="498692"/>
            <a:ext cx="2276970" cy="646331"/>
          </a:xfrm>
          <a:prstGeom prst="rect">
            <a:avLst/>
          </a:prstGeom>
          <a:noFill/>
          <a:ln>
            <a:solidFill>
              <a:schemeClr val="tx1"/>
            </a:solidFill>
          </a:ln>
        </p:spPr>
        <p:txBody>
          <a:bodyPr wrap="none" rtlCol="0">
            <a:spAutoFit/>
          </a:bodyPr>
          <a:lstStyle/>
          <a:p>
            <a:pPr algn="ctr"/>
            <a:r>
              <a:rPr lang="en-GB" b="1" i="0" dirty="0" err="1">
                <a:solidFill>
                  <a:srgbClr val="3C3B35"/>
                </a:solidFill>
                <a:effectLst/>
                <a:latin typeface="Arial" panose="020B0604020202020204" pitchFamily="34" charset="0"/>
              </a:rPr>
              <a:t>InWealth</a:t>
            </a:r>
            <a:r>
              <a:rPr lang="en-GB" b="1" i="0" dirty="0">
                <a:solidFill>
                  <a:srgbClr val="3C3B35"/>
                </a:solidFill>
                <a:effectLst/>
                <a:latin typeface="Arial" panose="020B0604020202020204" pitchFamily="34" charset="0"/>
              </a:rPr>
              <a:t> Trustees </a:t>
            </a:r>
          </a:p>
          <a:p>
            <a:pPr algn="ctr"/>
            <a:r>
              <a:rPr lang="en-GB" b="1" i="0" dirty="0">
                <a:solidFill>
                  <a:srgbClr val="3C3B35"/>
                </a:solidFill>
                <a:effectLst/>
                <a:latin typeface="Arial" panose="020B0604020202020204" pitchFamily="34" charset="0"/>
              </a:rPr>
              <a:t>SARL Limited</a:t>
            </a:r>
            <a:endParaRPr lang="en-GB" b="1" dirty="0"/>
          </a:p>
        </p:txBody>
      </p:sp>
      <p:cxnSp>
        <p:nvCxnSpPr>
          <p:cNvPr id="11" name="Straight Arrow Connector 10">
            <a:extLst>
              <a:ext uri="{FF2B5EF4-FFF2-40B4-BE49-F238E27FC236}">
                <a16:creationId xmlns:a16="http://schemas.microsoft.com/office/drawing/2014/main" id="{9286F180-9A7C-9E87-0562-0D2FC20D9952}"/>
              </a:ext>
            </a:extLst>
          </p:cNvPr>
          <p:cNvCxnSpPr>
            <a:cxnSpLocks/>
          </p:cNvCxnSpPr>
          <p:nvPr/>
        </p:nvCxnSpPr>
        <p:spPr>
          <a:xfrm>
            <a:off x="3430374" y="1193275"/>
            <a:ext cx="0" cy="72779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D9061B3-2EF3-7D24-4C47-123107EE7CF1}"/>
              </a:ext>
            </a:extLst>
          </p:cNvPr>
          <p:cNvSpPr txBox="1"/>
          <p:nvPr/>
        </p:nvSpPr>
        <p:spPr>
          <a:xfrm>
            <a:off x="3481381" y="1411771"/>
            <a:ext cx="918778" cy="369332"/>
          </a:xfrm>
          <a:prstGeom prst="rect">
            <a:avLst/>
          </a:prstGeom>
          <a:noFill/>
        </p:spPr>
        <p:txBody>
          <a:bodyPr wrap="none" rtlCol="0">
            <a:spAutoFit/>
          </a:bodyPr>
          <a:lstStyle/>
          <a:p>
            <a:r>
              <a:rPr lang="en-US" i="1" dirty="0"/>
              <a:t>Trustee</a:t>
            </a:r>
            <a:endParaRPr lang="en-GB" i="1" dirty="0"/>
          </a:p>
        </p:txBody>
      </p:sp>
      <p:cxnSp>
        <p:nvCxnSpPr>
          <p:cNvPr id="14" name="Straight Arrow Connector 13">
            <a:extLst>
              <a:ext uri="{FF2B5EF4-FFF2-40B4-BE49-F238E27FC236}">
                <a16:creationId xmlns:a16="http://schemas.microsoft.com/office/drawing/2014/main" id="{EF8B2F61-FC3C-0CFD-03A8-A43296345CA8}"/>
              </a:ext>
            </a:extLst>
          </p:cNvPr>
          <p:cNvCxnSpPr>
            <a:cxnSpLocks/>
          </p:cNvCxnSpPr>
          <p:nvPr/>
        </p:nvCxnSpPr>
        <p:spPr>
          <a:xfrm>
            <a:off x="1341159" y="2297007"/>
            <a:ext cx="95073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FDD41B-3B28-35F9-EC34-4918A27C9FBD}"/>
              </a:ext>
            </a:extLst>
          </p:cNvPr>
          <p:cNvSpPr txBox="1"/>
          <p:nvPr/>
        </p:nvSpPr>
        <p:spPr>
          <a:xfrm>
            <a:off x="1318154" y="1682639"/>
            <a:ext cx="842346" cy="369332"/>
          </a:xfrm>
          <a:prstGeom prst="rect">
            <a:avLst/>
          </a:prstGeom>
          <a:noFill/>
        </p:spPr>
        <p:txBody>
          <a:bodyPr wrap="none" rtlCol="0">
            <a:spAutoFit/>
          </a:bodyPr>
          <a:lstStyle/>
          <a:p>
            <a:r>
              <a:rPr lang="en-US" i="1" dirty="0"/>
              <a:t>Settlor</a:t>
            </a:r>
            <a:endParaRPr lang="en-GB" i="1" dirty="0"/>
          </a:p>
        </p:txBody>
      </p:sp>
      <p:pic>
        <p:nvPicPr>
          <p:cNvPr id="17" name="Picture 16">
            <a:extLst>
              <a:ext uri="{FF2B5EF4-FFF2-40B4-BE49-F238E27FC236}">
                <a16:creationId xmlns:a16="http://schemas.microsoft.com/office/drawing/2014/main" id="{3C767FC5-ADD1-0EF7-05BE-8C8ACD73EEA6}"/>
              </a:ext>
            </a:extLst>
          </p:cNvPr>
          <p:cNvPicPr>
            <a:picLocks noChangeAspect="1"/>
          </p:cNvPicPr>
          <p:nvPr/>
        </p:nvPicPr>
        <p:blipFill>
          <a:blip r:embed="rId2"/>
          <a:stretch>
            <a:fillRect/>
          </a:stretch>
        </p:blipFill>
        <p:spPr>
          <a:xfrm>
            <a:off x="6055310" y="1496336"/>
            <a:ext cx="1414014" cy="743498"/>
          </a:xfrm>
          <a:prstGeom prst="rect">
            <a:avLst/>
          </a:prstGeom>
          <a:ln w="28575">
            <a:noFill/>
          </a:ln>
        </p:spPr>
      </p:pic>
      <p:pic>
        <p:nvPicPr>
          <p:cNvPr id="19" name="Graphic 18" descr="Construction worker female with solid fill">
            <a:extLst>
              <a:ext uri="{FF2B5EF4-FFF2-40B4-BE49-F238E27FC236}">
                <a16:creationId xmlns:a16="http://schemas.microsoft.com/office/drawing/2014/main" id="{494ABD48-65BE-0A9F-DBC8-A9BE7A28D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1018" y="1728527"/>
            <a:ext cx="528728" cy="528728"/>
          </a:xfrm>
          <a:prstGeom prst="rect">
            <a:avLst/>
          </a:prstGeom>
        </p:spPr>
      </p:pic>
      <p:pic>
        <p:nvPicPr>
          <p:cNvPr id="20" name="Graphic 19" descr="Office worker male with solid fill">
            <a:extLst>
              <a:ext uri="{FF2B5EF4-FFF2-40B4-BE49-F238E27FC236}">
                <a16:creationId xmlns:a16="http://schemas.microsoft.com/office/drawing/2014/main" id="{26F3191A-AD11-B779-984B-D262744B94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74017" y="1702129"/>
            <a:ext cx="537705" cy="537705"/>
          </a:xfrm>
          <a:prstGeom prst="rect">
            <a:avLst/>
          </a:prstGeom>
        </p:spPr>
      </p:pic>
      <p:sp>
        <p:nvSpPr>
          <p:cNvPr id="21" name="TextBox 20">
            <a:extLst>
              <a:ext uri="{FF2B5EF4-FFF2-40B4-BE49-F238E27FC236}">
                <a16:creationId xmlns:a16="http://schemas.microsoft.com/office/drawing/2014/main" id="{C549E666-2C3A-999B-2170-1C2FBD15CB71}"/>
              </a:ext>
            </a:extLst>
          </p:cNvPr>
          <p:cNvSpPr txBox="1"/>
          <p:nvPr/>
        </p:nvSpPr>
        <p:spPr>
          <a:xfrm>
            <a:off x="6251577" y="2193667"/>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22" name="TextBox 21">
            <a:extLst>
              <a:ext uri="{FF2B5EF4-FFF2-40B4-BE49-F238E27FC236}">
                <a16:creationId xmlns:a16="http://schemas.microsoft.com/office/drawing/2014/main" id="{30A810F1-8912-A166-5986-00086483D375}"/>
              </a:ext>
            </a:extLst>
          </p:cNvPr>
          <p:cNvSpPr txBox="1"/>
          <p:nvPr/>
        </p:nvSpPr>
        <p:spPr>
          <a:xfrm>
            <a:off x="7426872" y="2222806"/>
            <a:ext cx="666977" cy="369332"/>
          </a:xfrm>
          <a:prstGeom prst="rect">
            <a:avLst/>
          </a:prstGeom>
          <a:noFill/>
        </p:spPr>
        <p:txBody>
          <a:bodyPr wrap="none" rtlCol="0">
            <a:spAutoFit/>
          </a:bodyPr>
          <a:lstStyle/>
          <a:p>
            <a:r>
              <a:rPr lang="en-US" b="1" dirty="0"/>
              <a:t>Wife</a:t>
            </a:r>
            <a:endParaRPr lang="en-GB" b="1" dirty="0"/>
          </a:p>
        </p:txBody>
      </p:sp>
      <p:sp>
        <p:nvSpPr>
          <p:cNvPr id="23" name="TextBox 22">
            <a:extLst>
              <a:ext uri="{FF2B5EF4-FFF2-40B4-BE49-F238E27FC236}">
                <a16:creationId xmlns:a16="http://schemas.microsoft.com/office/drawing/2014/main" id="{7FD6742A-8A7A-7484-B89E-96016BA2ED33}"/>
              </a:ext>
            </a:extLst>
          </p:cNvPr>
          <p:cNvSpPr txBox="1"/>
          <p:nvPr/>
        </p:nvSpPr>
        <p:spPr>
          <a:xfrm>
            <a:off x="8309071" y="2257255"/>
            <a:ext cx="1689565" cy="369332"/>
          </a:xfrm>
          <a:prstGeom prst="rect">
            <a:avLst/>
          </a:prstGeom>
          <a:noFill/>
        </p:spPr>
        <p:txBody>
          <a:bodyPr wrap="none" rtlCol="0">
            <a:spAutoFit/>
          </a:bodyPr>
          <a:lstStyle/>
          <a:p>
            <a:r>
              <a:rPr lang="en-US" b="1" dirty="0"/>
              <a:t>Three children</a:t>
            </a:r>
            <a:endParaRPr lang="en-GB" b="1" dirty="0"/>
          </a:p>
        </p:txBody>
      </p:sp>
      <p:cxnSp>
        <p:nvCxnSpPr>
          <p:cNvPr id="24" name="Straight Arrow Connector 23">
            <a:extLst>
              <a:ext uri="{FF2B5EF4-FFF2-40B4-BE49-F238E27FC236}">
                <a16:creationId xmlns:a16="http://schemas.microsoft.com/office/drawing/2014/main" id="{8A3AD1BB-0AE4-150A-6D2C-865A96516D9F}"/>
              </a:ext>
            </a:extLst>
          </p:cNvPr>
          <p:cNvCxnSpPr>
            <a:cxnSpLocks/>
          </p:cNvCxnSpPr>
          <p:nvPr/>
        </p:nvCxnSpPr>
        <p:spPr>
          <a:xfrm>
            <a:off x="4737990" y="2337943"/>
            <a:ext cx="151358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495C575-7C27-547F-7F69-F2F0D41167A6}"/>
              </a:ext>
            </a:extLst>
          </p:cNvPr>
          <p:cNvSpPr txBox="1"/>
          <p:nvPr/>
        </p:nvSpPr>
        <p:spPr>
          <a:xfrm>
            <a:off x="4718936" y="1927675"/>
            <a:ext cx="1476686" cy="369332"/>
          </a:xfrm>
          <a:prstGeom prst="rect">
            <a:avLst/>
          </a:prstGeom>
          <a:noFill/>
        </p:spPr>
        <p:txBody>
          <a:bodyPr wrap="none" rtlCol="0">
            <a:spAutoFit/>
          </a:bodyPr>
          <a:lstStyle/>
          <a:p>
            <a:r>
              <a:rPr lang="en-US" i="1" dirty="0"/>
              <a:t>Beneficiaries</a:t>
            </a:r>
            <a:endParaRPr lang="en-GB" i="1" dirty="0"/>
          </a:p>
        </p:txBody>
      </p:sp>
      <p:sp>
        <p:nvSpPr>
          <p:cNvPr id="27" name="TextBox 26">
            <a:extLst>
              <a:ext uri="{FF2B5EF4-FFF2-40B4-BE49-F238E27FC236}">
                <a16:creationId xmlns:a16="http://schemas.microsoft.com/office/drawing/2014/main" id="{C1C141BB-869C-EA83-7F91-329AC450547C}"/>
              </a:ext>
            </a:extLst>
          </p:cNvPr>
          <p:cNvSpPr txBox="1"/>
          <p:nvPr/>
        </p:nvSpPr>
        <p:spPr>
          <a:xfrm>
            <a:off x="7152537" y="6137824"/>
            <a:ext cx="725327" cy="369332"/>
          </a:xfrm>
          <a:prstGeom prst="rect">
            <a:avLst/>
          </a:prstGeom>
          <a:noFill/>
          <a:ln>
            <a:solidFill>
              <a:schemeClr val="tx1"/>
            </a:solidFill>
          </a:ln>
        </p:spPr>
        <p:txBody>
          <a:bodyPr wrap="none" rtlCol="0">
            <a:spAutoFit/>
          </a:bodyPr>
          <a:lstStyle/>
          <a:p>
            <a:r>
              <a:rPr lang="en-US" b="1" dirty="0"/>
              <a:t>Pearl</a:t>
            </a:r>
            <a:endParaRPr lang="en-GB" b="1" dirty="0"/>
          </a:p>
        </p:txBody>
      </p:sp>
      <p:sp>
        <p:nvSpPr>
          <p:cNvPr id="28" name="TextBox 27">
            <a:extLst>
              <a:ext uri="{FF2B5EF4-FFF2-40B4-BE49-F238E27FC236}">
                <a16:creationId xmlns:a16="http://schemas.microsoft.com/office/drawing/2014/main" id="{B51A253F-3A9D-3CB7-EB63-0DA9FE145E10}"/>
              </a:ext>
            </a:extLst>
          </p:cNvPr>
          <p:cNvSpPr txBox="1"/>
          <p:nvPr/>
        </p:nvSpPr>
        <p:spPr>
          <a:xfrm>
            <a:off x="8589451" y="6137824"/>
            <a:ext cx="849913" cy="369332"/>
          </a:xfrm>
          <a:prstGeom prst="rect">
            <a:avLst/>
          </a:prstGeom>
          <a:noFill/>
          <a:ln>
            <a:solidFill>
              <a:schemeClr val="tx1"/>
            </a:solidFill>
          </a:ln>
        </p:spPr>
        <p:txBody>
          <a:bodyPr wrap="none" rtlCol="0">
            <a:spAutoFit/>
          </a:bodyPr>
          <a:lstStyle/>
          <a:p>
            <a:r>
              <a:rPr lang="en-US" b="1" dirty="0" err="1"/>
              <a:t>Biema</a:t>
            </a:r>
            <a:endParaRPr lang="en-GB" b="1" dirty="0"/>
          </a:p>
        </p:txBody>
      </p:sp>
      <p:sp>
        <p:nvSpPr>
          <p:cNvPr id="29" name="TextBox 28">
            <a:extLst>
              <a:ext uri="{FF2B5EF4-FFF2-40B4-BE49-F238E27FC236}">
                <a16:creationId xmlns:a16="http://schemas.microsoft.com/office/drawing/2014/main" id="{BDD0D8D5-3DE0-6F03-3113-0BB778DACB45}"/>
              </a:ext>
            </a:extLst>
          </p:cNvPr>
          <p:cNvSpPr txBox="1"/>
          <p:nvPr/>
        </p:nvSpPr>
        <p:spPr>
          <a:xfrm>
            <a:off x="4049803" y="4553718"/>
            <a:ext cx="2642903" cy="369332"/>
          </a:xfrm>
          <a:prstGeom prst="rect">
            <a:avLst/>
          </a:prstGeom>
          <a:noFill/>
          <a:ln>
            <a:solidFill>
              <a:schemeClr val="tx1"/>
            </a:solidFill>
          </a:ln>
        </p:spPr>
        <p:txBody>
          <a:bodyPr wrap="none" rtlCol="0">
            <a:spAutoFit/>
          </a:bodyPr>
          <a:lstStyle/>
          <a:p>
            <a:r>
              <a:rPr lang="en-US" b="1" dirty="0" err="1"/>
              <a:t>Nashglobe</a:t>
            </a:r>
            <a:r>
              <a:rPr lang="en-US" b="1" dirty="0"/>
              <a:t> Business SA</a:t>
            </a:r>
            <a:endParaRPr lang="en-GB" b="1" dirty="0"/>
          </a:p>
        </p:txBody>
      </p:sp>
      <p:sp>
        <p:nvSpPr>
          <p:cNvPr id="30" name="TextBox 29">
            <a:extLst>
              <a:ext uri="{FF2B5EF4-FFF2-40B4-BE49-F238E27FC236}">
                <a16:creationId xmlns:a16="http://schemas.microsoft.com/office/drawing/2014/main" id="{718670E8-DE61-89A4-A3D8-66B8F4406BEE}"/>
              </a:ext>
            </a:extLst>
          </p:cNvPr>
          <p:cNvSpPr txBox="1"/>
          <p:nvPr/>
        </p:nvSpPr>
        <p:spPr>
          <a:xfrm>
            <a:off x="4568859" y="5522546"/>
            <a:ext cx="1177887" cy="369332"/>
          </a:xfrm>
          <a:prstGeom prst="rect">
            <a:avLst/>
          </a:prstGeom>
          <a:noFill/>
          <a:ln>
            <a:solidFill>
              <a:schemeClr val="tx1"/>
            </a:solidFill>
          </a:ln>
        </p:spPr>
        <p:txBody>
          <a:bodyPr wrap="none" rtlCol="0">
            <a:spAutoFit/>
          </a:bodyPr>
          <a:lstStyle/>
          <a:p>
            <a:r>
              <a:rPr lang="en-US" b="1" dirty="0"/>
              <a:t>Evolution</a:t>
            </a:r>
            <a:endParaRPr lang="en-GB" b="1" dirty="0"/>
          </a:p>
        </p:txBody>
      </p:sp>
      <p:cxnSp>
        <p:nvCxnSpPr>
          <p:cNvPr id="31" name="Straight Arrow Connector 30">
            <a:extLst>
              <a:ext uri="{FF2B5EF4-FFF2-40B4-BE49-F238E27FC236}">
                <a16:creationId xmlns:a16="http://schemas.microsoft.com/office/drawing/2014/main" id="{DA211B45-8DBC-ECEA-F119-96441141F598}"/>
              </a:ext>
            </a:extLst>
          </p:cNvPr>
          <p:cNvCxnSpPr>
            <a:cxnSpLocks/>
            <a:stCxn id="13" idx="2"/>
            <a:endCxn id="27" idx="0"/>
          </p:cNvCxnSpPr>
          <p:nvPr/>
        </p:nvCxnSpPr>
        <p:spPr>
          <a:xfrm flipH="1">
            <a:off x="7515201" y="5374286"/>
            <a:ext cx="888069" cy="7635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FC4050A-E4D6-1EA5-4803-EA17D8D74BAC}"/>
              </a:ext>
            </a:extLst>
          </p:cNvPr>
          <p:cNvCxnSpPr>
            <a:cxnSpLocks/>
          </p:cNvCxnSpPr>
          <p:nvPr/>
        </p:nvCxnSpPr>
        <p:spPr>
          <a:xfrm>
            <a:off x="8392938" y="5353207"/>
            <a:ext cx="539565" cy="6461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343803F-E7C2-B7F7-E76A-4E42DDA03761}"/>
              </a:ext>
            </a:extLst>
          </p:cNvPr>
          <p:cNvCxnSpPr>
            <a:cxnSpLocks/>
          </p:cNvCxnSpPr>
          <p:nvPr/>
        </p:nvCxnSpPr>
        <p:spPr>
          <a:xfrm>
            <a:off x="5055397" y="4989405"/>
            <a:ext cx="0" cy="4512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C5A1822-A49F-D246-6734-FFA3670E3A6B}"/>
              </a:ext>
            </a:extLst>
          </p:cNvPr>
          <p:cNvSpPr txBox="1"/>
          <p:nvPr/>
        </p:nvSpPr>
        <p:spPr>
          <a:xfrm>
            <a:off x="7202803" y="5629993"/>
            <a:ext cx="756938" cy="369332"/>
          </a:xfrm>
          <a:prstGeom prst="rect">
            <a:avLst/>
          </a:prstGeom>
          <a:noFill/>
        </p:spPr>
        <p:txBody>
          <a:bodyPr wrap="none" rtlCol="0">
            <a:spAutoFit/>
          </a:bodyPr>
          <a:lstStyle/>
          <a:p>
            <a:r>
              <a:rPr lang="en-US" i="1" dirty="0"/>
              <a:t>100%</a:t>
            </a:r>
            <a:endParaRPr lang="en-GB" i="1" dirty="0"/>
          </a:p>
        </p:txBody>
      </p:sp>
      <p:sp>
        <p:nvSpPr>
          <p:cNvPr id="42" name="TextBox 41">
            <a:extLst>
              <a:ext uri="{FF2B5EF4-FFF2-40B4-BE49-F238E27FC236}">
                <a16:creationId xmlns:a16="http://schemas.microsoft.com/office/drawing/2014/main" id="{8E22D6F8-88F4-5EEA-BC12-3ED00826680E}"/>
              </a:ext>
            </a:extLst>
          </p:cNvPr>
          <p:cNvSpPr txBox="1"/>
          <p:nvPr/>
        </p:nvSpPr>
        <p:spPr>
          <a:xfrm>
            <a:off x="8658860" y="5522546"/>
            <a:ext cx="756938" cy="369332"/>
          </a:xfrm>
          <a:prstGeom prst="rect">
            <a:avLst/>
          </a:prstGeom>
          <a:noFill/>
        </p:spPr>
        <p:txBody>
          <a:bodyPr wrap="none" rtlCol="0">
            <a:spAutoFit/>
          </a:bodyPr>
          <a:lstStyle/>
          <a:p>
            <a:r>
              <a:rPr lang="en-US" i="1" dirty="0"/>
              <a:t>100%</a:t>
            </a:r>
            <a:endParaRPr lang="en-GB" i="1" dirty="0"/>
          </a:p>
        </p:txBody>
      </p:sp>
      <p:sp>
        <p:nvSpPr>
          <p:cNvPr id="43" name="TextBox 42">
            <a:extLst>
              <a:ext uri="{FF2B5EF4-FFF2-40B4-BE49-F238E27FC236}">
                <a16:creationId xmlns:a16="http://schemas.microsoft.com/office/drawing/2014/main" id="{99E88204-E10D-726B-8E34-559E70450ACA}"/>
              </a:ext>
            </a:extLst>
          </p:cNvPr>
          <p:cNvSpPr txBox="1"/>
          <p:nvPr/>
        </p:nvSpPr>
        <p:spPr>
          <a:xfrm>
            <a:off x="5057157" y="5004954"/>
            <a:ext cx="756938" cy="369332"/>
          </a:xfrm>
          <a:prstGeom prst="rect">
            <a:avLst/>
          </a:prstGeom>
          <a:noFill/>
        </p:spPr>
        <p:txBody>
          <a:bodyPr wrap="none" rtlCol="0">
            <a:spAutoFit/>
          </a:bodyPr>
          <a:lstStyle/>
          <a:p>
            <a:r>
              <a:rPr lang="en-US" i="1" dirty="0"/>
              <a:t>100%</a:t>
            </a:r>
            <a:endParaRPr lang="en-GB" i="1" dirty="0"/>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678391" cy="369332"/>
          </a:xfrm>
          <a:prstGeom prst="rect">
            <a:avLst/>
          </a:prstGeom>
          <a:noFill/>
        </p:spPr>
        <p:txBody>
          <a:bodyPr wrap="none" rtlCol="0">
            <a:spAutoFit/>
          </a:bodyPr>
          <a:lstStyle/>
          <a:p>
            <a:r>
              <a:rPr lang="en-US" dirty="0"/>
              <a:t>2010</a:t>
            </a:r>
            <a:endParaRPr lang="en-GB" dirty="0"/>
          </a:p>
        </p:txBody>
      </p:sp>
      <p:cxnSp>
        <p:nvCxnSpPr>
          <p:cNvPr id="3" name="Straight Arrow Connector 2">
            <a:extLst>
              <a:ext uri="{FF2B5EF4-FFF2-40B4-BE49-F238E27FC236}">
                <a16:creationId xmlns:a16="http://schemas.microsoft.com/office/drawing/2014/main" id="{7F589686-4677-B32E-A94E-4ACA2F35865E}"/>
              </a:ext>
            </a:extLst>
          </p:cNvPr>
          <p:cNvCxnSpPr>
            <a:cxnSpLocks/>
          </p:cNvCxnSpPr>
          <p:nvPr/>
        </p:nvCxnSpPr>
        <p:spPr>
          <a:xfrm>
            <a:off x="5349656" y="4110745"/>
            <a:ext cx="0" cy="4259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61FFFB8-7240-4728-F6C3-49852965F5C9}"/>
              </a:ext>
            </a:extLst>
          </p:cNvPr>
          <p:cNvSpPr txBox="1"/>
          <p:nvPr/>
        </p:nvSpPr>
        <p:spPr>
          <a:xfrm>
            <a:off x="5284716" y="4158148"/>
            <a:ext cx="756938" cy="369332"/>
          </a:xfrm>
          <a:prstGeom prst="rect">
            <a:avLst/>
          </a:prstGeom>
          <a:noFill/>
        </p:spPr>
        <p:txBody>
          <a:bodyPr wrap="none" rtlCol="0">
            <a:spAutoFit/>
          </a:bodyPr>
          <a:lstStyle/>
          <a:p>
            <a:r>
              <a:rPr lang="en-US" i="1" dirty="0"/>
              <a:t>100%</a:t>
            </a:r>
            <a:endParaRPr lang="en-GB" i="1" dirty="0"/>
          </a:p>
        </p:txBody>
      </p:sp>
      <p:sp>
        <p:nvSpPr>
          <p:cNvPr id="10" name="TextBox 9">
            <a:extLst>
              <a:ext uri="{FF2B5EF4-FFF2-40B4-BE49-F238E27FC236}">
                <a16:creationId xmlns:a16="http://schemas.microsoft.com/office/drawing/2014/main" id="{2666BD5F-864B-3842-E7DA-C9B4F75409FD}"/>
              </a:ext>
            </a:extLst>
          </p:cNvPr>
          <p:cNvSpPr txBox="1"/>
          <p:nvPr/>
        </p:nvSpPr>
        <p:spPr>
          <a:xfrm>
            <a:off x="5183290" y="3464414"/>
            <a:ext cx="1534716" cy="646331"/>
          </a:xfrm>
          <a:prstGeom prst="rect">
            <a:avLst/>
          </a:prstGeom>
          <a:noFill/>
          <a:ln>
            <a:solidFill>
              <a:schemeClr val="tx1"/>
            </a:solidFill>
          </a:ln>
        </p:spPr>
        <p:txBody>
          <a:bodyPr wrap="none" rtlCol="0">
            <a:spAutoFit/>
          </a:bodyPr>
          <a:lstStyle/>
          <a:p>
            <a:r>
              <a:rPr lang="en-US" b="1" dirty="0"/>
              <a:t>Jaz Holdings </a:t>
            </a:r>
          </a:p>
          <a:p>
            <a:r>
              <a:rPr lang="en-US" b="1" dirty="0"/>
              <a:t>Limited (IoM)</a:t>
            </a:r>
            <a:endParaRPr lang="en-GB" b="1" dirty="0"/>
          </a:p>
        </p:txBody>
      </p:sp>
      <p:sp>
        <p:nvSpPr>
          <p:cNvPr id="13" name="TextBox 12">
            <a:extLst>
              <a:ext uri="{FF2B5EF4-FFF2-40B4-BE49-F238E27FC236}">
                <a16:creationId xmlns:a16="http://schemas.microsoft.com/office/drawing/2014/main" id="{02F34ABC-BBE0-C191-8B8A-98F4116B9C26}"/>
              </a:ext>
            </a:extLst>
          </p:cNvPr>
          <p:cNvSpPr txBox="1"/>
          <p:nvPr/>
        </p:nvSpPr>
        <p:spPr>
          <a:xfrm>
            <a:off x="7665468" y="4727955"/>
            <a:ext cx="1475604" cy="646331"/>
          </a:xfrm>
          <a:prstGeom prst="rect">
            <a:avLst/>
          </a:prstGeom>
          <a:noFill/>
          <a:ln>
            <a:solidFill>
              <a:schemeClr val="tx1"/>
            </a:solidFill>
          </a:ln>
        </p:spPr>
        <p:txBody>
          <a:bodyPr wrap="square" rtlCol="0">
            <a:spAutoFit/>
          </a:bodyPr>
          <a:lstStyle/>
          <a:p>
            <a:r>
              <a:rPr lang="en-US" b="1" dirty="0"/>
              <a:t>Balagan Ltd</a:t>
            </a:r>
          </a:p>
          <a:p>
            <a:r>
              <a:rPr lang="en-US" b="1" dirty="0"/>
              <a:t>(Belize)</a:t>
            </a:r>
            <a:endParaRPr lang="en-GB" b="1" dirty="0"/>
          </a:p>
        </p:txBody>
      </p:sp>
      <p:cxnSp>
        <p:nvCxnSpPr>
          <p:cNvPr id="15" name="Straight Arrow Connector 14">
            <a:extLst>
              <a:ext uri="{FF2B5EF4-FFF2-40B4-BE49-F238E27FC236}">
                <a16:creationId xmlns:a16="http://schemas.microsoft.com/office/drawing/2014/main" id="{9309B753-B4A3-B5DD-2511-8ADD69621676}"/>
              </a:ext>
            </a:extLst>
          </p:cNvPr>
          <p:cNvCxnSpPr>
            <a:cxnSpLocks/>
          </p:cNvCxnSpPr>
          <p:nvPr/>
        </p:nvCxnSpPr>
        <p:spPr>
          <a:xfrm>
            <a:off x="6784933" y="3787579"/>
            <a:ext cx="880535" cy="9666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AAA86D9B-21FC-377E-98D9-F74205E9F5B5}"/>
              </a:ext>
            </a:extLst>
          </p:cNvPr>
          <p:cNvSpPr txBox="1"/>
          <p:nvPr/>
        </p:nvSpPr>
        <p:spPr>
          <a:xfrm rot="2710245">
            <a:off x="6635992" y="3988080"/>
            <a:ext cx="1443921" cy="369332"/>
          </a:xfrm>
          <a:prstGeom prst="rect">
            <a:avLst/>
          </a:prstGeom>
          <a:noFill/>
        </p:spPr>
        <p:txBody>
          <a:bodyPr wrap="none" rtlCol="0">
            <a:spAutoFit/>
          </a:bodyPr>
          <a:lstStyle/>
          <a:p>
            <a:r>
              <a:rPr lang="en-US" i="1" dirty="0"/>
              <a:t>incorporates</a:t>
            </a:r>
            <a:endParaRPr lang="en-GB" i="1" dirty="0"/>
          </a:p>
        </p:txBody>
      </p:sp>
      <p:pic>
        <p:nvPicPr>
          <p:cNvPr id="36" name="Graphic 35" descr="School girl with solid fill">
            <a:extLst>
              <a:ext uri="{FF2B5EF4-FFF2-40B4-BE49-F238E27FC236}">
                <a16:creationId xmlns:a16="http://schemas.microsoft.com/office/drawing/2014/main" id="{D5868D1E-E118-242C-BA6C-688C8123F71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52559" y="1640629"/>
            <a:ext cx="660703" cy="660703"/>
          </a:xfrm>
          <a:prstGeom prst="rect">
            <a:avLst/>
          </a:prstGeom>
        </p:spPr>
      </p:pic>
    </p:spTree>
    <p:extLst>
      <p:ext uri="{BB962C8B-B14F-4D97-AF65-F5344CB8AC3E}">
        <p14:creationId xmlns:p14="http://schemas.microsoft.com/office/powerpoint/2010/main" val="1862449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47E106-7F34-803A-2AAF-0D6DEA46CD3E}"/>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800D690-A98A-F024-CEF4-4074BFB7FFF0}"/>
              </a:ext>
            </a:extLst>
          </p:cNvPr>
          <p:cNvPicPr>
            <a:picLocks noChangeAspect="1"/>
          </p:cNvPicPr>
          <p:nvPr/>
        </p:nvPicPr>
        <p:blipFill>
          <a:blip r:embed="rId2"/>
          <a:stretch>
            <a:fillRect/>
          </a:stretch>
        </p:blipFill>
        <p:spPr>
          <a:xfrm>
            <a:off x="0" y="1689196"/>
            <a:ext cx="1414014" cy="743498"/>
          </a:xfrm>
          <a:prstGeom prst="rect">
            <a:avLst/>
          </a:prstGeom>
          <a:ln w="28575">
            <a:noFill/>
          </a:ln>
        </p:spPr>
      </p:pic>
      <p:pic>
        <p:nvPicPr>
          <p:cNvPr id="5" name="Picture 4">
            <a:extLst>
              <a:ext uri="{FF2B5EF4-FFF2-40B4-BE49-F238E27FC236}">
                <a16:creationId xmlns:a16="http://schemas.microsoft.com/office/drawing/2014/main" id="{1BCB4D97-4CD0-8418-F6EF-7FA872478A80}"/>
              </a:ext>
            </a:extLst>
          </p:cNvPr>
          <p:cNvPicPr>
            <a:picLocks noChangeAspect="1"/>
          </p:cNvPicPr>
          <p:nvPr/>
        </p:nvPicPr>
        <p:blipFill>
          <a:blip r:embed="rId3"/>
          <a:stretch>
            <a:fillRect/>
          </a:stretch>
        </p:blipFill>
        <p:spPr>
          <a:xfrm>
            <a:off x="7502611" y="1697177"/>
            <a:ext cx="525629" cy="525629"/>
          </a:xfrm>
          <a:prstGeom prst="rect">
            <a:avLst/>
          </a:prstGeom>
          <a:ln w="28575">
            <a:noFill/>
          </a:ln>
        </p:spPr>
      </p:pic>
      <p:sp>
        <p:nvSpPr>
          <p:cNvPr id="7" name="TextBox 6">
            <a:extLst>
              <a:ext uri="{FF2B5EF4-FFF2-40B4-BE49-F238E27FC236}">
                <a16:creationId xmlns:a16="http://schemas.microsoft.com/office/drawing/2014/main" id="{0643935E-9923-3769-5CB2-1B6122F9BD46}"/>
              </a:ext>
            </a:extLst>
          </p:cNvPr>
          <p:cNvSpPr txBox="1"/>
          <p:nvPr/>
        </p:nvSpPr>
        <p:spPr>
          <a:xfrm>
            <a:off x="237376" y="2421879"/>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8" name="TextBox 7">
            <a:extLst>
              <a:ext uri="{FF2B5EF4-FFF2-40B4-BE49-F238E27FC236}">
                <a16:creationId xmlns:a16="http://schemas.microsoft.com/office/drawing/2014/main" id="{3E94427F-F9E6-D67B-2B0C-2816529DCEA4}"/>
              </a:ext>
            </a:extLst>
          </p:cNvPr>
          <p:cNvSpPr txBox="1"/>
          <p:nvPr/>
        </p:nvSpPr>
        <p:spPr>
          <a:xfrm>
            <a:off x="2291889" y="2060945"/>
            <a:ext cx="2378985" cy="646331"/>
          </a:xfrm>
          <a:prstGeom prst="rect">
            <a:avLst/>
          </a:prstGeom>
          <a:noFill/>
          <a:ln>
            <a:solidFill>
              <a:schemeClr val="tx1"/>
            </a:solidFill>
          </a:ln>
        </p:spPr>
        <p:txBody>
          <a:bodyPr wrap="none" rtlCol="0">
            <a:spAutoFit/>
          </a:bodyPr>
          <a:lstStyle/>
          <a:p>
            <a:r>
              <a:rPr lang="en-US" b="1" dirty="0"/>
              <a:t>Rosebud Settlement</a:t>
            </a:r>
          </a:p>
          <a:p>
            <a:r>
              <a:rPr lang="en-US" b="1" dirty="0"/>
              <a:t>(Discretionary Trust)</a:t>
            </a:r>
            <a:endParaRPr lang="en-GB" b="1" dirty="0"/>
          </a:p>
        </p:txBody>
      </p:sp>
      <p:sp>
        <p:nvSpPr>
          <p:cNvPr id="9" name="TextBox 8">
            <a:extLst>
              <a:ext uri="{FF2B5EF4-FFF2-40B4-BE49-F238E27FC236}">
                <a16:creationId xmlns:a16="http://schemas.microsoft.com/office/drawing/2014/main" id="{809C69A7-24EA-126B-86D3-6B19D6F85888}"/>
              </a:ext>
            </a:extLst>
          </p:cNvPr>
          <p:cNvSpPr txBox="1"/>
          <p:nvPr/>
        </p:nvSpPr>
        <p:spPr>
          <a:xfrm>
            <a:off x="2291889" y="498692"/>
            <a:ext cx="2276970" cy="646331"/>
          </a:xfrm>
          <a:prstGeom prst="rect">
            <a:avLst/>
          </a:prstGeom>
          <a:noFill/>
          <a:ln>
            <a:solidFill>
              <a:schemeClr val="tx1"/>
            </a:solidFill>
          </a:ln>
        </p:spPr>
        <p:txBody>
          <a:bodyPr wrap="none" rtlCol="0">
            <a:spAutoFit/>
          </a:bodyPr>
          <a:lstStyle/>
          <a:p>
            <a:pPr algn="ctr"/>
            <a:r>
              <a:rPr lang="en-GB" b="1" i="0" dirty="0" err="1">
                <a:solidFill>
                  <a:srgbClr val="3C3B35"/>
                </a:solidFill>
                <a:effectLst/>
                <a:latin typeface="Arial" panose="020B0604020202020204" pitchFamily="34" charset="0"/>
              </a:rPr>
              <a:t>InWealth</a:t>
            </a:r>
            <a:r>
              <a:rPr lang="en-GB" b="1" i="0" dirty="0">
                <a:solidFill>
                  <a:srgbClr val="3C3B35"/>
                </a:solidFill>
                <a:effectLst/>
                <a:latin typeface="Arial" panose="020B0604020202020204" pitchFamily="34" charset="0"/>
              </a:rPr>
              <a:t> Trustees </a:t>
            </a:r>
          </a:p>
          <a:p>
            <a:pPr algn="ctr"/>
            <a:r>
              <a:rPr lang="en-GB" b="1" i="0" dirty="0">
                <a:solidFill>
                  <a:srgbClr val="3C3B35"/>
                </a:solidFill>
                <a:effectLst/>
                <a:latin typeface="Arial" panose="020B0604020202020204" pitchFamily="34" charset="0"/>
              </a:rPr>
              <a:t>SARL Limited</a:t>
            </a:r>
            <a:endParaRPr lang="en-GB" b="1" dirty="0"/>
          </a:p>
        </p:txBody>
      </p:sp>
      <p:cxnSp>
        <p:nvCxnSpPr>
          <p:cNvPr id="11" name="Straight Arrow Connector 10">
            <a:extLst>
              <a:ext uri="{FF2B5EF4-FFF2-40B4-BE49-F238E27FC236}">
                <a16:creationId xmlns:a16="http://schemas.microsoft.com/office/drawing/2014/main" id="{9286F180-9A7C-9E87-0562-0D2FC20D9952}"/>
              </a:ext>
            </a:extLst>
          </p:cNvPr>
          <p:cNvCxnSpPr>
            <a:cxnSpLocks/>
          </p:cNvCxnSpPr>
          <p:nvPr/>
        </p:nvCxnSpPr>
        <p:spPr>
          <a:xfrm>
            <a:off x="3430374" y="1193275"/>
            <a:ext cx="0" cy="72779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D9061B3-2EF3-7D24-4C47-123107EE7CF1}"/>
              </a:ext>
            </a:extLst>
          </p:cNvPr>
          <p:cNvSpPr txBox="1"/>
          <p:nvPr/>
        </p:nvSpPr>
        <p:spPr>
          <a:xfrm>
            <a:off x="3481381" y="1411771"/>
            <a:ext cx="918778" cy="369332"/>
          </a:xfrm>
          <a:prstGeom prst="rect">
            <a:avLst/>
          </a:prstGeom>
          <a:noFill/>
        </p:spPr>
        <p:txBody>
          <a:bodyPr wrap="none" rtlCol="0">
            <a:spAutoFit/>
          </a:bodyPr>
          <a:lstStyle/>
          <a:p>
            <a:r>
              <a:rPr lang="en-US" i="1" dirty="0"/>
              <a:t>Trustee</a:t>
            </a:r>
            <a:endParaRPr lang="en-GB" i="1" dirty="0"/>
          </a:p>
        </p:txBody>
      </p:sp>
      <p:cxnSp>
        <p:nvCxnSpPr>
          <p:cNvPr id="14" name="Straight Arrow Connector 13">
            <a:extLst>
              <a:ext uri="{FF2B5EF4-FFF2-40B4-BE49-F238E27FC236}">
                <a16:creationId xmlns:a16="http://schemas.microsoft.com/office/drawing/2014/main" id="{EF8B2F61-FC3C-0CFD-03A8-A43296345CA8}"/>
              </a:ext>
            </a:extLst>
          </p:cNvPr>
          <p:cNvCxnSpPr>
            <a:cxnSpLocks/>
          </p:cNvCxnSpPr>
          <p:nvPr/>
        </p:nvCxnSpPr>
        <p:spPr>
          <a:xfrm>
            <a:off x="1341159" y="2297007"/>
            <a:ext cx="95073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FDD41B-3B28-35F9-EC34-4918A27C9FBD}"/>
              </a:ext>
            </a:extLst>
          </p:cNvPr>
          <p:cNvSpPr txBox="1"/>
          <p:nvPr/>
        </p:nvSpPr>
        <p:spPr>
          <a:xfrm>
            <a:off x="1318154" y="1682639"/>
            <a:ext cx="842346" cy="369332"/>
          </a:xfrm>
          <a:prstGeom prst="rect">
            <a:avLst/>
          </a:prstGeom>
          <a:noFill/>
        </p:spPr>
        <p:txBody>
          <a:bodyPr wrap="none" rtlCol="0">
            <a:spAutoFit/>
          </a:bodyPr>
          <a:lstStyle/>
          <a:p>
            <a:r>
              <a:rPr lang="en-US" i="1" dirty="0"/>
              <a:t>Settlor</a:t>
            </a:r>
            <a:endParaRPr lang="en-GB" i="1" dirty="0"/>
          </a:p>
        </p:txBody>
      </p:sp>
      <p:pic>
        <p:nvPicPr>
          <p:cNvPr id="17" name="Picture 16">
            <a:extLst>
              <a:ext uri="{FF2B5EF4-FFF2-40B4-BE49-F238E27FC236}">
                <a16:creationId xmlns:a16="http://schemas.microsoft.com/office/drawing/2014/main" id="{3C767FC5-ADD1-0EF7-05BE-8C8ACD73EEA6}"/>
              </a:ext>
            </a:extLst>
          </p:cNvPr>
          <p:cNvPicPr>
            <a:picLocks noChangeAspect="1"/>
          </p:cNvPicPr>
          <p:nvPr/>
        </p:nvPicPr>
        <p:blipFill>
          <a:blip r:embed="rId2"/>
          <a:stretch>
            <a:fillRect/>
          </a:stretch>
        </p:blipFill>
        <p:spPr>
          <a:xfrm>
            <a:off x="6055310" y="1496336"/>
            <a:ext cx="1414014" cy="743498"/>
          </a:xfrm>
          <a:prstGeom prst="rect">
            <a:avLst/>
          </a:prstGeom>
          <a:ln w="28575">
            <a:noFill/>
          </a:ln>
        </p:spPr>
      </p:pic>
      <p:pic>
        <p:nvPicPr>
          <p:cNvPr id="19" name="Graphic 18" descr="Construction worker female with solid fill">
            <a:extLst>
              <a:ext uri="{FF2B5EF4-FFF2-40B4-BE49-F238E27FC236}">
                <a16:creationId xmlns:a16="http://schemas.microsoft.com/office/drawing/2014/main" id="{494ABD48-65BE-0A9F-DBC8-A9BE7A28D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1018" y="1728527"/>
            <a:ext cx="528728" cy="528728"/>
          </a:xfrm>
          <a:prstGeom prst="rect">
            <a:avLst/>
          </a:prstGeom>
        </p:spPr>
      </p:pic>
      <p:pic>
        <p:nvPicPr>
          <p:cNvPr id="20" name="Graphic 19" descr="Office worker male with solid fill">
            <a:extLst>
              <a:ext uri="{FF2B5EF4-FFF2-40B4-BE49-F238E27FC236}">
                <a16:creationId xmlns:a16="http://schemas.microsoft.com/office/drawing/2014/main" id="{26F3191A-AD11-B779-984B-D262744B94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74017" y="1702129"/>
            <a:ext cx="537705" cy="537705"/>
          </a:xfrm>
          <a:prstGeom prst="rect">
            <a:avLst/>
          </a:prstGeom>
        </p:spPr>
      </p:pic>
      <p:sp>
        <p:nvSpPr>
          <p:cNvPr id="21" name="TextBox 20">
            <a:extLst>
              <a:ext uri="{FF2B5EF4-FFF2-40B4-BE49-F238E27FC236}">
                <a16:creationId xmlns:a16="http://schemas.microsoft.com/office/drawing/2014/main" id="{C549E666-2C3A-999B-2170-1C2FBD15CB71}"/>
              </a:ext>
            </a:extLst>
          </p:cNvPr>
          <p:cNvSpPr txBox="1"/>
          <p:nvPr/>
        </p:nvSpPr>
        <p:spPr>
          <a:xfrm>
            <a:off x="6251577" y="2193667"/>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22" name="TextBox 21">
            <a:extLst>
              <a:ext uri="{FF2B5EF4-FFF2-40B4-BE49-F238E27FC236}">
                <a16:creationId xmlns:a16="http://schemas.microsoft.com/office/drawing/2014/main" id="{30A810F1-8912-A166-5986-00086483D375}"/>
              </a:ext>
            </a:extLst>
          </p:cNvPr>
          <p:cNvSpPr txBox="1"/>
          <p:nvPr/>
        </p:nvSpPr>
        <p:spPr>
          <a:xfrm>
            <a:off x="7426872" y="2222806"/>
            <a:ext cx="666977" cy="369332"/>
          </a:xfrm>
          <a:prstGeom prst="rect">
            <a:avLst/>
          </a:prstGeom>
          <a:noFill/>
        </p:spPr>
        <p:txBody>
          <a:bodyPr wrap="none" rtlCol="0">
            <a:spAutoFit/>
          </a:bodyPr>
          <a:lstStyle/>
          <a:p>
            <a:r>
              <a:rPr lang="en-US" b="1" dirty="0"/>
              <a:t>Wife</a:t>
            </a:r>
            <a:endParaRPr lang="en-GB" b="1" dirty="0"/>
          </a:p>
        </p:txBody>
      </p:sp>
      <p:sp>
        <p:nvSpPr>
          <p:cNvPr id="23" name="TextBox 22">
            <a:extLst>
              <a:ext uri="{FF2B5EF4-FFF2-40B4-BE49-F238E27FC236}">
                <a16:creationId xmlns:a16="http://schemas.microsoft.com/office/drawing/2014/main" id="{7FD6742A-8A7A-7484-B89E-96016BA2ED33}"/>
              </a:ext>
            </a:extLst>
          </p:cNvPr>
          <p:cNvSpPr txBox="1"/>
          <p:nvPr/>
        </p:nvSpPr>
        <p:spPr>
          <a:xfrm>
            <a:off x="9108417" y="2183021"/>
            <a:ext cx="784254" cy="369332"/>
          </a:xfrm>
          <a:prstGeom prst="rect">
            <a:avLst/>
          </a:prstGeom>
          <a:noFill/>
        </p:spPr>
        <p:txBody>
          <a:bodyPr wrap="none" rtlCol="0">
            <a:spAutoFit/>
          </a:bodyPr>
          <a:lstStyle/>
          <a:p>
            <a:r>
              <a:rPr lang="en-US" b="1" dirty="0"/>
              <a:t>David</a:t>
            </a:r>
            <a:endParaRPr lang="en-GB" b="1" dirty="0"/>
          </a:p>
        </p:txBody>
      </p:sp>
      <p:cxnSp>
        <p:nvCxnSpPr>
          <p:cNvPr id="24" name="Straight Arrow Connector 23">
            <a:extLst>
              <a:ext uri="{FF2B5EF4-FFF2-40B4-BE49-F238E27FC236}">
                <a16:creationId xmlns:a16="http://schemas.microsoft.com/office/drawing/2014/main" id="{8A3AD1BB-0AE4-150A-6D2C-865A96516D9F}"/>
              </a:ext>
            </a:extLst>
          </p:cNvPr>
          <p:cNvCxnSpPr>
            <a:cxnSpLocks/>
          </p:cNvCxnSpPr>
          <p:nvPr/>
        </p:nvCxnSpPr>
        <p:spPr>
          <a:xfrm>
            <a:off x="4737990" y="2337943"/>
            <a:ext cx="151358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495C575-7C27-547F-7F69-F2F0D41167A6}"/>
              </a:ext>
            </a:extLst>
          </p:cNvPr>
          <p:cNvSpPr txBox="1"/>
          <p:nvPr/>
        </p:nvSpPr>
        <p:spPr>
          <a:xfrm>
            <a:off x="4718936" y="1927675"/>
            <a:ext cx="1476686" cy="369332"/>
          </a:xfrm>
          <a:prstGeom prst="rect">
            <a:avLst/>
          </a:prstGeom>
          <a:noFill/>
        </p:spPr>
        <p:txBody>
          <a:bodyPr wrap="none" rtlCol="0">
            <a:spAutoFit/>
          </a:bodyPr>
          <a:lstStyle/>
          <a:p>
            <a:r>
              <a:rPr lang="en-US" i="1" dirty="0"/>
              <a:t>Beneficiaries</a:t>
            </a:r>
            <a:endParaRPr lang="en-GB" i="1" dirty="0"/>
          </a:p>
        </p:txBody>
      </p:sp>
      <p:sp>
        <p:nvSpPr>
          <p:cNvPr id="27" name="TextBox 26">
            <a:extLst>
              <a:ext uri="{FF2B5EF4-FFF2-40B4-BE49-F238E27FC236}">
                <a16:creationId xmlns:a16="http://schemas.microsoft.com/office/drawing/2014/main" id="{C1C141BB-869C-EA83-7F91-329AC450547C}"/>
              </a:ext>
            </a:extLst>
          </p:cNvPr>
          <p:cNvSpPr txBox="1"/>
          <p:nvPr/>
        </p:nvSpPr>
        <p:spPr>
          <a:xfrm>
            <a:off x="7152537" y="6137824"/>
            <a:ext cx="725327" cy="369332"/>
          </a:xfrm>
          <a:prstGeom prst="rect">
            <a:avLst/>
          </a:prstGeom>
          <a:noFill/>
          <a:ln>
            <a:solidFill>
              <a:schemeClr val="tx1"/>
            </a:solidFill>
          </a:ln>
        </p:spPr>
        <p:txBody>
          <a:bodyPr wrap="none" rtlCol="0">
            <a:spAutoFit/>
          </a:bodyPr>
          <a:lstStyle/>
          <a:p>
            <a:r>
              <a:rPr lang="en-US" b="1" dirty="0"/>
              <a:t>Pearl</a:t>
            </a:r>
            <a:endParaRPr lang="en-GB" b="1" dirty="0"/>
          </a:p>
        </p:txBody>
      </p:sp>
      <p:sp>
        <p:nvSpPr>
          <p:cNvPr id="28" name="TextBox 27">
            <a:extLst>
              <a:ext uri="{FF2B5EF4-FFF2-40B4-BE49-F238E27FC236}">
                <a16:creationId xmlns:a16="http://schemas.microsoft.com/office/drawing/2014/main" id="{B51A253F-3A9D-3CB7-EB63-0DA9FE145E10}"/>
              </a:ext>
            </a:extLst>
          </p:cNvPr>
          <p:cNvSpPr txBox="1"/>
          <p:nvPr/>
        </p:nvSpPr>
        <p:spPr>
          <a:xfrm>
            <a:off x="8589451" y="6137824"/>
            <a:ext cx="849913" cy="369332"/>
          </a:xfrm>
          <a:prstGeom prst="rect">
            <a:avLst/>
          </a:prstGeom>
          <a:noFill/>
          <a:ln>
            <a:solidFill>
              <a:schemeClr val="tx1"/>
            </a:solidFill>
          </a:ln>
        </p:spPr>
        <p:txBody>
          <a:bodyPr wrap="none" rtlCol="0">
            <a:spAutoFit/>
          </a:bodyPr>
          <a:lstStyle/>
          <a:p>
            <a:r>
              <a:rPr lang="en-US" b="1" dirty="0" err="1"/>
              <a:t>Biema</a:t>
            </a:r>
            <a:endParaRPr lang="en-GB" b="1" dirty="0"/>
          </a:p>
        </p:txBody>
      </p:sp>
      <p:sp>
        <p:nvSpPr>
          <p:cNvPr id="29" name="TextBox 28">
            <a:extLst>
              <a:ext uri="{FF2B5EF4-FFF2-40B4-BE49-F238E27FC236}">
                <a16:creationId xmlns:a16="http://schemas.microsoft.com/office/drawing/2014/main" id="{BDD0D8D5-3DE0-6F03-3113-0BB778DACB45}"/>
              </a:ext>
            </a:extLst>
          </p:cNvPr>
          <p:cNvSpPr txBox="1"/>
          <p:nvPr/>
        </p:nvSpPr>
        <p:spPr>
          <a:xfrm>
            <a:off x="4049803" y="4553718"/>
            <a:ext cx="2642903" cy="369332"/>
          </a:xfrm>
          <a:prstGeom prst="rect">
            <a:avLst/>
          </a:prstGeom>
          <a:noFill/>
          <a:ln>
            <a:solidFill>
              <a:schemeClr val="tx1"/>
            </a:solidFill>
          </a:ln>
        </p:spPr>
        <p:txBody>
          <a:bodyPr wrap="none" rtlCol="0">
            <a:spAutoFit/>
          </a:bodyPr>
          <a:lstStyle/>
          <a:p>
            <a:r>
              <a:rPr lang="en-US" b="1" dirty="0" err="1"/>
              <a:t>Nashglobe</a:t>
            </a:r>
            <a:r>
              <a:rPr lang="en-US" b="1" dirty="0"/>
              <a:t> Business SA</a:t>
            </a:r>
            <a:endParaRPr lang="en-GB" b="1" dirty="0"/>
          </a:p>
        </p:txBody>
      </p:sp>
      <p:sp>
        <p:nvSpPr>
          <p:cNvPr id="30" name="TextBox 29">
            <a:extLst>
              <a:ext uri="{FF2B5EF4-FFF2-40B4-BE49-F238E27FC236}">
                <a16:creationId xmlns:a16="http://schemas.microsoft.com/office/drawing/2014/main" id="{718670E8-DE61-89A4-A3D8-66B8F4406BEE}"/>
              </a:ext>
            </a:extLst>
          </p:cNvPr>
          <p:cNvSpPr txBox="1"/>
          <p:nvPr/>
        </p:nvSpPr>
        <p:spPr>
          <a:xfrm>
            <a:off x="4568859" y="5522546"/>
            <a:ext cx="1177887" cy="369332"/>
          </a:xfrm>
          <a:prstGeom prst="rect">
            <a:avLst/>
          </a:prstGeom>
          <a:noFill/>
          <a:ln>
            <a:solidFill>
              <a:schemeClr val="tx1"/>
            </a:solidFill>
          </a:ln>
        </p:spPr>
        <p:txBody>
          <a:bodyPr wrap="none" rtlCol="0">
            <a:spAutoFit/>
          </a:bodyPr>
          <a:lstStyle/>
          <a:p>
            <a:r>
              <a:rPr lang="en-US" b="1" dirty="0"/>
              <a:t>Evolution</a:t>
            </a:r>
            <a:endParaRPr lang="en-GB" b="1" dirty="0"/>
          </a:p>
        </p:txBody>
      </p:sp>
      <p:cxnSp>
        <p:nvCxnSpPr>
          <p:cNvPr id="31" name="Straight Arrow Connector 30">
            <a:extLst>
              <a:ext uri="{FF2B5EF4-FFF2-40B4-BE49-F238E27FC236}">
                <a16:creationId xmlns:a16="http://schemas.microsoft.com/office/drawing/2014/main" id="{DA211B45-8DBC-ECEA-F119-96441141F598}"/>
              </a:ext>
            </a:extLst>
          </p:cNvPr>
          <p:cNvCxnSpPr>
            <a:cxnSpLocks/>
            <a:stCxn id="13" idx="2"/>
            <a:endCxn id="27" idx="0"/>
          </p:cNvCxnSpPr>
          <p:nvPr/>
        </p:nvCxnSpPr>
        <p:spPr>
          <a:xfrm flipH="1">
            <a:off x="7515201" y="5374286"/>
            <a:ext cx="888069" cy="7635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FC4050A-E4D6-1EA5-4803-EA17D8D74BAC}"/>
              </a:ext>
            </a:extLst>
          </p:cNvPr>
          <p:cNvCxnSpPr>
            <a:cxnSpLocks/>
          </p:cNvCxnSpPr>
          <p:nvPr/>
        </p:nvCxnSpPr>
        <p:spPr>
          <a:xfrm>
            <a:off x="8392938" y="5353207"/>
            <a:ext cx="539565" cy="6461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343803F-E7C2-B7F7-E76A-4E42DDA03761}"/>
              </a:ext>
            </a:extLst>
          </p:cNvPr>
          <p:cNvCxnSpPr>
            <a:cxnSpLocks/>
          </p:cNvCxnSpPr>
          <p:nvPr/>
        </p:nvCxnSpPr>
        <p:spPr>
          <a:xfrm>
            <a:off x="5055397" y="4989405"/>
            <a:ext cx="0" cy="4512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C5A1822-A49F-D246-6734-FFA3670E3A6B}"/>
              </a:ext>
            </a:extLst>
          </p:cNvPr>
          <p:cNvSpPr txBox="1"/>
          <p:nvPr/>
        </p:nvSpPr>
        <p:spPr>
          <a:xfrm>
            <a:off x="7202803" y="5629993"/>
            <a:ext cx="756938" cy="369332"/>
          </a:xfrm>
          <a:prstGeom prst="rect">
            <a:avLst/>
          </a:prstGeom>
          <a:noFill/>
        </p:spPr>
        <p:txBody>
          <a:bodyPr wrap="none" rtlCol="0">
            <a:spAutoFit/>
          </a:bodyPr>
          <a:lstStyle/>
          <a:p>
            <a:r>
              <a:rPr lang="en-US" i="1" dirty="0"/>
              <a:t>100%</a:t>
            </a:r>
            <a:endParaRPr lang="en-GB" i="1" dirty="0"/>
          </a:p>
        </p:txBody>
      </p:sp>
      <p:sp>
        <p:nvSpPr>
          <p:cNvPr id="42" name="TextBox 41">
            <a:extLst>
              <a:ext uri="{FF2B5EF4-FFF2-40B4-BE49-F238E27FC236}">
                <a16:creationId xmlns:a16="http://schemas.microsoft.com/office/drawing/2014/main" id="{8E22D6F8-88F4-5EEA-BC12-3ED00826680E}"/>
              </a:ext>
            </a:extLst>
          </p:cNvPr>
          <p:cNvSpPr txBox="1"/>
          <p:nvPr/>
        </p:nvSpPr>
        <p:spPr>
          <a:xfrm>
            <a:off x="8658860" y="5522546"/>
            <a:ext cx="756938" cy="369332"/>
          </a:xfrm>
          <a:prstGeom prst="rect">
            <a:avLst/>
          </a:prstGeom>
          <a:noFill/>
        </p:spPr>
        <p:txBody>
          <a:bodyPr wrap="none" rtlCol="0">
            <a:spAutoFit/>
          </a:bodyPr>
          <a:lstStyle/>
          <a:p>
            <a:r>
              <a:rPr lang="en-US" i="1" dirty="0"/>
              <a:t>100%</a:t>
            </a:r>
            <a:endParaRPr lang="en-GB" i="1" dirty="0"/>
          </a:p>
        </p:txBody>
      </p:sp>
      <p:sp>
        <p:nvSpPr>
          <p:cNvPr id="43" name="TextBox 42">
            <a:extLst>
              <a:ext uri="{FF2B5EF4-FFF2-40B4-BE49-F238E27FC236}">
                <a16:creationId xmlns:a16="http://schemas.microsoft.com/office/drawing/2014/main" id="{99E88204-E10D-726B-8E34-559E70450ACA}"/>
              </a:ext>
            </a:extLst>
          </p:cNvPr>
          <p:cNvSpPr txBox="1"/>
          <p:nvPr/>
        </p:nvSpPr>
        <p:spPr>
          <a:xfrm>
            <a:off x="5057157" y="5004954"/>
            <a:ext cx="756938" cy="369332"/>
          </a:xfrm>
          <a:prstGeom prst="rect">
            <a:avLst/>
          </a:prstGeom>
          <a:noFill/>
        </p:spPr>
        <p:txBody>
          <a:bodyPr wrap="none" rtlCol="0">
            <a:spAutoFit/>
          </a:bodyPr>
          <a:lstStyle/>
          <a:p>
            <a:r>
              <a:rPr lang="en-US" i="1" dirty="0"/>
              <a:t>100%</a:t>
            </a:r>
            <a:endParaRPr lang="en-GB" i="1" dirty="0"/>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678391" cy="369332"/>
          </a:xfrm>
          <a:prstGeom prst="rect">
            <a:avLst/>
          </a:prstGeom>
          <a:noFill/>
        </p:spPr>
        <p:txBody>
          <a:bodyPr wrap="none" rtlCol="0">
            <a:spAutoFit/>
          </a:bodyPr>
          <a:lstStyle/>
          <a:p>
            <a:r>
              <a:rPr lang="en-US" dirty="0"/>
              <a:t>2012</a:t>
            </a:r>
            <a:endParaRPr lang="en-GB" dirty="0"/>
          </a:p>
        </p:txBody>
      </p:sp>
      <p:cxnSp>
        <p:nvCxnSpPr>
          <p:cNvPr id="3" name="Straight Arrow Connector 2">
            <a:extLst>
              <a:ext uri="{FF2B5EF4-FFF2-40B4-BE49-F238E27FC236}">
                <a16:creationId xmlns:a16="http://schemas.microsoft.com/office/drawing/2014/main" id="{7F589686-4677-B32E-A94E-4ACA2F35865E}"/>
              </a:ext>
            </a:extLst>
          </p:cNvPr>
          <p:cNvCxnSpPr>
            <a:cxnSpLocks/>
          </p:cNvCxnSpPr>
          <p:nvPr/>
        </p:nvCxnSpPr>
        <p:spPr>
          <a:xfrm>
            <a:off x="5349656" y="4110745"/>
            <a:ext cx="0" cy="4259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61FFFB8-7240-4728-F6C3-49852965F5C9}"/>
              </a:ext>
            </a:extLst>
          </p:cNvPr>
          <p:cNvSpPr txBox="1"/>
          <p:nvPr/>
        </p:nvSpPr>
        <p:spPr>
          <a:xfrm>
            <a:off x="5284716" y="4158148"/>
            <a:ext cx="756938" cy="369332"/>
          </a:xfrm>
          <a:prstGeom prst="rect">
            <a:avLst/>
          </a:prstGeom>
          <a:noFill/>
        </p:spPr>
        <p:txBody>
          <a:bodyPr wrap="none" rtlCol="0">
            <a:spAutoFit/>
          </a:bodyPr>
          <a:lstStyle/>
          <a:p>
            <a:r>
              <a:rPr lang="en-US" i="1" dirty="0"/>
              <a:t>100%</a:t>
            </a:r>
            <a:endParaRPr lang="en-GB" i="1" dirty="0"/>
          </a:p>
        </p:txBody>
      </p:sp>
      <p:sp>
        <p:nvSpPr>
          <p:cNvPr id="10" name="TextBox 9">
            <a:extLst>
              <a:ext uri="{FF2B5EF4-FFF2-40B4-BE49-F238E27FC236}">
                <a16:creationId xmlns:a16="http://schemas.microsoft.com/office/drawing/2014/main" id="{2666BD5F-864B-3842-E7DA-C9B4F75409FD}"/>
              </a:ext>
            </a:extLst>
          </p:cNvPr>
          <p:cNvSpPr txBox="1"/>
          <p:nvPr/>
        </p:nvSpPr>
        <p:spPr>
          <a:xfrm>
            <a:off x="5183290" y="3464414"/>
            <a:ext cx="1534716" cy="646331"/>
          </a:xfrm>
          <a:prstGeom prst="rect">
            <a:avLst/>
          </a:prstGeom>
          <a:noFill/>
          <a:ln>
            <a:solidFill>
              <a:schemeClr val="tx1"/>
            </a:solidFill>
          </a:ln>
        </p:spPr>
        <p:txBody>
          <a:bodyPr wrap="none" rtlCol="0">
            <a:spAutoFit/>
          </a:bodyPr>
          <a:lstStyle/>
          <a:p>
            <a:r>
              <a:rPr lang="en-US" b="1" dirty="0"/>
              <a:t>Jaz Holdings </a:t>
            </a:r>
          </a:p>
          <a:p>
            <a:r>
              <a:rPr lang="en-US" b="1" dirty="0"/>
              <a:t>Limited (IoM)</a:t>
            </a:r>
            <a:endParaRPr lang="en-GB" b="1" dirty="0"/>
          </a:p>
        </p:txBody>
      </p:sp>
      <p:sp>
        <p:nvSpPr>
          <p:cNvPr id="13" name="TextBox 12">
            <a:extLst>
              <a:ext uri="{FF2B5EF4-FFF2-40B4-BE49-F238E27FC236}">
                <a16:creationId xmlns:a16="http://schemas.microsoft.com/office/drawing/2014/main" id="{02F34ABC-BBE0-C191-8B8A-98F4116B9C26}"/>
              </a:ext>
            </a:extLst>
          </p:cNvPr>
          <p:cNvSpPr txBox="1"/>
          <p:nvPr/>
        </p:nvSpPr>
        <p:spPr>
          <a:xfrm>
            <a:off x="7665468" y="4727955"/>
            <a:ext cx="1475604" cy="646331"/>
          </a:xfrm>
          <a:prstGeom prst="rect">
            <a:avLst/>
          </a:prstGeom>
          <a:noFill/>
          <a:ln>
            <a:solidFill>
              <a:schemeClr val="tx1"/>
            </a:solidFill>
          </a:ln>
        </p:spPr>
        <p:txBody>
          <a:bodyPr wrap="square" rtlCol="0">
            <a:spAutoFit/>
          </a:bodyPr>
          <a:lstStyle/>
          <a:p>
            <a:r>
              <a:rPr lang="en-US" b="1" dirty="0"/>
              <a:t>Balagan Ltd</a:t>
            </a:r>
          </a:p>
          <a:p>
            <a:r>
              <a:rPr lang="en-US" b="1" dirty="0"/>
              <a:t>(Belize)</a:t>
            </a:r>
            <a:endParaRPr lang="en-GB" b="1" dirty="0"/>
          </a:p>
        </p:txBody>
      </p:sp>
      <p:cxnSp>
        <p:nvCxnSpPr>
          <p:cNvPr id="15" name="Straight Arrow Connector 14">
            <a:extLst>
              <a:ext uri="{FF2B5EF4-FFF2-40B4-BE49-F238E27FC236}">
                <a16:creationId xmlns:a16="http://schemas.microsoft.com/office/drawing/2014/main" id="{9309B753-B4A3-B5DD-2511-8ADD69621676}"/>
              </a:ext>
            </a:extLst>
          </p:cNvPr>
          <p:cNvCxnSpPr>
            <a:cxnSpLocks/>
          </p:cNvCxnSpPr>
          <p:nvPr/>
        </p:nvCxnSpPr>
        <p:spPr>
          <a:xfrm>
            <a:off x="6784933" y="3787579"/>
            <a:ext cx="880535" cy="9666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AAA86D9B-21FC-377E-98D9-F74205E9F5B5}"/>
              </a:ext>
            </a:extLst>
          </p:cNvPr>
          <p:cNvSpPr txBox="1"/>
          <p:nvPr/>
        </p:nvSpPr>
        <p:spPr>
          <a:xfrm rot="2710245">
            <a:off x="6635992" y="3988080"/>
            <a:ext cx="1443921" cy="369332"/>
          </a:xfrm>
          <a:prstGeom prst="rect">
            <a:avLst/>
          </a:prstGeom>
          <a:noFill/>
        </p:spPr>
        <p:txBody>
          <a:bodyPr wrap="none" rtlCol="0">
            <a:spAutoFit/>
          </a:bodyPr>
          <a:lstStyle/>
          <a:p>
            <a:r>
              <a:rPr lang="en-US" i="1" dirty="0"/>
              <a:t>incorporates</a:t>
            </a:r>
            <a:endParaRPr lang="en-GB" i="1" dirty="0"/>
          </a:p>
        </p:txBody>
      </p:sp>
      <p:sp>
        <p:nvSpPr>
          <p:cNvPr id="35" name="TextBox 34">
            <a:extLst>
              <a:ext uri="{FF2B5EF4-FFF2-40B4-BE49-F238E27FC236}">
                <a16:creationId xmlns:a16="http://schemas.microsoft.com/office/drawing/2014/main" id="{A1391ED0-8A58-983E-DC28-2740B1D1AA3C}"/>
              </a:ext>
            </a:extLst>
          </p:cNvPr>
          <p:cNvSpPr txBox="1"/>
          <p:nvPr/>
        </p:nvSpPr>
        <p:spPr>
          <a:xfrm>
            <a:off x="7502611" y="3057640"/>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Delta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8" name="TextBox 37">
            <a:extLst>
              <a:ext uri="{FF2B5EF4-FFF2-40B4-BE49-F238E27FC236}">
                <a16:creationId xmlns:a16="http://schemas.microsoft.com/office/drawing/2014/main" id="{5AC8F99B-EA84-3D0C-FC6A-C6FCD53A81D3}"/>
              </a:ext>
            </a:extLst>
          </p:cNvPr>
          <p:cNvSpPr txBox="1"/>
          <p:nvPr/>
        </p:nvSpPr>
        <p:spPr>
          <a:xfrm>
            <a:off x="9108417" y="3057640"/>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Lambda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9" name="TextBox 38">
            <a:extLst>
              <a:ext uri="{FF2B5EF4-FFF2-40B4-BE49-F238E27FC236}">
                <a16:creationId xmlns:a16="http://schemas.microsoft.com/office/drawing/2014/main" id="{CDB73DE2-86C3-AA4F-4DB3-63C6790A7389}"/>
              </a:ext>
            </a:extLst>
          </p:cNvPr>
          <p:cNvSpPr txBox="1"/>
          <p:nvPr/>
        </p:nvSpPr>
        <p:spPr>
          <a:xfrm>
            <a:off x="10682654" y="3057640"/>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Lambda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cxnSp>
        <p:nvCxnSpPr>
          <p:cNvPr id="40" name="Straight Arrow Connector 39">
            <a:extLst>
              <a:ext uri="{FF2B5EF4-FFF2-40B4-BE49-F238E27FC236}">
                <a16:creationId xmlns:a16="http://schemas.microsoft.com/office/drawing/2014/main" id="{8B948AEF-9809-6A7D-A194-AB05EAE95B15}"/>
              </a:ext>
            </a:extLst>
          </p:cNvPr>
          <p:cNvCxnSpPr>
            <a:cxnSpLocks/>
          </p:cNvCxnSpPr>
          <p:nvPr/>
        </p:nvCxnSpPr>
        <p:spPr>
          <a:xfrm flipH="1">
            <a:off x="8392938" y="2495182"/>
            <a:ext cx="1046426" cy="45484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921345EA-51CF-765D-9DED-18F38903C350}"/>
              </a:ext>
            </a:extLst>
          </p:cNvPr>
          <p:cNvCxnSpPr>
            <a:cxnSpLocks/>
          </p:cNvCxnSpPr>
          <p:nvPr/>
        </p:nvCxnSpPr>
        <p:spPr>
          <a:xfrm>
            <a:off x="9601808" y="2528663"/>
            <a:ext cx="0" cy="51155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2BDBD932-7136-BC1D-F56E-B22D6526675B}"/>
              </a:ext>
            </a:extLst>
          </p:cNvPr>
          <p:cNvCxnSpPr>
            <a:cxnSpLocks/>
          </p:cNvCxnSpPr>
          <p:nvPr/>
        </p:nvCxnSpPr>
        <p:spPr>
          <a:xfrm>
            <a:off x="9711722" y="2489266"/>
            <a:ext cx="1173992" cy="51155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E5BA724F-8655-5608-11DF-7DA5986F12A0}"/>
              </a:ext>
            </a:extLst>
          </p:cNvPr>
          <p:cNvSpPr txBox="1"/>
          <p:nvPr/>
        </p:nvSpPr>
        <p:spPr>
          <a:xfrm>
            <a:off x="9161348" y="2495181"/>
            <a:ext cx="678391" cy="369332"/>
          </a:xfrm>
          <a:prstGeom prst="rect">
            <a:avLst/>
          </a:prstGeom>
          <a:noFill/>
        </p:spPr>
        <p:txBody>
          <a:bodyPr wrap="none" rtlCol="0">
            <a:spAutoFit/>
          </a:bodyPr>
          <a:lstStyle/>
          <a:p>
            <a:r>
              <a:rPr lang="en-US" i="1" dirty="0"/>
              <a:t>$100</a:t>
            </a:r>
            <a:endParaRPr lang="en-GB" i="1" dirty="0"/>
          </a:p>
        </p:txBody>
      </p:sp>
      <p:pic>
        <p:nvPicPr>
          <p:cNvPr id="50" name="Graphic 49" descr="School girl with solid fill">
            <a:extLst>
              <a:ext uri="{FF2B5EF4-FFF2-40B4-BE49-F238E27FC236}">
                <a16:creationId xmlns:a16="http://schemas.microsoft.com/office/drawing/2014/main" id="{963D6DD9-0482-41C4-953D-B938AFDE108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52559" y="1640629"/>
            <a:ext cx="660703" cy="660703"/>
          </a:xfrm>
          <a:prstGeom prst="rect">
            <a:avLst/>
          </a:prstGeom>
        </p:spPr>
      </p:pic>
    </p:spTree>
    <p:extLst>
      <p:ext uri="{BB962C8B-B14F-4D97-AF65-F5344CB8AC3E}">
        <p14:creationId xmlns:p14="http://schemas.microsoft.com/office/powerpoint/2010/main" val="1300817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7A33AA-3B03-D72A-41DA-C61853179135}"/>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800D690-A98A-F024-CEF4-4074BFB7FFF0}"/>
              </a:ext>
            </a:extLst>
          </p:cNvPr>
          <p:cNvPicPr>
            <a:picLocks noChangeAspect="1"/>
          </p:cNvPicPr>
          <p:nvPr/>
        </p:nvPicPr>
        <p:blipFill>
          <a:blip r:embed="rId2"/>
          <a:stretch>
            <a:fillRect/>
          </a:stretch>
        </p:blipFill>
        <p:spPr>
          <a:xfrm>
            <a:off x="0" y="1689196"/>
            <a:ext cx="1414014" cy="743498"/>
          </a:xfrm>
          <a:prstGeom prst="rect">
            <a:avLst/>
          </a:prstGeom>
          <a:ln w="28575">
            <a:noFill/>
          </a:ln>
        </p:spPr>
      </p:pic>
      <p:pic>
        <p:nvPicPr>
          <p:cNvPr id="5" name="Picture 4">
            <a:extLst>
              <a:ext uri="{FF2B5EF4-FFF2-40B4-BE49-F238E27FC236}">
                <a16:creationId xmlns:a16="http://schemas.microsoft.com/office/drawing/2014/main" id="{1BCB4D97-4CD0-8418-F6EF-7FA872478A80}"/>
              </a:ext>
            </a:extLst>
          </p:cNvPr>
          <p:cNvPicPr>
            <a:picLocks noChangeAspect="1"/>
          </p:cNvPicPr>
          <p:nvPr/>
        </p:nvPicPr>
        <p:blipFill>
          <a:blip r:embed="rId3"/>
          <a:stretch>
            <a:fillRect/>
          </a:stretch>
        </p:blipFill>
        <p:spPr>
          <a:xfrm>
            <a:off x="7502611" y="1697177"/>
            <a:ext cx="525629" cy="525629"/>
          </a:xfrm>
          <a:prstGeom prst="rect">
            <a:avLst/>
          </a:prstGeom>
          <a:ln w="28575">
            <a:noFill/>
          </a:ln>
        </p:spPr>
      </p:pic>
      <p:sp>
        <p:nvSpPr>
          <p:cNvPr id="7" name="TextBox 6">
            <a:extLst>
              <a:ext uri="{FF2B5EF4-FFF2-40B4-BE49-F238E27FC236}">
                <a16:creationId xmlns:a16="http://schemas.microsoft.com/office/drawing/2014/main" id="{0643935E-9923-3769-5CB2-1B6122F9BD46}"/>
              </a:ext>
            </a:extLst>
          </p:cNvPr>
          <p:cNvSpPr txBox="1"/>
          <p:nvPr/>
        </p:nvSpPr>
        <p:spPr>
          <a:xfrm>
            <a:off x="237376" y="2421879"/>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8" name="TextBox 7">
            <a:extLst>
              <a:ext uri="{FF2B5EF4-FFF2-40B4-BE49-F238E27FC236}">
                <a16:creationId xmlns:a16="http://schemas.microsoft.com/office/drawing/2014/main" id="{3E94427F-F9E6-D67B-2B0C-2816529DCEA4}"/>
              </a:ext>
            </a:extLst>
          </p:cNvPr>
          <p:cNvSpPr txBox="1"/>
          <p:nvPr/>
        </p:nvSpPr>
        <p:spPr>
          <a:xfrm>
            <a:off x="2291889" y="2060945"/>
            <a:ext cx="2378985" cy="646331"/>
          </a:xfrm>
          <a:prstGeom prst="rect">
            <a:avLst/>
          </a:prstGeom>
          <a:noFill/>
          <a:ln>
            <a:solidFill>
              <a:schemeClr val="tx1"/>
            </a:solidFill>
          </a:ln>
        </p:spPr>
        <p:txBody>
          <a:bodyPr wrap="none" rtlCol="0">
            <a:spAutoFit/>
          </a:bodyPr>
          <a:lstStyle/>
          <a:p>
            <a:r>
              <a:rPr lang="en-US" b="1" dirty="0"/>
              <a:t>Rosebud Settlement</a:t>
            </a:r>
          </a:p>
          <a:p>
            <a:r>
              <a:rPr lang="en-US" b="1" dirty="0"/>
              <a:t>(Discretionary Trust)</a:t>
            </a:r>
            <a:endParaRPr lang="en-GB" b="1" dirty="0"/>
          </a:p>
        </p:txBody>
      </p:sp>
      <p:sp>
        <p:nvSpPr>
          <p:cNvPr id="9" name="TextBox 8">
            <a:extLst>
              <a:ext uri="{FF2B5EF4-FFF2-40B4-BE49-F238E27FC236}">
                <a16:creationId xmlns:a16="http://schemas.microsoft.com/office/drawing/2014/main" id="{809C69A7-24EA-126B-86D3-6B19D6F85888}"/>
              </a:ext>
            </a:extLst>
          </p:cNvPr>
          <p:cNvSpPr txBox="1"/>
          <p:nvPr/>
        </p:nvSpPr>
        <p:spPr>
          <a:xfrm>
            <a:off x="2291889" y="498692"/>
            <a:ext cx="2276970" cy="646331"/>
          </a:xfrm>
          <a:prstGeom prst="rect">
            <a:avLst/>
          </a:prstGeom>
          <a:noFill/>
          <a:ln>
            <a:solidFill>
              <a:schemeClr val="tx1"/>
            </a:solidFill>
          </a:ln>
        </p:spPr>
        <p:txBody>
          <a:bodyPr wrap="none" rtlCol="0">
            <a:spAutoFit/>
          </a:bodyPr>
          <a:lstStyle/>
          <a:p>
            <a:pPr algn="ctr"/>
            <a:r>
              <a:rPr lang="en-GB" b="1" i="0" dirty="0" err="1">
                <a:solidFill>
                  <a:srgbClr val="3C3B35"/>
                </a:solidFill>
                <a:effectLst/>
                <a:latin typeface="Arial" panose="020B0604020202020204" pitchFamily="34" charset="0"/>
              </a:rPr>
              <a:t>InWealth</a:t>
            </a:r>
            <a:r>
              <a:rPr lang="en-GB" b="1" i="0" dirty="0">
                <a:solidFill>
                  <a:srgbClr val="3C3B35"/>
                </a:solidFill>
                <a:effectLst/>
                <a:latin typeface="Arial" panose="020B0604020202020204" pitchFamily="34" charset="0"/>
              </a:rPr>
              <a:t> Trustees </a:t>
            </a:r>
          </a:p>
          <a:p>
            <a:pPr algn="ctr"/>
            <a:r>
              <a:rPr lang="en-GB" b="1" i="0" dirty="0">
                <a:solidFill>
                  <a:srgbClr val="3C3B35"/>
                </a:solidFill>
                <a:effectLst/>
                <a:latin typeface="Arial" panose="020B0604020202020204" pitchFamily="34" charset="0"/>
              </a:rPr>
              <a:t>SARL Limited</a:t>
            </a:r>
            <a:endParaRPr lang="en-GB" b="1" dirty="0"/>
          </a:p>
        </p:txBody>
      </p:sp>
      <p:cxnSp>
        <p:nvCxnSpPr>
          <p:cNvPr id="11" name="Straight Arrow Connector 10">
            <a:extLst>
              <a:ext uri="{FF2B5EF4-FFF2-40B4-BE49-F238E27FC236}">
                <a16:creationId xmlns:a16="http://schemas.microsoft.com/office/drawing/2014/main" id="{9286F180-9A7C-9E87-0562-0D2FC20D9952}"/>
              </a:ext>
            </a:extLst>
          </p:cNvPr>
          <p:cNvCxnSpPr>
            <a:cxnSpLocks/>
          </p:cNvCxnSpPr>
          <p:nvPr/>
        </p:nvCxnSpPr>
        <p:spPr>
          <a:xfrm>
            <a:off x="3430374" y="1193275"/>
            <a:ext cx="0" cy="72779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D9061B3-2EF3-7D24-4C47-123107EE7CF1}"/>
              </a:ext>
            </a:extLst>
          </p:cNvPr>
          <p:cNvSpPr txBox="1"/>
          <p:nvPr/>
        </p:nvSpPr>
        <p:spPr>
          <a:xfrm>
            <a:off x="3481381" y="1411771"/>
            <a:ext cx="918778" cy="369332"/>
          </a:xfrm>
          <a:prstGeom prst="rect">
            <a:avLst/>
          </a:prstGeom>
          <a:noFill/>
        </p:spPr>
        <p:txBody>
          <a:bodyPr wrap="none" rtlCol="0">
            <a:spAutoFit/>
          </a:bodyPr>
          <a:lstStyle/>
          <a:p>
            <a:r>
              <a:rPr lang="en-US" i="1" dirty="0"/>
              <a:t>Trustee</a:t>
            </a:r>
            <a:endParaRPr lang="en-GB" i="1" dirty="0"/>
          </a:p>
        </p:txBody>
      </p:sp>
      <p:cxnSp>
        <p:nvCxnSpPr>
          <p:cNvPr id="14" name="Straight Arrow Connector 13">
            <a:extLst>
              <a:ext uri="{FF2B5EF4-FFF2-40B4-BE49-F238E27FC236}">
                <a16:creationId xmlns:a16="http://schemas.microsoft.com/office/drawing/2014/main" id="{EF8B2F61-FC3C-0CFD-03A8-A43296345CA8}"/>
              </a:ext>
            </a:extLst>
          </p:cNvPr>
          <p:cNvCxnSpPr>
            <a:cxnSpLocks/>
          </p:cNvCxnSpPr>
          <p:nvPr/>
        </p:nvCxnSpPr>
        <p:spPr>
          <a:xfrm>
            <a:off x="1341159" y="2297007"/>
            <a:ext cx="95073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FDD41B-3B28-35F9-EC34-4918A27C9FBD}"/>
              </a:ext>
            </a:extLst>
          </p:cNvPr>
          <p:cNvSpPr txBox="1"/>
          <p:nvPr/>
        </p:nvSpPr>
        <p:spPr>
          <a:xfrm>
            <a:off x="1318154" y="1682639"/>
            <a:ext cx="842346" cy="369332"/>
          </a:xfrm>
          <a:prstGeom prst="rect">
            <a:avLst/>
          </a:prstGeom>
          <a:noFill/>
        </p:spPr>
        <p:txBody>
          <a:bodyPr wrap="none" rtlCol="0">
            <a:spAutoFit/>
          </a:bodyPr>
          <a:lstStyle/>
          <a:p>
            <a:r>
              <a:rPr lang="en-US" i="1" dirty="0"/>
              <a:t>Settlor</a:t>
            </a:r>
            <a:endParaRPr lang="en-GB" i="1" dirty="0"/>
          </a:p>
        </p:txBody>
      </p:sp>
      <p:pic>
        <p:nvPicPr>
          <p:cNvPr id="17" name="Picture 16">
            <a:extLst>
              <a:ext uri="{FF2B5EF4-FFF2-40B4-BE49-F238E27FC236}">
                <a16:creationId xmlns:a16="http://schemas.microsoft.com/office/drawing/2014/main" id="{3C767FC5-ADD1-0EF7-05BE-8C8ACD73EEA6}"/>
              </a:ext>
            </a:extLst>
          </p:cNvPr>
          <p:cNvPicPr>
            <a:picLocks noChangeAspect="1"/>
          </p:cNvPicPr>
          <p:nvPr/>
        </p:nvPicPr>
        <p:blipFill>
          <a:blip r:embed="rId2"/>
          <a:stretch>
            <a:fillRect/>
          </a:stretch>
        </p:blipFill>
        <p:spPr>
          <a:xfrm>
            <a:off x="6055310" y="1496336"/>
            <a:ext cx="1414014" cy="743498"/>
          </a:xfrm>
          <a:prstGeom prst="rect">
            <a:avLst/>
          </a:prstGeom>
          <a:ln w="28575">
            <a:noFill/>
          </a:ln>
        </p:spPr>
      </p:pic>
      <p:pic>
        <p:nvPicPr>
          <p:cNvPr id="19" name="Graphic 18" descr="Construction worker female with solid fill">
            <a:extLst>
              <a:ext uri="{FF2B5EF4-FFF2-40B4-BE49-F238E27FC236}">
                <a16:creationId xmlns:a16="http://schemas.microsoft.com/office/drawing/2014/main" id="{494ABD48-65BE-0A9F-DBC8-A9BE7A28D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1018" y="1728527"/>
            <a:ext cx="528728" cy="528728"/>
          </a:xfrm>
          <a:prstGeom prst="rect">
            <a:avLst/>
          </a:prstGeom>
        </p:spPr>
      </p:pic>
      <p:pic>
        <p:nvPicPr>
          <p:cNvPr id="20" name="Graphic 19" descr="Office worker male with solid fill">
            <a:extLst>
              <a:ext uri="{FF2B5EF4-FFF2-40B4-BE49-F238E27FC236}">
                <a16:creationId xmlns:a16="http://schemas.microsoft.com/office/drawing/2014/main" id="{26F3191A-AD11-B779-984B-D262744B94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74017" y="1702129"/>
            <a:ext cx="537705" cy="537705"/>
          </a:xfrm>
          <a:prstGeom prst="rect">
            <a:avLst/>
          </a:prstGeom>
        </p:spPr>
      </p:pic>
      <p:sp>
        <p:nvSpPr>
          <p:cNvPr id="21" name="TextBox 20">
            <a:extLst>
              <a:ext uri="{FF2B5EF4-FFF2-40B4-BE49-F238E27FC236}">
                <a16:creationId xmlns:a16="http://schemas.microsoft.com/office/drawing/2014/main" id="{C549E666-2C3A-999B-2170-1C2FBD15CB71}"/>
              </a:ext>
            </a:extLst>
          </p:cNvPr>
          <p:cNvSpPr txBox="1"/>
          <p:nvPr/>
        </p:nvSpPr>
        <p:spPr>
          <a:xfrm>
            <a:off x="6251577" y="2193667"/>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22" name="TextBox 21">
            <a:extLst>
              <a:ext uri="{FF2B5EF4-FFF2-40B4-BE49-F238E27FC236}">
                <a16:creationId xmlns:a16="http://schemas.microsoft.com/office/drawing/2014/main" id="{30A810F1-8912-A166-5986-00086483D375}"/>
              </a:ext>
            </a:extLst>
          </p:cNvPr>
          <p:cNvSpPr txBox="1"/>
          <p:nvPr/>
        </p:nvSpPr>
        <p:spPr>
          <a:xfrm>
            <a:off x="7426872" y="2222806"/>
            <a:ext cx="666977" cy="369332"/>
          </a:xfrm>
          <a:prstGeom prst="rect">
            <a:avLst/>
          </a:prstGeom>
          <a:noFill/>
        </p:spPr>
        <p:txBody>
          <a:bodyPr wrap="none" rtlCol="0">
            <a:spAutoFit/>
          </a:bodyPr>
          <a:lstStyle/>
          <a:p>
            <a:r>
              <a:rPr lang="en-US" b="1" dirty="0"/>
              <a:t>Wife</a:t>
            </a:r>
            <a:endParaRPr lang="en-GB" b="1" dirty="0"/>
          </a:p>
        </p:txBody>
      </p:sp>
      <p:sp>
        <p:nvSpPr>
          <p:cNvPr id="23" name="TextBox 22">
            <a:extLst>
              <a:ext uri="{FF2B5EF4-FFF2-40B4-BE49-F238E27FC236}">
                <a16:creationId xmlns:a16="http://schemas.microsoft.com/office/drawing/2014/main" id="{7FD6742A-8A7A-7484-B89E-96016BA2ED33}"/>
              </a:ext>
            </a:extLst>
          </p:cNvPr>
          <p:cNvSpPr txBox="1"/>
          <p:nvPr/>
        </p:nvSpPr>
        <p:spPr>
          <a:xfrm>
            <a:off x="9108417" y="2183021"/>
            <a:ext cx="784254" cy="369332"/>
          </a:xfrm>
          <a:prstGeom prst="rect">
            <a:avLst/>
          </a:prstGeom>
          <a:noFill/>
        </p:spPr>
        <p:txBody>
          <a:bodyPr wrap="none" rtlCol="0">
            <a:spAutoFit/>
          </a:bodyPr>
          <a:lstStyle/>
          <a:p>
            <a:r>
              <a:rPr lang="en-US" b="1" dirty="0"/>
              <a:t>David</a:t>
            </a:r>
            <a:endParaRPr lang="en-GB" b="1" dirty="0"/>
          </a:p>
        </p:txBody>
      </p:sp>
      <p:cxnSp>
        <p:nvCxnSpPr>
          <p:cNvPr id="24" name="Straight Arrow Connector 23">
            <a:extLst>
              <a:ext uri="{FF2B5EF4-FFF2-40B4-BE49-F238E27FC236}">
                <a16:creationId xmlns:a16="http://schemas.microsoft.com/office/drawing/2014/main" id="{8A3AD1BB-0AE4-150A-6D2C-865A96516D9F}"/>
              </a:ext>
            </a:extLst>
          </p:cNvPr>
          <p:cNvCxnSpPr>
            <a:cxnSpLocks/>
          </p:cNvCxnSpPr>
          <p:nvPr/>
        </p:nvCxnSpPr>
        <p:spPr>
          <a:xfrm>
            <a:off x="4737990" y="2337943"/>
            <a:ext cx="151358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495C575-7C27-547F-7F69-F2F0D41167A6}"/>
              </a:ext>
            </a:extLst>
          </p:cNvPr>
          <p:cNvSpPr txBox="1"/>
          <p:nvPr/>
        </p:nvSpPr>
        <p:spPr>
          <a:xfrm>
            <a:off x="4718936" y="1927675"/>
            <a:ext cx="1476686" cy="369332"/>
          </a:xfrm>
          <a:prstGeom prst="rect">
            <a:avLst/>
          </a:prstGeom>
          <a:noFill/>
        </p:spPr>
        <p:txBody>
          <a:bodyPr wrap="none" rtlCol="0">
            <a:spAutoFit/>
          </a:bodyPr>
          <a:lstStyle/>
          <a:p>
            <a:r>
              <a:rPr lang="en-US" i="1" dirty="0"/>
              <a:t>Beneficiaries</a:t>
            </a:r>
            <a:endParaRPr lang="en-GB" i="1" dirty="0"/>
          </a:p>
        </p:txBody>
      </p:sp>
      <p:sp>
        <p:nvSpPr>
          <p:cNvPr id="27" name="TextBox 26">
            <a:extLst>
              <a:ext uri="{FF2B5EF4-FFF2-40B4-BE49-F238E27FC236}">
                <a16:creationId xmlns:a16="http://schemas.microsoft.com/office/drawing/2014/main" id="{C1C141BB-869C-EA83-7F91-329AC450547C}"/>
              </a:ext>
            </a:extLst>
          </p:cNvPr>
          <p:cNvSpPr txBox="1"/>
          <p:nvPr/>
        </p:nvSpPr>
        <p:spPr>
          <a:xfrm>
            <a:off x="7152537" y="6137824"/>
            <a:ext cx="725327" cy="369332"/>
          </a:xfrm>
          <a:prstGeom prst="rect">
            <a:avLst/>
          </a:prstGeom>
          <a:noFill/>
          <a:ln>
            <a:solidFill>
              <a:schemeClr val="tx1"/>
            </a:solidFill>
          </a:ln>
        </p:spPr>
        <p:txBody>
          <a:bodyPr wrap="none" rtlCol="0">
            <a:spAutoFit/>
          </a:bodyPr>
          <a:lstStyle/>
          <a:p>
            <a:r>
              <a:rPr lang="en-US" b="1" dirty="0"/>
              <a:t>Pearl</a:t>
            </a:r>
            <a:endParaRPr lang="en-GB" b="1" dirty="0"/>
          </a:p>
        </p:txBody>
      </p:sp>
      <p:sp>
        <p:nvSpPr>
          <p:cNvPr id="28" name="TextBox 27">
            <a:extLst>
              <a:ext uri="{FF2B5EF4-FFF2-40B4-BE49-F238E27FC236}">
                <a16:creationId xmlns:a16="http://schemas.microsoft.com/office/drawing/2014/main" id="{B51A253F-3A9D-3CB7-EB63-0DA9FE145E10}"/>
              </a:ext>
            </a:extLst>
          </p:cNvPr>
          <p:cNvSpPr txBox="1"/>
          <p:nvPr/>
        </p:nvSpPr>
        <p:spPr>
          <a:xfrm>
            <a:off x="8589451" y="6137824"/>
            <a:ext cx="849913" cy="369332"/>
          </a:xfrm>
          <a:prstGeom prst="rect">
            <a:avLst/>
          </a:prstGeom>
          <a:noFill/>
          <a:ln>
            <a:solidFill>
              <a:schemeClr val="tx1"/>
            </a:solidFill>
          </a:ln>
        </p:spPr>
        <p:txBody>
          <a:bodyPr wrap="none" rtlCol="0">
            <a:spAutoFit/>
          </a:bodyPr>
          <a:lstStyle/>
          <a:p>
            <a:r>
              <a:rPr lang="en-US" b="1" dirty="0" err="1"/>
              <a:t>Biema</a:t>
            </a:r>
            <a:endParaRPr lang="en-GB" b="1" dirty="0"/>
          </a:p>
        </p:txBody>
      </p:sp>
      <p:sp>
        <p:nvSpPr>
          <p:cNvPr id="29" name="TextBox 28">
            <a:extLst>
              <a:ext uri="{FF2B5EF4-FFF2-40B4-BE49-F238E27FC236}">
                <a16:creationId xmlns:a16="http://schemas.microsoft.com/office/drawing/2014/main" id="{BDD0D8D5-3DE0-6F03-3113-0BB778DACB45}"/>
              </a:ext>
            </a:extLst>
          </p:cNvPr>
          <p:cNvSpPr txBox="1"/>
          <p:nvPr/>
        </p:nvSpPr>
        <p:spPr>
          <a:xfrm>
            <a:off x="4049803" y="4553718"/>
            <a:ext cx="2642903" cy="369332"/>
          </a:xfrm>
          <a:prstGeom prst="rect">
            <a:avLst/>
          </a:prstGeom>
          <a:noFill/>
          <a:ln>
            <a:solidFill>
              <a:schemeClr val="tx1"/>
            </a:solidFill>
          </a:ln>
        </p:spPr>
        <p:txBody>
          <a:bodyPr wrap="none" rtlCol="0">
            <a:spAutoFit/>
          </a:bodyPr>
          <a:lstStyle/>
          <a:p>
            <a:r>
              <a:rPr lang="en-US" b="1" dirty="0" err="1"/>
              <a:t>Nashglobe</a:t>
            </a:r>
            <a:r>
              <a:rPr lang="en-US" b="1" dirty="0"/>
              <a:t> Business SA</a:t>
            </a:r>
            <a:endParaRPr lang="en-GB" b="1" dirty="0"/>
          </a:p>
        </p:txBody>
      </p:sp>
      <p:sp>
        <p:nvSpPr>
          <p:cNvPr id="30" name="TextBox 29">
            <a:extLst>
              <a:ext uri="{FF2B5EF4-FFF2-40B4-BE49-F238E27FC236}">
                <a16:creationId xmlns:a16="http://schemas.microsoft.com/office/drawing/2014/main" id="{718670E8-DE61-89A4-A3D8-66B8F4406BEE}"/>
              </a:ext>
            </a:extLst>
          </p:cNvPr>
          <p:cNvSpPr txBox="1"/>
          <p:nvPr/>
        </p:nvSpPr>
        <p:spPr>
          <a:xfrm>
            <a:off x="4568859" y="5522546"/>
            <a:ext cx="1177887" cy="369332"/>
          </a:xfrm>
          <a:prstGeom prst="rect">
            <a:avLst/>
          </a:prstGeom>
          <a:noFill/>
          <a:ln>
            <a:solidFill>
              <a:schemeClr val="tx1"/>
            </a:solidFill>
          </a:ln>
        </p:spPr>
        <p:txBody>
          <a:bodyPr wrap="none" rtlCol="0">
            <a:spAutoFit/>
          </a:bodyPr>
          <a:lstStyle/>
          <a:p>
            <a:r>
              <a:rPr lang="en-US" b="1" dirty="0"/>
              <a:t>Evolution</a:t>
            </a:r>
            <a:endParaRPr lang="en-GB" b="1" dirty="0"/>
          </a:p>
        </p:txBody>
      </p:sp>
      <p:cxnSp>
        <p:nvCxnSpPr>
          <p:cNvPr id="31" name="Straight Arrow Connector 30">
            <a:extLst>
              <a:ext uri="{FF2B5EF4-FFF2-40B4-BE49-F238E27FC236}">
                <a16:creationId xmlns:a16="http://schemas.microsoft.com/office/drawing/2014/main" id="{DA211B45-8DBC-ECEA-F119-96441141F598}"/>
              </a:ext>
            </a:extLst>
          </p:cNvPr>
          <p:cNvCxnSpPr>
            <a:cxnSpLocks/>
            <a:stCxn id="13" idx="2"/>
            <a:endCxn id="27" idx="0"/>
          </p:cNvCxnSpPr>
          <p:nvPr/>
        </p:nvCxnSpPr>
        <p:spPr>
          <a:xfrm flipH="1">
            <a:off x="7515201" y="5374286"/>
            <a:ext cx="888069" cy="7635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FC4050A-E4D6-1EA5-4803-EA17D8D74BAC}"/>
              </a:ext>
            </a:extLst>
          </p:cNvPr>
          <p:cNvCxnSpPr>
            <a:cxnSpLocks/>
          </p:cNvCxnSpPr>
          <p:nvPr/>
        </p:nvCxnSpPr>
        <p:spPr>
          <a:xfrm>
            <a:off x="8392938" y="5353207"/>
            <a:ext cx="539565" cy="6461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343803F-E7C2-B7F7-E76A-4E42DDA03761}"/>
              </a:ext>
            </a:extLst>
          </p:cNvPr>
          <p:cNvCxnSpPr>
            <a:cxnSpLocks/>
          </p:cNvCxnSpPr>
          <p:nvPr/>
        </p:nvCxnSpPr>
        <p:spPr>
          <a:xfrm>
            <a:off x="5055397" y="4989405"/>
            <a:ext cx="0" cy="4512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C5A1822-A49F-D246-6734-FFA3670E3A6B}"/>
              </a:ext>
            </a:extLst>
          </p:cNvPr>
          <p:cNvSpPr txBox="1"/>
          <p:nvPr/>
        </p:nvSpPr>
        <p:spPr>
          <a:xfrm>
            <a:off x="7202803" y="5629993"/>
            <a:ext cx="756938" cy="369332"/>
          </a:xfrm>
          <a:prstGeom prst="rect">
            <a:avLst/>
          </a:prstGeom>
          <a:noFill/>
        </p:spPr>
        <p:txBody>
          <a:bodyPr wrap="none" rtlCol="0">
            <a:spAutoFit/>
          </a:bodyPr>
          <a:lstStyle/>
          <a:p>
            <a:r>
              <a:rPr lang="en-US" i="1" dirty="0"/>
              <a:t>100%</a:t>
            </a:r>
            <a:endParaRPr lang="en-GB" i="1" dirty="0"/>
          </a:p>
        </p:txBody>
      </p:sp>
      <p:sp>
        <p:nvSpPr>
          <p:cNvPr id="42" name="TextBox 41">
            <a:extLst>
              <a:ext uri="{FF2B5EF4-FFF2-40B4-BE49-F238E27FC236}">
                <a16:creationId xmlns:a16="http://schemas.microsoft.com/office/drawing/2014/main" id="{8E22D6F8-88F4-5EEA-BC12-3ED00826680E}"/>
              </a:ext>
            </a:extLst>
          </p:cNvPr>
          <p:cNvSpPr txBox="1"/>
          <p:nvPr/>
        </p:nvSpPr>
        <p:spPr>
          <a:xfrm>
            <a:off x="8658860" y="5522546"/>
            <a:ext cx="756938" cy="369332"/>
          </a:xfrm>
          <a:prstGeom prst="rect">
            <a:avLst/>
          </a:prstGeom>
          <a:noFill/>
        </p:spPr>
        <p:txBody>
          <a:bodyPr wrap="none" rtlCol="0">
            <a:spAutoFit/>
          </a:bodyPr>
          <a:lstStyle/>
          <a:p>
            <a:r>
              <a:rPr lang="en-US" i="1" dirty="0"/>
              <a:t>100%</a:t>
            </a:r>
            <a:endParaRPr lang="en-GB" i="1" dirty="0"/>
          </a:p>
        </p:txBody>
      </p:sp>
      <p:sp>
        <p:nvSpPr>
          <p:cNvPr id="43" name="TextBox 42">
            <a:extLst>
              <a:ext uri="{FF2B5EF4-FFF2-40B4-BE49-F238E27FC236}">
                <a16:creationId xmlns:a16="http://schemas.microsoft.com/office/drawing/2014/main" id="{99E88204-E10D-726B-8E34-559E70450ACA}"/>
              </a:ext>
            </a:extLst>
          </p:cNvPr>
          <p:cNvSpPr txBox="1"/>
          <p:nvPr/>
        </p:nvSpPr>
        <p:spPr>
          <a:xfrm>
            <a:off x="5057157" y="5004954"/>
            <a:ext cx="756938" cy="369332"/>
          </a:xfrm>
          <a:prstGeom prst="rect">
            <a:avLst/>
          </a:prstGeom>
          <a:noFill/>
        </p:spPr>
        <p:txBody>
          <a:bodyPr wrap="none" rtlCol="0">
            <a:spAutoFit/>
          </a:bodyPr>
          <a:lstStyle/>
          <a:p>
            <a:r>
              <a:rPr lang="en-US" i="1" dirty="0"/>
              <a:t>100%</a:t>
            </a:r>
            <a:endParaRPr lang="en-GB" i="1" dirty="0"/>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678391" cy="369332"/>
          </a:xfrm>
          <a:prstGeom prst="rect">
            <a:avLst/>
          </a:prstGeom>
          <a:noFill/>
        </p:spPr>
        <p:txBody>
          <a:bodyPr wrap="none" rtlCol="0">
            <a:spAutoFit/>
          </a:bodyPr>
          <a:lstStyle/>
          <a:p>
            <a:r>
              <a:rPr lang="en-US" dirty="0"/>
              <a:t>2012</a:t>
            </a:r>
            <a:endParaRPr lang="en-GB" dirty="0"/>
          </a:p>
        </p:txBody>
      </p:sp>
      <p:sp>
        <p:nvSpPr>
          <p:cNvPr id="6" name="TextBox 5">
            <a:extLst>
              <a:ext uri="{FF2B5EF4-FFF2-40B4-BE49-F238E27FC236}">
                <a16:creationId xmlns:a16="http://schemas.microsoft.com/office/drawing/2014/main" id="{A61FFFB8-7240-4728-F6C3-49852965F5C9}"/>
              </a:ext>
            </a:extLst>
          </p:cNvPr>
          <p:cNvSpPr txBox="1"/>
          <p:nvPr/>
        </p:nvSpPr>
        <p:spPr>
          <a:xfrm>
            <a:off x="6691198" y="4127213"/>
            <a:ext cx="756938" cy="369332"/>
          </a:xfrm>
          <a:prstGeom prst="rect">
            <a:avLst/>
          </a:prstGeom>
          <a:noFill/>
        </p:spPr>
        <p:txBody>
          <a:bodyPr wrap="none" rtlCol="0">
            <a:spAutoFit/>
          </a:bodyPr>
          <a:lstStyle/>
          <a:p>
            <a:r>
              <a:rPr lang="en-US" i="1" dirty="0"/>
              <a:t>100%</a:t>
            </a:r>
            <a:endParaRPr lang="en-GB" i="1" dirty="0"/>
          </a:p>
        </p:txBody>
      </p:sp>
      <p:sp>
        <p:nvSpPr>
          <p:cNvPr id="13" name="TextBox 12">
            <a:extLst>
              <a:ext uri="{FF2B5EF4-FFF2-40B4-BE49-F238E27FC236}">
                <a16:creationId xmlns:a16="http://schemas.microsoft.com/office/drawing/2014/main" id="{02F34ABC-BBE0-C191-8B8A-98F4116B9C26}"/>
              </a:ext>
            </a:extLst>
          </p:cNvPr>
          <p:cNvSpPr txBox="1"/>
          <p:nvPr/>
        </p:nvSpPr>
        <p:spPr>
          <a:xfrm>
            <a:off x="7665468" y="4727955"/>
            <a:ext cx="1475604" cy="646331"/>
          </a:xfrm>
          <a:prstGeom prst="rect">
            <a:avLst/>
          </a:prstGeom>
          <a:noFill/>
          <a:ln>
            <a:solidFill>
              <a:schemeClr val="tx1"/>
            </a:solidFill>
          </a:ln>
        </p:spPr>
        <p:txBody>
          <a:bodyPr wrap="square" rtlCol="0">
            <a:spAutoFit/>
          </a:bodyPr>
          <a:lstStyle/>
          <a:p>
            <a:r>
              <a:rPr lang="en-US" b="1" dirty="0"/>
              <a:t>Balagan Ltd</a:t>
            </a:r>
          </a:p>
          <a:p>
            <a:r>
              <a:rPr lang="en-US" b="1" dirty="0"/>
              <a:t>(Belize)</a:t>
            </a:r>
            <a:endParaRPr lang="en-GB" b="1" dirty="0"/>
          </a:p>
        </p:txBody>
      </p:sp>
      <p:cxnSp>
        <p:nvCxnSpPr>
          <p:cNvPr id="15" name="Straight Arrow Connector 14">
            <a:extLst>
              <a:ext uri="{FF2B5EF4-FFF2-40B4-BE49-F238E27FC236}">
                <a16:creationId xmlns:a16="http://schemas.microsoft.com/office/drawing/2014/main" id="{9309B753-B4A3-B5DD-2511-8ADD69621676}"/>
              </a:ext>
            </a:extLst>
          </p:cNvPr>
          <p:cNvCxnSpPr>
            <a:cxnSpLocks/>
            <a:endCxn id="13" idx="0"/>
          </p:cNvCxnSpPr>
          <p:nvPr/>
        </p:nvCxnSpPr>
        <p:spPr>
          <a:xfrm flipH="1">
            <a:off x="8403270" y="3998391"/>
            <a:ext cx="1482827" cy="7295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A1391ED0-8A58-983E-DC28-2740B1D1AA3C}"/>
              </a:ext>
            </a:extLst>
          </p:cNvPr>
          <p:cNvSpPr txBox="1"/>
          <p:nvPr/>
        </p:nvSpPr>
        <p:spPr>
          <a:xfrm>
            <a:off x="7502611" y="3057640"/>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Delta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8" name="TextBox 37">
            <a:extLst>
              <a:ext uri="{FF2B5EF4-FFF2-40B4-BE49-F238E27FC236}">
                <a16:creationId xmlns:a16="http://schemas.microsoft.com/office/drawing/2014/main" id="{5AC8F99B-EA84-3D0C-FC6A-C6FCD53A81D3}"/>
              </a:ext>
            </a:extLst>
          </p:cNvPr>
          <p:cNvSpPr txBox="1"/>
          <p:nvPr/>
        </p:nvSpPr>
        <p:spPr>
          <a:xfrm>
            <a:off x="9108417" y="3057640"/>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Lambda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9" name="TextBox 38">
            <a:extLst>
              <a:ext uri="{FF2B5EF4-FFF2-40B4-BE49-F238E27FC236}">
                <a16:creationId xmlns:a16="http://schemas.microsoft.com/office/drawing/2014/main" id="{CDB73DE2-86C3-AA4F-4DB3-63C6790A7389}"/>
              </a:ext>
            </a:extLst>
          </p:cNvPr>
          <p:cNvSpPr txBox="1"/>
          <p:nvPr/>
        </p:nvSpPr>
        <p:spPr>
          <a:xfrm>
            <a:off x="10682654" y="3057640"/>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Lambda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cxnSp>
        <p:nvCxnSpPr>
          <p:cNvPr id="40" name="Straight Arrow Connector 39">
            <a:extLst>
              <a:ext uri="{FF2B5EF4-FFF2-40B4-BE49-F238E27FC236}">
                <a16:creationId xmlns:a16="http://schemas.microsoft.com/office/drawing/2014/main" id="{8B948AEF-9809-6A7D-A194-AB05EAE95B15}"/>
              </a:ext>
            </a:extLst>
          </p:cNvPr>
          <p:cNvCxnSpPr>
            <a:cxnSpLocks/>
          </p:cNvCxnSpPr>
          <p:nvPr/>
        </p:nvCxnSpPr>
        <p:spPr>
          <a:xfrm flipH="1">
            <a:off x="8392938" y="2495182"/>
            <a:ext cx="1046426" cy="45484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921345EA-51CF-765D-9DED-18F38903C350}"/>
              </a:ext>
            </a:extLst>
          </p:cNvPr>
          <p:cNvCxnSpPr>
            <a:cxnSpLocks/>
          </p:cNvCxnSpPr>
          <p:nvPr/>
        </p:nvCxnSpPr>
        <p:spPr>
          <a:xfrm>
            <a:off x="9601808" y="2528663"/>
            <a:ext cx="0" cy="51155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2BDBD932-7136-BC1D-F56E-B22D6526675B}"/>
              </a:ext>
            </a:extLst>
          </p:cNvPr>
          <p:cNvCxnSpPr>
            <a:cxnSpLocks/>
          </p:cNvCxnSpPr>
          <p:nvPr/>
        </p:nvCxnSpPr>
        <p:spPr>
          <a:xfrm>
            <a:off x="9711722" y="2489266"/>
            <a:ext cx="1173992" cy="51155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E5BA724F-8655-5608-11DF-7DA5986F12A0}"/>
              </a:ext>
            </a:extLst>
          </p:cNvPr>
          <p:cNvSpPr txBox="1"/>
          <p:nvPr/>
        </p:nvSpPr>
        <p:spPr>
          <a:xfrm>
            <a:off x="9161348" y="2495181"/>
            <a:ext cx="678391" cy="369332"/>
          </a:xfrm>
          <a:prstGeom prst="rect">
            <a:avLst/>
          </a:prstGeom>
          <a:noFill/>
        </p:spPr>
        <p:txBody>
          <a:bodyPr wrap="none" rtlCol="0">
            <a:spAutoFit/>
          </a:bodyPr>
          <a:lstStyle/>
          <a:p>
            <a:r>
              <a:rPr lang="en-US" i="1" dirty="0"/>
              <a:t>$100</a:t>
            </a:r>
            <a:endParaRPr lang="en-GB" i="1" dirty="0"/>
          </a:p>
        </p:txBody>
      </p:sp>
      <p:cxnSp>
        <p:nvCxnSpPr>
          <p:cNvPr id="34" name="Straight Arrow Connector 33">
            <a:extLst>
              <a:ext uri="{FF2B5EF4-FFF2-40B4-BE49-F238E27FC236}">
                <a16:creationId xmlns:a16="http://schemas.microsoft.com/office/drawing/2014/main" id="{7D5A7A41-2870-D340-B8A2-D6F3A0CE06B4}"/>
              </a:ext>
            </a:extLst>
          </p:cNvPr>
          <p:cNvCxnSpPr>
            <a:cxnSpLocks/>
          </p:cNvCxnSpPr>
          <p:nvPr/>
        </p:nvCxnSpPr>
        <p:spPr>
          <a:xfrm flipH="1">
            <a:off x="8932503" y="4030904"/>
            <a:ext cx="2496256" cy="69705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21F5AC71-27B0-A87C-DF3A-7D7DFDF0D30D}"/>
              </a:ext>
            </a:extLst>
          </p:cNvPr>
          <p:cNvCxnSpPr>
            <a:cxnSpLocks/>
          </p:cNvCxnSpPr>
          <p:nvPr/>
        </p:nvCxnSpPr>
        <p:spPr>
          <a:xfrm flipH="1">
            <a:off x="6715806" y="3987852"/>
            <a:ext cx="1482827" cy="7295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40FF9E2C-14C7-3C06-643D-994192E714EC}"/>
              </a:ext>
            </a:extLst>
          </p:cNvPr>
          <p:cNvCxnSpPr>
            <a:cxnSpLocks/>
          </p:cNvCxnSpPr>
          <p:nvPr/>
        </p:nvCxnSpPr>
        <p:spPr>
          <a:xfrm>
            <a:off x="8287675" y="3977313"/>
            <a:ext cx="38270" cy="74010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8943CDC9-0925-DA2D-821F-9C6728F06784}"/>
              </a:ext>
            </a:extLst>
          </p:cNvPr>
          <p:cNvSpPr txBox="1"/>
          <p:nvPr/>
        </p:nvSpPr>
        <p:spPr>
          <a:xfrm>
            <a:off x="7793915" y="4193599"/>
            <a:ext cx="633507" cy="369332"/>
          </a:xfrm>
          <a:prstGeom prst="rect">
            <a:avLst/>
          </a:prstGeom>
          <a:noFill/>
        </p:spPr>
        <p:txBody>
          <a:bodyPr wrap="none" rtlCol="0">
            <a:spAutoFit/>
          </a:bodyPr>
          <a:lstStyle/>
          <a:p>
            <a:r>
              <a:rPr lang="en-US" i="1" dirty="0"/>
              <a:t>33%</a:t>
            </a:r>
            <a:endParaRPr lang="en-GB" i="1" dirty="0"/>
          </a:p>
        </p:txBody>
      </p:sp>
      <p:sp>
        <p:nvSpPr>
          <p:cNvPr id="51" name="TextBox 50">
            <a:extLst>
              <a:ext uri="{FF2B5EF4-FFF2-40B4-BE49-F238E27FC236}">
                <a16:creationId xmlns:a16="http://schemas.microsoft.com/office/drawing/2014/main" id="{00B4D6F9-14CE-97A9-3BBC-2C4D5F3E1D0A}"/>
              </a:ext>
            </a:extLst>
          </p:cNvPr>
          <p:cNvSpPr txBox="1"/>
          <p:nvPr/>
        </p:nvSpPr>
        <p:spPr>
          <a:xfrm>
            <a:off x="8727866" y="4085961"/>
            <a:ext cx="633507" cy="369332"/>
          </a:xfrm>
          <a:prstGeom prst="rect">
            <a:avLst/>
          </a:prstGeom>
          <a:noFill/>
        </p:spPr>
        <p:txBody>
          <a:bodyPr wrap="none" rtlCol="0">
            <a:spAutoFit/>
          </a:bodyPr>
          <a:lstStyle/>
          <a:p>
            <a:r>
              <a:rPr lang="en-US" i="1" dirty="0"/>
              <a:t>33%</a:t>
            </a:r>
            <a:endParaRPr lang="en-GB" i="1" dirty="0"/>
          </a:p>
        </p:txBody>
      </p:sp>
      <p:sp>
        <p:nvSpPr>
          <p:cNvPr id="52" name="TextBox 51">
            <a:extLst>
              <a:ext uri="{FF2B5EF4-FFF2-40B4-BE49-F238E27FC236}">
                <a16:creationId xmlns:a16="http://schemas.microsoft.com/office/drawing/2014/main" id="{0E54C941-B478-15CD-1F29-AD533997F7D8}"/>
              </a:ext>
            </a:extLst>
          </p:cNvPr>
          <p:cNvSpPr txBox="1"/>
          <p:nvPr/>
        </p:nvSpPr>
        <p:spPr>
          <a:xfrm>
            <a:off x="9963422" y="4085961"/>
            <a:ext cx="633507" cy="369332"/>
          </a:xfrm>
          <a:prstGeom prst="rect">
            <a:avLst/>
          </a:prstGeom>
          <a:noFill/>
        </p:spPr>
        <p:txBody>
          <a:bodyPr wrap="none" rtlCol="0">
            <a:spAutoFit/>
          </a:bodyPr>
          <a:lstStyle/>
          <a:p>
            <a:r>
              <a:rPr lang="en-US" i="1" dirty="0"/>
              <a:t>33%</a:t>
            </a:r>
            <a:endParaRPr lang="en-GB" i="1" dirty="0"/>
          </a:p>
        </p:txBody>
      </p:sp>
      <p:pic>
        <p:nvPicPr>
          <p:cNvPr id="53" name="Graphic 52" descr="School girl with solid fill">
            <a:extLst>
              <a:ext uri="{FF2B5EF4-FFF2-40B4-BE49-F238E27FC236}">
                <a16:creationId xmlns:a16="http://schemas.microsoft.com/office/drawing/2014/main" id="{10CAC99A-A97F-E68F-5080-05B1B7B506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52559" y="1640629"/>
            <a:ext cx="660703" cy="660703"/>
          </a:xfrm>
          <a:prstGeom prst="rect">
            <a:avLst/>
          </a:prstGeom>
        </p:spPr>
      </p:pic>
    </p:spTree>
    <p:extLst>
      <p:ext uri="{BB962C8B-B14F-4D97-AF65-F5344CB8AC3E}">
        <p14:creationId xmlns:p14="http://schemas.microsoft.com/office/powerpoint/2010/main" val="3828720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C4C7F5-D520-FF60-093D-BABFFB0FC07C}"/>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800D690-A98A-F024-CEF4-4074BFB7FFF0}"/>
              </a:ext>
            </a:extLst>
          </p:cNvPr>
          <p:cNvPicPr>
            <a:picLocks noChangeAspect="1"/>
          </p:cNvPicPr>
          <p:nvPr/>
        </p:nvPicPr>
        <p:blipFill>
          <a:blip r:embed="rId2"/>
          <a:stretch>
            <a:fillRect/>
          </a:stretch>
        </p:blipFill>
        <p:spPr>
          <a:xfrm>
            <a:off x="0" y="1689196"/>
            <a:ext cx="1414014" cy="743498"/>
          </a:xfrm>
          <a:prstGeom prst="rect">
            <a:avLst/>
          </a:prstGeom>
          <a:ln w="28575">
            <a:noFill/>
          </a:ln>
        </p:spPr>
      </p:pic>
      <p:sp>
        <p:nvSpPr>
          <p:cNvPr id="7" name="TextBox 6">
            <a:extLst>
              <a:ext uri="{FF2B5EF4-FFF2-40B4-BE49-F238E27FC236}">
                <a16:creationId xmlns:a16="http://schemas.microsoft.com/office/drawing/2014/main" id="{0643935E-9923-3769-5CB2-1B6122F9BD46}"/>
              </a:ext>
            </a:extLst>
          </p:cNvPr>
          <p:cNvSpPr txBox="1"/>
          <p:nvPr/>
        </p:nvSpPr>
        <p:spPr>
          <a:xfrm>
            <a:off x="237376" y="2421879"/>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9" name="TextBox 8">
            <a:extLst>
              <a:ext uri="{FF2B5EF4-FFF2-40B4-BE49-F238E27FC236}">
                <a16:creationId xmlns:a16="http://schemas.microsoft.com/office/drawing/2014/main" id="{809C69A7-24EA-126B-86D3-6B19D6F85888}"/>
              </a:ext>
            </a:extLst>
          </p:cNvPr>
          <p:cNvSpPr txBox="1"/>
          <p:nvPr/>
        </p:nvSpPr>
        <p:spPr>
          <a:xfrm>
            <a:off x="2291889" y="498692"/>
            <a:ext cx="2276970" cy="646331"/>
          </a:xfrm>
          <a:prstGeom prst="rect">
            <a:avLst/>
          </a:prstGeom>
          <a:noFill/>
          <a:ln>
            <a:solidFill>
              <a:schemeClr val="tx1"/>
            </a:solidFill>
          </a:ln>
        </p:spPr>
        <p:txBody>
          <a:bodyPr wrap="none" rtlCol="0">
            <a:spAutoFit/>
          </a:bodyPr>
          <a:lstStyle/>
          <a:p>
            <a:pPr algn="ctr"/>
            <a:r>
              <a:rPr lang="en-GB" b="1" i="0" dirty="0" err="1">
                <a:solidFill>
                  <a:srgbClr val="3C3B35"/>
                </a:solidFill>
                <a:effectLst/>
                <a:latin typeface="Arial" panose="020B0604020202020204" pitchFamily="34" charset="0"/>
              </a:rPr>
              <a:t>InWealth</a:t>
            </a:r>
            <a:r>
              <a:rPr lang="en-GB" b="1" i="0" dirty="0">
                <a:solidFill>
                  <a:srgbClr val="3C3B35"/>
                </a:solidFill>
                <a:effectLst/>
                <a:latin typeface="Arial" panose="020B0604020202020204" pitchFamily="34" charset="0"/>
              </a:rPr>
              <a:t> Trustees </a:t>
            </a:r>
          </a:p>
          <a:p>
            <a:pPr algn="ctr"/>
            <a:r>
              <a:rPr lang="en-GB" b="1" i="0" dirty="0">
                <a:solidFill>
                  <a:srgbClr val="3C3B35"/>
                </a:solidFill>
                <a:effectLst/>
                <a:latin typeface="Arial" panose="020B0604020202020204" pitchFamily="34" charset="0"/>
              </a:rPr>
              <a:t>SARL Limited</a:t>
            </a:r>
            <a:endParaRPr lang="en-GB" b="1" dirty="0"/>
          </a:p>
        </p:txBody>
      </p:sp>
      <p:cxnSp>
        <p:nvCxnSpPr>
          <p:cNvPr id="11" name="Straight Arrow Connector 10">
            <a:extLst>
              <a:ext uri="{FF2B5EF4-FFF2-40B4-BE49-F238E27FC236}">
                <a16:creationId xmlns:a16="http://schemas.microsoft.com/office/drawing/2014/main" id="{9286F180-9A7C-9E87-0562-0D2FC20D9952}"/>
              </a:ext>
            </a:extLst>
          </p:cNvPr>
          <p:cNvCxnSpPr>
            <a:cxnSpLocks/>
          </p:cNvCxnSpPr>
          <p:nvPr/>
        </p:nvCxnSpPr>
        <p:spPr>
          <a:xfrm>
            <a:off x="3430374" y="1193275"/>
            <a:ext cx="0" cy="72779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D9061B3-2EF3-7D24-4C47-123107EE7CF1}"/>
              </a:ext>
            </a:extLst>
          </p:cNvPr>
          <p:cNvSpPr txBox="1"/>
          <p:nvPr/>
        </p:nvSpPr>
        <p:spPr>
          <a:xfrm>
            <a:off x="3481381" y="1411771"/>
            <a:ext cx="918778" cy="369332"/>
          </a:xfrm>
          <a:prstGeom prst="rect">
            <a:avLst/>
          </a:prstGeom>
          <a:noFill/>
        </p:spPr>
        <p:txBody>
          <a:bodyPr wrap="none" rtlCol="0">
            <a:spAutoFit/>
          </a:bodyPr>
          <a:lstStyle/>
          <a:p>
            <a:r>
              <a:rPr lang="en-US" i="1" dirty="0"/>
              <a:t>Trustee</a:t>
            </a:r>
            <a:endParaRPr lang="en-GB" i="1" dirty="0"/>
          </a:p>
        </p:txBody>
      </p:sp>
      <p:cxnSp>
        <p:nvCxnSpPr>
          <p:cNvPr id="14" name="Straight Arrow Connector 13">
            <a:extLst>
              <a:ext uri="{FF2B5EF4-FFF2-40B4-BE49-F238E27FC236}">
                <a16:creationId xmlns:a16="http://schemas.microsoft.com/office/drawing/2014/main" id="{EF8B2F61-FC3C-0CFD-03A8-A43296345CA8}"/>
              </a:ext>
            </a:extLst>
          </p:cNvPr>
          <p:cNvCxnSpPr>
            <a:cxnSpLocks/>
          </p:cNvCxnSpPr>
          <p:nvPr/>
        </p:nvCxnSpPr>
        <p:spPr>
          <a:xfrm>
            <a:off x="1341159" y="2297007"/>
            <a:ext cx="95073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FDD41B-3B28-35F9-EC34-4918A27C9FBD}"/>
              </a:ext>
            </a:extLst>
          </p:cNvPr>
          <p:cNvSpPr txBox="1"/>
          <p:nvPr/>
        </p:nvSpPr>
        <p:spPr>
          <a:xfrm>
            <a:off x="1318154" y="1682639"/>
            <a:ext cx="842346" cy="369332"/>
          </a:xfrm>
          <a:prstGeom prst="rect">
            <a:avLst/>
          </a:prstGeom>
          <a:noFill/>
        </p:spPr>
        <p:txBody>
          <a:bodyPr wrap="none" rtlCol="0">
            <a:spAutoFit/>
          </a:bodyPr>
          <a:lstStyle/>
          <a:p>
            <a:r>
              <a:rPr lang="en-US" i="1" dirty="0"/>
              <a:t>Settlor</a:t>
            </a:r>
            <a:endParaRPr lang="en-GB" i="1" dirty="0"/>
          </a:p>
        </p:txBody>
      </p:sp>
      <p:pic>
        <p:nvPicPr>
          <p:cNvPr id="19" name="Graphic 18" descr="Construction worker female with solid fill">
            <a:extLst>
              <a:ext uri="{FF2B5EF4-FFF2-40B4-BE49-F238E27FC236}">
                <a16:creationId xmlns:a16="http://schemas.microsoft.com/office/drawing/2014/main" id="{494ABD48-65BE-0A9F-DBC8-A9BE7A28D7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1018" y="1728527"/>
            <a:ext cx="528728" cy="528728"/>
          </a:xfrm>
          <a:prstGeom prst="rect">
            <a:avLst/>
          </a:prstGeom>
        </p:spPr>
      </p:pic>
      <p:pic>
        <p:nvPicPr>
          <p:cNvPr id="20" name="Graphic 19" descr="Office worker male with solid fill">
            <a:extLst>
              <a:ext uri="{FF2B5EF4-FFF2-40B4-BE49-F238E27FC236}">
                <a16:creationId xmlns:a16="http://schemas.microsoft.com/office/drawing/2014/main" id="{26F3191A-AD11-B779-984B-D262744B94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74017" y="1702129"/>
            <a:ext cx="537705" cy="537705"/>
          </a:xfrm>
          <a:prstGeom prst="rect">
            <a:avLst/>
          </a:prstGeom>
        </p:spPr>
      </p:pic>
      <p:sp>
        <p:nvSpPr>
          <p:cNvPr id="23" name="TextBox 22">
            <a:extLst>
              <a:ext uri="{FF2B5EF4-FFF2-40B4-BE49-F238E27FC236}">
                <a16:creationId xmlns:a16="http://schemas.microsoft.com/office/drawing/2014/main" id="{7FD6742A-8A7A-7484-B89E-96016BA2ED33}"/>
              </a:ext>
            </a:extLst>
          </p:cNvPr>
          <p:cNvSpPr txBox="1"/>
          <p:nvPr/>
        </p:nvSpPr>
        <p:spPr>
          <a:xfrm>
            <a:off x="9108417" y="2183021"/>
            <a:ext cx="784254" cy="369332"/>
          </a:xfrm>
          <a:prstGeom prst="rect">
            <a:avLst/>
          </a:prstGeom>
          <a:noFill/>
        </p:spPr>
        <p:txBody>
          <a:bodyPr wrap="none" rtlCol="0">
            <a:spAutoFit/>
          </a:bodyPr>
          <a:lstStyle/>
          <a:p>
            <a:r>
              <a:rPr lang="en-US" b="1" dirty="0"/>
              <a:t>David</a:t>
            </a:r>
            <a:endParaRPr lang="en-GB" b="1" dirty="0"/>
          </a:p>
        </p:txBody>
      </p:sp>
      <p:sp>
        <p:nvSpPr>
          <p:cNvPr id="27" name="TextBox 26">
            <a:extLst>
              <a:ext uri="{FF2B5EF4-FFF2-40B4-BE49-F238E27FC236}">
                <a16:creationId xmlns:a16="http://schemas.microsoft.com/office/drawing/2014/main" id="{C1C141BB-869C-EA83-7F91-329AC450547C}"/>
              </a:ext>
            </a:extLst>
          </p:cNvPr>
          <p:cNvSpPr txBox="1"/>
          <p:nvPr/>
        </p:nvSpPr>
        <p:spPr>
          <a:xfrm>
            <a:off x="7152537" y="6137824"/>
            <a:ext cx="725327" cy="369332"/>
          </a:xfrm>
          <a:prstGeom prst="rect">
            <a:avLst/>
          </a:prstGeom>
          <a:noFill/>
          <a:ln>
            <a:solidFill>
              <a:schemeClr val="tx1"/>
            </a:solidFill>
          </a:ln>
        </p:spPr>
        <p:txBody>
          <a:bodyPr wrap="none" rtlCol="0">
            <a:spAutoFit/>
          </a:bodyPr>
          <a:lstStyle/>
          <a:p>
            <a:r>
              <a:rPr lang="en-US" b="1" dirty="0"/>
              <a:t>Pearl</a:t>
            </a:r>
            <a:endParaRPr lang="en-GB" b="1" dirty="0"/>
          </a:p>
        </p:txBody>
      </p:sp>
      <p:sp>
        <p:nvSpPr>
          <p:cNvPr id="28" name="TextBox 27">
            <a:extLst>
              <a:ext uri="{FF2B5EF4-FFF2-40B4-BE49-F238E27FC236}">
                <a16:creationId xmlns:a16="http://schemas.microsoft.com/office/drawing/2014/main" id="{B51A253F-3A9D-3CB7-EB63-0DA9FE145E10}"/>
              </a:ext>
            </a:extLst>
          </p:cNvPr>
          <p:cNvSpPr txBox="1"/>
          <p:nvPr/>
        </p:nvSpPr>
        <p:spPr>
          <a:xfrm>
            <a:off x="8589451" y="6137824"/>
            <a:ext cx="849913" cy="369332"/>
          </a:xfrm>
          <a:prstGeom prst="rect">
            <a:avLst/>
          </a:prstGeom>
          <a:noFill/>
          <a:ln>
            <a:solidFill>
              <a:schemeClr val="tx1"/>
            </a:solidFill>
          </a:ln>
        </p:spPr>
        <p:txBody>
          <a:bodyPr wrap="none" rtlCol="0">
            <a:spAutoFit/>
          </a:bodyPr>
          <a:lstStyle/>
          <a:p>
            <a:r>
              <a:rPr lang="en-US" b="1" dirty="0" err="1"/>
              <a:t>Biema</a:t>
            </a:r>
            <a:endParaRPr lang="en-GB" b="1" dirty="0"/>
          </a:p>
        </p:txBody>
      </p:sp>
      <p:sp>
        <p:nvSpPr>
          <p:cNvPr id="29" name="TextBox 28">
            <a:extLst>
              <a:ext uri="{FF2B5EF4-FFF2-40B4-BE49-F238E27FC236}">
                <a16:creationId xmlns:a16="http://schemas.microsoft.com/office/drawing/2014/main" id="{BDD0D8D5-3DE0-6F03-3113-0BB778DACB45}"/>
              </a:ext>
            </a:extLst>
          </p:cNvPr>
          <p:cNvSpPr txBox="1"/>
          <p:nvPr/>
        </p:nvSpPr>
        <p:spPr>
          <a:xfrm>
            <a:off x="4049803" y="4553718"/>
            <a:ext cx="2642903" cy="369332"/>
          </a:xfrm>
          <a:prstGeom prst="rect">
            <a:avLst/>
          </a:prstGeom>
          <a:noFill/>
          <a:ln>
            <a:solidFill>
              <a:schemeClr val="tx1"/>
            </a:solidFill>
          </a:ln>
        </p:spPr>
        <p:txBody>
          <a:bodyPr wrap="none" rtlCol="0">
            <a:spAutoFit/>
          </a:bodyPr>
          <a:lstStyle/>
          <a:p>
            <a:r>
              <a:rPr lang="en-US" b="1" dirty="0" err="1"/>
              <a:t>Nashglobe</a:t>
            </a:r>
            <a:r>
              <a:rPr lang="en-US" b="1" dirty="0"/>
              <a:t> Business SA</a:t>
            </a:r>
            <a:endParaRPr lang="en-GB" b="1" dirty="0"/>
          </a:p>
        </p:txBody>
      </p:sp>
      <p:sp>
        <p:nvSpPr>
          <p:cNvPr id="30" name="TextBox 29">
            <a:extLst>
              <a:ext uri="{FF2B5EF4-FFF2-40B4-BE49-F238E27FC236}">
                <a16:creationId xmlns:a16="http://schemas.microsoft.com/office/drawing/2014/main" id="{718670E8-DE61-89A4-A3D8-66B8F4406BEE}"/>
              </a:ext>
            </a:extLst>
          </p:cNvPr>
          <p:cNvSpPr txBox="1"/>
          <p:nvPr/>
        </p:nvSpPr>
        <p:spPr>
          <a:xfrm>
            <a:off x="4568859" y="5522546"/>
            <a:ext cx="1177887" cy="369332"/>
          </a:xfrm>
          <a:prstGeom prst="rect">
            <a:avLst/>
          </a:prstGeom>
          <a:noFill/>
          <a:ln>
            <a:solidFill>
              <a:schemeClr val="tx1"/>
            </a:solidFill>
          </a:ln>
        </p:spPr>
        <p:txBody>
          <a:bodyPr wrap="none" rtlCol="0">
            <a:spAutoFit/>
          </a:bodyPr>
          <a:lstStyle/>
          <a:p>
            <a:r>
              <a:rPr lang="en-US" b="1" dirty="0"/>
              <a:t>Evolution</a:t>
            </a:r>
            <a:endParaRPr lang="en-GB" b="1" dirty="0"/>
          </a:p>
        </p:txBody>
      </p:sp>
      <p:cxnSp>
        <p:nvCxnSpPr>
          <p:cNvPr id="31" name="Straight Arrow Connector 30">
            <a:extLst>
              <a:ext uri="{FF2B5EF4-FFF2-40B4-BE49-F238E27FC236}">
                <a16:creationId xmlns:a16="http://schemas.microsoft.com/office/drawing/2014/main" id="{DA211B45-8DBC-ECEA-F119-96441141F598}"/>
              </a:ext>
            </a:extLst>
          </p:cNvPr>
          <p:cNvCxnSpPr>
            <a:cxnSpLocks/>
            <a:stCxn id="13" idx="2"/>
            <a:endCxn id="27" idx="0"/>
          </p:cNvCxnSpPr>
          <p:nvPr/>
        </p:nvCxnSpPr>
        <p:spPr>
          <a:xfrm flipH="1">
            <a:off x="7515201" y="5374286"/>
            <a:ext cx="888069" cy="7635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FC4050A-E4D6-1EA5-4803-EA17D8D74BAC}"/>
              </a:ext>
            </a:extLst>
          </p:cNvPr>
          <p:cNvCxnSpPr>
            <a:cxnSpLocks/>
          </p:cNvCxnSpPr>
          <p:nvPr/>
        </p:nvCxnSpPr>
        <p:spPr>
          <a:xfrm>
            <a:off x="8392938" y="5353207"/>
            <a:ext cx="539565" cy="6461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343803F-E7C2-B7F7-E76A-4E42DDA03761}"/>
              </a:ext>
            </a:extLst>
          </p:cNvPr>
          <p:cNvCxnSpPr>
            <a:cxnSpLocks/>
          </p:cNvCxnSpPr>
          <p:nvPr/>
        </p:nvCxnSpPr>
        <p:spPr>
          <a:xfrm>
            <a:off x="5055397" y="4989405"/>
            <a:ext cx="0" cy="4512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C5A1822-A49F-D246-6734-FFA3670E3A6B}"/>
              </a:ext>
            </a:extLst>
          </p:cNvPr>
          <p:cNvSpPr txBox="1"/>
          <p:nvPr/>
        </p:nvSpPr>
        <p:spPr>
          <a:xfrm>
            <a:off x="7202803" y="5629993"/>
            <a:ext cx="756938" cy="369332"/>
          </a:xfrm>
          <a:prstGeom prst="rect">
            <a:avLst/>
          </a:prstGeom>
          <a:noFill/>
        </p:spPr>
        <p:txBody>
          <a:bodyPr wrap="none" rtlCol="0">
            <a:spAutoFit/>
          </a:bodyPr>
          <a:lstStyle/>
          <a:p>
            <a:r>
              <a:rPr lang="en-US" i="1" dirty="0"/>
              <a:t>100%</a:t>
            </a:r>
            <a:endParaRPr lang="en-GB" i="1" dirty="0"/>
          </a:p>
        </p:txBody>
      </p:sp>
      <p:sp>
        <p:nvSpPr>
          <p:cNvPr id="42" name="TextBox 41">
            <a:extLst>
              <a:ext uri="{FF2B5EF4-FFF2-40B4-BE49-F238E27FC236}">
                <a16:creationId xmlns:a16="http://schemas.microsoft.com/office/drawing/2014/main" id="{8E22D6F8-88F4-5EEA-BC12-3ED00826680E}"/>
              </a:ext>
            </a:extLst>
          </p:cNvPr>
          <p:cNvSpPr txBox="1"/>
          <p:nvPr/>
        </p:nvSpPr>
        <p:spPr>
          <a:xfrm>
            <a:off x="8658860" y="5522546"/>
            <a:ext cx="756938" cy="369332"/>
          </a:xfrm>
          <a:prstGeom prst="rect">
            <a:avLst/>
          </a:prstGeom>
          <a:noFill/>
        </p:spPr>
        <p:txBody>
          <a:bodyPr wrap="none" rtlCol="0">
            <a:spAutoFit/>
          </a:bodyPr>
          <a:lstStyle/>
          <a:p>
            <a:r>
              <a:rPr lang="en-US" i="1" dirty="0"/>
              <a:t>100%</a:t>
            </a:r>
            <a:endParaRPr lang="en-GB" i="1" dirty="0"/>
          </a:p>
        </p:txBody>
      </p:sp>
      <p:sp>
        <p:nvSpPr>
          <p:cNvPr id="43" name="TextBox 42">
            <a:extLst>
              <a:ext uri="{FF2B5EF4-FFF2-40B4-BE49-F238E27FC236}">
                <a16:creationId xmlns:a16="http://schemas.microsoft.com/office/drawing/2014/main" id="{99E88204-E10D-726B-8E34-559E70450ACA}"/>
              </a:ext>
            </a:extLst>
          </p:cNvPr>
          <p:cNvSpPr txBox="1"/>
          <p:nvPr/>
        </p:nvSpPr>
        <p:spPr>
          <a:xfrm>
            <a:off x="5057157" y="5004954"/>
            <a:ext cx="756938" cy="369332"/>
          </a:xfrm>
          <a:prstGeom prst="rect">
            <a:avLst/>
          </a:prstGeom>
          <a:noFill/>
        </p:spPr>
        <p:txBody>
          <a:bodyPr wrap="none" rtlCol="0">
            <a:spAutoFit/>
          </a:bodyPr>
          <a:lstStyle/>
          <a:p>
            <a:r>
              <a:rPr lang="en-US" i="1" dirty="0"/>
              <a:t>100%</a:t>
            </a:r>
            <a:endParaRPr lang="en-GB" i="1" dirty="0"/>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678391" cy="369332"/>
          </a:xfrm>
          <a:prstGeom prst="rect">
            <a:avLst/>
          </a:prstGeom>
          <a:noFill/>
        </p:spPr>
        <p:txBody>
          <a:bodyPr wrap="none" rtlCol="0">
            <a:spAutoFit/>
          </a:bodyPr>
          <a:lstStyle/>
          <a:p>
            <a:r>
              <a:rPr lang="en-US" dirty="0"/>
              <a:t>2012</a:t>
            </a:r>
            <a:endParaRPr lang="en-GB" dirty="0"/>
          </a:p>
        </p:txBody>
      </p:sp>
      <p:sp>
        <p:nvSpPr>
          <p:cNvPr id="6" name="TextBox 5">
            <a:extLst>
              <a:ext uri="{FF2B5EF4-FFF2-40B4-BE49-F238E27FC236}">
                <a16:creationId xmlns:a16="http://schemas.microsoft.com/office/drawing/2014/main" id="{A61FFFB8-7240-4728-F6C3-49852965F5C9}"/>
              </a:ext>
            </a:extLst>
          </p:cNvPr>
          <p:cNvSpPr txBox="1"/>
          <p:nvPr/>
        </p:nvSpPr>
        <p:spPr>
          <a:xfrm>
            <a:off x="6691198" y="4127213"/>
            <a:ext cx="756938" cy="369332"/>
          </a:xfrm>
          <a:prstGeom prst="rect">
            <a:avLst/>
          </a:prstGeom>
          <a:noFill/>
        </p:spPr>
        <p:txBody>
          <a:bodyPr wrap="none" rtlCol="0">
            <a:spAutoFit/>
          </a:bodyPr>
          <a:lstStyle/>
          <a:p>
            <a:r>
              <a:rPr lang="en-US" i="1" dirty="0"/>
              <a:t>100%</a:t>
            </a:r>
            <a:endParaRPr lang="en-GB" i="1" dirty="0"/>
          </a:p>
        </p:txBody>
      </p:sp>
      <p:sp>
        <p:nvSpPr>
          <p:cNvPr id="13" name="TextBox 12">
            <a:extLst>
              <a:ext uri="{FF2B5EF4-FFF2-40B4-BE49-F238E27FC236}">
                <a16:creationId xmlns:a16="http://schemas.microsoft.com/office/drawing/2014/main" id="{02F34ABC-BBE0-C191-8B8A-98F4116B9C26}"/>
              </a:ext>
            </a:extLst>
          </p:cNvPr>
          <p:cNvSpPr txBox="1"/>
          <p:nvPr/>
        </p:nvSpPr>
        <p:spPr>
          <a:xfrm>
            <a:off x="7665468" y="4727955"/>
            <a:ext cx="1475604" cy="646331"/>
          </a:xfrm>
          <a:prstGeom prst="rect">
            <a:avLst/>
          </a:prstGeom>
          <a:noFill/>
          <a:ln>
            <a:solidFill>
              <a:schemeClr val="tx1"/>
            </a:solidFill>
          </a:ln>
        </p:spPr>
        <p:txBody>
          <a:bodyPr wrap="square" rtlCol="0">
            <a:spAutoFit/>
          </a:bodyPr>
          <a:lstStyle/>
          <a:p>
            <a:r>
              <a:rPr lang="en-US" b="1" dirty="0"/>
              <a:t>Balagan Ltd</a:t>
            </a:r>
          </a:p>
          <a:p>
            <a:r>
              <a:rPr lang="en-US" b="1" dirty="0"/>
              <a:t>(Belize)</a:t>
            </a:r>
            <a:endParaRPr lang="en-GB" b="1" dirty="0"/>
          </a:p>
        </p:txBody>
      </p:sp>
      <p:cxnSp>
        <p:nvCxnSpPr>
          <p:cNvPr id="15" name="Straight Arrow Connector 14">
            <a:extLst>
              <a:ext uri="{FF2B5EF4-FFF2-40B4-BE49-F238E27FC236}">
                <a16:creationId xmlns:a16="http://schemas.microsoft.com/office/drawing/2014/main" id="{9309B753-B4A3-B5DD-2511-8ADD69621676}"/>
              </a:ext>
            </a:extLst>
          </p:cNvPr>
          <p:cNvCxnSpPr>
            <a:cxnSpLocks/>
            <a:endCxn id="13" idx="0"/>
          </p:cNvCxnSpPr>
          <p:nvPr/>
        </p:nvCxnSpPr>
        <p:spPr>
          <a:xfrm flipH="1">
            <a:off x="8403270" y="3998391"/>
            <a:ext cx="1482827" cy="7295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A1391ED0-8A58-983E-DC28-2740B1D1AA3C}"/>
              </a:ext>
            </a:extLst>
          </p:cNvPr>
          <p:cNvSpPr txBox="1"/>
          <p:nvPr/>
        </p:nvSpPr>
        <p:spPr>
          <a:xfrm>
            <a:off x="7502611" y="3057640"/>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Delta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8" name="TextBox 37">
            <a:extLst>
              <a:ext uri="{FF2B5EF4-FFF2-40B4-BE49-F238E27FC236}">
                <a16:creationId xmlns:a16="http://schemas.microsoft.com/office/drawing/2014/main" id="{5AC8F99B-EA84-3D0C-FC6A-C6FCD53A81D3}"/>
              </a:ext>
            </a:extLst>
          </p:cNvPr>
          <p:cNvSpPr txBox="1"/>
          <p:nvPr/>
        </p:nvSpPr>
        <p:spPr>
          <a:xfrm>
            <a:off x="9108417" y="3057640"/>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Lambda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9" name="TextBox 38">
            <a:extLst>
              <a:ext uri="{FF2B5EF4-FFF2-40B4-BE49-F238E27FC236}">
                <a16:creationId xmlns:a16="http://schemas.microsoft.com/office/drawing/2014/main" id="{CDB73DE2-86C3-AA4F-4DB3-63C6790A7389}"/>
              </a:ext>
            </a:extLst>
          </p:cNvPr>
          <p:cNvSpPr txBox="1"/>
          <p:nvPr/>
        </p:nvSpPr>
        <p:spPr>
          <a:xfrm>
            <a:off x="10682654" y="3057640"/>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Lambda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cxnSp>
        <p:nvCxnSpPr>
          <p:cNvPr id="40" name="Straight Arrow Connector 39">
            <a:extLst>
              <a:ext uri="{FF2B5EF4-FFF2-40B4-BE49-F238E27FC236}">
                <a16:creationId xmlns:a16="http://schemas.microsoft.com/office/drawing/2014/main" id="{8B948AEF-9809-6A7D-A194-AB05EAE95B15}"/>
              </a:ext>
            </a:extLst>
          </p:cNvPr>
          <p:cNvCxnSpPr>
            <a:cxnSpLocks/>
          </p:cNvCxnSpPr>
          <p:nvPr/>
        </p:nvCxnSpPr>
        <p:spPr>
          <a:xfrm flipH="1">
            <a:off x="8392938" y="2495182"/>
            <a:ext cx="1046426" cy="45484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921345EA-51CF-765D-9DED-18F38903C350}"/>
              </a:ext>
            </a:extLst>
          </p:cNvPr>
          <p:cNvCxnSpPr>
            <a:cxnSpLocks/>
          </p:cNvCxnSpPr>
          <p:nvPr/>
        </p:nvCxnSpPr>
        <p:spPr>
          <a:xfrm>
            <a:off x="9601808" y="2528663"/>
            <a:ext cx="0" cy="51155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2BDBD932-7136-BC1D-F56E-B22D6526675B}"/>
              </a:ext>
            </a:extLst>
          </p:cNvPr>
          <p:cNvCxnSpPr>
            <a:cxnSpLocks/>
          </p:cNvCxnSpPr>
          <p:nvPr/>
        </p:nvCxnSpPr>
        <p:spPr>
          <a:xfrm>
            <a:off x="9711722" y="2489266"/>
            <a:ext cx="1173992" cy="51155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E5BA724F-8655-5608-11DF-7DA5986F12A0}"/>
              </a:ext>
            </a:extLst>
          </p:cNvPr>
          <p:cNvSpPr txBox="1"/>
          <p:nvPr/>
        </p:nvSpPr>
        <p:spPr>
          <a:xfrm>
            <a:off x="9161348" y="2495181"/>
            <a:ext cx="678391" cy="369332"/>
          </a:xfrm>
          <a:prstGeom prst="rect">
            <a:avLst/>
          </a:prstGeom>
          <a:noFill/>
        </p:spPr>
        <p:txBody>
          <a:bodyPr wrap="none" rtlCol="0">
            <a:spAutoFit/>
          </a:bodyPr>
          <a:lstStyle/>
          <a:p>
            <a:r>
              <a:rPr lang="en-US" i="1" dirty="0"/>
              <a:t>$100</a:t>
            </a:r>
            <a:endParaRPr lang="en-GB" i="1" dirty="0"/>
          </a:p>
        </p:txBody>
      </p:sp>
      <p:cxnSp>
        <p:nvCxnSpPr>
          <p:cNvPr id="34" name="Straight Arrow Connector 33">
            <a:extLst>
              <a:ext uri="{FF2B5EF4-FFF2-40B4-BE49-F238E27FC236}">
                <a16:creationId xmlns:a16="http://schemas.microsoft.com/office/drawing/2014/main" id="{7D5A7A41-2870-D340-B8A2-D6F3A0CE06B4}"/>
              </a:ext>
            </a:extLst>
          </p:cNvPr>
          <p:cNvCxnSpPr>
            <a:cxnSpLocks/>
          </p:cNvCxnSpPr>
          <p:nvPr/>
        </p:nvCxnSpPr>
        <p:spPr>
          <a:xfrm flipH="1">
            <a:off x="8932503" y="4030904"/>
            <a:ext cx="2496256" cy="69705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21F5AC71-27B0-A87C-DF3A-7D7DFDF0D30D}"/>
              </a:ext>
            </a:extLst>
          </p:cNvPr>
          <p:cNvCxnSpPr>
            <a:cxnSpLocks/>
          </p:cNvCxnSpPr>
          <p:nvPr/>
        </p:nvCxnSpPr>
        <p:spPr>
          <a:xfrm flipH="1">
            <a:off x="6715806" y="3987852"/>
            <a:ext cx="1482827" cy="7295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40FF9E2C-14C7-3C06-643D-994192E714EC}"/>
              </a:ext>
            </a:extLst>
          </p:cNvPr>
          <p:cNvCxnSpPr>
            <a:cxnSpLocks/>
          </p:cNvCxnSpPr>
          <p:nvPr/>
        </p:nvCxnSpPr>
        <p:spPr>
          <a:xfrm>
            <a:off x="8287675" y="3977313"/>
            <a:ext cx="38270" cy="74010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8943CDC9-0925-DA2D-821F-9C6728F06784}"/>
              </a:ext>
            </a:extLst>
          </p:cNvPr>
          <p:cNvSpPr txBox="1"/>
          <p:nvPr/>
        </p:nvSpPr>
        <p:spPr>
          <a:xfrm>
            <a:off x="7793915" y="4193599"/>
            <a:ext cx="633507" cy="369332"/>
          </a:xfrm>
          <a:prstGeom prst="rect">
            <a:avLst/>
          </a:prstGeom>
          <a:noFill/>
        </p:spPr>
        <p:txBody>
          <a:bodyPr wrap="none" rtlCol="0">
            <a:spAutoFit/>
          </a:bodyPr>
          <a:lstStyle/>
          <a:p>
            <a:r>
              <a:rPr lang="en-US" i="1" dirty="0"/>
              <a:t>33%</a:t>
            </a:r>
            <a:endParaRPr lang="en-GB" i="1" dirty="0"/>
          </a:p>
        </p:txBody>
      </p:sp>
      <p:sp>
        <p:nvSpPr>
          <p:cNvPr id="51" name="TextBox 50">
            <a:extLst>
              <a:ext uri="{FF2B5EF4-FFF2-40B4-BE49-F238E27FC236}">
                <a16:creationId xmlns:a16="http://schemas.microsoft.com/office/drawing/2014/main" id="{00B4D6F9-14CE-97A9-3BBC-2C4D5F3E1D0A}"/>
              </a:ext>
            </a:extLst>
          </p:cNvPr>
          <p:cNvSpPr txBox="1"/>
          <p:nvPr/>
        </p:nvSpPr>
        <p:spPr>
          <a:xfrm>
            <a:off x="8727866" y="4085961"/>
            <a:ext cx="633507" cy="369332"/>
          </a:xfrm>
          <a:prstGeom prst="rect">
            <a:avLst/>
          </a:prstGeom>
          <a:noFill/>
        </p:spPr>
        <p:txBody>
          <a:bodyPr wrap="none" rtlCol="0">
            <a:spAutoFit/>
          </a:bodyPr>
          <a:lstStyle/>
          <a:p>
            <a:r>
              <a:rPr lang="en-US" i="1" dirty="0"/>
              <a:t>33%</a:t>
            </a:r>
            <a:endParaRPr lang="en-GB" i="1" dirty="0"/>
          </a:p>
        </p:txBody>
      </p:sp>
      <p:sp>
        <p:nvSpPr>
          <p:cNvPr id="52" name="TextBox 51">
            <a:extLst>
              <a:ext uri="{FF2B5EF4-FFF2-40B4-BE49-F238E27FC236}">
                <a16:creationId xmlns:a16="http://schemas.microsoft.com/office/drawing/2014/main" id="{0E54C941-B478-15CD-1F29-AD533997F7D8}"/>
              </a:ext>
            </a:extLst>
          </p:cNvPr>
          <p:cNvSpPr txBox="1"/>
          <p:nvPr/>
        </p:nvSpPr>
        <p:spPr>
          <a:xfrm>
            <a:off x="9963422" y="4085961"/>
            <a:ext cx="633507" cy="369332"/>
          </a:xfrm>
          <a:prstGeom prst="rect">
            <a:avLst/>
          </a:prstGeom>
          <a:noFill/>
        </p:spPr>
        <p:txBody>
          <a:bodyPr wrap="none" rtlCol="0">
            <a:spAutoFit/>
          </a:bodyPr>
          <a:lstStyle/>
          <a:p>
            <a:r>
              <a:rPr lang="en-US" i="1" dirty="0"/>
              <a:t>33%</a:t>
            </a:r>
            <a:endParaRPr lang="en-GB" i="1" dirty="0"/>
          </a:p>
        </p:txBody>
      </p:sp>
      <p:pic>
        <p:nvPicPr>
          <p:cNvPr id="53" name="Graphic 52" descr="School girl with solid fill">
            <a:extLst>
              <a:ext uri="{FF2B5EF4-FFF2-40B4-BE49-F238E27FC236}">
                <a16:creationId xmlns:a16="http://schemas.microsoft.com/office/drawing/2014/main" id="{10CAC99A-A97F-E68F-5080-05B1B7B506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52559" y="1640629"/>
            <a:ext cx="660703" cy="660703"/>
          </a:xfrm>
          <a:prstGeom prst="rect">
            <a:avLst/>
          </a:prstGeom>
        </p:spPr>
      </p:pic>
    </p:spTree>
    <p:extLst>
      <p:ext uri="{BB962C8B-B14F-4D97-AF65-F5344CB8AC3E}">
        <p14:creationId xmlns:p14="http://schemas.microsoft.com/office/powerpoint/2010/main" val="1961681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B0EEAA-2C8E-450C-35BC-E770CB3952A0}"/>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800D690-A98A-F024-CEF4-4074BFB7FFF0}"/>
              </a:ext>
            </a:extLst>
          </p:cNvPr>
          <p:cNvPicPr>
            <a:picLocks noChangeAspect="1"/>
          </p:cNvPicPr>
          <p:nvPr/>
        </p:nvPicPr>
        <p:blipFill>
          <a:blip r:embed="rId2"/>
          <a:stretch>
            <a:fillRect/>
          </a:stretch>
        </p:blipFill>
        <p:spPr>
          <a:xfrm>
            <a:off x="0" y="1689196"/>
            <a:ext cx="1414014" cy="743498"/>
          </a:xfrm>
          <a:prstGeom prst="rect">
            <a:avLst/>
          </a:prstGeom>
          <a:ln w="28575">
            <a:noFill/>
          </a:ln>
        </p:spPr>
      </p:pic>
      <p:sp>
        <p:nvSpPr>
          <p:cNvPr id="7" name="TextBox 6">
            <a:extLst>
              <a:ext uri="{FF2B5EF4-FFF2-40B4-BE49-F238E27FC236}">
                <a16:creationId xmlns:a16="http://schemas.microsoft.com/office/drawing/2014/main" id="{0643935E-9923-3769-5CB2-1B6122F9BD46}"/>
              </a:ext>
            </a:extLst>
          </p:cNvPr>
          <p:cNvSpPr txBox="1"/>
          <p:nvPr/>
        </p:nvSpPr>
        <p:spPr>
          <a:xfrm>
            <a:off x="237376" y="2421879"/>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9" name="TextBox 8">
            <a:extLst>
              <a:ext uri="{FF2B5EF4-FFF2-40B4-BE49-F238E27FC236}">
                <a16:creationId xmlns:a16="http://schemas.microsoft.com/office/drawing/2014/main" id="{809C69A7-24EA-126B-86D3-6B19D6F85888}"/>
              </a:ext>
            </a:extLst>
          </p:cNvPr>
          <p:cNvSpPr txBox="1"/>
          <p:nvPr/>
        </p:nvSpPr>
        <p:spPr>
          <a:xfrm>
            <a:off x="2291889" y="498692"/>
            <a:ext cx="2276970" cy="646331"/>
          </a:xfrm>
          <a:prstGeom prst="rect">
            <a:avLst/>
          </a:prstGeom>
          <a:noFill/>
          <a:ln>
            <a:solidFill>
              <a:schemeClr val="tx1"/>
            </a:solidFill>
          </a:ln>
        </p:spPr>
        <p:txBody>
          <a:bodyPr wrap="none" rtlCol="0">
            <a:spAutoFit/>
          </a:bodyPr>
          <a:lstStyle/>
          <a:p>
            <a:pPr algn="ctr"/>
            <a:r>
              <a:rPr lang="en-GB" b="1" i="0" dirty="0" err="1">
                <a:solidFill>
                  <a:srgbClr val="3C3B35"/>
                </a:solidFill>
                <a:effectLst/>
                <a:latin typeface="Arial" panose="020B0604020202020204" pitchFamily="34" charset="0"/>
              </a:rPr>
              <a:t>InWealth</a:t>
            </a:r>
            <a:r>
              <a:rPr lang="en-GB" b="1" i="0" dirty="0">
                <a:solidFill>
                  <a:srgbClr val="3C3B35"/>
                </a:solidFill>
                <a:effectLst/>
                <a:latin typeface="Arial" panose="020B0604020202020204" pitchFamily="34" charset="0"/>
              </a:rPr>
              <a:t> Trustees </a:t>
            </a:r>
          </a:p>
          <a:p>
            <a:pPr algn="ctr"/>
            <a:r>
              <a:rPr lang="en-GB" b="1" i="0" dirty="0">
                <a:solidFill>
                  <a:srgbClr val="3C3B35"/>
                </a:solidFill>
                <a:effectLst/>
                <a:latin typeface="Arial" panose="020B0604020202020204" pitchFamily="34" charset="0"/>
              </a:rPr>
              <a:t>SARL Limited</a:t>
            </a:r>
            <a:endParaRPr lang="en-GB" b="1" dirty="0"/>
          </a:p>
        </p:txBody>
      </p:sp>
      <p:cxnSp>
        <p:nvCxnSpPr>
          <p:cNvPr id="11" name="Straight Arrow Connector 10">
            <a:extLst>
              <a:ext uri="{FF2B5EF4-FFF2-40B4-BE49-F238E27FC236}">
                <a16:creationId xmlns:a16="http://schemas.microsoft.com/office/drawing/2014/main" id="{9286F180-9A7C-9E87-0562-0D2FC20D9952}"/>
              </a:ext>
            </a:extLst>
          </p:cNvPr>
          <p:cNvCxnSpPr>
            <a:cxnSpLocks/>
            <a:endCxn id="10" idx="1"/>
          </p:cNvCxnSpPr>
          <p:nvPr/>
        </p:nvCxnSpPr>
        <p:spPr>
          <a:xfrm>
            <a:off x="3430374" y="1193275"/>
            <a:ext cx="3710652" cy="7531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D9061B3-2EF3-7D24-4C47-123107EE7CF1}"/>
              </a:ext>
            </a:extLst>
          </p:cNvPr>
          <p:cNvSpPr txBox="1"/>
          <p:nvPr/>
        </p:nvSpPr>
        <p:spPr>
          <a:xfrm>
            <a:off x="3481381" y="1411771"/>
            <a:ext cx="918778" cy="369332"/>
          </a:xfrm>
          <a:prstGeom prst="rect">
            <a:avLst/>
          </a:prstGeom>
          <a:noFill/>
        </p:spPr>
        <p:txBody>
          <a:bodyPr wrap="none" rtlCol="0">
            <a:spAutoFit/>
          </a:bodyPr>
          <a:lstStyle/>
          <a:p>
            <a:r>
              <a:rPr lang="en-US" i="1" dirty="0"/>
              <a:t>Trustee</a:t>
            </a:r>
            <a:endParaRPr lang="en-GB" i="1" dirty="0"/>
          </a:p>
        </p:txBody>
      </p:sp>
      <p:cxnSp>
        <p:nvCxnSpPr>
          <p:cNvPr id="14" name="Straight Arrow Connector 13">
            <a:extLst>
              <a:ext uri="{FF2B5EF4-FFF2-40B4-BE49-F238E27FC236}">
                <a16:creationId xmlns:a16="http://schemas.microsoft.com/office/drawing/2014/main" id="{EF8B2F61-FC3C-0CFD-03A8-A43296345CA8}"/>
              </a:ext>
            </a:extLst>
          </p:cNvPr>
          <p:cNvCxnSpPr>
            <a:cxnSpLocks/>
          </p:cNvCxnSpPr>
          <p:nvPr/>
        </p:nvCxnSpPr>
        <p:spPr>
          <a:xfrm>
            <a:off x="1341159" y="2297007"/>
            <a:ext cx="5811378" cy="56750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FDD41B-3B28-35F9-EC34-4918A27C9FBD}"/>
              </a:ext>
            </a:extLst>
          </p:cNvPr>
          <p:cNvSpPr txBox="1"/>
          <p:nvPr/>
        </p:nvSpPr>
        <p:spPr>
          <a:xfrm>
            <a:off x="1318154" y="1682639"/>
            <a:ext cx="1108509" cy="369332"/>
          </a:xfrm>
          <a:prstGeom prst="rect">
            <a:avLst/>
          </a:prstGeom>
          <a:noFill/>
        </p:spPr>
        <p:txBody>
          <a:bodyPr wrap="none" rtlCol="0">
            <a:spAutoFit/>
          </a:bodyPr>
          <a:lstStyle/>
          <a:p>
            <a:r>
              <a:rPr lang="en-US" i="1" dirty="0">
                <a:solidFill>
                  <a:srgbClr val="002060"/>
                </a:solidFill>
              </a:rPr>
              <a:t>Protector</a:t>
            </a:r>
            <a:endParaRPr lang="en-GB" i="1" dirty="0">
              <a:solidFill>
                <a:srgbClr val="002060"/>
              </a:solidFill>
            </a:endParaRPr>
          </a:p>
        </p:txBody>
      </p:sp>
      <p:pic>
        <p:nvPicPr>
          <p:cNvPr id="19" name="Graphic 18" descr="Construction worker female with solid fill">
            <a:extLst>
              <a:ext uri="{FF2B5EF4-FFF2-40B4-BE49-F238E27FC236}">
                <a16:creationId xmlns:a16="http://schemas.microsoft.com/office/drawing/2014/main" id="{494ABD48-65BE-0A9F-DBC8-A9BE7A28D7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1018" y="1728527"/>
            <a:ext cx="528728" cy="528728"/>
          </a:xfrm>
          <a:prstGeom prst="rect">
            <a:avLst/>
          </a:prstGeom>
        </p:spPr>
      </p:pic>
      <p:pic>
        <p:nvPicPr>
          <p:cNvPr id="20" name="Graphic 19" descr="Office worker male with solid fill">
            <a:extLst>
              <a:ext uri="{FF2B5EF4-FFF2-40B4-BE49-F238E27FC236}">
                <a16:creationId xmlns:a16="http://schemas.microsoft.com/office/drawing/2014/main" id="{26F3191A-AD11-B779-984B-D262744B94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74017" y="1702129"/>
            <a:ext cx="537705" cy="537705"/>
          </a:xfrm>
          <a:prstGeom prst="rect">
            <a:avLst/>
          </a:prstGeom>
        </p:spPr>
      </p:pic>
      <p:sp>
        <p:nvSpPr>
          <p:cNvPr id="23" name="TextBox 22">
            <a:extLst>
              <a:ext uri="{FF2B5EF4-FFF2-40B4-BE49-F238E27FC236}">
                <a16:creationId xmlns:a16="http://schemas.microsoft.com/office/drawing/2014/main" id="{7FD6742A-8A7A-7484-B89E-96016BA2ED33}"/>
              </a:ext>
            </a:extLst>
          </p:cNvPr>
          <p:cNvSpPr txBox="1"/>
          <p:nvPr/>
        </p:nvSpPr>
        <p:spPr>
          <a:xfrm>
            <a:off x="9108417" y="2183021"/>
            <a:ext cx="784254" cy="369332"/>
          </a:xfrm>
          <a:prstGeom prst="rect">
            <a:avLst/>
          </a:prstGeom>
          <a:noFill/>
        </p:spPr>
        <p:txBody>
          <a:bodyPr wrap="none" rtlCol="0">
            <a:spAutoFit/>
          </a:bodyPr>
          <a:lstStyle/>
          <a:p>
            <a:r>
              <a:rPr lang="en-US" b="1" dirty="0"/>
              <a:t>David</a:t>
            </a:r>
            <a:endParaRPr lang="en-GB" b="1" dirty="0"/>
          </a:p>
        </p:txBody>
      </p:sp>
      <p:sp>
        <p:nvSpPr>
          <p:cNvPr id="27" name="TextBox 26">
            <a:extLst>
              <a:ext uri="{FF2B5EF4-FFF2-40B4-BE49-F238E27FC236}">
                <a16:creationId xmlns:a16="http://schemas.microsoft.com/office/drawing/2014/main" id="{C1C141BB-869C-EA83-7F91-329AC450547C}"/>
              </a:ext>
            </a:extLst>
          </p:cNvPr>
          <p:cNvSpPr txBox="1"/>
          <p:nvPr/>
        </p:nvSpPr>
        <p:spPr>
          <a:xfrm>
            <a:off x="7152537" y="6137824"/>
            <a:ext cx="725327" cy="369332"/>
          </a:xfrm>
          <a:prstGeom prst="rect">
            <a:avLst/>
          </a:prstGeom>
          <a:noFill/>
          <a:ln>
            <a:solidFill>
              <a:schemeClr val="tx1"/>
            </a:solidFill>
          </a:ln>
        </p:spPr>
        <p:txBody>
          <a:bodyPr wrap="none" rtlCol="0">
            <a:spAutoFit/>
          </a:bodyPr>
          <a:lstStyle/>
          <a:p>
            <a:r>
              <a:rPr lang="en-US" b="1" dirty="0"/>
              <a:t>Pearl</a:t>
            </a:r>
            <a:endParaRPr lang="en-GB" b="1" dirty="0"/>
          </a:p>
        </p:txBody>
      </p:sp>
      <p:sp>
        <p:nvSpPr>
          <p:cNvPr id="28" name="TextBox 27">
            <a:extLst>
              <a:ext uri="{FF2B5EF4-FFF2-40B4-BE49-F238E27FC236}">
                <a16:creationId xmlns:a16="http://schemas.microsoft.com/office/drawing/2014/main" id="{B51A253F-3A9D-3CB7-EB63-0DA9FE145E10}"/>
              </a:ext>
            </a:extLst>
          </p:cNvPr>
          <p:cNvSpPr txBox="1"/>
          <p:nvPr/>
        </p:nvSpPr>
        <p:spPr>
          <a:xfrm>
            <a:off x="8589451" y="6137824"/>
            <a:ext cx="849913" cy="369332"/>
          </a:xfrm>
          <a:prstGeom prst="rect">
            <a:avLst/>
          </a:prstGeom>
          <a:noFill/>
          <a:ln>
            <a:solidFill>
              <a:schemeClr val="tx1"/>
            </a:solidFill>
          </a:ln>
        </p:spPr>
        <p:txBody>
          <a:bodyPr wrap="none" rtlCol="0">
            <a:spAutoFit/>
          </a:bodyPr>
          <a:lstStyle/>
          <a:p>
            <a:r>
              <a:rPr lang="en-US" b="1" dirty="0" err="1"/>
              <a:t>Biema</a:t>
            </a:r>
            <a:endParaRPr lang="en-GB" b="1" dirty="0"/>
          </a:p>
        </p:txBody>
      </p:sp>
      <p:sp>
        <p:nvSpPr>
          <p:cNvPr id="29" name="TextBox 28">
            <a:extLst>
              <a:ext uri="{FF2B5EF4-FFF2-40B4-BE49-F238E27FC236}">
                <a16:creationId xmlns:a16="http://schemas.microsoft.com/office/drawing/2014/main" id="{BDD0D8D5-3DE0-6F03-3113-0BB778DACB45}"/>
              </a:ext>
            </a:extLst>
          </p:cNvPr>
          <p:cNvSpPr txBox="1"/>
          <p:nvPr/>
        </p:nvSpPr>
        <p:spPr>
          <a:xfrm>
            <a:off x="4049803" y="4553718"/>
            <a:ext cx="2642903" cy="369332"/>
          </a:xfrm>
          <a:prstGeom prst="rect">
            <a:avLst/>
          </a:prstGeom>
          <a:noFill/>
          <a:ln>
            <a:solidFill>
              <a:schemeClr val="tx1"/>
            </a:solidFill>
          </a:ln>
        </p:spPr>
        <p:txBody>
          <a:bodyPr wrap="none" rtlCol="0">
            <a:spAutoFit/>
          </a:bodyPr>
          <a:lstStyle/>
          <a:p>
            <a:r>
              <a:rPr lang="en-US" b="1" dirty="0" err="1"/>
              <a:t>Nashglobe</a:t>
            </a:r>
            <a:r>
              <a:rPr lang="en-US" b="1" dirty="0"/>
              <a:t> Business SA</a:t>
            </a:r>
            <a:endParaRPr lang="en-GB" b="1" dirty="0"/>
          </a:p>
        </p:txBody>
      </p:sp>
      <p:sp>
        <p:nvSpPr>
          <p:cNvPr id="30" name="TextBox 29">
            <a:extLst>
              <a:ext uri="{FF2B5EF4-FFF2-40B4-BE49-F238E27FC236}">
                <a16:creationId xmlns:a16="http://schemas.microsoft.com/office/drawing/2014/main" id="{718670E8-DE61-89A4-A3D8-66B8F4406BEE}"/>
              </a:ext>
            </a:extLst>
          </p:cNvPr>
          <p:cNvSpPr txBox="1"/>
          <p:nvPr/>
        </p:nvSpPr>
        <p:spPr>
          <a:xfrm>
            <a:off x="4568859" y="5522546"/>
            <a:ext cx="1177887" cy="369332"/>
          </a:xfrm>
          <a:prstGeom prst="rect">
            <a:avLst/>
          </a:prstGeom>
          <a:noFill/>
          <a:ln>
            <a:solidFill>
              <a:schemeClr val="tx1"/>
            </a:solidFill>
          </a:ln>
        </p:spPr>
        <p:txBody>
          <a:bodyPr wrap="none" rtlCol="0">
            <a:spAutoFit/>
          </a:bodyPr>
          <a:lstStyle/>
          <a:p>
            <a:r>
              <a:rPr lang="en-US" b="1" dirty="0"/>
              <a:t>Evolution</a:t>
            </a:r>
            <a:endParaRPr lang="en-GB" b="1" dirty="0"/>
          </a:p>
        </p:txBody>
      </p:sp>
      <p:cxnSp>
        <p:nvCxnSpPr>
          <p:cNvPr id="31" name="Straight Arrow Connector 30">
            <a:extLst>
              <a:ext uri="{FF2B5EF4-FFF2-40B4-BE49-F238E27FC236}">
                <a16:creationId xmlns:a16="http://schemas.microsoft.com/office/drawing/2014/main" id="{DA211B45-8DBC-ECEA-F119-96441141F598}"/>
              </a:ext>
            </a:extLst>
          </p:cNvPr>
          <p:cNvCxnSpPr>
            <a:cxnSpLocks/>
            <a:stCxn id="13" idx="2"/>
            <a:endCxn id="27" idx="0"/>
          </p:cNvCxnSpPr>
          <p:nvPr/>
        </p:nvCxnSpPr>
        <p:spPr>
          <a:xfrm flipH="1">
            <a:off x="7515201" y="5374286"/>
            <a:ext cx="888069" cy="7635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FC4050A-E4D6-1EA5-4803-EA17D8D74BAC}"/>
              </a:ext>
            </a:extLst>
          </p:cNvPr>
          <p:cNvCxnSpPr>
            <a:cxnSpLocks/>
          </p:cNvCxnSpPr>
          <p:nvPr/>
        </p:nvCxnSpPr>
        <p:spPr>
          <a:xfrm>
            <a:off x="8392938" y="5353207"/>
            <a:ext cx="539565" cy="6461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343803F-E7C2-B7F7-E76A-4E42DDA03761}"/>
              </a:ext>
            </a:extLst>
          </p:cNvPr>
          <p:cNvCxnSpPr>
            <a:cxnSpLocks/>
          </p:cNvCxnSpPr>
          <p:nvPr/>
        </p:nvCxnSpPr>
        <p:spPr>
          <a:xfrm>
            <a:off x="5055397" y="4989405"/>
            <a:ext cx="0" cy="4512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C5A1822-A49F-D246-6734-FFA3670E3A6B}"/>
              </a:ext>
            </a:extLst>
          </p:cNvPr>
          <p:cNvSpPr txBox="1"/>
          <p:nvPr/>
        </p:nvSpPr>
        <p:spPr>
          <a:xfrm>
            <a:off x="7202803" y="5629993"/>
            <a:ext cx="756938" cy="369332"/>
          </a:xfrm>
          <a:prstGeom prst="rect">
            <a:avLst/>
          </a:prstGeom>
          <a:noFill/>
        </p:spPr>
        <p:txBody>
          <a:bodyPr wrap="none" rtlCol="0">
            <a:spAutoFit/>
          </a:bodyPr>
          <a:lstStyle/>
          <a:p>
            <a:r>
              <a:rPr lang="en-US" i="1" dirty="0"/>
              <a:t>100%</a:t>
            </a:r>
            <a:endParaRPr lang="en-GB" i="1" dirty="0"/>
          </a:p>
        </p:txBody>
      </p:sp>
      <p:sp>
        <p:nvSpPr>
          <p:cNvPr id="42" name="TextBox 41">
            <a:extLst>
              <a:ext uri="{FF2B5EF4-FFF2-40B4-BE49-F238E27FC236}">
                <a16:creationId xmlns:a16="http://schemas.microsoft.com/office/drawing/2014/main" id="{8E22D6F8-88F4-5EEA-BC12-3ED00826680E}"/>
              </a:ext>
            </a:extLst>
          </p:cNvPr>
          <p:cNvSpPr txBox="1"/>
          <p:nvPr/>
        </p:nvSpPr>
        <p:spPr>
          <a:xfrm>
            <a:off x="8658860" y="5522546"/>
            <a:ext cx="756938" cy="369332"/>
          </a:xfrm>
          <a:prstGeom prst="rect">
            <a:avLst/>
          </a:prstGeom>
          <a:noFill/>
        </p:spPr>
        <p:txBody>
          <a:bodyPr wrap="none" rtlCol="0">
            <a:spAutoFit/>
          </a:bodyPr>
          <a:lstStyle/>
          <a:p>
            <a:r>
              <a:rPr lang="en-US" i="1" dirty="0"/>
              <a:t>100%</a:t>
            </a:r>
            <a:endParaRPr lang="en-GB" i="1" dirty="0"/>
          </a:p>
        </p:txBody>
      </p:sp>
      <p:sp>
        <p:nvSpPr>
          <p:cNvPr id="43" name="TextBox 42">
            <a:extLst>
              <a:ext uri="{FF2B5EF4-FFF2-40B4-BE49-F238E27FC236}">
                <a16:creationId xmlns:a16="http://schemas.microsoft.com/office/drawing/2014/main" id="{99E88204-E10D-726B-8E34-559E70450ACA}"/>
              </a:ext>
            </a:extLst>
          </p:cNvPr>
          <p:cNvSpPr txBox="1"/>
          <p:nvPr/>
        </p:nvSpPr>
        <p:spPr>
          <a:xfrm>
            <a:off x="5057157" y="5004954"/>
            <a:ext cx="756938" cy="369332"/>
          </a:xfrm>
          <a:prstGeom prst="rect">
            <a:avLst/>
          </a:prstGeom>
          <a:noFill/>
        </p:spPr>
        <p:txBody>
          <a:bodyPr wrap="none" rtlCol="0">
            <a:spAutoFit/>
          </a:bodyPr>
          <a:lstStyle/>
          <a:p>
            <a:r>
              <a:rPr lang="en-US" i="1" dirty="0"/>
              <a:t>100%</a:t>
            </a:r>
            <a:endParaRPr lang="en-GB" i="1" dirty="0"/>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678391" cy="369332"/>
          </a:xfrm>
          <a:prstGeom prst="rect">
            <a:avLst/>
          </a:prstGeom>
          <a:noFill/>
        </p:spPr>
        <p:txBody>
          <a:bodyPr wrap="none" rtlCol="0">
            <a:spAutoFit/>
          </a:bodyPr>
          <a:lstStyle/>
          <a:p>
            <a:r>
              <a:rPr lang="en-US" dirty="0"/>
              <a:t>2012</a:t>
            </a:r>
            <a:endParaRPr lang="en-GB" dirty="0"/>
          </a:p>
        </p:txBody>
      </p:sp>
      <p:sp>
        <p:nvSpPr>
          <p:cNvPr id="6" name="TextBox 5">
            <a:extLst>
              <a:ext uri="{FF2B5EF4-FFF2-40B4-BE49-F238E27FC236}">
                <a16:creationId xmlns:a16="http://schemas.microsoft.com/office/drawing/2014/main" id="{A61FFFB8-7240-4728-F6C3-49852965F5C9}"/>
              </a:ext>
            </a:extLst>
          </p:cNvPr>
          <p:cNvSpPr txBox="1"/>
          <p:nvPr/>
        </p:nvSpPr>
        <p:spPr>
          <a:xfrm>
            <a:off x="6691198" y="4127213"/>
            <a:ext cx="756938" cy="369332"/>
          </a:xfrm>
          <a:prstGeom prst="rect">
            <a:avLst/>
          </a:prstGeom>
          <a:noFill/>
        </p:spPr>
        <p:txBody>
          <a:bodyPr wrap="none" rtlCol="0">
            <a:spAutoFit/>
          </a:bodyPr>
          <a:lstStyle/>
          <a:p>
            <a:r>
              <a:rPr lang="en-US" i="1" dirty="0"/>
              <a:t>100%</a:t>
            </a:r>
            <a:endParaRPr lang="en-GB" i="1" dirty="0"/>
          </a:p>
        </p:txBody>
      </p:sp>
      <p:sp>
        <p:nvSpPr>
          <p:cNvPr id="13" name="TextBox 12">
            <a:extLst>
              <a:ext uri="{FF2B5EF4-FFF2-40B4-BE49-F238E27FC236}">
                <a16:creationId xmlns:a16="http://schemas.microsoft.com/office/drawing/2014/main" id="{02F34ABC-BBE0-C191-8B8A-98F4116B9C26}"/>
              </a:ext>
            </a:extLst>
          </p:cNvPr>
          <p:cNvSpPr txBox="1"/>
          <p:nvPr/>
        </p:nvSpPr>
        <p:spPr>
          <a:xfrm>
            <a:off x="7665468" y="4727955"/>
            <a:ext cx="1475604" cy="646331"/>
          </a:xfrm>
          <a:prstGeom prst="rect">
            <a:avLst/>
          </a:prstGeom>
          <a:noFill/>
          <a:ln>
            <a:solidFill>
              <a:schemeClr val="tx1"/>
            </a:solidFill>
          </a:ln>
        </p:spPr>
        <p:txBody>
          <a:bodyPr wrap="square" rtlCol="0">
            <a:spAutoFit/>
          </a:bodyPr>
          <a:lstStyle/>
          <a:p>
            <a:r>
              <a:rPr lang="en-US" b="1" dirty="0"/>
              <a:t>Balagan Ltd</a:t>
            </a:r>
          </a:p>
          <a:p>
            <a:r>
              <a:rPr lang="en-US" b="1" dirty="0"/>
              <a:t>(Belize)</a:t>
            </a:r>
            <a:endParaRPr lang="en-GB" b="1" dirty="0"/>
          </a:p>
        </p:txBody>
      </p:sp>
      <p:cxnSp>
        <p:nvCxnSpPr>
          <p:cNvPr id="15" name="Straight Arrow Connector 14">
            <a:extLst>
              <a:ext uri="{FF2B5EF4-FFF2-40B4-BE49-F238E27FC236}">
                <a16:creationId xmlns:a16="http://schemas.microsoft.com/office/drawing/2014/main" id="{9309B753-B4A3-B5DD-2511-8ADD69621676}"/>
              </a:ext>
            </a:extLst>
          </p:cNvPr>
          <p:cNvCxnSpPr>
            <a:cxnSpLocks/>
            <a:endCxn id="13" idx="0"/>
          </p:cNvCxnSpPr>
          <p:nvPr/>
        </p:nvCxnSpPr>
        <p:spPr>
          <a:xfrm flipH="1">
            <a:off x="8403270" y="3998391"/>
            <a:ext cx="1482827" cy="7295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A1391ED0-8A58-983E-DC28-2740B1D1AA3C}"/>
              </a:ext>
            </a:extLst>
          </p:cNvPr>
          <p:cNvSpPr txBox="1"/>
          <p:nvPr/>
        </p:nvSpPr>
        <p:spPr>
          <a:xfrm>
            <a:off x="7502611" y="3057640"/>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Delta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8" name="TextBox 37">
            <a:extLst>
              <a:ext uri="{FF2B5EF4-FFF2-40B4-BE49-F238E27FC236}">
                <a16:creationId xmlns:a16="http://schemas.microsoft.com/office/drawing/2014/main" id="{5AC8F99B-EA84-3D0C-FC6A-C6FCD53A81D3}"/>
              </a:ext>
            </a:extLst>
          </p:cNvPr>
          <p:cNvSpPr txBox="1"/>
          <p:nvPr/>
        </p:nvSpPr>
        <p:spPr>
          <a:xfrm>
            <a:off x="9108417" y="3057640"/>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Lambda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9" name="TextBox 38">
            <a:extLst>
              <a:ext uri="{FF2B5EF4-FFF2-40B4-BE49-F238E27FC236}">
                <a16:creationId xmlns:a16="http://schemas.microsoft.com/office/drawing/2014/main" id="{CDB73DE2-86C3-AA4F-4DB3-63C6790A7389}"/>
              </a:ext>
            </a:extLst>
          </p:cNvPr>
          <p:cNvSpPr txBox="1"/>
          <p:nvPr/>
        </p:nvSpPr>
        <p:spPr>
          <a:xfrm>
            <a:off x="10682654" y="3057640"/>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Lambda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cxnSp>
        <p:nvCxnSpPr>
          <p:cNvPr id="40" name="Straight Arrow Connector 39">
            <a:extLst>
              <a:ext uri="{FF2B5EF4-FFF2-40B4-BE49-F238E27FC236}">
                <a16:creationId xmlns:a16="http://schemas.microsoft.com/office/drawing/2014/main" id="{8B948AEF-9809-6A7D-A194-AB05EAE95B15}"/>
              </a:ext>
            </a:extLst>
          </p:cNvPr>
          <p:cNvCxnSpPr>
            <a:cxnSpLocks/>
          </p:cNvCxnSpPr>
          <p:nvPr/>
        </p:nvCxnSpPr>
        <p:spPr>
          <a:xfrm flipH="1">
            <a:off x="8392938" y="2495182"/>
            <a:ext cx="1046426" cy="45484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921345EA-51CF-765D-9DED-18F38903C350}"/>
              </a:ext>
            </a:extLst>
          </p:cNvPr>
          <p:cNvCxnSpPr>
            <a:cxnSpLocks/>
          </p:cNvCxnSpPr>
          <p:nvPr/>
        </p:nvCxnSpPr>
        <p:spPr>
          <a:xfrm>
            <a:off x="9601808" y="2528663"/>
            <a:ext cx="0" cy="51155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2BDBD932-7136-BC1D-F56E-B22D6526675B}"/>
              </a:ext>
            </a:extLst>
          </p:cNvPr>
          <p:cNvCxnSpPr>
            <a:cxnSpLocks/>
          </p:cNvCxnSpPr>
          <p:nvPr/>
        </p:nvCxnSpPr>
        <p:spPr>
          <a:xfrm>
            <a:off x="9711722" y="2489266"/>
            <a:ext cx="1173992" cy="51155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E5BA724F-8655-5608-11DF-7DA5986F12A0}"/>
              </a:ext>
            </a:extLst>
          </p:cNvPr>
          <p:cNvSpPr txBox="1"/>
          <p:nvPr/>
        </p:nvSpPr>
        <p:spPr>
          <a:xfrm>
            <a:off x="9161348" y="2495181"/>
            <a:ext cx="678391" cy="369332"/>
          </a:xfrm>
          <a:prstGeom prst="rect">
            <a:avLst/>
          </a:prstGeom>
          <a:noFill/>
        </p:spPr>
        <p:txBody>
          <a:bodyPr wrap="none" rtlCol="0">
            <a:spAutoFit/>
          </a:bodyPr>
          <a:lstStyle/>
          <a:p>
            <a:r>
              <a:rPr lang="en-US" i="1" dirty="0"/>
              <a:t>$100</a:t>
            </a:r>
            <a:endParaRPr lang="en-GB" i="1" dirty="0"/>
          </a:p>
        </p:txBody>
      </p:sp>
      <p:cxnSp>
        <p:nvCxnSpPr>
          <p:cNvPr id="34" name="Straight Arrow Connector 33">
            <a:extLst>
              <a:ext uri="{FF2B5EF4-FFF2-40B4-BE49-F238E27FC236}">
                <a16:creationId xmlns:a16="http://schemas.microsoft.com/office/drawing/2014/main" id="{7D5A7A41-2870-D340-B8A2-D6F3A0CE06B4}"/>
              </a:ext>
            </a:extLst>
          </p:cNvPr>
          <p:cNvCxnSpPr>
            <a:cxnSpLocks/>
          </p:cNvCxnSpPr>
          <p:nvPr/>
        </p:nvCxnSpPr>
        <p:spPr>
          <a:xfrm flipH="1">
            <a:off x="8932503" y="4030904"/>
            <a:ext cx="2496256" cy="69705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21F5AC71-27B0-A87C-DF3A-7D7DFDF0D30D}"/>
              </a:ext>
            </a:extLst>
          </p:cNvPr>
          <p:cNvCxnSpPr>
            <a:cxnSpLocks/>
          </p:cNvCxnSpPr>
          <p:nvPr/>
        </p:nvCxnSpPr>
        <p:spPr>
          <a:xfrm flipH="1">
            <a:off x="6715806" y="3987852"/>
            <a:ext cx="1482827" cy="7295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40FF9E2C-14C7-3C06-643D-994192E714EC}"/>
              </a:ext>
            </a:extLst>
          </p:cNvPr>
          <p:cNvCxnSpPr>
            <a:cxnSpLocks/>
          </p:cNvCxnSpPr>
          <p:nvPr/>
        </p:nvCxnSpPr>
        <p:spPr>
          <a:xfrm>
            <a:off x="8287675" y="3977313"/>
            <a:ext cx="38270" cy="74010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8943CDC9-0925-DA2D-821F-9C6728F06784}"/>
              </a:ext>
            </a:extLst>
          </p:cNvPr>
          <p:cNvSpPr txBox="1"/>
          <p:nvPr/>
        </p:nvSpPr>
        <p:spPr>
          <a:xfrm>
            <a:off x="7793915" y="4193599"/>
            <a:ext cx="633507" cy="369332"/>
          </a:xfrm>
          <a:prstGeom prst="rect">
            <a:avLst/>
          </a:prstGeom>
          <a:noFill/>
        </p:spPr>
        <p:txBody>
          <a:bodyPr wrap="none" rtlCol="0">
            <a:spAutoFit/>
          </a:bodyPr>
          <a:lstStyle/>
          <a:p>
            <a:r>
              <a:rPr lang="en-US" i="1" dirty="0"/>
              <a:t>33%</a:t>
            </a:r>
            <a:endParaRPr lang="en-GB" i="1" dirty="0"/>
          </a:p>
        </p:txBody>
      </p:sp>
      <p:sp>
        <p:nvSpPr>
          <p:cNvPr id="51" name="TextBox 50">
            <a:extLst>
              <a:ext uri="{FF2B5EF4-FFF2-40B4-BE49-F238E27FC236}">
                <a16:creationId xmlns:a16="http://schemas.microsoft.com/office/drawing/2014/main" id="{00B4D6F9-14CE-97A9-3BBC-2C4D5F3E1D0A}"/>
              </a:ext>
            </a:extLst>
          </p:cNvPr>
          <p:cNvSpPr txBox="1"/>
          <p:nvPr/>
        </p:nvSpPr>
        <p:spPr>
          <a:xfrm>
            <a:off x="8727866" y="4085961"/>
            <a:ext cx="633507" cy="369332"/>
          </a:xfrm>
          <a:prstGeom prst="rect">
            <a:avLst/>
          </a:prstGeom>
          <a:noFill/>
        </p:spPr>
        <p:txBody>
          <a:bodyPr wrap="none" rtlCol="0">
            <a:spAutoFit/>
          </a:bodyPr>
          <a:lstStyle/>
          <a:p>
            <a:r>
              <a:rPr lang="en-US" i="1" dirty="0"/>
              <a:t>33%</a:t>
            </a:r>
            <a:endParaRPr lang="en-GB" i="1" dirty="0"/>
          </a:p>
        </p:txBody>
      </p:sp>
      <p:sp>
        <p:nvSpPr>
          <p:cNvPr id="52" name="TextBox 51">
            <a:extLst>
              <a:ext uri="{FF2B5EF4-FFF2-40B4-BE49-F238E27FC236}">
                <a16:creationId xmlns:a16="http://schemas.microsoft.com/office/drawing/2014/main" id="{0E54C941-B478-15CD-1F29-AD533997F7D8}"/>
              </a:ext>
            </a:extLst>
          </p:cNvPr>
          <p:cNvSpPr txBox="1"/>
          <p:nvPr/>
        </p:nvSpPr>
        <p:spPr>
          <a:xfrm>
            <a:off x="9963422" y="4085961"/>
            <a:ext cx="633507" cy="369332"/>
          </a:xfrm>
          <a:prstGeom prst="rect">
            <a:avLst/>
          </a:prstGeom>
          <a:noFill/>
        </p:spPr>
        <p:txBody>
          <a:bodyPr wrap="none" rtlCol="0">
            <a:spAutoFit/>
          </a:bodyPr>
          <a:lstStyle/>
          <a:p>
            <a:r>
              <a:rPr lang="en-US" i="1" dirty="0"/>
              <a:t>33%</a:t>
            </a:r>
            <a:endParaRPr lang="en-GB" i="1" dirty="0"/>
          </a:p>
        </p:txBody>
      </p:sp>
      <p:pic>
        <p:nvPicPr>
          <p:cNvPr id="53" name="Graphic 52" descr="School girl with solid fill">
            <a:extLst>
              <a:ext uri="{FF2B5EF4-FFF2-40B4-BE49-F238E27FC236}">
                <a16:creationId xmlns:a16="http://schemas.microsoft.com/office/drawing/2014/main" id="{10CAC99A-A97F-E68F-5080-05B1B7B506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52559" y="1640629"/>
            <a:ext cx="660703" cy="660703"/>
          </a:xfrm>
          <a:prstGeom prst="rect">
            <a:avLst/>
          </a:prstGeom>
        </p:spPr>
      </p:pic>
      <p:sp>
        <p:nvSpPr>
          <p:cNvPr id="8" name="Left Brace 7">
            <a:extLst>
              <a:ext uri="{FF2B5EF4-FFF2-40B4-BE49-F238E27FC236}">
                <a16:creationId xmlns:a16="http://schemas.microsoft.com/office/drawing/2014/main" id="{CEAE191D-5AD5-4790-C338-258E14F6C94A}"/>
              </a:ext>
            </a:extLst>
          </p:cNvPr>
          <p:cNvSpPr/>
          <p:nvPr/>
        </p:nvSpPr>
        <p:spPr>
          <a:xfrm rot="1650124">
            <a:off x="7099603" y="2384555"/>
            <a:ext cx="350074" cy="1131993"/>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Left Brace 9">
            <a:extLst>
              <a:ext uri="{FF2B5EF4-FFF2-40B4-BE49-F238E27FC236}">
                <a16:creationId xmlns:a16="http://schemas.microsoft.com/office/drawing/2014/main" id="{D89D8F90-257D-CF76-E47E-284ED0542E13}"/>
              </a:ext>
            </a:extLst>
          </p:cNvPr>
          <p:cNvSpPr/>
          <p:nvPr/>
        </p:nvSpPr>
        <p:spPr>
          <a:xfrm rot="1650124">
            <a:off x="7121246" y="1461224"/>
            <a:ext cx="350074" cy="1131993"/>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531650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67999B-CDB6-56A6-2C0D-AFEE9967035C}"/>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643935E-9923-3769-5CB2-1B6122F9BD46}"/>
              </a:ext>
            </a:extLst>
          </p:cNvPr>
          <p:cNvSpPr txBox="1"/>
          <p:nvPr/>
        </p:nvSpPr>
        <p:spPr>
          <a:xfrm>
            <a:off x="237376" y="2421879"/>
            <a:ext cx="784254" cy="369332"/>
          </a:xfrm>
          <a:prstGeom prst="rect">
            <a:avLst/>
          </a:prstGeom>
          <a:noFill/>
        </p:spPr>
        <p:txBody>
          <a:bodyPr wrap="none" rtlCol="0">
            <a:spAutoFit/>
          </a:bodyPr>
          <a:lstStyle/>
          <a:p>
            <a:r>
              <a:rPr lang="en-US" b="1" dirty="0"/>
              <a:t>David</a:t>
            </a:r>
            <a:endParaRPr lang="en-GB" b="1" dirty="0"/>
          </a:p>
        </p:txBody>
      </p:sp>
      <p:sp>
        <p:nvSpPr>
          <p:cNvPr id="9" name="TextBox 8">
            <a:extLst>
              <a:ext uri="{FF2B5EF4-FFF2-40B4-BE49-F238E27FC236}">
                <a16:creationId xmlns:a16="http://schemas.microsoft.com/office/drawing/2014/main" id="{809C69A7-24EA-126B-86D3-6B19D6F85888}"/>
              </a:ext>
            </a:extLst>
          </p:cNvPr>
          <p:cNvSpPr txBox="1"/>
          <p:nvPr/>
        </p:nvSpPr>
        <p:spPr>
          <a:xfrm>
            <a:off x="2291889" y="498692"/>
            <a:ext cx="2276970" cy="646331"/>
          </a:xfrm>
          <a:prstGeom prst="rect">
            <a:avLst/>
          </a:prstGeom>
          <a:noFill/>
          <a:ln>
            <a:solidFill>
              <a:schemeClr val="tx1"/>
            </a:solidFill>
          </a:ln>
        </p:spPr>
        <p:txBody>
          <a:bodyPr wrap="none" rtlCol="0">
            <a:spAutoFit/>
          </a:bodyPr>
          <a:lstStyle/>
          <a:p>
            <a:pPr algn="ctr"/>
            <a:r>
              <a:rPr lang="en-GB" b="1" i="0" dirty="0" err="1">
                <a:solidFill>
                  <a:srgbClr val="3C3B35"/>
                </a:solidFill>
                <a:effectLst/>
                <a:latin typeface="Arial" panose="020B0604020202020204" pitchFamily="34" charset="0"/>
              </a:rPr>
              <a:t>InWealth</a:t>
            </a:r>
            <a:r>
              <a:rPr lang="en-GB" b="1" i="0" dirty="0">
                <a:solidFill>
                  <a:srgbClr val="3C3B35"/>
                </a:solidFill>
                <a:effectLst/>
                <a:latin typeface="Arial" panose="020B0604020202020204" pitchFamily="34" charset="0"/>
              </a:rPr>
              <a:t> Trustees </a:t>
            </a:r>
          </a:p>
          <a:p>
            <a:pPr algn="ctr"/>
            <a:r>
              <a:rPr lang="en-GB" b="1" i="0" dirty="0">
                <a:solidFill>
                  <a:srgbClr val="002060"/>
                </a:solidFill>
                <a:effectLst/>
                <a:latin typeface="Arial" panose="020B0604020202020204" pitchFamily="34" charset="0"/>
              </a:rPr>
              <a:t>Nevis</a:t>
            </a:r>
            <a:r>
              <a:rPr lang="en-GB" b="1" i="0" dirty="0">
                <a:solidFill>
                  <a:srgbClr val="3C3B35"/>
                </a:solidFill>
                <a:effectLst/>
                <a:latin typeface="Arial" panose="020B0604020202020204" pitchFamily="34" charset="0"/>
              </a:rPr>
              <a:t> Limited</a:t>
            </a:r>
            <a:endParaRPr lang="en-GB" b="1" dirty="0"/>
          </a:p>
        </p:txBody>
      </p:sp>
      <p:cxnSp>
        <p:nvCxnSpPr>
          <p:cNvPr id="11" name="Straight Arrow Connector 10">
            <a:extLst>
              <a:ext uri="{FF2B5EF4-FFF2-40B4-BE49-F238E27FC236}">
                <a16:creationId xmlns:a16="http://schemas.microsoft.com/office/drawing/2014/main" id="{9286F180-9A7C-9E87-0562-0D2FC20D9952}"/>
              </a:ext>
            </a:extLst>
          </p:cNvPr>
          <p:cNvCxnSpPr>
            <a:cxnSpLocks/>
            <a:endCxn id="35" idx="0"/>
          </p:cNvCxnSpPr>
          <p:nvPr/>
        </p:nvCxnSpPr>
        <p:spPr>
          <a:xfrm flipH="1">
            <a:off x="2726017" y="1151929"/>
            <a:ext cx="754673" cy="8943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D9061B3-2EF3-7D24-4C47-123107EE7CF1}"/>
              </a:ext>
            </a:extLst>
          </p:cNvPr>
          <p:cNvSpPr txBox="1"/>
          <p:nvPr/>
        </p:nvSpPr>
        <p:spPr>
          <a:xfrm>
            <a:off x="3297793" y="1218664"/>
            <a:ext cx="918778" cy="369332"/>
          </a:xfrm>
          <a:prstGeom prst="rect">
            <a:avLst/>
          </a:prstGeom>
          <a:noFill/>
        </p:spPr>
        <p:txBody>
          <a:bodyPr wrap="none" rtlCol="0">
            <a:spAutoFit/>
          </a:bodyPr>
          <a:lstStyle/>
          <a:p>
            <a:r>
              <a:rPr lang="en-US" i="1" dirty="0"/>
              <a:t>Trustee</a:t>
            </a:r>
            <a:endParaRPr lang="en-GB" i="1" dirty="0"/>
          </a:p>
        </p:txBody>
      </p:sp>
      <p:cxnSp>
        <p:nvCxnSpPr>
          <p:cNvPr id="14" name="Straight Arrow Connector 13">
            <a:extLst>
              <a:ext uri="{FF2B5EF4-FFF2-40B4-BE49-F238E27FC236}">
                <a16:creationId xmlns:a16="http://schemas.microsoft.com/office/drawing/2014/main" id="{EF8B2F61-FC3C-0CFD-03A8-A43296345CA8}"/>
              </a:ext>
            </a:extLst>
          </p:cNvPr>
          <p:cNvCxnSpPr>
            <a:cxnSpLocks/>
          </p:cNvCxnSpPr>
          <p:nvPr/>
        </p:nvCxnSpPr>
        <p:spPr>
          <a:xfrm>
            <a:off x="1021630" y="2337943"/>
            <a:ext cx="95073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FDD41B-3B28-35F9-EC34-4918A27C9FBD}"/>
              </a:ext>
            </a:extLst>
          </p:cNvPr>
          <p:cNvSpPr txBox="1"/>
          <p:nvPr/>
        </p:nvSpPr>
        <p:spPr>
          <a:xfrm>
            <a:off x="991553" y="1885915"/>
            <a:ext cx="842346" cy="369332"/>
          </a:xfrm>
          <a:prstGeom prst="rect">
            <a:avLst/>
          </a:prstGeom>
          <a:noFill/>
        </p:spPr>
        <p:txBody>
          <a:bodyPr wrap="none" rtlCol="0">
            <a:spAutoFit/>
          </a:bodyPr>
          <a:lstStyle/>
          <a:p>
            <a:r>
              <a:rPr lang="en-US" i="1" dirty="0"/>
              <a:t>Settlor</a:t>
            </a:r>
            <a:endParaRPr lang="en-GB" i="1" dirty="0"/>
          </a:p>
        </p:txBody>
      </p:sp>
      <p:pic>
        <p:nvPicPr>
          <p:cNvPr id="17" name="Picture 16">
            <a:extLst>
              <a:ext uri="{FF2B5EF4-FFF2-40B4-BE49-F238E27FC236}">
                <a16:creationId xmlns:a16="http://schemas.microsoft.com/office/drawing/2014/main" id="{3C767FC5-ADD1-0EF7-05BE-8C8ACD73EEA6}"/>
              </a:ext>
            </a:extLst>
          </p:cNvPr>
          <p:cNvPicPr>
            <a:picLocks noChangeAspect="1"/>
          </p:cNvPicPr>
          <p:nvPr/>
        </p:nvPicPr>
        <p:blipFill>
          <a:blip r:embed="rId2"/>
          <a:stretch>
            <a:fillRect/>
          </a:stretch>
        </p:blipFill>
        <p:spPr>
          <a:xfrm>
            <a:off x="6565457" y="64970"/>
            <a:ext cx="1414014" cy="743498"/>
          </a:xfrm>
          <a:prstGeom prst="rect">
            <a:avLst/>
          </a:prstGeom>
          <a:ln w="28575">
            <a:noFill/>
          </a:ln>
        </p:spPr>
      </p:pic>
      <p:pic>
        <p:nvPicPr>
          <p:cNvPr id="20" name="Graphic 19" descr="Office worker male with solid fill">
            <a:extLst>
              <a:ext uri="{FF2B5EF4-FFF2-40B4-BE49-F238E27FC236}">
                <a16:creationId xmlns:a16="http://schemas.microsoft.com/office/drawing/2014/main" id="{26F3191A-AD11-B779-984B-D262744B94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9760" y="1887155"/>
            <a:ext cx="537705" cy="537705"/>
          </a:xfrm>
          <a:prstGeom prst="rect">
            <a:avLst/>
          </a:prstGeom>
        </p:spPr>
      </p:pic>
      <p:sp>
        <p:nvSpPr>
          <p:cNvPr id="21" name="TextBox 20">
            <a:extLst>
              <a:ext uri="{FF2B5EF4-FFF2-40B4-BE49-F238E27FC236}">
                <a16:creationId xmlns:a16="http://schemas.microsoft.com/office/drawing/2014/main" id="{C549E666-2C3A-999B-2170-1C2FBD15CB71}"/>
              </a:ext>
            </a:extLst>
          </p:cNvPr>
          <p:cNvSpPr txBox="1"/>
          <p:nvPr/>
        </p:nvSpPr>
        <p:spPr>
          <a:xfrm>
            <a:off x="6761724" y="762301"/>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cxnSp>
        <p:nvCxnSpPr>
          <p:cNvPr id="24" name="Straight Arrow Connector 23">
            <a:extLst>
              <a:ext uri="{FF2B5EF4-FFF2-40B4-BE49-F238E27FC236}">
                <a16:creationId xmlns:a16="http://schemas.microsoft.com/office/drawing/2014/main" id="{8A3AD1BB-0AE4-150A-6D2C-865A96516D9F}"/>
              </a:ext>
            </a:extLst>
          </p:cNvPr>
          <p:cNvCxnSpPr>
            <a:cxnSpLocks/>
          </p:cNvCxnSpPr>
          <p:nvPr/>
        </p:nvCxnSpPr>
        <p:spPr>
          <a:xfrm flipH="1">
            <a:off x="3129757" y="905983"/>
            <a:ext cx="3638373" cy="110314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495C575-7C27-547F-7F69-F2F0D41167A6}"/>
              </a:ext>
            </a:extLst>
          </p:cNvPr>
          <p:cNvSpPr txBox="1"/>
          <p:nvPr/>
        </p:nvSpPr>
        <p:spPr>
          <a:xfrm>
            <a:off x="5478463" y="645897"/>
            <a:ext cx="1108509" cy="369332"/>
          </a:xfrm>
          <a:prstGeom prst="rect">
            <a:avLst/>
          </a:prstGeom>
          <a:noFill/>
        </p:spPr>
        <p:txBody>
          <a:bodyPr wrap="none" rtlCol="0">
            <a:spAutoFit/>
          </a:bodyPr>
          <a:lstStyle/>
          <a:p>
            <a:r>
              <a:rPr lang="en-US" i="1" dirty="0"/>
              <a:t>Protector</a:t>
            </a:r>
            <a:endParaRPr lang="en-GB" i="1" dirty="0"/>
          </a:p>
        </p:txBody>
      </p:sp>
      <p:sp>
        <p:nvSpPr>
          <p:cNvPr id="27" name="TextBox 26">
            <a:extLst>
              <a:ext uri="{FF2B5EF4-FFF2-40B4-BE49-F238E27FC236}">
                <a16:creationId xmlns:a16="http://schemas.microsoft.com/office/drawing/2014/main" id="{C1C141BB-869C-EA83-7F91-329AC450547C}"/>
              </a:ext>
            </a:extLst>
          </p:cNvPr>
          <p:cNvSpPr txBox="1"/>
          <p:nvPr/>
        </p:nvSpPr>
        <p:spPr>
          <a:xfrm>
            <a:off x="3129757" y="5213491"/>
            <a:ext cx="725327" cy="369332"/>
          </a:xfrm>
          <a:prstGeom prst="rect">
            <a:avLst/>
          </a:prstGeom>
          <a:noFill/>
          <a:ln>
            <a:solidFill>
              <a:schemeClr val="tx1"/>
            </a:solidFill>
          </a:ln>
        </p:spPr>
        <p:txBody>
          <a:bodyPr wrap="none" rtlCol="0">
            <a:spAutoFit/>
          </a:bodyPr>
          <a:lstStyle/>
          <a:p>
            <a:r>
              <a:rPr lang="en-US" b="1" dirty="0"/>
              <a:t>Pearl</a:t>
            </a:r>
            <a:endParaRPr lang="en-GB" b="1" dirty="0"/>
          </a:p>
        </p:txBody>
      </p:sp>
      <p:sp>
        <p:nvSpPr>
          <p:cNvPr id="28" name="TextBox 27">
            <a:extLst>
              <a:ext uri="{FF2B5EF4-FFF2-40B4-BE49-F238E27FC236}">
                <a16:creationId xmlns:a16="http://schemas.microsoft.com/office/drawing/2014/main" id="{B51A253F-3A9D-3CB7-EB63-0DA9FE145E10}"/>
              </a:ext>
            </a:extLst>
          </p:cNvPr>
          <p:cNvSpPr txBox="1"/>
          <p:nvPr/>
        </p:nvSpPr>
        <p:spPr>
          <a:xfrm>
            <a:off x="4566671" y="5213491"/>
            <a:ext cx="849913" cy="369332"/>
          </a:xfrm>
          <a:prstGeom prst="rect">
            <a:avLst/>
          </a:prstGeom>
          <a:noFill/>
          <a:ln>
            <a:solidFill>
              <a:schemeClr val="tx1"/>
            </a:solidFill>
          </a:ln>
        </p:spPr>
        <p:txBody>
          <a:bodyPr wrap="none" rtlCol="0">
            <a:spAutoFit/>
          </a:bodyPr>
          <a:lstStyle/>
          <a:p>
            <a:r>
              <a:rPr lang="en-US" b="1" dirty="0" err="1"/>
              <a:t>Biema</a:t>
            </a:r>
            <a:endParaRPr lang="en-GB" b="1" dirty="0"/>
          </a:p>
        </p:txBody>
      </p:sp>
      <p:sp>
        <p:nvSpPr>
          <p:cNvPr id="29" name="TextBox 28">
            <a:extLst>
              <a:ext uri="{FF2B5EF4-FFF2-40B4-BE49-F238E27FC236}">
                <a16:creationId xmlns:a16="http://schemas.microsoft.com/office/drawing/2014/main" id="{BDD0D8D5-3DE0-6F03-3113-0BB778DACB45}"/>
              </a:ext>
            </a:extLst>
          </p:cNvPr>
          <p:cNvSpPr txBox="1"/>
          <p:nvPr/>
        </p:nvSpPr>
        <p:spPr>
          <a:xfrm>
            <a:off x="5762536" y="3884598"/>
            <a:ext cx="2642903" cy="369332"/>
          </a:xfrm>
          <a:prstGeom prst="rect">
            <a:avLst/>
          </a:prstGeom>
          <a:noFill/>
          <a:ln>
            <a:solidFill>
              <a:schemeClr val="tx1"/>
            </a:solidFill>
          </a:ln>
        </p:spPr>
        <p:txBody>
          <a:bodyPr wrap="none" rtlCol="0">
            <a:spAutoFit/>
          </a:bodyPr>
          <a:lstStyle/>
          <a:p>
            <a:r>
              <a:rPr lang="en-US" b="1" dirty="0" err="1"/>
              <a:t>Nashglobe</a:t>
            </a:r>
            <a:r>
              <a:rPr lang="en-US" b="1" dirty="0"/>
              <a:t> Business SA</a:t>
            </a:r>
            <a:endParaRPr lang="en-GB" b="1" dirty="0"/>
          </a:p>
        </p:txBody>
      </p:sp>
      <p:sp>
        <p:nvSpPr>
          <p:cNvPr id="30" name="TextBox 29">
            <a:extLst>
              <a:ext uri="{FF2B5EF4-FFF2-40B4-BE49-F238E27FC236}">
                <a16:creationId xmlns:a16="http://schemas.microsoft.com/office/drawing/2014/main" id="{718670E8-DE61-89A4-A3D8-66B8F4406BEE}"/>
              </a:ext>
            </a:extLst>
          </p:cNvPr>
          <p:cNvSpPr txBox="1"/>
          <p:nvPr/>
        </p:nvSpPr>
        <p:spPr>
          <a:xfrm>
            <a:off x="6281592" y="4853426"/>
            <a:ext cx="1177887" cy="369332"/>
          </a:xfrm>
          <a:prstGeom prst="rect">
            <a:avLst/>
          </a:prstGeom>
          <a:noFill/>
          <a:ln>
            <a:solidFill>
              <a:schemeClr val="tx1"/>
            </a:solidFill>
          </a:ln>
        </p:spPr>
        <p:txBody>
          <a:bodyPr wrap="none" rtlCol="0">
            <a:spAutoFit/>
          </a:bodyPr>
          <a:lstStyle/>
          <a:p>
            <a:r>
              <a:rPr lang="en-US" b="1" dirty="0"/>
              <a:t>Evolution</a:t>
            </a:r>
            <a:endParaRPr lang="en-GB" b="1" dirty="0"/>
          </a:p>
        </p:txBody>
      </p:sp>
      <p:cxnSp>
        <p:nvCxnSpPr>
          <p:cNvPr id="31" name="Straight Arrow Connector 30">
            <a:extLst>
              <a:ext uri="{FF2B5EF4-FFF2-40B4-BE49-F238E27FC236}">
                <a16:creationId xmlns:a16="http://schemas.microsoft.com/office/drawing/2014/main" id="{DA211B45-8DBC-ECEA-F119-96441141F598}"/>
              </a:ext>
            </a:extLst>
          </p:cNvPr>
          <p:cNvCxnSpPr>
            <a:cxnSpLocks/>
            <a:stCxn id="13" idx="2"/>
            <a:endCxn id="27" idx="0"/>
          </p:cNvCxnSpPr>
          <p:nvPr/>
        </p:nvCxnSpPr>
        <p:spPr>
          <a:xfrm flipH="1">
            <a:off x="3492421" y="4449953"/>
            <a:ext cx="888069" cy="7635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FC4050A-E4D6-1EA5-4803-EA17D8D74BAC}"/>
              </a:ext>
            </a:extLst>
          </p:cNvPr>
          <p:cNvCxnSpPr>
            <a:cxnSpLocks/>
          </p:cNvCxnSpPr>
          <p:nvPr/>
        </p:nvCxnSpPr>
        <p:spPr>
          <a:xfrm>
            <a:off x="4370158" y="4428874"/>
            <a:ext cx="539565" cy="6461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343803F-E7C2-B7F7-E76A-4E42DDA03761}"/>
              </a:ext>
            </a:extLst>
          </p:cNvPr>
          <p:cNvCxnSpPr>
            <a:cxnSpLocks/>
          </p:cNvCxnSpPr>
          <p:nvPr/>
        </p:nvCxnSpPr>
        <p:spPr>
          <a:xfrm>
            <a:off x="6768130" y="4320285"/>
            <a:ext cx="0" cy="4512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C5A1822-A49F-D246-6734-FFA3670E3A6B}"/>
              </a:ext>
            </a:extLst>
          </p:cNvPr>
          <p:cNvSpPr txBox="1"/>
          <p:nvPr/>
        </p:nvSpPr>
        <p:spPr>
          <a:xfrm>
            <a:off x="3180023" y="4705660"/>
            <a:ext cx="756938" cy="369332"/>
          </a:xfrm>
          <a:prstGeom prst="rect">
            <a:avLst/>
          </a:prstGeom>
          <a:noFill/>
        </p:spPr>
        <p:txBody>
          <a:bodyPr wrap="none" rtlCol="0">
            <a:spAutoFit/>
          </a:bodyPr>
          <a:lstStyle/>
          <a:p>
            <a:r>
              <a:rPr lang="en-US" i="1" dirty="0"/>
              <a:t>100%</a:t>
            </a:r>
            <a:endParaRPr lang="en-GB" i="1" dirty="0"/>
          </a:p>
        </p:txBody>
      </p:sp>
      <p:sp>
        <p:nvSpPr>
          <p:cNvPr id="42" name="TextBox 41">
            <a:extLst>
              <a:ext uri="{FF2B5EF4-FFF2-40B4-BE49-F238E27FC236}">
                <a16:creationId xmlns:a16="http://schemas.microsoft.com/office/drawing/2014/main" id="{8E22D6F8-88F4-5EEA-BC12-3ED00826680E}"/>
              </a:ext>
            </a:extLst>
          </p:cNvPr>
          <p:cNvSpPr txBox="1"/>
          <p:nvPr/>
        </p:nvSpPr>
        <p:spPr>
          <a:xfrm>
            <a:off x="4636080" y="4598213"/>
            <a:ext cx="756938" cy="369332"/>
          </a:xfrm>
          <a:prstGeom prst="rect">
            <a:avLst/>
          </a:prstGeom>
          <a:noFill/>
        </p:spPr>
        <p:txBody>
          <a:bodyPr wrap="none" rtlCol="0">
            <a:spAutoFit/>
          </a:bodyPr>
          <a:lstStyle/>
          <a:p>
            <a:r>
              <a:rPr lang="en-US" i="1" dirty="0"/>
              <a:t>100%</a:t>
            </a:r>
            <a:endParaRPr lang="en-GB" i="1" dirty="0"/>
          </a:p>
        </p:txBody>
      </p:sp>
      <p:sp>
        <p:nvSpPr>
          <p:cNvPr id="43" name="TextBox 42">
            <a:extLst>
              <a:ext uri="{FF2B5EF4-FFF2-40B4-BE49-F238E27FC236}">
                <a16:creationId xmlns:a16="http://schemas.microsoft.com/office/drawing/2014/main" id="{99E88204-E10D-726B-8E34-559E70450ACA}"/>
              </a:ext>
            </a:extLst>
          </p:cNvPr>
          <p:cNvSpPr txBox="1"/>
          <p:nvPr/>
        </p:nvSpPr>
        <p:spPr>
          <a:xfrm>
            <a:off x="6769890" y="4335834"/>
            <a:ext cx="756938" cy="369332"/>
          </a:xfrm>
          <a:prstGeom prst="rect">
            <a:avLst/>
          </a:prstGeom>
          <a:noFill/>
        </p:spPr>
        <p:txBody>
          <a:bodyPr wrap="none" rtlCol="0">
            <a:spAutoFit/>
          </a:bodyPr>
          <a:lstStyle/>
          <a:p>
            <a:r>
              <a:rPr lang="en-US" i="1" dirty="0"/>
              <a:t>100%</a:t>
            </a:r>
            <a:endParaRPr lang="en-GB" i="1" dirty="0"/>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678391" cy="369332"/>
          </a:xfrm>
          <a:prstGeom prst="rect">
            <a:avLst/>
          </a:prstGeom>
          <a:noFill/>
        </p:spPr>
        <p:txBody>
          <a:bodyPr wrap="none" rtlCol="0">
            <a:spAutoFit/>
          </a:bodyPr>
          <a:lstStyle/>
          <a:p>
            <a:r>
              <a:rPr lang="en-US" dirty="0"/>
              <a:t>2012</a:t>
            </a:r>
            <a:endParaRPr lang="en-GB" dirty="0"/>
          </a:p>
        </p:txBody>
      </p:sp>
      <p:cxnSp>
        <p:nvCxnSpPr>
          <p:cNvPr id="3" name="Straight Arrow Connector 2">
            <a:extLst>
              <a:ext uri="{FF2B5EF4-FFF2-40B4-BE49-F238E27FC236}">
                <a16:creationId xmlns:a16="http://schemas.microsoft.com/office/drawing/2014/main" id="{7F589686-4677-B32E-A94E-4ACA2F35865E}"/>
              </a:ext>
            </a:extLst>
          </p:cNvPr>
          <p:cNvCxnSpPr>
            <a:cxnSpLocks/>
          </p:cNvCxnSpPr>
          <p:nvPr/>
        </p:nvCxnSpPr>
        <p:spPr>
          <a:xfrm>
            <a:off x="6433551" y="2962281"/>
            <a:ext cx="0" cy="84134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61FFFB8-7240-4728-F6C3-49852965F5C9}"/>
              </a:ext>
            </a:extLst>
          </p:cNvPr>
          <p:cNvSpPr txBox="1"/>
          <p:nvPr/>
        </p:nvSpPr>
        <p:spPr>
          <a:xfrm>
            <a:off x="6431316" y="3169730"/>
            <a:ext cx="756938" cy="369332"/>
          </a:xfrm>
          <a:prstGeom prst="rect">
            <a:avLst/>
          </a:prstGeom>
          <a:noFill/>
        </p:spPr>
        <p:txBody>
          <a:bodyPr wrap="square" rtlCol="0">
            <a:spAutoFit/>
          </a:bodyPr>
          <a:lstStyle/>
          <a:p>
            <a:r>
              <a:rPr lang="en-US" i="1" dirty="0"/>
              <a:t>100%</a:t>
            </a:r>
            <a:endParaRPr lang="en-GB" i="1" dirty="0"/>
          </a:p>
        </p:txBody>
      </p:sp>
      <p:sp>
        <p:nvSpPr>
          <p:cNvPr id="13" name="TextBox 12">
            <a:extLst>
              <a:ext uri="{FF2B5EF4-FFF2-40B4-BE49-F238E27FC236}">
                <a16:creationId xmlns:a16="http://schemas.microsoft.com/office/drawing/2014/main" id="{02F34ABC-BBE0-C191-8B8A-98F4116B9C26}"/>
              </a:ext>
            </a:extLst>
          </p:cNvPr>
          <p:cNvSpPr txBox="1"/>
          <p:nvPr/>
        </p:nvSpPr>
        <p:spPr>
          <a:xfrm>
            <a:off x="3642688" y="3803622"/>
            <a:ext cx="1475604" cy="646331"/>
          </a:xfrm>
          <a:prstGeom prst="rect">
            <a:avLst/>
          </a:prstGeom>
          <a:noFill/>
          <a:ln>
            <a:solidFill>
              <a:schemeClr val="tx1"/>
            </a:solidFill>
          </a:ln>
        </p:spPr>
        <p:txBody>
          <a:bodyPr wrap="square" rtlCol="0">
            <a:spAutoFit/>
          </a:bodyPr>
          <a:lstStyle/>
          <a:p>
            <a:r>
              <a:rPr lang="en-US" b="1" dirty="0"/>
              <a:t>Balagan Ltd</a:t>
            </a:r>
          </a:p>
          <a:p>
            <a:r>
              <a:rPr lang="en-US" b="1" dirty="0"/>
              <a:t>(Belize)</a:t>
            </a:r>
            <a:endParaRPr lang="en-GB" b="1" dirty="0"/>
          </a:p>
        </p:txBody>
      </p:sp>
      <p:cxnSp>
        <p:nvCxnSpPr>
          <p:cNvPr id="15" name="Straight Arrow Connector 14">
            <a:extLst>
              <a:ext uri="{FF2B5EF4-FFF2-40B4-BE49-F238E27FC236}">
                <a16:creationId xmlns:a16="http://schemas.microsoft.com/office/drawing/2014/main" id="{9309B753-B4A3-B5DD-2511-8ADD69621676}"/>
              </a:ext>
            </a:extLst>
          </p:cNvPr>
          <p:cNvCxnSpPr>
            <a:cxnSpLocks/>
          </p:cNvCxnSpPr>
          <p:nvPr/>
        </p:nvCxnSpPr>
        <p:spPr>
          <a:xfrm>
            <a:off x="2937725" y="2982486"/>
            <a:ext cx="796557" cy="70392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A1391ED0-8A58-983E-DC28-2740B1D1AA3C}"/>
              </a:ext>
            </a:extLst>
          </p:cNvPr>
          <p:cNvSpPr txBox="1"/>
          <p:nvPr/>
        </p:nvSpPr>
        <p:spPr>
          <a:xfrm>
            <a:off x="1971344"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Gamma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8" name="TextBox 37">
            <a:extLst>
              <a:ext uri="{FF2B5EF4-FFF2-40B4-BE49-F238E27FC236}">
                <a16:creationId xmlns:a16="http://schemas.microsoft.com/office/drawing/2014/main" id="{5AC8F99B-EA84-3D0C-FC6A-C6FCD53A81D3}"/>
              </a:ext>
            </a:extLst>
          </p:cNvPr>
          <p:cNvSpPr txBox="1"/>
          <p:nvPr/>
        </p:nvSpPr>
        <p:spPr>
          <a:xfrm>
            <a:off x="3577150"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Lambda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9" name="TextBox 38">
            <a:extLst>
              <a:ext uri="{FF2B5EF4-FFF2-40B4-BE49-F238E27FC236}">
                <a16:creationId xmlns:a16="http://schemas.microsoft.com/office/drawing/2014/main" id="{CDB73DE2-86C3-AA4F-4DB3-63C6790A7389}"/>
              </a:ext>
            </a:extLst>
          </p:cNvPr>
          <p:cNvSpPr txBox="1"/>
          <p:nvPr/>
        </p:nvSpPr>
        <p:spPr>
          <a:xfrm>
            <a:off x="5151387"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Delta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cxnSp>
        <p:nvCxnSpPr>
          <p:cNvPr id="36" name="Straight Arrow Connector 35">
            <a:extLst>
              <a:ext uri="{FF2B5EF4-FFF2-40B4-BE49-F238E27FC236}">
                <a16:creationId xmlns:a16="http://schemas.microsoft.com/office/drawing/2014/main" id="{2D9DBA26-7340-90E2-AF0D-10F8686EFA91}"/>
              </a:ext>
            </a:extLst>
          </p:cNvPr>
          <p:cNvCxnSpPr>
            <a:cxnSpLocks/>
          </p:cNvCxnSpPr>
          <p:nvPr/>
        </p:nvCxnSpPr>
        <p:spPr>
          <a:xfrm>
            <a:off x="3579037" y="1151929"/>
            <a:ext cx="310491" cy="9088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10452EDF-743B-2B6A-41D4-A574FF28FB19}"/>
              </a:ext>
            </a:extLst>
          </p:cNvPr>
          <p:cNvCxnSpPr>
            <a:cxnSpLocks/>
          </p:cNvCxnSpPr>
          <p:nvPr/>
        </p:nvCxnSpPr>
        <p:spPr>
          <a:xfrm>
            <a:off x="3818260" y="1142026"/>
            <a:ext cx="1680740" cy="91377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CEBE8377-59D1-2319-9EE2-C901AC0B2D15}"/>
              </a:ext>
            </a:extLst>
          </p:cNvPr>
          <p:cNvCxnSpPr>
            <a:cxnSpLocks/>
          </p:cNvCxnSpPr>
          <p:nvPr/>
        </p:nvCxnSpPr>
        <p:spPr>
          <a:xfrm>
            <a:off x="4289939" y="2993925"/>
            <a:ext cx="0" cy="69051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EAD48DF4-5DAD-C766-82C6-182C06D84DE9}"/>
              </a:ext>
            </a:extLst>
          </p:cNvPr>
          <p:cNvCxnSpPr>
            <a:cxnSpLocks/>
          </p:cNvCxnSpPr>
          <p:nvPr/>
        </p:nvCxnSpPr>
        <p:spPr>
          <a:xfrm flipH="1">
            <a:off x="4909723" y="2961268"/>
            <a:ext cx="860673" cy="7231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8F179A51-891E-9068-4AD2-DF35126122F9}"/>
              </a:ext>
            </a:extLst>
          </p:cNvPr>
          <p:cNvSpPr txBox="1"/>
          <p:nvPr/>
        </p:nvSpPr>
        <p:spPr>
          <a:xfrm>
            <a:off x="2723752" y="3225279"/>
            <a:ext cx="633507" cy="369332"/>
          </a:xfrm>
          <a:prstGeom prst="rect">
            <a:avLst/>
          </a:prstGeom>
          <a:noFill/>
        </p:spPr>
        <p:txBody>
          <a:bodyPr wrap="none" rtlCol="0">
            <a:spAutoFit/>
          </a:bodyPr>
          <a:lstStyle/>
          <a:p>
            <a:r>
              <a:rPr lang="en-US" i="1" dirty="0"/>
              <a:t>33%</a:t>
            </a:r>
            <a:endParaRPr lang="en-GB" i="1" dirty="0"/>
          </a:p>
        </p:txBody>
      </p:sp>
      <p:sp>
        <p:nvSpPr>
          <p:cNvPr id="56" name="TextBox 55">
            <a:extLst>
              <a:ext uri="{FF2B5EF4-FFF2-40B4-BE49-F238E27FC236}">
                <a16:creationId xmlns:a16="http://schemas.microsoft.com/office/drawing/2014/main" id="{88312326-7FF2-4EFE-474D-B00B8109B112}"/>
              </a:ext>
            </a:extLst>
          </p:cNvPr>
          <p:cNvSpPr txBox="1"/>
          <p:nvPr/>
        </p:nvSpPr>
        <p:spPr>
          <a:xfrm>
            <a:off x="3727916" y="3153751"/>
            <a:ext cx="633507" cy="369332"/>
          </a:xfrm>
          <a:prstGeom prst="rect">
            <a:avLst/>
          </a:prstGeom>
          <a:noFill/>
        </p:spPr>
        <p:txBody>
          <a:bodyPr wrap="none" rtlCol="0">
            <a:spAutoFit/>
          </a:bodyPr>
          <a:lstStyle/>
          <a:p>
            <a:r>
              <a:rPr lang="en-US" i="1" dirty="0"/>
              <a:t>33%</a:t>
            </a:r>
            <a:endParaRPr lang="en-GB" i="1" dirty="0"/>
          </a:p>
        </p:txBody>
      </p:sp>
      <p:sp>
        <p:nvSpPr>
          <p:cNvPr id="57" name="TextBox 56">
            <a:extLst>
              <a:ext uri="{FF2B5EF4-FFF2-40B4-BE49-F238E27FC236}">
                <a16:creationId xmlns:a16="http://schemas.microsoft.com/office/drawing/2014/main" id="{8D2C78B7-2891-4CF6-0569-E9FBBB3D9BCE}"/>
              </a:ext>
            </a:extLst>
          </p:cNvPr>
          <p:cNvSpPr txBox="1"/>
          <p:nvPr/>
        </p:nvSpPr>
        <p:spPr>
          <a:xfrm>
            <a:off x="4600326" y="3134451"/>
            <a:ext cx="633507" cy="369332"/>
          </a:xfrm>
          <a:prstGeom prst="rect">
            <a:avLst/>
          </a:prstGeom>
          <a:noFill/>
        </p:spPr>
        <p:txBody>
          <a:bodyPr wrap="none" rtlCol="0">
            <a:spAutoFit/>
          </a:bodyPr>
          <a:lstStyle/>
          <a:p>
            <a:r>
              <a:rPr lang="en-US" i="1" dirty="0"/>
              <a:t>33%</a:t>
            </a:r>
            <a:endParaRPr lang="en-GB" i="1" dirty="0"/>
          </a:p>
        </p:txBody>
      </p:sp>
      <p:cxnSp>
        <p:nvCxnSpPr>
          <p:cNvPr id="61" name="Straight Arrow Connector 60">
            <a:extLst>
              <a:ext uri="{FF2B5EF4-FFF2-40B4-BE49-F238E27FC236}">
                <a16:creationId xmlns:a16="http://schemas.microsoft.com/office/drawing/2014/main" id="{6F4F176F-5EAB-DE86-96FF-4D6A0D9BCE43}"/>
              </a:ext>
            </a:extLst>
          </p:cNvPr>
          <p:cNvCxnSpPr>
            <a:cxnSpLocks/>
            <a:endCxn id="38" idx="0"/>
          </p:cNvCxnSpPr>
          <p:nvPr/>
        </p:nvCxnSpPr>
        <p:spPr>
          <a:xfrm flipH="1">
            <a:off x="4331823" y="993174"/>
            <a:ext cx="2478990" cy="10530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A9D23957-87E0-84D4-BD6F-E0B92303A004}"/>
              </a:ext>
            </a:extLst>
          </p:cNvPr>
          <p:cNvCxnSpPr>
            <a:cxnSpLocks/>
          </p:cNvCxnSpPr>
          <p:nvPr/>
        </p:nvCxnSpPr>
        <p:spPr>
          <a:xfrm flipH="1">
            <a:off x="5787671" y="1079032"/>
            <a:ext cx="1045604" cy="89515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60C9C164-99E9-1A3A-8827-193F69B32571}"/>
              </a:ext>
            </a:extLst>
          </p:cNvPr>
          <p:cNvSpPr txBox="1"/>
          <p:nvPr/>
        </p:nvSpPr>
        <p:spPr>
          <a:xfrm>
            <a:off x="8561835" y="64970"/>
            <a:ext cx="3555110" cy="5909310"/>
          </a:xfrm>
          <a:prstGeom prst="rect">
            <a:avLst/>
          </a:prstGeom>
          <a:noFill/>
          <a:ln>
            <a:solidFill>
              <a:schemeClr val="tx1"/>
            </a:solidFill>
            <a:prstDash val="dash"/>
          </a:ln>
        </p:spPr>
        <p:txBody>
          <a:bodyPr wrap="square">
            <a:spAutoFit/>
          </a:bodyPr>
          <a:lstStyle/>
          <a:p>
            <a:r>
              <a:rPr lang="es-ES" b="0" i="0" u="sng" dirty="0">
                <a:solidFill>
                  <a:srgbClr val="3C3B35"/>
                </a:solidFill>
                <a:effectLst/>
                <a:latin typeface="Arial" panose="020B0604020202020204" pitchFamily="34" charset="0"/>
              </a:rPr>
              <a:t>Poderes del Protector: </a:t>
            </a:r>
            <a:r>
              <a:rPr lang="es-ES" b="0" i="0" dirty="0">
                <a:solidFill>
                  <a:srgbClr val="3C3B35"/>
                </a:solidFill>
                <a:effectLst/>
                <a:latin typeface="Arial" panose="020B0604020202020204" pitchFamily="34" charset="0"/>
              </a:rPr>
              <a:t>vetar distribuciones de ingresos o capital previstas; vetar inversiones previstas; remover fideicomisarios; nombrar fideicomisarios nuevos o adicionales; excluir a cualquier beneficiario como beneficiario del fideicomiso; agregar a cualquier persona (que no sea el Fideicomitente) como beneficiario del fideicomiso además de cualquier beneficiario existente del fideicomiso, incluido cualquier fideicomiso o fundación privada o de caridad; determinar la ley adecuada del fideicomiso; cambiar el foro de administración del fideicomiso; liberar cualquiera de los poderes del Protector</a:t>
            </a:r>
            <a:endParaRPr lang="en-GB" dirty="0"/>
          </a:p>
        </p:txBody>
      </p:sp>
    </p:spTree>
    <p:extLst>
      <p:ext uri="{BB962C8B-B14F-4D97-AF65-F5344CB8AC3E}">
        <p14:creationId xmlns:p14="http://schemas.microsoft.com/office/powerpoint/2010/main" val="201703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4004CB-36CB-4E1B-3415-EA3572A24BDE}"/>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643935E-9923-3769-5CB2-1B6122F9BD46}"/>
              </a:ext>
            </a:extLst>
          </p:cNvPr>
          <p:cNvSpPr txBox="1"/>
          <p:nvPr/>
        </p:nvSpPr>
        <p:spPr>
          <a:xfrm>
            <a:off x="237376" y="2421879"/>
            <a:ext cx="784254" cy="369332"/>
          </a:xfrm>
          <a:prstGeom prst="rect">
            <a:avLst/>
          </a:prstGeom>
          <a:noFill/>
        </p:spPr>
        <p:txBody>
          <a:bodyPr wrap="none" rtlCol="0">
            <a:spAutoFit/>
          </a:bodyPr>
          <a:lstStyle/>
          <a:p>
            <a:r>
              <a:rPr lang="en-US" b="1" dirty="0"/>
              <a:t>David</a:t>
            </a:r>
            <a:endParaRPr lang="en-GB" b="1" dirty="0"/>
          </a:p>
        </p:txBody>
      </p:sp>
      <p:sp>
        <p:nvSpPr>
          <p:cNvPr id="9" name="TextBox 8">
            <a:extLst>
              <a:ext uri="{FF2B5EF4-FFF2-40B4-BE49-F238E27FC236}">
                <a16:creationId xmlns:a16="http://schemas.microsoft.com/office/drawing/2014/main" id="{809C69A7-24EA-126B-86D3-6B19D6F85888}"/>
              </a:ext>
            </a:extLst>
          </p:cNvPr>
          <p:cNvSpPr txBox="1"/>
          <p:nvPr/>
        </p:nvSpPr>
        <p:spPr>
          <a:xfrm>
            <a:off x="2291889" y="498692"/>
            <a:ext cx="2276970" cy="646331"/>
          </a:xfrm>
          <a:prstGeom prst="rect">
            <a:avLst/>
          </a:prstGeom>
          <a:noFill/>
          <a:ln>
            <a:solidFill>
              <a:schemeClr val="tx1"/>
            </a:solidFill>
          </a:ln>
        </p:spPr>
        <p:txBody>
          <a:bodyPr wrap="none" rtlCol="0">
            <a:spAutoFit/>
          </a:bodyPr>
          <a:lstStyle/>
          <a:p>
            <a:pPr algn="ctr"/>
            <a:r>
              <a:rPr lang="en-GB" b="1" i="0" dirty="0" err="1">
                <a:solidFill>
                  <a:srgbClr val="3C3B35"/>
                </a:solidFill>
                <a:effectLst/>
                <a:latin typeface="Arial" panose="020B0604020202020204" pitchFamily="34" charset="0"/>
              </a:rPr>
              <a:t>InWealth</a:t>
            </a:r>
            <a:r>
              <a:rPr lang="en-GB" b="1" i="0" dirty="0">
                <a:solidFill>
                  <a:srgbClr val="3C3B35"/>
                </a:solidFill>
                <a:effectLst/>
                <a:latin typeface="Arial" panose="020B0604020202020204" pitchFamily="34" charset="0"/>
              </a:rPr>
              <a:t> Trustees </a:t>
            </a:r>
          </a:p>
          <a:p>
            <a:pPr algn="ctr"/>
            <a:r>
              <a:rPr lang="en-GB" b="1" i="0" dirty="0">
                <a:solidFill>
                  <a:srgbClr val="002060"/>
                </a:solidFill>
                <a:effectLst/>
                <a:latin typeface="Arial" panose="020B0604020202020204" pitchFamily="34" charset="0"/>
              </a:rPr>
              <a:t>Nevis</a:t>
            </a:r>
            <a:r>
              <a:rPr lang="en-GB" b="1" i="0" dirty="0">
                <a:solidFill>
                  <a:srgbClr val="3C3B35"/>
                </a:solidFill>
                <a:effectLst/>
                <a:latin typeface="Arial" panose="020B0604020202020204" pitchFamily="34" charset="0"/>
              </a:rPr>
              <a:t> Limited</a:t>
            </a:r>
            <a:endParaRPr lang="en-GB" b="1" dirty="0"/>
          </a:p>
        </p:txBody>
      </p:sp>
      <p:cxnSp>
        <p:nvCxnSpPr>
          <p:cNvPr id="11" name="Straight Arrow Connector 10">
            <a:extLst>
              <a:ext uri="{FF2B5EF4-FFF2-40B4-BE49-F238E27FC236}">
                <a16:creationId xmlns:a16="http://schemas.microsoft.com/office/drawing/2014/main" id="{9286F180-9A7C-9E87-0562-0D2FC20D9952}"/>
              </a:ext>
            </a:extLst>
          </p:cNvPr>
          <p:cNvCxnSpPr>
            <a:cxnSpLocks/>
            <a:endCxn id="35" idx="0"/>
          </p:cNvCxnSpPr>
          <p:nvPr/>
        </p:nvCxnSpPr>
        <p:spPr>
          <a:xfrm flipH="1">
            <a:off x="2726017" y="1151929"/>
            <a:ext cx="754673" cy="8943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D9061B3-2EF3-7D24-4C47-123107EE7CF1}"/>
              </a:ext>
            </a:extLst>
          </p:cNvPr>
          <p:cNvSpPr txBox="1"/>
          <p:nvPr/>
        </p:nvSpPr>
        <p:spPr>
          <a:xfrm>
            <a:off x="3297793" y="1218664"/>
            <a:ext cx="918778" cy="369332"/>
          </a:xfrm>
          <a:prstGeom prst="rect">
            <a:avLst/>
          </a:prstGeom>
          <a:noFill/>
        </p:spPr>
        <p:txBody>
          <a:bodyPr wrap="none" rtlCol="0">
            <a:spAutoFit/>
          </a:bodyPr>
          <a:lstStyle/>
          <a:p>
            <a:r>
              <a:rPr lang="en-US" i="1" dirty="0"/>
              <a:t>Trustee</a:t>
            </a:r>
            <a:endParaRPr lang="en-GB" i="1" dirty="0"/>
          </a:p>
        </p:txBody>
      </p:sp>
      <p:cxnSp>
        <p:nvCxnSpPr>
          <p:cNvPr id="14" name="Straight Arrow Connector 13">
            <a:extLst>
              <a:ext uri="{FF2B5EF4-FFF2-40B4-BE49-F238E27FC236}">
                <a16:creationId xmlns:a16="http://schemas.microsoft.com/office/drawing/2014/main" id="{EF8B2F61-FC3C-0CFD-03A8-A43296345CA8}"/>
              </a:ext>
            </a:extLst>
          </p:cNvPr>
          <p:cNvCxnSpPr>
            <a:cxnSpLocks/>
          </p:cNvCxnSpPr>
          <p:nvPr/>
        </p:nvCxnSpPr>
        <p:spPr>
          <a:xfrm>
            <a:off x="1021630" y="2337943"/>
            <a:ext cx="95073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FDD41B-3B28-35F9-EC34-4918A27C9FBD}"/>
              </a:ext>
            </a:extLst>
          </p:cNvPr>
          <p:cNvSpPr txBox="1"/>
          <p:nvPr/>
        </p:nvSpPr>
        <p:spPr>
          <a:xfrm>
            <a:off x="991553" y="1885915"/>
            <a:ext cx="842346" cy="369332"/>
          </a:xfrm>
          <a:prstGeom prst="rect">
            <a:avLst/>
          </a:prstGeom>
          <a:noFill/>
        </p:spPr>
        <p:txBody>
          <a:bodyPr wrap="none" rtlCol="0">
            <a:spAutoFit/>
          </a:bodyPr>
          <a:lstStyle/>
          <a:p>
            <a:r>
              <a:rPr lang="en-US" i="1" dirty="0"/>
              <a:t>Settlor</a:t>
            </a:r>
            <a:endParaRPr lang="en-GB" i="1" dirty="0"/>
          </a:p>
        </p:txBody>
      </p:sp>
      <p:pic>
        <p:nvPicPr>
          <p:cNvPr id="17" name="Picture 16">
            <a:extLst>
              <a:ext uri="{FF2B5EF4-FFF2-40B4-BE49-F238E27FC236}">
                <a16:creationId xmlns:a16="http://schemas.microsoft.com/office/drawing/2014/main" id="{3C767FC5-ADD1-0EF7-05BE-8C8ACD73EEA6}"/>
              </a:ext>
            </a:extLst>
          </p:cNvPr>
          <p:cNvPicPr>
            <a:picLocks noChangeAspect="1"/>
          </p:cNvPicPr>
          <p:nvPr/>
        </p:nvPicPr>
        <p:blipFill>
          <a:blip r:embed="rId2"/>
          <a:stretch>
            <a:fillRect/>
          </a:stretch>
        </p:blipFill>
        <p:spPr>
          <a:xfrm>
            <a:off x="6565457" y="64970"/>
            <a:ext cx="1414014" cy="743498"/>
          </a:xfrm>
          <a:prstGeom prst="rect">
            <a:avLst/>
          </a:prstGeom>
          <a:ln w="28575">
            <a:noFill/>
          </a:ln>
        </p:spPr>
      </p:pic>
      <p:pic>
        <p:nvPicPr>
          <p:cNvPr id="20" name="Graphic 19" descr="Office worker male with solid fill">
            <a:extLst>
              <a:ext uri="{FF2B5EF4-FFF2-40B4-BE49-F238E27FC236}">
                <a16:creationId xmlns:a16="http://schemas.microsoft.com/office/drawing/2014/main" id="{26F3191A-AD11-B779-984B-D262744B94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9760" y="1887155"/>
            <a:ext cx="537705" cy="537705"/>
          </a:xfrm>
          <a:prstGeom prst="rect">
            <a:avLst/>
          </a:prstGeom>
        </p:spPr>
      </p:pic>
      <p:sp>
        <p:nvSpPr>
          <p:cNvPr id="21" name="TextBox 20">
            <a:extLst>
              <a:ext uri="{FF2B5EF4-FFF2-40B4-BE49-F238E27FC236}">
                <a16:creationId xmlns:a16="http://schemas.microsoft.com/office/drawing/2014/main" id="{C549E666-2C3A-999B-2170-1C2FBD15CB71}"/>
              </a:ext>
            </a:extLst>
          </p:cNvPr>
          <p:cNvSpPr txBox="1"/>
          <p:nvPr/>
        </p:nvSpPr>
        <p:spPr>
          <a:xfrm>
            <a:off x="6761724" y="762301"/>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cxnSp>
        <p:nvCxnSpPr>
          <p:cNvPr id="24" name="Straight Arrow Connector 23">
            <a:extLst>
              <a:ext uri="{FF2B5EF4-FFF2-40B4-BE49-F238E27FC236}">
                <a16:creationId xmlns:a16="http://schemas.microsoft.com/office/drawing/2014/main" id="{8A3AD1BB-0AE4-150A-6D2C-865A96516D9F}"/>
              </a:ext>
            </a:extLst>
          </p:cNvPr>
          <p:cNvCxnSpPr>
            <a:cxnSpLocks/>
          </p:cNvCxnSpPr>
          <p:nvPr/>
        </p:nvCxnSpPr>
        <p:spPr>
          <a:xfrm flipH="1">
            <a:off x="3129757" y="905983"/>
            <a:ext cx="3638373" cy="110314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495C575-7C27-547F-7F69-F2F0D41167A6}"/>
              </a:ext>
            </a:extLst>
          </p:cNvPr>
          <p:cNvSpPr txBox="1"/>
          <p:nvPr/>
        </p:nvSpPr>
        <p:spPr>
          <a:xfrm>
            <a:off x="5478463" y="645897"/>
            <a:ext cx="1108509" cy="369332"/>
          </a:xfrm>
          <a:prstGeom prst="rect">
            <a:avLst/>
          </a:prstGeom>
          <a:noFill/>
        </p:spPr>
        <p:txBody>
          <a:bodyPr wrap="none" rtlCol="0">
            <a:spAutoFit/>
          </a:bodyPr>
          <a:lstStyle/>
          <a:p>
            <a:r>
              <a:rPr lang="en-US" i="1" dirty="0"/>
              <a:t>Protector</a:t>
            </a:r>
            <a:endParaRPr lang="en-GB" i="1" dirty="0"/>
          </a:p>
        </p:txBody>
      </p:sp>
      <p:sp>
        <p:nvSpPr>
          <p:cNvPr id="27" name="TextBox 26">
            <a:extLst>
              <a:ext uri="{FF2B5EF4-FFF2-40B4-BE49-F238E27FC236}">
                <a16:creationId xmlns:a16="http://schemas.microsoft.com/office/drawing/2014/main" id="{C1C141BB-869C-EA83-7F91-329AC450547C}"/>
              </a:ext>
            </a:extLst>
          </p:cNvPr>
          <p:cNvSpPr txBox="1"/>
          <p:nvPr/>
        </p:nvSpPr>
        <p:spPr>
          <a:xfrm>
            <a:off x="3129757" y="5213491"/>
            <a:ext cx="725327" cy="369332"/>
          </a:xfrm>
          <a:prstGeom prst="rect">
            <a:avLst/>
          </a:prstGeom>
          <a:noFill/>
          <a:ln>
            <a:solidFill>
              <a:schemeClr val="tx1"/>
            </a:solidFill>
          </a:ln>
        </p:spPr>
        <p:txBody>
          <a:bodyPr wrap="none" rtlCol="0">
            <a:spAutoFit/>
          </a:bodyPr>
          <a:lstStyle/>
          <a:p>
            <a:r>
              <a:rPr lang="en-US" b="1" dirty="0"/>
              <a:t>Pearl</a:t>
            </a:r>
            <a:endParaRPr lang="en-GB" b="1" dirty="0"/>
          </a:p>
        </p:txBody>
      </p:sp>
      <p:sp>
        <p:nvSpPr>
          <p:cNvPr id="28" name="TextBox 27">
            <a:extLst>
              <a:ext uri="{FF2B5EF4-FFF2-40B4-BE49-F238E27FC236}">
                <a16:creationId xmlns:a16="http://schemas.microsoft.com/office/drawing/2014/main" id="{B51A253F-3A9D-3CB7-EB63-0DA9FE145E10}"/>
              </a:ext>
            </a:extLst>
          </p:cNvPr>
          <p:cNvSpPr txBox="1"/>
          <p:nvPr/>
        </p:nvSpPr>
        <p:spPr>
          <a:xfrm>
            <a:off x="4566671" y="5213491"/>
            <a:ext cx="849913" cy="369332"/>
          </a:xfrm>
          <a:prstGeom prst="rect">
            <a:avLst/>
          </a:prstGeom>
          <a:noFill/>
          <a:ln>
            <a:solidFill>
              <a:schemeClr val="tx1"/>
            </a:solidFill>
          </a:ln>
        </p:spPr>
        <p:txBody>
          <a:bodyPr wrap="none" rtlCol="0">
            <a:spAutoFit/>
          </a:bodyPr>
          <a:lstStyle/>
          <a:p>
            <a:r>
              <a:rPr lang="en-US" b="1" dirty="0" err="1"/>
              <a:t>Biema</a:t>
            </a:r>
            <a:endParaRPr lang="en-GB" b="1" dirty="0"/>
          </a:p>
        </p:txBody>
      </p:sp>
      <p:sp>
        <p:nvSpPr>
          <p:cNvPr id="29" name="TextBox 28">
            <a:extLst>
              <a:ext uri="{FF2B5EF4-FFF2-40B4-BE49-F238E27FC236}">
                <a16:creationId xmlns:a16="http://schemas.microsoft.com/office/drawing/2014/main" id="{BDD0D8D5-3DE0-6F03-3113-0BB778DACB45}"/>
              </a:ext>
            </a:extLst>
          </p:cNvPr>
          <p:cNvSpPr txBox="1"/>
          <p:nvPr/>
        </p:nvSpPr>
        <p:spPr>
          <a:xfrm>
            <a:off x="5762536" y="3884598"/>
            <a:ext cx="2642903" cy="369332"/>
          </a:xfrm>
          <a:prstGeom prst="rect">
            <a:avLst/>
          </a:prstGeom>
          <a:noFill/>
          <a:ln>
            <a:solidFill>
              <a:schemeClr val="tx1"/>
            </a:solidFill>
          </a:ln>
        </p:spPr>
        <p:txBody>
          <a:bodyPr wrap="none" rtlCol="0">
            <a:spAutoFit/>
          </a:bodyPr>
          <a:lstStyle/>
          <a:p>
            <a:r>
              <a:rPr lang="en-US" b="1" dirty="0" err="1"/>
              <a:t>Nashglobe</a:t>
            </a:r>
            <a:r>
              <a:rPr lang="en-US" b="1" dirty="0"/>
              <a:t> Business SA</a:t>
            </a:r>
            <a:endParaRPr lang="en-GB" b="1" dirty="0"/>
          </a:p>
        </p:txBody>
      </p:sp>
      <p:sp>
        <p:nvSpPr>
          <p:cNvPr id="30" name="TextBox 29">
            <a:extLst>
              <a:ext uri="{FF2B5EF4-FFF2-40B4-BE49-F238E27FC236}">
                <a16:creationId xmlns:a16="http://schemas.microsoft.com/office/drawing/2014/main" id="{718670E8-DE61-89A4-A3D8-66B8F4406BEE}"/>
              </a:ext>
            </a:extLst>
          </p:cNvPr>
          <p:cNvSpPr txBox="1"/>
          <p:nvPr/>
        </p:nvSpPr>
        <p:spPr>
          <a:xfrm>
            <a:off x="6281592" y="4853426"/>
            <a:ext cx="1177887" cy="369332"/>
          </a:xfrm>
          <a:prstGeom prst="rect">
            <a:avLst/>
          </a:prstGeom>
          <a:noFill/>
          <a:ln>
            <a:solidFill>
              <a:schemeClr val="tx1"/>
            </a:solidFill>
          </a:ln>
        </p:spPr>
        <p:txBody>
          <a:bodyPr wrap="none" rtlCol="0">
            <a:spAutoFit/>
          </a:bodyPr>
          <a:lstStyle/>
          <a:p>
            <a:r>
              <a:rPr lang="en-US" b="1" dirty="0"/>
              <a:t>Evolution</a:t>
            </a:r>
            <a:endParaRPr lang="en-GB" b="1" dirty="0"/>
          </a:p>
        </p:txBody>
      </p:sp>
      <p:cxnSp>
        <p:nvCxnSpPr>
          <p:cNvPr id="31" name="Straight Arrow Connector 30">
            <a:extLst>
              <a:ext uri="{FF2B5EF4-FFF2-40B4-BE49-F238E27FC236}">
                <a16:creationId xmlns:a16="http://schemas.microsoft.com/office/drawing/2014/main" id="{DA211B45-8DBC-ECEA-F119-96441141F598}"/>
              </a:ext>
            </a:extLst>
          </p:cNvPr>
          <p:cNvCxnSpPr>
            <a:cxnSpLocks/>
            <a:stCxn id="13" idx="2"/>
            <a:endCxn id="27" idx="0"/>
          </p:cNvCxnSpPr>
          <p:nvPr/>
        </p:nvCxnSpPr>
        <p:spPr>
          <a:xfrm flipH="1">
            <a:off x="3492421" y="4449953"/>
            <a:ext cx="888069" cy="7635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FC4050A-E4D6-1EA5-4803-EA17D8D74BAC}"/>
              </a:ext>
            </a:extLst>
          </p:cNvPr>
          <p:cNvCxnSpPr>
            <a:cxnSpLocks/>
          </p:cNvCxnSpPr>
          <p:nvPr/>
        </p:nvCxnSpPr>
        <p:spPr>
          <a:xfrm>
            <a:off x="4370158" y="4428874"/>
            <a:ext cx="539565" cy="6461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343803F-E7C2-B7F7-E76A-4E42DDA03761}"/>
              </a:ext>
            </a:extLst>
          </p:cNvPr>
          <p:cNvCxnSpPr>
            <a:cxnSpLocks/>
          </p:cNvCxnSpPr>
          <p:nvPr/>
        </p:nvCxnSpPr>
        <p:spPr>
          <a:xfrm>
            <a:off x="6768130" y="4320285"/>
            <a:ext cx="0" cy="4512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C5A1822-A49F-D246-6734-FFA3670E3A6B}"/>
              </a:ext>
            </a:extLst>
          </p:cNvPr>
          <p:cNvSpPr txBox="1"/>
          <p:nvPr/>
        </p:nvSpPr>
        <p:spPr>
          <a:xfrm>
            <a:off x="3180023" y="4705660"/>
            <a:ext cx="756938" cy="369332"/>
          </a:xfrm>
          <a:prstGeom prst="rect">
            <a:avLst/>
          </a:prstGeom>
          <a:noFill/>
        </p:spPr>
        <p:txBody>
          <a:bodyPr wrap="none" rtlCol="0">
            <a:spAutoFit/>
          </a:bodyPr>
          <a:lstStyle/>
          <a:p>
            <a:r>
              <a:rPr lang="en-US" i="1" dirty="0"/>
              <a:t>100%</a:t>
            </a:r>
            <a:endParaRPr lang="en-GB" i="1" dirty="0"/>
          </a:p>
        </p:txBody>
      </p:sp>
      <p:sp>
        <p:nvSpPr>
          <p:cNvPr id="42" name="TextBox 41">
            <a:extLst>
              <a:ext uri="{FF2B5EF4-FFF2-40B4-BE49-F238E27FC236}">
                <a16:creationId xmlns:a16="http://schemas.microsoft.com/office/drawing/2014/main" id="{8E22D6F8-88F4-5EEA-BC12-3ED00826680E}"/>
              </a:ext>
            </a:extLst>
          </p:cNvPr>
          <p:cNvSpPr txBox="1"/>
          <p:nvPr/>
        </p:nvSpPr>
        <p:spPr>
          <a:xfrm>
            <a:off x="4636080" y="4598213"/>
            <a:ext cx="756938" cy="369332"/>
          </a:xfrm>
          <a:prstGeom prst="rect">
            <a:avLst/>
          </a:prstGeom>
          <a:noFill/>
        </p:spPr>
        <p:txBody>
          <a:bodyPr wrap="none" rtlCol="0">
            <a:spAutoFit/>
          </a:bodyPr>
          <a:lstStyle/>
          <a:p>
            <a:r>
              <a:rPr lang="en-US" i="1" dirty="0"/>
              <a:t>100%</a:t>
            </a:r>
            <a:endParaRPr lang="en-GB" i="1" dirty="0"/>
          </a:p>
        </p:txBody>
      </p:sp>
      <p:sp>
        <p:nvSpPr>
          <p:cNvPr id="43" name="TextBox 42">
            <a:extLst>
              <a:ext uri="{FF2B5EF4-FFF2-40B4-BE49-F238E27FC236}">
                <a16:creationId xmlns:a16="http://schemas.microsoft.com/office/drawing/2014/main" id="{99E88204-E10D-726B-8E34-559E70450ACA}"/>
              </a:ext>
            </a:extLst>
          </p:cNvPr>
          <p:cNvSpPr txBox="1"/>
          <p:nvPr/>
        </p:nvSpPr>
        <p:spPr>
          <a:xfrm>
            <a:off x="6769890" y="4335834"/>
            <a:ext cx="756938" cy="369332"/>
          </a:xfrm>
          <a:prstGeom prst="rect">
            <a:avLst/>
          </a:prstGeom>
          <a:noFill/>
        </p:spPr>
        <p:txBody>
          <a:bodyPr wrap="none" rtlCol="0">
            <a:spAutoFit/>
          </a:bodyPr>
          <a:lstStyle/>
          <a:p>
            <a:r>
              <a:rPr lang="en-US" i="1" dirty="0"/>
              <a:t>100%</a:t>
            </a:r>
            <a:endParaRPr lang="en-GB" i="1" dirty="0"/>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678391" cy="369332"/>
          </a:xfrm>
          <a:prstGeom prst="rect">
            <a:avLst/>
          </a:prstGeom>
          <a:noFill/>
        </p:spPr>
        <p:txBody>
          <a:bodyPr wrap="none" rtlCol="0">
            <a:spAutoFit/>
          </a:bodyPr>
          <a:lstStyle/>
          <a:p>
            <a:r>
              <a:rPr lang="en-US" dirty="0"/>
              <a:t>2012</a:t>
            </a:r>
            <a:endParaRPr lang="en-GB" dirty="0"/>
          </a:p>
        </p:txBody>
      </p:sp>
      <p:cxnSp>
        <p:nvCxnSpPr>
          <p:cNvPr id="3" name="Straight Arrow Connector 2">
            <a:extLst>
              <a:ext uri="{FF2B5EF4-FFF2-40B4-BE49-F238E27FC236}">
                <a16:creationId xmlns:a16="http://schemas.microsoft.com/office/drawing/2014/main" id="{7F589686-4677-B32E-A94E-4ACA2F35865E}"/>
              </a:ext>
            </a:extLst>
          </p:cNvPr>
          <p:cNvCxnSpPr>
            <a:cxnSpLocks/>
          </p:cNvCxnSpPr>
          <p:nvPr/>
        </p:nvCxnSpPr>
        <p:spPr>
          <a:xfrm>
            <a:off x="6433551" y="2962281"/>
            <a:ext cx="0" cy="84134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61FFFB8-7240-4728-F6C3-49852965F5C9}"/>
              </a:ext>
            </a:extLst>
          </p:cNvPr>
          <p:cNvSpPr txBox="1"/>
          <p:nvPr/>
        </p:nvSpPr>
        <p:spPr>
          <a:xfrm>
            <a:off x="6431316" y="3169730"/>
            <a:ext cx="756938" cy="369332"/>
          </a:xfrm>
          <a:prstGeom prst="rect">
            <a:avLst/>
          </a:prstGeom>
          <a:noFill/>
        </p:spPr>
        <p:txBody>
          <a:bodyPr wrap="square" rtlCol="0">
            <a:spAutoFit/>
          </a:bodyPr>
          <a:lstStyle/>
          <a:p>
            <a:r>
              <a:rPr lang="en-US" i="1" dirty="0"/>
              <a:t>100%</a:t>
            </a:r>
            <a:endParaRPr lang="en-GB" i="1" dirty="0"/>
          </a:p>
        </p:txBody>
      </p:sp>
      <p:sp>
        <p:nvSpPr>
          <p:cNvPr id="13" name="TextBox 12">
            <a:extLst>
              <a:ext uri="{FF2B5EF4-FFF2-40B4-BE49-F238E27FC236}">
                <a16:creationId xmlns:a16="http://schemas.microsoft.com/office/drawing/2014/main" id="{02F34ABC-BBE0-C191-8B8A-98F4116B9C26}"/>
              </a:ext>
            </a:extLst>
          </p:cNvPr>
          <p:cNvSpPr txBox="1"/>
          <p:nvPr/>
        </p:nvSpPr>
        <p:spPr>
          <a:xfrm>
            <a:off x="3642688" y="3803622"/>
            <a:ext cx="1475604" cy="646331"/>
          </a:xfrm>
          <a:prstGeom prst="rect">
            <a:avLst/>
          </a:prstGeom>
          <a:noFill/>
          <a:ln>
            <a:solidFill>
              <a:schemeClr val="tx1"/>
            </a:solidFill>
          </a:ln>
        </p:spPr>
        <p:txBody>
          <a:bodyPr wrap="square" rtlCol="0">
            <a:spAutoFit/>
          </a:bodyPr>
          <a:lstStyle/>
          <a:p>
            <a:r>
              <a:rPr lang="en-US" b="1" dirty="0"/>
              <a:t>Balagan Ltd</a:t>
            </a:r>
          </a:p>
          <a:p>
            <a:r>
              <a:rPr lang="en-US" b="1" dirty="0"/>
              <a:t>(Belize)</a:t>
            </a:r>
            <a:endParaRPr lang="en-GB" b="1" dirty="0"/>
          </a:p>
        </p:txBody>
      </p:sp>
      <p:cxnSp>
        <p:nvCxnSpPr>
          <p:cNvPr id="15" name="Straight Arrow Connector 14">
            <a:extLst>
              <a:ext uri="{FF2B5EF4-FFF2-40B4-BE49-F238E27FC236}">
                <a16:creationId xmlns:a16="http://schemas.microsoft.com/office/drawing/2014/main" id="{9309B753-B4A3-B5DD-2511-8ADD69621676}"/>
              </a:ext>
            </a:extLst>
          </p:cNvPr>
          <p:cNvCxnSpPr>
            <a:cxnSpLocks/>
          </p:cNvCxnSpPr>
          <p:nvPr/>
        </p:nvCxnSpPr>
        <p:spPr>
          <a:xfrm>
            <a:off x="2937725" y="2982486"/>
            <a:ext cx="796557" cy="70392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A1391ED0-8A58-983E-DC28-2740B1D1AA3C}"/>
              </a:ext>
            </a:extLst>
          </p:cNvPr>
          <p:cNvSpPr txBox="1"/>
          <p:nvPr/>
        </p:nvSpPr>
        <p:spPr>
          <a:xfrm>
            <a:off x="1971344"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Gamma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8" name="TextBox 37">
            <a:extLst>
              <a:ext uri="{FF2B5EF4-FFF2-40B4-BE49-F238E27FC236}">
                <a16:creationId xmlns:a16="http://schemas.microsoft.com/office/drawing/2014/main" id="{5AC8F99B-EA84-3D0C-FC6A-C6FCD53A81D3}"/>
              </a:ext>
            </a:extLst>
          </p:cNvPr>
          <p:cNvSpPr txBox="1"/>
          <p:nvPr/>
        </p:nvSpPr>
        <p:spPr>
          <a:xfrm>
            <a:off x="3577150"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Lambda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9" name="TextBox 38">
            <a:extLst>
              <a:ext uri="{FF2B5EF4-FFF2-40B4-BE49-F238E27FC236}">
                <a16:creationId xmlns:a16="http://schemas.microsoft.com/office/drawing/2014/main" id="{CDB73DE2-86C3-AA4F-4DB3-63C6790A7389}"/>
              </a:ext>
            </a:extLst>
          </p:cNvPr>
          <p:cNvSpPr txBox="1"/>
          <p:nvPr/>
        </p:nvSpPr>
        <p:spPr>
          <a:xfrm>
            <a:off x="5151387"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Delta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cxnSp>
        <p:nvCxnSpPr>
          <p:cNvPr id="36" name="Straight Arrow Connector 35">
            <a:extLst>
              <a:ext uri="{FF2B5EF4-FFF2-40B4-BE49-F238E27FC236}">
                <a16:creationId xmlns:a16="http://schemas.microsoft.com/office/drawing/2014/main" id="{2D9DBA26-7340-90E2-AF0D-10F8686EFA91}"/>
              </a:ext>
            </a:extLst>
          </p:cNvPr>
          <p:cNvCxnSpPr>
            <a:cxnSpLocks/>
          </p:cNvCxnSpPr>
          <p:nvPr/>
        </p:nvCxnSpPr>
        <p:spPr>
          <a:xfrm>
            <a:off x="3579037" y="1151929"/>
            <a:ext cx="310491" cy="9088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10452EDF-743B-2B6A-41D4-A574FF28FB19}"/>
              </a:ext>
            </a:extLst>
          </p:cNvPr>
          <p:cNvCxnSpPr>
            <a:cxnSpLocks/>
          </p:cNvCxnSpPr>
          <p:nvPr/>
        </p:nvCxnSpPr>
        <p:spPr>
          <a:xfrm>
            <a:off x="3818260" y="1142026"/>
            <a:ext cx="1680740" cy="91377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CEBE8377-59D1-2319-9EE2-C901AC0B2D15}"/>
              </a:ext>
            </a:extLst>
          </p:cNvPr>
          <p:cNvCxnSpPr>
            <a:cxnSpLocks/>
          </p:cNvCxnSpPr>
          <p:nvPr/>
        </p:nvCxnSpPr>
        <p:spPr>
          <a:xfrm>
            <a:off x="4289939" y="2993925"/>
            <a:ext cx="0" cy="69051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EAD48DF4-5DAD-C766-82C6-182C06D84DE9}"/>
              </a:ext>
            </a:extLst>
          </p:cNvPr>
          <p:cNvCxnSpPr>
            <a:cxnSpLocks/>
          </p:cNvCxnSpPr>
          <p:nvPr/>
        </p:nvCxnSpPr>
        <p:spPr>
          <a:xfrm flipH="1">
            <a:off x="4909723" y="2961268"/>
            <a:ext cx="860673" cy="7231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8F179A51-891E-9068-4AD2-DF35126122F9}"/>
              </a:ext>
            </a:extLst>
          </p:cNvPr>
          <p:cNvSpPr txBox="1"/>
          <p:nvPr/>
        </p:nvSpPr>
        <p:spPr>
          <a:xfrm>
            <a:off x="2723752" y="3225279"/>
            <a:ext cx="633507" cy="369332"/>
          </a:xfrm>
          <a:prstGeom prst="rect">
            <a:avLst/>
          </a:prstGeom>
          <a:noFill/>
        </p:spPr>
        <p:txBody>
          <a:bodyPr wrap="none" rtlCol="0">
            <a:spAutoFit/>
          </a:bodyPr>
          <a:lstStyle/>
          <a:p>
            <a:r>
              <a:rPr lang="en-US" i="1" dirty="0"/>
              <a:t>33%</a:t>
            </a:r>
            <a:endParaRPr lang="en-GB" i="1" dirty="0"/>
          </a:p>
        </p:txBody>
      </p:sp>
      <p:sp>
        <p:nvSpPr>
          <p:cNvPr id="56" name="TextBox 55">
            <a:extLst>
              <a:ext uri="{FF2B5EF4-FFF2-40B4-BE49-F238E27FC236}">
                <a16:creationId xmlns:a16="http://schemas.microsoft.com/office/drawing/2014/main" id="{88312326-7FF2-4EFE-474D-B00B8109B112}"/>
              </a:ext>
            </a:extLst>
          </p:cNvPr>
          <p:cNvSpPr txBox="1"/>
          <p:nvPr/>
        </p:nvSpPr>
        <p:spPr>
          <a:xfrm>
            <a:off x="3727916" y="3153751"/>
            <a:ext cx="633507" cy="369332"/>
          </a:xfrm>
          <a:prstGeom prst="rect">
            <a:avLst/>
          </a:prstGeom>
          <a:noFill/>
        </p:spPr>
        <p:txBody>
          <a:bodyPr wrap="none" rtlCol="0">
            <a:spAutoFit/>
          </a:bodyPr>
          <a:lstStyle/>
          <a:p>
            <a:r>
              <a:rPr lang="en-US" i="1" dirty="0"/>
              <a:t>33%</a:t>
            </a:r>
            <a:endParaRPr lang="en-GB" i="1" dirty="0"/>
          </a:p>
        </p:txBody>
      </p:sp>
      <p:sp>
        <p:nvSpPr>
          <p:cNvPr id="57" name="TextBox 56">
            <a:extLst>
              <a:ext uri="{FF2B5EF4-FFF2-40B4-BE49-F238E27FC236}">
                <a16:creationId xmlns:a16="http://schemas.microsoft.com/office/drawing/2014/main" id="{8D2C78B7-2891-4CF6-0569-E9FBBB3D9BCE}"/>
              </a:ext>
            </a:extLst>
          </p:cNvPr>
          <p:cNvSpPr txBox="1"/>
          <p:nvPr/>
        </p:nvSpPr>
        <p:spPr>
          <a:xfrm>
            <a:off x="4600326" y="3134451"/>
            <a:ext cx="633507" cy="369332"/>
          </a:xfrm>
          <a:prstGeom prst="rect">
            <a:avLst/>
          </a:prstGeom>
          <a:noFill/>
        </p:spPr>
        <p:txBody>
          <a:bodyPr wrap="none" rtlCol="0">
            <a:spAutoFit/>
          </a:bodyPr>
          <a:lstStyle/>
          <a:p>
            <a:r>
              <a:rPr lang="en-US" i="1" dirty="0"/>
              <a:t>33%</a:t>
            </a:r>
            <a:endParaRPr lang="en-GB" i="1" dirty="0"/>
          </a:p>
        </p:txBody>
      </p:sp>
      <p:cxnSp>
        <p:nvCxnSpPr>
          <p:cNvPr id="61" name="Straight Arrow Connector 60">
            <a:extLst>
              <a:ext uri="{FF2B5EF4-FFF2-40B4-BE49-F238E27FC236}">
                <a16:creationId xmlns:a16="http://schemas.microsoft.com/office/drawing/2014/main" id="{6F4F176F-5EAB-DE86-96FF-4D6A0D9BCE43}"/>
              </a:ext>
            </a:extLst>
          </p:cNvPr>
          <p:cNvCxnSpPr>
            <a:cxnSpLocks/>
            <a:endCxn id="38" idx="0"/>
          </p:cNvCxnSpPr>
          <p:nvPr/>
        </p:nvCxnSpPr>
        <p:spPr>
          <a:xfrm flipH="1">
            <a:off x="4331823" y="993174"/>
            <a:ext cx="2478990" cy="10530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A9D23957-87E0-84D4-BD6F-E0B92303A004}"/>
              </a:ext>
            </a:extLst>
          </p:cNvPr>
          <p:cNvCxnSpPr>
            <a:cxnSpLocks/>
          </p:cNvCxnSpPr>
          <p:nvPr/>
        </p:nvCxnSpPr>
        <p:spPr>
          <a:xfrm flipH="1">
            <a:off x="5787671" y="1079032"/>
            <a:ext cx="1045604" cy="89515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 name="Speech Bubble: Oval 3">
            <a:extLst>
              <a:ext uri="{FF2B5EF4-FFF2-40B4-BE49-F238E27FC236}">
                <a16:creationId xmlns:a16="http://schemas.microsoft.com/office/drawing/2014/main" id="{8F56B03B-66F4-AEB8-6E74-07E6D52D597F}"/>
              </a:ext>
            </a:extLst>
          </p:cNvPr>
          <p:cNvSpPr/>
          <p:nvPr/>
        </p:nvSpPr>
        <p:spPr>
          <a:xfrm>
            <a:off x="8664236" y="113744"/>
            <a:ext cx="2338573" cy="1160603"/>
          </a:xfrm>
          <a:prstGeom prst="wedgeEllipseCallout">
            <a:avLst>
              <a:gd name="adj1" fmla="val -90656"/>
              <a:gd name="adj2" fmla="val -1816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83ADB8D-B7FB-A858-D911-79B0795D4508}"/>
              </a:ext>
            </a:extLst>
          </p:cNvPr>
          <p:cNvSpPr txBox="1"/>
          <p:nvPr/>
        </p:nvSpPr>
        <p:spPr>
          <a:xfrm>
            <a:off x="9066465" y="275858"/>
            <a:ext cx="1634295" cy="923330"/>
          </a:xfrm>
          <a:prstGeom prst="rect">
            <a:avLst/>
          </a:prstGeom>
          <a:noFill/>
        </p:spPr>
        <p:txBody>
          <a:bodyPr wrap="square" rtlCol="0">
            <a:spAutoFit/>
          </a:bodyPr>
          <a:lstStyle/>
          <a:p>
            <a:r>
              <a:rPr lang="en-US" dirty="0"/>
              <a:t>Trustee: Make changes to the trust!</a:t>
            </a:r>
            <a:endParaRPr lang="en-GB" dirty="0"/>
          </a:p>
        </p:txBody>
      </p:sp>
    </p:spTree>
    <p:extLst>
      <p:ext uri="{BB962C8B-B14F-4D97-AF65-F5344CB8AC3E}">
        <p14:creationId xmlns:p14="http://schemas.microsoft.com/office/powerpoint/2010/main" val="2914363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20">
            <a:extLst>
              <a:ext uri="{FF2B5EF4-FFF2-40B4-BE49-F238E27FC236}">
                <a16:creationId xmlns:a16="http://schemas.microsoft.com/office/drawing/2014/main" id="{B0E74DAE-6FD8-4BED-B374-3DC3D09AA1A5}"/>
              </a:ext>
            </a:extLst>
          </p:cNvPr>
          <p:cNvSpPr txBox="1"/>
          <p:nvPr/>
        </p:nvSpPr>
        <p:spPr>
          <a:xfrm>
            <a:off x="0" y="1497702"/>
            <a:ext cx="11623041" cy="4401205"/>
          </a:xfrm>
          <a:prstGeom prst="rect">
            <a:avLst/>
          </a:prstGeom>
          <a:noFill/>
        </p:spPr>
        <p:txBody>
          <a:bodyPr wrap="square" rtlCol="0">
            <a:spAutoFit/>
          </a:bodyPr>
          <a:lstStyle/>
          <a:p>
            <a:r>
              <a:rPr lang="es-AR" sz="3500" dirty="0">
                <a:latin typeface="Work Sans" pitchFamily="2" charset="0"/>
              </a:rPr>
              <a:t>Beneficiarios Finales de Fideicomisos</a:t>
            </a:r>
          </a:p>
          <a:p>
            <a:endParaRPr lang="es-AR" sz="3500" dirty="0">
              <a:latin typeface="Work Sans" pitchFamily="2" charset="0"/>
            </a:endParaRPr>
          </a:p>
          <a:p>
            <a:r>
              <a:rPr lang="es-AR" sz="3500" dirty="0">
                <a:latin typeface="Work Sans" pitchFamily="2" charset="0"/>
              </a:rPr>
              <a:t>Propuestas:</a:t>
            </a:r>
          </a:p>
          <a:p>
            <a:r>
              <a:rPr lang="es-AR" sz="3500" dirty="0">
                <a:latin typeface="Work Sans" pitchFamily="2" charset="0"/>
              </a:rPr>
              <a:t>Transparencia de Beneficiarios Finales</a:t>
            </a:r>
          </a:p>
          <a:p>
            <a:endParaRPr lang="es-AR" sz="3500" dirty="0">
              <a:latin typeface="Work Sans" pitchFamily="2" charset="0"/>
            </a:endParaRPr>
          </a:p>
          <a:p>
            <a:r>
              <a:rPr lang="es-AR" sz="3500" dirty="0">
                <a:latin typeface="Work Sans" pitchFamily="2" charset="0"/>
              </a:rPr>
              <a:t>Beneficiarios Finales de Activos</a:t>
            </a:r>
          </a:p>
          <a:p>
            <a:endParaRPr lang="es-AR" sz="3500" dirty="0">
              <a:latin typeface="Work Sans" pitchFamily="2" charset="0"/>
            </a:endParaRPr>
          </a:p>
          <a:p>
            <a:r>
              <a:rPr lang="es-AR" sz="3500" dirty="0">
                <a:latin typeface="Work Sans" pitchFamily="2" charset="0"/>
              </a:rPr>
              <a:t>Beneficiarios Finales e </a:t>
            </a:r>
            <a:r>
              <a:rPr lang="es-AR" sz="3500" dirty="0" err="1">
                <a:latin typeface="Work Sans" pitchFamily="2" charset="0"/>
              </a:rPr>
              <a:t>Int</a:t>
            </a:r>
            <a:r>
              <a:rPr lang="es-AR" sz="3500" dirty="0">
                <a:latin typeface="Work Sans" pitchFamily="2" charset="0"/>
              </a:rPr>
              <a:t>. de </a:t>
            </a:r>
            <a:r>
              <a:rPr lang="es-AR" sz="3500" dirty="0" err="1">
                <a:latin typeface="Work Sans" pitchFamily="2" charset="0"/>
              </a:rPr>
              <a:t>Info</a:t>
            </a:r>
            <a:endParaRPr lang="es-AR" sz="3500" dirty="0">
              <a:latin typeface="Work Sans" pitchFamily="2" charset="0"/>
            </a:endParaRPr>
          </a:p>
        </p:txBody>
      </p:sp>
      <p:sp>
        <p:nvSpPr>
          <p:cNvPr id="4" name="TextBox 20">
            <a:extLst>
              <a:ext uri="{FF2B5EF4-FFF2-40B4-BE49-F238E27FC236}">
                <a16:creationId xmlns:a16="http://schemas.microsoft.com/office/drawing/2014/main" id="{1585E111-23F1-4D45-8134-D3F30EF8C773}"/>
              </a:ext>
            </a:extLst>
          </p:cNvPr>
          <p:cNvSpPr txBox="1"/>
          <p:nvPr/>
        </p:nvSpPr>
        <p:spPr>
          <a:xfrm>
            <a:off x="1086678" y="152883"/>
            <a:ext cx="9051235" cy="707886"/>
          </a:xfrm>
          <a:prstGeom prst="rect">
            <a:avLst/>
          </a:prstGeom>
          <a:noFill/>
        </p:spPr>
        <p:txBody>
          <a:bodyPr wrap="square" rtlCol="0">
            <a:spAutoFit/>
          </a:bodyPr>
          <a:lstStyle/>
          <a:p>
            <a:pPr algn="ctr"/>
            <a:r>
              <a:rPr lang="es-AR" sz="4000" dirty="0">
                <a:latin typeface="Work Sans" pitchFamily="2" charset="0"/>
              </a:rPr>
              <a:t>Agenda</a:t>
            </a:r>
            <a:endParaRPr lang="en-GB" sz="4000" dirty="0">
              <a:latin typeface="Work Sans" pitchFamily="2" charset="0"/>
            </a:endParaRPr>
          </a:p>
        </p:txBody>
      </p:sp>
      <p:sp>
        <p:nvSpPr>
          <p:cNvPr id="3" name="Rectangle 2">
            <a:extLst>
              <a:ext uri="{FF2B5EF4-FFF2-40B4-BE49-F238E27FC236}">
                <a16:creationId xmlns:a16="http://schemas.microsoft.com/office/drawing/2014/main" id="{8FC82F9F-9D8F-0ECD-97E2-B0DDE95AA223}"/>
              </a:ext>
            </a:extLst>
          </p:cNvPr>
          <p:cNvSpPr/>
          <p:nvPr/>
        </p:nvSpPr>
        <p:spPr>
          <a:xfrm>
            <a:off x="0" y="1309466"/>
            <a:ext cx="11541760" cy="1127760"/>
          </a:xfrm>
          <a:prstGeom prst="rect">
            <a:avLst/>
          </a:prstGeom>
          <a:solidFill>
            <a:srgbClr val="426042">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Tree>
    <p:extLst>
      <p:ext uri="{BB962C8B-B14F-4D97-AF65-F5344CB8AC3E}">
        <p14:creationId xmlns:p14="http://schemas.microsoft.com/office/powerpoint/2010/main" val="188494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675216F7-96E1-D134-3C9D-7D2EE9991BA5}"/>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643935E-9923-3769-5CB2-1B6122F9BD46}"/>
              </a:ext>
            </a:extLst>
          </p:cNvPr>
          <p:cNvSpPr txBox="1"/>
          <p:nvPr/>
        </p:nvSpPr>
        <p:spPr>
          <a:xfrm>
            <a:off x="237376" y="2421879"/>
            <a:ext cx="784254" cy="369332"/>
          </a:xfrm>
          <a:prstGeom prst="rect">
            <a:avLst/>
          </a:prstGeom>
          <a:noFill/>
        </p:spPr>
        <p:txBody>
          <a:bodyPr wrap="none" rtlCol="0">
            <a:spAutoFit/>
          </a:bodyPr>
          <a:lstStyle/>
          <a:p>
            <a:r>
              <a:rPr lang="en-US" b="1" dirty="0"/>
              <a:t>David</a:t>
            </a:r>
            <a:endParaRPr lang="en-GB" b="1" dirty="0"/>
          </a:p>
        </p:txBody>
      </p:sp>
      <p:sp>
        <p:nvSpPr>
          <p:cNvPr id="9" name="TextBox 8">
            <a:extLst>
              <a:ext uri="{FF2B5EF4-FFF2-40B4-BE49-F238E27FC236}">
                <a16:creationId xmlns:a16="http://schemas.microsoft.com/office/drawing/2014/main" id="{809C69A7-24EA-126B-86D3-6B19D6F85888}"/>
              </a:ext>
            </a:extLst>
          </p:cNvPr>
          <p:cNvSpPr txBox="1"/>
          <p:nvPr/>
        </p:nvSpPr>
        <p:spPr>
          <a:xfrm>
            <a:off x="2291889" y="498692"/>
            <a:ext cx="2276970" cy="646331"/>
          </a:xfrm>
          <a:prstGeom prst="rect">
            <a:avLst/>
          </a:prstGeom>
          <a:noFill/>
          <a:ln>
            <a:solidFill>
              <a:schemeClr val="tx1"/>
            </a:solidFill>
          </a:ln>
        </p:spPr>
        <p:txBody>
          <a:bodyPr wrap="none" rtlCol="0">
            <a:spAutoFit/>
          </a:bodyPr>
          <a:lstStyle/>
          <a:p>
            <a:pPr algn="ctr"/>
            <a:r>
              <a:rPr lang="en-GB" b="1" i="0" dirty="0" err="1">
                <a:solidFill>
                  <a:srgbClr val="3C3B35"/>
                </a:solidFill>
                <a:effectLst/>
                <a:latin typeface="Arial" panose="020B0604020202020204" pitchFamily="34" charset="0"/>
              </a:rPr>
              <a:t>InWealth</a:t>
            </a:r>
            <a:r>
              <a:rPr lang="en-GB" b="1" i="0" dirty="0">
                <a:solidFill>
                  <a:srgbClr val="3C3B35"/>
                </a:solidFill>
                <a:effectLst/>
                <a:latin typeface="Arial" panose="020B0604020202020204" pitchFamily="34" charset="0"/>
              </a:rPr>
              <a:t> Trustees </a:t>
            </a:r>
          </a:p>
          <a:p>
            <a:pPr algn="ctr"/>
            <a:r>
              <a:rPr lang="en-GB" b="1" i="0" dirty="0">
                <a:solidFill>
                  <a:srgbClr val="002060"/>
                </a:solidFill>
                <a:effectLst/>
                <a:latin typeface="Arial" panose="020B0604020202020204" pitchFamily="34" charset="0"/>
              </a:rPr>
              <a:t>Nevis</a:t>
            </a:r>
            <a:r>
              <a:rPr lang="en-GB" b="1" i="0" dirty="0">
                <a:solidFill>
                  <a:srgbClr val="3C3B35"/>
                </a:solidFill>
                <a:effectLst/>
                <a:latin typeface="Arial" panose="020B0604020202020204" pitchFamily="34" charset="0"/>
              </a:rPr>
              <a:t> Limited</a:t>
            </a:r>
            <a:endParaRPr lang="en-GB" b="1" dirty="0"/>
          </a:p>
        </p:txBody>
      </p:sp>
      <p:cxnSp>
        <p:nvCxnSpPr>
          <p:cNvPr id="11" name="Straight Arrow Connector 10">
            <a:extLst>
              <a:ext uri="{FF2B5EF4-FFF2-40B4-BE49-F238E27FC236}">
                <a16:creationId xmlns:a16="http://schemas.microsoft.com/office/drawing/2014/main" id="{9286F180-9A7C-9E87-0562-0D2FC20D9952}"/>
              </a:ext>
            </a:extLst>
          </p:cNvPr>
          <p:cNvCxnSpPr>
            <a:cxnSpLocks/>
            <a:endCxn id="35" idx="0"/>
          </p:cNvCxnSpPr>
          <p:nvPr/>
        </p:nvCxnSpPr>
        <p:spPr>
          <a:xfrm flipH="1">
            <a:off x="2726017" y="1151929"/>
            <a:ext cx="754673" cy="8943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D9061B3-2EF3-7D24-4C47-123107EE7CF1}"/>
              </a:ext>
            </a:extLst>
          </p:cNvPr>
          <p:cNvSpPr txBox="1"/>
          <p:nvPr/>
        </p:nvSpPr>
        <p:spPr>
          <a:xfrm>
            <a:off x="3297793" y="1218664"/>
            <a:ext cx="918778" cy="369332"/>
          </a:xfrm>
          <a:prstGeom prst="rect">
            <a:avLst/>
          </a:prstGeom>
          <a:noFill/>
        </p:spPr>
        <p:txBody>
          <a:bodyPr wrap="none" rtlCol="0">
            <a:spAutoFit/>
          </a:bodyPr>
          <a:lstStyle/>
          <a:p>
            <a:r>
              <a:rPr lang="en-US" i="1" dirty="0"/>
              <a:t>Trustee</a:t>
            </a:r>
            <a:endParaRPr lang="en-GB" i="1" dirty="0"/>
          </a:p>
        </p:txBody>
      </p:sp>
      <p:cxnSp>
        <p:nvCxnSpPr>
          <p:cNvPr id="14" name="Straight Arrow Connector 13">
            <a:extLst>
              <a:ext uri="{FF2B5EF4-FFF2-40B4-BE49-F238E27FC236}">
                <a16:creationId xmlns:a16="http://schemas.microsoft.com/office/drawing/2014/main" id="{EF8B2F61-FC3C-0CFD-03A8-A43296345CA8}"/>
              </a:ext>
            </a:extLst>
          </p:cNvPr>
          <p:cNvCxnSpPr>
            <a:cxnSpLocks/>
          </p:cNvCxnSpPr>
          <p:nvPr/>
        </p:nvCxnSpPr>
        <p:spPr>
          <a:xfrm>
            <a:off x="1021630" y="2337943"/>
            <a:ext cx="95073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FDD41B-3B28-35F9-EC34-4918A27C9FBD}"/>
              </a:ext>
            </a:extLst>
          </p:cNvPr>
          <p:cNvSpPr txBox="1"/>
          <p:nvPr/>
        </p:nvSpPr>
        <p:spPr>
          <a:xfrm>
            <a:off x="991553" y="1885915"/>
            <a:ext cx="842346" cy="369332"/>
          </a:xfrm>
          <a:prstGeom prst="rect">
            <a:avLst/>
          </a:prstGeom>
          <a:noFill/>
        </p:spPr>
        <p:txBody>
          <a:bodyPr wrap="none" rtlCol="0">
            <a:spAutoFit/>
          </a:bodyPr>
          <a:lstStyle/>
          <a:p>
            <a:r>
              <a:rPr lang="en-US" i="1" dirty="0"/>
              <a:t>Settlor</a:t>
            </a:r>
            <a:endParaRPr lang="en-GB" i="1" dirty="0"/>
          </a:p>
        </p:txBody>
      </p:sp>
      <p:pic>
        <p:nvPicPr>
          <p:cNvPr id="17" name="Picture 16">
            <a:extLst>
              <a:ext uri="{FF2B5EF4-FFF2-40B4-BE49-F238E27FC236}">
                <a16:creationId xmlns:a16="http://schemas.microsoft.com/office/drawing/2014/main" id="{3C767FC5-ADD1-0EF7-05BE-8C8ACD73EEA6}"/>
              </a:ext>
            </a:extLst>
          </p:cNvPr>
          <p:cNvPicPr>
            <a:picLocks noChangeAspect="1"/>
          </p:cNvPicPr>
          <p:nvPr/>
        </p:nvPicPr>
        <p:blipFill>
          <a:blip r:embed="rId2"/>
          <a:stretch>
            <a:fillRect/>
          </a:stretch>
        </p:blipFill>
        <p:spPr>
          <a:xfrm>
            <a:off x="6565457" y="64970"/>
            <a:ext cx="1414014" cy="743498"/>
          </a:xfrm>
          <a:prstGeom prst="rect">
            <a:avLst/>
          </a:prstGeom>
          <a:ln w="28575">
            <a:noFill/>
          </a:ln>
        </p:spPr>
      </p:pic>
      <p:pic>
        <p:nvPicPr>
          <p:cNvPr id="20" name="Graphic 19" descr="Office worker male with solid fill">
            <a:extLst>
              <a:ext uri="{FF2B5EF4-FFF2-40B4-BE49-F238E27FC236}">
                <a16:creationId xmlns:a16="http://schemas.microsoft.com/office/drawing/2014/main" id="{26F3191A-AD11-B779-984B-D262744B94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9760" y="1887155"/>
            <a:ext cx="537705" cy="537705"/>
          </a:xfrm>
          <a:prstGeom prst="rect">
            <a:avLst/>
          </a:prstGeom>
        </p:spPr>
      </p:pic>
      <p:sp>
        <p:nvSpPr>
          <p:cNvPr id="21" name="TextBox 20">
            <a:extLst>
              <a:ext uri="{FF2B5EF4-FFF2-40B4-BE49-F238E27FC236}">
                <a16:creationId xmlns:a16="http://schemas.microsoft.com/office/drawing/2014/main" id="{C549E666-2C3A-999B-2170-1C2FBD15CB71}"/>
              </a:ext>
            </a:extLst>
          </p:cNvPr>
          <p:cNvSpPr txBox="1"/>
          <p:nvPr/>
        </p:nvSpPr>
        <p:spPr>
          <a:xfrm>
            <a:off x="6761724" y="762301"/>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cxnSp>
        <p:nvCxnSpPr>
          <p:cNvPr id="24" name="Straight Arrow Connector 23">
            <a:extLst>
              <a:ext uri="{FF2B5EF4-FFF2-40B4-BE49-F238E27FC236}">
                <a16:creationId xmlns:a16="http://schemas.microsoft.com/office/drawing/2014/main" id="{8A3AD1BB-0AE4-150A-6D2C-865A96516D9F}"/>
              </a:ext>
            </a:extLst>
          </p:cNvPr>
          <p:cNvCxnSpPr>
            <a:cxnSpLocks/>
          </p:cNvCxnSpPr>
          <p:nvPr/>
        </p:nvCxnSpPr>
        <p:spPr>
          <a:xfrm flipH="1">
            <a:off x="3129757" y="905983"/>
            <a:ext cx="3638373" cy="110314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495C575-7C27-547F-7F69-F2F0D41167A6}"/>
              </a:ext>
            </a:extLst>
          </p:cNvPr>
          <p:cNvSpPr txBox="1"/>
          <p:nvPr/>
        </p:nvSpPr>
        <p:spPr>
          <a:xfrm>
            <a:off x="5478463" y="645897"/>
            <a:ext cx="1108509" cy="369332"/>
          </a:xfrm>
          <a:prstGeom prst="rect">
            <a:avLst/>
          </a:prstGeom>
          <a:noFill/>
        </p:spPr>
        <p:txBody>
          <a:bodyPr wrap="none" rtlCol="0">
            <a:spAutoFit/>
          </a:bodyPr>
          <a:lstStyle/>
          <a:p>
            <a:r>
              <a:rPr lang="en-US" i="1" dirty="0"/>
              <a:t>Protector</a:t>
            </a:r>
            <a:endParaRPr lang="en-GB" i="1" dirty="0"/>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678391" cy="369332"/>
          </a:xfrm>
          <a:prstGeom prst="rect">
            <a:avLst/>
          </a:prstGeom>
          <a:noFill/>
        </p:spPr>
        <p:txBody>
          <a:bodyPr wrap="none" rtlCol="0">
            <a:spAutoFit/>
          </a:bodyPr>
          <a:lstStyle/>
          <a:p>
            <a:r>
              <a:rPr lang="en-US" dirty="0"/>
              <a:t>2012</a:t>
            </a:r>
            <a:endParaRPr lang="en-GB" dirty="0"/>
          </a:p>
        </p:txBody>
      </p:sp>
      <p:sp>
        <p:nvSpPr>
          <p:cNvPr id="35" name="TextBox 34">
            <a:extLst>
              <a:ext uri="{FF2B5EF4-FFF2-40B4-BE49-F238E27FC236}">
                <a16:creationId xmlns:a16="http://schemas.microsoft.com/office/drawing/2014/main" id="{A1391ED0-8A58-983E-DC28-2740B1D1AA3C}"/>
              </a:ext>
            </a:extLst>
          </p:cNvPr>
          <p:cNvSpPr txBox="1"/>
          <p:nvPr/>
        </p:nvSpPr>
        <p:spPr>
          <a:xfrm>
            <a:off x="1971344"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Gamma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8" name="TextBox 37">
            <a:extLst>
              <a:ext uri="{FF2B5EF4-FFF2-40B4-BE49-F238E27FC236}">
                <a16:creationId xmlns:a16="http://schemas.microsoft.com/office/drawing/2014/main" id="{5AC8F99B-EA84-3D0C-FC6A-C6FCD53A81D3}"/>
              </a:ext>
            </a:extLst>
          </p:cNvPr>
          <p:cNvSpPr txBox="1"/>
          <p:nvPr/>
        </p:nvSpPr>
        <p:spPr>
          <a:xfrm>
            <a:off x="3577150"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Lambda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9" name="TextBox 38">
            <a:extLst>
              <a:ext uri="{FF2B5EF4-FFF2-40B4-BE49-F238E27FC236}">
                <a16:creationId xmlns:a16="http://schemas.microsoft.com/office/drawing/2014/main" id="{CDB73DE2-86C3-AA4F-4DB3-63C6790A7389}"/>
              </a:ext>
            </a:extLst>
          </p:cNvPr>
          <p:cNvSpPr txBox="1"/>
          <p:nvPr/>
        </p:nvSpPr>
        <p:spPr>
          <a:xfrm>
            <a:off x="5151387"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Delta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cxnSp>
        <p:nvCxnSpPr>
          <p:cNvPr id="36" name="Straight Arrow Connector 35">
            <a:extLst>
              <a:ext uri="{FF2B5EF4-FFF2-40B4-BE49-F238E27FC236}">
                <a16:creationId xmlns:a16="http://schemas.microsoft.com/office/drawing/2014/main" id="{2D9DBA26-7340-90E2-AF0D-10F8686EFA91}"/>
              </a:ext>
            </a:extLst>
          </p:cNvPr>
          <p:cNvCxnSpPr>
            <a:cxnSpLocks/>
          </p:cNvCxnSpPr>
          <p:nvPr/>
        </p:nvCxnSpPr>
        <p:spPr>
          <a:xfrm>
            <a:off x="3579037" y="1151929"/>
            <a:ext cx="310491" cy="9088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10452EDF-743B-2B6A-41D4-A574FF28FB19}"/>
              </a:ext>
            </a:extLst>
          </p:cNvPr>
          <p:cNvCxnSpPr>
            <a:cxnSpLocks/>
          </p:cNvCxnSpPr>
          <p:nvPr/>
        </p:nvCxnSpPr>
        <p:spPr>
          <a:xfrm>
            <a:off x="3818260" y="1142026"/>
            <a:ext cx="1680740" cy="91377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6F4F176F-5EAB-DE86-96FF-4D6A0D9BCE43}"/>
              </a:ext>
            </a:extLst>
          </p:cNvPr>
          <p:cNvCxnSpPr>
            <a:cxnSpLocks/>
            <a:endCxn id="38" idx="0"/>
          </p:cNvCxnSpPr>
          <p:nvPr/>
        </p:nvCxnSpPr>
        <p:spPr>
          <a:xfrm flipH="1">
            <a:off x="4331823" y="993174"/>
            <a:ext cx="2478990" cy="10530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A9D23957-87E0-84D4-BD6F-E0B92303A004}"/>
              </a:ext>
            </a:extLst>
          </p:cNvPr>
          <p:cNvCxnSpPr>
            <a:cxnSpLocks/>
          </p:cNvCxnSpPr>
          <p:nvPr/>
        </p:nvCxnSpPr>
        <p:spPr>
          <a:xfrm flipH="1">
            <a:off x="5787671" y="1079032"/>
            <a:ext cx="1045604" cy="89515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 name="Speech Bubble: Oval 3">
            <a:extLst>
              <a:ext uri="{FF2B5EF4-FFF2-40B4-BE49-F238E27FC236}">
                <a16:creationId xmlns:a16="http://schemas.microsoft.com/office/drawing/2014/main" id="{8F56B03B-66F4-AEB8-6E74-07E6D52D597F}"/>
              </a:ext>
            </a:extLst>
          </p:cNvPr>
          <p:cNvSpPr/>
          <p:nvPr/>
        </p:nvSpPr>
        <p:spPr>
          <a:xfrm>
            <a:off x="8664236" y="113744"/>
            <a:ext cx="2338573" cy="1160603"/>
          </a:xfrm>
          <a:prstGeom prst="wedgeEllipseCallout">
            <a:avLst>
              <a:gd name="adj1" fmla="val -90656"/>
              <a:gd name="adj2" fmla="val -1816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83ADB8D-B7FB-A858-D911-79B0795D4508}"/>
              </a:ext>
            </a:extLst>
          </p:cNvPr>
          <p:cNvSpPr txBox="1"/>
          <p:nvPr/>
        </p:nvSpPr>
        <p:spPr>
          <a:xfrm>
            <a:off x="9066465" y="275858"/>
            <a:ext cx="1634295" cy="923330"/>
          </a:xfrm>
          <a:prstGeom prst="rect">
            <a:avLst/>
          </a:prstGeom>
          <a:noFill/>
        </p:spPr>
        <p:txBody>
          <a:bodyPr wrap="square" rtlCol="0">
            <a:spAutoFit/>
          </a:bodyPr>
          <a:lstStyle/>
          <a:p>
            <a:r>
              <a:rPr lang="en-US" dirty="0"/>
              <a:t>Trustee: Make changes to the trust!</a:t>
            </a:r>
            <a:endParaRPr lang="en-GB" dirty="0"/>
          </a:p>
        </p:txBody>
      </p:sp>
      <p:sp>
        <p:nvSpPr>
          <p:cNvPr id="8" name="TextBox 7">
            <a:extLst>
              <a:ext uri="{FF2B5EF4-FFF2-40B4-BE49-F238E27FC236}">
                <a16:creationId xmlns:a16="http://schemas.microsoft.com/office/drawing/2014/main" id="{E84187A6-51C3-78B8-8F0C-7FE671D1477B}"/>
              </a:ext>
            </a:extLst>
          </p:cNvPr>
          <p:cNvSpPr txBox="1"/>
          <p:nvPr/>
        </p:nvSpPr>
        <p:spPr>
          <a:xfrm>
            <a:off x="87737" y="4098853"/>
            <a:ext cx="784254" cy="369332"/>
          </a:xfrm>
          <a:prstGeom prst="rect">
            <a:avLst/>
          </a:prstGeom>
          <a:noFill/>
        </p:spPr>
        <p:txBody>
          <a:bodyPr wrap="none" rtlCol="0">
            <a:spAutoFit/>
          </a:bodyPr>
          <a:lstStyle/>
          <a:p>
            <a:r>
              <a:rPr lang="en-US" b="1" dirty="0"/>
              <a:t>David</a:t>
            </a:r>
            <a:endParaRPr lang="en-GB" b="1" dirty="0"/>
          </a:p>
        </p:txBody>
      </p:sp>
      <p:pic>
        <p:nvPicPr>
          <p:cNvPr id="10" name="Graphic 9" descr="Office worker male with solid fill">
            <a:extLst>
              <a:ext uri="{FF2B5EF4-FFF2-40B4-BE49-F238E27FC236}">
                <a16:creationId xmlns:a16="http://schemas.microsoft.com/office/drawing/2014/main" id="{9E1855E4-0D3A-FCBF-EE24-3432E2CAB2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6005" y="3580913"/>
            <a:ext cx="537705" cy="537705"/>
          </a:xfrm>
          <a:prstGeom prst="rect">
            <a:avLst/>
          </a:prstGeom>
        </p:spPr>
      </p:pic>
      <p:sp>
        <p:nvSpPr>
          <p:cNvPr id="18" name="TextBox 17">
            <a:extLst>
              <a:ext uri="{FF2B5EF4-FFF2-40B4-BE49-F238E27FC236}">
                <a16:creationId xmlns:a16="http://schemas.microsoft.com/office/drawing/2014/main" id="{83D3B1D3-50D3-7805-A870-EF638470FCE7}"/>
              </a:ext>
            </a:extLst>
          </p:cNvPr>
          <p:cNvSpPr txBox="1"/>
          <p:nvPr/>
        </p:nvSpPr>
        <p:spPr>
          <a:xfrm>
            <a:off x="8252999" y="2334962"/>
            <a:ext cx="784254" cy="369332"/>
          </a:xfrm>
          <a:prstGeom prst="rect">
            <a:avLst/>
          </a:prstGeom>
          <a:noFill/>
        </p:spPr>
        <p:txBody>
          <a:bodyPr wrap="none" rtlCol="0">
            <a:spAutoFit/>
          </a:bodyPr>
          <a:lstStyle/>
          <a:p>
            <a:r>
              <a:rPr lang="en-US" b="1" dirty="0"/>
              <a:t>David</a:t>
            </a:r>
            <a:endParaRPr lang="en-GB" b="1" dirty="0"/>
          </a:p>
        </p:txBody>
      </p:sp>
      <p:pic>
        <p:nvPicPr>
          <p:cNvPr id="19" name="Graphic 18" descr="Office worker male with solid fill">
            <a:extLst>
              <a:ext uri="{FF2B5EF4-FFF2-40B4-BE49-F238E27FC236}">
                <a16:creationId xmlns:a16="http://schemas.microsoft.com/office/drawing/2014/main" id="{B0FB9CE6-434B-4ED6-CB00-277C1BF80B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95383" y="1800238"/>
            <a:ext cx="537705" cy="537705"/>
          </a:xfrm>
          <a:prstGeom prst="rect">
            <a:avLst/>
          </a:prstGeom>
        </p:spPr>
      </p:pic>
      <p:cxnSp>
        <p:nvCxnSpPr>
          <p:cNvPr id="22" name="Straight Arrow Connector 21">
            <a:extLst>
              <a:ext uri="{FF2B5EF4-FFF2-40B4-BE49-F238E27FC236}">
                <a16:creationId xmlns:a16="http://schemas.microsoft.com/office/drawing/2014/main" id="{2250FFB5-2807-A792-68E2-DA8840B0174A}"/>
              </a:ext>
            </a:extLst>
          </p:cNvPr>
          <p:cNvCxnSpPr>
            <a:cxnSpLocks/>
          </p:cNvCxnSpPr>
          <p:nvPr/>
        </p:nvCxnSpPr>
        <p:spPr>
          <a:xfrm flipH="1">
            <a:off x="789611" y="2855884"/>
            <a:ext cx="1203655" cy="79372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6" name="Graphic 25" descr="School boy">
            <a:extLst>
              <a:ext uri="{FF2B5EF4-FFF2-40B4-BE49-F238E27FC236}">
                <a16:creationId xmlns:a16="http://schemas.microsoft.com/office/drawing/2014/main" id="{573A003F-7459-3CE3-1978-BA30AFBF97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1305" y="1800238"/>
            <a:ext cx="610875" cy="610875"/>
          </a:xfrm>
          <a:prstGeom prst="rect">
            <a:avLst/>
          </a:prstGeom>
        </p:spPr>
      </p:pic>
      <p:sp>
        <p:nvSpPr>
          <p:cNvPr id="32" name="TextBox 31">
            <a:extLst>
              <a:ext uri="{FF2B5EF4-FFF2-40B4-BE49-F238E27FC236}">
                <a16:creationId xmlns:a16="http://schemas.microsoft.com/office/drawing/2014/main" id="{751CE1D0-6F25-63EE-D004-CED28ACF90BC}"/>
              </a:ext>
            </a:extLst>
          </p:cNvPr>
          <p:cNvSpPr txBox="1"/>
          <p:nvPr/>
        </p:nvSpPr>
        <p:spPr>
          <a:xfrm>
            <a:off x="9179637" y="2323241"/>
            <a:ext cx="704039" cy="369332"/>
          </a:xfrm>
          <a:prstGeom prst="rect">
            <a:avLst/>
          </a:prstGeom>
          <a:noFill/>
        </p:spPr>
        <p:txBody>
          <a:bodyPr wrap="none" rtlCol="0">
            <a:spAutoFit/>
          </a:bodyPr>
          <a:lstStyle/>
          <a:p>
            <a:r>
              <a:rPr lang="en-US" b="1" dirty="0"/>
              <a:t>(son)</a:t>
            </a:r>
            <a:endParaRPr lang="en-GB" b="1" dirty="0"/>
          </a:p>
        </p:txBody>
      </p:sp>
      <p:pic>
        <p:nvPicPr>
          <p:cNvPr id="34" name="Graphic 33" descr="School boy">
            <a:extLst>
              <a:ext uri="{FF2B5EF4-FFF2-40B4-BE49-F238E27FC236}">
                <a16:creationId xmlns:a16="http://schemas.microsoft.com/office/drawing/2014/main" id="{E1C98183-416C-941D-1DE3-5CB41D3060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2167" y="3567559"/>
            <a:ext cx="610875" cy="610875"/>
          </a:xfrm>
          <a:prstGeom prst="rect">
            <a:avLst/>
          </a:prstGeom>
        </p:spPr>
      </p:pic>
      <p:sp>
        <p:nvSpPr>
          <p:cNvPr id="40" name="TextBox 39">
            <a:extLst>
              <a:ext uri="{FF2B5EF4-FFF2-40B4-BE49-F238E27FC236}">
                <a16:creationId xmlns:a16="http://schemas.microsoft.com/office/drawing/2014/main" id="{EF0A227E-F651-DE34-21E1-0D56D0B83BF2}"/>
              </a:ext>
            </a:extLst>
          </p:cNvPr>
          <p:cNvSpPr txBox="1"/>
          <p:nvPr/>
        </p:nvSpPr>
        <p:spPr>
          <a:xfrm>
            <a:off x="820499" y="4090562"/>
            <a:ext cx="704039" cy="369332"/>
          </a:xfrm>
          <a:prstGeom prst="rect">
            <a:avLst/>
          </a:prstGeom>
          <a:noFill/>
        </p:spPr>
        <p:txBody>
          <a:bodyPr wrap="none" rtlCol="0">
            <a:spAutoFit/>
          </a:bodyPr>
          <a:lstStyle/>
          <a:p>
            <a:r>
              <a:rPr lang="en-US" b="1" dirty="0"/>
              <a:t>(son)</a:t>
            </a:r>
            <a:endParaRPr lang="en-GB" b="1" dirty="0"/>
          </a:p>
        </p:txBody>
      </p:sp>
      <p:sp>
        <p:nvSpPr>
          <p:cNvPr id="45" name="TextBox 44">
            <a:extLst>
              <a:ext uri="{FF2B5EF4-FFF2-40B4-BE49-F238E27FC236}">
                <a16:creationId xmlns:a16="http://schemas.microsoft.com/office/drawing/2014/main" id="{9B3548B8-B969-E0EB-9DD8-A7B1CBDBF980}"/>
              </a:ext>
            </a:extLst>
          </p:cNvPr>
          <p:cNvSpPr txBox="1"/>
          <p:nvPr/>
        </p:nvSpPr>
        <p:spPr>
          <a:xfrm>
            <a:off x="344578" y="3114952"/>
            <a:ext cx="1476686" cy="369332"/>
          </a:xfrm>
          <a:prstGeom prst="rect">
            <a:avLst/>
          </a:prstGeom>
          <a:noFill/>
        </p:spPr>
        <p:txBody>
          <a:bodyPr wrap="none" rtlCol="0">
            <a:spAutoFit/>
          </a:bodyPr>
          <a:lstStyle/>
          <a:p>
            <a:r>
              <a:rPr lang="en-US" i="1" dirty="0"/>
              <a:t>Beneficiaries</a:t>
            </a:r>
            <a:endParaRPr lang="en-GB" i="1" dirty="0"/>
          </a:p>
        </p:txBody>
      </p:sp>
      <p:sp>
        <p:nvSpPr>
          <p:cNvPr id="47" name="TextBox 46">
            <a:extLst>
              <a:ext uri="{FF2B5EF4-FFF2-40B4-BE49-F238E27FC236}">
                <a16:creationId xmlns:a16="http://schemas.microsoft.com/office/drawing/2014/main" id="{838EE299-751E-C108-2A22-3E1A66F85266}"/>
              </a:ext>
            </a:extLst>
          </p:cNvPr>
          <p:cNvSpPr txBox="1"/>
          <p:nvPr/>
        </p:nvSpPr>
        <p:spPr>
          <a:xfrm>
            <a:off x="6683631" y="2094692"/>
            <a:ext cx="1476686" cy="369332"/>
          </a:xfrm>
          <a:prstGeom prst="rect">
            <a:avLst/>
          </a:prstGeom>
          <a:noFill/>
        </p:spPr>
        <p:txBody>
          <a:bodyPr wrap="none" rtlCol="0">
            <a:spAutoFit/>
          </a:bodyPr>
          <a:lstStyle/>
          <a:p>
            <a:r>
              <a:rPr lang="en-US" i="1" dirty="0"/>
              <a:t>Beneficiaries</a:t>
            </a:r>
            <a:endParaRPr lang="en-GB" i="1" dirty="0"/>
          </a:p>
        </p:txBody>
      </p:sp>
      <p:cxnSp>
        <p:nvCxnSpPr>
          <p:cNvPr id="48" name="Straight Arrow Connector 47">
            <a:extLst>
              <a:ext uri="{FF2B5EF4-FFF2-40B4-BE49-F238E27FC236}">
                <a16:creationId xmlns:a16="http://schemas.microsoft.com/office/drawing/2014/main" id="{52DEF6DC-CDB7-E829-7548-99E03527324A}"/>
              </a:ext>
            </a:extLst>
          </p:cNvPr>
          <p:cNvCxnSpPr>
            <a:cxnSpLocks/>
          </p:cNvCxnSpPr>
          <p:nvPr/>
        </p:nvCxnSpPr>
        <p:spPr>
          <a:xfrm>
            <a:off x="6665602" y="2507907"/>
            <a:ext cx="131873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54" name="Graphic 53" descr="Construction worker female with solid fill">
            <a:extLst>
              <a:ext uri="{FF2B5EF4-FFF2-40B4-BE49-F238E27FC236}">
                <a16:creationId xmlns:a16="http://schemas.microsoft.com/office/drawing/2014/main" id="{A139E772-9B7A-3C60-81B0-FEBFEB149E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92016" y="4013401"/>
            <a:ext cx="528728" cy="528728"/>
          </a:xfrm>
          <a:prstGeom prst="rect">
            <a:avLst/>
          </a:prstGeom>
        </p:spPr>
      </p:pic>
      <p:pic>
        <p:nvPicPr>
          <p:cNvPr id="58" name="Graphic 57" descr="School girl with solid fill">
            <a:extLst>
              <a:ext uri="{FF2B5EF4-FFF2-40B4-BE49-F238E27FC236}">
                <a16:creationId xmlns:a16="http://schemas.microsoft.com/office/drawing/2014/main" id="{90287FFE-EEF0-ADF9-B13A-084DEAE6F0B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53557" y="3925503"/>
            <a:ext cx="660703" cy="660703"/>
          </a:xfrm>
          <a:prstGeom prst="rect">
            <a:avLst/>
          </a:prstGeom>
        </p:spPr>
      </p:pic>
      <p:cxnSp>
        <p:nvCxnSpPr>
          <p:cNvPr id="59" name="Straight Arrow Connector 58">
            <a:extLst>
              <a:ext uri="{FF2B5EF4-FFF2-40B4-BE49-F238E27FC236}">
                <a16:creationId xmlns:a16="http://schemas.microsoft.com/office/drawing/2014/main" id="{60A4D236-E38A-DEA8-FB73-6FF9763DB841}"/>
              </a:ext>
            </a:extLst>
          </p:cNvPr>
          <p:cNvCxnSpPr>
            <a:cxnSpLocks/>
          </p:cNvCxnSpPr>
          <p:nvPr/>
        </p:nvCxnSpPr>
        <p:spPr>
          <a:xfrm flipH="1">
            <a:off x="2431094" y="3007634"/>
            <a:ext cx="1579141" cy="10349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F1AE13D1-7C56-E1AB-0445-4B8A0360B221}"/>
              </a:ext>
            </a:extLst>
          </p:cNvPr>
          <p:cNvSpPr txBox="1"/>
          <p:nvPr/>
        </p:nvSpPr>
        <p:spPr>
          <a:xfrm>
            <a:off x="1834425" y="3582822"/>
            <a:ext cx="1476686" cy="369332"/>
          </a:xfrm>
          <a:prstGeom prst="rect">
            <a:avLst/>
          </a:prstGeom>
          <a:noFill/>
        </p:spPr>
        <p:txBody>
          <a:bodyPr wrap="none" rtlCol="0">
            <a:spAutoFit/>
          </a:bodyPr>
          <a:lstStyle/>
          <a:p>
            <a:r>
              <a:rPr lang="en-US" i="1" dirty="0"/>
              <a:t>Beneficiaries</a:t>
            </a:r>
            <a:endParaRPr lang="en-GB" i="1" dirty="0"/>
          </a:p>
        </p:txBody>
      </p:sp>
      <p:sp>
        <p:nvSpPr>
          <p:cNvPr id="3" name="TextBox 2">
            <a:extLst>
              <a:ext uri="{FF2B5EF4-FFF2-40B4-BE49-F238E27FC236}">
                <a16:creationId xmlns:a16="http://schemas.microsoft.com/office/drawing/2014/main" id="{74506AE1-98D8-A995-2556-C64EC72D9A8E}"/>
              </a:ext>
            </a:extLst>
          </p:cNvPr>
          <p:cNvSpPr txBox="1"/>
          <p:nvPr/>
        </p:nvSpPr>
        <p:spPr>
          <a:xfrm>
            <a:off x="3129757" y="5213491"/>
            <a:ext cx="725327" cy="369332"/>
          </a:xfrm>
          <a:prstGeom prst="rect">
            <a:avLst/>
          </a:prstGeom>
          <a:noFill/>
          <a:ln>
            <a:solidFill>
              <a:schemeClr val="tx1"/>
            </a:solidFill>
          </a:ln>
        </p:spPr>
        <p:txBody>
          <a:bodyPr wrap="none" rtlCol="0">
            <a:spAutoFit/>
          </a:bodyPr>
          <a:lstStyle/>
          <a:p>
            <a:r>
              <a:rPr lang="en-US" b="1" dirty="0"/>
              <a:t>Pearl</a:t>
            </a:r>
            <a:endParaRPr lang="en-GB" b="1" dirty="0"/>
          </a:p>
        </p:txBody>
      </p:sp>
      <p:sp>
        <p:nvSpPr>
          <p:cNvPr id="6" name="TextBox 5">
            <a:extLst>
              <a:ext uri="{FF2B5EF4-FFF2-40B4-BE49-F238E27FC236}">
                <a16:creationId xmlns:a16="http://schemas.microsoft.com/office/drawing/2014/main" id="{1F9A3263-9E06-1D41-8BBA-39C6BAFD33BC}"/>
              </a:ext>
            </a:extLst>
          </p:cNvPr>
          <p:cNvSpPr txBox="1"/>
          <p:nvPr/>
        </p:nvSpPr>
        <p:spPr>
          <a:xfrm>
            <a:off x="4566671" y="5213491"/>
            <a:ext cx="849913" cy="369332"/>
          </a:xfrm>
          <a:prstGeom prst="rect">
            <a:avLst/>
          </a:prstGeom>
          <a:noFill/>
          <a:ln>
            <a:solidFill>
              <a:schemeClr val="tx1"/>
            </a:solidFill>
          </a:ln>
        </p:spPr>
        <p:txBody>
          <a:bodyPr wrap="none" rtlCol="0">
            <a:spAutoFit/>
          </a:bodyPr>
          <a:lstStyle/>
          <a:p>
            <a:r>
              <a:rPr lang="en-US" b="1" dirty="0" err="1"/>
              <a:t>Biema</a:t>
            </a:r>
            <a:endParaRPr lang="en-GB" b="1" dirty="0"/>
          </a:p>
        </p:txBody>
      </p:sp>
      <p:sp>
        <p:nvSpPr>
          <p:cNvPr id="13" name="TextBox 12">
            <a:extLst>
              <a:ext uri="{FF2B5EF4-FFF2-40B4-BE49-F238E27FC236}">
                <a16:creationId xmlns:a16="http://schemas.microsoft.com/office/drawing/2014/main" id="{7FB2883B-5D9B-3E1A-84D7-B550B16F15E6}"/>
              </a:ext>
            </a:extLst>
          </p:cNvPr>
          <p:cNvSpPr txBox="1"/>
          <p:nvPr/>
        </p:nvSpPr>
        <p:spPr>
          <a:xfrm>
            <a:off x="5762536" y="3884598"/>
            <a:ext cx="2642903" cy="369332"/>
          </a:xfrm>
          <a:prstGeom prst="rect">
            <a:avLst/>
          </a:prstGeom>
          <a:noFill/>
          <a:ln>
            <a:solidFill>
              <a:schemeClr val="tx1"/>
            </a:solidFill>
          </a:ln>
        </p:spPr>
        <p:txBody>
          <a:bodyPr wrap="none" rtlCol="0">
            <a:spAutoFit/>
          </a:bodyPr>
          <a:lstStyle/>
          <a:p>
            <a:r>
              <a:rPr lang="en-US" b="1" dirty="0" err="1"/>
              <a:t>Nashglobe</a:t>
            </a:r>
            <a:r>
              <a:rPr lang="en-US" b="1" dirty="0"/>
              <a:t> Business SA</a:t>
            </a:r>
            <a:endParaRPr lang="en-GB" b="1" dirty="0"/>
          </a:p>
        </p:txBody>
      </p:sp>
      <p:sp>
        <p:nvSpPr>
          <p:cNvPr id="15" name="TextBox 14">
            <a:extLst>
              <a:ext uri="{FF2B5EF4-FFF2-40B4-BE49-F238E27FC236}">
                <a16:creationId xmlns:a16="http://schemas.microsoft.com/office/drawing/2014/main" id="{64914C4A-EB84-32FF-70EB-04DCAD6E44C5}"/>
              </a:ext>
            </a:extLst>
          </p:cNvPr>
          <p:cNvSpPr txBox="1"/>
          <p:nvPr/>
        </p:nvSpPr>
        <p:spPr>
          <a:xfrm>
            <a:off x="6281592" y="4853426"/>
            <a:ext cx="1177887" cy="369332"/>
          </a:xfrm>
          <a:prstGeom prst="rect">
            <a:avLst/>
          </a:prstGeom>
          <a:noFill/>
          <a:ln>
            <a:solidFill>
              <a:schemeClr val="tx1"/>
            </a:solidFill>
          </a:ln>
        </p:spPr>
        <p:txBody>
          <a:bodyPr wrap="none" rtlCol="0">
            <a:spAutoFit/>
          </a:bodyPr>
          <a:lstStyle/>
          <a:p>
            <a:r>
              <a:rPr lang="en-US" b="1" dirty="0"/>
              <a:t>Evolution</a:t>
            </a:r>
            <a:endParaRPr lang="en-GB" b="1" dirty="0"/>
          </a:p>
        </p:txBody>
      </p:sp>
      <p:cxnSp>
        <p:nvCxnSpPr>
          <p:cNvPr id="23" name="Straight Arrow Connector 22">
            <a:extLst>
              <a:ext uri="{FF2B5EF4-FFF2-40B4-BE49-F238E27FC236}">
                <a16:creationId xmlns:a16="http://schemas.microsoft.com/office/drawing/2014/main" id="{9C021C0E-0248-5FA3-501C-10CEAD208BC9}"/>
              </a:ext>
            </a:extLst>
          </p:cNvPr>
          <p:cNvCxnSpPr>
            <a:cxnSpLocks/>
            <a:stCxn id="41" idx="2"/>
            <a:endCxn id="3" idx="0"/>
          </p:cNvCxnSpPr>
          <p:nvPr/>
        </p:nvCxnSpPr>
        <p:spPr>
          <a:xfrm flipH="1">
            <a:off x="3492421" y="4449953"/>
            <a:ext cx="888069" cy="7635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83DC130-C35E-E8FB-1608-66FF9778A8A2}"/>
              </a:ext>
            </a:extLst>
          </p:cNvPr>
          <p:cNvCxnSpPr>
            <a:cxnSpLocks/>
          </p:cNvCxnSpPr>
          <p:nvPr/>
        </p:nvCxnSpPr>
        <p:spPr>
          <a:xfrm>
            <a:off x="4370158" y="4428874"/>
            <a:ext cx="539565" cy="6461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07E3C416-2D5E-0C4E-6B72-93FBC29E6A1A}"/>
              </a:ext>
            </a:extLst>
          </p:cNvPr>
          <p:cNvCxnSpPr>
            <a:cxnSpLocks/>
          </p:cNvCxnSpPr>
          <p:nvPr/>
        </p:nvCxnSpPr>
        <p:spPr>
          <a:xfrm>
            <a:off x="6768130" y="4320285"/>
            <a:ext cx="0" cy="4512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E7964D85-C03D-470A-07B4-275978859D7B}"/>
              </a:ext>
            </a:extLst>
          </p:cNvPr>
          <p:cNvSpPr txBox="1"/>
          <p:nvPr/>
        </p:nvSpPr>
        <p:spPr>
          <a:xfrm>
            <a:off x="3180023" y="4705660"/>
            <a:ext cx="756938" cy="369332"/>
          </a:xfrm>
          <a:prstGeom prst="rect">
            <a:avLst/>
          </a:prstGeom>
          <a:noFill/>
        </p:spPr>
        <p:txBody>
          <a:bodyPr wrap="none" rtlCol="0">
            <a:spAutoFit/>
          </a:bodyPr>
          <a:lstStyle/>
          <a:p>
            <a:r>
              <a:rPr lang="en-US" i="1" dirty="0"/>
              <a:t>100%</a:t>
            </a:r>
            <a:endParaRPr lang="en-GB" i="1" dirty="0"/>
          </a:p>
        </p:txBody>
      </p:sp>
      <p:sp>
        <p:nvSpPr>
          <p:cNvPr id="30" name="TextBox 29">
            <a:extLst>
              <a:ext uri="{FF2B5EF4-FFF2-40B4-BE49-F238E27FC236}">
                <a16:creationId xmlns:a16="http://schemas.microsoft.com/office/drawing/2014/main" id="{D464B40C-87AF-AB84-9E63-C3CE136ED7A4}"/>
              </a:ext>
            </a:extLst>
          </p:cNvPr>
          <p:cNvSpPr txBox="1"/>
          <p:nvPr/>
        </p:nvSpPr>
        <p:spPr>
          <a:xfrm>
            <a:off x="4636080" y="4598213"/>
            <a:ext cx="756938" cy="369332"/>
          </a:xfrm>
          <a:prstGeom prst="rect">
            <a:avLst/>
          </a:prstGeom>
          <a:noFill/>
        </p:spPr>
        <p:txBody>
          <a:bodyPr wrap="none" rtlCol="0">
            <a:spAutoFit/>
          </a:bodyPr>
          <a:lstStyle/>
          <a:p>
            <a:r>
              <a:rPr lang="en-US" i="1" dirty="0"/>
              <a:t>100%</a:t>
            </a:r>
            <a:endParaRPr lang="en-GB" i="1" dirty="0"/>
          </a:p>
        </p:txBody>
      </p:sp>
      <p:sp>
        <p:nvSpPr>
          <p:cNvPr id="31" name="TextBox 30">
            <a:extLst>
              <a:ext uri="{FF2B5EF4-FFF2-40B4-BE49-F238E27FC236}">
                <a16:creationId xmlns:a16="http://schemas.microsoft.com/office/drawing/2014/main" id="{F0BF49E5-7D84-6BE3-E5D8-A7E9B07C0428}"/>
              </a:ext>
            </a:extLst>
          </p:cNvPr>
          <p:cNvSpPr txBox="1"/>
          <p:nvPr/>
        </p:nvSpPr>
        <p:spPr>
          <a:xfrm>
            <a:off x="6769890" y="4335834"/>
            <a:ext cx="756938" cy="369332"/>
          </a:xfrm>
          <a:prstGeom prst="rect">
            <a:avLst/>
          </a:prstGeom>
          <a:noFill/>
        </p:spPr>
        <p:txBody>
          <a:bodyPr wrap="none" rtlCol="0">
            <a:spAutoFit/>
          </a:bodyPr>
          <a:lstStyle/>
          <a:p>
            <a:r>
              <a:rPr lang="en-US" i="1" dirty="0"/>
              <a:t>100%</a:t>
            </a:r>
            <a:endParaRPr lang="en-GB" i="1" dirty="0"/>
          </a:p>
        </p:txBody>
      </p:sp>
      <p:cxnSp>
        <p:nvCxnSpPr>
          <p:cNvPr id="33" name="Straight Arrow Connector 32">
            <a:extLst>
              <a:ext uri="{FF2B5EF4-FFF2-40B4-BE49-F238E27FC236}">
                <a16:creationId xmlns:a16="http://schemas.microsoft.com/office/drawing/2014/main" id="{A1C22551-2C00-AD1F-0F57-43C309C064D3}"/>
              </a:ext>
            </a:extLst>
          </p:cNvPr>
          <p:cNvCxnSpPr>
            <a:cxnSpLocks/>
          </p:cNvCxnSpPr>
          <p:nvPr/>
        </p:nvCxnSpPr>
        <p:spPr>
          <a:xfrm>
            <a:off x="6433551" y="2962281"/>
            <a:ext cx="0" cy="84134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126D4166-CDC4-1067-79CD-343C171DB6EA}"/>
              </a:ext>
            </a:extLst>
          </p:cNvPr>
          <p:cNvSpPr txBox="1"/>
          <p:nvPr/>
        </p:nvSpPr>
        <p:spPr>
          <a:xfrm>
            <a:off x="6431316" y="3169730"/>
            <a:ext cx="756938" cy="369332"/>
          </a:xfrm>
          <a:prstGeom prst="rect">
            <a:avLst/>
          </a:prstGeom>
          <a:noFill/>
        </p:spPr>
        <p:txBody>
          <a:bodyPr wrap="square" rtlCol="0">
            <a:spAutoFit/>
          </a:bodyPr>
          <a:lstStyle/>
          <a:p>
            <a:r>
              <a:rPr lang="en-US" i="1" dirty="0"/>
              <a:t>100%</a:t>
            </a:r>
            <a:endParaRPr lang="en-GB" i="1" dirty="0"/>
          </a:p>
        </p:txBody>
      </p:sp>
      <p:sp>
        <p:nvSpPr>
          <p:cNvPr id="41" name="TextBox 40">
            <a:extLst>
              <a:ext uri="{FF2B5EF4-FFF2-40B4-BE49-F238E27FC236}">
                <a16:creationId xmlns:a16="http://schemas.microsoft.com/office/drawing/2014/main" id="{A6D8E13F-EC58-D38C-9B1F-EBD08C8BC963}"/>
              </a:ext>
            </a:extLst>
          </p:cNvPr>
          <p:cNvSpPr txBox="1"/>
          <p:nvPr/>
        </p:nvSpPr>
        <p:spPr>
          <a:xfrm>
            <a:off x="3642688" y="3803622"/>
            <a:ext cx="1475604" cy="646331"/>
          </a:xfrm>
          <a:prstGeom prst="rect">
            <a:avLst/>
          </a:prstGeom>
          <a:noFill/>
          <a:ln>
            <a:solidFill>
              <a:schemeClr val="tx1"/>
            </a:solidFill>
          </a:ln>
        </p:spPr>
        <p:txBody>
          <a:bodyPr wrap="square" rtlCol="0">
            <a:spAutoFit/>
          </a:bodyPr>
          <a:lstStyle/>
          <a:p>
            <a:r>
              <a:rPr lang="en-US" b="1" dirty="0"/>
              <a:t>Balagan Ltd</a:t>
            </a:r>
          </a:p>
          <a:p>
            <a:r>
              <a:rPr lang="en-US" b="1" dirty="0"/>
              <a:t>(Belize)</a:t>
            </a:r>
            <a:endParaRPr lang="en-GB" b="1" dirty="0"/>
          </a:p>
        </p:txBody>
      </p:sp>
      <p:cxnSp>
        <p:nvCxnSpPr>
          <p:cNvPr id="42" name="Straight Arrow Connector 41">
            <a:extLst>
              <a:ext uri="{FF2B5EF4-FFF2-40B4-BE49-F238E27FC236}">
                <a16:creationId xmlns:a16="http://schemas.microsoft.com/office/drawing/2014/main" id="{05B933BB-7631-3DCF-172F-DF94C6B1C1BA}"/>
              </a:ext>
            </a:extLst>
          </p:cNvPr>
          <p:cNvCxnSpPr>
            <a:cxnSpLocks/>
          </p:cNvCxnSpPr>
          <p:nvPr/>
        </p:nvCxnSpPr>
        <p:spPr>
          <a:xfrm>
            <a:off x="2937725" y="2982486"/>
            <a:ext cx="796557" cy="70392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26D60E09-7DCD-9058-7BBA-8FA74F0F0ABE}"/>
              </a:ext>
            </a:extLst>
          </p:cNvPr>
          <p:cNvCxnSpPr>
            <a:cxnSpLocks/>
          </p:cNvCxnSpPr>
          <p:nvPr/>
        </p:nvCxnSpPr>
        <p:spPr>
          <a:xfrm>
            <a:off x="4289939" y="2993925"/>
            <a:ext cx="0" cy="69051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706FBF86-EF1B-6753-2E5A-509DC4A7B94F}"/>
              </a:ext>
            </a:extLst>
          </p:cNvPr>
          <p:cNvCxnSpPr>
            <a:cxnSpLocks/>
          </p:cNvCxnSpPr>
          <p:nvPr/>
        </p:nvCxnSpPr>
        <p:spPr>
          <a:xfrm flipH="1">
            <a:off x="4909723" y="2961268"/>
            <a:ext cx="860673" cy="7231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188C45CE-302C-B2E9-0898-2945F0E787E3}"/>
              </a:ext>
            </a:extLst>
          </p:cNvPr>
          <p:cNvSpPr txBox="1"/>
          <p:nvPr/>
        </p:nvSpPr>
        <p:spPr>
          <a:xfrm>
            <a:off x="2723752" y="3225279"/>
            <a:ext cx="633507" cy="369332"/>
          </a:xfrm>
          <a:prstGeom prst="rect">
            <a:avLst/>
          </a:prstGeom>
          <a:noFill/>
        </p:spPr>
        <p:txBody>
          <a:bodyPr wrap="none" rtlCol="0">
            <a:spAutoFit/>
          </a:bodyPr>
          <a:lstStyle/>
          <a:p>
            <a:r>
              <a:rPr lang="en-US" i="1" dirty="0"/>
              <a:t>33%</a:t>
            </a:r>
            <a:endParaRPr lang="en-GB" i="1" dirty="0"/>
          </a:p>
        </p:txBody>
      </p:sp>
      <p:sp>
        <p:nvSpPr>
          <p:cNvPr id="50" name="TextBox 49">
            <a:extLst>
              <a:ext uri="{FF2B5EF4-FFF2-40B4-BE49-F238E27FC236}">
                <a16:creationId xmlns:a16="http://schemas.microsoft.com/office/drawing/2014/main" id="{FABD4D78-18FC-67AB-7DB2-500B7083024A}"/>
              </a:ext>
            </a:extLst>
          </p:cNvPr>
          <p:cNvSpPr txBox="1"/>
          <p:nvPr/>
        </p:nvSpPr>
        <p:spPr>
          <a:xfrm>
            <a:off x="3727916" y="3153751"/>
            <a:ext cx="633507" cy="369332"/>
          </a:xfrm>
          <a:prstGeom prst="rect">
            <a:avLst/>
          </a:prstGeom>
          <a:noFill/>
        </p:spPr>
        <p:txBody>
          <a:bodyPr wrap="none" rtlCol="0">
            <a:spAutoFit/>
          </a:bodyPr>
          <a:lstStyle/>
          <a:p>
            <a:r>
              <a:rPr lang="en-US" i="1" dirty="0"/>
              <a:t>33%</a:t>
            </a:r>
            <a:endParaRPr lang="en-GB" i="1" dirty="0"/>
          </a:p>
        </p:txBody>
      </p:sp>
      <p:sp>
        <p:nvSpPr>
          <p:cNvPr id="51" name="TextBox 50">
            <a:extLst>
              <a:ext uri="{FF2B5EF4-FFF2-40B4-BE49-F238E27FC236}">
                <a16:creationId xmlns:a16="http://schemas.microsoft.com/office/drawing/2014/main" id="{CCF7BB70-EDB6-7FB2-19BE-67076B20A0FB}"/>
              </a:ext>
            </a:extLst>
          </p:cNvPr>
          <p:cNvSpPr txBox="1"/>
          <p:nvPr/>
        </p:nvSpPr>
        <p:spPr>
          <a:xfrm>
            <a:off x="4600326" y="3134451"/>
            <a:ext cx="633507" cy="369332"/>
          </a:xfrm>
          <a:prstGeom prst="rect">
            <a:avLst/>
          </a:prstGeom>
          <a:noFill/>
        </p:spPr>
        <p:txBody>
          <a:bodyPr wrap="none" rtlCol="0">
            <a:spAutoFit/>
          </a:bodyPr>
          <a:lstStyle/>
          <a:p>
            <a:r>
              <a:rPr lang="en-US" i="1" dirty="0"/>
              <a:t>33%</a:t>
            </a:r>
            <a:endParaRPr lang="en-GB" i="1" dirty="0"/>
          </a:p>
        </p:txBody>
      </p:sp>
      <p:sp>
        <p:nvSpPr>
          <p:cNvPr id="52" name="TextBox 51">
            <a:extLst>
              <a:ext uri="{FF2B5EF4-FFF2-40B4-BE49-F238E27FC236}">
                <a16:creationId xmlns:a16="http://schemas.microsoft.com/office/drawing/2014/main" id="{74254E04-0F4D-08B8-8C30-DDBD9D455331}"/>
              </a:ext>
            </a:extLst>
          </p:cNvPr>
          <p:cNvSpPr txBox="1"/>
          <p:nvPr/>
        </p:nvSpPr>
        <p:spPr>
          <a:xfrm>
            <a:off x="9531656" y="3721050"/>
            <a:ext cx="2219814" cy="1754326"/>
          </a:xfrm>
          <a:prstGeom prst="rect">
            <a:avLst/>
          </a:prstGeom>
          <a:noFill/>
          <a:ln>
            <a:solidFill>
              <a:schemeClr val="tx1"/>
            </a:solidFill>
            <a:prstDash val="dash"/>
          </a:ln>
        </p:spPr>
        <p:txBody>
          <a:bodyPr wrap="square">
            <a:spAutoFit/>
          </a:bodyPr>
          <a:lstStyle/>
          <a:p>
            <a:r>
              <a:rPr lang="en-US" b="0" i="0" dirty="0">
                <a:solidFill>
                  <a:srgbClr val="3C3B35"/>
                </a:solidFill>
                <a:effectLst/>
                <a:latin typeface="Arial" panose="020B0604020202020204" pitchFamily="34" charset="0"/>
              </a:rPr>
              <a:t>Jersey Court: we were told changes may to relate </a:t>
            </a:r>
            <a:r>
              <a:rPr lang="en-US" b="1" i="0" u="sng" dirty="0">
                <a:solidFill>
                  <a:srgbClr val="3C3B35"/>
                </a:solidFill>
                <a:effectLst/>
                <a:latin typeface="Arial" panose="020B0604020202020204" pitchFamily="34" charset="0"/>
              </a:rPr>
              <a:t>tax issues</a:t>
            </a:r>
            <a:r>
              <a:rPr lang="en-US" b="0" i="0" dirty="0">
                <a:solidFill>
                  <a:srgbClr val="3C3B35"/>
                </a:solidFill>
                <a:effectLst/>
                <a:latin typeface="Arial" panose="020B0604020202020204" pitchFamily="34" charset="0"/>
              </a:rPr>
              <a:t> connected with their place of residence</a:t>
            </a:r>
            <a:endParaRPr lang="en-GB" dirty="0"/>
          </a:p>
        </p:txBody>
      </p:sp>
    </p:spTree>
    <p:extLst>
      <p:ext uri="{BB962C8B-B14F-4D97-AF65-F5344CB8AC3E}">
        <p14:creationId xmlns:p14="http://schemas.microsoft.com/office/powerpoint/2010/main" val="2495590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5E022-A639-F6D7-7EAB-D45C7ED77F5D}"/>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09C69A7-24EA-126B-86D3-6B19D6F85888}"/>
              </a:ext>
            </a:extLst>
          </p:cNvPr>
          <p:cNvSpPr txBox="1"/>
          <p:nvPr/>
        </p:nvSpPr>
        <p:spPr>
          <a:xfrm>
            <a:off x="2440500" y="129360"/>
            <a:ext cx="9324037" cy="923330"/>
          </a:xfrm>
          <a:prstGeom prst="rect">
            <a:avLst/>
          </a:prstGeom>
          <a:noFill/>
          <a:ln>
            <a:noFill/>
          </a:ln>
        </p:spPr>
        <p:txBody>
          <a:bodyPr wrap="square" rtlCol="0">
            <a:spAutoFit/>
          </a:bodyPr>
          <a:lstStyle/>
          <a:p>
            <a:r>
              <a:rPr lang="es-ES" i="0" dirty="0">
                <a:solidFill>
                  <a:srgbClr val="3C3B35"/>
                </a:solidFill>
                <a:effectLst/>
                <a:latin typeface="Arial" panose="020B0604020202020204" pitchFamily="34" charset="0"/>
              </a:rPr>
              <a:t>El gobierno de los EE. UU. tomó medidas para impedir que </a:t>
            </a:r>
            <a:r>
              <a:rPr lang="es-ES" i="0" dirty="0" err="1">
                <a:solidFill>
                  <a:srgbClr val="3C3B35"/>
                </a:solidFill>
                <a:effectLst/>
                <a:latin typeface="Arial" panose="020B0604020202020204" pitchFamily="34" charset="0"/>
              </a:rPr>
              <a:t>Bengis</a:t>
            </a:r>
            <a:r>
              <a:rPr lang="es-ES" i="0" dirty="0">
                <a:solidFill>
                  <a:srgbClr val="3C3B35"/>
                </a:solidFill>
                <a:effectLst/>
                <a:latin typeface="Arial" panose="020B0604020202020204" pitchFamily="34" charset="0"/>
              </a:rPr>
              <a:t>, David </a:t>
            </a:r>
            <a:r>
              <a:rPr lang="es-ES" i="0" dirty="0" err="1">
                <a:solidFill>
                  <a:srgbClr val="3C3B35"/>
                </a:solidFill>
                <a:effectLst/>
                <a:latin typeface="Arial" panose="020B0604020202020204" pitchFamily="34" charset="0"/>
              </a:rPr>
              <a:t>Bengis</a:t>
            </a:r>
            <a:r>
              <a:rPr lang="es-ES" i="0" dirty="0">
                <a:solidFill>
                  <a:srgbClr val="3C3B35"/>
                </a:solidFill>
                <a:effectLst/>
                <a:latin typeface="Arial" panose="020B0604020202020204" pitchFamily="34" charset="0"/>
              </a:rPr>
              <a:t> y otro acusado en los procedimientos estadounidenses transfirieran los activos mantenidos en las cuentas de Pearl, </a:t>
            </a:r>
            <a:r>
              <a:rPr lang="es-ES" i="0" dirty="0" err="1">
                <a:solidFill>
                  <a:srgbClr val="3C3B35"/>
                </a:solidFill>
                <a:effectLst/>
                <a:latin typeface="Arial" panose="020B0604020202020204" pitchFamily="34" charset="0"/>
              </a:rPr>
              <a:t>Biema</a:t>
            </a:r>
            <a:r>
              <a:rPr lang="es-ES" i="0" dirty="0">
                <a:solidFill>
                  <a:srgbClr val="3C3B35"/>
                </a:solidFill>
                <a:effectLst/>
                <a:latin typeface="Arial" panose="020B0604020202020204" pitchFamily="34" charset="0"/>
              </a:rPr>
              <a:t> y </a:t>
            </a:r>
            <a:r>
              <a:rPr lang="es-ES" i="0" dirty="0" err="1">
                <a:solidFill>
                  <a:srgbClr val="3C3B35"/>
                </a:solidFill>
                <a:effectLst/>
                <a:latin typeface="Arial" panose="020B0604020202020204" pitchFamily="34" charset="0"/>
              </a:rPr>
              <a:t>Evolution</a:t>
            </a:r>
            <a:r>
              <a:rPr lang="es-ES" i="0" dirty="0">
                <a:solidFill>
                  <a:srgbClr val="3C3B35"/>
                </a:solidFill>
                <a:effectLst/>
                <a:latin typeface="Arial" panose="020B0604020202020204" pitchFamily="34" charset="0"/>
              </a:rPr>
              <a:t> con SG </a:t>
            </a:r>
            <a:r>
              <a:rPr lang="es-ES" i="0" dirty="0" err="1">
                <a:solidFill>
                  <a:srgbClr val="3C3B35"/>
                </a:solidFill>
                <a:effectLst/>
                <a:latin typeface="Arial" panose="020B0604020202020204" pitchFamily="34" charset="0"/>
              </a:rPr>
              <a:t>Hambros</a:t>
            </a:r>
            <a:r>
              <a:rPr lang="es-ES" i="0" dirty="0">
                <a:solidFill>
                  <a:srgbClr val="3C3B35"/>
                </a:solidFill>
                <a:effectLst/>
                <a:latin typeface="Arial" panose="020B0604020202020204" pitchFamily="34" charset="0"/>
              </a:rPr>
              <a:t>.</a:t>
            </a:r>
            <a:endParaRPr lang="en-GB" dirty="0"/>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1927194" cy="369332"/>
          </a:xfrm>
          <a:prstGeom prst="rect">
            <a:avLst/>
          </a:prstGeom>
          <a:noFill/>
        </p:spPr>
        <p:txBody>
          <a:bodyPr wrap="none" rtlCol="0">
            <a:spAutoFit/>
          </a:bodyPr>
          <a:lstStyle/>
          <a:p>
            <a:r>
              <a:rPr lang="en-US" dirty="0"/>
              <a:t>2013- March 11th</a:t>
            </a:r>
            <a:endParaRPr lang="en-GB" dirty="0"/>
          </a:p>
        </p:txBody>
      </p:sp>
    </p:spTree>
    <p:extLst>
      <p:ext uri="{BB962C8B-B14F-4D97-AF65-F5344CB8AC3E}">
        <p14:creationId xmlns:p14="http://schemas.microsoft.com/office/powerpoint/2010/main" val="1173534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E78002-5C5B-26BE-ABF2-02BED5CBC057}"/>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643935E-9923-3769-5CB2-1B6122F9BD46}"/>
              </a:ext>
            </a:extLst>
          </p:cNvPr>
          <p:cNvSpPr txBox="1"/>
          <p:nvPr/>
        </p:nvSpPr>
        <p:spPr>
          <a:xfrm>
            <a:off x="237376" y="2421879"/>
            <a:ext cx="784254" cy="369332"/>
          </a:xfrm>
          <a:prstGeom prst="rect">
            <a:avLst/>
          </a:prstGeom>
          <a:noFill/>
        </p:spPr>
        <p:txBody>
          <a:bodyPr wrap="none" rtlCol="0">
            <a:spAutoFit/>
          </a:bodyPr>
          <a:lstStyle/>
          <a:p>
            <a:r>
              <a:rPr lang="en-US" b="1" dirty="0"/>
              <a:t>David</a:t>
            </a:r>
            <a:endParaRPr lang="en-GB" b="1" dirty="0"/>
          </a:p>
        </p:txBody>
      </p:sp>
      <p:sp>
        <p:nvSpPr>
          <p:cNvPr id="9" name="TextBox 8">
            <a:extLst>
              <a:ext uri="{FF2B5EF4-FFF2-40B4-BE49-F238E27FC236}">
                <a16:creationId xmlns:a16="http://schemas.microsoft.com/office/drawing/2014/main" id="{809C69A7-24EA-126B-86D3-6B19D6F85888}"/>
              </a:ext>
            </a:extLst>
          </p:cNvPr>
          <p:cNvSpPr txBox="1"/>
          <p:nvPr/>
        </p:nvSpPr>
        <p:spPr>
          <a:xfrm>
            <a:off x="2291889" y="498692"/>
            <a:ext cx="2276970" cy="646331"/>
          </a:xfrm>
          <a:prstGeom prst="rect">
            <a:avLst/>
          </a:prstGeom>
          <a:noFill/>
          <a:ln>
            <a:solidFill>
              <a:schemeClr val="tx1"/>
            </a:solidFill>
          </a:ln>
        </p:spPr>
        <p:txBody>
          <a:bodyPr wrap="none" rtlCol="0">
            <a:spAutoFit/>
          </a:bodyPr>
          <a:lstStyle/>
          <a:p>
            <a:pPr algn="ctr"/>
            <a:r>
              <a:rPr lang="en-GB" b="1" i="0" dirty="0" err="1">
                <a:solidFill>
                  <a:srgbClr val="3C3B35"/>
                </a:solidFill>
                <a:effectLst/>
                <a:latin typeface="Arial" panose="020B0604020202020204" pitchFamily="34" charset="0"/>
              </a:rPr>
              <a:t>InWealth</a:t>
            </a:r>
            <a:r>
              <a:rPr lang="en-GB" b="1" i="0" dirty="0">
                <a:solidFill>
                  <a:srgbClr val="3C3B35"/>
                </a:solidFill>
                <a:effectLst/>
                <a:latin typeface="Arial" panose="020B0604020202020204" pitchFamily="34" charset="0"/>
              </a:rPr>
              <a:t> Trustees </a:t>
            </a:r>
          </a:p>
          <a:p>
            <a:pPr algn="ctr"/>
            <a:r>
              <a:rPr lang="en-GB" b="1" i="0" dirty="0">
                <a:solidFill>
                  <a:srgbClr val="002060"/>
                </a:solidFill>
                <a:effectLst/>
                <a:latin typeface="Arial" panose="020B0604020202020204" pitchFamily="34" charset="0"/>
              </a:rPr>
              <a:t>Nevis</a:t>
            </a:r>
            <a:r>
              <a:rPr lang="en-GB" b="1" i="0" dirty="0">
                <a:solidFill>
                  <a:srgbClr val="3C3B35"/>
                </a:solidFill>
                <a:effectLst/>
                <a:latin typeface="Arial" panose="020B0604020202020204" pitchFamily="34" charset="0"/>
              </a:rPr>
              <a:t> Limited</a:t>
            </a:r>
            <a:endParaRPr lang="en-GB" b="1" dirty="0"/>
          </a:p>
        </p:txBody>
      </p:sp>
      <p:cxnSp>
        <p:nvCxnSpPr>
          <p:cNvPr id="11" name="Straight Arrow Connector 10">
            <a:extLst>
              <a:ext uri="{FF2B5EF4-FFF2-40B4-BE49-F238E27FC236}">
                <a16:creationId xmlns:a16="http://schemas.microsoft.com/office/drawing/2014/main" id="{9286F180-9A7C-9E87-0562-0D2FC20D9952}"/>
              </a:ext>
            </a:extLst>
          </p:cNvPr>
          <p:cNvCxnSpPr>
            <a:cxnSpLocks/>
            <a:endCxn id="35" idx="0"/>
          </p:cNvCxnSpPr>
          <p:nvPr/>
        </p:nvCxnSpPr>
        <p:spPr>
          <a:xfrm flipH="1">
            <a:off x="2726017" y="1151929"/>
            <a:ext cx="754673" cy="8943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D9061B3-2EF3-7D24-4C47-123107EE7CF1}"/>
              </a:ext>
            </a:extLst>
          </p:cNvPr>
          <p:cNvSpPr txBox="1"/>
          <p:nvPr/>
        </p:nvSpPr>
        <p:spPr>
          <a:xfrm>
            <a:off x="3297793" y="1218664"/>
            <a:ext cx="918778" cy="369332"/>
          </a:xfrm>
          <a:prstGeom prst="rect">
            <a:avLst/>
          </a:prstGeom>
          <a:noFill/>
        </p:spPr>
        <p:txBody>
          <a:bodyPr wrap="none" rtlCol="0">
            <a:spAutoFit/>
          </a:bodyPr>
          <a:lstStyle/>
          <a:p>
            <a:r>
              <a:rPr lang="en-US" i="1" dirty="0"/>
              <a:t>Trustee</a:t>
            </a:r>
            <a:endParaRPr lang="en-GB" i="1" dirty="0"/>
          </a:p>
        </p:txBody>
      </p:sp>
      <p:cxnSp>
        <p:nvCxnSpPr>
          <p:cNvPr id="14" name="Straight Arrow Connector 13">
            <a:extLst>
              <a:ext uri="{FF2B5EF4-FFF2-40B4-BE49-F238E27FC236}">
                <a16:creationId xmlns:a16="http://schemas.microsoft.com/office/drawing/2014/main" id="{EF8B2F61-FC3C-0CFD-03A8-A43296345CA8}"/>
              </a:ext>
            </a:extLst>
          </p:cNvPr>
          <p:cNvCxnSpPr>
            <a:cxnSpLocks/>
          </p:cNvCxnSpPr>
          <p:nvPr/>
        </p:nvCxnSpPr>
        <p:spPr>
          <a:xfrm>
            <a:off x="1021630" y="2337943"/>
            <a:ext cx="95073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FDD41B-3B28-35F9-EC34-4918A27C9FBD}"/>
              </a:ext>
            </a:extLst>
          </p:cNvPr>
          <p:cNvSpPr txBox="1"/>
          <p:nvPr/>
        </p:nvSpPr>
        <p:spPr>
          <a:xfrm>
            <a:off x="991553" y="1885915"/>
            <a:ext cx="842346" cy="369332"/>
          </a:xfrm>
          <a:prstGeom prst="rect">
            <a:avLst/>
          </a:prstGeom>
          <a:noFill/>
        </p:spPr>
        <p:txBody>
          <a:bodyPr wrap="none" rtlCol="0">
            <a:spAutoFit/>
          </a:bodyPr>
          <a:lstStyle/>
          <a:p>
            <a:r>
              <a:rPr lang="en-US" i="1" dirty="0"/>
              <a:t>Settlor</a:t>
            </a:r>
            <a:endParaRPr lang="en-GB" i="1" dirty="0"/>
          </a:p>
        </p:txBody>
      </p:sp>
      <p:pic>
        <p:nvPicPr>
          <p:cNvPr id="17" name="Picture 16">
            <a:extLst>
              <a:ext uri="{FF2B5EF4-FFF2-40B4-BE49-F238E27FC236}">
                <a16:creationId xmlns:a16="http://schemas.microsoft.com/office/drawing/2014/main" id="{3C767FC5-ADD1-0EF7-05BE-8C8ACD73EEA6}"/>
              </a:ext>
            </a:extLst>
          </p:cNvPr>
          <p:cNvPicPr>
            <a:picLocks noChangeAspect="1"/>
          </p:cNvPicPr>
          <p:nvPr/>
        </p:nvPicPr>
        <p:blipFill>
          <a:blip r:embed="rId2"/>
          <a:stretch>
            <a:fillRect/>
          </a:stretch>
        </p:blipFill>
        <p:spPr>
          <a:xfrm>
            <a:off x="6565457" y="64970"/>
            <a:ext cx="1414014" cy="743498"/>
          </a:xfrm>
          <a:prstGeom prst="rect">
            <a:avLst/>
          </a:prstGeom>
          <a:ln w="28575">
            <a:noFill/>
          </a:ln>
        </p:spPr>
      </p:pic>
      <p:pic>
        <p:nvPicPr>
          <p:cNvPr id="20" name="Graphic 19" descr="Office worker male with solid fill">
            <a:extLst>
              <a:ext uri="{FF2B5EF4-FFF2-40B4-BE49-F238E27FC236}">
                <a16:creationId xmlns:a16="http://schemas.microsoft.com/office/drawing/2014/main" id="{26F3191A-AD11-B779-984B-D262744B94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9760" y="1887155"/>
            <a:ext cx="537705" cy="537705"/>
          </a:xfrm>
          <a:prstGeom prst="rect">
            <a:avLst/>
          </a:prstGeom>
        </p:spPr>
      </p:pic>
      <p:sp>
        <p:nvSpPr>
          <p:cNvPr id="21" name="TextBox 20">
            <a:extLst>
              <a:ext uri="{FF2B5EF4-FFF2-40B4-BE49-F238E27FC236}">
                <a16:creationId xmlns:a16="http://schemas.microsoft.com/office/drawing/2014/main" id="{C549E666-2C3A-999B-2170-1C2FBD15CB71}"/>
              </a:ext>
            </a:extLst>
          </p:cNvPr>
          <p:cNvSpPr txBox="1"/>
          <p:nvPr/>
        </p:nvSpPr>
        <p:spPr>
          <a:xfrm>
            <a:off x="6761724" y="762301"/>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cxnSp>
        <p:nvCxnSpPr>
          <p:cNvPr id="24" name="Straight Arrow Connector 23">
            <a:extLst>
              <a:ext uri="{FF2B5EF4-FFF2-40B4-BE49-F238E27FC236}">
                <a16:creationId xmlns:a16="http://schemas.microsoft.com/office/drawing/2014/main" id="{8A3AD1BB-0AE4-150A-6D2C-865A96516D9F}"/>
              </a:ext>
            </a:extLst>
          </p:cNvPr>
          <p:cNvCxnSpPr>
            <a:cxnSpLocks/>
          </p:cNvCxnSpPr>
          <p:nvPr/>
        </p:nvCxnSpPr>
        <p:spPr>
          <a:xfrm flipH="1">
            <a:off x="3129757" y="905983"/>
            <a:ext cx="3638373" cy="110314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495C575-7C27-547F-7F69-F2F0D41167A6}"/>
              </a:ext>
            </a:extLst>
          </p:cNvPr>
          <p:cNvSpPr txBox="1"/>
          <p:nvPr/>
        </p:nvSpPr>
        <p:spPr>
          <a:xfrm>
            <a:off x="5478463" y="645897"/>
            <a:ext cx="1108509" cy="369332"/>
          </a:xfrm>
          <a:prstGeom prst="rect">
            <a:avLst/>
          </a:prstGeom>
          <a:noFill/>
        </p:spPr>
        <p:txBody>
          <a:bodyPr wrap="none" rtlCol="0">
            <a:spAutoFit/>
          </a:bodyPr>
          <a:lstStyle/>
          <a:p>
            <a:r>
              <a:rPr lang="en-US" i="1" dirty="0"/>
              <a:t>Protector</a:t>
            </a:r>
            <a:endParaRPr lang="en-GB" i="1" dirty="0"/>
          </a:p>
        </p:txBody>
      </p:sp>
      <p:sp>
        <p:nvSpPr>
          <p:cNvPr id="35" name="TextBox 34">
            <a:extLst>
              <a:ext uri="{FF2B5EF4-FFF2-40B4-BE49-F238E27FC236}">
                <a16:creationId xmlns:a16="http://schemas.microsoft.com/office/drawing/2014/main" id="{A1391ED0-8A58-983E-DC28-2740B1D1AA3C}"/>
              </a:ext>
            </a:extLst>
          </p:cNvPr>
          <p:cNvSpPr txBox="1"/>
          <p:nvPr/>
        </p:nvSpPr>
        <p:spPr>
          <a:xfrm>
            <a:off x="1971344"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Gamma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8" name="TextBox 37">
            <a:extLst>
              <a:ext uri="{FF2B5EF4-FFF2-40B4-BE49-F238E27FC236}">
                <a16:creationId xmlns:a16="http://schemas.microsoft.com/office/drawing/2014/main" id="{5AC8F99B-EA84-3D0C-FC6A-C6FCD53A81D3}"/>
              </a:ext>
            </a:extLst>
          </p:cNvPr>
          <p:cNvSpPr txBox="1"/>
          <p:nvPr/>
        </p:nvSpPr>
        <p:spPr>
          <a:xfrm>
            <a:off x="3577150"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Lambda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9" name="TextBox 38">
            <a:extLst>
              <a:ext uri="{FF2B5EF4-FFF2-40B4-BE49-F238E27FC236}">
                <a16:creationId xmlns:a16="http://schemas.microsoft.com/office/drawing/2014/main" id="{CDB73DE2-86C3-AA4F-4DB3-63C6790A7389}"/>
              </a:ext>
            </a:extLst>
          </p:cNvPr>
          <p:cNvSpPr txBox="1"/>
          <p:nvPr/>
        </p:nvSpPr>
        <p:spPr>
          <a:xfrm>
            <a:off x="5151387"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Delta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cxnSp>
        <p:nvCxnSpPr>
          <p:cNvPr id="36" name="Straight Arrow Connector 35">
            <a:extLst>
              <a:ext uri="{FF2B5EF4-FFF2-40B4-BE49-F238E27FC236}">
                <a16:creationId xmlns:a16="http://schemas.microsoft.com/office/drawing/2014/main" id="{2D9DBA26-7340-90E2-AF0D-10F8686EFA91}"/>
              </a:ext>
            </a:extLst>
          </p:cNvPr>
          <p:cNvCxnSpPr>
            <a:cxnSpLocks/>
          </p:cNvCxnSpPr>
          <p:nvPr/>
        </p:nvCxnSpPr>
        <p:spPr>
          <a:xfrm>
            <a:off x="3579037" y="1151929"/>
            <a:ext cx="310491" cy="9088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10452EDF-743B-2B6A-41D4-A574FF28FB19}"/>
              </a:ext>
            </a:extLst>
          </p:cNvPr>
          <p:cNvCxnSpPr>
            <a:cxnSpLocks/>
          </p:cNvCxnSpPr>
          <p:nvPr/>
        </p:nvCxnSpPr>
        <p:spPr>
          <a:xfrm>
            <a:off x="3818260" y="1142026"/>
            <a:ext cx="1680740" cy="91377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6F4F176F-5EAB-DE86-96FF-4D6A0D9BCE43}"/>
              </a:ext>
            </a:extLst>
          </p:cNvPr>
          <p:cNvCxnSpPr>
            <a:cxnSpLocks/>
            <a:endCxn id="38" idx="0"/>
          </p:cNvCxnSpPr>
          <p:nvPr/>
        </p:nvCxnSpPr>
        <p:spPr>
          <a:xfrm flipH="1">
            <a:off x="4331823" y="993174"/>
            <a:ext cx="2478990" cy="10530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A9D23957-87E0-84D4-BD6F-E0B92303A004}"/>
              </a:ext>
            </a:extLst>
          </p:cNvPr>
          <p:cNvCxnSpPr>
            <a:cxnSpLocks/>
          </p:cNvCxnSpPr>
          <p:nvPr/>
        </p:nvCxnSpPr>
        <p:spPr>
          <a:xfrm flipH="1">
            <a:off x="5787671" y="1079032"/>
            <a:ext cx="1045604" cy="89515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84187A6-51C3-78B8-8F0C-7FE671D1477B}"/>
              </a:ext>
            </a:extLst>
          </p:cNvPr>
          <p:cNvSpPr txBox="1"/>
          <p:nvPr/>
        </p:nvSpPr>
        <p:spPr>
          <a:xfrm>
            <a:off x="87737" y="4098853"/>
            <a:ext cx="784254" cy="369332"/>
          </a:xfrm>
          <a:prstGeom prst="rect">
            <a:avLst/>
          </a:prstGeom>
          <a:noFill/>
        </p:spPr>
        <p:txBody>
          <a:bodyPr wrap="none" rtlCol="0">
            <a:spAutoFit/>
          </a:bodyPr>
          <a:lstStyle/>
          <a:p>
            <a:r>
              <a:rPr lang="en-US" b="1" dirty="0"/>
              <a:t>David</a:t>
            </a:r>
            <a:endParaRPr lang="en-GB" b="1" dirty="0"/>
          </a:p>
        </p:txBody>
      </p:sp>
      <p:pic>
        <p:nvPicPr>
          <p:cNvPr id="10" name="Graphic 9" descr="Office worker male with solid fill">
            <a:extLst>
              <a:ext uri="{FF2B5EF4-FFF2-40B4-BE49-F238E27FC236}">
                <a16:creationId xmlns:a16="http://schemas.microsoft.com/office/drawing/2014/main" id="{9E1855E4-0D3A-FCBF-EE24-3432E2CAB2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6005" y="3580913"/>
            <a:ext cx="537705" cy="537705"/>
          </a:xfrm>
          <a:prstGeom prst="rect">
            <a:avLst/>
          </a:prstGeom>
        </p:spPr>
      </p:pic>
      <p:sp>
        <p:nvSpPr>
          <p:cNvPr id="18" name="TextBox 17">
            <a:extLst>
              <a:ext uri="{FF2B5EF4-FFF2-40B4-BE49-F238E27FC236}">
                <a16:creationId xmlns:a16="http://schemas.microsoft.com/office/drawing/2014/main" id="{83D3B1D3-50D3-7805-A870-EF638470FCE7}"/>
              </a:ext>
            </a:extLst>
          </p:cNvPr>
          <p:cNvSpPr txBox="1"/>
          <p:nvPr/>
        </p:nvSpPr>
        <p:spPr>
          <a:xfrm>
            <a:off x="8252999" y="2334962"/>
            <a:ext cx="784254" cy="369332"/>
          </a:xfrm>
          <a:prstGeom prst="rect">
            <a:avLst/>
          </a:prstGeom>
          <a:noFill/>
        </p:spPr>
        <p:txBody>
          <a:bodyPr wrap="none" rtlCol="0">
            <a:spAutoFit/>
          </a:bodyPr>
          <a:lstStyle/>
          <a:p>
            <a:r>
              <a:rPr lang="en-US" b="1" dirty="0"/>
              <a:t>David</a:t>
            </a:r>
            <a:endParaRPr lang="en-GB" b="1" dirty="0"/>
          </a:p>
        </p:txBody>
      </p:sp>
      <p:pic>
        <p:nvPicPr>
          <p:cNvPr id="19" name="Graphic 18" descr="Office worker male with solid fill">
            <a:extLst>
              <a:ext uri="{FF2B5EF4-FFF2-40B4-BE49-F238E27FC236}">
                <a16:creationId xmlns:a16="http://schemas.microsoft.com/office/drawing/2014/main" id="{B0FB9CE6-434B-4ED6-CB00-277C1BF80B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95383" y="1800238"/>
            <a:ext cx="537705" cy="537705"/>
          </a:xfrm>
          <a:prstGeom prst="rect">
            <a:avLst/>
          </a:prstGeom>
        </p:spPr>
      </p:pic>
      <p:cxnSp>
        <p:nvCxnSpPr>
          <p:cNvPr id="22" name="Straight Arrow Connector 21">
            <a:extLst>
              <a:ext uri="{FF2B5EF4-FFF2-40B4-BE49-F238E27FC236}">
                <a16:creationId xmlns:a16="http://schemas.microsoft.com/office/drawing/2014/main" id="{2250FFB5-2807-A792-68E2-DA8840B0174A}"/>
              </a:ext>
            </a:extLst>
          </p:cNvPr>
          <p:cNvCxnSpPr>
            <a:cxnSpLocks/>
          </p:cNvCxnSpPr>
          <p:nvPr/>
        </p:nvCxnSpPr>
        <p:spPr>
          <a:xfrm flipH="1">
            <a:off x="789611" y="2855884"/>
            <a:ext cx="1203655" cy="79372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6" name="Graphic 25" descr="School boy">
            <a:extLst>
              <a:ext uri="{FF2B5EF4-FFF2-40B4-BE49-F238E27FC236}">
                <a16:creationId xmlns:a16="http://schemas.microsoft.com/office/drawing/2014/main" id="{573A003F-7459-3CE3-1978-BA30AFBF97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1305" y="1800238"/>
            <a:ext cx="610875" cy="610875"/>
          </a:xfrm>
          <a:prstGeom prst="rect">
            <a:avLst/>
          </a:prstGeom>
        </p:spPr>
      </p:pic>
      <p:sp>
        <p:nvSpPr>
          <p:cNvPr id="32" name="TextBox 31">
            <a:extLst>
              <a:ext uri="{FF2B5EF4-FFF2-40B4-BE49-F238E27FC236}">
                <a16:creationId xmlns:a16="http://schemas.microsoft.com/office/drawing/2014/main" id="{751CE1D0-6F25-63EE-D004-CED28ACF90BC}"/>
              </a:ext>
            </a:extLst>
          </p:cNvPr>
          <p:cNvSpPr txBox="1"/>
          <p:nvPr/>
        </p:nvSpPr>
        <p:spPr>
          <a:xfrm>
            <a:off x="9179637" y="2323241"/>
            <a:ext cx="704039" cy="369332"/>
          </a:xfrm>
          <a:prstGeom prst="rect">
            <a:avLst/>
          </a:prstGeom>
          <a:noFill/>
        </p:spPr>
        <p:txBody>
          <a:bodyPr wrap="none" rtlCol="0">
            <a:spAutoFit/>
          </a:bodyPr>
          <a:lstStyle/>
          <a:p>
            <a:r>
              <a:rPr lang="en-US" b="1" dirty="0"/>
              <a:t>(son)</a:t>
            </a:r>
            <a:endParaRPr lang="en-GB" b="1" dirty="0"/>
          </a:p>
        </p:txBody>
      </p:sp>
      <p:pic>
        <p:nvPicPr>
          <p:cNvPr id="34" name="Graphic 33" descr="School boy">
            <a:extLst>
              <a:ext uri="{FF2B5EF4-FFF2-40B4-BE49-F238E27FC236}">
                <a16:creationId xmlns:a16="http://schemas.microsoft.com/office/drawing/2014/main" id="{E1C98183-416C-941D-1DE3-5CB41D3060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2167" y="3567559"/>
            <a:ext cx="610875" cy="610875"/>
          </a:xfrm>
          <a:prstGeom prst="rect">
            <a:avLst/>
          </a:prstGeom>
        </p:spPr>
      </p:pic>
      <p:sp>
        <p:nvSpPr>
          <p:cNvPr id="40" name="TextBox 39">
            <a:extLst>
              <a:ext uri="{FF2B5EF4-FFF2-40B4-BE49-F238E27FC236}">
                <a16:creationId xmlns:a16="http://schemas.microsoft.com/office/drawing/2014/main" id="{EF0A227E-F651-DE34-21E1-0D56D0B83BF2}"/>
              </a:ext>
            </a:extLst>
          </p:cNvPr>
          <p:cNvSpPr txBox="1"/>
          <p:nvPr/>
        </p:nvSpPr>
        <p:spPr>
          <a:xfrm>
            <a:off x="820499" y="4090562"/>
            <a:ext cx="704039" cy="369332"/>
          </a:xfrm>
          <a:prstGeom prst="rect">
            <a:avLst/>
          </a:prstGeom>
          <a:noFill/>
        </p:spPr>
        <p:txBody>
          <a:bodyPr wrap="none" rtlCol="0">
            <a:spAutoFit/>
          </a:bodyPr>
          <a:lstStyle/>
          <a:p>
            <a:r>
              <a:rPr lang="en-US" b="1" dirty="0"/>
              <a:t>(son)</a:t>
            </a:r>
            <a:endParaRPr lang="en-GB" b="1" dirty="0"/>
          </a:p>
        </p:txBody>
      </p:sp>
      <p:sp>
        <p:nvSpPr>
          <p:cNvPr id="45" name="TextBox 44">
            <a:extLst>
              <a:ext uri="{FF2B5EF4-FFF2-40B4-BE49-F238E27FC236}">
                <a16:creationId xmlns:a16="http://schemas.microsoft.com/office/drawing/2014/main" id="{9B3548B8-B969-E0EB-9DD8-A7B1CBDBF980}"/>
              </a:ext>
            </a:extLst>
          </p:cNvPr>
          <p:cNvSpPr txBox="1"/>
          <p:nvPr/>
        </p:nvSpPr>
        <p:spPr>
          <a:xfrm>
            <a:off x="344578" y="3114952"/>
            <a:ext cx="1476686" cy="369332"/>
          </a:xfrm>
          <a:prstGeom prst="rect">
            <a:avLst/>
          </a:prstGeom>
          <a:noFill/>
        </p:spPr>
        <p:txBody>
          <a:bodyPr wrap="none" rtlCol="0">
            <a:spAutoFit/>
          </a:bodyPr>
          <a:lstStyle/>
          <a:p>
            <a:r>
              <a:rPr lang="en-US" i="1" dirty="0"/>
              <a:t>Beneficiaries</a:t>
            </a:r>
            <a:endParaRPr lang="en-GB" i="1" dirty="0"/>
          </a:p>
        </p:txBody>
      </p:sp>
      <p:sp>
        <p:nvSpPr>
          <p:cNvPr id="47" name="TextBox 46">
            <a:extLst>
              <a:ext uri="{FF2B5EF4-FFF2-40B4-BE49-F238E27FC236}">
                <a16:creationId xmlns:a16="http://schemas.microsoft.com/office/drawing/2014/main" id="{838EE299-751E-C108-2A22-3E1A66F85266}"/>
              </a:ext>
            </a:extLst>
          </p:cNvPr>
          <p:cNvSpPr txBox="1"/>
          <p:nvPr/>
        </p:nvSpPr>
        <p:spPr>
          <a:xfrm>
            <a:off x="6683631" y="2094692"/>
            <a:ext cx="1476686" cy="369332"/>
          </a:xfrm>
          <a:prstGeom prst="rect">
            <a:avLst/>
          </a:prstGeom>
          <a:noFill/>
        </p:spPr>
        <p:txBody>
          <a:bodyPr wrap="none" rtlCol="0">
            <a:spAutoFit/>
          </a:bodyPr>
          <a:lstStyle/>
          <a:p>
            <a:r>
              <a:rPr lang="en-US" i="1" dirty="0"/>
              <a:t>Beneficiaries</a:t>
            </a:r>
            <a:endParaRPr lang="en-GB" i="1" dirty="0"/>
          </a:p>
        </p:txBody>
      </p:sp>
      <p:cxnSp>
        <p:nvCxnSpPr>
          <p:cNvPr id="48" name="Straight Arrow Connector 47">
            <a:extLst>
              <a:ext uri="{FF2B5EF4-FFF2-40B4-BE49-F238E27FC236}">
                <a16:creationId xmlns:a16="http://schemas.microsoft.com/office/drawing/2014/main" id="{52DEF6DC-CDB7-E829-7548-99E03527324A}"/>
              </a:ext>
            </a:extLst>
          </p:cNvPr>
          <p:cNvCxnSpPr>
            <a:cxnSpLocks/>
          </p:cNvCxnSpPr>
          <p:nvPr/>
        </p:nvCxnSpPr>
        <p:spPr>
          <a:xfrm>
            <a:off x="6665602" y="2507907"/>
            <a:ext cx="131873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54" name="Graphic 53" descr="Construction worker female with solid fill">
            <a:extLst>
              <a:ext uri="{FF2B5EF4-FFF2-40B4-BE49-F238E27FC236}">
                <a16:creationId xmlns:a16="http://schemas.microsoft.com/office/drawing/2014/main" id="{A139E772-9B7A-3C60-81B0-FEBFEB149E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92016" y="4013401"/>
            <a:ext cx="528728" cy="528728"/>
          </a:xfrm>
          <a:prstGeom prst="rect">
            <a:avLst/>
          </a:prstGeom>
        </p:spPr>
      </p:pic>
      <p:pic>
        <p:nvPicPr>
          <p:cNvPr id="58" name="Graphic 57" descr="School girl with solid fill">
            <a:extLst>
              <a:ext uri="{FF2B5EF4-FFF2-40B4-BE49-F238E27FC236}">
                <a16:creationId xmlns:a16="http://schemas.microsoft.com/office/drawing/2014/main" id="{90287FFE-EEF0-ADF9-B13A-084DEAE6F0B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53557" y="3925503"/>
            <a:ext cx="660703" cy="660703"/>
          </a:xfrm>
          <a:prstGeom prst="rect">
            <a:avLst/>
          </a:prstGeom>
        </p:spPr>
      </p:pic>
      <p:cxnSp>
        <p:nvCxnSpPr>
          <p:cNvPr id="59" name="Straight Arrow Connector 58">
            <a:extLst>
              <a:ext uri="{FF2B5EF4-FFF2-40B4-BE49-F238E27FC236}">
                <a16:creationId xmlns:a16="http://schemas.microsoft.com/office/drawing/2014/main" id="{60A4D236-E38A-DEA8-FB73-6FF9763DB841}"/>
              </a:ext>
            </a:extLst>
          </p:cNvPr>
          <p:cNvCxnSpPr>
            <a:cxnSpLocks/>
          </p:cNvCxnSpPr>
          <p:nvPr/>
        </p:nvCxnSpPr>
        <p:spPr>
          <a:xfrm flipH="1">
            <a:off x="2431094" y="3007634"/>
            <a:ext cx="1579141" cy="10349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F1AE13D1-7C56-E1AB-0445-4B8A0360B221}"/>
              </a:ext>
            </a:extLst>
          </p:cNvPr>
          <p:cNvSpPr txBox="1"/>
          <p:nvPr/>
        </p:nvSpPr>
        <p:spPr>
          <a:xfrm>
            <a:off x="1834425" y="3582822"/>
            <a:ext cx="1476686" cy="369332"/>
          </a:xfrm>
          <a:prstGeom prst="rect">
            <a:avLst/>
          </a:prstGeom>
          <a:noFill/>
        </p:spPr>
        <p:txBody>
          <a:bodyPr wrap="none" rtlCol="0">
            <a:spAutoFit/>
          </a:bodyPr>
          <a:lstStyle/>
          <a:p>
            <a:r>
              <a:rPr lang="en-US" i="1" dirty="0"/>
              <a:t>Beneficiaries</a:t>
            </a:r>
            <a:endParaRPr lang="en-GB" i="1" dirty="0"/>
          </a:p>
        </p:txBody>
      </p:sp>
      <p:sp>
        <p:nvSpPr>
          <p:cNvPr id="3" name="TextBox 2">
            <a:extLst>
              <a:ext uri="{FF2B5EF4-FFF2-40B4-BE49-F238E27FC236}">
                <a16:creationId xmlns:a16="http://schemas.microsoft.com/office/drawing/2014/main" id="{74506AE1-98D8-A995-2556-C64EC72D9A8E}"/>
              </a:ext>
            </a:extLst>
          </p:cNvPr>
          <p:cNvSpPr txBox="1"/>
          <p:nvPr/>
        </p:nvSpPr>
        <p:spPr>
          <a:xfrm>
            <a:off x="3129757" y="5213491"/>
            <a:ext cx="725327" cy="369332"/>
          </a:xfrm>
          <a:prstGeom prst="rect">
            <a:avLst/>
          </a:prstGeom>
          <a:noFill/>
          <a:ln>
            <a:solidFill>
              <a:schemeClr val="tx1"/>
            </a:solidFill>
          </a:ln>
        </p:spPr>
        <p:txBody>
          <a:bodyPr wrap="none" rtlCol="0">
            <a:spAutoFit/>
          </a:bodyPr>
          <a:lstStyle/>
          <a:p>
            <a:r>
              <a:rPr lang="en-US" b="1" dirty="0"/>
              <a:t>Pearl</a:t>
            </a:r>
            <a:endParaRPr lang="en-GB" b="1" dirty="0"/>
          </a:p>
        </p:txBody>
      </p:sp>
      <p:sp>
        <p:nvSpPr>
          <p:cNvPr id="6" name="TextBox 5">
            <a:extLst>
              <a:ext uri="{FF2B5EF4-FFF2-40B4-BE49-F238E27FC236}">
                <a16:creationId xmlns:a16="http://schemas.microsoft.com/office/drawing/2014/main" id="{1F9A3263-9E06-1D41-8BBA-39C6BAFD33BC}"/>
              </a:ext>
            </a:extLst>
          </p:cNvPr>
          <p:cNvSpPr txBox="1"/>
          <p:nvPr/>
        </p:nvSpPr>
        <p:spPr>
          <a:xfrm>
            <a:off x="4566671" y="5213491"/>
            <a:ext cx="849913" cy="369332"/>
          </a:xfrm>
          <a:prstGeom prst="rect">
            <a:avLst/>
          </a:prstGeom>
          <a:noFill/>
          <a:ln>
            <a:solidFill>
              <a:schemeClr val="tx1"/>
            </a:solidFill>
          </a:ln>
        </p:spPr>
        <p:txBody>
          <a:bodyPr wrap="none" rtlCol="0">
            <a:spAutoFit/>
          </a:bodyPr>
          <a:lstStyle/>
          <a:p>
            <a:r>
              <a:rPr lang="en-US" b="1" dirty="0" err="1"/>
              <a:t>Biema</a:t>
            </a:r>
            <a:endParaRPr lang="en-GB" b="1" dirty="0"/>
          </a:p>
        </p:txBody>
      </p:sp>
      <p:sp>
        <p:nvSpPr>
          <p:cNvPr id="13" name="TextBox 12">
            <a:extLst>
              <a:ext uri="{FF2B5EF4-FFF2-40B4-BE49-F238E27FC236}">
                <a16:creationId xmlns:a16="http://schemas.microsoft.com/office/drawing/2014/main" id="{7FB2883B-5D9B-3E1A-84D7-B550B16F15E6}"/>
              </a:ext>
            </a:extLst>
          </p:cNvPr>
          <p:cNvSpPr txBox="1"/>
          <p:nvPr/>
        </p:nvSpPr>
        <p:spPr>
          <a:xfrm>
            <a:off x="5762536" y="3884598"/>
            <a:ext cx="2642903" cy="369332"/>
          </a:xfrm>
          <a:prstGeom prst="rect">
            <a:avLst/>
          </a:prstGeom>
          <a:noFill/>
          <a:ln>
            <a:solidFill>
              <a:schemeClr val="tx1"/>
            </a:solidFill>
          </a:ln>
        </p:spPr>
        <p:txBody>
          <a:bodyPr wrap="none" rtlCol="0">
            <a:spAutoFit/>
          </a:bodyPr>
          <a:lstStyle/>
          <a:p>
            <a:r>
              <a:rPr lang="en-US" b="1" dirty="0" err="1"/>
              <a:t>Nashglobe</a:t>
            </a:r>
            <a:r>
              <a:rPr lang="en-US" b="1" dirty="0"/>
              <a:t> Business SA</a:t>
            </a:r>
            <a:endParaRPr lang="en-GB" b="1" dirty="0"/>
          </a:p>
        </p:txBody>
      </p:sp>
      <p:sp>
        <p:nvSpPr>
          <p:cNvPr id="15" name="TextBox 14">
            <a:extLst>
              <a:ext uri="{FF2B5EF4-FFF2-40B4-BE49-F238E27FC236}">
                <a16:creationId xmlns:a16="http://schemas.microsoft.com/office/drawing/2014/main" id="{64914C4A-EB84-32FF-70EB-04DCAD6E44C5}"/>
              </a:ext>
            </a:extLst>
          </p:cNvPr>
          <p:cNvSpPr txBox="1"/>
          <p:nvPr/>
        </p:nvSpPr>
        <p:spPr>
          <a:xfrm>
            <a:off x="6281592" y="4853426"/>
            <a:ext cx="1177887" cy="369332"/>
          </a:xfrm>
          <a:prstGeom prst="rect">
            <a:avLst/>
          </a:prstGeom>
          <a:noFill/>
          <a:ln>
            <a:solidFill>
              <a:schemeClr val="tx1"/>
            </a:solidFill>
          </a:ln>
        </p:spPr>
        <p:txBody>
          <a:bodyPr wrap="none" rtlCol="0">
            <a:spAutoFit/>
          </a:bodyPr>
          <a:lstStyle/>
          <a:p>
            <a:r>
              <a:rPr lang="en-US" b="1" dirty="0"/>
              <a:t>Evolution</a:t>
            </a:r>
            <a:endParaRPr lang="en-GB" b="1" dirty="0"/>
          </a:p>
        </p:txBody>
      </p:sp>
      <p:cxnSp>
        <p:nvCxnSpPr>
          <p:cNvPr id="23" name="Straight Arrow Connector 22">
            <a:extLst>
              <a:ext uri="{FF2B5EF4-FFF2-40B4-BE49-F238E27FC236}">
                <a16:creationId xmlns:a16="http://schemas.microsoft.com/office/drawing/2014/main" id="{9C021C0E-0248-5FA3-501C-10CEAD208BC9}"/>
              </a:ext>
            </a:extLst>
          </p:cNvPr>
          <p:cNvCxnSpPr>
            <a:cxnSpLocks/>
            <a:stCxn id="41" idx="2"/>
            <a:endCxn id="3" idx="0"/>
          </p:cNvCxnSpPr>
          <p:nvPr/>
        </p:nvCxnSpPr>
        <p:spPr>
          <a:xfrm flipH="1">
            <a:off x="3492421" y="4449953"/>
            <a:ext cx="888069" cy="7635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83DC130-C35E-E8FB-1608-66FF9778A8A2}"/>
              </a:ext>
            </a:extLst>
          </p:cNvPr>
          <p:cNvCxnSpPr>
            <a:cxnSpLocks/>
          </p:cNvCxnSpPr>
          <p:nvPr/>
        </p:nvCxnSpPr>
        <p:spPr>
          <a:xfrm>
            <a:off x="4370158" y="4428874"/>
            <a:ext cx="539565" cy="6461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07E3C416-2D5E-0C4E-6B72-93FBC29E6A1A}"/>
              </a:ext>
            </a:extLst>
          </p:cNvPr>
          <p:cNvCxnSpPr>
            <a:cxnSpLocks/>
          </p:cNvCxnSpPr>
          <p:nvPr/>
        </p:nvCxnSpPr>
        <p:spPr>
          <a:xfrm>
            <a:off x="6768130" y="4320285"/>
            <a:ext cx="0" cy="4512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E7964D85-C03D-470A-07B4-275978859D7B}"/>
              </a:ext>
            </a:extLst>
          </p:cNvPr>
          <p:cNvSpPr txBox="1"/>
          <p:nvPr/>
        </p:nvSpPr>
        <p:spPr>
          <a:xfrm>
            <a:off x="3180023" y="4705660"/>
            <a:ext cx="756938" cy="369332"/>
          </a:xfrm>
          <a:prstGeom prst="rect">
            <a:avLst/>
          </a:prstGeom>
          <a:noFill/>
        </p:spPr>
        <p:txBody>
          <a:bodyPr wrap="none" rtlCol="0">
            <a:spAutoFit/>
          </a:bodyPr>
          <a:lstStyle/>
          <a:p>
            <a:r>
              <a:rPr lang="en-US" i="1" dirty="0"/>
              <a:t>100%</a:t>
            </a:r>
            <a:endParaRPr lang="en-GB" i="1" dirty="0"/>
          </a:p>
        </p:txBody>
      </p:sp>
      <p:sp>
        <p:nvSpPr>
          <p:cNvPr id="30" name="TextBox 29">
            <a:extLst>
              <a:ext uri="{FF2B5EF4-FFF2-40B4-BE49-F238E27FC236}">
                <a16:creationId xmlns:a16="http://schemas.microsoft.com/office/drawing/2014/main" id="{D464B40C-87AF-AB84-9E63-C3CE136ED7A4}"/>
              </a:ext>
            </a:extLst>
          </p:cNvPr>
          <p:cNvSpPr txBox="1"/>
          <p:nvPr/>
        </p:nvSpPr>
        <p:spPr>
          <a:xfrm>
            <a:off x="4636080" y="4598213"/>
            <a:ext cx="756938" cy="369332"/>
          </a:xfrm>
          <a:prstGeom prst="rect">
            <a:avLst/>
          </a:prstGeom>
          <a:noFill/>
        </p:spPr>
        <p:txBody>
          <a:bodyPr wrap="none" rtlCol="0">
            <a:spAutoFit/>
          </a:bodyPr>
          <a:lstStyle/>
          <a:p>
            <a:r>
              <a:rPr lang="en-US" i="1" dirty="0"/>
              <a:t>100%</a:t>
            </a:r>
            <a:endParaRPr lang="en-GB" i="1" dirty="0"/>
          </a:p>
        </p:txBody>
      </p:sp>
      <p:sp>
        <p:nvSpPr>
          <p:cNvPr id="31" name="TextBox 30">
            <a:extLst>
              <a:ext uri="{FF2B5EF4-FFF2-40B4-BE49-F238E27FC236}">
                <a16:creationId xmlns:a16="http://schemas.microsoft.com/office/drawing/2014/main" id="{F0BF49E5-7D84-6BE3-E5D8-A7E9B07C0428}"/>
              </a:ext>
            </a:extLst>
          </p:cNvPr>
          <p:cNvSpPr txBox="1"/>
          <p:nvPr/>
        </p:nvSpPr>
        <p:spPr>
          <a:xfrm>
            <a:off x="6769890" y="4335834"/>
            <a:ext cx="756938" cy="369332"/>
          </a:xfrm>
          <a:prstGeom prst="rect">
            <a:avLst/>
          </a:prstGeom>
          <a:noFill/>
        </p:spPr>
        <p:txBody>
          <a:bodyPr wrap="none" rtlCol="0">
            <a:spAutoFit/>
          </a:bodyPr>
          <a:lstStyle/>
          <a:p>
            <a:r>
              <a:rPr lang="en-US" i="1" dirty="0"/>
              <a:t>100%</a:t>
            </a:r>
            <a:endParaRPr lang="en-GB" i="1" dirty="0"/>
          </a:p>
        </p:txBody>
      </p:sp>
      <p:cxnSp>
        <p:nvCxnSpPr>
          <p:cNvPr id="33" name="Straight Arrow Connector 32">
            <a:extLst>
              <a:ext uri="{FF2B5EF4-FFF2-40B4-BE49-F238E27FC236}">
                <a16:creationId xmlns:a16="http://schemas.microsoft.com/office/drawing/2014/main" id="{A1C22551-2C00-AD1F-0F57-43C309C064D3}"/>
              </a:ext>
            </a:extLst>
          </p:cNvPr>
          <p:cNvCxnSpPr>
            <a:cxnSpLocks/>
          </p:cNvCxnSpPr>
          <p:nvPr/>
        </p:nvCxnSpPr>
        <p:spPr>
          <a:xfrm>
            <a:off x="6433551" y="2962281"/>
            <a:ext cx="0" cy="84134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126D4166-CDC4-1067-79CD-343C171DB6EA}"/>
              </a:ext>
            </a:extLst>
          </p:cNvPr>
          <p:cNvSpPr txBox="1"/>
          <p:nvPr/>
        </p:nvSpPr>
        <p:spPr>
          <a:xfrm>
            <a:off x="6431316" y="3169730"/>
            <a:ext cx="756938" cy="369332"/>
          </a:xfrm>
          <a:prstGeom prst="rect">
            <a:avLst/>
          </a:prstGeom>
          <a:noFill/>
        </p:spPr>
        <p:txBody>
          <a:bodyPr wrap="square" rtlCol="0">
            <a:spAutoFit/>
          </a:bodyPr>
          <a:lstStyle/>
          <a:p>
            <a:r>
              <a:rPr lang="en-US" i="1" dirty="0"/>
              <a:t>100%</a:t>
            </a:r>
            <a:endParaRPr lang="en-GB" i="1" dirty="0"/>
          </a:p>
        </p:txBody>
      </p:sp>
      <p:sp>
        <p:nvSpPr>
          <p:cNvPr id="41" name="TextBox 40">
            <a:extLst>
              <a:ext uri="{FF2B5EF4-FFF2-40B4-BE49-F238E27FC236}">
                <a16:creationId xmlns:a16="http://schemas.microsoft.com/office/drawing/2014/main" id="{A6D8E13F-EC58-D38C-9B1F-EBD08C8BC963}"/>
              </a:ext>
            </a:extLst>
          </p:cNvPr>
          <p:cNvSpPr txBox="1"/>
          <p:nvPr/>
        </p:nvSpPr>
        <p:spPr>
          <a:xfrm>
            <a:off x="3642688" y="3803622"/>
            <a:ext cx="1475604" cy="646331"/>
          </a:xfrm>
          <a:prstGeom prst="rect">
            <a:avLst/>
          </a:prstGeom>
          <a:noFill/>
          <a:ln>
            <a:solidFill>
              <a:schemeClr val="tx1"/>
            </a:solidFill>
          </a:ln>
        </p:spPr>
        <p:txBody>
          <a:bodyPr wrap="square" rtlCol="0">
            <a:spAutoFit/>
          </a:bodyPr>
          <a:lstStyle/>
          <a:p>
            <a:r>
              <a:rPr lang="en-US" b="1" dirty="0"/>
              <a:t>Balagan Ltd</a:t>
            </a:r>
          </a:p>
          <a:p>
            <a:r>
              <a:rPr lang="en-US" b="1" dirty="0"/>
              <a:t>(Belize)</a:t>
            </a:r>
            <a:endParaRPr lang="en-GB" b="1" dirty="0"/>
          </a:p>
        </p:txBody>
      </p:sp>
      <p:cxnSp>
        <p:nvCxnSpPr>
          <p:cNvPr id="42" name="Straight Arrow Connector 41">
            <a:extLst>
              <a:ext uri="{FF2B5EF4-FFF2-40B4-BE49-F238E27FC236}">
                <a16:creationId xmlns:a16="http://schemas.microsoft.com/office/drawing/2014/main" id="{05B933BB-7631-3DCF-172F-DF94C6B1C1BA}"/>
              </a:ext>
            </a:extLst>
          </p:cNvPr>
          <p:cNvCxnSpPr>
            <a:cxnSpLocks/>
          </p:cNvCxnSpPr>
          <p:nvPr/>
        </p:nvCxnSpPr>
        <p:spPr>
          <a:xfrm>
            <a:off x="2937725" y="2982486"/>
            <a:ext cx="796557" cy="70392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26D60E09-7DCD-9058-7BBA-8FA74F0F0ABE}"/>
              </a:ext>
            </a:extLst>
          </p:cNvPr>
          <p:cNvCxnSpPr>
            <a:cxnSpLocks/>
          </p:cNvCxnSpPr>
          <p:nvPr/>
        </p:nvCxnSpPr>
        <p:spPr>
          <a:xfrm>
            <a:off x="4289939" y="2993925"/>
            <a:ext cx="0" cy="69051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706FBF86-EF1B-6753-2E5A-509DC4A7B94F}"/>
              </a:ext>
            </a:extLst>
          </p:cNvPr>
          <p:cNvCxnSpPr>
            <a:cxnSpLocks/>
          </p:cNvCxnSpPr>
          <p:nvPr/>
        </p:nvCxnSpPr>
        <p:spPr>
          <a:xfrm flipH="1">
            <a:off x="4909723" y="2961268"/>
            <a:ext cx="860673" cy="7231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188C45CE-302C-B2E9-0898-2945F0E787E3}"/>
              </a:ext>
            </a:extLst>
          </p:cNvPr>
          <p:cNvSpPr txBox="1"/>
          <p:nvPr/>
        </p:nvSpPr>
        <p:spPr>
          <a:xfrm>
            <a:off x="2723752" y="3225279"/>
            <a:ext cx="633507" cy="369332"/>
          </a:xfrm>
          <a:prstGeom prst="rect">
            <a:avLst/>
          </a:prstGeom>
          <a:noFill/>
        </p:spPr>
        <p:txBody>
          <a:bodyPr wrap="none" rtlCol="0">
            <a:spAutoFit/>
          </a:bodyPr>
          <a:lstStyle/>
          <a:p>
            <a:r>
              <a:rPr lang="en-US" i="1" dirty="0"/>
              <a:t>33%</a:t>
            </a:r>
            <a:endParaRPr lang="en-GB" i="1" dirty="0"/>
          </a:p>
        </p:txBody>
      </p:sp>
      <p:sp>
        <p:nvSpPr>
          <p:cNvPr id="50" name="TextBox 49">
            <a:extLst>
              <a:ext uri="{FF2B5EF4-FFF2-40B4-BE49-F238E27FC236}">
                <a16:creationId xmlns:a16="http://schemas.microsoft.com/office/drawing/2014/main" id="{FABD4D78-18FC-67AB-7DB2-500B7083024A}"/>
              </a:ext>
            </a:extLst>
          </p:cNvPr>
          <p:cNvSpPr txBox="1"/>
          <p:nvPr/>
        </p:nvSpPr>
        <p:spPr>
          <a:xfrm>
            <a:off x="3727916" y="3153751"/>
            <a:ext cx="633507" cy="369332"/>
          </a:xfrm>
          <a:prstGeom prst="rect">
            <a:avLst/>
          </a:prstGeom>
          <a:noFill/>
        </p:spPr>
        <p:txBody>
          <a:bodyPr wrap="none" rtlCol="0">
            <a:spAutoFit/>
          </a:bodyPr>
          <a:lstStyle/>
          <a:p>
            <a:r>
              <a:rPr lang="en-US" i="1" dirty="0"/>
              <a:t>33%</a:t>
            </a:r>
            <a:endParaRPr lang="en-GB" i="1" dirty="0"/>
          </a:p>
        </p:txBody>
      </p:sp>
      <p:sp>
        <p:nvSpPr>
          <p:cNvPr id="51" name="TextBox 50">
            <a:extLst>
              <a:ext uri="{FF2B5EF4-FFF2-40B4-BE49-F238E27FC236}">
                <a16:creationId xmlns:a16="http://schemas.microsoft.com/office/drawing/2014/main" id="{CCF7BB70-EDB6-7FB2-19BE-67076B20A0FB}"/>
              </a:ext>
            </a:extLst>
          </p:cNvPr>
          <p:cNvSpPr txBox="1"/>
          <p:nvPr/>
        </p:nvSpPr>
        <p:spPr>
          <a:xfrm>
            <a:off x="4600326" y="3134451"/>
            <a:ext cx="633507" cy="369332"/>
          </a:xfrm>
          <a:prstGeom prst="rect">
            <a:avLst/>
          </a:prstGeom>
          <a:noFill/>
        </p:spPr>
        <p:txBody>
          <a:bodyPr wrap="none" rtlCol="0">
            <a:spAutoFit/>
          </a:bodyPr>
          <a:lstStyle/>
          <a:p>
            <a:r>
              <a:rPr lang="en-US" i="1" dirty="0"/>
              <a:t>33%</a:t>
            </a:r>
            <a:endParaRPr lang="en-GB" i="1" dirty="0"/>
          </a:p>
        </p:txBody>
      </p:sp>
      <p:sp>
        <p:nvSpPr>
          <p:cNvPr id="52" name="Speech Bubble: Oval 51">
            <a:extLst>
              <a:ext uri="{FF2B5EF4-FFF2-40B4-BE49-F238E27FC236}">
                <a16:creationId xmlns:a16="http://schemas.microsoft.com/office/drawing/2014/main" id="{602C971E-1228-61ED-85D2-8B717494B321}"/>
              </a:ext>
            </a:extLst>
          </p:cNvPr>
          <p:cNvSpPr/>
          <p:nvPr/>
        </p:nvSpPr>
        <p:spPr>
          <a:xfrm>
            <a:off x="8664236" y="113744"/>
            <a:ext cx="3288278" cy="1772171"/>
          </a:xfrm>
          <a:prstGeom prst="wedgeEllipseCallout">
            <a:avLst>
              <a:gd name="adj1" fmla="val -69800"/>
              <a:gd name="adj2" fmla="val -1693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5B247432-7D3B-5655-0CCF-86FBB0B2C5CC}"/>
              </a:ext>
            </a:extLst>
          </p:cNvPr>
          <p:cNvSpPr txBox="1"/>
          <p:nvPr/>
        </p:nvSpPr>
        <p:spPr>
          <a:xfrm>
            <a:off x="9037253" y="393138"/>
            <a:ext cx="2468077" cy="1200329"/>
          </a:xfrm>
          <a:prstGeom prst="rect">
            <a:avLst/>
          </a:prstGeom>
          <a:noFill/>
        </p:spPr>
        <p:txBody>
          <a:bodyPr wrap="square" rtlCol="0">
            <a:spAutoFit/>
          </a:bodyPr>
          <a:lstStyle/>
          <a:p>
            <a:r>
              <a:rPr lang="en-US" dirty="0"/>
              <a:t>Trustee, remove David as beneficiary and replace me by </a:t>
            </a:r>
            <a:r>
              <a:rPr lang="en-US" dirty="0" err="1"/>
              <a:t>Mr</a:t>
            </a:r>
            <a:r>
              <a:rPr lang="en-US" dirty="0"/>
              <a:t> De Sousa as protector</a:t>
            </a:r>
            <a:endParaRPr lang="en-GB" dirty="0"/>
          </a:p>
        </p:txBody>
      </p:sp>
      <p:sp>
        <p:nvSpPr>
          <p:cNvPr id="55" name="TextBox 54">
            <a:extLst>
              <a:ext uri="{FF2B5EF4-FFF2-40B4-BE49-F238E27FC236}">
                <a16:creationId xmlns:a16="http://schemas.microsoft.com/office/drawing/2014/main" id="{7441D25E-1888-624B-2772-337F07BD98A2}"/>
              </a:ext>
            </a:extLst>
          </p:cNvPr>
          <p:cNvSpPr txBox="1"/>
          <p:nvPr/>
        </p:nvSpPr>
        <p:spPr>
          <a:xfrm>
            <a:off x="203670" y="129360"/>
            <a:ext cx="1981696" cy="369332"/>
          </a:xfrm>
          <a:prstGeom prst="rect">
            <a:avLst/>
          </a:prstGeom>
          <a:noFill/>
        </p:spPr>
        <p:txBody>
          <a:bodyPr wrap="none" rtlCol="0">
            <a:spAutoFit/>
          </a:bodyPr>
          <a:lstStyle/>
          <a:p>
            <a:r>
              <a:rPr lang="en-US" dirty="0"/>
              <a:t>2013- March 22nd</a:t>
            </a:r>
            <a:endParaRPr lang="en-GB" dirty="0"/>
          </a:p>
        </p:txBody>
      </p:sp>
    </p:spTree>
    <p:extLst>
      <p:ext uri="{BB962C8B-B14F-4D97-AF65-F5344CB8AC3E}">
        <p14:creationId xmlns:p14="http://schemas.microsoft.com/office/powerpoint/2010/main" val="1853070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7BD7B-8C63-3F96-3C2C-49D83FBE7345}"/>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643935E-9923-3769-5CB2-1B6122F9BD46}"/>
              </a:ext>
            </a:extLst>
          </p:cNvPr>
          <p:cNvSpPr txBox="1"/>
          <p:nvPr/>
        </p:nvSpPr>
        <p:spPr>
          <a:xfrm>
            <a:off x="237376" y="2421879"/>
            <a:ext cx="784254" cy="369332"/>
          </a:xfrm>
          <a:prstGeom prst="rect">
            <a:avLst/>
          </a:prstGeom>
          <a:noFill/>
        </p:spPr>
        <p:txBody>
          <a:bodyPr wrap="none" rtlCol="0">
            <a:spAutoFit/>
          </a:bodyPr>
          <a:lstStyle/>
          <a:p>
            <a:r>
              <a:rPr lang="en-US" b="1" dirty="0"/>
              <a:t>David</a:t>
            </a:r>
            <a:endParaRPr lang="en-GB" b="1" dirty="0"/>
          </a:p>
        </p:txBody>
      </p:sp>
      <p:sp>
        <p:nvSpPr>
          <p:cNvPr id="9" name="TextBox 8">
            <a:extLst>
              <a:ext uri="{FF2B5EF4-FFF2-40B4-BE49-F238E27FC236}">
                <a16:creationId xmlns:a16="http://schemas.microsoft.com/office/drawing/2014/main" id="{809C69A7-24EA-126B-86D3-6B19D6F85888}"/>
              </a:ext>
            </a:extLst>
          </p:cNvPr>
          <p:cNvSpPr txBox="1"/>
          <p:nvPr/>
        </p:nvSpPr>
        <p:spPr>
          <a:xfrm>
            <a:off x="2291889" y="498692"/>
            <a:ext cx="2276970" cy="646331"/>
          </a:xfrm>
          <a:prstGeom prst="rect">
            <a:avLst/>
          </a:prstGeom>
          <a:noFill/>
          <a:ln>
            <a:solidFill>
              <a:schemeClr val="tx1"/>
            </a:solidFill>
          </a:ln>
        </p:spPr>
        <p:txBody>
          <a:bodyPr wrap="none" rtlCol="0">
            <a:spAutoFit/>
          </a:bodyPr>
          <a:lstStyle/>
          <a:p>
            <a:pPr algn="ctr"/>
            <a:r>
              <a:rPr lang="en-GB" b="1" i="0" dirty="0" err="1">
                <a:solidFill>
                  <a:srgbClr val="3C3B35"/>
                </a:solidFill>
                <a:effectLst/>
                <a:latin typeface="Arial" panose="020B0604020202020204" pitchFamily="34" charset="0"/>
              </a:rPr>
              <a:t>InWealth</a:t>
            </a:r>
            <a:r>
              <a:rPr lang="en-GB" b="1" i="0" dirty="0">
                <a:solidFill>
                  <a:srgbClr val="3C3B35"/>
                </a:solidFill>
                <a:effectLst/>
                <a:latin typeface="Arial" panose="020B0604020202020204" pitchFamily="34" charset="0"/>
              </a:rPr>
              <a:t> Trustees </a:t>
            </a:r>
          </a:p>
          <a:p>
            <a:pPr algn="ctr"/>
            <a:r>
              <a:rPr lang="en-GB" b="1" i="0" dirty="0">
                <a:solidFill>
                  <a:srgbClr val="002060"/>
                </a:solidFill>
                <a:effectLst/>
                <a:latin typeface="Arial" panose="020B0604020202020204" pitchFamily="34" charset="0"/>
              </a:rPr>
              <a:t>Nevis</a:t>
            </a:r>
            <a:r>
              <a:rPr lang="en-GB" b="1" i="0" dirty="0">
                <a:solidFill>
                  <a:srgbClr val="3C3B35"/>
                </a:solidFill>
                <a:effectLst/>
                <a:latin typeface="Arial" panose="020B0604020202020204" pitchFamily="34" charset="0"/>
              </a:rPr>
              <a:t> Limited</a:t>
            </a:r>
            <a:endParaRPr lang="en-GB" b="1" dirty="0"/>
          </a:p>
        </p:txBody>
      </p:sp>
      <p:cxnSp>
        <p:nvCxnSpPr>
          <p:cNvPr id="11" name="Straight Arrow Connector 10">
            <a:extLst>
              <a:ext uri="{FF2B5EF4-FFF2-40B4-BE49-F238E27FC236}">
                <a16:creationId xmlns:a16="http://schemas.microsoft.com/office/drawing/2014/main" id="{9286F180-9A7C-9E87-0562-0D2FC20D9952}"/>
              </a:ext>
            </a:extLst>
          </p:cNvPr>
          <p:cNvCxnSpPr>
            <a:cxnSpLocks/>
            <a:endCxn id="35" idx="0"/>
          </p:cNvCxnSpPr>
          <p:nvPr/>
        </p:nvCxnSpPr>
        <p:spPr>
          <a:xfrm flipH="1">
            <a:off x="2726017" y="1151929"/>
            <a:ext cx="754673" cy="8943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D9061B3-2EF3-7D24-4C47-123107EE7CF1}"/>
              </a:ext>
            </a:extLst>
          </p:cNvPr>
          <p:cNvSpPr txBox="1"/>
          <p:nvPr/>
        </p:nvSpPr>
        <p:spPr>
          <a:xfrm>
            <a:off x="3297793" y="1218664"/>
            <a:ext cx="918778" cy="369332"/>
          </a:xfrm>
          <a:prstGeom prst="rect">
            <a:avLst/>
          </a:prstGeom>
          <a:noFill/>
        </p:spPr>
        <p:txBody>
          <a:bodyPr wrap="none" rtlCol="0">
            <a:spAutoFit/>
          </a:bodyPr>
          <a:lstStyle/>
          <a:p>
            <a:r>
              <a:rPr lang="en-US" i="1" dirty="0"/>
              <a:t>Trustee</a:t>
            </a:r>
            <a:endParaRPr lang="en-GB" i="1" dirty="0"/>
          </a:p>
        </p:txBody>
      </p:sp>
      <p:cxnSp>
        <p:nvCxnSpPr>
          <p:cNvPr id="14" name="Straight Arrow Connector 13">
            <a:extLst>
              <a:ext uri="{FF2B5EF4-FFF2-40B4-BE49-F238E27FC236}">
                <a16:creationId xmlns:a16="http://schemas.microsoft.com/office/drawing/2014/main" id="{EF8B2F61-FC3C-0CFD-03A8-A43296345CA8}"/>
              </a:ext>
            </a:extLst>
          </p:cNvPr>
          <p:cNvCxnSpPr>
            <a:cxnSpLocks/>
          </p:cNvCxnSpPr>
          <p:nvPr/>
        </p:nvCxnSpPr>
        <p:spPr>
          <a:xfrm>
            <a:off x="1021630" y="2337943"/>
            <a:ext cx="95073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FDD41B-3B28-35F9-EC34-4918A27C9FBD}"/>
              </a:ext>
            </a:extLst>
          </p:cNvPr>
          <p:cNvSpPr txBox="1"/>
          <p:nvPr/>
        </p:nvSpPr>
        <p:spPr>
          <a:xfrm>
            <a:off x="991553" y="1885915"/>
            <a:ext cx="842346" cy="369332"/>
          </a:xfrm>
          <a:prstGeom prst="rect">
            <a:avLst/>
          </a:prstGeom>
          <a:noFill/>
        </p:spPr>
        <p:txBody>
          <a:bodyPr wrap="none" rtlCol="0">
            <a:spAutoFit/>
          </a:bodyPr>
          <a:lstStyle/>
          <a:p>
            <a:r>
              <a:rPr lang="en-US" i="1" dirty="0"/>
              <a:t>Settlor</a:t>
            </a:r>
            <a:endParaRPr lang="en-GB" i="1" dirty="0"/>
          </a:p>
        </p:txBody>
      </p:sp>
      <p:pic>
        <p:nvPicPr>
          <p:cNvPr id="20" name="Graphic 19" descr="Office worker male with solid fill">
            <a:extLst>
              <a:ext uri="{FF2B5EF4-FFF2-40B4-BE49-F238E27FC236}">
                <a16:creationId xmlns:a16="http://schemas.microsoft.com/office/drawing/2014/main" id="{26F3191A-AD11-B779-984B-D262744B94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9760" y="1887155"/>
            <a:ext cx="537705" cy="537705"/>
          </a:xfrm>
          <a:prstGeom prst="rect">
            <a:avLst/>
          </a:prstGeom>
        </p:spPr>
      </p:pic>
      <p:sp>
        <p:nvSpPr>
          <p:cNvPr id="21" name="TextBox 20">
            <a:extLst>
              <a:ext uri="{FF2B5EF4-FFF2-40B4-BE49-F238E27FC236}">
                <a16:creationId xmlns:a16="http://schemas.microsoft.com/office/drawing/2014/main" id="{C549E666-2C3A-999B-2170-1C2FBD15CB71}"/>
              </a:ext>
            </a:extLst>
          </p:cNvPr>
          <p:cNvSpPr txBox="1"/>
          <p:nvPr/>
        </p:nvSpPr>
        <p:spPr>
          <a:xfrm>
            <a:off x="6761724" y="762301"/>
            <a:ext cx="1173719" cy="369332"/>
          </a:xfrm>
          <a:prstGeom prst="rect">
            <a:avLst/>
          </a:prstGeom>
          <a:noFill/>
        </p:spPr>
        <p:txBody>
          <a:bodyPr wrap="none" rtlCol="0">
            <a:spAutoFit/>
          </a:bodyPr>
          <a:lstStyle/>
          <a:p>
            <a:r>
              <a:rPr lang="en-US" b="1" dirty="0"/>
              <a:t>De Sousa</a:t>
            </a:r>
            <a:endParaRPr lang="en-GB" b="1" dirty="0"/>
          </a:p>
        </p:txBody>
      </p:sp>
      <p:cxnSp>
        <p:nvCxnSpPr>
          <p:cNvPr id="24" name="Straight Arrow Connector 23">
            <a:extLst>
              <a:ext uri="{FF2B5EF4-FFF2-40B4-BE49-F238E27FC236}">
                <a16:creationId xmlns:a16="http://schemas.microsoft.com/office/drawing/2014/main" id="{8A3AD1BB-0AE4-150A-6D2C-865A96516D9F}"/>
              </a:ext>
            </a:extLst>
          </p:cNvPr>
          <p:cNvCxnSpPr>
            <a:cxnSpLocks/>
          </p:cNvCxnSpPr>
          <p:nvPr/>
        </p:nvCxnSpPr>
        <p:spPr>
          <a:xfrm flipH="1">
            <a:off x="3129757" y="905983"/>
            <a:ext cx="3638373" cy="110314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495C575-7C27-547F-7F69-F2F0D41167A6}"/>
              </a:ext>
            </a:extLst>
          </p:cNvPr>
          <p:cNvSpPr txBox="1"/>
          <p:nvPr/>
        </p:nvSpPr>
        <p:spPr>
          <a:xfrm>
            <a:off x="5478463" y="645897"/>
            <a:ext cx="1108509" cy="369332"/>
          </a:xfrm>
          <a:prstGeom prst="rect">
            <a:avLst/>
          </a:prstGeom>
          <a:noFill/>
        </p:spPr>
        <p:txBody>
          <a:bodyPr wrap="none" rtlCol="0">
            <a:spAutoFit/>
          </a:bodyPr>
          <a:lstStyle/>
          <a:p>
            <a:r>
              <a:rPr lang="en-US" i="1" dirty="0"/>
              <a:t>Protector</a:t>
            </a:r>
            <a:endParaRPr lang="en-GB" i="1" dirty="0"/>
          </a:p>
        </p:txBody>
      </p:sp>
      <p:sp>
        <p:nvSpPr>
          <p:cNvPr id="35" name="TextBox 34">
            <a:extLst>
              <a:ext uri="{FF2B5EF4-FFF2-40B4-BE49-F238E27FC236}">
                <a16:creationId xmlns:a16="http://schemas.microsoft.com/office/drawing/2014/main" id="{A1391ED0-8A58-983E-DC28-2740B1D1AA3C}"/>
              </a:ext>
            </a:extLst>
          </p:cNvPr>
          <p:cNvSpPr txBox="1"/>
          <p:nvPr/>
        </p:nvSpPr>
        <p:spPr>
          <a:xfrm>
            <a:off x="1971344"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Gamma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8" name="TextBox 37">
            <a:extLst>
              <a:ext uri="{FF2B5EF4-FFF2-40B4-BE49-F238E27FC236}">
                <a16:creationId xmlns:a16="http://schemas.microsoft.com/office/drawing/2014/main" id="{5AC8F99B-EA84-3D0C-FC6A-C6FCD53A81D3}"/>
              </a:ext>
            </a:extLst>
          </p:cNvPr>
          <p:cNvSpPr txBox="1"/>
          <p:nvPr/>
        </p:nvSpPr>
        <p:spPr>
          <a:xfrm>
            <a:off x="3577150"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Lambda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9" name="TextBox 38">
            <a:extLst>
              <a:ext uri="{FF2B5EF4-FFF2-40B4-BE49-F238E27FC236}">
                <a16:creationId xmlns:a16="http://schemas.microsoft.com/office/drawing/2014/main" id="{CDB73DE2-86C3-AA4F-4DB3-63C6790A7389}"/>
              </a:ext>
            </a:extLst>
          </p:cNvPr>
          <p:cNvSpPr txBox="1"/>
          <p:nvPr/>
        </p:nvSpPr>
        <p:spPr>
          <a:xfrm>
            <a:off x="5151387"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Delta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cxnSp>
        <p:nvCxnSpPr>
          <p:cNvPr id="36" name="Straight Arrow Connector 35">
            <a:extLst>
              <a:ext uri="{FF2B5EF4-FFF2-40B4-BE49-F238E27FC236}">
                <a16:creationId xmlns:a16="http://schemas.microsoft.com/office/drawing/2014/main" id="{2D9DBA26-7340-90E2-AF0D-10F8686EFA91}"/>
              </a:ext>
            </a:extLst>
          </p:cNvPr>
          <p:cNvCxnSpPr>
            <a:cxnSpLocks/>
          </p:cNvCxnSpPr>
          <p:nvPr/>
        </p:nvCxnSpPr>
        <p:spPr>
          <a:xfrm>
            <a:off x="3579037" y="1151929"/>
            <a:ext cx="310491" cy="9088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10452EDF-743B-2B6A-41D4-A574FF28FB19}"/>
              </a:ext>
            </a:extLst>
          </p:cNvPr>
          <p:cNvCxnSpPr>
            <a:cxnSpLocks/>
          </p:cNvCxnSpPr>
          <p:nvPr/>
        </p:nvCxnSpPr>
        <p:spPr>
          <a:xfrm>
            <a:off x="3818260" y="1142026"/>
            <a:ext cx="1680740" cy="91377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6F4F176F-5EAB-DE86-96FF-4D6A0D9BCE43}"/>
              </a:ext>
            </a:extLst>
          </p:cNvPr>
          <p:cNvCxnSpPr>
            <a:cxnSpLocks/>
            <a:endCxn id="38" idx="0"/>
          </p:cNvCxnSpPr>
          <p:nvPr/>
        </p:nvCxnSpPr>
        <p:spPr>
          <a:xfrm flipH="1">
            <a:off x="4331823" y="993174"/>
            <a:ext cx="2478990" cy="10530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A9D23957-87E0-84D4-BD6F-E0B92303A004}"/>
              </a:ext>
            </a:extLst>
          </p:cNvPr>
          <p:cNvCxnSpPr>
            <a:cxnSpLocks/>
          </p:cNvCxnSpPr>
          <p:nvPr/>
        </p:nvCxnSpPr>
        <p:spPr>
          <a:xfrm flipH="1">
            <a:off x="5787671" y="1079032"/>
            <a:ext cx="1045604" cy="89515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250FFB5-2807-A792-68E2-DA8840B0174A}"/>
              </a:ext>
            </a:extLst>
          </p:cNvPr>
          <p:cNvCxnSpPr>
            <a:cxnSpLocks/>
          </p:cNvCxnSpPr>
          <p:nvPr/>
        </p:nvCxnSpPr>
        <p:spPr>
          <a:xfrm flipH="1">
            <a:off x="789611" y="2855884"/>
            <a:ext cx="1203655" cy="79372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6" name="Graphic 25" descr="School boy">
            <a:extLst>
              <a:ext uri="{FF2B5EF4-FFF2-40B4-BE49-F238E27FC236}">
                <a16:creationId xmlns:a16="http://schemas.microsoft.com/office/drawing/2014/main" id="{573A003F-7459-3CE3-1978-BA30AFBF97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81305" y="1800238"/>
            <a:ext cx="610875" cy="610875"/>
          </a:xfrm>
          <a:prstGeom prst="rect">
            <a:avLst/>
          </a:prstGeom>
        </p:spPr>
      </p:pic>
      <p:sp>
        <p:nvSpPr>
          <p:cNvPr id="32" name="TextBox 31">
            <a:extLst>
              <a:ext uri="{FF2B5EF4-FFF2-40B4-BE49-F238E27FC236}">
                <a16:creationId xmlns:a16="http://schemas.microsoft.com/office/drawing/2014/main" id="{751CE1D0-6F25-63EE-D004-CED28ACF90BC}"/>
              </a:ext>
            </a:extLst>
          </p:cNvPr>
          <p:cNvSpPr txBox="1"/>
          <p:nvPr/>
        </p:nvSpPr>
        <p:spPr>
          <a:xfrm>
            <a:off x="9179637" y="2323241"/>
            <a:ext cx="704039" cy="369332"/>
          </a:xfrm>
          <a:prstGeom prst="rect">
            <a:avLst/>
          </a:prstGeom>
          <a:noFill/>
        </p:spPr>
        <p:txBody>
          <a:bodyPr wrap="none" rtlCol="0">
            <a:spAutoFit/>
          </a:bodyPr>
          <a:lstStyle/>
          <a:p>
            <a:r>
              <a:rPr lang="en-US" b="1" dirty="0"/>
              <a:t>(son)</a:t>
            </a:r>
            <a:endParaRPr lang="en-GB" b="1" dirty="0"/>
          </a:p>
        </p:txBody>
      </p:sp>
      <p:pic>
        <p:nvPicPr>
          <p:cNvPr id="34" name="Graphic 33" descr="School boy">
            <a:extLst>
              <a:ext uri="{FF2B5EF4-FFF2-40B4-BE49-F238E27FC236}">
                <a16:creationId xmlns:a16="http://schemas.microsoft.com/office/drawing/2014/main" id="{E1C98183-416C-941D-1DE3-5CB41D3060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167" y="3567559"/>
            <a:ext cx="610875" cy="610875"/>
          </a:xfrm>
          <a:prstGeom prst="rect">
            <a:avLst/>
          </a:prstGeom>
        </p:spPr>
      </p:pic>
      <p:sp>
        <p:nvSpPr>
          <p:cNvPr id="40" name="TextBox 39">
            <a:extLst>
              <a:ext uri="{FF2B5EF4-FFF2-40B4-BE49-F238E27FC236}">
                <a16:creationId xmlns:a16="http://schemas.microsoft.com/office/drawing/2014/main" id="{EF0A227E-F651-DE34-21E1-0D56D0B83BF2}"/>
              </a:ext>
            </a:extLst>
          </p:cNvPr>
          <p:cNvSpPr txBox="1"/>
          <p:nvPr/>
        </p:nvSpPr>
        <p:spPr>
          <a:xfrm>
            <a:off x="820499" y="4090562"/>
            <a:ext cx="704039" cy="369332"/>
          </a:xfrm>
          <a:prstGeom prst="rect">
            <a:avLst/>
          </a:prstGeom>
          <a:noFill/>
        </p:spPr>
        <p:txBody>
          <a:bodyPr wrap="none" rtlCol="0">
            <a:spAutoFit/>
          </a:bodyPr>
          <a:lstStyle/>
          <a:p>
            <a:r>
              <a:rPr lang="en-US" b="1" dirty="0"/>
              <a:t>(son)</a:t>
            </a:r>
            <a:endParaRPr lang="en-GB" b="1" dirty="0"/>
          </a:p>
        </p:txBody>
      </p:sp>
      <p:sp>
        <p:nvSpPr>
          <p:cNvPr id="45" name="TextBox 44">
            <a:extLst>
              <a:ext uri="{FF2B5EF4-FFF2-40B4-BE49-F238E27FC236}">
                <a16:creationId xmlns:a16="http://schemas.microsoft.com/office/drawing/2014/main" id="{9B3548B8-B969-E0EB-9DD8-A7B1CBDBF980}"/>
              </a:ext>
            </a:extLst>
          </p:cNvPr>
          <p:cNvSpPr txBox="1"/>
          <p:nvPr/>
        </p:nvSpPr>
        <p:spPr>
          <a:xfrm>
            <a:off x="344578" y="3114952"/>
            <a:ext cx="1476686" cy="369332"/>
          </a:xfrm>
          <a:prstGeom prst="rect">
            <a:avLst/>
          </a:prstGeom>
          <a:noFill/>
        </p:spPr>
        <p:txBody>
          <a:bodyPr wrap="none" rtlCol="0">
            <a:spAutoFit/>
          </a:bodyPr>
          <a:lstStyle/>
          <a:p>
            <a:r>
              <a:rPr lang="en-US" i="1" dirty="0"/>
              <a:t>Beneficiaries</a:t>
            </a:r>
            <a:endParaRPr lang="en-GB" i="1" dirty="0"/>
          </a:p>
        </p:txBody>
      </p:sp>
      <p:sp>
        <p:nvSpPr>
          <p:cNvPr id="47" name="TextBox 46">
            <a:extLst>
              <a:ext uri="{FF2B5EF4-FFF2-40B4-BE49-F238E27FC236}">
                <a16:creationId xmlns:a16="http://schemas.microsoft.com/office/drawing/2014/main" id="{838EE299-751E-C108-2A22-3E1A66F85266}"/>
              </a:ext>
            </a:extLst>
          </p:cNvPr>
          <p:cNvSpPr txBox="1"/>
          <p:nvPr/>
        </p:nvSpPr>
        <p:spPr>
          <a:xfrm>
            <a:off x="6683631" y="2094692"/>
            <a:ext cx="1476686" cy="369332"/>
          </a:xfrm>
          <a:prstGeom prst="rect">
            <a:avLst/>
          </a:prstGeom>
          <a:noFill/>
        </p:spPr>
        <p:txBody>
          <a:bodyPr wrap="none" rtlCol="0">
            <a:spAutoFit/>
          </a:bodyPr>
          <a:lstStyle/>
          <a:p>
            <a:r>
              <a:rPr lang="en-US" i="1" dirty="0"/>
              <a:t>Beneficiaries</a:t>
            </a:r>
            <a:endParaRPr lang="en-GB" i="1" dirty="0"/>
          </a:p>
        </p:txBody>
      </p:sp>
      <p:cxnSp>
        <p:nvCxnSpPr>
          <p:cNvPr id="48" name="Straight Arrow Connector 47">
            <a:extLst>
              <a:ext uri="{FF2B5EF4-FFF2-40B4-BE49-F238E27FC236}">
                <a16:creationId xmlns:a16="http://schemas.microsoft.com/office/drawing/2014/main" id="{52DEF6DC-CDB7-E829-7548-99E03527324A}"/>
              </a:ext>
            </a:extLst>
          </p:cNvPr>
          <p:cNvCxnSpPr>
            <a:cxnSpLocks/>
          </p:cNvCxnSpPr>
          <p:nvPr/>
        </p:nvCxnSpPr>
        <p:spPr>
          <a:xfrm>
            <a:off x="6665602" y="2507907"/>
            <a:ext cx="131873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54" name="Graphic 53" descr="Construction worker female with solid fill">
            <a:extLst>
              <a:ext uri="{FF2B5EF4-FFF2-40B4-BE49-F238E27FC236}">
                <a16:creationId xmlns:a16="http://schemas.microsoft.com/office/drawing/2014/main" id="{A139E772-9B7A-3C60-81B0-FEBFEB149E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92016" y="4013401"/>
            <a:ext cx="528728" cy="528728"/>
          </a:xfrm>
          <a:prstGeom prst="rect">
            <a:avLst/>
          </a:prstGeom>
        </p:spPr>
      </p:pic>
      <p:pic>
        <p:nvPicPr>
          <p:cNvPr id="58" name="Graphic 57" descr="School girl with solid fill">
            <a:extLst>
              <a:ext uri="{FF2B5EF4-FFF2-40B4-BE49-F238E27FC236}">
                <a16:creationId xmlns:a16="http://schemas.microsoft.com/office/drawing/2014/main" id="{90287FFE-EEF0-ADF9-B13A-084DEAE6F0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53557" y="3925503"/>
            <a:ext cx="660703" cy="660703"/>
          </a:xfrm>
          <a:prstGeom prst="rect">
            <a:avLst/>
          </a:prstGeom>
        </p:spPr>
      </p:pic>
      <p:cxnSp>
        <p:nvCxnSpPr>
          <p:cNvPr id="59" name="Straight Arrow Connector 58">
            <a:extLst>
              <a:ext uri="{FF2B5EF4-FFF2-40B4-BE49-F238E27FC236}">
                <a16:creationId xmlns:a16="http://schemas.microsoft.com/office/drawing/2014/main" id="{60A4D236-E38A-DEA8-FB73-6FF9763DB841}"/>
              </a:ext>
            </a:extLst>
          </p:cNvPr>
          <p:cNvCxnSpPr>
            <a:cxnSpLocks/>
          </p:cNvCxnSpPr>
          <p:nvPr/>
        </p:nvCxnSpPr>
        <p:spPr>
          <a:xfrm flipH="1">
            <a:off x="2431094" y="3007634"/>
            <a:ext cx="1579141" cy="10349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F1AE13D1-7C56-E1AB-0445-4B8A0360B221}"/>
              </a:ext>
            </a:extLst>
          </p:cNvPr>
          <p:cNvSpPr txBox="1"/>
          <p:nvPr/>
        </p:nvSpPr>
        <p:spPr>
          <a:xfrm>
            <a:off x="1834425" y="3582822"/>
            <a:ext cx="1476686" cy="369332"/>
          </a:xfrm>
          <a:prstGeom prst="rect">
            <a:avLst/>
          </a:prstGeom>
          <a:noFill/>
        </p:spPr>
        <p:txBody>
          <a:bodyPr wrap="none" rtlCol="0">
            <a:spAutoFit/>
          </a:bodyPr>
          <a:lstStyle/>
          <a:p>
            <a:r>
              <a:rPr lang="en-US" i="1" dirty="0"/>
              <a:t>Beneficiaries</a:t>
            </a:r>
            <a:endParaRPr lang="en-GB" i="1" dirty="0"/>
          </a:p>
        </p:txBody>
      </p:sp>
      <p:sp>
        <p:nvSpPr>
          <p:cNvPr id="3" name="TextBox 2">
            <a:extLst>
              <a:ext uri="{FF2B5EF4-FFF2-40B4-BE49-F238E27FC236}">
                <a16:creationId xmlns:a16="http://schemas.microsoft.com/office/drawing/2014/main" id="{74506AE1-98D8-A995-2556-C64EC72D9A8E}"/>
              </a:ext>
            </a:extLst>
          </p:cNvPr>
          <p:cNvSpPr txBox="1"/>
          <p:nvPr/>
        </p:nvSpPr>
        <p:spPr>
          <a:xfrm>
            <a:off x="3129757" y="5213491"/>
            <a:ext cx="725327" cy="369332"/>
          </a:xfrm>
          <a:prstGeom prst="rect">
            <a:avLst/>
          </a:prstGeom>
          <a:noFill/>
          <a:ln>
            <a:solidFill>
              <a:schemeClr val="tx1"/>
            </a:solidFill>
          </a:ln>
        </p:spPr>
        <p:txBody>
          <a:bodyPr wrap="none" rtlCol="0">
            <a:spAutoFit/>
          </a:bodyPr>
          <a:lstStyle/>
          <a:p>
            <a:r>
              <a:rPr lang="en-US" b="1" dirty="0"/>
              <a:t>Pearl</a:t>
            </a:r>
            <a:endParaRPr lang="en-GB" b="1" dirty="0"/>
          </a:p>
        </p:txBody>
      </p:sp>
      <p:sp>
        <p:nvSpPr>
          <p:cNvPr id="6" name="TextBox 5">
            <a:extLst>
              <a:ext uri="{FF2B5EF4-FFF2-40B4-BE49-F238E27FC236}">
                <a16:creationId xmlns:a16="http://schemas.microsoft.com/office/drawing/2014/main" id="{1F9A3263-9E06-1D41-8BBA-39C6BAFD33BC}"/>
              </a:ext>
            </a:extLst>
          </p:cNvPr>
          <p:cNvSpPr txBox="1"/>
          <p:nvPr/>
        </p:nvSpPr>
        <p:spPr>
          <a:xfrm>
            <a:off x="4566671" y="5213491"/>
            <a:ext cx="849913" cy="369332"/>
          </a:xfrm>
          <a:prstGeom prst="rect">
            <a:avLst/>
          </a:prstGeom>
          <a:noFill/>
          <a:ln>
            <a:solidFill>
              <a:schemeClr val="tx1"/>
            </a:solidFill>
          </a:ln>
        </p:spPr>
        <p:txBody>
          <a:bodyPr wrap="none" rtlCol="0">
            <a:spAutoFit/>
          </a:bodyPr>
          <a:lstStyle/>
          <a:p>
            <a:r>
              <a:rPr lang="en-US" b="1" dirty="0" err="1"/>
              <a:t>Biema</a:t>
            </a:r>
            <a:endParaRPr lang="en-GB" b="1" dirty="0"/>
          </a:p>
        </p:txBody>
      </p:sp>
      <p:sp>
        <p:nvSpPr>
          <p:cNvPr id="13" name="TextBox 12">
            <a:extLst>
              <a:ext uri="{FF2B5EF4-FFF2-40B4-BE49-F238E27FC236}">
                <a16:creationId xmlns:a16="http://schemas.microsoft.com/office/drawing/2014/main" id="{7FB2883B-5D9B-3E1A-84D7-B550B16F15E6}"/>
              </a:ext>
            </a:extLst>
          </p:cNvPr>
          <p:cNvSpPr txBox="1"/>
          <p:nvPr/>
        </p:nvSpPr>
        <p:spPr>
          <a:xfrm>
            <a:off x="5762536" y="3884598"/>
            <a:ext cx="2642903" cy="369332"/>
          </a:xfrm>
          <a:prstGeom prst="rect">
            <a:avLst/>
          </a:prstGeom>
          <a:noFill/>
          <a:ln>
            <a:solidFill>
              <a:schemeClr val="tx1"/>
            </a:solidFill>
          </a:ln>
        </p:spPr>
        <p:txBody>
          <a:bodyPr wrap="none" rtlCol="0">
            <a:spAutoFit/>
          </a:bodyPr>
          <a:lstStyle/>
          <a:p>
            <a:r>
              <a:rPr lang="en-US" b="1" dirty="0" err="1"/>
              <a:t>Nashglobe</a:t>
            </a:r>
            <a:r>
              <a:rPr lang="en-US" b="1" dirty="0"/>
              <a:t> Business SA</a:t>
            </a:r>
            <a:endParaRPr lang="en-GB" b="1" dirty="0"/>
          </a:p>
        </p:txBody>
      </p:sp>
      <p:sp>
        <p:nvSpPr>
          <p:cNvPr id="15" name="TextBox 14">
            <a:extLst>
              <a:ext uri="{FF2B5EF4-FFF2-40B4-BE49-F238E27FC236}">
                <a16:creationId xmlns:a16="http://schemas.microsoft.com/office/drawing/2014/main" id="{64914C4A-EB84-32FF-70EB-04DCAD6E44C5}"/>
              </a:ext>
            </a:extLst>
          </p:cNvPr>
          <p:cNvSpPr txBox="1"/>
          <p:nvPr/>
        </p:nvSpPr>
        <p:spPr>
          <a:xfrm>
            <a:off x="6281592" y="4853426"/>
            <a:ext cx="1177887" cy="369332"/>
          </a:xfrm>
          <a:prstGeom prst="rect">
            <a:avLst/>
          </a:prstGeom>
          <a:noFill/>
          <a:ln>
            <a:solidFill>
              <a:schemeClr val="tx1"/>
            </a:solidFill>
          </a:ln>
        </p:spPr>
        <p:txBody>
          <a:bodyPr wrap="none" rtlCol="0">
            <a:spAutoFit/>
          </a:bodyPr>
          <a:lstStyle/>
          <a:p>
            <a:r>
              <a:rPr lang="en-US" b="1" dirty="0"/>
              <a:t>Evolution</a:t>
            </a:r>
            <a:endParaRPr lang="en-GB" b="1" dirty="0"/>
          </a:p>
        </p:txBody>
      </p:sp>
      <p:cxnSp>
        <p:nvCxnSpPr>
          <p:cNvPr id="23" name="Straight Arrow Connector 22">
            <a:extLst>
              <a:ext uri="{FF2B5EF4-FFF2-40B4-BE49-F238E27FC236}">
                <a16:creationId xmlns:a16="http://schemas.microsoft.com/office/drawing/2014/main" id="{9C021C0E-0248-5FA3-501C-10CEAD208BC9}"/>
              </a:ext>
            </a:extLst>
          </p:cNvPr>
          <p:cNvCxnSpPr>
            <a:cxnSpLocks/>
            <a:stCxn id="41" idx="2"/>
            <a:endCxn id="3" idx="0"/>
          </p:cNvCxnSpPr>
          <p:nvPr/>
        </p:nvCxnSpPr>
        <p:spPr>
          <a:xfrm flipH="1">
            <a:off x="3492421" y="4449953"/>
            <a:ext cx="888069" cy="7635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83DC130-C35E-E8FB-1608-66FF9778A8A2}"/>
              </a:ext>
            </a:extLst>
          </p:cNvPr>
          <p:cNvCxnSpPr>
            <a:cxnSpLocks/>
          </p:cNvCxnSpPr>
          <p:nvPr/>
        </p:nvCxnSpPr>
        <p:spPr>
          <a:xfrm>
            <a:off x="4370158" y="4428874"/>
            <a:ext cx="539565" cy="6461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07E3C416-2D5E-0C4E-6B72-93FBC29E6A1A}"/>
              </a:ext>
            </a:extLst>
          </p:cNvPr>
          <p:cNvCxnSpPr>
            <a:cxnSpLocks/>
          </p:cNvCxnSpPr>
          <p:nvPr/>
        </p:nvCxnSpPr>
        <p:spPr>
          <a:xfrm>
            <a:off x="6768130" y="4320285"/>
            <a:ext cx="0" cy="4512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E7964D85-C03D-470A-07B4-275978859D7B}"/>
              </a:ext>
            </a:extLst>
          </p:cNvPr>
          <p:cNvSpPr txBox="1"/>
          <p:nvPr/>
        </p:nvSpPr>
        <p:spPr>
          <a:xfrm>
            <a:off x="3180023" y="4705660"/>
            <a:ext cx="756938" cy="369332"/>
          </a:xfrm>
          <a:prstGeom prst="rect">
            <a:avLst/>
          </a:prstGeom>
          <a:noFill/>
        </p:spPr>
        <p:txBody>
          <a:bodyPr wrap="none" rtlCol="0">
            <a:spAutoFit/>
          </a:bodyPr>
          <a:lstStyle/>
          <a:p>
            <a:r>
              <a:rPr lang="en-US" i="1" dirty="0"/>
              <a:t>100%</a:t>
            </a:r>
            <a:endParaRPr lang="en-GB" i="1" dirty="0"/>
          </a:p>
        </p:txBody>
      </p:sp>
      <p:sp>
        <p:nvSpPr>
          <p:cNvPr id="30" name="TextBox 29">
            <a:extLst>
              <a:ext uri="{FF2B5EF4-FFF2-40B4-BE49-F238E27FC236}">
                <a16:creationId xmlns:a16="http://schemas.microsoft.com/office/drawing/2014/main" id="{D464B40C-87AF-AB84-9E63-C3CE136ED7A4}"/>
              </a:ext>
            </a:extLst>
          </p:cNvPr>
          <p:cNvSpPr txBox="1"/>
          <p:nvPr/>
        </p:nvSpPr>
        <p:spPr>
          <a:xfrm>
            <a:off x="4636080" y="4598213"/>
            <a:ext cx="756938" cy="369332"/>
          </a:xfrm>
          <a:prstGeom prst="rect">
            <a:avLst/>
          </a:prstGeom>
          <a:noFill/>
        </p:spPr>
        <p:txBody>
          <a:bodyPr wrap="none" rtlCol="0">
            <a:spAutoFit/>
          </a:bodyPr>
          <a:lstStyle/>
          <a:p>
            <a:r>
              <a:rPr lang="en-US" i="1" dirty="0"/>
              <a:t>100%</a:t>
            </a:r>
            <a:endParaRPr lang="en-GB" i="1" dirty="0"/>
          </a:p>
        </p:txBody>
      </p:sp>
      <p:sp>
        <p:nvSpPr>
          <p:cNvPr id="31" name="TextBox 30">
            <a:extLst>
              <a:ext uri="{FF2B5EF4-FFF2-40B4-BE49-F238E27FC236}">
                <a16:creationId xmlns:a16="http://schemas.microsoft.com/office/drawing/2014/main" id="{F0BF49E5-7D84-6BE3-E5D8-A7E9B07C0428}"/>
              </a:ext>
            </a:extLst>
          </p:cNvPr>
          <p:cNvSpPr txBox="1"/>
          <p:nvPr/>
        </p:nvSpPr>
        <p:spPr>
          <a:xfrm>
            <a:off x="6769890" y="4335834"/>
            <a:ext cx="756938" cy="369332"/>
          </a:xfrm>
          <a:prstGeom prst="rect">
            <a:avLst/>
          </a:prstGeom>
          <a:noFill/>
        </p:spPr>
        <p:txBody>
          <a:bodyPr wrap="none" rtlCol="0">
            <a:spAutoFit/>
          </a:bodyPr>
          <a:lstStyle/>
          <a:p>
            <a:r>
              <a:rPr lang="en-US" i="1" dirty="0"/>
              <a:t>100%</a:t>
            </a:r>
            <a:endParaRPr lang="en-GB" i="1" dirty="0"/>
          </a:p>
        </p:txBody>
      </p:sp>
      <p:cxnSp>
        <p:nvCxnSpPr>
          <p:cNvPr id="33" name="Straight Arrow Connector 32">
            <a:extLst>
              <a:ext uri="{FF2B5EF4-FFF2-40B4-BE49-F238E27FC236}">
                <a16:creationId xmlns:a16="http://schemas.microsoft.com/office/drawing/2014/main" id="{A1C22551-2C00-AD1F-0F57-43C309C064D3}"/>
              </a:ext>
            </a:extLst>
          </p:cNvPr>
          <p:cNvCxnSpPr>
            <a:cxnSpLocks/>
          </p:cNvCxnSpPr>
          <p:nvPr/>
        </p:nvCxnSpPr>
        <p:spPr>
          <a:xfrm>
            <a:off x="6433551" y="2962281"/>
            <a:ext cx="0" cy="84134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126D4166-CDC4-1067-79CD-343C171DB6EA}"/>
              </a:ext>
            </a:extLst>
          </p:cNvPr>
          <p:cNvSpPr txBox="1"/>
          <p:nvPr/>
        </p:nvSpPr>
        <p:spPr>
          <a:xfrm>
            <a:off x="6431316" y="3169730"/>
            <a:ext cx="756938" cy="369332"/>
          </a:xfrm>
          <a:prstGeom prst="rect">
            <a:avLst/>
          </a:prstGeom>
          <a:noFill/>
        </p:spPr>
        <p:txBody>
          <a:bodyPr wrap="square" rtlCol="0">
            <a:spAutoFit/>
          </a:bodyPr>
          <a:lstStyle/>
          <a:p>
            <a:r>
              <a:rPr lang="en-US" i="1" dirty="0"/>
              <a:t>100%</a:t>
            </a:r>
            <a:endParaRPr lang="en-GB" i="1" dirty="0"/>
          </a:p>
        </p:txBody>
      </p:sp>
      <p:sp>
        <p:nvSpPr>
          <p:cNvPr id="41" name="TextBox 40">
            <a:extLst>
              <a:ext uri="{FF2B5EF4-FFF2-40B4-BE49-F238E27FC236}">
                <a16:creationId xmlns:a16="http://schemas.microsoft.com/office/drawing/2014/main" id="{A6D8E13F-EC58-D38C-9B1F-EBD08C8BC963}"/>
              </a:ext>
            </a:extLst>
          </p:cNvPr>
          <p:cNvSpPr txBox="1"/>
          <p:nvPr/>
        </p:nvSpPr>
        <p:spPr>
          <a:xfrm>
            <a:off x="3642688" y="3803622"/>
            <a:ext cx="1475604" cy="646331"/>
          </a:xfrm>
          <a:prstGeom prst="rect">
            <a:avLst/>
          </a:prstGeom>
          <a:noFill/>
          <a:ln>
            <a:solidFill>
              <a:schemeClr val="tx1"/>
            </a:solidFill>
          </a:ln>
        </p:spPr>
        <p:txBody>
          <a:bodyPr wrap="square" rtlCol="0">
            <a:spAutoFit/>
          </a:bodyPr>
          <a:lstStyle/>
          <a:p>
            <a:r>
              <a:rPr lang="en-US" b="1" dirty="0"/>
              <a:t>Balagan Ltd</a:t>
            </a:r>
          </a:p>
          <a:p>
            <a:r>
              <a:rPr lang="en-US" b="1" dirty="0"/>
              <a:t>(Belize)</a:t>
            </a:r>
            <a:endParaRPr lang="en-GB" b="1" dirty="0"/>
          </a:p>
        </p:txBody>
      </p:sp>
      <p:cxnSp>
        <p:nvCxnSpPr>
          <p:cNvPr id="42" name="Straight Arrow Connector 41">
            <a:extLst>
              <a:ext uri="{FF2B5EF4-FFF2-40B4-BE49-F238E27FC236}">
                <a16:creationId xmlns:a16="http://schemas.microsoft.com/office/drawing/2014/main" id="{05B933BB-7631-3DCF-172F-DF94C6B1C1BA}"/>
              </a:ext>
            </a:extLst>
          </p:cNvPr>
          <p:cNvCxnSpPr>
            <a:cxnSpLocks/>
          </p:cNvCxnSpPr>
          <p:nvPr/>
        </p:nvCxnSpPr>
        <p:spPr>
          <a:xfrm>
            <a:off x="2937725" y="2982486"/>
            <a:ext cx="796557" cy="70392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26D60E09-7DCD-9058-7BBA-8FA74F0F0ABE}"/>
              </a:ext>
            </a:extLst>
          </p:cNvPr>
          <p:cNvCxnSpPr>
            <a:cxnSpLocks/>
          </p:cNvCxnSpPr>
          <p:nvPr/>
        </p:nvCxnSpPr>
        <p:spPr>
          <a:xfrm>
            <a:off x="4289939" y="2993925"/>
            <a:ext cx="0" cy="69051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706FBF86-EF1B-6753-2E5A-509DC4A7B94F}"/>
              </a:ext>
            </a:extLst>
          </p:cNvPr>
          <p:cNvCxnSpPr>
            <a:cxnSpLocks/>
          </p:cNvCxnSpPr>
          <p:nvPr/>
        </p:nvCxnSpPr>
        <p:spPr>
          <a:xfrm flipH="1">
            <a:off x="4909723" y="2961268"/>
            <a:ext cx="860673" cy="7231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188C45CE-302C-B2E9-0898-2945F0E787E3}"/>
              </a:ext>
            </a:extLst>
          </p:cNvPr>
          <p:cNvSpPr txBox="1"/>
          <p:nvPr/>
        </p:nvSpPr>
        <p:spPr>
          <a:xfrm>
            <a:off x="2723752" y="3225279"/>
            <a:ext cx="633507" cy="369332"/>
          </a:xfrm>
          <a:prstGeom prst="rect">
            <a:avLst/>
          </a:prstGeom>
          <a:noFill/>
        </p:spPr>
        <p:txBody>
          <a:bodyPr wrap="none" rtlCol="0">
            <a:spAutoFit/>
          </a:bodyPr>
          <a:lstStyle/>
          <a:p>
            <a:r>
              <a:rPr lang="en-US" i="1" dirty="0"/>
              <a:t>33%</a:t>
            </a:r>
            <a:endParaRPr lang="en-GB" i="1" dirty="0"/>
          </a:p>
        </p:txBody>
      </p:sp>
      <p:sp>
        <p:nvSpPr>
          <p:cNvPr id="50" name="TextBox 49">
            <a:extLst>
              <a:ext uri="{FF2B5EF4-FFF2-40B4-BE49-F238E27FC236}">
                <a16:creationId xmlns:a16="http://schemas.microsoft.com/office/drawing/2014/main" id="{FABD4D78-18FC-67AB-7DB2-500B7083024A}"/>
              </a:ext>
            </a:extLst>
          </p:cNvPr>
          <p:cNvSpPr txBox="1"/>
          <p:nvPr/>
        </p:nvSpPr>
        <p:spPr>
          <a:xfrm>
            <a:off x="3727916" y="3153751"/>
            <a:ext cx="633507" cy="369332"/>
          </a:xfrm>
          <a:prstGeom prst="rect">
            <a:avLst/>
          </a:prstGeom>
          <a:noFill/>
        </p:spPr>
        <p:txBody>
          <a:bodyPr wrap="none" rtlCol="0">
            <a:spAutoFit/>
          </a:bodyPr>
          <a:lstStyle/>
          <a:p>
            <a:r>
              <a:rPr lang="en-US" i="1" dirty="0"/>
              <a:t>33%</a:t>
            </a:r>
            <a:endParaRPr lang="en-GB" i="1" dirty="0"/>
          </a:p>
        </p:txBody>
      </p:sp>
      <p:sp>
        <p:nvSpPr>
          <p:cNvPr id="51" name="TextBox 50">
            <a:extLst>
              <a:ext uri="{FF2B5EF4-FFF2-40B4-BE49-F238E27FC236}">
                <a16:creationId xmlns:a16="http://schemas.microsoft.com/office/drawing/2014/main" id="{CCF7BB70-EDB6-7FB2-19BE-67076B20A0FB}"/>
              </a:ext>
            </a:extLst>
          </p:cNvPr>
          <p:cNvSpPr txBox="1"/>
          <p:nvPr/>
        </p:nvSpPr>
        <p:spPr>
          <a:xfrm>
            <a:off x="4600326" y="3134451"/>
            <a:ext cx="633507" cy="369332"/>
          </a:xfrm>
          <a:prstGeom prst="rect">
            <a:avLst/>
          </a:prstGeom>
          <a:noFill/>
        </p:spPr>
        <p:txBody>
          <a:bodyPr wrap="none" rtlCol="0">
            <a:spAutoFit/>
          </a:bodyPr>
          <a:lstStyle/>
          <a:p>
            <a:r>
              <a:rPr lang="en-US" i="1" dirty="0"/>
              <a:t>33%</a:t>
            </a:r>
            <a:endParaRPr lang="en-GB" i="1" dirty="0"/>
          </a:p>
        </p:txBody>
      </p:sp>
      <p:sp>
        <p:nvSpPr>
          <p:cNvPr id="55" name="TextBox 54">
            <a:extLst>
              <a:ext uri="{FF2B5EF4-FFF2-40B4-BE49-F238E27FC236}">
                <a16:creationId xmlns:a16="http://schemas.microsoft.com/office/drawing/2014/main" id="{7441D25E-1888-624B-2772-337F07BD98A2}"/>
              </a:ext>
            </a:extLst>
          </p:cNvPr>
          <p:cNvSpPr txBox="1"/>
          <p:nvPr/>
        </p:nvSpPr>
        <p:spPr>
          <a:xfrm>
            <a:off x="203670" y="129360"/>
            <a:ext cx="1981696" cy="369332"/>
          </a:xfrm>
          <a:prstGeom prst="rect">
            <a:avLst/>
          </a:prstGeom>
          <a:noFill/>
        </p:spPr>
        <p:txBody>
          <a:bodyPr wrap="none" rtlCol="0">
            <a:spAutoFit/>
          </a:bodyPr>
          <a:lstStyle/>
          <a:p>
            <a:r>
              <a:rPr lang="en-US" dirty="0"/>
              <a:t>2013- March 22nd</a:t>
            </a:r>
            <a:endParaRPr lang="en-GB" dirty="0"/>
          </a:p>
        </p:txBody>
      </p:sp>
      <p:pic>
        <p:nvPicPr>
          <p:cNvPr id="2" name="Graphic 1" descr="Detective">
            <a:extLst>
              <a:ext uri="{FF2B5EF4-FFF2-40B4-BE49-F238E27FC236}">
                <a16:creationId xmlns:a16="http://schemas.microsoft.com/office/drawing/2014/main" id="{7D18427C-2335-1837-5F77-4CF7B855A93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85504" y="268614"/>
            <a:ext cx="525710" cy="525710"/>
          </a:xfrm>
          <a:prstGeom prst="rect">
            <a:avLst/>
          </a:prstGeom>
        </p:spPr>
      </p:pic>
      <p:sp>
        <p:nvSpPr>
          <p:cNvPr id="4" name="Speech Bubble: Oval 3">
            <a:extLst>
              <a:ext uri="{FF2B5EF4-FFF2-40B4-BE49-F238E27FC236}">
                <a16:creationId xmlns:a16="http://schemas.microsoft.com/office/drawing/2014/main" id="{D140FDFA-AA00-62D2-5602-BC73D6BDE268}"/>
              </a:ext>
            </a:extLst>
          </p:cNvPr>
          <p:cNvSpPr/>
          <p:nvPr/>
        </p:nvSpPr>
        <p:spPr>
          <a:xfrm>
            <a:off x="8664236" y="113744"/>
            <a:ext cx="3244735" cy="1772171"/>
          </a:xfrm>
          <a:prstGeom prst="wedgeEllipseCallout">
            <a:avLst>
              <a:gd name="adj1" fmla="val -68849"/>
              <a:gd name="adj2" fmla="val -1159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28DFA44-06BB-DDD9-73CB-74AC713B0C57}"/>
              </a:ext>
            </a:extLst>
          </p:cNvPr>
          <p:cNvSpPr txBox="1"/>
          <p:nvPr/>
        </p:nvSpPr>
        <p:spPr>
          <a:xfrm>
            <a:off x="9002809" y="553564"/>
            <a:ext cx="2700992" cy="923330"/>
          </a:xfrm>
          <a:prstGeom prst="rect">
            <a:avLst/>
          </a:prstGeom>
          <a:noFill/>
        </p:spPr>
        <p:txBody>
          <a:bodyPr wrap="square" rtlCol="0">
            <a:spAutoFit/>
          </a:bodyPr>
          <a:lstStyle/>
          <a:p>
            <a:r>
              <a:rPr lang="en-US" dirty="0"/>
              <a:t>Trustee: you may name Arnold </a:t>
            </a:r>
            <a:r>
              <a:rPr lang="en-US" dirty="0" err="1"/>
              <a:t>Bengis</a:t>
            </a:r>
            <a:r>
              <a:rPr lang="en-US" dirty="0"/>
              <a:t> as beneficiary in the future</a:t>
            </a:r>
            <a:endParaRPr lang="en-GB" dirty="0"/>
          </a:p>
        </p:txBody>
      </p:sp>
    </p:spTree>
    <p:extLst>
      <p:ext uri="{BB962C8B-B14F-4D97-AF65-F5344CB8AC3E}">
        <p14:creationId xmlns:p14="http://schemas.microsoft.com/office/powerpoint/2010/main" val="2024293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CF1C98-DF25-0198-1748-39AAB9525609}"/>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643935E-9923-3769-5CB2-1B6122F9BD46}"/>
              </a:ext>
            </a:extLst>
          </p:cNvPr>
          <p:cNvSpPr txBox="1"/>
          <p:nvPr/>
        </p:nvSpPr>
        <p:spPr>
          <a:xfrm>
            <a:off x="237376" y="2421879"/>
            <a:ext cx="784254" cy="369332"/>
          </a:xfrm>
          <a:prstGeom prst="rect">
            <a:avLst/>
          </a:prstGeom>
          <a:noFill/>
        </p:spPr>
        <p:txBody>
          <a:bodyPr wrap="none" rtlCol="0">
            <a:spAutoFit/>
          </a:bodyPr>
          <a:lstStyle/>
          <a:p>
            <a:r>
              <a:rPr lang="en-US" b="1" dirty="0"/>
              <a:t>David</a:t>
            </a:r>
            <a:endParaRPr lang="en-GB" b="1" dirty="0"/>
          </a:p>
        </p:txBody>
      </p:sp>
      <p:sp>
        <p:nvSpPr>
          <p:cNvPr id="9" name="TextBox 8">
            <a:extLst>
              <a:ext uri="{FF2B5EF4-FFF2-40B4-BE49-F238E27FC236}">
                <a16:creationId xmlns:a16="http://schemas.microsoft.com/office/drawing/2014/main" id="{809C69A7-24EA-126B-86D3-6B19D6F85888}"/>
              </a:ext>
            </a:extLst>
          </p:cNvPr>
          <p:cNvSpPr txBox="1"/>
          <p:nvPr/>
        </p:nvSpPr>
        <p:spPr>
          <a:xfrm>
            <a:off x="2291889" y="498692"/>
            <a:ext cx="2276970" cy="646331"/>
          </a:xfrm>
          <a:prstGeom prst="rect">
            <a:avLst/>
          </a:prstGeom>
          <a:noFill/>
          <a:ln>
            <a:solidFill>
              <a:schemeClr val="tx1"/>
            </a:solidFill>
          </a:ln>
        </p:spPr>
        <p:txBody>
          <a:bodyPr wrap="none" rtlCol="0">
            <a:spAutoFit/>
          </a:bodyPr>
          <a:lstStyle/>
          <a:p>
            <a:pPr algn="ctr"/>
            <a:r>
              <a:rPr lang="en-GB" b="1" i="0" dirty="0" err="1">
                <a:solidFill>
                  <a:srgbClr val="3C3B35"/>
                </a:solidFill>
                <a:effectLst/>
                <a:latin typeface="Arial" panose="020B0604020202020204" pitchFamily="34" charset="0"/>
              </a:rPr>
              <a:t>InWealth</a:t>
            </a:r>
            <a:r>
              <a:rPr lang="en-GB" b="1" i="0" dirty="0">
                <a:solidFill>
                  <a:srgbClr val="3C3B35"/>
                </a:solidFill>
                <a:effectLst/>
                <a:latin typeface="Arial" panose="020B0604020202020204" pitchFamily="34" charset="0"/>
              </a:rPr>
              <a:t> Trustees </a:t>
            </a:r>
          </a:p>
          <a:p>
            <a:pPr algn="ctr"/>
            <a:r>
              <a:rPr lang="en-GB" b="1" i="0" dirty="0">
                <a:solidFill>
                  <a:srgbClr val="002060"/>
                </a:solidFill>
                <a:effectLst/>
                <a:latin typeface="Arial" panose="020B0604020202020204" pitchFamily="34" charset="0"/>
              </a:rPr>
              <a:t>Nevis</a:t>
            </a:r>
            <a:r>
              <a:rPr lang="en-GB" b="1" i="0" dirty="0">
                <a:solidFill>
                  <a:srgbClr val="3C3B35"/>
                </a:solidFill>
                <a:effectLst/>
                <a:latin typeface="Arial" panose="020B0604020202020204" pitchFamily="34" charset="0"/>
              </a:rPr>
              <a:t> Limited</a:t>
            </a:r>
            <a:endParaRPr lang="en-GB" b="1" dirty="0"/>
          </a:p>
        </p:txBody>
      </p:sp>
      <p:cxnSp>
        <p:nvCxnSpPr>
          <p:cNvPr id="11" name="Straight Arrow Connector 10">
            <a:extLst>
              <a:ext uri="{FF2B5EF4-FFF2-40B4-BE49-F238E27FC236}">
                <a16:creationId xmlns:a16="http://schemas.microsoft.com/office/drawing/2014/main" id="{9286F180-9A7C-9E87-0562-0D2FC20D9952}"/>
              </a:ext>
            </a:extLst>
          </p:cNvPr>
          <p:cNvCxnSpPr>
            <a:cxnSpLocks/>
            <a:endCxn id="35" idx="0"/>
          </p:cNvCxnSpPr>
          <p:nvPr/>
        </p:nvCxnSpPr>
        <p:spPr>
          <a:xfrm flipH="1">
            <a:off x="2726017" y="1151929"/>
            <a:ext cx="754673" cy="8943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D9061B3-2EF3-7D24-4C47-123107EE7CF1}"/>
              </a:ext>
            </a:extLst>
          </p:cNvPr>
          <p:cNvSpPr txBox="1"/>
          <p:nvPr/>
        </p:nvSpPr>
        <p:spPr>
          <a:xfrm>
            <a:off x="3297793" y="1218664"/>
            <a:ext cx="918778" cy="369332"/>
          </a:xfrm>
          <a:prstGeom prst="rect">
            <a:avLst/>
          </a:prstGeom>
          <a:noFill/>
        </p:spPr>
        <p:txBody>
          <a:bodyPr wrap="none" rtlCol="0">
            <a:spAutoFit/>
          </a:bodyPr>
          <a:lstStyle/>
          <a:p>
            <a:r>
              <a:rPr lang="en-US" i="1" dirty="0"/>
              <a:t>Trustee</a:t>
            </a:r>
            <a:endParaRPr lang="en-GB" i="1" dirty="0"/>
          </a:p>
        </p:txBody>
      </p:sp>
      <p:cxnSp>
        <p:nvCxnSpPr>
          <p:cNvPr id="14" name="Straight Arrow Connector 13">
            <a:extLst>
              <a:ext uri="{FF2B5EF4-FFF2-40B4-BE49-F238E27FC236}">
                <a16:creationId xmlns:a16="http://schemas.microsoft.com/office/drawing/2014/main" id="{EF8B2F61-FC3C-0CFD-03A8-A43296345CA8}"/>
              </a:ext>
            </a:extLst>
          </p:cNvPr>
          <p:cNvCxnSpPr>
            <a:cxnSpLocks/>
          </p:cNvCxnSpPr>
          <p:nvPr/>
        </p:nvCxnSpPr>
        <p:spPr>
          <a:xfrm>
            <a:off x="1021630" y="2337943"/>
            <a:ext cx="95073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FDD41B-3B28-35F9-EC34-4918A27C9FBD}"/>
              </a:ext>
            </a:extLst>
          </p:cNvPr>
          <p:cNvSpPr txBox="1"/>
          <p:nvPr/>
        </p:nvSpPr>
        <p:spPr>
          <a:xfrm>
            <a:off x="991553" y="1885915"/>
            <a:ext cx="842346" cy="369332"/>
          </a:xfrm>
          <a:prstGeom prst="rect">
            <a:avLst/>
          </a:prstGeom>
          <a:noFill/>
        </p:spPr>
        <p:txBody>
          <a:bodyPr wrap="none" rtlCol="0">
            <a:spAutoFit/>
          </a:bodyPr>
          <a:lstStyle/>
          <a:p>
            <a:r>
              <a:rPr lang="en-US" i="1" dirty="0"/>
              <a:t>Settlor</a:t>
            </a:r>
            <a:endParaRPr lang="en-GB" i="1" dirty="0"/>
          </a:p>
        </p:txBody>
      </p:sp>
      <p:pic>
        <p:nvPicPr>
          <p:cNvPr id="20" name="Graphic 19" descr="Office worker male with solid fill">
            <a:extLst>
              <a:ext uri="{FF2B5EF4-FFF2-40B4-BE49-F238E27FC236}">
                <a16:creationId xmlns:a16="http://schemas.microsoft.com/office/drawing/2014/main" id="{26F3191A-AD11-B779-984B-D262744B94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9760" y="1887155"/>
            <a:ext cx="537705" cy="537705"/>
          </a:xfrm>
          <a:prstGeom prst="rect">
            <a:avLst/>
          </a:prstGeom>
        </p:spPr>
      </p:pic>
      <p:sp>
        <p:nvSpPr>
          <p:cNvPr id="21" name="TextBox 20">
            <a:extLst>
              <a:ext uri="{FF2B5EF4-FFF2-40B4-BE49-F238E27FC236}">
                <a16:creationId xmlns:a16="http://schemas.microsoft.com/office/drawing/2014/main" id="{C549E666-2C3A-999B-2170-1C2FBD15CB71}"/>
              </a:ext>
            </a:extLst>
          </p:cNvPr>
          <p:cNvSpPr txBox="1"/>
          <p:nvPr/>
        </p:nvSpPr>
        <p:spPr>
          <a:xfrm>
            <a:off x="6761724" y="762301"/>
            <a:ext cx="1173719" cy="369332"/>
          </a:xfrm>
          <a:prstGeom prst="rect">
            <a:avLst/>
          </a:prstGeom>
          <a:noFill/>
        </p:spPr>
        <p:txBody>
          <a:bodyPr wrap="none" rtlCol="0">
            <a:spAutoFit/>
          </a:bodyPr>
          <a:lstStyle/>
          <a:p>
            <a:r>
              <a:rPr lang="en-US" b="1" dirty="0"/>
              <a:t>De Sousa</a:t>
            </a:r>
            <a:endParaRPr lang="en-GB" b="1" dirty="0"/>
          </a:p>
        </p:txBody>
      </p:sp>
      <p:cxnSp>
        <p:nvCxnSpPr>
          <p:cNvPr id="24" name="Straight Arrow Connector 23">
            <a:extLst>
              <a:ext uri="{FF2B5EF4-FFF2-40B4-BE49-F238E27FC236}">
                <a16:creationId xmlns:a16="http://schemas.microsoft.com/office/drawing/2014/main" id="{8A3AD1BB-0AE4-150A-6D2C-865A96516D9F}"/>
              </a:ext>
            </a:extLst>
          </p:cNvPr>
          <p:cNvCxnSpPr>
            <a:cxnSpLocks/>
          </p:cNvCxnSpPr>
          <p:nvPr/>
        </p:nvCxnSpPr>
        <p:spPr>
          <a:xfrm flipH="1">
            <a:off x="3129757" y="905983"/>
            <a:ext cx="3638373" cy="110314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495C575-7C27-547F-7F69-F2F0D41167A6}"/>
              </a:ext>
            </a:extLst>
          </p:cNvPr>
          <p:cNvSpPr txBox="1"/>
          <p:nvPr/>
        </p:nvSpPr>
        <p:spPr>
          <a:xfrm>
            <a:off x="5478463" y="645897"/>
            <a:ext cx="1108509" cy="369332"/>
          </a:xfrm>
          <a:prstGeom prst="rect">
            <a:avLst/>
          </a:prstGeom>
          <a:noFill/>
        </p:spPr>
        <p:txBody>
          <a:bodyPr wrap="none" rtlCol="0">
            <a:spAutoFit/>
          </a:bodyPr>
          <a:lstStyle/>
          <a:p>
            <a:r>
              <a:rPr lang="en-US" i="1" dirty="0"/>
              <a:t>Protector</a:t>
            </a:r>
            <a:endParaRPr lang="en-GB" i="1" dirty="0"/>
          </a:p>
        </p:txBody>
      </p:sp>
      <p:sp>
        <p:nvSpPr>
          <p:cNvPr id="35" name="TextBox 34">
            <a:extLst>
              <a:ext uri="{FF2B5EF4-FFF2-40B4-BE49-F238E27FC236}">
                <a16:creationId xmlns:a16="http://schemas.microsoft.com/office/drawing/2014/main" id="{A1391ED0-8A58-983E-DC28-2740B1D1AA3C}"/>
              </a:ext>
            </a:extLst>
          </p:cNvPr>
          <p:cNvSpPr txBox="1"/>
          <p:nvPr/>
        </p:nvSpPr>
        <p:spPr>
          <a:xfrm>
            <a:off x="1971344"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Gamma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8" name="TextBox 37">
            <a:extLst>
              <a:ext uri="{FF2B5EF4-FFF2-40B4-BE49-F238E27FC236}">
                <a16:creationId xmlns:a16="http://schemas.microsoft.com/office/drawing/2014/main" id="{5AC8F99B-EA84-3D0C-FC6A-C6FCD53A81D3}"/>
              </a:ext>
            </a:extLst>
          </p:cNvPr>
          <p:cNvSpPr txBox="1"/>
          <p:nvPr/>
        </p:nvSpPr>
        <p:spPr>
          <a:xfrm>
            <a:off x="3577150"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Lambda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9" name="TextBox 38">
            <a:extLst>
              <a:ext uri="{FF2B5EF4-FFF2-40B4-BE49-F238E27FC236}">
                <a16:creationId xmlns:a16="http://schemas.microsoft.com/office/drawing/2014/main" id="{CDB73DE2-86C3-AA4F-4DB3-63C6790A7389}"/>
              </a:ext>
            </a:extLst>
          </p:cNvPr>
          <p:cNvSpPr txBox="1"/>
          <p:nvPr/>
        </p:nvSpPr>
        <p:spPr>
          <a:xfrm>
            <a:off x="5151387"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Delta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cxnSp>
        <p:nvCxnSpPr>
          <p:cNvPr id="36" name="Straight Arrow Connector 35">
            <a:extLst>
              <a:ext uri="{FF2B5EF4-FFF2-40B4-BE49-F238E27FC236}">
                <a16:creationId xmlns:a16="http://schemas.microsoft.com/office/drawing/2014/main" id="{2D9DBA26-7340-90E2-AF0D-10F8686EFA91}"/>
              </a:ext>
            </a:extLst>
          </p:cNvPr>
          <p:cNvCxnSpPr>
            <a:cxnSpLocks/>
          </p:cNvCxnSpPr>
          <p:nvPr/>
        </p:nvCxnSpPr>
        <p:spPr>
          <a:xfrm>
            <a:off x="3579037" y="1151929"/>
            <a:ext cx="310491" cy="9088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10452EDF-743B-2B6A-41D4-A574FF28FB19}"/>
              </a:ext>
            </a:extLst>
          </p:cNvPr>
          <p:cNvCxnSpPr>
            <a:cxnSpLocks/>
          </p:cNvCxnSpPr>
          <p:nvPr/>
        </p:nvCxnSpPr>
        <p:spPr>
          <a:xfrm>
            <a:off x="3818260" y="1142026"/>
            <a:ext cx="1680740" cy="91377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6F4F176F-5EAB-DE86-96FF-4D6A0D9BCE43}"/>
              </a:ext>
            </a:extLst>
          </p:cNvPr>
          <p:cNvCxnSpPr>
            <a:cxnSpLocks/>
            <a:endCxn id="38" idx="0"/>
          </p:cNvCxnSpPr>
          <p:nvPr/>
        </p:nvCxnSpPr>
        <p:spPr>
          <a:xfrm flipH="1">
            <a:off x="4331823" y="993174"/>
            <a:ext cx="2478990" cy="10530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A9D23957-87E0-84D4-BD6F-E0B92303A004}"/>
              </a:ext>
            </a:extLst>
          </p:cNvPr>
          <p:cNvCxnSpPr>
            <a:cxnSpLocks/>
          </p:cNvCxnSpPr>
          <p:nvPr/>
        </p:nvCxnSpPr>
        <p:spPr>
          <a:xfrm flipH="1">
            <a:off x="5787671" y="1079032"/>
            <a:ext cx="1045604" cy="89515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250FFB5-2807-A792-68E2-DA8840B0174A}"/>
              </a:ext>
            </a:extLst>
          </p:cNvPr>
          <p:cNvCxnSpPr>
            <a:cxnSpLocks/>
          </p:cNvCxnSpPr>
          <p:nvPr/>
        </p:nvCxnSpPr>
        <p:spPr>
          <a:xfrm flipH="1">
            <a:off x="789611" y="2855884"/>
            <a:ext cx="1203655" cy="79372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6" name="Graphic 25" descr="School boy">
            <a:extLst>
              <a:ext uri="{FF2B5EF4-FFF2-40B4-BE49-F238E27FC236}">
                <a16:creationId xmlns:a16="http://schemas.microsoft.com/office/drawing/2014/main" id="{573A003F-7459-3CE3-1978-BA30AFBF97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81305" y="1800238"/>
            <a:ext cx="610875" cy="610875"/>
          </a:xfrm>
          <a:prstGeom prst="rect">
            <a:avLst/>
          </a:prstGeom>
        </p:spPr>
      </p:pic>
      <p:sp>
        <p:nvSpPr>
          <p:cNvPr id="32" name="TextBox 31">
            <a:extLst>
              <a:ext uri="{FF2B5EF4-FFF2-40B4-BE49-F238E27FC236}">
                <a16:creationId xmlns:a16="http://schemas.microsoft.com/office/drawing/2014/main" id="{751CE1D0-6F25-63EE-D004-CED28ACF90BC}"/>
              </a:ext>
            </a:extLst>
          </p:cNvPr>
          <p:cNvSpPr txBox="1"/>
          <p:nvPr/>
        </p:nvSpPr>
        <p:spPr>
          <a:xfrm>
            <a:off x="9179637" y="2323241"/>
            <a:ext cx="704039" cy="369332"/>
          </a:xfrm>
          <a:prstGeom prst="rect">
            <a:avLst/>
          </a:prstGeom>
          <a:noFill/>
        </p:spPr>
        <p:txBody>
          <a:bodyPr wrap="none" rtlCol="0">
            <a:spAutoFit/>
          </a:bodyPr>
          <a:lstStyle/>
          <a:p>
            <a:r>
              <a:rPr lang="en-US" b="1" dirty="0"/>
              <a:t>(son)</a:t>
            </a:r>
            <a:endParaRPr lang="en-GB" b="1" dirty="0"/>
          </a:p>
        </p:txBody>
      </p:sp>
      <p:pic>
        <p:nvPicPr>
          <p:cNvPr id="34" name="Graphic 33" descr="School boy">
            <a:extLst>
              <a:ext uri="{FF2B5EF4-FFF2-40B4-BE49-F238E27FC236}">
                <a16:creationId xmlns:a16="http://schemas.microsoft.com/office/drawing/2014/main" id="{E1C98183-416C-941D-1DE3-5CB41D3060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167" y="3567559"/>
            <a:ext cx="610875" cy="610875"/>
          </a:xfrm>
          <a:prstGeom prst="rect">
            <a:avLst/>
          </a:prstGeom>
        </p:spPr>
      </p:pic>
      <p:sp>
        <p:nvSpPr>
          <p:cNvPr id="40" name="TextBox 39">
            <a:extLst>
              <a:ext uri="{FF2B5EF4-FFF2-40B4-BE49-F238E27FC236}">
                <a16:creationId xmlns:a16="http://schemas.microsoft.com/office/drawing/2014/main" id="{EF0A227E-F651-DE34-21E1-0D56D0B83BF2}"/>
              </a:ext>
            </a:extLst>
          </p:cNvPr>
          <p:cNvSpPr txBox="1"/>
          <p:nvPr/>
        </p:nvSpPr>
        <p:spPr>
          <a:xfrm>
            <a:off x="820499" y="4090562"/>
            <a:ext cx="704039" cy="369332"/>
          </a:xfrm>
          <a:prstGeom prst="rect">
            <a:avLst/>
          </a:prstGeom>
          <a:noFill/>
        </p:spPr>
        <p:txBody>
          <a:bodyPr wrap="none" rtlCol="0">
            <a:spAutoFit/>
          </a:bodyPr>
          <a:lstStyle/>
          <a:p>
            <a:r>
              <a:rPr lang="en-US" b="1" dirty="0"/>
              <a:t>(son)</a:t>
            </a:r>
            <a:endParaRPr lang="en-GB" b="1" dirty="0"/>
          </a:p>
        </p:txBody>
      </p:sp>
      <p:sp>
        <p:nvSpPr>
          <p:cNvPr id="45" name="TextBox 44">
            <a:extLst>
              <a:ext uri="{FF2B5EF4-FFF2-40B4-BE49-F238E27FC236}">
                <a16:creationId xmlns:a16="http://schemas.microsoft.com/office/drawing/2014/main" id="{9B3548B8-B969-E0EB-9DD8-A7B1CBDBF980}"/>
              </a:ext>
            </a:extLst>
          </p:cNvPr>
          <p:cNvSpPr txBox="1"/>
          <p:nvPr/>
        </p:nvSpPr>
        <p:spPr>
          <a:xfrm>
            <a:off x="344578" y="3114952"/>
            <a:ext cx="1476686" cy="369332"/>
          </a:xfrm>
          <a:prstGeom prst="rect">
            <a:avLst/>
          </a:prstGeom>
          <a:noFill/>
        </p:spPr>
        <p:txBody>
          <a:bodyPr wrap="none" rtlCol="0">
            <a:spAutoFit/>
          </a:bodyPr>
          <a:lstStyle/>
          <a:p>
            <a:r>
              <a:rPr lang="en-US" i="1" dirty="0"/>
              <a:t>Beneficiaries</a:t>
            </a:r>
            <a:endParaRPr lang="en-GB" i="1" dirty="0"/>
          </a:p>
        </p:txBody>
      </p:sp>
      <p:sp>
        <p:nvSpPr>
          <p:cNvPr id="47" name="TextBox 46">
            <a:extLst>
              <a:ext uri="{FF2B5EF4-FFF2-40B4-BE49-F238E27FC236}">
                <a16:creationId xmlns:a16="http://schemas.microsoft.com/office/drawing/2014/main" id="{838EE299-751E-C108-2A22-3E1A66F85266}"/>
              </a:ext>
            </a:extLst>
          </p:cNvPr>
          <p:cNvSpPr txBox="1"/>
          <p:nvPr/>
        </p:nvSpPr>
        <p:spPr>
          <a:xfrm>
            <a:off x="6683631" y="2094692"/>
            <a:ext cx="1476686" cy="369332"/>
          </a:xfrm>
          <a:prstGeom prst="rect">
            <a:avLst/>
          </a:prstGeom>
          <a:noFill/>
        </p:spPr>
        <p:txBody>
          <a:bodyPr wrap="none" rtlCol="0">
            <a:spAutoFit/>
          </a:bodyPr>
          <a:lstStyle/>
          <a:p>
            <a:r>
              <a:rPr lang="en-US" i="1" dirty="0"/>
              <a:t>Beneficiaries</a:t>
            </a:r>
            <a:endParaRPr lang="en-GB" i="1" dirty="0"/>
          </a:p>
        </p:txBody>
      </p:sp>
      <p:cxnSp>
        <p:nvCxnSpPr>
          <p:cNvPr id="48" name="Straight Arrow Connector 47">
            <a:extLst>
              <a:ext uri="{FF2B5EF4-FFF2-40B4-BE49-F238E27FC236}">
                <a16:creationId xmlns:a16="http://schemas.microsoft.com/office/drawing/2014/main" id="{52DEF6DC-CDB7-E829-7548-99E03527324A}"/>
              </a:ext>
            </a:extLst>
          </p:cNvPr>
          <p:cNvCxnSpPr>
            <a:cxnSpLocks/>
          </p:cNvCxnSpPr>
          <p:nvPr/>
        </p:nvCxnSpPr>
        <p:spPr>
          <a:xfrm>
            <a:off x="6665602" y="2507907"/>
            <a:ext cx="131873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54" name="Graphic 53" descr="Construction worker female with solid fill">
            <a:extLst>
              <a:ext uri="{FF2B5EF4-FFF2-40B4-BE49-F238E27FC236}">
                <a16:creationId xmlns:a16="http://schemas.microsoft.com/office/drawing/2014/main" id="{A139E772-9B7A-3C60-81B0-FEBFEB149E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92016" y="4013401"/>
            <a:ext cx="528728" cy="528728"/>
          </a:xfrm>
          <a:prstGeom prst="rect">
            <a:avLst/>
          </a:prstGeom>
        </p:spPr>
      </p:pic>
      <p:pic>
        <p:nvPicPr>
          <p:cNvPr id="58" name="Graphic 57" descr="School girl with solid fill">
            <a:extLst>
              <a:ext uri="{FF2B5EF4-FFF2-40B4-BE49-F238E27FC236}">
                <a16:creationId xmlns:a16="http://schemas.microsoft.com/office/drawing/2014/main" id="{90287FFE-EEF0-ADF9-B13A-084DEAE6F0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53557" y="3925503"/>
            <a:ext cx="660703" cy="660703"/>
          </a:xfrm>
          <a:prstGeom prst="rect">
            <a:avLst/>
          </a:prstGeom>
        </p:spPr>
      </p:pic>
      <p:cxnSp>
        <p:nvCxnSpPr>
          <p:cNvPr id="59" name="Straight Arrow Connector 58">
            <a:extLst>
              <a:ext uri="{FF2B5EF4-FFF2-40B4-BE49-F238E27FC236}">
                <a16:creationId xmlns:a16="http://schemas.microsoft.com/office/drawing/2014/main" id="{60A4D236-E38A-DEA8-FB73-6FF9763DB841}"/>
              </a:ext>
            </a:extLst>
          </p:cNvPr>
          <p:cNvCxnSpPr>
            <a:cxnSpLocks/>
          </p:cNvCxnSpPr>
          <p:nvPr/>
        </p:nvCxnSpPr>
        <p:spPr>
          <a:xfrm flipH="1">
            <a:off x="2431094" y="3007634"/>
            <a:ext cx="1579141" cy="10349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F1AE13D1-7C56-E1AB-0445-4B8A0360B221}"/>
              </a:ext>
            </a:extLst>
          </p:cNvPr>
          <p:cNvSpPr txBox="1"/>
          <p:nvPr/>
        </p:nvSpPr>
        <p:spPr>
          <a:xfrm>
            <a:off x="1834425" y="3582822"/>
            <a:ext cx="1476686" cy="369332"/>
          </a:xfrm>
          <a:prstGeom prst="rect">
            <a:avLst/>
          </a:prstGeom>
          <a:noFill/>
        </p:spPr>
        <p:txBody>
          <a:bodyPr wrap="none" rtlCol="0">
            <a:spAutoFit/>
          </a:bodyPr>
          <a:lstStyle/>
          <a:p>
            <a:r>
              <a:rPr lang="en-US" i="1" dirty="0"/>
              <a:t>Beneficiaries</a:t>
            </a:r>
            <a:endParaRPr lang="en-GB" i="1" dirty="0"/>
          </a:p>
        </p:txBody>
      </p:sp>
      <p:sp>
        <p:nvSpPr>
          <p:cNvPr id="3" name="TextBox 2">
            <a:extLst>
              <a:ext uri="{FF2B5EF4-FFF2-40B4-BE49-F238E27FC236}">
                <a16:creationId xmlns:a16="http://schemas.microsoft.com/office/drawing/2014/main" id="{74506AE1-98D8-A995-2556-C64EC72D9A8E}"/>
              </a:ext>
            </a:extLst>
          </p:cNvPr>
          <p:cNvSpPr txBox="1"/>
          <p:nvPr/>
        </p:nvSpPr>
        <p:spPr>
          <a:xfrm>
            <a:off x="3129757" y="5213491"/>
            <a:ext cx="725327" cy="369332"/>
          </a:xfrm>
          <a:prstGeom prst="rect">
            <a:avLst/>
          </a:prstGeom>
          <a:noFill/>
          <a:ln>
            <a:solidFill>
              <a:schemeClr val="tx1"/>
            </a:solidFill>
          </a:ln>
        </p:spPr>
        <p:txBody>
          <a:bodyPr wrap="none" rtlCol="0">
            <a:spAutoFit/>
          </a:bodyPr>
          <a:lstStyle/>
          <a:p>
            <a:r>
              <a:rPr lang="en-US" b="1" dirty="0"/>
              <a:t>Pearl</a:t>
            </a:r>
            <a:endParaRPr lang="en-GB" b="1" dirty="0"/>
          </a:p>
        </p:txBody>
      </p:sp>
      <p:sp>
        <p:nvSpPr>
          <p:cNvPr id="6" name="TextBox 5">
            <a:extLst>
              <a:ext uri="{FF2B5EF4-FFF2-40B4-BE49-F238E27FC236}">
                <a16:creationId xmlns:a16="http://schemas.microsoft.com/office/drawing/2014/main" id="{1F9A3263-9E06-1D41-8BBA-39C6BAFD33BC}"/>
              </a:ext>
            </a:extLst>
          </p:cNvPr>
          <p:cNvSpPr txBox="1"/>
          <p:nvPr/>
        </p:nvSpPr>
        <p:spPr>
          <a:xfrm>
            <a:off x="4566671" y="5213491"/>
            <a:ext cx="849913" cy="369332"/>
          </a:xfrm>
          <a:prstGeom prst="rect">
            <a:avLst/>
          </a:prstGeom>
          <a:noFill/>
          <a:ln>
            <a:solidFill>
              <a:schemeClr val="tx1"/>
            </a:solidFill>
          </a:ln>
        </p:spPr>
        <p:txBody>
          <a:bodyPr wrap="none" rtlCol="0">
            <a:spAutoFit/>
          </a:bodyPr>
          <a:lstStyle/>
          <a:p>
            <a:r>
              <a:rPr lang="en-US" b="1" dirty="0" err="1"/>
              <a:t>Biema</a:t>
            </a:r>
            <a:endParaRPr lang="en-GB" b="1" dirty="0"/>
          </a:p>
        </p:txBody>
      </p:sp>
      <p:sp>
        <p:nvSpPr>
          <p:cNvPr id="13" name="TextBox 12">
            <a:extLst>
              <a:ext uri="{FF2B5EF4-FFF2-40B4-BE49-F238E27FC236}">
                <a16:creationId xmlns:a16="http://schemas.microsoft.com/office/drawing/2014/main" id="{7FB2883B-5D9B-3E1A-84D7-B550B16F15E6}"/>
              </a:ext>
            </a:extLst>
          </p:cNvPr>
          <p:cNvSpPr txBox="1"/>
          <p:nvPr/>
        </p:nvSpPr>
        <p:spPr>
          <a:xfrm>
            <a:off x="5762536" y="3884598"/>
            <a:ext cx="2642903" cy="369332"/>
          </a:xfrm>
          <a:prstGeom prst="rect">
            <a:avLst/>
          </a:prstGeom>
          <a:noFill/>
          <a:ln>
            <a:solidFill>
              <a:schemeClr val="tx1"/>
            </a:solidFill>
          </a:ln>
        </p:spPr>
        <p:txBody>
          <a:bodyPr wrap="none" rtlCol="0">
            <a:spAutoFit/>
          </a:bodyPr>
          <a:lstStyle/>
          <a:p>
            <a:r>
              <a:rPr lang="en-US" b="1" dirty="0" err="1"/>
              <a:t>Nashglobe</a:t>
            </a:r>
            <a:r>
              <a:rPr lang="en-US" b="1" dirty="0"/>
              <a:t> Business SA</a:t>
            </a:r>
            <a:endParaRPr lang="en-GB" b="1" dirty="0"/>
          </a:p>
        </p:txBody>
      </p:sp>
      <p:sp>
        <p:nvSpPr>
          <p:cNvPr id="15" name="TextBox 14">
            <a:extLst>
              <a:ext uri="{FF2B5EF4-FFF2-40B4-BE49-F238E27FC236}">
                <a16:creationId xmlns:a16="http://schemas.microsoft.com/office/drawing/2014/main" id="{64914C4A-EB84-32FF-70EB-04DCAD6E44C5}"/>
              </a:ext>
            </a:extLst>
          </p:cNvPr>
          <p:cNvSpPr txBox="1"/>
          <p:nvPr/>
        </p:nvSpPr>
        <p:spPr>
          <a:xfrm>
            <a:off x="6281592" y="4853426"/>
            <a:ext cx="1177887" cy="369332"/>
          </a:xfrm>
          <a:prstGeom prst="rect">
            <a:avLst/>
          </a:prstGeom>
          <a:noFill/>
          <a:ln>
            <a:solidFill>
              <a:schemeClr val="tx1"/>
            </a:solidFill>
          </a:ln>
        </p:spPr>
        <p:txBody>
          <a:bodyPr wrap="none" rtlCol="0">
            <a:spAutoFit/>
          </a:bodyPr>
          <a:lstStyle/>
          <a:p>
            <a:r>
              <a:rPr lang="en-US" b="1" dirty="0"/>
              <a:t>Evolution</a:t>
            </a:r>
            <a:endParaRPr lang="en-GB" b="1" dirty="0"/>
          </a:p>
        </p:txBody>
      </p:sp>
      <p:cxnSp>
        <p:nvCxnSpPr>
          <p:cNvPr id="23" name="Straight Arrow Connector 22">
            <a:extLst>
              <a:ext uri="{FF2B5EF4-FFF2-40B4-BE49-F238E27FC236}">
                <a16:creationId xmlns:a16="http://schemas.microsoft.com/office/drawing/2014/main" id="{9C021C0E-0248-5FA3-501C-10CEAD208BC9}"/>
              </a:ext>
            </a:extLst>
          </p:cNvPr>
          <p:cNvCxnSpPr>
            <a:cxnSpLocks/>
            <a:stCxn id="41" idx="2"/>
            <a:endCxn id="3" idx="0"/>
          </p:cNvCxnSpPr>
          <p:nvPr/>
        </p:nvCxnSpPr>
        <p:spPr>
          <a:xfrm flipH="1">
            <a:off x="3492421" y="4449953"/>
            <a:ext cx="888069" cy="7635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83DC130-C35E-E8FB-1608-66FF9778A8A2}"/>
              </a:ext>
            </a:extLst>
          </p:cNvPr>
          <p:cNvCxnSpPr>
            <a:cxnSpLocks/>
          </p:cNvCxnSpPr>
          <p:nvPr/>
        </p:nvCxnSpPr>
        <p:spPr>
          <a:xfrm>
            <a:off x="4370158" y="4428874"/>
            <a:ext cx="539565" cy="6461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07E3C416-2D5E-0C4E-6B72-93FBC29E6A1A}"/>
              </a:ext>
            </a:extLst>
          </p:cNvPr>
          <p:cNvCxnSpPr>
            <a:cxnSpLocks/>
          </p:cNvCxnSpPr>
          <p:nvPr/>
        </p:nvCxnSpPr>
        <p:spPr>
          <a:xfrm>
            <a:off x="6768130" y="4320285"/>
            <a:ext cx="0" cy="4512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E7964D85-C03D-470A-07B4-275978859D7B}"/>
              </a:ext>
            </a:extLst>
          </p:cNvPr>
          <p:cNvSpPr txBox="1"/>
          <p:nvPr/>
        </p:nvSpPr>
        <p:spPr>
          <a:xfrm>
            <a:off x="3180023" y="4705660"/>
            <a:ext cx="756938" cy="369332"/>
          </a:xfrm>
          <a:prstGeom prst="rect">
            <a:avLst/>
          </a:prstGeom>
          <a:noFill/>
        </p:spPr>
        <p:txBody>
          <a:bodyPr wrap="none" rtlCol="0">
            <a:spAutoFit/>
          </a:bodyPr>
          <a:lstStyle/>
          <a:p>
            <a:r>
              <a:rPr lang="en-US" i="1" dirty="0"/>
              <a:t>100%</a:t>
            </a:r>
            <a:endParaRPr lang="en-GB" i="1" dirty="0"/>
          </a:p>
        </p:txBody>
      </p:sp>
      <p:sp>
        <p:nvSpPr>
          <p:cNvPr id="30" name="TextBox 29">
            <a:extLst>
              <a:ext uri="{FF2B5EF4-FFF2-40B4-BE49-F238E27FC236}">
                <a16:creationId xmlns:a16="http://schemas.microsoft.com/office/drawing/2014/main" id="{D464B40C-87AF-AB84-9E63-C3CE136ED7A4}"/>
              </a:ext>
            </a:extLst>
          </p:cNvPr>
          <p:cNvSpPr txBox="1"/>
          <p:nvPr/>
        </p:nvSpPr>
        <p:spPr>
          <a:xfrm>
            <a:off x="4636080" y="4598213"/>
            <a:ext cx="756938" cy="369332"/>
          </a:xfrm>
          <a:prstGeom prst="rect">
            <a:avLst/>
          </a:prstGeom>
          <a:noFill/>
        </p:spPr>
        <p:txBody>
          <a:bodyPr wrap="none" rtlCol="0">
            <a:spAutoFit/>
          </a:bodyPr>
          <a:lstStyle/>
          <a:p>
            <a:r>
              <a:rPr lang="en-US" i="1" dirty="0"/>
              <a:t>100%</a:t>
            </a:r>
            <a:endParaRPr lang="en-GB" i="1" dirty="0"/>
          </a:p>
        </p:txBody>
      </p:sp>
      <p:sp>
        <p:nvSpPr>
          <p:cNvPr id="31" name="TextBox 30">
            <a:extLst>
              <a:ext uri="{FF2B5EF4-FFF2-40B4-BE49-F238E27FC236}">
                <a16:creationId xmlns:a16="http://schemas.microsoft.com/office/drawing/2014/main" id="{F0BF49E5-7D84-6BE3-E5D8-A7E9B07C0428}"/>
              </a:ext>
            </a:extLst>
          </p:cNvPr>
          <p:cNvSpPr txBox="1"/>
          <p:nvPr/>
        </p:nvSpPr>
        <p:spPr>
          <a:xfrm>
            <a:off x="6769890" y="4335834"/>
            <a:ext cx="756938" cy="369332"/>
          </a:xfrm>
          <a:prstGeom prst="rect">
            <a:avLst/>
          </a:prstGeom>
          <a:noFill/>
        </p:spPr>
        <p:txBody>
          <a:bodyPr wrap="none" rtlCol="0">
            <a:spAutoFit/>
          </a:bodyPr>
          <a:lstStyle/>
          <a:p>
            <a:r>
              <a:rPr lang="en-US" i="1" dirty="0"/>
              <a:t>100%</a:t>
            </a:r>
            <a:endParaRPr lang="en-GB" i="1" dirty="0"/>
          </a:p>
        </p:txBody>
      </p:sp>
      <p:cxnSp>
        <p:nvCxnSpPr>
          <p:cNvPr id="33" name="Straight Arrow Connector 32">
            <a:extLst>
              <a:ext uri="{FF2B5EF4-FFF2-40B4-BE49-F238E27FC236}">
                <a16:creationId xmlns:a16="http://schemas.microsoft.com/office/drawing/2014/main" id="{A1C22551-2C00-AD1F-0F57-43C309C064D3}"/>
              </a:ext>
            </a:extLst>
          </p:cNvPr>
          <p:cNvCxnSpPr>
            <a:cxnSpLocks/>
          </p:cNvCxnSpPr>
          <p:nvPr/>
        </p:nvCxnSpPr>
        <p:spPr>
          <a:xfrm>
            <a:off x="6433551" y="2962281"/>
            <a:ext cx="0" cy="84134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126D4166-CDC4-1067-79CD-343C171DB6EA}"/>
              </a:ext>
            </a:extLst>
          </p:cNvPr>
          <p:cNvSpPr txBox="1"/>
          <p:nvPr/>
        </p:nvSpPr>
        <p:spPr>
          <a:xfrm>
            <a:off x="6431316" y="3169730"/>
            <a:ext cx="756938" cy="369332"/>
          </a:xfrm>
          <a:prstGeom prst="rect">
            <a:avLst/>
          </a:prstGeom>
          <a:noFill/>
        </p:spPr>
        <p:txBody>
          <a:bodyPr wrap="square" rtlCol="0">
            <a:spAutoFit/>
          </a:bodyPr>
          <a:lstStyle/>
          <a:p>
            <a:r>
              <a:rPr lang="en-US" i="1" dirty="0"/>
              <a:t>100%</a:t>
            </a:r>
            <a:endParaRPr lang="en-GB" i="1" dirty="0"/>
          </a:p>
        </p:txBody>
      </p:sp>
      <p:sp>
        <p:nvSpPr>
          <p:cNvPr id="41" name="TextBox 40">
            <a:extLst>
              <a:ext uri="{FF2B5EF4-FFF2-40B4-BE49-F238E27FC236}">
                <a16:creationId xmlns:a16="http://schemas.microsoft.com/office/drawing/2014/main" id="{A6D8E13F-EC58-D38C-9B1F-EBD08C8BC963}"/>
              </a:ext>
            </a:extLst>
          </p:cNvPr>
          <p:cNvSpPr txBox="1"/>
          <p:nvPr/>
        </p:nvSpPr>
        <p:spPr>
          <a:xfrm>
            <a:off x="3642688" y="3803622"/>
            <a:ext cx="1475604" cy="646331"/>
          </a:xfrm>
          <a:prstGeom prst="rect">
            <a:avLst/>
          </a:prstGeom>
          <a:noFill/>
          <a:ln>
            <a:solidFill>
              <a:schemeClr val="tx1"/>
            </a:solidFill>
          </a:ln>
        </p:spPr>
        <p:txBody>
          <a:bodyPr wrap="square" rtlCol="0">
            <a:spAutoFit/>
          </a:bodyPr>
          <a:lstStyle/>
          <a:p>
            <a:r>
              <a:rPr lang="en-US" b="1" dirty="0"/>
              <a:t>Balagan Ltd</a:t>
            </a:r>
          </a:p>
          <a:p>
            <a:r>
              <a:rPr lang="en-US" b="1" dirty="0"/>
              <a:t>(Belize)</a:t>
            </a:r>
            <a:endParaRPr lang="en-GB" b="1" dirty="0"/>
          </a:p>
        </p:txBody>
      </p:sp>
      <p:cxnSp>
        <p:nvCxnSpPr>
          <p:cNvPr id="42" name="Straight Arrow Connector 41">
            <a:extLst>
              <a:ext uri="{FF2B5EF4-FFF2-40B4-BE49-F238E27FC236}">
                <a16:creationId xmlns:a16="http://schemas.microsoft.com/office/drawing/2014/main" id="{05B933BB-7631-3DCF-172F-DF94C6B1C1BA}"/>
              </a:ext>
            </a:extLst>
          </p:cNvPr>
          <p:cNvCxnSpPr>
            <a:cxnSpLocks/>
          </p:cNvCxnSpPr>
          <p:nvPr/>
        </p:nvCxnSpPr>
        <p:spPr>
          <a:xfrm>
            <a:off x="2937725" y="2982486"/>
            <a:ext cx="796557" cy="70392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26D60E09-7DCD-9058-7BBA-8FA74F0F0ABE}"/>
              </a:ext>
            </a:extLst>
          </p:cNvPr>
          <p:cNvCxnSpPr>
            <a:cxnSpLocks/>
          </p:cNvCxnSpPr>
          <p:nvPr/>
        </p:nvCxnSpPr>
        <p:spPr>
          <a:xfrm>
            <a:off x="4289939" y="2993925"/>
            <a:ext cx="0" cy="69051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706FBF86-EF1B-6753-2E5A-509DC4A7B94F}"/>
              </a:ext>
            </a:extLst>
          </p:cNvPr>
          <p:cNvCxnSpPr>
            <a:cxnSpLocks/>
          </p:cNvCxnSpPr>
          <p:nvPr/>
        </p:nvCxnSpPr>
        <p:spPr>
          <a:xfrm flipH="1">
            <a:off x="4909723" y="2961268"/>
            <a:ext cx="860673" cy="7231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188C45CE-302C-B2E9-0898-2945F0E787E3}"/>
              </a:ext>
            </a:extLst>
          </p:cNvPr>
          <p:cNvSpPr txBox="1"/>
          <p:nvPr/>
        </p:nvSpPr>
        <p:spPr>
          <a:xfrm>
            <a:off x="2723752" y="3225279"/>
            <a:ext cx="633507" cy="369332"/>
          </a:xfrm>
          <a:prstGeom prst="rect">
            <a:avLst/>
          </a:prstGeom>
          <a:noFill/>
        </p:spPr>
        <p:txBody>
          <a:bodyPr wrap="none" rtlCol="0">
            <a:spAutoFit/>
          </a:bodyPr>
          <a:lstStyle/>
          <a:p>
            <a:r>
              <a:rPr lang="en-US" i="1" dirty="0"/>
              <a:t>33%</a:t>
            </a:r>
            <a:endParaRPr lang="en-GB" i="1" dirty="0"/>
          </a:p>
        </p:txBody>
      </p:sp>
      <p:sp>
        <p:nvSpPr>
          <p:cNvPr id="50" name="TextBox 49">
            <a:extLst>
              <a:ext uri="{FF2B5EF4-FFF2-40B4-BE49-F238E27FC236}">
                <a16:creationId xmlns:a16="http://schemas.microsoft.com/office/drawing/2014/main" id="{FABD4D78-18FC-67AB-7DB2-500B7083024A}"/>
              </a:ext>
            </a:extLst>
          </p:cNvPr>
          <p:cNvSpPr txBox="1"/>
          <p:nvPr/>
        </p:nvSpPr>
        <p:spPr>
          <a:xfrm>
            <a:off x="3727916" y="3153751"/>
            <a:ext cx="633507" cy="369332"/>
          </a:xfrm>
          <a:prstGeom prst="rect">
            <a:avLst/>
          </a:prstGeom>
          <a:noFill/>
        </p:spPr>
        <p:txBody>
          <a:bodyPr wrap="none" rtlCol="0">
            <a:spAutoFit/>
          </a:bodyPr>
          <a:lstStyle/>
          <a:p>
            <a:r>
              <a:rPr lang="en-US" i="1" dirty="0"/>
              <a:t>33%</a:t>
            </a:r>
            <a:endParaRPr lang="en-GB" i="1" dirty="0"/>
          </a:p>
        </p:txBody>
      </p:sp>
      <p:sp>
        <p:nvSpPr>
          <p:cNvPr id="51" name="TextBox 50">
            <a:extLst>
              <a:ext uri="{FF2B5EF4-FFF2-40B4-BE49-F238E27FC236}">
                <a16:creationId xmlns:a16="http://schemas.microsoft.com/office/drawing/2014/main" id="{CCF7BB70-EDB6-7FB2-19BE-67076B20A0FB}"/>
              </a:ext>
            </a:extLst>
          </p:cNvPr>
          <p:cNvSpPr txBox="1"/>
          <p:nvPr/>
        </p:nvSpPr>
        <p:spPr>
          <a:xfrm>
            <a:off x="4600326" y="3134451"/>
            <a:ext cx="633507" cy="369332"/>
          </a:xfrm>
          <a:prstGeom prst="rect">
            <a:avLst/>
          </a:prstGeom>
          <a:noFill/>
        </p:spPr>
        <p:txBody>
          <a:bodyPr wrap="none" rtlCol="0">
            <a:spAutoFit/>
          </a:bodyPr>
          <a:lstStyle/>
          <a:p>
            <a:r>
              <a:rPr lang="en-US" i="1" dirty="0"/>
              <a:t>33%</a:t>
            </a:r>
            <a:endParaRPr lang="en-GB" i="1" dirty="0"/>
          </a:p>
        </p:txBody>
      </p:sp>
      <p:sp>
        <p:nvSpPr>
          <p:cNvPr id="55" name="TextBox 54">
            <a:extLst>
              <a:ext uri="{FF2B5EF4-FFF2-40B4-BE49-F238E27FC236}">
                <a16:creationId xmlns:a16="http://schemas.microsoft.com/office/drawing/2014/main" id="{7441D25E-1888-624B-2772-337F07BD98A2}"/>
              </a:ext>
            </a:extLst>
          </p:cNvPr>
          <p:cNvSpPr txBox="1"/>
          <p:nvPr/>
        </p:nvSpPr>
        <p:spPr>
          <a:xfrm>
            <a:off x="203670" y="129360"/>
            <a:ext cx="1752403" cy="369332"/>
          </a:xfrm>
          <a:prstGeom prst="rect">
            <a:avLst/>
          </a:prstGeom>
          <a:noFill/>
        </p:spPr>
        <p:txBody>
          <a:bodyPr wrap="none" rtlCol="0">
            <a:spAutoFit/>
          </a:bodyPr>
          <a:lstStyle/>
          <a:p>
            <a:r>
              <a:rPr lang="en-US" dirty="0"/>
              <a:t>2013- June 10th</a:t>
            </a:r>
            <a:endParaRPr lang="en-GB" dirty="0"/>
          </a:p>
        </p:txBody>
      </p:sp>
      <p:pic>
        <p:nvPicPr>
          <p:cNvPr id="2" name="Graphic 1" descr="Detective">
            <a:extLst>
              <a:ext uri="{FF2B5EF4-FFF2-40B4-BE49-F238E27FC236}">
                <a16:creationId xmlns:a16="http://schemas.microsoft.com/office/drawing/2014/main" id="{7D18427C-2335-1837-5F77-4CF7B855A93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85504" y="268614"/>
            <a:ext cx="525710" cy="525710"/>
          </a:xfrm>
          <a:prstGeom prst="rect">
            <a:avLst/>
          </a:prstGeom>
        </p:spPr>
      </p:pic>
      <p:pic>
        <p:nvPicPr>
          <p:cNvPr id="56" name="Picture 55">
            <a:extLst>
              <a:ext uri="{FF2B5EF4-FFF2-40B4-BE49-F238E27FC236}">
                <a16:creationId xmlns:a16="http://schemas.microsoft.com/office/drawing/2014/main" id="{D137ED75-1507-5E89-2783-449A43C3D90B}"/>
              </a:ext>
            </a:extLst>
          </p:cNvPr>
          <p:cNvPicPr>
            <a:picLocks noChangeAspect="1"/>
          </p:cNvPicPr>
          <p:nvPr/>
        </p:nvPicPr>
        <p:blipFill>
          <a:blip r:embed="rId12"/>
          <a:stretch>
            <a:fillRect/>
          </a:stretch>
        </p:blipFill>
        <p:spPr>
          <a:xfrm>
            <a:off x="3289172" y="6041571"/>
            <a:ext cx="445110" cy="447097"/>
          </a:xfrm>
          <a:prstGeom prst="rect">
            <a:avLst/>
          </a:prstGeom>
        </p:spPr>
      </p:pic>
      <p:sp>
        <p:nvSpPr>
          <p:cNvPr id="57" name="TextBox 56">
            <a:extLst>
              <a:ext uri="{FF2B5EF4-FFF2-40B4-BE49-F238E27FC236}">
                <a16:creationId xmlns:a16="http://schemas.microsoft.com/office/drawing/2014/main" id="{12D80C01-6B14-3F2A-79D2-D1A61B8D4C90}"/>
              </a:ext>
            </a:extLst>
          </p:cNvPr>
          <p:cNvSpPr txBox="1"/>
          <p:nvPr/>
        </p:nvSpPr>
        <p:spPr>
          <a:xfrm>
            <a:off x="2740476" y="6488668"/>
            <a:ext cx="2386423" cy="369332"/>
          </a:xfrm>
          <a:prstGeom prst="rect">
            <a:avLst/>
          </a:prstGeom>
          <a:noFill/>
          <a:ln>
            <a:noFill/>
          </a:ln>
        </p:spPr>
        <p:txBody>
          <a:bodyPr wrap="none" rtlCol="0">
            <a:spAutoFit/>
          </a:bodyPr>
          <a:lstStyle/>
          <a:p>
            <a:r>
              <a:rPr lang="en-US" b="1" dirty="0"/>
              <a:t>SG Hambros (Jersey) </a:t>
            </a:r>
            <a:endParaRPr lang="en-GB" b="1" dirty="0"/>
          </a:p>
        </p:txBody>
      </p:sp>
      <p:cxnSp>
        <p:nvCxnSpPr>
          <p:cNvPr id="60" name="Straight Arrow Connector 59">
            <a:extLst>
              <a:ext uri="{FF2B5EF4-FFF2-40B4-BE49-F238E27FC236}">
                <a16:creationId xmlns:a16="http://schemas.microsoft.com/office/drawing/2014/main" id="{7E71BC6F-1900-9F2F-85D9-3567798ACFA3}"/>
              </a:ext>
            </a:extLst>
          </p:cNvPr>
          <p:cNvCxnSpPr>
            <a:cxnSpLocks/>
            <a:endCxn id="56" idx="0"/>
          </p:cNvCxnSpPr>
          <p:nvPr/>
        </p:nvCxnSpPr>
        <p:spPr>
          <a:xfrm flipH="1">
            <a:off x="3511727" y="5570248"/>
            <a:ext cx="1233" cy="47132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A2A06981-1CFB-4B1E-8FBD-2D628D4A0CD7}"/>
              </a:ext>
            </a:extLst>
          </p:cNvPr>
          <p:cNvSpPr txBox="1"/>
          <p:nvPr/>
        </p:nvSpPr>
        <p:spPr>
          <a:xfrm>
            <a:off x="2820790" y="5651393"/>
            <a:ext cx="737702" cy="369332"/>
          </a:xfrm>
          <a:prstGeom prst="rect">
            <a:avLst/>
          </a:prstGeom>
          <a:noFill/>
        </p:spPr>
        <p:txBody>
          <a:bodyPr wrap="none" rtlCol="0">
            <a:spAutoFit/>
          </a:bodyPr>
          <a:lstStyle/>
          <a:p>
            <a:r>
              <a:rPr lang="en-US" i="1" dirty="0"/>
              <a:t>$23M</a:t>
            </a:r>
            <a:endParaRPr lang="en-GB" i="1" dirty="0"/>
          </a:p>
        </p:txBody>
      </p:sp>
      <p:pic>
        <p:nvPicPr>
          <p:cNvPr id="8" name="Picture 7">
            <a:extLst>
              <a:ext uri="{FF2B5EF4-FFF2-40B4-BE49-F238E27FC236}">
                <a16:creationId xmlns:a16="http://schemas.microsoft.com/office/drawing/2014/main" id="{F7A45DA4-2E61-C949-749D-EFEAD98FCF2E}"/>
              </a:ext>
            </a:extLst>
          </p:cNvPr>
          <p:cNvPicPr>
            <a:picLocks noChangeAspect="1"/>
          </p:cNvPicPr>
          <p:nvPr/>
        </p:nvPicPr>
        <p:blipFill>
          <a:blip r:embed="rId12"/>
          <a:stretch>
            <a:fillRect/>
          </a:stretch>
        </p:blipFill>
        <p:spPr>
          <a:xfrm>
            <a:off x="9347070" y="6041571"/>
            <a:ext cx="445110" cy="447097"/>
          </a:xfrm>
          <a:prstGeom prst="rect">
            <a:avLst/>
          </a:prstGeom>
        </p:spPr>
      </p:pic>
      <p:sp>
        <p:nvSpPr>
          <p:cNvPr id="10" name="TextBox 9">
            <a:extLst>
              <a:ext uri="{FF2B5EF4-FFF2-40B4-BE49-F238E27FC236}">
                <a16:creationId xmlns:a16="http://schemas.microsoft.com/office/drawing/2014/main" id="{2811F8FF-85DD-6835-18C3-4BD9149F3EEE}"/>
              </a:ext>
            </a:extLst>
          </p:cNvPr>
          <p:cNvSpPr txBox="1"/>
          <p:nvPr/>
        </p:nvSpPr>
        <p:spPr>
          <a:xfrm>
            <a:off x="8795571" y="6488668"/>
            <a:ext cx="1557734" cy="369332"/>
          </a:xfrm>
          <a:prstGeom prst="rect">
            <a:avLst/>
          </a:prstGeom>
          <a:noFill/>
          <a:ln>
            <a:noFill/>
          </a:ln>
        </p:spPr>
        <p:txBody>
          <a:bodyPr wrap="none" rtlCol="0">
            <a:spAutoFit/>
          </a:bodyPr>
          <a:lstStyle/>
          <a:p>
            <a:r>
              <a:rPr lang="en-US" b="1" dirty="0"/>
              <a:t>(Switzerland)</a:t>
            </a:r>
            <a:endParaRPr lang="en-GB" b="1" dirty="0"/>
          </a:p>
        </p:txBody>
      </p:sp>
      <p:cxnSp>
        <p:nvCxnSpPr>
          <p:cNvPr id="17" name="Straight Arrow Connector 16">
            <a:extLst>
              <a:ext uri="{FF2B5EF4-FFF2-40B4-BE49-F238E27FC236}">
                <a16:creationId xmlns:a16="http://schemas.microsoft.com/office/drawing/2014/main" id="{F744D0B1-908A-0BF2-1790-DFEBB771A9B1}"/>
              </a:ext>
            </a:extLst>
          </p:cNvPr>
          <p:cNvCxnSpPr>
            <a:cxnSpLocks/>
          </p:cNvCxnSpPr>
          <p:nvPr/>
        </p:nvCxnSpPr>
        <p:spPr>
          <a:xfrm>
            <a:off x="3758415" y="6282439"/>
            <a:ext cx="5421222" cy="0"/>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228226F7-07D0-ADC0-E714-A5D658F96971}"/>
              </a:ext>
            </a:extLst>
          </p:cNvPr>
          <p:cNvSpPr txBox="1"/>
          <p:nvPr/>
        </p:nvSpPr>
        <p:spPr>
          <a:xfrm>
            <a:off x="5606467" y="5950414"/>
            <a:ext cx="2955040" cy="369332"/>
          </a:xfrm>
          <a:prstGeom prst="rect">
            <a:avLst/>
          </a:prstGeom>
          <a:noFill/>
        </p:spPr>
        <p:txBody>
          <a:bodyPr wrap="none" rtlCol="0">
            <a:spAutoFit/>
          </a:bodyPr>
          <a:lstStyle/>
          <a:p>
            <a:r>
              <a:rPr lang="en-US" i="1" dirty="0"/>
              <a:t>Instruction: Transfer money!</a:t>
            </a:r>
            <a:endParaRPr lang="en-GB" i="1" dirty="0"/>
          </a:p>
        </p:txBody>
      </p:sp>
      <p:cxnSp>
        <p:nvCxnSpPr>
          <p:cNvPr id="53" name="Straight Arrow Connector 52">
            <a:extLst>
              <a:ext uri="{FF2B5EF4-FFF2-40B4-BE49-F238E27FC236}">
                <a16:creationId xmlns:a16="http://schemas.microsoft.com/office/drawing/2014/main" id="{7016CF2C-6C70-CF98-D477-B1464C36F06E}"/>
              </a:ext>
            </a:extLst>
          </p:cNvPr>
          <p:cNvCxnSpPr>
            <a:cxnSpLocks/>
          </p:cNvCxnSpPr>
          <p:nvPr/>
        </p:nvCxnSpPr>
        <p:spPr>
          <a:xfrm flipH="1">
            <a:off x="3792906" y="5570336"/>
            <a:ext cx="1025259" cy="5314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1E47AAD6-F801-9740-68C6-6938D6F44AB8}"/>
              </a:ext>
            </a:extLst>
          </p:cNvPr>
          <p:cNvCxnSpPr>
            <a:cxnSpLocks/>
          </p:cNvCxnSpPr>
          <p:nvPr/>
        </p:nvCxnSpPr>
        <p:spPr>
          <a:xfrm flipH="1">
            <a:off x="3825605" y="5222758"/>
            <a:ext cx="3357304" cy="93437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7CA1866B-CFCA-EDB2-0E02-41F7E86F06A5}"/>
              </a:ext>
            </a:extLst>
          </p:cNvPr>
          <p:cNvSpPr txBox="1"/>
          <p:nvPr/>
        </p:nvSpPr>
        <p:spPr>
          <a:xfrm>
            <a:off x="3981841" y="5587301"/>
            <a:ext cx="308098" cy="369332"/>
          </a:xfrm>
          <a:prstGeom prst="rect">
            <a:avLst/>
          </a:prstGeom>
          <a:noFill/>
        </p:spPr>
        <p:txBody>
          <a:bodyPr wrap="none" rtlCol="0">
            <a:spAutoFit/>
          </a:bodyPr>
          <a:lstStyle/>
          <a:p>
            <a:r>
              <a:rPr lang="en-US" i="1" dirty="0"/>
              <a:t>$</a:t>
            </a:r>
            <a:endParaRPr lang="en-GB" i="1" dirty="0"/>
          </a:p>
        </p:txBody>
      </p:sp>
      <p:sp>
        <p:nvSpPr>
          <p:cNvPr id="69" name="TextBox 68">
            <a:extLst>
              <a:ext uri="{FF2B5EF4-FFF2-40B4-BE49-F238E27FC236}">
                <a16:creationId xmlns:a16="http://schemas.microsoft.com/office/drawing/2014/main" id="{5DCCA0CD-6BEF-A54C-D4D7-137F577C99DC}"/>
              </a:ext>
            </a:extLst>
          </p:cNvPr>
          <p:cNvSpPr txBox="1"/>
          <p:nvPr/>
        </p:nvSpPr>
        <p:spPr>
          <a:xfrm>
            <a:off x="4540592" y="5635267"/>
            <a:ext cx="308098" cy="369332"/>
          </a:xfrm>
          <a:prstGeom prst="rect">
            <a:avLst/>
          </a:prstGeom>
          <a:noFill/>
        </p:spPr>
        <p:txBody>
          <a:bodyPr wrap="none" rtlCol="0">
            <a:spAutoFit/>
          </a:bodyPr>
          <a:lstStyle/>
          <a:p>
            <a:r>
              <a:rPr lang="en-US" i="1" dirty="0"/>
              <a:t>$</a:t>
            </a:r>
            <a:endParaRPr lang="en-GB" i="1" dirty="0"/>
          </a:p>
        </p:txBody>
      </p:sp>
    </p:spTree>
    <p:extLst>
      <p:ext uri="{BB962C8B-B14F-4D97-AF65-F5344CB8AC3E}">
        <p14:creationId xmlns:p14="http://schemas.microsoft.com/office/powerpoint/2010/main" val="3008465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D986C8-69BA-AE8F-7C32-3795BB85C346}"/>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643935E-9923-3769-5CB2-1B6122F9BD46}"/>
              </a:ext>
            </a:extLst>
          </p:cNvPr>
          <p:cNvSpPr txBox="1"/>
          <p:nvPr/>
        </p:nvSpPr>
        <p:spPr>
          <a:xfrm>
            <a:off x="237376" y="2421879"/>
            <a:ext cx="784254" cy="369332"/>
          </a:xfrm>
          <a:prstGeom prst="rect">
            <a:avLst/>
          </a:prstGeom>
          <a:noFill/>
        </p:spPr>
        <p:txBody>
          <a:bodyPr wrap="none" rtlCol="0">
            <a:spAutoFit/>
          </a:bodyPr>
          <a:lstStyle/>
          <a:p>
            <a:r>
              <a:rPr lang="en-US" b="1" dirty="0"/>
              <a:t>David</a:t>
            </a:r>
            <a:endParaRPr lang="en-GB" b="1" dirty="0"/>
          </a:p>
        </p:txBody>
      </p:sp>
      <p:sp>
        <p:nvSpPr>
          <p:cNvPr id="9" name="TextBox 8">
            <a:extLst>
              <a:ext uri="{FF2B5EF4-FFF2-40B4-BE49-F238E27FC236}">
                <a16:creationId xmlns:a16="http://schemas.microsoft.com/office/drawing/2014/main" id="{809C69A7-24EA-126B-86D3-6B19D6F85888}"/>
              </a:ext>
            </a:extLst>
          </p:cNvPr>
          <p:cNvSpPr txBox="1"/>
          <p:nvPr/>
        </p:nvSpPr>
        <p:spPr>
          <a:xfrm>
            <a:off x="2291889" y="498692"/>
            <a:ext cx="2276970" cy="646331"/>
          </a:xfrm>
          <a:prstGeom prst="rect">
            <a:avLst/>
          </a:prstGeom>
          <a:noFill/>
          <a:ln>
            <a:solidFill>
              <a:schemeClr val="tx1"/>
            </a:solidFill>
          </a:ln>
        </p:spPr>
        <p:txBody>
          <a:bodyPr wrap="none" rtlCol="0">
            <a:spAutoFit/>
          </a:bodyPr>
          <a:lstStyle/>
          <a:p>
            <a:pPr algn="ctr"/>
            <a:r>
              <a:rPr lang="en-GB" b="1" i="0" dirty="0" err="1">
                <a:solidFill>
                  <a:srgbClr val="3C3B35"/>
                </a:solidFill>
                <a:effectLst/>
                <a:latin typeface="Arial" panose="020B0604020202020204" pitchFamily="34" charset="0"/>
              </a:rPr>
              <a:t>InWealth</a:t>
            </a:r>
            <a:r>
              <a:rPr lang="en-GB" b="1" i="0" dirty="0">
                <a:solidFill>
                  <a:srgbClr val="3C3B35"/>
                </a:solidFill>
                <a:effectLst/>
                <a:latin typeface="Arial" panose="020B0604020202020204" pitchFamily="34" charset="0"/>
              </a:rPr>
              <a:t> Trustees </a:t>
            </a:r>
          </a:p>
          <a:p>
            <a:pPr algn="ctr"/>
            <a:r>
              <a:rPr lang="en-GB" b="1" i="0" dirty="0">
                <a:solidFill>
                  <a:srgbClr val="002060"/>
                </a:solidFill>
                <a:effectLst/>
                <a:latin typeface="Arial" panose="020B0604020202020204" pitchFamily="34" charset="0"/>
              </a:rPr>
              <a:t>Nevis</a:t>
            </a:r>
            <a:r>
              <a:rPr lang="en-GB" b="1" i="0" dirty="0">
                <a:solidFill>
                  <a:srgbClr val="3C3B35"/>
                </a:solidFill>
                <a:effectLst/>
                <a:latin typeface="Arial" panose="020B0604020202020204" pitchFamily="34" charset="0"/>
              </a:rPr>
              <a:t> Limited</a:t>
            </a:r>
            <a:endParaRPr lang="en-GB" b="1" dirty="0"/>
          </a:p>
        </p:txBody>
      </p:sp>
      <p:cxnSp>
        <p:nvCxnSpPr>
          <p:cNvPr id="11" name="Straight Arrow Connector 10">
            <a:extLst>
              <a:ext uri="{FF2B5EF4-FFF2-40B4-BE49-F238E27FC236}">
                <a16:creationId xmlns:a16="http://schemas.microsoft.com/office/drawing/2014/main" id="{9286F180-9A7C-9E87-0562-0D2FC20D9952}"/>
              </a:ext>
            </a:extLst>
          </p:cNvPr>
          <p:cNvCxnSpPr>
            <a:cxnSpLocks/>
            <a:endCxn id="35" idx="0"/>
          </p:cNvCxnSpPr>
          <p:nvPr/>
        </p:nvCxnSpPr>
        <p:spPr>
          <a:xfrm flipH="1">
            <a:off x="2726017" y="1151929"/>
            <a:ext cx="754673" cy="8943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D9061B3-2EF3-7D24-4C47-123107EE7CF1}"/>
              </a:ext>
            </a:extLst>
          </p:cNvPr>
          <p:cNvSpPr txBox="1"/>
          <p:nvPr/>
        </p:nvSpPr>
        <p:spPr>
          <a:xfrm>
            <a:off x="3297793" y="1218664"/>
            <a:ext cx="918778" cy="369332"/>
          </a:xfrm>
          <a:prstGeom prst="rect">
            <a:avLst/>
          </a:prstGeom>
          <a:noFill/>
        </p:spPr>
        <p:txBody>
          <a:bodyPr wrap="none" rtlCol="0">
            <a:spAutoFit/>
          </a:bodyPr>
          <a:lstStyle/>
          <a:p>
            <a:r>
              <a:rPr lang="en-US" i="1" dirty="0"/>
              <a:t>Trustee</a:t>
            </a:r>
            <a:endParaRPr lang="en-GB" i="1" dirty="0"/>
          </a:p>
        </p:txBody>
      </p:sp>
      <p:cxnSp>
        <p:nvCxnSpPr>
          <p:cNvPr id="14" name="Straight Arrow Connector 13">
            <a:extLst>
              <a:ext uri="{FF2B5EF4-FFF2-40B4-BE49-F238E27FC236}">
                <a16:creationId xmlns:a16="http://schemas.microsoft.com/office/drawing/2014/main" id="{EF8B2F61-FC3C-0CFD-03A8-A43296345CA8}"/>
              </a:ext>
            </a:extLst>
          </p:cNvPr>
          <p:cNvCxnSpPr>
            <a:cxnSpLocks/>
          </p:cNvCxnSpPr>
          <p:nvPr/>
        </p:nvCxnSpPr>
        <p:spPr>
          <a:xfrm>
            <a:off x="1021630" y="2337943"/>
            <a:ext cx="95073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FDD41B-3B28-35F9-EC34-4918A27C9FBD}"/>
              </a:ext>
            </a:extLst>
          </p:cNvPr>
          <p:cNvSpPr txBox="1"/>
          <p:nvPr/>
        </p:nvSpPr>
        <p:spPr>
          <a:xfrm>
            <a:off x="991553" y="1885915"/>
            <a:ext cx="842346" cy="369332"/>
          </a:xfrm>
          <a:prstGeom prst="rect">
            <a:avLst/>
          </a:prstGeom>
          <a:noFill/>
        </p:spPr>
        <p:txBody>
          <a:bodyPr wrap="none" rtlCol="0">
            <a:spAutoFit/>
          </a:bodyPr>
          <a:lstStyle/>
          <a:p>
            <a:r>
              <a:rPr lang="en-US" i="1" dirty="0"/>
              <a:t>Settlor</a:t>
            </a:r>
            <a:endParaRPr lang="en-GB" i="1" dirty="0"/>
          </a:p>
        </p:txBody>
      </p:sp>
      <p:pic>
        <p:nvPicPr>
          <p:cNvPr id="20" name="Graphic 19" descr="Office worker male with solid fill">
            <a:extLst>
              <a:ext uri="{FF2B5EF4-FFF2-40B4-BE49-F238E27FC236}">
                <a16:creationId xmlns:a16="http://schemas.microsoft.com/office/drawing/2014/main" id="{26F3191A-AD11-B779-984B-D262744B94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9760" y="1887155"/>
            <a:ext cx="537705" cy="537705"/>
          </a:xfrm>
          <a:prstGeom prst="rect">
            <a:avLst/>
          </a:prstGeom>
        </p:spPr>
      </p:pic>
      <p:sp>
        <p:nvSpPr>
          <p:cNvPr id="21" name="TextBox 20">
            <a:extLst>
              <a:ext uri="{FF2B5EF4-FFF2-40B4-BE49-F238E27FC236}">
                <a16:creationId xmlns:a16="http://schemas.microsoft.com/office/drawing/2014/main" id="{C549E666-2C3A-999B-2170-1C2FBD15CB71}"/>
              </a:ext>
            </a:extLst>
          </p:cNvPr>
          <p:cNvSpPr txBox="1"/>
          <p:nvPr/>
        </p:nvSpPr>
        <p:spPr>
          <a:xfrm>
            <a:off x="6761724" y="762301"/>
            <a:ext cx="1173719" cy="369332"/>
          </a:xfrm>
          <a:prstGeom prst="rect">
            <a:avLst/>
          </a:prstGeom>
          <a:noFill/>
        </p:spPr>
        <p:txBody>
          <a:bodyPr wrap="none" rtlCol="0">
            <a:spAutoFit/>
          </a:bodyPr>
          <a:lstStyle/>
          <a:p>
            <a:r>
              <a:rPr lang="en-US" b="1" dirty="0"/>
              <a:t>De Sousa</a:t>
            </a:r>
            <a:endParaRPr lang="en-GB" b="1" dirty="0"/>
          </a:p>
        </p:txBody>
      </p:sp>
      <p:cxnSp>
        <p:nvCxnSpPr>
          <p:cNvPr id="24" name="Straight Arrow Connector 23">
            <a:extLst>
              <a:ext uri="{FF2B5EF4-FFF2-40B4-BE49-F238E27FC236}">
                <a16:creationId xmlns:a16="http://schemas.microsoft.com/office/drawing/2014/main" id="{8A3AD1BB-0AE4-150A-6D2C-865A96516D9F}"/>
              </a:ext>
            </a:extLst>
          </p:cNvPr>
          <p:cNvCxnSpPr>
            <a:cxnSpLocks/>
          </p:cNvCxnSpPr>
          <p:nvPr/>
        </p:nvCxnSpPr>
        <p:spPr>
          <a:xfrm flipH="1">
            <a:off x="3129757" y="905983"/>
            <a:ext cx="3638373" cy="110314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495C575-7C27-547F-7F69-F2F0D41167A6}"/>
              </a:ext>
            </a:extLst>
          </p:cNvPr>
          <p:cNvSpPr txBox="1"/>
          <p:nvPr/>
        </p:nvSpPr>
        <p:spPr>
          <a:xfrm>
            <a:off x="5478463" y="645897"/>
            <a:ext cx="1108509" cy="369332"/>
          </a:xfrm>
          <a:prstGeom prst="rect">
            <a:avLst/>
          </a:prstGeom>
          <a:noFill/>
        </p:spPr>
        <p:txBody>
          <a:bodyPr wrap="none" rtlCol="0">
            <a:spAutoFit/>
          </a:bodyPr>
          <a:lstStyle/>
          <a:p>
            <a:r>
              <a:rPr lang="en-US" i="1" dirty="0"/>
              <a:t>Protector</a:t>
            </a:r>
            <a:endParaRPr lang="en-GB" i="1" dirty="0"/>
          </a:p>
        </p:txBody>
      </p:sp>
      <p:sp>
        <p:nvSpPr>
          <p:cNvPr id="35" name="TextBox 34">
            <a:extLst>
              <a:ext uri="{FF2B5EF4-FFF2-40B4-BE49-F238E27FC236}">
                <a16:creationId xmlns:a16="http://schemas.microsoft.com/office/drawing/2014/main" id="{A1391ED0-8A58-983E-DC28-2740B1D1AA3C}"/>
              </a:ext>
            </a:extLst>
          </p:cNvPr>
          <p:cNvSpPr txBox="1"/>
          <p:nvPr/>
        </p:nvSpPr>
        <p:spPr>
          <a:xfrm>
            <a:off x="1971344"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Gamma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8" name="TextBox 37">
            <a:extLst>
              <a:ext uri="{FF2B5EF4-FFF2-40B4-BE49-F238E27FC236}">
                <a16:creationId xmlns:a16="http://schemas.microsoft.com/office/drawing/2014/main" id="{5AC8F99B-EA84-3D0C-FC6A-C6FCD53A81D3}"/>
              </a:ext>
            </a:extLst>
          </p:cNvPr>
          <p:cNvSpPr txBox="1"/>
          <p:nvPr/>
        </p:nvSpPr>
        <p:spPr>
          <a:xfrm>
            <a:off x="3577150"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Lambda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sp>
        <p:nvSpPr>
          <p:cNvPr id="39" name="TextBox 38">
            <a:extLst>
              <a:ext uri="{FF2B5EF4-FFF2-40B4-BE49-F238E27FC236}">
                <a16:creationId xmlns:a16="http://schemas.microsoft.com/office/drawing/2014/main" id="{CDB73DE2-86C3-AA4F-4DB3-63C6790A7389}"/>
              </a:ext>
            </a:extLst>
          </p:cNvPr>
          <p:cNvSpPr txBox="1"/>
          <p:nvPr/>
        </p:nvSpPr>
        <p:spPr>
          <a:xfrm>
            <a:off x="5151387" y="2046242"/>
            <a:ext cx="1509346" cy="923330"/>
          </a:xfrm>
          <a:prstGeom prst="rect">
            <a:avLst/>
          </a:prstGeom>
          <a:noFill/>
          <a:ln>
            <a:solidFill>
              <a:schemeClr val="tx1"/>
            </a:solidFill>
          </a:ln>
        </p:spPr>
        <p:txBody>
          <a:bodyPr wrap="square" rtlCol="0">
            <a:spAutoFit/>
          </a:bodyPr>
          <a:lstStyle/>
          <a:p>
            <a:pPr algn="ctr"/>
            <a:r>
              <a:rPr lang="en-US" b="1" dirty="0">
                <a:solidFill>
                  <a:srgbClr val="002060"/>
                </a:solidFill>
              </a:rPr>
              <a:t>Delta</a:t>
            </a:r>
          </a:p>
          <a:p>
            <a:pPr algn="ctr"/>
            <a:r>
              <a:rPr lang="en-US" b="1" dirty="0">
                <a:solidFill>
                  <a:srgbClr val="002060"/>
                </a:solidFill>
              </a:rPr>
              <a:t>(</a:t>
            </a:r>
            <a:r>
              <a:rPr lang="en-US" b="1" dirty="0" err="1">
                <a:solidFill>
                  <a:srgbClr val="002060"/>
                </a:solidFill>
              </a:rPr>
              <a:t>Discr</a:t>
            </a:r>
            <a:r>
              <a:rPr lang="en-US" b="1" dirty="0">
                <a:solidFill>
                  <a:srgbClr val="002060"/>
                </a:solidFill>
              </a:rPr>
              <a:t>.  trust) (Nevis)</a:t>
            </a:r>
            <a:endParaRPr lang="en-GB" b="1" dirty="0">
              <a:solidFill>
                <a:srgbClr val="002060"/>
              </a:solidFill>
            </a:endParaRPr>
          </a:p>
        </p:txBody>
      </p:sp>
      <p:cxnSp>
        <p:nvCxnSpPr>
          <p:cNvPr id="36" name="Straight Arrow Connector 35">
            <a:extLst>
              <a:ext uri="{FF2B5EF4-FFF2-40B4-BE49-F238E27FC236}">
                <a16:creationId xmlns:a16="http://schemas.microsoft.com/office/drawing/2014/main" id="{2D9DBA26-7340-90E2-AF0D-10F8686EFA91}"/>
              </a:ext>
            </a:extLst>
          </p:cNvPr>
          <p:cNvCxnSpPr>
            <a:cxnSpLocks/>
          </p:cNvCxnSpPr>
          <p:nvPr/>
        </p:nvCxnSpPr>
        <p:spPr>
          <a:xfrm>
            <a:off x="3579037" y="1151929"/>
            <a:ext cx="310491" cy="9088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10452EDF-743B-2B6A-41D4-A574FF28FB19}"/>
              </a:ext>
            </a:extLst>
          </p:cNvPr>
          <p:cNvCxnSpPr>
            <a:cxnSpLocks/>
          </p:cNvCxnSpPr>
          <p:nvPr/>
        </p:nvCxnSpPr>
        <p:spPr>
          <a:xfrm>
            <a:off x="3818260" y="1142026"/>
            <a:ext cx="1680740" cy="91377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6F4F176F-5EAB-DE86-96FF-4D6A0D9BCE43}"/>
              </a:ext>
            </a:extLst>
          </p:cNvPr>
          <p:cNvCxnSpPr>
            <a:cxnSpLocks/>
            <a:endCxn id="38" idx="0"/>
          </p:cNvCxnSpPr>
          <p:nvPr/>
        </p:nvCxnSpPr>
        <p:spPr>
          <a:xfrm flipH="1">
            <a:off x="4331823" y="993174"/>
            <a:ext cx="2478990" cy="10530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A9D23957-87E0-84D4-BD6F-E0B92303A004}"/>
              </a:ext>
            </a:extLst>
          </p:cNvPr>
          <p:cNvCxnSpPr>
            <a:cxnSpLocks/>
          </p:cNvCxnSpPr>
          <p:nvPr/>
        </p:nvCxnSpPr>
        <p:spPr>
          <a:xfrm flipH="1">
            <a:off x="5787671" y="1079032"/>
            <a:ext cx="1045604" cy="89515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250FFB5-2807-A792-68E2-DA8840B0174A}"/>
              </a:ext>
            </a:extLst>
          </p:cNvPr>
          <p:cNvCxnSpPr>
            <a:cxnSpLocks/>
          </p:cNvCxnSpPr>
          <p:nvPr/>
        </p:nvCxnSpPr>
        <p:spPr>
          <a:xfrm flipH="1">
            <a:off x="789611" y="2855884"/>
            <a:ext cx="1203655" cy="79372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6" name="Graphic 25" descr="School boy">
            <a:extLst>
              <a:ext uri="{FF2B5EF4-FFF2-40B4-BE49-F238E27FC236}">
                <a16:creationId xmlns:a16="http://schemas.microsoft.com/office/drawing/2014/main" id="{573A003F-7459-3CE3-1978-BA30AFBF97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81305" y="1800238"/>
            <a:ext cx="610875" cy="610875"/>
          </a:xfrm>
          <a:prstGeom prst="rect">
            <a:avLst/>
          </a:prstGeom>
        </p:spPr>
      </p:pic>
      <p:sp>
        <p:nvSpPr>
          <p:cNvPr id="32" name="TextBox 31">
            <a:extLst>
              <a:ext uri="{FF2B5EF4-FFF2-40B4-BE49-F238E27FC236}">
                <a16:creationId xmlns:a16="http://schemas.microsoft.com/office/drawing/2014/main" id="{751CE1D0-6F25-63EE-D004-CED28ACF90BC}"/>
              </a:ext>
            </a:extLst>
          </p:cNvPr>
          <p:cNvSpPr txBox="1"/>
          <p:nvPr/>
        </p:nvSpPr>
        <p:spPr>
          <a:xfrm>
            <a:off x="9179637" y="2323241"/>
            <a:ext cx="704039" cy="369332"/>
          </a:xfrm>
          <a:prstGeom prst="rect">
            <a:avLst/>
          </a:prstGeom>
          <a:noFill/>
        </p:spPr>
        <p:txBody>
          <a:bodyPr wrap="none" rtlCol="0">
            <a:spAutoFit/>
          </a:bodyPr>
          <a:lstStyle/>
          <a:p>
            <a:r>
              <a:rPr lang="en-US" b="1" dirty="0"/>
              <a:t>(son)</a:t>
            </a:r>
            <a:endParaRPr lang="en-GB" b="1" dirty="0"/>
          </a:p>
        </p:txBody>
      </p:sp>
      <p:pic>
        <p:nvPicPr>
          <p:cNvPr id="34" name="Graphic 33" descr="School boy">
            <a:extLst>
              <a:ext uri="{FF2B5EF4-FFF2-40B4-BE49-F238E27FC236}">
                <a16:creationId xmlns:a16="http://schemas.microsoft.com/office/drawing/2014/main" id="{E1C98183-416C-941D-1DE3-5CB41D3060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167" y="3567559"/>
            <a:ext cx="610875" cy="610875"/>
          </a:xfrm>
          <a:prstGeom prst="rect">
            <a:avLst/>
          </a:prstGeom>
        </p:spPr>
      </p:pic>
      <p:sp>
        <p:nvSpPr>
          <p:cNvPr id="40" name="TextBox 39">
            <a:extLst>
              <a:ext uri="{FF2B5EF4-FFF2-40B4-BE49-F238E27FC236}">
                <a16:creationId xmlns:a16="http://schemas.microsoft.com/office/drawing/2014/main" id="{EF0A227E-F651-DE34-21E1-0D56D0B83BF2}"/>
              </a:ext>
            </a:extLst>
          </p:cNvPr>
          <p:cNvSpPr txBox="1"/>
          <p:nvPr/>
        </p:nvSpPr>
        <p:spPr>
          <a:xfrm>
            <a:off x="820499" y="4090562"/>
            <a:ext cx="704039" cy="369332"/>
          </a:xfrm>
          <a:prstGeom prst="rect">
            <a:avLst/>
          </a:prstGeom>
          <a:noFill/>
        </p:spPr>
        <p:txBody>
          <a:bodyPr wrap="none" rtlCol="0">
            <a:spAutoFit/>
          </a:bodyPr>
          <a:lstStyle/>
          <a:p>
            <a:r>
              <a:rPr lang="en-US" b="1" dirty="0"/>
              <a:t>(son)</a:t>
            </a:r>
            <a:endParaRPr lang="en-GB" b="1" dirty="0"/>
          </a:p>
        </p:txBody>
      </p:sp>
      <p:sp>
        <p:nvSpPr>
          <p:cNvPr id="45" name="TextBox 44">
            <a:extLst>
              <a:ext uri="{FF2B5EF4-FFF2-40B4-BE49-F238E27FC236}">
                <a16:creationId xmlns:a16="http://schemas.microsoft.com/office/drawing/2014/main" id="{9B3548B8-B969-E0EB-9DD8-A7B1CBDBF980}"/>
              </a:ext>
            </a:extLst>
          </p:cNvPr>
          <p:cNvSpPr txBox="1"/>
          <p:nvPr/>
        </p:nvSpPr>
        <p:spPr>
          <a:xfrm>
            <a:off x="344578" y="3114952"/>
            <a:ext cx="1476686" cy="369332"/>
          </a:xfrm>
          <a:prstGeom prst="rect">
            <a:avLst/>
          </a:prstGeom>
          <a:noFill/>
        </p:spPr>
        <p:txBody>
          <a:bodyPr wrap="none" rtlCol="0">
            <a:spAutoFit/>
          </a:bodyPr>
          <a:lstStyle/>
          <a:p>
            <a:r>
              <a:rPr lang="en-US" i="1" dirty="0"/>
              <a:t>Beneficiaries</a:t>
            </a:r>
            <a:endParaRPr lang="en-GB" i="1" dirty="0"/>
          </a:p>
        </p:txBody>
      </p:sp>
      <p:sp>
        <p:nvSpPr>
          <p:cNvPr id="47" name="TextBox 46">
            <a:extLst>
              <a:ext uri="{FF2B5EF4-FFF2-40B4-BE49-F238E27FC236}">
                <a16:creationId xmlns:a16="http://schemas.microsoft.com/office/drawing/2014/main" id="{838EE299-751E-C108-2A22-3E1A66F85266}"/>
              </a:ext>
            </a:extLst>
          </p:cNvPr>
          <p:cNvSpPr txBox="1"/>
          <p:nvPr/>
        </p:nvSpPr>
        <p:spPr>
          <a:xfrm>
            <a:off x="6683631" y="2094692"/>
            <a:ext cx="1476686" cy="369332"/>
          </a:xfrm>
          <a:prstGeom prst="rect">
            <a:avLst/>
          </a:prstGeom>
          <a:noFill/>
        </p:spPr>
        <p:txBody>
          <a:bodyPr wrap="none" rtlCol="0">
            <a:spAutoFit/>
          </a:bodyPr>
          <a:lstStyle/>
          <a:p>
            <a:r>
              <a:rPr lang="en-US" i="1" dirty="0"/>
              <a:t>Beneficiaries</a:t>
            </a:r>
            <a:endParaRPr lang="en-GB" i="1" dirty="0"/>
          </a:p>
        </p:txBody>
      </p:sp>
      <p:cxnSp>
        <p:nvCxnSpPr>
          <p:cNvPr id="48" name="Straight Arrow Connector 47">
            <a:extLst>
              <a:ext uri="{FF2B5EF4-FFF2-40B4-BE49-F238E27FC236}">
                <a16:creationId xmlns:a16="http://schemas.microsoft.com/office/drawing/2014/main" id="{52DEF6DC-CDB7-E829-7548-99E03527324A}"/>
              </a:ext>
            </a:extLst>
          </p:cNvPr>
          <p:cNvCxnSpPr>
            <a:cxnSpLocks/>
          </p:cNvCxnSpPr>
          <p:nvPr/>
        </p:nvCxnSpPr>
        <p:spPr>
          <a:xfrm>
            <a:off x="6665602" y="2507907"/>
            <a:ext cx="131873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54" name="Graphic 53" descr="Construction worker female with solid fill">
            <a:extLst>
              <a:ext uri="{FF2B5EF4-FFF2-40B4-BE49-F238E27FC236}">
                <a16:creationId xmlns:a16="http://schemas.microsoft.com/office/drawing/2014/main" id="{A139E772-9B7A-3C60-81B0-FEBFEB149E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92016" y="4013401"/>
            <a:ext cx="528728" cy="528728"/>
          </a:xfrm>
          <a:prstGeom prst="rect">
            <a:avLst/>
          </a:prstGeom>
        </p:spPr>
      </p:pic>
      <p:pic>
        <p:nvPicPr>
          <p:cNvPr id="58" name="Graphic 57" descr="School girl with solid fill">
            <a:extLst>
              <a:ext uri="{FF2B5EF4-FFF2-40B4-BE49-F238E27FC236}">
                <a16:creationId xmlns:a16="http://schemas.microsoft.com/office/drawing/2014/main" id="{90287FFE-EEF0-ADF9-B13A-084DEAE6F0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53557" y="3925503"/>
            <a:ext cx="660703" cy="660703"/>
          </a:xfrm>
          <a:prstGeom prst="rect">
            <a:avLst/>
          </a:prstGeom>
        </p:spPr>
      </p:pic>
      <p:cxnSp>
        <p:nvCxnSpPr>
          <p:cNvPr id="59" name="Straight Arrow Connector 58">
            <a:extLst>
              <a:ext uri="{FF2B5EF4-FFF2-40B4-BE49-F238E27FC236}">
                <a16:creationId xmlns:a16="http://schemas.microsoft.com/office/drawing/2014/main" id="{60A4D236-E38A-DEA8-FB73-6FF9763DB841}"/>
              </a:ext>
            </a:extLst>
          </p:cNvPr>
          <p:cNvCxnSpPr>
            <a:cxnSpLocks/>
          </p:cNvCxnSpPr>
          <p:nvPr/>
        </p:nvCxnSpPr>
        <p:spPr>
          <a:xfrm flipH="1">
            <a:off x="2431094" y="3007634"/>
            <a:ext cx="1579141" cy="10349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F1AE13D1-7C56-E1AB-0445-4B8A0360B221}"/>
              </a:ext>
            </a:extLst>
          </p:cNvPr>
          <p:cNvSpPr txBox="1"/>
          <p:nvPr/>
        </p:nvSpPr>
        <p:spPr>
          <a:xfrm>
            <a:off x="1834425" y="3582822"/>
            <a:ext cx="1476686" cy="369332"/>
          </a:xfrm>
          <a:prstGeom prst="rect">
            <a:avLst/>
          </a:prstGeom>
          <a:noFill/>
        </p:spPr>
        <p:txBody>
          <a:bodyPr wrap="none" rtlCol="0">
            <a:spAutoFit/>
          </a:bodyPr>
          <a:lstStyle/>
          <a:p>
            <a:r>
              <a:rPr lang="en-US" i="1" dirty="0"/>
              <a:t>Beneficiaries</a:t>
            </a:r>
            <a:endParaRPr lang="en-GB" i="1" dirty="0"/>
          </a:p>
        </p:txBody>
      </p:sp>
      <p:sp>
        <p:nvSpPr>
          <p:cNvPr id="3" name="TextBox 2">
            <a:extLst>
              <a:ext uri="{FF2B5EF4-FFF2-40B4-BE49-F238E27FC236}">
                <a16:creationId xmlns:a16="http://schemas.microsoft.com/office/drawing/2014/main" id="{74506AE1-98D8-A995-2556-C64EC72D9A8E}"/>
              </a:ext>
            </a:extLst>
          </p:cNvPr>
          <p:cNvSpPr txBox="1"/>
          <p:nvPr/>
        </p:nvSpPr>
        <p:spPr>
          <a:xfrm>
            <a:off x="3129757" y="5213491"/>
            <a:ext cx="725327" cy="369332"/>
          </a:xfrm>
          <a:prstGeom prst="rect">
            <a:avLst/>
          </a:prstGeom>
          <a:noFill/>
          <a:ln>
            <a:solidFill>
              <a:schemeClr val="tx1"/>
            </a:solidFill>
          </a:ln>
        </p:spPr>
        <p:txBody>
          <a:bodyPr wrap="none" rtlCol="0">
            <a:spAutoFit/>
          </a:bodyPr>
          <a:lstStyle/>
          <a:p>
            <a:r>
              <a:rPr lang="en-US" b="1" dirty="0"/>
              <a:t>Pearl</a:t>
            </a:r>
            <a:endParaRPr lang="en-GB" b="1" dirty="0"/>
          </a:p>
        </p:txBody>
      </p:sp>
      <p:sp>
        <p:nvSpPr>
          <p:cNvPr id="6" name="TextBox 5">
            <a:extLst>
              <a:ext uri="{FF2B5EF4-FFF2-40B4-BE49-F238E27FC236}">
                <a16:creationId xmlns:a16="http://schemas.microsoft.com/office/drawing/2014/main" id="{1F9A3263-9E06-1D41-8BBA-39C6BAFD33BC}"/>
              </a:ext>
            </a:extLst>
          </p:cNvPr>
          <p:cNvSpPr txBox="1"/>
          <p:nvPr/>
        </p:nvSpPr>
        <p:spPr>
          <a:xfrm>
            <a:off x="4566671" y="5213491"/>
            <a:ext cx="849913" cy="369332"/>
          </a:xfrm>
          <a:prstGeom prst="rect">
            <a:avLst/>
          </a:prstGeom>
          <a:noFill/>
          <a:ln>
            <a:solidFill>
              <a:schemeClr val="tx1"/>
            </a:solidFill>
          </a:ln>
        </p:spPr>
        <p:txBody>
          <a:bodyPr wrap="none" rtlCol="0">
            <a:spAutoFit/>
          </a:bodyPr>
          <a:lstStyle/>
          <a:p>
            <a:r>
              <a:rPr lang="en-US" b="1" dirty="0" err="1"/>
              <a:t>Biema</a:t>
            </a:r>
            <a:endParaRPr lang="en-GB" b="1" dirty="0"/>
          </a:p>
        </p:txBody>
      </p:sp>
      <p:sp>
        <p:nvSpPr>
          <p:cNvPr id="13" name="TextBox 12">
            <a:extLst>
              <a:ext uri="{FF2B5EF4-FFF2-40B4-BE49-F238E27FC236}">
                <a16:creationId xmlns:a16="http://schemas.microsoft.com/office/drawing/2014/main" id="{7FB2883B-5D9B-3E1A-84D7-B550B16F15E6}"/>
              </a:ext>
            </a:extLst>
          </p:cNvPr>
          <p:cNvSpPr txBox="1"/>
          <p:nvPr/>
        </p:nvSpPr>
        <p:spPr>
          <a:xfrm>
            <a:off x="5762536" y="3884598"/>
            <a:ext cx="2642903" cy="369332"/>
          </a:xfrm>
          <a:prstGeom prst="rect">
            <a:avLst/>
          </a:prstGeom>
          <a:noFill/>
          <a:ln>
            <a:solidFill>
              <a:schemeClr val="tx1"/>
            </a:solidFill>
          </a:ln>
        </p:spPr>
        <p:txBody>
          <a:bodyPr wrap="none" rtlCol="0">
            <a:spAutoFit/>
          </a:bodyPr>
          <a:lstStyle/>
          <a:p>
            <a:r>
              <a:rPr lang="en-US" b="1" dirty="0" err="1"/>
              <a:t>Nashglobe</a:t>
            </a:r>
            <a:r>
              <a:rPr lang="en-US" b="1" dirty="0"/>
              <a:t> Business SA</a:t>
            </a:r>
            <a:endParaRPr lang="en-GB" b="1" dirty="0"/>
          </a:p>
        </p:txBody>
      </p:sp>
      <p:sp>
        <p:nvSpPr>
          <p:cNvPr id="15" name="TextBox 14">
            <a:extLst>
              <a:ext uri="{FF2B5EF4-FFF2-40B4-BE49-F238E27FC236}">
                <a16:creationId xmlns:a16="http://schemas.microsoft.com/office/drawing/2014/main" id="{64914C4A-EB84-32FF-70EB-04DCAD6E44C5}"/>
              </a:ext>
            </a:extLst>
          </p:cNvPr>
          <p:cNvSpPr txBox="1"/>
          <p:nvPr/>
        </p:nvSpPr>
        <p:spPr>
          <a:xfrm>
            <a:off x="6281592" y="4853426"/>
            <a:ext cx="1177887" cy="369332"/>
          </a:xfrm>
          <a:prstGeom prst="rect">
            <a:avLst/>
          </a:prstGeom>
          <a:noFill/>
          <a:ln>
            <a:solidFill>
              <a:schemeClr val="tx1"/>
            </a:solidFill>
          </a:ln>
        </p:spPr>
        <p:txBody>
          <a:bodyPr wrap="none" rtlCol="0">
            <a:spAutoFit/>
          </a:bodyPr>
          <a:lstStyle/>
          <a:p>
            <a:r>
              <a:rPr lang="en-US" b="1" dirty="0"/>
              <a:t>Evolution</a:t>
            </a:r>
            <a:endParaRPr lang="en-GB" b="1" dirty="0"/>
          </a:p>
        </p:txBody>
      </p:sp>
      <p:cxnSp>
        <p:nvCxnSpPr>
          <p:cNvPr id="23" name="Straight Arrow Connector 22">
            <a:extLst>
              <a:ext uri="{FF2B5EF4-FFF2-40B4-BE49-F238E27FC236}">
                <a16:creationId xmlns:a16="http://schemas.microsoft.com/office/drawing/2014/main" id="{9C021C0E-0248-5FA3-501C-10CEAD208BC9}"/>
              </a:ext>
            </a:extLst>
          </p:cNvPr>
          <p:cNvCxnSpPr>
            <a:cxnSpLocks/>
            <a:stCxn id="41" idx="2"/>
            <a:endCxn id="3" idx="0"/>
          </p:cNvCxnSpPr>
          <p:nvPr/>
        </p:nvCxnSpPr>
        <p:spPr>
          <a:xfrm flipH="1">
            <a:off x="3492421" y="4449953"/>
            <a:ext cx="888069" cy="7635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83DC130-C35E-E8FB-1608-66FF9778A8A2}"/>
              </a:ext>
            </a:extLst>
          </p:cNvPr>
          <p:cNvCxnSpPr>
            <a:cxnSpLocks/>
          </p:cNvCxnSpPr>
          <p:nvPr/>
        </p:nvCxnSpPr>
        <p:spPr>
          <a:xfrm>
            <a:off x="4370158" y="4428874"/>
            <a:ext cx="539565" cy="6461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07E3C416-2D5E-0C4E-6B72-93FBC29E6A1A}"/>
              </a:ext>
            </a:extLst>
          </p:cNvPr>
          <p:cNvCxnSpPr>
            <a:cxnSpLocks/>
          </p:cNvCxnSpPr>
          <p:nvPr/>
        </p:nvCxnSpPr>
        <p:spPr>
          <a:xfrm>
            <a:off x="6768130" y="4320285"/>
            <a:ext cx="0" cy="4512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E7964D85-C03D-470A-07B4-275978859D7B}"/>
              </a:ext>
            </a:extLst>
          </p:cNvPr>
          <p:cNvSpPr txBox="1"/>
          <p:nvPr/>
        </p:nvSpPr>
        <p:spPr>
          <a:xfrm>
            <a:off x="3180023" y="4705660"/>
            <a:ext cx="756938" cy="369332"/>
          </a:xfrm>
          <a:prstGeom prst="rect">
            <a:avLst/>
          </a:prstGeom>
          <a:noFill/>
        </p:spPr>
        <p:txBody>
          <a:bodyPr wrap="none" rtlCol="0">
            <a:spAutoFit/>
          </a:bodyPr>
          <a:lstStyle/>
          <a:p>
            <a:r>
              <a:rPr lang="en-US" i="1" dirty="0"/>
              <a:t>100%</a:t>
            </a:r>
            <a:endParaRPr lang="en-GB" i="1" dirty="0"/>
          </a:p>
        </p:txBody>
      </p:sp>
      <p:sp>
        <p:nvSpPr>
          <p:cNvPr id="30" name="TextBox 29">
            <a:extLst>
              <a:ext uri="{FF2B5EF4-FFF2-40B4-BE49-F238E27FC236}">
                <a16:creationId xmlns:a16="http://schemas.microsoft.com/office/drawing/2014/main" id="{D464B40C-87AF-AB84-9E63-C3CE136ED7A4}"/>
              </a:ext>
            </a:extLst>
          </p:cNvPr>
          <p:cNvSpPr txBox="1"/>
          <p:nvPr/>
        </p:nvSpPr>
        <p:spPr>
          <a:xfrm>
            <a:off x="4636080" y="4598213"/>
            <a:ext cx="756938" cy="369332"/>
          </a:xfrm>
          <a:prstGeom prst="rect">
            <a:avLst/>
          </a:prstGeom>
          <a:noFill/>
        </p:spPr>
        <p:txBody>
          <a:bodyPr wrap="none" rtlCol="0">
            <a:spAutoFit/>
          </a:bodyPr>
          <a:lstStyle/>
          <a:p>
            <a:r>
              <a:rPr lang="en-US" i="1" dirty="0"/>
              <a:t>100%</a:t>
            </a:r>
            <a:endParaRPr lang="en-GB" i="1" dirty="0"/>
          </a:p>
        </p:txBody>
      </p:sp>
      <p:sp>
        <p:nvSpPr>
          <p:cNvPr id="31" name="TextBox 30">
            <a:extLst>
              <a:ext uri="{FF2B5EF4-FFF2-40B4-BE49-F238E27FC236}">
                <a16:creationId xmlns:a16="http://schemas.microsoft.com/office/drawing/2014/main" id="{F0BF49E5-7D84-6BE3-E5D8-A7E9B07C0428}"/>
              </a:ext>
            </a:extLst>
          </p:cNvPr>
          <p:cNvSpPr txBox="1"/>
          <p:nvPr/>
        </p:nvSpPr>
        <p:spPr>
          <a:xfrm>
            <a:off x="6769890" y="4335834"/>
            <a:ext cx="756938" cy="369332"/>
          </a:xfrm>
          <a:prstGeom prst="rect">
            <a:avLst/>
          </a:prstGeom>
          <a:noFill/>
        </p:spPr>
        <p:txBody>
          <a:bodyPr wrap="none" rtlCol="0">
            <a:spAutoFit/>
          </a:bodyPr>
          <a:lstStyle/>
          <a:p>
            <a:r>
              <a:rPr lang="en-US" i="1" dirty="0"/>
              <a:t>100%</a:t>
            </a:r>
            <a:endParaRPr lang="en-GB" i="1" dirty="0"/>
          </a:p>
        </p:txBody>
      </p:sp>
      <p:cxnSp>
        <p:nvCxnSpPr>
          <p:cNvPr id="33" name="Straight Arrow Connector 32">
            <a:extLst>
              <a:ext uri="{FF2B5EF4-FFF2-40B4-BE49-F238E27FC236}">
                <a16:creationId xmlns:a16="http://schemas.microsoft.com/office/drawing/2014/main" id="{A1C22551-2C00-AD1F-0F57-43C309C064D3}"/>
              </a:ext>
            </a:extLst>
          </p:cNvPr>
          <p:cNvCxnSpPr>
            <a:cxnSpLocks/>
          </p:cNvCxnSpPr>
          <p:nvPr/>
        </p:nvCxnSpPr>
        <p:spPr>
          <a:xfrm>
            <a:off x="6433551" y="2962281"/>
            <a:ext cx="0" cy="84134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126D4166-CDC4-1067-79CD-343C171DB6EA}"/>
              </a:ext>
            </a:extLst>
          </p:cNvPr>
          <p:cNvSpPr txBox="1"/>
          <p:nvPr/>
        </p:nvSpPr>
        <p:spPr>
          <a:xfrm>
            <a:off x="6431316" y="3169730"/>
            <a:ext cx="756938" cy="369332"/>
          </a:xfrm>
          <a:prstGeom prst="rect">
            <a:avLst/>
          </a:prstGeom>
          <a:noFill/>
        </p:spPr>
        <p:txBody>
          <a:bodyPr wrap="square" rtlCol="0">
            <a:spAutoFit/>
          </a:bodyPr>
          <a:lstStyle/>
          <a:p>
            <a:r>
              <a:rPr lang="en-US" i="1" dirty="0"/>
              <a:t>100%</a:t>
            </a:r>
            <a:endParaRPr lang="en-GB" i="1" dirty="0"/>
          </a:p>
        </p:txBody>
      </p:sp>
      <p:sp>
        <p:nvSpPr>
          <p:cNvPr id="41" name="TextBox 40">
            <a:extLst>
              <a:ext uri="{FF2B5EF4-FFF2-40B4-BE49-F238E27FC236}">
                <a16:creationId xmlns:a16="http://schemas.microsoft.com/office/drawing/2014/main" id="{A6D8E13F-EC58-D38C-9B1F-EBD08C8BC963}"/>
              </a:ext>
            </a:extLst>
          </p:cNvPr>
          <p:cNvSpPr txBox="1"/>
          <p:nvPr/>
        </p:nvSpPr>
        <p:spPr>
          <a:xfrm>
            <a:off x="3642688" y="3803622"/>
            <a:ext cx="1475604" cy="646331"/>
          </a:xfrm>
          <a:prstGeom prst="rect">
            <a:avLst/>
          </a:prstGeom>
          <a:noFill/>
          <a:ln>
            <a:solidFill>
              <a:schemeClr val="tx1"/>
            </a:solidFill>
          </a:ln>
        </p:spPr>
        <p:txBody>
          <a:bodyPr wrap="square" rtlCol="0">
            <a:spAutoFit/>
          </a:bodyPr>
          <a:lstStyle/>
          <a:p>
            <a:r>
              <a:rPr lang="en-US" b="1" dirty="0"/>
              <a:t>Balagan Ltd</a:t>
            </a:r>
          </a:p>
          <a:p>
            <a:r>
              <a:rPr lang="en-US" b="1" dirty="0"/>
              <a:t>(Belize)</a:t>
            </a:r>
            <a:endParaRPr lang="en-GB" b="1" dirty="0"/>
          </a:p>
        </p:txBody>
      </p:sp>
      <p:cxnSp>
        <p:nvCxnSpPr>
          <p:cNvPr id="42" name="Straight Arrow Connector 41">
            <a:extLst>
              <a:ext uri="{FF2B5EF4-FFF2-40B4-BE49-F238E27FC236}">
                <a16:creationId xmlns:a16="http://schemas.microsoft.com/office/drawing/2014/main" id="{05B933BB-7631-3DCF-172F-DF94C6B1C1BA}"/>
              </a:ext>
            </a:extLst>
          </p:cNvPr>
          <p:cNvCxnSpPr>
            <a:cxnSpLocks/>
          </p:cNvCxnSpPr>
          <p:nvPr/>
        </p:nvCxnSpPr>
        <p:spPr>
          <a:xfrm>
            <a:off x="2937725" y="2982486"/>
            <a:ext cx="796557" cy="70392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26D60E09-7DCD-9058-7BBA-8FA74F0F0ABE}"/>
              </a:ext>
            </a:extLst>
          </p:cNvPr>
          <p:cNvCxnSpPr>
            <a:cxnSpLocks/>
          </p:cNvCxnSpPr>
          <p:nvPr/>
        </p:nvCxnSpPr>
        <p:spPr>
          <a:xfrm>
            <a:off x="4289939" y="2993925"/>
            <a:ext cx="0" cy="69051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706FBF86-EF1B-6753-2E5A-509DC4A7B94F}"/>
              </a:ext>
            </a:extLst>
          </p:cNvPr>
          <p:cNvCxnSpPr>
            <a:cxnSpLocks/>
          </p:cNvCxnSpPr>
          <p:nvPr/>
        </p:nvCxnSpPr>
        <p:spPr>
          <a:xfrm flipH="1">
            <a:off x="4909723" y="2961268"/>
            <a:ext cx="860673" cy="7231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188C45CE-302C-B2E9-0898-2945F0E787E3}"/>
              </a:ext>
            </a:extLst>
          </p:cNvPr>
          <p:cNvSpPr txBox="1"/>
          <p:nvPr/>
        </p:nvSpPr>
        <p:spPr>
          <a:xfrm>
            <a:off x="2723752" y="3225279"/>
            <a:ext cx="633507" cy="369332"/>
          </a:xfrm>
          <a:prstGeom prst="rect">
            <a:avLst/>
          </a:prstGeom>
          <a:noFill/>
        </p:spPr>
        <p:txBody>
          <a:bodyPr wrap="none" rtlCol="0">
            <a:spAutoFit/>
          </a:bodyPr>
          <a:lstStyle/>
          <a:p>
            <a:r>
              <a:rPr lang="en-US" i="1" dirty="0"/>
              <a:t>33%</a:t>
            </a:r>
            <a:endParaRPr lang="en-GB" i="1" dirty="0"/>
          </a:p>
        </p:txBody>
      </p:sp>
      <p:sp>
        <p:nvSpPr>
          <p:cNvPr id="50" name="TextBox 49">
            <a:extLst>
              <a:ext uri="{FF2B5EF4-FFF2-40B4-BE49-F238E27FC236}">
                <a16:creationId xmlns:a16="http://schemas.microsoft.com/office/drawing/2014/main" id="{FABD4D78-18FC-67AB-7DB2-500B7083024A}"/>
              </a:ext>
            </a:extLst>
          </p:cNvPr>
          <p:cNvSpPr txBox="1"/>
          <p:nvPr/>
        </p:nvSpPr>
        <p:spPr>
          <a:xfrm>
            <a:off x="3727916" y="3153751"/>
            <a:ext cx="633507" cy="369332"/>
          </a:xfrm>
          <a:prstGeom prst="rect">
            <a:avLst/>
          </a:prstGeom>
          <a:noFill/>
        </p:spPr>
        <p:txBody>
          <a:bodyPr wrap="none" rtlCol="0">
            <a:spAutoFit/>
          </a:bodyPr>
          <a:lstStyle/>
          <a:p>
            <a:r>
              <a:rPr lang="en-US" i="1" dirty="0"/>
              <a:t>33%</a:t>
            </a:r>
            <a:endParaRPr lang="en-GB" i="1" dirty="0"/>
          </a:p>
        </p:txBody>
      </p:sp>
      <p:sp>
        <p:nvSpPr>
          <p:cNvPr id="51" name="TextBox 50">
            <a:extLst>
              <a:ext uri="{FF2B5EF4-FFF2-40B4-BE49-F238E27FC236}">
                <a16:creationId xmlns:a16="http://schemas.microsoft.com/office/drawing/2014/main" id="{CCF7BB70-EDB6-7FB2-19BE-67076B20A0FB}"/>
              </a:ext>
            </a:extLst>
          </p:cNvPr>
          <p:cNvSpPr txBox="1"/>
          <p:nvPr/>
        </p:nvSpPr>
        <p:spPr>
          <a:xfrm>
            <a:off x="4600326" y="3134451"/>
            <a:ext cx="633507" cy="369332"/>
          </a:xfrm>
          <a:prstGeom prst="rect">
            <a:avLst/>
          </a:prstGeom>
          <a:noFill/>
        </p:spPr>
        <p:txBody>
          <a:bodyPr wrap="none" rtlCol="0">
            <a:spAutoFit/>
          </a:bodyPr>
          <a:lstStyle/>
          <a:p>
            <a:r>
              <a:rPr lang="en-US" i="1" dirty="0"/>
              <a:t>33%</a:t>
            </a:r>
            <a:endParaRPr lang="en-GB" i="1" dirty="0"/>
          </a:p>
        </p:txBody>
      </p:sp>
      <p:sp>
        <p:nvSpPr>
          <p:cNvPr id="55" name="TextBox 54">
            <a:extLst>
              <a:ext uri="{FF2B5EF4-FFF2-40B4-BE49-F238E27FC236}">
                <a16:creationId xmlns:a16="http://schemas.microsoft.com/office/drawing/2014/main" id="{7441D25E-1888-624B-2772-337F07BD98A2}"/>
              </a:ext>
            </a:extLst>
          </p:cNvPr>
          <p:cNvSpPr txBox="1"/>
          <p:nvPr/>
        </p:nvSpPr>
        <p:spPr>
          <a:xfrm>
            <a:off x="203670" y="129360"/>
            <a:ext cx="1752403" cy="369332"/>
          </a:xfrm>
          <a:prstGeom prst="rect">
            <a:avLst/>
          </a:prstGeom>
          <a:noFill/>
        </p:spPr>
        <p:txBody>
          <a:bodyPr wrap="none" rtlCol="0">
            <a:spAutoFit/>
          </a:bodyPr>
          <a:lstStyle/>
          <a:p>
            <a:r>
              <a:rPr lang="en-US" dirty="0"/>
              <a:t>2013- June 10th</a:t>
            </a:r>
            <a:endParaRPr lang="en-GB" dirty="0"/>
          </a:p>
        </p:txBody>
      </p:sp>
      <p:pic>
        <p:nvPicPr>
          <p:cNvPr id="2" name="Graphic 1" descr="Detective">
            <a:extLst>
              <a:ext uri="{FF2B5EF4-FFF2-40B4-BE49-F238E27FC236}">
                <a16:creationId xmlns:a16="http://schemas.microsoft.com/office/drawing/2014/main" id="{7D18427C-2335-1837-5F77-4CF7B855A93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85504" y="268614"/>
            <a:ext cx="525710" cy="525710"/>
          </a:xfrm>
          <a:prstGeom prst="rect">
            <a:avLst/>
          </a:prstGeom>
        </p:spPr>
      </p:pic>
      <p:pic>
        <p:nvPicPr>
          <p:cNvPr id="56" name="Picture 55">
            <a:extLst>
              <a:ext uri="{FF2B5EF4-FFF2-40B4-BE49-F238E27FC236}">
                <a16:creationId xmlns:a16="http://schemas.microsoft.com/office/drawing/2014/main" id="{D137ED75-1507-5E89-2783-449A43C3D90B}"/>
              </a:ext>
            </a:extLst>
          </p:cNvPr>
          <p:cNvPicPr>
            <a:picLocks noChangeAspect="1"/>
          </p:cNvPicPr>
          <p:nvPr/>
        </p:nvPicPr>
        <p:blipFill>
          <a:blip r:embed="rId12"/>
          <a:stretch>
            <a:fillRect/>
          </a:stretch>
        </p:blipFill>
        <p:spPr>
          <a:xfrm>
            <a:off x="3289172" y="6041571"/>
            <a:ext cx="445110" cy="447097"/>
          </a:xfrm>
          <a:prstGeom prst="rect">
            <a:avLst/>
          </a:prstGeom>
        </p:spPr>
      </p:pic>
      <p:sp>
        <p:nvSpPr>
          <p:cNvPr id="57" name="TextBox 56">
            <a:extLst>
              <a:ext uri="{FF2B5EF4-FFF2-40B4-BE49-F238E27FC236}">
                <a16:creationId xmlns:a16="http://schemas.microsoft.com/office/drawing/2014/main" id="{12D80C01-6B14-3F2A-79D2-D1A61B8D4C90}"/>
              </a:ext>
            </a:extLst>
          </p:cNvPr>
          <p:cNvSpPr txBox="1"/>
          <p:nvPr/>
        </p:nvSpPr>
        <p:spPr>
          <a:xfrm>
            <a:off x="2740476" y="6488668"/>
            <a:ext cx="2386423" cy="369332"/>
          </a:xfrm>
          <a:prstGeom prst="rect">
            <a:avLst/>
          </a:prstGeom>
          <a:noFill/>
          <a:ln>
            <a:noFill/>
          </a:ln>
        </p:spPr>
        <p:txBody>
          <a:bodyPr wrap="none" rtlCol="0">
            <a:spAutoFit/>
          </a:bodyPr>
          <a:lstStyle/>
          <a:p>
            <a:r>
              <a:rPr lang="en-US" b="1" dirty="0"/>
              <a:t>SG Hambros (Jersey) </a:t>
            </a:r>
            <a:endParaRPr lang="en-GB" b="1" dirty="0"/>
          </a:p>
        </p:txBody>
      </p:sp>
      <p:cxnSp>
        <p:nvCxnSpPr>
          <p:cNvPr id="60" name="Straight Arrow Connector 59">
            <a:extLst>
              <a:ext uri="{FF2B5EF4-FFF2-40B4-BE49-F238E27FC236}">
                <a16:creationId xmlns:a16="http://schemas.microsoft.com/office/drawing/2014/main" id="{7E71BC6F-1900-9F2F-85D9-3567798ACFA3}"/>
              </a:ext>
            </a:extLst>
          </p:cNvPr>
          <p:cNvCxnSpPr>
            <a:cxnSpLocks/>
            <a:endCxn id="56" idx="0"/>
          </p:cNvCxnSpPr>
          <p:nvPr/>
        </p:nvCxnSpPr>
        <p:spPr>
          <a:xfrm flipH="1">
            <a:off x="3511727" y="5570248"/>
            <a:ext cx="1233" cy="47132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A2A06981-1CFB-4B1E-8FBD-2D628D4A0CD7}"/>
              </a:ext>
            </a:extLst>
          </p:cNvPr>
          <p:cNvSpPr txBox="1"/>
          <p:nvPr/>
        </p:nvSpPr>
        <p:spPr>
          <a:xfrm>
            <a:off x="2820790" y="5651393"/>
            <a:ext cx="737702" cy="369332"/>
          </a:xfrm>
          <a:prstGeom prst="rect">
            <a:avLst/>
          </a:prstGeom>
          <a:noFill/>
        </p:spPr>
        <p:txBody>
          <a:bodyPr wrap="none" rtlCol="0">
            <a:spAutoFit/>
          </a:bodyPr>
          <a:lstStyle/>
          <a:p>
            <a:r>
              <a:rPr lang="en-US" i="1" dirty="0"/>
              <a:t>$23M</a:t>
            </a:r>
            <a:endParaRPr lang="en-GB" i="1" dirty="0"/>
          </a:p>
        </p:txBody>
      </p:sp>
      <p:pic>
        <p:nvPicPr>
          <p:cNvPr id="8" name="Picture 7">
            <a:extLst>
              <a:ext uri="{FF2B5EF4-FFF2-40B4-BE49-F238E27FC236}">
                <a16:creationId xmlns:a16="http://schemas.microsoft.com/office/drawing/2014/main" id="{F7A45DA4-2E61-C949-749D-EFEAD98FCF2E}"/>
              </a:ext>
            </a:extLst>
          </p:cNvPr>
          <p:cNvPicPr>
            <a:picLocks noChangeAspect="1"/>
          </p:cNvPicPr>
          <p:nvPr/>
        </p:nvPicPr>
        <p:blipFill>
          <a:blip r:embed="rId12"/>
          <a:stretch>
            <a:fillRect/>
          </a:stretch>
        </p:blipFill>
        <p:spPr>
          <a:xfrm>
            <a:off x="9347070" y="6041571"/>
            <a:ext cx="445110" cy="447097"/>
          </a:xfrm>
          <a:prstGeom prst="rect">
            <a:avLst/>
          </a:prstGeom>
        </p:spPr>
      </p:pic>
      <p:sp>
        <p:nvSpPr>
          <p:cNvPr id="10" name="TextBox 9">
            <a:extLst>
              <a:ext uri="{FF2B5EF4-FFF2-40B4-BE49-F238E27FC236}">
                <a16:creationId xmlns:a16="http://schemas.microsoft.com/office/drawing/2014/main" id="{2811F8FF-85DD-6835-18C3-4BD9149F3EEE}"/>
              </a:ext>
            </a:extLst>
          </p:cNvPr>
          <p:cNvSpPr txBox="1"/>
          <p:nvPr/>
        </p:nvSpPr>
        <p:spPr>
          <a:xfrm>
            <a:off x="8795571" y="6488668"/>
            <a:ext cx="1557734" cy="369332"/>
          </a:xfrm>
          <a:prstGeom prst="rect">
            <a:avLst/>
          </a:prstGeom>
          <a:noFill/>
          <a:ln>
            <a:noFill/>
          </a:ln>
        </p:spPr>
        <p:txBody>
          <a:bodyPr wrap="none" rtlCol="0">
            <a:spAutoFit/>
          </a:bodyPr>
          <a:lstStyle/>
          <a:p>
            <a:r>
              <a:rPr lang="en-US" b="1" dirty="0"/>
              <a:t>(Switzerland)</a:t>
            </a:r>
            <a:endParaRPr lang="en-GB" b="1" dirty="0"/>
          </a:p>
        </p:txBody>
      </p:sp>
      <p:cxnSp>
        <p:nvCxnSpPr>
          <p:cNvPr id="17" name="Straight Arrow Connector 16">
            <a:extLst>
              <a:ext uri="{FF2B5EF4-FFF2-40B4-BE49-F238E27FC236}">
                <a16:creationId xmlns:a16="http://schemas.microsoft.com/office/drawing/2014/main" id="{F744D0B1-908A-0BF2-1790-DFEBB771A9B1}"/>
              </a:ext>
            </a:extLst>
          </p:cNvPr>
          <p:cNvCxnSpPr>
            <a:cxnSpLocks/>
          </p:cNvCxnSpPr>
          <p:nvPr/>
        </p:nvCxnSpPr>
        <p:spPr>
          <a:xfrm>
            <a:off x="3758415" y="6282439"/>
            <a:ext cx="5421222" cy="0"/>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228226F7-07D0-ADC0-E714-A5D658F96971}"/>
              </a:ext>
            </a:extLst>
          </p:cNvPr>
          <p:cNvSpPr txBox="1"/>
          <p:nvPr/>
        </p:nvSpPr>
        <p:spPr>
          <a:xfrm>
            <a:off x="5606467" y="5950414"/>
            <a:ext cx="2955040" cy="369332"/>
          </a:xfrm>
          <a:prstGeom prst="rect">
            <a:avLst/>
          </a:prstGeom>
          <a:noFill/>
        </p:spPr>
        <p:txBody>
          <a:bodyPr wrap="none" rtlCol="0">
            <a:spAutoFit/>
          </a:bodyPr>
          <a:lstStyle/>
          <a:p>
            <a:r>
              <a:rPr lang="en-US" i="1" dirty="0"/>
              <a:t>Instruction: Transfer money!</a:t>
            </a:r>
            <a:endParaRPr lang="en-GB" i="1" dirty="0"/>
          </a:p>
        </p:txBody>
      </p:sp>
      <p:cxnSp>
        <p:nvCxnSpPr>
          <p:cNvPr id="53" name="Straight Arrow Connector 52">
            <a:extLst>
              <a:ext uri="{FF2B5EF4-FFF2-40B4-BE49-F238E27FC236}">
                <a16:creationId xmlns:a16="http://schemas.microsoft.com/office/drawing/2014/main" id="{7016CF2C-6C70-CF98-D477-B1464C36F06E}"/>
              </a:ext>
            </a:extLst>
          </p:cNvPr>
          <p:cNvCxnSpPr>
            <a:cxnSpLocks/>
          </p:cNvCxnSpPr>
          <p:nvPr/>
        </p:nvCxnSpPr>
        <p:spPr>
          <a:xfrm flipH="1">
            <a:off x="3792906" y="5570336"/>
            <a:ext cx="1025259" cy="5314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1E47AAD6-F801-9740-68C6-6938D6F44AB8}"/>
              </a:ext>
            </a:extLst>
          </p:cNvPr>
          <p:cNvCxnSpPr>
            <a:cxnSpLocks/>
          </p:cNvCxnSpPr>
          <p:nvPr/>
        </p:nvCxnSpPr>
        <p:spPr>
          <a:xfrm flipH="1">
            <a:off x="3825605" y="5222758"/>
            <a:ext cx="3357304" cy="93437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7CA1866B-CFCA-EDB2-0E02-41F7E86F06A5}"/>
              </a:ext>
            </a:extLst>
          </p:cNvPr>
          <p:cNvSpPr txBox="1"/>
          <p:nvPr/>
        </p:nvSpPr>
        <p:spPr>
          <a:xfrm>
            <a:off x="3981841" y="5587301"/>
            <a:ext cx="308098" cy="369332"/>
          </a:xfrm>
          <a:prstGeom prst="rect">
            <a:avLst/>
          </a:prstGeom>
          <a:noFill/>
        </p:spPr>
        <p:txBody>
          <a:bodyPr wrap="none" rtlCol="0">
            <a:spAutoFit/>
          </a:bodyPr>
          <a:lstStyle/>
          <a:p>
            <a:r>
              <a:rPr lang="en-US" i="1" dirty="0"/>
              <a:t>$</a:t>
            </a:r>
            <a:endParaRPr lang="en-GB" i="1" dirty="0"/>
          </a:p>
        </p:txBody>
      </p:sp>
      <p:sp>
        <p:nvSpPr>
          <p:cNvPr id="69" name="TextBox 68">
            <a:extLst>
              <a:ext uri="{FF2B5EF4-FFF2-40B4-BE49-F238E27FC236}">
                <a16:creationId xmlns:a16="http://schemas.microsoft.com/office/drawing/2014/main" id="{5DCCA0CD-6BEF-A54C-D4D7-137F577C99DC}"/>
              </a:ext>
            </a:extLst>
          </p:cNvPr>
          <p:cNvSpPr txBox="1"/>
          <p:nvPr/>
        </p:nvSpPr>
        <p:spPr>
          <a:xfrm>
            <a:off x="4540592" y="5635267"/>
            <a:ext cx="308098" cy="369332"/>
          </a:xfrm>
          <a:prstGeom prst="rect">
            <a:avLst/>
          </a:prstGeom>
          <a:noFill/>
        </p:spPr>
        <p:txBody>
          <a:bodyPr wrap="none" rtlCol="0">
            <a:spAutoFit/>
          </a:bodyPr>
          <a:lstStyle/>
          <a:p>
            <a:r>
              <a:rPr lang="en-US" i="1" dirty="0"/>
              <a:t>$</a:t>
            </a:r>
            <a:endParaRPr lang="en-GB" i="1" dirty="0"/>
          </a:p>
        </p:txBody>
      </p:sp>
      <p:sp>
        <p:nvSpPr>
          <p:cNvPr id="19" name="&quot;Not Allowed&quot; Symbol 18">
            <a:extLst>
              <a:ext uri="{FF2B5EF4-FFF2-40B4-BE49-F238E27FC236}">
                <a16:creationId xmlns:a16="http://schemas.microsoft.com/office/drawing/2014/main" id="{4FDCA589-6F3C-3103-5C38-A8B9283D92EE}"/>
              </a:ext>
            </a:extLst>
          </p:cNvPr>
          <p:cNvSpPr/>
          <p:nvPr/>
        </p:nvSpPr>
        <p:spPr>
          <a:xfrm>
            <a:off x="8562568" y="5685875"/>
            <a:ext cx="748041" cy="822134"/>
          </a:xfrm>
          <a:prstGeom prst="noSmoking">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TextBox 51">
            <a:extLst>
              <a:ext uri="{FF2B5EF4-FFF2-40B4-BE49-F238E27FC236}">
                <a16:creationId xmlns:a16="http://schemas.microsoft.com/office/drawing/2014/main" id="{DBBC9F64-9DDD-8E9A-E2DA-C81E6C1D5743}"/>
              </a:ext>
            </a:extLst>
          </p:cNvPr>
          <p:cNvSpPr txBox="1"/>
          <p:nvPr/>
        </p:nvSpPr>
        <p:spPr>
          <a:xfrm>
            <a:off x="8852253" y="5345622"/>
            <a:ext cx="3086229" cy="369332"/>
          </a:xfrm>
          <a:prstGeom prst="rect">
            <a:avLst/>
          </a:prstGeom>
          <a:noFill/>
        </p:spPr>
        <p:txBody>
          <a:bodyPr wrap="none" rtlCol="0">
            <a:spAutoFit/>
          </a:bodyPr>
          <a:lstStyle/>
          <a:p>
            <a:r>
              <a:rPr lang="en-US" i="1" dirty="0">
                <a:solidFill>
                  <a:srgbClr val="FF0000"/>
                </a:solidFill>
              </a:rPr>
              <a:t>US: Don’t transfer the money!</a:t>
            </a:r>
            <a:endParaRPr lang="en-GB" i="1" dirty="0">
              <a:solidFill>
                <a:srgbClr val="FF0000"/>
              </a:solidFill>
            </a:endParaRPr>
          </a:p>
        </p:txBody>
      </p:sp>
      <p:sp>
        <p:nvSpPr>
          <p:cNvPr id="64" name="TextBox 63">
            <a:extLst>
              <a:ext uri="{FF2B5EF4-FFF2-40B4-BE49-F238E27FC236}">
                <a16:creationId xmlns:a16="http://schemas.microsoft.com/office/drawing/2014/main" id="{9AD748A8-DE63-08F1-EBA9-B7463B873D9F}"/>
              </a:ext>
            </a:extLst>
          </p:cNvPr>
          <p:cNvSpPr txBox="1"/>
          <p:nvPr/>
        </p:nvSpPr>
        <p:spPr>
          <a:xfrm>
            <a:off x="469892" y="5412658"/>
            <a:ext cx="2004972" cy="923330"/>
          </a:xfrm>
          <a:prstGeom prst="rect">
            <a:avLst/>
          </a:prstGeom>
          <a:noFill/>
          <a:ln>
            <a:solidFill>
              <a:srgbClr val="FF0000"/>
            </a:solidFill>
            <a:prstDash val="dash"/>
          </a:ln>
        </p:spPr>
        <p:txBody>
          <a:bodyPr wrap="none" rtlCol="0">
            <a:spAutoFit/>
          </a:bodyPr>
          <a:lstStyle/>
          <a:p>
            <a:r>
              <a:rPr lang="en-US" i="1" dirty="0">
                <a:solidFill>
                  <a:srgbClr val="FF0000"/>
                </a:solidFill>
              </a:rPr>
              <a:t>[8M (illegal profits)</a:t>
            </a:r>
          </a:p>
          <a:p>
            <a:r>
              <a:rPr lang="en-US" i="1" dirty="0">
                <a:solidFill>
                  <a:srgbClr val="FF0000"/>
                </a:solidFill>
              </a:rPr>
              <a:t>from </a:t>
            </a:r>
            <a:r>
              <a:rPr lang="en-US" i="1" dirty="0" err="1">
                <a:solidFill>
                  <a:srgbClr val="FF0000"/>
                </a:solidFill>
              </a:rPr>
              <a:t>Icebrand</a:t>
            </a:r>
            <a:r>
              <a:rPr lang="en-US" i="1" dirty="0">
                <a:solidFill>
                  <a:srgbClr val="FF0000"/>
                </a:solidFill>
              </a:rPr>
              <a:t>.</a:t>
            </a:r>
          </a:p>
          <a:p>
            <a:r>
              <a:rPr lang="en-US" i="1" dirty="0">
                <a:solidFill>
                  <a:srgbClr val="FF0000"/>
                </a:solidFill>
              </a:rPr>
              <a:t>Remaining 15M?] </a:t>
            </a:r>
            <a:endParaRPr lang="en-GB" i="1" dirty="0">
              <a:solidFill>
                <a:srgbClr val="FF0000"/>
              </a:solidFill>
            </a:endParaRPr>
          </a:p>
        </p:txBody>
      </p:sp>
      <p:cxnSp>
        <p:nvCxnSpPr>
          <p:cNvPr id="67" name="Straight Arrow Connector 66">
            <a:extLst>
              <a:ext uri="{FF2B5EF4-FFF2-40B4-BE49-F238E27FC236}">
                <a16:creationId xmlns:a16="http://schemas.microsoft.com/office/drawing/2014/main" id="{E3B46830-B338-851E-B7C4-53DDA33BF562}"/>
              </a:ext>
            </a:extLst>
          </p:cNvPr>
          <p:cNvCxnSpPr>
            <a:cxnSpLocks/>
          </p:cNvCxnSpPr>
          <p:nvPr/>
        </p:nvCxnSpPr>
        <p:spPr>
          <a:xfrm flipH="1" flipV="1">
            <a:off x="2531226" y="5685875"/>
            <a:ext cx="331235" cy="13405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8343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D14CEA-D5D2-B447-9DAE-2E7CDCE18B77}"/>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09C69A7-24EA-126B-86D3-6B19D6F85888}"/>
              </a:ext>
            </a:extLst>
          </p:cNvPr>
          <p:cNvSpPr txBox="1"/>
          <p:nvPr/>
        </p:nvSpPr>
        <p:spPr>
          <a:xfrm>
            <a:off x="1355832" y="749846"/>
            <a:ext cx="9878225" cy="2862322"/>
          </a:xfrm>
          <a:prstGeom prst="rect">
            <a:avLst/>
          </a:prstGeom>
          <a:noFill/>
          <a:ln>
            <a:noFill/>
          </a:ln>
        </p:spPr>
        <p:txBody>
          <a:bodyPr wrap="square" rtlCol="0">
            <a:spAutoFit/>
          </a:bodyPr>
          <a:lstStyle/>
          <a:p>
            <a:r>
              <a:rPr lang="es-ES" sz="3000" b="0" i="0" dirty="0">
                <a:solidFill>
                  <a:srgbClr val="3C3B35"/>
                </a:solidFill>
                <a:effectLst/>
                <a:latin typeface="Arial" panose="020B0604020202020204" pitchFamily="34" charset="0"/>
              </a:rPr>
              <a:t>Como el dinero en las cuentas pertenecía a las Compañías que a su vez eran propiedad de fideicomisos discrecionales, el Sr. </a:t>
            </a:r>
            <a:r>
              <a:rPr lang="es-ES" sz="3000" b="0" i="0" dirty="0" err="1">
                <a:solidFill>
                  <a:srgbClr val="3C3B35"/>
                </a:solidFill>
                <a:effectLst/>
                <a:latin typeface="Arial" panose="020B0604020202020204" pitchFamily="34" charset="0"/>
              </a:rPr>
              <a:t>Bengis</a:t>
            </a:r>
            <a:r>
              <a:rPr lang="es-ES" sz="3000" b="0" i="0" dirty="0">
                <a:solidFill>
                  <a:srgbClr val="3C3B35"/>
                </a:solidFill>
                <a:effectLst/>
                <a:latin typeface="Arial" panose="020B0604020202020204" pitchFamily="34" charset="0"/>
              </a:rPr>
              <a:t> no podía tener ningún interés legal, beneficioso o de otro tipo en las cuentas incluso si fuera un beneficiario de los Fideicomisos de </a:t>
            </a:r>
            <a:r>
              <a:rPr lang="es-ES" sz="3000" b="0" i="0" dirty="0" err="1">
                <a:solidFill>
                  <a:srgbClr val="3C3B35"/>
                </a:solidFill>
                <a:effectLst/>
                <a:latin typeface="Arial" panose="020B0604020202020204" pitchFamily="34" charset="0"/>
              </a:rPr>
              <a:t>Nevis</a:t>
            </a:r>
            <a:r>
              <a:rPr lang="es-ES" sz="3000" b="0" i="0" dirty="0">
                <a:solidFill>
                  <a:srgbClr val="3C3B35"/>
                </a:solidFill>
                <a:effectLst/>
                <a:latin typeface="Arial" panose="020B0604020202020204" pitchFamily="34" charset="0"/>
              </a:rPr>
              <a:t>, lo que de hecho no era.</a:t>
            </a:r>
            <a:endParaRPr lang="en-GB" sz="3000" dirty="0"/>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1522276" cy="369332"/>
          </a:xfrm>
          <a:prstGeom prst="rect">
            <a:avLst/>
          </a:prstGeom>
          <a:noFill/>
        </p:spPr>
        <p:txBody>
          <a:bodyPr wrap="none" rtlCol="0">
            <a:spAutoFit/>
          </a:bodyPr>
          <a:lstStyle/>
          <a:p>
            <a:r>
              <a:rPr lang="en-US" dirty="0"/>
              <a:t>Jersey Court: </a:t>
            </a:r>
            <a:endParaRPr lang="en-GB" dirty="0"/>
          </a:p>
        </p:txBody>
      </p:sp>
    </p:spTree>
    <p:extLst>
      <p:ext uri="{BB962C8B-B14F-4D97-AF65-F5344CB8AC3E}">
        <p14:creationId xmlns:p14="http://schemas.microsoft.com/office/powerpoint/2010/main" val="968033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EDD78A-42F2-8E8D-94CB-1FD474B39F68}"/>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11803273" cy="2031325"/>
          </a:xfrm>
          <a:prstGeom prst="rect">
            <a:avLst/>
          </a:prstGeom>
          <a:noFill/>
        </p:spPr>
        <p:txBody>
          <a:bodyPr wrap="square" rtlCol="0">
            <a:spAutoFit/>
          </a:bodyPr>
          <a:lstStyle/>
          <a:p>
            <a:r>
              <a:rPr lang="en-US" dirty="0"/>
              <a:t>Jersey Court (In detail):  </a:t>
            </a:r>
          </a:p>
          <a:p>
            <a:r>
              <a:rPr lang="es-ES" sz="3000" dirty="0"/>
              <a:t>Arnold era un protector con plenos poderes (para vetar distribuciones y decidir quién puede ser designado beneficiario), pero eso no lo convierte en beneficiario</a:t>
            </a:r>
            <a:r>
              <a:rPr lang="en-US" dirty="0"/>
              <a:t>:</a:t>
            </a:r>
          </a:p>
          <a:p>
            <a:r>
              <a:rPr lang="en-US" dirty="0"/>
              <a:t> </a:t>
            </a:r>
            <a:endParaRPr lang="en-GB" dirty="0"/>
          </a:p>
        </p:txBody>
      </p:sp>
      <p:sp>
        <p:nvSpPr>
          <p:cNvPr id="8" name="TextBox 7">
            <a:extLst>
              <a:ext uri="{FF2B5EF4-FFF2-40B4-BE49-F238E27FC236}">
                <a16:creationId xmlns:a16="http://schemas.microsoft.com/office/drawing/2014/main" id="{BD342B27-D832-9C5B-C86E-43B0215F9D05}"/>
              </a:ext>
            </a:extLst>
          </p:cNvPr>
          <p:cNvSpPr txBox="1"/>
          <p:nvPr/>
        </p:nvSpPr>
        <p:spPr>
          <a:xfrm>
            <a:off x="101835" y="2294891"/>
            <a:ext cx="11988330" cy="4464812"/>
          </a:xfrm>
          <a:prstGeom prst="rect">
            <a:avLst/>
          </a:prstGeom>
          <a:noFill/>
        </p:spPr>
        <p:txBody>
          <a:bodyPr wrap="square">
            <a:spAutoFit/>
          </a:bodyPr>
          <a:lstStyle/>
          <a:p>
            <a:pPr marL="0" marR="0">
              <a:lnSpc>
                <a:spcPct val="107000"/>
              </a:lnSpc>
              <a:spcBef>
                <a:spcPts val="0"/>
              </a:spcBef>
              <a:spcAft>
                <a:spcPts val="800"/>
              </a:spcAft>
            </a:pPr>
            <a:r>
              <a:rPr lang="es-ES" sz="2000" i="1" kern="100" dirty="0">
                <a:effectLst/>
                <a:latin typeface="Aptos" panose="020B0004020202020204" pitchFamily="34" charset="0"/>
                <a:ea typeface="Aptos" panose="020B0004020202020204" pitchFamily="34" charset="0"/>
                <a:cs typeface="Times New Roman" panose="02020603050405020304" pitchFamily="18" charset="0"/>
              </a:rPr>
              <a:t>[Aunque] el protector tiene un veto sobre las inversiones previstas y un veto sobre las distribuciones de ingresos o capital y por muy amplios que sean los poderes del protector, estos no lo convierten en beneficiario ni le otorgan un derecho equitativo sobre ninguno de los activos del fideicomiso. Incluso si Arnold </a:t>
            </a:r>
            <a:r>
              <a:rPr lang="es-ES" sz="2000" i="1" kern="100" dirty="0" err="1">
                <a:effectLst/>
                <a:latin typeface="Aptos" panose="020B0004020202020204" pitchFamily="34" charset="0"/>
                <a:ea typeface="Aptos" panose="020B0004020202020204" pitchFamily="34" charset="0"/>
                <a:cs typeface="Times New Roman" panose="02020603050405020304" pitchFamily="18" charset="0"/>
              </a:rPr>
              <a:t>Bengis</a:t>
            </a:r>
            <a:r>
              <a:rPr lang="es-ES" sz="2000" i="1" kern="100" dirty="0">
                <a:effectLst/>
                <a:latin typeface="Aptos" panose="020B0004020202020204" pitchFamily="34" charset="0"/>
                <a:ea typeface="Aptos" panose="020B0004020202020204" pitchFamily="34" charset="0"/>
                <a:cs typeface="Times New Roman" panose="02020603050405020304" pitchFamily="18" charset="0"/>
              </a:rPr>
              <a:t> fuera un beneficiario [discrecional] de los fideicomisos de </a:t>
            </a:r>
            <a:r>
              <a:rPr lang="es-ES" sz="2000" i="1" kern="100" dirty="0" err="1">
                <a:effectLst/>
                <a:latin typeface="Aptos" panose="020B0004020202020204" pitchFamily="34" charset="0"/>
                <a:ea typeface="Aptos" panose="020B0004020202020204" pitchFamily="34" charset="0"/>
                <a:cs typeface="Times New Roman" panose="02020603050405020304" pitchFamily="18" charset="0"/>
              </a:rPr>
              <a:t>Nevis</a:t>
            </a:r>
            <a:r>
              <a:rPr lang="es-ES" sz="2000" i="1" kern="100" dirty="0">
                <a:effectLst/>
                <a:latin typeface="Aptos" panose="020B0004020202020204" pitchFamily="34" charset="0"/>
                <a:ea typeface="Aptos" panose="020B0004020202020204" pitchFamily="34" charset="0"/>
                <a:cs typeface="Times New Roman" panose="02020603050405020304" pitchFamily="18" charset="0"/>
              </a:rPr>
              <a:t>, eso no le daría ningún derecho beneficioso sobre los activos del fideicomiso.</a:t>
            </a:r>
          </a:p>
          <a:p>
            <a:pPr marL="0" marR="0">
              <a:lnSpc>
                <a:spcPct val="107000"/>
              </a:lnSpc>
              <a:spcBef>
                <a:spcPts val="0"/>
              </a:spcBef>
              <a:spcAft>
                <a:spcPts val="800"/>
              </a:spcAft>
            </a:pPr>
            <a:r>
              <a:rPr lang="es-ES" sz="2000" i="1" kern="100" dirty="0">
                <a:effectLst/>
                <a:latin typeface="Aptos" panose="020B0004020202020204" pitchFamily="34" charset="0"/>
                <a:ea typeface="Aptos" panose="020B0004020202020204" pitchFamily="34" charset="0"/>
                <a:cs typeface="Times New Roman" panose="02020603050405020304" pitchFamily="18" charset="0"/>
              </a:rPr>
              <a:t>La forma en que las autoridades estadounidenses expusieron el caso en los procedimientos ante el Tribunal de Distrito de los EE. UU. fue que Arnold </a:t>
            </a:r>
            <a:r>
              <a:rPr lang="es-ES" sz="2000" i="1" kern="100" dirty="0" err="1">
                <a:effectLst/>
                <a:latin typeface="Aptos" panose="020B0004020202020204" pitchFamily="34" charset="0"/>
                <a:ea typeface="Aptos" panose="020B0004020202020204" pitchFamily="34" charset="0"/>
                <a:cs typeface="Times New Roman" panose="02020603050405020304" pitchFamily="18" charset="0"/>
              </a:rPr>
              <a:t>Bengis</a:t>
            </a:r>
            <a:r>
              <a:rPr lang="es-ES" sz="2000" i="1" kern="100" dirty="0">
                <a:effectLst/>
                <a:latin typeface="Aptos" panose="020B0004020202020204" pitchFamily="34" charset="0"/>
                <a:ea typeface="Aptos" panose="020B0004020202020204" pitchFamily="34" charset="0"/>
                <a:cs typeface="Times New Roman" panose="02020603050405020304" pitchFamily="18" charset="0"/>
              </a:rPr>
              <a:t> "tenía la capacidad práctica de ordenar a estas entidades [las empresas demandantes] que transfirieran cualquier activo que pudieran tener", pero si las autoridades estadounidenses intentaran hacer cumplir la orden de depósito en esta jurisdicción sobre esa base, se enfrentarían al mismo principio fundamental de la ley de fideicomisos. Si bien en la práctica los fideicomisarios de un fideicomiso discrecional pueden, en el ejercicio de su discreción, asignar activos a los miembros de la clase discrecional de beneficiarios, eso no le otorga a ninguno de esos miembros un derecho sobre los activos del fideicomiso...</a:t>
            </a:r>
            <a:endParaRPr lang="en-GB" sz="25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34799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E75542-1C98-7693-B593-1C320D159643}"/>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11803273" cy="2215991"/>
          </a:xfrm>
          <a:prstGeom prst="rect">
            <a:avLst/>
          </a:prstGeom>
          <a:noFill/>
        </p:spPr>
        <p:txBody>
          <a:bodyPr wrap="square" rtlCol="0">
            <a:spAutoFit/>
          </a:bodyPr>
          <a:lstStyle/>
          <a:p>
            <a:r>
              <a:rPr lang="en-US" dirty="0"/>
              <a:t>Jersey Court (In detail):  </a:t>
            </a:r>
          </a:p>
          <a:p>
            <a:r>
              <a:rPr lang="es-ES" sz="3000" dirty="0"/>
              <a:t>Arnold recibió beneficios de los fideicomisos de </a:t>
            </a:r>
            <a:r>
              <a:rPr lang="es-ES" sz="3000" dirty="0" err="1"/>
              <a:t>Nevis</a:t>
            </a:r>
            <a:r>
              <a:rPr lang="es-ES" sz="3000" dirty="0"/>
              <a:t>, por ejemplo, una línea de crédito (aunque no era beneficiario). Esto podría ser un caso de incumplimiento de la confianza por parte del fideicomisario, pero no el hecho de que él fuera beneficiario…</a:t>
            </a:r>
            <a:endParaRPr lang="en-GB" dirty="0"/>
          </a:p>
        </p:txBody>
      </p:sp>
      <p:sp>
        <p:nvSpPr>
          <p:cNvPr id="8" name="TextBox 7">
            <a:extLst>
              <a:ext uri="{FF2B5EF4-FFF2-40B4-BE49-F238E27FC236}">
                <a16:creationId xmlns:a16="http://schemas.microsoft.com/office/drawing/2014/main" id="{BD342B27-D832-9C5B-C86E-43B0215F9D05}"/>
              </a:ext>
            </a:extLst>
          </p:cNvPr>
          <p:cNvSpPr txBox="1"/>
          <p:nvPr/>
        </p:nvSpPr>
        <p:spPr>
          <a:xfrm>
            <a:off x="101835" y="2719434"/>
            <a:ext cx="11988330" cy="2712281"/>
          </a:xfrm>
          <a:prstGeom prst="rect">
            <a:avLst/>
          </a:prstGeom>
          <a:noFill/>
        </p:spPr>
        <p:txBody>
          <a:bodyPr wrap="square">
            <a:spAutoFit/>
          </a:bodyPr>
          <a:lstStyle/>
          <a:p>
            <a:pPr marL="0" marR="0">
              <a:lnSpc>
                <a:spcPct val="107000"/>
              </a:lnSpc>
              <a:spcBef>
                <a:spcPts val="0"/>
              </a:spcBef>
              <a:spcAft>
                <a:spcPts val="800"/>
              </a:spcAft>
            </a:pPr>
            <a:r>
              <a:rPr lang="es-ES" sz="2000" b="0" i="1" dirty="0">
                <a:solidFill>
                  <a:srgbClr val="3C3B35"/>
                </a:solidFill>
                <a:effectLst/>
                <a:latin typeface="+mj-lt"/>
              </a:rPr>
              <a:t>Los documentos que nos mostraron indican que el último pago a American Express por la suma de £926.87 se realizó el 26 de febrero de 2013, cuatro días después de que </a:t>
            </a:r>
            <a:r>
              <a:rPr lang="es-ES" sz="2000" b="0" i="1" dirty="0" err="1">
                <a:solidFill>
                  <a:srgbClr val="3C3B35"/>
                </a:solidFill>
                <a:effectLst/>
                <a:latin typeface="+mj-lt"/>
              </a:rPr>
              <a:t>Armine</a:t>
            </a:r>
            <a:r>
              <a:rPr lang="es-ES" sz="2000" b="0" i="1" dirty="0">
                <a:solidFill>
                  <a:srgbClr val="3C3B35"/>
                </a:solidFill>
                <a:effectLst/>
                <a:latin typeface="+mj-lt"/>
              </a:rPr>
              <a:t> se convirtiera en un activo de los fideicomisos de </a:t>
            </a:r>
            <a:r>
              <a:rPr lang="es-ES" sz="2000" b="0" i="1" dirty="0" err="1">
                <a:solidFill>
                  <a:srgbClr val="3C3B35"/>
                </a:solidFill>
                <a:effectLst/>
                <a:latin typeface="+mj-lt"/>
              </a:rPr>
              <a:t>Nevis</a:t>
            </a:r>
            <a:r>
              <a:rPr lang="es-ES" sz="2000" b="0" i="1" dirty="0">
                <a:solidFill>
                  <a:srgbClr val="3C3B35"/>
                </a:solidFill>
                <a:effectLst/>
                <a:latin typeface="+mj-lt"/>
              </a:rPr>
              <a:t>. El Sr. Haas no pudo explicar por qué se permitió esto, teniendo en cuenta que Arnold </a:t>
            </a:r>
            <a:r>
              <a:rPr lang="es-ES" sz="2000" b="0" i="1" dirty="0" err="1">
                <a:solidFill>
                  <a:srgbClr val="3C3B35"/>
                </a:solidFill>
                <a:effectLst/>
                <a:latin typeface="+mj-lt"/>
              </a:rPr>
              <a:t>Bengis</a:t>
            </a:r>
            <a:r>
              <a:rPr lang="es-ES" sz="2000" b="0" i="1" dirty="0">
                <a:solidFill>
                  <a:srgbClr val="3C3B35"/>
                </a:solidFill>
                <a:effectLst/>
                <a:latin typeface="+mj-lt"/>
              </a:rPr>
              <a:t> no era un beneficiario...En cuanto a los fideicomisos de </a:t>
            </a:r>
            <a:r>
              <a:rPr lang="es-ES" sz="2000" b="0" i="1" dirty="0" err="1">
                <a:solidFill>
                  <a:srgbClr val="3C3B35"/>
                </a:solidFill>
                <a:effectLst/>
                <a:latin typeface="+mj-lt"/>
              </a:rPr>
              <a:t>Nevis</a:t>
            </a:r>
            <a:r>
              <a:rPr lang="es-ES" sz="2000" b="0" i="1" dirty="0">
                <a:solidFill>
                  <a:srgbClr val="3C3B35"/>
                </a:solidFill>
                <a:effectLst/>
                <a:latin typeface="+mj-lt"/>
              </a:rPr>
              <a:t>, Arnold </a:t>
            </a:r>
            <a:r>
              <a:rPr lang="es-ES" sz="2000" b="0" i="1" dirty="0" err="1">
                <a:solidFill>
                  <a:srgbClr val="3C3B35"/>
                </a:solidFill>
                <a:effectLst/>
                <a:latin typeface="+mj-lt"/>
              </a:rPr>
              <a:t>Bengis</a:t>
            </a:r>
            <a:r>
              <a:rPr lang="es-ES" sz="2000" b="0" i="1" dirty="0">
                <a:solidFill>
                  <a:srgbClr val="3C3B35"/>
                </a:solidFill>
                <a:effectLst/>
                <a:latin typeface="+mj-lt"/>
              </a:rPr>
              <a:t> no era un beneficiario y, por lo tanto, no debería haber tenido el beneficio de tal facilidad ni siquiera por este corto período. Le correspondería a </a:t>
            </a:r>
            <a:r>
              <a:rPr lang="es-ES" sz="2000" b="0" i="1" dirty="0" err="1">
                <a:solidFill>
                  <a:srgbClr val="3C3B35"/>
                </a:solidFill>
                <a:effectLst/>
                <a:latin typeface="+mj-lt"/>
              </a:rPr>
              <a:t>InWealth</a:t>
            </a:r>
            <a:r>
              <a:rPr lang="es-ES" sz="2000" b="0" i="1" dirty="0">
                <a:solidFill>
                  <a:srgbClr val="3C3B35"/>
                </a:solidFill>
                <a:effectLst/>
                <a:latin typeface="+mj-lt"/>
              </a:rPr>
              <a:t> </a:t>
            </a:r>
            <a:r>
              <a:rPr lang="es-ES" sz="2000" b="0" i="1" dirty="0" err="1">
                <a:solidFill>
                  <a:srgbClr val="3C3B35"/>
                </a:solidFill>
                <a:effectLst/>
                <a:latin typeface="+mj-lt"/>
              </a:rPr>
              <a:t>Nevis</a:t>
            </a:r>
            <a:r>
              <a:rPr lang="es-ES" sz="2000" b="0" i="1" dirty="0">
                <a:solidFill>
                  <a:srgbClr val="3C3B35"/>
                </a:solidFill>
                <a:effectLst/>
                <a:latin typeface="+mj-lt"/>
              </a:rPr>
              <a:t> justificar lo que de otra manera parecería ser un incumplimiento del fideicomiso. Sin embargo, la existencia de tal facilidad, como una cuestión de ley de fideicomisos, no le daría a Arnold </a:t>
            </a:r>
            <a:r>
              <a:rPr lang="es-ES" sz="2000" b="0" i="1" dirty="0" err="1">
                <a:solidFill>
                  <a:srgbClr val="3C3B35"/>
                </a:solidFill>
                <a:effectLst/>
                <a:latin typeface="+mj-lt"/>
              </a:rPr>
              <a:t>Bengis</a:t>
            </a:r>
            <a:r>
              <a:rPr lang="es-ES" sz="2000" b="0" i="1" dirty="0">
                <a:solidFill>
                  <a:srgbClr val="3C3B35"/>
                </a:solidFill>
                <a:effectLst/>
                <a:latin typeface="+mj-lt"/>
              </a:rPr>
              <a:t> ningún tipo de derecho sobre la cuenta Pearl o sobre las otras cuentas de los demandantes.</a:t>
            </a:r>
            <a:endParaRPr lang="en-GB" sz="2000" i="1" dirty="0">
              <a:solidFill>
                <a:srgbClr val="3C3B35"/>
              </a:solidFill>
              <a:latin typeface="+mj-lt"/>
            </a:endParaRPr>
          </a:p>
        </p:txBody>
      </p:sp>
    </p:spTree>
    <p:extLst>
      <p:ext uri="{BB962C8B-B14F-4D97-AF65-F5344CB8AC3E}">
        <p14:creationId xmlns:p14="http://schemas.microsoft.com/office/powerpoint/2010/main" val="2202135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9D740E-C216-5076-A04C-279B7B04B3C6}"/>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09C69A7-24EA-126B-86D3-6B19D6F85888}"/>
              </a:ext>
            </a:extLst>
          </p:cNvPr>
          <p:cNvSpPr txBox="1"/>
          <p:nvPr/>
        </p:nvSpPr>
        <p:spPr>
          <a:xfrm>
            <a:off x="1355832" y="749846"/>
            <a:ext cx="9878225" cy="553998"/>
          </a:xfrm>
          <a:prstGeom prst="rect">
            <a:avLst/>
          </a:prstGeom>
          <a:noFill/>
          <a:ln>
            <a:noFill/>
          </a:ln>
        </p:spPr>
        <p:txBody>
          <a:bodyPr wrap="square" rtlCol="0">
            <a:spAutoFit/>
          </a:bodyPr>
          <a:lstStyle/>
          <a:p>
            <a:r>
              <a:rPr lang="es-ES" sz="3000" b="0" i="0" dirty="0">
                <a:solidFill>
                  <a:srgbClr val="3C3B35"/>
                </a:solidFill>
                <a:effectLst/>
                <a:latin typeface="Arial" panose="020B0604020202020204" pitchFamily="34" charset="0"/>
              </a:rPr>
              <a:t>Pero…la UIF también intervino</a:t>
            </a:r>
            <a:endParaRPr lang="en-US" sz="3000" b="0" i="0" dirty="0">
              <a:solidFill>
                <a:srgbClr val="3C3B35"/>
              </a:solidFill>
              <a:effectLst/>
              <a:latin typeface="Arial" panose="020B0604020202020204" pitchFamily="34" charset="0"/>
            </a:endParaRPr>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1522276" cy="369332"/>
          </a:xfrm>
          <a:prstGeom prst="rect">
            <a:avLst/>
          </a:prstGeom>
          <a:noFill/>
        </p:spPr>
        <p:txBody>
          <a:bodyPr wrap="none" rtlCol="0">
            <a:spAutoFit/>
          </a:bodyPr>
          <a:lstStyle/>
          <a:p>
            <a:r>
              <a:rPr lang="en-US" dirty="0"/>
              <a:t>Jersey Court: </a:t>
            </a:r>
            <a:endParaRPr lang="en-GB" dirty="0"/>
          </a:p>
        </p:txBody>
      </p:sp>
      <p:sp>
        <p:nvSpPr>
          <p:cNvPr id="3" name="TextBox 2">
            <a:extLst>
              <a:ext uri="{FF2B5EF4-FFF2-40B4-BE49-F238E27FC236}">
                <a16:creationId xmlns:a16="http://schemas.microsoft.com/office/drawing/2014/main" id="{C165C9A3-57AC-F0B5-A4ED-93612FD022EA}"/>
              </a:ext>
            </a:extLst>
          </p:cNvPr>
          <p:cNvSpPr txBox="1"/>
          <p:nvPr/>
        </p:nvSpPr>
        <p:spPr>
          <a:xfrm>
            <a:off x="101835" y="2719434"/>
            <a:ext cx="11988330" cy="2588144"/>
          </a:xfrm>
          <a:prstGeom prst="rect">
            <a:avLst/>
          </a:prstGeom>
          <a:noFill/>
        </p:spPr>
        <p:txBody>
          <a:bodyPr wrap="square">
            <a:spAutoFit/>
          </a:bodyPr>
          <a:lstStyle/>
          <a:p>
            <a:pPr marL="0" marR="0">
              <a:lnSpc>
                <a:spcPct val="107000"/>
              </a:lnSpc>
              <a:spcBef>
                <a:spcPts val="0"/>
              </a:spcBef>
              <a:spcAft>
                <a:spcPts val="800"/>
              </a:spcAft>
            </a:pPr>
            <a:r>
              <a:rPr lang="es-ES" sz="2000" b="0" i="1" dirty="0">
                <a:solidFill>
                  <a:srgbClr val="3C3B35"/>
                </a:solidFill>
                <a:effectLst/>
                <a:latin typeface="+mj-lt"/>
              </a:rPr>
              <a:t>La Unidad de Delitos Financieros de Jersey dijo que la fuente de los fondos en las cuentas era fundamental para determinar si se debía dar el consentimiento: </a:t>
            </a:r>
          </a:p>
          <a:p>
            <a:pPr marL="0" marR="0">
              <a:lnSpc>
                <a:spcPct val="107000"/>
              </a:lnSpc>
              <a:spcBef>
                <a:spcPts val="0"/>
              </a:spcBef>
              <a:spcAft>
                <a:spcPts val="800"/>
              </a:spcAft>
            </a:pPr>
            <a:endParaRPr lang="es-ES" sz="2000" i="1" dirty="0">
              <a:solidFill>
                <a:srgbClr val="3C3B35"/>
              </a:solidFill>
              <a:latin typeface="+mj-lt"/>
            </a:endParaRPr>
          </a:p>
          <a:p>
            <a:pPr marL="0" marR="0">
              <a:lnSpc>
                <a:spcPct val="107000"/>
              </a:lnSpc>
              <a:spcBef>
                <a:spcPts val="0"/>
              </a:spcBef>
              <a:spcAft>
                <a:spcPts val="800"/>
              </a:spcAft>
            </a:pPr>
            <a:r>
              <a:rPr lang="es-ES" sz="2000" b="0" i="1" dirty="0">
                <a:solidFill>
                  <a:srgbClr val="3C3B35"/>
                </a:solidFill>
                <a:effectLst/>
                <a:latin typeface="+mj-lt"/>
              </a:rPr>
              <a:t>-"Conocemos procesos penales tanto en Estados Unidos como en Sudáfrica en relación con el negocio de exportación de langosta del Sr. [Arnold] </a:t>
            </a:r>
            <a:r>
              <a:rPr lang="es-ES" sz="2000" b="0" i="1" dirty="0" err="1">
                <a:solidFill>
                  <a:srgbClr val="3C3B35"/>
                </a:solidFill>
                <a:effectLst/>
                <a:latin typeface="+mj-lt"/>
              </a:rPr>
              <a:t>Bengis</a:t>
            </a:r>
            <a:r>
              <a:rPr lang="es-ES" sz="2000" b="0" i="1" dirty="0">
                <a:solidFill>
                  <a:srgbClr val="3C3B35"/>
                </a:solidFill>
                <a:effectLst/>
                <a:latin typeface="+mj-lt"/>
              </a:rPr>
              <a:t>. De esos procesos se desprende que la gestión de ese negocio incluía al menos contrabando, corrupción, fraude y otros delitos graves. Parecería deducirse, al menos sin más información de su cliente, que hay buenos motivos para sospechar que los activos en poder del SG </a:t>
            </a:r>
            <a:r>
              <a:rPr lang="es-ES" sz="2000" b="0" i="1" dirty="0" err="1">
                <a:solidFill>
                  <a:srgbClr val="3C3B35"/>
                </a:solidFill>
                <a:effectLst/>
                <a:latin typeface="+mj-lt"/>
              </a:rPr>
              <a:t>Hambros</a:t>
            </a:r>
            <a:r>
              <a:rPr lang="es-ES" sz="2000" b="0" i="1" dirty="0">
                <a:solidFill>
                  <a:srgbClr val="3C3B35"/>
                </a:solidFill>
                <a:effectLst/>
                <a:latin typeface="+mj-lt"/>
              </a:rPr>
              <a:t> son producto del delito".</a:t>
            </a:r>
            <a:endParaRPr lang="en-GB" sz="2000" i="1" dirty="0">
              <a:solidFill>
                <a:srgbClr val="3C3B35"/>
              </a:solidFill>
              <a:latin typeface="+mj-lt"/>
            </a:endParaRPr>
          </a:p>
        </p:txBody>
      </p:sp>
    </p:spTree>
    <p:extLst>
      <p:ext uri="{BB962C8B-B14F-4D97-AF65-F5344CB8AC3E}">
        <p14:creationId xmlns:p14="http://schemas.microsoft.com/office/powerpoint/2010/main" val="3797036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7E2AF3-429D-2693-EAB4-28269A3F7661}"/>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09C69A7-24EA-126B-86D3-6B19D6F85888}"/>
              </a:ext>
            </a:extLst>
          </p:cNvPr>
          <p:cNvSpPr txBox="1"/>
          <p:nvPr/>
        </p:nvSpPr>
        <p:spPr>
          <a:xfrm>
            <a:off x="150820" y="428178"/>
            <a:ext cx="11890359" cy="4862870"/>
          </a:xfrm>
          <a:prstGeom prst="rect">
            <a:avLst/>
          </a:prstGeom>
          <a:noFill/>
          <a:ln>
            <a:noFill/>
          </a:ln>
        </p:spPr>
        <p:txBody>
          <a:bodyPr wrap="square" rtlCol="0">
            <a:spAutoFit/>
          </a:bodyPr>
          <a:lstStyle/>
          <a:p>
            <a:r>
              <a:rPr lang="en-US" sz="3000" u="sng" dirty="0"/>
              <a:t>US</a:t>
            </a:r>
            <a:r>
              <a:rPr lang="en-US" sz="3000" dirty="0"/>
              <a:t>A: </a:t>
            </a:r>
            <a:r>
              <a:rPr lang="es-ES" sz="3000" dirty="0"/>
              <a:t>La acusación alegaba que langosta de la Costa Sur, langosta de la Costa Oeste y merluza negra capturadas por </a:t>
            </a:r>
            <a:r>
              <a:rPr lang="es-ES" sz="3000" dirty="0" err="1"/>
              <a:t>Hout</a:t>
            </a:r>
            <a:r>
              <a:rPr lang="es-ES" sz="3000" dirty="0"/>
              <a:t> Bay en exceso de la cuota en Sudáfrica habían sido transportadas a EE.UU. y luego vendidas en ese país por el Sr. </a:t>
            </a:r>
            <a:r>
              <a:rPr lang="es-ES" sz="3000" dirty="0" err="1"/>
              <a:t>Bengis</a:t>
            </a:r>
            <a:r>
              <a:rPr lang="es-ES" sz="3000" dirty="0"/>
              <a:t> y los demás acusados ​​a través de dos empresas estadounidenses [por ejemplo, la empresa “</a:t>
            </a:r>
            <a:r>
              <a:rPr lang="es-ES" sz="3000" dirty="0" err="1"/>
              <a:t>Icebrand</a:t>
            </a:r>
            <a:r>
              <a:rPr lang="es-ES" sz="3000" dirty="0"/>
              <a:t>”].</a:t>
            </a:r>
            <a:endParaRPr lang="en-US" sz="3200" dirty="0">
              <a:solidFill>
                <a:srgbClr val="FF0000"/>
              </a:solidFill>
            </a:endParaRPr>
          </a:p>
          <a:p>
            <a:endParaRPr lang="en-US" sz="3200" dirty="0">
              <a:solidFill>
                <a:srgbClr val="FF0000"/>
              </a:solidFill>
            </a:endParaRPr>
          </a:p>
          <a:p>
            <a:r>
              <a:rPr lang="es-ES" sz="3200" dirty="0"/>
              <a:t>El 28 de mayo de 2004, el Tribunal de Nueva York impuso una orden de decomiso (orden de confiscación) al Sr. </a:t>
            </a:r>
            <a:r>
              <a:rPr lang="es-ES" sz="3200" dirty="0" err="1"/>
              <a:t>Bengis</a:t>
            </a:r>
            <a:r>
              <a:rPr lang="es-ES" sz="3200" dirty="0"/>
              <a:t> por un valor de 5,9 millones de dólares estadounidenses. Esa suma fue pagada por un fideicomiso extraterritorial.</a:t>
            </a:r>
            <a:endParaRPr lang="en-US" sz="3200" dirty="0">
              <a:solidFill>
                <a:srgbClr val="FF0000"/>
              </a:solidFill>
            </a:endParaRPr>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2108591" cy="369332"/>
          </a:xfrm>
          <a:prstGeom prst="rect">
            <a:avLst/>
          </a:prstGeom>
          <a:noFill/>
        </p:spPr>
        <p:txBody>
          <a:bodyPr wrap="none" rtlCol="0">
            <a:spAutoFit/>
          </a:bodyPr>
          <a:lstStyle/>
          <a:p>
            <a:r>
              <a:rPr lang="en-US" dirty="0"/>
              <a:t>Basel Governance: </a:t>
            </a:r>
            <a:endParaRPr lang="en-GB" dirty="0"/>
          </a:p>
        </p:txBody>
      </p:sp>
      <p:pic>
        <p:nvPicPr>
          <p:cNvPr id="6" name="Graphic 5" descr="Fish outline">
            <a:extLst>
              <a:ext uri="{FF2B5EF4-FFF2-40B4-BE49-F238E27FC236}">
                <a16:creationId xmlns:a16="http://schemas.microsoft.com/office/drawing/2014/main" id="{41360FE9-8930-F413-7EDE-C1CFE6C466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7971" y="5053757"/>
            <a:ext cx="914400" cy="914400"/>
          </a:xfrm>
          <a:prstGeom prst="rect">
            <a:avLst/>
          </a:prstGeom>
        </p:spPr>
      </p:pic>
      <p:cxnSp>
        <p:nvCxnSpPr>
          <p:cNvPr id="8" name="Straight Arrow Connector 7">
            <a:extLst>
              <a:ext uri="{FF2B5EF4-FFF2-40B4-BE49-F238E27FC236}">
                <a16:creationId xmlns:a16="http://schemas.microsoft.com/office/drawing/2014/main" id="{E0C098D2-A671-388B-8D0F-53B50DEE0DB7}"/>
              </a:ext>
            </a:extLst>
          </p:cNvPr>
          <p:cNvCxnSpPr/>
          <p:nvPr/>
        </p:nvCxnSpPr>
        <p:spPr>
          <a:xfrm flipH="1">
            <a:off x="2035629" y="5889171"/>
            <a:ext cx="6596742" cy="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10" name="&quot;Not Allowed&quot; Symbol 9">
            <a:extLst>
              <a:ext uri="{FF2B5EF4-FFF2-40B4-BE49-F238E27FC236}">
                <a16:creationId xmlns:a16="http://schemas.microsoft.com/office/drawing/2014/main" id="{B883B5EC-628E-656D-52B4-3D05C7D35FC7}"/>
              </a:ext>
            </a:extLst>
          </p:cNvPr>
          <p:cNvSpPr/>
          <p:nvPr/>
        </p:nvSpPr>
        <p:spPr>
          <a:xfrm>
            <a:off x="7584845" y="4974771"/>
            <a:ext cx="1121228" cy="1001735"/>
          </a:xfrm>
          <a:prstGeom prst="noSmoking">
            <a:avLst>
              <a:gd name="adj" fmla="val 1113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a:extLst>
              <a:ext uri="{FF2B5EF4-FFF2-40B4-BE49-F238E27FC236}">
                <a16:creationId xmlns:a16="http://schemas.microsoft.com/office/drawing/2014/main" id="{A20AFACC-CB33-47FA-6182-ABE5DF326015}"/>
              </a:ext>
            </a:extLst>
          </p:cNvPr>
          <p:cNvSpPr txBox="1"/>
          <p:nvPr/>
        </p:nvSpPr>
        <p:spPr>
          <a:xfrm>
            <a:off x="2580981" y="5607174"/>
            <a:ext cx="1309654" cy="369332"/>
          </a:xfrm>
          <a:prstGeom prst="rect">
            <a:avLst/>
          </a:prstGeom>
          <a:solidFill>
            <a:schemeClr val="bg1"/>
          </a:solidFill>
          <a:ln>
            <a:solidFill>
              <a:schemeClr val="tx1"/>
            </a:solidFill>
          </a:ln>
        </p:spPr>
        <p:txBody>
          <a:bodyPr wrap="none" rtlCol="0">
            <a:spAutoFit/>
          </a:bodyPr>
          <a:lstStyle/>
          <a:p>
            <a:r>
              <a:rPr lang="en-US" b="1" dirty="0"/>
              <a:t>ICEBRAND</a:t>
            </a:r>
            <a:endParaRPr lang="en-GB" b="1" dirty="0"/>
          </a:p>
        </p:txBody>
      </p:sp>
      <p:pic>
        <p:nvPicPr>
          <p:cNvPr id="12" name="Picture 11">
            <a:extLst>
              <a:ext uri="{FF2B5EF4-FFF2-40B4-BE49-F238E27FC236}">
                <a16:creationId xmlns:a16="http://schemas.microsoft.com/office/drawing/2014/main" id="{67FB23BF-07BC-D101-E66B-6608E4AB3138}"/>
              </a:ext>
            </a:extLst>
          </p:cNvPr>
          <p:cNvPicPr>
            <a:picLocks noChangeAspect="1"/>
          </p:cNvPicPr>
          <p:nvPr/>
        </p:nvPicPr>
        <p:blipFill>
          <a:blip r:embed="rId4"/>
          <a:stretch>
            <a:fillRect/>
          </a:stretch>
        </p:blipFill>
        <p:spPr>
          <a:xfrm>
            <a:off x="494555" y="5585651"/>
            <a:ext cx="1309654" cy="687568"/>
          </a:xfrm>
          <a:prstGeom prst="rect">
            <a:avLst/>
          </a:prstGeom>
        </p:spPr>
      </p:pic>
      <p:pic>
        <p:nvPicPr>
          <p:cNvPr id="13" name="Picture 12">
            <a:extLst>
              <a:ext uri="{FF2B5EF4-FFF2-40B4-BE49-F238E27FC236}">
                <a16:creationId xmlns:a16="http://schemas.microsoft.com/office/drawing/2014/main" id="{75E7E533-E053-9077-D698-4A48277394A0}"/>
              </a:ext>
            </a:extLst>
          </p:cNvPr>
          <p:cNvPicPr>
            <a:picLocks noChangeAspect="1"/>
          </p:cNvPicPr>
          <p:nvPr/>
        </p:nvPicPr>
        <p:blipFill>
          <a:blip r:embed="rId5"/>
          <a:stretch>
            <a:fillRect/>
          </a:stretch>
        </p:blipFill>
        <p:spPr>
          <a:xfrm>
            <a:off x="8903290" y="5551935"/>
            <a:ext cx="1011706" cy="674471"/>
          </a:xfrm>
          <a:prstGeom prst="rect">
            <a:avLst/>
          </a:prstGeom>
        </p:spPr>
      </p:pic>
    </p:spTree>
    <p:extLst>
      <p:ext uri="{BB962C8B-B14F-4D97-AF65-F5344CB8AC3E}">
        <p14:creationId xmlns:p14="http://schemas.microsoft.com/office/powerpoint/2010/main" val="339221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61E40E-A164-822C-BC98-CD7C67A10059}"/>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09C69A7-24EA-126B-86D3-6B19D6F85888}"/>
              </a:ext>
            </a:extLst>
          </p:cNvPr>
          <p:cNvSpPr txBox="1"/>
          <p:nvPr/>
        </p:nvSpPr>
        <p:spPr>
          <a:xfrm>
            <a:off x="203670" y="1260692"/>
            <a:ext cx="11890359" cy="553998"/>
          </a:xfrm>
          <a:prstGeom prst="rect">
            <a:avLst/>
          </a:prstGeom>
          <a:noFill/>
          <a:ln>
            <a:noFill/>
          </a:ln>
        </p:spPr>
        <p:txBody>
          <a:bodyPr wrap="square" rtlCol="0">
            <a:spAutoFit/>
          </a:bodyPr>
          <a:lstStyle/>
          <a:p>
            <a:pPr algn="ctr"/>
            <a:r>
              <a:rPr lang="en-US" sz="3000" dirty="0" err="1"/>
              <a:t>Cómo</a:t>
            </a:r>
            <a:r>
              <a:rPr lang="en-US" sz="3000" dirty="0"/>
              <a:t> </a:t>
            </a:r>
            <a:r>
              <a:rPr lang="en-US" sz="3000" dirty="0" err="1"/>
              <a:t>terminó</a:t>
            </a:r>
            <a:r>
              <a:rPr lang="en-US" sz="3000" dirty="0"/>
              <a:t>?</a:t>
            </a:r>
          </a:p>
        </p:txBody>
      </p:sp>
    </p:spTree>
    <p:extLst>
      <p:ext uri="{BB962C8B-B14F-4D97-AF65-F5344CB8AC3E}">
        <p14:creationId xmlns:p14="http://schemas.microsoft.com/office/powerpoint/2010/main" val="1950014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848294-96BE-C93A-A669-5BFF68416D1D}"/>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09C69A7-24EA-126B-86D3-6B19D6F85888}"/>
              </a:ext>
            </a:extLst>
          </p:cNvPr>
          <p:cNvSpPr txBox="1"/>
          <p:nvPr/>
        </p:nvSpPr>
        <p:spPr>
          <a:xfrm>
            <a:off x="203670" y="1260692"/>
            <a:ext cx="11890359" cy="4708981"/>
          </a:xfrm>
          <a:prstGeom prst="rect">
            <a:avLst/>
          </a:prstGeom>
          <a:noFill/>
          <a:ln>
            <a:noFill/>
          </a:ln>
        </p:spPr>
        <p:txBody>
          <a:bodyPr wrap="square" rtlCol="0">
            <a:spAutoFit/>
          </a:bodyPr>
          <a:lstStyle/>
          <a:p>
            <a:r>
              <a:rPr lang="es-ES" sz="3000" dirty="0"/>
              <a:t>En 2018, se inició un litigio en Jersey sobre si los 23,3 millones de dólares de los fondos de Pearl que se encontraban en la cuenta bancaria de Jersey debían ponerse a disposición para satisfacer la orden de decomiso de los EE. UU., y los fondos fueron congelados por orden judicial durante un tiempo. Aunque hubo afirmaciones de que esta suma constituía el producto de un delito, las autoridades estadounidenses tuvieron grandes dificultades para explicar la historia del fideicomiso y las estructuras de la empresa a los tribunales de Jersey. Los fiscales también tuvieron dificultades para rastrear de manera concluyente los fondos hasta la conducta descrita en la acusación estadounidense.</a:t>
            </a:r>
            <a:endParaRPr lang="en-US" sz="3000" dirty="0">
              <a:solidFill>
                <a:srgbClr val="FF0000"/>
              </a:solidFill>
            </a:endParaRPr>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2108591" cy="369332"/>
          </a:xfrm>
          <a:prstGeom prst="rect">
            <a:avLst/>
          </a:prstGeom>
          <a:noFill/>
        </p:spPr>
        <p:txBody>
          <a:bodyPr wrap="none" rtlCol="0">
            <a:spAutoFit/>
          </a:bodyPr>
          <a:lstStyle/>
          <a:p>
            <a:r>
              <a:rPr lang="en-US" dirty="0"/>
              <a:t>Basel Governance: </a:t>
            </a:r>
            <a:endParaRPr lang="en-GB" dirty="0"/>
          </a:p>
        </p:txBody>
      </p:sp>
    </p:spTree>
    <p:extLst>
      <p:ext uri="{BB962C8B-B14F-4D97-AF65-F5344CB8AC3E}">
        <p14:creationId xmlns:p14="http://schemas.microsoft.com/office/powerpoint/2010/main" val="3883403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B688B0-028B-3E1E-2E51-C2FB12A31A78}"/>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09C69A7-24EA-126B-86D3-6B19D6F85888}"/>
              </a:ext>
            </a:extLst>
          </p:cNvPr>
          <p:cNvSpPr txBox="1"/>
          <p:nvPr/>
        </p:nvSpPr>
        <p:spPr>
          <a:xfrm>
            <a:off x="203670" y="498692"/>
            <a:ext cx="11890359" cy="5509200"/>
          </a:xfrm>
          <a:prstGeom prst="rect">
            <a:avLst/>
          </a:prstGeom>
          <a:noFill/>
          <a:ln>
            <a:noFill/>
          </a:ln>
        </p:spPr>
        <p:txBody>
          <a:bodyPr wrap="square" rtlCol="0">
            <a:spAutoFit/>
          </a:bodyPr>
          <a:lstStyle/>
          <a:p>
            <a:r>
              <a:rPr lang="es-ES" sz="3200" dirty="0"/>
              <a:t>En 2018, se llegó a un acuerdo con las autoridades estadounidenses que incluía el pago de 7,5 millones de dólares para concluir el proceso penal estadounidense como parte de un acuerdo global más amplio en beneficio de la familia </a:t>
            </a:r>
            <a:r>
              <a:rPr lang="es-ES" sz="3200" dirty="0" err="1"/>
              <a:t>Bengis</a:t>
            </a:r>
            <a:r>
              <a:rPr lang="es-ES" sz="3200" dirty="0"/>
              <a:t>.</a:t>
            </a:r>
          </a:p>
          <a:p>
            <a:endParaRPr lang="es-ES" sz="3200" dirty="0"/>
          </a:p>
          <a:p>
            <a:r>
              <a:rPr lang="es-ES" sz="3200" dirty="0"/>
              <a:t>El proceso penal estadounidense dio como resultado el pago de una orden de decomiso por un total de 13,4 millones de dólares [7,5 + 4,9 en 2014]. Esto frente a la orden de decomiso de 2017 de 37 millones de dólares, la evaluación de pérdidas de OLRAC que superaba los 61 millones de dólares y la propiedad de Pearl de 23,3 millones de dólares en activos en [la cuenta bancaria de Jersey].</a:t>
            </a:r>
            <a:endParaRPr lang="en-GB" sz="3000" dirty="0">
              <a:solidFill>
                <a:srgbClr val="FF0000"/>
              </a:solidFill>
            </a:endParaRPr>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2108591" cy="369332"/>
          </a:xfrm>
          <a:prstGeom prst="rect">
            <a:avLst/>
          </a:prstGeom>
          <a:noFill/>
        </p:spPr>
        <p:txBody>
          <a:bodyPr wrap="none" rtlCol="0">
            <a:spAutoFit/>
          </a:bodyPr>
          <a:lstStyle/>
          <a:p>
            <a:r>
              <a:rPr lang="en-US" dirty="0"/>
              <a:t>Basel Governance: </a:t>
            </a:r>
            <a:endParaRPr lang="en-GB" dirty="0"/>
          </a:p>
        </p:txBody>
      </p:sp>
    </p:spTree>
    <p:extLst>
      <p:ext uri="{BB962C8B-B14F-4D97-AF65-F5344CB8AC3E}">
        <p14:creationId xmlns:p14="http://schemas.microsoft.com/office/powerpoint/2010/main" val="599420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ED819A-10F3-0527-E396-2ABE2303FF4F}"/>
              </a:ext>
            </a:extLst>
          </p:cNvPr>
          <p:cNvSpPr txBox="1"/>
          <p:nvPr/>
        </p:nvSpPr>
        <p:spPr>
          <a:xfrm>
            <a:off x="5436781" y="3172415"/>
            <a:ext cx="1318438" cy="369332"/>
          </a:xfrm>
          <a:prstGeom prst="rect">
            <a:avLst/>
          </a:prstGeom>
          <a:noFill/>
          <a:ln>
            <a:solidFill>
              <a:schemeClr val="tx1"/>
            </a:solidFill>
          </a:ln>
        </p:spPr>
        <p:txBody>
          <a:bodyPr wrap="none" rtlCol="0">
            <a:spAutoFit/>
          </a:bodyPr>
          <a:lstStyle/>
          <a:p>
            <a:r>
              <a:rPr lang="es-AR" b="1" dirty="0"/>
              <a:t>Fideicomiso</a:t>
            </a:r>
            <a:endParaRPr lang="en-GB" b="1" dirty="0"/>
          </a:p>
        </p:txBody>
      </p:sp>
      <p:sp>
        <p:nvSpPr>
          <p:cNvPr id="5" name="TextBox 4">
            <a:extLst>
              <a:ext uri="{FF2B5EF4-FFF2-40B4-BE49-F238E27FC236}">
                <a16:creationId xmlns:a16="http://schemas.microsoft.com/office/drawing/2014/main" id="{2B371C68-B103-1AB8-1BD0-1CB0553895CB}"/>
              </a:ext>
            </a:extLst>
          </p:cNvPr>
          <p:cNvSpPr txBox="1"/>
          <p:nvPr/>
        </p:nvSpPr>
        <p:spPr>
          <a:xfrm>
            <a:off x="3181919" y="3172415"/>
            <a:ext cx="1173591" cy="369332"/>
          </a:xfrm>
          <a:prstGeom prst="rect">
            <a:avLst/>
          </a:prstGeom>
          <a:noFill/>
        </p:spPr>
        <p:txBody>
          <a:bodyPr wrap="none" rtlCol="0">
            <a:spAutoFit/>
          </a:bodyPr>
          <a:lstStyle/>
          <a:p>
            <a:r>
              <a:rPr lang="es-AR" b="1" dirty="0"/>
              <a:t>Fiduciante</a:t>
            </a:r>
            <a:endParaRPr lang="en-GB" b="1" dirty="0"/>
          </a:p>
        </p:txBody>
      </p:sp>
      <p:sp>
        <p:nvSpPr>
          <p:cNvPr id="6" name="TextBox 5">
            <a:extLst>
              <a:ext uri="{FF2B5EF4-FFF2-40B4-BE49-F238E27FC236}">
                <a16:creationId xmlns:a16="http://schemas.microsoft.com/office/drawing/2014/main" id="{FB2E13CA-77DB-16DC-A351-65BB7A149113}"/>
              </a:ext>
            </a:extLst>
          </p:cNvPr>
          <p:cNvSpPr txBox="1"/>
          <p:nvPr/>
        </p:nvSpPr>
        <p:spPr>
          <a:xfrm>
            <a:off x="5535205" y="2019477"/>
            <a:ext cx="1120820" cy="369332"/>
          </a:xfrm>
          <a:prstGeom prst="rect">
            <a:avLst/>
          </a:prstGeom>
          <a:noFill/>
        </p:spPr>
        <p:txBody>
          <a:bodyPr wrap="none" rtlCol="0">
            <a:spAutoFit/>
          </a:bodyPr>
          <a:lstStyle/>
          <a:p>
            <a:r>
              <a:rPr lang="es-AR" b="1" dirty="0"/>
              <a:t>Fiduciario</a:t>
            </a:r>
            <a:endParaRPr lang="en-GB" b="1" dirty="0"/>
          </a:p>
        </p:txBody>
      </p:sp>
      <p:sp>
        <p:nvSpPr>
          <p:cNvPr id="7" name="TextBox 6">
            <a:extLst>
              <a:ext uri="{FF2B5EF4-FFF2-40B4-BE49-F238E27FC236}">
                <a16:creationId xmlns:a16="http://schemas.microsoft.com/office/drawing/2014/main" id="{3957DD6F-FCD4-6680-458E-858843FD2804}"/>
              </a:ext>
            </a:extLst>
          </p:cNvPr>
          <p:cNvSpPr txBox="1"/>
          <p:nvPr/>
        </p:nvSpPr>
        <p:spPr>
          <a:xfrm>
            <a:off x="8211485" y="2715216"/>
            <a:ext cx="1324337" cy="369332"/>
          </a:xfrm>
          <a:prstGeom prst="rect">
            <a:avLst/>
          </a:prstGeom>
          <a:noFill/>
        </p:spPr>
        <p:txBody>
          <a:bodyPr wrap="none" rtlCol="0">
            <a:spAutoFit/>
          </a:bodyPr>
          <a:lstStyle/>
          <a:p>
            <a:r>
              <a:rPr lang="es-AR" b="1" dirty="0"/>
              <a:t>Beneficiario</a:t>
            </a:r>
            <a:endParaRPr lang="en-GB" b="1" dirty="0"/>
          </a:p>
        </p:txBody>
      </p:sp>
      <p:sp>
        <p:nvSpPr>
          <p:cNvPr id="8" name="TextBox 7">
            <a:extLst>
              <a:ext uri="{FF2B5EF4-FFF2-40B4-BE49-F238E27FC236}">
                <a16:creationId xmlns:a16="http://schemas.microsoft.com/office/drawing/2014/main" id="{D50E9513-D18A-2951-E466-6950EE48A276}"/>
              </a:ext>
            </a:extLst>
          </p:cNvPr>
          <p:cNvSpPr txBox="1"/>
          <p:nvPr/>
        </p:nvSpPr>
        <p:spPr>
          <a:xfrm>
            <a:off x="8211485" y="3878093"/>
            <a:ext cx="1570110" cy="369332"/>
          </a:xfrm>
          <a:prstGeom prst="rect">
            <a:avLst/>
          </a:prstGeom>
          <a:noFill/>
        </p:spPr>
        <p:txBody>
          <a:bodyPr wrap="none" rtlCol="0">
            <a:spAutoFit/>
          </a:bodyPr>
          <a:lstStyle/>
          <a:p>
            <a:r>
              <a:rPr lang="es-AR" b="1" dirty="0"/>
              <a:t>Fideicomisario</a:t>
            </a:r>
            <a:endParaRPr lang="en-GB" b="1" dirty="0"/>
          </a:p>
        </p:txBody>
      </p:sp>
      <p:cxnSp>
        <p:nvCxnSpPr>
          <p:cNvPr id="9" name="Straight Arrow Connector 8">
            <a:extLst>
              <a:ext uri="{FF2B5EF4-FFF2-40B4-BE49-F238E27FC236}">
                <a16:creationId xmlns:a16="http://schemas.microsoft.com/office/drawing/2014/main" id="{0671545A-1C35-DD13-1F82-955170B18565}"/>
              </a:ext>
            </a:extLst>
          </p:cNvPr>
          <p:cNvCxnSpPr>
            <a:stCxn id="2" idx="3"/>
            <a:endCxn id="7" idx="1"/>
          </p:cNvCxnSpPr>
          <p:nvPr/>
        </p:nvCxnSpPr>
        <p:spPr>
          <a:xfrm flipV="1">
            <a:off x="6755219" y="2899882"/>
            <a:ext cx="1456266" cy="4571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5F15ED4-4BD0-9FF3-A550-ACF4A05F93C2}"/>
              </a:ext>
            </a:extLst>
          </p:cNvPr>
          <p:cNvCxnSpPr>
            <a:cxnSpLocks/>
            <a:stCxn id="2" idx="3"/>
            <a:endCxn id="8" idx="1"/>
          </p:cNvCxnSpPr>
          <p:nvPr/>
        </p:nvCxnSpPr>
        <p:spPr>
          <a:xfrm>
            <a:off x="6755219" y="3357081"/>
            <a:ext cx="1456266" cy="7056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3EDBABE-C5A7-C05B-D61F-2628C0960484}"/>
              </a:ext>
            </a:extLst>
          </p:cNvPr>
          <p:cNvCxnSpPr>
            <a:cxnSpLocks/>
          </p:cNvCxnSpPr>
          <p:nvPr/>
        </p:nvCxnSpPr>
        <p:spPr>
          <a:xfrm>
            <a:off x="4339800" y="3401014"/>
            <a:ext cx="94070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CB2C495-A31C-ED34-AEA8-79DBC17E70B8}"/>
              </a:ext>
            </a:extLst>
          </p:cNvPr>
          <p:cNvCxnSpPr>
            <a:cxnSpLocks/>
            <a:endCxn id="2" idx="0"/>
          </p:cNvCxnSpPr>
          <p:nvPr/>
        </p:nvCxnSpPr>
        <p:spPr>
          <a:xfrm>
            <a:off x="6086798" y="2388809"/>
            <a:ext cx="9202" cy="783606"/>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F4E7604-9128-2CCD-70E7-08BA4D9A8C1B}"/>
              </a:ext>
            </a:extLst>
          </p:cNvPr>
          <p:cNvSpPr txBox="1"/>
          <p:nvPr/>
        </p:nvSpPr>
        <p:spPr>
          <a:xfrm>
            <a:off x="4961090" y="2485824"/>
            <a:ext cx="1204561" cy="369332"/>
          </a:xfrm>
          <a:prstGeom prst="rect">
            <a:avLst/>
          </a:prstGeom>
          <a:noFill/>
        </p:spPr>
        <p:txBody>
          <a:bodyPr wrap="none" rtlCol="0">
            <a:spAutoFit/>
          </a:bodyPr>
          <a:lstStyle/>
          <a:p>
            <a:r>
              <a:rPr lang="es-AR" i="1" dirty="0"/>
              <a:t>administra</a:t>
            </a:r>
            <a:endParaRPr lang="en-GB" i="1" dirty="0"/>
          </a:p>
        </p:txBody>
      </p:sp>
      <p:sp>
        <p:nvSpPr>
          <p:cNvPr id="14" name="TextBox 13">
            <a:extLst>
              <a:ext uri="{FF2B5EF4-FFF2-40B4-BE49-F238E27FC236}">
                <a16:creationId xmlns:a16="http://schemas.microsoft.com/office/drawing/2014/main" id="{D5101DD0-F89E-3059-B767-80FA1EA5DB6D}"/>
              </a:ext>
            </a:extLst>
          </p:cNvPr>
          <p:cNvSpPr txBox="1"/>
          <p:nvPr/>
        </p:nvSpPr>
        <p:spPr>
          <a:xfrm rot="20464560">
            <a:off x="7199153" y="3040327"/>
            <a:ext cx="962123" cy="369332"/>
          </a:xfrm>
          <a:prstGeom prst="rect">
            <a:avLst/>
          </a:prstGeom>
          <a:noFill/>
        </p:spPr>
        <p:txBody>
          <a:bodyPr wrap="none" rtlCol="0">
            <a:spAutoFit/>
          </a:bodyPr>
          <a:lstStyle/>
          <a:p>
            <a:r>
              <a:rPr lang="es-AR" i="1" dirty="0"/>
              <a:t>ingresos</a:t>
            </a:r>
            <a:endParaRPr lang="en-GB" i="1" dirty="0"/>
          </a:p>
        </p:txBody>
      </p:sp>
      <p:sp>
        <p:nvSpPr>
          <p:cNvPr id="15" name="TextBox 14">
            <a:extLst>
              <a:ext uri="{FF2B5EF4-FFF2-40B4-BE49-F238E27FC236}">
                <a16:creationId xmlns:a16="http://schemas.microsoft.com/office/drawing/2014/main" id="{745CDDB2-EB62-3B83-200D-963B59DA8241}"/>
              </a:ext>
            </a:extLst>
          </p:cNvPr>
          <p:cNvSpPr txBox="1"/>
          <p:nvPr/>
        </p:nvSpPr>
        <p:spPr>
          <a:xfrm rot="1642161">
            <a:off x="7204554" y="3742198"/>
            <a:ext cx="814838" cy="369332"/>
          </a:xfrm>
          <a:prstGeom prst="rect">
            <a:avLst/>
          </a:prstGeom>
          <a:noFill/>
        </p:spPr>
        <p:txBody>
          <a:bodyPr wrap="none" rtlCol="0">
            <a:spAutoFit/>
          </a:bodyPr>
          <a:lstStyle/>
          <a:p>
            <a:r>
              <a:rPr lang="es-AR" i="1" dirty="0"/>
              <a:t>capital</a:t>
            </a:r>
            <a:endParaRPr lang="en-GB" i="1" dirty="0"/>
          </a:p>
        </p:txBody>
      </p:sp>
      <p:sp>
        <p:nvSpPr>
          <p:cNvPr id="16" name="TextBox 15">
            <a:extLst>
              <a:ext uri="{FF2B5EF4-FFF2-40B4-BE49-F238E27FC236}">
                <a16:creationId xmlns:a16="http://schemas.microsoft.com/office/drawing/2014/main" id="{1EDCCBB7-E5D4-53E2-1C65-883DFCE4D7B0}"/>
              </a:ext>
            </a:extLst>
          </p:cNvPr>
          <p:cNvSpPr txBox="1"/>
          <p:nvPr/>
        </p:nvSpPr>
        <p:spPr>
          <a:xfrm>
            <a:off x="4592846" y="3057322"/>
            <a:ext cx="418704" cy="369332"/>
          </a:xfrm>
          <a:prstGeom prst="rect">
            <a:avLst/>
          </a:prstGeom>
          <a:noFill/>
        </p:spPr>
        <p:txBody>
          <a:bodyPr wrap="none" rtlCol="0">
            <a:spAutoFit/>
          </a:bodyPr>
          <a:lstStyle/>
          <a:p>
            <a:r>
              <a:rPr lang="es-AR" i="1" dirty="0">
                <a:solidFill>
                  <a:srgbClr val="00B050"/>
                </a:solidFill>
              </a:rPr>
              <a:t>$$</a:t>
            </a:r>
            <a:endParaRPr lang="en-GB" i="1" dirty="0">
              <a:solidFill>
                <a:srgbClr val="00B050"/>
              </a:solidFill>
            </a:endParaRPr>
          </a:p>
        </p:txBody>
      </p:sp>
      <p:sp>
        <p:nvSpPr>
          <p:cNvPr id="17" name="TextBox 16">
            <a:extLst>
              <a:ext uri="{FF2B5EF4-FFF2-40B4-BE49-F238E27FC236}">
                <a16:creationId xmlns:a16="http://schemas.microsoft.com/office/drawing/2014/main" id="{96E6A135-898F-E2AB-6898-BC8ECD64729A}"/>
              </a:ext>
            </a:extLst>
          </p:cNvPr>
          <p:cNvSpPr txBox="1"/>
          <p:nvPr/>
        </p:nvSpPr>
        <p:spPr>
          <a:xfrm rot="1811911">
            <a:off x="7680214" y="3535815"/>
            <a:ext cx="418704" cy="369332"/>
          </a:xfrm>
          <a:prstGeom prst="rect">
            <a:avLst/>
          </a:prstGeom>
          <a:noFill/>
        </p:spPr>
        <p:txBody>
          <a:bodyPr wrap="none" rtlCol="0">
            <a:spAutoFit/>
          </a:bodyPr>
          <a:lstStyle/>
          <a:p>
            <a:r>
              <a:rPr lang="es-AR" i="1" dirty="0">
                <a:solidFill>
                  <a:srgbClr val="00B050"/>
                </a:solidFill>
              </a:rPr>
              <a:t>$$</a:t>
            </a:r>
            <a:endParaRPr lang="en-GB" i="1" dirty="0">
              <a:solidFill>
                <a:srgbClr val="00B050"/>
              </a:solidFill>
            </a:endParaRPr>
          </a:p>
        </p:txBody>
      </p:sp>
      <p:sp>
        <p:nvSpPr>
          <p:cNvPr id="18" name="TextBox 17">
            <a:extLst>
              <a:ext uri="{FF2B5EF4-FFF2-40B4-BE49-F238E27FC236}">
                <a16:creationId xmlns:a16="http://schemas.microsoft.com/office/drawing/2014/main" id="{BD805EB5-1F52-0588-E3A4-14DD82D44DED}"/>
              </a:ext>
            </a:extLst>
          </p:cNvPr>
          <p:cNvSpPr txBox="1"/>
          <p:nvPr/>
        </p:nvSpPr>
        <p:spPr>
          <a:xfrm rot="20435881">
            <a:off x="7464897" y="2781513"/>
            <a:ext cx="301686" cy="369332"/>
          </a:xfrm>
          <a:prstGeom prst="rect">
            <a:avLst/>
          </a:prstGeom>
          <a:noFill/>
        </p:spPr>
        <p:txBody>
          <a:bodyPr wrap="none" rtlCol="0">
            <a:spAutoFit/>
          </a:bodyPr>
          <a:lstStyle/>
          <a:p>
            <a:r>
              <a:rPr lang="es-AR" i="1" dirty="0">
                <a:solidFill>
                  <a:srgbClr val="00B050"/>
                </a:solidFill>
              </a:rPr>
              <a:t>$</a:t>
            </a:r>
            <a:endParaRPr lang="en-GB" i="1" dirty="0">
              <a:solidFill>
                <a:srgbClr val="00B050"/>
              </a:solidFill>
            </a:endParaRPr>
          </a:p>
        </p:txBody>
      </p:sp>
      <p:sp>
        <p:nvSpPr>
          <p:cNvPr id="20" name="TextBox 20">
            <a:extLst>
              <a:ext uri="{FF2B5EF4-FFF2-40B4-BE49-F238E27FC236}">
                <a16:creationId xmlns:a16="http://schemas.microsoft.com/office/drawing/2014/main" id="{7712D872-7CBC-F020-9C52-62238E9DD610}"/>
              </a:ext>
            </a:extLst>
          </p:cNvPr>
          <p:cNvSpPr txBox="1"/>
          <p:nvPr/>
        </p:nvSpPr>
        <p:spPr>
          <a:xfrm>
            <a:off x="922008" y="185717"/>
            <a:ext cx="10434320" cy="707886"/>
          </a:xfrm>
          <a:prstGeom prst="rect">
            <a:avLst/>
          </a:prstGeom>
          <a:noFill/>
        </p:spPr>
        <p:txBody>
          <a:bodyPr wrap="square" rtlCol="0">
            <a:spAutoFit/>
          </a:bodyPr>
          <a:lstStyle/>
          <a:p>
            <a:pPr algn="ctr"/>
            <a:r>
              <a:rPr lang="es-AR" sz="4000" dirty="0">
                <a:latin typeface="Work Sans" pitchFamily="2" charset="0"/>
              </a:rPr>
              <a:t>Fideicomiso clásico</a:t>
            </a:r>
            <a:endParaRPr lang="en-GB" sz="4000" dirty="0">
              <a:latin typeface="Work Sans" pitchFamily="2" charset="0"/>
            </a:endParaRPr>
          </a:p>
        </p:txBody>
      </p:sp>
    </p:spTree>
    <p:extLst>
      <p:ext uri="{BB962C8B-B14F-4D97-AF65-F5344CB8AC3E}">
        <p14:creationId xmlns:p14="http://schemas.microsoft.com/office/powerpoint/2010/main" val="2419480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3A89E-4510-930C-0A23-2B4955BD5E3E}"/>
            </a:ext>
          </a:extLst>
        </p:cNvPr>
        <p:cNvGrpSpPr/>
        <p:nvPr/>
      </p:nvGrpSpPr>
      <p:grpSpPr>
        <a:xfrm>
          <a:off x="0" y="0"/>
          <a:ext cx="0" cy="0"/>
          <a:chOff x="0" y="0"/>
          <a:chExt cx="0" cy="0"/>
        </a:xfrm>
      </p:grpSpPr>
      <p:sp>
        <p:nvSpPr>
          <p:cNvPr id="6" name="TextBox 20">
            <a:extLst>
              <a:ext uri="{FF2B5EF4-FFF2-40B4-BE49-F238E27FC236}">
                <a16:creationId xmlns:a16="http://schemas.microsoft.com/office/drawing/2014/main" id="{F5FE03AC-7A60-1820-9C9C-B14975BA310F}"/>
              </a:ext>
            </a:extLst>
          </p:cNvPr>
          <p:cNvSpPr txBox="1"/>
          <p:nvPr/>
        </p:nvSpPr>
        <p:spPr>
          <a:xfrm>
            <a:off x="922008" y="185717"/>
            <a:ext cx="10434320" cy="707886"/>
          </a:xfrm>
          <a:prstGeom prst="rect">
            <a:avLst/>
          </a:prstGeom>
          <a:noFill/>
        </p:spPr>
        <p:txBody>
          <a:bodyPr wrap="square" rtlCol="0">
            <a:spAutoFit/>
          </a:bodyPr>
          <a:lstStyle/>
          <a:p>
            <a:pPr algn="ctr"/>
            <a:r>
              <a:rPr lang="es-AR" sz="4000" dirty="0">
                <a:latin typeface="Work Sans" pitchFamily="2" charset="0"/>
              </a:rPr>
              <a:t>Fideicomiso complejo</a:t>
            </a:r>
            <a:endParaRPr lang="en-GB" sz="4000" dirty="0">
              <a:latin typeface="Work Sans" pitchFamily="2" charset="0"/>
            </a:endParaRPr>
          </a:p>
        </p:txBody>
      </p:sp>
      <p:sp>
        <p:nvSpPr>
          <p:cNvPr id="2" name="TextBox 1">
            <a:extLst>
              <a:ext uri="{FF2B5EF4-FFF2-40B4-BE49-F238E27FC236}">
                <a16:creationId xmlns:a16="http://schemas.microsoft.com/office/drawing/2014/main" id="{7BACA481-7F76-2BF3-0828-C36EA01EAD5F}"/>
              </a:ext>
            </a:extLst>
          </p:cNvPr>
          <p:cNvSpPr txBox="1"/>
          <p:nvPr/>
        </p:nvSpPr>
        <p:spPr>
          <a:xfrm>
            <a:off x="2616804" y="2248682"/>
            <a:ext cx="1473865" cy="923330"/>
          </a:xfrm>
          <a:prstGeom prst="rect">
            <a:avLst/>
          </a:prstGeom>
          <a:noFill/>
        </p:spPr>
        <p:txBody>
          <a:bodyPr wrap="none" rtlCol="0">
            <a:spAutoFit/>
          </a:bodyPr>
          <a:lstStyle/>
          <a:p>
            <a:r>
              <a:rPr lang="es-AR" b="1" dirty="0">
                <a:solidFill>
                  <a:srgbClr val="FF0000"/>
                </a:solidFill>
              </a:rPr>
              <a:t>Fiduciante</a:t>
            </a:r>
          </a:p>
          <a:p>
            <a:r>
              <a:rPr lang="es-AR" b="1" dirty="0">
                <a:solidFill>
                  <a:srgbClr val="FF0000"/>
                </a:solidFill>
              </a:rPr>
              <a:t>legal</a:t>
            </a:r>
          </a:p>
          <a:p>
            <a:r>
              <a:rPr lang="es-AR" b="1" dirty="0">
                <a:solidFill>
                  <a:srgbClr val="FF0000"/>
                </a:solidFill>
              </a:rPr>
              <a:t>(</a:t>
            </a:r>
            <a:r>
              <a:rPr lang="es-AR" b="1" i="1" dirty="0">
                <a:solidFill>
                  <a:srgbClr val="FF0000"/>
                </a:solidFill>
              </a:rPr>
              <a:t>legal</a:t>
            </a:r>
            <a:r>
              <a:rPr lang="es-AR" b="1" dirty="0">
                <a:solidFill>
                  <a:srgbClr val="FF0000"/>
                </a:solidFill>
              </a:rPr>
              <a:t> </a:t>
            </a:r>
            <a:r>
              <a:rPr lang="es-AR" b="1" i="1" dirty="0" err="1">
                <a:solidFill>
                  <a:srgbClr val="FF0000"/>
                </a:solidFill>
              </a:rPr>
              <a:t>settlor</a:t>
            </a:r>
            <a:r>
              <a:rPr lang="es-AR" b="1" dirty="0">
                <a:solidFill>
                  <a:srgbClr val="FF0000"/>
                </a:solidFill>
              </a:rPr>
              <a:t>)</a:t>
            </a:r>
            <a:endParaRPr lang="en-GB" b="1" dirty="0">
              <a:solidFill>
                <a:srgbClr val="FF0000"/>
              </a:solidFill>
            </a:endParaRPr>
          </a:p>
        </p:txBody>
      </p:sp>
      <p:sp>
        <p:nvSpPr>
          <p:cNvPr id="3" name="TextBox 2">
            <a:extLst>
              <a:ext uri="{FF2B5EF4-FFF2-40B4-BE49-F238E27FC236}">
                <a16:creationId xmlns:a16="http://schemas.microsoft.com/office/drawing/2014/main" id="{45FF3DAC-9B9C-790E-92C3-6ECCFE6DBEE7}"/>
              </a:ext>
            </a:extLst>
          </p:cNvPr>
          <p:cNvSpPr txBox="1"/>
          <p:nvPr/>
        </p:nvSpPr>
        <p:spPr>
          <a:xfrm>
            <a:off x="4929709" y="2428128"/>
            <a:ext cx="1437894" cy="923330"/>
          </a:xfrm>
          <a:prstGeom prst="rect">
            <a:avLst/>
          </a:prstGeom>
          <a:noFill/>
          <a:ln>
            <a:solidFill>
              <a:schemeClr val="tx1"/>
            </a:solidFill>
          </a:ln>
        </p:spPr>
        <p:txBody>
          <a:bodyPr wrap="none" rtlCol="0">
            <a:spAutoFit/>
          </a:bodyPr>
          <a:lstStyle/>
          <a:p>
            <a:r>
              <a:rPr lang="es-AR" b="1" dirty="0" err="1"/>
              <a:t>Private</a:t>
            </a:r>
            <a:r>
              <a:rPr lang="es-AR" b="1" dirty="0"/>
              <a:t> Trust </a:t>
            </a:r>
          </a:p>
          <a:p>
            <a:r>
              <a:rPr lang="es-AR" b="1" dirty="0"/>
              <a:t>Company</a:t>
            </a:r>
          </a:p>
          <a:p>
            <a:r>
              <a:rPr lang="es-AR" b="1" dirty="0"/>
              <a:t>(</a:t>
            </a:r>
            <a:r>
              <a:rPr lang="es-AR" b="1" i="1" dirty="0" err="1"/>
              <a:t>trustee</a:t>
            </a:r>
            <a:r>
              <a:rPr lang="es-AR" b="1" dirty="0"/>
              <a:t>)</a:t>
            </a:r>
            <a:endParaRPr lang="en-GB" b="1" dirty="0"/>
          </a:p>
        </p:txBody>
      </p:sp>
      <p:sp>
        <p:nvSpPr>
          <p:cNvPr id="5" name="TextBox 4">
            <a:extLst>
              <a:ext uri="{FF2B5EF4-FFF2-40B4-BE49-F238E27FC236}">
                <a16:creationId xmlns:a16="http://schemas.microsoft.com/office/drawing/2014/main" id="{CE3C1148-5247-72B1-315E-0DBEFCB5EEF3}"/>
              </a:ext>
            </a:extLst>
          </p:cNvPr>
          <p:cNvSpPr txBox="1"/>
          <p:nvPr/>
        </p:nvSpPr>
        <p:spPr>
          <a:xfrm>
            <a:off x="7833106" y="2188329"/>
            <a:ext cx="3491533" cy="369332"/>
          </a:xfrm>
          <a:prstGeom prst="rect">
            <a:avLst/>
          </a:prstGeom>
          <a:noFill/>
        </p:spPr>
        <p:txBody>
          <a:bodyPr wrap="none" rtlCol="0">
            <a:spAutoFit/>
          </a:bodyPr>
          <a:lstStyle/>
          <a:p>
            <a:r>
              <a:rPr lang="es-AR" b="1" dirty="0"/>
              <a:t>Beneficiario/</a:t>
            </a:r>
            <a:r>
              <a:rPr lang="es-AR" b="1" dirty="0">
                <a:solidFill>
                  <a:srgbClr val="FF0000"/>
                </a:solidFill>
              </a:rPr>
              <a:t>Clase de beneficiarios</a:t>
            </a:r>
            <a:endParaRPr lang="en-GB" b="1" dirty="0">
              <a:solidFill>
                <a:srgbClr val="FF0000"/>
              </a:solidFill>
            </a:endParaRPr>
          </a:p>
        </p:txBody>
      </p:sp>
      <p:sp>
        <p:nvSpPr>
          <p:cNvPr id="7" name="TextBox 6">
            <a:extLst>
              <a:ext uri="{FF2B5EF4-FFF2-40B4-BE49-F238E27FC236}">
                <a16:creationId xmlns:a16="http://schemas.microsoft.com/office/drawing/2014/main" id="{CBB785B6-87AD-D4C1-E3F8-029A0BCCF88E}"/>
              </a:ext>
            </a:extLst>
          </p:cNvPr>
          <p:cNvSpPr txBox="1"/>
          <p:nvPr/>
        </p:nvSpPr>
        <p:spPr>
          <a:xfrm>
            <a:off x="7833106" y="3014860"/>
            <a:ext cx="3962239" cy="369332"/>
          </a:xfrm>
          <a:prstGeom prst="rect">
            <a:avLst/>
          </a:prstGeom>
          <a:noFill/>
        </p:spPr>
        <p:txBody>
          <a:bodyPr wrap="none" rtlCol="0">
            <a:spAutoFit/>
          </a:bodyPr>
          <a:lstStyle/>
          <a:p>
            <a:r>
              <a:rPr lang="es-AR" b="1" dirty="0">
                <a:solidFill>
                  <a:srgbClr val="FF0000"/>
                </a:solidFill>
              </a:rPr>
              <a:t>Beneficiario potencial (</a:t>
            </a:r>
            <a:r>
              <a:rPr lang="es-AR" b="1" i="1" dirty="0" err="1">
                <a:solidFill>
                  <a:srgbClr val="FF0000"/>
                </a:solidFill>
              </a:rPr>
              <a:t>object</a:t>
            </a:r>
            <a:r>
              <a:rPr lang="es-AR" b="1" i="1" dirty="0">
                <a:solidFill>
                  <a:srgbClr val="FF0000"/>
                </a:solidFill>
              </a:rPr>
              <a:t> </a:t>
            </a:r>
            <a:r>
              <a:rPr lang="es-AR" b="1" i="1" dirty="0" err="1">
                <a:solidFill>
                  <a:srgbClr val="FF0000"/>
                </a:solidFill>
              </a:rPr>
              <a:t>of</a:t>
            </a:r>
            <a:r>
              <a:rPr lang="es-AR" b="1" i="1" dirty="0">
                <a:solidFill>
                  <a:srgbClr val="FF0000"/>
                </a:solidFill>
              </a:rPr>
              <a:t> </a:t>
            </a:r>
            <a:r>
              <a:rPr lang="es-AR" b="1" i="1" dirty="0" err="1">
                <a:solidFill>
                  <a:srgbClr val="FF0000"/>
                </a:solidFill>
              </a:rPr>
              <a:t>power</a:t>
            </a:r>
            <a:r>
              <a:rPr lang="es-AR" b="1" dirty="0">
                <a:solidFill>
                  <a:srgbClr val="FF0000"/>
                </a:solidFill>
              </a:rPr>
              <a:t>)</a:t>
            </a:r>
            <a:endParaRPr lang="en-GB" b="1" dirty="0">
              <a:solidFill>
                <a:srgbClr val="FF0000"/>
              </a:solidFill>
            </a:endParaRPr>
          </a:p>
        </p:txBody>
      </p:sp>
      <p:cxnSp>
        <p:nvCxnSpPr>
          <p:cNvPr id="8" name="Straight Arrow Connector 7">
            <a:extLst>
              <a:ext uri="{FF2B5EF4-FFF2-40B4-BE49-F238E27FC236}">
                <a16:creationId xmlns:a16="http://schemas.microsoft.com/office/drawing/2014/main" id="{8664A9C8-1B77-5874-45A6-75D2D2B85F2F}"/>
              </a:ext>
            </a:extLst>
          </p:cNvPr>
          <p:cNvCxnSpPr>
            <a:cxnSpLocks/>
          </p:cNvCxnSpPr>
          <p:nvPr/>
        </p:nvCxnSpPr>
        <p:spPr>
          <a:xfrm flipV="1">
            <a:off x="6387114" y="2372995"/>
            <a:ext cx="1456266" cy="4571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31C6685-686F-D219-0ABB-0B70C96A4DF6}"/>
              </a:ext>
            </a:extLst>
          </p:cNvPr>
          <p:cNvCxnSpPr>
            <a:cxnSpLocks/>
          </p:cNvCxnSpPr>
          <p:nvPr/>
        </p:nvCxnSpPr>
        <p:spPr>
          <a:xfrm>
            <a:off x="6387114" y="2855834"/>
            <a:ext cx="1456266" cy="34369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5DB7021-296B-7620-B047-28D6A875AFE7}"/>
              </a:ext>
            </a:extLst>
          </p:cNvPr>
          <p:cNvCxnSpPr>
            <a:cxnSpLocks/>
          </p:cNvCxnSpPr>
          <p:nvPr/>
        </p:nvCxnSpPr>
        <p:spPr>
          <a:xfrm>
            <a:off x="3805236" y="2671168"/>
            <a:ext cx="1056297" cy="1590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8100D5D-E26E-1CF7-8892-E6BC5F1282A1}"/>
              </a:ext>
            </a:extLst>
          </p:cNvPr>
          <p:cNvSpPr txBox="1"/>
          <p:nvPr/>
        </p:nvSpPr>
        <p:spPr>
          <a:xfrm>
            <a:off x="4171051" y="3066552"/>
            <a:ext cx="418704" cy="369332"/>
          </a:xfrm>
          <a:prstGeom prst="rect">
            <a:avLst/>
          </a:prstGeom>
          <a:noFill/>
        </p:spPr>
        <p:txBody>
          <a:bodyPr wrap="none" rtlCol="0">
            <a:spAutoFit/>
          </a:bodyPr>
          <a:lstStyle/>
          <a:p>
            <a:r>
              <a:rPr lang="es-AR" i="1" dirty="0">
                <a:solidFill>
                  <a:srgbClr val="00B050"/>
                </a:solidFill>
              </a:rPr>
              <a:t>$$</a:t>
            </a:r>
            <a:endParaRPr lang="en-GB" i="1" dirty="0">
              <a:solidFill>
                <a:srgbClr val="00B050"/>
              </a:solidFill>
            </a:endParaRPr>
          </a:p>
        </p:txBody>
      </p:sp>
      <p:sp>
        <p:nvSpPr>
          <p:cNvPr id="12" name="TextBox 11">
            <a:extLst>
              <a:ext uri="{FF2B5EF4-FFF2-40B4-BE49-F238E27FC236}">
                <a16:creationId xmlns:a16="http://schemas.microsoft.com/office/drawing/2014/main" id="{2C91B294-36E1-A404-2E0D-117F67873BAA}"/>
              </a:ext>
            </a:extLst>
          </p:cNvPr>
          <p:cNvSpPr txBox="1"/>
          <p:nvPr/>
        </p:nvSpPr>
        <p:spPr>
          <a:xfrm rot="723236">
            <a:off x="7104986" y="2748991"/>
            <a:ext cx="409086" cy="369332"/>
          </a:xfrm>
          <a:prstGeom prst="rect">
            <a:avLst/>
          </a:prstGeom>
          <a:noFill/>
        </p:spPr>
        <p:txBody>
          <a:bodyPr wrap="none" rtlCol="0">
            <a:spAutoFit/>
          </a:bodyPr>
          <a:lstStyle/>
          <a:p>
            <a:r>
              <a:rPr lang="es-AR" i="1" dirty="0">
                <a:solidFill>
                  <a:srgbClr val="00B050"/>
                </a:solidFill>
              </a:rPr>
              <a:t>$</a:t>
            </a:r>
            <a:r>
              <a:rPr lang="es-AR" i="1" dirty="0"/>
              <a:t>?</a:t>
            </a:r>
            <a:endParaRPr lang="en-GB" i="1" dirty="0"/>
          </a:p>
        </p:txBody>
      </p:sp>
      <p:sp>
        <p:nvSpPr>
          <p:cNvPr id="13" name="TextBox 12">
            <a:extLst>
              <a:ext uri="{FF2B5EF4-FFF2-40B4-BE49-F238E27FC236}">
                <a16:creationId xmlns:a16="http://schemas.microsoft.com/office/drawing/2014/main" id="{7C8FD0C1-7B3A-ADC9-F369-E0E96E34D00F}"/>
              </a:ext>
            </a:extLst>
          </p:cNvPr>
          <p:cNvSpPr txBox="1"/>
          <p:nvPr/>
        </p:nvSpPr>
        <p:spPr>
          <a:xfrm rot="20435881">
            <a:off x="6973504" y="2254626"/>
            <a:ext cx="301686" cy="369332"/>
          </a:xfrm>
          <a:prstGeom prst="rect">
            <a:avLst/>
          </a:prstGeom>
          <a:noFill/>
        </p:spPr>
        <p:txBody>
          <a:bodyPr wrap="none" rtlCol="0">
            <a:spAutoFit/>
          </a:bodyPr>
          <a:lstStyle/>
          <a:p>
            <a:r>
              <a:rPr lang="es-AR" i="1" dirty="0">
                <a:solidFill>
                  <a:srgbClr val="00B050"/>
                </a:solidFill>
              </a:rPr>
              <a:t>$</a:t>
            </a:r>
            <a:endParaRPr lang="en-GB" i="1" dirty="0">
              <a:solidFill>
                <a:srgbClr val="00B050"/>
              </a:solidFill>
            </a:endParaRPr>
          </a:p>
        </p:txBody>
      </p:sp>
      <p:sp>
        <p:nvSpPr>
          <p:cNvPr id="14" name="TextBox 13">
            <a:extLst>
              <a:ext uri="{FF2B5EF4-FFF2-40B4-BE49-F238E27FC236}">
                <a16:creationId xmlns:a16="http://schemas.microsoft.com/office/drawing/2014/main" id="{BD723E90-566B-69B3-2E9D-4E5425E32AF9}"/>
              </a:ext>
            </a:extLst>
          </p:cNvPr>
          <p:cNvSpPr txBox="1"/>
          <p:nvPr/>
        </p:nvSpPr>
        <p:spPr>
          <a:xfrm>
            <a:off x="8009063" y="4069078"/>
            <a:ext cx="2085571" cy="369332"/>
          </a:xfrm>
          <a:prstGeom prst="rect">
            <a:avLst/>
          </a:prstGeom>
          <a:noFill/>
        </p:spPr>
        <p:txBody>
          <a:bodyPr wrap="none" rtlCol="0">
            <a:spAutoFit/>
          </a:bodyPr>
          <a:lstStyle/>
          <a:p>
            <a:r>
              <a:rPr lang="es-AR" b="1" dirty="0">
                <a:solidFill>
                  <a:srgbClr val="FF0000"/>
                </a:solidFill>
              </a:rPr>
              <a:t>Propósito (</a:t>
            </a:r>
            <a:r>
              <a:rPr lang="es-AR" b="1" i="1" dirty="0" err="1">
                <a:solidFill>
                  <a:srgbClr val="FF0000"/>
                </a:solidFill>
              </a:rPr>
              <a:t>purpose</a:t>
            </a:r>
            <a:r>
              <a:rPr lang="es-AR" b="1" dirty="0">
                <a:solidFill>
                  <a:srgbClr val="FF0000"/>
                </a:solidFill>
              </a:rPr>
              <a:t>)</a:t>
            </a:r>
            <a:endParaRPr lang="en-GB" b="1" dirty="0">
              <a:solidFill>
                <a:srgbClr val="FF0000"/>
              </a:solidFill>
            </a:endParaRPr>
          </a:p>
        </p:txBody>
      </p:sp>
      <p:cxnSp>
        <p:nvCxnSpPr>
          <p:cNvPr id="15" name="Straight Arrow Connector 14">
            <a:extLst>
              <a:ext uri="{FF2B5EF4-FFF2-40B4-BE49-F238E27FC236}">
                <a16:creationId xmlns:a16="http://schemas.microsoft.com/office/drawing/2014/main" id="{A52665F3-9204-0079-B64B-31336129AF99}"/>
              </a:ext>
            </a:extLst>
          </p:cNvPr>
          <p:cNvCxnSpPr>
            <a:cxnSpLocks/>
          </p:cNvCxnSpPr>
          <p:nvPr/>
        </p:nvCxnSpPr>
        <p:spPr>
          <a:xfrm>
            <a:off x="6446681" y="3251244"/>
            <a:ext cx="1562382" cy="922232"/>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745DFE3-3042-4716-7DC7-670F17D09AFE}"/>
              </a:ext>
            </a:extLst>
          </p:cNvPr>
          <p:cNvSpPr txBox="1"/>
          <p:nvPr/>
        </p:nvSpPr>
        <p:spPr>
          <a:xfrm rot="1651637">
            <a:off x="6143483" y="3660743"/>
            <a:ext cx="1890261" cy="369332"/>
          </a:xfrm>
          <a:prstGeom prst="rect">
            <a:avLst/>
          </a:prstGeom>
          <a:noFill/>
        </p:spPr>
        <p:txBody>
          <a:bodyPr wrap="none" rtlCol="0">
            <a:spAutoFit/>
          </a:bodyPr>
          <a:lstStyle/>
          <a:p>
            <a:r>
              <a:rPr lang="es-AR" i="1" dirty="0"/>
              <a:t>(relacionado a un)</a:t>
            </a:r>
            <a:endParaRPr lang="en-GB" i="1" dirty="0"/>
          </a:p>
        </p:txBody>
      </p:sp>
      <p:sp>
        <p:nvSpPr>
          <p:cNvPr id="17" name="TextBox 16">
            <a:extLst>
              <a:ext uri="{FF2B5EF4-FFF2-40B4-BE49-F238E27FC236}">
                <a16:creationId xmlns:a16="http://schemas.microsoft.com/office/drawing/2014/main" id="{191440D4-FAF4-6B5F-0530-8997F528BC94}"/>
              </a:ext>
            </a:extLst>
          </p:cNvPr>
          <p:cNvSpPr txBox="1"/>
          <p:nvPr/>
        </p:nvSpPr>
        <p:spPr>
          <a:xfrm>
            <a:off x="2953507" y="1467782"/>
            <a:ext cx="1082476" cy="369332"/>
          </a:xfrm>
          <a:prstGeom prst="rect">
            <a:avLst/>
          </a:prstGeom>
          <a:noFill/>
        </p:spPr>
        <p:txBody>
          <a:bodyPr wrap="none" rtlCol="0">
            <a:spAutoFit/>
          </a:bodyPr>
          <a:lstStyle/>
          <a:p>
            <a:r>
              <a:rPr lang="es-AR" b="1" dirty="0">
                <a:solidFill>
                  <a:srgbClr val="FF0000"/>
                </a:solidFill>
              </a:rPr>
              <a:t>Protector</a:t>
            </a:r>
            <a:endParaRPr lang="en-GB" b="1" dirty="0">
              <a:solidFill>
                <a:srgbClr val="FF0000"/>
              </a:solidFill>
            </a:endParaRPr>
          </a:p>
        </p:txBody>
      </p:sp>
      <p:cxnSp>
        <p:nvCxnSpPr>
          <p:cNvPr id="18" name="Straight Arrow Connector 17">
            <a:extLst>
              <a:ext uri="{FF2B5EF4-FFF2-40B4-BE49-F238E27FC236}">
                <a16:creationId xmlns:a16="http://schemas.microsoft.com/office/drawing/2014/main" id="{64D8823C-7738-A125-71A9-48043D7962EF}"/>
              </a:ext>
            </a:extLst>
          </p:cNvPr>
          <p:cNvCxnSpPr>
            <a:cxnSpLocks/>
          </p:cNvCxnSpPr>
          <p:nvPr/>
        </p:nvCxnSpPr>
        <p:spPr>
          <a:xfrm>
            <a:off x="3901626" y="1822194"/>
            <a:ext cx="1028083" cy="760674"/>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AC66664-CE5D-9987-1DAD-58F087FA21A5}"/>
              </a:ext>
            </a:extLst>
          </p:cNvPr>
          <p:cNvSpPr txBox="1"/>
          <p:nvPr/>
        </p:nvSpPr>
        <p:spPr>
          <a:xfrm>
            <a:off x="4361247" y="1813663"/>
            <a:ext cx="959558" cy="369332"/>
          </a:xfrm>
          <a:prstGeom prst="rect">
            <a:avLst/>
          </a:prstGeom>
          <a:noFill/>
        </p:spPr>
        <p:txBody>
          <a:bodyPr wrap="none" rtlCol="0">
            <a:spAutoFit/>
          </a:bodyPr>
          <a:lstStyle/>
          <a:p>
            <a:r>
              <a:rPr lang="es-AR" i="1" dirty="0"/>
              <a:t>controla</a:t>
            </a:r>
            <a:endParaRPr lang="en-GB" i="1" dirty="0"/>
          </a:p>
        </p:txBody>
      </p:sp>
      <p:cxnSp>
        <p:nvCxnSpPr>
          <p:cNvPr id="44" name="Straight Arrow Connector 43">
            <a:extLst>
              <a:ext uri="{FF2B5EF4-FFF2-40B4-BE49-F238E27FC236}">
                <a16:creationId xmlns:a16="http://schemas.microsoft.com/office/drawing/2014/main" id="{F342D158-A8CF-AC6A-B523-0E95487592B7}"/>
              </a:ext>
            </a:extLst>
          </p:cNvPr>
          <p:cNvCxnSpPr>
            <a:cxnSpLocks/>
          </p:cNvCxnSpPr>
          <p:nvPr/>
        </p:nvCxnSpPr>
        <p:spPr>
          <a:xfrm flipV="1">
            <a:off x="3955236" y="3118245"/>
            <a:ext cx="920864" cy="635279"/>
          </a:xfrm>
          <a:prstGeom prst="straightConnector1">
            <a:avLst/>
          </a:prstGeom>
          <a:ln w="28575">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25B01FA-1B13-1495-3B24-83BADBE07AD5}"/>
              </a:ext>
            </a:extLst>
          </p:cNvPr>
          <p:cNvSpPr txBox="1"/>
          <p:nvPr/>
        </p:nvSpPr>
        <p:spPr>
          <a:xfrm>
            <a:off x="4217154" y="3467494"/>
            <a:ext cx="904799" cy="369332"/>
          </a:xfrm>
          <a:prstGeom prst="rect">
            <a:avLst/>
          </a:prstGeom>
          <a:noFill/>
        </p:spPr>
        <p:txBody>
          <a:bodyPr wrap="none" rtlCol="0">
            <a:spAutoFit/>
          </a:bodyPr>
          <a:lstStyle/>
          <a:p>
            <a:r>
              <a:rPr lang="es-AR" i="1" dirty="0"/>
              <a:t>(oculto)</a:t>
            </a:r>
            <a:endParaRPr lang="en-GB" i="1" dirty="0"/>
          </a:p>
        </p:txBody>
      </p:sp>
      <p:sp>
        <p:nvSpPr>
          <p:cNvPr id="47" name="TextBox 46">
            <a:extLst>
              <a:ext uri="{FF2B5EF4-FFF2-40B4-BE49-F238E27FC236}">
                <a16:creationId xmlns:a16="http://schemas.microsoft.com/office/drawing/2014/main" id="{BDCC8257-18FC-BA55-A212-20FFC83D43E3}"/>
              </a:ext>
            </a:extLst>
          </p:cNvPr>
          <p:cNvSpPr txBox="1"/>
          <p:nvPr/>
        </p:nvSpPr>
        <p:spPr>
          <a:xfrm>
            <a:off x="2638182" y="3536694"/>
            <a:ext cx="1912575" cy="923330"/>
          </a:xfrm>
          <a:prstGeom prst="rect">
            <a:avLst/>
          </a:prstGeom>
          <a:noFill/>
        </p:spPr>
        <p:txBody>
          <a:bodyPr wrap="none" rtlCol="0">
            <a:spAutoFit/>
          </a:bodyPr>
          <a:lstStyle/>
          <a:p>
            <a:r>
              <a:rPr lang="es-AR" b="1" dirty="0">
                <a:solidFill>
                  <a:srgbClr val="FF0000"/>
                </a:solidFill>
              </a:rPr>
              <a:t>Fiduciante</a:t>
            </a:r>
          </a:p>
          <a:p>
            <a:r>
              <a:rPr lang="es-AR" b="1" dirty="0">
                <a:solidFill>
                  <a:srgbClr val="FF0000"/>
                </a:solidFill>
              </a:rPr>
              <a:t>económico</a:t>
            </a:r>
          </a:p>
          <a:p>
            <a:r>
              <a:rPr lang="es-AR" b="1" dirty="0">
                <a:solidFill>
                  <a:srgbClr val="FF0000"/>
                </a:solidFill>
              </a:rPr>
              <a:t>(</a:t>
            </a:r>
            <a:r>
              <a:rPr lang="es-AR" b="1" i="1" dirty="0" err="1">
                <a:solidFill>
                  <a:srgbClr val="FF0000"/>
                </a:solidFill>
              </a:rPr>
              <a:t>economic</a:t>
            </a:r>
            <a:r>
              <a:rPr lang="es-AR" b="1" dirty="0">
                <a:solidFill>
                  <a:srgbClr val="FF0000"/>
                </a:solidFill>
              </a:rPr>
              <a:t> </a:t>
            </a:r>
            <a:r>
              <a:rPr lang="es-AR" b="1" i="1" dirty="0" err="1">
                <a:solidFill>
                  <a:srgbClr val="FF0000"/>
                </a:solidFill>
              </a:rPr>
              <a:t>settlor</a:t>
            </a:r>
            <a:r>
              <a:rPr lang="es-AR" b="1" dirty="0">
                <a:solidFill>
                  <a:srgbClr val="FF0000"/>
                </a:solidFill>
              </a:rPr>
              <a:t>)</a:t>
            </a:r>
            <a:endParaRPr lang="en-GB" b="1" dirty="0">
              <a:solidFill>
                <a:srgbClr val="FF0000"/>
              </a:solidFill>
            </a:endParaRPr>
          </a:p>
        </p:txBody>
      </p:sp>
      <p:sp>
        <p:nvSpPr>
          <p:cNvPr id="48" name="TextBox 47">
            <a:extLst>
              <a:ext uri="{FF2B5EF4-FFF2-40B4-BE49-F238E27FC236}">
                <a16:creationId xmlns:a16="http://schemas.microsoft.com/office/drawing/2014/main" id="{1C70A8EA-B261-14DE-1A96-F9ABF621BB43}"/>
              </a:ext>
            </a:extLst>
          </p:cNvPr>
          <p:cNvSpPr txBox="1"/>
          <p:nvPr/>
        </p:nvSpPr>
        <p:spPr>
          <a:xfrm>
            <a:off x="6874056" y="4606516"/>
            <a:ext cx="2985817" cy="646331"/>
          </a:xfrm>
          <a:prstGeom prst="rect">
            <a:avLst/>
          </a:prstGeom>
          <a:noFill/>
        </p:spPr>
        <p:txBody>
          <a:bodyPr wrap="none" rtlCol="0">
            <a:spAutoFit/>
          </a:bodyPr>
          <a:lstStyle/>
          <a:p>
            <a:r>
              <a:rPr lang="es-AR" b="1" dirty="0">
                <a:solidFill>
                  <a:srgbClr val="FF0000"/>
                </a:solidFill>
              </a:rPr>
              <a:t>Beneficiario indirecto </a:t>
            </a:r>
          </a:p>
          <a:p>
            <a:r>
              <a:rPr lang="es-AR" b="1" dirty="0">
                <a:solidFill>
                  <a:srgbClr val="FF0000"/>
                </a:solidFill>
              </a:rPr>
              <a:t>(gastos, ej. tarjeta de crédito)</a:t>
            </a:r>
            <a:endParaRPr lang="en-GB" b="1" dirty="0">
              <a:solidFill>
                <a:srgbClr val="FF0000"/>
              </a:solidFill>
            </a:endParaRPr>
          </a:p>
        </p:txBody>
      </p:sp>
      <p:cxnSp>
        <p:nvCxnSpPr>
          <p:cNvPr id="49" name="Straight Arrow Connector 48">
            <a:extLst>
              <a:ext uri="{FF2B5EF4-FFF2-40B4-BE49-F238E27FC236}">
                <a16:creationId xmlns:a16="http://schemas.microsoft.com/office/drawing/2014/main" id="{F2665E80-8D4E-0C5E-6AF9-913A750111D8}"/>
              </a:ext>
            </a:extLst>
          </p:cNvPr>
          <p:cNvCxnSpPr>
            <a:cxnSpLocks/>
          </p:cNvCxnSpPr>
          <p:nvPr/>
        </p:nvCxnSpPr>
        <p:spPr>
          <a:xfrm>
            <a:off x="5524615" y="3353358"/>
            <a:ext cx="1281038" cy="1291408"/>
          </a:xfrm>
          <a:prstGeom prst="straightConnector1">
            <a:avLst/>
          </a:prstGeom>
          <a:ln w="28575">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56ECFEC-FB47-2994-45F5-E0300B102436}"/>
              </a:ext>
            </a:extLst>
          </p:cNvPr>
          <p:cNvSpPr txBox="1"/>
          <p:nvPr/>
        </p:nvSpPr>
        <p:spPr>
          <a:xfrm>
            <a:off x="6192377" y="3751430"/>
            <a:ext cx="301686" cy="369332"/>
          </a:xfrm>
          <a:prstGeom prst="rect">
            <a:avLst/>
          </a:prstGeom>
          <a:noFill/>
        </p:spPr>
        <p:txBody>
          <a:bodyPr wrap="none" rtlCol="0">
            <a:spAutoFit/>
          </a:bodyPr>
          <a:lstStyle/>
          <a:p>
            <a:r>
              <a:rPr lang="es-AR" i="1" dirty="0">
                <a:solidFill>
                  <a:srgbClr val="00B050"/>
                </a:solidFill>
              </a:rPr>
              <a:t>$</a:t>
            </a:r>
            <a:endParaRPr lang="en-GB" i="1" dirty="0">
              <a:solidFill>
                <a:srgbClr val="00B050"/>
              </a:solidFill>
            </a:endParaRPr>
          </a:p>
        </p:txBody>
      </p:sp>
      <p:sp>
        <p:nvSpPr>
          <p:cNvPr id="51" name="TextBox 50">
            <a:extLst>
              <a:ext uri="{FF2B5EF4-FFF2-40B4-BE49-F238E27FC236}">
                <a16:creationId xmlns:a16="http://schemas.microsoft.com/office/drawing/2014/main" id="{A19FA537-69A4-4730-D227-671783BCE23C}"/>
              </a:ext>
            </a:extLst>
          </p:cNvPr>
          <p:cNvSpPr txBox="1"/>
          <p:nvPr/>
        </p:nvSpPr>
        <p:spPr>
          <a:xfrm>
            <a:off x="5456212" y="4007707"/>
            <a:ext cx="904799" cy="369332"/>
          </a:xfrm>
          <a:prstGeom prst="rect">
            <a:avLst/>
          </a:prstGeom>
          <a:noFill/>
        </p:spPr>
        <p:txBody>
          <a:bodyPr wrap="none" rtlCol="0">
            <a:spAutoFit/>
          </a:bodyPr>
          <a:lstStyle/>
          <a:p>
            <a:r>
              <a:rPr lang="es-AR" i="1" dirty="0"/>
              <a:t>(oculto)</a:t>
            </a:r>
            <a:endParaRPr lang="en-GB" i="1" dirty="0"/>
          </a:p>
        </p:txBody>
      </p:sp>
      <p:pic>
        <p:nvPicPr>
          <p:cNvPr id="52" name="Picture 51">
            <a:extLst>
              <a:ext uri="{FF2B5EF4-FFF2-40B4-BE49-F238E27FC236}">
                <a16:creationId xmlns:a16="http://schemas.microsoft.com/office/drawing/2014/main" id="{B828EBC5-F5FC-2432-7B86-AD6305956476}"/>
              </a:ext>
            </a:extLst>
          </p:cNvPr>
          <p:cNvPicPr>
            <a:picLocks noChangeAspect="1"/>
          </p:cNvPicPr>
          <p:nvPr/>
        </p:nvPicPr>
        <p:blipFill rotWithShape="1">
          <a:blip r:embed="rId3"/>
          <a:srcRect l="65086" t="89900" r="24352" b="153"/>
          <a:stretch/>
        </p:blipFill>
        <p:spPr>
          <a:xfrm>
            <a:off x="6196829" y="4753287"/>
            <a:ext cx="795130" cy="435404"/>
          </a:xfrm>
          <a:prstGeom prst="rect">
            <a:avLst/>
          </a:prstGeom>
        </p:spPr>
      </p:pic>
      <p:cxnSp>
        <p:nvCxnSpPr>
          <p:cNvPr id="53" name="Straight Arrow Connector 52">
            <a:extLst>
              <a:ext uri="{FF2B5EF4-FFF2-40B4-BE49-F238E27FC236}">
                <a16:creationId xmlns:a16="http://schemas.microsoft.com/office/drawing/2014/main" id="{F67CD562-64EA-7DBE-DDCC-10D50EEF0E9B}"/>
              </a:ext>
            </a:extLst>
          </p:cNvPr>
          <p:cNvCxnSpPr>
            <a:cxnSpLocks/>
          </p:cNvCxnSpPr>
          <p:nvPr/>
        </p:nvCxnSpPr>
        <p:spPr>
          <a:xfrm>
            <a:off x="5923023" y="1796187"/>
            <a:ext cx="0" cy="6431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4B84C1AF-CBB3-DD56-8ABD-B1FCA31371AD}"/>
              </a:ext>
            </a:extLst>
          </p:cNvPr>
          <p:cNvSpPr txBox="1"/>
          <p:nvPr/>
        </p:nvSpPr>
        <p:spPr>
          <a:xfrm>
            <a:off x="5444625" y="1386193"/>
            <a:ext cx="960519" cy="369332"/>
          </a:xfrm>
          <a:prstGeom prst="rect">
            <a:avLst/>
          </a:prstGeom>
          <a:noFill/>
        </p:spPr>
        <p:txBody>
          <a:bodyPr wrap="none" rtlCol="0">
            <a:spAutoFit/>
          </a:bodyPr>
          <a:lstStyle/>
          <a:p>
            <a:r>
              <a:rPr lang="es-AR" b="1" dirty="0">
                <a:solidFill>
                  <a:srgbClr val="FF0000"/>
                </a:solidFill>
              </a:rPr>
              <a:t>Director</a:t>
            </a:r>
            <a:endParaRPr lang="en-GB" b="1" dirty="0">
              <a:solidFill>
                <a:srgbClr val="FF0000"/>
              </a:solidFill>
            </a:endParaRPr>
          </a:p>
        </p:txBody>
      </p:sp>
    </p:spTree>
    <p:extLst>
      <p:ext uri="{BB962C8B-B14F-4D97-AF65-F5344CB8AC3E}">
        <p14:creationId xmlns:p14="http://schemas.microsoft.com/office/powerpoint/2010/main" val="3033591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5908F-20A9-B206-77D0-0EED82A770E1}"/>
            </a:ext>
          </a:extLst>
        </p:cNvPr>
        <p:cNvGrpSpPr/>
        <p:nvPr/>
      </p:nvGrpSpPr>
      <p:grpSpPr>
        <a:xfrm>
          <a:off x="0" y="0"/>
          <a:ext cx="0" cy="0"/>
          <a:chOff x="0" y="0"/>
          <a:chExt cx="0" cy="0"/>
        </a:xfrm>
      </p:grpSpPr>
      <p:sp>
        <p:nvSpPr>
          <p:cNvPr id="34" name="TextBox 20">
            <a:extLst>
              <a:ext uri="{FF2B5EF4-FFF2-40B4-BE49-F238E27FC236}">
                <a16:creationId xmlns:a16="http://schemas.microsoft.com/office/drawing/2014/main" id="{4284BD71-8538-83FC-37BF-1DFEE3FA6082}"/>
              </a:ext>
            </a:extLst>
          </p:cNvPr>
          <p:cNvSpPr txBox="1"/>
          <p:nvPr/>
        </p:nvSpPr>
        <p:spPr>
          <a:xfrm>
            <a:off x="1" y="1146137"/>
            <a:ext cx="4815840" cy="4247317"/>
          </a:xfrm>
          <a:prstGeom prst="rect">
            <a:avLst/>
          </a:prstGeom>
          <a:noFill/>
        </p:spPr>
        <p:txBody>
          <a:bodyPr wrap="square" rtlCol="0">
            <a:spAutoFit/>
          </a:bodyPr>
          <a:lstStyle/>
          <a:p>
            <a:r>
              <a:rPr lang="es-AR" sz="3000" u="sng" dirty="0">
                <a:latin typeface="Work Sans" pitchFamily="2" charset="0"/>
              </a:rPr>
              <a:t>Estipulaciones</a:t>
            </a:r>
          </a:p>
          <a:p>
            <a:r>
              <a:rPr lang="es-AR" sz="3000" dirty="0">
                <a:latin typeface="Work Sans" pitchFamily="2" charset="0"/>
              </a:rPr>
              <a:t>-Discreción</a:t>
            </a:r>
          </a:p>
          <a:p>
            <a:r>
              <a:rPr lang="es-AR" sz="3000" dirty="0">
                <a:latin typeface="Work Sans" pitchFamily="2" charset="0"/>
              </a:rPr>
              <a:t>-Pródigo (</a:t>
            </a:r>
            <a:r>
              <a:rPr lang="es-AR" sz="3000" dirty="0" err="1">
                <a:latin typeface="Work Sans" pitchFamily="2" charset="0"/>
              </a:rPr>
              <a:t>Spendtrhift</a:t>
            </a:r>
            <a:r>
              <a:rPr lang="es-AR" sz="3000" dirty="0">
                <a:latin typeface="Work Sans" pitchFamily="2" charset="0"/>
              </a:rPr>
              <a:t> </a:t>
            </a:r>
            <a:r>
              <a:rPr lang="es-AR" sz="3000" dirty="0" err="1">
                <a:latin typeface="Work Sans" pitchFamily="2" charset="0"/>
              </a:rPr>
              <a:t>provisions</a:t>
            </a:r>
            <a:r>
              <a:rPr lang="es-AR" sz="3000" dirty="0">
                <a:latin typeface="Work Sans" pitchFamily="2" charset="0"/>
              </a:rPr>
              <a:t>)</a:t>
            </a:r>
          </a:p>
          <a:p>
            <a:r>
              <a:rPr lang="es-AR" sz="3000" dirty="0">
                <a:latin typeface="Work Sans" pitchFamily="2" charset="0"/>
              </a:rPr>
              <a:t>-</a:t>
            </a:r>
            <a:r>
              <a:rPr lang="es-AR" sz="3000" dirty="0" err="1">
                <a:latin typeface="Work Sans" pitchFamily="2" charset="0"/>
              </a:rPr>
              <a:t>Anit</a:t>
            </a:r>
            <a:r>
              <a:rPr lang="es-AR" sz="3000" dirty="0">
                <a:latin typeface="Work Sans" pitchFamily="2" charset="0"/>
              </a:rPr>
              <a:t>-coerción (</a:t>
            </a:r>
            <a:r>
              <a:rPr lang="es-AR" sz="3000" dirty="0" err="1">
                <a:latin typeface="Work Sans" pitchFamily="2" charset="0"/>
              </a:rPr>
              <a:t>Anti-duress</a:t>
            </a:r>
            <a:r>
              <a:rPr lang="es-AR" sz="3000" dirty="0">
                <a:latin typeface="Work Sans" pitchFamily="2" charset="0"/>
              </a:rPr>
              <a:t>)</a:t>
            </a:r>
          </a:p>
          <a:p>
            <a:r>
              <a:rPr lang="es-AR" sz="3000" dirty="0">
                <a:latin typeface="Work Sans" pitchFamily="2" charset="0"/>
              </a:rPr>
              <a:t>-Cláusula de escape (</a:t>
            </a:r>
            <a:r>
              <a:rPr lang="es-AR" sz="3000" dirty="0" err="1">
                <a:latin typeface="Work Sans" pitchFamily="2" charset="0"/>
              </a:rPr>
              <a:t>Flee</a:t>
            </a:r>
            <a:r>
              <a:rPr lang="es-AR" sz="3000" dirty="0">
                <a:latin typeface="Work Sans" pitchFamily="2" charset="0"/>
              </a:rPr>
              <a:t> </a:t>
            </a:r>
            <a:r>
              <a:rPr lang="es-AR" sz="3000" dirty="0" err="1">
                <a:latin typeface="Work Sans" pitchFamily="2" charset="0"/>
              </a:rPr>
              <a:t>clause</a:t>
            </a:r>
            <a:r>
              <a:rPr lang="es-AR" sz="3000" dirty="0">
                <a:latin typeface="Work Sans" pitchFamily="2" charset="0"/>
              </a:rPr>
              <a:t>)</a:t>
            </a:r>
          </a:p>
          <a:p>
            <a:r>
              <a:rPr lang="es-AR" sz="3000" dirty="0">
                <a:latin typeface="Work Sans" pitchFamily="2" charset="0"/>
              </a:rPr>
              <a:t>-“Irrevocable”</a:t>
            </a:r>
          </a:p>
        </p:txBody>
      </p:sp>
      <p:sp>
        <p:nvSpPr>
          <p:cNvPr id="4" name="TextBox 20">
            <a:extLst>
              <a:ext uri="{FF2B5EF4-FFF2-40B4-BE49-F238E27FC236}">
                <a16:creationId xmlns:a16="http://schemas.microsoft.com/office/drawing/2014/main" id="{5D5AC76D-1B59-FCDD-0B2E-34FACE891FE5}"/>
              </a:ext>
            </a:extLst>
          </p:cNvPr>
          <p:cNvSpPr txBox="1"/>
          <p:nvPr/>
        </p:nvSpPr>
        <p:spPr>
          <a:xfrm>
            <a:off x="1086678" y="152883"/>
            <a:ext cx="9051235" cy="707886"/>
          </a:xfrm>
          <a:prstGeom prst="rect">
            <a:avLst/>
          </a:prstGeom>
          <a:noFill/>
        </p:spPr>
        <p:txBody>
          <a:bodyPr wrap="square" rtlCol="0">
            <a:spAutoFit/>
          </a:bodyPr>
          <a:lstStyle/>
          <a:p>
            <a:pPr algn="ctr"/>
            <a:r>
              <a:rPr lang="es-AR" sz="4000" dirty="0">
                <a:latin typeface="Work Sans" pitchFamily="2" charset="0"/>
              </a:rPr>
              <a:t>Fideicomiso sofisticado – red </a:t>
            </a:r>
            <a:r>
              <a:rPr lang="es-AR" sz="4000" dirty="0" err="1">
                <a:latin typeface="Work Sans" pitchFamily="2" charset="0"/>
              </a:rPr>
              <a:t>flags</a:t>
            </a:r>
            <a:endParaRPr lang="en-GB" sz="4000" dirty="0">
              <a:latin typeface="Work Sans" pitchFamily="2" charset="0"/>
            </a:endParaRPr>
          </a:p>
        </p:txBody>
      </p:sp>
      <p:sp>
        <p:nvSpPr>
          <p:cNvPr id="3" name="TextBox 20">
            <a:extLst>
              <a:ext uri="{FF2B5EF4-FFF2-40B4-BE49-F238E27FC236}">
                <a16:creationId xmlns:a16="http://schemas.microsoft.com/office/drawing/2014/main" id="{427647AF-A71D-1DA5-B52F-D86D416DAB7F}"/>
              </a:ext>
            </a:extLst>
          </p:cNvPr>
          <p:cNvSpPr txBox="1"/>
          <p:nvPr/>
        </p:nvSpPr>
        <p:spPr>
          <a:xfrm>
            <a:off x="5496561" y="1146137"/>
            <a:ext cx="6695438" cy="4708981"/>
          </a:xfrm>
          <a:prstGeom prst="rect">
            <a:avLst/>
          </a:prstGeom>
          <a:noFill/>
        </p:spPr>
        <p:txBody>
          <a:bodyPr wrap="square" rtlCol="0">
            <a:spAutoFit/>
          </a:bodyPr>
          <a:lstStyle/>
          <a:p>
            <a:r>
              <a:rPr lang="es-AR" sz="3000" u="sng" dirty="0">
                <a:latin typeface="Work Sans" pitchFamily="2" charset="0"/>
              </a:rPr>
              <a:t>Marco legal</a:t>
            </a:r>
          </a:p>
          <a:p>
            <a:r>
              <a:rPr lang="es-AR" sz="3000" dirty="0">
                <a:latin typeface="Work Sans" pitchFamily="2" charset="0"/>
              </a:rPr>
              <a:t>-Mismo individuo todas las partes</a:t>
            </a:r>
          </a:p>
          <a:p>
            <a:r>
              <a:rPr lang="es-AR" sz="3000" dirty="0">
                <a:latin typeface="Work Sans" pitchFamily="2" charset="0"/>
              </a:rPr>
              <a:t>-No reconocimiento de sentencias </a:t>
            </a:r>
            <a:r>
              <a:rPr lang="es-AR" sz="3000" dirty="0" err="1">
                <a:latin typeface="Work Sans" pitchFamily="2" charset="0"/>
              </a:rPr>
              <a:t>extranj</a:t>
            </a:r>
            <a:r>
              <a:rPr lang="es-AR" sz="3000" dirty="0">
                <a:latin typeface="Work Sans" pitchFamily="2" charset="0"/>
              </a:rPr>
              <a:t>.</a:t>
            </a:r>
          </a:p>
          <a:p>
            <a:r>
              <a:rPr lang="es-AR" sz="3000" dirty="0">
                <a:latin typeface="Work Sans" pitchFamily="2" charset="0"/>
              </a:rPr>
              <a:t>-No reconocimiento de leyes </a:t>
            </a:r>
            <a:r>
              <a:rPr lang="es-AR" sz="3000" dirty="0" err="1">
                <a:latin typeface="Work Sans" pitchFamily="2" charset="0"/>
              </a:rPr>
              <a:t>extranj</a:t>
            </a:r>
            <a:r>
              <a:rPr lang="es-AR" sz="3000" dirty="0">
                <a:latin typeface="Work Sans" pitchFamily="2" charset="0"/>
              </a:rPr>
              <a:t>.</a:t>
            </a:r>
          </a:p>
          <a:p>
            <a:r>
              <a:rPr lang="es-AR" sz="3000" dirty="0">
                <a:latin typeface="Work Sans" pitchFamily="2" charset="0"/>
              </a:rPr>
              <a:t>-“</a:t>
            </a:r>
            <a:r>
              <a:rPr lang="es-AR" sz="3000" dirty="0" err="1">
                <a:latin typeface="Work Sans" pitchFamily="2" charset="0"/>
              </a:rPr>
              <a:t>Decanting</a:t>
            </a:r>
            <a:r>
              <a:rPr lang="es-AR" sz="3000" dirty="0">
                <a:latin typeface="Work Sans" pitchFamily="2" charset="0"/>
              </a:rPr>
              <a:t>”</a:t>
            </a:r>
          </a:p>
          <a:p>
            <a:r>
              <a:rPr lang="es-AR" sz="3000" dirty="0">
                <a:latin typeface="Work Sans" pitchFamily="2" charset="0"/>
              </a:rPr>
              <a:t>-Sin límite de duración</a:t>
            </a:r>
          </a:p>
          <a:p>
            <a:r>
              <a:rPr lang="es-AR" sz="3000" dirty="0">
                <a:latin typeface="Work Sans" pitchFamily="2" charset="0"/>
              </a:rPr>
              <a:t>-Estándar de prueba más alto para acción </a:t>
            </a:r>
            <a:r>
              <a:rPr lang="es-AR" sz="3000" dirty="0" err="1">
                <a:latin typeface="Work Sans" pitchFamily="2" charset="0"/>
              </a:rPr>
              <a:t>anti-fraude</a:t>
            </a:r>
            <a:endParaRPr lang="es-AR" sz="3000" dirty="0">
              <a:latin typeface="Work Sans" pitchFamily="2" charset="0"/>
            </a:endParaRPr>
          </a:p>
        </p:txBody>
      </p:sp>
    </p:spTree>
    <p:extLst>
      <p:ext uri="{BB962C8B-B14F-4D97-AF65-F5344CB8AC3E}">
        <p14:creationId xmlns:p14="http://schemas.microsoft.com/office/powerpoint/2010/main" val="3366279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CD4AA-C90C-83C5-A07E-9E209383CA4C}"/>
            </a:ext>
          </a:extLst>
        </p:cNvPr>
        <p:cNvGrpSpPr/>
        <p:nvPr/>
      </p:nvGrpSpPr>
      <p:grpSpPr>
        <a:xfrm>
          <a:off x="0" y="0"/>
          <a:ext cx="0" cy="0"/>
          <a:chOff x="0" y="0"/>
          <a:chExt cx="0" cy="0"/>
        </a:xfrm>
      </p:grpSpPr>
      <p:pic>
        <p:nvPicPr>
          <p:cNvPr id="59" name="Picture 58">
            <a:extLst>
              <a:ext uri="{FF2B5EF4-FFF2-40B4-BE49-F238E27FC236}">
                <a16:creationId xmlns:a16="http://schemas.microsoft.com/office/drawing/2014/main" id="{F5CF90C6-0198-4AC0-F378-0403C9711088}"/>
              </a:ext>
            </a:extLst>
          </p:cNvPr>
          <p:cNvPicPr>
            <a:picLocks noChangeAspect="1"/>
          </p:cNvPicPr>
          <p:nvPr/>
        </p:nvPicPr>
        <p:blipFill>
          <a:blip r:embed="rId3"/>
          <a:stretch>
            <a:fillRect/>
          </a:stretch>
        </p:blipFill>
        <p:spPr>
          <a:xfrm>
            <a:off x="2451885" y="1252137"/>
            <a:ext cx="7072259" cy="4598184"/>
          </a:xfrm>
          <a:prstGeom prst="rect">
            <a:avLst/>
          </a:prstGeom>
          <a:solidFill>
            <a:schemeClr val="bg1"/>
          </a:solidFill>
        </p:spPr>
      </p:pic>
      <p:sp>
        <p:nvSpPr>
          <p:cNvPr id="2" name="TextBox 20">
            <a:extLst>
              <a:ext uri="{FF2B5EF4-FFF2-40B4-BE49-F238E27FC236}">
                <a16:creationId xmlns:a16="http://schemas.microsoft.com/office/drawing/2014/main" id="{67B5A521-B40A-D050-7F8D-00143EE13F13}"/>
              </a:ext>
            </a:extLst>
          </p:cNvPr>
          <p:cNvSpPr txBox="1"/>
          <p:nvPr/>
        </p:nvSpPr>
        <p:spPr>
          <a:xfrm>
            <a:off x="922008" y="185717"/>
            <a:ext cx="10434320" cy="707886"/>
          </a:xfrm>
          <a:prstGeom prst="rect">
            <a:avLst/>
          </a:prstGeom>
          <a:noFill/>
        </p:spPr>
        <p:txBody>
          <a:bodyPr wrap="square" rtlCol="0">
            <a:spAutoFit/>
          </a:bodyPr>
          <a:lstStyle/>
          <a:p>
            <a:pPr algn="ctr"/>
            <a:r>
              <a:rPr lang="es-AR" sz="4000" dirty="0">
                <a:latin typeface="Work Sans" pitchFamily="2" charset="0"/>
              </a:rPr>
              <a:t>Fideicomiso de grandes fortunas</a:t>
            </a:r>
            <a:endParaRPr lang="en-GB" sz="4000" dirty="0">
              <a:latin typeface="Work Sans" pitchFamily="2" charset="0"/>
            </a:endParaRPr>
          </a:p>
        </p:txBody>
      </p:sp>
    </p:spTree>
    <p:extLst>
      <p:ext uri="{BB962C8B-B14F-4D97-AF65-F5344CB8AC3E}">
        <p14:creationId xmlns:p14="http://schemas.microsoft.com/office/powerpoint/2010/main" val="736634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0008E50-52C0-0C04-1A46-259193FE0E99}"/>
              </a:ext>
            </a:extLst>
          </p:cNvPr>
          <p:cNvSpPr/>
          <p:nvPr/>
        </p:nvSpPr>
        <p:spPr>
          <a:xfrm>
            <a:off x="0" y="0"/>
            <a:ext cx="12192000" cy="707886"/>
          </a:xfrm>
          <a:prstGeom prst="rect">
            <a:avLst/>
          </a:prstGeom>
        </p:spPr>
        <p:txBody>
          <a:bodyPr wrap="square">
            <a:spAutoFit/>
          </a:bodyPr>
          <a:lstStyle/>
          <a:p>
            <a:pPr algn="ctr"/>
            <a:r>
              <a:rPr lang="es-AR" sz="4000" dirty="0"/>
              <a:t>Fideicomisos de Jersey</a:t>
            </a:r>
            <a:endParaRPr lang="en-GB" sz="4000" dirty="0"/>
          </a:p>
        </p:txBody>
      </p:sp>
      <p:pic>
        <p:nvPicPr>
          <p:cNvPr id="2" name="Picture 1">
            <a:extLst>
              <a:ext uri="{FF2B5EF4-FFF2-40B4-BE49-F238E27FC236}">
                <a16:creationId xmlns:a16="http://schemas.microsoft.com/office/drawing/2014/main" id="{528A4F58-40CE-FA54-316E-011ECB952965}"/>
              </a:ext>
            </a:extLst>
          </p:cNvPr>
          <p:cNvPicPr>
            <a:picLocks noChangeAspect="1"/>
          </p:cNvPicPr>
          <p:nvPr/>
        </p:nvPicPr>
        <p:blipFill>
          <a:blip r:embed="rId2"/>
          <a:stretch>
            <a:fillRect/>
          </a:stretch>
        </p:blipFill>
        <p:spPr>
          <a:xfrm>
            <a:off x="4732964" y="2080175"/>
            <a:ext cx="7328266" cy="4777825"/>
          </a:xfrm>
          <a:prstGeom prst="rect">
            <a:avLst/>
          </a:prstGeom>
        </p:spPr>
      </p:pic>
      <p:pic>
        <p:nvPicPr>
          <p:cNvPr id="3" name="Picture 2">
            <a:extLst>
              <a:ext uri="{FF2B5EF4-FFF2-40B4-BE49-F238E27FC236}">
                <a16:creationId xmlns:a16="http://schemas.microsoft.com/office/drawing/2014/main" id="{542B7210-7878-8710-C426-474677E03343}"/>
              </a:ext>
            </a:extLst>
          </p:cNvPr>
          <p:cNvPicPr>
            <a:picLocks noChangeAspect="1"/>
          </p:cNvPicPr>
          <p:nvPr/>
        </p:nvPicPr>
        <p:blipFill>
          <a:blip r:embed="rId3"/>
          <a:stretch>
            <a:fillRect/>
          </a:stretch>
        </p:blipFill>
        <p:spPr>
          <a:xfrm>
            <a:off x="0" y="621173"/>
            <a:ext cx="6499552" cy="3679679"/>
          </a:xfrm>
          <a:prstGeom prst="rect">
            <a:avLst/>
          </a:prstGeom>
        </p:spPr>
      </p:pic>
      <p:sp>
        <p:nvSpPr>
          <p:cNvPr id="4" name="Arrow: Left-Right 3">
            <a:extLst>
              <a:ext uri="{FF2B5EF4-FFF2-40B4-BE49-F238E27FC236}">
                <a16:creationId xmlns:a16="http://schemas.microsoft.com/office/drawing/2014/main" id="{B0F570CC-1383-4D45-EE21-C5D8C62D29C3}"/>
              </a:ext>
            </a:extLst>
          </p:cNvPr>
          <p:cNvSpPr/>
          <p:nvPr/>
        </p:nvSpPr>
        <p:spPr>
          <a:xfrm>
            <a:off x="5687715" y="3668945"/>
            <a:ext cx="2263140" cy="434340"/>
          </a:xfrm>
          <a:prstGeom prst="lef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Left-Right 4">
            <a:extLst>
              <a:ext uri="{FF2B5EF4-FFF2-40B4-BE49-F238E27FC236}">
                <a16:creationId xmlns:a16="http://schemas.microsoft.com/office/drawing/2014/main" id="{1450C145-022C-A291-C6BD-7AAFEC360B15}"/>
              </a:ext>
            </a:extLst>
          </p:cNvPr>
          <p:cNvSpPr/>
          <p:nvPr/>
        </p:nvSpPr>
        <p:spPr>
          <a:xfrm>
            <a:off x="3352645" y="2697395"/>
            <a:ext cx="3878119" cy="502702"/>
          </a:xfrm>
          <a:prstGeom prst="lef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5387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E70A6-EDCD-E825-2E31-B467EBB06C5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8237800-270E-F2C3-9DEE-A3289D9AD522}"/>
              </a:ext>
            </a:extLst>
          </p:cNvPr>
          <p:cNvPicPr>
            <a:picLocks noChangeAspect="1"/>
          </p:cNvPicPr>
          <p:nvPr/>
        </p:nvPicPr>
        <p:blipFill>
          <a:blip r:embed="rId3"/>
          <a:stretch>
            <a:fillRect/>
          </a:stretch>
        </p:blipFill>
        <p:spPr>
          <a:xfrm>
            <a:off x="161180" y="1216369"/>
            <a:ext cx="8315413" cy="4229391"/>
          </a:xfrm>
          <a:prstGeom prst="rect">
            <a:avLst/>
          </a:prstGeom>
        </p:spPr>
      </p:pic>
      <p:pic>
        <p:nvPicPr>
          <p:cNvPr id="4" name="Picture 3">
            <a:extLst>
              <a:ext uri="{FF2B5EF4-FFF2-40B4-BE49-F238E27FC236}">
                <a16:creationId xmlns:a16="http://schemas.microsoft.com/office/drawing/2014/main" id="{E053283B-EC26-0FE5-CD8E-2A32BF6DECE5}"/>
              </a:ext>
            </a:extLst>
          </p:cNvPr>
          <p:cNvPicPr>
            <a:picLocks noChangeAspect="1"/>
          </p:cNvPicPr>
          <p:nvPr/>
        </p:nvPicPr>
        <p:blipFill>
          <a:blip r:embed="rId4"/>
          <a:stretch>
            <a:fillRect/>
          </a:stretch>
        </p:blipFill>
        <p:spPr>
          <a:xfrm>
            <a:off x="8308368" y="4829946"/>
            <a:ext cx="3803408" cy="624922"/>
          </a:xfrm>
          <a:prstGeom prst="rect">
            <a:avLst/>
          </a:prstGeom>
        </p:spPr>
      </p:pic>
      <p:pic>
        <p:nvPicPr>
          <p:cNvPr id="5" name="Picture 4">
            <a:extLst>
              <a:ext uri="{FF2B5EF4-FFF2-40B4-BE49-F238E27FC236}">
                <a16:creationId xmlns:a16="http://schemas.microsoft.com/office/drawing/2014/main" id="{3B944712-44D0-8308-EB29-AAF98B859DE9}"/>
              </a:ext>
            </a:extLst>
          </p:cNvPr>
          <p:cNvPicPr>
            <a:picLocks noChangeAspect="1"/>
          </p:cNvPicPr>
          <p:nvPr/>
        </p:nvPicPr>
        <p:blipFill>
          <a:blip r:embed="rId5"/>
          <a:stretch>
            <a:fillRect/>
          </a:stretch>
        </p:blipFill>
        <p:spPr>
          <a:xfrm>
            <a:off x="10947336" y="4408176"/>
            <a:ext cx="1244664" cy="444523"/>
          </a:xfrm>
          <a:prstGeom prst="rect">
            <a:avLst/>
          </a:prstGeom>
        </p:spPr>
      </p:pic>
      <p:pic>
        <p:nvPicPr>
          <p:cNvPr id="6" name="Picture 5">
            <a:extLst>
              <a:ext uri="{FF2B5EF4-FFF2-40B4-BE49-F238E27FC236}">
                <a16:creationId xmlns:a16="http://schemas.microsoft.com/office/drawing/2014/main" id="{FDB71741-83D8-BC58-A28B-94546D1C134B}"/>
              </a:ext>
            </a:extLst>
          </p:cNvPr>
          <p:cNvPicPr>
            <a:picLocks noChangeAspect="1"/>
          </p:cNvPicPr>
          <p:nvPr/>
        </p:nvPicPr>
        <p:blipFill>
          <a:blip r:embed="rId6"/>
          <a:stretch>
            <a:fillRect/>
          </a:stretch>
        </p:blipFill>
        <p:spPr>
          <a:xfrm>
            <a:off x="6712414" y="5422351"/>
            <a:ext cx="5416828" cy="1282766"/>
          </a:xfrm>
          <a:prstGeom prst="rect">
            <a:avLst/>
          </a:prstGeom>
        </p:spPr>
      </p:pic>
      <p:sp>
        <p:nvSpPr>
          <p:cNvPr id="9" name="TextBox 20">
            <a:extLst>
              <a:ext uri="{FF2B5EF4-FFF2-40B4-BE49-F238E27FC236}">
                <a16:creationId xmlns:a16="http://schemas.microsoft.com/office/drawing/2014/main" id="{592E6974-3D7C-A9DC-3A0B-5939902954B0}"/>
              </a:ext>
            </a:extLst>
          </p:cNvPr>
          <p:cNvSpPr txBox="1"/>
          <p:nvPr/>
        </p:nvSpPr>
        <p:spPr>
          <a:xfrm>
            <a:off x="777594" y="0"/>
            <a:ext cx="11869640" cy="1323439"/>
          </a:xfrm>
          <a:prstGeom prst="rect">
            <a:avLst/>
          </a:prstGeom>
          <a:noFill/>
        </p:spPr>
        <p:txBody>
          <a:bodyPr wrap="square" rtlCol="0">
            <a:spAutoFit/>
          </a:bodyPr>
          <a:lstStyle/>
          <a:p>
            <a:pPr algn="ctr"/>
            <a:r>
              <a:rPr lang="es-AR" sz="4000" dirty="0">
                <a:latin typeface="Work Sans" pitchFamily="2" charset="0"/>
              </a:rPr>
              <a:t>Combinación de fideicomisos </a:t>
            </a:r>
          </a:p>
          <a:p>
            <a:pPr algn="ctr"/>
            <a:r>
              <a:rPr lang="es-AR" sz="4000" dirty="0">
                <a:latin typeface="Work Sans" pitchFamily="2" charset="0"/>
              </a:rPr>
              <a:t>y </a:t>
            </a:r>
            <a:r>
              <a:rPr lang="es-AR" sz="4000" dirty="0" err="1">
                <a:latin typeface="Work Sans" pitchFamily="2" charset="0"/>
              </a:rPr>
              <a:t>pers</a:t>
            </a:r>
            <a:r>
              <a:rPr lang="es-AR" sz="4000" dirty="0">
                <a:latin typeface="Work Sans" pitchFamily="2" charset="0"/>
              </a:rPr>
              <a:t>. jurídicas</a:t>
            </a:r>
            <a:endParaRPr lang="en-GB" sz="4000" dirty="0">
              <a:latin typeface="Work Sans" pitchFamily="2" charset="0"/>
            </a:endParaRPr>
          </a:p>
        </p:txBody>
      </p:sp>
    </p:spTree>
    <p:extLst>
      <p:ext uri="{BB962C8B-B14F-4D97-AF65-F5344CB8AC3E}">
        <p14:creationId xmlns:p14="http://schemas.microsoft.com/office/powerpoint/2010/main" val="2435094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994C5-493E-DFCA-E96F-9A5EB4CB67C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094A70A-0992-6639-8FFE-FA9A5EAE4D6B}"/>
              </a:ext>
            </a:extLst>
          </p:cNvPr>
          <p:cNvPicPr>
            <a:picLocks noChangeAspect="1"/>
          </p:cNvPicPr>
          <p:nvPr/>
        </p:nvPicPr>
        <p:blipFill rotWithShape="1">
          <a:blip r:embed="rId3"/>
          <a:srcRect r="43797"/>
          <a:stretch/>
        </p:blipFill>
        <p:spPr bwMode="auto">
          <a:xfrm>
            <a:off x="2985212" y="621680"/>
            <a:ext cx="6941994" cy="5067919"/>
          </a:xfrm>
          <a:prstGeom prst="rect">
            <a:avLst/>
          </a:prstGeom>
          <a:solidFill>
            <a:schemeClr val="bg1"/>
          </a:solid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602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19E6BC-0829-96CD-436F-3CF9BA1E58F9}"/>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09C69A7-24EA-126B-86D3-6B19D6F85888}"/>
              </a:ext>
            </a:extLst>
          </p:cNvPr>
          <p:cNvSpPr txBox="1"/>
          <p:nvPr/>
        </p:nvSpPr>
        <p:spPr>
          <a:xfrm>
            <a:off x="150820" y="428178"/>
            <a:ext cx="11890359" cy="5509200"/>
          </a:xfrm>
          <a:prstGeom prst="rect">
            <a:avLst/>
          </a:prstGeom>
          <a:noFill/>
          <a:ln>
            <a:noFill/>
          </a:ln>
        </p:spPr>
        <p:txBody>
          <a:bodyPr wrap="square" rtlCol="0">
            <a:spAutoFit/>
          </a:bodyPr>
          <a:lstStyle/>
          <a:p>
            <a:r>
              <a:rPr lang="es-ES" sz="3200" dirty="0"/>
              <a:t>Sudáfrica intervino en el tribunal estadounidense y presentó pruebas de que las ganancias ilegales ascendían a 60 millones de dólares. </a:t>
            </a:r>
          </a:p>
          <a:p>
            <a:endParaRPr lang="es-ES" sz="3200" dirty="0"/>
          </a:p>
          <a:p>
            <a:r>
              <a:rPr lang="es-ES" sz="3200" dirty="0"/>
              <a:t>En 2011, los tribunales de apelación estadounidenses dictaminaron que Sudáfrica era una víctima legítima.</a:t>
            </a:r>
          </a:p>
          <a:p>
            <a:endParaRPr lang="es-ES" sz="3200" dirty="0"/>
          </a:p>
          <a:p>
            <a:r>
              <a:rPr lang="es-ES" sz="3200" dirty="0"/>
              <a:t>En 2013, </a:t>
            </a:r>
            <a:r>
              <a:rPr lang="es-ES" sz="3200" dirty="0" err="1"/>
              <a:t>Bengis</a:t>
            </a:r>
            <a:r>
              <a:rPr lang="es-ES" sz="3200" dirty="0"/>
              <a:t> recibió la orden de pagar una indemnización de 22 millones de dólares.</a:t>
            </a:r>
          </a:p>
          <a:p>
            <a:endParaRPr lang="es-ES" sz="3200" dirty="0"/>
          </a:p>
          <a:p>
            <a:r>
              <a:rPr lang="es-ES" sz="3200" dirty="0" err="1"/>
              <a:t>Bengis</a:t>
            </a:r>
            <a:r>
              <a:rPr lang="es-ES" sz="3200" dirty="0"/>
              <a:t> no pagó la indemnización porque no tenía los fondos para hacerlo…</a:t>
            </a:r>
            <a:endParaRPr lang="en-US" sz="3000" dirty="0">
              <a:solidFill>
                <a:srgbClr val="FF0000"/>
              </a:solidFill>
            </a:endParaRPr>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2108591" cy="369332"/>
          </a:xfrm>
          <a:prstGeom prst="rect">
            <a:avLst/>
          </a:prstGeom>
          <a:noFill/>
        </p:spPr>
        <p:txBody>
          <a:bodyPr wrap="none" rtlCol="0">
            <a:spAutoFit/>
          </a:bodyPr>
          <a:lstStyle/>
          <a:p>
            <a:r>
              <a:rPr lang="en-US" dirty="0"/>
              <a:t>Basel Governance: </a:t>
            </a:r>
            <a:endParaRPr lang="en-GB" dirty="0"/>
          </a:p>
        </p:txBody>
      </p:sp>
    </p:spTree>
    <p:extLst>
      <p:ext uri="{BB962C8B-B14F-4D97-AF65-F5344CB8AC3E}">
        <p14:creationId xmlns:p14="http://schemas.microsoft.com/office/powerpoint/2010/main" val="301153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994C5-493E-DFCA-E96F-9A5EB4CB67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439D24E-37C5-92CC-4234-8A672CDDF7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0062" y="1047440"/>
            <a:ext cx="8827733" cy="4763119"/>
          </a:xfrm>
          <a:prstGeom prst="rect">
            <a:avLst/>
          </a:prstGeom>
          <a:solidFill>
            <a:schemeClr val="bg1"/>
          </a:solidFill>
          <a:ln>
            <a:solidFill>
              <a:schemeClr val="tx1"/>
            </a:solidFill>
          </a:ln>
        </p:spPr>
      </p:pic>
    </p:spTree>
    <p:extLst>
      <p:ext uri="{BB962C8B-B14F-4D97-AF65-F5344CB8AC3E}">
        <p14:creationId xmlns:p14="http://schemas.microsoft.com/office/powerpoint/2010/main" val="1485642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a:extLst>
              <a:ext uri="{FF2B5EF4-FFF2-40B4-BE49-F238E27FC236}">
                <a16:creationId xmlns:a16="http://schemas.microsoft.com/office/drawing/2014/main" id="{46D37A27-A08D-005C-689D-AB8CC24803B6}"/>
              </a:ext>
            </a:extLst>
          </p:cNvPr>
          <p:cNvSpPr txBox="1"/>
          <p:nvPr/>
        </p:nvSpPr>
        <p:spPr>
          <a:xfrm>
            <a:off x="1692302" y="132563"/>
            <a:ext cx="9051235" cy="707886"/>
          </a:xfrm>
          <a:prstGeom prst="rect">
            <a:avLst/>
          </a:prstGeom>
          <a:noFill/>
        </p:spPr>
        <p:txBody>
          <a:bodyPr wrap="square" rtlCol="0">
            <a:spAutoFit/>
          </a:bodyPr>
          <a:lstStyle/>
          <a:p>
            <a:pPr algn="ctr"/>
            <a:r>
              <a:rPr lang="es-AR" sz="4000" dirty="0">
                <a:latin typeface="Work Sans" pitchFamily="2" charset="0"/>
              </a:rPr>
              <a:t>Análisis de Fideicomisos</a:t>
            </a:r>
          </a:p>
        </p:txBody>
      </p:sp>
      <p:sp>
        <p:nvSpPr>
          <p:cNvPr id="3" name="TextBox 20">
            <a:extLst>
              <a:ext uri="{FF2B5EF4-FFF2-40B4-BE49-F238E27FC236}">
                <a16:creationId xmlns:a16="http://schemas.microsoft.com/office/drawing/2014/main" id="{115F4A29-37E4-73FC-5D9F-43F3AA1783E8}"/>
              </a:ext>
            </a:extLst>
          </p:cNvPr>
          <p:cNvSpPr txBox="1"/>
          <p:nvPr/>
        </p:nvSpPr>
        <p:spPr>
          <a:xfrm>
            <a:off x="84151" y="965683"/>
            <a:ext cx="12023698" cy="5632311"/>
          </a:xfrm>
          <a:prstGeom prst="rect">
            <a:avLst/>
          </a:prstGeom>
          <a:noFill/>
        </p:spPr>
        <p:txBody>
          <a:bodyPr wrap="square" rtlCol="0">
            <a:spAutoFit/>
          </a:bodyPr>
          <a:lstStyle/>
          <a:p>
            <a:r>
              <a:rPr lang="es-ES" sz="3000" dirty="0">
                <a:latin typeface="Work Sans" pitchFamily="2" charset="0"/>
              </a:rPr>
              <a:t>1-Instrumento de fideicomiso y carta de deseos</a:t>
            </a:r>
          </a:p>
          <a:p>
            <a:r>
              <a:rPr lang="es-ES" sz="3000" dirty="0">
                <a:latin typeface="Work Sans" pitchFamily="2" charset="0"/>
              </a:rPr>
              <a:t>2-Poderes del fiduciante y protector</a:t>
            </a:r>
          </a:p>
          <a:p>
            <a:r>
              <a:rPr lang="es-ES" sz="3000" dirty="0">
                <a:latin typeface="Work Sans" pitchFamily="2" charset="0"/>
              </a:rPr>
              <a:t>3-Lista de beneficiarios y distribuciones</a:t>
            </a:r>
          </a:p>
          <a:p>
            <a:r>
              <a:rPr lang="es-ES" sz="3000" dirty="0">
                <a:latin typeface="Work Sans" pitchFamily="2" charset="0"/>
              </a:rPr>
              <a:t>4-Instrucción del fideicomitente </a:t>
            </a:r>
          </a:p>
          <a:p>
            <a:r>
              <a:rPr lang="es-ES" sz="3000" dirty="0">
                <a:latin typeface="Work Sans" pitchFamily="2" charset="0"/>
              </a:rPr>
              <a:t>y  acciones de los </a:t>
            </a:r>
            <a:r>
              <a:rPr lang="es-ES" sz="3000" dirty="0" err="1">
                <a:latin typeface="Work Sans" pitchFamily="2" charset="0"/>
              </a:rPr>
              <a:t>fiduciarioes</a:t>
            </a:r>
            <a:endParaRPr lang="es-ES" sz="3000" dirty="0">
              <a:latin typeface="Work Sans" pitchFamily="2" charset="0"/>
            </a:endParaRPr>
          </a:p>
          <a:p>
            <a:r>
              <a:rPr lang="es-ES" sz="3000" dirty="0">
                <a:latin typeface="Work Sans" pitchFamily="2" charset="0"/>
              </a:rPr>
              <a:t>5-Capacidad financiera del </a:t>
            </a:r>
          </a:p>
          <a:p>
            <a:r>
              <a:rPr lang="es-ES" sz="3000" dirty="0">
                <a:latin typeface="Work Sans" pitchFamily="2" charset="0"/>
              </a:rPr>
              <a:t>Fiduciante</a:t>
            </a:r>
          </a:p>
          <a:p>
            <a:r>
              <a:rPr lang="es-ES" sz="3000" dirty="0">
                <a:latin typeface="Work Sans" pitchFamily="2" charset="0"/>
              </a:rPr>
              <a:t>6-Relación entre fideicomitente</a:t>
            </a:r>
          </a:p>
          <a:p>
            <a:r>
              <a:rPr lang="es-ES" sz="3000" dirty="0">
                <a:latin typeface="Work Sans" pitchFamily="2" charset="0"/>
              </a:rPr>
              <a:t> y beneficiario</a:t>
            </a:r>
          </a:p>
          <a:p>
            <a:r>
              <a:rPr lang="es-ES" sz="3000" dirty="0">
                <a:latin typeface="Work Sans" pitchFamily="2" charset="0"/>
              </a:rPr>
              <a:t>7-Cambios sospechosos en las </a:t>
            </a:r>
          </a:p>
          <a:p>
            <a:r>
              <a:rPr lang="es-ES" sz="3000" dirty="0">
                <a:latin typeface="Work Sans" pitchFamily="2" charset="0"/>
              </a:rPr>
              <a:t>partes</a:t>
            </a:r>
          </a:p>
          <a:p>
            <a:r>
              <a:rPr lang="es-ES" sz="3000" dirty="0">
                <a:latin typeface="Work Sans" pitchFamily="2" charset="0"/>
              </a:rPr>
              <a:t>8-Información fiscal y bancaria</a:t>
            </a:r>
            <a:endParaRPr lang="es-AR" sz="3000" dirty="0">
              <a:latin typeface="Work Sans" pitchFamily="2" charset="0"/>
            </a:endParaRPr>
          </a:p>
        </p:txBody>
      </p:sp>
      <p:pic>
        <p:nvPicPr>
          <p:cNvPr id="5" name="Picture 4">
            <a:extLst>
              <a:ext uri="{FF2B5EF4-FFF2-40B4-BE49-F238E27FC236}">
                <a16:creationId xmlns:a16="http://schemas.microsoft.com/office/drawing/2014/main" id="{3CB7D879-9315-B271-65DF-8EAF5B9B7142}"/>
              </a:ext>
            </a:extLst>
          </p:cNvPr>
          <p:cNvPicPr>
            <a:picLocks noChangeAspect="1"/>
          </p:cNvPicPr>
          <p:nvPr/>
        </p:nvPicPr>
        <p:blipFill>
          <a:blip r:embed="rId2"/>
          <a:stretch>
            <a:fillRect/>
          </a:stretch>
        </p:blipFill>
        <p:spPr>
          <a:xfrm>
            <a:off x="6286202" y="2437739"/>
            <a:ext cx="5821647" cy="4285489"/>
          </a:xfrm>
          <a:prstGeom prst="rect">
            <a:avLst/>
          </a:prstGeom>
        </p:spPr>
      </p:pic>
    </p:spTree>
    <p:extLst>
      <p:ext uri="{BB962C8B-B14F-4D97-AF65-F5344CB8AC3E}">
        <p14:creationId xmlns:p14="http://schemas.microsoft.com/office/powerpoint/2010/main" val="1213652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82572-E014-286E-C59A-3B5A42DB6707}"/>
            </a:ext>
          </a:extLst>
        </p:cNvPr>
        <p:cNvGrpSpPr/>
        <p:nvPr/>
      </p:nvGrpSpPr>
      <p:grpSpPr>
        <a:xfrm>
          <a:off x="0" y="0"/>
          <a:ext cx="0" cy="0"/>
          <a:chOff x="0" y="0"/>
          <a:chExt cx="0" cy="0"/>
        </a:xfrm>
      </p:grpSpPr>
      <p:sp>
        <p:nvSpPr>
          <p:cNvPr id="34" name="TextBox 20">
            <a:extLst>
              <a:ext uri="{FF2B5EF4-FFF2-40B4-BE49-F238E27FC236}">
                <a16:creationId xmlns:a16="http://schemas.microsoft.com/office/drawing/2014/main" id="{83DC2961-42BC-BADC-DB46-05256E5224DB}"/>
              </a:ext>
            </a:extLst>
          </p:cNvPr>
          <p:cNvSpPr txBox="1"/>
          <p:nvPr/>
        </p:nvSpPr>
        <p:spPr>
          <a:xfrm>
            <a:off x="0" y="1497702"/>
            <a:ext cx="11623041" cy="4401205"/>
          </a:xfrm>
          <a:prstGeom prst="rect">
            <a:avLst/>
          </a:prstGeom>
          <a:noFill/>
        </p:spPr>
        <p:txBody>
          <a:bodyPr wrap="square" rtlCol="0">
            <a:spAutoFit/>
          </a:bodyPr>
          <a:lstStyle/>
          <a:p>
            <a:r>
              <a:rPr lang="es-AR" sz="3500" dirty="0">
                <a:latin typeface="Work Sans" pitchFamily="2" charset="0"/>
              </a:rPr>
              <a:t>Beneficiarios Finales de Fideicomisos</a:t>
            </a:r>
          </a:p>
          <a:p>
            <a:endParaRPr lang="es-AR" sz="3500" dirty="0">
              <a:latin typeface="Work Sans" pitchFamily="2" charset="0"/>
            </a:endParaRPr>
          </a:p>
          <a:p>
            <a:r>
              <a:rPr lang="es-AR" sz="3500" dirty="0">
                <a:latin typeface="Work Sans" pitchFamily="2" charset="0"/>
              </a:rPr>
              <a:t>Propuestas:</a:t>
            </a:r>
          </a:p>
          <a:p>
            <a:r>
              <a:rPr lang="es-AR" sz="3500" dirty="0">
                <a:latin typeface="Work Sans" pitchFamily="2" charset="0"/>
              </a:rPr>
              <a:t>Transparencia de Beneficiarios Finales</a:t>
            </a:r>
          </a:p>
          <a:p>
            <a:endParaRPr lang="es-AR" sz="3500" dirty="0">
              <a:latin typeface="Work Sans" pitchFamily="2" charset="0"/>
            </a:endParaRPr>
          </a:p>
          <a:p>
            <a:r>
              <a:rPr lang="es-AR" sz="3500" dirty="0">
                <a:latin typeface="Work Sans" pitchFamily="2" charset="0"/>
              </a:rPr>
              <a:t>Beneficiarios Finales de Activos</a:t>
            </a:r>
          </a:p>
          <a:p>
            <a:endParaRPr lang="es-AR" sz="3500" dirty="0">
              <a:latin typeface="Work Sans" pitchFamily="2" charset="0"/>
            </a:endParaRPr>
          </a:p>
          <a:p>
            <a:r>
              <a:rPr lang="es-AR" sz="3500" dirty="0">
                <a:latin typeface="Work Sans" pitchFamily="2" charset="0"/>
              </a:rPr>
              <a:t>Beneficiarios Finales e </a:t>
            </a:r>
            <a:r>
              <a:rPr lang="es-AR" sz="3500" dirty="0" err="1">
                <a:latin typeface="Work Sans" pitchFamily="2" charset="0"/>
              </a:rPr>
              <a:t>Int</a:t>
            </a:r>
            <a:r>
              <a:rPr lang="es-AR" sz="3500" dirty="0">
                <a:latin typeface="Work Sans" pitchFamily="2" charset="0"/>
              </a:rPr>
              <a:t>. de </a:t>
            </a:r>
            <a:r>
              <a:rPr lang="es-AR" sz="3500" dirty="0" err="1">
                <a:latin typeface="Work Sans" pitchFamily="2" charset="0"/>
              </a:rPr>
              <a:t>Info</a:t>
            </a:r>
            <a:endParaRPr lang="es-AR" sz="3500" dirty="0">
              <a:latin typeface="Work Sans" pitchFamily="2" charset="0"/>
            </a:endParaRPr>
          </a:p>
        </p:txBody>
      </p:sp>
      <p:sp>
        <p:nvSpPr>
          <p:cNvPr id="4" name="TextBox 20">
            <a:extLst>
              <a:ext uri="{FF2B5EF4-FFF2-40B4-BE49-F238E27FC236}">
                <a16:creationId xmlns:a16="http://schemas.microsoft.com/office/drawing/2014/main" id="{7A4738C3-A014-1872-D8E3-B507CA4E5B26}"/>
              </a:ext>
            </a:extLst>
          </p:cNvPr>
          <p:cNvSpPr txBox="1"/>
          <p:nvPr/>
        </p:nvSpPr>
        <p:spPr>
          <a:xfrm>
            <a:off x="1086678" y="152883"/>
            <a:ext cx="9051235" cy="707886"/>
          </a:xfrm>
          <a:prstGeom prst="rect">
            <a:avLst/>
          </a:prstGeom>
          <a:noFill/>
        </p:spPr>
        <p:txBody>
          <a:bodyPr wrap="square" rtlCol="0">
            <a:spAutoFit/>
          </a:bodyPr>
          <a:lstStyle/>
          <a:p>
            <a:pPr algn="ctr"/>
            <a:r>
              <a:rPr lang="es-AR" sz="4000" dirty="0">
                <a:latin typeface="Work Sans" pitchFamily="2" charset="0"/>
              </a:rPr>
              <a:t>Agenda</a:t>
            </a:r>
            <a:endParaRPr lang="en-GB" sz="4000" dirty="0">
              <a:latin typeface="Work Sans" pitchFamily="2" charset="0"/>
            </a:endParaRPr>
          </a:p>
        </p:txBody>
      </p:sp>
      <p:sp>
        <p:nvSpPr>
          <p:cNvPr id="3" name="Rectangle 2">
            <a:extLst>
              <a:ext uri="{FF2B5EF4-FFF2-40B4-BE49-F238E27FC236}">
                <a16:creationId xmlns:a16="http://schemas.microsoft.com/office/drawing/2014/main" id="{69F78416-DE52-CCB4-1CEF-8CAEA2825C8C}"/>
              </a:ext>
            </a:extLst>
          </p:cNvPr>
          <p:cNvSpPr/>
          <p:nvPr/>
        </p:nvSpPr>
        <p:spPr>
          <a:xfrm>
            <a:off x="40640" y="2681066"/>
            <a:ext cx="11541760" cy="1127760"/>
          </a:xfrm>
          <a:prstGeom prst="rect">
            <a:avLst/>
          </a:prstGeom>
          <a:solidFill>
            <a:srgbClr val="426042">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Tree>
    <p:extLst>
      <p:ext uri="{BB962C8B-B14F-4D97-AF65-F5344CB8AC3E}">
        <p14:creationId xmlns:p14="http://schemas.microsoft.com/office/powerpoint/2010/main" val="1918794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DE438A-C564-43DA-98F1-1AD8109CFCDC}"/>
              </a:ext>
            </a:extLst>
          </p:cNvPr>
          <p:cNvSpPr>
            <a:spLocks noGrp="1"/>
          </p:cNvSpPr>
          <p:nvPr>
            <p:ph type="title"/>
          </p:nvPr>
        </p:nvSpPr>
        <p:spPr>
          <a:xfrm>
            <a:off x="1098549" y="0"/>
            <a:ext cx="9293225" cy="1485899"/>
          </a:xfrm>
        </p:spPr>
        <p:txBody>
          <a:bodyPr/>
          <a:lstStyle/>
          <a:p>
            <a:pPr algn="ctr"/>
            <a:r>
              <a:rPr lang="en-GB" dirty="0" err="1"/>
              <a:t>Propuestas</a:t>
            </a:r>
            <a:endParaRPr lang="en-GB" dirty="0"/>
          </a:p>
        </p:txBody>
      </p:sp>
      <p:sp>
        <p:nvSpPr>
          <p:cNvPr id="5" name="TextBox 20">
            <a:extLst>
              <a:ext uri="{FF2B5EF4-FFF2-40B4-BE49-F238E27FC236}">
                <a16:creationId xmlns:a16="http://schemas.microsoft.com/office/drawing/2014/main" id="{AB2875FF-4FB6-4447-8F54-9CB21AD414A8}"/>
              </a:ext>
            </a:extLst>
          </p:cNvPr>
          <p:cNvSpPr txBox="1"/>
          <p:nvPr/>
        </p:nvSpPr>
        <p:spPr>
          <a:xfrm>
            <a:off x="0" y="1059179"/>
            <a:ext cx="11944350" cy="2308324"/>
          </a:xfrm>
          <a:prstGeom prst="rect">
            <a:avLst/>
          </a:prstGeom>
          <a:noFill/>
        </p:spPr>
        <p:txBody>
          <a:bodyPr wrap="square" rtlCol="0">
            <a:spAutoFit/>
          </a:bodyPr>
          <a:lstStyle/>
          <a:p>
            <a:pPr marL="742950" indent="-742950">
              <a:buAutoNum type="arabicParenR"/>
            </a:pPr>
            <a:r>
              <a:rPr lang="es-AR" sz="3600" dirty="0">
                <a:latin typeface="Work Sans" pitchFamily="2" charset="0"/>
              </a:rPr>
              <a:t>Registrar BF de vehículos jurídicos locales, o extranjeros c/ bienes, operaciones o participantes (accionista, BF) en el país</a:t>
            </a:r>
          </a:p>
          <a:p>
            <a:pPr marL="742950" indent="-742950">
              <a:buAutoNum type="arabicParenR"/>
            </a:pPr>
            <a:endParaRPr lang="es-AR" sz="3600" dirty="0">
              <a:latin typeface="Work Sans" pitchFamily="2" charset="0"/>
            </a:endParaRPr>
          </a:p>
        </p:txBody>
      </p:sp>
      <p:pic>
        <p:nvPicPr>
          <p:cNvPr id="85" name="Picture 84">
            <a:extLst>
              <a:ext uri="{FF2B5EF4-FFF2-40B4-BE49-F238E27FC236}">
                <a16:creationId xmlns:a16="http://schemas.microsoft.com/office/drawing/2014/main" id="{55C1BD3A-7BCE-D4EE-47E8-0FC768A470C7}"/>
              </a:ext>
            </a:extLst>
          </p:cNvPr>
          <p:cNvPicPr>
            <a:picLocks noChangeAspect="1"/>
          </p:cNvPicPr>
          <p:nvPr/>
        </p:nvPicPr>
        <p:blipFill>
          <a:blip r:embed="rId3"/>
          <a:stretch>
            <a:fillRect/>
          </a:stretch>
        </p:blipFill>
        <p:spPr>
          <a:xfrm>
            <a:off x="2390775" y="2981639"/>
            <a:ext cx="7162800" cy="3481221"/>
          </a:xfrm>
          <a:prstGeom prst="rect">
            <a:avLst/>
          </a:prstGeom>
        </p:spPr>
      </p:pic>
    </p:spTree>
    <p:extLst>
      <p:ext uri="{BB962C8B-B14F-4D97-AF65-F5344CB8AC3E}">
        <p14:creationId xmlns:p14="http://schemas.microsoft.com/office/powerpoint/2010/main" val="2201699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C8D2C-0839-F69A-6BD5-C484227FBE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1A74DBA-5886-A200-7811-05A177AE3940}"/>
              </a:ext>
            </a:extLst>
          </p:cNvPr>
          <p:cNvSpPr>
            <a:spLocks noGrp="1"/>
          </p:cNvSpPr>
          <p:nvPr>
            <p:ph type="title"/>
          </p:nvPr>
        </p:nvSpPr>
        <p:spPr>
          <a:xfrm>
            <a:off x="1098549" y="0"/>
            <a:ext cx="9293225" cy="1485899"/>
          </a:xfrm>
        </p:spPr>
        <p:txBody>
          <a:bodyPr/>
          <a:lstStyle/>
          <a:p>
            <a:pPr algn="ctr"/>
            <a:r>
              <a:rPr lang="en-GB" dirty="0" err="1"/>
              <a:t>Propuestas</a:t>
            </a:r>
            <a:endParaRPr lang="en-GB" dirty="0"/>
          </a:p>
        </p:txBody>
      </p:sp>
      <p:sp>
        <p:nvSpPr>
          <p:cNvPr id="5" name="TextBox 20">
            <a:extLst>
              <a:ext uri="{FF2B5EF4-FFF2-40B4-BE49-F238E27FC236}">
                <a16:creationId xmlns:a16="http://schemas.microsoft.com/office/drawing/2014/main" id="{22990E9E-BB18-C1A8-70AE-DE3CD193F010}"/>
              </a:ext>
            </a:extLst>
          </p:cNvPr>
          <p:cNvSpPr txBox="1"/>
          <p:nvPr/>
        </p:nvSpPr>
        <p:spPr>
          <a:xfrm>
            <a:off x="0" y="1059179"/>
            <a:ext cx="11944350" cy="2862322"/>
          </a:xfrm>
          <a:prstGeom prst="rect">
            <a:avLst/>
          </a:prstGeom>
          <a:noFill/>
        </p:spPr>
        <p:txBody>
          <a:bodyPr wrap="square" rtlCol="0">
            <a:spAutoFit/>
          </a:bodyPr>
          <a:lstStyle/>
          <a:p>
            <a:r>
              <a:rPr lang="es-AR" sz="3600" dirty="0">
                <a:latin typeface="Work Sans" pitchFamily="2" charset="0"/>
              </a:rPr>
              <a:t>2) Identificar como BF a cualquier individuo c/ propiedad, control o beneficios (sin umbral), incluyendo a apoderados, acreedores y especuladores con exposición política/económica</a:t>
            </a:r>
            <a:endParaRPr lang="en-GB" sz="3600" dirty="0">
              <a:latin typeface="Work Sans" pitchFamily="2" charset="0"/>
            </a:endParaRPr>
          </a:p>
          <a:p>
            <a:endParaRPr lang="es-AR" sz="3600" dirty="0">
              <a:latin typeface="Work Sans" pitchFamily="2" charset="0"/>
            </a:endParaRPr>
          </a:p>
        </p:txBody>
      </p:sp>
      <p:pic>
        <p:nvPicPr>
          <p:cNvPr id="4" name="Picture 3">
            <a:extLst>
              <a:ext uri="{FF2B5EF4-FFF2-40B4-BE49-F238E27FC236}">
                <a16:creationId xmlns:a16="http://schemas.microsoft.com/office/drawing/2014/main" id="{F1E61183-49A9-F814-7E30-A36E14DAED26}"/>
              </a:ext>
            </a:extLst>
          </p:cNvPr>
          <p:cNvPicPr>
            <a:picLocks noChangeAspect="1"/>
          </p:cNvPicPr>
          <p:nvPr/>
        </p:nvPicPr>
        <p:blipFill>
          <a:blip r:embed="rId3"/>
          <a:stretch>
            <a:fillRect/>
          </a:stretch>
        </p:blipFill>
        <p:spPr>
          <a:xfrm>
            <a:off x="3029778" y="3429000"/>
            <a:ext cx="6132443" cy="3361050"/>
          </a:xfrm>
          <a:prstGeom prst="rect">
            <a:avLst/>
          </a:prstGeom>
        </p:spPr>
      </p:pic>
    </p:spTree>
    <p:extLst>
      <p:ext uri="{BB962C8B-B14F-4D97-AF65-F5344CB8AC3E}">
        <p14:creationId xmlns:p14="http://schemas.microsoft.com/office/powerpoint/2010/main" val="3545102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F09D7-9025-0DA0-F8A8-A150445270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1591E4-C7EA-2402-98D3-9A4A40F23C06}"/>
              </a:ext>
            </a:extLst>
          </p:cNvPr>
          <p:cNvSpPr>
            <a:spLocks noGrp="1"/>
          </p:cNvSpPr>
          <p:nvPr>
            <p:ph type="title"/>
          </p:nvPr>
        </p:nvSpPr>
        <p:spPr>
          <a:xfrm>
            <a:off x="1098549" y="0"/>
            <a:ext cx="9293225" cy="1485899"/>
          </a:xfrm>
        </p:spPr>
        <p:txBody>
          <a:bodyPr/>
          <a:lstStyle/>
          <a:p>
            <a:pPr algn="ctr"/>
            <a:r>
              <a:rPr lang="en-GB" dirty="0" err="1"/>
              <a:t>Propuestas</a:t>
            </a:r>
            <a:endParaRPr lang="en-GB" dirty="0"/>
          </a:p>
        </p:txBody>
      </p:sp>
      <p:sp>
        <p:nvSpPr>
          <p:cNvPr id="5" name="TextBox 20">
            <a:extLst>
              <a:ext uri="{FF2B5EF4-FFF2-40B4-BE49-F238E27FC236}">
                <a16:creationId xmlns:a16="http://schemas.microsoft.com/office/drawing/2014/main" id="{FF381AA4-5C61-8599-4AD6-CCA219BAECBA}"/>
              </a:ext>
            </a:extLst>
          </p:cNvPr>
          <p:cNvSpPr txBox="1"/>
          <p:nvPr/>
        </p:nvSpPr>
        <p:spPr>
          <a:xfrm>
            <a:off x="0" y="1414779"/>
            <a:ext cx="11944350" cy="4524315"/>
          </a:xfrm>
          <a:prstGeom prst="rect">
            <a:avLst/>
          </a:prstGeom>
          <a:noFill/>
        </p:spPr>
        <p:txBody>
          <a:bodyPr wrap="square" rtlCol="0">
            <a:spAutoFit/>
          </a:bodyPr>
          <a:lstStyle/>
          <a:p>
            <a:r>
              <a:rPr lang="es-AR" sz="3600" dirty="0">
                <a:latin typeface="Work Sans" pitchFamily="2" charset="0"/>
              </a:rPr>
              <a:t>3) Registración con “efecto constitutivo” (existencia de vehículo jurídico &amp; derechos a voto, dividendo, </a:t>
            </a:r>
            <a:r>
              <a:rPr lang="es-AR" sz="3600" dirty="0" err="1">
                <a:latin typeface="Work Sans" pitchFamily="2" charset="0"/>
              </a:rPr>
              <a:t>etc</a:t>
            </a:r>
            <a:r>
              <a:rPr lang="es-AR" sz="3600" dirty="0">
                <a:latin typeface="Work Sans" pitchFamily="2" charset="0"/>
              </a:rPr>
              <a:t> existen DESDE registración)</a:t>
            </a:r>
          </a:p>
          <a:p>
            <a:endParaRPr lang="es-AR" sz="3600" dirty="0">
              <a:latin typeface="Work Sans" pitchFamily="2" charset="0"/>
            </a:endParaRPr>
          </a:p>
          <a:p>
            <a:r>
              <a:rPr lang="es-AR" sz="3600" dirty="0">
                <a:latin typeface="Work Sans" pitchFamily="2" charset="0"/>
              </a:rPr>
              <a:t>4) Prohibición de fideicomisos complejos, o </a:t>
            </a:r>
            <a:r>
              <a:rPr lang="es-AR" sz="3600" dirty="0" err="1">
                <a:latin typeface="Work Sans" pitchFamily="2" charset="0"/>
              </a:rPr>
              <a:t>des-reconocer</a:t>
            </a:r>
            <a:r>
              <a:rPr lang="es-AR" sz="3600" dirty="0">
                <a:latin typeface="Work Sans" pitchFamily="2" charset="0"/>
              </a:rPr>
              <a:t> al fideicomiso (considerar al fiduciante como el propietario de los bienes)</a:t>
            </a:r>
            <a:endParaRPr lang="en-GB" sz="3600" dirty="0">
              <a:latin typeface="Work Sans" pitchFamily="2" charset="0"/>
            </a:endParaRPr>
          </a:p>
          <a:p>
            <a:endParaRPr lang="es-AR" sz="3600" dirty="0">
              <a:latin typeface="Work Sans" pitchFamily="2" charset="0"/>
            </a:endParaRPr>
          </a:p>
        </p:txBody>
      </p:sp>
    </p:spTree>
    <p:extLst>
      <p:ext uri="{BB962C8B-B14F-4D97-AF65-F5344CB8AC3E}">
        <p14:creationId xmlns:p14="http://schemas.microsoft.com/office/powerpoint/2010/main" val="285066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DE438A-C564-43DA-98F1-1AD8109CFCDC}"/>
              </a:ext>
            </a:extLst>
          </p:cNvPr>
          <p:cNvSpPr>
            <a:spLocks noGrp="1"/>
          </p:cNvSpPr>
          <p:nvPr>
            <p:ph type="title"/>
          </p:nvPr>
        </p:nvSpPr>
        <p:spPr>
          <a:xfrm>
            <a:off x="1338532" y="-61185"/>
            <a:ext cx="8724900" cy="1485899"/>
          </a:xfrm>
        </p:spPr>
        <p:txBody>
          <a:bodyPr/>
          <a:lstStyle/>
          <a:p>
            <a:pPr algn="ctr"/>
            <a:r>
              <a:rPr lang="es-AR" dirty="0">
                <a:latin typeface="Work Sans SemiBold"/>
              </a:rPr>
              <a:t>Propuestas</a:t>
            </a:r>
            <a:endParaRPr lang="en-GB" dirty="0">
              <a:latin typeface="Work Sans SemiBold"/>
            </a:endParaRPr>
          </a:p>
        </p:txBody>
      </p:sp>
      <p:sp>
        <p:nvSpPr>
          <p:cNvPr id="34" name="TextBox 20">
            <a:extLst>
              <a:ext uri="{FF2B5EF4-FFF2-40B4-BE49-F238E27FC236}">
                <a16:creationId xmlns:a16="http://schemas.microsoft.com/office/drawing/2014/main" id="{B0E74DAE-6FD8-4BED-B374-3DC3D09AA1A5}"/>
              </a:ext>
            </a:extLst>
          </p:cNvPr>
          <p:cNvSpPr txBox="1"/>
          <p:nvPr/>
        </p:nvSpPr>
        <p:spPr>
          <a:xfrm>
            <a:off x="214109" y="1788800"/>
            <a:ext cx="11703571" cy="2862322"/>
          </a:xfrm>
          <a:prstGeom prst="rect">
            <a:avLst/>
          </a:prstGeom>
          <a:noFill/>
        </p:spPr>
        <p:txBody>
          <a:bodyPr wrap="square" rtlCol="0">
            <a:spAutoFit/>
          </a:bodyPr>
          <a:lstStyle/>
          <a:p>
            <a:r>
              <a:rPr lang="en-US" sz="3000" dirty="0">
                <a:latin typeface="Work Sans" pitchFamily="2" charset="0"/>
              </a:rPr>
              <a:t>-</a:t>
            </a:r>
            <a:r>
              <a:rPr lang="es-AR" sz="3000" dirty="0">
                <a:latin typeface="Work Sans" pitchFamily="2" charset="0"/>
              </a:rPr>
              <a:t>Acceso público y gratuito en datos abiertos a registros centrales de Beneficiarios Finales de personas jurídicas y fideicomisos</a:t>
            </a:r>
          </a:p>
          <a:p>
            <a:endParaRPr lang="es-AR" sz="3000" dirty="0">
              <a:latin typeface="Work Sans" pitchFamily="2" charset="0"/>
            </a:endParaRPr>
          </a:p>
          <a:p>
            <a:r>
              <a:rPr lang="es-AR" sz="3000" dirty="0">
                <a:latin typeface="Work Sans" pitchFamily="2" charset="0"/>
              </a:rPr>
              <a:t>-Divulgación de Esquemas de planificación fiscal y ocultar al BF/eludir el CRS (BEPS 12, </a:t>
            </a:r>
            <a:r>
              <a:rPr lang="es-AR" sz="3000" dirty="0">
                <a:solidFill>
                  <a:srgbClr val="002060"/>
                </a:solidFill>
                <a:latin typeface="Work Sans" pitchFamily="2" charset="0"/>
              </a:rPr>
              <a:t>DAC 6</a:t>
            </a:r>
            <a:r>
              <a:rPr lang="es-AR" sz="3000" dirty="0">
                <a:latin typeface="Work Sans" pitchFamily="2" charset="0"/>
              </a:rPr>
              <a:t>, CRS MDR)</a:t>
            </a:r>
          </a:p>
        </p:txBody>
      </p:sp>
      <p:sp>
        <p:nvSpPr>
          <p:cNvPr id="2" name="Slide Number Placeholder 1">
            <a:extLst>
              <a:ext uri="{FF2B5EF4-FFF2-40B4-BE49-F238E27FC236}">
                <a16:creationId xmlns:a16="http://schemas.microsoft.com/office/drawing/2014/main" id="{CD97B5F7-C19A-4AFF-A6E7-259ED6C6179E}"/>
              </a:ext>
            </a:extLst>
          </p:cNvPr>
          <p:cNvSpPr>
            <a:spLocks noGrp="1"/>
          </p:cNvSpPr>
          <p:nvPr>
            <p:ph type="sldNum" sz="quarter" idx="12"/>
          </p:nvPr>
        </p:nvSpPr>
        <p:spPr/>
        <p:txBody>
          <a:bodyPr/>
          <a:lstStyle/>
          <a:p>
            <a:fld id="{C3AA4C6E-0048-4F2E-8495-1029237E0D50}" type="slidenum">
              <a:rPr lang="en-GB" smtClean="0"/>
              <a:t>46</a:t>
            </a:fld>
            <a:endParaRPr lang="en-GB" dirty="0"/>
          </a:p>
        </p:txBody>
      </p:sp>
    </p:spTree>
    <p:extLst>
      <p:ext uri="{BB962C8B-B14F-4D97-AF65-F5344CB8AC3E}">
        <p14:creationId xmlns:p14="http://schemas.microsoft.com/office/powerpoint/2010/main" val="1291157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7AF9D-42F3-1CEF-8BE3-BD84E5BC035A}"/>
            </a:ext>
          </a:extLst>
        </p:cNvPr>
        <p:cNvGrpSpPr/>
        <p:nvPr/>
      </p:nvGrpSpPr>
      <p:grpSpPr>
        <a:xfrm>
          <a:off x="0" y="0"/>
          <a:ext cx="0" cy="0"/>
          <a:chOff x="0" y="0"/>
          <a:chExt cx="0" cy="0"/>
        </a:xfrm>
      </p:grpSpPr>
      <p:sp>
        <p:nvSpPr>
          <p:cNvPr id="34" name="TextBox 20">
            <a:extLst>
              <a:ext uri="{FF2B5EF4-FFF2-40B4-BE49-F238E27FC236}">
                <a16:creationId xmlns:a16="http://schemas.microsoft.com/office/drawing/2014/main" id="{78D7559C-4943-06B4-CEF6-70D2F108FF4A}"/>
              </a:ext>
            </a:extLst>
          </p:cNvPr>
          <p:cNvSpPr txBox="1"/>
          <p:nvPr/>
        </p:nvSpPr>
        <p:spPr>
          <a:xfrm>
            <a:off x="0" y="1497702"/>
            <a:ext cx="11623041" cy="4401205"/>
          </a:xfrm>
          <a:prstGeom prst="rect">
            <a:avLst/>
          </a:prstGeom>
          <a:noFill/>
        </p:spPr>
        <p:txBody>
          <a:bodyPr wrap="square" rtlCol="0">
            <a:spAutoFit/>
          </a:bodyPr>
          <a:lstStyle/>
          <a:p>
            <a:r>
              <a:rPr lang="es-AR" sz="3500" dirty="0">
                <a:latin typeface="Work Sans" pitchFamily="2" charset="0"/>
              </a:rPr>
              <a:t>Beneficiarios Finales de Fideicomisos</a:t>
            </a:r>
          </a:p>
          <a:p>
            <a:endParaRPr lang="es-AR" sz="3500" dirty="0">
              <a:latin typeface="Work Sans" pitchFamily="2" charset="0"/>
            </a:endParaRPr>
          </a:p>
          <a:p>
            <a:r>
              <a:rPr lang="es-AR" sz="3500" dirty="0">
                <a:latin typeface="Work Sans" pitchFamily="2" charset="0"/>
              </a:rPr>
              <a:t>Propuestas:</a:t>
            </a:r>
          </a:p>
          <a:p>
            <a:r>
              <a:rPr lang="es-AR" sz="3500" dirty="0">
                <a:latin typeface="Work Sans" pitchFamily="2" charset="0"/>
              </a:rPr>
              <a:t>Transparencia de Beneficiarios Finales</a:t>
            </a:r>
          </a:p>
          <a:p>
            <a:endParaRPr lang="es-AR" sz="3500" dirty="0">
              <a:latin typeface="Work Sans" pitchFamily="2" charset="0"/>
            </a:endParaRPr>
          </a:p>
          <a:p>
            <a:r>
              <a:rPr lang="es-AR" sz="3500" dirty="0">
                <a:latin typeface="Work Sans" pitchFamily="2" charset="0"/>
              </a:rPr>
              <a:t>Beneficiarios Finales de Activos</a:t>
            </a:r>
          </a:p>
          <a:p>
            <a:endParaRPr lang="es-AR" sz="3500" dirty="0">
              <a:latin typeface="Work Sans" pitchFamily="2" charset="0"/>
            </a:endParaRPr>
          </a:p>
          <a:p>
            <a:r>
              <a:rPr lang="es-AR" sz="3500" dirty="0">
                <a:latin typeface="Work Sans" pitchFamily="2" charset="0"/>
              </a:rPr>
              <a:t>Beneficiarios Finales e </a:t>
            </a:r>
            <a:r>
              <a:rPr lang="es-AR" sz="3500" dirty="0" err="1">
                <a:latin typeface="Work Sans" pitchFamily="2" charset="0"/>
              </a:rPr>
              <a:t>Int</a:t>
            </a:r>
            <a:r>
              <a:rPr lang="es-AR" sz="3500" dirty="0">
                <a:latin typeface="Work Sans" pitchFamily="2" charset="0"/>
              </a:rPr>
              <a:t>. de </a:t>
            </a:r>
            <a:r>
              <a:rPr lang="es-AR" sz="3500" dirty="0" err="1">
                <a:latin typeface="Work Sans" pitchFamily="2" charset="0"/>
              </a:rPr>
              <a:t>Info</a:t>
            </a:r>
            <a:endParaRPr lang="es-AR" sz="3500" dirty="0">
              <a:latin typeface="Work Sans" pitchFamily="2" charset="0"/>
            </a:endParaRPr>
          </a:p>
        </p:txBody>
      </p:sp>
      <p:sp>
        <p:nvSpPr>
          <p:cNvPr id="4" name="TextBox 20">
            <a:extLst>
              <a:ext uri="{FF2B5EF4-FFF2-40B4-BE49-F238E27FC236}">
                <a16:creationId xmlns:a16="http://schemas.microsoft.com/office/drawing/2014/main" id="{F4A9CFDC-7C90-805E-D0B6-8F6CDE2E855F}"/>
              </a:ext>
            </a:extLst>
          </p:cNvPr>
          <p:cNvSpPr txBox="1"/>
          <p:nvPr/>
        </p:nvSpPr>
        <p:spPr>
          <a:xfrm>
            <a:off x="1086678" y="152883"/>
            <a:ext cx="9051235" cy="707886"/>
          </a:xfrm>
          <a:prstGeom prst="rect">
            <a:avLst/>
          </a:prstGeom>
          <a:noFill/>
        </p:spPr>
        <p:txBody>
          <a:bodyPr wrap="square" rtlCol="0">
            <a:spAutoFit/>
          </a:bodyPr>
          <a:lstStyle/>
          <a:p>
            <a:pPr algn="ctr"/>
            <a:r>
              <a:rPr lang="es-AR" sz="4000" dirty="0">
                <a:latin typeface="Work Sans" pitchFamily="2" charset="0"/>
              </a:rPr>
              <a:t>Agenda</a:t>
            </a:r>
            <a:endParaRPr lang="en-GB" sz="4000" dirty="0">
              <a:latin typeface="Work Sans" pitchFamily="2" charset="0"/>
            </a:endParaRPr>
          </a:p>
        </p:txBody>
      </p:sp>
      <p:sp>
        <p:nvSpPr>
          <p:cNvPr id="3" name="Rectangle 2">
            <a:extLst>
              <a:ext uri="{FF2B5EF4-FFF2-40B4-BE49-F238E27FC236}">
                <a16:creationId xmlns:a16="http://schemas.microsoft.com/office/drawing/2014/main" id="{0FCB2310-1513-9DD6-E893-4B0BFD22CE1F}"/>
              </a:ext>
            </a:extLst>
          </p:cNvPr>
          <p:cNvSpPr/>
          <p:nvPr/>
        </p:nvSpPr>
        <p:spPr>
          <a:xfrm>
            <a:off x="0" y="3839306"/>
            <a:ext cx="11541760" cy="1127760"/>
          </a:xfrm>
          <a:prstGeom prst="rect">
            <a:avLst/>
          </a:prstGeom>
          <a:solidFill>
            <a:srgbClr val="426042">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Tree>
    <p:extLst>
      <p:ext uri="{BB962C8B-B14F-4D97-AF65-F5344CB8AC3E}">
        <p14:creationId xmlns:p14="http://schemas.microsoft.com/office/powerpoint/2010/main" val="464717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877B7-05B6-9EAF-A500-A0ADBEE378E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024E0E9-9470-911D-AD8D-67D5C707A4DB}"/>
              </a:ext>
            </a:extLst>
          </p:cNvPr>
          <p:cNvSpPr/>
          <p:nvPr/>
        </p:nvSpPr>
        <p:spPr>
          <a:xfrm>
            <a:off x="-302582" y="67054"/>
            <a:ext cx="12192000" cy="707886"/>
          </a:xfrm>
          <a:prstGeom prst="rect">
            <a:avLst/>
          </a:prstGeom>
        </p:spPr>
        <p:txBody>
          <a:bodyPr wrap="square">
            <a:spAutoFit/>
          </a:bodyPr>
          <a:lstStyle/>
          <a:p>
            <a:pPr algn="ctr"/>
            <a:r>
              <a:rPr lang="es-AR" sz="4000" dirty="0"/>
              <a:t>BF de Activos</a:t>
            </a:r>
            <a:endParaRPr lang="en-GB" sz="4000" dirty="0"/>
          </a:p>
        </p:txBody>
      </p:sp>
      <p:sp>
        <p:nvSpPr>
          <p:cNvPr id="7" name="Slide Number Placeholder 6">
            <a:extLst>
              <a:ext uri="{FF2B5EF4-FFF2-40B4-BE49-F238E27FC236}">
                <a16:creationId xmlns:a16="http://schemas.microsoft.com/office/drawing/2014/main" id="{64854FF7-80A9-45AB-E4A2-60AAF77D0F0E}"/>
              </a:ext>
            </a:extLst>
          </p:cNvPr>
          <p:cNvSpPr>
            <a:spLocks noGrp="1"/>
          </p:cNvSpPr>
          <p:nvPr>
            <p:ph type="sldNum" sz="quarter" idx="12"/>
          </p:nvPr>
        </p:nvSpPr>
        <p:spPr/>
        <p:txBody>
          <a:bodyPr/>
          <a:lstStyle/>
          <a:p>
            <a:fld id="{9E2B2683-96EF-4DD9-8CBB-F355A85DBC90}" type="slidenum">
              <a:rPr lang="en-GB" smtClean="0"/>
              <a:t>48</a:t>
            </a:fld>
            <a:endParaRPr lang="en-GB"/>
          </a:p>
        </p:txBody>
      </p:sp>
      <p:sp>
        <p:nvSpPr>
          <p:cNvPr id="5" name="Rectangle 4">
            <a:extLst>
              <a:ext uri="{FF2B5EF4-FFF2-40B4-BE49-F238E27FC236}">
                <a16:creationId xmlns:a16="http://schemas.microsoft.com/office/drawing/2014/main" id="{C3C88F6D-0232-033E-CFBE-B4D6CF508AC7}"/>
              </a:ext>
            </a:extLst>
          </p:cNvPr>
          <p:cNvSpPr/>
          <p:nvPr/>
        </p:nvSpPr>
        <p:spPr>
          <a:xfrm>
            <a:off x="369585" y="1151604"/>
            <a:ext cx="11711248" cy="4554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93C0681-447E-B355-5BC7-B6AAF893D273}"/>
              </a:ext>
            </a:extLst>
          </p:cNvPr>
          <p:cNvPicPr>
            <a:picLocks noChangeAspect="1"/>
          </p:cNvPicPr>
          <p:nvPr/>
        </p:nvPicPr>
        <p:blipFill>
          <a:blip r:embed="rId2"/>
          <a:stretch>
            <a:fillRect/>
          </a:stretch>
        </p:blipFill>
        <p:spPr>
          <a:xfrm>
            <a:off x="1546462" y="3029754"/>
            <a:ext cx="798492" cy="798492"/>
          </a:xfrm>
          <a:prstGeom prst="rect">
            <a:avLst/>
          </a:prstGeom>
        </p:spPr>
      </p:pic>
      <p:cxnSp>
        <p:nvCxnSpPr>
          <p:cNvPr id="9" name="Straight Arrow Connector 8">
            <a:extLst>
              <a:ext uri="{FF2B5EF4-FFF2-40B4-BE49-F238E27FC236}">
                <a16:creationId xmlns:a16="http://schemas.microsoft.com/office/drawing/2014/main" id="{5C716B71-4FDB-F731-D2F2-393C3718A735}"/>
              </a:ext>
            </a:extLst>
          </p:cNvPr>
          <p:cNvCxnSpPr>
            <a:cxnSpLocks/>
          </p:cNvCxnSpPr>
          <p:nvPr/>
        </p:nvCxnSpPr>
        <p:spPr>
          <a:xfrm>
            <a:off x="1945708" y="2379131"/>
            <a:ext cx="0" cy="65062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6598249-AF2F-BE59-FF40-7F26512710B8}"/>
              </a:ext>
            </a:extLst>
          </p:cNvPr>
          <p:cNvCxnSpPr>
            <a:cxnSpLocks/>
          </p:cNvCxnSpPr>
          <p:nvPr/>
        </p:nvCxnSpPr>
        <p:spPr>
          <a:xfrm>
            <a:off x="6195712" y="2587688"/>
            <a:ext cx="0" cy="80862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4" descr="Image result for authorities">
            <a:extLst>
              <a:ext uri="{FF2B5EF4-FFF2-40B4-BE49-F238E27FC236}">
                <a16:creationId xmlns:a16="http://schemas.microsoft.com/office/drawing/2014/main" id="{0DBA3ED8-BD05-4DA9-E220-8D61197DF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140" y="4096407"/>
            <a:ext cx="1015884" cy="9935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20">
            <a:extLst>
              <a:ext uri="{FF2B5EF4-FFF2-40B4-BE49-F238E27FC236}">
                <a16:creationId xmlns:a16="http://schemas.microsoft.com/office/drawing/2014/main" id="{AC2496F2-958B-2FD0-D034-62DBC1CD1935}"/>
              </a:ext>
            </a:extLst>
          </p:cNvPr>
          <p:cNvSpPr txBox="1"/>
          <p:nvPr/>
        </p:nvSpPr>
        <p:spPr>
          <a:xfrm>
            <a:off x="369585" y="5089915"/>
            <a:ext cx="2886107" cy="400110"/>
          </a:xfrm>
          <a:prstGeom prst="rect">
            <a:avLst/>
          </a:prstGeom>
          <a:noFill/>
        </p:spPr>
        <p:txBody>
          <a:bodyPr wrap="square" rtlCol="0">
            <a:spAutoFit/>
          </a:bodyPr>
          <a:lstStyle/>
          <a:p>
            <a:pPr algn="ctr"/>
            <a:r>
              <a:rPr lang="es-AR" sz="2000" b="1" dirty="0">
                <a:latin typeface="Work Sans" pitchFamily="2" charset="0"/>
              </a:rPr>
              <a:t>Reg. </a:t>
            </a:r>
            <a:r>
              <a:rPr lang="es-AR" sz="2000" b="1" dirty="0" err="1">
                <a:latin typeface="Work Sans" pitchFamily="2" charset="0"/>
              </a:rPr>
              <a:t>Prop</a:t>
            </a:r>
            <a:r>
              <a:rPr lang="es-AR" sz="2000" b="1" dirty="0">
                <a:latin typeface="Work Sans" pitchFamily="2" charset="0"/>
              </a:rPr>
              <a:t>. Inmueble</a:t>
            </a:r>
            <a:endParaRPr lang="en-GB" sz="2000" b="1" dirty="0">
              <a:latin typeface="Work Sans" pitchFamily="2" charset="0"/>
            </a:endParaRPr>
          </a:p>
        </p:txBody>
      </p:sp>
      <p:sp>
        <p:nvSpPr>
          <p:cNvPr id="13" name="TextBox 12">
            <a:extLst>
              <a:ext uri="{FF2B5EF4-FFF2-40B4-BE49-F238E27FC236}">
                <a16:creationId xmlns:a16="http://schemas.microsoft.com/office/drawing/2014/main" id="{565B4393-4844-46D1-9F0D-7E87583B22A8}"/>
              </a:ext>
            </a:extLst>
          </p:cNvPr>
          <p:cNvSpPr txBox="1"/>
          <p:nvPr/>
        </p:nvSpPr>
        <p:spPr>
          <a:xfrm>
            <a:off x="1310891" y="2009799"/>
            <a:ext cx="1254382" cy="369332"/>
          </a:xfrm>
          <a:prstGeom prst="rect">
            <a:avLst/>
          </a:prstGeom>
          <a:noFill/>
          <a:ln>
            <a:solidFill>
              <a:schemeClr val="tx1"/>
            </a:solidFill>
          </a:ln>
        </p:spPr>
        <p:txBody>
          <a:bodyPr wrap="none" rtlCol="0">
            <a:spAutoFit/>
          </a:bodyPr>
          <a:lstStyle/>
          <a:p>
            <a:r>
              <a:rPr lang="en-US" dirty="0"/>
              <a:t>Company A</a:t>
            </a:r>
          </a:p>
        </p:txBody>
      </p:sp>
      <p:pic>
        <p:nvPicPr>
          <p:cNvPr id="14" name="Picture 4" descr="Image result for authorities">
            <a:extLst>
              <a:ext uri="{FF2B5EF4-FFF2-40B4-BE49-F238E27FC236}">
                <a16:creationId xmlns:a16="http://schemas.microsoft.com/office/drawing/2014/main" id="{DCA97DF7-F5BE-F6BA-608B-685E37FDC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3418" y="4192361"/>
            <a:ext cx="1015884" cy="99350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20">
            <a:extLst>
              <a:ext uri="{FF2B5EF4-FFF2-40B4-BE49-F238E27FC236}">
                <a16:creationId xmlns:a16="http://schemas.microsoft.com/office/drawing/2014/main" id="{F4E71C67-11F8-1CE3-8956-8F66125DC75D}"/>
              </a:ext>
            </a:extLst>
          </p:cNvPr>
          <p:cNvSpPr txBox="1"/>
          <p:nvPr/>
        </p:nvSpPr>
        <p:spPr>
          <a:xfrm>
            <a:off x="4732863" y="5185869"/>
            <a:ext cx="2886107" cy="400110"/>
          </a:xfrm>
          <a:prstGeom prst="rect">
            <a:avLst/>
          </a:prstGeom>
          <a:noFill/>
        </p:spPr>
        <p:txBody>
          <a:bodyPr wrap="square" rtlCol="0">
            <a:spAutoFit/>
          </a:bodyPr>
          <a:lstStyle/>
          <a:p>
            <a:pPr algn="ctr"/>
            <a:r>
              <a:rPr lang="es-AR" sz="2000" b="1" dirty="0">
                <a:latin typeface="Work Sans" pitchFamily="2" charset="0"/>
              </a:rPr>
              <a:t>Registro de BF</a:t>
            </a:r>
            <a:endParaRPr lang="en-GB" sz="2000" b="1" dirty="0">
              <a:latin typeface="Work Sans" pitchFamily="2" charset="0"/>
            </a:endParaRPr>
          </a:p>
        </p:txBody>
      </p:sp>
      <p:sp>
        <p:nvSpPr>
          <p:cNvPr id="16" name="TextBox 15">
            <a:extLst>
              <a:ext uri="{FF2B5EF4-FFF2-40B4-BE49-F238E27FC236}">
                <a16:creationId xmlns:a16="http://schemas.microsoft.com/office/drawing/2014/main" id="{7783E064-C953-AA1D-EA56-072434DC4C34}"/>
              </a:ext>
            </a:extLst>
          </p:cNvPr>
          <p:cNvSpPr txBox="1"/>
          <p:nvPr/>
        </p:nvSpPr>
        <p:spPr>
          <a:xfrm>
            <a:off x="5568521" y="3402608"/>
            <a:ext cx="1254382" cy="369332"/>
          </a:xfrm>
          <a:prstGeom prst="rect">
            <a:avLst/>
          </a:prstGeom>
          <a:noFill/>
          <a:ln>
            <a:solidFill>
              <a:schemeClr val="tx1"/>
            </a:solidFill>
          </a:ln>
        </p:spPr>
        <p:txBody>
          <a:bodyPr wrap="none" rtlCol="0">
            <a:spAutoFit/>
          </a:bodyPr>
          <a:lstStyle/>
          <a:p>
            <a:r>
              <a:rPr lang="en-US" dirty="0"/>
              <a:t>Company A</a:t>
            </a:r>
          </a:p>
        </p:txBody>
      </p:sp>
      <p:pic>
        <p:nvPicPr>
          <p:cNvPr id="17" name="Picture 16">
            <a:extLst>
              <a:ext uri="{FF2B5EF4-FFF2-40B4-BE49-F238E27FC236}">
                <a16:creationId xmlns:a16="http://schemas.microsoft.com/office/drawing/2014/main" id="{E0BA3906-D741-6BC5-F08F-B1174260752C}"/>
              </a:ext>
            </a:extLst>
          </p:cNvPr>
          <p:cNvPicPr>
            <a:picLocks noChangeAspect="1"/>
          </p:cNvPicPr>
          <p:nvPr/>
        </p:nvPicPr>
        <p:blipFill>
          <a:blip r:embed="rId4"/>
          <a:stretch>
            <a:fillRect/>
          </a:stretch>
        </p:blipFill>
        <p:spPr>
          <a:xfrm>
            <a:off x="5651694" y="1912559"/>
            <a:ext cx="1157608" cy="608678"/>
          </a:xfrm>
          <a:prstGeom prst="rect">
            <a:avLst/>
          </a:prstGeom>
          <a:solidFill>
            <a:srgbClr val="7030A0"/>
          </a:solidFill>
          <a:ln w="28575">
            <a:noFill/>
          </a:ln>
        </p:spPr>
      </p:pic>
      <p:sp>
        <p:nvSpPr>
          <p:cNvPr id="19" name="Plus Sign 18">
            <a:extLst>
              <a:ext uri="{FF2B5EF4-FFF2-40B4-BE49-F238E27FC236}">
                <a16:creationId xmlns:a16="http://schemas.microsoft.com/office/drawing/2014/main" id="{510108E5-8CCF-EBA8-89D1-3EBDD1C9FAEC}"/>
              </a:ext>
            </a:extLst>
          </p:cNvPr>
          <p:cNvSpPr/>
          <p:nvPr/>
        </p:nvSpPr>
        <p:spPr>
          <a:xfrm>
            <a:off x="3329609" y="2951922"/>
            <a:ext cx="1311965" cy="1262269"/>
          </a:xfrm>
          <a:prstGeom prst="mathPlu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quals 19">
            <a:extLst>
              <a:ext uri="{FF2B5EF4-FFF2-40B4-BE49-F238E27FC236}">
                <a16:creationId xmlns:a16="http://schemas.microsoft.com/office/drawing/2014/main" id="{4385F339-40B7-9C29-3B4A-FC5DA0A2E44F}"/>
              </a:ext>
            </a:extLst>
          </p:cNvPr>
          <p:cNvSpPr/>
          <p:nvPr/>
        </p:nvSpPr>
        <p:spPr>
          <a:xfrm>
            <a:off x="7601598" y="3029754"/>
            <a:ext cx="1311965" cy="1066653"/>
          </a:xfrm>
          <a:prstGeom prst="mathEqual">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1" name="Picture 20">
            <a:extLst>
              <a:ext uri="{FF2B5EF4-FFF2-40B4-BE49-F238E27FC236}">
                <a16:creationId xmlns:a16="http://schemas.microsoft.com/office/drawing/2014/main" id="{48D82567-A1FD-D798-0A26-CBA8A3D8CAEB}"/>
              </a:ext>
            </a:extLst>
          </p:cNvPr>
          <p:cNvPicPr>
            <a:picLocks noChangeAspect="1"/>
          </p:cNvPicPr>
          <p:nvPr/>
        </p:nvPicPr>
        <p:blipFill>
          <a:blip r:embed="rId2"/>
          <a:stretch>
            <a:fillRect/>
          </a:stretch>
        </p:blipFill>
        <p:spPr>
          <a:xfrm>
            <a:off x="10301993" y="4589767"/>
            <a:ext cx="798492" cy="798492"/>
          </a:xfrm>
          <a:prstGeom prst="rect">
            <a:avLst/>
          </a:prstGeom>
        </p:spPr>
      </p:pic>
      <p:cxnSp>
        <p:nvCxnSpPr>
          <p:cNvPr id="22" name="Straight Arrow Connector 21">
            <a:extLst>
              <a:ext uri="{FF2B5EF4-FFF2-40B4-BE49-F238E27FC236}">
                <a16:creationId xmlns:a16="http://schemas.microsoft.com/office/drawing/2014/main" id="{2346355E-0AED-8CE5-7D11-BA3A51EBAF86}"/>
              </a:ext>
            </a:extLst>
          </p:cNvPr>
          <p:cNvCxnSpPr>
            <a:cxnSpLocks/>
          </p:cNvCxnSpPr>
          <p:nvPr/>
        </p:nvCxnSpPr>
        <p:spPr>
          <a:xfrm>
            <a:off x="10701239" y="3930817"/>
            <a:ext cx="0" cy="65062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7786CB1-3B7E-1364-11F2-EC45ED125AE3}"/>
              </a:ext>
            </a:extLst>
          </p:cNvPr>
          <p:cNvSpPr txBox="1"/>
          <p:nvPr/>
        </p:nvSpPr>
        <p:spPr>
          <a:xfrm>
            <a:off x="10066422" y="3561485"/>
            <a:ext cx="1254382" cy="369332"/>
          </a:xfrm>
          <a:prstGeom prst="rect">
            <a:avLst/>
          </a:prstGeom>
          <a:noFill/>
          <a:ln>
            <a:solidFill>
              <a:schemeClr val="tx1"/>
            </a:solidFill>
          </a:ln>
        </p:spPr>
        <p:txBody>
          <a:bodyPr wrap="none" rtlCol="0">
            <a:spAutoFit/>
          </a:bodyPr>
          <a:lstStyle/>
          <a:p>
            <a:r>
              <a:rPr lang="en-US" dirty="0"/>
              <a:t>Company A</a:t>
            </a:r>
          </a:p>
        </p:txBody>
      </p:sp>
      <p:cxnSp>
        <p:nvCxnSpPr>
          <p:cNvPr id="24" name="Straight Arrow Connector 23">
            <a:extLst>
              <a:ext uri="{FF2B5EF4-FFF2-40B4-BE49-F238E27FC236}">
                <a16:creationId xmlns:a16="http://schemas.microsoft.com/office/drawing/2014/main" id="{692DDD58-87AD-5662-B536-C8C2BC2B63D0}"/>
              </a:ext>
            </a:extLst>
          </p:cNvPr>
          <p:cNvCxnSpPr>
            <a:cxnSpLocks/>
          </p:cNvCxnSpPr>
          <p:nvPr/>
        </p:nvCxnSpPr>
        <p:spPr>
          <a:xfrm>
            <a:off x="10701239" y="2707415"/>
            <a:ext cx="0" cy="80862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89BBBB4F-A318-E8A7-0EF1-A59BBB029D59}"/>
              </a:ext>
            </a:extLst>
          </p:cNvPr>
          <p:cNvPicPr>
            <a:picLocks noChangeAspect="1"/>
          </p:cNvPicPr>
          <p:nvPr/>
        </p:nvPicPr>
        <p:blipFill>
          <a:blip r:embed="rId4"/>
          <a:stretch>
            <a:fillRect/>
          </a:stretch>
        </p:blipFill>
        <p:spPr>
          <a:xfrm>
            <a:off x="10157221" y="2032286"/>
            <a:ext cx="1157608" cy="608678"/>
          </a:xfrm>
          <a:prstGeom prst="rect">
            <a:avLst/>
          </a:prstGeom>
          <a:solidFill>
            <a:srgbClr val="7030A0"/>
          </a:solidFill>
          <a:ln w="28575">
            <a:noFill/>
          </a:ln>
        </p:spPr>
      </p:pic>
    </p:spTree>
    <p:extLst>
      <p:ext uri="{BB962C8B-B14F-4D97-AF65-F5344CB8AC3E}">
        <p14:creationId xmlns:p14="http://schemas.microsoft.com/office/powerpoint/2010/main" val="2600191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3FADA-0B3D-E2EF-D4D0-374A2100A03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E0B7F2F-443E-F6F9-2774-956EF069D20D}"/>
              </a:ext>
            </a:extLst>
          </p:cNvPr>
          <p:cNvSpPr/>
          <p:nvPr/>
        </p:nvSpPr>
        <p:spPr>
          <a:xfrm>
            <a:off x="-302582" y="67054"/>
            <a:ext cx="12192000" cy="707886"/>
          </a:xfrm>
          <a:prstGeom prst="rect">
            <a:avLst/>
          </a:prstGeom>
        </p:spPr>
        <p:txBody>
          <a:bodyPr wrap="square">
            <a:spAutoFit/>
          </a:bodyPr>
          <a:lstStyle/>
          <a:p>
            <a:pPr algn="ctr"/>
            <a:r>
              <a:rPr lang="es-AR" sz="4000" dirty="0"/>
              <a:t>BF de Activos</a:t>
            </a:r>
            <a:endParaRPr lang="en-GB" sz="4000" dirty="0"/>
          </a:p>
        </p:txBody>
      </p:sp>
      <p:sp>
        <p:nvSpPr>
          <p:cNvPr id="7" name="Slide Number Placeholder 6">
            <a:extLst>
              <a:ext uri="{FF2B5EF4-FFF2-40B4-BE49-F238E27FC236}">
                <a16:creationId xmlns:a16="http://schemas.microsoft.com/office/drawing/2014/main" id="{9250C4A6-6631-A48F-8716-B291863A6FF0}"/>
              </a:ext>
            </a:extLst>
          </p:cNvPr>
          <p:cNvSpPr>
            <a:spLocks noGrp="1"/>
          </p:cNvSpPr>
          <p:nvPr>
            <p:ph type="sldNum" sz="quarter" idx="12"/>
          </p:nvPr>
        </p:nvSpPr>
        <p:spPr/>
        <p:txBody>
          <a:bodyPr/>
          <a:lstStyle/>
          <a:p>
            <a:fld id="{9E2B2683-96EF-4DD9-8CBB-F355A85DBC90}" type="slidenum">
              <a:rPr lang="en-GB" smtClean="0"/>
              <a:t>49</a:t>
            </a:fld>
            <a:endParaRPr lang="en-GB"/>
          </a:p>
        </p:txBody>
      </p:sp>
      <p:pic>
        <p:nvPicPr>
          <p:cNvPr id="3" name="Picture 2">
            <a:extLst>
              <a:ext uri="{FF2B5EF4-FFF2-40B4-BE49-F238E27FC236}">
                <a16:creationId xmlns:a16="http://schemas.microsoft.com/office/drawing/2014/main" id="{0B5008E7-544C-8751-8985-5E7D48C39FCC}"/>
              </a:ext>
            </a:extLst>
          </p:cNvPr>
          <p:cNvPicPr>
            <a:picLocks noChangeAspect="1"/>
          </p:cNvPicPr>
          <p:nvPr/>
        </p:nvPicPr>
        <p:blipFill>
          <a:blip r:embed="rId2"/>
          <a:stretch>
            <a:fillRect/>
          </a:stretch>
        </p:blipFill>
        <p:spPr>
          <a:xfrm>
            <a:off x="652139" y="1166582"/>
            <a:ext cx="11095789" cy="4524836"/>
          </a:xfrm>
          <a:prstGeom prst="rect">
            <a:avLst/>
          </a:prstGeom>
        </p:spPr>
      </p:pic>
    </p:spTree>
    <p:extLst>
      <p:ext uri="{BB962C8B-B14F-4D97-AF65-F5344CB8AC3E}">
        <p14:creationId xmlns:p14="http://schemas.microsoft.com/office/powerpoint/2010/main" val="200049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F285BB-0173-125E-0D28-38C9969401E7}"/>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800D690-A98A-F024-CEF4-4074BFB7FFF0}"/>
              </a:ext>
            </a:extLst>
          </p:cNvPr>
          <p:cNvPicPr>
            <a:picLocks noChangeAspect="1"/>
          </p:cNvPicPr>
          <p:nvPr/>
        </p:nvPicPr>
        <p:blipFill>
          <a:blip r:embed="rId2"/>
          <a:stretch>
            <a:fillRect/>
          </a:stretch>
        </p:blipFill>
        <p:spPr>
          <a:xfrm>
            <a:off x="0" y="1689196"/>
            <a:ext cx="1414014" cy="743498"/>
          </a:xfrm>
          <a:prstGeom prst="rect">
            <a:avLst/>
          </a:prstGeom>
          <a:ln w="28575">
            <a:noFill/>
          </a:ln>
        </p:spPr>
      </p:pic>
      <p:pic>
        <p:nvPicPr>
          <p:cNvPr id="5" name="Picture 4">
            <a:extLst>
              <a:ext uri="{FF2B5EF4-FFF2-40B4-BE49-F238E27FC236}">
                <a16:creationId xmlns:a16="http://schemas.microsoft.com/office/drawing/2014/main" id="{1BCB4D97-4CD0-8418-F6EF-7FA872478A80}"/>
              </a:ext>
            </a:extLst>
          </p:cNvPr>
          <p:cNvPicPr>
            <a:picLocks noChangeAspect="1"/>
          </p:cNvPicPr>
          <p:nvPr/>
        </p:nvPicPr>
        <p:blipFill>
          <a:blip r:embed="rId3"/>
          <a:stretch>
            <a:fillRect/>
          </a:stretch>
        </p:blipFill>
        <p:spPr>
          <a:xfrm>
            <a:off x="7502611" y="1697177"/>
            <a:ext cx="525629" cy="525629"/>
          </a:xfrm>
          <a:prstGeom prst="rect">
            <a:avLst/>
          </a:prstGeom>
          <a:ln w="28575">
            <a:noFill/>
          </a:ln>
        </p:spPr>
      </p:pic>
      <p:sp>
        <p:nvSpPr>
          <p:cNvPr id="7" name="TextBox 6">
            <a:extLst>
              <a:ext uri="{FF2B5EF4-FFF2-40B4-BE49-F238E27FC236}">
                <a16:creationId xmlns:a16="http://schemas.microsoft.com/office/drawing/2014/main" id="{0643935E-9923-3769-5CB2-1B6122F9BD46}"/>
              </a:ext>
            </a:extLst>
          </p:cNvPr>
          <p:cNvSpPr txBox="1"/>
          <p:nvPr/>
        </p:nvSpPr>
        <p:spPr>
          <a:xfrm>
            <a:off x="237376" y="2421879"/>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8" name="TextBox 7">
            <a:extLst>
              <a:ext uri="{FF2B5EF4-FFF2-40B4-BE49-F238E27FC236}">
                <a16:creationId xmlns:a16="http://schemas.microsoft.com/office/drawing/2014/main" id="{3E94427F-F9E6-D67B-2B0C-2816529DCEA4}"/>
              </a:ext>
            </a:extLst>
          </p:cNvPr>
          <p:cNvSpPr txBox="1"/>
          <p:nvPr/>
        </p:nvSpPr>
        <p:spPr>
          <a:xfrm>
            <a:off x="2291889" y="2060945"/>
            <a:ext cx="2378985" cy="646331"/>
          </a:xfrm>
          <a:prstGeom prst="rect">
            <a:avLst/>
          </a:prstGeom>
          <a:noFill/>
          <a:ln>
            <a:solidFill>
              <a:schemeClr val="tx1"/>
            </a:solidFill>
          </a:ln>
        </p:spPr>
        <p:txBody>
          <a:bodyPr wrap="none" rtlCol="0">
            <a:spAutoFit/>
          </a:bodyPr>
          <a:lstStyle/>
          <a:p>
            <a:r>
              <a:rPr lang="en-US" b="1" dirty="0"/>
              <a:t>Rosebud Settlement</a:t>
            </a:r>
          </a:p>
          <a:p>
            <a:r>
              <a:rPr lang="en-US" b="1" dirty="0"/>
              <a:t>(Discretionary Trust)</a:t>
            </a:r>
            <a:endParaRPr lang="en-GB" b="1" dirty="0"/>
          </a:p>
        </p:txBody>
      </p:sp>
      <p:cxnSp>
        <p:nvCxnSpPr>
          <p:cNvPr id="14" name="Straight Arrow Connector 13">
            <a:extLst>
              <a:ext uri="{FF2B5EF4-FFF2-40B4-BE49-F238E27FC236}">
                <a16:creationId xmlns:a16="http://schemas.microsoft.com/office/drawing/2014/main" id="{EF8B2F61-FC3C-0CFD-03A8-A43296345CA8}"/>
              </a:ext>
            </a:extLst>
          </p:cNvPr>
          <p:cNvCxnSpPr>
            <a:cxnSpLocks/>
          </p:cNvCxnSpPr>
          <p:nvPr/>
        </p:nvCxnSpPr>
        <p:spPr>
          <a:xfrm>
            <a:off x="1341159" y="2297007"/>
            <a:ext cx="95073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FDD41B-3B28-35F9-EC34-4918A27C9FBD}"/>
              </a:ext>
            </a:extLst>
          </p:cNvPr>
          <p:cNvSpPr txBox="1"/>
          <p:nvPr/>
        </p:nvSpPr>
        <p:spPr>
          <a:xfrm>
            <a:off x="1223252" y="1529727"/>
            <a:ext cx="1186543" cy="646331"/>
          </a:xfrm>
          <a:prstGeom prst="rect">
            <a:avLst/>
          </a:prstGeom>
          <a:noFill/>
        </p:spPr>
        <p:txBody>
          <a:bodyPr wrap="none" rtlCol="0">
            <a:spAutoFit/>
          </a:bodyPr>
          <a:lstStyle/>
          <a:p>
            <a:r>
              <a:rPr lang="en-US" i="1" dirty="0"/>
              <a:t>Economic</a:t>
            </a:r>
          </a:p>
          <a:p>
            <a:r>
              <a:rPr lang="en-US" i="1" dirty="0"/>
              <a:t>Settlor</a:t>
            </a:r>
            <a:endParaRPr lang="en-GB" i="1" dirty="0"/>
          </a:p>
        </p:txBody>
      </p:sp>
      <p:pic>
        <p:nvPicPr>
          <p:cNvPr id="17" name="Picture 16">
            <a:extLst>
              <a:ext uri="{FF2B5EF4-FFF2-40B4-BE49-F238E27FC236}">
                <a16:creationId xmlns:a16="http://schemas.microsoft.com/office/drawing/2014/main" id="{3C767FC5-ADD1-0EF7-05BE-8C8ACD73EEA6}"/>
              </a:ext>
            </a:extLst>
          </p:cNvPr>
          <p:cNvPicPr>
            <a:picLocks noChangeAspect="1"/>
          </p:cNvPicPr>
          <p:nvPr/>
        </p:nvPicPr>
        <p:blipFill>
          <a:blip r:embed="rId2"/>
          <a:stretch>
            <a:fillRect/>
          </a:stretch>
        </p:blipFill>
        <p:spPr>
          <a:xfrm>
            <a:off x="6055310" y="1496336"/>
            <a:ext cx="1414014" cy="743498"/>
          </a:xfrm>
          <a:prstGeom prst="rect">
            <a:avLst/>
          </a:prstGeom>
          <a:ln w="28575">
            <a:noFill/>
          </a:ln>
        </p:spPr>
      </p:pic>
      <p:pic>
        <p:nvPicPr>
          <p:cNvPr id="19" name="Graphic 18" descr="Construction worker female with solid fill">
            <a:extLst>
              <a:ext uri="{FF2B5EF4-FFF2-40B4-BE49-F238E27FC236}">
                <a16:creationId xmlns:a16="http://schemas.microsoft.com/office/drawing/2014/main" id="{494ABD48-65BE-0A9F-DBC8-A9BE7A28D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1018" y="1728527"/>
            <a:ext cx="528728" cy="528728"/>
          </a:xfrm>
          <a:prstGeom prst="rect">
            <a:avLst/>
          </a:prstGeom>
        </p:spPr>
      </p:pic>
      <p:pic>
        <p:nvPicPr>
          <p:cNvPr id="20" name="Graphic 19" descr="Office worker male with solid fill">
            <a:extLst>
              <a:ext uri="{FF2B5EF4-FFF2-40B4-BE49-F238E27FC236}">
                <a16:creationId xmlns:a16="http://schemas.microsoft.com/office/drawing/2014/main" id="{26F3191A-AD11-B779-984B-D262744B94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74017" y="1702129"/>
            <a:ext cx="537705" cy="537705"/>
          </a:xfrm>
          <a:prstGeom prst="rect">
            <a:avLst/>
          </a:prstGeom>
        </p:spPr>
      </p:pic>
      <p:sp>
        <p:nvSpPr>
          <p:cNvPr id="21" name="TextBox 20">
            <a:extLst>
              <a:ext uri="{FF2B5EF4-FFF2-40B4-BE49-F238E27FC236}">
                <a16:creationId xmlns:a16="http://schemas.microsoft.com/office/drawing/2014/main" id="{C549E666-2C3A-999B-2170-1C2FBD15CB71}"/>
              </a:ext>
            </a:extLst>
          </p:cNvPr>
          <p:cNvSpPr txBox="1"/>
          <p:nvPr/>
        </p:nvSpPr>
        <p:spPr>
          <a:xfrm>
            <a:off x="6251577" y="2193667"/>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22" name="TextBox 21">
            <a:extLst>
              <a:ext uri="{FF2B5EF4-FFF2-40B4-BE49-F238E27FC236}">
                <a16:creationId xmlns:a16="http://schemas.microsoft.com/office/drawing/2014/main" id="{30A810F1-8912-A166-5986-00086483D375}"/>
              </a:ext>
            </a:extLst>
          </p:cNvPr>
          <p:cNvSpPr txBox="1"/>
          <p:nvPr/>
        </p:nvSpPr>
        <p:spPr>
          <a:xfrm>
            <a:off x="7426872" y="2222806"/>
            <a:ext cx="666977" cy="369332"/>
          </a:xfrm>
          <a:prstGeom prst="rect">
            <a:avLst/>
          </a:prstGeom>
          <a:noFill/>
        </p:spPr>
        <p:txBody>
          <a:bodyPr wrap="none" rtlCol="0">
            <a:spAutoFit/>
          </a:bodyPr>
          <a:lstStyle/>
          <a:p>
            <a:r>
              <a:rPr lang="en-US" b="1" dirty="0"/>
              <a:t>Wife</a:t>
            </a:r>
            <a:endParaRPr lang="en-GB" b="1" dirty="0"/>
          </a:p>
        </p:txBody>
      </p:sp>
      <p:sp>
        <p:nvSpPr>
          <p:cNvPr id="23" name="TextBox 22">
            <a:extLst>
              <a:ext uri="{FF2B5EF4-FFF2-40B4-BE49-F238E27FC236}">
                <a16:creationId xmlns:a16="http://schemas.microsoft.com/office/drawing/2014/main" id="{7FD6742A-8A7A-7484-B89E-96016BA2ED33}"/>
              </a:ext>
            </a:extLst>
          </p:cNvPr>
          <p:cNvSpPr txBox="1"/>
          <p:nvPr/>
        </p:nvSpPr>
        <p:spPr>
          <a:xfrm>
            <a:off x="8309071" y="2257255"/>
            <a:ext cx="1689565" cy="369332"/>
          </a:xfrm>
          <a:prstGeom prst="rect">
            <a:avLst/>
          </a:prstGeom>
          <a:noFill/>
        </p:spPr>
        <p:txBody>
          <a:bodyPr wrap="none" rtlCol="0">
            <a:spAutoFit/>
          </a:bodyPr>
          <a:lstStyle/>
          <a:p>
            <a:r>
              <a:rPr lang="en-US" b="1" dirty="0"/>
              <a:t>Three children</a:t>
            </a:r>
            <a:endParaRPr lang="en-GB" b="1" dirty="0"/>
          </a:p>
        </p:txBody>
      </p:sp>
      <p:cxnSp>
        <p:nvCxnSpPr>
          <p:cNvPr id="24" name="Straight Arrow Connector 23">
            <a:extLst>
              <a:ext uri="{FF2B5EF4-FFF2-40B4-BE49-F238E27FC236}">
                <a16:creationId xmlns:a16="http://schemas.microsoft.com/office/drawing/2014/main" id="{8A3AD1BB-0AE4-150A-6D2C-865A96516D9F}"/>
              </a:ext>
            </a:extLst>
          </p:cNvPr>
          <p:cNvCxnSpPr>
            <a:cxnSpLocks/>
          </p:cNvCxnSpPr>
          <p:nvPr/>
        </p:nvCxnSpPr>
        <p:spPr>
          <a:xfrm>
            <a:off x="4737990" y="2337943"/>
            <a:ext cx="151358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495C575-7C27-547F-7F69-F2F0D41167A6}"/>
              </a:ext>
            </a:extLst>
          </p:cNvPr>
          <p:cNvSpPr txBox="1"/>
          <p:nvPr/>
        </p:nvSpPr>
        <p:spPr>
          <a:xfrm>
            <a:off x="4718936" y="1927675"/>
            <a:ext cx="1476686" cy="369332"/>
          </a:xfrm>
          <a:prstGeom prst="rect">
            <a:avLst/>
          </a:prstGeom>
          <a:noFill/>
        </p:spPr>
        <p:txBody>
          <a:bodyPr wrap="none" rtlCol="0">
            <a:spAutoFit/>
          </a:bodyPr>
          <a:lstStyle/>
          <a:p>
            <a:r>
              <a:rPr lang="en-US" i="1" dirty="0"/>
              <a:t>Beneficiaries</a:t>
            </a:r>
            <a:endParaRPr lang="en-GB" i="1" dirty="0"/>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678391" cy="369332"/>
          </a:xfrm>
          <a:prstGeom prst="rect">
            <a:avLst/>
          </a:prstGeom>
          <a:noFill/>
        </p:spPr>
        <p:txBody>
          <a:bodyPr wrap="none" rtlCol="0">
            <a:spAutoFit/>
          </a:bodyPr>
          <a:lstStyle/>
          <a:p>
            <a:r>
              <a:rPr lang="en-US" dirty="0"/>
              <a:t>1997</a:t>
            </a:r>
            <a:endParaRPr lang="en-GB" dirty="0"/>
          </a:p>
        </p:txBody>
      </p:sp>
      <p:pic>
        <p:nvPicPr>
          <p:cNvPr id="3" name="Graphic 2" descr="School girl with solid fill">
            <a:extLst>
              <a:ext uri="{FF2B5EF4-FFF2-40B4-BE49-F238E27FC236}">
                <a16:creationId xmlns:a16="http://schemas.microsoft.com/office/drawing/2014/main" id="{D0812071-54B7-FDEB-38B4-FE4210FEE0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52559" y="1640629"/>
            <a:ext cx="660703" cy="660703"/>
          </a:xfrm>
          <a:prstGeom prst="rect">
            <a:avLst/>
          </a:prstGeom>
        </p:spPr>
      </p:pic>
      <p:pic>
        <p:nvPicPr>
          <p:cNvPr id="6" name="Graphic 5" descr="Building with solid fill">
            <a:extLst>
              <a:ext uri="{FF2B5EF4-FFF2-40B4-BE49-F238E27FC236}">
                <a16:creationId xmlns:a16="http://schemas.microsoft.com/office/drawing/2014/main" id="{2F78EA3B-6CF1-468E-5D93-80CB0CEFA99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5835" y="4254404"/>
            <a:ext cx="914400" cy="914400"/>
          </a:xfrm>
          <a:prstGeom prst="rect">
            <a:avLst/>
          </a:prstGeom>
        </p:spPr>
      </p:pic>
      <p:sp>
        <p:nvSpPr>
          <p:cNvPr id="10" name="TextBox 9">
            <a:extLst>
              <a:ext uri="{FF2B5EF4-FFF2-40B4-BE49-F238E27FC236}">
                <a16:creationId xmlns:a16="http://schemas.microsoft.com/office/drawing/2014/main" id="{93E96FDD-2E76-2454-4997-15FFE325B122}"/>
              </a:ext>
            </a:extLst>
          </p:cNvPr>
          <p:cNvSpPr txBox="1"/>
          <p:nvPr/>
        </p:nvSpPr>
        <p:spPr>
          <a:xfrm>
            <a:off x="582247" y="5131349"/>
            <a:ext cx="2053767" cy="646331"/>
          </a:xfrm>
          <a:prstGeom prst="rect">
            <a:avLst/>
          </a:prstGeom>
          <a:noFill/>
          <a:ln>
            <a:noFill/>
          </a:ln>
        </p:spPr>
        <p:txBody>
          <a:bodyPr wrap="none" rtlCol="0">
            <a:spAutoFit/>
          </a:bodyPr>
          <a:lstStyle/>
          <a:p>
            <a:pPr algn="ctr"/>
            <a:r>
              <a:rPr lang="en-GB" b="1" dirty="0">
                <a:solidFill>
                  <a:srgbClr val="00B050"/>
                </a:solidFill>
              </a:rPr>
              <a:t>Mishcon de Reya</a:t>
            </a:r>
          </a:p>
          <a:p>
            <a:pPr algn="ctr"/>
            <a:r>
              <a:rPr lang="en-GB" b="1" dirty="0">
                <a:solidFill>
                  <a:srgbClr val="00B050"/>
                </a:solidFill>
              </a:rPr>
              <a:t>(London Law firm)</a:t>
            </a:r>
          </a:p>
        </p:txBody>
      </p:sp>
      <p:sp>
        <p:nvSpPr>
          <p:cNvPr id="13" name="TextBox 12">
            <a:extLst>
              <a:ext uri="{FF2B5EF4-FFF2-40B4-BE49-F238E27FC236}">
                <a16:creationId xmlns:a16="http://schemas.microsoft.com/office/drawing/2014/main" id="{0E1728EC-CD0E-983E-3306-4DAC73DA42A0}"/>
              </a:ext>
            </a:extLst>
          </p:cNvPr>
          <p:cNvSpPr txBox="1"/>
          <p:nvPr/>
        </p:nvSpPr>
        <p:spPr>
          <a:xfrm>
            <a:off x="2080235" y="3261934"/>
            <a:ext cx="1254959" cy="369332"/>
          </a:xfrm>
          <a:prstGeom prst="rect">
            <a:avLst/>
          </a:prstGeom>
          <a:noFill/>
          <a:ln>
            <a:solidFill>
              <a:schemeClr val="tx1"/>
            </a:solidFill>
            <a:prstDash val="dash"/>
          </a:ln>
        </p:spPr>
        <p:txBody>
          <a:bodyPr wrap="none" rtlCol="0">
            <a:spAutoFit/>
          </a:bodyPr>
          <a:lstStyle/>
          <a:p>
            <a:r>
              <a:rPr lang="en-US" dirty="0"/>
              <a:t>Trust Deed</a:t>
            </a:r>
            <a:endParaRPr lang="en-GB" dirty="0"/>
          </a:p>
        </p:txBody>
      </p:sp>
      <p:cxnSp>
        <p:nvCxnSpPr>
          <p:cNvPr id="15" name="Straight Arrow Connector 14">
            <a:extLst>
              <a:ext uri="{FF2B5EF4-FFF2-40B4-BE49-F238E27FC236}">
                <a16:creationId xmlns:a16="http://schemas.microsoft.com/office/drawing/2014/main" id="{AFA49BF3-3948-F360-06A1-43D45654D449}"/>
              </a:ext>
            </a:extLst>
          </p:cNvPr>
          <p:cNvCxnSpPr>
            <a:cxnSpLocks/>
          </p:cNvCxnSpPr>
          <p:nvPr/>
        </p:nvCxnSpPr>
        <p:spPr>
          <a:xfrm flipV="1">
            <a:off x="1739327" y="3631266"/>
            <a:ext cx="896687" cy="57609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687AB4C1-03A5-760F-3008-D433091BDCDC}"/>
              </a:ext>
            </a:extLst>
          </p:cNvPr>
          <p:cNvSpPr txBox="1"/>
          <p:nvPr/>
        </p:nvSpPr>
        <p:spPr>
          <a:xfrm>
            <a:off x="2214841" y="3815932"/>
            <a:ext cx="926600" cy="369332"/>
          </a:xfrm>
          <a:prstGeom prst="rect">
            <a:avLst/>
          </a:prstGeom>
          <a:noFill/>
        </p:spPr>
        <p:txBody>
          <a:bodyPr wrap="none" rtlCol="0">
            <a:spAutoFit/>
          </a:bodyPr>
          <a:lstStyle/>
          <a:p>
            <a:r>
              <a:rPr lang="en-US" i="1" dirty="0"/>
              <a:t>Drafted</a:t>
            </a:r>
            <a:endParaRPr lang="en-GB" i="1" dirty="0"/>
          </a:p>
        </p:txBody>
      </p:sp>
      <p:cxnSp>
        <p:nvCxnSpPr>
          <p:cNvPr id="36" name="Straight Arrow Connector 35">
            <a:extLst>
              <a:ext uri="{FF2B5EF4-FFF2-40B4-BE49-F238E27FC236}">
                <a16:creationId xmlns:a16="http://schemas.microsoft.com/office/drawing/2014/main" id="{F93DB09F-4ADC-1523-6400-1F6D006AB9F7}"/>
              </a:ext>
            </a:extLst>
          </p:cNvPr>
          <p:cNvCxnSpPr>
            <a:cxnSpLocks/>
          </p:cNvCxnSpPr>
          <p:nvPr/>
        </p:nvCxnSpPr>
        <p:spPr>
          <a:xfrm flipV="1">
            <a:off x="2707714" y="2722142"/>
            <a:ext cx="0" cy="49479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46" name="Graphic 45" descr="Detective">
            <a:extLst>
              <a:ext uri="{FF2B5EF4-FFF2-40B4-BE49-F238E27FC236}">
                <a16:creationId xmlns:a16="http://schemas.microsoft.com/office/drawing/2014/main" id="{604AE7D6-65BE-3AE4-6302-1F83E81926D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0010" y="3446600"/>
            <a:ext cx="525710" cy="525710"/>
          </a:xfrm>
          <a:prstGeom prst="rect">
            <a:avLst/>
          </a:prstGeom>
        </p:spPr>
      </p:pic>
      <p:sp>
        <p:nvSpPr>
          <p:cNvPr id="47" name="TextBox 46">
            <a:extLst>
              <a:ext uri="{FF2B5EF4-FFF2-40B4-BE49-F238E27FC236}">
                <a16:creationId xmlns:a16="http://schemas.microsoft.com/office/drawing/2014/main" id="{6416579B-4102-C42B-558C-648C6E495B62}"/>
              </a:ext>
            </a:extLst>
          </p:cNvPr>
          <p:cNvSpPr txBox="1"/>
          <p:nvPr/>
        </p:nvSpPr>
        <p:spPr>
          <a:xfrm rot="19453715">
            <a:off x="777613" y="2929709"/>
            <a:ext cx="1447849" cy="646331"/>
          </a:xfrm>
          <a:prstGeom prst="rect">
            <a:avLst/>
          </a:prstGeom>
          <a:noFill/>
        </p:spPr>
        <p:txBody>
          <a:bodyPr wrap="square" rtlCol="0">
            <a:spAutoFit/>
          </a:bodyPr>
          <a:lstStyle/>
          <a:p>
            <a:r>
              <a:rPr lang="en-US" i="1" dirty="0"/>
              <a:t>Legal settlor</a:t>
            </a:r>
          </a:p>
          <a:p>
            <a:r>
              <a:rPr lang="en-US" i="1" dirty="0"/>
              <a:t>($ 10)</a:t>
            </a:r>
            <a:endParaRPr lang="en-GB" i="1" dirty="0"/>
          </a:p>
        </p:txBody>
      </p:sp>
      <p:cxnSp>
        <p:nvCxnSpPr>
          <p:cNvPr id="48" name="Straight Arrow Connector 47">
            <a:extLst>
              <a:ext uri="{FF2B5EF4-FFF2-40B4-BE49-F238E27FC236}">
                <a16:creationId xmlns:a16="http://schemas.microsoft.com/office/drawing/2014/main" id="{827202B2-0B05-F4C4-1FBA-04CCED193419}"/>
              </a:ext>
            </a:extLst>
          </p:cNvPr>
          <p:cNvCxnSpPr>
            <a:cxnSpLocks/>
          </p:cNvCxnSpPr>
          <p:nvPr/>
        </p:nvCxnSpPr>
        <p:spPr>
          <a:xfrm flipV="1">
            <a:off x="747887" y="2745044"/>
            <a:ext cx="1439783" cy="10652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05241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966C3-F129-B47E-5C60-2149704B972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8C934D5-5AF9-B920-844F-63898B230996}"/>
              </a:ext>
            </a:extLst>
          </p:cNvPr>
          <p:cNvSpPr/>
          <p:nvPr/>
        </p:nvSpPr>
        <p:spPr>
          <a:xfrm>
            <a:off x="-302582" y="67054"/>
            <a:ext cx="12192000" cy="707886"/>
          </a:xfrm>
          <a:prstGeom prst="rect">
            <a:avLst/>
          </a:prstGeom>
        </p:spPr>
        <p:txBody>
          <a:bodyPr wrap="square">
            <a:spAutoFit/>
          </a:bodyPr>
          <a:lstStyle/>
          <a:p>
            <a:pPr algn="ctr"/>
            <a:r>
              <a:rPr lang="es-AR" sz="4000" dirty="0"/>
              <a:t>BF de Activos</a:t>
            </a:r>
            <a:endParaRPr lang="en-GB" sz="4000" dirty="0"/>
          </a:p>
        </p:txBody>
      </p:sp>
      <p:sp>
        <p:nvSpPr>
          <p:cNvPr id="7" name="Slide Number Placeholder 6">
            <a:extLst>
              <a:ext uri="{FF2B5EF4-FFF2-40B4-BE49-F238E27FC236}">
                <a16:creationId xmlns:a16="http://schemas.microsoft.com/office/drawing/2014/main" id="{E59F5F61-CF5B-6ACA-8EBC-1903AEE6D1B9}"/>
              </a:ext>
            </a:extLst>
          </p:cNvPr>
          <p:cNvSpPr>
            <a:spLocks noGrp="1"/>
          </p:cNvSpPr>
          <p:nvPr>
            <p:ph type="sldNum" sz="quarter" idx="12"/>
          </p:nvPr>
        </p:nvSpPr>
        <p:spPr/>
        <p:txBody>
          <a:bodyPr/>
          <a:lstStyle/>
          <a:p>
            <a:fld id="{9E2B2683-96EF-4DD9-8CBB-F355A85DBC90}" type="slidenum">
              <a:rPr lang="en-GB" smtClean="0"/>
              <a:t>50</a:t>
            </a:fld>
            <a:endParaRPr lang="en-GB"/>
          </a:p>
        </p:txBody>
      </p:sp>
      <p:pic>
        <p:nvPicPr>
          <p:cNvPr id="4" name="Picture 3">
            <a:extLst>
              <a:ext uri="{FF2B5EF4-FFF2-40B4-BE49-F238E27FC236}">
                <a16:creationId xmlns:a16="http://schemas.microsoft.com/office/drawing/2014/main" id="{78393B89-95A9-6C5F-45F7-A907C555876A}"/>
              </a:ext>
            </a:extLst>
          </p:cNvPr>
          <p:cNvPicPr>
            <a:picLocks noChangeAspect="1"/>
          </p:cNvPicPr>
          <p:nvPr/>
        </p:nvPicPr>
        <p:blipFill>
          <a:blip r:embed="rId2"/>
          <a:stretch>
            <a:fillRect/>
          </a:stretch>
        </p:blipFill>
        <p:spPr>
          <a:xfrm>
            <a:off x="1948543" y="774940"/>
            <a:ext cx="8532960" cy="5962248"/>
          </a:xfrm>
          <a:prstGeom prst="rect">
            <a:avLst/>
          </a:prstGeom>
        </p:spPr>
      </p:pic>
    </p:spTree>
    <p:extLst>
      <p:ext uri="{BB962C8B-B14F-4D97-AF65-F5344CB8AC3E}">
        <p14:creationId xmlns:p14="http://schemas.microsoft.com/office/powerpoint/2010/main" val="1469616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FC9EE-B8CD-E646-8FC4-646118E63B18}"/>
            </a:ext>
          </a:extLst>
        </p:cNvPr>
        <p:cNvGrpSpPr/>
        <p:nvPr/>
      </p:nvGrpSpPr>
      <p:grpSpPr>
        <a:xfrm>
          <a:off x="0" y="0"/>
          <a:ext cx="0" cy="0"/>
          <a:chOff x="0" y="0"/>
          <a:chExt cx="0" cy="0"/>
        </a:xfrm>
      </p:grpSpPr>
      <p:sp>
        <p:nvSpPr>
          <p:cNvPr id="34" name="TextBox 20">
            <a:extLst>
              <a:ext uri="{FF2B5EF4-FFF2-40B4-BE49-F238E27FC236}">
                <a16:creationId xmlns:a16="http://schemas.microsoft.com/office/drawing/2014/main" id="{EAEB082A-CFB0-6F87-F33E-6CB2226BAFB4}"/>
              </a:ext>
            </a:extLst>
          </p:cNvPr>
          <p:cNvSpPr txBox="1"/>
          <p:nvPr/>
        </p:nvSpPr>
        <p:spPr>
          <a:xfrm>
            <a:off x="0" y="1497702"/>
            <a:ext cx="11623041" cy="4401205"/>
          </a:xfrm>
          <a:prstGeom prst="rect">
            <a:avLst/>
          </a:prstGeom>
          <a:noFill/>
        </p:spPr>
        <p:txBody>
          <a:bodyPr wrap="square" rtlCol="0">
            <a:spAutoFit/>
          </a:bodyPr>
          <a:lstStyle/>
          <a:p>
            <a:r>
              <a:rPr lang="es-AR" sz="3500" dirty="0">
                <a:latin typeface="Work Sans" pitchFamily="2" charset="0"/>
              </a:rPr>
              <a:t>Beneficiarios Finales de Fideicomisos</a:t>
            </a:r>
          </a:p>
          <a:p>
            <a:endParaRPr lang="es-AR" sz="3500" dirty="0">
              <a:latin typeface="Work Sans" pitchFamily="2" charset="0"/>
            </a:endParaRPr>
          </a:p>
          <a:p>
            <a:r>
              <a:rPr lang="es-AR" sz="3500" dirty="0">
                <a:latin typeface="Work Sans" pitchFamily="2" charset="0"/>
              </a:rPr>
              <a:t>Propuestas:</a:t>
            </a:r>
          </a:p>
          <a:p>
            <a:r>
              <a:rPr lang="es-AR" sz="3500" dirty="0">
                <a:latin typeface="Work Sans" pitchFamily="2" charset="0"/>
              </a:rPr>
              <a:t>Transparencia de Beneficiarios Finales</a:t>
            </a:r>
          </a:p>
          <a:p>
            <a:endParaRPr lang="es-AR" sz="3500" dirty="0">
              <a:latin typeface="Work Sans" pitchFamily="2" charset="0"/>
            </a:endParaRPr>
          </a:p>
          <a:p>
            <a:r>
              <a:rPr lang="es-AR" sz="3500" dirty="0">
                <a:latin typeface="Work Sans" pitchFamily="2" charset="0"/>
              </a:rPr>
              <a:t>Beneficiarios Finales de Activos</a:t>
            </a:r>
          </a:p>
          <a:p>
            <a:endParaRPr lang="es-AR" sz="3500" dirty="0">
              <a:latin typeface="Work Sans" pitchFamily="2" charset="0"/>
            </a:endParaRPr>
          </a:p>
          <a:p>
            <a:r>
              <a:rPr lang="es-AR" sz="3500" dirty="0">
                <a:latin typeface="Work Sans" pitchFamily="2" charset="0"/>
              </a:rPr>
              <a:t>Beneficiarios Finales e </a:t>
            </a:r>
            <a:r>
              <a:rPr lang="es-AR" sz="3500" dirty="0" err="1">
                <a:latin typeface="Work Sans" pitchFamily="2" charset="0"/>
              </a:rPr>
              <a:t>Int</a:t>
            </a:r>
            <a:r>
              <a:rPr lang="es-AR" sz="3500" dirty="0">
                <a:latin typeface="Work Sans" pitchFamily="2" charset="0"/>
              </a:rPr>
              <a:t>. de </a:t>
            </a:r>
            <a:r>
              <a:rPr lang="es-AR" sz="3500" dirty="0" err="1">
                <a:latin typeface="Work Sans" pitchFamily="2" charset="0"/>
              </a:rPr>
              <a:t>Info</a:t>
            </a:r>
            <a:endParaRPr lang="es-AR" sz="3500" dirty="0">
              <a:latin typeface="Work Sans" pitchFamily="2" charset="0"/>
            </a:endParaRPr>
          </a:p>
        </p:txBody>
      </p:sp>
      <p:sp>
        <p:nvSpPr>
          <p:cNvPr id="4" name="TextBox 20">
            <a:extLst>
              <a:ext uri="{FF2B5EF4-FFF2-40B4-BE49-F238E27FC236}">
                <a16:creationId xmlns:a16="http://schemas.microsoft.com/office/drawing/2014/main" id="{4A2D8A30-089E-9DA0-0D88-E037F58E05F5}"/>
              </a:ext>
            </a:extLst>
          </p:cNvPr>
          <p:cNvSpPr txBox="1"/>
          <p:nvPr/>
        </p:nvSpPr>
        <p:spPr>
          <a:xfrm>
            <a:off x="1086678" y="152883"/>
            <a:ext cx="9051235" cy="707886"/>
          </a:xfrm>
          <a:prstGeom prst="rect">
            <a:avLst/>
          </a:prstGeom>
          <a:noFill/>
        </p:spPr>
        <p:txBody>
          <a:bodyPr wrap="square" rtlCol="0">
            <a:spAutoFit/>
          </a:bodyPr>
          <a:lstStyle/>
          <a:p>
            <a:pPr algn="ctr"/>
            <a:r>
              <a:rPr lang="es-AR" sz="4000" dirty="0">
                <a:latin typeface="Work Sans" pitchFamily="2" charset="0"/>
              </a:rPr>
              <a:t>Agenda</a:t>
            </a:r>
            <a:endParaRPr lang="en-GB" sz="4000" dirty="0">
              <a:latin typeface="Work Sans" pitchFamily="2" charset="0"/>
            </a:endParaRPr>
          </a:p>
        </p:txBody>
      </p:sp>
      <p:sp>
        <p:nvSpPr>
          <p:cNvPr id="3" name="Rectangle 2">
            <a:extLst>
              <a:ext uri="{FF2B5EF4-FFF2-40B4-BE49-F238E27FC236}">
                <a16:creationId xmlns:a16="http://schemas.microsoft.com/office/drawing/2014/main" id="{EA8E2D73-D840-47D5-9170-DE9C475D8404}"/>
              </a:ext>
            </a:extLst>
          </p:cNvPr>
          <p:cNvSpPr/>
          <p:nvPr/>
        </p:nvSpPr>
        <p:spPr>
          <a:xfrm>
            <a:off x="0" y="4771147"/>
            <a:ext cx="11541760" cy="1127760"/>
          </a:xfrm>
          <a:prstGeom prst="rect">
            <a:avLst/>
          </a:prstGeom>
          <a:solidFill>
            <a:srgbClr val="426042">
              <a:alpha val="3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Tree>
    <p:extLst>
      <p:ext uri="{BB962C8B-B14F-4D97-AF65-F5344CB8AC3E}">
        <p14:creationId xmlns:p14="http://schemas.microsoft.com/office/powerpoint/2010/main" val="6323431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3AD65-861C-7AE2-DF84-068EC3EC7C1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7EC9430-2F8C-C309-10F7-388C92CF4A37}"/>
              </a:ext>
            </a:extLst>
          </p:cNvPr>
          <p:cNvSpPr/>
          <p:nvPr/>
        </p:nvSpPr>
        <p:spPr>
          <a:xfrm>
            <a:off x="-302582" y="67054"/>
            <a:ext cx="12192000" cy="707886"/>
          </a:xfrm>
          <a:prstGeom prst="rect">
            <a:avLst/>
          </a:prstGeom>
        </p:spPr>
        <p:txBody>
          <a:bodyPr wrap="square">
            <a:spAutoFit/>
          </a:bodyPr>
          <a:lstStyle/>
          <a:p>
            <a:pPr algn="ctr"/>
            <a:r>
              <a:rPr lang="es-AR" sz="4000" dirty="0"/>
              <a:t>BF e </a:t>
            </a:r>
            <a:r>
              <a:rPr lang="es-AR" sz="4000" dirty="0" err="1"/>
              <a:t>Int</a:t>
            </a:r>
            <a:r>
              <a:rPr lang="es-AR" sz="4000" dirty="0"/>
              <a:t>. de </a:t>
            </a:r>
            <a:r>
              <a:rPr lang="es-AR" sz="4000" dirty="0" err="1"/>
              <a:t>Info</a:t>
            </a:r>
            <a:endParaRPr lang="en-GB" sz="4000" dirty="0"/>
          </a:p>
        </p:txBody>
      </p:sp>
      <p:sp>
        <p:nvSpPr>
          <p:cNvPr id="7" name="Slide Number Placeholder 6">
            <a:extLst>
              <a:ext uri="{FF2B5EF4-FFF2-40B4-BE49-F238E27FC236}">
                <a16:creationId xmlns:a16="http://schemas.microsoft.com/office/drawing/2014/main" id="{7B4E2EDB-67D5-D444-4BC1-BD0914E0D509}"/>
              </a:ext>
            </a:extLst>
          </p:cNvPr>
          <p:cNvSpPr>
            <a:spLocks noGrp="1"/>
          </p:cNvSpPr>
          <p:nvPr>
            <p:ph type="sldNum" sz="quarter" idx="12"/>
          </p:nvPr>
        </p:nvSpPr>
        <p:spPr/>
        <p:txBody>
          <a:bodyPr/>
          <a:lstStyle/>
          <a:p>
            <a:fld id="{9E2B2683-96EF-4DD9-8CBB-F355A85DBC90}" type="slidenum">
              <a:rPr lang="en-GB" smtClean="0"/>
              <a:t>52</a:t>
            </a:fld>
            <a:endParaRPr lang="en-GB"/>
          </a:p>
        </p:txBody>
      </p:sp>
      <p:pic>
        <p:nvPicPr>
          <p:cNvPr id="3" name="Picture 2">
            <a:extLst>
              <a:ext uri="{FF2B5EF4-FFF2-40B4-BE49-F238E27FC236}">
                <a16:creationId xmlns:a16="http://schemas.microsoft.com/office/drawing/2014/main" id="{C45A39F5-BCC4-A5D2-246D-B335D12D8927}"/>
              </a:ext>
            </a:extLst>
          </p:cNvPr>
          <p:cNvPicPr>
            <a:picLocks noChangeAspect="1"/>
          </p:cNvPicPr>
          <p:nvPr/>
        </p:nvPicPr>
        <p:blipFill>
          <a:blip r:embed="rId2"/>
          <a:stretch>
            <a:fillRect/>
          </a:stretch>
        </p:blipFill>
        <p:spPr>
          <a:xfrm>
            <a:off x="1401896" y="873760"/>
            <a:ext cx="9929476" cy="5405120"/>
          </a:xfrm>
          <a:prstGeom prst="rect">
            <a:avLst/>
          </a:prstGeom>
        </p:spPr>
      </p:pic>
    </p:spTree>
    <p:extLst>
      <p:ext uri="{BB962C8B-B14F-4D97-AF65-F5344CB8AC3E}">
        <p14:creationId xmlns:p14="http://schemas.microsoft.com/office/powerpoint/2010/main" val="2601417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EA6EE-3D8A-E03E-5D74-5DE94089662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DAD0762-1DE2-168A-F27E-B09D6F691340}"/>
              </a:ext>
            </a:extLst>
          </p:cNvPr>
          <p:cNvSpPr/>
          <p:nvPr/>
        </p:nvSpPr>
        <p:spPr>
          <a:xfrm>
            <a:off x="-302582" y="67054"/>
            <a:ext cx="12192000" cy="707886"/>
          </a:xfrm>
          <a:prstGeom prst="rect">
            <a:avLst/>
          </a:prstGeom>
        </p:spPr>
        <p:txBody>
          <a:bodyPr wrap="square">
            <a:spAutoFit/>
          </a:bodyPr>
          <a:lstStyle/>
          <a:p>
            <a:pPr algn="ctr"/>
            <a:r>
              <a:rPr lang="es-AR" sz="4000" dirty="0"/>
              <a:t>BF e </a:t>
            </a:r>
            <a:r>
              <a:rPr lang="es-AR" sz="4000" dirty="0" err="1"/>
              <a:t>Int</a:t>
            </a:r>
            <a:r>
              <a:rPr lang="es-AR" sz="4000" dirty="0"/>
              <a:t>. de </a:t>
            </a:r>
            <a:r>
              <a:rPr lang="es-AR" sz="4000" dirty="0" err="1"/>
              <a:t>Info</a:t>
            </a:r>
            <a:endParaRPr lang="en-GB" sz="4000" dirty="0"/>
          </a:p>
        </p:txBody>
      </p:sp>
      <p:sp>
        <p:nvSpPr>
          <p:cNvPr id="7" name="Slide Number Placeholder 6">
            <a:extLst>
              <a:ext uri="{FF2B5EF4-FFF2-40B4-BE49-F238E27FC236}">
                <a16:creationId xmlns:a16="http://schemas.microsoft.com/office/drawing/2014/main" id="{FE3A549F-E2D2-13A2-E3AE-3E4FD5F7AA12}"/>
              </a:ext>
            </a:extLst>
          </p:cNvPr>
          <p:cNvSpPr>
            <a:spLocks noGrp="1"/>
          </p:cNvSpPr>
          <p:nvPr>
            <p:ph type="sldNum" sz="quarter" idx="12"/>
          </p:nvPr>
        </p:nvSpPr>
        <p:spPr/>
        <p:txBody>
          <a:bodyPr/>
          <a:lstStyle/>
          <a:p>
            <a:fld id="{9E2B2683-96EF-4DD9-8CBB-F355A85DBC90}" type="slidenum">
              <a:rPr lang="en-GB" smtClean="0"/>
              <a:t>53</a:t>
            </a:fld>
            <a:endParaRPr lang="en-GB"/>
          </a:p>
        </p:txBody>
      </p:sp>
      <p:pic>
        <p:nvPicPr>
          <p:cNvPr id="4" name="Picture 3">
            <a:extLst>
              <a:ext uri="{FF2B5EF4-FFF2-40B4-BE49-F238E27FC236}">
                <a16:creationId xmlns:a16="http://schemas.microsoft.com/office/drawing/2014/main" id="{7BF85D20-9913-62F0-1514-3C1EB7CDCF77}"/>
              </a:ext>
            </a:extLst>
          </p:cNvPr>
          <p:cNvPicPr>
            <a:picLocks noChangeAspect="1"/>
          </p:cNvPicPr>
          <p:nvPr/>
        </p:nvPicPr>
        <p:blipFill>
          <a:blip r:embed="rId2"/>
          <a:stretch>
            <a:fillRect/>
          </a:stretch>
        </p:blipFill>
        <p:spPr>
          <a:xfrm>
            <a:off x="1163109" y="774940"/>
            <a:ext cx="10456339" cy="5625859"/>
          </a:xfrm>
          <a:prstGeom prst="rect">
            <a:avLst/>
          </a:prstGeom>
        </p:spPr>
      </p:pic>
    </p:spTree>
    <p:extLst>
      <p:ext uri="{BB962C8B-B14F-4D97-AF65-F5344CB8AC3E}">
        <p14:creationId xmlns:p14="http://schemas.microsoft.com/office/powerpoint/2010/main" val="2885909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7165F3-90AD-4162-AC8D-718340B88AD2}"/>
              </a:ext>
            </a:extLst>
          </p:cNvPr>
          <p:cNvSpPr/>
          <p:nvPr/>
        </p:nvSpPr>
        <p:spPr>
          <a:xfrm>
            <a:off x="-1" y="2098669"/>
            <a:ext cx="11794435" cy="646331"/>
          </a:xfrm>
          <a:prstGeom prst="rect">
            <a:avLst/>
          </a:prstGeom>
        </p:spPr>
        <p:txBody>
          <a:bodyPr wrap="square">
            <a:spAutoFit/>
          </a:bodyPr>
          <a:lstStyle/>
          <a:p>
            <a:endParaRPr lang="en-GB" dirty="0"/>
          </a:p>
          <a:p>
            <a:endParaRPr lang="en-GB" dirty="0"/>
          </a:p>
        </p:txBody>
      </p:sp>
      <p:sp>
        <p:nvSpPr>
          <p:cNvPr id="4" name="TextBox 20">
            <a:extLst>
              <a:ext uri="{FF2B5EF4-FFF2-40B4-BE49-F238E27FC236}">
                <a16:creationId xmlns:a16="http://schemas.microsoft.com/office/drawing/2014/main" id="{2C2A218B-4600-4D91-9EBC-16B1795E6A58}"/>
              </a:ext>
            </a:extLst>
          </p:cNvPr>
          <p:cNvSpPr txBox="1"/>
          <p:nvPr/>
        </p:nvSpPr>
        <p:spPr>
          <a:xfrm>
            <a:off x="54594" y="2002050"/>
            <a:ext cx="11685243" cy="830997"/>
          </a:xfrm>
          <a:prstGeom prst="rect">
            <a:avLst/>
          </a:prstGeom>
          <a:noFill/>
        </p:spPr>
        <p:txBody>
          <a:bodyPr wrap="square" rtlCol="0">
            <a:spAutoFit/>
          </a:bodyPr>
          <a:lstStyle/>
          <a:p>
            <a:r>
              <a:rPr lang="es-AR" sz="1600" dirty="0">
                <a:latin typeface="Work Sans" pitchFamily="2" charset="0"/>
                <a:hlinkClick r:id="rId2"/>
              </a:rPr>
              <a:t>andres@taxjustice.net</a:t>
            </a:r>
            <a:r>
              <a:rPr lang="es-AR" sz="1600" dirty="0">
                <a:latin typeface="Work Sans" pitchFamily="2" charset="0"/>
              </a:rPr>
              <a:t> </a:t>
            </a:r>
            <a:endParaRPr lang="en-GB" sz="1600" dirty="0">
              <a:latin typeface="Work Sans" pitchFamily="2" charset="0"/>
              <a:hlinkClick r:id="rId3"/>
            </a:endParaRPr>
          </a:p>
          <a:p>
            <a:endParaRPr lang="en-GB" sz="1600" dirty="0">
              <a:latin typeface="Work Sans" pitchFamily="2" charset="0"/>
              <a:hlinkClick r:id="rId3"/>
            </a:endParaRPr>
          </a:p>
          <a:p>
            <a:r>
              <a:rPr lang="en-GB" sz="1600" dirty="0">
                <a:latin typeface="Work Sans" pitchFamily="2" charset="0"/>
              </a:rPr>
              <a:t>   </a:t>
            </a:r>
          </a:p>
        </p:txBody>
      </p:sp>
      <p:sp>
        <p:nvSpPr>
          <p:cNvPr id="5" name="TextBox 20">
            <a:extLst>
              <a:ext uri="{FF2B5EF4-FFF2-40B4-BE49-F238E27FC236}">
                <a16:creationId xmlns:a16="http://schemas.microsoft.com/office/drawing/2014/main" id="{18270760-14B1-414E-AB67-78089FB7DA83}"/>
              </a:ext>
            </a:extLst>
          </p:cNvPr>
          <p:cNvSpPr txBox="1"/>
          <p:nvPr/>
        </p:nvSpPr>
        <p:spPr>
          <a:xfrm>
            <a:off x="0" y="1206117"/>
            <a:ext cx="12192000" cy="707886"/>
          </a:xfrm>
          <a:prstGeom prst="rect">
            <a:avLst/>
          </a:prstGeom>
          <a:solidFill>
            <a:srgbClr val="EDE7E0"/>
          </a:solidFill>
        </p:spPr>
        <p:txBody>
          <a:bodyPr wrap="square" rtlCol="0">
            <a:spAutoFit/>
          </a:bodyPr>
          <a:lstStyle/>
          <a:p>
            <a:r>
              <a:rPr lang="es-AR" sz="4000" dirty="0" err="1">
                <a:latin typeface="Work Sans" pitchFamily="2" charset="0"/>
              </a:rPr>
              <a:t>Thank</a:t>
            </a:r>
            <a:r>
              <a:rPr lang="es-AR" sz="4000" dirty="0">
                <a:latin typeface="Work Sans" pitchFamily="2" charset="0"/>
              </a:rPr>
              <a:t> </a:t>
            </a:r>
            <a:r>
              <a:rPr lang="es-AR" sz="4000" dirty="0" err="1">
                <a:latin typeface="Work Sans" pitchFamily="2" charset="0"/>
              </a:rPr>
              <a:t>You</a:t>
            </a:r>
            <a:endParaRPr lang="es-AR" sz="4000" dirty="0">
              <a:latin typeface="Work Sans" pitchFamily="2" charset="0"/>
            </a:endParaRPr>
          </a:p>
        </p:txBody>
      </p:sp>
      <p:sp>
        <p:nvSpPr>
          <p:cNvPr id="6" name="Rectangle 5">
            <a:extLst>
              <a:ext uri="{FF2B5EF4-FFF2-40B4-BE49-F238E27FC236}">
                <a16:creationId xmlns:a16="http://schemas.microsoft.com/office/drawing/2014/main" id="{E0DACD2D-51A0-440F-AE3E-9EC52156F862}"/>
              </a:ext>
            </a:extLst>
          </p:cNvPr>
          <p:cNvSpPr/>
          <p:nvPr/>
        </p:nvSpPr>
        <p:spPr>
          <a:xfrm>
            <a:off x="106018" y="6047818"/>
            <a:ext cx="3904181" cy="584775"/>
          </a:xfrm>
          <a:prstGeom prst="rect">
            <a:avLst/>
          </a:prstGeom>
        </p:spPr>
        <p:txBody>
          <a:bodyPr wrap="square">
            <a:spAutoFit/>
          </a:bodyPr>
          <a:lstStyle/>
          <a:p>
            <a:r>
              <a:rPr lang="en-US" sz="1600" dirty="0">
                <a:latin typeface="Slack-Lato"/>
              </a:rPr>
              <a:t>Copyright (c</a:t>
            </a:r>
            <a:r>
              <a:rPr lang="en-US" sz="1600">
                <a:latin typeface="Slack-Lato"/>
              </a:rPr>
              <a:t>) 2024 </a:t>
            </a:r>
            <a:r>
              <a:rPr lang="en-US" sz="1600" dirty="0">
                <a:latin typeface="Slack-Lato"/>
              </a:rPr>
              <a:t>Tax Justice Network Limited. All rights reserved</a:t>
            </a:r>
            <a:endParaRPr lang="en-GB" sz="1600" dirty="0"/>
          </a:p>
        </p:txBody>
      </p:sp>
    </p:spTree>
    <p:extLst>
      <p:ext uri="{BB962C8B-B14F-4D97-AF65-F5344CB8AC3E}">
        <p14:creationId xmlns:p14="http://schemas.microsoft.com/office/powerpoint/2010/main" val="91241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1E2627-0792-1D7A-FF1C-77E6D5D72272}"/>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800D690-A98A-F024-CEF4-4074BFB7FFF0}"/>
              </a:ext>
            </a:extLst>
          </p:cNvPr>
          <p:cNvPicPr>
            <a:picLocks noChangeAspect="1"/>
          </p:cNvPicPr>
          <p:nvPr/>
        </p:nvPicPr>
        <p:blipFill>
          <a:blip r:embed="rId2"/>
          <a:stretch>
            <a:fillRect/>
          </a:stretch>
        </p:blipFill>
        <p:spPr>
          <a:xfrm>
            <a:off x="0" y="1689196"/>
            <a:ext cx="1414014" cy="743498"/>
          </a:xfrm>
          <a:prstGeom prst="rect">
            <a:avLst/>
          </a:prstGeom>
          <a:ln w="28575">
            <a:noFill/>
          </a:ln>
        </p:spPr>
      </p:pic>
      <p:pic>
        <p:nvPicPr>
          <p:cNvPr id="5" name="Picture 4">
            <a:extLst>
              <a:ext uri="{FF2B5EF4-FFF2-40B4-BE49-F238E27FC236}">
                <a16:creationId xmlns:a16="http://schemas.microsoft.com/office/drawing/2014/main" id="{1BCB4D97-4CD0-8418-F6EF-7FA872478A80}"/>
              </a:ext>
            </a:extLst>
          </p:cNvPr>
          <p:cNvPicPr>
            <a:picLocks noChangeAspect="1"/>
          </p:cNvPicPr>
          <p:nvPr/>
        </p:nvPicPr>
        <p:blipFill>
          <a:blip r:embed="rId3"/>
          <a:stretch>
            <a:fillRect/>
          </a:stretch>
        </p:blipFill>
        <p:spPr>
          <a:xfrm>
            <a:off x="7502611" y="1697177"/>
            <a:ext cx="525629" cy="525629"/>
          </a:xfrm>
          <a:prstGeom prst="rect">
            <a:avLst/>
          </a:prstGeom>
          <a:ln w="28575">
            <a:noFill/>
          </a:ln>
        </p:spPr>
      </p:pic>
      <p:sp>
        <p:nvSpPr>
          <p:cNvPr id="7" name="TextBox 6">
            <a:extLst>
              <a:ext uri="{FF2B5EF4-FFF2-40B4-BE49-F238E27FC236}">
                <a16:creationId xmlns:a16="http://schemas.microsoft.com/office/drawing/2014/main" id="{0643935E-9923-3769-5CB2-1B6122F9BD46}"/>
              </a:ext>
            </a:extLst>
          </p:cNvPr>
          <p:cNvSpPr txBox="1"/>
          <p:nvPr/>
        </p:nvSpPr>
        <p:spPr>
          <a:xfrm>
            <a:off x="237376" y="2421879"/>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8" name="TextBox 7">
            <a:extLst>
              <a:ext uri="{FF2B5EF4-FFF2-40B4-BE49-F238E27FC236}">
                <a16:creationId xmlns:a16="http://schemas.microsoft.com/office/drawing/2014/main" id="{3E94427F-F9E6-D67B-2B0C-2816529DCEA4}"/>
              </a:ext>
            </a:extLst>
          </p:cNvPr>
          <p:cNvSpPr txBox="1"/>
          <p:nvPr/>
        </p:nvSpPr>
        <p:spPr>
          <a:xfrm>
            <a:off x="2291889" y="2060945"/>
            <a:ext cx="2378985" cy="646331"/>
          </a:xfrm>
          <a:prstGeom prst="rect">
            <a:avLst/>
          </a:prstGeom>
          <a:noFill/>
          <a:ln>
            <a:solidFill>
              <a:schemeClr val="tx1"/>
            </a:solidFill>
          </a:ln>
        </p:spPr>
        <p:txBody>
          <a:bodyPr wrap="none" rtlCol="0">
            <a:spAutoFit/>
          </a:bodyPr>
          <a:lstStyle/>
          <a:p>
            <a:r>
              <a:rPr lang="en-US" b="1" dirty="0"/>
              <a:t>Rosebud Settlement</a:t>
            </a:r>
          </a:p>
          <a:p>
            <a:r>
              <a:rPr lang="en-US" b="1" dirty="0"/>
              <a:t>(Discretionary Trust)</a:t>
            </a:r>
            <a:endParaRPr lang="en-GB" b="1" dirty="0"/>
          </a:p>
        </p:txBody>
      </p:sp>
      <p:sp>
        <p:nvSpPr>
          <p:cNvPr id="9" name="TextBox 8">
            <a:extLst>
              <a:ext uri="{FF2B5EF4-FFF2-40B4-BE49-F238E27FC236}">
                <a16:creationId xmlns:a16="http://schemas.microsoft.com/office/drawing/2014/main" id="{809C69A7-24EA-126B-86D3-6B19D6F85888}"/>
              </a:ext>
            </a:extLst>
          </p:cNvPr>
          <p:cNvSpPr txBox="1"/>
          <p:nvPr/>
        </p:nvSpPr>
        <p:spPr>
          <a:xfrm>
            <a:off x="2291889" y="498692"/>
            <a:ext cx="2276970" cy="646331"/>
          </a:xfrm>
          <a:prstGeom prst="rect">
            <a:avLst/>
          </a:prstGeom>
          <a:noFill/>
          <a:ln>
            <a:solidFill>
              <a:schemeClr val="tx1"/>
            </a:solidFill>
          </a:ln>
        </p:spPr>
        <p:txBody>
          <a:bodyPr wrap="none" rtlCol="0">
            <a:spAutoFit/>
          </a:bodyPr>
          <a:lstStyle/>
          <a:p>
            <a:r>
              <a:rPr lang="en-US" b="1" dirty="0"/>
              <a:t>First Trust Company</a:t>
            </a:r>
          </a:p>
          <a:p>
            <a:pPr algn="ctr"/>
            <a:r>
              <a:rPr lang="en-US" b="1" dirty="0"/>
              <a:t>(Liechtenstein)</a:t>
            </a:r>
            <a:endParaRPr lang="en-GB" b="1" dirty="0"/>
          </a:p>
        </p:txBody>
      </p:sp>
      <p:cxnSp>
        <p:nvCxnSpPr>
          <p:cNvPr id="11" name="Straight Arrow Connector 10">
            <a:extLst>
              <a:ext uri="{FF2B5EF4-FFF2-40B4-BE49-F238E27FC236}">
                <a16:creationId xmlns:a16="http://schemas.microsoft.com/office/drawing/2014/main" id="{9286F180-9A7C-9E87-0562-0D2FC20D9952}"/>
              </a:ext>
            </a:extLst>
          </p:cNvPr>
          <p:cNvCxnSpPr>
            <a:cxnSpLocks/>
          </p:cNvCxnSpPr>
          <p:nvPr/>
        </p:nvCxnSpPr>
        <p:spPr>
          <a:xfrm>
            <a:off x="3430374" y="1193275"/>
            <a:ext cx="0" cy="72779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D9061B3-2EF3-7D24-4C47-123107EE7CF1}"/>
              </a:ext>
            </a:extLst>
          </p:cNvPr>
          <p:cNvSpPr txBox="1"/>
          <p:nvPr/>
        </p:nvSpPr>
        <p:spPr>
          <a:xfrm>
            <a:off x="3481381" y="1411771"/>
            <a:ext cx="918778" cy="369332"/>
          </a:xfrm>
          <a:prstGeom prst="rect">
            <a:avLst/>
          </a:prstGeom>
          <a:noFill/>
        </p:spPr>
        <p:txBody>
          <a:bodyPr wrap="none" rtlCol="0">
            <a:spAutoFit/>
          </a:bodyPr>
          <a:lstStyle/>
          <a:p>
            <a:r>
              <a:rPr lang="en-US" i="1" dirty="0"/>
              <a:t>Trustee</a:t>
            </a:r>
            <a:endParaRPr lang="en-GB" i="1" dirty="0"/>
          </a:p>
        </p:txBody>
      </p:sp>
      <p:cxnSp>
        <p:nvCxnSpPr>
          <p:cNvPr id="14" name="Straight Arrow Connector 13">
            <a:extLst>
              <a:ext uri="{FF2B5EF4-FFF2-40B4-BE49-F238E27FC236}">
                <a16:creationId xmlns:a16="http://schemas.microsoft.com/office/drawing/2014/main" id="{EF8B2F61-FC3C-0CFD-03A8-A43296345CA8}"/>
              </a:ext>
            </a:extLst>
          </p:cNvPr>
          <p:cNvCxnSpPr>
            <a:cxnSpLocks/>
          </p:cNvCxnSpPr>
          <p:nvPr/>
        </p:nvCxnSpPr>
        <p:spPr>
          <a:xfrm>
            <a:off x="1341159" y="2297007"/>
            <a:ext cx="95073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FDD41B-3B28-35F9-EC34-4918A27C9FBD}"/>
              </a:ext>
            </a:extLst>
          </p:cNvPr>
          <p:cNvSpPr txBox="1"/>
          <p:nvPr/>
        </p:nvSpPr>
        <p:spPr>
          <a:xfrm>
            <a:off x="1318154" y="1682639"/>
            <a:ext cx="842346" cy="369332"/>
          </a:xfrm>
          <a:prstGeom prst="rect">
            <a:avLst/>
          </a:prstGeom>
          <a:noFill/>
        </p:spPr>
        <p:txBody>
          <a:bodyPr wrap="none" rtlCol="0">
            <a:spAutoFit/>
          </a:bodyPr>
          <a:lstStyle/>
          <a:p>
            <a:r>
              <a:rPr lang="en-US" i="1" dirty="0"/>
              <a:t>Settlor</a:t>
            </a:r>
            <a:endParaRPr lang="en-GB" i="1" dirty="0"/>
          </a:p>
        </p:txBody>
      </p:sp>
      <p:pic>
        <p:nvPicPr>
          <p:cNvPr id="17" name="Picture 16">
            <a:extLst>
              <a:ext uri="{FF2B5EF4-FFF2-40B4-BE49-F238E27FC236}">
                <a16:creationId xmlns:a16="http://schemas.microsoft.com/office/drawing/2014/main" id="{3C767FC5-ADD1-0EF7-05BE-8C8ACD73EEA6}"/>
              </a:ext>
            </a:extLst>
          </p:cNvPr>
          <p:cNvPicPr>
            <a:picLocks noChangeAspect="1"/>
          </p:cNvPicPr>
          <p:nvPr/>
        </p:nvPicPr>
        <p:blipFill>
          <a:blip r:embed="rId2"/>
          <a:stretch>
            <a:fillRect/>
          </a:stretch>
        </p:blipFill>
        <p:spPr>
          <a:xfrm>
            <a:off x="6055310" y="1496336"/>
            <a:ext cx="1414014" cy="743498"/>
          </a:xfrm>
          <a:prstGeom prst="rect">
            <a:avLst/>
          </a:prstGeom>
          <a:ln w="28575">
            <a:noFill/>
          </a:ln>
        </p:spPr>
      </p:pic>
      <p:pic>
        <p:nvPicPr>
          <p:cNvPr id="19" name="Graphic 18" descr="Construction worker female with solid fill">
            <a:extLst>
              <a:ext uri="{FF2B5EF4-FFF2-40B4-BE49-F238E27FC236}">
                <a16:creationId xmlns:a16="http://schemas.microsoft.com/office/drawing/2014/main" id="{494ABD48-65BE-0A9F-DBC8-A9BE7A28D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1018" y="1728527"/>
            <a:ext cx="528728" cy="528728"/>
          </a:xfrm>
          <a:prstGeom prst="rect">
            <a:avLst/>
          </a:prstGeom>
        </p:spPr>
      </p:pic>
      <p:pic>
        <p:nvPicPr>
          <p:cNvPr id="20" name="Graphic 19" descr="Office worker male with solid fill">
            <a:extLst>
              <a:ext uri="{FF2B5EF4-FFF2-40B4-BE49-F238E27FC236}">
                <a16:creationId xmlns:a16="http://schemas.microsoft.com/office/drawing/2014/main" id="{26F3191A-AD11-B779-984B-D262744B94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74017" y="1702129"/>
            <a:ext cx="537705" cy="537705"/>
          </a:xfrm>
          <a:prstGeom prst="rect">
            <a:avLst/>
          </a:prstGeom>
        </p:spPr>
      </p:pic>
      <p:sp>
        <p:nvSpPr>
          <p:cNvPr id="21" name="TextBox 20">
            <a:extLst>
              <a:ext uri="{FF2B5EF4-FFF2-40B4-BE49-F238E27FC236}">
                <a16:creationId xmlns:a16="http://schemas.microsoft.com/office/drawing/2014/main" id="{C549E666-2C3A-999B-2170-1C2FBD15CB71}"/>
              </a:ext>
            </a:extLst>
          </p:cNvPr>
          <p:cNvSpPr txBox="1"/>
          <p:nvPr/>
        </p:nvSpPr>
        <p:spPr>
          <a:xfrm>
            <a:off x="6251577" y="2193667"/>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22" name="TextBox 21">
            <a:extLst>
              <a:ext uri="{FF2B5EF4-FFF2-40B4-BE49-F238E27FC236}">
                <a16:creationId xmlns:a16="http://schemas.microsoft.com/office/drawing/2014/main" id="{30A810F1-8912-A166-5986-00086483D375}"/>
              </a:ext>
            </a:extLst>
          </p:cNvPr>
          <p:cNvSpPr txBox="1"/>
          <p:nvPr/>
        </p:nvSpPr>
        <p:spPr>
          <a:xfrm>
            <a:off x="7426872" y="2222806"/>
            <a:ext cx="666977" cy="369332"/>
          </a:xfrm>
          <a:prstGeom prst="rect">
            <a:avLst/>
          </a:prstGeom>
          <a:noFill/>
        </p:spPr>
        <p:txBody>
          <a:bodyPr wrap="none" rtlCol="0">
            <a:spAutoFit/>
          </a:bodyPr>
          <a:lstStyle/>
          <a:p>
            <a:r>
              <a:rPr lang="en-US" b="1" dirty="0"/>
              <a:t>Wife</a:t>
            </a:r>
            <a:endParaRPr lang="en-GB" b="1" dirty="0"/>
          </a:p>
        </p:txBody>
      </p:sp>
      <p:sp>
        <p:nvSpPr>
          <p:cNvPr id="23" name="TextBox 22">
            <a:extLst>
              <a:ext uri="{FF2B5EF4-FFF2-40B4-BE49-F238E27FC236}">
                <a16:creationId xmlns:a16="http://schemas.microsoft.com/office/drawing/2014/main" id="{7FD6742A-8A7A-7484-B89E-96016BA2ED33}"/>
              </a:ext>
            </a:extLst>
          </p:cNvPr>
          <p:cNvSpPr txBox="1"/>
          <p:nvPr/>
        </p:nvSpPr>
        <p:spPr>
          <a:xfrm>
            <a:off x="8309071" y="2257255"/>
            <a:ext cx="1689565" cy="369332"/>
          </a:xfrm>
          <a:prstGeom prst="rect">
            <a:avLst/>
          </a:prstGeom>
          <a:noFill/>
        </p:spPr>
        <p:txBody>
          <a:bodyPr wrap="none" rtlCol="0">
            <a:spAutoFit/>
          </a:bodyPr>
          <a:lstStyle/>
          <a:p>
            <a:r>
              <a:rPr lang="en-US" b="1" dirty="0"/>
              <a:t>Three children</a:t>
            </a:r>
            <a:endParaRPr lang="en-GB" b="1" dirty="0"/>
          </a:p>
        </p:txBody>
      </p:sp>
      <p:cxnSp>
        <p:nvCxnSpPr>
          <p:cNvPr id="24" name="Straight Arrow Connector 23">
            <a:extLst>
              <a:ext uri="{FF2B5EF4-FFF2-40B4-BE49-F238E27FC236}">
                <a16:creationId xmlns:a16="http://schemas.microsoft.com/office/drawing/2014/main" id="{8A3AD1BB-0AE4-150A-6D2C-865A96516D9F}"/>
              </a:ext>
            </a:extLst>
          </p:cNvPr>
          <p:cNvCxnSpPr>
            <a:cxnSpLocks/>
          </p:cNvCxnSpPr>
          <p:nvPr/>
        </p:nvCxnSpPr>
        <p:spPr>
          <a:xfrm>
            <a:off x="4737990" y="2337943"/>
            <a:ext cx="151358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495C575-7C27-547F-7F69-F2F0D41167A6}"/>
              </a:ext>
            </a:extLst>
          </p:cNvPr>
          <p:cNvSpPr txBox="1"/>
          <p:nvPr/>
        </p:nvSpPr>
        <p:spPr>
          <a:xfrm>
            <a:off x="4718936" y="1927675"/>
            <a:ext cx="1476686" cy="369332"/>
          </a:xfrm>
          <a:prstGeom prst="rect">
            <a:avLst/>
          </a:prstGeom>
          <a:noFill/>
        </p:spPr>
        <p:txBody>
          <a:bodyPr wrap="none" rtlCol="0">
            <a:spAutoFit/>
          </a:bodyPr>
          <a:lstStyle/>
          <a:p>
            <a:r>
              <a:rPr lang="en-US" i="1" dirty="0"/>
              <a:t>Beneficiaries</a:t>
            </a:r>
            <a:endParaRPr lang="en-GB" i="1" dirty="0"/>
          </a:p>
        </p:txBody>
      </p:sp>
      <p:sp>
        <p:nvSpPr>
          <p:cNvPr id="27" name="TextBox 26">
            <a:extLst>
              <a:ext uri="{FF2B5EF4-FFF2-40B4-BE49-F238E27FC236}">
                <a16:creationId xmlns:a16="http://schemas.microsoft.com/office/drawing/2014/main" id="{C1C141BB-869C-EA83-7F91-329AC450547C}"/>
              </a:ext>
            </a:extLst>
          </p:cNvPr>
          <p:cNvSpPr txBox="1"/>
          <p:nvPr/>
        </p:nvSpPr>
        <p:spPr>
          <a:xfrm>
            <a:off x="1051389" y="4553718"/>
            <a:ext cx="725327" cy="646331"/>
          </a:xfrm>
          <a:prstGeom prst="rect">
            <a:avLst/>
          </a:prstGeom>
          <a:noFill/>
          <a:ln>
            <a:solidFill>
              <a:schemeClr val="tx1"/>
            </a:solidFill>
          </a:ln>
        </p:spPr>
        <p:txBody>
          <a:bodyPr wrap="none" rtlCol="0">
            <a:spAutoFit/>
          </a:bodyPr>
          <a:lstStyle/>
          <a:p>
            <a:r>
              <a:rPr lang="en-US" b="1" dirty="0"/>
              <a:t>Pearl</a:t>
            </a:r>
          </a:p>
          <a:p>
            <a:r>
              <a:rPr lang="en-US" b="1" dirty="0"/>
              <a:t>(BVI)</a:t>
            </a:r>
            <a:endParaRPr lang="en-GB" b="1" dirty="0"/>
          </a:p>
        </p:txBody>
      </p:sp>
      <p:sp>
        <p:nvSpPr>
          <p:cNvPr id="28" name="TextBox 27">
            <a:extLst>
              <a:ext uri="{FF2B5EF4-FFF2-40B4-BE49-F238E27FC236}">
                <a16:creationId xmlns:a16="http://schemas.microsoft.com/office/drawing/2014/main" id="{B51A253F-3A9D-3CB7-EB63-0DA9FE145E10}"/>
              </a:ext>
            </a:extLst>
          </p:cNvPr>
          <p:cNvSpPr txBox="1"/>
          <p:nvPr/>
        </p:nvSpPr>
        <p:spPr>
          <a:xfrm>
            <a:off x="2488303" y="4553718"/>
            <a:ext cx="849913" cy="369332"/>
          </a:xfrm>
          <a:prstGeom prst="rect">
            <a:avLst/>
          </a:prstGeom>
          <a:noFill/>
          <a:ln>
            <a:solidFill>
              <a:schemeClr val="tx1"/>
            </a:solidFill>
          </a:ln>
        </p:spPr>
        <p:txBody>
          <a:bodyPr wrap="none" rtlCol="0">
            <a:spAutoFit/>
          </a:bodyPr>
          <a:lstStyle/>
          <a:p>
            <a:r>
              <a:rPr lang="en-US" b="1" dirty="0" err="1"/>
              <a:t>Biema</a:t>
            </a:r>
            <a:endParaRPr lang="en-GB" b="1" dirty="0"/>
          </a:p>
        </p:txBody>
      </p:sp>
      <p:sp>
        <p:nvSpPr>
          <p:cNvPr id="29" name="TextBox 28">
            <a:extLst>
              <a:ext uri="{FF2B5EF4-FFF2-40B4-BE49-F238E27FC236}">
                <a16:creationId xmlns:a16="http://schemas.microsoft.com/office/drawing/2014/main" id="{BDD0D8D5-3DE0-6F03-3113-0BB778DACB45}"/>
              </a:ext>
            </a:extLst>
          </p:cNvPr>
          <p:cNvSpPr txBox="1"/>
          <p:nvPr/>
        </p:nvSpPr>
        <p:spPr>
          <a:xfrm>
            <a:off x="4049803" y="4553718"/>
            <a:ext cx="2642903" cy="369332"/>
          </a:xfrm>
          <a:prstGeom prst="rect">
            <a:avLst/>
          </a:prstGeom>
          <a:noFill/>
          <a:ln>
            <a:solidFill>
              <a:schemeClr val="tx1"/>
            </a:solidFill>
          </a:ln>
        </p:spPr>
        <p:txBody>
          <a:bodyPr wrap="none" rtlCol="0">
            <a:spAutoFit/>
          </a:bodyPr>
          <a:lstStyle/>
          <a:p>
            <a:r>
              <a:rPr lang="en-US" b="1" dirty="0" err="1"/>
              <a:t>Nashglobe</a:t>
            </a:r>
            <a:r>
              <a:rPr lang="en-US" b="1" dirty="0"/>
              <a:t> Business SA</a:t>
            </a:r>
            <a:endParaRPr lang="en-GB" b="1" dirty="0"/>
          </a:p>
        </p:txBody>
      </p:sp>
      <p:sp>
        <p:nvSpPr>
          <p:cNvPr id="30" name="TextBox 29">
            <a:extLst>
              <a:ext uri="{FF2B5EF4-FFF2-40B4-BE49-F238E27FC236}">
                <a16:creationId xmlns:a16="http://schemas.microsoft.com/office/drawing/2014/main" id="{718670E8-DE61-89A4-A3D8-66B8F4406BEE}"/>
              </a:ext>
            </a:extLst>
          </p:cNvPr>
          <p:cNvSpPr txBox="1"/>
          <p:nvPr/>
        </p:nvSpPr>
        <p:spPr>
          <a:xfrm>
            <a:off x="4568859" y="5522546"/>
            <a:ext cx="1177887" cy="369332"/>
          </a:xfrm>
          <a:prstGeom prst="rect">
            <a:avLst/>
          </a:prstGeom>
          <a:noFill/>
          <a:ln>
            <a:solidFill>
              <a:schemeClr val="tx1"/>
            </a:solidFill>
          </a:ln>
        </p:spPr>
        <p:txBody>
          <a:bodyPr wrap="none" rtlCol="0">
            <a:spAutoFit/>
          </a:bodyPr>
          <a:lstStyle/>
          <a:p>
            <a:r>
              <a:rPr lang="en-US" b="1" dirty="0"/>
              <a:t>Evolution</a:t>
            </a:r>
            <a:endParaRPr lang="en-GB" b="1" dirty="0"/>
          </a:p>
        </p:txBody>
      </p:sp>
      <p:cxnSp>
        <p:nvCxnSpPr>
          <p:cNvPr id="31" name="Straight Arrow Connector 30">
            <a:extLst>
              <a:ext uri="{FF2B5EF4-FFF2-40B4-BE49-F238E27FC236}">
                <a16:creationId xmlns:a16="http://schemas.microsoft.com/office/drawing/2014/main" id="{DA211B45-8DBC-ECEA-F119-96441141F598}"/>
              </a:ext>
            </a:extLst>
          </p:cNvPr>
          <p:cNvCxnSpPr>
            <a:cxnSpLocks/>
            <a:endCxn id="27" idx="0"/>
          </p:cNvCxnSpPr>
          <p:nvPr/>
        </p:nvCxnSpPr>
        <p:spPr>
          <a:xfrm flipH="1">
            <a:off x="1414053" y="2707276"/>
            <a:ext cx="2016321" cy="184644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FC4050A-E4D6-1EA5-4803-EA17D8D74BAC}"/>
              </a:ext>
            </a:extLst>
          </p:cNvPr>
          <p:cNvCxnSpPr>
            <a:cxnSpLocks/>
          </p:cNvCxnSpPr>
          <p:nvPr/>
        </p:nvCxnSpPr>
        <p:spPr>
          <a:xfrm flipH="1">
            <a:off x="3050567" y="2697025"/>
            <a:ext cx="496209" cy="18030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5B0ACF22-B34F-8654-4E0A-BC3D9E0DC8E6}"/>
              </a:ext>
            </a:extLst>
          </p:cNvPr>
          <p:cNvCxnSpPr>
            <a:cxnSpLocks/>
          </p:cNvCxnSpPr>
          <p:nvPr/>
        </p:nvCxnSpPr>
        <p:spPr>
          <a:xfrm>
            <a:off x="3747781" y="2717527"/>
            <a:ext cx="1355028" cy="180253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343803F-E7C2-B7F7-E76A-4E42DDA03761}"/>
              </a:ext>
            </a:extLst>
          </p:cNvPr>
          <p:cNvCxnSpPr>
            <a:cxnSpLocks/>
          </p:cNvCxnSpPr>
          <p:nvPr/>
        </p:nvCxnSpPr>
        <p:spPr>
          <a:xfrm>
            <a:off x="5055397" y="4989405"/>
            <a:ext cx="0" cy="4512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0B78B97B-A891-BF2B-118A-ED9C1439D066}"/>
              </a:ext>
            </a:extLst>
          </p:cNvPr>
          <p:cNvSpPr txBox="1"/>
          <p:nvPr/>
        </p:nvSpPr>
        <p:spPr>
          <a:xfrm>
            <a:off x="4292405" y="3310157"/>
            <a:ext cx="756938" cy="369332"/>
          </a:xfrm>
          <a:prstGeom prst="rect">
            <a:avLst/>
          </a:prstGeom>
          <a:noFill/>
        </p:spPr>
        <p:txBody>
          <a:bodyPr wrap="none" rtlCol="0">
            <a:spAutoFit/>
          </a:bodyPr>
          <a:lstStyle/>
          <a:p>
            <a:r>
              <a:rPr lang="en-US" i="1" dirty="0"/>
              <a:t>100%</a:t>
            </a:r>
            <a:endParaRPr lang="en-GB" i="1" dirty="0"/>
          </a:p>
        </p:txBody>
      </p:sp>
      <p:sp>
        <p:nvSpPr>
          <p:cNvPr id="41" name="TextBox 40">
            <a:extLst>
              <a:ext uri="{FF2B5EF4-FFF2-40B4-BE49-F238E27FC236}">
                <a16:creationId xmlns:a16="http://schemas.microsoft.com/office/drawing/2014/main" id="{9C5A1822-A49F-D246-6734-FFA3670E3A6B}"/>
              </a:ext>
            </a:extLst>
          </p:cNvPr>
          <p:cNvSpPr txBox="1"/>
          <p:nvPr/>
        </p:nvSpPr>
        <p:spPr>
          <a:xfrm>
            <a:off x="3289888" y="3180648"/>
            <a:ext cx="756938" cy="369332"/>
          </a:xfrm>
          <a:prstGeom prst="rect">
            <a:avLst/>
          </a:prstGeom>
          <a:noFill/>
        </p:spPr>
        <p:txBody>
          <a:bodyPr wrap="none" rtlCol="0">
            <a:spAutoFit/>
          </a:bodyPr>
          <a:lstStyle/>
          <a:p>
            <a:r>
              <a:rPr lang="en-US" i="1" dirty="0"/>
              <a:t>100%</a:t>
            </a:r>
            <a:endParaRPr lang="en-GB" i="1" dirty="0"/>
          </a:p>
        </p:txBody>
      </p:sp>
      <p:sp>
        <p:nvSpPr>
          <p:cNvPr id="42" name="TextBox 41">
            <a:extLst>
              <a:ext uri="{FF2B5EF4-FFF2-40B4-BE49-F238E27FC236}">
                <a16:creationId xmlns:a16="http://schemas.microsoft.com/office/drawing/2014/main" id="{8E22D6F8-88F4-5EEA-BC12-3ED00826680E}"/>
              </a:ext>
            </a:extLst>
          </p:cNvPr>
          <p:cNvSpPr txBox="1"/>
          <p:nvPr/>
        </p:nvSpPr>
        <p:spPr>
          <a:xfrm>
            <a:off x="1812584" y="3168941"/>
            <a:ext cx="756938" cy="369332"/>
          </a:xfrm>
          <a:prstGeom prst="rect">
            <a:avLst/>
          </a:prstGeom>
          <a:noFill/>
        </p:spPr>
        <p:txBody>
          <a:bodyPr wrap="none" rtlCol="0">
            <a:spAutoFit/>
          </a:bodyPr>
          <a:lstStyle/>
          <a:p>
            <a:r>
              <a:rPr lang="en-US" i="1" dirty="0"/>
              <a:t>100%</a:t>
            </a:r>
            <a:endParaRPr lang="en-GB" i="1" dirty="0"/>
          </a:p>
        </p:txBody>
      </p:sp>
      <p:sp>
        <p:nvSpPr>
          <p:cNvPr id="43" name="TextBox 42">
            <a:extLst>
              <a:ext uri="{FF2B5EF4-FFF2-40B4-BE49-F238E27FC236}">
                <a16:creationId xmlns:a16="http://schemas.microsoft.com/office/drawing/2014/main" id="{99E88204-E10D-726B-8E34-559E70450ACA}"/>
              </a:ext>
            </a:extLst>
          </p:cNvPr>
          <p:cNvSpPr txBox="1"/>
          <p:nvPr/>
        </p:nvSpPr>
        <p:spPr>
          <a:xfrm>
            <a:off x="5057157" y="5004954"/>
            <a:ext cx="756938" cy="369332"/>
          </a:xfrm>
          <a:prstGeom prst="rect">
            <a:avLst/>
          </a:prstGeom>
          <a:noFill/>
        </p:spPr>
        <p:txBody>
          <a:bodyPr wrap="none" rtlCol="0">
            <a:spAutoFit/>
          </a:bodyPr>
          <a:lstStyle/>
          <a:p>
            <a:r>
              <a:rPr lang="en-US" i="1" dirty="0"/>
              <a:t>100%</a:t>
            </a:r>
            <a:endParaRPr lang="en-GB" i="1" dirty="0"/>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1250663" cy="369332"/>
          </a:xfrm>
          <a:prstGeom prst="rect">
            <a:avLst/>
          </a:prstGeom>
          <a:noFill/>
        </p:spPr>
        <p:txBody>
          <a:bodyPr wrap="none" rtlCol="0">
            <a:spAutoFit/>
          </a:bodyPr>
          <a:lstStyle/>
          <a:p>
            <a:r>
              <a:rPr lang="en-US" dirty="0"/>
              <a:t>2001-2009</a:t>
            </a:r>
            <a:endParaRPr lang="en-GB" dirty="0"/>
          </a:p>
        </p:txBody>
      </p:sp>
      <p:pic>
        <p:nvPicPr>
          <p:cNvPr id="13" name="Graphic 12" descr="School girl with solid fill">
            <a:extLst>
              <a:ext uri="{FF2B5EF4-FFF2-40B4-BE49-F238E27FC236}">
                <a16:creationId xmlns:a16="http://schemas.microsoft.com/office/drawing/2014/main" id="{80DFB063-DC7B-0CF5-9D26-2AAB45A9E3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52559" y="1640629"/>
            <a:ext cx="660703" cy="660703"/>
          </a:xfrm>
          <a:prstGeom prst="rect">
            <a:avLst/>
          </a:prstGeom>
        </p:spPr>
      </p:pic>
    </p:spTree>
    <p:extLst>
      <p:ext uri="{BB962C8B-B14F-4D97-AF65-F5344CB8AC3E}">
        <p14:creationId xmlns:p14="http://schemas.microsoft.com/office/powerpoint/2010/main" val="562832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95A417A-A167-0124-AEF4-78F027AC227F}"/>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800D690-A98A-F024-CEF4-4074BFB7FFF0}"/>
              </a:ext>
            </a:extLst>
          </p:cNvPr>
          <p:cNvPicPr>
            <a:picLocks noChangeAspect="1"/>
          </p:cNvPicPr>
          <p:nvPr/>
        </p:nvPicPr>
        <p:blipFill>
          <a:blip r:embed="rId2"/>
          <a:stretch>
            <a:fillRect/>
          </a:stretch>
        </p:blipFill>
        <p:spPr>
          <a:xfrm>
            <a:off x="0" y="1689196"/>
            <a:ext cx="1414014" cy="743498"/>
          </a:xfrm>
          <a:prstGeom prst="rect">
            <a:avLst/>
          </a:prstGeom>
          <a:ln w="28575">
            <a:noFill/>
          </a:ln>
        </p:spPr>
      </p:pic>
      <p:pic>
        <p:nvPicPr>
          <p:cNvPr id="5" name="Picture 4">
            <a:extLst>
              <a:ext uri="{FF2B5EF4-FFF2-40B4-BE49-F238E27FC236}">
                <a16:creationId xmlns:a16="http://schemas.microsoft.com/office/drawing/2014/main" id="{1BCB4D97-4CD0-8418-F6EF-7FA872478A80}"/>
              </a:ext>
            </a:extLst>
          </p:cNvPr>
          <p:cNvPicPr>
            <a:picLocks noChangeAspect="1"/>
          </p:cNvPicPr>
          <p:nvPr/>
        </p:nvPicPr>
        <p:blipFill>
          <a:blip r:embed="rId3"/>
          <a:stretch>
            <a:fillRect/>
          </a:stretch>
        </p:blipFill>
        <p:spPr>
          <a:xfrm>
            <a:off x="7502611" y="1697177"/>
            <a:ext cx="525629" cy="525629"/>
          </a:xfrm>
          <a:prstGeom prst="rect">
            <a:avLst/>
          </a:prstGeom>
          <a:ln w="28575">
            <a:noFill/>
          </a:ln>
        </p:spPr>
      </p:pic>
      <p:sp>
        <p:nvSpPr>
          <p:cNvPr id="7" name="TextBox 6">
            <a:extLst>
              <a:ext uri="{FF2B5EF4-FFF2-40B4-BE49-F238E27FC236}">
                <a16:creationId xmlns:a16="http://schemas.microsoft.com/office/drawing/2014/main" id="{0643935E-9923-3769-5CB2-1B6122F9BD46}"/>
              </a:ext>
            </a:extLst>
          </p:cNvPr>
          <p:cNvSpPr txBox="1"/>
          <p:nvPr/>
        </p:nvSpPr>
        <p:spPr>
          <a:xfrm>
            <a:off x="237376" y="2421879"/>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8" name="TextBox 7">
            <a:extLst>
              <a:ext uri="{FF2B5EF4-FFF2-40B4-BE49-F238E27FC236}">
                <a16:creationId xmlns:a16="http://schemas.microsoft.com/office/drawing/2014/main" id="{3E94427F-F9E6-D67B-2B0C-2816529DCEA4}"/>
              </a:ext>
            </a:extLst>
          </p:cNvPr>
          <p:cNvSpPr txBox="1"/>
          <p:nvPr/>
        </p:nvSpPr>
        <p:spPr>
          <a:xfrm>
            <a:off x="2291889" y="2060945"/>
            <a:ext cx="2378985" cy="646331"/>
          </a:xfrm>
          <a:prstGeom prst="rect">
            <a:avLst/>
          </a:prstGeom>
          <a:noFill/>
          <a:ln>
            <a:solidFill>
              <a:schemeClr val="tx1"/>
            </a:solidFill>
          </a:ln>
        </p:spPr>
        <p:txBody>
          <a:bodyPr wrap="none" rtlCol="0">
            <a:spAutoFit/>
          </a:bodyPr>
          <a:lstStyle/>
          <a:p>
            <a:r>
              <a:rPr lang="en-US" b="1" dirty="0"/>
              <a:t>Rosebud Settlement</a:t>
            </a:r>
          </a:p>
          <a:p>
            <a:r>
              <a:rPr lang="en-US" b="1" dirty="0"/>
              <a:t>(Discretionary Trust)</a:t>
            </a:r>
            <a:endParaRPr lang="en-GB" b="1" dirty="0"/>
          </a:p>
        </p:txBody>
      </p:sp>
      <p:sp>
        <p:nvSpPr>
          <p:cNvPr id="9" name="TextBox 8">
            <a:extLst>
              <a:ext uri="{FF2B5EF4-FFF2-40B4-BE49-F238E27FC236}">
                <a16:creationId xmlns:a16="http://schemas.microsoft.com/office/drawing/2014/main" id="{809C69A7-24EA-126B-86D3-6B19D6F85888}"/>
              </a:ext>
            </a:extLst>
          </p:cNvPr>
          <p:cNvSpPr txBox="1"/>
          <p:nvPr/>
        </p:nvSpPr>
        <p:spPr>
          <a:xfrm>
            <a:off x="2291889" y="498692"/>
            <a:ext cx="2276970" cy="646331"/>
          </a:xfrm>
          <a:prstGeom prst="rect">
            <a:avLst/>
          </a:prstGeom>
          <a:noFill/>
          <a:ln>
            <a:solidFill>
              <a:schemeClr val="tx1"/>
            </a:solidFill>
          </a:ln>
        </p:spPr>
        <p:txBody>
          <a:bodyPr wrap="none" rtlCol="0">
            <a:spAutoFit/>
          </a:bodyPr>
          <a:lstStyle/>
          <a:p>
            <a:r>
              <a:rPr lang="en-US" b="1" dirty="0"/>
              <a:t>First Trust Company</a:t>
            </a:r>
          </a:p>
          <a:p>
            <a:pPr algn="ctr"/>
            <a:r>
              <a:rPr lang="en-US" b="1" dirty="0"/>
              <a:t>(Liechtenstein)</a:t>
            </a:r>
            <a:endParaRPr lang="en-GB" b="1" dirty="0"/>
          </a:p>
        </p:txBody>
      </p:sp>
      <p:cxnSp>
        <p:nvCxnSpPr>
          <p:cNvPr id="11" name="Straight Arrow Connector 10">
            <a:extLst>
              <a:ext uri="{FF2B5EF4-FFF2-40B4-BE49-F238E27FC236}">
                <a16:creationId xmlns:a16="http://schemas.microsoft.com/office/drawing/2014/main" id="{9286F180-9A7C-9E87-0562-0D2FC20D9952}"/>
              </a:ext>
            </a:extLst>
          </p:cNvPr>
          <p:cNvCxnSpPr>
            <a:cxnSpLocks/>
          </p:cNvCxnSpPr>
          <p:nvPr/>
        </p:nvCxnSpPr>
        <p:spPr>
          <a:xfrm>
            <a:off x="3430374" y="1193275"/>
            <a:ext cx="0" cy="72779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D9061B3-2EF3-7D24-4C47-123107EE7CF1}"/>
              </a:ext>
            </a:extLst>
          </p:cNvPr>
          <p:cNvSpPr txBox="1"/>
          <p:nvPr/>
        </p:nvSpPr>
        <p:spPr>
          <a:xfrm>
            <a:off x="3481381" y="1411771"/>
            <a:ext cx="918778" cy="369332"/>
          </a:xfrm>
          <a:prstGeom prst="rect">
            <a:avLst/>
          </a:prstGeom>
          <a:noFill/>
        </p:spPr>
        <p:txBody>
          <a:bodyPr wrap="none" rtlCol="0">
            <a:spAutoFit/>
          </a:bodyPr>
          <a:lstStyle/>
          <a:p>
            <a:r>
              <a:rPr lang="en-US" i="1" dirty="0"/>
              <a:t>Trustee</a:t>
            </a:r>
            <a:endParaRPr lang="en-GB" i="1" dirty="0"/>
          </a:p>
        </p:txBody>
      </p:sp>
      <p:cxnSp>
        <p:nvCxnSpPr>
          <p:cNvPr id="14" name="Straight Arrow Connector 13">
            <a:extLst>
              <a:ext uri="{FF2B5EF4-FFF2-40B4-BE49-F238E27FC236}">
                <a16:creationId xmlns:a16="http://schemas.microsoft.com/office/drawing/2014/main" id="{EF8B2F61-FC3C-0CFD-03A8-A43296345CA8}"/>
              </a:ext>
            </a:extLst>
          </p:cNvPr>
          <p:cNvCxnSpPr>
            <a:cxnSpLocks/>
          </p:cNvCxnSpPr>
          <p:nvPr/>
        </p:nvCxnSpPr>
        <p:spPr>
          <a:xfrm>
            <a:off x="1341159" y="2297007"/>
            <a:ext cx="95073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FDD41B-3B28-35F9-EC34-4918A27C9FBD}"/>
              </a:ext>
            </a:extLst>
          </p:cNvPr>
          <p:cNvSpPr txBox="1"/>
          <p:nvPr/>
        </p:nvSpPr>
        <p:spPr>
          <a:xfrm>
            <a:off x="1318154" y="1682639"/>
            <a:ext cx="842346" cy="369332"/>
          </a:xfrm>
          <a:prstGeom prst="rect">
            <a:avLst/>
          </a:prstGeom>
          <a:noFill/>
        </p:spPr>
        <p:txBody>
          <a:bodyPr wrap="none" rtlCol="0">
            <a:spAutoFit/>
          </a:bodyPr>
          <a:lstStyle/>
          <a:p>
            <a:r>
              <a:rPr lang="en-US" i="1" dirty="0"/>
              <a:t>Settlor</a:t>
            </a:r>
            <a:endParaRPr lang="en-GB" i="1" dirty="0"/>
          </a:p>
        </p:txBody>
      </p:sp>
      <p:pic>
        <p:nvPicPr>
          <p:cNvPr id="17" name="Picture 16">
            <a:extLst>
              <a:ext uri="{FF2B5EF4-FFF2-40B4-BE49-F238E27FC236}">
                <a16:creationId xmlns:a16="http://schemas.microsoft.com/office/drawing/2014/main" id="{3C767FC5-ADD1-0EF7-05BE-8C8ACD73EEA6}"/>
              </a:ext>
            </a:extLst>
          </p:cNvPr>
          <p:cNvPicPr>
            <a:picLocks noChangeAspect="1"/>
          </p:cNvPicPr>
          <p:nvPr/>
        </p:nvPicPr>
        <p:blipFill>
          <a:blip r:embed="rId2"/>
          <a:stretch>
            <a:fillRect/>
          </a:stretch>
        </p:blipFill>
        <p:spPr>
          <a:xfrm>
            <a:off x="6055310" y="1496336"/>
            <a:ext cx="1414014" cy="743498"/>
          </a:xfrm>
          <a:prstGeom prst="rect">
            <a:avLst/>
          </a:prstGeom>
          <a:ln w="28575">
            <a:noFill/>
          </a:ln>
        </p:spPr>
      </p:pic>
      <p:pic>
        <p:nvPicPr>
          <p:cNvPr id="19" name="Graphic 18" descr="Construction worker female with solid fill">
            <a:extLst>
              <a:ext uri="{FF2B5EF4-FFF2-40B4-BE49-F238E27FC236}">
                <a16:creationId xmlns:a16="http://schemas.microsoft.com/office/drawing/2014/main" id="{494ABD48-65BE-0A9F-DBC8-A9BE7A28D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1018" y="1728527"/>
            <a:ext cx="528728" cy="528728"/>
          </a:xfrm>
          <a:prstGeom prst="rect">
            <a:avLst/>
          </a:prstGeom>
        </p:spPr>
      </p:pic>
      <p:pic>
        <p:nvPicPr>
          <p:cNvPr id="20" name="Graphic 19" descr="Office worker male with solid fill">
            <a:extLst>
              <a:ext uri="{FF2B5EF4-FFF2-40B4-BE49-F238E27FC236}">
                <a16:creationId xmlns:a16="http://schemas.microsoft.com/office/drawing/2014/main" id="{26F3191A-AD11-B779-984B-D262744B94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74017" y="1702129"/>
            <a:ext cx="537705" cy="537705"/>
          </a:xfrm>
          <a:prstGeom prst="rect">
            <a:avLst/>
          </a:prstGeom>
        </p:spPr>
      </p:pic>
      <p:sp>
        <p:nvSpPr>
          <p:cNvPr id="21" name="TextBox 20">
            <a:extLst>
              <a:ext uri="{FF2B5EF4-FFF2-40B4-BE49-F238E27FC236}">
                <a16:creationId xmlns:a16="http://schemas.microsoft.com/office/drawing/2014/main" id="{C549E666-2C3A-999B-2170-1C2FBD15CB71}"/>
              </a:ext>
            </a:extLst>
          </p:cNvPr>
          <p:cNvSpPr txBox="1"/>
          <p:nvPr/>
        </p:nvSpPr>
        <p:spPr>
          <a:xfrm>
            <a:off x="6251577" y="2193667"/>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22" name="TextBox 21">
            <a:extLst>
              <a:ext uri="{FF2B5EF4-FFF2-40B4-BE49-F238E27FC236}">
                <a16:creationId xmlns:a16="http://schemas.microsoft.com/office/drawing/2014/main" id="{30A810F1-8912-A166-5986-00086483D375}"/>
              </a:ext>
            </a:extLst>
          </p:cNvPr>
          <p:cNvSpPr txBox="1"/>
          <p:nvPr/>
        </p:nvSpPr>
        <p:spPr>
          <a:xfrm>
            <a:off x="7426872" y="2222806"/>
            <a:ext cx="666977" cy="369332"/>
          </a:xfrm>
          <a:prstGeom prst="rect">
            <a:avLst/>
          </a:prstGeom>
          <a:noFill/>
        </p:spPr>
        <p:txBody>
          <a:bodyPr wrap="none" rtlCol="0">
            <a:spAutoFit/>
          </a:bodyPr>
          <a:lstStyle/>
          <a:p>
            <a:r>
              <a:rPr lang="en-US" b="1" dirty="0"/>
              <a:t>Wife</a:t>
            </a:r>
            <a:endParaRPr lang="en-GB" b="1" dirty="0"/>
          </a:p>
        </p:txBody>
      </p:sp>
      <p:sp>
        <p:nvSpPr>
          <p:cNvPr id="23" name="TextBox 22">
            <a:extLst>
              <a:ext uri="{FF2B5EF4-FFF2-40B4-BE49-F238E27FC236}">
                <a16:creationId xmlns:a16="http://schemas.microsoft.com/office/drawing/2014/main" id="{7FD6742A-8A7A-7484-B89E-96016BA2ED33}"/>
              </a:ext>
            </a:extLst>
          </p:cNvPr>
          <p:cNvSpPr txBox="1"/>
          <p:nvPr/>
        </p:nvSpPr>
        <p:spPr>
          <a:xfrm>
            <a:off x="8309071" y="2257255"/>
            <a:ext cx="1689565" cy="369332"/>
          </a:xfrm>
          <a:prstGeom prst="rect">
            <a:avLst/>
          </a:prstGeom>
          <a:noFill/>
        </p:spPr>
        <p:txBody>
          <a:bodyPr wrap="none" rtlCol="0">
            <a:spAutoFit/>
          </a:bodyPr>
          <a:lstStyle/>
          <a:p>
            <a:r>
              <a:rPr lang="en-US" b="1" dirty="0"/>
              <a:t>Three children</a:t>
            </a:r>
            <a:endParaRPr lang="en-GB" b="1" dirty="0"/>
          </a:p>
        </p:txBody>
      </p:sp>
      <p:cxnSp>
        <p:nvCxnSpPr>
          <p:cNvPr id="24" name="Straight Arrow Connector 23">
            <a:extLst>
              <a:ext uri="{FF2B5EF4-FFF2-40B4-BE49-F238E27FC236}">
                <a16:creationId xmlns:a16="http://schemas.microsoft.com/office/drawing/2014/main" id="{8A3AD1BB-0AE4-150A-6D2C-865A96516D9F}"/>
              </a:ext>
            </a:extLst>
          </p:cNvPr>
          <p:cNvCxnSpPr>
            <a:cxnSpLocks/>
          </p:cNvCxnSpPr>
          <p:nvPr/>
        </p:nvCxnSpPr>
        <p:spPr>
          <a:xfrm>
            <a:off x="4737990" y="2337943"/>
            <a:ext cx="151358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495C575-7C27-547F-7F69-F2F0D41167A6}"/>
              </a:ext>
            </a:extLst>
          </p:cNvPr>
          <p:cNvSpPr txBox="1"/>
          <p:nvPr/>
        </p:nvSpPr>
        <p:spPr>
          <a:xfrm>
            <a:off x="4718936" y="1927675"/>
            <a:ext cx="1476686" cy="369332"/>
          </a:xfrm>
          <a:prstGeom prst="rect">
            <a:avLst/>
          </a:prstGeom>
          <a:noFill/>
        </p:spPr>
        <p:txBody>
          <a:bodyPr wrap="none" rtlCol="0">
            <a:spAutoFit/>
          </a:bodyPr>
          <a:lstStyle/>
          <a:p>
            <a:r>
              <a:rPr lang="en-US" i="1" dirty="0"/>
              <a:t>Beneficiaries</a:t>
            </a:r>
            <a:endParaRPr lang="en-GB" i="1" dirty="0"/>
          </a:p>
        </p:txBody>
      </p:sp>
      <p:sp>
        <p:nvSpPr>
          <p:cNvPr id="27" name="TextBox 26">
            <a:extLst>
              <a:ext uri="{FF2B5EF4-FFF2-40B4-BE49-F238E27FC236}">
                <a16:creationId xmlns:a16="http://schemas.microsoft.com/office/drawing/2014/main" id="{C1C141BB-869C-EA83-7F91-329AC450547C}"/>
              </a:ext>
            </a:extLst>
          </p:cNvPr>
          <p:cNvSpPr txBox="1"/>
          <p:nvPr/>
        </p:nvSpPr>
        <p:spPr>
          <a:xfrm>
            <a:off x="1051389" y="4553718"/>
            <a:ext cx="725327" cy="646331"/>
          </a:xfrm>
          <a:prstGeom prst="rect">
            <a:avLst/>
          </a:prstGeom>
          <a:noFill/>
          <a:ln>
            <a:solidFill>
              <a:schemeClr val="tx1"/>
            </a:solidFill>
          </a:ln>
        </p:spPr>
        <p:txBody>
          <a:bodyPr wrap="none" rtlCol="0">
            <a:spAutoFit/>
          </a:bodyPr>
          <a:lstStyle/>
          <a:p>
            <a:r>
              <a:rPr lang="en-US" b="1" dirty="0"/>
              <a:t>Pearl</a:t>
            </a:r>
          </a:p>
          <a:p>
            <a:r>
              <a:rPr lang="en-US" b="1" dirty="0"/>
              <a:t>(BVI)</a:t>
            </a:r>
            <a:endParaRPr lang="en-GB" b="1" dirty="0"/>
          </a:p>
        </p:txBody>
      </p:sp>
      <p:sp>
        <p:nvSpPr>
          <p:cNvPr id="28" name="TextBox 27">
            <a:extLst>
              <a:ext uri="{FF2B5EF4-FFF2-40B4-BE49-F238E27FC236}">
                <a16:creationId xmlns:a16="http://schemas.microsoft.com/office/drawing/2014/main" id="{B51A253F-3A9D-3CB7-EB63-0DA9FE145E10}"/>
              </a:ext>
            </a:extLst>
          </p:cNvPr>
          <p:cNvSpPr txBox="1"/>
          <p:nvPr/>
        </p:nvSpPr>
        <p:spPr>
          <a:xfrm>
            <a:off x="2488303" y="4553718"/>
            <a:ext cx="849913" cy="369332"/>
          </a:xfrm>
          <a:prstGeom prst="rect">
            <a:avLst/>
          </a:prstGeom>
          <a:noFill/>
          <a:ln>
            <a:solidFill>
              <a:schemeClr val="tx1"/>
            </a:solidFill>
          </a:ln>
        </p:spPr>
        <p:txBody>
          <a:bodyPr wrap="none" rtlCol="0">
            <a:spAutoFit/>
          </a:bodyPr>
          <a:lstStyle/>
          <a:p>
            <a:r>
              <a:rPr lang="en-US" b="1" dirty="0" err="1"/>
              <a:t>Biema</a:t>
            </a:r>
            <a:endParaRPr lang="en-GB" b="1" dirty="0"/>
          </a:p>
        </p:txBody>
      </p:sp>
      <p:sp>
        <p:nvSpPr>
          <p:cNvPr id="29" name="TextBox 28">
            <a:extLst>
              <a:ext uri="{FF2B5EF4-FFF2-40B4-BE49-F238E27FC236}">
                <a16:creationId xmlns:a16="http://schemas.microsoft.com/office/drawing/2014/main" id="{BDD0D8D5-3DE0-6F03-3113-0BB778DACB45}"/>
              </a:ext>
            </a:extLst>
          </p:cNvPr>
          <p:cNvSpPr txBox="1"/>
          <p:nvPr/>
        </p:nvSpPr>
        <p:spPr>
          <a:xfrm>
            <a:off x="4049803" y="4553718"/>
            <a:ext cx="2642903" cy="369332"/>
          </a:xfrm>
          <a:prstGeom prst="rect">
            <a:avLst/>
          </a:prstGeom>
          <a:noFill/>
          <a:ln>
            <a:solidFill>
              <a:schemeClr val="tx1"/>
            </a:solidFill>
          </a:ln>
        </p:spPr>
        <p:txBody>
          <a:bodyPr wrap="none" rtlCol="0">
            <a:spAutoFit/>
          </a:bodyPr>
          <a:lstStyle/>
          <a:p>
            <a:r>
              <a:rPr lang="en-US" b="1" dirty="0" err="1"/>
              <a:t>Nashglobe</a:t>
            </a:r>
            <a:r>
              <a:rPr lang="en-US" b="1" dirty="0"/>
              <a:t> Business SA</a:t>
            </a:r>
            <a:endParaRPr lang="en-GB" b="1" dirty="0"/>
          </a:p>
        </p:txBody>
      </p:sp>
      <p:cxnSp>
        <p:nvCxnSpPr>
          <p:cNvPr id="31" name="Straight Arrow Connector 30">
            <a:extLst>
              <a:ext uri="{FF2B5EF4-FFF2-40B4-BE49-F238E27FC236}">
                <a16:creationId xmlns:a16="http://schemas.microsoft.com/office/drawing/2014/main" id="{DA211B45-8DBC-ECEA-F119-96441141F598}"/>
              </a:ext>
            </a:extLst>
          </p:cNvPr>
          <p:cNvCxnSpPr>
            <a:cxnSpLocks/>
            <a:endCxn id="27" idx="0"/>
          </p:cNvCxnSpPr>
          <p:nvPr/>
        </p:nvCxnSpPr>
        <p:spPr>
          <a:xfrm flipH="1">
            <a:off x="1414053" y="2707276"/>
            <a:ext cx="2016321" cy="184644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FC4050A-E4D6-1EA5-4803-EA17D8D74BAC}"/>
              </a:ext>
            </a:extLst>
          </p:cNvPr>
          <p:cNvCxnSpPr>
            <a:cxnSpLocks/>
          </p:cNvCxnSpPr>
          <p:nvPr/>
        </p:nvCxnSpPr>
        <p:spPr>
          <a:xfrm flipH="1">
            <a:off x="3050567" y="2697025"/>
            <a:ext cx="496209" cy="18030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5B0ACF22-B34F-8654-4E0A-BC3D9E0DC8E6}"/>
              </a:ext>
            </a:extLst>
          </p:cNvPr>
          <p:cNvCxnSpPr>
            <a:cxnSpLocks/>
          </p:cNvCxnSpPr>
          <p:nvPr/>
        </p:nvCxnSpPr>
        <p:spPr>
          <a:xfrm>
            <a:off x="3747781" y="2717527"/>
            <a:ext cx="1355028" cy="180253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0B78B97B-A891-BF2B-118A-ED9C1439D066}"/>
              </a:ext>
            </a:extLst>
          </p:cNvPr>
          <p:cNvSpPr txBox="1"/>
          <p:nvPr/>
        </p:nvSpPr>
        <p:spPr>
          <a:xfrm>
            <a:off x="4292405" y="3310157"/>
            <a:ext cx="756938" cy="369332"/>
          </a:xfrm>
          <a:prstGeom prst="rect">
            <a:avLst/>
          </a:prstGeom>
          <a:noFill/>
        </p:spPr>
        <p:txBody>
          <a:bodyPr wrap="none" rtlCol="0">
            <a:spAutoFit/>
          </a:bodyPr>
          <a:lstStyle/>
          <a:p>
            <a:r>
              <a:rPr lang="en-US" i="1" dirty="0"/>
              <a:t>100%</a:t>
            </a:r>
            <a:endParaRPr lang="en-GB" i="1" dirty="0"/>
          </a:p>
        </p:txBody>
      </p:sp>
      <p:sp>
        <p:nvSpPr>
          <p:cNvPr id="41" name="TextBox 40">
            <a:extLst>
              <a:ext uri="{FF2B5EF4-FFF2-40B4-BE49-F238E27FC236}">
                <a16:creationId xmlns:a16="http://schemas.microsoft.com/office/drawing/2014/main" id="{9C5A1822-A49F-D246-6734-FFA3670E3A6B}"/>
              </a:ext>
            </a:extLst>
          </p:cNvPr>
          <p:cNvSpPr txBox="1"/>
          <p:nvPr/>
        </p:nvSpPr>
        <p:spPr>
          <a:xfrm>
            <a:off x="3289888" y="3180648"/>
            <a:ext cx="756938" cy="369332"/>
          </a:xfrm>
          <a:prstGeom prst="rect">
            <a:avLst/>
          </a:prstGeom>
          <a:noFill/>
        </p:spPr>
        <p:txBody>
          <a:bodyPr wrap="none" rtlCol="0">
            <a:spAutoFit/>
          </a:bodyPr>
          <a:lstStyle/>
          <a:p>
            <a:r>
              <a:rPr lang="en-US" i="1" dirty="0"/>
              <a:t>100%</a:t>
            </a:r>
            <a:endParaRPr lang="en-GB" i="1" dirty="0"/>
          </a:p>
        </p:txBody>
      </p:sp>
      <p:sp>
        <p:nvSpPr>
          <p:cNvPr id="42" name="TextBox 41">
            <a:extLst>
              <a:ext uri="{FF2B5EF4-FFF2-40B4-BE49-F238E27FC236}">
                <a16:creationId xmlns:a16="http://schemas.microsoft.com/office/drawing/2014/main" id="{8E22D6F8-88F4-5EEA-BC12-3ED00826680E}"/>
              </a:ext>
            </a:extLst>
          </p:cNvPr>
          <p:cNvSpPr txBox="1"/>
          <p:nvPr/>
        </p:nvSpPr>
        <p:spPr>
          <a:xfrm>
            <a:off x="1812584" y="3168941"/>
            <a:ext cx="756938" cy="369332"/>
          </a:xfrm>
          <a:prstGeom prst="rect">
            <a:avLst/>
          </a:prstGeom>
          <a:noFill/>
        </p:spPr>
        <p:txBody>
          <a:bodyPr wrap="none" rtlCol="0">
            <a:spAutoFit/>
          </a:bodyPr>
          <a:lstStyle/>
          <a:p>
            <a:r>
              <a:rPr lang="en-US" i="1" dirty="0"/>
              <a:t>100%</a:t>
            </a:r>
            <a:endParaRPr lang="en-GB" i="1" dirty="0"/>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678391" cy="369332"/>
          </a:xfrm>
          <a:prstGeom prst="rect">
            <a:avLst/>
          </a:prstGeom>
          <a:noFill/>
        </p:spPr>
        <p:txBody>
          <a:bodyPr wrap="none" rtlCol="0">
            <a:spAutoFit/>
          </a:bodyPr>
          <a:lstStyle/>
          <a:p>
            <a:r>
              <a:rPr lang="en-US" dirty="0"/>
              <a:t>2002</a:t>
            </a:r>
            <a:endParaRPr lang="en-GB" dirty="0"/>
          </a:p>
        </p:txBody>
      </p:sp>
      <p:pic>
        <p:nvPicPr>
          <p:cNvPr id="13" name="Graphic 12" descr="School girl with solid fill">
            <a:extLst>
              <a:ext uri="{FF2B5EF4-FFF2-40B4-BE49-F238E27FC236}">
                <a16:creationId xmlns:a16="http://schemas.microsoft.com/office/drawing/2014/main" id="{80DFB063-DC7B-0CF5-9D26-2AAB45A9E3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52559" y="1640629"/>
            <a:ext cx="660703" cy="660703"/>
          </a:xfrm>
          <a:prstGeom prst="rect">
            <a:avLst/>
          </a:prstGeom>
        </p:spPr>
      </p:pic>
      <p:pic>
        <p:nvPicPr>
          <p:cNvPr id="3" name="Picture 2">
            <a:extLst>
              <a:ext uri="{FF2B5EF4-FFF2-40B4-BE49-F238E27FC236}">
                <a16:creationId xmlns:a16="http://schemas.microsoft.com/office/drawing/2014/main" id="{771A3701-46E5-1E8B-1E87-069A66C6B306}"/>
              </a:ext>
            </a:extLst>
          </p:cNvPr>
          <p:cNvPicPr>
            <a:picLocks noChangeAspect="1"/>
          </p:cNvPicPr>
          <p:nvPr/>
        </p:nvPicPr>
        <p:blipFill>
          <a:blip r:embed="rId10"/>
          <a:stretch>
            <a:fillRect/>
          </a:stretch>
        </p:blipFill>
        <p:spPr>
          <a:xfrm>
            <a:off x="1101723" y="5768397"/>
            <a:ext cx="445110" cy="447097"/>
          </a:xfrm>
          <a:prstGeom prst="rect">
            <a:avLst/>
          </a:prstGeom>
        </p:spPr>
      </p:pic>
      <p:sp>
        <p:nvSpPr>
          <p:cNvPr id="6" name="TextBox 5">
            <a:extLst>
              <a:ext uri="{FF2B5EF4-FFF2-40B4-BE49-F238E27FC236}">
                <a16:creationId xmlns:a16="http://schemas.microsoft.com/office/drawing/2014/main" id="{4B718D4A-94DD-360F-6BAE-5A4063D4F4D4}"/>
              </a:ext>
            </a:extLst>
          </p:cNvPr>
          <p:cNvSpPr txBox="1"/>
          <p:nvPr/>
        </p:nvSpPr>
        <p:spPr>
          <a:xfrm>
            <a:off x="553027" y="6215494"/>
            <a:ext cx="2386423" cy="369332"/>
          </a:xfrm>
          <a:prstGeom prst="rect">
            <a:avLst/>
          </a:prstGeom>
          <a:noFill/>
          <a:ln>
            <a:noFill/>
          </a:ln>
        </p:spPr>
        <p:txBody>
          <a:bodyPr wrap="none" rtlCol="0">
            <a:spAutoFit/>
          </a:bodyPr>
          <a:lstStyle/>
          <a:p>
            <a:r>
              <a:rPr lang="en-US" b="1" dirty="0"/>
              <a:t>SG Hambros (Jersey) </a:t>
            </a:r>
            <a:endParaRPr lang="en-GB" b="1" dirty="0"/>
          </a:p>
        </p:txBody>
      </p:sp>
      <p:cxnSp>
        <p:nvCxnSpPr>
          <p:cNvPr id="10" name="Straight Arrow Connector 9">
            <a:extLst>
              <a:ext uri="{FF2B5EF4-FFF2-40B4-BE49-F238E27FC236}">
                <a16:creationId xmlns:a16="http://schemas.microsoft.com/office/drawing/2014/main" id="{F30AD0AA-696A-4A73-E350-7639E8B6256A}"/>
              </a:ext>
            </a:extLst>
          </p:cNvPr>
          <p:cNvCxnSpPr>
            <a:cxnSpLocks/>
            <a:endCxn id="3" idx="0"/>
          </p:cNvCxnSpPr>
          <p:nvPr/>
        </p:nvCxnSpPr>
        <p:spPr>
          <a:xfrm flipH="1">
            <a:off x="1324278" y="5297074"/>
            <a:ext cx="1233" cy="47132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1C2EA0C2-0A80-1AD9-A496-0D49FE230B41}"/>
              </a:ext>
            </a:extLst>
          </p:cNvPr>
          <p:cNvSpPr txBox="1"/>
          <p:nvPr/>
        </p:nvSpPr>
        <p:spPr>
          <a:xfrm>
            <a:off x="633341" y="5378219"/>
            <a:ext cx="1596912" cy="369332"/>
          </a:xfrm>
          <a:prstGeom prst="rect">
            <a:avLst/>
          </a:prstGeom>
          <a:noFill/>
        </p:spPr>
        <p:txBody>
          <a:bodyPr wrap="none" rtlCol="0">
            <a:spAutoFit/>
          </a:bodyPr>
          <a:lstStyle/>
          <a:p>
            <a:r>
              <a:rPr lang="en-US" i="1" dirty="0"/>
              <a:t>Open account</a:t>
            </a:r>
            <a:endParaRPr lang="en-GB" i="1" dirty="0"/>
          </a:p>
        </p:txBody>
      </p:sp>
      <p:pic>
        <p:nvPicPr>
          <p:cNvPr id="18" name="Graphic 17" descr="Building with solid fill">
            <a:extLst>
              <a:ext uri="{FF2B5EF4-FFF2-40B4-BE49-F238E27FC236}">
                <a16:creationId xmlns:a16="http://schemas.microsoft.com/office/drawing/2014/main" id="{B5642ABC-4B19-2270-C73B-0678322F401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91018" y="5348516"/>
            <a:ext cx="914400" cy="914400"/>
          </a:xfrm>
          <a:prstGeom prst="rect">
            <a:avLst/>
          </a:prstGeom>
        </p:spPr>
      </p:pic>
      <p:sp>
        <p:nvSpPr>
          <p:cNvPr id="26" name="TextBox 25">
            <a:extLst>
              <a:ext uri="{FF2B5EF4-FFF2-40B4-BE49-F238E27FC236}">
                <a16:creationId xmlns:a16="http://schemas.microsoft.com/office/drawing/2014/main" id="{3728D2DA-165F-1A40-294E-267975FA2AD8}"/>
              </a:ext>
            </a:extLst>
          </p:cNvPr>
          <p:cNvSpPr txBox="1"/>
          <p:nvPr/>
        </p:nvSpPr>
        <p:spPr>
          <a:xfrm>
            <a:off x="7707430" y="6225461"/>
            <a:ext cx="2053767" cy="646331"/>
          </a:xfrm>
          <a:prstGeom prst="rect">
            <a:avLst/>
          </a:prstGeom>
          <a:noFill/>
          <a:ln>
            <a:noFill/>
          </a:ln>
        </p:spPr>
        <p:txBody>
          <a:bodyPr wrap="none" rtlCol="0">
            <a:spAutoFit/>
          </a:bodyPr>
          <a:lstStyle/>
          <a:p>
            <a:pPr algn="ctr"/>
            <a:r>
              <a:rPr lang="en-GB" b="1" dirty="0">
                <a:solidFill>
                  <a:srgbClr val="00B050"/>
                </a:solidFill>
              </a:rPr>
              <a:t>Mishcon de Reya</a:t>
            </a:r>
          </a:p>
          <a:p>
            <a:pPr algn="ctr"/>
            <a:r>
              <a:rPr lang="en-GB" b="1" dirty="0">
                <a:solidFill>
                  <a:srgbClr val="00B050"/>
                </a:solidFill>
              </a:rPr>
              <a:t>(London Law firm)</a:t>
            </a:r>
          </a:p>
        </p:txBody>
      </p:sp>
      <p:cxnSp>
        <p:nvCxnSpPr>
          <p:cNvPr id="32" name="Straight Arrow Connector 31">
            <a:extLst>
              <a:ext uri="{FF2B5EF4-FFF2-40B4-BE49-F238E27FC236}">
                <a16:creationId xmlns:a16="http://schemas.microsoft.com/office/drawing/2014/main" id="{F20CE375-B5D1-12F7-BE74-BB5C9BAEF9BC}"/>
              </a:ext>
            </a:extLst>
          </p:cNvPr>
          <p:cNvCxnSpPr>
            <a:cxnSpLocks/>
          </p:cNvCxnSpPr>
          <p:nvPr/>
        </p:nvCxnSpPr>
        <p:spPr>
          <a:xfrm flipH="1">
            <a:off x="1847525" y="6004546"/>
            <a:ext cx="6461546" cy="26182"/>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65612F25-B3FF-D4F7-DD66-5003066B3D30}"/>
              </a:ext>
            </a:extLst>
          </p:cNvPr>
          <p:cNvSpPr txBox="1"/>
          <p:nvPr/>
        </p:nvSpPr>
        <p:spPr>
          <a:xfrm>
            <a:off x="3546776" y="6069482"/>
            <a:ext cx="3492761" cy="646331"/>
          </a:xfrm>
          <a:prstGeom prst="rect">
            <a:avLst/>
          </a:prstGeom>
          <a:noFill/>
        </p:spPr>
        <p:txBody>
          <a:bodyPr wrap="square" rtlCol="0">
            <a:spAutoFit/>
          </a:bodyPr>
          <a:lstStyle/>
          <a:p>
            <a:r>
              <a:rPr lang="en-US" i="1" dirty="0"/>
              <a:t>Letter of introduction: </a:t>
            </a:r>
            <a:r>
              <a:rPr lang="en-US" i="1" dirty="0" err="1"/>
              <a:t>Bengis</a:t>
            </a:r>
            <a:endParaRPr lang="en-US" i="1" dirty="0"/>
          </a:p>
          <a:p>
            <a:r>
              <a:rPr lang="en-US" i="1" dirty="0"/>
              <a:t>is the beneficial owner of Pearl</a:t>
            </a:r>
            <a:endParaRPr lang="en-GB" i="1" dirty="0"/>
          </a:p>
        </p:txBody>
      </p:sp>
      <p:pic>
        <p:nvPicPr>
          <p:cNvPr id="36" name="Picture 35">
            <a:extLst>
              <a:ext uri="{FF2B5EF4-FFF2-40B4-BE49-F238E27FC236}">
                <a16:creationId xmlns:a16="http://schemas.microsoft.com/office/drawing/2014/main" id="{418F2406-4576-A684-B8CA-1853C2BEF76A}"/>
              </a:ext>
            </a:extLst>
          </p:cNvPr>
          <p:cNvPicPr>
            <a:picLocks noChangeAspect="1"/>
          </p:cNvPicPr>
          <p:nvPr/>
        </p:nvPicPr>
        <p:blipFill>
          <a:blip r:embed="rId10"/>
          <a:stretch>
            <a:fillRect/>
          </a:stretch>
        </p:blipFill>
        <p:spPr>
          <a:xfrm>
            <a:off x="8494526" y="4276490"/>
            <a:ext cx="445110" cy="447097"/>
          </a:xfrm>
          <a:prstGeom prst="rect">
            <a:avLst/>
          </a:prstGeom>
        </p:spPr>
      </p:pic>
      <p:cxnSp>
        <p:nvCxnSpPr>
          <p:cNvPr id="38" name="Straight Arrow Connector 37">
            <a:extLst>
              <a:ext uri="{FF2B5EF4-FFF2-40B4-BE49-F238E27FC236}">
                <a16:creationId xmlns:a16="http://schemas.microsoft.com/office/drawing/2014/main" id="{A786A26F-5AC1-F4AF-20C2-973593D7E3A6}"/>
              </a:ext>
            </a:extLst>
          </p:cNvPr>
          <p:cNvCxnSpPr>
            <a:cxnSpLocks/>
          </p:cNvCxnSpPr>
          <p:nvPr/>
        </p:nvCxnSpPr>
        <p:spPr>
          <a:xfrm flipH="1">
            <a:off x="8742933" y="4825751"/>
            <a:ext cx="1233" cy="47132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42575F19-4383-DB77-89F8-6DADD6BDD427}"/>
              </a:ext>
            </a:extLst>
          </p:cNvPr>
          <p:cNvSpPr txBox="1"/>
          <p:nvPr/>
        </p:nvSpPr>
        <p:spPr>
          <a:xfrm rot="491785">
            <a:off x="7816754" y="3429978"/>
            <a:ext cx="1835118" cy="369332"/>
          </a:xfrm>
          <a:prstGeom prst="rect">
            <a:avLst/>
          </a:prstGeom>
          <a:noFill/>
        </p:spPr>
        <p:txBody>
          <a:bodyPr wrap="none" rtlCol="0">
            <a:spAutoFit/>
          </a:bodyPr>
          <a:lstStyle/>
          <a:p>
            <a:r>
              <a:rPr lang="en-US" i="1" dirty="0"/>
              <a:t>Beneficial owner</a:t>
            </a:r>
            <a:endParaRPr lang="en-GB" i="1" dirty="0"/>
          </a:p>
        </p:txBody>
      </p:sp>
      <p:cxnSp>
        <p:nvCxnSpPr>
          <p:cNvPr id="44" name="Straight Arrow Connector 43">
            <a:extLst>
              <a:ext uri="{FF2B5EF4-FFF2-40B4-BE49-F238E27FC236}">
                <a16:creationId xmlns:a16="http://schemas.microsoft.com/office/drawing/2014/main" id="{B253BD4D-93C6-7078-BDD0-A28177129E07}"/>
              </a:ext>
            </a:extLst>
          </p:cNvPr>
          <p:cNvCxnSpPr>
            <a:cxnSpLocks/>
          </p:cNvCxnSpPr>
          <p:nvPr/>
        </p:nvCxnSpPr>
        <p:spPr>
          <a:xfrm flipH="1">
            <a:off x="1776646" y="4658701"/>
            <a:ext cx="6627125" cy="118406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88015232-14C2-DDD6-58C3-9075CD1479DB}"/>
              </a:ext>
            </a:extLst>
          </p:cNvPr>
          <p:cNvSpPr txBox="1"/>
          <p:nvPr/>
        </p:nvSpPr>
        <p:spPr>
          <a:xfrm rot="20941702">
            <a:off x="6860123" y="4467873"/>
            <a:ext cx="1795876" cy="646331"/>
          </a:xfrm>
          <a:prstGeom prst="rect">
            <a:avLst/>
          </a:prstGeom>
          <a:noFill/>
        </p:spPr>
        <p:txBody>
          <a:bodyPr wrap="none" rtlCol="0">
            <a:spAutoFit/>
          </a:bodyPr>
          <a:lstStyle/>
          <a:p>
            <a:r>
              <a:rPr lang="en-US" i="1" dirty="0"/>
              <a:t>$8 M (for Pearl’s </a:t>
            </a:r>
          </a:p>
          <a:p>
            <a:r>
              <a:rPr lang="en-US" i="1" dirty="0"/>
              <a:t>bank account)</a:t>
            </a:r>
            <a:endParaRPr lang="en-GB" i="1" dirty="0"/>
          </a:p>
        </p:txBody>
      </p:sp>
      <p:sp>
        <p:nvSpPr>
          <p:cNvPr id="51" name="TextBox 50">
            <a:extLst>
              <a:ext uri="{FF2B5EF4-FFF2-40B4-BE49-F238E27FC236}">
                <a16:creationId xmlns:a16="http://schemas.microsoft.com/office/drawing/2014/main" id="{C3FBD022-B659-2FD3-7F48-1D74F22162AB}"/>
              </a:ext>
            </a:extLst>
          </p:cNvPr>
          <p:cNvSpPr txBox="1"/>
          <p:nvPr/>
        </p:nvSpPr>
        <p:spPr>
          <a:xfrm rot="20941702">
            <a:off x="9030017" y="4104762"/>
            <a:ext cx="660758" cy="369332"/>
          </a:xfrm>
          <a:prstGeom prst="rect">
            <a:avLst/>
          </a:prstGeom>
          <a:noFill/>
        </p:spPr>
        <p:txBody>
          <a:bodyPr wrap="none" rtlCol="0">
            <a:spAutoFit/>
          </a:bodyPr>
          <a:lstStyle/>
          <a:p>
            <a:r>
              <a:rPr lang="en-US" i="1" dirty="0"/>
              <a:t>$ 8M</a:t>
            </a:r>
            <a:endParaRPr lang="en-GB" i="1" dirty="0"/>
          </a:p>
        </p:txBody>
      </p:sp>
      <p:cxnSp>
        <p:nvCxnSpPr>
          <p:cNvPr id="52" name="Straight Arrow Connector 51">
            <a:extLst>
              <a:ext uri="{FF2B5EF4-FFF2-40B4-BE49-F238E27FC236}">
                <a16:creationId xmlns:a16="http://schemas.microsoft.com/office/drawing/2014/main" id="{08F86DE6-7B30-06FF-77E2-3880A0BDB738}"/>
              </a:ext>
            </a:extLst>
          </p:cNvPr>
          <p:cNvCxnSpPr>
            <a:cxnSpLocks/>
          </p:cNvCxnSpPr>
          <p:nvPr/>
        </p:nvCxnSpPr>
        <p:spPr>
          <a:xfrm flipH="1">
            <a:off x="9030391" y="4302881"/>
            <a:ext cx="770554" cy="2508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A38383BF-03B0-7A18-9B1B-93F2A054B7A6}"/>
              </a:ext>
            </a:extLst>
          </p:cNvPr>
          <p:cNvSpPr txBox="1"/>
          <p:nvPr/>
        </p:nvSpPr>
        <p:spPr>
          <a:xfrm>
            <a:off x="9878755" y="3702087"/>
            <a:ext cx="2073759" cy="923330"/>
          </a:xfrm>
          <a:prstGeom prst="rect">
            <a:avLst/>
          </a:prstGeom>
          <a:noFill/>
          <a:ln>
            <a:solidFill>
              <a:schemeClr val="tx1"/>
            </a:solidFill>
          </a:ln>
        </p:spPr>
        <p:txBody>
          <a:bodyPr wrap="square" rtlCol="0">
            <a:spAutoFit/>
          </a:bodyPr>
          <a:lstStyle/>
          <a:p>
            <a:r>
              <a:rPr lang="en-US" b="1" dirty="0" err="1"/>
              <a:t>Icebrand</a:t>
            </a:r>
            <a:r>
              <a:rPr lang="en-US" b="1" dirty="0"/>
              <a:t> </a:t>
            </a:r>
          </a:p>
          <a:p>
            <a:r>
              <a:rPr lang="en-US" b="1" dirty="0"/>
              <a:t>(sale of fish in the US)</a:t>
            </a:r>
            <a:endParaRPr lang="en-GB" b="1" dirty="0"/>
          </a:p>
        </p:txBody>
      </p:sp>
      <p:cxnSp>
        <p:nvCxnSpPr>
          <p:cNvPr id="55" name="Straight Arrow Connector 54">
            <a:extLst>
              <a:ext uri="{FF2B5EF4-FFF2-40B4-BE49-F238E27FC236}">
                <a16:creationId xmlns:a16="http://schemas.microsoft.com/office/drawing/2014/main" id="{A600AF00-2485-3F6D-D56A-1D58473BCF81}"/>
              </a:ext>
            </a:extLst>
          </p:cNvPr>
          <p:cNvCxnSpPr>
            <a:cxnSpLocks/>
          </p:cNvCxnSpPr>
          <p:nvPr/>
        </p:nvCxnSpPr>
        <p:spPr>
          <a:xfrm>
            <a:off x="1065033" y="2692217"/>
            <a:ext cx="8612441" cy="124915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9757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0C8963-4173-9EA0-62BD-6E2140A1BFD0}"/>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800D690-A98A-F024-CEF4-4074BFB7FFF0}"/>
              </a:ext>
            </a:extLst>
          </p:cNvPr>
          <p:cNvPicPr>
            <a:picLocks noChangeAspect="1"/>
          </p:cNvPicPr>
          <p:nvPr/>
        </p:nvPicPr>
        <p:blipFill>
          <a:blip r:embed="rId2"/>
          <a:stretch>
            <a:fillRect/>
          </a:stretch>
        </p:blipFill>
        <p:spPr>
          <a:xfrm>
            <a:off x="0" y="1689196"/>
            <a:ext cx="1414014" cy="743498"/>
          </a:xfrm>
          <a:prstGeom prst="rect">
            <a:avLst/>
          </a:prstGeom>
          <a:ln w="28575">
            <a:noFill/>
          </a:ln>
        </p:spPr>
      </p:pic>
      <p:pic>
        <p:nvPicPr>
          <p:cNvPr id="5" name="Picture 4">
            <a:extLst>
              <a:ext uri="{FF2B5EF4-FFF2-40B4-BE49-F238E27FC236}">
                <a16:creationId xmlns:a16="http://schemas.microsoft.com/office/drawing/2014/main" id="{1BCB4D97-4CD0-8418-F6EF-7FA872478A80}"/>
              </a:ext>
            </a:extLst>
          </p:cNvPr>
          <p:cNvPicPr>
            <a:picLocks noChangeAspect="1"/>
          </p:cNvPicPr>
          <p:nvPr/>
        </p:nvPicPr>
        <p:blipFill>
          <a:blip r:embed="rId3"/>
          <a:stretch>
            <a:fillRect/>
          </a:stretch>
        </p:blipFill>
        <p:spPr>
          <a:xfrm>
            <a:off x="7502611" y="1697177"/>
            <a:ext cx="525629" cy="525629"/>
          </a:xfrm>
          <a:prstGeom prst="rect">
            <a:avLst/>
          </a:prstGeom>
          <a:ln w="28575">
            <a:noFill/>
          </a:ln>
        </p:spPr>
      </p:pic>
      <p:sp>
        <p:nvSpPr>
          <p:cNvPr id="7" name="TextBox 6">
            <a:extLst>
              <a:ext uri="{FF2B5EF4-FFF2-40B4-BE49-F238E27FC236}">
                <a16:creationId xmlns:a16="http://schemas.microsoft.com/office/drawing/2014/main" id="{0643935E-9923-3769-5CB2-1B6122F9BD46}"/>
              </a:ext>
            </a:extLst>
          </p:cNvPr>
          <p:cNvSpPr txBox="1"/>
          <p:nvPr/>
        </p:nvSpPr>
        <p:spPr>
          <a:xfrm>
            <a:off x="237376" y="2421879"/>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8" name="TextBox 7">
            <a:extLst>
              <a:ext uri="{FF2B5EF4-FFF2-40B4-BE49-F238E27FC236}">
                <a16:creationId xmlns:a16="http://schemas.microsoft.com/office/drawing/2014/main" id="{3E94427F-F9E6-D67B-2B0C-2816529DCEA4}"/>
              </a:ext>
            </a:extLst>
          </p:cNvPr>
          <p:cNvSpPr txBox="1"/>
          <p:nvPr/>
        </p:nvSpPr>
        <p:spPr>
          <a:xfrm>
            <a:off x="2291889" y="2060945"/>
            <a:ext cx="2378985" cy="646331"/>
          </a:xfrm>
          <a:prstGeom prst="rect">
            <a:avLst/>
          </a:prstGeom>
          <a:noFill/>
          <a:ln>
            <a:solidFill>
              <a:schemeClr val="tx1"/>
            </a:solidFill>
          </a:ln>
        </p:spPr>
        <p:txBody>
          <a:bodyPr wrap="none" rtlCol="0">
            <a:spAutoFit/>
          </a:bodyPr>
          <a:lstStyle/>
          <a:p>
            <a:r>
              <a:rPr lang="en-US" b="1" dirty="0"/>
              <a:t>Rosebud Settlement</a:t>
            </a:r>
          </a:p>
          <a:p>
            <a:r>
              <a:rPr lang="en-US" b="1" dirty="0"/>
              <a:t>(Discretionary Trust)</a:t>
            </a:r>
            <a:endParaRPr lang="en-GB" b="1" dirty="0"/>
          </a:p>
        </p:txBody>
      </p:sp>
      <p:sp>
        <p:nvSpPr>
          <p:cNvPr id="9" name="TextBox 8">
            <a:extLst>
              <a:ext uri="{FF2B5EF4-FFF2-40B4-BE49-F238E27FC236}">
                <a16:creationId xmlns:a16="http://schemas.microsoft.com/office/drawing/2014/main" id="{809C69A7-24EA-126B-86D3-6B19D6F85888}"/>
              </a:ext>
            </a:extLst>
          </p:cNvPr>
          <p:cNvSpPr txBox="1"/>
          <p:nvPr/>
        </p:nvSpPr>
        <p:spPr>
          <a:xfrm>
            <a:off x="2291889" y="498692"/>
            <a:ext cx="2276970" cy="646331"/>
          </a:xfrm>
          <a:prstGeom prst="rect">
            <a:avLst/>
          </a:prstGeom>
          <a:noFill/>
          <a:ln>
            <a:solidFill>
              <a:schemeClr val="tx1"/>
            </a:solidFill>
          </a:ln>
        </p:spPr>
        <p:txBody>
          <a:bodyPr wrap="none" rtlCol="0">
            <a:spAutoFit/>
          </a:bodyPr>
          <a:lstStyle/>
          <a:p>
            <a:pPr algn="ctr"/>
            <a:r>
              <a:rPr lang="en-GB" b="1" i="0" dirty="0" err="1">
                <a:solidFill>
                  <a:srgbClr val="3C3B35"/>
                </a:solidFill>
                <a:effectLst/>
                <a:latin typeface="Arial" panose="020B0604020202020204" pitchFamily="34" charset="0"/>
              </a:rPr>
              <a:t>InWealth</a:t>
            </a:r>
            <a:r>
              <a:rPr lang="en-GB" b="1" i="0" dirty="0">
                <a:solidFill>
                  <a:srgbClr val="3C3B35"/>
                </a:solidFill>
                <a:effectLst/>
                <a:latin typeface="Arial" panose="020B0604020202020204" pitchFamily="34" charset="0"/>
              </a:rPr>
              <a:t> Trustees </a:t>
            </a:r>
          </a:p>
          <a:p>
            <a:pPr algn="ctr"/>
            <a:r>
              <a:rPr lang="en-GB" b="1" i="0" dirty="0">
                <a:solidFill>
                  <a:srgbClr val="3C3B35"/>
                </a:solidFill>
                <a:effectLst/>
                <a:latin typeface="Arial" panose="020B0604020202020204" pitchFamily="34" charset="0"/>
              </a:rPr>
              <a:t>SARL Limited</a:t>
            </a:r>
            <a:endParaRPr lang="en-GB" b="1" dirty="0"/>
          </a:p>
        </p:txBody>
      </p:sp>
      <p:cxnSp>
        <p:nvCxnSpPr>
          <p:cNvPr id="11" name="Straight Arrow Connector 10">
            <a:extLst>
              <a:ext uri="{FF2B5EF4-FFF2-40B4-BE49-F238E27FC236}">
                <a16:creationId xmlns:a16="http://schemas.microsoft.com/office/drawing/2014/main" id="{9286F180-9A7C-9E87-0562-0D2FC20D9952}"/>
              </a:ext>
            </a:extLst>
          </p:cNvPr>
          <p:cNvCxnSpPr>
            <a:cxnSpLocks/>
          </p:cNvCxnSpPr>
          <p:nvPr/>
        </p:nvCxnSpPr>
        <p:spPr>
          <a:xfrm>
            <a:off x="3430374" y="1193275"/>
            <a:ext cx="0" cy="72779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D9061B3-2EF3-7D24-4C47-123107EE7CF1}"/>
              </a:ext>
            </a:extLst>
          </p:cNvPr>
          <p:cNvSpPr txBox="1"/>
          <p:nvPr/>
        </p:nvSpPr>
        <p:spPr>
          <a:xfrm>
            <a:off x="3481381" y="1411771"/>
            <a:ext cx="918778" cy="369332"/>
          </a:xfrm>
          <a:prstGeom prst="rect">
            <a:avLst/>
          </a:prstGeom>
          <a:noFill/>
        </p:spPr>
        <p:txBody>
          <a:bodyPr wrap="none" rtlCol="0">
            <a:spAutoFit/>
          </a:bodyPr>
          <a:lstStyle/>
          <a:p>
            <a:r>
              <a:rPr lang="en-US" i="1" dirty="0"/>
              <a:t>Trustee</a:t>
            </a:r>
            <a:endParaRPr lang="en-GB" i="1" dirty="0"/>
          </a:p>
        </p:txBody>
      </p:sp>
      <p:cxnSp>
        <p:nvCxnSpPr>
          <p:cNvPr id="14" name="Straight Arrow Connector 13">
            <a:extLst>
              <a:ext uri="{FF2B5EF4-FFF2-40B4-BE49-F238E27FC236}">
                <a16:creationId xmlns:a16="http://schemas.microsoft.com/office/drawing/2014/main" id="{EF8B2F61-FC3C-0CFD-03A8-A43296345CA8}"/>
              </a:ext>
            </a:extLst>
          </p:cNvPr>
          <p:cNvCxnSpPr>
            <a:cxnSpLocks/>
          </p:cNvCxnSpPr>
          <p:nvPr/>
        </p:nvCxnSpPr>
        <p:spPr>
          <a:xfrm>
            <a:off x="1341159" y="2297007"/>
            <a:ext cx="95073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FDD41B-3B28-35F9-EC34-4918A27C9FBD}"/>
              </a:ext>
            </a:extLst>
          </p:cNvPr>
          <p:cNvSpPr txBox="1"/>
          <p:nvPr/>
        </p:nvSpPr>
        <p:spPr>
          <a:xfrm>
            <a:off x="1318154" y="1682639"/>
            <a:ext cx="842346" cy="369332"/>
          </a:xfrm>
          <a:prstGeom prst="rect">
            <a:avLst/>
          </a:prstGeom>
          <a:noFill/>
        </p:spPr>
        <p:txBody>
          <a:bodyPr wrap="none" rtlCol="0">
            <a:spAutoFit/>
          </a:bodyPr>
          <a:lstStyle/>
          <a:p>
            <a:r>
              <a:rPr lang="en-US" i="1" dirty="0"/>
              <a:t>Settlor</a:t>
            </a:r>
            <a:endParaRPr lang="en-GB" i="1" dirty="0"/>
          </a:p>
        </p:txBody>
      </p:sp>
      <p:pic>
        <p:nvPicPr>
          <p:cNvPr id="17" name="Picture 16">
            <a:extLst>
              <a:ext uri="{FF2B5EF4-FFF2-40B4-BE49-F238E27FC236}">
                <a16:creationId xmlns:a16="http://schemas.microsoft.com/office/drawing/2014/main" id="{3C767FC5-ADD1-0EF7-05BE-8C8ACD73EEA6}"/>
              </a:ext>
            </a:extLst>
          </p:cNvPr>
          <p:cNvPicPr>
            <a:picLocks noChangeAspect="1"/>
          </p:cNvPicPr>
          <p:nvPr/>
        </p:nvPicPr>
        <p:blipFill>
          <a:blip r:embed="rId2"/>
          <a:stretch>
            <a:fillRect/>
          </a:stretch>
        </p:blipFill>
        <p:spPr>
          <a:xfrm>
            <a:off x="6055310" y="1496336"/>
            <a:ext cx="1414014" cy="743498"/>
          </a:xfrm>
          <a:prstGeom prst="rect">
            <a:avLst/>
          </a:prstGeom>
          <a:ln w="28575">
            <a:noFill/>
          </a:ln>
        </p:spPr>
      </p:pic>
      <p:pic>
        <p:nvPicPr>
          <p:cNvPr id="19" name="Graphic 18" descr="Construction worker female with solid fill">
            <a:extLst>
              <a:ext uri="{FF2B5EF4-FFF2-40B4-BE49-F238E27FC236}">
                <a16:creationId xmlns:a16="http://schemas.microsoft.com/office/drawing/2014/main" id="{494ABD48-65BE-0A9F-DBC8-A9BE7A28D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1018" y="1728527"/>
            <a:ext cx="528728" cy="528728"/>
          </a:xfrm>
          <a:prstGeom prst="rect">
            <a:avLst/>
          </a:prstGeom>
        </p:spPr>
      </p:pic>
      <p:pic>
        <p:nvPicPr>
          <p:cNvPr id="20" name="Graphic 19" descr="Office worker male with solid fill">
            <a:extLst>
              <a:ext uri="{FF2B5EF4-FFF2-40B4-BE49-F238E27FC236}">
                <a16:creationId xmlns:a16="http://schemas.microsoft.com/office/drawing/2014/main" id="{26F3191A-AD11-B779-984B-D262744B94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74017" y="1702129"/>
            <a:ext cx="537705" cy="537705"/>
          </a:xfrm>
          <a:prstGeom prst="rect">
            <a:avLst/>
          </a:prstGeom>
        </p:spPr>
      </p:pic>
      <p:sp>
        <p:nvSpPr>
          <p:cNvPr id="21" name="TextBox 20">
            <a:extLst>
              <a:ext uri="{FF2B5EF4-FFF2-40B4-BE49-F238E27FC236}">
                <a16:creationId xmlns:a16="http://schemas.microsoft.com/office/drawing/2014/main" id="{C549E666-2C3A-999B-2170-1C2FBD15CB71}"/>
              </a:ext>
            </a:extLst>
          </p:cNvPr>
          <p:cNvSpPr txBox="1"/>
          <p:nvPr/>
        </p:nvSpPr>
        <p:spPr>
          <a:xfrm>
            <a:off x="6251577" y="2193667"/>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22" name="TextBox 21">
            <a:extLst>
              <a:ext uri="{FF2B5EF4-FFF2-40B4-BE49-F238E27FC236}">
                <a16:creationId xmlns:a16="http://schemas.microsoft.com/office/drawing/2014/main" id="{30A810F1-8912-A166-5986-00086483D375}"/>
              </a:ext>
            </a:extLst>
          </p:cNvPr>
          <p:cNvSpPr txBox="1"/>
          <p:nvPr/>
        </p:nvSpPr>
        <p:spPr>
          <a:xfrm>
            <a:off x="7426872" y="2222806"/>
            <a:ext cx="666977" cy="369332"/>
          </a:xfrm>
          <a:prstGeom prst="rect">
            <a:avLst/>
          </a:prstGeom>
          <a:noFill/>
        </p:spPr>
        <p:txBody>
          <a:bodyPr wrap="none" rtlCol="0">
            <a:spAutoFit/>
          </a:bodyPr>
          <a:lstStyle/>
          <a:p>
            <a:r>
              <a:rPr lang="en-US" b="1" dirty="0"/>
              <a:t>Wife</a:t>
            </a:r>
            <a:endParaRPr lang="en-GB" b="1" dirty="0"/>
          </a:p>
        </p:txBody>
      </p:sp>
      <p:sp>
        <p:nvSpPr>
          <p:cNvPr id="23" name="TextBox 22">
            <a:extLst>
              <a:ext uri="{FF2B5EF4-FFF2-40B4-BE49-F238E27FC236}">
                <a16:creationId xmlns:a16="http://schemas.microsoft.com/office/drawing/2014/main" id="{7FD6742A-8A7A-7484-B89E-96016BA2ED33}"/>
              </a:ext>
            </a:extLst>
          </p:cNvPr>
          <p:cNvSpPr txBox="1"/>
          <p:nvPr/>
        </p:nvSpPr>
        <p:spPr>
          <a:xfrm>
            <a:off x="8309071" y="2257255"/>
            <a:ext cx="1689565" cy="369332"/>
          </a:xfrm>
          <a:prstGeom prst="rect">
            <a:avLst/>
          </a:prstGeom>
          <a:noFill/>
        </p:spPr>
        <p:txBody>
          <a:bodyPr wrap="none" rtlCol="0">
            <a:spAutoFit/>
          </a:bodyPr>
          <a:lstStyle/>
          <a:p>
            <a:r>
              <a:rPr lang="en-US" b="1" dirty="0"/>
              <a:t>Three children</a:t>
            </a:r>
            <a:endParaRPr lang="en-GB" b="1" dirty="0"/>
          </a:p>
        </p:txBody>
      </p:sp>
      <p:cxnSp>
        <p:nvCxnSpPr>
          <p:cNvPr id="24" name="Straight Arrow Connector 23">
            <a:extLst>
              <a:ext uri="{FF2B5EF4-FFF2-40B4-BE49-F238E27FC236}">
                <a16:creationId xmlns:a16="http://schemas.microsoft.com/office/drawing/2014/main" id="{8A3AD1BB-0AE4-150A-6D2C-865A96516D9F}"/>
              </a:ext>
            </a:extLst>
          </p:cNvPr>
          <p:cNvCxnSpPr>
            <a:cxnSpLocks/>
          </p:cNvCxnSpPr>
          <p:nvPr/>
        </p:nvCxnSpPr>
        <p:spPr>
          <a:xfrm>
            <a:off x="4737990" y="2337943"/>
            <a:ext cx="151358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495C575-7C27-547F-7F69-F2F0D41167A6}"/>
              </a:ext>
            </a:extLst>
          </p:cNvPr>
          <p:cNvSpPr txBox="1"/>
          <p:nvPr/>
        </p:nvSpPr>
        <p:spPr>
          <a:xfrm>
            <a:off x="4718936" y="1927675"/>
            <a:ext cx="1476686" cy="369332"/>
          </a:xfrm>
          <a:prstGeom prst="rect">
            <a:avLst/>
          </a:prstGeom>
          <a:noFill/>
        </p:spPr>
        <p:txBody>
          <a:bodyPr wrap="none" rtlCol="0">
            <a:spAutoFit/>
          </a:bodyPr>
          <a:lstStyle/>
          <a:p>
            <a:r>
              <a:rPr lang="en-US" i="1" dirty="0"/>
              <a:t>Beneficiaries</a:t>
            </a:r>
            <a:endParaRPr lang="en-GB" i="1" dirty="0"/>
          </a:p>
        </p:txBody>
      </p:sp>
      <p:sp>
        <p:nvSpPr>
          <p:cNvPr id="27" name="TextBox 26">
            <a:extLst>
              <a:ext uri="{FF2B5EF4-FFF2-40B4-BE49-F238E27FC236}">
                <a16:creationId xmlns:a16="http://schemas.microsoft.com/office/drawing/2014/main" id="{C1C141BB-869C-EA83-7F91-329AC450547C}"/>
              </a:ext>
            </a:extLst>
          </p:cNvPr>
          <p:cNvSpPr txBox="1"/>
          <p:nvPr/>
        </p:nvSpPr>
        <p:spPr>
          <a:xfrm>
            <a:off x="1051389" y="4553718"/>
            <a:ext cx="725327" cy="369332"/>
          </a:xfrm>
          <a:prstGeom prst="rect">
            <a:avLst/>
          </a:prstGeom>
          <a:noFill/>
          <a:ln>
            <a:solidFill>
              <a:schemeClr val="tx1"/>
            </a:solidFill>
          </a:ln>
        </p:spPr>
        <p:txBody>
          <a:bodyPr wrap="none" rtlCol="0">
            <a:spAutoFit/>
          </a:bodyPr>
          <a:lstStyle/>
          <a:p>
            <a:r>
              <a:rPr lang="en-US" b="1" dirty="0"/>
              <a:t>Pearl</a:t>
            </a:r>
            <a:endParaRPr lang="en-GB" b="1" dirty="0"/>
          </a:p>
        </p:txBody>
      </p:sp>
      <p:sp>
        <p:nvSpPr>
          <p:cNvPr id="28" name="TextBox 27">
            <a:extLst>
              <a:ext uri="{FF2B5EF4-FFF2-40B4-BE49-F238E27FC236}">
                <a16:creationId xmlns:a16="http://schemas.microsoft.com/office/drawing/2014/main" id="{B51A253F-3A9D-3CB7-EB63-0DA9FE145E10}"/>
              </a:ext>
            </a:extLst>
          </p:cNvPr>
          <p:cNvSpPr txBox="1"/>
          <p:nvPr/>
        </p:nvSpPr>
        <p:spPr>
          <a:xfrm>
            <a:off x="2488303" y="4553718"/>
            <a:ext cx="849913" cy="369332"/>
          </a:xfrm>
          <a:prstGeom prst="rect">
            <a:avLst/>
          </a:prstGeom>
          <a:noFill/>
          <a:ln>
            <a:solidFill>
              <a:schemeClr val="tx1"/>
            </a:solidFill>
          </a:ln>
        </p:spPr>
        <p:txBody>
          <a:bodyPr wrap="none" rtlCol="0">
            <a:spAutoFit/>
          </a:bodyPr>
          <a:lstStyle/>
          <a:p>
            <a:r>
              <a:rPr lang="en-US" b="1" dirty="0" err="1"/>
              <a:t>Biema</a:t>
            </a:r>
            <a:endParaRPr lang="en-GB" b="1" dirty="0"/>
          </a:p>
        </p:txBody>
      </p:sp>
      <p:sp>
        <p:nvSpPr>
          <p:cNvPr id="29" name="TextBox 28">
            <a:extLst>
              <a:ext uri="{FF2B5EF4-FFF2-40B4-BE49-F238E27FC236}">
                <a16:creationId xmlns:a16="http://schemas.microsoft.com/office/drawing/2014/main" id="{BDD0D8D5-3DE0-6F03-3113-0BB778DACB45}"/>
              </a:ext>
            </a:extLst>
          </p:cNvPr>
          <p:cNvSpPr txBox="1"/>
          <p:nvPr/>
        </p:nvSpPr>
        <p:spPr>
          <a:xfrm>
            <a:off x="4049803" y="4553718"/>
            <a:ext cx="2642903" cy="369332"/>
          </a:xfrm>
          <a:prstGeom prst="rect">
            <a:avLst/>
          </a:prstGeom>
          <a:noFill/>
          <a:ln>
            <a:solidFill>
              <a:schemeClr val="tx1"/>
            </a:solidFill>
          </a:ln>
        </p:spPr>
        <p:txBody>
          <a:bodyPr wrap="none" rtlCol="0">
            <a:spAutoFit/>
          </a:bodyPr>
          <a:lstStyle/>
          <a:p>
            <a:r>
              <a:rPr lang="en-US" b="1" dirty="0" err="1"/>
              <a:t>Nashglobe</a:t>
            </a:r>
            <a:r>
              <a:rPr lang="en-US" b="1" dirty="0"/>
              <a:t> Business SA</a:t>
            </a:r>
            <a:endParaRPr lang="en-GB" b="1" dirty="0"/>
          </a:p>
        </p:txBody>
      </p:sp>
      <p:sp>
        <p:nvSpPr>
          <p:cNvPr id="30" name="TextBox 29">
            <a:extLst>
              <a:ext uri="{FF2B5EF4-FFF2-40B4-BE49-F238E27FC236}">
                <a16:creationId xmlns:a16="http://schemas.microsoft.com/office/drawing/2014/main" id="{718670E8-DE61-89A4-A3D8-66B8F4406BEE}"/>
              </a:ext>
            </a:extLst>
          </p:cNvPr>
          <p:cNvSpPr txBox="1"/>
          <p:nvPr/>
        </p:nvSpPr>
        <p:spPr>
          <a:xfrm>
            <a:off x="4568859" y="5522546"/>
            <a:ext cx="1177887" cy="369332"/>
          </a:xfrm>
          <a:prstGeom prst="rect">
            <a:avLst/>
          </a:prstGeom>
          <a:noFill/>
          <a:ln>
            <a:solidFill>
              <a:schemeClr val="tx1"/>
            </a:solidFill>
          </a:ln>
        </p:spPr>
        <p:txBody>
          <a:bodyPr wrap="none" rtlCol="0">
            <a:spAutoFit/>
          </a:bodyPr>
          <a:lstStyle/>
          <a:p>
            <a:r>
              <a:rPr lang="en-US" b="1" dirty="0"/>
              <a:t>Evolution</a:t>
            </a:r>
            <a:endParaRPr lang="en-GB" b="1" dirty="0"/>
          </a:p>
        </p:txBody>
      </p:sp>
      <p:cxnSp>
        <p:nvCxnSpPr>
          <p:cNvPr id="31" name="Straight Arrow Connector 30">
            <a:extLst>
              <a:ext uri="{FF2B5EF4-FFF2-40B4-BE49-F238E27FC236}">
                <a16:creationId xmlns:a16="http://schemas.microsoft.com/office/drawing/2014/main" id="{DA211B45-8DBC-ECEA-F119-96441141F598}"/>
              </a:ext>
            </a:extLst>
          </p:cNvPr>
          <p:cNvCxnSpPr>
            <a:cxnSpLocks/>
            <a:endCxn id="27" idx="0"/>
          </p:cNvCxnSpPr>
          <p:nvPr/>
        </p:nvCxnSpPr>
        <p:spPr>
          <a:xfrm flipH="1">
            <a:off x="1414053" y="2707276"/>
            <a:ext cx="2016321" cy="184644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FC4050A-E4D6-1EA5-4803-EA17D8D74BAC}"/>
              </a:ext>
            </a:extLst>
          </p:cNvPr>
          <p:cNvCxnSpPr>
            <a:cxnSpLocks/>
          </p:cNvCxnSpPr>
          <p:nvPr/>
        </p:nvCxnSpPr>
        <p:spPr>
          <a:xfrm flipH="1">
            <a:off x="3050567" y="2697025"/>
            <a:ext cx="496209" cy="18030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5B0ACF22-B34F-8654-4E0A-BC3D9E0DC8E6}"/>
              </a:ext>
            </a:extLst>
          </p:cNvPr>
          <p:cNvCxnSpPr>
            <a:cxnSpLocks/>
          </p:cNvCxnSpPr>
          <p:nvPr/>
        </p:nvCxnSpPr>
        <p:spPr>
          <a:xfrm>
            <a:off x="3747781" y="2717527"/>
            <a:ext cx="1355028" cy="180253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343803F-E7C2-B7F7-E76A-4E42DDA03761}"/>
              </a:ext>
            </a:extLst>
          </p:cNvPr>
          <p:cNvCxnSpPr>
            <a:cxnSpLocks/>
          </p:cNvCxnSpPr>
          <p:nvPr/>
        </p:nvCxnSpPr>
        <p:spPr>
          <a:xfrm>
            <a:off x="5055397" y="4989405"/>
            <a:ext cx="0" cy="4512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0B78B97B-A891-BF2B-118A-ED9C1439D066}"/>
              </a:ext>
            </a:extLst>
          </p:cNvPr>
          <p:cNvSpPr txBox="1"/>
          <p:nvPr/>
        </p:nvSpPr>
        <p:spPr>
          <a:xfrm>
            <a:off x="4292405" y="3310157"/>
            <a:ext cx="756938" cy="369332"/>
          </a:xfrm>
          <a:prstGeom prst="rect">
            <a:avLst/>
          </a:prstGeom>
          <a:noFill/>
        </p:spPr>
        <p:txBody>
          <a:bodyPr wrap="none" rtlCol="0">
            <a:spAutoFit/>
          </a:bodyPr>
          <a:lstStyle/>
          <a:p>
            <a:r>
              <a:rPr lang="en-US" i="1" dirty="0"/>
              <a:t>100%</a:t>
            </a:r>
            <a:endParaRPr lang="en-GB" i="1" dirty="0"/>
          </a:p>
        </p:txBody>
      </p:sp>
      <p:sp>
        <p:nvSpPr>
          <p:cNvPr id="41" name="TextBox 40">
            <a:extLst>
              <a:ext uri="{FF2B5EF4-FFF2-40B4-BE49-F238E27FC236}">
                <a16:creationId xmlns:a16="http://schemas.microsoft.com/office/drawing/2014/main" id="{9C5A1822-A49F-D246-6734-FFA3670E3A6B}"/>
              </a:ext>
            </a:extLst>
          </p:cNvPr>
          <p:cNvSpPr txBox="1"/>
          <p:nvPr/>
        </p:nvSpPr>
        <p:spPr>
          <a:xfrm>
            <a:off x="3289888" y="3180648"/>
            <a:ext cx="756938" cy="369332"/>
          </a:xfrm>
          <a:prstGeom prst="rect">
            <a:avLst/>
          </a:prstGeom>
          <a:noFill/>
        </p:spPr>
        <p:txBody>
          <a:bodyPr wrap="none" rtlCol="0">
            <a:spAutoFit/>
          </a:bodyPr>
          <a:lstStyle/>
          <a:p>
            <a:r>
              <a:rPr lang="en-US" i="1" dirty="0"/>
              <a:t>100%</a:t>
            </a:r>
            <a:endParaRPr lang="en-GB" i="1" dirty="0"/>
          </a:p>
        </p:txBody>
      </p:sp>
      <p:sp>
        <p:nvSpPr>
          <p:cNvPr id="42" name="TextBox 41">
            <a:extLst>
              <a:ext uri="{FF2B5EF4-FFF2-40B4-BE49-F238E27FC236}">
                <a16:creationId xmlns:a16="http://schemas.microsoft.com/office/drawing/2014/main" id="{8E22D6F8-88F4-5EEA-BC12-3ED00826680E}"/>
              </a:ext>
            </a:extLst>
          </p:cNvPr>
          <p:cNvSpPr txBox="1"/>
          <p:nvPr/>
        </p:nvSpPr>
        <p:spPr>
          <a:xfrm>
            <a:off x="1812584" y="3168941"/>
            <a:ext cx="756938" cy="369332"/>
          </a:xfrm>
          <a:prstGeom prst="rect">
            <a:avLst/>
          </a:prstGeom>
          <a:noFill/>
        </p:spPr>
        <p:txBody>
          <a:bodyPr wrap="none" rtlCol="0">
            <a:spAutoFit/>
          </a:bodyPr>
          <a:lstStyle/>
          <a:p>
            <a:r>
              <a:rPr lang="en-US" i="1" dirty="0"/>
              <a:t>100%</a:t>
            </a:r>
            <a:endParaRPr lang="en-GB" i="1" dirty="0"/>
          </a:p>
        </p:txBody>
      </p:sp>
      <p:sp>
        <p:nvSpPr>
          <p:cNvPr id="43" name="TextBox 42">
            <a:extLst>
              <a:ext uri="{FF2B5EF4-FFF2-40B4-BE49-F238E27FC236}">
                <a16:creationId xmlns:a16="http://schemas.microsoft.com/office/drawing/2014/main" id="{99E88204-E10D-726B-8E34-559E70450ACA}"/>
              </a:ext>
            </a:extLst>
          </p:cNvPr>
          <p:cNvSpPr txBox="1"/>
          <p:nvPr/>
        </p:nvSpPr>
        <p:spPr>
          <a:xfrm>
            <a:off x="5057157" y="5004954"/>
            <a:ext cx="756938" cy="369332"/>
          </a:xfrm>
          <a:prstGeom prst="rect">
            <a:avLst/>
          </a:prstGeom>
          <a:noFill/>
        </p:spPr>
        <p:txBody>
          <a:bodyPr wrap="none" rtlCol="0">
            <a:spAutoFit/>
          </a:bodyPr>
          <a:lstStyle/>
          <a:p>
            <a:r>
              <a:rPr lang="en-US" i="1" dirty="0"/>
              <a:t>100%</a:t>
            </a:r>
            <a:endParaRPr lang="en-GB" i="1" dirty="0"/>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678391" cy="369332"/>
          </a:xfrm>
          <a:prstGeom prst="rect">
            <a:avLst/>
          </a:prstGeom>
          <a:noFill/>
        </p:spPr>
        <p:txBody>
          <a:bodyPr wrap="none" rtlCol="0">
            <a:spAutoFit/>
          </a:bodyPr>
          <a:lstStyle/>
          <a:p>
            <a:r>
              <a:rPr lang="en-US" dirty="0"/>
              <a:t>2009</a:t>
            </a:r>
            <a:endParaRPr lang="en-GB" dirty="0"/>
          </a:p>
        </p:txBody>
      </p:sp>
      <p:pic>
        <p:nvPicPr>
          <p:cNvPr id="3" name="Graphic 2" descr="School girl with solid fill">
            <a:extLst>
              <a:ext uri="{FF2B5EF4-FFF2-40B4-BE49-F238E27FC236}">
                <a16:creationId xmlns:a16="http://schemas.microsoft.com/office/drawing/2014/main" id="{058F56E9-6B54-C279-C699-43F27957259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52559" y="1640629"/>
            <a:ext cx="660703" cy="660703"/>
          </a:xfrm>
          <a:prstGeom prst="rect">
            <a:avLst/>
          </a:prstGeom>
        </p:spPr>
      </p:pic>
    </p:spTree>
    <p:extLst>
      <p:ext uri="{BB962C8B-B14F-4D97-AF65-F5344CB8AC3E}">
        <p14:creationId xmlns:p14="http://schemas.microsoft.com/office/powerpoint/2010/main" val="2726344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0313D27-4E58-90AB-B188-CA6DD0615754}"/>
              </a:ext>
            </a:extLst>
          </p:cNvPr>
          <p:cNvSpPr/>
          <p:nvPr/>
        </p:nvSpPr>
        <p:spPr>
          <a:xfrm>
            <a:off x="0" y="0"/>
            <a:ext cx="12192000" cy="67286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800D690-A98A-F024-CEF4-4074BFB7FFF0}"/>
              </a:ext>
            </a:extLst>
          </p:cNvPr>
          <p:cNvPicPr>
            <a:picLocks noChangeAspect="1"/>
          </p:cNvPicPr>
          <p:nvPr/>
        </p:nvPicPr>
        <p:blipFill>
          <a:blip r:embed="rId2"/>
          <a:stretch>
            <a:fillRect/>
          </a:stretch>
        </p:blipFill>
        <p:spPr>
          <a:xfrm>
            <a:off x="0" y="1689196"/>
            <a:ext cx="1414014" cy="743498"/>
          </a:xfrm>
          <a:prstGeom prst="rect">
            <a:avLst/>
          </a:prstGeom>
          <a:ln w="28575">
            <a:noFill/>
          </a:ln>
        </p:spPr>
      </p:pic>
      <p:pic>
        <p:nvPicPr>
          <p:cNvPr id="5" name="Picture 4">
            <a:extLst>
              <a:ext uri="{FF2B5EF4-FFF2-40B4-BE49-F238E27FC236}">
                <a16:creationId xmlns:a16="http://schemas.microsoft.com/office/drawing/2014/main" id="{1BCB4D97-4CD0-8418-F6EF-7FA872478A80}"/>
              </a:ext>
            </a:extLst>
          </p:cNvPr>
          <p:cNvPicPr>
            <a:picLocks noChangeAspect="1"/>
          </p:cNvPicPr>
          <p:nvPr/>
        </p:nvPicPr>
        <p:blipFill>
          <a:blip r:embed="rId3"/>
          <a:stretch>
            <a:fillRect/>
          </a:stretch>
        </p:blipFill>
        <p:spPr>
          <a:xfrm>
            <a:off x="7502611" y="1697177"/>
            <a:ext cx="525629" cy="525629"/>
          </a:xfrm>
          <a:prstGeom prst="rect">
            <a:avLst/>
          </a:prstGeom>
          <a:ln w="28575">
            <a:noFill/>
          </a:ln>
        </p:spPr>
      </p:pic>
      <p:sp>
        <p:nvSpPr>
          <p:cNvPr id="7" name="TextBox 6">
            <a:extLst>
              <a:ext uri="{FF2B5EF4-FFF2-40B4-BE49-F238E27FC236}">
                <a16:creationId xmlns:a16="http://schemas.microsoft.com/office/drawing/2014/main" id="{0643935E-9923-3769-5CB2-1B6122F9BD46}"/>
              </a:ext>
            </a:extLst>
          </p:cNvPr>
          <p:cNvSpPr txBox="1"/>
          <p:nvPr/>
        </p:nvSpPr>
        <p:spPr>
          <a:xfrm>
            <a:off x="237376" y="2421879"/>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8" name="TextBox 7">
            <a:extLst>
              <a:ext uri="{FF2B5EF4-FFF2-40B4-BE49-F238E27FC236}">
                <a16:creationId xmlns:a16="http://schemas.microsoft.com/office/drawing/2014/main" id="{3E94427F-F9E6-D67B-2B0C-2816529DCEA4}"/>
              </a:ext>
            </a:extLst>
          </p:cNvPr>
          <p:cNvSpPr txBox="1"/>
          <p:nvPr/>
        </p:nvSpPr>
        <p:spPr>
          <a:xfrm>
            <a:off x="2291889" y="2060945"/>
            <a:ext cx="2378985" cy="646331"/>
          </a:xfrm>
          <a:prstGeom prst="rect">
            <a:avLst/>
          </a:prstGeom>
          <a:noFill/>
          <a:ln>
            <a:solidFill>
              <a:schemeClr val="tx1"/>
            </a:solidFill>
          </a:ln>
        </p:spPr>
        <p:txBody>
          <a:bodyPr wrap="none" rtlCol="0">
            <a:spAutoFit/>
          </a:bodyPr>
          <a:lstStyle/>
          <a:p>
            <a:r>
              <a:rPr lang="en-US" b="1" dirty="0"/>
              <a:t>Rosebud Settlement</a:t>
            </a:r>
          </a:p>
          <a:p>
            <a:r>
              <a:rPr lang="en-US" b="1" dirty="0"/>
              <a:t>(Discretionary Trust)</a:t>
            </a:r>
            <a:endParaRPr lang="en-GB" b="1" dirty="0"/>
          </a:p>
        </p:txBody>
      </p:sp>
      <p:sp>
        <p:nvSpPr>
          <p:cNvPr id="9" name="TextBox 8">
            <a:extLst>
              <a:ext uri="{FF2B5EF4-FFF2-40B4-BE49-F238E27FC236}">
                <a16:creationId xmlns:a16="http://schemas.microsoft.com/office/drawing/2014/main" id="{809C69A7-24EA-126B-86D3-6B19D6F85888}"/>
              </a:ext>
            </a:extLst>
          </p:cNvPr>
          <p:cNvSpPr txBox="1"/>
          <p:nvPr/>
        </p:nvSpPr>
        <p:spPr>
          <a:xfrm>
            <a:off x="2291889" y="498692"/>
            <a:ext cx="2276970" cy="646331"/>
          </a:xfrm>
          <a:prstGeom prst="rect">
            <a:avLst/>
          </a:prstGeom>
          <a:noFill/>
          <a:ln>
            <a:solidFill>
              <a:schemeClr val="tx1"/>
            </a:solidFill>
          </a:ln>
        </p:spPr>
        <p:txBody>
          <a:bodyPr wrap="none" rtlCol="0">
            <a:spAutoFit/>
          </a:bodyPr>
          <a:lstStyle/>
          <a:p>
            <a:pPr algn="ctr"/>
            <a:r>
              <a:rPr lang="en-GB" b="1" i="0" dirty="0" err="1">
                <a:solidFill>
                  <a:srgbClr val="3C3B35"/>
                </a:solidFill>
                <a:effectLst/>
                <a:latin typeface="Arial" panose="020B0604020202020204" pitchFamily="34" charset="0"/>
              </a:rPr>
              <a:t>InWealth</a:t>
            </a:r>
            <a:r>
              <a:rPr lang="en-GB" b="1" i="0" dirty="0">
                <a:solidFill>
                  <a:srgbClr val="3C3B35"/>
                </a:solidFill>
                <a:effectLst/>
                <a:latin typeface="Arial" panose="020B0604020202020204" pitchFamily="34" charset="0"/>
              </a:rPr>
              <a:t> Trustees </a:t>
            </a:r>
          </a:p>
          <a:p>
            <a:pPr algn="ctr"/>
            <a:r>
              <a:rPr lang="en-GB" b="1" i="0" dirty="0">
                <a:solidFill>
                  <a:srgbClr val="3C3B35"/>
                </a:solidFill>
                <a:effectLst/>
                <a:latin typeface="Arial" panose="020B0604020202020204" pitchFamily="34" charset="0"/>
              </a:rPr>
              <a:t>SARL Limited</a:t>
            </a:r>
            <a:endParaRPr lang="en-GB" b="1" dirty="0"/>
          </a:p>
        </p:txBody>
      </p:sp>
      <p:cxnSp>
        <p:nvCxnSpPr>
          <p:cNvPr id="11" name="Straight Arrow Connector 10">
            <a:extLst>
              <a:ext uri="{FF2B5EF4-FFF2-40B4-BE49-F238E27FC236}">
                <a16:creationId xmlns:a16="http://schemas.microsoft.com/office/drawing/2014/main" id="{9286F180-9A7C-9E87-0562-0D2FC20D9952}"/>
              </a:ext>
            </a:extLst>
          </p:cNvPr>
          <p:cNvCxnSpPr>
            <a:cxnSpLocks/>
          </p:cNvCxnSpPr>
          <p:nvPr/>
        </p:nvCxnSpPr>
        <p:spPr>
          <a:xfrm>
            <a:off x="3430374" y="1193275"/>
            <a:ext cx="0" cy="72779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D9061B3-2EF3-7D24-4C47-123107EE7CF1}"/>
              </a:ext>
            </a:extLst>
          </p:cNvPr>
          <p:cNvSpPr txBox="1"/>
          <p:nvPr/>
        </p:nvSpPr>
        <p:spPr>
          <a:xfrm>
            <a:off x="3481381" y="1411771"/>
            <a:ext cx="918778" cy="369332"/>
          </a:xfrm>
          <a:prstGeom prst="rect">
            <a:avLst/>
          </a:prstGeom>
          <a:noFill/>
        </p:spPr>
        <p:txBody>
          <a:bodyPr wrap="none" rtlCol="0">
            <a:spAutoFit/>
          </a:bodyPr>
          <a:lstStyle/>
          <a:p>
            <a:r>
              <a:rPr lang="en-US" i="1" dirty="0"/>
              <a:t>Trustee</a:t>
            </a:r>
            <a:endParaRPr lang="en-GB" i="1" dirty="0"/>
          </a:p>
        </p:txBody>
      </p:sp>
      <p:cxnSp>
        <p:nvCxnSpPr>
          <p:cNvPr id="14" name="Straight Arrow Connector 13">
            <a:extLst>
              <a:ext uri="{FF2B5EF4-FFF2-40B4-BE49-F238E27FC236}">
                <a16:creationId xmlns:a16="http://schemas.microsoft.com/office/drawing/2014/main" id="{EF8B2F61-FC3C-0CFD-03A8-A43296345CA8}"/>
              </a:ext>
            </a:extLst>
          </p:cNvPr>
          <p:cNvCxnSpPr>
            <a:cxnSpLocks/>
          </p:cNvCxnSpPr>
          <p:nvPr/>
        </p:nvCxnSpPr>
        <p:spPr>
          <a:xfrm>
            <a:off x="1341159" y="2297007"/>
            <a:ext cx="95073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FDD41B-3B28-35F9-EC34-4918A27C9FBD}"/>
              </a:ext>
            </a:extLst>
          </p:cNvPr>
          <p:cNvSpPr txBox="1"/>
          <p:nvPr/>
        </p:nvSpPr>
        <p:spPr>
          <a:xfrm>
            <a:off x="1318154" y="1682639"/>
            <a:ext cx="842346" cy="369332"/>
          </a:xfrm>
          <a:prstGeom prst="rect">
            <a:avLst/>
          </a:prstGeom>
          <a:noFill/>
        </p:spPr>
        <p:txBody>
          <a:bodyPr wrap="none" rtlCol="0">
            <a:spAutoFit/>
          </a:bodyPr>
          <a:lstStyle/>
          <a:p>
            <a:r>
              <a:rPr lang="en-US" i="1" dirty="0"/>
              <a:t>Settlor</a:t>
            </a:r>
            <a:endParaRPr lang="en-GB" i="1" dirty="0"/>
          </a:p>
        </p:txBody>
      </p:sp>
      <p:pic>
        <p:nvPicPr>
          <p:cNvPr id="17" name="Picture 16">
            <a:extLst>
              <a:ext uri="{FF2B5EF4-FFF2-40B4-BE49-F238E27FC236}">
                <a16:creationId xmlns:a16="http://schemas.microsoft.com/office/drawing/2014/main" id="{3C767FC5-ADD1-0EF7-05BE-8C8ACD73EEA6}"/>
              </a:ext>
            </a:extLst>
          </p:cNvPr>
          <p:cNvPicPr>
            <a:picLocks noChangeAspect="1"/>
          </p:cNvPicPr>
          <p:nvPr/>
        </p:nvPicPr>
        <p:blipFill>
          <a:blip r:embed="rId2"/>
          <a:stretch>
            <a:fillRect/>
          </a:stretch>
        </p:blipFill>
        <p:spPr>
          <a:xfrm>
            <a:off x="6055310" y="1496336"/>
            <a:ext cx="1414014" cy="743498"/>
          </a:xfrm>
          <a:prstGeom prst="rect">
            <a:avLst/>
          </a:prstGeom>
          <a:ln w="28575">
            <a:noFill/>
          </a:ln>
        </p:spPr>
      </p:pic>
      <p:pic>
        <p:nvPicPr>
          <p:cNvPr id="19" name="Graphic 18" descr="Construction worker female with solid fill">
            <a:extLst>
              <a:ext uri="{FF2B5EF4-FFF2-40B4-BE49-F238E27FC236}">
                <a16:creationId xmlns:a16="http://schemas.microsoft.com/office/drawing/2014/main" id="{494ABD48-65BE-0A9F-DBC8-A9BE7A28D7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1018" y="1728527"/>
            <a:ext cx="528728" cy="528728"/>
          </a:xfrm>
          <a:prstGeom prst="rect">
            <a:avLst/>
          </a:prstGeom>
        </p:spPr>
      </p:pic>
      <p:pic>
        <p:nvPicPr>
          <p:cNvPr id="20" name="Graphic 19" descr="Office worker male with solid fill">
            <a:extLst>
              <a:ext uri="{FF2B5EF4-FFF2-40B4-BE49-F238E27FC236}">
                <a16:creationId xmlns:a16="http://schemas.microsoft.com/office/drawing/2014/main" id="{26F3191A-AD11-B779-984B-D262744B94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74017" y="1702129"/>
            <a:ext cx="537705" cy="537705"/>
          </a:xfrm>
          <a:prstGeom prst="rect">
            <a:avLst/>
          </a:prstGeom>
        </p:spPr>
      </p:pic>
      <p:sp>
        <p:nvSpPr>
          <p:cNvPr id="21" name="TextBox 20">
            <a:extLst>
              <a:ext uri="{FF2B5EF4-FFF2-40B4-BE49-F238E27FC236}">
                <a16:creationId xmlns:a16="http://schemas.microsoft.com/office/drawing/2014/main" id="{C549E666-2C3A-999B-2170-1C2FBD15CB71}"/>
              </a:ext>
            </a:extLst>
          </p:cNvPr>
          <p:cNvSpPr txBox="1"/>
          <p:nvPr/>
        </p:nvSpPr>
        <p:spPr>
          <a:xfrm>
            <a:off x="6251577" y="2193667"/>
            <a:ext cx="928459" cy="646331"/>
          </a:xfrm>
          <a:prstGeom prst="rect">
            <a:avLst/>
          </a:prstGeom>
          <a:noFill/>
        </p:spPr>
        <p:txBody>
          <a:bodyPr wrap="none" rtlCol="0">
            <a:spAutoFit/>
          </a:bodyPr>
          <a:lstStyle/>
          <a:p>
            <a:r>
              <a:rPr lang="en-US" b="1" dirty="0"/>
              <a:t>Arnold </a:t>
            </a:r>
          </a:p>
          <a:p>
            <a:r>
              <a:rPr lang="en-US" b="1" dirty="0" err="1"/>
              <a:t>Bengis</a:t>
            </a:r>
            <a:endParaRPr lang="en-GB" b="1" dirty="0"/>
          </a:p>
        </p:txBody>
      </p:sp>
      <p:sp>
        <p:nvSpPr>
          <p:cNvPr id="22" name="TextBox 21">
            <a:extLst>
              <a:ext uri="{FF2B5EF4-FFF2-40B4-BE49-F238E27FC236}">
                <a16:creationId xmlns:a16="http://schemas.microsoft.com/office/drawing/2014/main" id="{30A810F1-8912-A166-5986-00086483D375}"/>
              </a:ext>
            </a:extLst>
          </p:cNvPr>
          <p:cNvSpPr txBox="1"/>
          <p:nvPr/>
        </p:nvSpPr>
        <p:spPr>
          <a:xfrm>
            <a:off x="7426872" y="2222806"/>
            <a:ext cx="666977" cy="369332"/>
          </a:xfrm>
          <a:prstGeom prst="rect">
            <a:avLst/>
          </a:prstGeom>
          <a:noFill/>
        </p:spPr>
        <p:txBody>
          <a:bodyPr wrap="none" rtlCol="0">
            <a:spAutoFit/>
          </a:bodyPr>
          <a:lstStyle/>
          <a:p>
            <a:r>
              <a:rPr lang="en-US" b="1" dirty="0"/>
              <a:t>Wife</a:t>
            </a:r>
            <a:endParaRPr lang="en-GB" b="1" dirty="0"/>
          </a:p>
        </p:txBody>
      </p:sp>
      <p:sp>
        <p:nvSpPr>
          <p:cNvPr id="23" name="TextBox 22">
            <a:extLst>
              <a:ext uri="{FF2B5EF4-FFF2-40B4-BE49-F238E27FC236}">
                <a16:creationId xmlns:a16="http://schemas.microsoft.com/office/drawing/2014/main" id="{7FD6742A-8A7A-7484-B89E-96016BA2ED33}"/>
              </a:ext>
            </a:extLst>
          </p:cNvPr>
          <p:cNvSpPr txBox="1"/>
          <p:nvPr/>
        </p:nvSpPr>
        <p:spPr>
          <a:xfrm>
            <a:off x="8309071" y="2257255"/>
            <a:ext cx="1689565" cy="369332"/>
          </a:xfrm>
          <a:prstGeom prst="rect">
            <a:avLst/>
          </a:prstGeom>
          <a:noFill/>
        </p:spPr>
        <p:txBody>
          <a:bodyPr wrap="none" rtlCol="0">
            <a:spAutoFit/>
          </a:bodyPr>
          <a:lstStyle/>
          <a:p>
            <a:r>
              <a:rPr lang="en-US" b="1" dirty="0"/>
              <a:t>Three children</a:t>
            </a:r>
            <a:endParaRPr lang="en-GB" b="1" dirty="0"/>
          </a:p>
        </p:txBody>
      </p:sp>
      <p:cxnSp>
        <p:nvCxnSpPr>
          <p:cNvPr id="24" name="Straight Arrow Connector 23">
            <a:extLst>
              <a:ext uri="{FF2B5EF4-FFF2-40B4-BE49-F238E27FC236}">
                <a16:creationId xmlns:a16="http://schemas.microsoft.com/office/drawing/2014/main" id="{8A3AD1BB-0AE4-150A-6D2C-865A96516D9F}"/>
              </a:ext>
            </a:extLst>
          </p:cNvPr>
          <p:cNvCxnSpPr>
            <a:cxnSpLocks/>
          </p:cNvCxnSpPr>
          <p:nvPr/>
        </p:nvCxnSpPr>
        <p:spPr>
          <a:xfrm>
            <a:off x="4737990" y="2337943"/>
            <a:ext cx="151358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495C575-7C27-547F-7F69-F2F0D41167A6}"/>
              </a:ext>
            </a:extLst>
          </p:cNvPr>
          <p:cNvSpPr txBox="1"/>
          <p:nvPr/>
        </p:nvSpPr>
        <p:spPr>
          <a:xfrm>
            <a:off x="4718936" y="1927675"/>
            <a:ext cx="1476686" cy="369332"/>
          </a:xfrm>
          <a:prstGeom prst="rect">
            <a:avLst/>
          </a:prstGeom>
          <a:noFill/>
        </p:spPr>
        <p:txBody>
          <a:bodyPr wrap="none" rtlCol="0">
            <a:spAutoFit/>
          </a:bodyPr>
          <a:lstStyle/>
          <a:p>
            <a:r>
              <a:rPr lang="en-US" i="1" dirty="0"/>
              <a:t>Beneficiaries</a:t>
            </a:r>
            <a:endParaRPr lang="en-GB" i="1" dirty="0"/>
          </a:p>
        </p:txBody>
      </p:sp>
      <p:sp>
        <p:nvSpPr>
          <p:cNvPr id="27" name="TextBox 26">
            <a:extLst>
              <a:ext uri="{FF2B5EF4-FFF2-40B4-BE49-F238E27FC236}">
                <a16:creationId xmlns:a16="http://schemas.microsoft.com/office/drawing/2014/main" id="{C1C141BB-869C-EA83-7F91-329AC450547C}"/>
              </a:ext>
            </a:extLst>
          </p:cNvPr>
          <p:cNvSpPr txBox="1"/>
          <p:nvPr/>
        </p:nvSpPr>
        <p:spPr>
          <a:xfrm>
            <a:off x="1051389" y="4553718"/>
            <a:ext cx="725327" cy="369332"/>
          </a:xfrm>
          <a:prstGeom prst="rect">
            <a:avLst/>
          </a:prstGeom>
          <a:noFill/>
          <a:ln>
            <a:solidFill>
              <a:schemeClr val="tx1"/>
            </a:solidFill>
          </a:ln>
        </p:spPr>
        <p:txBody>
          <a:bodyPr wrap="none" rtlCol="0">
            <a:spAutoFit/>
          </a:bodyPr>
          <a:lstStyle/>
          <a:p>
            <a:r>
              <a:rPr lang="en-US" b="1" dirty="0"/>
              <a:t>Pearl</a:t>
            </a:r>
            <a:endParaRPr lang="en-GB" b="1" dirty="0"/>
          </a:p>
        </p:txBody>
      </p:sp>
      <p:sp>
        <p:nvSpPr>
          <p:cNvPr id="28" name="TextBox 27">
            <a:extLst>
              <a:ext uri="{FF2B5EF4-FFF2-40B4-BE49-F238E27FC236}">
                <a16:creationId xmlns:a16="http://schemas.microsoft.com/office/drawing/2014/main" id="{B51A253F-3A9D-3CB7-EB63-0DA9FE145E10}"/>
              </a:ext>
            </a:extLst>
          </p:cNvPr>
          <p:cNvSpPr txBox="1"/>
          <p:nvPr/>
        </p:nvSpPr>
        <p:spPr>
          <a:xfrm>
            <a:off x="2488303" y="4553718"/>
            <a:ext cx="849913" cy="369332"/>
          </a:xfrm>
          <a:prstGeom prst="rect">
            <a:avLst/>
          </a:prstGeom>
          <a:noFill/>
          <a:ln>
            <a:solidFill>
              <a:schemeClr val="tx1"/>
            </a:solidFill>
          </a:ln>
        </p:spPr>
        <p:txBody>
          <a:bodyPr wrap="none" rtlCol="0">
            <a:spAutoFit/>
          </a:bodyPr>
          <a:lstStyle/>
          <a:p>
            <a:r>
              <a:rPr lang="en-US" b="1" dirty="0" err="1"/>
              <a:t>Biema</a:t>
            </a:r>
            <a:endParaRPr lang="en-GB" b="1" dirty="0"/>
          </a:p>
        </p:txBody>
      </p:sp>
      <p:sp>
        <p:nvSpPr>
          <p:cNvPr id="29" name="TextBox 28">
            <a:extLst>
              <a:ext uri="{FF2B5EF4-FFF2-40B4-BE49-F238E27FC236}">
                <a16:creationId xmlns:a16="http://schemas.microsoft.com/office/drawing/2014/main" id="{BDD0D8D5-3DE0-6F03-3113-0BB778DACB45}"/>
              </a:ext>
            </a:extLst>
          </p:cNvPr>
          <p:cNvSpPr txBox="1"/>
          <p:nvPr/>
        </p:nvSpPr>
        <p:spPr>
          <a:xfrm>
            <a:off x="4049803" y="4553718"/>
            <a:ext cx="2642903" cy="369332"/>
          </a:xfrm>
          <a:prstGeom prst="rect">
            <a:avLst/>
          </a:prstGeom>
          <a:noFill/>
          <a:ln>
            <a:solidFill>
              <a:schemeClr val="tx1"/>
            </a:solidFill>
          </a:ln>
        </p:spPr>
        <p:txBody>
          <a:bodyPr wrap="none" rtlCol="0">
            <a:spAutoFit/>
          </a:bodyPr>
          <a:lstStyle/>
          <a:p>
            <a:r>
              <a:rPr lang="en-US" b="1" dirty="0" err="1"/>
              <a:t>Nashglobe</a:t>
            </a:r>
            <a:r>
              <a:rPr lang="en-US" b="1" dirty="0"/>
              <a:t> Business SA</a:t>
            </a:r>
            <a:endParaRPr lang="en-GB" b="1" dirty="0"/>
          </a:p>
        </p:txBody>
      </p:sp>
      <p:sp>
        <p:nvSpPr>
          <p:cNvPr id="30" name="TextBox 29">
            <a:extLst>
              <a:ext uri="{FF2B5EF4-FFF2-40B4-BE49-F238E27FC236}">
                <a16:creationId xmlns:a16="http://schemas.microsoft.com/office/drawing/2014/main" id="{718670E8-DE61-89A4-A3D8-66B8F4406BEE}"/>
              </a:ext>
            </a:extLst>
          </p:cNvPr>
          <p:cNvSpPr txBox="1"/>
          <p:nvPr/>
        </p:nvSpPr>
        <p:spPr>
          <a:xfrm>
            <a:off x="4568859" y="5522546"/>
            <a:ext cx="1177887" cy="369332"/>
          </a:xfrm>
          <a:prstGeom prst="rect">
            <a:avLst/>
          </a:prstGeom>
          <a:noFill/>
          <a:ln>
            <a:solidFill>
              <a:schemeClr val="tx1"/>
            </a:solidFill>
          </a:ln>
        </p:spPr>
        <p:txBody>
          <a:bodyPr wrap="none" rtlCol="0">
            <a:spAutoFit/>
          </a:bodyPr>
          <a:lstStyle/>
          <a:p>
            <a:r>
              <a:rPr lang="en-US" b="1" dirty="0"/>
              <a:t>Evolution</a:t>
            </a:r>
            <a:endParaRPr lang="en-GB" b="1" dirty="0"/>
          </a:p>
        </p:txBody>
      </p:sp>
      <p:cxnSp>
        <p:nvCxnSpPr>
          <p:cNvPr id="31" name="Straight Arrow Connector 30">
            <a:extLst>
              <a:ext uri="{FF2B5EF4-FFF2-40B4-BE49-F238E27FC236}">
                <a16:creationId xmlns:a16="http://schemas.microsoft.com/office/drawing/2014/main" id="{DA211B45-8DBC-ECEA-F119-96441141F598}"/>
              </a:ext>
            </a:extLst>
          </p:cNvPr>
          <p:cNvCxnSpPr>
            <a:cxnSpLocks/>
            <a:endCxn id="27" idx="0"/>
          </p:cNvCxnSpPr>
          <p:nvPr/>
        </p:nvCxnSpPr>
        <p:spPr>
          <a:xfrm flipH="1">
            <a:off x="1414053" y="2707276"/>
            <a:ext cx="2016321" cy="184644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FC4050A-E4D6-1EA5-4803-EA17D8D74BAC}"/>
              </a:ext>
            </a:extLst>
          </p:cNvPr>
          <p:cNvCxnSpPr>
            <a:cxnSpLocks/>
          </p:cNvCxnSpPr>
          <p:nvPr/>
        </p:nvCxnSpPr>
        <p:spPr>
          <a:xfrm flipH="1">
            <a:off x="3050567" y="2697025"/>
            <a:ext cx="496209" cy="18030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5B0ACF22-B34F-8654-4E0A-BC3D9E0DC8E6}"/>
              </a:ext>
            </a:extLst>
          </p:cNvPr>
          <p:cNvCxnSpPr>
            <a:cxnSpLocks/>
          </p:cNvCxnSpPr>
          <p:nvPr/>
        </p:nvCxnSpPr>
        <p:spPr>
          <a:xfrm>
            <a:off x="3747781" y="2717527"/>
            <a:ext cx="1355028" cy="180253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343803F-E7C2-B7F7-E76A-4E42DDA03761}"/>
              </a:ext>
            </a:extLst>
          </p:cNvPr>
          <p:cNvCxnSpPr>
            <a:cxnSpLocks/>
          </p:cNvCxnSpPr>
          <p:nvPr/>
        </p:nvCxnSpPr>
        <p:spPr>
          <a:xfrm>
            <a:off x="5055397" y="4989405"/>
            <a:ext cx="0" cy="4512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0B78B97B-A891-BF2B-118A-ED9C1439D066}"/>
              </a:ext>
            </a:extLst>
          </p:cNvPr>
          <p:cNvSpPr txBox="1"/>
          <p:nvPr/>
        </p:nvSpPr>
        <p:spPr>
          <a:xfrm>
            <a:off x="4292405" y="3310157"/>
            <a:ext cx="756938" cy="369332"/>
          </a:xfrm>
          <a:prstGeom prst="rect">
            <a:avLst/>
          </a:prstGeom>
          <a:noFill/>
        </p:spPr>
        <p:txBody>
          <a:bodyPr wrap="none" rtlCol="0">
            <a:spAutoFit/>
          </a:bodyPr>
          <a:lstStyle/>
          <a:p>
            <a:r>
              <a:rPr lang="en-US" i="1" dirty="0"/>
              <a:t>100%</a:t>
            </a:r>
            <a:endParaRPr lang="en-GB" i="1" dirty="0"/>
          </a:p>
        </p:txBody>
      </p:sp>
      <p:sp>
        <p:nvSpPr>
          <p:cNvPr id="41" name="TextBox 40">
            <a:extLst>
              <a:ext uri="{FF2B5EF4-FFF2-40B4-BE49-F238E27FC236}">
                <a16:creationId xmlns:a16="http://schemas.microsoft.com/office/drawing/2014/main" id="{9C5A1822-A49F-D246-6734-FFA3670E3A6B}"/>
              </a:ext>
            </a:extLst>
          </p:cNvPr>
          <p:cNvSpPr txBox="1"/>
          <p:nvPr/>
        </p:nvSpPr>
        <p:spPr>
          <a:xfrm>
            <a:off x="3289888" y="3180648"/>
            <a:ext cx="756938" cy="369332"/>
          </a:xfrm>
          <a:prstGeom prst="rect">
            <a:avLst/>
          </a:prstGeom>
          <a:noFill/>
        </p:spPr>
        <p:txBody>
          <a:bodyPr wrap="none" rtlCol="0">
            <a:spAutoFit/>
          </a:bodyPr>
          <a:lstStyle/>
          <a:p>
            <a:r>
              <a:rPr lang="en-US" i="1" dirty="0"/>
              <a:t>100%</a:t>
            </a:r>
            <a:endParaRPr lang="en-GB" i="1" dirty="0"/>
          </a:p>
        </p:txBody>
      </p:sp>
      <p:sp>
        <p:nvSpPr>
          <p:cNvPr id="42" name="TextBox 41">
            <a:extLst>
              <a:ext uri="{FF2B5EF4-FFF2-40B4-BE49-F238E27FC236}">
                <a16:creationId xmlns:a16="http://schemas.microsoft.com/office/drawing/2014/main" id="{8E22D6F8-88F4-5EEA-BC12-3ED00826680E}"/>
              </a:ext>
            </a:extLst>
          </p:cNvPr>
          <p:cNvSpPr txBox="1"/>
          <p:nvPr/>
        </p:nvSpPr>
        <p:spPr>
          <a:xfrm>
            <a:off x="1812584" y="3168941"/>
            <a:ext cx="756938" cy="369332"/>
          </a:xfrm>
          <a:prstGeom prst="rect">
            <a:avLst/>
          </a:prstGeom>
          <a:noFill/>
        </p:spPr>
        <p:txBody>
          <a:bodyPr wrap="none" rtlCol="0">
            <a:spAutoFit/>
          </a:bodyPr>
          <a:lstStyle/>
          <a:p>
            <a:r>
              <a:rPr lang="en-US" i="1" dirty="0"/>
              <a:t>100%</a:t>
            </a:r>
            <a:endParaRPr lang="en-GB" i="1" dirty="0"/>
          </a:p>
        </p:txBody>
      </p:sp>
      <p:sp>
        <p:nvSpPr>
          <p:cNvPr id="43" name="TextBox 42">
            <a:extLst>
              <a:ext uri="{FF2B5EF4-FFF2-40B4-BE49-F238E27FC236}">
                <a16:creationId xmlns:a16="http://schemas.microsoft.com/office/drawing/2014/main" id="{99E88204-E10D-726B-8E34-559E70450ACA}"/>
              </a:ext>
            </a:extLst>
          </p:cNvPr>
          <p:cNvSpPr txBox="1"/>
          <p:nvPr/>
        </p:nvSpPr>
        <p:spPr>
          <a:xfrm>
            <a:off x="5057157" y="5004954"/>
            <a:ext cx="756938" cy="369332"/>
          </a:xfrm>
          <a:prstGeom prst="rect">
            <a:avLst/>
          </a:prstGeom>
          <a:noFill/>
        </p:spPr>
        <p:txBody>
          <a:bodyPr wrap="none" rtlCol="0">
            <a:spAutoFit/>
          </a:bodyPr>
          <a:lstStyle/>
          <a:p>
            <a:r>
              <a:rPr lang="en-US" i="1" dirty="0"/>
              <a:t>100%</a:t>
            </a:r>
            <a:endParaRPr lang="en-GB" i="1" dirty="0"/>
          </a:p>
        </p:txBody>
      </p:sp>
      <p:sp>
        <p:nvSpPr>
          <p:cNvPr id="2" name="TextBox 1">
            <a:extLst>
              <a:ext uri="{FF2B5EF4-FFF2-40B4-BE49-F238E27FC236}">
                <a16:creationId xmlns:a16="http://schemas.microsoft.com/office/drawing/2014/main" id="{18FE72AF-2EF6-70E3-208A-7F3A3BDC9A88}"/>
              </a:ext>
            </a:extLst>
          </p:cNvPr>
          <p:cNvSpPr txBox="1"/>
          <p:nvPr/>
        </p:nvSpPr>
        <p:spPr>
          <a:xfrm>
            <a:off x="203670" y="129360"/>
            <a:ext cx="678391" cy="369332"/>
          </a:xfrm>
          <a:prstGeom prst="rect">
            <a:avLst/>
          </a:prstGeom>
          <a:noFill/>
        </p:spPr>
        <p:txBody>
          <a:bodyPr wrap="none" rtlCol="0">
            <a:spAutoFit/>
          </a:bodyPr>
          <a:lstStyle/>
          <a:p>
            <a:r>
              <a:rPr lang="en-US" dirty="0"/>
              <a:t>2009</a:t>
            </a:r>
            <a:endParaRPr lang="en-GB" dirty="0"/>
          </a:p>
        </p:txBody>
      </p:sp>
      <p:pic>
        <p:nvPicPr>
          <p:cNvPr id="3" name="Graphic 2" descr="School girl with solid fill">
            <a:extLst>
              <a:ext uri="{FF2B5EF4-FFF2-40B4-BE49-F238E27FC236}">
                <a16:creationId xmlns:a16="http://schemas.microsoft.com/office/drawing/2014/main" id="{058F56E9-6B54-C279-C699-43F27957259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52559" y="1640629"/>
            <a:ext cx="660703" cy="660703"/>
          </a:xfrm>
          <a:prstGeom prst="rect">
            <a:avLst/>
          </a:prstGeom>
        </p:spPr>
      </p:pic>
      <p:sp>
        <p:nvSpPr>
          <p:cNvPr id="6" name="Arrow: Right 5">
            <a:extLst>
              <a:ext uri="{FF2B5EF4-FFF2-40B4-BE49-F238E27FC236}">
                <a16:creationId xmlns:a16="http://schemas.microsoft.com/office/drawing/2014/main" id="{3BF8601F-718D-BA28-BF04-47074B12C547}"/>
              </a:ext>
            </a:extLst>
          </p:cNvPr>
          <p:cNvSpPr/>
          <p:nvPr/>
        </p:nvSpPr>
        <p:spPr>
          <a:xfrm rot="2049914">
            <a:off x="4389930" y="2905906"/>
            <a:ext cx="2478766" cy="1009580"/>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30FAF7E-7B83-3A55-D65A-192797EBE7E7}"/>
              </a:ext>
            </a:extLst>
          </p:cNvPr>
          <p:cNvSpPr txBox="1"/>
          <p:nvPr/>
        </p:nvSpPr>
        <p:spPr>
          <a:xfrm>
            <a:off x="6762317" y="3862082"/>
            <a:ext cx="2320892" cy="553998"/>
          </a:xfrm>
          <a:prstGeom prst="rect">
            <a:avLst/>
          </a:prstGeom>
          <a:noFill/>
        </p:spPr>
        <p:txBody>
          <a:bodyPr wrap="none" rtlCol="0">
            <a:spAutoFit/>
          </a:bodyPr>
          <a:lstStyle/>
          <a:p>
            <a:r>
              <a:rPr lang="en-US" sz="3000" b="1" dirty="0">
                <a:solidFill>
                  <a:srgbClr val="002060"/>
                </a:solidFill>
              </a:rPr>
              <a:t>DECANTING</a:t>
            </a:r>
            <a:endParaRPr lang="en-GB" sz="3000" b="1" dirty="0">
              <a:solidFill>
                <a:srgbClr val="002060"/>
              </a:solidFill>
            </a:endParaRPr>
          </a:p>
        </p:txBody>
      </p:sp>
    </p:spTree>
    <p:extLst>
      <p:ext uri="{BB962C8B-B14F-4D97-AF65-F5344CB8AC3E}">
        <p14:creationId xmlns:p14="http://schemas.microsoft.com/office/powerpoint/2010/main" val="738817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x Justice Network powerpoint template" id="{CB4D37D4-BB08-471B-8C34-9CA01E204153}" vid="{257B5C2E-E0E2-456A-A39A-2E99A38524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26B60DF748E44C8B119F79DE2EE58A" ma:contentTypeVersion="13" ma:contentTypeDescription="Create a new document." ma:contentTypeScope="" ma:versionID="2e904d7d9fe2d4f6704a51629fb21e92">
  <xsd:schema xmlns:xsd="http://www.w3.org/2001/XMLSchema" xmlns:xs="http://www.w3.org/2001/XMLSchema" xmlns:p="http://schemas.microsoft.com/office/2006/metadata/properties" xmlns:ns2="a1f5e52f-5db6-4aed-a7d5-4e2012bf2055" xmlns:ns3="271afa4c-0d36-4de2-98f2-c7eec1aa6a46" targetNamespace="http://schemas.microsoft.com/office/2006/metadata/properties" ma:root="true" ma:fieldsID="c6ad38aaf1065b69fadb0a0731b61c21" ns2:_="" ns3:_="">
    <xsd:import namespace="a1f5e52f-5db6-4aed-a7d5-4e2012bf2055"/>
    <xsd:import namespace="271afa4c-0d36-4de2-98f2-c7eec1aa6a46"/>
    <xsd:element name="properties">
      <xsd:complexType>
        <xsd:sequence>
          <xsd:element name="documentManagement">
            <xsd:complexType>
              <xsd:all>
                <xsd:element ref="ns2:SharedWithUser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f5e52f-5db6-4aed-a7d5-4e2012bf20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1afa4c-0d36-4de2-98f2-c7eec1aa6a46"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033EDB-E518-4277-9B30-4F473A69B6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f5e52f-5db6-4aed-a7d5-4e2012bf2055"/>
    <ds:schemaRef ds:uri="271afa4c-0d36-4de2-98f2-c7eec1aa6a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3BEB03-2A08-4818-9AE9-2CFE7C058DB6}">
  <ds:schemaRefs>
    <ds:schemaRef ds:uri="http://schemas.microsoft.com/sharepoint/v3/contenttype/forms"/>
  </ds:schemaRefs>
</ds:datastoreItem>
</file>

<file path=customXml/itemProps3.xml><?xml version="1.0" encoding="utf-8"?>
<ds:datastoreItem xmlns:ds="http://schemas.openxmlformats.org/officeDocument/2006/customXml" ds:itemID="{D074C196-2965-409E-A05C-72149FEFDD68}">
  <ds:schemaRefs>
    <ds:schemaRef ds:uri="http://purl.org/dc/dcmitype/"/>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purl.org/dc/terms/"/>
    <ds:schemaRef ds:uri="271afa4c-0d36-4de2-98f2-c7eec1aa6a46"/>
    <ds:schemaRef ds:uri="http://schemas.openxmlformats.org/package/2006/metadata/core-properties"/>
    <ds:schemaRef ds:uri="http://purl.org/dc/elements/1.1/"/>
    <ds:schemaRef ds:uri="a1f5e52f-5db6-4aed-a7d5-4e2012bf2055"/>
  </ds:schemaRefs>
</ds:datastoreItem>
</file>

<file path=docProps/app.xml><?xml version="1.0" encoding="utf-8"?>
<Properties xmlns="http://schemas.openxmlformats.org/officeDocument/2006/extended-properties" xmlns:vt="http://schemas.openxmlformats.org/officeDocument/2006/docPropsVTypes">
  <Template>20210112-2.3-AEOI-IFF</Template>
  <TotalTime>7227</TotalTime>
  <Words>3049</Words>
  <Application>Microsoft Office PowerPoint</Application>
  <PresentationFormat>Widescreen</PresentationFormat>
  <Paragraphs>766</Paragraphs>
  <Slides>54</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Aptos</vt:lpstr>
      <vt:lpstr>Arial</vt:lpstr>
      <vt:lpstr>Calibri</vt:lpstr>
      <vt:lpstr>Century</vt:lpstr>
      <vt:lpstr>Montserrat Black</vt:lpstr>
      <vt:lpstr>Noto Sans UI</vt:lpstr>
      <vt:lpstr>Slack-Lato</vt:lpstr>
      <vt:lpstr>Work Sans</vt:lpstr>
      <vt:lpstr>Work Sans Medium</vt:lpstr>
      <vt:lpstr>Work Sans SemiBold</vt:lpstr>
      <vt:lpstr>Office Theme</vt:lpstr>
      <vt:lpstr>Transparencia de Beneficiarios Finales – Parte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Propuestas</vt:lpstr>
      <vt:lpstr>Propuestas</vt:lpstr>
      <vt:lpstr>Propuestas</vt:lpstr>
      <vt:lpstr>Propuestas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 Exchange of Information and Illicit Financial Flows</dc:title>
  <dc:creator>Markus Meinzer</dc:creator>
  <cp:lastModifiedBy>Andres Knobel</cp:lastModifiedBy>
  <cp:revision>103</cp:revision>
  <dcterms:created xsi:type="dcterms:W3CDTF">2021-01-05T16:49:21Z</dcterms:created>
  <dcterms:modified xsi:type="dcterms:W3CDTF">2024-11-06T15:14:02Z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0x0101007726B60DF748E44C8B119F79DE2EE58A</vt:lpwstr>
  </property>
</Properties>
</file>