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sldIdLst>
    <p:sldId id="265" r:id="rId2"/>
    <p:sldId id="266" r:id="rId3"/>
    <p:sldId id="339" r:id="rId4"/>
    <p:sldId id="331" r:id="rId5"/>
    <p:sldId id="340" r:id="rId6"/>
    <p:sldId id="341" r:id="rId7"/>
    <p:sldId id="343" r:id="rId8"/>
    <p:sldId id="342" r:id="rId9"/>
    <p:sldId id="330" r:id="rId10"/>
  </p:sldIdLst>
  <p:sldSz cx="12192000" cy="6858000"/>
  <p:notesSz cx="6797675"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364"/>
    <a:srgbClr val="E27100"/>
    <a:srgbClr val="B3F0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9691" autoAdjust="0"/>
  </p:normalViewPr>
  <p:slideViewPr>
    <p:cSldViewPr snapToGrid="0">
      <p:cViewPr varScale="1">
        <p:scale>
          <a:sx n="88" d="100"/>
          <a:sy n="88" d="100"/>
        </p:scale>
        <p:origin x="255"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73BF24-5CB4-489F-8F8D-9509BC4B371E}" type="doc">
      <dgm:prSet loTypeId="urn:microsoft.com/office/officeart/2008/layout/VerticalCurvedList" loCatId="list" qsTypeId="urn:microsoft.com/office/officeart/2005/8/quickstyle/simple1" qsCatId="simple" csTypeId="urn:microsoft.com/office/officeart/2005/8/colors/accent6_2" csCatId="accent6" phldr="1"/>
      <dgm:spPr/>
      <dgm:t>
        <a:bodyPr/>
        <a:lstStyle/>
        <a:p>
          <a:endParaRPr lang="fr-FR"/>
        </a:p>
      </dgm:t>
    </dgm:pt>
    <dgm:pt modelId="{CAE8C732-4015-4D6F-A021-6DE0C975C902}">
      <dgm:prSet phldrT="[Texte]" custT="1"/>
      <dgm:spPr/>
      <dgm:t>
        <a:bodyPr/>
        <a:lstStyle/>
        <a:p>
          <a:r>
            <a:rPr lang="fr-CI" sz="1800" dirty="0" smtClean="0">
              <a:effectLst/>
              <a:latin typeface="Arial" panose="020B0604020202020204" pitchFamily="34" charset="0"/>
              <a:ea typeface="Calibri" panose="020F0502020204030204" pitchFamily="34" charset="0"/>
              <a:cs typeface="Times New Roman" panose="02020603050405020304" pitchFamily="18" charset="0"/>
            </a:rPr>
            <a:t>Renforcer la lutte contre le mécanisme de (création – cessation d’entité éphémère)</a:t>
          </a:r>
          <a:endParaRPr lang="fr-FR" sz="1800" dirty="0">
            <a:latin typeface="DM Sans" panose="020B0604020202020204" charset="0"/>
          </a:endParaRPr>
        </a:p>
      </dgm:t>
    </dgm:pt>
    <dgm:pt modelId="{1A351D3F-4FEE-426D-94B8-512EA7971F5A}" type="parTrans" cxnId="{78830E78-1D99-4C44-A231-F9C917888ECD}">
      <dgm:prSet/>
      <dgm:spPr/>
      <dgm:t>
        <a:bodyPr/>
        <a:lstStyle/>
        <a:p>
          <a:endParaRPr lang="fr-FR"/>
        </a:p>
      </dgm:t>
    </dgm:pt>
    <dgm:pt modelId="{2424853E-6365-4A07-8050-96A6FE49FCB4}" type="sibTrans" cxnId="{78830E78-1D99-4C44-A231-F9C917888ECD}">
      <dgm:prSet/>
      <dgm:spPr/>
      <dgm:t>
        <a:bodyPr/>
        <a:lstStyle/>
        <a:p>
          <a:endParaRPr lang="fr-FR"/>
        </a:p>
      </dgm:t>
    </dgm:pt>
    <dgm:pt modelId="{EBC57F72-7BC7-4E72-9D3D-CCFF16674B8E}">
      <dgm:prSet phldrT="[Texte]" custT="1"/>
      <dgm:spPr/>
      <dgm:t>
        <a:bodyPr/>
        <a:lstStyle/>
        <a:p>
          <a:r>
            <a:rPr lang="fr-FR" sz="18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Rendre solidaire du recouvrement des sommes dues par les sociétés satellites, le bénéficiaire effectif ou la personne morale qui en assure la gestion de fait directement ou indirectement (article 155 du LPF)</a:t>
          </a:r>
          <a:endParaRPr lang="fr-FR" sz="1800" dirty="0">
            <a:solidFill>
              <a:schemeClr val="bg1"/>
            </a:solidFill>
            <a:latin typeface="DM Sans" panose="020B0604020202020204" charset="0"/>
          </a:endParaRPr>
        </a:p>
      </dgm:t>
    </dgm:pt>
    <dgm:pt modelId="{936C73B0-568D-48EB-B6CD-1AE377427554}" type="parTrans" cxnId="{EB92A53B-4FF4-49D3-8F84-687A255CB1CB}">
      <dgm:prSet/>
      <dgm:spPr/>
      <dgm:t>
        <a:bodyPr/>
        <a:lstStyle/>
        <a:p>
          <a:endParaRPr lang="fr-FR"/>
        </a:p>
      </dgm:t>
    </dgm:pt>
    <dgm:pt modelId="{7A4520F5-47AE-477E-A1EE-55FA2F96A508}" type="sibTrans" cxnId="{EB92A53B-4FF4-49D3-8F84-687A255CB1CB}">
      <dgm:prSet/>
      <dgm:spPr/>
      <dgm:t>
        <a:bodyPr/>
        <a:lstStyle/>
        <a:p>
          <a:endParaRPr lang="fr-FR"/>
        </a:p>
      </dgm:t>
    </dgm:pt>
    <dgm:pt modelId="{00ADB0FA-5A4E-4884-AC9E-CAF5FB72FBE7}">
      <dgm:prSet phldrT="[Texte]" custT="1"/>
      <dgm:spPr/>
      <dgm:t>
        <a:bodyPr/>
        <a:lstStyle/>
        <a:p>
          <a:r>
            <a:rPr lang="fr-CI" sz="18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Appliquer et renforcer les sanctions en cas de fraude fiscale</a:t>
          </a:r>
          <a:endParaRPr lang="fr-FR" sz="1800" dirty="0">
            <a:solidFill>
              <a:schemeClr val="bg1"/>
            </a:solidFill>
            <a:latin typeface="DM Sans" panose="020B0604020202020204" charset="0"/>
          </a:endParaRPr>
        </a:p>
      </dgm:t>
    </dgm:pt>
    <dgm:pt modelId="{39D52830-0655-48C5-89EF-7053043DCD5E}" type="parTrans" cxnId="{27F8193F-17AE-4614-A241-E8468644C3F5}">
      <dgm:prSet/>
      <dgm:spPr/>
      <dgm:t>
        <a:bodyPr/>
        <a:lstStyle/>
        <a:p>
          <a:endParaRPr lang="fr-FR"/>
        </a:p>
      </dgm:t>
    </dgm:pt>
    <dgm:pt modelId="{142B4EDA-7616-4FF2-84E2-10A290396A85}" type="sibTrans" cxnId="{27F8193F-17AE-4614-A241-E8468644C3F5}">
      <dgm:prSet/>
      <dgm:spPr/>
      <dgm:t>
        <a:bodyPr/>
        <a:lstStyle/>
        <a:p>
          <a:endParaRPr lang="fr-FR"/>
        </a:p>
      </dgm:t>
    </dgm:pt>
    <dgm:pt modelId="{A4587112-85BE-4605-A7BD-56508A427488}">
      <dgm:prSet phldrT="[Texte]" custT="1"/>
      <dgm:spPr/>
      <dgm:t>
        <a:bodyPr/>
        <a:lstStyle/>
        <a:p>
          <a:r>
            <a:rPr lang="fr-CI" sz="18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Renforcer la collaboration entre la collaboration inter - agences</a:t>
          </a:r>
          <a:endParaRPr lang="fr-FR" sz="1800" dirty="0">
            <a:solidFill>
              <a:schemeClr val="bg1"/>
            </a:solidFill>
            <a:latin typeface="DM Sans" panose="020B0604020202020204" charset="0"/>
          </a:endParaRPr>
        </a:p>
      </dgm:t>
    </dgm:pt>
    <dgm:pt modelId="{7E00DAFC-AADA-484C-A7C5-351AE667598B}" type="parTrans" cxnId="{FF01A4F6-EF10-463E-93C4-B6C7FACB9CCA}">
      <dgm:prSet/>
      <dgm:spPr/>
      <dgm:t>
        <a:bodyPr/>
        <a:lstStyle/>
        <a:p>
          <a:endParaRPr lang="fr-FR"/>
        </a:p>
      </dgm:t>
    </dgm:pt>
    <dgm:pt modelId="{16F50EDC-E51D-4B1E-8E4F-CB4143A96DFB}" type="sibTrans" cxnId="{FF01A4F6-EF10-463E-93C4-B6C7FACB9CCA}">
      <dgm:prSet/>
      <dgm:spPr/>
      <dgm:t>
        <a:bodyPr/>
        <a:lstStyle/>
        <a:p>
          <a:endParaRPr lang="fr-FR"/>
        </a:p>
      </dgm:t>
    </dgm:pt>
    <dgm:pt modelId="{705F7077-16B8-41AE-80B3-FF0240CC5FB4}" type="pres">
      <dgm:prSet presAssocID="{B373BF24-5CB4-489F-8F8D-9509BC4B371E}" presName="Name0" presStyleCnt="0">
        <dgm:presLayoutVars>
          <dgm:chMax val="7"/>
          <dgm:chPref val="7"/>
          <dgm:dir/>
        </dgm:presLayoutVars>
      </dgm:prSet>
      <dgm:spPr/>
      <dgm:t>
        <a:bodyPr/>
        <a:lstStyle/>
        <a:p>
          <a:endParaRPr lang="fr-FR"/>
        </a:p>
      </dgm:t>
    </dgm:pt>
    <dgm:pt modelId="{53CD4397-82F7-47B0-B3F0-C6E20A143864}" type="pres">
      <dgm:prSet presAssocID="{B373BF24-5CB4-489F-8F8D-9509BC4B371E}" presName="Name1" presStyleCnt="0"/>
      <dgm:spPr/>
    </dgm:pt>
    <dgm:pt modelId="{87370960-59DB-4487-B62F-4237569237AA}" type="pres">
      <dgm:prSet presAssocID="{B373BF24-5CB4-489F-8F8D-9509BC4B371E}" presName="cycle" presStyleCnt="0"/>
      <dgm:spPr/>
    </dgm:pt>
    <dgm:pt modelId="{BC611704-EF99-4CA0-A1A5-09242625835E}" type="pres">
      <dgm:prSet presAssocID="{B373BF24-5CB4-489F-8F8D-9509BC4B371E}" presName="srcNode" presStyleLbl="node1" presStyleIdx="0" presStyleCnt="4"/>
      <dgm:spPr/>
    </dgm:pt>
    <dgm:pt modelId="{64779529-BFEF-4E37-84C4-09CCB60B0EF9}" type="pres">
      <dgm:prSet presAssocID="{B373BF24-5CB4-489F-8F8D-9509BC4B371E}" presName="conn" presStyleLbl="parChTrans1D2" presStyleIdx="0" presStyleCnt="1"/>
      <dgm:spPr/>
      <dgm:t>
        <a:bodyPr/>
        <a:lstStyle/>
        <a:p>
          <a:endParaRPr lang="fr-FR"/>
        </a:p>
      </dgm:t>
    </dgm:pt>
    <dgm:pt modelId="{2D234FC9-D5E9-4F19-82DD-4C41707B6411}" type="pres">
      <dgm:prSet presAssocID="{B373BF24-5CB4-489F-8F8D-9509BC4B371E}" presName="extraNode" presStyleLbl="node1" presStyleIdx="0" presStyleCnt="4"/>
      <dgm:spPr/>
    </dgm:pt>
    <dgm:pt modelId="{A87DBF0B-927B-4813-B74D-E5B9B200422A}" type="pres">
      <dgm:prSet presAssocID="{B373BF24-5CB4-489F-8F8D-9509BC4B371E}" presName="dstNode" presStyleLbl="node1" presStyleIdx="0" presStyleCnt="4"/>
      <dgm:spPr/>
    </dgm:pt>
    <dgm:pt modelId="{BDDCEFE5-FC63-45BA-B2DC-84F9D8540424}" type="pres">
      <dgm:prSet presAssocID="{CAE8C732-4015-4D6F-A021-6DE0C975C902}" presName="text_1" presStyleLbl="node1" presStyleIdx="0" presStyleCnt="4">
        <dgm:presLayoutVars>
          <dgm:bulletEnabled val="1"/>
        </dgm:presLayoutVars>
      </dgm:prSet>
      <dgm:spPr/>
      <dgm:t>
        <a:bodyPr/>
        <a:lstStyle/>
        <a:p>
          <a:endParaRPr lang="fr-FR"/>
        </a:p>
      </dgm:t>
    </dgm:pt>
    <dgm:pt modelId="{C06FC075-2957-4296-82D0-39936261A98E}" type="pres">
      <dgm:prSet presAssocID="{CAE8C732-4015-4D6F-A021-6DE0C975C902}" presName="accent_1" presStyleCnt="0"/>
      <dgm:spPr/>
    </dgm:pt>
    <dgm:pt modelId="{906717E6-8801-4A2F-B62A-635FE4337897}" type="pres">
      <dgm:prSet presAssocID="{CAE8C732-4015-4D6F-A021-6DE0C975C902}" presName="accentRepeatNode" presStyleLbl="solidFgAcc1" presStyleIdx="0" presStyleCnt="4"/>
      <dgm:spPr/>
    </dgm:pt>
    <dgm:pt modelId="{3435F35D-E5D9-4F6D-A53B-AEFA33448E6F}" type="pres">
      <dgm:prSet presAssocID="{EBC57F72-7BC7-4E72-9D3D-CCFF16674B8E}" presName="text_2" presStyleLbl="node1" presStyleIdx="1" presStyleCnt="4" custScaleY="156756">
        <dgm:presLayoutVars>
          <dgm:bulletEnabled val="1"/>
        </dgm:presLayoutVars>
      </dgm:prSet>
      <dgm:spPr/>
      <dgm:t>
        <a:bodyPr/>
        <a:lstStyle/>
        <a:p>
          <a:endParaRPr lang="fr-FR"/>
        </a:p>
      </dgm:t>
    </dgm:pt>
    <dgm:pt modelId="{A99C5963-8820-4F9B-A693-588A54D25AD8}" type="pres">
      <dgm:prSet presAssocID="{EBC57F72-7BC7-4E72-9D3D-CCFF16674B8E}" presName="accent_2" presStyleCnt="0"/>
      <dgm:spPr/>
    </dgm:pt>
    <dgm:pt modelId="{8DD19500-3121-4A02-AA99-1A0F64A7EECD}" type="pres">
      <dgm:prSet presAssocID="{EBC57F72-7BC7-4E72-9D3D-CCFF16674B8E}" presName="accentRepeatNode" presStyleLbl="solidFgAcc1" presStyleIdx="1" presStyleCnt="4"/>
      <dgm:spPr/>
    </dgm:pt>
    <dgm:pt modelId="{80D8C9BB-9537-4888-A358-9BD54BBF09D6}" type="pres">
      <dgm:prSet presAssocID="{00ADB0FA-5A4E-4884-AC9E-CAF5FB72FBE7}" presName="text_3" presStyleLbl="node1" presStyleIdx="2" presStyleCnt="4" custLinFactNeighborX="378" custLinFactNeighborY="-3414">
        <dgm:presLayoutVars>
          <dgm:bulletEnabled val="1"/>
        </dgm:presLayoutVars>
      </dgm:prSet>
      <dgm:spPr/>
      <dgm:t>
        <a:bodyPr/>
        <a:lstStyle/>
        <a:p>
          <a:endParaRPr lang="fr-FR"/>
        </a:p>
      </dgm:t>
    </dgm:pt>
    <dgm:pt modelId="{C6DE89E4-BC26-440F-B240-6589DB8F6CD8}" type="pres">
      <dgm:prSet presAssocID="{00ADB0FA-5A4E-4884-AC9E-CAF5FB72FBE7}" presName="accent_3" presStyleCnt="0"/>
      <dgm:spPr/>
    </dgm:pt>
    <dgm:pt modelId="{46FF4FF9-8B26-4B38-A2D0-8F381B067319}" type="pres">
      <dgm:prSet presAssocID="{00ADB0FA-5A4E-4884-AC9E-CAF5FB72FBE7}" presName="accentRepeatNode" presStyleLbl="solidFgAcc1" presStyleIdx="2" presStyleCnt="4"/>
      <dgm:spPr/>
    </dgm:pt>
    <dgm:pt modelId="{CAD6EC98-591C-4308-A1F1-5A64B742E2AF}" type="pres">
      <dgm:prSet presAssocID="{A4587112-85BE-4605-A7BD-56508A427488}" presName="text_4" presStyleLbl="node1" presStyleIdx="3" presStyleCnt="4">
        <dgm:presLayoutVars>
          <dgm:bulletEnabled val="1"/>
        </dgm:presLayoutVars>
      </dgm:prSet>
      <dgm:spPr/>
      <dgm:t>
        <a:bodyPr/>
        <a:lstStyle/>
        <a:p>
          <a:endParaRPr lang="fr-FR"/>
        </a:p>
      </dgm:t>
    </dgm:pt>
    <dgm:pt modelId="{1B0678EE-F45D-4E9D-B519-076A58B68AEA}" type="pres">
      <dgm:prSet presAssocID="{A4587112-85BE-4605-A7BD-56508A427488}" presName="accent_4" presStyleCnt="0"/>
      <dgm:spPr/>
    </dgm:pt>
    <dgm:pt modelId="{173D2367-F2B7-40BC-85F2-65AC059722F0}" type="pres">
      <dgm:prSet presAssocID="{A4587112-85BE-4605-A7BD-56508A427488}" presName="accentRepeatNode" presStyleLbl="solidFgAcc1" presStyleIdx="3" presStyleCnt="4"/>
      <dgm:spPr/>
    </dgm:pt>
  </dgm:ptLst>
  <dgm:cxnLst>
    <dgm:cxn modelId="{78830E78-1D99-4C44-A231-F9C917888ECD}" srcId="{B373BF24-5CB4-489F-8F8D-9509BC4B371E}" destId="{CAE8C732-4015-4D6F-A021-6DE0C975C902}" srcOrd="0" destOrd="0" parTransId="{1A351D3F-4FEE-426D-94B8-512EA7971F5A}" sibTransId="{2424853E-6365-4A07-8050-96A6FE49FCB4}"/>
    <dgm:cxn modelId="{27F8193F-17AE-4614-A241-E8468644C3F5}" srcId="{B373BF24-5CB4-489F-8F8D-9509BC4B371E}" destId="{00ADB0FA-5A4E-4884-AC9E-CAF5FB72FBE7}" srcOrd="2" destOrd="0" parTransId="{39D52830-0655-48C5-89EF-7053043DCD5E}" sibTransId="{142B4EDA-7616-4FF2-84E2-10A290396A85}"/>
    <dgm:cxn modelId="{1AEBD7B1-1A34-4A93-8F77-C179DBF15623}" type="presOf" srcId="{EBC57F72-7BC7-4E72-9D3D-CCFF16674B8E}" destId="{3435F35D-E5D9-4F6D-A53B-AEFA33448E6F}" srcOrd="0" destOrd="0" presId="urn:microsoft.com/office/officeart/2008/layout/VerticalCurvedList"/>
    <dgm:cxn modelId="{B8282871-5A58-47E5-8D4B-096F4F4A788A}" type="presOf" srcId="{2424853E-6365-4A07-8050-96A6FE49FCB4}" destId="{64779529-BFEF-4E37-84C4-09CCB60B0EF9}" srcOrd="0" destOrd="0" presId="urn:microsoft.com/office/officeart/2008/layout/VerticalCurvedList"/>
    <dgm:cxn modelId="{B5401C67-30F3-4987-AA9B-E5EA4CD019C7}" type="presOf" srcId="{CAE8C732-4015-4D6F-A021-6DE0C975C902}" destId="{BDDCEFE5-FC63-45BA-B2DC-84F9D8540424}" srcOrd="0" destOrd="0" presId="urn:microsoft.com/office/officeart/2008/layout/VerticalCurvedList"/>
    <dgm:cxn modelId="{EB92A53B-4FF4-49D3-8F84-687A255CB1CB}" srcId="{B373BF24-5CB4-489F-8F8D-9509BC4B371E}" destId="{EBC57F72-7BC7-4E72-9D3D-CCFF16674B8E}" srcOrd="1" destOrd="0" parTransId="{936C73B0-568D-48EB-B6CD-1AE377427554}" sibTransId="{7A4520F5-47AE-477E-A1EE-55FA2F96A508}"/>
    <dgm:cxn modelId="{9D416818-B2D8-42F5-A1F3-F4B190BF822A}" type="presOf" srcId="{B373BF24-5CB4-489F-8F8D-9509BC4B371E}" destId="{705F7077-16B8-41AE-80B3-FF0240CC5FB4}" srcOrd="0" destOrd="0" presId="urn:microsoft.com/office/officeart/2008/layout/VerticalCurvedList"/>
    <dgm:cxn modelId="{FC7DD145-E53F-4BFE-9E77-F22BFE691B6A}" type="presOf" srcId="{A4587112-85BE-4605-A7BD-56508A427488}" destId="{CAD6EC98-591C-4308-A1F1-5A64B742E2AF}" srcOrd="0" destOrd="0" presId="urn:microsoft.com/office/officeart/2008/layout/VerticalCurvedList"/>
    <dgm:cxn modelId="{718D454F-F2B4-4952-8072-04B819FC7571}" type="presOf" srcId="{00ADB0FA-5A4E-4884-AC9E-CAF5FB72FBE7}" destId="{80D8C9BB-9537-4888-A358-9BD54BBF09D6}" srcOrd="0" destOrd="0" presId="urn:microsoft.com/office/officeart/2008/layout/VerticalCurvedList"/>
    <dgm:cxn modelId="{FF01A4F6-EF10-463E-93C4-B6C7FACB9CCA}" srcId="{B373BF24-5CB4-489F-8F8D-9509BC4B371E}" destId="{A4587112-85BE-4605-A7BD-56508A427488}" srcOrd="3" destOrd="0" parTransId="{7E00DAFC-AADA-484C-A7C5-351AE667598B}" sibTransId="{16F50EDC-E51D-4B1E-8E4F-CB4143A96DFB}"/>
    <dgm:cxn modelId="{4A84BFCF-E174-486B-BCA8-8B03987DAD0C}" type="presParOf" srcId="{705F7077-16B8-41AE-80B3-FF0240CC5FB4}" destId="{53CD4397-82F7-47B0-B3F0-C6E20A143864}" srcOrd="0" destOrd="0" presId="urn:microsoft.com/office/officeart/2008/layout/VerticalCurvedList"/>
    <dgm:cxn modelId="{298072AC-0075-4FBC-BC59-A71117452254}" type="presParOf" srcId="{53CD4397-82F7-47B0-B3F0-C6E20A143864}" destId="{87370960-59DB-4487-B62F-4237569237AA}" srcOrd="0" destOrd="0" presId="urn:microsoft.com/office/officeart/2008/layout/VerticalCurvedList"/>
    <dgm:cxn modelId="{3E6D36CC-9180-4F6C-AFFF-CA9A4AB8A13A}" type="presParOf" srcId="{87370960-59DB-4487-B62F-4237569237AA}" destId="{BC611704-EF99-4CA0-A1A5-09242625835E}" srcOrd="0" destOrd="0" presId="urn:microsoft.com/office/officeart/2008/layout/VerticalCurvedList"/>
    <dgm:cxn modelId="{4B7D3D30-BBD2-4C7D-BE10-3E9E5ABC04BD}" type="presParOf" srcId="{87370960-59DB-4487-B62F-4237569237AA}" destId="{64779529-BFEF-4E37-84C4-09CCB60B0EF9}" srcOrd="1" destOrd="0" presId="urn:microsoft.com/office/officeart/2008/layout/VerticalCurvedList"/>
    <dgm:cxn modelId="{0BF8B4A1-E8AA-4FD1-982B-29163CF9F9B7}" type="presParOf" srcId="{87370960-59DB-4487-B62F-4237569237AA}" destId="{2D234FC9-D5E9-4F19-82DD-4C41707B6411}" srcOrd="2" destOrd="0" presId="urn:microsoft.com/office/officeart/2008/layout/VerticalCurvedList"/>
    <dgm:cxn modelId="{53160FB4-CD87-4606-8AF8-E9AD993A2437}" type="presParOf" srcId="{87370960-59DB-4487-B62F-4237569237AA}" destId="{A87DBF0B-927B-4813-B74D-E5B9B200422A}" srcOrd="3" destOrd="0" presId="urn:microsoft.com/office/officeart/2008/layout/VerticalCurvedList"/>
    <dgm:cxn modelId="{09406EC2-5C7D-43EC-A30B-C623CCF6E1F0}" type="presParOf" srcId="{53CD4397-82F7-47B0-B3F0-C6E20A143864}" destId="{BDDCEFE5-FC63-45BA-B2DC-84F9D8540424}" srcOrd="1" destOrd="0" presId="urn:microsoft.com/office/officeart/2008/layout/VerticalCurvedList"/>
    <dgm:cxn modelId="{A8D93525-0C69-42AD-8749-1D06F794FF13}" type="presParOf" srcId="{53CD4397-82F7-47B0-B3F0-C6E20A143864}" destId="{C06FC075-2957-4296-82D0-39936261A98E}" srcOrd="2" destOrd="0" presId="urn:microsoft.com/office/officeart/2008/layout/VerticalCurvedList"/>
    <dgm:cxn modelId="{6C8339DC-9FCD-4299-B7AF-B3AB246E2AEA}" type="presParOf" srcId="{C06FC075-2957-4296-82D0-39936261A98E}" destId="{906717E6-8801-4A2F-B62A-635FE4337897}" srcOrd="0" destOrd="0" presId="urn:microsoft.com/office/officeart/2008/layout/VerticalCurvedList"/>
    <dgm:cxn modelId="{341028AB-69E9-4B9D-A91A-34F6F413CD1F}" type="presParOf" srcId="{53CD4397-82F7-47B0-B3F0-C6E20A143864}" destId="{3435F35D-E5D9-4F6D-A53B-AEFA33448E6F}" srcOrd="3" destOrd="0" presId="urn:microsoft.com/office/officeart/2008/layout/VerticalCurvedList"/>
    <dgm:cxn modelId="{68E0F545-3265-4462-AE2B-5F76EC1A7570}" type="presParOf" srcId="{53CD4397-82F7-47B0-B3F0-C6E20A143864}" destId="{A99C5963-8820-4F9B-A693-588A54D25AD8}" srcOrd="4" destOrd="0" presId="urn:microsoft.com/office/officeart/2008/layout/VerticalCurvedList"/>
    <dgm:cxn modelId="{B8399191-3A89-4A7A-B3EA-66FEE77E019D}" type="presParOf" srcId="{A99C5963-8820-4F9B-A693-588A54D25AD8}" destId="{8DD19500-3121-4A02-AA99-1A0F64A7EECD}" srcOrd="0" destOrd="0" presId="urn:microsoft.com/office/officeart/2008/layout/VerticalCurvedList"/>
    <dgm:cxn modelId="{A2ABB484-3A1F-4EEE-9999-5E6E641E6825}" type="presParOf" srcId="{53CD4397-82F7-47B0-B3F0-C6E20A143864}" destId="{80D8C9BB-9537-4888-A358-9BD54BBF09D6}" srcOrd="5" destOrd="0" presId="urn:microsoft.com/office/officeart/2008/layout/VerticalCurvedList"/>
    <dgm:cxn modelId="{2E1CDEBB-EA88-47AA-B134-6135A14E0279}" type="presParOf" srcId="{53CD4397-82F7-47B0-B3F0-C6E20A143864}" destId="{C6DE89E4-BC26-440F-B240-6589DB8F6CD8}" srcOrd="6" destOrd="0" presId="urn:microsoft.com/office/officeart/2008/layout/VerticalCurvedList"/>
    <dgm:cxn modelId="{D133DC62-8A02-4837-B9F4-500D44E81978}" type="presParOf" srcId="{C6DE89E4-BC26-440F-B240-6589DB8F6CD8}" destId="{46FF4FF9-8B26-4B38-A2D0-8F381B067319}" srcOrd="0" destOrd="0" presId="urn:microsoft.com/office/officeart/2008/layout/VerticalCurvedList"/>
    <dgm:cxn modelId="{83965D1C-E127-4C4D-AE2F-0259C61A546C}" type="presParOf" srcId="{53CD4397-82F7-47B0-B3F0-C6E20A143864}" destId="{CAD6EC98-591C-4308-A1F1-5A64B742E2AF}" srcOrd="7" destOrd="0" presId="urn:microsoft.com/office/officeart/2008/layout/VerticalCurvedList"/>
    <dgm:cxn modelId="{9D45EA5B-FFEF-4F59-8BB3-0E4C211DA55A}" type="presParOf" srcId="{53CD4397-82F7-47B0-B3F0-C6E20A143864}" destId="{1B0678EE-F45D-4E9D-B519-076A58B68AEA}" srcOrd="8" destOrd="0" presId="urn:microsoft.com/office/officeart/2008/layout/VerticalCurvedList"/>
    <dgm:cxn modelId="{DE7B54C4-DBF3-40BB-983B-32908DEB284D}" type="presParOf" srcId="{1B0678EE-F45D-4E9D-B519-076A58B68AEA}" destId="{173D2367-F2B7-40BC-85F2-65AC059722F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79529-BFEF-4E37-84C4-09CCB60B0EF9}">
      <dsp:nvSpPr>
        <dsp:cNvPr id="0" name=""/>
        <dsp:cNvSpPr/>
      </dsp:nvSpPr>
      <dsp:spPr>
        <a:xfrm>
          <a:off x="-4686311" y="-718390"/>
          <a:ext cx="5582076" cy="5582076"/>
        </a:xfrm>
        <a:prstGeom prst="blockArc">
          <a:avLst>
            <a:gd name="adj1" fmla="val 18900000"/>
            <a:gd name="adj2" fmla="val 2700000"/>
            <a:gd name="adj3" fmla="val 387"/>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DCEFE5-FC63-45BA-B2DC-84F9D8540424}">
      <dsp:nvSpPr>
        <dsp:cNvPr id="0" name=""/>
        <dsp:cNvSpPr/>
      </dsp:nvSpPr>
      <dsp:spPr>
        <a:xfrm>
          <a:off x="469152" y="318690"/>
          <a:ext cx="7567581" cy="63771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6184" tIns="45720" rIns="45720" bIns="45720" numCol="1" spcCol="1270" anchor="ctr" anchorCtr="0">
          <a:noAutofit/>
        </a:bodyPr>
        <a:lstStyle/>
        <a:p>
          <a:pPr lvl="0" algn="l" defTabSz="800100">
            <a:lnSpc>
              <a:spcPct val="90000"/>
            </a:lnSpc>
            <a:spcBef>
              <a:spcPct val="0"/>
            </a:spcBef>
            <a:spcAft>
              <a:spcPct val="35000"/>
            </a:spcAft>
          </a:pPr>
          <a:r>
            <a:rPr lang="fr-CI" sz="1800" kern="1200" dirty="0" smtClean="0">
              <a:effectLst/>
              <a:latin typeface="Arial" panose="020B0604020202020204" pitchFamily="34" charset="0"/>
              <a:ea typeface="Calibri" panose="020F0502020204030204" pitchFamily="34" charset="0"/>
              <a:cs typeface="Times New Roman" panose="02020603050405020304" pitchFamily="18" charset="0"/>
            </a:rPr>
            <a:t>Renforcer la lutte contre le mécanisme de (création – cessation d’entité éphémère)</a:t>
          </a:r>
          <a:endParaRPr lang="fr-FR" sz="1800" kern="1200" dirty="0">
            <a:latin typeface="DM Sans" panose="020B0604020202020204" charset="0"/>
          </a:endParaRPr>
        </a:p>
      </dsp:txBody>
      <dsp:txXfrm>
        <a:off x="469152" y="318690"/>
        <a:ext cx="7567581" cy="637712"/>
      </dsp:txXfrm>
    </dsp:sp>
    <dsp:sp modelId="{906717E6-8801-4A2F-B62A-635FE4337897}">
      <dsp:nvSpPr>
        <dsp:cNvPr id="0" name=""/>
        <dsp:cNvSpPr/>
      </dsp:nvSpPr>
      <dsp:spPr>
        <a:xfrm>
          <a:off x="70582" y="238976"/>
          <a:ext cx="797140" cy="797140"/>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35F35D-E5D9-4F6D-A53B-AEFA33448E6F}">
      <dsp:nvSpPr>
        <dsp:cNvPr id="0" name=""/>
        <dsp:cNvSpPr/>
      </dsp:nvSpPr>
      <dsp:spPr>
        <a:xfrm>
          <a:off x="834767" y="1094454"/>
          <a:ext cx="7201966" cy="99965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6184" tIns="45720" rIns="45720" bIns="45720" numCol="1" spcCol="1270" anchor="ctr" anchorCtr="0">
          <a:noAutofit/>
        </a:bodyPr>
        <a:lstStyle/>
        <a:p>
          <a:pPr lvl="0" algn="l" defTabSz="800100">
            <a:lnSpc>
              <a:spcPct val="90000"/>
            </a:lnSpc>
            <a:spcBef>
              <a:spcPct val="0"/>
            </a:spcBef>
            <a:spcAft>
              <a:spcPct val="35000"/>
            </a:spcAft>
          </a:pPr>
          <a:r>
            <a:rPr lang="fr-FR" sz="1800"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Rendre solidaire du recouvrement des sommes dues par les sociétés satellites, le bénéficiaire effectif ou la personne morale qui en assure la gestion de fait directement ou indirectement (article 155 du LPF)</a:t>
          </a:r>
          <a:endParaRPr lang="fr-FR" sz="1800" kern="1200" dirty="0">
            <a:solidFill>
              <a:schemeClr val="bg1"/>
            </a:solidFill>
            <a:latin typeface="DM Sans" panose="020B0604020202020204" charset="0"/>
          </a:endParaRPr>
        </a:p>
      </dsp:txBody>
      <dsp:txXfrm>
        <a:off x="834767" y="1094454"/>
        <a:ext cx="7201966" cy="999652"/>
      </dsp:txXfrm>
    </dsp:sp>
    <dsp:sp modelId="{8DD19500-3121-4A02-AA99-1A0F64A7EECD}">
      <dsp:nvSpPr>
        <dsp:cNvPr id="0" name=""/>
        <dsp:cNvSpPr/>
      </dsp:nvSpPr>
      <dsp:spPr>
        <a:xfrm>
          <a:off x="436197" y="1195710"/>
          <a:ext cx="797140" cy="797140"/>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D8C9BB-9537-4888-A358-9BD54BBF09D6}">
      <dsp:nvSpPr>
        <dsp:cNvPr id="0" name=""/>
        <dsp:cNvSpPr/>
      </dsp:nvSpPr>
      <dsp:spPr>
        <a:xfrm>
          <a:off x="861991" y="2210386"/>
          <a:ext cx="7201966" cy="63771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6184" tIns="45720" rIns="45720" bIns="45720" numCol="1" spcCol="1270" anchor="ctr" anchorCtr="0">
          <a:noAutofit/>
        </a:bodyPr>
        <a:lstStyle/>
        <a:p>
          <a:pPr lvl="0" algn="l" defTabSz="800100">
            <a:lnSpc>
              <a:spcPct val="90000"/>
            </a:lnSpc>
            <a:spcBef>
              <a:spcPct val="0"/>
            </a:spcBef>
            <a:spcAft>
              <a:spcPct val="35000"/>
            </a:spcAft>
          </a:pPr>
          <a:r>
            <a:rPr lang="fr-CI" sz="1800"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Appliquer et renforcer les sanctions en cas de fraude fiscale</a:t>
          </a:r>
          <a:endParaRPr lang="fr-FR" sz="1800" kern="1200" dirty="0">
            <a:solidFill>
              <a:schemeClr val="bg1"/>
            </a:solidFill>
            <a:latin typeface="DM Sans" panose="020B0604020202020204" charset="0"/>
          </a:endParaRPr>
        </a:p>
      </dsp:txBody>
      <dsp:txXfrm>
        <a:off x="861991" y="2210386"/>
        <a:ext cx="7201966" cy="637712"/>
      </dsp:txXfrm>
    </dsp:sp>
    <dsp:sp modelId="{46FF4FF9-8B26-4B38-A2D0-8F381B067319}">
      <dsp:nvSpPr>
        <dsp:cNvPr id="0" name=""/>
        <dsp:cNvSpPr/>
      </dsp:nvSpPr>
      <dsp:spPr>
        <a:xfrm>
          <a:off x="436197" y="2152444"/>
          <a:ext cx="797140" cy="797140"/>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D6EC98-591C-4308-A1F1-5A64B742E2AF}">
      <dsp:nvSpPr>
        <dsp:cNvPr id="0" name=""/>
        <dsp:cNvSpPr/>
      </dsp:nvSpPr>
      <dsp:spPr>
        <a:xfrm>
          <a:off x="469152" y="3188892"/>
          <a:ext cx="7567581" cy="63771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6184" tIns="45720" rIns="45720" bIns="45720" numCol="1" spcCol="1270" anchor="ctr" anchorCtr="0">
          <a:noAutofit/>
        </a:bodyPr>
        <a:lstStyle/>
        <a:p>
          <a:pPr lvl="0" algn="l" defTabSz="800100">
            <a:lnSpc>
              <a:spcPct val="90000"/>
            </a:lnSpc>
            <a:spcBef>
              <a:spcPct val="0"/>
            </a:spcBef>
            <a:spcAft>
              <a:spcPct val="35000"/>
            </a:spcAft>
          </a:pPr>
          <a:r>
            <a:rPr lang="fr-CI" sz="1800"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Renforcer la collaboration entre la collaboration inter - agences</a:t>
          </a:r>
          <a:endParaRPr lang="fr-FR" sz="1800" kern="1200" dirty="0">
            <a:solidFill>
              <a:schemeClr val="bg1"/>
            </a:solidFill>
            <a:latin typeface="DM Sans" panose="020B0604020202020204" charset="0"/>
          </a:endParaRPr>
        </a:p>
      </dsp:txBody>
      <dsp:txXfrm>
        <a:off x="469152" y="3188892"/>
        <a:ext cx="7567581" cy="637712"/>
      </dsp:txXfrm>
    </dsp:sp>
    <dsp:sp modelId="{173D2367-F2B7-40BC-85F2-65AC059722F0}">
      <dsp:nvSpPr>
        <dsp:cNvPr id="0" name=""/>
        <dsp:cNvSpPr/>
      </dsp:nvSpPr>
      <dsp:spPr>
        <a:xfrm>
          <a:off x="70582" y="3109178"/>
          <a:ext cx="797140" cy="797140"/>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DB7ED9B7-92D0-42DE-8CF7-2AEA525DE724}" type="datetimeFigureOut">
              <a:rPr lang="fr-FR" smtClean="0"/>
              <a:t>15/09/2024</a:t>
            </a:fld>
            <a:endParaRPr lang="fr-FR"/>
          </a:p>
        </p:txBody>
      </p:sp>
      <p:sp>
        <p:nvSpPr>
          <p:cNvPr id="4" name="Espace réservé de l'image des diapositives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8D90D981-CC05-4E03-BD70-704FCD8DDA97}" type="slidenum">
              <a:rPr lang="fr-FR" smtClean="0"/>
              <a:t>‹N°›</a:t>
            </a:fld>
            <a:endParaRPr lang="fr-FR"/>
          </a:p>
        </p:txBody>
      </p:sp>
    </p:spTree>
    <p:extLst>
      <p:ext uri="{BB962C8B-B14F-4D97-AF65-F5344CB8AC3E}">
        <p14:creationId xmlns:p14="http://schemas.microsoft.com/office/powerpoint/2010/main" val="2018616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F5FCA6C-1E52-4283-BBA4-A2B144517823}" type="datetime1">
              <a:rPr lang="fr-FR" smtClean="0"/>
              <a:t>15/09/2024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3875913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BCAF0FF-6F37-4E6D-978F-D6AEF49AE247}" type="datetime1">
              <a:rPr lang="fr-FR" smtClean="0"/>
              <a:t>15/09/2024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3033483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B491094-ACFC-44F0-9A44-627A2993790F}" type="datetime1">
              <a:rPr lang="fr-FR" smtClean="0"/>
              <a:t>15/09/2024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945927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E7B1B85-B7E9-4C73-8D11-18D4C6AB324E}" type="datetime1">
              <a:rPr lang="fr-FR" smtClean="0"/>
              <a:t>15/09/2024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697106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40E5E6E3-9AE9-476D-9BFF-AED7E2974533}" type="datetime1">
              <a:rPr lang="fr-FR" smtClean="0"/>
              <a:t>15/09/2024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1160257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C1D13A0F-CC94-46F9-B851-CC9357B3978A}" type="datetime1">
              <a:rPr lang="fr-FR" smtClean="0"/>
              <a:t>15/09/2024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2530939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E56C639-D18D-4619-BA48-121A3CD27C55}" type="datetime1">
              <a:rPr lang="fr-FR" smtClean="0"/>
              <a:t>15/09/2024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119623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4C8F377A-A670-401A-98B6-065699349037}" type="datetime1">
              <a:rPr lang="fr-FR" smtClean="0"/>
              <a:t>15/09/2024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3396963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8903331-A159-4699-928B-AB49E009D516}" type="datetime1">
              <a:rPr lang="fr-FR" smtClean="0"/>
              <a:t>15/09/2024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2525584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FCD6765-1708-46E6-86DD-826789F13BFD}" type="datetime1">
              <a:rPr lang="fr-FR" smtClean="0"/>
              <a:t>15/09/2024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8715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57CEA5A4-6963-4796-9EDC-DD4B1593784B}" type="datetime1">
              <a:rPr lang="fr-FR" smtClean="0"/>
              <a:t>15/09/2024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D8946D9-692A-4714-839D-53234A93F90C}" type="slidenum">
              <a:rPr lang="fr-FR" smtClean="0"/>
              <a:t>‹N°›</a:t>
            </a:fld>
            <a:endParaRPr lang="fr-FR"/>
          </a:p>
        </p:txBody>
      </p:sp>
    </p:spTree>
    <p:extLst>
      <p:ext uri="{BB962C8B-B14F-4D97-AF65-F5344CB8AC3E}">
        <p14:creationId xmlns:p14="http://schemas.microsoft.com/office/powerpoint/2010/main" val="60001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9000">
              <a:srgbClr val="E2AD88"/>
            </a:gs>
            <a:gs pos="6000">
              <a:schemeClr val="accent2">
                <a:lumMod val="20000"/>
                <a:lumOff val="80000"/>
              </a:schemeClr>
            </a:gs>
            <a:gs pos="95000">
              <a:schemeClr val="bg1"/>
            </a:gs>
            <a:gs pos="27000">
              <a:schemeClr val="bg1"/>
            </a:gs>
            <a:gs pos="88000">
              <a:schemeClr val="bg1"/>
            </a:gs>
            <a:gs pos="99160">
              <a:schemeClr val="accent2">
                <a:lumMod val="75000"/>
              </a:schemeClr>
            </a:gs>
            <a:gs pos="91000">
              <a:schemeClr val="accent6">
                <a:lumMod val="75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45478D-0FB5-441F-86BB-7812A8F6EA99}" type="datetime1">
              <a:rPr lang="fr-FR" smtClean="0"/>
              <a:t>15/09/2024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946D9-692A-4714-839D-53234A93F90C}" type="slidenum">
              <a:rPr lang="fr-FR" smtClean="0"/>
              <a:t>‹N°›</a:t>
            </a:fld>
            <a:endParaRPr lang="fr-FR"/>
          </a:p>
        </p:txBody>
      </p:sp>
    </p:spTree>
    <p:extLst>
      <p:ext uri="{BB962C8B-B14F-4D97-AF65-F5344CB8AC3E}">
        <p14:creationId xmlns:p14="http://schemas.microsoft.com/office/powerpoint/2010/main" val="3363758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11.png"/><Relationship Id="rId5" Type="http://schemas.openxmlformats.org/officeDocument/2006/relationships/image" Target="../media/image7.png"/><Relationship Id="rId10" Type="http://schemas.openxmlformats.org/officeDocument/2006/relationships/image" Target="../media/image10.png"/><Relationship Id="rId4" Type="http://schemas.microsoft.com/office/2007/relationships/hdphoto" Target="../media/hdphoto3.wdp"/><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diagramLayout" Target="../diagrams/layout1.xml"/><Relationship Id="rId7" Type="http://schemas.openxmlformats.org/officeDocument/2006/relationships/image" Target="../media/image14.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Numériser0001">
            <a:extLst>
              <a:ext uri="{FF2B5EF4-FFF2-40B4-BE49-F238E27FC236}">
                <a16:creationId xmlns:a16="http://schemas.microsoft.com/office/drawing/2014/main" id="{F7D9878B-F0D2-4F36-9DF4-519C88C04EE7}"/>
              </a:ext>
            </a:extLst>
          </p:cNvPr>
          <p:cNvPicPr/>
          <p:nvPr/>
        </p:nvPicPr>
        <p:blipFill rotWithShape="1">
          <a:blip r:embed="rId2" cstate="print"/>
          <a:srcRect l="27073" t="14043" r="41196" b="26796"/>
          <a:stretch/>
        </p:blipFill>
        <p:spPr bwMode="auto">
          <a:xfrm>
            <a:off x="4566413" y="1219201"/>
            <a:ext cx="774136" cy="501378"/>
          </a:xfrm>
          <a:prstGeom prst="rect">
            <a:avLst/>
          </a:prstGeom>
          <a:noFill/>
          <a:ln w="9525">
            <a:noFill/>
            <a:miter lim="800000"/>
            <a:headEnd/>
            <a:tailEnd/>
          </a:ln>
        </p:spPr>
      </p:pic>
      <p:sp>
        <p:nvSpPr>
          <p:cNvPr id="12" name="ZoneTexte 11">
            <a:extLst>
              <a:ext uri="{FF2B5EF4-FFF2-40B4-BE49-F238E27FC236}">
                <a16:creationId xmlns:a16="http://schemas.microsoft.com/office/drawing/2014/main" id="{D8D53C63-9425-4B72-8BAC-718BDFAB1F4E}"/>
              </a:ext>
            </a:extLst>
          </p:cNvPr>
          <p:cNvSpPr txBox="1"/>
          <p:nvPr/>
        </p:nvSpPr>
        <p:spPr>
          <a:xfrm>
            <a:off x="671744" y="2374831"/>
            <a:ext cx="5249337" cy="2862322"/>
          </a:xfrm>
          <a:prstGeom prst="rect">
            <a:avLst/>
          </a:prstGeom>
          <a:noFill/>
        </p:spPr>
        <p:txBody>
          <a:bodyPr wrap="square">
            <a:spAutoFit/>
          </a:bodyPr>
          <a:lstStyle/>
          <a:p>
            <a:pPr algn="ctr"/>
            <a:r>
              <a:rPr lang="fr-FR" sz="3600" dirty="0">
                <a:solidFill>
                  <a:schemeClr val="accent6">
                    <a:lumMod val="50000"/>
                  </a:schemeClr>
                </a:solidFill>
                <a:latin typeface="Cooper Black" panose="0208090404030B020404" pitchFamily="18" charset="0"/>
                <a:ea typeface="Times New Roman" panose="02020603050405020304" pitchFamily="18" charset="0"/>
                <a:cs typeface="Times New Roman" panose="02020603050405020304" pitchFamily="18" charset="0"/>
              </a:rPr>
              <a:t>ENQUÊTE SUR LA FRAUDE EN MATIÈRE DE TVA : </a:t>
            </a:r>
            <a:r>
              <a:rPr lang="fr-FR" sz="3600" dirty="0">
                <a:solidFill>
                  <a:srgbClr val="E27100"/>
                </a:solidFill>
                <a:latin typeface="Cooper Black" panose="0208090404030B020404" pitchFamily="18" charset="0"/>
                <a:ea typeface="Times New Roman" panose="02020603050405020304" pitchFamily="18" charset="0"/>
                <a:cs typeface="Times New Roman" panose="02020603050405020304" pitchFamily="18" charset="0"/>
              </a:rPr>
              <a:t>CAS D’ENTREPRISES EN COTE D’IVOIRE</a:t>
            </a:r>
            <a:endParaRPr lang="fr-FR" sz="3600" dirty="0">
              <a:solidFill>
                <a:srgbClr val="E27100"/>
              </a:solidFill>
              <a:latin typeface="Cooper Black" panose="0208090404030B020404" pitchFamily="18" charset="0"/>
            </a:endParaRPr>
          </a:p>
        </p:txBody>
      </p:sp>
      <p:sp>
        <p:nvSpPr>
          <p:cNvPr id="13" name="ZoneTexte 2">
            <a:extLst>
              <a:ext uri="{FF2B5EF4-FFF2-40B4-BE49-F238E27FC236}">
                <a16:creationId xmlns:a16="http://schemas.microsoft.com/office/drawing/2014/main" id="{162CE014-3BB9-494C-B346-1ABF5D78E329}"/>
              </a:ext>
            </a:extLst>
          </p:cNvPr>
          <p:cNvSpPr txBox="1">
            <a:spLocks noChangeArrowheads="1"/>
          </p:cNvSpPr>
          <p:nvPr/>
        </p:nvSpPr>
        <p:spPr bwMode="auto">
          <a:xfrm>
            <a:off x="2532802" y="6241609"/>
            <a:ext cx="1819318" cy="369332"/>
          </a:xfrm>
          <a:prstGeom prst="rect">
            <a:avLst/>
          </a:prstGeom>
          <a:noFill/>
          <a:ln w="9525">
            <a:solidFill>
              <a:schemeClr val="accent6">
                <a:lumMod val="20000"/>
                <a:lumOff val="8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spcBef>
                <a:spcPct val="0"/>
              </a:spcBef>
              <a:buClrTx/>
              <a:buSzTx/>
              <a:buFontTx/>
              <a:buNone/>
            </a:pPr>
            <a:r>
              <a:rPr lang="fr-FR" altLang="fr-FR" sz="1800" b="1" i="1" dirty="0">
                <a:latin typeface="Candara" panose="020E0502030303020204" pitchFamily="34" charset="0"/>
              </a:rPr>
              <a:t>Septembre 2024</a:t>
            </a:r>
          </a:p>
        </p:txBody>
      </p:sp>
      <p:sp>
        <p:nvSpPr>
          <p:cNvPr id="14" name="Rectangle 1">
            <a:extLst>
              <a:ext uri="{FF2B5EF4-FFF2-40B4-BE49-F238E27FC236}">
                <a16:creationId xmlns:a16="http://schemas.microsoft.com/office/drawing/2014/main" id="{00E137CB-2188-4C2E-B3AE-4D60A54DFB9A}"/>
              </a:ext>
            </a:extLst>
          </p:cNvPr>
          <p:cNvSpPr>
            <a:spLocks noChangeArrowheads="1"/>
          </p:cNvSpPr>
          <p:nvPr/>
        </p:nvSpPr>
        <p:spPr bwMode="auto">
          <a:xfrm>
            <a:off x="194754" y="5292657"/>
            <a:ext cx="1532447"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altLang="fr-FR" b="1" i="1" u="sng" dirty="0">
                <a:latin typeface="Candara" panose="020E0502030303020204" pitchFamily="34" charset="0"/>
              </a:rPr>
              <a:t>Présenté par :</a:t>
            </a:r>
            <a:endParaRPr lang="fr-FR" altLang="fr-FR" b="1" i="1" dirty="0">
              <a:latin typeface="Candara" panose="020E0502030303020204" pitchFamily="34" charset="0"/>
            </a:endParaRPr>
          </a:p>
        </p:txBody>
      </p:sp>
      <p:sp>
        <p:nvSpPr>
          <p:cNvPr id="8" name="Rectangle 1">
            <a:extLst>
              <a:ext uri="{FF2B5EF4-FFF2-40B4-BE49-F238E27FC236}">
                <a16:creationId xmlns:a16="http://schemas.microsoft.com/office/drawing/2014/main" id="{F881280F-E705-46AA-A40A-E3E9E721DDD1}"/>
              </a:ext>
            </a:extLst>
          </p:cNvPr>
          <p:cNvSpPr>
            <a:spLocks noChangeArrowheads="1"/>
          </p:cNvSpPr>
          <p:nvPr/>
        </p:nvSpPr>
        <p:spPr bwMode="auto">
          <a:xfrm>
            <a:off x="194754" y="5661989"/>
            <a:ext cx="63212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altLang="fr-FR" b="1" i="1" dirty="0">
                <a:latin typeface="Candara" panose="020E0502030303020204" pitchFamily="34" charset="0"/>
              </a:rPr>
              <a:t>Oscar AMAMAN (Administrateur en Chef des Services Financiers)  </a:t>
            </a:r>
          </a:p>
        </p:txBody>
      </p:sp>
      <p:grpSp>
        <p:nvGrpSpPr>
          <p:cNvPr id="38" name="Groupe 37">
            <a:extLst>
              <a:ext uri="{FF2B5EF4-FFF2-40B4-BE49-F238E27FC236}">
                <a16:creationId xmlns:a16="http://schemas.microsoft.com/office/drawing/2014/main" id="{CE2F9393-C725-4DC2-B9AB-820DFFBA5DD4}"/>
              </a:ext>
            </a:extLst>
          </p:cNvPr>
          <p:cNvGrpSpPr/>
          <p:nvPr/>
        </p:nvGrpSpPr>
        <p:grpSpPr>
          <a:xfrm>
            <a:off x="6727483" y="4204852"/>
            <a:ext cx="5643877" cy="540150"/>
            <a:chOff x="6771026" y="4820153"/>
            <a:chExt cx="5643877" cy="540150"/>
          </a:xfrm>
        </p:grpSpPr>
        <p:sp>
          <p:nvSpPr>
            <p:cNvPr id="18" name="Google Shape;268;p19">
              <a:extLst>
                <a:ext uri="{FF2B5EF4-FFF2-40B4-BE49-F238E27FC236}">
                  <a16:creationId xmlns:a16="http://schemas.microsoft.com/office/drawing/2014/main" id="{AB8DB87E-FE41-45FE-8F9C-305D06444AD6}"/>
                </a:ext>
              </a:extLst>
            </p:cNvPr>
            <p:cNvSpPr/>
            <p:nvPr/>
          </p:nvSpPr>
          <p:spPr>
            <a:xfrm>
              <a:off x="6771026" y="4877112"/>
              <a:ext cx="350101" cy="424905"/>
            </a:xfrm>
            <a:custGeom>
              <a:avLst/>
              <a:gdLst/>
              <a:ahLst/>
              <a:cxnLst/>
              <a:rect l="l" t="t" r="r" b="b"/>
              <a:pathLst>
                <a:path w="25802" h="31315" extrusionOk="0">
                  <a:moveTo>
                    <a:pt x="15657" y="1"/>
                  </a:moveTo>
                  <a:cubicBezTo>
                    <a:pt x="11335" y="1"/>
                    <a:pt x="7418" y="1751"/>
                    <a:pt x="4584" y="4585"/>
                  </a:cubicBezTo>
                  <a:cubicBezTo>
                    <a:pt x="1751" y="7418"/>
                    <a:pt x="0" y="11335"/>
                    <a:pt x="0" y="15657"/>
                  </a:cubicBezTo>
                  <a:cubicBezTo>
                    <a:pt x="0" y="24313"/>
                    <a:pt x="7013" y="31314"/>
                    <a:pt x="15657" y="31314"/>
                  </a:cubicBezTo>
                  <a:lnTo>
                    <a:pt x="25801" y="31314"/>
                  </a:lnTo>
                  <a:lnTo>
                    <a:pt x="25801" y="1"/>
                  </a:lnTo>
                  <a:close/>
                </a:path>
              </a:pathLst>
            </a:custGeom>
            <a:solidFill>
              <a:schemeClr val="accent4"/>
            </a:solidFill>
            <a:ln>
              <a:noFill/>
            </a:ln>
          </p:spPr>
          <p:txBody>
            <a:bodyPr spcFirstLastPara="1" wrap="square" lIns="99044" tIns="99044" rIns="99044" bIns="99044" anchor="ctr" anchorCtr="0">
              <a:noAutofit/>
            </a:bodyPr>
            <a:lstStyle/>
            <a:p>
              <a:endParaRPr sz="1600" dirty="0">
                <a:latin typeface="Fira Sans" panose="020B0503050000020004" pitchFamily="34" charset="0"/>
              </a:endParaRPr>
            </a:p>
          </p:txBody>
        </p:sp>
        <p:sp>
          <p:nvSpPr>
            <p:cNvPr id="24" name="Google Shape;277;p19">
              <a:extLst>
                <a:ext uri="{FF2B5EF4-FFF2-40B4-BE49-F238E27FC236}">
                  <a16:creationId xmlns:a16="http://schemas.microsoft.com/office/drawing/2014/main" id="{E4379682-750C-4B7E-B23B-C933CC283B1F}"/>
                </a:ext>
              </a:extLst>
            </p:cNvPr>
            <p:cNvSpPr txBox="1"/>
            <p:nvPr/>
          </p:nvSpPr>
          <p:spPr>
            <a:xfrm>
              <a:off x="7418334" y="4820153"/>
              <a:ext cx="4996569" cy="540150"/>
            </a:xfrm>
            <a:prstGeom prst="rect">
              <a:avLst/>
            </a:prstGeom>
            <a:noFill/>
            <a:ln>
              <a:noFill/>
            </a:ln>
          </p:spPr>
          <p:txBody>
            <a:bodyPr spcFirstLastPara="1" wrap="square" lIns="99044" tIns="99044" rIns="99044" bIns="99044" anchor="ctr" anchorCtr="0">
              <a:noAutofit/>
            </a:bodyPr>
            <a:lstStyle/>
            <a:p>
              <a:pPr lvl="0"/>
              <a:r>
                <a:rPr lang="fr-FR" b="1" dirty="0">
                  <a:latin typeface="Century Gothic" panose="020B0502020202020204" pitchFamily="34" charset="0"/>
                </a:rPr>
                <a:t>IMPACT ET ÉVALUATION DE LA FRAUDE</a:t>
              </a:r>
            </a:p>
          </p:txBody>
        </p:sp>
        <p:sp>
          <p:nvSpPr>
            <p:cNvPr id="25" name="Google Shape;279;p19">
              <a:extLst>
                <a:ext uri="{FF2B5EF4-FFF2-40B4-BE49-F238E27FC236}">
                  <a16:creationId xmlns:a16="http://schemas.microsoft.com/office/drawing/2014/main" id="{11646AC2-66AB-475C-9665-ABFFCB41F900}"/>
                </a:ext>
              </a:extLst>
            </p:cNvPr>
            <p:cNvSpPr txBox="1"/>
            <p:nvPr/>
          </p:nvSpPr>
          <p:spPr>
            <a:xfrm>
              <a:off x="6917702" y="4920172"/>
              <a:ext cx="780975" cy="330200"/>
            </a:xfrm>
            <a:prstGeom prst="rect">
              <a:avLst/>
            </a:prstGeom>
            <a:noFill/>
            <a:ln>
              <a:noFill/>
            </a:ln>
          </p:spPr>
          <p:txBody>
            <a:bodyPr spcFirstLastPara="1" wrap="square" lIns="99044" tIns="99044" rIns="99044" bIns="99044" anchor="ctr" anchorCtr="0">
              <a:noAutofit/>
            </a:bodyPr>
            <a:lstStyle/>
            <a:p>
              <a:pPr algn="ctr">
                <a:buClr>
                  <a:srgbClr val="000000"/>
                </a:buClr>
                <a:buSzPts val="1100"/>
              </a:pPr>
              <a:r>
                <a:rPr lang="fr-FR" b="1" dirty="0" smtClean="0">
                  <a:latin typeface="Fira Sans" panose="020B0503050000020004" pitchFamily="34" charset="0"/>
                  <a:ea typeface="Roboto"/>
                  <a:cs typeface="Roboto"/>
                  <a:sym typeface="Roboto"/>
                </a:rPr>
                <a:t>4</a:t>
              </a:r>
              <a:endParaRPr b="1" dirty="0">
                <a:latin typeface="Fira Sans" panose="020B0503050000020004" pitchFamily="34" charset="0"/>
                <a:ea typeface="Roboto"/>
                <a:cs typeface="Roboto"/>
                <a:sym typeface="Roboto"/>
              </a:endParaRPr>
            </a:p>
          </p:txBody>
        </p:sp>
      </p:grpSp>
      <p:grpSp>
        <p:nvGrpSpPr>
          <p:cNvPr id="5" name="Groupe 4">
            <a:extLst>
              <a:ext uri="{FF2B5EF4-FFF2-40B4-BE49-F238E27FC236}">
                <a16:creationId xmlns:a16="http://schemas.microsoft.com/office/drawing/2014/main" id="{D9B3FBC9-AB58-4AB5-ABF1-72BE55713568}"/>
              </a:ext>
            </a:extLst>
          </p:cNvPr>
          <p:cNvGrpSpPr/>
          <p:nvPr/>
        </p:nvGrpSpPr>
        <p:grpSpPr>
          <a:xfrm>
            <a:off x="6771026" y="1348556"/>
            <a:ext cx="3635454" cy="540150"/>
            <a:chOff x="6785804" y="1348556"/>
            <a:chExt cx="3635454" cy="540150"/>
          </a:xfrm>
        </p:grpSpPr>
        <p:sp>
          <p:nvSpPr>
            <p:cNvPr id="16" name="Google Shape;266;p19">
              <a:extLst>
                <a:ext uri="{FF2B5EF4-FFF2-40B4-BE49-F238E27FC236}">
                  <a16:creationId xmlns:a16="http://schemas.microsoft.com/office/drawing/2014/main" id="{6E6D8DD9-B712-4689-9599-C68985191140}"/>
                </a:ext>
              </a:extLst>
            </p:cNvPr>
            <p:cNvSpPr/>
            <p:nvPr/>
          </p:nvSpPr>
          <p:spPr>
            <a:xfrm flipH="1">
              <a:off x="6785804" y="1399274"/>
              <a:ext cx="350088" cy="424905"/>
            </a:xfrm>
            <a:custGeom>
              <a:avLst/>
              <a:gdLst/>
              <a:ahLst/>
              <a:cxnLst/>
              <a:rect l="l" t="t" r="r" b="b"/>
              <a:pathLst>
                <a:path w="25801" h="31315" extrusionOk="0">
                  <a:moveTo>
                    <a:pt x="0" y="1"/>
                  </a:moveTo>
                  <a:lnTo>
                    <a:pt x="0" y="31314"/>
                  </a:lnTo>
                  <a:lnTo>
                    <a:pt x="10144" y="31314"/>
                  </a:lnTo>
                  <a:cubicBezTo>
                    <a:pt x="18788" y="31314"/>
                    <a:pt x="25801" y="24301"/>
                    <a:pt x="25801" y="15657"/>
                  </a:cubicBezTo>
                  <a:cubicBezTo>
                    <a:pt x="25801" y="11335"/>
                    <a:pt x="24051" y="7418"/>
                    <a:pt x="21217" y="4585"/>
                  </a:cubicBezTo>
                  <a:cubicBezTo>
                    <a:pt x="18383" y="1751"/>
                    <a:pt x="14466" y="1"/>
                    <a:pt x="10144" y="1"/>
                  </a:cubicBezTo>
                  <a:close/>
                </a:path>
              </a:pathLst>
            </a:custGeom>
            <a:solidFill>
              <a:schemeClr val="accent1"/>
            </a:solidFill>
            <a:ln>
              <a:noFill/>
            </a:ln>
          </p:spPr>
          <p:txBody>
            <a:bodyPr spcFirstLastPara="1" wrap="square" lIns="99044" tIns="99044" rIns="99044" bIns="99044" anchor="ctr" anchorCtr="0">
              <a:noAutofit/>
            </a:bodyPr>
            <a:lstStyle/>
            <a:p>
              <a:endParaRPr sz="1600" dirty="0">
                <a:latin typeface="Fira Sans" panose="020B0503050000020004" pitchFamily="34" charset="0"/>
              </a:endParaRPr>
            </a:p>
          </p:txBody>
        </p:sp>
        <p:sp>
          <p:nvSpPr>
            <p:cNvPr id="21" name="Google Shape;272;p19">
              <a:extLst>
                <a:ext uri="{FF2B5EF4-FFF2-40B4-BE49-F238E27FC236}">
                  <a16:creationId xmlns:a16="http://schemas.microsoft.com/office/drawing/2014/main" id="{159BBE77-76B0-4887-96FE-7BDFA5324F07}"/>
                </a:ext>
              </a:extLst>
            </p:cNvPr>
            <p:cNvSpPr txBox="1"/>
            <p:nvPr/>
          </p:nvSpPr>
          <p:spPr>
            <a:xfrm>
              <a:off x="7413602" y="1348556"/>
              <a:ext cx="3007656" cy="540150"/>
            </a:xfrm>
            <a:prstGeom prst="rect">
              <a:avLst/>
            </a:prstGeom>
            <a:noFill/>
            <a:ln>
              <a:noFill/>
            </a:ln>
          </p:spPr>
          <p:txBody>
            <a:bodyPr spcFirstLastPara="1" wrap="square" lIns="99044" tIns="99044" rIns="99044" bIns="99044" anchor="ctr" anchorCtr="0">
              <a:noAutofit/>
            </a:bodyPr>
            <a:lstStyle/>
            <a:p>
              <a:pPr>
                <a:lnSpc>
                  <a:spcPct val="115000"/>
                </a:lnSpc>
              </a:pPr>
              <a:r>
                <a:rPr lang="en" b="1" dirty="0">
                  <a:latin typeface="Century Gothic" panose="020B0502020202020204" pitchFamily="34" charset="0"/>
                  <a:sym typeface="Roboto"/>
                </a:rPr>
                <a:t>CONTEXTE</a:t>
              </a:r>
              <a:endParaRPr b="1" dirty="0">
                <a:latin typeface="Century Gothic" panose="020B0502020202020204" pitchFamily="34" charset="0"/>
                <a:sym typeface="Roboto"/>
              </a:endParaRPr>
            </a:p>
          </p:txBody>
        </p:sp>
        <p:sp>
          <p:nvSpPr>
            <p:cNvPr id="26" name="Google Shape;281;p19">
              <a:extLst>
                <a:ext uri="{FF2B5EF4-FFF2-40B4-BE49-F238E27FC236}">
                  <a16:creationId xmlns:a16="http://schemas.microsoft.com/office/drawing/2014/main" id="{962020E4-FB53-4CD0-81B2-C523ACCB45EE}"/>
                </a:ext>
              </a:extLst>
            </p:cNvPr>
            <p:cNvSpPr txBox="1"/>
            <p:nvPr/>
          </p:nvSpPr>
          <p:spPr>
            <a:xfrm>
              <a:off x="6917702" y="1443987"/>
              <a:ext cx="780975" cy="330200"/>
            </a:xfrm>
            <a:prstGeom prst="rect">
              <a:avLst/>
            </a:prstGeom>
            <a:noFill/>
            <a:ln>
              <a:noFill/>
            </a:ln>
          </p:spPr>
          <p:txBody>
            <a:bodyPr spcFirstLastPara="1" wrap="square" lIns="99044" tIns="99044" rIns="99044" bIns="99044" anchor="ctr" anchorCtr="0">
              <a:noAutofit/>
            </a:bodyPr>
            <a:lstStyle/>
            <a:p>
              <a:pPr algn="ctr">
                <a:buClr>
                  <a:srgbClr val="000000"/>
                </a:buClr>
                <a:buSzPts val="1100"/>
              </a:pPr>
              <a:r>
                <a:rPr lang="fr-FR" b="1" dirty="0" smtClean="0">
                  <a:latin typeface="Fira Sans" panose="020B0503050000020004" pitchFamily="34" charset="0"/>
                  <a:ea typeface="Roboto"/>
                  <a:cs typeface="Roboto"/>
                  <a:sym typeface="Roboto"/>
                </a:rPr>
                <a:t>1</a:t>
              </a:r>
              <a:endParaRPr b="1" dirty="0">
                <a:latin typeface="Fira Sans" panose="020B0503050000020004" pitchFamily="34" charset="0"/>
                <a:ea typeface="Roboto"/>
                <a:cs typeface="Roboto"/>
                <a:sym typeface="Roboto"/>
              </a:endParaRPr>
            </a:p>
          </p:txBody>
        </p:sp>
      </p:grpSp>
      <p:grpSp>
        <p:nvGrpSpPr>
          <p:cNvPr id="7" name="Groupe 6">
            <a:extLst>
              <a:ext uri="{FF2B5EF4-FFF2-40B4-BE49-F238E27FC236}">
                <a16:creationId xmlns:a16="http://schemas.microsoft.com/office/drawing/2014/main" id="{A9300F28-39E1-4BD0-B205-2FC482282FD6}"/>
              </a:ext>
            </a:extLst>
          </p:cNvPr>
          <p:cNvGrpSpPr/>
          <p:nvPr/>
        </p:nvGrpSpPr>
        <p:grpSpPr>
          <a:xfrm>
            <a:off x="6771026" y="2254556"/>
            <a:ext cx="4941743" cy="540150"/>
            <a:chOff x="6785804" y="3077387"/>
            <a:chExt cx="4941743" cy="540150"/>
          </a:xfrm>
        </p:grpSpPr>
        <p:sp>
          <p:nvSpPr>
            <p:cNvPr id="20" name="Google Shape;271;p19">
              <a:extLst>
                <a:ext uri="{FF2B5EF4-FFF2-40B4-BE49-F238E27FC236}">
                  <a16:creationId xmlns:a16="http://schemas.microsoft.com/office/drawing/2014/main" id="{4E0D2C8E-2DA5-40A9-B05F-39F667D1BC3E}"/>
                </a:ext>
              </a:extLst>
            </p:cNvPr>
            <p:cNvSpPr/>
            <p:nvPr/>
          </p:nvSpPr>
          <p:spPr>
            <a:xfrm flipH="1">
              <a:off x="6785804" y="3155573"/>
              <a:ext cx="350088" cy="425069"/>
            </a:xfrm>
            <a:custGeom>
              <a:avLst/>
              <a:gdLst/>
              <a:ahLst/>
              <a:cxnLst/>
              <a:rect l="l" t="t" r="r" b="b"/>
              <a:pathLst>
                <a:path w="25801" h="31327" extrusionOk="0">
                  <a:moveTo>
                    <a:pt x="0" y="1"/>
                  </a:moveTo>
                  <a:lnTo>
                    <a:pt x="0" y="31326"/>
                  </a:lnTo>
                  <a:lnTo>
                    <a:pt x="10144" y="31326"/>
                  </a:lnTo>
                  <a:cubicBezTo>
                    <a:pt x="18788" y="31326"/>
                    <a:pt x="25801" y="24313"/>
                    <a:pt x="25801" y="15669"/>
                  </a:cubicBezTo>
                  <a:cubicBezTo>
                    <a:pt x="25801" y="11347"/>
                    <a:pt x="24051" y="7430"/>
                    <a:pt x="21217" y="4597"/>
                  </a:cubicBezTo>
                  <a:cubicBezTo>
                    <a:pt x="18383" y="1763"/>
                    <a:pt x="14466" y="1"/>
                    <a:pt x="10144" y="1"/>
                  </a:cubicBezTo>
                  <a:close/>
                </a:path>
              </a:pathLst>
            </a:custGeom>
            <a:solidFill>
              <a:schemeClr val="accent3"/>
            </a:solidFill>
            <a:ln>
              <a:noFill/>
            </a:ln>
          </p:spPr>
          <p:txBody>
            <a:bodyPr spcFirstLastPara="1" wrap="square" lIns="99044" tIns="99044" rIns="99044" bIns="99044" anchor="ctr" anchorCtr="0">
              <a:noAutofit/>
            </a:bodyPr>
            <a:lstStyle/>
            <a:p>
              <a:endParaRPr sz="1600" b="1" dirty="0">
                <a:latin typeface="Fira Sans" panose="020B0503050000020004" pitchFamily="34" charset="0"/>
              </a:endParaRPr>
            </a:p>
          </p:txBody>
        </p:sp>
        <p:sp>
          <p:nvSpPr>
            <p:cNvPr id="22" name="Google Shape;273;p19">
              <a:extLst>
                <a:ext uri="{FF2B5EF4-FFF2-40B4-BE49-F238E27FC236}">
                  <a16:creationId xmlns:a16="http://schemas.microsoft.com/office/drawing/2014/main" id="{437375AD-F331-4ADF-99D0-5FB7DC54E0AA}"/>
                </a:ext>
              </a:extLst>
            </p:cNvPr>
            <p:cNvSpPr txBox="1"/>
            <p:nvPr/>
          </p:nvSpPr>
          <p:spPr>
            <a:xfrm>
              <a:off x="7410361" y="3077387"/>
              <a:ext cx="4317186" cy="540150"/>
            </a:xfrm>
            <a:prstGeom prst="rect">
              <a:avLst/>
            </a:prstGeom>
            <a:noFill/>
            <a:ln>
              <a:noFill/>
            </a:ln>
          </p:spPr>
          <p:txBody>
            <a:bodyPr spcFirstLastPara="1" wrap="square" lIns="99044" tIns="99044" rIns="99044" bIns="99044" anchor="ctr" anchorCtr="0">
              <a:noAutofit/>
            </a:bodyPr>
            <a:lstStyle/>
            <a:p>
              <a:pPr lvl="0"/>
              <a:r>
                <a:rPr lang="fr-FR" b="1" dirty="0">
                  <a:latin typeface="Century Gothic" panose="020B0502020202020204" pitchFamily="34" charset="0"/>
                </a:rPr>
                <a:t>TECHNIQUES </a:t>
              </a:r>
              <a:r>
                <a:rPr lang="fr-FR" b="1" dirty="0" smtClean="0">
                  <a:latin typeface="Century Gothic" panose="020B0502020202020204" pitchFamily="34" charset="0"/>
                </a:rPr>
                <a:t>D’INVESTIGATION</a:t>
              </a:r>
              <a:endParaRPr lang="fr-FR" b="1" dirty="0">
                <a:latin typeface="Century Gothic" panose="020B0502020202020204" pitchFamily="34" charset="0"/>
              </a:endParaRPr>
            </a:p>
          </p:txBody>
        </p:sp>
        <p:sp>
          <p:nvSpPr>
            <p:cNvPr id="29" name="Google Shape;283;p19">
              <a:extLst>
                <a:ext uri="{FF2B5EF4-FFF2-40B4-BE49-F238E27FC236}">
                  <a16:creationId xmlns:a16="http://schemas.microsoft.com/office/drawing/2014/main" id="{7580FF01-562E-4B50-844B-9A818DA310A7}"/>
                </a:ext>
              </a:extLst>
            </p:cNvPr>
            <p:cNvSpPr txBox="1"/>
            <p:nvPr/>
          </p:nvSpPr>
          <p:spPr>
            <a:xfrm>
              <a:off x="6917702" y="3198301"/>
              <a:ext cx="780975" cy="330200"/>
            </a:xfrm>
            <a:prstGeom prst="rect">
              <a:avLst/>
            </a:prstGeom>
            <a:noFill/>
            <a:ln>
              <a:noFill/>
            </a:ln>
          </p:spPr>
          <p:txBody>
            <a:bodyPr spcFirstLastPara="1" wrap="square" lIns="99044" tIns="99044" rIns="99044" bIns="99044" anchor="ctr" anchorCtr="0">
              <a:noAutofit/>
            </a:bodyPr>
            <a:lstStyle/>
            <a:p>
              <a:pPr algn="ctr">
                <a:buClr>
                  <a:srgbClr val="000000"/>
                </a:buClr>
                <a:buSzPts val="1100"/>
              </a:pPr>
              <a:r>
                <a:rPr lang="fr-FR" b="1" dirty="0" smtClean="0">
                  <a:latin typeface="Fira Sans" panose="020B0503050000020004" pitchFamily="34" charset="0"/>
                  <a:ea typeface="Roboto"/>
                  <a:cs typeface="Roboto"/>
                  <a:sym typeface="Roboto"/>
                </a:rPr>
                <a:t>2</a:t>
              </a:r>
              <a:endParaRPr b="1" dirty="0">
                <a:latin typeface="Fira Sans" panose="020B0503050000020004" pitchFamily="34" charset="0"/>
                <a:ea typeface="Roboto"/>
                <a:cs typeface="Roboto"/>
                <a:sym typeface="Roboto"/>
              </a:endParaRPr>
            </a:p>
          </p:txBody>
        </p:sp>
      </p:grpSp>
      <p:grpSp>
        <p:nvGrpSpPr>
          <p:cNvPr id="37" name="Groupe 36">
            <a:extLst>
              <a:ext uri="{FF2B5EF4-FFF2-40B4-BE49-F238E27FC236}">
                <a16:creationId xmlns:a16="http://schemas.microsoft.com/office/drawing/2014/main" id="{CA344AC3-FCB5-4147-ACC4-4BB5C9265AF2}"/>
              </a:ext>
            </a:extLst>
          </p:cNvPr>
          <p:cNvGrpSpPr/>
          <p:nvPr/>
        </p:nvGrpSpPr>
        <p:grpSpPr>
          <a:xfrm>
            <a:off x="6727483" y="3236575"/>
            <a:ext cx="5203264" cy="540150"/>
            <a:chOff x="6771026" y="3916651"/>
            <a:chExt cx="5203264" cy="540150"/>
          </a:xfrm>
        </p:grpSpPr>
        <p:sp>
          <p:nvSpPr>
            <p:cNvPr id="19" name="Google Shape;270;p19">
              <a:extLst>
                <a:ext uri="{FF2B5EF4-FFF2-40B4-BE49-F238E27FC236}">
                  <a16:creationId xmlns:a16="http://schemas.microsoft.com/office/drawing/2014/main" id="{EFDF26E4-CF21-4585-8718-C10E64C477AE}"/>
                </a:ext>
              </a:extLst>
            </p:cNvPr>
            <p:cNvSpPr/>
            <p:nvPr/>
          </p:nvSpPr>
          <p:spPr>
            <a:xfrm>
              <a:off x="6771026" y="3971917"/>
              <a:ext cx="350101" cy="424905"/>
            </a:xfrm>
            <a:custGeom>
              <a:avLst/>
              <a:gdLst/>
              <a:ahLst/>
              <a:cxnLst/>
              <a:rect l="l" t="t" r="r" b="b"/>
              <a:pathLst>
                <a:path w="25802" h="31315" extrusionOk="0">
                  <a:moveTo>
                    <a:pt x="15657" y="1"/>
                  </a:moveTo>
                  <a:cubicBezTo>
                    <a:pt x="11335" y="1"/>
                    <a:pt x="7418" y="1751"/>
                    <a:pt x="4584" y="4585"/>
                  </a:cubicBezTo>
                  <a:cubicBezTo>
                    <a:pt x="1751" y="7418"/>
                    <a:pt x="0" y="11336"/>
                    <a:pt x="0" y="15657"/>
                  </a:cubicBezTo>
                  <a:cubicBezTo>
                    <a:pt x="0" y="24313"/>
                    <a:pt x="7013" y="31314"/>
                    <a:pt x="15657" y="31314"/>
                  </a:cubicBezTo>
                  <a:lnTo>
                    <a:pt x="25801" y="31314"/>
                  </a:lnTo>
                  <a:lnTo>
                    <a:pt x="25801" y="1"/>
                  </a:lnTo>
                  <a:close/>
                </a:path>
              </a:pathLst>
            </a:custGeom>
            <a:solidFill>
              <a:schemeClr val="accent6"/>
            </a:solidFill>
            <a:ln>
              <a:noFill/>
            </a:ln>
          </p:spPr>
          <p:txBody>
            <a:bodyPr spcFirstLastPara="1" wrap="square" lIns="99044" tIns="99044" rIns="99044" bIns="99044" anchor="ctr" anchorCtr="0">
              <a:noAutofit/>
            </a:bodyPr>
            <a:lstStyle/>
            <a:p>
              <a:endParaRPr sz="1600" dirty="0">
                <a:latin typeface="Fira Sans" panose="020B0503050000020004" pitchFamily="34" charset="0"/>
              </a:endParaRPr>
            </a:p>
          </p:txBody>
        </p:sp>
        <p:sp>
          <p:nvSpPr>
            <p:cNvPr id="23" name="Google Shape;274;p19">
              <a:extLst>
                <a:ext uri="{FF2B5EF4-FFF2-40B4-BE49-F238E27FC236}">
                  <a16:creationId xmlns:a16="http://schemas.microsoft.com/office/drawing/2014/main" id="{0BA0A035-D61A-4DF0-9211-4F066FEA1437}"/>
                </a:ext>
              </a:extLst>
            </p:cNvPr>
            <p:cNvSpPr txBox="1"/>
            <p:nvPr/>
          </p:nvSpPr>
          <p:spPr>
            <a:xfrm>
              <a:off x="7418334" y="3916651"/>
              <a:ext cx="4555956" cy="540150"/>
            </a:xfrm>
            <a:prstGeom prst="rect">
              <a:avLst/>
            </a:prstGeom>
            <a:noFill/>
            <a:ln>
              <a:noFill/>
            </a:ln>
          </p:spPr>
          <p:txBody>
            <a:bodyPr spcFirstLastPara="1" wrap="square" lIns="99044" tIns="99044" rIns="99044" bIns="99044" anchor="ctr" anchorCtr="0">
              <a:noAutofit/>
            </a:bodyPr>
            <a:lstStyle/>
            <a:p>
              <a:pPr lvl="0"/>
              <a:r>
                <a:rPr lang="fr-FR" b="1" dirty="0">
                  <a:latin typeface="Century Gothic" panose="020B0502020202020204" pitchFamily="34" charset="0"/>
                </a:rPr>
                <a:t>MÉCANISMES DE FRAUDE RÉVÉLÉS</a:t>
              </a:r>
            </a:p>
          </p:txBody>
        </p:sp>
        <p:sp>
          <p:nvSpPr>
            <p:cNvPr id="30" name="Google Shape;283;p19">
              <a:extLst>
                <a:ext uri="{FF2B5EF4-FFF2-40B4-BE49-F238E27FC236}">
                  <a16:creationId xmlns:a16="http://schemas.microsoft.com/office/drawing/2014/main" id="{DAC3D51A-8DA5-420C-B92F-F13803FEA313}"/>
                </a:ext>
              </a:extLst>
            </p:cNvPr>
            <p:cNvSpPr txBox="1"/>
            <p:nvPr/>
          </p:nvSpPr>
          <p:spPr>
            <a:xfrm>
              <a:off x="6908738" y="4036498"/>
              <a:ext cx="780975" cy="330200"/>
            </a:xfrm>
            <a:prstGeom prst="rect">
              <a:avLst/>
            </a:prstGeom>
            <a:noFill/>
            <a:ln>
              <a:noFill/>
            </a:ln>
          </p:spPr>
          <p:txBody>
            <a:bodyPr spcFirstLastPara="1" wrap="square" lIns="99044" tIns="99044" rIns="99044" bIns="99044" anchor="ctr" anchorCtr="0">
              <a:noAutofit/>
            </a:bodyPr>
            <a:lstStyle/>
            <a:p>
              <a:pPr algn="ctr">
                <a:buClr>
                  <a:srgbClr val="000000"/>
                </a:buClr>
                <a:buSzPts val="1100"/>
              </a:pPr>
              <a:r>
                <a:rPr lang="fr-FR" b="1" dirty="0" smtClean="0">
                  <a:latin typeface="Fira Sans" panose="020B0503050000020004" pitchFamily="34" charset="0"/>
                  <a:ea typeface="Roboto"/>
                  <a:cs typeface="Roboto"/>
                  <a:sym typeface="Roboto"/>
                </a:rPr>
                <a:t>3</a:t>
              </a:r>
              <a:endParaRPr b="1" dirty="0">
                <a:latin typeface="Fira Sans" panose="020B0503050000020004" pitchFamily="34" charset="0"/>
                <a:ea typeface="Roboto"/>
                <a:cs typeface="Roboto"/>
                <a:sym typeface="Roboto"/>
              </a:endParaRPr>
            </a:p>
          </p:txBody>
        </p:sp>
      </p:grpSp>
      <p:pic>
        <p:nvPicPr>
          <p:cNvPr id="4" name="Image 3">
            <a:extLst>
              <a:ext uri="{FF2B5EF4-FFF2-40B4-BE49-F238E27FC236}">
                <a16:creationId xmlns:a16="http://schemas.microsoft.com/office/drawing/2014/main" id="{59790865-7E07-4194-B369-9DFC521E918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778" b="89778" l="8889" r="92889">
                        <a14:foregroundMark x1="31111" y1="47111" x2="31111" y2="47111"/>
                        <a14:foregroundMark x1="31556" y1="54667" x2="31556" y2="54667"/>
                        <a14:foregroundMark x1="29778" y1="44889" x2="93333" y2="51111"/>
                        <a14:foregroundMark x1="25778" y1="56444" x2="90222" y2="51111"/>
                        <a14:foregroundMark x1="90222" y1="51111" x2="92444" y2="51111"/>
                        <a14:foregroundMark x1="15556" y1="57333" x2="60889" y2="60444"/>
                        <a14:foregroundMark x1="60889" y1="60444" x2="84444" y2="54667"/>
                        <a14:foregroundMark x1="41333" y1="44444" x2="79556" y2="43556"/>
                        <a14:foregroundMark x1="79556" y1="43556" x2="76444" y2="61333"/>
                        <a14:foregroundMark x1="80444" y1="44889" x2="74222" y2="61333"/>
                        <a14:foregroundMark x1="88444" y1="48000" x2="88444" y2="48000"/>
                        <a14:foregroundMark x1="88000" y1="44889" x2="88000" y2="44889"/>
                        <a14:foregroundMark x1="88000" y1="44889" x2="88000" y2="44889"/>
                        <a14:foregroundMark x1="91111" y1="44889" x2="91111" y2="44889"/>
                        <a14:foregroundMark x1="91111" y1="58667" x2="91111" y2="58667"/>
                        <a14:foregroundMark x1="84444" y1="57333" x2="77778" y2="60000"/>
                        <a14:foregroundMark x1="12889" y1="51556" x2="12889" y2="51556"/>
                        <a14:foregroundMark x1="8889" y1="58667" x2="8889" y2="58667"/>
                        <a14:foregroundMark x1="10222" y1="52444" x2="10222" y2="52444"/>
                        <a14:foregroundMark x1="13333" y1="43111" x2="20444" y2="64444"/>
                        <a14:foregroundMark x1="20444" y1="64444" x2="24889" y2="57333"/>
                      </a14:backgroundRemoval>
                    </a14:imgEffect>
                  </a14:imgLayer>
                </a14:imgProps>
              </a:ext>
              <a:ext uri="{28A0092B-C50C-407E-A947-70E740481C1C}">
                <a14:useLocalDpi xmlns:a14="http://schemas.microsoft.com/office/drawing/2010/main" val="0"/>
              </a:ext>
            </a:extLst>
          </a:blip>
          <a:srcRect t="32717" b="30173"/>
          <a:stretch/>
        </p:blipFill>
        <p:spPr>
          <a:xfrm>
            <a:off x="1033547" y="1076737"/>
            <a:ext cx="2143125" cy="795300"/>
          </a:xfrm>
          <a:prstGeom prst="rect">
            <a:avLst/>
          </a:prstGeom>
        </p:spPr>
      </p:pic>
      <p:grpSp>
        <p:nvGrpSpPr>
          <p:cNvPr id="39" name="Groupe 38">
            <a:extLst>
              <a:ext uri="{FF2B5EF4-FFF2-40B4-BE49-F238E27FC236}">
                <a16:creationId xmlns:a16="http://schemas.microsoft.com/office/drawing/2014/main" id="{7CDA3A39-0902-4C0B-AB35-82A9A7EAF5B8}"/>
              </a:ext>
            </a:extLst>
          </p:cNvPr>
          <p:cNvGrpSpPr/>
          <p:nvPr/>
        </p:nvGrpSpPr>
        <p:grpSpPr>
          <a:xfrm>
            <a:off x="6755237" y="5138887"/>
            <a:ext cx="5559861" cy="540150"/>
            <a:chOff x="6775509" y="5668608"/>
            <a:chExt cx="5559861" cy="540150"/>
          </a:xfrm>
        </p:grpSpPr>
        <p:sp>
          <p:nvSpPr>
            <p:cNvPr id="31" name="Google Shape;268;p19">
              <a:extLst>
                <a:ext uri="{FF2B5EF4-FFF2-40B4-BE49-F238E27FC236}">
                  <a16:creationId xmlns:a16="http://schemas.microsoft.com/office/drawing/2014/main" id="{2A3640DB-0467-4075-8775-DC92D1D53350}"/>
                </a:ext>
              </a:extLst>
            </p:cNvPr>
            <p:cNvSpPr/>
            <p:nvPr/>
          </p:nvSpPr>
          <p:spPr>
            <a:xfrm>
              <a:off x="6775509" y="5701862"/>
              <a:ext cx="350101" cy="424905"/>
            </a:xfrm>
            <a:custGeom>
              <a:avLst/>
              <a:gdLst/>
              <a:ahLst/>
              <a:cxnLst/>
              <a:rect l="l" t="t" r="r" b="b"/>
              <a:pathLst>
                <a:path w="25802" h="31315" extrusionOk="0">
                  <a:moveTo>
                    <a:pt x="15657" y="1"/>
                  </a:moveTo>
                  <a:cubicBezTo>
                    <a:pt x="11335" y="1"/>
                    <a:pt x="7418" y="1751"/>
                    <a:pt x="4584" y="4585"/>
                  </a:cubicBezTo>
                  <a:cubicBezTo>
                    <a:pt x="1751" y="7418"/>
                    <a:pt x="0" y="11335"/>
                    <a:pt x="0" y="15657"/>
                  </a:cubicBezTo>
                  <a:cubicBezTo>
                    <a:pt x="0" y="24313"/>
                    <a:pt x="7013" y="31314"/>
                    <a:pt x="15657" y="31314"/>
                  </a:cubicBezTo>
                  <a:lnTo>
                    <a:pt x="25801" y="31314"/>
                  </a:lnTo>
                  <a:lnTo>
                    <a:pt x="25801" y="1"/>
                  </a:lnTo>
                  <a:close/>
                </a:path>
              </a:pathLst>
            </a:custGeom>
            <a:solidFill>
              <a:srgbClr val="7030A0"/>
            </a:solidFill>
            <a:ln>
              <a:noFill/>
            </a:ln>
          </p:spPr>
          <p:txBody>
            <a:bodyPr spcFirstLastPara="1" wrap="square" lIns="99044" tIns="99044" rIns="99044" bIns="99044" anchor="ctr" anchorCtr="0">
              <a:noAutofit/>
            </a:bodyPr>
            <a:lstStyle/>
            <a:p>
              <a:endParaRPr sz="1600" dirty="0">
                <a:latin typeface="Fira Sans" panose="020B0503050000020004" pitchFamily="34" charset="0"/>
              </a:endParaRPr>
            </a:p>
          </p:txBody>
        </p:sp>
        <p:sp>
          <p:nvSpPr>
            <p:cNvPr id="32" name="Google Shape;277;p19">
              <a:extLst>
                <a:ext uri="{FF2B5EF4-FFF2-40B4-BE49-F238E27FC236}">
                  <a16:creationId xmlns:a16="http://schemas.microsoft.com/office/drawing/2014/main" id="{30E61620-E4BA-49A0-B47C-5A607BA861BF}"/>
                </a:ext>
              </a:extLst>
            </p:cNvPr>
            <p:cNvSpPr txBox="1"/>
            <p:nvPr/>
          </p:nvSpPr>
          <p:spPr>
            <a:xfrm>
              <a:off x="7415855" y="5668608"/>
              <a:ext cx="4919515" cy="540150"/>
            </a:xfrm>
            <a:prstGeom prst="rect">
              <a:avLst/>
            </a:prstGeom>
            <a:noFill/>
            <a:ln>
              <a:noFill/>
            </a:ln>
          </p:spPr>
          <p:txBody>
            <a:bodyPr spcFirstLastPara="1" wrap="square" lIns="99044" tIns="99044" rIns="99044" bIns="99044" anchor="ctr" anchorCtr="0">
              <a:noAutofit/>
            </a:bodyPr>
            <a:lstStyle/>
            <a:p>
              <a:pPr lvl="0"/>
              <a:r>
                <a:rPr lang="fr-FR" b="1" dirty="0" smtClean="0">
                  <a:latin typeface="Century Gothic" panose="020B0502020202020204" pitchFamily="34" charset="0"/>
                </a:rPr>
                <a:t>COLLABORATION DGI-DGD</a:t>
              </a:r>
              <a:endParaRPr lang="fr-FR" b="1" dirty="0">
                <a:latin typeface="Century Gothic" panose="020B0502020202020204" pitchFamily="34" charset="0"/>
              </a:endParaRPr>
            </a:p>
          </p:txBody>
        </p:sp>
        <p:sp>
          <p:nvSpPr>
            <p:cNvPr id="33" name="Google Shape;279;p19">
              <a:extLst>
                <a:ext uri="{FF2B5EF4-FFF2-40B4-BE49-F238E27FC236}">
                  <a16:creationId xmlns:a16="http://schemas.microsoft.com/office/drawing/2014/main" id="{ED064761-F6A8-4DDD-9757-B47C53A1668A}"/>
                </a:ext>
              </a:extLst>
            </p:cNvPr>
            <p:cNvSpPr txBox="1"/>
            <p:nvPr/>
          </p:nvSpPr>
          <p:spPr>
            <a:xfrm>
              <a:off x="6960848" y="5760148"/>
              <a:ext cx="780975" cy="330200"/>
            </a:xfrm>
            <a:prstGeom prst="rect">
              <a:avLst/>
            </a:prstGeom>
            <a:noFill/>
            <a:ln>
              <a:noFill/>
            </a:ln>
          </p:spPr>
          <p:txBody>
            <a:bodyPr spcFirstLastPara="1" wrap="square" lIns="99044" tIns="99044" rIns="99044" bIns="99044" anchor="ctr" anchorCtr="0">
              <a:noAutofit/>
            </a:bodyPr>
            <a:lstStyle/>
            <a:p>
              <a:pPr algn="ctr">
                <a:buClr>
                  <a:srgbClr val="000000"/>
                </a:buClr>
                <a:buSzPts val="1100"/>
              </a:pPr>
              <a:r>
                <a:rPr lang="fr-FR" b="1" dirty="0" smtClean="0">
                  <a:latin typeface="Fira Sans" panose="020B0503050000020004" pitchFamily="34" charset="0"/>
                  <a:ea typeface="Roboto"/>
                  <a:cs typeface="Roboto"/>
                  <a:sym typeface="Roboto"/>
                </a:rPr>
                <a:t>5</a:t>
              </a:r>
              <a:endParaRPr b="1" dirty="0">
                <a:latin typeface="Fira Sans" panose="020B0503050000020004" pitchFamily="34" charset="0"/>
                <a:ea typeface="Roboto"/>
                <a:cs typeface="Roboto"/>
                <a:sym typeface="Roboto"/>
              </a:endParaRPr>
            </a:p>
          </p:txBody>
        </p:sp>
      </p:grpSp>
      <p:grpSp>
        <p:nvGrpSpPr>
          <p:cNvPr id="41" name="Groupe 40">
            <a:extLst>
              <a:ext uri="{FF2B5EF4-FFF2-40B4-BE49-F238E27FC236}">
                <a16:creationId xmlns:a16="http://schemas.microsoft.com/office/drawing/2014/main" id="{CE2F9393-C725-4DC2-B9AB-820DFFBA5DD4}"/>
              </a:ext>
            </a:extLst>
          </p:cNvPr>
          <p:cNvGrpSpPr/>
          <p:nvPr/>
        </p:nvGrpSpPr>
        <p:grpSpPr>
          <a:xfrm>
            <a:off x="6750754" y="6201158"/>
            <a:ext cx="5643877" cy="540150"/>
            <a:chOff x="6771026" y="4820153"/>
            <a:chExt cx="5643877" cy="540150"/>
          </a:xfrm>
        </p:grpSpPr>
        <p:sp>
          <p:nvSpPr>
            <p:cNvPr id="42" name="Google Shape;268;p19">
              <a:extLst>
                <a:ext uri="{FF2B5EF4-FFF2-40B4-BE49-F238E27FC236}">
                  <a16:creationId xmlns:a16="http://schemas.microsoft.com/office/drawing/2014/main" id="{AB8DB87E-FE41-45FE-8F9C-305D06444AD6}"/>
                </a:ext>
              </a:extLst>
            </p:cNvPr>
            <p:cNvSpPr/>
            <p:nvPr/>
          </p:nvSpPr>
          <p:spPr>
            <a:xfrm>
              <a:off x="6771026" y="4877112"/>
              <a:ext cx="350101" cy="424905"/>
            </a:xfrm>
            <a:custGeom>
              <a:avLst/>
              <a:gdLst/>
              <a:ahLst/>
              <a:cxnLst/>
              <a:rect l="l" t="t" r="r" b="b"/>
              <a:pathLst>
                <a:path w="25802" h="31315" extrusionOk="0">
                  <a:moveTo>
                    <a:pt x="15657" y="1"/>
                  </a:moveTo>
                  <a:cubicBezTo>
                    <a:pt x="11335" y="1"/>
                    <a:pt x="7418" y="1751"/>
                    <a:pt x="4584" y="4585"/>
                  </a:cubicBezTo>
                  <a:cubicBezTo>
                    <a:pt x="1751" y="7418"/>
                    <a:pt x="0" y="11335"/>
                    <a:pt x="0" y="15657"/>
                  </a:cubicBezTo>
                  <a:cubicBezTo>
                    <a:pt x="0" y="24313"/>
                    <a:pt x="7013" y="31314"/>
                    <a:pt x="15657" y="31314"/>
                  </a:cubicBezTo>
                  <a:lnTo>
                    <a:pt x="25801" y="31314"/>
                  </a:lnTo>
                  <a:lnTo>
                    <a:pt x="25801" y="1"/>
                  </a:lnTo>
                  <a:close/>
                </a:path>
              </a:pathLst>
            </a:custGeom>
            <a:solidFill>
              <a:schemeClr val="accent4"/>
            </a:solidFill>
            <a:ln>
              <a:noFill/>
            </a:ln>
          </p:spPr>
          <p:txBody>
            <a:bodyPr spcFirstLastPara="1" wrap="square" lIns="99044" tIns="99044" rIns="99044" bIns="99044" anchor="ctr" anchorCtr="0">
              <a:noAutofit/>
            </a:bodyPr>
            <a:lstStyle/>
            <a:p>
              <a:endParaRPr sz="1600" dirty="0">
                <a:latin typeface="Fira Sans" panose="020B0503050000020004" pitchFamily="34" charset="0"/>
              </a:endParaRPr>
            </a:p>
          </p:txBody>
        </p:sp>
        <p:sp>
          <p:nvSpPr>
            <p:cNvPr id="43" name="Google Shape;277;p19">
              <a:extLst>
                <a:ext uri="{FF2B5EF4-FFF2-40B4-BE49-F238E27FC236}">
                  <a16:creationId xmlns:a16="http://schemas.microsoft.com/office/drawing/2014/main" id="{E4379682-750C-4B7E-B23B-C933CC283B1F}"/>
                </a:ext>
              </a:extLst>
            </p:cNvPr>
            <p:cNvSpPr txBox="1"/>
            <p:nvPr/>
          </p:nvSpPr>
          <p:spPr>
            <a:xfrm>
              <a:off x="7418334" y="4820153"/>
              <a:ext cx="4996569" cy="540150"/>
            </a:xfrm>
            <a:prstGeom prst="rect">
              <a:avLst/>
            </a:prstGeom>
            <a:noFill/>
            <a:ln>
              <a:noFill/>
            </a:ln>
          </p:spPr>
          <p:txBody>
            <a:bodyPr spcFirstLastPara="1" wrap="square" lIns="99044" tIns="99044" rIns="99044" bIns="99044" anchor="ctr" anchorCtr="0">
              <a:noAutofit/>
            </a:bodyPr>
            <a:lstStyle/>
            <a:p>
              <a:pPr lvl="0"/>
              <a:r>
                <a:rPr lang="fr-FR" b="1" dirty="0" smtClean="0">
                  <a:latin typeface="Century Gothic" panose="020B0502020202020204" pitchFamily="34" charset="0"/>
                </a:rPr>
                <a:t>RECOMMANDATIONS</a:t>
              </a:r>
              <a:endParaRPr lang="fr-FR" b="1" dirty="0">
                <a:latin typeface="Century Gothic" panose="020B0502020202020204" pitchFamily="34" charset="0"/>
              </a:endParaRPr>
            </a:p>
          </p:txBody>
        </p:sp>
        <p:sp>
          <p:nvSpPr>
            <p:cNvPr id="44" name="Google Shape;279;p19">
              <a:extLst>
                <a:ext uri="{FF2B5EF4-FFF2-40B4-BE49-F238E27FC236}">
                  <a16:creationId xmlns:a16="http://schemas.microsoft.com/office/drawing/2014/main" id="{11646AC2-66AB-475C-9665-ABFFCB41F900}"/>
                </a:ext>
              </a:extLst>
            </p:cNvPr>
            <p:cNvSpPr txBox="1"/>
            <p:nvPr/>
          </p:nvSpPr>
          <p:spPr>
            <a:xfrm>
              <a:off x="6917702" y="4920172"/>
              <a:ext cx="780975" cy="330200"/>
            </a:xfrm>
            <a:prstGeom prst="rect">
              <a:avLst/>
            </a:prstGeom>
            <a:noFill/>
            <a:ln>
              <a:noFill/>
            </a:ln>
          </p:spPr>
          <p:txBody>
            <a:bodyPr spcFirstLastPara="1" wrap="square" lIns="99044" tIns="99044" rIns="99044" bIns="99044" anchor="ctr" anchorCtr="0">
              <a:noAutofit/>
            </a:bodyPr>
            <a:lstStyle/>
            <a:p>
              <a:pPr algn="ctr">
                <a:buClr>
                  <a:srgbClr val="000000"/>
                </a:buClr>
                <a:buSzPts val="1100"/>
              </a:pPr>
              <a:r>
                <a:rPr lang="fr-FR" b="1" dirty="0" smtClean="0">
                  <a:latin typeface="Fira Sans" panose="020B0503050000020004" pitchFamily="34" charset="0"/>
                  <a:ea typeface="Roboto"/>
                  <a:cs typeface="Roboto"/>
                  <a:sym typeface="Roboto"/>
                </a:rPr>
                <a:t>6</a:t>
              </a:r>
              <a:endParaRPr b="1" dirty="0">
                <a:latin typeface="Fira Sans" panose="020B0503050000020004" pitchFamily="34" charset="0"/>
                <a:ea typeface="Roboto"/>
                <a:cs typeface="Roboto"/>
                <a:sym typeface="Roboto"/>
              </a:endParaRPr>
            </a:p>
          </p:txBody>
        </p:sp>
      </p:grpSp>
    </p:spTree>
    <p:extLst>
      <p:ext uri="{BB962C8B-B14F-4D97-AF65-F5344CB8AC3E}">
        <p14:creationId xmlns:p14="http://schemas.microsoft.com/office/powerpoint/2010/main" val="2065176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FDA534-6A3B-446A-BE31-11EFB59DCA7B}"/>
              </a:ext>
            </a:extLst>
          </p:cNvPr>
          <p:cNvSpPr>
            <a:spLocks noGrp="1"/>
          </p:cNvSpPr>
          <p:nvPr>
            <p:ph type="title"/>
          </p:nvPr>
        </p:nvSpPr>
        <p:spPr>
          <a:xfrm>
            <a:off x="838200" y="605595"/>
            <a:ext cx="10515600" cy="919978"/>
          </a:xfrm>
        </p:spPr>
        <p:txBody>
          <a:bodyPr/>
          <a:lstStyle/>
          <a:p>
            <a:pPr algn="ctr"/>
            <a:r>
              <a:rPr lang="fr-FR" b="1" dirty="0">
                <a:latin typeface="Century Gothic" panose="020B0502020202020204" pitchFamily="34" charset="0"/>
              </a:rPr>
              <a:t>1. CONTEXTE</a:t>
            </a:r>
          </a:p>
        </p:txBody>
      </p:sp>
      <p:sp>
        <p:nvSpPr>
          <p:cNvPr id="5" name="Espace réservé du numéro de diapositive 4">
            <a:extLst>
              <a:ext uri="{FF2B5EF4-FFF2-40B4-BE49-F238E27FC236}">
                <a16:creationId xmlns:a16="http://schemas.microsoft.com/office/drawing/2014/main" id="{6FA73575-0F62-468F-BB60-15A4DDB63FFF}"/>
              </a:ext>
            </a:extLst>
          </p:cNvPr>
          <p:cNvSpPr>
            <a:spLocks noGrp="1"/>
          </p:cNvSpPr>
          <p:nvPr>
            <p:ph type="sldNum" sz="quarter" idx="12"/>
          </p:nvPr>
        </p:nvSpPr>
        <p:spPr/>
        <p:txBody>
          <a:bodyPr/>
          <a:lstStyle/>
          <a:p>
            <a:fld id="{4D8946D9-692A-4714-839D-53234A93F90C}" type="slidenum">
              <a:rPr lang="fr-FR" sz="2000" b="1" smtClean="0">
                <a:latin typeface="Century Gothic" panose="020B0502020202020204" pitchFamily="34" charset="0"/>
              </a:rPr>
              <a:t>2</a:t>
            </a:fld>
            <a:endParaRPr lang="fr-FR" sz="2000" b="1" dirty="0">
              <a:latin typeface="Century Gothic" panose="020B0502020202020204" pitchFamily="34" charset="0"/>
            </a:endParaRPr>
          </a:p>
        </p:txBody>
      </p:sp>
      <p:sp>
        <p:nvSpPr>
          <p:cNvPr id="28" name="Google Shape;277;p19">
            <a:extLst>
              <a:ext uri="{FF2B5EF4-FFF2-40B4-BE49-F238E27FC236}">
                <a16:creationId xmlns:a16="http://schemas.microsoft.com/office/drawing/2014/main" id="{530E9513-CFC9-4DDE-8561-1575CB8B8224}"/>
              </a:ext>
            </a:extLst>
          </p:cNvPr>
          <p:cNvSpPr txBox="1"/>
          <p:nvPr/>
        </p:nvSpPr>
        <p:spPr>
          <a:xfrm>
            <a:off x="1326562" y="1979330"/>
            <a:ext cx="10247329" cy="2307437"/>
          </a:xfrm>
          <a:prstGeom prst="rect">
            <a:avLst/>
          </a:prstGeom>
          <a:noFill/>
          <a:ln>
            <a:noFill/>
          </a:ln>
        </p:spPr>
        <p:txBody>
          <a:bodyPr spcFirstLastPara="1" wrap="square" lIns="99044" tIns="99044" rIns="99044" bIns="99044" anchor="ctr" anchorCtr="0">
            <a:noAutofit/>
          </a:bodyPr>
          <a:lstStyle/>
          <a:p>
            <a:pPr marL="0" indent="0" algn="just">
              <a:buNone/>
            </a:pPr>
            <a:r>
              <a:rPr lang="fr-FR" sz="2800" dirty="0">
                <a:solidFill>
                  <a:srgbClr val="383838"/>
                </a:solidFill>
                <a:latin typeface="DM Sans" pitchFamily="34" charset="0"/>
                <a:ea typeface="DM Sans" pitchFamily="34" charset="-122"/>
                <a:cs typeface="DM Sans" pitchFamily="34" charset="-120"/>
              </a:rPr>
              <a:t>Le 15 février 2022, un acteur majeur de la filière de fer à béton en Côte d’Ivoire a porté à la connaissance du Ministère des Finances et du Budget, l’existence de potentielles pratiques frauduleuses menaçant l’environnement concurrentiel.</a:t>
            </a:r>
          </a:p>
        </p:txBody>
      </p:sp>
      <p:pic>
        <p:nvPicPr>
          <p:cNvPr id="4" name="Image 3">
            <a:extLst>
              <a:ext uri="{FF2B5EF4-FFF2-40B4-BE49-F238E27FC236}">
                <a16:creationId xmlns:a16="http://schemas.microsoft.com/office/drawing/2014/main" id="{5175F71D-AA79-4B81-BFF3-5A1660A998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51714" y="4870239"/>
            <a:ext cx="1773600" cy="1668673"/>
          </a:xfrm>
          <a:prstGeom prst="rect">
            <a:avLst/>
          </a:prstGeom>
        </p:spPr>
      </p:pic>
      <p:cxnSp>
        <p:nvCxnSpPr>
          <p:cNvPr id="25" name="Connecteur droit 24">
            <a:extLst>
              <a:ext uri="{FF2B5EF4-FFF2-40B4-BE49-F238E27FC236}">
                <a16:creationId xmlns:a16="http://schemas.microsoft.com/office/drawing/2014/main" id="{F9DB81A5-1460-4C14-BE31-55BDEAB274C8}"/>
              </a:ext>
            </a:extLst>
          </p:cNvPr>
          <p:cNvCxnSpPr/>
          <p:nvPr/>
        </p:nvCxnSpPr>
        <p:spPr>
          <a:xfrm>
            <a:off x="1099751" y="1655286"/>
            <a:ext cx="10700952" cy="0"/>
          </a:xfrm>
          <a:prstGeom prst="line">
            <a:avLst/>
          </a:prstGeom>
          <a:ln w="114300" cmpd="thickThi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674119155"/>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FBAB8A2-DCA8-4551-AAAE-F1E4BEA6A260}"/>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521042" y="2208855"/>
            <a:ext cx="1670958" cy="1751300"/>
          </a:xfrm>
          <a:prstGeom prst="rect">
            <a:avLst/>
          </a:prstGeom>
        </p:spPr>
      </p:pic>
      <p:sp>
        <p:nvSpPr>
          <p:cNvPr id="8" name="Titre 1">
            <a:extLst>
              <a:ext uri="{FF2B5EF4-FFF2-40B4-BE49-F238E27FC236}">
                <a16:creationId xmlns:a16="http://schemas.microsoft.com/office/drawing/2014/main" id="{1996637A-A40B-4A25-A561-E0106CF4D23F}"/>
              </a:ext>
            </a:extLst>
          </p:cNvPr>
          <p:cNvSpPr>
            <a:spLocks noGrp="1"/>
          </p:cNvSpPr>
          <p:nvPr>
            <p:ph type="title"/>
          </p:nvPr>
        </p:nvSpPr>
        <p:spPr>
          <a:xfrm>
            <a:off x="1284662" y="8115"/>
            <a:ext cx="10515600" cy="926059"/>
          </a:xfrm>
        </p:spPr>
        <p:txBody>
          <a:bodyPr>
            <a:normAutofit/>
          </a:bodyPr>
          <a:lstStyle/>
          <a:p>
            <a:pPr algn="ctr"/>
            <a:r>
              <a:rPr lang="fr-FR" b="1" dirty="0">
                <a:latin typeface="Century Gothic" panose="020B0502020202020204" pitchFamily="34" charset="0"/>
              </a:rPr>
              <a:t>2</a:t>
            </a:r>
            <a:r>
              <a:rPr lang="fr-FR" b="1" dirty="0" smtClean="0">
                <a:latin typeface="Century Gothic" panose="020B0502020202020204" pitchFamily="34" charset="0"/>
              </a:rPr>
              <a:t>. </a:t>
            </a:r>
            <a:r>
              <a:rPr lang="fr-FR" b="1" dirty="0">
                <a:latin typeface="Century Gothic" panose="020B0502020202020204" pitchFamily="34" charset="0"/>
                <a:ea typeface="Roboto"/>
                <a:cs typeface="Roboto"/>
                <a:sym typeface="Roboto"/>
              </a:rPr>
              <a:t>TECHNIQUES </a:t>
            </a:r>
            <a:r>
              <a:rPr lang="fr-FR" b="1" dirty="0" smtClean="0">
                <a:latin typeface="Century Gothic" panose="020B0502020202020204" pitchFamily="34" charset="0"/>
                <a:ea typeface="Roboto"/>
                <a:cs typeface="Roboto"/>
                <a:sym typeface="Roboto"/>
              </a:rPr>
              <a:t>D’INVESTIGATION</a:t>
            </a:r>
            <a:r>
              <a:rPr lang="fr-FR" b="1" dirty="0">
                <a:latin typeface="Century Gothic" panose="020B0502020202020204" pitchFamily="34" charset="0"/>
                <a:ea typeface="Roboto"/>
                <a:cs typeface="Roboto"/>
                <a:sym typeface="Roboto"/>
              </a:rPr>
              <a:t>	</a:t>
            </a:r>
            <a:endParaRPr lang="fr-FR" b="1" dirty="0">
              <a:latin typeface="Century Gothic" panose="020B0502020202020204" pitchFamily="34" charset="0"/>
            </a:endParaRPr>
          </a:p>
        </p:txBody>
      </p:sp>
      <p:sp>
        <p:nvSpPr>
          <p:cNvPr id="11" name="Espace réservé du texte 10">
            <a:extLst>
              <a:ext uri="{FF2B5EF4-FFF2-40B4-BE49-F238E27FC236}">
                <a16:creationId xmlns:a16="http://schemas.microsoft.com/office/drawing/2014/main" id="{72C1394F-B051-451E-AF34-91657D0BC40A}"/>
              </a:ext>
            </a:extLst>
          </p:cNvPr>
          <p:cNvSpPr>
            <a:spLocks noGrp="1"/>
          </p:cNvSpPr>
          <p:nvPr>
            <p:ph type="body" idx="1"/>
          </p:nvPr>
        </p:nvSpPr>
        <p:spPr>
          <a:xfrm>
            <a:off x="2671876" y="1168971"/>
            <a:ext cx="6848247" cy="570548"/>
          </a:xfrm>
        </p:spPr>
        <p:txBody>
          <a:bodyPr>
            <a:noAutofit/>
          </a:bodyPr>
          <a:lstStyle/>
          <a:p>
            <a:pPr algn="ctr">
              <a:lnSpc>
                <a:spcPct val="100000"/>
              </a:lnSpc>
            </a:pPr>
            <a:r>
              <a:rPr lang="fr-FR" sz="2800" dirty="0">
                <a:solidFill>
                  <a:srgbClr val="E27100"/>
                </a:solidFill>
                <a:latin typeface="DM Sans" pitchFamily="34" charset="0"/>
                <a:ea typeface="DM Sans" pitchFamily="34" charset="-122"/>
                <a:cs typeface="DM Sans" pitchFamily="34" charset="-120"/>
              </a:rPr>
              <a:t>a- Droit d’enquête (Art 67-69 LPF)</a:t>
            </a:r>
            <a:endParaRPr lang="fr-FR" sz="2800" dirty="0">
              <a:solidFill>
                <a:srgbClr val="E27100"/>
              </a:solidFill>
            </a:endParaRPr>
          </a:p>
        </p:txBody>
      </p:sp>
      <p:sp>
        <p:nvSpPr>
          <p:cNvPr id="4" name="Espace réservé du numéro de diapositive 3">
            <a:extLst>
              <a:ext uri="{FF2B5EF4-FFF2-40B4-BE49-F238E27FC236}">
                <a16:creationId xmlns:a16="http://schemas.microsoft.com/office/drawing/2014/main" id="{B96B5552-C106-44FB-BED2-8739C5ADD29E}"/>
              </a:ext>
            </a:extLst>
          </p:cNvPr>
          <p:cNvSpPr>
            <a:spLocks noGrp="1"/>
          </p:cNvSpPr>
          <p:nvPr>
            <p:ph type="sldNum" sz="quarter" idx="12"/>
          </p:nvPr>
        </p:nvSpPr>
        <p:spPr/>
        <p:txBody>
          <a:bodyPr vert="horz" lIns="91440" tIns="45720" rIns="91440" bIns="45720" rtlCol="0" anchor="ctr"/>
          <a:lstStyle/>
          <a:p>
            <a:fld id="{4D8946D9-692A-4714-839D-53234A93F90C}" type="slidenum">
              <a:rPr lang="fr-FR" sz="2000" b="1">
                <a:latin typeface="Century Gothic" panose="020B0502020202020204" pitchFamily="34" charset="0"/>
              </a:rPr>
              <a:pPr/>
              <a:t>3</a:t>
            </a:fld>
            <a:endParaRPr lang="fr-FR" sz="2000" b="1" dirty="0">
              <a:latin typeface="Century Gothic" panose="020B0502020202020204" pitchFamily="34" charset="0"/>
            </a:endParaRPr>
          </a:p>
        </p:txBody>
      </p:sp>
      <p:cxnSp>
        <p:nvCxnSpPr>
          <p:cNvPr id="6" name="Connecteur droit 5">
            <a:extLst>
              <a:ext uri="{FF2B5EF4-FFF2-40B4-BE49-F238E27FC236}">
                <a16:creationId xmlns:a16="http://schemas.microsoft.com/office/drawing/2014/main" id="{B4D2C8D9-62B0-49B4-9B26-3ED73F3B3D1B}"/>
              </a:ext>
            </a:extLst>
          </p:cNvPr>
          <p:cNvCxnSpPr/>
          <p:nvPr/>
        </p:nvCxnSpPr>
        <p:spPr>
          <a:xfrm>
            <a:off x="1284662" y="1038513"/>
            <a:ext cx="10700952" cy="0"/>
          </a:xfrm>
          <a:prstGeom prst="line">
            <a:avLst/>
          </a:prstGeom>
          <a:ln w="114300" cmpd="thickThin"/>
        </p:spPr>
        <p:style>
          <a:lnRef idx="1">
            <a:schemeClr val="accent2"/>
          </a:lnRef>
          <a:fillRef idx="0">
            <a:schemeClr val="accent2"/>
          </a:fillRef>
          <a:effectRef idx="0">
            <a:schemeClr val="accent2"/>
          </a:effectRef>
          <a:fontRef idx="minor">
            <a:schemeClr val="tx1"/>
          </a:fontRef>
        </p:style>
      </p:cxnSp>
      <p:sp>
        <p:nvSpPr>
          <p:cNvPr id="18" name="Shape 2">
            <a:extLst>
              <a:ext uri="{FF2B5EF4-FFF2-40B4-BE49-F238E27FC236}">
                <a16:creationId xmlns:a16="http://schemas.microsoft.com/office/drawing/2014/main" id="{16CC4514-9021-40A4-B026-1BA858B4B501}"/>
              </a:ext>
            </a:extLst>
          </p:cNvPr>
          <p:cNvSpPr/>
          <p:nvPr/>
        </p:nvSpPr>
        <p:spPr>
          <a:xfrm>
            <a:off x="1058948" y="1743074"/>
            <a:ext cx="22860" cy="4795838"/>
          </a:xfrm>
          <a:prstGeom prst="roundRect">
            <a:avLst>
              <a:gd name="adj" fmla="val 121437"/>
            </a:avLst>
          </a:prstGeom>
          <a:solidFill>
            <a:srgbClr val="D8D4D4"/>
          </a:solidFill>
          <a:ln>
            <a:solidFill>
              <a:schemeClr val="accent2"/>
            </a:solidFill>
          </a:ln>
        </p:spPr>
      </p:sp>
      <p:grpSp>
        <p:nvGrpSpPr>
          <p:cNvPr id="5" name="Groupe 4">
            <a:extLst>
              <a:ext uri="{FF2B5EF4-FFF2-40B4-BE49-F238E27FC236}">
                <a16:creationId xmlns:a16="http://schemas.microsoft.com/office/drawing/2014/main" id="{AECD8E2B-AC90-49F6-8875-C0DC698748B2}"/>
              </a:ext>
            </a:extLst>
          </p:cNvPr>
          <p:cNvGrpSpPr/>
          <p:nvPr/>
        </p:nvGrpSpPr>
        <p:grpSpPr>
          <a:xfrm>
            <a:off x="873627" y="1989304"/>
            <a:ext cx="1041201" cy="416362"/>
            <a:chOff x="873627" y="2105416"/>
            <a:chExt cx="1041201" cy="416362"/>
          </a:xfrm>
        </p:grpSpPr>
        <p:sp>
          <p:nvSpPr>
            <p:cNvPr id="21" name="Shape 3">
              <a:extLst>
                <a:ext uri="{FF2B5EF4-FFF2-40B4-BE49-F238E27FC236}">
                  <a16:creationId xmlns:a16="http://schemas.microsoft.com/office/drawing/2014/main" id="{23BBB873-FB41-450D-9122-A965280EBECD}"/>
                </a:ext>
              </a:extLst>
            </p:cNvPr>
            <p:cNvSpPr/>
            <p:nvPr/>
          </p:nvSpPr>
          <p:spPr>
            <a:xfrm>
              <a:off x="1267128" y="2302107"/>
              <a:ext cx="647700" cy="22860"/>
            </a:xfrm>
            <a:prstGeom prst="roundRect">
              <a:avLst>
                <a:gd name="adj" fmla="val 121437"/>
              </a:avLst>
            </a:prstGeom>
            <a:solidFill>
              <a:srgbClr val="E27100"/>
            </a:solidFill>
            <a:ln/>
          </p:spPr>
        </p:sp>
        <p:sp>
          <p:nvSpPr>
            <p:cNvPr id="22" name="Shape 4">
              <a:extLst>
                <a:ext uri="{FF2B5EF4-FFF2-40B4-BE49-F238E27FC236}">
                  <a16:creationId xmlns:a16="http://schemas.microsoft.com/office/drawing/2014/main" id="{535F15D5-6AF9-4E09-81BA-C0123DD911EC}"/>
                </a:ext>
              </a:extLst>
            </p:cNvPr>
            <p:cNvSpPr/>
            <p:nvPr/>
          </p:nvSpPr>
          <p:spPr>
            <a:xfrm>
              <a:off x="873627" y="2105416"/>
              <a:ext cx="416362" cy="416362"/>
            </a:xfrm>
            <a:prstGeom prst="roundRect">
              <a:avLst>
                <a:gd name="adj" fmla="val 6667"/>
              </a:avLst>
            </a:prstGeom>
            <a:solidFill>
              <a:srgbClr val="E27100"/>
            </a:solidFill>
            <a:ln/>
          </p:spPr>
          <p:txBody>
            <a:bodyPr/>
            <a:lstStyle/>
            <a:p>
              <a:pPr algn="ctr"/>
              <a:r>
                <a:rPr lang="fr-FR" dirty="0">
                  <a:solidFill>
                    <a:schemeClr val="bg1"/>
                  </a:solidFill>
                  <a:latin typeface="Arial Black" panose="020B0A04020102020204" pitchFamily="34" charset="0"/>
                </a:rPr>
                <a:t>1</a:t>
              </a:r>
            </a:p>
          </p:txBody>
        </p:sp>
      </p:grpSp>
      <p:grpSp>
        <p:nvGrpSpPr>
          <p:cNvPr id="28" name="Groupe 27">
            <a:extLst>
              <a:ext uri="{FF2B5EF4-FFF2-40B4-BE49-F238E27FC236}">
                <a16:creationId xmlns:a16="http://schemas.microsoft.com/office/drawing/2014/main" id="{5571119E-D96B-454E-9B43-45CF3EADC49A}"/>
              </a:ext>
            </a:extLst>
          </p:cNvPr>
          <p:cNvGrpSpPr/>
          <p:nvPr/>
        </p:nvGrpSpPr>
        <p:grpSpPr>
          <a:xfrm>
            <a:off x="873627" y="3281070"/>
            <a:ext cx="1041201" cy="416362"/>
            <a:chOff x="873627" y="2105416"/>
            <a:chExt cx="1041201" cy="416362"/>
          </a:xfrm>
        </p:grpSpPr>
        <p:sp>
          <p:nvSpPr>
            <p:cNvPr id="29" name="Shape 3">
              <a:extLst>
                <a:ext uri="{FF2B5EF4-FFF2-40B4-BE49-F238E27FC236}">
                  <a16:creationId xmlns:a16="http://schemas.microsoft.com/office/drawing/2014/main" id="{ADF87225-7E06-4AFA-83E7-532A6E246945}"/>
                </a:ext>
              </a:extLst>
            </p:cNvPr>
            <p:cNvSpPr/>
            <p:nvPr/>
          </p:nvSpPr>
          <p:spPr>
            <a:xfrm>
              <a:off x="1267128" y="2302107"/>
              <a:ext cx="647700" cy="22860"/>
            </a:xfrm>
            <a:prstGeom prst="roundRect">
              <a:avLst>
                <a:gd name="adj" fmla="val 121437"/>
              </a:avLst>
            </a:prstGeom>
            <a:solidFill>
              <a:srgbClr val="E27100"/>
            </a:solidFill>
            <a:ln/>
          </p:spPr>
        </p:sp>
        <p:sp>
          <p:nvSpPr>
            <p:cNvPr id="30" name="Shape 4">
              <a:extLst>
                <a:ext uri="{FF2B5EF4-FFF2-40B4-BE49-F238E27FC236}">
                  <a16:creationId xmlns:a16="http://schemas.microsoft.com/office/drawing/2014/main" id="{8B8762CC-3EFB-44C7-A458-9ECBBD4A7F06}"/>
                </a:ext>
              </a:extLst>
            </p:cNvPr>
            <p:cNvSpPr/>
            <p:nvPr/>
          </p:nvSpPr>
          <p:spPr>
            <a:xfrm>
              <a:off x="873627" y="2105416"/>
              <a:ext cx="416362" cy="416362"/>
            </a:xfrm>
            <a:prstGeom prst="roundRect">
              <a:avLst>
                <a:gd name="adj" fmla="val 6667"/>
              </a:avLst>
            </a:prstGeom>
            <a:solidFill>
              <a:srgbClr val="E27100"/>
            </a:solidFill>
            <a:ln/>
          </p:spPr>
          <p:txBody>
            <a:bodyPr/>
            <a:lstStyle/>
            <a:p>
              <a:pPr algn="ctr"/>
              <a:r>
                <a:rPr lang="fr-FR" dirty="0">
                  <a:solidFill>
                    <a:schemeClr val="bg1"/>
                  </a:solidFill>
                  <a:latin typeface="Arial Black" panose="020B0A04020102020204" pitchFamily="34" charset="0"/>
                </a:rPr>
                <a:t>2</a:t>
              </a:r>
            </a:p>
          </p:txBody>
        </p:sp>
      </p:grpSp>
      <p:grpSp>
        <p:nvGrpSpPr>
          <p:cNvPr id="34" name="Groupe 33">
            <a:extLst>
              <a:ext uri="{FF2B5EF4-FFF2-40B4-BE49-F238E27FC236}">
                <a16:creationId xmlns:a16="http://schemas.microsoft.com/office/drawing/2014/main" id="{7848F176-A7E7-4E64-85C7-9B57FF71BD3B}"/>
              </a:ext>
            </a:extLst>
          </p:cNvPr>
          <p:cNvGrpSpPr/>
          <p:nvPr/>
        </p:nvGrpSpPr>
        <p:grpSpPr>
          <a:xfrm>
            <a:off x="873627" y="5725562"/>
            <a:ext cx="1041201" cy="416362"/>
            <a:chOff x="873627" y="2105416"/>
            <a:chExt cx="1041201" cy="416362"/>
          </a:xfrm>
        </p:grpSpPr>
        <p:sp>
          <p:nvSpPr>
            <p:cNvPr id="35" name="Shape 3">
              <a:extLst>
                <a:ext uri="{FF2B5EF4-FFF2-40B4-BE49-F238E27FC236}">
                  <a16:creationId xmlns:a16="http://schemas.microsoft.com/office/drawing/2014/main" id="{BB9ABEC3-656B-4391-B060-0961752D737E}"/>
                </a:ext>
              </a:extLst>
            </p:cNvPr>
            <p:cNvSpPr/>
            <p:nvPr/>
          </p:nvSpPr>
          <p:spPr>
            <a:xfrm>
              <a:off x="1267128" y="2302107"/>
              <a:ext cx="647700" cy="22860"/>
            </a:xfrm>
            <a:prstGeom prst="roundRect">
              <a:avLst>
                <a:gd name="adj" fmla="val 121437"/>
              </a:avLst>
            </a:prstGeom>
            <a:solidFill>
              <a:srgbClr val="E27100"/>
            </a:solidFill>
            <a:ln/>
          </p:spPr>
        </p:sp>
        <p:sp>
          <p:nvSpPr>
            <p:cNvPr id="36" name="Shape 4">
              <a:extLst>
                <a:ext uri="{FF2B5EF4-FFF2-40B4-BE49-F238E27FC236}">
                  <a16:creationId xmlns:a16="http://schemas.microsoft.com/office/drawing/2014/main" id="{43DD9137-5BE1-4025-B3F3-7EFCE31F75FD}"/>
                </a:ext>
              </a:extLst>
            </p:cNvPr>
            <p:cNvSpPr/>
            <p:nvPr/>
          </p:nvSpPr>
          <p:spPr>
            <a:xfrm>
              <a:off x="873627" y="2105416"/>
              <a:ext cx="416362" cy="416362"/>
            </a:xfrm>
            <a:prstGeom prst="roundRect">
              <a:avLst>
                <a:gd name="adj" fmla="val 6667"/>
              </a:avLst>
            </a:prstGeom>
            <a:solidFill>
              <a:srgbClr val="E27100"/>
            </a:solidFill>
            <a:ln/>
          </p:spPr>
          <p:txBody>
            <a:bodyPr/>
            <a:lstStyle/>
            <a:p>
              <a:pPr algn="ctr"/>
              <a:r>
                <a:rPr lang="fr-FR" dirty="0">
                  <a:solidFill>
                    <a:schemeClr val="bg1"/>
                  </a:solidFill>
                  <a:latin typeface="Arial Black" panose="020B0A04020102020204" pitchFamily="34" charset="0"/>
                </a:rPr>
                <a:t>4</a:t>
              </a:r>
            </a:p>
          </p:txBody>
        </p:sp>
      </p:grpSp>
      <p:grpSp>
        <p:nvGrpSpPr>
          <p:cNvPr id="37" name="Groupe 36">
            <a:extLst>
              <a:ext uri="{FF2B5EF4-FFF2-40B4-BE49-F238E27FC236}">
                <a16:creationId xmlns:a16="http://schemas.microsoft.com/office/drawing/2014/main" id="{864A1999-DAA6-463F-BF9B-258BF069925B}"/>
              </a:ext>
            </a:extLst>
          </p:cNvPr>
          <p:cNvGrpSpPr/>
          <p:nvPr/>
        </p:nvGrpSpPr>
        <p:grpSpPr>
          <a:xfrm>
            <a:off x="873627" y="4524926"/>
            <a:ext cx="1041201" cy="416362"/>
            <a:chOff x="873627" y="2105416"/>
            <a:chExt cx="1041201" cy="416362"/>
          </a:xfrm>
        </p:grpSpPr>
        <p:sp>
          <p:nvSpPr>
            <p:cNvPr id="38" name="Shape 3">
              <a:extLst>
                <a:ext uri="{FF2B5EF4-FFF2-40B4-BE49-F238E27FC236}">
                  <a16:creationId xmlns:a16="http://schemas.microsoft.com/office/drawing/2014/main" id="{9D8216E2-282F-43F2-A192-67A883C6AE18}"/>
                </a:ext>
              </a:extLst>
            </p:cNvPr>
            <p:cNvSpPr/>
            <p:nvPr/>
          </p:nvSpPr>
          <p:spPr>
            <a:xfrm>
              <a:off x="1267128" y="2302107"/>
              <a:ext cx="647700" cy="22860"/>
            </a:xfrm>
            <a:prstGeom prst="roundRect">
              <a:avLst>
                <a:gd name="adj" fmla="val 121437"/>
              </a:avLst>
            </a:prstGeom>
            <a:solidFill>
              <a:srgbClr val="E27100"/>
            </a:solidFill>
            <a:ln/>
          </p:spPr>
        </p:sp>
        <p:sp>
          <p:nvSpPr>
            <p:cNvPr id="39" name="Shape 4">
              <a:extLst>
                <a:ext uri="{FF2B5EF4-FFF2-40B4-BE49-F238E27FC236}">
                  <a16:creationId xmlns:a16="http://schemas.microsoft.com/office/drawing/2014/main" id="{F572A236-0297-490E-95D3-E69D2A900DAA}"/>
                </a:ext>
              </a:extLst>
            </p:cNvPr>
            <p:cNvSpPr/>
            <p:nvPr/>
          </p:nvSpPr>
          <p:spPr>
            <a:xfrm>
              <a:off x="873627" y="2105416"/>
              <a:ext cx="416362" cy="416362"/>
            </a:xfrm>
            <a:prstGeom prst="roundRect">
              <a:avLst>
                <a:gd name="adj" fmla="val 6667"/>
              </a:avLst>
            </a:prstGeom>
            <a:solidFill>
              <a:srgbClr val="E27100"/>
            </a:solidFill>
            <a:ln/>
          </p:spPr>
          <p:txBody>
            <a:bodyPr/>
            <a:lstStyle/>
            <a:p>
              <a:pPr algn="ctr"/>
              <a:r>
                <a:rPr lang="fr-FR" dirty="0">
                  <a:solidFill>
                    <a:schemeClr val="bg1"/>
                  </a:solidFill>
                  <a:latin typeface="Arial Black" panose="020B0A04020102020204" pitchFamily="34" charset="0"/>
                </a:rPr>
                <a:t>3</a:t>
              </a:r>
            </a:p>
          </p:txBody>
        </p:sp>
      </p:grpSp>
      <p:sp>
        <p:nvSpPr>
          <p:cNvPr id="41" name="Espace réservé du texte 10">
            <a:extLst>
              <a:ext uri="{FF2B5EF4-FFF2-40B4-BE49-F238E27FC236}">
                <a16:creationId xmlns:a16="http://schemas.microsoft.com/office/drawing/2014/main" id="{556A9A4E-AD8B-47AF-8BEC-F574C3080767}"/>
              </a:ext>
            </a:extLst>
          </p:cNvPr>
          <p:cNvSpPr txBox="1">
            <a:spLocks/>
          </p:cNvSpPr>
          <p:nvPr/>
        </p:nvSpPr>
        <p:spPr>
          <a:xfrm>
            <a:off x="1914828" y="4135847"/>
            <a:ext cx="10070786" cy="832315"/>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lnSpc>
                <a:spcPct val="100000"/>
              </a:lnSpc>
            </a:pPr>
            <a:r>
              <a:rPr lang="fr-FR" dirty="0">
                <a:solidFill>
                  <a:schemeClr val="accent6">
                    <a:lumMod val="50000"/>
                  </a:schemeClr>
                </a:solidFill>
                <a:latin typeface="DM Sans" pitchFamily="34" charset="0"/>
              </a:rPr>
              <a:t>Audition des responsables d’unités de production et des dirigeants</a:t>
            </a:r>
            <a:endParaRPr lang="fr-FR" dirty="0">
              <a:solidFill>
                <a:schemeClr val="accent6">
                  <a:lumMod val="50000"/>
                </a:schemeClr>
              </a:solidFill>
            </a:endParaRPr>
          </a:p>
        </p:txBody>
      </p:sp>
      <p:grpSp>
        <p:nvGrpSpPr>
          <p:cNvPr id="7" name="Groupe 6">
            <a:extLst>
              <a:ext uri="{FF2B5EF4-FFF2-40B4-BE49-F238E27FC236}">
                <a16:creationId xmlns:a16="http://schemas.microsoft.com/office/drawing/2014/main" id="{55C7A0A1-DC5F-4719-92A1-C59E54B21121}"/>
              </a:ext>
            </a:extLst>
          </p:cNvPr>
          <p:cNvGrpSpPr/>
          <p:nvPr/>
        </p:nvGrpSpPr>
        <p:grpSpPr>
          <a:xfrm>
            <a:off x="1898958" y="1875138"/>
            <a:ext cx="8807038" cy="906393"/>
            <a:chOff x="1898958" y="1873508"/>
            <a:chExt cx="9487290" cy="1126860"/>
          </a:xfrm>
        </p:grpSpPr>
        <p:sp>
          <p:nvSpPr>
            <p:cNvPr id="27" name="Espace réservé du texte 10">
              <a:extLst>
                <a:ext uri="{FF2B5EF4-FFF2-40B4-BE49-F238E27FC236}">
                  <a16:creationId xmlns:a16="http://schemas.microsoft.com/office/drawing/2014/main" id="{BFE75535-D78C-4698-8BFF-2CFF472BB5F8}"/>
                </a:ext>
              </a:extLst>
            </p:cNvPr>
            <p:cNvSpPr txBox="1">
              <a:spLocks/>
            </p:cNvSpPr>
            <p:nvPr/>
          </p:nvSpPr>
          <p:spPr>
            <a:xfrm>
              <a:off x="1914828" y="1873508"/>
              <a:ext cx="8469393" cy="54768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lnSpc>
                  <a:spcPct val="100000"/>
                </a:lnSpc>
              </a:pPr>
              <a:r>
                <a:rPr lang="fr-FR" dirty="0">
                  <a:solidFill>
                    <a:schemeClr val="accent6">
                      <a:lumMod val="50000"/>
                    </a:schemeClr>
                  </a:solidFill>
                  <a:latin typeface="DM Sans" pitchFamily="34" charset="0"/>
                  <a:ea typeface="DM Sans" pitchFamily="34" charset="-122"/>
                  <a:cs typeface="DM Sans" pitchFamily="34" charset="-120"/>
                </a:rPr>
                <a:t>Recoupement des données fiscales et comptables</a:t>
              </a:r>
              <a:endParaRPr lang="fr-FR" dirty="0">
                <a:solidFill>
                  <a:schemeClr val="accent6">
                    <a:lumMod val="50000"/>
                  </a:schemeClr>
                </a:solidFill>
              </a:endParaRPr>
            </a:p>
          </p:txBody>
        </p:sp>
        <p:sp>
          <p:nvSpPr>
            <p:cNvPr id="43" name="Espace réservé du texte 10">
              <a:extLst>
                <a:ext uri="{FF2B5EF4-FFF2-40B4-BE49-F238E27FC236}">
                  <a16:creationId xmlns:a16="http://schemas.microsoft.com/office/drawing/2014/main" id="{73AD90F5-E8BF-4C2B-9096-A6A08563EB9D}"/>
                </a:ext>
              </a:extLst>
            </p:cNvPr>
            <p:cNvSpPr txBox="1">
              <a:spLocks/>
            </p:cNvSpPr>
            <p:nvPr/>
          </p:nvSpPr>
          <p:spPr>
            <a:xfrm>
              <a:off x="1898958" y="2371758"/>
              <a:ext cx="9487290" cy="628610"/>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lnSpc>
                  <a:spcPct val="100000"/>
                </a:lnSpc>
              </a:pPr>
              <a:r>
                <a:rPr lang="fr-FR" sz="2000" b="0" dirty="0">
                  <a:latin typeface="DM Sans" pitchFamily="34" charset="0"/>
                </a:rPr>
                <a:t>Approche comparative des déclarations fiscales et des données </a:t>
              </a:r>
              <a:r>
                <a:rPr lang="fr-FR" sz="2000" b="0" dirty="0" smtClean="0">
                  <a:latin typeface="DM Sans" pitchFamily="34" charset="0"/>
                </a:rPr>
                <a:t>recoupées.</a:t>
              </a:r>
              <a:endParaRPr lang="fr-FR" sz="2000" b="0" dirty="0"/>
            </a:p>
          </p:txBody>
        </p:sp>
      </p:grpSp>
      <p:grpSp>
        <p:nvGrpSpPr>
          <p:cNvPr id="2" name="Groupe 1">
            <a:extLst>
              <a:ext uri="{FF2B5EF4-FFF2-40B4-BE49-F238E27FC236}">
                <a16:creationId xmlns:a16="http://schemas.microsoft.com/office/drawing/2014/main" id="{31CC5CDA-FC0E-4618-A485-7338BAAEA260}"/>
              </a:ext>
            </a:extLst>
          </p:cNvPr>
          <p:cNvGrpSpPr/>
          <p:nvPr/>
        </p:nvGrpSpPr>
        <p:grpSpPr>
          <a:xfrm>
            <a:off x="1898958" y="3164362"/>
            <a:ext cx="10063796" cy="902738"/>
            <a:chOff x="1898958" y="3164362"/>
            <a:chExt cx="10040936" cy="902738"/>
          </a:xfrm>
        </p:grpSpPr>
        <p:sp>
          <p:nvSpPr>
            <p:cNvPr id="40" name="Espace réservé du texte 10">
              <a:extLst>
                <a:ext uri="{FF2B5EF4-FFF2-40B4-BE49-F238E27FC236}">
                  <a16:creationId xmlns:a16="http://schemas.microsoft.com/office/drawing/2014/main" id="{4C106F7F-6B07-4D75-B263-D1E3236ED783}"/>
                </a:ext>
              </a:extLst>
            </p:cNvPr>
            <p:cNvSpPr txBox="1">
              <a:spLocks/>
            </p:cNvSpPr>
            <p:nvPr/>
          </p:nvSpPr>
          <p:spPr>
            <a:xfrm>
              <a:off x="1914828" y="3164362"/>
              <a:ext cx="7692852" cy="54768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lnSpc>
                  <a:spcPct val="100000"/>
                </a:lnSpc>
              </a:pPr>
              <a:r>
                <a:rPr lang="fr-FR" dirty="0">
                  <a:solidFill>
                    <a:schemeClr val="accent6">
                      <a:lumMod val="50000"/>
                    </a:schemeClr>
                  </a:solidFill>
                  <a:latin typeface="DM Sans" pitchFamily="34" charset="0"/>
                  <a:ea typeface="DM Sans" pitchFamily="34" charset="-122"/>
                  <a:cs typeface="DM Sans" pitchFamily="34" charset="-120"/>
                </a:rPr>
                <a:t>Analyse des ratios de production</a:t>
              </a:r>
              <a:endParaRPr lang="fr-FR" dirty="0">
                <a:solidFill>
                  <a:schemeClr val="accent6">
                    <a:lumMod val="50000"/>
                  </a:schemeClr>
                </a:solidFill>
              </a:endParaRPr>
            </a:p>
          </p:txBody>
        </p:sp>
        <p:sp>
          <p:nvSpPr>
            <p:cNvPr id="49" name="Espace réservé du texte 10">
              <a:extLst>
                <a:ext uri="{FF2B5EF4-FFF2-40B4-BE49-F238E27FC236}">
                  <a16:creationId xmlns:a16="http://schemas.microsoft.com/office/drawing/2014/main" id="{1C1B42C7-1E1D-42DF-9450-27D692DFC991}"/>
                </a:ext>
              </a:extLst>
            </p:cNvPr>
            <p:cNvSpPr txBox="1">
              <a:spLocks/>
            </p:cNvSpPr>
            <p:nvPr/>
          </p:nvSpPr>
          <p:spPr>
            <a:xfrm>
              <a:off x="1898958" y="3673598"/>
              <a:ext cx="10040936" cy="393502"/>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lnSpc>
                  <a:spcPct val="100000"/>
                </a:lnSpc>
              </a:pPr>
              <a:r>
                <a:rPr lang="fr-FR" sz="2000" b="0" dirty="0">
                  <a:latin typeface="DM Sans" pitchFamily="34" charset="0"/>
                </a:rPr>
                <a:t>Étude du ratio consommation électrique – production pour détecter les dissimulations.</a:t>
              </a:r>
              <a:endParaRPr lang="fr-FR" sz="2000" b="0" dirty="0"/>
            </a:p>
          </p:txBody>
        </p:sp>
      </p:grpSp>
      <p:sp>
        <p:nvSpPr>
          <p:cNvPr id="50" name="Espace réservé du texte 10">
            <a:extLst>
              <a:ext uri="{FF2B5EF4-FFF2-40B4-BE49-F238E27FC236}">
                <a16:creationId xmlns:a16="http://schemas.microsoft.com/office/drawing/2014/main" id="{98FB2815-B715-40D9-BD26-0097DC95B719}"/>
              </a:ext>
            </a:extLst>
          </p:cNvPr>
          <p:cNvSpPr txBox="1">
            <a:spLocks/>
          </p:cNvSpPr>
          <p:nvPr/>
        </p:nvSpPr>
        <p:spPr>
          <a:xfrm>
            <a:off x="1898958" y="4949578"/>
            <a:ext cx="10040936" cy="393502"/>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lnSpc>
                <a:spcPct val="100000"/>
              </a:lnSpc>
            </a:pPr>
            <a:endParaRPr lang="fr-FR" sz="2000" b="0" dirty="0"/>
          </a:p>
        </p:txBody>
      </p:sp>
      <p:grpSp>
        <p:nvGrpSpPr>
          <p:cNvPr id="14" name="Groupe 13">
            <a:extLst>
              <a:ext uri="{FF2B5EF4-FFF2-40B4-BE49-F238E27FC236}">
                <a16:creationId xmlns:a16="http://schemas.microsoft.com/office/drawing/2014/main" id="{B013D029-B5E2-4C7A-AA1A-6BA2341E7793}"/>
              </a:ext>
            </a:extLst>
          </p:cNvPr>
          <p:cNvGrpSpPr/>
          <p:nvPr/>
        </p:nvGrpSpPr>
        <p:grpSpPr>
          <a:xfrm>
            <a:off x="1898958" y="5547444"/>
            <a:ext cx="8085040" cy="986116"/>
            <a:chOff x="1898958" y="5534153"/>
            <a:chExt cx="10040936" cy="986116"/>
          </a:xfrm>
        </p:grpSpPr>
        <p:sp>
          <p:nvSpPr>
            <p:cNvPr id="42" name="Espace réservé du texte 10">
              <a:extLst>
                <a:ext uri="{FF2B5EF4-FFF2-40B4-BE49-F238E27FC236}">
                  <a16:creationId xmlns:a16="http://schemas.microsoft.com/office/drawing/2014/main" id="{C8D4D69B-EC8A-4064-8B0D-6AF09D3C43B1}"/>
                </a:ext>
              </a:extLst>
            </p:cNvPr>
            <p:cNvSpPr txBox="1">
              <a:spLocks/>
            </p:cNvSpPr>
            <p:nvPr/>
          </p:nvSpPr>
          <p:spPr>
            <a:xfrm>
              <a:off x="1914828" y="5534153"/>
              <a:ext cx="7692852" cy="54768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lnSpc>
                  <a:spcPct val="100000"/>
                </a:lnSpc>
              </a:pPr>
              <a:r>
                <a:rPr lang="fr-FR" dirty="0">
                  <a:solidFill>
                    <a:schemeClr val="accent6">
                      <a:lumMod val="50000"/>
                    </a:schemeClr>
                  </a:solidFill>
                  <a:latin typeface="DM Sans" pitchFamily="34" charset="0"/>
                  <a:ea typeface="DM Sans" pitchFamily="34" charset="-122"/>
                  <a:cs typeface="DM Sans" pitchFamily="34" charset="-120"/>
                </a:rPr>
                <a:t>Exploitation des comptes bancaires</a:t>
              </a:r>
              <a:endParaRPr lang="fr-FR" dirty="0">
                <a:solidFill>
                  <a:schemeClr val="accent6">
                    <a:lumMod val="50000"/>
                  </a:schemeClr>
                </a:solidFill>
              </a:endParaRPr>
            </a:p>
          </p:txBody>
        </p:sp>
        <p:sp>
          <p:nvSpPr>
            <p:cNvPr id="51" name="Espace réservé du texte 10">
              <a:extLst>
                <a:ext uri="{FF2B5EF4-FFF2-40B4-BE49-F238E27FC236}">
                  <a16:creationId xmlns:a16="http://schemas.microsoft.com/office/drawing/2014/main" id="{EB353F29-EA9A-4835-A1CE-0C009EFABC8B}"/>
                </a:ext>
              </a:extLst>
            </p:cNvPr>
            <p:cNvSpPr txBox="1">
              <a:spLocks/>
            </p:cNvSpPr>
            <p:nvPr/>
          </p:nvSpPr>
          <p:spPr>
            <a:xfrm>
              <a:off x="1898958" y="6126767"/>
              <a:ext cx="10040936" cy="393502"/>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lnSpc>
                  <a:spcPct val="100000"/>
                </a:lnSpc>
              </a:pPr>
              <a:r>
                <a:rPr lang="fr-FR" sz="2000" b="0" dirty="0">
                  <a:latin typeface="DM Sans" pitchFamily="34" charset="0"/>
                </a:rPr>
                <a:t>Examen des données bancaires des entreprises et dirigeants</a:t>
              </a:r>
              <a:endParaRPr lang="fr-FR" sz="2000" b="0" dirty="0"/>
            </a:p>
          </p:txBody>
        </p:sp>
      </p:grpSp>
    </p:spTree>
    <p:extLst>
      <p:ext uri="{BB962C8B-B14F-4D97-AF65-F5344CB8AC3E}">
        <p14:creationId xmlns:p14="http://schemas.microsoft.com/office/powerpoint/2010/main" val="589288120"/>
      </p:ext>
    </p:extLst>
  </p:cSld>
  <p:clrMapOvr>
    <a:masterClrMapping/>
  </p:clrMapOvr>
  <mc:AlternateContent xmlns:mc="http://schemas.openxmlformats.org/markup-compatibility/2006" xmlns:p15="http://schemas.microsoft.com/office/powerpoint/2012/main">
    <mc:Choice Requires="p15">
      <p:transition spd="med">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290">
                                          <p:stCondLst>
                                            <p:cond delay="0"/>
                                          </p:stCondLst>
                                        </p:cTn>
                                        <p:tgtEl>
                                          <p:spTgt spid="18"/>
                                        </p:tgtEl>
                                      </p:cBhvr>
                                    </p:animEffect>
                                    <p:anim calcmode="lin" valueType="num">
                                      <p:cBhvr>
                                        <p:cTn id="8" dur="911"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8"/>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8"/>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8"/>
                                        </p:tgtEl>
                                        <p:attrNameLst>
                                          <p:attrName>ppt_y</p:attrName>
                                        </p:attrNameLst>
                                      </p:cBhvr>
                                      <p:tavLst>
                                        <p:tav tm="0" fmla="#ppt_y-sin(pi*$)/81">
                                          <p:val>
                                            <p:fltVal val="0"/>
                                          </p:val>
                                        </p:tav>
                                        <p:tav tm="100000">
                                          <p:val>
                                            <p:fltVal val="1"/>
                                          </p:val>
                                        </p:tav>
                                      </p:tavLst>
                                    </p:anim>
                                    <p:animScale>
                                      <p:cBhvr>
                                        <p:cTn id="13" dur="13">
                                          <p:stCondLst>
                                            <p:cond delay="325"/>
                                          </p:stCondLst>
                                        </p:cTn>
                                        <p:tgtEl>
                                          <p:spTgt spid="18"/>
                                        </p:tgtEl>
                                      </p:cBhvr>
                                      <p:to x="100000" y="60000"/>
                                    </p:animScale>
                                    <p:animScale>
                                      <p:cBhvr>
                                        <p:cTn id="14" dur="83" decel="50000">
                                          <p:stCondLst>
                                            <p:cond delay="338"/>
                                          </p:stCondLst>
                                        </p:cTn>
                                        <p:tgtEl>
                                          <p:spTgt spid="18"/>
                                        </p:tgtEl>
                                      </p:cBhvr>
                                      <p:to x="100000" y="100000"/>
                                    </p:animScale>
                                    <p:animScale>
                                      <p:cBhvr>
                                        <p:cTn id="15" dur="13">
                                          <p:stCondLst>
                                            <p:cond delay="656"/>
                                          </p:stCondLst>
                                        </p:cTn>
                                        <p:tgtEl>
                                          <p:spTgt spid="18"/>
                                        </p:tgtEl>
                                      </p:cBhvr>
                                      <p:to x="100000" y="80000"/>
                                    </p:animScale>
                                    <p:animScale>
                                      <p:cBhvr>
                                        <p:cTn id="16" dur="83" decel="50000">
                                          <p:stCondLst>
                                            <p:cond delay="669"/>
                                          </p:stCondLst>
                                        </p:cTn>
                                        <p:tgtEl>
                                          <p:spTgt spid="18"/>
                                        </p:tgtEl>
                                      </p:cBhvr>
                                      <p:to x="100000" y="100000"/>
                                    </p:animScale>
                                    <p:animScale>
                                      <p:cBhvr>
                                        <p:cTn id="17" dur="13">
                                          <p:stCondLst>
                                            <p:cond delay="821"/>
                                          </p:stCondLst>
                                        </p:cTn>
                                        <p:tgtEl>
                                          <p:spTgt spid="18"/>
                                        </p:tgtEl>
                                      </p:cBhvr>
                                      <p:to x="100000" y="90000"/>
                                    </p:animScale>
                                    <p:animScale>
                                      <p:cBhvr>
                                        <p:cTn id="18" dur="83" decel="50000">
                                          <p:stCondLst>
                                            <p:cond delay="834"/>
                                          </p:stCondLst>
                                        </p:cTn>
                                        <p:tgtEl>
                                          <p:spTgt spid="18"/>
                                        </p:tgtEl>
                                      </p:cBhvr>
                                      <p:to x="100000" y="100000"/>
                                    </p:animScale>
                                    <p:animScale>
                                      <p:cBhvr>
                                        <p:cTn id="19" dur="13">
                                          <p:stCondLst>
                                            <p:cond delay="904"/>
                                          </p:stCondLst>
                                        </p:cTn>
                                        <p:tgtEl>
                                          <p:spTgt spid="18"/>
                                        </p:tgtEl>
                                      </p:cBhvr>
                                      <p:to x="100000" y="95000"/>
                                    </p:animScale>
                                    <p:animScale>
                                      <p:cBhvr>
                                        <p:cTn id="20" dur="83" decel="50000">
                                          <p:stCondLst>
                                            <p:cond delay="917"/>
                                          </p:stCondLst>
                                        </p:cTn>
                                        <p:tgtEl>
                                          <p:spTgt spid="18"/>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290">
                                          <p:stCondLst>
                                            <p:cond delay="0"/>
                                          </p:stCondLst>
                                        </p:cTn>
                                        <p:tgtEl>
                                          <p:spTgt spid="5"/>
                                        </p:tgtEl>
                                      </p:cBhvr>
                                    </p:animEffect>
                                    <p:anim calcmode="lin" valueType="num">
                                      <p:cBhvr>
                                        <p:cTn id="24"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29" dur="13">
                                          <p:stCondLst>
                                            <p:cond delay="325"/>
                                          </p:stCondLst>
                                        </p:cTn>
                                        <p:tgtEl>
                                          <p:spTgt spid="5"/>
                                        </p:tgtEl>
                                      </p:cBhvr>
                                      <p:to x="100000" y="60000"/>
                                    </p:animScale>
                                    <p:animScale>
                                      <p:cBhvr>
                                        <p:cTn id="30" dur="83" decel="50000">
                                          <p:stCondLst>
                                            <p:cond delay="338"/>
                                          </p:stCondLst>
                                        </p:cTn>
                                        <p:tgtEl>
                                          <p:spTgt spid="5"/>
                                        </p:tgtEl>
                                      </p:cBhvr>
                                      <p:to x="100000" y="100000"/>
                                    </p:animScale>
                                    <p:animScale>
                                      <p:cBhvr>
                                        <p:cTn id="31" dur="13">
                                          <p:stCondLst>
                                            <p:cond delay="656"/>
                                          </p:stCondLst>
                                        </p:cTn>
                                        <p:tgtEl>
                                          <p:spTgt spid="5"/>
                                        </p:tgtEl>
                                      </p:cBhvr>
                                      <p:to x="100000" y="80000"/>
                                    </p:animScale>
                                    <p:animScale>
                                      <p:cBhvr>
                                        <p:cTn id="32" dur="83" decel="50000">
                                          <p:stCondLst>
                                            <p:cond delay="669"/>
                                          </p:stCondLst>
                                        </p:cTn>
                                        <p:tgtEl>
                                          <p:spTgt spid="5"/>
                                        </p:tgtEl>
                                      </p:cBhvr>
                                      <p:to x="100000" y="100000"/>
                                    </p:animScale>
                                    <p:animScale>
                                      <p:cBhvr>
                                        <p:cTn id="33" dur="13">
                                          <p:stCondLst>
                                            <p:cond delay="821"/>
                                          </p:stCondLst>
                                        </p:cTn>
                                        <p:tgtEl>
                                          <p:spTgt spid="5"/>
                                        </p:tgtEl>
                                      </p:cBhvr>
                                      <p:to x="100000" y="90000"/>
                                    </p:animScale>
                                    <p:animScale>
                                      <p:cBhvr>
                                        <p:cTn id="34" dur="83" decel="50000">
                                          <p:stCondLst>
                                            <p:cond delay="834"/>
                                          </p:stCondLst>
                                        </p:cTn>
                                        <p:tgtEl>
                                          <p:spTgt spid="5"/>
                                        </p:tgtEl>
                                      </p:cBhvr>
                                      <p:to x="100000" y="100000"/>
                                    </p:animScale>
                                    <p:animScale>
                                      <p:cBhvr>
                                        <p:cTn id="35" dur="13">
                                          <p:stCondLst>
                                            <p:cond delay="904"/>
                                          </p:stCondLst>
                                        </p:cTn>
                                        <p:tgtEl>
                                          <p:spTgt spid="5"/>
                                        </p:tgtEl>
                                      </p:cBhvr>
                                      <p:to x="100000" y="95000"/>
                                    </p:animScale>
                                    <p:animScale>
                                      <p:cBhvr>
                                        <p:cTn id="36" dur="83" decel="50000">
                                          <p:stCondLst>
                                            <p:cond delay="917"/>
                                          </p:stCondLst>
                                        </p:cTn>
                                        <p:tgtEl>
                                          <p:spTgt spid="5"/>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290">
                                          <p:stCondLst>
                                            <p:cond delay="0"/>
                                          </p:stCondLst>
                                        </p:cTn>
                                        <p:tgtEl>
                                          <p:spTgt spid="7"/>
                                        </p:tgtEl>
                                      </p:cBhvr>
                                    </p:animEffect>
                                    <p:anim calcmode="lin" valueType="num">
                                      <p:cBhvr>
                                        <p:cTn id="40"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1"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2"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43"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44"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45" dur="13">
                                          <p:stCondLst>
                                            <p:cond delay="325"/>
                                          </p:stCondLst>
                                        </p:cTn>
                                        <p:tgtEl>
                                          <p:spTgt spid="7"/>
                                        </p:tgtEl>
                                      </p:cBhvr>
                                      <p:to x="100000" y="60000"/>
                                    </p:animScale>
                                    <p:animScale>
                                      <p:cBhvr>
                                        <p:cTn id="46" dur="83" decel="50000">
                                          <p:stCondLst>
                                            <p:cond delay="338"/>
                                          </p:stCondLst>
                                        </p:cTn>
                                        <p:tgtEl>
                                          <p:spTgt spid="7"/>
                                        </p:tgtEl>
                                      </p:cBhvr>
                                      <p:to x="100000" y="100000"/>
                                    </p:animScale>
                                    <p:animScale>
                                      <p:cBhvr>
                                        <p:cTn id="47" dur="13">
                                          <p:stCondLst>
                                            <p:cond delay="656"/>
                                          </p:stCondLst>
                                        </p:cTn>
                                        <p:tgtEl>
                                          <p:spTgt spid="7"/>
                                        </p:tgtEl>
                                      </p:cBhvr>
                                      <p:to x="100000" y="80000"/>
                                    </p:animScale>
                                    <p:animScale>
                                      <p:cBhvr>
                                        <p:cTn id="48" dur="83" decel="50000">
                                          <p:stCondLst>
                                            <p:cond delay="669"/>
                                          </p:stCondLst>
                                        </p:cTn>
                                        <p:tgtEl>
                                          <p:spTgt spid="7"/>
                                        </p:tgtEl>
                                      </p:cBhvr>
                                      <p:to x="100000" y="100000"/>
                                    </p:animScale>
                                    <p:animScale>
                                      <p:cBhvr>
                                        <p:cTn id="49" dur="13">
                                          <p:stCondLst>
                                            <p:cond delay="821"/>
                                          </p:stCondLst>
                                        </p:cTn>
                                        <p:tgtEl>
                                          <p:spTgt spid="7"/>
                                        </p:tgtEl>
                                      </p:cBhvr>
                                      <p:to x="100000" y="90000"/>
                                    </p:animScale>
                                    <p:animScale>
                                      <p:cBhvr>
                                        <p:cTn id="50" dur="83" decel="50000">
                                          <p:stCondLst>
                                            <p:cond delay="834"/>
                                          </p:stCondLst>
                                        </p:cTn>
                                        <p:tgtEl>
                                          <p:spTgt spid="7"/>
                                        </p:tgtEl>
                                      </p:cBhvr>
                                      <p:to x="100000" y="100000"/>
                                    </p:animScale>
                                    <p:animScale>
                                      <p:cBhvr>
                                        <p:cTn id="51" dur="13">
                                          <p:stCondLst>
                                            <p:cond delay="904"/>
                                          </p:stCondLst>
                                        </p:cTn>
                                        <p:tgtEl>
                                          <p:spTgt spid="7"/>
                                        </p:tgtEl>
                                      </p:cBhvr>
                                      <p:to x="100000" y="95000"/>
                                    </p:animScale>
                                    <p:animScale>
                                      <p:cBhvr>
                                        <p:cTn id="52" dur="83" decel="50000">
                                          <p:stCondLst>
                                            <p:cond delay="917"/>
                                          </p:stCondLst>
                                        </p:cTn>
                                        <p:tgtEl>
                                          <p:spTgt spid="7"/>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1+#ppt_w/2"/>
                                          </p:val>
                                        </p:tav>
                                        <p:tav tm="100000">
                                          <p:val>
                                            <p:strVal val="#ppt_x"/>
                                          </p:val>
                                        </p:tav>
                                      </p:tavLst>
                                    </p:anim>
                                    <p:anim calcmode="lin" valueType="num">
                                      <p:cBhvr additive="base">
                                        <p:cTn id="58" dur="500" fill="hold"/>
                                        <p:tgtEl>
                                          <p:spTgt spid="28"/>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additive="base">
                                        <p:cTn id="61" dur="500" fill="hold"/>
                                        <p:tgtEl>
                                          <p:spTgt spid="2"/>
                                        </p:tgtEl>
                                        <p:attrNameLst>
                                          <p:attrName>ppt_x</p:attrName>
                                        </p:attrNameLst>
                                      </p:cBhvr>
                                      <p:tavLst>
                                        <p:tav tm="0">
                                          <p:val>
                                            <p:strVal val="1+#ppt_w/2"/>
                                          </p:val>
                                        </p:tav>
                                        <p:tav tm="100000">
                                          <p:val>
                                            <p:strVal val="#ppt_x"/>
                                          </p:val>
                                        </p:tav>
                                      </p:tavLst>
                                    </p:anim>
                                    <p:anim calcmode="lin" valueType="num">
                                      <p:cBhvr additive="base">
                                        <p:cTn id="6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500" fill="hold"/>
                                        <p:tgtEl>
                                          <p:spTgt spid="37"/>
                                        </p:tgtEl>
                                        <p:attrNameLst>
                                          <p:attrName>ppt_x</p:attrName>
                                        </p:attrNameLst>
                                      </p:cBhvr>
                                      <p:tavLst>
                                        <p:tav tm="0">
                                          <p:val>
                                            <p:strVal val="1+#ppt_w/2"/>
                                          </p:val>
                                        </p:tav>
                                        <p:tav tm="100000">
                                          <p:val>
                                            <p:strVal val="#ppt_x"/>
                                          </p:val>
                                        </p:tav>
                                      </p:tavLst>
                                    </p:anim>
                                    <p:anim calcmode="lin" valueType="num">
                                      <p:cBhvr additive="base">
                                        <p:cTn id="68" dur="50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41"/>
                                        </p:tgtEl>
                                        <p:attrNameLst>
                                          <p:attrName>style.visibility</p:attrName>
                                        </p:attrNameLst>
                                      </p:cBhvr>
                                      <p:to>
                                        <p:strVal val="visible"/>
                                      </p:to>
                                    </p:set>
                                    <p:anim calcmode="lin" valueType="num">
                                      <p:cBhvr additive="base">
                                        <p:cTn id="71" dur="500" fill="hold"/>
                                        <p:tgtEl>
                                          <p:spTgt spid="41"/>
                                        </p:tgtEl>
                                        <p:attrNameLst>
                                          <p:attrName>ppt_x</p:attrName>
                                        </p:attrNameLst>
                                      </p:cBhvr>
                                      <p:tavLst>
                                        <p:tav tm="0">
                                          <p:val>
                                            <p:strVal val="1+#ppt_w/2"/>
                                          </p:val>
                                        </p:tav>
                                        <p:tav tm="100000">
                                          <p:val>
                                            <p:strVal val="#ppt_x"/>
                                          </p:val>
                                        </p:tav>
                                      </p:tavLst>
                                    </p:anim>
                                    <p:anim calcmode="lin" valueType="num">
                                      <p:cBhvr additive="base">
                                        <p:cTn id="72"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nodeType="clickEffect">
                                  <p:stCondLst>
                                    <p:cond delay="0"/>
                                  </p:stCondLst>
                                  <p:childTnLst>
                                    <p:set>
                                      <p:cBhvr>
                                        <p:cTn id="76" dur="1" fill="hold">
                                          <p:stCondLst>
                                            <p:cond delay="0"/>
                                          </p:stCondLst>
                                        </p:cTn>
                                        <p:tgtEl>
                                          <p:spTgt spid="34"/>
                                        </p:tgtEl>
                                        <p:attrNameLst>
                                          <p:attrName>style.visibility</p:attrName>
                                        </p:attrNameLst>
                                      </p:cBhvr>
                                      <p:to>
                                        <p:strVal val="visible"/>
                                      </p:to>
                                    </p:set>
                                    <p:anim calcmode="lin" valueType="num">
                                      <p:cBhvr additive="base">
                                        <p:cTn id="77" dur="500" fill="hold"/>
                                        <p:tgtEl>
                                          <p:spTgt spid="34"/>
                                        </p:tgtEl>
                                        <p:attrNameLst>
                                          <p:attrName>ppt_x</p:attrName>
                                        </p:attrNameLst>
                                      </p:cBhvr>
                                      <p:tavLst>
                                        <p:tav tm="0">
                                          <p:val>
                                            <p:strVal val="1+#ppt_w/2"/>
                                          </p:val>
                                        </p:tav>
                                        <p:tav tm="100000">
                                          <p:val>
                                            <p:strVal val="#ppt_x"/>
                                          </p:val>
                                        </p:tav>
                                      </p:tavLst>
                                    </p:anim>
                                    <p:anim calcmode="lin" valueType="num">
                                      <p:cBhvr additive="base">
                                        <p:cTn id="78" dur="500" fill="hold"/>
                                        <p:tgtEl>
                                          <p:spTgt spid="34"/>
                                        </p:tgtEl>
                                        <p:attrNameLst>
                                          <p:attrName>ppt_y</p:attrName>
                                        </p:attrNameLst>
                                      </p:cBhvr>
                                      <p:tavLst>
                                        <p:tav tm="0">
                                          <p:val>
                                            <p:strVal val="#ppt_y"/>
                                          </p:val>
                                        </p:tav>
                                        <p:tav tm="100000">
                                          <p:val>
                                            <p:strVal val="#ppt_y"/>
                                          </p:val>
                                        </p:tav>
                                      </p:tavLst>
                                    </p:anim>
                                  </p:childTnLst>
                                </p:cTn>
                              </p:par>
                              <p:par>
                                <p:cTn id="79" presetID="2" presetClass="entr" presetSubtype="2" fill="hold" nodeType="with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additive="base">
                                        <p:cTn id="81" dur="500" fill="hold"/>
                                        <p:tgtEl>
                                          <p:spTgt spid="14"/>
                                        </p:tgtEl>
                                        <p:attrNameLst>
                                          <p:attrName>ppt_x</p:attrName>
                                        </p:attrNameLst>
                                      </p:cBhvr>
                                      <p:tavLst>
                                        <p:tav tm="0">
                                          <p:val>
                                            <p:strVal val="1+#ppt_w/2"/>
                                          </p:val>
                                        </p:tav>
                                        <p:tav tm="100000">
                                          <p:val>
                                            <p:strVal val="#ppt_x"/>
                                          </p:val>
                                        </p:tav>
                                      </p:tavLst>
                                    </p:anim>
                                    <p:anim calcmode="lin" valueType="num">
                                      <p:cBhvr additive="base">
                                        <p:cTn id="8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96B5552-C106-44FB-BED2-8739C5ADD29E}"/>
              </a:ext>
            </a:extLst>
          </p:cNvPr>
          <p:cNvSpPr>
            <a:spLocks noGrp="1"/>
          </p:cNvSpPr>
          <p:nvPr>
            <p:ph type="sldNum" sz="quarter" idx="12"/>
          </p:nvPr>
        </p:nvSpPr>
        <p:spPr>
          <a:xfrm>
            <a:off x="9391929" y="6514366"/>
            <a:ext cx="2743200" cy="365125"/>
          </a:xfrm>
        </p:spPr>
        <p:txBody>
          <a:bodyPr vert="horz" lIns="91440" tIns="45720" rIns="91440" bIns="45720" rtlCol="0" anchor="ctr"/>
          <a:lstStyle/>
          <a:p>
            <a:fld id="{4D8946D9-692A-4714-839D-53234A93F90C}" type="slidenum">
              <a:rPr lang="fr-FR" sz="1400" b="1">
                <a:latin typeface="Century Gothic" panose="020B0502020202020204" pitchFamily="34" charset="0"/>
              </a:rPr>
              <a:pPr/>
              <a:t>4</a:t>
            </a:fld>
            <a:endParaRPr lang="fr-FR" sz="1400" b="1" dirty="0">
              <a:latin typeface="Century Gothic" panose="020B0502020202020204" pitchFamily="34" charset="0"/>
            </a:endParaRPr>
          </a:p>
        </p:txBody>
      </p:sp>
      <p:cxnSp>
        <p:nvCxnSpPr>
          <p:cNvPr id="6" name="Connecteur droit 5">
            <a:extLst>
              <a:ext uri="{FF2B5EF4-FFF2-40B4-BE49-F238E27FC236}">
                <a16:creationId xmlns:a16="http://schemas.microsoft.com/office/drawing/2014/main" id="{B4D2C8D9-62B0-49B4-9B26-3ED73F3B3D1B}"/>
              </a:ext>
            </a:extLst>
          </p:cNvPr>
          <p:cNvCxnSpPr/>
          <p:nvPr/>
        </p:nvCxnSpPr>
        <p:spPr>
          <a:xfrm>
            <a:off x="1099310" y="736603"/>
            <a:ext cx="10700952" cy="0"/>
          </a:xfrm>
          <a:prstGeom prst="line">
            <a:avLst/>
          </a:prstGeom>
          <a:ln w="114300" cmpd="thickThin"/>
        </p:spPr>
        <p:style>
          <a:lnRef idx="1">
            <a:schemeClr val="accent2"/>
          </a:lnRef>
          <a:fillRef idx="0">
            <a:schemeClr val="accent2"/>
          </a:fillRef>
          <a:effectRef idx="0">
            <a:schemeClr val="accent2"/>
          </a:effectRef>
          <a:fontRef idx="minor">
            <a:schemeClr val="tx1"/>
          </a:fontRef>
        </p:style>
      </p:cxnSp>
      <p:sp>
        <p:nvSpPr>
          <p:cNvPr id="7" name="Titre 1">
            <a:extLst>
              <a:ext uri="{FF2B5EF4-FFF2-40B4-BE49-F238E27FC236}">
                <a16:creationId xmlns:a16="http://schemas.microsoft.com/office/drawing/2014/main" id="{66C3E35D-E74F-48F8-B61E-B2B03590818A}"/>
              </a:ext>
            </a:extLst>
          </p:cNvPr>
          <p:cNvSpPr txBox="1">
            <a:spLocks/>
          </p:cNvSpPr>
          <p:nvPr/>
        </p:nvSpPr>
        <p:spPr>
          <a:xfrm>
            <a:off x="757526" y="865424"/>
            <a:ext cx="10751408" cy="365125"/>
          </a:xfrm>
          <a:prstGeom prst="rect">
            <a:avLst/>
          </a:prstGeom>
        </p:spPr>
        <p:txBody>
          <a:bodyPr vert="horz" lIns="91440" tIns="45720" rIns="91440" bIns="45720" rtlCol="0" anchor="b">
            <a:noAutofit/>
          </a:bodyPr>
          <a:lstStyle>
            <a:lvl1pPr indent="0" algn="ctr">
              <a:lnSpc>
                <a:spcPct val="100000"/>
              </a:lnSpc>
              <a:spcBef>
                <a:spcPts val="1000"/>
              </a:spcBef>
              <a:buFont typeface="Arial" panose="020B0604020202020204" pitchFamily="34" charset="0"/>
              <a:buNone/>
              <a:defRPr sz="2800" b="1">
                <a:solidFill>
                  <a:srgbClr val="E27100"/>
                </a:solidFill>
                <a:latin typeface="DM Sans" pitchFamily="34" charset="0"/>
                <a:ea typeface="DM Sans" pitchFamily="34" charset="-122"/>
                <a:cs typeface="DM Sans" pitchFamily="34" charset="-120"/>
              </a:defRPr>
            </a:lvl1pPr>
            <a:lvl2pPr indent="0">
              <a:lnSpc>
                <a:spcPct val="90000"/>
              </a:lnSpc>
              <a:spcBef>
                <a:spcPts val="500"/>
              </a:spcBef>
              <a:buFont typeface="Arial" panose="020B0604020202020204" pitchFamily="34" charset="0"/>
              <a:buNone/>
              <a:defRPr sz="2000" b="1"/>
            </a:lvl2pPr>
            <a:lvl3pPr indent="0">
              <a:lnSpc>
                <a:spcPct val="90000"/>
              </a:lnSpc>
              <a:spcBef>
                <a:spcPts val="500"/>
              </a:spcBef>
              <a:buFont typeface="Arial" panose="020B0604020202020204" pitchFamily="34" charset="0"/>
              <a:buNone/>
              <a:defRPr b="1"/>
            </a:lvl3pPr>
            <a:lvl4pPr indent="0">
              <a:lnSpc>
                <a:spcPct val="90000"/>
              </a:lnSpc>
              <a:spcBef>
                <a:spcPts val="500"/>
              </a:spcBef>
              <a:buFont typeface="Arial" panose="020B0604020202020204" pitchFamily="34" charset="0"/>
              <a:buNone/>
              <a:defRPr sz="1600" b="1"/>
            </a:lvl4pPr>
            <a:lvl5pPr indent="0">
              <a:lnSpc>
                <a:spcPct val="90000"/>
              </a:lnSpc>
              <a:spcBef>
                <a:spcPts val="500"/>
              </a:spcBef>
              <a:buFont typeface="Arial" panose="020B0604020202020204" pitchFamily="34" charset="0"/>
              <a:buNone/>
              <a:defRPr sz="1600" b="1"/>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r>
              <a:rPr lang="fr-FR" dirty="0"/>
              <a:t>b - Droit de visite (Art 12 LPF) </a:t>
            </a:r>
          </a:p>
        </p:txBody>
      </p:sp>
      <p:pic>
        <p:nvPicPr>
          <p:cNvPr id="38" name="Image 37">
            <a:extLst>
              <a:ext uri="{FF2B5EF4-FFF2-40B4-BE49-F238E27FC236}">
                <a16:creationId xmlns:a16="http://schemas.microsoft.com/office/drawing/2014/main" id="{DE6CFD2A-BF99-4B63-9210-56E1275B83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218" y="5077393"/>
            <a:ext cx="928100" cy="928100"/>
          </a:xfrm>
          <a:prstGeom prst="rect">
            <a:avLst/>
          </a:prstGeom>
        </p:spPr>
      </p:pic>
      <p:pic>
        <p:nvPicPr>
          <p:cNvPr id="40" name="Image 39">
            <a:extLst>
              <a:ext uri="{FF2B5EF4-FFF2-40B4-BE49-F238E27FC236}">
                <a16:creationId xmlns:a16="http://schemas.microsoft.com/office/drawing/2014/main" id="{7AE17136-2765-439D-9776-4C570C9ACF7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31" b="100000" l="0" r="99302">
                        <a14:foregroundMark x1="28140" y1="16535" x2="28140" y2="16535"/>
                        <a14:foregroundMark x1="28140" y1="16535" x2="22442" y2="8793"/>
                        <a14:foregroundMark x1="76628" y1="13517" x2="75233" y2="19291"/>
                        <a14:foregroundMark x1="69070" y1="29265" x2="67093" y2="40682"/>
                        <a14:foregroundMark x1="75465" y1="30709" x2="75465" y2="30709"/>
                        <a14:foregroundMark x1="76977" y1="30971" x2="76977" y2="30971"/>
                        <a14:foregroundMark x1="76628" y1="40420" x2="76628" y2="40420"/>
                        <a14:foregroundMark x1="80814" y1="63386" x2="73953" y2="63648"/>
                        <a14:foregroundMark x1="58488" y1="62336" x2="58488" y2="62336"/>
                        <a14:foregroundMark x1="21977" y1="79134" x2="30000" y2="79396"/>
                        <a14:foregroundMark x1="80814" y1="82546" x2="86512" y2="82546"/>
                      </a14:backgroundRemoval>
                    </a14:imgEffect>
                  </a14:imgLayer>
                </a14:imgProps>
              </a:ext>
              <a:ext uri="{28A0092B-C50C-407E-A947-70E740481C1C}">
                <a14:useLocalDpi xmlns:a14="http://schemas.microsoft.com/office/drawing/2010/main" val="0"/>
              </a:ext>
            </a:extLst>
          </a:blip>
          <a:stretch>
            <a:fillRect/>
          </a:stretch>
        </p:blipFill>
        <p:spPr>
          <a:xfrm>
            <a:off x="10096038" y="5349530"/>
            <a:ext cx="1704665" cy="1510412"/>
          </a:xfrm>
          <a:prstGeom prst="rect">
            <a:avLst/>
          </a:prstGeom>
        </p:spPr>
      </p:pic>
      <p:pic>
        <p:nvPicPr>
          <p:cNvPr id="48" name="Image 47">
            <a:extLst>
              <a:ext uri="{FF2B5EF4-FFF2-40B4-BE49-F238E27FC236}">
                <a16:creationId xmlns:a16="http://schemas.microsoft.com/office/drawing/2014/main" id="{454D9137-70EC-4E09-9DD2-EDFE8FC93DE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9600" l="0" r="100000">
                        <a14:foregroundMark x1="49160" y1="20400" x2="49160" y2="20400"/>
                        <a14:foregroundMark x1="34454" y1="28800" x2="34454" y2="28800"/>
                        <a14:foregroundMark x1="72689" y1="26400" x2="72689" y2="26400"/>
                        <a14:foregroundMark x1="73529" y1="41200" x2="73529" y2="41200"/>
                        <a14:foregroundMark x1="72689" y1="56800" x2="72689" y2="56800"/>
                        <a14:foregroundMark x1="74370" y1="80000" x2="74370" y2="80000"/>
                        <a14:foregroundMark x1="67227" y1="79200" x2="67227" y2="79200"/>
                        <a14:foregroundMark x1="55462" y1="51200" x2="55462" y2="51200"/>
                        <a14:foregroundMark x1="63025" y1="56800" x2="63025" y2="56800"/>
                        <a14:foregroundMark x1="49580" y1="51200" x2="49580" y2="51200"/>
                        <a14:foregroundMark x1="24370" y1="54000" x2="24370" y2="54000"/>
                        <a14:foregroundMark x1="31092" y1="80000" x2="31092" y2="80000"/>
                        <a14:foregroundMark x1="37815" y1="80800" x2="37815" y2="80800"/>
                      </a14:backgroundRemoval>
                    </a14:imgEffect>
                  </a14:imgLayer>
                </a14:imgProps>
              </a:ext>
              <a:ext uri="{28A0092B-C50C-407E-A947-70E740481C1C}">
                <a14:useLocalDpi xmlns:a14="http://schemas.microsoft.com/office/drawing/2010/main" val="0"/>
              </a:ext>
            </a:extLst>
          </a:blip>
          <a:stretch>
            <a:fillRect/>
          </a:stretch>
        </p:blipFill>
        <p:spPr>
          <a:xfrm>
            <a:off x="3841660" y="5045939"/>
            <a:ext cx="1762807" cy="1851688"/>
          </a:xfrm>
          <a:prstGeom prst="rect">
            <a:avLst/>
          </a:prstGeom>
        </p:spPr>
      </p:pic>
      <p:pic>
        <p:nvPicPr>
          <p:cNvPr id="50" name="Image 49">
            <a:extLst>
              <a:ext uri="{FF2B5EF4-FFF2-40B4-BE49-F238E27FC236}">
                <a16:creationId xmlns:a16="http://schemas.microsoft.com/office/drawing/2014/main" id="{FBE0D5E2-C3ED-43A1-B11E-AE67C9682226}"/>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249" b="99688" l="0" r="100000">
                        <a14:foregroundMark x1="83780" y1="9157" x2="83780" y2="9157"/>
                        <a14:foregroundMark x1="47073" y1="19667" x2="47073" y2="19667"/>
                        <a14:foregroundMark x1="17805" y1="10198" x2="17805" y2="10198"/>
                      </a14:backgroundRemoval>
                    </a14:imgEffect>
                  </a14:imgLayer>
                </a14:imgProps>
              </a:ext>
              <a:ext uri="{28A0092B-C50C-407E-A947-70E740481C1C}">
                <a14:useLocalDpi xmlns:a14="http://schemas.microsoft.com/office/drawing/2010/main" val="0"/>
              </a:ext>
            </a:extLst>
          </a:blip>
          <a:stretch>
            <a:fillRect/>
          </a:stretch>
        </p:blipFill>
        <p:spPr>
          <a:xfrm>
            <a:off x="164753" y="3013727"/>
            <a:ext cx="1050761" cy="1231440"/>
          </a:xfrm>
          <a:prstGeom prst="rect">
            <a:avLst/>
          </a:prstGeom>
        </p:spPr>
      </p:pic>
      <p:pic>
        <p:nvPicPr>
          <p:cNvPr id="54" name="Image 53">
            <a:extLst>
              <a:ext uri="{FF2B5EF4-FFF2-40B4-BE49-F238E27FC236}">
                <a16:creationId xmlns:a16="http://schemas.microsoft.com/office/drawing/2014/main" id="{BC7AC2E5-FDC0-4133-B3C7-168A017B73D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41659" y="1343442"/>
            <a:ext cx="2504951" cy="2047157"/>
          </a:xfrm>
          <a:prstGeom prst="rect">
            <a:avLst/>
          </a:prstGeom>
        </p:spPr>
      </p:pic>
      <p:sp>
        <p:nvSpPr>
          <p:cNvPr id="55" name="ZoneTexte 54">
            <a:extLst>
              <a:ext uri="{FF2B5EF4-FFF2-40B4-BE49-F238E27FC236}">
                <a16:creationId xmlns:a16="http://schemas.microsoft.com/office/drawing/2014/main" id="{D24E3E35-7336-4ED5-B964-58AC682E32DE}"/>
              </a:ext>
            </a:extLst>
          </p:cNvPr>
          <p:cNvSpPr txBox="1"/>
          <p:nvPr/>
        </p:nvSpPr>
        <p:spPr>
          <a:xfrm>
            <a:off x="-201520" y="4245167"/>
            <a:ext cx="1763177" cy="338554"/>
          </a:xfrm>
          <a:prstGeom prst="rect">
            <a:avLst/>
          </a:prstGeom>
          <a:noFill/>
        </p:spPr>
        <p:txBody>
          <a:bodyPr wrap="square" rtlCol="0">
            <a:spAutoFit/>
          </a:bodyPr>
          <a:lstStyle/>
          <a:p>
            <a:pPr algn="ctr"/>
            <a:r>
              <a:rPr lang="fr-FR" sz="1600" b="1" dirty="0">
                <a:latin typeface="Century Gothic" panose="020B0502020202020204" pitchFamily="34" charset="0"/>
              </a:rPr>
              <a:t>Brigade DGI</a:t>
            </a:r>
          </a:p>
        </p:txBody>
      </p:sp>
      <p:sp>
        <p:nvSpPr>
          <p:cNvPr id="56" name="ZoneTexte 55">
            <a:extLst>
              <a:ext uri="{FF2B5EF4-FFF2-40B4-BE49-F238E27FC236}">
                <a16:creationId xmlns:a16="http://schemas.microsoft.com/office/drawing/2014/main" id="{688D23DC-AC18-4B4F-9FEC-3BF26C56F022}"/>
              </a:ext>
            </a:extLst>
          </p:cNvPr>
          <p:cNvSpPr txBox="1"/>
          <p:nvPr/>
        </p:nvSpPr>
        <p:spPr>
          <a:xfrm>
            <a:off x="-263761" y="5987613"/>
            <a:ext cx="1763177" cy="338554"/>
          </a:xfrm>
          <a:prstGeom prst="rect">
            <a:avLst/>
          </a:prstGeom>
          <a:noFill/>
        </p:spPr>
        <p:txBody>
          <a:bodyPr wrap="square" rtlCol="0">
            <a:spAutoFit/>
          </a:bodyPr>
          <a:lstStyle/>
          <a:p>
            <a:pPr algn="ctr"/>
            <a:r>
              <a:rPr lang="fr-FR" sz="1600" b="1" dirty="0">
                <a:latin typeface="Century Gothic" panose="020B0502020202020204" pitchFamily="34" charset="0"/>
              </a:rPr>
              <a:t>OPJ</a:t>
            </a:r>
          </a:p>
        </p:txBody>
      </p:sp>
      <p:sp>
        <p:nvSpPr>
          <p:cNvPr id="57" name="Signe Plus 56">
            <a:extLst>
              <a:ext uri="{FF2B5EF4-FFF2-40B4-BE49-F238E27FC236}">
                <a16:creationId xmlns:a16="http://schemas.microsoft.com/office/drawing/2014/main" id="{AF3579B8-3C59-4271-A01E-A796E2A30BBC}"/>
              </a:ext>
            </a:extLst>
          </p:cNvPr>
          <p:cNvSpPr/>
          <p:nvPr/>
        </p:nvSpPr>
        <p:spPr>
          <a:xfrm>
            <a:off x="441026" y="4656962"/>
            <a:ext cx="379231" cy="365125"/>
          </a:xfrm>
          <a:prstGeom prst="mathPlus">
            <a:avLst/>
          </a:prstGeom>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58" name="Flèche : bas 57">
            <a:extLst>
              <a:ext uri="{FF2B5EF4-FFF2-40B4-BE49-F238E27FC236}">
                <a16:creationId xmlns:a16="http://schemas.microsoft.com/office/drawing/2014/main" id="{A3D7BCDD-4E4D-4585-910D-74659623EE07}"/>
              </a:ext>
            </a:extLst>
          </p:cNvPr>
          <p:cNvSpPr/>
          <p:nvPr/>
        </p:nvSpPr>
        <p:spPr>
          <a:xfrm rot="14526945">
            <a:off x="2116113" y="2764789"/>
            <a:ext cx="564736" cy="1767635"/>
          </a:xfrm>
          <a:prstGeom prst="downArrow">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59" name="ZoneTexte 58">
            <a:extLst>
              <a:ext uri="{FF2B5EF4-FFF2-40B4-BE49-F238E27FC236}">
                <a16:creationId xmlns:a16="http://schemas.microsoft.com/office/drawing/2014/main" id="{1043F50B-1699-42DD-9EF7-C9E3E10B5E4A}"/>
              </a:ext>
            </a:extLst>
          </p:cNvPr>
          <p:cNvSpPr txBox="1"/>
          <p:nvPr/>
        </p:nvSpPr>
        <p:spPr>
          <a:xfrm>
            <a:off x="225656" y="2104556"/>
            <a:ext cx="3271675" cy="830997"/>
          </a:xfrm>
          <a:prstGeom prst="rect">
            <a:avLst/>
          </a:prstGeom>
          <a:noFill/>
        </p:spPr>
        <p:txBody>
          <a:bodyPr wrap="square" rtlCol="0">
            <a:spAutoFit/>
          </a:bodyPr>
          <a:lstStyle/>
          <a:p>
            <a:pPr algn="ctr"/>
            <a:r>
              <a:rPr lang="fr-FR" sz="1600" b="1" dirty="0">
                <a:latin typeface="Century Gothic" panose="020B0502020202020204" pitchFamily="34" charset="0"/>
              </a:rPr>
              <a:t>Arrivée de l’équipe sur les lieux de détention des documents relatifs à la fraude présumée.</a:t>
            </a:r>
          </a:p>
        </p:txBody>
      </p:sp>
      <p:sp>
        <p:nvSpPr>
          <p:cNvPr id="60" name="Ellipse 59">
            <a:extLst>
              <a:ext uri="{FF2B5EF4-FFF2-40B4-BE49-F238E27FC236}">
                <a16:creationId xmlns:a16="http://schemas.microsoft.com/office/drawing/2014/main" id="{1D24D44E-28C2-46FD-9278-11FFBF87A47C}"/>
              </a:ext>
            </a:extLst>
          </p:cNvPr>
          <p:cNvSpPr/>
          <p:nvPr/>
        </p:nvSpPr>
        <p:spPr>
          <a:xfrm>
            <a:off x="1338036" y="1469042"/>
            <a:ext cx="607582" cy="607582"/>
          </a:xfrm>
          <a:prstGeom prst="ellipse">
            <a:avLst/>
          </a:prstGeom>
          <a:solidFill>
            <a:srgbClr val="E2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entury Gothic" panose="020B0502020202020204" pitchFamily="34" charset="0"/>
              </a:rPr>
              <a:t>1</a:t>
            </a:r>
          </a:p>
        </p:txBody>
      </p:sp>
      <p:sp>
        <p:nvSpPr>
          <p:cNvPr id="61" name="Flèche : bas 60">
            <a:extLst>
              <a:ext uri="{FF2B5EF4-FFF2-40B4-BE49-F238E27FC236}">
                <a16:creationId xmlns:a16="http://schemas.microsoft.com/office/drawing/2014/main" id="{F03AD2E4-AB56-415D-860D-8039CAA82647}"/>
              </a:ext>
            </a:extLst>
          </p:cNvPr>
          <p:cNvSpPr/>
          <p:nvPr/>
        </p:nvSpPr>
        <p:spPr>
          <a:xfrm>
            <a:off x="4448778" y="3404711"/>
            <a:ext cx="564736" cy="1464947"/>
          </a:xfrm>
          <a:prstGeom prst="downArrow">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64" name="Flèche : bas 63">
            <a:extLst>
              <a:ext uri="{FF2B5EF4-FFF2-40B4-BE49-F238E27FC236}">
                <a16:creationId xmlns:a16="http://schemas.microsoft.com/office/drawing/2014/main" id="{04DEC4E6-BE79-40DC-8B7F-0679773874E9}"/>
              </a:ext>
            </a:extLst>
          </p:cNvPr>
          <p:cNvSpPr/>
          <p:nvPr/>
        </p:nvSpPr>
        <p:spPr>
          <a:xfrm rot="13550256">
            <a:off x="5850862" y="4313814"/>
            <a:ext cx="564736" cy="1464947"/>
          </a:xfrm>
          <a:prstGeom prst="downArrow">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66" name="ZoneTexte 65">
            <a:extLst>
              <a:ext uri="{FF2B5EF4-FFF2-40B4-BE49-F238E27FC236}">
                <a16:creationId xmlns:a16="http://schemas.microsoft.com/office/drawing/2014/main" id="{C5CF744A-BC22-4086-9A8D-AC2B704517BD}"/>
              </a:ext>
            </a:extLst>
          </p:cNvPr>
          <p:cNvSpPr txBox="1"/>
          <p:nvPr/>
        </p:nvSpPr>
        <p:spPr>
          <a:xfrm>
            <a:off x="5970167" y="3389732"/>
            <a:ext cx="2876034" cy="1077218"/>
          </a:xfrm>
          <a:prstGeom prst="rect">
            <a:avLst/>
          </a:prstGeom>
          <a:noFill/>
        </p:spPr>
        <p:txBody>
          <a:bodyPr wrap="square" rtlCol="0">
            <a:spAutoFit/>
          </a:bodyPr>
          <a:lstStyle/>
          <a:p>
            <a:pPr algn="just"/>
            <a:r>
              <a:rPr lang="fr-FR" sz="1600" b="1" dirty="0">
                <a:latin typeface="Century Gothic" panose="020B0502020202020204" pitchFamily="34" charset="0"/>
              </a:rPr>
              <a:t>Recherche et saisie de documents et fichiers (physiques et  numériques)  consolidant les infractions.</a:t>
            </a:r>
          </a:p>
        </p:txBody>
      </p:sp>
      <p:sp>
        <p:nvSpPr>
          <p:cNvPr id="67" name="Ellipse 66">
            <a:extLst>
              <a:ext uri="{FF2B5EF4-FFF2-40B4-BE49-F238E27FC236}">
                <a16:creationId xmlns:a16="http://schemas.microsoft.com/office/drawing/2014/main" id="{709D368D-617C-4A7E-8ADC-F5301206CA3B}"/>
              </a:ext>
            </a:extLst>
          </p:cNvPr>
          <p:cNvSpPr/>
          <p:nvPr/>
        </p:nvSpPr>
        <p:spPr>
          <a:xfrm>
            <a:off x="7235283" y="4478612"/>
            <a:ext cx="607582" cy="607582"/>
          </a:xfrm>
          <a:prstGeom prst="ellipse">
            <a:avLst/>
          </a:prstGeom>
          <a:solidFill>
            <a:srgbClr val="E2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entury Gothic" panose="020B0502020202020204" pitchFamily="34" charset="0"/>
              </a:rPr>
              <a:t>3</a:t>
            </a:r>
          </a:p>
        </p:txBody>
      </p:sp>
      <p:sp>
        <p:nvSpPr>
          <p:cNvPr id="68" name="Ellipse 67">
            <a:extLst>
              <a:ext uri="{FF2B5EF4-FFF2-40B4-BE49-F238E27FC236}">
                <a16:creationId xmlns:a16="http://schemas.microsoft.com/office/drawing/2014/main" id="{01BB3B12-3327-42F4-AE28-D407D3465A91}"/>
              </a:ext>
            </a:extLst>
          </p:cNvPr>
          <p:cNvSpPr/>
          <p:nvPr/>
        </p:nvSpPr>
        <p:spPr>
          <a:xfrm>
            <a:off x="10328487" y="3833393"/>
            <a:ext cx="619883" cy="607582"/>
          </a:xfrm>
          <a:prstGeom prst="ellipse">
            <a:avLst/>
          </a:prstGeom>
          <a:solidFill>
            <a:srgbClr val="E2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entury Gothic" panose="020B0502020202020204" pitchFamily="34" charset="0"/>
              </a:rPr>
              <a:t>4</a:t>
            </a:r>
          </a:p>
        </p:txBody>
      </p:sp>
      <p:sp>
        <p:nvSpPr>
          <p:cNvPr id="69" name="ZoneTexte 68">
            <a:extLst>
              <a:ext uri="{FF2B5EF4-FFF2-40B4-BE49-F238E27FC236}">
                <a16:creationId xmlns:a16="http://schemas.microsoft.com/office/drawing/2014/main" id="{A1F8A118-949F-4305-A43D-E16F0175846D}"/>
              </a:ext>
            </a:extLst>
          </p:cNvPr>
          <p:cNvSpPr txBox="1"/>
          <p:nvPr/>
        </p:nvSpPr>
        <p:spPr>
          <a:xfrm>
            <a:off x="1488735" y="4583721"/>
            <a:ext cx="2711521" cy="1077218"/>
          </a:xfrm>
          <a:prstGeom prst="rect">
            <a:avLst/>
          </a:prstGeom>
          <a:noFill/>
        </p:spPr>
        <p:txBody>
          <a:bodyPr wrap="square" rtlCol="0">
            <a:spAutoFit/>
          </a:bodyPr>
          <a:lstStyle/>
          <a:p>
            <a:pPr algn="ctr"/>
            <a:r>
              <a:rPr lang="fr-FR" sz="1600" b="1" dirty="0">
                <a:latin typeface="Century Gothic" panose="020B0502020202020204" pitchFamily="34" charset="0"/>
              </a:rPr>
              <a:t>Déclinaison d’identité et précision de l’objet de présence (Habilitation servie au contribuable).</a:t>
            </a:r>
          </a:p>
        </p:txBody>
      </p:sp>
      <p:sp>
        <p:nvSpPr>
          <p:cNvPr id="70" name="Ellipse 69">
            <a:extLst>
              <a:ext uri="{FF2B5EF4-FFF2-40B4-BE49-F238E27FC236}">
                <a16:creationId xmlns:a16="http://schemas.microsoft.com/office/drawing/2014/main" id="{2999D0E5-04A4-44A8-AF56-6A0DA8896D67}"/>
              </a:ext>
            </a:extLst>
          </p:cNvPr>
          <p:cNvSpPr/>
          <p:nvPr/>
        </p:nvSpPr>
        <p:spPr>
          <a:xfrm>
            <a:off x="2589522" y="3975411"/>
            <a:ext cx="607582" cy="607582"/>
          </a:xfrm>
          <a:prstGeom prst="ellipse">
            <a:avLst/>
          </a:prstGeom>
          <a:solidFill>
            <a:srgbClr val="E2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entury Gothic" panose="020B0502020202020204" pitchFamily="34" charset="0"/>
              </a:rPr>
              <a:t>2</a:t>
            </a:r>
          </a:p>
        </p:txBody>
      </p:sp>
      <p:pic>
        <p:nvPicPr>
          <p:cNvPr id="71" name="Image 70">
            <a:extLst>
              <a:ext uri="{FF2B5EF4-FFF2-40B4-BE49-F238E27FC236}">
                <a16:creationId xmlns:a16="http://schemas.microsoft.com/office/drawing/2014/main" id="{4834CEF2-7760-446E-8062-92ABE320690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91331" y="2502722"/>
            <a:ext cx="926278" cy="926278"/>
          </a:xfrm>
          <a:prstGeom prst="rect">
            <a:avLst/>
          </a:prstGeom>
        </p:spPr>
      </p:pic>
      <p:pic>
        <p:nvPicPr>
          <p:cNvPr id="72" name="Image 71">
            <a:extLst>
              <a:ext uri="{FF2B5EF4-FFF2-40B4-BE49-F238E27FC236}">
                <a16:creationId xmlns:a16="http://schemas.microsoft.com/office/drawing/2014/main" id="{394C331F-0200-4679-86ED-3072A95F26C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10831"/>
          <a:stretch/>
        </p:blipFill>
        <p:spPr>
          <a:xfrm>
            <a:off x="7762330" y="2451992"/>
            <a:ext cx="985331" cy="952719"/>
          </a:xfrm>
          <a:prstGeom prst="rect">
            <a:avLst/>
          </a:prstGeom>
        </p:spPr>
      </p:pic>
      <p:sp>
        <p:nvSpPr>
          <p:cNvPr id="75" name="ZoneTexte 74">
            <a:extLst>
              <a:ext uri="{FF2B5EF4-FFF2-40B4-BE49-F238E27FC236}">
                <a16:creationId xmlns:a16="http://schemas.microsoft.com/office/drawing/2014/main" id="{F316F788-E77D-46C7-933D-D26697BCAAB9}"/>
              </a:ext>
            </a:extLst>
          </p:cNvPr>
          <p:cNvSpPr txBox="1"/>
          <p:nvPr/>
        </p:nvSpPr>
        <p:spPr>
          <a:xfrm>
            <a:off x="9145519" y="4431398"/>
            <a:ext cx="3066063" cy="1077218"/>
          </a:xfrm>
          <a:prstGeom prst="rect">
            <a:avLst/>
          </a:prstGeom>
          <a:noFill/>
        </p:spPr>
        <p:txBody>
          <a:bodyPr wrap="square" rtlCol="0">
            <a:spAutoFit/>
          </a:bodyPr>
          <a:lstStyle/>
          <a:p>
            <a:pPr algn="just"/>
            <a:r>
              <a:rPr lang="fr-FR" sz="1600" b="1" dirty="0">
                <a:latin typeface="Century Gothic" panose="020B0502020202020204" pitchFamily="34" charset="0"/>
              </a:rPr>
              <a:t>Remplissage des pièces de procédure (Procès-verbal, inventaire des pièces saisies, convocation, etc.)</a:t>
            </a:r>
          </a:p>
        </p:txBody>
      </p:sp>
      <p:sp>
        <p:nvSpPr>
          <p:cNvPr id="76" name="Flèche : bas 75">
            <a:extLst>
              <a:ext uri="{FF2B5EF4-FFF2-40B4-BE49-F238E27FC236}">
                <a16:creationId xmlns:a16="http://schemas.microsoft.com/office/drawing/2014/main" id="{9FDE622C-DACD-4CBE-9E90-C6A7D71CB8F3}"/>
              </a:ext>
            </a:extLst>
          </p:cNvPr>
          <p:cNvSpPr/>
          <p:nvPr/>
        </p:nvSpPr>
        <p:spPr>
          <a:xfrm rot="18398048">
            <a:off x="9184997" y="3207434"/>
            <a:ext cx="564736" cy="1053919"/>
          </a:xfrm>
          <a:prstGeom prst="downArrow">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30" name="Titre 1">
            <a:extLst>
              <a:ext uri="{FF2B5EF4-FFF2-40B4-BE49-F238E27FC236}">
                <a16:creationId xmlns:a16="http://schemas.microsoft.com/office/drawing/2014/main" id="{BAA60A0A-7348-4555-8785-6088A71C249F}"/>
              </a:ext>
            </a:extLst>
          </p:cNvPr>
          <p:cNvSpPr>
            <a:spLocks noGrp="1"/>
          </p:cNvSpPr>
          <p:nvPr>
            <p:ph type="title"/>
          </p:nvPr>
        </p:nvSpPr>
        <p:spPr>
          <a:xfrm>
            <a:off x="2617999" y="204975"/>
            <a:ext cx="7478039" cy="628429"/>
          </a:xfrm>
        </p:spPr>
        <p:txBody>
          <a:bodyPr>
            <a:normAutofit fontScale="90000"/>
          </a:bodyPr>
          <a:lstStyle/>
          <a:p>
            <a:pPr algn="ctr"/>
            <a:r>
              <a:rPr lang="fr-FR" sz="4000" b="1" dirty="0">
                <a:latin typeface="Century Gothic" panose="020B0502020202020204" pitchFamily="34" charset="0"/>
              </a:rPr>
              <a:t>2</a:t>
            </a:r>
            <a:r>
              <a:rPr lang="fr-FR" sz="4000" b="1" dirty="0" smtClean="0">
                <a:latin typeface="Century Gothic" panose="020B0502020202020204" pitchFamily="34" charset="0"/>
              </a:rPr>
              <a:t>. </a:t>
            </a:r>
            <a:r>
              <a:rPr lang="fr-FR" sz="4000" b="1" dirty="0">
                <a:latin typeface="Century Gothic" panose="020B0502020202020204" pitchFamily="34" charset="0"/>
                <a:ea typeface="Roboto"/>
                <a:cs typeface="Roboto"/>
                <a:sym typeface="Roboto"/>
              </a:rPr>
              <a:t>TECHNIQUES </a:t>
            </a:r>
            <a:r>
              <a:rPr lang="fr-FR" sz="4000" b="1" dirty="0" smtClean="0">
                <a:latin typeface="Century Gothic" panose="020B0502020202020204" pitchFamily="34" charset="0"/>
                <a:ea typeface="Roboto"/>
                <a:cs typeface="Roboto"/>
                <a:sym typeface="Roboto"/>
              </a:rPr>
              <a:t>D’INVESTIGATION</a:t>
            </a:r>
            <a:r>
              <a:rPr lang="fr-FR" sz="4000" b="1" dirty="0">
                <a:latin typeface="Century Gothic" panose="020B0502020202020204" pitchFamily="34" charset="0"/>
                <a:ea typeface="Roboto"/>
                <a:cs typeface="Roboto"/>
                <a:sym typeface="Roboto"/>
              </a:rPr>
              <a:t>	</a:t>
            </a:r>
            <a:endParaRPr lang="fr-FR" sz="4000" b="1" dirty="0">
              <a:latin typeface="Century Gothic" panose="020B0502020202020204" pitchFamily="34" charset="0"/>
            </a:endParaRPr>
          </a:p>
        </p:txBody>
      </p:sp>
    </p:spTree>
    <p:extLst>
      <p:ext uri="{BB962C8B-B14F-4D97-AF65-F5344CB8AC3E}">
        <p14:creationId xmlns:p14="http://schemas.microsoft.com/office/powerpoint/2010/main" val="3067853368"/>
      </p:ext>
    </p:extLst>
  </p:cSld>
  <p:clrMapOvr>
    <a:masterClrMapping/>
  </p:clrMapOvr>
  <mc:AlternateContent xmlns:mc="http://schemas.openxmlformats.org/markup-compatibility/2006" xmlns:p15="http://schemas.microsoft.com/office/powerpoint/2012/main">
    <mc:Choice Requires="p15">
      <p:transition spd="med">
        <p15:prstTrans prst="peelOff"/>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1996637A-A40B-4A25-A561-E0106CF4D23F}"/>
              </a:ext>
            </a:extLst>
          </p:cNvPr>
          <p:cNvSpPr>
            <a:spLocks noGrp="1"/>
          </p:cNvSpPr>
          <p:nvPr>
            <p:ph type="title"/>
          </p:nvPr>
        </p:nvSpPr>
        <p:spPr>
          <a:xfrm>
            <a:off x="1658649" y="376324"/>
            <a:ext cx="10326965" cy="867809"/>
          </a:xfrm>
        </p:spPr>
        <p:txBody>
          <a:bodyPr>
            <a:normAutofit/>
          </a:bodyPr>
          <a:lstStyle/>
          <a:p>
            <a:pPr algn="ctr"/>
            <a:r>
              <a:rPr lang="fr-FR" b="1" dirty="0">
                <a:latin typeface="Century Gothic" panose="020B0502020202020204" pitchFamily="34" charset="0"/>
              </a:rPr>
              <a:t>3</a:t>
            </a:r>
            <a:r>
              <a:rPr lang="fr-FR" b="1" dirty="0" smtClean="0">
                <a:latin typeface="Century Gothic" panose="020B0502020202020204" pitchFamily="34" charset="0"/>
              </a:rPr>
              <a:t>. </a:t>
            </a:r>
            <a:r>
              <a:rPr lang="fr-FR" b="1" dirty="0">
                <a:latin typeface="Century Gothic" panose="020B0502020202020204" pitchFamily="34" charset="0"/>
                <a:ea typeface="Roboto"/>
                <a:cs typeface="Roboto"/>
                <a:sym typeface="Roboto"/>
              </a:rPr>
              <a:t>MECANISMES DE FRAUDE RÉVÉLÉS	</a:t>
            </a:r>
            <a:endParaRPr lang="fr-FR" b="1" dirty="0">
              <a:latin typeface="Century Gothic" panose="020B0502020202020204" pitchFamily="34" charset="0"/>
            </a:endParaRPr>
          </a:p>
        </p:txBody>
      </p:sp>
      <p:sp>
        <p:nvSpPr>
          <p:cNvPr id="11" name="Espace réservé du texte 10">
            <a:extLst>
              <a:ext uri="{FF2B5EF4-FFF2-40B4-BE49-F238E27FC236}">
                <a16:creationId xmlns:a16="http://schemas.microsoft.com/office/drawing/2014/main" id="{72C1394F-B051-451E-AF34-91657D0BC40A}"/>
              </a:ext>
            </a:extLst>
          </p:cNvPr>
          <p:cNvSpPr>
            <a:spLocks noGrp="1"/>
          </p:cNvSpPr>
          <p:nvPr>
            <p:ph type="body" idx="1"/>
          </p:nvPr>
        </p:nvSpPr>
        <p:spPr>
          <a:xfrm>
            <a:off x="1241871" y="1520280"/>
            <a:ext cx="10457439" cy="782006"/>
          </a:xfrm>
        </p:spPr>
        <p:txBody>
          <a:bodyPr>
            <a:noAutofit/>
          </a:bodyPr>
          <a:lstStyle/>
          <a:p>
            <a:pPr algn="just">
              <a:lnSpc>
                <a:spcPct val="100000"/>
              </a:lnSpc>
            </a:pPr>
            <a:r>
              <a:rPr lang="fr-FR" sz="2800" b="0" dirty="0">
                <a:solidFill>
                  <a:srgbClr val="383838"/>
                </a:solidFill>
                <a:latin typeface="DM Sans" pitchFamily="34" charset="0"/>
                <a:ea typeface="DM Sans" pitchFamily="34" charset="-122"/>
                <a:cs typeface="DM Sans" pitchFamily="34" charset="-120"/>
              </a:rPr>
              <a:t>Divers mécanismes de fraude </a:t>
            </a:r>
            <a:r>
              <a:rPr lang="fr-FR" sz="2800" b="0" dirty="0" smtClean="0">
                <a:solidFill>
                  <a:srgbClr val="383838"/>
                </a:solidFill>
                <a:latin typeface="DM Sans" pitchFamily="34" charset="0"/>
                <a:ea typeface="DM Sans" pitchFamily="34" charset="-122"/>
                <a:cs typeface="DM Sans" pitchFamily="34" charset="-120"/>
              </a:rPr>
              <a:t>pour la </a:t>
            </a:r>
            <a:r>
              <a:rPr lang="fr-FR" sz="2800" b="0" dirty="0" smtClean="0">
                <a:solidFill>
                  <a:srgbClr val="FF0000"/>
                </a:solidFill>
                <a:latin typeface="DM Sans" pitchFamily="34" charset="0"/>
                <a:ea typeface="DM Sans" pitchFamily="34" charset="-122"/>
                <a:cs typeface="DM Sans" pitchFamily="34" charset="-120"/>
              </a:rPr>
              <a:t>dissimulation des ventes </a:t>
            </a:r>
            <a:r>
              <a:rPr lang="fr-FR" sz="2800" b="0" dirty="0" smtClean="0">
                <a:solidFill>
                  <a:srgbClr val="383838"/>
                </a:solidFill>
                <a:latin typeface="DM Sans" pitchFamily="34" charset="0"/>
                <a:ea typeface="DM Sans" pitchFamily="34" charset="-122"/>
                <a:cs typeface="DM Sans" pitchFamily="34" charset="-120"/>
              </a:rPr>
              <a:t>ont été identifiés :</a:t>
            </a:r>
            <a:endParaRPr lang="fr-FR" sz="2800" dirty="0"/>
          </a:p>
        </p:txBody>
      </p:sp>
      <p:sp>
        <p:nvSpPr>
          <p:cNvPr id="4" name="Espace réservé du numéro de diapositive 3">
            <a:extLst>
              <a:ext uri="{FF2B5EF4-FFF2-40B4-BE49-F238E27FC236}">
                <a16:creationId xmlns:a16="http://schemas.microsoft.com/office/drawing/2014/main" id="{B96B5552-C106-44FB-BED2-8739C5ADD29E}"/>
              </a:ext>
            </a:extLst>
          </p:cNvPr>
          <p:cNvSpPr>
            <a:spLocks noGrp="1"/>
          </p:cNvSpPr>
          <p:nvPr>
            <p:ph type="sldNum" sz="quarter" idx="12"/>
          </p:nvPr>
        </p:nvSpPr>
        <p:spPr>
          <a:xfrm>
            <a:off x="8610600" y="6327356"/>
            <a:ext cx="2743200" cy="365125"/>
          </a:xfrm>
        </p:spPr>
        <p:txBody>
          <a:bodyPr vert="horz" lIns="91440" tIns="45720" rIns="91440" bIns="45720" rtlCol="0" anchor="ctr"/>
          <a:lstStyle/>
          <a:p>
            <a:fld id="{4D8946D9-692A-4714-839D-53234A93F90C}" type="slidenum">
              <a:rPr lang="fr-FR" sz="2000" b="1">
                <a:latin typeface="Century Gothic" panose="020B0502020202020204" pitchFamily="34" charset="0"/>
              </a:rPr>
              <a:pPr/>
              <a:t>5</a:t>
            </a:fld>
            <a:endParaRPr lang="fr-FR" sz="2000" b="1" dirty="0">
              <a:latin typeface="Century Gothic" panose="020B0502020202020204" pitchFamily="34" charset="0"/>
            </a:endParaRPr>
          </a:p>
        </p:txBody>
      </p:sp>
      <p:cxnSp>
        <p:nvCxnSpPr>
          <p:cNvPr id="6" name="Connecteur droit 5">
            <a:extLst>
              <a:ext uri="{FF2B5EF4-FFF2-40B4-BE49-F238E27FC236}">
                <a16:creationId xmlns:a16="http://schemas.microsoft.com/office/drawing/2014/main" id="{B4D2C8D9-62B0-49B4-9B26-3ED73F3B3D1B}"/>
              </a:ext>
            </a:extLst>
          </p:cNvPr>
          <p:cNvCxnSpPr/>
          <p:nvPr/>
        </p:nvCxnSpPr>
        <p:spPr>
          <a:xfrm>
            <a:off x="1284662" y="1279397"/>
            <a:ext cx="10700952" cy="0"/>
          </a:xfrm>
          <a:prstGeom prst="line">
            <a:avLst/>
          </a:prstGeom>
          <a:ln w="114300" cmpd="thickThin"/>
        </p:spPr>
        <p:style>
          <a:lnRef idx="1">
            <a:schemeClr val="accent2"/>
          </a:lnRef>
          <a:fillRef idx="0">
            <a:schemeClr val="accent2"/>
          </a:fillRef>
          <a:effectRef idx="0">
            <a:schemeClr val="accent2"/>
          </a:effectRef>
          <a:fontRef idx="minor">
            <a:schemeClr val="tx1"/>
          </a:fontRef>
        </p:style>
      </p:cxnSp>
      <p:grpSp>
        <p:nvGrpSpPr>
          <p:cNvPr id="19" name="Groupe 18">
            <a:extLst>
              <a:ext uri="{FF2B5EF4-FFF2-40B4-BE49-F238E27FC236}">
                <a16:creationId xmlns:a16="http://schemas.microsoft.com/office/drawing/2014/main" id="{8D25A999-39CC-40BF-A468-F5CAB912B9DB}"/>
              </a:ext>
            </a:extLst>
          </p:cNvPr>
          <p:cNvGrpSpPr/>
          <p:nvPr/>
        </p:nvGrpSpPr>
        <p:grpSpPr>
          <a:xfrm>
            <a:off x="907865" y="2485929"/>
            <a:ext cx="10540922" cy="1320391"/>
            <a:chOff x="3166236" y="3429000"/>
            <a:chExt cx="10405977" cy="1426726"/>
          </a:xfrm>
        </p:grpSpPr>
        <p:pic>
          <p:nvPicPr>
            <p:cNvPr id="9" name="Image 1" descr="preencoded.png">
              <a:extLst>
                <a:ext uri="{FF2B5EF4-FFF2-40B4-BE49-F238E27FC236}">
                  <a16:creationId xmlns:a16="http://schemas.microsoft.com/office/drawing/2014/main" id="{FA26FEC2-D573-4DE4-87D1-969229C84F05}"/>
                </a:ext>
              </a:extLst>
            </p:cNvPr>
            <p:cNvPicPr>
              <a:picLocks noChangeAspect="1"/>
            </p:cNvPicPr>
            <p:nvPr/>
          </p:nvPicPr>
          <p:blipFill>
            <a:blip r:embed="rId2">
              <a:duotone>
                <a:prstClr val="black"/>
                <a:schemeClr val="accent6">
                  <a:tint val="45000"/>
                  <a:satMod val="400000"/>
                </a:schemeClr>
              </a:duotone>
            </a:blip>
            <a:stretch>
              <a:fillRect/>
            </a:stretch>
          </p:blipFill>
          <p:spPr>
            <a:xfrm>
              <a:off x="3166236" y="3429000"/>
              <a:ext cx="891659" cy="1426726"/>
            </a:xfrm>
            <a:prstGeom prst="rect">
              <a:avLst/>
            </a:prstGeom>
          </p:spPr>
        </p:pic>
        <p:sp>
          <p:nvSpPr>
            <p:cNvPr id="10" name="Text 2">
              <a:extLst>
                <a:ext uri="{FF2B5EF4-FFF2-40B4-BE49-F238E27FC236}">
                  <a16:creationId xmlns:a16="http://schemas.microsoft.com/office/drawing/2014/main" id="{7E8E8AC1-044D-4CC4-B8AA-A7A8A19A1003}"/>
                </a:ext>
              </a:extLst>
            </p:cNvPr>
            <p:cNvSpPr/>
            <p:nvPr/>
          </p:nvSpPr>
          <p:spPr>
            <a:xfrm>
              <a:off x="4213069" y="3864065"/>
              <a:ext cx="5723757" cy="403958"/>
            </a:xfrm>
            <a:prstGeom prst="rect">
              <a:avLst/>
            </a:prstGeom>
            <a:noFill/>
            <a:ln/>
          </p:spPr>
          <p:txBody>
            <a:bodyPr wrap="none" lIns="0" tIns="0" rIns="0" bIns="0" rtlCol="0" anchor="t"/>
            <a:lstStyle/>
            <a:p>
              <a:pPr marL="0" indent="0" algn="l">
                <a:lnSpc>
                  <a:spcPts val="2300"/>
                </a:lnSpc>
                <a:buNone/>
              </a:pPr>
              <a:r>
                <a:rPr lang="fr-FR" sz="2800" b="1" dirty="0">
                  <a:solidFill>
                    <a:schemeClr val="accent6">
                      <a:lumMod val="75000"/>
                    </a:schemeClr>
                  </a:solidFill>
                  <a:latin typeface="PT Serif" pitchFamily="34" charset="0"/>
                  <a:ea typeface="PT Serif" pitchFamily="34" charset="-122"/>
                  <a:cs typeface="PT Serif" pitchFamily="34" charset="-120"/>
                </a:rPr>
                <a:t>Sous-déclaration de production</a:t>
              </a:r>
              <a:endParaRPr lang="fr-FR" sz="2800" b="1" dirty="0">
                <a:solidFill>
                  <a:schemeClr val="accent6">
                    <a:lumMod val="75000"/>
                  </a:schemeClr>
                </a:solidFill>
              </a:endParaRPr>
            </a:p>
          </p:txBody>
        </p:sp>
        <p:sp>
          <p:nvSpPr>
            <p:cNvPr id="13" name="Text 3">
              <a:extLst>
                <a:ext uri="{FF2B5EF4-FFF2-40B4-BE49-F238E27FC236}">
                  <a16:creationId xmlns:a16="http://schemas.microsoft.com/office/drawing/2014/main" id="{100B2F70-933C-4AE1-82D8-4A7DE4B351E7}"/>
                </a:ext>
              </a:extLst>
            </p:cNvPr>
            <p:cNvSpPr/>
            <p:nvPr/>
          </p:nvSpPr>
          <p:spPr>
            <a:xfrm>
              <a:off x="4325307" y="4198212"/>
              <a:ext cx="9246906" cy="394289"/>
            </a:xfrm>
            <a:prstGeom prst="rect">
              <a:avLst/>
            </a:prstGeom>
            <a:noFill/>
            <a:ln/>
          </p:spPr>
          <p:txBody>
            <a:bodyPr wrap="square" lIns="0" tIns="0" rIns="0" bIns="0" rtlCol="0" anchor="t"/>
            <a:lstStyle/>
            <a:p>
              <a:pPr marL="0" indent="0" algn="l">
                <a:lnSpc>
                  <a:spcPts val="2200"/>
                </a:lnSpc>
                <a:buNone/>
              </a:pPr>
              <a:r>
                <a:rPr lang="fr-FR" sz="2000" b="1" dirty="0" smtClean="0">
                  <a:solidFill>
                    <a:srgbClr val="383838"/>
                  </a:solidFill>
                  <a:latin typeface="DM Sans" pitchFamily="34" charset="0"/>
                  <a:ea typeface="DM Sans" pitchFamily="34" charset="-122"/>
                  <a:cs typeface="DM Sans" pitchFamily="34" charset="-120"/>
                </a:rPr>
                <a:t>Majoration excessive du </a:t>
              </a:r>
              <a:r>
                <a:rPr lang="fr-FR" sz="2000" b="1" dirty="0" smtClean="0">
                  <a:solidFill>
                    <a:srgbClr val="FF0000"/>
                  </a:solidFill>
                  <a:latin typeface="DM Sans" pitchFamily="34" charset="0"/>
                  <a:ea typeface="DM Sans" pitchFamily="34" charset="-122"/>
                  <a:cs typeface="DM Sans" pitchFamily="34" charset="-120"/>
                </a:rPr>
                <a:t>Ratio de consommation du </a:t>
              </a:r>
              <a:r>
                <a:rPr lang="fr-FR" sz="2000" b="1" dirty="0" err="1" smtClean="0">
                  <a:solidFill>
                    <a:srgbClr val="FF0000"/>
                  </a:solidFill>
                  <a:latin typeface="DM Sans" pitchFamily="34" charset="0"/>
                  <a:ea typeface="DM Sans" pitchFamily="34" charset="-122"/>
                  <a:cs typeface="DM Sans" pitchFamily="34" charset="-120"/>
                </a:rPr>
                <a:t>Kwh</a:t>
              </a:r>
              <a:r>
                <a:rPr lang="fr-FR" sz="2000" b="1" dirty="0" smtClean="0">
                  <a:solidFill>
                    <a:srgbClr val="FF0000"/>
                  </a:solidFill>
                  <a:latin typeface="DM Sans" pitchFamily="34" charset="0"/>
                  <a:ea typeface="DM Sans" pitchFamily="34" charset="-122"/>
                  <a:cs typeface="DM Sans" pitchFamily="34" charset="-120"/>
                </a:rPr>
                <a:t>/tonne</a:t>
              </a:r>
              <a:r>
                <a:rPr lang="fr-FR" sz="2000" b="1" dirty="0" smtClean="0">
                  <a:solidFill>
                    <a:srgbClr val="383838"/>
                  </a:solidFill>
                  <a:latin typeface="DM Sans" pitchFamily="34" charset="0"/>
                  <a:ea typeface="DM Sans" pitchFamily="34" charset="-122"/>
                  <a:cs typeface="DM Sans" pitchFamily="34" charset="-120"/>
                </a:rPr>
                <a:t> par rapport aux usages sectoriels</a:t>
              </a:r>
              <a:endParaRPr lang="fr-FR" sz="2000" b="1" dirty="0"/>
            </a:p>
          </p:txBody>
        </p:sp>
      </p:grpSp>
      <p:grpSp>
        <p:nvGrpSpPr>
          <p:cNvPr id="20" name="Groupe 19">
            <a:extLst>
              <a:ext uri="{FF2B5EF4-FFF2-40B4-BE49-F238E27FC236}">
                <a16:creationId xmlns:a16="http://schemas.microsoft.com/office/drawing/2014/main" id="{0F3A0D2E-A345-464A-A103-0679AC93ECC3}"/>
              </a:ext>
            </a:extLst>
          </p:cNvPr>
          <p:cNvGrpSpPr/>
          <p:nvPr/>
        </p:nvGrpSpPr>
        <p:grpSpPr>
          <a:xfrm>
            <a:off x="907865" y="3806402"/>
            <a:ext cx="10791445" cy="1320391"/>
            <a:chOff x="3166236" y="4855726"/>
            <a:chExt cx="10791445" cy="1426726"/>
          </a:xfrm>
        </p:grpSpPr>
        <p:pic>
          <p:nvPicPr>
            <p:cNvPr id="15" name="Image 2" descr="preencoded.png">
              <a:extLst>
                <a:ext uri="{FF2B5EF4-FFF2-40B4-BE49-F238E27FC236}">
                  <a16:creationId xmlns:a16="http://schemas.microsoft.com/office/drawing/2014/main" id="{0AF828EB-B5A3-4668-887C-1ABEB452D763}"/>
                </a:ext>
              </a:extLst>
            </p:cNvPr>
            <p:cNvPicPr>
              <a:picLocks noChangeAspect="1"/>
            </p:cNvPicPr>
            <p:nvPr/>
          </p:nvPicPr>
          <p:blipFill>
            <a:blip r:embed="rId3">
              <a:duotone>
                <a:prstClr val="black"/>
                <a:schemeClr val="accent2">
                  <a:tint val="45000"/>
                  <a:satMod val="400000"/>
                </a:schemeClr>
              </a:duotone>
            </a:blip>
            <a:stretch>
              <a:fillRect/>
            </a:stretch>
          </p:blipFill>
          <p:spPr>
            <a:xfrm>
              <a:off x="3166236" y="4855726"/>
              <a:ext cx="891659" cy="1426726"/>
            </a:xfrm>
            <a:prstGeom prst="rect">
              <a:avLst/>
            </a:prstGeom>
          </p:spPr>
        </p:pic>
        <p:sp>
          <p:nvSpPr>
            <p:cNvPr id="16" name="Text 4">
              <a:extLst>
                <a:ext uri="{FF2B5EF4-FFF2-40B4-BE49-F238E27FC236}">
                  <a16:creationId xmlns:a16="http://schemas.microsoft.com/office/drawing/2014/main" id="{0400D129-B0C7-43F6-A129-6D28C32D95FB}"/>
                </a:ext>
              </a:extLst>
            </p:cNvPr>
            <p:cNvSpPr/>
            <p:nvPr/>
          </p:nvSpPr>
          <p:spPr>
            <a:xfrm>
              <a:off x="4303760" y="5035541"/>
              <a:ext cx="6601074" cy="394290"/>
            </a:xfrm>
            <a:prstGeom prst="rect">
              <a:avLst/>
            </a:prstGeom>
            <a:noFill/>
            <a:ln/>
          </p:spPr>
          <p:txBody>
            <a:bodyPr wrap="none" lIns="0" tIns="0" rIns="0" bIns="0" rtlCol="0" anchor="t"/>
            <a:lstStyle/>
            <a:p>
              <a:pPr>
                <a:lnSpc>
                  <a:spcPts val="2300"/>
                </a:lnSpc>
              </a:pPr>
              <a:r>
                <a:rPr lang="fr-FR" sz="2800" b="1" dirty="0">
                  <a:solidFill>
                    <a:srgbClr val="E27100"/>
                  </a:solidFill>
                  <a:latin typeface="PT Serif" pitchFamily="34" charset="0"/>
                </a:rPr>
                <a:t>Usage de plusieurs sociétés </a:t>
              </a:r>
              <a:r>
                <a:rPr lang="fr-FR" sz="2800" b="1" dirty="0" smtClean="0">
                  <a:solidFill>
                    <a:srgbClr val="E27100"/>
                  </a:solidFill>
                  <a:latin typeface="PT Serif" pitchFamily="34" charset="0"/>
                </a:rPr>
                <a:t>satellites</a:t>
              </a:r>
              <a:endParaRPr lang="fr-FR" sz="2800" b="1" dirty="0">
                <a:solidFill>
                  <a:srgbClr val="E27100"/>
                </a:solidFill>
                <a:latin typeface="PT Serif" pitchFamily="34" charset="0"/>
              </a:endParaRPr>
            </a:p>
          </p:txBody>
        </p:sp>
        <p:sp>
          <p:nvSpPr>
            <p:cNvPr id="17" name="Text 5">
              <a:extLst>
                <a:ext uri="{FF2B5EF4-FFF2-40B4-BE49-F238E27FC236}">
                  <a16:creationId xmlns:a16="http://schemas.microsoft.com/office/drawing/2014/main" id="{9BD5CAFC-D82A-4C99-B3E0-370E19ABF4C8}"/>
                </a:ext>
              </a:extLst>
            </p:cNvPr>
            <p:cNvSpPr/>
            <p:nvPr/>
          </p:nvSpPr>
          <p:spPr>
            <a:xfrm>
              <a:off x="4340338" y="5409151"/>
              <a:ext cx="9617343" cy="839776"/>
            </a:xfrm>
            <a:prstGeom prst="rect">
              <a:avLst/>
            </a:prstGeom>
            <a:noFill/>
            <a:ln/>
          </p:spPr>
          <p:txBody>
            <a:bodyPr wrap="square" lIns="0" tIns="0" rIns="0" bIns="0" rtlCol="0" anchor="t"/>
            <a:lstStyle/>
            <a:p>
              <a:pPr>
                <a:lnSpc>
                  <a:spcPts val="2200"/>
                </a:lnSpc>
              </a:pPr>
              <a:r>
                <a:rPr lang="fr-FR" sz="2000" b="1" dirty="0">
                  <a:solidFill>
                    <a:srgbClr val="383838"/>
                  </a:solidFill>
                  <a:latin typeface="DM Sans" pitchFamily="34" charset="0"/>
                </a:rPr>
                <a:t>Création de nombreuses sociétés fictives (</a:t>
              </a:r>
              <a:r>
                <a:rPr lang="fr-FR" sz="2000" b="1" dirty="0">
                  <a:solidFill>
                    <a:srgbClr val="FF0000"/>
                  </a:solidFill>
                  <a:latin typeface="DM Sans" pitchFamily="34" charset="0"/>
                </a:rPr>
                <a:t>sans substance commerciale</a:t>
              </a:r>
              <a:r>
                <a:rPr lang="fr-FR" sz="2000" b="1" dirty="0">
                  <a:solidFill>
                    <a:srgbClr val="383838"/>
                  </a:solidFill>
                  <a:latin typeface="DM Sans" pitchFamily="34" charset="0"/>
                </a:rPr>
                <a:t>) qui réalisent, chacune, d’importantes </a:t>
              </a:r>
              <a:r>
                <a:rPr lang="fr-FR" sz="2000" b="1" dirty="0" smtClean="0">
                  <a:solidFill>
                    <a:srgbClr val="383838"/>
                  </a:solidFill>
                  <a:latin typeface="DM Sans" pitchFamily="34" charset="0"/>
                </a:rPr>
                <a:t>transactions financières (Autorisation de change) pour le règlement d’importations non déclarées.</a:t>
              </a:r>
              <a:endParaRPr lang="fr-FR" sz="2000" b="1" dirty="0">
                <a:solidFill>
                  <a:srgbClr val="383838"/>
                </a:solidFill>
                <a:latin typeface="DM Sans" pitchFamily="34" charset="0"/>
              </a:endParaRPr>
            </a:p>
          </p:txBody>
        </p:sp>
      </p:grpSp>
      <p:grpSp>
        <p:nvGrpSpPr>
          <p:cNvPr id="7" name="Groupe 6">
            <a:extLst>
              <a:ext uri="{FF2B5EF4-FFF2-40B4-BE49-F238E27FC236}">
                <a16:creationId xmlns:a16="http://schemas.microsoft.com/office/drawing/2014/main" id="{906C790F-BF53-4A74-8ABA-0F21C50E043F}"/>
              </a:ext>
            </a:extLst>
          </p:cNvPr>
          <p:cNvGrpSpPr/>
          <p:nvPr/>
        </p:nvGrpSpPr>
        <p:grpSpPr>
          <a:xfrm>
            <a:off x="907865" y="5122992"/>
            <a:ext cx="10791445" cy="1320391"/>
            <a:chOff x="907865" y="5223200"/>
            <a:chExt cx="10791445" cy="1320391"/>
          </a:xfrm>
        </p:grpSpPr>
        <p:grpSp>
          <p:nvGrpSpPr>
            <p:cNvPr id="35" name="Groupe 34">
              <a:extLst>
                <a:ext uri="{FF2B5EF4-FFF2-40B4-BE49-F238E27FC236}">
                  <a16:creationId xmlns:a16="http://schemas.microsoft.com/office/drawing/2014/main" id="{7740C583-6120-4FDA-A585-958E67555B81}"/>
                </a:ext>
              </a:extLst>
            </p:cNvPr>
            <p:cNvGrpSpPr/>
            <p:nvPr/>
          </p:nvGrpSpPr>
          <p:grpSpPr>
            <a:xfrm>
              <a:off x="907865" y="5223200"/>
              <a:ext cx="10791445" cy="1320391"/>
              <a:chOff x="3166236" y="4855726"/>
              <a:chExt cx="10791445" cy="1426726"/>
            </a:xfrm>
          </p:grpSpPr>
          <p:pic>
            <p:nvPicPr>
              <p:cNvPr id="36" name="Image 2" descr="preencoded.png">
                <a:extLst>
                  <a:ext uri="{FF2B5EF4-FFF2-40B4-BE49-F238E27FC236}">
                    <a16:creationId xmlns:a16="http://schemas.microsoft.com/office/drawing/2014/main" id="{AB2F2009-D452-43B9-BB4E-E8685FD16929}"/>
                  </a:ext>
                </a:extLst>
              </p:cNvPr>
              <p:cNvPicPr>
                <a:picLocks noChangeAspect="1"/>
              </p:cNvPicPr>
              <p:nvPr/>
            </p:nvPicPr>
            <p:blipFill>
              <a:blip r:embed="rId3">
                <a:duotone>
                  <a:prstClr val="black"/>
                  <a:schemeClr val="accent4">
                    <a:tint val="45000"/>
                    <a:satMod val="400000"/>
                  </a:schemeClr>
                </a:duotone>
              </a:blip>
              <a:stretch>
                <a:fillRect/>
              </a:stretch>
            </p:blipFill>
            <p:spPr>
              <a:xfrm>
                <a:off x="3166236" y="4855726"/>
                <a:ext cx="891659" cy="1426726"/>
              </a:xfrm>
              <a:prstGeom prst="rect">
                <a:avLst/>
              </a:prstGeom>
            </p:spPr>
          </p:pic>
          <p:sp>
            <p:nvSpPr>
              <p:cNvPr id="37" name="Text 4">
                <a:extLst>
                  <a:ext uri="{FF2B5EF4-FFF2-40B4-BE49-F238E27FC236}">
                    <a16:creationId xmlns:a16="http://schemas.microsoft.com/office/drawing/2014/main" id="{3BF8B4DF-C56C-4494-9323-2DEABB833D48}"/>
                  </a:ext>
                </a:extLst>
              </p:cNvPr>
              <p:cNvSpPr/>
              <p:nvPr/>
            </p:nvSpPr>
            <p:spPr>
              <a:xfrm>
                <a:off x="4303760" y="5216615"/>
                <a:ext cx="7540526" cy="572837"/>
              </a:xfrm>
              <a:prstGeom prst="rect">
                <a:avLst/>
              </a:prstGeom>
              <a:noFill/>
              <a:ln/>
            </p:spPr>
            <p:txBody>
              <a:bodyPr wrap="none" lIns="0" tIns="0" rIns="0" bIns="0" rtlCol="0" anchor="t"/>
              <a:lstStyle/>
              <a:p>
                <a:pPr>
                  <a:lnSpc>
                    <a:spcPts val="2300"/>
                  </a:lnSpc>
                </a:pPr>
                <a:r>
                  <a:rPr lang="fr-FR" sz="2800" b="1" dirty="0">
                    <a:solidFill>
                      <a:schemeClr val="accent4">
                        <a:lumMod val="75000"/>
                      </a:schemeClr>
                    </a:solidFill>
                    <a:latin typeface="PT Serif" pitchFamily="34" charset="0"/>
                  </a:rPr>
                  <a:t>Dissimulation de comptes bancaires</a:t>
                </a:r>
              </a:p>
            </p:txBody>
          </p:sp>
          <p:sp>
            <p:nvSpPr>
              <p:cNvPr id="38" name="Text 5">
                <a:extLst>
                  <a:ext uri="{FF2B5EF4-FFF2-40B4-BE49-F238E27FC236}">
                    <a16:creationId xmlns:a16="http://schemas.microsoft.com/office/drawing/2014/main" id="{32DE6BCF-5A6A-40A9-9CC4-B89D1835B55E}"/>
                  </a:ext>
                </a:extLst>
              </p:cNvPr>
              <p:cNvSpPr/>
              <p:nvPr/>
            </p:nvSpPr>
            <p:spPr>
              <a:xfrm>
                <a:off x="4426909" y="5643046"/>
                <a:ext cx="9530772" cy="570548"/>
              </a:xfrm>
              <a:prstGeom prst="rect">
                <a:avLst/>
              </a:prstGeom>
              <a:noFill/>
              <a:ln/>
            </p:spPr>
            <p:txBody>
              <a:bodyPr wrap="square" lIns="0" tIns="0" rIns="0" bIns="0" rtlCol="0" anchor="t"/>
              <a:lstStyle/>
              <a:p>
                <a:pPr>
                  <a:lnSpc>
                    <a:spcPts val="2200"/>
                  </a:lnSpc>
                </a:pPr>
                <a:r>
                  <a:rPr lang="fr-FR" sz="2000" b="1" dirty="0">
                    <a:solidFill>
                      <a:srgbClr val="383838"/>
                    </a:solidFill>
                    <a:latin typeface="DM Sans" pitchFamily="34" charset="0"/>
                  </a:rPr>
                  <a:t>Usage de comptes bancaires </a:t>
                </a:r>
                <a:r>
                  <a:rPr lang="fr-FR" sz="2000" b="1" dirty="0" smtClean="0">
                    <a:solidFill>
                      <a:srgbClr val="383838"/>
                    </a:solidFill>
                    <a:latin typeface="DM Sans" pitchFamily="34" charset="0"/>
                  </a:rPr>
                  <a:t>non </a:t>
                </a:r>
                <a:r>
                  <a:rPr lang="fr-FR" sz="2000" b="1" dirty="0">
                    <a:solidFill>
                      <a:srgbClr val="383838"/>
                    </a:solidFill>
                    <a:latin typeface="DM Sans" pitchFamily="34" charset="0"/>
                  </a:rPr>
                  <a:t>déclarés ou appartenant à des personnes </a:t>
                </a:r>
                <a:r>
                  <a:rPr lang="fr-FR" sz="2000" b="1" dirty="0" smtClean="0">
                    <a:solidFill>
                      <a:srgbClr val="383838"/>
                    </a:solidFill>
                    <a:latin typeface="DM Sans" pitchFamily="34" charset="0"/>
                  </a:rPr>
                  <a:t>physiques </a:t>
                </a:r>
                <a:r>
                  <a:rPr lang="fr-FR" sz="2000" b="1" dirty="0">
                    <a:solidFill>
                      <a:srgbClr val="383838"/>
                    </a:solidFill>
                    <a:latin typeface="DM Sans" pitchFamily="34" charset="0"/>
                  </a:rPr>
                  <a:t>pour détourner des fonds. </a:t>
                </a:r>
                <a:r>
                  <a:rPr lang="fr-FR" sz="2000" b="1" dirty="0" smtClean="0">
                    <a:solidFill>
                      <a:srgbClr val="383838"/>
                    </a:solidFill>
                    <a:latin typeface="DM Sans" pitchFamily="34" charset="0"/>
                  </a:rPr>
                  <a:t>Confirmation systématique des opérations par Monsieur X et Mme Y de DAF du groupe</a:t>
                </a:r>
                <a:endParaRPr lang="fr-FR" sz="2000" b="1" dirty="0">
                  <a:solidFill>
                    <a:srgbClr val="383838"/>
                  </a:solidFill>
                  <a:latin typeface="DM Sans" pitchFamily="34" charset="0"/>
                </a:endParaRPr>
              </a:p>
            </p:txBody>
          </p:sp>
        </p:grpSp>
        <p:sp>
          <p:nvSpPr>
            <p:cNvPr id="5" name="Rectangle 4">
              <a:extLst>
                <a:ext uri="{FF2B5EF4-FFF2-40B4-BE49-F238E27FC236}">
                  <a16:creationId xmlns:a16="http://schemas.microsoft.com/office/drawing/2014/main" id="{1F9C5DFD-FC7F-4703-B4B1-D4676008564A}"/>
                </a:ext>
              </a:extLst>
            </p:cNvPr>
            <p:cNvSpPr/>
            <p:nvPr/>
          </p:nvSpPr>
          <p:spPr>
            <a:xfrm>
              <a:off x="1031013" y="5565872"/>
              <a:ext cx="645362" cy="605000"/>
            </a:xfrm>
            <a:prstGeom prst="rect">
              <a:avLst/>
            </a:prstGeom>
            <a:solidFill>
              <a:srgbClr val="EFE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383838"/>
                  </a:solidFill>
                  <a:latin typeface="DM Sans" pitchFamily="34" charset="0"/>
                </a:rPr>
                <a:t>3</a:t>
              </a:r>
            </a:p>
          </p:txBody>
        </p:sp>
      </p:grpSp>
    </p:spTree>
    <p:extLst>
      <p:ext uri="{BB962C8B-B14F-4D97-AF65-F5344CB8AC3E}">
        <p14:creationId xmlns:p14="http://schemas.microsoft.com/office/powerpoint/2010/main" val="2568008813"/>
      </p:ext>
    </p:extLst>
  </p:cSld>
  <p:clrMapOvr>
    <a:masterClrMapping/>
  </p:clrMapOvr>
  <mc:AlternateContent xmlns:mc="http://schemas.openxmlformats.org/markup-compatibility/2006" xmlns:p15="http://schemas.microsoft.com/office/powerpoint/2012/main">
    <mc:Choice Requires="p15">
      <p:transition spd="med">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750" fill="hold"/>
                                        <p:tgtEl>
                                          <p:spTgt spid="20"/>
                                        </p:tgtEl>
                                        <p:attrNameLst>
                                          <p:attrName>ppt_x</p:attrName>
                                        </p:attrNameLst>
                                      </p:cBhvr>
                                      <p:tavLst>
                                        <p:tav tm="0">
                                          <p:val>
                                            <p:strVal val="#ppt_x"/>
                                          </p:val>
                                        </p:tav>
                                        <p:tav tm="100000">
                                          <p:val>
                                            <p:strVal val="#ppt_x"/>
                                          </p:val>
                                        </p:tav>
                                      </p:tavLst>
                                    </p:anim>
                                    <p:anim calcmode="lin" valueType="num">
                                      <p:cBhvr additive="base">
                                        <p:cTn id="1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750" fill="hold"/>
                                        <p:tgtEl>
                                          <p:spTgt spid="7"/>
                                        </p:tgtEl>
                                        <p:attrNameLst>
                                          <p:attrName>ppt_x</p:attrName>
                                        </p:attrNameLst>
                                      </p:cBhvr>
                                      <p:tavLst>
                                        <p:tav tm="0">
                                          <p:val>
                                            <p:strVal val="#ppt_x"/>
                                          </p:val>
                                        </p:tav>
                                        <p:tav tm="100000">
                                          <p:val>
                                            <p:strVal val="#ppt_x"/>
                                          </p:val>
                                        </p:tav>
                                      </p:tavLst>
                                    </p:anim>
                                    <p:anim calcmode="lin" valueType="num">
                                      <p:cBhvr additive="base">
                                        <p:cTn id="2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1996637A-A40B-4A25-A561-E0106CF4D23F}"/>
              </a:ext>
            </a:extLst>
          </p:cNvPr>
          <p:cNvSpPr>
            <a:spLocks noGrp="1"/>
          </p:cNvSpPr>
          <p:nvPr>
            <p:ph type="title"/>
          </p:nvPr>
        </p:nvSpPr>
        <p:spPr>
          <a:xfrm>
            <a:off x="1658649" y="353431"/>
            <a:ext cx="10326965" cy="867809"/>
          </a:xfrm>
        </p:spPr>
        <p:txBody>
          <a:bodyPr>
            <a:normAutofit/>
          </a:bodyPr>
          <a:lstStyle/>
          <a:p>
            <a:pPr algn="ctr"/>
            <a:r>
              <a:rPr lang="fr-FR" sz="4000" b="1" dirty="0">
                <a:latin typeface="Century Gothic" panose="020B0502020202020204" pitchFamily="34" charset="0"/>
              </a:rPr>
              <a:t>4</a:t>
            </a:r>
            <a:r>
              <a:rPr lang="fr-FR" sz="4000" b="1" dirty="0" smtClean="0">
                <a:latin typeface="Century Gothic" panose="020B0502020202020204" pitchFamily="34" charset="0"/>
              </a:rPr>
              <a:t>. </a:t>
            </a:r>
            <a:r>
              <a:rPr lang="fr-FR" sz="4000" b="1" dirty="0">
                <a:latin typeface="Century Gothic" panose="020B0502020202020204" pitchFamily="34" charset="0"/>
                <a:ea typeface="Roboto"/>
                <a:sym typeface="Roboto"/>
              </a:rPr>
              <a:t>IMPACT &amp; ÉVALUATION DE LA FRAUDE</a:t>
            </a:r>
            <a:r>
              <a:rPr lang="fr-FR" sz="4000" b="1" dirty="0">
                <a:latin typeface="Century Gothic" panose="020B0502020202020204" pitchFamily="34" charset="0"/>
                <a:ea typeface="Roboto"/>
                <a:cs typeface="Roboto"/>
                <a:sym typeface="Roboto"/>
              </a:rPr>
              <a:t>	</a:t>
            </a:r>
            <a:endParaRPr lang="fr-FR" sz="4000" b="1" dirty="0">
              <a:latin typeface="Century Gothic" panose="020B0502020202020204" pitchFamily="34" charset="0"/>
            </a:endParaRPr>
          </a:p>
        </p:txBody>
      </p:sp>
      <p:sp>
        <p:nvSpPr>
          <p:cNvPr id="11" name="Espace réservé du texte 10">
            <a:extLst>
              <a:ext uri="{FF2B5EF4-FFF2-40B4-BE49-F238E27FC236}">
                <a16:creationId xmlns:a16="http://schemas.microsoft.com/office/drawing/2014/main" id="{72C1394F-B051-451E-AF34-91657D0BC40A}"/>
              </a:ext>
            </a:extLst>
          </p:cNvPr>
          <p:cNvSpPr>
            <a:spLocks noGrp="1"/>
          </p:cNvSpPr>
          <p:nvPr>
            <p:ph type="body" idx="1"/>
          </p:nvPr>
        </p:nvSpPr>
        <p:spPr>
          <a:xfrm>
            <a:off x="941892" y="1277658"/>
            <a:ext cx="11133198" cy="1596172"/>
          </a:xfrm>
        </p:spPr>
        <p:txBody>
          <a:bodyPr>
            <a:noAutofit/>
          </a:bodyPr>
          <a:lstStyle/>
          <a:p>
            <a:pPr algn="just">
              <a:lnSpc>
                <a:spcPct val="100000"/>
              </a:lnSpc>
            </a:pPr>
            <a:r>
              <a:rPr lang="fr-FR" sz="2800" b="0" dirty="0">
                <a:solidFill>
                  <a:srgbClr val="383838"/>
                </a:solidFill>
                <a:latin typeface="DM Sans" pitchFamily="34" charset="0"/>
                <a:ea typeface="DM Sans" pitchFamily="34" charset="-122"/>
                <a:cs typeface="DM Sans" pitchFamily="34" charset="-120"/>
              </a:rPr>
              <a:t>Les manœuvres frauduleuses pratiquées ont eu des répercussions aussi bien </a:t>
            </a:r>
            <a:r>
              <a:rPr lang="fr-FR" sz="2800" dirty="0">
                <a:solidFill>
                  <a:srgbClr val="383838"/>
                </a:solidFill>
                <a:latin typeface="DM Sans" pitchFamily="34" charset="0"/>
                <a:ea typeface="DM Sans" pitchFamily="34" charset="-122"/>
                <a:cs typeface="DM Sans" pitchFamily="34" charset="-120"/>
              </a:rPr>
              <a:t>sur les revenus de l’État </a:t>
            </a:r>
            <a:r>
              <a:rPr lang="fr-FR" sz="2800" b="0" dirty="0" smtClean="0">
                <a:solidFill>
                  <a:srgbClr val="383838"/>
                </a:solidFill>
                <a:latin typeface="DM Sans" pitchFamily="34" charset="0"/>
                <a:ea typeface="DM Sans" pitchFamily="34" charset="-122"/>
                <a:cs typeface="DM Sans" pitchFamily="34" charset="-120"/>
              </a:rPr>
              <a:t>que</a:t>
            </a:r>
            <a:r>
              <a:rPr lang="fr-FR" sz="2800" dirty="0" smtClean="0">
                <a:solidFill>
                  <a:srgbClr val="383838"/>
                </a:solidFill>
                <a:latin typeface="DM Sans" pitchFamily="34" charset="0"/>
                <a:ea typeface="DM Sans" pitchFamily="34" charset="-122"/>
                <a:cs typeface="DM Sans" pitchFamily="34" charset="-120"/>
              </a:rPr>
              <a:t> sur </a:t>
            </a:r>
            <a:r>
              <a:rPr lang="fr-FR" sz="2800" dirty="0">
                <a:solidFill>
                  <a:srgbClr val="383838"/>
                </a:solidFill>
                <a:latin typeface="DM Sans" pitchFamily="34" charset="0"/>
                <a:ea typeface="DM Sans" pitchFamily="34" charset="-122"/>
                <a:cs typeface="DM Sans" pitchFamily="34" charset="-120"/>
              </a:rPr>
              <a:t>la saine concurrence dans le </a:t>
            </a:r>
            <a:r>
              <a:rPr lang="fr-FR" sz="2800" dirty="0" smtClean="0">
                <a:solidFill>
                  <a:srgbClr val="383838"/>
                </a:solidFill>
                <a:latin typeface="DM Sans" pitchFamily="34" charset="0"/>
                <a:ea typeface="DM Sans" pitchFamily="34" charset="-122"/>
                <a:cs typeface="DM Sans" pitchFamily="34" charset="-120"/>
              </a:rPr>
              <a:t>secteur.</a:t>
            </a:r>
            <a:r>
              <a:rPr lang="fr-FR" sz="2800" dirty="0">
                <a:solidFill>
                  <a:srgbClr val="383838"/>
                </a:solidFill>
                <a:latin typeface="DM Sans" pitchFamily="34" charset="0"/>
                <a:ea typeface="DM Sans" pitchFamily="34" charset="-122"/>
                <a:cs typeface="DM Sans" pitchFamily="34" charset="-120"/>
              </a:rPr>
              <a:t> </a:t>
            </a:r>
            <a:r>
              <a:rPr lang="fr-FR" sz="2800" b="0" dirty="0" smtClean="0">
                <a:solidFill>
                  <a:srgbClr val="383838"/>
                </a:solidFill>
                <a:latin typeface="DM Sans" pitchFamily="34" charset="0"/>
                <a:ea typeface="DM Sans" pitchFamily="34" charset="-122"/>
                <a:cs typeface="DM Sans" pitchFamily="34" charset="-120"/>
              </a:rPr>
              <a:t>Les </a:t>
            </a:r>
            <a:r>
              <a:rPr lang="fr-FR" sz="2800" b="0" dirty="0">
                <a:solidFill>
                  <a:srgbClr val="383838"/>
                </a:solidFill>
                <a:latin typeface="DM Sans" pitchFamily="34" charset="0"/>
                <a:ea typeface="DM Sans" pitchFamily="34" charset="-122"/>
                <a:cs typeface="DM Sans" pitchFamily="34" charset="-120"/>
              </a:rPr>
              <a:t>contrôles ont mis en évidence :</a:t>
            </a:r>
            <a:endParaRPr lang="fr-FR" sz="2800" dirty="0"/>
          </a:p>
        </p:txBody>
      </p:sp>
      <p:sp>
        <p:nvSpPr>
          <p:cNvPr id="4" name="Espace réservé du numéro de diapositive 3">
            <a:extLst>
              <a:ext uri="{FF2B5EF4-FFF2-40B4-BE49-F238E27FC236}">
                <a16:creationId xmlns:a16="http://schemas.microsoft.com/office/drawing/2014/main" id="{B96B5552-C106-44FB-BED2-8739C5ADD29E}"/>
              </a:ext>
            </a:extLst>
          </p:cNvPr>
          <p:cNvSpPr>
            <a:spLocks noGrp="1"/>
          </p:cNvSpPr>
          <p:nvPr>
            <p:ph type="sldNum" sz="quarter" idx="12"/>
          </p:nvPr>
        </p:nvSpPr>
        <p:spPr>
          <a:xfrm>
            <a:off x="8610600" y="6327356"/>
            <a:ext cx="2743200" cy="365125"/>
          </a:xfrm>
        </p:spPr>
        <p:txBody>
          <a:bodyPr vert="horz" lIns="91440" tIns="45720" rIns="91440" bIns="45720" rtlCol="0" anchor="ctr"/>
          <a:lstStyle/>
          <a:p>
            <a:fld id="{4D8946D9-692A-4714-839D-53234A93F90C}" type="slidenum">
              <a:rPr lang="fr-FR" sz="2000" b="1">
                <a:latin typeface="Century Gothic" panose="020B0502020202020204" pitchFamily="34" charset="0"/>
              </a:rPr>
              <a:pPr/>
              <a:t>6</a:t>
            </a:fld>
            <a:endParaRPr lang="fr-FR" sz="2000" b="1" dirty="0">
              <a:latin typeface="Century Gothic" panose="020B0502020202020204" pitchFamily="34" charset="0"/>
            </a:endParaRPr>
          </a:p>
        </p:txBody>
      </p:sp>
      <p:cxnSp>
        <p:nvCxnSpPr>
          <p:cNvPr id="6" name="Connecteur droit 5">
            <a:extLst>
              <a:ext uri="{FF2B5EF4-FFF2-40B4-BE49-F238E27FC236}">
                <a16:creationId xmlns:a16="http://schemas.microsoft.com/office/drawing/2014/main" id="{B4D2C8D9-62B0-49B4-9B26-3ED73F3B3D1B}"/>
              </a:ext>
            </a:extLst>
          </p:cNvPr>
          <p:cNvCxnSpPr/>
          <p:nvPr/>
        </p:nvCxnSpPr>
        <p:spPr>
          <a:xfrm>
            <a:off x="1284662" y="1279397"/>
            <a:ext cx="10700952" cy="0"/>
          </a:xfrm>
          <a:prstGeom prst="line">
            <a:avLst/>
          </a:prstGeom>
          <a:ln w="114300" cmpd="thickThin"/>
        </p:spPr>
        <p:style>
          <a:lnRef idx="1">
            <a:schemeClr val="accent2"/>
          </a:lnRef>
          <a:fillRef idx="0">
            <a:schemeClr val="accent2"/>
          </a:fillRef>
          <a:effectRef idx="0">
            <a:schemeClr val="accent2"/>
          </a:effectRef>
          <a:fontRef idx="minor">
            <a:schemeClr val="tx1"/>
          </a:fontRef>
        </p:style>
      </p:cxnSp>
      <p:sp>
        <p:nvSpPr>
          <p:cNvPr id="21" name="Espace réservé du contenu 11">
            <a:extLst>
              <a:ext uri="{FF2B5EF4-FFF2-40B4-BE49-F238E27FC236}">
                <a16:creationId xmlns:a16="http://schemas.microsoft.com/office/drawing/2014/main" id="{C1649942-671B-49B3-9B73-E1FBB5E05819}"/>
              </a:ext>
            </a:extLst>
          </p:cNvPr>
          <p:cNvSpPr txBox="1">
            <a:spLocks/>
          </p:cNvSpPr>
          <p:nvPr/>
        </p:nvSpPr>
        <p:spPr>
          <a:xfrm>
            <a:off x="663879" y="3429000"/>
            <a:ext cx="5677467" cy="22703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0000"/>
              </a:lnSpc>
            </a:pPr>
            <a:r>
              <a:rPr lang="fr-FR" sz="2600" b="1" dirty="0">
                <a:solidFill>
                  <a:srgbClr val="E27100"/>
                </a:solidFill>
                <a:latin typeface="DM Sans" pitchFamily="34" charset="0"/>
              </a:rPr>
              <a:t>d’importantes pertes fiscales pour l’État ivoirien dues aux écarts significatifs relevés entre les productions réelles et celles déclarées.</a:t>
            </a:r>
          </a:p>
          <a:p>
            <a:pPr marL="0" indent="0" algn="just">
              <a:lnSpc>
                <a:spcPct val="110000"/>
              </a:lnSpc>
              <a:buNone/>
            </a:pPr>
            <a:endParaRPr lang="fr-FR" sz="2600" dirty="0">
              <a:solidFill>
                <a:srgbClr val="E27100"/>
              </a:solidFill>
            </a:endParaRPr>
          </a:p>
        </p:txBody>
      </p:sp>
      <p:sp>
        <p:nvSpPr>
          <p:cNvPr id="22" name="Espace réservé du contenu 13">
            <a:extLst>
              <a:ext uri="{FF2B5EF4-FFF2-40B4-BE49-F238E27FC236}">
                <a16:creationId xmlns:a16="http://schemas.microsoft.com/office/drawing/2014/main" id="{C39D987B-9426-43B6-AE42-0BDCA3C598D0}"/>
              </a:ext>
            </a:extLst>
          </p:cNvPr>
          <p:cNvSpPr txBox="1">
            <a:spLocks/>
          </p:cNvSpPr>
          <p:nvPr/>
        </p:nvSpPr>
        <p:spPr>
          <a:xfrm>
            <a:off x="7064679" y="3429001"/>
            <a:ext cx="5010410" cy="17317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2600" b="1" dirty="0">
                <a:solidFill>
                  <a:srgbClr val="E27100"/>
                </a:solidFill>
                <a:latin typeface="DM Sans" pitchFamily="34" charset="0"/>
              </a:rPr>
              <a:t>un réseau complexe de sociétés-écrans opérant en marge des obligations fiscales </a:t>
            </a:r>
          </a:p>
        </p:txBody>
      </p:sp>
      <p:sp>
        <p:nvSpPr>
          <p:cNvPr id="23" name="Espace réservé du contenu 13">
            <a:extLst>
              <a:ext uri="{FF2B5EF4-FFF2-40B4-BE49-F238E27FC236}">
                <a16:creationId xmlns:a16="http://schemas.microsoft.com/office/drawing/2014/main" id="{C34D4893-90F3-4E36-8734-7F8B3FCEA3F4}"/>
              </a:ext>
            </a:extLst>
          </p:cNvPr>
          <p:cNvSpPr txBox="1">
            <a:spLocks/>
          </p:cNvSpPr>
          <p:nvPr/>
        </p:nvSpPr>
        <p:spPr>
          <a:xfrm>
            <a:off x="2142126" y="5824326"/>
            <a:ext cx="8805621" cy="8156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None/>
            </a:pPr>
            <a:r>
              <a:rPr lang="fr-FR" sz="2400" b="1" dirty="0" smtClean="0">
                <a:solidFill>
                  <a:srgbClr val="FF0000"/>
                </a:solidFill>
                <a:latin typeface="DM Sans" pitchFamily="34" charset="0"/>
              </a:rPr>
              <a:t>TVA</a:t>
            </a:r>
            <a:r>
              <a:rPr lang="fr-FR" sz="2400" b="1" dirty="0" smtClean="0">
                <a:solidFill>
                  <a:schemeClr val="accent6">
                    <a:lumMod val="75000"/>
                  </a:schemeClr>
                </a:solidFill>
                <a:latin typeface="DM Sans" pitchFamily="34" charset="0"/>
              </a:rPr>
              <a:t> : préjudice </a:t>
            </a:r>
            <a:r>
              <a:rPr lang="fr-FR" sz="2400" b="1" dirty="0">
                <a:solidFill>
                  <a:schemeClr val="accent6">
                    <a:lumMod val="75000"/>
                  </a:schemeClr>
                </a:solidFill>
                <a:latin typeface="DM Sans" pitchFamily="34" charset="0"/>
              </a:rPr>
              <a:t>fiscale estimé à plus de </a:t>
            </a:r>
            <a:r>
              <a:rPr lang="fr-FR" sz="2400" b="1" dirty="0" smtClean="0">
                <a:solidFill>
                  <a:schemeClr val="accent6">
                    <a:lumMod val="75000"/>
                  </a:schemeClr>
                </a:solidFill>
                <a:latin typeface="DM Sans" pitchFamily="34" charset="0"/>
              </a:rPr>
              <a:t>26 millions d’euros </a:t>
            </a:r>
            <a:endParaRPr lang="fr-FR" sz="2400" b="1" dirty="0">
              <a:solidFill>
                <a:schemeClr val="accent6">
                  <a:lumMod val="75000"/>
                </a:schemeClr>
              </a:solidFill>
              <a:latin typeface="DM Sans" pitchFamily="34" charset="0"/>
            </a:endParaRPr>
          </a:p>
        </p:txBody>
      </p:sp>
    </p:spTree>
    <p:extLst>
      <p:ext uri="{BB962C8B-B14F-4D97-AF65-F5344CB8AC3E}">
        <p14:creationId xmlns:p14="http://schemas.microsoft.com/office/powerpoint/2010/main" val="2420571128"/>
      </p:ext>
    </p:extLst>
  </p:cSld>
  <p:clrMapOvr>
    <a:masterClrMapping/>
  </p:clrMapOvr>
  <mc:AlternateContent xmlns:mc="http://schemas.openxmlformats.org/markup-compatibility/2006" xmlns:p15="http://schemas.microsoft.com/office/powerpoint/2012/main">
    <mc:Choice Requires="p15">
      <p:transition spd="med">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 calcmode="lin" valueType="num">
                                      <p:cBhvr additive="base">
                                        <p:cTn id="7" dur="75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8" dur="75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
                                            <p:txEl>
                                              <p:pRg st="0" end="0"/>
                                            </p:txEl>
                                          </p:spTgt>
                                        </p:tgtEl>
                                        <p:attrNameLst>
                                          <p:attrName>style.visibility</p:attrName>
                                        </p:attrNameLst>
                                      </p:cBhvr>
                                      <p:to>
                                        <p:strVal val="visible"/>
                                      </p:to>
                                    </p:set>
                                    <p:anim calcmode="lin" valueType="num">
                                      <p:cBhvr additive="base">
                                        <p:cTn id="13" dur="75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14" dur="75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 calcmode="lin" valueType="num">
                                      <p:cBhvr additive="base">
                                        <p:cTn id="19" dur="75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0" dur="75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P spid="22" grpId="0" build="p"/>
      <p:bldP spid="2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1996637A-A40B-4A25-A561-E0106CF4D23F}"/>
              </a:ext>
            </a:extLst>
          </p:cNvPr>
          <p:cNvSpPr>
            <a:spLocks noGrp="1"/>
          </p:cNvSpPr>
          <p:nvPr>
            <p:ph type="title"/>
          </p:nvPr>
        </p:nvSpPr>
        <p:spPr>
          <a:xfrm>
            <a:off x="1658649" y="376324"/>
            <a:ext cx="10326965" cy="867809"/>
          </a:xfrm>
        </p:spPr>
        <p:txBody>
          <a:bodyPr>
            <a:normAutofit/>
          </a:bodyPr>
          <a:lstStyle/>
          <a:p>
            <a:pPr algn="ctr"/>
            <a:r>
              <a:rPr lang="fr-FR" b="1" dirty="0">
                <a:latin typeface="Century Gothic" panose="020B0502020202020204" pitchFamily="34" charset="0"/>
              </a:rPr>
              <a:t>5</a:t>
            </a:r>
            <a:r>
              <a:rPr lang="fr-FR" b="1" dirty="0" smtClean="0">
                <a:latin typeface="Century Gothic" panose="020B0502020202020204" pitchFamily="34" charset="0"/>
              </a:rPr>
              <a:t>. </a:t>
            </a:r>
            <a:r>
              <a:rPr lang="fr-FR" b="1" dirty="0" smtClean="0">
                <a:latin typeface="Century Gothic" panose="020B0502020202020204" pitchFamily="34" charset="0"/>
                <a:ea typeface="Roboto"/>
                <a:cs typeface="Roboto"/>
                <a:sym typeface="Roboto"/>
              </a:rPr>
              <a:t>COLLABORATION DGI-DGD</a:t>
            </a:r>
            <a:r>
              <a:rPr lang="fr-FR" b="1" dirty="0">
                <a:latin typeface="Century Gothic" panose="020B0502020202020204" pitchFamily="34" charset="0"/>
                <a:ea typeface="Roboto"/>
                <a:cs typeface="Roboto"/>
                <a:sym typeface="Roboto"/>
              </a:rPr>
              <a:t>	</a:t>
            </a:r>
            <a:endParaRPr lang="fr-FR" b="1" dirty="0">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B96B5552-C106-44FB-BED2-8739C5ADD29E}"/>
              </a:ext>
            </a:extLst>
          </p:cNvPr>
          <p:cNvSpPr>
            <a:spLocks noGrp="1"/>
          </p:cNvSpPr>
          <p:nvPr>
            <p:ph type="sldNum" sz="quarter" idx="12"/>
          </p:nvPr>
        </p:nvSpPr>
        <p:spPr>
          <a:xfrm>
            <a:off x="8610600" y="6327356"/>
            <a:ext cx="2743200" cy="365125"/>
          </a:xfrm>
        </p:spPr>
        <p:txBody>
          <a:bodyPr vert="horz" lIns="91440" tIns="45720" rIns="91440" bIns="45720" rtlCol="0" anchor="ctr"/>
          <a:lstStyle/>
          <a:p>
            <a:fld id="{4D8946D9-692A-4714-839D-53234A93F90C}" type="slidenum">
              <a:rPr lang="fr-FR" sz="2000" b="1">
                <a:latin typeface="Century Gothic" panose="020B0502020202020204" pitchFamily="34" charset="0"/>
              </a:rPr>
              <a:pPr/>
              <a:t>7</a:t>
            </a:fld>
            <a:endParaRPr lang="fr-FR" sz="2000" b="1" dirty="0">
              <a:latin typeface="Century Gothic" panose="020B0502020202020204" pitchFamily="34" charset="0"/>
            </a:endParaRPr>
          </a:p>
        </p:txBody>
      </p:sp>
      <p:cxnSp>
        <p:nvCxnSpPr>
          <p:cNvPr id="6" name="Connecteur droit 5">
            <a:extLst>
              <a:ext uri="{FF2B5EF4-FFF2-40B4-BE49-F238E27FC236}">
                <a16:creationId xmlns:a16="http://schemas.microsoft.com/office/drawing/2014/main" id="{B4D2C8D9-62B0-49B4-9B26-3ED73F3B3D1B}"/>
              </a:ext>
            </a:extLst>
          </p:cNvPr>
          <p:cNvCxnSpPr/>
          <p:nvPr/>
        </p:nvCxnSpPr>
        <p:spPr>
          <a:xfrm>
            <a:off x="1284662" y="1279397"/>
            <a:ext cx="10700952" cy="0"/>
          </a:xfrm>
          <a:prstGeom prst="line">
            <a:avLst/>
          </a:prstGeom>
          <a:ln w="114300" cmpd="thickThin"/>
        </p:spPr>
        <p:style>
          <a:lnRef idx="1">
            <a:schemeClr val="accent2"/>
          </a:lnRef>
          <a:fillRef idx="0">
            <a:schemeClr val="accent2"/>
          </a:fillRef>
          <a:effectRef idx="0">
            <a:schemeClr val="accent2"/>
          </a:effectRef>
          <a:fontRef idx="minor">
            <a:schemeClr val="tx1"/>
          </a:fontRef>
        </p:style>
      </p:cxnSp>
      <p:grpSp>
        <p:nvGrpSpPr>
          <p:cNvPr id="19" name="Groupe 18">
            <a:extLst>
              <a:ext uri="{FF2B5EF4-FFF2-40B4-BE49-F238E27FC236}">
                <a16:creationId xmlns:a16="http://schemas.microsoft.com/office/drawing/2014/main" id="{8D25A999-39CC-40BF-A468-F5CAB912B9DB}"/>
              </a:ext>
            </a:extLst>
          </p:cNvPr>
          <p:cNvGrpSpPr/>
          <p:nvPr/>
        </p:nvGrpSpPr>
        <p:grpSpPr>
          <a:xfrm>
            <a:off x="907865" y="2485929"/>
            <a:ext cx="10881364" cy="1320391"/>
            <a:chOff x="3166236" y="3429000"/>
            <a:chExt cx="10405977" cy="1426726"/>
          </a:xfrm>
        </p:grpSpPr>
        <p:pic>
          <p:nvPicPr>
            <p:cNvPr id="9" name="Image 1" descr="preencoded.png">
              <a:extLst>
                <a:ext uri="{FF2B5EF4-FFF2-40B4-BE49-F238E27FC236}">
                  <a16:creationId xmlns:a16="http://schemas.microsoft.com/office/drawing/2014/main" id="{FA26FEC2-D573-4DE4-87D1-969229C84F05}"/>
                </a:ext>
              </a:extLst>
            </p:cNvPr>
            <p:cNvPicPr>
              <a:picLocks noChangeAspect="1"/>
            </p:cNvPicPr>
            <p:nvPr/>
          </p:nvPicPr>
          <p:blipFill>
            <a:blip r:embed="rId2">
              <a:duotone>
                <a:prstClr val="black"/>
                <a:schemeClr val="accent6">
                  <a:tint val="45000"/>
                  <a:satMod val="400000"/>
                </a:schemeClr>
              </a:duotone>
            </a:blip>
            <a:stretch>
              <a:fillRect/>
            </a:stretch>
          </p:blipFill>
          <p:spPr>
            <a:xfrm>
              <a:off x="3166236" y="3429000"/>
              <a:ext cx="891659" cy="1426726"/>
            </a:xfrm>
            <a:prstGeom prst="rect">
              <a:avLst/>
            </a:prstGeom>
          </p:spPr>
        </p:pic>
        <p:sp>
          <p:nvSpPr>
            <p:cNvPr id="10" name="Text 2">
              <a:extLst>
                <a:ext uri="{FF2B5EF4-FFF2-40B4-BE49-F238E27FC236}">
                  <a16:creationId xmlns:a16="http://schemas.microsoft.com/office/drawing/2014/main" id="{7E8E8AC1-044D-4CC4-B8AA-A7A8A19A1003}"/>
                </a:ext>
              </a:extLst>
            </p:cNvPr>
            <p:cNvSpPr/>
            <p:nvPr/>
          </p:nvSpPr>
          <p:spPr>
            <a:xfrm>
              <a:off x="4213069" y="3864065"/>
              <a:ext cx="7701779" cy="403958"/>
            </a:xfrm>
            <a:prstGeom prst="rect">
              <a:avLst/>
            </a:prstGeom>
            <a:noFill/>
            <a:ln/>
          </p:spPr>
          <p:txBody>
            <a:bodyPr wrap="none" lIns="0" tIns="0" rIns="0" bIns="0" rtlCol="0" anchor="t"/>
            <a:lstStyle/>
            <a:p>
              <a:pPr marL="0" indent="0" algn="l">
                <a:lnSpc>
                  <a:spcPts val="2300"/>
                </a:lnSpc>
                <a:buNone/>
              </a:pPr>
              <a:r>
                <a:rPr lang="fr-FR" sz="2800" b="1" dirty="0" smtClean="0">
                  <a:solidFill>
                    <a:schemeClr val="accent6">
                      <a:lumMod val="75000"/>
                    </a:schemeClr>
                  </a:solidFill>
                  <a:latin typeface="PT Serif" pitchFamily="34" charset="0"/>
                  <a:ea typeface="PT Serif" pitchFamily="34" charset="-122"/>
                </a:rPr>
                <a:t>Difficulté à prouver les minorations de valeurs par la DGD </a:t>
              </a:r>
              <a:endParaRPr lang="fr-FR" sz="2800" b="1" dirty="0">
                <a:solidFill>
                  <a:schemeClr val="accent6">
                    <a:lumMod val="75000"/>
                  </a:schemeClr>
                </a:solidFill>
              </a:endParaRPr>
            </a:p>
          </p:txBody>
        </p:sp>
        <p:sp>
          <p:nvSpPr>
            <p:cNvPr id="13" name="Text 3">
              <a:extLst>
                <a:ext uri="{FF2B5EF4-FFF2-40B4-BE49-F238E27FC236}">
                  <a16:creationId xmlns:a16="http://schemas.microsoft.com/office/drawing/2014/main" id="{100B2F70-933C-4AE1-82D8-4A7DE4B351E7}"/>
                </a:ext>
              </a:extLst>
            </p:cNvPr>
            <p:cNvSpPr/>
            <p:nvPr/>
          </p:nvSpPr>
          <p:spPr>
            <a:xfrm>
              <a:off x="4325307" y="4198212"/>
              <a:ext cx="9246906" cy="394289"/>
            </a:xfrm>
            <a:prstGeom prst="rect">
              <a:avLst/>
            </a:prstGeom>
            <a:noFill/>
            <a:ln/>
          </p:spPr>
          <p:txBody>
            <a:bodyPr wrap="square" lIns="0" tIns="0" rIns="0" bIns="0" rtlCol="0" anchor="t"/>
            <a:lstStyle/>
            <a:p>
              <a:pPr marL="0" indent="0" algn="l">
                <a:lnSpc>
                  <a:spcPts val="2200"/>
                </a:lnSpc>
                <a:buNone/>
              </a:pPr>
              <a:endParaRPr lang="fr-FR" sz="2000" b="1" dirty="0"/>
            </a:p>
          </p:txBody>
        </p:sp>
      </p:grpSp>
      <p:grpSp>
        <p:nvGrpSpPr>
          <p:cNvPr id="20" name="Groupe 19">
            <a:extLst>
              <a:ext uri="{FF2B5EF4-FFF2-40B4-BE49-F238E27FC236}">
                <a16:creationId xmlns:a16="http://schemas.microsoft.com/office/drawing/2014/main" id="{0F3A0D2E-A345-464A-A103-0679AC93ECC3}"/>
              </a:ext>
            </a:extLst>
          </p:cNvPr>
          <p:cNvGrpSpPr/>
          <p:nvPr/>
        </p:nvGrpSpPr>
        <p:grpSpPr>
          <a:xfrm>
            <a:off x="907865" y="3806402"/>
            <a:ext cx="10791445" cy="1320391"/>
            <a:chOff x="3166236" y="4855726"/>
            <a:chExt cx="10791445" cy="1426726"/>
          </a:xfrm>
        </p:grpSpPr>
        <p:pic>
          <p:nvPicPr>
            <p:cNvPr id="15" name="Image 2" descr="preencoded.png">
              <a:extLst>
                <a:ext uri="{FF2B5EF4-FFF2-40B4-BE49-F238E27FC236}">
                  <a16:creationId xmlns:a16="http://schemas.microsoft.com/office/drawing/2014/main" id="{0AF828EB-B5A3-4668-887C-1ABEB452D763}"/>
                </a:ext>
              </a:extLst>
            </p:cNvPr>
            <p:cNvPicPr>
              <a:picLocks noChangeAspect="1"/>
            </p:cNvPicPr>
            <p:nvPr/>
          </p:nvPicPr>
          <p:blipFill>
            <a:blip r:embed="rId3">
              <a:duotone>
                <a:prstClr val="black"/>
                <a:schemeClr val="accent2">
                  <a:tint val="45000"/>
                  <a:satMod val="400000"/>
                </a:schemeClr>
              </a:duotone>
            </a:blip>
            <a:stretch>
              <a:fillRect/>
            </a:stretch>
          </p:blipFill>
          <p:spPr>
            <a:xfrm>
              <a:off x="3166236" y="4855726"/>
              <a:ext cx="891659" cy="1426726"/>
            </a:xfrm>
            <a:prstGeom prst="rect">
              <a:avLst/>
            </a:prstGeom>
          </p:spPr>
        </p:pic>
        <p:sp>
          <p:nvSpPr>
            <p:cNvPr id="16" name="Text 4">
              <a:extLst>
                <a:ext uri="{FF2B5EF4-FFF2-40B4-BE49-F238E27FC236}">
                  <a16:creationId xmlns:a16="http://schemas.microsoft.com/office/drawing/2014/main" id="{0400D129-B0C7-43F6-A129-6D28C32D95FB}"/>
                </a:ext>
              </a:extLst>
            </p:cNvPr>
            <p:cNvSpPr/>
            <p:nvPr/>
          </p:nvSpPr>
          <p:spPr>
            <a:xfrm>
              <a:off x="4303759" y="5035541"/>
              <a:ext cx="8241611" cy="394290"/>
            </a:xfrm>
            <a:prstGeom prst="rect">
              <a:avLst/>
            </a:prstGeom>
            <a:noFill/>
            <a:ln/>
          </p:spPr>
          <p:txBody>
            <a:bodyPr wrap="none" lIns="0" tIns="0" rIns="0" bIns="0" rtlCol="0" anchor="t"/>
            <a:lstStyle/>
            <a:p>
              <a:pPr>
                <a:lnSpc>
                  <a:spcPts val="2300"/>
                </a:lnSpc>
              </a:pPr>
              <a:r>
                <a:rPr lang="fr-FR" sz="2800" b="1" dirty="0" smtClean="0">
                  <a:solidFill>
                    <a:srgbClr val="E27100"/>
                  </a:solidFill>
                  <a:latin typeface="PT Serif" pitchFamily="34" charset="0"/>
                </a:rPr>
                <a:t>Exploitation du rapport de perquisition de la DGI</a:t>
              </a:r>
              <a:endParaRPr lang="fr-FR" sz="2800" b="1" dirty="0">
                <a:solidFill>
                  <a:srgbClr val="E27100"/>
                </a:solidFill>
                <a:latin typeface="PT Serif" pitchFamily="34" charset="0"/>
              </a:endParaRPr>
            </a:p>
          </p:txBody>
        </p:sp>
        <p:sp>
          <p:nvSpPr>
            <p:cNvPr id="17" name="Text 5">
              <a:extLst>
                <a:ext uri="{FF2B5EF4-FFF2-40B4-BE49-F238E27FC236}">
                  <a16:creationId xmlns:a16="http://schemas.microsoft.com/office/drawing/2014/main" id="{9BD5CAFC-D82A-4C99-B3E0-370E19ABF4C8}"/>
                </a:ext>
              </a:extLst>
            </p:cNvPr>
            <p:cNvSpPr/>
            <p:nvPr/>
          </p:nvSpPr>
          <p:spPr>
            <a:xfrm>
              <a:off x="4340338" y="5409151"/>
              <a:ext cx="9617343" cy="839776"/>
            </a:xfrm>
            <a:prstGeom prst="rect">
              <a:avLst/>
            </a:prstGeom>
            <a:noFill/>
            <a:ln/>
          </p:spPr>
          <p:txBody>
            <a:bodyPr wrap="square" lIns="0" tIns="0" rIns="0" bIns="0" rtlCol="0" anchor="t"/>
            <a:lstStyle/>
            <a:p>
              <a:pPr>
                <a:lnSpc>
                  <a:spcPts val="2200"/>
                </a:lnSpc>
              </a:pPr>
              <a:r>
                <a:rPr lang="fr-FR" sz="2000" b="1" dirty="0" smtClean="0">
                  <a:solidFill>
                    <a:srgbClr val="383838"/>
                  </a:solidFill>
                  <a:latin typeface="DM Sans" pitchFamily="34" charset="0"/>
                </a:rPr>
                <a:t>cumuls des </a:t>
              </a:r>
              <a:r>
                <a:rPr lang="fr-FR" sz="2000" b="1" dirty="0" smtClean="0">
                  <a:solidFill>
                    <a:srgbClr val="FF0000"/>
                  </a:solidFill>
                  <a:latin typeface="DM Sans" pitchFamily="34" charset="0"/>
                </a:rPr>
                <a:t>transferts de fonds </a:t>
              </a:r>
              <a:r>
                <a:rPr lang="fr-FR" sz="2000" b="1" dirty="0" smtClean="0">
                  <a:solidFill>
                    <a:srgbClr val="383838"/>
                  </a:solidFill>
                  <a:latin typeface="DM Sans" pitchFamily="34" charset="0"/>
                </a:rPr>
                <a:t>sans importation et des </a:t>
              </a:r>
              <a:r>
                <a:rPr lang="fr-FR" sz="2000" b="1" dirty="0" smtClean="0">
                  <a:solidFill>
                    <a:srgbClr val="FF0000"/>
                  </a:solidFill>
                  <a:latin typeface="DM Sans" pitchFamily="34" charset="0"/>
                </a:rPr>
                <a:t>importations</a:t>
              </a:r>
              <a:r>
                <a:rPr lang="fr-FR" sz="2000" b="1" dirty="0" smtClean="0">
                  <a:solidFill>
                    <a:srgbClr val="383838"/>
                  </a:solidFill>
                  <a:latin typeface="DM Sans" pitchFamily="34" charset="0"/>
                </a:rPr>
                <a:t> sans règlement </a:t>
              </a:r>
            </a:p>
            <a:p>
              <a:pPr>
                <a:lnSpc>
                  <a:spcPts val="2200"/>
                </a:lnSpc>
              </a:pPr>
              <a:r>
                <a:rPr lang="fr-FR" sz="2000" b="1" dirty="0" smtClean="0">
                  <a:solidFill>
                    <a:schemeClr val="accent6"/>
                  </a:solidFill>
                  <a:latin typeface="DM Sans" pitchFamily="34" charset="0"/>
                </a:rPr>
                <a:t>Identification d’un excédent des montants transférés</a:t>
              </a:r>
              <a:endParaRPr lang="fr-FR" sz="2000" b="1" dirty="0">
                <a:solidFill>
                  <a:schemeClr val="accent6"/>
                </a:solidFill>
                <a:latin typeface="DM Sans" pitchFamily="34" charset="0"/>
              </a:endParaRPr>
            </a:p>
          </p:txBody>
        </p:sp>
      </p:grpSp>
      <p:grpSp>
        <p:nvGrpSpPr>
          <p:cNvPr id="7" name="Groupe 6">
            <a:extLst>
              <a:ext uri="{FF2B5EF4-FFF2-40B4-BE49-F238E27FC236}">
                <a16:creationId xmlns:a16="http://schemas.microsoft.com/office/drawing/2014/main" id="{906C790F-BF53-4A74-8ABA-0F21C50E043F}"/>
              </a:ext>
            </a:extLst>
          </p:cNvPr>
          <p:cNvGrpSpPr/>
          <p:nvPr/>
        </p:nvGrpSpPr>
        <p:grpSpPr>
          <a:xfrm>
            <a:off x="907865" y="5122992"/>
            <a:ext cx="10791445" cy="1320391"/>
            <a:chOff x="907865" y="5223200"/>
            <a:chExt cx="10791445" cy="1320391"/>
          </a:xfrm>
        </p:grpSpPr>
        <p:grpSp>
          <p:nvGrpSpPr>
            <p:cNvPr id="35" name="Groupe 34">
              <a:extLst>
                <a:ext uri="{FF2B5EF4-FFF2-40B4-BE49-F238E27FC236}">
                  <a16:creationId xmlns:a16="http://schemas.microsoft.com/office/drawing/2014/main" id="{7740C583-6120-4FDA-A585-958E67555B81}"/>
                </a:ext>
              </a:extLst>
            </p:cNvPr>
            <p:cNvGrpSpPr/>
            <p:nvPr/>
          </p:nvGrpSpPr>
          <p:grpSpPr>
            <a:xfrm>
              <a:off x="907865" y="5223200"/>
              <a:ext cx="10791445" cy="1320391"/>
              <a:chOff x="3166236" y="4855726"/>
              <a:chExt cx="10791445" cy="1426726"/>
            </a:xfrm>
          </p:grpSpPr>
          <p:pic>
            <p:nvPicPr>
              <p:cNvPr id="36" name="Image 2" descr="preencoded.png">
                <a:extLst>
                  <a:ext uri="{FF2B5EF4-FFF2-40B4-BE49-F238E27FC236}">
                    <a16:creationId xmlns:a16="http://schemas.microsoft.com/office/drawing/2014/main" id="{AB2F2009-D452-43B9-BB4E-E8685FD16929}"/>
                  </a:ext>
                </a:extLst>
              </p:cNvPr>
              <p:cNvPicPr>
                <a:picLocks noChangeAspect="1"/>
              </p:cNvPicPr>
              <p:nvPr/>
            </p:nvPicPr>
            <p:blipFill>
              <a:blip r:embed="rId3">
                <a:duotone>
                  <a:prstClr val="black"/>
                  <a:schemeClr val="accent4">
                    <a:tint val="45000"/>
                    <a:satMod val="400000"/>
                  </a:schemeClr>
                </a:duotone>
              </a:blip>
              <a:stretch>
                <a:fillRect/>
              </a:stretch>
            </p:blipFill>
            <p:spPr>
              <a:xfrm>
                <a:off x="3166236" y="4855726"/>
                <a:ext cx="891659" cy="1426726"/>
              </a:xfrm>
              <a:prstGeom prst="rect">
                <a:avLst/>
              </a:prstGeom>
            </p:spPr>
          </p:pic>
          <p:sp>
            <p:nvSpPr>
              <p:cNvPr id="37" name="Text 4">
                <a:extLst>
                  <a:ext uri="{FF2B5EF4-FFF2-40B4-BE49-F238E27FC236}">
                    <a16:creationId xmlns:a16="http://schemas.microsoft.com/office/drawing/2014/main" id="{3BF8B4DF-C56C-4494-9323-2DEABB833D48}"/>
                  </a:ext>
                </a:extLst>
              </p:cNvPr>
              <p:cNvSpPr/>
              <p:nvPr/>
            </p:nvSpPr>
            <p:spPr>
              <a:xfrm>
                <a:off x="4303760" y="5216615"/>
                <a:ext cx="7540526" cy="572837"/>
              </a:xfrm>
              <a:prstGeom prst="rect">
                <a:avLst/>
              </a:prstGeom>
              <a:noFill/>
              <a:ln/>
            </p:spPr>
            <p:txBody>
              <a:bodyPr wrap="none" lIns="0" tIns="0" rIns="0" bIns="0" rtlCol="0" anchor="t"/>
              <a:lstStyle/>
              <a:p>
                <a:pPr>
                  <a:lnSpc>
                    <a:spcPts val="2300"/>
                  </a:lnSpc>
                </a:pPr>
                <a:r>
                  <a:rPr lang="fr-FR" sz="2800" b="1" dirty="0" smtClean="0">
                    <a:solidFill>
                      <a:schemeClr val="accent4">
                        <a:lumMod val="75000"/>
                      </a:schemeClr>
                    </a:solidFill>
                    <a:latin typeface="PT Serif" pitchFamily="34" charset="0"/>
                  </a:rPr>
                  <a:t>Résultat de la collaboration</a:t>
                </a:r>
                <a:endParaRPr lang="fr-FR" sz="2800" b="1" dirty="0">
                  <a:solidFill>
                    <a:schemeClr val="accent4">
                      <a:lumMod val="75000"/>
                    </a:schemeClr>
                  </a:solidFill>
                  <a:latin typeface="PT Serif" pitchFamily="34" charset="0"/>
                </a:endParaRPr>
              </a:p>
            </p:txBody>
          </p:sp>
          <p:sp>
            <p:nvSpPr>
              <p:cNvPr id="38" name="Text 5">
                <a:extLst>
                  <a:ext uri="{FF2B5EF4-FFF2-40B4-BE49-F238E27FC236}">
                    <a16:creationId xmlns:a16="http://schemas.microsoft.com/office/drawing/2014/main" id="{32DE6BCF-5A6A-40A9-9CC4-B89D1835B55E}"/>
                  </a:ext>
                </a:extLst>
              </p:cNvPr>
              <p:cNvSpPr/>
              <p:nvPr/>
            </p:nvSpPr>
            <p:spPr>
              <a:xfrm>
                <a:off x="4426909" y="5643046"/>
                <a:ext cx="9530772" cy="570548"/>
              </a:xfrm>
              <a:prstGeom prst="rect">
                <a:avLst/>
              </a:prstGeom>
              <a:noFill/>
              <a:ln/>
            </p:spPr>
            <p:txBody>
              <a:bodyPr wrap="square" lIns="0" tIns="0" rIns="0" bIns="0" rtlCol="0" anchor="t"/>
              <a:lstStyle/>
              <a:p>
                <a:pPr>
                  <a:lnSpc>
                    <a:spcPts val="2200"/>
                  </a:lnSpc>
                </a:pPr>
                <a:r>
                  <a:rPr lang="fr-FR" sz="2000" b="1" dirty="0" smtClean="0">
                    <a:solidFill>
                      <a:srgbClr val="383838"/>
                    </a:solidFill>
                    <a:latin typeface="DM Sans" pitchFamily="34" charset="0"/>
                  </a:rPr>
                  <a:t>Validation de la minoration de valeur et notification d’une amende de 2,7 M d’euros</a:t>
                </a:r>
                <a:endParaRPr lang="fr-FR" sz="2000" b="1" dirty="0">
                  <a:solidFill>
                    <a:srgbClr val="383838"/>
                  </a:solidFill>
                  <a:latin typeface="DM Sans" pitchFamily="34" charset="0"/>
                </a:endParaRPr>
              </a:p>
            </p:txBody>
          </p:sp>
        </p:grpSp>
        <p:sp>
          <p:nvSpPr>
            <p:cNvPr id="5" name="Rectangle 4">
              <a:extLst>
                <a:ext uri="{FF2B5EF4-FFF2-40B4-BE49-F238E27FC236}">
                  <a16:creationId xmlns:a16="http://schemas.microsoft.com/office/drawing/2014/main" id="{1F9C5DFD-FC7F-4703-B4B1-D4676008564A}"/>
                </a:ext>
              </a:extLst>
            </p:cNvPr>
            <p:cNvSpPr/>
            <p:nvPr/>
          </p:nvSpPr>
          <p:spPr>
            <a:xfrm>
              <a:off x="1031013" y="5565872"/>
              <a:ext cx="645362" cy="605000"/>
            </a:xfrm>
            <a:prstGeom prst="rect">
              <a:avLst/>
            </a:prstGeom>
            <a:solidFill>
              <a:srgbClr val="EFE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383838"/>
                  </a:solidFill>
                  <a:latin typeface="DM Sans" pitchFamily="34" charset="0"/>
                </a:rPr>
                <a:t>3</a:t>
              </a:r>
            </a:p>
          </p:txBody>
        </p:sp>
      </p:grpSp>
    </p:spTree>
    <p:extLst>
      <p:ext uri="{BB962C8B-B14F-4D97-AF65-F5344CB8AC3E}">
        <p14:creationId xmlns:p14="http://schemas.microsoft.com/office/powerpoint/2010/main" val="2363737478"/>
      </p:ext>
    </p:extLst>
  </p:cSld>
  <p:clrMapOvr>
    <a:masterClrMapping/>
  </p:clrMapOvr>
  <mc:AlternateContent xmlns:mc="http://schemas.openxmlformats.org/markup-compatibility/2006" xmlns:p15="http://schemas.microsoft.com/office/powerpoint/2012/main">
    <mc:Choice Requires="p15">
      <p:transition spd="med">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750" fill="hold"/>
                                        <p:tgtEl>
                                          <p:spTgt spid="20"/>
                                        </p:tgtEl>
                                        <p:attrNameLst>
                                          <p:attrName>ppt_x</p:attrName>
                                        </p:attrNameLst>
                                      </p:cBhvr>
                                      <p:tavLst>
                                        <p:tav tm="0">
                                          <p:val>
                                            <p:strVal val="#ppt_x"/>
                                          </p:val>
                                        </p:tav>
                                        <p:tav tm="100000">
                                          <p:val>
                                            <p:strVal val="#ppt_x"/>
                                          </p:val>
                                        </p:tav>
                                      </p:tavLst>
                                    </p:anim>
                                    <p:anim calcmode="lin" valueType="num">
                                      <p:cBhvr additive="base">
                                        <p:cTn id="1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750" fill="hold"/>
                                        <p:tgtEl>
                                          <p:spTgt spid="7"/>
                                        </p:tgtEl>
                                        <p:attrNameLst>
                                          <p:attrName>ppt_x</p:attrName>
                                        </p:attrNameLst>
                                      </p:cBhvr>
                                      <p:tavLst>
                                        <p:tav tm="0">
                                          <p:val>
                                            <p:strVal val="#ppt_x"/>
                                          </p:val>
                                        </p:tav>
                                        <p:tav tm="100000">
                                          <p:val>
                                            <p:strVal val="#ppt_x"/>
                                          </p:val>
                                        </p:tav>
                                      </p:tavLst>
                                    </p:anim>
                                    <p:anim calcmode="lin" valueType="num">
                                      <p:cBhvr additive="base">
                                        <p:cTn id="2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1996637A-A40B-4A25-A561-E0106CF4D23F}"/>
              </a:ext>
            </a:extLst>
          </p:cNvPr>
          <p:cNvSpPr>
            <a:spLocks noGrp="1"/>
          </p:cNvSpPr>
          <p:nvPr>
            <p:ph type="title"/>
          </p:nvPr>
        </p:nvSpPr>
        <p:spPr>
          <a:xfrm>
            <a:off x="1658649" y="376324"/>
            <a:ext cx="10326965" cy="867809"/>
          </a:xfrm>
        </p:spPr>
        <p:txBody>
          <a:bodyPr>
            <a:normAutofit/>
          </a:bodyPr>
          <a:lstStyle/>
          <a:p>
            <a:pPr algn="ctr"/>
            <a:r>
              <a:rPr lang="fr-FR" b="1" dirty="0">
                <a:latin typeface="Century Gothic" panose="020B0502020202020204" pitchFamily="34" charset="0"/>
              </a:rPr>
              <a:t>6. </a:t>
            </a:r>
            <a:r>
              <a:rPr lang="fr-FR" b="1" dirty="0" smtClean="0">
                <a:latin typeface="Century Gothic" panose="020B0502020202020204" pitchFamily="34" charset="0"/>
                <a:ea typeface="Roboto"/>
                <a:sym typeface="Roboto"/>
              </a:rPr>
              <a:t>RECOMMANDATIONS</a:t>
            </a:r>
            <a:r>
              <a:rPr lang="fr-FR" b="1" dirty="0">
                <a:latin typeface="Century Gothic" panose="020B0502020202020204" pitchFamily="34" charset="0"/>
                <a:ea typeface="Roboto"/>
                <a:cs typeface="Roboto"/>
                <a:sym typeface="Roboto"/>
              </a:rPr>
              <a:t>	</a:t>
            </a:r>
            <a:endParaRPr lang="fr-FR" b="1" dirty="0">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B96B5552-C106-44FB-BED2-8739C5ADD29E}"/>
              </a:ext>
            </a:extLst>
          </p:cNvPr>
          <p:cNvSpPr>
            <a:spLocks noGrp="1"/>
          </p:cNvSpPr>
          <p:nvPr>
            <p:ph type="sldNum" sz="quarter" idx="12"/>
          </p:nvPr>
        </p:nvSpPr>
        <p:spPr>
          <a:xfrm>
            <a:off x="8610600" y="6327356"/>
            <a:ext cx="2743200" cy="365125"/>
          </a:xfrm>
        </p:spPr>
        <p:txBody>
          <a:bodyPr vert="horz" lIns="91440" tIns="45720" rIns="91440" bIns="45720" rtlCol="0" anchor="ctr"/>
          <a:lstStyle/>
          <a:p>
            <a:fld id="{4D8946D9-692A-4714-839D-53234A93F90C}" type="slidenum">
              <a:rPr lang="fr-FR" sz="2000" b="1">
                <a:latin typeface="Century Gothic" panose="020B0502020202020204" pitchFamily="34" charset="0"/>
              </a:rPr>
              <a:pPr/>
              <a:t>8</a:t>
            </a:fld>
            <a:endParaRPr lang="fr-FR" sz="2000" b="1" dirty="0">
              <a:latin typeface="Century Gothic" panose="020B0502020202020204" pitchFamily="34" charset="0"/>
            </a:endParaRPr>
          </a:p>
        </p:txBody>
      </p:sp>
      <p:cxnSp>
        <p:nvCxnSpPr>
          <p:cNvPr id="6" name="Connecteur droit 5">
            <a:extLst>
              <a:ext uri="{FF2B5EF4-FFF2-40B4-BE49-F238E27FC236}">
                <a16:creationId xmlns:a16="http://schemas.microsoft.com/office/drawing/2014/main" id="{B4D2C8D9-62B0-49B4-9B26-3ED73F3B3D1B}"/>
              </a:ext>
            </a:extLst>
          </p:cNvPr>
          <p:cNvCxnSpPr/>
          <p:nvPr/>
        </p:nvCxnSpPr>
        <p:spPr>
          <a:xfrm>
            <a:off x="1284662" y="1279397"/>
            <a:ext cx="10700952" cy="0"/>
          </a:xfrm>
          <a:prstGeom prst="line">
            <a:avLst/>
          </a:prstGeom>
          <a:ln w="114300" cmpd="thickThin"/>
        </p:spPr>
        <p:style>
          <a:lnRef idx="1">
            <a:schemeClr val="accent2"/>
          </a:lnRef>
          <a:fillRef idx="0">
            <a:schemeClr val="accent2"/>
          </a:fillRef>
          <a:effectRef idx="0">
            <a:schemeClr val="accent2"/>
          </a:effectRef>
          <a:fontRef idx="minor">
            <a:schemeClr val="tx1"/>
          </a:fontRef>
        </p:style>
      </p:cxnSp>
      <p:graphicFrame>
        <p:nvGraphicFramePr>
          <p:cNvPr id="2" name="Diagramme 1">
            <a:extLst>
              <a:ext uri="{FF2B5EF4-FFF2-40B4-BE49-F238E27FC236}">
                <a16:creationId xmlns:a16="http://schemas.microsoft.com/office/drawing/2014/main" id="{7E0CFD8E-C429-488D-AAFE-451DE9E5FFFD}"/>
              </a:ext>
            </a:extLst>
          </p:cNvPr>
          <p:cNvGraphicFramePr/>
          <p:nvPr>
            <p:extLst>
              <p:ext uri="{D42A27DB-BD31-4B8C-83A1-F6EECF244321}">
                <p14:modId xmlns:p14="http://schemas.microsoft.com/office/powerpoint/2010/main" val="2325687357"/>
              </p:ext>
            </p:extLst>
          </p:nvPr>
        </p:nvGraphicFramePr>
        <p:xfrm>
          <a:off x="3260595" y="2058795"/>
          <a:ext cx="8093205" cy="4145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Image 11">
            <a:extLst>
              <a:ext uri="{FF2B5EF4-FFF2-40B4-BE49-F238E27FC236}">
                <a16:creationId xmlns:a16="http://schemas.microsoft.com/office/drawing/2014/main" id="{06BB43B8-6B00-43BF-9A8F-6809DC5055EC}"/>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199" b="92582" l="10000" r="90000">
                        <a14:foregroundMark x1="50000" y1="92582" x2="50000" y2="92582"/>
                        <a14:foregroundMark x1="35079" y1="50148" x2="35079" y2="50148"/>
                        <a14:foregroundMark x1="62540" y1="51335" x2="62540" y2="51335"/>
                        <a14:foregroundMark x1="49683" y1="9199" x2="49683" y2="9199"/>
                      </a14:backgroundRemoval>
                    </a14:imgEffect>
                  </a14:imgLayer>
                </a14:imgProps>
              </a:ext>
              <a:ext uri="{28A0092B-C50C-407E-A947-70E740481C1C}">
                <a14:useLocalDpi xmlns:a14="http://schemas.microsoft.com/office/drawing/2010/main" val="0"/>
              </a:ext>
            </a:extLst>
          </a:blip>
          <a:srcRect l="23823" r="18956"/>
          <a:stretch/>
        </p:blipFill>
        <p:spPr>
          <a:xfrm>
            <a:off x="1036976" y="3272480"/>
            <a:ext cx="2431516" cy="2273096"/>
          </a:xfrm>
          <a:prstGeom prst="rect">
            <a:avLst/>
          </a:prstGeom>
        </p:spPr>
      </p:pic>
    </p:spTree>
    <p:extLst>
      <p:ext uri="{BB962C8B-B14F-4D97-AF65-F5344CB8AC3E}">
        <p14:creationId xmlns:p14="http://schemas.microsoft.com/office/powerpoint/2010/main" val="2480645300"/>
      </p:ext>
    </p:extLst>
  </p:cSld>
  <p:clrMapOvr>
    <a:masterClrMapping/>
  </p:clrMapOvr>
  <mc:AlternateContent xmlns:mc="http://schemas.openxmlformats.org/markup-compatibility/2006" xmlns:p15="http://schemas.microsoft.com/office/powerpoint/2012/main">
    <mc:Choice Requires="p15">
      <p:transition spd="med">
        <p15:prstTrans prst="peelOff"/>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F524ACE7-F731-445B-B50B-735FBB495368}"/>
              </a:ext>
            </a:extLst>
          </p:cNvPr>
          <p:cNvSpPr>
            <a:spLocks noGrp="1"/>
          </p:cNvSpPr>
          <p:nvPr>
            <p:ph type="sldNum" sz="quarter" idx="12"/>
          </p:nvPr>
        </p:nvSpPr>
        <p:spPr/>
        <p:txBody>
          <a:bodyPr/>
          <a:lstStyle/>
          <a:p>
            <a:fld id="{4D8946D9-692A-4714-839D-53234A93F90C}" type="slidenum">
              <a:rPr lang="fr-FR" sz="1800" b="1" smtClean="0">
                <a:latin typeface="Century Gothic" panose="020B0502020202020204" pitchFamily="34" charset="0"/>
              </a:rPr>
              <a:t>9</a:t>
            </a:fld>
            <a:endParaRPr lang="fr-FR" b="1" dirty="0">
              <a:latin typeface="Century Gothic" panose="020B0502020202020204" pitchFamily="34" charset="0"/>
            </a:endParaRPr>
          </a:p>
        </p:txBody>
      </p:sp>
      <p:sp>
        <p:nvSpPr>
          <p:cNvPr id="7" name="ZoneTexte 6">
            <a:extLst>
              <a:ext uri="{FF2B5EF4-FFF2-40B4-BE49-F238E27FC236}">
                <a16:creationId xmlns:a16="http://schemas.microsoft.com/office/drawing/2014/main" id="{D7770D89-E77F-4042-8394-29992D083103}"/>
              </a:ext>
            </a:extLst>
          </p:cNvPr>
          <p:cNvSpPr txBox="1"/>
          <p:nvPr/>
        </p:nvSpPr>
        <p:spPr>
          <a:xfrm>
            <a:off x="1102337" y="2882148"/>
            <a:ext cx="9332579" cy="1446550"/>
          </a:xfrm>
          <a:prstGeom prst="rect">
            <a:avLst/>
          </a:prstGeom>
          <a:noFill/>
        </p:spPr>
        <p:txBody>
          <a:bodyPr wrap="square" rtlCol="0">
            <a:spAutoFit/>
          </a:bodyPr>
          <a:lstStyle/>
          <a:p>
            <a:pPr algn="ctr"/>
            <a:r>
              <a:rPr lang="fr-FR" sz="4400" b="1" dirty="0">
                <a:latin typeface="Century Gothic" panose="020B0502020202020204" pitchFamily="34" charset="0"/>
              </a:rPr>
              <a:t>MERCI DE VOTRE AIMABLE ATTENTION !</a:t>
            </a:r>
          </a:p>
        </p:txBody>
      </p:sp>
    </p:spTree>
    <p:extLst>
      <p:ext uri="{BB962C8B-B14F-4D97-AF65-F5344CB8AC3E}">
        <p14:creationId xmlns:p14="http://schemas.microsoft.com/office/powerpoint/2010/main" val="2963758654"/>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5524</TotalTime>
  <Words>578</Words>
  <Application>Microsoft Office PowerPoint</Application>
  <PresentationFormat>Grand écran</PresentationFormat>
  <Paragraphs>79</Paragraphs>
  <Slides>9</Slides>
  <Notes>0</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9</vt:i4>
      </vt:variant>
    </vt:vector>
  </HeadingPairs>
  <TitlesOfParts>
    <vt:vector size="23" baseType="lpstr">
      <vt:lpstr>ＭＳ Ｐゴシック</vt:lpstr>
      <vt:lpstr>Arial</vt:lpstr>
      <vt:lpstr>Arial Black</vt:lpstr>
      <vt:lpstr>Calibri</vt:lpstr>
      <vt:lpstr>Calibri Light</vt:lpstr>
      <vt:lpstr>Candara</vt:lpstr>
      <vt:lpstr>Century Gothic</vt:lpstr>
      <vt:lpstr>Cooper Black</vt:lpstr>
      <vt:lpstr>DM Sans</vt:lpstr>
      <vt:lpstr>Fira Sans</vt:lpstr>
      <vt:lpstr>PT Serif</vt:lpstr>
      <vt:lpstr>Roboto</vt:lpstr>
      <vt:lpstr>Times New Roman</vt:lpstr>
      <vt:lpstr>Thème Office</vt:lpstr>
      <vt:lpstr>Présentation PowerPoint</vt:lpstr>
      <vt:lpstr>1. CONTEXTE</vt:lpstr>
      <vt:lpstr>2. TECHNIQUES D’INVESTIGATION </vt:lpstr>
      <vt:lpstr>2. TECHNIQUES D’INVESTIGATION </vt:lpstr>
      <vt:lpstr>3. MECANISMES DE FRAUDE RÉVÉLÉS </vt:lpstr>
      <vt:lpstr>4. IMPACT &amp; ÉVALUATION DE LA FRAUDE </vt:lpstr>
      <vt:lpstr>5. COLLABORATION DGI-DGD </vt:lpstr>
      <vt:lpstr>6. RECOMMANDATIONS </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IMPOT SUR LES BENEFICES INDUSTRIELS ET COMMERCIAUX</dc:title>
  <dc:creator>Franck Elloh</dc:creator>
  <cp:lastModifiedBy>Oscar AMAMAN</cp:lastModifiedBy>
  <cp:revision>389</cp:revision>
  <cp:lastPrinted>2023-09-20T14:28:45Z</cp:lastPrinted>
  <dcterms:created xsi:type="dcterms:W3CDTF">2018-03-05T08:01:09Z</dcterms:created>
  <dcterms:modified xsi:type="dcterms:W3CDTF">2024-09-15T16:19:50Z</dcterms:modified>
</cp:coreProperties>
</file>