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sldIdLst>
    <p:sldId id="265" r:id="rId2"/>
    <p:sldId id="266" r:id="rId3"/>
    <p:sldId id="339" r:id="rId4"/>
    <p:sldId id="331" r:id="rId5"/>
    <p:sldId id="340" r:id="rId6"/>
    <p:sldId id="341" r:id="rId7"/>
    <p:sldId id="343" r:id="rId8"/>
    <p:sldId id="342" r:id="rId9"/>
    <p:sldId id="330" r:id="rId10"/>
  </p:sldIdLst>
  <p:sldSz cx="12192000" cy="6858000"/>
  <p:notesSz cx="6797675"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364"/>
    <a:srgbClr val="E27100"/>
    <a:srgbClr val="B3F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89691" autoAdjust="0"/>
  </p:normalViewPr>
  <p:slideViewPr>
    <p:cSldViewPr snapToGrid="0">
      <p:cViewPr varScale="1">
        <p:scale>
          <a:sx n="88" d="100"/>
          <a:sy n="88" d="100"/>
        </p:scale>
        <p:origin x="255"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73BF24-5CB4-489F-8F8D-9509BC4B371E}" type="doc">
      <dgm:prSet loTypeId="urn:microsoft.com/office/officeart/2008/layout/VerticalCurvedList" loCatId="list" qsTypeId="urn:microsoft.com/office/officeart/2005/8/quickstyle/simple1" qsCatId="simple" csTypeId="urn:microsoft.com/office/officeart/2005/8/colors/accent6_2" csCatId="accent6" phldr="1"/>
      <dgm:spPr/>
      <dgm:t>
        <a:bodyPr/>
        <a:lstStyle/>
        <a:p>
          <a:endParaRPr lang="fr-FR"/>
        </a:p>
      </dgm:t>
    </dgm:pt>
    <dgm:pt modelId="{CAE8C732-4015-4D6F-A021-6DE0C975C902}">
      <dgm:prSet phldrT="[Texte]" custT="1"/>
      <dgm:spPr/>
      <dgm:t>
        <a:bodyPr/>
        <a:lstStyle/>
        <a:p>
          <a:r>
            <a:rPr lang="fr-CI" sz="1800" dirty="0" smtClean="0">
              <a:effectLst/>
              <a:latin typeface="Arial" panose="020B0604020202020204" pitchFamily="34" charset="0"/>
              <a:ea typeface="Calibri" panose="020F0502020204030204" pitchFamily="34" charset="0"/>
              <a:cs typeface="Times New Roman" panose="02020603050405020304" pitchFamily="18" charset="0"/>
            </a:rPr>
            <a:t>Renforcer la lutte contre le mécanisme de (création – cessation d’entité éphémère)</a:t>
          </a:r>
          <a:endParaRPr lang="fr-FR" sz="1800" dirty="0">
            <a:latin typeface="DM Sans" panose="020B0604020202020204" charset="0"/>
          </a:endParaRPr>
        </a:p>
      </dgm:t>
    </dgm:pt>
    <dgm:pt modelId="{1A351D3F-4FEE-426D-94B8-512EA7971F5A}" type="parTrans" cxnId="{78830E78-1D99-4C44-A231-F9C917888ECD}">
      <dgm:prSet/>
      <dgm:spPr/>
      <dgm:t>
        <a:bodyPr/>
        <a:lstStyle/>
        <a:p>
          <a:endParaRPr lang="fr-FR"/>
        </a:p>
      </dgm:t>
    </dgm:pt>
    <dgm:pt modelId="{2424853E-6365-4A07-8050-96A6FE49FCB4}" type="sibTrans" cxnId="{78830E78-1D99-4C44-A231-F9C917888ECD}">
      <dgm:prSet/>
      <dgm:spPr/>
      <dgm:t>
        <a:bodyPr/>
        <a:lstStyle/>
        <a:p>
          <a:endParaRPr lang="fr-FR"/>
        </a:p>
      </dgm:t>
    </dgm:pt>
    <dgm:pt modelId="{EBC57F72-7BC7-4E72-9D3D-CCFF16674B8E}">
      <dgm:prSet phldrT="[Texte]" custT="1"/>
      <dgm:spPr/>
      <dgm:t>
        <a:bodyPr/>
        <a:lstStyle/>
        <a:p>
          <a:r>
            <a:rPr lang="fr-FR" sz="1800" dirty="0" smtClean="0">
              <a:solidFill>
                <a:schemeClr val="bg1"/>
              </a:solidFill>
              <a:latin typeface="Arial" panose="020B0604020202020204" pitchFamily="34" charset="0"/>
              <a:ea typeface="Calibri" panose="020F0502020204030204" pitchFamily="34" charset="0"/>
              <a:cs typeface="Times New Roman" panose="02020603050405020304" pitchFamily="18" charset="0"/>
            </a:rPr>
            <a:t>Rendre solidaire du recouvrement des sommes dues par les sociétés satellites, le bénéficiaire effectif ou la personne morale qui en assure la gestion de fait directement ou indirectement (article 155 du LPF)</a:t>
          </a:r>
          <a:endParaRPr lang="fr-FR" sz="1800" dirty="0">
            <a:solidFill>
              <a:schemeClr val="bg1"/>
            </a:solidFill>
            <a:latin typeface="DM Sans" panose="020B0604020202020204" charset="0"/>
          </a:endParaRPr>
        </a:p>
      </dgm:t>
    </dgm:pt>
    <dgm:pt modelId="{936C73B0-568D-48EB-B6CD-1AE377427554}" type="parTrans" cxnId="{EB92A53B-4FF4-49D3-8F84-687A255CB1CB}">
      <dgm:prSet/>
      <dgm:spPr/>
      <dgm:t>
        <a:bodyPr/>
        <a:lstStyle/>
        <a:p>
          <a:endParaRPr lang="fr-FR"/>
        </a:p>
      </dgm:t>
    </dgm:pt>
    <dgm:pt modelId="{7A4520F5-47AE-477E-A1EE-55FA2F96A508}" type="sibTrans" cxnId="{EB92A53B-4FF4-49D3-8F84-687A255CB1CB}">
      <dgm:prSet/>
      <dgm:spPr/>
      <dgm:t>
        <a:bodyPr/>
        <a:lstStyle/>
        <a:p>
          <a:endParaRPr lang="fr-FR"/>
        </a:p>
      </dgm:t>
    </dgm:pt>
    <dgm:pt modelId="{00ADB0FA-5A4E-4884-AC9E-CAF5FB72FBE7}">
      <dgm:prSet phldrT="[Texte]" custT="1"/>
      <dgm:spPr/>
      <dgm:t>
        <a:bodyPr/>
        <a:lstStyle/>
        <a:p>
          <a:r>
            <a:rPr lang="fr-CI" sz="1800" dirty="0" smtClean="0">
              <a:solidFill>
                <a:schemeClr val="bg1"/>
              </a:solidFill>
              <a:latin typeface="Arial" panose="020B0604020202020204" pitchFamily="34" charset="0"/>
              <a:ea typeface="Calibri" panose="020F0502020204030204" pitchFamily="34" charset="0"/>
              <a:cs typeface="Times New Roman" panose="02020603050405020304" pitchFamily="18" charset="0"/>
            </a:rPr>
            <a:t>Appliquer et renforcer les sanctions en cas de fraude fiscale</a:t>
          </a:r>
          <a:endParaRPr lang="fr-FR" sz="1800" dirty="0">
            <a:solidFill>
              <a:schemeClr val="bg1"/>
            </a:solidFill>
            <a:latin typeface="DM Sans" panose="020B0604020202020204" charset="0"/>
          </a:endParaRPr>
        </a:p>
      </dgm:t>
    </dgm:pt>
    <dgm:pt modelId="{39D52830-0655-48C5-89EF-7053043DCD5E}" type="parTrans" cxnId="{27F8193F-17AE-4614-A241-E8468644C3F5}">
      <dgm:prSet/>
      <dgm:spPr/>
      <dgm:t>
        <a:bodyPr/>
        <a:lstStyle/>
        <a:p>
          <a:endParaRPr lang="fr-FR"/>
        </a:p>
      </dgm:t>
    </dgm:pt>
    <dgm:pt modelId="{142B4EDA-7616-4FF2-84E2-10A290396A85}" type="sibTrans" cxnId="{27F8193F-17AE-4614-A241-E8468644C3F5}">
      <dgm:prSet/>
      <dgm:spPr/>
      <dgm:t>
        <a:bodyPr/>
        <a:lstStyle/>
        <a:p>
          <a:endParaRPr lang="fr-FR"/>
        </a:p>
      </dgm:t>
    </dgm:pt>
    <dgm:pt modelId="{A4587112-85BE-4605-A7BD-56508A427488}">
      <dgm:prSet phldrT="[Texte]" custT="1"/>
      <dgm:spPr/>
      <dgm:t>
        <a:bodyPr/>
        <a:lstStyle/>
        <a:p>
          <a:r>
            <a:rPr lang="fr-CI" sz="1800" dirty="0" smtClean="0">
              <a:solidFill>
                <a:schemeClr val="bg1"/>
              </a:solidFill>
              <a:latin typeface="Arial" panose="020B0604020202020204" pitchFamily="34" charset="0"/>
              <a:ea typeface="Calibri" panose="020F0502020204030204" pitchFamily="34" charset="0"/>
              <a:cs typeface="Times New Roman" panose="02020603050405020304" pitchFamily="18" charset="0"/>
            </a:rPr>
            <a:t>Renforcer la collaboration entre la collaboration inter - agences</a:t>
          </a:r>
          <a:endParaRPr lang="fr-FR" sz="1800" dirty="0">
            <a:solidFill>
              <a:schemeClr val="bg1"/>
            </a:solidFill>
            <a:latin typeface="DM Sans" panose="020B0604020202020204" charset="0"/>
          </a:endParaRPr>
        </a:p>
      </dgm:t>
    </dgm:pt>
    <dgm:pt modelId="{7E00DAFC-AADA-484C-A7C5-351AE667598B}" type="parTrans" cxnId="{FF01A4F6-EF10-463E-93C4-B6C7FACB9CCA}">
      <dgm:prSet/>
      <dgm:spPr/>
      <dgm:t>
        <a:bodyPr/>
        <a:lstStyle/>
        <a:p>
          <a:endParaRPr lang="fr-FR"/>
        </a:p>
      </dgm:t>
    </dgm:pt>
    <dgm:pt modelId="{16F50EDC-E51D-4B1E-8E4F-CB4143A96DFB}" type="sibTrans" cxnId="{FF01A4F6-EF10-463E-93C4-B6C7FACB9CCA}">
      <dgm:prSet/>
      <dgm:spPr/>
      <dgm:t>
        <a:bodyPr/>
        <a:lstStyle/>
        <a:p>
          <a:endParaRPr lang="fr-FR"/>
        </a:p>
      </dgm:t>
    </dgm:pt>
    <dgm:pt modelId="{705F7077-16B8-41AE-80B3-FF0240CC5FB4}" type="pres">
      <dgm:prSet presAssocID="{B373BF24-5CB4-489F-8F8D-9509BC4B371E}" presName="Name0" presStyleCnt="0">
        <dgm:presLayoutVars>
          <dgm:chMax val="7"/>
          <dgm:chPref val="7"/>
          <dgm:dir/>
        </dgm:presLayoutVars>
      </dgm:prSet>
      <dgm:spPr/>
      <dgm:t>
        <a:bodyPr/>
        <a:lstStyle/>
        <a:p>
          <a:endParaRPr lang="fr-FR"/>
        </a:p>
      </dgm:t>
    </dgm:pt>
    <dgm:pt modelId="{53CD4397-82F7-47B0-B3F0-C6E20A143864}" type="pres">
      <dgm:prSet presAssocID="{B373BF24-5CB4-489F-8F8D-9509BC4B371E}" presName="Name1" presStyleCnt="0"/>
      <dgm:spPr/>
    </dgm:pt>
    <dgm:pt modelId="{87370960-59DB-4487-B62F-4237569237AA}" type="pres">
      <dgm:prSet presAssocID="{B373BF24-5CB4-489F-8F8D-9509BC4B371E}" presName="cycle" presStyleCnt="0"/>
      <dgm:spPr/>
    </dgm:pt>
    <dgm:pt modelId="{BC611704-EF99-4CA0-A1A5-09242625835E}" type="pres">
      <dgm:prSet presAssocID="{B373BF24-5CB4-489F-8F8D-9509BC4B371E}" presName="srcNode" presStyleLbl="node1" presStyleIdx="0" presStyleCnt="4"/>
      <dgm:spPr/>
    </dgm:pt>
    <dgm:pt modelId="{64779529-BFEF-4E37-84C4-09CCB60B0EF9}" type="pres">
      <dgm:prSet presAssocID="{B373BF24-5CB4-489F-8F8D-9509BC4B371E}" presName="conn" presStyleLbl="parChTrans1D2" presStyleIdx="0" presStyleCnt="1"/>
      <dgm:spPr/>
      <dgm:t>
        <a:bodyPr/>
        <a:lstStyle/>
        <a:p>
          <a:endParaRPr lang="fr-FR"/>
        </a:p>
      </dgm:t>
    </dgm:pt>
    <dgm:pt modelId="{2D234FC9-D5E9-4F19-82DD-4C41707B6411}" type="pres">
      <dgm:prSet presAssocID="{B373BF24-5CB4-489F-8F8D-9509BC4B371E}" presName="extraNode" presStyleLbl="node1" presStyleIdx="0" presStyleCnt="4"/>
      <dgm:spPr/>
    </dgm:pt>
    <dgm:pt modelId="{A87DBF0B-927B-4813-B74D-E5B9B200422A}" type="pres">
      <dgm:prSet presAssocID="{B373BF24-5CB4-489F-8F8D-9509BC4B371E}" presName="dstNode" presStyleLbl="node1" presStyleIdx="0" presStyleCnt="4"/>
      <dgm:spPr/>
    </dgm:pt>
    <dgm:pt modelId="{BDDCEFE5-FC63-45BA-B2DC-84F9D8540424}" type="pres">
      <dgm:prSet presAssocID="{CAE8C732-4015-4D6F-A021-6DE0C975C902}" presName="text_1" presStyleLbl="node1" presStyleIdx="0" presStyleCnt="4">
        <dgm:presLayoutVars>
          <dgm:bulletEnabled val="1"/>
        </dgm:presLayoutVars>
      </dgm:prSet>
      <dgm:spPr/>
      <dgm:t>
        <a:bodyPr/>
        <a:lstStyle/>
        <a:p>
          <a:endParaRPr lang="fr-FR"/>
        </a:p>
      </dgm:t>
    </dgm:pt>
    <dgm:pt modelId="{C06FC075-2957-4296-82D0-39936261A98E}" type="pres">
      <dgm:prSet presAssocID="{CAE8C732-4015-4D6F-A021-6DE0C975C902}" presName="accent_1" presStyleCnt="0"/>
      <dgm:spPr/>
    </dgm:pt>
    <dgm:pt modelId="{906717E6-8801-4A2F-B62A-635FE4337897}" type="pres">
      <dgm:prSet presAssocID="{CAE8C732-4015-4D6F-A021-6DE0C975C902}" presName="accentRepeatNode" presStyleLbl="solidFgAcc1" presStyleIdx="0" presStyleCnt="4"/>
      <dgm:spPr/>
    </dgm:pt>
    <dgm:pt modelId="{3435F35D-E5D9-4F6D-A53B-AEFA33448E6F}" type="pres">
      <dgm:prSet presAssocID="{EBC57F72-7BC7-4E72-9D3D-CCFF16674B8E}" presName="text_2" presStyleLbl="node1" presStyleIdx="1" presStyleCnt="4" custScaleY="156756">
        <dgm:presLayoutVars>
          <dgm:bulletEnabled val="1"/>
        </dgm:presLayoutVars>
      </dgm:prSet>
      <dgm:spPr/>
      <dgm:t>
        <a:bodyPr/>
        <a:lstStyle/>
        <a:p>
          <a:endParaRPr lang="fr-FR"/>
        </a:p>
      </dgm:t>
    </dgm:pt>
    <dgm:pt modelId="{A99C5963-8820-4F9B-A693-588A54D25AD8}" type="pres">
      <dgm:prSet presAssocID="{EBC57F72-7BC7-4E72-9D3D-CCFF16674B8E}" presName="accent_2" presStyleCnt="0"/>
      <dgm:spPr/>
    </dgm:pt>
    <dgm:pt modelId="{8DD19500-3121-4A02-AA99-1A0F64A7EECD}" type="pres">
      <dgm:prSet presAssocID="{EBC57F72-7BC7-4E72-9D3D-CCFF16674B8E}" presName="accentRepeatNode" presStyleLbl="solidFgAcc1" presStyleIdx="1" presStyleCnt="4"/>
      <dgm:spPr/>
    </dgm:pt>
    <dgm:pt modelId="{80D8C9BB-9537-4888-A358-9BD54BBF09D6}" type="pres">
      <dgm:prSet presAssocID="{00ADB0FA-5A4E-4884-AC9E-CAF5FB72FBE7}" presName="text_3" presStyleLbl="node1" presStyleIdx="2" presStyleCnt="4" custLinFactNeighborX="378" custLinFactNeighborY="-3414">
        <dgm:presLayoutVars>
          <dgm:bulletEnabled val="1"/>
        </dgm:presLayoutVars>
      </dgm:prSet>
      <dgm:spPr/>
      <dgm:t>
        <a:bodyPr/>
        <a:lstStyle/>
        <a:p>
          <a:endParaRPr lang="fr-FR"/>
        </a:p>
      </dgm:t>
    </dgm:pt>
    <dgm:pt modelId="{C6DE89E4-BC26-440F-B240-6589DB8F6CD8}" type="pres">
      <dgm:prSet presAssocID="{00ADB0FA-5A4E-4884-AC9E-CAF5FB72FBE7}" presName="accent_3" presStyleCnt="0"/>
      <dgm:spPr/>
    </dgm:pt>
    <dgm:pt modelId="{46FF4FF9-8B26-4B38-A2D0-8F381B067319}" type="pres">
      <dgm:prSet presAssocID="{00ADB0FA-5A4E-4884-AC9E-CAF5FB72FBE7}" presName="accentRepeatNode" presStyleLbl="solidFgAcc1" presStyleIdx="2" presStyleCnt="4"/>
      <dgm:spPr/>
    </dgm:pt>
    <dgm:pt modelId="{CAD6EC98-591C-4308-A1F1-5A64B742E2AF}" type="pres">
      <dgm:prSet presAssocID="{A4587112-85BE-4605-A7BD-56508A427488}" presName="text_4" presStyleLbl="node1" presStyleIdx="3" presStyleCnt="4">
        <dgm:presLayoutVars>
          <dgm:bulletEnabled val="1"/>
        </dgm:presLayoutVars>
      </dgm:prSet>
      <dgm:spPr/>
      <dgm:t>
        <a:bodyPr/>
        <a:lstStyle/>
        <a:p>
          <a:endParaRPr lang="fr-FR"/>
        </a:p>
      </dgm:t>
    </dgm:pt>
    <dgm:pt modelId="{1B0678EE-F45D-4E9D-B519-076A58B68AEA}" type="pres">
      <dgm:prSet presAssocID="{A4587112-85BE-4605-A7BD-56508A427488}" presName="accent_4" presStyleCnt="0"/>
      <dgm:spPr/>
    </dgm:pt>
    <dgm:pt modelId="{173D2367-F2B7-40BC-85F2-65AC059722F0}" type="pres">
      <dgm:prSet presAssocID="{A4587112-85BE-4605-A7BD-56508A427488}" presName="accentRepeatNode" presStyleLbl="solidFgAcc1" presStyleIdx="3" presStyleCnt="4"/>
      <dgm:spPr/>
    </dgm:pt>
  </dgm:ptLst>
  <dgm:cxnLst>
    <dgm:cxn modelId="{78830E78-1D99-4C44-A231-F9C917888ECD}" srcId="{B373BF24-5CB4-489F-8F8D-9509BC4B371E}" destId="{CAE8C732-4015-4D6F-A021-6DE0C975C902}" srcOrd="0" destOrd="0" parTransId="{1A351D3F-4FEE-426D-94B8-512EA7971F5A}" sibTransId="{2424853E-6365-4A07-8050-96A6FE49FCB4}"/>
    <dgm:cxn modelId="{27F8193F-17AE-4614-A241-E8468644C3F5}" srcId="{B373BF24-5CB4-489F-8F8D-9509BC4B371E}" destId="{00ADB0FA-5A4E-4884-AC9E-CAF5FB72FBE7}" srcOrd="2" destOrd="0" parTransId="{39D52830-0655-48C5-89EF-7053043DCD5E}" sibTransId="{142B4EDA-7616-4FF2-84E2-10A290396A85}"/>
    <dgm:cxn modelId="{1AEBD7B1-1A34-4A93-8F77-C179DBF15623}" type="presOf" srcId="{EBC57F72-7BC7-4E72-9D3D-CCFF16674B8E}" destId="{3435F35D-E5D9-4F6D-A53B-AEFA33448E6F}" srcOrd="0" destOrd="0" presId="urn:microsoft.com/office/officeart/2008/layout/VerticalCurvedList"/>
    <dgm:cxn modelId="{B8282871-5A58-47E5-8D4B-096F4F4A788A}" type="presOf" srcId="{2424853E-6365-4A07-8050-96A6FE49FCB4}" destId="{64779529-BFEF-4E37-84C4-09CCB60B0EF9}" srcOrd="0" destOrd="0" presId="urn:microsoft.com/office/officeart/2008/layout/VerticalCurvedList"/>
    <dgm:cxn modelId="{B5401C67-30F3-4987-AA9B-E5EA4CD019C7}" type="presOf" srcId="{CAE8C732-4015-4D6F-A021-6DE0C975C902}" destId="{BDDCEFE5-FC63-45BA-B2DC-84F9D8540424}" srcOrd="0" destOrd="0" presId="urn:microsoft.com/office/officeart/2008/layout/VerticalCurvedList"/>
    <dgm:cxn modelId="{EB92A53B-4FF4-49D3-8F84-687A255CB1CB}" srcId="{B373BF24-5CB4-489F-8F8D-9509BC4B371E}" destId="{EBC57F72-7BC7-4E72-9D3D-CCFF16674B8E}" srcOrd="1" destOrd="0" parTransId="{936C73B0-568D-48EB-B6CD-1AE377427554}" sibTransId="{7A4520F5-47AE-477E-A1EE-55FA2F96A508}"/>
    <dgm:cxn modelId="{9D416818-B2D8-42F5-A1F3-F4B190BF822A}" type="presOf" srcId="{B373BF24-5CB4-489F-8F8D-9509BC4B371E}" destId="{705F7077-16B8-41AE-80B3-FF0240CC5FB4}" srcOrd="0" destOrd="0" presId="urn:microsoft.com/office/officeart/2008/layout/VerticalCurvedList"/>
    <dgm:cxn modelId="{FC7DD145-E53F-4BFE-9E77-F22BFE691B6A}" type="presOf" srcId="{A4587112-85BE-4605-A7BD-56508A427488}" destId="{CAD6EC98-591C-4308-A1F1-5A64B742E2AF}" srcOrd="0" destOrd="0" presId="urn:microsoft.com/office/officeart/2008/layout/VerticalCurvedList"/>
    <dgm:cxn modelId="{718D454F-F2B4-4952-8072-04B819FC7571}" type="presOf" srcId="{00ADB0FA-5A4E-4884-AC9E-CAF5FB72FBE7}" destId="{80D8C9BB-9537-4888-A358-9BD54BBF09D6}" srcOrd="0" destOrd="0" presId="urn:microsoft.com/office/officeart/2008/layout/VerticalCurvedList"/>
    <dgm:cxn modelId="{FF01A4F6-EF10-463E-93C4-B6C7FACB9CCA}" srcId="{B373BF24-5CB4-489F-8F8D-9509BC4B371E}" destId="{A4587112-85BE-4605-A7BD-56508A427488}" srcOrd="3" destOrd="0" parTransId="{7E00DAFC-AADA-484C-A7C5-351AE667598B}" sibTransId="{16F50EDC-E51D-4B1E-8E4F-CB4143A96DFB}"/>
    <dgm:cxn modelId="{4A84BFCF-E174-486B-BCA8-8B03987DAD0C}" type="presParOf" srcId="{705F7077-16B8-41AE-80B3-FF0240CC5FB4}" destId="{53CD4397-82F7-47B0-B3F0-C6E20A143864}" srcOrd="0" destOrd="0" presId="urn:microsoft.com/office/officeart/2008/layout/VerticalCurvedList"/>
    <dgm:cxn modelId="{298072AC-0075-4FBC-BC59-A71117452254}" type="presParOf" srcId="{53CD4397-82F7-47B0-B3F0-C6E20A143864}" destId="{87370960-59DB-4487-B62F-4237569237AA}" srcOrd="0" destOrd="0" presId="urn:microsoft.com/office/officeart/2008/layout/VerticalCurvedList"/>
    <dgm:cxn modelId="{3E6D36CC-9180-4F6C-AFFF-CA9A4AB8A13A}" type="presParOf" srcId="{87370960-59DB-4487-B62F-4237569237AA}" destId="{BC611704-EF99-4CA0-A1A5-09242625835E}" srcOrd="0" destOrd="0" presId="urn:microsoft.com/office/officeart/2008/layout/VerticalCurvedList"/>
    <dgm:cxn modelId="{4B7D3D30-BBD2-4C7D-BE10-3E9E5ABC04BD}" type="presParOf" srcId="{87370960-59DB-4487-B62F-4237569237AA}" destId="{64779529-BFEF-4E37-84C4-09CCB60B0EF9}" srcOrd="1" destOrd="0" presId="urn:microsoft.com/office/officeart/2008/layout/VerticalCurvedList"/>
    <dgm:cxn modelId="{0BF8B4A1-E8AA-4FD1-982B-29163CF9F9B7}" type="presParOf" srcId="{87370960-59DB-4487-B62F-4237569237AA}" destId="{2D234FC9-D5E9-4F19-82DD-4C41707B6411}" srcOrd="2" destOrd="0" presId="urn:microsoft.com/office/officeart/2008/layout/VerticalCurvedList"/>
    <dgm:cxn modelId="{53160FB4-CD87-4606-8AF8-E9AD993A2437}" type="presParOf" srcId="{87370960-59DB-4487-B62F-4237569237AA}" destId="{A87DBF0B-927B-4813-B74D-E5B9B200422A}" srcOrd="3" destOrd="0" presId="urn:microsoft.com/office/officeart/2008/layout/VerticalCurvedList"/>
    <dgm:cxn modelId="{09406EC2-5C7D-43EC-A30B-C623CCF6E1F0}" type="presParOf" srcId="{53CD4397-82F7-47B0-B3F0-C6E20A143864}" destId="{BDDCEFE5-FC63-45BA-B2DC-84F9D8540424}" srcOrd="1" destOrd="0" presId="urn:microsoft.com/office/officeart/2008/layout/VerticalCurvedList"/>
    <dgm:cxn modelId="{A8D93525-0C69-42AD-8749-1D06F794FF13}" type="presParOf" srcId="{53CD4397-82F7-47B0-B3F0-C6E20A143864}" destId="{C06FC075-2957-4296-82D0-39936261A98E}" srcOrd="2" destOrd="0" presId="urn:microsoft.com/office/officeart/2008/layout/VerticalCurvedList"/>
    <dgm:cxn modelId="{6C8339DC-9FCD-4299-B7AF-B3AB246E2AEA}" type="presParOf" srcId="{C06FC075-2957-4296-82D0-39936261A98E}" destId="{906717E6-8801-4A2F-B62A-635FE4337897}" srcOrd="0" destOrd="0" presId="urn:microsoft.com/office/officeart/2008/layout/VerticalCurvedList"/>
    <dgm:cxn modelId="{341028AB-69E9-4B9D-A91A-34F6F413CD1F}" type="presParOf" srcId="{53CD4397-82F7-47B0-B3F0-C6E20A143864}" destId="{3435F35D-E5D9-4F6D-A53B-AEFA33448E6F}" srcOrd="3" destOrd="0" presId="urn:microsoft.com/office/officeart/2008/layout/VerticalCurvedList"/>
    <dgm:cxn modelId="{68E0F545-3265-4462-AE2B-5F76EC1A7570}" type="presParOf" srcId="{53CD4397-82F7-47B0-B3F0-C6E20A143864}" destId="{A99C5963-8820-4F9B-A693-588A54D25AD8}" srcOrd="4" destOrd="0" presId="urn:microsoft.com/office/officeart/2008/layout/VerticalCurvedList"/>
    <dgm:cxn modelId="{B8399191-3A89-4A7A-B3EA-66FEE77E019D}" type="presParOf" srcId="{A99C5963-8820-4F9B-A693-588A54D25AD8}" destId="{8DD19500-3121-4A02-AA99-1A0F64A7EECD}" srcOrd="0" destOrd="0" presId="urn:microsoft.com/office/officeart/2008/layout/VerticalCurvedList"/>
    <dgm:cxn modelId="{A2ABB484-3A1F-4EEE-9999-5E6E641E6825}" type="presParOf" srcId="{53CD4397-82F7-47B0-B3F0-C6E20A143864}" destId="{80D8C9BB-9537-4888-A358-9BD54BBF09D6}" srcOrd="5" destOrd="0" presId="urn:microsoft.com/office/officeart/2008/layout/VerticalCurvedList"/>
    <dgm:cxn modelId="{2E1CDEBB-EA88-47AA-B134-6135A14E0279}" type="presParOf" srcId="{53CD4397-82F7-47B0-B3F0-C6E20A143864}" destId="{C6DE89E4-BC26-440F-B240-6589DB8F6CD8}" srcOrd="6" destOrd="0" presId="urn:microsoft.com/office/officeart/2008/layout/VerticalCurvedList"/>
    <dgm:cxn modelId="{D133DC62-8A02-4837-B9F4-500D44E81978}" type="presParOf" srcId="{C6DE89E4-BC26-440F-B240-6589DB8F6CD8}" destId="{46FF4FF9-8B26-4B38-A2D0-8F381B067319}" srcOrd="0" destOrd="0" presId="urn:microsoft.com/office/officeart/2008/layout/VerticalCurvedList"/>
    <dgm:cxn modelId="{83965D1C-E127-4C4D-AE2F-0259C61A546C}" type="presParOf" srcId="{53CD4397-82F7-47B0-B3F0-C6E20A143864}" destId="{CAD6EC98-591C-4308-A1F1-5A64B742E2AF}" srcOrd="7" destOrd="0" presId="urn:microsoft.com/office/officeart/2008/layout/VerticalCurvedList"/>
    <dgm:cxn modelId="{9D45EA5B-FFEF-4F59-8BB3-0E4C211DA55A}" type="presParOf" srcId="{53CD4397-82F7-47B0-B3F0-C6E20A143864}" destId="{1B0678EE-F45D-4E9D-B519-076A58B68AEA}" srcOrd="8" destOrd="0" presId="urn:microsoft.com/office/officeart/2008/layout/VerticalCurvedList"/>
    <dgm:cxn modelId="{DE7B54C4-DBF3-40BB-983B-32908DEB284D}" type="presParOf" srcId="{1B0678EE-F45D-4E9D-B519-076A58B68AEA}" destId="{173D2367-F2B7-40BC-85F2-65AC059722F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779529-BFEF-4E37-84C4-09CCB60B0EF9}">
      <dsp:nvSpPr>
        <dsp:cNvPr id="0" name=""/>
        <dsp:cNvSpPr/>
      </dsp:nvSpPr>
      <dsp:spPr>
        <a:xfrm>
          <a:off x="-4686311" y="-718390"/>
          <a:ext cx="5582076" cy="5582076"/>
        </a:xfrm>
        <a:prstGeom prst="blockArc">
          <a:avLst>
            <a:gd name="adj1" fmla="val 18900000"/>
            <a:gd name="adj2" fmla="val 2700000"/>
            <a:gd name="adj3" fmla="val 387"/>
          </a:avLst>
        </a:prstGeom>
        <a:noFill/>
        <a:ln w="12700" cap="flat" cmpd="sng" algn="ctr">
          <a:solidFill>
            <a:schemeClr val="accent6">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DCEFE5-FC63-45BA-B2DC-84F9D8540424}">
      <dsp:nvSpPr>
        <dsp:cNvPr id="0" name=""/>
        <dsp:cNvSpPr/>
      </dsp:nvSpPr>
      <dsp:spPr>
        <a:xfrm>
          <a:off x="469152" y="318690"/>
          <a:ext cx="7567581" cy="63771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6184" tIns="45720" rIns="45720" bIns="45720" numCol="1" spcCol="1270" anchor="ctr" anchorCtr="0">
          <a:noAutofit/>
        </a:bodyPr>
        <a:lstStyle/>
        <a:p>
          <a:pPr lvl="0" algn="l" defTabSz="800100">
            <a:lnSpc>
              <a:spcPct val="90000"/>
            </a:lnSpc>
            <a:spcBef>
              <a:spcPct val="0"/>
            </a:spcBef>
            <a:spcAft>
              <a:spcPct val="35000"/>
            </a:spcAft>
          </a:pPr>
          <a:r>
            <a:rPr lang="fr-CI" sz="1800" kern="1200" dirty="0" smtClean="0">
              <a:effectLst/>
              <a:latin typeface="Arial" panose="020B0604020202020204" pitchFamily="34" charset="0"/>
              <a:ea typeface="Calibri" panose="020F0502020204030204" pitchFamily="34" charset="0"/>
              <a:cs typeface="Times New Roman" panose="02020603050405020304" pitchFamily="18" charset="0"/>
            </a:rPr>
            <a:t>Renforcer la lutte contre le mécanisme de (création – cessation d’entité éphémère)</a:t>
          </a:r>
          <a:endParaRPr lang="fr-FR" sz="1800" kern="1200" dirty="0">
            <a:latin typeface="DM Sans" panose="020B0604020202020204" charset="0"/>
          </a:endParaRPr>
        </a:p>
      </dsp:txBody>
      <dsp:txXfrm>
        <a:off x="469152" y="318690"/>
        <a:ext cx="7567581" cy="637712"/>
      </dsp:txXfrm>
    </dsp:sp>
    <dsp:sp modelId="{906717E6-8801-4A2F-B62A-635FE4337897}">
      <dsp:nvSpPr>
        <dsp:cNvPr id="0" name=""/>
        <dsp:cNvSpPr/>
      </dsp:nvSpPr>
      <dsp:spPr>
        <a:xfrm>
          <a:off x="70582" y="238976"/>
          <a:ext cx="797140" cy="797140"/>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435F35D-E5D9-4F6D-A53B-AEFA33448E6F}">
      <dsp:nvSpPr>
        <dsp:cNvPr id="0" name=""/>
        <dsp:cNvSpPr/>
      </dsp:nvSpPr>
      <dsp:spPr>
        <a:xfrm>
          <a:off x="834767" y="1094454"/>
          <a:ext cx="7201966" cy="99965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6184" tIns="45720" rIns="45720" bIns="45720" numCol="1" spcCol="1270" anchor="ctr" anchorCtr="0">
          <a:noAutofit/>
        </a:bodyPr>
        <a:lstStyle/>
        <a:p>
          <a:pPr lvl="0" algn="l" defTabSz="800100">
            <a:lnSpc>
              <a:spcPct val="90000"/>
            </a:lnSpc>
            <a:spcBef>
              <a:spcPct val="0"/>
            </a:spcBef>
            <a:spcAft>
              <a:spcPct val="35000"/>
            </a:spcAft>
          </a:pPr>
          <a:r>
            <a:rPr lang="fr-FR" sz="1800" kern="1200" dirty="0" smtClean="0">
              <a:solidFill>
                <a:schemeClr val="bg1"/>
              </a:solidFill>
              <a:latin typeface="Arial" panose="020B0604020202020204" pitchFamily="34" charset="0"/>
              <a:ea typeface="Calibri" panose="020F0502020204030204" pitchFamily="34" charset="0"/>
              <a:cs typeface="Times New Roman" panose="02020603050405020304" pitchFamily="18" charset="0"/>
            </a:rPr>
            <a:t>Rendre solidaire du recouvrement des sommes dues par les sociétés satellites, le bénéficiaire effectif ou la personne morale qui en assure la gestion de fait directement ou indirectement (article 155 du LPF)</a:t>
          </a:r>
          <a:endParaRPr lang="fr-FR" sz="1800" kern="1200" dirty="0">
            <a:solidFill>
              <a:schemeClr val="bg1"/>
            </a:solidFill>
            <a:latin typeface="DM Sans" panose="020B0604020202020204" charset="0"/>
          </a:endParaRPr>
        </a:p>
      </dsp:txBody>
      <dsp:txXfrm>
        <a:off x="834767" y="1094454"/>
        <a:ext cx="7201966" cy="999652"/>
      </dsp:txXfrm>
    </dsp:sp>
    <dsp:sp modelId="{8DD19500-3121-4A02-AA99-1A0F64A7EECD}">
      <dsp:nvSpPr>
        <dsp:cNvPr id="0" name=""/>
        <dsp:cNvSpPr/>
      </dsp:nvSpPr>
      <dsp:spPr>
        <a:xfrm>
          <a:off x="436197" y="1195710"/>
          <a:ext cx="797140" cy="797140"/>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0D8C9BB-9537-4888-A358-9BD54BBF09D6}">
      <dsp:nvSpPr>
        <dsp:cNvPr id="0" name=""/>
        <dsp:cNvSpPr/>
      </dsp:nvSpPr>
      <dsp:spPr>
        <a:xfrm>
          <a:off x="861991" y="2210386"/>
          <a:ext cx="7201966" cy="63771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6184" tIns="45720" rIns="45720" bIns="45720" numCol="1" spcCol="1270" anchor="ctr" anchorCtr="0">
          <a:noAutofit/>
        </a:bodyPr>
        <a:lstStyle/>
        <a:p>
          <a:pPr lvl="0" algn="l" defTabSz="800100">
            <a:lnSpc>
              <a:spcPct val="90000"/>
            </a:lnSpc>
            <a:spcBef>
              <a:spcPct val="0"/>
            </a:spcBef>
            <a:spcAft>
              <a:spcPct val="35000"/>
            </a:spcAft>
          </a:pPr>
          <a:r>
            <a:rPr lang="fr-CI" sz="1800" kern="1200" dirty="0" smtClean="0">
              <a:solidFill>
                <a:schemeClr val="bg1"/>
              </a:solidFill>
              <a:latin typeface="Arial" panose="020B0604020202020204" pitchFamily="34" charset="0"/>
              <a:ea typeface="Calibri" panose="020F0502020204030204" pitchFamily="34" charset="0"/>
              <a:cs typeface="Times New Roman" panose="02020603050405020304" pitchFamily="18" charset="0"/>
            </a:rPr>
            <a:t>Appliquer et renforcer les sanctions en cas de fraude fiscale</a:t>
          </a:r>
          <a:endParaRPr lang="fr-FR" sz="1800" kern="1200" dirty="0">
            <a:solidFill>
              <a:schemeClr val="bg1"/>
            </a:solidFill>
            <a:latin typeface="DM Sans" panose="020B0604020202020204" charset="0"/>
          </a:endParaRPr>
        </a:p>
      </dsp:txBody>
      <dsp:txXfrm>
        <a:off x="861991" y="2210386"/>
        <a:ext cx="7201966" cy="637712"/>
      </dsp:txXfrm>
    </dsp:sp>
    <dsp:sp modelId="{46FF4FF9-8B26-4B38-A2D0-8F381B067319}">
      <dsp:nvSpPr>
        <dsp:cNvPr id="0" name=""/>
        <dsp:cNvSpPr/>
      </dsp:nvSpPr>
      <dsp:spPr>
        <a:xfrm>
          <a:off x="436197" y="2152444"/>
          <a:ext cx="797140" cy="797140"/>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AD6EC98-591C-4308-A1F1-5A64B742E2AF}">
      <dsp:nvSpPr>
        <dsp:cNvPr id="0" name=""/>
        <dsp:cNvSpPr/>
      </dsp:nvSpPr>
      <dsp:spPr>
        <a:xfrm>
          <a:off x="469152" y="3188892"/>
          <a:ext cx="7567581" cy="63771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6184" tIns="45720" rIns="45720" bIns="45720" numCol="1" spcCol="1270" anchor="ctr" anchorCtr="0">
          <a:noAutofit/>
        </a:bodyPr>
        <a:lstStyle/>
        <a:p>
          <a:pPr lvl="0" algn="l" defTabSz="800100">
            <a:lnSpc>
              <a:spcPct val="90000"/>
            </a:lnSpc>
            <a:spcBef>
              <a:spcPct val="0"/>
            </a:spcBef>
            <a:spcAft>
              <a:spcPct val="35000"/>
            </a:spcAft>
          </a:pPr>
          <a:r>
            <a:rPr lang="fr-CI" sz="1800" kern="1200" dirty="0" smtClean="0">
              <a:solidFill>
                <a:schemeClr val="bg1"/>
              </a:solidFill>
              <a:latin typeface="Arial" panose="020B0604020202020204" pitchFamily="34" charset="0"/>
              <a:ea typeface="Calibri" panose="020F0502020204030204" pitchFamily="34" charset="0"/>
              <a:cs typeface="Times New Roman" panose="02020603050405020304" pitchFamily="18" charset="0"/>
            </a:rPr>
            <a:t>Renforcer la collaboration entre la collaboration inter - agences</a:t>
          </a:r>
          <a:endParaRPr lang="fr-FR" sz="1800" kern="1200" dirty="0">
            <a:solidFill>
              <a:schemeClr val="bg1"/>
            </a:solidFill>
            <a:latin typeface="DM Sans" panose="020B0604020202020204" charset="0"/>
          </a:endParaRPr>
        </a:p>
      </dsp:txBody>
      <dsp:txXfrm>
        <a:off x="469152" y="3188892"/>
        <a:ext cx="7567581" cy="637712"/>
      </dsp:txXfrm>
    </dsp:sp>
    <dsp:sp modelId="{173D2367-F2B7-40BC-85F2-65AC059722F0}">
      <dsp:nvSpPr>
        <dsp:cNvPr id="0" name=""/>
        <dsp:cNvSpPr/>
      </dsp:nvSpPr>
      <dsp:spPr>
        <a:xfrm>
          <a:off x="70582" y="3109178"/>
          <a:ext cx="797140" cy="797140"/>
        </a:xfrm>
        <a:prstGeom prst="ellipse">
          <a:avLst/>
        </a:prstGeom>
        <a:solidFill>
          <a:schemeClr val="lt1">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21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215"/>
          </a:xfrm>
          <a:prstGeom prst="rect">
            <a:avLst/>
          </a:prstGeom>
        </p:spPr>
        <p:txBody>
          <a:bodyPr vert="horz" lIns="91440" tIns="45720" rIns="91440" bIns="45720" rtlCol="0"/>
          <a:lstStyle>
            <a:lvl1pPr algn="r">
              <a:defRPr sz="1200"/>
            </a:lvl1pPr>
          </a:lstStyle>
          <a:p>
            <a:fld id="{DB7ED9B7-92D0-42DE-8CF7-2AEA525DE724}" type="datetimeFigureOut">
              <a:rPr lang="fr-FR" smtClean="0"/>
              <a:t>15/09/2024</a:t>
            </a:fld>
            <a:endParaRPr lang="fr-FR"/>
          </a:p>
        </p:txBody>
      </p:sp>
      <p:sp>
        <p:nvSpPr>
          <p:cNvPr id="4" name="Espace réservé de l'image des diapositives 3"/>
          <p:cNvSpPr>
            <a:spLocks noGrp="1" noRot="1" noChangeAspect="1"/>
          </p:cNvSpPr>
          <p:nvPr>
            <p:ph type="sldImg" idx="2"/>
          </p:nvPr>
        </p:nvSpPr>
        <p:spPr>
          <a:xfrm>
            <a:off x="420688" y="1241425"/>
            <a:ext cx="5956300" cy="33512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8722"/>
            <a:ext cx="5438140" cy="390986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600"/>
            <a:ext cx="2945659" cy="49821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1600"/>
            <a:ext cx="2945659" cy="498214"/>
          </a:xfrm>
          <a:prstGeom prst="rect">
            <a:avLst/>
          </a:prstGeom>
        </p:spPr>
        <p:txBody>
          <a:bodyPr vert="horz" lIns="91440" tIns="45720" rIns="91440" bIns="45720" rtlCol="0" anchor="b"/>
          <a:lstStyle>
            <a:lvl1pPr algn="r">
              <a:defRPr sz="1200"/>
            </a:lvl1pPr>
          </a:lstStyle>
          <a:p>
            <a:fld id="{8D90D981-CC05-4E03-BD70-704FCD8DDA97}" type="slidenum">
              <a:rPr lang="fr-FR" smtClean="0"/>
              <a:t>‹N°›</a:t>
            </a:fld>
            <a:endParaRPr lang="fr-FR"/>
          </a:p>
        </p:txBody>
      </p:sp>
    </p:spTree>
    <p:extLst>
      <p:ext uri="{BB962C8B-B14F-4D97-AF65-F5344CB8AC3E}">
        <p14:creationId xmlns:p14="http://schemas.microsoft.com/office/powerpoint/2010/main" val="2018616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AF5FCA6C-1E52-4283-BBA4-A2B144517823}" type="datetime1">
              <a:rPr lang="fr-FR" smtClean="0"/>
              <a:t>15/09/2024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3875913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BCAF0FF-6F37-4E6D-978F-D6AEF49AE247}" type="datetime1">
              <a:rPr lang="fr-FR" smtClean="0"/>
              <a:t>15/09/2024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3033483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B491094-ACFC-44F0-9A44-627A2993790F}" type="datetime1">
              <a:rPr lang="fr-FR" smtClean="0"/>
              <a:t>15/09/2024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945927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E7B1B85-B7E9-4C73-8D11-18D4C6AB324E}" type="datetime1">
              <a:rPr lang="fr-FR" smtClean="0"/>
              <a:t>15/09/2024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697106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40E5E6E3-9AE9-476D-9BFF-AED7E2974533}" type="datetime1">
              <a:rPr lang="fr-FR" smtClean="0"/>
              <a:t>15/09/2024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1160257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1D13A0F-CC94-46F9-B851-CC9357B3978A}" type="datetime1">
              <a:rPr lang="fr-FR" smtClean="0"/>
              <a:t>15/09/2024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2530939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E56C639-D18D-4619-BA48-121A3CD27C55}" type="datetime1">
              <a:rPr lang="fr-FR" smtClean="0"/>
              <a:t>15/09/2024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119623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4C8F377A-A670-401A-98B6-065699349037}" type="datetime1">
              <a:rPr lang="fr-FR" smtClean="0"/>
              <a:t>15/09/2024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3396963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8903331-A159-4699-928B-AB49E009D516}" type="datetime1">
              <a:rPr lang="fr-FR" smtClean="0"/>
              <a:t>15/09/2024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2525584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FCD6765-1708-46E6-86DD-826789F13BFD}" type="datetime1">
              <a:rPr lang="fr-FR" smtClean="0"/>
              <a:t>15/09/2024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8715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57CEA5A4-6963-4796-9EDC-DD4B1593784B}" type="datetime1">
              <a:rPr lang="fr-FR" smtClean="0"/>
              <a:t>15/09/2024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D8946D9-692A-4714-839D-53234A93F90C}" type="slidenum">
              <a:rPr lang="fr-FR" smtClean="0"/>
              <a:t>‹N°›</a:t>
            </a:fld>
            <a:endParaRPr lang="fr-FR"/>
          </a:p>
        </p:txBody>
      </p:sp>
    </p:spTree>
    <p:extLst>
      <p:ext uri="{BB962C8B-B14F-4D97-AF65-F5344CB8AC3E}">
        <p14:creationId xmlns:p14="http://schemas.microsoft.com/office/powerpoint/2010/main" val="600013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9000">
              <a:srgbClr val="E2AD88"/>
            </a:gs>
            <a:gs pos="6000">
              <a:schemeClr val="accent2">
                <a:lumMod val="20000"/>
                <a:lumOff val="80000"/>
              </a:schemeClr>
            </a:gs>
            <a:gs pos="95000">
              <a:schemeClr val="bg1"/>
            </a:gs>
            <a:gs pos="27000">
              <a:schemeClr val="bg1"/>
            </a:gs>
            <a:gs pos="88000">
              <a:schemeClr val="bg1"/>
            </a:gs>
            <a:gs pos="99160">
              <a:schemeClr val="accent2">
                <a:lumMod val="75000"/>
              </a:schemeClr>
            </a:gs>
            <a:gs pos="91000">
              <a:schemeClr val="accent6">
                <a:lumMod val="75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45478D-0FB5-441F-86BB-7812A8F6EA99}" type="datetime1">
              <a:rPr lang="fr-FR" smtClean="0"/>
              <a:t>15/09/2024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8946D9-692A-4714-839D-53234A93F90C}" type="slidenum">
              <a:rPr lang="fr-FR" smtClean="0"/>
              <a:t>‹N°›</a:t>
            </a:fld>
            <a:endParaRPr lang="fr-FR"/>
          </a:p>
        </p:txBody>
      </p:sp>
    </p:spTree>
    <p:extLst>
      <p:ext uri="{BB962C8B-B14F-4D97-AF65-F5344CB8AC3E}">
        <p14:creationId xmlns:p14="http://schemas.microsoft.com/office/powerpoint/2010/main" val="33637585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8" Type="http://schemas.microsoft.com/office/2007/relationships/hdphoto" Target="../media/hdphoto5.wdp"/><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2.xml"/><Relationship Id="rId6" Type="http://schemas.microsoft.com/office/2007/relationships/hdphoto" Target="../media/hdphoto4.wdp"/><Relationship Id="rId11" Type="http://schemas.openxmlformats.org/officeDocument/2006/relationships/image" Target="../media/image11.png"/><Relationship Id="rId5" Type="http://schemas.openxmlformats.org/officeDocument/2006/relationships/image" Target="../media/image7.png"/><Relationship Id="rId10" Type="http://schemas.openxmlformats.org/officeDocument/2006/relationships/image" Target="../media/image10.png"/><Relationship Id="rId4" Type="http://schemas.microsoft.com/office/2007/relationships/hdphoto" Target="../media/hdphoto3.wdp"/><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microsoft.com/office/2007/relationships/hdphoto" Target="../media/hdphoto6.wdp"/><Relationship Id="rId3" Type="http://schemas.openxmlformats.org/officeDocument/2006/relationships/diagramLayout" Target="../diagrams/layout1.xml"/><Relationship Id="rId7" Type="http://schemas.openxmlformats.org/officeDocument/2006/relationships/image" Target="../media/image14.png"/><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descr="Numériser0001">
            <a:extLst>
              <a:ext uri="{FF2B5EF4-FFF2-40B4-BE49-F238E27FC236}">
                <a16:creationId xmlns:a16="http://schemas.microsoft.com/office/drawing/2014/main" id="{F7D9878B-F0D2-4F36-9DF4-519C88C04EE7}"/>
              </a:ext>
            </a:extLst>
          </p:cNvPr>
          <p:cNvPicPr/>
          <p:nvPr/>
        </p:nvPicPr>
        <p:blipFill rotWithShape="1">
          <a:blip r:embed="rId2" cstate="print"/>
          <a:srcRect l="27073" t="14043" r="41196" b="26796"/>
          <a:stretch/>
        </p:blipFill>
        <p:spPr bwMode="auto">
          <a:xfrm>
            <a:off x="4566413" y="1219201"/>
            <a:ext cx="774136" cy="501378"/>
          </a:xfrm>
          <a:prstGeom prst="rect">
            <a:avLst/>
          </a:prstGeom>
          <a:noFill/>
          <a:ln w="9525">
            <a:noFill/>
            <a:miter lim="800000"/>
            <a:headEnd/>
            <a:tailEnd/>
          </a:ln>
        </p:spPr>
      </p:pic>
      <p:sp>
        <p:nvSpPr>
          <p:cNvPr id="12" name="ZoneTexte 11">
            <a:extLst>
              <a:ext uri="{FF2B5EF4-FFF2-40B4-BE49-F238E27FC236}">
                <a16:creationId xmlns:a16="http://schemas.microsoft.com/office/drawing/2014/main" id="{D8D53C63-9425-4B72-8BAC-718BDFAB1F4E}"/>
              </a:ext>
            </a:extLst>
          </p:cNvPr>
          <p:cNvSpPr txBox="1"/>
          <p:nvPr/>
        </p:nvSpPr>
        <p:spPr>
          <a:xfrm>
            <a:off x="671744" y="2374831"/>
            <a:ext cx="5249337" cy="2862322"/>
          </a:xfrm>
          <a:prstGeom prst="rect">
            <a:avLst/>
          </a:prstGeom>
          <a:noFill/>
        </p:spPr>
        <p:txBody>
          <a:bodyPr wrap="square">
            <a:spAutoFit/>
          </a:bodyPr>
          <a:lstStyle/>
          <a:p>
            <a:pPr algn="ctr"/>
            <a:r>
              <a:rPr lang="fr-FR" sz="3600" dirty="0">
                <a:solidFill>
                  <a:schemeClr val="accent6">
                    <a:lumMod val="50000"/>
                  </a:schemeClr>
                </a:solidFill>
                <a:latin typeface="Cooper Black" panose="0208090404030B020404" pitchFamily="18" charset="0"/>
                <a:ea typeface="Times New Roman" panose="02020603050405020304" pitchFamily="18" charset="0"/>
                <a:cs typeface="Times New Roman" panose="02020603050405020304" pitchFamily="18" charset="0"/>
              </a:rPr>
              <a:t>ENQUÊTE SUR LA FRAUDE EN MATIÈRE DE TVA : </a:t>
            </a:r>
            <a:r>
              <a:rPr lang="fr-FR" sz="3600" dirty="0">
                <a:solidFill>
                  <a:srgbClr val="E27100"/>
                </a:solidFill>
                <a:latin typeface="Cooper Black" panose="0208090404030B020404" pitchFamily="18" charset="0"/>
                <a:ea typeface="Times New Roman" panose="02020603050405020304" pitchFamily="18" charset="0"/>
                <a:cs typeface="Times New Roman" panose="02020603050405020304" pitchFamily="18" charset="0"/>
              </a:rPr>
              <a:t>CAS D’ENTREPRISES EN COTE D’IVOIRE</a:t>
            </a:r>
            <a:endParaRPr lang="fr-FR" sz="3600" dirty="0">
              <a:solidFill>
                <a:srgbClr val="E27100"/>
              </a:solidFill>
              <a:latin typeface="Cooper Black" panose="0208090404030B020404" pitchFamily="18" charset="0"/>
            </a:endParaRPr>
          </a:p>
        </p:txBody>
      </p:sp>
      <p:sp>
        <p:nvSpPr>
          <p:cNvPr id="13" name="ZoneTexte 2">
            <a:extLst>
              <a:ext uri="{FF2B5EF4-FFF2-40B4-BE49-F238E27FC236}">
                <a16:creationId xmlns:a16="http://schemas.microsoft.com/office/drawing/2014/main" id="{162CE014-3BB9-494C-B346-1ABF5D78E329}"/>
              </a:ext>
            </a:extLst>
          </p:cNvPr>
          <p:cNvSpPr txBox="1">
            <a:spLocks noChangeArrowheads="1"/>
          </p:cNvSpPr>
          <p:nvPr/>
        </p:nvSpPr>
        <p:spPr bwMode="auto">
          <a:xfrm>
            <a:off x="2532802" y="6241609"/>
            <a:ext cx="1819318" cy="369332"/>
          </a:xfrm>
          <a:prstGeom prst="rect">
            <a:avLst/>
          </a:prstGeom>
          <a:noFill/>
          <a:ln w="9525">
            <a:solidFill>
              <a:schemeClr val="accent6">
                <a:lumMod val="20000"/>
                <a:lumOff val="80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spcBef>
                <a:spcPts val="575"/>
              </a:spcBef>
              <a:buClr>
                <a:schemeClr val="accent1"/>
              </a:buClr>
              <a:buSzPct val="85000"/>
              <a:buFont typeface="Wingdings 2" panose="05020102010507070707" pitchFamily="18" charset="2"/>
              <a:buChar char=""/>
              <a:defRPr sz="2600">
                <a:solidFill>
                  <a:schemeClr val="tx1"/>
                </a:solidFill>
                <a:latin typeface="Perpetua" panose="02020502060401020303" pitchFamily="18" charset="0"/>
              </a:defRPr>
            </a:lvl1pPr>
            <a:lvl2pPr marL="742950" indent="-285750">
              <a:spcBef>
                <a:spcPts val="375"/>
              </a:spcBef>
              <a:buClr>
                <a:schemeClr val="accent2"/>
              </a:buClr>
              <a:buSzPct val="85000"/>
              <a:buFont typeface="Wingdings 2" panose="05020102010507070707" pitchFamily="18" charset="2"/>
              <a:buChar char=""/>
              <a:defRPr sz="2400">
                <a:solidFill>
                  <a:schemeClr val="tx1"/>
                </a:solidFill>
                <a:latin typeface="Perpetua" panose="02020502060401020303" pitchFamily="18" charset="0"/>
              </a:defRPr>
            </a:lvl2pPr>
            <a:lvl3pPr marL="1143000" indent="-228600">
              <a:spcBef>
                <a:spcPts val="375"/>
              </a:spcBef>
              <a:buClr>
                <a:srgbClr val="E6B1AB"/>
              </a:buClr>
              <a:buSzPct val="85000"/>
              <a:buFont typeface="Wingdings 2" panose="05020102010507070707" pitchFamily="18" charset="2"/>
              <a:buChar char=""/>
              <a:defRPr sz="2000">
                <a:solidFill>
                  <a:schemeClr val="tx1"/>
                </a:solidFill>
                <a:latin typeface="Perpetua" panose="02020502060401020303" pitchFamily="18" charset="0"/>
              </a:defRPr>
            </a:lvl3pPr>
            <a:lvl4pPr marL="1600200" indent="-228600">
              <a:spcBef>
                <a:spcPts val="375"/>
              </a:spcBef>
              <a:buClr>
                <a:srgbClr val="A28E6A"/>
              </a:buClr>
              <a:buSzPct val="80000"/>
              <a:buFont typeface="Wingdings 2" panose="05020102010507070707" pitchFamily="18" charset="2"/>
              <a:buChar char=""/>
              <a:defRPr sz="2000">
                <a:solidFill>
                  <a:schemeClr val="tx1"/>
                </a:solidFill>
                <a:latin typeface="Perpetua" panose="02020502060401020303" pitchFamily="18" charset="0"/>
              </a:defRPr>
            </a:lvl4pPr>
            <a:lvl5pPr marL="2057400" indent="-228600">
              <a:spcBef>
                <a:spcPts val="375"/>
              </a:spcBef>
              <a:buClr>
                <a:srgbClr val="A28E6A"/>
              </a:buClr>
              <a:buChar char="o"/>
              <a:defRPr sz="2000">
                <a:solidFill>
                  <a:schemeClr val="tx1"/>
                </a:solidFill>
                <a:latin typeface="Perpetua" panose="02020502060401020303" pitchFamily="18" charset="0"/>
              </a:defRPr>
            </a:lvl5pPr>
            <a:lvl6pPr marL="2514600" indent="-228600" eaLnBrk="0" fontAlgn="base" hangingPunct="0">
              <a:spcBef>
                <a:spcPts val="375"/>
              </a:spcBef>
              <a:spcAft>
                <a:spcPct val="0"/>
              </a:spcAft>
              <a:buClr>
                <a:srgbClr val="A28E6A"/>
              </a:buClr>
              <a:buChar char="o"/>
              <a:defRPr sz="2000">
                <a:solidFill>
                  <a:schemeClr val="tx1"/>
                </a:solidFill>
                <a:latin typeface="Perpetua" panose="02020502060401020303" pitchFamily="18" charset="0"/>
              </a:defRPr>
            </a:lvl6pPr>
            <a:lvl7pPr marL="2971800" indent="-228600" eaLnBrk="0" fontAlgn="base" hangingPunct="0">
              <a:spcBef>
                <a:spcPts val="375"/>
              </a:spcBef>
              <a:spcAft>
                <a:spcPct val="0"/>
              </a:spcAft>
              <a:buClr>
                <a:srgbClr val="A28E6A"/>
              </a:buClr>
              <a:buChar char="o"/>
              <a:defRPr sz="2000">
                <a:solidFill>
                  <a:schemeClr val="tx1"/>
                </a:solidFill>
                <a:latin typeface="Perpetua" panose="02020502060401020303" pitchFamily="18" charset="0"/>
              </a:defRPr>
            </a:lvl7pPr>
            <a:lvl8pPr marL="3429000" indent="-228600" eaLnBrk="0" fontAlgn="base" hangingPunct="0">
              <a:spcBef>
                <a:spcPts val="375"/>
              </a:spcBef>
              <a:spcAft>
                <a:spcPct val="0"/>
              </a:spcAft>
              <a:buClr>
                <a:srgbClr val="A28E6A"/>
              </a:buClr>
              <a:buChar char="o"/>
              <a:defRPr sz="2000">
                <a:solidFill>
                  <a:schemeClr val="tx1"/>
                </a:solidFill>
                <a:latin typeface="Perpetua" panose="02020502060401020303" pitchFamily="18" charset="0"/>
              </a:defRPr>
            </a:lvl8pPr>
            <a:lvl9pPr marL="3886200" indent="-228600" eaLnBrk="0" fontAlgn="base" hangingPunct="0">
              <a:spcBef>
                <a:spcPts val="375"/>
              </a:spcBef>
              <a:spcAft>
                <a:spcPct val="0"/>
              </a:spcAft>
              <a:buClr>
                <a:srgbClr val="A28E6A"/>
              </a:buClr>
              <a:buChar char="o"/>
              <a:defRPr sz="2000">
                <a:solidFill>
                  <a:schemeClr val="tx1"/>
                </a:solidFill>
                <a:latin typeface="Perpetua" panose="02020502060401020303" pitchFamily="18" charset="0"/>
              </a:defRPr>
            </a:lvl9pPr>
          </a:lstStyle>
          <a:p>
            <a:pPr>
              <a:spcBef>
                <a:spcPct val="0"/>
              </a:spcBef>
              <a:buClrTx/>
              <a:buSzTx/>
              <a:buFontTx/>
              <a:buNone/>
            </a:pPr>
            <a:r>
              <a:rPr lang="fr-FR" altLang="fr-FR" sz="1800" b="1" i="1" dirty="0">
                <a:latin typeface="Candara" panose="020E0502030303020204" pitchFamily="34" charset="0"/>
              </a:rPr>
              <a:t>Septembre 2024</a:t>
            </a:r>
          </a:p>
        </p:txBody>
      </p:sp>
      <p:sp>
        <p:nvSpPr>
          <p:cNvPr id="14" name="Rectangle 1">
            <a:extLst>
              <a:ext uri="{FF2B5EF4-FFF2-40B4-BE49-F238E27FC236}">
                <a16:creationId xmlns:a16="http://schemas.microsoft.com/office/drawing/2014/main" id="{00E137CB-2188-4C2E-B3AE-4D60A54DFB9A}"/>
              </a:ext>
            </a:extLst>
          </p:cNvPr>
          <p:cNvSpPr>
            <a:spLocks noChangeArrowheads="1"/>
          </p:cNvSpPr>
          <p:nvPr/>
        </p:nvSpPr>
        <p:spPr bwMode="auto">
          <a:xfrm>
            <a:off x="194754" y="5292657"/>
            <a:ext cx="1532447"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just" eaLnBrk="1" hangingPunct="1"/>
            <a:r>
              <a:rPr lang="fr-FR" altLang="fr-FR" b="1" i="1" u="sng" dirty="0">
                <a:latin typeface="Candara" panose="020E0502030303020204" pitchFamily="34" charset="0"/>
              </a:rPr>
              <a:t>Présenté par :</a:t>
            </a:r>
            <a:endParaRPr lang="fr-FR" altLang="fr-FR" b="1" i="1" dirty="0">
              <a:latin typeface="Candara" panose="020E0502030303020204" pitchFamily="34" charset="0"/>
            </a:endParaRPr>
          </a:p>
        </p:txBody>
      </p:sp>
      <p:sp>
        <p:nvSpPr>
          <p:cNvPr id="8" name="Rectangle 1">
            <a:extLst>
              <a:ext uri="{FF2B5EF4-FFF2-40B4-BE49-F238E27FC236}">
                <a16:creationId xmlns:a16="http://schemas.microsoft.com/office/drawing/2014/main" id="{F881280F-E705-46AA-A40A-E3E9E721DDD1}"/>
              </a:ext>
            </a:extLst>
          </p:cNvPr>
          <p:cNvSpPr>
            <a:spLocks noChangeArrowheads="1"/>
          </p:cNvSpPr>
          <p:nvPr/>
        </p:nvSpPr>
        <p:spPr bwMode="auto">
          <a:xfrm>
            <a:off x="194754" y="5661989"/>
            <a:ext cx="6321243" cy="3693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just" eaLnBrk="1" hangingPunct="1"/>
            <a:r>
              <a:rPr lang="fr-FR" altLang="fr-FR" b="1" i="1" dirty="0">
                <a:latin typeface="Candara" panose="020E0502030303020204" pitchFamily="34" charset="0"/>
              </a:rPr>
              <a:t>Oscar AMAMAN (Administrateur en Chef des Services Financiers)  </a:t>
            </a:r>
          </a:p>
        </p:txBody>
      </p:sp>
      <p:grpSp>
        <p:nvGrpSpPr>
          <p:cNvPr id="38" name="Groupe 37">
            <a:extLst>
              <a:ext uri="{FF2B5EF4-FFF2-40B4-BE49-F238E27FC236}">
                <a16:creationId xmlns:a16="http://schemas.microsoft.com/office/drawing/2014/main" id="{CE2F9393-C725-4DC2-B9AB-820DFFBA5DD4}"/>
              </a:ext>
            </a:extLst>
          </p:cNvPr>
          <p:cNvGrpSpPr/>
          <p:nvPr/>
        </p:nvGrpSpPr>
        <p:grpSpPr>
          <a:xfrm>
            <a:off x="6727483" y="4204852"/>
            <a:ext cx="5643877" cy="540150"/>
            <a:chOff x="6771026" y="4820153"/>
            <a:chExt cx="5643877" cy="540150"/>
          </a:xfrm>
        </p:grpSpPr>
        <p:sp>
          <p:nvSpPr>
            <p:cNvPr id="18" name="Google Shape;268;p19">
              <a:extLst>
                <a:ext uri="{FF2B5EF4-FFF2-40B4-BE49-F238E27FC236}">
                  <a16:creationId xmlns:a16="http://schemas.microsoft.com/office/drawing/2014/main" id="{AB8DB87E-FE41-45FE-8F9C-305D06444AD6}"/>
                </a:ext>
              </a:extLst>
            </p:cNvPr>
            <p:cNvSpPr/>
            <p:nvPr/>
          </p:nvSpPr>
          <p:spPr>
            <a:xfrm>
              <a:off x="6771026" y="4877112"/>
              <a:ext cx="350101" cy="424905"/>
            </a:xfrm>
            <a:custGeom>
              <a:avLst/>
              <a:gdLst/>
              <a:ahLst/>
              <a:cxnLst/>
              <a:rect l="l" t="t" r="r" b="b"/>
              <a:pathLst>
                <a:path w="25802" h="31315" extrusionOk="0">
                  <a:moveTo>
                    <a:pt x="15657" y="1"/>
                  </a:moveTo>
                  <a:cubicBezTo>
                    <a:pt x="11335" y="1"/>
                    <a:pt x="7418" y="1751"/>
                    <a:pt x="4584" y="4585"/>
                  </a:cubicBezTo>
                  <a:cubicBezTo>
                    <a:pt x="1751" y="7418"/>
                    <a:pt x="0" y="11335"/>
                    <a:pt x="0" y="15657"/>
                  </a:cubicBezTo>
                  <a:cubicBezTo>
                    <a:pt x="0" y="24313"/>
                    <a:pt x="7013" y="31314"/>
                    <a:pt x="15657" y="31314"/>
                  </a:cubicBezTo>
                  <a:lnTo>
                    <a:pt x="25801" y="31314"/>
                  </a:lnTo>
                  <a:lnTo>
                    <a:pt x="25801" y="1"/>
                  </a:lnTo>
                  <a:close/>
                </a:path>
              </a:pathLst>
            </a:custGeom>
            <a:solidFill>
              <a:schemeClr val="accent4"/>
            </a:solidFill>
            <a:ln>
              <a:noFill/>
            </a:ln>
          </p:spPr>
          <p:txBody>
            <a:bodyPr spcFirstLastPara="1" wrap="square" lIns="99044" tIns="99044" rIns="99044" bIns="99044" anchor="ctr" anchorCtr="0">
              <a:noAutofit/>
            </a:bodyPr>
            <a:lstStyle/>
            <a:p>
              <a:endParaRPr sz="1600" dirty="0">
                <a:latin typeface="Fira Sans" panose="020B0503050000020004" pitchFamily="34" charset="0"/>
              </a:endParaRPr>
            </a:p>
          </p:txBody>
        </p:sp>
        <p:sp>
          <p:nvSpPr>
            <p:cNvPr id="24" name="Google Shape;277;p19">
              <a:extLst>
                <a:ext uri="{FF2B5EF4-FFF2-40B4-BE49-F238E27FC236}">
                  <a16:creationId xmlns:a16="http://schemas.microsoft.com/office/drawing/2014/main" id="{E4379682-750C-4B7E-B23B-C933CC283B1F}"/>
                </a:ext>
              </a:extLst>
            </p:cNvPr>
            <p:cNvSpPr txBox="1"/>
            <p:nvPr/>
          </p:nvSpPr>
          <p:spPr>
            <a:xfrm>
              <a:off x="7418334" y="4820153"/>
              <a:ext cx="4996569" cy="540150"/>
            </a:xfrm>
            <a:prstGeom prst="rect">
              <a:avLst/>
            </a:prstGeom>
            <a:noFill/>
            <a:ln>
              <a:noFill/>
            </a:ln>
          </p:spPr>
          <p:txBody>
            <a:bodyPr spcFirstLastPara="1" wrap="square" lIns="99044" tIns="99044" rIns="99044" bIns="99044" anchor="ctr" anchorCtr="0">
              <a:noAutofit/>
            </a:bodyPr>
            <a:lstStyle/>
            <a:p>
              <a:pPr lvl="0"/>
              <a:r>
                <a:rPr lang="fr-FR" b="1" dirty="0">
                  <a:latin typeface="Century Gothic" panose="020B0502020202020204" pitchFamily="34" charset="0"/>
                </a:rPr>
                <a:t>IMPACT ET ÉVALUATION DE LA FRAUDE</a:t>
              </a:r>
            </a:p>
          </p:txBody>
        </p:sp>
        <p:sp>
          <p:nvSpPr>
            <p:cNvPr id="25" name="Google Shape;279;p19">
              <a:extLst>
                <a:ext uri="{FF2B5EF4-FFF2-40B4-BE49-F238E27FC236}">
                  <a16:creationId xmlns:a16="http://schemas.microsoft.com/office/drawing/2014/main" id="{11646AC2-66AB-475C-9665-ABFFCB41F900}"/>
                </a:ext>
              </a:extLst>
            </p:cNvPr>
            <p:cNvSpPr txBox="1"/>
            <p:nvPr/>
          </p:nvSpPr>
          <p:spPr>
            <a:xfrm>
              <a:off x="6917702" y="4920172"/>
              <a:ext cx="780975" cy="330200"/>
            </a:xfrm>
            <a:prstGeom prst="rect">
              <a:avLst/>
            </a:prstGeom>
            <a:noFill/>
            <a:ln>
              <a:noFill/>
            </a:ln>
          </p:spPr>
          <p:txBody>
            <a:bodyPr spcFirstLastPara="1" wrap="square" lIns="99044" tIns="99044" rIns="99044" bIns="99044" anchor="ctr" anchorCtr="0">
              <a:noAutofit/>
            </a:bodyPr>
            <a:lstStyle/>
            <a:p>
              <a:pPr algn="ctr">
                <a:buClr>
                  <a:srgbClr val="000000"/>
                </a:buClr>
                <a:buSzPts val="1100"/>
              </a:pPr>
              <a:r>
                <a:rPr lang="fr-FR" b="1" dirty="0" smtClean="0">
                  <a:latin typeface="Fira Sans" panose="020B0503050000020004" pitchFamily="34" charset="0"/>
                  <a:ea typeface="Roboto"/>
                  <a:cs typeface="Roboto"/>
                  <a:sym typeface="Roboto"/>
                </a:rPr>
                <a:t>4</a:t>
              </a:r>
              <a:endParaRPr b="1" dirty="0">
                <a:latin typeface="Fira Sans" panose="020B0503050000020004" pitchFamily="34" charset="0"/>
                <a:ea typeface="Roboto"/>
                <a:cs typeface="Roboto"/>
                <a:sym typeface="Roboto"/>
              </a:endParaRPr>
            </a:p>
          </p:txBody>
        </p:sp>
      </p:grpSp>
      <p:grpSp>
        <p:nvGrpSpPr>
          <p:cNvPr id="5" name="Groupe 4">
            <a:extLst>
              <a:ext uri="{FF2B5EF4-FFF2-40B4-BE49-F238E27FC236}">
                <a16:creationId xmlns:a16="http://schemas.microsoft.com/office/drawing/2014/main" id="{D9B3FBC9-AB58-4AB5-ABF1-72BE55713568}"/>
              </a:ext>
            </a:extLst>
          </p:cNvPr>
          <p:cNvGrpSpPr/>
          <p:nvPr/>
        </p:nvGrpSpPr>
        <p:grpSpPr>
          <a:xfrm>
            <a:off x="6771026" y="1348556"/>
            <a:ext cx="3635454" cy="540150"/>
            <a:chOff x="6785804" y="1348556"/>
            <a:chExt cx="3635454" cy="540150"/>
          </a:xfrm>
        </p:grpSpPr>
        <p:sp>
          <p:nvSpPr>
            <p:cNvPr id="16" name="Google Shape;266;p19">
              <a:extLst>
                <a:ext uri="{FF2B5EF4-FFF2-40B4-BE49-F238E27FC236}">
                  <a16:creationId xmlns:a16="http://schemas.microsoft.com/office/drawing/2014/main" id="{6E6D8DD9-B712-4689-9599-C68985191140}"/>
                </a:ext>
              </a:extLst>
            </p:cNvPr>
            <p:cNvSpPr/>
            <p:nvPr/>
          </p:nvSpPr>
          <p:spPr>
            <a:xfrm flipH="1">
              <a:off x="6785804" y="1399274"/>
              <a:ext cx="350088" cy="424905"/>
            </a:xfrm>
            <a:custGeom>
              <a:avLst/>
              <a:gdLst/>
              <a:ahLst/>
              <a:cxnLst/>
              <a:rect l="l" t="t" r="r" b="b"/>
              <a:pathLst>
                <a:path w="25801" h="31315" extrusionOk="0">
                  <a:moveTo>
                    <a:pt x="0" y="1"/>
                  </a:moveTo>
                  <a:lnTo>
                    <a:pt x="0" y="31314"/>
                  </a:lnTo>
                  <a:lnTo>
                    <a:pt x="10144" y="31314"/>
                  </a:lnTo>
                  <a:cubicBezTo>
                    <a:pt x="18788" y="31314"/>
                    <a:pt x="25801" y="24301"/>
                    <a:pt x="25801" y="15657"/>
                  </a:cubicBezTo>
                  <a:cubicBezTo>
                    <a:pt x="25801" y="11335"/>
                    <a:pt x="24051" y="7418"/>
                    <a:pt x="21217" y="4585"/>
                  </a:cubicBezTo>
                  <a:cubicBezTo>
                    <a:pt x="18383" y="1751"/>
                    <a:pt x="14466" y="1"/>
                    <a:pt x="10144" y="1"/>
                  </a:cubicBezTo>
                  <a:close/>
                </a:path>
              </a:pathLst>
            </a:custGeom>
            <a:solidFill>
              <a:schemeClr val="accent1"/>
            </a:solidFill>
            <a:ln>
              <a:noFill/>
            </a:ln>
          </p:spPr>
          <p:txBody>
            <a:bodyPr spcFirstLastPara="1" wrap="square" lIns="99044" tIns="99044" rIns="99044" bIns="99044" anchor="ctr" anchorCtr="0">
              <a:noAutofit/>
            </a:bodyPr>
            <a:lstStyle/>
            <a:p>
              <a:endParaRPr sz="1600" dirty="0">
                <a:latin typeface="Fira Sans" panose="020B0503050000020004" pitchFamily="34" charset="0"/>
              </a:endParaRPr>
            </a:p>
          </p:txBody>
        </p:sp>
        <p:sp>
          <p:nvSpPr>
            <p:cNvPr id="21" name="Google Shape;272;p19">
              <a:extLst>
                <a:ext uri="{FF2B5EF4-FFF2-40B4-BE49-F238E27FC236}">
                  <a16:creationId xmlns:a16="http://schemas.microsoft.com/office/drawing/2014/main" id="{159BBE77-76B0-4887-96FE-7BDFA5324F07}"/>
                </a:ext>
              </a:extLst>
            </p:cNvPr>
            <p:cNvSpPr txBox="1"/>
            <p:nvPr/>
          </p:nvSpPr>
          <p:spPr>
            <a:xfrm>
              <a:off x="7413602" y="1348556"/>
              <a:ext cx="3007656" cy="540150"/>
            </a:xfrm>
            <a:prstGeom prst="rect">
              <a:avLst/>
            </a:prstGeom>
            <a:noFill/>
            <a:ln>
              <a:noFill/>
            </a:ln>
          </p:spPr>
          <p:txBody>
            <a:bodyPr spcFirstLastPara="1" wrap="square" lIns="99044" tIns="99044" rIns="99044" bIns="99044" anchor="ctr" anchorCtr="0">
              <a:noAutofit/>
            </a:bodyPr>
            <a:lstStyle/>
            <a:p>
              <a:pPr>
                <a:lnSpc>
                  <a:spcPct val="115000"/>
                </a:lnSpc>
              </a:pPr>
              <a:r>
                <a:rPr lang="en" b="1" dirty="0">
                  <a:latin typeface="Century Gothic" panose="020B0502020202020204" pitchFamily="34" charset="0"/>
                  <a:sym typeface="Roboto"/>
                </a:rPr>
                <a:t>CONTEXTE</a:t>
              </a:r>
              <a:endParaRPr b="1" dirty="0">
                <a:latin typeface="Century Gothic" panose="020B0502020202020204" pitchFamily="34" charset="0"/>
                <a:sym typeface="Roboto"/>
              </a:endParaRPr>
            </a:p>
          </p:txBody>
        </p:sp>
        <p:sp>
          <p:nvSpPr>
            <p:cNvPr id="26" name="Google Shape;281;p19">
              <a:extLst>
                <a:ext uri="{FF2B5EF4-FFF2-40B4-BE49-F238E27FC236}">
                  <a16:creationId xmlns:a16="http://schemas.microsoft.com/office/drawing/2014/main" id="{962020E4-FB53-4CD0-81B2-C523ACCB45EE}"/>
                </a:ext>
              </a:extLst>
            </p:cNvPr>
            <p:cNvSpPr txBox="1"/>
            <p:nvPr/>
          </p:nvSpPr>
          <p:spPr>
            <a:xfrm>
              <a:off x="6917702" y="1443987"/>
              <a:ext cx="780975" cy="330200"/>
            </a:xfrm>
            <a:prstGeom prst="rect">
              <a:avLst/>
            </a:prstGeom>
            <a:noFill/>
            <a:ln>
              <a:noFill/>
            </a:ln>
          </p:spPr>
          <p:txBody>
            <a:bodyPr spcFirstLastPara="1" wrap="square" lIns="99044" tIns="99044" rIns="99044" bIns="99044" anchor="ctr" anchorCtr="0">
              <a:noAutofit/>
            </a:bodyPr>
            <a:lstStyle/>
            <a:p>
              <a:pPr algn="ctr">
                <a:buClr>
                  <a:srgbClr val="000000"/>
                </a:buClr>
                <a:buSzPts val="1100"/>
              </a:pPr>
              <a:r>
                <a:rPr lang="fr-FR" b="1" dirty="0" smtClean="0">
                  <a:latin typeface="Fira Sans" panose="020B0503050000020004" pitchFamily="34" charset="0"/>
                  <a:ea typeface="Roboto"/>
                  <a:cs typeface="Roboto"/>
                  <a:sym typeface="Roboto"/>
                </a:rPr>
                <a:t>1</a:t>
              </a:r>
              <a:endParaRPr b="1" dirty="0">
                <a:latin typeface="Fira Sans" panose="020B0503050000020004" pitchFamily="34" charset="0"/>
                <a:ea typeface="Roboto"/>
                <a:cs typeface="Roboto"/>
                <a:sym typeface="Roboto"/>
              </a:endParaRPr>
            </a:p>
          </p:txBody>
        </p:sp>
      </p:grpSp>
      <p:grpSp>
        <p:nvGrpSpPr>
          <p:cNvPr id="7" name="Groupe 6">
            <a:extLst>
              <a:ext uri="{FF2B5EF4-FFF2-40B4-BE49-F238E27FC236}">
                <a16:creationId xmlns:a16="http://schemas.microsoft.com/office/drawing/2014/main" id="{A9300F28-39E1-4BD0-B205-2FC482282FD6}"/>
              </a:ext>
            </a:extLst>
          </p:cNvPr>
          <p:cNvGrpSpPr/>
          <p:nvPr/>
        </p:nvGrpSpPr>
        <p:grpSpPr>
          <a:xfrm>
            <a:off x="6771026" y="2254556"/>
            <a:ext cx="4941743" cy="540150"/>
            <a:chOff x="6785804" y="3077387"/>
            <a:chExt cx="4941743" cy="540150"/>
          </a:xfrm>
        </p:grpSpPr>
        <p:sp>
          <p:nvSpPr>
            <p:cNvPr id="20" name="Google Shape;271;p19">
              <a:extLst>
                <a:ext uri="{FF2B5EF4-FFF2-40B4-BE49-F238E27FC236}">
                  <a16:creationId xmlns:a16="http://schemas.microsoft.com/office/drawing/2014/main" id="{4E0D2C8E-2DA5-40A9-B05F-39F667D1BC3E}"/>
                </a:ext>
              </a:extLst>
            </p:cNvPr>
            <p:cNvSpPr/>
            <p:nvPr/>
          </p:nvSpPr>
          <p:spPr>
            <a:xfrm flipH="1">
              <a:off x="6785804" y="3155573"/>
              <a:ext cx="350088" cy="425069"/>
            </a:xfrm>
            <a:custGeom>
              <a:avLst/>
              <a:gdLst/>
              <a:ahLst/>
              <a:cxnLst/>
              <a:rect l="l" t="t" r="r" b="b"/>
              <a:pathLst>
                <a:path w="25801" h="31327" extrusionOk="0">
                  <a:moveTo>
                    <a:pt x="0" y="1"/>
                  </a:moveTo>
                  <a:lnTo>
                    <a:pt x="0" y="31326"/>
                  </a:lnTo>
                  <a:lnTo>
                    <a:pt x="10144" y="31326"/>
                  </a:lnTo>
                  <a:cubicBezTo>
                    <a:pt x="18788" y="31326"/>
                    <a:pt x="25801" y="24313"/>
                    <a:pt x="25801" y="15669"/>
                  </a:cubicBezTo>
                  <a:cubicBezTo>
                    <a:pt x="25801" y="11347"/>
                    <a:pt x="24051" y="7430"/>
                    <a:pt x="21217" y="4597"/>
                  </a:cubicBezTo>
                  <a:cubicBezTo>
                    <a:pt x="18383" y="1763"/>
                    <a:pt x="14466" y="1"/>
                    <a:pt x="10144" y="1"/>
                  </a:cubicBezTo>
                  <a:close/>
                </a:path>
              </a:pathLst>
            </a:custGeom>
            <a:solidFill>
              <a:schemeClr val="accent3"/>
            </a:solidFill>
            <a:ln>
              <a:noFill/>
            </a:ln>
          </p:spPr>
          <p:txBody>
            <a:bodyPr spcFirstLastPara="1" wrap="square" lIns="99044" tIns="99044" rIns="99044" bIns="99044" anchor="ctr" anchorCtr="0">
              <a:noAutofit/>
            </a:bodyPr>
            <a:lstStyle/>
            <a:p>
              <a:endParaRPr sz="1600" b="1" dirty="0">
                <a:latin typeface="Fira Sans" panose="020B0503050000020004" pitchFamily="34" charset="0"/>
              </a:endParaRPr>
            </a:p>
          </p:txBody>
        </p:sp>
        <p:sp>
          <p:nvSpPr>
            <p:cNvPr id="22" name="Google Shape;273;p19">
              <a:extLst>
                <a:ext uri="{FF2B5EF4-FFF2-40B4-BE49-F238E27FC236}">
                  <a16:creationId xmlns:a16="http://schemas.microsoft.com/office/drawing/2014/main" id="{437375AD-F331-4ADF-99D0-5FB7DC54E0AA}"/>
                </a:ext>
              </a:extLst>
            </p:cNvPr>
            <p:cNvSpPr txBox="1"/>
            <p:nvPr/>
          </p:nvSpPr>
          <p:spPr>
            <a:xfrm>
              <a:off x="7410361" y="3077387"/>
              <a:ext cx="4317186" cy="540150"/>
            </a:xfrm>
            <a:prstGeom prst="rect">
              <a:avLst/>
            </a:prstGeom>
            <a:noFill/>
            <a:ln>
              <a:noFill/>
            </a:ln>
          </p:spPr>
          <p:txBody>
            <a:bodyPr spcFirstLastPara="1" wrap="square" lIns="99044" tIns="99044" rIns="99044" bIns="99044" anchor="ctr" anchorCtr="0">
              <a:noAutofit/>
            </a:bodyPr>
            <a:lstStyle/>
            <a:p>
              <a:pPr lvl="0"/>
              <a:r>
                <a:rPr lang="fr-FR" b="1" dirty="0">
                  <a:latin typeface="Century Gothic" panose="020B0502020202020204" pitchFamily="34" charset="0"/>
                </a:rPr>
                <a:t>TECHNIQUES </a:t>
              </a:r>
              <a:r>
                <a:rPr lang="fr-FR" b="1" dirty="0" smtClean="0">
                  <a:latin typeface="Century Gothic" panose="020B0502020202020204" pitchFamily="34" charset="0"/>
                </a:rPr>
                <a:t>D’INVESTIGATION</a:t>
              </a:r>
              <a:endParaRPr lang="fr-FR" b="1" dirty="0">
                <a:latin typeface="Century Gothic" panose="020B0502020202020204" pitchFamily="34" charset="0"/>
              </a:endParaRPr>
            </a:p>
          </p:txBody>
        </p:sp>
        <p:sp>
          <p:nvSpPr>
            <p:cNvPr id="29" name="Google Shape;283;p19">
              <a:extLst>
                <a:ext uri="{FF2B5EF4-FFF2-40B4-BE49-F238E27FC236}">
                  <a16:creationId xmlns:a16="http://schemas.microsoft.com/office/drawing/2014/main" id="{7580FF01-562E-4B50-844B-9A818DA310A7}"/>
                </a:ext>
              </a:extLst>
            </p:cNvPr>
            <p:cNvSpPr txBox="1"/>
            <p:nvPr/>
          </p:nvSpPr>
          <p:spPr>
            <a:xfrm>
              <a:off x="6917702" y="3198301"/>
              <a:ext cx="780975" cy="330200"/>
            </a:xfrm>
            <a:prstGeom prst="rect">
              <a:avLst/>
            </a:prstGeom>
            <a:noFill/>
            <a:ln>
              <a:noFill/>
            </a:ln>
          </p:spPr>
          <p:txBody>
            <a:bodyPr spcFirstLastPara="1" wrap="square" lIns="99044" tIns="99044" rIns="99044" bIns="99044" anchor="ctr" anchorCtr="0">
              <a:noAutofit/>
            </a:bodyPr>
            <a:lstStyle/>
            <a:p>
              <a:pPr algn="ctr">
                <a:buClr>
                  <a:srgbClr val="000000"/>
                </a:buClr>
                <a:buSzPts val="1100"/>
              </a:pPr>
              <a:r>
                <a:rPr lang="fr-FR" b="1" dirty="0" smtClean="0">
                  <a:latin typeface="Fira Sans" panose="020B0503050000020004" pitchFamily="34" charset="0"/>
                  <a:ea typeface="Roboto"/>
                  <a:cs typeface="Roboto"/>
                  <a:sym typeface="Roboto"/>
                </a:rPr>
                <a:t>2</a:t>
              </a:r>
              <a:endParaRPr b="1" dirty="0">
                <a:latin typeface="Fira Sans" panose="020B0503050000020004" pitchFamily="34" charset="0"/>
                <a:ea typeface="Roboto"/>
                <a:cs typeface="Roboto"/>
                <a:sym typeface="Roboto"/>
              </a:endParaRPr>
            </a:p>
          </p:txBody>
        </p:sp>
      </p:grpSp>
      <p:grpSp>
        <p:nvGrpSpPr>
          <p:cNvPr id="37" name="Groupe 36">
            <a:extLst>
              <a:ext uri="{FF2B5EF4-FFF2-40B4-BE49-F238E27FC236}">
                <a16:creationId xmlns:a16="http://schemas.microsoft.com/office/drawing/2014/main" id="{CA344AC3-FCB5-4147-ACC4-4BB5C9265AF2}"/>
              </a:ext>
            </a:extLst>
          </p:cNvPr>
          <p:cNvGrpSpPr/>
          <p:nvPr/>
        </p:nvGrpSpPr>
        <p:grpSpPr>
          <a:xfrm>
            <a:off x="6727483" y="3236575"/>
            <a:ext cx="5203264" cy="540150"/>
            <a:chOff x="6771026" y="3916651"/>
            <a:chExt cx="5203264" cy="540150"/>
          </a:xfrm>
        </p:grpSpPr>
        <p:sp>
          <p:nvSpPr>
            <p:cNvPr id="19" name="Google Shape;270;p19">
              <a:extLst>
                <a:ext uri="{FF2B5EF4-FFF2-40B4-BE49-F238E27FC236}">
                  <a16:creationId xmlns:a16="http://schemas.microsoft.com/office/drawing/2014/main" id="{EFDF26E4-CF21-4585-8718-C10E64C477AE}"/>
                </a:ext>
              </a:extLst>
            </p:cNvPr>
            <p:cNvSpPr/>
            <p:nvPr/>
          </p:nvSpPr>
          <p:spPr>
            <a:xfrm>
              <a:off x="6771026" y="3971917"/>
              <a:ext cx="350101" cy="424905"/>
            </a:xfrm>
            <a:custGeom>
              <a:avLst/>
              <a:gdLst/>
              <a:ahLst/>
              <a:cxnLst/>
              <a:rect l="l" t="t" r="r" b="b"/>
              <a:pathLst>
                <a:path w="25802" h="31315" extrusionOk="0">
                  <a:moveTo>
                    <a:pt x="15657" y="1"/>
                  </a:moveTo>
                  <a:cubicBezTo>
                    <a:pt x="11335" y="1"/>
                    <a:pt x="7418" y="1751"/>
                    <a:pt x="4584" y="4585"/>
                  </a:cubicBezTo>
                  <a:cubicBezTo>
                    <a:pt x="1751" y="7418"/>
                    <a:pt x="0" y="11336"/>
                    <a:pt x="0" y="15657"/>
                  </a:cubicBezTo>
                  <a:cubicBezTo>
                    <a:pt x="0" y="24313"/>
                    <a:pt x="7013" y="31314"/>
                    <a:pt x="15657" y="31314"/>
                  </a:cubicBezTo>
                  <a:lnTo>
                    <a:pt x="25801" y="31314"/>
                  </a:lnTo>
                  <a:lnTo>
                    <a:pt x="25801" y="1"/>
                  </a:lnTo>
                  <a:close/>
                </a:path>
              </a:pathLst>
            </a:custGeom>
            <a:solidFill>
              <a:schemeClr val="accent6"/>
            </a:solidFill>
            <a:ln>
              <a:noFill/>
            </a:ln>
          </p:spPr>
          <p:txBody>
            <a:bodyPr spcFirstLastPara="1" wrap="square" lIns="99044" tIns="99044" rIns="99044" bIns="99044" anchor="ctr" anchorCtr="0">
              <a:noAutofit/>
            </a:bodyPr>
            <a:lstStyle/>
            <a:p>
              <a:endParaRPr sz="1600" dirty="0">
                <a:latin typeface="Fira Sans" panose="020B0503050000020004" pitchFamily="34" charset="0"/>
              </a:endParaRPr>
            </a:p>
          </p:txBody>
        </p:sp>
        <p:sp>
          <p:nvSpPr>
            <p:cNvPr id="23" name="Google Shape;274;p19">
              <a:extLst>
                <a:ext uri="{FF2B5EF4-FFF2-40B4-BE49-F238E27FC236}">
                  <a16:creationId xmlns:a16="http://schemas.microsoft.com/office/drawing/2014/main" id="{0BA0A035-D61A-4DF0-9211-4F066FEA1437}"/>
                </a:ext>
              </a:extLst>
            </p:cNvPr>
            <p:cNvSpPr txBox="1"/>
            <p:nvPr/>
          </p:nvSpPr>
          <p:spPr>
            <a:xfrm>
              <a:off x="7418334" y="3916651"/>
              <a:ext cx="4555956" cy="540150"/>
            </a:xfrm>
            <a:prstGeom prst="rect">
              <a:avLst/>
            </a:prstGeom>
            <a:noFill/>
            <a:ln>
              <a:noFill/>
            </a:ln>
          </p:spPr>
          <p:txBody>
            <a:bodyPr spcFirstLastPara="1" wrap="square" lIns="99044" tIns="99044" rIns="99044" bIns="99044" anchor="ctr" anchorCtr="0">
              <a:noAutofit/>
            </a:bodyPr>
            <a:lstStyle/>
            <a:p>
              <a:pPr lvl="0"/>
              <a:r>
                <a:rPr lang="fr-FR" b="1" dirty="0">
                  <a:latin typeface="Century Gothic" panose="020B0502020202020204" pitchFamily="34" charset="0"/>
                </a:rPr>
                <a:t>MÉCANISMES DE FRAUDE RÉVÉLÉS</a:t>
              </a:r>
            </a:p>
          </p:txBody>
        </p:sp>
        <p:sp>
          <p:nvSpPr>
            <p:cNvPr id="30" name="Google Shape;283;p19">
              <a:extLst>
                <a:ext uri="{FF2B5EF4-FFF2-40B4-BE49-F238E27FC236}">
                  <a16:creationId xmlns:a16="http://schemas.microsoft.com/office/drawing/2014/main" id="{DAC3D51A-8DA5-420C-B92F-F13803FEA313}"/>
                </a:ext>
              </a:extLst>
            </p:cNvPr>
            <p:cNvSpPr txBox="1"/>
            <p:nvPr/>
          </p:nvSpPr>
          <p:spPr>
            <a:xfrm>
              <a:off x="6908738" y="4036498"/>
              <a:ext cx="780975" cy="330200"/>
            </a:xfrm>
            <a:prstGeom prst="rect">
              <a:avLst/>
            </a:prstGeom>
            <a:noFill/>
            <a:ln>
              <a:noFill/>
            </a:ln>
          </p:spPr>
          <p:txBody>
            <a:bodyPr spcFirstLastPara="1" wrap="square" lIns="99044" tIns="99044" rIns="99044" bIns="99044" anchor="ctr" anchorCtr="0">
              <a:noAutofit/>
            </a:bodyPr>
            <a:lstStyle/>
            <a:p>
              <a:pPr algn="ctr">
                <a:buClr>
                  <a:srgbClr val="000000"/>
                </a:buClr>
                <a:buSzPts val="1100"/>
              </a:pPr>
              <a:r>
                <a:rPr lang="fr-FR" b="1" dirty="0" smtClean="0">
                  <a:latin typeface="Fira Sans" panose="020B0503050000020004" pitchFamily="34" charset="0"/>
                  <a:ea typeface="Roboto"/>
                  <a:cs typeface="Roboto"/>
                  <a:sym typeface="Roboto"/>
                </a:rPr>
                <a:t>3</a:t>
              </a:r>
              <a:endParaRPr b="1" dirty="0">
                <a:latin typeface="Fira Sans" panose="020B0503050000020004" pitchFamily="34" charset="0"/>
                <a:ea typeface="Roboto"/>
                <a:cs typeface="Roboto"/>
                <a:sym typeface="Roboto"/>
              </a:endParaRPr>
            </a:p>
          </p:txBody>
        </p:sp>
      </p:grpSp>
      <p:pic>
        <p:nvPicPr>
          <p:cNvPr id="4" name="Image 3">
            <a:extLst>
              <a:ext uri="{FF2B5EF4-FFF2-40B4-BE49-F238E27FC236}">
                <a16:creationId xmlns:a16="http://schemas.microsoft.com/office/drawing/2014/main" id="{59790865-7E07-4194-B369-9DFC521E918E}"/>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9778" b="89778" l="8889" r="92889">
                        <a14:foregroundMark x1="31111" y1="47111" x2="31111" y2="47111"/>
                        <a14:foregroundMark x1="31556" y1="54667" x2="31556" y2="54667"/>
                        <a14:foregroundMark x1="29778" y1="44889" x2="93333" y2="51111"/>
                        <a14:foregroundMark x1="25778" y1="56444" x2="90222" y2="51111"/>
                        <a14:foregroundMark x1="90222" y1="51111" x2="92444" y2="51111"/>
                        <a14:foregroundMark x1="15556" y1="57333" x2="60889" y2="60444"/>
                        <a14:foregroundMark x1="60889" y1="60444" x2="84444" y2="54667"/>
                        <a14:foregroundMark x1="41333" y1="44444" x2="79556" y2="43556"/>
                        <a14:foregroundMark x1="79556" y1="43556" x2="76444" y2="61333"/>
                        <a14:foregroundMark x1="80444" y1="44889" x2="74222" y2="61333"/>
                        <a14:foregroundMark x1="88444" y1="48000" x2="88444" y2="48000"/>
                        <a14:foregroundMark x1="88000" y1="44889" x2="88000" y2="44889"/>
                        <a14:foregroundMark x1="88000" y1="44889" x2="88000" y2="44889"/>
                        <a14:foregroundMark x1="91111" y1="44889" x2="91111" y2="44889"/>
                        <a14:foregroundMark x1="91111" y1="58667" x2="91111" y2="58667"/>
                        <a14:foregroundMark x1="84444" y1="57333" x2="77778" y2="60000"/>
                        <a14:foregroundMark x1="12889" y1="51556" x2="12889" y2="51556"/>
                        <a14:foregroundMark x1="8889" y1="58667" x2="8889" y2="58667"/>
                        <a14:foregroundMark x1="10222" y1="52444" x2="10222" y2="52444"/>
                        <a14:foregroundMark x1="13333" y1="43111" x2="20444" y2="64444"/>
                        <a14:foregroundMark x1="20444" y1="64444" x2="24889" y2="57333"/>
                      </a14:backgroundRemoval>
                    </a14:imgEffect>
                  </a14:imgLayer>
                </a14:imgProps>
              </a:ext>
              <a:ext uri="{28A0092B-C50C-407E-A947-70E740481C1C}">
                <a14:useLocalDpi xmlns:a14="http://schemas.microsoft.com/office/drawing/2010/main" val="0"/>
              </a:ext>
            </a:extLst>
          </a:blip>
          <a:srcRect t="32717" b="30173"/>
          <a:stretch/>
        </p:blipFill>
        <p:spPr>
          <a:xfrm>
            <a:off x="1033547" y="1076737"/>
            <a:ext cx="2143125" cy="795300"/>
          </a:xfrm>
          <a:prstGeom prst="rect">
            <a:avLst/>
          </a:prstGeom>
        </p:spPr>
      </p:pic>
      <p:grpSp>
        <p:nvGrpSpPr>
          <p:cNvPr id="39" name="Groupe 38">
            <a:extLst>
              <a:ext uri="{FF2B5EF4-FFF2-40B4-BE49-F238E27FC236}">
                <a16:creationId xmlns:a16="http://schemas.microsoft.com/office/drawing/2014/main" id="{7CDA3A39-0902-4C0B-AB35-82A9A7EAF5B8}"/>
              </a:ext>
            </a:extLst>
          </p:cNvPr>
          <p:cNvGrpSpPr/>
          <p:nvPr/>
        </p:nvGrpSpPr>
        <p:grpSpPr>
          <a:xfrm>
            <a:off x="6755237" y="5138887"/>
            <a:ext cx="5559861" cy="540150"/>
            <a:chOff x="6775509" y="5668608"/>
            <a:chExt cx="5559861" cy="540150"/>
          </a:xfrm>
        </p:grpSpPr>
        <p:sp>
          <p:nvSpPr>
            <p:cNvPr id="31" name="Google Shape;268;p19">
              <a:extLst>
                <a:ext uri="{FF2B5EF4-FFF2-40B4-BE49-F238E27FC236}">
                  <a16:creationId xmlns:a16="http://schemas.microsoft.com/office/drawing/2014/main" id="{2A3640DB-0467-4075-8775-DC92D1D53350}"/>
                </a:ext>
              </a:extLst>
            </p:cNvPr>
            <p:cNvSpPr/>
            <p:nvPr/>
          </p:nvSpPr>
          <p:spPr>
            <a:xfrm>
              <a:off x="6775509" y="5701862"/>
              <a:ext cx="350101" cy="424905"/>
            </a:xfrm>
            <a:custGeom>
              <a:avLst/>
              <a:gdLst/>
              <a:ahLst/>
              <a:cxnLst/>
              <a:rect l="l" t="t" r="r" b="b"/>
              <a:pathLst>
                <a:path w="25802" h="31315" extrusionOk="0">
                  <a:moveTo>
                    <a:pt x="15657" y="1"/>
                  </a:moveTo>
                  <a:cubicBezTo>
                    <a:pt x="11335" y="1"/>
                    <a:pt x="7418" y="1751"/>
                    <a:pt x="4584" y="4585"/>
                  </a:cubicBezTo>
                  <a:cubicBezTo>
                    <a:pt x="1751" y="7418"/>
                    <a:pt x="0" y="11335"/>
                    <a:pt x="0" y="15657"/>
                  </a:cubicBezTo>
                  <a:cubicBezTo>
                    <a:pt x="0" y="24313"/>
                    <a:pt x="7013" y="31314"/>
                    <a:pt x="15657" y="31314"/>
                  </a:cubicBezTo>
                  <a:lnTo>
                    <a:pt x="25801" y="31314"/>
                  </a:lnTo>
                  <a:lnTo>
                    <a:pt x="25801" y="1"/>
                  </a:lnTo>
                  <a:close/>
                </a:path>
              </a:pathLst>
            </a:custGeom>
            <a:solidFill>
              <a:srgbClr val="7030A0"/>
            </a:solidFill>
            <a:ln>
              <a:noFill/>
            </a:ln>
          </p:spPr>
          <p:txBody>
            <a:bodyPr spcFirstLastPara="1" wrap="square" lIns="99044" tIns="99044" rIns="99044" bIns="99044" anchor="ctr" anchorCtr="0">
              <a:noAutofit/>
            </a:bodyPr>
            <a:lstStyle/>
            <a:p>
              <a:endParaRPr sz="1600" dirty="0">
                <a:latin typeface="Fira Sans" panose="020B0503050000020004" pitchFamily="34" charset="0"/>
              </a:endParaRPr>
            </a:p>
          </p:txBody>
        </p:sp>
        <p:sp>
          <p:nvSpPr>
            <p:cNvPr id="32" name="Google Shape;277;p19">
              <a:extLst>
                <a:ext uri="{FF2B5EF4-FFF2-40B4-BE49-F238E27FC236}">
                  <a16:creationId xmlns:a16="http://schemas.microsoft.com/office/drawing/2014/main" id="{30E61620-E4BA-49A0-B47C-5A607BA861BF}"/>
                </a:ext>
              </a:extLst>
            </p:cNvPr>
            <p:cNvSpPr txBox="1"/>
            <p:nvPr/>
          </p:nvSpPr>
          <p:spPr>
            <a:xfrm>
              <a:off x="7415855" y="5668608"/>
              <a:ext cx="4919515" cy="540150"/>
            </a:xfrm>
            <a:prstGeom prst="rect">
              <a:avLst/>
            </a:prstGeom>
            <a:noFill/>
            <a:ln>
              <a:noFill/>
            </a:ln>
          </p:spPr>
          <p:txBody>
            <a:bodyPr spcFirstLastPara="1" wrap="square" lIns="99044" tIns="99044" rIns="99044" bIns="99044" anchor="ctr" anchorCtr="0">
              <a:noAutofit/>
            </a:bodyPr>
            <a:lstStyle/>
            <a:p>
              <a:pPr lvl="0"/>
              <a:r>
                <a:rPr lang="fr-FR" b="1" dirty="0" smtClean="0">
                  <a:latin typeface="Century Gothic" panose="020B0502020202020204" pitchFamily="34" charset="0"/>
                </a:rPr>
                <a:t>COLLABORATION DGI-DGD</a:t>
              </a:r>
              <a:endParaRPr lang="fr-FR" b="1" dirty="0">
                <a:latin typeface="Century Gothic" panose="020B0502020202020204" pitchFamily="34" charset="0"/>
              </a:endParaRPr>
            </a:p>
          </p:txBody>
        </p:sp>
        <p:sp>
          <p:nvSpPr>
            <p:cNvPr id="33" name="Google Shape;279;p19">
              <a:extLst>
                <a:ext uri="{FF2B5EF4-FFF2-40B4-BE49-F238E27FC236}">
                  <a16:creationId xmlns:a16="http://schemas.microsoft.com/office/drawing/2014/main" id="{ED064761-F6A8-4DDD-9757-B47C53A1668A}"/>
                </a:ext>
              </a:extLst>
            </p:cNvPr>
            <p:cNvSpPr txBox="1"/>
            <p:nvPr/>
          </p:nvSpPr>
          <p:spPr>
            <a:xfrm>
              <a:off x="6960848" y="5760148"/>
              <a:ext cx="780975" cy="330200"/>
            </a:xfrm>
            <a:prstGeom prst="rect">
              <a:avLst/>
            </a:prstGeom>
            <a:noFill/>
            <a:ln>
              <a:noFill/>
            </a:ln>
          </p:spPr>
          <p:txBody>
            <a:bodyPr spcFirstLastPara="1" wrap="square" lIns="99044" tIns="99044" rIns="99044" bIns="99044" anchor="ctr" anchorCtr="0">
              <a:noAutofit/>
            </a:bodyPr>
            <a:lstStyle/>
            <a:p>
              <a:pPr algn="ctr">
                <a:buClr>
                  <a:srgbClr val="000000"/>
                </a:buClr>
                <a:buSzPts val="1100"/>
              </a:pPr>
              <a:r>
                <a:rPr lang="fr-FR" b="1" dirty="0" smtClean="0">
                  <a:latin typeface="Fira Sans" panose="020B0503050000020004" pitchFamily="34" charset="0"/>
                  <a:ea typeface="Roboto"/>
                  <a:cs typeface="Roboto"/>
                  <a:sym typeface="Roboto"/>
                </a:rPr>
                <a:t>5</a:t>
              </a:r>
              <a:endParaRPr b="1" dirty="0">
                <a:latin typeface="Fira Sans" panose="020B0503050000020004" pitchFamily="34" charset="0"/>
                <a:ea typeface="Roboto"/>
                <a:cs typeface="Roboto"/>
                <a:sym typeface="Roboto"/>
              </a:endParaRPr>
            </a:p>
          </p:txBody>
        </p:sp>
      </p:grpSp>
      <p:grpSp>
        <p:nvGrpSpPr>
          <p:cNvPr id="41" name="Groupe 40">
            <a:extLst>
              <a:ext uri="{FF2B5EF4-FFF2-40B4-BE49-F238E27FC236}">
                <a16:creationId xmlns:a16="http://schemas.microsoft.com/office/drawing/2014/main" id="{CE2F9393-C725-4DC2-B9AB-820DFFBA5DD4}"/>
              </a:ext>
            </a:extLst>
          </p:cNvPr>
          <p:cNvGrpSpPr/>
          <p:nvPr/>
        </p:nvGrpSpPr>
        <p:grpSpPr>
          <a:xfrm>
            <a:off x="6750754" y="6201158"/>
            <a:ext cx="5643877" cy="540150"/>
            <a:chOff x="6771026" y="4820153"/>
            <a:chExt cx="5643877" cy="540150"/>
          </a:xfrm>
        </p:grpSpPr>
        <p:sp>
          <p:nvSpPr>
            <p:cNvPr id="42" name="Google Shape;268;p19">
              <a:extLst>
                <a:ext uri="{FF2B5EF4-FFF2-40B4-BE49-F238E27FC236}">
                  <a16:creationId xmlns:a16="http://schemas.microsoft.com/office/drawing/2014/main" id="{AB8DB87E-FE41-45FE-8F9C-305D06444AD6}"/>
                </a:ext>
              </a:extLst>
            </p:cNvPr>
            <p:cNvSpPr/>
            <p:nvPr/>
          </p:nvSpPr>
          <p:spPr>
            <a:xfrm>
              <a:off x="6771026" y="4877112"/>
              <a:ext cx="350101" cy="424905"/>
            </a:xfrm>
            <a:custGeom>
              <a:avLst/>
              <a:gdLst/>
              <a:ahLst/>
              <a:cxnLst/>
              <a:rect l="l" t="t" r="r" b="b"/>
              <a:pathLst>
                <a:path w="25802" h="31315" extrusionOk="0">
                  <a:moveTo>
                    <a:pt x="15657" y="1"/>
                  </a:moveTo>
                  <a:cubicBezTo>
                    <a:pt x="11335" y="1"/>
                    <a:pt x="7418" y="1751"/>
                    <a:pt x="4584" y="4585"/>
                  </a:cubicBezTo>
                  <a:cubicBezTo>
                    <a:pt x="1751" y="7418"/>
                    <a:pt x="0" y="11335"/>
                    <a:pt x="0" y="15657"/>
                  </a:cubicBezTo>
                  <a:cubicBezTo>
                    <a:pt x="0" y="24313"/>
                    <a:pt x="7013" y="31314"/>
                    <a:pt x="15657" y="31314"/>
                  </a:cubicBezTo>
                  <a:lnTo>
                    <a:pt x="25801" y="31314"/>
                  </a:lnTo>
                  <a:lnTo>
                    <a:pt x="25801" y="1"/>
                  </a:lnTo>
                  <a:close/>
                </a:path>
              </a:pathLst>
            </a:custGeom>
            <a:solidFill>
              <a:schemeClr val="accent4"/>
            </a:solidFill>
            <a:ln>
              <a:noFill/>
            </a:ln>
          </p:spPr>
          <p:txBody>
            <a:bodyPr spcFirstLastPara="1" wrap="square" lIns="99044" tIns="99044" rIns="99044" bIns="99044" anchor="ctr" anchorCtr="0">
              <a:noAutofit/>
            </a:bodyPr>
            <a:lstStyle/>
            <a:p>
              <a:endParaRPr sz="1600" dirty="0">
                <a:latin typeface="Fira Sans" panose="020B0503050000020004" pitchFamily="34" charset="0"/>
              </a:endParaRPr>
            </a:p>
          </p:txBody>
        </p:sp>
        <p:sp>
          <p:nvSpPr>
            <p:cNvPr id="43" name="Google Shape;277;p19">
              <a:extLst>
                <a:ext uri="{FF2B5EF4-FFF2-40B4-BE49-F238E27FC236}">
                  <a16:creationId xmlns:a16="http://schemas.microsoft.com/office/drawing/2014/main" id="{E4379682-750C-4B7E-B23B-C933CC283B1F}"/>
                </a:ext>
              </a:extLst>
            </p:cNvPr>
            <p:cNvSpPr txBox="1"/>
            <p:nvPr/>
          </p:nvSpPr>
          <p:spPr>
            <a:xfrm>
              <a:off x="7418334" y="4820153"/>
              <a:ext cx="4996569" cy="540150"/>
            </a:xfrm>
            <a:prstGeom prst="rect">
              <a:avLst/>
            </a:prstGeom>
            <a:noFill/>
            <a:ln>
              <a:noFill/>
            </a:ln>
          </p:spPr>
          <p:txBody>
            <a:bodyPr spcFirstLastPara="1" wrap="square" lIns="99044" tIns="99044" rIns="99044" bIns="99044" anchor="ctr" anchorCtr="0">
              <a:noAutofit/>
            </a:bodyPr>
            <a:lstStyle/>
            <a:p>
              <a:pPr lvl="0"/>
              <a:r>
                <a:rPr lang="fr-FR" b="1" dirty="0" smtClean="0">
                  <a:latin typeface="Century Gothic" panose="020B0502020202020204" pitchFamily="34" charset="0"/>
                </a:rPr>
                <a:t>RECOMMANDATIONS</a:t>
              </a:r>
              <a:endParaRPr lang="fr-FR" b="1" dirty="0">
                <a:latin typeface="Century Gothic" panose="020B0502020202020204" pitchFamily="34" charset="0"/>
              </a:endParaRPr>
            </a:p>
          </p:txBody>
        </p:sp>
        <p:sp>
          <p:nvSpPr>
            <p:cNvPr id="44" name="Google Shape;279;p19">
              <a:extLst>
                <a:ext uri="{FF2B5EF4-FFF2-40B4-BE49-F238E27FC236}">
                  <a16:creationId xmlns:a16="http://schemas.microsoft.com/office/drawing/2014/main" id="{11646AC2-66AB-475C-9665-ABFFCB41F900}"/>
                </a:ext>
              </a:extLst>
            </p:cNvPr>
            <p:cNvSpPr txBox="1"/>
            <p:nvPr/>
          </p:nvSpPr>
          <p:spPr>
            <a:xfrm>
              <a:off x="6917702" y="4920172"/>
              <a:ext cx="780975" cy="330200"/>
            </a:xfrm>
            <a:prstGeom prst="rect">
              <a:avLst/>
            </a:prstGeom>
            <a:noFill/>
            <a:ln>
              <a:noFill/>
            </a:ln>
          </p:spPr>
          <p:txBody>
            <a:bodyPr spcFirstLastPara="1" wrap="square" lIns="99044" tIns="99044" rIns="99044" bIns="99044" anchor="ctr" anchorCtr="0">
              <a:noAutofit/>
            </a:bodyPr>
            <a:lstStyle/>
            <a:p>
              <a:pPr algn="ctr">
                <a:buClr>
                  <a:srgbClr val="000000"/>
                </a:buClr>
                <a:buSzPts val="1100"/>
              </a:pPr>
              <a:r>
                <a:rPr lang="fr-FR" b="1" dirty="0" smtClean="0">
                  <a:latin typeface="Fira Sans" panose="020B0503050000020004" pitchFamily="34" charset="0"/>
                  <a:ea typeface="Roboto"/>
                  <a:cs typeface="Roboto"/>
                  <a:sym typeface="Roboto"/>
                </a:rPr>
                <a:t>6</a:t>
              </a:r>
              <a:endParaRPr b="1" dirty="0">
                <a:latin typeface="Fira Sans" panose="020B0503050000020004" pitchFamily="34" charset="0"/>
                <a:ea typeface="Roboto"/>
                <a:cs typeface="Roboto"/>
                <a:sym typeface="Roboto"/>
              </a:endParaRPr>
            </a:p>
          </p:txBody>
        </p:sp>
      </p:grpSp>
    </p:spTree>
    <p:extLst>
      <p:ext uri="{BB962C8B-B14F-4D97-AF65-F5344CB8AC3E}">
        <p14:creationId xmlns:p14="http://schemas.microsoft.com/office/powerpoint/2010/main" val="2065176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FDA534-6A3B-446A-BE31-11EFB59DCA7B}"/>
              </a:ext>
            </a:extLst>
          </p:cNvPr>
          <p:cNvSpPr>
            <a:spLocks noGrp="1"/>
          </p:cNvSpPr>
          <p:nvPr>
            <p:ph type="title"/>
          </p:nvPr>
        </p:nvSpPr>
        <p:spPr>
          <a:xfrm>
            <a:off x="838200" y="605595"/>
            <a:ext cx="10515600" cy="919978"/>
          </a:xfrm>
        </p:spPr>
        <p:txBody>
          <a:bodyPr/>
          <a:lstStyle/>
          <a:p>
            <a:pPr algn="ctr"/>
            <a:r>
              <a:rPr lang="fr-FR" b="1" dirty="0">
                <a:latin typeface="Century Gothic" panose="020B0502020202020204" pitchFamily="34" charset="0"/>
              </a:rPr>
              <a:t>1. CONTEXTE</a:t>
            </a:r>
          </a:p>
        </p:txBody>
      </p:sp>
      <p:sp>
        <p:nvSpPr>
          <p:cNvPr id="5" name="Espace réservé du numéro de diapositive 4">
            <a:extLst>
              <a:ext uri="{FF2B5EF4-FFF2-40B4-BE49-F238E27FC236}">
                <a16:creationId xmlns:a16="http://schemas.microsoft.com/office/drawing/2014/main" id="{6FA73575-0F62-468F-BB60-15A4DDB63FFF}"/>
              </a:ext>
            </a:extLst>
          </p:cNvPr>
          <p:cNvSpPr>
            <a:spLocks noGrp="1"/>
          </p:cNvSpPr>
          <p:nvPr>
            <p:ph type="sldNum" sz="quarter" idx="12"/>
          </p:nvPr>
        </p:nvSpPr>
        <p:spPr/>
        <p:txBody>
          <a:bodyPr/>
          <a:lstStyle/>
          <a:p>
            <a:fld id="{4D8946D9-692A-4714-839D-53234A93F90C}" type="slidenum">
              <a:rPr lang="fr-FR" sz="2000" b="1" smtClean="0">
                <a:latin typeface="Century Gothic" panose="020B0502020202020204" pitchFamily="34" charset="0"/>
              </a:rPr>
              <a:t>2</a:t>
            </a:fld>
            <a:endParaRPr lang="fr-FR" sz="2000" b="1" dirty="0">
              <a:latin typeface="Century Gothic" panose="020B0502020202020204" pitchFamily="34" charset="0"/>
            </a:endParaRPr>
          </a:p>
        </p:txBody>
      </p:sp>
      <p:sp>
        <p:nvSpPr>
          <p:cNvPr id="28" name="Google Shape;277;p19">
            <a:extLst>
              <a:ext uri="{FF2B5EF4-FFF2-40B4-BE49-F238E27FC236}">
                <a16:creationId xmlns:a16="http://schemas.microsoft.com/office/drawing/2014/main" id="{530E9513-CFC9-4DDE-8561-1575CB8B8224}"/>
              </a:ext>
            </a:extLst>
          </p:cNvPr>
          <p:cNvSpPr txBox="1"/>
          <p:nvPr/>
        </p:nvSpPr>
        <p:spPr>
          <a:xfrm>
            <a:off x="1326562" y="1979330"/>
            <a:ext cx="10247329" cy="2307437"/>
          </a:xfrm>
          <a:prstGeom prst="rect">
            <a:avLst/>
          </a:prstGeom>
          <a:noFill/>
          <a:ln>
            <a:noFill/>
          </a:ln>
        </p:spPr>
        <p:txBody>
          <a:bodyPr spcFirstLastPara="1" wrap="square" lIns="99044" tIns="99044" rIns="99044" bIns="99044" anchor="ctr" anchorCtr="0">
            <a:noAutofit/>
          </a:bodyPr>
          <a:lstStyle/>
          <a:p>
            <a:pPr marL="0" indent="0" algn="just">
              <a:buNone/>
            </a:pPr>
            <a:r>
              <a:rPr lang="fr-FR" sz="2800" dirty="0">
                <a:solidFill>
                  <a:srgbClr val="383838"/>
                </a:solidFill>
                <a:latin typeface="DM Sans" pitchFamily="34" charset="0"/>
                <a:ea typeface="DM Sans" pitchFamily="34" charset="-122"/>
                <a:cs typeface="DM Sans" pitchFamily="34" charset="-120"/>
              </a:rPr>
              <a:t>Le 15 février 2022, un acteur majeur de la filière de fer à béton en Côte d’Ivoire a porté à la connaissance du Ministère des Finances et du Budget, l’existence de potentielles pratiques frauduleuses menaçant l’environnement concurrentiel.</a:t>
            </a:r>
          </a:p>
        </p:txBody>
      </p:sp>
      <p:pic>
        <p:nvPicPr>
          <p:cNvPr id="4" name="Image 3">
            <a:extLst>
              <a:ext uri="{FF2B5EF4-FFF2-40B4-BE49-F238E27FC236}">
                <a16:creationId xmlns:a16="http://schemas.microsoft.com/office/drawing/2014/main" id="{5175F71D-AA79-4B81-BFF3-5A1660A99848}"/>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651714" y="4870239"/>
            <a:ext cx="1773600" cy="1668673"/>
          </a:xfrm>
          <a:prstGeom prst="rect">
            <a:avLst/>
          </a:prstGeom>
        </p:spPr>
      </p:pic>
      <p:cxnSp>
        <p:nvCxnSpPr>
          <p:cNvPr id="25" name="Connecteur droit 24">
            <a:extLst>
              <a:ext uri="{FF2B5EF4-FFF2-40B4-BE49-F238E27FC236}">
                <a16:creationId xmlns:a16="http://schemas.microsoft.com/office/drawing/2014/main" id="{F9DB81A5-1460-4C14-BE31-55BDEAB274C8}"/>
              </a:ext>
            </a:extLst>
          </p:cNvPr>
          <p:cNvCxnSpPr/>
          <p:nvPr/>
        </p:nvCxnSpPr>
        <p:spPr>
          <a:xfrm>
            <a:off x="1099751" y="1655286"/>
            <a:ext cx="10700952" cy="0"/>
          </a:xfrm>
          <a:prstGeom prst="line">
            <a:avLst/>
          </a:prstGeom>
          <a:ln w="114300" cmpd="thickThi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674119155"/>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5FBAB8A2-DCA8-4551-AAAE-F1E4BEA6A260}"/>
              </a:ext>
            </a:extLst>
          </p:cNvPr>
          <p:cNvPicPr>
            <a:picLocks noChangeAspect="1"/>
          </p:cNvPicPr>
          <p:nvPr/>
        </p:nvPicPr>
        <p:blipFill>
          <a:blip r:embed="rId2" cstate="print">
            <a:alphaModFix amt="35000"/>
            <a:extLst>
              <a:ext uri="{28A0092B-C50C-407E-A947-70E740481C1C}">
                <a14:useLocalDpi xmlns:a14="http://schemas.microsoft.com/office/drawing/2010/main" val="0"/>
              </a:ext>
            </a:extLst>
          </a:blip>
          <a:stretch>
            <a:fillRect/>
          </a:stretch>
        </p:blipFill>
        <p:spPr>
          <a:xfrm>
            <a:off x="10521042" y="2208855"/>
            <a:ext cx="1670958" cy="1751300"/>
          </a:xfrm>
          <a:prstGeom prst="rect">
            <a:avLst/>
          </a:prstGeom>
        </p:spPr>
      </p:pic>
      <p:sp>
        <p:nvSpPr>
          <p:cNvPr id="8" name="Titre 1">
            <a:extLst>
              <a:ext uri="{FF2B5EF4-FFF2-40B4-BE49-F238E27FC236}">
                <a16:creationId xmlns:a16="http://schemas.microsoft.com/office/drawing/2014/main" id="{1996637A-A40B-4A25-A561-E0106CF4D23F}"/>
              </a:ext>
            </a:extLst>
          </p:cNvPr>
          <p:cNvSpPr>
            <a:spLocks noGrp="1"/>
          </p:cNvSpPr>
          <p:nvPr>
            <p:ph type="title"/>
          </p:nvPr>
        </p:nvSpPr>
        <p:spPr>
          <a:xfrm>
            <a:off x="1284662" y="8115"/>
            <a:ext cx="10515600" cy="926059"/>
          </a:xfrm>
        </p:spPr>
        <p:txBody>
          <a:bodyPr>
            <a:normAutofit/>
          </a:bodyPr>
          <a:lstStyle/>
          <a:p>
            <a:pPr algn="ctr"/>
            <a:r>
              <a:rPr lang="fr-FR" b="1" dirty="0">
                <a:latin typeface="Century Gothic" panose="020B0502020202020204" pitchFamily="34" charset="0"/>
              </a:rPr>
              <a:t>2</a:t>
            </a:r>
            <a:r>
              <a:rPr lang="fr-FR" b="1" dirty="0" smtClean="0">
                <a:latin typeface="Century Gothic" panose="020B0502020202020204" pitchFamily="34" charset="0"/>
              </a:rPr>
              <a:t>. </a:t>
            </a:r>
            <a:r>
              <a:rPr lang="fr-FR" b="1" dirty="0">
                <a:latin typeface="Century Gothic" panose="020B0502020202020204" pitchFamily="34" charset="0"/>
                <a:ea typeface="Roboto"/>
                <a:cs typeface="Roboto"/>
                <a:sym typeface="Roboto"/>
              </a:rPr>
              <a:t>TECHNIQUES </a:t>
            </a:r>
            <a:r>
              <a:rPr lang="fr-FR" b="1" dirty="0" smtClean="0">
                <a:latin typeface="Century Gothic" panose="020B0502020202020204" pitchFamily="34" charset="0"/>
                <a:ea typeface="Roboto"/>
                <a:cs typeface="Roboto"/>
                <a:sym typeface="Roboto"/>
              </a:rPr>
              <a:t>D’INVESTIGATION</a:t>
            </a:r>
            <a:r>
              <a:rPr lang="fr-FR" b="1" dirty="0">
                <a:latin typeface="Century Gothic" panose="020B0502020202020204" pitchFamily="34" charset="0"/>
                <a:ea typeface="Roboto"/>
                <a:cs typeface="Roboto"/>
                <a:sym typeface="Roboto"/>
              </a:rPr>
              <a:t>	</a:t>
            </a:r>
            <a:endParaRPr lang="fr-FR" b="1" dirty="0">
              <a:latin typeface="Century Gothic" panose="020B0502020202020204" pitchFamily="34" charset="0"/>
            </a:endParaRPr>
          </a:p>
        </p:txBody>
      </p:sp>
      <p:sp>
        <p:nvSpPr>
          <p:cNvPr id="11" name="Espace réservé du texte 10">
            <a:extLst>
              <a:ext uri="{FF2B5EF4-FFF2-40B4-BE49-F238E27FC236}">
                <a16:creationId xmlns:a16="http://schemas.microsoft.com/office/drawing/2014/main" id="{72C1394F-B051-451E-AF34-91657D0BC40A}"/>
              </a:ext>
            </a:extLst>
          </p:cNvPr>
          <p:cNvSpPr>
            <a:spLocks noGrp="1"/>
          </p:cNvSpPr>
          <p:nvPr>
            <p:ph type="body" idx="1"/>
          </p:nvPr>
        </p:nvSpPr>
        <p:spPr>
          <a:xfrm>
            <a:off x="2671876" y="1168971"/>
            <a:ext cx="6848247" cy="570548"/>
          </a:xfrm>
        </p:spPr>
        <p:txBody>
          <a:bodyPr>
            <a:noAutofit/>
          </a:bodyPr>
          <a:lstStyle/>
          <a:p>
            <a:pPr algn="ctr">
              <a:lnSpc>
                <a:spcPct val="100000"/>
              </a:lnSpc>
            </a:pPr>
            <a:r>
              <a:rPr lang="fr-FR" sz="2800" dirty="0">
                <a:solidFill>
                  <a:srgbClr val="E27100"/>
                </a:solidFill>
                <a:latin typeface="DM Sans" pitchFamily="34" charset="0"/>
                <a:ea typeface="DM Sans" pitchFamily="34" charset="-122"/>
                <a:cs typeface="DM Sans" pitchFamily="34" charset="-120"/>
              </a:rPr>
              <a:t>a- Droit d’enquête (Art 67-69 LPF)</a:t>
            </a:r>
            <a:endParaRPr lang="fr-FR" sz="2800" dirty="0">
              <a:solidFill>
                <a:srgbClr val="E27100"/>
              </a:solidFill>
            </a:endParaRPr>
          </a:p>
        </p:txBody>
      </p:sp>
      <p:sp>
        <p:nvSpPr>
          <p:cNvPr id="4" name="Espace réservé du numéro de diapositive 3">
            <a:extLst>
              <a:ext uri="{FF2B5EF4-FFF2-40B4-BE49-F238E27FC236}">
                <a16:creationId xmlns:a16="http://schemas.microsoft.com/office/drawing/2014/main" id="{B96B5552-C106-44FB-BED2-8739C5ADD29E}"/>
              </a:ext>
            </a:extLst>
          </p:cNvPr>
          <p:cNvSpPr>
            <a:spLocks noGrp="1"/>
          </p:cNvSpPr>
          <p:nvPr>
            <p:ph type="sldNum" sz="quarter" idx="12"/>
          </p:nvPr>
        </p:nvSpPr>
        <p:spPr/>
        <p:txBody>
          <a:bodyPr vert="horz" lIns="91440" tIns="45720" rIns="91440" bIns="45720" rtlCol="0" anchor="ctr"/>
          <a:lstStyle/>
          <a:p>
            <a:fld id="{4D8946D9-692A-4714-839D-53234A93F90C}" type="slidenum">
              <a:rPr lang="fr-FR" sz="2000" b="1">
                <a:latin typeface="Century Gothic" panose="020B0502020202020204" pitchFamily="34" charset="0"/>
              </a:rPr>
              <a:pPr/>
              <a:t>3</a:t>
            </a:fld>
            <a:endParaRPr lang="fr-FR" sz="2000" b="1" dirty="0">
              <a:latin typeface="Century Gothic" panose="020B0502020202020204" pitchFamily="34" charset="0"/>
            </a:endParaRPr>
          </a:p>
        </p:txBody>
      </p:sp>
      <p:cxnSp>
        <p:nvCxnSpPr>
          <p:cNvPr id="6" name="Connecteur droit 5">
            <a:extLst>
              <a:ext uri="{FF2B5EF4-FFF2-40B4-BE49-F238E27FC236}">
                <a16:creationId xmlns:a16="http://schemas.microsoft.com/office/drawing/2014/main" id="{B4D2C8D9-62B0-49B4-9B26-3ED73F3B3D1B}"/>
              </a:ext>
            </a:extLst>
          </p:cNvPr>
          <p:cNvCxnSpPr/>
          <p:nvPr/>
        </p:nvCxnSpPr>
        <p:spPr>
          <a:xfrm>
            <a:off x="1284662" y="1038513"/>
            <a:ext cx="10700952" cy="0"/>
          </a:xfrm>
          <a:prstGeom prst="line">
            <a:avLst/>
          </a:prstGeom>
          <a:ln w="114300" cmpd="thickThin"/>
        </p:spPr>
        <p:style>
          <a:lnRef idx="1">
            <a:schemeClr val="accent2"/>
          </a:lnRef>
          <a:fillRef idx="0">
            <a:schemeClr val="accent2"/>
          </a:fillRef>
          <a:effectRef idx="0">
            <a:schemeClr val="accent2"/>
          </a:effectRef>
          <a:fontRef idx="minor">
            <a:schemeClr val="tx1"/>
          </a:fontRef>
        </p:style>
      </p:cxnSp>
      <p:sp>
        <p:nvSpPr>
          <p:cNvPr id="18" name="Shape 2">
            <a:extLst>
              <a:ext uri="{FF2B5EF4-FFF2-40B4-BE49-F238E27FC236}">
                <a16:creationId xmlns:a16="http://schemas.microsoft.com/office/drawing/2014/main" id="{16CC4514-9021-40A4-B026-1BA858B4B501}"/>
              </a:ext>
            </a:extLst>
          </p:cNvPr>
          <p:cNvSpPr/>
          <p:nvPr/>
        </p:nvSpPr>
        <p:spPr>
          <a:xfrm>
            <a:off x="1058948" y="1743074"/>
            <a:ext cx="22860" cy="4795838"/>
          </a:xfrm>
          <a:prstGeom prst="roundRect">
            <a:avLst>
              <a:gd name="adj" fmla="val 121437"/>
            </a:avLst>
          </a:prstGeom>
          <a:solidFill>
            <a:srgbClr val="D8D4D4"/>
          </a:solidFill>
          <a:ln>
            <a:solidFill>
              <a:schemeClr val="accent2"/>
            </a:solidFill>
          </a:ln>
        </p:spPr>
      </p:sp>
      <p:grpSp>
        <p:nvGrpSpPr>
          <p:cNvPr id="5" name="Groupe 4">
            <a:extLst>
              <a:ext uri="{FF2B5EF4-FFF2-40B4-BE49-F238E27FC236}">
                <a16:creationId xmlns:a16="http://schemas.microsoft.com/office/drawing/2014/main" id="{AECD8E2B-AC90-49F6-8875-C0DC698748B2}"/>
              </a:ext>
            </a:extLst>
          </p:cNvPr>
          <p:cNvGrpSpPr/>
          <p:nvPr/>
        </p:nvGrpSpPr>
        <p:grpSpPr>
          <a:xfrm>
            <a:off x="873627" y="1989304"/>
            <a:ext cx="1041201" cy="416362"/>
            <a:chOff x="873627" y="2105416"/>
            <a:chExt cx="1041201" cy="416362"/>
          </a:xfrm>
        </p:grpSpPr>
        <p:sp>
          <p:nvSpPr>
            <p:cNvPr id="21" name="Shape 3">
              <a:extLst>
                <a:ext uri="{FF2B5EF4-FFF2-40B4-BE49-F238E27FC236}">
                  <a16:creationId xmlns:a16="http://schemas.microsoft.com/office/drawing/2014/main" id="{23BBB873-FB41-450D-9122-A965280EBECD}"/>
                </a:ext>
              </a:extLst>
            </p:cNvPr>
            <p:cNvSpPr/>
            <p:nvPr/>
          </p:nvSpPr>
          <p:spPr>
            <a:xfrm>
              <a:off x="1267128" y="2302107"/>
              <a:ext cx="647700" cy="22860"/>
            </a:xfrm>
            <a:prstGeom prst="roundRect">
              <a:avLst>
                <a:gd name="adj" fmla="val 121437"/>
              </a:avLst>
            </a:prstGeom>
            <a:solidFill>
              <a:srgbClr val="E27100"/>
            </a:solidFill>
            <a:ln/>
          </p:spPr>
        </p:sp>
        <p:sp>
          <p:nvSpPr>
            <p:cNvPr id="22" name="Shape 4">
              <a:extLst>
                <a:ext uri="{FF2B5EF4-FFF2-40B4-BE49-F238E27FC236}">
                  <a16:creationId xmlns:a16="http://schemas.microsoft.com/office/drawing/2014/main" id="{535F15D5-6AF9-4E09-81BA-C0123DD911EC}"/>
                </a:ext>
              </a:extLst>
            </p:cNvPr>
            <p:cNvSpPr/>
            <p:nvPr/>
          </p:nvSpPr>
          <p:spPr>
            <a:xfrm>
              <a:off x="873627" y="2105416"/>
              <a:ext cx="416362" cy="416362"/>
            </a:xfrm>
            <a:prstGeom prst="roundRect">
              <a:avLst>
                <a:gd name="adj" fmla="val 6667"/>
              </a:avLst>
            </a:prstGeom>
            <a:solidFill>
              <a:srgbClr val="E27100"/>
            </a:solidFill>
            <a:ln/>
          </p:spPr>
          <p:txBody>
            <a:bodyPr/>
            <a:lstStyle/>
            <a:p>
              <a:pPr algn="ctr"/>
              <a:r>
                <a:rPr lang="fr-FR" dirty="0">
                  <a:solidFill>
                    <a:schemeClr val="bg1"/>
                  </a:solidFill>
                  <a:latin typeface="Arial Black" panose="020B0A04020102020204" pitchFamily="34" charset="0"/>
                </a:rPr>
                <a:t>1</a:t>
              </a:r>
            </a:p>
          </p:txBody>
        </p:sp>
      </p:grpSp>
      <p:grpSp>
        <p:nvGrpSpPr>
          <p:cNvPr id="28" name="Groupe 27">
            <a:extLst>
              <a:ext uri="{FF2B5EF4-FFF2-40B4-BE49-F238E27FC236}">
                <a16:creationId xmlns:a16="http://schemas.microsoft.com/office/drawing/2014/main" id="{5571119E-D96B-454E-9B43-45CF3EADC49A}"/>
              </a:ext>
            </a:extLst>
          </p:cNvPr>
          <p:cNvGrpSpPr/>
          <p:nvPr/>
        </p:nvGrpSpPr>
        <p:grpSpPr>
          <a:xfrm>
            <a:off x="873627" y="3281070"/>
            <a:ext cx="1041201" cy="416362"/>
            <a:chOff x="873627" y="2105416"/>
            <a:chExt cx="1041201" cy="416362"/>
          </a:xfrm>
        </p:grpSpPr>
        <p:sp>
          <p:nvSpPr>
            <p:cNvPr id="29" name="Shape 3">
              <a:extLst>
                <a:ext uri="{FF2B5EF4-FFF2-40B4-BE49-F238E27FC236}">
                  <a16:creationId xmlns:a16="http://schemas.microsoft.com/office/drawing/2014/main" id="{ADF87225-7E06-4AFA-83E7-532A6E246945}"/>
                </a:ext>
              </a:extLst>
            </p:cNvPr>
            <p:cNvSpPr/>
            <p:nvPr/>
          </p:nvSpPr>
          <p:spPr>
            <a:xfrm>
              <a:off x="1267128" y="2302107"/>
              <a:ext cx="647700" cy="22860"/>
            </a:xfrm>
            <a:prstGeom prst="roundRect">
              <a:avLst>
                <a:gd name="adj" fmla="val 121437"/>
              </a:avLst>
            </a:prstGeom>
            <a:solidFill>
              <a:srgbClr val="E27100"/>
            </a:solidFill>
            <a:ln/>
          </p:spPr>
        </p:sp>
        <p:sp>
          <p:nvSpPr>
            <p:cNvPr id="30" name="Shape 4">
              <a:extLst>
                <a:ext uri="{FF2B5EF4-FFF2-40B4-BE49-F238E27FC236}">
                  <a16:creationId xmlns:a16="http://schemas.microsoft.com/office/drawing/2014/main" id="{8B8762CC-3EFB-44C7-A458-9ECBBD4A7F06}"/>
                </a:ext>
              </a:extLst>
            </p:cNvPr>
            <p:cNvSpPr/>
            <p:nvPr/>
          </p:nvSpPr>
          <p:spPr>
            <a:xfrm>
              <a:off x="873627" y="2105416"/>
              <a:ext cx="416362" cy="416362"/>
            </a:xfrm>
            <a:prstGeom prst="roundRect">
              <a:avLst>
                <a:gd name="adj" fmla="val 6667"/>
              </a:avLst>
            </a:prstGeom>
            <a:solidFill>
              <a:srgbClr val="E27100"/>
            </a:solidFill>
            <a:ln/>
          </p:spPr>
          <p:txBody>
            <a:bodyPr/>
            <a:lstStyle/>
            <a:p>
              <a:pPr algn="ctr"/>
              <a:r>
                <a:rPr lang="fr-FR" dirty="0">
                  <a:solidFill>
                    <a:schemeClr val="bg1"/>
                  </a:solidFill>
                  <a:latin typeface="Arial Black" panose="020B0A04020102020204" pitchFamily="34" charset="0"/>
                </a:rPr>
                <a:t>2</a:t>
              </a:r>
            </a:p>
          </p:txBody>
        </p:sp>
      </p:grpSp>
      <p:grpSp>
        <p:nvGrpSpPr>
          <p:cNvPr id="34" name="Groupe 33">
            <a:extLst>
              <a:ext uri="{FF2B5EF4-FFF2-40B4-BE49-F238E27FC236}">
                <a16:creationId xmlns:a16="http://schemas.microsoft.com/office/drawing/2014/main" id="{7848F176-A7E7-4E64-85C7-9B57FF71BD3B}"/>
              </a:ext>
            </a:extLst>
          </p:cNvPr>
          <p:cNvGrpSpPr/>
          <p:nvPr/>
        </p:nvGrpSpPr>
        <p:grpSpPr>
          <a:xfrm>
            <a:off x="873627" y="5725562"/>
            <a:ext cx="1041201" cy="416362"/>
            <a:chOff x="873627" y="2105416"/>
            <a:chExt cx="1041201" cy="416362"/>
          </a:xfrm>
        </p:grpSpPr>
        <p:sp>
          <p:nvSpPr>
            <p:cNvPr id="35" name="Shape 3">
              <a:extLst>
                <a:ext uri="{FF2B5EF4-FFF2-40B4-BE49-F238E27FC236}">
                  <a16:creationId xmlns:a16="http://schemas.microsoft.com/office/drawing/2014/main" id="{BB9ABEC3-656B-4391-B060-0961752D737E}"/>
                </a:ext>
              </a:extLst>
            </p:cNvPr>
            <p:cNvSpPr/>
            <p:nvPr/>
          </p:nvSpPr>
          <p:spPr>
            <a:xfrm>
              <a:off x="1267128" y="2302107"/>
              <a:ext cx="647700" cy="22860"/>
            </a:xfrm>
            <a:prstGeom prst="roundRect">
              <a:avLst>
                <a:gd name="adj" fmla="val 121437"/>
              </a:avLst>
            </a:prstGeom>
            <a:solidFill>
              <a:srgbClr val="E27100"/>
            </a:solidFill>
            <a:ln/>
          </p:spPr>
        </p:sp>
        <p:sp>
          <p:nvSpPr>
            <p:cNvPr id="36" name="Shape 4">
              <a:extLst>
                <a:ext uri="{FF2B5EF4-FFF2-40B4-BE49-F238E27FC236}">
                  <a16:creationId xmlns:a16="http://schemas.microsoft.com/office/drawing/2014/main" id="{43DD9137-5BE1-4025-B3F3-7EFCE31F75FD}"/>
                </a:ext>
              </a:extLst>
            </p:cNvPr>
            <p:cNvSpPr/>
            <p:nvPr/>
          </p:nvSpPr>
          <p:spPr>
            <a:xfrm>
              <a:off x="873627" y="2105416"/>
              <a:ext cx="416362" cy="416362"/>
            </a:xfrm>
            <a:prstGeom prst="roundRect">
              <a:avLst>
                <a:gd name="adj" fmla="val 6667"/>
              </a:avLst>
            </a:prstGeom>
            <a:solidFill>
              <a:srgbClr val="E27100"/>
            </a:solidFill>
            <a:ln/>
          </p:spPr>
          <p:txBody>
            <a:bodyPr/>
            <a:lstStyle/>
            <a:p>
              <a:pPr algn="ctr"/>
              <a:r>
                <a:rPr lang="fr-FR" dirty="0">
                  <a:solidFill>
                    <a:schemeClr val="bg1"/>
                  </a:solidFill>
                  <a:latin typeface="Arial Black" panose="020B0A04020102020204" pitchFamily="34" charset="0"/>
                </a:rPr>
                <a:t>4</a:t>
              </a:r>
            </a:p>
          </p:txBody>
        </p:sp>
      </p:grpSp>
      <p:grpSp>
        <p:nvGrpSpPr>
          <p:cNvPr id="37" name="Groupe 36">
            <a:extLst>
              <a:ext uri="{FF2B5EF4-FFF2-40B4-BE49-F238E27FC236}">
                <a16:creationId xmlns:a16="http://schemas.microsoft.com/office/drawing/2014/main" id="{864A1999-DAA6-463F-BF9B-258BF069925B}"/>
              </a:ext>
            </a:extLst>
          </p:cNvPr>
          <p:cNvGrpSpPr/>
          <p:nvPr/>
        </p:nvGrpSpPr>
        <p:grpSpPr>
          <a:xfrm>
            <a:off x="873627" y="4524926"/>
            <a:ext cx="1041201" cy="416362"/>
            <a:chOff x="873627" y="2105416"/>
            <a:chExt cx="1041201" cy="416362"/>
          </a:xfrm>
        </p:grpSpPr>
        <p:sp>
          <p:nvSpPr>
            <p:cNvPr id="38" name="Shape 3">
              <a:extLst>
                <a:ext uri="{FF2B5EF4-FFF2-40B4-BE49-F238E27FC236}">
                  <a16:creationId xmlns:a16="http://schemas.microsoft.com/office/drawing/2014/main" id="{9D8216E2-282F-43F2-A192-67A883C6AE18}"/>
                </a:ext>
              </a:extLst>
            </p:cNvPr>
            <p:cNvSpPr/>
            <p:nvPr/>
          </p:nvSpPr>
          <p:spPr>
            <a:xfrm>
              <a:off x="1267128" y="2302107"/>
              <a:ext cx="647700" cy="22860"/>
            </a:xfrm>
            <a:prstGeom prst="roundRect">
              <a:avLst>
                <a:gd name="adj" fmla="val 121437"/>
              </a:avLst>
            </a:prstGeom>
            <a:solidFill>
              <a:srgbClr val="E27100"/>
            </a:solidFill>
            <a:ln/>
          </p:spPr>
        </p:sp>
        <p:sp>
          <p:nvSpPr>
            <p:cNvPr id="39" name="Shape 4">
              <a:extLst>
                <a:ext uri="{FF2B5EF4-FFF2-40B4-BE49-F238E27FC236}">
                  <a16:creationId xmlns:a16="http://schemas.microsoft.com/office/drawing/2014/main" id="{F572A236-0297-490E-95D3-E69D2A900DAA}"/>
                </a:ext>
              </a:extLst>
            </p:cNvPr>
            <p:cNvSpPr/>
            <p:nvPr/>
          </p:nvSpPr>
          <p:spPr>
            <a:xfrm>
              <a:off x="873627" y="2105416"/>
              <a:ext cx="416362" cy="416362"/>
            </a:xfrm>
            <a:prstGeom prst="roundRect">
              <a:avLst>
                <a:gd name="adj" fmla="val 6667"/>
              </a:avLst>
            </a:prstGeom>
            <a:solidFill>
              <a:srgbClr val="E27100"/>
            </a:solidFill>
            <a:ln/>
          </p:spPr>
          <p:txBody>
            <a:bodyPr/>
            <a:lstStyle/>
            <a:p>
              <a:pPr algn="ctr"/>
              <a:r>
                <a:rPr lang="fr-FR" dirty="0">
                  <a:solidFill>
                    <a:schemeClr val="bg1"/>
                  </a:solidFill>
                  <a:latin typeface="Arial Black" panose="020B0A04020102020204" pitchFamily="34" charset="0"/>
                </a:rPr>
                <a:t>3</a:t>
              </a:r>
            </a:p>
          </p:txBody>
        </p:sp>
      </p:grpSp>
      <p:sp>
        <p:nvSpPr>
          <p:cNvPr id="41" name="Espace réservé du texte 10">
            <a:extLst>
              <a:ext uri="{FF2B5EF4-FFF2-40B4-BE49-F238E27FC236}">
                <a16:creationId xmlns:a16="http://schemas.microsoft.com/office/drawing/2014/main" id="{556A9A4E-AD8B-47AF-8BEC-F574C3080767}"/>
              </a:ext>
            </a:extLst>
          </p:cNvPr>
          <p:cNvSpPr txBox="1">
            <a:spLocks/>
          </p:cNvSpPr>
          <p:nvPr/>
        </p:nvSpPr>
        <p:spPr>
          <a:xfrm>
            <a:off x="1914828" y="4135847"/>
            <a:ext cx="10070786" cy="832315"/>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just">
              <a:lnSpc>
                <a:spcPct val="100000"/>
              </a:lnSpc>
            </a:pPr>
            <a:r>
              <a:rPr lang="fr-FR" dirty="0">
                <a:solidFill>
                  <a:schemeClr val="accent6">
                    <a:lumMod val="50000"/>
                  </a:schemeClr>
                </a:solidFill>
                <a:latin typeface="DM Sans" pitchFamily="34" charset="0"/>
              </a:rPr>
              <a:t>Audition des responsables d’unités de production et des dirigeants</a:t>
            </a:r>
            <a:endParaRPr lang="fr-FR" dirty="0">
              <a:solidFill>
                <a:schemeClr val="accent6">
                  <a:lumMod val="50000"/>
                </a:schemeClr>
              </a:solidFill>
            </a:endParaRPr>
          </a:p>
        </p:txBody>
      </p:sp>
      <p:grpSp>
        <p:nvGrpSpPr>
          <p:cNvPr id="7" name="Groupe 6">
            <a:extLst>
              <a:ext uri="{FF2B5EF4-FFF2-40B4-BE49-F238E27FC236}">
                <a16:creationId xmlns:a16="http://schemas.microsoft.com/office/drawing/2014/main" id="{55C7A0A1-DC5F-4719-92A1-C59E54B21121}"/>
              </a:ext>
            </a:extLst>
          </p:cNvPr>
          <p:cNvGrpSpPr/>
          <p:nvPr/>
        </p:nvGrpSpPr>
        <p:grpSpPr>
          <a:xfrm>
            <a:off x="1898958" y="1875138"/>
            <a:ext cx="8807038" cy="906393"/>
            <a:chOff x="1898958" y="1873508"/>
            <a:chExt cx="9487290" cy="1126860"/>
          </a:xfrm>
        </p:grpSpPr>
        <p:sp>
          <p:nvSpPr>
            <p:cNvPr id="27" name="Espace réservé du texte 10">
              <a:extLst>
                <a:ext uri="{FF2B5EF4-FFF2-40B4-BE49-F238E27FC236}">
                  <a16:creationId xmlns:a16="http://schemas.microsoft.com/office/drawing/2014/main" id="{BFE75535-D78C-4698-8BFF-2CFF472BB5F8}"/>
                </a:ext>
              </a:extLst>
            </p:cNvPr>
            <p:cNvSpPr txBox="1">
              <a:spLocks/>
            </p:cNvSpPr>
            <p:nvPr/>
          </p:nvSpPr>
          <p:spPr>
            <a:xfrm>
              <a:off x="1914828" y="1873508"/>
              <a:ext cx="8469393" cy="547688"/>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just">
                <a:lnSpc>
                  <a:spcPct val="100000"/>
                </a:lnSpc>
              </a:pPr>
              <a:r>
                <a:rPr lang="fr-FR" dirty="0">
                  <a:solidFill>
                    <a:schemeClr val="accent6">
                      <a:lumMod val="50000"/>
                    </a:schemeClr>
                  </a:solidFill>
                  <a:latin typeface="DM Sans" pitchFamily="34" charset="0"/>
                  <a:ea typeface="DM Sans" pitchFamily="34" charset="-122"/>
                  <a:cs typeface="DM Sans" pitchFamily="34" charset="-120"/>
                </a:rPr>
                <a:t>Recoupement des données fiscales et comptables</a:t>
              </a:r>
              <a:endParaRPr lang="fr-FR" dirty="0">
                <a:solidFill>
                  <a:schemeClr val="accent6">
                    <a:lumMod val="50000"/>
                  </a:schemeClr>
                </a:solidFill>
              </a:endParaRPr>
            </a:p>
          </p:txBody>
        </p:sp>
        <p:sp>
          <p:nvSpPr>
            <p:cNvPr id="43" name="Espace réservé du texte 10">
              <a:extLst>
                <a:ext uri="{FF2B5EF4-FFF2-40B4-BE49-F238E27FC236}">
                  <a16:creationId xmlns:a16="http://schemas.microsoft.com/office/drawing/2014/main" id="{73AD90F5-E8BF-4C2B-9096-A6A08563EB9D}"/>
                </a:ext>
              </a:extLst>
            </p:cNvPr>
            <p:cNvSpPr txBox="1">
              <a:spLocks/>
            </p:cNvSpPr>
            <p:nvPr/>
          </p:nvSpPr>
          <p:spPr>
            <a:xfrm>
              <a:off x="1898958" y="2371758"/>
              <a:ext cx="9487290" cy="628610"/>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just">
                <a:lnSpc>
                  <a:spcPct val="100000"/>
                </a:lnSpc>
              </a:pPr>
              <a:r>
                <a:rPr lang="fr-FR" sz="2000" b="0" dirty="0">
                  <a:latin typeface="DM Sans" pitchFamily="34" charset="0"/>
                </a:rPr>
                <a:t>Approche comparative des déclarations fiscales et des données </a:t>
              </a:r>
              <a:r>
                <a:rPr lang="fr-FR" sz="2000" b="0" dirty="0" smtClean="0">
                  <a:latin typeface="DM Sans" pitchFamily="34" charset="0"/>
                </a:rPr>
                <a:t>recoupées.</a:t>
              </a:r>
              <a:endParaRPr lang="fr-FR" sz="2000" b="0" dirty="0"/>
            </a:p>
          </p:txBody>
        </p:sp>
      </p:grpSp>
      <p:grpSp>
        <p:nvGrpSpPr>
          <p:cNvPr id="2" name="Groupe 1">
            <a:extLst>
              <a:ext uri="{FF2B5EF4-FFF2-40B4-BE49-F238E27FC236}">
                <a16:creationId xmlns:a16="http://schemas.microsoft.com/office/drawing/2014/main" id="{31CC5CDA-FC0E-4618-A485-7338BAAEA260}"/>
              </a:ext>
            </a:extLst>
          </p:cNvPr>
          <p:cNvGrpSpPr/>
          <p:nvPr/>
        </p:nvGrpSpPr>
        <p:grpSpPr>
          <a:xfrm>
            <a:off x="1898958" y="3164362"/>
            <a:ext cx="10063796" cy="902738"/>
            <a:chOff x="1898958" y="3164362"/>
            <a:chExt cx="10040936" cy="902738"/>
          </a:xfrm>
        </p:grpSpPr>
        <p:sp>
          <p:nvSpPr>
            <p:cNvPr id="40" name="Espace réservé du texte 10">
              <a:extLst>
                <a:ext uri="{FF2B5EF4-FFF2-40B4-BE49-F238E27FC236}">
                  <a16:creationId xmlns:a16="http://schemas.microsoft.com/office/drawing/2014/main" id="{4C106F7F-6B07-4D75-B263-D1E3236ED783}"/>
                </a:ext>
              </a:extLst>
            </p:cNvPr>
            <p:cNvSpPr txBox="1">
              <a:spLocks/>
            </p:cNvSpPr>
            <p:nvPr/>
          </p:nvSpPr>
          <p:spPr>
            <a:xfrm>
              <a:off x="1914828" y="3164362"/>
              <a:ext cx="7692852" cy="547688"/>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just">
                <a:lnSpc>
                  <a:spcPct val="100000"/>
                </a:lnSpc>
              </a:pPr>
              <a:r>
                <a:rPr lang="fr-FR" dirty="0">
                  <a:solidFill>
                    <a:schemeClr val="accent6">
                      <a:lumMod val="50000"/>
                    </a:schemeClr>
                  </a:solidFill>
                  <a:latin typeface="DM Sans" pitchFamily="34" charset="0"/>
                  <a:ea typeface="DM Sans" pitchFamily="34" charset="-122"/>
                  <a:cs typeface="DM Sans" pitchFamily="34" charset="-120"/>
                </a:rPr>
                <a:t>Analyse des ratios de production</a:t>
              </a:r>
              <a:endParaRPr lang="fr-FR" dirty="0">
                <a:solidFill>
                  <a:schemeClr val="accent6">
                    <a:lumMod val="50000"/>
                  </a:schemeClr>
                </a:solidFill>
              </a:endParaRPr>
            </a:p>
          </p:txBody>
        </p:sp>
        <p:sp>
          <p:nvSpPr>
            <p:cNvPr id="49" name="Espace réservé du texte 10">
              <a:extLst>
                <a:ext uri="{FF2B5EF4-FFF2-40B4-BE49-F238E27FC236}">
                  <a16:creationId xmlns:a16="http://schemas.microsoft.com/office/drawing/2014/main" id="{1C1B42C7-1E1D-42DF-9450-27D692DFC991}"/>
                </a:ext>
              </a:extLst>
            </p:cNvPr>
            <p:cNvSpPr txBox="1">
              <a:spLocks/>
            </p:cNvSpPr>
            <p:nvPr/>
          </p:nvSpPr>
          <p:spPr>
            <a:xfrm>
              <a:off x="1898958" y="3673598"/>
              <a:ext cx="10040936" cy="393502"/>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just">
                <a:lnSpc>
                  <a:spcPct val="100000"/>
                </a:lnSpc>
              </a:pPr>
              <a:r>
                <a:rPr lang="fr-FR" sz="2000" b="0" dirty="0">
                  <a:latin typeface="DM Sans" pitchFamily="34" charset="0"/>
                </a:rPr>
                <a:t>Étude du ratio consommation électrique – production pour détecter les dissimulations.</a:t>
              </a:r>
              <a:endParaRPr lang="fr-FR" sz="2000" b="0" dirty="0"/>
            </a:p>
          </p:txBody>
        </p:sp>
      </p:grpSp>
      <p:sp>
        <p:nvSpPr>
          <p:cNvPr id="50" name="Espace réservé du texte 10">
            <a:extLst>
              <a:ext uri="{FF2B5EF4-FFF2-40B4-BE49-F238E27FC236}">
                <a16:creationId xmlns:a16="http://schemas.microsoft.com/office/drawing/2014/main" id="{98FB2815-B715-40D9-BD26-0097DC95B719}"/>
              </a:ext>
            </a:extLst>
          </p:cNvPr>
          <p:cNvSpPr txBox="1">
            <a:spLocks/>
          </p:cNvSpPr>
          <p:nvPr/>
        </p:nvSpPr>
        <p:spPr>
          <a:xfrm>
            <a:off x="1898958" y="4949578"/>
            <a:ext cx="10040936" cy="393502"/>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just">
              <a:lnSpc>
                <a:spcPct val="100000"/>
              </a:lnSpc>
            </a:pPr>
            <a:endParaRPr lang="fr-FR" sz="2000" b="0" dirty="0"/>
          </a:p>
        </p:txBody>
      </p:sp>
      <p:grpSp>
        <p:nvGrpSpPr>
          <p:cNvPr id="14" name="Groupe 13">
            <a:extLst>
              <a:ext uri="{FF2B5EF4-FFF2-40B4-BE49-F238E27FC236}">
                <a16:creationId xmlns:a16="http://schemas.microsoft.com/office/drawing/2014/main" id="{B013D029-B5E2-4C7A-AA1A-6BA2341E7793}"/>
              </a:ext>
            </a:extLst>
          </p:cNvPr>
          <p:cNvGrpSpPr/>
          <p:nvPr/>
        </p:nvGrpSpPr>
        <p:grpSpPr>
          <a:xfrm>
            <a:off x="1898958" y="5547444"/>
            <a:ext cx="8085040" cy="986116"/>
            <a:chOff x="1898958" y="5534153"/>
            <a:chExt cx="10040936" cy="986116"/>
          </a:xfrm>
        </p:grpSpPr>
        <p:sp>
          <p:nvSpPr>
            <p:cNvPr id="42" name="Espace réservé du texte 10">
              <a:extLst>
                <a:ext uri="{FF2B5EF4-FFF2-40B4-BE49-F238E27FC236}">
                  <a16:creationId xmlns:a16="http://schemas.microsoft.com/office/drawing/2014/main" id="{C8D4D69B-EC8A-4064-8B0D-6AF09D3C43B1}"/>
                </a:ext>
              </a:extLst>
            </p:cNvPr>
            <p:cNvSpPr txBox="1">
              <a:spLocks/>
            </p:cNvSpPr>
            <p:nvPr/>
          </p:nvSpPr>
          <p:spPr>
            <a:xfrm>
              <a:off x="1914828" y="5534153"/>
              <a:ext cx="7692852" cy="547688"/>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just">
                <a:lnSpc>
                  <a:spcPct val="100000"/>
                </a:lnSpc>
              </a:pPr>
              <a:r>
                <a:rPr lang="fr-FR" dirty="0">
                  <a:solidFill>
                    <a:schemeClr val="accent6">
                      <a:lumMod val="50000"/>
                    </a:schemeClr>
                  </a:solidFill>
                  <a:latin typeface="DM Sans" pitchFamily="34" charset="0"/>
                  <a:ea typeface="DM Sans" pitchFamily="34" charset="-122"/>
                  <a:cs typeface="DM Sans" pitchFamily="34" charset="-120"/>
                </a:rPr>
                <a:t>Exploitation des comptes bancaires</a:t>
              </a:r>
              <a:endParaRPr lang="fr-FR" dirty="0">
                <a:solidFill>
                  <a:schemeClr val="accent6">
                    <a:lumMod val="50000"/>
                  </a:schemeClr>
                </a:solidFill>
              </a:endParaRPr>
            </a:p>
          </p:txBody>
        </p:sp>
        <p:sp>
          <p:nvSpPr>
            <p:cNvPr id="51" name="Espace réservé du texte 10">
              <a:extLst>
                <a:ext uri="{FF2B5EF4-FFF2-40B4-BE49-F238E27FC236}">
                  <a16:creationId xmlns:a16="http://schemas.microsoft.com/office/drawing/2014/main" id="{EB353F29-EA9A-4835-A1CE-0C009EFABC8B}"/>
                </a:ext>
              </a:extLst>
            </p:cNvPr>
            <p:cNvSpPr txBox="1">
              <a:spLocks/>
            </p:cNvSpPr>
            <p:nvPr/>
          </p:nvSpPr>
          <p:spPr>
            <a:xfrm>
              <a:off x="1898958" y="6126767"/>
              <a:ext cx="10040936" cy="393502"/>
            </a:xfrm>
            <a:prstGeom prst="rect">
              <a:avLst/>
            </a:prstGeom>
          </p:spPr>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just">
                <a:lnSpc>
                  <a:spcPct val="100000"/>
                </a:lnSpc>
              </a:pPr>
              <a:r>
                <a:rPr lang="fr-FR" sz="2000" b="0" dirty="0">
                  <a:latin typeface="DM Sans" pitchFamily="34" charset="0"/>
                </a:rPr>
                <a:t>Examen des données bancaires des entreprises et dirigeants</a:t>
              </a:r>
              <a:endParaRPr lang="fr-FR" sz="2000" b="0" dirty="0"/>
            </a:p>
          </p:txBody>
        </p:sp>
      </p:grpSp>
    </p:spTree>
    <p:extLst>
      <p:ext uri="{BB962C8B-B14F-4D97-AF65-F5344CB8AC3E}">
        <p14:creationId xmlns:p14="http://schemas.microsoft.com/office/powerpoint/2010/main" val="58928812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290">
                                          <p:stCondLst>
                                            <p:cond delay="0"/>
                                          </p:stCondLst>
                                        </p:cTn>
                                        <p:tgtEl>
                                          <p:spTgt spid="18"/>
                                        </p:tgtEl>
                                      </p:cBhvr>
                                    </p:animEffect>
                                    <p:anim calcmode="lin" valueType="num">
                                      <p:cBhvr>
                                        <p:cTn id="8" dur="911"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9" dur="332"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0" dur="332" tmFilter="0, 0; 0.125,0.2665; 0.25,0.4; 0.375,0.465; 0.5,0.5;  0.625,0.535; 0.75,0.6; 0.875,0.7335; 1,1">
                                          <p:stCondLst>
                                            <p:cond delay="332"/>
                                          </p:stCondLst>
                                        </p:cTn>
                                        <p:tgtEl>
                                          <p:spTgt spid="18"/>
                                        </p:tgtEl>
                                        <p:attrNameLst>
                                          <p:attrName>ppt_y</p:attrName>
                                        </p:attrNameLst>
                                      </p:cBhvr>
                                      <p:tavLst>
                                        <p:tav tm="0" fmla="#ppt_y-sin(pi*$)/9">
                                          <p:val>
                                            <p:fltVal val="0"/>
                                          </p:val>
                                        </p:tav>
                                        <p:tav tm="100000">
                                          <p:val>
                                            <p:fltVal val="1"/>
                                          </p:val>
                                        </p:tav>
                                      </p:tavLst>
                                    </p:anim>
                                    <p:anim calcmode="lin" valueType="num">
                                      <p:cBhvr>
                                        <p:cTn id="11" dur="166" tmFilter="0, 0; 0.125,0.2665; 0.25,0.4; 0.375,0.465; 0.5,0.5;  0.625,0.535; 0.75,0.6; 0.875,0.7335; 1,1">
                                          <p:stCondLst>
                                            <p:cond delay="662"/>
                                          </p:stCondLst>
                                        </p:cTn>
                                        <p:tgtEl>
                                          <p:spTgt spid="18"/>
                                        </p:tgtEl>
                                        <p:attrNameLst>
                                          <p:attrName>ppt_y</p:attrName>
                                        </p:attrNameLst>
                                      </p:cBhvr>
                                      <p:tavLst>
                                        <p:tav tm="0" fmla="#ppt_y-sin(pi*$)/27">
                                          <p:val>
                                            <p:fltVal val="0"/>
                                          </p:val>
                                        </p:tav>
                                        <p:tav tm="100000">
                                          <p:val>
                                            <p:fltVal val="1"/>
                                          </p:val>
                                        </p:tav>
                                      </p:tavLst>
                                    </p:anim>
                                    <p:anim calcmode="lin" valueType="num">
                                      <p:cBhvr>
                                        <p:cTn id="12" dur="82" tmFilter="0, 0; 0.125,0.2665; 0.25,0.4; 0.375,0.465; 0.5,0.5;  0.625,0.535; 0.75,0.6; 0.875,0.7335; 1,1">
                                          <p:stCondLst>
                                            <p:cond delay="828"/>
                                          </p:stCondLst>
                                        </p:cTn>
                                        <p:tgtEl>
                                          <p:spTgt spid="18"/>
                                        </p:tgtEl>
                                        <p:attrNameLst>
                                          <p:attrName>ppt_y</p:attrName>
                                        </p:attrNameLst>
                                      </p:cBhvr>
                                      <p:tavLst>
                                        <p:tav tm="0" fmla="#ppt_y-sin(pi*$)/81">
                                          <p:val>
                                            <p:fltVal val="0"/>
                                          </p:val>
                                        </p:tav>
                                        <p:tav tm="100000">
                                          <p:val>
                                            <p:fltVal val="1"/>
                                          </p:val>
                                        </p:tav>
                                      </p:tavLst>
                                    </p:anim>
                                    <p:animScale>
                                      <p:cBhvr>
                                        <p:cTn id="13" dur="13">
                                          <p:stCondLst>
                                            <p:cond delay="325"/>
                                          </p:stCondLst>
                                        </p:cTn>
                                        <p:tgtEl>
                                          <p:spTgt spid="18"/>
                                        </p:tgtEl>
                                      </p:cBhvr>
                                      <p:to x="100000" y="60000"/>
                                    </p:animScale>
                                    <p:animScale>
                                      <p:cBhvr>
                                        <p:cTn id="14" dur="83" decel="50000">
                                          <p:stCondLst>
                                            <p:cond delay="338"/>
                                          </p:stCondLst>
                                        </p:cTn>
                                        <p:tgtEl>
                                          <p:spTgt spid="18"/>
                                        </p:tgtEl>
                                      </p:cBhvr>
                                      <p:to x="100000" y="100000"/>
                                    </p:animScale>
                                    <p:animScale>
                                      <p:cBhvr>
                                        <p:cTn id="15" dur="13">
                                          <p:stCondLst>
                                            <p:cond delay="656"/>
                                          </p:stCondLst>
                                        </p:cTn>
                                        <p:tgtEl>
                                          <p:spTgt spid="18"/>
                                        </p:tgtEl>
                                      </p:cBhvr>
                                      <p:to x="100000" y="80000"/>
                                    </p:animScale>
                                    <p:animScale>
                                      <p:cBhvr>
                                        <p:cTn id="16" dur="83" decel="50000">
                                          <p:stCondLst>
                                            <p:cond delay="669"/>
                                          </p:stCondLst>
                                        </p:cTn>
                                        <p:tgtEl>
                                          <p:spTgt spid="18"/>
                                        </p:tgtEl>
                                      </p:cBhvr>
                                      <p:to x="100000" y="100000"/>
                                    </p:animScale>
                                    <p:animScale>
                                      <p:cBhvr>
                                        <p:cTn id="17" dur="13">
                                          <p:stCondLst>
                                            <p:cond delay="821"/>
                                          </p:stCondLst>
                                        </p:cTn>
                                        <p:tgtEl>
                                          <p:spTgt spid="18"/>
                                        </p:tgtEl>
                                      </p:cBhvr>
                                      <p:to x="100000" y="90000"/>
                                    </p:animScale>
                                    <p:animScale>
                                      <p:cBhvr>
                                        <p:cTn id="18" dur="83" decel="50000">
                                          <p:stCondLst>
                                            <p:cond delay="834"/>
                                          </p:stCondLst>
                                        </p:cTn>
                                        <p:tgtEl>
                                          <p:spTgt spid="18"/>
                                        </p:tgtEl>
                                      </p:cBhvr>
                                      <p:to x="100000" y="100000"/>
                                    </p:animScale>
                                    <p:animScale>
                                      <p:cBhvr>
                                        <p:cTn id="19" dur="13">
                                          <p:stCondLst>
                                            <p:cond delay="904"/>
                                          </p:stCondLst>
                                        </p:cTn>
                                        <p:tgtEl>
                                          <p:spTgt spid="18"/>
                                        </p:tgtEl>
                                      </p:cBhvr>
                                      <p:to x="100000" y="95000"/>
                                    </p:animScale>
                                    <p:animScale>
                                      <p:cBhvr>
                                        <p:cTn id="20" dur="83" decel="50000">
                                          <p:stCondLst>
                                            <p:cond delay="917"/>
                                          </p:stCondLst>
                                        </p:cTn>
                                        <p:tgtEl>
                                          <p:spTgt spid="18"/>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290">
                                          <p:stCondLst>
                                            <p:cond delay="0"/>
                                          </p:stCondLst>
                                        </p:cTn>
                                        <p:tgtEl>
                                          <p:spTgt spid="5"/>
                                        </p:tgtEl>
                                      </p:cBhvr>
                                    </p:animEffect>
                                    <p:anim calcmode="lin" valueType="num">
                                      <p:cBhvr>
                                        <p:cTn id="24" dur="911"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5" dur="332"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6" dur="332" tmFilter="0, 0; 0.125,0.2665; 0.25,0.4; 0.375,0.465; 0.5,0.5;  0.625,0.535; 0.75,0.6; 0.875,0.7335; 1,1">
                                          <p:stCondLst>
                                            <p:cond delay="332"/>
                                          </p:stCondLst>
                                        </p:cTn>
                                        <p:tgtEl>
                                          <p:spTgt spid="5"/>
                                        </p:tgtEl>
                                        <p:attrNameLst>
                                          <p:attrName>ppt_y</p:attrName>
                                        </p:attrNameLst>
                                      </p:cBhvr>
                                      <p:tavLst>
                                        <p:tav tm="0" fmla="#ppt_y-sin(pi*$)/9">
                                          <p:val>
                                            <p:fltVal val="0"/>
                                          </p:val>
                                        </p:tav>
                                        <p:tav tm="100000">
                                          <p:val>
                                            <p:fltVal val="1"/>
                                          </p:val>
                                        </p:tav>
                                      </p:tavLst>
                                    </p:anim>
                                    <p:anim calcmode="lin" valueType="num">
                                      <p:cBhvr>
                                        <p:cTn id="27" dur="166" tmFilter="0, 0; 0.125,0.2665; 0.25,0.4; 0.375,0.465; 0.5,0.5;  0.625,0.535; 0.75,0.6; 0.875,0.7335; 1,1">
                                          <p:stCondLst>
                                            <p:cond delay="662"/>
                                          </p:stCondLst>
                                        </p:cTn>
                                        <p:tgtEl>
                                          <p:spTgt spid="5"/>
                                        </p:tgtEl>
                                        <p:attrNameLst>
                                          <p:attrName>ppt_y</p:attrName>
                                        </p:attrNameLst>
                                      </p:cBhvr>
                                      <p:tavLst>
                                        <p:tav tm="0" fmla="#ppt_y-sin(pi*$)/27">
                                          <p:val>
                                            <p:fltVal val="0"/>
                                          </p:val>
                                        </p:tav>
                                        <p:tav tm="100000">
                                          <p:val>
                                            <p:fltVal val="1"/>
                                          </p:val>
                                        </p:tav>
                                      </p:tavLst>
                                    </p:anim>
                                    <p:anim calcmode="lin" valueType="num">
                                      <p:cBhvr>
                                        <p:cTn id="28" dur="82" tmFilter="0, 0; 0.125,0.2665; 0.25,0.4; 0.375,0.465; 0.5,0.5;  0.625,0.535; 0.75,0.6; 0.875,0.7335; 1,1">
                                          <p:stCondLst>
                                            <p:cond delay="828"/>
                                          </p:stCondLst>
                                        </p:cTn>
                                        <p:tgtEl>
                                          <p:spTgt spid="5"/>
                                        </p:tgtEl>
                                        <p:attrNameLst>
                                          <p:attrName>ppt_y</p:attrName>
                                        </p:attrNameLst>
                                      </p:cBhvr>
                                      <p:tavLst>
                                        <p:tav tm="0" fmla="#ppt_y-sin(pi*$)/81">
                                          <p:val>
                                            <p:fltVal val="0"/>
                                          </p:val>
                                        </p:tav>
                                        <p:tav tm="100000">
                                          <p:val>
                                            <p:fltVal val="1"/>
                                          </p:val>
                                        </p:tav>
                                      </p:tavLst>
                                    </p:anim>
                                    <p:animScale>
                                      <p:cBhvr>
                                        <p:cTn id="29" dur="13">
                                          <p:stCondLst>
                                            <p:cond delay="325"/>
                                          </p:stCondLst>
                                        </p:cTn>
                                        <p:tgtEl>
                                          <p:spTgt spid="5"/>
                                        </p:tgtEl>
                                      </p:cBhvr>
                                      <p:to x="100000" y="60000"/>
                                    </p:animScale>
                                    <p:animScale>
                                      <p:cBhvr>
                                        <p:cTn id="30" dur="83" decel="50000">
                                          <p:stCondLst>
                                            <p:cond delay="338"/>
                                          </p:stCondLst>
                                        </p:cTn>
                                        <p:tgtEl>
                                          <p:spTgt spid="5"/>
                                        </p:tgtEl>
                                      </p:cBhvr>
                                      <p:to x="100000" y="100000"/>
                                    </p:animScale>
                                    <p:animScale>
                                      <p:cBhvr>
                                        <p:cTn id="31" dur="13">
                                          <p:stCondLst>
                                            <p:cond delay="656"/>
                                          </p:stCondLst>
                                        </p:cTn>
                                        <p:tgtEl>
                                          <p:spTgt spid="5"/>
                                        </p:tgtEl>
                                      </p:cBhvr>
                                      <p:to x="100000" y="80000"/>
                                    </p:animScale>
                                    <p:animScale>
                                      <p:cBhvr>
                                        <p:cTn id="32" dur="83" decel="50000">
                                          <p:stCondLst>
                                            <p:cond delay="669"/>
                                          </p:stCondLst>
                                        </p:cTn>
                                        <p:tgtEl>
                                          <p:spTgt spid="5"/>
                                        </p:tgtEl>
                                      </p:cBhvr>
                                      <p:to x="100000" y="100000"/>
                                    </p:animScale>
                                    <p:animScale>
                                      <p:cBhvr>
                                        <p:cTn id="33" dur="13">
                                          <p:stCondLst>
                                            <p:cond delay="821"/>
                                          </p:stCondLst>
                                        </p:cTn>
                                        <p:tgtEl>
                                          <p:spTgt spid="5"/>
                                        </p:tgtEl>
                                      </p:cBhvr>
                                      <p:to x="100000" y="90000"/>
                                    </p:animScale>
                                    <p:animScale>
                                      <p:cBhvr>
                                        <p:cTn id="34" dur="83" decel="50000">
                                          <p:stCondLst>
                                            <p:cond delay="834"/>
                                          </p:stCondLst>
                                        </p:cTn>
                                        <p:tgtEl>
                                          <p:spTgt spid="5"/>
                                        </p:tgtEl>
                                      </p:cBhvr>
                                      <p:to x="100000" y="100000"/>
                                    </p:animScale>
                                    <p:animScale>
                                      <p:cBhvr>
                                        <p:cTn id="35" dur="13">
                                          <p:stCondLst>
                                            <p:cond delay="904"/>
                                          </p:stCondLst>
                                        </p:cTn>
                                        <p:tgtEl>
                                          <p:spTgt spid="5"/>
                                        </p:tgtEl>
                                      </p:cBhvr>
                                      <p:to x="100000" y="95000"/>
                                    </p:animScale>
                                    <p:animScale>
                                      <p:cBhvr>
                                        <p:cTn id="36" dur="83" decel="50000">
                                          <p:stCondLst>
                                            <p:cond delay="917"/>
                                          </p:stCondLst>
                                        </p:cTn>
                                        <p:tgtEl>
                                          <p:spTgt spid="5"/>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down)">
                                      <p:cBhvr>
                                        <p:cTn id="39" dur="290">
                                          <p:stCondLst>
                                            <p:cond delay="0"/>
                                          </p:stCondLst>
                                        </p:cTn>
                                        <p:tgtEl>
                                          <p:spTgt spid="7"/>
                                        </p:tgtEl>
                                      </p:cBhvr>
                                    </p:animEffect>
                                    <p:anim calcmode="lin" valueType="num">
                                      <p:cBhvr>
                                        <p:cTn id="40" dur="911"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1" dur="332"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42" dur="332" tmFilter="0, 0; 0.125,0.2665; 0.25,0.4; 0.375,0.465; 0.5,0.5;  0.625,0.535; 0.75,0.6; 0.875,0.7335; 1,1">
                                          <p:stCondLst>
                                            <p:cond delay="332"/>
                                          </p:stCondLst>
                                        </p:cTn>
                                        <p:tgtEl>
                                          <p:spTgt spid="7"/>
                                        </p:tgtEl>
                                        <p:attrNameLst>
                                          <p:attrName>ppt_y</p:attrName>
                                        </p:attrNameLst>
                                      </p:cBhvr>
                                      <p:tavLst>
                                        <p:tav tm="0" fmla="#ppt_y-sin(pi*$)/9">
                                          <p:val>
                                            <p:fltVal val="0"/>
                                          </p:val>
                                        </p:tav>
                                        <p:tav tm="100000">
                                          <p:val>
                                            <p:fltVal val="1"/>
                                          </p:val>
                                        </p:tav>
                                      </p:tavLst>
                                    </p:anim>
                                    <p:anim calcmode="lin" valueType="num">
                                      <p:cBhvr>
                                        <p:cTn id="43" dur="166" tmFilter="0, 0; 0.125,0.2665; 0.25,0.4; 0.375,0.465; 0.5,0.5;  0.625,0.535; 0.75,0.6; 0.875,0.7335; 1,1">
                                          <p:stCondLst>
                                            <p:cond delay="662"/>
                                          </p:stCondLst>
                                        </p:cTn>
                                        <p:tgtEl>
                                          <p:spTgt spid="7"/>
                                        </p:tgtEl>
                                        <p:attrNameLst>
                                          <p:attrName>ppt_y</p:attrName>
                                        </p:attrNameLst>
                                      </p:cBhvr>
                                      <p:tavLst>
                                        <p:tav tm="0" fmla="#ppt_y-sin(pi*$)/27">
                                          <p:val>
                                            <p:fltVal val="0"/>
                                          </p:val>
                                        </p:tav>
                                        <p:tav tm="100000">
                                          <p:val>
                                            <p:fltVal val="1"/>
                                          </p:val>
                                        </p:tav>
                                      </p:tavLst>
                                    </p:anim>
                                    <p:anim calcmode="lin" valueType="num">
                                      <p:cBhvr>
                                        <p:cTn id="44" dur="82" tmFilter="0, 0; 0.125,0.2665; 0.25,0.4; 0.375,0.465; 0.5,0.5;  0.625,0.535; 0.75,0.6; 0.875,0.7335; 1,1">
                                          <p:stCondLst>
                                            <p:cond delay="828"/>
                                          </p:stCondLst>
                                        </p:cTn>
                                        <p:tgtEl>
                                          <p:spTgt spid="7"/>
                                        </p:tgtEl>
                                        <p:attrNameLst>
                                          <p:attrName>ppt_y</p:attrName>
                                        </p:attrNameLst>
                                      </p:cBhvr>
                                      <p:tavLst>
                                        <p:tav tm="0" fmla="#ppt_y-sin(pi*$)/81">
                                          <p:val>
                                            <p:fltVal val="0"/>
                                          </p:val>
                                        </p:tav>
                                        <p:tav tm="100000">
                                          <p:val>
                                            <p:fltVal val="1"/>
                                          </p:val>
                                        </p:tav>
                                      </p:tavLst>
                                    </p:anim>
                                    <p:animScale>
                                      <p:cBhvr>
                                        <p:cTn id="45" dur="13">
                                          <p:stCondLst>
                                            <p:cond delay="325"/>
                                          </p:stCondLst>
                                        </p:cTn>
                                        <p:tgtEl>
                                          <p:spTgt spid="7"/>
                                        </p:tgtEl>
                                      </p:cBhvr>
                                      <p:to x="100000" y="60000"/>
                                    </p:animScale>
                                    <p:animScale>
                                      <p:cBhvr>
                                        <p:cTn id="46" dur="83" decel="50000">
                                          <p:stCondLst>
                                            <p:cond delay="338"/>
                                          </p:stCondLst>
                                        </p:cTn>
                                        <p:tgtEl>
                                          <p:spTgt spid="7"/>
                                        </p:tgtEl>
                                      </p:cBhvr>
                                      <p:to x="100000" y="100000"/>
                                    </p:animScale>
                                    <p:animScale>
                                      <p:cBhvr>
                                        <p:cTn id="47" dur="13">
                                          <p:stCondLst>
                                            <p:cond delay="656"/>
                                          </p:stCondLst>
                                        </p:cTn>
                                        <p:tgtEl>
                                          <p:spTgt spid="7"/>
                                        </p:tgtEl>
                                      </p:cBhvr>
                                      <p:to x="100000" y="80000"/>
                                    </p:animScale>
                                    <p:animScale>
                                      <p:cBhvr>
                                        <p:cTn id="48" dur="83" decel="50000">
                                          <p:stCondLst>
                                            <p:cond delay="669"/>
                                          </p:stCondLst>
                                        </p:cTn>
                                        <p:tgtEl>
                                          <p:spTgt spid="7"/>
                                        </p:tgtEl>
                                      </p:cBhvr>
                                      <p:to x="100000" y="100000"/>
                                    </p:animScale>
                                    <p:animScale>
                                      <p:cBhvr>
                                        <p:cTn id="49" dur="13">
                                          <p:stCondLst>
                                            <p:cond delay="821"/>
                                          </p:stCondLst>
                                        </p:cTn>
                                        <p:tgtEl>
                                          <p:spTgt spid="7"/>
                                        </p:tgtEl>
                                      </p:cBhvr>
                                      <p:to x="100000" y="90000"/>
                                    </p:animScale>
                                    <p:animScale>
                                      <p:cBhvr>
                                        <p:cTn id="50" dur="83" decel="50000">
                                          <p:stCondLst>
                                            <p:cond delay="834"/>
                                          </p:stCondLst>
                                        </p:cTn>
                                        <p:tgtEl>
                                          <p:spTgt spid="7"/>
                                        </p:tgtEl>
                                      </p:cBhvr>
                                      <p:to x="100000" y="100000"/>
                                    </p:animScale>
                                    <p:animScale>
                                      <p:cBhvr>
                                        <p:cTn id="51" dur="13">
                                          <p:stCondLst>
                                            <p:cond delay="904"/>
                                          </p:stCondLst>
                                        </p:cTn>
                                        <p:tgtEl>
                                          <p:spTgt spid="7"/>
                                        </p:tgtEl>
                                      </p:cBhvr>
                                      <p:to x="100000" y="95000"/>
                                    </p:animScale>
                                    <p:animScale>
                                      <p:cBhvr>
                                        <p:cTn id="52" dur="83" decel="50000">
                                          <p:stCondLst>
                                            <p:cond delay="917"/>
                                          </p:stCondLst>
                                        </p:cTn>
                                        <p:tgtEl>
                                          <p:spTgt spid="7"/>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 presetClass="entr" presetSubtype="2" fill="hold" nodeType="clickEffect">
                                  <p:stCondLst>
                                    <p:cond delay="0"/>
                                  </p:stCondLst>
                                  <p:childTnLst>
                                    <p:set>
                                      <p:cBhvr>
                                        <p:cTn id="56" dur="1" fill="hold">
                                          <p:stCondLst>
                                            <p:cond delay="0"/>
                                          </p:stCondLst>
                                        </p:cTn>
                                        <p:tgtEl>
                                          <p:spTgt spid="28"/>
                                        </p:tgtEl>
                                        <p:attrNameLst>
                                          <p:attrName>style.visibility</p:attrName>
                                        </p:attrNameLst>
                                      </p:cBhvr>
                                      <p:to>
                                        <p:strVal val="visible"/>
                                      </p:to>
                                    </p:set>
                                    <p:anim calcmode="lin" valueType="num">
                                      <p:cBhvr additive="base">
                                        <p:cTn id="57" dur="500" fill="hold"/>
                                        <p:tgtEl>
                                          <p:spTgt spid="28"/>
                                        </p:tgtEl>
                                        <p:attrNameLst>
                                          <p:attrName>ppt_x</p:attrName>
                                        </p:attrNameLst>
                                      </p:cBhvr>
                                      <p:tavLst>
                                        <p:tav tm="0">
                                          <p:val>
                                            <p:strVal val="1+#ppt_w/2"/>
                                          </p:val>
                                        </p:tav>
                                        <p:tav tm="100000">
                                          <p:val>
                                            <p:strVal val="#ppt_x"/>
                                          </p:val>
                                        </p:tav>
                                      </p:tavLst>
                                    </p:anim>
                                    <p:anim calcmode="lin" valueType="num">
                                      <p:cBhvr additive="base">
                                        <p:cTn id="58" dur="500" fill="hold"/>
                                        <p:tgtEl>
                                          <p:spTgt spid="28"/>
                                        </p:tgtEl>
                                        <p:attrNameLst>
                                          <p:attrName>ppt_y</p:attrName>
                                        </p:attrNameLst>
                                      </p:cBhvr>
                                      <p:tavLst>
                                        <p:tav tm="0">
                                          <p:val>
                                            <p:strVal val="#ppt_y"/>
                                          </p:val>
                                        </p:tav>
                                        <p:tav tm="100000">
                                          <p:val>
                                            <p:strVal val="#ppt_y"/>
                                          </p:val>
                                        </p:tav>
                                      </p:tavLst>
                                    </p:anim>
                                  </p:childTnLst>
                                </p:cTn>
                              </p:par>
                              <p:par>
                                <p:cTn id="59" presetID="2" presetClass="entr" presetSubtype="2" fill="hold" nodeType="withEffect">
                                  <p:stCondLst>
                                    <p:cond delay="0"/>
                                  </p:stCondLst>
                                  <p:childTnLst>
                                    <p:set>
                                      <p:cBhvr>
                                        <p:cTn id="60" dur="1" fill="hold">
                                          <p:stCondLst>
                                            <p:cond delay="0"/>
                                          </p:stCondLst>
                                        </p:cTn>
                                        <p:tgtEl>
                                          <p:spTgt spid="2"/>
                                        </p:tgtEl>
                                        <p:attrNameLst>
                                          <p:attrName>style.visibility</p:attrName>
                                        </p:attrNameLst>
                                      </p:cBhvr>
                                      <p:to>
                                        <p:strVal val="visible"/>
                                      </p:to>
                                    </p:set>
                                    <p:anim calcmode="lin" valueType="num">
                                      <p:cBhvr additive="base">
                                        <p:cTn id="61" dur="500" fill="hold"/>
                                        <p:tgtEl>
                                          <p:spTgt spid="2"/>
                                        </p:tgtEl>
                                        <p:attrNameLst>
                                          <p:attrName>ppt_x</p:attrName>
                                        </p:attrNameLst>
                                      </p:cBhvr>
                                      <p:tavLst>
                                        <p:tav tm="0">
                                          <p:val>
                                            <p:strVal val="1+#ppt_w/2"/>
                                          </p:val>
                                        </p:tav>
                                        <p:tav tm="100000">
                                          <p:val>
                                            <p:strVal val="#ppt_x"/>
                                          </p:val>
                                        </p:tav>
                                      </p:tavLst>
                                    </p:anim>
                                    <p:anim calcmode="lin" valueType="num">
                                      <p:cBhvr additive="base">
                                        <p:cTn id="62"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2" fill="hold" nodeType="clickEffect">
                                  <p:stCondLst>
                                    <p:cond delay="0"/>
                                  </p:stCondLst>
                                  <p:childTnLst>
                                    <p:set>
                                      <p:cBhvr>
                                        <p:cTn id="66" dur="1" fill="hold">
                                          <p:stCondLst>
                                            <p:cond delay="0"/>
                                          </p:stCondLst>
                                        </p:cTn>
                                        <p:tgtEl>
                                          <p:spTgt spid="37"/>
                                        </p:tgtEl>
                                        <p:attrNameLst>
                                          <p:attrName>style.visibility</p:attrName>
                                        </p:attrNameLst>
                                      </p:cBhvr>
                                      <p:to>
                                        <p:strVal val="visible"/>
                                      </p:to>
                                    </p:set>
                                    <p:anim calcmode="lin" valueType="num">
                                      <p:cBhvr additive="base">
                                        <p:cTn id="67" dur="500" fill="hold"/>
                                        <p:tgtEl>
                                          <p:spTgt spid="37"/>
                                        </p:tgtEl>
                                        <p:attrNameLst>
                                          <p:attrName>ppt_x</p:attrName>
                                        </p:attrNameLst>
                                      </p:cBhvr>
                                      <p:tavLst>
                                        <p:tav tm="0">
                                          <p:val>
                                            <p:strVal val="1+#ppt_w/2"/>
                                          </p:val>
                                        </p:tav>
                                        <p:tav tm="100000">
                                          <p:val>
                                            <p:strVal val="#ppt_x"/>
                                          </p:val>
                                        </p:tav>
                                      </p:tavLst>
                                    </p:anim>
                                    <p:anim calcmode="lin" valueType="num">
                                      <p:cBhvr additive="base">
                                        <p:cTn id="68" dur="500" fill="hold"/>
                                        <p:tgtEl>
                                          <p:spTgt spid="37"/>
                                        </p:tgtEl>
                                        <p:attrNameLst>
                                          <p:attrName>ppt_y</p:attrName>
                                        </p:attrNameLst>
                                      </p:cBhvr>
                                      <p:tavLst>
                                        <p:tav tm="0">
                                          <p:val>
                                            <p:strVal val="#ppt_y"/>
                                          </p:val>
                                        </p:tav>
                                        <p:tav tm="100000">
                                          <p:val>
                                            <p:strVal val="#ppt_y"/>
                                          </p:val>
                                        </p:tav>
                                      </p:tavLst>
                                    </p:anim>
                                  </p:childTnLst>
                                </p:cTn>
                              </p:par>
                              <p:par>
                                <p:cTn id="69" presetID="2" presetClass="entr" presetSubtype="2" fill="hold" grpId="0" nodeType="withEffect">
                                  <p:stCondLst>
                                    <p:cond delay="0"/>
                                  </p:stCondLst>
                                  <p:childTnLst>
                                    <p:set>
                                      <p:cBhvr>
                                        <p:cTn id="70" dur="1" fill="hold">
                                          <p:stCondLst>
                                            <p:cond delay="0"/>
                                          </p:stCondLst>
                                        </p:cTn>
                                        <p:tgtEl>
                                          <p:spTgt spid="41"/>
                                        </p:tgtEl>
                                        <p:attrNameLst>
                                          <p:attrName>style.visibility</p:attrName>
                                        </p:attrNameLst>
                                      </p:cBhvr>
                                      <p:to>
                                        <p:strVal val="visible"/>
                                      </p:to>
                                    </p:set>
                                    <p:anim calcmode="lin" valueType="num">
                                      <p:cBhvr additive="base">
                                        <p:cTn id="71" dur="500" fill="hold"/>
                                        <p:tgtEl>
                                          <p:spTgt spid="41"/>
                                        </p:tgtEl>
                                        <p:attrNameLst>
                                          <p:attrName>ppt_x</p:attrName>
                                        </p:attrNameLst>
                                      </p:cBhvr>
                                      <p:tavLst>
                                        <p:tav tm="0">
                                          <p:val>
                                            <p:strVal val="1+#ppt_w/2"/>
                                          </p:val>
                                        </p:tav>
                                        <p:tav tm="100000">
                                          <p:val>
                                            <p:strVal val="#ppt_x"/>
                                          </p:val>
                                        </p:tav>
                                      </p:tavLst>
                                    </p:anim>
                                    <p:anim calcmode="lin" valueType="num">
                                      <p:cBhvr additive="base">
                                        <p:cTn id="72" dur="500" fill="hold"/>
                                        <p:tgtEl>
                                          <p:spTgt spid="41"/>
                                        </p:tgtEl>
                                        <p:attrNameLst>
                                          <p:attrName>ppt_y</p:attrName>
                                        </p:attrNameLst>
                                      </p:cBhvr>
                                      <p:tavLst>
                                        <p:tav tm="0">
                                          <p:val>
                                            <p:strVal val="#ppt_y"/>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2" fill="hold" nodeType="clickEffect">
                                  <p:stCondLst>
                                    <p:cond delay="0"/>
                                  </p:stCondLst>
                                  <p:childTnLst>
                                    <p:set>
                                      <p:cBhvr>
                                        <p:cTn id="76" dur="1" fill="hold">
                                          <p:stCondLst>
                                            <p:cond delay="0"/>
                                          </p:stCondLst>
                                        </p:cTn>
                                        <p:tgtEl>
                                          <p:spTgt spid="34"/>
                                        </p:tgtEl>
                                        <p:attrNameLst>
                                          <p:attrName>style.visibility</p:attrName>
                                        </p:attrNameLst>
                                      </p:cBhvr>
                                      <p:to>
                                        <p:strVal val="visible"/>
                                      </p:to>
                                    </p:set>
                                    <p:anim calcmode="lin" valueType="num">
                                      <p:cBhvr additive="base">
                                        <p:cTn id="77" dur="500" fill="hold"/>
                                        <p:tgtEl>
                                          <p:spTgt spid="34"/>
                                        </p:tgtEl>
                                        <p:attrNameLst>
                                          <p:attrName>ppt_x</p:attrName>
                                        </p:attrNameLst>
                                      </p:cBhvr>
                                      <p:tavLst>
                                        <p:tav tm="0">
                                          <p:val>
                                            <p:strVal val="1+#ppt_w/2"/>
                                          </p:val>
                                        </p:tav>
                                        <p:tav tm="100000">
                                          <p:val>
                                            <p:strVal val="#ppt_x"/>
                                          </p:val>
                                        </p:tav>
                                      </p:tavLst>
                                    </p:anim>
                                    <p:anim calcmode="lin" valueType="num">
                                      <p:cBhvr additive="base">
                                        <p:cTn id="78" dur="500" fill="hold"/>
                                        <p:tgtEl>
                                          <p:spTgt spid="34"/>
                                        </p:tgtEl>
                                        <p:attrNameLst>
                                          <p:attrName>ppt_y</p:attrName>
                                        </p:attrNameLst>
                                      </p:cBhvr>
                                      <p:tavLst>
                                        <p:tav tm="0">
                                          <p:val>
                                            <p:strVal val="#ppt_y"/>
                                          </p:val>
                                        </p:tav>
                                        <p:tav tm="100000">
                                          <p:val>
                                            <p:strVal val="#ppt_y"/>
                                          </p:val>
                                        </p:tav>
                                      </p:tavLst>
                                    </p:anim>
                                  </p:childTnLst>
                                </p:cTn>
                              </p:par>
                              <p:par>
                                <p:cTn id="79" presetID="2" presetClass="entr" presetSubtype="2" fill="hold" nodeType="withEffect">
                                  <p:stCondLst>
                                    <p:cond delay="0"/>
                                  </p:stCondLst>
                                  <p:childTnLst>
                                    <p:set>
                                      <p:cBhvr>
                                        <p:cTn id="80" dur="1" fill="hold">
                                          <p:stCondLst>
                                            <p:cond delay="0"/>
                                          </p:stCondLst>
                                        </p:cTn>
                                        <p:tgtEl>
                                          <p:spTgt spid="14"/>
                                        </p:tgtEl>
                                        <p:attrNameLst>
                                          <p:attrName>style.visibility</p:attrName>
                                        </p:attrNameLst>
                                      </p:cBhvr>
                                      <p:to>
                                        <p:strVal val="visible"/>
                                      </p:to>
                                    </p:set>
                                    <p:anim calcmode="lin" valueType="num">
                                      <p:cBhvr additive="base">
                                        <p:cTn id="81" dur="500" fill="hold"/>
                                        <p:tgtEl>
                                          <p:spTgt spid="14"/>
                                        </p:tgtEl>
                                        <p:attrNameLst>
                                          <p:attrName>ppt_x</p:attrName>
                                        </p:attrNameLst>
                                      </p:cBhvr>
                                      <p:tavLst>
                                        <p:tav tm="0">
                                          <p:val>
                                            <p:strVal val="1+#ppt_w/2"/>
                                          </p:val>
                                        </p:tav>
                                        <p:tav tm="100000">
                                          <p:val>
                                            <p:strVal val="#ppt_x"/>
                                          </p:val>
                                        </p:tav>
                                      </p:tavLst>
                                    </p:anim>
                                    <p:anim calcmode="lin" valueType="num">
                                      <p:cBhvr additive="base">
                                        <p:cTn id="82"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B96B5552-C106-44FB-BED2-8739C5ADD29E}"/>
              </a:ext>
            </a:extLst>
          </p:cNvPr>
          <p:cNvSpPr>
            <a:spLocks noGrp="1"/>
          </p:cNvSpPr>
          <p:nvPr>
            <p:ph type="sldNum" sz="quarter" idx="12"/>
          </p:nvPr>
        </p:nvSpPr>
        <p:spPr>
          <a:xfrm>
            <a:off x="9391929" y="6514366"/>
            <a:ext cx="2743200" cy="365125"/>
          </a:xfrm>
        </p:spPr>
        <p:txBody>
          <a:bodyPr vert="horz" lIns="91440" tIns="45720" rIns="91440" bIns="45720" rtlCol="0" anchor="ctr"/>
          <a:lstStyle/>
          <a:p>
            <a:fld id="{4D8946D9-692A-4714-839D-53234A93F90C}" type="slidenum">
              <a:rPr lang="fr-FR" sz="1400" b="1">
                <a:latin typeface="Century Gothic" panose="020B0502020202020204" pitchFamily="34" charset="0"/>
              </a:rPr>
              <a:pPr/>
              <a:t>4</a:t>
            </a:fld>
            <a:endParaRPr lang="fr-FR" sz="1400" b="1" dirty="0">
              <a:latin typeface="Century Gothic" panose="020B0502020202020204" pitchFamily="34" charset="0"/>
            </a:endParaRPr>
          </a:p>
        </p:txBody>
      </p:sp>
      <p:cxnSp>
        <p:nvCxnSpPr>
          <p:cNvPr id="6" name="Connecteur droit 5">
            <a:extLst>
              <a:ext uri="{FF2B5EF4-FFF2-40B4-BE49-F238E27FC236}">
                <a16:creationId xmlns:a16="http://schemas.microsoft.com/office/drawing/2014/main" id="{B4D2C8D9-62B0-49B4-9B26-3ED73F3B3D1B}"/>
              </a:ext>
            </a:extLst>
          </p:cNvPr>
          <p:cNvCxnSpPr/>
          <p:nvPr/>
        </p:nvCxnSpPr>
        <p:spPr>
          <a:xfrm>
            <a:off x="1099310" y="736603"/>
            <a:ext cx="10700952" cy="0"/>
          </a:xfrm>
          <a:prstGeom prst="line">
            <a:avLst/>
          </a:prstGeom>
          <a:ln w="114300" cmpd="thickThin"/>
        </p:spPr>
        <p:style>
          <a:lnRef idx="1">
            <a:schemeClr val="accent2"/>
          </a:lnRef>
          <a:fillRef idx="0">
            <a:schemeClr val="accent2"/>
          </a:fillRef>
          <a:effectRef idx="0">
            <a:schemeClr val="accent2"/>
          </a:effectRef>
          <a:fontRef idx="minor">
            <a:schemeClr val="tx1"/>
          </a:fontRef>
        </p:style>
      </p:cxnSp>
      <p:sp>
        <p:nvSpPr>
          <p:cNvPr id="7" name="Titre 1">
            <a:extLst>
              <a:ext uri="{FF2B5EF4-FFF2-40B4-BE49-F238E27FC236}">
                <a16:creationId xmlns:a16="http://schemas.microsoft.com/office/drawing/2014/main" id="{66C3E35D-E74F-48F8-B61E-B2B03590818A}"/>
              </a:ext>
            </a:extLst>
          </p:cNvPr>
          <p:cNvSpPr txBox="1">
            <a:spLocks/>
          </p:cNvSpPr>
          <p:nvPr/>
        </p:nvSpPr>
        <p:spPr>
          <a:xfrm>
            <a:off x="757526" y="865424"/>
            <a:ext cx="10751408" cy="365125"/>
          </a:xfrm>
          <a:prstGeom prst="rect">
            <a:avLst/>
          </a:prstGeom>
        </p:spPr>
        <p:txBody>
          <a:bodyPr vert="horz" lIns="91440" tIns="45720" rIns="91440" bIns="45720" rtlCol="0" anchor="b">
            <a:noAutofit/>
          </a:bodyPr>
          <a:lstStyle>
            <a:lvl1pPr indent="0" algn="ctr">
              <a:lnSpc>
                <a:spcPct val="100000"/>
              </a:lnSpc>
              <a:spcBef>
                <a:spcPts val="1000"/>
              </a:spcBef>
              <a:buFont typeface="Arial" panose="020B0604020202020204" pitchFamily="34" charset="0"/>
              <a:buNone/>
              <a:defRPr sz="2800" b="1">
                <a:solidFill>
                  <a:srgbClr val="E27100"/>
                </a:solidFill>
                <a:latin typeface="DM Sans" pitchFamily="34" charset="0"/>
                <a:ea typeface="DM Sans" pitchFamily="34" charset="-122"/>
                <a:cs typeface="DM Sans" pitchFamily="34" charset="-120"/>
              </a:defRPr>
            </a:lvl1pPr>
            <a:lvl2pPr indent="0">
              <a:lnSpc>
                <a:spcPct val="90000"/>
              </a:lnSpc>
              <a:spcBef>
                <a:spcPts val="500"/>
              </a:spcBef>
              <a:buFont typeface="Arial" panose="020B0604020202020204" pitchFamily="34" charset="0"/>
              <a:buNone/>
              <a:defRPr sz="2000" b="1"/>
            </a:lvl2pPr>
            <a:lvl3pPr indent="0">
              <a:lnSpc>
                <a:spcPct val="90000"/>
              </a:lnSpc>
              <a:spcBef>
                <a:spcPts val="500"/>
              </a:spcBef>
              <a:buFont typeface="Arial" panose="020B0604020202020204" pitchFamily="34" charset="0"/>
              <a:buNone/>
              <a:defRPr b="1"/>
            </a:lvl3pPr>
            <a:lvl4pPr indent="0">
              <a:lnSpc>
                <a:spcPct val="90000"/>
              </a:lnSpc>
              <a:spcBef>
                <a:spcPts val="500"/>
              </a:spcBef>
              <a:buFont typeface="Arial" panose="020B0604020202020204" pitchFamily="34" charset="0"/>
              <a:buNone/>
              <a:defRPr sz="1600" b="1"/>
            </a:lvl4pPr>
            <a:lvl5pPr indent="0">
              <a:lnSpc>
                <a:spcPct val="90000"/>
              </a:lnSpc>
              <a:spcBef>
                <a:spcPts val="500"/>
              </a:spcBef>
              <a:buFont typeface="Arial" panose="020B0604020202020204" pitchFamily="34" charset="0"/>
              <a:buNone/>
              <a:defRPr sz="1600" b="1"/>
            </a:lvl5pPr>
            <a:lvl6pPr indent="0">
              <a:lnSpc>
                <a:spcPct val="90000"/>
              </a:lnSpc>
              <a:spcBef>
                <a:spcPts val="500"/>
              </a:spcBef>
              <a:buFont typeface="Arial" panose="020B0604020202020204" pitchFamily="34" charset="0"/>
              <a:buNone/>
              <a:defRPr sz="1600" b="1"/>
            </a:lvl6pPr>
            <a:lvl7pPr indent="0">
              <a:lnSpc>
                <a:spcPct val="90000"/>
              </a:lnSpc>
              <a:spcBef>
                <a:spcPts val="500"/>
              </a:spcBef>
              <a:buFont typeface="Arial" panose="020B0604020202020204" pitchFamily="34" charset="0"/>
              <a:buNone/>
              <a:defRPr sz="1600" b="1"/>
            </a:lvl7pPr>
            <a:lvl8pPr indent="0">
              <a:lnSpc>
                <a:spcPct val="90000"/>
              </a:lnSpc>
              <a:spcBef>
                <a:spcPts val="500"/>
              </a:spcBef>
              <a:buFont typeface="Arial" panose="020B0604020202020204" pitchFamily="34" charset="0"/>
              <a:buNone/>
              <a:defRPr sz="1600" b="1"/>
            </a:lvl8pPr>
            <a:lvl9pPr indent="0">
              <a:lnSpc>
                <a:spcPct val="90000"/>
              </a:lnSpc>
              <a:spcBef>
                <a:spcPts val="500"/>
              </a:spcBef>
              <a:buFont typeface="Arial" panose="020B0604020202020204" pitchFamily="34" charset="0"/>
              <a:buNone/>
              <a:defRPr sz="1600" b="1"/>
            </a:lvl9pPr>
          </a:lstStyle>
          <a:p>
            <a:r>
              <a:rPr lang="fr-FR" dirty="0"/>
              <a:t>b - Droit de visite (Art 12 LPF) </a:t>
            </a:r>
          </a:p>
        </p:txBody>
      </p:sp>
      <p:pic>
        <p:nvPicPr>
          <p:cNvPr id="38" name="Image 37">
            <a:extLst>
              <a:ext uri="{FF2B5EF4-FFF2-40B4-BE49-F238E27FC236}">
                <a16:creationId xmlns:a16="http://schemas.microsoft.com/office/drawing/2014/main" id="{DE6CFD2A-BF99-4B63-9210-56E1275B83D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6218" y="5077393"/>
            <a:ext cx="928100" cy="928100"/>
          </a:xfrm>
          <a:prstGeom prst="rect">
            <a:avLst/>
          </a:prstGeom>
        </p:spPr>
      </p:pic>
      <p:pic>
        <p:nvPicPr>
          <p:cNvPr id="40" name="Image 39">
            <a:extLst>
              <a:ext uri="{FF2B5EF4-FFF2-40B4-BE49-F238E27FC236}">
                <a16:creationId xmlns:a16="http://schemas.microsoft.com/office/drawing/2014/main" id="{7AE17136-2765-439D-9776-4C570C9ACF7F}"/>
              </a:ext>
            </a:extLst>
          </p:cNvPr>
          <p:cNvPicPr>
            <a:picLocks noChangeAspect="1"/>
          </p:cNvPicPr>
          <p:nvPr/>
        </p:nvPicPr>
        <p:blipFill>
          <a:blip r:embed="rId3" cstate="print">
            <a:extLst>
              <a:ext uri="{BEBA8EAE-BF5A-486C-A8C5-ECC9F3942E4B}">
                <a14:imgProps xmlns:a14="http://schemas.microsoft.com/office/drawing/2010/main">
                  <a14:imgLayer r:embed="rId4">
                    <a14:imgEffect>
                      <a14:backgroundRemoval t="131" b="100000" l="0" r="99302">
                        <a14:foregroundMark x1="28140" y1="16535" x2="28140" y2="16535"/>
                        <a14:foregroundMark x1="28140" y1="16535" x2="22442" y2="8793"/>
                        <a14:foregroundMark x1="76628" y1="13517" x2="75233" y2="19291"/>
                        <a14:foregroundMark x1="69070" y1="29265" x2="67093" y2="40682"/>
                        <a14:foregroundMark x1="75465" y1="30709" x2="75465" y2="30709"/>
                        <a14:foregroundMark x1="76977" y1="30971" x2="76977" y2="30971"/>
                        <a14:foregroundMark x1="76628" y1="40420" x2="76628" y2="40420"/>
                        <a14:foregroundMark x1="80814" y1="63386" x2="73953" y2="63648"/>
                        <a14:foregroundMark x1="58488" y1="62336" x2="58488" y2="62336"/>
                        <a14:foregroundMark x1="21977" y1="79134" x2="30000" y2="79396"/>
                        <a14:foregroundMark x1="80814" y1="82546" x2="86512" y2="82546"/>
                      </a14:backgroundRemoval>
                    </a14:imgEffect>
                  </a14:imgLayer>
                </a14:imgProps>
              </a:ext>
              <a:ext uri="{28A0092B-C50C-407E-A947-70E740481C1C}">
                <a14:useLocalDpi xmlns:a14="http://schemas.microsoft.com/office/drawing/2010/main" val="0"/>
              </a:ext>
            </a:extLst>
          </a:blip>
          <a:stretch>
            <a:fillRect/>
          </a:stretch>
        </p:blipFill>
        <p:spPr>
          <a:xfrm>
            <a:off x="10096038" y="5349530"/>
            <a:ext cx="1704665" cy="1510412"/>
          </a:xfrm>
          <a:prstGeom prst="rect">
            <a:avLst/>
          </a:prstGeom>
        </p:spPr>
      </p:pic>
      <p:pic>
        <p:nvPicPr>
          <p:cNvPr id="48" name="Image 47">
            <a:extLst>
              <a:ext uri="{FF2B5EF4-FFF2-40B4-BE49-F238E27FC236}">
                <a16:creationId xmlns:a16="http://schemas.microsoft.com/office/drawing/2014/main" id="{454D9137-70EC-4E09-9DD2-EDFE8FC93DE0}"/>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0" b="99600" l="0" r="100000">
                        <a14:foregroundMark x1="49160" y1="20400" x2="49160" y2="20400"/>
                        <a14:foregroundMark x1="34454" y1="28800" x2="34454" y2="28800"/>
                        <a14:foregroundMark x1="72689" y1="26400" x2="72689" y2="26400"/>
                        <a14:foregroundMark x1="73529" y1="41200" x2="73529" y2="41200"/>
                        <a14:foregroundMark x1="72689" y1="56800" x2="72689" y2="56800"/>
                        <a14:foregroundMark x1="74370" y1="80000" x2="74370" y2="80000"/>
                        <a14:foregroundMark x1="67227" y1="79200" x2="67227" y2="79200"/>
                        <a14:foregroundMark x1="55462" y1="51200" x2="55462" y2="51200"/>
                        <a14:foregroundMark x1="63025" y1="56800" x2="63025" y2="56800"/>
                        <a14:foregroundMark x1="49580" y1="51200" x2="49580" y2="51200"/>
                        <a14:foregroundMark x1="24370" y1="54000" x2="24370" y2="54000"/>
                        <a14:foregroundMark x1="31092" y1="80000" x2="31092" y2="80000"/>
                        <a14:foregroundMark x1="37815" y1="80800" x2="37815" y2="80800"/>
                      </a14:backgroundRemoval>
                    </a14:imgEffect>
                  </a14:imgLayer>
                </a14:imgProps>
              </a:ext>
              <a:ext uri="{28A0092B-C50C-407E-A947-70E740481C1C}">
                <a14:useLocalDpi xmlns:a14="http://schemas.microsoft.com/office/drawing/2010/main" val="0"/>
              </a:ext>
            </a:extLst>
          </a:blip>
          <a:stretch>
            <a:fillRect/>
          </a:stretch>
        </p:blipFill>
        <p:spPr>
          <a:xfrm>
            <a:off x="3841660" y="5045939"/>
            <a:ext cx="1762807" cy="1851688"/>
          </a:xfrm>
          <a:prstGeom prst="rect">
            <a:avLst/>
          </a:prstGeom>
        </p:spPr>
      </p:pic>
      <p:pic>
        <p:nvPicPr>
          <p:cNvPr id="50" name="Image 49">
            <a:extLst>
              <a:ext uri="{FF2B5EF4-FFF2-40B4-BE49-F238E27FC236}">
                <a16:creationId xmlns:a16="http://schemas.microsoft.com/office/drawing/2014/main" id="{FBE0D5E2-C3ED-43A1-B11E-AE67C9682226}"/>
              </a:ext>
            </a:extLst>
          </p:cNvPr>
          <p:cNvPicPr>
            <a:picLocks noChangeAspect="1"/>
          </p:cNvPicPr>
          <p:nvPr/>
        </p:nvPicPr>
        <p:blipFill>
          <a:blip r:embed="rId7" cstate="print">
            <a:extLst>
              <a:ext uri="{BEBA8EAE-BF5A-486C-A8C5-ECC9F3942E4B}">
                <a14:imgProps xmlns:a14="http://schemas.microsoft.com/office/drawing/2010/main">
                  <a14:imgLayer r:embed="rId8">
                    <a14:imgEffect>
                      <a14:backgroundRemoval t="1249" b="99688" l="0" r="100000">
                        <a14:foregroundMark x1="83780" y1="9157" x2="83780" y2="9157"/>
                        <a14:foregroundMark x1="47073" y1="19667" x2="47073" y2="19667"/>
                        <a14:foregroundMark x1="17805" y1="10198" x2="17805" y2="10198"/>
                      </a14:backgroundRemoval>
                    </a14:imgEffect>
                  </a14:imgLayer>
                </a14:imgProps>
              </a:ext>
              <a:ext uri="{28A0092B-C50C-407E-A947-70E740481C1C}">
                <a14:useLocalDpi xmlns:a14="http://schemas.microsoft.com/office/drawing/2010/main" val="0"/>
              </a:ext>
            </a:extLst>
          </a:blip>
          <a:stretch>
            <a:fillRect/>
          </a:stretch>
        </p:blipFill>
        <p:spPr>
          <a:xfrm>
            <a:off x="164753" y="3013727"/>
            <a:ext cx="1050761" cy="1231440"/>
          </a:xfrm>
          <a:prstGeom prst="rect">
            <a:avLst/>
          </a:prstGeom>
        </p:spPr>
      </p:pic>
      <p:pic>
        <p:nvPicPr>
          <p:cNvPr id="54" name="Image 53">
            <a:extLst>
              <a:ext uri="{FF2B5EF4-FFF2-40B4-BE49-F238E27FC236}">
                <a16:creationId xmlns:a16="http://schemas.microsoft.com/office/drawing/2014/main" id="{BC7AC2E5-FDC0-4133-B3C7-168A017B73D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841659" y="1343442"/>
            <a:ext cx="2504951" cy="2047157"/>
          </a:xfrm>
          <a:prstGeom prst="rect">
            <a:avLst/>
          </a:prstGeom>
        </p:spPr>
      </p:pic>
      <p:sp>
        <p:nvSpPr>
          <p:cNvPr id="55" name="ZoneTexte 54">
            <a:extLst>
              <a:ext uri="{FF2B5EF4-FFF2-40B4-BE49-F238E27FC236}">
                <a16:creationId xmlns:a16="http://schemas.microsoft.com/office/drawing/2014/main" id="{D24E3E35-7336-4ED5-B964-58AC682E32DE}"/>
              </a:ext>
            </a:extLst>
          </p:cNvPr>
          <p:cNvSpPr txBox="1"/>
          <p:nvPr/>
        </p:nvSpPr>
        <p:spPr>
          <a:xfrm>
            <a:off x="-201520" y="4245167"/>
            <a:ext cx="1763177" cy="338554"/>
          </a:xfrm>
          <a:prstGeom prst="rect">
            <a:avLst/>
          </a:prstGeom>
          <a:noFill/>
        </p:spPr>
        <p:txBody>
          <a:bodyPr wrap="square" rtlCol="0">
            <a:spAutoFit/>
          </a:bodyPr>
          <a:lstStyle/>
          <a:p>
            <a:pPr algn="ctr"/>
            <a:r>
              <a:rPr lang="fr-FR" sz="1600" b="1" dirty="0">
                <a:latin typeface="Century Gothic" panose="020B0502020202020204" pitchFamily="34" charset="0"/>
              </a:rPr>
              <a:t>Brigade DGI</a:t>
            </a:r>
          </a:p>
        </p:txBody>
      </p:sp>
      <p:sp>
        <p:nvSpPr>
          <p:cNvPr id="56" name="ZoneTexte 55">
            <a:extLst>
              <a:ext uri="{FF2B5EF4-FFF2-40B4-BE49-F238E27FC236}">
                <a16:creationId xmlns:a16="http://schemas.microsoft.com/office/drawing/2014/main" id="{688D23DC-AC18-4B4F-9FEC-3BF26C56F022}"/>
              </a:ext>
            </a:extLst>
          </p:cNvPr>
          <p:cNvSpPr txBox="1"/>
          <p:nvPr/>
        </p:nvSpPr>
        <p:spPr>
          <a:xfrm>
            <a:off x="-263761" y="5987613"/>
            <a:ext cx="1763177" cy="338554"/>
          </a:xfrm>
          <a:prstGeom prst="rect">
            <a:avLst/>
          </a:prstGeom>
          <a:noFill/>
        </p:spPr>
        <p:txBody>
          <a:bodyPr wrap="square" rtlCol="0">
            <a:spAutoFit/>
          </a:bodyPr>
          <a:lstStyle/>
          <a:p>
            <a:pPr algn="ctr"/>
            <a:r>
              <a:rPr lang="fr-FR" sz="1600" b="1" dirty="0">
                <a:latin typeface="Century Gothic" panose="020B0502020202020204" pitchFamily="34" charset="0"/>
              </a:rPr>
              <a:t>OPJ</a:t>
            </a:r>
          </a:p>
        </p:txBody>
      </p:sp>
      <p:sp>
        <p:nvSpPr>
          <p:cNvPr id="57" name="Signe Plus 56">
            <a:extLst>
              <a:ext uri="{FF2B5EF4-FFF2-40B4-BE49-F238E27FC236}">
                <a16:creationId xmlns:a16="http://schemas.microsoft.com/office/drawing/2014/main" id="{AF3579B8-3C59-4271-A01E-A796E2A30BBC}"/>
              </a:ext>
            </a:extLst>
          </p:cNvPr>
          <p:cNvSpPr/>
          <p:nvPr/>
        </p:nvSpPr>
        <p:spPr>
          <a:xfrm>
            <a:off x="441026" y="4656962"/>
            <a:ext cx="379231" cy="365125"/>
          </a:xfrm>
          <a:prstGeom prst="mathPlus">
            <a:avLst/>
          </a:prstGeom>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58" name="Flèche : bas 57">
            <a:extLst>
              <a:ext uri="{FF2B5EF4-FFF2-40B4-BE49-F238E27FC236}">
                <a16:creationId xmlns:a16="http://schemas.microsoft.com/office/drawing/2014/main" id="{A3D7BCDD-4E4D-4585-910D-74659623EE07}"/>
              </a:ext>
            </a:extLst>
          </p:cNvPr>
          <p:cNvSpPr/>
          <p:nvPr/>
        </p:nvSpPr>
        <p:spPr>
          <a:xfrm rot="14526945">
            <a:off x="2116113" y="2764789"/>
            <a:ext cx="564736" cy="1767635"/>
          </a:xfrm>
          <a:prstGeom prst="downArrow">
            <a:avLst/>
          </a:prstGeom>
          <a:solidFill>
            <a:schemeClr val="accent6">
              <a:lumMod val="60000"/>
              <a:lumOff val="40000"/>
            </a:schemeClr>
          </a:solidFill>
          <a:ln>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59" name="ZoneTexte 58">
            <a:extLst>
              <a:ext uri="{FF2B5EF4-FFF2-40B4-BE49-F238E27FC236}">
                <a16:creationId xmlns:a16="http://schemas.microsoft.com/office/drawing/2014/main" id="{1043F50B-1699-42DD-9EF7-C9E3E10B5E4A}"/>
              </a:ext>
            </a:extLst>
          </p:cNvPr>
          <p:cNvSpPr txBox="1"/>
          <p:nvPr/>
        </p:nvSpPr>
        <p:spPr>
          <a:xfrm>
            <a:off x="225656" y="2104556"/>
            <a:ext cx="3271675" cy="830997"/>
          </a:xfrm>
          <a:prstGeom prst="rect">
            <a:avLst/>
          </a:prstGeom>
          <a:noFill/>
        </p:spPr>
        <p:txBody>
          <a:bodyPr wrap="square" rtlCol="0">
            <a:spAutoFit/>
          </a:bodyPr>
          <a:lstStyle/>
          <a:p>
            <a:pPr algn="ctr"/>
            <a:r>
              <a:rPr lang="fr-FR" sz="1600" b="1" dirty="0">
                <a:latin typeface="Century Gothic" panose="020B0502020202020204" pitchFamily="34" charset="0"/>
              </a:rPr>
              <a:t>Arrivée de l’équipe sur les lieux de détention des documents relatifs à la fraude présumée.</a:t>
            </a:r>
          </a:p>
        </p:txBody>
      </p:sp>
      <p:sp>
        <p:nvSpPr>
          <p:cNvPr id="60" name="Ellipse 59">
            <a:extLst>
              <a:ext uri="{FF2B5EF4-FFF2-40B4-BE49-F238E27FC236}">
                <a16:creationId xmlns:a16="http://schemas.microsoft.com/office/drawing/2014/main" id="{1D24D44E-28C2-46FD-9278-11FFBF87A47C}"/>
              </a:ext>
            </a:extLst>
          </p:cNvPr>
          <p:cNvSpPr/>
          <p:nvPr/>
        </p:nvSpPr>
        <p:spPr>
          <a:xfrm>
            <a:off x="1338036" y="1469042"/>
            <a:ext cx="607582" cy="607582"/>
          </a:xfrm>
          <a:prstGeom prst="ellipse">
            <a:avLst/>
          </a:prstGeom>
          <a:solidFill>
            <a:srgbClr val="E27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Century Gothic" panose="020B0502020202020204" pitchFamily="34" charset="0"/>
              </a:rPr>
              <a:t>1</a:t>
            </a:r>
          </a:p>
        </p:txBody>
      </p:sp>
      <p:sp>
        <p:nvSpPr>
          <p:cNvPr id="61" name="Flèche : bas 60">
            <a:extLst>
              <a:ext uri="{FF2B5EF4-FFF2-40B4-BE49-F238E27FC236}">
                <a16:creationId xmlns:a16="http://schemas.microsoft.com/office/drawing/2014/main" id="{F03AD2E4-AB56-415D-860D-8039CAA82647}"/>
              </a:ext>
            </a:extLst>
          </p:cNvPr>
          <p:cNvSpPr/>
          <p:nvPr/>
        </p:nvSpPr>
        <p:spPr>
          <a:xfrm>
            <a:off x="4448778" y="3404711"/>
            <a:ext cx="564736" cy="1464947"/>
          </a:xfrm>
          <a:prstGeom prst="downArrow">
            <a:avLst/>
          </a:prstGeom>
          <a:solidFill>
            <a:schemeClr val="accent6">
              <a:lumMod val="60000"/>
              <a:lumOff val="40000"/>
            </a:schemeClr>
          </a:solidFill>
          <a:ln>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64" name="Flèche : bas 63">
            <a:extLst>
              <a:ext uri="{FF2B5EF4-FFF2-40B4-BE49-F238E27FC236}">
                <a16:creationId xmlns:a16="http://schemas.microsoft.com/office/drawing/2014/main" id="{04DEC4E6-BE79-40DC-8B7F-0679773874E9}"/>
              </a:ext>
            </a:extLst>
          </p:cNvPr>
          <p:cNvSpPr/>
          <p:nvPr/>
        </p:nvSpPr>
        <p:spPr>
          <a:xfrm rot="13550256">
            <a:off x="5850862" y="4313814"/>
            <a:ext cx="564736" cy="1464947"/>
          </a:xfrm>
          <a:prstGeom prst="downArrow">
            <a:avLst/>
          </a:prstGeom>
          <a:solidFill>
            <a:schemeClr val="accent6">
              <a:lumMod val="60000"/>
              <a:lumOff val="40000"/>
            </a:schemeClr>
          </a:solidFill>
          <a:ln>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66" name="ZoneTexte 65">
            <a:extLst>
              <a:ext uri="{FF2B5EF4-FFF2-40B4-BE49-F238E27FC236}">
                <a16:creationId xmlns:a16="http://schemas.microsoft.com/office/drawing/2014/main" id="{C5CF744A-BC22-4086-9A8D-AC2B704517BD}"/>
              </a:ext>
            </a:extLst>
          </p:cNvPr>
          <p:cNvSpPr txBox="1"/>
          <p:nvPr/>
        </p:nvSpPr>
        <p:spPr>
          <a:xfrm>
            <a:off x="5970167" y="3389732"/>
            <a:ext cx="2876034" cy="1077218"/>
          </a:xfrm>
          <a:prstGeom prst="rect">
            <a:avLst/>
          </a:prstGeom>
          <a:noFill/>
        </p:spPr>
        <p:txBody>
          <a:bodyPr wrap="square" rtlCol="0">
            <a:spAutoFit/>
          </a:bodyPr>
          <a:lstStyle/>
          <a:p>
            <a:pPr algn="just"/>
            <a:r>
              <a:rPr lang="fr-FR" sz="1600" b="1" dirty="0">
                <a:latin typeface="Century Gothic" panose="020B0502020202020204" pitchFamily="34" charset="0"/>
              </a:rPr>
              <a:t>Recherche et saisie de documents et fichiers (physiques et  numériques)  consolidant les infractions.</a:t>
            </a:r>
          </a:p>
        </p:txBody>
      </p:sp>
      <p:sp>
        <p:nvSpPr>
          <p:cNvPr id="67" name="Ellipse 66">
            <a:extLst>
              <a:ext uri="{FF2B5EF4-FFF2-40B4-BE49-F238E27FC236}">
                <a16:creationId xmlns:a16="http://schemas.microsoft.com/office/drawing/2014/main" id="{709D368D-617C-4A7E-8ADC-F5301206CA3B}"/>
              </a:ext>
            </a:extLst>
          </p:cNvPr>
          <p:cNvSpPr/>
          <p:nvPr/>
        </p:nvSpPr>
        <p:spPr>
          <a:xfrm>
            <a:off x="7235283" y="4478612"/>
            <a:ext cx="607582" cy="607582"/>
          </a:xfrm>
          <a:prstGeom prst="ellipse">
            <a:avLst/>
          </a:prstGeom>
          <a:solidFill>
            <a:srgbClr val="E27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Century Gothic" panose="020B0502020202020204" pitchFamily="34" charset="0"/>
              </a:rPr>
              <a:t>3</a:t>
            </a:r>
          </a:p>
        </p:txBody>
      </p:sp>
      <p:sp>
        <p:nvSpPr>
          <p:cNvPr id="68" name="Ellipse 67">
            <a:extLst>
              <a:ext uri="{FF2B5EF4-FFF2-40B4-BE49-F238E27FC236}">
                <a16:creationId xmlns:a16="http://schemas.microsoft.com/office/drawing/2014/main" id="{01BB3B12-3327-42F4-AE28-D407D3465A91}"/>
              </a:ext>
            </a:extLst>
          </p:cNvPr>
          <p:cNvSpPr/>
          <p:nvPr/>
        </p:nvSpPr>
        <p:spPr>
          <a:xfrm>
            <a:off x="10328487" y="3833393"/>
            <a:ext cx="619883" cy="607582"/>
          </a:xfrm>
          <a:prstGeom prst="ellipse">
            <a:avLst/>
          </a:prstGeom>
          <a:solidFill>
            <a:srgbClr val="E27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Century Gothic" panose="020B0502020202020204" pitchFamily="34" charset="0"/>
              </a:rPr>
              <a:t>4</a:t>
            </a:r>
          </a:p>
        </p:txBody>
      </p:sp>
      <p:sp>
        <p:nvSpPr>
          <p:cNvPr id="69" name="ZoneTexte 68">
            <a:extLst>
              <a:ext uri="{FF2B5EF4-FFF2-40B4-BE49-F238E27FC236}">
                <a16:creationId xmlns:a16="http://schemas.microsoft.com/office/drawing/2014/main" id="{A1F8A118-949F-4305-A43D-E16F0175846D}"/>
              </a:ext>
            </a:extLst>
          </p:cNvPr>
          <p:cNvSpPr txBox="1"/>
          <p:nvPr/>
        </p:nvSpPr>
        <p:spPr>
          <a:xfrm>
            <a:off x="1488735" y="4583721"/>
            <a:ext cx="2711521" cy="1077218"/>
          </a:xfrm>
          <a:prstGeom prst="rect">
            <a:avLst/>
          </a:prstGeom>
          <a:noFill/>
        </p:spPr>
        <p:txBody>
          <a:bodyPr wrap="square" rtlCol="0">
            <a:spAutoFit/>
          </a:bodyPr>
          <a:lstStyle/>
          <a:p>
            <a:pPr algn="ctr"/>
            <a:r>
              <a:rPr lang="fr-FR" sz="1600" b="1" dirty="0">
                <a:latin typeface="Century Gothic" panose="020B0502020202020204" pitchFamily="34" charset="0"/>
              </a:rPr>
              <a:t>Déclinaison d’identité et précision de l’objet de présence (Habilitation servie au contribuable).</a:t>
            </a:r>
          </a:p>
        </p:txBody>
      </p:sp>
      <p:sp>
        <p:nvSpPr>
          <p:cNvPr id="70" name="Ellipse 69">
            <a:extLst>
              <a:ext uri="{FF2B5EF4-FFF2-40B4-BE49-F238E27FC236}">
                <a16:creationId xmlns:a16="http://schemas.microsoft.com/office/drawing/2014/main" id="{2999D0E5-04A4-44A8-AF56-6A0DA8896D67}"/>
              </a:ext>
            </a:extLst>
          </p:cNvPr>
          <p:cNvSpPr/>
          <p:nvPr/>
        </p:nvSpPr>
        <p:spPr>
          <a:xfrm>
            <a:off x="2589522" y="3975411"/>
            <a:ext cx="607582" cy="607582"/>
          </a:xfrm>
          <a:prstGeom prst="ellipse">
            <a:avLst/>
          </a:prstGeom>
          <a:solidFill>
            <a:srgbClr val="E27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latin typeface="Century Gothic" panose="020B0502020202020204" pitchFamily="34" charset="0"/>
              </a:rPr>
              <a:t>2</a:t>
            </a:r>
          </a:p>
        </p:txBody>
      </p:sp>
      <p:pic>
        <p:nvPicPr>
          <p:cNvPr id="71" name="Image 70">
            <a:extLst>
              <a:ext uri="{FF2B5EF4-FFF2-40B4-BE49-F238E27FC236}">
                <a16:creationId xmlns:a16="http://schemas.microsoft.com/office/drawing/2014/main" id="{4834CEF2-7760-446E-8062-92ABE320690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91331" y="2502722"/>
            <a:ext cx="926278" cy="926278"/>
          </a:xfrm>
          <a:prstGeom prst="rect">
            <a:avLst/>
          </a:prstGeom>
        </p:spPr>
      </p:pic>
      <p:pic>
        <p:nvPicPr>
          <p:cNvPr id="72" name="Image 71">
            <a:extLst>
              <a:ext uri="{FF2B5EF4-FFF2-40B4-BE49-F238E27FC236}">
                <a16:creationId xmlns:a16="http://schemas.microsoft.com/office/drawing/2014/main" id="{394C331F-0200-4679-86ED-3072A95F26CD}"/>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r="10831"/>
          <a:stretch/>
        </p:blipFill>
        <p:spPr>
          <a:xfrm>
            <a:off x="7762330" y="2451992"/>
            <a:ext cx="985331" cy="952719"/>
          </a:xfrm>
          <a:prstGeom prst="rect">
            <a:avLst/>
          </a:prstGeom>
        </p:spPr>
      </p:pic>
      <p:sp>
        <p:nvSpPr>
          <p:cNvPr id="75" name="ZoneTexte 74">
            <a:extLst>
              <a:ext uri="{FF2B5EF4-FFF2-40B4-BE49-F238E27FC236}">
                <a16:creationId xmlns:a16="http://schemas.microsoft.com/office/drawing/2014/main" id="{F316F788-E77D-46C7-933D-D26697BCAAB9}"/>
              </a:ext>
            </a:extLst>
          </p:cNvPr>
          <p:cNvSpPr txBox="1"/>
          <p:nvPr/>
        </p:nvSpPr>
        <p:spPr>
          <a:xfrm>
            <a:off x="9145519" y="4431398"/>
            <a:ext cx="3066063" cy="1077218"/>
          </a:xfrm>
          <a:prstGeom prst="rect">
            <a:avLst/>
          </a:prstGeom>
          <a:noFill/>
        </p:spPr>
        <p:txBody>
          <a:bodyPr wrap="square" rtlCol="0">
            <a:spAutoFit/>
          </a:bodyPr>
          <a:lstStyle/>
          <a:p>
            <a:pPr algn="just"/>
            <a:r>
              <a:rPr lang="fr-FR" sz="1600" b="1" dirty="0">
                <a:latin typeface="Century Gothic" panose="020B0502020202020204" pitchFamily="34" charset="0"/>
              </a:rPr>
              <a:t>Remplissage des pièces de procédure (Procès-verbal, inventaire des pièces saisies, convocation, etc.)</a:t>
            </a:r>
          </a:p>
        </p:txBody>
      </p:sp>
      <p:sp>
        <p:nvSpPr>
          <p:cNvPr id="76" name="Flèche : bas 75">
            <a:extLst>
              <a:ext uri="{FF2B5EF4-FFF2-40B4-BE49-F238E27FC236}">
                <a16:creationId xmlns:a16="http://schemas.microsoft.com/office/drawing/2014/main" id="{9FDE622C-DACD-4CBE-9E90-C6A7D71CB8F3}"/>
              </a:ext>
            </a:extLst>
          </p:cNvPr>
          <p:cNvSpPr/>
          <p:nvPr/>
        </p:nvSpPr>
        <p:spPr>
          <a:xfrm rot="18398048">
            <a:off x="9184997" y="3207434"/>
            <a:ext cx="564736" cy="1053919"/>
          </a:xfrm>
          <a:prstGeom prst="downArrow">
            <a:avLst/>
          </a:prstGeom>
          <a:solidFill>
            <a:schemeClr val="accent6">
              <a:lumMod val="60000"/>
              <a:lumOff val="40000"/>
            </a:schemeClr>
          </a:solidFill>
          <a:ln>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30" name="Titre 1">
            <a:extLst>
              <a:ext uri="{FF2B5EF4-FFF2-40B4-BE49-F238E27FC236}">
                <a16:creationId xmlns:a16="http://schemas.microsoft.com/office/drawing/2014/main" id="{BAA60A0A-7348-4555-8785-6088A71C249F}"/>
              </a:ext>
            </a:extLst>
          </p:cNvPr>
          <p:cNvSpPr>
            <a:spLocks noGrp="1"/>
          </p:cNvSpPr>
          <p:nvPr>
            <p:ph type="title"/>
          </p:nvPr>
        </p:nvSpPr>
        <p:spPr>
          <a:xfrm>
            <a:off x="2617999" y="204975"/>
            <a:ext cx="7478039" cy="628429"/>
          </a:xfrm>
        </p:spPr>
        <p:txBody>
          <a:bodyPr>
            <a:normAutofit fontScale="90000"/>
          </a:bodyPr>
          <a:lstStyle/>
          <a:p>
            <a:pPr algn="ctr"/>
            <a:r>
              <a:rPr lang="fr-FR" sz="4000" b="1" dirty="0">
                <a:latin typeface="Century Gothic" panose="020B0502020202020204" pitchFamily="34" charset="0"/>
              </a:rPr>
              <a:t>2</a:t>
            </a:r>
            <a:r>
              <a:rPr lang="fr-FR" sz="4000" b="1" dirty="0" smtClean="0">
                <a:latin typeface="Century Gothic" panose="020B0502020202020204" pitchFamily="34" charset="0"/>
              </a:rPr>
              <a:t>. </a:t>
            </a:r>
            <a:r>
              <a:rPr lang="fr-FR" sz="4000" b="1" dirty="0">
                <a:latin typeface="Century Gothic" panose="020B0502020202020204" pitchFamily="34" charset="0"/>
                <a:ea typeface="Roboto"/>
                <a:cs typeface="Roboto"/>
                <a:sym typeface="Roboto"/>
              </a:rPr>
              <a:t>TECHNIQUES </a:t>
            </a:r>
            <a:r>
              <a:rPr lang="fr-FR" sz="4000" b="1" dirty="0" smtClean="0">
                <a:latin typeface="Century Gothic" panose="020B0502020202020204" pitchFamily="34" charset="0"/>
                <a:ea typeface="Roboto"/>
                <a:cs typeface="Roboto"/>
                <a:sym typeface="Roboto"/>
              </a:rPr>
              <a:t>D’INVESTIGATION</a:t>
            </a:r>
            <a:r>
              <a:rPr lang="fr-FR" sz="4000" b="1" dirty="0">
                <a:latin typeface="Century Gothic" panose="020B0502020202020204" pitchFamily="34" charset="0"/>
                <a:ea typeface="Roboto"/>
                <a:cs typeface="Roboto"/>
                <a:sym typeface="Roboto"/>
              </a:rPr>
              <a:t>	</a:t>
            </a:r>
            <a:endParaRPr lang="fr-FR" sz="4000" b="1" dirty="0">
              <a:latin typeface="Century Gothic" panose="020B0502020202020204" pitchFamily="34" charset="0"/>
            </a:endParaRPr>
          </a:p>
        </p:txBody>
      </p:sp>
    </p:spTree>
    <p:extLst>
      <p:ext uri="{BB962C8B-B14F-4D97-AF65-F5344CB8AC3E}">
        <p14:creationId xmlns:p14="http://schemas.microsoft.com/office/powerpoint/2010/main" val="3067853368"/>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a:extLst>
              <a:ext uri="{FF2B5EF4-FFF2-40B4-BE49-F238E27FC236}">
                <a16:creationId xmlns:a16="http://schemas.microsoft.com/office/drawing/2014/main" id="{1996637A-A40B-4A25-A561-E0106CF4D23F}"/>
              </a:ext>
            </a:extLst>
          </p:cNvPr>
          <p:cNvSpPr>
            <a:spLocks noGrp="1"/>
          </p:cNvSpPr>
          <p:nvPr>
            <p:ph type="title"/>
          </p:nvPr>
        </p:nvSpPr>
        <p:spPr>
          <a:xfrm>
            <a:off x="1658649" y="376324"/>
            <a:ext cx="10326965" cy="867809"/>
          </a:xfrm>
        </p:spPr>
        <p:txBody>
          <a:bodyPr>
            <a:normAutofit/>
          </a:bodyPr>
          <a:lstStyle/>
          <a:p>
            <a:pPr algn="ctr"/>
            <a:r>
              <a:rPr lang="fr-FR" b="1" dirty="0">
                <a:latin typeface="Century Gothic" panose="020B0502020202020204" pitchFamily="34" charset="0"/>
              </a:rPr>
              <a:t>3</a:t>
            </a:r>
            <a:r>
              <a:rPr lang="fr-FR" b="1" dirty="0" smtClean="0">
                <a:latin typeface="Century Gothic" panose="020B0502020202020204" pitchFamily="34" charset="0"/>
              </a:rPr>
              <a:t>. </a:t>
            </a:r>
            <a:r>
              <a:rPr lang="fr-FR" b="1" dirty="0">
                <a:latin typeface="Century Gothic" panose="020B0502020202020204" pitchFamily="34" charset="0"/>
                <a:ea typeface="Roboto"/>
                <a:cs typeface="Roboto"/>
                <a:sym typeface="Roboto"/>
              </a:rPr>
              <a:t>MECANISMES DE FRAUDE RÉVÉLÉS	</a:t>
            </a:r>
            <a:endParaRPr lang="fr-FR" b="1" dirty="0">
              <a:latin typeface="Century Gothic" panose="020B0502020202020204" pitchFamily="34" charset="0"/>
            </a:endParaRPr>
          </a:p>
        </p:txBody>
      </p:sp>
      <p:sp>
        <p:nvSpPr>
          <p:cNvPr id="11" name="Espace réservé du texte 10">
            <a:extLst>
              <a:ext uri="{FF2B5EF4-FFF2-40B4-BE49-F238E27FC236}">
                <a16:creationId xmlns:a16="http://schemas.microsoft.com/office/drawing/2014/main" id="{72C1394F-B051-451E-AF34-91657D0BC40A}"/>
              </a:ext>
            </a:extLst>
          </p:cNvPr>
          <p:cNvSpPr>
            <a:spLocks noGrp="1"/>
          </p:cNvSpPr>
          <p:nvPr>
            <p:ph type="body" idx="1"/>
          </p:nvPr>
        </p:nvSpPr>
        <p:spPr>
          <a:xfrm>
            <a:off x="1241871" y="1520280"/>
            <a:ext cx="10457439" cy="782006"/>
          </a:xfrm>
        </p:spPr>
        <p:txBody>
          <a:bodyPr>
            <a:noAutofit/>
          </a:bodyPr>
          <a:lstStyle/>
          <a:p>
            <a:pPr algn="just">
              <a:lnSpc>
                <a:spcPct val="100000"/>
              </a:lnSpc>
            </a:pPr>
            <a:r>
              <a:rPr lang="fr-FR" sz="2800" b="0" dirty="0">
                <a:solidFill>
                  <a:srgbClr val="383838"/>
                </a:solidFill>
                <a:latin typeface="DM Sans" pitchFamily="34" charset="0"/>
                <a:ea typeface="DM Sans" pitchFamily="34" charset="-122"/>
                <a:cs typeface="DM Sans" pitchFamily="34" charset="-120"/>
              </a:rPr>
              <a:t>Divers mécanismes de fraude </a:t>
            </a:r>
            <a:r>
              <a:rPr lang="fr-FR" sz="2800" b="0" dirty="0" smtClean="0">
                <a:solidFill>
                  <a:srgbClr val="383838"/>
                </a:solidFill>
                <a:latin typeface="DM Sans" pitchFamily="34" charset="0"/>
                <a:ea typeface="DM Sans" pitchFamily="34" charset="-122"/>
                <a:cs typeface="DM Sans" pitchFamily="34" charset="-120"/>
              </a:rPr>
              <a:t>pour la </a:t>
            </a:r>
            <a:r>
              <a:rPr lang="fr-FR" sz="2800" b="0" dirty="0" smtClean="0">
                <a:solidFill>
                  <a:srgbClr val="FF0000"/>
                </a:solidFill>
                <a:latin typeface="DM Sans" pitchFamily="34" charset="0"/>
                <a:ea typeface="DM Sans" pitchFamily="34" charset="-122"/>
                <a:cs typeface="DM Sans" pitchFamily="34" charset="-120"/>
              </a:rPr>
              <a:t>dissimulation des ventes </a:t>
            </a:r>
            <a:r>
              <a:rPr lang="fr-FR" sz="2800" b="0" dirty="0" smtClean="0">
                <a:solidFill>
                  <a:srgbClr val="383838"/>
                </a:solidFill>
                <a:latin typeface="DM Sans" pitchFamily="34" charset="0"/>
                <a:ea typeface="DM Sans" pitchFamily="34" charset="-122"/>
                <a:cs typeface="DM Sans" pitchFamily="34" charset="-120"/>
              </a:rPr>
              <a:t>ont été identifiés :</a:t>
            </a:r>
            <a:endParaRPr lang="fr-FR" sz="2800" dirty="0"/>
          </a:p>
        </p:txBody>
      </p:sp>
      <p:sp>
        <p:nvSpPr>
          <p:cNvPr id="4" name="Espace réservé du numéro de diapositive 3">
            <a:extLst>
              <a:ext uri="{FF2B5EF4-FFF2-40B4-BE49-F238E27FC236}">
                <a16:creationId xmlns:a16="http://schemas.microsoft.com/office/drawing/2014/main" id="{B96B5552-C106-44FB-BED2-8739C5ADD29E}"/>
              </a:ext>
            </a:extLst>
          </p:cNvPr>
          <p:cNvSpPr>
            <a:spLocks noGrp="1"/>
          </p:cNvSpPr>
          <p:nvPr>
            <p:ph type="sldNum" sz="quarter" idx="12"/>
          </p:nvPr>
        </p:nvSpPr>
        <p:spPr>
          <a:xfrm>
            <a:off x="8610600" y="6327356"/>
            <a:ext cx="2743200" cy="365125"/>
          </a:xfrm>
        </p:spPr>
        <p:txBody>
          <a:bodyPr vert="horz" lIns="91440" tIns="45720" rIns="91440" bIns="45720" rtlCol="0" anchor="ctr"/>
          <a:lstStyle/>
          <a:p>
            <a:fld id="{4D8946D9-692A-4714-839D-53234A93F90C}" type="slidenum">
              <a:rPr lang="fr-FR" sz="2000" b="1">
                <a:latin typeface="Century Gothic" panose="020B0502020202020204" pitchFamily="34" charset="0"/>
              </a:rPr>
              <a:pPr/>
              <a:t>5</a:t>
            </a:fld>
            <a:endParaRPr lang="fr-FR" sz="2000" b="1" dirty="0">
              <a:latin typeface="Century Gothic" panose="020B0502020202020204" pitchFamily="34" charset="0"/>
            </a:endParaRPr>
          </a:p>
        </p:txBody>
      </p:sp>
      <p:cxnSp>
        <p:nvCxnSpPr>
          <p:cNvPr id="6" name="Connecteur droit 5">
            <a:extLst>
              <a:ext uri="{FF2B5EF4-FFF2-40B4-BE49-F238E27FC236}">
                <a16:creationId xmlns:a16="http://schemas.microsoft.com/office/drawing/2014/main" id="{B4D2C8D9-62B0-49B4-9B26-3ED73F3B3D1B}"/>
              </a:ext>
            </a:extLst>
          </p:cNvPr>
          <p:cNvCxnSpPr/>
          <p:nvPr/>
        </p:nvCxnSpPr>
        <p:spPr>
          <a:xfrm>
            <a:off x="1284662" y="1279397"/>
            <a:ext cx="10700952" cy="0"/>
          </a:xfrm>
          <a:prstGeom prst="line">
            <a:avLst/>
          </a:prstGeom>
          <a:ln w="114300" cmpd="thickThin"/>
        </p:spPr>
        <p:style>
          <a:lnRef idx="1">
            <a:schemeClr val="accent2"/>
          </a:lnRef>
          <a:fillRef idx="0">
            <a:schemeClr val="accent2"/>
          </a:fillRef>
          <a:effectRef idx="0">
            <a:schemeClr val="accent2"/>
          </a:effectRef>
          <a:fontRef idx="minor">
            <a:schemeClr val="tx1"/>
          </a:fontRef>
        </p:style>
      </p:cxnSp>
      <p:grpSp>
        <p:nvGrpSpPr>
          <p:cNvPr id="19" name="Groupe 18">
            <a:extLst>
              <a:ext uri="{FF2B5EF4-FFF2-40B4-BE49-F238E27FC236}">
                <a16:creationId xmlns:a16="http://schemas.microsoft.com/office/drawing/2014/main" id="{8D25A999-39CC-40BF-A468-F5CAB912B9DB}"/>
              </a:ext>
            </a:extLst>
          </p:cNvPr>
          <p:cNvGrpSpPr/>
          <p:nvPr/>
        </p:nvGrpSpPr>
        <p:grpSpPr>
          <a:xfrm>
            <a:off x="907865" y="2485929"/>
            <a:ext cx="10540922" cy="1320391"/>
            <a:chOff x="3166236" y="3429000"/>
            <a:chExt cx="10405977" cy="1426726"/>
          </a:xfrm>
        </p:grpSpPr>
        <p:pic>
          <p:nvPicPr>
            <p:cNvPr id="9" name="Image 1" descr="preencoded.png">
              <a:extLst>
                <a:ext uri="{FF2B5EF4-FFF2-40B4-BE49-F238E27FC236}">
                  <a16:creationId xmlns:a16="http://schemas.microsoft.com/office/drawing/2014/main" id="{FA26FEC2-D573-4DE4-87D1-969229C84F05}"/>
                </a:ext>
              </a:extLst>
            </p:cNvPr>
            <p:cNvPicPr>
              <a:picLocks noChangeAspect="1"/>
            </p:cNvPicPr>
            <p:nvPr/>
          </p:nvPicPr>
          <p:blipFill>
            <a:blip r:embed="rId2">
              <a:duotone>
                <a:prstClr val="black"/>
                <a:schemeClr val="accent6">
                  <a:tint val="45000"/>
                  <a:satMod val="400000"/>
                </a:schemeClr>
              </a:duotone>
            </a:blip>
            <a:stretch>
              <a:fillRect/>
            </a:stretch>
          </p:blipFill>
          <p:spPr>
            <a:xfrm>
              <a:off x="3166236" y="3429000"/>
              <a:ext cx="891659" cy="1426726"/>
            </a:xfrm>
            <a:prstGeom prst="rect">
              <a:avLst/>
            </a:prstGeom>
          </p:spPr>
        </p:pic>
        <p:sp>
          <p:nvSpPr>
            <p:cNvPr id="10" name="Text 2">
              <a:extLst>
                <a:ext uri="{FF2B5EF4-FFF2-40B4-BE49-F238E27FC236}">
                  <a16:creationId xmlns:a16="http://schemas.microsoft.com/office/drawing/2014/main" id="{7E8E8AC1-044D-4CC4-B8AA-A7A8A19A1003}"/>
                </a:ext>
              </a:extLst>
            </p:cNvPr>
            <p:cNvSpPr/>
            <p:nvPr/>
          </p:nvSpPr>
          <p:spPr>
            <a:xfrm>
              <a:off x="4213069" y="3864065"/>
              <a:ext cx="5723757" cy="403958"/>
            </a:xfrm>
            <a:prstGeom prst="rect">
              <a:avLst/>
            </a:prstGeom>
            <a:noFill/>
            <a:ln/>
          </p:spPr>
          <p:txBody>
            <a:bodyPr wrap="none" lIns="0" tIns="0" rIns="0" bIns="0" rtlCol="0" anchor="t"/>
            <a:lstStyle/>
            <a:p>
              <a:pPr marL="0" indent="0" algn="l">
                <a:lnSpc>
                  <a:spcPts val="2300"/>
                </a:lnSpc>
                <a:buNone/>
              </a:pPr>
              <a:r>
                <a:rPr lang="fr-FR" sz="2800" b="1" dirty="0">
                  <a:solidFill>
                    <a:schemeClr val="accent6">
                      <a:lumMod val="75000"/>
                    </a:schemeClr>
                  </a:solidFill>
                  <a:latin typeface="PT Serif" pitchFamily="34" charset="0"/>
                  <a:ea typeface="PT Serif" pitchFamily="34" charset="-122"/>
                  <a:cs typeface="PT Serif" pitchFamily="34" charset="-120"/>
                </a:rPr>
                <a:t>Sous-déclaration de production</a:t>
              </a:r>
              <a:endParaRPr lang="fr-FR" sz="2800" b="1" dirty="0">
                <a:solidFill>
                  <a:schemeClr val="accent6">
                    <a:lumMod val="75000"/>
                  </a:schemeClr>
                </a:solidFill>
              </a:endParaRPr>
            </a:p>
          </p:txBody>
        </p:sp>
        <p:sp>
          <p:nvSpPr>
            <p:cNvPr id="13" name="Text 3">
              <a:extLst>
                <a:ext uri="{FF2B5EF4-FFF2-40B4-BE49-F238E27FC236}">
                  <a16:creationId xmlns:a16="http://schemas.microsoft.com/office/drawing/2014/main" id="{100B2F70-933C-4AE1-82D8-4A7DE4B351E7}"/>
                </a:ext>
              </a:extLst>
            </p:cNvPr>
            <p:cNvSpPr/>
            <p:nvPr/>
          </p:nvSpPr>
          <p:spPr>
            <a:xfrm>
              <a:off x="4325307" y="4198212"/>
              <a:ext cx="9246906" cy="394289"/>
            </a:xfrm>
            <a:prstGeom prst="rect">
              <a:avLst/>
            </a:prstGeom>
            <a:noFill/>
            <a:ln/>
          </p:spPr>
          <p:txBody>
            <a:bodyPr wrap="square" lIns="0" tIns="0" rIns="0" bIns="0" rtlCol="0" anchor="t"/>
            <a:lstStyle/>
            <a:p>
              <a:pPr marL="0" indent="0" algn="l">
                <a:lnSpc>
                  <a:spcPts val="2200"/>
                </a:lnSpc>
                <a:buNone/>
              </a:pPr>
              <a:r>
                <a:rPr lang="fr-FR" sz="2000" b="1" dirty="0" smtClean="0">
                  <a:solidFill>
                    <a:srgbClr val="383838"/>
                  </a:solidFill>
                  <a:latin typeface="DM Sans" pitchFamily="34" charset="0"/>
                  <a:ea typeface="DM Sans" pitchFamily="34" charset="-122"/>
                  <a:cs typeface="DM Sans" pitchFamily="34" charset="-120"/>
                </a:rPr>
                <a:t>Majoration excessive du </a:t>
              </a:r>
              <a:r>
                <a:rPr lang="fr-FR" sz="2000" b="1" dirty="0" smtClean="0">
                  <a:solidFill>
                    <a:srgbClr val="FF0000"/>
                  </a:solidFill>
                  <a:latin typeface="DM Sans" pitchFamily="34" charset="0"/>
                  <a:ea typeface="DM Sans" pitchFamily="34" charset="-122"/>
                  <a:cs typeface="DM Sans" pitchFamily="34" charset="-120"/>
                </a:rPr>
                <a:t>Ratio de consommation du </a:t>
              </a:r>
              <a:r>
                <a:rPr lang="fr-FR" sz="2000" b="1" dirty="0" err="1" smtClean="0">
                  <a:solidFill>
                    <a:srgbClr val="FF0000"/>
                  </a:solidFill>
                  <a:latin typeface="DM Sans" pitchFamily="34" charset="0"/>
                  <a:ea typeface="DM Sans" pitchFamily="34" charset="-122"/>
                  <a:cs typeface="DM Sans" pitchFamily="34" charset="-120"/>
                </a:rPr>
                <a:t>Kwh</a:t>
              </a:r>
              <a:r>
                <a:rPr lang="fr-FR" sz="2000" b="1" dirty="0" smtClean="0">
                  <a:solidFill>
                    <a:srgbClr val="FF0000"/>
                  </a:solidFill>
                  <a:latin typeface="DM Sans" pitchFamily="34" charset="0"/>
                  <a:ea typeface="DM Sans" pitchFamily="34" charset="-122"/>
                  <a:cs typeface="DM Sans" pitchFamily="34" charset="-120"/>
                </a:rPr>
                <a:t>/tonne</a:t>
              </a:r>
              <a:r>
                <a:rPr lang="fr-FR" sz="2000" b="1" dirty="0" smtClean="0">
                  <a:solidFill>
                    <a:srgbClr val="383838"/>
                  </a:solidFill>
                  <a:latin typeface="DM Sans" pitchFamily="34" charset="0"/>
                  <a:ea typeface="DM Sans" pitchFamily="34" charset="-122"/>
                  <a:cs typeface="DM Sans" pitchFamily="34" charset="-120"/>
                </a:rPr>
                <a:t> par rapport aux usages sectoriels</a:t>
              </a:r>
              <a:endParaRPr lang="fr-FR" sz="2000" b="1" dirty="0"/>
            </a:p>
          </p:txBody>
        </p:sp>
      </p:grpSp>
      <p:grpSp>
        <p:nvGrpSpPr>
          <p:cNvPr id="20" name="Groupe 19">
            <a:extLst>
              <a:ext uri="{FF2B5EF4-FFF2-40B4-BE49-F238E27FC236}">
                <a16:creationId xmlns:a16="http://schemas.microsoft.com/office/drawing/2014/main" id="{0F3A0D2E-A345-464A-A103-0679AC93ECC3}"/>
              </a:ext>
            </a:extLst>
          </p:cNvPr>
          <p:cNvGrpSpPr/>
          <p:nvPr/>
        </p:nvGrpSpPr>
        <p:grpSpPr>
          <a:xfrm>
            <a:off x="907865" y="3806402"/>
            <a:ext cx="10791445" cy="1320391"/>
            <a:chOff x="3166236" y="4855726"/>
            <a:chExt cx="10791445" cy="1426726"/>
          </a:xfrm>
        </p:grpSpPr>
        <p:pic>
          <p:nvPicPr>
            <p:cNvPr id="15" name="Image 2" descr="preencoded.png">
              <a:extLst>
                <a:ext uri="{FF2B5EF4-FFF2-40B4-BE49-F238E27FC236}">
                  <a16:creationId xmlns:a16="http://schemas.microsoft.com/office/drawing/2014/main" id="{0AF828EB-B5A3-4668-887C-1ABEB452D763}"/>
                </a:ext>
              </a:extLst>
            </p:cNvPr>
            <p:cNvPicPr>
              <a:picLocks noChangeAspect="1"/>
            </p:cNvPicPr>
            <p:nvPr/>
          </p:nvPicPr>
          <p:blipFill>
            <a:blip r:embed="rId3">
              <a:duotone>
                <a:prstClr val="black"/>
                <a:schemeClr val="accent2">
                  <a:tint val="45000"/>
                  <a:satMod val="400000"/>
                </a:schemeClr>
              </a:duotone>
            </a:blip>
            <a:stretch>
              <a:fillRect/>
            </a:stretch>
          </p:blipFill>
          <p:spPr>
            <a:xfrm>
              <a:off x="3166236" y="4855726"/>
              <a:ext cx="891659" cy="1426726"/>
            </a:xfrm>
            <a:prstGeom prst="rect">
              <a:avLst/>
            </a:prstGeom>
          </p:spPr>
        </p:pic>
        <p:sp>
          <p:nvSpPr>
            <p:cNvPr id="16" name="Text 4">
              <a:extLst>
                <a:ext uri="{FF2B5EF4-FFF2-40B4-BE49-F238E27FC236}">
                  <a16:creationId xmlns:a16="http://schemas.microsoft.com/office/drawing/2014/main" id="{0400D129-B0C7-43F6-A129-6D28C32D95FB}"/>
                </a:ext>
              </a:extLst>
            </p:cNvPr>
            <p:cNvSpPr/>
            <p:nvPr/>
          </p:nvSpPr>
          <p:spPr>
            <a:xfrm>
              <a:off x="4303760" y="5035541"/>
              <a:ext cx="6601074" cy="394290"/>
            </a:xfrm>
            <a:prstGeom prst="rect">
              <a:avLst/>
            </a:prstGeom>
            <a:noFill/>
            <a:ln/>
          </p:spPr>
          <p:txBody>
            <a:bodyPr wrap="none" lIns="0" tIns="0" rIns="0" bIns="0" rtlCol="0" anchor="t"/>
            <a:lstStyle/>
            <a:p>
              <a:pPr>
                <a:lnSpc>
                  <a:spcPts val="2300"/>
                </a:lnSpc>
              </a:pPr>
              <a:r>
                <a:rPr lang="fr-FR" sz="2800" b="1" dirty="0">
                  <a:solidFill>
                    <a:srgbClr val="E27100"/>
                  </a:solidFill>
                  <a:latin typeface="PT Serif" pitchFamily="34" charset="0"/>
                </a:rPr>
                <a:t>Usage de plusieurs sociétés </a:t>
              </a:r>
              <a:r>
                <a:rPr lang="fr-FR" sz="2800" b="1" dirty="0" smtClean="0">
                  <a:solidFill>
                    <a:srgbClr val="E27100"/>
                  </a:solidFill>
                  <a:latin typeface="PT Serif" pitchFamily="34" charset="0"/>
                </a:rPr>
                <a:t>satellites</a:t>
              </a:r>
              <a:endParaRPr lang="fr-FR" sz="2800" b="1" dirty="0">
                <a:solidFill>
                  <a:srgbClr val="E27100"/>
                </a:solidFill>
                <a:latin typeface="PT Serif" pitchFamily="34" charset="0"/>
              </a:endParaRPr>
            </a:p>
          </p:txBody>
        </p:sp>
        <p:sp>
          <p:nvSpPr>
            <p:cNvPr id="17" name="Text 5">
              <a:extLst>
                <a:ext uri="{FF2B5EF4-FFF2-40B4-BE49-F238E27FC236}">
                  <a16:creationId xmlns:a16="http://schemas.microsoft.com/office/drawing/2014/main" id="{9BD5CAFC-D82A-4C99-B3E0-370E19ABF4C8}"/>
                </a:ext>
              </a:extLst>
            </p:cNvPr>
            <p:cNvSpPr/>
            <p:nvPr/>
          </p:nvSpPr>
          <p:spPr>
            <a:xfrm>
              <a:off x="4340338" y="5409151"/>
              <a:ext cx="9617343" cy="839776"/>
            </a:xfrm>
            <a:prstGeom prst="rect">
              <a:avLst/>
            </a:prstGeom>
            <a:noFill/>
            <a:ln/>
          </p:spPr>
          <p:txBody>
            <a:bodyPr wrap="square" lIns="0" tIns="0" rIns="0" bIns="0" rtlCol="0" anchor="t"/>
            <a:lstStyle/>
            <a:p>
              <a:pPr>
                <a:lnSpc>
                  <a:spcPts val="2200"/>
                </a:lnSpc>
              </a:pPr>
              <a:r>
                <a:rPr lang="fr-FR" sz="2000" b="1" dirty="0">
                  <a:solidFill>
                    <a:srgbClr val="383838"/>
                  </a:solidFill>
                  <a:latin typeface="DM Sans" pitchFamily="34" charset="0"/>
                </a:rPr>
                <a:t>Création de nombreuses sociétés fictives (</a:t>
              </a:r>
              <a:r>
                <a:rPr lang="fr-FR" sz="2000" b="1" dirty="0">
                  <a:solidFill>
                    <a:srgbClr val="FF0000"/>
                  </a:solidFill>
                  <a:latin typeface="DM Sans" pitchFamily="34" charset="0"/>
                </a:rPr>
                <a:t>sans substance commerciale</a:t>
              </a:r>
              <a:r>
                <a:rPr lang="fr-FR" sz="2000" b="1" dirty="0">
                  <a:solidFill>
                    <a:srgbClr val="383838"/>
                  </a:solidFill>
                  <a:latin typeface="DM Sans" pitchFamily="34" charset="0"/>
                </a:rPr>
                <a:t>) qui réalisent, chacune, d’importantes </a:t>
              </a:r>
              <a:r>
                <a:rPr lang="fr-FR" sz="2000" b="1" dirty="0" smtClean="0">
                  <a:solidFill>
                    <a:srgbClr val="383838"/>
                  </a:solidFill>
                  <a:latin typeface="DM Sans" pitchFamily="34" charset="0"/>
                </a:rPr>
                <a:t>transactions financières (Autorisation de change) pour le règlement d’importations non déclarées.</a:t>
              </a:r>
              <a:endParaRPr lang="fr-FR" sz="2000" b="1" dirty="0">
                <a:solidFill>
                  <a:srgbClr val="383838"/>
                </a:solidFill>
                <a:latin typeface="DM Sans" pitchFamily="34" charset="0"/>
              </a:endParaRPr>
            </a:p>
          </p:txBody>
        </p:sp>
      </p:grpSp>
      <p:grpSp>
        <p:nvGrpSpPr>
          <p:cNvPr id="7" name="Groupe 6">
            <a:extLst>
              <a:ext uri="{FF2B5EF4-FFF2-40B4-BE49-F238E27FC236}">
                <a16:creationId xmlns:a16="http://schemas.microsoft.com/office/drawing/2014/main" id="{906C790F-BF53-4A74-8ABA-0F21C50E043F}"/>
              </a:ext>
            </a:extLst>
          </p:cNvPr>
          <p:cNvGrpSpPr/>
          <p:nvPr/>
        </p:nvGrpSpPr>
        <p:grpSpPr>
          <a:xfrm>
            <a:off x="907865" y="5122992"/>
            <a:ext cx="10791445" cy="1320391"/>
            <a:chOff x="907865" y="5223200"/>
            <a:chExt cx="10791445" cy="1320391"/>
          </a:xfrm>
        </p:grpSpPr>
        <p:grpSp>
          <p:nvGrpSpPr>
            <p:cNvPr id="35" name="Groupe 34">
              <a:extLst>
                <a:ext uri="{FF2B5EF4-FFF2-40B4-BE49-F238E27FC236}">
                  <a16:creationId xmlns:a16="http://schemas.microsoft.com/office/drawing/2014/main" id="{7740C583-6120-4FDA-A585-958E67555B81}"/>
                </a:ext>
              </a:extLst>
            </p:cNvPr>
            <p:cNvGrpSpPr/>
            <p:nvPr/>
          </p:nvGrpSpPr>
          <p:grpSpPr>
            <a:xfrm>
              <a:off x="907865" y="5223200"/>
              <a:ext cx="10791445" cy="1320391"/>
              <a:chOff x="3166236" y="4855726"/>
              <a:chExt cx="10791445" cy="1426726"/>
            </a:xfrm>
          </p:grpSpPr>
          <p:pic>
            <p:nvPicPr>
              <p:cNvPr id="36" name="Image 2" descr="preencoded.png">
                <a:extLst>
                  <a:ext uri="{FF2B5EF4-FFF2-40B4-BE49-F238E27FC236}">
                    <a16:creationId xmlns:a16="http://schemas.microsoft.com/office/drawing/2014/main" id="{AB2F2009-D452-43B9-BB4E-E8685FD16929}"/>
                  </a:ext>
                </a:extLst>
              </p:cNvPr>
              <p:cNvPicPr>
                <a:picLocks noChangeAspect="1"/>
              </p:cNvPicPr>
              <p:nvPr/>
            </p:nvPicPr>
            <p:blipFill>
              <a:blip r:embed="rId3">
                <a:duotone>
                  <a:prstClr val="black"/>
                  <a:schemeClr val="accent4">
                    <a:tint val="45000"/>
                    <a:satMod val="400000"/>
                  </a:schemeClr>
                </a:duotone>
              </a:blip>
              <a:stretch>
                <a:fillRect/>
              </a:stretch>
            </p:blipFill>
            <p:spPr>
              <a:xfrm>
                <a:off x="3166236" y="4855726"/>
                <a:ext cx="891659" cy="1426726"/>
              </a:xfrm>
              <a:prstGeom prst="rect">
                <a:avLst/>
              </a:prstGeom>
            </p:spPr>
          </p:pic>
          <p:sp>
            <p:nvSpPr>
              <p:cNvPr id="37" name="Text 4">
                <a:extLst>
                  <a:ext uri="{FF2B5EF4-FFF2-40B4-BE49-F238E27FC236}">
                    <a16:creationId xmlns:a16="http://schemas.microsoft.com/office/drawing/2014/main" id="{3BF8B4DF-C56C-4494-9323-2DEABB833D48}"/>
                  </a:ext>
                </a:extLst>
              </p:cNvPr>
              <p:cNvSpPr/>
              <p:nvPr/>
            </p:nvSpPr>
            <p:spPr>
              <a:xfrm>
                <a:off x="4303760" y="5216615"/>
                <a:ext cx="7540526" cy="572837"/>
              </a:xfrm>
              <a:prstGeom prst="rect">
                <a:avLst/>
              </a:prstGeom>
              <a:noFill/>
              <a:ln/>
            </p:spPr>
            <p:txBody>
              <a:bodyPr wrap="none" lIns="0" tIns="0" rIns="0" bIns="0" rtlCol="0" anchor="t"/>
              <a:lstStyle/>
              <a:p>
                <a:pPr>
                  <a:lnSpc>
                    <a:spcPts val="2300"/>
                  </a:lnSpc>
                </a:pPr>
                <a:r>
                  <a:rPr lang="fr-FR" sz="2800" b="1" dirty="0">
                    <a:solidFill>
                      <a:schemeClr val="accent4">
                        <a:lumMod val="75000"/>
                      </a:schemeClr>
                    </a:solidFill>
                    <a:latin typeface="PT Serif" pitchFamily="34" charset="0"/>
                  </a:rPr>
                  <a:t>Dissimulation de comptes bancaires</a:t>
                </a:r>
              </a:p>
            </p:txBody>
          </p:sp>
          <p:sp>
            <p:nvSpPr>
              <p:cNvPr id="38" name="Text 5">
                <a:extLst>
                  <a:ext uri="{FF2B5EF4-FFF2-40B4-BE49-F238E27FC236}">
                    <a16:creationId xmlns:a16="http://schemas.microsoft.com/office/drawing/2014/main" id="{32DE6BCF-5A6A-40A9-9CC4-B89D1835B55E}"/>
                  </a:ext>
                </a:extLst>
              </p:cNvPr>
              <p:cNvSpPr/>
              <p:nvPr/>
            </p:nvSpPr>
            <p:spPr>
              <a:xfrm>
                <a:off x="4426909" y="5643046"/>
                <a:ext cx="9530772" cy="570548"/>
              </a:xfrm>
              <a:prstGeom prst="rect">
                <a:avLst/>
              </a:prstGeom>
              <a:noFill/>
              <a:ln/>
            </p:spPr>
            <p:txBody>
              <a:bodyPr wrap="square" lIns="0" tIns="0" rIns="0" bIns="0" rtlCol="0" anchor="t"/>
              <a:lstStyle/>
              <a:p>
                <a:pPr>
                  <a:lnSpc>
                    <a:spcPts val="2200"/>
                  </a:lnSpc>
                </a:pPr>
                <a:r>
                  <a:rPr lang="fr-FR" sz="2000" b="1" dirty="0">
                    <a:solidFill>
                      <a:srgbClr val="383838"/>
                    </a:solidFill>
                    <a:latin typeface="DM Sans" pitchFamily="34" charset="0"/>
                  </a:rPr>
                  <a:t>Usage de comptes bancaires </a:t>
                </a:r>
                <a:r>
                  <a:rPr lang="fr-FR" sz="2000" b="1" dirty="0" smtClean="0">
                    <a:solidFill>
                      <a:srgbClr val="383838"/>
                    </a:solidFill>
                    <a:latin typeface="DM Sans" pitchFamily="34" charset="0"/>
                  </a:rPr>
                  <a:t>non </a:t>
                </a:r>
                <a:r>
                  <a:rPr lang="fr-FR" sz="2000" b="1" dirty="0">
                    <a:solidFill>
                      <a:srgbClr val="383838"/>
                    </a:solidFill>
                    <a:latin typeface="DM Sans" pitchFamily="34" charset="0"/>
                  </a:rPr>
                  <a:t>déclarés ou appartenant à des personnes </a:t>
                </a:r>
                <a:r>
                  <a:rPr lang="fr-FR" sz="2000" b="1" dirty="0" smtClean="0">
                    <a:solidFill>
                      <a:srgbClr val="383838"/>
                    </a:solidFill>
                    <a:latin typeface="DM Sans" pitchFamily="34" charset="0"/>
                  </a:rPr>
                  <a:t>physiques </a:t>
                </a:r>
                <a:r>
                  <a:rPr lang="fr-FR" sz="2000" b="1" dirty="0">
                    <a:solidFill>
                      <a:srgbClr val="383838"/>
                    </a:solidFill>
                    <a:latin typeface="DM Sans" pitchFamily="34" charset="0"/>
                  </a:rPr>
                  <a:t>pour détourner des fonds. </a:t>
                </a:r>
                <a:r>
                  <a:rPr lang="fr-FR" sz="2000" b="1" dirty="0" smtClean="0">
                    <a:solidFill>
                      <a:srgbClr val="383838"/>
                    </a:solidFill>
                    <a:latin typeface="DM Sans" pitchFamily="34" charset="0"/>
                  </a:rPr>
                  <a:t>Confirmation systématique des opérations par Monsieur X et Mme Y de DAF du groupe</a:t>
                </a:r>
                <a:endParaRPr lang="fr-FR" sz="2000" b="1" dirty="0">
                  <a:solidFill>
                    <a:srgbClr val="383838"/>
                  </a:solidFill>
                  <a:latin typeface="DM Sans" pitchFamily="34" charset="0"/>
                </a:endParaRPr>
              </a:p>
            </p:txBody>
          </p:sp>
        </p:grpSp>
        <p:sp>
          <p:nvSpPr>
            <p:cNvPr id="5" name="Rectangle 4">
              <a:extLst>
                <a:ext uri="{FF2B5EF4-FFF2-40B4-BE49-F238E27FC236}">
                  <a16:creationId xmlns:a16="http://schemas.microsoft.com/office/drawing/2014/main" id="{1F9C5DFD-FC7F-4703-B4B1-D4676008564A}"/>
                </a:ext>
              </a:extLst>
            </p:cNvPr>
            <p:cNvSpPr/>
            <p:nvPr/>
          </p:nvSpPr>
          <p:spPr>
            <a:xfrm>
              <a:off x="1031013" y="5565872"/>
              <a:ext cx="645362" cy="605000"/>
            </a:xfrm>
            <a:prstGeom prst="rect">
              <a:avLst/>
            </a:prstGeom>
            <a:solidFill>
              <a:srgbClr val="EFE3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383838"/>
                  </a:solidFill>
                  <a:latin typeface="DM Sans" pitchFamily="34" charset="0"/>
                </a:rPr>
                <a:t>3</a:t>
              </a:r>
            </a:p>
          </p:txBody>
        </p:sp>
      </p:grpSp>
    </p:spTree>
    <p:extLst>
      <p:ext uri="{BB962C8B-B14F-4D97-AF65-F5344CB8AC3E}">
        <p14:creationId xmlns:p14="http://schemas.microsoft.com/office/powerpoint/2010/main" val="2568008813"/>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750" fill="hold"/>
                                        <p:tgtEl>
                                          <p:spTgt spid="19"/>
                                        </p:tgtEl>
                                        <p:attrNameLst>
                                          <p:attrName>ppt_x</p:attrName>
                                        </p:attrNameLst>
                                      </p:cBhvr>
                                      <p:tavLst>
                                        <p:tav tm="0">
                                          <p:val>
                                            <p:strVal val="#ppt_x"/>
                                          </p:val>
                                        </p:tav>
                                        <p:tav tm="100000">
                                          <p:val>
                                            <p:strVal val="#ppt_x"/>
                                          </p:val>
                                        </p:tav>
                                      </p:tavLst>
                                    </p:anim>
                                    <p:anim calcmode="lin" valueType="num">
                                      <p:cBhvr additive="base">
                                        <p:cTn id="8" dur="75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750" fill="hold"/>
                                        <p:tgtEl>
                                          <p:spTgt spid="20"/>
                                        </p:tgtEl>
                                        <p:attrNameLst>
                                          <p:attrName>ppt_x</p:attrName>
                                        </p:attrNameLst>
                                      </p:cBhvr>
                                      <p:tavLst>
                                        <p:tav tm="0">
                                          <p:val>
                                            <p:strVal val="#ppt_x"/>
                                          </p:val>
                                        </p:tav>
                                        <p:tav tm="100000">
                                          <p:val>
                                            <p:strVal val="#ppt_x"/>
                                          </p:val>
                                        </p:tav>
                                      </p:tavLst>
                                    </p:anim>
                                    <p:anim calcmode="lin" valueType="num">
                                      <p:cBhvr additive="base">
                                        <p:cTn id="14" dur="75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750" fill="hold"/>
                                        <p:tgtEl>
                                          <p:spTgt spid="7"/>
                                        </p:tgtEl>
                                        <p:attrNameLst>
                                          <p:attrName>ppt_x</p:attrName>
                                        </p:attrNameLst>
                                      </p:cBhvr>
                                      <p:tavLst>
                                        <p:tav tm="0">
                                          <p:val>
                                            <p:strVal val="#ppt_x"/>
                                          </p:val>
                                        </p:tav>
                                        <p:tav tm="100000">
                                          <p:val>
                                            <p:strVal val="#ppt_x"/>
                                          </p:val>
                                        </p:tav>
                                      </p:tavLst>
                                    </p:anim>
                                    <p:anim calcmode="lin" valueType="num">
                                      <p:cBhvr additive="base">
                                        <p:cTn id="20" dur="75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a:extLst>
              <a:ext uri="{FF2B5EF4-FFF2-40B4-BE49-F238E27FC236}">
                <a16:creationId xmlns:a16="http://schemas.microsoft.com/office/drawing/2014/main" id="{1996637A-A40B-4A25-A561-E0106CF4D23F}"/>
              </a:ext>
            </a:extLst>
          </p:cNvPr>
          <p:cNvSpPr>
            <a:spLocks noGrp="1"/>
          </p:cNvSpPr>
          <p:nvPr>
            <p:ph type="title"/>
          </p:nvPr>
        </p:nvSpPr>
        <p:spPr>
          <a:xfrm>
            <a:off x="1658649" y="353431"/>
            <a:ext cx="10326965" cy="867809"/>
          </a:xfrm>
        </p:spPr>
        <p:txBody>
          <a:bodyPr>
            <a:normAutofit/>
          </a:bodyPr>
          <a:lstStyle/>
          <a:p>
            <a:pPr algn="ctr"/>
            <a:r>
              <a:rPr lang="fr-FR" sz="4000" b="1" dirty="0">
                <a:latin typeface="Century Gothic" panose="020B0502020202020204" pitchFamily="34" charset="0"/>
              </a:rPr>
              <a:t>4</a:t>
            </a:r>
            <a:r>
              <a:rPr lang="fr-FR" sz="4000" b="1" dirty="0" smtClean="0">
                <a:latin typeface="Century Gothic" panose="020B0502020202020204" pitchFamily="34" charset="0"/>
              </a:rPr>
              <a:t>. </a:t>
            </a:r>
            <a:r>
              <a:rPr lang="fr-FR" sz="4000" b="1" dirty="0">
                <a:latin typeface="Century Gothic" panose="020B0502020202020204" pitchFamily="34" charset="0"/>
                <a:ea typeface="Roboto"/>
                <a:sym typeface="Roboto"/>
              </a:rPr>
              <a:t>IMPACT &amp; ÉVALUATION DE LA FRAUDE</a:t>
            </a:r>
            <a:r>
              <a:rPr lang="fr-FR" sz="4000" b="1" dirty="0">
                <a:latin typeface="Century Gothic" panose="020B0502020202020204" pitchFamily="34" charset="0"/>
                <a:ea typeface="Roboto"/>
                <a:cs typeface="Roboto"/>
                <a:sym typeface="Roboto"/>
              </a:rPr>
              <a:t>	</a:t>
            </a:r>
            <a:endParaRPr lang="fr-FR" sz="4000" b="1" dirty="0">
              <a:latin typeface="Century Gothic" panose="020B0502020202020204" pitchFamily="34" charset="0"/>
            </a:endParaRPr>
          </a:p>
        </p:txBody>
      </p:sp>
      <p:sp>
        <p:nvSpPr>
          <p:cNvPr id="11" name="Espace réservé du texte 10">
            <a:extLst>
              <a:ext uri="{FF2B5EF4-FFF2-40B4-BE49-F238E27FC236}">
                <a16:creationId xmlns:a16="http://schemas.microsoft.com/office/drawing/2014/main" id="{72C1394F-B051-451E-AF34-91657D0BC40A}"/>
              </a:ext>
            </a:extLst>
          </p:cNvPr>
          <p:cNvSpPr>
            <a:spLocks noGrp="1"/>
          </p:cNvSpPr>
          <p:nvPr>
            <p:ph type="body" idx="1"/>
          </p:nvPr>
        </p:nvSpPr>
        <p:spPr>
          <a:xfrm>
            <a:off x="941892" y="1277658"/>
            <a:ext cx="11133198" cy="1596172"/>
          </a:xfrm>
        </p:spPr>
        <p:txBody>
          <a:bodyPr>
            <a:noAutofit/>
          </a:bodyPr>
          <a:lstStyle/>
          <a:p>
            <a:pPr algn="just">
              <a:lnSpc>
                <a:spcPct val="100000"/>
              </a:lnSpc>
            </a:pPr>
            <a:r>
              <a:rPr lang="fr-FR" sz="2800" b="0" dirty="0">
                <a:solidFill>
                  <a:srgbClr val="383838"/>
                </a:solidFill>
                <a:latin typeface="DM Sans" pitchFamily="34" charset="0"/>
                <a:ea typeface="DM Sans" pitchFamily="34" charset="-122"/>
                <a:cs typeface="DM Sans" pitchFamily="34" charset="-120"/>
              </a:rPr>
              <a:t>Les manœuvres frauduleuses pratiquées ont eu des répercussions aussi bien </a:t>
            </a:r>
            <a:r>
              <a:rPr lang="fr-FR" sz="2800" dirty="0">
                <a:solidFill>
                  <a:srgbClr val="383838"/>
                </a:solidFill>
                <a:latin typeface="DM Sans" pitchFamily="34" charset="0"/>
                <a:ea typeface="DM Sans" pitchFamily="34" charset="-122"/>
                <a:cs typeface="DM Sans" pitchFamily="34" charset="-120"/>
              </a:rPr>
              <a:t>sur les revenus de l’État </a:t>
            </a:r>
            <a:r>
              <a:rPr lang="fr-FR" sz="2800" b="0" dirty="0" smtClean="0">
                <a:solidFill>
                  <a:srgbClr val="383838"/>
                </a:solidFill>
                <a:latin typeface="DM Sans" pitchFamily="34" charset="0"/>
                <a:ea typeface="DM Sans" pitchFamily="34" charset="-122"/>
                <a:cs typeface="DM Sans" pitchFamily="34" charset="-120"/>
              </a:rPr>
              <a:t>que</a:t>
            </a:r>
            <a:r>
              <a:rPr lang="fr-FR" sz="2800" dirty="0" smtClean="0">
                <a:solidFill>
                  <a:srgbClr val="383838"/>
                </a:solidFill>
                <a:latin typeface="DM Sans" pitchFamily="34" charset="0"/>
                <a:ea typeface="DM Sans" pitchFamily="34" charset="-122"/>
                <a:cs typeface="DM Sans" pitchFamily="34" charset="-120"/>
              </a:rPr>
              <a:t> sur </a:t>
            </a:r>
            <a:r>
              <a:rPr lang="fr-FR" sz="2800" dirty="0">
                <a:solidFill>
                  <a:srgbClr val="383838"/>
                </a:solidFill>
                <a:latin typeface="DM Sans" pitchFamily="34" charset="0"/>
                <a:ea typeface="DM Sans" pitchFamily="34" charset="-122"/>
                <a:cs typeface="DM Sans" pitchFamily="34" charset="-120"/>
              </a:rPr>
              <a:t>la saine concurrence dans le </a:t>
            </a:r>
            <a:r>
              <a:rPr lang="fr-FR" sz="2800" dirty="0" smtClean="0">
                <a:solidFill>
                  <a:srgbClr val="383838"/>
                </a:solidFill>
                <a:latin typeface="DM Sans" pitchFamily="34" charset="0"/>
                <a:ea typeface="DM Sans" pitchFamily="34" charset="-122"/>
                <a:cs typeface="DM Sans" pitchFamily="34" charset="-120"/>
              </a:rPr>
              <a:t>secteur.</a:t>
            </a:r>
            <a:r>
              <a:rPr lang="fr-FR" sz="2800" dirty="0">
                <a:solidFill>
                  <a:srgbClr val="383838"/>
                </a:solidFill>
                <a:latin typeface="DM Sans" pitchFamily="34" charset="0"/>
                <a:ea typeface="DM Sans" pitchFamily="34" charset="-122"/>
                <a:cs typeface="DM Sans" pitchFamily="34" charset="-120"/>
              </a:rPr>
              <a:t> </a:t>
            </a:r>
            <a:r>
              <a:rPr lang="fr-FR" sz="2800" b="0" dirty="0" smtClean="0">
                <a:solidFill>
                  <a:srgbClr val="383838"/>
                </a:solidFill>
                <a:latin typeface="DM Sans" pitchFamily="34" charset="0"/>
                <a:ea typeface="DM Sans" pitchFamily="34" charset="-122"/>
                <a:cs typeface="DM Sans" pitchFamily="34" charset="-120"/>
              </a:rPr>
              <a:t>Les </a:t>
            </a:r>
            <a:r>
              <a:rPr lang="fr-FR" sz="2800" b="0" dirty="0">
                <a:solidFill>
                  <a:srgbClr val="383838"/>
                </a:solidFill>
                <a:latin typeface="DM Sans" pitchFamily="34" charset="0"/>
                <a:ea typeface="DM Sans" pitchFamily="34" charset="-122"/>
                <a:cs typeface="DM Sans" pitchFamily="34" charset="-120"/>
              </a:rPr>
              <a:t>contrôles ont mis en évidence :</a:t>
            </a:r>
            <a:endParaRPr lang="fr-FR" sz="2800" dirty="0"/>
          </a:p>
        </p:txBody>
      </p:sp>
      <p:sp>
        <p:nvSpPr>
          <p:cNvPr id="4" name="Espace réservé du numéro de diapositive 3">
            <a:extLst>
              <a:ext uri="{FF2B5EF4-FFF2-40B4-BE49-F238E27FC236}">
                <a16:creationId xmlns:a16="http://schemas.microsoft.com/office/drawing/2014/main" id="{B96B5552-C106-44FB-BED2-8739C5ADD29E}"/>
              </a:ext>
            </a:extLst>
          </p:cNvPr>
          <p:cNvSpPr>
            <a:spLocks noGrp="1"/>
          </p:cNvSpPr>
          <p:nvPr>
            <p:ph type="sldNum" sz="quarter" idx="12"/>
          </p:nvPr>
        </p:nvSpPr>
        <p:spPr>
          <a:xfrm>
            <a:off x="8610600" y="6327356"/>
            <a:ext cx="2743200" cy="365125"/>
          </a:xfrm>
        </p:spPr>
        <p:txBody>
          <a:bodyPr vert="horz" lIns="91440" tIns="45720" rIns="91440" bIns="45720" rtlCol="0" anchor="ctr"/>
          <a:lstStyle/>
          <a:p>
            <a:fld id="{4D8946D9-692A-4714-839D-53234A93F90C}" type="slidenum">
              <a:rPr lang="fr-FR" sz="2000" b="1">
                <a:latin typeface="Century Gothic" panose="020B0502020202020204" pitchFamily="34" charset="0"/>
              </a:rPr>
              <a:pPr/>
              <a:t>6</a:t>
            </a:fld>
            <a:endParaRPr lang="fr-FR" sz="2000" b="1" dirty="0">
              <a:latin typeface="Century Gothic" panose="020B0502020202020204" pitchFamily="34" charset="0"/>
            </a:endParaRPr>
          </a:p>
        </p:txBody>
      </p:sp>
      <p:cxnSp>
        <p:nvCxnSpPr>
          <p:cNvPr id="6" name="Connecteur droit 5">
            <a:extLst>
              <a:ext uri="{FF2B5EF4-FFF2-40B4-BE49-F238E27FC236}">
                <a16:creationId xmlns:a16="http://schemas.microsoft.com/office/drawing/2014/main" id="{B4D2C8D9-62B0-49B4-9B26-3ED73F3B3D1B}"/>
              </a:ext>
            </a:extLst>
          </p:cNvPr>
          <p:cNvCxnSpPr/>
          <p:nvPr/>
        </p:nvCxnSpPr>
        <p:spPr>
          <a:xfrm>
            <a:off x="1284662" y="1279397"/>
            <a:ext cx="10700952" cy="0"/>
          </a:xfrm>
          <a:prstGeom prst="line">
            <a:avLst/>
          </a:prstGeom>
          <a:ln w="114300" cmpd="thickThin"/>
        </p:spPr>
        <p:style>
          <a:lnRef idx="1">
            <a:schemeClr val="accent2"/>
          </a:lnRef>
          <a:fillRef idx="0">
            <a:schemeClr val="accent2"/>
          </a:fillRef>
          <a:effectRef idx="0">
            <a:schemeClr val="accent2"/>
          </a:effectRef>
          <a:fontRef idx="minor">
            <a:schemeClr val="tx1"/>
          </a:fontRef>
        </p:style>
      </p:cxnSp>
      <p:sp>
        <p:nvSpPr>
          <p:cNvPr id="21" name="Espace réservé du contenu 11">
            <a:extLst>
              <a:ext uri="{FF2B5EF4-FFF2-40B4-BE49-F238E27FC236}">
                <a16:creationId xmlns:a16="http://schemas.microsoft.com/office/drawing/2014/main" id="{C1649942-671B-49B3-9B73-E1FBB5E05819}"/>
              </a:ext>
            </a:extLst>
          </p:cNvPr>
          <p:cNvSpPr txBox="1">
            <a:spLocks/>
          </p:cNvSpPr>
          <p:nvPr/>
        </p:nvSpPr>
        <p:spPr>
          <a:xfrm>
            <a:off x="663879" y="3429000"/>
            <a:ext cx="5677467" cy="227034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pPr>
            <a:r>
              <a:rPr lang="fr-FR" sz="2600" b="1" dirty="0">
                <a:solidFill>
                  <a:srgbClr val="E27100"/>
                </a:solidFill>
                <a:latin typeface="DM Sans" pitchFamily="34" charset="0"/>
              </a:rPr>
              <a:t>d’importantes pertes fiscales pour l’État ivoirien dues aux écarts significatifs relevés entre les productions réelles et celles déclarées.</a:t>
            </a:r>
          </a:p>
          <a:p>
            <a:pPr marL="0" indent="0" algn="just">
              <a:lnSpc>
                <a:spcPct val="110000"/>
              </a:lnSpc>
              <a:buNone/>
            </a:pPr>
            <a:endParaRPr lang="fr-FR" sz="2600" dirty="0">
              <a:solidFill>
                <a:srgbClr val="E27100"/>
              </a:solidFill>
            </a:endParaRPr>
          </a:p>
        </p:txBody>
      </p:sp>
      <p:sp>
        <p:nvSpPr>
          <p:cNvPr id="22" name="Espace réservé du contenu 13">
            <a:extLst>
              <a:ext uri="{FF2B5EF4-FFF2-40B4-BE49-F238E27FC236}">
                <a16:creationId xmlns:a16="http://schemas.microsoft.com/office/drawing/2014/main" id="{C39D987B-9426-43B6-AE42-0BDCA3C598D0}"/>
              </a:ext>
            </a:extLst>
          </p:cNvPr>
          <p:cNvSpPr txBox="1">
            <a:spLocks/>
          </p:cNvSpPr>
          <p:nvPr/>
        </p:nvSpPr>
        <p:spPr>
          <a:xfrm>
            <a:off x="7064679" y="3429001"/>
            <a:ext cx="5010410" cy="17317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2600" b="1" dirty="0">
                <a:solidFill>
                  <a:srgbClr val="E27100"/>
                </a:solidFill>
                <a:latin typeface="DM Sans" pitchFamily="34" charset="0"/>
              </a:rPr>
              <a:t>un réseau complexe de sociétés-écrans opérant en marge des obligations fiscales </a:t>
            </a:r>
          </a:p>
        </p:txBody>
      </p:sp>
      <p:sp>
        <p:nvSpPr>
          <p:cNvPr id="23" name="Espace réservé du contenu 13">
            <a:extLst>
              <a:ext uri="{FF2B5EF4-FFF2-40B4-BE49-F238E27FC236}">
                <a16:creationId xmlns:a16="http://schemas.microsoft.com/office/drawing/2014/main" id="{C34D4893-90F3-4E36-8734-7F8B3FCEA3F4}"/>
              </a:ext>
            </a:extLst>
          </p:cNvPr>
          <p:cNvSpPr txBox="1">
            <a:spLocks/>
          </p:cNvSpPr>
          <p:nvPr/>
        </p:nvSpPr>
        <p:spPr>
          <a:xfrm>
            <a:off x="2142126" y="5824326"/>
            <a:ext cx="8805621" cy="81561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10000"/>
              </a:lnSpc>
              <a:buNone/>
            </a:pPr>
            <a:r>
              <a:rPr lang="fr-FR" sz="2400" b="1" dirty="0" smtClean="0">
                <a:solidFill>
                  <a:srgbClr val="FF0000"/>
                </a:solidFill>
                <a:latin typeface="DM Sans" pitchFamily="34" charset="0"/>
              </a:rPr>
              <a:t>TVA</a:t>
            </a:r>
            <a:r>
              <a:rPr lang="fr-FR" sz="2400" b="1" dirty="0" smtClean="0">
                <a:solidFill>
                  <a:schemeClr val="accent6">
                    <a:lumMod val="75000"/>
                  </a:schemeClr>
                </a:solidFill>
                <a:latin typeface="DM Sans" pitchFamily="34" charset="0"/>
              </a:rPr>
              <a:t> : préjudice </a:t>
            </a:r>
            <a:r>
              <a:rPr lang="fr-FR" sz="2400" b="1" dirty="0">
                <a:solidFill>
                  <a:schemeClr val="accent6">
                    <a:lumMod val="75000"/>
                  </a:schemeClr>
                </a:solidFill>
                <a:latin typeface="DM Sans" pitchFamily="34" charset="0"/>
              </a:rPr>
              <a:t>fiscale estimé à plus de </a:t>
            </a:r>
            <a:r>
              <a:rPr lang="fr-FR" sz="2400" b="1" dirty="0" smtClean="0">
                <a:solidFill>
                  <a:schemeClr val="accent6">
                    <a:lumMod val="75000"/>
                  </a:schemeClr>
                </a:solidFill>
                <a:latin typeface="DM Sans" pitchFamily="34" charset="0"/>
              </a:rPr>
              <a:t>26 millions d’euros </a:t>
            </a:r>
            <a:endParaRPr lang="fr-FR" sz="2400" b="1" dirty="0">
              <a:solidFill>
                <a:schemeClr val="accent6">
                  <a:lumMod val="75000"/>
                </a:schemeClr>
              </a:solidFill>
              <a:latin typeface="DM Sans" pitchFamily="34" charset="0"/>
            </a:endParaRPr>
          </a:p>
        </p:txBody>
      </p:sp>
    </p:spTree>
    <p:extLst>
      <p:ext uri="{BB962C8B-B14F-4D97-AF65-F5344CB8AC3E}">
        <p14:creationId xmlns:p14="http://schemas.microsoft.com/office/powerpoint/2010/main" val="2420571128"/>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 calcmode="lin" valueType="num">
                                      <p:cBhvr additive="base">
                                        <p:cTn id="7" dur="750" fill="hold"/>
                                        <p:tgtEl>
                                          <p:spTgt spid="21">
                                            <p:txEl>
                                              <p:pRg st="0" end="0"/>
                                            </p:txEl>
                                          </p:spTgt>
                                        </p:tgtEl>
                                        <p:attrNameLst>
                                          <p:attrName>ppt_x</p:attrName>
                                        </p:attrNameLst>
                                      </p:cBhvr>
                                      <p:tavLst>
                                        <p:tav tm="0">
                                          <p:val>
                                            <p:strVal val="0-#ppt_w/2"/>
                                          </p:val>
                                        </p:tav>
                                        <p:tav tm="100000">
                                          <p:val>
                                            <p:strVal val="#ppt_x"/>
                                          </p:val>
                                        </p:tav>
                                      </p:tavLst>
                                    </p:anim>
                                    <p:anim calcmode="lin" valueType="num">
                                      <p:cBhvr additive="base">
                                        <p:cTn id="8" dur="750" fill="hold"/>
                                        <p:tgtEl>
                                          <p:spTgt spid="2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2">
                                            <p:txEl>
                                              <p:pRg st="0" end="0"/>
                                            </p:txEl>
                                          </p:spTgt>
                                        </p:tgtEl>
                                        <p:attrNameLst>
                                          <p:attrName>style.visibility</p:attrName>
                                        </p:attrNameLst>
                                      </p:cBhvr>
                                      <p:to>
                                        <p:strVal val="visible"/>
                                      </p:to>
                                    </p:set>
                                    <p:anim calcmode="lin" valueType="num">
                                      <p:cBhvr additive="base">
                                        <p:cTn id="13" dur="750" fill="hold"/>
                                        <p:tgtEl>
                                          <p:spTgt spid="22">
                                            <p:txEl>
                                              <p:pRg st="0" end="0"/>
                                            </p:txEl>
                                          </p:spTgt>
                                        </p:tgtEl>
                                        <p:attrNameLst>
                                          <p:attrName>ppt_x</p:attrName>
                                        </p:attrNameLst>
                                      </p:cBhvr>
                                      <p:tavLst>
                                        <p:tav tm="0">
                                          <p:val>
                                            <p:strVal val="1+#ppt_w/2"/>
                                          </p:val>
                                        </p:tav>
                                        <p:tav tm="100000">
                                          <p:val>
                                            <p:strVal val="#ppt_x"/>
                                          </p:val>
                                        </p:tav>
                                      </p:tavLst>
                                    </p:anim>
                                    <p:anim calcmode="lin" valueType="num">
                                      <p:cBhvr additive="base">
                                        <p:cTn id="14" dur="750" fill="hold"/>
                                        <p:tgtEl>
                                          <p:spTgt spid="2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3">
                                            <p:txEl>
                                              <p:pRg st="0" end="0"/>
                                            </p:txEl>
                                          </p:spTgt>
                                        </p:tgtEl>
                                        <p:attrNameLst>
                                          <p:attrName>style.visibility</p:attrName>
                                        </p:attrNameLst>
                                      </p:cBhvr>
                                      <p:to>
                                        <p:strVal val="visible"/>
                                      </p:to>
                                    </p:set>
                                    <p:anim calcmode="lin" valueType="num">
                                      <p:cBhvr additive="base">
                                        <p:cTn id="19" dur="75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0" dur="750" fill="hold"/>
                                        <p:tgtEl>
                                          <p:spTgt spid="2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p"/>
      <p:bldP spid="22" grpId="0" build="p"/>
      <p:bldP spid="2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a:extLst>
              <a:ext uri="{FF2B5EF4-FFF2-40B4-BE49-F238E27FC236}">
                <a16:creationId xmlns:a16="http://schemas.microsoft.com/office/drawing/2014/main" id="{1996637A-A40B-4A25-A561-E0106CF4D23F}"/>
              </a:ext>
            </a:extLst>
          </p:cNvPr>
          <p:cNvSpPr>
            <a:spLocks noGrp="1"/>
          </p:cNvSpPr>
          <p:nvPr>
            <p:ph type="title"/>
          </p:nvPr>
        </p:nvSpPr>
        <p:spPr>
          <a:xfrm>
            <a:off x="1658649" y="376324"/>
            <a:ext cx="10326965" cy="867809"/>
          </a:xfrm>
        </p:spPr>
        <p:txBody>
          <a:bodyPr>
            <a:normAutofit/>
          </a:bodyPr>
          <a:lstStyle/>
          <a:p>
            <a:pPr algn="ctr"/>
            <a:r>
              <a:rPr lang="fr-FR" b="1" dirty="0">
                <a:latin typeface="Century Gothic" panose="020B0502020202020204" pitchFamily="34" charset="0"/>
              </a:rPr>
              <a:t>5</a:t>
            </a:r>
            <a:r>
              <a:rPr lang="fr-FR" b="1" dirty="0" smtClean="0">
                <a:latin typeface="Century Gothic" panose="020B0502020202020204" pitchFamily="34" charset="0"/>
              </a:rPr>
              <a:t>. </a:t>
            </a:r>
            <a:r>
              <a:rPr lang="fr-FR" b="1" dirty="0" smtClean="0">
                <a:latin typeface="Century Gothic" panose="020B0502020202020204" pitchFamily="34" charset="0"/>
                <a:ea typeface="Roboto"/>
                <a:cs typeface="Roboto"/>
                <a:sym typeface="Roboto"/>
              </a:rPr>
              <a:t>COLLABORATION DGI-DGD</a:t>
            </a:r>
            <a:r>
              <a:rPr lang="fr-FR" b="1" dirty="0">
                <a:latin typeface="Century Gothic" panose="020B0502020202020204" pitchFamily="34" charset="0"/>
                <a:ea typeface="Roboto"/>
                <a:cs typeface="Roboto"/>
                <a:sym typeface="Roboto"/>
              </a:rPr>
              <a:t>	</a:t>
            </a:r>
            <a:endParaRPr lang="fr-FR" b="1" dirty="0">
              <a:latin typeface="Century Gothic" panose="020B0502020202020204" pitchFamily="34" charset="0"/>
            </a:endParaRPr>
          </a:p>
        </p:txBody>
      </p:sp>
      <p:sp>
        <p:nvSpPr>
          <p:cNvPr id="4" name="Espace réservé du numéro de diapositive 3">
            <a:extLst>
              <a:ext uri="{FF2B5EF4-FFF2-40B4-BE49-F238E27FC236}">
                <a16:creationId xmlns:a16="http://schemas.microsoft.com/office/drawing/2014/main" id="{B96B5552-C106-44FB-BED2-8739C5ADD29E}"/>
              </a:ext>
            </a:extLst>
          </p:cNvPr>
          <p:cNvSpPr>
            <a:spLocks noGrp="1"/>
          </p:cNvSpPr>
          <p:nvPr>
            <p:ph type="sldNum" sz="quarter" idx="12"/>
          </p:nvPr>
        </p:nvSpPr>
        <p:spPr>
          <a:xfrm>
            <a:off x="8610600" y="6327356"/>
            <a:ext cx="2743200" cy="365125"/>
          </a:xfrm>
        </p:spPr>
        <p:txBody>
          <a:bodyPr vert="horz" lIns="91440" tIns="45720" rIns="91440" bIns="45720" rtlCol="0" anchor="ctr"/>
          <a:lstStyle/>
          <a:p>
            <a:fld id="{4D8946D9-692A-4714-839D-53234A93F90C}" type="slidenum">
              <a:rPr lang="fr-FR" sz="2000" b="1">
                <a:latin typeface="Century Gothic" panose="020B0502020202020204" pitchFamily="34" charset="0"/>
              </a:rPr>
              <a:pPr/>
              <a:t>7</a:t>
            </a:fld>
            <a:endParaRPr lang="fr-FR" sz="2000" b="1" dirty="0">
              <a:latin typeface="Century Gothic" panose="020B0502020202020204" pitchFamily="34" charset="0"/>
            </a:endParaRPr>
          </a:p>
        </p:txBody>
      </p:sp>
      <p:cxnSp>
        <p:nvCxnSpPr>
          <p:cNvPr id="6" name="Connecteur droit 5">
            <a:extLst>
              <a:ext uri="{FF2B5EF4-FFF2-40B4-BE49-F238E27FC236}">
                <a16:creationId xmlns:a16="http://schemas.microsoft.com/office/drawing/2014/main" id="{B4D2C8D9-62B0-49B4-9B26-3ED73F3B3D1B}"/>
              </a:ext>
            </a:extLst>
          </p:cNvPr>
          <p:cNvCxnSpPr/>
          <p:nvPr/>
        </p:nvCxnSpPr>
        <p:spPr>
          <a:xfrm>
            <a:off x="1284662" y="1279397"/>
            <a:ext cx="10700952" cy="0"/>
          </a:xfrm>
          <a:prstGeom prst="line">
            <a:avLst/>
          </a:prstGeom>
          <a:ln w="114300" cmpd="thickThin"/>
        </p:spPr>
        <p:style>
          <a:lnRef idx="1">
            <a:schemeClr val="accent2"/>
          </a:lnRef>
          <a:fillRef idx="0">
            <a:schemeClr val="accent2"/>
          </a:fillRef>
          <a:effectRef idx="0">
            <a:schemeClr val="accent2"/>
          </a:effectRef>
          <a:fontRef idx="minor">
            <a:schemeClr val="tx1"/>
          </a:fontRef>
        </p:style>
      </p:cxnSp>
      <p:grpSp>
        <p:nvGrpSpPr>
          <p:cNvPr id="19" name="Groupe 18">
            <a:extLst>
              <a:ext uri="{FF2B5EF4-FFF2-40B4-BE49-F238E27FC236}">
                <a16:creationId xmlns:a16="http://schemas.microsoft.com/office/drawing/2014/main" id="{8D25A999-39CC-40BF-A468-F5CAB912B9DB}"/>
              </a:ext>
            </a:extLst>
          </p:cNvPr>
          <p:cNvGrpSpPr/>
          <p:nvPr/>
        </p:nvGrpSpPr>
        <p:grpSpPr>
          <a:xfrm>
            <a:off x="907865" y="2485929"/>
            <a:ext cx="10881364" cy="1320391"/>
            <a:chOff x="3166236" y="3429000"/>
            <a:chExt cx="10405977" cy="1426726"/>
          </a:xfrm>
        </p:grpSpPr>
        <p:pic>
          <p:nvPicPr>
            <p:cNvPr id="9" name="Image 1" descr="preencoded.png">
              <a:extLst>
                <a:ext uri="{FF2B5EF4-FFF2-40B4-BE49-F238E27FC236}">
                  <a16:creationId xmlns:a16="http://schemas.microsoft.com/office/drawing/2014/main" id="{FA26FEC2-D573-4DE4-87D1-969229C84F05}"/>
                </a:ext>
              </a:extLst>
            </p:cNvPr>
            <p:cNvPicPr>
              <a:picLocks noChangeAspect="1"/>
            </p:cNvPicPr>
            <p:nvPr/>
          </p:nvPicPr>
          <p:blipFill>
            <a:blip r:embed="rId2">
              <a:duotone>
                <a:prstClr val="black"/>
                <a:schemeClr val="accent6">
                  <a:tint val="45000"/>
                  <a:satMod val="400000"/>
                </a:schemeClr>
              </a:duotone>
            </a:blip>
            <a:stretch>
              <a:fillRect/>
            </a:stretch>
          </p:blipFill>
          <p:spPr>
            <a:xfrm>
              <a:off x="3166236" y="3429000"/>
              <a:ext cx="891659" cy="1426726"/>
            </a:xfrm>
            <a:prstGeom prst="rect">
              <a:avLst/>
            </a:prstGeom>
          </p:spPr>
        </p:pic>
        <p:sp>
          <p:nvSpPr>
            <p:cNvPr id="10" name="Text 2">
              <a:extLst>
                <a:ext uri="{FF2B5EF4-FFF2-40B4-BE49-F238E27FC236}">
                  <a16:creationId xmlns:a16="http://schemas.microsoft.com/office/drawing/2014/main" id="{7E8E8AC1-044D-4CC4-B8AA-A7A8A19A1003}"/>
                </a:ext>
              </a:extLst>
            </p:cNvPr>
            <p:cNvSpPr/>
            <p:nvPr/>
          </p:nvSpPr>
          <p:spPr>
            <a:xfrm>
              <a:off x="4213069" y="3864065"/>
              <a:ext cx="7701779" cy="403958"/>
            </a:xfrm>
            <a:prstGeom prst="rect">
              <a:avLst/>
            </a:prstGeom>
            <a:noFill/>
            <a:ln/>
          </p:spPr>
          <p:txBody>
            <a:bodyPr wrap="none" lIns="0" tIns="0" rIns="0" bIns="0" rtlCol="0" anchor="t"/>
            <a:lstStyle/>
            <a:p>
              <a:pPr marL="0" indent="0" algn="l">
                <a:lnSpc>
                  <a:spcPts val="2300"/>
                </a:lnSpc>
                <a:buNone/>
              </a:pPr>
              <a:r>
                <a:rPr lang="fr-FR" sz="2800" b="1" dirty="0" smtClean="0">
                  <a:solidFill>
                    <a:schemeClr val="accent6">
                      <a:lumMod val="75000"/>
                    </a:schemeClr>
                  </a:solidFill>
                  <a:latin typeface="PT Serif" pitchFamily="34" charset="0"/>
                  <a:ea typeface="PT Serif" pitchFamily="34" charset="-122"/>
                </a:rPr>
                <a:t>Difficulté à prouver les minorations de valeurs par la DGD </a:t>
              </a:r>
              <a:endParaRPr lang="fr-FR" sz="2800" b="1" dirty="0">
                <a:solidFill>
                  <a:schemeClr val="accent6">
                    <a:lumMod val="75000"/>
                  </a:schemeClr>
                </a:solidFill>
              </a:endParaRPr>
            </a:p>
          </p:txBody>
        </p:sp>
        <p:sp>
          <p:nvSpPr>
            <p:cNvPr id="13" name="Text 3">
              <a:extLst>
                <a:ext uri="{FF2B5EF4-FFF2-40B4-BE49-F238E27FC236}">
                  <a16:creationId xmlns:a16="http://schemas.microsoft.com/office/drawing/2014/main" id="{100B2F70-933C-4AE1-82D8-4A7DE4B351E7}"/>
                </a:ext>
              </a:extLst>
            </p:cNvPr>
            <p:cNvSpPr/>
            <p:nvPr/>
          </p:nvSpPr>
          <p:spPr>
            <a:xfrm>
              <a:off x="4325307" y="4198212"/>
              <a:ext cx="9246906" cy="394289"/>
            </a:xfrm>
            <a:prstGeom prst="rect">
              <a:avLst/>
            </a:prstGeom>
            <a:noFill/>
            <a:ln/>
          </p:spPr>
          <p:txBody>
            <a:bodyPr wrap="square" lIns="0" tIns="0" rIns="0" bIns="0" rtlCol="0" anchor="t"/>
            <a:lstStyle/>
            <a:p>
              <a:pPr marL="0" indent="0" algn="l">
                <a:lnSpc>
                  <a:spcPts val="2200"/>
                </a:lnSpc>
                <a:buNone/>
              </a:pPr>
              <a:endParaRPr lang="fr-FR" sz="2000" b="1" dirty="0"/>
            </a:p>
          </p:txBody>
        </p:sp>
      </p:grpSp>
      <p:grpSp>
        <p:nvGrpSpPr>
          <p:cNvPr id="20" name="Groupe 19">
            <a:extLst>
              <a:ext uri="{FF2B5EF4-FFF2-40B4-BE49-F238E27FC236}">
                <a16:creationId xmlns:a16="http://schemas.microsoft.com/office/drawing/2014/main" id="{0F3A0D2E-A345-464A-A103-0679AC93ECC3}"/>
              </a:ext>
            </a:extLst>
          </p:cNvPr>
          <p:cNvGrpSpPr/>
          <p:nvPr/>
        </p:nvGrpSpPr>
        <p:grpSpPr>
          <a:xfrm>
            <a:off x="907865" y="3806402"/>
            <a:ext cx="10791445" cy="1320391"/>
            <a:chOff x="3166236" y="4855726"/>
            <a:chExt cx="10791445" cy="1426726"/>
          </a:xfrm>
        </p:grpSpPr>
        <p:pic>
          <p:nvPicPr>
            <p:cNvPr id="15" name="Image 2" descr="preencoded.png">
              <a:extLst>
                <a:ext uri="{FF2B5EF4-FFF2-40B4-BE49-F238E27FC236}">
                  <a16:creationId xmlns:a16="http://schemas.microsoft.com/office/drawing/2014/main" id="{0AF828EB-B5A3-4668-887C-1ABEB452D763}"/>
                </a:ext>
              </a:extLst>
            </p:cNvPr>
            <p:cNvPicPr>
              <a:picLocks noChangeAspect="1"/>
            </p:cNvPicPr>
            <p:nvPr/>
          </p:nvPicPr>
          <p:blipFill>
            <a:blip r:embed="rId3">
              <a:duotone>
                <a:prstClr val="black"/>
                <a:schemeClr val="accent2">
                  <a:tint val="45000"/>
                  <a:satMod val="400000"/>
                </a:schemeClr>
              </a:duotone>
            </a:blip>
            <a:stretch>
              <a:fillRect/>
            </a:stretch>
          </p:blipFill>
          <p:spPr>
            <a:xfrm>
              <a:off x="3166236" y="4855726"/>
              <a:ext cx="891659" cy="1426726"/>
            </a:xfrm>
            <a:prstGeom prst="rect">
              <a:avLst/>
            </a:prstGeom>
          </p:spPr>
        </p:pic>
        <p:sp>
          <p:nvSpPr>
            <p:cNvPr id="16" name="Text 4">
              <a:extLst>
                <a:ext uri="{FF2B5EF4-FFF2-40B4-BE49-F238E27FC236}">
                  <a16:creationId xmlns:a16="http://schemas.microsoft.com/office/drawing/2014/main" id="{0400D129-B0C7-43F6-A129-6D28C32D95FB}"/>
                </a:ext>
              </a:extLst>
            </p:cNvPr>
            <p:cNvSpPr/>
            <p:nvPr/>
          </p:nvSpPr>
          <p:spPr>
            <a:xfrm>
              <a:off x="4303759" y="5035541"/>
              <a:ext cx="8241611" cy="394290"/>
            </a:xfrm>
            <a:prstGeom prst="rect">
              <a:avLst/>
            </a:prstGeom>
            <a:noFill/>
            <a:ln/>
          </p:spPr>
          <p:txBody>
            <a:bodyPr wrap="none" lIns="0" tIns="0" rIns="0" bIns="0" rtlCol="0" anchor="t"/>
            <a:lstStyle/>
            <a:p>
              <a:pPr>
                <a:lnSpc>
                  <a:spcPts val="2300"/>
                </a:lnSpc>
              </a:pPr>
              <a:r>
                <a:rPr lang="fr-FR" sz="2800" b="1" dirty="0" smtClean="0">
                  <a:solidFill>
                    <a:srgbClr val="E27100"/>
                  </a:solidFill>
                  <a:latin typeface="PT Serif" pitchFamily="34" charset="0"/>
                </a:rPr>
                <a:t>Exploitation du rapport de perquisition de la DGI</a:t>
              </a:r>
              <a:endParaRPr lang="fr-FR" sz="2800" b="1" dirty="0">
                <a:solidFill>
                  <a:srgbClr val="E27100"/>
                </a:solidFill>
                <a:latin typeface="PT Serif" pitchFamily="34" charset="0"/>
              </a:endParaRPr>
            </a:p>
          </p:txBody>
        </p:sp>
        <p:sp>
          <p:nvSpPr>
            <p:cNvPr id="17" name="Text 5">
              <a:extLst>
                <a:ext uri="{FF2B5EF4-FFF2-40B4-BE49-F238E27FC236}">
                  <a16:creationId xmlns:a16="http://schemas.microsoft.com/office/drawing/2014/main" id="{9BD5CAFC-D82A-4C99-B3E0-370E19ABF4C8}"/>
                </a:ext>
              </a:extLst>
            </p:cNvPr>
            <p:cNvSpPr/>
            <p:nvPr/>
          </p:nvSpPr>
          <p:spPr>
            <a:xfrm>
              <a:off x="4340338" y="5409151"/>
              <a:ext cx="9617343" cy="839776"/>
            </a:xfrm>
            <a:prstGeom prst="rect">
              <a:avLst/>
            </a:prstGeom>
            <a:noFill/>
            <a:ln/>
          </p:spPr>
          <p:txBody>
            <a:bodyPr wrap="square" lIns="0" tIns="0" rIns="0" bIns="0" rtlCol="0" anchor="t"/>
            <a:lstStyle/>
            <a:p>
              <a:pPr>
                <a:lnSpc>
                  <a:spcPts val="2200"/>
                </a:lnSpc>
              </a:pPr>
              <a:r>
                <a:rPr lang="fr-FR" sz="2000" b="1" dirty="0" smtClean="0">
                  <a:solidFill>
                    <a:srgbClr val="383838"/>
                  </a:solidFill>
                  <a:latin typeface="DM Sans" pitchFamily="34" charset="0"/>
                </a:rPr>
                <a:t>cumuls des </a:t>
              </a:r>
              <a:r>
                <a:rPr lang="fr-FR" sz="2000" b="1" dirty="0" smtClean="0">
                  <a:solidFill>
                    <a:srgbClr val="FF0000"/>
                  </a:solidFill>
                  <a:latin typeface="DM Sans" pitchFamily="34" charset="0"/>
                </a:rPr>
                <a:t>transferts de fonds </a:t>
              </a:r>
              <a:r>
                <a:rPr lang="fr-FR" sz="2000" b="1" dirty="0" smtClean="0">
                  <a:solidFill>
                    <a:srgbClr val="383838"/>
                  </a:solidFill>
                  <a:latin typeface="DM Sans" pitchFamily="34" charset="0"/>
                </a:rPr>
                <a:t>sans importation et des </a:t>
              </a:r>
              <a:r>
                <a:rPr lang="fr-FR" sz="2000" b="1" dirty="0" smtClean="0">
                  <a:solidFill>
                    <a:srgbClr val="FF0000"/>
                  </a:solidFill>
                  <a:latin typeface="DM Sans" pitchFamily="34" charset="0"/>
                </a:rPr>
                <a:t>importations</a:t>
              </a:r>
              <a:r>
                <a:rPr lang="fr-FR" sz="2000" b="1" dirty="0" smtClean="0">
                  <a:solidFill>
                    <a:srgbClr val="383838"/>
                  </a:solidFill>
                  <a:latin typeface="DM Sans" pitchFamily="34" charset="0"/>
                </a:rPr>
                <a:t> sans règlement </a:t>
              </a:r>
            </a:p>
            <a:p>
              <a:pPr>
                <a:lnSpc>
                  <a:spcPts val="2200"/>
                </a:lnSpc>
              </a:pPr>
              <a:r>
                <a:rPr lang="fr-FR" sz="2000" b="1" dirty="0" smtClean="0">
                  <a:solidFill>
                    <a:schemeClr val="accent6"/>
                  </a:solidFill>
                  <a:latin typeface="DM Sans" pitchFamily="34" charset="0"/>
                </a:rPr>
                <a:t>Identification d’un excédent des montants transférés</a:t>
              </a:r>
              <a:endParaRPr lang="fr-FR" sz="2000" b="1" dirty="0">
                <a:solidFill>
                  <a:schemeClr val="accent6"/>
                </a:solidFill>
                <a:latin typeface="DM Sans" pitchFamily="34" charset="0"/>
              </a:endParaRPr>
            </a:p>
          </p:txBody>
        </p:sp>
      </p:grpSp>
      <p:grpSp>
        <p:nvGrpSpPr>
          <p:cNvPr id="7" name="Groupe 6">
            <a:extLst>
              <a:ext uri="{FF2B5EF4-FFF2-40B4-BE49-F238E27FC236}">
                <a16:creationId xmlns:a16="http://schemas.microsoft.com/office/drawing/2014/main" id="{906C790F-BF53-4A74-8ABA-0F21C50E043F}"/>
              </a:ext>
            </a:extLst>
          </p:cNvPr>
          <p:cNvGrpSpPr/>
          <p:nvPr/>
        </p:nvGrpSpPr>
        <p:grpSpPr>
          <a:xfrm>
            <a:off x="907865" y="5122992"/>
            <a:ext cx="10791445" cy="1320391"/>
            <a:chOff x="907865" y="5223200"/>
            <a:chExt cx="10791445" cy="1320391"/>
          </a:xfrm>
        </p:grpSpPr>
        <p:grpSp>
          <p:nvGrpSpPr>
            <p:cNvPr id="35" name="Groupe 34">
              <a:extLst>
                <a:ext uri="{FF2B5EF4-FFF2-40B4-BE49-F238E27FC236}">
                  <a16:creationId xmlns:a16="http://schemas.microsoft.com/office/drawing/2014/main" id="{7740C583-6120-4FDA-A585-958E67555B81}"/>
                </a:ext>
              </a:extLst>
            </p:cNvPr>
            <p:cNvGrpSpPr/>
            <p:nvPr/>
          </p:nvGrpSpPr>
          <p:grpSpPr>
            <a:xfrm>
              <a:off x="907865" y="5223200"/>
              <a:ext cx="10791445" cy="1320391"/>
              <a:chOff x="3166236" y="4855726"/>
              <a:chExt cx="10791445" cy="1426726"/>
            </a:xfrm>
          </p:grpSpPr>
          <p:pic>
            <p:nvPicPr>
              <p:cNvPr id="36" name="Image 2" descr="preencoded.png">
                <a:extLst>
                  <a:ext uri="{FF2B5EF4-FFF2-40B4-BE49-F238E27FC236}">
                    <a16:creationId xmlns:a16="http://schemas.microsoft.com/office/drawing/2014/main" id="{AB2F2009-D452-43B9-BB4E-E8685FD16929}"/>
                  </a:ext>
                </a:extLst>
              </p:cNvPr>
              <p:cNvPicPr>
                <a:picLocks noChangeAspect="1"/>
              </p:cNvPicPr>
              <p:nvPr/>
            </p:nvPicPr>
            <p:blipFill>
              <a:blip r:embed="rId3">
                <a:duotone>
                  <a:prstClr val="black"/>
                  <a:schemeClr val="accent4">
                    <a:tint val="45000"/>
                    <a:satMod val="400000"/>
                  </a:schemeClr>
                </a:duotone>
              </a:blip>
              <a:stretch>
                <a:fillRect/>
              </a:stretch>
            </p:blipFill>
            <p:spPr>
              <a:xfrm>
                <a:off x="3166236" y="4855726"/>
                <a:ext cx="891659" cy="1426726"/>
              </a:xfrm>
              <a:prstGeom prst="rect">
                <a:avLst/>
              </a:prstGeom>
            </p:spPr>
          </p:pic>
          <p:sp>
            <p:nvSpPr>
              <p:cNvPr id="37" name="Text 4">
                <a:extLst>
                  <a:ext uri="{FF2B5EF4-FFF2-40B4-BE49-F238E27FC236}">
                    <a16:creationId xmlns:a16="http://schemas.microsoft.com/office/drawing/2014/main" id="{3BF8B4DF-C56C-4494-9323-2DEABB833D48}"/>
                  </a:ext>
                </a:extLst>
              </p:cNvPr>
              <p:cNvSpPr/>
              <p:nvPr/>
            </p:nvSpPr>
            <p:spPr>
              <a:xfrm>
                <a:off x="4303760" y="5216615"/>
                <a:ext cx="7540526" cy="572837"/>
              </a:xfrm>
              <a:prstGeom prst="rect">
                <a:avLst/>
              </a:prstGeom>
              <a:noFill/>
              <a:ln/>
            </p:spPr>
            <p:txBody>
              <a:bodyPr wrap="none" lIns="0" tIns="0" rIns="0" bIns="0" rtlCol="0" anchor="t"/>
              <a:lstStyle/>
              <a:p>
                <a:pPr>
                  <a:lnSpc>
                    <a:spcPts val="2300"/>
                  </a:lnSpc>
                </a:pPr>
                <a:r>
                  <a:rPr lang="fr-FR" sz="2800" b="1" dirty="0" smtClean="0">
                    <a:solidFill>
                      <a:schemeClr val="accent4">
                        <a:lumMod val="75000"/>
                      </a:schemeClr>
                    </a:solidFill>
                    <a:latin typeface="PT Serif" pitchFamily="34" charset="0"/>
                  </a:rPr>
                  <a:t>Résultat de la collaboration</a:t>
                </a:r>
                <a:endParaRPr lang="fr-FR" sz="2800" b="1" dirty="0">
                  <a:solidFill>
                    <a:schemeClr val="accent4">
                      <a:lumMod val="75000"/>
                    </a:schemeClr>
                  </a:solidFill>
                  <a:latin typeface="PT Serif" pitchFamily="34" charset="0"/>
                </a:endParaRPr>
              </a:p>
            </p:txBody>
          </p:sp>
          <p:sp>
            <p:nvSpPr>
              <p:cNvPr id="38" name="Text 5">
                <a:extLst>
                  <a:ext uri="{FF2B5EF4-FFF2-40B4-BE49-F238E27FC236}">
                    <a16:creationId xmlns:a16="http://schemas.microsoft.com/office/drawing/2014/main" id="{32DE6BCF-5A6A-40A9-9CC4-B89D1835B55E}"/>
                  </a:ext>
                </a:extLst>
              </p:cNvPr>
              <p:cNvSpPr/>
              <p:nvPr/>
            </p:nvSpPr>
            <p:spPr>
              <a:xfrm>
                <a:off x="4426909" y="5643046"/>
                <a:ext cx="9530772" cy="570548"/>
              </a:xfrm>
              <a:prstGeom prst="rect">
                <a:avLst/>
              </a:prstGeom>
              <a:noFill/>
              <a:ln/>
            </p:spPr>
            <p:txBody>
              <a:bodyPr wrap="square" lIns="0" tIns="0" rIns="0" bIns="0" rtlCol="0" anchor="t"/>
              <a:lstStyle/>
              <a:p>
                <a:pPr>
                  <a:lnSpc>
                    <a:spcPts val="2200"/>
                  </a:lnSpc>
                </a:pPr>
                <a:r>
                  <a:rPr lang="fr-FR" sz="2000" b="1" dirty="0" smtClean="0">
                    <a:solidFill>
                      <a:srgbClr val="383838"/>
                    </a:solidFill>
                    <a:latin typeface="DM Sans" pitchFamily="34" charset="0"/>
                  </a:rPr>
                  <a:t>Validation de la minoration de valeur et notification d’une amende de 2,7 M d’euros</a:t>
                </a:r>
                <a:endParaRPr lang="fr-FR" sz="2000" b="1" dirty="0">
                  <a:solidFill>
                    <a:srgbClr val="383838"/>
                  </a:solidFill>
                  <a:latin typeface="DM Sans" pitchFamily="34" charset="0"/>
                </a:endParaRPr>
              </a:p>
            </p:txBody>
          </p:sp>
        </p:grpSp>
        <p:sp>
          <p:nvSpPr>
            <p:cNvPr id="5" name="Rectangle 4">
              <a:extLst>
                <a:ext uri="{FF2B5EF4-FFF2-40B4-BE49-F238E27FC236}">
                  <a16:creationId xmlns:a16="http://schemas.microsoft.com/office/drawing/2014/main" id="{1F9C5DFD-FC7F-4703-B4B1-D4676008564A}"/>
                </a:ext>
              </a:extLst>
            </p:cNvPr>
            <p:cNvSpPr/>
            <p:nvPr/>
          </p:nvSpPr>
          <p:spPr>
            <a:xfrm>
              <a:off x="1031013" y="5565872"/>
              <a:ext cx="645362" cy="605000"/>
            </a:xfrm>
            <a:prstGeom prst="rect">
              <a:avLst/>
            </a:prstGeom>
            <a:solidFill>
              <a:srgbClr val="EFE3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dirty="0">
                  <a:solidFill>
                    <a:srgbClr val="383838"/>
                  </a:solidFill>
                  <a:latin typeface="DM Sans" pitchFamily="34" charset="0"/>
                </a:rPr>
                <a:t>3</a:t>
              </a:r>
            </a:p>
          </p:txBody>
        </p:sp>
      </p:grpSp>
    </p:spTree>
    <p:extLst>
      <p:ext uri="{BB962C8B-B14F-4D97-AF65-F5344CB8AC3E}">
        <p14:creationId xmlns:p14="http://schemas.microsoft.com/office/powerpoint/2010/main" val="2363737478"/>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750" fill="hold"/>
                                        <p:tgtEl>
                                          <p:spTgt spid="19"/>
                                        </p:tgtEl>
                                        <p:attrNameLst>
                                          <p:attrName>ppt_x</p:attrName>
                                        </p:attrNameLst>
                                      </p:cBhvr>
                                      <p:tavLst>
                                        <p:tav tm="0">
                                          <p:val>
                                            <p:strVal val="#ppt_x"/>
                                          </p:val>
                                        </p:tav>
                                        <p:tav tm="100000">
                                          <p:val>
                                            <p:strVal val="#ppt_x"/>
                                          </p:val>
                                        </p:tav>
                                      </p:tavLst>
                                    </p:anim>
                                    <p:anim calcmode="lin" valueType="num">
                                      <p:cBhvr additive="base">
                                        <p:cTn id="8" dur="75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750" fill="hold"/>
                                        <p:tgtEl>
                                          <p:spTgt spid="20"/>
                                        </p:tgtEl>
                                        <p:attrNameLst>
                                          <p:attrName>ppt_x</p:attrName>
                                        </p:attrNameLst>
                                      </p:cBhvr>
                                      <p:tavLst>
                                        <p:tav tm="0">
                                          <p:val>
                                            <p:strVal val="#ppt_x"/>
                                          </p:val>
                                        </p:tav>
                                        <p:tav tm="100000">
                                          <p:val>
                                            <p:strVal val="#ppt_x"/>
                                          </p:val>
                                        </p:tav>
                                      </p:tavLst>
                                    </p:anim>
                                    <p:anim calcmode="lin" valueType="num">
                                      <p:cBhvr additive="base">
                                        <p:cTn id="14" dur="75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750" fill="hold"/>
                                        <p:tgtEl>
                                          <p:spTgt spid="7"/>
                                        </p:tgtEl>
                                        <p:attrNameLst>
                                          <p:attrName>ppt_x</p:attrName>
                                        </p:attrNameLst>
                                      </p:cBhvr>
                                      <p:tavLst>
                                        <p:tav tm="0">
                                          <p:val>
                                            <p:strVal val="#ppt_x"/>
                                          </p:val>
                                        </p:tav>
                                        <p:tav tm="100000">
                                          <p:val>
                                            <p:strVal val="#ppt_x"/>
                                          </p:val>
                                        </p:tav>
                                      </p:tavLst>
                                    </p:anim>
                                    <p:anim calcmode="lin" valueType="num">
                                      <p:cBhvr additive="base">
                                        <p:cTn id="20" dur="75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re 1">
            <a:extLst>
              <a:ext uri="{FF2B5EF4-FFF2-40B4-BE49-F238E27FC236}">
                <a16:creationId xmlns:a16="http://schemas.microsoft.com/office/drawing/2014/main" id="{1996637A-A40B-4A25-A561-E0106CF4D23F}"/>
              </a:ext>
            </a:extLst>
          </p:cNvPr>
          <p:cNvSpPr>
            <a:spLocks noGrp="1"/>
          </p:cNvSpPr>
          <p:nvPr>
            <p:ph type="title"/>
          </p:nvPr>
        </p:nvSpPr>
        <p:spPr>
          <a:xfrm>
            <a:off x="1658649" y="376324"/>
            <a:ext cx="10326965" cy="867809"/>
          </a:xfrm>
        </p:spPr>
        <p:txBody>
          <a:bodyPr>
            <a:normAutofit/>
          </a:bodyPr>
          <a:lstStyle/>
          <a:p>
            <a:pPr algn="ctr"/>
            <a:r>
              <a:rPr lang="fr-FR" b="1" dirty="0">
                <a:latin typeface="Century Gothic" panose="020B0502020202020204" pitchFamily="34" charset="0"/>
              </a:rPr>
              <a:t>6. </a:t>
            </a:r>
            <a:r>
              <a:rPr lang="fr-FR" b="1" dirty="0" smtClean="0">
                <a:latin typeface="Century Gothic" panose="020B0502020202020204" pitchFamily="34" charset="0"/>
                <a:ea typeface="Roboto"/>
                <a:sym typeface="Roboto"/>
              </a:rPr>
              <a:t>RECOMMANDATIONS</a:t>
            </a:r>
            <a:r>
              <a:rPr lang="fr-FR" b="1" dirty="0">
                <a:latin typeface="Century Gothic" panose="020B0502020202020204" pitchFamily="34" charset="0"/>
                <a:ea typeface="Roboto"/>
                <a:cs typeface="Roboto"/>
                <a:sym typeface="Roboto"/>
              </a:rPr>
              <a:t>	</a:t>
            </a:r>
            <a:endParaRPr lang="fr-FR" b="1" dirty="0">
              <a:latin typeface="Century Gothic" panose="020B0502020202020204" pitchFamily="34" charset="0"/>
            </a:endParaRPr>
          </a:p>
        </p:txBody>
      </p:sp>
      <p:sp>
        <p:nvSpPr>
          <p:cNvPr id="4" name="Espace réservé du numéro de diapositive 3">
            <a:extLst>
              <a:ext uri="{FF2B5EF4-FFF2-40B4-BE49-F238E27FC236}">
                <a16:creationId xmlns:a16="http://schemas.microsoft.com/office/drawing/2014/main" id="{B96B5552-C106-44FB-BED2-8739C5ADD29E}"/>
              </a:ext>
            </a:extLst>
          </p:cNvPr>
          <p:cNvSpPr>
            <a:spLocks noGrp="1"/>
          </p:cNvSpPr>
          <p:nvPr>
            <p:ph type="sldNum" sz="quarter" idx="12"/>
          </p:nvPr>
        </p:nvSpPr>
        <p:spPr>
          <a:xfrm>
            <a:off x="8610600" y="6327356"/>
            <a:ext cx="2743200" cy="365125"/>
          </a:xfrm>
        </p:spPr>
        <p:txBody>
          <a:bodyPr vert="horz" lIns="91440" tIns="45720" rIns="91440" bIns="45720" rtlCol="0" anchor="ctr"/>
          <a:lstStyle/>
          <a:p>
            <a:fld id="{4D8946D9-692A-4714-839D-53234A93F90C}" type="slidenum">
              <a:rPr lang="fr-FR" sz="2000" b="1">
                <a:latin typeface="Century Gothic" panose="020B0502020202020204" pitchFamily="34" charset="0"/>
              </a:rPr>
              <a:pPr/>
              <a:t>8</a:t>
            </a:fld>
            <a:endParaRPr lang="fr-FR" sz="2000" b="1" dirty="0">
              <a:latin typeface="Century Gothic" panose="020B0502020202020204" pitchFamily="34" charset="0"/>
            </a:endParaRPr>
          </a:p>
        </p:txBody>
      </p:sp>
      <p:cxnSp>
        <p:nvCxnSpPr>
          <p:cNvPr id="6" name="Connecteur droit 5">
            <a:extLst>
              <a:ext uri="{FF2B5EF4-FFF2-40B4-BE49-F238E27FC236}">
                <a16:creationId xmlns:a16="http://schemas.microsoft.com/office/drawing/2014/main" id="{B4D2C8D9-62B0-49B4-9B26-3ED73F3B3D1B}"/>
              </a:ext>
            </a:extLst>
          </p:cNvPr>
          <p:cNvCxnSpPr/>
          <p:nvPr/>
        </p:nvCxnSpPr>
        <p:spPr>
          <a:xfrm>
            <a:off x="1284662" y="1279397"/>
            <a:ext cx="10700952" cy="0"/>
          </a:xfrm>
          <a:prstGeom prst="line">
            <a:avLst/>
          </a:prstGeom>
          <a:ln w="114300" cmpd="thickThin"/>
        </p:spPr>
        <p:style>
          <a:lnRef idx="1">
            <a:schemeClr val="accent2"/>
          </a:lnRef>
          <a:fillRef idx="0">
            <a:schemeClr val="accent2"/>
          </a:fillRef>
          <a:effectRef idx="0">
            <a:schemeClr val="accent2"/>
          </a:effectRef>
          <a:fontRef idx="minor">
            <a:schemeClr val="tx1"/>
          </a:fontRef>
        </p:style>
      </p:cxnSp>
      <p:graphicFrame>
        <p:nvGraphicFramePr>
          <p:cNvPr id="2" name="Diagramme 1">
            <a:extLst>
              <a:ext uri="{FF2B5EF4-FFF2-40B4-BE49-F238E27FC236}">
                <a16:creationId xmlns:a16="http://schemas.microsoft.com/office/drawing/2014/main" id="{7E0CFD8E-C429-488D-AAFE-451DE9E5FFFD}"/>
              </a:ext>
            </a:extLst>
          </p:cNvPr>
          <p:cNvGraphicFramePr/>
          <p:nvPr>
            <p:extLst>
              <p:ext uri="{D42A27DB-BD31-4B8C-83A1-F6EECF244321}">
                <p14:modId xmlns:p14="http://schemas.microsoft.com/office/powerpoint/2010/main" val="2325687357"/>
              </p:ext>
            </p:extLst>
          </p:nvPr>
        </p:nvGraphicFramePr>
        <p:xfrm>
          <a:off x="3260595" y="2058795"/>
          <a:ext cx="8093205" cy="41452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2" name="Image 11">
            <a:extLst>
              <a:ext uri="{FF2B5EF4-FFF2-40B4-BE49-F238E27FC236}">
                <a16:creationId xmlns:a16="http://schemas.microsoft.com/office/drawing/2014/main" id="{06BB43B8-6B00-43BF-9A8F-6809DC5055EC}"/>
              </a:ext>
            </a:extLst>
          </p:cNvPr>
          <p:cNvPicPr>
            <a:picLocks noChangeAspect="1"/>
          </p:cNvPicPr>
          <p:nvPr/>
        </p:nvPicPr>
        <p:blipFill rotWithShape="1">
          <a:blip r:embed="rId7">
            <a:extLst>
              <a:ext uri="{BEBA8EAE-BF5A-486C-A8C5-ECC9F3942E4B}">
                <a14:imgProps xmlns:a14="http://schemas.microsoft.com/office/drawing/2010/main">
                  <a14:imgLayer r:embed="rId8">
                    <a14:imgEffect>
                      <a14:backgroundRemoval t="9199" b="92582" l="10000" r="90000">
                        <a14:foregroundMark x1="50000" y1="92582" x2="50000" y2="92582"/>
                        <a14:foregroundMark x1="35079" y1="50148" x2="35079" y2="50148"/>
                        <a14:foregroundMark x1="62540" y1="51335" x2="62540" y2="51335"/>
                        <a14:foregroundMark x1="49683" y1="9199" x2="49683" y2="9199"/>
                      </a14:backgroundRemoval>
                    </a14:imgEffect>
                  </a14:imgLayer>
                </a14:imgProps>
              </a:ext>
              <a:ext uri="{28A0092B-C50C-407E-A947-70E740481C1C}">
                <a14:useLocalDpi xmlns:a14="http://schemas.microsoft.com/office/drawing/2010/main" val="0"/>
              </a:ext>
            </a:extLst>
          </a:blip>
          <a:srcRect l="23823" r="18956"/>
          <a:stretch/>
        </p:blipFill>
        <p:spPr>
          <a:xfrm>
            <a:off x="1036976" y="3272480"/>
            <a:ext cx="2431516" cy="2273096"/>
          </a:xfrm>
          <a:prstGeom prst="rect">
            <a:avLst/>
          </a:prstGeom>
        </p:spPr>
      </p:pic>
    </p:spTree>
    <p:extLst>
      <p:ext uri="{BB962C8B-B14F-4D97-AF65-F5344CB8AC3E}">
        <p14:creationId xmlns:p14="http://schemas.microsoft.com/office/powerpoint/2010/main" val="2480645300"/>
      </p:ext>
    </p:extLst>
  </p:cSld>
  <p:clrMapOvr>
    <a:masterClrMapping/>
  </p:clrMapOvr>
  <mc:AlternateContent xmlns:mc="http://schemas.openxmlformats.org/markup-compatibility/2006" xmlns:p15="http://schemas.microsoft.com/office/powerpoint/2012/main">
    <mc:Choice Requires="p15">
      <p:transition spd="med">
        <p15:prstTrans prst="peelOff"/>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F524ACE7-F731-445B-B50B-735FBB495368}"/>
              </a:ext>
            </a:extLst>
          </p:cNvPr>
          <p:cNvSpPr>
            <a:spLocks noGrp="1"/>
          </p:cNvSpPr>
          <p:nvPr>
            <p:ph type="sldNum" sz="quarter" idx="12"/>
          </p:nvPr>
        </p:nvSpPr>
        <p:spPr/>
        <p:txBody>
          <a:bodyPr/>
          <a:lstStyle/>
          <a:p>
            <a:fld id="{4D8946D9-692A-4714-839D-53234A93F90C}" type="slidenum">
              <a:rPr lang="fr-FR" sz="1800" b="1" smtClean="0">
                <a:latin typeface="Century Gothic" panose="020B0502020202020204" pitchFamily="34" charset="0"/>
              </a:rPr>
              <a:t>9</a:t>
            </a:fld>
            <a:endParaRPr lang="fr-FR" b="1" dirty="0">
              <a:latin typeface="Century Gothic" panose="020B0502020202020204" pitchFamily="34" charset="0"/>
            </a:endParaRPr>
          </a:p>
        </p:txBody>
      </p:sp>
      <p:sp>
        <p:nvSpPr>
          <p:cNvPr id="7" name="ZoneTexte 6">
            <a:extLst>
              <a:ext uri="{FF2B5EF4-FFF2-40B4-BE49-F238E27FC236}">
                <a16:creationId xmlns:a16="http://schemas.microsoft.com/office/drawing/2014/main" id="{D7770D89-E77F-4042-8394-29992D083103}"/>
              </a:ext>
            </a:extLst>
          </p:cNvPr>
          <p:cNvSpPr txBox="1"/>
          <p:nvPr/>
        </p:nvSpPr>
        <p:spPr>
          <a:xfrm>
            <a:off x="1102337" y="2882148"/>
            <a:ext cx="9332579" cy="1446550"/>
          </a:xfrm>
          <a:prstGeom prst="rect">
            <a:avLst/>
          </a:prstGeom>
          <a:noFill/>
        </p:spPr>
        <p:txBody>
          <a:bodyPr wrap="square" rtlCol="0">
            <a:spAutoFit/>
          </a:bodyPr>
          <a:lstStyle/>
          <a:p>
            <a:pPr algn="ctr"/>
            <a:r>
              <a:rPr lang="fr-FR" sz="4400" b="1" dirty="0">
                <a:latin typeface="Century Gothic" panose="020B0502020202020204" pitchFamily="34" charset="0"/>
              </a:rPr>
              <a:t>MERCI DE VOTRE AIMABLE ATTENTION !</a:t>
            </a:r>
          </a:p>
        </p:txBody>
      </p:sp>
    </p:spTree>
    <p:extLst>
      <p:ext uri="{BB962C8B-B14F-4D97-AF65-F5344CB8AC3E}">
        <p14:creationId xmlns:p14="http://schemas.microsoft.com/office/powerpoint/2010/main" val="2963758654"/>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5524</TotalTime>
  <Words>578</Words>
  <Application>Microsoft Office PowerPoint</Application>
  <PresentationFormat>Grand écran</PresentationFormat>
  <Paragraphs>79</Paragraphs>
  <Slides>9</Slides>
  <Notes>0</Notes>
  <HiddenSlides>0</HiddenSlides>
  <MMClips>0</MMClips>
  <ScaleCrop>false</ScaleCrop>
  <HeadingPairs>
    <vt:vector size="6" baseType="variant">
      <vt:variant>
        <vt:lpstr>Polices utilisées</vt:lpstr>
      </vt:variant>
      <vt:variant>
        <vt:i4>13</vt:i4>
      </vt:variant>
      <vt:variant>
        <vt:lpstr>Thème</vt:lpstr>
      </vt:variant>
      <vt:variant>
        <vt:i4>1</vt:i4>
      </vt:variant>
      <vt:variant>
        <vt:lpstr>Titres des diapositives</vt:lpstr>
      </vt:variant>
      <vt:variant>
        <vt:i4>9</vt:i4>
      </vt:variant>
    </vt:vector>
  </HeadingPairs>
  <TitlesOfParts>
    <vt:vector size="23" baseType="lpstr">
      <vt:lpstr>ＭＳ Ｐゴシック</vt:lpstr>
      <vt:lpstr>Arial</vt:lpstr>
      <vt:lpstr>Arial Black</vt:lpstr>
      <vt:lpstr>Calibri</vt:lpstr>
      <vt:lpstr>Calibri Light</vt:lpstr>
      <vt:lpstr>Candara</vt:lpstr>
      <vt:lpstr>Century Gothic</vt:lpstr>
      <vt:lpstr>Cooper Black</vt:lpstr>
      <vt:lpstr>DM Sans</vt:lpstr>
      <vt:lpstr>Fira Sans</vt:lpstr>
      <vt:lpstr>PT Serif</vt:lpstr>
      <vt:lpstr>Roboto</vt:lpstr>
      <vt:lpstr>Times New Roman</vt:lpstr>
      <vt:lpstr>Thème Office</vt:lpstr>
      <vt:lpstr>Présentation PowerPoint</vt:lpstr>
      <vt:lpstr>1. CONTEXTE</vt:lpstr>
      <vt:lpstr>2. TECHNIQUES D’INVESTIGATION </vt:lpstr>
      <vt:lpstr>2. TECHNIQUES D’INVESTIGATION </vt:lpstr>
      <vt:lpstr>3. MECANISMES DE FRAUDE RÉVÉLÉS </vt:lpstr>
      <vt:lpstr>4. IMPACT &amp; ÉVALUATION DE LA FRAUDE </vt:lpstr>
      <vt:lpstr>5. COLLABORATION DGI-DGD </vt:lpstr>
      <vt:lpstr>6. RECOMMANDATIONS </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IMPOT SUR LES BENEFICES INDUSTRIELS ET COMMERCIAUX</dc:title>
  <dc:creator>Franck Elloh</dc:creator>
  <cp:lastModifiedBy>Oscar AMAMAN</cp:lastModifiedBy>
  <cp:revision>389</cp:revision>
  <cp:lastPrinted>2023-09-20T14:28:45Z</cp:lastPrinted>
  <dcterms:created xsi:type="dcterms:W3CDTF">2018-03-05T08:01:09Z</dcterms:created>
  <dcterms:modified xsi:type="dcterms:W3CDTF">2024-09-15T16:19:50Z</dcterms:modified>
</cp:coreProperties>
</file>