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752" r:id="rId2"/>
    <p:sldMasterId id="2147483777" r:id="rId3"/>
    <p:sldMasterId id="2147483789" r:id="rId4"/>
  </p:sldMasterIdLst>
  <p:notesMasterIdLst>
    <p:notesMasterId r:id="rId20"/>
  </p:notesMasterIdLst>
  <p:handoutMasterIdLst>
    <p:handoutMasterId r:id="rId21"/>
  </p:handoutMasterIdLst>
  <p:sldIdLst>
    <p:sldId id="279" r:id="rId5"/>
    <p:sldId id="330" r:id="rId6"/>
    <p:sldId id="388" r:id="rId7"/>
    <p:sldId id="339" r:id="rId8"/>
    <p:sldId id="352" r:id="rId9"/>
    <p:sldId id="353" r:id="rId10"/>
    <p:sldId id="354" r:id="rId11"/>
    <p:sldId id="355" r:id="rId12"/>
    <p:sldId id="356" r:id="rId13"/>
    <p:sldId id="357" r:id="rId14"/>
    <p:sldId id="393" r:id="rId15"/>
    <p:sldId id="358" r:id="rId16"/>
    <p:sldId id="359" r:id="rId17"/>
    <p:sldId id="360" r:id="rId18"/>
    <p:sldId id="363" r:id="rId1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san AVCI" initials="HA" lastIdx="5" clrIdx="0">
    <p:extLst>
      <p:ext uri="{19B8F6BF-5375-455C-9EA6-DF929625EA0E}">
        <p15:presenceInfo xmlns:p15="http://schemas.microsoft.com/office/powerpoint/2012/main" userId="S-1-5-21-1181512566-2263845679-4141945144-26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4" autoAdjust="0"/>
    <p:restoredTop sz="94660"/>
  </p:normalViewPr>
  <p:slideViewPr>
    <p:cSldViewPr snapToGrid="0">
      <p:cViewPr varScale="1">
        <p:scale>
          <a:sx n="65" d="100"/>
          <a:sy n="65" d="100"/>
        </p:scale>
        <p:origin x="702"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30CB91-0CD8-4DD5-AE64-B8B2777D882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tr-TR"/>
        </a:p>
      </dgm:t>
    </dgm:pt>
    <dgm:pt modelId="{1D9AC144-9680-42C3-8E99-6520DD920CCC}">
      <dgm:prSet/>
      <dgm:spPr/>
      <dgm:t>
        <a:bodyPr/>
        <a:lstStyle/>
        <a:p>
          <a:pPr rtl="0"/>
          <a:endParaRPr lang="tr-TR" dirty="0"/>
        </a:p>
      </dgm:t>
    </dgm:pt>
    <dgm:pt modelId="{0ABDCA58-C53D-48B4-B3AA-E17D74902AFA}" type="parTrans" cxnId="{0A8CDBDC-92F6-4906-92E4-D996CF0B3E61}">
      <dgm:prSet/>
      <dgm:spPr/>
      <dgm:t>
        <a:bodyPr/>
        <a:lstStyle/>
        <a:p>
          <a:endParaRPr lang="tr-TR"/>
        </a:p>
      </dgm:t>
    </dgm:pt>
    <dgm:pt modelId="{881AC6F1-3366-4771-885D-A725BBF97492}" type="sibTrans" cxnId="{0A8CDBDC-92F6-4906-92E4-D996CF0B3E61}">
      <dgm:prSet/>
      <dgm:spPr/>
      <dgm:t>
        <a:bodyPr/>
        <a:lstStyle/>
        <a:p>
          <a:endParaRPr lang="tr-TR"/>
        </a:p>
      </dgm:t>
    </dgm:pt>
    <dgm:pt modelId="{74FADF57-6F80-4C91-88E5-EF221CB8658F}">
      <dgm:prSet custT="1"/>
      <dgm:spPr/>
      <dgm:t>
        <a:bodyPr/>
        <a:lstStyle/>
        <a:p>
          <a:pPr rtl="0"/>
          <a:endParaRPr lang="tr-TR" sz="2500" b="1" dirty="0" smtClean="0"/>
        </a:p>
      </dgm:t>
    </dgm:pt>
    <dgm:pt modelId="{17738B42-845F-4F5D-A2FE-1B8A118C771C}" type="sibTrans" cxnId="{5C157869-870A-4DF6-BA86-660DBA42B881}">
      <dgm:prSet/>
      <dgm:spPr/>
      <dgm:t>
        <a:bodyPr/>
        <a:lstStyle/>
        <a:p>
          <a:endParaRPr lang="tr-TR"/>
        </a:p>
      </dgm:t>
    </dgm:pt>
    <dgm:pt modelId="{30D8FC63-4B25-4310-A4C4-FAACC05EFE48}" type="parTrans" cxnId="{5C157869-870A-4DF6-BA86-660DBA42B881}">
      <dgm:prSet/>
      <dgm:spPr/>
      <dgm:t>
        <a:bodyPr/>
        <a:lstStyle/>
        <a:p>
          <a:endParaRPr lang="tr-TR"/>
        </a:p>
      </dgm:t>
    </dgm:pt>
    <dgm:pt modelId="{0D774F5F-23A4-448A-AA6C-B266039F6A14}">
      <dgm:prSet custT="1"/>
      <dgm:spPr/>
      <dgm:t>
        <a:bodyPr/>
        <a:lstStyle/>
        <a:p>
          <a:pPr rtl="0"/>
          <a:endParaRPr lang="tr-TR" sz="2000" b="1" dirty="0" smtClean="0">
            <a:solidFill>
              <a:schemeClr val="tx1"/>
            </a:solidFill>
          </a:endParaRPr>
        </a:p>
        <a:p>
          <a:pPr rtl="0"/>
          <a:endParaRPr lang="tr-TR" sz="2000" b="1" dirty="0" smtClean="0">
            <a:solidFill>
              <a:schemeClr val="tx1"/>
            </a:solidFill>
          </a:endParaRPr>
        </a:p>
        <a:p>
          <a:pPr rtl="0"/>
          <a:endParaRPr lang="tr-TR" sz="2000" b="1" dirty="0" smtClean="0">
            <a:solidFill>
              <a:schemeClr val="tx1"/>
            </a:solidFill>
          </a:endParaRPr>
        </a:p>
        <a:p>
          <a:pPr rtl="0"/>
          <a:r>
            <a:rPr lang="tr-TR" sz="2000" b="1" dirty="0" smtClean="0">
              <a:solidFill>
                <a:schemeClr val="tx1"/>
              </a:solidFill>
            </a:rPr>
            <a:t>                                                                               Celal ŞAHİN</a:t>
          </a:r>
        </a:p>
        <a:p>
          <a:pPr rtl="0"/>
          <a:r>
            <a:rPr lang="tr-TR" sz="2000" b="1" dirty="0" smtClean="0">
              <a:solidFill>
                <a:srgbClr val="3333CC"/>
              </a:solidFill>
            </a:rPr>
            <a:t>                                                                   </a:t>
          </a:r>
          <a:r>
            <a:rPr lang="tr-TR" sz="2000" b="1" dirty="0" smtClean="0">
              <a:solidFill>
                <a:schemeClr val="tx1"/>
              </a:solidFill>
            </a:rPr>
            <a:t>CASE STUDY ON POS USURY               </a:t>
          </a:r>
        </a:p>
        <a:p>
          <a:pPr rtl="0"/>
          <a:r>
            <a:rPr lang="tr-TR" sz="2000" b="1" dirty="0" smtClean="0">
              <a:solidFill>
                <a:srgbClr val="3333CC"/>
              </a:solidFill>
            </a:rPr>
            <a:t>                                       </a:t>
          </a:r>
        </a:p>
      </dgm:t>
    </dgm:pt>
    <dgm:pt modelId="{DDBE2B60-1D9B-4ACD-BFCB-DA444A84E4F1}" type="sibTrans" cxnId="{35C5F5FA-1237-440C-B672-DA8F1C3D14DF}">
      <dgm:prSet/>
      <dgm:spPr/>
      <dgm:t>
        <a:bodyPr/>
        <a:lstStyle/>
        <a:p>
          <a:endParaRPr lang="tr-TR"/>
        </a:p>
      </dgm:t>
    </dgm:pt>
    <dgm:pt modelId="{DB613FF6-595B-4900-A5A0-F25F51CF4412}" type="parTrans" cxnId="{35C5F5FA-1237-440C-B672-DA8F1C3D14DF}">
      <dgm:prSet/>
      <dgm:spPr/>
      <dgm:t>
        <a:bodyPr/>
        <a:lstStyle/>
        <a:p>
          <a:endParaRPr lang="tr-TR"/>
        </a:p>
      </dgm:t>
    </dgm:pt>
    <dgm:pt modelId="{4988C6C0-1D77-47CD-A5C2-F8A7A846A755}" type="pres">
      <dgm:prSet presAssocID="{B530CB91-0CD8-4DD5-AE64-B8B2777D882F}" presName="vert0" presStyleCnt="0">
        <dgm:presLayoutVars>
          <dgm:dir/>
          <dgm:animOne val="branch"/>
          <dgm:animLvl val="lvl"/>
        </dgm:presLayoutVars>
      </dgm:prSet>
      <dgm:spPr/>
      <dgm:t>
        <a:bodyPr/>
        <a:lstStyle/>
        <a:p>
          <a:endParaRPr lang="tr-TR"/>
        </a:p>
      </dgm:t>
    </dgm:pt>
    <dgm:pt modelId="{934BF9A1-7DF0-4335-A4FA-975316A1511C}" type="pres">
      <dgm:prSet presAssocID="{1D9AC144-9680-42C3-8E99-6520DD920CCC}" presName="thickLine" presStyleLbl="alignNode1" presStyleIdx="0" presStyleCnt="1"/>
      <dgm:spPr/>
    </dgm:pt>
    <dgm:pt modelId="{1E847BD9-F73E-4D71-BCE0-7A24CED5666D}" type="pres">
      <dgm:prSet presAssocID="{1D9AC144-9680-42C3-8E99-6520DD920CCC}" presName="horz1" presStyleCnt="0"/>
      <dgm:spPr/>
    </dgm:pt>
    <dgm:pt modelId="{FA974E49-EF41-49AB-9320-046A9D69CC9F}" type="pres">
      <dgm:prSet presAssocID="{1D9AC144-9680-42C3-8E99-6520DD920CCC}" presName="tx1" presStyleLbl="revTx" presStyleIdx="0" presStyleCnt="3"/>
      <dgm:spPr/>
      <dgm:t>
        <a:bodyPr/>
        <a:lstStyle/>
        <a:p>
          <a:endParaRPr lang="tr-TR"/>
        </a:p>
      </dgm:t>
    </dgm:pt>
    <dgm:pt modelId="{D444BC35-28F1-43B6-BA85-A6FF06DC8ED9}" type="pres">
      <dgm:prSet presAssocID="{1D9AC144-9680-42C3-8E99-6520DD920CCC}" presName="vert1" presStyleCnt="0"/>
      <dgm:spPr/>
    </dgm:pt>
    <dgm:pt modelId="{E7F872FB-68DF-4A00-88F6-376F778DB5E1}" type="pres">
      <dgm:prSet presAssocID="{0D774F5F-23A4-448A-AA6C-B266039F6A14}" presName="vertSpace2a" presStyleCnt="0"/>
      <dgm:spPr/>
    </dgm:pt>
    <dgm:pt modelId="{7C3681AC-9750-4920-86EF-6F2CB711183E}" type="pres">
      <dgm:prSet presAssocID="{0D774F5F-23A4-448A-AA6C-B266039F6A14}" presName="horz2" presStyleCnt="0"/>
      <dgm:spPr/>
    </dgm:pt>
    <dgm:pt modelId="{E16223A7-9B4D-4188-8913-36B63DCEBB0A}" type="pres">
      <dgm:prSet presAssocID="{0D774F5F-23A4-448A-AA6C-B266039F6A14}" presName="horzSpace2" presStyleCnt="0"/>
      <dgm:spPr/>
    </dgm:pt>
    <dgm:pt modelId="{E6E5F70A-8520-4126-8E6F-6B5D63EAA42C}" type="pres">
      <dgm:prSet presAssocID="{0D774F5F-23A4-448A-AA6C-B266039F6A14}" presName="tx2" presStyleLbl="revTx" presStyleIdx="1" presStyleCnt="3" custLinFactNeighborX="-1367" custLinFactNeighborY="21450"/>
      <dgm:spPr/>
      <dgm:t>
        <a:bodyPr/>
        <a:lstStyle/>
        <a:p>
          <a:endParaRPr lang="tr-TR"/>
        </a:p>
      </dgm:t>
    </dgm:pt>
    <dgm:pt modelId="{49F29470-C504-4531-A2F0-BAA9BCFFB9F0}" type="pres">
      <dgm:prSet presAssocID="{0D774F5F-23A4-448A-AA6C-B266039F6A14}" presName="vert2" presStyleCnt="0"/>
      <dgm:spPr/>
    </dgm:pt>
    <dgm:pt modelId="{005D4EB3-1FEF-4705-9C2F-FCD2DF32E7E4}" type="pres">
      <dgm:prSet presAssocID="{0D774F5F-23A4-448A-AA6C-B266039F6A14}" presName="thinLine2b" presStyleLbl="callout" presStyleIdx="0" presStyleCnt="2"/>
      <dgm:spPr/>
      <dgm:t>
        <a:bodyPr/>
        <a:lstStyle/>
        <a:p>
          <a:endParaRPr lang="en-US"/>
        </a:p>
      </dgm:t>
    </dgm:pt>
    <dgm:pt modelId="{0264E413-A9C3-496C-ABE2-54E6EBCAB1B0}" type="pres">
      <dgm:prSet presAssocID="{0D774F5F-23A4-448A-AA6C-B266039F6A14}" presName="vertSpace2b" presStyleCnt="0"/>
      <dgm:spPr/>
    </dgm:pt>
    <dgm:pt modelId="{37077260-DB7D-46D7-BFB5-4CD30EEACD1E}" type="pres">
      <dgm:prSet presAssocID="{74FADF57-6F80-4C91-88E5-EF221CB8658F}" presName="horz2" presStyleCnt="0"/>
      <dgm:spPr/>
    </dgm:pt>
    <dgm:pt modelId="{BA73FB96-10B9-498B-B81A-260930F5586E}" type="pres">
      <dgm:prSet presAssocID="{74FADF57-6F80-4C91-88E5-EF221CB8658F}" presName="horzSpace2" presStyleCnt="0"/>
      <dgm:spPr/>
    </dgm:pt>
    <dgm:pt modelId="{150C41DC-652E-4B7F-96F9-80B687E98087}" type="pres">
      <dgm:prSet presAssocID="{74FADF57-6F80-4C91-88E5-EF221CB8658F}" presName="tx2" presStyleLbl="revTx" presStyleIdx="2" presStyleCnt="3"/>
      <dgm:spPr/>
      <dgm:t>
        <a:bodyPr/>
        <a:lstStyle/>
        <a:p>
          <a:endParaRPr lang="tr-TR"/>
        </a:p>
      </dgm:t>
    </dgm:pt>
    <dgm:pt modelId="{E3DE0A1A-0E8D-41BE-8F7B-E57A9AE2B4C2}" type="pres">
      <dgm:prSet presAssocID="{74FADF57-6F80-4C91-88E5-EF221CB8658F}" presName="vert2" presStyleCnt="0"/>
      <dgm:spPr/>
    </dgm:pt>
    <dgm:pt modelId="{5C870598-9588-47CA-9302-93D5C1D11A30}" type="pres">
      <dgm:prSet presAssocID="{74FADF57-6F80-4C91-88E5-EF221CB8658F}" presName="thinLine2b" presStyleLbl="callout" presStyleIdx="1" presStyleCnt="2"/>
      <dgm:spPr/>
      <dgm:t>
        <a:bodyPr/>
        <a:lstStyle/>
        <a:p>
          <a:endParaRPr lang="tr-TR"/>
        </a:p>
      </dgm:t>
    </dgm:pt>
    <dgm:pt modelId="{3D5BBE67-5933-499C-867B-AF50AE9053B9}" type="pres">
      <dgm:prSet presAssocID="{74FADF57-6F80-4C91-88E5-EF221CB8658F}" presName="vertSpace2b" presStyleCnt="0"/>
      <dgm:spPr/>
    </dgm:pt>
  </dgm:ptLst>
  <dgm:cxnLst>
    <dgm:cxn modelId="{0A8CDBDC-92F6-4906-92E4-D996CF0B3E61}" srcId="{B530CB91-0CD8-4DD5-AE64-B8B2777D882F}" destId="{1D9AC144-9680-42C3-8E99-6520DD920CCC}" srcOrd="0" destOrd="0" parTransId="{0ABDCA58-C53D-48B4-B3AA-E17D74902AFA}" sibTransId="{881AC6F1-3366-4771-885D-A725BBF97492}"/>
    <dgm:cxn modelId="{F38BC7F8-6B70-4973-93D1-D34BE99DDF8D}" type="presOf" srcId="{0D774F5F-23A4-448A-AA6C-B266039F6A14}" destId="{E6E5F70A-8520-4126-8E6F-6B5D63EAA42C}" srcOrd="0" destOrd="0" presId="urn:microsoft.com/office/officeart/2008/layout/LinedList"/>
    <dgm:cxn modelId="{DACF87D5-A5D6-4DC1-B64D-E9466AFBD9A2}" type="presOf" srcId="{B530CB91-0CD8-4DD5-AE64-B8B2777D882F}" destId="{4988C6C0-1D77-47CD-A5C2-F8A7A846A755}" srcOrd="0" destOrd="0" presId="urn:microsoft.com/office/officeart/2008/layout/LinedList"/>
    <dgm:cxn modelId="{AFCC6F30-42E0-4038-B079-C21240499698}" type="presOf" srcId="{74FADF57-6F80-4C91-88E5-EF221CB8658F}" destId="{150C41DC-652E-4B7F-96F9-80B687E98087}" srcOrd="0" destOrd="0" presId="urn:microsoft.com/office/officeart/2008/layout/LinedList"/>
    <dgm:cxn modelId="{5C157869-870A-4DF6-BA86-660DBA42B881}" srcId="{1D9AC144-9680-42C3-8E99-6520DD920CCC}" destId="{74FADF57-6F80-4C91-88E5-EF221CB8658F}" srcOrd="1" destOrd="0" parTransId="{30D8FC63-4B25-4310-A4C4-FAACC05EFE48}" sibTransId="{17738B42-845F-4F5D-A2FE-1B8A118C771C}"/>
    <dgm:cxn modelId="{848D39A6-2501-49EF-8136-B9728564DF37}" type="presOf" srcId="{1D9AC144-9680-42C3-8E99-6520DD920CCC}" destId="{FA974E49-EF41-49AB-9320-046A9D69CC9F}" srcOrd="0" destOrd="0" presId="urn:microsoft.com/office/officeart/2008/layout/LinedList"/>
    <dgm:cxn modelId="{35C5F5FA-1237-440C-B672-DA8F1C3D14DF}" srcId="{1D9AC144-9680-42C3-8E99-6520DD920CCC}" destId="{0D774F5F-23A4-448A-AA6C-B266039F6A14}" srcOrd="0" destOrd="0" parTransId="{DB613FF6-595B-4900-A5A0-F25F51CF4412}" sibTransId="{DDBE2B60-1D9B-4ACD-BFCB-DA444A84E4F1}"/>
    <dgm:cxn modelId="{F2167FE8-9A7C-42CB-916A-3C9DF31F2EB4}" type="presParOf" srcId="{4988C6C0-1D77-47CD-A5C2-F8A7A846A755}" destId="{934BF9A1-7DF0-4335-A4FA-975316A1511C}" srcOrd="0" destOrd="0" presId="urn:microsoft.com/office/officeart/2008/layout/LinedList"/>
    <dgm:cxn modelId="{520DAE41-B9F0-4333-99C2-B6BDCA8747FF}" type="presParOf" srcId="{4988C6C0-1D77-47CD-A5C2-F8A7A846A755}" destId="{1E847BD9-F73E-4D71-BCE0-7A24CED5666D}" srcOrd="1" destOrd="0" presId="urn:microsoft.com/office/officeart/2008/layout/LinedList"/>
    <dgm:cxn modelId="{BE0A1351-8B6A-412D-A680-3915A5593EAE}" type="presParOf" srcId="{1E847BD9-F73E-4D71-BCE0-7A24CED5666D}" destId="{FA974E49-EF41-49AB-9320-046A9D69CC9F}" srcOrd="0" destOrd="0" presId="urn:microsoft.com/office/officeart/2008/layout/LinedList"/>
    <dgm:cxn modelId="{27828674-1BEC-461F-B19F-41F080166BE8}" type="presParOf" srcId="{1E847BD9-F73E-4D71-BCE0-7A24CED5666D}" destId="{D444BC35-28F1-43B6-BA85-A6FF06DC8ED9}" srcOrd="1" destOrd="0" presId="urn:microsoft.com/office/officeart/2008/layout/LinedList"/>
    <dgm:cxn modelId="{3E6AC239-AE3C-4BFD-8479-F9530C60E7BA}" type="presParOf" srcId="{D444BC35-28F1-43B6-BA85-A6FF06DC8ED9}" destId="{E7F872FB-68DF-4A00-88F6-376F778DB5E1}" srcOrd="0" destOrd="0" presId="urn:microsoft.com/office/officeart/2008/layout/LinedList"/>
    <dgm:cxn modelId="{C769DE71-CA30-4C02-993C-28AFD14DCBF7}" type="presParOf" srcId="{D444BC35-28F1-43B6-BA85-A6FF06DC8ED9}" destId="{7C3681AC-9750-4920-86EF-6F2CB711183E}" srcOrd="1" destOrd="0" presId="urn:microsoft.com/office/officeart/2008/layout/LinedList"/>
    <dgm:cxn modelId="{6B19BE2A-38DB-43E6-B24A-890D2D5AB4E2}" type="presParOf" srcId="{7C3681AC-9750-4920-86EF-6F2CB711183E}" destId="{E16223A7-9B4D-4188-8913-36B63DCEBB0A}" srcOrd="0" destOrd="0" presId="urn:microsoft.com/office/officeart/2008/layout/LinedList"/>
    <dgm:cxn modelId="{9A9046DF-76B2-4189-AA96-1706DFF460CC}" type="presParOf" srcId="{7C3681AC-9750-4920-86EF-6F2CB711183E}" destId="{E6E5F70A-8520-4126-8E6F-6B5D63EAA42C}" srcOrd="1" destOrd="0" presId="urn:microsoft.com/office/officeart/2008/layout/LinedList"/>
    <dgm:cxn modelId="{FD0A7C98-53E8-47A3-8DB6-38DEC13FE715}" type="presParOf" srcId="{7C3681AC-9750-4920-86EF-6F2CB711183E}" destId="{49F29470-C504-4531-A2F0-BAA9BCFFB9F0}" srcOrd="2" destOrd="0" presId="urn:microsoft.com/office/officeart/2008/layout/LinedList"/>
    <dgm:cxn modelId="{15322B92-FA5E-417A-B8DC-ACEE9F4CF012}" type="presParOf" srcId="{D444BC35-28F1-43B6-BA85-A6FF06DC8ED9}" destId="{005D4EB3-1FEF-4705-9C2F-FCD2DF32E7E4}" srcOrd="2" destOrd="0" presId="urn:microsoft.com/office/officeart/2008/layout/LinedList"/>
    <dgm:cxn modelId="{247FF91D-8087-4542-8496-7782F0149F96}" type="presParOf" srcId="{D444BC35-28F1-43B6-BA85-A6FF06DC8ED9}" destId="{0264E413-A9C3-496C-ABE2-54E6EBCAB1B0}" srcOrd="3" destOrd="0" presId="urn:microsoft.com/office/officeart/2008/layout/LinedList"/>
    <dgm:cxn modelId="{DD8D3E49-A4FB-48F4-8C99-F7D7839F2F10}" type="presParOf" srcId="{D444BC35-28F1-43B6-BA85-A6FF06DC8ED9}" destId="{37077260-DB7D-46D7-BFB5-4CD30EEACD1E}" srcOrd="4" destOrd="0" presId="urn:microsoft.com/office/officeart/2008/layout/LinedList"/>
    <dgm:cxn modelId="{99D16DD5-B98F-41AF-8F2C-E942816DD38E}" type="presParOf" srcId="{37077260-DB7D-46D7-BFB5-4CD30EEACD1E}" destId="{BA73FB96-10B9-498B-B81A-260930F5586E}" srcOrd="0" destOrd="0" presId="urn:microsoft.com/office/officeart/2008/layout/LinedList"/>
    <dgm:cxn modelId="{EC1AA819-D482-476E-BAF5-39275D89B616}" type="presParOf" srcId="{37077260-DB7D-46D7-BFB5-4CD30EEACD1E}" destId="{150C41DC-652E-4B7F-96F9-80B687E98087}" srcOrd="1" destOrd="0" presId="urn:microsoft.com/office/officeart/2008/layout/LinedList"/>
    <dgm:cxn modelId="{EF63B793-6D15-40C2-A112-82249A70702E}" type="presParOf" srcId="{37077260-DB7D-46D7-BFB5-4CD30EEACD1E}" destId="{E3DE0A1A-0E8D-41BE-8F7B-E57A9AE2B4C2}" srcOrd="2" destOrd="0" presId="urn:microsoft.com/office/officeart/2008/layout/LinedList"/>
    <dgm:cxn modelId="{3C5A6B51-8480-452F-A1A1-5026266DBC8E}" type="presParOf" srcId="{D444BC35-28F1-43B6-BA85-A6FF06DC8ED9}" destId="{5C870598-9588-47CA-9302-93D5C1D11A30}" srcOrd="5" destOrd="0" presId="urn:microsoft.com/office/officeart/2008/layout/LinedList"/>
    <dgm:cxn modelId="{B41A403D-C0C0-4E59-B474-258DB9A349BD}" type="presParOf" srcId="{D444BC35-28F1-43B6-BA85-A6FF06DC8ED9}" destId="{3D5BBE67-5933-499C-867B-AF50AE9053B9}" srcOrd="6" destOrd="0" presId="urn:microsoft.com/office/officeart/2008/layout/LinedLis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4BF9A1-7DF0-4335-A4FA-975316A1511C}">
      <dsp:nvSpPr>
        <dsp:cNvPr id="0" name=""/>
        <dsp:cNvSpPr/>
      </dsp:nvSpPr>
      <dsp:spPr>
        <a:xfrm>
          <a:off x="0" y="0"/>
          <a:ext cx="1099962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974E49-EF41-49AB-9320-046A9D69CC9F}">
      <dsp:nvSpPr>
        <dsp:cNvPr id="0" name=""/>
        <dsp:cNvSpPr/>
      </dsp:nvSpPr>
      <dsp:spPr>
        <a:xfrm>
          <a:off x="0" y="0"/>
          <a:ext cx="2199925" cy="5507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rtl="0">
            <a:lnSpc>
              <a:spcPct val="90000"/>
            </a:lnSpc>
            <a:spcBef>
              <a:spcPct val="0"/>
            </a:spcBef>
            <a:spcAft>
              <a:spcPct val="35000"/>
            </a:spcAft>
          </a:pPr>
          <a:endParaRPr lang="tr-TR" sz="6500" kern="1200" dirty="0"/>
        </a:p>
      </dsp:txBody>
      <dsp:txXfrm>
        <a:off x="0" y="0"/>
        <a:ext cx="2199925" cy="5507082"/>
      </dsp:txXfrm>
    </dsp:sp>
    <dsp:sp modelId="{E6E5F70A-8520-4126-8E6F-6B5D63EAA42C}">
      <dsp:nvSpPr>
        <dsp:cNvPr id="0" name=""/>
        <dsp:cNvSpPr/>
      </dsp:nvSpPr>
      <dsp:spPr>
        <a:xfrm>
          <a:off x="2246883" y="677102"/>
          <a:ext cx="8634707" cy="2559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endParaRPr lang="tr-TR" sz="2000" b="1" kern="1200" dirty="0" smtClean="0">
            <a:solidFill>
              <a:schemeClr val="tx1"/>
            </a:solidFill>
          </a:endParaRPr>
        </a:p>
        <a:p>
          <a:pPr lvl="0" algn="l" defTabSz="889000" rtl="0">
            <a:lnSpc>
              <a:spcPct val="90000"/>
            </a:lnSpc>
            <a:spcBef>
              <a:spcPct val="0"/>
            </a:spcBef>
            <a:spcAft>
              <a:spcPct val="35000"/>
            </a:spcAft>
          </a:pPr>
          <a:endParaRPr lang="tr-TR" sz="2000" b="1" kern="1200" dirty="0" smtClean="0">
            <a:solidFill>
              <a:schemeClr val="tx1"/>
            </a:solidFill>
          </a:endParaRPr>
        </a:p>
        <a:p>
          <a:pPr lvl="0" algn="l" defTabSz="889000" rtl="0">
            <a:lnSpc>
              <a:spcPct val="90000"/>
            </a:lnSpc>
            <a:spcBef>
              <a:spcPct val="0"/>
            </a:spcBef>
            <a:spcAft>
              <a:spcPct val="35000"/>
            </a:spcAft>
          </a:pPr>
          <a:endParaRPr lang="tr-TR" sz="2000" b="1" kern="1200" dirty="0" smtClean="0">
            <a:solidFill>
              <a:schemeClr val="tx1"/>
            </a:solidFill>
          </a:endParaRPr>
        </a:p>
        <a:p>
          <a:pPr lvl="0" algn="l" defTabSz="889000" rtl="0">
            <a:lnSpc>
              <a:spcPct val="90000"/>
            </a:lnSpc>
            <a:spcBef>
              <a:spcPct val="0"/>
            </a:spcBef>
            <a:spcAft>
              <a:spcPct val="35000"/>
            </a:spcAft>
          </a:pPr>
          <a:r>
            <a:rPr lang="tr-TR" sz="2000" b="1" kern="1200" dirty="0" smtClean="0">
              <a:solidFill>
                <a:schemeClr val="tx1"/>
              </a:solidFill>
            </a:rPr>
            <a:t>                                                                               Celal ŞAHİN</a:t>
          </a:r>
        </a:p>
        <a:p>
          <a:pPr lvl="0" algn="l" defTabSz="889000" rtl="0">
            <a:lnSpc>
              <a:spcPct val="90000"/>
            </a:lnSpc>
            <a:spcBef>
              <a:spcPct val="0"/>
            </a:spcBef>
            <a:spcAft>
              <a:spcPct val="35000"/>
            </a:spcAft>
          </a:pPr>
          <a:r>
            <a:rPr lang="tr-TR" sz="2000" b="1" kern="1200" dirty="0" smtClean="0">
              <a:solidFill>
                <a:srgbClr val="3333CC"/>
              </a:solidFill>
            </a:rPr>
            <a:t>                                                                   </a:t>
          </a:r>
          <a:r>
            <a:rPr lang="tr-TR" sz="2000" b="1" kern="1200" dirty="0" smtClean="0">
              <a:solidFill>
                <a:schemeClr val="tx1"/>
              </a:solidFill>
            </a:rPr>
            <a:t>CASE STUDY ON POS USURY               </a:t>
          </a:r>
        </a:p>
        <a:p>
          <a:pPr lvl="0" algn="l" defTabSz="889000" rtl="0">
            <a:lnSpc>
              <a:spcPct val="90000"/>
            </a:lnSpc>
            <a:spcBef>
              <a:spcPct val="0"/>
            </a:spcBef>
            <a:spcAft>
              <a:spcPct val="35000"/>
            </a:spcAft>
          </a:pPr>
          <a:r>
            <a:rPr lang="tr-TR" sz="2000" b="1" kern="1200" dirty="0" smtClean="0">
              <a:solidFill>
                <a:srgbClr val="3333CC"/>
              </a:solidFill>
            </a:rPr>
            <a:t>                                       </a:t>
          </a:r>
        </a:p>
      </dsp:txBody>
      <dsp:txXfrm>
        <a:off x="2246883" y="677102"/>
        <a:ext cx="8634707" cy="2559932"/>
      </dsp:txXfrm>
    </dsp:sp>
    <dsp:sp modelId="{005D4EB3-1FEF-4705-9C2F-FCD2DF32E7E4}">
      <dsp:nvSpPr>
        <dsp:cNvPr id="0" name=""/>
        <dsp:cNvSpPr/>
      </dsp:nvSpPr>
      <dsp:spPr>
        <a:xfrm>
          <a:off x="2199925" y="2687929"/>
          <a:ext cx="879970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0C41DC-652E-4B7F-96F9-80B687E98087}">
      <dsp:nvSpPr>
        <dsp:cNvPr id="0" name=""/>
        <dsp:cNvSpPr/>
      </dsp:nvSpPr>
      <dsp:spPr>
        <a:xfrm>
          <a:off x="2364920" y="2815925"/>
          <a:ext cx="8634707" cy="2559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endParaRPr lang="tr-TR" sz="2500" b="1" kern="1200" dirty="0" smtClean="0"/>
        </a:p>
      </dsp:txBody>
      <dsp:txXfrm>
        <a:off x="2364920" y="2815925"/>
        <a:ext cx="8634707" cy="2559932"/>
      </dsp:txXfrm>
    </dsp:sp>
    <dsp:sp modelId="{5C870598-9588-47CA-9302-93D5C1D11A30}">
      <dsp:nvSpPr>
        <dsp:cNvPr id="0" name=""/>
        <dsp:cNvSpPr/>
      </dsp:nvSpPr>
      <dsp:spPr>
        <a:xfrm>
          <a:off x="2199925" y="5375858"/>
          <a:ext cx="879970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111F577-1FDA-4BF2-8C4F-6844E30EACF2}" type="datetimeFigureOut">
              <a:rPr lang="en-US" smtClean="0"/>
              <a:t>5/28/2024</a:t>
            </a:fld>
            <a:endParaRPr lang="en-US"/>
          </a:p>
        </p:txBody>
      </p:sp>
      <p:sp>
        <p:nvSpPr>
          <p:cNvPr id="4" name="Alt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4E01778-72AB-48DD-9E51-EC36C0777E1C}" type="slidenum">
              <a:rPr lang="en-US" smtClean="0"/>
              <a:t>‹#›</a:t>
            </a:fld>
            <a:endParaRPr lang="en-US"/>
          </a:p>
        </p:txBody>
      </p:sp>
    </p:spTree>
    <p:extLst>
      <p:ext uri="{BB962C8B-B14F-4D97-AF65-F5344CB8AC3E}">
        <p14:creationId xmlns:p14="http://schemas.microsoft.com/office/powerpoint/2010/main" val="5924405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F1144-F441-4CB6-936F-C808D88CE6A1}" type="datetimeFigureOut">
              <a:rPr lang="tr-TR" smtClean="0"/>
              <a:t>28.05.2024</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A58ED9-361D-4966-9505-D74E08C7279F}" type="slidenum">
              <a:rPr lang="tr-TR" smtClean="0"/>
              <a:t>‹#›</a:t>
            </a:fld>
            <a:endParaRPr lang="tr-TR"/>
          </a:p>
        </p:txBody>
      </p:sp>
    </p:spTree>
    <p:extLst>
      <p:ext uri="{BB962C8B-B14F-4D97-AF65-F5344CB8AC3E}">
        <p14:creationId xmlns:p14="http://schemas.microsoft.com/office/powerpoint/2010/main" val="1327834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3A58ED9-361D-4966-9505-D74E08C7279F}" type="slidenum">
              <a:rPr lang="tr-TR" smtClean="0"/>
              <a:t>1</a:t>
            </a:fld>
            <a:endParaRPr lang="tr-TR"/>
          </a:p>
        </p:txBody>
      </p:sp>
    </p:spTree>
    <p:extLst>
      <p:ext uri="{BB962C8B-B14F-4D97-AF65-F5344CB8AC3E}">
        <p14:creationId xmlns:p14="http://schemas.microsoft.com/office/powerpoint/2010/main" val="2103896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734589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233260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A92A53F1-F4B3-4895-A0DE-457E70552CCC}" type="datetimeFigureOut">
              <a:rPr lang="tr-TR" smtClean="0"/>
              <a:t>28.05.2024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390832B-68BC-42CA-9C49-2ADC370DC0CF}" type="slidenum">
              <a:rPr lang="tr-TR" smtClean="0"/>
              <a:t>‹#›</a:t>
            </a:fld>
            <a:endParaRPr lang="tr-TR"/>
          </a:p>
        </p:txBody>
      </p:sp>
    </p:spTree>
    <p:extLst>
      <p:ext uri="{BB962C8B-B14F-4D97-AF65-F5344CB8AC3E}">
        <p14:creationId xmlns:p14="http://schemas.microsoft.com/office/powerpoint/2010/main" val="2895592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92A53F1-F4B3-4895-A0DE-457E70552CCC}" type="datetimeFigureOut">
              <a:rPr lang="tr-TR" smtClean="0"/>
              <a:t>28.05.2024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390832B-68BC-42CA-9C49-2ADC370DC0CF}" type="slidenum">
              <a:rPr lang="tr-TR" smtClean="0"/>
              <a:t>‹#›</a:t>
            </a:fld>
            <a:endParaRPr lang="tr-TR"/>
          </a:p>
        </p:txBody>
      </p:sp>
    </p:spTree>
    <p:extLst>
      <p:ext uri="{BB962C8B-B14F-4D97-AF65-F5344CB8AC3E}">
        <p14:creationId xmlns:p14="http://schemas.microsoft.com/office/powerpoint/2010/main" val="2104906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2"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3"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92A53F1-F4B3-4895-A0DE-457E70552CCC}" type="datetimeFigureOut">
              <a:rPr lang="tr-TR" smtClean="0"/>
              <a:t>28.05.2024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390832B-68BC-42CA-9C49-2ADC370DC0CF}" type="slidenum">
              <a:rPr lang="tr-TR" smtClean="0"/>
              <a:t>‹#›</a:t>
            </a:fld>
            <a:endParaRPr lang="tr-TR"/>
          </a:p>
        </p:txBody>
      </p:sp>
    </p:spTree>
    <p:extLst>
      <p:ext uri="{BB962C8B-B14F-4D97-AF65-F5344CB8AC3E}">
        <p14:creationId xmlns:p14="http://schemas.microsoft.com/office/powerpoint/2010/main" val="914667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a:xfrm>
            <a:off x="838200" y="6356356"/>
            <a:ext cx="2743200" cy="365125"/>
          </a:xfrm>
          <a:prstGeom prst="rect">
            <a:avLst/>
          </a:prstGeom>
        </p:spPr>
        <p:txBody>
          <a:bodyPr/>
          <a:lstStyle/>
          <a:p>
            <a:fld id="{638D09F3-1434-409A-9D51-A361789F892A}" type="datetimeFigureOut">
              <a:rPr lang="tr-TR" smtClean="0"/>
              <a:t>28.05.2024</a:t>
            </a:fld>
            <a:endParaRPr lang="tr-TR"/>
          </a:p>
        </p:txBody>
      </p:sp>
      <p:sp>
        <p:nvSpPr>
          <p:cNvPr id="4" name="Altbilgi Yer Tutucusu 3"/>
          <p:cNvSpPr>
            <a:spLocks noGrp="1"/>
          </p:cNvSpPr>
          <p:nvPr>
            <p:ph type="ftr" sz="quarter" idx="11"/>
          </p:nvPr>
        </p:nvSpPr>
        <p:spPr>
          <a:xfrm>
            <a:off x="4038600" y="6356356"/>
            <a:ext cx="4114800" cy="365125"/>
          </a:xfrm>
          <a:prstGeom prst="rect">
            <a:avLst/>
          </a:prstGeom>
        </p:spPr>
        <p:txBody>
          <a:bodyPr/>
          <a:lstStyle/>
          <a:p>
            <a:endParaRPr lang="tr-TR"/>
          </a:p>
        </p:txBody>
      </p:sp>
      <p:sp>
        <p:nvSpPr>
          <p:cNvPr id="5" name="Slayt Numarası Yer Tutucusu 4"/>
          <p:cNvSpPr>
            <a:spLocks noGrp="1"/>
          </p:cNvSpPr>
          <p:nvPr>
            <p:ph type="sldNum" sz="quarter" idx="12"/>
          </p:nvPr>
        </p:nvSpPr>
        <p:spPr>
          <a:xfrm>
            <a:off x="8610600" y="6356356"/>
            <a:ext cx="2743200" cy="365125"/>
          </a:xfrm>
          <a:prstGeom prst="rect">
            <a:avLst/>
          </a:prstGeom>
        </p:spPr>
        <p:txBody>
          <a:bodyPr/>
          <a:lstStyle/>
          <a:p>
            <a:fld id="{ACC058FB-3A86-4E2D-A522-BCBE811B0599}" type="slidenum">
              <a:rPr lang="tr-TR" smtClean="0"/>
              <a:t>‹#›</a:t>
            </a:fld>
            <a:endParaRPr lang="tr-TR"/>
          </a:p>
        </p:txBody>
      </p:sp>
    </p:spTree>
    <p:extLst>
      <p:ext uri="{BB962C8B-B14F-4D97-AF65-F5344CB8AC3E}">
        <p14:creationId xmlns:p14="http://schemas.microsoft.com/office/powerpoint/2010/main" val="12015716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914400" y="2130432"/>
            <a:ext cx="10363200" cy="1470025"/>
          </a:xfrm>
        </p:spPr>
        <p:txBody>
          <a:bodyPr/>
          <a:lstStyle/>
          <a:p>
            <a:r>
              <a:rPr lang="tr-TR" smtClean="0"/>
              <a:t>Asıl başlık stili için tıklatın</a:t>
            </a:r>
            <a:endParaRPr lang="en-US"/>
          </a:p>
        </p:txBody>
      </p:sp>
      <p:sp>
        <p:nvSpPr>
          <p:cNvPr id="3" name="Alt Başlık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a:p>
        </p:txBody>
      </p:sp>
      <p:sp>
        <p:nvSpPr>
          <p:cNvPr id="4" name="Veri Yer Tutucusu 3"/>
          <p:cNvSpPr>
            <a:spLocks noGrp="1"/>
          </p:cNvSpPr>
          <p:nvPr>
            <p:ph type="dt" sz="half" idx="10"/>
          </p:nvPr>
        </p:nvSpPr>
        <p:spPr/>
        <p:txBody>
          <a:bodyPr/>
          <a:lstStyle/>
          <a:p>
            <a:fld id="{A92A53F1-F4B3-4895-A0DE-457E70552CCC}" type="datetimeFigureOut">
              <a:rPr lang="tr-TR" smtClean="0"/>
              <a:t>28.05.2024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390832B-68BC-42CA-9C49-2ADC370DC0CF}" type="slidenum">
              <a:rPr lang="tr-TR" smtClean="0"/>
              <a:t>‹#›</a:t>
            </a:fld>
            <a:endParaRPr lang="tr-TR"/>
          </a:p>
        </p:txBody>
      </p:sp>
    </p:spTree>
    <p:extLst>
      <p:ext uri="{BB962C8B-B14F-4D97-AF65-F5344CB8AC3E}">
        <p14:creationId xmlns:p14="http://schemas.microsoft.com/office/powerpoint/2010/main" val="41647788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A92A53F1-F4B3-4895-A0DE-457E70552CCC}" type="datetimeFigureOut">
              <a:rPr lang="tr-TR" smtClean="0"/>
              <a:t>28.05.2024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390832B-68BC-42CA-9C49-2ADC370DC0CF}" type="slidenum">
              <a:rPr lang="tr-TR" smtClean="0"/>
              <a:t>‹#›</a:t>
            </a:fld>
            <a:endParaRPr lang="tr-TR"/>
          </a:p>
        </p:txBody>
      </p:sp>
    </p:spTree>
    <p:extLst>
      <p:ext uri="{BB962C8B-B14F-4D97-AF65-F5344CB8AC3E}">
        <p14:creationId xmlns:p14="http://schemas.microsoft.com/office/powerpoint/2010/main" val="39106751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963084" y="4406907"/>
            <a:ext cx="10363200" cy="1362075"/>
          </a:xfrm>
        </p:spPr>
        <p:txBody>
          <a:bodyPr anchor="t"/>
          <a:lstStyle>
            <a:lvl1pPr algn="l">
              <a:defRPr sz="4000" b="1" cap="all"/>
            </a:lvl1pPr>
          </a:lstStyle>
          <a:p>
            <a:r>
              <a:rPr lang="tr-TR" smtClean="0"/>
              <a:t>Asıl başlık stili için tıklatın</a:t>
            </a:r>
            <a:endParaRPr lang="en-US"/>
          </a:p>
        </p:txBody>
      </p:sp>
      <p:sp>
        <p:nvSpPr>
          <p:cNvPr id="3" name="Metin Yer Tutucusu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A92A53F1-F4B3-4895-A0DE-457E70552CCC}" type="datetimeFigureOut">
              <a:rPr lang="tr-TR" smtClean="0"/>
              <a:t>28.05.2024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390832B-68BC-42CA-9C49-2ADC370DC0CF}" type="slidenum">
              <a:rPr lang="tr-TR" smtClean="0"/>
              <a:t>‹#›</a:t>
            </a:fld>
            <a:endParaRPr lang="tr-TR"/>
          </a:p>
        </p:txBody>
      </p:sp>
    </p:spTree>
    <p:extLst>
      <p:ext uri="{BB962C8B-B14F-4D97-AF65-F5344CB8AC3E}">
        <p14:creationId xmlns:p14="http://schemas.microsoft.com/office/powerpoint/2010/main" val="826122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sz="half" idx="1"/>
          </p:nvPr>
        </p:nvSpPr>
        <p:spPr>
          <a:xfrm>
            <a:off x="8128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İçerik Yer Tutucusu 3"/>
          <p:cNvSpPr>
            <a:spLocks noGrp="1"/>
          </p:cNvSpPr>
          <p:nvPr>
            <p:ph sz="half" idx="2"/>
          </p:nvPr>
        </p:nvSpPr>
        <p:spPr>
          <a:xfrm>
            <a:off x="82296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Veri Yer Tutucusu 4"/>
          <p:cNvSpPr>
            <a:spLocks noGrp="1"/>
          </p:cNvSpPr>
          <p:nvPr>
            <p:ph type="dt" sz="half" idx="10"/>
          </p:nvPr>
        </p:nvSpPr>
        <p:spPr/>
        <p:txBody>
          <a:bodyPr/>
          <a:lstStyle/>
          <a:p>
            <a:fld id="{A92A53F1-F4B3-4895-A0DE-457E70552CCC}" type="datetimeFigureOut">
              <a:rPr lang="tr-TR" smtClean="0"/>
              <a:t>28.05.2024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390832B-68BC-42CA-9C49-2ADC370DC0CF}" type="slidenum">
              <a:rPr lang="tr-TR" smtClean="0"/>
              <a:t>‹#›</a:t>
            </a:fld>
            <a:endParaRPr lang="tr-TR"/>
          </a:p>
        </p:txBody>
      </p:sp>
    </p:spTree>
    <p:extLst>
      <p:ext uri="{BB962C8B-B14F-4D97-AF65-F5344CB8AC3E}">
        <p14:creationId xmlns:p14="http://schemas.microsoft.com/office/powerpoint/2010/main" val="24480437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4638"/>
            <a:ext cx="10972800" cy="1143000"/>
          </a:xfrm>
        </p:spPr>
        <p:txBody>
          <a:bodyPr/>
          <a:lstStyle>
            <a:lvl1pPr>
              <a:defRPr/>
            </a:lvl1pPr>
          </a:lstStyle>
          <a:p>
            <a:r>
              <a:rPr lang="tr-TR" smtClean="0"/>
              <a:t>Asıl başlık stili için tıklatın</a:t>
            </a:r>
            <a:endParaRPr lang="en-US"/>
          </a:p>
        </p:txBody>
      </p:sp>
      <p:sp>
        <p:nvSpPr>
          <p:cNvPr id="3" name="Metin Yer Tutucus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Metin Yer Tutucusu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Veri Yer Tutucusu 6"/>
          <p:cNvSpPr>
            <a:spLocks noGrp="1"/>
          </p:cNvSpPr>
          <p:nvPr>
            <p:ph type="dt" sz="half" idx="10"/>
          </p:nvPr>
        </p:nvSpPr>
        <p:spPr/>
        <p:txBody>
          <a:bodyPr/>
          <a:lstStyle/>
          <a:p>
            <a:fld id="{A92A53F1-F4B3-4895-A0DE-457E70552CCC}" type="datetimeFigureOut">
              <a:rPr lang="tr-TR" smtClean="0"/>
              <a:t>28.05.2024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6390832B-68BC-42CA-9C49-2ADC370DC0CF}" type="slidenum">
              <a:rPr lang="tr-TR" smtClean="0"/>
              <a:t>‹#›</a:t>
            </a:fld>
            <a:endParaRPr lang="tr-TR"/>
          </a:p>
        </p:txBody>
      </p:sp>
    </p:spTree>
    <p:extLst>
      <p:ext uri="{BB962C8B-B14F-4D97-AF65-F5344CB8AC3E}">
        <p14:creationId xmlns:p14="http://schemas.microsoft.com/office/powerpoint/2010/main" val="5373288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Veri Yer Tutucusu 2"/>
          <p:cNvSpPr>
            <a:spLocks noGrp="1"/>
          </p:cNvSpPr>
          <p:nvPr>
            <p:ph type="dt" sz="half" idx="10"/>
          </p:nvPr>
        </p:nvSpPr>
        <p:spPr/>
        <p:txBody>
          <a:bodyPr/>
          <a:lstStyle/>
          <a:p>
            <a:fld id="{A92A53F1-F4B3-4895-A0DE-457E70552CCC}" type="datetimeFigureOut">
              <a:rPr lang="tr-TR" smtClean="0"/>
              <a:t>28.05.2024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6390832B-68BC-42CA-9C49-2ADC370DC0CF}" type="slidenum">
              <a:rPr lang="tr-TR" smtClean="0"/>
              <a:t>‹#›</a:t>
            </a:fld>
            <a:endParaRPr lang="tr-TR"/>
          </a:p>
        </p:txBody>
      </p:sp>
    </p:spTree>
    <p:extLst>
      <p:ext uri="{BB962C8B-B14F-4D97-AF65-F5344CB8AC3E}">
        <p14:creationId xmlns:p14="http://schemas.microsoft.com/office/powerpoint/2010/main" val="41515437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92A53F1-F4B3-4895-A0DE-457E70552CCC}" type="datetimeFigureOut">
              <a:rPr lang="tr-TR" smtClean="0"/>
              <a:t>28.05.2024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6390832B-68BC-42CA-9C49-2ADC370DC0CF}" type="slidenum">
              <a:rPr lang="tr-TR" smtClean="0"/>
              <a:t>‹#›</a:t>
            </a:fld>
            <a:endParaRPr lang="tr-TR"/>
          </a:p>
        </p:txBody>
      </p:sp>
    </p:spTree>
    <p:extLst>
      <p:ext uri="{BB962C8B-B14F-4D97-AF65-F5344CB8AC3E}">
        <p14:creationId xmlns:p14="http://schemas.microsoft.com/office/powerpoint/2010/main" val="3997963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92A53F1-F4B3-4895-A0DE-457E70552CCC}" type="datetimeFigureOut">
              <a:rPr lang="tr-TR" smtClean="0"/>
              <a:t>28.05.2024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390832B-68BC-42CA-9C49-2ADC370DC0CF}" type="slidenum">
              <a:rPr lang="tr-TR" smtClean="0"/>
              <a:t>‹#›</a:t>
            </a:fld>
            <a:endParaRPr lang="tr-TR"/>
          </a:p>
        </p:txBody>
      </p:sp>
    </p:spTree>
    <p:extLst>
      <p:ext uri="{BB962C8B-B14F-4D97-AF65-F5344CB8AC3E}">
        <p14:creationId xmlns:p14="http://schemas.microsoft.com/office/powerpoint/2010/main" val="25522826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3" y="273050"/>
            <a:ext cx="4011084" cy="1162050"/>
          </a:xfrm>
        </p:spPr>
        <p:txBody>
          <a:bodyPr anchor="b"/>
          <a:lstStyle>
            <a:lvl1pPr algn="l">
              <a:defRPr sz="2000" b="1"/>
            </a:lvl1pPr>
          </a:lstStyle>
          <a:p>
            <a:r>
              <a:rPr lang="tr-TR" smtClean="0"/>
              <a:t>Asıl başlık stili için tıklatın</a:t>
            </a:r>
            <a:endParaRPr lang="en-US"/>
          </a:p>
        </p:txBody>
      </p:sp>
      <p:sp>
        <p:nvSpPr>
          <p:cNvPr id="3" name="İçerik Yer Tutucusu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Metin Yer Tutucusu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92A53F1-F4B3-4895-A0DE-457E70552CCC}" type="datetimeFigureOut">
              <a:rPr lang="tr-TR" smtClean="0"/>
              <a:t>28.05.2024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390832B-68BC-42CA-9C49-2ADC370DC0CF}" type="slidenum">
              <a:rPr lang="tr-TR" smtClean="0"/>
              <a:t>‹#›</a:t>
            </a:fld>
            <a:endParaRPr lang="tr-TR"/>
          </a:p>
        </p:txBody>
      </p:sp>
    </p:spTree>
    <p:extLst>
      <p:ext uri="{BB962C8B-B14F-4D97-AF65-F5344CB8AC3E}">
        <p14:creationId xmlns:p14="http://schemas.microsoft.com/office/powerpoint/2010/main" val="1906663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2389717" y="4800600"/>
            <a:ext cx="7315200" cy="566738"/>
          </a:xfrm>
        </p:spPr>
        <p:txBody>
          <a:bodyPr anchor="b"/>
          <a:lstStyle>
            <a:lvl1pPr algn="l">
              <a:defRPr sz="2000" b="1"/>
            </a:lvl1pPr>
          </a:lstStyle>
          <a:p>
            <a:r>
              <a:rPr lang="tr-TR" smtClean="0"/>
              <a:t>Asıl başlık stili için tıklatın</a:t>
            </a:r>
            <a:endParaRPr lang="en-US"/>
          </a:p>
        </p:txBody>
      </p:sp>
      <p:sp>
        <p:nvSpPr>
          <p:cNvPr id="3" name="Resim Yer Tutucus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etin Yer Tutucus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92A53F1-F4B3-4895-A0DE-457E70552CCC}" type="datetimeFigureOut">
              <a:rPr lang="tr-TR" smtClean="0"/>
              <a:t>28.05.2024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390832B-68BC-42CA-9C49-2ADC370DC0CF}" type="slidenum">
              <a:rPr lang="tr-TR" smtClean="0"/>
              <a:t>‹#›</a:t>
            </a:fld>
            <a:endParaRPr lang="tr-TR"/>
          </a:p>
        </p:txBody>
      </p:sp>
    </p:spTree>
    <p:extLst>
      <p:ext uri="{BB962C8B-B14F-4D97-AF65-F5344CB8AC3E}">
        <p14:creationId xmlns:p14="http://schemas.microsoft.com/office/powerpoint/2010/main" val="10743123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A92A53F1-F4B3-4895-A0DE-457E70552CCC}" type="datetimeFigureOut">
              <a:rPr lang="tr-TR" smtClean="0"/>
              <a:t>28.05.2024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390832B-68BC-42CA-9C49-2ADC370DC0CF}" type="slidenum">
              <a:rPr lang="tr-TR" smtClean="0"/>
              <a:t>‹#›</a:t>
            </a:fld>
            <a:endParaRPr lang="tr-TR"/>
          </a:p>
        </p:txBody>
      </p:sp>
    </p:spTree>
    <p:extLst>
      <p:ext uri="{BB962C8B-B14F-4D97-AF65-F5344CB8AC3E}">
        <p14:creationId xmlns:p14="http://schemas.microsoft.com/office/powerpoint/2010/main" val="36321154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11785600" y="274645"/>
            <a:ext cx="3657600" cy="5851525"/>
          </a:xfrm>
        </p:spPr>
        <p:txBody>
          <a:bodyPr vert="eaVert"/>
          <a:lstStyle/>
          <a:p>
            <a:r>
              <a:rPr lang="tr-TR" smtClean="0"/>
              <a:t>Asıl başlık stili için tıklatın</a:t>
            </a:r>
            <a:endParaRPr lang="en-US"/>
          </a:p>
        </p:txBody>
      </p:sp>
      <p:sp>
        <p:nvSpPr>
          <p:cNvPr id="3" name="Dikey Metin Yer Tutucusu 2"/>
          <p:cNvSpPr>
            <a:spLocks noGrp="1"/>
          </p:cNvSpPr>
          <p:nvPr>
            <p:ph type="body" orient="vert" idx="1"/>
          </p:nvPr>
        </p:nvSpPr>
        <p:spPr>
          <a:xfrm>
            <a:off x="812800" y="274645"/>
            <a:ext cx="107696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A92A53F1-F4B3-4895-A0DE-457E70552CCC}" type="datetimeFigureOut">
              <a:rPr lang="tr-TR" smtClean="0"/>
              <a:t>28.05.2024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390832B-68BC-42CA-9C49-2ADC370DC0CF}" type="slidenum">
              <a:rPr lang="tr-TR" smtClean="0"/>
              <a:t>‹#›</a:t>
            </a:fld>
            <a:endParaRPr lang="tr-TR"/>
          </a:p>
        </p:txBody>
      </p:sp>
    </p:spTree>
    <p:extLst>
      <p:ext uri="{BB962C8B-B14F-4D97-AF65-F5344CB8AC3E}">
        <p14:creationId xmlns:p14="http://schemas.microsoft.com/office/powerpoint/2010/main" val="36576517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a:xfrm>
            <a:off x="838200" y="6356356"/>
            <a:ext cx="2743200" cy="365125"/>
          </a:xfrm>
          <a:prstGeom prst="rect">
            <a:avLst/>
          </a:prstGeom>
        </p:spPr>
        <p:txBody>
          <a:bodyPr/>
          <a:lstStyle/>
          <a:p>
            <a:fld id="{638D09F3-1434-409A-9D51-A361789F892A}" type="datetimeFigureOut">
              <a:rPr lang="tr-TR" smtClean="0"/>
              <a:t>28.05.2024</a:t>
            </a:fld>
            <a:endParaRPr lang="tr-TR"/>
          </a:p>
        </p:txBody>
      </p:sp>
      <p:sp>
        <p:nvSpPr>
          <p:cNvPr id="4" name="Altbilgi Yer Tutucusu 3"/>
          <p:cNvSpPr>
            <a:spLocks noGrp="1"/>
          </p:cNvSpPr>
          <p:nvPr>
            <p:ph type="ftr" sz="quarter" idx="11"/>
          </p:nvPr>
        </p:nvSpPr>
        <p:spPr>
          <a:xfrm>
            <a:off x="4038600" y="6356356"/>
            <a:ext cx="4114800" cy="365125"/>
          </a:xfrm>
          <a:prstGeom prst="rect">
            <a:avLst/>
          </a:prstGeom>
        </p:spPr>
        <p:txBody>
          <a:bodyPr/>
          <a:lstStyle/>
          <a:p>
            <a:endParaRPr lang="tr-TR"/>
          </a:p>
        </p:txBody>
      </p:sp>
      <p:sp>
        <p:nvSpPr>
          <p:cNvPr id="5" name="Slayt Numarası Yer Tutucusu 4"/>
          <p:cNvSpPr>
            <a:spLocks noGrp="1"/>
          </p:cNvSpPr>
          <p:nvPr>
            <p:ph type="sldNum" sz="quarter" idx="12"/>
          </p:nvPr>
        </p:nvSpPr>
        <p:spPr>
          <a:xfrm>
            <a:off x="8610600" y="6356356"/>
            <a:ext cx="2743200" cy="365125"/>
          </a:xfrm>
          <a:prstGeom prst="rect">
            <a:avLst/>
          </a:prstGeom>
        </p:spPr>
        <p:txBody>
          <a:bodyPr/>
          <a:lstStyle/>
          <a:p>
            <a:fld id="{ACC058FB-3A86-4E2D-A522-BCBE811B0599}" type="slidenum">
              <a:rPr lang="tr-TR" smtClean="0"/>
              <a:t>‹#›</a:t>
            </a:fld>
            <a:endParaRPr lang="tr-TR"/>
          </a:p>
        </p:txBody>
      </p:sp>
    </p:spTree>
    <p:extLst>
      <p:ext uri="{BB962C8B-B14F-4D97-AF65-F5344CB8AC3E}">
        <p14:creationId xmlns:p14="http://schemas.microsoft.com/office/powerpoint/2010/main" val="12015716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9BA6EC2-E48E-4CD4-8B82-505D3CE0C4B5}" type="datetime1">
              <a:rPr lang="tr-TR" smtClean="0">
                <a:solidFill>
                  <a:prstClr val="black">
                    <a:tint val="75000"/>
                  </a:prstClr>
                </a:solidFill>
              </a:rPr>
              <a:pPr/>
              <a:t>28.05.2024</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r>
              <a:rPr lang="tr-TR" smtClean="0">
                <a:solidFill>
                  <a:prstClr val="black">
                    <a:tint val="75000"/>
                  </a:prstClr>
                </a:solidFill>
              </a:rPr>
              <a:t>MASAK</a:t>
            </a:r>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5C0450F1-B703-4243-877D-072E8CD101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253500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C2EB86-18A5-4F93-857A-FE67F8ABF354}" type="datetime1">
              <a:rPr lang="tr-TR" smtClean="0">
                <a:solidFill>
                  <a:prstClr val="black">
                    <a:tint val="75000"/>
                  </a:prstClr>
                </a:solidFill>
              </a:rPr>
              <a:pPr/>
              <a:t>28.05.2024</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r>
              <a:rPr lang="tr-TR" smtClean="0">
                <a:solidFill>
                  <a:prstClr val="black">
                    <a:tint val="75000"/>
                  </a:prstClr>
                </a:solidFill>
              </a:rPr>
              <a:t>MASAK</a:t>
            </a:r>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5C0450F1-B703-4243-877D-072E8CD101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1508664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D02C08-6A95-49CB-AA88-7BBF3481E6E0}" type="datetime1">
              <a:rPr lang="tr-TR" smtClean="0">
                <a:solidFill>
                  <a:prstClr val="black">
                    <a:tint val="75000"/>
                  </a:prstClr>
                </a:solidFill>
              </a:rPr>
              <a:pPr/>
              <a:t>28.05.2024</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r>
              <a:rPr lang="tr-TR" smtClean="0">
                <a:solidFill>
                  <a:prstClr val="black">
                    <a:tint val="75000"/>
                  </a:prstClr>
                </a:solidFill>
              </a:rPr>
              <a:t>MASAK</a:t>
            </a:r>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5C0450F1-B703-4243-877D-072E8CD101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833574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C5228CC-745A-4FE3-B43D-9E5A31546681}" type="datetime1">
              <a:rPr lang="tr-TR" smtClean="0">
                <a:solidFill>
                  <a:prstClr val="black">
                    <a:tint val="75000"/>
                  </a:prstClr>
                </a:solidFill>
              </a:rPr>
              <a:pPr/>
              <a:t>28.05.2024</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r>
              <a:rPr lang="tr-TR" smtClean="0">
                <a:solidFill>
                  <a:prstClr val="black">
                    <a:tint val="75000"/>
                  </a:prstClr>
                </a:solidFill>
              </a:rPr>
              <a:t>MASAK</a:t>
            </a:r>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5C0450F1-B703-4243-877D-072E8CD101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1714617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44109D6-5EDC-4539-990E-81A5F7506891}" type="datetime1">
              <a:rPr lang="tr-TR" smtClean="0">
                <a:solidFill>
                  <a:prstClr val="black">
                    <a:tint val="75000"/>
                  </a:prstClr>
                </a:solidFill>
              </a:rPr>
              <a:pPr/>
              <a:t>28.05.2024</a:t>
            </a:fld>
            <a:endParaRPr lang="tr-TR">
              <a:solidFill>
                <a:prstClr val="black">
                  <a:tint val="75000"/>
                </a:prstClr>
              </a:solidFill>
            </a:endParaRPr>
          </a:p>
        </p:txBody>
      </p:sp>
      <p:sp>
        <p:nvSpPr>
          <p:cNvPr id="8" name="Footer Placeholder 7"/>
          <p:cNvSpPr>
            <a:spLocks noGrp="1"/>
          </p:cNvSpPr>
          <p:nvPr>
            <p:ph type="ftr" sz="quarter" idx="11"/>
          </p:nvPr>
        </p:nvSpPr>
        <p:spPr/>
        <p:txBody>
          <a:bodyPr/>
          <a:lstStyle/>
          <a:p>
            <a:r>
              <a:rPr lang="tr-TR" smtClean="0">
                <a:solidFill>
                  <a:prstClr val="black">
                    <a:tint val="75000"/>
                  </a:prstClr>
                </a:solidFill>
              </a:rPr>
              <a:t>MASAK</a:t>
            </a:r>
            <a:endParaRPr lang="tr-TR">
              <a:solidFill>
                <a:prstClr val="black">
                  <a:tint val="75000"/>
                </a:prstClr>
              </a:solidFill>
            </a:endParaRPr>
          </a:p>
        </p:txBody>
      </p:sp>
      <p:sp>
        <p:nvSpPr>
          <p:cNvPr id="9" name="Slide Number Placeholder 8"/>
          <p:cNvSpPr>
            <a:spLocks noGrp="1"/>
          </p:cNvSpPr>
          <p:nvPr>
            <p:ph type="sldNum" sz="quarter" idx="12"/>
          </p:nvPr>
        </p:nvSpPr>
        <p:spPr/>
        <p:txBody>
          <a:bodyPr/>
          <a:lstStyle/>
          <a:p>
            <a:fld id="{5C0450F1-B703-4243-877D-072E8CD101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319928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1" y="170974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1" y="458947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A92A53F1-F4B3-4895-A0DE-457E70552CCC}" type="datetimeFigureOut">
              <a:rPr lang="tr-TR" smtClean="0"/>
              <a:t>28.05.2024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390832B-68BC-42CA-9C49-2ADC370DC0CF}" type="slidenum">
              <a:rPr lang="tr-TR" smtClean="0"/>
              <a:t>‹#›</a:t>
            </a:fld>
            <a:endParaRPr lang="tr-TR"/>
          </a:p>
        </p:txBody>
      </p:sp>
    </p:spTree>
    <p:extLst>
      <p:ext uri="{BB962C8B-B14F-4D97-AF65-F5344CB8AC3E}">
        <p14:creationId xmlns:p14="http://schemas.microsoft.com/office/powerpoint/2010/main" val="5019667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F416567-F09D-4C60-9772-431EF69DED80}" type="datetime1">
              <a:rPr lang="tr-TR" smtClean="0">
                <a:solidFill>
                  <a:prstClr val="black">
                    <a:tint val="75000"/>
                  </a:prstClr>
                </a:solidFill>
              </a:rPr>
              <a:pPr/>
              <a:t>28.05.2024</a:t>
            </a:fld>
            <a:endParaRPr lang="tr-TR">
              <a:solidFill>
                <a:prstClr val="black">
                  <a:tint val="75000"/>
                </a:prstClr>
              </a:solidFill>
            </a:endParaRPr>
          </a:p>
        </p:txBody>
      </p:sp>
      <p:sp>
        <p:nvSpPr>
          <p:cNvPr id="4" name="Footer Placeholder 3"/>
          <p:cNvSpPr>
            <a:spLocks noGrp="1"/>
          </p:cNvSpPr>
          <p:nvPr>
            <p:ph type="ftr" sz="quarter" idx="11"/>
          </p:nvPr>
        </p:nvSpPr>
        <p:spPr/>
        <p:txBody>
          <a:bodyPr/>
          <a:lstStyle/>
          <a:p>
            <a:r>
              <a:rPr lang="tr-TR" smtClean="0">
                <a:solidFill>
                  <a:prstClr val="black">
                    <a:tint val="75000"/>
                  </a:prstClr>
                </a:solidFill>
              </a:rPr>
              <a:t>MASAK</a:t>
            </a:r>
            <a:endParaRPr lang="tr-TR">
              <a:solidFill>
                <a:prstClr val="black">
                  <a:tint val="75000"/>
                </a:prstClr>
              </a:solidFill>
            </a:endParaRPr>
          </a:p>
        </p:txBody>
      </p:sp>
      <p:sp>
        <p:nvSpPr>
          <p:cNvPr id="5" name="Slide Number Placeholder 4"/>
          <p:cNvSpPr>
            <a:spLocks noGrp="1"/>
          </p:cNvSpPr>
          <p:nvPr>
            <p:ph type="sldNum" sz="quarter" idx="12"/>
          </p:nvPr>
        </p:nvSpPr>
        <p:spPr/>
        <p:txBody>
          <a:bodyPr/>
          <a:lstStyle/>
          <a:p>
            <a:fld id="{5C0450F1-B703-4243-877D-072E8CD101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799508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8BB9F3-AEFE-40F0-9356-1CA7044FF6AC}" type="datetime1">
              <a:rPr lang="tr-TR" smtClean="0">
                <a:solidFill>
                  <a:prstClr val="black">
                    <a:tint val="75000"/>
                  </a:prstClr>
                </a:solidFill>
              </a:rPr>
              <a:pPr/>
              <a:t>28.05.2024</a:t>
            </a:fld>
            <a:endParaRPr lang="tr-TR">
              <a:solidFill>
                <a:prstClr val="black">
                  <a:tint val="75000"/>
                </a:prstClr>
              </a:solidFill>
            </a:endParaRPr>
          </a:p>
        </p:txBody>
      </p:sp>
      <p:sp>
        <p:nvSpPr>
          <p:cNvPr id="3" name="Footer Placeholder 2"/>
          <p:cNvSpPr>
            <a:spLocks noGrp="1"/>
          </p:cNvSpPr>
          <p:nvPr>
            <p:ph type="ftr" sz="quarter" idx="11"/>
          </p:nvPr>
        </p:nvSpPr>
        <p:spPr/>
        <p:txBody>
          <a:bodyPr/>
          <a:lstStyle/>
          <a:p>
            <a:r>
              <a:rPr lang="tr-TR" smtClean="0">
                <a:solidFill>
                  <a:prstClr val="black">
                    <a:tint val="75000"/>
                  </a:prstClr>
                </a:solidFill>
              </a:rPr>
              <a:t>MASAK</a:t>
            </a:r>
            <a:endParaRPr lang="tr-TR">
              <a:solidFill>
                <a:prstClr val="black">
                  <a:tint val="75000"/>
                </a:prstClr>
              </a:solidFill>
            </a:endParaRPr>
          </a:p>
        </p:txBody>
      </p:sp>
      <p:sp>
        <p:nvSpPr>
          <p:cNvPr id="4" name="Slide Number Placeholder 3"/>
          <p:cNvSpPr>
            <a:spLocks noGrp="1"/>
          </p:cNvSpPr>
          <p:nvPr>
            <p:ph type="sldNum" sz="quarter" idx="12"/>
          </p:nvPr>
        </p:nvSpPr>
        <p:spPr/>
        <p:txBody>
          <a:bodyPr/>
          <a:lstStyle/>
          <a:p>
            <a:fld id="{5C0450F1-B703-4243-877D-072E8CD101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007764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A6A87C-C4F1-40B9-B374-F20967FD2F01}" type="datetime1">
              <a:rPr lang="tr-TR" smtClean="0">
                <a:solidFill>
                  <a:prstClr val="black">
                    <a:tint val="75000"/>
                  </a:prstClr>
                </a:solidFill>
              </a:rPr>
              <a:pPr/>
              <a:t>28.05.2024</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r>
              <a:rPr lang="tr-TR" smtClean="0">
                <a:solidFill>
                  <a:prstClr val="black">
                    <a:tint val="75000"/>
                  </a:prstClr>
                </a:solidFill>
              </a:rPr>
              <a:t>MASAK</a:t>
            </a:r>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5C0450F1-B703-4243-877D-072E8CD101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5758379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3828AF-D5ED-4D29-BEE7-9738A98798E9}" type="datetime1">
              <a:rPr lang="tr-TR" smtClean="0">
                <a:solidFill>
                  <a:prstClr val="black">
                    <a:tint val="75000"/>
                  </a:prstClr>
                </a:solidFill>
              </a:rPr>
              <a:pPr/>
              <a:t>28.05.2024</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r>
              <a:rPr lang="tr-TR" smtClean="0">
                <a:solidFill>
                  <a:prstClr val="black">
                    <a:tint val="75000"/>
                  </a:prstClr>
                </a:solidFill>
              </a:rPr>
              <a:t>MASAK</a:t>
            </a:r>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5C0450F1-B703-4243-877D-072E8CD101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814474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E1DC255-DE34-4F0A-A8B1-A60949C620DF}" type="datetime1">
              <a:rPr lang="tr-TR" smtClean="0">
                <a:solidFill>
                  <a:prstClr val="black">
                    <a:tint val="75000"/>
                  </a:prstClr>
                </a:solidFill>
              </a:rPr>
              <a:pPr/>
              <a:t>28.05.2024</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r>
              <a:rPr lang="tr-TR" smtClean="0">
                <a:solidFill>
                  <a:prstClr val="black">
                    <a:tint val="75000"/>
                  </a:prstClr>
                </a:solidFill>
              </a:rPr>
              <a:t>MASAK</a:t>
            </a:r>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5C0450F1-B703-4243-877D-072E8CD101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8860075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7C44400-7747-43CE-B42D-B8EA97072169}" type="datetime1">
              <a:rPr lang="tr-TR" smtClean="0">
                <a:solidFill>
                  <a:prstClr val="black">
                    <a:tint val="75000"/>
                  </a:prstClr>
                </a:solidFill>
              </a:rPr>
              <a:pPr/>
              <a:t>28.05.2024</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r>
              <a:rPr lang="tr-TR" smtClean="0">
                <a:solidFill>
                  <a:prstClr val="black">
                    <a:tint val="75000"/>
                  </a:prstClr>
                </a:solidFill>
              </a:rPr>
              <a:t>MASAK</a:t>
            </a:r>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5C0450F1-B703-4243-877D-072E8CD101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7556870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914400" y="2130432"/>
            <a:ext cx="10363200" cy="1470025"/>
          </a:xfrm>
        </p:spPr>
        <p:txBody>
          <a:bodyPr/>
          <a:lstStyle/>
          <a:p>
            <a:r>
              <a:rPr lang="tr-TR" smtClean="0"/>
              <a:t>Asıl başlık stili için tıklatın</a:t>
            </a:r>
            <a:endParaRPr lang="en-US"/>
          </a:p>
        </p:txBody>
      </p:sp>
      <p:sp>
        <p:nvSpPr>
          <p:cNvPr id="3" name="Alt Başlık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a:p>
        </p:txBody>
      </p:sp>
      <p:sp>
        <p:nvSpPr>
          <p:cNvPr id="4" name="Veri Yer Tutucusu 3"/>
          <p:cNvSpPr>
            <a:spLocks noGrp="1"/>
          </p:cNvSpPr>
          <p:nvPr>
            <p:ph type="dt" sz="half" idx="10"/>
          </p:nvPr>
        </p:nvSpPr>
        <p:spPr/>
        <p:txBody>
          <a:bodyPr/>
          <a:lstStyle/>
          <a:p>
            <a:fld id="{A92A53F1-F4B3-4895-A0DE-457E70552CCC}" type="datetimeFigureOut">
              <a:rPr lang="tr-TR" smtClean="0">
                <a:solidFill>
                  <a:prstClr val="black">
                    <a:tint val="75000"/>
                  </a:prstClr>
                </a:solidFill>
              </a:rPr>
              <a:pPr/>
              <a:t>28.05.2024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6390832B-68BC-42CA-9C49-2ADC370DC0C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6145644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A92A53F1-F4B3-4895-A0DE-457E70552CCC}" type="datetimeFigureOut">
              <a:rPr lang="tr-TR" smtClean="0">
                <a:solidFill>
                  <a:prstClr val="black">
                    <a:tint val="75000"/>
                  </a:prstClr>
                </a:solidFill>
              </a:rPr>
              <a:pPr/>
              <a:t>28.05.2024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6390832B-68BC-42CA-9C49-2ADC370DC0C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8125572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963084" y="4406907"/>
            <a:ext cx="10363200" cy="1362075"/>
          </a:xfrm>
        </p:spPr>
        <p:txBody>
          <a:bodyPr anchor="t"/>
          <a:lstStyle>
            <a:lvl1pPr algn="l">
              <a:defRPr sz="4000" b="1" cap="all"/>
            </a:lvl1pPr>
          </a:lstStyle>
          <a:p>
            <a:r>
              <a:rPr lang="tr-TR" smtClean="0"/>
              <a:t>Asıl başlık stili için tıklatın</a:t>
            </a:r>
            <a:endParaRPr lang="en-US"/>
          </a:p>
        </p:txBody>
      </p:sp>
      <p:sp>
        <p:nvSpPr>
          <p:cNvPr id="3" name="Metin Yer Tutucusu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A92A53F1-F4B3-4895-A0DE-457E70552CCC}" type="datetimeFigureOut">
              <a:rPr lang="tr-TR" smtClean="0">
                <a:solidFill>
                  <a:prstClr val="black">
                    <a:tint val="75000"/>
                  </a:prstClr>
                </a:solidFill>
              </a:rPr>
              <a:pPr/>
              <a:t>28.05.2024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6390832B-68BC-42CA-9C49-2ADC370DC0C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468947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sz="half" idx="1"/>
          </p:nvPr>
        </p:nvSpPr>
        <p:spPr>
          <a:xfrm>
            <a:off x="8128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İçerik Yer Tutucusu 3"/>
          <p:cNvSpPr>
            <a:spLocks noGrp="1"/>
          </p:cNvSpPr>
          <p:nvPr>
            <p:ph sz="half" idx="2"/>
          </p:nvPr>
        </p:nvSpPr>
        <p:spPr>
          <a:xfrm>
            <a:off x="82296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Veri Yer Tutucusu 4"/>
          <p:cNvSpPr>
            <a:spLocks noGrp="1"/>
          </p:cNvSpPr>
          <p:nvPr>
            <p:ph type="dt" sz="half" idx="10"/>
          </p:nvPr>
        </p:nvSpPr>
        <p:spPr/>
        <p:txBody>
          <a:bodyPr/>
          <a:lstStyle/>
          <a:p>
            <a:fld id="{A92A53F1-F4B3-4895-A0DE-457E70552CCC}" type="datetimeFigureOut">
              <a:rPr lang="tr-TR" smtClean="0">
                <a:solidFill>
                  <a:prstClr val="black">
                    <a:tint val="75000"/>
                  </a:prstClr>
                </a:solidFill>
              </a:rPr>
              <a:pPr/>
              <a:t>28.05.2024</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6390832B-68BC-42CA-9C49-2ADC370DC0C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642216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A92A53F1-F4B3-4895-A0DE-457E70552CCC}" type="datetimeFigureOut">
              <a:rPr lang="tr-TR" smtClean="0"/>
              <a:t>28.05.2024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390832B-68BC-42CA-9C49-2ADC370DC0CF}" type="slidenum">
              <a:rPr lang="tr-TR" smtClean="0"/>
              <a:t>‹#›</a:t>
            </a:fld>
            <a:endParaRPr lang="tr-TR"/>
          </a:p>
        </p:txBody>
      </p:sp>
    </p:spTree>
    <p:extLst>
      <p:ext uri="{BB962C8B-B14F-4D97-AF65-F5344CB8AC3E}">
        <p14:creationId xmlns:p14="http://schemas.microsoft.com/office/powerpoint/2010/main" val="4629990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4638"/>
            <a:ext cx="10972800" cy="1143000"/>
          </a:xfrm>
        </p:spPr>
        <p:txBody>
          <a:bodyPr/>
          <a:lstStyle>
            <a:lvl1pPr>
              <a:defRPr/>
            </a:lvl1pPr>
          </a:lstStyle>
          <a:p>
            <a:r>
              <a:rPr lang="tr-TR" smtClean="0"/>
              <a:t>Asıl başlık stili için tıklatın</a:t>
            </a:r>
            <a:endParaRPr lang="en-US"/>
          </a:p>
        </p:txBody>
      </p:sp>
      <p:sp>
        <p:nvSpPr>
          <p:cNvPr id="3" name="Metin Yer Tutucus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Metin Yer Tutucusu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Veri Yer Tutucusu 6"/>
          <p:cNvSpPr>
            <a:spLocks noGrp="1"/>
          </p:cNvSpPr>
          <p:nvPr>
            <p:ph type="dt" sz="half" idx="10"/>
          </p:nvPr>
        </p:nvSpPr>
        <p:spPr/>
        <p:txBody>
          <a:bodyPr/>
          <a:lstStyle/>
          <a:p>
            <a:fld id="{A92A53F1-F4B3-4895-A0DE-457E70552CCC}" type="datetimeFigureOut">
              <a:rPr lang="tr-TR" smtClean="0">
                <a:solidFill>
                  <a:prstClr val="black">
                    <a:tint val="75000"/>
                  </a:prstClr>
                </a:solidFill>
              </a:rPr>
              <a:pPr/>
              <a:t>28.05.2024</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6390832B-68BC-42CA-9C49-2ADC370DC0C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064983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Veri Yer Tutucusu 2"/>
          <p:cNvSpPr>
            <a:spLocks noGrp="1"/>
          </p:cNvSpPr>
          <p:nvPr>
            <p:ph type="dt" sz="half" idx="10"/>
          </p:nvPr>
        </p:nvSpPr>
        <p:spPr/>
        <p:txBody>
          <a:bodyPr/>
          <a:lstStyle/>
          <a:p>
            <a:fld id="{A92A53F1-F4B3-4895-A0DE-457E70552CCC}" type="datetimeFigureOut">
              <a:rPr lang="tr-TR" smtClean="0">
                <a:solidFill>
                  <a:prstClr val="black">
                    <a:tint val="75000"/>
                  </a:prstClr>
                </a:solidFill>
              </a:rPr>
              <a:pPr/>
              <a:t>28.05.2024</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6390832B-68BC-42CA-9C49-2ADC370DC0C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85669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92A53F1-F4B3-4895-A0DE-457E70552CCC}" type="datetimeFigureOut">
              <a:rPr lang="tr-TR" smtClean="0">
                <a:solidFill>
                  <a:prstClr val="black">
                    <a:tint val="75000"/>
                  </a:prstClr>
                </a:solidFill>
              </a:rPr>
              <a:pPr/>
              <a:t>28.05.2024</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6390832B-68BC-42CA-9C49-2ADC370DC0C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5733997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3" y="273050"/>
            <a:ext cx="4011084" cy="1162050"/>
          </a:xfrm>
        </p:spPr>
        <p:txBody>
          <a:bodyPr anchor="b"/>
          <a:lstStyle>
            <a:lvl1pPr algn="l">
              <a:defRPr sz="2000" b="1"/>
            </a:lvl1pPr>
          </a:lstStyle>
          <a:p>
            <a:r>
              <a:rPr lang="tr-TR" smtClean="0"/>
              <a:t>Asıl başlık stili için tıklatın</a:t>
            </a:r>
            <a:endParaRPr lang="en-US"/>
          </a:p>
        </p:txBody>
      </p:sp>
      <p:sp>
        <p:nvSpPr>
          <p:cNvPr id="3" name="İçerik Yer Tutucusu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Metin Yer Tutucusu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92A53F1-F4B3-4895-A0DE-457E70552CCC}" type="datetimeFigureOut">
              <a:rPr lang="tr-TR" smtClean="0">
                <a:solidFill>
                  <a:prstClr val="black">
                    <a:tint val="75000"/>
                  </a:prstClr>
                </a:solidFill>
              </a:rPr>
              <a:pPr/>
              <a:t>28.05.2024</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6390832B-68BC-42CA-9C49-2ADC370DC0C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2482541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2389717" y="4800600"/>
            <a:ext cx="7315200" cy="566738"/>
          </a:xfrm>
        </p:spPr>
        <p:txBody>
          <a:bodyPr anchor="b"/>
          <a:lstStyle>
            <a:lvl1pPr algn="l">
              <a:defRPr sz="2000" b="1"/>
            </a:lvl1pPr>
          </a:lstStyle>
          <a:p>
            <a:r>
              <a:rPr lang="tr-TR" smtClean="0"/>
              <a:t>Asıl başlık stili için tıklatın</a:t>
            </a:r>
            <a:endParaRPr lang="en-US"/>
          </a:p>
        </p:txBody>
      </p:sp>
      <p:sp>
        <p:nvSpPr>
          <p:cNvPr id="3" name="Resim Yer Tutucus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etin Yer Tutucus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92A53F1-F4B3-4895-A0DE-457E70552CCC}" type="datetimeFigureOut">
              <a:rPr lang="tr-TR" smtClean="0">
                <a:solidFill>
                  <a:prstClr val="black">
                    <a:tint val="75000"/>
                  </a:prstClr>
                </a:solidFill>
              </a:rPr>
              <a:pPr/>
              <a:t>28.05.2024</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6390832B-68BC-42CA-9C49-2ADC370DC0C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3927990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A92A53F1-F4B3-4895-A0DE-457E70552CCC}" type="datetimeFigureOut">
              <a:rPr lang="tr-TR" smtClean="0">
                <a:solidFill>
                  <a:prstClr val="black">
                    <a:tint val="75000"/>
                  </a:prstClr>
                </a:solidFill>
              </a:rPr>
              <a:pPr/>
              <a:t>28.05.2024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6390832B-68BC-42CA-9C49-2ADC370DC0C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379897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11785600" y="274645"/>
            <a:ext cx="3657600" cy="5851525"/>
          </a:xfrm>
        </p:spPr>
        <p:txBody>
          <a:bodyPr vert="eaVert"/>
          <a:lstStyle/>
          <a:p>
            <a:r>
              <a:rPr lang="tr-TR" smtClean="0"/>
              <a:t>Asıl başlık stili için tıklatın</a:t>
            </a:r>
            <a:endParaRPr lang="en-US"/>
          </a:p>
        </p:txBody>
      </p:sp>
      <p:sp>
        <p:nvSpPr>
          <p:cNvPr id="3" name="Dikey Metin Yer Tutucusu 2"/>
          <p:cNvSpPr>
            <a:spLocks noGrp="1"/>
          </p:cNvSpPr>
          <p:nvPr>
            <p:ph type="body" orient="vert" idx="1"/>
          </p:nvPr>
        </p:nvSpPr>
        <p:spPr>
          <a:xfrm>
            <a:off x="812800" y="274645"/>
            <a:ext cx="107696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A92A53F1-F4B3-4895-A0DE-457E70552CCC}" type="datetimeFigureOut">
              <a:rPr lang="tr-TR" smtClean="0">
                <a:solidFill>
                  <a:prstClr val="black">
                    <a:tint val="75000"/>
                  </a:prstClr>
                </a:solidFill>
              </a:rPr>
              <a:pPr/>
              <a:t>28.05.2024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6390832B-68BC-42CA-9C49-2ADC370DC0C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2914088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a:xfrm>
            <a:off x="838200" y="6356356"/>
            <a:ext cx="2743200" cy="365125"/>
          </a:xfrm>
          <a:prstGeom prst="rect">
            <a:avLst/>
          </a:prstGeom>
        </p:spPr>
        <p:txBody>
          <a:bodyPr/>
          <a:lstStyle/>
          <a:p>
            <a:fld id="{638D09F3-1434-409A-9D51-A361789F892A}" type="datetimeFigureOut">
              <a:rPr lang="tr-TR" smtClean="0">
                <a:solidFill>
                  <a:prstClr val="black">
                    <a:tint val="75000"/>
                  </a:prstClr>
                </a:solidFill>
              </a:rPr>
              <a:pPr/>
              <a:t>28.05.2024</a:t>
            </a:fld>
            <a:endParaRPr lang="tr-TR">
              <a:solidFill>
                <a:prstClr val="black">
                  <a:tint val="75000"/>
                </a:prstClr>
              </a:solidFill>
            </a:endParaRPr>
          </a:p>
        </p:txBody>
      </p:sp>
      <p:sp>
        <p:nvSpPr>
          <p:cNvPr id="4" name="Altbilgi Yer Tutucusu 3"/>
          <p:cNvSpPr>
            <a:spLocks noGrp="1"/>
          </p:cNvSpPr>
          <p:nvPr>
            <p:ph type="ftr" sz="quarter" idx="11"/>
          </p:nvPr>
        </p:nvSpPr>
        <p:spPr>
          <a:xfrm>
            <a:off x="4038600" y="6356356"/>
            <a:ext cx="4114800" cy="365125"/>
          </a:xfrm>
          <a:prstGeom prst="rect">
            <a:avLst/>
          </a:prstGeom>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a:xfrm>
            <a:off x="8610600" y="6356356"/>
            <a:ext cx="2743200" cy="365125"/>
          </a:xfrm>
          <a:prstGeom prst="rect">
            <a:avLst/>
          </a:prstGeom>
        </p:spPr>
        <p:txBody>
          <a:bodyPr/>
          <a:lstStyle/>
          <a:p>
            <a:fld id="{ACC058FB-3A86-4E2D-A522-BCBE811B0599}"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18753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9"/>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9"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3"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A92A53F1-F4B3-4895-A0DE-457E70552CCC}" type="datetimeFigureOut">
              <a:rPr lang="tr-TR" smtClean="0"/>
              <a:t>28.05.2024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6390832B-68BC-42CA-9C49-2ADC370DC0CF}" type="slidenum">
              <a:rPr lang="tr-TR" smtClean="0"/>
              <a:t>‹#›</a:t>
            </a:fld>
            <a:endParaRPr lang="tr-TR"/>
          </a:p>
        </p:txBody>
      </p:sp>
    </p:spTree>
    <p:extLst>
      <p:ext uri="{BB962C8B-B14F-4D97-AF65-F5344CB8AC3E}">
        <p14:creationId xmlns:p14="http://schemas.microsoft.com/office/powerpoint/2010/main" val="1336217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A92A53F1-F4B3-4895-A0DE-457E70552CCC}" type="datetimeFigureOut">
              <a:rPr lang="tr-TR" smtClean="0"/>
              <a:t>28.05.2024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6390832B-68BC-42CA-9C49-2ADC370DC0CF}" type="slidenum">
              <a:rPr lang="tr-TR" smtClean="0"/>
              <a:t>‹#›</a:t>
            </a:fld>
            <a:endParaRPr lang="tr-TR"/>
          </a:p>
        </p:txBody>
      </p:sp>
    </p:spTree>
    <p:extLst>
      <p:ext uri="{BB962C8B-B14F-4D97-AF65-F5344CB8AC3E}">
        <p14:creationId xmlns:p14="http://schemas.microsoft.com/office/powerpoint/2010/main" val="1332729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92A53F1-F4B3-4895-A0DE-457E70552CCC}" type="datetimeFigureOut">
              <a:rPr lang="tr-TR" smtClean="0"/>
              <a:t>28.05.2024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6390832B-68BC-42CA-9C49-2ADC370DC0CF}" type="slidenum">
              <a:rPr lang="tr-TR" smtClean="0"/>
              <a:t>‹#›</a:t>
            </a:fld>
            <a:endParaRPr lang="tr-TR"/>
          </a:p>
        </p:txBody>
      </p:sp>
    </p:spTree>
    <p:extLst>
      <p:ext uri="{BB962C8B-B14F-4D97-AF65-F5344CB8AC3E}">
        <p14:creationId xmlns:p14="http://schemas.microsoft.com/office/powerpoint/2010/main" val="1597431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3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92A53F1-F4B3-4895-A0DE-457E70552CCC}" type="datetimeFigureOut">
              <a:rPr lang="tr-TR" smtClean="0"/>
              <a:t>28.05.2024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390832B-68BC-42CA-9C49-2ADC370DC0CF}" type="slidenum">
              <a:rPr lang="tr-TR" smtClean="0"/>
              <a:t>‹#›</a:t>
            </a:fld>
            <a:endParaRPr lang="tr-TR"/>
          </a:p>
        </p:txBody>
      </p:sp>
    </p:spTree>
    <p:extLst>
      <p:ext uri="{BB962C8B-B14F-4D97-AF65-F5344CB8AC3E}">
        <p14:creationId xmlns:p14="http://schemas.microsoft.com/office/powerpoint/2010/main" val="2287405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3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92A53F1-F4B3-4895-A0DE-457E70552CCC}" type="datetimeFigureOut">
              <a:rPr lang="tr-TR" smtClean="0"/>
              <a:t>28.05.2024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390832B-68BC-42CA-9C49-2ADC370DC0CF}" type="slidenum">
              <a:rPr lang="tr-TR" smtClean="0"/>
              <a:t>‹#›</a:t>
            </a:fld>
            <a:endParaRPr lang="tr-TR"/>
          </a:p>
        </p:txBody>
      </p:sp>
    </p:spTree>
    <p:extLst>
      <p:ext uri="{BB962C8B-B14F-4D97-AF65-F5344CB8AC3E}">
        <p14:creationId xmlns:p14="http://schemas.microsoft.com/office/powerpoint/2010/main" val="3607624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pct90">
          <a:fgClr>
            <a:schemeClr val="accent6">
              <a:lumMod val="20000"/>
              <a:lumOff val="80000"/>
            </a:schemeClr>
          </a:fgClr>
          <a:bgClr>
            <a:schemeClr val="accent6">
              <a:lumMod val="40000"/>
              <a:lumOff val="60000"/>
            </a:schemeClr>
          </a:bgClr>
        </a:patt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6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2A53F1-F4B3-4895-A0DE-457E70552CCC}" type="datetimeFigureOut">
              <a:rPr lang="tr-TR" smtClean="0"/>
              <a:t>28.05.2024</a:t>
            </a:fld>
            <a:endParaRPr lang="tr-TR"/>
          </a:p>
        </p:txBody>
      </p:sp>
      <p:sp>
        <p:nvSpPr>
          <p:cNvPr id="5" name="Altbilgi Yer Tutucusu 4"/>
          <p:cNvSpPr>
            <a:spLocks noGrp="1"/>
          </p:cNvSpPr>
          <p:nvPr>
            <p:ph type="ftr" sz="quarter" idx="3"/>
          </p:nvPr>
        </p:nvSpPr>
        <p:spPr>
          <a:xfrm>
            <a:off x="4038600" y="635636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90832B-68BC-42CA-9C49-2ADC370DC0CF}" type="slidenum">
              <a:rPr lang="tr-TR" smtClean="0"/>
              <a:t>‹#›</a:t>
            </a:fld>
            <a:endParaRPr lang="tr-TR"/>
          </a:p>
        </p:txBody>
      </p:sp>
    </p:spTree>
    <p:extLst>
      <p:ext uri="{BB962C8B-B14F-4D97-AF65-F5344CB8AC3E}">
        <p14:creationId xmlns:p14="http://schemas.microsoft.com/office/powerpoint/2010/main" val="18260482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3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tr-TR" smtClean="0"/>
              <a:t>Asıl başlık stili için tıklatın</a:t>
            </a:r>
            <a:endParaRPr lang="en-US"/>
          </a:p>
        </p:txBody>
      </p:sp>
      <p:sp>
        <p:nvSpPr>
          <p:cNvPr id="3" name="Metin Yer Tutucusu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2"/>
          </p:nvPr>
        </p:nvSpPr>
        <p:spPr>
          <a:xfrm>
            <a:off x="609600" y="635635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2A53F1-F4B3-4895-A0DE-457E70552CCC}" type="datetimeFigureOut">
              <a:rPr lang="tr-TR" smtClean="0"/>
              <a:t>28.05.2024</a:t>
            </a:fld>
            <a:endParaRPr lang="tr-TR"/>
          </a:p>
        </p:txBody>
      </p:sp>
      <p:sp>
        <p:nvSpPr>
          <p:cNvPr id="5" name="Altbilgi Yer Tutucusu 4"/>
          <p:cNvSpPr>
            <a:spLocks noGrp="1"/>
          </p:cNvSpPr>
          <p:nvPr>
            <p:ph type="ftr" sz="quarter" idx="3"/>
          </p:nvPr>
        </p:nvSpPr>
        <p:spPr>
          <a:xfrm>
            <a:off x="4165600" y="635635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737600" y="635635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90832B-68BC-42CA-9C49-2ADC370DC0CF}" type="slidenum">
              <a:rPr lang="tr-TR" smtClean="0"/>
              <a:t>‹#›</a:t>
            </a:fld>
            <a:endParaRPr lang="tr-TR"/>
          </a:p>
        </p:txBody>
      </p:sp>
    </p:spTree>
    <p:extLst>
      <p:ext uri="{BB962C8B-B14F-4D97-AF65-F5344CB8AC3E}">
        <p14:creationId xmlns:p14="http://schemas.microsoft.com/office/powerpoint/2010/main" val="7862534"/>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716772-2E3F-4D30-A81F-8E40EA4ABF71}" type="datetime1">
              <a:rPr lang="tr-TR" smtClean="0">
                <a:solidFill>
                  <a:prstClr val="black">
                    <a:tint val="75000"/>
                  </a:prstClr>
                </a:solidFill>
              </a:rPr>
              <a:pPr/>
              <a:t>28.05.2024</a:t>
            </a:fld>
            <a:endParaRPr lang="tr-TR">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smtClean="0">
                <a:solidFill>
                  <a:prstClr val="black">
                    <a:tint val="75000"/>
                  </a:prstClr>
                </a:solidFill>
              </a:rPr>
              <a:t>MASAK</a:t>
            </a:r>
            <a:endParaRPr lang="tr-TR">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0450F1-B703-4243-877D-072E8CD101B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316988510"/>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tr-TR" smtClean="0"/>
              <a:t>Asıl başlık stili için tıklatın</a:t>
            </a:r>
            <a:endParaRPr lang="en-US"/>
          </a:p>
        </p:txBody>
      </p:sp>
      <p:sp>
        <p:nvSpPr>
          <p:cNvPr id="3" name="Metin Yer Tutucusu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2"/>
          </p:nvPr>
        </p:nvSpPr>
        <p:spPr>
          <a:xfrm>
            <a:off x="609600" y="635635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2A53F1-F4B3-4895-A0DE-457E70552CCC}" type="datetimeFigureOut">
              <a:rPr lang="tr-TR" smtClean="0">
                <a:solidFill>
                  <a:prstClr val="black">
                    <a:tint val="75000"/>
                  </a:prstClr>
                </a:solidFill>
              </a:rPr>
              <a:pPr/>
              <a:t>28.05.2024</a:t>
            </a:fld>
            <a:endParaRPr lang="tr-TR">
              <a:solidFill>
                <a:prstClr val="black">
                  <a:tint val="75000"/>
                </a:prstClr>
              </a:solidFill>
            </a:endParaRPr>
          </a:p>
        </p:txBody>
      </p:sp>
      <p:sp>
        <p:nvSpPr>
          <p:cNvPr id="5" name="Altbilgi Yer Tutucusu 4"/>
          <p:cNvSpPr>
            <a:spLocks noGrp="1"/>
          </p:cNvSpPr>
          <p:nvPr>
            <p:ph type="ftr" sz="quarter" idx="3"/>
          </p:nvPr>
        </p:nvSpPr>
        <p:spPr>
          <a:xfrm>
            <a:off x="4165600" y="635635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8737600" y="635635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90832B-68BC-42CA-9C49-2ADC370DC0C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166650242"/>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4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47.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47.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png"/><Relationship Id="rId1" Type="http://schemas.openxmlformats.org/officeDocument/2006/relationships/slideLayout" Target="../slideLayouts/slideLayout4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7619" y="6457371"/>
            <a:ext cx="11947392" cy="232899"/>
          </a:xfrm>
          <a:prstGeom prst="rect">
            <a:avLst/>
          </a:prstGeom>
          <a:solidFill>
            <a:srgbClr val="000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620" y="5951714"/>
            <a:ext cx="700528" cy="738546"/>
          </a:xfrm>
          <a:prstGeom prst="rect">
            <a:avLst/>
          </a:prstGeom>
        </p:spPr>
      </p:pic>
      <p:sp>
        <p:nvSpPr>
          <p:cNvPr id="6" name="Rectangle 5"/>
          <p:cNvSpPr/>
          <p:nvPr/>
        </p:nvSpPr>
        <p:spPr>
          <a:xfrm>
            <a:off x="126995" y="184327"/>
            <a:ext cx="11938023" cy="716401"/>
          </a:xfrm>
          <a:prstGeom prst="rect">
            <a:avLst/>
          </a:prstGeom>
          <a:solidFill>
            <a:srgbClr val="000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Title 1"/>
          <p:cNvSpPr>
            <a:spLocks noGrp="1"/>
          </p:cNvSpPr>
          <p:nvPr>
            <p:ph type="ctrTitle"/>
          </p:nvPr>
        </p:nvSpPr>
        <p:spPr>
          <a:xfrm>
            <a:off x="1451811" y="184327"/>
            <a:ext cx="9144000" cy="681957"/>
          </a:xfrm>
        </p:spPr>
        <p:txBody>
          <a:bodyPr>
            <a:normAutofit/>
          </a:bodyPr>
          <a:lstStyle/>
          <a:p>
            <a:r>
              <a:rPr lang="tr-TR" sz="2400" dirty="0" smtClean="0">
                <a:solidFill>
                  <a:schemeClr val="bg1"/>
                </a:solidFill>
              </a:rPr>
              <a:t>CASE STUDY</a:t>
            </a:r>
            <a:endParaRPr lang="tr-TR" sz="2400" dirty="0">
              <a:solidFill>
                <a:schemeClr val="bg1"/>
              </a:solidFill>
            </a:endParaRPr>
          </a:p>
        </p:txBody>
      </p:sp>
      <p:graphicFrame>
        <p:nvGraphicFramePr>
          <p:cNvPr id="8" name="Diyagram 7"/>
          <p:cNvGraphicFramePr/>
          <p:nvPr>
            <p:extLst>
              <p:ext uri="{D42A27DB-BD31-4B8C-83A1-F6EECF244321}">
                <p14:modId xmlns:p14="http://schemas.microsoft.com/office/powerpoint/2010/main" val="1521259740"/>
              </p:ext>
            </p:extLst>
          </p:nvPr>
        </p:nvGraphicFramePr>
        <p:xfrm>
          <a:off x="548359" y="950279"/>
          <a:ext cx="10999628" cy="55070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Resim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2961" y="1600200"/>
            <a:ext cx="5548910" cy="3723967"/>
          </a:xfrm>
          <a:prstGeom prst="rect">
            <a:avLst/>
          </a:prstGeom>
        </p:spPr>
      </p:pic>
    </p:spTree>
    <p:extLst>
      <p:ext uri="{BB962C8B-B14F-4D97-AF65-F5344CB8AC3E}">
        <p14:creationId xmlns:p14="http://schemas.microsoft.com/office/powerpoint/2010/main" val="39326327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885245" y="1326143"/>
            <a:ext cx="10270435" cy="400110"/>
          </a:xfrm>
          <a:prstGeom prst="rect">
            <a:avLst/>
          </a:prstGeom>
        </p:spPr>
        <p:txBody>
          <a:bodyPr wrap="square">
            <a:spAutoFit/>
          </a:bodyPr>
          <a:lstStyle/>
          <a:p>
            <a:pPr marL="342900" indent="-342900" algn="just" eaLnBrk="0" fontAlgn="base" hangingPunct="0">
              <a:spcBef>
                <a:spcPct val="20000"/>
              </a:spcBef>
              <a:spcAft>
                <a:spcPct val="0"/>
              </a:spcAft>
            </a:pPr>
            <a:r>
              <a:rPr lang="tr-TR" sz="2000" b="1" dirty="0" smtClean="0">
                <a:solidFill>
                  <a:srgbClr val="000066"/>
                </a:solidFill>
                <a:latin typeface="Arial" pitchFamily="34" charset="0"/>
              </a:rPr>
              <a:t>     </a:t>
            </a:r>
            <a:endParaRPr lang="tr-TR" sz="2000" dirty="0">
              <a:solidFill>
                <a:prstClr val="black"/>
              </a:solidFill>
              <a:latin typeface="Arial" pitchFamily="34" charset="0"/>
            </a:endParaRPr>
          </a:p>
        </p:txBody>
      </p:sp>
      <p:sp>
        <p:nvSpPr>
          <p:cNvPr id="4" name="Rectangle 5"/>
          <p:cNvSpPr/>
          <p:nvPr/>
        </p:nvSpPr>
        <p:spPr>
          <a:xfrm>
            <a:off x="126995" y="184327"/>
            <a:ext cx="11938023" cy="716401"/>
          </a:xfrm>
          <a:prstGeom prst="rect">
            <a:avLst/>
          </a:prstGeom>
          <a:solidFill>
            <a:srgbClr val="000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white"/>
                </a:solidFill>
              </a:rPr>
              <a:t>FINDINGS ON PREDICATE OFFENSE IN THE REPORT</a:t>
            </a:r>
            <a:endParaRPr lang="tr-TR" sz="2400" dirty="0">
              <a:solidFill>
                <a:prstClr val="white"/>
              </a:solidFill>
            </a:endParaRPr>
          </a:p>
        </p:txBody>
      </p:sp>
      <p:sp>
        <p:nvSpPr>
          <p:cNvPr id="5" name="Rectangle 4"/>
          <p:cNvSpPr/>
          <p:nvPr/>
        </p:nvSpPr>
        <p:spPr>
          <a:xfrm>
            <a:off x="117619" y="6457371"/>
            <a:ext cx="11947392" cy="232899"/>
          </a:xfrm>
          <a:prstGeom prst="rect">
            <a:avLst/>
          </a:prstGeom>
          <a:solidFill>
            <a:srgbClr val="000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pic>
        <p:nvPicPr>
          <p:cNvPr id="6"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620" y="5951714"/>
            <a:ext cx="700528" cy="738546"/>
          </a:xfrm>
          <a:prstGeom prst="rect">
            <a:avLst/>
          </a:prstGeom>
        </p:spPr>
      </p:pic>
      <p:sp>
        <p:nvSpPr>
          <p:cNvPr id="2" name="Metin kutusu 1"/>
          <p:cNvSpPr txBox="1"/>
          <p:nvPr/>
        </p:nvSpPr>
        <p:spPr>
          <a:xfrm>
            <a:off x="1192696" y="1526198"/>
            <a:ext cx="10217426" cy="3139321"/>
          </a:xfrm>
          <a:prstGeom prst="rect">
            <a:avLst/>
          </a:prstGeom>
          <a:noFill/>
        </p:spPr>
        <p:txBody>
          <a:bodyPr wrap="square" rtlCol="0">
            <a:spAutoFit/>
          </a:bodyPr>
          <a:lstStyle/>
          <a:p>
            <a:r>
              <a:rPr lang="en-US" b="1" u="sng" dirty="0">
                <a:latin typeface="TimesNewRomanPSMT"/>
              </a:rPr>
              <a:t>Findings made in the </a:t>
            </a:r>
            <a:r>
              <a:rPr lang="tr-TR" b="1" u="sng" dirty="0" smtClean="0">
                <a:latin typeface="TimesNewRomanPSMT"/>
              </a:rPr>
              <a:t>Tax Crime Report</a:t>
            </a:r>
            <a:r>
              <a:rPr lang="en-US" b="1" u="sng" dirty="0" smtClean="0">
                <a:latin typeface="TimesNewRomanPSMT"/>
              </a:rPr>
              <a:t> </a:t>
            </a:r>
            <a:r>
              <a:rPr lang="en-US" b="1" u="sng" dirty="0">
                <a:latin typeface="TimesNewRomanPSMT"/>
              </a:rPr>
              <a:t>on M</a:t>
            </a:r>
            <a:r>
              <a:rPr lang="tr-TR" b="1" u="sng" dirty="0">
                <a:latin typeface="TimesNewRomanPSMT"/>
              </a:rPr>
              <a:t>r.</a:t>
            </a:r>
            <a:r>
              <a:rPr lang="en-US" b="1" u="sng" dirty="0">
                <a:latin typeface="TimesNewRomanPSMT"/>
              </a:rPr>
              <a:t> M:</a:t>
            </a:r>
            <a:endParaRPr lang="tr-TR" dirty="0">
              <a:latin typeface="TimesNewRomanPSMT"/>
            </a:endParaRPr>
          </a:p>
          <a:p>
            <a:endParaRPr lang="tr-TR" dirty="0">
              <a:latin typeface="TimesNewRomanPSMT"/>
            </a:endParaRPr>
          </a:p>
          <a:p>
            <a:r>
              <a:rPr lang="en-US" dirty="0">
                <a:latin typeface="TimesNewRomanPSMT"/>
              </a:rPr>
              <a:t>In the calendar year 2011, he was engaged in </a:t>
            </a:r>
            <a:r>
              <a:rPr lang="tr-TR" dirty="0" smtClean="0">
                <a:latin typeface="TimesNewRomanPSMT"/>
              </a:rPr>
              <a:t>POS</a:t>
            </a:r>
            <a:r>
              <a:rPr lang="en-US" dirty="0" smtClean="0">
                <a:latin typeface="TimesNewRomanPSMT"/>
              </a:rPr>
              <a:t> </a:t>
            </a:r>
            <a:r>
              <a:rPr lang="tr-TR" dirty="0" err="1" smtClean="0">
                <a:latin typeface="TimesNewRomanPSMT"/>
              </a:rPr>
              <a:t>usury</a:t>
            </a:r>
            <a:r>
              <a:rPr lang="tr-TR" dirty="0" smtClean="0">
                <a:latin typeface="TimesNewRomanPSMT"/>
              </a:rPr>
              <a:t> </a:t>
            </a:r>
            <a:r>
              <a:rPr lang="en-US" dirty="0" smtClean="0">
                <a:latin typeface="TimesNewRomanPSMT"/>
              </a:rPr>
              <a:t>activities</a:t>
            </a:r>
            <a:endParaRPr lang="tr-TR" dirty="0" smtClean="0">
              <a:latin typeface="TimesNewRomanPSMT"/>
            </a:endParaRPr>
          </a:p>
          <a:p>
            <a:endParaRPr lang="tr-TR" dirty="0" smtClean="0">
              <a:latin typeface="TimesNewRomanPSMT"/>
            </a:endParaRPr>
          </a:p>
          <a:p>
            <a:r>
              <a:rPr lang="en-US" dirty="0" smtClean="0">
                <a:latin typeface="TimesNewRomanPSMT"/>
              </a:rPr>
              <a:t>Determination </a:t>
            </a:r>
            <a:r>
              <a:rPr lang="en-US" dirty="0">
                <a:latin typeface="TimesNewRomanPSMT"/>
              </a:rPr>
              <a:t>that it was made without obtaining authorization from the </a:t>
            </a:r>
            <a:r>
              <a:rPr lang="en-US" dirty="0" err="1">
                <a:latin typeface="TimesNewRomanPSMT"/>
              </a:rPr>
              <a:t>Undersecretariat</a:t>
            </a:r>
            <a:r>
              <a:rPr lang="en-US" dirty="0">
                <a:latin typeface="TimesNewRomanPSMT"/>
              </a:rPr>
              <a:t> of </a:t>
            </a:r>
            <a:r>
              <a:rPr lang="en-US" dirty="0" smtClean="0">
                <a:latin typeface="TimesNewRomanPSMT"/>
              </a:rPr>
              <a:t>Treasury</a:t>
            </a:r>
            <a:endParaRPr lang="tr-TR" dirty="0" smtClean="0">
              <a:latin typeface="TimesNewRomanPSMT"/>
            </a:endParaRPr>
          </a:p>
          <a:p>
            <a:endParaRPr lang="tr-TR" dirty="0">
              <a:latin typeface="TimesNewRomanPSMT"/>
            </a:endParaRPr>
          </a:p>
          <a:p>
            <a:r>
              <a:rPr lang="en-US" dirty="0" smtClean="0">
                <a:latin typeface="TimesNewRomanPSMT"/>
              </a:rPr>
              <a:t>241 </a:t>
            </a:r>
            <a:r>
              <a:rPr lang="en-US" dirty="0">
                <a:latin typeface="TimesNewRomanPSMT"/>
              </a:rPr>
              <a:t>articles of the Turkish Penal Code no. </a:t>
            </a:r>
            <a:r>
              <a:rPr lang="en-US" dirty="0" smtClean="0">
                <a:latin typeface="TimesNewRomanPSMT"/>
              </a:rPr>
              <a:t>5237</a:t>
            </a:r>
            <a:endParaRPr lang="tr-TR" dirty="0" smtClean="0">
              <a:latin typeface="TimesNewRomanPSMT"/>
            </a:endParaRPr>
          </a:p>
          <a:p>
            <a:endParaRPr lang="tr-TR" dirty="0">
              <a:latin typeface="TimesNewRomanPSMT"/>
            </a:endParaRPr>
          </a:p>
          <a:p>
            <a:r>
              <a:rPr lang="en-US" dirty="0" smtClean="0">
                <a:latin typeface="TimesNewRomanPSMT"/>
              </a:rPr>
              <a:t>To </a:t>
            </a:r>
            <a:r>
              <a:rPr lang="en-US" dirty="0">
                <a:latin typeface="TimesNewRomanPSMT"/>
              </a:rPr>
              <a:t>file a criminal complaint to N District </a:t>
            </a:r>
            <a:r>
              <a:rPr lang="en-US" dirty="0" smtClean="0">
                <a:latin typeface="TimesNewRomanPSMT"/>
              </a:rPr>
              <a:t>Chief </a:t>
            </a:r>
            <a:r>
              <a:rPr lang="en-US" dirty="0">
                <a:latin typeface="TimesNewRomanPSMT"/>
              </a:rPr>
              <a:t>Public Prosecutor's Office</a:t>
            </a:r>
            <a:endParaRPr lang="tr-TR" b="1" dirty="0">
              <a:latin typeface="TimesNewRomanPSMT"/>
            </a:endParaRPr>
          </a:p>
          <a:p>
            <a:endParaRPr lang="tr-TR" b="1" u="sng" dirty="0">
              <a:latin typeface="TimesNewRomanPSMT"/>
            </a:endParaRPr>
          </a:p>
        </p:txBody>
      </p:sp>
    </p:spTree>
    <p:extLst>
      <p:ext uri="{BB962C8B-B14F-4D97-AF65-F5344CB8AC3E}">
        <p14:creationId xmlns:p14="http://schemas.microsoft.com/office/powerpoint/2010/main" val="24141618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885245" y="1326143"/>
            <a:ext cx="10270435" cy="400110"/>
          </a:xfrm>
          <a:prstGeom prst="rect">
            <a:avLst/>
          </a:prstGeom>
        </p:spPr>
        <p:txBody>
          <a:bodyPr wrap="square">
            <a:spAutoFit/>
          </a:bodyPr>
          <a:lstStyle/>
          <a:p>
            <a:pPr marL="342900" lvl="0" indent="-342900" algn="just" eaLnBrk="0" fontAlgn="base" hangingPunct="0">
              <a:spcBef>
                <a:spcPct val="20000"/>
              </a:spcBef>
              <a:spcAft>
                <a:spcPct val="0"/>
              </a:spcAft>
            </a:pPr>
            <a:r>
              <a:rPr lang="tr-TR" sz="2000" b="1" dirty="0" smtClean="0">
                <a:solidFill>
                  <a:srgbClr val="000066"/>
                </a:solidFill>
                <a:latin typeface="Arial" pitchFamily="34" charset="0"/>
              </a:rPr>
              <a:t>     </a:t>
            </a:r>
            <a:endParaRPr lang="tr-TR" sz="2000" dirty="0">
              <a:latin typeface="Arial" pitchFamily="34" charset="0"/>
            </a:endParaRPr>
          </a:p>
        </p:txBody>
      </p:sp>
      <p:sp>
        <p:nvSpPr>
          <p:cNvPr id="4" name="Rectangle 5"/>
          <p:cNvSpPr/>
          <p:nvPr/>
        </p:nvSpPr>
        <p:spPr>
          <a:xfrm>
            <a:off x="126995" y="184327"/>
            <a:ext cx="11938023" cy="716401"/>
          </a:xfrm>
          <a:prstGeom prst="rect">
            <a:avLst/>
          </a:prstGeom>
          <a:solidFill>
            <a:srgbClr val="000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400" dirty="0"/>
          </a:p>
        </p:txBody>
      </p:sp>
      <p:sp>
        <p:nvSpPr>
          <p:cNvPr id="5" name="Rectangle 4"/>
          <p:cNvSpPr/>
          <p:nvPr/>
        </p:nvSpPr>
        <p:spPr>
          <a:xfrm>
            <a:off x="117619" y="6457371"/>
            <a:ext cx="11947392" cy="232899"/>
          </a:xfrm>
          <a:prstGeom prst="rect">
            <a:avLst/>
          </a:prstGeom>
          <a:solidFill>
            <a:srgbClr val="000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620" y="5951714"/>
            <a:ext cx="700528" cy="738546"/>
          </a:xfrm>
          <a:prstGeom prst="rect">
            <a:avLst/>
          </a:prstGeom>
        </p:spPr>
      </p:pic>
      <p:sp>
        <p:nvSpPr>
          <p:cNvPr id="2" name="Metin kutusu 1"/>
          <p:cNvSpPr txBox="1"/>
          <p:nvPr/>
        </p:nvSpPr>
        <p:spPr>
          <a:xfrm>
            <a:off x="885245" y="1321263"/>
            <a:ext cx="10650264" cy="3693319"/>
          </a:xfrm>
          <a:prstGeom prst="rect">
            <a:avLst/>
          </a:prstGeom>
          <a:noFill/>
        </p:spPr>
        <p:txBody>
          <a:bodyPr wrap="square" rtlCol="0">
            <a:spAutoFit/>
          </a:bodyPr>
          <a:lstStyle/>
          <a:p>
            <a:pPr marL="285750" indent="-285750" algn="ctr">
              <a:buFont typeface="Arial" panose="020B0604020202020204" pitchFamily="34" charset="0"/>
              <a:buChar char="•"/>
            </a:pPr>
            <a:r>
              <a:rPr lang="en-US" b="1" dirty="0" smtClean="0">
                <a:latin typeface="TimesNewRomanPSMT"/>
              </a:rPr>
              <a:t>TURKISH </a:t>
            </a:r>
            <a:r>
              <a:rPr lang="tr-TR" b="1" dirty="0" smtClean="0">
                <a:latin typeface="TimesNewRomanPSMT"/>
              </a:rPr>
              <a:t>PENAL</a:t>
            </a:r>
            <a:r>
              <a:rPr lang="en-US" b="1" dirty="0" smtClean="0">
                <a:latin typeface="TimesNewRomanPSMT"/>
              </a:rPr>
              <a:t> </a:t>
            </a:r>
            <a:r>
              <a:rPr lang="tr-TR" b="1" dirty="0" smtClean="0">
                <a:latin typeface="TimesNewRomanPSMT"/>
              </a:rPr>
              <a:t>CODE</a:t>
            </a:r>
            <a:r>
              <a:rPr lang="en-US" b="1" dirty="0" smtClean="0">
                <a:latin typeface="TimesNewRomanPSMT"/>
              </a:rPr>
              <a:t> </a:t>
            </a:r>
            <a:r>
              <a:rPr lang="tr-TR" b="1" dirty="0" smtClean="0">
                <a:latin typeface="TimesNewRomanPSMT"/>
              </a:rPr>
              <a:t>(</a:t>
            </a:r>
            <a:r>
              <a:rPr lang="en-US" b="1" dirty="0" smtClean="0">
                <a:latin typeface="TimesNewRomanPSMT"/>
              </a:rPr>
              <a:t>NO.5237</a:t>
            </a:r>
            <a:r>
              <a:rPr lang="tr-TR" b="1" dirty="0" smtClean="0">
                <a:latin typeface="TimesNewRomanPSMT"/>
              </a:rPr>
              <a:t>)</a:t>
            </a:r>
            <a:r>
              <a:rPr lang="en-US" b="1" dirty="0" smtClean="0">
                <a:latin typeface="TimesNewRomanPSMT"/>
              </a:rPr>
              <a:t> </a:t>
            </a:r>
          </a:p>
          <a:p>
            <a:endParaRPr lang="tr-TR" b="1" dirty="0">
              <a:latin typeface="TimesNewRomanPSMT"/>
            </a:endParaRPr>
          </a:p>
          <a:p>
            <a:pPr algn="just"/>
            <a:r>
              <a:rPr lang="en-US" b="1" dirty="0">
                <a:latin typeface="TimesNewRomanPSMT"/>
              </a:rPr>
              <a:t>Article 282 - Laundering of assets derived from </a:t>
            </a:r>
            <a:r>
              <a:rPr lang="en-US" b="1" dirty="0" smtClean="0">
                <a:latin typeface="TimesNewRomanPSMT"/>
              </a:rPr>
              <a:t>crime</a:t>
            </a:r>
            <a:r>
              <a:rPr lang="tr-TR" b="1" dirty="0" smtClean="0">
                <a:latin typeface="TimesNewRomanPSMT"/>
              </a:rPr>
              <a:t>:</a:t>
            </a:r>
          </a:p>
          <a:p>
            <a:pPr algn="just"/>
            <a:endParaRPr lang="tr-TR" b="1" dirty="0">
              <a:latin typeface="TimesNewRomanPSMT"/>
            </a:endParaRPr>
          </a:p>
          <a:p>
            <a:pPr algn="just"/>
            <a:r>
              <a:rPr lang="en-US" b="1" dirty="0" smtClean="0">
                <a:latin typeface="TimesNewRomanPSMT"/>
              </a:rPr>
              <a:t> </a:t>
            </a:r>
            <a:r>
              <a:rPr lang="en-US" dirty="0">
                <a:latin typeface="TimesNewRomanPSMT"/>
              </a:rPr>
              <a:t>(1) Any person who takes the assets resulting from a crime punishable by imprisonment of six months or more shall be sentenced to imprisonment from three years to seven years and to a judicial fine up to twenty thousand days</a:t>
            </a:r>
            <a:r>
              <a:rPr lang="en-US" dirty="0" smtClean="0">
                <a:latin typeface="TimesNewRomanPSMT"/>
              </a:rPr>
              <a:t>.</a:t>
            </a:r>
            <a:endParaRPr lang="tr-TR" dirty="0" smtClean="0">
              <a:latin typeface="TimesNewRomanPSMT"/>
            </a:endParaRPr>
          </a:p>
          <a:p>
            <a:pPr algn="just"/>
            <a:endParaRPr lang="tr-TR" dirty="0" smtClean="0">
              <a:latin typeface="TimesNewRomanPSMT"/>
            </a:endParaRPr>
          </a:p>
          <a:p>
            <a:pPr algn="just"/>
            <a:r>
              <a:rPr lang="en-US" dirty="0" smtClean="0">
                <a:latin typeface="TimesNewRomanPSMT"/>
              </a:rPr>
              <a:t>(</a:t>
            </a:r>
            <a:r>
              <a:rPr lang="en-US" dirty="0">
                <a:latin typeface="TimesNewRomanPSMT"/>
              </a:rPr>
              <a:t>2) Whoever, without participating in the commission of the offense referred to in the first paragraph, knowingly purchases, accepts, possesses or uses the asset value constituting the subject matter of this offense, knowing this characteristic, shall be sentenced to imprisonment from two to five </a:t>
            </a:r>
            <a:r>
              <a:rPr lang="en-US" dirty="0" smtClean="0">
                <a:latin typeface="TimesNewRomanPSMT"/>
              </a:rPr>
              <a:t>years</a:t>
            </a:r>
            <a:r>
              <a:rPr lang="tr-TR" dirty="0" smtClean="0">
                <a:latin typeface="TimesNewRomanPSMT"/>
              </a:rPr>
              <a:t>. </a:t>
            </a:r>
          </a:p>
          <a:p>
            <a:pPr algn="just"/>
            <a:endParaRPr lang="tr-TR" dirty="0"/>
          </a:p>
          <a:p>
            <a:pPr algn="just"/>
            <a:endParaRPr lang="tr-TR" dirty="0" smtClean="0"/>
          </a:p>
        </p:txBody>
      </p:sp>
    </p:spTree>
    <p:extLst>
      <p:ext uri="{BB962C8B-B14F-4D97-AF65-F5344CB8AC3E}">
        <p14:creationId xmlns:p14="http://schemas.microsoft.com/office/powerpoint/2010/main" val="14292537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885245" y="1326143"/>
            <a:ext cx="10270435" cy="400110"/>
          </a:xfrm>
          <a:prstGeom prst="rect">
            <a:avLst/>
          </a:prstGeom>
        </p:spPr>
        <p:txBody>
          <a:bodyPr wrap="square">
            <a:spAutoFit/>
          </a:bodyPr>
          <a:lstStyle/>
          <a:p>
            <a:pPr marL="342900" indent="-342900" algn="just" eaLnBrk="0" fontAlgn="base" hangingPunct="0">
              <a:spcBef>
                <a:spcPct val="20000"/>
              </a:spcBef>
              <a:spcAft>
                <a:spcPct val="0"/>
              </a:spcAft>
            </a:pPr>
            <a:r>
              <a:rPr lang="tr-TR" sz="2000" b="1" dirty="0" smtClean="0">
                <a:solidFill>
                  <a:srgbClr val="000066"/>
                </a:solidFill>
                <a:latin typeface="Arial" pitchFamily="34" charset="0"/>
              </a:rPr>
              <a:t>     </a:t>
            </a:r>
            <a:endParaRPr lang="tr-TR" sz="2000" dirty="0">
              <a:solidFill>
                <a:prstClr val="black"/>
              </a:solidFill>
              <a:latin typeface="Arial" pitchFamily="34" charset="0"/>
            </a:endParaRPr>
          </a:p>
        </p:txBody>
      </p:sp>
      <p:sp>
        <p:nvSpPr>
          <p:cNvPr id="4" name="Rectangle 5"/>
          <p:cNvSpPr/>
          <p:nvPr/>
        </p:nvSpPr>
        <p:spPr>
          <a:xfrm>
            <a:off x="126995" y="184327"/>
            <a:ext cx="11938023" cy="716401"/>
          </a:xfrm>
          <a:prstGeom prst="rect">
            <a:avLst/>
          </a:prstGeom>
          <a:solidFill>
            <a:srgbClr val="000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white"/>
                </a:solidFill>
              </a:rPr>
              <a:t>FINDINGS ON </a:t>
            </a:r>
            <a:r>
              <a:rPr lang="tr-TR" sz="2400" dirty="0" smtClean="0">
                <a:solidFill>
                  <a:prstClr val="white"/>
                </a:solidFill>
              </a:rPr>
              <a:t>LAUNDERING CRIME </a:t>
            </a:r>
            <a:r>
              <a:rPr lang="en-US" sz="2400" dirty="0" smtClean="0">
                <a:solidFill>
                  <a:prstClr val="white"/>
                </a:solidFill>
              </a:rPr>
              <a:t>IN </a:t>
            </a:r>
            <a:r>
              <a:rPr lang="en-US" sz="2400" dirty="0">
                <a:solidFill>
                  <a:prstClr val="white"/>
                </a:solidFill>
              </a:rPr>
              <a:t>THE REPORT</a:t>
            </a:r>
            <a:endParaRPr lang="tr-TR" sz="2400" dirty="0">
              <a:solidFill>
                <a:prstClr val="white"/>
              </a:solidFill>
            </a:endParaRPr>
          </a:p>
        </p:txBody>
      </p:sp>
      <p:sp>
        <p:nvSpPr>
          <p:cNvPr id="5" name="Rectangle 4"/>
          <p:cNvSpPr/>
          <p:nvPr/>
        </p:nvSpPr>
        <p:spPr>
          <a:xfrm>
            <a:off x="117619" y="6457371"/>
            <a:ext cx="11947392" cy="232899"/>
          </a:xfrm>
          <a:prstGeom prst="rect">
            <a:avLst/>
          </a:prstGeom>
          <a:solidFill>
            <a:srgbClr val="000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pic>
        <p:nvPicPr>
          <p:cNvPr id="6"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620" y="5951714"/>
            <a:ext cx="700528" cy="738546"/>
          </a:xfrm>
          <a:prstGeom prst="rect">
            <a:avLst/>
          </a:prstGeom>
        </p:spPr>
      </p:pic>
      <p:sp>
        <p:nvSpPr>
          <p:cNvPr id="2" name="Metin kutusu 1"/>
          <p:cNvSpPr txBox="1"/>
          <p:nvPr/>
        </p:nvSpPr>
        <p:spPr>
          <a:xfrm>
            <a:off x="885245" y="1526198"/>
            <a:ext cx="10898588" cy="3970318"/>
          </a:xfrm>
          <a:prstGeom prst="rect">
            <a:avLst/>
          </a:prstGeom>
          <a:noFill/>
        </p:spPr>
        <p:txBody>
          <a:bodyPr wrap="square" rtlCol="0">
            <a:spAutoFit/>
          </a:bodyPr>
          <a:lstStyle/>
          <a:p>
            <a:r>
              <a:rPr lang="en-US" b="1" dirty="0">
                <a:latin typeface="TimesNewRomanPSMT"/>
              </a:rPr>
              <a:t>Mr. M </a:t>
            </a:r>
            <a:r>
              <a:rPr lang="tr-TR" b="1" dirty="0" err="1" smtClean="0">
                <a:latin typeface="TimesNewRomanPSMT"/>
              </a:rPr>
              <a:t>made</a:t>
            </a:r>
            <a:r>
              <a:rPr lang="tr-TR" b="1" dirty="0" smtClean="0">
                <a:latin typeface="TimesNewRomanPSMT"/>
              </a:rPr>
              <a:t> it </a:t>
            </a:r>
            <a:r>
              <a:rPr lang="tr-TR" b="1" dirty="0" err="1" smtClean="0">
                <a:latin typeface="TimesNewRomanPSMT"/>
              </a:rPr>
              <a:t>look</a:t>
            </a:r>
            <a:r>
              <a:rPr lang="tr-TR" b="1" dirty="0" smtClean="0">
                <a:latin typeface="TimesNewRomanPSMT"/>
              </a:rPr>
              <a:t> </a:t>
            </a:r>
            <a:r>
              <a:rPr lang="tr-TR" b="1" dirty="0" err="1" smtClean="0">
                <a:latin typeface="TimesNewRomanPSMT"/>
              </a:rPr>
              <a:t>like</a:t>
            </a:r>
            <a:r>
              <a:rPr lang="tr-TR" b="1" dirty="0" smtClean="0">
                <a:latin typeface="TimesNewRomanPSMT"/>
              </a:rPr>
              <a:t> a </a:t>
            </a:r>
            <a:r>
              <a:rPr lang="tr-TR" b="1" dirty="0" err="1" smtClean="0">
                <a:latin typeface="TimesNewRomanPSMT"/>
              </a:rPr>
              <a:t>airtime</a:t>
            </a:r>
            <a:r>
              <a:rPr lang="tr-TR" b="1" dirty="0" smtClean="0">
                <a:latin typeface="TimesNewRomanPSMT"/>
              </a:rPr>
              <a:t> </a:t>
            </a:r>
            <a:r>
              <a:rPr lang="tr-TR" b="1" dirty="0" err="1" smtClean="0">
                <a:latin typeface="TimesNewRomanPSMT"/>
              </a:rPr>
              <a:t>minutes</a:t>
            </a:r>
            <a:r>
              <a:rPr lang="tr-TR" b="1" dirty="0" smtClean="0">
                <a:latin typeface="TimesNewRomanPSMT"/>
              </a:rPr>
              <a:t> </a:t>
            </a:r>
            <a:r>
              <a:rPr lang="tr-TR" b="1" dirty="0" err="1" smtClean="0">
                <a:latin typeface="TimesNewRomanPSMT"/>
              </a:rPr>
              <a:t>sale</a:t>
            </a:r>
            <a:r>
              <a:rPr lang="en-US" b="1" dirty="0" smtClean="0">
                <a:latin typeface="TimesNewRomanPSMT"/>
              </a:rPr>
              <a:t> </a:t>
            </a:r>
            <a:r>
              <a:rPr lang="en-US" b="1" dirty="0">
                <a:latin typeface="TimesNewRomanPSMT"/>
              </a:rPr>
              <a:t>in order to conceal usury </a:t>
            </a:r>
            <a:r>
              <a:rPr lang="en-US" b="1" dirty="0" smtClean="0">
                <a:latin typeface="TimesNewRomanPSMT"/>
              </a:rPr>
              <a:t>income</a:t>
            </a:r>
            <a:endParaRPr lang="tr-TR" b="1" dirty="0" smtClean="0">
              <a:latin typeface="TimesNewRomanPSMT"/>
            </a:endParaRPr>
          </a:p>
          <a:p>
            <a:endParaRPr lang="tr-TR" dirty="0">
              <a:latin typeface="TimesNewRomanPSMT"/>
            </a:endParaRPr>
          </a:p>
          <a:p>
            <a:pPr algn="just"/>
            <a:r>
              <a:rPr lang="en-US" dirty="0">
                <a:latin typeface="TimesNewRomanPSMT"/>
              </a:rPr>
              <a:t>There is no money transfer to companies that buy and sell </a:t>
            </a:r>
            <a:r>
              <a:rPr lang="tr-TR" dirty="0" err="1" smtClean="0">
                <a:latin typeface="TimesNewRomanPSMT"/>
              </a:rPr>
              <a:t>airtime</a:t>
            </a:r>
            <a:r>
              <a:rPr lang="tr-TR" dirty="0" smtClean="0">
                <a:latin typeface="TimesNewRomanPSMT"/>
              </a:rPr>
              <a:t> </a:t>
            </a:r>
            <a:r>
              <a:rPr lang="tr-TR" dirty="0" err="1" smtClean="0">
                <a:latin typeface="TimesNewRomanPSMT"/>
              </a:rPr>
              <a:t>minutes</a:t>
            </a:r>
            <a:r>
              <a:rPr lang="en-US" dirty="0" smtClean="0">
                <a:latin typeface="TimesNewRomanPSMT"/>
              </a:rPr>
              <a:t> </a:t>
            </a:r>
            <a:r>
              <a:rPr lang="en-US" dirty="0">
                <a:latin typeface="TimesNewRomanPSMT"/>
              </a:rPr>
              <a:t>(from banks</a:t>
            </a:r>
            <a:r>
              <a:rPr lang="en-US" dirty="0" smtClean="0">
                <a:latin typeface="TimesNewRomanPSMT"/>
              </a:rPr>
              <a:t>)</a:t>
            </a:r>
            <a:endParaRPr lang="tr-TR" dirty="0" smtClean="0">
              <a:latin typeface="TimesNewRomanPSMT"/>
            </a:endParaRPr>
          </a:p>
          <a:p>
            <a:pPr algn="just"/>
            <a:endParaRPr lang="tr-TR" dirty="0">
              <a:latin typeface="TimesNewRomanPSMT"/>
            </a:endParaRPr>
          </a:p>
          <a:p>
            <a:pPr algn="just"/>
            <a:r>
              <a:rPr lang="en-US" dirty="0">
                <a:latin typeface="TimesNewRomanPSMT"/>
              </a:rPr>
              <a:t>Examination of BA-BS forms reveals that the majority of the companies buying and selling </a:t>
            </a:r>
            <a:r>
              <a:rPr lang="tr-TR" dirty="0" err="1" smtClean="0">
                <a:latin typeface="TimesNewRomanPSMT"/>
              </a:rPr>
              <a:t>airtime</a:t>
            </a:r>
            <a:r>
              <a:rPr lang="tr-TR" dirty="0" smtClean="0">
                <a:latin typeface="TimesNewRomanPSMT"/>
              </a:rPr>
              <a:t> </a:t>
            </a:r>
            <a:r>
              <a:rPr lang="tr-TR" dirty="0" err="1" smtClean="0">
                <a:latin typeface="TimesNewRomanPSMT"/>
              </a:rPr>
              <a:t>minutes</a:t>
            </a:r>
            <a:r>
              <a:rPr lang="en-US" dirty="0" smtClean="0">
                <a:latin typeface="TimesNewRomanPSMT"/>
              </a:rPr>
              <a:t> </a:t>
            </a:r>
            <a:r>
              <a:rPr lang="en-US" dirty="0">
                <a:latin typeface="TimesNewRomanPSMT"/>
              </a:rPr>
              <a:t>are the same companies</a:t>
            </a:r>
            <a:r>
              <a:rPr lang="en-US" dirty="0" smtClean="0">
                <a:latin typeface="TimesNewRomanPSMT"/>
              </a:rPr>
              <a:t>.</a:t>
            </a:r>
            <a:endParaRPr lang="tr-TR" dirty="0" smtClean="0">
              <a:latin typeface="TimesNewRomanPSMT"/>
            </a:endParaRPr>
          </a:p>
          <a:p>
            <a:pPr algn="just"/>
            <a:endParaRPr lang="tr-TR" dirty="0">
              <a:latin typeface="TimesNewRomanPSMT"/>
            </a:endParaRPr>
          </a:p>
          <a:p>
            <a:pPr algn="just"/>
            <a:r>
              <a:rPr lang="en-US" b="1" dirty="0">
                <a:latin typeface="TimesNewRomanPSMT"/>
              </a:rPr>
              <a:t>Forging counterfeit </a:t>
            </a:r>
            <a:r>
              <a:rPr lang="tr-TR" b="1" dirty="0" err="1" smtClean="0">
                <a:latin typeface="TimesNewRomanPSMT"/>
              </a:rPr>
              <a:t>airtime</a:t>
            </a:r>
            <a:r>
              <a:rPr lang="tr-TR" b="1" dirty="0" smtClean="0">
                <a:latin typeface="TimesNewRomanPSMT"/>
              </a:rPr>
              <a:t> </a:t>
            </a:r>
            <a:r>
              <a:rPr lang="tr-TR" b="1" dirty="0" err="1" smtClean="0">
                <a:latin typeface="TimesNewRomanPSMT"/>
              </a:rPr>
              <a:t>minutes</a:t>
            </a:r>
            <a:r>
              <a:rPr lang="en-US" b="1" dirty="0" smtClean="0">
                <a:latin typeface="TimesNewRomanPSMT"/>
              </a:rPr>
              <a:t> </a:t>
            </a:r>
            <a:r>
              <a:rPr lang="en-US" b="1" dirty="0">
                <a:latin typeface="TimesNewRomanPSMT"/>
              </a:rPr>
              <a:t>purchase and sale documents </a:t>
            </a:r>
            <a:r>
              <a:rPr lang="en-US" dirty="0">
                <a:latin typeface="TimesNewRomanPSMT"/>
              </a:rPr>
              <a:t>and transferring them to legal books and records </a:t>
            </a:r>
            <a:r>
              <a:rPr lang="en-US" b="1" dirty="0">
                <a:latin typeface="TimesNewRomanPSMT"/>
              </a:rPr>
              <a:t>(Tax Procedure Law 359/b</a:t>
            </a:r>
            <a:r>
              <a:rPr lang="en-US" b="1" dirty="0" smtClean="0">
                <a:latin typeface="TimesNewRomanPSMT"/>
              </a:rPr>
              <a:t>)</a:t>
            </a:r>
            <a:endParaRPr lang="tr-TR" b="1" dirty="0" smtClean="0">
              <a:latin typeface="TimesNewRomanPSMT"/>
            </a:endParaRPr>
          </a:p>
          <a:p>
            <a:pPr algn="just"/>
            <a:endParaRPr lang="tr-TR" dirty="0">
              <a:latin typeface="TimesNewRomanPSMT"/>
            </a:endParaRPr>
          </a:p>
          <a:p>
            <a:pPr algn="just"/>
            <a:r>
              <a:rPr lang="en-US" dirty="0">
                <a:latin typeface="TimesNewRomanPSMT"/>
              </a:rPr>
              <a:t>Analysis of bank accounts Mr. M's cash withdrawals total </a:t>
            </a:r>
            <a:r>
              <a:rPr lang="tr-TR" b="1" dirty="0" smtClean="0">
                <a:latin typeface="TimesNewRomanPSMT"/>
              </a:rPr>
              <a:t>$ </a:t>
            </a:r>
            <a:r>
              <a:rPr lang="en-US" b="1" dirty="0" smtClean="0">
                <a:latin typeface="TimesNewRomanPSMT"/>
              </a:rPr>
              <a:t>49</a:t>
            </a:r>
            <a:r>
              <a:rPr lang="tr-TR" b="1" dirty="0" smtClean="0">
                <a:latin typeface="TimesNewRomanPSMT"/>
              </a:rPr>
              <a:t>.0</a:t>
            </a:r>
            <a:r>
              <a:rPr lang="en-US" b="1" dirty="0" smtClean="0">
                <a:latin typeface="TimesNewRomanPSMT"/>
              </a:rPr>
              <a:t>00</a:t>
            </a:r>
            <a:endParaRPr lang="tr-TR" b="1" dirty="0">
              <a:latin typeface="TimesNewRomanPSMT"/>
            </a:endParaRPr>
          </a:p>
          <a:p>
            <a:pPr algn="just"/>
            <a:r>
              <a:rPr lang="en-US" dirty="0" smtClean="0">
                <a:latin typeface="TimesNewRomanPSMT"/>
              </a:rPr>
              <a:t>Commission income</a:t>
            </a:r>
            <a:r>
              <a:rPr lang="tr-TR" dirty="0" smtClean="0">
                <a:latin typeface="TimesNewRomanPSMT"/>
              </a:rPr>
              <a:t> </a:t>
            </a:r>
            <a:r>
              <a:rPr lang="tr-TR" b="1" dirty="0" smtClean="0">
                <a:latin typeface="TimesNewRomanPSMT"/>
              </a:rPr>
              <a:t>$ </a:t>
            </a:r>
            <a:r>
              <a:rPr lang="en-US" b="1" dirty="0" smtClean="0">
                <a:latin typeface="TimesNewRomanPSMT"/>
              </a:rPr>
              <a:t>1.000 </a:t>
            </a:r>
            <a:r>
              <a:rPr lang="en-US" b="1" dirty="0">
                <a:latin typeface="TimesNewRomanPSMT"/>
              </a:rPr>
              <a:t>(</a:t>
            </a:r>
            <a:r>
              <a:rPr lang="en-US" b="1" dirty="0" smtClean="0">
                <a:latin typeface="TimesNewRomanPSMT"/>
              </a:rPr>
              <a:t>50.000 </a:t>
            </a:r>
            <a:r>
              <a:rPr lang="en-US" b="1" dirty="0">
                <a:latin typeface="TimesNewRomanPSMT"/>
              </a:rPr>
              <a:t>x 2%) INCOME SUBJECT TO LAUNDRY.</a:t>
            </a:r>
            <a:endParaRPr lang="tr-TR" b="1" dirty="0" smtClean="0">
              <a:latin typeface="TimesNewRomanPSMT"/>
            </a:endParaRPr>
          </a:p>
          <a:p>
            <a:endParaRPr lang="tr-TR" dirty="0">
              <a:latin typeface="TimesNewRomanPSMT"/>
            </a:endParaRPr>
          </a:p>
          <a:p>
            <a:endParaRPr lang="tr-TR" dirty="0" smtClean="0"/>
          </a:p>
        </p:txBody>
      </p:sp>
    </p:spTree>
    <p:extLst>
      <p:ext uri="{BB962C8B-B14F-4D97-AF65-F5344CB8AC3E}">
        <p14:creationId xmlns:p14="http://schemas.microsoft.com/office/powerpoint/2010/main" val="9733907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885245" y="1326143"/>
            <a:ext cx="10270435" cy="400110"/>
          </a:xfrm>
          <a:prstGeom prst="rect">
            <a:avLst/>
          </a:prstGeom>
        </p:spPr>
        <p:txBody>
          <a:bodyPr wrap="square">
            <a:spAutoFit/>
          </a:bodyPr>
          <a:lstStyle/>
          <a:p>
            <a:pPr marL="342900" indent="-342900" algn="just" eaLnBrk="0" fontAlgn="base" hangingPunct="0">
              <a:spcBef>
                <a:spcPct val="20000"/>
              </a:spcBef>
              <a:spcAft>
                <a:spcPct val="0"/>
              </a:spcAft>
            </a:pPr>
            <a:r>
              <a:rPr lang="tr-TR" sz="2000" b="1" dirty="0" smtClean="0">
                <a:solidFill>
                  <a:srgbClr val="000066"/>
                </a:solidFill>
                <a:latin typeface="Arial" pitchFamily="34" charset="0"/>
              </a:rPr>
              <a:t>     </a:t>
            </a:r>
            <a:endParaRPr lang="tr-TR" sz="2000" dirty="0">
              <a:solidFill>
                <a:prstClr val="black"/>
              </a:solidFill>
              <a:latin typeface="Arial" pitchFamily="34" charset="0"/>
            </a:endParaRPr>
          </a:p>
        </p:txBody>
      </p:sp>
      <p:sp>
        <p:nvSpPr>
          <p:cNvPr id="4" name="Rectangle 5"/>
          <p:cNvSpPr/>
          <p:nvPr/>
        </p:nvSpPr>
        <p:spPr>
          <a:xfrm>
            <a:off x="126995" y="184327"/>
            <a:ext cx="11938023" cy="716401"/>
          </a:xfrm>
          <a:prstGeom prst="rect">
            <a:avLst/>
          </a:prstGeom>
          <a:solidFill>
            <a:srgbClr val="000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prstClr val="white"/>
                </a:solidFill>
              </a:rPr>
              <a:t>MATERIAL/</a:t>
            </a:r>
            <a:r>
              <a:rPr lang="tr-TR" sz="2400" dirty="0" smtClean="0">
                <a:solidFill>
                  <a:prstClr val="white"/>
                </a:solidFill>
              </a:rPr>
              <a:t>MORA</a:t>
            </a:r>
            <a:r>
              <a:rPr lang="en-US" sz="2400" dirty="0" smtClean="0">
                <a:solidFill>
                  <a:prstClr val="white"/>
                </a:solidFill>
              </a:rPr>
              <a:t>L </a:t>
            </a:r>
            <a:r>
              <a:rPr lang="en-US" sz="2400" dirty="0">
                <a:solidFill>
                  <a:prstClr val="white"/>
                </a:solidFill>
              </a:rPr>
              <a:t>ELEMENTS OF THE OFFENSE OF </a:t>
            </a:r>
            <a:endParaRPr lang="tr-TR" sz="2400" dirty="0" smtClean="0">
              <a:solidFill>
                <a:prstClr val="white"/>
              </a:solidFill>
            </a:endParaRPr>
          </a:p>
          <a:p>
            <a:pPr algn="ctr"/>
            <a:r>
              <a:rPr lang="en-US" sz="2400" dirty="0" smtClean="0">
                <a:solidFill>
                  <a:prstClr val="white"/>
                </a:solidFill>
              </a:rPr>
              <a:t>MONEY </a:t>
            </a:r>
            <a:r>
              <a:rPr lang="en-US" sz="2400" dirty="0">
                <a:solidFill>
                  <a:prstClr val="white"/>
                </a:solidFill>
              </a:rPr>
              <a:t>LAUNDERING IN THE REPORT</a:t>
            </a:r>
            <a:endParaRPr lang="tr-TR" sz="2400" dirty="0">
              <a:solidFill>
                <a:prstClr val="white"/>
              </a:solidFill>
            </a:endParaRPr>
          </a:p>
        </p:txBody>
      </p:sp>
      <p:sp>
        <p:nvSpPr>
          <p:cNvPr id="5" name="Rectangle 4"/>
          <p:cNvSpPr/>
          <p:nvPr/>
        </p:nvSpPr>
        <p:spPr>
          <a:xfrm>
            <a:off x="117619" y="6457371"/>
            <a:ext cx="11947392" cy="232899"/>
          </a:xfrm>
          <a:prstGeom prst="rect">
            <a:avLst/>
          </a:prstGeom>
          <a:solidFill>
            <a:srgbClr val="000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pic>
        <p:nvPicPr>
          <p:cNvPr id="6"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620" y="5951714"/>
            <a:ext cx="700528" cy="738546"/>
          </a:xfrm>
          <a:prstGeom prst="rect">
            <a:avLst/>
          </a:prstGeom>
        </p:spPr>
      </p:pic>
      <p:sp>
        <p:nvSpPr>
          <p:cNvPr id="2" name="Metin kutusu 1"/>
          <p:cNvSpPr txBox="1"/>
          <p:nvPr/>
        </p:nvSpPr>
        <p:spPr>
          <a:xfrm>
            <a:off x="681673" y="1872734"/>
            <a:ext cx="11096670" cy="2585323"/>
          </a:xfrm>
          <a:prstGeom prst="rect">
            <a:avLst/>
          </a:prstGeom>
          <a:noFill/>
        </p:spPr>
        <p:txBody>
          <a:bodyPr wrap="square" rtlCol="0">
            <a:spAutoFit/>
          </a:bodyPr>
          <a:lstStyle/>
          <a:p>
            <a:r>
              <a:rPr lang="en-US" b="1" u="sng" dirty="0">
                <a:latin typeface="TimesNewRomanPSMT"/>
              </a:rPr>
              <a:t>MATERIAL </a:t>
            </a:r>
            <a:r>
              <a:rPr lang="en-US" b="1" u="sng" dirty="0" smtClean="0">
                <a:latin typeface="TimesNewRomanPSMT"/>
              </a:rPr>
              <a:t>ELEMENT</a:t>
            </a:r>
            <a:r>
              <a:rPr lang="en-US" dirty="0" smtClean="0">
                <a:latin typeface="TimesNewRomanPSMT"/>
              </a:rPr>
              <a:t>:</a:t>
            </a:r>
            <a:r>
              <a:rPr lang="tr-TR" dirty="0">
                <a:latin typeface="TimesNewRomanPSMT"/>
              </a:rPr>
              <a:t> </a:t>
            </a:r>
            <a:endParaRPr lang="tr-TR" dirty="0" smtClean="0">
              <a:latin typeface="TimesNewRomanPSMT"/>
            </a:endParaRPr>
          </a:p>
          <a:p>
            <a:endParaRPr lang="tr-TR" dirty="0" smtClean="0">
              <a:latin typeface="TimesNewRomanPSMT"/>
            </a:endParaRPr>
          </a:p>
          <a:p>
            <a:r>
              <a:rPr lang="tr-TR" dirty="0" smtClean="0">
                <a:latin typeface="TimesNewRomanPSMT"/>
              </a:rPr>
              <a:t>F</a:t>
            </a:r>
            <a:r>
              <a:rPr lang="en-US" dirty="0" smtClean="0">
                <a:latin typeface="TimesNewRomanPSMT"/>
              </a:rPr>
              <a:t>or </a:t>
            </a:r>
            <a:r>
              <a:rPr lang="en-US" dirty="0">
                <a:latin typeface="TimesNewRomanPSMT"/>
              </a:rPr>
              <a:t>the purpose of concealing </a:t>
            </a:r>
            <a:r>
              <a:rPr lang="tr-TR" dirty="0" smtClean="0">
                <a:latin typeface="TimesNewRomanPSMT"/>
              </a:rPr>
              <a:t>POS</a:t>
            </a:r>
            <a:r>
              <a:rPr lang="en-US" dirty="0" smtClean="0">
                <a:latin typeface="TimesNewRomanPSMT"/>
              </a:rPr>
              <a:t> </a:t>
            </a:r>
            <a:r>
              <a:rPr lang="en-US" dirty="0">
                <a:latin typeface="TimesNewRomanPSMT"/>
              </a:rPr>
              <a:t>usury activity, </a:t>
            </a:r>
            <a:r>
              <a:rPr lang="en-US" dirty="0" smtClean="0">
                <a:latin typeface="TimesNewRomanPSMT"/>
              </a:rPr>
              <a:t>presenting </a:t>
            </a:r>
            <a:r>
              <a:rPr lang="en-US" dirty="0">
                <a:latin typeface="TimesNewRomanPSMT"/>
              </a:rPr>
              <a:t>usury activity as the sale of phone </a:t>
            </a:r>
            <a:r>
              <a:rPr lang="tr-TR" dirty="0" err="1" smtClean="0">
                <a:latin typeface="TimesNewRomanPSMT"/>
              </a:rPr>
              <a:t>airtime</a:t>
            </a:r>
            <a:r>
              <a:rPr lang="tr-TR" dirty="0" smtClean="0">
                <a:latin typeface="TimesNewRomanPSMT"/>
              </a:rPr>
              <a:t> </a:t>
            </a:r>
            <a:r>
              <a:rPr lang="tr-TR" dirty="0" err="1" smtClean="0">
                <a:latin typeface="TimesNewRomanPSMT"/>
              </a:rPr>
              <a:t>minutes</a:t>
            </a:r>
            <a:endParaRPr lang="tr-TR" dirty="0">
              <a:latin typeface="TimesNewRomanPSMT"/>
            </a:endParaRPr>
          </a:p>
          <a:p>
            <a:endParaRPr lang="tr-TR" dirty="0" smtClean="0">
              <a:latin typeface="TimesNewRomanPSMT"/>
            </a:endParaRPr>
          </a:p>
          <a:p>
            <a:r>
              <a:rPr lang="tr-TR" b="1" u="sng" dirty="0" smtClean="0">
                <a:latin typeface="TimesNewRomanPSMT"/>
              </a:rPr>
              <a:t>MORAL ELEMENT:</a:t>
            </a:r>
            <a:r>
              <a:rPr lang="tr-TR" b="1" u="sng" dirty="0">
                <a:latin typeface="TimesNewRomanPSMT"/>
              </a:rPr>
              <a:t> </a:t>
            </a:r>
            <a:endParaRPr lang="tr-TR" b="1" u="sng" dirty="0" smtClean="0">
              <a:latin typeface="TimesNewRomanPSMT"/>
            </a:endParaRPr>
          </a:p>
          <a:p>
            <a:endParaRPr lang="tr-TR" b="1" u="sng" dirty="0" smtClean="0">
              <a:latin typeface="TimesNewRomanPSMT"/>
            </a:endParaRPr>
          </a:p>
          <a:p>
            <a:r>
              <a:rPr lang="en-US" dirty="0" smtClean="0">
                <a:latin typeface="TimesNewRomanPSMT"/>
              </a:rPr>
              <a:t>Committed </a:t>
            </a:r>
            <a:r>
              <a:rPr lang="en-US" dirty="0">
                <a:latin typeface="TimesNewRomanPSMT"/>
              </a:rPr>
              <a:t>knowingly and intentionally (willfully). </a:t>
            </a:r>
            <a:endParaRPr lang="tr-TR" dirty="0" smtClean="0">
              <a:latin typeface="TimesNewRomanPSMT"/>
            </a:endParaRPr>
          </a:p>
          <a:p>
            <a:endParaRPr lang="tr-TR" dirty="0"/>
          </a:p>
        </p:txBody>
      </p:sp>
    </p:spTree>
    <p:extLst>
      <p:ext uri="{BB962C8B-B14F-4D97-AF65-F5344CB8AC3E}">
        <p14:creationId xmlns:p14="http://schemas.microsoft.com/office/powerpoint/2010/main" val="10783164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885245" y="1326143"/>
            <a:ext cx="10270435" cy="400110"/>
          </a:xfrm>
          <a:prstGeom prst="rect">
            <a:avLst/>
          </a:prstGeom>
        </p:spPr>
        <p:txBody>
          <a:bodyPr wrap="square">
            <a:spAutoFit/>
          </a:bodyPr>
          <a:lstStyle/>
          <a:p>
            <a:pPr marL="342900" indent="-342900" algn="just" eaLnBrk="0" fontAlgn="base" hangingPunct="0">
              <a:spcBef>
                <a:spcPct val="20000"/>
              </a:spcBef>
              <a:spcAft>
                <a:spcPct val="0"/>
              </a:spcAft>
            </a:pPr>
            <a:r>
              <a:rPr lang="tr-TR" sz="2000" b="1" dirty="0" smtClean="0">
                <a:solidFill>
                  <a:srgbClr val="000066"/>
                </a:solidFill>
                <a:latin typeface="Arial" pitchFamily="34" charset="0"/>
              </a:rPr>
              <a:t>     </a:t>
            </a:r>
            <a:endParaRPr lang="tr-TR" sz="2000" dirty="0">
              <a:solidFill>
                <a:prstClr val="black"/>
              </a:solidFill>
              <a:latin typeface="Arial" pitchFamily="34" charset="0"/>
            </a:endParaRPr>
          </a:p>
        </p:txBody>
      </p:sp>
      <p:sp>
        <p:nvSpPr>
          <p:cNvPr id="4" name="Rectangle 5"/>
          <p:cNvSpPr/>
          <p:nvPr/>
        </p:nvSpPr>
        <p:spPr>
          <a:xfrm>
            <a:off x="126995" y="184327"/>
            <a:ext cx="11938023" cy="716401"/>
          </a:xfrm>
          <a:prstGeom prst="rect">
            <a:avLst/>
          </a:prstGeom>
          <a:solidFill>
            <a:srgbClr val="000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solidFill>
                  <a:prstClr val="white"/>
                </a:solidFill>
              </a:rPr>
              <a:t>RESULT OF THE REPORT</a:t>
            </a:r>
            <a:endParaRPr lang="tr-TR" sz="2400" dirty="0">
              <a:solidFill>
                <a:prstClr val="white"/>
              </a:solidFill>
            </a:endParaRPr>
          </a:p>
        </p:txBody>
      </p:sp>
      <p:sp>
        <p:nvSpPr>
          <p:cNvPr id="5" name="Rectangle 4"/>
          <p:cNvSpPr/>
          <p:nvPr/>
        </p:nvSpPr>
        <p:spPr>
          <a:xfrm>
            <a:off x="117619" y="6457371"/>
            <a:ext cx="11947392" cy="232899"/>
          </a:xfrm>
          <a:prstGeom prst="rect">
            <a:avLst/>
          </a:prstGeom>
          <a:solidFill>
            <a:srgbClr val="000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pic>
        <p:nvPicPr>
          <p:cNvPr id="6"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620" y="5951714"/>
            <a:ext cx="700528" cy="738546"/>
          </a:xfrm>
          <a:prstGeom prst="rect">
            <a:avLst/>
          </a:prstGeom>
        </p:spPr>
      </p:pic>
      <p:sp>
        <p:nvSpPr>
          <p:cNvPr id="2" name="Metin kutusu 1"/>
          <p:cNvSpPr txBox="1"/>
          <p:nvPr/>
        </p:nvSpPr>
        <p:spPr>
          <a:xfrm>
            <a:off x="1219200" y="1415143"/>
            <a:ext cx="9775371" cy="3970318"/>
          </a:xfrm>
          <a:prstGeom prst="rect">
            <a:avLst/>
          </a:prstGeom>
          <a:noFill/>
        </p:spPr>
        <p:txBody>
          <a:bodyPr wrap="square" rtlCol="0">
            <a:spAutoFit/>
          </a:bodyPr>
          <a:lstStyle/>
          <a:p>
            <a:pPr algn="just"/>
            <a:r>
              <a:rPr lang="en-US" b="1" dirty="0"/>
              <a:t>1- </a:t>
            </a:r>
            <a:r>
              <a:rPr lang="en-US" dirty="0">
                <a:latin typeface="TimesNewRomanPSMT"/>
              </a:rPr>
              <a:t>Mr. M knowingly and willingly made various transactions in order to conceal the source of the assets derived from crime and to create an opinion that they were obtained through a legitimate way, and these transactions constituted the crime of “laundering of assets derived from crime” in Article 282 of the </a:t>
            </a:r>
            <a:r>
              <a:rPr lang="en-US" dirty="0" smtClean="0">
                <a:latin typeface="TimesNewRomanPSMT"/>
              </a:rPr>
              <a:t>TPC</a:t>
            </a:r>
            <a:r>
              <a:rPr lang="tr-TR" dirty="0" smtClean="0">
                <a:latin typeface="TimesNewRomanPSMT"/>
              </a:rPr>
              <a:t>.</a:t>
            </a:r>
            <a:r>
              <a:rPr lang="en-US" dirty="0" smtClean="0">
                <a:latin typeface="TimesNewRomanPSMT"/>
              </a:rPr>
              <a:t> </a:t>
            </a:r>
            <a:endParaRPr lang="tr-TR" dirty="0" smtClean="0">
              <a:latin typeface="TimesNewRomanPSMT"/>
            </a:endParaRPr>
          </a:p>
          <a:p>
            <a:pPr algn="just"/>
            <a:endParaRPr lang="tr-TR" dirty="0" smtClean="0">
              <a:latin typeface="TimesNewRomanPSMT"/>
            </a:endParaRPr>
          </a:p>
          <a:p>
            <a:pPr algn="just"/>
            <a:r>
              <a:rPr lang="en-US" b="1" dirty="0" smtClean="0">
                <a:latin typeface="TimesNewRomanPSMT"/>
              </a:rPr>
              <a:t>2-</a:t>
            </a:r>
            <a:r>
              <a:rPr lang="en-US" dirty="0" smtClean="0">
                <a:latin typeface="TimesNewRomanPSMT"/>
              </a:rPr>
              <a:t> </a:t>
            </a:r>
            <a:r>
              <a:rPr lang="en-US" dirty="0">
                <a:latin typeface="TimesNewRomanPSMT"/>
              </a:rPr>
              <a:t>It is necessary to take action in accordance with Article </a:t>
            </a:r>
            <a:r>
              <a:rPr lang="tr-TR" dirty="0" smtClean="0">
                <a:latin typeface="TimesNewRomanPSMT"/>
              </a:rPr>
              <a:t>54-55</a:t>
            </a:r>
            <a:r>
              <a:rPr lang="en-US" dirty="0" smtClean="0">
                <a:latin typeface="TimesNewRomanPSMT"/>
              </a:rPr>
              <a:t> </a:t>
            </a:r>
            <a:r>
              <a:rPr lang="en-US" dirty="0">
                <a:latin typeface="TimesNewRomanPSMT"/>
              </a:rPr>
              <a:t>of the Turkish Penal Code </a:t>
            </a:r>
            <a:r>
              <a:rPr lang="en-US" dirty="0" smtClean="0">
                <a:latin typeface="TimesNewRomanPSMT"/>
              </a:rPr>
              <a:t>regarding </a:t>
            </a:r>
            <a:r>
              <a:rPr lang="tr-TR" dirty="0" smtClean="0">
                <a:latin typeface="TimesNewRomanPSMT"/>
              </a:rPr>
              <a:t>$ </a:t>
            </a:r>
            <a:r>
              <a:rPr lang="en-US" dirty="0" smtClean="0">
                <a:latin typeface="TimesNewRomanPSMT"/>
              </a:rPr>
              <a:t>1.000 </a:t>
            </a:r>
            <a:r>
              <a:rPr lang="en-US" dirty="0">
                <a:latin typeface="TimesNewRomanPSMT"/>
              </a:rPr>
              <a:t>which we have concluded was subjected to the act of laundering by Mr. </a:t>
            </a:r>
            <a:r>
              <a:rPr lang="en-US" dirty="0" smtClean="0">
                <a:latin typeface="TimesNewRomanPSMT"/>
              </a:rPr>
              <a:t>M</a:t>
            </a:r>
            <a:r>
              <a:rPr lang="tr-TR" dirty="0" smtClean="0">
                <a:latin typeface="TimesNewRomanPSMT"/>
              </a:rPr>
              <a:t>.</a:t>
            </a:r>
          </a:p>
          <a:p>
            <a:pPr algn="just"/>
            <a:endParaRPr lang="tr-TR" dirty="0" smtClean="0">
              <a:latin typeface="TimesNewRomanPSMT"/>
            </a:endParaRPr>
          </a:p>
          <a:p>
            <a:pPr algn="just"/>
            <a:r>
              <a:rPr lang="en-US" b="1" dirty="0" smtClean="0">
                <a:latin typeface="TimesNewRomanPSMT"/>
              </a:rPr>
              <a:t>3-</a:t>
            </a:r>
            <a:r>
              <a:rPr lang="en-US" dirty="0" smtClean="0">
                <a:latin typeface="TimesNewRomanPSMT"/>
              </a:rPr>
              <a:t> </a:t>
            </a:r>
            <a:r>
              <a:rPr lang="en-US" dirty="0">
                <a:latin typeface="TimesNewRomanPSMT"/>
              </a:rPr>
              <a:t>As a result of the research and examination of the assets of Mr. M's relatives and descendants included in our investigation after the year in which the act of laundering was committed; </a:t>
            </a:r>
            <a:r>
              <a:rPr lang="en-US" dirty="0" smtClean="0">
                <a:latin typeface="TimesNewRomanPSMT"/>
              </a:rPr>
              <a:t>suspicious </a:t>
            </a:r>
            <a:r>
              <a:rPr lang="en-US" dirty="0">
                <a:latin typeface="TimesNewRomanPSMT"/>
              </a:rPr>
              <a:t>element was found in the income/earnings of the persons in </a:t>
            </a:r>
            <a:r>
              <a:rPr lang="en-US" dirty="0" smtClean="0">
                <a:latin typeface="TimesNewRomanPSMT"/>
              </a:rPr>
              <a:t>question</a:t>
            </a:r>
            <a:r>
              <a:rPr lang="tr-TR" dirty="0" smtClean="0">
                <a:latin typeface="TimesNewRomanPSMT"/>
              </a:rPr>
              <a:t>.</a:t>
            </a:r>
          </a:p>
          <a:p>
            <a:pPr algn="just"/>
            <a:r>
              <a:rPr lang="en-US" dirty="0" smtClean="0">
                <a:latin typeface="TimesNewRomanPSMT"/>
              </a:rPr>
              <a:t> </a:t>
            </a:r>
            <a:endParaRPr lang="tr-TR" dirty="0" smtClean="0">
              <a:latin typeface="TimesNewRomanPSMT"/>
            </a:endParaRPr>
          </a:p>
          <a:p>
            <a:pPr algn="just"/>
            <a:r>
              <a:rPr lang="en-US" b="1" dirty="0" smtClean="0">
                <a:latin typeface="TimesNewRomanPSMT"/>
              </a:rPr>
              <a:t>4-</a:t>
            </a:r>
            <a:r>
              <a:rPr lang="en-US" dirty="0" smtClean="0">
                <a:latin typeface="TimesNewRomanPSMT"/>
              </a:rPr>
              <a:t> </a:t>
            </a:r>
            <a:r>
              <a:rPr lang="en-US" dirty="0">
                <a:latin typeface="TimesNewRomanPSMT"/>
              </a:rPr>
              <a:t>A copy of the report should be sent to the relevant Chief Public Prosecutor's Office requesting an investigation on the subject.</a:t>
            </a:r>
            <a:endParaRPr lang="tr-TR" dirty="0">
              <a:latin typeface="TimesNewRomanPSMT"/>
            </a:endParaRPr>
          </a:p>
        </p:txBody>
      </p:sp>
    </p:spTree>
    <p:extLst>
      <p:ext uri="{BB962C8B-B14F-4D97-AF65-F5344CB8AC3E}">
        <p14:creationId xmlns:p14="http://schemas.microsoft.com/office/powerpoint/2010/main" val="14068622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885245" y="1326143"/>
            <a:ext cx="10270435" cy="400110"/>
          </a:xfrm>
          <a:prstGeom prst="rect">
            <a:avLst/>
          </a:prstGeom>
        </p:spPr>
        <p:txBody>
          <a:bodyPr wrap="square">
            <a:spAutoFit/>
          </a:bodyPr>
          <a:lstStyle/>
          <a:p>
            <a:pPr marL="342900" indent="-342900" algn="just" eaLnBrk="0" fontAlgn="base" hangingPunct="0">
              <a:spcBef>
                <a:spcPct val="20000"/>
              </a:spcBef>
              <a:spcAft>
                <a:spcPct val="0"/>
              </a:spcAft>
            </a:pPr>
            <a:r>
              <a:rPr lang="tr-TR" sz="2000" b="1" dirty="0" smtClean="0">
                <a:solidFill>
                  <a:srgbClr val="000066"/>
                </a:solidFill>
                <a:latin typeface="Arial" pitchFamily="34" charset="0"/>
              </a:rPr>
              <a:t>     </a:t>
            </a:r>
            <a:endParaRPr lang="tr-TR" sz="2000" dirty="0">
              <a:solidFill>
                <a:prstClr val="black"/>
              </a:solidFill>
              <a:latin typeface="Arial" pitchFamily="34" charset="0"/>
            </a:endParaRPr>
          </a:p>
        </p:txBody>
      </p:sp>
      <p:sp>
        <p:nvSpPr>
          <p:cNvPr id="4" name="Rectangle 5"/>
          <p:cNvSpPr/>
          <p:nvPr/>
        </p:nvSpPr>
        <p:spPr>
          <a:xfrm>
            <a:off x="126995" y="184327"/>
            <a:ext cx="11938023" cy="716401"/>
          </a:xfrm>
          <a:prstGeom prst="rect">
            <a:avLst/>
          </a:prstGeom>
          <a:solidFill>
            <a:srgbClr val="000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prstClr val="white"/>
                </a:solidFill>
              </a:rPr>
              <a:t>LEGISLATION WITHIN THE SCOPE OF POS USURY</a:t>
            </a:r>
            <a:endParaRPr lang="tr-TR" sz="2400" dirty="0">
              <a:solidFill>
                <a:prstClr val="white"/>
              </a:solidFill>
            </a:endParaRPr>
          </a:p>
        </p:txBody>
      </p:sp>
      <p:sp>
        <p:nvSpPr>
          <p:cNvPr id="5" name="Rectangle 4"/>
          <p:cNvSpPr/>
          <p:nvPr/>
        </p:nvSpPr>
        <p:spPr>
          <a:xfrm>
            <a:off x="117619" y="6457371"/>
            <a:ext cx="11947392" cy="232899"/>
          </a:xfrm>
          <a:prstGeom prst="rect">
            <a:avLst/>
          </a:prstGeom>
          <a:solidFill>
            <a:srgbClr val="000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pic>
        <p:nvPicPr>
          <p:cNvPr id="6"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620" y="5951714"/>
            <a:ext cx="700528" cy="738546"/>
          </a:xfrm>
          <a:prstGeom prst="rect">
            <a:avLst/>
          </a:prstGeom>
        </p:spPr>
      </p:pic>
      <p:sp>
        <p:nvSpPr>
          <p:cNvPr id="2" name="Metin kutusu 1"/>
          <p:cNvSpPr txBox="1"/>
          <p:nvPr/>
        </p:nvSpPr>
        <p:spPr>
          <a:xfrm>
            <a:off x="1169772" y="1452212"/>
            <a:ext cx="9985908" cy="2478114"/>
          </a:xfrm>
          <a:prstGeom prst="rect">
            <a:avLst/>
          </a:prstGeom>
          <a:noFill/>
        </p:spPr>
        <p:txBody>
          <a:bodyPr wrap="square" rtlCol="0">
            <a:spAutoFit/>
          </a:bodyPr>
          <a:lstStyle/>
          <a:p>
            <a:pPr marL="342900" indent="-342900" algn="just">
              <a:lnSpc>
                <a:spcPct val="200000"/>
              </a:lnSpc>
              <a:buAutoNum type="arabicPeriod"/>
            </a:pPr>
            <a:r>
              <a:rPr lang="en-US" sz="1600" dirty="0" smtClean="0">
                <a:latin typeface="TimesNewRomanPSMT"/>
              </a:rPr>
              <a:t>Legal </a:t>
            </a:r>
            <a:r>
              <a:rPr lang="en-US" sz="1600" dirty="0">
                <a:latin typeface="TimesNewRomanPSMT"/>
              </a:rPr>
              <a:t>Regulations in Tax </a:t>
            </a:r>
            <a:r>
              <a:rPr lang="en-US" sz="1600" dirty="0" smtClean="0">
                <a:latin typeface="TimesNewRomanPSMT"/>
              </a:rPr>
              <a:t>Laws</a:t>
            </a:r>
            <a:endParaRPr lang="tr-TR" sz="1600" dirty="0" smtClean="0">
              <a:latin typeface="TimesNewRomanPSMT"/>
            </a:endParaRPr>
          </a:p>
          <a:p>
            <a:pPr marL="342900" indent="-342900" algn="just">
              <a:lnSpc>
                <a:spcPct val="200000"/>
              </a:lnSpc>
              <a:buAutoNum type="arabicPeriod"/>
            </a:pPr>
            <a:r>
              <a:rPr lang="en-US" sz="1600" dirty="0" smtClean="0">
                <a:latin typeface="TimesNewRomanPSMT"/>
              </a:rPr>
              <a:t>Legal </a:t>
            </a:r>
            <a:r>
              <a:rPr lang="en-US" sz="1600" dirty="0">
                <a:latin typeface="TimesNewRomanPSMT"/>
              </a:rPr>
              <a:t>Regulations in the Turkish </a:t>
            </a:r>
            <a:r>
              <a:rPr lang="tr-TR" sz="1600" dirty="0" err="1" smtClean="0">
                <a:latin typeface="TimesNewRomanPSMT"/>
              </a:rPr>
              <a:t>Penal</a:t>
            </a:r>
            <a:r>
              <a:rPr lang="en-US" sz="1600" dirty="0" smtClean="0">
                <a:latin typeface="TimesNewRomanPSMT"/>
              </a:rPr>
              <a:t> </a:t>
            </a:r>
            <a:r>
              <a:rPr lang="en-US" sz="1600" dirty="0">
                <a:latin typeface="TimesNewRomanPSMT"/>
              </a:rPr>
              <a:t>Code </a:t>
            </a:r>
            <a:endParaRPr lang="tr-TR" sz="1600" dirty="0" smtClean="0">
              <a:latin typeface="TimesNewRomanPSMT"/>
            </a:endParaRPr>
          </a:p>
          <a:p>
            <a:pPr marL="342900" indent="-342900" algn="just">
              <a:lnSpc>
                <a:spcPct val="200000"/>
              </a:lnSpc>
              <a:buAutoNum type="arabicPeriod"/>
            </a:pPr>
            <a:r>
              <a:rPr lang="en-US" sz="1600" dirty="0" smtClean="0">
                <a:latin typeface="TimesNewRomanPSMT"/>
              </a:rPr>
              <a:t>Legal </a:t>
            </a:r>
            <a:r>
              <a:rPr lang="en-US" sz="1600" dirty="0">
                <a:latin typeface="TimesNewRomanPSMT"/>
              </a:rPr>
              <a:t>Regulations in the Banking Law No. 5411 </a:t>
            </a:r>
            <a:r>
              <a:rPr lang="tr-TR" sz="1600" dirty="0">
                <a:latin typeface="TimesNewRomanPSMT"/>
              </a:rPr>
              <a:t>&amp;</a:t>
            </a:r>
            <a:r>
              <a:rPr lang="en-US" sz="1600" dirty="0" smtClean="0">
                <a:latin typeface="TimesNewRomanPSMT"/>
              </a:rPr>
              <a:t> </a:t>
            </a:r>
            <a:r>
              <a:rPr lang="en-US" sz="1600" dirty="0">
                <a:latin typeface="TimesNewRomanPSMT"/>
              </a:rPr>
              <a:t>Bank Cards and Credit Cards Law No. </a:t>
            </a:r>
            <a:r>
              <a:rPr lang="en-US" sz="1600" dirty="0" smtClean="0">
                <a:latin typeface="TimesNewRomanPSMT"/>
              </a:rPr>
              <a:t>5464</a:t>
            </a:r>
            <a:endParaRPr lang="tr-TR" sz="1600" dirty="0" smtClean="0">
              <a:latin typeface="TimesNewRomanPSMT"/>
            </a:endParaRPr>
          </a:p>
          <a:p>
            <a:pPr marL="342900" indent="-342900" algn="just">
              <a:lnSpc>
                <a:spcPct val="200000"/>
              </a:lnSpc>
              <a:buAutoNum type="arabicPeriod"/>
            </a:pPr>
            <a:r>
              <a:rPr lang="en-US" sz="1600" dirty="0" smtClean="0">
                <a:latin typeface="TimesNewRomanPSMT"/>
              </a:rPr>
              <a:t>Legal </a:t>
            </a:r>
            <a:r>
              <a:rPr lang="en-US" sz="1600" dirty="0">
                <a:latin typeface="TimesNewRomanPSMT"/>
              </a:rPr>
              <a:t>Regulations in the Financial Leasing, Factoring and Financing Companies Law No. </a:t>
            </a:r>
            <a:r>
              <a:rPr lang="en-US" sz="1600" dirty="0" smtClean="0">
                <a:latin typeface="TimesNewRomanPSMT"/>
              </a:rPr>
              <a:t>6361</a:t>
            </a:r>
            <a:endParaRPr lang="tr-TR" sz="1600" dirty="0" smtClean="0">
              <a:latin typeface="TimesNewRomanPSMT"/>
            </a:endParaRPr>
          </a:p>
          <a:p>
            <a:pPr marL="342900" indent="-342900" algn="just">
              <a:lnSpc>
                <a:spcPct val="200000"/>
              </a:lnSpc>
              <a:buAutoNum type="arabicPeriod"/>
            </a:pPr>
            <a:r>
              <a:rPr lang="en-US" sz="1600" dirty="0" smtClean="0">
                <a:latin typeface="TimesNewRomanPSMT"/>
              </a:rPr>
              <a:t>Legal </a:t>
            </a:r>
            <a:r>
              <a:rPr lang="en-US" sz="1600" dirty="0">
                <a:latin typeface="TimesNewRomanPSMT"/>
              </a:rPr>
              <a:t>Regulations </a:t>
            </a:r>
            <a:r>
              <a:rPr lang="tr-TR" sz="1600" dirty="0" smtClean="0">
                <a:latin typeface="TimesNewRomanPSMT"/>
              </a:rPr>
              <a:t>on </a:t>
            </a:r>
            <a:r>
              <a:rPr lang="en-US" sz="1600" dirty="0" smtClean="0">
                <a:latin typeface="TimesNewRomanPSMT"/>
              </a:rPr>
              <a:t>Banking </a:t>
            </a:r>
            <a:r>
              <a:rPr lang="en-US" sz="1600" dirty="0">
                <a:latin typeface="TimesNewRomanPSMT"/>
              </a:rPr>
              <a:t>and Insurance </a:t>
            </a:r>
            <a:r>
              <a:rPr lang="en-US" sz="1600" dirty="0" smtClean="0">
                <a:latin typeface="TimesNewRomanPSMT"/>
              </a:rPr>
              <a:t>Transaction Tax</a:t>
            </a:r>
            <a:endParaRPr lang="tr-TR" sz="1600" dirty="0">
              <a:latin typeface="TimesNewRomanPSMT"/>
            </a:endParaRPr>
          </a:p>
        </p:txBody>
      </p:sp>
    </p:spTree>
    <p:extLst>
      <p:ext uri="{BB962C8B-B14F-4D97-AF65-F5344CB8AC3E}">
        <p14:creationId xmlns:p14="http://schemas.microsoft.com/office/powerpoint/2010/main" val="18454613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8272" y="6429603"/>
            <a:ext cx="11968528" cy="222945"/>
          </a:xfrm>
          <a:prstGeom prst="rect">
            <a:avLst/>
          </a:prstGeom>
          <a:solidFill>
            <a:srgbClr val="00007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tr-TR" sz="1350">
              <a:solidFill>
                <a:prstClr val="white"/>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272" y="5948721"/>
            <a:ext cx="890128" cy="703827"/>
          </a:xfrm>
          <a:prstGeom prst="rect">
            <a:avLst/>
          </a:prstGeom>
        </p:spPr>
      </p:pic>
      <p:pic>
        <p:nvPicPr>
          <p:cNvPr id="4" name="Picture 3"/>
          <p:cNvPicPr>
            <a:picLocks noChangeAspect="1"/>
          </p:cNvPicPr>
          <p:nvPr/>
        </p:nvPicPr>
        <p:blipFill>
          <a:blip r:embed="rId4"/>
          <a:stretch>
            <a:fillRect/>
          </a:stretch>
        </p:blipFill>
        <p:spPr>
          <a:xfrm>
            <a:off x="108272" y="129662"/>
            <a:ext cx="11973581" cy="755938"/>
          </a:xfrm>
          <a:prstGeom prst="rect">
            <a:avLst/>
          </a:prstGeom>
        </p:spPr>
      </p:pic>
      <p:sp>
        <p:nvSpPr>
          <p:cNvPr id="2" name="Title 1"/>
          <p:cNvSpPr>
            <a:spLocks noGrp="1"/>
          </p:cNvSpPr>
          <p:nvPr>
            <p:ph type="ctrTitle"/>
          </p:nvPr>
        </p:nvSpPr>
        <p:spPr>
          <a:xfrm>
            <a:off x="910936" y="143167"/>
            <a:ext cx="10363200" cy="561684"/>
          </a:xfrm>
        </p:spPr>
        <p:txBody>
          <a:bodyPr>
            <a:normAutofit/>
          </a:bodyPr>
          <a:lstStyle/>
          <a:p>
            <a:pPr marL="457200" indent="-457200"/>
            <a:r>
              <a:rPr lang="tr-TR" sz="2400" b="1" dirty="0">
                <a:solidFill>
                  <a:schemeClr val="bg1"/>
                </a:solidFill>
              </a:rPr>
              <a:t>BIG DATA ANALYSIS</a:t>
            </a:r>
          </a:p>
        </p:txBody>
      </p:sp>
      <p:sp>
        <p:nvSpPr>
          <p:cNvPr id="9" name="Rectangle 3"/>
          <p:cNvSpPr txBox="1">
            <a:spLocks noChangeArrowheads="1"/>
          </p:cNvSpPr>
          <p:nvPr/>
        </p:nvSpPr>
        <p:spPr>
          <a:xfrm>
            <a:off x="609600" y="1935166"/>
            <a:ext cx="10972800" cy="438943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defRPr/>
            </a:pPr>
            <a:endParaRPr lang="tr-TR" dirty="0">
              <a:solidFill>
                <a:srgbClr val="5B9BD5">
                  <a:lumMod val="50000"/>
                </a:srgbClr>
              </a:solidFill>
              <a:latin typeface="Arial" pitchFamily="34" charset="0"/>
              <a:cs typeface="Arial" pitchFamily="34" charset="0"/>
            </a:endParaRPr>
          </a:p>
        </p:txBody>
      </p:sp>
      <p:sp>
        <p:nvSpPr>
          <p:cNvPr id="11" name="2 İçerik Yer Tutucusu"/>
          <p:cNvSpPr txBox="1">
            <a:spLocks/>
          </p:cNvSpPr>
          <p:nvPr/>
        </p:nvSpPr>
        <p:spPr>
          <a:xfrm>
            <a:off x="1413600" y="1265804"/>
            <a:ext cx="9753600" cy="478359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spcBef>
                <a:spcPts val="600"/>
              </a:spcBef>
              <a:spcAft>
                <a:spcPts val="600"/>
              </a:spcAft>
              <a:defRPr/>
            </a:pPr>
            <a:endParaRPr lang="tr-TR" sz="1800" dirty="0" smtClean="0">
              <a:latin typeface="TimesNewRomanPSMT"/>
            </a:endParaRPr>
          </a:p>
          <a:p>
            <a:pPr algn="l">
              <a:lnSpc>
                <a:spcPct val="150000"/>
              </a:lnSpc>
              <a:spcBef>
                <a:spcPts val="600"/>
              </a:spcBef>
              <a:spcAft>
                <a:spcPts val="600"/>
              </a:spcAft>
              <a:defRPr/>
            </a:pPr>
            <a:r>
              <a:rPr lang="tr-TR" sz="1800" dirty="0" err="1" smtClean="0">
                <a:latin typeface="TimesNewRomanPSMT"/>
              </a:rPr>
              <a:t>Importance</a:t>
            </a:r>
            <a:r>
              <a:rPr lang="tr-TR" sz="1800" dirty="0" smtClean="0">
                <a:latin typeface="TimesNewRomanPSMT"/>
              </a:rPr>
              <a:t> </a:t>
            </a:r>
            <a:r>
              <a:rPr lang="tr-TR" sz="1800" dirty="0" err="1" smtClean="0">
                <a:latin typeface="TimesNewRomanPSMT"/>
              </a:rPr>
              <a:t>to</a:t>
            </a:r>
            <a:r>
              <a:rPr lang="tr-TR" sz="1800" dirty="0" smtClean="0">
                <a:latin typeface="TimesNewRomanPSMT"/>
              </a:rPr>
              <a:t> </a:t>
            </a:r>
            <a:r>
              <a:rPr lang="tr-TR" sz="1800" dirty="0" err="1">
                <a:latin typeface="TimesNewRomanPSMT"/>
              </a:rPr>
              <a:t>reveal</a:t>
            </a:r>
            <a:r>
              <a:rPr lang="tr-TR" sz="1800" dirty="0">
                <a:latin typeface="TimesNewRomanPSMT"/>
              </a:rPr>
              <a:t> </a:t>
            </a:r>
            <a:r>
              <a:rPr lang="tr-TR" sz="1800" dirty="0" err="1">
                <a:latin typeface="TimesNewRomanPSMT"/>
              </a:rPr>
              <a:t>the</a:t>
            </a:r>
            <a:r>
              <a:rPr lang="tr-TR" sz="1800" dirty="0">
                <a:latin typeface="TimesNewRomanPSMT"/>
              </a:rPr>
              <a:t> </a:t>
            </a:r>
            <a:r>
              <a:rPr lang="tr-TR" sz="1800" dirty="0" err="1">
                <a:latin typeface="TimesNewRomanPSMT"/>
              </a:rPr>
              <a:t>harmony</a:t>
            </a:r>
            <a:r>
              <a:rPr lang="tr-TR" sz="1800" dirty="0">
                <a:latin typeface="TimesNewRomanPSMT"/>
              </a:rPr>
              <a:t> </a:t>
            </a:r>
            <a:r>
              <a:rPr lang="tr-TR" sz="1800" dirty="0" err="1">
                <a:latin typeface="TimesNewRomanPSMT"/>
              </a:rPr>
              <a:t>or</a:t>
            </a:r>
            <a:r>
              <a:rPr lang="tr-TR" sz="1800" dirty="0">
                <a:latin typeface="TimesNewRomanPSMT"/>
              </a:rPr>
              <a:t> </a:t>
            </a:r>
            <a:r>
              <a:rPr lang="tr-TR" sz="1800" dirty="0" err="1">
                <a:latin typeface="TimesNewRomanPSMT"/>
              </a:rPr>
              <a:t>incompatibility</a:t>
            </a:r>
            <a:r>
              <a:rPr lang="tr-TR" sz="1800" dirty="0">
                <a:latin typeface="TimesNewRomanPSMT"/>
              </a:rPr>
              <a:t> </a:t>
            </a:r>
            <a:r>
              <a:rPr lang="tr-TR" sz="1800" dirty="0" err="1">
                <a:latin typeface="TimesNewRomanPSMT"/>
              </a:rPr>
              <a:t>between</a:t>
            </a:r>
            <a:r>
              <a:rPr lang="tr-TR" sz="1800" dirty="0">
                <a:latin typeface="TimesNewRomanPSMT"/>
              </a:rPr>
              <a:t> </a:t>
            </a:r>
            <a:r>
              <a:rPr lang="tr-TR" sz="1800" dirty="0" err="1">
                <a:latin typeface="TimesNewRomanPSMT"/>
              </a:rPr>
              <a:t>the</a:t>
            </a:r>
            <a:r>
              <a:rPr lang="tr-TR" sz="1800" dirty="0">
                <a:latin typeface="TimesNewRomanPSMT"/>
              </a:rPr>
              <a:t> </a:t>
            </a:r>
            <a:r>
              <a:rPr lang="tr-TR" sz="1800" dirty="0" err="1">
                <a:latin typeface="TimesNewRomanPSMT"/>
              </a:rPr>
              <a:t>person's</a:t>
            </a:r>
            <a:r>
              <a:rPr lang="tr-TR" sz="1800" dirty="0">
                <a:latin typeface="TimesNewRomanPSMT"/>
              </a:rPr>
              <a:t> </a:t>
            </a:r>
            <a:r>
              <a:rPr lang="tr-TR" sz="1800" dirty="0" err="1">
                <a:latin typeface="TimesNewRomanPSMT"/>
              </a:rPr>
              <a:t>asset</a:t>
            </a:r>
            <a:r>
              <a:rPr lang="tr-TR" sz="1800" dirty="0">
                <a:latin typeface="TimesNewRomanPSMT"/>
              </a:rPr>
              <a:t> </a:t>
            </a:r>
            <a:r>
              <a:rPr lang="tr-TR" sz="1800" dirty="0" err="1">
                <a:latin typeface="TimesNewRomanPSMT"/>
              </a:rPr>
              <a:t>values</a:t>
            </a:r>
            <a:r>
              <a:rPr lang="tr-TR" sz="1800" dirty="0">
                <a:latin typeface="TimesNewRomanPSMT"/>
              </a:rPr>
              <a:t> ​​</a:t>
            </a:r>
            <a:r>
              <a:rPr lang="tr-TR" sz="1800" dirty="0" err="1">
                <a:latin typeface="TimesNewRomanPSMT"/>
              </a:rPr>
              <a:t>and</a:t>
            </a:r>
            <a:r>
              <a:rPr lang="tr-TR" sz="1800" dirty="0">
                <a:latin typeface="TimesNewRomanPSMT"/>
              </a:rPr>
              <a:t> legal </a:t>
            </a:r>
            <a:r>
              <a:rPr lang="tr-TR" sz="1800" dirty="0" err="1">
                <a:latin typeface="TimesNewRomanPSMT"/>
              </a:rPr>
              <a:t>income</a:t>
            </a:r>
            <a:r>
              <a:rPr lang="tr-TR" sz="1800" dirty="0" smtClean="0">
                <a:latin typeface="TimesNewRomanPSMT"/>
              </a:rPr>
              <a:t>.</a:t>
            </a:r>
          </a:p>
          <a:p>
            <a:pPr algn="l">
              <a:lnSpc>
                <a:spcPct val="150000"/>
              </a:lnSpc>
              <a:spcBef>
                <a:spcPts val="600"/>
              </a:spcBef>
              <a:spcAft>
                <a:spcPts val="600"/>
              </a:spcAft>
              <a:defRPr/>
            </a:pPr>
            <a:endParaRPr lang="tr-TR" sz="1800" dirty="0" smtClean="0">
              <a:latin typeface="TimesNewRomanPSMT"/>
            </a:endParaRPr>
          </a:p>
          <a:p>
            <a:pPr algn="l">
              <a:lnSpc>
                <a:spcPct val="150000"/>
              </a:lnSpc>
              <a:spcBef>
                <a:spcPts val="600"/>
              </a:spcBef>
              <a:spcAft>
                <a:spcPts val="600"/>
              </a:spcAft>
              <a:defRPr/>
            </a:pPr>
            <a:r>
              <a:rPr lang="tr-TR" sz="1800" dirty="0" err="1" smtClean="0">
                <a:latin typeface="TimesNewRomanPSMT"/>
              </a:rPr>
              <a:t>For</a:t>
            </a:r>
            <a:r>
              <a:rPr lang="tr-TR" sz="1800" dirty="0" smtClean="0">
                <a:latin typeface="TimesNewRomanPSMT"/>
              </a:rPr>
              <a:t> </a:t>
            </a:r>
            <a:r>
              <a:rPr lang="tr-TR" sz="1800" dirty="0" err="1">
                <a:latin typeface="TimesNewRomanPSMT"/>
              </a:rPr>
              <a:t>example</a:t>
            </a:r>
            <a:r>
              <a:rPr lang="tr-TR" sz="1800" dirty="0">
                <a:latin typeface="TimesNewRomanPSMT"/>
              </a:rPr>
              <a:t>, it </a:t>
            </a:r>
            <a:r>
              <a:rPr lang="tr-TR" sz="1800" dirty="0" err="1">
                <a:latin typeface="TimesNewRomanPSMT"/>
              </a:rPr>
              <a:t>may</a:t>
            </a:r>
            <a:r>
              <a:rPr lang="tr-TR" sz="1800" dirty="0">
                <a:latin typeface="TimesNewRomanPSMT"/>
              </a:rPr>
              <a:t> be </a:t>
            </a:r>
            <a:r>
              <a:rPr lang="tr-TR" sz="1800" dirty="0" err="1">
                <a:latin typeface="TimesNewRomanPSMT"/>
              </a:rPr>
              <a:t>noteworthy</a:t>
            </a:r>
            <a:r>
              <a:rPr lang="tr-TR" sz="1800" dirty="0">
                <a:latin typeface="TimesNewRomanPSMT"/>
              </a:rPr>
              <a:t> </a:t>
            </a:r>
            <a:r>
              <a:rPr lang="tr-TR" sz="1800" dirty="0" err="1">
                <a:latin typeface="TimesNewRomanPSMT"/>
              </a:rPr>
              <a:t>that</a:t>
            </a:r>
            <a:r>
              <a:rPr lang="tr-TR" sz="1800" dirty="0">
                <a:latin typeface="TimesNewRomanPSMT"/>
              </a:rPr>
              <a:t> </a:t>
            </a:r>
            <a:r>
              <a:rPr lang="tr-TR" sz="1800" dirty="0" err="1">
                <a:latin typeface="TimesNewRomanPSMT"/>
              </a:rPr>
              <a:t>someone</a:t>
            </a:r>
            <a:r>
              <a:rPr lang="tr-TR" sz="1800" dirty="0">
                <a:latin typeface="TimesNewRomanPSMT"/>
              </a:rPr>
              <a:t> </a:t>
            </a:r>
            <a:r>
              <a:rPr lang="tr-TR" sz="1800" dirty="0" err="1">
                <a:latin typeface="TimesNewRomanPSMT"/>
              </a:rPr>
              <a:t>who</a:t>
            </a:r>
            <a:r>
              <a:rPr lang="tr-TR" sz="1800" dirty="0">
                <a:latin typeface="TimesNewRomanPSMT"/>
              </a:rPr>
              <a:t> </a:t>
            </a:r>
            <a:r>
              <a:rPr lang="tr-TR" sz="1800" dirty="0" err="1">
                <a:latin typeface="TimesNewRomanPSMT"/>
              </a:rPr>
              <a:t>only</a:t>
            </a:r>
            <a:r>
              <a:rPr lang="tr-TR" sz="1800" dirty="0">
                <a:latin typeface="TimesNewRomanPSMT"/>
              </a:rPr>
              <a:t> </a:t>
            </a:r>
            <a:r>
              <a:rPr lang="tr-TR" sz="1800" dirty="0" err="1">
                <a:latin typeface="TimesNewRomanPSMT"/>
              </a:rPr>
              <a:t>earns</a:t>
            </a:r>
            <a:r>
              <a:rPr lang="tr-TR" sz="1800" dirty="0">
                <a:latin typeface="TimesNewRomanPSMT"/>
              </a:rPr>
              <a:t> minimum </a:t>
            </a:r>
            <a:r>
              <a:rPr lang="tr-TR" sz="1800" dirty="0" err="1">
                <a:latin typeface="TimesNewRomanPSMT"/>
              </a:rPr>
              <a:t>wage</a:t>
            </a:r>
            <a:r>
              <a:rPr lang="tr-TR" sz="1800" dirty="0">
                <a:latin typeface="TimesNewRomanPSMT"/>
              </a:rPr>
              <a:t> </a:t>
            </a:r>
            <a:r>
              <a:rPr lang="tr-TR" sz="1800" dirty="0" err="1">
                <a:latin typeface="TimesNewRomanPSMT"/>
              </a:rPr>
              <a:t>income</a:t>
            </a:r>
            <a:r>
              <a:rPr lang="tr-TR" sz="1800" dirty="0">
                <a:latin typeface="TimesNewRomanPSMT"/>
              </a:rPr>
              <a:t> has a </a:t>
            </a:r>
            <a:r>
              <a:rPr lang="tr-TR" sz="1800" dirty="0" err="1">
                <a:latin typeface="TimesNewRomanPSMT"/>
              </a:rPr>
              <a:t>large</a:t>
            </a:r>
            <a:r>
              <a:rPr lang="tr-TR" sz="1800" dirty="0">
                <a:latin typeface="TimesNewRomanPSMT"/>
              </a:rPr>
              <a:t> </a:t>
            </a:r>
            <a:r>
              <a:rPr lang="tr-TR" sz="1800" dirty="0" err="1">
                <a:latin typeface="TimesNewRomanPSMT"/>
              </a:rPr>
              <a:t>amount</a:t>
            </a:r>
            <a:r>
              <a:rPr lang="tr-TR" sz="1800" dirty="0">
                <a:latin typeface="TimesNewRomanPSMT"/>
              </a:rPr>
              <a:t> of </a:t>
            </a:r>
            <a:r>
              <a:rPr lang="tr-TR" sz="1800" dirty="0" err="1">
                <a:latin typeface="TimesNewRomanPSMT"/>
              </a:rPr>
              <a:t>assets</a:t>
            </a:r>
            <a:r>
              <a:rPr lang="tr-TR" sz="1800" dirty="0">
                <a:latin typeface="TimesNewRomanPSMT"/>
              </a:rPr>
              <a:t> </a:t>
            </a:r>
            <a:r>
              <a:rPr lang="tr-TR" sz="1800" dirty="0" err="1">
                <a:latin typeface="TimesNewRomanPSMT"/>
              </a:rPr>
              <a:t>or</a:t>
            </a:r>
            <a:r>
              <a:rPr lang="tr-TR" sz="1800" dirty="0">
                <a:latin typeface="TimesNewRomanPSMT"/>
              </a:rPr>
              <a:t> </a:t>
            </a:r>
            <a:r>
              <a:rPr lang="tr-TR" sz="1800" dirty="0" err="1">
                <a:latin typeface="TimesNewRomanPSMT"/>
              </a:rPr>
              <a:t>credit</a:t>
            </a:r>
            <a:r>
              <a:rPr lang="tr-TR" sz="1800" dirty="0">
                <a:latin typeface="TimesNewRomanPSMT"/>
              </a:rPr>
              <a:t> </a:t>
            </a:r>
            <a:r>
              <a:rPr lang="tr-TR" sz="1800" dirty="0" err="1">
                <a:latin typeface="TimesNewRomanPSMT"/>
              </a:rPr>
              <a:t>card</a:t>
            </a:r>
            <a:r>
              <a:rPr lang="tr-TR" sz="1800" dirty="0">
                <a:latin typeface="TimesNewRomanPSMT"/>
              </a:rPr>
              <a:t> </a:t>
            </a:r>
            <a:r>
              <a:rPr lang="tr-TR" sz="1800" dirty="0" err="1">
                <a:latin typeface="TimesNewRomanPSMT"/>
              </a:rPr>
              <a:t>expenditures</a:t>
            </a:r>
            <a:r>
              <a:rPr lang="tr-TR" sz="1800" dirty="0">
                <a:latin typeface="TimesNewRomanPSMT"/>
              </a:rPr>
              <a:t> </a:t>
            </a:r>
            <a:r>
              <a:rPr lang="tr-TR" sz="1800" dirty="0" err="1">
                <a:latin typeface="TimesNewRomanPSMT"/>
              </a:rPr>
              <a:t>that</a:t>
            </a:r>
            <a:r>
              <a:rPr lang="tr-TR" sz="1800" dirty="0">
                <a:latin typeface="TimesNewRomanPSMT"/>
              </a:rPr>
              <a:t> do not </a:t>
            </a:r>
            <a:r>
              <a:rPr lang="tr-TR" sz="1800" dirty="0" err="1">
                <a:latin typeface="TimesNewRomanPSMT"/>
              </a:rPr>
              <a:t>match</a:t>
            </a:r>
            <a:r>
              <a:rPr lang="tr-TR" sz="1800" dirty="0">
                <a:latin typeface="TimesNewRomanPSMT"/>
              </a:rPr>
              <a:t> </a:t>
            </a:r>
            <a:r>
              <a:rPr lang="tr-TR" sz="1800" dirty="0" err="1">
                <a:latin typeface="TimesNewRomanPSMT"/>
              </a:rPr>
              <a:t>their</a:t>
            </a:r>
            <a:r>
              <a:rPr lang="tr-TR" sz="1800" dirty="0">
                <a:latin typeface="TimesNewRomanPSMT"/>
              </a:rPr>
              <a:t> </a:t>
            </a:r>
            <a:r>
              <a:rPr lang="tr-TR" sz="1800" dirty="0" err="1">
                <a:latin typeface="TimesNewRomanPSMT"/>
              </a:rPr>
              <a:t>income</a:t>
            </a:r>
            <a:r>
              <a:rPr lang="tr-TR" sz="1800" dirty="0">
                <a:latin typeface="TimesNewRomanPSMT"/>
              </a:rPr>
              <a:t>, </a:t>
            </a:r>
            <a:r>
              <a:rPr lang="tr-TR" sz="1800" dirty="0" err="1">
                <a:latin typeface="TimesNewRomanPSMT"/>
              </a:rPr>
              <a:t>except</a:t>
            </a:r>
            <a:r>
              <a:rPr lang="tr-TR" sz="1800" dirty="0">
                <a:latin typeface="TimesNewRomanPSMT"/>
              </a:rPr>
              <a:t> in </a:t>
            </a:r>
            <a:r>
              <a:rPr lang="tr-TR" sz="1800" dirty="0" err="1">
                <a:latin typeface="TimesNewRomanPSMT"/>
              </a:rPr>
              <a:t>exceptional</a:t>
            </a:r>
            <a:r>
              <a:rPr lang="tr-TR" sz="1800" dirty="0">
                <a:latin typeface="TimesNewRomanPSMT"/>
              </a:rPr>
              <a:t> </a:t>
            </a:r>
            <a:r>
              <a:rPr lang="tr-TR" sz="1800" dirty="0" err="1">
                <a:latin typeface="TimesNewRomanPSMT"/>
              </a:rPr>
              <a:t>cases</a:t>
            </a:r>
            <a:r>
              <a:rPr lang="tr-TR" sz="1800" dirty="0">
                <a:latin typeface="TimesNewRomanPSMT"/>
              </a:rPr>
              <a:t>. </a:t>
            </a:r>
            <a:endParaRPr lang="tr-TR" sz="1800" dirty="0" smtClean="0">
              <a:latin typeface="TimesNewRomanPSMT"/>
            </a:endParaRPr>
          </a:p>
          <a:p>
            <a:pPr algn="l">
              <a:lnSpc>
                <a:spcPct val="150000"/>
              </a:lnSpc>
              <a:spcBef>
                <a:spcPts val="600"/>
              </a:spcBef>
              <a:spcAft>
                <a:spcPts val="600"/>
              </a:spcAft>
              <a:defRPr/>
            </a:pPr>
            <a:endParaRPr lang="tr-TR" sz="1800" dirty="0" smtClean="0">
              <a:latin typeface="TimesNewRomanPSMT"/>
            </a:endParaRPr>
          </a:p>
        </p:txBody>
      </p:sp>
      <p:sp>
        <p:nvSpPr>
          <p:cNvPr id="13" name="1 Başlık"/>
          <p:cNvSpPr txBox="1">
            <a:spLocks/>
          </p:cNvSpPr>
          <p:nvPr/>
        </p:nvSpPr>
        <p:spPr>
          <a:xfrm>
            <a:off x="609600" y="704850"/>
            <a:ext cx="10972800" cy="7429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endParaRPr lang="tr-TR" sz="3600" b="1" dirty="0">
              <a:solidFill>
                <a:srgbClr val="5B9BD5">
                  <a:lumMod val="75000"/>
                </a:srgbClr>
              </a:solidFill>
            </a:endParaRPr>
          </a:p>
        </p:txBody>
      </p:sp>
    </p:spTree>
    <p:extLst>
      <p:ext uri="{BB962C8B-B14F-4D97-AF65-F5344CB8AC3E}">
        <p14:creationId xmlns:p14="http://schemas.microsoft.com/office/powerpoint/2010/main" val="20057123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8272" y="6429603"/>
            <a:ext cx="11968528" cy="222945"/>
          </a:xfrm>
          <a:prstGeom prst="rect">
            <a:avLst/>
          </a:prstGeom>
          <a:solidFill>
            <a:srgbClr val="00007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tr-TR" sz="1350">
              <a:solidFill>
                <a:prstClr val="white"/>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272" y="5948721"/>
            <a:ext cx="890128" cy="703827"/>
          </a:xfrm>
          <a:prstGeom prst="rect">
            <a:avLst/>
          </a:prstGeom>
        </p:spPr>
      </p:pic>
      <p:pic>
        <p:nvPicPr>
          <p:cNvPr id="4" name="Picture 3"/>
          <p:cNvPicPr>
            <a:picLocks noChangeAspect="1"/>
          </p:cNvPicPr>
          <p:nvPr/>
        </p:nvPicPr>
        <p:blipFill>
          <a:blip r:embed="rId4"/>
          <a:stretch>
            <a:fillRect/>
          </a:stretch>
        </p:blipFill>
        <p:spPr>
          <a:xfrm>
            <a:off x="108272" y="129662"/>
            <a:ext cx="11973581" cy="755938"/>
          </a:xfrm>
          <a:prstGeom prst="rect">
            <a:avLst/>
          </a:prstGeom>
        </p:spPr>
      </p:pic>
      <p:sp>
        <p:nvSpPr>
          <p:cNvPr id="2" name="Title 1"/>
          <p:cNvSpPr>
            <a:spLocks noGrp="1"/>
          </p:cNvSpPr>
          <p:nvPr>
            <p:ph type="ctrTitle"/>
          </p:nvPr>
        </p:nvSpPr>
        <p:spPr>
          <a:xfrm>
            <a:off x="910936" y="143167"/>
            <a:ext cx="10363200" cy="561684"/>
          </a:xfrm>
        </p:spPr>
        <p:txBody>
          <a:bodyPr>
            <a:normAutofit/>
          </a:bodyPr>
          <a:lstStyle/>
          <a:p>
            <a:pPr marL="457200" indent="-457200"/>
            <a:r>
              <a:rPr lang="tr-TR" sz="2400" b="1" dirty="0" smtClean="0">
                <a:solidFill>
                  <a:schemeClr val="bg1"/>
                </a:solidFill>
              </a:rPr>
              <a:t>BIG DATA ANALYSIS</a:t>
            </a:r>
            <a:endParaRPr lang="tr-TR" sz="2400" b="1" dirty="0">
              <a:solidFill>
                <a:schemeClr val="bg1"/>
              </a:solidFill>
            </a:endParaRPr>
          </a:p>
        </p:txBody>
      </p:sp>
      <p:sp>
        <p:nvSpPr>
          <p:cNvPr id="9" name="Rectangle 3"/>
          <p:cNvSpPr txBox="1">
            <a:spLocks noChangeArrowheads="1"/>
          </p:cNvSpPr>
          <p:nvPr/>
        </p:nvSpPr>
        <p:spPr>
          <a:xfrm>
            <a:off x="609600" y="1935166"/>
            <a:ext cx="10972800" cy="438943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defRPr/>
            </a:pPr>
            <a:endParaRPr lang="tr-TR" dirty="0">
              <a:solidFill>
                <a:srgbClr val="5B9BD5">
                  <a:lumMod val="50000"/>
                </a:srgbClr>
              </a:solidFill>
              <a:latin typeface="Arial" pitchFamily="34" charset="0"/>
              <a:cs typeface="Arial" pitchFamily="34" charset="0"/>
            </a:endParaRPr>
          </a:p>
        </p:txBody>
      </p:sp>
      <p:sp>
        <p:nvSpPr>
          <p:cNvPr id="11" name="2 İçerik Yer Tutucusu"/>
          <p:cNvSpPr txBox="1">
            <a:spLocks/>
          </p:cNvSpPr>
          <p:nvPr/>
        </p:nvSpPr>
        <p:spPr>
          <a:xfrm>
            <a:off x="1215736" y="1366482"/>
            <a:ext cx="9753600" cy="478359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spcBef>
                <a:spcPts val="600"/>
              </a:spcBef>
              <a:spcAft>
                <a:spcPts val="600"/>
              </a:spcAft>
              <a:defRPr/>
            </a:pPr>
            <a:endParaRPr lang="tr-TR" sz="1800" dirty="0" smtClean="0">
              <a:latin typeface="TimesNewRomanPSMT"/>
            </a:endParaRPr>
          </a:p>
          <a:p>
            <a:pPr algn="l">
              <a:lnSpc>
                <a:spcPct val="150000"/>
              </a:lnSpc>
              <a:spcBef>
                <a:spcPts val="600"/>
              </a:spcBef>
              <a:spcAft>
                <a:spcPts val="600"/>
              </a:spcAft>
              <a:defRPr/>
            </a:pPr>
            <a:r>
              <a:rPr lang="tr-TR" sz="1800" dirty="0" smtClean="0">
                <a:latin typeface="TimesNewRomanPSMT"/>
              </a:rPr>
              <a:t>*A </a:t>
            </a:r>
            <a:r>
              <a:rPr lang="tr-TR" sz="1800" dirty="0" err="1" smtClean="0">
                <a:latin typeface="TimesNewRomanPSMT"/>
              </a:rPr>
              <a:t>person</a:t>
            </a:r>
            <a:r>
              <a:rPr lang="tr-TR" sz="1800" dirty="0" smtClean="0">
                <a:latin typeface="TimesNewRomanPSMT"/>
              </a:rPr>
              <a:t>: </a:t>
            </a:r>
            <a:r>
              <a:rPr lang="tr-TR" sz="1800" dirty="0" err="1" smtClean="0">
                <a:latin typeface="TimesNewRomanPSMT"/>
              </a:rPr>
              <a:t>monthly</a:t>
            </a:r>
            <a:r>
              <a:rPr lang="tr-TR" sz="1800" dirty="0" smtClean="0">
                <a:latin typeface="TimesNewRomanPSMT"/>
              </a:rPr>
              <a:t> </a:t>
            </a:r>
            <a:r>
              <a:rPr lang="tr-TR" sz="1800" dirty="0" err="1">
                <a:latin typeface="TimesNewRomanPSMT"/>
              </a:rPr>
              <a:t>income</a:t>
            </a:r>
            <a:r>
              <a:rPr lang="tr-TR" sz="1800" dirty="0">
                <a:latin typeface="TimesNewRomanPSMT"/>
              </a:rPr>
              <a:t> of </a:t>
            </a:r>
            <a:r>
              <a:rPr lang="tr-TR" sz="1800" dirty="0" smtClean="0">
                <a:latin typeface="TimesNewRomanPSMT"/>
              </a:rPr>
              <a:t>$ 1.000 </a:t>
            </a:r>
          </a:p>
          <a:p>
            <a:pPr algn="l">
              <a:lnSpc>
                <a:spcPct val="150000"/>
              </a:lnSpc>
              <a:spcBef>
                <a:spcPts val="600"/>
              </a:spcBef>
              <a:spcAft>
                <a:spcPts val="600"/>
              </a:spcAft>
              <a:defRPr/>
            </a:pPr>
            <a:r>
              <a:rPr lang="tr-TR" sz="1800" dirty="0">
                <a:latin typeface="TimesNewRomanPSMT"/>
              </a:rPr>
              <a:t> </a:t>
            </a:r>
            <a:r>
              <a:rPr lang="tr-TR" sz="1800" dirty="0" smtClean="0">
                <a:latin typeface="TimesNewRomanPSMT"/>
              </a:rPr>
              <a:t>                    </a:t>
            </a:r>
            <a:r>
              <a:rPr lang="tr-TR" sz="1800" dirty="0" err="1" smtClean="0">
                <a:latin typeface="TimesNewRomanPSMT"/>
              </a:rPr>
              <a:t>paying</a:t>
            </a:r>
            <a:r>
              <a:rPr lang="tr-TR" sz="1800" dirty="0" smtClean="0">
                <a:latin typeface="TimesNewRomanPSMT"/>
              </a:rPr>
              <a:t> </a:t>
            </a:r>
            <a:r>
              <a:rPr lang="tr-TR" sz="1800" dirty="0">
                <a:latin typeface="TimesNewRomanPSMT"/>
              </a:rPr>
              <a:t>a </a:t>
            </a:r>
            <a:r>
              <a:rPr lang="tr-TR" sz="1800" dirty="0" err="1">
                <a:latin typeface="TimesNewRomanPSMT"/>
              </a:rPr>
              <a:t>monthly</a:t>
            </a:r>
            <a:r>
              <a:rPr lang="tr-TR" sz="1800" dirty="0">
                <a:latin typeface="TimesNewRomanPSMT"/>
              </a:rPr>
              <a:t> </a:t>
            </a:r>
            <a:r>
              <a:rPr lang="tr-TR" sz="1800" dirty="0" err="1">
                <a:latin typeface="TimesNewRomanPSMT"/>
              </a:rPr>
              <a:t>loan</a:t>
            </a:r>
            <a:r>
              <a:rPr lang="tr-TR" sz="1800" dirty="0">
                <a:latin typeface="TimesNewRomanPSMT"/>
              </a:rPr>
              <a:t> </a:t>
            </a:r>
            <a:r>
              <a:rPr lang="tr-TR" sz="1800" dirty="0" err="1" smtClean="0">
                <a:latin typeface="TimesNewRomanPSMT"/>
              </a:rPr>
              <a:t>installment</a:t>
            </a:r>
            <a:r>
              <a:rPr lang="tr-TR" sz="1800" dirty="0" smtClean="0">
                <a:latin typeface="TimesNewRomanPSMT"/>
              </a:rPr>
              <a:t> </a:t>
            </a:r>
            <a:r>
              <a:rPr lang="tr-TR" sz="1800" dirty="0">
                <a:latin typeface="TimesNewRomanPSMT"/>
              </a:rPr>
              <a:t>of </a:t>
            </a:r>
            <a:r>
              <a:rPr lang="tr-TR" sz="1800" dirty="0" smtClean="0">
                <a:latin typeface="TimesNewRomanPSMT"/>
              </a:rPr>
              <a:t>$ 1.500</a:t>
            </a:r>
          </a:p>
          <a:p>
            <a:pPr algn="l">
              <a:lnSpc>
                <a:spcPct val="150000"/>
              </a:lnSpc>
              <a:spcBef>
                <a:spcPts val="600"/>
              </a:spcBef>
              <a:spcAft>
                <a:spcPts val="600"/>
              </a:spcAft>
              <a:defRPr/>
            </a:pPr>
            <a:r>
              <a:rPr lang="tr-TR" sz="1800" dirty="0" smtClean="0">
                <a:latin typeface="TimesNewRomanPSMT"/>
              </a:rPr>
              <a:t>                     </a:t>
            </a:r>
            <a:r>
              <a:rPr lang="tr-TR" sz="1800" dirty="0" err="1" smtClean="0">
                <a:latin typeface="TimesNewRomanPSMT"/>
              </a:rPr>
              <a:t>having</a:t>
            </a:r>
            <a:r>
              <a:rPr lang="tr-TR" sz="1800" dirty="0" smtClean="0">
                <a:latin typeface="TimesNewRomanPSMT"/>
              </a:rPr>
              <a:t> </a:t>
            </a:r>
            <a:r>
              <a:rPr lang="tr-TR" sz="1800" dirty="0">
                <a:latin typeface="TimesNewRomanPSMT"/>
              </a:rPr>
              <a:t>a </a:t>
            </a:r>
            <a:r>
              <a:rPr lang="tr-TR" sz="1800" dirty="0" err="1">
                <a:latin typeface="TimesNewRomanPSMT"/>
              </a:rPr>
              <a:t>monthly</a:t>
            </a:r>
            <a:r>
              <a:rPr lang="tr-TR" sz="1800" dirty="0">
                <a:latin typeface="TimesNewRomanPSMT"/>
              </a:rPr>
              <a:t> </a:t>
            </a:r>
            <a:r>
              <a:rPr lang="tr-TR" sz="1800" dirty="0" err="1">
                <a:latin typeface="TimesNewRomanPSMT"/>
              </a:rPr>
              <a:t>expenditure</a:t>
            </a:r>
            <a:r>
              <a:rPr lang="tr-TR" sz="1800" dirty="0">
                <a:latin typeface="TimesNewRomanPSMT"/>
              </a:rPr>
              <a:t> of </a:t>
            </a:r>
            <a:r>
              <a:rPr lang="tr-TR" sz="1800" dirty="0" err="1">
                <a:latin typeface="TimesNewRomanPSMT"/>
              </a:rPr>
              <a:t>around</a:t>
            </a:r>
            <a:r>
              <a:rPr lang="tr-TR" sz="1800" dirty="0">
                <a:latin typeface="TimesNewRomanPSMT"/>
              </a:rPr>
              <a:t> </a:t>
            </a:r>
            <a:r>
              <a:rPr lang="tr-TR" sz="1800" dirty="0" smtClean="0">
                <a:latin typeface="TimesNewRomanPSMT"/>
              </a:rPr>
              <a:t>$ 1.100</a:t>
            </a:r>
          </a:p>
          <a:p>
            <a:pPr algn="l">
              <a:lnSpc>
                <a:spcPct val="150000"/>
              </a:lnSpc>
              <a:spcBef>
                <a:spcPts val="600"/>
              </a:spcBef>
              <a:spcAft>
                <a:spcPts val="600"/>
              </a:spcAft>
              <a:defRPr/>
            </a:pPr>
            <a:r>
              <a:rPr lang="tr-TR" sz="1800" dirty="0">
                <a:latin typeface="TimesNewRomanPSMT"/>
              </a:rPr>
              <a:t> </a:t>
            </a:r>
            <a:r>
              <a:rPr lang="tr-TR" sz="1800" dirty="0" smtClean="0">
                <a:latin typeface="TimesNewRomanPSMT"/>
              </a:rPr>
              <a:t>                    </a:t>
            </a:r>
            <a:r>
              <a:rPr lang="tr-TR" sz="1800" dirty="0" err="1" smtClean="0">
                <a:latin typeface="TimesNewRomanPSMT"/>
              </a:rPr>
              <a:t>and</a:t>
            </a:r>
            <a:r>
              <a:rPr lang="tr-TR" sz="1800" dirty="0" smtClean="0">
                <a:latin typeface="TimesNewRomanPSMT"/>
              </a:rPr>
              <a:t> </a:t>
            </a:r>
            <a:r>
              <a:rPr lang="tr-TR" sz="1800" dirty="0" err="1">
                <a:latin typeface="TimesNewRomanPSMT"/>
              </a:rPr>
              <a:t>purchasing</a:t>
            </a:r>
            <a:r>
              <a:rPr lang="tr-TR" sz="1800" dirty="0">
                <a:latin typeface="TimesNewRomanPSMT"/>
              </a:rPr>
              <a:t> 10 </a:t>
            </a:r>
            <a:r>
              <a:rPr lang="tr-TR" sz="1800" dirty="0" err="1">
                <a:latin typeface="TimesNewRomanPSMT"/>
              </a:rPr>
              <a:t>luxury</a:t>
            </a:r>
            <a:r>
              <a:rPr lang="tr-TR" sz="1800" dirty="0">
                <a:latin typeface="TimesNewRomanPSMT"/>
              </a:rPr>
              <a:t> </a:t>
            </a:r>
            <a:r>
              <a:rPr lang="tr-TR" sz="1800" dirty="0" err="1">
                <a:latin typeface="TimesNewRomanPSMT"/>
              </a:rPr>
              <a:t>villas</a:t>
            </a:r>
            <a:r>
              <a:rPr lang="tr-TR" sz="1800" dirty="0">
                <a:latin typeface="TimesNewRomanPSMT"/>
              </a:rPr>
              <a:t>, </a:t>
            </a:r>
            <a:endParaRPr lang="tr-TR" sz="1800" dirty="0" smtClean="0">
              <a:latin typeface="TimesNewRomanPSMT"/>
            </a:endParaRPr>
          </a:p>
          <a:p>
            <a:pPr algn="l">
              <a:lnSpc>
                <a:spcPct val="150000"/>
              </a:lnSpc>
              <a:spcBef>
                <a:spcPts val="600"/>
              </a:spcBef>
              <a:spcAft>
                <a:spcPts val="600"/>
              </a:spcAft>
              <a:defRPr/>
            </a:pPr>
            <a:endParaRPr lang="tr-TR" sz="1800" dirty="0">
              <a:latin typeface="TimesNewRomanPSMT"/>
            </a:endParaRPr>
          </a:p>
          <a:p>
            <a:pPr algn="l">
              <a:lnSpc>
                <a:spcPct val="150000"/>
              </a:lnSpc>
              <a:spcBef>
                <a:spcPts val="600"/>
              </a:spcBef>
              <a:spcAft>
                <a:spcPts val="600"/>
              </a:spcAft>
              <a:defRPr/>
            </a:pPr>
            <a:r>
              <a:rPr lang="tr-TR" sz="1800" dirty="0" smtClean="0">
                <a:latin typeface="TimesNewRomanPSMT"/>
              </a:rPr>
              <a:t>*</a:t>
            </a:r>
            <a:r>
              <a:rPr lang="tr-TR" sz="1800" dirty="0" err="1" smtClean="0">
                <a:latin typeface="TimesNewRomanPSMT"/>
              </a:rPr>
              <a:t>It</a:t>
            </a:r>
            <a:r>
              <a:rPr lang="tr-TR" sz="1800" dirty="0" smtClean="0">
                <a:latin typeface="TimesNewRomanPSMT"/>
              </a:rPr>
              <a:t> is </a:t>
            </a:r>
            <a:r>
              <a:rPr lang="tr-TR" sz="1800" dirty="0">
                <a:latin typeface="TimesNewRomanPSMT"/>
              </a:rPr>
              <a:t>not in </a:t>
            </a:r>
            <a:r>
              <a:rPr lang="tr-TR" sz="1800" dirty="0" err="1">
                <a:latin typeface="TimesNewRomanPSMT"/>
              </a:rPr>
              <a:t>line</a:t>
            </a:r>
            <a:r>
              <a:rPr lang="tr-TR" sz="1800" dirty="0">
                <a:latin typeface="TimesNewRomanPSMT"/>
              </a:rPr>
              <a:t> </a:t>
            </a:r>
            <a:r>
              <a:rPr lang="tr-TR" sz="1800" dirty="0" err="1">
                <a:latin typeface="TimesNewRomanPSMT"/>
              </a:rPr>
              <a:t>with</a:t>
            </a:r>
            <a:r>
              <a:rPr lang="tr-TR" sz="1800" dirty="0">
                <a:latin typeface="TimesNewRomanPSMT"/>
              </a:rPr>
              <a:t> </a:t>
            </a:r>
            <a:r>
              <a:rPr lang="tr-TR" sz="1800" dirty="0" err="1">
                <a:latin typeface="TimesNewRomanPSMT"/>
              </a:rPr>
              <a:t>the</a:t>
            </a:r>
            <a:r>
              <a:rPr lang="tr-TR" sz="1800" dirty="0">
                <a:latin typeface="TimesNewRomanPSMT"/>
              </a:rPr>
              <a:t> normal </a:t>
            </a:r>
            <a:r>
              <a:rPr lang="tr-TR" sz="1800" dirty="0" err="1">
                <a:latin typeface="TimesNewRomanPSMT"/>
              </a:rPr>
              <a:t>flow</a:t>
            </a:r>
            <a:r>
              <a:rPr lang="tr-TR" sz="1800" dirty="0">
                <a:latin typeface="TimesNewRomanPSMT"/>
              </a:rPr>
              <a:t> of life </a:t>
            </a:r>
            <a:r>
              <a:rPr lang="tr-TR" sz="1800" dirty="0" err="1">
                <a:latin typeface="TimesNewRomanPSMT"/>
              </a:rPr>
              <a:t>and</a:t>
            </a:r>
            <a:r>
              <a:rPr lang="tr-TR" sz="1800" dirty="0">
                <a:latin typeface="TimesNewRomanPSMT"/>
              </a:rPr>
              <a:t> </a:t>
            </a:r>
            <a:r>
              <a:rPr lang="tr-TR" sz="1800" dirty="0" err="1">
                <a:latin typeface="TimesNewRomanPSMT"/>
              </a:rPr>
              <a:t>economic</a:t>
            </a:r>
            <a:r>
              <a:rPr lang="tr-TR" sz="1800" dirty="0">
                <a:latin typeface="TimesNewRomanPSMT"/>
              </a:rPr>
              <a:t> </a:t>
            </a:r>
            <a:r>
              <a:rPr lang="tr-TR" sz="1800" dirty="0" err="1">
                <a:latin typeface="TimesNewRomanPSMT"/>
              </a:rPr>
              <a:t>necessities</a:t>
            </a:r>
            <a:r>
              <a:rPr lang="tr-TR" sz="1800" dirty="0">
                <a:latin typeface="TimesNewRomanPSMT"/>
              </a:rPr>
              <a:t>. </a:t>
            </a:r>
            <a:endParaRPr lang="tr-TR" sz="1800" b="1" dirty="0" smtClean="0">
              <a:solidFill>
                <a:prstClr val="black"/>
              </a:solidFill>
              <a:latin typeface="TimesNewRomanPSMT"/>
              <a:cs typeface="Arial" pitchFamily="34" charset="0"/>
            </a:endParaRPr>
          </a:p>
        </p:txBody>
      </p:sp>
      <p:sp>
        <p:nvSpPr>
          <p:cNvPr id="13" name="1 Başlık"/>
          <p:cNvSpPr txBox="1">
            <a:spLocks/>
          </p:cNvSpPr>
          <p:nvPr/>
        </p:nvSpPr>
        <p:spPr>
          <a:xfrm>
            <a:off x="609600" y="704850"/>
            <a:ext cx="10972800" cy="7429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endParaRPr lang="tr-TR" sz="3600" b="1" dirty="0">
              <a:solidFill>
                <a:srgbClr val="5B9BD5">
                  <a:lumMod val="75000"/>
                </a:srgbClr>
              </a:solidFill>
            </a:endParaRPr>
          </a:p>
        </p:txBody>
      </p:sp>
    </p:spTree>
    <p:extLst>
      <p:ext uri="{BB962C8B-B14F-4D97-AF65-F5344CB8AC3E}">
        <p14:creationId xmlns:p14="http://schemas.microsoft.com/office/powerpoint/2010/main" val="12956758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2624761" y="2516203"/>
            <a:ext cx="8037937" cy="707886"/>
          </a:xfrm>
          <a:prstGeom prst="rect">
            <a:avLst/>
          </a:prstGeom>
        </p:spPr>
        <p:txBody>
          <a:bodyPr wrap="square">
            <a:spAutoFit/>
          </a:bodyPr>
          <a:lstStyle/>
          <a:p>
            <a:pPr algn="just">
              <a:spcBef>
                <a:spcPts val="600"/>
              </a:spcBef>
              <a:spcAft>
                <a:spcPts val="600"/>
              </a:spcAft>
            </a:pPr>
            <a:r>
              <a:rPr lang="en-US" sz="2000" b="1" dirty="0">
                <a:solidFill>
                  <a:prstClr val="black"/>
                </a:solidFill>
                <a:latin typeface="Times New Roman"/>
                <a:ea typeface="Times New Roman"/>
              </a:rPr>
              <a:t>The source of the </a:t>
            </a:r>
            <a:r>
              <a:rPr lang="tr-TR" sz="2000" b="1" dirty="0" err="1" smtClean="0">
                <a:solidFill>
                  <a:prstClr val="black"/>
                </a:solidFill>
                <a:latin typeface="Times New Roman"/>
                <a:ea typeface="Times New Roman"/>
              </a:rPr>
              <a:t>audit</a:t>
            </a:r>
            <a:r>
              <a:rPr lang="en-US" sz="2000" b="1" dirty="0" smtClean="0">
                <a:solidFill>
                  <a:prstClr val="black"/>
                </a:solidFill>
                <a:latin typeface="Times New Roman"/>
                <a:ea typeface="Times New Roman"/>
              </a:rPr>
              <a:t> </a:t>
            </a:r>
            <a:r>
              <a:rPr lang="en-US" sz="2000" b="1" dirty="0">
                <a:solidFill>
                  <a:prstClr val="black"/>
                </a:solidFill>
                <a:latin typeface="Times New Roman"/>
                <a:ea typeface="Times New Roman"/>
              </a:rPr>
              <a:t>is the letter of the N District Chief Public Prosecutor's Office dated November 2012.</a:t>
            </a:r>
          </a:p>
        </p:txBody>
      </p:sp>
      <p:sp>
        <p:nvSpPr>
          <p:cNvPr id="5" name="Rectangle 5"/>
          <p:cNvSpPr/>
          <p:nvPr/>
        </p:nvSpPr>
        <p:spPr>
          <a:xfrm>
            <a:off x="126995" y="184327"/>
            <a:ext cx="11938023" cy="716401"/>
          </a:xfrm>
          <a:prstGeom prst="rect">
            <a:avLst/>
          </a:prstGeom>
          <a:solidFill>
            <a:srgbClr val="000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solidFill>
                  <a:prstClr val="white"/>
                </a:solidFill>
              </a:rPr>
              <a:t>SOURCE OF THE AUDIT</a:t>
            </a:r>
            <a:endParaRPr lang="tr-TR" sz="2400" dirty="0">
              <a:solidFill>
                <a:prstClr val="white"/>
              </a:solidFill>
            </a:endParaRPr>
          </a:p>
        </p:txBody>
      </p:sp>
      <p:sp>
        <p:nvSpPr>
          <p:cNvPr id="8" name="Rectangle 4"/>
          <p:cNvSpPr/>
          <p:nvPr/>
        </p:nvSpPr>
        <p:spPr>
          <a:xfrm>
            <a:off x="117619" y="6457371"/>
            <a:ext cx="11947392" cy="232899"/>
          </a:xfrm>
          <a:prstGeom prst="rect">
            <a:avLst/>
          </a:prstGeom>
          <a:solidFill>
            <a:srgbClr val="000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pic>
        <p:nvPicPr>
          <p:cNvPr id="9"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988" y="5951440"/>
            <a:ext cx="700528" cy="738546"/>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251" y="1110422"/>
            <a:ext cx="2012337" cy="2493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4754" y="3490152"/>
            <a:ext cx="2163762" cy="266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54121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p:nvPr/>
        </p:nvSpPr>
        <p:spPr>
          <a:xfrm>
            <a:off x="126995" y="184327"/>
            <a:ext cx="11938023" cy="716401"/>
          </a:xfrm>
          <a:prstGeom prst="rect">
            <a:avLst/>
          </a:prstGeom>
          <a:solidFill>
            <a:srgbClr val="000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solidFill>
                  <a:prstClr val="white"/>
                </a:solidFill>
              </a:rPr>
              <a:t>MATTERS IDENTIFIED BY THE PROSECUTION</a:t>
            </a:r>
            <a:endParaRPr lang="tr-TR" sz="2400" dirty="0">
              <a:solidFill>
                <a:prstClr val="white"/>
              </a:solidFill>
            </a:endParaRPr>
          </a:p>
        </p:txBody>
      </p:sp>
      <p:sp>
        <p:nvSpPr>
          <p:cNvPr id="6" name="Rectangle 4"/>
          <p:cNvSpPr/>
          <p:nvPr/>
        </p:nvSpPr>
        <p:spPr>
          <a:xfrm>
            <a:off x="117619" y="6457371"/>
            <a:ext cx="11947392" cy="232899"/>
          </a:xfrm>
          <a:prstGeom prst="rect">
            <a:avLst/>
          </a:prstGeom>
          <a:solidFill>
            <a:srgbClr val="000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pic>
        <p:nvPicPr>
          <p:cNvPr id="7"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620" y="5951714"/>
            <a:ext cx="700528" cy="738546"/>
          </a:xfrm>
          <a:prstGeom prst="rect">
            <a:avLst/>
          </a:prstGeom>
        </p:spPr>
      </p:pic>
      <p:sp>
        <p:nvSpPr>
          <p:cNvPr id="3" name="Metin kutusu 2"/>
          <p:cNvSpPr txBox="1"/>
          <p:nvPr/>
        </p:nvSpPr>
        <p:spPr>
          <a:xfrm>
            <a:off x="818148" y="944384"/>
            <a:ext cx="11150618" cy="3693319"/>
          </a:xfrm>
          <a:prstGeom prst="rect">
            <a:avLst/>
          </a:prstGeom>
          <a:noFill/>
        </p:spPr>
        <p:txBody>
          <a:bodyPr wrap="square" rtlCol="0">
            <a:spAutoFit/>
          </a:bodyPr>
          <a:lstStyle/>
          <a:p>
            <a:endParaRPr lang="tr-TR" dirty="0" smtClean="0">
              <a:latin typeface="TimesNewRomanPSMT"/>
              <a:ea typeface="Times New Roman"/>
              <a:cs typeface="TimesNewRomanPSMT"/>
            </a:endParaRPr>
          </a:p>
          <a:p>
            <a:endParaRPr lang="tr-TR" dirty="0">
              <a:latin typeface="TimesNewRomanPSMT"/>
              <a:ea typeface="Times New Roman"/>
              <a:cs typeface="TimesNewRomanPSMT"/>
            </a:endParaRPr>
          </a:p>
          <a:p>
            <a:endParaRPr lang="tr-TR" dirty="0" smtClean="0">
              <a:latin typeface="TimesNewRomanPSMT"/>
              <a:ea typeface="Times New Roman"/>
              <a:cs typeface="TimesNewRomanPSMT"/>
            </a:endParaRPr>
          </a:p>
          <a:p>
            <a:endParaRPr lang="tr-TR" dirty="0">
              <a:latin typeface="TimesNewRomanPSMT"/>
              <a:ea typeface="Times New Roman"/>
              <a:cs typeface="TimesNewRomanPSMT"/>
            </a:endParaRPr>
          </a:p>
          <a:p>
            <a:r>
              <a:rPr lang="tr-TR" dirty="0" smtClean="0">
                <a:latin typeface="TimesNewRomanPSMT"/>
                <a:ea typeface="Times New Roman"/>
                <a:cs typeface="TimesNewRomanPSMT"/>
              </a:rPr>
              <a:t>Analysis</a:t>
            </a:r>
            <a:r>
              <a:rPr lang="en-US" dirty="0" smtClean="0">
                <a:latin typeface="TimesNewRomanPSMT"/>
                <a:ea typeface="Times New Roman"/>
                <a:cs typeface="TimesNewRomanPSMT"/>
              </a:rPr>
              <a:t> </a:t>
            </a:r>
            <a:r>
              <a:rPr lang="en-US" dirty="0">
                <a:latin typeface="TimesNewRomanPSMT"/>
                <a:ea typeface="Times New Roman"/>
                <a:cs typeface="TimesNewRomanPSMT"/>
              </a:rPr>
              <a:t>Report </a:t>
            </a:r>
            <a:r>
              <a:rPr lang="en-US" dirty="0" smtClean="0">
                <a:latin typeface="TimesNewRomanPSMT"/>
                <a:ea typeface="Times New Roman"/>
                <a:cs typeface="TimesNewRomanPSMT"/>
              </a:rPr>
              <a:t>was </a:t>
            </a:r>
            <a:r>
              <a:rPr lang="en-US" dirty="0">
                <a:latin typeface="TimesNewRomanPSMT"/>
                <a:ea typeface="Times New Roman"/>
                <a:cs typeface="TimesNewRomanPSMT"/>
              </a:rPr>
              <a:t>issued.</a:t>
            </a:r>
            <a:endParaRPr lang="tr-TR" dirty="0" smtClean="0">
              <a:latin typeface="TimesNewRomanPSMT"/>
            </a:endParaRPr>
          </a:p>
          <a:p>
            <a:r>
              <a:rPr lang="en-US" dirty="0">
                <a:latin typeface="TimesNewRomanPSMT"/>
                <a:ea typeface="Times New Roman"/>
                <a:cs typeface="TimesNewRomanPSMT"/>
              </a:rPr>
              <a:t>According to the aforementioned report, the issues identified about Mr. </a:t>
            </a:r>
            <a:r>
              <a:rPr lang="en-US" dirty="0" smtClean="0">
                <a:latin typeface="TimesNewRomanPSMT"/>
                <a:ea typeface="Times New Roman"/>
                <a:cs typeface="TimesNewRomanPSMT"/>
              </a:rPr>
              <a:t>M</a:t>
            </a:r>
            <a:r>
              <a:rPr lang="tr-TR" dirty="0" smtClean="0">
                <a:latin typeface="TimesNewRomanPSMT"/>
                <a:ea typeface="Times New Roman"/>
                <a:cs typeface="TimesNewRomanPSMT"/>
              </a:rPr>
              <a:t> </a:t>
            </a:r>
            <a:r>
              <a:rPr lang="en-US" dirty="0" smtClean="0">
                <a:latin typeface="TimesNewRomanPSMT"/>
                <a:ea typeface="Times New Roman"/>
                <a:cs typeface="TimesNewRomanPSMT"/>
              </a:rPr>
              <a:t>are </a:t>
            </a:r>
            <a:r>
              <a:rPr lang="en-US" dirty="0">
                <a:latin typeface="TimesNewRomanPSMT"/>
                <a:ea typeface="Times New Roman"/>
                <a:cs typeface="TimesNewRomanPSMT"/>
              </a:rPr>
              <a:t>as </a:t>
            </a:r>
            <a:r>
              <a:rPr lang="en-US" dirty="0" smtClean="0">
                <a:latin typeface="TimesNewRomanPSMT"/>
                <a:ea typeface="Times New Roman"/>
                <a:cs typeface="TimesNewRomanPSMT"/>
              </a:rPr>
              <a:t>follows</a:t>
            </a:r>
            <a:r>
              <a:rPr lang="tr-TR" dirty="0" smtClean="0">
                <a:latin typeface="TimesNewRomanPSMT"/>
                <a:ea typeface="Times New Roman"/>
                <a:cs typeface="TimesNewRomanPSMT"/>
              </a:rPr>
              <a:t>;</a:t>
            </a:r>
          </a:p>
          <a:p>
            <a:endParaRPr lang="tr-TR" dirty="0">
              <a:latin typeface="TimesNewRomanPSMT"/>
              <a:ea typeface="Times New Roman"/>
              <a:cs typeface="TimesNewRomanPSMT"/>
            </a:endParaRPr>
          </a:p>
          <a:p>
            <a:r>
              <a:rPr lang="en-US" dirty="0">
                <a:latin typeface="TimesNewRomanPSMT"/>
                <a:ea typeface="Times New Roman"/>
                <a:cs typeface="TimesNewRomanPSMT"/>
              </a:rPr>
              <a:t>2011 calendar year without any sale of goods or </a:t>
            </a:r>
            <a:r>
              <a:rPr lang="en-US" dirty="0" smtClean="0">
                <a:latin typeface="TimesNewRomanPSMT"/>
                <a:ea typeface="Times New Roman"/>
                <a:cs typeface="TimesNewRomanPSMT"/>
              </a:rPr>
              <a:t>services</a:t>
            </a:r>
            <a:r>
              <a:rPr lang="tr-TR" dirty="0" smtClean="0">
                <a:latin typeface="TimesNewRomanPSMT"/>
                <a:ea typeface="Times New Roman"/>
                <a:cs typeface="TimesNewRomanPSMT"/>
              </a:rPr>
              <a:t>,</a:t>
            </a:r>
          </a:p>
          <a:p>
            <a:endParaRPr lang="tr-TR" dirty="0">
              <a:latin typeface="TimesNewRomanPSMT"/>
              <a:ea typeface="Times New Roman"/>
              <a:cs typeface="TimesNewRomanPSMT"/>
            </a:endParaRPr>
          </a:p>
          <a:p>
            <a:r>
              <a:rPr lang="en-US" dirty="0">
                <a:latin typeface="TimesNewRomanPSMT"/>
                <a:ea typeface="Times New Roman"/>
                <a:cs typeface="TimesNewRomanPSMT"/>
              </a:rPr>
              <a:t>to settle customers' credit card debts or to provide cash in hand to those in need of cash, </a:t>
            </a:r>
            <a:endParaRPr lang="tr-TR" dirty="0" smtClean="0">
              <a:latin typeface="TimesNewRomanPSMT"/>
              <a:ea typeface="Times New Roman"/>
              <a:cs typeface="TimesNewRomanPSMT"/>
            </a:endParaRPr>
          </a:p>
          <a:p>
            <a:endParaRPr lang="tr-TR" dirty="0" smtClean="0">
              <a:latin typeface="TimesNewRomanPSMT"/>
              <a:ea typeface="Times New Roman"/>
              <a:cs typeface="TimesNewRomanPSMT"/>
            </a:endParaRPr>
          </a:p>
          <a:p>
            <a:r>
              <a:rPr lang="en-US" dirty="0">
                <a:latin typeface="TimesNewRomanPSMT"/>
                <a:ea typeface="Times New Roman"/>
                <a:cs typeface="TimesNewRomanPSMT"/>
              </a:rPr>
              <a:t>Credit Cards are charged through </a:t>
            </a:r>
            <a:r>
              <a:rPr lang="en-US" dirty="0" smtClean="0">
                <a:latin typeface="TimesNewRomanPSMT"/>
                <a:ea typeface="Times New Roman"/>
                <a:cs typeface="TimesNewRomanPSMT"/>
              </a:rPr>
              <a:t>P</a:t>
            </a:r>
            <a:r>
              <a:rPr lang="tr-TR" dirty="0" smtClean="0">
                <a:latin typeface="TimesNewRomanPSMT"/>
                <a:ea typeface="Times New Roman"/>
                <a:cs typeface="TimesNewRomanPSMT"/>
              </a:rPr>
              <a:t>OS</a:t>
            </a:r>
            <a:r>
              <a:rPr lang="en-US" dirty="0" smtClean="0">
                <a:latin typeface="TimesNewRomanPSMT"/>
                <a:ea typeface="Times New Roman"/>
                <a:cs typeface="TimesNewRomanPSMT"/>
              </a:rPr>
              <a:t> </a:t>
            </a:r>
            <a:r>
              <a:rPr lang="en-US" dirty="0">
                <a:latin typeface="TimesNewRomanPSMT"/>
                <a:ea typeface="Times New Roman"/>
                <a:cs typeface="TimesNewRomanPSMT"/>
              </a:rPr>
              <a:t>devices as if they have made a sale in exchange for a certain commission, </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524" y="5148861"/>
            <a:ext cx="2949934" cy="1042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24768" y="900728"/>
            <a:ext cx="1876184" cy="1122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468" y="900728"/>
            <a:ext cx="1191127" cy="122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54871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p:nvPr/>
        </p:nvSpPr>
        <p:spPr>
          <a:xfrm>
            <a:off x="126995" y="184327"/>
            <a:ext cx="11938023" cy="716401"/>
          </a:xfrm>
          <a:prstGeom prst="rect">
            <a:avLst/>
          </a:prstGeom>
          <a:solidFill>
            <a:srgbClr val="000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solidFill>
                  <a:prstClr val="white"/>
                </a:solidFill>
              </a:rPr>
              <a:t>MATTERS</a:t>
            </a:r>
            <a:r>
              <a:rPr lang="en-US" sz="2400" dirty="0" smtClean="0">
                <a:solidFill>
                  <a:prstClr val="white"/>
                </a:solidFill>
              </a:rPr>
              <a:t> </a:t>
            </a:r>
            <a:r>
              <a:rPr lang="en-US" sz="2400" dirty="0">
                <a:solidFill>
                  <a:prstClr val="white"/>
                </a:solidFill>
              </a:rPr>
              <a:t>IDENTIFIED BY THE </a:t>
            </a:r>
            <a:r>
              <a:rPr lang="en-US" sz="2400" dirty="0" smtClean="0">
                <a:solidFill>
                  <a:prstClr val="white"/>
                </a:solidFill>
              </a:rPr>
              <a:t>PROSECUT</a:t>
            </a:r>
            <a:r>
              <a:rPr lang="tr-TR" sz="2400" dirty="0" smtClean="0">
                <a:solidFill>
                  <a:prstClr val="white"/>
                </a:solidFill>
              </a:rPr>
              <a:t>ION</a:t>
            </a:r>
            <a:endParaRPr lang="tr-TR" sz="2400" dirty="0">
              <a:solidFill>
                <a:prstClr val="white"/>
              </a:solidFill>
            </a:endParaRPr>
          </a:p>
        </p:txBody>
      </p:sp>
      <p:sp>
        <p:nvSpPr>
          <p:cNvPr id="6" name="Rectangle 4"/>
          <p:cNvSpPr/>
          <p:nvPr/>
        </p:nvSpPr>
        <p:spPr>
          <a:xfrm>
            <a:off x="117619" y="6457371"/>
            <a:ext cx="11947392" cy="232899"/>
          </a:xfrm>
          <a:prstGeom prst="rect">
            <a:avLst/>
          </a:prstGeom>
          <a:solidFill>
            <a:srgbClr val="000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pic>
        <p:nvPicPr>
          <p:cNvPr id="7"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620" y="5951714"/>
            <a:ext cx="700528" cy="738546"/>
          </a:xfrm>
          <a:prstGeom prst="rect">
            <a:avLst/>
          </a:prstGeom>
        </p:spPr>
      </p:pic>
      <p:sp>
        <p:nvSpPr>
          <p:cNvPr id="3" name="Metin kutusu 2"/>
          <p:cNvSpPr txBox="1"/>
          <p:nvPr/>
        </p:nvSpPr>
        <p:spPr>
          <a:xfrm>
            <a:off x="971251" y="1298594"/>
            <a:ext cx="11150618" cy="2308324"/>
          </a:xfrm>
          <a:prstGeom prst="rect">
            <a:avLst/>
          </a:prstGeom>
          <a:noFill/>
        </p:spPr>
        <p:txBody>
          <a:bodyPr wrap="square" rtlCol="0">
            <a:spAutoFit/>
          </a:bodyPr>
          <a:lstStyle/>
          <a:p>
            <a:endParaRPr lang="tr-TR" dirty="0" smtClean="0">
              <a:latin typeface="TimesNewRomanPSMT"/>
              <a:ea typeface="Times New Roman"/>
              <a:cs typeface="TimesNewRomanPSMT"/>
            </a:endParaRPr>
          </a:p>
          <a:p>
            <a:endParaRPr lang="tr-TR" dirty="0" smtClean="0">
              <a:latin typeface="TimesNewRomanPSMT"/>
              <a:ea typeface="Times New Roman"/>
              <a:cs typeface="TimesNewRomanPSMT"/>
            </a:endParaRPr>
          </a:p>
          <a:p>
            <a:r>
              <a:rPr lang="tr-TR" dirty="0" err="1" smtClean="0">
                <a:latin typeface="TimesNewRomanPSMT"/>
                <a:ea typeface="Times New Roman"/>
                <a:cs typeface="TimesNewRomanPSMT"/>
              </a:rPr>
              <a:t>Mr</a:t>
            </a:r>
            <a:r>
              <a:rPr lang="tr-TR" dirty="0" smtClean="0">
                <a:latin typeface="TimesNewRomanPSMT"/>
                <a:ea typeface="Times New Roman"/>
                <a:cs typeface="TimesNewRomanPSMT"/>
              </a:rPr>
              <a:t>. M</a:t>
            </a:r>
            <a:r>
              <a:rPr lang="en-US" dirty="0" smtClean="0">
                <a:latin typeface="TimesNewRomanPSMT"/>
                <a:ea typeface="Times New Roman"/>
                <a:cs typeface="TimesNewRomanPSMT"/>
              </a:rPr>
              <a:t> </a:t>
            </a:r>
            <a:r>
              <a:rPr lang="en-US" dirty="0">
                <a:latin typeface="TimesNewRomanPSMT"/>
                <a:ea typeface="Times New Roman"/>
                <a:cs typeface="TimesNewRomanPSMT"/>
              </a:rPr>
              <a:t>issued invoices as if he had sold </a:t>
            </a:r>
            <a:r>
              <a:rPr lang="tr-TR" dirty="0" err="1" smtClean="0">
                <a:latin typeface="TimesNewRomanPSMT"/>
                <a:ea typeface="Times New Roman"/>
                <a:cs typeface="TimesNewRomanPSMT"/>
              </a:rPr>
              <a:t>airtime</a:t>
            </a:r>
            <a:r>
              <a:rPr lang="tr-TR" dirty="0" smtClean="0">
                <a:latin typeface="TimesNewRomanPSMT"/>
                <a:ea typeface="Times New Roman"/>
                <a:cs typeface="TimesNewRomanPSMT"/>
              </a:rPr>
              <a:t> </a:t>
            </a:r>
            <a:r>
              <a:rPr lang="tr-TR" dirty="0" err="1" smtClean="0">
                <a:latin typeface="TimesNewRomanPSMT"/>
                <a:ea typeface="Times New Roman"/>
                <a:cs typeface="TimesNewRomanPSMT"/>
              </a:rPr>
              <a:t>minute</a:t>
            </a:r>
            <a:r>
              <a:rPr lang="en-US" dirty="0" smtClean="0">
                <a:latin typeface="TimesNewRomanPSMT"/>
                <a:ea typeface="Times New Roman"/>
                <a:cs typeface="TimesNewRomanPSMT"/>
              </a:rPr>
              <a:t> </a:t>
            </a:r>
            <a:r>
              <a:rPr lang="en-US" dirty="0">
                <a:latin typeface="TimesNewRomanPSMT"/>
                <a:ea typeface="Times New Roman"/>
                <a:cs typeface="TimesNewRomanPSMT"/>
              </a:rPr>
              <a:t>in order to </a:t>
            </a:r>
            <a:endParaRPr lang="tr-TR" dirty="0" smtClean="0">
              <a:latin typeface="TimesNewRomanPSMT"/>
              <a:ea typeface="Times New Roman"/>
              <a:cs typeface="TimesNewRomanPSMT"/>
            </a:endParaRPr>
          </a:p>
          <a:p>
            <a:r>
              <a:rPr lang="en-US" dirty="0" smtClean="0">
                <a:latin typeface="TimesNewRomanPSMT"/>
                <a:ea typeface="Times New Roman"/>
                <a:cs typeface="TimesNewRomanPSMT"/>
              </a:rPr>
              <a:t>conceal </a:t>
            </a:r>
            <a:r>
              <a:rPr lang="tr-TR" dirty="0" smtClean="0">
                <a:latin typeface="TimesNewRomanPSMT"/>
                <a:ea typeface="Times New Roman"/>
                <a:cs typeface="TimesNewRomanPSMT"/>
              </a:rPr>
              <a:t>POS</a:t>
            </a:r>
            <a:r>
              <a:rPr lang="en-US" dirty="0" smtClean="0">
                <a:latin typeface="TimesNewRomanPSMT"/>
                <a:ea typeface="Times New Roman"/>
                <a:cs typeface="TimesNewRomanPSMT"/>
              </a:rPr>
              <a:t> </a:t>
            </a:r>
            <a:r>
              <a:rPr lang="tr-TR" dirty="0" err="1" smtClean="0">
                <a:latin typeface="TimesNewRomanPSMT"/>
                <a:ea typeface="Times New Roman"/>
                <a:cs typeface="TimesNewRomanPSMT"/>
              </a:rPr>
              <a:t>usury</a:t>
            </a:r>
            <a:r>
              <a:rPr lang="en-US" dirty="0" smtClean="0">
                <a:latin typeface="TimesNewRomanPSMT"/>
                <a:ea typeface="Times New Roman"/>
                <a:cs typeface="TimesNewRomanPSMT"/>
              </a:rPr>
              <a:t>,</a:t>
            </a:r>
            <a:endParaRPr lang="tr-TR" dirty="0" smtClean="0">
              <a:latin typeface="TimesNewRomanPSMT"/>
              <a:ea typeface="Times New Roman"/>
              <a:cs typeface="TimesNewRomanPSMT"/>
            </a:endParaRPr>
          </a:p>
          <a:p>
            <a:endParaRPr lang="tr-TR" dirty="0" smtClean="0">
              <a:latin typeface="TimesNewRomanPSMT"/>
              <a:ea typeface="Times New Roman"/>
              <a:cs typeface="TimesNewRomanPSMT"/>
            </a:endParaRPr>
          </a:p>
          <a:p>
            <a:endParaRPr lang="tr-TR" dirty="0">
              <a:latin typeface="TimesNewRomanPSMT"/>
              <a:ea typeface="Times New Roman"/>
              <a:cs typeface="TimesNewRomanPSMT"/>
            </a:endParaRPr>
          </a:p>
          <a:p>
            <a:r>
              <a:rPr lang="en-US" dirty="0">
                <a:latin typeface="TimesNewRomanPSMT"/>
                <a:ea typeface="Times New Roman"/>
                <a:cs typeface="TimesNewRomanPSMT"/>
              </a:rPr>
              <a:t>These documents, which are not based on a real delivery of goods or </a:t>
            </a:r>
            <a:endParaRPr lang="tr-TR" dirty="0" smtClean="0">
              <a:latin typeface="TimesNewRomanPSMT"/>
              <a:ea typeface="Times New Roman"/>
              <a:cs typeface="TimesNewRomanPSMT"/>
            </a:endParaRPr>
          </a:p>
          <a:p>
            <a:r>
              <a:rPr lang="en-US" dirty="0" smtClean="0">
                <a:latin typeface="TimesNewRomanPSMT"/>
                <a:ea typeface="Times New Roman"/>
                <a:cs typeface="TimesNewRomanPSMT"/>
              </a:rPr>
              <a:t>performance </a:t>
            </a:r>
            <a:r>
              <a:rPr lang="en-US" dirty="0">
                <a:latin typeface="TimesNewRomanPSMT"/>
                <a:ea typeface="Times New Roman"/>
                <a:cs typeface="TimesNewRomanPSMT"/>
              </a:rPr>
              <a:t>of services, are false and misleading documents,</a:t>
            </a:r>
            <a:endParaRPr lang="en-US" dirty="0"/>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2564" y="1074796"/>
            <a:ext cx="3669305" cy="1653907"/>
          </a:xfrm>
          <a:prstGeom prst="rect">
            <a:avLst/>
          </a:prstGeom>
        </p:spPr>
      </p:pic>
      <p:pic>
        <p:nvPicPr>
          <p:cNvPr id="4" name="Resi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4320" y="3410386"/>
            <a:ext cx="2888745" cy="2767477"/>
          </a:xfrm>
          <a:prstGeom prst="rect">
            <a:avLst/>
          </a:prstGeom>
        </p:spPr>
      </p:pic>
      <p:sp>
        <p:nvSpPr>
          <p:cNvPr id="8" name="Dikdörtgen 7"/>
          <p:cNvSpPr/>
          <p:nvPr/>
        </p:nvSpPr>
        <p:spPr>
          <a:xfrm>
            <a:off x="914400" y="4054611"/>
            <a:ext cx="7614699" cy="646331"/>
          </a:xfrm>
          <a:prstGeom prst="rect">
            <a:avLst/>
          </a:prstGeom>
        </p:spPr>
        <p:txBody>
          <a:bodyPr wrap="square">
            <a:spAutoFit/>
          </a:bodyPr>
          <a:lstStyle/>
          <a:p>
            <a:r>
              <a:rPr lang="en-US" dirty="0">
                <a:latin typeface="TimesNewRomanPSMT"/>
                <a:ea typeface="Times New Roman"/>
                <a:cs typeface="TimesNewRomanPSMT"/>
              </a:rPr>
              <a:t>A criminal complaint was filed for the offenses of issuing and using forged documents in the calendar year 2011 in order to conceal </a:t>
            </a:r>
            <a:r>
              <a:rPr lang="tr-TR" dirty="0" err="1" smtClean="0">
                <a:latin typeface="TimesNewRomanPSMT"/>
                <a:ea typeface="Times New Roman"/>
                <a:cs typeface="TimesNewRomanPSMT"/>
              </a:rPr>
              <a:t>usury</a:t>
            </a:r>
            <a:r>
              <a:rPr lang="tr-TR" dirty="0" smtClean="0">
                <a:latin typeface="TimesNewRomanPSMT"/>
                <a:ea typeface="Times New Roman"/>
                <a:cs typeface="TimesNewRomanPSMT"/>
              </a:rPr>
              <a:t> </a:t>
            </a:r>
            <a:r>
              <a:rPr lang="en-US" dirty="0" smtClean="0">
                <a:latin typeface="TimesNewRomanPSMT"/>
                <a:ea typeface="Times New Roman"/>
                <a:cs typeface="TimesNewRomanPSMT"/>
              </a:rPr>
              <a:t>activities</a:t>
            </a:r>
            <a:r>
              <a:rPr lang="tr-TR" dirty="0" smtClean="0">
                <a:latin typeface="TimesNewRomanPSMT"/>
                <a:ea typeface="Times New Roman"/>
                <a:cs typeface="TimesNewRomanPSMT"/>
              </a:rPr>
              <a:t>.</a:t>
            </a:r>
            <a:endParaRPr lang="en-US" dirty="0">
              <a:latin typeface="TimesNewRomanPSMT"/>
              <a:ea typeface="Times New Roman"/>
              <a:cs typeface="TimesNewRomanPSMT"/>
            </a:endParaRPr>
          </a:p>
        </p:txBody>
      </p:sp>
    </p:spTree>
    <p:extLst>
      <p:ext uri="{BB962C8B-B14F-4D97-AF65-F5344CB8AC3E}">
        <p14:creationId xmlns:p14="http://schemas.microsoft.com/office/powerpoint/2010/main" val="1646945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p:nvPr/>
        </p:nvSpPr>
        <p:spPr>
          <a:xfrm>
            <a:off x="126995" y="184327"/>
            <a:ext cx="11938023" cy="716401"/>
          </a:xfrm>
          <a:prstGeom prst="rect">
            <a:avLst/>
          </a:prstGeom>
          <a:solidFill>
            <a:srgbClr val="000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solidFill>
                  <a:prstClr val="white"/>
                </a:solidFill>
              </a:rPr>
              <a:t>MATTERS</a:t>
            </a:r>
            <a:r>
              <a:rPr lang="en-US" sz="2400" dirty="0" smtClean="0">
                <a:solidFill>
                  <a:prstClr val="white"/>
                </a:solidFill>
              </a:rPr>
              <a:t> </a:t>
            </a:r>
            <a:r>
              <a:rPr lang="en-US" sz="2400" dirty="0">
                <a:solidFill>
                  <a:prstClr val="white"/>
                </a:solidFill>
              </a:rPr>
              <a:t>IDENTIFIED BY THE </a:t>
            </a:r>
            <a:r>
              <a:rPr lang="en-US" sz="2400" dirty="0" smtClean="0">
                <a:solidFill>
                  <a:prstClr val="white"/>
                </a:solidFill>
              </a:rPr>
              <a:t>PROSECUT</a:t>
            </a:r>
            <a:r>
              <a:rPr lang="tr-TR" sz="2400" dirty="0" smtClean="0">
                <a:solidFill>
                  <a:prstClr val="white"/>
                </a:solidFill>
              </a:rPr>
              <a:t>ION</a:t>
            </a:r>
            <a:endParaRPr lang="tr-TR" sz="2400" dirty="0">
              <a:solidFill>
                <a:prstClr val="white"/>
              </a:solidFill>
            </a:endParaRPr>
          </a:p>
        </p:txBody>
      </p:sp>
      <p:sp>
        <p:nvSpPr>
          <p:cNvPr id="6" name="Rectangle 4"/>
          <p:cNvSpPr/>
          <p:nvPr/>
        </p:nvSpPr>
        <p:spPr>
          <a:xfrm>
            <a:off x="117619" y="6457371"/>
            <a:ext cx="11947392" cy="232899"/>
          </a:xfrm>
          <a:prstGeom prst="rect">
            <a:avLst/>
          </a:prstGeom>
          <a:solidFill>
            <a:srgbClr val="000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pic>
        <p:nvPicPr>
          <p:cNvPr id="7"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620" y="5951714"/>
            <a:ext cx="700528" cy="738546"/>
          </a:xfrm>
          <a:prstGeom prst="rect">
            <a:avLst/>
          </a:prstGeom>
        </p:spPr>
      </p:pic>
      <p:sp>
        <p:nvSpPr>
          <p:cNvPr id="3" name="Metin kutusu 2"/>
          <p:cNvSpPr txBox="1"/>
          <p:nvPr/>
        </p:nvSpPr>
        <p:spPr>
          <a:xfrm>
            <a:off x="516006" y="1204126"/>
            <a:ext cx="11150618" cy="3970318"/>
          </a:xfrm>
          <a:prstGeom prst="rect">
            <a:avLst/>
          </a:prstGeom>
          <a:noFill/>
        </p:spPr>
        <p:txBody>
          <a:bodyPr wrap="square" rtlCol="0">
            <a:spAutoFit/>
          </a:bodyPr>
          <a:lstStyle/>
          <a:p>
            <a:endParaRPr lang="tr-TR" dirty="0" smtClean="0">
              <a:latin typeface="TimesNewRomanPSMT"/>
              <a:ea typeface="Times New Roman"/>
              <a:cs typeface="TimesNewRomanPSMT"/>
            </a:endParaRPr>
          </a:p>
          <a:p>
            <a:pPr algn="just"/>
            <a:r>
              <a:rPr lang="en-US" dirty="0">
                <a:latin typeface="Times New Roman"/>
                <a:ea typeface="Times New Roman"/>
              </a:rPr>
              <a:t>The issues </a:t>
            </a:r>
            <a:r>
              <a:rPr lang="en-US" dirty="0" smtClean="0">
                <a:latin typeface="Times New Roman"/>
                <a:ea typeface="Times New Roman"/>
              </a:rPr>
              <a:t>included in </a:t>
            </a:r>
            <a:r>
              <a:rPr lang="en-US" dirty="0">
                <a:latin typeface="Times New Roman"/>
                <a:ea typeface="Times New Roman"/>
              </a:rPr>
              <a:t>the </a:t>
            </a:r>
            <a:r>
              <a:rPr lang="en-US" dirty="0" smtClean="0">
                <a:latin typeface="Times New Roman"/>
                <a:ea typeface="Times New Roman"/>
              </a:rPr>
              <a:t>Report </a:t>
            </a:r>
            <a:r>
              <a:rPr lang="en-US" dirty="0">
                <a:latin typeface="Times New Roman"/>
                <a:ea typeface="Times New Roman"/>
              </a:rPr>
              <a:t>prepared as a result of the </a:t>
            </a:r>
            <a:r>
              <a:rPr lang="en-US" dirty="0" smtClean="0">
                <a:latin typeface="Times New Roman"/>
                <a:ea typeface="Times New Roman"/>
              </a:rPr>
              <a:t>examination by </a:t>
            </a:r>
            <a:r>
              <a:rPr lang="en-US" dirty="0">
                <a:latin typeface="Times New Roman"/>
                <a:ea typeface="Times New Roman"/>
              </a:rPr>
              <a:t>the Chief Public Prosecutor's Office are as follows</a:t>
            </a:r>
            <a:r>
              <a:rPr lang="en-US" dirty="0" smtClean="0">
                <a:latin typeface="Times New Roman"/>
                <a:ea typeface="Times New Roman"/>
              </a:rPr>
              <a:t>:</a:t>
            </a:r>
            <a:r>
              <a:rPr lang="tr-TR" b="1" u="sng" dirty="0" smtClean="0">
                <a:latin typeface="Times New Roman"/>
                <a:ea typeface="Times New Roman"/>
              </a:rPr>
              <a:t> </a:t>
            </a:r>
          </a:p>
          <a:p>
            <a:pPr algn="just"/>
            <a:endParaRPr lang="tr-TR" dirty="0">
              <a:latin typeface="Times New Roman"/>
              <a:ea typeface="Times New Roman"/>
            </a:endParaRPr>
          </a:p>
          <a:p>
            <a:pPr algn="just"/>
            <a:r>
              <a:rPr lang="tr-TR" dirty="0">
                <a:latin typeface="Times New Roman"/>
                <a:ea typeface="Times New Roman"/>
              </a:rPr>
              <a:t>T</a:t>
            </a:r>
            <a:r>
              <a:rPr lang="en-US" dirty="0" err="1" smtClean="0">
                <a:latin typeface="Times New Roman"/>
                <a:ea typeface="Times New Roman"/>
              </a:rPr>
              <a:t>axpayer</a:t>
            </a:r>
            <a:r>
              <a:rPr lang="en-US" dirty="0" smtClean="0">
                <a:latin typeface="Times New Roman"/>
                <a:ea typeface="Times New Roman"/>
              </a:rPr>
              <a:t> </a:t>
            </a:r>
            <a:r>
              <a:rPr lang="en-US" dirty="0">
                <a:latin typeface="Times New Roman"/>
                <a:ea typeface="Times New Roman"/>
              </a:rPr>
              <a:t>M issued </a:t>
            </a:r>
            <a:r>
              <a:rPr lang="tr-TR" dirty="0" smtClean="0">
                <a:latin typeface="Times New Roman"/>
                <a:ea typeface="Times New Roman"/>
              </a:rPr>
              <a:t>top-</a:t>
            </a:r>
            <a:r>
              <a:rPr lang="tr-TR" dirty="0" err="1" smtClean="0">
                <a:latin typeface="Times New Roman"/>
                <a:ea typeface="Times New Roman"/>
              </a:rPr>
              <a:t>up</a:t>
            </a:r>
            <a:r>
              <a:rPr lang="tr-TR" dirty="0" smtClean="0">
                <a:latin typeface="Times New Roman"/>
                <a:ea typeface="Times New Roman"/>
              </a:rPr>
              <a:t> </a:t>
            </a:r>
            <a:r>
              <a:rPr lang="en-US" dirty="0" smtClean="0">
                <a:latin typeface="Times New Roman"/>
                <a:ea typeface="Times New Roman"/>
              </a:rPr>
              <a:t>invoices </a:t>
            </a:r>
            <a:r>
              <a:rPr lang="en-US" dirty="0">
                <a:latin typeface="Times New Roman"/>
                <a:ea typeface="Times New Roman"/>
              </a:rPr>
              <a:t>for credit card transactions in order to legalize the sale of money in return for commission (interest) and to avoid VAT liability, </a:t>
            </a:r>
            <a:endParaRPr lang="tr-TR" dirty="0" smtClean="0">
              <a:latin typeface="Times New Roman"/>
              <a:ea typeface="Times New Roman"/>
            </a:endParaRPr>
          </a:p>
          <a:p>
            <a:pPr algn="just"/>
            <a:endParaRPr lang="tr-TR" dirty="0">
              <a:latin typeface="Times New Roman"/>
              <a:ea typeface="Times New Roman"/>
            </a:endParaRPr>
          </a:p>
          <a:p>
            <a:pPr algn="just"/>
            <a:r>
              <a:rPr lang="tr-TR" dirty="0" err="1" smtClean="0">
                <a:latin typeface="Times New Roman"/>
                <a:ea typeface="Times New Roman"/>
              </a:rPr>
              <a:t>Mr</a:t>
            </a:r>
            <a:r>
              <a:rPr lang="tr-TR" dirty="0" smtClean="0">
                <a:latin typeface="Times New Roman"/>
                <a:ea typeface="Times New Roman"/>
              </a:rPr>
              <a:t>. M</a:t>
            </a:r>
            <a:r>
              <a:rPr lang="en-US" dirty="0" smtClean="0">
                <a:latin typeface="Times New Roman"/>
                <a:ea typeface="Times New Roman"/>
              </a:rPr>
              <a:t> </a:t>
            </a:r>
            <a:r>
              <a:rPr lang="en-US" dirty="0">
                <a:latin typeface="Times New Roman"/>
                <a:ea typeface="Times New Roman"/>
              </a:rPr>
              <a:t>also obtained fake </a:t>
            </a:r>
            <a:r>
              <a:rPr lang="tr-TR" dirty="0" smtClean="0">
                <a:latin typeface="Times New Roman"/>
                <a:ea typeface="Times New Roman"/>
              </a:rPr>
              <a:t>top-</a:t>
            </a:r>
            <a:r>
              <a:rPr lang="tr-TR" dirty="0" err="1" smtClean="0">
                <a:latin typeface="Times New Roman"/>
                <a:ea typeface="Times New Roman"/>
              </a:rPr>
              <a:t>up</a:t>
            </a:r>
            <a:r>
              <a:rPr lang="tr-TR" dirty="0" smtClean="0">
                <a:latin typeface="Times New Roman"/>
                <a:ea typeface="Times New Roman"/>
              </a:rPr>
              <a:t> </a:t>
            </a:r>
            <a:r>
              <a:rPr lang="en-US" dirty="0" smtClean="0">
                <a:latin typeface="Times New Roman"/>
                <a:ea typeface="Times New Roman"/>
              </a:rPr>
              <a:t>purchase </a:t>
            </a:r>
            <a:r>
              <a:rPr lang="en-US" dirty="0">
                <a:latin typeface="Times New Roman"/>
                <a:ea typeface="Times New Roman"/>
              </a:rPr>
              <a:t>invoices in his name from individuals and companies operating in the same sector, </a:t>
            </a:r>
            <a:endParaRPr lang="tr-TR" dirty="0" smtClean="0">
              <a:latin typeface="Times New Roman"/>
              <a:ea typeface="Times New Roman"/>
            </a:endParaRPr>
          </a:p>
          <a:p>
            <a:pPr algn="just"/>
            <a:endParaRPr lang="tr-TR" dirty="0">
              <a:latin typeface="Times New Roman"/>
              <a:ea typeface="Times New Roman"/>
            </a:endParaRPr>
          </a:p>
          <a:p>
            <a:pPr algn="just"/>
            <a:r>
              <a:rPr lang="tr-TR" dirty="0" smtClean="0">
                <a:latin typeface="Times New Roman"/>
                <a:ea typeface="Times New Roman"/>
              </a:rPr>
              <a:t>H</a:t>
            </a:r>
            <a:r>
              <a:rPr lang="en-US" dirty="0" smtClean="0">
                <a:latin typeface="Times New Roman"/>
                <a:ea typeface="Times New Roman"/>
              </a:rPr>
              <a:t>e </a:t>
            </a:r>
            <a:r>
              <a:rPr lang="en-US" dirty="0">
                <a:latin typeface="Times New Roman"/>
                <a:ea typeface="Times New Roman"/>
              </a:rPr>
              <a:t>issued false invoices amounting to </a:t>
            </a:r>
            <a:r>
              <a:rPr lang="tr-TR" dirty="0" smtClean="0">
                <a:latin typeface="Times New Roman"/>
                <a:ea typeface="Times New Roman"/>
              </a:rPr>
              <a:t>$ </a:t>
            </a:r>
            <a:r>
              <a:rPr lang="en-US" dirty="0" smtClean="0">
                <a:latin typeface="Times New Roman"/>
                <a:ea typeface="Times New Roman"/>
              </a:rPr>
              <a:t>52.000 </a:t>
            </a:r>
            <a:r>
              <a:rPr lang="en-US" dirty="0">
                <a:latin typeface="Times New Roman"/>
                <a:ea typeface="Times New Roman"/>
              </a:rPr>
              <a:t>and used fake invoices amounting to </a:t>
            </a:r>
            <a:r>
              <a:rPr lang="tr-TR" dirty="0" smtClean="0">
                <a:latin typeface="Times New Roman"/>
                <a:ea typeface="Times New Roman"/>
              </a:rPr>
              <a:t>$ </a:t>
            </a:r>
            <a:r>
              <a:rPr lang="en-US" dirty="0" smtClean="0">
                <a:latin typeface="Times New Roman"/>
                <a:ea typeface="Times New Roman"/>
              </a:rPr>
              <a:t>51.000</a:t>
            </a:r>
            <a:r>
              <a:rPr lang="tr-TR" dirty="0" smtClean="0">
                <a:latin typeface="Times New Roman"/>
                <a:ea typeface="Times New Roman"/>
              </a:rPr>
              <a:t> </a:t>
            </a:r>
            <a:r>
              <a:rPr lang="en-US" dirty="0" smtClean="0">
                <a:latin typeface="Times New Roman"/>
                <a:ea typeface="Times New Roman"/>
              </a:rPr>
              <a:t>in </a:t>
            </a:r>
            <a:r>
              <a:rPr lang="en-US" dirty="0">
                <a:latin typeface="Times New Roman"/>
                <a:ea typeface="Times New Roman"/>
              </a:rPr>
              <a:t>the same year, </a:t>
            </a:r>
            <a:endParaRPr lang="tr-TR" dirty="0" smtClean="0">
              <a:latin typeface="Times New Roman"/>
              <a:ea typeface="Times New Roman"/>
            </a:endParaRPr>
          </a:p>
          <a:p>
            <a:pPr algn="just"/>
            <a:endParaRPr lang="tr-TR" dirty="0">
              <a:latin typeface="Times New Roman"/>
              <a:ea typeface="Times New Roman"/>
            </a:endParaRPr>
          </a:p>
          <a:p>
            <a:pPr algn="just"/>
            <a:r>
              <a:rPr lang="en-US" b="1" dirty="0">
                <a:latin typeface="Times New Roman"/>
                <a:ea typeface="Times New Roman"/>
              </a:rPr>
              <a:t>Within the scope of Article 359/b of </a:t>
            </a:r>
            <a:r>
              <a:rPr lang="en-US" b="1" dirty="0" smtClean="0">
                <a:latin typeface="Times New Roman"/>
                <a:ea typeface="Times New Roman"/>
              </a:rPr>
              <a:t>T</a:t>
            </a:r>
            <a:r>
              <a:rPr lang="tr-TR" b="1" dirty="0" err="1" smtClean="0">
                <a:latin typeface="Times New Roman"/>
                <a:ea typeface="Times New Roman"/>
              </a:rPr>
              <a:t>ax</a:t>
            </a:r>
            <a:r>
              <a:rPr lang="tr-TR" b="1" dirty="0" smtClean="0">
                <a:latin typeface="Times New Roman"/>
                <a:ea typeface="Times New Roman"/>
              </a:rPr>
              <a:t> </a:t>
            </a:r>
            <a:r>
              <a:rPr lang="en-US" b="1" dirty="0" smtClean="0">
                <a:latin typeface="Times New Roman"/>
                <a:ea typeface="Times New Roman"/>
              </a:rPr>
              <a:t>P</a:t>
            </a:r>
            <a:r>
              <a:rPr lang="tr-TR" b="1" dirty="0" err="1" smtClean="0">
                <a:latin typeface="Times New Roman"/>
                <a:ea typeface="Times New Roman"/>
              </a:rPr>
              <a:t>rocedure</a:t>
            </a:r>
            <a:r>
              <a:rPr lang="tr-TR" b="1" dirty="0" smtClean="0">
                <a:latin typeface="Times New Roman"/>
                <a:ea typeface="Times New Roman"/>
              </a:rPr>
              <a:t> </a:t>
            </a:r>
            <a:r>
              <a:rPr lang="en-US" b="1" dirty="0" smtClean="0">
                <a:latin typeface="Times New Roman"/>
                <a:ea typeface="Times New Roman"/>
              </a:rPr>
              <a:t>L</a:t>
            </a:r>
            <a:r>
              <a:rPr lang="tr-TR" b="1" dirty="0" err="1" smtClean="0">
                <a:latin typeface="Times New Roman"/>
                <a:ea typeface="Times New Roman"/>
              </a:rPr>
              <a:t>aw</a:t>
            </a:r>
            <a:r>
              <a:rPr lang="en-US" b="1" dirty="0" smtClean="0">
                <a:latin typeface="Times New Roman"/>
                <a:ea typeface="Times New Roman"/>
              </a:rPr>
              <a:t>, </a:t>
            </a:r>
            <a:r>
              <a:rPr lang="en-US" b="1" dirty="0">
                <a:latin typeface="Times New Roman"/>
                <a:ea typeface="Times New Roman"/>
              </a:rPr>
              <a:t>it was determined that he committed the offense of issuing and using false invoices and a laundering crime investigation was requested.</a:t>
            </a:r>
            <a:endParaRPr lang="en-US" dirty="0"/>
          </a:p>
        </p:txBody>
      </p:sp>
    </p:spTree>
    <p:extLst>
      <p:ext uri="{BB962C8B-B14F-4D97-AF65-F5344CB8AC3E}">
        <p14:creationId xmlns:p14="http://schemas.microsoft.com/office/powerpoint/2010/main" val="4387776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457575" y="1326143"/>
            <a:ext cx="5781675" cy="400110"/>
          </a:xfrm>
          <a:prstGeom prst="rect">
            <a:avLst/>
          </a:prstGeom>
        </p:spPr>
        <p:txBody>
          <a:bodyPr wrap="square">
            <a:spAutoFit/>
          </a:bodyPr>
          <a:lstStyle/>
          <a:p>
            <a:pPr marL="342900" indent="-342900" algn="just" eaLnBrk="0" fontAlgn="base" hangingPunct="0">
              <a:spcBef>
                <a:spcPct val="20000"/>
              </a:spcBef>
              <a:spcAft>
                <a:spcPct val="0"/>
              </a:spcAft>
            </a:pPr>
            <a:r>
              <a:rPr lang="tr-TR" sz="2000" b="1" dirty="0" smtClean="0">
                <a:solidFill>
                  <a:srgbClr val="000066"/>
                </a:solidFill>
                <a:latin typeface="Arial" pitchFamily="34" charset="0"/>
              </a:rPr>
              <a:t>     </a:t>
            </a:r>
            <a:endParaRPr lang="tr-TR" sz="2000" dirty="0">
              <a:solidFill>
                <a:prstClr val="black"/>
              </a:solidFill>
              <a:latin typeface="Arial" pitchFamily="34" charset="0"/>
            </a:endParaRPr>
          </a:p>
        </p:txBody>
      </p:sp>
      <p:sp>
        <p:nvSpPr>
          <p:cNvPr id="4" name="Rectangle 5"/>
          <p:cNvSpPr/>
          <p:nvPr/>
        </p:nvSpPr>
        <p:spPr>
          <a:xfrm>
            <a:off x="126995" y="184327"/>
            <a:ext cx="11938023" cy="716401"/>
          </a:xfrm>
          <a:prstGeom prst="rect">
            <a:avLst/>
          </a:prstGeom>
          <a:solidFill>
            <a:srgbClr val="000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solidFill>
                  <a:prstClr val="white"/>
                </a:solidFill>
              </a:rPr>
              <a:t>ASSIGNMENT OF TAX INSPECTORS</a:t>
            </a:r>
            <a:endParaRPr lang="tr-TR" sz="2400" dirty="0">
              <a:solidFill>
                <a:prstClr val="white"/>
              </a:solidFill>
            </a:endParaRPr>
          </a:p>
        </p:txBody>
      </p:sp>
      <p:sp>
        <p:nvSpPr>
          <p:cNvPr id="5" name="Rectangle 4"/>
          <p:cNvSpPr/>
          <p:nvPr/>
        </p:nvSpPr>
        <p:spPr>
          <a:xfrm>
            <a:off x="117619" y="6457371"/>
            <a:ext cx="11947392" cy="232899"/>
          </a:xfrm>
          <a:prstGeom prst="rect">
            <a:avLst/>
          </a:prstGeom>
          <a:solidFill>
            <a:srgbClr val="000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pic>
        <p:nvPicPr>
          <p:cNvPr id="6"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620" y="5951714"/>
            <a:ext cx="700528" cy="738546"/>
          </a:xfrm>
          <a:prstGeom prst="rect">
            <a:avLst/>
          </a:prstGeom>
        </p:spPr>
      </p:pic>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619" y="995978"/>
            <a:ext cx="3098800" cy="2355850"/>
          </a:xfrm>
          <a:prstGeom prst="rect">
            <a:avLst/>
          </a:prstGeom>
        </p:spPr>
      </p:pic>
      <p:sp>
        <p:nvSpPr>
          <p:cNvPr id="8" name="Metin kutusu 7"/>
          <p:cNvSpPr txBox="1"/>
          <p:nvPr/>
        </p:nvSpPr>
        <p:spPr>
          <a:xfrm>
            <a:off x="4286250" y="2097698"/>
            <a:ext cx="4886325" cy="1477328"/>
          </a:xfrm>
          <a:prstGeom prst="rect">
            <a:avLst/>
          </a:prstGeom>
          <a:noFill/>
        </p:spPr>
        <p:txBody>
          <a:bodyPr wrap="square" rtlCol="0">
            <a:spAutoFit/>
          </a:bodyPr>
          <a:lstStyle/>
          <a:p>
            <a:r>
              <a:rPr lang="en-US" dirty="0" smtClean="0">
                <a:solidFill>
                  <a:prstClr val="black"/>
                </a:solidFill>
                <a:latin typeface="TimesNewRomanPSMT"/>
              </a:rPr>
              <a:t>Request for audit staff</a:t>
            </a:r>
          </a:p>
          <a:p>
            <a:endParaRPr lang="tr-TR" dirty="0">
              <a:solidFill>
                <a:prstClr val="black"/>
              </a:solidFill>
              <a:latin typeface="TimesNewRomanPSMT"/>
            </a:endParaRPr>
          </a:p>
          <a:p>
            <a:endParaRPr lang="tr-TR" dirty="0" smtClean="0">
              <a:solidFill>
                <a:prstClr val="black"/>
              </a:solidFill>
              <a:latin typeface="TimesNewRomanPSMT"/>
            </a:endParaRPr>
          </a:p>
          <a:p>
            <a:endParaRPr lang="tr-TR" dirty="0">
              <a:solidFill>
                <a:prstClr val="black"/>
              </a:solidFill>
              <a:latin typeface="TimesNewRomanPSMT"/>
            </a:endParaRPr>
          </a:p>
          <a:p>
            <a:r>
              <a:rPr lang="en-US" dirty="0" smtClean="0">
                <a:solidFill>
                  <a:prstClr val="black"/>
                </a:solidFill>
                <a:latin typeface="TimesNewRomanPSMT"/>
              </a:rPr>
              <a:t>Tax Inspector Assigned</a:t>
            </a:r>
            <a:endParaRPr lang="en-US" dirty="0">
              <a:solidFill>
                <a:prstClr val="black"/>
              </a:solidFill>
              <a:latin typeface="TimesNewRomanPSMT"/>
            </a:endParaRPr>
          </a:p>
        </p:txBody>
      </p:sp>
      <p:pic>
        <p:nvPicPr>
          <p:cNvPr id="9" name="Resim 8"/>
          <p:cNvPicPr>
            <a:picLocks noChangeAspect="1"/>
          </p:cNvPicPr>
          <p:nvPr/>
        </p:nvPicPr>
        <p:blipFill>
          <a:blip r:embed="rId4"/>
          <a:stretch>
            <a:fillRect/>
          </a:stretch>
        </p:blipFill>
        <p:spPr>
          <a:xfrm>
            <a:off x="9480406" y="1227753"/>
            <a:ext cx="2105025" cy="2124075"/>
          </a:xfrm>
          <a:prstGeom prst="rect">
            <a:avLst/>
          </a:prstGeom>
        </p:spPr>
      </p:pic>
    </p:spTree>
    <p:extLst>
      <p:ext uri="{BB962C8B-B14F-4D97-AF65-F5344CB8AC3E}">
        <p14:creationId xmlns:p14="http://schemas.microsoft.com/office/powerpoint/2010/main" val="5192583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885245" y="1326143"/>
            <a:ext cx="10270435" cy="400110"/>
          </a:xfrm>
          <a:prstGeom prst="rect">
            <a:avLst/>
          </a:prstGeom>
        </p:spPr>
        <p:txBody>
          <a:bodyPr wrap="square">
            <a:spAutoFit/>
          </a:bodyPr>
          <a:lstStyle/>
          <a:p>
            <a:pPr marL="342900" indent="-342900" algn="just" eaLnBrk="0" fontAlgn="base" hangingPunct="0">
              <a:spcBef>
                <a:spcPct val="20000"/>
              </a:spcBef>
              <a:spcAft>
                <a:spcPct val="0"/>
              </a:spcAft>
            </a:pPr>
            <a:r>
              <a:rPr lang="tr-TR" sz="2000" b="1" dirty="0" smtClean="0">
                <a:solidFill>
                  <a:srgbClr val="000066"/>
                </a:solidFill>
                <a:latin typeface="Arial" pitchFamily="34" charset="0"/>
              </a:rPr>
              <a:t>     </a:t>
            </a:r>
            <a:endParaRPr lang="tr-TR" sz="2000" dirty="0">
              <a:solidFill>
                <a:prstClr val="black"/>
              </a:solidFill>
              <a:latin typeface="Arial" pitchFamily="34" charset="0"/>
            </a:endParaRPr>
          </a:p>
        </p:txBody>
      </p:sp>
      <p:sp>
        <p:nvSpPr>
          <p:cNvPr id="4" name="Rectangle 5"/>
          <p:cNvSpPr/>
          <p:nvPr/>
        </p:nvSpPr>
        <p:spPr>
          <a:xfrm>
            <a:off x="126995" y="184327"/>
            <a:ext cx="11938023" cy="716401"/>
          </a:xfrm>
          <a:prstGeom prst="rect">
            <a:avLst/>
          </a:prstGeom>
          <a:solidFill>
            <a:srgbClr val="000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white"/>
                </a:solidFill>
              </a:rPr>
              <a:t>FINDINGS ON PREDICATE OFFENSE IN THE REPORT</a:t>
            </a:r>
            <a:endParaRPr lang="tr-TR" sz="2400" dirty="0">
              <a:solidFill>
                <a:prstClr val="white"/>
              </a:solidFill>
            </a:endParaRPr>
          </a:p>
        </p:txBody>
      </p:sp>
      <p:sp>
        <p:nvSpPr>
          <p:cNvPr id="5" name="Rectangle 4"/>
          <p:cNvSpPr/>
          <p:nvPr/>
        </p:nvSpPr>
        <p:spPr>
          <a:xfrm>
            <a:off x="117619" y="6457371"/>
            <a:ext cx="11947392" cy="232899"/>
          </a:xfrm>
          <a:prstGeom prst="rect">
            <a:avLst/>
          </a:prstGeom>
          <a:solidFill>
            <a:srgbClr val="000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pic>
        <p:nvPicPr>
          <p:cNvPr id="6"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620" y="5951714"/>
            <a:ext cx="700528" cy="738546"/>
          </a:xfrm>
          <a:prstGeom prst="rect">
            <a:avLst/>
          </a:prstGeom>
        </p:spPr>
      </p:pic>
      <p:sp>
        <p:nvSpPr>
          <p:cNvPr id="2" name="Metin kutusu 1"/>
          <p:cNvSpPr txBox="1"/>
          <p:nvPr/>
        </p:nvSpPr>
        <p:spPr>
          <a:xfrm>
            <a:off x="1192696" y="1526198"/>
            <a:ext cx="10217426" cy="3693319"/>
          </a:xfrm>
          <a:prstGeom prst="rect">
            <a:avLst/>
          </a:prstGeom>
          <a:noFill/>
        </p:spPr>
        <p:txBody>
          <a:bodyPr wrap="square" rtlCol="0">
            <a:spAutoFit/>
          </a:bodyPr>
          <a:lstStyle/>
          <a:p>
            <a:r>
              <a:rPr lang="en-US" b="1" u="sng" dirty="0">
                <a:latin typeface="TimesNewRomanPSMT"/>
              </a:rPr>
              <a:t>Findings made in the </a:t>
            </a:r>
            <a:r>
              <a:rPr lang="tr-TR" b="1" u="sng" dirty="0" smtClean="0">
                <a:latin typeface="TimesNewRomanPSMT"/>
              </a:rPr>
              <a:t>Tax </a:t>
            </a:r>
            <a:r>
              <a:rPr lang="tr-TR" b="1" u="sng" dirty="0" err="1" smtClean="0">
                <a:latin typeface="TimesNewRomanPSMT"/>
              </a:rPr>
              <a:t>Technique</a:t>
            </a:r>
            <a:r>
              <a:rPr lang="tr-TR" b="1" u="sng" dirty="0" smtClean="0">
                <a:latin typeface="TimesNewRomanPSMT"/>
              </a:rPr>
              <a:t> Report</a:t>
            </a:r>
            <a:r>
              <a:rPr lang="en-US" b="1" u="sng" dirty="0" smtClean="0">
                <a:latin typeface="TimesNewRomanPSMT"/>
              </a:rPr>
              <a:t> </a:t>
            </a:r>
            <a:r>
              <a:rPr lang="en-US" b="1" u="sng" dirty="0">
                <a:latin typeface="TimesNewRomanPSMT"/>
              </a:rPr>
              <a:t>on </a:t>
            </a:r>
            <a:r>
              <a:rPr lang="en-US" b="1" u="sng" dirty="0" smtClean="0">
                <a:latin typeface="TimesNewRomanPSMT"/>
              </a:rPr>
              <a:t>M</a:t>
            </a:r>
            <a:r>
              <a:rPr lang="tr-TR" b="1" u="sng" dirty="0" smtClean="0">
                <a:latin typeface="TimesNewRomanPSMT"/>
              </a:rPr>
              <a:t>r.</a:t>
            </a:r>
            <a:r>
              <a:rPr lang="en-US" b="1" u="sng" dirty="0" smtClean="0">
                <a:latin typeface="TimesNewRomanPSMT"/>
              </a:rPr>
              <a:t> </a:t>
            </a:r>
            <a:r>
              <a:rPr lang="en-US" b="1" u="sng" dirty="0">
                <a:latin typeface="TimesNewRomanPSMT"/>
              </a:rPr>
              <a:t>M:</a:t>
            </a:r>
            <a:endParaRPr lang="tr-TR" dirty="0">
              <a:latin typeface="TimesNewRomanPSMT"/>
            </a:endParaRPr>
          </a:p>
          <a:p>
            <a:endParaRPr lang="tr-TR" dirty="0" smtClean="0">
              <a:latin typeface="TimesNewRomanPSMT"/>
            </a:endParaRPr>
          </a:p>
          <a:p>
            <a:r>
              <a:rPr lang="en-US" dirty="0" smtClean="0">
                <a:latin typeface="TimesNewRomanPSMT"/>
              </a:rPr>
              <a:t>XX.06.2011-YY.09.2011 </a:t>
            </a:r>
            <a:r>
              <a:rPr lang="en-US" dirty="0">
                <a:latin typeface="TimesNewRomanPSMT"/>
              </a:rPr>
              <a:t>did not establish transactions in its own activity </a:t>
            </a:r>
            <a:r>
              <a:rPr lang="en-US" dirty="0" smtClean="0">
                <a:latin typeface="TimesNewRomanPSMT"/>
              </a:rPr>
              <a:t>type</a:t>
            </a:r>
            <a:endParaRPr lang="tr-TR" dirty="0" smtClean="0">
              <a:latin typeface="TimesNewRomanPSMT"/>
            </a:endParaRPr>
          </a:p>
          <a:p>
            <a:endParaRPr lang="tr-TR" dirty="0">
              <a:latin typeface="TimesNewRomanPSMT"/>
            </a:endParaRPr>
          </a:p>
          <a:p>
            <a:r>
              <a:rPr lang="en-US" dirty="0">
                <a:latin typeface="TimesNewRomanPSMT"/>
              </a:rPr>
              <a:t>Selling </a:t>
            </a:r>
            <a:r>
              <a:rPr lang="tr-TR" dirty="0" err="1" smtClean="0">
                <a:latin typeface="TimesNewRomanPSMT"/>
              </a:rPr>
              <a:t>airtime</a:t>
            </a:r>
            <a:r>
              <a:rPr lang="tr-TR" dirty="0" smtClean="0">
                <a:latin typeface="TimesNewRomanPSMT"/>
              </a:rPr>
              <a:t> </a:t>
            </a:r>
            <a:r>
              <a:rPr lang="tr-TR" dirty="0" err="1" smtClean="0">
                <a:latin typeface="TimesNewRomanPSMT"/>
              </a:rPr>
              <a:t>minutes</a:t>
            </a:r>
            <a:r>
              <a:rPr lang="en-US" dirty="0" smtClean="0">
                <a:latin typeface="TimesNewRomanPSMT"/>
              </a:rPr>
              <a:t> </a:t>
            </a:r>
            <a:r>
              <a:rPr lang="en-US" dirty="0">
                <a:latin typeface="TimesNewRomanPSMT"/>
              </a:rPr>
              <a:t>in order to </a:t>
            </a:r>
            <a:r>
              <a:rPr lang="tr-TR" dirty="0" err="1" smtClean="0">
                <a:latin typeface="TimesNewRomanPSMT"/>
              </a:rPr>
              <a:t>conceal</a:t>
            </a:r>
            <a:r>
              <a:rPr lang="en-US" dirty="0" smtClean="0">
                <a:latin typeface="TimesNewRomanPSMT"/>
              </a:rPr>
              <a:t> </a:t>
            </a:r>
            <a:r>
              <a:rPr lang="en-US" dirty="0">
                <a:latin typeface="TimesNewRomanPSMT"/>
              </a:rPr>
              <a:t>his </a:t>
            </a:r>
            <a:r>
              <a:rPr lang="tr-TR" dirty="0" err="1" smtClean="0">
                <a:latin typeface="TimesNewRomanPSMT"/>
              </a:rPr>
              <a:t>usury</a:t>
            </a:r>
            <a:r>
              <a:rPr lang="en-US" dirty="0" smtClean="0">
                <a:latin typeface="TimesNewRomanPSMT"/>
              </a:rPr>
              <a:t> activities</a:t>
            </a:r>
            <a:endParaRPr lang="tr-TR" dirty="0" smtClean="0">
              <a:latin typeface="TimesNewRomanPSMT"/>
            </a:endParaRPr>
          </a:p>
          <a:p>
            <a:endParaRPr lang="tr-TR" dirty="0" smtClean="0">
              <a:latin typeface="TimesNewRomanPSMT"/>
            </a:endParaRPr>
          </a:p>
          <a:p>
            <a:r>
              <a:rPr lang="en-US" dirty="0">
                <a:latin typeface="TimesNewRomanPSMT"/>
              </a:rPr>
              <a:t>Total amount </a:t>
            </a:r>
            <a:r>
              <a:rPr lang="tr-TR" dirty="0" smtClean="0">
                <a:latin typeface="TimesNewRomanPSMT"/>
              </a:rPr>
              <a:t>$ </a:t>
            </a:r>
            <a:r>
              <a:rPr lang="en-US" dirty="0" smtClean="0">
                <a:latin typeface="TimesNewRomanPSMT"/>
              </a:rPr>
              <a:t>50.000 </a:t>
            </a:r>
            <a:r>
              <a:rPr lang="en-US" dirty="0">
                <a:latin typeface="TimesNewRomanPSMT"/>
              </a:rPr>
              <a:t>from </a:t>
            </a:r>
            <a:r>
              <a:rPr lang="tr-TR" dirty="0" smtClean="0">
                <a:latin typeface="TimesNewRomanPSMT"/>
              </a:rPr>
              <a:t>POS</a:t>
            </a:r>
            <a:r>
              <a:rPr lang="en-US" dirty="0" smtClean="0">
                <a:latin typeface="TimesNewRomanPSMT"/>
              </a:rPr>
              <a:t> </a:t>
            </a:r>
            <a:r>
              <a:rPr lang="en-US" dirty="0">
                <a:latin typeface="TimesNewRomanPSMT"/>
              </a:rPr>
              <a:t>devices in 3 months </a:t>
            </a:r>
            <a:endParaRPr lang="tr-TR" dirty="0" smtClean="0">
              <a:latin typeface="TimesNewRomanPSMT"/>
            </a:endParaRPr>
          </a:p>
          <a:p>
            <a:endParaRPr lang="tr-TR" dirty="0" smtClean="0">
              <a:latin typeface="TimesNewRomanPSMT"/>
            </a:endParaRPr>
          </a:p>
          <a:p>
            <a:r>
              <a:rPr lang="en-US" dirty="0" smtClean="0">
                <a:latin typeface="TimesNewRomanPSMT"/>
              </a:rPr>
              <a:t>2</a:t>
            </a:r>
            <a:r>
              <a:rPr lang="en-US" dirty="0">
                <a:latin typeface="TimesNewRomanPSMT"/>
              </a:rPr>
              <a:t>% COMMISSION from individuals in need of </a:t>
            </a:r>
            <a:r>
              <a:rPr lang="en-US" dirty="0" smtClean="0">
                <a:latin typeface="TimesNewRomanPSMT"/>
              </a:rPr>
              <a:t>cash</a:t>
            </a:r>
            <a:endParaRPr lang="tr-TR" dirty="0" smtClean="0">
              <a:latin typeface="TimesNewRomanPSMT"/>
            </a:endParaRPr>
          </a:p>
          <a:p>
            <a:endParaRPr lang="tr-TR" b="1" u="sng" dirty="0">
              <a:latin typeface="TimesNewRomanPSMT"/>
            </a:endParaRPr>
          </a:p>
          <a:p>
            <a:r>
              <a:rPr lang="en-US" b="1" u="sng" dirty="0">
                <a:latin typeface="TimesNewRomanPSMT"/>
              </a:rPr>
              <a:t>Taxpayer's required income tax base </a:t>
            </a:r>
            <a:r>
              <a:rPr lang="tr-TR" b="1" u="sng" dirty="0" smtClean="0">
                <a:latin typeface="TimesNewRomanPSMT"/>
              </a:rPr>
              <a:t>$ </a:t>
            </a:r>
            <a:r>
              <a:rPr lang="en-US" b="1" u="sng" dirty="0" smtClean="0">
                <a:latin typeface="TimesNewRomanPSMT"/>
              </a:rPr>
              <a:t>1.000 </a:t>
            </a:r>
            <a:r>
              <a:rPr lang="en-US" b="1" u="sng" dirty="0">
                <a:latin typeface="TimesNewRomanPSMT"/>
              </a:rPr>
              <a:t>commission income from </a:t>
            </a:r>
            <a:r>
              <a:rPr lang="tr-TR" b="1" u="sng" dirty="0" smtClean="0">
                <a:latin typeface="TimesNewRomanPSMT"/>
              </a:rPr>
              <a:t>POS</a:t>
            </a:r>
            <a:r>
              <a:rPr lang="en-US" b="1" u="sng" dirty="0" smtClean="0">
                <a:latin typeface="TimesNewRomanPSMT"/>
              </a:rPr>
              <a:t> </a:t>
            </a:r>
            <a:r>
              <a:rPr lang="en-US" b="1" u="sng" dirty="0">
                <a:latin typeface="TimesNewRomanPSMT"/>
              </a:rPr>
              <a:t>usury activity</a:t>
            </a:r>
            <a:endParaRPr lang="tr-TR" b="1" u="sng" dirty="0" smtClean="0">
              <a:latin typeface="TimesNewRomanPSMT"/>
            </a:endParaRPr>
          </a:p>
          <a:p>
            <a:endParaRPr lang="tr-TR" b="1" u="sng" dirty="0"/>
          </a:p>
          <a:p>
            <a:endParaRPr lang="tr-TR" b="1" u="sng" dirty="0"/>
          </a:p>
        </p:txBody>
      </p:sp>
    </p:spTree>
    <p:extLst>
      <p:ext uri="{BB962C8B-B14F-4D97-AF65-F5344CB8AC3E}">
        <p14:creationId xmlns:p14="http://schemas.microsoft.com/office/powerpoint/2010/main" val="3406626441"/>
      </p:ext>
    </p:extLst>
  </p:cSld>
  <p:clrMapOvr>
    <a:masterClrMapping/>
  </p:clrMapOvr>
  <p:timing>
    <p:tnLst>
      <p:par>
        <p:cTn id="1" dur="indefinite" restart="never" nodeType="tmRoot"/>
      </p:par>
    </p:tnLst>
  </p:timing>
</p:sld>
</file>

<file path=ppt/theme/theme1.xml><?xml version="1.0" encoding="utf-8"?>
<a:theme xmlns:a="http://schemas.openxmlformats.org/drawingml/2006/main" name="Özel Tasarı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4924</TotalTime>
  <Words>1104</Words>
  <Application>Microsoft Office PowerPoint</Application>
  <PresentationFormat>Geniş ekran</PresentationFormat>
  <Paragraphs>134</Paragraphs>
  <Slides>15</Slides>
  <Notes>3</Notes>
  <HiddenSlides>0</HiddenSlides>
  <MMClips>0</MMClips>
  <ScaleCrop>false</ScaleCrop>
  <HeadingPairs>
    <vt:vector size="6" baseType="variant">
      <vt:variant>
        <vt:lpstr>Kullanılan Yazı Tipleri</vt:lpstr>
      </vt:variant>
      <vt:variant>
        <vt:i4>5</vt:i4>
      </vt:variant>
      <vt:variant>
        <vt:lpstr>Tema</vt:lpstr>
      </vt:variant>
      <vt:variant>
        <vt:i4>4</vt:i4>
      </vt:variant>
      <vt:variant>
        <vt:lpstr>Slayt Başlıkları</vt:lpstr>
      </vt:variant>
      <vt:variant>
        <vt:i4>15</vt:i4>
      </vt:variant>
    </vt:vector>
  </HeadingPairs>
  <TitlesOfParts>
    <vt:vector size="24" baseType="lpstr">
      <vt:lpstr>Arial</vt:lpstr>
      <vt:lpstr>Calibri</vt:lpstr>
      <vt:lpstr>Calibri Light</vt:lpstr>
      <vt:lpstr>Times New Roman</vt:lpstr>
      <vt:lpstr>TimesNewRomanPSMT</vt:lpstr>
      <vt:lpstr>Özel Tasarım</vt:lpstr>
      <vt:lpstr>Ofis Teması</vt:lpstr>
      <vt:lpstr>1_Office Theme</vt:lpstr>
      <vt:lpstr>1_Ofis Teması</vt:lpstr>
      <vt:lpstr>CASE STUDY</vt:lpstr>
      <vt:lpstr>BIG DATA ANALYSIS</vt:lpstr>
      <vt:lpstr>BIG DATA ANALYSIS</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Celal ŞAHİN (Kurul Başkan Yardımcısı)</dc:creator>
  <cp:lastModifiedBy>Celal ŞAHİN</cp:lastModifiedBy>
  <cp:revision>380</cp:revision>
  <dcterms:created xsi:type="dcterms:W3CDTF">2014-10-22T08:01:19Z</dcterms:created>
  <dcterms:modified xsi:type="dcterms:W3CDTF">2024-05-28T15:04:21Z</dcterms:modified>
</cp:coreProperties>
</file>