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700" r:id="rId2"/>
  </p:sldMasterIdLst>
  <p:notesMasterIdLst>
    <p:notesMasterId r:id="rId13"/>
  </p:notesMasterIdLst>
  <p:handoutMasterIdLst>
    <p:handoutMasterId r:id="rId14"/>
  </p:handoutMasterIdLst>
  <p:sldIdLst>
    <p:sldId id="612" r:id="rId3"/>
    <p:sldId id="644" r:id="rId4"/>
    <p:sldId id="645" r:id="rId5"/>
    <p:sldId id="646" r:id="rId6"/>
    <p:sldId id="648" r:id="rId7"/>
    <p:sldId id="647" r:id="rId8"/>
    <p:sldId id="652" r:id="rId9"/>
    <p:sldId id="649" r:id="rId10"/>
    <p:sldId id="651" r:id="rId11"/>
    <p:sldId id="637" r:id="rId12"/>
  </p:sldIdLst>
  <p:sldSz cx="12192000" cy="6858000"/>
  <p:notesSz cx="6797675" cy="9926638"/>
  <p:defaultTextStyle>
    <a:defPPr>
      <a:defRPr lang="zh-HK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1A4"/>
    <a:srgbClr val="1A7678"/>
    <a:srgbClr val="4C7F86"/>
    <a:srgbClr val="8A4F2A"/>
    <a:srgbClr val="A23412"/>
    <a:srgbClr val="814509"/>
    <a:srgbClr val="823408"/>
    <a:srgbClr val="5F0505"/>
    <a:srgbClr val="644C00"/>
    <a:srgbClr val="76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1" autoAdjust="0"/>
    <p:restoredTop sz="90454" autoAdjust="0"/>
  </p:normalViewPr>
  <p:slideViewPr>
    <p:cSldViewPr showGuides="1">
      <p:cViewPr varScale="1">
        <p:scale>
          <a:sx n="96" d="100"/>
          <a:sy n="96" d="100"/>
        </p:scale>
        <p:origin x="7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996" y="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C63D1-2E27-411C-890E-E3020DD3CE29}" type="doc">
      <dgm:prSet loTypeId="urn:microsoft.com/office/officeart/2005/8/layout/cycle6" loCatId="cycle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B2E6DBE-E801-4A46-8B51-98A311350A7C}">
      <dgm:prSet phldrT="[文字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Smuggling</a:t>
          </a:r>
          <a:endParaRPr lang="zh-TW" alt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DC3DF0-4F60-4925-8A2F-3CB422479F63}" type="parTrans" cxnId="{5D1444D5-5CC5-40AD-9DEB-604485952F1B}">
      <dgm:prSet/>
      <dgm:spPr/>
      <dgm:t>
        <a:bodyPr/>
        <a:lstStyle/>
        <a:p>
          <a:endParaRPr lang="zh-TW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B8776-E4B2-4398-8338-1A156490013A}" type="sibTrans" cxnId="{5D1444D5-5CC5-40AD-9DEB-604485952F1B}">
      <dgm:prSet/>
      <dgm:spPr/>
      <dgm:t>
        <a:bodyPr/>
        <a:lstStyle/>
        <a:p>
          <a:endParaRPr lang="zh-TW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6A5182-FB67-48F2-AB18-CC81145DEEFB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Money Laundering</a:t>
          </a:r>
          <a:endParaRPr lang="zh-TW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9976E-264C-443E-ABCE-C51BEF4B810B}" type="parTrans" cxnId="{160CAFD9-2EC1-4F78-A8B7-3A854E280F85}">
      <dgm:prSet/>
      <dgm:spPr/>
      <dgm:t>
        <a:bodyPr/>
        <a:lstStyle/>
        <a:p>
          <a:endParaRPr lang="zh-TW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DFDC0-807A-4151-8B99-B81DCE09AE6F}" type="sibTrans" cxnId="{160CAFD9-2EC1-4F78-A8B7-3A854E280F85}">
      <dgm:prSet/>
      <dgm:spPr/>
      <dgm:t>
        <a:bodyPr/>
        <a:lstStyle/>
        <a:p>
          <a:endParaRPr lang="zh-TW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0050E-53BA-4515-8BD8-A705B17048D5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Intellectual Property Rights Infringement</a:t>
          </a:r>
          <a:endParaRPr lang="zh-TW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BC747-388F-4357-825B-7B80E17330CA}" type="parTrans" cxnId="{AA0462C3-0888-4D38-99E9-9EA3F16BB3C1}">
      <dgm:prSet/>
      <dgm:spPr/>
      <dgm:t>
        <a:bodyPr/>
        <a:lstStyle/>
        <a:p>
          <a:endParaRPr lang="zh-TW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4688F-FDE1-4930-A26D-2AB8C4C08FF9}" type="sibTrans" cxnId="{AA0462C3-0888-4D38-99E9-9EA3F16BB3C1}">
      <dgm:prSet/>
      <dgm:spPr/>
      <dgm:t>
        <a:bodyPr/>
        <a:lstStyle/>
        <a:p>
          <a:endParaRPr lang="zh-TW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EC4E50-5C74-434E-8A15-E9B33059BB0D}">
      <dgm:prSet custT="1"/>
      <dgm:spPr>
        <a:solidFill>
          <a:srgbClr val="24A1A4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Illicit trade of Dutiable Goods</a:t>
          </a:r>
          <a:endParaRPr lang="zh-TW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D8C7C-237D-4AF6-AF45-1A8BCB632479}" type="parTrans" cxnId="{D8668397-6630-481C-8F24-1D0FA34C7DF2}">
      <dgm:prSet/>
      <dgm:spPr/>
      <dgm:t>
        <a:bodyPr/>
        <a:lstStyle/>
        <a:p>
          <a:endParaRPr lang="zh-TW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15D815-B20A-4725-99EC-F1B12429A341}" type="sibTrans" cxnId="{D8668397-6630-481C-8F24-1D0FA34C7DF2}">
      <dgm:prSet/>
      <dgm:spPr/>
      <dgm:t>
        <a:bodyPr/>
        <a:lstStyle/>
        <a:p>
          <a:endParaRPr lang="zh-TW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906B17-7B28-4594-9545-671329588510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Drug Trafficking</a:t>
          </a:r>
          <a:endParaRPr lang="zh-TW" alt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9487C-B21B-433F-AF8B-4D115F2F937A}" type="parTrans" cxnId="{749ABF1F-76EE-459B-8413-368DF51ABD5E}">
      <dgm:prSet/>
      <dgm:spPr/>
      <dgm:t>
        <a:bodyPr/>
        <a:lstStyle/>
        <a:p>
          <a:endParaRPr lang="zh-TW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E41D1-1933-47BF-A5FD-ED72D8B7243F}" type="sibTrans" cxnId="{749ABF1F-76EE-459B-8413-368DF51ABD5E}">
      <dgm:prSet/>
      <dgm:spPr/>
      <dgm:t>
        <a:bodyPr/>
        <a:lstStyle/>
        <a:p>
          <a:endParaRPr lang="zh-TW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5F4DC-36E3-42FD-9E6F-83B27D0D3660}" type="pres">
      <dgm:prSet presAssocID="{617C63D1-2E27-411C-890E-E3020DD3CE29}" presName="cycle" presStyleCnt="0">
        <dgm:presLayoutVars>
          <dgm:dir/>
          <dgm:resizeHandles val="exact"/>
        </dgm:presLayoutVars>
      </dgm:prSet>
      <dgm:spPr/>
    </dgm:pt>
    <dgm:pt modelId="{6F6D0DD4-6AF5-48FB-91EB-34915515AA05}" type="pres">
      <dgm:prSet presAssocID="{6B2E6DBE-E801-4A46-8B51-98A311350A7C}" presName="node" presStyleLbl="node1" presStyleIdx="0" presStyleCnt="5" custScaleX="132080" custScaleY="101600" custRadScaleRad="95784">
        <dgm:presLayoutVars>
          <dgm:bulletEnabled val="1"/>
        </dgm:presLayoutVars>
      </dgm:prSet>
      <dgm:spPr/>
    </dgm:pt>
    <dgm:pt modelId="{CC571AE3-AD1A-4CC5-B6BD-AA3033535847}" type="pres">
      <dgm:prSet presAssocID="{6B2E6DBE-E801-4A46-8B51-98A311350A7C}" presName="spNode" presStyleCnt="0"/>
      <dgm:spPr/>
    </dgm:pt>
    <dgm:pt modelId="{5046C49F-A3EA-42D5-A8A8-02D9D831270E}" type="pres">
      <dgm:prSet presAssocID="{0FBB8776-E4B2-4398-8338-1A156490013A}" presName="sibTrans" presStyleLbl="sibTrans1D1" presStyleIdx="0" presStyleCnt="5"/>
      <dgm:spPr/>
    </dgm:pt>
    <dgm:pt modelId="{DF89CC88-2427-4739-8D0F-34BD7C5B0AD9}" type="pres">
      <dgm:prSet presAssocID="{63906B17-7B28-4594-9545-671329588510}" presName="node" presStyleLbl="node1" presStyleIdx="1" presStyleCnt="5" custScaleX="132080" custScaleY="101600" custRadScaleRad="100650" custRadScaleInc="30814">
        <dgm:presLayoutVars>
          <dgm:bulletEnabled val="1"/>
        </dgm:presLayoutVars>
      </dgm:prSet>
      <dgm:spPr/>
    </dgm:pt>
    <dgm:pt modelId="{04689BD2-7041-4F40-97E5-5CE197B489FD}" type="pres">
      <dgm:prSet presAssocID="{63906B17-7B28-4594-9545-671329588510}" presName="spNode" presStyleCnt="0"/>
      <dgm:spPr/>
    </dgm:pt>
    <dgm:pt modelId="{7EB3C096-6E5C-467C-9EA8-67DB0E81C149}" type="pres">
      <dgm:prSet presAssocID="{8EBE41D1-1933-47BF-A5FD-ED72D8B7243F}" presName="sibTrans" presStyleLbl="sibTrans1D1" presStyleIdx="1" presStyleCnt="5"/>
      <dgm:spPr/>
    </dgm:pt>
    <dgm:pt modelId="{C4F2E6D5-55B6-4633-AD01-55780BB1569A}" type="pres">
      <dgm:prSet presAssocID="{FD6A5182-FB67-48F2-AB18-CC81145DEEFB}" presName="node" presStyleLbl="node1" presStyleIdx="2" presStyleCnt="5" custScaleX="132080" custScaleY="101600" custRadScaleRad="96869" custRadScaleInc="-6903">
        <dgm:presLayoutVars>
          <dgm:bulletEnabled val="1"/>
        </dgm:presLayoutVars>
      </dgm:prSet>
      <dgm:spPr/>
    </dgm:pt>
    <dgm:pt modelId="{14EE209B-A842-46DB-9C96-D52E567D49F4}" type="pres">
      <dgm:prSet presAssocID="{FD6A5182-FB67-48F2-AB18-CC81145DEEFB}" presName="spNode" presStyleCnt="0"/>
      <dgm:spPr/>
    </dgm:pt>
    <dgm:pt modelId="{2C60A209-FBBD-4344-A62F-216CCC988906}" type="pres">
      <dgm:prSet presAssocID="{C8EDFDC0-807A-4151-8B99-B81DCE09AE6F}" presName="sibTrans" presStyleLbl="sibTrans1D1" presStyleIdx="2" presStyleCnt="5"/>
      <dgm:spPr/>
    </dgm:pt>
    <dgm:pt modelId="{D41FDCCA-52D7-49CC-A9E7-A29BAAD5EE59}" type="pres">
      <dgm:prSet presAssocID="{3D40050E-53BA-4515-8BD8-A705B17048D5}" presName="node" presStyleLbl="node1" presStyleIdx="3" presStyleCnt="5" custScaleX="132080" custScaleY="101600" custRadScaleRad="95875" custRadScaleInc="3669">
        <dgm:presLayoutVars>
          <dgm:bulletEnabled val="1"/>
        </dgm:presLayoutVars>
      </dgm:prSet>
      <dgm:spPr/>
    </dgm:pt>
    <dgm:pt modelId="{23706423-59D9-421E-BE46-FFE241FF7527}" type="pres">
      <dgm:prSet presAssocID="{3D40050E-53BA-4515-8BD8-A705B17048D5}" presName="spNode" presStyleCnt="0"/>
      <dgm:spPr/>
    </dgm:pt>
    <dgm:pt modelId="{B345EC6E-5F9F-4FB0-8C36-704B46441036}" type="pres">
      <dgm:prSet presAssocID="{B334688F-FDE1-4930-A26D-2AB8C4C08FF9}" presName="sibTrans" presStyleLbl="sibTrans1D1" presStyleIdx="3" presStyleCnt="5"/>
      <dgm:spPr/>
    </dgm:pt>
    <dgm:pt modelId="{299837D3-1ABF-4F32-9012-236CD272E938}" type="pres">
      <dgm:prSet presAssocID="{EBEC4E50-5C74-434E-8A15-E9B33059BB0D}" presName="node" presStyleLbl="node1" presStyleIdx="4" presStyleCnt="5" custScaleX="132080" custScaleY="101600">
        <dgm:presLayoutVars>
          <dgm:bulletEnabled val="1"/>
        </dgm:presLayoutVars>
      </dgm:prSet>
      <dgm:spPr/>
    </dgm:pt>
    <dgm:pt modelId="{72E727A7-ABFF-4328-BEB6-1329C863F899}" type="pres">
      <dgm:prSet presAssocID="{EBEC4E50-5C74-434E-8A15-E9B33059BB0D}" presName="spNode" presStyleCnt="0"/>
      <dgm:spPr/>
    </dgm:pt>
    <dgm:pt modelId="{88F158AD-AF80-4427-8133-A3EE9BBA9498}" type="pres">
      <dgm:prSet presAssocID="{1D15D815-B20A-4725-99EC-F1B12429A341}" presName="sibTrans" presStyleLbl="sibTrans1D1" presStyleIdx="4" presStyleCnt="5"/>
      <dgm:spPr/>
    </dgm:pt>
  </dgm:ptLst>
  <dgm:cxnLst>
    <dgm:cxn modelId="{DFD4CF11-A7E5-4D08-8DB2-2EA7666B1932}" type="presOf" srcId="{B334688F-FDE1-4930-A26D-2AB8C4C08FF9}" destId="{B345EC6E-5F9F-4FB0-8C36-704B46441036}" srcOrd="0" destOrd="0" presId="urn:microsoft.com/office/officeart/2005/8/layout/cycle6"/>
    <dgm:cxn modelId="{749ABF1F-76EE-459B-8413-368DF51ABD5E}" srcId="{617C63D1-2E27-411C-890E-E3020DD3CE29}" destId="{63906B17-7B28-4594-9545-671329588510}" srcOrd="1" destOrd="0" parTransId="{BE49487C-B21B-433F-AF8B-4D115F2F937A}" sibTransId="{8EBE41D1-1933-47BF-A5FD-ED72D8B7243F}"/>
    <dgm:cxn modelId="{A0797A20-9CD6-45C4-A907-B7B0B9BD4B18}" type="presOf" srcId="{3D40050E-53BA-4515-8BD8-A705B17048D5}" destId="{D41FDCCA-52D7-49CC-A9E7-A29BAAD5EE59}" srcOrd="0" destOrd="0" presId="urn:microsoft.com/office/officeart/2005/8/layout/cycle6"/>
    <dgm:cxn modelId="{1BA2FF30-33DB-4D2A-8135-5D6633CF1824}" type="presOf" srcId="{EBEC4E50-5C74-434E-8A15-E9B33059BB0D}" destId="{299837D3-1ABF-4F32-9012-236CD272E938}" srcOrd="0" destOrd="0" presId="urn:microsoft.com/office/officeart/2005/8/layout/cycle6"/>
    <dgm:cxn modelId="{4302913E-481B-4222-88FD-CA958B9F29A2}" type="presOf" srcId="{C8EDFDC0-807A-4151-8B99-B81DCE09AE6F}" destId="{2C60A209-FBBD-4344-A62F-216CCC988906}" srcOrd="0" destOrd="0" presId="urn:microsoft.com/office/officeart/2005/8/layout/cycle6"/>
    <dgm:cxn modelId="{C55F5944-E041-41EF-A6CB-8B7FE187CA32}" type="presOf" srcId="{0FBB8776-E4B2-4398-8338-1A156490013A}" destId="{5046C49F-A3EA-42D5-A8A8-02D9D831270E}" srcOrd="0" destOrd="0" presId="urn:microsoft.com/office/officeart/2005/8/layout/cycle6"/>
    <dgm:cxn modelId="{0A8EC964-5259-47D0-8422-6DDABE298507}" type="presOf" srcId="{8EBE41D1-1933-47BF-A5FD-ED72D8B7243F}" destId="{7EB3C096-6E5C-467C-9EA8-67DB0E81C149}" srcOrd="0" destOrd="0" presId="urn:microsoft.com/office/officeart/2005/8/layout/cycle6"/>
    <dgm:cxn modelId="{AC553E86-61DB-4BE9-B7D2-3A01C55A18F0}" type="presOf" srcId="{6B2E6DBE-E801-4A46-8B51-98A311350A7C}" destId="{6F6D0DD4-6AF5-48FB-91EB-34915515AA05}" srcOrd="0" destOrd="0" presId="urn:microsoft.com/office/officeart/2005/8/layout/cycle6"/>
    <dgm:cxn modelId="{68B7F790-7032-43A6-B619-518208C817F9}" type="presOf" srcId="{63906B17-7B28-4594-9545-671329588510}" destId="{DF89CC88-2427-4739-8D0F-34BD7C5B0AD9}" srcOrd="0" destOrd="0" presId="urn:microsoft.com/office/officeart/2005/8/layout/cycle6"/>
    <dgm:cxn modelId="{D8668397-6630-481C-8F24-1D0FA34C7DF2}" srcId="{617C63D1-2E27-411C-890E-E3020DD3CE29}" destId="{EBEC4E50-5C74-434E-8A15-E9B33059BB0D}" srcOrd="4" destOrd="0" parTransId="{A49D8C7C-237D-4AF6-AF45-1A8BCB632479}" sibTransId="{1D15D815-B20A-4725-99EC-F1B12429A341}"/>
    <dgm:cxn modelId="{873FA09D-84F9-4C8F-926A-C60EA4F40612}" type="presOf" srcId="{617C63D1-2E27-411C-890E-E3020DD3CE29}" destId="{B9A5F4DC-36E3-42FD-9E6F-83B27D0D3660}" srcOrd="0" destOrd="0" presId="urn:microsoft.com/office/officeart/2005/8/layout/cycle6"/>
    <dgm:cxn modelId="{A35B95B8-8564-44EA-BC3B-4757C34B10F9}" type="presOf" srcId="{FD6A5182-FB67-48F2-AB18-CC81145DEEFB}" destId="{C4F2E6D5-55B6-4633-AD01-55780BB1569A}" srcOrd="0" destOrd="0" presId="urn:microsoft.com/office/officeart/2005/8/layout/cycle6"/>
    <dgm:cxn modelId="{AA0462C3-0888-4D38-99E9-9EA3F16BB3C1}" srcId="{617C63D1-2E27-411C-890E-E3020DD3CE29}" destId="{3D40050E-53BA-4515-8BD8-A705B17048D5}" srcOrd="3" destOrd="0" parTransId="{BD0BC747-388F-4357-825B-7B80E17330CA}" sibTransId="{B334688F-FDE1-4930-A26D-2AB8C4C08FF9}"/>
    <dgm:cxn modelId="{5D1444D5-5CC5-40AD-9DEB-604485952F1B}" srcId="{617C63D1-2E27-411C-890E-E3020DD3CE29}" destId="{6B2E6DBE-E801-4A46-8B51-98A311350A7C}" srcOrd="0" destOrd="0" parTransId="{53DC3DF0-4F60-4925-8A2F-3CB422479F63}" sibTransId="{0FBB8776-E4B2-4398-8338-1A156490013A}"/>
    <dgm:cxn modelId="{160CAFD9-2EC1-4F78-A8B7-3A854E280F85}" srcId="{617C63D1-2E27-411C-890E-E3020DD3CE29}" destId="{FD6A5182-FB67-48F2-AB18-CC81145DEEFB}" srcOrd="2" destOrd="0" parTransId="{6CB9976E-264C-443E-ABCE-C51BEF4B810B}" sibTransId="{C8EDFDC0-807A-4151-8B99-B81DCE09AE6F}"/>
    <dgm:cxn modelId="{767D47DE-AE64-42B7-8BDC-071873757B1C}" type="presOf" srcId="{1D15D815-B20A-4725-99EC-F1B12429A341}" destId="{88F158AD-AF80-4427-8133-A3EE9BBA9498}" srcOrd="0" destOrd="0" presId="urn:microsoft.com/office/officeart/2005/8/layout/cycle6"/>
    <dgm:cxn modelId="{831E3844-D160-4D5D-9CC1-B187445E0519}" type="presParOf" srcId="{B9A5F4DC-36E3-42FD-9E6F-83B27D0D3660}" destId="{6F6D0DD4-6AF5-48FB-91EB-34915515AA05}" srcOrd="0" destOrd="0" presId="urn:microsoft.com/office/officeart/2005/8/layout/cycle6"/>
    <dgm:cxn modelId="{473028A7-0007-4B00-8E65-3B7F8972ACD2}" type="presParOf" srcId="{B9A5F4DC-36E3-42FD-9E6F-83B27D0D3660}" destId="{CC571AE3-AD1A-4CC5-B6BD-AA3033535847}" srcOrd="1" destOrd="0" presId="urn:microsoft.com/office/officeart/2005/8/layout/cycle6"/>
    <dgm:cxn modelId="{605C6458-9ECA-40B8-BE22-1AA6EFA21EF5}" type="presParOf" srcId="{B9A5F4DC-36E3-42FD-9E6F-83B27D0D3660}" destId="{5046C49F-A3EA-42D5-A8A8-02D9D831270E}" srcOrd="2" destOrd="0" presId="urn:microsoft.com/office/officeart/2005/8/layout/cycle6"/>
    <dgm:cxn modelId="{CD05830D-2B8A-4016-8D95-D61E95A9842B}" type="presParOf" srcId="{B9A5F4DC-36E3-42FD-9E6F-83B27D0D3660}" destId="{DF89CC88-2427-4739-8D0F-34BD7C5B0AD9}" srcOrd="3" destOrd="0" presId="urn:microsoft.com/office/officeart/2005/8/layout/cycle6"/>
    <dgm:cxn modelId="{FE3AAD7B-2559-45CC-8CD2-E8AAFF454B5D}" type="presParOf" srcId="{B9A5F4DC-36E3-42FD-9E6F-83B27D0D3660}" destId="{04689BD2-7041-4F40-97E5-5CE197B489FD}" srcOrd="4" destOrd="0" presId="urn:microsoft.com/office/officeart/2005/8/layout/cycle6"/>
    <dgm:cxn modelId="{4A224C41-CB08-4937-92E0-DDDD2E1BBED7}" type="presParOf" srcId="{B9A5F4DC-36E3-42FD-9E6F-83B27D0D3660}" destId="{7EB3C096-6E5C-467C-9EA8-67DB0E81C149}" srcOrd="5" destOrd="0" presId="urn:microsoft.com/office/officeart/2005/8/layout/cycle6"/>
    <dgm:cxn modelId="{6B8D1C97-B9C4-4777-9CF3-30621A86A271}" type="presParOf" srcId="{B9A5F4DC-36E3-42FD-9E6F-83B27D0D3660}" destId="{C4F2E6D5-55B6-4633-AD01-55780BB1569A}" srcOrd="6" destOrd="0" presId="urn:microsoft.com/office/officeart/2005/8/layout/cycle6"/>
    <dgm:cxn modelId="{14BA4817-B3B6-4DDF-AD15-38FF494969F2}" type="presParOf" srcId="{B9A5F4DC-36E3-42FD-9E6F-83B27D0D3660}" destId="{14EE209B-A842-46DB-9C96-D52E567D49F4}" srcOrd="7" destOrd="0" presId="urn:microsoft.com/office/officeart/2005/8/layout/cycle6"/>
    <dgm:cxn modelId="{E5B34D4A-6A89-4A57-BBFE-2BE351F80A3F}" type="presParOf" srcId="{B9A5F4DC-36E3-42FD-9E6F-83B27D0D3660}" destId="{2C60A209-FBBD-4344-A62F-216CCC988906}" srcOrd="8" destOrd="0" presId="urn:microsoft.com/office/officeart/2005/8/layout/cycle6"/>
    <dgm:cxn modelId="{06B72A52-68FB-4837-B0F5-70F929762A6E}" type="presParOf" srcId="{B9A5F4DC-36E3-42FD-9E6F-83B27D0D3660}" destId="{D41FDCCA-52D7-49CC-A9E7-A29BAAD5EE59}" srcOrd="9" destOrd="0" presId="urn:microsoft.com/office/officeart/2005/8/layout/cycle6"/>
    <dgm:cxn modelId="{3000CB51-2D0F-4B6B-BF58-496C33115095}" type="presParOf" srcId="{B9A5F4DC-36E3-42FD-9E6F-83B27D0D3660}" destId="{23706423-59D9-421E-BE46-FFE241FF7527}" srcOrd="10" destOrd="0" presId="urn:microsoft.com/office/officeart/2005/8/layout/cycle6"/>
    <dgm:cxn modelId="{549B60CD-B20D-4664-879C-47DC34C08EAB}" type="presParOf" srcId="{B9A5F4DC-36E3-42FD-9E6F-83B27D0D3660}" destId="{B345EC6E-5F9F-4FB0-8C36-704B46441036}" srcOrd="11" destOrd="0" presId="urn:microsoft.com/office/officeart/2005/8/layout/cycle6"/>
    <dgm:cxn modelId="{8A873ADD-8859-4C03-ABA5-74BC0B714D97}" type="presParOf" srcId="{B9A5F4DC-36E3-42FD-9E6F-83B27D0D3660}" destId="{299837D3-1ABF-4F32-9012-236CD272E938}" srcOrd="12" destOrd="0" presId="urn:microsoft.com/office/officeart/2005/8/layout/cycle6"/>
    <dgm:cxn modelId="{973D9C53-F77C-495C-855B-09BDF75C4DF2}" type="presParOf" srcId="{B9A5F4DC-36E3-42FD-9E6F-83B27D0D3660}" destId="{72E727A7-ABFF-4328-BEB6-1329C863F899}" srcOrd="13" destOrd="0" presId="urn:microsoft.com/office/officeart/2005/8/layout/cycle6"/>
    <dgm:cxn modelId="{A225959A-54CD-4949-A19D-D28DECFDAFE2}" type="presParOf" srcId="{B9A5F4DC-36E3-42FD-9E6F-83B27D0D3660}" destId="{88F158AD-AF80-4427-8133-A3EE9BBA949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D0DD4-6AF5-48FB-91EB-34915515AA05}">
      <dsp:nvSpPr>
        <dsp:cNvPr id="0" name=""/>
        <dsp:cNvSpPr/>
      </dsp:nvSpPr>
      <dsp:spPr>
        <a:xfrm>
          <a:off x="3898854" y="111404"/>
          <a:ext cx="2715458" cy="1357729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Smuggling</a:t>
          </a:r>
          <a:endParaRPr lang="zh-TW" alt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5133" y="177683"/>
        <a:ext cx="2582900" cy="1225171"/>
      </dsp:txXfrm>
    </dsp:sp>
    <dsp:sp modelId="{5046C49F-A3EA-42D5-A8A8-02D9D831270E}">
      <dsp:nvSpPr>
        <dsp:cNvPr id="0" name=""/>
        <dsp:cNvSpPr/>
      </dsp:nvSpPr>
      <dsp:spPr>
        <a:xfrm>
          <a:off x="2716083" y="881522"/>
          <a:ext cx="5341508" cy="5341508"/>
        </a:xfrm>
        <a:custGeom>
          <a:avLst/>
          <a:gdLst/>
          <a:ahLst/>
          <a:cxnLst/>
          <a:rect l="0" t="0" r="0" b="0"/>
          <a:pathLst>
            <a:path>
              <a:moveTo>
                <a:pt x="3911124" y="305504"/>
              </a:moveTo>
              <a:arcTo wR="2670754" hR="2670754" stAng="17860389" swAng="185808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9CC88-2427-4739-8D0F-34BD7C5B0AD9}">
      <dsp:nvSpPr>
        <dsp:cNvPr id="0" name=""/>
        <dsp:cNvSpPr/>
      </dsp:nvSpPr>
      <dsp:spPr>
        <a:xfrm>
          <a:off x="6541056" y="2174863"/>
          <a:ext cx="2715458" cy="135772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Drug Trafficking</a:t>
          </a:r>
          <a:endParaRPr lang="zh-TW" alt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07335" y="2241142"/>
        <a:ext cx="2582900" cy="1225171"/>
      </dsp:txXfrm>
    </dsp:sp>
    <dsp:sp modelId="{7EB3C096-6E5C-467C-9EA8-67DB0E81C149}">
      <dsp:nvSpPr>
        <dsp:cNvPr id="0" name=""/>
        <dsp:cNvSpPr/>
      </dsp:nvSpPr>
      <dsp:spPr>
        <a:xfrm>
          <a:off x="2625866" y="469376"/>
          <a:ext cx="5341508" cy="5341508"/>
        </a:xfrm>
        <a:custGeom>
          <a:avLst/>
          <a:gdLst/>
          <a:ahLst/>
          <a:cxnLst/>
          <a:rect l="0" t="0" r="0" b="0"/>
          <a:pathLst>
            <a:path>
              <a:moveTo>
                <a:pt x="5310601" y="3075885"/>
              </a:moveTo>
              <a:arcTo wR="2670754" hR="2670754" stAng="523499" swAng="1632427"/>
            </a:path>
          </a:pathLst>
        </a:custGeom>
        <a:noFill/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2E6D5-55B6-4633-AD01-55780BB1569A}">
      <dsp:nvSpPr>
        <dsp:cNvPr id="0" name=""/>
        <dsp:cNvSpPr/>
      </dsp:nvSpPr>
      <dsp:spPr>
        <a:xfrm>
          <a:off x="5479409" y="4717754"/>
          <a:ext cx="2715458" cy="1357729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Money Laundering</a:t>
          </a:r>
          <a:endParaRPr lang="zh-TW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5688" y="4784033"/>
        <a:ext cx="2582900" cy="1225171"/>
      </dsp:txXfrm>
    </dsp:sp>
    <dsp:sp modelId="{2C60A209-FBBD-4344-A62F-216CCC988906}">
      <dsp:nvSpPr>
        <dsp:cNvPr id="0" name=""/>
        <dsp:cNvSpPr/>
      </dsp:nvSpPr>
      <dsp:spPr>
        <a:xfrm>
          <a:off x="2761233" y="584856"/>
          <a:ext cx="5341508" cy="5341508"/>
        </a:xfrm>
        <a:custGeom>
          <a:avLst/>
          <a:gdLst/>
          <a:ahLst/>
          <a:cxnLst/>
          <a:rect l="0" t="0" r="0" b="0"/>
          <a:pathLst>
            <a:path>
              <a:moveTo>
                <a:pt x="2714151" y="5341155"/>
              </a:moveTo>
              <a:arcTo wR="2670754" hR="2670754" stAng="5344137" swAng="508217"/>
            </a:path>
          </a:pathLst>
        </a:custGeom>
        <a:noFill/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FDCCA-52D7-49CC-A9E7-A29BAAD5EE59}">
      <dsp:nvSpPr>
        <dsp:cNvPr id="0" name=""/>
        <dsp:cNvSpPr/>
      </dsp:nvSpPr>
      <dsp:spPr>
        <a:xfrm>
          <a:off x="2362122" y="4717742"/>
          <a:ext cx="2715458" cy="1357729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Intellectual Property Rights Infringement</a:t>
          </a:r>
          <a:endParaRPr lang="zh-TW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8401" y="4784021"/>
        <a:ext cx="2582900" cy="1225171"/>
      </dsp:txXfrm>
    </dsp:sp>
    <dsp:sp modelId="{B345EC6E-5F9F-4FB0-8C36-704B46441036}">
      <dsp:nvSpPr>
        <dsp:cNvPr id="0" name=""/>
        <dsp:cNvSpPr/>
      </dsp:nvSpPr>
      <dsp:spPr>
        <a:xfrm>
          <a:off x="2589470" y="486350"/>
          <a:ext cx="5341508" cy="5341508"/>
        </a:xfrm>
        <a:custGeom>
          <a:avLst/>
          <a:gdLst/>
          <a:ahLst/>
          <a:cxnLst/>
          <a:rect l="0" t="0" r="0" b="0"/>
          <a:pathLst>
            <a:path>
              <a:moveTo>
                <a:pt x="494126" y="4218404"/>
              </a:moveTo>
              <a:arcTo wR="2670754" hR="2670754" stAng="8675159" swAng="2046517"/>
            </a:path>
          </a:pathLst>
        </a:custGeom>
        <a:noFill/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837D3-1ABF-4F32-9012-236CD272E938}">
      <dsp:nvSpPr>
        <dsp:cNvPr id="0" name=""/>
        <dsp:cNvSpPr/>
      </dsp:nvSpPr>
      <dsp:spPr>
        <a:xfrm>
          <a:off x="1358816" y="1844251"/>
          <a:ext cx="2715458" cy="1357729"/>
        </a:xfrm>
        <a:prstGeom prst="roundRect">
          <a:avLst/>
        </a:prstGeom>
        <a:solidFill>
          <a:srgbClr val="24A1A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Illicit trade of Dutiable Goods</a:t>
          </a:r>
          <a:endParaRPr lang="zh-TW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5095" y="1910530"/>
        <a:ext cx="2582900" cy="1225171"/>
      </dsp:txXfrm>
    </dsp:sp>
    <dsp:sp modelId="{88F158AD-AF80-4427-8133-A3EE9BBA9498}">
      <dsp:nvSpPr>
        <dsp:cNvPr id="0" name=""/>
        <dsp:cNvSpPr/>
      </dsp:nvSpPr>
      <dsp:spPr>
        <a:xfrm>
          <a:off x="2414724" y="902220"/>
          <a:ext cx="5341508" cy="5341508"/>
        </a:xfrm>
        <a:custGeom>
          <a:avLst/>
          <a:gdLst/>
          <a:ahLst/>
          <a:cxnLst/>
          <a:rect l="0" t="0" r="0" b="0"/>
          <a:pathLst>
            <a:path>
              <a:moveTo>
                <a:pt x="641956" y="933829"/>
              </a:moveTo>
              <a:arcTo wR="2670754" hR="2670754" stAng="13234080" swAng="1369320"/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2" tIns="46066" rIns="92132" bIns="46066" numCol="1" anchor="t" anchorCtr="0" compatLnSpc="1">
            <a:prstTxWarp prst="textNoShape">
              <a:avLst/>
            </a:prstTxWarp>
          </a:bodyPr>
          <a:lstStyle>
            <a:lvl1pPr algn="l" defTabSz="921908" eaLnBrk="1" hangingPunct="1">
              <a:defRPr kumimoji="0" sz="1300">
                <a:latin typeface="Candar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1" y="5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2" tIns="46066" rIns="92132" bIns="46066" numCol="1" anchor="t" anchorCtr="0" compatLnSpc="1">
            <a:prstTxWarp prst="textNoShape">
              <a:avLst/>
            </a:prstTxWarp>
          </a:bodyPr>
          <a:lstStyle>
            <a:lvl1pPr algn="r" defTabSz="921908" eaLnBrk="1" hangingPunct="1">
              <a:defRPr kumimoji="0" sz="1300">
                <a:latin typeface="Candar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2" tIns="46066" rIns="92132" bIns="46066" numCol="1" anchor="b" anchorCtr="0" compatLnSpc="1">
            <a:prstTxWarp prst="textNoShape">
              <a:avLst/>
            </a:prstTxWarp>
          </a:bodyPr>
          <a:lstStyle>
            <a:lvl1pPr algn="l" defTabSz="921908" eaLnBrk="1" hangingPunct="1">
              <a:defRPr kumimoji="0" sz="1300">
                <a:latin typeface="Candar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1" y="942816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2" tIns="46066" rIns="92132" bIns="46066" numCol="1" anchor="b" anchorCtr="0" compatLnSpc="1">
            <a:prstTxWarp prst="textNoShape">
              <a:avLst/>
            </a:prstTxWarp>
          </a:bodyPr>
          <a:lstStyle>
            <a:lvl1pPr algn="r" defTabSz="920397" eaLnBrk="1" hangingPunct="1">
              <a:defRPr kumimoji="0" sz="1300" smtClean="0">
                <a:latin typeface="Candar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fld id="{CC8F275B-CC17-490E-A0DA-7FF4BF04EF6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6328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1" tIns="46059" rIns="92121" bIns="46059" numCol="1" anchor="t" anchorCtr="0" compatLnSpc="1">
            <a:prstTxWarp prst="textNoShape">
              <a:avLst/>
            </a:prstTxWarp>
          </a:bodyPr>
          <a:lstStyle>
            <a:lvl1pPr algn="l" defTabSz="921908" eaLnBrk="1" hangingPunct="1">
              <a:defRPr kumimoji="0" sz="1300">
                <a:latin typeface="Candar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1" y="5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1" tIns="46059" rIns="92121" bIns="46059" numCol="1" anchor="t" anchorCtr="0" compatLnSpc="1">
            <a:prstTxWarp prst="textNoShape">
              <a:avLst/>
            </a:prstTxWarp>
          </a:bodyPr>
          <a:lstStyle>
            <a:lvl1pPr algn="r" defTabSz="921908" eaLnBrk="1" hangingPunct="1">
              <a:defRPr kumimoji="0" sz="1300">
                <a:latin typeface="Candar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6125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1" y="4714883"/>
            <a:ext cx="5435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1" tIns="46059" rIns="92121" bIns="46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1" tIns="46059" rIns="92121" bIns="46059" numCol="1" anchor="b" anchorCtr="0" compatLnSpc="1">
            <a:prstTxWarp prst="textNoShape">
              <a:avLst/>
            </a:prstTxWarp>
          </a:bodyPr>
          <a:lstStyle>
            <a:lvl1pPr algn="l" defTabSz="921908" eaLnBrk="1" hangingPunct="1">
              <a:defRPr kumimoji="0" sz="1300">
                <a:latin typeface="Candar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1" y="942816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1" tIns="46059" rIns="92121" bIns="46059" numCol="1" anchor="b" anchorCtr="0" compatLnSpc="1">
            <a:prstTxWarp prst="textNoShape">
              <a:avLst/>
            </a:prstTxWarp>
          </a:bodyPr>
          <a:lstStyle>
            <a:lvl1pPr algn="r" defTabSz="920397" eaLnBrk="1" hangingPunct="1">
              <a:defRPr kumimoji="0" sz="1300" smtClean="0">
                <a:latin typeface="Candar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fld id="{61E2FB2C-962C-4B44-8F33-C6470529D77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375170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023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7797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340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667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9236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673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7361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224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  <a14:imgEffect>
                      <a14:brightnessContrast bright="27000" contrast="12000"/>
                    </a14:imgEffect>
                  </a14:imgLayer>
                </a14:imgProps>
              </a:ext>
            </a:extLst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17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638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891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9690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1995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1332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699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2560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2128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8668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29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  <a14:imgEffect>
                      <a14:brightnessContrast bright="21000" contrast="50000"/>
                    </a14:imgEffect>
                  </a14:imgLayer>
                </a14:imgProps>
              </a:ext>
            </a:extLst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350" y="188642"/>
            <a:ext cx="11713301" cy="86409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B8693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9350" y="1123963"/>
            <a:ext cx="11713301" cy="5232387"/>
          </a:xfrm>
        </p:spPr>
        <p:txBody>
          <a:bodyPr/>
          <a:lstStyle>
            <a:lvl1pPr>
              <a:defRPr>
                <a:solidFill>
                  <a:srgbClr val="0B8693"/>
                </a:solidFill>
                <a:latin typeface="Book Antiqua" panose="02040602050305030304" pitchFamily="18" charset="0"/>
              </a:defRPr>
            </a:lvl1pPr>
            <a:lvl2pPr>
              <a:defRPr>
                <a:solidFill>
                  <a:srgbClr val="0B8693"/>
                </a:solidFill>
                <a:latin typeface="Book Antiqua" panose="02040602050305030304" pitchFamily="18" charset="0"/>
              </a:defRPr>
            </a:lvl2pPr>
            <a:lvl3pPr>
              <a:defRPr>
                <a:solidFill>
                  <a:srgbClr val="0B8693"/>
                </a:solidFill>
                <a:latin typeface="Book Antiqua" panose="02040602050305030304" pitchFamily="18" charset="0"/>
              </a:defRPr>
            </a:lvl3pPr>
            <a:lvl4pPr>
              <a:defRPr>
                <a:solidFill>
                  <a:srgbClr val="0B8693"/>
                </a:solidFill>
                <a:latin typeface="Book Antiqua" panose="02040602050305030304" pitchFamily="18" charset="0"/>
              </a:defRPr>
            </a:lvl4pPr>
            <a:lvl5pPr>
              <a:defRPr>
                <a:solidFill>
                  <a:srgbClr val="0B8693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55058" y="6492876"/>
            <a:ext cx="536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124EDD-71FF-41F7-99C9-585BA0CDBB8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6635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1654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5121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5228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8361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insignia_BadgeCap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936" y="476672"/>
            <a:ext cx="1197778" cy="138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22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350" y="40361"/>
            <a:ext cx="11713301" cy="864095"/>
          </a:xfrm>
        </p:spPr>
        <p:txBody>
          <a:bodyPr>
            <a:normAutofit/>
          </a:bodyPr>
          <a:lstStyle>
            <a:lvl1pPr algn="ctr">
              <a:defRPr sz="3400">
                <a:solidFill>
                  <a:srgbClr val="0B8693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9350" y="1123963"/>
            <a:ext cx="11713301" cy="5232387"/>
          </a:xfrm>
        </p:spPr>
        <p:txBody>
          <a:bodyPr/>
          <a:lstStyle>
            <a:lvl1pPr>
              <a:defRPr>
                <a:solidFill>
                  <a:srgbClr val="0B8693"/>
                </a:solidFill>
                <a:latin typeface="Book Antiqua" panose="02040602050305030304" pitchFamily="18" charset="0"/>
              </a:defRPr>
            </a:lvl1pPr>
            <a:lvl2pPr>
              <a:defRPr>
                <a:solidFill>
                  <a:srgbClr val="0B8693"/>
                </a:solidFill>
                <a:latin typeface="Book Antiqua" panose="02040602050305030304" pitchFamily="18" charset="0"/>
              </a:defRPr>
            </a:lvl2pPr>
            <a:lvl3pPr>
              <a:defRPr>
                <a:solidFill>
                  <a:srgbClr val="0B8693"/>
                </a:solidFill>
                <a:latin typeface="Book Antiqua" panose="02040602050305030304" pitchFamily="18" charset="0"/>
              </a:defRPr>
            </a:lvl3pPr>
            <a:lvl4pPr>
              <a:defRPr>
                <a:solidFill>
                  <a:srgbClr val="0B8693"/>
                </a:solidFill>
                <a:latin typeface="Book Antiqua" panose="02040602050305030304" pitchFamily="18" charset="0"/>
              </a:defRPr>
            </a:lvl4pPr>
            <a:lvl5pPr>
              <a:defRPr>
                <a:solidFill>
                  <a:srgbClr val="0B8693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809311" y="6525344"/>
            <a:ext cx="407369" cy="365125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fld id="{08124EDD-71FF-41F7-99C9-585BA0CDBB8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785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749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926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635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824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257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19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alphaModFix amt="49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15000"/>
                    </a14:imgEffect>
                    <a14:imgEffect>
                      <a14:saturation sat="120000"/>
                    </a14:imgEffect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4EDD-71FF-41F7-99C9-585BA0CDB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762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49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15000"/>
                    </a14:imgEffect>
                    <a14:imgEffect>
                      <a14:saturation sat="120000"/>
                    </a14:imgEffect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225DBA-DE71-4454-B013-BD080F8BB0E5}" type="slidenum">
              <a:rPr lang="zh-HK" altLang="en-US" smtClean="0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2948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5.png"/><Relationship Id="rId21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microsoft.com/office/2007/relationships/hdphoto" Target="../media/hdphoto11.wdp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microsoft.com/office/2007/relationships/hdphoto" Target="../media/hdphoto8.wdp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3000"/>
                    </a14:imgEffect>
                    <a14:imgEffect>
                      <a14:colorTemperature colorTemp="5800"/>
                    </a14:imgEffect>
                    <a14:imgEffect>
                      <a14:saturation sat="130000"/>
                    </a14:imgEffect>
                    <a14:imgEffect>
                      <a14:brightnessContrast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2207134-FCB4-E408-102A-1ADAB6C120B1}"/>
              </a:ext>
            </a:extLst>
          </p:cNvPr>
          <p:cNvSpPr/>
          <p:nvPr/>
        </p:nvSpPr>
        <p:spPr>
          <a:xfrm>
            <a:off x="0" y="1"/>
            <a:ext cx="1219200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200" dirty="0">
              <a:latin typeface="Book Antiqua" panose="0204060205030503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775520" y="908720"/>
            <a:ext cx="8568952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altLang="zh-TW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endParaRPr lang="en-US" altLang="zh-TW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endParaRPr lang="en-US" altLang="zh-TW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endParaRPr lang="en-US" altLang="zh-TW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endParaRPr lang="en-US" altLang="zh-TW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endParaRPr lang="en-US" altLang="zh-TW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endParaRPr lang="en-US" altLang="zh-TW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endParaRPr lang="en-US" altLang="zh-TW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endParaRPr lang="en-US" altLang="zh-HK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endParaRPr lang="en-US" altLang="zh-HK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3" descr="LOGO-2000-A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947" y="1264692"/>
            <a:ext cx="1122106" cy="132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687960" y="2942435"/>
            <a:ext cx="6816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b="1" dirty="0"/>
              <a:t>Yip-Kan, POON </a:t>
            </a:r>
          </a:p>
          <a:p>
            <a:pPr algn="ctr"/>
            <a:r>
              <a:rPr lang="en-US" altLang="zh-HK" b="1" dirty="0"/>
              <a:t>Investigator</a:t>
            </a:r>
          </a:p>
          <a:p>
            <a:pPr algn="ctr"/>
            <a:endParaRPr lang="en-US" altLang="zh-HK" b="1" dirty="0"/>
          </a:p>
          <a:p>
            <a:pPr algn="ctr"/>
            <a:r>
              <a:rPr lang="en-US" altLang="zh-HK" sz="2000" b="1" dirty="0"/>
              <a:t>Customs Financial Investigation Bureau</a:t>
            </a:r>
          </a:p>
          <a:p>
            <a:pPr algn="ctr"/>
            <a:r>
              <a:rPr lang="en-US" altLang="zh-HK" sz="2000" b="1" dirty="0"/>
              <a:t>Customs &amp; Excise Department (C&amp;ED)</a:t>
            </a:r>
          </a:p>
          <a:p>
            <a:pPr algn="ctr"/>
            <a:r>
              <a:rPr lang="en-US" altLang="zh-HK" sz="2000" b="1" dirty="0"/>
              <a:t>Hong Kong, China</a:t>
            </a:r>
          </a:p>
        </p:txBody>
      </p:sp>
    </p:spTree>
    <p:extLst>
      <p:ext uri="{BB962C8B-B14F-4D97-AF65-F5344CB8AC3E}">
        <p14:creationId xmlns:p14="http://schemas.microsoft.com/office/powerpoint/2010/main" val="154050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  <a14:imgEffect>
                      <a14:saturation sat="120000"/>
                    </a14:imgEffect>
                    <a14:imgEffect>
                      <a14:brightnessContrast bright="15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230B77A-166B-446F-5A1A-22D156402EA3}"/>
              </a:ext>
            </a:extLst>
          </p:cNvPr>
          <p:cNvSpPr/>
          <p:nvPr/>
        </p:nvSpPr>
        <p:spPr>
          <a:xfrm>
            <a:off x="0" y="1"/>
            <a:ext cx="12192001" cy="6857999"/>
          </a:xfrm>
          <a:prstGeom prst="rect">
            <a:avLst/>
          </a:prstGeom>
          <a:solidFill>
            <a:schemeClr val="bg1">
              <a:alpha val="47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31704" y="2948438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ありがとう</a:t>
            </a:r>
            <a:r>
              <a:rPr lang="en-US" altLang="ja-JP" sz="2400" b="1" dirty="0">
                <a:solidFill>
                  <a:srgbClr val="002060"/>
                </a:solidFill>
                <a:cs typeface="Arial" panose="020B0604020202020204" pitchFamily="34" charset="0"/>
              </a:rPr>
              <a:t>!</a:t>
            </a:r>
            <a:endParaRPr lang="en-US" altLang="zh-TW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0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757501"/>
            <a:ext cx="12192001" cy="61004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200" dirty="0">
              <a:latin typeface="Book Antiqua" panose="0204060205030503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" y="0"/>
            <a:ext cx="12192000" cy="784885"/>
          </a:xfrm>
          <a:prstGeom prst="rect">
            <a:avLst/>
          </a:prstGeom>
          <a:solidFill>
            <a:srgbClr val="418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Enforcement Work by Hong Kong Customs</a:t>
            </a: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1802684853"/>
              </p:ext>
            </p:extLst>
          </p:nvPr>
        </p:nvGraphicFramePr>
        <p:xfrm>
          <a:off x="911424" y="692696"/>
          <a:ext cx="10513168" cy="626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62021EA7-57B3-7F43-256F-6CF978406E2D}"/>
              </a:ext>
            </a:extLst>
          </p:cNvPr>
          <p:cNvSpPr/>
          <p:nvPr/>
        </p:nvSpPr>
        <p:spPr>
          <a:xfrm>
            <a:off x="5087888" y="3429000"/>
            <a:ext cx="2160240" cy="1152128"/>
          </a:xfrm>
          <a:prstGeom prst="rect">
            <a:avLst/>
          </a:prstGeom>
          <a:solidFill>
            <a:srgbClr val="1A767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>
                <a:latin typeface="Book Antiqua" panose="02040602050305030304" pitchFamily="18" charset="0"/>
              </a:rPr>
              <a:t>Enforcement against</a:t>
            </a:r>
            <a:endParaRPr lang="zh-HK" altLang="en-US" sz="2400" dirty="0">
              <a:latin typeface="Book Antiqua" panose="02040602050305030304" pitchFamily="18" charset="0"/>
            </a:endParaRPr>
          </a:p>
        </p:txBody>
      </p:sp>
      <p:pic>
        <p:nvPicPr>
          <p:cNvPr id="7" name="Picture 3" descr="LOGO-2000-A4">
            <a:extLst>
              <a:ext uri="{FF2B5EF4-FFF2-40B4-BE49-F238E27FC236}">
                <a16:creationId xmlns:a16="http://schemas.microsoft.com/office/drawing/2014/main" id="{98B152E3-7C25-3945-2C77-7D525E84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0576" y="5873968"/>
            <a:ext cx="813000" cy="9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3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788515"/>
            <a:ext cx="12192001" cy="61004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200" dirty="0">
              <a:latin typeface="Book Antiqua" panose="0204060205030503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" y="0"/>
            <a:ext cx="12192000" cy="784885"/>
          </a:xfrm>
          <a:prstGeom prst="rect">
            <a:avLst/>
          </a:prstGeom>
          <a:solidFill>
            <a:srgbClr val="418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Money Laundering Legislation in Hong Kong</a:t>
            </a:r>
          </a:p>
        </p:txBody>
      </p:sp>
      <p:pic>
        <p:nvPicPr>
          <p:cNvPr id="3074" name="Picture 2" descr="Prison Gate, prison Cage, cartoon Detention Center, prison, cartoon Prison,  police Office, jail Sentence, gate, iron, iron gate | Anyrgb">
            <a:extLst>
              <a:ext uri="{FF2B5EF4-FFF2-40B4-BE49-F238E27FC236}">
                <a16:creationId xmlns:a16="http://schemas.microsoft.com/office/drawing/2014/main" id="{B4B04E89-4FCA-4E89-5268-B459D6E6B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373099"/>
            <a:ext cx="3024336" cy="25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E96CF22-963B-9BF4-8546-C55221B1C65A}"/>
              </a:ext>
            </a:extLst>
          </p:cNvPr>
          <p:cNvSpPr txBox="1"/>
          <p:nvPr/>
        </p:nvSpPr>
        <p:spPr>
          <a:xfrm>
            <a:off x="7032104" y="196481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HKD 5,000,000 fine</a:t>
            </a:r>
          </a:p>
          <a:p>
            <a:pPr algn="ctr"/>
            <a:r>
              <a:rPr lang="en-US" altLang="zh-HK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(~USD 640,000</a:t>
            </a:r>
            <a:r>
              <a:rPr lang="en-US" altLang="zh-H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HK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97F761D-D483-AF33-9912-91D12242D7DE}"/>
              </a:ext>
            </a:extLst>
          </p:cNvPr>
          <p:cNvSpPr txBox="1"/>
          <p:nvPr/>
        </p:nvSpPr>
        <p:spPr>
          <a:xfrm>
            <a:off x="2855640" y="114695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b="1" dirty="0">
                <a:solidFill>
                  <a:srgbClr val="FF0000"/>
                </a:solidFill>
              </a:rPr>
              <a:t>Maximum Penalty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9CD5E5D-CE5E-C144-0C96-946BDA552BE2}"/>
              </a:ext>
            </a:extLst>
          </p:cNvPr>
          <p:cNvSpPr txBox="1"/>
          <p:nvPr/>
        </p:nvSpPr>
        <p:spPr>
          <a:xfrm>
            <a:off x="551384" y="1903257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years imprisonment</a:t>
            </a:r>
          </a:p>
        </p:txBody>
      </p:sp>
      <p:pic>
        <p:nvPicPr>
          <p:cNvPr id="3076" name="Picture 4" descr="4,400+ Penalty Fine Stock Photos, Pictures &amp; Royalty-Free Images - iStock |  Consequences, Violation, Fines">
            <a:extLst>
              <a:ext uri="{FF2B5EF4-FFF2-40B4-BE49-F238E27FC236}">
                <a16:creationId xmlns:a16="http://schemas.microsoft.com/office/drawing/2014/main" id="{78F2CB04-6AE4-C4D1-0329-B4C0F7A2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84" y="3354408"/>
            <a:ext cx="3482509" cy="258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LOGO-2000-A4">
            <a:extLst>
              <a:ext uri="{FF2B5EF4-FFF2-40B4-BE49-F238E27FC236}">
                <a16:creationId xmlns:a16="http://schemas.microsoft.com/office/drawing/2014/main" id="{3CD9632B-08F5-8811-C196-6E9DB5758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0576" y="5873968"/>
            <a:ext cx="813000" cy="9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5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788515"/>
            <a:ext cx="12192001" cy="61004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200">
              <a:latin typeface="Book Antiqua" panose="0204060205030503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" y="0"/>
            <a:ext cx="12192000" cy="784885"/>
          </a:xfrm>
          <a:prstGeom prst="rect">
            <a:avLst/>
          </a:prstGeom>
          <a:solidFill>
            <a:srgbClr val="418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Case Background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1917DE8-F3CA-8FF2-AC05-7C67D4658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457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16" y="1196752"/>
            <a:ext cx="850926" cy="850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626E4EE-8654-BF78-94B2-38C168D899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41" b="98047" l="3711" r="96289">
                        <a14:foregroundMark x1="43164" y1="72461" x2="43164" y2="72461"/>
                        <a14:foregroundMark x1="57422" y1="72461" x2="57422" y2="72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30" y="2463350"/>
            <a:ext cx="988216" cy="988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4" descr="IconExperience » V-Collection » Office Building Icon">
            <a:extLst>
              <a:ext uri="{FF2B5EF4-FFF2-40B4-BE49-F238E27FC236}">
                <a16:creationId xmlns:a16="http://schemas.microsoft.com/office/drawing/2014/main" id="{43757DB7-7A33-FB1F-7F42-20A33EBB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9" l="1758" r="90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31" y="4156937"/>
            <a:ext cx="994550" cy="99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肘形接點 5">
            <a:extLst>
              <a:ext uri="{FF2B5EF4-FFF2-40B4-BE49-F238E27FC236}">
                <a16:creationId xmlns:a16="http://schemas.microsoft.com/office/drawing/2014/main" id="{1DFEEFC6-4865-514B-EC89-A8FA64B8326A}"/>
              </a:ext>
            </a:extLst>
          </p:cNvPr>
          <p:cNvCxnSpPr/>
          <p:nvPr/>
        </p:nvCxnSpPr>
        <p:spPr>
          <a:xfrm rot="5400000">
            <a:off x="4531905" y="836814"/>
            <a:ext cx="475599" cy="293824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F8E106D-3D0E-78BE-0C48-62B2BEC50EBF}"/>
              </a:ext>
            </a:extLst>
          </p:cNvPr>
          <p:cNvSpPr txBox="1"/>
          <p:nvPr/>
        </p:nvSpPr>
        <p:spPr>
          <a:xfrm>
            <a:off x="2705719" y="3412671"/>
            <a:ext cx="114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Mr. A</a:t>
            </a:r>
            <a:endParaRPr lang="zh-TW" altLang="en-US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5899365-D4F3-1378-841F-99A96A0448EB}"/>
              </a:ext>
            </a:extLst>
          </p:cNvPr>
          <p:cNvSpPr txBox="1"/>
          <p:nvPr/>
        </p:nvSpPr>
        <p:spPr>
          <a:xfrm>
            <a:off x="5726173" y="3441706"/>
            <a:ext cx="967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Mr. B</a:t>
            </a:r>
            <a:endParaRPr lang="zh-TW" altLang="en-US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E03A1D5-C21B-5589-B899-F45731EC3BDA}"/>
              </a:ext>
            </a:extLst>
          </p:cNvPr>
          <p:cNvSpPr txBox="1"/>
          <p:nvPr/>
        </p:nvSpPr>
        <p:spPr>
          <a:xfrm>
            <a:off x="8756116" y="3426401"/>
            <a:ext cx="1131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Mr. C</a:t>
            </a:r>
            <a:endParaRPr lang="zh-TW" altLang="en-US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DA1B53B-445E-F387-DA5E-D707E03345ED}"/>
              </a:ext>
            </a:extLst>
          </p:cNvPr>
          <p:cNvSpPr txBox="1"/>
          <p:nvPr/>
        </p:nvSpPr>
        <p:spPr>
          <a:xfrm>
            <a:off x="5564723" y="5143239"/>
            <a:ext cx="1290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Wine Trading</a:t>
            </a:r>
            <a:endParaRPr lang="zh-TW" altLang="en-US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C472CD0-A312-4C35-8A20-BB29CCF69348}"/>
              </a:ext>
            </a:extLst>
          </p:cNvPr>
          <p:cNvSpPr txBox="1"/>
          <p:nvPr/>
        </p:nvSpPr>
        <p:spPr>
          <a:xfrm>
            <a:off x="2635167" y="5221260"/>
            <a:ext cx="1290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Logistics</a:t>
            </a:r>
            <a:endParaRPr lang="zh-TW" altLang="en-US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28225BA-081D-DC07-091C-B1B41F498C72}"/>
              </a:ext>
            </a:extLst>
          </p:cNvPr>
          <p:cNvSpPr txBox="1"/>
          <p:nvPr/>
        </p:nvSpPr>
        <p:spPr>
          <a:xfrm>
            <a:off x="8652635" y="5149463"/>
            <a:ext cx="1265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Health Product Trading</a:t>
            </a:r>
            <a:endParaRPr lang="zh-TW" altLang="en-US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24" descr="IconExperience » V-Collection » Office Building Icon">
            <a:extLst>
              <a:ext uri="{FF2B5EF4-FFF2-40B4-BE49-F238E27FC236}">
                <a16:creationId xmlns:a16="http://schemas.microsoft.com/office/drawing/2014/main" id="{A3342F16-9DF8-C06A-213D-6B0B9CBE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90E8D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9" l="1758" r="90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71" y="4163068"/>
            <a:ext cx="986395" cy="9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IconExperience » V-Collection » Office Building Icon">
            <a:extLst>
              <a:ext uri="{FF2B5EF4-FFF2-40B4-BE49-F238E27FC236}">
                <a16:creationId xmlns:a16="http://schemas.microsoft.com/office/drawing/2014/main" id="{7BB1235F-AF0E-5F0C-256C-C176D765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9" l="1758" r="90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39" y="4147510"/>
            <a:ext cx="994550" cy="99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8F549B53-A99C-57DB-1E8D-66C61BFA69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83" y="2445599"/>
            <a:ext cx="970191" cy="1094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1423152-5743-3E7A-7AB0-9120A1854AA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41" b="98047" l="3711" r="96289">
                        <a14:foregroundMark x1="43164" y1="72461" x2="43164" y2="72461"/>
                        <a14:foregroundMark x1="57422" y1="72461" x2="57422" y2="72461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32"/>
          <a:stretch/>
        </p:blipFill>
        <p:spPr>
          <a:xfrm>
            <a:off x="8791119" y="2543734"/>
            <a:ext cx="1037902" cy="907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0" name="肘形接點 4">
            <a:extLst>
              <a:ext uri="{FF2B5EF4-FFF2-40B4-BE49-F238E27FC236}">
                <a16:creationId xmlns:a16="http://schemas.microsoft.com/office/drawing/2014/main" id="{EC61F320-3586-22A7-77E5-6AF196B5C311}"/>
              </a:ext>
            </a:extLst>
          </p:cNvPr>
          <p:cNvCxnSpPr/>
          <p:nvPr/>
        </p:nvCxnSpPr>
        <p:spPr>
          <a:xfrm rot="16200000" flipH="1">
            <a:off x="7523582" y="782807"/>
            <a:ext cx="477035" cy="304625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AD798C0D-E1F5-34F1-B316-063E531F250B}"/>
              </a:ext>
            </a:extLst>
          </p:cNvPr>
          <p:cNvCxnSpPr/>
          <p:nvPr/>
        </p:nvCxnSpPr>
        <p:spPr>
          <a:xfrm>
            <a:off x="3300583" y="3724275"/>
            <a:ext cx="1507" cy="352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03364076-F724-1A6E-F3E3-5CFE5A17907C}"/>
              </a:ext>
            </a:extLst>
          </p:cNvPr>
          <p:cNvCxnSpPr/>
          <p:nvPr/>
        </p:nvCxnSpPr>
        <p:spPr>
          <a:xfrm>
            <a:off x="6254684" y="3724275"/>
            <a:ext cx="1507" cy="352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55093ADE-86C9-95C5-D0F4-62BFE79C74C9}"/>
              </a:ext>
            </a:extLst>
          </p:cNvPr>
          <p:cNvCxnSpPr/>
          <p:nvPr/>
        </p:nvCxnSpPr>
        <p:spPr>
          <a:xfrm>
            <a:off x="9289848" y="3724275"/>
            <a:ext cx="1507" cy="352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CAAE72A-EDA3-30CF-2C10-17334C56CE89}"/>
              </a:ext>
            </a:extLst>
          </p:cNvPr>
          <p:cNvSpPr txBox="1"/>
          <p:nvPr/>
        </p:nvSpPr>
        <p:spPr>
          <a:xfrm>
            <a:off x="453217" y="2710895"/>
            <a:ext cx="21380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HK" sz="2000" kern="100" dirty="0">
                <a:solidFill>
                  <a:srgbClr val="002060"/>
                </a:solidFill>
                <a:cs typeface="Arial" panose="020B0604020202020204" pitchFamily="34" charset="0"/>
              </a:rPr>
              <a:t>Enormous bank transfer from a </a:t>
            </a:r>
            <a:r>
              <a:rPr lang="en-US" altLang="zh-HK" sz="2000" kern="10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crypto trading platform</a:t>
            </a:r>
          </a:p>
        </p:txBody>
      </p:sp>
      <p:pic>
        <p:nvPicPr>
          <p:cNvPr id="27" name="Picture 3" descr="LOGO-2000-A4">
            <a:extLst>
              <a:ext uri="{FF2B5EF4-FFF2-40B4-BE49-F238E27FC236}">
                <a16:creationId xmlns:a16="http://schemas.microsoft.com/office/drawing/2014/main" id="{3ED40223-9150-BCE0-9BB7-9FEB1FB31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0576" y="5873968"/>
            <a:ext cx="813000" cy="9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9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788515"/>
            <a:ext cx="12192001" cy="61004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200">
              <a:latin typeface="Book Antiqua" panose="0204060205030503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" y="0"/>
            <a:ext cx="12192000" cy="784885"/>
          </a:xfrm>
          <a:prstGeom prst="rect">
            <a:avLst/>
          </a:prstGeom>
          <a:solidFill>
            <a:srgbClr val="418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Hallmark of Money Laundering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4D82519-759F-F107-1438-198E45B2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HK" sz="2400" kern="100" dirty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Enormous bank transfer from a </a:t>
            </a:r>
            <a:r>
              <a:rPr lang="en-US" altLang="zh-HK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crypto trading platform</a:t>
            </a:r>
          </a:p>
          <a:p>
            <a:pPr>
              <a:lnSpc>
                <a:spcPct val="100000"/>
              </a:lnSpc>
            </a:pPr>
            <a:r>
              <a:rPr lang="en-US" altLang="zh-HK" sz="2400" kern="100" dirty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 genuine b</a:t>
            </a:r>
            <a:r>
              <a:rPr lang="en-US" altLang="zh-HK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usiness operation (from company document &amp; address)</a:t>
            </a:r>
          </a:p>
          <a:p>
            <a:pPr>
              <a:lnSpc>
                <a:spcPct val="100000"/>
              </a:lnSpc>
            </a:pPr>
            <a:r>
              <a:rPr lang="en-US" altLang="zh-HK" sz="2400" kern="100" dirty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 trade declaration filed</a:t>
            </a:r>
            <a:endParaRPr lang="en-US" altLang="zh-HK" sz="24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HK" sz="2400" kern="100" dirty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Using the same s</a:t>
            </a:r>
            <a:r>
              <a:rPr lang="en-US" altLang="zh-HK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ecretarial firm</a:t>
            </a:r>
          </a:p>
          <a:p>
            <a:pPr>
              <a:lnSpc>
                <a:spcPct val="100000"/>
              </a:lnSpc>
            </a:pPr>
            <a:r>
              <a:rPr lang="en-US" altLang="zh-HK" sz="2400" kern="100" dirty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Time of company </a:t>
            </a:r>
            <a:r>
              <a:rPr lang="en-US" altLang="zh-HK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incorporation</a:t>
            </a:r>
          </a:p>
          <a:p>
            <a:pPr>
              <a:lnSpc>
                <a:spcPct val="100000"/>
              </a:lnSpc>
            </a:pPr>
            <a:r>
              <a:rPr lang="en-US" altLang="zh-HK" sz="2400" kern="100" dirty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</a:t>
            </a:r>
            <a:r>
              <a:rPr lang="en-US" altLang="zh-HK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attern &amp; Time of account opening</a:t>
            </a:r>
          </a:p>
          <a:p>
            <a:pPr>
              <a:lnSpc>
                <a:spcPct val="100000"/>
              </a:lnSpc>
            </a:pPr>
            <a:r>
              <a:rPr lang="en-US" altLang="zh-HK" sz="2400" kern="100" dirty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</a:t>
            </a:r>
            <a:r>
              <a:rPr lang="en-US" altLang="zh-HK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nter-transfer</a:t>
            </a:r>
          </a:p>
          <a:p>
            <a:pPr>
              <a:lnSpc>
                <a:spcPct val="100000"/>
              </a:lnSpc>
            </a:pPr>
            <a:r>
              <a:rPr lang="en-US" altLang="zh-HK" sz="2400" kern="100" dirty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Common Counterparties</a:t>
            </a:r>
            <a:endParaRPr lang="en-US" altLang="zh-HK" sz="24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HK" sz="2400" kern="100" dirty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Common </a:t>
            </a:r>
            <a:r>
              <a:rPr lang="en-US" altLang="zh-HK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Account signatory</a:t>
            </a:r>
          </a:p>
          <a:p>
            <a:pPr>
              <a:lnSpc>
                <a:spcPct val="100000"/>
              </a:lnSpc>
            </a:pPr>
            <a:r>
              <a:rPr lang="en-US" altLang="zh-HK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Tax return</a:t>
            </a:r>
          </a:p>
          <a:p>
            <a:pPr>
              <a:lnSpc>
                <a:spcPct val="100000"/>
              </a:lnSpc>
            </a:pPr>
            <a:r>
              <a:rPr lang="en-US" altLang="zh-HK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Incommensurate financial background</a:t>
            </a:r>
            <a:endParaRPr lang="zh-TW" altLang="zh-HK" sz="24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3" descr="LOGO-2000-A4">
            <a:extLst>
              <a:ext uri="{FF2B5EF4-FFF2-40B4-BE49-F238E27FC236}">
                <a16:creationId xmlns:a16="http://schemas.microsoft.com/office/drawing/2014/main" id="{D77668B8-6B41-DAD9-2751-C4059EF7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0576" y="5873968"/>
            <a:ext cx="813000" cy="9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71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788515"/>
            <a:ext cx="12192001" cy="6100499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200">
              <a:latin typeface="Book Antiqua" panose="0204060205030503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" y="0"/>
            <a:ext cx="12192000" cy="784885"/>
          </a:xfrm>
          <a:prstGeom prst="rect">
            <a:avLst/>
          </a:prstGeom>
          <a:solidFill>
            <a:srgbClr val="418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What we did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4D82519-759F-F107-1438-198E45B2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HK" sz="2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Surveillance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altLang="zh-HK" sz="2200" kern="1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Obtained records from banks &amp; crypto trading platform for </a:t>
            </a:r>
            <a:r>
              <a:rPr lang="en-US" altLang="zh-HK" sz="2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Fund flow analysis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HK" sz="2200" kern="1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Bank accounts – approx. USD 45 million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HK" sz="2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Remitters: From Mainland China &amp; Overseas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HK" sz="2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Beneficiaries: Local/ Overseas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HK" sz="2200" kern="1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Crypto trading account – approx. USD 110 million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HK" sz="2200" kern="1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Extremely frequent and large amount of transactions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HK" sz="2200" kern="1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</a:t>
            </a:r>
            <a:r>
              <a:rPr lang="en-US" altLang="zh-HK" sz="2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lmost all USDT (stable coin)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HK" sz="2200" kern="1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Temporary</a:t>
            </a:r>
            <a:r>
              <a:rPr lang="en-US" altLang="zh-HK" sz="2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repository of funds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HK" sz="2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Received from </a:t>
            </a:r>
            <a:r>
              <a:rPr lang="en-US" altLang="zh-HK" sz="2200" u="sng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unidentified wallets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HK" sz="2200" kern="1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Either sent to other digital wallets OR converted into fiat currency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HK" sz="2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Inter-transfer of crypto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HK" sz="22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altLang="zh-HK" sz="2200" kern="1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</a:t>
            </a:r>
            <a:r>
              <a:rPr lang="en-US" altLang="zh-HK" sz="2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ntelligence exchange with overseas LEAs</a:t>
            </a:r>
            <a:endParaRPr lang="zh-TW" altLang="zh-HK" sz="22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endParaRPr lang="zh-HK" alt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LOGO-2000-A4">
            <a:extLst>
              <a:ext uri="{FF2B5EF4-FFF2-40B4-BE49-F238E27FC236}">
                <a16:creationId xmlns:a16="http://schemas.microsoft.com/office/drawing/2014/main" id="{5742E5C5-7589-D349-83AE-20E712AE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0576" y="5873968"/>
            <a:ext cx="813000" cy="9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74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矩形 102">
            <a:extLst>
              <a:ext uri="{FF2B5EF4-FFF2-40B4-BE49-F238E27FC236}">
                <a16:creationId xmlns:a16="http://schemas.microsoft.com/office/drawing/2014/main" id="{528FE7AA-AE7F-390A-F29E-80DD542530E3}"/>
              </a:ext>
            </a:extLst>
          </p:cNvPr>
          <p:cNvSpPr/>
          <p:nvPr/>
        </p:nvSpPr>
        <p:spPr>
          <a:xfrm>
            <a:off x="21569" y="44643"/>
            <a:ext cx="12170431" cy="6813357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200">
              <a:latin typeface="Book Antiqua" panose="02040602050305030304" pitchFamily="18" charset="0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16F8B626-2D2F-E975-41E7-9FD903D27C9C}"/>
              </a:ext>
            </a:extLst>
          </p:cNvPr>
          <p:cNvSpPr/>
          <p:nvPr/>
        </p:nvSpPr>
        <p:spPr>
          <a:xfrm>
            <a:off x="-5647" y="793821"/>
            <a:ext cx="12197647" cy="2828373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000">
              <a:ln>
                <a:solidFill>
                  <a:srgbClr val="D5F1F7"/>
                </a:solidFill>
              </a:ln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0EE11B-120B-7B63-506B-0810305B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EDD-71FF-41F7-99C9-585BA0CDBB81}" type="slidenum">
              <a:rPr lang="zh-HK" altLang="en-US" smtClean="0"/>
              <a:pPr/>
              <a:t>7</a:t>
            </a:fld>
            <a:endParaRPr lang="zh-HK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0876530-B06C-F98E-5AC3-CF029E88889C}"/>
              </a:ext>
            </a:extLst>
          </p:cNvPr>
          <p:cNvSpPr/>
          <p:nvPr/>
        </p:nvSpPr>
        <p:spPr>
          <a:xfrm>
            <a:off x="4483028" y="1306312"/>
            <a:ext cx="2566901" cy="2031847"/>
          </a:xfrm>
          <a:prstGeom prst="rect">
            <a:avLst/>
          </a:prstGeom>
          <a:solidFill>
            <a:schemeClr val="bg1"/>
          </a:solidFill>
          <a:ln w="476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AE48D90-3B70-9254-F6EA-EE1A1A351DF3}"/>
              </a:ext>
            </a:extLst>
          </p:cNvPr>
          <p:cNvSpPr txBox="1"/>
          <p:nvPr/>
        </p:nvSpPr>
        <p:spPr>
          <a:xfrm>
            <a:off x="4483028" y="876230"/>
            <a:ext cx="256690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zh-HK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162E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2000" dirty="0">
                <a:solidFill>
                  <a:srgbClr val="FF0000"/>
                </a:solidFill>
              </a:rPr>
              <a:t>Trading Platform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E3538D4-9406-08FA-0DBD-3E463A09F9A3}"/>
              </a:ext>
            </a:extLst>
          </p:cNvPr>
          <p:cNvGrpSpPr/>
          <p:nvPr/>
        </p:nvGrpSpPr>
        <p:grpSpPr>
          <a:xfrm>
            <a:off x="399932" y="4815278"/>
            <a:ext cx="1685799" cy="1422962"/>
            <a:chOff x="2041885" y="4446759"/>
            <a:chExt cx="1803318" cy="1422962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EABCCDAB-CE52-D21F-7211-73E23B5CEA61}"/>
                </a:ext>
              </a:extLst>
            </p:cNvPr>
            <p:cNvSpPr txBox="1"/>
            <p:nvPr/>
          </p:nvSpPr>
          <p:spPr>
            <a:xfrm>
              <a:off x="2041885" y="5223390"/>
              <a:ext cx="1803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Individuals/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Companies</a:t>
              </a:r>
              <a:endParaRPr kumimoji="1" lang="en-US" altLang="zh-TW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12EE1DB6-E41F-BCA8-03DC-EEA0E9F06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367" y="4573231"/>
              <a:ext cx="557997" cy="5370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82C38BAB-6697-72FB-83FA-60909DB8C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115" y="4446759"/>
              <a:ext cx="554245" cy="5334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20298CC0-AF85-EC5B-1B34-B2CC8A8E9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95313" l="9961" r="962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940" y="4577208"/>
              <a:ext cx="603780" cy="5810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46532F4-630E-D566-DB60-552D70B8C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228" y="4597951"/>
              <a:ext cx="565031" cy="5437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20E4805D-AA01-C201-C346-A3AF44FAF880}"/>
              </a:ext>
            </a:extLst>
          </p:cNvPr>
          <p:cNvGrpSpPr/>
          <p:nvPr/>
        </p:nvGrpSpPr>
        <p:grpSpPr>
          <a:xfrm>
            <a:off x="470499" y="1414121"/>
            <a:ext cx="1280463" cy="1504811"/>
            <a:chOff x="97266" y="2396177"/>
            <a:chExt cx="1280463" cy="1504811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0622B132-0F3C-6E8B-90F3-808352A02122}"/>
                </a:ext>
              </a:extLst>
            </p:cNvPr>
            <p:cNvGrpSpPr/>
            <p:nvPr/>
          </p:nvGrpSpPr>
          <p:grpSpPr>
            <a:xfrm>
              <a:off x="97266" y="2396177"/>
              <a:ext cx="1280463" cy="1504811"/>
              <a:chOff x="-6476" y="1917013"/>
              <a:chExt cx="1280463" cy="1504811"/>
            </a:xfrm>
          </p:grpSpPr>
          <p:pic>
            <p:nvPicPr>
              <p:cNvPr id="16" name="Picture 10" descr="Cryptocurrency wallet Multisignature Bitcoin, Wallet, orange, business,  bitcoin png | Klipartz">
                <a:extLst>
                  <a:ext uri="{FF2B5EF4-FFF2-40B4-BE49-F238E27FC236}">
                    <a16:creationId xmlns:a16="http://schemas.microsoft.com/office/drawing/2014/main" id="{959961C6-B640-4363-1801-A0B522DE46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31" t="2963" r="24065" b="13126"/>
              <a:stretch/>
            </p:blipFill>
            <p:spPr bwMode="auto">
              <a:xfrm>
                <a:off x="202473" y="2004383"/>
                <a:ext cx="953352" cy="888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圓角矩形 48">
                <a:extLst>
                  <a:ext uri="{FF2B5EF4-FFF2-40B4-BE49-F238E27FC236}">
                    <a16:creationId xmlns:a16="http://schemas.microsoft.com/office/drawing/2014/main" id="{19DC979D-929D-9783-85E9-A1F4F9A5CD3B}"/>
                  </a:ext>
                </a:extLst>
              </p:cNvPr>
              <p:cNvSpPr/>
              <p:nvPr/>
            </p:nvSpPr>
            <p:spPr>
              <a:xfrm>
                <a:off x="105854" y="1917013"/>
                <a:ext cx="1059238" cy="317398"/>
              </a:xfrm>
              <a:prstGeom prst="roundRect">
                <a:avLst/>
              </a:prstGeom>
              <a:solidFill>
                <a:srgbClr val="FFFB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B33D4A2-6D9C-5BE3-55E8-077B06DA8921}"/>
                  </a:ext>
                </a:extLst>
              </p:cNvPr>
              <p:cNvSpPr txBox="1"/>
              <p:nvPr/>
            </p:nvSpPr>
            <p:spPr>
              <a:xfrm>
                <a:off x="-6476" y="2898604"/>
                <a:ext cx="12804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HK"/>
                </a:defPPr>
                <a:lvl1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TW" sz="1400" dirty="0">
                    <a:solidFill>
                      <a:srgbClr val="0066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Digital wallets</a:t>
                </a:r>
              </a:p>
            </p:txBody>
          </p:sp>
          <p:pic>
            <p:nvPicPr>
              <p:cNvPr id="19" name="Picture 20" descr="Generic, crypto, cryptocurrency, cryptocurrencies, cash, money, bank,  payment Free Icon of Cryptocurrency Color">
                <a:extLst>
                  <a:ext uri="{FF2B5EF4-FFF2-40B4-BE49-F238E27FC236}">
                    <a16:creationId xmlns:a16="http://schemas.microsoft.com/office/drawing/2014/main" id="{9773C1D0-2E73-8502-6CAF-ED299CE884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940" b="21272"/>
              <a:stretch/>
            </p:blipFill>
            <p:spPr bwMode="auto">
              <a:xfrm>
                <a:off x="236988" y="1917013"/>
                <a:ext cx="464106" cy="325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0" descr="Generic, crypto, cryptocurrency, cryptocurrencies, cash, money, bank,  payment Free Icon of Cryptocurrency Color">
                <a:extLst>
                  <a:ext uri="{FF2B5EF4-FFF2-40B4-BE49-F238E27FC236}">
                    <a16:creationId xmlns:a16="http://schemas.microsoft.com/office/drawing/2014/main" id="{C08280AA-9B0F-EA93-5F7A-F873B74E77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98" b="36908"/>
              <a:stretch/>
            </p:blipFill>
            <p:spPr bwMode="auto">
              <a:xfrm>
                <a:off x="604048" y="2027350"/>
                <a:ext cx="338601" cy="215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18B6EFF-2B29-1660-3865-F3E444FF5F01}"/>
                </a:ext>
              </a:extLst>
            </p:cNvPr>
            <p:cNvSpPr/>
            <p:nvPr/>
          </p:nvSpPr>
          <p:spPr>
            <a:xfrm>
              <a:off x="571263" y="2732402"/>
              <a:ext cx="3754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3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zh-TW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F7FD68C-3EF1-6482-15FE-3F842DBBED60}"/>
              </a:ext>
            </a:extLst>
          </p:cNvPr>
          <p:cNvSpPr txBox="1"/>
          <p:nvPr/>
        </p:nvSpPr>
        <p:spPr>
          <a:xfrm>
            <a:off x="4781599" y="2893512"/>
            <a:ext cx="191718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HK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1400" dirty="0">
                <a:solidFill>
                  <a:srgbClr val="3A21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 Wallets</a:t>
            </a:r>
            <a:endParaRPr lang="zh-TW" altLang="en-US" sz="1400" dirty="0">
              <a:solidFill>
                <a:srgbClr val="3A21C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1CD5FE2C-3FBA-9217-F772-64390E774823}"/>
              </a:ext>
            </a:extLst>
          </p:cNvPr>
          <p:cNvGrpSpPr/>
          <p:nvPr/>
        </p:nvGrpSpPr>
        <p:grpSpPr>
          <a:xfrm>
            <a:off x="4807453" y="1530768"/>
            <a:ext cx="2070027" cy="674714"/>
            <a:chOff x="2017308" y="1939824"/>
            <a:chExt cx="2070027" cy="674714"/>
          </a:xfrm>
        </p:grpSpPr>
        <p:pic>
          <p:nvPicPr>
            <p:cNvPr id="23" name="Picture 24" descr="IconExperience » V-Collection » Office Building Icon">
              <a:extLst>
                <a:ext uri="{FF2B5EF4-FFF2-40B4-BE49-F238E27FC236}">
                  <a16:creationId xmlns:a16="http://schemas.microsoft.com/office/drawing/2014/main" id="{93BF335C-6A3B-405D-73EB-5EDEE80E9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609" l="1758" r="908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308" y="1939824"/>
              <a:ext cx="647633" cy="647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4" descr="IconExperience » V-Collection » Office Building Icon">
              <a:extLst>
                <a:ext uri="{FF2B5EF4-FFF2-40B4-BE49-F238E27FC236}">
                  <a16:creationId xmlns:a16="http://schemas.microsoft.com/office/drawing/2014/main" id="{328AB5D8-6F9A-08B4-91B2-9E16E4942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609" l="1758" r="908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02" y="1939824"/>
              <a:ext cx="647633" cy="647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IconExperience » V-Collection » Office Building Icon">
              <a:extLst>
                <a:ext uri="{FF2B5EF4-FFF2-40B4-BE49-F238E27FC236}">
                  <a16:creationId xmlns:a16="http://schemas.microsoft.com/office/drawing/2014/main" id="{83651788-5E25-FF03-DA72-90F605600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rgbClr val="90E8D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609" l="1758" r="908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184" y="1966905"/>
              <a:ext cx="647633" cy="647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CC03DFF-38A8-DBA0-18E5-5D819339BACB}"/>
              </a:ext>
            </a:extLst>
          </p:cNvPr>
          <p:cNvSpPr txBox="1"/>
          <p:nvPr/>
        </p:nvSpPr>
        <p:spPr>
          <a:xfrm>
            <a:off x="59189" y="837362"/>
            <a:ext cx="115471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33CC33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HK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Crypto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AD1BC78-54E7-D2DE-E1C2-85BE0E04BF9C}"/>
              </a:ext>
            </a:extLst>
          </p:cNvPr>
          <p:cNvSpPr txBox="1"/>
          <p:nvPr/>
        </p:nvSpPr>
        <p:spPr>
          <a:xfrm>
            <a:off x="31505" y="3740075"/>
            <a:ext cx="2568947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505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HK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Traditional Banking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33C09783-EA49-4A23-45E1-3B06820D9F6B}"/>
              </a:ext>
            </a:extLst>
          </p:cNvPr>
          <p:cNvGrpSpPr/>
          <p:nvPr/>
        </p:nvGrpSpPr>
        <p:grpSpPr>
          <a:xfrm>
            <a:off x="4917520" y="2244258"/>
            <a:ext cx="440394" cy="450621"/>
            <a:chOff x="5325228" y="2041366"/>
            <a:chExt cx="953352" cy="975493"/>
          </a:xfrm>
        </p:grpSpPr>
        <p:pic>
          <p:nvPicPr>
            <p:cNvPr id="29" name="Picture 10" descr="Cryptocurrency wallet Multisignature Bitcoin, Wallet, orange, business,  bitcoin png | Klipartz">
              <a:extLst>
                <a:ext uri="{FF2B5EF4-FFF2-40B4-BE49-F238E27FC236}">
                  <a16:creationId xmlns:a16="http://schemas.microsoft.com/office/drawing/2014/main" id="{3B46D353-F219-46E6-B29A-F44939EE4F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1" t="2963" r="24065" b="13126"/>
            <a:stretch/>
          </p:blipFill>
          <p:spPr bwMode="auto">
            <a:xfrm>
              <a:off x="5325228" y="2128736"/>
              <a:ext cx="953352" cy="888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0" descr="Generic, crypto, cryptocurrency, cryptocurrencies, cash, money, bank,  payment Free Icon of Cryptocurrency Color">
              <a:extLst>
                <a:ext uri="{FF2B5EF4-FFF2-40B4-BE49-F238E27FC236}">
                  <a16:creationId xmlns:a16="http://schemas.microsoft.com/office/drawing/2014/main" id="{6909489D-ACBF-D654-DAE6-98C33C03CC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940" b="21272"/>
            <a:stretch/>
          </p:blipFill>
          <p:spPr bwMode="auto">
            <a:xfrm>
              <a:off x="5359743" y="2041366"/>
              <a:ext cx="464106" cy="32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0" descr="Generic, crypto, cryptocurrency, cryptocurrencies, cash, money, bank,  payment Free Icon of Cryptocurrency Color">
              <a:extLst>
                <a:ext uri="{FF2B5EF4-FFF2-40B4-BE49-F238E27FC236}">
                  <a16:creationId xmlns:a16="http://schemas.microsoft.com/office/drawing/2014/main" id="{D56C99DF-68FE-A1A8-1EFF-BEF717F345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98" b="36908"/>
            <a:stretch/>
          </p:blipFill>
          <p:spPr bwMode="auto">
            <a:xfrm>
              <a:off x="5726803" y="2151703"/>
              <a:ext cx="338601" cy="215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BCB6A464-AE0A-4A0A-887D-CD7591EF39F0}"/>
              </a:ext>
            </a:extLst>
          </p:cNvPr>
          <p:cNvGrpSpPr/>
          <p:nvPr/>
        </p:nvGrpSpPr>
        <p:grpSpPr>
          <a:xfrm>
            <a:off x="10076826" y="1369461"/>
            <a:ext cx="1732825" cy="1607378"/>
            <a:chOff x="10040893" y="1750864"/>
            <a:chExt cx="1732825" cy="1607378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71E333F0-1299-FE2A-51A0-D9614D5792EE}"/>
                </a:ext>
              </a:extLst>
            </p:cNvPr>
            <p:cNvGrpSpPr/>
            <p:nvPr/>
          </p:nvGrpSpPr>
          <p:grpSpPr>
            <a:xfrm>
              <a:off x="10040893" y="1750864"/>
              <a:ext cx="1732825" cy="1246834"/>
              <a:chOff x="9105208" y="1947247"/>
              <a:chExt cx="1732825" cy="1246834"/>
            </a:xfrm>
          </p:grpSpPr>
          <p:grpSp>
            <p:nvGrpSpPr>
              <p:cNvPr id="35" name="群組 34">
                <a:extLst>
                  <a:ext uri="{FF2B5EF4-FFF2-40B4-BE49-F238E27FC236}">
                    <a16:creationId xmlns:a16="http://schemas.microsoft.com/office/drawing/2014/main" id="{C9105E8C-013D-85A4-0F6B-B151AF8CC7C0}"/>
                  </a:ext>
                </a:extLst>
              </p:cNvPr>
              <p:cNvGrpSpPr/>
              <p:nvPr/>
            </p:nvGrpSpPr>
            <p:grpSpPr>
              <a:xfrm>
                <a:off x="9105208" y="1947247"/>
                <a:ext cx="1280463" cy="1246834"/>
                <a:chOff x="8910121" y="1989416"/>
                <a:chExt cx="1280463" cy="1246834"/>
              </a:xfrm>
            </p:grpSpPr>
            <p:grpSp>
              <p:nvGrpSpPr>
                <p:cNvPr id="51" name="群組 50">
                  <a:extLst>
                    <a:ext uri="{FF2B5EF4-FFF2-40B4-BE49-F238E27FC236}">
                      <a16:creationId xmlns:a16="http://schemas.microsoft.com/office/drawing/2014/main" id="{BFC29425-E043-C4A1-069B-8ACDD9090069}"/>
                    </a:ext>
                  </a:extLst>
                </p:cNvPr>
                <p:cNvGrpSpPr/>
                <p:nvPr/>
              </p:nvGrpSpPr>
              <p:grpSpPr>
                <a:xfrm>
                  <a:off x="8910121" y="1989416"/>
                  <a:ext cx="1280463" cy="1246834"/>
                  <a:chOff x="41377" y="1917013"/>
                  <a:chExt cx="1280463" cy="1246834"/>
                </a:xfrm>
              </p:grpSpPr>
              <p:pic>
                <p:nvPicPr>
                  <p:cNvPr id="53" name="Picture 10" descr="Cryptocurrency wallet Multisignature Bitcoin, Wallet, orange, business,  bitcoin png | Klipartz">
                    <a:extLst>
                      <a:ext uri="{FF2B5EF4-FFF2-40B4-BE49-F238E27FC236}">
                        <a16:creationId xmlns:a16="http://schemas.microsoft.com/office/drawing/2014/main" id="{10769F9C-D31D-AC5B-CCD6-D9E3A503223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331" t="2963" r="24065" b="13126"/>
                  <a:stretch/>
                </p:blipFill>
                <p:spPr bwMode="auto">
                  <a:xfrm>
                    <a:off x="202473" y="2004383"/>
                    <a:ext cx="953352" cy="888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4" name="圓角矩形 97">
                    <a:extLst>
                      <a:ext uri="{FF2B5EF4-FFF2-40B4-BE49-F238E27FC236}">
                        <a16:creationId xmlns:a16="http://schemas.microsoft.com/office/drawing/2014/main" id="{22B21DCD-ED14-2B6C-DA5B-DEC1CCFDEC47}"/>
                      </a:ext>
                    </a:extLst>
                  </p:cNvPr>
                  <p:cNvSpPr/>
                  <p:nvPr/>
                </p:nvSpPr>
                <p:spPr>
                  <a:xfrm>
                    <a:off x="105854" y="1917013"/>
                    <a:ext cx="1059238" cy="317398"/>
                  </a:xfrm>
                  <a:prstGeom prst="roundRect">
                    <a:avLst/>
                  </a:prstGeom>
                  <a:solidFill>
                    <a:srgbClr val="FFFB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sp>
                <p:nvSpPr>
                  <p:cNvPr id="55" name="文字方塊 54">
                    <a:extLst>
                      <a:ext uri="{FF2B5EF4-FFF2-40B4-BE49-F238E27FC236}">
                        <a16:creationId xmlns:a16="http://schemas.microsoft.com/office/drawing/2014/main" id="{52D1A99C-77C5-B450-DF48-F9C669090079}"/>
                      </a:ext>
                    </a:extLst>
                  </p:cNvPr>
                  <p:cNvSpPr txBox="1"/>
                  <p:nvPr/>
                </p:nvSpPr>
                <p:spPr>
                  <a:xfrm>
                    <a:off x="41377" y="2886848"/>
                    <a:ext cx="128046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zh-HK"/>
                    </a:defPPr>
                    <a:lvl1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defRPr>
                    </a:lvl1pPr>
                  </a:lstStyle>
                  <a:p>
                    <a:endParaRPr lang="zh-TW" altLang="en-US" dirty="0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pic>
                <p:nvPicPr>
                  <p:cNvPr id="56" name="Picture 20" descr="Generic, crypto, cryptocurrency, cryptocurrencies, cash, money, bank,  payment Free Icon of Cryptocurrency Color">
                    <a:extLst>
                      <a:ext uri="{FF2B5EF4-FFF2-40B4-BE49-F238E27FC236}">
                        <a16:creationId xmlns:a16="http://schemas.microsoft.com/office/drawing/2014/main" id="{7EA2FB8E-9043-EE42-8F75-A416C6C2366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-11940" b="21272"/>
                  <a:stretch/>
                </p:blipFill>
                <p:spPr bwMode="auto">
                  <a:xfrm>
                    <a:off x="236988" y="1917013"/>
                    <a:ext cx="464106" cy="3255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7" name="Picture 20" descr="Generic, crypto, cryptocurrency, cryptocurrencies, cash, money, bank,  payment Free Icon of Cryptocurrency Color">
                    <a:extLst>
                      <a:ext uri="{FF2B5EF4-FFF2-40B4-BE49-F238E27FC236}">
                        <a16:creationId xmlns:a16="http://schemas.microsoft.com/office/drawing/2014/main" id="{042FD72B-5686-727E-C12B-45593027B98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998" b="36908"/>
                  <a:stretch/>
                </p:blipFill>
                <p:spPr bwMode="auto">
                  <a:xfrm>
                    <a:off x="604048" y="2027350"/>
                    <a:ext cx="338601" cy="215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949852D7-D3CE-FAA8-6CC7-E6B502EDDC7D}"/>
                    </a:ext>
                  </a:extLst>
                </p:cNvPr>
                <p:cNvSpPr/>
                <p:nvPr/>
              </p:nvSpPr>
              <p:spPr>
                <a:xfrm>
                  <a:off x="9313060" y="2309168"/>
                  <a:ext cx="37542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TW" sz="3200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?</a:t>
                  </a:r>
                  <a:endParaRPr lang="zh-TW" altLang="en-US" sz="32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36" name="群組 35">
                <a:extLst>
                  <a:ext uri="{FF2B5EF4-FFF2-40B4-BE49-F238E27FC236}">
                    <a16:creationId xmlns:a16="http://schemas.microsoft.com/office/drawing/2014/main" id="{3EB4086A-352E-1239-A86A-4D345B8823C1}"/>
                  </a:ext>
                </a:extLst>
              </p:cNvPr>
              <p:cNvGrpSpPr/>
              <p:nvPr/>
            </p:nvGrpSpPr>
            <p:grpSpPr>
              <a:xfrm>
                <a:off x="9858388" y="2494011"/>
                <a:ext cx="622952" cy="675275"/>
                <a:chOff x="8910121" y="1989416"/>
                <a:chExt cx="1280463" cy="1246834"/>
              </a:xfrm>
            </p:grpSpPr>
            <p:grpSp>
              <p:nvGrpSpPr>
                <p:cNvPr id="45" name="群組 44">
                  <a:extLst>
                    <a:ext uri="{FF2B5EF4-FFF2-40B4-BE49-F238E27FC236}">
                      <a16:creationId xmlns:a16="http://schemas.microsoft.com/office/drawing/2014/main" id="{8A198DDE-7EC5-AC28-4091-9EEE4877AB18}"/>
                    </a:ext>
                  </a:extLst>
                </p:cNvPr>
                <p:cNvGrpSpPr/>
                <p:nvPr/>
              </p:nvGrpSpPr>
              <p:grpSpPr>
                <a:xfrm>
                  <a:off x="8910121" y="1989416"/>
                  <a:ext cx="1280463" cy="1246834"/>
                  <a:chOff x="41377" y="1917013"/>
                  <a:chExt cx="1280463" cy="1246834"/>
                </a:xfrm>
              </p:grpSpPr>
              <p:pic>
                <p:nvPicPr>
                  <p:cNvPr id="47" name="Picture 10" descr="Cryptocurrency wallet Multisignature Bitcoin, Wallet, orange, business,  bitcoin png | Klipartz">
                    <a:extLst>
                      <a:ext uri="{FF2B5EF4-FFF2-40B4-BE49-F238E27FC236}">
                        <a16:creationId xmlns:a16="http://schemas.microsoft.com/office/drawing/2014/main" id="{41648C85-F81F-B7A8-DF1C-DC5024225DA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331" t="2963" r="24065" b="13126"/>
                  <a:stretch/>
                </p:blipFill>
                <p:spPr bwMode="auto">
                  <a:xfrm>
                    <a:off x="202473" y="2004383"/>
                    <a:ext cx="953352" cy="888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8" name="文字方塊 47">
                    <a:extLst>
                      <a:ext uri="{FF2B5EF4-FFF2-40B4-BE49-F238E27FC236}">
                        <a16:creationId xmlns:a16="http://schemas.microsoft.com/office/drawing/2014/main" id="{2025ACD0-50D9-90B5-DBDF-5FD6A9BC133D}"/>
                      </a:ext>
                    </a:extLst>
                  </p:cNvPr>
                  <p:cNvSpPr txBox="1"/>
                  <p:nvPr/>
                </p:nvSpPr>
                <p:spPr>
                  <a:xfrm>
                    <a:off x="41377" y="2886848"/>
                    <a:ext cx="128046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zh-HK"/>
                    </a:defPPr>
                    <a:lvl1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defRPr>
                    </a:lvl1pPr>
                  </a:lstStyle>
                  <a:p>
                    <a:endParaRPr lang="zh-TW" altLang="en-US" dirty="0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pic>
                <p:nvPicPr>
                  <p:cNvPr id="49" name="Picture 20" descr="Generic, crypto, cryptocurrency, cryptocurrencies, cash, money, bank,  payment Free Icon of Cryptocurrency Color">
                    <a:extLst>
                      <a:ext uri="{FF2B5EF4-FFF2-40B4-BE49-F238E27FC236}">
                        <a16:creationId xmlns:a16="http://schemas.microsoft.com/office/drawing/2014/main" id="{4127F35F-B355-33FF-43F6-E415B16F975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-11940" b="21272"/>
                  <a:stretch/>
                </p:blipFill>
                <p:spPr bwMode="auto">
                  <a:xfrm>
                    <a:off x="236988" y="1917013"/>
                    <a:ext cx="464106" cy="3255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0" descr="Generic, crypto, cryptocurrency, cryptocurrencies, cash, money, bank,  payment Free Icon of Cryptocurrency Color">
                    <a:extLst>
                      <a:ext uri="{FF2B5EF4-FFF2-40B4-BE49-F238E27FC236}">
                        <a16:creationId xmlns:a16="http://schemas.microsoft.com/office/drawing/2014/main" id="{DB70D640-E1EA-5FB6-C510-CD499BCF915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998" b="36908"/>
                  <a:stretch/>
                </p:blipFill>
                <p:spPr bwMode="auto">
                  <a:xfrm>
                    <a:off x="604048" y="2027350"/>
                    <a:ext cx="338601" cy="215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9BC55249-C306-B841-1B71-F14D6631343B}"/>
                    </a:ext>
                  </a:extLst>
                </p:cNvPr>
                <p:cNvSpPr/>
                <p:nvPr/>
              </p:nvSpPr>
              <p:spPr>
                <a:xfrm>
                  <a:off x="9200603" y="2309168"/>
                  <a:ext cx="600339" cy="6819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TW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?</a:t>
                  </a:r>
                  <a:endParaRPr lang="zh-TW" altLang="en-US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37" name="群組 36">
                <a:extLst>
                  <a:ext uri="{FF2B5EF4-FFF2-40B4-BE49-F238E27FC236}">
                    <a16:creationId xmlns:a16="http://schemas.microsoft.com/office/drawing/2014/main" id="{6A171959-6B1E-B525-5693-996FA962F1B7}"/>
                  </a:ext>
                </a:extLst>
              </p:cNvPr>
              <p:cNvGrpSpPr/>
              <p:nvPr/>
            </p:nvGrpSpPr>
            <p:grpSpPr>
              <a:xfrm>
                <a:off x="9939154" y="1978224"/>
                <a:ext cx="898879" cy="866299"/>
                <a:chOff x="8910121" y="1989416"/>
                <a:chExt cx="1280463" cy="1246834"/>
              </a:xfrm>
            </p:grpSpPr>
            <p:grpSp>
              <p:nvGrpSpPr>
                <p:cNvPr id="38" name="群組 37">
                  <a:extLst>
                    <a:ext uri="{FF2B5EF4-FFF2-40B4-BE49-F238E27FC236}">
                      <a16:creationId xmlns:a16="http://schemas.microsoft.com/office/drawing/2014/main" id="{5176BE0A-8260-6E51-0C37-A938A60F02FA}"/>
                    </a:ext>
                  </a:extLst>
                </p:cNvPr>
                <p:cNvGrpSpPr/>
                <p:nvPr/>
              </p:nvGrpSpPr>
              <p:grpSpPr>
                <a:xfrm>
                  <a:off x="8910121" y="1989416"/>
                  <a:ext cx="1280463" cy="1246834"/>
                  <a:chOff x="41377" y="1917013"/>
                  <a:chExt cx="1280463" cy="1246834"/>
                </a:xfrm>
              </p:grpSpPr>
              <p:pic>
                <p:nvPicPr>
                  <p:cNvPr id="40" name="Picture 10" descr="Cryptocurrency wallet Multisignature Bitcoin, Wallet, orange, business,  bitcoin png | Klipartz">
                    <a:extLst>
                      <a:ext uri="{FF2B5EF4-FFF2-40B4-BE49-F238E27FC236}">
                        <a16:creationId xmlns:a16="http://schemas.microsoft.com/office/drawing/2014/main" id="{C89462A0-BC1A-0F16-CE1E-421AEF250A1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331" t="2963" r="24065" b="13126"/>
                  <a:stretch/>
                </p:blipFill>
                <p:spPr bwMode="auto">
                  <a:xfrm>
                    <a:off x="202473" y="2004383"/>
                    <a:ext cx="953352" cy="888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1" name="圓角矩形 113">
                    <a:extLst>
                      <a:ext uri="{FF2B5EF4-FFF2-40B4-BE49-F238E27FC236}">
                        <a16:creationId xmlns:a16="http://schemas.microsoft.com/office/drawing/2014/main" id="{4847228D-13BF-6854-652F-F69C9917458C}"/>
                      </a:ext>
                    </a:extLst>
                  </p:cNvPr>
                  <p:cNvSpPr/>
                  <p:nvPr/>
                </p:nvSpPr>
                <p:spPr>
                  <a:xfrm>
                    <a:off x="105854" y="1917013"/>
                    <a:ext cx="1059238" cy="317398"/>
                  </a:xfrm>
                  <a:prstGeom prst="roundRect">
                    <a:avLst/>
                  </a:prstGeom>
                  <a:solidFill>
                    <a:srgbClr val="FFFB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sp>
                <p:nvSpPr>
                  <p:cNvPr id="42" name="文字方塊 41">
                    <a:extLst>
                      <a:ext uri="{FF2B5EF4-FFF2-40B4-BE49-F238E27FC236}">
                        <a16:creationId xmlns:a16="http://schemas.microsoft.com/office/drawing/2014/main" id="{79B9F12E-92CA-FFEC-8CEB-C466CB7C7BEA}"/>
                      </a:ext>
                    </a:extLst>
                  </p:cNvPr>
                  <p:cNvSpPr txBox="1"/>
                  <p:nvPr/>
                </p:nvSpPr>
                <p:spPr>
                  <a:xfrm>
                    <a:off x="41377" y="2886848"/>
                    <a:ext cx="128046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zh-HK"/>
                    </a:defPPr>
                    <a:lvl1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defRPr>
                    </a:lvl1pPr>
                  </a:lstStyle>
                  <a:p>
                    <a:endParaRPr lang="zh-TW" altLang="en-US" dirty="0">
                      <a:solidFill>
                        <a:srgbClr val="C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pic>
                <p:nvPicPr>
                  <p:cNvPr id="43" name="Picture 20" descr="Generic, crypto, cryptocurrency, cryptocurrencies, cash, money, bank,  payment Free Icon of Cryptocurrency Color">
                    <a:extLst>
                      <a:ext uri="{FF2B5EF4-FFF2-40B4-BE49-F238E27FC236}">
                        <a16:creationId xmlns:a16="http://schemas.microsoft.com/office/drawing/2014/main" id="{AC41C354-02DB-16CD-E7C6-33D120CDE5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-11940" b="21272"/>
                  <a:stretch/>
                </p:blipFill>
                <p:spPr bwMode="auto">
                  <a:xfrm>
                    <a:off x="236988" y="1917013"/>
                    <a:ext cx="464106" cy="3255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4" name="Picture 20" descr="Generic, crypto, cryptocurrency, cryptocurrencies, cash, money, bank,  payment Free Icon of Cryptocurrency Color">
                    <a:extLst>
                      <a:ext uri="{FF2B5EF4-FFF2-40B4-BE49-F238E27FC236}">
                        <a16:creationId xmlns:a16="http://schemas.microsoft.com/office/drawing/2014/main" id="{CF075AA0-E860-9C32-2034-B6A8AD7B1E8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998" b="36908"/>
                  <a:stretch/>
                </p:blipFill>
                <p:spPr bwMode="auto">
                  <a:xfrm>
                    <a:off x="604048" y="2027350"/>
                    <a:ext cx="338601" cy="215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2E1D680A-B2A5-1DD9-100C-0506C4D00E59}"/>
                    </a:ext>
                  </a:extLst>
                </p:cNvPr>
                <p:cNvSpPr/>
                <p:nvPr/>
              </p:nvSpPr>
              <p:spPr>
                <a:xfrm>
                  <a:off x="9200603" y="2309168"/>
                  <a:ext cx="600339" cy="6819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TW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?</a:t>
                  </a:r>
                  <a:endParaRPr lang="zh-TW" altLang="en-US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497F44E2-651E-0AD6-0D93-6EAF90512B2E}"/>
                </a:ext>
              </a:extLst>
            </p:cNvPr>
            <p:cNvSpPr txBox="1"/>
            <p:nvPr/>
          </p:nvSpPr>
          <p:spPr>
            <a:xfrm>
              <a:off x="10216262" y="2835022"/>
              <a:ext cx="1280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HK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TW" sz="1400" dirty="0">
                  <a:solidFill>
                    <a:srgbClr val="0066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Digital Wallets</a:t>
              </a:r>
            </a:p>
          </p:txBody>
        </p: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09A4974C-C45F-1FDC-25B8-551518FA3DD5}"/>
              </a:ext>
            </a:extLst>
          </p:cNvPr>
          <p:cNvGrpSpPr/>
          <p:nvPr/>
        </p:nvGrpSpPr>
        <p:grpSpPr>
          <a:xfrm>
            <a:off x="5499359" y="5930969"/>
            <a:ext cx="619312" cy="498756"/>
            <a:chOff x="6772427" y="5871537"/>
            <a:chExt cx="705510" cy="568175"/>
          </a:xfrm>
        </p:grpSpPr>
        <p:sp>
          <p:nvSpPr>
            <p:cNvPr id="59" name="梯形 58">
              <a:extLst>
                <a:ext uri="{FF2B5EF4-FFF2-40B4-BE49-F238E27FC236}">
                  <a16:creationId xmlns:a16="http://schemas.microsoft.com/office/drawing/2014/main" id="{7FA2CA6D-4387-4940-5A5D-84D5B1A270C1}"/>
                </a:ext>
              </a:extLst>
            </p:cNvPr>
            <p:cNvSpPr/>
            <p:nvPr/>
          </p:nvSpPr>
          <p:spPr>
            <a:xfrm>
              <a:off x="6774809" y="5871537"/>
              <a:ext cx="703128" cy="208061"/>
            </a:xfrm>
            <a:prstGeom prst="trapezoid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>
                  <a:solidFill>
                    <a:schemeClr val="tx1"/>
                  </a:solidFill>
                </a:rPr>
                <a:t>Bank</a:t>
              </a:r>
              <a:endParaRPr lang="zh-HK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5E06B7F7-4FE0-12F6-F293-75CCFF21769A}"/>
                </a:ext>
              </a:extLst>
            </p:cNvPr>
            <p:cNvSpPr/>
            <p:nvPr/>
          </p:nvSpPr>
          <p:spPr>
            <a:xfrm>
              <a:off x="6772427" y="6105062"/>
              <a:ext cx="705510" cy="3346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2A76D8F7-CBC9-A123-B73D-057A91DDF535}"/>
                </a:ext>
              </a:extLst>
            </p:cNvPr>
            <p:cNvSpPr/>
            <p:nvPr/>
          </p:nvSpPr>
          <p:spPr>
            <a:xfrm>
              <a:off x="7050280" y="6224683"/>
              <a:ext cx="156328" cy="21502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62" name="直線接點 61">
              <a:extLst>
                <a:ext uri="{FF2B5EF4-FFF2-40B4-BE49-F238E27FC236}">
                  <a16:creationId xmlns:a16="http://schemas.microsoft.com/office/drawing/2014/main" id="{E0AF36EF-4C0C-B32A-D3B6-F1169CAEFA68}"/>
                </a:ext>
              </a:extLst>
            </p:cNvPr>
            <p:cNvCxnSpPr/>
            <p:nvPr/>
          </p:nvCxnSpPr>
          <p:spPr>
            <a:xfrm flipH="1">
              <a:off x="6803231" y="6116997"/>
              <a:ext cx="829" cy="3107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>
              <a:extLst>
                <a:ext uri="{FF2B5EF4-FFF2-40B4-BE49-F238E27FC236}">
                  <a16:creationId xmlns:a16="http://schemas.microsoft.com/office/drawing/2014/main" id="{0B5999E8-D581-F6C7-D759-4601E4BA9EEE}"/>
                </a:ext>
              </a:extLst>
            </p:cNvPr>
            <p:cNvCxnSpPr/>
            <p:nvPr/>
          </p:nvCxnSpPr>
          <p:spPr>
            <a:xfrm flipH="1">
              <a:off x="6825532" y="6116997"/>
              <a:ext cx="829" cy="3107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>
              <a:extLst>
                <a:ext uri="{FF2B5EF4-FFF2-40B4-BE49-F238E27FC236}">
                  <a16:creationId xmlns:a16="http://schemas.microsoft.com/office/drawing/2014/main" id="{6290D500-0B90-00C3-53CD-BADBEAD36B1D}"/>
                </a:ext>
              </a:extLst>
            </p:cNvPr>
            <p:cNvCxnSpPr/>
            <p:nvPr/>
          </p:nvCxnSpPr>
          <p:spPr>
            <a:xfrm flipH="1">
              <a:off x="6853259" y="6108225"/>
              <a:ext cx="1" cy="3195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>
              <a:extLst>
                <a:ext uri="{FF2B5EF4-FFF2-40B4-BE49-F238E27FC236}">
                  <a16:creationId xmlns:a16="http://schemas.microsoft.com/office/drawing/2014/main" id="{9E7D76D6-8ABF-C917-0E79-E1FF62DCAD5B}"/>
                </a:ext>
              </a:extLst>
            </p:cNvPr>
            <p:cNvCxnSpPr/>
            <p:nvPr/>
          </p:nvCxnSpPr>
          <p:spPr>
            <a:xfrm>
              <a:off x="7426812" y="6105062"/>
              <a:ext cx="0" cy="3346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>
              <a:extLst>
                <a:ext uri="{FF2B5EF4-FFF2-40B4-BE49-F238E27FC236}">
                  <a16:creationId xmlns:a16="http://schemas.microsoft.com/office/drawing/2014/main" id="{77F1DE35-47E6-B1D1-A75D-735DA33766E6}"/>
                </a:ext>
              </a:extLst>
            </p:cNvPr>
            <p:cNvCxnSpPr/>
            <p:nvPr/>
          </p:nvCxnSpPr>
          <p:spPr>
            <a:xfrm>
              <a:off x="7448063" y="6116997"/>
              <a:ext cx="0" cy="3195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>
              <a:extLst>
                <a:ext uri="{FF2B5EF4-FFF2-40B4-BE49-F238E27FC236}">
                  <a16:creationId xmlns:a16="http://schemas.microsoft.com/office/drawing/2014/main" id="{D4516F41-94A7-CDD9-1ADF-06E1745CCB96}"/>
                </a:ext>
              </a:extLst>
            </p:cNvPr>
            <p:cNvCxnSpPr/>
            <p:nvPr/>
          </p:nvCxnSpPr>
          <p:spPr>
            <a:xfrm>
              <a:off x="7405380" y="6105062"/>
              <a:ext cx="0" cy="3346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>
              <a:extLst>
                <a:ext uri="{FF2B5EF4-FFF2-40B4-BE49-F238E27FC236}">
                  <a16:creationId xmlns:a16="http://schemas.microsoft.com/office/drawing/2014/main" id="{A6D78977-37A3-7B78-D238-C10F1E65378A}"/>
                </a:ext>
              </a:extLst>
            </p:cNvPr>
            <p:cNvCxnSpPr>
              <a:endCxn id="61" idx="2"/>
            </p:cNvCxnSpPr>
            <p:nvPr/>
          </p:nvCxnSpPr>
          <p:spPr>
            <a:xfrm>
              <a:off x="7126774" y="6224683"/>
              <a:ext cx="1670" cy="2150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B78ABF50-7282-3A88-5A2A-2A843B4FCB4F}"/>
              </a:ext>
            </a:extLst>
          </p:cNvPr>
          <p:cNvGrpSpPr/>
          <p:nvPr/>
        </p:nvGrpSpPr>
        <p:grpSpPr>
          <a:xfrm>
            <a:off x="4843466" y="5058298"/>
            <a:ext cx="2010936" cy="674714"/>
            <a:chOff x="2017308" y="1939824"/>
            <a:chExt cx="2010936" cy="674714"/>
          </a:xfrm>
        </p:grpSpPr>
        <p:pic>
          <p:nvPicPr>
            <p:cNvPr id="70" name="Picture 24" descr="IconExperience » V-Collection » Office Building Icon">
              <a:extLst>
                <a:ext uri="{FF2B5EF4-FFF2-40B4-BE49-F238E27FC236}">
                  <a16:creationId xmlns:a16="http://schemas.microsoft.com/office/drawing/2014/main" id="{43F6A7FD-F811-15F4-878E-92A561AC8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609" l="1758" r="908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308" y="1939824"/>
              <a:ext cx="647633" cy="647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4" descr="IconExperience » V-Collection » Office Building Icon">
              <a:extLst>
                <a:ext uri="{FF2B5EF4-FFF2-40B4-BE49-F238E27FC236}">
                  <a16:creationId xmlns:a16="http://schemas.microsoft.com/office/drawing/2014/main" id="{C5EACDB8-893F-FCD3-B738-36628C3C5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609" l="1758" r="908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611" y="1939824"/>
              <a:ext cx="647633" cy="647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4" descr="IconExperience » V-Collection » Office Building Icon">
              <a:extLst>
                <a:ext uri="{FF2B5EF4-FFF2-40B4-BE49-F238E27FC236}">
                  <a16:creationId xmlns:a16="http://schemas.microsoft.com/office/drawing/2014/main" id="{D04FF60C-929C-4E1C-BCA9-AF15963657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rgbClr val="90E8D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609" l="1758" r="908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184" y="1966905"/>
              <a:ext cx="647633" cy="647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61AA2901-E8DD-DBC4-F14F-D2E44E0A7C54}"/>
              </a:ext>
            </a:extLst>
          </p:cNvPr>
          <p:cNvSpPr txBox="1"/>
          <p:nvPr/>
        </p:nvSpPr>
        <p:spPr>
          <a:xfrm>
            <a:off x="4480981" y="4388892"/>
            <a:ext cx="2568948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zh-HK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162E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2000" dirty="0">
                <a:solidFill>
                  <a:srgbClr val="3A21CD"/>
                </a:solidFill>
              </a:rPr>
              <a:t>Bank Accounts</a:t>
            </a:r>
            <a:endParaRPr lang="zh-TW" altLang="en-US" sz="2000" dirty="0">
              <a:solidFill>
                <a:srgbClr val="3A21CD"/>
              </a:solidFill>
            </a:endParaRPr>
          </a:p>
        </p:txBody>
      </p: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B2544AA6-D0FA-5960-E728-6941AE7D84D4}"/>
              </a:ext>
            </a:extLst>
          </p:cNvPr>
          <p:cNvGrpSpPr/>
          <p:nvPr/>
        </p:nvGrpSpPr>
        <p:grpSpPr>
          <a:xfrm>
            <a:off x="9996630" y="4326931"/>
            <a:ext cx="2138975" cy="2225649"/>
            <a:chOff x="9996630" y="4326931"/>
            <a:chExt cx="2138975" cy="2225649"/>
          </a:xfrm>
        </p:grpSpPr>
        <p:grpSp>
          <p:nvGrpSpPr>
            <p:cNvPr id="75" name="群組 74">
              <a:extLst>
                <a:ext uri="{FF2B5EF4-FFF2-40B4-BE49-F238E27FC236}">
                  <a16:creationId xmlns:a16="http://schemas.microsoft.com/office/drawing/2014/main" id="{8AB25690-A9F8-9E9D-5EBC-8D4388DD98AA}"/>
                </a:ext>
              </a:extLst>
            </p:cNvPr>
            <p:cNvGrpSpPr/>
            <p:nvPr/>
          </p:nvGrpSpPr>
          <p:grpSpPr>
            <a:xfrm>
              <a:off x="9996630" y="4910671"/>
              <a:ext cx="2138975" cy="1641909"/>
              <a:chOff x="8969040" y="4690702"/>
              <a:chExt cx="2299160" cy="1641909"/>
            </a:xfrm>
          </p:grpSpPr>
          <p:sp>
            <p:nvSpPr>
              <p:cNvPr id="77" name="圓角矩形 4">
                <a:extLst>
                  <a:ext uri="{FF2B5EF4-FFF2-40B4-BE49-F238E27FC236}">
                    <a16:creationId xmlns:a16="http://schemas.microsoft.com/office/drawing/2014/main" id="{F162D49D-E8D8-B456-C11A-B7739EE4DE20}"/>
                  </a:ext>
                </a:extLst>
              </p:cNvPr>
              <p:cNvSpPr/>
              <p:nvPr/>
            </p:nvSpPr>
            <p:spPr>
              <a:xfrm>
                <a:off x="8969040" y="4690702"/>
                <a:ext cx="2243042" cy="99662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 sz="3200"/>
              </a:p>
            </p:txBody>
          </p:sp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0ABDCE26-5B42-1422-165B-317013AB38EA}"/>
                  </a:ext>
                </a:extLst>
              </p:cNvPr>
              <p:cNvSpPr txBox="1"/>
              <p:nvPr/>
            </p:nvSpPr>
            <p:spPr>
              <a:xfrm>
                <a:off x="9724027" y="4793872"/>
                <a:ext cx="15441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Companies</a:t>
                </a:r>
              </a:p>
              <a:p>
                <a:pPr marL="285750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MSO</a:t>
                </a:r>
                <a:endParaRPr kumimoji="1" lang="en-US" altLang="zh-TW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85750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zh-TW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Real Estate</a:t>
                </a:r>
              </a:p>
              <a:p>
                <a:pPr marL="285750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zh-TW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Investment</a:t>
                </a:r>
                <a:endParaRPr kumimoji="1" lang="en-US" altLang="zh-HK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9" name="Picture 2" descr="Overseas Icon 图片、库存照片和矢量图| Shutterstock">
                <a:extLst>
                  <a:ext uri="{FF2B5EF4-FFF2-40B4-BE49-F238E27FC236}">
                    <a16:creationId xmlns:a16="http://schemas.microsoft.com/office/drawing/2014/main" id="{3B4E0E23-C6BF-FE72-5971-5006755B04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69040" y="4821140"/>
                <a:ext cx="721002" cy="776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圓角矩形 88">
                <a:extLst>
                  <a:ext uri="{FF2B5EF4-FFF2-40B4-BE49-F238E27FC236}">
                    <a16:creationId xmlns:a16="http://schemas.microsoft.com/office/drawing/2014/main" id="{0E277BE6-7D82-359C-18BB-509DDE74020E}"/>
                  </a:ext>
                </a:extLst>
              </p:cNvPr>
              <p:cNvSpPr/>
              <p:nvPr/>
            </p:nvSpPr>
            <p:spPr>
              <a:xfrm>
                <a:off x="8969040" y="5721549"/>
                <a:ext cx="2243042" cy="61106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 sz="3200"/>
              </a:p>
            </p:txBody>
          </p:sp>
          <p:pic>
            <p:nvPicPr>
              <p:cNvPr id="81" name="Picture 24" descr="IconExperience » V-Collection » Office Building Icon">
                <a:extLst>
                  <a:ext uri="{FF2B5EF4-FFF2-40B4-BE49-F238E27FC236}">
                    <a16:creationId xmlns:a16="http://schemas.microsoft.com/office/drawing/2014/main" id="{DD16C22A-618B-F367-C9EB-3B17FE9F0D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0808" y="5182209"/>
                <a:ext cx="361470" cy="385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圖片 81">
                <a:extLst>
                  <a:ext uri="{FF2B5EF4-FFF2-40B4-BE49-F238E27FC236}">
                    <a16:creationId xmlns:a16="http://schemas.microsoft.com/office/drawing/2014/main" id="{C4565057-92EE-9B8B-D457-ED1F7C859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5211" y="5824463"/>
                <a:ext cx="362270" cy="40365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83" name="圖片 82">
                <a:extLst>
                  <a:ext uri="{FF2B5EF4-FFF2-40B4-BE49-F238E27FC236}">
                    <a16:creationId xmlns:a16="http://schemas.microsoft.com/office/drawing/2014/main" id="{2E5B309E-FF6E-7C00-6CDB-6EA5A48CD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0" r="9945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67841" y="5786728"/>
                <a:ext cx="428506" cy="42483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D5CC8B0E-A976-DC0E-9BE5-6F726E0E953A}"/>
                  </a:ext>
                </a:extLst>
              </p:cNvPr>
              <p:cNvSpPr txBox="1"/>
              <p:nvPr/>
            </p:nvSpPr>
            <p:spPr>
              <a:xfrm>
                <a:off x="9982565" y="5847305"/>
                <a:ext cx="1215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Individuals</a:t>
                </a:r>
              </a:p>
            </p:txBody>
          </p:sp>
        </p:grpSp>
        <p:sp>
          <p:nvSpPr>
            <p:cNvPr id="76" name="文字方塊 75">
              <a:extLst>
                <a:ext uri="{FF2B5EF4-FFF2-40B4-BE49-F238E27FC236}">
                  <a16:creationId xmlns:a16="http://schemas.microsoft.com/office/drawing/2014/main" id="{36575118-1620-D8E5-6417-FD31E821AACF}"/>
                </a:ext>
              </a:extLst>
            </p:cNvPr>
            <p:cNvSpPr txBox="1"/>
            <p:nvPr/>
          </p:nvSpPr>
          <p:spPr>
            <a:xfrm>
              <a:off x="10237730" y="4326931"/>
              <a:ext cx="1685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Local/ Overseas</a:t>
              </a:r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A3CB5604-36F1-C625-85EE-A507A697D143}"/>
              </a:ext>
            </a:extLst>
          </p:cNvPr>
          <p:cNvGrpSpPr/>
          <p:nvPr/>
        </p:nvGrpSpPr>
        <p:grpSpPr>
          <a:xfrm>
            <a:off x="2175809" y="1683774"/>
            <a:ext cx="2077122" cy="975048"/>
            <a:chOff x="2009127" y="1674792"/>
            <a:chExt cx="2077122" cy="975048"/>
          </a:xfrm>
        </p:grpSpPr>
        <p:sp>
          <p:nvSpPr>
            <p:cNvPr id="86" name="向右箭號 3">
              <a:extLst>
                <a:ext uri="{FF2B5EF4-FFF2-40B4-BE49-F238E27FC236}">
                  <a16:creationId xmlns:a16="http://schemas.microsoft.com/office/drawing/2014/main" id="{3EBB2653-FF1C-8887-A8B0-3251B8BDAF57}"/>
                </a:ext>
              </a:extLst>
            </p:cNvPr>
            <p:cNvSpPr/>
            <p:nvPr/>
          </p:nvSpPr>
          <p:spPr>
            <a:xfrm>
              <a:off x="2009127" y="1674792"/>
              <a:ext cx="2077122" cy="975048"/>
            </a:xfrm>
            <a:prstGeom prst="rightArrow">
              <a:avLst/>
            </a:prstGeom>
            <a:solidFill>
              <a:schemeClr val="bg1"/>
            </a:solidFill>
            <a:ln w="15875">
              <a:solidFill>
                <a:schemeClr val="accent6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500" b="1" dirty="0">
                <a:solidFill>
                  <a:srgbClr val="162E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7" name="Picture 20" descr="Generic, crypto, cryptocurrency, cryptocurrencies, cash, money, bank,  payment Free Icon of Cryptocurrency Color">
              <a:extLst>
                <a:ext uri="{FF2B5EF4-FFF2-40B4-BE49-F238E27FC236}">
                  <a16:creationId xmlns:a16="http://schemas.microsoft.com/office/drawing/2014/main" id="{CDC46281-863C-CE60-4C47-962DF75C5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3826">
              <a:off x="2369599" y="1995243"/>
              <a:ext cx="310591" cy="30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3D39DE85-71E3-65CA-3D92-01CDDA859642}"/>
                </a:ext>
              </a:extLst>
            </p:cNvPr>
            <p:cNvSpPr/>
            <p:nvPr/>
          </p:nvSpPr>
          <p:spPr>
            <a:xfrm>
              <a:off x="2682970" y="1902763"/>
              <a:ext cx="10999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HK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</a:rPr>
                <a:t>110M</a:t>
              </a:r>
              <a:endParaRPr lang="zh-HK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</a:endParaRPr>
            </a:p>
          </p:txBody>
        </p:sp>
      </p:grpSp>
      <p:sp>
        <p:nvSpPr>
          <p:cNvPr id="89" name="向右箭號 124">
            <a:extLst>
              <a:ext uri="{FF2B5EF4-FFF2-40B4-BE49-F238E27FC236}">
                <a16:creationId xmlns:a16="http://schemas.microsoft.com/office/drawing/2014/main" id="{75702A21-EC5A-CFA3-0186-D509ED10A526}"/>
              </a:ext>
            </a:extLst>
          </p:cNvPr>
          <p:cNvSpPr/>
          <p:nvPr/>
        </p:nvSpPr>
        <p:spPr>
          <a:xfrm>
            <a:off x="8100230" y="1675222"/>
            <a:ext cx="1975879" cy="975048"/>
          </a:xfrm>
          <a:prstGeom prst="rightArrow">
            <a:avLst/>
          </a:prstGeom>
          <a:solidFill>
            <a:schemeClr val="bg1"/>
          </a:solidFill>
          <a:ln w="158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dirty="0">
              <a:solidFill>
                <a:srgbClr val="162E7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0" name="群組 89">
            <a:extLst>
              <a:ext uri="{FF2B5EF4-FFF2-40B4-BE49-F238E27FC236}">
                <a16:creationId xmlns:a16="http://schemas.microsoft.com/office/drawing/2014/main" id="{0A7FB5DB-1654-671B-0E2C-9989B5926216}"/>
              </a:ext>
            </a:extLst>
          </p:cNvPr>
          <p:cNvGrpSpPr/>
          <p:nvPr/>
        </p:nvGrpSpPr>
        <p:grpSpPr>
          <a:xfrm>
            <a:off x="2208332" y="4966470"/>
            <a:ext cx="2077122" cy="975048"/>
            <a:chOff x="2181505" y="5058298"/>
            <a:chExt cx="2077122" cy="975048"/>
          </a:xfrm>
        </p:grpSpPr>
        <p:grpSp>
          <p:nvGrpSpPr>
            <p:cNvPr id="91" name="群組 90">
              <a:extLst>
                <a:ext uri="{FF2B5EF4-FFF2-40B4-BE49-F238E27FC236}">
                  <a16:creationId xmlns:a16="http://schemas.microsoft.com/office/drawing/2014/main" id="{EA51D306-A54F-C7EF-19E7-7071215565C1}"/>
                </a:ext>
              </a:extLst>
            </p:cNvPr>
            <p:cNvGrpSpPr/>
            <p:nvPr/>
          </p:nvGrpSpPr>
          <p:grpSpPr>
            <a:xfrm>
              <a:off x="2181505" y="5058298"/>
              <a:ext cx="2077122" cy="975048"/>
              <a:chOff x="2009127" y="1674792"/>
              <a:chExt cx="2077122" cy="975048"/>
            </a:xfrm>
          </p:grpSpPr>
          <p:sp>
            <p:nvSpPr>
              <p:cNvPr id="93" name="向右箭號 136">
                <a:extLst>
                  <a:ext uri="{FF2B5EF4-FFF2-40B4-BE49-F238E27FC236}">
                    <a16:creationId xmlns:a16="http://schemas.microsoft.com/office/drawing/2014/main" id="{6C43DD94-BA82-9EE7-21FA-93FDF7D5126D}"/>
                  </a:ext>
                </a:extLst>
              </p:cNvPr>
              <p:cNvSpPr/>
              <p:nvPr/>
            </p:nvSpPr>
            <p:spPr>
              <a:xfrm>
                <a:off x="2009127" y="1674792"/>
                <a:ext cx="2077122" cy="975048"/>
              </a:xfrm>
              <a:prstGeom prst="rightArrow">
                <a:avLst/>
              </a:prstGeom>
              <a:solidFill>
                <a:schemeClr val="bg1"/>
              </a:solidFill>
              <a:ln w="15875"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500" b="1" dirty="0">
                  <a:solidFill>
                    <a:srgbClr val="162E7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74D192FA-25C3-EC65-8DFA-A9B40C448B43}"/>
                  </a:ext>
                </a:extLst>
              </p:cNvPr>
              <p:cNvSpPr/>
              <p:nvPr/>
            </p:nvSpPr>
            <p:spPr>
              <a:xfrm>
                <a:off x="2587769" y="1970081"/>
                <a:ext cx="9765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45M</a:t>
                </a:r>
                <a:endParaRPr lang="zh-HK" alt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Black" panose="020B0A02040204020203" pitchFamily="34" charset="0"/>
                </a:endParaRPr>
              </a:p>
            </p:txBody>
          </p:sp>
        </p:grpSp>
        <p:pic>
          <p:nvPicPr>
            <p:cNvPr id="92" name="圖片 91">
              <a:extLst>
                <a:ext uri="{FF2B5EF4-FFF2-40B4-BE49-F238E27FC236}">
                  <a16:creationId xmlns:a16="http://schemas.microsoft.com/office/drawing/2014/main" id="{B6F4586B-6555-2BFE-FC34-B346D1112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40337" t="31591" r="27974" b="23484"/>
            <a:stretch/>
          </p:blipFill>
          <p:spPr>
            <a:xfrm>
              <a:off x="2240944" y="5328095"/>
              <a:ext cx="537551" cy="464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BA85289C-5DEB-F066-26C3-F2BC7726A69B}"/>
              </a:ext>
            </a:extLst>
          </p:cNvPr>
          <p:cNvGrpSpPr/>
          <p:nvPr/>
        </p:nvGrpSpPr>
        <p:grpSpPr>
          <a:xfrm>
            <a:off x="7639490" y="4955921"/>
            <a:ext cx="2077122" cy="975048"/>
            <a:chOff x="2181505" y="5058298"/>
            <a:chExt cx="2077122" cy="975048"/>
          </a:xfrm>
        </p:grpSpPr>
        <p:grpSp>
          <p:nvGrpSpPr>
            <p:cNvPr id="96" name="群組 95">
              <a:extLst>
                <a:ext uri="{FF2B5EF4-FFF2-40B4-BE49-F238E27FC236}">
                  <a16:creationId xmlns:a16="http://schemas.microsoft.com/office/drawing/2014/main" id="{00016129-B1ED-0ADA-20DE-42C19AD35D29}"/>
                </a:ext>
              </a:extLst>
            </p:cNvPr>
            <p:cNvGrpSpPr/>
            <p:nvPr/>
          </p:nvGrpSpPr>
          <p:grpSpPr>
            <a:xfrm>
              <a:off x="2181505" y="5058298"/>
              <a:ext cx="2077122" cy="975048"/>
              <a:chOff x="2009127" y="1674792"/>
              <a:chExt cx="2077122" cy="975048"/>
            </a:xfrm>
          </p:grpSpPr>
          <p:sp>
            <p:nvSpPr>
              <p:cNvPr id="98" name="向右箭號 149">
                <a:extLst>
                  <a:ext uri="{FF2B5EF4-FFF2-40B4-BE49-F238E27FC236}">
                    <a16:creationId xmlns:a16="http://schemas.microsoft.com/office/drawing/2014/main" id="{754A621D-4127-2066-4F08-5FEAD56F3824}"/>
                  </a:ext>
                </a:extLst>
              </p:cNvPr>
              <p:cNvSpPr/>
              <p:nvPr/>
            </p:nvSpPr>
            <p:spPr>
              <a:xfrm>
                <a:off x="2009127" y="1674792"/>
                <a:ext cx="2077122" cy="975048"/>
              </a:xfrm>
              <a:prstGeom prst="rightArrow">
                <a:avLst/>
              </a:prstGeom>
              <a:solidFill>
                <a:schemeClr val="bg1"/>
              </a:solidFill>
              <a:ln w="15875"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500" b="1" dirty="0">
                  <a:solidFill>
                    <a:srgbClr val="162E7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E152F9AE-42AA-9E9F-8FAA-AEB2B96619A2}"/>
                  </a:ext>
                </a:extLst>
              </p:cNvPr>
              <p:cNvSpPr/>
              <p:nvPr/>
            </p:nvSpPr>
            <p:spPr>
              <a:xfrm>
                <a:off x="2505215" y="1970081"/>
                <a:ext cx="11416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HK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136M</a:t>
                </a:r>
                <a:endParaRPr lang="zh-HK" alt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Black" panose="020B0A02040204020203" pitchFamily="34" charset="0"/>
                </a:endParaRPr>
              </a:p>
            </p:txBody>
          </p:sp>
        </p:grpSp>
        <p:pic>
          <p:nvPicPr>
            <p:cNvPr id="97" name="圖片 96">
              <a:extLst>
                <a:ext uri="{FF2B5EF4-FFF2-40B4-BE49-F238E27FC236}">
                  <a16:creationId xmlns:a16="http://schemas.microsoft.com/office/drawing/2014/main" id="{794299B5-1F25-6460-85B4-276E59B80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40337" t="31591" r="27974" b="23484"/>
            <a:stretch/>
          </p:blipFill>
          <p:spPr>
            <a:xfrm>
              <a:off x="2233803" y="5324291"/>
              <a:ext cx="537551" cy="46416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5" name="直線接點 104">
            <a:extLst>
              <a:ext uri="{FF2B5EF4-FFF2-40B4-BE49-F238E27FC236}">
                <a16:creationId xmlns:a16="http://schemas.microsoft.com/office/drawing/2014/main" id="{41F8DD6A-C6AE-F943-8898-72D38B85A78D}"/>
              </a:ext>
            </a:extLst>
          </p:cNvPr>
          <p:cNvCxnSpPr/>
          <p:nvPr/>
        </p:nvCxnSpPr>
        <p:spPr>
          <a:xfrm>
            <a:off x="-5648" y="3616766"/>
            <a:ext cx="12197648" cy="0"/>
          </a:xfrm>
          <a:prstGeom prst="line">
            <a:avLst/>
          </a:prstGeom>
          <a:ln w="28575">
            <a:solidFill>
              <a:schemeClr val="tx1">
                <a:alpha val="5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矩形 105">
            <a:extLst>
              <a:ext uri="{FF2B5EF4-FFF2-40B4-BE49-F238E27FC236}">
                <a16:creationId xmlns:a16="http://schemas.microsoft.com/office/drawing/2014/main" id="{20E82753-3864-C373-6C65-3B531650ECBA}"/>
              </a:ext>
            </a:extLst>
          </p:cNvPr>
          <p:cNvSpPr/>
          <p:nvPr/>
        </p:nvSpPr>
        <p:spPr>
          <a:xfrm>
            <a:off x="1" y="0"/>
            <a:ext cx="12192000" cy="784885"/>
          </a:xfrm>
          <a:prstGeom prst="rect">
            <a:avLst/>
          </a:prstGeom>
          <a:solidFill>
            <a:srgbClr val="418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ML Scheme</a:t>
            </a: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39C5970B-257F-FBD3-DA59-B964C2113434}"/>
              </a:ext>
            </a:extLst>
          </p:cNvPr>
          <p:cNvSpPr/>
          <p:nvPr/>
        </p:nvSpPr>
        <p:spPr>
          <a:xfrm>
            <a:off x="8634569" y="1873304"/>
            <a:ext cx="926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H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19M</a:t>
            </a:r>
            <a:endParaRPr lang="zh-HK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</a:endParaRPr>
          </a:p>
        </p:txBody>
      </p:sp>
      <p:pic>
        <p:nvPicPr>
          <p:cNvPr id="108" name="Picture 20" descr="Generic, crypto, cryptocurrency, cryptocurrencies, cash, money, bank,  payment Free Icon of Cryptocurrency Color">
            <a:extLst>
              <a:ext uri="{FF2B5EF4-FFF2-40B4-BE49-F238E27FC236}">
                <a16:creationId xmlns:a16="http://schemas.microsoft.com/office/drawing/2014/main" id="{D52F6260-7AA5-2128-F276-FCC4192E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826">
            <a:off x="8213438" y="2009943"/>
            <a:ext cx="310591" cy="30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" descr="Declining Arrow Sign. Flat Style Icon On Transparent Background Royalty  Free Cliparts, Vectors, And Stock Illustration. Image 52184888.">
            <a:extLst>
              <a:ext uri="{FF2B5EF4-FFF2-40B4-BE49-F238E27FC236}">
                <a16:creationId xmlns:a16="http://schemas.microsoft.com/office/drawing/2014/main" id="{F578EEFD-F760-B482-7AFA-62CF93706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/>
          <a:stretch/>
        </p:blipFill>
        <p:spPr bwMode="auto">
          <a:xfrm rot="5928383" flipV="1">
            <a:off x="4909503" y="3180245"/>
            <a:ext cx="1163757" cy="141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圖片 109">
            <a:extLst>
              <a:ext uri="{FF2B5EF4-FFF2-40B4-BE49-F238E27FC236}">
                <a16:creationId xmlns:a16="http://schemas.microsoft.com/office/drawing/2014/main" id="{4B66842F-67B1-26F2-F788-9273940BB8A9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40337" t="31591" r="27974" b="23484"/>
          <a:stretch/>
        </p:blipFill>
        <p:spPr>
          <a:xfrm>
            <a:off x="4365153" y="3779775"/>
            <a:ext cx="546333" cy="4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矩形 110">
            <a:extLst>
              <a:ext uri="{FF2B5EF4-FFF2-40B4-BE49-F238E27FC236}">
                <a16:creationId xmlns:a16="http://schemas.microsoft.com/office/drawing/2014/main" id="{B5D61068-D41D-3337-F3A8-BF5E1BDC4DD7}"/>
              </a:ext>
            </a:extLst>
          </p:cNvPr>
          <p:cNvSpPr/>
          <p:nvPr/>
        </p:nvSpPr>
        <p:spPr>
          <a:xfrm>
            <a:off x="4843466" y="3805761"/>
            <a:ext cx="840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91M</a:t>
            </a:r>
            <a:endParaRPr lang="zh-HK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</a:endParaRPr>
          </a:p>
        </p:txBody>
      </p:sp>
      <p:grpSp>
        <p:nvGrpSpPr>
          <p:cNvPr id="112" name="群組 111">
            <a:extLst>
              <a:ext uri="{FF2B5EF4-FFF2-40B4-BE49-F238E27FC236}">
                <a16:creationId xmlns:a16="http://schemas.microsoft.com/office/drawing/2014/main" id="{037095DC-F545-3E74-68C8-5E4A9C7D45C5}"/>
              </a:ext>
            </a:extLst>
          </p:cNvPr>
          <p:cNvGrpSpPr/>
          <p:nvPr/>
        </p:nvGrpSpPr>
        <p:grpSpPr>
          <a:xfrm>
            <a:off x="5617053" y="2296525"/>
            <a:ext cx="440394" cy="450621"/>
            <a:chOff x="5325228" y="2041366"/>
            <a:chExt cx="953352" cy="975493"/>
          </a:xfrm>
        </p:grpSpPr>
        <p:pic>
          <p:nvPicPr>
            <p:cNvPr id="113" name="Picture 10" descr="Cryptocurrency wallet Multisignature Bitcoin, Wallet, orange, business,  bitcoin png | Klipartz">
              <a:extLst>
                <a:ext uri="{FF2B5EF4-FFF2-40B4-BE49-F238E27FC236}">
                  <a16:creationId xmlns:a16="http://schemas.microsoft.com/office/drawing/2014/main" id="{1E1BA1E7-A3B2-303C-B721-83D61E04A5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1" t="2963" r="24065" b="13126"/>
            <a:stretch/>
          </p:blipFill>
          <p:spPr bwMode="auto">
            <a:xfrm>
              <a:off x="5325228" y="2128736"/>
              <a:ext cx="953352" cy="888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0" descr="Generic, crypto, cryptocurrency, cryptocurrencies, cash, money, bank,  payment Free Icon of Cryptocurrency Color">
              <a:extLst>
                <a:ext uri="{FF2B5EF4-FFF2-40B4-BE49-F238E27FC236}">
                  <a16:creationId xmlns:a16="http://schemas.microsoft.com/office/drawing/2014/main" id="{44491013-7313-A9D3-B8F6-184B1C81F4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940" b="21272"/>
            <a:stretch/>
          </p:blipFill>
          <p:spPr bwMode="auto">
            <a:xfrm>
              <a:off x="5359743" y="2041366"/>
              <a:ext cx="464106" cy="32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0" descr="Generic, crypto, cryptocurrency, cryptocurrencies, cash, money, bank,  payment Free Icon of Cryptocurrency Color">
              <a:extLst>
                <a:ext uri="{FF2B5EF4-FFF2-40B4-BE49-F238E27FC236}">
                  <a16:creationId xmlns:a16="http://schemas.microsoft.com/office/drawing/2014/main" id="{A51BD2B9-C3ED-E2FF-FA31-BC9A992984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98" b="36908"/>
            <a:stretch/>
          </p:blipFill>
          <p:spPr bwMode="auto">
            <a:xfrm>
              <a:off x="5726803" y="2151703"/>
              <a:ext cx="338601" cy="215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6" name="群組 115">
            <a:extLst>
              <a:ext uri="{FF2B5EF4-FFF2-40B4-BE49-F238E27FC236}">
                <a16:creationId xmlns:a16="http://schemas.microsoft.com/office/drawing/2014/main" id="{227BE9A1-08F9-F54B-EBB0-1905FA50D72B}"/>
              </a:ext>
            </a:extLst>
          </p:cNvPr>
          <p:cNvGrpSpPr/>
          <p:nvPr/>
        </p:nvGrpSpPr>
        <p:grpSpPr>
          <a:xfrm>
            <a:off x="6314743" y="2298267"/>
            <a:ext cx="440394" cy="450621"/>
            <a:chOff x="5325228" y="2041366"/>
            <a:chExt cx="953352" cy="975493"/>
          </a:xfrm>
        </p:grpSpPr>
        <p:pic>
          <p:nvPicPr>
            <p:cNvPr id="117" name="Picture 10" descr="Cryptocurrency wallet Multisignature Bitcoin, Wallet, orange, business,  bitcoin png | Klipartz">
              <a:extLst>
                <a:ext uri="{FF2B5EF4-FFF2-40B4-BE49-F238E27FC236}">
                  <a16:creationId xmlns:a16="http://schemas.microsoft.com/office/drawing/2014/main" id="{9933375D-AB86-C918-FD54-6677341FBD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1" t="2963" r="24065" b="13126"/>
            <a:stretch/>
          </p:blipFill>
          <p:spPr bwMode="auto">
            <a:xfrm>
              <a:off x="5325228" y="2128736"/>
              <a:ext cx="953352" cy="888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20" descr="Generic, crypto, cryptocurrency, cryptocurrencies, cash, money, bank,  payment Free Icon of Cryptocurrency Color">
              <a:extLst>
                <a:ext uri="{FF2B5EF4-FFF2-40B4-BE49-F238E27FC236}">
                  <a16:creationId xmlns:a16="http://schemas.microsoft.com/office/drawing/2014/main" id="{A98F2584-6A6C-88F5-2BFA-E3771966B7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940" b="21272"/>
            <a:stretch/>
          </p:blipFill>
          <p:spPr bwMode="auto">
            <a:xfrm>
              <a:off x="5359743" y="2041366"/>
              <a:ext cx="464106" cy="32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20" descr="Generic, crypto, cryptocurrency, cryptocurrencies, cash, money, bank,  payment Free Icon of Cryptocurrency Color">
              <a:extLst>
                <a:ext uri="{FF2B5EF4-FFF2-40B4-BE49-F238E27FC236}">
                  <a16:creationId xmlns:a16="http://schemas.microsoft.com/office/drawing/2014/main" id="{94064E51-61FF-257A-AEDE-E942056E31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98" b="36908"/>
            <a:stretch/>
          </p:blipFill>
          <p:spPr bwMode="auto">
            <a:xfrm>
              <a:off x="5726803" y="2151703"/>
              <a:ext cx="338601" cy="215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1" name="文字方塊 120">
            <a:extLst>
              <a:ext uri="{FF2B5EF4-FFF2-40B4-BE49-F238E27FC236}">
                <a16:creationId xmlns:a16="http://schemas.microsoft.com/office/drawing/2014/main" id="{42ECECB9-876D-50CB-8069-AC74FE6E4013}"/>
              </a:ext>
            </a:extLst>
          </p:cNvPr>
          <p:cNvSpPr txBox="1"/>
          <p:nvPr/>
        </p:nvSpPr>
        <p:spPr>
          <a:xfrm>
            <a:off x="3851970" y="6494660"/>
            <a:ext cx="42836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HK" sz="2000" b="1" u="sng" kern="100" dirty="0">
                <a:solidFill>
                  <a:srgbClr val="002060"/>
                </a:solidFill>
                <a:cs typeface="Arial" panose="020B0604020202020204" pitchFamily="34" charset="0"/>
              </a:rPr>
              <a:t>Laundered Period: 2020 - 2021</a:t>
            </a:r>
            <a:endParaRPr lang="en-US" altLang="zh-HK" sz="2000" b="1" u="sng" kern="100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788515"/>
            <a:ext cx="12192001" cy="6100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200">
              <a:latin typeface="Book Antiqua" panose="0204060205030503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" y="0"/>
            <a:ext cx="12192000" cy="784885"/>
          </a:xfrm>
          <a:prstGeom prst="rect">
            <a:avLst/>
          </a:prstGeom>
          <a:solidFill>
            <a:srgbClr val="418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Challenges and Difficulties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4D82519-759F-F107-1438-198E45B2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1123963"/>
            <a:ext cx="11713301" cy="4105237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altLang="zh-HK" sz="24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</a:t>
            </a:r>
            <a:r>
              <a:rPr lang="en-US" altLang="zh-HK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irst time to handle ML case involving crypto</a:t>
            </a:r>
          </a:p>
          <a:p>
            <a:pPr>
              <a:lnSpc>
                <a:spcPct val="200000"/>
              </a:lnSpc>
            </a:pPr>
            <a:r>
              <a:rPr lang="en-US" altLang="zh-HK" sz="24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Liaison with the crypto trading platform</a:t>
            </a:r>
          </a:p>
          <a:p>
            <a:pPr>
              <a:lnSpc>
                <a:spcPct val="200000"/>
              </a:lnSpc>
            </a:pPr>
            <a:r>
              <a:rPr lang="en-US" altLang="zh-HK" sz="24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Complex source of funds</a:t>
            </a:r>
          </a:p>
          <a:p>
            <a:pPr>
              <a:lnSpc>
                <a:spcPct val="200000"/>
              </a:lnSpc>
            </a:pPr>
            <a:r>
              <a:rPr lang="en-US" altLang="zh-HK" sz="24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Unknown identity of wallet holders</a:t>
            </a:r>
          </a:p>
          <a:p>
            <a:pPr>
              <a:lnSpc>
                <a:spcPct val="200000"/>
              </a:lnSpc>
            </a:pPr>
            <a:r>
              <a:rPr lang="en-US" altLang="zh-HK" sz="24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Features of Custodial Wallet</a:t>
            </a:r>
          </a:p>
        </p:txBody>
      </p:sp>
      <p:pic>
        <p:nvPicPr>
          <p:cNvPr id="3" name="Picture 3" descr="LOGO-2000-A4">
            <a:extLst>
              <a:ext uri="{FF2B5EF4-FFF2-40B4-BE49-F238E27FC236}">
                <a16:creationId xmlns:a16="http://schemas.microsoft.com/office/drawing/2014/main" id="{5BB62E44-0F2A-7EF4-C2F7-F825D5E7D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0576" y="5873968"/>
            <a:ext cx="813000" cy="9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4982B13-D5E7-F31A-0312-AF7C0ADE01B7}"/>
              </a:ext>
            </a:extLst>
          </p:cNvPr>
          <p:cNvSpPr txBox="1"/>
          <p:nvPr/>
        </p:nvSpPr>
        <p:spPr>
          <a:xfrm>
            <a:off x="3767401" y="5085184"/>
            <a:ext cx="7393499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Enforcement Results</a:t>
            </a:r>
            <a:endParaRPr lang="en-US" altLang="zh-HK" sz="24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HK" sz="24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Arrest the mastermind &amp; 3 syndicate members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HK" sz="24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Freeze USD 2.5 millions bank balance</a:t>
            </a:r>
            <a:endParaRPr lang="zh-TW" altLang="zh-HK" sz="24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HK" altLang="en-US" sz="2400" dirty="0">
              <a:solidFill>
                <a:srgbClr val="00206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3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2" y="741882"/>
            <a:ext cx="12192001" cy="610049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200">
              <a:latin typeface="Book Antiqua" panose="0204060205030503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" y="0"/>
            <a:ext cx="12192000" cy="784885"/>
          </a:xfrm>
          <a:prstGeom prst="rect">
            <a:avLst/>
          </a:prstGeom>
          <a:solidFill>
            <a:srgbClr val="418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Key Takeaway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4D82519-759F-F107-1438-198E45B2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HK" sz="2400" kern="1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Nature of Crypto</a:t>
            </a:r>
          </a:p>
          <a:p>
            <a:pPr lvl="0">
              <a:lnSpc>
                <a:spcPct val="150000"/>
              </a:lnSpc>
            </a:pPr>
            <a:r>
              <a:rPr lang="en-US" altLang="zh-HK" sz="2400" kern="1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Transfer of fiat currency &amp; crypto (exchanges, bank, ATM, OTC, P2P)</a:t>
            </a:r>
          </a:p>
          <a:p>
            <a:pPr lvl="0">
              <a:lnSpc>
                <a:spcPct val="150000"/>
              </a:lnSpc>
            </a:pPr>
            <a:r>
              <a:rPr lang="en-US" altLang="zh-HK" sz="2400" kern="1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Cooperation (Int’l)</a:t>
            </a:r>
          </a:p>
          <a:p>
            <a:pPr marL="304800">
              <a:lnSpc>
                <a:spcPct val="150000"/>
              </a:lnSpc>
            </a:pPr>
            <a:endParaRPr lang="zh-TW" altLang="zh-HK" sz="24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HK" alt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LOGO-2000-A4">
            <a:extLst>
              <a:ext uri="{FF2B5EF4-FFF2-40B4-BE49-F238E27FC236}">
                <a16:creationId xmlns:a16="http://schemas.microsoft.com/office/drawing/2014/main" id="{D9DF6B29-EDE9-C0FA-4C7E-FBDDDC708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0576" y="5873968"/>
            <a:ext cx="813000" cy="9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9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39812</TotalTime>
  <Words>341</Words>
  <Application>Microsoft Office PowerPoint</Application>
  <PresentationFormat>寬螢幕</PresentationFormat>
  <Paragraphs>103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微軟正黑體</vt:lpstr>
      <vt:lpstr>Arial</vt:lpstr>
      <vt:lpstr>Book Antiqua</vt:lpstr>
      <vt:lpstr>Calibri</vt:lpstr>
      <vt:lpstr>Calibri Light</vt:lpstr>
      <vt:lpstr>Candara</vt:lpstr>
      <vt:lpstr>Segoe UI Black</vt:lpstr>
      <vt:lpstr>Wingdings</vt:lpstr>
      <vt:lpstr>自訂設計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 7003 Social Theory and Criminology  Group Assignment Marx’s Perspetive on Prostitution</dc:title>
  <dc:creator>yingyan</dc:creator>
  <cp:lastModifiedBy>ken poon</cp:lastModifiedBy>
  <cp:revision>1672</cp:revision>
  <cp:lastPrinted>2023-04-21T01:06:20Z</cp:lastPrinted>
  <dcterms:created xsi:type="dcterms:W3CDTF">2010-10-07T07:17:18Z</dcterms:created>
  <dcterms:modified xsi:type="dcterms:W3CDTF">2024-05-31T01:59:05Z</dcterms:modified>
</cp:coreProperties>
</file>