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8" r:id="rId4"/>
    <p:sldId id="259" r:id="rId5"/>
    <p:sldId id="260" r:id="rId6"/>
    <p:sldId id="261" r:id="rId7"/>
    <p:sldId id="262" r:id="rId8"/>
    <p:sldId id="274" r:id="rId9"/>
    <p:sldId id="272" r:id="rId10"/>
    <p:sldId id="284" r:id="rId11"/>
    <p:sldId id="264" r:id="rId12"/>
    <p:sldId id="265" r:id="rId13"/>
    <p:sldId id="266" r:id="rId14"/>
    <p:sldId id="305" r:id="rId15"/>
    <p:sldId id="306" r:id="rId16"/>
    <p:sldId id="267" r:id="rId17"/>
    <p:sldId id="268" r:id="rId18"/>
    <p:sldId id="276" r:id="rId19"/>
    <p:sldId id="281" r:id="rId20"/>
    <p:sldId id="282" r:id="rId21"/>
    <p:sldId id="283" r:id="rId22"/>
    <p:sldId id="269" r:id="rId23"/>
    <p:sldId id="277" r:id="rId24"/>
    <p:sldId id="278" r:id="rId25"/>
    <p:sldId id="279" r:id="rId26"/>
    <p:sldId id="275" r:id="rId27"/>
    <p:sldId id="280" r:id="rId28"/>
    <p:sldId id="285" r:id="rId29"/>
    <p:sldId id="286" r:id="rId30"/>
    <p:sldId id="287" r:id="rId31"/>
    <p:sldId id="288" r:id="rId32"/>
    <p:sldId id="292" r:id="rId33"/>
    <p:sldId id="289" r:id="rId34"/>
    <p:sldId id="293" r:id="rId35"/>
    <p:sldId id="295" r:id="rId36"/>
    <p:sldId id="294" r:id="rId37"/>
    <p:sldId id="296" r:id="rId38"/>
    <p:sldId id="297" r:id="rId39"/>
    <p:sldId id="298" r:id="rId40"/>
    <p:sldId id="299" r:id="rId41"/>
    <p:sldId id="300" r:id="rId42"/>
    <p:sldId id="301" r:id="rId43"/>
    <p:sldId id="302" r:id="rId44"/>
    <p:sldId id="303" r:id="rId45"/>
    <p:sldId id="304" r:id="rId46"/>
    <p:sldId id="30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8CDD8-8941-49D7-BB48-DCFCBADED86E}" v="2" dt="2024-10-15T16:01:55.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99" d="100"/>
          <a:sy n="99" d="100"/>
        </p:scale>
        <p:origin x="84"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98344-547F-4FFC-8B35-52AEE960D0B6}" type="doc">
      <dgm:prSet loTypeId="urn:microsoft.com/office/officeart/2017/3/layout/HorizontalPathTimeline" loCatId="process" qsTypeId="urn:microsoft.com/office/officeart/2005/8/quickstyle/simple1" qsCatId="simple" csTypeId="urn:microsoft.com/office/officeart/2005/8/colors/colorful5" csCatId="colorful" phldr="1"/>
      <dgm:spPr/>
      <dgm:t>
        <a:bodyPr/>
        <a:lstStyle/>
        <a:p>
          <a:endParaRPr lang="en-US"/>
        </a:p>
      </dgm:t>
    </dgm:pt>
    <dgm:pt modelId="{9E23487C-6C6F-4046-ADAD-E5E3A3512AD5}">
      <dgm:prSet/>
      <dgm:spPr/>
      <dgm:t>
        <a:bodyPr/>
        <a:lstStyle/>
        <a:p>
          <a:pPr>
            <a:defRPr b="1"/>
          </a:pPr>
          <a:r>
            <a:rPr lang="en-US"/>
            <a:t>1904</a:t>
          </a:r>
        </a:p>
      </dgm:t>
    </dgm:pt>
    <dgm:pt modelId="{B8DB1642-240F-4E82-B142-CC1280439EC1}" type="parTrans" cxnId="{F49000E2-CE49-4AF7-9DB2-4AC355FBDBF2}">
      <dgm:prSet/>
      <dgm:spPr/>
      <dgm:t>
        <a:bodyPr/>
        <a:lstStyle/>
        <a:p>
          <a:endParaRPr lang="en-US"/>
        </a:p>
      </dgm:t>
    </dgm:pt>
    <dgm:pt modelId="{A6AF58B5-9145-4DC7-80EA-8922F2DBA6FB}" type="sibTrans" cxnId="{F49000E2-CE49-4AF7-9DB2-4AC355FBDBF2}">
      <dgm:prSet/>
      <dgm:spPr/>
      <dgm:t>
        <a:bodyPr/>
        <a:lstStyle/>
        <a:p>
          <a:endParaRPr lang="en-US"/>
        </a:p>
      </dgm:t>
    </dgm:pt>
    <dgm:pt modelId="{B662F583-D8D6-4310-8A77-BABB4EA94611}">
      <dgm:prSet/>
      <dgm:spPr/>
      <dgm:t>
        <a:bodyPr/>
        <a:lstStyle/>
        <a:p>
          <a:r>
            <a:rPr lang="en-US"/>
            <a:t>New York Ferry sinks killing 1000 people</a:t>
          </a:r>
        </a:p>
      </dgm:t>
    </dgm:pt>
    <dgm:pt modelId="{00D0097F-8244-4F55-A992-66169152EB90}" type="parTrans" cxnId="{27546CA9-D536-4A22-8341-448001F6EA4F}">
      <dgm:prSet/>
      <dgm:spPr/>
      <dgm:t>
        <a:bodyPr/>
        <a:lstStyle/>
        <a:p>
          <a:endParaRPr lang="en-US"/>
        </a:p>
      </dgm:t>
    </dgm:pt>
    <dgm:pt modelId="{81E2FD92-5ADB-43E9-8306-368513FB7A2C}" type="sibTrans" cxnId="{27546CA9-D536-4A22-8341-448001F6EA4F}">
      <dgm:prSet/>
      <dgm:spPr/>
      <dgm:t>
        <a:bodyPr/>
        <a:lstStyle/>
        <a:p>
          <a:endParaRPr lang="en-US"/>
        </a:p>
      </dgm:t>
    </dgm:pt>
    <dgm:pt modelId="{46BF624A-B295-4822-9296-0F4530DBED57}">
      <dgm:prSet/>
      <dgm:spPr/>
      <dgm:t>
        <a:bodyPr/>
        <a:lstStyle/>
        <a:p>
          <a:pPr>
            <a:defRPr b="1"/>
          </a:pPr>
          <a:r>
            <a:rPr lang="en-US"/>
            <a:t>1995</a:t>
          </a:r>
        </a:p>
      </dgm:t>
    </dgm:pt>
    <dgm:pt modelId="{323E65D1-DBC7-4D9B-899B-559775E8C58D}" type="parTrans" cxnId="{CC49B50B-A2D1-4BCC-A001-C4D0068C1D1C}">
      <dgm:prSet/>
      <dgm:spPr/>
      <dgm:t>
        <a:bodyPr/>
        <a:lstStyle/>
        <a:p>
          <a:endParaRPr lang="en-US"/>
        </a:p>
      </dgm:t>
    </dgm:pt>
    <dgm:pt modelId="{0BFA0952-F2A8-433D-961F-C3365483AFC9}" type="sibTrans" cxnId="{CC49B50B-A2D1-4BCC-A001-C4D0068C1D1C}">
      <dgm:prSet/>
      <dgm:spPr/>
      <dgm:t>
        <a:bodyPr/>
        <a:lstStyle/>
        <a:p>
          <a:endParaRPr lang="en-US"/>
        </a:p>
      </dgm:t>
    </dgm:pt>
    <dgm:pt modelId="{5193A3BB-ACC4-4CDA-B362-21032DAA25A2}">
      <dgm:prSet/>
      <dgm:spPr/>
      <dgm:t>
        <a:bodyPr/>
        <a:lstStyle/>
        <a:p>
          <a:r>
            <a:rPr lang="en-US"/>
            <a:t>Russia: Chechen Terrorists kill 100 people in Budennovsk</a:t>
          </a:r>
        </a:p>
      </dgm:t>
    </dgm:pt>
    <dgm:pt modelId="{158406ED-F681-42B5-B8DA-531C056D39BE}" type="parTrans" cxnId="{F1A2F586-F068-44F4-B244-0315C1DE134B}">
      <dgm:prSet/>
      <dgm:spPr/>
      <dgm:t>
        <a:bodyPr/>
        <a:lstStyle/>
        <a:p>
          <a:endParaRPr lang="en-US"/>
        </a:p>
      </dgm:t>
    </dgm:pt>
    <dgm:pt modelId="{06F77E29-86CB-4150-8556-1AC048C72339}" type="sibTrans" cxnId="{F1A2F586-F068-44F4-B244-0315C1DE134B}">
      <dgm:prSet/>
      <dgm:spPr/>
      <dgm:t>
        <a:bodyPr/>
        <a:lstStyle/>
        <a:p>
          <a:endParaRPr lang="en-US"/>
        </a:p>
      </dgm:t>
    </dgm:pt>
    <dgm:pt modelId="{F21CEA69-A232-4A4F-84E9-66EB574DCE04}">
      <dgm:prSet/>
      <dgm:spPr/>
      <dgm:t>
        <a:bodyPr/>
        <a:lstStyle/>
        <a:p>
          <a:pPr>
            <a:defRPr b="1"/>
          </a:pPr>
          <a:r>
            <a:rPr lang="en-US"/>
            <a:t>1999</a:t>
          </a:r>
        </a:p>
      </dgm:t>
    </dgm:pt>
    <dgm:pt modelId="{09761F74-A403-44F7-BFE1-0380294EAC7E}" type="parTrans" cxnId="{C1054497-6239-4C8B-9D75-F085A848AECB}">
      <dgm:prSet/>
      <dgm:spPr/>
      <dgm:t>
        <a:bodyPr/>
        <a:lstStyle/>
        <a:p>
          <a:endParaRPr lang="en-US"/>
        </a:p>
      </dgm:t>
    </dgm:pt>
    <dgm:pt modelId="{EEAF6258-A1A6-412E-9B11-43BF681E5B69}" type="sibTrans" cxnId="{C1054497-6239-4C8B-9D75-F085A848AECB}">
      <dgm:prSet/>
      <dgm:spPr/>
      <dgm:t>
        <a:bodyPr/>
        <a:lstStyle/>
        <a:p>
          <a:endParaRPr lang="en-US"/>
        </a:p>
      </dgm:t>
    </dgm:pt>
    <dgm:pt modelId="{5A5E6390-C43E-4037-A05F-864531A9424F}">
      <dgm:prSet/>
      <dgm:spPr/>
      <dgm:t>
        <a:bodyPr/>
        <a:lstStyle/>
        <a:p>
          <a:r>
            <a:rPr lang="en-US"/>
            <a:t>Turkish Earthquake kills 17,000 people</a:t>
          </a:r>
        </a:p>
      </dgm:t>
    </dgm:pt>
    <dgm:pt modelId="{069B5160-18D0-4988-8446-ACCEC3040F2B}" type="parTrans" cxnId="{AEDB89B0-7695-430E-8A07-E66218C3A291}">
      <dgm:prSet/>
      <dgm:spPr/>
      <dgm:t>
        <a:bodyPr/>
        <a:lstStyle/>
        <a:p>
          <a:endParaRPr lang="en-US"/>
        </a:p>
      </dgm:t>
    </dgm:pt>
    <dgm:pt modelId="{11A9A27D-953A-4082-80BB-F0CCA73F3D7B}" type="sibTrans" cxnId="{AEDB89B0-7695-430E-8A07-E66218C3A291}">
      <dgm:prSet/>
      <dgm:spPr/>
      <dgm:t>
        <a:bodyPr/>
        <a:lstStyle/>
        <a:p>
          <a:endParaRPr lang="en-US"/>
        </a:p>
      </dgm:t>
    </dgm:pt>
    <dgm:pt modelId="{565C117F-782C-4198-B4D3-16F02763D0C2}">
      <dgm:prSet/>
      <dgm:spPr/>
      <dgm:t>
        <a:bodyPr/>
        <a:lstStyle/>
        <a:p>
          <a:pPr>
            <a:defRPr b="1"/>
          </a:pPr>
          <a:r>
            <a:rPr lang="en-US"/>
            <a:t>2002</a:t>
          </a:r>
        </a:p>
      </dgm:t>
    </dgm:pt>
    <dgm:pt modelId="{6E680B1C-BFE8-4B7F-84F6-01AB8BF92ABD}" type="parTrans" cxnId="{B46F722A-598C-4E4B-A839-55B359C6A3D8}">
      <dgm:prSet/>
      <dgm:spPr/>
      <dgm:t>
        <a:bodyPr/>
        <a:lstStyle/>
        <a:p>
          <a:endParaRPr lang="en-US"/>
        </a:p>
      </dgm:t>
    </dgm:pt>
    <dgm:pt modelId="{0EDA342C-43F7-4373-99CE-D347527E7B70}" type="sibTrans" cxnId="{B46F722A-598C-4E4B-A839-55B359C6A3D8}">
      <dgm:prSet/>
      <dgm:spPr/>
      <dgm:t>
        <a:bodyPr/>
        <a:lstStyle/>
        <a:p>
          <a:endParaRPr lang="en-US"/>
        </a:p>
      </dgm:t>
    </dgm:pt>
    <dgm:pt modelId="{2BCC6394-AF78-46CE-9FE0-772B87D0018E}">
      <dgm:prSet/>
      <dgm:spPr/>
      <dgm:t>
        <a:bodyPr/>
        <a:lstStyle/>
        <a:p>
          <a:r>
            <a:rPr lang="en-US"/>
            <a:t>Russia: Chechen Terrorists besiege Moscow Theatre ends with 129 hostages killed</a:t>
          </a:r>
        </a:p>
      </dgm:t>
    </dgm:pt>
    <dgm:pt modelId="{B8C502E3-3C98-428E-9893-F00449173834}" type="parTrans" cxnId="{647C00F2-12DE-47E3-91DE-4202B2C6D354}">
      <dgm:prSet/>
      <dgm:spPr/>
      <dgm:t>
        <a:bodyPr/>
        <a:lstStyle/>
        <a:p>
          <a:endParaRPr lang="en-US"/>
        </a:p>
      </dgm:t>
    </dgm:pt>
    <dgm:pt modelId="{4C163AF0-BD99-4C71-87C5-9C459FFB2D7C}" type="sibTrans" cxnId="{647C00F2-12DE-47E3-91DE-4202B2C6D354}">
      <dgm:prSet/>
      <dgm:spPr/>
      <dgm:t>
        <a:bodyPr/>
        <a:lstStyle/>
        <a:p>
          <a:endParaRPr lang="en-US"/>
        </a:p>
      </dgm:t>
    </dgm:pt>
    <dgm:pt modelId="{854CA448-E9CE-4837-B039-08DE05EFF8E2}">
      <dgm:prSet/>
      <dgm:spPr/>
      <dgm:t>
        <a:bodyPr/>
        <a:lstStyle/>
        <a:p>
          <a:pPr>
            <a:defRPr b="1"/>
          </a:pPr>
          <a:r>
            <a:rPr lang="en-US"/>
            <a:t>2004</a:t>
          </a:r>
        </a:p>
      </dgm:t>
    </dgm:pt>
    <dgm:pt modelId="{EFAA20BA-042F-4FC2-92B6-BF664F815C80}" type="parTrans" cxnId="{71FE9444-8CAF-4B1D-BA83-FA2C7F7DEC47}">
      <dgm:prSet/>
      <dgm:spPr/>
      <dgm:t>
        <a:bodyPr/>
        <a:lstStyle/>
        <a:p>
          <a:endParaRPr lang="en-US"/>
        </a:p>
      </dgm:t>
    </dgm:pt>
    <dgm:pt modelId="{F83DAC3B-B4A5-43E5-BB6B-3DFCA3E8F02C}" type="sibTrans" cxnId="{71FE9444-8CAF-4B1D-BA83-FA2C7F7DEC47}">
      <dgm:prSet/>
      <dgm:spPr/>
      <dgm:t>
        <a:bodyPr/>
        <a:lstStyle/>
        <a:p>
          <a:endParaRPr lang="en-US"/>
        </a:p>
      </dgm:t>
    </dgm:pt>
    <dgm:pt modelId="{10B177ED-6074-4886-9CE3-58B32D10415B}">
      <dgm:prSet/>
      <dgm:spPr/>
      <dgm:t>
        <a:bodyPr/>
        <a:lstStyle/>
        <a:p>
          <a:r>
            <a:rPr lang="en-US"/>
            <a:t>Russia: Chechen Suicide bombers destroy two planes in-                                  flight killing 90 people</a:t>
          </a:r>
        </a:p>
      </dgm:t>
    </dgm:pt>
    <dgm:pt modelId="{EAD7816B-F25A-4DA4-8954-128716645767}" type="parTrans" cxnId="{982353B5-A2C7-4DC9-8F4C-6DDAC09549A4}">
      <dgm:prSet/>
      <dgm:spPr/>
      <dgm:t>
        <a:bodyPr/>
        <a:lstStyle/>
        <a:p>
          <a:endParaRPr lang="en-US"/>
        </a:p>
      </dgm:t>
    </dgm:pt>
    <dgm:pt modelId="{F8510BDB-C7F5-4788-8EF5-35ECB3403732}" type="sibTrans" cxnId="{982353B5-A2C7-4DC9-8F4C-6DDAC09549A4}">
      <dgm:prSet/>
      <dgm:spPr/>
      <dgm:t>
        <a:bodyPr/>
        <a:lstStyle/>
        <a:p>
          <a:endParaRPr lang="en-US"/>
        </a:p>
      </dgm:t>
    </dgm:pt>
    <dgm:pt modelId="{389C8D9A-E04F-403C-B51F-CE5DD53EC67A}" type="pres">
      <dgm:prSet presAssocID="{C2E98344-547F-4FFC-8B35-52AEE960D0B6}" presName="root" presStyleCnt="0">
        <dgm:presLayoutVars>
          <dgm:chMax/>
          <dgm:chPref/>
          <dgm:animLvl val="lvl"/>
        </dgm:presLayoutVars>
      </dgm:prSet>
      <dgm:spPr/>
    </dgm:pt>
    <dgm:pt modelId="{041D128C-0A9D-4F0B-9A73-4C5519433ECC}" type="pres">
      <dgm:prSet presAssocID="{C2E98344-547F-4FFC-8B35-52AEE960D0B6}" presName="divider" presStyleLbl="node1" presStyleIdx="0" presStyleCnt="1"/>
      <dgm:spPr/>
    </dgm:pt>
    <dgm:pt modelId="{B3EAC695-B795-43E1-89E3-A0D82F89F2FF}" type="pres">
      <dgm:prSet presAssocID="{C2E98344-547F-4FFC-8B35-52AEE960D0B6}" presName="nodes" presStyleCnt="0">
        <dgm:presLayoutVars>
          <dgm:chMax/>
          <dgm:chPref/>
          <dgm:animLvl val="lvl"/>
        </dgm:presLayoutVars>
      </dgm:prSet>
      <dgm:spPr/>
    </dgm:pt>
    <dgm:pt modelId="{D5B8F8DA-ADCA-421D-A957-ACFABC176438}" type="pres">
      <dgm:prSet presAssocID="{9E23487C-6C6F-4046-ADAD-E5E3A3512AD5}" presName="composite" presStyleCnt="0"/>
      <dgm:spPr/>
    </dgm:pt>
    <dgm:pt modelId="{0535AC07-264C-451A-ADF2-F4F1182FF90A}" type="pres">
      <dgm:prSet presAssocID="{9E23487C-6C6F-4046-ADAD-E5E3A3512AD5}" presName="L1TextContainer" presStyleLbl="revTx" presStyleIdx="0" presStyleCnt="5">
        <dgm:presLayoutVars>
          <dgm:chMax val="1"/>
          <dgm:chPref val="1"/>
          <dgm:bulletEnabled val="1"/>
        </dgm:presLayoutVars>
      </dgm:prSet>
      <dgm:spPr/>
    </dgm:pt>
    <dgm:pt modelId="{B28D3722-737B-44F0-B754-F560DD5AED62}" type="pres">
      <dgm:prSet presAssocID="{9E23487C-6C6F-4046-ADAD-E5E3A3512AD5}" presName="L2TextContainerWrapper" presStyleCnt="0">
        <dgm:presLayoutVars>
          <dgm:chMax val="0"/>
          <dgm:chPref val="0"/>
          <dgm:bulletEnabled val="1"/>
        </dgm:presLayoutVars>
      </dgm:prSet>
      <dgm:spPr/>
    </dgm:pt>
    <dgm:pt modelId="{EF1FD216-3E46-453B-AEBA-54DE9EE93AE1}" type="pres">
      <dgm:prSet presAssocID="{9E23487C-6C6F-4046-ADAD-E5E3A3512AD5}" presName="L2TextContainer" presStyleLbl="bgAccFollowNode1" presStyleIdx="0" presStyleCnt="5"/>
      <dgm:spPr/>
    </dgm:pt>
    <dgm:pt modelId="{6AFB770C-A456-49C1-8652-6F2246EDB279}" type="pres">
      <dgm:prSet presAssocID="{9E23487C-6C6F-4046-ADAD-E5E3A3512AD5}" presName="FlexibleEmptyPlaceHolder" presStyleCnt="0"/>
      <dgm:spPr/>
    </dgm:pt>
    <dgm:pt modelId="{6A889FA2-C8AF-4FAC-B29F-92E738BA157C}" type="pres">
      <dgm:prSet presAssocID="{9E23487C-6C6F-4046-ADAD-E5E3A3512AD5}" presName="ConnectLine" presStyleLbl="alignNode1" presStyleIdx="0"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760C7E71-C7E9-4F90-B9A5-E1A2E8611AA1}" type="pres">
      <dgm:prSet presAssocID="{9E23487C-6C6F-4046-ADAD-E5E3A3512AD5}"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99B5A864-2C4C-4942-960A-8D183E98FF15}" type="pres">
      <dgm:prSet presAssocID="{9E23487C-6C6F-4046-ADAD-E5E3A3512AD5}" presName="EmptyPlaceHolder" presStyleCnt="0"/>
      <dgm:spPr/>
    </dgm:pt>
    <dgm:pt modelId="{92D9C829-0D48-4F71-B240-44FC4417D455}" type="pres">
      <dgm:prSet presAssocID="{A6AF58B5-9145-4DC7-80EA-8922F2DBA6FB}" presName="spaceBetweenRectangles" presStyleCnt="0"/>
      <dgm:spPr/>
    </dgm:pt>
    <dgm:pt modelId="{E2A18F1D-17E6-48A5-88DA-51402051986D}" type="pres">
      <dgm:prSet presAssocID="{46BF624A-B295-4822-9296-0F4530DBED57}" presName="composite" presStyleCnt="0"/>
      <dgm:spPr/>
    </dgm:pt>
    <dgm:pt modelId="{8869F68B-1EFF-4DED-A761-A00493FC1AEF}" type="pres">
      <dgm:prSet presAssocID="{46BF624A-B295-4822-9296-0F4530DBED57}" presName="L1TextContainer" presStyleLbl="revTx" presStyleIdx="1" presStyleCnt="5">
        <dgm:presLayoutVars>
          <dgm:chMax val="1"/>
          <dgm:chPref val="1"/>
          <dgm:bulletEnabled val="1"/>
        </dgm:presLayoutVars>
      </dgm:prSet>
      <dgm:spPr/>
    </dgm:pt>
    <dgm:pt modelId="{1DB9E0B3-B8CA-4566-B671-EEA85CB1E2AD}" type="pres">
      <dgm:prSet presAssocID="{46BF624A-B295-4822-9296-0F4530DBED57}" presName="L2TextContainerWrapper" presStyleCnt="0">
        <dgm:presLayoutVars>
          <dgm:chMax val="0"/>
          <dgm:chPref val="0"/>
          <dgm:bulletEnabled val="1"/>
        </dgm:presLayoutVars>
      </dgm:prSet>
      <dgm:spPr/>
    </dgm:pt>
    <dgm:pt modelId="{C49C3ED3-9203-4988-8D1A-210CE562B416}" type="pres">
      <dgm:prSet presAssocID="{46BF624A-B295-4822-9296-0F4530DBED57}" presName="L2TextContainer" presStyleLbl="bgAccFollowNode1" presStyleIdx="1" presStyleCnt="5"/>
      <dgm:spPr/>
    </dgm:pt>
    <dgm:pt modelId="{8257084C-6999-4EEE-A3D5-FE1A310A6179}" type="pres">
      <dgm:prSet presAssocID="{46BF624A-B295-4822-9296-0F4530DBED57}" presName="FlexibleEmptyPlaceHolder" presStyleCnt="0"/>
      <dgm:spPr/>
    </dgm:pt>
    <dgm:pt modelId="{1A01AACB-63A4-415A-BD8E-5BE4E9C40D0D}" type="pres">
      <dgm:prSet presAssocID="{46BF624A-B295-4822-9296-0F4530DBED57}" presName="ConnectLine" presStyleLbl="alignNode1" presStyleIdx="1" presStyleCnt="5"/>
      <dgm:spPr>
        <a:solidFill>
          <a:schemeClr val="accent5">
            <a:hueOff val="-1838336"/>
            <a:satOff val="-2557"/>
            <a:lumOff val="-981"/>
            <a:alphaOff val="0"/>
          </a:schemeClr>
        </a:solidFill>
        <a:ln w="6350" cap="flat" cmpd="sng" algn="ctr">
          <a:solidFill>
            <a:schemeClr val="accent5">
              <a:hueOff val="-1838336"/>
              <a:satOff val="-2557"/>
              <a:lumOff val="-981"/>
              <a:alphaOff val="0"/>
            </a:schemeClr>
          </a:solidFill>
          <a:prstDash val="dash"/>
          <a:miter lim="800000"/>
        </a:ln>
        <a:effectLst/>
      </dgm:spPr>
    </dgm:pt>
    <dgm:pt modelId="{C74CC725-F053-4E9B-855C-F6E2162BE999}" type="pres">
      <dgm:prSet presAssocID="{46BF624A-B295-4822-9296-0F4530DBED57}"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E8A7038B-2BD0-4FBC-9B4A-A53395E3C7A1}" type="pres">
      <dgm:prSet presAssocID="{46BF624A-B295-4822-9296-0F4530DBED57}" presName="EmptyPlaceHolder" presStyleCnt="0"/>
      <dgm:spPr/>
    </dgm:pt>
    <dgm:pt modelId="{1487C7E0-679F-4C27-B085-AF403783AFC3}" type="pres">
      <dgm:prSet presAssocID="{0BFA0952-F2A8-433D-961F-C3365483AFC9}" presName="spaceBetweenRectangles" presStyleCnt="0"/>
      <dgm:spPr/>
    </dgm:pt>
    <dgm:pt modelId="{6BF3A856-6CF1-49A5-8AD4-F9E5ECCDFD8C}" type="pres">
      <dgm:prSet presAssocID="{F21CEA69-A232-4A4F-84E9-66EB574DCE04}" presName="composite" presStyleCnt="0"/>
      <dgm:spPr/>
    </dgm:pt>
    <dgm:pt modelId="{2E90073B-A1D4-4426-B07C-792C6D341158}" type="pres">
      <dgm:prSet presAssocID="{F21CEA69-A232-4A4F-84E9-66EB574DCE04}" presName="L1TextContainer" presStyleLbl="revTx" presStyleIdx="2" presStyleCnt="5">
        <dgm:presLayoutVars>
          <dgm:chMax val="1"/>
          <dgm:chPref val="1"/>
          <dgm:bulletEnabled val="1"/>
        </dgm:presLayoutVars>
      </dgm:prSet>
      <dgm:spPr/>
    </dgm:pt>
    <dgm:pt modelId="{A74DE0F6-3440-478F-9A3C-5C6CC6835923}" type="pres">
      <dgm:prSet presAssocID="{F21CEA69-A232-4A4F-84E9-66EB574DCE04}" presName="L2TextContainerWrapper" presStyleCnt="0">
        <dgm:presLayoutVars>
          <dgm:chMax val="0"/>
          <dgm:chPref val="0"/>
          <dgm:bulletEnabled val="1"/>
        </dgm:presLayoutVars>
      </dgm:prSet>
      <dgm:spPr/>
    </dgm:pt>
    <dgm:pt modelId="{19B2E4B6-32F0-45AE-98D0-740F3ADE27B7}" type="pres">
      <dgm:prSet presAssocID="{F21CEA69-A232-4A4F-84E9-66EB574DCE04}" presName="L2TextContainer" presStyleLbl="bgAccFollowNode1" presStyleIdx="2" presStyleCnt="5"/>
      <dgm:spPr/>
    </dgm:pt>
    <dgm:pt modelId="{C6ECA16A-55F1-4E95-AEA4-000A869012BE}" type="pres">
      <dgm:prSet presAssocID="{F21CEA69-A232-4A4F-84E9-66EB574DCE04}" presName="FlexibleEmptyPlaceHolder" presStyleCnt="0"/>
      <dgm:spPr/>
    </dgm:pt>
    <dgm:pt modelId="{ECDA18EF-1972-4193-A6A8-985C5BD29FB9}" type="pres">
      <dgm:prSet presAssocID="{F21CEA69-A232-4A4F-84E9-66EB574DCE04}" presName="ConnectLine" presStyleLbl="alignNode1" presStyleIdx="2" presStyleCnt="5"/>
      <dgm:spPr>
        <a:solidFill>
          <a:schemeClr val="accent5">
            <a:hueOff val="-3676672"/>
            <a:satOff val="-5114"/>
            <a:lumOff val="-1961"/>
            <a:alphaOff val="0"/>
          </a:schemeClr>
        </a:solidFill>
        <a:ln w="6350" cap="flat" cmpd="sng" algn="ctr">
          <a:solidFill>
            <a:schemeClr val="accent5">
              <a:hueOff val="-3676672"/>
              <a:satOff val="-5114"/>
              <a:lumOff val="-1961"/>
              <a:alphaOff val="0"/>
            </a:schemeClr>
          </a:solidFill>
          <a:prstDash val="dash"/>
          <a:miter lim="800000"/>
        </a:ln>
        <a:effectLst/>
      </dgm:spPr>
    </dgm:pt>
    <dgm:pt modelId="{AA753E88-6913-4FE5-AAB6-9571AE298C0F}" type="pres">
      <dgm:prSet presAssocID="{F21CEA69-A232-4A4F-84E9-66EB574DCE04}"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E05CD239-874A-45E0-85BC-D1E2FA1FD8B7}" type="pres">
      <dgm:prSet presAssocID="{F21CEA69-A232-4A4F-84E9-66EB574DCE04}" presName="EmptyPlaceHolder" presStyleCnt="0"/>
      <dgm:spPr/>
    </dgm:pt>
    <dgm:pt modelId="{C10ADB60-CDC4-46F4-A70D-F8A33B2628C2}" type="pres">
      <dgm:prSet presAssocID="{EEAF6258-A1A6-412E-9B11-43BF681E5B69}" presName="spaceBetweenRectangles" presStyleCnt="0"/>
      <dgm:spPr/>
    </dgm:pt>
    <dgm:pt modelId="{EA48E6ED-D16C-41EC-AB4C-F8473A926844}" type="pres">
      <dgm:prSet presAssocID="{565C117F-782C-4198-B4D3-16F02763D0C2}" presName="composite" presStyleCnt="0"/>
      <dgm:spPr/>
    </dgm:pt>
    <dgm:pt modelId="{84E53D50-82A2-4602-B425-5CA6DCE629BB}" type="pres">
      <dgm:prSet presAssocID="{565C117F-782C-4198-B4D3-16F02763D0C2}" presName="L1TextContainer" presStyleLbl="revTx" presStyleIdx="3" presStyleCnt="5">
        <dgm:presLayoutVars>
          <dgm:chMax val="1"/>
          <dgm:chPref val="1"/>
          <dgm:bulletEnabled val="1"/>
        </dgm:presLayoutVars>
      </dgm:prSet>
      <dgm:spPr/>
    </dgm:pt>
    <dgm:pt modelId="{383BD9D8-F72A-4EAD-B91C-E945577BBB88}" type="pres">
      <dgm:prSet presAssocID="{565C117F-782C-4198-B4D3-16F02763D0C2}" presName="L2TextContainerWrapper" presStyleCnt="0">
        <dgm:presLayoutVars>
          <dgm:chMax val="0"/>
          <dgm:chPref val="0"/>
          <dgm:bulletEnabled val="1"/>
        </dgm:presLayoutVars>
      </dgm:prSet>
      <dgm:spPr/>
    </dgm:pt>
    <dgm:pt modelId="{16D95C9A-35A8-4163-A6B3-7EC4282D8129}" type="pres">
      <dgm:prSet presAssocID="{565C117F-782C-4198-B4D3-16F02763D0C2}" presName="L2TextContainer" presStyleLbl="bgAccFollowNode1" presStyleIdx="3" presStyleCnt="5"/>
      <dgm:spPr/>
    </dgm:pt>
    <dgm:pt modelId="{674E4B5E-7DF0-4377-8034-9FD569BDD73D}" type="pres">
      <dgm:prSet presAssocID="{565C117F-782C-4198-B4D3-16F02763D0C2}" presName="FlexibleEmptyPlaceHolder" presStyleCnt="0"/>
      <dgm:spPr/>
    </dgm:pt>
    <dgm:pt modelId="{861E2CEE-5FF2-4840-9C9A-F86D1501E7F9}" type="pres">
      <dgm:prSet presAssocID="{565C117F-782C-4198-B4D3-16F02763D0C2}" presName="ConnectLine" presStyleLbl="alignNode1" presStyleIdx="3" presStyleCnt="5"/>
      <dgm:spPr>
        <a:solidFill>
          <a:schemeClr val="accent5">
            <a:hueOff val="-5515009"/>
            <a:satOff val="-7671"/>
            <a:lumOff val="-2942"/>
            <a:alphaOff val="0"/>
          </a:schemeClr>
        </a:solidFill>
        <a:ln w="6350" cap="flat" cmpd="sng" algn="ctr">
          <a:solidFill>
            <a:schemeClr val="accent5">
              <a:hueOff val="-5515009"/>
              <a:satOff val="-7671"/>
              <a:lumOff val="-2942"/>
              <a:alphaOff val="0"/>
            </a:schemeClr>
          </a:solidFill>
          <a:prstDash val="dash"/>
          <a:miter lim="800000"/>
        </a:ln>
        <a:effectLst/>
      </dgm:spPr>
    </dgm:pt>
    <dgm:pt modelId="{505F8C85-CAC4-4481-A7F2-8841075D0B62}" type="pres">
      <dgm:prSet presAssocID="{565C117F-782C-4198-B4D3-16F02763D0C2}"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EBDE16B3-1187-4D08-A3C8-245E0F2B20B5}" type="pres">
      <dgm:prSet presAssocID="{565C117F-782C-4198-B4D3-16F02763D0C2}" presName="EmptyPlaceHolder" presStyleCnt="0"/>
      <dgm:spPr/>
    </dgm:pt>
    <dgm:pt modelId="{8CC849A6-C657-47B1-8689-9A58369DF2DD}" type="pres">
      <dgm:prSet presAssocID="{0EDA342C-43F7-4373-99CE-D347527E7B70}" presName="spaceBetweenRectangles" presStyleCnt="0"/>
      <dgm:spPr/>
    </dgm:pt>
    <dgm:pt modelId="{1429BB70-7FD7-41AD-BCCF-F91782053711}" type="pres">
      <dgm:prSet presAssocID="{854CA448-E9CE-4837-B039-08DE05EFF8E2}" presName="composite" presStyleCnt="0"/>
      <dgm:spPr/>
    </dgm:pt>
    <dgm:pt modelId="{79F22885-F521-40AB-A602-45ECDFBA3F92}" type="pres">
      <dgm:prSet presAssocID="{854CA448-E9CE-4837-B039-08DE05EFF8E2}" presName="L1TextContainer" presStyleLbl="revTx" presStyleIdx="4" presStyleCnt="5">
        <dgm:presLayoutVars>
          <dgm:chMax val="1"/>
          <dgm:chPref val="1"/>
          <dgm:bulletEnabled val="1"/>
        </dgm:presLayoutVars>
      </dgm:prSet>
      <dgm:spPr/>
    </dgm:pt>
    <dgm:pt modelId="{30E1BA11-522D-48FC-8CA6-10DB47D86271}" type="pres">
      <dgm:prSet presAssocID="{854CA448-E9CE-4837-B039-08DE05EFF8E2}" presName="L2TextContainerWrapper" presStyleCnt="0">
        <dgm:presLayoutVars>
          <dgm:chMax val="0"/>
          <dgm:chPref val="0"/>
          <dgm:bulletEnabled val="1"/>
        </dgm:presLayoutVars>
      </dgm:prSet>
      <dgm:spPr/>
    </dgm:pt>
    <dgm:pt modelId="{9FB185A6-D475-4D1B-A90B-04A72F9B2773}" type="pres">
      <dgm:prSet presAssocID="{854CA448-E9CE-4837-B039-08DE05EFF8E2}" presName="L2TextContainer" presStyleLbl="bgAccFollowNode1" presStyleIdx="4" presStyleCnt="5"/>
      <dgm:spPr/>
    </dgm:pt>
    <dgm:pt modelId="{7D4B34ED-AB79-4EB1-A9AD-9B0508A39A1C}" type="pres">
      <dgm:prSet presAssocID="{854CA448-E9CE-4837-B039-08DE05EFF8E2}" presName="FlexibleEmptyPlaceHolder" presStyleCnt="0"/>
      <dgm:spPr/>
    </dgm:pt>
    <dgm:pt modelId="{87279FBE-5ABC-4822-9A52-FF44DDFC571E}" type="pres">
      <dgm:prSet presAssocID="{854CA448-E9CE-4837-B039-08DE05EFF8E2}" presName="ConnectLine" presStyleLbl="alignNode1" presStyleIdx="4" presStyleCnt="5"/>
      <dgm:spPr>
        <a:solidFill>
          <a:schemeClr val="accent5">
            <a:hueOff val="-7353344"/>
            <a:satOff val="-10228"/>
            <a:lumOff val="-3922"/>
            <a:alphaOff val="0"/>
          </a:schemeClr>
        </a:solidFill>
        <a:ln w="6350" cap="flat" cmpd="sng" algn="ctr">
          <a:solidFill>
            <a:schemeClr val="accent5">
              <a:hueOff val="-7353344"/>
              <a:satOff val="-10228"/>
              <a:lumOff val="-3922"/>
              <a:alphaOff val="0"/>
            </a:schemeClr>
          </a:solidFill>
          <a:prstDash val="dash"/>
          <a:miter lim="800000"/>
        </a:ln>
        <a:effectLst/>
      </dgm:spPr>
    </dgm:pt>
    <dgm:pt modelId="{66CBCB3D-9AA6-4C93-90B0-BA13F766A248}" type="pres">
      <dgm:prSet presAssocID="{854CA448-E9CE-4837-B039-08DE05EFF8E2}"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456C1644-4869-476D-BCE8-12058EA3EFCE}" type="pres">
      <dgm:prSet presAssocID="{854CA448-E9CE-4837-B039-08DE05EFF8E2}" presName="EmptyPlaceHolder" presStyleCnt="0"/>
      <dgm:spPr/>
    </dgm:pt>
  </dgm:ptLst>
  <dgm:cxnLst>
    <dgm:cxn modelId="{CC49B50B-A2D1-4BCC-A001-C4D0068C1D1C}" srcId="{C2E98344-547F-4FFC-8B35-52AEE960D0B6}" destId="{46BF624A-B295-4822-9296-0F4530DBED57}" srcOrd="1" destOrd="0" parTransId="{323E65D1-DBC7-4D9B-899B-559775E8C58D}" sibTransId="{0BFA0952-F2A8-433D-961F-C3365483AFC9}"/>
    <dgm:cxn modelId="{7D1C1A1A-5507-45D1-AE7B-1C30A500D767}" type="presOf" srcId="{854CA448-E9CE-4837-B039-08DE05EFF8E2}" destId="{79F22885-F521-40AB-A602-45ECDFBA3F92}" srcOrd="0" destOrd="0" presId="urn:microsoft.com/office/officeart/2017/3/layout/HorizontalPathTimeline"/>
    <dgm:cxn modelId="{B5B2921D-E1B4-4B3E-9E82-4B9A2CD90F33}" type="presOf" srcId="{5193A3BB-ACC4-4CDA-B362-21032DAA25A2}" destId="{C49C3ED3-9203-4988-8D1A-210CE562B416}" srcOrd="0" destOrd="0" presId="urn:microsoft.com/office/officeart/2017/3/layout/HorizontalPathTimeline"/>
    <dgm:cxn modelId="{95702726-EC4D-4FB7-8EC2-62BC264A8E64}" type="presOf" srcId="{565C117F-782C-4198-B4D3-16F02763D0C2}" destId="{84E53D50-82A2-4602-B425-5CA6DCE629BB}" srcOrd="0" destOrd="0" presId="urn:microsoft.com/office/officeart/2017/3/layout/HorizontalPathTimeline"/>
    <dgm:cxn modelId="{B46F722A-598C-4E4B-A839-55B359C6A3D8}" srcId="{C2E98344-547F-4FFC-8B35-52AEE960D0B6}" destId="{565C117F-782C-4198-B4D3-16F02763D0C2}" srcOrd="3" destOrd="0" parTransId="{6E680B1C-BFE8-4B7F-84F6-01AB8BF92ABD}" sibTransId="{0EDA342C-43F7-4373-99CE-D347527E7B70}"/>
    <dgm:cxn modelId="{A2AC4E2B-06AC-41C2-812C-87604A23EBA7}" type="presOf" srcId="{2BCC6394-AF78-46CE-9FE0-772B87D0018E}" destId="{16D95C9A-35A8-4163-A6B3-7EC4282D8129}" srcOrd="0" destOrd="0" presId="urn:microsoft.com/office/officeart/2017/3/layout/HorizontalPathTimeline"/>
    <dgm:cxn modelId="{648DD031-72EA-4B20-8784-5D5D7D802663}" type="presOf" srcId="{C2E98344-547F-4FFC-8B35-52AEE960D0B6}" destId="{389C8D9A-E04F-403C-B51F-CE5DD53EC67A}" srcOrd="0" destOrd="0" presId="urn:microsoft.com/office/officeart/2017/3/layout/HorizontalPathTimeline"/>
    <dgm:cxn modelId="{71FE9444-8CAF-4B1D-BA83-FA2C7F7DEC47}" srcId="{C2E98344-547F-4FFC-8B35-52AEE960D0B6}" destId="{854CA448-E9CE-4837-B039-08DE05EFF8E2}" srcOrd="4" destOrd="0" parTransId="{EFAA20BA-042F-4FC2-92B6-BF664F815C80}" sibTransId="{F83DAC3B-B4A5-43E5-BB6B-3DFCA3E8F02C}"/>
    <dgm:cxn modelId="{FC192D85-6AD1-48DA-B1F0-11CE593B6B20}" type="presOf" srcId="{F21CEA69-A232-4A4F-84E9-66EB574DCE04}" destId="{2E90073B-A1D4-4426-B07C-792C6D341158}" srcOrd="0" destOrd="0" presId="urn:microsoft.com/office/officeart/2017/3/layout/HorizontalPathTimeline"/>
    <dgm:cxn modelId="{F1A2F586-F068-44F4-B244-0315C1DE134B}" srcId="{46BF624A-B295-4822-9296-0F4530DBED57}" destId="{5193A3BB-ACC4-4CDA-B362-21032DAA25A2}" srcOrd="0" destOrd="0" parTransId="{158406ED-F681-42B5-B8DA-531C056D39BE}" sibTransId="{06F77E29-86CB-4150-8556-1AC048C72339}"/>
    <dgm:cxn modelId="{843D428E-6C2F-4F24-80E9-11A3AAE36CA3}" type="presOf" srcId="{B662F583-D8D6-4310-8A77-BABB4EA94611}" destId="{EF1FD216-3E46-453B-AEBA-54DE9EE93AE1}" srcOrd="0" destOrd="0" presId="urn:microsoft.com/office/officeart/2017/3/layout/HorizontalPathTimeline"/>
    <dgm:cxn modelId="{C1054497-6239-4C8B-9D75-F085A848AECB}" srcId="{C2E98344-547F-4FFC-8B35-52AEE960D0B6}" destId="{F21CEA69-A232-4A4F-84E9-66EB574DCE04}" srcOrd="2" destOrd="0" parTransId="{09761F74-A403-44F7-BFE1-0380294EAC7E}" sibTransId="{EEAF6258-A1A6-412E-9B11-43BF681E5B69}"/>
    <dgm:cxn modelId="{6D851C9A-183A-42C2-A70B-F9FEA1FC791B}" type="presOf" srcId="{5A5E6390-C43E-4037-A05F-864531A9424F}" destId="{19B2E4B6-32F0-45AE-98D0-740F3ADE27B7}" srcOrd="0" destOrd="0" presId="urn:microsoft.com/office/officeart/2017/3/layout/HorizontalPathTimeline"/>
    <dgm:cxn modelId="{27546CA9-D536-4A22-8341-448001F6EA4F}" srcId="{9E23487C-6C6F-4046-ADAD-E5E3A3512AD5}" destId="{B662F583-D8D6-4310-8A77-BABB4EA94611}" srcOrd="0" destOrd="0" parTransId="{00D0097F-8244-4F55-A992-66169152EB90}" sibTransId="{81E2FD92-5ADB-43E9-8306-368513FB7A2C}"/>
    <dgm:cxn modelId="{64BD35AA-AAE1-41CF-A486-AFE44AA90A5E}" type="presOf" srcId="{10B177ED-6074-4886-9CE3-58B32D10415B}" destId="{9FB185A6-D475-4D1B-A90B-04A72F9B2773}" srcOrd="0" destOrd="0" presId="urn:microsoft.com/office/officeart/2017/3/layout/HorizontalPathTimeline"/>
    <dgm:cxn modelId="{AEDB89B0-7695-430E-8A07-E66218C3A291}" srcId="{F21CEA69-A232-4A4F-84E9-66EB574DCE04}" destId="{5A5E6390-C43E-4037-A05F-864531A9424F}" srcOrd="0" destOrd="0" parTransId="{069B5160-18D0-4988-8446-ACCEC3040F2B}" sibTransId="{11A9A27D-953A-4082-80BB-F0CCA73F3D7B}"/>
    <dgm:cxn modelId="{982353B5-A2C7-4DC9-8F4C-6DDAC09549A4}" srcId="{854CA448-E9CE-4837-B039-08DE05EFF8E2}" destId="{10B177ED-6074-4886-9CE3-58B32D10415B}" srcOrd="0" destOrd="0" parTransId="{EAD7816B-F25A-4DA4-8954-128716645767}" sibTransId="{F8510BDB-C7F5-4788-8EF5-35ECB3403732}"/>
    <dgm:cxn modelId="{14D54CBA-D498-4D71-AF36-456ADF450753}" type="presOf" srcId="{9E23487C-6C6F-4046-ADAD-E5E3A3512AD5}" destId="{0535AC07-264C-451A-ADF2-F4F1182FF90A}" srcOrd="0" destOrd="0" presId="urn:microsoft.com/office/officeart/2017/3/layout/HorizontalPathTimeline"/>
    <dgm:cxn modelId="{F49000E2-CE49-4AF7-9DB2-4AC355FBDBF2}" srcId="{C2E98344-547F-4FFC-8B35-52AEE960D0B6}" destId="{9E23487C-6C6F-4046-ADAD-E5E3A3512AD5}" srcOrd="0" destOrd="0" parTransId="{B8DB1642-240F-4E82-B142-CC1280439EC1}" sibTransId="{A6AF58B5-9145-4DC7-80EA-8922F2DBA6FB}"/>
    <dgm:cxn modelId="{B18FE6E4-DF54-4076-A394-A16A7DA75918}" type="presOf" srcId="{46BF624A-B295-4822-9296-0F4530DBED57}" destId="{8869F68B-1EFF-4DED-A761-A00493FC1AEF}" srcOrd="0" destOrd="0" presId="urn:microsoft.com/office/officeart/2017/3/layout/HorizontalPathTimeline"/>
    <dgm:cxn modelId="{647C00F2-12DE-47E3-91DE-4202B2C6D354}" srcId="{565C117F-782C-4198-B4D3-16F02763D0C2}" destId="{2BCC6394-AF78-46CE-9FE0-772B87D0018E}" srcOrd="0" destOrd="0" parTransId="{B8C502E3-3C98-428E-9893-F00449173834}" sibTransId="{4C163AF0-BD99-4C71-87C5-9C459FFB2D7C}"/>
    <dgm:cxn modelId="{7EDCE980-FCC1-4BE7-8B94-3C0FFC56620A}" type="presParOf" srcId="{389C8D9A-E04F-403C-B51F-CE5DD53EC67A}" destId="{041D128C-0A9D-4F0B-9A73-4C5519433ECC}" srcOrd="0" destOrd="0" presId="urn:microsoft.com/office/officeart/2017/3/layout/HorizontalPathTimeline"/>
    <dgm:cxn modelId="{CF111EA4-251B-43D0-85C8-B0514243D160}" type="presParOf" srcId="{389C8D9A-E04F-403C-B51F-CE5DD53EC67A}" destId="{B3EAC695-B795-43E1-89E3-A0D82F89F2FF}" srcOrd="1" destOrd="0" presId="urn:microsoft.com/office/officeart/2017/3/layout/HorizontalPathTimeline"/>
    <dgm:cxn modelId="{302EDB1D-CB91-4430-B1DE-2B0243D2D433}" type="presParOf" srcId="{B3EAC695-B795-43E1-89E3-A0D82F89F2FF}" destId="{D5B8F8DA-ADCA-421D-A957-ACFABC176438}" srcOrd="0" destOrd="0" presId="urn:microsoft.com/office/officeart/2017/3/layout/HorizontalPathTimeline"/>
    <dgm:cxn modelId="{B2E723FF-56F2-4E4C-8A3F-2811E66AC8E9}" type="presParOf" srcId="{D5B8F8DA-ADCA-421D-A957-ACFABC176438}" destId="{0535AC07-264C-451A-ADF2-F4F1182FF90A}" srcOrd="0" destOrd="0" presId="urn:microsoft.com/office/officeart/2017/3/layout/HorizontalPathTimeline"/>
    <dgm:cxn modelId="{451BCC5B-FD5E-4BBE-85F5-212B21E71498}" type="presParOf" srcId="{D5B8F8DA-ADCA-421D-A957-ACFABC176438}" destId="{B28D3722-737B-44F0-B754-F560DD5AED62}" srcOrd="1" destOrd="0" presId="urn:microsoft.com/office/officeart/2017/3/layout/HorizontalPathTimeline"/>
    <dgm:cxn modelId="{CE13656F-BB80-41CA-9FB3-571A6E2CA51A}" type="presParOf" srcId="{B28D3722-737B-44F0-B754-F560DD5AED62}" destId="{EF1FD216-3E46-453B-AEBA-54DE9EE93AE1}" srcOrd="0" destOrd="0" presId="urn:microsoft.com/office/officeart/2017/3/layout/HorizontalPathTimeline"/>
    <dgm:cxn modelId="{53B11215-0D02-49D7-8D3C-442D50A1976A}" type="presParOf" srcId="{B28D3722-737B-44F0-B754-F560DD5AED62}" destId="{6AFB770C-A456-49C1-8652-6F2246EDB279}" srcOrd="1" destOrd="0" presId="urn:microsoft.com/office/officeart/2017/3/layout/HorizontalPathTimeline"/>
    <dgm:cxn modelId="{8CB1F3E3-9427-4C4D-97C6-E5D9D2F67975}" type="presParOf" srcId="{D5B8F8DA-ADCA-421D-A957-ACFABC176438}" destId="{6A889FA2-C8AF-4FAC-B29F-92E738BA157C}" srcOrd="2" destOrd="0" presId="urn:microsoft.com/office/officeart/2017/3/layout/HorizontalPathTimeline"/>
    <dgm:cxn modelId="{103A0F59-ED77-4591-87B8-2B820C3D4CF7}" type="presParOf" srcId="{D5B8F8DA-ADCA-421D-A957-ACFABC176438}" destId="{760C7E71-C7E9-4F90-B9A5-E1A2E8611AA1}" srcOrd="3" destOrd="0" presId="urn:microsoft.com/office/officeart/2017/3/layout/HorizontalPathTimeline"/>
    <dgm:cxn modelId="{F37EDA95-B6E8-4D3B-848D-ADEA8E706CFA}" type="presParOf" srcId="{D5B8F8DA-ADCA-421D-A957-ACFABC176438}" destId="{99B5A864-2C4C-4942-960A-8D183E98FF15}" srcOrd="4" destOrd="0" presId="urn:microsoft.com/office/officeart/2017/3/layout/HorizontalPathTimeline"/>
    <dgm:cxn modelId="{BF08A0B2-7411-447F-B586-EA6B3ED3A770}" type="presParOf" srcId="{B3EAC695-B795-43E1-89E3-A0D82F89F2FF}" destId="{92D9C829-0D48-4F71-B240-44FC4417D455}" srcOrd="1" destOrd="0" presId="urn:microsoft.com/office/officeart/2017/3/layout/HorizontalPathTimeline"/>
    <dgm:cxn modelId="{E50ED68A-B1BC-494A-A3AA-5CA5624794BE}" type="presParOf" srcId="{B3EAC695-B795-43E1-89E3-A0D82F89F2FF}" destId="{E2A18F1D-17E6-48A5-88DA-51402051986D}" srcOrd="2" destOrd="0" presId="urn:microsoft.com/office/officeart/2017/3/layout/HorizontalPathTimeline"/>
    <dgm:cxn modelId="{37CD31FD-1AA9-4712-8578-20F403AE8C53}" type="presParOf" srcId="{E2A18F1D-17E6-48A5-88DA-51402051986D}" destId="{8869F68B-1EFF-4DED-A761-A00493FC1AEF}" srcOrd="0" destOrd="0" presId="urn:microsoft.com/office/officeart/2017/3/layout/HorizontalPathTimeline"/>
    <dgm:cxn modelId="{C0D712D2-3589-4C0B-95BC-85E39077BA57}" type="presParOf" srcId="{E2A18F1D-17E6-48A5-88DA-51402051986D}" destId="{1DB9E0B3-B8CA-4566-B671-EEA85CB1E2AD}" srcOrd="1" destOrd="0" presId="urn:microsoft.com/office/officeart/2017/3/layout/HorizontalPathTimeline"/>
    <dgm:cxn modelId="{158CA70A-B9AE-4865-8C02-808F0CE26F6E}" type="presParOf" srcId="{1DB9E0B3-B8CA-4566-B671-EEA85CB1E2AD}" destId="{C49C3ED3-9203-4988-8D1A-210CE562B416}" srcOrd="0" destOrd="0" presId="urn:microsoft.com/office/officeart/2017/3/layout/HorizontalPathTimeline"/>
    <dgm:cxn modelId="{0B22F368-5AAA-4739-A306-B490CCFC8114}" type="presParOf" srcId="{1DB9E0B3-B8CA-4566-B671-EEA85CB1E2AD}" destId="{8257084C-6999-4EEE-A3D5-FE1A310A6179}" srcOrd="1" destOrd="0" presId="urn:microsoft.com/office/officeart/2017/3/layout/HorizontalPathTimeline"/>
    <dgm:cxn modelId="{680103DF-5407-4E48-8FBC-872A77A10B3D}" type="presParOf" srcId="{E2A18F1D-17E6-48A5-88DA-51402051986D}" destId="{1A01AACB-63A4-415A-BD8E-5BE4E9C40D0D}" srcOrd="2" destOrd="0" presId="urn:microsoft.com/office/officeart/2017/3/layout/HorizontalPathTimeline"/>
    <dgm:cxn modelId="{611F6379-7A6E-4629-92BD-1E5CAFD0D92F}" type="presParOf" srcId="{E2A18F1D-17E6-48A5-88DA-51402051986D}" destId="{C74CC725-F053-4E9B-855C-F6E2162BE999}" srcOrd="3" destOrd="0" presId="urn:microsoft.com/office/officeart/2017/3/layout/HorizontalPathTimeline"/>
    <dgm:cxn modelId="{B96F8287-431E-4C9A-B926-1EE09BA94C4A}" type="presParOf" srcId="{E2A18F1D-17E6-48A5-88DA-51402051986D}" destId="{E8A7038B-2BD0-4FBC-9B4A-A53395E3C7A1}" srcOrd="4" destOrd="0" presId="urn:microsoft.com/office/officeart/2017/3/layout/HorizontalPathTimeline"/>
    <dgm:cxn modelId="{FA3C44E8-B350-47ED-B426-CB440669ECAB}" type="presParOf" srcId="{B3EAC695-B795-43E1-89E3-A0D82F89F2FF}" destId="{1487C7E0-679F-4C27-B085-AF403783AFC3}" srcOrd="3" destOrd="0" presId="urn:microsoft.com/office/officeart/2017/3/layout/HorizontalPathTimeline"/>
    <dgm:cxn modelId="{1114E871-59EE-4974-9964-68A9D8B65AC8}" type="presParOf" srcId="{B3EAC695-B795-43E1-89E3-A0D82F89F2FF}" destId="{6BF3A856-6CF1-49A5-8AD4-F9E5ECCDFD8C}" srcOrd="4" destOrd="0" presId="urn:microsoft.com/office/officeart/2017/3/layout/HorizontalPathTimeline"/>
    <dgm:cxn modelId="{8860DE8A-48E7-458A-BD71-BCEE7C858D25}" type="presParOf" srcId="{6BF3A856-6CF1-49A5-8AD4-F9E5ECCDFD8C}" destId="{2E90073B-A1D4-4426-B07C-792C6D341158}" srcOrd="0" destOrd="0" presId="urn:microsoft.com/office/officeart/2017/3/layout/HorizontalPathTimeline"/>
    <dgm:cxn modelId="{40C53E90-D3A4-48F2-88D2-0048D8AEDEE1}" type="presParOf" srcId="{6BF3A856-6CF1-49A5-8AD4-F9E5ECCDFD8C}" destId="{A74DE0F6-3440-478F-9A3C-5C6CC6835923}" srcOrd="1" destOrd="0" presId="urn:microsoft.com/office/officeart/2017/3/layout/HorizontalPathTimeline"/>
    <dgm:cxn modelId="{42233878-0898-433A-9A56-3151600B3126}" type="presParOf" srcId="{A74DE0F6-3440-478F-9A3C-5C6CC6835923}" destId="{19B2E4B6-32F0-45AE-98D0-740F3ADE27B7}" srcOrd="0" destOrd="0" presId="urn:microsoft.com/office/officeart/2017/3/layout/HorizontalPathTimeline"/>
    <dgm:cxn modelId="{B18222B9-BE05-4864-B2E2-CBF108B52493}" type="presParOf" srcId="{A74DE0F6-3440-478F-9A3C-5C6CC6835923}" destId="{C6ECA16A-55F1-4E95-AEA4-000A869012BE}" srcOrd="1" destOrd="0" presId="urn:microsoft.com/office/officeart/2017/3/layout/HorizontalPathTimeline"/>
    <dgm:cxn modelId="{EFA3A24F-26D4-421D-9EFF-062287E34777}" type="presParOf" srcId="{6BF3A856-6CF1-49A5-8AD4-F9E5ECCDFD8C}" destId="{ECDA18EF-1972-4193-A6A8-985C5BD29FB9}" srcOrd="2" destOrd="0" presId="urn:microsoft.com/office/officeart/2017/3/layout/HorizontalPathTimeline"/>
    <dgm:cxn modelId="{E1EE97BC-E7AB-4728-8091-9168C9218E60}" type="presParOf" srcId="{6BF3A856-6CF1-49A5-8AD4-F9E5ECCDFD8C}" destId="{AA753E88-6913-4FE5-AAB6-9571AE298C0F}" srcOrd="3" destOrd="0" presId="urn:microsoft.com/office/officeart/2017/3/layout/HorizontalPathTimeline"/>
    <dgm:cxn modelId="{E2F18CDD-212B-4F4F-BEEB-D00F13D3A785}" type="presParOf" srcId="{6BF3A856-6CF1-49A5-8AD4-F9E5ECCDFD8C}" destId="{E05CD239-874A-45E0-85BC-D1E2FA1FD8B7}" srcOrd="4" destOrd="0" presId="urn:microsoft.com/office/officeart/2017/3/layout/HorizontalPathTimeline"/>
    <dgm:cxn modelId="{F4920F7F-93A5-44D9-BCC9-B5666CBF83EB}" type="presParOf" srcId="{B3EAC695-B795-43E1-89E3-A0D82F89F2FF}" destId="{C10ADB60-CDC4-46F4-A70D-F8A33B2628C2}" srcOrd="5" destOrd="0" presId="urn:microsoft.com/office/officeart/2017/3/layout/HorizontalPathTimeline"/>
    <dgm:cxn modelId="{A3DD2314-881B-4C97-A602-FE7FEDEE865B}" type="presParOf" srcId="{B3EAC695-B795-43E1-89E3-A0D82F89F2FF}" destId="{EA48E6ED-D16C-41EC-AB4C-F8473A926844}" srcOrd="6" destOrd="0" presId="urn:microsoft.com/office/officeart/2017/3/layout/HorizontalPathTimeline"/>
    <dgm:cxn modelId="{2C986012-4CF8-4427-9D46-2199BC4A1599}" type="presParOf" srcId="{EA48E6ED-D16C-41EC-AB4C-F8473A926844}" destId="{84E53D50-82A2-4602-B425-5CA6DCE629BB}" srcOrd="0" destOrd="0" presId="urn:microsoft.com/office/officeart/2017/3/layout/HorizontalPathTimeline"/>
    <dgm:cxn modelId="{E39B306A-C736-48B1-B5AF-6915D0618B1E}" type="presParOf" srcId="{EA48E6ED-D16C-41EC-AB4C-F8473A926844}" destId="{383BD9D8-F72A-4EAD-B91C-E945577BBB88}" srcOrd="1" destOrd="0" presId="urn:microsoft.com/office/officeart/2017/3/layout/HorizontalPathTimeline"/>
    <dgm:cxn modelId="{4D17EF86-8509-42F0-AA9C-BE453B58C229}" type="presParOf" srcId="{383BD9D8-F72A-4EAD-B91C-E945577BBB88}" destId="{16D95C9A-35A8-4163-A6B3-7EC4282D8129}" srcOrd="0" destOrd="0" presId="urn:microsoft.com/office/officeart/2017/3/layout/HorizontalPathTimeline"/>
    <dgm:cxn modelId="{18B6F0AA-F201-4090-8D1F-68798D49EC91}" type="presParOf" srcId="{383BD9D8-F72A-4EAD-B91C-E945577BBB88}" destId="{674E4B5E-7DF0-4377-8034-9FD569BDD73D}" srcOrd="1" destOrd="0" presId="urn:microsoft.com/office/officeart/2017/3/layout/HorizontalPathTimeline"/>
    <dgm:cxn modelId="{B29AA4B5-CFD5-403A-BA49-F3DAE1B288D6}" type="presParOf" srcId="{EA48E6ED-D16C-41EC-AB4C-F8473A926844}" destId="{861E2CEE-5FF2-4840-9C9A-F86D1501E7F9}" srcOrd="2" destOrd="0" presId="urn:microsoft.com/office/officeart/2017/3/layout/HorizontalPathTimeline"/>
    <dgm:cxn modelId="{A761E47C-0AE9-44EB-98F3-F0382D893064}" type="presParOf" srcId="{EA48E6ED-D16C-41EC-AB4C-F8473A926844}" destId="{505F8C85-CAC4-4481-A7F2-8841075D0B62}" srcOrd="3" destOrd="0" presId="urn:microsoft.com/office/officeart/2017/3/layout/HorizontalPathTimeline"/>
    <dgm:cxn modelId="{89080E18-F0AA-47B3-B1F5-12EC78909F6F}" type="presParOf" srcId="{EA48E6ED-D16C-41EC-AB4C-F8473A926844}" destId="{EBDE16B3-1187-4D08-A3C8-245E0F2B20B5}" srcOrd="4" destOrd="0" presId="urn:microsoft.com/office/officeart/2017/3/layout/HorizontalPathTimeline"/>
    <dgm:cxn modelId="{73823430-761E-429F-B09E-B3AA9004783F}" type="presParOf" srcId="{B3EAC695-B795-43E1-89E3-A0D82F89F2FF}" destId="{8CC849A6-C657-47B1-8689-9A58369DF2DD}" srcOrd="7" destOrd="0" presId="urn:microsoft.com/office/officeart/2017/3/layout/HorizontalPathTimeline"/>
    <dgm:cxn modelId="{98825F25-6912-4081-BECC-C66118931824}" type="presParOf" srcId="{B3EAC695-B795-43E1-89E3-A0D82F89F2FF}" destId="{1429BB70-7FD7-41AD-BCCF-F91782053711}" srcOrd="8" destOrd="0" presId="urn:microsoft.com/office/officeart/2017/3/layout/HorizontalPathTimeline"/>
    <dgm:cxn modelId="{6AE49996-5F37-4B83-A1AE-E617C27ACDB6}" type="presParOf" srcId="{1429BB70-7FD7-41AD-BCCF-F91782053711}" destId="{79F22885-F521-40AB-A602-45ECDFBA3F92}" srcOrd="0" destOrd="0" presId="urn:microsoft.com/office/officeart/2017/3/layout/HorizontalPathTimeline"/>
    <dgm:cxn modelId="{B9EBB77C-C304-4D8C-8AA9-443757E13D15}" type="presParOf" srcId="{1429BB70-7FD7-41AD-BCCF-F91782053711}" destId="{30E1BA11-522D-48FC-8CA6-10DB47D86271}" srcOrd="1" destOrd="0" presId="urn:microsoft.com/office/officeart/2017/3/layout/HorizontalPathTimeline"/>
    <dgm:cxn modelId="{BCE50010-AB96-493F-8BB1-C914B6AB64D7}" type="presParOf" srcId="{30E1BA11-522D-48FC-8CA6-10DB47D86271}" destId="{9FB185A6-D475-4D1B-A90B-04A72F9B2773}" srcOrd="0" destOrd="0" presId="urn:microsoft.com/office/officeart/2017/3/layout/HorizontalPathTimeline"/>
    <dgm:cxn modelId="{BB17C20C-ED84-4BEA-A5B9-F62D13485EF1}" type="presParOf" srcId="{30E1BA11-522D-48FC-8CA6-10DB47D86271}" destId="{7D4B34ED-AB79-4EB1-A9AD-9B0508A39A1C}" srcOrd="1" destOrd="0" presId="urn:microsoft.com/office/officeart/2017/3/layout/HorizontalPathTimeline"/>
    <dgm:cxn modelId="{8966D5D8-D3BB-4F4E-8470-3441E7BBEE6E}" type="presParOf" srcId="{1429BB70-7FD7-41AD-BCCF-F91782053711}" destId="{87279FBE-5ABC-4822-9A52-FF44DDFC571E}" srcOrd="2" destOrd="0" presId="urn:microsoft.com/office/officeart/2017/3/layout/HorizontalPathTimeline"/>
    <dgm:cxn modelId="{3AD58F9C-3E02-40D1-9EDC-418DB7B15AD0}" type="presParOf" srcId="{1429BB70-7FD7-41AD-BCCF-F91782053711}" destId="{66CBCB3D-9AA6-4C93-90B0-BA13F766A248}" srcOrd="3" destOrd="0" presId="urn:microsoft.com/office/officeart/2017/3/layout/HorizontalPathTimeline"/>
    <dgm:cxn modelId="{8E7FF898-C8D3-4EF0-95DD-0D5C6787BE11}" type="presParOf" srcId="{1429BB70-7FD7-41AD-BCCF-F91782053711}" destId="{456C1644-4869-476D-BCE8-12058EA3EFCE}"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D38E62-1847-43D3-80DF-99440C1D0C34}"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BB4173D3-1EA8-4058-BB4B-2344DB091EF6}">
      <dgm:prSet/>
      <dgm:spPr/>
      <dgm:t>
        <a:bodyPr/>
        <a:lstStyle/>
        <a:p>
          <a:r>
            <a:rPr lang="en-GB"/>
            <a:t>The report illustrates how a Panamanian resort the </a:t>
          </a:r>
          <a:r>
            <a:rPr lang="en-GB" b="1"/>
            <a:t>Trump Ocean Club </a:t>
          </a:r>
          <a:r>
            <a:rPr lang="en-GB"/>
            <a:t>in Panama</a:t>
          </a:r>
          <a:endParaRPr lang="en-US"/>
        </a:p>
      </dgm:t>
    </dgm:pt>
    <dgm:pt modelId="{822881D1-9F87-48B5-9FB8-A1EDDC643336}" type="parTrans" cxnId="{82B5BBA3-F148-4E30-A9C2-6766808991AF}">
      <dgm:prSet/>
      <dgm:spPr/>
      <dgm:t>
        <a:bodyPr/>
        <a:lstStyle/>
        <a:p>
          <a:endParaRPr lang="en-US"/>
        </a:p>
      </dgm:t>
    </dgm:pt>
    <dgm:pt modelId="{7774B788-E11D-44B0-9EE4-DD772150BE90}" type="sibTrans" cxnId="{82B5BBA3-F148-4E30-A9C2-6766808991AF}">
      <dgm:prSet/>
      <dgm:spPr/>
      <dgm:t>
        <a:bodyPr/>
        <a:lstStyle/>
        <a:p>
          <a:endParaRPr lang="en-US"/>
        </a:p>
      </dgm:t>
    </dgm:pt>
    <dgm:pt modelId="{C487F14C-0A99-46E2-87A4-FAEF204AC00E}">
      <dgm:prSet/>
      <dgm:spPr/>
      <dgm:t>
        <a:bodyPr/>
        <a:lstStyle/>
        <a:p>
          <a:r>
            <a:rPr lang="en-GB"/>
            <a:t>Has been used as a conduit for laundering </a:t>
          </a:r>
          <a:r>
            <a:rPr lang="en-GB" b="1"/>
            <a:t>Colombian and other cartel drug money</a:t>
          </a:r>
          <a:endParaRPr lang="en-US"/>
        </a:p>
      </dgm:t>
    </dgm:pt>
    <dgm:pt modelId="{F3418CED-9C30-42A1-BE83-13F2F0400DE3}" type="parTrans" cxnId="{A66E38DA-7CDC-456E-9BE1-55384103B6FA}">
      <dgm:prSet/>
      <dgm:spPr/>
      <dgm:t>
        <a:bodyPr/>
        <a:lstStyle/>
        <a:p>
          <a:endParaRPr lang="en-US"/>
        </a:p>
      </dgm:t>
    </dgm:pt>
    <dgm:pt modelId="{1A778785-8021-4153-A59A-7CBA201B59CC}" type="sibTrans" cxnId="{A66E38DA-7CDC-456E-9BE1-55384103B6FA}">
      <dgm:prSet/>
      <dgm:spPr/>
      <dgm:t>
        <a:bodyPr/>
        <a:lstStyle/>
        <a:p>
          <a:endParaRPr lang="en-US"/>
        </a:p>
      </dgm:t>
    </dgm:pt>
    <dgm:pt modelId="{6DB33499-CEF0-400C-A457-070DF6DCCC04}">
      <dgm:prSet/>
      <dgm:spPr/>
      <dgm:t>
        <a:bodyPr/>
        <a:lstStyle/>
        <a:p>
          <a:r>
            <a:rPr lang="en-GB"/>
            <a:t>Proceeds of crime were laundered through the development by Colombian David Eduardo Helmut Murcia Guzman- subsequently convicted of money laundering in the US and imprisoned for 9 years</a:t>
          </a:r>
          <a:endParaRPr lang="en-US"/>
        </a:p>
      </dgm:t>
    </dgm:pt>
    <dgm:pt modelId="{EC5B8B58-298E-4D6A-8ECD-08A3F1D9ECF1}" type="parTrans" cxnId="{CB54CBB8-9EBE-4AA6-9F00-A3DC563E5D7E}">
      <dgm:prSet/>
      <dgm:spPr/>
      <dgm:t>
        <a:bodyPr/>
        <a:lstStyle/>
        <a:p>
          <a:endParaRPr lang="en-US"/>
        </a:p>
      </dgm:t>
    </dgm:pt>
    <dgm:pt modelId="{B8AAEB75-D831-4F48-BF68-2038E28BE44A}" type="sibTrans" cxnId="{CB54CBB8-9EBE-4AA6-9F00-A3DC563E5D7E}">
      <dgm:prSet/>
      <dgm:spPr/>
      <dgm:t>
        <a:bodyPr/>
        <a:lstStyle/>
        <a:p>
          <a:endParaRPr lang="en-US"/>
        </a:p>
      </dgm:t>
    </dgm:pt>
    <dgm:pt modelId="{787B2272-77D2-4618-A43D-F514F2B3EC62}">
      <dgm:prSet/>
      <dgm:spPr/>
      <dgm:t>
        <a:bodyPr/>
        <a:lstStyle/>
        <a:p>
          <a:r>
            <a:rPr lang="en-GB"/>
            <a:t>Around 400 of the units sold were brokered by Alexandre Henrique Ventura Noguiera- many to Russian investors- through anonymous offshore “special purpose vehicles”</a:t>
          </a:r>
          <a:endParaRPr lang="en-US"/>
        </a:p>
      </dgm:t>
    </dgm:pt>
    <dgm:pt modelId="{1AA20026-47B2-4E96-B322-9208D38DB534}" type="parTrans" cxnId="{63FD056D-60DF-4CA5-9014-8E58D7AAC2A8}">
      <dgm:prSet/>
      <dgm:spPr/>
      <dgm:t>
        <a:bodyPr/>
        <a:lstStyle/>
        <a:p>
          <a:endParaRPr lang="en-US"/>
        </a:p>
      </dgm:t>
    </dgm:pt>
    <dgm:pt modelId="{DD9A0D63-0078-4DDC-9CF8-D9353A3D9CB4}" type="sibTrans" cxnId="{63FD056D-60DF-4CA5-9014-8E58D7AAC2A8}">
      <dgm:prSet/>
      <dgm:spPr/>
      <dgm:t>
        <a:bodyPr/>
        <a:lstStyle/>
        <a:p>
          <a:endParaRPr lang="en-US"/>
        </a:p>
      </dgm:t>
    </dgm:pt>
    <dgm:pt modelId="{4C945A88-2C57-4783-A41B-D56EEC204587}">
      <dgm:prSet/>
      <dgm:spPr/>
      <dgm:t>
        <a:bodyPr/>
        <a:lstStyle/>
        <a:p>
          <a:r>
            <a:rPr lang="en-GB"/>
            <a:t>Previously investigated for money laundering in his native Spain, Noguiera was soon arrested again for selling apartments to Guzman to help him because “He could not take his money to a bank”</a:t>
          </a:r>
          <a:endParaRPr lang="en-US"/>
        </a:p>
      </dgm:t>
    </dgm:pt>
    <dgm:pt modelId="{703DB2F7-52C4-46F7-A517-4A2BB6730295}" type="parTrans" cxnId="{6E922C56-D0E9-4492-9A1F-30850499BF7E}">
      <dgm:prSet/>
      <dgm:spPr/>
      <dgm:t>
        <a:bodyPr/>
        <a:lstStyle/>
        <a:p>
          <a:endParaRPr lang="en-US"/>
        </a:p>
      </dgm:t>
    </dgm:pt>
    <dgm:pt modelId="{121B0084-6194-4B9C-A8DC-F0256CA7E2ED}" type="sibTrans" cxnId="{6E922C56-D0E9-4492-9A1F-30850499BF7E}">
      <dgm:prSet/>
      <dgm:spPr/>
      <dgm:t>
        <a:bodyPr/>
        <a:lstStyle/>
        <a:p>
          <a:endParaRPr lang="en-US"/>
        </a:p>
      </dgm:t>
    </dgm:pt>
    <dgm:pt modelId="{8587C305-0A2C-4287-8ABA-A0570A767AC7}">
      <dgm:prSet/>
      <dgm:spPr/>
      <dgm:t>
        <a:bodyPr/>
        <a:lstStyle/>
        <a:p>
          <a:r>
            <a:rPr lang="en-GB"/>
            <a:t>Noguiera also embezzled deposits and commissions and sold the same unit to multiple investors. He was further indicted in Brazil on fraud and money laundering charges related to his Panamanian activities in 2013</a:t>
          </a:r>
          <a:endParaRPr lang="en-US"/>
        </a:p>
      </dgm:t>
    </dgm:pt>
    <dgm:pt modelId="{F9665361-2700-4A15-9367-29D2ABB930B9}" type="parTrans" cxnId="{21DD249E-68FC-4A8A-8564-F60ED06003E7}">
      <dgm:prSet/>
      <dgm:spPr/>
      <dgm:t>
        <a:bodyPr/>
        <a:lstStyle/>
        <a:p>
          <a:endParaRPr lang="en-US"/>
        </a:p>
      </dgm:t>
    </dgm:pt>
    <dgm:pt modelId="{AC6B2756-D6A3-4868-99D8-AC2182AF41B9}" type="sibTrans" cxnId="{21DD249E-68FC-4A8A-8564-F60ED06003E7}">
      <dgm:prSet/>
      <dgm:spPr/>
      <dgm:t>
        <a:bodyPr/>
        <a:lstStyle/>
        <a:p>
          <a:endParaRPr lang="en-US"/>
        </a:p>
      </dgm:t>
    </dgm:pt>
    <dgm:pt modelId="{8206F5C2-DC4A-4F0D-8CCB-38CB44A036B3}">
      <dgm:prSet/>
      <dgm:spPr/>
      <dgm:t>
        <a:bodyPr/>
        <a:lstStyle/>
        <a:p>
          <a:r>
            <a:rPr lang="en-GB"/>
            <a:t>For the use of his name Donald Trump received a cut of all funding he generated and a commission on every unit sold</a:t>
          </a:r>
          <a:endParaRPr lang="en-US"/>
        </a:p>
      </dgm:t>
    </dgm:pt>
    <dgm:pt modelId="{C1F69AE7-AD8F-4E73-8023-2A84C3E6E35B}" type="parTrans" cxnId="{D53FAEF1-1275-40B2-A3D1-010FE519DE0F}">
      <dgm:prSet/>
      <dgm:spPr/>
      <dgm:t>
        <a:bodyPr/>
        <a:lstStyle/>
        <a:p>
          <a:endParaRPr lang="en-US"/>
        </a:p>
      </dgm:t>
    </dgm:pt>
    <dgm:pt modelId="{0D7D53EE-6461-41AF-83CB-06AB2A79E727}" type="sibTrans" cxnId="{D53FAEF1-1275-40B2-A3D1-010FE519DE0F}">
      <dgm:prSet/>
      <dgm:spPr/>
      <dgm:t>
        <a:bodyPr/>
        <a:lstStyle/>
        <a:p>
          <a:endParaRPr lang="en-US"/>
        </a:p>
      </dgm:t>
    </dgm:pt>
    <dgm:pt modelId="{EE677130-75BE-4FE4-A882-75163943DCD5}" type="pres">
      <dgm:prSet presAssocID="{A2D38E62-1847-43D3-80DF-99440C1D0C34}" presName="diagram" presStyleCnt="0">
        <dgm:presLayoutVars>
          <dgm:dir/>
          <dgm:resizeHandles val="exact"/>
        </dgm:presLayoutVars>
      </dgm:prSet>
      <dgm:spPr/>
    </dgm:pt>
    <dgm:pt modelId="{847B2E42-2C73-4922-BDAF-225CD242786C}" type="pres">
      <dgm:prSet presAssocID="{BB4173D3-1EA8-4058-BB4B-2344DB091EF6}" presName="node" presStyleLbl="node1" presStyleIdx="0" presStyleCnt="7">
        <dgm:presLayoutVars>
          <dgm:bulletEnabled val="1"/>
        </dgm:presLayoutVars>
      </dgm:prSet>
      <dgm:spPr/>
    </dgm:pt>
    <dgm:pt modelId="{0F7AE934-7216-4817-92E3-5AADA08D5158}" type="pres">
      <dgm:prSet presAssocID="{7774B788-E11D-44B0-9EE4-DD772150BE90}" presName="sibTrans" presStyleCnt="0"/>
      <dgm:spPr/>
    </dgm:pt>
    <dgm:pt modelId="{DA87E27C-1D00-4C31-9650-1F03ED30E050}" type="pres">
      <dgm:prSet presAssocID="{C487F14C-0A99-46E2-87A4-FAEF204AC00E}" presName="node" presStyleLbl="node1" presStyleIdx="1" presStyleCnt="7">
        <dgm:presLayoutVars>
          <dgm:bulletEnabled val="1"/>
        </dgm:presLayoutVars>
      </dgm:prSet>
      <dgm:spPr/>
    </dgm:pt>
    <dgm:pt modelId="{C83F4E56-B25B-488D-A39B-3C5808C7CDA1}" type="pres">
      <dgm:prSet presAssocID="{1A778785-8021-4153-A59A-7CBA201B59CC}" presName="sibTrans" presStyleCnt="0"/>
      <dgm:spPr/>
    </dgm:pt>
    <dgm:pt modelId="{2097B4FF-4E08-4D4C-B5C5-3F017D0EBDE6}" type="pres">
      <dgm:prSet presAssocID="{6DB33499-CEF0-400C-A457-070DF6DCCC04}" presName="node" presStyleLbl="node1" presStyleIdx="2" presStyleCnt="7">
        <dgm:presLayoutVars>
          <dgm:bulletEnabled val="1"/>
        </dgm:presLayoutVars>
      </dgm:prSet>
      <dgm:spPr/>
    </dgm:pt>
    <dgm:pt modelId="{83F59461-8B34-4B52-9232-E2BDD91877E6}" type="pres">
      <dgm:prSet presAssocID="{B8AAEB75-D831-4F48-BF68-2038E28BE44A}" presName="sibTrans" presStyleCnt="0"/>
      <dgm:spPr/>
    </dgm:pt>
    <dgm:pt modelId="{AA7CF1F8-C3F8-4BC2-A506-C223F061E641}" type="pres">
      <dgm:prSet presAssocID="{787B2272-77D2-4618-A43D-F514F2B3EC62}" presName="node" presStyleLbl="node1" presStyleIdx="3" presStyleCnt="7">
        <dgm:presLayoutVars>
          <dgm:bulletEnabled val="1"/>
        </dgm:presLayoutVars>
      </dgm:prSet>
      <dgm:spPr/>
    </dgm:pt>
    <dgm:pt modelId="{128028F9-8973-4AD0-AF6E-26321D36C5DE}" type="pres">
      <dgm:prSet presAssocID="{DD9A0D63-0078-4DDC-9CF8-D9353A3D9CB4}" presName="sibTrans" presStyleCnt="0"/>
      <dgm:spPr/>
    </dgm:pt>
    <dgm:pt modelId="{258EA124-962E-4B0E-A9AE-87B1BCDD5463}" type="pres">
      <dgm:prSet presAssocID="{4C945A88-2C57-4783-A41B-D56EEC204587}" presName="node" presStyleLbl="node1" presStyleIdx="4" presStyleCnt="7">
        <dgm:presLayoutVars>
          <dgm:bulletEnabled val="1"/>
        </dgm:presLayoutVars>
      </dgm:prSet>
      <dgm:spPr/>
    </dgm:pt>
    <dgm:pt modelId="{6D5D0BDC-9460-4481-B568-C104DB7062E5}" type="pres">
      <dgm:prSet presAssocID="{121B0084-6194-4B9C-A8DC-F0256CA7E2ED}" presName="sibTrans" presStyleCnt="0"/>
      <dgm:spPr/>
    </dgm:pt>
    <dgm:pt modelId="{36144E8C-F259-4E94-BFF5-7C77BBA7145A}" type="pres">
      <dgm:prSet presAssocID="{8587C305-0A2C-4287-8ABA-A0570A767AC7}" presName="node" presStyleLbl="node1" presStyleIdx="5" presStyleCnt="7">
        <dgm:presLayoutVars>
          <dgm:bulletEnabled val="1"/>
        </dgm:presLayoutVars>
      </dgm:prSet>
      <dgm:spPr/>
    </dgm:pt>
    <dgm:pt modelId="{B9CE839A-C45B-47B2-9B7A-40FBD665C799}" type="pres">
      <dgm:prSet presAssocID="{AC6B2756-D6A3-4868-99D8-AC2182AF41B9}" presName="sibTrans" presStyleCnt="0"/>
      <dgm:spPr/>
    </dgm:pt>
    <dgm:pt modelId="{0C72B391-F05C-4226-87B0-1587193DB8A9}" type="pres">
      <dgm:prSet presAssocID="{8206F5C2-DC4A-4F0D-8CCB-38CB44A036B3}" presName="node" presStyleLbl="node1" presStyleIdx="6" presStyleCnt="7">
        <dgm:presLayoutVars>
          <dgm:bulletEnabled val="1"/>
        </dgm:presLayoutVars>
      </dgm:prSet>
      <dgm:spPr/>
    </dgm:pt>
  </dgm:ptLst>
  <dgm:cxnLst>
    <dgm:cxn modelId="{08E68B2A-4378-4D0B-A412-C3BFD6C487D2}" type="presOf" srcId="{C487F14C-0A99-46E2-87A4-FAEF204AC00E}" destId="{DA87E27C-1D00-4C31-9650-1F03ED30E050}" srcOrd="0" destOrd="0" presId="urn:microsoft.com/office/officeart/2005/8/layout/default"/>
    <dgm:cxn modelId="{75BEE243-6F51-44BF-AEDB-26E72E2F86BA}" type="presOf" srcId="{787B2272-77D2-4618-A43D-F514F2B3EC62}" destId="{AA7CF1F8-C3F8-4BC2-A506-C223F061E641}" srcOrd="0" destOrd="0" presId="urn:microsoft.com/office/officeart/2005/8/layout/default"/>
    <dgm:cxn modelId="{D384FE6B-EA9D-4CA4-B10C-1B4DA60310BA}" type="presOf" srcId="{8206F5C2-DC4A-4F0D-8CCB-38CB44A036B3}" destId="{0C72B391-F05C-4226-87B0-1587193DB8A9}" srcOrd="0" destOrd="0" presId="urn:microsoft.com/office/officeart/2005/8/layout/default"/>
    <dgm:cxn modelId="{63FD056D-60DF-4CA5-9014-8E58D7AAC2A8}" srcId="{A2D38E62-1847-43D3-80DF-99440C1D0C34}" destId="{787B2272-77D2-4618-A43D-F514F2B3EC62}" srcOrd="3" destOrd="0" parTransId="{1AA20026-47B2-4E96-B322-9208D38DB534}" sibTransId="{DD9A0D63-0078-4DDC-9CF8-D9353A3D9CB4}"/>
    <dgm:cxn modelId="{6E922C56-D0E9-4492-9A1F-30850499BF7E}" srcId="{A2D38E62-1847-43D3-80DF-99440C1D0C34}" destId="{4C945A88-2C57-4783-A41B-D56EEC204587}" srcOrd="4" destOrd="0" parTransId="{703DB2F7-52C4-46F7-A517-4A2BB6730295}" sibTransId="{121B0084-6194-4B9C-A8DC-F0256CA7E2ED}"/>
    <dgm:cxn modelId="{4E32C49D-697C-4FAF-828E-77C8041D54EC}" type="presOf" srcId="{A2D38E62-1847-43D3-80DF-99440C1D0C34}" destId="{EE677130-75BE-4FE4-A882-75163943DCD5}" srcOrd="0" destOrd="0" presId="urn:microsoft.com/office/officeart/2005/8/layout/default"/>
    <dgm:cxn modelId="{21DD249E-68FC-4A8A-8564-F60ED06003E7}" srcId="{A2D38E62-1847-43D3-80DF-99440C1D0C34}" destId="{8587C305-0A2C-4287-8ABA-A0570A767AC7}" srcOrd="5" destOrd="0" parTransId="{F9665361-2700-4A15-9367-29D2ABB930B9}" sibTransId="{AC6B2756-D6A3-4868-99D8-AC2182AF41B9}"/>
    <dgm:cxn modelId="{82B5BBA3-F148-4E30-A9C2-6766808991AF}" srcId="{A2D38E62-1847-43D3-80DF-99440C1D0C34}" destId="{BB4173D3-1EA8-4058-BB4B-2344DB091EF6}" srcOrd="0" destOrd="0" parTransId="{822881D1-9F87-48B5-9FB8-A1EDDC643336}" sibTransId="{7774B788-E11D-44B0-9EE4-DD772150BE90}"/>
    <dgm:cxn modelId="{C8FD96A5-B351-4097-B188-361A29B85B0C}" type="presOf" srcId="{BB4173D3-1EA8-4058-BB4B-2344DB091EF6}" destId="{847B2E42-2C73-4922-BDAF-225CD242786C}" srcOrd="0" destOrd="0" presId="urn:microsoft.com/office/officeart/2005/8/layout/default"/>
    <dgm:cxn modelId="{CB54CBB8-9EBE-4AA6-9F00-A3DC563E5D7E}" srcId="{A2D38E62-1847-43D3-80DF-99440C1D0C34}" destId="{6DB33499-CEF0-400C-A457-070DF6DCCC04}" srcOrd="2" destOrd="0" parTransId="{EC5B8B58-298E-4D6A-8ECD-08A3F1D9ECF1}" sibTransId="{B8AAEB75-D831-4F48-BF68-2038E28BE44A}"/>
    <dgm:cxn modelId="{7EF0F8C3-03A3-4FCD-A577-14406CE34961}" type="presOf" srcId="{8587C305-0A2C-4287-8ABA-A0570A767AC7}" destId="{36144E8C-F259-4E94-BFF5-7C77BBA7145A}" srcOrd="0" destOrd="0" presId="urn:microsoft.com/office/officeart/2005/8/layout/default"/>
    <dgm:cxn modelId="{7DA038D0-5EF3-40E2-9ED3-12791B177F59}" type="presOf" srcId="{6DB33499-CEF0-400C-A457-070DF6DCCC04}" destId="{2097B4FF-4E08-4D4C-B5C5-3F017D0EBDE6}" srcOrd="0" destOrd="0" presId="urn:microsoft.com/office/officeart/2005/8/layout/default"/>
    <dgm:cxn modelId="{31B86ED2-BC5D-492F-A680-7B9C0F399F76}" type="presOf" srcId="{4C945A88-2C57-4783-A41B-D56EEC204587}" destId="{258EA124-962E-4B0E-A9AE-87B1BCDD5463}" srcOrd="0" destOrd="0" presId="urn:microsoft.com/office/officeart/2005/8/layout/default"/>
    <dgm:cxn modelId="{A66E38DA-7CDC-456E-9BE1-55384103B6FA}" srcId="{A2D38E62-1847-43D3-80DF-99440C1D0C34}" destId="{C487F14C-0A99-46E2-87A4-FAEF204AC00E}" srcOrd="1" destOrd="0" parTransId="{F3418CED-9C30-42A1-BE83-13F2F0400DE3}" sibTransId="{1A778785-8021-4153-A59A-7CBA201B59CC}"/>
    <dgm:cxn modelId="{D53FAEF1-1275-40B2-A3D1-010FE519DE0F}" srcId="{A2D38E62-1847-43D3-80DF-99440C1D0C34}" destId="{8206F5C2-DC4A-4F0D-8CCB-38CB44A036B3}" srcOrd="6" destOrd="0" parTransId="{C1F69AE7-AD8F-4E73-8023-2A84C3E6E35B}" sibTransId="{0D7D53EE-6461-41AF-83CB-06AB2A79E727}"/>
    <dgm:cxn modelId="{7595EE4C-8B24-4187-9B67-E0E2E25E4CE5}" type="presParOf" srcId="{EE677130-75BE-4FE4-A882-75163943DCD5}" destId="{847B2E42-2C73-4922-BDAF-225CD242786C}" srcOrd="0" destOrd="0" presId="urn:microsoft.com/office/officeart/2005/8/layout/default"/>
    <dgm:cxn modelId="{81A5A9CE-8C3D-4103-A108-5712F89BA25A}" type="presParOf" srcId="{EE677130-75BE-4FE4-A882-75163943DCD5}" destId="{0F7AE934-7216-4817-92E3-5AADA08D5158}" srcOrd="1" destOrd="0" presId="urn:microsoft.com/office/officeart/2005/8/layout/default"/>
    <dgm:cxn modelId="{55FEFB2B-1647-44AE-B617-CC58A993F3A3}" type="presParOf" srcId="{EE677130-75BE-4FE4-A882-75163943DCD5}" destId="{DA87E27C-1D00-4C31-9650-1F03ED30E050}" srcOrd="2" destOrd="0" presId="urn:microsoft.com/office/officeart/2005/8/layout/default"/>
    <dgm:cxn modelId="{31724B9B-459F-43BB-8C26-B9320F3B3567}" type="presParOf" srcId="{EE677130-75BE-4FE4-A882-75163943DCD5}" destId="{C83F4E56-B25B-488D-A39B-3C5808C7CDA1}" srcOrd="3" destOrd="0" presId="urn:microsoft.com/office/officeart/2005/8/layout/default"/>
    <dgm:cxn modelId="{82E2E42B-F460-4587-8AF5-7E9C7A458228}" type="presParOf" srcId="{EE677130-75BE-4FE4-A882-75163943DCD5}" destId="{2097B4FF-4E08-4D4C-B5C5-3F017D0EBDE6}" srcOrd="4" destOrd="0" presId="urn:microsoft.com/office/officeart/2005/8/layout/default"/>
    <dgm:cxn modelId="{79F5807E-07F1-42CE-A12A-B80EA340923E}" type="presParOf" srcId="{EE677130-75BE-4FE4-A882-75163943DCD5}" destId="{83F59461-8B34-4B52-9232-E2BDD91877E6}" srcOrd="5" destOrd="0" presId="urn:microsoft.com/office/officeart/2005/8/layout/default"/>
    <dgm:cxn modelId="{9F7DEB0D-FB91-451E-8641-FAA7315F113C}" type="presParOf" srcId="{EE677130-75BE-4FE4-A882-75163943DCD5}" destId="{AA7CF1F8-C3F8-4BC2-A506-C223F061E641}" srcOrd="6" destOrd="0" presId="urn:microsoft.com/office/officeart/2005/8/layout/default"/>
    <dgm:cxn modelId="{65C70050-15CD-44AC-B24F-C105AD9507F8}" type="presParOf" srcId="{EE677130-75BE-4FE4-A882-75163943DCD5}" destId="{128028F9-8973-4AD0-AF6E-26321D36C5DE}" srcOrd="7" destOrd="0" presId="urn:microsoft.com/office/officeart/2005/8/layout/default"/>
    <dgm:cxn modelId="{4AC357E1-535E-4B24-AF29-B0F659815E4C}" type="presParOf" srcId="{EE677130-75BE-4FE4-A882-75163943DCD5}" destId="{258EA124-962E-4B0E-A9AE-87B1BCDD5463}" srcOrd="8" destOrd="0" presId="urn:microsoft.com/office/officeart/2005/8/layout/default"/>
    <dgm:cxn modelId="{E7A350B6-02A4-4A88-BBED-C1B92D1E927F}" type="presParOf" srcId="{EE677130-75BE-4FE4-A882-75163943DCD5}" destId="{6D5D0BDC-9460-4481-B568-C104DB7062E5}" srcOrd="9" destOrd="0" presId="urn:microsoft.com/office/officeart/2005/8/layout/default"/>
    <dgm:cxn modelId="{14789D91-2915-455E-87CA-5372AE4E25CB}" type="presParOf" srcId="{EE677130-75BE-4FE4-A882-75163943DCD5}" destId="{36144E8C-F259-4E94-BFF5-7C77BBA7145A}" srcOrd="10" destOrd="0" presId="urn:microsoft.com/office/officeart/2005/8/layout/default"/>
    <dgm:cxn modelId="{555C661E-57E7-4F01-A980-B308EBF00B92}" type="presParOf" srcId="{EE677130-75BE-4FE4-A882-75163943DCD5}" destId="{B9CE839A-C45B-47B2-9B7A-40FBD665C799}" srcOrd="11" destOrd="0" presId="urn:microsoft.com/office/officeart/2005/8/layout/default"/>
    <dgm:cxn modelId="{0F2D6458-064D-45E0-B6B6-A952562835EE}" type="presParOf" srcId="{EE677130-75BE-4FE4-A882-75163943DCD5}" destId="{0C72B391-F05C-4226-87B0-1587193DB8A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B944F7-324C-49FA-974B-0E7D9F82DCB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F516EF4-4EBD-4AE3-927A-BAC92C1BDD4C}">
      <dgm:prSet/>
      <dgm:spPr/>
      <dgm:t>
        <a:bodyPr/>
        <a:lstStyle/>
        <a:p>
          <a:r>
            <a:rPr lang="en-GB"/>
            <a:t>The Global Witness report also identifies a similar licensing arrangement at the Trump Soho Tower in New York </a:t>
          </a:r>
          <a:endParaRPr lang="en-US"/>
        </a:p>
      </dgm:t>
    </dgm:pt>
    <dgm:pt modelId="{DC334024-8DF2-42A6-8F18-94AE70414DFF}" type="parTrans" cxnId="{C4319C80-FC04-43BD-B43E-F03784FD0B53}">
      <dgm:prSet/>
      <dgm:spPr/>
      <dgm:t>
        <a:bodyPr/>
        <a:lstStyle/>
        <a:p>
          <a:endParaRPr lang="en-US"/>
        </a:p>
      </dgm:t>
    </dgm:pt>
    <dgm:pt modelId="{B1512648-492B-46C6-A660-EE8531156345}" type="sibTrans" cxnId="{C4319C80-FC04-43BD-B43E-F03784FD0B53}">
      <dgm:prSet/>
      <dgm:spPr/>
      <dgm:t>
        <a:bodyPr/>
        <a:lstStyle/>
        <a:p>
          <a:endParaRPr lang="en-US"/>
        </a:p>
      </dgm:t>
    </dgm:pt>
    <dgm:pt modelId="{B790E338-A50E-4C29-B593-9EB38EE42EE2}">
      <dgm:prSet/>
      <dgm:spPr/>
      <dgm:t>
        <a:bodyPr/>
        <a:lstStyle/>
        <a:p>
          <a:r>
            <a:rPr lang="en-GB"/>
            <a:t>The development was managed by two companies, one of which was Bayrock Group –linked to Viktor Khrapunov the fugitive former energy Minister of Khazakstan, and Mayor of its capital Almaty </a:t>
          </a:r>
          <a:endParaRPr lang="en-US"/>
        </a:p>
      </dgm:t>
    </dgm:pt>
    <dgm:pt modelId="{180D05B9-0036-4893-A94A-65347F9615DF}" type="parTrans" cxnId="{91AE469A-6B08-4662-A5C3-11AA164439E2}">
      <dgm:prSet/>
      <dgm:spPr/>
      <dgm:t>
        <a:bodyPr/>
        <a:lstStyle/>
        <a:p>
          <a:endParaRPr lang="en-US"/>
        </a:p>
      </dgm:t>
    </dgm:pt>
    <dgm:pt modelId="{BEA11590-AA91-4A26-BE36-5402BF5CD77C}" type="sibTrans" cxnId="{91AE469A-6B08-4662-A5C3-11AA164439E2}">
      <dgm:prSet/>
      <dgm:spPr/>
      <dgm:t>
        <a:bodyPr/>
        <a:lstStyle/>
        <a:p>
          <a:endParaRPr lang="en-US"/>
        </a:p>
      </dgm:t>
    </dgm:pt>
    <dgm:pt modelId="{901C688A-BCE5-467E-A63C-8129CA506872}">
      <dgm:prSet/>
      <dgm:spPr/>
      <dgm:t>
        <a:bodyPr/>
        <a:lstStyle/>
        <a:p>
          <a:r>
            <a:rPr lang="en-GB"/>
            <a:t>Khrapunov is accused of looting millions corruptly from that state in what he claims are politically motivated charges.</a:t>
          </a:r>
          <a:endParaRPr lang="en-US"/>
        </a:p>
      </dgm:t>
    </dgm:pt>
    <dgm:pt modelId="{EED74B63-35D1-405A-BDEA-2902B36B116E}" type="parTrans" cxnId="{8716CBCC-9B1E-4595-A8CF-ECADCC4A0CAE}">
      <dgm:prSet/>
      <dgm:spPr/>
      <dgm:t>
        <a:bodyPr/>
        <a:lstStyle/>
        <a:p>
          <a:endParaRPr lang="en-US"/>
        </a:p>
      </dgm:t>
    </dgm:pt>
    <dgm:pt modelId="{57AA714F-EE02-4BEB-8F79-CB576B8C55CA}" type="sibTrans" cxnId="{8716CBCC-9B1E-4595-A8CF-ECADCC4A0CAE}">
      <dgm:prSet/>
      <dgm:spPr/>
      <dgm:t>
        <a:bodyPr/>
        <a:lstStyle/>
        <a:p>
          <a:endParaRPr lang="en-US"/>
        </a:p>
      </dgm:t>
    </dgm:pt>
    <dgm:pt modelId="{183046CE-91ED-40C9-A55A-A12AE160C017}">
      <dgm:prSet/>
      <dgm:spPr/>
      <dgm:t>
        <a:bodyPr/>
        <a:lstStyle/>
        <a:p>
          <a:r>
            <a:rPr lang="en-GB"/>
            <a:t>Bayrock’s CEO was Felix Sater a Russian born convicted fraudster. In 1998 Sater was convicted in the US of running a $40 million “pump and dump” scheme for the Russian Mafia- turning informant to avoid prison time. </a:t>
          </a:r>
          <a:endParaRPr lang="en-US"/>
        </a:p>
      </dgm:t>
    </dgm:pt>
    <dgm:pt modelId="{277D8CE1-D86C-463A-AE9E-26C473B75442}" type="parTrans" cxnId="{389AB266-6FFE-4868-8786-ADBE00819903}">
      <dgm:prSet/>
      <dgm:spPr/>
      <dgm:t>
        <a:bodyPr/>
        <a:lstStyle/>
        <a:p>
          <a:endParaRPr lang="en-US"/>
        </a:p>
      </dgm:t>
    </dgm:pt>
    <dgm:pt modelId="{3A957A3B-488F-4B56-91EB-B2E5AD600175}" type="sibTrans" cxnId="{389AB266-6FFE-4868-8786-ADBE00819903}">
      <dgm:prSet/>
      <dgm:spPr/>
      <dgm:t>
        <a:bodyPr/>
        <a:lstStyle/>
        <a:p>
          <a:endParaRPr lang="en-US"/>
        </a:p>
      </dgm:t>
    </dgm:pt>
    <dgm:pt modelId="{D72E8D99-5D99-4BB8-9D1A-5D78F0FAFE5D}" type="pres">
      <dgm:prSet presAssocID="{B9B944F7-324C-49FA-974B-0E7D9F82DCB4}" presName="linear" presStyleCnt="0">
        <dgm:presLayoutVars>
          <dgm:animLvl val="lvl"/>
          <dgm:resizeHandles val="exact"/>
        </dgm:presLayoutVars>
      </dgm:prSet>
      <dgm:spPr/>
    </dgm:pt>
    <dgm:pt modelId="{B4072633-3F00-4FC1-ACF0-B806A2F33C5A}" type="pres">
      <dgm:prSet presAssocID="{1F516EF4-4EBD-4AE3-927A-BAC92C1BDD4C}" presName="parentText" presStyleLbl="node1" presStyleIdx="0" presStyleCnt="4">
        <dgm:presLayoutVars>
          <dgm:chMax val="0"/>
          <dgm:bulletEnabled val="1"/>
        </dgm:presLayoutVars>
      </dgm:prSet>
      <dgm:spPr/>
    </dgm:pt>
    <dgm:pt modelId="{6604791D-A824-472D-87AC-DD8B12940DD1}" type="pres">
      <dgm:prSet presAssocID="{B1512648-492B-46C6-A660-EE8531156345}" presName="spacer" presStyleCnt="0"/>
      <dgm:spPr/>
    </dgm:pt>
    <dgm:pt modelId="{D70BE36C-A80D-4610-968A-EA32285046DF}" type="pres">
      <dgm:prSet presAssocID="{B790E338-A50E-4C29-B593-9EB38EE42EE2}" presName="parentText" presStyleLbl="node1" presStyleIdx="1" presStyleCnt="4">
        <dgm:presLayoutVars>
          <dgm:chMax val="0"/>
          <dgm:bulletEnabled val="1"/>
        </dgm:presLayoutVars>
      </dgm:prSet>
      <dgm:spPr/>
    </dgm:pt>
    <dgm:pt modelId="{46769D56-924C-4105-91B3-AA587675A8B6}" type="pres">
      <dgm:prSet presAssocID="{BEA11590-AA91-4A26-BE36-5402BF5CD77C}" presName="spacer" presStyleCnt="0"/>
      <dgm:spPr/>
    </dgm:pt>
    <dgm:pt modelId="{7A64CB67-0F8F-490E-8AC9-C4EE0D17B293}" type="pres">
      <dgm:prSet presAssocID="{901C688A-BCE5-467E-A63C-8129CA506872}" presName="parentText" presStyleLbl="node1" presStyleIdx="2" presStyleCnt="4">
        <dgm:presLayoutVars>
          <dgm:chMax val="0"/>
          <dgm:bulletEnabled val="1"/>
        </dgm:presLayoutVars>
      </dgm:prSet>
      <dgm:spPr/>
    </dgm:pt>
    <dgm:pt modelId="{8B0A3877-3478-4775-847A-A6CDEB7E2623}" type="pres">
      <dgm:prSet presAssocID="{57AA714F-EE02-4BEB-8F79-CB576B8C55CA}" presName="spacer" presStyleCnt="0"/>
      <dgm:spPr/>
    </dgm:pt>
    <dgm:pt modelId="{57AD3FDD-517F-455E-8923-70D1EB7C5B0D}" type="pres">
      <dgm:prSet presAssocID="{183046CE-91ED-40C9-A55A-A12AE160C017}" presName="parentText" presStyleLbl="node1" presStyleIdx="3" presStyleCnt="4">
        <dgm:presLayoutVars>
          <dgm:chMax val="0"/>
          <dgm:bulletEnabled val="1"/>
        </dgm:presLayoutVars>
      </dgm:prSet>
      <dgm:spPr/>
    </dgm:pt>
  </dgm:ptLst>
  <dgm:cxnLst>
    <dgm:cxn modelId="{999D3405-1885-4F82-B175-EC24B2FF0C07}" type="presOf" srcId="{B790E338-A50E-4C29-B593-9EB38EE42EE2}" destId="{D70BE36C-A80D-4610-968A-EA32285046DF}" srcOrd="0" destOrd="0" presId="urn:microsoft.com/office/officeart/2005/8/layout/vList2"/>
    <dgm:cxn modelId="{580BE005-8112-4FFD-B098-E2ADBAE525DC}" type="presOf" srcId="{901C688A-BCE5-467E-A63C-8129CA506872}" destId="{7A64CB67-0F8F-490E-8AC9-C4EE0D17B293}" srcOrd="0" destOrd="0" presId="urn:microsoft.com/office/officeart/2005/8/layout/vList2"/>
    <dgm:cxn modelId="{BF863A40-5A26-461B-9D71-A0A41BBFBA0A}" type="presOf" srcId="{B9B944F7-324C-49FA-974B-0E7D9F82DCB4}" destId="{D72E8D99-5D99-4BB8-9D1A-5D78F0FAFE5D}" srcOrd="0" destOrd="0" presId="urn:microsoft.com/office/officeart/2005/8/layout/vList2"/>
    <dgm:cxn modelId="{389AB266-6FFE-4868-8786-ADBE00819903}" srcId="{B9B944F7-324C-49FA-974B-0E7D9F82DCB4}" destId="{183046CE-91ED-40C9-A55A-A12AE160C017}" srcOrd="3" destOrd="0" parTransId="{277D8CE1-D86C-463A-AE9E-26C473B75442}" sibTransId="{3A957A3B-488F-4B56-91EB-B2E5AD600175}"/>
    <dgm:cxn modelId="{C4319C80-FC04-43BD-B43E-F03784FD0B53}" srcId="{B9B944F7-324C-49FA-974B-0E7D9F82DCB4}" destId="{1F516EF4-4EBD-4AE3-927A-BAC92C1BDD4C}" srcOrd="0" destOrd="0" parTransId="{DC334024-8DF2-42A6-8F18-94AE70414DFF}" sibTransId="{B1512648-492B-46C6-A660-EE8531156345}"/>
    <dgm:cxn modelId="{91AE469A-6B08-4662-A5C3-11AA164439E2}" srcId="{B9B944F7-324C-49FA-974B-0E7D9F82DCB4}" destId="{B790E338-A50E-4C29-B593-9EB38EE42EE2}" srcOrd="1" destOrd="0" parTransId="{180D05B9-0036-4893-A94A-65347F9615DF}" sibTransId="{BEA11590-AA91-4A26-BE36-5402BF5CD77C}"/>
    <dgm:cxn modelId="{AC4C1EB6-FC66-4C39-9D2C-D31BBA95ECC4}" type="presOf" srcId="{1F516EF4-4EBD-4AE3-927A-BAC92C1BDD4C}" destId="{B4072633-3F00-4FC1-ACF0-B806A2F33C5A}" srcOrd="0" destOrd="0" presId="urn:microsoft.com/office/officeart/2005/8/layout/vList2"/>
    <dgm:cxn modelId="{8716CBCC-9B1E-4595-A8CF-ECADCC4A0CAE}" srcId="{B9B944F7-324C-49FA-974B-0E7D9F82DCB4}" destId="{901C688A-BCE5-467E-A63C-8129CA506872}" srcOrd="2" destOrd="0" parTransId="{EED74B63-35D1-405A-BDEA-2902B36B116E}" sibTransId="{57AA714F-EE02-4BEB-8F79-CB576B8C55CA}"/>
    <dgm:cxn modelId="{E82CFCEF-8759-4C60-8F8E-7781479A76A8}" type="presOf" srcId="{183046CE-91ED-40C9-A55A-A12AE160C017}" destId="{57AD3FDD-517F-455E-8923-70D1EB7C5B0D}" srcOrd="0" destOrd="0" presId="urn:microsoft.com/office/officeart/2005/8/layout/vList2"/>
    <dgm:cxn modelId="{116625E9-10CD-4F18-B088-29175AEC9E63}" type="presParOf" srcId="{D72E8D99-5D99-4BB8-9D1A-5D78F0FAFE5D}" destId="{B4072633-3F00-4FC1-ACF0-B806A2F33C5A}" srcOrd="0" destOrd="0" presId="urn:microsoft.com/office/officeart/2005/8/layout/vList2"/>
    <dgm:cxn modelId="{6DAA52F6-593B-4BA9-A822-8B525A7D9C97}" type="presParOf" srcId="{D72E8D99-5D99-4BB8-9D1A-5D78F0FAFE5D}" destId="{6604791D-A824-472D-87AC-DD8B12940DD1}" srcOrd="1" destOrd="0" presId="urn:microsoft.com/office/officeart/2005/8/layout/vList2"/>
    <dgm:cxn modelId="{D578B214-4C7F-44AC-89BE-C3CE01E93012}" type="presParOf" srcId="{D72E8D99-5D99-4BB8-9D1A-5D78F0FAFE5D}" destId="{D70BE36C-A80D-4610-968A-EA32285046DF}" srcOrd="2" destOrd="0" presId="urn:microsoft.com/office/officeart/2005/8/layout/vList2"/>
    <dgm:cxn modelId="{B258B25B-7BA9-4057-855D-C288368C44BF}" type="presParOf" srcId="{D72E8D99-5D99-4BB8-9D1A-5D78F0FAFE5D}" destId="{46769D56-924C-4105-91B3-AA587675A8B6}" srcOrd="3" destOrd="0" presId="urn:microsoft.com/office/officeart/2005/8/layout/vList2"/>
    <dgm:cxn modelId="{072914E1-D51C-4AEB-BF69-3F642B724ACB}" type="presParOf" srcId="{D72E8D99-5D99-4BB8-9D1A-5D78F0FAFE5D}" destId="{7A64CB67-0F8F-490E-8AC9-C4EE0D17B293}" srcOrd="4" destOrd="0" presId="urn:microsoft.com/office/officeart/2005/8/layout/vList2"/>
    <dgm:cxn modelId="{F4CF86E6-FF2E-4A49-BD15-E2A71F3BDED9}" type="presParOf" srcId="{D72E8D99-5D99-4BB8-9D1A-5D78F0FAFE5D}" destId="{8B0A3877-3478-4775-847A-A6CDEB7E2623}" srcOrd="5" destOrd="0" presId="urn:microsoft.com/office/officeart/2005/8/layout/vList2"/>
    <dgm:cxn modelId="{AF12D9B4-8CCC-440B-A865-92642BC4C503}" type="presParOf" srcId="{D72E8D99-5D99-4BB8-9D1A-5D78F0FAFE5D}" destId="{57AD3FDD-517F-455E-8923-70D1EB7C5B0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E8DD17-5486-4F48-BBFA-DAF99412B57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6FE9869-2D26-4FC3-9277-408DB026F319}">
      <dgm:prSet/>
      <dgm:spPr/>
      <dgm:t>
        <a:bodyPr/>
        <a:lstStyle/>
        <a:p>
          <a:r>
            <a:rPr lang="en-GB"/>
            <a:t>The report also suggests the Trump International Hotel and Tower in Baku, Azerbaijan – is largely controlled by shell companies ultimately controlled by senior members of Iran’s Revolutionary guard</a:t>
          </a:r>
          <a:endParaRPr lang="en-US"/>
        </a:p>
      </dgm:t>
    </dgm:pt>
    <dgm:pt modelId="{70F0B366-BF25-482C-9BD8-69BFD51F923E}" type="parTrans" cxnId="{B9F2DB7B-AFF3-462E-A15D-D9949893A174}">
      <dgm:prSet/>
      <dgm:spPr/>
      <dgm:t>
        <a:bodyPr/>
        <a:lstStyle/>
        <a:p>
          <a:endParaRPr lang="en-US"/>
        </a:p>
      </dgm:t>
    </dgm:pt>
    <dgm:pt modelId="{BAD41EC2-A63C-4F5E-9507-73DA53C225AD}" type="sibTrans" cxnId="{B9F2DB7B-AFF3-462E-A15D-D9949893A174}">
      <dgm:prSet/>
      <dgm:spPr/>
      <dgm:t>
        <a:bodyPr/>
        <a:lstStyle/>
        <a:p>
          <a:endParaRPr lang="en-US"/>
        </a:p>
      </dgm:t>
    </dgm:pt>
    <dgm:pt modelId="{3DEBC3C6-0E98-4CB8-BED6-563886C87925}">
      <dgm:prSet/>
      <dgm:spPr/>
      <dgm:t>
        <a:bodyPr/>
        <a:lstStyle/>
        <a:p>
          <a:r>
            <a:rPr lang="en-GB"/>
            <a:t>The development was managed by an Azeri company controlled by the son of the Azeri transportation Minister Ziya Mammadov</a:t>
          </a:r>
          <a:endParaRPr lang="en-US"/>
        </a:p>
      </dgm:t>
    </dgm:pt>
    <dgm:pt modelId="{08748C2D-BC2D-46C8-BD97-15AB31891CBD}" type="parTrans" cxnId="{D669C1C8-203E-4642-B7D7-81A58C90B093}">
      <dgm:prSet/>
      <dgm:spPr/>
      <dgm:t>
        <a:bodyPr/>
        <a:lstStyle/>
        <a:p>
          <a:endParaRPr lang="en-US"/>
        </a:p>
      </dgm:t>
    </dgm:pt>
    <dgm:pt modelId="{8C203B48-F880-407B-885C-E12142244BA3}" type="sibTrans" cxnId="{D669C1C8-203E-4642-B7D7-81A58C90B093}">
      <dgm:prSet/>
      <dgm:spPr/>
      <dgm:t>
        <a:bodyPr/>
        <a:lstStyle/>
        <a:p>
          <a:endParaRPr lang="en-US"/>
        </a:p>
      </dgm:t>
    </dgm:pt>
    <dgm:pt modelId="{193D565E-A8D7-4B42-A036-500A795EC235}">
      <dgm:prSet/>
      <dgm:spPr/>
      <dgm:t>
        <a:bodyPr/>
        <a:lstStyle/>
        <a:p>
          <a:r>
            <a:rPr lang="en-GB"/>
            <a:t>US State Department documents describe Azerbaijan as </a:t>
          </a:r>
          <a:endParaRPr lang="en-US"/>
        </a:p>
      </dgm:t>
    </dgm:pt>
    <dgm:pt modelId="{5DC1E923-A5CB-4626-A3D4-FDCDD6D9AD32}" type="parTrans" cxnId="{2DECC05E-AC16-4AA5-9FDE-AC0641249AE6}">
      <dgm:prSet/>
      <dgm:spPr/>
      <dgm:t>
        <a:bodyPr/>
        <a:lstStyle/>
        <a:p>
          <a:endParaRPr lang="en-US"/>
        </a:p>
      </dgm:t>
    </dgm:pt>
    <dgm:pt modelId="{C294D45B-D6ED-46D5-90AC-61C4F3284883}" type="sibTrans" cxnId="{2DECC05E-AC16-4AA5-9FDE-AC0641249AE6}">
      <dgm:prSet/>
      <dgm:spPr/>
      <dgm:t>
        <a:bodyPr/>
        <a:lstStyle/>
        <a:p>
          <a:endParaRPr lang="en-US"/>
        </a:p>
      </dgm:t>
    </dgm:pt>
    <dgm:pt modelId="{4B54CD44-F86F-45CA-BFCA-7E813FE84B33}">
      <dgm:prSet/>
      <dgm:spPr/>
      <dgm:t>
        <a:bodyPr/>
        <a:lstStyle/>
        <a:p>
          <a:r>
            <a:rPr lang="en-GB"/>
            <a:t>“…surrounded by corruption and predatory behaviour by politically connected elites”</a:t>
          </a:r>
          <a:endParaRPr lang="en-US"/>
        </a:p>
      </dgm:t>
    </dgm:pt>
    <dgm:pt modelId="{A4947946-1530-4EC4-86CF-E2F4ABF9F157}" type="parTrans" cxnId="{8A07512A-0C77-4654-B7FC-DAB72B74AB39}">
      <dgm:prSet/>
      <dgm:spPr/>
      <dgm:t>
        <a:bodyPr/>
        <a:lstStyle/>
        <a:p>
          <a:endParaRPr lang="en-US"/>
        </a:p>
      </dgm:t>
    </dgm:pt>
    <dgm:pt modelId="{759719B1-A526-4C3A-85ED-770E94DBE938}" type="sibTrans" cxnId="{8A07512A-0C77-4654-B7FC-DAB72B74AB39}">
      <dgm:prSet/>
      <dgm:spPr/>
      <dgm:t>
        <a:bodyPr/>
        <a:lstStyle/>
        <a:p>
          <a:endParaRPr lang="en-US"/>
        </a:p>
      </dgm:t>
    </dgm:pt>
    <dgm:pt modelId="{4341B612-2BA3-4DB2-8DB7-551075E4F71E}">
      <dgm:prSet/>
      <dgm:spPr/>
      <dgm:t>
        <a:bodyPr/>
        <a:lstStyle/>
        <a:p>
          <a:r>
            <a:rPr lang="en-GB"/>
            <a:t>Having reportedly received $2.8 million in royalties Donald Trump ended his association with this project when he took up the Presidency in 2016</a:t>
          </a:r>
          <a:endParaRPr lang="en-US"/>
        </a:p>
      </dgm:t>
    </dgm:pt>
    <dgm:pt modelId="{DA08AB97-27B8-4D24-ABD5-266D405D1978}" type="parTrans" cxnId="{D9B1D830-6125-4897-9684-45631804B7B0}">
      <dgm:prSet/>
      <dgm:spPr/>
      <dgm:t>
        <a:bodyPr/>
        <a:lstStyle/>
        <a:p>
          <a:endParaRPr lang="en-US"/>
        </a:p>
      </dgm:t>
    </dgm:pt>
    <dgm:pt modelId="{69DD3D9B-4474-416C-A528-99F5E0ABEE02}" type="sibTrans" cxnId="{D9B1D830-6125-4897-9684-45631804B7B0}">
      <dgm:prSet/>
      <dgm:spPr/>
      <dgm:t>
        <a:bodyPr/>
        <a:lstStyle/>
        <a:p>
          <a:endParaRPr lang="en-US"/>
        </a:p>
      </dgm:t>
    </dgm:pt>
    <dgm:pt modelId="{19C9C3A5-9859-4F30-B1EB-99FEFE786EC1}" type="pres">
      <dgm:prSet presAssocID="{44E8DD17-5486-4F48-BBFA-DAF99412B57D}" presName="linear" presStyleCnt="0">
        <dgm:presLayoutVars>
          <dgm:animLvl val="lvl"/>
          <dgm:resizeHandles val="exact"/>
        </dgm:presLayoutVars>
      </dgm:prSet>
      <dgm:spPr/>
    </dgm:pt>
    <dgm:pt modelId="{F861863B-92EC-43A4-8D3A-FCE38B7E3021}" type="pres">
      <dgm:prSet presAssocID="{B6FE9869-2D26-4FC3-9277-408DB026F319}" presName="parentText" presStyleLbl="node1" presStyleIdx="0" presStyleCnt="5">
        <dgm:presLayoutVars>
          <dgm:chMax val="0"/>
          <dgm:bulletEnabled val="1"/>
        </dgm:presLayoutVars>
      </dgm:prSet>
      <dgm:spPr/>
    </dgm:pt>
    <dgm:pt modelId="{9B6282AF-59D6-4914-8BC6-242327C52455}" type="pres">
      <dgm:prSet presAssocID="{BAD41EC2-A63C-4F5E-9507-73DA53C225AD}" presName="spacer" presStyleCnt="0"/>
      <dgm:spPr/>
    </dgm:pt>
    <dgm:pt modelId="{7AD012C4-020D-4DE0-89D4-4099CFFB609A}" type="pres">
      <dgm:prSet presAssocID="{3DEBC3C6-0E98-4CB8-BED6-563886C87925}" presName="parentText" presStyleLbl="node1" presStyleIdx="1" presStyleCnt="5">
        <dgm:presLayoutVars>
          <dgm:chMax val="0"/>
          <dgm:bulletEnabled val="1"/>
        </dgm:presLayoutVars>
      </dgm:prSet>
      <dgm:spPr/>
    </dgm:pt>
    <dgm:pt modelId="{4D6E0053-7C18-4F84-9DD3-D46D6D7E4743}" type="pres">
      <dgm:prSet presAssocID="{8C203B48-F880-407B-885C-E12142244BA3}" presName="spacer" presStyleCnt="0"/>
      <dgm:spPr/>
    </dgm:pt>
    <dgm:pt modelId="{EC693F55-0E98-4509-A59F-862DE147E00E}" type="pres">
      <dgm:prSet presAssocID="{193D565E-A8D7-4B42-A036-500A795EC235}" presName="parentText" presStyleLbl="node1" presStyleIdx="2" presStyleCnt="5">
        <dgm:presLayoutVars>
          <dgm:chMax val="0"/>
          <dgm:bulletEnabled val="1"/>
        </dgm:presLayoutVars>
      </dgm:prSet>
      <dgm:spPr/>
    </dgm:pt>
    <dgm:pt modelId="{BB30E8F5-39AD-4F35-ABBB-F55263973458}" type="pres">
      <dgm:prSet presAssocID="{C294D45B-D6ED-46D5-90AC-61C4F3284883}" presName="spacer" presStyleCnt="0"/>
      <dgm:spPr/>
    </dgm:pt>
    <dgm:pt modelId="{8368B3EF-BD49-4E34-8228-3FC46DFAA66A}" type="pres">
      <dgm:prSet presAssocID="{4B54CD44-F86F-45CA-BFCA-7E813FE84B33}" presName="parentText" presStyleLbl="node1" presStyleIdx="3" presStyleCnt="5">
        <dgm:presLayoutVars>
          <dgm:chMax val="0"/>
          <dgm:bulletEnabled val="1"/>
        </dgm:presLayoutVars>
      </dgm:prSet>
      <dgm:spPr/>
    </dgm:pt>
    <dgm:pt modelId="{E78CE183-9B01-47AF-BEDF-AC32DF8B86D9}" type="pres">
      <dgm:prSet presAssocID="{759719B1-A526-4C3A-85ED-770E94DBE938}" presName="spacer" presStyleCnt="0"/>
      <dgm:spPr/>
    </dgm:pt>
    <dgm:pt modelId="{B4B03E40-0F61-4C1B-ACF8-1B095C97BB29}" type="pres">
      <dgm:prSet presAssocID="{4341B612-2BA3-4DB2-8DB7-551075E4F71E}" presName="parentText" presStyleLbl="node1" presStyleIdx="4" presStyleCnt="5">
        <dgm:presLayoutVars>
          <dgm:chMax val="0"/>
          <dgm:bulletEnabled val="1"/>
        </dgm:presLayoutVars>
      </dgm:prSet>
      <dgm:spPr/>
    </dgm:pt>
  </dgm:ptLst>
  <dgm:cxnLst>
    <dgm:cxn modelId="{8A07512A-0C77-4654-B7FC-DAB72B74AB39}" srcId="{44E8DD17-5486-4F48-BBFA-DAF99412B57D}" destId="{4B54CD44-F86F-45CA-BFCA-7E813FE84B33}" srcOrd="3" destOrd="0" parTransId="{A4947946-1530-4EC4-86CF-E2F4ABF9F157}" sibTransId="{759719B1-A526-4C3A-85ED-770E94DBE938}"/>
    <dgm:cxn modelId="{D9B1D830-6125-4897-9684-45631804B7B0}" srcId="{44E8DD17-5486-4F48-BBFA-DAF99412B57D}" destId="{4341B612-2BA3-4DB2-8DB7-551075E4F71E}" srcOrd="4" destOrd="0" parTransId="{DA08AB97-27B8-4D24-ABD5-266D405D1978}" sibTransId="{69DD3D9B-4474-416C-A528-99F5E0ABEE02}"/>
    <dgm:cxn modelId="{2DECC05E-AC16-4AA5-9FDE-AC0641249AE6}" srcId="{44E8DD17-5486-4F48-BBFA-DAF99412B57D}" destId="{193D565E-A8D7-4B42-A036-500A795EC235}" srcOrd="2" destOrd="0" parTransId="{5DC1E923-A5CB-4626-A3D4-FDCDD6D9AD32}" sibTransId="{C294D45B-D6ED-46D5-90AC-61C4F3284883}"/>
    <dgm:cxn modelId="{B9F2DB7B-AFF3-462E-A15D-D9949893A174}" srcId="{44E8DD17-5486-4F48-BBFA-DAF99412B57D}" destId="{B6FE9869-2D26-4FC3-9277-408DB026F319}" srcOrd="0" destOrd="0" parTransId="{70F0B366-BF25-482C-9BD8-69BFD51F923E}" sibTransId="{BAD41EC2-A63C-4F5E-9507-73DA53C225AD}"/>
    <dgm:cxn modelId="{B8DB78A5-3D14-4018-B2F4-6DFCEDA37145}" type="presOf" srcId="{44E8DD17-5486-4F48-BBFA-DAF99412B57D}" destId="{19C9C3A5-9859-4F30-B1EB-99FEFE786EC1}" srcOrd="0" destOrd="0" presId="urn:microsoft.com/office/officeart/2005/8/layout/vList2"/>
    <dgm:cxn modelId="{F23865AB-613C-4530-A356-EE2EAB73AC81}" type="presOf" srcId="{193D565E-A8D7-4B42-A036-500A795EC235}" destId="{EC693F55-0E98-4509-A59F-862DE147E00E}" srcOrd="0" destOrd="0" presId="urn:microsoft.com/office/officeart/2005/8/layout/vList2"/>
    <dgm:cxn modelId="{D4F562C1-0314-4FF3-B07C-82FDB0EE0CFF}" type="presOf" srcId="{3DEBC3C6-0E98-4CB8-BED6-563886C87925}" destId="{7AD012C4-020D-4DE0-89D4-4099CFFB609A}" srcOrd="0" destOrd="0" presId="urn:microsoft.com/office/officeart/2005/8/layout/vList2"/>
    <dgm:cxn modelId="{D669C1C8-203E-4642-B7D7-81A58C90B093}" srcId="{44E8DD17-5486-4F48-BBFA-DAF99412B57D}" destId="{3DEBC3C6-0E98-4CB8-BED6-563886C87925}" srcOrd="1" destOrd="0" parTransId="{08748C2D-BC2D-46C8-BD97-15AB31891CBD}" sibTransId="{8C203B48-F880-407B-885C-E12142244BA3}"/>
    <dgm:cxn modelId="{75B538CA-3261-46DE-8FA8-7DD88F55FD02}" type="presOf" srcId="{B6FE9869-2D26-4FC3-9277-408DB026F319}" destId="{F861863B-92EC-43A4-8D3A-FCE38B7E3021}" srcOrd="0" destOrd="0" presId="urn:microsoft.com/office/officeart/2005/8/layout/vList2"/>
    <dgm:cxn modelId="{844668E9-B409-4EC7-A0BF-EA6EB2F56AFE}" type="presOf" srcId="{4341B612-2BA3-4DB2-8DB7-551075E4F71E}" destId="{B4B03E40-0F61-4C1B-ACF8-1B095C97BB29}" srcOrd="0" destOrd="0" presId="urn:microsoft.com/office/officeart/2005/8/layout/vList2"/>
    <dgm:cxn modelId="{6385ACFA-2A84-4D14-8B4E-23169D00A403}" type="presOf" srcId="{4B54CD44-F86F-45CA-BFCA-7E813FE84B33}" destId="{8368B3EF-BD49-4E34-8228-3FC46DFAA66A}" srcOrd="0" destOrd="0" presId="urn:microsoft.com/office/officeart/2005/8/layout/vList2"/>
    <dgm:cxn modelId="{C41B5C16-B4FE-464C-870E-34922714028E}" type="presParOf" srcId="{19C9C3A5-9859-4F30-B1EB-99FEFE786EC1}" destId="{F861863B-92EC-43A4-8D3A-FCE38B7E3021}" srcOrd="0" destOrd="0" presId="urn:microsoft.com/office/officeart/2005/8/layout/vList2"/>
    <dgm:cxn modelId="{DFF5E6A6-F10F-42C6-9C02-CEBA5AFCC0BE}" type="presParOf" srcId="{19C9C3A5-9859-4F30-B1EB-99FEFE786EC1}" destId="{9B6282AF-59D6-4914-8BC6-242327C52455}" srcOrd="1" destOrd="0" presId="urn:microsoft.com/office/officeart/2005/8/layout/vList2"/>
    <dgm:cxn modelId="{D7CCED19-9081-4190-B6FF-AE9342D01BE1}" type="presParOf" srcId="{19C9C3A5-9859-4F30-B1EB-99FEFE786EC1}" destId="{7AD012C4-020D-4DE0-89D4-4099CFFB609A}" srcOrd="2" destOrd="0" presId="urn:microsoft.com/office/officeart/2005/8/layout/vList2"/>
    <dgm:cxn modelId="{7FAC1FA5-FC31-4E9D-AD90-13CB5720F7D6}" type="presParOf" srcId="{19C9C3A5-9859-4F30-B1EB-99FEFE786EC1}" destId="{4D6E0053-7C18-4F84-9DD3-D46D6D7E4743}" srcOrd="3" destOrd="0" presId="urn:microsoft.com/office/officeart/2005/8/layout/vList2"/>
    <dgm:cxn modelId="{0D2224AD-491F-4837-8ABD-D6E98CCECAEE}" type="presParOf" srcId="{19C9C3A5-9859-4F30-B1EB-99FEFE786EC1}" destId="{EC693F55-0E98-4509-A59F-862DE147E00E}" srcOrd="4" destOrd="0" presId="urn:microsoft.com/office/officeart/2005/8/layout/vList2"/>
    <dgm:cxn modelId="{3DFD3F49-4190-4767-9E57-0F55C1F05271}" type="presParOf" srcId="{19C9C3A5-9859-4F30-B1EB-99FEFE786EC1}" destId="{BB30E8F5-39AD-4F35-ABBB-F55263973458}" srcOrd="5" destOrd="0" presId="urn:microsoft.com/office/officeart/2005/8/layout/vList2"/>
    <dgm:cxn modelId="{582BE72D-F6A4-4995-8E13-04AA32049F60}" type="presParOf" srcId="{19C9C3A5-9859-4F30-B1EB-99FEFE786EC1}" destId="{8368B3EF-BD49-4E34-8228-3FC46DFAA66A}" srcOrd="6" destOrd="0" presId="urn:microsoft.com/office/officeart/2005/8/layout/vList2"/>
    <dgm:cxn modelId="{6106E140-D6DD-4F31-9734-C40C107674CC}" type="presParOf" srcId="{19C9C3A5-9859-4F30-B1EB-99FEFE786EC1}" destId="{E78CE183-9B01-47AF-BEDF-AC32DF8B86D9}" srcOrd="7" destOrd="0" presId="urn:microsoft.com/office/officeart/2005/8/layout/vList2"/>
    <dgm:cxn modelId="{759BC166-8F12-417F-B7F0-CFC3B5D75D70}" type="presParOf" srcId="{19C9C3A5-9859-4F30-B1EB-99FEFE786EC1}" destId="{B4B03E40-0F61-4C1B-ACF8-1B095C97BB2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B6A2DF-4988-4271-92A1-4E67BB2B1DE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DA0CF1F-426B-4358-9B13-584360122188}">
      <dgm:prSet/>
      <dgm:spPr/>
      <dgm:t>
        <a:bodyPr/>
        <a:lstStyle/>
        <a:p>
          <a:r>
            <a:rPr lang="en-GB"/>
            <a:t>Civil Recovery action in UK against assets of former Zambian </a:t>
          </a:r>
          <a:endParaRPr lang="en-US"/>
        </a:p>
      </dgm:t>
    </dgm:pt>
    <dgm:pt modelId="{CC1D4A58-0538-47FF-8781-C399F518ADB0}" type="parTrans" cxnId="{865DCBF9-E0E6-493E-9584-26148FAEF646}">
      <dgm:prSet/>
      <dgm:spPr/>
      <dgm:t>
        <a:bodyPr/>
        <a:lstStyle/>
        <a:p>
          <a:endParaRPr lang="en-US"/>
        </a:p>
      </dgm:t>
    </dgm:pt>
    <dgm:pt modelId="{CE206C72-5EC2-4062-8E1F-A0A2701DF05E}" type="sibTrans" cxnId="{865DCBF9-E0E6-493E-9584-26148FAEF646}">
      <dgm:prSet/>
      <dgm:spPr/>
      <dgm:t>
        <a:bodyPr/>
        <a:lstStyle/>
        <a:p>
          <a:endParaRPr lang="en-US"/>
        </a:p>
      </dgm:t>
    </dgm:pt>
    <dgm:pt modelId="{12795791-9393-4210-8B79-E962C5B4C173}">
      <dgm:prSet/>
      <dgm:spPr/>
      <dgm:t>
        <a:bodyPr/>
        <a:lstStyle/>
        <a:p>
          <a:r>
            <a:rPr lang="en-GB"/>
            <a:t>President Chiluba was taken in 2007</a:t>
          </a:r>
          <a:endParaRPr lang="en-US"/>
        </a:p>
      </dgm:t>
    </dgm:pt>
    <dgm:pt modelId="{4185080A-908F-449D-9C77-7EE47F631201}" type="parTrans" cxnId="{D64201AD-A0E9-442D-8F04-2C1292155B1A}">
      <dgm:prSet/>
      <dgm:spPr/>
      <dgm:t>
        <a:bodyPr/>
        <a:lstStyle/>
        <a:p>
          <a:endParaRPr lang="en-US"/>
        </a:p>
      </dgm:t>
    </dgm:pt>
    <dgm:pt modelId="{7301C477-E816-4E85-A5E3-9EFA3FE3B419}" type="sibTrans" cxnId="{D64201AD-A0E9-442D-8F04-2C1292155B1A}">
      <dgm:prSet/>
      <dgm:spPr/>
      <dgm:t>
        <a:bodyPr/>
        <a:lstStyle/>
        <a:p>
          <a:endParaRPr lang="en-US"/>
        </a:p>
      </dgm:t>
    </dgm:pt>
    <dgm:pt modelId="{FF4A409E-398A-4DC8-85A7-C6EF1F175379}">
      <dgm:prSet/>
      <dgm:spPr/>
      <dgm:t>
        <a:bodyPr/>
        <a:lstStyle/>
        <a:p>
          <a:r>
            <a:rPr lang="en-GB"/>
            <a:t>Lawyers set up multiple corporate vehicles nominally for the use of Zambian Security services</a:t>
          </a:r>
          <a:endParaRPr lang="en-US"/>
        </a:p>
      </dgm:t>
    </dgm:pt>
    <dgm:pt modelId="{D827BBAE-5614-42AA-9A5D-B762E02A8EBE}" type="parTrans" cxnId="{0E82B6F1-A79D-4D31-94BC-85402CD316DD}">
      <dgm:prSet/>
      <dgm:spPr/>
      <dgm:t>
        <a:bodyPr/>
        <a:lstStyle/>
        <a:p>
          <a:endParaRPr lang="en-US"/>
        </a:p>
      </dgm:t>
    </dgm:pt>
    <dgm:pt modelId="{551E6E4E-DB56-47D2-A617-47D4D3ECC38B}" type="sibTrans" cxnId="{0E82B6F1-A79D-4D31-94BC-85402CD316DD}">
      <dgm:prSet/>
      <dgm:spPr/>
      <dgm:t>
        <a:bodyPr/>
        <a:lstStyle/>
        <a:p>
          <a:endParaRPr lang="en-US"/>
        </a:p>
      </dgm:t>
    </dgm:pt>
    <dgm:pt modelId="{A7DDDA92-2046-43BD-8F9C-1D98DA41D814}">
      <dgm:prSet/>
      <dgm:spPr/>
      <dgm:t>
        <a:bodyPr/>
        <a:lstStyle/>
        <a:p>
          <a:r>
            <a:rPr lang="en-GB"/>
            <a:t>Millions of Dollars were also transferred to the lawyers client accounts then paid out to the order of Zambian PEP’s</a:t>
          </a:r>
          <a:endParaRPr lang="en-US"/>
        </a:p>
      </dgm:t>
    </dgm:pt>
    <dgm:pt modelId="{5F479E04-861F-4660-A8D8-D43617671CE8}" type="parTrans" cxnId="{D562CE0F-5739-426A-BE30-980A046627A8}">
      <dgm:prSet/>
      <dgm:spPr/>
      <dgm:t>
        <a:bodyPr/>
        <a:lstStyle/>
        <a:p>
          <a:endParaRPr lang="en-US"/>
        </a:p>
      </dgm:t>
    </dgm:pt>
    <dgm:pt modelId="{7D098256-3F72-4C67-9073-A1D91C61329F}" type="sibTrans" cxnId="{D562CE0F-5739-426A-BE30-980A046627A8}">
      <dgm:prSet/>
      <dgm:spPr/>
      <dgm:t>
        <a:bodyPr/>
        <a:lstStyle/>
        <a:p>
          <a:endParaRPr lang="en-US"/>
        </a:p>
      </dgm:t>
    </dgm:pt>
    <dgm:pt modelId="{6D7B6AA5-A5D8-43C3-905B-ABFBF54522A8}">
      <dgm:prSet/>
      <dgm:spPr/>
      <dgm:t>
        <a:bodyPr/>
        <a:lstStyle/>
        <a:p>
          <a:r>
            <a:rPr lang="en-GB"/>
            <a:t>One solicitor drew a cash sum greater than the President’s annual salary and delivered it to his house</a:t>
          </a:r>
          <a:endParaRPr lang="en-US"/>
        </a:p>
      </dgm:t>
    </dgm:pt>
    <dgm:pt modelId="{7E97D47E-A0C7-40DB-A21C-77CCAE179963}" type="parTrans" cxnId="{4ACC108D-B0C5-497F-B313-4D59DF84D987}">
      <dgm:prSet/>
      <dgm:spPr/>
      <dgm:t>
        <a:bodyPr/>
        <a:lstStyle/>
        <a:p>
          <a:endParaRPr lang="en-US"/>
        </a:p>
      </dgm:t>
    </dgm:pt>
    <dgm:pt modelId="{AF3D1A76-0A24-4BDE-BA24-054690C378F8}" type="sibTrans" cxnId="{4ACC108D-B0C5-497F-B313-4D59DF84D987}">
      <dgm:prSet/>
      <dgm:spPr/>
      <dgm:t>
        <a:bodyPr/>
        <a:lstStyle/>
        <a:p>
          <a:endParaRPr lang="en-US"/>
        </a:p>
      </dgm:t>
    </dgm:pt>
    <dgm:pt modelId="{362A13C8-E238-4F40-8A35-AAA3560B29ED}">
      <dgm:prSet/>
      <dgm:spPr/>
      <dgm:t>
        <a:bodyPr/>
        <a:lstStyle/>
        <a:p>
          <a:r>
            <a:rPr lang="en-GB"/>
            <a:t>No due diligence was performed on any of these transactions</a:t>
          </a:r>
          <a:endParaRPr lang="en-US"/>
        </a:p>
      </dgm:t>
    </dgm:pt>
    <dgm:pt modelId="{83F6CDDC-29CD-4CC0-9FF6-403BF2E41544}" type="parTrans" cxnId="{64AC29F6-4C9B-4B9C-88ED-36DF4BC789D1}">
      <dgm:prSet/>
      <dgm:spPr/>
      <dgm:t>
        <a:bodyPr/>
        <a:lstStyle/>
        <a:p>
          <a:endParaRPr lang="en-US"/>
        </a:p>
      </dgm:t>
    </dgm:pt>
    <dgm:pt modelId="{7060621F-8B3E-4B01-9D5E-2F5F6051A617}" type="sibTrans" cxnId="{64AC29F6-4C9B-4B9C-88ED-36DF4BC789D1}">
      <dgm:prSet/>
      <dgm:spPr/>
      <dgm:t>
        <a:bodyPr/>
        <a:lstStyle/>
        <a:p>
          <a:endParaRPr lang="en-US"/>
        </a:p>
      </dgm:t>
    </dgm:pt>
    <dgm:pt modelId="{F8D8B03D-D1D0-4C28-8601-0EFD140E7B58}">
      <dgm:prSet/>
      <dgm:spPr/>
      <dgm:t>
        <a:bodyPr/>
        <a:lstStyle/>
        <a:p>
          <a:r>
            <a:rPr lang="en-GB" i="1"/>
            <a:t>Source FATF 2011 Laundering the Proceeds of corruption</a:t>
          </a:r>
          <a:endParaRPr lang="en-US"/>
        </a:p>
      </dgm:t>
    </dgm:pt>
    <dgm:pt modelId="{E297C137-6BB5-40F6-A01E-7B2B0F7D3B09}" type="parTrans" cxnId="{18DEE088-947F-4923-9706-AB7AEEFF0578}">
      <dgm:prSet/>
      <dgm:spPr/>
      <dgm:t>
        <a:bodyPr/>
        <a:lstStyle/>
        <a:p>
          <a:endParaRPr lang="en-US"/>
        </a:p>
      </dgm:t>
    </dgm:pt>
    <dgm:pt modelId="{22264570-4D74-43B6-80AF-D4E272DB4A5B}" type="sibTrans" cxnId="{18DEE088-947F-4923-9706-AB7AEEFF0578}">
      <dgm:prSet/>
      <dgm:spPr/>
      <dgm:t>
        <a:bodyPr/>
        <a:lstStyle/>
        <a:p>
          <a:endParaRPr lang="en-US"/>
        </a:p>
      </dgm:t>
    </dgm:pt>
    <dgm:pt modelId="{C133440B-6CF2-449F-A1C4-DF9E361B39D9}" type="pres">
      <dgm:prSet presAssocID="{1CB6A2DF-4988-4271-92A1-4E67BB2B1DE7}" presName="diagram" presStyleCnt="0">
        <dgm:presLayoutVars>
          <dgm:dir/>
          <dgm:resizeHandles val="exact"/>
        </dgm:presLayoutVars>
      </dgm:prSet>
      <dgm:spPr/>
    </dgm:pt>
    <dgm:pt modelId="{4D6D5D69-44A0-4D6A-AA4E-81E0019B1F6E}" type="pres">
      <dgm:prSet presAssocID="{4DA0CF1F-426B-4358-9B13-584360122188}" presName="node" presStyleLbl="node1" presStyleIdx="0" presStyleCnt="2">
        <dgm:presLayoutVars>
          <dgm:bulletEnabled val="1"/>
        </dgm:presLayoutVars>
      </dgm:prSet>
      <dgm:spPr/>
    </dgm:pt>
    <dgm:pt modelId="{E26D0590-5C5A-4F9F-8416-05D0B84087CE}" type="pres">
      <dgm:prSet presAssocID="{CE206C72-5EC2-4062-8E1F-A0A2701DF05E}" presName="sibTrans" presStyleCnt="0"/>
      <dgm:spPr/>
    </dgm:pt>
    <dgm:pt modelId="{0703678A-6143-4C36-88F6-84EC9EDEBF1E}" type="pres">
      <dgm:prSet presAssocID="{12795791-9393-4210-8B79-E962C5B4C173}" presName="node" presStyleLbl="node1" presStyleIdx="1" presStyleCnt="2">
        <dgm:presLayoutVars>
          <dgm:bulletEnabled val="1"/>
        </dgm:presLayoutVars>
      </dgm:prSet>
      <dgm:spPr/>
    </dgm:pt>
  </dgm:ptLst>
  <dgm:cxnLst>
    <dgm:cxn modelId="{72C7D603-DBD1-4480-BBF9-3A6B7C63E254}" type="presOf" srcId="{F8D8B03D-D1D0-4C28-8601-0EFD140E7B58}" destId="{0703678A-6143-4C36-88F6-84EC9EDEBF1E}" srcOrd="0" destOrd="5" presId="urn:microsoft.com/office/officeart/2005/8/layout/default"/>
    <dgm:cxn modelId="{D562CE0F-5739-426A-BE30-980A046627A8}" srcId="{12795791-9393-4210-8B79-E962C5B4C173}" destId="{A7DDDA92-2046-43BD-8F9C-1D98DA41D814}" srcOrd="1" destOrd="0" parTransId="{5F479E04-861F-4660-A8D8-D43617671CE8}" sibTransId="{7D098256-3F72-4C67-9073-A1D91C61329F}"/>
    <dgm:cxn modelId="{F4A5FF4B-D7DC-4976-973D-82E3D07E49FB}" type="presOf" srcId="{362A13C8-E238-4F40-8A35-AAA3560B29ED}" destId="{0703678A-6143-4C36-88F6-84EC9EDEBF1E}" srcOrd="0" destOrd="4" presId="urn:microsoft.com/office/officeart/2005/8/layout/default"/>
    <dgm:cxn modelId="{E385F870-D356-452A-B146-79E68D85D080}" type="presOf" srcId="{12795791-9393-4210-8B79-E962C5B4C173}" destId="{0703678A-6143-4C36-88F6-84EC9EDEBF1E}" srcOrd="0" destOrd="0" presId="urn:microsoft.com/office/officeart/2005/8/layout/default"/>
    <dgm:cxn modelId="{18DEE088-947F-4923-9706-AB7AEEFF0578}" srcId="{362A13C8-E238-4F40-8A35-AAA3560B29ED}" destId="{F8D8B03D-D1D0-4C28-8601-0EFD140E7B58}" srcOrd="0" destOrd="0" parTransId="{E297C137-6BB5-40F6-A01E-7B2B0F7D3B09}" sibTransId="{22264570-4D74-43B6-80AF-D4E272DB4A5B}"/>
    <dgm:cxn modelId="{4ACC108D-B0C5-497F-B313-4D59DF84D987}" srcId="{12795791-9393-4210-8B79-E962C5B4C173}" destId="{6D7B6AA5-A5D8-43C3-905B-ABFBF54522A8}" srcOrd="2" destOrd="0" parTransId="{7E97D47E-A0C7-40DB-A21C-77CCAE179963}" sibTransId="{AF3D1A76-0A24-4BDE-BA24-054690C378F8}"/>
    <dgm:cxn modelId="{D64201AD-A0E9-442D-8F04-2C1292155B1A}" srcId="{1CB6A2DF-4988-4271-92A1-4E67BB2B1DE7}" destId="{12795791-9393-4210-8B79-E962C5B4C173}" srcOrd="1" destOrd="0" parTransId="{4185080A-908F-449D-9C77-7EE47F631201}" sibTransId="{7301C477-E816-4E85-A5E3-9EFA3FE3B419}"/>
    <dgm:cxn modelId="{1874D8B4-ADC8-45AB-8B6F-43AEFE8D88C4}" type="presOf" srcId="{A7DDDA92-2046-43BD-8F9C-1D98DA41D814}" destId="{0703678A-6143-4C36-88F6-84EC9EDEBF1E}" srcOrd="0" destOrd="2" presId="urn:microsoft.com/office/officeart/2005/8/layout/default"/>
    <dgm:cxn modelId="{091699CA-2AFA-4F99-9B85-B8B9B850E62C}" type="presOf" srcId="{4DA0CF1F-426B-4358-9B13-584360122188}" destId="{4D6D5D69-44A0-4D6A-AA4E-81E0019B1F6E}" srcOrd="0" destOrd="0" presId="urn:microsoft.com/office/officeart/2005/8/layout/default"/>
    <dgm:cxn modelId="{889E0BCE-76FA-45B6-A9F9-078D13483CA4}" type="presOf" srcId="{1CB6A2DF-4988-4271-92A1-4E67BB2B1DE7}" destId="{C133440B-6CF2-449F-A1C4-DF9E361B39D9}" srcOrd="0" destOrd="0" presId="urn:microsoft.com/office/officeart/2005/8/layout/default"/>
    <dgm:cxn modelId="{9E6833D5-E04C-4BFC-B09A-A1F1898710AC}" type="presOf" srcId="{FF4A409E-398A-4DC8-85A7-C6EF1F175379}" destId="{0703678A-6143-4C36-88F6-84EC9EDEBF1E}" srcOrd="0" destOrd="1" presId="urn:microsoft.com/office/officeart/2005/8/layout/default"/>
    <dgm:cxn modelId="{0E82B6F1-A79D-4D31-94BC-85402CD316DD}" srcId="{12795791-9393-4210-8B79-E962C5B4C173}" destId="{FF4A409E-398A-4DC8-85A7-C6EF1F175379}" srcOrd="0" destOrd="0" parTransId="{D827BBAE-5614-42AA-9A5D-B762E02A8EBE}" sibTransId="{551E6E4E-DB56-47D2-A617-47D4D3ECC38B}"/>
    <dgm:cxn modelId="{64AC29F6-4C9B-4B9C-88ED-36DF4BC789D1}" srcId="{12795791-9393-4210-8B79-E962C5B4C173}" destId="{362A13C8-E238-4F40-8A35-AAA3560B29ED}" srcOrd="3" destOrd="0" parTransId="{83F6CDDC-29CD-4CC0-9FF6-403BF2E41544}" sibTransId="{7060621F-8B3E-4B01-9D5E-2F5F6051A617}"/>
    <dgm:cxn modelId="{865DCBF9-E0E6-493E-9584-26148FAEF646}" srcId="{1CB6A2DF-4988-4271-92A1-4E67BB2B1DE7}" destId="{4DA0CF1F-426B-4358-9B13-584360122188}" srcOrd="0" destOrd="0" parTransId="{CC1D4A58-0538-47FF-8781-C399F518ADB0}" sibTransId="{CE206C72-5EC2-4062-8E1F-A0A2701DF05E}"/>
    <dgm:cxn modelId="{22D8E0FA-1F58-423D-B1E8-9C260D31ED75}" type="presOf" srcId="{6D7B6AA5-A5D8-43C3-905B-ABFBF54522A8}" destId="{0703678A-6143-4C36-88F6-84EC9EDEBF1E}" srcOrd="0" destOrd="3" presId="urn:microsoft.com/office/officeart/2005/8/layout/default"/>
    <dgm:cxn modelId="{AF94A15F-57D6-4843-989C-4311F03DA478}" type="presParOf" srcId="{C133440B-6CF2-449F-A1C4-DF9E361B39D9}" destId="{4D6D5D69-44A0-4D6A-AA4E-81E0019B1F6E}" srcOrd="0" destOrd="0" presId="urn:microsoft.com/office/officeart/2005/8/layout/default"/>
    <dgm:cxn modelId="{6C38ED17-8272-42EC-B852-9CABD9F1B63C}" type="presParOf" srcId="{C133440B-6CF2-449F-A1C4-DF9E361B39D9}" destId="{E26D0590-5C5A-4F9F-8416-05D0B84087CE}" srcOrd="1" destOrd="0" presId="urn:microsoft.com/office/officeart/2005/8/layout/default"/>
    <dgm:cxn modelId="{4CE612A3-82EC-433C-AF33-7D5CD5CB4743}" type="presParOf" srcId="{C133440B-6CF2-449F-A1C4-DF9E361B39D9}" destId="{0703678A-6143-4C36-88F6-84EC9EDEBF1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46381FD-42DD-412C-8DBF-8892A205901B}"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D967C6C4-7C79-43DD-AB2D-9A2DE1E1473A}">
      <dgm:prSet/>
      <dgm:spPr/>
      <dgm:t>
        <a:bodyPr/>
        <a:lstStyle/>
        <a:p>
          <a:r>
            <a:rPr lang="en-GB"/>
            <a:t>D, an investment representative at a large broker-dealer in the USA, helped a foreign PEP launder over US$10 million that they received from drug traffickers.  </a:t>
          </a:r>
          <a:endParaRPr lang="en-US"/>
        </a:p>
      </dgm:t>
    </dgm:pt>
    <dgm:pt modelId="{E1321E26-41D0-4C92-9CAC-26491665BE72}" type="parTrans" cxnId="{5F8FACC5-9B6A-4E4B-9EE9-20BEB9265E27}">
      <dgm:prSet/>
      <dgm:spPr/>
      <dgm:t>
        <a:bodyPr/>
        <a:lstStyle/>
        <a:p>
          <a:endParaRPr lang="en-US"/>
        </a:p>
      </dgm:t>
    </dgm:pt>
    <dgm:pt modelId="{42903FF6-7731-4F26-824D-388331429278}" type="sibTrans" cxnId="{5F8FACC5-9B6A-4E4B-9EE9-20BEB9265E27}">
      <dgm:prSet/>
      <dgm:spPr/>
      <dgm:t>
        <a:bodyPr/>
        <a:lstStyle/>
        <a:p>
          <a:endParaRPr lang="en-US"/>
        </a:p>
      </dgm:t>
    </dgm:pt>
    <dgm:pt modelId="{77A481A5-6F1B-471F-8BF7-3F314DDD576A}">
      <dgm:prSet/>
      <dgm:spPr/>
      <dgm:t>
        <a:bodyPr/>
        <a:lstStyle/>
        <a:p>
          <a:r>
            <a:rPr lang="en-GB"/>
            <a:t>The PEP received these illicit assets as payment for allowing drug shipments to safely pass through his jurisdiction. </a:t>
          </a:r>
          <a:endParaRPr lang="en-US"/>
        </a:p>
      </dgm:t>
    </dgm:pt>
    <dgm:pt modelId="{9B36E5E5-B498-438C-AE65-A3631F32107A}" type="parTrans" cxnId="{FEC10F6A-F2D5-4D80-9139-1E2DFE2FE174}">
      <dgm:prSet/>
      <dgm:spPr/>
      <dgm:t>
        <a:bodyPr/>
        <a:lstStyle/>
        <a:p>
          <a:endParaRPr lang="en-US"/>
        </a:p>
      </dgm:t>
    </dgm:pt>
    <dgm:pt modelId="{CBE42F0E-8D9D-418A-9A38-453C5B9E3875}" type="sibTrans" cxnId="{FEC10F6A-F2D5-4D80-9139-1E2DFE2FE174}">
      <dgm:prSet/>
      <dgm:spPr/>
      <dgm:t>
        <a:bodyPr/>
        <a:lstStyle/>
        <a:p>
          <a:endParaRPr lang="en-US"/>
        </a:p>
      </dgm:t>
    </dgm:pt>
    <dgm:pt modelId="{F1CD6E65-BC10-4676-8A7C-2A983E5A3657}">
      <dgm:prSet/>
      <dgm:spPr/>
      <dgm:t>
        <a:bodyPr/>
        <a:lstStyle/>
        <a:p>
          <a:r>
            <a:rPr lang="en-GB"/>
            <a:t>D helped the PEP establish numerous brokerage accounts at her firm in the name of various foreign shell companies and then deposited the illicit assets into these accounts.   </a:t>
          </a:r>
          <a:endParaRPr lang="en-US"/>
        </a:p>
      </dgm:t>
    </dgm:pt>
    <dgm:pt modelId="{1B931E43-539B-475D-9CA0-2108D6744B4E}" type="parTrans" cxnId="{68085A47-A8D7-4080-AA77-98DF240B5FBB}">
      <dgm:prSet/>
      <dgm:spPr/>
      <dgm:t>
        <a:bodyPr/>
        <a:lstStyle/>
        <a:p>
          <a:endParaRPr lang="en-US"/>
        </a:p>
      </dgm:t>
    </dgm:pt>
    <dgm:pt modelId="{1ACA1FC1-BA3F-45DB-8163-1C29DE6846B2}" type="sibTrans" cxnId="{68085A47-A8D7-4080-AA77-98DF240B5FBB}">
      <dgm:prSet/>
      <dgm:spPr/>
      <dgm:t>
        <a:bodyPr/>
        <a:lstStyle/>
        <a:p>
          <a:endParaRPr lang="en-US"/>
        </a:p>
      </dgm:t>
    </dgm:pt>
    <dgm:pt modelId="{44C3BD6B-8A80-461F-96A6-7BF44F9148E8}">
      <dgm:prSet/>
      <dgm:spPr/>
      <dgm:t>
        <a:bodyPr/>
        <a:lstStyle/>
        <a:p>
          <a:r>
            <a:rPr lang="en-GB"/>
            <a:t>Weeks before the PEP was to lose prosecution immunity, D assisted the PEP in wire transferring the illicit assets out of the brokerage account and into a foreign account.  D then set up a fictitious account for the PEP and wire transferred all of the assets back to her firm. </a:t>
          </a:r>
          <a:endParaRPr lang="en-US"/>
        </a:p>
      </dgm:t>
    </dgm:pt>
    <dgm:pt modelId="{14B877CD-C571-42D6-BDE2-2F268FCAF8B9}" type="parTrans" cxnId="{61DA50DF-787A-4B5C-80B5-50C3C1DD4B31}">
      <dgm:prSet/>
      <dgm:spPr/>
      <dgm:t>
        <a:bodyPr/>
        <a:lstStyle/>
        <a:p>
          <a:endParaRPr lang="en-US"/>
        </a:p>
      </dgm:t>
    </dgm:pt>
    <dgm:pt modelId="{367D0045-2A98-49C3-80F6-AB835F21FFF3}" type="sibTrans" cxnId="{61DA50DF-787A-4B5C-80B5-50C3C1DD4B31}">
      <dgm:prSet/>
      <dgm:spPr/>
      <dgm:t>
        <a:bodyPr/>
        <a:lstStyle/>
        <a:p>
          <a:endParaRPr lang="en-US"/>
        </a:p>
      </dgm:t>
    </dgm:pt>
    <dgm:pt modelId="{0996AAAF-C1A4-4E16-A6B4-372EAAE3E271}">
      <dgm:prSet/>
      <dgm:spPr/>
      <dgm:t>
        <a:bodyPr/>
        <a:lstStyle/>
        <a:p>
          <a:r>
            <a:rPr lang="en-GB"/>
            <a:t>Source FATF (2009)Money Laundering and Terrorist Financing in the Securities Sector</a:t>
          </a:r>
          <a:endParaRPr lang="en-US"/>
        </a:p>
      </dgm:t>
    </dgm:pt>
    <dgm:pt modelId="{9DB6EA7B-2F8C-4BD7-8D94-8ABCBC022F8C}" type="parTrans" cxnId="{B2BA475D-70F6-49C6-AD4C-88D9E90926EF}">
      <dgm:prSet/>
      <dgm:spPr/>
      <dgm:t>
        <a:bodyPr/>
        <a:lstStyle/>
        <a:p>
          <a:endParaRPr lang="en-US"/>
        </a:p>
      </dgm:t>
    </dgm:pt>
    <dgm:pt modelId="{9F09104A-5F9F-4995-9476-9344A461F10D}" type="sibTrans" cxnId="{B2BA475D-70F6-49C6-AD4C-88D9E90926EF}">
      <dgm:prSet/>
      <dgm:spPr/>
      <dgm:t>
        <a:bodyPr/>
        <a:lstStyle/>
        <a:p>
          <a:endParaRPr lang="en-US"/>
        </a:p>
      </dgm:t>
    </dgm:pt>
    <dgm:pt modelId="{DE4F3F16-E3A3-4045-A27A-13BB39432875}" type="pres">
      <dgm:prSet presAssocID="{346381FD-42DD-412C-8DBF-8892A205901B}" presName="Name0" presStyleCnt="0">
        <dgm:presLayoutVars>
          <dgm:dir/>
          <dgm:animLvl val="lvl"/>
          <dgm:resizeHandles val="exact"/>
        </dgm:presLayoutVars>
      </dgm:prSet>
      <dgm:spPr/>
    </dgm:pt>
    <dgm:pt modelId="{5146C441-877D-4544-AFAE-055F13056059}" type="pres">
      <dgm:prSet presAssocID="{0996AAAF-C1A4-4E16-A6B4-372EAAE3E271}" presName="boxAndChildren" presStyleCnt="0"/>
      <dgm:spPr/>
    </dgm:pt>
    <dgm:pt modelId="{F2DFB818-634A-432C-A16C-4381EB162FA0}" type="pres">
      <dgm:prSet presAssocID="{0996AAAF-C1A4-4E16-A6B4-372EAAE3E271}" presName="parentTextBox" presStyleLbl="node1" presStyleIdx="0" presStyleCnt="5"/>
      <dgm:spPr/>
    </dgm:pt>
    <dgm:pt modelId="{B08CEF76-194C-428B-A4B7-0B1C56F98CD5}" type="pres">
      <dgm:prSet presAssocID="{367D0045-2A98-49C3-80F6-AB835F21FFF3}" presName="sp" presStyleCnt="0"/>
      <dgm:spPr/>
    </dgm:pt>
    <dgm:pt modelId="{E0072405-81E9-43C5-BB9E-8946078339DF}" type="pres">
      <dgm:prSet presAssocID="{44C3BD6B-8A80-461F-96A6-7BF44F9148E8}" presName="arrowAndChildren" presStyleCnt="0"/>
      <dgm:spPr/>
    </dgm:pt>
    <dgm:pt modelId="{1B7D8662-8421-411D-A359-92930ACA0F1E}" type="pres">
      <dgm:prSet presAssocID="{44C3BD6B-8A80-461F-96A6-7BF44F9148E8}" presName="parentTextArrow" presStyleLbl="node1" presStyleIdx="1" presStyleCnt="5"/>
      <dgm:spPr/>
    </dgm:pt>
    <dgm:pt modelId="{BB1579FA-40D5-4FD7-8AD0-F8915E65CF6A}" type="pres">
      <dgm:prSet presAssocID="{1ACA1FC1-BA3F-45DB-8163-1C29DE6846B2}" presName="sp" presStyleCnt="0"/>
      <dgm:spPr/>
    </dgm:pt>
    <dgm:pt modelId="{39416626-7FD6-4DF4-A1AB-DDBF28C20CB2}" type="pres">
      <dgm:prSet presAssocID="{F1CD6E65-BC10-4676-8A7C-2A983E5A3657}" presName="arrowAndChildren" presStyleCnt="0"/>
      <dgm:spPr/>
    </dgm:pt>
    <dgm:pt modelId="{3F76086D-45E5-4874-B44D-CFA0A3074768}" type="pres">
      <dgm:prSet presAssocID="{F1CD6E65-BC10-4676-8A7C-2A983E5A3657}" presName="parentTextArrow" presStyleLbl="node1" presStyleIdx="2" presStyleCnt="5"/>
      <dgm:spPr/>
    </dgm:pt>
    <dgm:pt modelId="{C9256119-14F0-449D-8962-8A6A2C603366}" type="pres">
      <dgm:prSet presAssocID="{CBE42F0E-8D9D-418A-9A38-453C5B9E3875}" presName="sp" presStyleCnt="0"/>
      <dgm:spPr/>
    </dgm:pt>
    <dgm:pt modelId="{3CB4F954-5DF7-434D-B232-BFFE19EDAC32}" type="pres">
      <dgm:prSet presAssocID="{77A481A5-6F1B-471F-8BF7-3F314DDD576A}" presName="arrowAndChildren" presStyleCnt="0"/>
      <dgm:spPr/>
    </dgm:pt>
    <dgm:pt modelId="{AD1351C8-7981-4E60-960F-13485233D27A}" type="pres">
      <dgm:prSet presAssocID="{77A481A5-6F1B-471F-8BF7-3F314DDD576A}" presName="parentTextArrow" presStyleLbl="node1" presStyleIdx="3" presStyleCnt="5"/>
      <dgm:spPr/>
    </dgm:pt>
    <dgm:pt modelId="{744E4AC7-1984-4846-8C45-8BF32C96C0E7}" type="pres">
      <dgm:prSet presAssocID="{42903FF6-7731-4F26-824D-388331429278}" presName="sp" presStyleCnt="0"/>
      <dgm:spPr/>
    </dgm:pt>
    <dgm:pt modelId="{36F8EDD1-DAE0-4262-8B46-E5D18D6D0014}" type="pres">
      <dgm:prSet presAssocID="{D967C6C4-7C79-43DD-AB2D-9A2DE1E1473A}" presName="arrowAndChildren" presStyleCnt="0"/>
      <dgm:spPr/>
    </dgm:pt>
    <dgm:pt modelId="{90F6E36D-CE36-41A6-BA70-F312B7190C09}" type="pres">
      <dgm:prSet presAssocID="{D967C6C4-7C79-43DD-AB2D-9A2DE1E1473A}" presName="parentTextArrow" presStyleLbl="node1" presStyleIdx="4" presStyleCnt="5"/>
      <dgm:spPr/>
    </dgm:pt>
  </dgm:ptLst>
  <dgm:cxnLst>
    <dgm:cxn modelId="{CA9A6715-490A-49A2-AC13-DD2578E80749}" type="presOf" srcId="{44C3BD6B-8A80-461F-96A6-7BF44F9148E8}" destId="{1B7D8662-8421-411D-A359-92930ACA0F1E}" srcOrd="0" destOrd="0" presId="urn:microsoft.com/office/officeart/2005/8/layout/process4"/>
    <dgm:cxn modelId="{0622A818-57A8-4AB7-A476-FB8DC8222793}" type="presOf" srcId="{77A481A5-6F1B-471F-8BF7-3F314DDD576A}" destId="{AD1351C8-7981-4E60-960F-13485233D27A}" srcOrd="0" destOrd="0" presId="urn:microsoft.com/office/officeart/2005/8/layout/process4"/>
    <dgm:cxn modelId="{5A22F339-C400-4688-A41D-E1DB957A2020}" type="presOf" srcId="{F1CD6E65-BC10-4676-8A7C-2A983E5A3657}" destId="{3F76086D-45E5-4874-B44D-CFA0A3074768}" srcOrd="0" destOrd="0" presId="urn:microsoft.com/office/officeart/2005/8/layout/process4"/>
    <dgm:cxn modelId="{B2BA475D-70F6-49C6-AD4C-88D9E90926EF}" srcId="{346381FD-42DD-412C-8DBF-8892A205901B}" destId="{0996AAAF-C1A4-4E16-A6B4-372EAAE3E271}" srcOrd="4" destOrd="0" parTransId="{9DB6EA7B-2F8C-4BD7-8D94-8ABCBC022F8C}" sibTransId="{9F09104A-5F9F-4995-9476-9344A461F10D}"/>
    <dgm:cxn modelId="{68085A47-A8D7-4080-AA77-98DF240B5FBB}" srcId="{346381FD-42DD-412C-8DBF-8892A205901B}" destId="{F1CD6E65-BC10-4676-8A7C-2A983E5A3657}" srcOrd="2" destOrd="0" parTransId="{1B931E43-539B-475D-9CA0-2108D6744B4E}" sibTransId="{1ACA1FC1-BA3F-45DB-8163-1C29DE6846B2}"/>
    <dgm:cxn modelId="{FEC10F6A-F2D5-4D80-9139-1E2DFE2FE174}" srcId="{346381FD-42DD-412C-8DBF-8892A205901B}" destId="{77A481A5-6F1B-471F-8BF7-3F314DDD576A}" srcOrd="1" destOrd="0" parTransId="{9B36E5E5-B498-438C-AE65-A3631F32107A}" sibTransId="{CBE42F0E-8D9D-418A-9A38-453C5B9E3875}"/>
    <dgm:cxn modelId="{FE883D71-BE11-4283-85A8-9712C9A4ED09}" type="presOf" srcId="{D967C6C4-7C79-43DD-AB2D-9A2DE1E1473A}" destId="{90F6E36D-CE36-41A6-BA70-F312B7190C09}" srcOrd="0" destOrd="0" presId="urn:microsoft.com/office/officeart/2005/8/layout/process4"/>
    <dgm:cxn modelId="{BC025654-8BBE-4F29-848E-EB524A30DD85}" type="presOf" srcId="{0996AAAF-C1A4-4E16-A6B4-372EAAE3E271}" destId="{F2DFB818-634A-432C-A16C-4381EB162FA0}" srcOrd="0" destOrd="0" presId="urn:microsoft.com/office/officeart/2005/8/layout/process4"/>
    <dgm:cxn modelId="{5F8FACC5-9B6A-4E4B-9EE9-20BEB9265E27}" srcId="{346381FD-42DD-412C-8DBF-8892A205901B}" destId="{D967C6C4-7C79-43DD-AB2D-9A2DE1E1473A}" srcOrd="0" destOrd="0" parTransId="{E1321E26-41D0-4C92-9CAC-26491665BE72}" sibTransId="{42903FF6-7731-4F26-824D-388331429278}"/>
    <dgm:cxn modelId="{61DA50DF-787A-4B5C-80B5-50C3C1DD4B31}" srcId="{346381FD-42DD-412C-8DBF-8892A205901B}" destId="{44C3BD6B-8A80-461F-96A6-7BF44F9148E8}" srcOrd="3" destOrd="0" parTransId="{14B877CD-C571-42D6-BDE2-2F268FCAF8B9}" sibTransId="{367D0045-2A98-49C3-80F6-AB835F21FFF3}"/>
    <dgm:cxn modelId="{B2C6C5F6-143F-4289-A167-DCF5A91EEBEC}" type="presOf" srcId="{346381FD-42DD-412C-8DBF-8892A205901B}" destId="{DE4F3F16-E3A3-4045-A27A-13BB39432875}" srcOrd="0" destOrd="0" presId="urn:microsoft.com/office/officeart/2005/8/layout/process4"/>
    <dgm:cxn modelId="{A40A9AE4-82B7-475C-ABEA-3896B359DD9C}" type="presParOf" srcId="{DE4F3F16-E3A3-4045-A27A-13BB39432875}" destId="{5146C441-877D-4544-AFAE-055F13056059}" srcOrd="0" destOrd="0" presId="urn:microsoft.com/office/officeart/2005/8/layout/process4"/>
    <dgm:cxn modelId="{FCDAEFA1-98EE-4EB1-90A9-0C4DAE5F5523}" type="presParOf" srcId="{5146C441-877D-4544-AFAE-055F13056059}" destId="{F2DFB818-634A-432C-A16C-4381EB162FA0}" srcOrd="0" destOrd="0" presId="urn:microsoft.com/office/officeart/2005/8/layout/process4"/>
    <dgm:cxn modelId="{F87E5268-F2B0-4B57-B01E-97DDD3BD86AB}" type="presParOf" srcId="{DE4F3F16-E3A3-4045-A27A-13BB39432875}" destId="{B08CEF76-194C-428B-A4B7-0B1C56F98CD5}" srcOrd="1" destOrd="0" presId="urn:microsoft.com/office/officeart/2005/8/layout/process4"/>
    <dgm:cxn modelId="{90311EAA-F4E5-4297-9350-1E6EE9F55308}" type="presParOf" srcId="{DE4F3F16-E3A3-4045-A27A-13BB39432875}" destId="{E0072405-81E9-43C5-BB9E-8946078339DF}" srcOrd="2" destOrd="0" presId="urn:microsoft.com/office/officeart/2005/8/layout/process4"/>
    <dgm:cxn modelId="{A6624DBE-8287-4014-B2F5-A5E2939BCFD1}" type="presParOf" srcId="{E0072405-81E9-43C5-BB9E-8946078339DF}" destId="{1B7D8662-8421-411D-A359-92930ACA0F1E}" srcOrd="0" destOrd="0" presId="urn:microsoft.com/office/officeart/2005/8/layout/process4"/>
    <dgm:cxn modelId="{78ED2C37-E5E3-41EB-832B-A5824E9E3B0E}" type="presParOf" srcId="{DE4F3F16-E3A3-4045-A27A-13BB39432875}" destId="{BB1579FA-40D5-4FD7-8AD0-F8915E65CF6A}" srcOrd="3" destOrd="0" presId="urn:microsoft.com/office/officeart/2005/8/layout/process4"/>
    <dgm:cxn modelId="{00282D96-0E02-4DA5-B84D-EAF1026830AA}" type="presParOf" srcId="{DE4F3F16-E3A3-4045-A27A-13BB39432875}" destId="{39416626-7FD6-4DF4-A1AB-DDBF28C20CB2}" srcOrd="4" destOrd="0" presId="urn:microsoft.com/office/officeart/2005/8/layout/process4"/>
    <dgm:cxn modelId="{E04B2B2B-A614-4193-B369-BF7A1F7885F1}" type="presParOf" srcId="{39416626-7FD6-4DF4-A1AB-DDBF28C20CB2}" destId="{3F76086D-45E5-4874-B44D-CFA0A3074768}" srcOrd="0" destOrd="0" presId="urn:microsoft.com/office/officeart/2005/8/layout/process4"/>
    <dgm:cxn modelId="{67071914-0D14-4503-BD3B-E4303548032B}" type="presParOf" srcId="{DE4F3F16-E3A3-4045-A27A-13BB39432875}" destId="{C9256119-14F0-449D-8962-8A6A2C603366}" srcOrd="5" destOrd="0" presId="urn:microsoft.com/office/officeart/2005/8/layout/process4"/>
    <dgm:cxn modelId="{8213ED41-0EC3-4065-9AC5-D3F339F0E2E7}" type="presParOf" srcId="{DE4F3F16-E3A3-4045-A27A-13BB39432875}" destId="{3CB4F954-5DF7-434D-B232-BFFE19EDAC32}" srcOrd="6" destOrd="0" presId="urn:microsoft.com/office/officeart/2005/8/layout/process4"/>
    <dgm:cxn modelId="{C6EC4E12-B603-46F1-895E-AD0B267427FD}" type="presParOf" srcId="{3CB4F954-5DF7-434D-B232-BFFE19EDAC32}" destId="{AD1351C8-7981-4E60-960F-13485233D27A}" srcOrd="0" destOrd="0" presId="urn:microsoft.com/office/officeart/2005/8/layout/process4"/>
    <dgm:cxn modelId="{D5E8D6A4-6E4D-496E-B504-BB0AFCAD47E0}" type="presParOf" srcId="{DE4F3F16-E3A3-4045-A27A-13BB39432875}" destId="{744E4AC7-1984-4846-8C45-8BF32C96C0E7}" srcOrd="7" destOrd="0" presId="urn:microsoft.com/office/officeart/2005/8/layout/process4"/>
    <dgm:cxn modelId="{489240F8-644A-4EE0-9706-B392AFE7D68C}" type="presParOf" srcId="{DE4F3F16-E3A3-4045-A27A-13BB39432875}" destId="{36F8EDD1-DAE0-4262-8B46-E5D18D6D0014}" srcOrd="8" destOrd="0" presId="urn:microsoft.com/office/officeart/2005/8/layout/process4"/>
    <dgm:cxn modelId="{DA2BE011-9E04-43D5-BE55-24D59198EFB1}" type="presParOf" srcId="{36F8EDD1-DAE0-4262-8B46-E5D18D6D0014}" destId="{90F6E36D-CE36-41A6-BA70-F312B7190C0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943590-8AD2-4980-90E5-A1AB9163A76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31BA596-830D-400A-AB77-BDE3E9F61D59}">
      <dgm:prSet/>
      <dgm:spPr/>
      <dgm:t>
        <a:bodyPr/>
        <a:lstStyle/>
        <a:p>
          <a:r>
            <a:rPr lang="en-GB"/>
            <a:t>Greg Kelly – Senior Investigation Officer</a:t>
          </a:r>
          <a:endParaRPr lang="en-US"/>
        </a:p>
      </dgm:t>
    </dgm:pt>
    <dgm:pt modelId="{050890F4-3397-4132-B65D-B60E9B92AC3D}" type="parTrans" cxnId="{1EC82A08-6981-49B6-A438-C061FCD9B439}">
      <dgm:prSet/>
      <dgm:spPr/>
      <dgm:t>
        <a:bodyPr/>
        <a:lstStyle/>
        <a:p>
          <a:endParaRPr lang="en-US"/>
        </a:p>
      </dgm:t>
    </dgm:pt>
    <dgm:pt modelId="{E619FE40-BAD9-43D4-BCAF-9A58F34DC46B}" type="sibTrans" cxnId="{1EC82A08-6981-49B6-A438-C061FCD9B439}">
      <dgm:prSet/>
      <dgm:spPr/>
      <dgm:t>
        <a:bodyPr/>
        <a:lstStyle/>
        <a:p>
          <a:endParaRPr lang="en-US"/>
        </a:p>
      </dgm:t>
    </dgm:pt>
    <dgm:pt modelId="{4C9F73FF-5530-49DC-9381-DFE6ED18E883}">
      <dgm:prSet/>
      <dgm:spPr/>
      <dgm:t>
        <a:bodyPr/>
        <a:lstStyle/>
        <a:p>
          <a:r>
            <a:rPr lang="en-GB"/>
            <a:t>HMRC Fraud Investigation Services – Economic Crime Operations Unit</a:t>
          </a:r>
          <a:endParaRPr lang="en-US"/>
        </a:p>
      </dgm:t>
    </dgm:pt>
    <dgm:pt modelId="{D3357D31-F9AC-4123-921B-05C4FCEC7256}" type="parTrans" cxnId="{72BAD56B-45CA-4D19-BACA-1142155230CD}">
      <dgm:prSet/>
      <dgm:spPr/>
      <dgm:t>
        <a:bodyPr/>
        <a:lstStyle/>
        <a:p>
          <a:endParaRPr lang="en-US"/>
        </a:p>
      </dgm:t>
    </dgm:pt>
    <dgm:pt modelId="{D3D0B4A7-6E8E-4A27-87B2-55A4E3006F98}" type="sibTrans" cxnId="{72BAD56B-45CA-4D19-BACA-1142155230CD}">
      <dgm:prSet/>
      <dgm:spPr/>
      <dgm:t>
        <a:bodyPr/>
        <a:lstStyle/>
        <a:p>
          <a:endParaRPr lang="en-US"/>
        </a:p>
      </dgm:t>
    </dgm:pt>
    <dgm:pt modelId="{463DB09B-A68D-4CC1-AFB2-D79EEE098D32}" type="pres">
      <dgm:prSet presAssocID="{60943590-8AD2-4980-90E5-A1AB9163A76E}" presName="linear" presStyleCnt="0">
        <dgm:presLayoutVars>
          <dgm:animLvl val="lvl"/>
          <dgm:resizeHandles val="exact"/>
        </dgm:presLayoutVars>
      </dgm:prSet>
      <dgm:spPr/>
    </dgm:pt>
    <dgm:pt modelId="{11711888-95B9-475E-845C-2DDA8A461B32}" type="pres">
      <dgm:prSet presAssocID="{531BA596-830D-400A-AB77-BDE3E9F61D59}" presName="parentText" presStyleLbl="node1" presStyleIdx="0" presStyleCnt="2">
        <dgm:presLayoutVars>
          <dgm:chMax val="0"/>
          <dgm:bulletEnabled val="1"/>
        </dgm:presLayoutVars>
      </dgm:prSet>
      <dgm:spPr/>
    </dgm:pt>
    <dgm:pt modelId="{C44EEF44-6F46-40BB-8B21-57EC9AF605E6}" type="pres">
      <dgm:prSet presAssocID="{E619FE40-BAD9-43D4-BCAF-9A58F34DC46B}" presName="spacer" presStyleCnt="0"/>
      <dgm:spPr/>
    </dgm:pt>
    <dgm:pt modelId="{37CD036C-7CAD-4BAA-AA29-4CDDDD02D588}" type="pres">
      <dgm:prSet presAssocID="{4C9F73FF-5530-49DC-9381-DFE6ED18E883}" presName="parentText" presStyleLbl="node1" presStyleIdx="1" presStyleCnt="2">
        <dgm:presLayoutVars>
          <dgm:chMax val="0"/>
          <dgm:bulletEnabled val="1"/>
        </dgm:presLayoutVars>
      </dgm:prSet>
      <dgm:spPr/>
    </dgm:pt>
  </dgm:ptLst>
  <dgm:cxnLst>
    <dgm:cxn modelId="{1EC82A08-6981-49B6-A438-C061FCD9B439}" srcId="{60943590-8AD2-4980-90E5-A1AB9163A76E}" destId="{531BA596-830D-400A-AB77-BDE3E9F61D59}" srcOrd="0" destOrd="0" parTransId="{050890F4-3397-4132-B65D-B60E9B92AC3D}" sibTransId="{E619FE40-BAD9-43D4-BCAF-9A58F34DC46B}"/>
    <dgm:cxn modelId="{72BAD56B-45CA-4D19-BACA-1142155230CD}" srcId="{60943590-8AD2-4980-90E5-A1AB9163A76E}" destId="{4C9F73FF-5530-49DC-9381-DFE6ED18E883}" srcOrd="1" destOrd="0" parTransId="{D3357D31-F9AC-4123-921B-05C4FCEC7256}" sibTransId="{D3D0B4A7-6E8E-4A27-87B2-55A4E3006F98}"/>
    <dgm:cxn modelId="{6106CB58-AA6E-4CF1-8117-8D7A379EE5D7}" type="presOf" srcId="{531BA596-830D-400A-AB77-BDE3E9F61D59}" destId="{11711888-95B9-475E-845C-2DDA8A461B32}" srcOrd="0" destOrd="0" presId="urn:microsoft.com/office/officeart/2005/8/layout/vList2"/>
    <dgm:cxn modelId="{40008280-1483-403E-8C08-C5B6C4A8D19E}" type="presOf" srcId="{4C9F73FF-5530-49DC-9381-DFE6ED18E883}" destId="{37CD036C-7CAD-4BAA-AA29-4CDDDD02D588}" srcOrd="0" destOrd="0" presId="urn:microsoft.com/office/officeart/2005/8/layout/vList2"/>
    <dgm:cxn modelId="{59E803DC-CD1B-4D1A-AE9A-7FB6E68A8D27}" type="presOf" srcId="{60943590-8AD2-4980-90E5-A1AB9163A76E}" destId="{463DB09B-A68D-4CC1-AFB2-D79EEE098D32}" srcOrd="0" destOrd="0" presId="urn:microsoft.com/office/officeart/2005/8/layout/vList2"/>
    <dgm:cxn modelId="{33BAC370-F673-450E-9B30-9FC7DF59165F}" type="presParOf" srcId="{463DB09B-A68D-4CC1-AFB2-D79EEE098D32}" destId="{11711888-95B9-475E-845C-2DDA8A461B32}" srcOrd="0" destOrd="0" presId="urn:microsoft.com/office/officeart/2005/8/layout/vList2"/>
    <dgm:cxn modelId="{41001CD2-4D9B-4A93-8225-05711ACCA626}" type="presParOf" srcId="{463DB09B-A68D-4CC1-AFB2-D79EEE098D32}" destId="{C44EEF44-6F46-40BB-8B21-57EC9AF605E6}" srcOrd="1" destOrd="0" presId="urn:microsoft.com/office/officeart/2005/8/layout/vList2"/>
    <dgm:cxn modelId="{383175DB-7F5A-4559-BB59-A6920ACE8A2E}" type="presParOf" srcId="{463DB09B-A68D-4CC1-AFB2-D79EEE098D32}" destId="{37CD036C-7CAD-4BAA-AA29-4CDDDD02D58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36A52-80E3-452B-BEE7-C7479053AA01}"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A680C077-CF09-4FAC-824B-03F0D63BB05D}">
      <dgm:prSet/>
      <dgm:spPr/>
      <dgm:t>
        <a:bodyPr/>
        <a:lstStyle/>
        <a:p>
          <a:r>
            <a:rPr lang="en-GB" b="1"/>
            <a:t>Corruption results in :</a:t>
          </a:r>
          <a:endParaRPr lang="en-US"/>
        </a:p>
      </dgm:t>
    </dgm:pt>
    <dgm:pt modelId="{38958968-F089-4A04-96AB-661A79E63956}" type="parTrans" cxnId="{D1849223-01FA-497F-BBBF-032E5E5528C8}">
      <dgm:prSet/>
      <dgm:spPr/>
      <dgm:t>
        <a:bodyPr/>
        <a:lstStyle/>
        <a:p>
          <a:endParaRPr lang="en-US"/>
        </a:p>
      </dgm:t>
    </dgm:pt>
    <dgm:pt modelId="{560F5429-344E-434B-91C1-CB86070BB999}" type="sibTrans" cxnId="{D1849223-01FA-497F-BBBF-032E5E5528C8}">
      <dgm:prSet/>
      <dgm:spPr/>
      <dgm:t>
        <a:bodyPr/>
        <a:lstStyle/>
        <a:p>
          <a:endParaRPr lang="en-US"/>
        </a:p>
      </dgm:t>
    </dgm:pt>
    <dgm:pt modelId="{B0507B08-05AA-4641-80C5-5CD6C890772A}">
      <dgm:prSet/>
      <dgm:spPr/>
      <dgm:t>
        <a:bodyPr/>
        <a:lstStyle/>
        <a:p>
          <a:r>
            <a:rPr lang="en-GB"/>
            <a:t>Reduced private investment</a:t>
          </a:r>
          <a:endParaRPr lang="en-US"/>
        </a:p>
      </dgm:t>
    </dgm:pt>
    <dgm:pt modelId="{AFC8CD45-DB9E-4129-BD1A-E1A0B83E1178}" type="parTrans" cxnId="{5A7E30A7-7026-451C-B88B-BB4940546971}">
      <dgm:prSet/>
      <dgm:spPr/>
      <dgm:t>
        <a:bodyPr/>
        <a:lstStyle/>
        <a:p>
          <a:endParaRPr lang="en-US"/>
        </a:p>
      </dgm:t>
    </dgm:pt>
    <dgm:pt modelId="{63063D99-FF50-45FC-8839-1579D8D89A57}" type="sibTrans" cxnId="{5A7E30A7-7026-451C-B88B-BB4940546971}">
      <dgm:prSet/>
      <dgm:spPr/>
      <dgm:t>
        <a:bodyPr/>
        <a:lstStyle/>
        <a:p>
          <a:endParaRPr lang="en-US"/>
        </a:p>
      </dgm:t>
    </dgm:pt>
    <dgm:pt modelId="{DA5F5CB2-D85A-4760-8FD2-0F467BF9FF4D}">
      <dgm:prSet/>
      <dgm:spPr/>
      <dgm:t>
        <a:bodyPr/>
        <a:lstStyle/>
        <a:p>
          <a:r>
            <a:rPr lang="en-GB"/>
            <a:t>Poor public infrastructure</a:t>
          </a:r>
          <a:endParaRPr lang="en-US"/>
        </a:p>
      </dgm:t>
    </dgm:pt>
    <dgm:pt modelId="{6CC4D598-0421-4A02-97BA-D798CD9AE50E}" type="parTrans" cxnId="{DAF5669A-FE6B-4FBF-87C7-36448F09B82B}">
      <dgm:prSet/>
      <dgm:spPr/>
      <dgm:t>
        <a:bodyPr/>
        <a:lstStyle/>
        <a:p>
          <a:endParaRPr lang="en-US"/>
        </a:p>
      </dgm:t>
    </dgm:pt>
    <dgm:pt modelId="{241920BF-21ED-42B1-830B-F5971468BB35}" type="sibTrans" cxnId="{DAF5669A-FE6B-4FBF-87C7-36448F09B82B}">
      <dgm:prSet/>
      <dgm:spPr/>
      <dgm:t>
        <a:bodyPr/>
        <a:lstStyle/>
        <a:p>
          <a:endParaRPr lang="en-US"/>
        </a:p>
      </dgm:t>
    </dgm:pt>
    <dgm:pt modelId="{4175215C-C02E-41E8-B3C4-712543AED5A4}">
      <dgm:prSet/>
      <dgm:spPr/>
      <dgm:t>
        <a:bodyPr/>
        <a:lstStyle/>
        <a:p>
          <a:r>
            <a:rPr lang="en-GB"/>
            <a:t>Reduced tax revenue, </a:t>
          </a:r>
          <a:endParaRPr lang="en-US"/>
        </a:p>
      </dgm:t>
    </dgm:pt>
    <dgm:pt modelId="{E21774DD-DADA-46A0-B4D9-D7D492CEAB61}" type="parTrans" cxnId="{9D199C03-5868-4215-82A4-5797CEC70D13}">
      <dgm:prSet/>
      <dgm:spPr/>
      <dgm:t>
        <a:bodyPr/>
        <a:lstStyle/>
        <a:p>
          <a:endParaRPr lang="en-US"/>
        </a:p>
      </dgm:t>
    </dgm:pt>
    <dgm:pt modelId="{F0A81001-349A-4E83-87A5-2BD2A2B8ACEA}" type="sibTrans" cxnId="{9D199C03-5868-4215-82A4-5797CEC70D13}">
      <dgm:prSet/>
      <dgm:spPr/>
      <dgm:t>
        <a:bodyPr/>
        <a:lstStyle/>
        <a:p>
          <a:endParaRPr lang="en-US"/>
        </a:p>
      </dgm:t>
    </dgm:pt>
    <dgm:pt modelId="{A177D3D6-F9E2-4896-A2C5-5AACB2ED0FA1}">
      <dgm:prSet/>
      <dgm:spPr/>
      <dgm:t>
        <a:bodyPr/>
        <a:lstStyle/>
        <a:p>
          <a:r>
            <a:rPr lang="en-GB"/>
            <a:t>Inefficient financial systems  </a:t>
          </a:r>
          <a:endParaRPr lang="en-US"/>
        </a:p>
      </dgm:t>
    </dgm:pt>
    <dgm:pt modelId="{7DCCF2F8-5DD5-4C8C-B852-A10BB8DFC7B0}" type="parTrans" cxnId="{BB1E4B81-DA4A-4007-9D36-F604D2222100}">
      <dgm:prSet/>
      <dgm:spPr/>
      <dgm:t>
        <a:bodyPr/>
        <a:lstStyle/>
        <a:p>
          <a:endParaRPr lang="en-US"/>
        </a:p>
      </dgm:t>
    </dgm:pt>
    <dgm:pt modelId="{3B752AF8-6F9E-4C54-8143-5822C181E6C3}" type="sibTrans" cxnId="{BB1E4B81-DA4A-4007-9D36-F604D2222100}">
      <dgm:prSet/>
      <dgm:spPr/>
      <dgm:t>
        <a:bodyPr/>
        <a:lstStyle/>
        <a:p>
          <a:endParaRPr lang="en-US"/>
        </a:p>
      </dgm:t>
    </dgm:pt>
    <dgm:pt modelId="{0E4B5F34-045F-43CC-B239-973350A27900}">
      <dgm:prSet/>
      <dgm:spPr/>
      <dgm:t>
        <a:bodyPr/>
        <a:lstStyle/>
        <a:p>
          <a:r>
            <a:rPr lang="en-GB"/>
            <a:t>Reduced human capital formation.  </a:t>
          </a:r>
          <a:endParaRPr lang="en-US"/>
        </a:p>
      </dgm:t>
    </dgm:pt>
    <dgm:pt modelId="{17B0CC4C-60E1-4F91-8FE7-BB052BCB83A2}" type="parTrans" cxnId="{BE673247-C766-4B11-A725-818C7F3D7A66}">
      <dgm:prSet/>
      <dgm:spPr/>
      <dgm:t>
        <a:bodyPr/>
        <a:lstStyle/>
        <a:p>
          <a:endParaRPr lang="en-US"/>
        </a:p>
      </dgm:t>
    </dgm:pt>
    <dgm:pt modelId="{AFBAB5B5-99DD-4C0B-90F0-3333FEB155C5}" type="sibTrans" cxnId="{BE673247-C766-4B11-A725-818C7F3D7A66}">
      <dgm:prSet/>
      <dgm:spPr/>
      <dgm:t>
        <a:bodyPr/>
        <a:lstStyle/>
        <a:p>
          <a:endParaRPr lang="en-US"/>
        </a:p>
      </dgm:t>
    </dgm:pt>
    <dgm:pt modelId="{042FDC9E-6BB7-42B0-B5B3-078365399E06}">
      <dgm:prSet/>
      <dgm:spPr/>
      <dgm:t>
        <a:bodyPr/>
        <a:lstStyle/>
        <a:p>
          <a:r>
            <a:rPr lang="en-GB"/>
            <a:t>Lower literacy rates, </a:t>
          </a:r>
          <a:endParaRPr lang="en-US"/>
        </a:p>
      </dgm:t>
    </dgm:pt>
    <dgm:pt modelId="{5CD577A5-0579-44B6-8B3A-CFC7E7E512CF}" type="parTrans" cxnId="{DD420C03-0427-4057-918A-20C31310A99A}">
      <dgm:prSet/>
      <dgm:spPr/>
      <dgm:t>
        <a:bodyPr/>
        <a:lstStyle/>
        <a:p>
          <a:endParaRPr lang="en-US"/>
        </a:p>
      </dgm:t>
    </dgm:pt>
    <dgm:pt modelId="{49C8DA4E-0238-47F7-AF7F-F111E206C45D}" type="sibTrans" cxnId="{DD420C03-0427-4057-918A-20C31310A99A}">
      <dgm:prSet/>
      <dgm:spPr/>
      <dgm:t>
        <a:bodyPr/>
        <a:lstStyle/>
        <a:p>
          <a:endParaRPr lang="en-US"/>
        </a:p>
      </dgm:t>
    </dgm:pt>
    <dgm:pt modelId="{F8425315-CD39-41EA-937D-64E723ECF9EA}">
      <dgm:prSet/>
      <dgm:spPr/>
      <dgm:t>
        <a:bodyPr/>
        <a:lstStyle/>
        <a:p>
          <a:r>
            <a:rPr lang="en-GB"/>
            <a:t>Higher mortality rates</a:t>
          </a:r>
          <a:endParaRPr lang="en-US"/>
        </a:p>
      </dgm:t>
    </dgm:pt>
    <dgm:pt modelId="{1582C876-CD0F-4DEA-91B0-0AA8E63152DB}" type="parTrans" cxnId="{4F195B70-E118-47B4-B03B-53D40C0ABA7C}">
      <dgm:prSet/>
      <dgm:spPr/>
      <dgm:t>
        <a:bodyPr/>
        <a:lstStyle/>
        <a:p>
          <a:endParaRPr lang="en-US"/>
        </a:p>
      </dgm:t>
    </dgm:pt>
    <dgm:pt modelId="{F0127909-61E1-4BF3-A64B-BB620775BE57}" type="sibTrans" cxnId="{4F195B70-E118-47B4-B03B-53D40C0ABA7C}">
      <dgm:prSet/>
      <dgm:spPr/>
      <dgm:t>
        <a:bodyPr/>
        <a:lstStyle/>
        <a:p>
          <a:endParaRPr lang="en-US"/>
        </a:p>
      </dgm:t>
    </dgm:pt>
    <dgm:pt modelId="{09566331-89E6-4C98-A263-6457C7DE66B9}">
      <dgm:prSet/>
      <dgm:spPr/>
      <dgm:t>
        <a:bodyPr/>
        <a:lstStyle/>
        <a:p>
          <a:r>
            <a:rPr lang="en-GB"/>
            <a:t>Negative human development outcomes. </a:t>
          </a:r>
          <a:endParaRPr lang="en-US"/>
        </a:p>
      </dgm:t>
    </dgm:pt>
    <dgm:pt modelId="{07114FD7-9F75-45C0-AFE0-996554D4FAA4}" type="parTrans" cxnId="{81345B2F-9D13-471C-8BB4-7A4398F341BC}">
      <dgm:prSet/>
      <dgm:spPr/>
      <dgm:t>
        <a:bodyPr/>
        <a:lstStyle/>
        <a:p>
          <a:endParaRPr lang="en-US"/>
        </a:p>
      </dgm:t>
    </dgm:pt>
    <dgm:pt modelId="{993406F0-D652-4CB7-BC18-32EA9F6EC395}" type="sibTrans" cxnId="{81345B2F-9D13-471C-8BB4-7A4398F341BC}">
      <dgm:prSet/>
      <dgm:spPr/>
      <dgm:t>
        <a:bodyPr/>
        <a:lstStyle/>
        <a:p>
          <a:endParaRPr lang="en-US"/>
        </a:p>
      </dgm:t>
    </dgm:pt>
    <dgm:pt modelId="{AA7349D7-5DC4-4465-91BE-CFCE02EE0D9B}">
      <dgm:prSet/>
      <dgm:spPr/>
      <dgm:t>
        <a:bodyPr/>
        <a:lstStyle/>
        <a:p>
          <a:r>
            <a:rPr lang="en-GB"/>
            <a:t>Deepens poverty by reducing public expenditures, by creating artificial shortages</a:t>
          </a:r>
          <a:endParaRPr lang="en-US"/>
        </a:p>
      </dgm:t>
    </dgm:pt>
    <dgm:pt modelId="{ABCC8879-D7AB-4E9B-98CF-C75F5A2840DE}" type="parTrans" cxnId="{60479EE0-69B1-4534-90D6-B5712FC66EED}">
      <dgm:prSet/>
      <dgm:spPr/>
      <dgm:t>
        <a:bodyPr/>
        <a:lstStyle/>
        <a:p>
          <a:endParaRPr lang="en-US"/>
        </a:p>
      </dgm:t>
    </dgm:pt>
    <dgm:pt modelId="{0684F05B-9877-4F10-B193-980A6FDE69C4}" type="sibTrans" cxnId="{60479EE0-69B1-4534-90D6-B5712FC66EED}">
      <dgm:prSet/>
      <dgm:spPr/>
      <dgm:t>
        <a:bodyPr/>
        <a:lstStyle/>
        <a:p>
          <a:endParaRPr lang="en-US"/>
        </a:p>
      </dgm:t>
    </dgm:pt>
    <dgm:pt modelId="{241D0A3A-AA58-4FB7-8586-F816CC6EBC44}">
      <dgm:prSet/>
      <dgm:spPr/>
      <dgm:t>
        <a:bodyPr/>
        <a:lstStyle/>
        <a:p>
          <a:r>
            <a:rPr lang="en-GB"/>
            <a:t>Perpetuates unemployment.                                                                          (FATF 2016)</a:t>
          </a:r>
          <a:endParaRPr lang="en-US"/>
        </a:p>
      </dgm:t>
    </dgm:pt>
    <dgm:pt modelId="{ECC80BD6-819B-42DF-B07C-E7A5F6E9D6D7}" type="parTrans" cxnId="{7A7EE013-6649-453C-B856-264795D7D4AD}">
      <dgm:prSet/>
      <dgm:spPr/>
      <dgm:t>
        <a:bodyPr/>
        <a:lstStyle/>
        <a:p>
          <a:endParaRPr lang="en-US"/>
        </a:p>
      </dgm:t>
    </dgm:pt>
    <dgm:pt modelId="{5774E771-B681-4DD1-819E-3D0AED68F203}" type="sibTrans" cxnId="{7A7EE013-6649-453C-B856-264795D7D4AD}">
      <dgm:prSet/>
      <dgm:spPr/>
      <dgm:t>
        <a:bodyPr/>
        <a:lstStyle/>
        <a:p>
          <a:endParaRPr lang="en-US"/>
        </a:p>
      </dgm:t>
    </dgm:pt>
    <dgm:pt modelId="{ECDFAAF8-096D-4591-8026-4873E213DD19}" type="pres">
      <dgm:prSet presAssocID="{0A136A52-80E3-452B-BEE7-C7479053AA01}" presName="Name0" presStyleCnt="0">
        <dgm:presLayoutVars>
          <dgm:dir/>
          <dgm:resizeHandles val="exact"/>
        </dgm:presLayoutVars>
      </dgm:prSet>
      <dgm:spPr/>
    </dgm:pt>
    <dgm:pt modelId="{1C2A5501-D653-43AF-B212-2F7EC8AF8C01}" type="pres">
      <dgm:prSet presAssocID="{A680C077-CF09-4FAC-824B-03F0D63BB05D}" presName="node" presStyleLbl="node1" presStyleIdx="0" presStyleCnt="11">
        <dgm:presLayoutVars>
          <dgm:bulletEnabled val="1"/>
        </dgm:presLayoutVars>
      </dgm:prSet>
      <dgm:spPr/>
    </dgm:pt>
    <dgm:pt modelId="{A8C7852B-292D-4290-A409-342662A34AE0}" type="pres">
      <dgm:prSet presAssocID="{560F5429-344E-434B-91C1-CB86070BB999}" presName="sibTrans" presStyleLbl="sibTrans1D1" presStyleIdx="0" presStyleCnt="10"/>
      <dgm:spPr/>
    </dgm:pt>
    <dgm:pt modelId="{945E77EB-1D31-4EE5-997D-2185A726E7EE}" type="pres">
      <dgm:prSet presAssocID="{560F5429-344E-434B-91C1-CB86070BB999}" presName="connectorText" presStyleLbl="sibTrans1D1" presStyleIdx="0" presStyleCnt="10"/>
      <dgm:spPr/>
    </dgm:pt>
    <dgm:pt modelId="{1ED988C5-E02C-4667-8DCC-10ADA6D83C9F}" type="pres">
      <dgm:prSet presAssocID="{B0507B08-05AA-4641-80C5-5CD6C890772A}" presName="node" presStyleLbl="node1" presStyleIdx="1" presStyleCnt="11">
        <dgm:presLayoutVars>
          <dgm:bulletEnabled val="1"/>
        </dgm:presLayoutVars>
      </dgm:prSet>
      <dgm:spPr/>
    </dgm:pt>
    <dgm:pt modelId="{B24966A2-FC61-4DDC-BF1F-D6398BEC1248}" type="pres">
      <dgm:prSet presAssocID="{63063D99-FF50-45FC-8839-1579D8D89A57}" presName="sibTrans" presStyleLbl="sibTrans1D1" presStyleIdx="1" presStyleCnt="10"/>
      <dgm:spPr/>
    </dgm:pt>
    <dgm:pt modelId="{1F7B8D78-89EC-4F9B-9D74-FB75DEA8A9B3}" type="pres">
      <dgm:prSet presAssocID="{63063D99-FF50-45FC-8839-1579D8D89A57}" presName="connectorText" presStyleLbl="sibTrans1D1" presStyleIdx="1" presStyleCnt="10"/>
      <dgm:spPr/>
    </dgm:pt>
    <dgm:pt modelId="{C1BE8E18-E519-451F-9280-45957A81BD13}" type="pres">
      <dgm:prSet presAssocID="{DA5F5CB2-D85A-4760-8FD2-0F467BF9FF4D}" presName="node" presStyleLbl="node1" presStyleIdx="2" presStyleCnt="11">
        <dgm:presLayoutVars>
          <dgm:bulletEnabled val="1"/>
        </dgm:presLayoutVars>
      </dgm:prSet>
      <dgm:spPr/>
    </dgm:pt>
    <dgm:pt modelId="{5052012A-A91E-40FC-8700-AFD67A6841B5}" type="pres">
      <dgm:prSet presAssocID="{241920BF-21ED-42B1-830B-F5971468BB35}" presName="sibTrans" presStyleLbl="sibTrans1D1" presStyleIdx="2" presStyleCnt="10"/>
      <dgm:spPr/>
    </dgm:pt>
    <dgm:pt modelId="{34FBAFEB-92A8-4272-B32E-DB0E69C3C39D}" type="pres">
      <dgm:prSet presAssocID="{241920BF-21ED-42B1-830B-F5971468BB35}" presName="connectorText" presStyleLbl="sibTrans1D1" presStyleIdx="2" presStyleCnt="10"/>
      <dgm:spPr/>
    </dgm:pt>
    <dgm:pt modelId="{7E1978D5-57E1-4539-8143-215F0708509D}" type="pres">
      <dgm:prSet presAssocID="{4175215C-C02E-41E8-B3C4-712543AED5A4}" presName="node" presStyleLbl="node1" presStyleIdx="3" presStyleCnt="11">
        <dgm:presLayoutVars>
          <dgm:bulletEnabled val="1"/>
        </dgm:presLayoutVars>
      </dgm:prSet>
      <dgm:spPr/>
    </dgm:pt>
    <dgm:pt modelId="{56C4D439-8E14-426A-BDDD-A61F58C53CF7}" type="pres">
      <dgm:prSet presAssocID="{F0A81001-349A-4E83-87A5-2BD2A2B8ACEA}" presName="sibTrans" presStyleLbl="sibTrans1D1" presStyleIdx="3" presStyleCnt="10"/>
      <dgm:spPr/>
    </dgm:pt>
    <dgm:pt modelId="{346EEF81-05B2-40C3-A1E4-612401D2EF8A}" type="pres">
      <dgm:prSet presAssocID="{F0A81001-349A-4E83-87A5-2BD2A2B8ACEA}" presName="connectorText" presStyleLbl="sibTrans1D1" presStyleIdx="3" presStyleCnt="10"/>
      <dgm:spPr/>
    </dgm:pt>
    <dgm:pt modelId="{65AEA6DD-3975-4E2B-BF6F-E5AA9B37E0D8}" type="pres">
      <dgm:prSet presAssocID="{A177D3D6-F9E2-4896-A2C5-5AACB2ED0FA1}" presName="node" presStyleLbl="node1" presStyleIdx="4" presStyleCnt="11">
        <dgm:presLayoutVars>
          <dgm:bulletEnabled val="1"/>
        </dgm:presLayoutVars>
      </dgm:prSet>
      <dgm:spPr/>
    </dgm:pt>
    <dgm:pt modelId="{10848AD6-4153-4A58-9DB2-58EA10E23ABE}" type="pres">
      <dgm:prSet presAssocID="{3B752AF8-6F9E-4C54-8143-5822C181E6C3}" presName="sibTrans" presStyleLbl="sibTrans1D1" presStyleIdx="4" presStyleCnt="10"/>
      <dgm:spPr/>
    </dgm:pt>
    <dgm:pt modelId="{9E296D24-6687-496A-9364-624EEF13ED9A}" type="pres">
      <dgm:prSet presAssocID="{3B752AF8-6F9E-4C54-8143-5822C181E6C3}" presName="connectorText" presStyleLbl="sibTrans1D1" presStyleIdx="4" presStyleCnt="10"/>
      <dgm:spPr/>
    </dgm:pt>
    <dgm:pt modelId="{F889C586-CE5A-4A6D-94B1-F3D1E381EEC3}" type="pres">
      <dgm:prSet presAssocID="{0E4B5F34-045F-43CC-B239-973350A27900}" presName="node" presStyleLbl="node1" presStyleIdx="5" presStyleCnt="11">
        <dgm:presLayoutVars>
          <dgm:bulletEnabled val="1"/>
        </dgm:presLayoutVars>
      </dgm:prSet>
      <dgm:spPr/>
    </dgm:pt>
    <dgm:pt modelId="{ECB1591C-2F00-48CF-9AD5-15FBD3C4D402}" type="pres">
      <dgm:prSet presAssocID="{AFBAB5B5-99DD-4C0B-90F0-3333FEB155C5}" presName="sibTrans" presStyleLbl="sibTrans1D1" presStyleIdx="5" presStyleCnt="10"/>
      <dgm:spPr/>
    </dgm:pt>
    <dgm:pt modelId="{1789BA46-1BA2-4627-B387-43B8CCC9A84E}" type="pres">
      <dgm:prSet presAssocID="{AFBAB5B5-99DD-4C0B-90F0-3333FEB155C5}" presName="connectorText" presStyleLbl="sibTrans1D1" presStyleIdx="5" presStyleCnt="10"/>
      <dgm:spPr/>
    </dgm:pt>
    <dgm:pt modelId="{CAB43CE6-D274-4C46-9CF9-57FCB8C50EC2}" type="pres">
      <dgm:prSet presAssocID="{042FDC9E-6BB7-42B0-B5B3-078365399E06}" presName="node" presStyleLbl="node1" presStyleIdx="6" presStyleCnt="11">
        <dgm:presLayoutVars>
          <dgm:bulletEnabled val="1"/>
        </dgm:presLayoutVars>
      </dgm:prSet>
      <dgm:spPr/>
    </dgm:pt>
    <dgm:pt modelId="{7FC06208-812A-4CB0-B30C-BEF7F36BEBEC}" type="pres">
      <dgm:prSet presAssocID="{49C8DA4E-0238-47F7-AF7F-F111E206C45D}" presName="sibTrans" presStyleLbl="sibTrans1D1" presStyleIdx="6" presStyleCnt="10"/>
      <dgm:spPr/>
    </dgm:pt>
    <dgm:pt modelId="{46489F05-032E-4824-8005-7C59F55688BD}" type="pres">
      <dgm:prSet presAssocID="{49C8DA4E-0238-47F7-AF7F-F111E206C45D}" presName="connectorText" presStyleLbl="sibTrans1D1" presStyleIdx="6" presStyleCnt="10"/>
      <dgm:spPr/>
    </dgm:pt>
    <dgm:pt modelId="{A19A32EF-EDAE-402D-9655-43320E8B380F}" type="pres">
      <dgm:prSet presAssocID="{F8425315-CD39-41EA-937D-64E723ECF9EA}" presName="node" presStyleLbl="node1" presStyleIdx="7" presStyleCnt="11">
        <dgm:presLayoutVars>
          <dgm:bulletEnabled val="1"/>
        </dgm:presLayoutVars>
      </dgm:prSet>
      <dgm:spPr/>
    </dgm:pt>
    <dgm:pt modelId="{160EDD9C-4333-4A26-A0AB-827AAD45029C}" type="pres">
      <dgm:prSet presAssocID="{F0127909-61E1-4BF3-A64B-BB620775BE57}" presName="sibTrans" presStyleLbl="sibTrans1D1" presStyleIdx="7" presStyleCnt="10"/>
      <dgm:spPr/>
    </dgm:pt>
    <dgm:pt modelId="{D15B08C4-1996-4B2A-A8A4-C620BD1630E4}" type="pres">
      <dgm:prSet presAssocID="{F0127909-61E1-4BF3-A64B-BB620775BE57}" presName="connectorText" presStyleLbl="sibTrans1D1" presStyleIdx="7" presStyleCnt="10"/>
      <dgm:spPr/>
    </dgm:pt>
    <dgm:pt modelId="{433CE2DE-C288-4E57-B840-28F501535C31}" type="pres">
      <dgm:prSet presAssocID="{09566331-89E6-4C98-A263-6457C7DE66B9}" presName="node" presStyleLbl="node1" presStyleIdx="8" presStyleCnt="11">
        <dgm:presLayoutVars>
          <dgm:bulletEnabled val="1"/>
        </dgm:presLayoutVars>
      </dgm:prSet>
      <dgm:spPr/>
    </dgm:pt>
    <dgm:pt modelId="{1EAF0725-E9AB-42B5-BB9D-BA5A5C94864A}" type="pres">
      <dgm:prSet presAssocID="{993406F0-D652-4CB7-BC18-32EA9F6EC395}" presName="sibTrans" presStyleLbl="sibTrans1D1" presStyleIdx="8" presStyleCnt="10"/>
      <dgm:spPr/>
    </dgm:pt>
    <dgm:pt modelId="{CBC23B99-DA30-41B8-A700-8950BB4F8FDB}" type="pres">
      <dgm:prSet presAssocID="{993406F0-D652-4CB7-BC18-32EA9F6EC395}" presName="connectorText" presStyleLbl="sibTrans1D1" presStyleIdx="8" presStyleCnt="10"/>
      <dgm:spPr/>
    </dgm:pt>
    <dgm:pt modelId="{52DDE358-0E8B-427F-8CB7-7A9F6A915C80}" type="pres">
      <dgm:prSet presAssocID="{AA7349D7-5DC4-4465-91BE-CFCE02EE0D9B}" presName="node" presStyleLbl="node1" presStyleIdx="9" presStyleCnt="11">
        <dgm:presLayoutVars>
          <dgm:bulletEnabled val="1"/>
        </dgm:presLayoutVars>
      </dgm:prSet>
      <dgm:spPr/>
    </dgm:pt>
    <dgm:pt modelId="{EDB1311E-B1AA-4B9B-A8C1-F530EA9409A9}" type="pres">
      <dgm:prSet presAssocID="{0684F05B-9877-4F10-B193-980A6FDE69C4}" presName="sibTrans" presStyleLbl="sibTrans1D1" presStyleIdx="9" presStyleCnt="10"/>
      <dgm:spPr/>
    </dgm:pt>
    <dgm:pt modelId="{C2E9E3BD-8014-45CD-B317-C0D206B5BF00}" type="pres">
      <dgm:prSet presAssocID="{0684F05B-9877-4F10-B193-980A6FDE69C4}" presName="connectorText" presStyleLbl="sibTrans1D1" presStyleIdx="9" presStyleCnt="10"/>
      <dgm:spPr/>
    </dgm:pt>
    <dgm:pt modelId="{33B76692-0FFC-47EC-A87F-B49A18F4CF57}" type="pres">
      <dgm:prSet presAssocID="{241D0A3A-AA58-4FB7-8586-F816CC6EBC44}" presName="node" presStyleLbl="node1" presStyleIdx="10" presStyleCnt="11">
        <dgm:presLayoutVars>
          <dgm:bulletEnabled val="1"/>
        </dgm:presLayoutVars>
      </dgm:prSet>
      <dgm:spPr/>
    </dgm:pt>
  </dgm:ptLst>
  <dgm:cxnLst>
    <dgm:cxn modelId="{DD420C03-0427-4057-918A-20C31310A99A}" srcId="{0A136A52-80E3-452B-BEE7-C7479053AA01}" destId="{042FDC9E-6BB7-42B0-B5B3-078365399E06}" srcOrd="6" destOrd="0" parTransId="{5CD577A5-0579-44B6-8B3A-CFC7E7E512CF}" sibTransId="{49C8DA4E-0238-47F7-AF7F-F111E206C45D}"/>
    <dgm:cxn modelId="{9D199C03-5868-4215-82A4-5797CEC70D13}" srcId="{0A136A52-80E3-452B-BEE7-C7479053AA01}" destId="{4175215C-C02E-41E8-B3C4-712543AED5A4}" srcOrd="3" destOrd="0" parTransId="{E21774DD-DADA-46A0-B4D9-D7D492CEAB61}" sibTransId="{F0A81001-349A-4E83-87A5-2BD2A2B8ACEA}"/>
    <dgm:cxn modelId="{842C3606-606E-4EE6-BF1E-C4DF6EEAAB0F}" type="presOf" srcId="{3B752AF8-6F9E-4C54-8143-5822C181E6C3}" destId="{10848AD6-4153-4A58-9DB2-58EA10E23ABE}" srcOrd="0" destOrd="0" presId="urn:microsoft.com/office/officeart/2016/7/layout/RepeatingBendingProcessNew"/>
    <dgm:cxn modelId="{34B1480A-AAE0-48B0-99AE-A09C8FB7A398}" type="presOf" srcId="{AFBAB5B5-99DD-4C0B-90F0-3333FEB155C5}" destId="{ECB1591C-2F00-48CF-9AD5-15FBD3C4D402}" srcOrd="0" destOrd="0" presId="urn:microsoft.com/office/officeart/2016/7/layout/RepeatingBendingProcessNew"/>
    <dgm:cxn modelId="{89BA680C-1AC8-4516-B4B7-C18C0654DF5E}" type="presOf" srcId="{A680C077-CF09-4FAC-824B-03F0D63BB05D}" destId="{1C2A5501-D653-43AF-B212-2F7EC8AF8C01}" srcOrd="0" destOrd="0" presId="urn:microsoft.com/office/officeart/2016/7/layout/RepeatingBendingProcessNew"/>
    <dgm:cxn modelId="{7A7EE013-6649-453C-B856-264795D7D4AD}" srcId="{0A136A52-80E3-452B-BEE7-C7479053AA01}" destId="{241D0A3A-AA58-4FB7-8586-F816CC6EBC44}" srcOrd="10" destOrd="0" parTransId="{ECC80BD6-819B-42DF-B07C-E7A5F6E9D6D7}" sibTransId="{5774E771-B681-4DD1-819E-3D0AED68F203}"/>
    <dgm:cxn modelId="{81358C20-D079-4F9B-8B13-BF1C474639AC}" type="presOf" srcId="{F8425315-CD39-41EA-937D-64E723ECF9EA}" destId="{A19A32EF-EDAE-402D-9655-43320E8B380F}" srcOrd="0" destOrd="0" presId="urn:microsoft.com/office/officeart/2016/7/layout/RepeatingBendingProcessNew"/>
    <dgm:cxn modelId="{D1849223-01FA-497F-BBBF-032E5E5528C8}" srcId="{0A136A52-80E3-452B-BEE7-C7479053AA01}" destId="{A680C077-CF09-4FAC-824B-03F0D63BB05D}" srcOrd="0" destOrd="0" parTransId="{38958968-F089-4A04-96AB-661A79E63956}" sibTransId="{560F5429-344E-434B-91C1-CB86070BB999}"/>
    <dgm:cxn modelId="{E752B823-3A64-43D4-8793-705D24622C7A}" type="presOf" srcId="{63063D99-FF50-45FC-8839-1579D8D89A57}" destId="{1F7B8D78-89EC-4F9B-9D74-FB75DEA8A9B3}" srcOrd="1" destOrd="0" presId="urn:microsoft.com/office/officeart/2016/7/layout/RepeatingBendingProcessNew"/>
    <dgm:cxn modelId="{81345B2F-9D13-471C-8BB4-7A4398F341BC}" srcId="{0A136A52-80E3-452B-BEE7-C7479053AA01}" destId="{09566331-89E6-4C98-A263-6457C7DE66B9}" srcOrd="8" destOrd="0" parTransId="{07114FD7-9F75-45C0-AFE0-996554D4FAA4}" sibTransId="{993406F0-D652-4CB7-BC18-32EA9F6EC395}"/>
    <dgm:cxn modelId="{F9FCF12F-FB3E-4536-A3C3-CAC370644867}" type="presOf" srcId="{993406F0-D652-4CB7-BC18-32EA9F6EC395}" destId="{CBC23B99-DA30-41B8-A700-8950BB4F8FDB}" srcOrd="1" destOrd="0" presId="urn:microsoft.com/office/officeart/2016/7/layout/RepeatingBendingProcessNew"/>
    <dgm:cxn modelId="{3465FC2F-186D-43CD-A811-21DCD8C9D246}" type="presOf" srcId="{DA5F5CB2-D85A-4760-8FD2-0F467BF9FF4D}" destId="{C1BE8E18-E519-451F-9280-45957A81BD13}" srcOrd="0" destOrd="0" presId="urn:microsoft.com/office/officeart/2016/7/layout/RepeatingBendingProcessNew"/>
    <dgm:cxn modelId="{088DDD3A-C04A-45A2-87B7-DFD82A6B89CC}" type="presOf" srcId="{560F5429-344E-434B-91C1-CB86070BB999}" destId="{A8C7852B-292D-4290-A409-342662A34AE0}" srcOrd="0" destOrd="0" presId="urn:microsoft.com/office/officeart/2016/7/layout/RepeatingBendingProcessNew"/>
    <dgm:cxn modelId="{1B70745B-DAAE-4D5F-B277-DFC5FAEE3D14}" type="presOf" srcId="{993406F0-D652-4CB7-BC18-32EA9F6EC395}" destId="{1EAF0725-E9AB-42B5-BB9D-BA5A5C94864A}" srcOrd="0" destOrd="0" presId="urn:microsoft.com/office/officeart/2016/7/layout/RepeatingBendingProcessNew"/>
    <dgm:cxn modelId="{F2FBEC5D-5094-4F6F-92B1-9473EB1F88BD}" type="presOf" srcId="{F0A81001-349A-4E83-87A5-2BD2A2B8ACEA}" destId="{346EEF81-05B2-40C3-A1E4-612401D2EF8A}" srcOrd="1" destOrd="0" presId="urn:microsoft.com/office/officeart/2016/7/layout/RepeatingBendingProcessNew"/>
    <dgm:cxn modelId="{5DD86562-064C-4A0C-B2B9-4A2E6BB7E15C}" type="presOf" srcId="{042FDC9E-6BB7-42B0-B5B3-078365399E06}" destId="{CAB43CE6-D274-4C46-9CF9-57FCB8C50EC2}" srcOrd="0" destOrd="0" presId="urn:microsoft.com/office/officeart/2016/7/layout/RepeatingBendingProcessNew"/>
    <dgm:cxn modelId="{BE673247-C766-4B11-A725-818C7F3D7A66}" srcId="{0A136A52-80E3-452B-BEE7-C7479053AA01}" destId="{0E4B5F34-045F-43CC-B239-973350A27900}" srcOrd="5" destOrd="0" parTransId="{17B0CC4C-60E1-4F91-8FE7-BB052BCB83A2}" sibTransId="{AFBAB5B5-99DD-4C0B-90F0-3333FEB155C5}"/>
    <dgm:cxn modelId="{4F195B70-E118-47B4-B03B-53D40C0ABA7C}" srcId="{0A136A52-80E3-452B-BEE7-C7479053AA01}" destId="{F8425315-CD39-41EA-937D-64E723ECF9EA}" srcOrd="7" destOrd="0" parTransId="{1582C876-CD0F-4DEA-91B0-0AA8E63152DB}" sibTransId="{F0127909-61E1-4BF3-A64B-BB620775BE57}"/>
    <dgm:cxn modelId="{1D386B51-BE7F-4F47-BB8A-4C3F4D47296B}" type="presOf" srcId="{A177D3D6-F9E2-4896-A2C5-5AACB2ED0FA1}" destId="{65AEA6DD-3975-4E2B-BF6F-E5AA9B37E0D8}" srcOrd="0" destOrd="0" presId="urn:microsoft.com/office/officeart/2016/7/layout/RepeatingBendingProcessNew"/>
    <dgm:cxn modelId="{1806FB71-2089-46AF-A40D-769596E48B4F}" type="presOf" srcId="{09566331-89E6-4C98-A263-6457C7DE66B9}" destId="{433CE2DE-C288-4E57-B840-28F501535C31}" srcOrd="0" destOrd="0" presId="urn:microsoft.com/office/officeart/2016/7/layout/RepeatingBendingProcessNew"/>
    <dgm:cxn modelId="{FEE2F057-22D3-4630-823F-EF663AAFA2A2}" type="presOf" srcId="{AFBAB5B5-99DD-4C0B-90F0-3333FEB155C5}" destId="{1789BA46-1BA2-4627-B387-43B8CCC9A84E}" srcOrd="1" destOrd="0" presId="urn:microsoft.com/office/officeart/2016/7/layout/RepeatingBendingProcessNew"/>
    <dgm:cxn modelId="{37645F79-5B5B-4FB7-A5B7-929F1A49AE93}" type="presOf" srcId="{F0127909-61E1-4BF3-A64B-BB620775BE57}" destId="{D15B08C4-1996-4B2A-A8A4-C620BD1630E4}" srcOrd="1" destOrd="0" presId="urn:microsoft.com/office/officeart/2016/7/layout/RepeatingBendingProcessNew"/>
    <dgm:cxn modelId="{AA01E77C-4250-44B8-9EF4-F19BF403186F}" type="presOf" srcId="{0A136A52-80E3-452B-BEE7-C7479053AA01}" destId="{ECDFAAF8-096D-4591-8026-4873E213DD19}" srcOrd="0" destOrd="0" presId="urn:microsoft.com/office/officeart/2016/7/layout/RepeatingBendingProcessNew"/>
    <dgm:cxn modelId="{E1637F7F-C327-4209-AD60-D22A398D51EC}" type="presOf" srcId="{F0127909-61E1-4BF3-A64B-BB620775BE57}" destId="{160EDD9C-4333-4A26-A0AB-827AAD45029C}" srcOrd="0" destOrd="0" presId="urn:microsoft.com/office/officeart/2016/7/layout/RepeatingBendingProcessNew"/>
    <dgm:cxn modelId="{BB1E4B81-DA4A-4007-9D36-F604D2222100}" srcId="{0A136A52-80E3-452B-BEE7-C7479053AA01}" destId="{A177D3D6-F9E2-4896-A2C5-5AACB2ED0FA1}" srcOrd="4" destOrd="0" parTransId="{7DCCF2F8-5DD5-4C8C-B852-A10BB8DFC7B0}" sibTransId="{3B752AF8-6F9E-4C54-8143-5822C181E6C3}"/>
    <dgm:cxn modelId="{2D76F184-EFC7-4C5C-943C-70B92F472E58}" type="presOf" srcId="{3B752AF8-6F9E-4C54-8143-5822C181E6C3}" destId="{9E296D24-6687-496A-9364-624EEF13ED9A}" srcOrd="1" destOrd="0" presId="urn:microsoft.com/office/officeart/2016/7/layout/RepeatingBendingProcessNew"/>
    <dgm:cxn modelId="{4436518B-59F5-4E9E-B999-F85C114C9F92}" type="presOf" srcId="{241D0A3A-AA58-4FB7-8586-F816CC6EBC44}" destId="{33B76692-0FFC-47EC-A87F-B49A18F4CF57}" srcOrd="0" destOrd="0" presId="urn:microsoft.com/office/officeart/2016/7/layout/RepeatingBendingProcessNew"/>
    <dgm:cxn modelId="{B2AC3698-9C2B-4ED6-9A0E-72D27B137C7B}" type="presOf" srcId="{B0507B08-05AA-4641-80C5-5CD6C890772A}" destId="{1ED988C5-E02C-4667-8DCC-10ADA6D83C9F}" srcOrd="0" destOrd="0" presId="urn:microsoft.com/office/officeart/2016/7/layout/RepeatingBendingProcessNew"/>
    <dgm:cxn modelId="{DAF5669A-FE6B-4FBF-87C7-36448F09B82B}" srcId="{0A136A52-80E3-452B-BEE7-C7479053AA01}" destId="{DA5F5CB2-D85A-4760-8FD2-0F467BF9FF4D}" srcOrd="2" destOrd="0" parTransId="{6CC4D598-0421-4A02-97BA-D798CD9AE50E}" sibTransId="{241920BF-21ED-42B1-830B-F5971468BB35}"/>
    <dgm:cxn modelId="{CE88609D-1174-4113-99EF-6B6D455B7C58}" type="presOf" srcId="{AA7349D7-5DC4-4465-91BE-CFCE02EE0D9B}" destId="{52DDE358-0E8B-427F-8CB7-7A9F6A915C80}" srcOrd="0" destOrd="0" presId="urn:microsoft.com/office/officeart/2016/7/layout/RepeatingBendingProcessNew"/>
    <dgm:cxn modelId="{55CF3C9F-9A58-492B-B81F-15A5D1ED2DC1}" type="presOf" srcId="{F0A81001-349A-4E83-87A5-2BD2A2B8ACEA}" destId="{56C4D439-8E14-426A-BDDD-A61F58C53CF7}" srcOrd="0" destOrd="0" presId="urn:microsoft.com/office/officeart/2016/7/layout/RepeatingBendingProcessNew"/>
    <dgm:cxn modelId="{5A7E30A7-7026-451C-B88B-BB4940546971}" srcId="{0A136A52-80E3-452B-BEE7-C7479053AA01}" destId="{B0507B08-05AA-4641-80C5-5CD6C890772A}" srcOrd="1" destOrd="0" parTransId="{AFC8CD45-DB9E-4129-BD1A-E1A0B83E1178}" sibTransId="{63063D99-FF50-45FC-8839-1579D8D89A57}"/>
    <dgm:cxn modelId="{E2AC00A9-ABB6-40E6-870F-637FB4DC04ED}" type="presOf" srcId="{0684F05B-9877-4F10-B193-980A6FDE69C4}" destId="{C2E9E3BD-8014-45CD-B317-C0D206B5BF00}" srcOrd="1" destOrd="0" presId="urn:microsoft.com/office/officeart/2016/7/layout/RepeatingBendingProcessNew"/>
    <dgm:cxn modelId="{98B910AB-BE77-4455-9A34-76B3A3922447}" type="presOf" srcId="{241920BF-21ED-42B1-830B-F5971468BB35}" destId="{5052012A-A91E-40FC-8700-AFD67A6841B5}" srcOrd="0" destOrd="0" presId="urn:microsoft.com/office/officeart/2016/7/layout/RepeatingBendingProcessNew"/>
    <dgm:cxn modelId="{0D54F6AD-1179-4E16-AE56-7184DF146362}" type="presOf" srcId="{0E4B5F34-045F-43CC-B239-973350A27900}" destId="{F889C586-CE5A-4A6D-94B1-F3D1E381EEC3}" srcOrd="0" destOrd="0" presId="urn:microsoft.com/office/officeart/2016/7/layout/RepeatingBendingProcessNew"/>
    <dgm:cxn modelId="{799621BD-76A6-4EC8-822B-348B6C7FF2FA}" type="presOf" srcId="{49C8DA4E-0238-47F7-AF7F-F111E206C45D}" destId="{46489F05-032E-4824-8005-7C59F55688BD}" srcOrd="1" destOrd="0" presId="urn:microsoft.com/office/officeart/2016/7/layout/RepeatingBendingProcessNew"/>
    <dgm:cxn modelId="{2D4D6BDA-E14A-4587-A369-59623F2A86E6}" type="presOf" srcId="{560F5429-344E-434B-91C1-CB86070BB999}" destId="{945E77EB-1D31-4EE5-997D-2185A726E7EE}" srcOrd="1" destOrd="0" presId="urn:microsoft.com/office/officeart/2016/7/layout/RepeatingBendingProcessNew"/>
    <dgm:cxn modelId="{005E32DC-8202-4C19-8C5B-8D65906530CD}" type="presOf" srcId="{63063D99-FF50-45FC-8839-1579D8D89A57}" destId="{B24966A2-FC61-4DDC-BF1F-D6398BEC1248}" srcOrd="0" destOrd="0" presId="urn:microsoft.com/office/officeart/2016/7/layout/RepeatingBendingProcessNew"/>
    <dgm:cxn modelId="{60479EE0-69B1-4534-90D6-B5712FC66EED}" srcId="{0A136A52-80E3-452B-BEE7-C7479053AA01}" destId="{AA7349D7-5DC4-4465-91BE-CFCE02EE0D9B}" srcOrd="9" destOrd="0" parTransId="{ABCC8879-D7AB-4E9B-98CF-C75F5A2840DE}" sibTransId="{0684F05B-9877-4F10-B193-980A6FDE69C4}"/>
    <dgm:cxn modelId="{BD3B9CEB-9CCA-481F-8278-7E1605AB4F99}" type="presOf" srcId="{241920BF-21ED-42B1-830B-F5971468BB35}" destId="{34FBAFEB-92A8-4272-B32E-DB0E69C3C39D}" srcOrd="1" destOrd="0" presId="urn:microsoft.com/office/officeart/2016/7/layout/RepeatingBendingProcessNew"/>
    <dgm:cxn modelId="{42C47EF1-0043-4730-950B-DB293C35906F}" type="presOf" srcId="{49C8DA4E-0238-47F7-AF7F-F111E206C45D}" destId="{7FC06208-812A-4CB0-B30C-BEF7F36BEBEC}" srcOrd="0" destOrd="0" presId="urn:microsoft.com/office/officeart/2016/7/layout/RepeatingBendingProcessNew"/>
    <dgm:cxn modelId="{ACFCF2F1-9E54-4B11-8BB5-C30EDFC5DCED}" type="presOf" srcId="{4175215C-C02E-41E8-B3C4-712543AED5A4}" destId="{7E1978D5-57E1-4539-8143-215F0708509D}" srcOrd="0" destOrd="0" presId="urn:microsoft.com/office/officeart/2016/7/layout/RepeatingBendingProcessNew"/>
    <dgm:cxn modelId="{859613FC-77D0-4C41-B93F-2E73EF5032CC}" type="presOf" srcId="{0684F05B-9877-4F10-B193-980A6FDE69C4}" destId="{EDB1311E-B1AA-4B9B-A8C1-F530EA9409A9}" srcOrd="0" destOrd="0" presId="urn:microsoft.com/office/officeart/2016/7/layout/RepeatingBendingProcessNew"/>
    <dgm:cxn modelId="{3692240A-389A-4AE9-91D1-E2794A1B64B6}" type="presParOf" srcId="{ECDFAAF8-096D-4591-8026-4873E213DD19}" destId="{1C2A5501-D653-43AF-B212-2F7EC8AF8C01}" srcOrd="0" destOrd="0" presId="urn:microsoft.com/office/officeart/2016/7/layout/RepeatingBendingProcessNew"/>
    <dgm:cxn modelId="{A0367BAF-B16A-4A57-A590-D2727830202A}" type="presParOf" srcId="{ECDFAAF8-096D-4591-8026-4873E213DD19}" destId="{A8C7852B-292D-4290-A409-342662A34AE0}" srcOrd="1" destOrd="0" presId="urn:microsoft.com/office/officeart/2016/7/layout/RepeatingBendingProcessNew"/>
    <dgm:cxn modelId="{B8E4C1F9-1D1E-4FC6-9B19-F68540401056}" type="presParOf" srcId="{A8C7852B-292D-4290-A409-342662A34AE0}" destId="{945E77EB-1D31-4EE5-997D-2185A726E7EE}" srcOrd="0" destOrd="0" presId="urn:microsoft.com/office/officeart/2016/7/layout/RepeatingBendingProcessNew"/>
    <dgm:cxn modelId="{8850B1E0-28D1-4AB3-A238-7DE151FF5000}" type="presParOf" srcId="{ECDFAAF8-096D-4591-8026-4873E213DD19}" destId="{1ED988C5-E02C-4667-8DCC-10ADA6D83C9F}" srcOrd="2" destOrd="0" presId="urn:microsoft.com/office/officeart/2016/7/layout/RepeatingBendingProcessNew"/>
    <dgm:cxn modelId="{8D693072-625D-4EF4-8360-05DC777C62FF}" type="presParOf" srcId="{ECDFAAF8-096D-4591-8026-4873E213DD19}" destId="{B24966A2-FC61-4DDC-BF1F-D6398BEC1248}" srcOrd="3" destOrd="0" presId="urn:microsoft.com/office/officeart/2016/7/layout/RepeatingBendingProcessNew"/>
    <dgm:cxn modelId="{3F0D9976-C3D7-4D96-9AF9-FE6FEB5298A2}" type="presParOf" srcId="{B24966A2-FC61-4DDC-BF1F-D6398BEC1248}" destId="{1F7B8D78-89EC-4F9B-9D74-FB75DEA8A9B3}" srcOrd="0" destOrd="0" presId="urn:microsoft.com/office/officeart/2016/7/layout/RepeatingBendingProcessNew"/>
    <dgm:cxn modelId="{F60E1CFB-4724-4082-8F84-9544FAB7A735}" type="presParOf" srcId="{ECDFAAF8-096D-4591-8026-4873E213DD19}" destId="{C1BE8E18-E519-451F-9280-45957A81BD13}" srcOrd="4" destOrd="0" presId="urn:microsoft.com/office/officeart/2016/7/layout/RepeatingBendingProcessNew"/>
    <dgm:cxn modelId="{6F6ACF8B-8293-4890-B58F-1940717FE30B}" type="presParOf" srcId="{ECDFAAF8-096D-4591-8026-4873E213DD19}" destId="{5052012A-A91E-40FC-8700-AFD67A6841B5}" srcOrd="5" destOrd="0" presId="urn:microsoft.com/office/officeart/2016/7/layout/RepeatingBendingProcessNew"/>
    <dgm:cxn modelId="{E7A442F9-582D-4A76-B4CC-EDFD184FC669}" type="presParOf" srcId="{5052012A-A91E-40FC-8700-AFD67A6841B5}" destId="{34FBAFEB-92A8-4272-B32E-DB0E69C3C39D}" srcOrd="0" destOrd="0" presId="urn:microsoft.com/office/officeart/2016/7/layout/RepeatingBendingProcessNew"/>
    <dgm:cxn modelId="{6C0EAEB0-D28B-4066-AF8B-0E3A3EAD9916}" type="presParOf" srcId="{ECDFAAF8-096D-4591-8026-4873E213DD19}" destId="{7E1978D5-57E1-4539-8143-215F0708509D}" srcOrd="6" destOrd="0" presId="urn:microsoft.com/office/officeart/2016/7/layout/RepeatingBendingProcessNew"/>
    <dgm:cxn modelId="{3B1941C3-2994-4825-B84A-81DF7AE1BA32}" type="presParOf" srcId="{ECDFAAF8-096D-4591-8026-4873E213DD19}" destId="{56C4D439-8E14-426A-BDDD-A61F58C53CF7}" srcOrd="7" destOrd="0" presId="urn:microsoft.com/office/officeart/2016/7/layout/RepeatingBendingProcessNew"/>
    <dgm:cxn modelId="{701D5A52-8176-4352-B658-4F090CEBB543}" type="presParOf" srcId="{56C4D439-8E14-426A-BDDD-A61F58C53CF7}" destId="{346EEF81-05B2-40C3-A1E4-612401D2EF8A}" srcOrd="0" destOrd="0" presId="urn:microsoft.com/office/officeart/2016/7/layout/RepeatingBendingProcessNew"/>
    <dgm:cxn modelId="{FF75B8CC-3C3B-46BB-AC5D-3A12324B73AE}" type="presParOf" srcId="{ECDFAAF8-096D-4591-8026-4873E213DD19}" destId="{65AEA6DD-3975-4E2B-BF6F-E5AA9B37E0D8}" srcOrd="8" destOrd="0" presId="urn:microsoft.com/office/officeart/2016/7/layout/RepeatingBendingProcessNew"/>
    <dgm:cxn modelId="{1208F478-2385-4A9C-931D-29FBD521F69C}" type="presParOf" srcId="{ECDFAAF8-096D-4591-8026-4873E213DD19}" destId="{10848AD6-4153-4A58-9DB2-58EA10E23ABE}" srcOrd="9" destOrd="0" presId="urn:microsoft.com/office/officeart/2016/7/layout/RepeatingBendingProcessNew"/>
    <dgm:cxn modelId="{9B2487AE-FF9F-4A10-84CC-02377CA0A777}" type="presParOf" srcId="{10848AD6-4153-4A58-9DB2-58EA10E23ABE}" destId="{9E296D24-6687-496A-9364-624EEF13ED9A}" srcOrd="0" destOrd="0" presId="urn:microsoft.com/office/officeart/2016/7/layout/RepeatingBendingProcessNew"/>
    <dgm:cxn modelId="{12A0777F-E8E5-4F78-92E1-37621CDE592E}" type="presParOf" srcId="{ECDFAAF8-096D-4591-8026-4873E213DD19}" destId="{F889C586-CE5A-4A6D-94B1-F3D1E381EEC3}" srcOrd="10" destOrd="0" presId="urn:microsoft.com/office/officeart/2016/7/layout/RepeatingBendingProcessNew"/>
    <dgm:cxn modelId="{E0661919-0857-4412-895F-E3DB2381C56D}" type="presParOf" srcId="{ECDFAAF8-096D-4591-8026-4873E213DD19}" destId="{ECB1591C-2F00-48CF-9AD5-15FBD3C4D402}" srcOrd="11" destOrd="0" presId="urn:microsoft.com/office/officeart/2016/7/layout/RepeatingBendingProcessNew"/>
    <dgm:cxn modelId="{C654D75E-824F-43FE-AB54-E30E7B334C85}" type="presParOf" srcId="{ECB1591C-2F00-48CF-9AD5-15FBD3C4D402}" destId="{1789BA46-1BA2-4627-B387-43B8CCC9A84E}" srcOrd="0" destOrd="0" presId="urn:microsoft.com/office/officeart/2016/7/layout/RepeatingBendingProcessNew"/>
    <dgm:cxn modelId="{6FA656D4-8D4F-488D-BFFE-62035D18B484}" type="presParOf" srcId="{ECDFAAF8-096D-4591-8026-4873E213DD19}" destId="{CAB43CE6-D274-4C46-9CF9-57FCB8C50EC2}" srcOrd="12" destOrd="0" presId="urn:microsoft.com/office/officeart/2016/7/layout/RepeatingBendingProcessNew"/>
    <dgm:cxn modelId="{360D03A5-D7C7-47BA-9741-89D02FF707D7}" type="presParOf" srcId="{ECDFAAF8-096D-4591-8026-4873E213DD19}" destId="{7FC06208-812A-4CB0-B30C-BEF7F36BEBEC}" srcOrd="13" destOrd="0" presId="urn:microsoft.com/office/officeart/2016/7/layout/RepeatingBendingProcessNew"/>
    <dgm:cxn modelId="{4B6DBEC1-9CFC-4594-91A4-FBCD75D6EEC1}" type="presParOf" srcId="{7FC06208-812A-4CB0-B30C-BEF7F36BEBEC}" destId="{46489F05-032E-4824-8005-7C59F55688BD}" srcOrd="0" destOrd="0" presId="urn:microsoft.com/office/officeart/2016/7/layout/RepeatingBendingProcessNew"/>
    <dgm:cxn modelId="{DACC9C28-70FE-4C4A-8CD9-4D5ADFEFC7B4}" type="presParOf" srcId="{ECDFAAF8-096D-4591-8026-4873E213DD19}" destId="{A19A32EF-EDAE-402D-9655-43320E8B380F}" srcOrd="14" destOrd="0" presId="urn:microsoft.com/office/officeart/2016/7/layout/RepeatingBendingProcessNew"/>
    <dgm:cxn modelId="{11069053-5260-4793-9830-2DB9DF888324}" type="presParOf" srcId="{ECDFAAF8-096D-4591-8026-4873E213DD19}" destId="{160EDD9C-4333-4A26-A0AB-827AAD45029C}" srcOrd="15" destOrd="0" presId="urn:microsoft.com/office/officeart/2016/7/layout/RepeatingBendingProcessNew"/>
    <dgm:cxn modelId="{DB67366B-8DA6-4311-B486-F7F75530FCE2}" type="presParOf" srcId="{160EDD9C-4333-4A26-A0AB-827AAD45029C}" destId="{D15B08C4-1996-4B2A-A8A4-C620BD1630E4}" srcOrd="0" destOrd="0" presId="urn:microsoft.com/office/officeart/2016/7/layout/RepeatingBendingProcessNew"/>
    <dgm:cxn modelId="{7E84BC70-E4DA-41D9-A240-E392A6FDE85E}" type="presParOf" srcId="{ECDFAAF8-096D-4591-8026-4873E213DD19}" destId="{433CE2DE-C288-4E57-B840-28F501535C31}" srcOrd="16" destOrd="0" presId="urn:microsoft.com/office/officeart/2016/7/layout/RepeatingBendingProcessNew"/>
    <dgm:cxn modelId="{C9738BCE-B249-4715-B87B-F480BAFE8B8D}" type="presParOf" srcId="{ECDFAAF8-096D-4591-8026-4873E213DD19}" destId="{1EAF0725-E9AB-42B5-BB9D-BA5A5C94864A}" srcOrd="17" destOrd="0" presId="urn:microsoft.com/office/officeart/2016/7/layout/RepeatingBendingProcessNew"/>
    <dgm:cxn modelId="{48926586-31E2-466C-9DB0-B46A2CF5C13D}" type="presParOf" srcId="{1EAF0725-E9AB-42B5-BB9D-BA5A5C94864A}" destId="{CBC23B99-DA30-41B8-A700-8950BB4F8FDB}" srcOrd="0" destOrd="0" presId="urn:microsoft.com/office/officeart/2016/7/layout/RepeatingBendingProcessNew"/>
    <dgm:cxn modelId="{5A447409-949F-488B-89B4-8FABBA9EFD29}" type="presParOf" srcId="{ECDFAAF8-096D-4591-8026-4873E213DD19}" destId="{52DDE358-0E8B-427F-8CB7-7A9F6A915C80}" srcOrd="18" destOrd="0" presId="urn:microsoft.com/office/officeart/2016/7/layout/RepeatingBendingProcessNew"/>
    <dgm:cxn modelId="{0048E4EA-16D3-444A-B627-E8EB60D444A0}" type="presParOf" srcId="{ECDFAAF8-096D-4591-8026-4873E213DD19}" destId="{EDB1311E-B1AA-4B9B-A8C1-F530EA9409A9}" srcOrd="19" destOrd="0" presId="urn:microsoft.com/office/officeart/2016/7/layout/RepeatingBendingProcessNew"/>
    <dgm:cxn modelId="{624297B9-6C69-48E9-982E-3AA375650529}" type="presParOf" srcId="{EDB1311E-B1AA-4B9B-A8C1-F530EA9409A9}" destId="{C2E9E3BD-8014-45CD-B317-C0D206B5BF00}" srcOrd="0" destOrd="0" presId="urn:microsoft.com/office/officeart/2016/7/layout/RepeatingBendingProcessNew"/>
    <dgm:cxn modelId="{1666E724-40D4-4B0A-B39F-619E1EFC167A}" type="presParOf" srcId="{ECDFAAF8-096D-4591-8026-4873E213DD19}" destId="{33B76692-0FFC-47EC-A87F-B49A18F4CF57}" srcOrd="2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9007B4-CFD6-4F15-AECF-24E7C98784CA}"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F26A226F-6120-4A57-9FA2-9A89F2253676}">
      <dgm:prSet/>
      <dgm:spPr/>
      <dgm:t>
        <a:bodyPr/>
        <a:lstStyle/>
        <a:p>
          <a:r>
            <a:rPr lang="en-GB"/>
            <a:t>Grand Corruption</a:t>
          </a:r>
          <a:endParaRPr lang="en-US"/>
        </a:p>
      </dgm:t>
    </dgm:pt>
    <dgm:pt modelId="{AB46A4B0-CA8E-43C9-AAB0-76300CE5823F}" type="parTrans" cxnId="{17C79C11-C62E-4BFA-9892-C5BDBA5686E1}">
      <dgm:prSet/>
      <dgm:spPr/>
      <dgm:t>
        <a:bodyPr/>
        <a:lstStyle/>
        <a:p>
          <a:endParaRPr lang="en-US"/>
        </a:p>
      </dgm:t>
    </dgm:pt>
    <dgm:pt modelId="{41F9009A-AD09-4594-BD8B-F54ADE90A5AD}" type="sibTrans" cxnId="{17C79C11-C62E-4BFA-9892-C5BDBA5686E1}">
      <dgm:prSet/>
      <dgm:spPr/>
      <dgm:t>
        <a:bodyPr/>
        <a:lstStyle/>
        <a:p>
          <a:endParaRPr lang="en-US"/>
        </a:p>
      </dgm:t>
    </dgm:pt>
    <dgm:pt modelId="{EEF41C00-DF28-474C-965F-B1B1C0389F9C}">
      <dgm:prSet/>
      <dgm:spPr/>
      <dgm:t>
        <a:bodyPr/>
        <a:lstStyle/>
        <a:p>
          <a:r>
            <a:rPr lang="en-GB"/>
            <a:t>Influence Peddling</a:t>
          </a:r>
          <a:endParaRPr lang="en-US"/>
        </a:p>
      </dgm:t>
    </dgm:pt>
    <dgm:pt modelId="{5793A1BB-CBD7-488C-8AE0-D7F256953DB5}" type="parTrans" cxnId="{E76FFFB2-AB7B-4E78-8431-59D5E4E171F1}">
      <dgm:prSet/>
      <dgm:spPr/>
      <dgm:t>
        <a:bodyPr/>
        <a:lstStyle/>
        <a:p>
          <a:endParaRPr lang="en-US"/>
        </a:p>
      </dgm:t>
    </dgm:pt>
    <dgm:pt modelId="{78B397DC-6544-4EA6-88DF-1AB5CF16D08D}" type="sibTrans" cxnId="{E76FFFB2-AB7B-4E78-8431-59D5E4E171F1}">
      <dgm:prSet/>
      <dgm:spPr/>
      <dgm:t>
        <a:bodyPr/>
        <a:lstStyle/>
        <a:p>
          <a:endParaRPr lang="en-US"/>
        </a:p>
      </dgm:t>
    </dgm:pt>
    <dgm:pt modelId="{707BC6AF-53F8-40EF-B4D1-328D56BF7643}">
      <dgm:prSet/>
      <dgm:spPr/>
      <dgm:t>
        <a:bodyPr/>
        <a:lstStyle/>
        <a:p>
          <a:r>
            <a:rPr lang="en-GB"/>
            <a:t>State or regulatory Capture</a:t>
          </a:r>
          <a:endParaRPr lang="en-US"/>
        </a:p>
      </dgm:t>
    </dgm:pt>
    <dgm:pt modelId="{FC95193C-B90B-4121-83EA-35998D8ABA41}" type="parTrans" cxnId="{B13A5F22-7EB8-4DAA-B317-311A0AA00D66}">
      <dgm:prSet/>
      <dgm:spPr/>
      <dgm:t>
        <a:bodyPr/>
        <a:lstStyle/>
        <a:p>
          <a:endParaRPr lang="en-US"/>
        </a:p>
      </dgm:t>
    </dgm:pt>
    <dgm:pt modelId="{FF732869-3CE6-4FE1-A1C5-E95F92C64393}" type="sibTrans" cxnId="{B13A5F22-7EB8-4DAA-B317-311A0AA00D66}">
      <dgm:prSet/>
      <dgm:spPr/>
      <dgm:t>
        <a:bodyPr/>
        <a:lstStyle/>
        <a:p>
          <a:endParaRPr lang="en-US"/>
        </a:p>
      </dgm:t>
    </dgm:pt>
    <dgm:pt modelId="{3EC7EB1A-14F3-4925-A073-5E133734F50D}">
      <dgm:prSet/>
      <dgm:spPr/>
      <dgm:t>
        <a:bodyPr/>
        <a:lstStyle/>
        <a:p>
          <a:r>
            <a:rPr lang="en-GB"/>
            <a:t>State – Corporate Corruption </a:t>
          </a:r>
          <a:endParaRPr lang="en-US"/>
        </a:p>
      </dgm:t>
    </dgm:pt>
    <dgm:pt modelId="{A385AEA5-965C-4CD1-BB49-9CA9CD480C0E}" type="parTrans" cxnId="{67A0DBBE-17C7-45A8-99AD-3D3EF90F8703}">
      <dgm:prSet/>
      <dgm:spPr/>
      <dgm:t>
        <a:bodyPr/>
        <a:lstStyle/>
        <a:p>
          <a:endParaRPr lang="en-US"/>
        </a:p>
      </dgm:t>
    </dgm:pt>
    <dgm:pt modelId="{B951D0A3-6F1F-484F-8937-212590E1E27D}" type="sibTrans" cxnId="{67A0DBBE-17C7-45A8-99AD-3D3EF90F8703}">
      <dgm:prSet/>
      <dgm:spPr/>
      <dgm:t>
        <a:bodyPr/>
        <a:lstStyle/>
        <a:p>
          <a:endParaRPr lang="en-US"/>
        </a:p>
      </dgm:t>
    </dgm:pt>
    <dgm:pt modelId="{DEC8283E-6112-41B3-A227-DEA9EC7B69CB}">
      <dgm:prSet/>
      <dgm:spPr/>
      <dgm:t>
        <a:bodyPr/>
        <a:lstStyle/>
        <a:p>
          <a:r>
            <a:rPr lang="en-GB"/>
            <a:t>Corporate  Corruption</a:t>
          </a:r>
          <a:endParaRPr lang="en-US"/>
        </a:p>
      </dgm:t>
    </dgm:pt>
    <dgm:pt modelId="{33429C64-B2EE-4A59-8E43-1B96DA90D0B2}" type="parTrans" cxnId="{E381FB7F-C32B-4F0C-9AFB-551BF202A68D}">
      <dgm:prSet/>
      <dgm:spPr/>
      <dgm:t>
        <a:bodyPr/>
        <a:lstStyle/>
        <a:p>
          <a:endParaRPr lang="en-US"/>
        </a:p>
      </dgm:t>
    </dgm:pt>
    <dgm:pt modelId="{A301A0AD-7070-4F65-A2AC-890DA4CF5D99}" type="sibTrans" cxnId="{E381FB7F-C32B-4F0C-9AFB-551BF202A68D}">
      <dgm:prSet/>
      <dgm:spPr/>
      <dgm:t>
        <a:bodyPr/>
        <a:lstStyle/>
        <a:p>
          <a:endParaRPr lang="en-US"/>
        </a:p>
      </dgm:t>
    </dgm:pt>
    <dgm:pt modelId="{3C3CAE22-AEB0-4839-A8DC-4797CF2B70DC}">
      <dgm:prSet/>
      <dgm:spPr/>
      <dgm:t>
        <a:bodyPr/>
        <a:lstStyle/>
        <a:p>
          <a:r>
            <a:rPr lang="en-GB" dirty="0"/>
            <a:t>Self-Dealing</a:t>
          </a:r>
          <a:endParaRPr lang="en-US" dirty="0"/>
        </a:p>
      </dgm:t>
    </dgm:pt>
    <dgm:pt modelId="{FB76600E-A620-48E8-A506-15119F21F3F9}" type="parTrans" cxnId="{50F76432-CA91-46B5-97C7-D51E61096392}">
      <dgm:prSet/>
      <dgm:spPr/>
      <dgm:t>
        <a:bodyPr/>
        <a:lstStyle/>
        <a:p>
          <a:endParaRPr lang="en-US"/>
        </a:p>
      </dgm:t>
    </dgm:pt>
    <dgm:pt modelId="{2DB7F98A-B7D5-4762-8005-C37C26575C48}" type="sibTrans" cxnId="{50F76432-CA91-46B5-97C7-D51E61096392}">
      <dgm:prSet/>
      <dgm:spPr/>
      <dgm:t>
        <a:bodyPr/>
        <a:lstStyle/>
        <a:p>
          <a:endParaRPr lang="en-US"/>
        </a:p>
      </dgm:t>
    </dgm:pt>
    <dgm:pt modelId="{36780096-7CE5-4ADE-8D08-374F3615B657}" type="pres">
      <dgm:prSet presAssocID="{F89007B4-CFD6-4F15-AECF-24E7C98784CA}" presName="diagram" presStyleCnt="0">
        <dgm:presLayoutVars>
          <dgm:dir/>
          <dgm:resizeHandles val="exact"/>
        </dgm:presLayoutVars>
      </dgm:prSet>
      <dgm:spPr/>
    </dgm:pt>
    <dgm:pt modelId="{8D4E98E6-0FEF-4E64-9DF8-53C4B5880ED4}" type="pres">
      <dgm:prSet presAssocID="{F26A226F-6120-4A57-9FA2-9A89F2253676}" presName="node" presStyleLbl="node1" presStyleIdx="0" presStyleCnt="6">
        <dgm:presLayoutVars>
          <dgm:bulletEnabled val="1"/>
        </dgm:presLayoutVars>
      </dgm:prSet>
      <dgm:spPr/>
    </dgm:pt>
    <dgm:pt modelId="{147274A2-79EF-4866-8AB1-C71714E66A9A}" type="pres">
      <dgm:prSet presAssocID="{41F9009A-AD09-4594-BD8B-F54ADE90A5AD}" presName="sibTrans" presStyleCnt="0"/>
      <dgm:spPr/>
    </dgm:pt>
    <dgm:pt modelId="{884725F1-0A50-49F3-A36B-0E0C83C591DE}" type="pres">
      <dgm:prSet presAssocID="{EEF41C00-DF28-474C-965F-B1B1C0389F9C}" presName="node" presStyleLbl="node1" presStyleIdx="1" presStyleCnt="6">
        <dgm:presLayoutVars>
          <dgm:bulletEnabled val="1"/>
        </dgm:presLayoutVars>
      </dgm:prSet>
      <dgm:spPr/>
    </dgm:pt>
    <dgm:pt modelId="{ABF89891-3E59-44EB-8E6B-EE5FD1696B3F}" type="pres">
      <dgm:prSet presAssocID="{78B397DC-6544-4EA6-88DF-1AB5CF16D08D}" presName="sibTrans" presStyleCnt="0"/>
      <dgm:spPr/>
    </dgm:pt>
    <dgm:pt modelId="{C8F72E5F-7131-4651-988C-881AFE1ACAC7}" type="pres">
      <dgm:prSet presAssocID="{707BC6AF-53F8-40EF-B4D1-328D56BF7643}" presName="node" presStyleLbl="node1" presStyleIdx="2" presStyleCnt="6">
        <dgm:presLayoutVars>
          <dgm:bulletEnabled val="1"/>
        </dgm:presLayoutVars>
      </dgm:prSet>
      <dgm:spPr/>
    </dgm:pt>
    <dgm:pt modelId="{B061FFB0-70E0-4886-925C-1824DA45DBE7}" type="pres">
      <dgm:prSet presAssocID="{FF732869-3CE6-4FE1-A1C5-E95F92C64393}" presName="sibTrans" presStyleCnt="0"/>
      <dgm:spPr/>
    </dgm:pt>
    <dgm:pt modelId="{944DCD43-85A3-4F92-8CBF-F97713AC2F76}" type="pres">
      <dgm:prSet presAssocID="{3EC7EB1A-14F3-4925-A073-5E133734F50D}" presName="node" presStyleLbl="node1" presStyleIdx="3" presStyleCnt="6">
        <dgm:presLayoutVars>
          <dgm:bulletEnabled val="1"/>
        </dgm:presLayoutVars>
      </dgm:prSet>
      <dgm:spPr/>
    </dgm:pt>
    <dgm:pt modelId="{0F4B0BFC-2AFA-4F99-B015-7F693F8BA975}" type="pres">
      <dgm:prSet presAssocID="{B951D0A3-6F1F-484F-8937-212590E1E27D}" presName="sibTrans" presStyleCnt="0"/>
      <dgm:spPr/>
    </dgm:pt>
    <dgm:pt modelId="{86BF9A14-5A26-4B1F-9FAC-C6D51EB8275C}" type="pres">
      <dgm:prSet presAssocID="{DEC8283E-6112-41B3-A227-DEA9EC7B69CB}" presName="node" presStyleLbl="node1" presStyleIdx="4" presStyleCnt="6">
        <dgm:presLayoutVars>
          <dgm:bulletEnabled val="1"/>
        </dgm:presLayoutVars>
      </dgm:prSet>
      <dgm:spPr/>
    </dgm:pt>
    <dgm:pt modelId="{342084CA-311C-4A72-BD6A-524AC46BFFDB}" type="pres">
      <dgm:prSet presAssocID="{A301A0AD-7070-4F65-A2AC-890DA4CF5D99}" presName="sibTrans" presStyleCnt="0"/>
      <dgm:spPr/>
    </dgm:pt>
    <dgm:pt modelId="{3512CB95-5684-4BB0-85D0-51B5FF416F10}" type="pres">
      <dgm:prSet presAssocID="{3C3CAE22-AEB0-4839-A8DC-4797CF2B70DC}" presName="node" presStyleLbl="node1" presStyleIdx="5" presStyleCnt="6">
        <dgm:presLayoutVars>
          <dgm:bulletEnabled val="1"/>
        </dgm:presLayoutVars>
      </dgm:prSet>
      <dgm:spPr/>
    </dgm:pt>
  </dgm:ptLst>
  <dgm:cxnLst>
    <dgm:cxn modelId="{17C79C11-C62E-4BFA-9892-C5BDBA5686E1}" srcId="{F89007B4-CFD6-4F15-AECF-24E7C98784CA}" destId="{F26A226F-6120-4A57-9FA2-9A89F2253676}" srcOrd="0" destOrd="0" parTransId="{AB46A4B0-CA8E-43C9-AAB0-76300CE5823F}" sibTransId="{41F9009A-AD09-4594-BD8B-F54ADE90A5AD}"/>
    <dgm:cxn modelId="{B13A5F22-7EB8-4DAA-B317-311A0AA00D66}" srcId="{F89007B4-CFD6-4F15-AECF-24E7C98784CA}" destId="{707BC6AF-53F8-40EF-B4D1-328D56BF7643}" srcOrd="2" destOrd="0" parTransId="{FC95193C-B90B-4121-83EA-35998D8ABA41}" sibTransId="{FF732869-3CE6-4FE1-A1C5-E95F92C64393}"/>
    <dgm:cxn modelId="{9405C622-D98B-495F-8072-9D183E68B1D1}" type="presOf" srcId="{EEF41C00-DF28-474C-965F-B1B1C0389F9C}" destId="{884725F1-0A50-49F3-A36B-0E0C83C591DE}" srcOrd="0" destOrd="0" presId="urn:microsoft.com/office/officeart/2005/8/layout/default"/>
    <dgm:cxn modelId="{50F76432-CA91-46B5-97C7-D51E61096392}" srcId="{F89007B4-CFD6-4F15-AECF-24E7C98784CA}" destId="{3C3CAE22-AEB0-4839-A8DC-4797CF2B70DC}" srcOrd="5" destOrd="0" parTransId="{FB76600E-A620-48E8-A506-15119F21F3F9}" sibTransId="{2DB7F98A-B7D5-4762-8005-C37C26575C48}"/>
    <dgm:cxn modelId="{BF2E0C61-CF02-41F2-8258-430B177FBD73}" type="presOf" srcId="{F26A226F-6120-4A57-9FA2-9A89F2253676}" destId="{8D4E98E6-0FEF-4E64-9DF8-53C4B5880ED4}" srcOrd="0" destOrd="0" presId="urn:microsoft.com/office/officeart/2005/8/layout/default"/>
    <dgm:cxn modelId="{867EB444-A3C9-42B4-B89B-D9CD2A40AAFF}" type="presOf" srcId="{3EC7EB1A-14F3-4925-A073-5E133734F50D}" destId="{944DCD43-85A3-4F92-8CBF-F97713AC2F76}" srcOrd="0" destOrd="0" presId="urn:microsoft.com/office/officeart/2005/8/layout/default"/>
    <dgm:cxn modelId="{EA3D1856-0FC9-48D8-A83A-DA8011C5F7A8}" type="presOf" srcId="{DEC8283E-6112-41B3-A227-DEA9EC7B69CB}" destId="{86BF9A14-5A26-4B1F-9FAC-C6D51EB8275C}" srcOrd="0" destOrd="0" presId="urn:microsoft.com/office/officeart/2005/8/layout/default"/>
    <dgm:cxn modelId="{E381FB7F-C32B-4F0C-9AFB-551BF202A68D}" srcId="{F89007B4-CFD6-4F15-AECF-24E7C98784CA}" destId="{DEC8283E-6112-41B3-A227-DEA9EC7B69CB}" srcOrd="4" destOrd="0" parTransId="{33429C64-B2EE-4A59-8E43-1B96DA90D0B2}" sibTransId="{A301A0AD-7070-4F65-A2AC-890DA4CF5D99}"/>
    <dgm:cxn modelId="{1A62659D-7FBA-426E-A8FB-4F574C7F0F9B}" type="presOf" srcId="{707BC6AF-53F8-40EF-B4D1-328D56BF7643}" destId="{C8F72E5F-7131-4651-988C-881AFE1ACAC7}" srcOrd="0" destOrd="0" presId="urn:microsoft.com/office/officeart/2005/8/layout/default"/>
    <dgm:cxn modelId="{E76FFFB2-AB7B-4E78-8431-59D5E4E171F1}" srcId="{F89007B4-CFD6-4F15-AECF-24E7C98784CA}" destId="{EEF41C00-DF28-474C-965F-B1B1C0389F9C}" srcOrd="1" destOrd="0" parTransId="{5793A1BB-CBD7-488C-8AE0-D7F256953DB5}" sibTransId="{78B397DC-6544-4EA6-88DF-1AB5CF16D08D}"/>
    <dgm:cxn modelId="{67A0DBBE-17C7-45A8-99AD-3D3EF90F8703}" srcId="{F89007B4-CFD6-4F15-AECF-24E7C98784CA}" destId="{3EC7EB1A-14F3-4925-A073-5E133734F50D}" srcOrd="3" destOrd="0" parTransId="{A385AEA5-965C-4CD1-BB49-9CA9CD480C0E}" sibTransId="{B951D0A3-6F1F-484F-8937-212590E1E27D}"/>
    <dgm:cxn modelId="{F09DD5C1-8F49-4314-A54D-C777B5DCC0FF}" type="presOf" srcId="{F89007B4-CFD6-4F15-AECF-24E7C98784CA}" destId="{36780096-7CE5-4ADE-8D08-374F3615B657}" srcOrd="0" destOrd="0" presId="urn:microsoft.com/office/officeart/2005/8/layout/default"/>
    <dgm:cxn modelId="{68F512DB-C812-4562-93E9-AA860A311323}" type="presOf" srcId="{3C3CAE22-AEB0-4839-A8DC-4797CF2B70DC}" destId="{3512CB95-5684-4BB0-85D0-51B5FF416F10}" srcOrd="0" destOrd="0" presId="urn:microsoft.com/office/officeart/2005/8/layout/default"/>
    <dgm:cxn modelId="{583E9814-2189-4B8B-A194-4F4B3C8DE15B}" type="presParOf" srcId="{36780096-7CE5-4ADE-8D08-374F3615B657}" destId="{8D4E98E6-0FEF-4E64-9DF8-53C4B5880ED4}" srcOrd="0" destOrd="0" presId="urn:microsoft.com/office/officeart/2005/8/layout/default"/>
    <dgm:cxn modelId="{4237052A-D42B-4AF1-9E58-29D15B9C9831}" type="presParOf" srcId="{36780096-7CE5-4ADE-8D08-374F3615B657}" destId="{147274A2-79EF-4866-8AB1-C71714E66A9A}" srcOrd="1" destOrd="0" presId="urn:microsoft.com/office/officeart/2005/8/layout/default"/>
    <dgm:cxn modelId="{58681B50-B3C7-4AAC-851E-7470D0BF7902}" type="presParOf" srcId="{36780096-7CE5-4ADE-8D08-374F3615B657}" destId="{884725F1-0A50-49F3-A36B-0E0C83C591DE}" srcOrd="2" destOrd="0" presId="urn:microsoft.com/office/officeart/2005/8/layout/default"/>
    <dgm:cxn modelId="{8FB83B3C-ED81-4473-AF52-064F32E91181}" type="presParOf" srcId="{36780096-7CE5-4ADE-8D08-374F3615B657}" destId="{ABF89891-3E59-44EB-8E6B-EE5FD1696B3F}" srcOrd="3" destOrd="0" presId="urn:microsoft.com/office/officeart/2005/8/layout/default"/>
    <dgm:cxn modelId="{3EB5FE65-8A3E-40BC-B90E-1B2BA563A96A}" type="presParOf" srcId="{36780096-7CE5-4ADE-8D08-374F3615B657}" destId="{C8F72E5F-7131-4651-988C-881AFE1ACAC7}" srcOrd="4" destOrd="0" presId="urn:microsoft.com/office/officeart/2005/8/layout/default"/>
    <dgm:cxn modelId="{7C346D22-0531-4208-9099-243F4B26F75D}" type="presParOf" srcId="{36780096-7CE5-4ADE-8D08-374F3615B657}" destId="{B061FFB0-70E0-4886-925C-1824DA45DBE7}" srcOrd="5" destOrd="0" presId="urn:microsoft.com/office/officeart/2005/8/layout/default"/>
    <dgm:cxn modelId="{1FABD397-B2D2-41BD-9201-3793DFDBBD81}" type="presParOf" srcId="{36780096-7CE5-4ADE-8D08-374F3615B657}" destId="{944DCD43-85A3-4F92-8CBF-F97713AC2F76}" srcOrd="6" destOrd="0" presId="urn:microsoft.com/office/officeart/2005/8/layout/default"/>
    <dgm:cxn modelId="{011A010F-C4A3-4F77-9E25-6CC4B680D983}" type="presParOf" srcId="{36780096-7CE5-4ADE-8D08-374F3615B657}" destId="{0F4B0BFC-2AFA-4F99-B015-7F693F8BA975}" srcOrd="7" destOrd="0" presId="urn:microsoft.com/office/officeart/2005/8/layout/default"/>
    <dgm:cxn modelId="{19D5D30A-51EB-400F-AC4E-8D2743783761}" type="presParOf" srcId="{36780096-7CE5-4ADE-8D08-374F3615B657}" destId="{86BF9A14-5A26-4B1F-9FAC-C6D51EB8275C}" srcOrd="8" destOrd="0" presId="urn:microsoft.com/office/officeart/2005/8/layout/default"/>
    <dgm:cxn modelId="{A2758D32-7D9C-4529-B188-F5EFEAE99F49}" type="presParOf" srcId="{36780096-7CE5-4ADE-8D08-374F3615B657}" destId="{342084CA-311C-4A72-BD6A-524AC46BFFDB}" srcOrd="9" destOrd="0" presId="urn:microsoft.com/office/officeart/2005/8/layout/default"/>
    <dgm:cxn modelId="{C187B23D-23A1-4151-813F-40736EA51D52}" type="presParOf" srcId="{36780096-7CE5-4ADE-8D08-374F3615B657}" destId="{3512CB95-5684-4BB0-85D0-51B5FF416F1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537202-1B8A-4A03-89F2-C8193B24D73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4714420-ABA5-40C1-910F-2883E66E4569}">
      <dgm:prSet/>
      <dgm:spPr/>
      <dgm:t>
        <a:bodyPr/>
        <a:lstStyle/>
        <a:p>
          <a:r>
            <a:rPr lang="en-GB"/>
            <a:t>Nationwide Protests against alleged corruption of ruling PSD Party </a:t>
          </a:r>
          <a:endParaRPr lang="en-US"/>
        </a:p>
      </dgm:t>
    </dgm:pt>
    <dgm:pt modelId="{8F891524-7139-40D5-9376-1B64252B70ED}" type="parTrans" cxnId="{727ECB35-AA27-4066-9639-C1C7B8075AAB}">
      <dgm:prSet/>
      <dgm:spPr/>
      <dgm:t>
        <a:bodyPr/>
        <a:lstStyle/>
        <a:p>
          <a:endParaRPr lang="en-US"/>
        </a:p>
      </dgm:t>
    </dgm:pt>
    <dgm:pt modelId="{D26623AB-3B59-4588-BFB7-C8A55DF718DC}" type="sibTrans" cxnId="{727ECB35-AA27-4066-9639-C1C7B8075AAB}">
      <dgm:prSet/>
      <dgm:spPr/>
      <dgm:t>
        <a:bodyPr/>
        <a:lstStyle/>
        <a:p>
          <a:endParaRPr lang="en-US"/>
        </a:p>
      </dgm:t>
    </dgm:pt>
    <dgm:pt modelId="{63F878B2-FD31-40D5-B71C-CD4476433CC3}">
      <dgm:prSet/>
      <dgm:spPr/>
      <dgm:t>
        <a:bodyPr/>
        <a:lstStyle/>
        <a:p>
          <a:r>
            <a:rPr lang="en-GB"/>
            <a:t>2015 Investigations launched into political corruption</a:t>
          </a:r>
          <a:endParaRPr lang="en-US"/>
        </a:p>
      </dgm:t>
    </dgm:pt>
    <dgm:pt modelId="{9CBE4D65-B4E0-4C38-A5F9-0BC2C4F0E419}" type="parTrans" cxnId="{DB7A6D4C-4889-4CE8-8F0E-F403ABF9AB2B}">
      <dgm:prSet/>
      <dgm:spPr/>
      <dgm:t>
        <a:bodyPr/>
        <a:lstStyle/>
        <a:p>
          <a:endParaRPr lang="en-US"/>
        </a:p>
      </dgm:t>
    </dgm:pt>
    <dgm:pt modelId="{2163DF37-A9B8-4EFE-8239-32EE9D42638C}" type="sibTrans" cxnId="{DB7A6D4C-4889-4CE8-8F0E-F403ABF9AB2B}">
      <dgm:prSet/>
      <dgm:spPr/>
      <dgm:t>
        <a:bodyPr/>
        <a:lstStyle/>
        <a:p>
          <a:endParaRPr lang="en-US"/>
        </a:p>
      </dgm:t>
    </dgm:pt>
    <dgm:pt modelId="{E15272A1-6553-476E-8620-56798B3438AA}">
      <dgm:prSet/>
      <dgm:spPr/>
      <dgm:t>
        <a:bodyPr/>
        <a:lstStyle/>
        <a:p>
          <a:r>
            <a:rPr lang="en-GB"/>
            <a:t>2017 Decree passed to free politicians and officials jailed for corruption</a:t>
          </a:r>
          <a:endParaRPr lang="en-US"/>
        </a:p>
      </dgm:t>
    </dgm:pt>
    <dgm:pt modelId="{59CBC05F-B475-48D6-976E-98147CB71B06}" type="parTrans" cxnId="{8E312AC5-EFBA-4F36-900B-D178FEFC5149}">
      <dgm:prSet/>
      <dgm:spPr/>
      <dgm:t>
        <a:bodyPr/>
        <a:lstStyle/>
        <a:p>
          <a:endParaRPr lang="en-US"/>
        </a:p>
      </dgm:t>
    </dgm:pt>
    <dgm:pt modelId="{6080F938-5B29-4FC9-8720-8A9CEBEDC752}" type="sibTrans" cxnId="{8E312AC5-EFBA-4F36-900B-D178FEFC5149}">
      <dgm:prSet/>
      <dgm:spPr/>
      <dgm:t>
        <a:bodyPr/>
        <a:lstStyle/>
        <a:p>
          <a:endParaRPr lang="en-US"/>
        </a:p>
      </dgm:t>
    </dgm:pt>
    <dgm:pt modelId="{306F4B6A-CB12-466B-996D-8353F045CC84}">
      <dgm:prSet/>
      <dgm:spPr/>
      <dgm:t>
        <a:bodyPr/>
        <a:lstStyle/>
        <a:p>
          <a:r>
            <a:rPr lang="en-GB"/>
            <a:t>2018 President Iohannis sacks the anti corruption Prosecutor who was leading investigations into local and national politicians</a:t>
          </a:r>
          <a:endParaRPr lang="en-US"/>
        </a:p>
      </dgm:t>
    </dgm:pt>
    <dgm:pt modelId="{88635713-4474-43E7-85F2-22A27CCF3906}" type="parTrans" cxnId="{3C06B9B0-699A-4074-81D1-5F90D0FDA903}">
      <dgm:prSet/>
      <dgm:spPr/>
      <dgm:t>
        <a:bodyPr/>
        <a:lstStyle/>
        <a:p>
          <a:endParaRPr lang="en-US"/>
        </a:p>
      </dgm:t>
    </dgm:pt>
    <dgm:pt modelId="{452A2EB9-0118-4A20-8CBF-E4724566B9D9}" type="sibTrans" cxnId="{3C06B9B0-699A-4074-81D1-5F90D0FDA903}">
      <dgm:prSet/>
      <dgm:spPr/>
      <dgm:t>
        <a:bodyPr/>
        <a:lstStyle/>
        <a:p>
          <a:endParaRPr lang="en-US"/>
        </a:p>
      </dgm:t>
    </dgm:pt>
    <dgm:pt modelId="{3112C535-6D02-46CD-B276-D58295D078BD}">
      <dgm:prSet/>
      <dgm:spPr/>
      <dgm:t>
        <a:bodyPr/>
        <a:lstStyle/>
        <a:p>
          <a:r>
            <a:rPr lang="en-GB"/>
            <a:t>Sparks riots and protests in cities across Romania</a:t>
          </a:r>
          <a:endParaRPr lang="en-US"/>
        </a:p>
      </dgm:t>
    </dgm:pt>
    <dgm:pt modelId="{18B0974E-5B47-42AD-9A8E-E2B4B9246A23}" type="parTrans" cxnId="{E1FF7D27-001B-4246-BE4F-BDAA8612DABC}">
      <dgm:prSet/>
      <dgm:spPr/>
      <dgm:t>
        <a:bodyPr/>
        <a:lstStyle/>
        <a:p>
          <a:endParaRPr lang="en-US"/>
        </a:p>
      </dgm:t>
    </dgm:pt>
    <dgm:pt modelId="{3EDFA7FF-A39A-4FE7-BAA3-F5F688CA976B}" type="sibTrans" cxnId="{E1FF7D27-001B-4246-BE4F-BDAA8612DABC}">
      <dgm:prSet/>
      <dgm:spPr/>
      <dgm:t>
        <a:bodyPr/>
        <a:lstStyle/>
        <a:p>
          <a:endParaRPr lang="en-US"/>
        </a:p>
      </dgm:t>
    </dgm:pt>
    <dgm:pt modelId="{3B193141-F1FE-4DDE-B1D5-1F3713FEBFB2}" type="pres">
      <dgm:prSet presAssocID="{16537202-1B8A-4A03-89F2-C8193B24D734}" presName="diagram" presStyleCnt="0">
        <dgm:presLayoutVars>
          <dgm:dir/>
          <dgm:resizeHandles val="exact"/>
        </dgm:presLayoutVars>
      </dgm:prSet>
      <dgm:spPr/>
    </dgm:pt>
    <dgm:pt modelId="{90AD0B80-9FF2-481F-BB85-2F13675A1F93}" type="pres">
      <dgm:prSet presAssocID="{94714420-ABA5-40C1-910F-2883E66E4569}" presName="node" presStyleLbl="node1" presStyleIdx="0" presStyleCnt="5">
        <dgm:presLayoutVars>
          <dgm:bulletEnabled val="1"/>
        </dgm:presLayoutVars>
      </dgm:prSet>
      <dgm:spPr/>
    </dgm:pt>
    <dgm:pt modelId="{AA85B908-EBF9-4ADA-BCE0-B5777BB5A9AB}" type="pres">
      <dgm:prSet presAssocID="{D26623AB-3B59-4588-BFB7-C8A55DF718DC}" presName="sibTrans" presStyleCnt="0"/>
      <dgm:spPr/>
    </dgm:pt>
    <dgm:pt modelId="{1F23A6FC-183B-4079-9557-51DDE179BBAB}" type="pres">
      <dgm:prSet presAssocID="{63F878B2-FD31-40D5-B71C-CD4476433CC3}" presName="node" presStyleLbl="node1" presStyleIdx="1" presStyleCnt="5">
        <dgm:presLayoutVars>
          <dgm:bulletEnabled val="1"/>
        </dgm:presLayoutVars>
      </dgm:prSet>
      <dgm:spPr/>
    </dgm:pt>
    <dgm:pt modelId="{BEFB6BBA-C287-4042-8200-93DCEED89896}" type="pres">
      <dgm:prSet presAssocID="{2163DF37-A9B8-4EFE-8239-32EE9D42638C}" presName="sibTrans" presStyleCnt="0"/>
      <dgm:spPr/>
    </dgm:pt>
    <dgm:pt modelId="{0F18120D-F26A-488F-B0BF-88267B9EB7CE}" type="pres">
      <dgm:prSet presAssocID="{E15272A1-6553-476E-8620-56798B3438AA}" presName="node" presStyleLbl="node1" presStyleIdx="2" presStyleCnt="5">
        <dgm:presLayoutVars>
          <dgm:bulletEnabled val="1"/>
        </dgm:presLayoutVars>
      </dgm:prSet>
      <dgm:spPr/>
    </dgm:pt>
    <dgm:pt modelId="{8613CEC5-4F08-4A75-99F9-A742F8FB5289}" type="pres">
      <dgm:prSet presAssocID="{6080F938-5B29-4FC9-8720-8A9CEBEDC752}" presName="sibTrans" presStyleCnt="0"/>
      <dgm:spPr/>
    </dgm:pt>
    <dgm:pt modelId="{7E70E4BA-EF52-4F31-9B3D-AD98B5F995D6}" type="pres">
      <dgm:prSet presAssocID="{306F4B6A-CB12-466B-996D-8353F045CC84}" presName="node" presStyleLbl="node1" presStyleIdx="3" presStyleCnt="5">
        <dgm:presLayoutVars>
          <dgm:bulletEnabled val="1"/>
        </dgm:presLayoutVars>
      </dgm:prSet>
      <dgm:spPr/>
    </dgm:pt>
    <dgm:pt modelId="{072D498C-291F-4833-9A3C-3DEF09DD0867}" type="pres">
      <dgm:prSet presAssocID="{452A2EB9-0118-4A20-8CBF-E4724566B9D9}" presName="sibTrans" presStyleCnt="0"/>
      <dgm:spPr/>
    </dgm:pt>
    <dgm:pt modelId="{0F85BA69-E552-4624-966C-322C84AD4D20}" type="pres">
      <dgm:prSet presAssocID="{3112C535-6D02-46CD-B276-D58295D078BD}" presName="node" presStyleLbl="node1" presStyleIdx="4" presStyleCnt="5">
        <dgm:presLayoutVars>
          <dgm:bulletEnabled val="1"/>
        </dgm:presLayoutVars>
      </dgm:prSet>
      <dgm:spPr/>
    </dgm:pt>
  </dgm:ptLst>
  <dgm:cxnLst>
    <dgm:cxn modelId="{DD8D7721-3191-4270-8F10-2A4F033A559E}" type="presOf" srcId="{63F878B2-FD31-40D5-B71C-CD4476433CC3}" destId="{1F23A6FC-183B-4079-9557-51DDE179BBAB}" srcOrd="0" destOrd="0" presId="urn:microsoft.com/office/officeart/2005/8/layout/default"/>
    <dgm:cxn modelId="{E1FF7D27-001B-4246-BE4F-BDAA8612DABC}" srcId="{16537202-1B8A-4A03-89F2-C8193B24D734}" destId="{3112C535-6D02-46CD-B276-D58295D078BD}" srcOrd="4" destOrd="0" parTransId="{18B0974E-5B47-42AD-9A8E-E2B4B9246A23}" sibTransId="{3EDFA7FF-A39A-4FE7-BAA3-F5F688CA976B}"/>
    <dgm:cxn modelId="{AD29C031-A984-45A7-AF6B-12132B129F67}" type="presOf" srcId="{306F4B6A-CB12-466B-996D-8353F045CC84}" destId="{7E70E4BA-EF52-4F31-9B3D-AD98B5F995D6}" srcOrd="0" destOrd="0" presId="urn:microsoft.com/office/officeart/2005/8/layout/default"/>
    <dgm:cxn modelId="{727ECB35-AA27-4066-9639-C1C7B8075AAB}" srcId="{16537202-1B8A-4A03-89F2-C8193B24D734}" destId="{94714420-ABA5-40C1-910F-2883E66E4569}" srcOrd="0" destOrd="0" parTransId="{8F891524-7139-40D5-9376-1B64252B70ED}" sibTransId="{D26623AB-3B59-4588-BFB7-C8A55DF718DC}"/>
    <dgm:cxn modelId="{DB7A6D4C-4889-4CE8-8F0E-F403ABF9AB2B}" srcId="{16537202-1B8A-4A03-89F2-C8193B24D734}" destId="{63F878B2-FD31-40D5-B71C-CD4476433CC3}" srcOrd="1" destOrd="0" parTransId="{9CBE4D65-B4E0-4C38-A5F9-0BC2C4F0E419}" sibTransId="{2163DF37-A9B8-4EFE-8239-32EE9D42638C}"/>
    <dgm:cxn modelId="{C9D1424D-0C99-4317-9B93-318191E0F01E}" type="presOf" srcId="{16537202-1B8A-4A03-89F2-C8193B24D734}" destId="{3B193141-F1FE-4DDE-B1D5-1F3713FEBFB2}" srcOrd="0" destOrd="0" presId="urn:microsoft.com/office/officeart/2005/8/layout/default"/>
    <dgm:cxn modelId="{5E0B1F97-9A4D-461E-998D-23F44A05426D}" type="presOf" srcId="{3112C535-6D02-46CD-B276-D58295D078BD}" destId="{0F85BA69-E552-4624-966C-322C84AD4D20}" srcOrd="0" destOrd="0" presId="urn:microsoft.com/office/officeart/2005/8/layout/default"/>
    <dgm:cxn modelId="{3C06B9B0-699A-4074-81D1-5F90D0FDA903}" srcId="{16537202-1B8A-4A03-89F2-C8193B24D734}" destId="{306F4B6A-CB12-466B-996D-8353F045CC84}" srcOrd="3" destOrd="0" parTransId="{88635713-4474-43E7-85F2-22A27CCF3906}" sibTransId="{452A2EB9-0118-4A20-8CBF-E4724566B9D9}"/>
    <dgm:cxn modelId="{8E312AC5-EFBA-4F36-900B-D178FEFC5149}" srcId="{16537202-1B8A-4A03-89F2-C8193B24D734}" destId="{E15272A1-6553-476E-8620-56798B3438AA}" srcOrd="2" destOrd="0" parTransId="{59CBC05F-B475-48D6-976E-98147CB71B06}" sibTransId="{6080F938-5B29-4FC9-8720-8A9CEBEDC752}"/>
    <dgm:cxn modelId="{B62378D1-BF12-42F2-99C6-727A6753783C}" type="presOf" srcId="{E15272A1-6553-476E-8620-56798B3438AA}" destId="{0F18120D-F26A-488F-B0BF-88267B9EB7CE}" srcOrd="0" destOrd="0" presId="urn:microsoft.com/office/officeart/2005/8/layout/default"/>
    <dgm:cxn modelId="{C4FFEDFF-C388-446F-8AA8-A08AB2CE3E2A}" type="presOf" srcId="{94714420-ABA5-40C1-910F-2883E66E4569}" destId="{90AD0B80-9FF2-481F-BB85-2F13675A1F93}" srcOrd="0" destOrd="0" presId="urn:microsoft.com/office/officeart/2005/8/layout/default"/>
    <dgm:cxn modelId="{A429560F-C25A-47C9-B5DF-FEE45FCF9FA0}" type="presParOf" srcId="{3B193141-F1FE-4DDE-B1D5-1F3713FEBFB2}" destId="{90AD0B80-9FF2-481F-BB85-2F13675A1F93}" srcOrd="0" destOrd="0" presId="urn:microsoft.com/office/officeart/2005/8/layout/default"/>
    <dgm:cxn modelId="{3D539C9D-4C4C-499B-858B-12C9D498682C}" type="presParOf" srcId="{3B193141-F1FE-4DDE-B1D5-1F3713FEBFB2}" destId="{AA85B908-EBF9-4ADA-BCE0-B5777BB5A9AB}" srcOrd="1" destOrd="0" presId="urn:microsoft.com/office/officeart/2005/8/layout/default"/>
    <dgm:cxn modelId="{A1DCD37D-7044-4BA2-8F55-F7A48E0C1BF3}" type="presParOf" srcId="{3B193141-F1FE-4DDE-B1D5-1F3713FEBFB2}" destId="{1F23A6FC-183B-4079-9557-51DDE179BBAB}" srcOrd="2" destOrd="0" presId="urn:microsoft.com/office/officeart/2005/8/layout/default"/>
    <dgm:cxn modelId="{C3391D48-F145-4B19-A42D-BE37EA4DE3EC}" type="presParOf" srcId="{3B193141-F1FE-4DDE-B1D5-1F3713FEBFB2}" destId="{BEFB6BBA-C287-4042-8200-93DCEED89896}" srcOrd="3" destOrd="0" presId="urn:microsoft.com/office/officeart/2005/8/layout/default"/>
    <dgm:cxn modelId="{089945B4-34AA-4AB7-AD7E-108E5659380C}" type="presParOf" srcId="{3B193141-F1FE-4DDE-B1D5-1F3713FEBFB2}" destId="{0F18120D-F26A-488F-B0BF-88267B9EB7CE}" srcOrd="4" destOrd="0" presId="urn:microsoft.com/office/officeart/2005/8/layout/default"/>
    <dgm:cxn modelId="{3B83FF44-DE95-4069-8ED8-1EAAD28FBC92}" type="presParOf" srcId="{3B193141-F1FE-4DDE-B1D5-1F3713FEBFB2}" destId="{8613CEC5-4F08-4A75-99F9-A742F8FB5289}" srcOrd="5" destOrd="0" presId="urn:microsoft.com/office/officeart/2005/8/layout/default"/>
    <dgm:cxn modelId="{04291225-5AE4-476F-BDDE-90888D77C71D}" type="presParOf" srcId="{3B193141-F1FE-4DDE-B1D5-1F3713FEBFB2}" destId="{7E70E4BA-EF52-4F31-9B3D-AD98B5F995D6}" srcOrd="6" destOrd="0" presId="urn:microsoft.com/office/officeart/2005/8/layout/default"/>
    <dgm:cxn modelId="{ABA7B7DC-3E51-4547-9885-CAB6493CE0F3}" type="presParOf" srcId="{3B193141-F1FE-4DDE-B1D5-1F3713FEBFB2}" destId="{072D498C-291F-4833-9A3C-3DEF09DD0867}" srcOrd="7" destOrd="0" presId="urn:microsoft.com/office/officeart/2005/8/layout/default"/>
    <dgm:cxn modelId="{F3378D4D-1841-4B18-B6FD-91EA38DE0599}" type="presParOf" srcId="{3B193141-F1FE-4DDE-B1D5-1F3713FEBFB2}" destId="{0F85BA69-E552-4624-966C-322C84AD4D2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1E4A27-C3A8-4BD9-A79B-47FE56B5402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A10538E-8854-476A-AE11-51C5F3C68320}">
      <dgm:prSet/>
      <dgm:spPr/>
      <dgm:t>
        <a:bodyPr/>
        <a:lstStyle/>
        <a:p>
          <a:r>
            <a:rPr lang="en-GB"/>
            <a:t>Government Ombudsman Thuli Madonsela has alleged state capture of the Zuma Government and its institutions by the Gupta brothers. </a:t>
          </a:r>
          <a:endParaRPr lang="en-US"/>
        </a:p>
      </dgm:t>
    </dgm:pt>
    <dgm:pt modelId="{E747AF90-0FAF-4A40-BCC6-B71636E74E65}" type="parTrans" cxnId="{644ABC15-3F19-4A70-9487-460CEC523AA0}">
      <dgm:prSet/>
      <dgm:spPr/>
      <dgm:t>
        <a:bodyPr/>
        <a:lstStyle/>
        <a:p>
          <a:endParaRPr lang="en-US"/>
        </a:p>
      </dgm:t>
    </dgm:pt>
    <dgm:pt modelId="{2E2D060C-B3DB-4A76-A085-EEE8F4E0A2A1}" type="sibTrans" cxnId="{644ABC15-3F19-4A70-9487-460CEC523AA0}">
      <dgm:prSet/>
      <dgm:spPr/>
      <dgm:t>
        <a:bodyPr/>
        <a:lstStyle/>
        <a:p>
          <a:endParaRPr lang="en-US"/>
        </a:p>
      </dgm:t>
    </dgm:pt>
    <dgm:pt modelId="{8895767F-512B-47D7-B55E-4D36D6E81C05}">
      <dgm:prSet/>
      <dgm:spPr/>
      <dgm:t>
        <a:bodyPr/>
        <a:lstStyle/>
        <a:p>
          <a:r>
            <a:rPr lang="en-GB"/>
            <a:t>Ajay Gupta allegedly offered Mr Zuma’s son the post of Finance Minister along with a bribe- indicating that he, made such decisions</a:t>
          </a:r>
          <a:endParaRPr lang="en-US"/>
        </a:p>
      </dgm:t>
    </dgm:pt>
    <dgm:pt modelId="{67345990-5318-4FD6-BE2D-3D579126330E}" type="parTrans" cxnId="{CBABF2B4-7B04-448D-B6A2-587656A3226C}">
      <dgm:prSet/>
      <dgm:spPr/>
      <dgm:t>
        <a:bodyPr/>
        <a:lstStyle/>
        <a:p>
          <a:endParaRPr lang="en-US"/>
        </a:p>
      </dgm:t>
    </dgm:pt>
    <dgm:pt modelId="{E9B0821D-6576-48ED-8560-E7100402650A}" type="sibTrans" cxnId="{CBABF2B4-7B04-448D-B6A2-587656A3226C}">
      <dgm:prSet/>
      <dgm:spPr/>
      <dgm:t>
        <a:bodyPr/>
        <a:lstStyle/>
        <a:p>
          <a:endParaRPr lang="en-US"/>
        </a:p>
      </dgm:t>
    </dgm:pt>
    <dgm:pt modelId="{B688786D-FBD6-4557-8E6D-6F956FF22BA8}">
      <dgm:prSet/>
      <dgm:spPr/>
      <dgm:t>
        <a:bodyPr/>
        <a:lstStyle/>
        <a:p>
          <a:r>
            <a:rPr lang="en-GB"/>
            <a:t>Gupta businesses were allegedly connected with beneficial regulatory changes, such as the deregulation of the mining sector, and German software company SAP paid $6.6 million in “commissions” to Gupta owned companies to secure South African state contracts</a:t>
          </a:r>
          <a:endParaRPr lang="en-US"/>
        </a:p>
      </dgm:t>
    </dgm:pt>
    <dgm:pt modelId="{5B0D25A6-DF7A-4FEF-A45A-54071628B46E}" type="parTrans" cxnId="{F416EC6C-1C9F-4A48-82DC-42CF490BEB57}">
      <dgm:prSet/>
      <dgm:spPr/>
      <dgm:t>
        <a:bodyPr/>
        <a:lstStyle/>
        <a:p>
          <a:endParaRPr lang="en-US"/>
        </a:p>
      </dgm:t>
    </dgm:pt>
    <dgm:pt modelId="{CF6DBDCF-8A44-4309-8512-D630DD1462FF}" type="sibTrans" cxnId="{F416EC6C-1C9F-4A48-82DC-42CF490BEB57}">
      <dgm:prSet/>
      <dgm:spPr/>
      <dgm:t>
        <a:bodyPr/>
        <a:lstStyle/>
        <a:p>
          <a:endParaRPr lang="en-US"/>
        </a:p>
      </dgm:t>
    </dgm:pt>
    <dgm:pt modelId="{F12AC6FF-0E4F-450D-B56D-33302F1896B2}">
      <dgm:prSet/>
      <dgm:spPr/>
      <dgm:t>
        <a:bodyPr/>
        <a:lstStyle/>
        <a:p>
          <a:r>
            <a:rPr lang="en-GB"/>
            <a:t>$8 million was stated to have been diverted from a development grant, to a Gupta offshore company “Gateway” and then passed back to the South African “Linkway Trading”. This funded a lavish Gupta family wedding costing $2.8 million.</a:t>
          </a:r>
          <a:endParaRPr lang="en-US"/>
        </a:p>
      </dgm:t>
    </dgm:pt>
    <dgm:pt modelId="{363C7837-996D-43CE-A6F5-2EC8B17A779D}" type="parTrans" cxnId="{51289644-8DB5-4263-B007-B41ADBC986B9}">
      <dgm:prSet/>
      <dgm:spPr/>
      <dgm:t>
        <a:bodyPr/>
        <a:lstStyle/>
        <a:p>
          <a:endParaRPr lang="en-US"/>
        </a:p>
      </dgm:t>
    </dgm:pt>
    <dgm:pt modelId="{2B1D29FC-D31F-4562-AFC3-4D7F1E2FF2BC}" type="sibTrans" cxnId="{51289644-8DB5-4263-B007-B41ADBC986B9}">
      <dgm:prSet/>
      <dgm:spPr/>
      <dgm:t>
        <a:bodyPr/>
        <a:lstStyle/>
        <a:p>
          <a:endParaRPr lang="en-US"/>
        </a:p>
      </dgm:t>
    </dgm:pt>
    <dgm:pt modelId="{05C22A4E-9236-400D-BF7E-1C31B29E64CF}">
      <dgm:prSet/>
      <dgm:spPr/>
      <dgm:t>
        <a:bodyPr/>
        <a:lstStyle/>
        <a:p>
          <a:r>
            <a:rPr lang="en-GB"/>
            <a:t>This transaction was written off  as a business expense by the auditors KPMG</a:t>
          </a:r>
          <a:endParaRPr lang="en-US"/>
        </a:p>
      </dgm:t>
    </dgm:pt>
    <dgm:pt modelId="{7A94A25F-43D2-446D-8786-301E9F668583}" type="parTrans" cxnId="{7783B4FE-5BC7-4527-BFCF-EC340C034B3A}">
      <dgm:prSet/>
      <dgm:spPr/>
      <dgm:t>
        <a:bodyPr/>
        <a:lstStyle/>
        <a:p>
          <a:endParaRPr lang="en-US"/>
        </a:p>
      </dgm:t>
    </dgm:pt>
    <dgm:pt modelId="{2AE21ECC-6A2C-4752-BA4B-31B0719E9E8B}" type="sibTrans" cxnId="{7783B4FE-5BC7-4527-BFCF-EC340C034B3A}">
      <dgm:prSet/>
      <dgm:spPr/>
      <dgm:t>
        <a:bodyPr/>
        <a:lstStyle/>
        <a:p>
          <a:endParaRPr lang="en-US"/>
        </a:p>
      </dgm:t>
    </dgm:pt>
    <dgm:pt modelId="{5FDA23E3-2FDF-40F0-ABEC-BB4EE38CD6F7}">
      <dgm:prSet/>
      <dgm:spPr/>
      <dgm:t>
        <a:bodyPr/>
        <a:lstStyle/>
        <a:p>
          <a:r>
            <a:rPr lang="en-GB"/>
            <a:t>McKinsey were awarded a 1 billion Rand consultancy  contract with state energy supplier Eskom, along with Trillian, a Gupta  controlled company. When the deal fell apart 6 months later,  564 million Rand was paid to Trillian, as a kickback. </a:t>
          </a:r>
          <a:endParaRPr lang="en-US"/>
        </a:p>
      </dgm:t>
    </dgm:pt>
    <dgm:pt modelId="{F0FF8896-CFBE-4B41-8801-AB923BF3524F}" type="parTrans" cxnId="{50763709-8484-475B-ABF2-0F19216E1FC1}">
      <dgm:prSet/>
      <dgm:spPr/>
      <dgm:t>
        <a:bodyPr/>
        <a:lstStyle/>
        <a:p>
          <a:endParaRPr lang="en-US"/>
        </a:p>
      </dgm:t>
    </dgm:pt>
    <dgm:pt modelId="{131F92E0-1519-417C-9167-B5762997AB13}" type="sibTrans" cxnId="{50763709-8484-475B-ABF2-0F19216E1FC1}">
      <dgm:prSet/>
      <dgm:spPr/>
      <dgm:t>
        <a:bodyPr/>
        <a:lstStyle/>
        <a:p>
          <a:endParaRPr lang="en-US"/>
        </a:p>
      </dgm:t>
    </dgm:pt>
    <dgm:pt modelId="{E282B7E5-EBCE-460F-BA07-53467A80D31A}" type="pres">
      <dgm:prSet presAssocID="{D91E4A27-C3A8-4BD9-A79B-47FE56B54024}" presName="linear" presStyleCnt="0">
        <dgm:presLayoutVars>
          <dgm:animLvl val="lvl"/>
          <dgm:resizeHandles val="exact"/>
        </dgm:presLayoutVars>
      </dgm:prSet>
      <dgm:spPr/>
    </dgm:pt>
    <dgm:pt modelId="{9B27B56E-D6E9-4934-BD5B-7AB6B6DB2FFB}" type="pres">
      <dgm:prSet presAssocID="{8A10538E-8854-476A-AE11-51C5F3C68320}" presName="parentText" presStyleLbl="node1" presStyleIdx="0" presStyleCnt="6">
        <dgm:presLayoutVars>
          <dgm:chMax val="0"/>
          <dgm:bulletEnabled val="1"/>
        </dgm:presLayoutVars>
      </dgm:prSet>
      <dgm:spPr/>
    </dgm:pt>
    <dgm:pt modelId="{A91825EB-F266-484C-9618-59297AAAE37F}" type="pres">
      <dgm:prSet presAssocID="{2E2D060C-B3DB-4A76-A085-EEE8F4E0A2A1}" presName="spacer" presStyleCnt="0"/>
      <dgm:spPr/>
    </dgm:pt>
    <dgm:pt modelId="{A2600956-C4F5-4182-8E04-5C1DF022F941}" type="pres">
      <dgm:prSet presAssocID="{8895767F-512B-47D7-B55E-4D36D6E81C05}" presName="parentText" presStyleLbl="node1" presStyleIdx="1" presStyleCnt="6">
        <dgm:presLayoutVars>
          <dgm:chMax val="0"/>
          <dgm:bulletEnabled val="1"/>
        </dgm:presLayoutVars>
      </dgm:prSet>
      <dgm:spPr/>
    </dgm:pt>
    <dgm:pt modelId="{ABDC3664-91B1-4062-BA6C-DDA6E03980B9}" type="pres">
      <dgm:prSet presAssocID="{E9B0821D-6576-48ED-8560-E7100402650A}" presName="spacer" presStyleCnt="0"/>
      <dgm:spPr/>
    </dgm:pt>
    <dgm:pt modelId="{BA686BEA-CE2A-436D-96A6-E3729F34E154}" type="pres">
      <dgm:prSet presAssocID="{B688786D-FBD6-4557-8E6D-6F956FF22BA8}" presName="parentText" presStyleLbl="node1" presStyleIdx="2" presStyleCnt="6">
        <dgm:presLayoutVars>
          <dgm:chMax val="0"/>
          <dgm:bulletEnabled val="1"/>
        </dgm:presLayoutVars>
      </dgm:prSet>
      <dgm:spPr/>
    </dgm:pt>
    <dgm:pt modelId="{D625299F-9437-43AB-A082-7D3A1FC41776}" type="pres">
      <dgm:prSet presAssocID="{CF6DBDCF-8A44-4309-8512-D630DD1462FF}" presName="spacer" presStyleCnt="0"/>
      <dgm:spPr/>
    </dgm:pt>
    <dgm:pt modelId="{939714FA-40ED-484F-980B-6A380CFCBD55}" type="pres">
      <dgm:prSet presAssocID="{F12AC6FF-0E4F-450D-B56D-33302F1896B2}" presName="parentText" presStyleLbl="node1" presStyleIdx="3" presStyleCnt="6">
        <dgm:presLayoutVars>
          <dgm:chMax val="0"/>
          <dgm:bulletEnabled val="1"/>
        </dgm:presLayoutVars>
      </dgm:prSet>
      <dgm:spPr/>
    </dgm:pt>
    <dgm:pt modelId="{C7145C81-0FCA-4016-80D6-616ADBF5E453}" type="pres">
      <dgm:prSet presAssocID="{2B1D29FC-D31F-4562-AFC3-4D7F1E2FF2BC}" presName="spacer" presStyleCnt="0"/>
      <dgm:spPr/>
    </dgm:pt>
    <dgm:pt modelId="{3B510A98-3A79-421C-9C6D-97DC28284D14}" type="pres">
      <dgm:prSet presAssocID="{05C22A4E-9236-400D-BF7E-1C31B29E64CF}" presName="parentText" presStyleLbl="node1" presStyleIdx="4" presStyleCnt="6">
        <dgm:presLayoutVars>
          <dgm:chMax val="0"/>
          <dgm:bulletEnabled val="1"/>
        </dgm:presLayoutVars>
      </dgm:prSet>
      <dgm:spPr/>
    </dgm:pt>
    <dgm:pt modelId="{7CD49BE3-6F33-476C-A375-D0D727D60A87}" type="pres">
      <dgm:prSet presAssocID="{2AE21ECC-6A2C-4752-BA4B-31B0719E9E8B}" presName="spacer" presStyleCnt="0"/>
      <dgm:spPr/>
    </dgm:pt>
    <dgm:pt modelId="{839D13D6-E4FE-45E4-82B6-E1857FAAC27D}" type="pres">
      <dgm:prSet presAssocID="{5FDA23E3-2FDF-40F0-ABEC-BB4EE38CD6F7}" presName="parentText" presStyleLbl="node1" presStyleIdx="5" presStyleCnt="6">
        <dgm:presLayoutVars>
          <dgm:chMax val="0"/>
          <dgm:bulletEnabled val="1"/>
        </dgm:presLayoutVars>
      </dgm:prSet>
      <dgm:spPr/>
    </dgm:pt>
  </dgm:ptLst>
  <dgm:cxnLst>
    <dgm:cxn modelId="{50763709-8484-475B-ABF2-0F19216E1FC1}" srcId="{D91E4A27-C3A8-4BD9-A79B-47FE56B54024}" destId="{5FDA23E3-2FDF-40F0-ABEC-BB4EE38CD6F7}" srcOrd="5" destOrd="0" parTransId="{F0FF8896-CFBE-4B41-8801-AB923BF3524F}" sibTransId="{131F92E0-1519-417C-9167-B5762997AB13}"/>
    <dgm:cxn modelId="{AE3AF10A-FB10-4ABD-92D4-D1C7B4778E93}" type="presOf" srcId="{F12AC6FF-0E4F-450D-B56D-33302F1896B2}" destId="{939714FA-40ED-484F-980B-6A380CFCBD55}" srcOrd="0" destOrd="0" presId="urn:microsoft.com/office/officeart/2005/8/layout/vList2"/>
    <dgm:cxn modelId="{8745C312-5A95-4EBB-9D54-6ED3BD193B41}" type="presOf" srcId="{B688786D-FBD6-4557-8E6D-6F956FF22BA8}" destId="{BA686BEA-CE2A-436D-96A6-E3729F34E154}" srcOrd="0" destOrd="0" presId="urn:microsoft.com/office/officeart/2005/8/layout/vList2"/>
    <dgm:cxn modelId="{644ABC15-3F19-4A70-9487-460CEC523AA0}" srcId="{D91E4A27-C3A8-4BD9-A79B-47FE56B54024}" destId="{8A10538E-8854-476A-AE11-51C5F3C68320}" srcOrd="0" destOrd="0" parTransId="{E747AF90-0FAF-4A40-BCC6-B71636E74E65}" sibTransId="{2E2D060C-B3DB-4A76-A085-EEE8F4E0A2A1}"/>
    <dgm:cxn modelId="{66780A5D-4F33-46CC-BA4B-363CF1E9ECB5}" type="presOf" srcId="{5FDA23E3-2FDF-40F0-ABEC-BB4EE38CD6F7}" destId="{839D13D6-E4FE-45E4-82B6-E1857FAAC27D}" srcOrd="0" destOrd="0" presId="urn:microsoft.com/office/officeart/2005/8/layout/vList2"/>
    <dgm:cxn modelId="{0BA0B841-080D-4F39-80DA-682B5271A418}" type="presOf" srcId="{05C22A4E-9236-400D-BF7E-1C31B29E64CF}" destId="{3B510A98-3A79-421C-9C6D-97DC28284D14}" srcOrd="0" destOrd="0" presId="urn:microsoft.com/office/officeart/2005/8/layout/vList2"/>
    <dgm:cxn modelId="{51289644-8DB5-4263-B007-B41ADBC986B9}" srcId="{D91E4A27-C3A8-4BD9-A79B-47FE56B54024}" destId="{F12AC6FF-0E4F-450D-B56D-33302F1896B2}" srcOrd="3" destOrd="0" parTransId="{363C7837-996D-43CE-A6F5-2EC8B17A779D}" sibTransId="{2B1D29FC-D31F-4562-AFC3-4D7F1E2FF2BC}"/>
    <dgm:cxn modelId="{F416EC6C-1C9F-4A48-82DC-42CF490BEB57}" srcId="{D91E4A27-C3A8-4BD9-A79B-47FE56B54024}" destId="{B688786D-FBD6-4557-8E6D-6F956FF22BA8}" srcOrd="2" destOrd="0" parTransId="{5B0D25A6-DF7A-4FEF-A45A-54071628B46E}" sibTransId="{CF6DBDCF-8A44-4309-8512-D630DD1462FF}"/>
    <dgm:cxn modelId="{87CF8890-6A0A-44BF-B94B-800AB670F1D9}" type="presOf" srcId="{D91E4A27-C3A8-4BD9-A79B-47FE56B54024}" destId="{E282B7E5-EBCE-460F-BA07-53467A80D31A}" srcOrd="0" destOrd="0" presId="urn:microsoft.com/office/officeart/2005/8/layout/vList2"/>
    <dgm:cxn modelId="{8A14789C-7629-48EE-A173-D11ED9B1B33E}" type="presOf" srcId="{8895767F-512B-47D7-B55E-4D36D6E81C05}" destId="{A2600956-C4F5-4182-8E04-5C1DF022F941}" srcOrd="0" destOrd="0" presId="urn:microsoft.com/office/officeart/2005/8/layout/vList2"/>
    <dgm:cxn modelId="{CBABF2B4-7B04-448D-B6A2-587656A3226C}" srcId="{D91E4A27-C3A8-4BD9-A79B-47FE56B54024}" destId="{8895767F-512B-47D7-B55E-4D36D6E81C05}" srcOrd="1" destOrd="0" parTransId="{67345990-5318-4FD6-BE2D-3D579126330E}" sibTransId="{E9B0821D-6576-48ED-8560-E7100402650A}"/>
    <dgm:cxn modelId="{C06A18BE-D555-4AAF-A2AD-1F1C7B5BE45C}" type="presOf" srcId="{8A10538E-8854-476A-AE11-51C5F3C68320}" destId="{9B27B56E-D6E9-4934-BD5B-7AB6B6DB2FFB}" srcOrd="0" destOrd="0" presId="urn:microsoft.com/office/officeart/2005/8/layout/vList2"/>
    <dgm:cxn modelId="{7783B4FE-5BC7-4527-BFCF-EC340C034B3A}" srcId="{D91E4A27-C3A8-4BD9-A79B-47FE56B54024}" destId="{05C22A4E-9236-400D-BF7E-1C31B29E64CF}" srcOrd="4" destOrd="0" parTransId="{7A94A25F-43D2-446D-8786-301E9F668583}" sibTransId="{2AE21ECC-6A2C-4752-BA4B-31B0719E9E8B}"/>
    <dgm:cxn modelId="{F35B3802-89C2-405C-94D6-E2787CBCF0A3}" type="presParOf" srcId="{E282B7E5-EBCE-460F-BA07-53467A80D31A}" destId="{9B27B56E-D6E9-4934-BD5B-7AB6B6DB2FFB}" srcOrd="0" destOrd="0" presId="urn:microsoft.com/office/officeart/2005/8/layout/vList2"/>
    <dgm:cxn modelId="{6BB38CCA-9508-43AA-B71E-BFB89E2B2DD2}" type="presParOf" srcId="{E282B7E5-EBCE-460F-BA07-53467A80D31A}" destId="{A91825EB-F266-484C-9618-59297AAAE37F}" srcOrd="1" destOrd="0" presId="urn:microsoft.com/office/officeart/2005/8/layout/vList2"/>
    <dgm:cxn modelId="{1356188C-80B3-479F-B9EA-5BE935C303A0}" type="presParOf" srcId="{E282B7E5-EBCE-460F-BA07-53467A80D31A}" destId="{A2600956-C4F5-4182-8E04-5C1DF022F941}" srcOrd="2" destOrd="0" presId="urn:microsoft.com/office/officeart/2005/8/layout/vList2"/>
    <dgm:cxn modelId="{8671A6F3-5079-429E-B342-351732C78214}" type="presParOf" srcId="{E282B7E5-EBCE-460F-BA07-53467A80D31A}" destId="{ABDC3664-91B1-4062-BA6C-DDA6E03980B9}" srcOrd="3" destOrd="0" presId="urn:microsoft.com/office/officeart/2005/8/layout/vList2"/>
    <dgm:cxn modelId="{FE8E09D3-DE86-42C9-9626-CD0136FFEB4D}" type="presParOf" srcId="{E282B7E5-EBCE-460F-BA07-53467A80D31A}" destId="{BA686BEA-CE2A-436D-96A6-E3729F34E154}" srcOrd="4" destOrd="0" presId="urn:microsoft.com/office/officeart/2005/8/layout/vList2"/>
    <dgm:cxn modelId="{A4B22C15-ABD1-48DD-9D3D-3A6B09DF4181}" type="presParOf" srcId="{E282B7E5-EBCE-460F-BA07-53467A80D31A}" destId="{D625299F-9437-43AB-A082-7D3A1FC41776}" srcOrd="5" destOrd="0" presId="urn:microsoft.com/office/officeart/2005/8/layout/vList2"/>
    <dgm:cxn modelId="{1738AEFF-92E0-4DA4-BB56-9EB5EAFD8A79}" type="presParOf" srcId="{E282B7E5-EBCE-460F-BA07-53467A80D31A}" destId="{939714FA-40ED-484F-980B-6A380CFCBD55}" srcOrd="6" destOrd="0" presId="urn:microsoft.com/office/officeart/2005/8/layout/vList2"/>
    <dgm:cxn modelId="{525B83FF-734F-4258-94B9-E5E21342F339}" type="presParOf" srcId="{E282B7E5-EBCE-460F-BA07-53467A80D31A}" destId="{C7145C81-0FCA-4016-80D6-616ADBF5E453}" srcOrd="7" destOrd="0" presId="urn:microsoft.com/office/officeart/2005/8/layout/vList2"/>
    <dgm:cxn modelId="{5EEB8CA0-907E-4F65-9318-109404A41223}" type="presParOf" srcId="{E282B7E5-EBCE-460F-BA07-53467A80D31A}" destId="{3B510A98-3A79-421C-9C6D-97DC28284D14}" srcOrd="8" destOrd="0" presId="urn:microsoft.com/office/officeart/2005/8/layout/vList2"/>
    <dgm:cxn modelId="{1A18467E-286C-43A5-B854-3B4D2DC7460E}" type="presParOf" srcId="{E282B7E5-EBCE-460F-BA07-53467A80D31A}" destId="{7CD49BE3-6F33-476C-A375-D0D727D60A87}" srcOrd="9" destOrd="0" presId="urn:microsoft.com/office/officeart/2005/8/layout/vList2"/>
    <dgm:cxn modelId="{4B740ED5-A6DA-4D05-A1E4-C34BBF808F68}" type="presParOf" srcId="{E282B7E5-EBCE-460F-BA07-53467A80D31A}" destId="{839D13D6-E4FE-45E4-82B6-E1857FAAC27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3E61F9-BA5C-4B96-B7AE-5C2E139EEE6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75C21CB-2062-4EF8-837C-8C6DAF24DAAB}">
      <dgm:prSet/>
      <dgm:spPr/>
      <dgm:t>
        <a:bodyPr/>
        <a:lstStyle/>
        <a:p>
          <a:r>
            <a:rPr lang="en-GB"/>
            <a:t>Under-regulation and under-performance of regulatory agencies contribute massively to Corruption</a:t>
          </a:r>
          <a:endParaRPr lang="en-US"/>
        </a:p>
      </dgm:t>
    </dgm:pt>
    <dgm:pt modelId="{FE725236-C247-4DDF-B0EF-B3C140F6E560}" type="parTrans" cxnId="{AD7117CB-56A2-4EFC-902F-E7678A68CBA5}">
      <dgm:prSet/>
      <dgm:spPr/>
      <dgm:t>
        <a:bodyPr/>
        <a:lstStyle/>
        <a:p>
          <a:endParaRPr lang="en-US"/>
        </a:p>
      </dgm:t>
    </dgm:pt>
    <dgm:pt modelId="{C940EFEB-5F47-4E51-96E9-6547D3C1BFA5}" type="sibTrans" cxnId="{AD7117CB-56A2-4EFC-902F-E7678A68CBA5}">
      <dgm:prSet/>
      <dgm:spPr/>
      <dgm:t>
        <a:bodyPr/>
        <a:lstStyle/>
        <a:p>
          <a:endParaRPr lang="en-US"/>
        </a:p>
      </dgm:t>
    </dgm:pt>
    <dgm:pt modelId="{1EC9F5B7-9811-4346-A8C3-73F7729CFD3C}">
      <dgm:prSet/>
      <dgm:spPr/>
      <dgm:t>
        <a:bodyPr/>
        <a:lstStyle/>
        <a:p>
          <a:r>
            <a:rPr lang="en-GB"/>
            <a:t>In some cases regulators may be so influenced by the sectors they regulate as to be effectively controlled by them</a:t>
          </a:r>
          <a:endParaRPr lang="en-US"/>
        </a:p>
      </dgm:t>
    </dgm:pt>
    <dgm:pt modelId="{27912B71-F2D3-4CB3-8937-A34C224334FF}" type="parTrans" cxnId="{E9D24267-5D2C-4CBC-BE45-6D4C5E148722}">
      <dgm:prSet/>
      <dgm:spPr/>
      <dgm:t>
        <a:bodyPr/>
        <a:lstStyle/>
        <a:p>
          <a:endParaRPr lang="en-US"/>
        </a:p>
      </dgm:t>
    </dgm:pt>
    <dgm:pt modelId="{DC37A3FF-0D18-4589-A6F3-848222BFF3F4}" type="sibTrans" cxnId="{E9D24267-5D2C-4CBC-BE45-6D4C5E148722}">
      <dgm:prSet/>
      <dgm:spPr/>
      <dgm:t>
        <a:bodyPr/>
        <a:lstStyle/>
        <a:p>
          <a:endParaRPr lang="en-US"/>
        </a:p>
      </dgm:t>
    </dgm:pt>
    <dgm:pt modelId="{9D7B7D96-EE55-4FB3-955F-C8920D861539}">
      <dgm:prSet/>
      <dgm:spPr/>
      <dgm:t>
        <a:bodyPr/>
        <a:lstStyle/>
        <a:p>
          <a:r>
            <a:rPr lang="en-GB"/>
            <a:t>Regulators are often funded by the sector the regulate not the state</a:t>
          </a:r>
          <a:endParaRPr lang="en-US"/>
        </a:p>
      </dgm:t>
    </dgm:pt>
    <dgm:pt modelId="{B24A2EB2-1BD6-4212-8909-21CC4DE75C15}" type="parTrans" cxnId="{9A31E9AF-D68A-4DAC-82C1-FAD6D56856B9}">
      <dgm:prSet/>
      <dgm:spPr/>
      <dgm:t>
        <a:bodyPr/>
        <a:lstStyle/>
        <a:p>
          <a:endParaRPr lang="en-US"/>
        </a:p>
      </dgm:t>
    </dgm:pt>
    <dgm:pt modelId="{F652BFB6-C29D-45B8-9A3D-E2E705DB4405}" type="sibTrans" cxnId="{9A31E9AF-D68A-4DAC-82C1-FAD6D56856B9}">
      <dgm:prSet/>
      <dgm:spPr/>
      <dgm:t>
        <a:bodyPr/>
        <a:lstStyle/>
        <a:p>
          <a:endParaRPr lang="en-US"/>
        </a:p>
      </dgm:t>
    </dgm:pt>
    <dgm:pt modelId="{68E9154D-F741-4EB2-AAE6-9858A2A41639}">
      <dgm:prSet/>
      <dgm:spPr/>
      <dgm:t>
        <a:bodyPr/>
        <a:lstStyle/>
        <a:p>
          <a:r>
            <a:rPr lang="en-GB"/>
            <a:t>For example, in the UK the Financial Conduct Authority which polices the conduct of the banking sector – is funded by the banking sector.</a:t>
          </a:r>
          <a:endParaRPr lang="en-US"/>
        </a:p>
      </dgm:t>
    </dgm:pt>
    <dgm:pt modelId="{2F1459CB-25E7-42C9-816B-7F417EADBDAE}" type="parTrans" cxnId="{A666000B-FB83-4C6B-9BBA-88D4E38D5626}">
      <dgm:prSet/>
      <dgm:spPr/>
      <dgm:t>
        <a:bodyPr/>
        <a:lstStyle/>
        <a:p>
          <a:endParaRPr lang="en-US"/>
        </a:p>
      </dgm:t>
    </dgm:pt>
    <dgm:pt modelId="{7EDA06D0-2C2C-4A1B-AE89-1C6208F4148D}" type="sibTrans" cxnId="{A666000B-FB83-4C6B-9BBA-88D4E38D5626}">
      <dgm:prSet/>
      <dgm:spPr/>
      <dgm:t>
        <a:bodyPr/>
        <a:lstStyle/>
        <a:p>
          <a:endParaRPr lang="en-US"/>
        </a:p>
      </dgm:t>
    </dgm:pt>
    <dgm:pt modelId="{D275CF62-62BB-4C2E-9F6A-8680EBAB1173}">
      <dgm:prSet/>
      <dgm:spPr/>
      <dgm:t>
        <a:bodyPr/>
        <a:lstStyle/>
        <a:p>
          <a:r>
            <a:rPr lang="en-GB"/>
            <a:t>There may be a “Revolving door” in operation – where Senior figures create or influence legislation and then return to work in the sector they were regulating</a:t>
          </a:r>
          <a:endParaRPr lang="en-US"/>
        </a:p>
      </dgm:t>
    </dgm:pt>
    <dgm:pt modelId="{60F841A6-A038-4A48-BFE9-F833FF74D929}" type="parTrans" cxnId="{03164245-66EA-40E4-B905-B4BB3F5656CE}">
      <dgm:prSet/>
      <dgm:spPr/>
      <dgm:t>
        <a:bodyPr/>
        <a:lstStyle/>
        <a:p>
          <a:endParaRPr lang="en-US"/>
        </a:p>
      </dgm:t>
    </dgm:pt>
    <dgm:pt modelId="{A650D399-2510-44F3-BB38-2DAAD9CED4C3}" type="sibTrans" cxnId="{03164245-66EA-40E4-B905-B4BB3F5656CE}">
      <dgm:prSet/>
      <dgm:spPr/>
      <dgm:t>
        <a:bodyPr/>
        <a:lstStyle/>
        <a:p>
          <a:endParaRPr lang="en-US"/>
        </a:p>
      </dgm:t>
    </dgm:pt>
    <dgm:pt modelId="{1683E73C-EAA2-4477-8E23-024CB9776A44}" type="pres">
      <dgm:prSet presAssocID="{243E61F9-BA5C-4B96-B7AE-5C2E139EEE64}" presName="linear" presStyleCnt="0">
        <dgm:presLayoutVars>
          <dgm:animLvl val="lvl"/>
          <dgm:resizeHandles val="exact"/>
        </dgm:presLayoutVars>
      </dgm:prSet>
      <dgm:spPr/>
    </dgm:pt>
    <dgm:pt modelId="{B16E6F37-F617-4156-B9E3-FED03A10F04D}" type="pres">
      <dgm:prSet presAssocID="{975C21CB-2062-4EF8-837C-8C6DAF24DAAB}" presName="parentText" presStyleLbl="node1" presStyleIdx="0" presStyleCnt="5">
        <dgm:presLayoutVars>
          <dgm:chMax val="0"/>
          <dgm:bulletEnabled val="1"/>
        </dgm:presLayoutVars>
      </dgm:prSet>
      <dgm:spPr/>
    </dgm:pt>
    <dgm:pt modelId="{04E20A56-B7AE-4DD7-9106-7240632112E4}" type="pres">
      <dgm:prSet presAssocID="{C940EFEB-5F47-4E51-96E9-6547D3C1BFA5}" presName="spacer" presStyleCnt="0"/>
      <dgm:spPr/>
    </dgm:pt>
    <dgm:pt modelId="{002B30F0-1B49-4D5C-8E00-307B799ABCB4}" type="pres">
      <dgm:prSet presAssocID="{1EC9F5B7-9811-4346-A8C3-73F7729CFD3C}" presName="parentText" presStyleLbl="node1" presStyleIdx="1" presStyleCnt="5">
        <dgm:presLayoutVars>
          <dgm:chMax val="0"/>
          <dgm:bulletEnabled val="1"/>
        </dgm:presLayoutVars>
      </dgm:prSet>
      <dgm:spPr/>
    </dgm:pt>
    <dgm:pt modelId="{9A3017D0-E96F-4784-8812-40B8020FAD10}" type="pres">
      <dgm:prSet presAssocID="{DC37A3FF-0D18-4589-A6F3-848222BFF3F4}" presName="spacer" presStyleCnt="0"/>
      <dgm:spPr/>
    </dgm:pt>
    <dgm:pt modelId="{199797B2-F290-4E6A-BE3D-26C0AB6AB74F}" type="pres">
      <dgm:prSet presAssocID="{9D7B7D96-EE55-4FB3-955F-C8920D861539}" presName="parentText" presStyleLbl="node1" presStyleIdx="2" presStyleCnt="5">
        <dgm:presLayoutVars>
          <dgm:chMax val="0"/>
          <dgm:bulletEnabled val="1"/>
        </dgm:presLayoutVars>
      </dgm:prSet>
      <dgm:spPr/>
    </dgm:pt>
    <dgm:pt modelId="{4BEFA526-6634-43E2-B8E5-7293B02191CE}" type="pres">
      <dgm:prSet presAssocID="{F652BFB6-C29D-45B8-9A3D-E2E705DB4405}" presName="spacer" presStyleCnt="0"/>
      <dgm:spPr/>
    </dgm:pt>
    <dgm:pt modelId="{F4B93CAE-3AD6-4397-B0F7-05BB942FEA60}" type="pres">
      <dgm:prSet presAssocID="{68E9154D-F741-4EB2-AAE6-9858A2A41639}" presName="parentText" presStyleLbl="node1" presStyleIdx="3" presStyleCnt="5">
        <dgm:presLayoutVars>
          <dgm:chMax val="0"/>
          <dgm:bulletEnabled val="1"/>
        </dgm:presLayoutVars>
      </dgm:prSet>
      <dgm:spPr/>
    </dgm:pt>
    <dgm:pt modelId="{FFECE314-E8E1-4E9D-81EF-B2892E3AF3A8}" type="pres">
      <dgm:prSet presAssocID="{7EDA06D0-2C2C-4A1B-AE89-1C6208F4148D}" presName="spacer" presStyleCnt="0"/>
      <dgm:spPr/>
    </dgm:pt>
    <dgm:pt modelId="{DBE4D9D0-0B97-478B-BFCF-3B378D7EFF94}" type="pres">
      <dgm:prSet presAssocID="{D275CF62-62BB-4C2E-9F6A-8680EBAB1173}" presName="parentText" presStyleLbl="node1" presStyleIdx="4" presStyleCnt="5">
        <dgm:presLayoutVars>
          <dgm:chMax val="0"/>
          <dgm:bulletEnabled val="1"/>
        </dgm:presLayoutVars>
      </dgm:prSet>
      <dgm:spPr/>
    </dgm:pt>
  </dgm:ptLst>
  <dgm:cxnLst>
    <dgm:cxn modelId="{A666000B-FB83-4C6B-9BBA-88D4E38D5626}" srcId="{243E61F9-BA5C-4B96-B7AE-5C2E139EEE64}" destId="{68E9154D-F741-4EB2-AAE6-9858A2A41639}" srcOrd="3" destOrd="0" parTransId="{2F1459CB-25E7-42C9-816B-7F417EADBDAE}" sibTransId="{7EDA06D0-2C2C-4A1B-AE89-1C6208F4148D}"/>
    <dgm:cxn modelId="{CFD96D64-5954-43B1-BCEC-A5EF6E1BD48C}" type="presOf" srcId="{1EC9F5B7-9811-4346-A8C3-73F7729CFD3C}" destId="{002B30F0-1B49-4D5C-8E00-307B799ABCB4}" srcOrd="0" destOrd="0" presId="urn:microsoft.com/office/officeart/2005/8/layout/vList2"/>
    <dgm:cxn modelId="{03164245-66EA-40E4-B905-B4BB3F5656CE}" srcId="{243E61F9-BA5C-4B96-B7AE-5C2E139EEE64}" destId="{D275CF62-62BB-4C2E-9F6A-8680EBAB1173}" srcOrd="4" destOrd="0" parTransId="{60F841A6-A038-4A48-BFE9-F833FF74D929}" sibTransId="{A650D399-2510-44F3-BB38-2DAAD9CED4C3}"/>
    <dgm:cxn modelId="{E9D24267-5D2C-4CBC-BE45-6D4C5E148722}" srcId="{243E61F9-BA5C-4B96-B7AE-5C2E139EEE64}" destId="{1EC9F5B7-9811-4346-A8C3-73F7729CFD3C}" srcOrd="1" destOrd="0" parTransId="{27912B71-F2D3-4CB3-8937-A34C224334FF}" sibTransId="{DC37A3FF-0D18-4589-A6F3-848222BFF3F4}"/>
    <dgm:cxn modelId="{2C78376D-3D5D-43DB-90C9-6B7CF46989F5}" type="presOf" srcId="{9D7B7D96-EE55-4FB3-955F-C8920D861539}" destId="{199797B2-F290-4E6A-BE3D-26C0AB6AB74F}" srcOrd="0" destOrd="0" presId="urn:microsoft.com/office/officeart/2005/8/layout/vList2"/>
    <dgm:cxn modelId="{11B5A980-99EF-4A23-8E23-DE1C64F28D9D}" type="presOf" srcId="{975C21CB-2062-4EF8-837C-8C6DAF24DAAB}" destId="{B16E6F37-F617-4156-B9E3-FED03A10F04D}" srcOrd="0" destOrd="0" presId="urn:microsoft.com/office/officeart/2005/8/layout/vList2"/>
    <dgm:cxn modelId="{01C8CF91-9C99-45E6-A973-BC52FAD4846A}" type="presOf" srcId="{D275CF62-62BB-4C2E-9F6A-8680EBAB1173}" destId="{DBE4D9D0-0B97-478B-BFCF-3B378D7EFF94}" srcOrd="0" destOrd="0" presId="urn:microsoft.com/office/officeart/2005/8/layout/vList2"/>
    <dgm:cxn modelId="{9A31E9AF-D68A-4DAC-82C1-FAD6D56856B9}" srcId="{243E61F9-BA5C-4B96-B7AE-5C2E139EEE64}" destId="{9D7B7D96-EE55-4FB3-955F-C8920D861539}" srcOrd="2" destOrd="0" parTransId="{B24A2EB2-1BD6-4212-8909-21CC4DE75C15}" sibTransId="{F652BFB6-C29D-45B8-9A3D-E2E705DB4405}"/>
    <dgm:cxn modelId="{10207BB9-C17A-462F-B84D-0ED06278B26B}" type="presOf" srcId="{68E9154D-F741-4EB2-AAE6-9858A2A41639}" destId="{F4B93CAE-3AD6-4397-B0F7-05BB942FEA60}" srcOrd="0" destOrd="0" presId="urn:microsoft.com/office/officeart/2005/8/layout/vList2"/>
    <dgm:cxn modelId="{AD7117CB-56A2-4EFC-902F-E7678A68CBA5}" srcId="{243E61F9-BA5C-4B96-B7AE-5C2E139EEE64}" destId="{975C21CB-2062-4EF8-837C-8C6DAF24DAAB}" srcOrd="0" destOrd="0" parTransId="{FE725236-C247-4DDF-B0EF-B3C140F6E560}" sibTransId="{C940EFEB-5F47-4E51-96E9-6547D3C1BFA5}"/>
    <dgm:cxn modelId="{C89293CD-4CCD-457A-B360-9A0C9B40DFA9}" type="presOf" srcId="{243E61F9-BA5C-4B96-B7AE-5C2E139EEE64}" destId="{1683E73C-EAA2-4477-8E23-024CB9776A44}" srcOrd="0" destOrd="0" presId="urn:microsoft.com/office/officeart/2005/8/layout/vList2"/>
    <dgm:cxn modelId="{D10AAAB5-560B-4045-BC27-3F09F8C4E87E}" type="presParOf" srcId="{1683E73C-EAA2-4477-8E23-024CB9776A44}" destId="{B16E6F37-F617-4156-B9E3-FED03A10F04D}" srcOrd="0" destOrd="0" presId="urn:microsoft.com/office/officeart/2005/8/layout/vList2"/>
    <dgm:cxn modelId="{DFFB068E-5ADE-427C-B8E7-6EE79E46A881}" type="presParOf" srcId="{1683E73C-EAA2-4477-8E23-024CB9776A44}" destId="{04E20A56-B7AE-4DD7-9106-7240632112E4}" srcOrd="1" destOrd="0" presId="urn:microsoft.com/office/officeart/2005/8/layout/vList2"/>
    <dgm:cxn modelId="{8834C9F9-23BE-4E11-99BC-3615C57221B8}" type="presParOf" srcId="{1683E73C-EAA2-4477-8E23-024CB9776A44}" destId="{002B30F0-1B49-4D5C-8E00-307B799ABCB4}" srcOrd="2" destOrd="0" presId="urn:microsoft.com/office/officeart/2005/8/layout/vList2"/>
    <dgm:cxn modelId="{21D8E117-C47C-46DC-91C5-E856B39C1148}" type="presParOf" srcId="{1683E73C-EAA2-4477-8E23-024CB9776A44}" destId="{9A3017D0-E96F-4784-8812-40B8020FAD10}" srcOrd="3" destOrd="0" presId="urn:microsoft.com/office/officeart/2005/8/layout/vList2"/>
    <dgm:cxn modelId="{B6465A12-1048-4D44-A7BC-80B5D4034912}" type="presParOf" srcId="{1683E73C-EAA2-4477-8E23-024CB9776A44}" destId="{199797B2-F290-4E6A-BE3D-26C0AB6AB74F}" srcOrd="4" destOrd="0" presId="urn:microsoft.com/office/officeart/2005/8/layout/vList2"/>
    <dgm:cxn modelId="{AB9831A7-B2B4-4ED6-A01C-2400E6F9C45A}" type="presParOf" srcId="{1683E73C-EAA2-4477-8E23-024CB9776A44}" destId="{4BEFA526-6634-43E2-B8E5-7293B02191CE}" srcOrd="5" destOrd="0" presId="urn:microsoft.com/office/officeart/2005/8/layout/vList2"/>
    <dgm:cxn modelId="{9B15BDDB-EFBD-412D-B692-0EEE8C5CC0BA}" type="presParOf" srcId="{1683E73C-EAA2-4477-8E23-024CB9776A44}" destId="{F4B93CAE-3AD6-4397-B0F7-05BB942FEA60}" srcOrd="6" destOrd="0" presId="urn:microsoft.com/office/officeart/2005/8/layout/vList2"/>
    <dgm:cxn modelId="{FE1A7CC6-156E-4A65-BA48-CFAC3D7F6C76}" type="presParOf" srcId="{1683E73C-EAA2-4477-8E23-024CB9776A44}" destId="{FFECE314-E8E1-4E9D-81EF-B2892E3AF3A8}" srcOrd="7" destOrd="0" presId="urn:microsoft.com/office/officeart/2005/8/layout/vList2"/>
    <dgm:cxn modelId="{EC4DE18C-1F6D-40F0-84F2-F6DB0187A843}" type="presParOf" srcId="{1683E73C-EAA2-4477-8E23-024CB9776A44}" destId="{DBE4D9D0-0B97-478B-BFCF-3B378D7EFF9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80B892-90B8-4703-A254-A711A4F4DFAD}"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7300B9C4-0538-4F3C-BFCD-FE3C2F7FF0C1}">
      <dgm:prSet/>
      <dgm:spPr/>
      <dgm:t>
        <a:bodyPr/>
        <a:lstStyle/>
        <a:p>
          <a:r>
            <a:rPr lang="en-GB"/>
            <a:t>Cash </a:t>
          </a:r>
          <a:endParaRPr lang="en-US"/>
        </a:p>
      </dgm:t>
    </dgm:pt>
    <dgm:pt modelId="{03452862-0762-4D0F-9E56-5DA7A4742CE5}" type="parTrans" cxnId="{FF5761B7-96E0-417E-8C43-4EF931E90648}">
      <dgm:prSet/>
      <dgm:spPr/>
      <dgm:t>
        <a:bodyPr/>
        <a:lstStyle/>
        <a:p>
          <a:endParaRPr lang="en-US"/>
        </a:p>
      </dgm:t>
    </dgm:pt>
    <dgm:pt modelId="{05C2E950-ADCA-4EC9-97CC-2E11CA961B13}" type="sibTrans" cxnId="{FF5761B7-96E0-417E-8C43-4EF931E90648}">
      <dgm:prSet/>
      <dgm:spPr/>
      <dgm:t>
        <a:bodyPr/>
        <a:lstStyle/>
        <a:p>
          <a:endParaRPr lang="en-US"/>
        </a:p>
      </dgm:t>
    </dgm:pt>
    <dgm:pt modelId="{F71BD1E0-5127-4344-812D-1A6C6EB980F6}">
      <dgm:prSet/>
      <dgm:spPr/>
      <dgm:t>
        <a:bodyPr/>
        <a:lstStyle/>
        <a:p>
          <a:r>
            <a:rPr lang="en-GB"/>
            <a:t>Assets</a:t>
          </a:r>
          <a:endParaRPr lang="en-US"/>
        </a:p>
      </dgm:t>
    </dgm:pt>
    <dgm:pt modelId="{7B47336B-1DA0-4108-887E-9EB925D817CE}" type="parTrans" cxnId="{81805B63-77C0-4D5E-BE7E-0DF88048B706}">
      <dgm:prSet/>
      <dgm:spPr/>
      <dgm:t>
        <a:bodyPr/>
        <a:lstStyle/>
        <a:p>
          <a:endParaRPr lang="en-US"/>
        </a:p>
      </dgm:t>
    </dgm:pt>
    <dgm:pt modelId="{9A26BAC7-F43D-43A9-8AA4-4DABDCC01DC8}" type="sibTrans" cxnId="{81805B63-77C0-4D5E-BE7E-0DF88048B706}">
      <dgm:prSet/>
      <dgm:spPr/>
      <dgm:t>
        <a:bodyPr/>
        <a:lstStyle/>
        <a:p>
          <a:endParaRPr lang="en-US"/>
        </a:p>
      </dgm:t>
    </dgm:pt>
    <dgm:pt modelId="{709CBAD5-F50A-4994-874E-BEAD7BF86337}">
      <dgm:prSet/>
      <dgm:spPr/>
      <dgm:t>
        <a:bodyPr/>
        <a:lstStyle/>
        <a:p>
          <a:r>
            <a:rPr lang="en-GB"/>
            <a:t>Property / Financial markets</a:t>
          </a:r>
          <a:endParaRPr lang="en-US"/>
        </a:p>
      </dgm:t>
    </dgm:pt>
    <dgm:pt modelId="{0AB2CFFC-0922-43B5-B94C-D97F7D231C15}" type="parTrans" cxnId="{B4B07FC8-1BD1-407D-85D2-6384681EE093}">
      <dgm:prSet/>
      <dgm:spPr/>
      <dgm:t>
        <a:bodyPr/>
        <a:lstStyle/>
        <a:p>
          <a:endParaRPr lang="en-US"/>
        </a:p>
      </dgm:t>
    </dgm:pt>
    <dgm:pt modelId="{3B327BF6-2681-4202-A37D-899745A736FD}" type="sibTrans" cxnId="{B4B07FC8-1BD1-407D-85D2-6384681EE093}">
      <dgm:prSet/>
      <dgm:spPr/>
      <dgm:t>
        <a:bodyPr/>
        <a:lstStyle/>
        <a:p>
          <a:endParaRPr lang="en-US"/>
        </a:p>
      </dgm:t>
    </dgm:pt>
    <dgm:pt modelId="{E33A00D8-628A-460E-92BE-BE78DF08DA9D}">
      <dgm:prSet/>
      <dgm:spPr/>
      <dgm:t>
        <a:bodyPr/>
        <a:lstStyle/>
        <a:p>
          <a:r>
            <a:rPr lang="en-GB"/>
            <a:t>Front companies and shell companies</a:t>
          </a:r>
          <a:endParaRPr lang="en-US"/>
        </a:p>
      </dgm:t>
    </dgm:pt>
    <dgm:pt modelId="{04053C86-1DD5-47EC-97BD-C4CDAD1386B3}" type="parTrans" cxnId="{270D8E69-4355-44F0-A712-3CDC0D90FEF5}">
      <dgm:prSet/>
      <dgm:spPr/>
      <dgm:t>
        <a:bodyPr/>
        <a:lstStyle/>
        <a:p>
          <a:endParaRPr lang="en-US"/>
        </a:p>
      </dgm:t>
    </dgm:pt>
    <dgm:pt modelId="{8638353C-1370-4C23-9461-D649EF061BAE}" type="sibTrans" cxnId="{270D8E69-4355-44F0-A712-3CDC0D90FEF5}">
      <dgm:prSet/>
      <dgm:spPr/>
      <dgm:t>
        <a:bodyPr/>
        <a:lstStyle/>
        <a:p>
          <a:endParaRPr lang="en-US"/>
        </a:p>
      </dgm:t>
    </dgm:pt>
    <dgm:pt modelId="{F9DFFD19-F836-4AC6-8E93-AFB80BB120CB}">
      <dgm:prSet/>
      <dgm:spPr/>
      <dgm:t>
        <a:bodyPr/>
        <a:lstStyle/>
        <a:p>
          <a:r>
            <a:rPr lang="en-GB"/>
            <a:t>Enablers – Lawyers’ client accounts</a:t>
          </a:r>
          <a:endParaRPr lang="en-US"/>
        </a:p>
      </dgm:t>
    </dgm:pt>
    <dgm:pt modelId="{F454533C-4073-4A19-B3F7-C80EC8A22BFC}" type="parTrans" cxnId="{AF7511F7-770B-4386-9413-2AF70D287713}">
      <dgm:prSet/>
      <dgm:spPr/>
      <dgm:t>
        <a:bodyPr/>
        <a:lstStyle/>
        <a:p>
          <a:endParaRPr lang="en-US"/>
        </a:p>
      </dgm:t>
    </dgm:pt>
    <dgm:pt modelId="{E0F1E9A0-B58F-4188-938F-70D9E15831C5}" type="sibTrans" cxnId="{AF7511F7-770B-4386-9413-2AF70D287713}">
      <dgm:prSet/>
      <dgm:spPr/>
      <dgm:t>
        <a:bodyPr/>
        <a:lstStyle/>
        <a:p>
          <a:endParaRPr lang="en-US"/>
        </a:p>
      </dgm:t>
    </dgm:pt>
    <dgm:pt modelId="{EB8B1A01-0F55-44F6-8A9E-AE50715B8E4D}">
      <dgm:prSet/>
      <dgm:spPr/>
      <dgm:t>
        <a:bodyPr/>
        <a:lstStyle/>
        <a:p>
          <a:r>
            <a:rPr lang="en-GB"/>
            <a:t>Offshore Jurisdictions</a:t>
          </a:r>
          <a:endParaRPr lang="en-US"/>
        </a:p>
      </dgm:t>
    </dgm:pt>
    <dgm:pt modelId="{5D4B13EC-BF8A-48F4-B587-44C54AFA9AA1}" type="parTrans" cxnId="{CF54C49F-96DC-4883-B3E9-F029B12C77FB}">
      <dgm:prSet/>
      <dgm:spPr/>
      <dgm:t>
        <a:bodyPr/>
        <a:lstStyle/>
        <a:p>
          <a:endParaRPr lang="en-US"/>
        </a:p>
      </dgm:t>
    </dgm:pt>
    <dgm:pt modelId="{5EC70F53-F2FB-4ED7-A2E4-7A0E2EA0C7AE}" type="sibTrans" cxnId="{CF54C49F-96DC-4883-B3E9-F029B12C77FB}">
      <dgm:prSet/>
      <dgm:spPr/>
      <dgm:t>
        <a:bodyPr/>
        <a:lstStyle/>
        <a:p>
          <a:endParaRPr lang="en-US"/>
        </a:p>
      </dgm:t>
    </dgm:pt>
    <dgm:pt modelId="{E7A35F4F-A40B-4D28-8049-35B9CE3C4D26}">
      <dgm:prSet/>
      <dgm:spPr/>
      <dgm:t>
        <a:bodyPr/>
        <a:lstStyle/>
        <a:p>
          <a:r>
            <a:rPr lang="en-GB"/>
            <a:t>Not for Profit Organisations (NPO’s) </a:t>
          </a:r>
          <a:endParaRPr lang="en-US"/>
        </a:p>
      </dgm:t>
    </dgm:pt>
    <dgm:pt modelId="{A8670EAD-DFC3-4CCF-8358-C4BE11C81023}" type="parTrans" cxnId="{68521411-D721-489D-9680-A79FD61D6141}">
      <dgm:prSet/>
      <dgm:spPr/>
      <dgm:t>
        <a:bodyPr/>
        <a:lstStyle/>
        <a:p>
          <a:endParaRPr lang="en-US"/>
        </a:p>
      </dgm:t>
    </dgm:pt>
    <dgm:pt modelId="{252A7EB5-943E-4CED-BF28-62070D28BB54}" type="sibTrans" cxnId="{68521411-D721-489D-9680-A79FD61D6141}">
      <dgm:prSet/>
      <dgm:spPr/>
      <dgm:t>
        <a:bodyPr/>
        <a:lstStyle/>
        <a:p>
          <a:endParaRPr lang="en-US"/>
        </a:p>
      </dgm:t>
    </dgm:pt>
    <dgm:pt modelId="{C5CC699B-D78B-49CC-8FE9-1AF450CB2AB2}">
      <dgm:prSet/>
      <dgm:spPr/>
      <dgm:t>
        <a:bodyPr/>
        <a:lstStyle/>
        <a:p>
          <a:r>
            <a:rPr lang="en-GB"/>
            <a:t>Trade mispricing / Transfer Pricing Abuse </a:t>
          </a:r>
          <a:endParaRPr lang="en-US"/>
        </a:p>
      </dgm:t>
    </dgm:pt>
    <dgm:pt modelId="{0AC32236-B655-41C4-97E2-D9A6BBBD3E58}" type="parTrans" cxnId="{4CBEABFD-CAD4-4786-9A23-CBEE56FA737C}">
      <dgm:prSet/>
      <dgm:spPr/>
      <dgm:t>
        <a:bodyPr/>
        <a:lstStyle/>
        <a:p>
          <a:endParaRPr lang="en-US"/>
        </a:p>
      </dgm:t>
    </dgm:pt>
    <dgm:pt modelId="{440EC580-B9C7-4BEC-9BE2-0010AC50BA7C}" type="sibTrans" cxnId="{4CBEABFD-CAD4-4786-9A23-CBEE56FA737C}">
      <dgm:prSet/>
      <dgm:spPr/>
      <dgm:t>
        <a:bodyPr/>
        <a:lstStyle/>
        <a:p>
          <a:endParaRPr lang="en-US"/>
        </a:p>
      </dgm:t>
    </dgm:pt>
    <dgm:pt modelId="{281049BC-4B38-4226-8438-758E3DA0F487}" type="pres">
      <dgm:prSet presAssocID="{2C80B892-90B8-4703-A254-A711A4F4DFAD}" presName="vert0" presStyleCnt="0">
        <dgm:presLayoutVars>
          <dgm:dir/>
          <dgm:animOne val="branch"/>
          <dgm:animLvl val="lvl"/>
        </dgm:presLayoutVars>
      </dgm:prSet>
      <dgm:spPr/>
    </dgm:pt>
    <dgm:pt modelId="{33835702-228B-4FF7-AFD7-37B009CACA4C}" type="pres">
      <dgm:prSet presAssocID="{7300B9C4-0538-4F3C-BFCD-FE3C2F7FF0C1}" presName="thickLine" presStyleLbl="alignNode1" presStyleIdx="0" presStyleCnt="8"/>
      <dgm:spPr/>
    </dgm:pt>
    <dgm:pt modelId="{7BC0E84E-CEE7-4A98-AB7B-BD5CFB1C12C8}" type="pres">
      <dgm:prSet presAssocID="{7300B9C4-0538-4F3C-BFCD-FE3C2F7FF0C1}" presName="horz1" presStyleCnt="0"/>
      <dgm:spPr/>
    </dgm:pt>
    <dgm:pt modelId="{D8F19BDB-82A0-465A-8BB0-F16086EE76F7}" type="pres">
      <dgm:prSet presAssocID="{7300B9C4-0538-4F3C-BFCD-FE3C2F7FF0C1}" presName="tx1" presStyleLbl="revTx" presStyleIdx="0" presStyleCnt="8"/>
      <dgm:spPr/>
    </dgm:pt>
    <dgm:pt modelId="{33A12965-8BAE-4CD8-AD2C-BA84DD16BC11}" type="pres">
      <dgm:prSet presAssocID="{7300B9C4-0538-4F3C-BFCD-FE3C2F7FF0C1}" presName="vert1" presStyleCnt="0"/>
      <dgm:spPr/>
    </dgm:pt>
    <dgm:pt modelId="{2FF04A3B-BA67-46F5-9BAA-0EA039722747}" type="pres">
      <dgm:prSet presAssocID="{F71BD1E0-5127-4344-812D-1A6C6EB980F6}" presName="thickLine" presStyleLbl="alignNode1" presStyleIdx="1" presStyleCnt="8"/>
      <dgm:spPr/>
    </dgm:pt>
    <dgm:pt modelId="{BB0A56AB-9240-45EC-87FE-B4E20AC978BF}" type="pres">
      <dgm:prSet presAssocID="{F71BD1E0-5127-4344-812D-1A6C6EB980F6}" presName="horz1" presStyleCnt="0"/>
      <dgm:spPr/>
    </dgm:pt>
    <dgm:pt modelId="{954B0C1E-93DA-40B7-BCA8-4D05543D4C54}" type="pres">
      <dgm:prSet presAssocID="{F71BD1E0-5127-4344-812D-1A6C6EB980F6}" presName="tx1" presStyleLbl="revTx" presStyleIdx="1" presStyleCnt="8"/>
      <dgm:spPr/>
    </dgm:pt>
    <dgm:pt modelId="{0402E559-91F7-4A60-8C2C-E6A4526DE9E8}" type="pres">
      <dgm:prSet presAssocID="{F71BD1E0-5127-4344-812D-1A6C6EB980F6}" presName="vert1" presStyleCnt="0"/>
      <dgm:spPr/>
    </dgm:pt>
    <dgm:pt modelId="{8033E72E-A895-4600-BC1A-966CBBF3D864}" type="pres">
      <dgm:prSet presAssocID="{709CBAD5-F50A-4994-874E-BEAD7BF86337}" presName="thickLine" presStyleLbl="alignNode1" presStyleIdx="2" presStyleCnt="8"/>
      <dgm:spPr/>
    </dgm:pt>
    <dgm:pt modelId="{297946E4-33AE-4547-B33E-E4206445C30A}" type="pres">
      <dgm:prSet presAssocID="{709CBAD5-F50A-4994-874E-BEAD7BF86337}" presName="horz1" presStyleCnt="0"/>
      <dgm:spPr/>
    </dgm:pt>
    <dgm:pt modelId="{0EC26194-E952-4DE5-99A7-FCB0C686D567}" type="pres">
      <dgm:prSet presAssocID="{709CBAD5-F50A-4994-874E-BEAD7BF86337}" presName="tx1" presStyleLbl="revTx" presStyleIdx="2" presStyleCnt="8"/>
      <dgm:spPr/>
    </dgm:pt>
    <dgm:pt modelId="{76883EC1-6E16-42A3-9464-BDF9DF5E0D8E}" type="pres">
      <dgm:prSet presAssocID="{709CBAD5-F50A-4994-874E-BEAD7BF86337}" presName="vert1" presStyleCnt="0"/>
      <dgm:spPr/>
    </dgm:pt>
    <dgm:pt modelId="{B83EBB42-0B4B-49BC-B9A9-0AAB50142082}" type="pres">
      <dgm:prSet presAssocID="{E33A00D8-628A-460E-92BE-BE78DF08DA9D}" presName="thickLine" presStyleLbl="alignNode1" presStyleIdx="3" presStyleCnt="8"/>
      <dgm:spPr/>
    </dgm:pt>
    <dgm:pt modelId="{99A11845-414B-4D29-9F04-C686C12B9790}" type="pres">
      <dgm:prSet presAssocID="{E33A00D8-628A-460E-92BE-BE78DF08DA9D}" presName="horz1" presStyleCnt="0"/>
      <dgm:spPr/>
    </dgm:pt>
    <dgm:pt modelId="{89798140-790D-4CF0-AB49-A0B7CCAA81B1}" type="pres">
      <dgm:prSet presAssocID="{E33A00D8-628A-460E-92BE-BE78DF08DA9D}" presName="tx1" presStyleLbl="revTx" presStyleIdx="3" presStyleCnt="8"/>
      <dgm:spPr/>
    </dgm:pt>
    <dgm:pt modelId="{2FE3D284-AB51-485E-A427-2B01B7859B6B}" type="pres">
      <dgm:prSet presAssocID="{E33A00D8-628A-460E-92BE-BE78DF08DA9D}" presName="vert1" presStyleCnt="0"/>
      <dgm:spPr/>
    </dgm:pt>
    <dgm:pt modelId="{2AAAB959-A6C0-4967-AF2D-F306DF52FE32}" type="pres">
      <dgm:prSet presAssocID="{F9DFFD19-F836-4AC6-8E93-AFB80BB120CB}" presName="thickLine" presStyleLbl="alignNode1" presStyleIdx="4" presStyleCnt="8"/>
      <dgm:spPr/>
    </dgm:pt>
    <dgm:pt modelId="{D98935FA-EBE2-4C61-869D-02AE8581EC56}" type="pres">
      <dgm:prSet presAssocID="{F9DFFD19-F836-4AC6-8E93-AFB80BB120CB}" presName="horz1" presStyleCnt="0"/>
      <dgm:spPr/>
    </dgm:pt>
    <dgm:pt modelId="{6D03A1A8-DCA7-4F04-A5D8-97E122C16E1A}" type="pres">
      <dgm:prSet presAssocID="{F9DFFD19-F836-4AC6-8E93-AFB80BB120CB}" presName="tx1" presStyleLbl="revTx" presStyleIdx="4" presStyleCnt="8"/>
      <dgm:spPr/>
    </dgm:pt>
    <dgm:pt modelId="{BDA5CB8A-AE4A-4DC3-BCEA-EF5636CA7A86}" type="pres">
      <dgm:prSet presAssocID="{F9DFFD19-F836-4AC6-8E93-AFB80BB120CB}" presName="vert1" presStyleCnt="0"/>
      <dgm:spPr/>
    </dgm:pt>
    <dgm:pt modelId="{D77B0D74-4C39-4CA0-AFB1-A9DBF792E24B}" type="pres">
      <dgm:prSet presAssocID="{EB8B1A01-0F55-44F6-8A9E-AE50715B8E4D}" presName="thickLine" presStyleLbl="alignNode1" presStyleIdx="5" presStyleCnt="8"/>
      <dgm:spPr/>
    </dgm:pt>
    <dgm:pt modelId="{C45A1501-0A8C-4EA2-AE89-339105F41C7F}" type="pres">
      <dgm:prSet presAssocID="{EB8B1A01-0F55-44F6-8A9E-AE50715B8E4D}" presName="horz1" presStyleCnt="0"/>
      <dgm:spPr/>
    </dgm:pt>
    <dgm:pt modelId="{8A3B13A2-4AC5-452A-8DEF-A9DE4520DB2F}" type="pres">
      <dgm:prSet presAssocID="{EB8B1A01-0F55-44F6-8A9E-AE50715B8E4D}" presName="tx1" presStyleLbl="revTx" presStyleIdx="5" presStyleCnt="8"/>
      <dgm:spPr/>
    </dgm:pt>
    <dgm:pt modelId="{481F68BF-1A16-4EE5-8758-C2660A0770DB}" type="pres">
      <dgm:prSet presAssocID="{EB8B1A01-0F55-44F6-8A9E-AE50715B8E4D}" presName="vert1" presStyleCnt="0"/>
      <dgm:spPr/>
    </dgm:pt>
    <dgm:pt modelId="{293D0836-0377-4416-9562-11E9A93FDAC4}" type="pres">
      <dgm:prSet presAssocID="{E7A35F4F-A40B-4D28-8049-35B9CE3C4D26}" presName="thickLine" presStyleLbl="alignNode1" presStyleIdx="6" presStyleCnt="8"/>
      <dgm:spPr/>
    </dgm:pt>
    <dgm:pt modelId="{CC275C60-9426-43AA-9009-C7BD5D2A25B4}" type="pres">
      <dgm:prSet presAssocID="{E7A35F4F-A40B-4D28-8049-35B9CE3C4D26}" presName="horz1" presStyleCnt="0"/>
      <dgm:spPr/>
    </dgm:pt>
    <dgm:pt modelId="{72A09E58-9FFF-4560-98BA-1DA8802B6A52}" type="pres">
      <dgm:prSet presAssocID="{E7A35F4F-A40B-4D28-8049-35B9CE3C4D26}" presName="tx1" presStyleLbl="revTx" presStyleIdx="6" presStyleCnt="8"/>
      <dgm:spPr/>
    </dgm:pt>
    <dgm:pt modelId="{3774A7DD-97D8-416C-BB92-42E821B4FE83}" type="pres">
      <dgm:prSet presAssocID="{E7A35F4F-A40B-4D28-8049-35B9CE3C4D26}" presName="vert1" presStyleCnt="0"/>
      <dgm:spPr/>
    </dgm:pt>
    <dgm:pt modelId="{9C085892-610E-4890-A062-5015F07A2FED}" type="pres">
      <dgm:prSet presAssocID="{C5CC699B-D78B-49CC-8FE9-1AF450CB2AB2}" presName="thickLine" presStyleLbl="alignNode1" presStyleIdx="7" presStyleCnt="8"/>
      <dgm:spPr/>
    </dgm:pt>
    <dgm:pt modelId="{ED1F2A6A-CAE6-4F38-AC64-3DC81DEE85C2}" type="pres">
      <dgm:prSet presAssocID="{C5CC699B-D78B-49CC-8FE9-1AF450CB2AB2}" presName="horz1" presStyleCnt="0"/>
      <dgm:spPr/>
    </dgm:pt>
    <dgm:pt modelId="{17382476-2EE7-4B6E-B4EC-093E51D5F01A}" type="pres">
      <dgm:prSet presAssocID="{C5CC699B-D78B-49CC-8FE9-1AF450CB2AB2}" presName="tx1" presStyleLbl="revTx" presStyleIdx="7" presStyleCnt="8"/>
      <dgm:spPr/>
    </dgm:pt>
    <dgm:pt modelId="{DABA6751-EDBE-4DDD-9D9D-80D87F8DC2EB}" type="pres">
      <dgm:prSet presAssocID="{C5CC699B-D78B-49CC-8FE9-1AF450CB2AB2}" presName="vert1" presStyleCnt="0"/>
      <dgm:spPr/>
    </dgm:pt>
  </dgm:ptLst>
  <dgm:cxnLst>
    <dgm:cxn modelId="{7D099D03-3996-4F71-B03A-7399F2753CF2}" type="presOf" srcId="{2C80B892-90B8-4703-A254-A711A4F4DFAD}" destId="{281049BC-4B38-4226-8438-758E3DA0F487}" srcOrd="0" destOrd="0" presId="urn:microsoft.com/office/officeart/2008/layout/LinedList"/>
    <dgm:cxn modelId="{9825820C-4C05-4B90-B87D-94C9B5896B65}" type="presOf" srcId="{F9DFFD19-F836-4AC6-8E93-AFB80BB120CB}" destId="{6D03A1A8-DCA7-4F04-A5D8-97E122C16E1A}" srcOrd="0" destOrd="0" presId="urn:microsoft.com/office/officeart/2008/layout/LinedList"/>
    <dgm:cxn modelId="{68521411-D721-489D-9680-A79FD61D6141}" srcId="{2C80B892-90B8-4703-A254-A711A4F4DFAD}" destId="{E7A35F4F-A40B-4D28-8049-35B9CE3C4D26}" srcOrd="6" destOrd="0" parTransId="{A8670EAD-DFC3-4CCF-8358-C4BE11C81023}" sibTransId="{252A7EB5-943E-4CED-BF28-62070D28BB54}"/>
    <dgm:cxn modelId="{6D4FBF29-A386-432D-8F0B-0FB6868765AE}" type="presOf" srcId="{C5CC699B-D78B-49CC-8FE9-1AF450CB2AB2}" destId="{17382476-2EE7-4B6E-B4EC-093E51D5F01A}" srcOrd="0" destOrd="0" presId="urn:microsoft.com/office/officeart/2008/layout/LinedList"/>
    <dgm:cxn modelId="{F307C262-A691-4FDB-9176-B9A5F982F634}" type="presOf" srcId="{F71BD1E0-5127-4344-812D-1A6C6EB980F6}" destId="{954B0C1E-93DA-40B7-BCA8-4D05543D4C54}" srcOrd="0" destOrd="0" presId="urn:microsoft.com/office/officeart/2008/layout/LinedList"/>
    <dgm:cxn modelId="{81805B63-77C0-4D5E-BE7E-0DF88048B706}" srcId="{2C80B892-90B8-4703-A254-A711A4F4DFAD}" destId="{F71BD1E0-5127-4344-812D-1A6C6EB980F6}" srcOrd="1" destOrd="0" parTransId="{7B47336B-1DA0-4108-887E-9EB925D817CE}" sibTransId="{9A26BAC7-F43D-43A9-8AA4-4DABDCC01DC8}"/>
    <dgm:cxn modelId="{270D8E69-4355-44F0-A712-3CDC0D90FEF5}" srcId="{2C80B892-90B8-4703-A254-A711A4F4DFAD}" destId="{E33A00D8-628A-460E-92BE-BE78DF08DA9D}" srcOrd="3" destOrd="0" parTransId="{04053C86-1DD5-47EC-97BD-C4CDAD1386B3}" sibTransId="{8638353C-1370-4C23-9461-D649EF061BAE}"/>
    <dgm:cxn modelId="{66F16E9E-FE66-4BEC-9285-4D831D887DF1}" type="presOf" srcId="{E33A00D8-628A-460E-92BE-BE78DF08DA9D}" destId="{89798140-790D-4CF0-AB49-A0B7CCAA81B1}" srcOrd="0" destOrd="0" presId="urn:microsoft.com/office/officeart/2008/layout/LinedList"/>
    <dgm:cxn modelId="{CF54C49F-96DC-4883-B3E9-F029B12C77FB}" srcId="{2C80B892-90B8-4703-A254-A711A4F4DFAD}" destId="{EB8B1A01-0F55-44F6-8A9E-AE50715B8E4D}" srcOrd="5" destOrd="0" parTransId="{5D4B13EC-BF8A-48F4-B587-44C54AFA9AA1}" sibTransId="{5EC70F53-F2FB-4ED7-A2E4-7A0E2EA0C7AE}"/>
    <dgm:cxn modelId="{FF5761B7-96E0-417E-8C43-4EF931E90648}" srcId="{2C80B892-90B8-4703-A254-A711A4F4DFAD}" destId="{7300B9C4-0538-4F3C-BFCD-FE3C2F7FF0C1}" srcOrd="0" destOrd="0" parTransId="{03452862-0762-4D0F-9E56-5DA7A4742CE5}" sibTransId="{05C2E950-ADCA-4EC9-97CC-2E11CA961B13}"/>
    <dgm:cxn modelId="{19B6B5BC-043E-47B9-A5A6-8653C935D38D}" type="presOf" srcId="{EB8B1A01-0F55-44F6-8A9E-AE50715B8E4D}" destId="{8A3B13A2-4AC5-452A-8DEF-A9DE4520DB2F}" srcOrd="0" destOrd="0" presId="urn:microsoft.com/office/officeart/2008/layout/LinedList"/>
    <dgm:cxn modelId="{63CD37BE-84F5-4BE9-BA05-87140714387E}" type="presOf" srcId="{E7A35F4F-A40B-4D28-8049-35B9CE3C4D26}" destId="{72A09E58-9FFF-4560-98BA-1DA8802B6A52}" srcOrd="0" destOrd="0" presId="urn:microsoft.com/office/officeart/2008/layout/LinedList"/>
    <dgm:cxn modelId="{B4B07FC8-1BD1-407D-85D2-6384681EE093}" srcId="{2C80B892-90B8-4703-A254-A711A4F4DFAD}" destId="{709CBAD5-F50A-4994-874E-BEAD7BF86337}" srcOrd="2" destOrd="0" parTransId="{0AB2CFFC-0922-43B5-B94C-D97F7D231C15}" sibTransId="{3B327BF6-2681-4202-A37D-899745A736FD}"/>
    <dgm:cxn modelId="{DE3CE8E2-3EE8-4390-A8A7-B35FDF5D91CF}" type="presOf" srcId="{7300B9C4-0538-4F3C-BFCD-FE3C2F7FF0C1}" destId="{D8F19BDB-82A0-465A-8BB0-F16086EE76F7}" srcOrd="0" destOrd="0" presId="urn:microsoft.com/office/officeart/2008/layout/LinedList"/>
    <dgm:cxn modelId="{5B1300E7-EF3F-4B26-9407-25488EC6A927}" type="presOf" srcId="{709CBAD5-F50A-4994-874E-BEAD7BF86337}" destId="{0EC26194-E952-4DE5-99A7-FCB0C686D567}" srcOrd="0" destOrd="0" presId="urn:microsoft.com/office/officeart/2008/layout/LinedList"/>
    <dgm:cxn modelId="{AF7511F7-770B-4386-9413-2AF70D287713}" srcId="{2C80B892-90B8-4703-A254-A711A4F4DFAD}" destId="{F9DFFD19-F836-4AC6-8E93-AFB80BB120CB}" srcOrd="4" destOrd="0" parTransId="{F454533C-4073-4A19-B3F7-C80EC8A22BFC}" sibTransId="{E0F1E9A0-B58F-4188-938F-70D9E15831C5}"/>
    <dgm:cxn modelId="{4CBEABFD-CAD4-4786-9A23-CBEE56FA737C}" srcId="{2C80B892-90B8-4703-A254-A711A4F4DFAD}" destId="{C5CC699B-D78B-49CC-8FE9-1AF450CB2AB2}" srcOrd="7" destOrd="0" parTransId="{0AC32236-B655-41C4-97E2-D9A6BBBD3E58}" sibTransId="{440EC580-B9C7-4BEC-9BE2-0010AC50BA7C}"/>
    <dgm:cxn modelId="{6B77DFB9-46DB-4F98-ABDD-5F53458CD4AE}" type="presParOf" srcId="{281049BC-4B38-4226-8438-758E3DA0F487}" destId="{33835702-228B-4FF7-AFD7-37B009CACA4C}" srcOrd="0" destOrd="0" presId="urn:microsoft.com/office/officeart/2008/layout/LinedList"/>
    <dgm:cxn modelId="{B8632766-A4F6-4731-B57D-253A6FFBEC94}" type="presParOf" srcId="{281049BC-4B38-4226-8438-758E3DA0F487}" destId="{7BC0E84E-CEE7-4A98-AB7B-BD5CFB1C12C8}" srcOrd="1" destOrd="0" presId="urn:microsoft.com/office/officeart/2008/layout/LinedList"/>
    <dgm:cxn modelId="{AA75B67A-ED9A-4290-961F-3B5733DCB104}" type="presParOf" srcId="{7BC0E84E-CEE7-4A98-AB7B-BD5CFB1C12C8}" destId="{D8F19BDB-82A0-465A-8BB0-F16086EE76F7}" srcOrd="0" destOrd="0" presId="urn:microsoft.com/office/officeart/2008/layout/LinedList"/>
    <dgm:cxn modelId="{0CECDAD1-7B9C-4F65-BED2-DD161D91398B}" type="presParOf" srcId="{7BC0E84E-CEE7-4A98-AB7B-BD5CFB1C12C8}" destId="{33A12965-8BAE-4CD8-AD2C-BA84DD16BC11}" srcOrd="1" destOrd="0" presId="urn:microsoft.com/office/officeart/2008/layout/LinedList"/>
    <dgm:cxn modelId="{FEFE2DD5-D54E-4CB1-BCE0-5E5B6050B991}" type="presParOf" srcId="{281049BC-4B38-4226-8438-758E3DA0F487}" destId="{2FF04A3B-BA67-46F5-9BAA-0EA039722747}" srcOrd="2" destOrd="0" presId="urn:microsoft.com/office/officeart/2008/layout/LinedList"/>
    <dgm:cxn modelId="{E1159B18-C948-4EE1-8EB1-0160975491F9}" type="presParOf" srcId="{281049BC-4B38-4226-8438-758E3DA0F487}" destId="{BB0A56AB-9240-45EC-87FE-B4E20AC978BF}" srcOrd="3" destOrd="0" presId="urn:microsoft.com/office/officeart/2008/layout/LinedList"/>
    <dgm:cxn modelId="{9E8CBFB3-2CB5-4503-B1B9-C307A25047E5}" type="presParOf" srcId="{BB0A56AB-9240-45EC-87FE-B4E20AC978BF}" destId="{954B0C1E-93DA-40B7-BCA8-4D05543D4C54}" srcOrd="0" destOrd="0" presId="urn:microsoft.com/office/officeart/2008/layout/LinedList"/>
    <dgm:cxn modelId="{C8CE8355-73BD-4DB7-A796-A59EC20B49AC}" type="presParOf" srcId="{BB0A56AB-9240-45EC-87FE-B4E20AC978BF}" destId="{0402E559-91F7-4A60-8C2C-E6A4526DE9E8}" srcOrd="1" destOrd="0" presId="urn:microsoft.com/office/officeart/2008/layout/LinedList"/>
    <dgm:cxn modelId="{FF6F4CE0-41B6-431E-9B8F-CF1FA07893CE}" type="presParOf" srcId="{281049BC-4B38-4226-8438-758E3DA0F487}" destId="{8033E72E-A895-4600-BC1A-966CBBF3D864}" srcOrd="4" destOrd="0" presId="urn:microsoft.com/office/officeart/2008/layout/LinedList"/>
    <dgm:cxn modelId="{FB57E866-580F-4E1F-A26C-E348F9FE2E68}" type="presParOf" srcId="{281049BC-4B38-4226-8438-758E3DA0F487}" destId="{297946E4-33AE-4547-B33E-E4206445C30A}" srcOrd="5" destOrd="0" presId="urn:microsoft.com/office/officeart/2008/layout/LinedList"/>
    <dgm:cxn modelId="{4FC0345C-10D0-4C65-B43D-6BAD986AFA7A}" type="presParOf" srcId="{297946E4-33AE-4547-B33E-E4206445C30A}" destId="{0EC26194-E952-4DE5-99A7-FCB0C686D567}" srcOrd="0" destOrd="0" presId="urn:microsoft.com/office/officeart/2008/layout/LinedList"/>
    <dgm:cxn modelId="{47C21745-ECBC-4761-8AEC-70A115024DAE}" type="presParOf" srcId="{297946E4-33AE-4547-B33E-E4206445C30A}" destId="{76883EC1-6E16-42A3-9464-BDF9DF5E0D8E}" srcOrd="1" destOrd="0" presId="urn:microsoft.com/office/officeart/2008/layout/LinedList"/>
    <dgm:cxn modelId="{548C4EDD-56EE-4572-BDD2-339190A0A3F0}" type="presParOf" srcId="{281049BC-4B38-4226-8438-758E3DA0F487}" destId="{B83EBB42-0B4B-49BC-B9A9-0AAB50142082}" srcOrd="6" destOrd="0" presId="urn:microsoft.com/office/officeart/2008/layout/LinedList"/>
    <dgm:cxn modelId="{41179F2E-D983-41F3-A756-8395F1C5854E}" type="presParOf" srcId="{281049BC-4B38-4226-8438-758E3DA0F487}" destId="{99A11845-414B-4D29-9F04-C686C12B9790}" srcOrd="7" destOrd="0" presId="urn:microsoft.com/office/officeart/2008/layout/LinedList"/>
    <dgm:cxn modelId="{543E97C2-0AAE-42E4-B376-3EEFF69749BE}" type="presParOf" srcId="{99A11845-414B-4D29-9F04-C686C12B9790}" destId="{89798140-790D-4CF0-AB49-A0B7CCAA81B1}" srcOrd="0" destOrd="0" presId="urn:microsoft.com/office/officeart/2008/layout/LinedList"/>
    <dgm:cxn modelId="{8B5DE06C-EA13-4E3F-A1C8-8D1259869555}" type="presParOf" srcId="{99A11845-414B-4D29-9F04-C686C12B9790}" destId="{2FE3D284-AB51-485E-A427-2B01B7859B6B}" srcOrd="1" destOrd="0" presId="urn:microsoft.com/office/officeart/2008/layout/LinedList"/>
    <dgm:cxn modelId="{84DB3B7F-31C4-4D61-9503-75EC260DEBFF}" type="presParOf" srcId="{281049BC-4B38-4226-8438-758E3DA0F487}" destId="{2AAAB959-A6C0-4967-AF2D-F306DF52FE32}" srcOrd="8" destOrd="0" presId="urn:microsoft.com/office/officeart/2008/layout/LinedList"/>
    <dgm:cxn modelId="{8DB7BF66-CAE3-4BD1-B43F-D33FBA7DC46B}" type="presParOf" srcId="{281049BC-4B38-4226-8438-758E3DA0F487}" destId="{D98935FA-EBE2-4C61-869D-02AE8581EC56}" srcOrd="9" destOrd="0" presId="urn:microsoft.com/office/officeart/2008/layout/LinedList"/>
    <dgm:cxn modelId="{C978A2AA-F1DA-4DB9-9D64-4CDDFC4F9831}" type="presParOf" srcId="{D98935FA-EBE2-4C61-869D-02AE8581EC56}" destId="{6D03A1A8-DCA7-4F04-A5D8-97E122C16E1A}" srcOrd="0" destOrd="0" presId="urn:microsoft.com/office/officeart/2008/layout/LinedList"/>
    <dgm:cxn modelId="{2E4DA454-F410-4593-BFC1-71F15D86FBBF}" type="presParOf" srcId="{D98935FA-EBE2-4C61-869D-02AE8581EC56}" destId="{BDA5CB8A-AE4A-4DC3-BCEA-EF5636CA7A86}" srcOrd="1" destOrd="0" presId="urn:microsoft.com/office/officeart/2008/layout/LinedList"/>
    <dgm:cxn modelId="{96A670A4-0F2A-45EA-917D-19A3A0A240F7}" type="presParOf" srcId="{281049BC-4B38-4226-8438-758E3DA0F487}" destId="{D77B0D74-4C39-4CA0-AFB1-A9DBF792E24B}" srcOrd="10" destOrd="0" presId="urn:microsoft.com/office/officeart/2008/layout/LinedList"/>
    <dgm:cxn modelId="{E77A1D49-685D-45AA-B27D-EC4FB5C5BFAB}" type="presParOf" srcId="{281049BC-4B38-4226-8438-758E3DA0F487}" destId="{C45A1501-0A8C-4EA2-AE89-339105F41C7F}" srcOrd="11" destOrd="0" presId="urn:microsoft.com/office/officeart/2008/layout/LinedList"/>
    <dgm:cxn modelId="{2DE9333C-CA89-435E-B64C-BDB8BB94A6F9}" type="presParOf" srcId="{C45A1501-0A8C-4EA2-AE89-339105F41C7F}" destId="{8A3B13A2-4AC5-452A-8DEF-A9DE4520DB2F}" srcOrd="0" destOrd="0" presId="urn:microsoft.com/office/officeart/2008/layout/LinedList"/>
    <dgm:cxn modelId="{7211FEA2-E569-4953-B4F6-9719C37D89B4}" type="presParOf" srcId="{C45A1501-0A8C-4EA2-AE89-339105F41C7F}" destId="{481F68BF-1A16-4EE5-8758-C2660A0770DB}" srcOrd="1" destOrd="0" presId="urn:microsoft.com/office/officeart/2008/layout/LinedList"/>
    <dgm:cxn modelId="{86149466-F223-4132-A3BB-9094365540F2}" type="presParOf" srcId="{281049BC-4B38-4226-8438-758E3DA0F487}" destId="{293D0836-0377-4416-9562-11E9A93FDAC4}" srcOrd="12" destOrd="0" presId="urn:microsoft.com/office/officeart/2008/layout/LinedList"/>
    <dgm:cxn modelId="{E1EE6F5E-AA6F-466E-8CA5-D5C0E4500A96}" type="presParOf" srcId="{281049BC-4B38-4226-8438-758E3DA0F487}" destId="{CC275C60-9426-43AA-9009-C7BD5D2A25B4}" srcOrd="13" destOrd="0" presId="urn:microsoft.com/office/officeart/2008/layout/LinedList"/>
    <dgm:cxn modelId="{5AE616DA-356D-4223-A802-D4F7BE821749}" type="presParOf" srcId="{CC275C60-9426-43AA-9009-C7BD5D2A25B4}" destId="{72A09E58-9FFF-4560-98BA-1DA8802B6A52}" srcOrd="0" destOrd="0" presId="urn:microsoft.com/office/officeart/2008/layout/LinedList"/>
    <dgm:cxn modelId="{0E4011C5-2DEE-40E5-987D-5416BC09085F}" type="presParOf" srcId="{CC275C60-9426-43AA-9009-C7BD5D2A25B4}" destId="{3774A7DD-97D8-416C-BB92-42E821B4FE83}" srcOrd="1" destOrd="0" presId="urn:microsoft.com/office/officeart/2008/layout/LinedList"/>
    <dgm:cxn modelId="{50282661-26FD-4F1C-BFF2-3F68AB9219B2}" type="presParOf" srcId="{281049BC-4B38-4226-8438-758E3DA0F487}" destId="{9C085892-610E-4890-A062-5015F07A2FED}" srcOrd="14" destOrd="0" presId="urn:microsoft.com/office/officeart/2008/layout/LinedList"/>
    <dgm:cxn modelId="{ED3C4236-B4C7-4441-A86E-110BA523C94A}" type="presParOf" srcId="{281049BC-4B38-4226-8438-758E3DA0F487}" destId="{ED1F2A6A-CAE6-4F38-AC64-3DC81DEE85C2}" srcOrd="15" destOrd="0" presId="urn:microsoft.com/office/officeart/2008/layout/LinedList"/>
    <dgm:cxn modelId="{5D35522A-158D-4B36-A6EE-3335AFBA2062}" type="presParOf" srcId="{ED1F2A6A-CAE6-4F38-AC64-3DC81DEE85C2}" destId="{17382476-2EE7-4B6E-B4EC-093E51D5F01A}" srcOrd="0" destOrd="0" presId="urn:microsoft.com/office/officeart/2008/layout/LinedList"/>
    <dgm:cxn modelId="{7020F459-12AC-43E7-98FA-0869D02ED5F8}" type="presParOf" srcId="{ED1F2A6A-CAE6-4F38-AC64-3DC81DEE85C2}" destId="{DABA6751-EDBE-4DDD-9D9D-80D87F8DC2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224499-C5FE-4D72-B434-3FE90484179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B38B67B-CAE6-45F6-9019-488AC38C7926}">
      <dgm:prSet/>
      <dgm:spPr/>
      <dgm:t>
        <a:bodyPr/>
        <a:lstStyle/>
        <a:p>
          <a:pPr>
            <a:defRPr cap="all"/>
          </a:pPr>
          <a:r>
            <a:rPr lang="en-GB"/>
            <a:t>Teodoro Obiang Nguema the former dictator of Equatorial Guinea, operated over 60 accounts at Riggs Bank in Washington DC. On two occasions Riggs Bank staff collected bundles of $3 million in cash from the Washington embassy and banked it for him. Over $13 million in cash was banked in the US by him or members of his family.  </a:t>
          </a:r>
          <a:endParaRPr lang="en-US"/>
        </a:p>
      </dgm:t>
    </dgm:pt>
    <dgm:pt modelId="{AA867D33-074E-4DF8-A3B8-3AEA5276ABFF}" type="parTrans" cxnId="{6D9CFB5D-5DFC-48A9-ACAB-D66DC18AFC29}">
      <dgm:prSet/>
      <dgm:spPr/>
      <dgm:t>
        <a:bodyPr/>
        <a:lstStyle/>
        <a:p>
          <a:endParaRPr lang="en-US"/>
        </a:p>
      </dgm:t>
    </dgm:pt>
    <dgm:pt modelId="{7D974F3E-8623-4F06-828B-5BC8339AC4A8}" type="sibTrans" cxnId="{6D9CFB5D-5DFC-48A9-ACAB-D66DC18AFC29}">
      <dgm:prSet/>
      <dgm:spPr/>
      <dgm:t>
        <a:bodyPr/>
        <a:lstStyle/>
        <a:p>
          <a:endParaRPr lang="en-US"/>
        </a:p>
      </dgm:t>
    </dgm:pt>
    <dgm:pt modelId="{2C60B5B6-F122-4489-9B4A-5995CD02A72C}">
      <dgm:prSet/>
      <dgm:spPr/>
      <dgm:t>
        <a:bodyPr/>
        <a:lstStyle/>
        <a:p>
          <a:pPr>
            <a:defRPr cap="all"/>
          </a:pPr>
          <a:r>
            <a:rPr lang="en-GB"/>
            <a:t>Joseph Estrada, the former President of the Philippines, regularly received cash and cheques from members of the gambling industry, who he protected from arrest or enforcement action. These were banked domestically by his attorney using accounts opened in false names, or in the accounts of shell companies. </a:t>
          </a:r>
          <a:endParaRPr lang="en-US"/>
        </a:p>
      </dgm:t>
    </dgm:pt>
    <dgm:pt modelId="{817E764E-FB86-4C21-AC74-901919FBB5ED}" type="parTrans" cxnId="{A9384EB1-823C-4001-8EB2-459E8269106D}">
      <dgm:prSet/>
      <dgm:spPr/>
      <dgm:t>
        <a:bodyPr/>
        <a:lstStyle/>
        <a:p>
          <a:endParaRPr lang="en-US"/>
        </a:p>
      </dgm:t>
    </dgm:pt>
    <dgm:pt modelId="{CC242B90-B0B0-4B19-BC4B-53F96A6E53EA}" type="sibTrans" cxnId="{A9384EB1-823C-4001-8EB2-459E8269106D}">
      <dgm:prSet/>
      <dgm:spPr/>
      <dgm:t>
        <a:bodyPr/>
        <a:lstStyle/>
        <a:p>
          <a:endParaRPr lang="en-US"/>
        </a:p>
      </dgm:t>
    </dgm:pt>
    <dgm:pt modelId="{2C525EFE-A9BD-48E4-9672-D98B96299C7C}">
      <dgm:prSet/>
      <dgm:spPr/>
      <dgm:t>
        <a:bodyPr/>
        <a:lstStyle/>
        <a:p>
          <a:pPr>
            <a:defRPr cap="all"/>
          </a:pPr>
          <a:r>
            <a:rPr lang="en-GB"/>
            <a:t>PEPs may abuse “diplomatic bags” to transfer illicit funds</a:t>
          </a:r>
          <a:endParaRPr lang="en-US"/>
        </a:p>
      </dgm:t>
    </dgm:pt>
    <dgm:pt modelId="{49BF0A91-407F-4C2E-9629-3101D80E3BC0}" type="parTrans" cxnId="{6D37C6B5-56C6-4C3A-BA76-6A5CD1BFC62C}">
      <dgm:prSet/>
      <dgm:spPr/>
      <dgm:t>
        <a:bodyPr/>
        <a:lstStyle/>
        <a:p>
          <a:endParaRPr lang="en-US"/>
        </a:p>
      </dgm:t>
    </dgm:pt>
    <dgm:pt modelId="{18C41901-3A16-4E0C-8193-C30F2EBAB66E}" type="sibTrans" cxnId="{6D37C6B5-56C6-4C3A-BA76-6A5CD1BFC62C}">
      <dgm:prSet/>
      <dgm:spPr/>
      <dgm:t>
        <a:bodyPr/>
        <a:lstStyle/>
        <a:p>
          <a:endParaRPr lang="en-US"/>
        </a:p>
      </dgm:t>
    </dgm:pt>
    <dgm:pt modelId="{CB68627E-9B43-4116-9BD4-54E9EC9CE716}" type="pres">
      <dgm:prSet presAssocID="{89224499-C5FE-4D72-B434-3FE90484179B}" presName="root" presStyleCnt="0">
        <dgm:presLayoutVars>
          <dgm:dir/>
          <dgm:resizeHandles val="exact"/>
        </dgm:presLayoutVars>
      </dgm:prSet>
      <dgm:spPr/>
    </dgm:pt>
    <dgm:pt modelId="{71233633-6374-4908-8614-7B6FD6AE3CAD}" type="pres">
      <dgm:prSet presAssocID="{BB38B67B-CAE6-45F6-9019-488AC38C7926}" presName="compNode" presStyleCnt="0"/>
      <dgm:spPr/>
    </dgm:pt>
    <dgm:pt modelId="{DF56FA90-6643-4520-8224-0FF8EEE2F953}" type="pres">
      <dgm:prSet presAssocID="{BB38B67B-CAE6-45F6-9019-488AC38C7926}" presName="iconBgRect" presStyleLbl="bgShp" presStyleIdx="0" presStyleCnt="3"/>
      <dgm:spPr/>
    </dgm:pt>
    <dgm:pt modelId="{7F95E4E3-6EE8-4EAD-AD97-24343B868502}" type="pres">
      <dgm:prSet presAssocID="{BB38B67B-CAE6-45F6-9019-488AC38C79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6F753EFD-486F-4851-8A1A-507110D8C7E6}" type="pres">
      <dgm:prSet presAssocID="{BB38B67B-CAE6-45F6-9019-488AC38C7926}" presName="spaceRect" presStyleCnt="0"/>
      <dgm:spPr/>
    </dgm:pt>
    <dgm:pt modelId="{06AAAA3E-9262-4212-87FF-6EDA8F148678}" type="pres">
      <dgm:prSet presAssocID="{BB38B67B-CAE6-45F6-9019-488AC38C7926}" presName="textRect" presStyleLbl="revTx" presStyleIdx="0" presStyleCnt="3">
        <dgm:presLayoutVars>
          <dgm:chMax val="1"/>
          <dgm:chPref val="1"/>
        </dgm:presLayoutVars>
      </dgm:prSet>
      <dgm:spPr/>
    </dgm:pt>
    <dgm:pt modelId="{49C77A25-A271-47A1-8B0E-98913EB68611}" type="pres">
      <dgm:prSet presAssocID="{7D974F3E-8623-4F06-828B-5BC8339AC4A8}" presName="sibTrans" presStyleCnt="0"/>
      <dgm:spPr/>
    </dgm:pt>
    <dgm:pt modelId="{B2DF90E2-6D27-4BFD-8C37-492FC7820EEC}" type="pres">
      <dgm:prSet presAssocID="{2C60B5B6-F122-4489-9B4A-5995CD02A72C}" presName="compNode" presStyleCnt="0"/>
      <dgm:spPr/>
    </dgm:pt>
    <dgm:pt modelId="{B52B0511-1CE7-4FBA-A7EE-BC181BF48CD5}" type="pres">
      <dgm:prSet presAssocID="{2C60B5B6-F122-4489-9B4A-5995CD02A72C}" presName="iconBgRect" presStyleLbl="bgShp" presStyleIdx="1" presStyleCnt="3"/>
      <dgm:spPr/>
    </dgm:pt>
    <dgm:pt modelId="{013530C5-EE0E-43B9-B3DB-1AE8E7C118F0}" type="pres">
      <dgm:prSet presAssocID="{2C60B5B6-F122-4489-9B4A-5995CD02A7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B959B902-D6F0-47CC-BFE5-7806D808E2EF}" type="pres">
      <dgm:prSet presAssocID="{2C60B5B6-F122-4489-9B4A-5995CD02A72C}" presName="spaceRect" presStyleCnt="0"/>
      <dgm:spPr/>
    </dgm:pt>
    <dgm:pt modelId="{AB1A67A4-2D41-4B5A-B0B9-CA8BC37F47E7}" type="pres">
      <dgm:prSet presAssocID="{2C60B5B6-F122-4489-9B4A-5995CD02A72C}" presName="textRect" presStyleLbl="revTx" presStyleIdx="1" presStyleCnt="3">
        <dgm:presLayoutVars>
          <dgm:chMax val="1"/>
          <dgm:chPref val="1"/>
        </dgm:presLayoutVars>
      </dgm:prSet>
      <dgm:spPr/>
    </dgm:pt>
    <dgm:pt modelId="{CA30A749-C47B-4899-A660-E707D4EFE390}" type="pres">
      <dgm:prSet presAssocID="{CC242B90-B0B0-4B19-BC4B-53F96A6E53EA}" presName="sibTrans" presStyleCnt="0"/>
      <dgm:spPr/>
    </dgm:pt>
    <dgm:pt modelId="{6E30E58C-90BC-4E4E-BB1D-DAE779B8C07E}" type="pres">
      <dgm:prSet presAssocID="{2C525EFE-A9BD-48E4-9672-D98B96299C7C}" presName="compNode" presStyleCnt="0"/>
      <dgm:spPr/>
    </dgm:pt>
    <dgm:pt modelId="{CA4C3A9C-8781-4B4B-BBF9-8BBDC8BFE963}" type="pres">
      <dgm:prSet presAssocID="{2C525EFE-A9BD-48E4-9672-D98B96299C7C}" presName="iconBgRect" presStyleLbl="bgShp" presStyleIdx="2" presStyleCnt="3"/>
      <dgm:spPr/>
    </dgm:pt>
    <dgm:pt modelId="{B022602C-EB33-46A9-AB6B-6980477178A6}" type="pres">
      <dgm:prSet presAssocID="{2C525EFE-A9BD-48E4-9672-D98B96299C7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ttle"/>
        </a:ext>
      </dgm:extLst>
    </dgm:pt>
    <dgm:pt modelId="{4CB8DF24-9042-430B-A397-4FD6748A99F3}" type="pres">
      <dgm:prSet presAssocID="{2C525EFE-A9BD-48E4-9672-D98B96299C7C}" presName="spaceRect" presStyleCnt="0"/>
      <dgm:spPr/>
    </dgm:pt>
    <dgm:pt modelId="{0D354655-884A-44E1-8098-BDF1C6392ADA}" type="pres">
      <dgm:prSet presAssocID="{2C525EFE-A9BD-48E4-9672-D98B96299C7C}" presName="textRect" presStyleLbl="revTx" presStyleIdx="2" presStyleCnt="3">
        <dgm:presLayoutVars>
          <dgm:chMax val="1"/>
          <dgm:chPref val="1"/>
        </dgm:presLayoutVars>
      </dgm:prSet>
      <dgm:spPr/>
    </dgm:pt>
  </dgm:ptLst>
  <dgm:cxnLst>
    <dgm:cxn modelId="{9AD41223-B9FB-4F14-9C85-EAEB480CABEB}" type="presOf" srcId="{2C525EFE-A9BD-48E4-9672-D98B96299C7C}" destId="{0D354655-884A-44E1-8098-BDF1C6392ADA}" srcOrd="0" destOrd="0" presId="urn:microsoft.com/office/officeart/2018/5/layout/IconCircleLabelList"/>
    <dgm:cxn modelId="{6D9CFB5D-5DFC-48A9-ACAB-D66DC18AFC29}" srcId="{89224499-C5FE-4D72-B434-3FE90484179B}" destId="{BB38B67B-CAE6-45F6-9019-488AC38C7926}" srcOrd="0" destOrd="0" parTransId="{AA867D33-074E-4DF8-A3B8-3AEA5276ABFF}" sibTransId="{7D974F3E-8623-4F06-828B-5BC8339AC4A8}"/>
    <dgm:cxn modelId="{AE0D8D6D-7F36-4C78-8F48-937953B2CEF7}" type="presOf" srcId="{89224499-C5FE-4D72-B434-3FE90484179B}" destId="{CB68627E-9B43-4116-9BD4-54E9EC9CE716}" srcOrd="0" destOrd="0" presId="urn:microsoft.com/office/officeart/2018/5/layout/IconCircleLabelList"/>
    <dgm:cxn modelId="{E0E4477B-864F-4513-BBC0-CFEA3C96F8E7}" type="presOf" srcId="{BB38B67B-CAE6-45F6-9019-488AC38C7926}" destId="{06AAAA3E-9262-4212-87FF-6EDA8F148678}" srcOrd="0" destOrd="0" presId="urn:microsoft.com/office/officeart/2018/5/layout/IconCircleLabelList"/>
    <dgm:cxn modelId="{A9384EB1-823C-4001-8EB2-459E8269106D}" srcId="{89224499-C5FE-4D72-B434-3FE90484179B}" destId="{2C60B5B6-F122-4489-9B4A-5995CD02A72C}" srcOrd="1" destOrd="0" parTransId="{817E764E-FB86-4C21-AC74-901919FBB5ED}" sibTransId="{CC242B90-B0B0-4B19-BC4B-53F96A6E53EA}"/>
    <dgm:cxn modelId="{1610BDB4-3B63-4CF2-8BB4-0D51C918413F}" type="presOf" srcId="{2C60B5B6-F122-4489-9B4A-5995CD02A72C}" destId="{AB1A67A4-2D41-4B5A-B0B9-CA8BC37F47E7}" srcOrd="0" destOrd="0" presId="urn:microsoft.com/office/officeart/2018/5/layout/IconCircleLabelList"/>
    <dgm:cxn modelId="{6D37C6B5-56C6-4C3A-BA76-6A5CD1BFC62C}" srcId="{89224499-C5FE-4D72-B434-3FE90484179B}" destId="{2C525EFE-A9BD-48E4-9672-D98B96299C7C}" srcOrd="2" destOrd="0" parTransId="{49BF0A91-407F-4C2E-9629-3101D80E3BC0}" sibTransId="{18C41901-3A16-4E0C-8193-C30F2EBAB66E}"/>
    <dgm:cxn modelId="{1977D1D0-8C64-465E-BA6B-84D772ECB927}" type="presParOf" srcId="{CB68627E-9B43-4116-9BD4-54E9EC9CE716}" destId="{71233633-6374-4908-8614-7B6FD6AE3CAD}" srcOrd="0" destOrd="0" presId="urn:microsoft.com/office/officeart/2018/5/layout/IconCircleLabelList"/>
    <dgm:cxn modelId="{472E395D-3899-4F2F-A867-7A021908449B}" type="presParOf" srcId="{71233633-6374-4908-8614-7B6FD6AE3CAD}" destId="{DF56FA90-6643-4520-8224-0FF8EEE2F953}" srcOrd="0" destOrd="0" presId="urn:microsoft.com/office/officeart/2018/5/layout/IconCircleLabelList"/>
    <dgm:cxn modelId="{E98C6A62-5D2E-4FB8-BC27-E603C3829F5B}" type="presParOf" srcId="{71233633-6374-4908-8614-7B6FD6AE3CAD}" destId="{7F95E4E3-6EE8-4EAD-AD97-24343B868502}" srcOrd="1" destOrd="0" presId="urn:microsoft.com/office/officeart/2018/5/layout/IconCircleLabelList"/>
    <dgm:cxn modelId="{65A30712-2C17-4DBA-AC35-3D17A81B296B}" type="presParOf" srcId="{71233633-6374-4908-8614-7B6FD6AE3CAD}" destId="{6F753EFD-486F-4851-8A1A-507110D8C7E6}" srcOrd="2" destOrd="0" presId="urn:microsoft.com/office/officeart/2018/5/layout/IconCircleLabelList"/>
    <dgm:cxn modelId="{F69CB0DF-6254-440D-8198-D7891B6A1DC3}" type="presParOf" srcId="{71233633-6374-4908-8614-7B6FD6AE3CAD}" destId="{06AAAA3E-9262-4212-87FF-6EDA8F148678}" srcOrd="3" destOrd="0" presId="urn:microsoft.com/office/officeart/2018/5/layout/IconCircleLabelList"/>
    <dgm:cxn modelId="{19BC9DEF-97B5-49F5-BC67-1E8B5E20263C}" type="presParOf" srcId="{CB68627E-9B43-4116-9BD4-54E9EC9CE716}" destId="{49C77A25-A271-47A1-8B0E-98913EB68611}" srcOrd="1" destOrd="0" presId="urn:microsoft.com/office/officeart/2018/5/layout/IconCircleLabelList"/>
    <dgm:cxn modelId="{7B619D45-61CE-47E4-8C8D-EE822F719456}" type="presParOf" srcId="{CB68627E-9B43-4116-9BD4-54E9EC9CE716}" destId="{B2DF90E2-6D27-4BFD-8C37-492FC7820EEC}" srcOrd="2" destOrd="0" presId="urn:microsoft.com/office/officeart/2018/5/layout/IconCircleLabelList"/>
    <dgm:cxn modelId="{5846BD48-67A3-40D8-8A74-AADB8BF01717}" type="presParOf" srcId="{B2DF90E2-6D27-4BFD-8C37-492FC7820EEC}" destId="{B52B0511-1CE7-4FBA-A7EE-BC181BF48CD5}" srcOrd="0" destOrd="0" presId="urn:microsoft.com/office/officeart/2018/5/layout/IconCircleLabelList"/>
    <dgm:cxn modelId="{ABBD8531-BF9D-471A-BC74-7FE7920CE713}" type="presParOf" srcId="{B2DF90E2-6D27-4BFD-8C37-492FC7820EEC}" destId="{013530C5-EE0E-43B9-B3DB-1AE8E7C118F0}" srcOrd="1" destOrd="0" presId="urn:microsoft.com/office/officeart/2018/5/layout/IconCircleLabelList"/>
    <dgm:cxn modelId="{38B5E7A0-025A-4738-A7E5-2BCC19A2D9C4}" type="presParOf" srcId="{B2DF90E2-6D27-4BFD-8C37-492FC7820EEC}" destId="{B959B902-D6F0-47CC-BFE5-7806D808E2EF}" srcOrd="2" destOrd="0" presId="urn:microsoft.com/office/officeart/2018/5/layout/IconCircleLabelList"/>
    <dgm:cxn modelId="{DADF749E-62BE-459C-9A60-4122F795D759}" type="presParOf" srcId="{B2DF90E2-6D27-4BFD-8C37-492FC7820EEC}" destId="{AB1A67A4-2D41-4B5A-B0B9-CA8BC37F47E7}" srcOrd="3" destOrd="0" presId="urn:microsoft.com/office/officeart/2018/5/layout/IconCircleLabelList"/>
    <dgm:cxn modelId="{9D999A64-88A4-4774-AC73-7E2F58F294A4}" type="presParOf" srcId="{CB68627E-9B43-4116-9BD4-54E9EC9CE716}" destId="{CA30A749-C47B-4899-A660-E707D4EFE390}" srcOrd="3" destOrd="0" presId="urn:microsoft.com/office/officeart/2018/5/layout/IconCircleLabelList"/>
    <dgm:cxn modelId="{3417E948-5198-4CF0-AFB5-B98627D060DA}" type="presParOf" srcId="{CB68627E-9B43-4116-9BD4-54E9EC9CE716}" destId="{6E30E58C-90BC-4E4E-BB1D-DAE779B8C07E}" srcOrd="4" destOrd="0" presId="urn:microsoft.com/office/officeart/2018/5/layout/IconCircleLabelList"/>
    <dgm:cxn modelId="{81306445-EA8C-48CF-A26E-AAC1C3FBEAB3}" type="presParOf" srcId="{6E30E58C-90BC-4E4E-BB1D-DAE779B8C07E}" destId="{CA4C3A9C-8781-4B4B-BBF9-8BBDC8BFE963}" srcOrd="0" destOrd="0" presId="urn:microsoft.com/office/officeart/2018/5/layout/IconCircleLabelList"/>
    <dgm:cxn modelId="{A6B529A9-021F-45BA-970F-F54335B9C170}" type="presParOf" srcId="{6E30E58C-90BC-4E4E-BB1D-DAE779B8C07E}" destId="{B022602C-EB33-46A9-AB6B-6980477178A6}" srcOrd="1" destOrd="0" presId="urn:microsoft.com/office/officeart/2018/5/layout/IconCircleLabelList"/>
    <dgm:cxn modelId="{6647941E-EE09-4755-8B2C-568B25AF6A11}" type="presParOf" srcId="{6E30E58C-90BC-4E4E-BB1D-DAE779B8C07E}" destId="{4CB8DF24-9042-430B-A397-4FD6748A99F3}" srcOrd="2" destOrd="0" presId="urn:microsoft.com/office/officeart/2018/5/layout/IconCircleLabelList"/>
    <dgm:cxn modelId="{62360D4A-2C1A-4AB6-BBFA-A5F9AAB2385B}" type="presParOf" srcId="{6E30E58C-90BC-4E4E-BB1D-DAE779B8C07E}" destId="{0D354655-884A-44E1-8098-BDF1C6392AD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97F149-5129-42AC-BD3F-D3F72C7FA25C}"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D574BD68-712B-4DED-A1EF-DD72FFC860F4}">
      <dgm:prSet/>
      <dgm:spPr/>
      <dgm:t>
        <a:bodyPr/>
        <a:lstStyle/>
        <a:p>
          <a:r>
            <a:rPr lang="en-GB"/>
            <a:t>Funds embezzled from the 1MDB scandal in Malaysia were allegedly used to purchase a super yacht. </a:t>
          </a:r>
          <a:endParaRPr lang="en-US"/>
        </a:p>
      </dgm:t>
    </dgm:pt>
    <dgm:pt modelId="{DAC6D7FD-890F-45B7-83AD-D919FA816FAA}" type="parTrans" cxnId="{9486F926-FCE4-4A78-A1C2-6673CAF16B52}">
      <dgm:prSet/>
      <dgm:spPr/>
      <dgm:t>
        <a:bodyPr/>
        <a:lstStyle/>
        <a:p>
          <a:endParaRPr lang="en-US"/>
        </a:p>
      </dgm:t>
    </dgm:pt>
    <dgm:pt modelId="{4646C7D8-F308-4D57-8F15-B8BD1E230C15}" type="sibTrans" cxnId="{9486F926-FCE4-4A78-A1C2-6673CAF16B52}">
      <dgm:prSet/>
      <dgm:spPr/>
      <dgm:t>
        <a:bodyPr/>
        <a:lstStyle/>
        <a:p>
          <a:endParaRPr lang="en-US"/>
        </a:p>
      </dgm:t>
    </dgm:pt>
    <dgm:pt modelId="{549D5586-AA76-45C0-A2FC-CD5E9E21B2ED}">
      <dgm:prSet/>
      <dgm:spPr/>
      <dgm:t>
        <a:bodyPr/>
        <a:lstStyle/>
        <a:p>
          <a:r>
            <a:rPr lang="en-GB"/>
            <a:t>Some of this money was used to buy works of art, including a Van Gogh and a Monet, </a:t>
          </a:r>
          <a:endParaRPr lang="en-US"/>
        </a:p>
      </dgm:t>
    </dgm:pt>
    <dgm:pt modelId="{6CBA091B-463F-4416-97F7-7101E1338682}" type="parTrans" cxnId="{E12FC132-0CFB-4785-B3F3-1A93E56CB1B6}">
      <dgm:prSet/>
      <dgm:spPr/>
      <dgm:t>
        <a:bodyPr/>
        <a:lstStyle/>
        <a:p>
          <a:endParaRPr lang="en-US"/>
        </a:p>
      </dgm:t>
    </dgm:pt>
    <dgm:pt modelId="{97C0F75C-1E9A-4D7B-BE96-CEC255A655ED}" type="sibTrans" cxnId="{E12FC132-0CFB-4785-B3F3-1A93E56CB1B6}">
      <dgm:prSet/>
      <dgm:spPr/>
      <dgm:t>
        <a:bodyPr/>
        <a:lstStyle/>
        <a:p>
          <a:endParaRPr lang="en-US"/>
        </a:p>
      </dgm:t>
    </dgm:pt>
    <dgm:pt modelId="{A037A04F-B60F-4BB2-B09D-3E6AE292C377}">
      <dgm:prSet/>
      <dgm:spPr/>
      <dgm:t>
        <a:bodyPr/>
        <a:lstStyle/>
        <a:p>
          <a:r>
            <a:rPr lang="en-GB"/>
            <a:t>To purchase High-end real estate in New York </a:t>
          </a:r>
          <a:endParaRPr lang="en-US"/>
        </a:p>
      </dgm:t>
    </dgm:pt>
    <dgm:pt modelId="{AFC6FEE5-BCC1-482A-9FAD-343D18896BAD}" type="parTrans" cxnId="{96C918B2-971B-48B7-B597-7517AEE3A185}">
      <dgm:prSet/>
      <dgm:spPr/>
      <dgm:t>
        <a:bodyPr/>
        <a:lstStyle/>
        <a:p>
          <a:endParaRPr lang="en-US"/>
        </a:p>
      </dgm:t>
    </dgm:pt>
    <dgm:pt modelId="{3E495EE6-933F-4F30-8A8A-9DEEC919969E}" type="sibTrans" cxnId="{96C918B2-971B-48B7-B597-7517AEE3A185}">
      <dgm:prSet/>
      <dgm:spPr/>
      <dgm:t>
        <a:bodyPr/>
        <a:lstStyle/>
        <a:p>
          <a:endParaRPr lang="en-US"/>
        </a:p>
      </dgm:t>
    </dgm:pt>
    <dgm:pt modelId="{B13F2CE0-5F86-4768-9D9F-9F8995EBED73}">
      <dgm:prSet/>
      <dgm:spPr/>
      <dgm:t>
        <a:bodyPr/>
        <a:lstStyle/>
        <a:p>
          <a:r>
            <a:rPr lang="en-GB"/>
            <a:t>Ironically, funds from the fraud also partly bankrolled the Hollywood blockbuster </a:t>
          </a:r>
          <a:r>
            <a:rPr lang="en-GB" i="1"/>
            <a:t>The Wolf of Wall Street </a:t>
          </a:r>
          <a:endParaRPr lang="en-US"/>
        </a:p>
      </dgm:t>
    </dgm:pt>
    <dgm:pt modelId="{BC6C9AAF-E22B-43C0-84FA-9B89C678E53F}" type="parTrans" cxnId="{1EDF7E70-3B64-4513-8B58-344BD277098E}">
      <dgm:prSet/>
      <dgm:spPr/>
      <dgm:t>
        <a:bodyPr/>
        <a:lstStyle/>
        <a:p>
          <a:endParaRPr lang="en-US"/>
        </a:p>
      </dgm:t>
    </dgm:pt>
    <dgm:pt modelId="{C826A298-22AD-4C9D-964D-6C0F9D9A8174}" type="sibTrans" cxnId="{1EDF7E70-3B64-4513-8B58-344BD277098E}">
      <dgm:prSet/>
      <dgm:spPr/>
      <dgm:t>
        <a:bodyPr/>
        <a:lstStyle/>
        <a:p>
          <a:endParaRPr lang="en-US"/>
        </a:p>
      </dgm:t>
    </dgm:pt>
    <dgm:pt modelId="{4925F7B3-B439-4B6C-AC08-C6B32D5CB422}">
      <dgm:prSet/>
      <dgm:spPr/>
      <dgm:t>
        <a:bodyPr/>
        <a:lstStyle/>
        <a:p>
          <a:r>
            <a:rPr lang="en-GB"/>
            <a:t>This told the life story of notorious Wall Street fraudster Jordan Belfort </a:t>
          </a:r>
          <a:endParaRPr lang="en-US"/>
        </a:p>
      </dgm:t>
    </dgm:pt>
    <dgm:pt modelId="{FFDD3DFB-5D34-4204-B377-396A77522BF0}" type="parTrans" cxnId="{CD0117F3-5A0F-474B-95C3-BC603F364BB1}">
      <dgm:prSet/>
      <dgm:spPr/>
      <dgm:t>
        <a:bodyPr/>
        <a:lstStyle/>
        <a:p>
          <a:endParaRPr lang="en-US"/>
        </a:p>
      </dgm:t>
    </dgm:pt>
    <dgm:pt modelId="{B3F2BCE9-9870-41DB-B374-B119DDDC4748}" type="sibTrans" cxnId="{CD0117F3-5A0F-474B-95C3-BC603F364BB1}">
      <dgm:prSet/>
      <dgm:spPr/>
      <dgm:t>
        <a:bodyPr/>
        <a:lstStyle/>
        <a:p>
          <a:endParaRPr lang="en-US"/>
        </a:p>
      </dgm:t>
    </dgm:pt>
    <dgm:pt modelId="{0EC1FF63-8667-4845-B49A-264B4A656A22}" type="pres">
      <dgm:prSet presAssocID="{8E97F149-5129-42AC-BD3F-D3F72C7FA25C}" presName="diagram" presStyleCnt="0">
        <dgm:presLayoutVars>
          <dgm:dir/>
          <dgm:resizeHandles val="exact"/>
        </dgm:presLayoutVars>
      </dgm:prSet>
      <dgm:spPr/>
    </dgm:pt>
    <dgm:pt modelId="{2F266719-19C9-46D2-8464-50B5E54EAC2C}" type="pres">
      <dgm:prSet presAssocID="{D574BD68-712B-4DED-A1EF-DD72FFC860F4}" presName="node" presStyleLbl="node1" presStyleIdx="0" presStyleCnt="5">
        <dgm:presLayoutVars>
          <dgm:bulletEnabled val="1"/>
        </dgm:presLayoutVars>
      </dgm:prSet>
      <dgm:spPr/>
    </dgm:pt>
    <dgm:pt modelId="{6F0B552A-6C3B-45D2-B583-831A46B840BF}" type="pres">
      <dgm:prSet presAssocID="{4646C7D8-F308-4D57-8F15-B8BD1E230C15}" presName="sibTrans" presStyleCnt="0"/>
      <dgm:spPr/>
    </dgm:pt>
    <dgm:pt modelId="{BCFF081F-BB2F-4C4D-919C-E392042C19E5}" type="pres">
      <dgm:prSet presAssocID="{549D5586-AA76-45C0-A2FC-CD5E9E21B2ED}" presName="node" presStyleLbl="node1" presStyleIdx="1" presStyleCnt="5">
        <dgm:presLayoutVars>
          <dgm:bulletEnabled val="1"/>
        </dgm:presLayoutVars>
      </dgm:prSet>
      <dgm:spPr/>
    </dgm:pt>
    <dgm:pt modelId="{69568E9E-D8D5-470E-9EB2-10F72A322C76}" type="pres">
      <dgm:prSet presAssocID="{97C0F75C-1E9A-4D7B-BE96-CEC255A655ED}" presName="sibTrans" presStyleCnt="0"/>
      <dgm:spPr/>
    </dgm:pt>
    <dgm:pt modelId="{C18FFEDF-9007-4613-9E95-5D590A510E8D}" type="pres">
      <dgm:prSet presAssocID="{A037A04F-B60F-4BB2-B09D-3E6AE292C377}" presName="node" presStyleLbl="node1" presStyleIdx="2" presStyleCnt="5">
        <dgm:presLayoutVars>
          <dgm:bulletEnabled val="1"/>
        </dgm:presLayoutVars>
      </dgm:prSet>
      <dgm:spPr/>
    </dgm:pt>
    <dgm:pt modelId="{9440A257-F551-4263-95ED-A26CC82F6582}" type="pres">
      <dgm:prSet presAssocID="{3E495EE6-933F-4F30-8A8A-9DEEC919969E}" presName="sibTrans" presStyleCnt="0"/>
      <dgm:spPr/>
    </dgm:pt>
    <dgm:pt modelId="{F9B84FBF-4FA0-4B6B-898E-3F483C1B69B7}" type="pres">
      <dgm:prSet presAssocID="{B13F2CE0-5F86-4768-9D9F-9F8995EBED73}" presName="node" presStyleLbl="node1" presStyleIdx="3" presStyleCnt="5">
        <dgm:presLayoutVars>
          <dgm:bulletEnabled val="1"/>
        </dgm:presLayoutVars>
      </dgm:prSet>
      <dgm:spPr/>
    </dgm:pt>
    <dgm:pt modelId="{A1EB5804-FA9A-4CB2-A4C7-D75A74D7985B}" type="pres">
      <dgm:prSet presAssocID="{C826A298-22AD-4C9D-964D-6C0F9D9A8174}" presName="sibTrans" presStyleCnt="0"/>
      <dgm:spPr/>
    </dgm:pt>
    <dgm:pt modelId="{2A249F2C-41BD-4EA8-86C3-9612A0B9FB9D}" type="pres">
      <dgm:prSet presAssocID="{4925F7B3-B439-4B6C-AC08-C6B32D5CB422}" presName="node" presStyleLbl="node1" presStyleIdx="4" presStyleCnt="5">
        <dgm:presLayoutVars>
          <dgm:bulletEnabled val="1"/>
        </dgm:presLayoutVars>
      </dgm:prSet>
      <dgm:spPr/>
    </dgm:pt>
  </dgm:ptLst>
  <dgm:cxnLst>
    <dgm:cxn modelId="{9486F926-FCE4-4A78-A1C2-6673CAF16B52}" srcId="{8E97F149-5129-42AC-BD3F-D3F72C7FA25C}" destId="{D574BD68-712B-4DED-A1EF-DD72FFC860F4}" srcOrd="0" destOrd="0" parTransId="{DAC6D7FD-890F-45B7-83AD-D919FA816FAA}" sibTransId="{4646C7D8-F308-4D57-8F15-B8BD1E230C15}"/>
    <dgm:cxn modelId="{B2975928-AEDD-4CA6-98BB-7BF77DD57F9C}" type="presOf" srcId="{B13F2CE0-5F86-4768-9D9F-9F8995EBED73}" destId="{F9B84FBF-4FA0-4B6B-898E-3F483C1B69B7}" srcOrd="0" destOrd="0" presId="urn:microsoft.com/office/officeart/2005/8/layout/default"/>
    <dgm:cxn modelId="{E12FC132-0CFB-4785-B3F3-1A93E56CB1B6}" srcId="{8E97F149-5129-42AC-BD3F-D3F72C7FA25C}" destId="{549D5586-AA76-45C0-A2FC-CD5E9E21B2ED}" srcOrd="1" destOrd="0" parTransId="{6CBA091B-463F-4416-97F7-7101E1338682}" sibTransId="{97C0F75C-1E9A-4D7B-BE96-CEC255A655ED}"/>
    <dgm:cxn modelId="{5B7A4D39-135E-4BD3-921F-9CD5B420C2D3}" type="presOf" srcId="{A037A04F-B60F-4BB2-B09D-3E6AE292C377}" destId="{C18FFEDF-9007-4613-9E95-5D590A510E8D}" srcOrd="0" destOrd="0" presId="urn:microsoft.com/office/officeart/2005/8/layout/default"/>
    <dgm:cxn modelId="{4D7A464B-3E21-45F4-AA43-3B46414D2847}" type="presOf" srcId="{D574BD68-712B-4DED-A1EF-DD72FFC860F4}" destId="{2F266719-19C9-46D2-8464-50B5E54EAC2C}" srcOrd="0" destOrd="0" presId="urn:microsoft.com/office/officeart/2005/8/layout/default"/>
    <dgm:cxn modelId="{1EDF7E70-3B64-4513-8B58-344BD277098E}" srcId="{8E97F149-5129-42AC-BD3F-D3F72C7FA25C}" destId="{B13F2CE0-5F86-4768-9D9F-9F8995EBED73}" srcOrd="3" destOrd="0" parTransId="{BC6C9AAF-E22B-43C0-84FA-9B89C678E53F}" sibTransId="{C826A298-22AD-4C9D-964D-6C0F9D9A8174}"/>
    <dgm:cxn modelId="{F371C97E-23C3-4029-A7ED-4B2ACA6A3DE4}" type="presOf" srcId="{549D5586-AA76-45C0-A2FC-CD5E9E21B2ED}" destId="{BCFF081F-BB2F-4C4D-919C-E392042C19E5}" srcOrd="0" destOrd="0" presId="urn:microsoft.com/office/officeart/2005/8/layout/default"/>
    <dgm:cxn modelId="{96C918B2-971B-48B7-B597-7517AEE3A185}" srcId="{8E97F149-5129-42AC-BD3F-D3F72C7FA25C}" destId="{A037A04F-B60F-4BB2-B09D-3E6AE292C377}" srcOrd="2" destOrd="0" parTransId="{AFC6FEE5-BCC1-482A-9FAD-343D18896BAD}" sibTransId="{3E495EE6-933F-4F30-8A8A-9DEEC919969E}"/>
    <dgm:cxn modelId="{410521B8-2308-4698-AF8A-E95CE3E1D9D0}" type="presOf" srcId="{8E97F149-5129-42AC-BD3F-D3F72C7FA25C}" destId="{0EC1FF63-8667-4845-B49A-264B4A656A22}" srcOrd="0" destOrd="0" presId="urn:microsoft.com/office/officeart/2005/8/layout/default"/>
    <dgm:cxn modelId="{FDFCD3C0-D0EE-4F95-90F2-5172CE0425C7}" type="presOf" srcId="{4925F7B3-B439-4B6C-AC08-C6B32D5CB422}" destId="{2A249F2C-41BD-4EA8-86C3-9612A0B9FB9D}" srcOrd="0" destOrd="0" presId="urn:microsoft.com/office/officeart/2005/8/layout/default"/>
    <dgm:cxn modelId="{CD0117F3-5A0F-474B-95C3-BC603F364BB1}" srcId="{8E97F149-5129-42AC-BD3F-D3F72C7FA25C}" destId="{4925F7B3-B439-4B6C-AC08-C6B32D5CB422}" srcOrd="4" destOrd="0" parTransId="{FFDD3DFB-5D34-4204-B377-396A77522BF0}" sibTransId="{B3F2BCE9-9870-41DB-B374-B119DDDC4748}"/>
    <dgm:cxn modelId="{8C72144D-C6A3-464E-9FDE-566D402A2835}" type="presParOf" srcId="{0EC1FF63-8667-4845-B49A-264B4A656A22}" destId="{2F266719-19C9-46D2-8464-50B5E54EAC2C}" srcOrd="0" destOrd="0" presId="urn:microsoft.com/office/officeart/2005/8/layout/default"/>
    <dgm:cxn modelId="{85342E27-DFEC-4E37-8C2D-0F19A370292B}" type="presParOf" srcId="{0EC1FF63-8667-4845-B49A-264B4A656A22}" destId="{6F0B552A-6C3B-45D2-B583-831A46B840BF}" srcOrd="1" destOrd="0" presId="urn:microsoft.com/office/officeart/2005/8/layout/default"/>
    <dgm:cxn modelId="{EC6B8249-4AF4-40BE-9621-23F5A32742AA}" type="presParOf" srcId="{0EC1FF63-8667-4845-B49A-264B4A656A22}" destId="{BCFF081F-BB2F-4C4D-919C-E392042C19E5}" srcOrd="2" destOrd="0" presId="urn:microsoft.com/office/officeart/2005/8/layout/default"/>
    <dgm:cxn modelId="{FFFC673D-153A-4430-A1D3-D82AD936E84E}" type="presParOf" srcId="{0EC1FF63-8667-4845-B49A-264B4A656A22}" destId="{69568E9E-D8D5-470E-9EB2-10F72A322C76}" srcOrd="3" destOrd="0" presId="urn:microsoft.com/office/officeart/2005/8/layout/default"/>
    <dgm:cxn modelId="{0E42C5C1-6B9F-4958-8547-2B70497A59FD}" type="presParOf" srcId="{0EC1FF63-8667-4845-B49A-264B4A656A22}" destId="{C18FFEDF-9007-4613-9E95-5D590A510E8D}" srcOrd="4" destOrd="0" presId="urn:microsoft.com/office/officeart/2005/8/layout/default"/>
    <dgm:cxn modelId="{4F5577B9-6903-41D3-9FE3-E7F620EE7A71}" type="presParOf" srcId="{0EC1FF63-8667-4845-B49A-264B4A656A22}" destId="{9440A257-F551-4263-95ED-A26CC82F6582}" srcOrd="5" destOrd="0" presId="urn:microsoft.com/office/officeart/2005/8/layout/default"/>
    <dgm:cxn modelId="{F7E4E7D1-A2D6-4502-89B2-EB4E7E5FD0C1}" type="presParOf" srcId="{0EC1FF63-8667-4845-B49A-264B4A656A22}" destId="{F9B84FBF-4FA0-4B6B-898E-3F483C1B69B7}" srcOrd="6" destOrd="0" presId="urn:microsoft.com/office/officeart/2005/8/layout/default"/>
    <dgm:cxn modelId="{46995683-E295-4A1C-80B6-24202F0B7371}" type="presParOf" srcId="{0EC1FF63-8667-4845-B49A-264B4A656A22}" destId="{A1EB5804-FA9A-4CB2-A4C7-D75A74D7985B}" srcOrd="7" destOrd="0" presId="urn:microsoft.com/office/officeart/2005/8/layout/default"/>
    <dgm:cxn modelId="{2B17B1AE-4E50-451E-B8D4-34F91E890205}" type="presParOf" srcId="{0EC1FF63-8667-4845-B49A-264B4A656A22}" destId="{2A249F2C-41BD-4EA8-86C3-9612A0B9FB9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5AC07-264C-451A-ADF2-F4F1182FF90A}">
      <dsp:nvSpPr>
        <dsp:cNvPr id="0" name=""/>
        <dsp:cNvSpPr/>
      </dsp:nvSpPr>
      <dsp:spPr>
        <a:xfrm>
          <a:off x="163139" y="3035099"/>
          <a:ext cx="1286255" cy="63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1904</a:t>
          </a:r>
        </a:p>
      </dsp:txBody>
      <dsp:txXfrm>
        <a:off x="163139" y="3035099"/>
        <a:ext cx="1286255" cy="638670"/>
      </dsp:txXfrm>
    </dsp:sp>
    <dsp:sp modelId="{041D128C-0A9D-4F0B-9A73-4C5519433ECC}">
      <dsp:nvSpPr>
        <dsp:cNvPr id="0" name=""/>
        <dsp:cNvSpPr/>
      </dsp:nvSpPr>
      <dsp:spPr>
        <a:xfrm>
          <a:off x="0" y="2712938"/>
          <a:ext cx="4828172" cy="2260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FD216-3E46-453B-AEBA-54DE9EE93AE1}">
      <dsp:nvSpPr>
        <dsp:cNvPr id="0" name=""/>
        <dsp:cNvSpPr/>
      </dsp:nvSpPr>
      <dsp:spPr>
        <a:xfrm>
          <a:off x="98826" y="939019"/>
          <a:ext cx="1414880" cy="81308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New York Ferry sinks killing 1000 people</a:t>
          </a:r>
        </a:p>
      </dsp:txBody>
      <dsp:txXfrm>
        <a:off x="98826" y="939019"/>
        <a:ext cx="1414880" cy="813086"/>
      </dsp:txXfrm>
    </dsp:sp>
    <dsp:sp modelId="{6A889FA2-C8AF-4FAC-B29F-92E738BA157C}">
      <dsp:nvSpPr>
        <dsp:cNvPr id="0" name=""/>
        <dsp:cNvSpPr/>
      </dsp:nvSpPr>
      <dsp:spPr>
        <a:xfrm>
          <a:off x="806267" y="1752106"/>
          <a:ext cx="0" cy="960832"/>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869F68B-1EFF-4DED-A761-A00493FC1AEF}">
      <dsp:nvSpPr>
        <dsp:cNvPr id="0" name=""/>
        <dsp:cNvSpPr/>
      </dsp:nvSpPr>
      <dsp:spPr>
        <a:xfrm>
          <a:off x="967048" y="1978184"/>
          <a:ext cx="1286255" cy="63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1995</a:t>
          </a:r>
        </a:p>
      </dsp:txBody>
      <dsp:txXfrm>
        <a:off x="967048" y="1978184"/>
        <a:ext cx="1286255" cy="638670"/>
      </dsp:txXfrm>
    </dsp:sp>
    <dsp:sp modelId="{C49C3ED3-9203-4988-8D1A-210CE562B416}">
      <dsp:nvSpPr>
        <dsp:cNvPr id="0" name=""/>
        <dsp:cNvSpPr/>
      </dsp:nvSpPr>
      <dsp:spPr>
        <a:xfrm>
          <a:off x="902736" y="3899848"/>
          <a:ext cx="1414880" cy="985559"/>
        </a:xfrm>
        <a:prstGeom prst="rect">
          <a:avLst/>
        </a:prstGeom>
        <a:solidFill>
          <a:schemeClr val="accent5">
            <a:tint val="40000"/>
            <a:alpha val="90000"/>
            <a:hueOff val="-1847939"/>
            <a:satOff val="-3204"/>
            <a:lumOff val="-322"/>
            <a:alphaOff val="0"/>
          </a:schemeClr>
        </a:solidFill>
        <a:ln w="12700" cap="flat" cmpd="sng" algn="ctr">
          <a:solidFill>
            <a:schemeClr val="accent5">
              <a:tint val="40000"/>
              <a:alpha val="90000"/>
              <a:hueOff val="-1847939"/>
              <a:satOff val="-3204"/>
              <a:lumOff val="-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Russia: Chechen Terrorists kill 100 people in Budennovsk</a:t>
          </a:r>
        </a:p>
      </dsp:txBody>
      <dsp:txXfrm>
        <a:off x="902736" y="3899848"/>
        <a:ext cx="1414880" cy="985559"/>
      </dsp:txXfrm>
    </dsp:sp>
    <dsp:sp modelId="{1A01AACB-63A4-415A-BD8E-5BE4E9C40D0D}">
      <dsp:nvSpPr>
        <dsp:cNvPr id="0" name=""/>
        <dsp:cNvSpPr/>
      </dsp:nvSpPr>
      <dsp:spPr>
        <a:xfrm>
          <a:off x="1610176" y="2939016"/>
          <a:ext cx="0" cy="960832"/>
        </a:xfrm>
        <a:prstGeom prst="line">
          <a:avLst/>
        </a:prstGeom>
        <a:solidFill>
          <a:schemeClr val="accent5">
            <a:hueOff val="-1838336"/>
            <a:satOff val="-2557"/>
            <a:lumOff val="-981"/>
            <a:alphaOff val="0"/>
          </a:schemeClr>
        </a:solidFill>
        <a:ln w="6350" cap="flat" cmpd="sng" algn="ctr">
          <a:solidFill>
            <a:schemeClr val="accent5">
              <a:hueOff val="-1838336"/>
              <a:satOff val="-2557"/>
              <a:lumOff val="-98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60C7E71-C7E9-4F90-B9A5-E1A2E8611AA1}">
      <dsp:nvSpPr>
        <dsp:cNvPr id="0" name=""/>
        <dsp:cNvSpPr/>
      </dsp:nvSpPr>
      <dsp:spPr>
        <a:xfrm>
          <a:off x="735617" y="2755328"/>
          <a:ext cx="141298" cy="14129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74CC725-F053-4E9B-855C-F6E2162BE999}">
      <dsp:nvSpPr>
        <dsp:cNvPr id="0" name=""/>
        <dsp:cNvSpPr/>
      </dsp:nvSpPr>
      <dsp:spPr>
        <a:xfrm>
          <a:off x="1539527" y="2755328"/>
          <a:ext cx="141298" cy="14129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E90073B-A1D4-4426-B07C-792C6D341158}">
      <dsp:nvSpPr>
        <dsp:cNvPr id="0" name=""/>
        <dsp:cNvSpPr/>
      </dsp:nvSpPr>
      <dsp:spPr>
        <a:xfrm>
          <a:off x="1770958" y="3035099"/>
          <a:ext cx="1286255" cy="63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1999</a:t>
          </a:r>
        </a:p>
      </dsp:txBody>
      <dsp:txXfrm>
        <a:off x="1770958" y="3035099"/>
        <a:ext cx="1286255" cy="638670"/>
      </dsp:txXfrm>
    </dsp:sp>
    <dsp:sp modelId="{19B2E4B6-32F0-45AE-98D0-740F3ADE27B7}">
      <dsp:nvSpPr>
        <dsp:cNvPr id="0" name=""/>
        <dsp:cNvSpPr/>
      </dsp:nvSpPr>
      <dsp:spPr>
        <a:xfrm>
          <a:off x="1706645" y="939019"/>
          <a:ext cx="1414880" cy="813086"/>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Turkish Earthquake kills 17,000 people</a:t>
          </a:r>
        </a:p>
      </dsp:txBody>
      <dsp:txXfrm>
        <a:off x="1706645" y="939019"/>
        <a:ext cx="1414880" cy="813086"/>
      </dsp:txXfrm>
    </dsp:sp>
    <dsp:sp modelId="{ECDA18EF-1972-4193-A6A8-985C5BD29FB9}">
      <dsp:nvSpPr>
        <dsp:cNvPr id="0" name=""/>
        <dsp:cNvSpPr/>
      </dsp:nvSpPr>
      <dsp:spPr>
        <a:xfrm>
          <a:off x="2414085" y="1752106"/>
          <a:ext cx="0" cy="960832"/>
        </a:xfrm>
        <a:prstGeom prst="line">
          <a:avLst/>
        </a:prstGeom>
        <a:solidFill>
          <a:schemeClr val="accent5">
            <a:hueOff val="-3676672"/>
            <a:satOff val="-5114"/>
            <a:lumOff val="-1961"/>
            <a:alphaOff val="0"/>
          </a:schemeClr>
        </a:solidFill>
        <a:ln w="6350" cap="flat" cmpd="sng" algn="ctr">
          <a:solidFill>
            <a:schemeClr val="accent5">
              <a:hueOff val="-3676672"/>
              <a:satOff val="-5114"/>
              <a:lumOff val="-196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4E53D50-82A2-4602-B425-5CA6DCE629BB}">
      <dsp:nvSpPr>
        <dsp:cNvPr id="0" name=""/>
        <dsp:cNvSpPr/>
      </dsp:nvSpPr>
      <dsp:spPr>
        <a:xfrm>
          <a:off x="2574867" y="1978184"/>
          <a:ext cx="1286255" cy="63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2002</a:t>
          </a:r>
        </a:p>
      </dsp:txBody>
      <dsp:txXfrm>
        <a:off x="2574867" y="1978184"/>
        <a:ext cx="1286255" cy="638670"/>
      </dsp:txXfrm>
    </dsp:sp>
    <dsp:sp modelId="{16D95C9A-35A8-4163-A6B3-7EC4282D8129}">
      <dsp:nvSpPr>
        <dsp:cNvPr id="0" name=""/>
        <dsp:cNvSpPr/>
      </dsp:nvSpPr>
      <dsp:spPr>
        <a:xfrm>
          <a:off x="2510555" y="3899848"/>
          <a:ext cx="1414880" cy="1355144"/>
        </a:xfrm>
        <a:prstGeom prst="rect">
          <a:avLst/>
        </a:prstGeom>
        <a:solidFill>
          <a:schemeClr val="accent5">
            <a:tint val="40000"/>
            <a:alpha val="90000"/>
            <a:hueOff val="-5543816"/>
            <a:satOff val="-9612"/>
            <a:lumOff val="-967"/>
            <a:alphaOff val="0"/>
          </a:schemeClr>
        </a:solidFill>
        <a:ln w="12700" cap="flat" cmpd="sng" algn="ctr">
          <a:solidFill>
            <a:schemeClr val="accent5">
              <a:tint val="40000"/>
              <a:alpha val="90000"/>
              <a:hueOff val="-5543816"/>
              <a:satOff val="-9612"/>
              <a:lumOff val="-9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Russia: Chechen Terrorists besiege Moscow Theatre ends with 129 hostages killed</a:t>
          </a:r>
        </a:p>
      </dsp:txBody>
      <dsp:txXfrm>
        <a:off x="2510555" y="3899848"/>
        <a:ext cx="1414880" cy="1355144"/>
      </dsp:txXfrm>
    </dsp:sp>
    <dsp:sp modelId="{861E2CEE-5FF2-4840-9C9A-F86D1501E7F9}">
      <dsp:nvSpPr>
        <dsp:cNvPr id="0" name=""/>
        <dsp:cNvSpPr/>
      </dsp:nvSpPr>
      <dsp:spPr>
        <a:xfrm>
          <a:off x="3217995" y="2939016"/>
          <a:ext cx="0" cy="960832"/>
        </a:xfrm>
        <a:prstGeom prst="line">
          <a:avLst/>
        </a:prstGeom>
        <a:solidFill>
          <a:schemeClr val="accent5">
            <a:hueOff val="-5515009"/>
            <a:satOff val="-7671"/>
            <a:lumOff val="-2942"/>
            <a:alphaOff val="0"/>
          </a:schemeClr>
        </a:solidFill>
        <a:ln w="6350" cap="flat" cmpd="sng" algn="ctr">
          <a:solidFill>
            <a:schemeClr val="accent5">
              <a:hueOff val="-5515009"/>
              <a:satOff val="-7671"/>
              <a:lumOff val="-2942"/>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A753E88-6913-4FE5-AAB6-9571AE298C0F}">
      <dsp:nvSpPr>
        <dsp:cNvPr id="0" name=""/>
        <dsp:cNvSpPr/>
      </dsp:nvSpPr>
      <dsp:spPr>
        <a:xfrm>
          <a:off x="2343436" y="2755328"/>
          <a:ext cx="141298" cy="14129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5F8C85-CAC4-4481-A7F2-8841075D0B62}">
      <dsp:nvSpPr>
        <dsp:cNvPr id="0" name=""/>
        <dsp:cNvSpPr/>
      </dsp:nvSpPr>
      <dsp:spPr>
        <a:xfrm>
          <a:off x="3147346" y="2755328"/>
          <a:ext cx="141298" cy="14129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9F22885-F521-40AB-A602-45ECDFBA3F92}">
      <dsp:nvSpPr>
        <dsp:cNvPr id="0" name=""/>
        <dsp:cNvSpPr/>
      </dsp:nvSpPr>
      <dsp:spPr>
        <a:xfrm>
          <a:off x="3378777" y="3035099"/>
          <a:ext cx="1286255" cy="63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2004</a:t>
          </a:r>
        </a:p>
      </dsp:txBody>
      <dsp:txXfrm>
        <a:off x="3378777" y="3035099"/>
        <a:ext cx="1286255" cy="638670"/>
      </dsp:txXfrm>
    </dsp:sp>
    <dsp:sp modelId="{9FB185A6-D475-4D1B-A90B-04A72F9B2773}">
      <dsp:nvSpPr>
        <dsp:cNvPr id="0" name=""/>
        <dsp:cNvSpPr/>
      </dsp:nvSpPr>
      <dsp:spPr>
        <a:xfrm>
          <a:off x="3314464" y="396961"/>
          <a:ext cx="1414880" cy="1355144"/>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Russia: Chechen Suicide bombers destroy two planes in-                                  flight killing 90 people</a:t>
          </a:r>
        </a:p>
      </dsp:txBody>
      <dsp:txXfrm>
        <a:off x="3314464" y="396961"/>
        <a:ext cx="1414880" cy="1355144"/>
      </dsp:txXfrm>
    </dsp:sp>
    <dsp:sp modelId="{87279FBE-5ABC-4822-9A52-FF44DDFC571E}">
      <dsp:nvSpPr>
        <dsp:cNvPr id="0" name=""/>
        <dsp:cNvSpPr/>
      </dsp:nvSpPr>
      <dsp:spPr>
        <a:xfrm>
          <a:off x="4021904" y="1752106"/>
          <a:ext cx="0" cy="960832"/>
        </a:xfrm>
        <a:prstGeom prst="line">
          <a:avLst/>
        </a:prstGeom>
        <a:solidFill>
          <a:schemeClr val="accent5">
            <a:hueOff val="-7353344"/>
            <a:satOff val="-10228"/>
            <a:lumOff val="-3922"/>
            <a:alphaOff val="0"/>
          </a:schemeClr>
        </a:solidFill>
        <a:ln w="6350" cap="flat" cmpd="sng" algn="ctr">
          <a:solidFill>
            <a:schemeClr val="accent5">
              <a:hueOff val="-7353344"/>
              <a:satOff val="-10228"/>
              <a:lumOff val="-3922"/>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6CBCB3D-9AA6-4C93-90B0-BA13F766A248}">
      <dsp:nvSpPr>
        <dsp:cNvPr id="0" name=""/>
        <dsp:cNvSpPr/>
      </dsp:nvSpPr>
      <dsp:spPr>
        <a:xfrm>
          <a:off x="3951255" y="2755328"/>
          <a:ext cx="141298" cy="14129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B2E42-2C73-4922-BDAF-225CD242786C}">
      <dsp:nvSpPr>
        <dsp:cNvPr id="0" name=""/>
        <dsp:cNvSpPr/>
      </dsp:nvSpPr>
      <dsp:spPr>
        <a:xfrm>
          <a:off x="3080" y="587032"/>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 report illustrates how a Panamanian resort the </a:t>
          </a:r>
          <a:r>
            <a:rPr lang="en-GB" sz="1300" b="1" kern="1200"/>
            <a:t>Trump Ocean Club </a:t>
          </a:r>
          <a:r>
            <a:rPr lang="en-GB" sz="1300" kern="1200"/>
            <a:t>in Panama</a:t>
          </a:r>
          <a:endParaRPr lang="en-US" sz="1300" kern="1200"/>
        </a:p>
      </dsp:txBody>
      <dsp:txXfrm>
        <a:off x="3080" y="587032"/>
        <a:ext cx="2444055" cy="1466433"/>
      </dsp:txXfrm>
    </dsp:sp>
    <dsp:sp modelId="{DA87E27C-1D00-4C31-9650-1F03ED30E050}">
      <dsp:nvSpPr>
        <dsp:cNvPr id="0" name=""/>
        <dsp:cNvSpPr/>
      </dsp:nvSpPr>
      <dsp:spPr>
        <a:xfrm>
          <a:off x="2691541" y="587032"/>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Has been used as a conduit for laundering </a:t>
          </a:r>
          <a:r>
            <a:rPr lang="en-GB" sz="1300" b="1" kern="1200"/>
            <a:t>Colombian and other cartel drug money</a:t>
          </a:r>
          <a:endParaRPr lang="en-US" sz="1300" kern="1200"/>
        </a:p>
      </dsp:txBody>
      <dsp:txXfrm>
        <a:off x="2691541" y="587032"/>
        <a:ext cx="2444055" cy="1466433"/>
      </dsp:txXfrm>
    </dsp:sp>
    <dsp:sp modelId="{2097B4FF-4E08-4D4C-B5C5-3F017D0EBDE6}">
      <dsp:nvSpPr>
        <dsp:cNvPr id="0" name=""/>
        <dsp:cNvSpPr/>
      </dsp:nvSpPr>
      <dsp:spPr>
        <a:xfrm>
          <a:off x="5380002" y="587032"/>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Proceeds of crime were laundered through the development by Colombian David Eduardo Helmut Murcia Guzman- subsequently convicted of money laundering in the US and imprisoned for 9 years</a:t>
          </a:r>
          <a:endParaRPr lang="en-US" sz="1300" kern="1200"/>
        </a:p>
      </dsp:txBody>
      <dsp:txXfrm>
        <a:off x="5380002" y="587032"/>
        <a:ext cx="2444055" cy="1466433"/>
      </dsp:txXfrm>
    </dsp:sp>
    <dsp:sp modelId="{AA7CF1F8-C3F8-4BC2-A506-C223F061E641}">
      <dsp:nvSpPr>
        <dsp:cNvPr id="0" name=""/>
        <dsp:cNvSpPr/>
      </dsp:nvSpPr>
      <dsp:spPr>
        <a:xfrm>
          <a:off x="8068463" y="587032"/>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Around 400 of the units sold were brokered by Alexandre Henrique Ventura Noguiera- many to Russian investors- through anonymous offshore “special purpose vehicles”</a:t>
          </a:r>
          <a:endParaRPr lang="en-US" sz="1300" kern="1200"/>
        </a:p>
      </dsp:txBody>
      <dsp:txXfrm>
        <a:off x="8068463" y="587032"/>
        <a:ext cx="2444055" cy="1466433"/>
      </dsp:txXfrm>
    </dsp:sp>
    <dsp:sp modelId="{258EA124-962E-4B0E-A9AE-87B1BCDD5463}">
      <dsp:nvSpPr>
        <dsp:cNvPr id="0" name=""/>
        <dsp:cNvSpPr/>
      </dsp:nvSpPr>
      <dsp:spPr>
        <a:xfrm>
          <a:off x="1347311" y="22978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Previously investigated for money laundering in his native Spain, Noguiera was soon arrested again for selling apartments to Guzman to help him because “He could not take his money to a bank”</a:t>
          </a:r>
          <a:endParaRPr lang="en-US" sz="1300" kern="1200"/>
        </a:p>
      </dsp:txBody>
      <dsp:txXfrm>
        <a:off x="1347311" y="2297871"/>
        <a:ext cx="2444055" cy="1466433"/>
      </dsp:txXfrm>
    </dsp:sp>
    <dsp:sp modelId="{36144E8C-F259-4E94-BFF5-7C77BBA7145A}">
      <dsp:nvSpPr>
        <dsp:cNvPr id="0" name=""/>
        <dsp:cNvSpPr/>
      </dsp:nvSpPr>
      <dsp:spPr>
        <a:xfrm>
          <a:off x="4035772" y="22978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Noguiera also embezzled deposits and commissions and sold the same unit to multiple investors. He was further indicted in Brazil on fraud and money laundering charges related to his Panamanian activities in 2013</a:t>
          </a:r>
          <a:endParaRPr lang="en-US" sz="1300" kern="1200"/>
        </a:p>
      </dsp:txBody>
      <dsp:txXfrm>
        <a:off x="4035772" y="2297871"/>
        <a:ext cx="2444055" cy="1466433"/>
      </dsp:txXfrm>
    </dsp:sp>
    <dsp:sp modelId="{0C72B391-F05C-4226-87B0-1587193DB8A9}">
      <dsp:nvSpPr>
        <dsp:cNvPr id="0" name=""/>
        <dsp:cNvSpPr/>
      </dsp:nvSpPr>
      <dsp:spPr>
        <a:xfrm>
          <a:off x="6724233" y="22978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For the use of his name Donald Trump received a cut of all funding he generated and a commission on every unit sold</a:t>
          </a:r>
          <a:endParaRPr lang="en-US" sz="1300" kern="1200"/>
        </a:p>
      </dsp:txBody>
      <dsp:txXfrm>
        <a:off x="6724233" y="2297871"/>
        <a:ext cx="2444055" cy="14664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72633-3F00-4FC1-ACF0-B806A2F33C5A}">
      <dsp:nvSpPr>
        <dsp:cNvPr id="0" name=""/>
        <dsp:cNvSpPr/>
      </dsp:nvSpPr>
      <dsp:spPr>
        <a:xfrm>
          <a:off x="0" y="5730"/>
          <a:ext cx="6303729" cy="13463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The Global Witness report also identifies a similar licensing arrangement at the Trump Soho Tower in New York </a:t>
          </a:r>
          <a:endParaRPr lang="en-US" sz="1900" kern="1200"/>
        </a:p>
      </dsp:txBody>
      <dsp:txXfrm>
        <a:off x="65721" y="71451"/>
        <a:ext cx="6172287" cy="1214862"/>
      </dsp:txXfrm>
    </dsp:sp>
    <dsp:sp modelId="{D70BE36C-A80D-4610-968A-EA32285046DF}">
      <dsp:nvSpPr>
        <dsp:cNvPr id="0" name=""/>
        <dsp:cNvSpPr/>
      </dsp:nvSpPr>
      <dsp:spPr>
        <a:xfrm>
          <a:off x="0" y="1406755"/>
          <a:ext cx="6303729" cy="134630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The development was managed by two companies, one of which was Bayrock Group –linked to Viktor Khrapunov the fugitive former energy Minister of Khazakstan, and Mayor of its capital Almaty </a:t>
          </a:r>
          <a:endParaRPr lang="en-US" sz="1900" kern="1200"/>
        </a:p>
      </dsp:txBody>
      <dsp:txXfrm>
        <a:off x="65721" y="1472476"/>
        <a:ext cx="6172287" cy="1214862"/>
      </dsp:txXfrm>
    </dsp:sp>
    <dsp:sp modelId="{7A64CB67-0F8F-490E-8AC9-C4EE0D17B293}">
      <dsp:nvSpPr>
        <dsp:cNvPr id="0" name=""/>
        <dsp:cNvSpPr/>
      </dsp:nvSpPr>
      <dsp:spPr>
        <a:xfrm>
          <a:off x="0" y="2807779"/>
          <a:ext cx="6303729" cy="134630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Khrapunov is accused of looting millions corruptly from that state in what he claims are politically motivated charges.</a:t>
          </a:r>
          <a:endParaRPr lang="en-US" sz="1900" kern="1200"/>
        </a:p>
      </dsp:txBody>
      <dsp:txXfrm>
        <a:off x="65721" y="2873500"/>
        <a:ext cx="6172287" cy="1214862"/>
      </dsp:txXfrm>
    </dsp:sp>
    <dsp:sp modelId="{57AD3FDD-517F-455E-8923-70D1EB7C5B0D}">
      <dsp:nvSpPr>
        <dsp:cNvPr id="0" name=""/>
        <dsp:cNvSpPr/>
      </dsp:nvSpPr>
      <dsp:spPr>
        <a:xfrm>
          <a:off x="0" y="4208803"/>
          <a:ext cx="6303729" cy="134630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Bayrock’s CEO was Felix Sater a Russian born convicted fraudster. In 1998 Sater was convicted in the US of running a $40 million “pump and dump” scheme for the Russian Mafia- turning informant to avoid prison time. </a:t>
          </a:r>
          <a:endParaRPr lang="en-US" sz="1900" kern="1200"/>
        </a:p>
      </dsp:txBody>
      <dsp:txXfrm>
        <a:off x="65721" y="4274524"/>
        <a:ext cx="6172287" cy="1214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1863B-92EC-43A4-8D3A-FCE38B7E3021}">
      <dsp:nvSpPr>
        <dsp:cNvPr id="0" name=""/>
        <dsp:cNvSpPr/>
      </dsp:nvSpPr>
      <dsp:spPr>
        <a:xfrm>
          <a:off x="0" y="321921"/>
          <a:ext cx="6364224" cy="9348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The report also suggests the Trump International Hotel and Tower in Baku, Azerbaijan – is largely controlled by shell companies ultimately controlled by senior members of Iran’s Revolutionary guard</a:t>
          </a:r>
          <a:endParaRPr lang="en-US" sz="1700" kern="1200"/>
        </a:p>
      </dsp:txBody>
      <dsp:txXfrm>
        <a:off x="45635" y="367556"/>
        <a:ext cx="6272954" cy="843560"/>
      </dsp:txXfrm>
    </dsp:sp>
    <dsp:sp modelId="{7AD012C4-020D-4DE0-89D4-4099CFFB609A}">
      <dsp:nvSpPr>
        <dsp:cNvPr id="0" name=""/>
        <dsp:cNvSpPr/>
      </dsp:nvSpPr>
      <dsp:spPr>
        <a:xfrm>
          <a:off x="0" y="1305711"/>
          <a:ext cx="6364224" cy="93483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The development was managed by an Azeri company controlled by the son of the Azeri transportation Minister Ziya Mammadov</a:t>
          </a:r>
          <a:endParaRPr lang="en-US" sz="1700" kern="1200"/>
        </a:p>
      </dsp:txBody>
      <dsp:txXfrm>
        <a:off x="45635" y="1351346"/>
        <a:ext cx="6272954" cy="843560"/>
      </dsp:txXfrm>
    </dsp:sp>
    <dsp:sp modelId="{EC693F55-0E98-4509-A59F-862DE147E00E}">
      <dsp:nvSpPr>
        <dsp:cNvPr id="0" name=""/>
        <dsp:cNvSpPr/>
      </dsp:nvSpPr>
      <dsp:spPr>
        <a:xfrm>
          <a:off x="0" y="2289501"/>
          <a:ext cx="6364224" cy="93483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US State Department documents describe Azerbaijan as </a:t>
          </a:r>
          <a:endParaRPr lang="en-US" sz="1700" kern="1200"/>
        </a:p>
      </dsp:txBody>
      <dsp:txXfrm>
        <a:off x="45635" y="2335136"/>
        <a:ext cx="6272954" cy="843560"/>
      </dsp:txXfrm>
    </dsp:sp>
    <dsp:sp modelId="{8368B3EF-BD49-4E34-8228-3FC46DFAA66A}">
      <dsp:nvSpPr>
        <dsp:cNvPr id="0" name=""/>
        <dsp:cNvSpPr/>
      </dsp:nvSpPr>
      <dsp:spPr>
        <a:xfrm>
          <a:off x="0" y="3273291"/>
          <a:ext cx="6364224" cy="93483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“…surrounded by corruption and predatory behaviour by politically connected elites”</a:t>
          </a:r>
          <a:endParaRPr lang="en-US" sz="1700" kern="1200"/>
        </a:p>
      </dsp:txBody>
      <dsp:txXfrm>
        <a:off x="45635" y="3318926"/>
        <a:ext cx="6272954" cy="843560"/>
      </dsp:txXfrm>
    </dsp:sp>
    <dsp:sp modelId="{B4B03E40-0F61-4C1B-ACF8-1B095C97BB29}">
      <dsp:nvSpPr>
        <dsp:cNvPr id="0" name=""/>
        <dsp:cNvSpPr/>
      </dsp:nvSpPr>
      <dsp:spPr>
        <a:xfrm>
          <a:off x="0" y="4257081"/>
          <a:ext cx="6364224" cy="93483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Having reportedly received $2.8 million in royalties Donald Trump ended his association with this project when he took up the Presidency in 2016</a:t>
          </a:r>
          <a:endParaRPr lang="en-US" sz="1700" kern="1200"/>
        </a:p>
      </dsp:txBody>
      <dsp:txXfrm>
        <a:off x="45635" y="4302716"/>
        <a:ext cx="6272954" cy="8435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5D69-44A0-4D6A-AA4E-81E0019B1F6E}">
      <dsp:nvSpPr>
        <dsp:cNvPr id="0" name=""/>
        <dsp:cNvSpPr/>
      </dsp:nvSpPr>
      <dsp:spPr>
        <a:xfrm>
          <a:off x="1019945" y="1682"/>
          <a:ext cx="4251822" cy="25510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Civil Recovery action in UK against assets of former Zambian </a:t>
          </a:r>
          <a:endParaRPr lang="en-US" sz="1700" kern="1200"/>
        </a:p>
      </dsp:txBody>
      <dsp:txXfrm>
        <a:off x="1019945" y="1682"/>
        <a:ext cx="4251822" cy="2551093"/>
      </dsp:txXfrm>
    </dsp:sp>
    <dsp:sp modelId="{0703678A-6143-4C36-88F6-84EC9EDEBF1E}">
      <dsp:nvSpPr>
        <dsp:cNvPr id="0" name=""/>
        <dsp:cNvSpPr/>
      </dsp:nvSpPr>
      <dsp:spPr>
        <a:xfrm>
          <a:off x="1019945" y="2977958"/>
          <a:ext cx="4251822" cy="25510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President Chiluba was taken in 2007</a:t>
          </a:r>
          <a:endParaRPr lang="en-US" sz="1700" kern="1200"/>
        </a:p>
        <a:p>
          <a:pPr marL="114300" lvl="1" indent="-114300" algn="l" defTabSz="577850">
            <a:lnSpc>
              <a:spcPct val="90000"/>
            </a:lnSpc>
            <a:spcBef>
              <a:spcPct val="0"/>
            </a:spcBef>
            <a:spcAft>
              <a:spcPct val="15000"/>
            </a:spcAft>
            <a:buChar char="•"/>
          </a:pPr>
          <a:r>
            <a:rPr lang="en-GB" sz="1300" kern="1200"/>
            <a:t>Lawyers set up multiple corporate vehicles nominally for the use of Zambian Security services</a:t>
          </a:r>
          <a:endParaRPr lang="en-US" sz="1300" kern="1200"/>
        </a:p>
        <a:p>
          <a:pPr marL="114300" lvl="1" indent="-114300" algn="l" defTabSz="577850">
            <a:lnSpc>
              <a:spcPct val="90000"/>
            </a:lnSpc>
            <a:spcBef>
              <a:spcPct val="0"/>
            </a:spcBef>
            <a:spcAft>
              <a:spcPct val="15000"/>
            </a:spcAft>
            <a:buChar char="•"/>
          </a:pPr>
          <a:r>
            <a:rPr lang="en-GB" sz="1300" kern="1200"/>
            <a:t>Millions of Dollars were also transferred to the lawyers client accounts then paid out to the order of Zambian PEP’s</a:t>
          </a:r>
          <a:endParaRPr lang="en-US" sz="1300" kern="1200"/>
        </a:p>
        <a:p>
          <a:pPr marL="114300" lvl="1" indent="-114300" algn="l" defTabSz="577850">
            <a:lnSpc>
              <a:spcPct val="90000"/>
            </a:lnSpc>
            <a:spcBef>
              <a:spcPct val="0"/>
            </a:spcBef>
            <a:spcAft>
              <a:spcPct val="15000"/>
            </a:spcAft>
            <a:buChar char="•"/>
          </a:pPr>
          <a:r>
            <a:rPr lang="en-GB" sz="1300" kern="1200"/>
            <a:t>One solicitor drew a cash sum greater than the President’s annual salary and delivered it to his house</a:t>
          </a:r>
          <a:endParaRPr lang="en-US" sz="1300" kern="1200"/>
        </a:p>
        <a:p>
          <a:pPr marL="114300" lvl="1" indent="-114300" algn="l" defTabSz="577850">
            <a:lnSpc>
              <a:spcPct val="90000"/>
            </a:lnSpc>
            <a:spcBef>
              <a:spcPct val="0"/>
            </a:spcBef>
            <a:spcAft>
              <a:spcPct val="15000"/>
            </a:spcAft>
            <a:buChar char="•"/>
          </a:pPr>
          <a:r>
            <a:rPr lang="en-GB" sz="1300" kern="1200"/>
            <a:t>No due diligence was performed on any of these transactions</a:t>
          </a:r>
          <a:endParaRPr lang="en-US" sz="1300" kern="1200"/>
        </a:p>
        <a:p>
          <a:pPr marL="228600" lvl="2" indent="-114300" algn="l" defTabSz="577850">
            <a:lnSpc>
              <a:spcPct val="90000"/>
            </a:lnSpc>
            <a:spcBef>
              <a:spcPct val="0"/>
            </a:spcBef>
            <a:spcAft>
              <a:spcPct val="15000"/>
            </a:spcAft>
            <a:buChar char="•"/>
          </a:pPr>
          <a:r>
            <a:rPr lang="en-GB" sz="1300" i="1" kern="1200"/>
            <a:t>Source FATF 2011 Laundering the Proceeds of corruption</a:t>
          </a:r>
          <a:endParaRPr lang="en-US" sz="1300" kern="1200"/>
        </a:p>
      </dsp:txBody>
      <dsp:txXfrm>
        <a:off x="1019945" y="2977958"/>
        <a:ext cx="4251822" cy="25510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FB818-634A-432C-A16C-4381EB162FA0}">
      <dsp:nvSpPr>
        <dsp:cNvPr id="0" name=""/>
        <dsp:cNvSpPr/>
      </dsp:nvSpPr>
      <dsp:spPr>
        <a:xfrm>
          <a:off x="0" y="4502769"/>
          <a:ext cx="6589260" cy="7387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a:t>Source FATF (2009)Money Laundering and Terrorist Financing in the Securities Sector</a:t>
          </a:r>
          <a:endParaRPr lang="en-US" sz="1300" kern="1200"/>
        </a:p>
      </dsp:txBody>
      <dsp:txXfrm>
        <a:off x="0" y="4502769"/>
        <a:ext cx="6589260" cy="738716"/>
      </dsp:txXfrm>
    </dsp:sp>
    <dsp:sp modelId="{1B7D8662-8421-411D-A359-92930ACA0F1E}">
      <dsp:nvSpPr>
        <dsp:cNvPr id="0" name=""/>
        <dsp:cNvSpPr/>
      </dsp:nvSpPr>
      <dsp:spPr>
        <a:xfrm rot="10800000">
          <a:off x="0" y="3377703"/>
          <a:ext cx="6589260" cy="1136146"/>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a:t>Weeks before the PEP was to lose prosecution immunity, D assisted the PEP in wire transferring the illicit assets out of the brokerage account and into a foreign account.  D then set up a fictitious account for the PEP and wire transferred all of the assets back to her firm. </a:t>
          </a:r>
          <a:endParaRPr lang="en-US" sz="1300" kern="1200"/>
        </a:p>
      </dsp:txBody>
      <dsp:txXfrm rot="10800000">
        <a:off x="0" y="3377703"/>
        <a:ext cx="6589260" cy="738234"/>
      </dsp:txXfrm>
    </dsp:sp>
    <dsp:sp modelId="{3F76086D-45E5-4874-B44D-CFA0A3074768}">
      <dsp:nvSpPr>
        <dsp:cNvPr id="0" name=""/>
        <dsp:cNvSpPr/>
      </dsp:nvSpPr>
      <dsp:spPr>
        <a:xfrm rot="10800000">
          <a:off x="0" y="2252638"/>
          <a:ext cx="6589260" cy="1136146"/>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a:t>D helped the PEP establish numerous brokerage accounts at her firm in the name of various foreign shell companies and then deposited the illicit assets into these accounts.   </a:t>
          </a:r>
          <a:endParaRPr lang="en-US" sz="1300" kern="1200"/>
        </a:p>
      </dsp:txBody>
      <dsp:txXfrm rot="10800000">
        <a:off x="0" y="2252638"/>
        <a:ext cx="6589260" cy="738234"/>
      </dsp:txXfrm>
    </dsp:sp>
    <dsp:sp modelId="{AD1351C8-7981-4E60-960F-13485233D27A}">
      <dsp:nvSpPr>
        <dsp:cNvPr id="0" name=""/>
        <dsp:cNvSpPr/>
      </dsp:nvSpPr>
      <dsp:spPr>
        <a:xfrm rot="10800000">
          <a:off x="0" y="1127572"/>
          <a:ext cx="6589260" cy="1136146"/>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a:t>The PEP received these illicit assets as payment for allowing drug shipments to safely pass through his jurisdiction. </a:t>
          </a:r>
          <a:endParaRPr lang="en-US" sz="1300" kern="1200"/>
        </a:p>
      </dsp:txBody>
      <dsp:txXfrm rot="10800000">
        <a:off x="0" y="1127572"/>
        <a:ext cx="6589260" cy="738234"/>
      </dsp:txXfrm>
    </dsp:sp>
    <dsp:sp modelId="{90F6E36D-CE36-41A6-BA70-F312B7190C09}">
      <dsp:nvSpPr>
        <dsp:cNvPr id="0" name=""/>
        <dsp:cNvSpPr/>
      </dsp:nvSpPr>
      <dsp:spPr>
        <a:xfrm rot="10800000">
          <a:off x="0" y="2506"/>
          <a:ext cx="6589260" cy="1136146"/>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a:t>D, an investment representative at a large broker-dealer in the USA, helped a foreign PEP launder over US$10 million that they received from drug traffickers.  </a:t>
          </a:r>
          <a:endParaRPr lang="en-US" sz="1300" kern="1200"/>
        </a:p>
      </dsp:txBody>
      <dsp:txXfrm rot="10800000">
        <a:off x="0" y="2506"/>
        <a:ext cx="6589260" cy="7382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11888-95B9-475E-845C-2DDA8A461B32}">
      <dsp:nvSpPr>
        <dsp:cNvPr id="0" name=""/>
        <dsp:cNvSpPr/>
      </dsp:nvSpPr>
      <dsp:spPr>
        <a:xfrm>
          <a:off x="0" y="370433"/>
          <a:ext cx="6303729" cy="23495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a:t>Greg Kelly – Senior Investigation Officer</a:t>
          </a:r>
          <a:endParaRPr lang="en-US" sz="4200" kern="1200"/>
        </a:p>
      </dsp:txBody>
      <dsp:txXfrm>
        <a:off x="114693" y="485126"/>
        <a:ext cx="6074343" cy="2120120"/>
      </dsp:txXfrm>
    </dsp:sp>
    <dsp:sp modelId="{37CD036C-7CAD-4BAA-AA29-4CDDDD02D588}">
      <dsp:nvSpPr>
        <dsp:cNvPr id="0" name=""/>
        <dsp:cNvSpPr/>
      </dsp:nvSpPr>
      <dsp:spPr>
        <a:xfrm>
          <a:off x="0" y="2840899"/>
          <a:ext cx="6303729" cy="234950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a:t>HMRC Fraud Investigation Services – Economic Crime Operations Unit</a:t>
          </a:r>
          <a:endParaRPr lang="en-US" sz="4200" kern="1200"/>
        </a:p>
      </dsp:txBody>
      <dsp:txXfrm>
        <a:off x="114693" y="2955592"/>
        <a:ext cx="6074343" cy="2120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7852B-292D-4290-A409-342662A34AE0}">
      <dsp:nvSpPr>
        <dsp:cNvPr id="0" name=""/>
        <dsp:cNvSpPr/>
      </dsp:nvSpPr>
      <dsp:spPr>
        <a:xfrm>
          <a:off x="1680792" y="707635"/>
          <a:ext cx="354719" cy="91440"/>
        </a:xfrm>
        <a:custGeom>
          <a:avLst/>
          <a:gdLst/>
          <a:ahLst/>
          <a:cxnLst/>
          <a:rect l="0" t="0" r="0" b="0"/>
          <a:pathLst>
            <a:path>
              <a:moveTo>
                <a:pt x="0" y="45720"/>
              </a:moveTo>
              <a:lnTo>
                <a:pt x="35471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8518" y="751427"/>
        <a:ext cx="19265" cy="3856"/>
      </dsp:txXfrm>
    </dsp:sp>
    <dsp:sp modelId="{1C2A5501-D653-43AF-B212-2F7EC8AF8C01}">
      <dsp:nvSpPr>
        <dsp:cNvPr id="0" name=""/>
        <dsp:cNvSpPr/>
      </dsp:nvSpPr>
      <dsp:spPr>
        <a:xfrm>
          <a:off x="7287" y="250764"/>
          <a:ext cx="1675304" cy="10051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91" tIns="86169" rIns="82091" bIns="86169" numCol="1" spcCol="1270" anchor="ctr" anchorCtr="0">
          <a:noAutofit/>
        </a:bodyPr>
        <a:lstStyle/>
        <a:p>
          <a:pPr marL="0" lvl="0" indent="0" algn="ctr" defTabSz="533400">
            <a:lnSpc>
              <a:spcPct val="90000"/>
            </a:lnSpc>
            <a:spcBef>
              <a:spcPct val="0"/>
            </a:spcBef>
            <a:spcAft>
              <a:spcPct val="35000"/>
            </a:spcAft>
            <a:buNone/>
          </a:pPr>
          <a:r>
            <a:rPr lang="en-GB" sz="1200" b="1" kern="1200"/>
            <a:t>Corruption results in :</a:t>
          </a:r>
          <a:endParaRPr lang="en-US" sz="1200" kern="1200"/>
        </a:p>
      </dsp:txBody>
      <dsp:txXfrm>
        <a:off x="7287" y="250764"/>
        <a:ext cx="1675304" cy="1005182"/>
      </dsp:txXfrm>
    </dsp:sp>
    <dsp:sp modelId="{B24966A2-FC61-4DDC-BF1F-D6398BEC1248}">
      <dsp:nvSpPr>
        <dsp:cNvPr id="0" name=""/>
        <dsp:cNvSpPr/>
      </dsp:nvSpPr>
      <dsp:spPr>
        <a:xfrm>
          <a:off x="3741416" y="707635"/>
          <a:ext cx="354719" cy="91440"/>
        </a:xfrm>
        <a:custGeom>
          <a:avLst/>
          <a:gdLst/>
          <a:ahLst/>
          <a:cxnLst/>
          <a:rect l="0" t="0" r="0" b="0"/>
          <a:pathLst>
            <a:path>
              <a:moveTo>
                <a:pt x="0" y="45720"/>
              </a:moveTo>
              <a:lnTo>
                <a:pt x="35471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9143" y="751427"/>
        <a:ext cx="19265" cy="3856"/>
      </dsp:txXfrm>
    </dsp:sp>
    <dsp:sp modelId="{1ED988C5-E02C-4667-8DCC-10ADA6D83C9F}">
      <dsp:nvSpPr>
        <dsp:cNvPr id="0" name=""/>
        <dsp:cNvSpPr/>
      </dsp:nvSpPr>
      <dsp:spPr>
        <a:xfrm>
          <a:off x="2067911" y="250764"/>
          <a:ext cx="1675304" cy="100518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91" tIns="86169" rIns="82091" bIns="86169" numCol="1" spcCol="1270" anchor="ctr" anchorCtr="0">
          <a:noAutofit/>
        </a:bodyPr>
        <a:lstStyle/>
        <a:p>
          <a:pPr marL="0" lvl="0" indent="0" algn="ctr" defTabSz="533400">
            <a:lnSpc>
              <a:spcPct val="90000"/>
            </a:lnSpc>
            <a:spcBef>
              <a:spcPct val="0"/>
            </a:spcBef>
            <a:spcAft>
              <a:spcPct val="35000"/>
            </a:spcAft>
            <a:buNone/>
          </a:pPr>
          <a:r>
            <a:rPr lang="en-GB" sz="1200" kern="1200"/>
            <a:t>Reduced private investment</a:t>
          </a:r>
          <a:endParaRPr lang="en-US" sz="1200" kern="1200"/>
        </a:p>
      </dsp:txBody>
      <dsp:txXfrm>
        <a:off x="2067911" y="250764"/>
        <a:ext cx="1675304" cy="1005182"/>
      </dsp:txXfrm>
    </dsp:sp>
    <dsp:sp modelId="{5052012A-A91E-40FC-8700-AFD67A6841B5}">
      <dsp:nvSpPr>
        <dsp:cNvPr id="0" name=""/>
        <dsp:cNvSpPr/>
      </dsp:nvSpPr>
      <dsp:spPr>
        <a:xfrm>
          <a:off x="844939" y="1254147"/>
          <a:ext cx="4121248" cy="354719"/>
        </a:xfrm>
        <a:custGeom>
          <a:avLst/>
          <a:gdLst/>
          <a:ahLst/>
          <a:cxnLst/>
          <a:rect l="0" t="0" r="0" b="0"/>
          <a:pathLst>
            <a:path>
              <a:moveTo>
                <a:pt x="4121248" y="0"/>
              </a:moveTo>
              <a:lnTo>
                <a:pt x="4121248" y="194459"/>
              </a:lnTo>
              <a:lnTo>
                <a:pt x="0" y="194459"/>
              </a:lnTo>
              <a:lnTo>
                <a:pt x="0" y="354719"/>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02083" y="1429578"/>
        <a:ext cx="206961" cy="3856"/>
      </dsp:txXfrm>
    </dsp:sp>
    <dsp:sp modelId="{C1BE8E18-E519-451F-9280-45957A81BD13}">
      <dsp:nvSpPr>
        <dsp:cNvPr id="0" name=""/>
        <dsp:cNvSpPr/>
      </dsp:nvSpPr>
      <dsp:spPr>
        <a:xfrm>
          <a:off x="4128535" y="250764"/>
          <a:ext cx="1675304" cy="100518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91" tIns="86169" rIns="82091" bIns="86169" numCol="1" spcCol="1270" anchor="ctr" anchorCtr="0">
          <a:noAutofit/>
        </a:bodyPr>
        <a:lstStyle/>
        <a:p>
          <a:pPr marL="0" lvl="0" indent="0" algn="ctr" defTabSz="533400">
            <a:lnSpc>
              <a:spcPct val="90000"/>
            </a:lnSpc>
            <a:spcBef>
              <a:spcPct val="0"/>
            </a:spcBef>
            <a:spcAft>
              <a:spcPct val="35000"/>
            </a:spcAft>
            <a:buNone/>
          </a:pPr>
          <a:r>
            <a:rPr lang="en-GB" sz="1200" kern="1200"/>
            <a:t>Poor public infrastructure</a:t>
          </a:r>
          <a:endParaRPr lang="en-US" sz="1200" kern="1200"/>
        </a:p>
      </dsp:txBody>
      <dsp:txXfrm>
        <a:off x="4128535" y="250764"/>
        <a:ext cx="1675304" cy="1005182"/>
      </dsp:txXfrm>
    </dsp:sp>
    <dsp:sp modelId="{56C4D439-8E14-426A-BDDD-A61F58C53CF7}">
      <dsp:nvSpPr>
        <dsp:cNvPr id="0" name=""/>
        <dsp:cNvSpPr/>
      </dsp:nvSpPr>
      <dsp:spPr>
        <a:xfrm>
          <a:off x="1680792" y="2098138"/>
          <a:ext cx="354719" cy="91440"/>
        </a:xfrm>
        <a:custGeom>
          <a:avLst/>
          <a:gdLst/>
          <a:ahLst/>
          <a:cxnLst/>
          <a:rect l="0" t="0" r="0" b="0"/>
          <a:pathLst>
            <a:path>
              <a:moveTo>
                <a:pt x="0" y="45720"/>
              </a:moveTo>
              <a:lnTo>
                <a:pt x="354719"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8518" y="2141929"/>
        <a:ext cx="19265" cy="3856"/>
      </dsp:txXfrm>
    </dsp:sp>
    <dsp:sp modelId="{7E1978D5-57E1-4539-8143-215F0708509D}">
      <dsp:nvSpPr>
        <dsp:cNvPr id="0" name=""/>
        <dsp:cNvSpPr/>
      </dsp:nvSpPr>
      <dsp:spPr>
        <a:xfrm>
          <a:off x="7287" y="1641267"/>
          <a:ext cx="1675304" cy="100518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91" tIns="86169" rIns="82091" bIns="86169" numCol="1" spcCol="1270" anchor="ctr" anchorCtr="0">
          <a:noAutofit/>
        </a:bodyPr>
        <a:lstStyle/>
        <a:p>
          <a:pPr marL="0" lvl="0" indent="0" algn="ctr" defTabSz="533400">
            <a:lnSpc>
              <a:spcPct val="90000"/>
            </a:lnSpc>
            <a:spcBef>
              <a:spcPct val="0"/>
            </a:spcBef>
            <a:spcAft>
              <a:spcPct val="35000"/>
            </a:spcAft>
            <a:buNone/>
          </a:pPr>
          <a:r>
            <a:rPr lang="en-GB" sz="1200" kern="1200"/>
            <a:t>Reduced tax revenue, </a:t>
          </a:r>
          <a:endParaRPr lang="en-US" sz="1200" kern="1200"/>
        </a:p>
      </dsp:txBody>
      <dsp:txXfrm>
        <a:off x="7287" y="1641267"/>
        <a:ext cx="1675304" cy="1005182"/>
      </dsp:txXfrm>
    </dsp:sp>
    <dsp:sp modelId="{10848AD6-4153-4A58-9DB2-58EA10E23ABE}">
      <dsp:nvSpPr>
        <dsp:cNvPr id="0" name=""/>
        <dsp:cNvSpPr/>
      </dsp:nvSpPr>
      <dsp:spPr>
        <a:xfrm>
          <a:off x="3741416" y="2098138"/>
          <a:ext cx="354719" cy="91440"/>
        </a:xfrm>
        <a:custGeom>
          <a:avLst/>
          <a:gdLst/>
          <a:ahLst/>
          <a:cxnLst/>
          <a:rect l="0" t="0" r="0" b="0"/>
          <a:pathLst>
            <a:path>
              <a:moveTo>
                <a:pt x="0" y="45720"/>
              </a:moveTo>
              <a:lnTo>
                <a:pt x="354719"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9143" y="2141929"/>
        <a:ext cx="19265" cy="3856"/>
      </dsp:txXfrm>
    </dsp:sp>
    <dsp:sp modelId="{65AEA6DD-3975-4E2B-BF6F-E5AA9B37E0D8}">
      <dsp:nvSpPr>
        <dsp:cNvPr id="0" name=""/>
        <dsp:cNvSpPr/>
      </dsp:nvSpPr>
      <dsp:spPr>
        <a:xfrm>
          <a:off x="2067911" y="1641267"/>
          <a:ext cx="1675304" cy="100518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91" tIns="86169" rIns="82091" bIns="86169" numCol="1" spcCol="1270" anchor="ctr" anchorCtr="0">
          <a:noAutofit/>
        </a:bodyPr>
        <a:lstStyle/>
        <a:p>
          <a:pPr marL="0" lvl="0" indent="0" algn="ctr" defTabSz="533400">
            <a:lnSpc>
              <a:spcPct val="90000"/>
            </a:lnSpc>
            <a:spcBef>
              <a:spcPct val="0"/>
            </a:spcBef>
            <a:spcAft>
              <a:spcPct val="35000"/>
            </a:spcAft>
            <a:buNone/>
          </a:pPr>
          <a:r>
            <a:rPr lang="en-GB" sz="1200" kern="1200"/>
            <a:t>Inefficient financial systems  </a:t>
          </a:r>
          <a:endParaRPr lang="en-US" sz="1200" kern="1200"/>
        </a:p>
      </dsp:txBody>
      <dsp:txXfrm>
        <a:off x="2067911" y="1641267"/>
        <a:ext cx="1675304" cy="1005182"/>
      </dsp:txXfrm>
    </dsp:sp>
    <dsp:sp modelId="{ECB1591C-2F00-48CF-9AD5-15FBD3C4D402}">
      <dsp:nvSpPr>
        <dsp:cNvPr id="0" name=""/>
        <dsp:cNvSpPr/>
      </dsp:nvSpPr>
      <dsp:spPr>
        <a:xfrm>
          <a:off x="844939" y="2644649"/>
          <a:ext cx="4121248" cy="354719"/>
        </a:xfrm>
        <a:custGeom>
          <a:avLst/>
          <a:gdLst/>
          <a:ahLst/>
          <a:cxnLst/>
          <a:rect l="0" t="0" r="0" b="0"/>
          <a:pathLst>
            <a:path>
              <a:moveTo>
                <a:pt x="4121248" y="0"/>
              </a:moveTo>
              <a:lnTo>
                <a:pt x="4121248" y="194459"/>
              </a:lnTo>
              <a:lnTo>
                <a:pt x="0" y="194459"/>
              </a:lnTo>
              <a:lnTo>
                <a:pt x="0" y="354719"/>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02083" y="2820081"/>
        <a:ext cx="206961" cy="3856"/>
      </dsp:txXfrm>
    </dsp:sp>
    <dsp:sp modelId="{F889C586-CE5A-4A6D-94B1-F3D1E381EEC3}">
      <dsp:nvSpPr>
        <dsp:cNvPr id="0" name=""/>
        <dsp:cNvSpPr/>
      </dsp:nvSpPr>
      <dsp:spPr>
        <a:xfrm>
          <a:off x="4128535" y="1641267"/>
          <a:ext cx="1675304" cy="10051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91" tIns="86169" rIns="82091" bIns="86169" numCol="1" spcCol="1270" anchor="ctr" anchorCtr="0">
          <a:noAutofit/>
        </a:bodyPr>
        <a:lstStyle/>
        <a:p>
          <a:pPr marL="0" lvl="0" indent="0" algn="ctr" defTabSz="533400">
            <a:lnSpc>
              <a:spcPct val="90000"/>
            </a:lnSpc>
            <a:spcBef>
              <a:spcPct val="0"/>
            </a:spcBef>
            <a:spcAft>
              <a:spcPct val="35000"/>
            </a:spcAft>
            <a:buNone/>
          </a:pPr>
          <a:r>
            <a:rPr lang="en-GB" sz="1200" kern="1200"/>
            <a:t>Reduced human capital formation.  </a:t>
          </a:r>
          <a:endParaRPr lang="en-US" sz="1200" kern="1200"/>
        </a:p>
      </dsp:txBody>
      <dsp:txXfrm>
        <a:off x="4128535" y="1641267"/>
        <a:ext cx="1675304" cy="1005182"/>
      </dsp:txXfrm>
    </dsp:sp>
    <dsp:sp modelId="{7FC06208-812A-4CB0-B30C-BEF7F36BEBEC}">
      <dsp:nvSpPr>
        <dsp:cNvPr id="0" name=""/>
        <dsp:cNvSpPr/>
      </dsp:nvSpPr>
      <dsp:spPr>
        <a:xfrm>
          <a:off x="1680792" y="3488640"/>
          <a:ext cx="354719" cy="91440"/>
        </a:xfrm>
        <a:custGeom>
          <a:avLst/>
          <a:gdLst/>
          <a:ahLst/>
          <a:cxnLst/>
          <a:rect l="0" t="0" r="0" b="0"/>
          <a:pathLst>
            <a:path>
              <a:moveTo>
                <a:pt x="0" y="45720"/>
              </a:moveTo>
              <a:lnTo>
                <a:pt x="35471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8518" y="3532432"/>
        <a:ext cx="19265" cy="3856"/>
      </dsp:txXfrm>
    </dsp:sp>
    <dsp:sp modelId="{CAB43CE6-D274-4C46-9CF9-57FCB8C50EC2}">
      <dsp:nvSpPr>
        <dsp:cNvPr id="0" name=""/>
        <dsp:cNvSpPr/>
      </dsp:nvSpPr>
      <dsp:spPr>
        <a:xfrm>
          <a:off x="7287" y="3031769"/>
          <a:ext cx="1675304" cy="100518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91" tIns="86169" rIns="82091" bIns="86169" numCol="1" spcCol="1270" anchor="ctr" anchorCtr="0">
          <a:noAutofit/>
        </a:bodyPr>
        <a:lstStyle/>
        <a:p>
          <a:pPr marL="0" lvl="0" indent="0" algn="ctr" defTabSz="533400">
            <a:lnSpc>
              <a:spcPct val="90000"/>
            </a:lnSpc>
            <a:spcBef>
              <a:spcPct val="0"/>
            </a:spcBef>
            <a:spcAft>
              <a:spcPct val="35000"/>
            </a:spcAft>
            <a:buNone/>
          </a:pPr>
          <a:r>
            <a:rPr lang="en-GB" sz="1200" kern="1200"/>
            <a:t>Lower literacy rates, </a:t>
          </a:r>
          <a:endParaRPr lang="en-US" sz="1200" kern="1200"/>
        </a:p>
      </dsp:txBody>
      <dsp:txXfrm>
        <a:off x="7287" y="3031769"/>
        <a:ext cx="1675304" cy="1005182"/>
      </dsp:txXfrm>
    </dsp:sp>
    <dsp:sp modelId="{160EDD9C-4333-4A26-A0AB-827AAD45029C}">
      <dsp:nvSpPr>
        <dsp:cNvPr id="0" name=""/>
        <dsp:cNvSpPr/>
      </dsp:nvSpPr>
      <dsp:spPr>
        <a:xfrm>
          <a:off x="3741416" y="3488640"/>
          <a:ext cx="354719" cy="91440"/>
        </a:xfrm>
        <a:custGeom>
          <a:avLst/>
          <a:gdLst/>
          <a:ahLst/>
          <a:cxnLst/>
          <a:rect l="0" t="0" r="0" b="0"/>
          <a:pathLst>
            <a:path>
              <a:moveTo>
                <a:pt x="0" y="45720"/>
              </a:moveTo>
              <a:lnTo>
                <a:pt x="35471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9143" y="3532432"/>
        <a:ext cx="19265" cy="3856"/>
      </dsp:txXfrm>
    </dsp:sp>
    <dsp:sp modelId="{A19A32EF-EDAE-402D-9655-43320E8B380F}">
      <dsp:nvSpPr>
        <dsp:cNvPr id="0" name=""/>
        <dsp:cNvSpPr/>
      </dsp:nvSpPr>
      <dsp:spPr>
        <a:xfrm>
          <a:off x="2067911" y="3031769"/>
          <a:ext cx="1675304" cy="100518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91" tIns="86169" rIns="82091" bIns="86169" numCol="1" spcCol="1270" anchor="ctr" anchorCtr="0">
          <a:noAutofit/>
        </a:bodyPr>
        <a:lstStyle/>
        <a:p>
          <a:pPr marL="0" lvl="0" indent="0" algn="ctr" defTabSz="533400">
            <a:lnSpc>
              <a:spcPct val="90000"/>
            </a:lnSpc>
            <a:spcBef>
              <a:spcPct val="0"/>
            </a:spcBef>
            <a:spcAft>
              <a:spcPct val="35000"/>
            </a:spcAft>
            <a:buNone/>
          </a:pPr>
          <a:r>
            <a:rPr lang="en-GB" sz="1200" kern="1200"/>
            <a:t>Higher mortality rates</a:t>
          </a:r>
          <a:endParaRPr lang="en-US" sz="1200" kern="1200"/>
        </a:p>
      </dsp:txBody>
      <dsp:txXfrm>
        <a:off x="2067911" y="3031769"/>
        <a:ext cx="1675304" cy="1005182"/>
      </dsp:txXfrm>
    </dsp:sp>
    <dsp:sp modelId="{1EAF0725-E9AB-42B5-BB9D-BA5A5C94864A}">
      <dsp:nvSpPr>
        <dsp:cNvPr id="0" name=""/>
        <dsp:cNvSpPr/>
      </dsp:nvSpPr>
      <dsp:spPr>
        <a:xfrm>
          <a:off x="844939" y="4035151"/>
          <a:ext cx="4121248" cy="354719"/>
        </a:xfrm>
        <a:custGeom>
          <a:avLst/>
          <a:gdLst/>
          <a:ahLst/>
          <a:cxnLst/>
          <a:rect l="0" t="0" r="0" b="0"/>
          <a:pathLst>
            <a:path>
              <a:moveTo>
                <a:pt x="4121248" y="0"/>
              </a:moveTo>
              <a:lnTo>
                <a:pt x="4121248" y="194459"/>
              </a:lnTo>
              <a:lnTo>
                <a:pt x="0" y="194459"/>
              </a:lnTo>
              <a:lnTo>
                <a:pt x="0" y="354719"/>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02083" y="4210583"/>
        <a:ext cx="206961" cy="3856"/>
      </dsp:txXfrm>
    </dsp:sp>
    <dsp:sp modelId="{433CE2DE-C288-4E57-B840-28F501535C31}">
      <dsp:nvSpPr>
        <dsp:cNvPr id="0" name=""/>
        <dsp:cNvSpPr/>
      </dsp:nvSpPr>
      <dsp:spPr>
        <a:xfrm>
          <a:off x="4128535" y="3031769"/>
          <a:ext cx="1675304" cy="100518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91" tIns="86169" rIns="82091" bIns="86169" numCol="1" spcCol="1270" anchor="ctr" anchorCtr="0">
          <a:noAutofit/>
        </a:bodyPr>
        <a:lstStyle/>
        <a:p>
          <a:pPr marL="0" lvl="0" indent="0" algn="ctr" defTabSz="533400">
            <a:lnSpc>
              <a:spcPct val="90000"/>
            </a:lnSpc>
            <a:spcBef>
              <a:spcPct val="0"/>
            </a:spcBef>
            <a:spcAft>
              <a:spcPct val="35000"/>
            </a:spcAft>
            <a:buNone/>
          </a:pPr>
          <a:r>
            <a:rPr lang="en-GB" sz="1200" kern="1200"/>
            <a:t>Negative human development outcomes. </a:t>
          </a:r>
          <a:endParaRPr lang="en-US" sz="1200" kern="1200"/>
        </a:p>
      </dsp:txBody>
      <dsp:txXfrm>
        <a:off x="4128535" y="3031769"/>
        <a:ext cx="1675304" cy="1005182"/>
      </dsp:txXfrm>
    </dsp:sp>
    <dsp:sp modelId="{EDB1311E-B1AA-4B9B-A8C1-F530EA9409A9}">
      <dsp:nvSpPr>
        <dsp:cNvPr id="0" name=""/>
        <dsp:cNvSpPr/>
      </dsp:nvSpPr>
      <dsp:spPr>
        <a:xfrm>
          <a:off x="1680792" y="4879143"/>
          <a:ext cx="354719" cy="91440"/>
        </a:xfrm>
        <a:custGeom>
          <a:avLst/>
          <a:gdLst/>
          <a:ahLst/>
          <a:cxnLst/>
          <a:rect l="0" t="0" r="0" b="0"/>
          <a:pathLst>
            <a:path>
              <a:moveTo>
                <a:pt x="0" y="45720"/>
              </a:moveTo>
              <a:lnTo>
                <a:pt x="354719"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8518" y="4922934"/>
        <a:ext cx="19265" cy="3856"/>
      </dsp:txXfrm>
    </dsp:sp>
    <dsp:sp modelId="{52DDE358-0E8B-427F-8CB7-7A9F6A915C80}">
      <dsp:nvSpPr>
        <dsp:cNvPr id="0" name=""/>
        <dsp:cNvSpPr/>
      </dsp:nvSpPr>
      <dsp:spPr>
        <a:xfrm>
          <a:off x="7287" y="4422271"/>
          <a:ext cx="1675304" cy="100518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91" tIns="86169" rIns="82091" bIns="86169" numCol="1" spcCol="1270" anchor="ctr" anchorCtr="0">
          <a:noAutofit/>
        </a:bodyPr>
        <a:lstStyle/>
        <a:p>
          <a:pPr marL="0" lvl="0" indent="0" algn="ctr" defTabSz="533400">
            <a:lnSpc>
              <a:spcPct val="90000"/>
            </a:lnSpc>
            <a:spcBef>
              <a:spcPct val="0"/>
            </a:spcBef>
            <a:spcAft>
              <a:spcPct val="35000"/>
            </a:spcAft>
            <a:buNone/>
          </a:pPr>
          <a:r>
            <a:rPr lang="en-GB" sz="1200" kern="1200"/>
            <a:t>Deepens poverty by reducing public expenditures, by creating artificial shortages</a:t>
          </a:r>
          <a:endParaRPr lang="en-US" sz="1200" kern="1200"/>
        </a:p>
      </dsp:txBody>
      <dsp:txXfrm>
        <a:off x="7287" y="4422271"/>
        <a:ext cx="1675304" cy="1005182"/>
      </dsp:txXfrm>
    </dsp:sp>
    <dsp:sp modelId="{33B76692-0FFC-47EC-A87F-B49A18F4CF57}">
      <dsp:nvSpPr>
        <dsp:cNvPr id="0" name=""/>
        <dsp:cNvSpPr/>
      </dsp:nvSpPr>
      <dsp:spPr>
        <a:xfrm>
          <a:off x="2067911" y="4422271"/>
          <a:ext cx="1675304" cy="10051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91" tIns="86169" rIns="82091" bIns="86169" numCol="1" spcCol="1270" anchor="ctr" anchorCtr="0">
          <a:noAutofit/>
        </a:bodyPr>
        <a:lstStyle/>
        <a:p>
          <a:pPr marL="0" lvl="0" indent="0" algn="ctr" defTabSz="533400">
            <a:lnSpc>
              <a:spcPct val="90000"/>
            </a:lnSpc>
            <a:spcBef>
              <a:spcPct val="0"/>
            </a:spcBef>
            <a:spcAft>
              <a:spcPct val="35000"/>
            </a:spcAft>
            <a:buNone/>
          </a:pPr>
          <a:r>
            <a:rPr lang="en-GB" sz="1200" kern="1200"/>
            <a:t>Perpetuates unemployment.                                                                          (FATF 2016)</a:t>
          </a:r>
          <a:endParaRPr lang="en-US" sz="1200" kern="1200"/>
        </a:p>
      </dsp:txBody>
      <dsp:txXfrm>
        <a:off x="2067911" y="4422271"/>
        <a:ext cx="1675304" cy="1005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E98E6-0FEF-4E64-9DF8-53C4B5880ED4}">
      <dsp:nvSpPr>
        <dsp:cNvPr id="0" name=""/>
        <dsp:cNvSpPr/>
      </dsp:nvSpPr>
      <dsp:spPr>
        <a:xfrm>
          <a:off x="472505" y="2282"/>
          <a:ext cx="2724677" cy="16348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Grand Corruption</a:t>
          </a:r>
          <a:endParaRPr lang="en-US" sz="3300" kern="1200"/>
        </a:p>
      </dsp:txBody>
      <dsp:txXfrm>
        <a:off x="472505" y="2282"/>
        <a:ext cx="2724677" cy="1634806"/>
      </dsp:txXfrm>
    </dsp:sp>
    <dsp:sp modelId="{884725F1-0A50-49F3-A36B-0E0C83C591DE}">
      <dsp:nvSpPr>
        <dsp:cNvPr id="0" name=""/>
        <dsp:cNvSpPr/>
      </dsp:nvSpPr>
      <dsp:spPr>
        <a:xfrm>
          <a:off x="3469650" y="2282"/>
          <a:ext cx="2724677" cy="16348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Influence Peddling</a:t>
          </a:r>
          <a:endParaRPr lang="en-US" sz="3300" kern="1200"/>
        </a:p>
      </dsp:txBody>
      <dsp:txXfrm>
        <a:off x="3469650" y="2282"/>
        <a:ext cx="2724677" cy="1634806"/>
      </dsp:txXfrm>
    </dsp:sp>
    <dsp:sp modelId="{C8F72E5F-7131-4651-988C-881AFE1ACAC7}">
      <dsp:nvSpPr>
        <dsp:cNvPr id="0" name=""/>
        <dsp:cNvSpPr/>
      </dsp:nvSpPr>
      <dsp:spPr>
        <a:xfrm>
          <a:off x="472505" y="1909556"/>
          <a:ext cx="2724677" cy="163480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State or regulatory Capture</a:t>
          </a:r>
          <a:endParaRPr lang="en-US" sz="3300" kern="1200"/>
        </a:p>
      </dsp:txBody>
      <dsp:txXfrm>
        <a:off x="472505" y="1909556"/>
        <a:ext cx="2724677" cy="1634806"/>
      </dsp:txXfrm>
    </dsp:sp>
    <dsp:sp modelId="{944DCD43-85A3-4F92-8CBF-F97713AC2F76}">
      <dsp:nvSpPr>
        <dsp:cNvPr id="0" name=""/>
        <dsp:cNvSpPr/>
      </dsp:nvSpPr>
      <dsp:spPr>
        <a:xfrm>
          <a:off x="3469650" y="1909556"/>
          <a:ext cx="2724677" cy="163480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State – Corporate Corruption </a:t>
          </a:r>
          <a:endParaRPr lang="en-US" sz="3300" kern="1200"/>
        </a:p>
      </dsp:txBody>
      <dsp:txXfrm>
        <a:off x="3469650" y="1909556"/>
        <a:ext cx="2724677" cy="1634806"/>
      </dsp:txXfrm>
    </dsp:sp>
    <dsp:sp modelId="{86BF9A14-5A26-4B1F-9FAC-C6D51EB8275C}">
      <dsp:nvSpPr>
        <dsp:cNvPr id="0" name=""/>
        <dsp:cNvSpPr/>
      </dsp:nvSpPr>
      <dsp:spPr>
        <a:xfrm>
          <a:off x="472505" y="3816830"/>
          <a:ext cx="2724677" cy="163480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Corporate  Corruption</a:t>
          </a:r>
          <a:endParaRPr lang="en-US" sz="3300" kern="1200"/>
        </a:p>
      </dsp:txBody>
      <dsp:txXfrm>
        <a:off x="472505" y="3816830"/>
        <a:ext cx="2724677" cy="1634806"/>
      </dsp:txXfrm>
    </dsp:sp>
    <dsp:sp modelId="{3512CB95-5684-4BB0-85D0-51B5FF416F10}">
      <dsp:nvSpPr>
        <dsp:cNvPr id="0" name=""/>
        <dsp:cNvSpPr/>
      </dsp:nvSpPr>
      <dsp:spPr>
        <a:xfrm>
          <a:off x="3469650" y="3816830"/>
          <a:ext cx="2724677" cy="16348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Self-Dealing</a:t>
          </a:r>
          <a:endParaRPr lang="en-US" sz="3300" kern="1200" dirty="0"/>
        </a:p>
      </dsp:txBody>
      <dsp:txXfrm>
        <a:off x="3469650" y="3816830"/>
        <a:ext cx="2724677" cy="1634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D0B80-9FF2-481F-BB85-2F13675A1F93}">
      <dsp:nvSpPr>
        <dsp:cNvPr id="0" name=""/>
        <dsp:cNvSpPr/>
      </dsp:nvSpPr>
      <dsp:spPr>
        <a:xfrm>
          <a:off x="342482" y="1827"/>
          <a:ext cx="2173841" cy="13043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Nationwide Protests against alleged corruption of ruling PSD Party </a:t>
          </a:r>
          <a:endParaRPr lang="en-US" sz="1400" kern="1200"/>
        </a:p>
      </dsp:txBody>
      <dsp:txXfrm>
        <a:off x="342482" y="1827"/>
        <a:ext cx="2173841" cy="1304305"/>
      </dsp:txXfrm>
    </dsp:sp>
    <dsp:sp modelId="{1F23A6FC-183B-4079-9557-51DDE179BBAB}">
      <dsp:nvSpPr>
        <dsp:cNvPr id="0" name=""/>
        <dsp:cNvSpPr/>
      </dsp:nvSpPr>
      <dsp:spPr>
        <a:xfrm>
          <a:off x="2733708" y="1827"/>
          <a:ext cx="2173841" cy="13043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2015 Investigations launched into political corruption</a:t>
          </a:r>
          <a:endParaRPr lang="en-US" sz="1400" kern="1200"/>
        </a:p>
      </dsp:txBody>
      <dsp:txXfrm>
        <a:off x="2733708" y="1827"/>
        <a:ext cx="2173841" cy="1304305"/>
      </dsp:txXfrm>
    </dsp:sp>
    <dsp:sp modelId="{0F18120D-F26A-488F-B0BF-88267B9EB7CE}">
      <dsp:nvSpPr>
        <dsp:cNvPr id="0" name=""/>
        <dsp:cNvSpPr/>
      </dsp:nvSpPr>
      <dsp:spPr>
        <a:xfrm>
          <a:off x="342482" y="1523516"/>
          <a:ext cx="2173841" cy="13043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2017 Decree passed to free politicians and officials jailed for corruption</a:t>
          </a:r>
          <a:endParaRPr lang="en-US" sz="1400" kern="1200"/>
        </a:p>
      </dsp:txBody>
      <dsp:txXfrm>
        <a:off x="342482" y="1523516"/>
        <a:ext cx="2173841" cy="1304305"/>
      </dsp:txXfrm>
    </dsp:sp>
    <dsp:sp modelId="{7E70E4BA-EF52-4F31-9B3D-AD98B5F995D6}">
      <dsp:nvSpPr>
        <dsp:cNvPr id="0" name=""/>
        <dsp:cNvSpPr/>
      </dsp:nvSpPr>
      <dsp:spPr>
        <a:xfrm>
          <a:off x="2733708" y="1523516"/>
          <a:ext cx="2173841" cy="13043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2018 President Iohannis sacks the anti corruption Prosecutor who was leading investigations into local and national politicians</a:t>
          </a:r>
          <a:endParaRPr lang="en-US" sz="1400" kern="1200"/>
        </a:p>
      </dsp:txBody>
      <dsp:txXfrm>
        <a:off x="2733708" y="1523516"/>
        <a:ext cx="2173841" cy="1304305"/>
      </dsp:txXfrm>
    </dsp:sp>
    <dsp:sp modelId="{0F85BA69-E552-4624-966C-322C84AD4D20}">
      <dsp:nvSpPr>
        <dsp:cNvPr id="0" name=""/>
        <dsp:cNvSpPr/>
      </dsp:nvSpPr>
      <dsp:spPr>
        <a:xfrm>
          <a:off x="1538095" y="3045205"/>
          <a:ext cx="2173841" cy="13043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Sparks riots and protests in cities across Romania</a:t>
          </a:r>
          <a:endParaRPr lang="en-US" sz="1400" kern="1200"/>
        </a:p>
      </dsp:txBody>
      <dsp:txXfrm>
        <a:off x="1538095" y="3045205"/>
        <a:ext cx="2173841" cy="13043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7B56E-D6E9-4934-BD5B-7AB6B6DB2FFB}">
      <dsp:nvSpPr>
        <dsp:cNvPr id="0" name=""/>
        <dsp:cNvSpPr/>
      </dsp:nvSpPr>
      <dsp:spPr>
        <a:xfrm>
          <a:off x="0" y="490083"/>
          <a:ext cx="6291714" cy="7272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Government Ombudsman Thuli Madonsela has alleged state capture of the Zuma Government and its institutions by the Gupta brothers. </a:t>
          </a:r>
          <a:endParaRPr lang="en-US" sz="1300" kern="1200"/>
        </a:p>
      </dsp:txBody>
      <dsp:txXfrm>
        <a:off x="35500" y="525583"/>
        <a:ext cx="6220714" cy="656228"/>
      </dsp:txXfrm>
    </dsp:sp>
    <dsp:sp modelId="{A2600956-C4F5-4182-8E04-5C1DF022F941}">
      <dsp:nvSpPr>
        <dsp:cNvPr id="0" name=""/>
        <dsp:cNvSpPr/>
      </dsp:nvSpPr>
      <dsp:spPr>
        <a:xfrm>
          <a:off x="0" y="1254751"/>
          <a:ext cx="6291714" cy="727228"/>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Ajay Gupta allegedly offered Mr Zuma’s son the post of Finance Minister along with a bribe- indicating that he, made such decisions</a:t>
          </a:r>
          <a:endParaRPr lang="en-US" sz="1300" kern="1200"/>
        </a:p>
      </dsp:txBody>
      <dsp:txXfrm>
        <a:off x="35500" y="1290251"/>
        <a:ext cx="6220714" cy="656228"/>
      </dsp:txXfrm>
    </dsp:sp>
    <dsp:sp modelId="{BA686BEA-CE2A-436D-96A6-E3729F34E154}">
      <dsp:nvSpPr>
        <dsp:cNvPr id="0" name=""/>
        <dsp:cNvSpPr/>
      </dsp:nvSpPr>
      <dsp:spPr>
        <a:xfrm>
          <a:off x="0" y="2019419"/>
          <a:ext cx="6291714" cy="727228"/>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Gupta businesses were allegedly connected with beneficial regulatory changes, such as the deregulation of the mining sector, and German software company SAP paid $6.6 million in “commissions” to Gupta owned companies to secure South African state contracts</a:t>
          </a:r>
          <a:endParaRPr lang="en-US" sz="1300" kern="1200"/>
        </a:p>
      </dsp:txBody>
      <dsp:txXfrm>
        <a:off x="35500" y="2054919"/>
        <a:ext cx="6220714" cy="656228"/>
      </dsp:txXfrm>
    </dsp:sp>
    <dsp:sp modelId="{939714FA-40ED-484F-980B-6A380CFCBD55}">
      <dsp:nvSpPr>
        <dsp:cNvPr id="0" name=""/>
        <dsp:cNvSpPr/>
      </dsp:nvSpPr>
      <dsp:spPr>
        <a:xfrm>
          <a:off x="0" y="2784087"/>
          <a:ext cx="6291714" cy="727228"/>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$8 million was stated to have been diverted from a development grant, to a Gupta offshore company “Gateway” and then passed back to the South African “Linkway Trading”. This funded a lavish Gupta family wedding costing $2.8 million.</a:t>
          </a:r>
          <a:endParaRPr lang="en-US" sz="1300" kern="1200"/>
        </a:p>
      </dsp:txBody>
      <dsp:txXfrm>
        <a:off x="35500" y="2819587"/>
        <a:ext cx="6220714" cy="656228"/>
      </dsp:txXfrm>
    </dsp:sp>
    <dsp:sp modelId="{3B510A98-3A79-421C-9C6D-97DC28284D14}">
      <dsp:nvSpPr>
        <dsp:cNvPr id="0" name=""/>
        <dsp:cNvSpPr/>
      </dsp:nvSpPr>
      <dsp:spPr>
        <a:xfrm>
          <a:off x="0" y="3548755"/>
          <a:ext cx="6291714" cy="727228"/>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This transaction was written off  as a business expense by the auditors KPMG</a:t>
          </a:r>
          <a:endParaRPr lang="en-US" sz="1300" kern="1200"/>
        </a:p>
      </dsp:txBody>
      <dsp:txXfrm>
        <a:off x="35500" y="3584255"/>
        <a:ext cx="6220714" cy="656228"/>
      </dsp:txXfrm>
    </dsp:sp>
    <dsp:sp modelId="{839D13D6-E4FE-45E4-82B6-E1857FAAC27D}">
      <dsp:nvSpPr>
        <dsp:cNvPr id="0" name=""/>
        <dsp:cNvSpPr/>
      </dsp:nvSpPr>
      <dsp:spPr>
        <a:xfrm>
          <a:off x="0" y="4313423"/>
          <a:ext cx="6291714" cy="7272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McKinsey were awarded a 1 billion Rand consultancy  contract with state energy supplier Eskom, along with Trillian, a Gupta  controlled company. When the deal fell apart 6 months later,  564 million Rand was paid to Trillian, as a kickback. </a:t>
          </a:r>
          <a:endParaRPr lang="en-US" sz="1300" kern="1200"/>
        </a:p>
      </dsp:txBody>
      <dsp:txXfrm>
        <a:off x="35500" y="4348923"/>
        <a:ext cx="6220714" cy="6562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E6F37-F617-4156-B9E3-FED03A10F04D}">
      <dsp:nvSpPr>
        <dsp:cNvPr id="0" name=""/>
        <dsp:cNvSpPr/>
      </dsp:nvSpPr>
      <dsp:spPr>
        <a:xfrm>
          <a:off x="0" y="135907"/>
          <a:ext cx="6364224" cy="1006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Under-regulation and under-performance of regulatory agencies contribute massively to Corruption</a:t>
          </a:r>
          <a:endParaRPr lang="en-US" sz="1800" kern="1200"/>
        </a:p>
      </dsp:txBody>
      <dsp:txXfrm>
        <a:off x="49154" y="185061"/>
        <a:ext cx="6265916" cy="908623"/>
      </dsp:txXfrm>
    </dsp:sp>
    <dsp:sp modelId="{002B30F0-1B49-4D5C-8E00-307B799ABCB4}">
      <dsp:nvSpPr>
        <dsp:cNvPr id="0" name=""/>
        <dsp:cNvSpPr/>
      </dsp:nvSpPr>
      <dsp:spPr>
        <a:xfrm>
          <a:off x="0" y="1194679"/>
          <a:ext cx="6364224" cy="1006931"/>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 some cases regulators may be so influenced by the sectors they regulate as to be effectively controlled by them</a:t>
          </a:r>
          <a:endParaRPr lang="en-US" sz="1800" kern="1200"/>
        </a:p>
      </dsp:txBody>
      <dsp:txXfrm>
        <a:off x="49154" y="1243833"/>
        <a:ext cx="6265916" cy="908623"/>
      </dsp:txXfrm>
    </dsp:sp>
    <dsp:sp modelId="{199797B2-F290-4E6A-BE3D-26C0AB6AB74F}">
      <dsp:nvSpPr>
        <dsp:cNvPr id="0" name=""/>
        <dsp:cNvSpPr/>
      </dsp:nvSpPr>
      <dsp:spPr>
        <a:xfrm>
          <a:off x="0" y="2253450"/>
          <a:ext cx="6364224" cy="1006931"/>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Regulators are often funded by the sector the regulate not the state</a:t>
          </a:r>
          <a:endParaRPr lang="en-US" sz="1800" kern="1200"/>
        </a:p>
      </dsp:txBody>
      <dsp:txXfrm>
        <a:off x="49154" y="2302604"/>
        <a:ext cx="6265916" cy="908623"/>
      </dsp:txXfrm>
    </dsp:sp>
    <dsp:sp modelId="{F4B93CAE-3AD6-4397-B0F7-05BB942FEA60}">
      <dsp:nvSpPr>
        <dsp:cNvPr id="0" name=""/>
        <dsp:cNvSpPr/>
      </dsp:nvSpPr>
      <dsp:spPr>
        <a:xfrm>
          <a:off x="0" y="3312221"/>
          <a:ext cx="6364224" cy="1006931"/>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For example, in the UK the Financial Conduct Authority which polices the conduct of the banking sector – is funded by the banking sector.</a:t>
          </a:r>
          <a:endParaRPr lang="en-US" sz="1800" kern="1200"/>
        </a:p>
      </dsp:txBody>
      <dsp:txXfrm>
        <a:off x="49154" y="3361375"/>
        <a:ext cx="6265916" cy="908623"/>
      </dsp:txXfrm>
    </dsp:sp>
    <dsp:sp modelId="{DBE4D9D0-0B97-478B-BFCF-3B378D7EFF94}">
      <dsp:nvSpPr>
        <dsp:cNvPr id="0" name=""/>
        <dsp:cNvSpPr/>
      </dsp:nvSpPr>
      <dsp:spPr>
        <a:xfrm>
          <a:off x="0" y="4370992"/>
          <a:ext cx="6364224" cy="100693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There may be a “Revolving door” in operation – where Senior figures create or influence legislation and then return to work in the sector they were regulating</a:t>
          </a:r>
          <a:endParaRPr lang="en-US" sz="1800" kern="1200"/>
        </a:p>
      </dsp:txBody>
      <dsp:txXfrm>
        <a:off x="49154" y="4420146"/>
        <a:ext cx="6265916" cy="9086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35702-228B-4FF7-AFD7-37B009CACA4C}">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19BDB-82A0-465A-8BB0-F16086EE76F7}">
      <dsp:nvSpPr>
        <dsp:cNvPr id="0" name=""/>
        <dsp:cNvSpPr/>
      </dsp:nvSpPr>
      <dsp:spPr>
        <a:xfrm>
          <a:off x="0" y="0"/>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Cash </a:t>
          </a:r>
          <a:endParaRPr lang="en-US" sz="2900" kern="1200"/>
        </a:p>
      </dsp:txBody>
      <dsp:txXfrm>
        <a:off x="0" y="0"/>
        <a:ext cx="6291714" cy="691341"/>
      </dsp:txXfrm>
    </dsp:sp>
    <dsp:sp modelId="{2FF04A3B-BA67-46F5-9BAA-0EA039722747}">
      <dsp:nvSpPr>
        <dsp:cNvPr id="0" name=""/>
        <dsp:cNvSpPr/>
      </dsp:nvSpPr>
      <dsp:spPr>
        <a:xfrm>
          <a:off x="0" y="691341"/>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B0C1E-93DA-40B7-BCA8-4D05543D4C54}">
      <dsp:nvSpPr>
        <dsp:cNvPr id="0" name=""/>
        <dsp:cNvSpPr/>
      </dsp:nvSpPr>
      <dsp:spPr>
        <a:xfrm>
          <a:off x="0" y="691341"/>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Assets</a:t>
          </a:r>
          <a:endParaRPr lang="en-US" sz="2900" kern="1200"/>
        </a:p>
      </dsp:txBody>
      <dsp:txXfrm>
        <a:off x="0" y="691341"/>
        <a:ext cx="6291714" cy="691341"/>
      </dsp:txXfrm>
    </dsp:sp>
    <dsp:sp modelId="{8033E72E-A895-4600-BC1A-966CBBF3D864}">
      <dsp:nvSpPr>
        <dsp:cNvPr id="0" name=""/>
        <dsp:cNvSpPr/>
      </dsp:nvSpPr>
      <dsp:spPr>
        <a:xfrm>
          <a:off x="0" y="1382683"/>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C26194-E952-4DE5-99A7-FCB0C686D567}">
      <dsp:nvSpPr>
        <dsp:cNvPr id="0" name=""/>
        <dsp:cNvSpPr/>
      </dsp:nvSpPr>
      <dsp:spPr>
        <a:xfrm>
          <a:off x="0" y="1382683"/>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Property / Financial markets</a:t>
          </a:r>
          <a:endParaRPr lang="en-US" sz="2900" kern="1200"/>
        </a:p>
      </dsp:txBody>
      <dsp:txXfrm>
        <a:off x="0" y="1382683"/>
        <a:ext cx="6291714" cy="691341"/>
      </dsp:txXfrm>
    </dsp:sp>
    <dsp:sp modelId="{B83EBB42-0B4B-49BC-B9A9-0AAB50142082}">
      <dsp:nvSpPr>
        <dsp:cNvPr id="0" name=""/>
        <dsp:cNvSpPr/>
      </dsp:nvSpPr>
      <dsp:spPr>
        <a:xfrm>
          <a:off x="0" y="207402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98140-790D-4CF0-AB49-A0B7CCAA81B1}">
      <dsp:nvSpPr>
        <dsp:cNvPr id="0" name=""/>
        <dsp:cNvSpPr/>
      </dsp:nvSpPr>
      <dsp:spPr>
        <a:xfrm>
          <a:off x="0" y="2074025"/>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Front companies and shell companies</a:t>
          </a:r>
          <a:endParaRPr lang="en-US" sz="2900" kern="1200"/>
        </a:p>
      </dsp:txBody>
      <dsp:txXfrm>
        <a:off x="0" y="2074025"/>
        <a:ext cx="6291714" cy="691341"/>
      </dsp:txXfrm>
    </dsp:sp>
    <dsp:sp modelId="{2AAAB959-A6C0-4967-AF2D-F306DF52FE32}">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03A1A8-DCA7-4F04-A5D8-97E122C16E1A}">
      <dsp:nvSpPr>
        <dsp:cNvPr id="0" name=""/>
        <dsp:cNvSpPr/>
      </dsp:nvSpPr>
      <dsp:spPr>
        <a:xfrm>
          <a:off x="0" y="2765367"/>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Enablers – Lawyers’ client accounts</a:t>
          </a:r>
          <a:endParaRPr lang="en-US" sz="2900" kern="1200"/>
        </a:p>
      </dsp:txBody>
      <dsp:txXfrm>
        <a:off x="0" y="2765367"/>
        <a:ext cx="6291714" cy="691341"/>
      </dsp:txXfrm>
    </dsp:sp>
    <dsp:sp modelId="{D77B0D74-4C39-4CA0-AFB1-A9DBF792E24B}">
      <dsp:nvSpPr>
        <dsp:cNvPr id="0" name=""/>
        <dsp:cNvSpPr/>
      </dsp:nvSpPr>
      <dsp:spPr>
        <a:xfrm>
          <a:off x="0" y="3456709"/>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3B13A2-4AC5-452A-8DEF-A9DE4520DB2F}">
      <dsp:nvSpPr>
        <dsp:cNvPr id="0" name=""/>
        <dsp:cNvSpPr/>
      </dsp:nvSpPr>
      <dsp:spPr>
        <a:xfrm>
          <a:off x="0" y="3456709"/>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Offshore Jurisdictions</a:t>
          </a:r>
          <a:endParaRPr lang="en-US" sz="2900" kern="1200"/>
        </a:p>
      </dsp:txBody>
      <dsp:txXfrm>
        <a:off x="0" y="3456709"/>
        <a:ext cx="6291714" cy="691341"/>
      </dsp:txXfrm>
    </dsp:sp>
    <dsp:sp modelId="{293D0836-0377-4416-9562-11E9A93FDAC4}">
      <dsp:nvSpPr>
        <dsp:cNvPr id="0" name=""/>
        <dsp:cNvSpPr/>
      </dsp:nvSpPr>
      <dsp:spPr>
        <a:xfrm>
          <a:off x="0" y="4148051"/>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09E58-9FFF-4560-98BA-1DA8802B6A52}">
      <dsp:nvSpPr>
        <dsp:cNvPr id="0" name=""/>
        <dsp:cNvSpPr/>
      </dsp:nvSpPr>
      <dsp:spPr>
        <a:xfrm>
          <a:off x="0" y="4148051"/>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Not for Profit Organisations (NPO’s) </a:t>
          </a:r>
          <a:endParaRPr lang="en-US" sz="2900" kern="1200"/>
        </a:p>
      </dsp:txBody>
      <dsp:txXfrm>
        <a:off x="0" y="4148051"/>
        <a:ext cx="6291714" cy="691341"/>
      </dsp:txXfrm>
    </dsp:sp>
    <dsp:sp modelId="{9C085892-610E-4890-A062-5015F07A2FED}">
      <dsp:nvSpPr>
        <dsp:cNvPr id="0" name=""/>
        <dsp:cNvSpPr/>
      </dsp:nvSpPr>
      <dsp:spPr>
        <a:xfrm>
          <a:off x="0" y="4839393"/>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382476-2EE7-4B6E-B4EC-093E51D5F01A}">
      <dsp:nvSpPr>
        <dsp:cNvPr id="0" name=""/>
        <dsp:cNvSpPr/>
      </dsp:nvSpPr>
      <dsp:spPr>
        <a:xfrm>
          <a:off x="0" y="4839393"/>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Trade mispricing / Transfer Pricing Abuse </a:t>
          </a:r>
          <a:endParaRPr lang="en-US" sz="2900" kern="1200"/>
        </a:p>
      </dsp:txBody>
      <dsp:txXfrm>
        <a:off x="0" y="4839393"/>
        <a:ext cx="6291714" cy="6913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6FA90-6643-4520-8224-0FF8EEE2F953}">
      <dsp:nvSpPr>
        <dsp:cNvPr id="0" name=""/>
        <dsp:cNvSpPr/>
      </dsp:nvSpPr>
      <dsp:spPr>
        <a:xfrm>
          <a:off x="679050" y="31941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95E4E3-6EE8-4EAD-AD97-24343B868502}">
      <dsp:nvSpPr>
        <dsp:cNvPr id="0" name=""/>
        <dsp:cNvSpPr/>
      </dsp:nvSpPr>
      <dsp:spPr>
        <a:xfrm>
          <a:off x="1081237" y="72160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AAAA3E-9262-4212-87FF-6EDA8F148678}">
      <dsp:nvSpPr>
        <dsp:cNvPr id="0" name=""/>
        <dsp:cNvSpPr/>
      </dsp:nvSpPr>
      <dsp:spPr>
        <a:xfrm>
          <a:off x="75768" y="2794419"/>
          <a:ext cx="309375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Teodoro Obiang Nguema the former dictator of Equatorial Guinea, operated over 60 accounts at Riggs Bank in Washington DC. On two occasions Riggs Bank staff collected bundles of $3 million in cash from the Washington embassy and banked it for him. Over $13 million in cash was banked in the US by him or members of his family.  </a:t>
          </a:r>
          <a:endParaRPr lang="en-US" sz="1100" kern="1200"/>
        </a:p>
      </dsp:txBody>
      <dsp:txXfrm>
        <a:off x="75768" y="2794419"/>
        <a:ext cx="3093750" cy="1237500"/>
      </dsp:txXfrm>
    </dsp:sp>
    <dsp:sp modelId="{B52B0511-1CE7-4FBA-A7EE-BC181BF48CD5}">
      <dsp:nvSpPr>
        <dsp:cNvPr id="0" name=""/>
        <dsp:cNvSpPr/>
      </dsp:nvSpPr>
      <dsp:spPr>
        <a:xfrm>
          <a:off x="4314206" y="31941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530C5-EE0E-43B9-B3DB-1AE8E7C118F0}">
      <dsp:nvSpPr>
        <dsp:cNvPr id="0" name=""/>
        <dsp:cNvSpPr/>
      </dsp:nvSpPr>
      <dsp:spPr>
        <a:xfrm>
          <a:off x="4716393" y="72160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1A67A4-2D41-4B5A-B0B9-CA8BC37F47E7}">
      <dsp:nvSpPr>
        <dsp:cNvPr id="0" name=""/>
        <dsp:cNvSpPr/>
      </dsp:nvSpPr>
      <dsp:spPr>
        <a:xfrm>
          <a:off x="3710925" y="2794419"/>
          <a:ext cx="309375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Joseph Estrada, the former President of the Philippines, regularly received cash and cheques from members of the gambling industry, who he protected from arrest or enforcement action. These were banked domestically by his attorney using accounts opened in false names, or in the accounts of shell companies. </a:t>
          </a:r>
          <a:endParaRPr lang="en-US" sz="1100" kern="1200"/>
        </a:p>
      </dsp:txBody>
      <dsp:txXfrm>
        <a:off x="3710925" y="2794419"/>
        <a:ext cx="3093750" cy="1237500"/>
      </dsp:txXfrm>
    </dsp:sp>
    <dsp:sp modelId="{CA4C3A9C-8781-4B4B-BBF9-8BBDC8BFE963}">
      <dsp:nvSpPr>
        <dsp:cNvPr id="0" name=""/>
        <dsp:cNvSpPr/>
      </dsp:nvSpPr>
      <dsp:spPr>
        <a:xfrm>
          <a:off x="7949362" y="31941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2602C-EB33-46A9-AB6B-6980477178A6}">
      <dsp:nvSpPr>
        <dsp:cNvPr id="0" name=""/>
        <dsp:cNvSpPr/>
      </dsp:nvSpPr>
      <dsp:spPr>
        <a:xfrm>
          <a:off x="8351550" y="72160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354655-884A-44E1-8098-BDF1C6392ADA}">
      <dsp:nvSpPr>
        <dsp:cNvPr id="0" name=""/>
        <dsp:cNvSpPr/>
      </dsp:nvSpPr>
      <dsp:spPr>
        <a:xfrm>
          <a:off x="7346081" y="2794419"/>
          <a:ext cx="309375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PEPs may abuse “diplomatic bags” to transfer illicit funds</a:t>
          </a:r>
          <a:endParaRPr lang="en-US" sz="1100" kern="1200"/>
        </a:p>
      </dsp:txBody>
      <dsp:txXfrm>
        <a:off x="7346081" y="2794419"/>
        <a:ext cx="3093750" cy="1237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66719-19C9-46D2-8464-50B5E54EAC2C}">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Funds embezzled from the 1MDB scandal in Malaysia were allegedly used to purchase a super yacht. </a:t>
          </a:r>
          <a:endParaRPr lang="en-US" sz="2500" kern="1200"/>
        </a:p>
      </dsp:txBody>
      <dsp:txXfrm>
        <a:off x="0" y="39687"/>
        <a:ext cx="3286125" cy="1971675"/>
      </dsp:txXfrm>
    </dsp:sp>
    <dsp:sp modelId="{BCFF081F-BB2F-4C4D-919C-E392042C19E5}">
      <dsp:nvSpPr>
        <dsp:cNvPr id="0" name=""/>
        <dsp:cNvSpPr/>
      </dsp:nvSpPr>
      <dsp:spPr>
        <a:xfrm>
          <a:off x="3614737" y="39687"/>
          <a:ext cx="3286125" cy="1971675"/>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Some of this money was used to buy works of art, including a Van Gogh and a Monet, </a:t>
          </a:r>
          <a:endParaRPr lang="en-US" sz="2500" kern="1200"/>
        </a:p>
      </dsp:txBody>
      <dsp:txXfrm>
        <a:off x="3614737" y="39687"/>
        <a:ext cx="3286125" cy="1971675"/>
      </dsp:txXfrm>
    </dsp:sp>
    <dsp:sp modelId="{C18FFEDF-9007-4613-9E95-5D590A510E8D}">
      <dsp:nvSpPr>
        <dsp:cNvPr id="0" name=""/>
        <dsp:cNvSpPr/>
      </dsp:nvSpPr>
      <dsp:spPr>
        <a:xfrm>
          <a:off x="7229475" y="39687"/>
          <a:ext cx="3286125" cy="1971675"/>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To purchase High-end real estate in New York </a:t>
          </a:r>
          <a:endParaRPr lang="en-US" sz="2500" kern="1200"/>
        </a:p>
      </dsp:txBody>
      <dsp:txXfrm>
        <a:off x="7229475" y="39687"/>
        <a:ext cx="3286125" cy="1971675"/>
      </dsp:txXfrm>
    </dsp:sp>
    <dsp:sp modelId="{F9B84FBF-4FA0-4B6B-898E-3F483C1B69B7}">
      <dsp:nvSpPr>
        <dsp:cNvPr id="0" name=""/>
        <dsp:cNvSpPr/>
      </dsp:nvSpPr>
      <dsp:spPr>
        <a:xfrm>
          <a:off x="1807368" y="2339975"/>
          <a:ext cx="3286125" cy="1971675"/>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Ironically, funds from the fraud also partly bankrolled the Hollywood blockbuster </a:t>
          </a:r>
          <a:r>
            <a:rPr lang="en-GB" sz="2500" i="1" kern="1200"/>
            <a:t>The Wolf of Wall Street </a:t>
          </a:r>
          <a:endParaRPr lang="en-US" sz="2500" kern="1200"/>
        </a:p>
      </dsp:txBody>
      <dsp:txXfrm>
        <a:off x="1807368" y="2339975"/>
        <a:ext cx="3286125" cy="1971675"/>
      </dsp:txXfrm>
    </dsp:sp>
    <dsp:sp modelId="{2A249F2C-41BD-4EA8-86C3-9612A0B9FB9D}">
      <dsp:nvSpPr>
        <dsp:cNvPr id="0" name=""/>
        <dsp:cNvSpPr/>
      </dsp:nvSpPr>
      <dsp:spPr>
        <a:xfrm>
          <a:off x="5422106" y="2339975"/>
          <a:ext cx="3286125" cy="197167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This told the life story of notorious Wall Street fraudster Jordan Belfort </a:t>
          </a:r>
          <a:endParaRPr lang="en-US" sz="2500" kern="1200"/>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CFD791-3683-4C1A-BC6D-735EC976C5E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4F580-8DB3-4EE2-8BF0-BD5A97810ACE}" type="slidenum">
              <a:rPr lang="en-GB" smtClean="0"/>
              <a:t>‹#›</a:t>
            </a:fld>
            <a:endParaRPr lang="en-GB"/>
          </a:p>
        </p:txBody>
      </p:sp>
    </p:spTree>
    <p:extLst>
      <p:ext uri="{BB962C8B-B14F-4D97-AF65-F5344CB8AC3E}">
        <p14:creationId xmlns:p14="http://schemas.microsoft.com/office/powerpoint/2010/main" val="386507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CFD791-3683-4C1A-BC6D-735EC976C5E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4F580-8DB3-4EE2-8BF0-BD5A97810ACE}" type="slidenum">
              <a:rPr lang="en-GB" smtClean="0"/>
              <a:t>‹#›</a:t>
            </a:fld>
            <a:endParaRPr lang="en-GB"/>
          </a:p>
        </p:txBody>
      </p:sp>
    </p:spTree>
    <p:extLst>
      <p:ext uri="{BB962C8B-B14F-4D97-AF65-F5344CB8AC3E}">
        <p14:creationId xmlns:p14="http://schemas.microsoft.com/office/powerpoint/2010/main" val="34538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CFD791-3683-4C1A-BC6D-735EC976C5E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4F580-8DB3-4EE2-8BF0-BD5A97810ACE}" type="slidenum">
              <a:rPr lang="en-GB" smtClean="0"/>
              <a:t>‹#›</a:t>
            </a:fld>
            <a:endParaRPr lang="en-GB"/>
          </a:p>
        </p:txBody>
      </p:sp>
    </p:spTree>
    <p:extLst>
      <p:ext uri="{BB962C8B-B14F-4D97-AF65-F5344CB8AC3E}">
        <p14:creationId xmlns:p14="http://schemas.microsoft.com/office/powerpoint/2010/main" val="335706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CFD791-3683-4C1A-BC6D-735EC976C5E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4F580-8DB3-4EE2-8BF0-BD5A97810ACE}" type="slidenum">
              <a:rPr lang="en-GB" smtClean="0"/>
              <a:t>‹#›</a:t>
            </a:fld>
            <a:endParaRPr lang="en-GB"/>
          </a:p>
        </p:txBody>
      </p:sp>
    </p:spTree>
    <p:extLst>
      <p:ext uri="{BB962C8B-B14F-4D97-AF65-F5344CB8AC3E}">
        <p14:creationId xmlns:p14="http://schemas.microsoft.com/office/powerpoint/2010/main" val="139619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FD791-3683-4C1A-BC6D-735EC976C5E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4F580-8DB3-4EE2-8BF0-BD5A97810ACE}" type="slidenum">
              <a:rPr lang="en-GB" smtClean="0"/>
              <a:t>‹#›</a:t>
            </a:fld>
            <a:endParaRPr lang="en-GB"/>
          </a:p>
        </p:txBody>
      </p:sp>
    </p:spTree>
    <p:extLst>
      <p:ext uri="{BB962C8B-B14F-4D97-AF65-F5344CB8AC3E}">
        <p14:creationId xmlns:p14="http://schemas.microsoft.com/office/powerpoint/2010/main" val="304920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CFD791-3683-4C1A-BC6D-735EC976C5ED}"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F4F580-8DB3-4EE2-8BF0-BD5A97810ACE}" type="slidenum">
              <a:rPr lang="en-GB" smtClean="0"/>
              <a:t>‹#›</a:t>
            </a:fld>
            <a:endParaRPr lang="en-GB"/>
          </a:p>
        </p:txBody>
      </p:sp>
    </p:spTree>
    <p:extLst>
      <p:ext uri="{BB962C8B-B14F-4D97-AF65-F5344CB8AC3E}">
        <p14:creationId xmlns:p14="http://schemas.microsoft.com/office/powerpoint/2010/main" val="425455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3CFD791-3683-4C1A-BC6D-735EC976C5ED}" type="datetimeFigureOut">
              <a:rPr lang="en-GB" smtClean="0"/>
              <a:t>15/10/2024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F4F580-8DB3-4EE2-8BF0-BD5A97810ACE}" type="slidenum">
              <a:rPr lang="en-GB" smtClean="0"/>
              <a:t>‹#›</a:t>
            </a:fld>
            <a:endParaRPr lang="en-GB"/>
          </a:p>
        </p:txBody>
      </p:sp>
    </p:spTree>
    <p:extLst>
      <p:ext uri="{BB962C8B-B14F-4D97-AF65-F5344CB8AC3E}">
        <p14:creationId xmlns:p14="http://schemas.microsoft.com/office/powerpoint/2010/main" val="400561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CFD791-3683-4C1A-BC6D-735EC976C5ED}" type="datetimeFigureOut">
              <a:rPr lang="en-GB" smtClean="0"/>
              <a:t>15/10/2024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F4F580-8DB3-4EE2-8BF0-BD5A97810ACE}" type="slidenum">
              <a:rPr lang="en-GB" smtClean="0"/>
              <a:t>‹#›</a:t>
            </a:fld>
            <a:endParaRPr lang="en-GB"/>
          </a:p>
        </p:txBody>
      </p:sp>
    </p:spTree>
    <p:extLst>
      <p:ext uri="{BB962C8B-B14F-4D97-AF65-F5344CB8AC3E}">
        <p14:creationId xmlns:p14="http://schemas.microsoft.com/office/powerpoint/2010/main" val="347814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FD791-3683-4C1A-BC6D-735EC976C5ED}" type="datetimeFigureOut">
              <a:rPr lang="en-GB" smtClean="0"/>
              <a:t>15/10/2024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F4F580-8DB3-4EE2-8BF0-BD5A97810ACE}" type="slidenum">
              <a:rPr lang="en-GB" smtClean="0"/>
              <a:t>‹#›</a:t>
            </a:fld>
            <a:endParaRPr lang="en-GB"/>
          </a:p>
        </p:txBody>
      </p:sp>
    </p:spTree>
    <p:extLst>
      <p:ext uri="{BB962C8B-B14F-4D97-AF65-F5344CB8AC3E}">
        <p14:creationId xmlns:p14="http://schemas.microsoft.com/office/powerpoint/2010/main" val="161438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FD791-3683-4C1A-BC6D-735EC976C5ED}"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F4F580-8DB3-4EE2-8BF0-BD5A97810ACE}" type="slidenum">
              <a:rPr lang="en-GB" smtClean="0"/>
              <a:t>‹#›</a:t>
            </a:fld>
            <a:endParaRPr lang="en-GB"/>
          </a:p>
        </p:txBody>
      </p:sp>
    </p:spTree>
    <p:extLst>
      <p:ext uri="{BB962C8B-B14F-4D97-AF65-F5344CB8AC3E}">
        <p14:creationId xmlns:p14="http://schemas.microsoft.com/office/powerpoint/2010/main" val="228569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FD791-3683-4C1A-BC6D-735EC976C5ED}"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F4F580-8DB3-4EE2-8BF0-BD5A97810ACE}" type="slidenum">
              <a:rPr lang="en-GB" smtClean="0"/>
              <a:t>‹#›</a:t>
            </a:fld>
            <a:endParaRPr lang="en-GB"/>
          </a:p>
        </p:txBody>
      </p:sp>
    </p:spTree>
    <p:extLst>
      <p:ext uri="{BB962C8B-B14F-4D97-AF65-F5344CB8AC3E}">
        <p14:creationId xmlns:p14="http://schemas.microsoft.com/office/powerpoint/2010/main" val="290340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FD791-3683-4C1A-BC6D-735EC976C5ED}" type="datetimeFigureOut">
              <a:rPr lang="en-GB" smtClean="0"/>
              <a:t>15/10/2024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4F580-8DB3-4EE2-8BF0-BD5A97810ACE}" type="slidenum">
              <a:rPr lang="en-GB" smtClean="0"/>
              <a:t>‹#›</a:t>
            </a:fld>
            <a:endParaRPr lang="en-GB"/>
          </a:p>
        </p:txBody>
      </p:sp>
      <p:sp>
        <p:nvSpPr>
          <p:cNvPr id="7" name="MSIPCMContentMarking" descr="{&quot;HashCode&quot;:-1264847310,&quot;Placement&quot;:&quot;Footer&quot;,&quot;Top&quot;:519.343,&quot;Left&quot;:451.105438,&quot;SlideWidth&quot;:960,&quot;SlideHeight&quot;:540}">
            <a:extLst>
              <a:ext uri="{FF2B5EF4-FFF2-40B4-BE49-F238E27FC236}">
                <a16:creationId xmlns:a16="http://schemas.microsoft.com/office/drawing/2014/main" id="{D9258EBD-1C4E-4AEA-9C6C-C1881BDF3344}"/>
              </a:ext>
            </a:extLst>
          </p:cNvPr>
          <p:cNvSpPr txBox="1"/>
          <p:nvPr userDrawn="1"/>
        </p:nvSpPr>
        <p:spPr>
          <a:xfrm>
            <a:off x="5729039" y="6595656"/>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7092065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washingtonpost.com/politics/foreign-governments-gave-millions-to-foundation-while-clinton-was-at-state-dept/2015/02/25/31937c1e-bc3f-11e4-8668-4e7ba8439ca6_story.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00056"/>
            <a:ext cx="9144000" cy="2387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normAutofit/>
          </a:bodyPr>
          <a:lstStyle/>
          <a:p>
            <a:r>
              <a:rPr lang="en-GB" sz="7200" b="1" dirty="0"/>
              <a:t>Bribery &amp; Corruption</a:t>
            </a:r>
            <a:br>
              <a:rPr lang="en-GB" sz="7200" b="1" dirty="0"/>
            </a:br>
            <a:r>
              <a:rPr lang="en-GB" sz="2700" b="1" dirty="0"/>
              <a:t>“The true measure of crimes is … the harm done to society” </a:t>
            </a:r>
            <a:br>
              <a:rPr lang="en-GB" sz="2700" b="1" dirty="0"/>
            </a:br>
            <a:r>
              <a:rPr lang="en-GB" sz="2700" b="1" dirty="0"/>
              <a:t>-Cesare Beccaria</a:t>
            </a:r>
            <a:br>
              <a:rPr lang="en-GB" sz="2700" b="1" dirty="0"/>
            </a:br>
            <a:endParaRPr lang="en-GB" sz="2700" b="1"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3387656"/>
            <a:ext cx="9010581" cy="1870143"/>
          </a:xfrm>
          <a:prstGeom prst="rect">
            <a:avLst/>
          </a:prstGeom>
        </p:spPr>
      </p:pic>
    </p:spTree>
    <p:extLst>
      <p:ext uri="{BB962C8B-B14F-4D97-AF65-F5344CB8AC3E}">
        <p14:creationId xmlns:p14="http://schemas.microsoft.com/office/powerpoint/2010/main" val="209749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86834" y="1153572"/>
            <a:ext cx="3200400" cy="446116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FFFF"/>
                </a:solidFill>
              </a:rPr>
              <a:t>Grand Corruption</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endParaRPr lang="en-GB" dirty="0"/>
          </a:p>
          <a:p>
            <a:pPr marL="0" indent="0">
              <a:buNone/>
            </a:pPr>
            <a:r>
              <a:rPr lang="en-GB" b="1" dirty="0"/>
              <a:t>“Power tends to corrupt and absolute power corrupts absolutely.</a:t>
            </a:r>
            <a:r>
              <a:rPr lang="en-GB" dirty="0"/>
              <a:t> Great men are almost always bad men, even when they exercise influence and not authority: still more when you superadd the tendency or the certainty of corruption by authority.”</a:t>
            </a:r>
          </a:p>
          <a:p>
            <a:pPr marL="0" indent="0">
              <a:buNone/>
            </a:pPr>
            <a:endParaRPr lang="en-GB" dirty="0"/>
          </a:p>
          <a:p>
            <a:pPr marL="0" indent="0">
              <a:buNone/>
            </a:pPr>
            <a:r>
              <a:rPr lang="en-GB" dirty="0"/>
              <a:t>                             - John Dalberg 1</a:t>
            </a:r>
            <a:r>
              <a:rPr lang="en-GB" baseline="30000" dirty="0"/>
              <a:t>st</a:t>
            </a:r>
            <a:r>
              <a:rPr lang="en-GB" dirty="0"/>
              <a:t> Baron Acton</a:t>
            </a:r>
          </a:p>
          <a:p>
            <a:pPr marL="0" indent="0">
              <a:buNone/>
            </a:pPr>
            <a:endParaRPr lang="en-GB" dirty="0"/>
          </a:p>
        </p:txBody>
      </p:sp>
    </p:spTree>
    <p:extLst>
      <p:ext uri="{BB962C8B-B14F-4D97-AF65-F5344CB8AC3E}">
        <p14:creationId xmlns:p14="http://schemas.microsoft.com/office/powerpoint/2010/main" val="214577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GB" sz="4000" b="1">
                <a:solidFill>
                  <a:srgbClr val="FFFFFF"/>
                </a:solidFill>
              </a:rPr>
              <a:t>High Level Corruption</a:t>
            </a:r>
          </a:p>
        </p:txBody>
      </p:sp>
      <p:graphicFrame>
        <p:nvGraphicFramePr>
          <p:cNvPr id="5" name="Content Placeholder 2">
            <a:extLst>
              <a:ext uri="{FF2B5EF4-FFF2-40B4-BE49-F238E27FC236}">
                <a16:creationId xmlns:a16="http://schemas.microsoft.com/office/drawing/2014/main" id="{9989FCB4-2DD4-AEAE-1A87-25D25246F2EB}"/>
              </a:ext>
            </a:extLst>
          </p:cNvPr>
          <p:cNvGraphicFramePr>
            <a:graphicFrameLocks noGrp="1"/>
          </p:cNvGraphicFramePr>
          <p:nvPr>
            <p:ph idx="1"/>
            <p:extLst>
              <p:ext uri="{D42A27DB-BD31-4B8C-83A1-F6EECF244321}">
                <p14:modId xmlns:p14="http://schemas.microsoft.com/office/powerpoint/2010/main" val="111718927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6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lstStyle/>
          <a:p>
            <a:r>
              <a:rPr lang="en-GB" b="1" dirty="0"/>
              <a:t>Grand Corruption: 	Romania  </a:t>
            </a:r>
            <a:r>
              <a:rPr lang="en-GB" sz="3200" dirty="0"/>
              <a:t>August 2018 </a:t>
            </a:r>
            <a:br>
              <a:rPr lang="en-GB" sz="3200" dirty="0"/>
            </a:br>
            <a:endParaRPr lang="en-GB" sz="3200" b="1" dirty="0"/>
          </a:p>
        </p:txBody>
      </p:sp>
      <p:graphicFrame>
        <p:nvGraphicFramePr>
          <p:cNvPr id="7" name="Content Placeholder 2">
            <a:extLst>
              <a:ext uri="{FF2B5EF4-FFF2-40B4-BE49-F238E27FC236}">
                <a16:creationId xmlns:a16="http://schemas.microsoft.com/office/drawing/2014/main" id="{2924C502-13A0-F085-4B1C-B74F8474C5FD}"/>
              </a:ext>
            </a:extLst>
          </p:cNvPr>
          <p:cNvGraphicFramePr>
            <a:graphicFrameLocks noGrp="1"/>
          </p:cNvGraphicFramePr>
          <p:nvPr>
            <p:ph idx="1"/>
          </p:nvPr>
        </p:nvGraphicFramePr>
        <p:xfrm>
          <a:off x="6103766" y="1825625"/>
          <a:ext cx="525003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067" y="1887933"/>
            <a:ext cx="5213148" cy="3092545"/>
          </a:xfrm>
          <a:prstGeom prst="rect">
            <a:avLst/>
          </a:prstGeom>
        </p:spPr>
      </p:pic>
      <p:sp>
        <p:nvSpPr>
          <p:cNvPr id="5" name="TextBox 4"/>
          <p:cNvSpPr txBox="1"/>
          <p:nvPr/>
        </p:nvSpPr>
        <p:spPr>
          <a:xfrm>
            <a:off x="757146" y="5084530"/>
            <a:ext cx="5032113" cy="923330"/>
          </a:xfrm>
          <a:prstGeom prst="rect">
            <a:avLst/>
          </a:prstGeom>
          <a:noFill/>
        </p:spPr>
        <p:txBody>
          <a:bodyPr wrap="square" rtlCol="0">
            <a:spAutoFit/>
          </a:bodyPr>
          <a:lstStyle/>
          <a:p>
            <a:r>
              <a:rPr lang="en-GB" b="1" dirty="0"/>
              <a:t>“We want to see modern roads and schools and above all not to have to pay bribes to the left and right</a:t>
            </a:r>
            <a:r>
              <a:rPr lang="en-GB" dirty="0"/>
              <a:t>”                            -      </a:t>
            </a:r>
            <a:r>
              <a:rPr lang="en-GB" dirty="0" err="1"/>
              <a:t>Ilheana</a:t>
            </a:r>
            <a:r>
              <a:rPr lang="en-GB" dirty="0"/>
              <a:t> Angel protestor</a:t>
            </a:r>
          </a:p>
        </p:txBody>
      </p:sp>
    </p:spTree>
    <p:extLst>
      <p:ext uri="{BB962C8B-B14F-4D97-AF65-F5344CB8AC3E}">
        <p14:creationId xmlns:p14="http://schemas.microsoft.com/office/powerpoint/2010/main" val="4125066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502020"/>
            <a:ext cx="5323715" cy="1642970"/>
          </a:xfrm>
        </p:spPr>
        <p:txBody>
          <a:bodyPr anchor="b">
            <a:normAutofit/>
          </a:bodyPr>
          <a:lstStyle/>
          <a:p>
            <a:r>
              <a:rPr lang="en-GB" sz="4000" b="1"/>
              <a:t>Grand Corruption :  Malaysia       April 2018</a:t>
            </a:r>
          </a:p>
        </p:txBody>
      </p:sp>
      <p:sp>
        <p:nvSpPr>
          <p:cNvPr id="3" name="Content Placeholder 2"/>
          <p:cNvSpPr>
            <a:spLocks noGrp="1"/>
          </p:cNvSpPr>
          <p:nvPr>
            <p:ph idx="1"/>
          </p:nvPr>
        </p:nvSpPr>
        <p:spPr>
          <a:xfrm>
            <a:off x="1144923" y="2405894"/>
            <a:ext cx="5315189" cy="3535083"/>
          </a:xfrm>
        </p:spPr>
        <p:txBody>
          <a:bodyPr anchor="t">
            <a:normAutofit/>
          </a:bodyPr>
          <a:lstStyle/>
          <a:p>
            <a:r>
              <a:rPr lang="en-GB" sz="1700"/>
              <a:t>1MDB Fund set up in 2009 to make Kuala Lumpur a major financial centre and boost economy</a:t>
            </a:r>
          </a:p>
          <a:p>
            <a:r>
              <a:rPr lang="en-GB" sz="1700"/>
              <a:t>2015 fund missed payments of $11 Billion</a:t>
            </a:r>
          </a:p>
          <a:p>
            <a:r>
              <a:rPr lang="en-GB" sz="1700"/>
              <a:t>Accused of money laundering and diverting public funds</a:t>
            </a:r>
          </a:p>
          <a:p>
            <a:r>
              <a:rPr lang="en-GB" sz="1700"/>
              <a:t>International investigations commenced</a:t>
            </a:r>
          </a:p>
          <a:p>
            <a:r>
              <a:rPr lang="en-GB" sz="1700"/>
              <a:t>Prime Minister Najib Razak defeated in election in May 2018. It is believed he had suppressed the investigation.</a:t>
            </a:r>
          </a:p>
          <a:p>
            <a:r>
              <a:rPr lang="en-GB" sz="1700"/>
              <a:t>Razak was charged with corruption in July 2018. Raids recovered cash and luxury goods worth over £273 million from him.</a:t>
            </a: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967" y="2271985"/>
            <a:ext cx="4170530" cy="2345923"/>
          </a:xfrm>
          <a:prstGeom prst="rect">
            <a:avLst/>
          </a:prstGeom>
        </p:spPr>
      </p:pic>
    </p:spTree>
    <p:extLst>
      <p:ext uri="{BB962C8B-B14F-4D97-AF65-F5344CB8AC3E}">
        <p14:creationId xmlns:p14="http://schemas.microsoft.com/office/powerpoint/2010/main" val="118752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2180" y="2862471"/>
            <a:ext cx="3041803" cy="2907802"/>
          </a:xfrm>
        </p:spPr>
        <p:txBody>
          <a:bodyPr vert="horz" lIns="91440" tIns="45720" rIns="91440" bIns="45720" rtlCol="0" anchor="t">
            <a:normAutofit/>
          </a:bodyPr>
          <a:lstStyle/>
          <a:p>
            <a:r>
              <a:rPr lang="en-US" sz="4000" dirty="0">
                <a:solidFill>
                  <a:srgbClr val="FFFFFF"/>
                </a:solidFill>
              </a:rPr>
              <a:t>Malaysia fines Deloitte for failure to report 1MDB oddities</a:t>
            </a:r>
          </a:p>
        </p:txBody>
      </p:sp>
      <p:pic>
        <p:nvPicPr>
          <p:cNvPr id="7" name="Picture 6"/>
          <p:cNvPicPr/>
          <p:nvPr/>
        </p:nvPicPr>
        <p:blipFill>
          <a:blip r:embed="rId2"/>
          <a:stretch>
            <a:fillRect/>
          </a:stretch>
        </p:blipFill>
        <p:spPr>
          <a:xfrm>
            <a:off x="4601040" y="988849"/>
            <a:ext cx="3387578" cy="2184987"/>
          </a:xfrm>
          <a:prstGeom prst="rect">
            <a:avLst/>
          </a:prstGeom>
        </p:spPr>
      </p:pic>
      <p:pic>
        <p:nvPicPr>
          <p:cNvPr id="5" name="Picture 4"/>
          <p:cNvPicPr/>
          <p:nvPr/>
        </p:nvPicPr>
        <p:blipFill>
          <a:blip r:embed="rId3"/>
          <a:stretch>
            <a:fillRect/>
          </a:stretch>
        </p:blipFill>
        <p:spPr>
          <a:xfrm>
            <a:off x="5570995" y="4474603"/>
            <a:ext cx="3419533" cy="410344"/>
          </a:xfrm>
          <a:prstGeom prst="rect">
            <a:avLst/>
          </a:prstGeom>
        </p:spPr>
      </p:pic>
      <p:pic>
        <p:nvPicPr>
          <p:cNvPr id="6" name="Content Placeholder 5"/>
          <p:cNvPicPr>
            <a:picLocks noGrp="1"/>
          </p:cNvPicPr>
          <p:nvPr>
            <p:ph idx="1"/>
          </p:nvPr>
        </p:nvPicPr>
        <p:blipFill>
          <a:blip r:embed="rId4"/>
          <a:stretch>
            <a:fillRect/>
          </a:stretch>
        </p:blipFill>
        <p:spPr>
          <a:xfrm>
            <a:off x="4601040" y="3429000"/>
            <a:ext cx="7112423" cy="640118"/>
          </a:xfrm>
          <a:prstGeom prst="rect">
            <a:avLst/>
          </a:prstGeom>
        </p:spPr>
      </p:pic>
    </p:spTree>
    <p:extLst>
      <p:ext uri="{BB962C8B-B14F-4D97-AF65-F5344CB8AC3E}">
        <p14:creationId xmlns:p14="http://schemas.microsoft.com/office/powerpoint/2010/main" val="394597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2"/>
          <a:stretch>
            <a:fillRect/>
          </a:stretch>
        </p:blipFill>
        <p:spPr>
          <a:xfrm>
            <a:off x="457200" y="1131189"/>
            <a:ext cx="11277600" cy="4595622"/>
          </a:xfrm>
          <a:prstGeom prst="rect">
            <a:avLst/>
          </a:prstGeom>
        </p:spPr>
      </p:pic>
    </p:spTree>
    <p:extLst>
      <p:ext uri="{BB962C8B-B14F-4D97-AF65-F5344CB8AC3E}">
        <p14:creationId xmlns:p14="http://schemas.microsoft.com/office/powerpoint/2010/main" val="354082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GB" sz="4200" b="1"/>
              <a:t>State-Corporate Crime:  South Korea    April 2018</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GB" sz="1400"/>
              <a:t>Ex President Park Geun Hye sentenced to 24 years imprisonment for Corruption</a:t>
            </a:r>
          </a:p>
          <a:p>
            <a:r>
              <a:rPr lang="en-GB" sz="1400"/>
              <a:t>She is the daughter of the Country’s former dictator</a:t>
            </a:r>
          </a:p>
          <a:p>
            <a:r>
              <a:rPr lang="en-GB" sz="1400"/>
              <a:t>She had collaborated with a friend Choi Soon Sil to solicit bribes totalling over £25 million  from the “Chaebol” a conglomerate of businesses which dominate the Korean economy</a:t>
            </a:r>
          </a:p>
          <a:p>
            <a:r>
              <a:rPr lang="en-GB" sz="1400"/>
              <a:t>These included Samsung and Lotte </a:t>
            </a:r>
          </a:p>
          <a:p>
            <a:r>
              <a:rPr lang="en-GB" sz="1400"/>
              <a:t>Companies were pressured to fund NPO’s operated by members of Choi’s family</a:t>
            </a:r>
          </a:p>
          <a:p>
            <a:r>
              <a:rPr lang="en-GB" sz="1400"/>
              <a:t>Choi was also jailed for 20 years. The CEO’s of Samsung and Lotte received shorter sentences of around 10 years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2686" r="156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AutoShape 2" descr="https://i.guim.co.uk/img/media/2880362a8fc18bc0bac91a10b42afddaf369bf27/0_45_3324_1995/master/3324.jpg?w=1920&amp;q=55&amp;auto=format&amp;usm=12&amp;fit=max&amp;s=5cd77b141f0388f260f247a1d06db956"/>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i.guim.co.uk/img/media/2880362a8fc18bc0bac91a10b42afddaf369bf27/0_45_3324_1995/master/3324.jpg?w=1920&amp;q=55&amp;auto=format&amp;usm=12&amp;fit=max&amp;s=5cd77b141f0388f260f247a1d06db956"/>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47114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1074" y="1396686"/>
            <a:ext cx="3240506" cy="4064628"/>
          </a:xfrm>
        </p:spPr>
        <p:txBody>
          <a:bodyPr>
            <a:normAutofit/>
          </a:bodyPr>
          <a:lstStyle/>
          <a:p>
            <a:r>
              <a:rPr lang="en-GB" b="1">
                <a:solidFill>
                  <a:srgbClr val="FFFFFF"/>
                </a:solidFill>
              </a:rPr>
              <a:t>State Capture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70153" y="1526033"/>
            <a:ext cx="5536397" cy="3935281"/>
          </a:xfrm>
        </p:spPr>
        <p:txBody>
          <a:bodyPr>
            <a:normAutofit/>
          </a:bodyPr>
          <a:lstStyle/>
          <a:p>
            <a:pPr marL="0" indent="0">
              <a:buNone/>
            </a:pPr>
            <a:r>
              <a:rPr lang="en-GB" sz="2600"/>
              <a:t>A situation where </a:t>
            </a:r>
            <a:r>
              <a:rPr lang="en-GB" sz="2600" i="1"/>
              <a:t>“…powerful individuals, institutions, companies or groups within or outside a country use corruption to shape a nation’s policies, legal environment and economy to benefit their own private interests”     					</a:t>
            </a:r>
          </a:p>
          <a:p>
            <a:pPr marL="0" indent="0">
              <a:buNone/>
            </a:pPr>
            <a:r>
              <a:rPr lang="en-GB" sz="2600" i="1"/>
              <a:t>					Transparency International </a:t>
            </a:r>
          </a:p>
        </p:txBody>
      </p:sp>
    </p:spTree>
    <p:extLst>
      <p:ext uri="{BB962C8B-B14F-4D97-AF65-F5344CB8AC3E}">
        <p14:creationId xmlns:p14="http://schemas.microsoft.com/office/powerpoint/2010/main" val="29225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title"/>
          </p:nvPr>
        </p:nvSpPr>
        <p:spPr>
          <a:xfrm>
            <a:off x="838200" y="643467"/>
            <a:ext cx="2951205" cy="5571066"/>
          </a:xfrm>
        </p:spPr>
        <p:txBody>
          <a:bodyPr>
            <a:normAutofit/>
          </a:bodyPr>
          <a:lstStyle/>
          <a:p>
            <a:r>
              <a:rPr lang="en-GB" b="1">
                <a:solidFill>
                  <a:srgbClr val="FFFFFF"/>
                </a:solidFill>
              </a:rPr>
              <a:t>South Africa 2018 the Gupta Scandal </a:t>
            </a:r>
          </a:p>
        </p:txBody>
      </p:sp>
      <p:graphicFrame>
        <p:nvGraphicFramePr>
          <p:cNvPr id="5" name="Content Placeholder 2">
            <a:extLst>
              <a:ext uri="{FF2B5EF4-FFF2-40B4-BE49-F238E27FC236}">
                <a16:creationId xmlns:a16="http://schemas.microsoft.com/office/drawing/2014/main" id="{4677DBDC-FC90-22CB-256E-5CA2AA2B51EA}"/>
              </a:ext>
            </a:extLst>
          </p:cNvPr>
          <p:cNvGraphicFramePr>
            <a:graphicFrameLocks noGrp="1"/>
          </p:cNvGraphicFramePr>
          <p:nvPr>
            <p:ph idx="1"/>
            <p:extLst>
              <p:ext uri="{D42A27DB-BD31-4B8C-83A1-F6EECF244321}">
                <p14:modId xmlns:p14="http://schemas.microsoft.com/office/powerpoint/2010/main" val="378253121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975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3602736" cy="4526280"/>
          </a:xfrm>
        </p:spPr>
        <p:txBody>
          <a:bodyPr>
            <a:normAutofit/>
          </a:bodyPr>
          <a:lstStyle/>
          <a:p>
            <a:r>
              <a:rPr lang="en-GB" sz="4000" b="1"/>
              <a:t>Regulatory Capture</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4B19A577-1067-FD7E-FE9D-6E710C4BD853}"/>
              </a:ext>
            </a:extLst>
          </p:cNvPr>
          <p:cNvGraphicFramePr>
            <a:graphicFrameLocks noGrp="1"/>
          </p:cNvGraphicFramePr>
          <p:nvPr>
            <p:ph idx="1"/>
            <p:extLst>
              <p:ext uri="{D42A27DB-BD31-4B8C-83A1-F6EECF244321}">
                <p14:modId xmlns:p14="http://schemas.microsoft.com/office/powerpoint/2010/main" val="320197425"/>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94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5129600" cy="5340097"/>
          </a:xfrm>
        </p:spPr>
        <p:txBody>
          <a:bodyPr anchor="ctr">
            <a:normAutofit/>
          </a:bodyPr>
          <a:lstStyle/>
          <a:p>
            <a:r>
              <a:rPr lang="en-GB" sz="4800" b="1">
                <a:solidFill>
                  <a:schemeClr val="bg1"/>
                </a:solidFill>
              </a:rPr>
              <a:t>What links these five lethal events ?</a:t>
            </a:r>
          </a:p>
        </p:txBody>
      </p:sp>
      <p:graphicFrame>
        <p:nvGraphicFramePr>
          <p:cNvPr id="12" name="Content Placeholder 2">
            <a:extLst>
              <a:ext uri="{FF2B5EF4-FFF2-40B4-BE49-F238E27FC236}">
                <a16:creationId xmlns:a16="http://schemas.microsoft.com/office/drawing/2014/main" id="{D1383D70-2D1D-F60F-F75C-F62660CC6B44}"/>
              </a:ext>
            </a:extLst>
          </p:cNvPr>
          <p:cNvGraphicFramePr>
            <a:graphicFrameLocks noGrp="1"/>
          </p:cNvGraphicFramePr>
          <p:nvPr>
            <p:ph idx="1"/>
            <p:extLst>
              <p:ext uri="{D42A27DB-BD31-4B8C-83A1-F6EECF244321}">
                <p14:modId xmlns:p14="http://schemas.microsoft.com/office/powerpoint/2010/main" val="2040123239"/>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21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1"/>
          <p:cNvSpPr>
            <a:spLocks noGrp="1"/>
          </p:cNvSpPr>
          <p:nvPr>
            <p:ph type="title"/>
          </p:nvPr>
        </p:nvSpPr>
        <p:spPr>
          <a:xfrm>
            <a:off x="838200" y="365125"/>
            <a:ext cx="5393361" cy="1325563"/>
          </a:xfrm>
        </p:spPr>
        <p:txBody>
          <a:bodyPr>
            <a:normAutofit/>
          </a:bodyPr>
          <a:lstStyle/>
          <a:p>
            <a:r>
              <a:rPr lang="en-GB" b="1" dirty="0"/>
              <a:t>Regulatory Capture ?: Glass </a:t>
            </a:r>
            <a:r>
              <a:rPr lang="en-GB" b="1" dirty="0" err="1"/>
              <a:t>Steagal</a:t>
            </a:r>
            <a:endParaRPr lang="en-GB" b="1"/>
          </a:p>
        </p:txBody>
      </p:sp>
      <p:sp>
        <p:nvSpPr>
          <p:cNvPr id="3" name="Content Placeholder 2"/>
          <p:cNvSpPr>
            <a:spLocks noGrp="1"/>
          </p:cNvSpPr>
          <p:nvPr>
            <p:ph idx="1"/>
          </p:nvPr>
        </p:nvSpPr>
        <p:spPr>
          <a:xfrm>
            <a:off x="838200" y="1825625"/>
            <a:ext cx="5393361" cy="4351338"/>
          </a:xfrm>
        </p:spPr>
        <p:txBody>
          <a:bodyPr>
            <a:normAutofit/>
          </a:bodyPr>
          <a:lstStyle/>
          <a:p>
            <a:r>
              <a:rPr lang="en-GB" sz="1800"/>
              <a:t>After the Wall Street Crash in 1929 the US Government passed the Glass </a:t>
            </a:r>
            <a:r>
              <a:rPr lang="en-GB" sz="1800" err="1"/>
              <a:t>Steagal</a:t>
            </a:r>
            <a:r>
              <a:rPr lang="en-GB" sz="1800"/>
              <a:t> Act to ensure it could never happen again</a:t>
            </a:r>
          </a:p>
          <a:p>
            <a:r>
              <a:rPr lang="en-GB" sz="1800"/>
              <a:t>In 2000 this was repealed by the Gramm-Leach-</a:t>
            </a:r>
            <a:r>
              <a:rPr lang="en-GB" sz="1800" err="1"/>
              <a:t>Billey</a:t>
            </a:r>
            <a:r>
              <a:rPr lang="en-GB" sz="1800"/>
              <a:t> Act</a:t>
            </a:r>
          </a:p>
          <a:p>
            <a:r>
              <a:rPr lang="en-GB" sz="1800"/>
              <a:t>Senator Phil Gramm who was at the time the head of the Senate Banking Committee sponsored this act.</a:t>
            </a:r>
          </a:p>
          <a:p>
            <a:r>
              <a:rPr lang="en-GB" sz="1800"/>
              <a:t>He had allegedly received $4.5 million in political campaign contributions from Wall Street financial institutions</a:t>
            </a:r>
          </a:p>
          <a:p>
            <a:r>
              <a:rPr lang="en-GB" sz="1800"/>
              <a:t>This weakened regulation and contributed directly to the Ponzi finance and Casino banking practices that led to the global financial crisis in 2007</a:t>
            </a:r>
          </a:p>
          <a:p>
            <a:endParaRPr lang="en-GB" sz="180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r="1" b="927"/>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15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1136397" y="502020"/>
            <a:ext cx="5323715" cy="1642970"/>
          </a:xfrm>
        </p:spPr>
        <p:txBody>
          <a:bodyPr anchor="b">
            <a:normAutofit/>
          </a:bodyPr>
          <a:lstStyle/>
          <a:p>
            <a:r>
              <a:rPr lang="en-GB" sz="4000" b="1"/>
              <a:t>Regulatory Capture ? Mrs Gramm</a:t>
            </a:r>
          </a:p>
        </p:txBody>
      </p:sp>
      <p:sp>
        <p:nvSpPr>
          <p:cNvPr id="3" name="Content Placeholder 2"/>
          <p:cNvSpPr>
            <a:spLocks noGrp="1"/>
          </p:cNvSpPr>
          <p:nvPr>
            <p:ph idx="1"/>
          </p:nvPr>
        </p:nvSpPr>
        <p:spPr>
          <a:xfrm>
            <a:off x="1144923" y="2405894"/>
            <a:ext cx="5315189" cy="3535083"/>
          </a:xfrm>
        </p:spPr>
        <p:txBody>
          <a:bodyPr anchor="t">
            <a:normAutofit/>
          </a:bodyPr>
          <a:lstStyle/>
          <a:p>
            <a:r>
              <a:rPr lang="en-GB" sz="1400"/>
              <a:t>Phil Gramm’s wife Wendy Lee Gramm headed the Commodity Futures Trading Commission under the US Reagan administration.</a:t>
            </a:r>
          </a:p>
          <a:p>
            <a:r>
              <a:rPr lang="en-GB" sz="1400"/>
              <a:t>During this time campaign contributions of $were paid by Enron, a company in the sector she regulated. </a:t>
            </a:r>
          </a:p>
          <a:p>
            <a:r>
              <a:rPr lang="en-GB" sz="1400"/>
              <a:t>This helped to push through legislation which deregulated the energy futures sector. </a:t>
            </a:r>
          </a:p>
          <a:p>
            <a:r>
              <a:rPr lang="en-GB" sz="1400"/>
              <a:t>Having achieved this deregulation, Wendy Gramm was appointed to the board of Enron </a:t>
            </a:r>
          </a:p>
          <a:p>
            <a:r>
              <a:rPr lang="en-GB" sz="1400"/>
              <a:t>Enron then mistraded energy futures leading to the largest corporate bankruptcy in US history at that time</a:t>
            </a:r>
          </a:p>
          <a:p>
            <a:r>
              <a:rPr lang="en-GB" sz="1400"/>
              <a:t>Enron  had concealed massive corporate looses from investors and regulators in over 400 offshore companies.</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967" y="1359681"/>
            <a:ext cx="4170530" cy="4170530"/>
          </a:xfrm>
          <a:prstGeom prst="rect">
            <a:avLst/>
          </a:prstGeom>
        </p:spPr>
      </p:pic>
      <p:sp>
        <p:nvSpPr>
          <p:cNvPr id="2" name="AutoShape 2" descr="Image result for wendy lee gramm"/>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63444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1074" y="1396686"/>
            <a:ext cx="3240506" cy="4064628"/>
          </a:xfrm>
        </p:spPr>
        <p:txBody>
          <a:bodyPr>
            <a:normAutofit/>
          </a:bodyPr>
          <a:lstStyle/>
          <a:p>
            <a:r>
              <a:rPr lang="en-GB" b="1">
                <a:solidFill>
                  <a:srgbClr val="FFFFFF"/>
                </a:solidFill>
              </a:rPr>
              <a:t>What is Corruption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70153" y="1526033"/>
            <a:ext cx="5536397" cy="3935281"/>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r>
              <a:rPr lang="en-GB"/>
              <a:t>What Corruption scandals have you seen in your country / region ?</a:t>
            </a:r>
          </a:p>
          <a:p>
            <a:endParaRPr lang="en-GB" dirty="0"/>
          </a:p>
          <a:p>
            <a:endParaRPr lang="en-GB" dirty="0"/>
          </a:p>
        </p:txBody>
      </p:sp>
    </p:spTree>
    <p:extLst>
      <p:ext uri="{BB962C8B-B14F-4D97-AF65-F5344CB8AC3E}">
        <p14:creationId xmlns:p14="http://schemas.microsoft.com/office/powerpoint/2010/main" val="2698285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69" y="365125"/>
            <a:ext cx="10759731" cy="13255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normAutofit fontScale="90000"/>
          </a:bodyPr>
          <a:lstStyle/>
          <a:p>
            <a:br>
              <a:rPr lang="en-GB" dirty="0"/>
            </a:br>
            <a:br>
              <a:rPr lang="en-GB" dirty="0"/>
            </a:br>
            <a:br>
              <a:rPr lang="en-GB" dirty="0"/>
            </a:br>
            <a:r>
              <a:rPr lang="en-GB" sz="4000" b="1" dirty="0"/>
              <a:t>State-Corporate Crime : Arms and Military Contracting </a:t>
            </a:r>
            <a:br>
              <a:rPr lang="en-GB" sz="4000" b="1" dirty="0"/>
            </a:br>
            <a:br>
              <a:rPr lang="en-GB" sz="4000" b="1" dirty="0"/>
            </a:br>
            <a:r>
              <a:rPr lang="en-GB" sz="3200" dirty="0"/>
              <a:t>Documents released under the UK Freedom of Information Act show UK Government colluding in bribery to secure arms sales in the 1960’s</a:t>
            </a: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66" y="2795616"/>
            <a:ext cx="10648157" cy="262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rotWithShape="1">
          <a:blip r:embed="rId3">
            <a:extLst>
              <a:ext uri="{28A0092B-C50C-407E-A947-70E740481C1C}">
                <a14:useLocalDpi xmlns:a14="http://schemas.microsoft.com/office/drawing/2010/main" val="0"/>
              </a:ext>
            </a:extLst>
          </a:blip>
          <a:srcRect l="-142" r="142" b="75252"/>
          <a:stretch/>
        </p:blipFill>
        <p:spPr bwMode="auto">
          <a:xfrm>
            <a:off x="542566" y="5600489"/>
            <a:ext cx="10648157" cy="11381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1263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lstStyle/>
          <a:p>
            <a:pPr algn="ctr"/>
            <a:r>
              <a:rPr lang="en-GB" b="1" dirty="0"/>
              <a:t> Arms and the Man: Don’t look won’t see</a:t>
            </a:r>
          </a:p>
        </p:txBody>
      </p:sp>
      <p:sp>
        <p:nvSpPr>
          <p:cNvPr id="4" name="Rectangle 1"/>
          <p:cNvSpPr>
            <a:spLocks noGrp="1" noChangeArrowheads="1"/>
          </p:cNvSpPr>
          <p:nvPr>
            <p:ph idx="1"/>
          </p:nvPr>
        </p:nvSpPr>
        <p:spPr bwMode="auto">
          <a:xfrm>
            <a:off x="1723964" y="6227848"/>
            <a:ext cx="107500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800" dirty="0">
                <a:latin typeface="Arial" panose="020B0604020202020204" pitchFamily="34" charset="0"/>
              </a:rPr>
              <a:t>Document o</a:t>
            </a:r>
            <a:r>
              <a:rPr kumimoji="0" lang="en-GB" altLang="en-US" sz="1800" b="0" i="0" u="none" strike="noStrike" cap="none" normalizeH="0" baseline="0" dirty="0">
                <a:ln>
                  <a:noFill/>
                </a:ln>
                <a:solidFill>
                  <a:schemeClr val="tx1"/>
                </a:solidFill>
                <a:effectLst/>
                <a:latin typeface="Arial" panose="020B0604020202020204" pitchFamily="34" charset="0"/>
              </a:rPr>
              <a:t>riginally marked as “Secret” : declassified under Freedom of Information Act</a:t>
            </a:r>
          </a:p>
        </p:txBody>
      </p:sp>
      <p:sp>
        <p:nvSpPr>
          <p:cNvPr id="5" name="Rectangle 4"/>
          <p:cNvSpPr/>
          <p:nvPr/>
        </p:nvSpPr>
        <p:spPr>
          <a:xfrm>
            <a:off x="806165" y="1807038"/>
            <a:ext cx="10579667" cy="2062103"/>
          </a:xfrm>
          <a:prstGeom prst="rect">
            <a:avLst/>
          </a:prstGeom>
        </p:spPr>
        <p:txBody>
          <a:bodyPr wrap="square">
            <a:spAutoFit/>
          </a:bodyPr>
          <a:lstStyle/>
          <a:p>
            <a:pPr lvl="0"/>
            <a:r>
              <a:rPr lang="en-GB" altLang="en-US" b="1" dirty="0">
                <a:latin typeface="Arial" panose="020B0604020202020204" pitchFamily="34" charset="0"/>
                <a:ea typeface="Times New Roman" panose="02020603050405020304" pitchFamily="18" charset="0"/>
                <a:cs typeface="Arial" panose="020B0604020202020204" pitchFamily="34" charset="0"/>
              </a:rPr>
              <a:t>In 1967 in selling  Alvis armoured cars to Venezuela,  Attaches at the British Embassy in Caracas expressed concern that they were being asked to engage in bribery and received the following response from the British Ministry of Defence. </a:t>
            </a:r>
          </a:p>
          <a:p>
            <a:pPr lvl="0"/>
            <a:endParaRPr lang="en-GB" altLang="en-US" sz="2800" b="1" dirty="0">
              <a:latin typeface="Arial" panose="020B0604020202020204" pitchFamily="34" charset="0"/>
              <a:cs typeface="Arial" panose="020B0604020202020204" pitchFamily="34" charset="0"/>
            </a:endParaRPr>
          </a:p>
          <a:p>
            <a:pPr lvl="0"/>
            <a:endParaRPr lang="en-GB" altLang="en-US" sz="2800" dirty="0">
              <a:latin typeface="Arial" panose="020B0604020202020204" pitchFamily="34" charset="0"/>
            </a:endParaRPr>
          </a:p>
          <a:p>
            <a:endParaRPr lang="en-GB" dirty="0"/>
          </a:p>
        </p:txBody>
      </p:sp>
      <p:pic>
        <p:nvPicPr>
          <p:cNvPr id="6" name="Picture 5"/>
          <p:cNvPicPr/>
          <p:nvPr/>
        </p:nvPicPr>
        <p:blipFill rotWithShape="1">
          <a:blip r:embed="rId2">
            <a:extLst>
              <a:ext uri="{28A0092B-C50C-407E-A947-70E740481C1C}">
                <a14:useLocalDpi xmlns:a14="http://schemas.microsoft.com/office/drawing/2010/main" val="0"/>
              </a:ext>
            </a:extLst>
          </a:blip>
          <a:srcRect t="49264" b="35171"/>
          <a:stretch/>
        </p:blipFill>
        <p:spPr bwMode="auto">
          <a:xfrm>
            <a:off x="622704" y="2725053"/>
            <a:ext cx="10515599" cy="3502795"/>
          </a:xfrm>
          <a:prstGeom prst="rect">
            <a:avLst/>
          </a:prstGeom>
          <a:ln/>
          <a:extLst>
            <a:ext uri="{53640926-AAD7-44D8-BBD7-CCE9431645EC}">
              <a14:shadowObscured xmlns:a14="http://schemas.microsoft.com/office/drawing/2010/main"/>
            </a:ext>
          </a:extLst>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4116045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GB" sz="4200" b="1"/>
              <a:t>Britain, BAE Systems and the Al Yamamah deal</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pPr lvl="0"/>
            <a:r>
              <a:rPr lang="en-GB" sz="2000"/>
              <a:t>In 1985 a major arms contract was agreed between the UK and Saudi Arabia, which continued for over 20 years. </a:t>
            </a:r>
          </a:p>
          <a:p>
            <a:pPr lvl="0"/>
            <a:r>
              <a:rPr lang="en-GB" sz="2000"/>
              <a:t>Britain supplied Tornado and Hawk warplanes, PC-9 trainers, and Eurofighter Typhoons.  </a:t>
            </a:r>
          </a:p>
          <a:p>
            <a:pPr lvl="0"/>
            <a:r>
              <a:rPr lang="en-GB" sz="2000"/>
              <a:t>The deal price was inflated by 32% to pay bribes to high ranking Saudis and  finance kickbacks</a:t>
            </a:r>
          </a:p>
          <a:p>
            <a:pPr marL="0" lvl="0" indent="0">
              <a:buNone/>
            </a:pPr>
            <a:endParaRPr lang="en-GB" sz="20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l="22398" r="134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AutoShape 2" descr="Image result for al yamamah deal"/>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05190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GB" sz="4200" b="1"/>
              <a:t>Britain, BAE Systems and the Al Yamamah deal</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pPr lvl="0"/>
            <a:r>
              <a:rPr lang="en-GB" sz="1400"/>
              <a:t>A USDOJ investigation established up to £15 million at a time was paid to a Saudi Royal, Prince Bandar, at the Riggs Bank in Washington DC.</a:t>
            </a:r>
          </a:p>
          <a:p>
            <a:pPr lvl="0"/>
            <a:r>
              <a:rPr lang="en-GB" sz="1400"/>
              <a:t> At least £1 billion  passed through  the account of Poseidon Trading Investments Ltd (BVI) an offshore corporate vehicle set up to launder the proceeds of the deal and to divert funds for use as bribes and kickbacks</a:t>
            </a:r>
          </a:p>
          <a:p>
            <a:pPr lvl="0"/>
            <a:r>
              <a:rPr lang="en-GB" sz="1400"/>
              <a:t>Another offshore company Robert Lee International billed BAE for up to £250,000 monthly for fictitious expenses, corruptly mis-described as “hospitality”.</a:t>
            </a:r>
          </a:p>
          <a:p>
            <a:pPr lvl="0"/>
            <a:r>
              <a:rPr lang="en-GB" sz="1400"/>
              <a:t>Former BAE CEO Sir Richard Evans received  two Mayfair apartments valued at £6 Million he is immune from prosecution in the UK.</a:t>
            </a:r>
          </a:p>
          <a:p>
            <a:pPr marL="0" indent="0">
              <a:buNone/>
            </a:pPr>
            <a:endParaRPr lang="en-GB" sz="14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973" r="2460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69814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5393361" cy="1325563"/>
          </a:xfrm>
        </p:spPr>
        <p:txBody>
          <a:bodyPr>
            <a:normAutofit/>
          </a:bodyPr>
          <a:lstStyle/>
          <a:p>
            <a:r>
              <a:rPr lang="en-GB" b="1" dirty="0"/>
              <a:t>Prince Bandar Bin Sultan al Saud</a:t>
            </a:r>
            <a:endParaRPr lang="en-GB" b="1"/>
          </a:p>
        </p:txBody>
      </p:sp>
      <p:sp>
        <p:nvSpPr>
          <p:cNvPr id="3" name="Content Placeholder 2"/>
          <p:cNvSpPr>
            <a:spLocks noGrp="1"/>
          </p:cNvSpPr>
          <p:nvPr>
            <p:ph idx="1"/>
          </p:nvPr>
        </p:nvSpPr>
        <p:spPr>
          <a:xfrm>
            <a:off x="838200" y="1825625"/>
            <a:ext cx="5393361" cy="4351338"/>
          </a:xfrm>
        </p:spPr>
        <p:txBody>
          <a:bodyPr>
            <a:normAutofit/>
          </a:bodyPr>
          <a:lstStyle/>
          <a:p>
            <a:pPr marL="0" indent="0">
              <a:buNone/>
            </a:pPr>
            <a:r>
              <a:rPr lang="en-GB" sz="1800" b="1"/>
              <a:t>Interviewed in 2001 Prince Bandar Bin Sultan , the former Saudi Ambassador to the USA, commented generally on corruption in Saudi Arabia</a:t>
            </a:r>
          </a:p>
          <a:p>
            <a:pPr marL="0" indent="0">
              <a:buNone/>
            </a:pPr>
            <a:endParaRPr lang="en-GB" sz="1800" b="1"/>
          </a:p>
          <a:p>
            <a:pPr marL="0" indent="0">
              <a:buNone/>
            </a:pPr>
            <a:r>
              <a:rPr lang="en-GB" sz="1800"/>
              <a:t>“If you tell me that building this whole country, and spending $350 billion [in the last 30 years] out of $400 billion, that we misused or got corrupted with $50 billion, I'll tell you, "Yes." But I'll take that any time…We did not invent corruption...This happened since Adam and Eve. ... I mean, this is human nature.”</a:t>
            </a:r>
            <a:endParaRPr lang="en-GB" sz="1800" b="1"/>
          </a:p>
          <a:p>
            <a:pPr marL="0" indent="0">
              <a:buNone/>
            </a:pPr>
            <a:endParaRPr lang="en-GB" sz="1800" b="1"/>
          </a:p>
          <a:p>
            <a:pPr marL="0" indent="0">
              <a:buNone/>
            </a:pPr>
            <a:r>
              <a:rPr lang="en-GB" sz="1800" b="1"/>
              <a:t>http://www.pbs.org/wgbh/pages/frontline/shows/terrorism/interviews/bandar.html</a:t>
            </a:r>
            <a:endParaRPr lang="en-GB" sz="1800"/>
          </a:p>
          <a:p>
            <a:r>
              <a:rPr lang="en-GB" sz="1800" b="1"/>
              <a:t> </a:t>
            </a:r>
            <a:endParaRPr lang="en-GB" sz="1800"/>
          </a:p>
          <a:p>
            <a:endParaRPr lang="en-GB" sz="180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625" r="28126"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354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5" name="Title 1"/>
          <p:cNvSpPr>
            <a:spLocks noGrp="1"/>
          </p:cNvSpPr>
          <p:nvPr>
            <p:ph type="title"/>
          </p:nvPr>
        </p:nvSpPr>
        <p:spPr>
          <a:xfrm>
            <a:off x="838200" y="643467"/>
            <a:ext cx="2951205" cy="5571066"/>
          </a:xfrm>
        </p:spPr>
        <p:txBody>
          <a:bodyPr>
            <a:normAutofit/>
          </a:bodyPr>
          <a:lstStyle/>
          <a:p>
            <a:r>
              <a:rPr lang="en-GB" b="1">
                <a:solidFill>
                  <a:srgbClr val="FFFFFF"/>
                </a:solidFill>
              </a:rPr>
              <a:t>How is corruption money laundered ?</a:t>
            </a:r>
          </a:p>
        </p:txBody>
      </p:sp>
      <p:graphicFrame>
        <p:nvGraphicFramePr>
          <p:cNvPr id="7" name="Content Placeholder 2">
            <a:extLst>
              <a:ext uri="{FF2B5EF4-FFF2-40B4-BE49-F238E27FC236}">
                <a16:creationId xmlns:a16="http://schemas.microsoft.com/office/drawing/2014/main" id="{06E43FF7-1DC9-BE09-23A0-EC65139B06E9}"/>
              </a:ext>
            </a:extLst>
          </p:cNvPr>
          <p:cNvGraphicFramePr>
            <a:graphicFrameLocks noGrp="1"/>
          </p:cNvGraphicFramePr>
          <p:nvPr>
            <p:ph idx="1"/>
            <p:extLst>
              <p:ext uri="{D42A27DB-BD31-4B8C-83A1-F6EECF244321}">
                <p14:modId xmlns:p14="http://schemas.microsoft.com/office/powerpoint/2010/main" val="146482221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1480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838200" y="459863"/>
            <a:ext cx="10515600" cy="1004594"/>
          </a:xfrm>
        </p:spPr>
        <p:txBody>
          <a:bodyPr>
            <a:normAutofit/>
          </a:bodyPr>
          <a:lstStyle/>
          <a:p>
            <a:pPr algn="ctr"/>
            <a:r>
              <a:rPr lang="en-GB" b="1">
                <a:solidFill>
                  <a:srgbClr val="FFFFFF"/>
                </a:solidFill>
              </a:rPr>
              <a:t>Cash</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75229CAE-A2D1-3A97-6101-1E12E70B37DE}"/>
              </a:ext>
            </a:extLst>
          </p:cNvPr>
          <p:cNvGraphicFramePr>
            <a:graphicFrameLocks noGrp="1"/>
          </p:cNvGraphicFramePr>
          <p:nvPr>
            <p:ph idx="1"/>
            <p:extLst>
              <p:ext uri="{D42A27DB-BD31-4B8C-83A1-F6EECF244321}">
                <p14:modId xmlns:p14="http://schemas.microsoft.com/office/powerpoint/2010/main" val="118385801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297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2"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85" y="2410746"/>
            <a:ext cx="5270026" cy="3476443"/>
          </a:xfrm>
          <a:prstGeom prst="rect">
            <a:avLst/>
          </a:prstGeom>
        </p:spPr>
      </p:pic>
      <p:grpSp>
        <p:nvGrpSpPr>
          <p:cNvPr id="15" name="Group 1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6" name="Freeform: Shape 1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4" y="576072"/>
            <a:ext cx="10377484" cy="1546533"/>
          </a:xfrm>
        </p:spPr>
        <p:txBody>
          <a:bodyPr anchor="t">
            <a:normAutofit/>
          </a:bodyPr>
          <a:lstStyle/>
          <a:p>
            <a:r>
              <a:rPr lang="en-GB" sz="4800" b="1">
                <a:solidFill>
                  <a:schemeClr val="bg1"/>
                </a:solidFill>
              </a:rPr>
              <a:t>1904 : The General Slocum</a:t>
            </a:r>
          </a:p>
        </p:txBody>
      </p:sp>
      <p:sp>
        <p:nvSpPr>
          <p:cNvPr id="3" name="Content Placeholder 2"/>
          <p:cNvSpPr>
            <a:spLocks noGrp="1"/>
          </p:cNvSpPr>
          <p:nvPr>
            <p:ph idx="1"/>
          </p:nvPr>
        </p:nvSpPr>
        <p:spPr>
          <a:xfrm>
            <a:off x="6464409" y="2197386"/>
            <a:ext cx="4699459" cy="3903163"/>
          </a:xfrm>
        </p:spPr>
        <p:txBody>
          <a:bodyPr anchor="ctr">
            <a:normAutofit/>
          </a:bodyPr>
          <a:lstStyle/>
          <a:p>
            <a:r>
              <a:rPr lang="en-GB" sz="1800">
                <a:solidFill>
                  <a:schemeClr val="bg1"/>
                </a:solidFill>
              </a:rPr>
              <a:t>The Ship caught fire at sea</a:t>
            </a:r>
          </a:p>
          <a:p>
            <a:r>
              <a:rPr lang="en-GB" sz="1800">
                <a:solidFill>
                  <a:schemeClr val="bg1"/>
                </a:solidFill>
              </a:rPr>
              <a:t>1000 people drowned or died in the fire</a:t>
            </a:r>
          </a:p>
          <a:p>
            <a:r>
              <a:rPr lang="en-GB" sz="1800">
                <a:solidFill>
                  <a:schemeClr val="bg1"/>
                </a:solidFill>
              </a:rPr>
              <a:t>The crew had no fire-fighting training</a:t>
            </a:r>
          </a:p>
          <a:p>
            <a:r>
              <a:rPr lang="en-GB" sz="1800">
                <a:solidFill>
                  <a:schemeClr val="bg1"/>
                </a:solidFill>
              </a:rPr>
              <a:t>Fire hoses were rotten </a:t>
            </a:r>
          </a:p>
          <a:p>
            <a:r>
              <a:rPr lang="en-GB" sz="1800">
                <a:solidFill>
                  <a:schemeClr val="bg1"/>
                </a:solidFill>
              </a:rPr>
              <a:t>Lifeboats could not be launched</a:t>
            </a:r>
          </a:p>
          <a:p>
            <a:r>
              <a:rPr lang="en-GB" sz="1800">
                <a:solidFill>
                  <a:schemeClr val="bg1"/>
                </a:solidFill>
              </a:rPr>
              <a:t>Life vests: made of cork had turned to dust</a:t>
            </a:r>
          </a:p>
          <a:p>
            <a:r>
              <a:rPr lang="en-GB" sz="1800">
                <a:solidFill>
                  <a:schemeClr val="bg1"/>
                </a:solidFill>
              </a:rPr>
              <a:t>A Safety Inspector had issued a certificate one month earlier stating the ship was sea-worthy and the crew were trained. </a:t>
            </a:r>
          </a:p>
          <a:p>
            <a:r>
              <a:rPr lang="en-GB" sz="1800" b="1">
                <a:solidFill>
                  <a:schemeClr val="bg1"/>
                </a:solidFill>
              </a:rPr>
              <a:t>He must have taken a bribe</a:t>
            </a:r>
          </a:p>
        </p:txBody>
      </p:sp>
    </p:spTree>
    <p:extLst>
      <p:ext uri="{BB962C8B-B14F-4D97-AF65-F5344CB8AC3E}">
        <p14:creationId xmlns:p14="http://schemas.microsoft.com/office/powerpoint/2010/main" val="1003987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A49A87-E5AE-9865-F52A-126A46223CB8}"/>
              </a:ext>
            </a:extLst>
          </p:cNvPr>
          <p:cNvPicPr>
            <a:picLocks noChangeAspect="1"/>
          </p:cNvPicPr>
          <p:nvPr/>
        </p:nvPicPr>
        <p:blipFill>
          <a:blip r:embed="rId2">
            <a:duotone>
              <a:schemeClr val="bg2">
                <a:shade val="45000"/>
                <a:satMod val="135000"/>
              </a:schemeClr>
              <a:prstClr val="white"/>
            </a:duotone>
          </a:blip>
          <a:srcRect t="15188" b="54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838200" y="365125"/>
            <a:ext cx="10515600" cy="1325563"/>
          </a:xfrm>
        </p:spPr>
        <p:txBody>
          <a:bodyPr>
            <a:normAutofit/>
          </a:bodyPr>
          <a:lstStyle/>
          <a:p>
            <a:r>
              <a:rPr lang="en-GB" b="1" dirty="0"/>
              <a:t>Assets</a:t>
            </a:r>
            <a:endParaRPr lang="en-GB" b="1"/>
          </a:p>
        </p:txBody>
      </p:sp>
      <p:graphicFrame>
        <p:nvGraphicFramePr>
          <p:cNvPr id="6" name="Content Placeholder 2">
            <a:extLst>
              <a:ext uri="{FF2B5EF4-FFF2-40B4-BE49-F238E27FC236}">
                <a16:creationId xmlns:a16="http://schemas.microsoft.com/office/drawing/2014/main" id="{02A1387E-11B2-42D7-6E31-B0D18F58A7EA}"/>
              </a:ext>
            </a:extLst>
          </p:cNvPr>
          <p:cNvGraphicFramePr>
            <a:graphicFrameLocks noGrp="1"/>
          </p:cNvGraphicFramePr>
          <p:nvPr>
            <p:ph idx="1"/>
            <p:extLst>
              <p:ext uri="{D42A27DB-BD31-4B8C-83A1-F6EECF244321}">
                <p14:modId xmlns:p14="http://schemas.microsoft.com/office/powerpoint/2010/main" val="12891112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5095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30936" y="639520"/>
            <a:ext cx="3429000" cy="1719072"/>
          </a:xfrm>
        </p:spPr>
        <p:txBody>
          <a:bodyPr anchor="b">
            <a:normAutofit/>
          </a:bodyPr>
          <a:lstStyle/>
          <a:p>
            <a:r>
              <a:rPr lang="en-GB" sz="5400" b="1"/>
              <a:t>Property Markets </a:t>
            </a:r>
          </a:p>
        </p:txBody>
      </p:sp>
      <p:sp>
        <p:nvSpPr>
          <p:cNvPr id="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807208"/>
            <a:ext cx="3429000" cy="3410712"/>
          </a:xfrm>
        </p:spPr>
        <p:txBody>
          <a:bodyPr anchor="t">
            <a:normAutofit/>
          </a:bodyPr>
          <a:lstStyle/>
          <a:p>
            <a:r>
              <a:rPr lang="en-GB" sz="2200"/>
              <a:t>Global Witness provide </a:t>
            </a:r>
          </a:p>
          <a:p>
            <a:pPr marL="0" indent="0">
              <a:buNone/>
            </a:pPr>
            <a:r>
              <a:rPr lang="en-GB" sz="2200"/>
              <a:t>the following illustration in</a:t>
            </a:r>
          </a:p>
          <a:p>
            <a:pPr marL="0" indent="0">
              <a:buNone/>
            </a:pPr>
            <a:r>
              <a:rPr lang="en-GB" sz="2200"/>
              <a:t>their  report </a:t>
            </a:r>
            <a:r>
              <a:rPr lang="en-GB" sz="2200" i="1"/>
              <a:t>Narco A Lago </a:t>
            </a:r>
          </a:p>
          <a:p>
            <a:pPr marL="0" indent="0">
              <a:buNone/>
            </a:pPr>
            <a:r>
              <a:rPr lang="en-GB" sz="2200" i="1"/>
              <a:t>(2018)</a:t>
            </a:r>
          </a:p>
          <a:p>
            <a:endParaRPr lang="en-GB" sz="2200" i="1"/>
          </a:p>
        </p:txBody>
      </p:sp>
      <p:pic>
        <p:nvPicPr>
          <p:cNvPr id="2" name="Picture 1"/>
          <p:cNvPicPr>
            <a:picLocks noChangeAspect="1"/>
          </p:cNvPicPr>
          <p:nvPr/>
        </p:nvPicPr>
        <p:blipFill>
          <a:blip r:embed="rId2"/>
          <a:stretch>
            <a:fillRect/>
          </a:stretch>
        </p:blipFill>
        <p:spPr>
          <a:xfrm>
            <a:off x="4654296" y="1270085"/>
            <a:ext cx="6903720" cy="4317829"/>
          </a:xfrm>
          <a:prstGeom prst="rect">
            <a:avLst/>
          </a:prstGeom>
        </p:spPr>
      </p:pic>
    </p:spTree>
    <p:extLst>
      <p:ext uri="{BB962C8B-B14F-4D97-AF65-F5344CB8AC3E}">
        <p14:creationId xmlns:p14="http://schemas.microsoft.com/office/powerpoint/2010/main" val="2624394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D05E0D-4B6A-2541-DD22-302AFC4B9B2C}"/>
              </a:ext>
            </a:extLst>
          </p:cNvPr>
          <p:cNvPicPr>
            <a:picLocks noChangeAspect="1"/>
          </p:cNvPicPr>
          <p:nvPr/>
        </p:nvPicPr>
        <p:blipFill>
          <a:blip r:embed="rId2">
            <a:duotone>
              <a:schemeClr val="bg2">
                <a:shade val="45000"/>
                <a:satMod val="135000"/>
              </a:schemeClr>
              <a:prstClr val="white"/>
            </a:duotone>
          </a:blip>
          <a:srcRect t="17582"/>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838200" y="365125"/>
            <a:ext cx="10515600" cy="1325563"/>
          </a:xfrm>
        </p:spPr>
        <p:txBody>
          <a:bodyPr>
            <a:normAutofit/>
          </a:bodyPr>
          <a:lstStyle/>
          <a:p>
            <a:r>
              <a:rPr lang="en-GB" b="1" dirty="0"/>
              <a:t>Property Markets </a:t>
            </a:r>
            <a:endParaRPr lang="en-GB" b="1"/>
          </a:p>
        </p:txBody>
      </p:sp>
      <p:graphicFrame>
        <p:nvGraphicFramePr>
          <p:cNvPr id="6" name="Content Placeholder 2">
            <a:extLst>
              <a:ext uri="{FF2B5EF4-FFF2-40B4-BE49-F238E27FC236}">
                <a16:creationId xmlns:a16="http://schemas.microsoft.com/office/drawing/2014/main" id="{5A64FC4F-91C2-A7B9-4F38-DB116F9F48A2}"/>
              </a:ext>
            </a:extLst>
          </p:cNvPr>
          <p:cNvGraphicFramePr>
            <a:graphicFrameLocks noGrp="1"/>
          </p:cNvGraphicFramePr>
          <p:nvPr>
            <p:ph idx="1"/>
            <p:extLst>
              <p:ext uri="{D42A27DB-BD31-4B8C-83A1-F6EECF244321}">
                <p14:modId xmlns:p14="http://schemas.microsoft.com/office/powerpoint/2010/main" val="5533306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5879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1"/>
          <p:cNvSpPr>
            <a:spLocks noGrp="1"/>
          </p:cNvSpPr>
          <p:nvPr>
            <p:ph type="title"/>
          </p:nvPr>
        </p:nvSpPr>
        <p:spPr>
          <a:xfrm>
            <a:off x="838200" y="643467"/>
            <a:ext cx="2951205" cy="5571066"/>
          </a:xfrm>
        </p:spPr>
        <p:txBody>
          <a:bodyPr>
            <a:normAutofit/>
          </a:bodyPr>
          <a:lstStyle/>
          <a:p>
            <a:r>
              <a:rPr lang="en-GB" b="1">
                <a:solidFill>
                  <a:srgbClr val="FFFFFF"/>
                </a:solidFill>
              </a:rPr>
              <a:t>Property Markets</a:t>
            </a:r>
          </a:p>
        </p:txBody>
      </p:sp>
      <p:graphicFrame>
        <p:nvGraphicFramePr>
          <p:cNvPr id="6" name="Content Placeholder 2">
            <a:extLst>
              <a:ext uri="{FF2B5EF4-FFF2-40B4-BE49-F238E27FC236}">
                <a16:creationId xmlns:a16="http://schemas.microsoft.com/office/drawing/2014/main" id="{99B22EEE-C4D5-06FA-C89D-925AB9369A39}"/>
              </a:ext>
            </a:extLst>
          </p:cNvPr>
          <p:cNvGraphicFramePr>
            <a:graphicFrameLocks noGrp="1"/>
          </p:cNvGraphicFramePr>
          <p:nvPr>
            <p:ph idx="1"/>
            <p:extLst>
              <p:ext uri="{D42A27DB-BD31-4B8C-83A1-F6EECF244321}">
                <p14:modId xmlns:p14="http://schemas.microsoft.com/office/powerpoint/2010/main" val="3574118492"/>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7506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621792" y="1161288"/>
            <a:ext cx="3602736" cy="4526280"/>
          </a:xfrm>
        </p:spPr>
        <p:txBody>
          <a:bodyPr>
            <a:normAutofit/>
          </a:bodyPr>
          <a:lstStyle/>
          <a:p>
            <a:r>
              <a:rPr lang="en-GB" sz="4000" b="1"/>
              <a:t>Property Markets</a:t>
            </a:r>
          </a:p>
        </p:txBody>
      </p:sp>
      <p:sp>
        <p:nvSpPr>
          <p:cNvPr id="16" name="Rectangle 1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2">
            <a:extLst>
              <a:ext uri="{FF2B5EF4-FFF2-40B4-BE49-F238E27FC236}">
                <a16:creationId xmlns:a16="http://schemas.microsoft.com/office/drawing/2014/main" id="{13880059-88D1-0C55-95B5-511EE16D0C67}"/>
              </a:ext>
            </a:extLst>
          </p:cNvPr>
          <p:cNvGraphicFramePr>
            <a:graphicFrameLocks noGrp="1"/>
          </p:cNvGraphicFramePr>
          <p:nvPr>
            <p:ph idx="1"/>
            <p:extLst>
              <p:ext uri="{D42A27DB-BD31-4B8C-83A1-F6EECF244321}">
                <p14:modId xmlns:p14="http://schemas.microsoft.com/office/powerpoint/2010/main" val="128004045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210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title"/>
          </p:nvPr>
        </p:nvSpPr>
        <p:spPr>
          <a:xfrm>
            <a:off x="838200" y="643467"/>
            <a:ext cx="2951205" cy="5571066"/>
          </a:xfrm>
        </p:spPr>
        <p:txBody>
          <a:bodyPr>
            <a:normAutofit/>
          </a:bodyPr>
          <a:lstStyle/>
          <a:p>
            <a:r>
              <a:rPr lang="en-GB" b="1">
                <a:solidFill>
                  <a:srgbClr val="FFFFFF"/>
                </a:solidFill>
              </a:rPr>
              <a:t>Abuse of Client Accounts</a:t>
            </a:r>
          </a:p>
        </p:txBody>
      </p:sp>
      <p:graphicFrame>
        <p:nvGraphicFramePr>
          <p:cNvPr id="5" name="Content Placeholder 2">
            <a:extLst>
              <a:ext uri="{FF2B5EF4-FFF2-40B4-BE49-F238E27FC236}">
                <a16:creationId xmlns:a16="http://schemas.microsoft.com/office/drawing/2014/main" id="{B0FDCEEA-797B-7621-55DA-546574DD3A49}"/>
              </a:ext>
            </a:extLst>
          </p:cNvPr>
          <p:cNvGraphicFramePr>
            <a:graphicFrameLocks noGrp="1"/>
          </p:cNvGraphicFramePr>
          <p:nvPr>
            <p:ph idx="1"/>
            <p:extLst>
              <p:ext uri="{D42A27DB-BD31-4B8C-83A1-F6EECF244321}">
                <p14:modId xmlns:p14="http://schemas.microsoft.com/office/powerpoint/2010/main" val="153372085"/>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56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4967" y="675564"/>
            <a:ext cx="3609833" cy="5204085"/>
          </a:xfrm>
        </p:spPr>
        <p:txBody>
          <a:bodyPr>
            <a:normAutofit/>
          </a:bodyPr>
          <a:lstStyle/>
          <a:p>
            <a:r>
              <a:rPr lang="en-GB" b="1"/>
              <a:t>Financial Markets</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0E437652-7851-BF76-8C7B-960B423BE0CD}"/>
              </a:ext>
            </a:extLst>
          </p:cNvPr>
          <p:cNvGraphicFramePr>
            <a:graphicFrameLocks noGrp="1"/>
          </p:cNvGraphicFramePr>
          <p:nvPr>
            <p:ph idx="1"/>
            <p:extLst>
              <p:ext uri="{D42A27DB-BD31-4B8C-83A1-F6EECF244321}">
                <p14:modId xmlns:p14="http://schemas.microsoft.com/office/powerpoint/2010/main" val="3921026333"/>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310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vert="horz" lIns="91440" tIns="45720" rIns="91440" bIns="45720" rtlCol="0" anchor="b">
            <a:normAutofit/>
          </a:bodyPr>
          <a:lstStyle/>
          <a:p>
            <a:r>
              <a:rPr lang="en-US" sz="5400" b="1" kern="1200">
                <a:solidFill>
                  <a:schemeClr val="tx1"/>
                </a:solidFill>
                <a:latin typeface="+mj-lt"/>
                <a:ea typeface="+mj-ea"/>
                <a:cs typeface="+mj-cs"/>
              </a:rPr>
              <a:t>NPO’s and Corruption</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200"/>
              <a:t>Emerging press allegations against the </a:t>
            </a:r>
            <a:r>
              <a:rPr lang="en-US" sz="1200" b="1"/>
              <a:t>Clinton foundation</a:t>
            </a:r>
            <a:r>
              <a:rPr lang="en-US" sz="1200"/>
              <a:t> – a Not for Profit Organisation indicate that it has been used in a </a:t>
            </a:r>
          </a:p>
          <a:p>
            <a:pPr indent="-228600">
              <a:lnSpc>
                <a:spcPct val="90000"/>
              </a:lnSpc>
              <a:spcAft>
                <a:spcPts val="600"/>
              </a:spcAft>
              <a:buFont typeface="Arial" panose="020B0604020202020204" pitchFamily="34" charset="0"/>
              <a:buChar char="•"/>
            </a:pPr>
            <a:r>
              <a:rPr lang="en-US" sz="1200"/>
              <a:t>“Pay to play” scandal .</a:t>
            </a:r>
          </a:p>
          <a:p>
            <a:pPr indent="-228600">
              <a:lnSpc>
                <a:spcPct val="90000"/>
              </a:lnSpc>
              <a:spcAft>
                <a:spcPts val="600"/>
              </a:spcAft>
              <a:buFont typeface="Arial" panose="020B0604020202020204" pitchFamily="34" charset="0"/>
              <a:buChar char="•"/>
            </a:pPr>
            <a:endParaRPr lang="en-US" sz="1200"/>
          </a:p>
          <a:p>
            <a:pPr indent="-228600">
              <a:lnSpc>
                <a:spcPct val="90000"/>
              </a:lnSpc>
              <a:spcAft>
                <a:spcPts val="600"/>
              </a:spcAft>
              <a:buFont typeface="Arial" panose="020B0604020202020204" pitchFamily="34" charset="0"/>
              <a:buChar char="•"/>
            </a:pPr>
            <a:r>
              <a:rPr lang="en-US" sz="1200"/>
              <a:t>During her tenure at the State Department suspicious donations were received which may have been related to influence peddling</a:t>
            </a:r>
          </a:p>
          <a:p>
            <a:pPr indent="-228600">
              <a:lnSpc>
                <a:spcPct val="90000"/>
              </a:lnSpc>
              <a:spcAft>
                <a:spcPts val="600"/>
              </a:spcAft>
              <a:buFont typeface="Arial" panose="020B0604020202020204" pitchFamily="34" charset="0"/>
              <a:buChar char="•"/>
            </a:pPr>
            <a:endParaRPr lang="en-US" sz="1200"/>
          </a:p>
          <a:p>
            <a:pPr indent="-228600">
              <a:lnSpc>
                <a:spcPct val="90000"/>
              </a:lnSpc>
              <a:spcAft>
                <a:spcPts val="600"/>
              </a:spcAft>
              <a:buFont typeface="Arial" panose="020B0604020202020204" pitchFamily="34" charset="0"/>
              <a:buChar char="•"/>
            </a:pPr>
            <a:r>
              <a:rPr lang="en-US" sz="1200"/>
              <a:t>In 2010, the foundation accepted </a:t>
            </a:r>
            <a:r>
              <a:rPr lang="en-US" sz="1200">
                <a:hlinkClick r:id="rId2"/>
              </a:rPr>
              <a:t>$500,000 from the Algerian government</a:t>
            </a:r>
            <a:r>
              <a:rPr lang="en-US" sz="1200"/>
              <a:t>, but they never disclosed the donation to State Department.</a:t>
            </a:r>
          </a:p>
          <a:p>
            <a:pPr indent="-228600">
              <a:lnSpc>
                <a:spcPct val="90000"/>
              </a:lnSpc>
              <a:spcAft>
                <a:spcPts val="600"/>
              </a:spcAft>
              <a:buFont typeface="Arial" panose="020B0604020202020204" pitchFamily="34" charset="0"/>
              <a:buChar char="•"/>
            </a:pPr>
            <a:r>
              <a:rPr lang="en-US" sz="1200"/>
              <a:t>A $12 million donation from the King of Morocco was also not disclosed. Bill Clinton also received $1million “ birthday gift” from the government of Qatar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4296" y="1487329"/>
            <a:ext cx="6903720" cy="3883342"/>
          </a:xfrm>
          <a:prstGeom prst="rect">
            <a:avLst/>
          </a:prstGeom>
        </p:spPr>
      </p:pic>
    </p:spTree>
    <p:extLst>
      <p:ext uri="{BB962C8B-B14F-4D97-AF65-F5344CB8AC3E}">
        <p14:creationId xmlns:p14="http://schemas.microsoft.com/office/powerpoint/2010/main" val="2999540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501"/>
            <a:ext cx="10515600" cy="1469187"/>
          </a:xfrm>
        </p:spPr>
        <p:txBody>
          <a:bodyPr/>
          <a:lstStyle/>
          <a:p>
            <a:endParaRPr lang="en-GB" dirty="0"/>
          </a:p>
        </p:txBody>
      </p:sp>
      <p:pic>
        <p:nvPicPr>
          <p:cNvPr id="4" name="Picture 3"/>
          <p:cNvPicPr/>
          <p:nvPr/>
        </p:nvPicPr>
        <p:blipFill>
          <a:blip r:embed="rId2"/>
          <a:stretch>
            <a:fillRect/>
          </a:stretch>
        </p:blipFill>
        <p:spPr>
          <a:xfrm>
            <a:off x="948478" y="454361"/>
            <a:ext cx="10251502" cy="1164298"/>
          </a:xfrm>
          <a:prstGeom prst="rect">
            <a:avLst/>
          </a:prstGeom>
        </p:spPr>
      </p:pic>
      <p:pic>
        <p:nvPicPr>
          <p:cNvPr id="5" name="Content Placeholder 4"/>
          <p:cNvPicPr>
            <a:picLocks noGrp="1"/>
          </p:cNvPicPr>
          <p:nvPr>
            <p:ph idx="1"/>
          </p:nvPr>
        </p:nvPicPr>
        <p:blipFill>
          <a:blip r:embed="rId3"/>
          <a:stretch>
            <a:fillRect/>
          </a:stretch>
        </p:blipFill>
        <p:spPr>
          <a:xfrm>
            <a:off x="838200" y="1825624"/>
            <a:ext cx="10515600" cy="4597893"/>
          </a:xfrm>
          <a:prstGeom prst="rect">
            <a:avLst/>
          </a:prstGeom>
        </p:spPr>
      </p:pic>
    </p:spTree>
    <p:extLst>
      <p:ext uri="{BB962C8B-B14F-4D97-AF65-F5344CB8AC3E}">
        <p14:creationId xmlns:p14="http://schemas.microsoft.com/office/powerpoint/2010/main" val="578565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2"/>
          <a:stretch>
            <a:fillRect/>
          </a:stretch>
        </p:blipFill>
        <p:spPr>
          <a:xfrm>
            <a:off x="2493818" y="457200"/>
            <a:ext cx="7204363" cy="5943600"/>
          </a:xfrm>
          <a:prstGeom prst="rect">
            <a:avLst/>
          </a:prstGeom>
        </p:spPr>
      </p:pic>
    </p:spTree>
    <p:extLst>
      <p:ext uri="{BB962C8B-B14F-4D97-AF65-F5344CB8AC3E}">
        <p14:creationId xmlns:p14="http://schemas.microsoft.com/office/powerpoint/2010/main" val="199302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GB" sz="4200" b="1"/>
              <a:t>1999 Turkish Earthquake : Over  17,000 Dead</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GB" sz="1700"/>
              <a:t>7 New “Earthquake proof” buildings collapsed</a:t>
            </a:r>
          </a:p>
          <a:p>
            <a:r>
              <a:rPr lang="en-GB" sz="1700"/>
              <a:t>Builder had publicly boasted about boosting profits by using cheap substandard materials</a:t>
            </a:r>
          </a:p>
          <a:p>
            <a:r>
              <a:rPr lang="en-GB" sz="1700"/>
              <a:t>Crowd tried to lynch him after they collapsed</a:t>
            </a:r>
          </a:p>
          <a:p>
            <a:r>
              <a:rPr lang="en-GB" sz="1700" b="1"/>
              <a:t>Building inspectors had been bribed</a:t>
            </a:r>
            <a:endParaRPr lang="en-GB" sz="1700"/>
          </a:p>
          <a:p>
            <a:r>
              <a:rPr lang="en-GB" sz="1700"/>
              <a:t>Engineers had warned Ministers about the risks of corruption</a:t>
            </a:r>
          </a:p>
          <a:p>
            <a:r>
              <a:rPr lang="en-GB" sz="1700"/>
              <a:t>No investigation had been launched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8807" r="2477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2906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2"/>
          <a:stretch>
            <a:fillRect/>
          </a:stretch>
        </p:blipFill>
        <p:spPr>
          <a:xfrm>
            <a:off x="2146764" y="457200"/>
            <a:ext cx="7898472" cy="5943600"/>
          </a:xfrm>
          <a:prstGeom prst="rect">
            <a:avLst/>
          </a:prstGeom>
        </p:spPr>
      </p:pic>
    </p:spTree>
    <p:extLst>
      <p:ext uri="{BB962C8B-B14F-4D97-AF65-F5344CB8AC3E}">
        <p14:creationId xmlns:p14="http://schemas.microsoft.com/office/powerpoint/2010/main" val="1832803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p:nvPr/>
        </p:nvPicPr>
        <p:blipFill>
          <a:blip r:embed="rId2"/>
          <a:stretch>
            <a:fillRect/>
          </a:stretch>
        </p:blipFill>
        <p:spPr>
          <a:xfrm>
            <a:off x="1725706" y="457200"/>
            <a:ext cx="8740587" cy="5943600"/>
          </a:xfrm>
          <a:prstGeom prst="rect">
            <a:avLst/>
          </a:prstGeom>
        </p:spPr>
      </p:pic>
    </p:spTree>
    <p:extLst>
      <p:ext uri="{BB962C8B-B14F-4D97-AF65-F5344CB8AC3E}">
        <p14:creationId xmlns:p14="http://schemas.microsoft.com/office/powerpoint/2010/main" val="777789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p:nvPr/>
        </p:nvPicPr>
        <p:blipFill>
          <a:blip r:embed="rId2"/>
          <a:stretch>
            <a:fillRect/>
          </a:stretch>
        </p:blipFill>
        <p:spPr>
          <a:xfrm>
            <a:off x="2273748" y="457200"/>
            <a:ext cx="7644503" cy="5943600"/>
          </a:xfrm>
          <a:prstGeom prst="rect">
            <a:avLst/>
          </a:prstGeom>
        </p:spPr>
      </p:pic>
    </p:spTree>
    <p:extLst>
      <p:ext uri="{BB962C8B-B14F-4D97-AF65-F5344CB8AC3E}">
        <p14:creationId xmlns:p14="http://schemas.microsoft.com/office/powerpoint/2010/main" val="2790718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p:nvPr/>
        </p:nvPicPr>
        <p:blipFill>
          <a:blip r:embed="rId2"/>
          <a:stretch>
            <a:fillRect/>
          </a:stretch>
        </p:blipFill>
        <p:spPr>
          <a:xfrm>
            <a:off x="618026" y="457200"/>
            <a:ext cx="10955947" cy="5943600"/>
          </a:xfrm>
          <a:prstGeom prst="rect">
            <a:avLst/>
          </a:prstGeom>
        </p:spPr>
      </p:pic>
    </p:spTree>
    <p:extLst>
      <p:ext uri="{BB962C8B-B14F-4D97-AF65-F5344CB8AC3E}">
        <p14:creationId xmlns:p14="http://schemas.microsoft.com/office/powerpoint/2010/main" val="2951557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p:nvPr/>
        </p:nvPicPr>
        <p:blipFill>
          <a:blip r:embed="rId2"/>
          <a:stretch>
            <a:fillRect/>
          </a:stretch>
        </p:blipFill>
        <p:spPr>
          <a:xfrm>
            <a:off x="2093576" y="457200"/>
            <a:ext cx="8004848" cy="5943600"/>
          </a:xfrm>
          <a:prstGeom prst="rect">
            <a:avLst/>
          </a:prstGeom>
        </p:spPr>
      </p:pic>
    </p:spTree>
    <p:extLst>
      <p:ext uri="{BB962C8B-B14F-4D97-AF65-F5344CB8AC3E}">
        <p14:creationId xmlns:p14="http://schemas.microsoft.com/office/powerpoint/2010/main" val="652298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p:nvPr/>
        </p:nvPicPr>
        <p:blipFill>
          <a:blip r:embed="rId2"/>
          <a:stretch>
            <a:fillRect/>
          </a:stretch>
        </p:blipFill>
        <p:spPr>
          <a:xfrm>
            <a:off x="457200" y="2216659"/>
            <a:ext cx="11277600" cy="2424682"/>
          </a:xfrm>
          <a:prstGeom prst="rect">
            <a:avLst/>
          </a:prstGeom>
        </p:spPr>
      </p:pic>
    </p:spTree>
    <p:extLst>
      <p:ext uri="{BB962C8B-B14F-4D97-AF65-F5344CB8AC3E}">
        <p14:creationId xmlns:p14="http://schemas.microsoft.com/office/powerpoint/2010/main" val="70372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372AA0-CB2C-66FD-6137-3E2EF89EB9E7}"/>
              </a:ext>
            </a:extLst>
          </p:cNvPr>
          <p:cNvSpPr>
            <a:spLocks noGrp="1"/>
          </p:cNvSpPr>
          <p:nvPr>
            <p:ph type="title"/>
          </p:nvPr>
        </p:nvSpPr>
        <p:spPr>
          <a:xfrm>
            <a:off x="838200" y="643467"/>
            <a:ext cx="2951205" cy="5571066"/>
          </a:xfrm>
        </p:spPr>
        <p:txBody>
          <a:bodyPr>
            <a:normAutofit/>
          </a:bodyPr>
          <a:lstStyle/>
          <a:p>
            <a:r>
              <a:rPr lang="en-GB">
                <a:solidFill>
                  <a:srgbClr val="FFFFFF"/>
                </a:solidFill>
              </a:rPr>
              <a:t>Session End</a:t>
            </a:r>
          </a:p>
        </p:txBody>
      </p:sp>
      <p:graphicFrame>
        <p:nvGraphicFramePr>
          <p:cNvPr id="24" name="Content Placeholder 2">
            <a:extLst>
              <a:ext uri="{FF2B5EF4-FFF2-40B4-BE49-F238E27FC236}">
                <a16:creationId xmlns:a16="http://schemas.microsoft.com/office/drawing/2014/main" id="{A286E880-0865-1A18-3A3B-7374D2971BC5}"/>
              </a:ext>
            </a:extLst>
          </p:cNvPr>
          <p:cNvGraphicFramePr>
            <a:graphicFrameLocks noGrp="1"/>
          </p:cNvGraphicFramePr>
          <p:nvPr>
            <p:ph idx="1"/>
            <p:extLst>
              <p:ext uri="{D42A27DB-BD31-4B8C-83A1-F6EECF244321}">
                <p14:modId xmlns:p14="http://schemas.microsoft.com/office/powerpoint/2010/main" val="1907521248"/>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616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F25CF9F0-F8C1-414D-B348-B5FA27CCE6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2" name="Color">
              <a:extLst>
                <a:ext uri="{FF2B5EF4-FFF2-40B4-BE49-F238E27FC236}">
                  <a16:creationId xmlns:a16="http://schemas.microsoft.com/office/drawing/2014/main" id="{C1E318F7-B291-4FDB-985C-DB1629D67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a:extLst>
                <a:ext uri="{FF2B5EF4-FFF2-40B4-BE49-F238E27FC236}">
                  <a16:creationId xmlns:a16="http://schemas.microsoft.com/office/drawing/2014/main" id="{37E06338-E21A-4BCF-BAD5-9E9C1121D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8620" r="1" b="1"/>
          <a:stretch/>
        </p:blipFill>
        <p:spPr>
          <a:xfrm>
            <a:off x="859867" y="2197387"/>
            <a:ext cx="5196543" cy="3903162"/>
          </a:xfrm>
          <a:prstGeom prst="rect">
            <a:avLst/>
          </a:prstGeom>
        </p:spPr>
      </p:pic>
      <p:grpSp>
        <p:nvGrpSpPr>
          <p:cNvPr id="15" name="Group 14">
            <a:extLst>
              <a:ext uri="{FF2B5EF4-FFF2-40B4-BE49-F238E27FC236}">
                <a16:creationId xmlns:a16="http://schemas.microsoft.com/office/drawing/2014/main" id="{B21CE605-3A03-402B-BB38-A81222A0BE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6" name="Freeform: Shape 15">
              <a:extLst>
                <a:ext uri="{FF2B5EF4-FFF2-40B4-BE49-F238E27FC236}">
                  <a16:creationId xmlns:a16="http://schemas.microsoft.com/office/drawing/2014/main" id="{EC27C7F5-25D6-4030-88D6-FDD42629F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7FFAF58-47B3-4979-854A-961A54F72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790E1CE-5AF7-4666-8A98-695A942CB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7352469-6A4A-46CB-A5D7-3FB2CE659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0526BE3-3011-4473-BF37-E41AC2354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EDF85AF-945D-4F82-95F6-BEDCBE6DA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FE8AFB9-0F63-4CDE-822A-06D83023D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86384" y="576072"/>
            <a:ext cx="10377484" cy="1546533"/>
          </a:xfrm>
        </p:spPr>
        <p:txBody>
          <a:bodyPr anchor="t">
            <a:normAutofit/>
          </a:bodyPr>
          <a:lstStyle/>
          <a:p>
            <a:r>
              <a:rPr lang="en-GB" sz="4800" b="1">
                <a:solidFill>
                  <a:schemeClr val="bg1"/>
                </a:solidFill>
              </a:rPr>
              <a:t>Russia: the Chechen Problem</a:t>
            </a:r>
          </a:p>
        </p:txBody>
      </p:sp>
      <p:sp>
        <p:nvSpPr>
          <p:cNvPr id="3" name="Content Placeholder 2"/>
          <p:cNvSpPr>
            <a:spLocks noGrp="1"/>
          </p:cNvSpPr>
          <p:nvPr>
            <p:ph idx="1"/>
          </p:nvPr>
        </p:nvSpPr>
        <p:spPr>
          <a:xfrm>
            <a:off x="6464409" y="2197386"/>
            <a:ext cx="4699459" cy="3903163"/>
          </a:xfrm>
        </p:spPr>
        <p:txBody>
          <a:bodyPr anchor="ctr">
            <a:normAutofit/>
          </a:bodyPr>
          <a:lstStyle/>
          <a:p>
            <a:r>
              <a:rPr lang="en-GB" sz="1800">
                <a:solidFill>
                  <a:schemeClr val="bg1"/>
                </a:solidFill>
              </a:rPr>
              <a:t>1995  Chechen Terrorists kill over 140  people in Budennovsk Russia with over 400 injured</a:t>
            </a:r>
          </a:p>
          <a:p>
            <a:r>
              <a:rPr lang="en-GB" sz="1800">
                <a:solidFill>
                  <a:schemeClr val="bg1"/>
                </a:solidFill>
              </a:rPr>
              <a:t>The Chechen Commander Shamil Basayev was captured by Russian Police</a:t>
            </a:r>
          </a:p>
          <a:p>
            <a:r>
              <a:rPr lang="en-GB" sz="1800">
                <a:solidFill>
                  <a:schemeClr val="bg1"/>
                </a:solidFill>
              </a:rPr>
              <a:t>He had paid $10,000 US in bribes to pass Army Checkpoints</a:t>
            </a:r>
          </a:p>
          <a:p>
            <a:r>
              <a:rPr lang="en-GB" sz="1800">
                <a:solidFill>
                  <a:schemeClr val="bg1"/>
                </a:solidFill>
              </a:rPr>
              <a:t>His original intention was to attack Moscow</a:t>
            </a:r>
          </a:p>
          <a:p>
            <a:r>
              <a:rPr lang="en-GB" sz="1800" b="1">
                <a:solidFill>
                  <a:schemeClr val="bg1"/>
                </a:solidFill>
              </a:rPr>
              <a:t>He only attacked Budennovsk ….because he ran out of money !</a:t>
            </a:r>
          </a:p>
          <a:p>
            <a:pPr marL="0" indent="0">
              <a:buNone/>
            </a:pPr>
            <a:endParaRPr lang="en-GB" sz="1800">
              <a:solidFill>
                <a:schemeClr val="bg1"/>
              </a:solidFill>
            </a:endParaRPr>
          </a:p>
        </p:txBody>
      </p:sp>
    </p:spTree>
    <p:extLst>
      <p:ext uri="{BB962C8B-B14F-4D97-AF65-F5344CB8AC3E}">
        <p14:creationId xmlns:p14="http://schemas.microsoft.com/office/powerpoint/2010/main" val="179480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2"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85" y="2528435"/>
            <a:ext cx="5270026" cy="3241065"/>
          </a:xfrm>
          <a:prstGeom prst="rect">
            <a:avLst/>
          </a:prstGeom>
        </p:spPr>
      </p:pic>
      <p:grpSp>
        <p:nvGrpSpPr>
          <p:cNvPr id="15" name="Group 1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6" name="Freeform: Shape 1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4" y="576072"/>
            <a:ext cx="10377484" cy="1546533"/>
          </a:xfrm>
        </p:spPr>
        <p:txBody>
          <a:bodyPr anchor="t">
            <a:normAutofit/>
          </a:bodyPr>
          <a:lstStyle/>
          <a:p>
            <a:r>
              <a:rPr lang="en-GB" sz="4800" b="1">
                <a:solidFill>
                  <a:schemeClr val="bg1"/>
                </a:solidFill>
              </a:rPr>
              <a:t>Second Chechen problem</a:t>
            </a:r>
          </a:p>
        </p:txBody>
      </p:sp>
      <p:sp>
        <p:nvSpPr>
          <p:cNvPr id="3" name="Content Placeholder 2"/>
          <p:cNvSpPr>
            <a:spLocks noGrp="1"/>
          </p:cNvSpPr>
          <p:nvPr>
            <p:ph idx="1"/>
          </p:nvPr>
        </p:nvSpPr>
        <p:spPr>
          <a:xfrm>
            <a:off x="6464409" y="2197386"/>
            <a:ext cx="4699459" cy="3903163"/>
          </a:xfrm>
        </p:spPr>
        <p:txBody>
          <a:bodyPr anchor="ctr">
            <a:normAutofit/>
          </a:bodyPr>
          <a:lstStyle/>
          <a:p>
            <a:r>
              <a:rPr lang="en-GB" sz="1800">
                <a:solidFill>
                  <a:schemeClr val="bg1"/>
                </a:solidFill>
              </a:rPr>
              <a:t>Heavily armed Chechen Terrorists take hostages in a Moscow theatre. In the rescue attempt 129 people are killed</a:t>
            </a:r>
          </a:p>
          <a:p>
            <a:r>
              <a:rPr lang="en-GB" sz="1800">
                <a:solidFill>
                  <a:schemeClr val="bg1"/>
                </a:solidFill>
              </a:rPr>
              <a:t>The attackers bribed Police Officers at checkpoints all over Moscow</a:t>
            </a:r>
          </a:p>
          <a:p>
            <a:r>
              <a:rPr lang="en-GB" sz="1800">
                <a:solidFill>
                  <a:schemeClr val="bg1"/>
                </a:solidFill>
              </a:rPr>
              <a:t>They had an arsenal of guns and explosives in their car</a:t>
            </a:r>
          </a:p>
          <a:p>
            <a:r>
              <a:rPr lang="en-GB" sz="1800">
                <a:solidFill>
                  <a:schemeClr val="bg1"/>
                </a:solidFill>
              </a:rPr>
              <a:t>They were allowed to pass freely, despite a heightened alert status</a:t>
            </a:r>
          </a:p>
          <a:p>
            <a:r>
              <a:rPr lang="en-GB" sz="1800" b="1">
                <a:solidFill>
                  <a:schemeClr val="bg1"/>
                </a:solidFill>
              </a:rPr>
              <a:t>Simply because they paid bribes to low-ranking Officers</a:t>
            </a:r>
          </a:p>
        </p:txBody>
      </p:sp>
    </p:spTree>
    <p:extLst>
      <p:ext uri="{BB962C8B-B14F-4D97-AF65-F5344CB8AC3E}">
        <p14:creationId xmlns:p14="http://schemas.microsoft.com/office/powerpoint/2010/main" val="397139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25CF9F0-F8C1-414D-B348-B5FA27CCE6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C1E318F7-B291-4FDB-985C-DB1629D67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37E06338-E21A-4BCF-BAD5-9E9C1121D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11" r="1" b="1"/>
          <a:stretch/>
        </p:blipFill>
        <p:spPr>
          <a:xfrm>
            <a:off x="859867" y="2197387"/>
            <a:ext cx="5196543" cy="3903162"/>
          </a:xfrm>
          <a:prstGeom prst="rect">
            <a:avLst/>
          </a:prstGeom>
        </p:spPr>
      </p:pic>
      <p:grpSp>
        <p:nvGrpSpPr>
          <p:cNvPr id="16" name="Group 15">
            <a:extLst>
              <a:ext uri="{FF2B5EF4-FFF2-40B4-BE49-F238E27FC236}">
                <a16:creationId xmlns:a16="http://schemas.microsoft.com/office/drawing/2014/main" id="{B21CE605-3A03-402B-BB38-A81222A0BE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EC27C7F5-25D6-4030-88D6-FDD42629F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7FFAF58-47B3-4979-854A-961A54F72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790E1CE-5AF7-4666-8A98-695A942CB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7352469-6A4A-46CB-A5D7-3FB2CE659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0526BE3-3011-4473-BF37-E41AC2354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EDF85AF-945D-4F82-95F6-BEDCBE6DA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FE8AFB9-0F63-4CDE-822A-06D83023D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86384" y="576072"/>
            <a:ext cx="10377484" cy="1546533"/>
          </a:xfrm>
        </p:spPr>
        <p:txBody>
          <a:bodyPr anchor="t">
            <a:normAutofit/>
          </a:bodyPr>
          <a:lstStyle/>
          <a:p>
            <a:br>
              <a:rPr lang="en-GB" sz="3400" b="1" dirty="0">
                <a:solidFill>
                  <a:schemeClr val="bg1"/>
                </a:solidFill>
              </a:rPr>
            </a:br>
            <a:r>
              <a:rPr lang="en-GB" sz="3400" b="1" dirty="0">
                <a:solidFill>
                  <a:schemeClr val="bg1"/>
                </a:solidFill>
              </a:rPr>
              <a:t>Chechen third problem </a:t>
            </a:r>
            <a:br>
              <a:rPr lang="en-GB" sz="3400" b="1" dirty="0">
                <a:solidFill>
                  <a:schemeClr val="bg1"/>
                </a:solidFill>
              </a:rPr>
            </a:br>
            <a:endParaRPr lang="en-GB" sz="3400" b="1" dirty="0">
              <a:solidFill>
                <a:schemeClr val="bg1"/>
              </a:solidFill>
            </a:endParaRPr>
          </a:p>
        </p:txBody>
      </p:sp>
      <p:sp>
        <p:nvSpPr>
          <p:cNvPr id="3" name="Content Placeholder 2"/>
          <p:cNvSpPr>
            <a:spLocks noGrp="1"/>
          </p:cNvSpPr>
          <p:nvPr>
            <p:ph idx="1"/>
          </p:nvPr>
        </p:nvSpPr>
        <p:spPr>
          <a:xfrm>
            <a:off x="6464409" y="2197386"/>
            <a:ext cx="4699459" cy="3903163"/>
          </a:xfrm>
        </p:spPr>
        <p:txBody>
          <a:bodyPr anchor="ctr">
            <a:normAutofit/>
          </a:bodyPr>
          <a:lstStyle/>
          <a:p>
            <a:r>
              <a:rPr lang="en-GB" sz="1800">
                <a:solidFill>
                  <a:schemeClr val="bg1"/>
                </a:solidFill>
              </a:rPr>
              <a:t>2004  Two Chechen “Black Widow” terrorists blow up two planes in flight killing 90 people</a:t>
            </a:r>
          </a:p>
          <a:p>
            <a:r>
              <a:rPr lang="en-GB" sz="1800">
                <a:solidFill>
                  <a:schemeClr val="bg1"/>
                </a:solidFill>
              </a:rPr>
              <a:t>By now you will have guessed that they </a:t>
            </a:r>
            <a:r>
              <a:rPr lang="en-GB" sz="1800" b="1">
                <a:solidFill>
                  <a:schemeClr val="bg1"/>
                </a:solidFill>
              </a:rPr>
              <a:t>bribed their way onto flights</a:t>
            </a:r>
          </a:p>
          <a:p>
            <a:r>
              <a:rPr lang="en-GB" sz="1800">
                <a:solidFill>
                  <a:schemeClr val="bg1"/>
                </a:solidFill>
              </a:rPr>
              <a:t>Boarding at the last minute</a:t>
            </a:r>
          </a:p>
          <a:p>
            <a:r>
              <a:rPr lang="en-GB" sz="1800">
                <a:solidFill>
                  <a:schemeClr val="bg1"/>
                </a:solidFill>
              </a:rPr>
              <a:t>With no checks conducted</a:t>
            </a:r>
          </a:p>
          <a:p>
            <a:r>
              <a:rPr lang="en-GB" sz="1800">
                <a:solidFill>
                  <a:schemeClr val="bg1"/>
                </a:solidFill>
              </a:rPr>
              <a:t>The airline did not even have the full name of one woman recorded</a:t>
            </a:r>
          </a:p>
          <a:p>
            <a:r>
              <a:rPr lang="en-GB" sz="1800">
                <a:solidFill>
                  <a:schemeClr val="bg1"/>
                </a:solidFill>
              </a:rPr>
              <a:t>They  detonated their suicide vests in flight</a:t>
            </a:r>
          </a:p>
        </p:txBody>
      </p:sp>
    </p:spTree>
    <p:extLst>
      <p:ext uri="{BB962C8B-B14F-4D97-AF65-F5344CB8AC3E}">
        <p14:creationId xmlns:p14="http://schemas.microsoft.com/office/powerpoint/2010/main" val="16906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80">
          <a:fgClr>
            <a:srgbClr val="FF0000"/>
          </a:fgClr>
          <a:bgClr>
            <a:schemeClr val="bg1"/>
          </a:bgClr>
        </a:pattFill>
        <a:effectLst/>
      </p:bgPr>
    </p:bg>
    <p:spTree>
      <p:nvGrpSpPr>
        <p:cNvPr id="1" name=""/>
        <p:cNvGrpSpPr/>
        <p:nvPr/>
      </p:nvGrpSpPr>
      <p:grpSpPr>
        <a:xfrm>
          <a:off x="0" y="0"/>
          <a:ext cx="0" cy="0"/>
          <a:chOff x="0" y="0"/>
          <a:chExt cx="0" cy="0"/>
        </a:xfrm>
      </p:grpSpPr>
      <p:sp>
        <p:nvSpPr>
          <p:cNvPr id="7" name="Explosion 2 6"/>
          <p:cNvSpPr/>
          <p:nvPr/>
        </p:nvSpPr>
        <p:spPr>
          <a:xfrm>
            <a:off x="247292" y="652310"/>
            <a:ext cx="8529784" cy="5589394"/>
          </a:xfrm>
          <a:prstGeom prst="irregularSeal2">
            <a:avLst/>
          </a:prstGeom>
          <a:pattFill prst="pct4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0000"/>
                </a:solidFill>
              </a:rPr>
              <a:t>CORRUPTION</a:t>
            </a:r>
          </a:p>
          <a:p>
            <a:pPr algn="ctr"/>
            <a:r>
              <a:rPr lang="en-GB" sz="4800" b="1" dirty="0">
                <a:solidFill>
                  <a:srgbClr val="FF0000"/>
                </a:solidFill>
              </a:rPr>
              <a:t>KILLS !</a:t>
            </a:r>
          </a:p>
        </p:txBody>
      </p:sp>
      <p:sp>
        <p:nvSpPr>
          <p:cNvPr id="2" name="TextBox 1"/>
          <p:cNvSpPr txBox="1"/>
          <p:nvPr/>
        </p:nvSpPr>
        <p:spPr>
          <a:xfrm>
            <a:off x="9144000" y="937697"/>
            <a:ext cx="2906278" cy="5632311"/>
          </a:xfrm>
          <a:prstGeom prst="rect">
            <a:avLst/>
          </a:prstGeom>
          <a:solidFill>
            <a:schemeClr val="bg2">
              <a:lumMod val="90000"/>
            </a:schemeClr>
          </a:solidFill>
        </p:spPr>
        <p:txBody>
          <a:bodyPr wrap="square" rtlCol="0">
            <a:spAutoFit/>
          </a:bodyPr>
          <a:lstStyle/>
          <a:p>
            <a:r>
              <a:rPr lang="en-GB" sz="2000" dirty="0"/>
              <a:t>In each of these cases</a:t>
            </a:r>
          </a:p>
          <a:p>
            <a:endParaRPr lang="en-GB" sz="2000" dirty="0"/>
          </a:p>
          <a:p>
            <a:r>
              <a:rPr lang="en-GB" sz="2000" dirty="0"/>
              <a:t>Low level bribery of</a:t>
            </a:r>
          </a:p>
          <a:p>
            <a:endParaRPr lang="en-GB" sz="2000" dirty="0"/>
          </a:p>
          <a:p>
            <a:r>
              <a:rPr lang="en-GB" sz="2000" dirty="0"/>
              <a:t>Low Level Officials</a:t>
            </a:r>
          </a:p>
          <a:p>
            <a:endParaRPr lang="en-GB" sz="2000" dirty="0"/>
          </a:p>
          <a:p>
            <a:r>
              <a:rPr lang="en-GB" sz="2000" dirty="0"/>
              <a:t>Resulted in DEATH</a:t>
            </a:r>
          </a:p>
          <a:p>
            <a:endParaRPr lang="en-GB" sz="2000" dirty="0"/>
          </a:p>
          <a:p>
            <a:r>
              <a:rPr lang="en-GB" sz="2000" dirty="0"/>
              <a:t>In each case the deaths were innocent civilians</a:t>
            </a:r>
          </a:p>
          <a:p>
            <a:endParaRPr lang="en-GB" sz="2000" dirty="0"/>
          </a:p>
          <a:p>
            <a:r>
              <a:rPr lang="en-GB" sz="2000" dirty="0"/>
              <a:t>People going about their everyday lives</a:t>
            </a:r>
          </a:p>
          <a:p>
            <a:endParaRPr lang="en-GB" sz="2000" dirty="0"/>
          </a:p>
          <a:p>
            <a:r>
              <a:rPr lang="en-GB" sz="2000" dirty="0"/>
              <a:t>Low level bribery contributed to or indirectly caused those deaths</a:t>
            </a:r>
          </a:p>
        </p:txBody>
      </p:sp>
    </p:spTree>
    <p:extLst>
      <p:ext uri="{BB962C8B-B14F-4D97-AF65-F5344CB8AC3E}">
        <p14:creationId xmlns:p14="http://schemas.microsoft.com/office/powerpoint/2010/main" val="3686749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673770"/>
            <a:ext cx="3220329" cy="2027227"/>
          </a:xfrm>
        </p:spPr>
        <p:txBody>
          <a:bodyPr anchor="t">
            <a:normAutofit/>
          </a:bodyPr>
          <a:lstStyle/>
          <a:p>
            <a:r>
              <a:rPr lang="en-GB" sz="3800" b="1">
                <a:solidFill>
                  <a:srgbClr val="FFFFFF"/>
                </a:solidFill>
              </a:rPr>
              <a:t>Other Corrosive Effects of Corruption</a:t>
            </a:r>
          </a:p>
        </p:txBody>
      </p:sp>
      <p:graphicFrame>
        <p:nvGraphicFramePr>
          <p:cNvPr id="5" name="Content Placeholder 2">
            <a:extLst>
              <a:ext uri="{FF2B5EF4-FFF2-40B4-BE49-F238E27FC236}">
                <a16:creationId xmlns:a16="http://schemas.microsoft.com/office/drawing/2014/main" id="{D7FA5D3A-7DE4-935F-98F9-85404755D5D0}"/>
              </a:ext>
            </a:extLst>
          </p:cNvPr>
          <p:cNvGraphicFramePr>
            <a:graphicFrameLocks noGrp="1"/>
          </p:cNvGraphicFramePr>
          <p:nvPr>
            <p:ph idx="1"/>
            <p:extLst>
              <p:ext uri="{D42A27DB-BD31-4B8C-83A1-F6EECF244321}">
                <p14:modId xmlns:p14="http://schemas.microsoft.com/office/powerpoint/2010/main" val="846333564"/>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0352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2163</TotalTime>
  <Words>2814</Words>
  <Application>Microsoft Office PowerPoint</Application>
  <PresentationFormat>Widescreen</PresentationFormat>
  <Paragraphs>231</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Bribery &amp; Corruption “The true measure of crimes is … the harm done to society”  -Cesare Beccaria </vt:lpstr>
      <vt:lpstr>What links these five lethal events ?</vt:lpstr>
      <vt:lpstr>1904 : The General Slocum</vt:lpstr>
      <vt:lpstr>1999 Turkish Earthquake : Over  17,000 Dead</vt:lpstr>
      <vt:lpstr>Russia: the Chechen Problem</vt:lpstr>
      <vt:lpstr>Second Chechen problem</vt:lpstr>
      <vt:lpstr> Chechen third problem  </vt:lpstr>
      <vt:lpstr>PowerPoint Presentation</vt:lpstr>
      <vt:lpstr>Other Corrosive Effects of Corruption</vt:lpstr>
      <vt:lpstr>Grand Corruption</vt:lpstr>
      <vt:lpstr>High Level Corruption</vt:lpstr>
      <vt:lpstr>Grand Corruption:  Romania  August 2018  </vt:lpstr>
      <vt:lpstr>Grand Corruption :  Malaysia       April 2018</vt:lpstr>
      <vt:lpstr>Malaysia fines Deloitte for failure to report 1MDB oddities</vt:lpstr>
      <vt:lpstr>PowerPoint Presentation</vt:lpstr>
      <vt:lpstr>State-Corporate Crime:  South Korea    April 2018</vt:lpstr>
      <vt:lpstr>State Capture</vt:lpstr>
      <vt:lpstr>South Africa 2018 the Gupta Scandal </vt:lpstr>
      <vt:lpstr>Regulatory Capture</vt:lpstr>
      <vt:lpstr>Regulatory Capture ?: Glass Steagal</vt:lpstr>
      <vt:lpstr>Regulatory Capture ? Mrs Gramm</vt:lpstr>
      <vt:lpstr>What is Corruption ?</vt:lpstr>
      <vt:lpstr>   State-Corporate Crime : Arms and Military Contracting   Documents released under the UK Freedom of Information Act show UK Government colluding in bribery to secure arms sales in the 1960’s</vt:lpstr>
      <vt:lpstr> Arms and the Man: Don’t look won’t see</vt:lpstr>
      <vt:lpstr>Britain, BAE Systems and the Al Yamamah deal</vt:lpstr>
      <vt:lpstr>Britain, BAE Systems and the Al Yamamah deal</vt:lpstr>
      <vt:lpstr>Prince Bandar Bin Sultan al Saud</vt:lpstr>
      <vt:lpstr>How is corruption money laundered ?</vt:lpstr>
      <vt:lpstr>Cash</vt:lpstr>
      <vt:lpstr>Assets</vt:lpstr>
      <vt:lpstr>Property Markets </vt:lpstr>
      <vt:lpstr>Property Markets </vt:lpstr>
      <vt:lpstr>Property Markets</vt:lpstr>
      <vt:lpstr>Property Markets</vt:lpstr>
      <vt:lpstr>Abuse of Client Accounts</vt:lpstr>
      <vt:lpstr>Financial Markets</vt:lpstr>
      <vt:lpstr>NPO’s and Corruption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End</vt:lpstr>
    </vt:vector>
  </TitlesOfParts>
  <Company>HM Revenue and Customs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Corruption</dc:title>
  <dc:creator>Freebury, Neil (FIS)</dc:creator>
  <cp:lastModifiedBy>Kelly, Greg (FIS Economic Crime Operations)</cp:lastModifiedBy>
  <cp:revision>89</cp:revision>
  <dcterms:created xsi:type="dcterms:W3CDTF">2016-07-17T15:58:08Z</dcterms:created>
  <dcterms:modified xsi:type="dcterms:W3CDTF">2024-10-15T16:15:51Z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9af038e-07b4-4369-a678-c835687cb272_Enabled">
    <vt:lpwstr>true</vt:lpwstr>
  </property>
  <property fmtid="{D5CDD505-2E9C-101B-9397-08002B2CF9AE}" pid="3" name="MSIP_Label_f9af038e-07b4-4369-a678-c835687cb272_SetDate">
    <vt:lpwstr>2021-09-01T12:09:13Z</vt:lpwstr>
  </property>
  <property fmtid="{D5CDD505-2E9C-101B-9397-08002B2CF9AE}" pid="4" name="MSIP_Label_f9af038e-07b4-4369-a678-c835687cb272_Method">
    <vt:lpwstr>Standard</vt:lpwstr>
  </property>
  <property fmtid="{D5CDD505-2E9C-101B-9397-08002B2CF9AE}" pid="5" name="MSIP_Label_f9af038e-07b4-4369-a678-c835687cb272_Name">
    <vt:lpwstr>OFFICIAL</vt:lpwstr>
  </property>
  <property fmtid="{D5CDD505-2E9C-101B-9397-08002B2CF9AE}" pid="6" name="MSIP_Label_f9af038e-07b4-4369-a678-c835687cb272_SiteId">
    <vt:lpwstr>ac52f73c-fd1a-4a9a-8e7a-4a248f3139e1</vt:lpwstr>
  </property>
  <property fmtid="{D5CDD505-2E9C-101B-9397-08002B2CF9AE}" pid="7" name="MSIP_Label_f9af038e-07b4-4369-a678-c835687cb272_ActionId">
    <vt:lpwstr>9b1baa89-1b59-4b6c-9d96-f270e6d93a86</vt:lpwstr>
  </property>
  <property fmtid="{D5CDD505-2E9C-101B-9397-08002B2CF9AE}" pid="8" name="MSIP_Label_f9af038e-07b4-4369-a678-c835687cb272_ContentBits">
    <vt:lpwstr>2</vt:lpwstr>
  </property>
</Properties>
</file>