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" name="Google Shape;15;p1"/>
          <p:cNvSpPr txBox="1"/>
          <p:nvPr/>
        </p:nvSpPr>
        <p:spPr>
          <a:xfrm>
            <a:off x="5865813" y="6642100"/>
            <a:ext cx="4889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gradFill>
            <a:gsLst>
              <a:gs pos="0">
                <a:srgbClr val="98C2F5"/>
              </a:gs>
              <a:gs pos="50000">
                <a:srgbClr val="BFD7F7"/>
              </a:gs>
              <a:gs pos="100000">
                <a:srgbClr val="DFEBFB"/>
              </a:gs>
            </a:gsLst>
            <a:lin ang="0" scaled="0"/>
          </a:gradFill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GB"/>
              <a:t>Cryptoassets Investigation Considerations</a:t>
            </a:r>
            <a:br>
              <a:rPr lang="en-GB"/>
            </a:b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0" y="3619734"/>
            <a:ext cx="9144000" cy="1655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" name="Google Shape;98;p14"/>
          <p:cNvGrpSpPr/>
          <p:nvPr/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99" name="Google Shape;99;p14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14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02" name="Google Shape;102;p14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14"/>
          <p:cNvSpPr txBox="1"/>
          <p:nvPr>
            <p:ph type="title"/>
          </p:nvPr>
        </p:nvSpPr>
        <p:spPr>
          <a:xfrm rot="-5400000">
            <a:off x="-1325880" y="1947672"/>
            <a:ext cx="5961888" cy="2788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en-GB" sz="4800">
                <a:solidFill>
                  <a:schemeClr val="lt1"/>
                </a:solidFill>
              </a:rPr>
              <a:t>How do you identify?</a:t>
            </a:r>
            <a:endParaRPr/>
          </a:p>
        </p:txBody>
      </p:sp>
      <p:grpSp>
        <p:nvGrpSpPr>
          <p:cNvPr id="110" name="Google Shape;110;p14"/>
          <p:cNvGrpSpPr/>
          <p:nvPr/>
        </p:nvGrpSpPr>
        <p:grpSpPr>
          <a:xfrm>
            <a:off x="6213337" y="288834"/>
            <a:ext cx="2721421" cy="6285143"/>
            <a:chOff x="2419041" y="76"/>
            <a:chExt cx="2721421" cy="6285143"/>
          </a:xfrm>
        </p:grpSpPr>
        <p:sp>
          <p:nvSpPr>
            <p:cNvPr id="111" name="Google Shape;111;p14"/>
            <p:cNvSpPr/>
            <p:nvPr/>
          </p:nvSpPr>
          <p:spPr>
            <a:xfrm>
              <a:off x="2419041" y="76"/>
              <a:ext cx="2721421" cy="3065923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 txBox="1"/>
            <p:nvPr/>
          </p:nvSpPr>
          <p:spPr>
            <a:xfrm>
              <a:off x="2551890" y="132925"/>
              <a:ext cx="2455723" cy="2800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STAFF AWARENESS 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419041" y="3219296"/>
              <a:ext cx="2721421" cy="3065923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2551890" y="3352145"/>
              <a:ext cx="2455723" cy="2800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i="1"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TRAINING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GB" sz="5400"/>
              <a:t>So you </a:t>
            </a:r>
            <a:r>
              <a:rPr lang="en-GB" sz="5400"/>
              <a:t>found</a:t>
            </a:r>
            <a:r>
              <a:rPr lang="en-GB" sz="5400"/>
              <a:t> it?</a:t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838200" y="1865313"/>
            <a:ext cx="10424160" cy="18288"/>
          </a:xfrm>
          <a:custGeom>
            <a:rect b="b" l="l" r="r" t="t"/>
            <a:pathLst>
              <a:path extrusionOk="0" fill="none" h="18288" w="1042416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extrusionOk="0" h="18288" w="1042416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cmpd="sng" w="412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15"/>
          <p:cNvGrpSpPr/>
          <p:nvPr/>
        </p:nvGrpSpPr>
        <p:grpSpPr>
          <a:xfrm>
            <a:off x="1325932" y="2231081"/>
            <a:ext cx="9540170" cy="3943029"/>
            <a:chOff x="487732" y="2994"/>
            <a:chExt cx="9540170" cy="3943029"/>
          </a:xfrm>
        </p:grpSpPr>
        <p:sp>
          <p:nvSpPr>
            <p:cNvPr id="123" name="Google Shape;123;p15"/>
            <p:cNvSpPr/>
            <p:nvPr/>
          </p:nvSpPr>
          <p:spPr>
            <a:xfrm>
              <a:off x="3243197" y="784453"/>
              <a:ext cx="603600" cy="9150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4372C3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5"/>
            <p:cNvSpPr txBox="1"/>
            <p:nvPr/>
          </p:nvSpPr>
          <p:spPr>
            <a:xfrm>
              <a:off x="3529128" y="827002"/>
              <a:ext cx="31800" cy="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5"/>
            <p:cNvSpPr/>
            <p:nvPr/>
          </p:nvSpPr>
          <p:spPr>
            <a:xfrm>
              <a:off x="487732" y="2994"/>
              <a:ext cx="2757300" cy="1654500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5"/>
            <p:cNvSpPr txBox="1"/>
            <p:nvPr/>
          </p:nvSpPr>
          <p:spPr>
            <a:xfrm>
              <a:off x="487732" y="2994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LEGISLATION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6634632" y="784453"/>
              <a:ext cx="603600" cy="9150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43AEBD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5"/>
            <p:cNvSpPr txBox="1"/>
            <p:nvPr/>
          </p:nvSpPr>
          <p:spPr>
            <a:xfrm>
              <a:off x="6920563" y="827002"/>
              <a:ext cx="31800" cy="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3879167" y="2994"/>
              <a:ext cx="2757300" cy="1654500"/>
            </a:xfrm>
            <a:prstGeom prst="rect">
              <a:avLst/>
            </a:prstGeom>
            <a:solidFill>
              <a:srgbClr val="43A2BE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5"/>
            <p:cNvSpPr txBox="1"/>
            <p:nvPr/>
          </p:nvSpPr>
          <p:spPr>
            <a:xfrm>
              <a:off x="3879167" y="2994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PHYSICAL ACT OF SEIZURE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5"/>
            <p:cNvSpPr/>
            <p:nvPr/>
          </p:nvSpPr>
          <p:spPr>
            <a:xfrm>
              <a:off x="1866364" y="1655552"/>
              <a:ext cx="6783000" cy="6036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3400"/>
                  </a:lnTo>
                  <a:lnTo>
                    <a:pt x="0" y="634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9525">
              <a:solidFill>
                <a:srgbClr val="44B78C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5"/>
            <p:cNvSpPr txBox="1"/>
            <p:nvPr/>
          </p:nvSpPr>
          <p:spPr>
            <a:xfrm>
              <a:off x="5087488" y="1954167"/>
              <a:ext cx="340500" cy="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5"/>
            <p:cNvSpPr/>
            <p:nvPr/>
          </p:nvSpPr>
          <p:spPr>
            <a:xfrm>
              <a:off x="7270602" y="2994"/>
              <a:ext cx="2757300" cy="1654500"/>
            </a:xfrm>
            <a:prstGeom prst="rect">
              <a:avLst/>
            </a:prstGeom>
            <a:solidFill>
              <a:srgbClr val="43BAA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5"/>
            <p:cNvSpPr txBox="1"/>
            <p:nvPr/>
          </p:nvSpPr>
          <p:spPr>
            <a:xfrm>
              <a:off x="7270602" y="2994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LEGISLATION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5"/>
            <p:cNvSpPr/>
            <p:nvPr/>
          </p:nvSpPr>
          <p:spPr>
            <a:xfrm>
              <a:off x="3243197" y="3072982"/>
              <a:ext cx="603600" cy="9150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45B150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5"/>
            <p:cNvSpPr txBox="1"/>
            <p:nvPr/>
          </p:nvSpPr>
          <p:spPr>
            <a:xfrm>
              <a:off x="3529128" y="3115531"/>
              <a:ext cx="31800" cy="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5"/>
            <p:cNvSpPr/>
            <p:nvPr/>
          </p:nvSpPr>
          <p:spPr>
            <a:xfrm>
              <a:off x="487732" y="2291523"/>
              <a:ext cx="2757300" cy="1654500"/>
            </a:xfrm>
            <a:prstGeom prst="rect">
              <a:avLst/>
            </a:prstGeom>
            <a:solidFill>
              <a:srgbClr val="44B57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5"/>
            <p:cNvSpPr txBox="1"/>
            <p:nvPr/>
          </p:nvSpPr>
          <p:spPr>
            <a:xfrm>
              <a:off x="487732" y="2291523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STORAGRE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6634632" y="3072982"/>
              <a:ext cx="603600" cy="9150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6FAA47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5"/>
            <p:cNvSpPr txBox="1"/>
            <p:nvPr/>
          </p:nvSpPr>
          <p:spPr>
            <a:xfrm>
              <a:off x="6920563" y="3115531"/>
              <a:ext cx="31800" cy="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5"/>
            <p:cNvSpPr/>
            <p:nvPr/>
          </p:nvSpPr>
          <p:spPr>
            <a:xfrm>
              <a:off x="3879167" y="2291523"/>
              <a:ext cx="2757300" cy="1654500"/>
            </a:xfrm>
            <a:prstGeom prst="rect">
              <a:avLst/>
            </a:prstGeom>
            <a:solidFill>
              <a:srgbClr val="46AF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5"/>
            <p:cNvSpPr txBox="1"/>
            <p:nvPr/>
          </p:nvSpPr>
          <p:spPr>
            <a:xfrm>
              <a:off x="3879167" y="2291523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SECURITY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5"/>
            <p:cNvSpPr/>
            <p:nvPr/>
          </p:nvSpPr>
          <p:spPr>
            <a:xfrm>
              <a:off x="7270602" y="2291523"/>
              <a:ext cx="2757300" cy="1654500"/>
            </a:xfrm>
            <a:prstGeom prst="rect">
              <a:avLst/>
            </a:prstGeom>
            <a:solidFill>
              <a:srgbClr val="6FAA4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7270602" y="2291523"/>
              <a:ext cx="2757300" cy="165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1800" lIns="135100" spcFirstLastPara="1" rIns="135100" wrap="square" tIns="1418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REALISATION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6"/>
          <p:cNvSpPr/>
          <p:nvPr/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100000">
                <a:srgbClr val="2E75B5"/>
              </a:gs>
            </a:gsLst>
            <a:lin ang="197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/>
          <p:nvPr/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0">
                <a:srgbClr val="1E4E79">
                  <a:alpha val="67843"/>
                </a:srgbClr>
              </a:gs>
              <a:gs pos="19000">
                <a:srgbClr val="1E4E79">
                  <a:alpha val="67843"/>
                </a:srgbClr>
              </a:gs>
              <a:gs pos="100000">
                <a:srgbClr val="5B9BD5">
                  <a:alpha val="47843"/>
                </a:srgbClr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"/>
          <p:cNvSpPr/>
          <p:nvPr/>
        </p:nvSpPr>
        <p:spPr>
          <a:xfrm flipH="1" rot="-5400000">
            <a:off x="5010646" y="-5010043"/>
            <a:ext cx="2170709" cy="12192000"/>
          </a:xfrm>
          <a:prstGeom prst="rect">
            <a:avLst/>
          </a:prstGeom>
          <a:gradFill>
            <a:gsLst>
              <a:gs pos="0">
                <a:srgbClr val="2E75B5">
                  <a:alpha val="15686"/>
                </a:srgbClr>
              </a:gs>
              <a:gs pos="23000">
                <a:srgbClr val="2E75B5">
                  <a:alpha val="15686"/>
                </a:srgbClr>
              </a:gs>
              <a:gs pos="99000">
                <a:srgbClr val="000000">
                  <a:alpha val="44705"/>
                </a:srgbClr>
              </a:gs>
              <a:gs pos="100000">
                <a:srgbClr val="000000">
                  <a:alpha val="44705"/>
                </a:srgbClr>
              </a:gs>
            </a:gsLst>
            <a:lin ang="21000001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 txBox="1"/>
          <p:nvPr>
            <p:ph type="title"/>
          </p:nvPr>
        </p:nvSpPr>
        <p:spPr>
          <a:xfrm>
            <a:off x="1383564" y="348865"/>
            <a:ext cx="9718111" cy="15764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lang="en-GB" sz="4000">
                <a:solidFill>
                  <a:srgbClr val="FFFFFF"/>
                </a:solidFill>
              </a:rPr>
              <a:t>Seizures in UK - Legal Basis</a:t>
            </a:r>
            <a:endParaRPr sz="4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5" name="Google Shape;155;p16"/>
          <p:cNvGrpSpPr/>
          <p:nvPr/>
        </p:nvGrpSpPr>
        <p:grpSpPr>
          <a:xfrm>
            <a:off x="1574628" y="2615979"/>
            <a:ext cx="9091843" cy="3686372"/>
            <a:chOff x="930572" y="0"/>
            <a:chExt cx="9091843" cy="3686372"/>
          </a:xfrm>
        </p:grpSpPr>
        <p:sp>
          <p:nvSpPr>
            <p:cNvPr id="156" name="Google Shape;156;p16"/>
            <p:cNvSpPr/>
            <p:nvPr/>
          </p:nvSpPr>
          <p:spPr>
            <a:xfrm>
              <a:off x="930572" y="3032"/>
              <a:ext cx="2833338" cy="1700003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6"/>
            <p:cNvSpPr txBox="1"/>
            <p:nvPr/>
          </p:nvSpPr>
          <p:spPr>
            <a:xfrm>
              <a:off x="930572" y="3032"/>
              <a:ext cx="2833338" cy="1700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S47 Proceeds of Crime Act 2002</a:t>
              </a:r>
              <a:r>
                <a:rPr b="0" i="0" lang="en-GB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4047245" y="3032"/>
              <a:ext cx="2833338" cy="1700003"/>
            </a:xfrm>
            <a:prstGeom prst="rect">
              <a:avLst/>
            </a:prstGeom>
            <a:solidFill>
              <a:srgbClr val="43AEB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6"/>
            <p:cNvSpPr txBox="1"/>
            <p:nvPr/>
          </p:nvSpPr>
          <p:spPr>
            <a:xfrm>
              <a:off x="4047245" y="3032"/>
              <a:ext cx="2833338" cy="1700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Reasonable </a:t>
              </a: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grounds</a:t>
              </a: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for suspecting 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7189077" y="0"/>
              <a:ext cx="2833338" cy="1700003"/>
            </a:xfrm>
            <a:prstGeom prst="rect">
              <a:avLst/>
            </a:prstGeom>
            <a:solidFill>
              <a:srgbClr val="44B7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6"/>
            <p:cNvSpPr txBox="1"/>
            <p:nvPr/>
          </p:nvSpPr>
          <p:spPr>
            <a:xfrm>
              <a:off x="7189077" y="0"/>
              <a:ext cx="2833338" cy="1700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lang="en-GB">
                  <a:solidFill>
                    <a:schemeClr val="lt1"/>
                  </a:solidFill>
                </a:rPr>
                <a:t>Ik known or suspected that cryptos present then prior authority to seize</a:t>
              </a: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162" name="Google Shape;162;p16"/>
            <p:cNvSpPr/>
            <p:nvPr/>
          </p:nvSpPr>
          <p:spPr>
            <a:xfrm>
              <a:off x="2488909" y="1986369"/>
              <a:ext cx="2833338" cy="1700003"/>
            </a:xfrm>
            <a:prstGeom prst="rect">
              <a:avLst/>
            </a:prstGeom>
            <a:solidFill>
              <a:srgbClr val="45B15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16"/>
            <p:cNvSpPr txBox="1"/>
            <p:nvPr/>
          </p:nvSpPr>
          <p:spPr>
            <a:xfrm>
              <a:off x="2488909" y="1986369"/>
              <a:ext cx="2833338" cy="1700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Urgent seizure authorisation - Inspector grade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5605581" y="1986369"/>
              <a:ext cx="2833338" cy="1700003"/>
            </a:xfrm>
            <a:prstGeom prst="rect">
              <a:avLst/>
            </a:prstGeom>
            <a:solidFill>
              <a:srgbClr val="6FAA4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6"/>
            <p:cNvSpPr txBox="1"/>
            <p:nvPr/>
          </p:nvSpPr>
          <p:spPr>
            <a:xfrm>
              <a:off x="5605581" y="1986369"/>
              <a:ext cx="2833338" cy="1700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9050" lIns="99050" spcFirstLastPara="1" rIns="99050" wrap="square" tIns="9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lang="en-GB" sz="2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S47 detention starts when crypto moves from wallets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GB" sz="5400"/>
              <a:t>Detention Process</a:t>
            </a:r>
            <a:endParaRPr/>
          </a:p>
        </p:txBody>
      </p:sp>
      <p:sp>
        <p:nvSpPr>
          <p:cNvPr id="172" name="Google Shape;172;p17"/>
          <p:cNvSpPr/>
          <p:nvPr/>
        </p:nvSpPr>
        <p:spPr>
          <a:xfrm>
            <a:off x="838200" y="1865313"/>
            <a:ext cx="10424160" cy="18288"/>
          </a:xfrm>
          <a:custGeom>
            <a:rect b="b" l="l" r="r" t="t"/>
            <a:pathLst>
              <a:path extrusionOk="0" fill="none" h="18288" w="1042416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extrusionOk="0" h="18288" w="1042416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cmpd="sng" w="412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3" name="Google Shape;173;p17"/>
          <p:cNvGrpSpPr/>
          <p:nvPr/>
        </p:nvGrpSpPr>
        <p:grpSpPr>
          <a:xfrm>
            <a:off x="714325" y="2516725"/>
            <a:ext cx="10149192" cy="2786820"/>
            <a:chOff x="127800" y="894447"/>
            <a:chExt cx="10260000" cy="2159991"/>
          </a:xfrm>
        </p:grpSpPr>
        <p:sp>
          <p:nvSpPr>
            <p:cNvPr id="174" name="Google Shape;174;p17"/>
            <p:cNvSpPr/>
            <p:nvPr/>
          </p:nvSpPr>
          <p:spPr>
            <a:xfrm>
              <a:off x="1209887" y="894447"/>
              <a:ext cx="1800000" cy="1332900"/>
            </a:xfrm>
            <a:prstGeom prst="round2DiagRect">
              <a:avLst>
                <a:gd fmla="val 29727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/>
                <a:t>48 Hours</a:t>
              </a:r>
              <a:endParaRPr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127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7"/>
            <p:cNvSpPr txBox="1"/>
            <p:nvPr/>
          </p:nvSpPr>
          <p:spPr>
            <a:xfrm>
              <a:off x="927310" y="2334437"/>
              <a:ext cx="2231100" cy="57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S47 in court within 48 hours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4016397" y="894447"/>
              <a:ext cx="2141400" cy="1332900"/>
            </a:xfrm>
            <a:prstGeom prst="round2DiagRect">
              <a:avLst>
                <a:gd fmla="val 29727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/>
                <a:t>First Detention</a:t>
              </a:r>
              <a:endParaRPr/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2242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7"/>
            <p:cNvSpPr txBox="1"/>
            <p:nvPr/>
          </p:nvSpPr>
          <p:spPr>
            <a:xfrm>
              <a:off x="3857987" y="2334437"/>
              <a:ext cx="22311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 month - 6 month  detention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17"/>
            <p:cNvSpPr/>
            <p:nvPr/>
          </p:nvSpPr>
          <p:spPr>
            <a:xfrm>
              <a:off x="6571773" y="894447"/>
              <a:ext cx="2141400" cy="1332900"/>
            </a:xfrm>
            <a:prstGeom prst="round2DiagRect">
              <a:avLst>
                <a:gd fmla="val 29727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/>
                <a:t>S41 Order</a:t>
              </a:r>
              <a:endParaRPr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4357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7"/>
            <p:cNvSpPr txBox="1"/>
            <p:nvPr/>
          </p:nvSpPr>
          <p:spPr>
            <a:xfrm>
              <a:off x="6571801" y="2334301"/>
              <a:ext cx="21414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S41 Restraint Order needed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6472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7"/>
            <p:cNvSpPr txBox="1"/>
            <p:nvPr/>
          </p:nvSpPr>
          <p:spPr>
            <a:xfrm>
              <a:off x="6472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8587800" y="2334438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8"/>
          <p:cNvSpPr/>
          <p:nvPr/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2" name="Google Shape;192;p18"/>
          <p:cNvGrpSpPr/>
          <p:nvPr/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93" name="Google Shape;193;p18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18"/>
            <p:cNvSpPr/>
            <p:nvPr/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5" name="Google Shape;195;p18"/>
          <p:cNvGrpSpPr/>
          <p:nvPr/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6" name="Google Shape;196;p18"/>
            <p:cNvSpPr/>
            <p:nvPr/>
          </p:nvSpPr>
          <p:spPr>
            <a:xfrm>
              <a:off x="26122" y="6015669"/>
              <a:ext cx="2605762" cy="842331"/>
            </a:xfrm>
            <a:custGeom>
              <a:rect b="b" l="l" r="r" t="t"/>
              <a:pathLst>
                <a:path extrusionOk="0" h="1033951" w="3180577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8"/>
            <p:cNvSpPr/>
            <p:nvPr/>
          </p:nvSpPr>
          <p:spPr>
            <a:xfrm>
              <a:off x="655184" y="5798001"/>
              <a:ext cx="2485581" cy="1059999"/>
            </a:xfrm>
            <a:custGeom>
              <a:rect b="b" l="l" r="r" t="t"/>
              <a:pathLst>
                <a:path extrusionOk="0" h="1050628" w="244976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lt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8"/>
            <p:cNvSpPr/>
            <p:nvPr/>
          </p:nvSpPr>
          <p:spPr>
            <a:xfrm>
              <a:off x="3474720" y="0"/>
              <a:ext cx="6177282" cy="1778750"/>
            </a:xfrm>
            <a:custGeom>
              <a:rect b="b" l="l" r="r" t="t"/>
              <a:pathLst>
                <a:path extrusionOk="0" h="1849426" w="6386648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8"/>
            <p:cNvSpPr/>
            <p:nvPr/>
          </p:nvSpPr>
          <p:spPr>
            <a:xfrm>
              <a:off x="0" y="2390523"/>
              <a:ext cx="611491" cy="1421482"/>
            </a:xfrm>
            <a:custGeom>
              <a:rect b="b" l="l" r="r" t="t"/>
              <a:pathLst>
                <a:path extrusionOk="0" h="1429512" w="611491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8"/>
            <p:cNvSpPr/>
            <p:nvPr/>
          </p:nvSpPr>
          <p:spPr>
            <a:xfrm>
              <a:off x="3792772" y="0"/>
              <a:ext cx="2423863" cy="1343767"/>
            </a:xfrm>
            <a:custGeom>
              <a:rect b="b" l="l" r="r" t="t"/>
              <a:pathLst>
                <a:path extrusionOk="0" h="1681468" w="3015964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8"/>
            <p:cNvSpPr/>
            <p:nvPr/>
          </p:nvSpPr>
          <p:spPr>
            <a:xfrm>
              <a:off x="10946850" y="0"/>
              <a:ext cx="1242102" cy="2620884"/>
            </a:xfrm>
            <a:custGeom>
              <a:rect b="b" l="l" r="r" t="t"/>
              <a:pathLst>
                <a:path extrusionOk="0" h="2635689" w="1242102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8"/>
            <p:cNvSpPr/>
            <p:nvPr/>
          </p:nvSpPr>
          <p:spPr>
            <a:xfrm>
              <a:off x="0" y="0"/>
              <a:ext cx="1577788" cy="980141"/>
            </a:xfrm>
            <a:custGeom>
              <a:rect b="b" l="l" r="r" t="t"/>
              <a:pathLst>
                <a:path extrusionOk="0" h="795676" w="1471018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lt1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3" name="Google Shape;203;p18"/>
          <p:cNvSpPr txBox="1"/>
          <p:nvPr>
            <p:ph type="title"/>
          </p:nvPr>
        </p:nvSpPr>
        <p:spPr>
          <a:xfrm rot="-5400000">
            <a:off x="-1325880" y="1947672"/>
            <a:ext cx="5961888" cy="2788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en-GB" sz="4800">
                <a:solidFill>
                  <a:schemeClr val="lt1"/>
                </a:solidFill>
              </a:rPr>
              <a:t>End  of Session</a:t>
            </a:r>
            <a:endParaRPr/>
          </a:p>
        </p:txBody>
      </p:sp>
      <p:grpSp>
        <p:nvGrpSpPr>
          <p:cNvPr id="204" name="Google Shape;204;p18"/>
          <p:cNvGrpSpPr/>
          <p:nvPr/>
        </p:nvGrpSpPr>
        <p:grpSpPr>
          <a:xfrm>
            <a:off x="3794296" y="339881"/>
            <a:ext cx="7559504" cy="6183050"/>
            <a:chOff x="0" y="51123"/>
            <a:chExt cx="7559504" cy="6183050"/>
          </a:xfrm>
        </p:grpSpPr>
        <p:sp>
          <p:nvSpPr>
            <p:cNvPr id="205" name="Google Shape;205;p18"/>
            <p:cNvSpPr/>
            <p:nvPr/>
          </p:nvSpPr>
          <p:spPr>
            <a:xfrm>
              <a:off x="0" y="51123"/>
              <a:ext cx="7559504" cy="3029605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8"/>
            <p:cNvSpPr txBox="1"/>
            <p:nvPr/>
          </p:nvSpPr>
          <p:spPr>
            <a:xfrm>
              <a:off x="147893" y="199016"/>
              <a:ext cx="7263718" cy="2733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3825" lIns="163825" spcFirstLastPara="1" rIns="163825" wrap="square" tIns="1638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300"/>
                <a:buFont typeface="Calibri"/>
                <a:buNone/>
              </a:pPr>
              <a:r>
                <a:rPr b="0" i="0" lang="en-GB" sz="4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Greg Kelly </a:t>
              </a:r>
              <a:endParaRPr b="0" i="0" sz="4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8"/>
            <p:cNvSpPr/>
            <p:nvPr/>
          </p:nvSpPr>
          <p:spPr>
            <a:xfrm>
              <a:off x="0" y="3204568"/>
              <a:ext cx="7559504" cy="3029605"/>
            </a:xfrm>
            <a:prstGeom prst="roundRect">
              <a:avLst>
                <a:gd fmla="val 16667" name="adj"/>
              </a:avLst>
            </a:prstGeom>
            <a:solidFill>
              <a:srgbClr val="A4A4A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8"/>
            <p:cNvSpPr txBox="1"/>
            <p:nvPr/>
          </p:nvSpPr>
          <p:spPr>
            <a:xfrm>
              <a:off x="147893" y="3352461"/>
              <a:ext cx="7263718" cy="2733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3825" lIns="163825" spcFirstLastPara="1" rIns="163825" wrap="square" tIns="1638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300"/>
                <a:buFont typeface="Calibri"/>
                <a:buNone/>
              </a:pPr>
              <a:r>
                <a:rPr b="0" i="0" lang="en-GB" sz="4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Senior Investigation Officer HMRC Fraud Investigation Services Economic Crime Operations Unit</a:t>
              </a:r>
              <a:endParaRPr b="0" i="0" sz="4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