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notesMasterIdLst>
    <p:notesMasterId r:id="rId35"/>
  </p:notesMasterIdLst>
  <p:handoutMasterIdLst>
    <p:handoutMasterId r:id="rId36"/>
  </p:handoutMasterIdLst>
  <p:sldIdLst>
    <p:sldId id="256" r:id="rId5"/>
    <p:sldId id="271" r:id="rId6"/>
    <p:sldId id="257" r:id="rId7"/>
    <p:sldId id="258" r:id="rId8"/>
    <p:sldId id="260" r:id="rId9"/>
    <p:sldId id="261" r:id="rId10"/>
    <p:sldId id="262" r:id="rId11"/>
    <p:sldId id="263" r:id="rId12"/>
    <p:sldId id="264" r:id="rId13"/>
    <p:sldId id="275" r:id="rId14"/>
    <p:sldId id="269" r:id="rId15"/>
    <p:sldId id="272" r:id="rId16"/>
    <p:sldId id="277" r:id="rId17"/>
    <p:sldId id="278" r:id="rId18"/>
    <p:sldId id="279" r:id="rId19"/>
    <p:sldId id="280" r:id="rId20"/>
    <p:sldId id="285" r:id="rId21"/>
    <p:sldId id="289" r:id="rId22"/>
    <p:sldId id="294" r:id="rId23"/>
    <p:sldId id="286" r:id="rId24"/>
    <p:sldId id="287" r:id="rId25"/>
    <p:sldId id="290" r:id="rId26"/>
    <p:sldId id="288" r:id="rId27"/>
    <p:sldId id="291" r:id="rId28"/>
    <p:sldId id="293" r:id="rId29"/>
    <p:sldId id="298" r:id="rId30"/>
    <p:sldId id="292" r:id="rId31"/>
    <p:sldId id="295" r:id="rId32"/>
    <p:sldId id="296" r:id="rId33"/>
    <p:sldId id="29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6C39E-D230-4AE1-8881-0E8D1DB225C5}" v="49" dt="2024-10-20T06:53:01.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414" autoAdjust="0"/>
  </p:normalViewPr>
  <p:slideViewPr>
    <p:cSldViewPr snapToGrid="0">
      <p:cViewPr varScale="1">
        <p:scale>
          <a:sx n="38" d="100"/>
          <a:sy n="38" d="100"/>
        </p:scale>
        <p:origin x="2052" y="32"/>
      </p:cViewPr>
      <p:guideLst/>
    </p:cSldViewPr>
  </p:slideViewPr>
  <p:outlineViewPr>
    <p:cViewPr>
      <p:scale>
        <a:sx n="33" d="100"/>
        <a:sy n="33" d="100"/>
      </p:scale>
      <p:origin x="0" y="-422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271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AC013-E4F5-40A2-A971-77D738C9F93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70F25A55-9B0F-4182-833D-51760ED36BC4}">
      <dgm:prSet/>
      <dgm:spPr/>
      <dgm:t>
        <a:bodyPr/>
        <a:lstStyle/>
        <a:p>
          <a:r>
            <a:rPr lang="en-GB"/>
            <a:t>There must be a predicate offence: in order to launder money, it must have an illicit origin (Caution! Income must be illicit; transaction not necessarily)</a:t>
          </a:r>
          <a:endParaRPr lang="en-US"/>
        </a:p>
      </dgm:t>
    </dgm:pt>
    <dgm:pt modelId="{A8A3CFAB-9E07-4025-827E-1E8691DA2F0F}" type="parTrans" cxnId="{773271F3-3BC0-4665-AD11-BA5913F46E09}">
      <dgm:prSet/>
      <dgm:spPr/>
      <dgm:t>
        <a:bodyPr/>
        <a:lstStyle/>
        <a:p>
          <a:endParaRPr lang="en-US"/>
        </a:p>
      </dgm:t>
    </dgm:pt>
    <dgm:pt modelId="{371A3892-3559-45CD-95B0-F86C85BA6319}" type="sibTrans" cxnId="{773271F3-3BC0-4665-AD11-BA5913F46E09}">
      <dgm:prSet/>
      <dgm:spPr/>
      <dgm:t>
        <a:bodyPr/>
        <a:lstStyle/>
        <a:p>
          <a:endParaRPr lang="en-US"/>
        </a:p>
      </dgm:t>
    </dgm:pt>
    <dgm:pt modelId="{5F0074A3-30D5-493A-88F2-A7D2406757E3}">
      <dgm:prSet/>
      <dgm:spPr/>
      <dgm:t>
        <a:bodyPr/>
        <a:lstStyle/>
        <a:p>
          <a:r>
            <a:rPr lang="en-GB"/>
            <a:t>By laundering money, the offender seeks to hide its illicit origin in order to use it legally</a:t>
          </a:r>
          <a:endParaRPr lang="en-US"/>
        </a:p>
      </dgm:t>
    </dgm:pt>
    <dgm:pt modelId="{8A985A43-3303-4B55-8C65-AB03164CE4D9}" type="parTrans" cxnId="{B7E4754C-ADFF-4758-950C-F16D435AE9E7}">
      <dgm:prSet/>
      <dgm:spPr/>
      <dgm:t>
        <a:bodyPr/>
        <a:lstStyle/>
        <a:p>
          <a:endParaRPr lang="en-US"/>
        </a:p>
      </dgm:t>
    </dgm:pt>
    <dgm:pt modelId="{E39FFCDF-B009-492B-B6CF-813DFD7F8214}" type="sibTrans" cxnId="{B7E4754C-ADFF-4758-950C-F16D435AE9E7}">
      <dgm:prSet/>
      <dgm:spPr/>
      <dgm:t>
        <a:bodyPr/>
        <a:lstStyle/>
        <a:p>
          <a:endParaRPr lang="en-US"/>
        </a:p>
      </dgm:t>
    </dgm:pt>
    <dgm:pt modelId="{7BA42C9C-1D03-4DEB-8BCB-9E7DF97DD3E3}">
      <dgm:prSet/>
      <dgm:spPr/>
      <dgm:t>
        <a:bodyPr/>
        <a:lstStyle/>
        <a:p>
          <a:r>
            <a:rPr lang="en-GB"/>
            <a:t>Historically, cash is king: difficulty tracing the origin of cash transactions (vs. credit cards, checks, etc.). 21</a:t>
          </a:r>
          <a:r>
            <a:rPr lang="en-GB" baseline="30000"/>
            <a:t>st</a:t>
          </a:r>
          <a:r>
            <a:rPr lang="en-GB"/>
            <a:t> century: crypto currencies.</a:t>
          </a:r>
          <a:endParaRPr lang="en-US"/>
        </a:p>
      </dgm:t>
    </dgm:pt>
    <dgm:pt modelId="{FA7B14BD-E737-4F45-A91D-F089D6CEEDD6}" type="parTrans" cxnId="{5E51C8CC-D2E1-4839-9F6D-155C4664DA13}">
      <dgm:prSet/>
      <dgm:spPr/>
      <dgm:t>
        <a:bodyPr/>
        <a:lstStyle/>
        <a:p>
          <a:endParaRPr lang="en-US"/>
        </a:p>
      </dgm:t>
    </dgm:pt>
    <dgm:pt modelId="{CE7B05C3-4DEC-4A3B-801E-26E16DE8C5C6}" type="sibTrans" cxnId="{5E51C8CC-D2E1-4839-9F6D-155C4664DA13}">
      <dgm:prSet/>
      <dgm:spPr/>
      <dgm:t>
        <a:bodyPr/>
        <a:lstStyle/>
        <a:p>
          <a:endParaRPr lang="en-US"/>
        </a:p>
      </dgm:t>
    </dgm:pt>
    <dgm:pt modelId="{4D8F8B0A-3A95-4663-8AB7-87D69B2A7D10}" type="pres">
      <dgm:prSet presAssocID="{2A7AC013-E4F5-40A2-A971-77D738C9F939}" presName="Name0" presStyleCnt="0">
        <dgm:presLayoutVars>
          <dgm:dir/>
          <dgm:animLvl val="lvl"/>
          <dgm:resizeHandles val="exact"/>
        </dgm:presLayoutVars>
      </dgm:prSet>
      <dgm:spPr/>
    </dgm:pt>
    <dgm:pt modelId="{CCE82DFE-5504-45BA-A65F-DA3A8C31C51D}" type="pres">
      <dgm:prSet presAssocID="{7BA42C9C-1D03-4DEB-8BCB-9E7DF97DD3E3}" presName="boxAndChildren" presStyleCnt="0"/>
      <dgm:spPr/>
    </dgm:pt>
    <dgm:pt modelId="{41320EFE-82FB-4A36-9BBF-009777CCEAC7}" type="pres">
      <dgm:prSet presAssocID="{7BA42C9C-1D03-4DEB-8BCB-9E7DF97DD3E3}" presName="parentTextBox" presStyleLbl="node1" presStyleIdx="0" presStyleCnt="3"/>
      <dgm:spPr/>
    </dgm:pt>
    <dgm:pt modelId="{DCFAAC52-2328-4969-B07B-8B50A2EF49AC}" type="pres">
      <dgm:prSet presAssocID="{E39FFCDF-B009-492B-B6CF-813DFD7F8214}" presName="sp" presStyleCnt="0"/>
      <dgm:spPr/>
    </dgm:pt>
    <dgm:pt modelId="{35EB76C5-5FCD-4A23-B782-820822130528}" type="pres">
      <dgm:prSet presAssocID="{5F0074A3-30D5-493A-88F2-A7D2406757E3}" presName="arrowAndChildren" presStyleCnt="0"/>
      <dgm:spPr/>
    </dgm:pt>
    <dgm:pt modelId="{620D6576-7400-465B-A063-2D4BCDC1EB41}" type="pres">
      <dgm:prSet presAssocID="{5F0074A3-30D5-493A-88F2-A7D2406757E3}" presName="parentTextArrow" presStyleLbl="node1" presStyleIdx="1" presStyleCnt="3"/>
      <dgm:spPr/>
    </dgm:pt>
    <dgm:pt modelId="{B19D5788-E7B1-4D3D-A114-411C9690A584}" type="pres">
      <dgm:prSet presAssocID="{371A3892-3559-45CD-95B0-F86C85BA6319}" presName="sp" presStyleCnt="0"/>
      <dgm:spPr/>
    </dgm:pt>
    <dgm:pt modelId="{BE9798AD-F257-4CF1-A8D9-88C434D2304A}" type="pres">
      <dgm:prSet presAssocID="{70F25A55-9B0F-4182-833D-51760ED36BC4}" presName="arrowAndChildren" presStyleCnt="0"/>
      <dgm:spPr/>
    </dgm:pt>
    <dgm:pt modelId="{7674A94B-7E2E-4935-ADAA-3DE287DEC92A}" type="pres">
      <dgm:prSet presAssocID="{70F25A55-9B0F-4182-833D-51760ED36BC4}" presName="parentTextArrow" presStyleLbl="node1" presStyleIdx="2" presStyleCnt="3"/>
      <dgm:spPr/>
    </dgm:pt>
  </dgm:ptLst>
  <dgm:cxnLst>
    <dgm:cxn modelId="{A0BCAD2B-A2C4-4D9D-A31C-938D445CD9FC}" type="presOf" srcId="{5F0074A3-30D5-493A-88F2-A7D2406757E3}" destId="{620D6576-7400-465B-A063-2D4BCDC1EB41}" srcOrd="0" destOrd="0" presId="urn:microsoft.com/office/officeart/2005/8/layout/process4"/>
    <dgm:cxn modelId="{A8F1D92B-9B6B-4327-9656-8F71DC367D22}" type="presOf" srcId="{2A7AC013-E4F5-40A2-A971-77D738C9F939}" destId="{4D8F8B0A-3A95-4663-8AB7-87D69B2A7D10}" srcOrd="0" destOrd="0" presId="urn:microsoft.com/office/officeart/2005/8/layout/process4"/>
    <dgm:cxn modelId="{003D6064-7BCF-4503-80AD-F6C1925A2176}" type="presOf" srcId="{70F25A55-9B0F-4182-833D-51760ED36BC4}" destId="{7674A94B-7E2E-4935-ADAA-3DE287DEC92A}" srcOrd="0" destOrd="0" presId="urn:microsoft.com/office/officeart/2005/8/layout/process4"/>
    <dgm:cxn modelId="{B7E4754C-ADFF-4758-950C-F16D435AE9E7}" srcId="{2A7AC013-E4F5-40A2-A971-77D738C9F939}" destId="{5F0074A3-30D5-493A-88F2-A7D2406757E3}" srcOrd="1" destOrd="0" parTransId="{8A985A43-3303-4B55-8C65-AB03164CE4D9}" sibTransId="{E39FFCDF-B009-492B-B6CF-813DFD7F8214}"/>
    <dgm:cxn modelId="{31DE27B5-C072-4294-8BE7-095B1113095D}" type="presOf" srcId="{7BA42C9C-1D03-4DEB-8BCB-9E7DF97DD3E3}" destId="{41320EFE-82FB-4A36-9BBF-009777CCEAC7}" srcOrd="0" destOrd="0" presId="urn:microsoft.com/office/officeart/2005/8/layout/process4"/>
    <dgm:cxn modelId="{5E51C8CC-D2E1-4839-9F6D-155C4664DA13}" srcId="{2A7AC013-E4F5-40A2-A971-77D738C9F939}" destId="{7BA42C9C-1D03-4DEB-8BCB-9E7DF97DD3E3}" srcOrd="2" destOrd="0" parTransId="{FA7B14BD-E737-4F45-A91D-F089D6CEEDD6}" sibTransId="{CE7B05C3-4DEC-4A3B-801E-26E16DE8C5C6}"/>
    <dgm:cxn modelId="{773271F3-3BC0-4665-AD11-BA5913F46E09}" srcId="{2A7AC013-E4F5-40A2-A971-77D738C9F939}" destId="{70F25A55-9B0F-4182-833D-51760ED36BC4}" srcOrd="0" destOrd="0" parTransId="{A8A3CFAB-9E07-4025-827E-1E8691DA2F0F}" sibTransId="{371A3892-3559-45CD-95B0-F86C85BA6319}"/>
    <dgm:cxn modelId="{F9071008-AC43-4864-BF04-1B784B83443F}" type="presParOf" srcId="{4D8F8B0A-3A95-4663-8AB7-87D69B2A7D10}" destId="{CCE82DFE-5504-45BA-A65F-DA3A8C31C51D}" srcOrd="0" destOrd="0" presId="urn:microsoft.com/office/officeart/2005/8/layout/process4"/>
    <dgm:cxn modelId="{DB493532-AB55-4F8E-A8EB-4E12736EE9CD}" type="presParOf" srcId="{CCE82DFE-5504-45BA-A65F-DA3A8C31C51D}" destId="{41320EFE-82FB-4A36-9BBF-009777CCEAC7}" srcOrd="0" destOrd="0" presId="urn:microsoft.com/office/officeart/2005/8/layout/process4"/>
    <dgm:cxn modelId="{3A7D1B2A-46D5-4D00-AEF3-0A5F4DDD2568}" type="presParOf" srcId="{4D8F8B0A-3A95-4663-8AB7-87D69B2A7D10}" destId="{DCFAAC52-2328-4969-B07B-8B50A2EF49AC}" srcOrd="1" destOrd="0" presId="urn:microsoft.com/office/officeart/2005/8/layout/process4"/>
    <dgm:cxn modelId="{A59062A3-7600-47F1-9667-BB102A443A31}" type="presParOf" srcId="{4D8F8B0A-3A95-4663-8AB7-87D69B2A7D10}" destId="{35EB76C5-5FCD-4A23-B782-820822130528}" srcOrd="2" destOrd="0" presId="urn:microsoft.com/office/officeart/2005/8/layout/process4"/>
    <dgm:cxn modelId="{C1FDA0EC-2F9D-4C79-AB30-1E3C61BDC0A4}" type="presParOf" srcId="{35EB76C5-5FCD-4A23-B782-820822130528}" destId="{620D6576-7400-465B-A063-2D4BCDC1EB41}" srcOrd="0" destOrd="0" presId="urn:microsoft.com/office/officeart/2005/8/layout/process4"/>
    <dgm:cxn modelId="{EBF50286-F8DE-412C-A0B4-DBF3E893C72A}" type="presParOf" srcId="{4D8F8B0A-3A95-4663-8AB7-87D69B2A7D10}" destId="{B19D5788-E7B1-4D3D-A114-411C9690A584}" srcOrd="3" destOrd="0" presId="urn:microsoft.com/office/officeart/2005/8/layout/process4"/>
    <dgm:cxn modelId="{67B3353C-09E0-4A01-ADB5-D948BC525D8C}" type="presParOf" srcId="{4D8F8B0A-3A95-4663-8AB7-87D69B2A7D10}" destId="{BE9798AD-F257-4CF1-A8D9-88C434D2304A}" srcOrd="4" destOrd="0" presId="urn:microsoft.com/office/officeart/2005/8/layout/process4"/>
    <dgm:cxn modelId="{30D44C61-C0A4-4F27-9476-E4CC7EB356CC}" type="presParOf" srcId="{BE9798AD-F257-4CF1-A8D9-88C434D2304A}" destId="{7674A94B-7E2E-4935-ADAA-3DE287DEC92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C047EC-1F5F-4DEE-8F0F-6348C2E7B42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7D77449-A99A-4D16-BE42-E8E74CB2A33E}">
      <dgm:prSet/>
      <dgm:spPr/>
      <dgm:t>
        <a:bodyPr/>
        <a:lstStyle/>
        <a:p>
          <a:pPr>
            <a:defRPr cap="all"/>
          </a:pPr>
          <a:r>
            <a:rPr lang="en-GB" dirty="0"/>
            <a:t>Cash-intensive businesses</a:t>
          </a:r>
          <a:endParaRPr lang="en-US" dirty="0"/>
        </a:p>
      </dgm:t>
    </dgm:pt>
    <dgm:pt modelId="{CEBCD7D3-FD6B-4631-81F3-6DACD27B812D}" type="parTrans" cxnId="{B97203DF-461E-4624-AA47-3CC81D07A3D3}">
      <dgm:prSet/>
      <dgm:spPr/>
      <dgm:t>
        <a:bodyPr/>
        <a:lstStyle/>
        <a:p>
          <a:endParaRPr lang="en-US"/>
        </a:p>
      </dgm:t>
    </dgm:pt>
    <dgm:pt modelId="{3D4EAE20-C9B4-4406-8721-6309E8C99D38}" type="sibTrans" cxnId="{B97203DF-461E-4624-AA47-3CC81D07A3D3}">
      <dgm:prSet/>
      <dgm:spPr/>
      <dgm:t>
        <a:bodyPr/>
        <a:lstStyle/>
        <a:p>
          <a:endParaRPr lang="en-US"/>
        </a:p>
      </dgm:t>
    </dgm:pt>
    <dgm:pt modelId="{FD43E703-2562-45A5-9556-DF0FBB991566}">
      <dgm:prSet/>
      <dgm:spPr/>
      <dgm:t>
        <a:bodyPr/>
        <a:lstStyle/>
        <a:p>
          <a:pPr>
            <a:defRPr cap="all"/>
          </a:pPr>
          <a:r>
            <a:rPr lang="en-GB"/>
            <a:t>Real estate</a:t>
          </a:r>
          <a:endParaRPr lang="en-US"/>
        </a:p>
      </dgm:t>
    </dgm:pt>
    <dgm:pt modelId="{6ED585CF-8716-43A6-878C-DAC6760A2547}" type="parTrans" cxnId="{97B554FE-6D7C-4583-B627-185E6BB8C6A6}">
      <dgm:prSet/>
      <dgm:spPr/>
      <dgm:t>
        <a:bodyPr/>
        <a:lstStyle/>
        <a:p>
          <a:endParaRPr lang="en-US"/>
        </a:p>
      </dgm:t>
    </dgm:pt>
    <dgm:pt modelId="{C15C3DD0-B057-4C4D-A8B8-D24F9672499F}" type="sibTrans" cxnId="{97B554FE-6D7C-4583-B627-185E6BB8C6A6}">
      <dgm:prSet/>
      <dgm:spPr/>
      <dgm:t>
        <a:bodyPr/>
        <a:lstStyle/>
        <a:p>
          <a:endParaRPr lang="en-US"/>
        </a:p>
      </dgm:t>
    </dgm:pt>
    <dgm:pt modelId="{B1F5C88A-4202-4244-A24D-2C11938C3EDD}">
      <dgm:prSet/>
      <dgm:spPr/>
      <dgm:t>
        <a:bodyPr/>
        <a:lstStyle/>
        <a:p>
          <a:pPr>
            <a:defRPr cap="all"/>
          </a:pPr>
          <a:r>
            <a:rPr lang="en-GB"/>
            <a:t>Gambling / Lottery</a:t>
          </a:r>
          <a:endParaRPr lang="en-US"/>
        </a:p>
      </dgm:t>
    </dgm:pt>
    <dgm:pt modelId="{76590AE3-0742-42CC-AFDE-9281A5D06614}" type="parTrans" cxnId="{4E477AAC-E9B5-45D0-8884-A5D09C7BBD51}">
      <dgm:prSet/>
      <dgm:spPr/>
      <dgm:t>
        <a:bodyPr/>
        <a:lstStyle/>
        <a:p>
          <a:endParaRPr lang="en-US"/>
        </a:p>
      </dgm:t>
    </dgm:pt>
    <dgm:pt modelId="{4DED936C-4932-40C3-8041-FEFE62941672}" type="sibTrans" cxnId="{4E477AAC-E9B5-45D0-8884-A5D09C7BBD51}">
      <dgm:prSet/>
      <dgm:spPr/>
      <dgm:t>
        <a:bodyPr/>
        <a:lstStyle/>
        <a:p>
          <a:endParaRPr lang="en-US"/>
        </a:p>
      </dgm:t>
    </dgm:pt>
    <dgm:pt modelId="{4964F8E3-79C6-46C3-9336-D653A2B22432}">
      <dgm:prSet/>
      <dgm:spPr/>
      <dgm:t>
        <a:bodyPr/>
        <a:lstStyle/>
        <a:p>
          <a:pPr>
            <a:defRPr cap="all"/>
          </a:pPr>
          <a:r>
            <a:rPr lang="en-GB"/>
            <a:t>Trade-based money laundering</a:t>
          </a:r>
          <a:endParaRPr lang="en-US"/>
        </a:p>
      </dgm:t>
    </dgm:pt>
    <dgm:pt modelId="{5AC065C6-2632-4BAE-836C-A9291A19430F}" type="parTrans" cxnId="{BFA30552-F9D0-4649-92D2-B54BFBECCB30}">
      <dgm:prSet/>
      <dgm:spPr/>
      <dgm:t>
        <a:bodyPr/>
        <a:lstStyle/>
        <a:p>
          <a:endParaRPr lang="en-US"/>
        </a:p>
      </dgm:t>
    </dgm:pt>
    <dgm:pt modelId="{44E68AB9-18C1-4DE6-9E47-8492A62D080F}" type="sibTrans" cxnId="{BFA30552-F9D0-4649-92D2-B54BFBECCB30}">
      <dgm:prSet/>
      <dgm:spPr/>
      <dgm:t>
        <a:bodyPr/>
        <a:lstStyle/>
        <a:p>
          <a:endParaRPr lang="en-US"/>
        </a:p>
      </dgm:t>
    </dgm:pt>
    <dgm:pt modelId="{6529CCE0-941D-41E9-A4DC-688FC9B6E5C3}" type="pres">
      <dgm:prSet presAssocID="{DDC047EC-1F5F-4DEE-8F0F-6348C2E7B42A}" presName="root" presStyleCnt="0">
        <dgm:presLayoutVars>
          <dgm:dir/>
          <dgm:resizeHandles val="exact"/>
        </dgm:presLayoutVars>
      </dgm:prSet>
      <dgm:spPr/>
    </dgm:pt>
    <dgm:pt modelId="{267600CD-5AB4-45E9-BE19-DA544A7504E8}" type="pres">
      <dgm:prSet presAssocID="{C7D77449-A99A-4D16-BE42-E8E74CB2A33E}" presName="compNode" presStyleCnt="0"/>
      <dgm:spPr/>
    </dgm:pt>
    <dgm:pt modelId="{E113E8EE-D7E1-49EE-9D8D-CD72462FBCA6}" type="pres">
      <dgm:prSet presAssocID="{C7D77449-A99A-4D16-BE42-E8E74CB2A33E}" presName="iconBgRect" presStyleLbl="bgShp" presStyleIdx="0" presStyleCnt="4"/>
      <dgm:spPr/>
    </dgm:pt>
    <dgm:pt modelId="{D1334E89-6FAE-4664-BB87-40697CA0958C}" type="pres">
      <dgm:prSet presAssocID="{C7D77449-A99A-4D16-BE42-E8E74CB2A33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2D1B4E8A-B2B8-4C97-9807-E4222E019C2C}" type="pres">
      <dgm:prSet presAssocID="{C7D77449-A99A-4D16-BE42-E8E74CB2A33E}" presName="spaceRect" presStyleCnt="0"/>
      <dgm:spPr/>
    </dgm:pt>
    <dgm:pt modelId="{996586E7-D07E-4F45-9B4B-FAF4F5B49CFD}" type="pres">
      <dgm:prSet presAssocID="{C7D77449-A99A-4D16-BE42-E8E74CB2A33E}" presName="textRect" presStyleLbl="revTx" presStyleIdx="0" presStyleCnt="4">
        <dgm:presLayoutVars>
          <dgm:chMax val="1"/>
          <dgm:chPref val="1"/>
        </dgm:presLayoutVars>
      </dgm:prSet>
      <dgm:spPr/>
    </dgm:pt>
    <dgm:pt modelId="{B5F1211A-F3EF-4111-A8E7-BA8EB24E8B4B}" type="pres">
      <dgm:prSet presAssocID="{3D4EAE20-C9B4-4406-8721-6309E8C99D38}" presName="sibTrans" presStyleCnt="0"/>
      <dgm:spPr/>
    </dgm:pt>
    <dgm:pt modelId="{188C0824-E4F5-486C-86C2-2094BE2BEE23}" type="pres">
      <dgm:prSet presAssocID="{FD43E703-2562-45A5-9556-DF0FBB991566}" presName="compNode" presStyleCnt="0"/>
      <dgm:spPr/>
    </dgm:pt>
    <dgm:pt modelId="{0B876E8A-8191-4025-AE38-353FA8FD03A6}" type="pres">
      <dgm:prSet presAssocID="{FD43E703-2562-45A5-9556-DF0FBB991566}" presName="iconBgRect" presStyleLbl="bgShp" presStyleIdx="1" presStyleCnt="4"/>
      <dgm:spPr/>
    </dgm:pt>
    <dgm:pt modelId="{C5F83E1A-A008-467A-955D-B81BBBFA0F46}" type="pres">
      <dgm:prSet presAssocID="{FD43E703-2562-45A5-9556-DF0FBB9915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337C2ACB-A4CE-48AD-9E0A-528B91062983}" type="pres">
      <dgm:prSet presAssocID="{FD43E703-2562-45A5-9556-DF0FBB991566}" presName="spaceRect" presStyleCnt="0"/>
      <dgm:spPr/>
    </dgm:pt>
    <dgm:pt modelId="{C9C9BAEA-DB56-4EA4-8513-E3A068102AA0}" type="pres">
      <dgm:prSet presAssocID="{FD43E703-2562-45A5-9556-DF0FBB991566}" presName="textRect" presStyleLbl="revTx" presStyleIdx="1" presStyleCnt="4">
        <dgm:presLayoutVars>
          <dgm:chMax val="1"/>
          <dgm:chPref val="1"/>
        </dgm:presLayoutVars>
      </dgm:prSet>
      <dgm:spPr/>
    </dgm:pt>
    <dgm:pt modelId="{8DCA8765-E51D-488E-943C-1CDB57E4F17E}" type="pres">
      <dgm:prSet presAssocID="{C15C3DD0-B057-4C4D-A8B8-D24F9672499F}" presName="sibTrans" presStyleCnt="0"/>
      <dgm:spPr/>
    </dgm:pt>
    <dgm:pt modelId="{D31F16C2-6E39-4B62-8846-19B686246DB0}" type="pres">
      <dgm:prSet presAssocID="{B1F5C88A-4202-4244-A24D-2C11938C3EDD}" presName="compNode" presStyleCnt="0"/>
      <dgm:spPr/>
    </dgm:pt>
    <dgm:pt modelId="{92AE2D08-73CF-4BAF-934C-7089F2D72AF4}" type="pres">
      <dgm:prSet presAssocID="{B1F5C88A-4202-4244-A24D-2C11938C3EDD}" presName="iconBgRect" presStyleLbl="bgShp" presStyleIdx="2" presStyleCnt="4"/>
      <dgm:spPr/>
    </dgm:pt>
    <dgm:pt modelId="{DD4F12B0-7280-46E5-A3FB-265EEECA8A95}" type="pres">
      <dgm:prSet presAssocID="{B1F5C88A-4202-4244-A24D-2C11938C3E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ing Cards"/>
        </a:ext>
      </dgm:extLst>
    </dgm:pt>
    <dgm:pt modelId="{694B60C6-5AF7-4F4F-9D1A-27DB79CB61F9}" type="pres">
      <dgm:prSet presAssocID="{B1F5C88A-4202-4244-A24D-2C11938C3EDD}" presName="spaceRect" presStyleCnt="0"/>
      <dgm:spPr/>
    </dgm:pt>
    <dgm:pt modelId="{43D2B0F8-23E3-4827-A25B-6F8FF5608332}" type="pres">
      <dgm:prSet presAssocID="{B1F5C88A-4202-4244-A24D-2C11938C3EDD}" presName="textRect" presStyleLbl="revTx" presStyleIdx="2" presStyleCnt="4">
        <dgm:presLayoutVars>
          <dgm:chMax val="1"/>
          <dgm:chPref val="1"/>
        </dgm:presLayoutVars>
      </dgm:prSet>
      <dgm:spPr/>
    </dgm:pt>
    <dgm:pt modelId="{C98DCF59-D66C-4826-82A4-7F83F377ECE3}" type="pres">
      <dgm:prSet presAssocID="{4DED936C-4932-40C3-8041-FEFE62941672}" presName="sibTrans" presStyleCnt="0"/>
      <dgm:spPr/>
    </dgm:pt>
    <dgm:pt modelId="{6EB1CC17-192F-45C1-9859-B6260CB64B1E}" type="pres">
      <dgm:prSet presAssocID="{4964F8E3-79C6-46C3-9336-D653A2B22432}" presName="compNode" presStyleCnt="0"/>
      <dgm:spPr/>
    </dgm:pt>
    <dgm:pt modelId="{1465EB6B-DC87-4C01-A82D-4252607CB336}" type="pres">
      <dgm:prSet presAssocID="{4964F8E3-79C6-46C3-9336-D653A2B22432}" presName="iconBgRect" presStyleLbl="bgShp" presStyleIdx="3" presStyleCnt="4"/>
      <dgm:spPr/>
    </dgm:pt>
    <dgm:pt modelId="{DA412BA5-149E-45E4-A5C9-24E1D01157C4}" type="pres">
      <dgm:prSet presAssocID="{4964F8E3-79C6-46C3-9336-D653A2B224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ber"/>
        </a:ext>
      </dgm:extLst>
    </dgm:pt>
    <dgm:pt modelId="{81C1A8C3-54C4-4FDF-A88A-45E9B0D84179}" type="pres">
      <dgm:prSet presAssocID="{4964F8E3-79C6-46C3-9336-D653A2B22432}" presName="spaceRect" presStyleCnt="0"/>
      <dgm:spPr/>
    </dgm:pt>
    <dgm:pt modelId="{6777D57D-525A-4042-B6BF-E37851E77CD0}" type="pres">
      <dgm:prSet presAssocID="{4964F8E3-79C6-46C3-9336-D653A2B22432}" presName="textRect" presStyleLbl="revTx" presStyleIdx="3" presStyleCnt="4">
        <dgm:presLayoutVars>
          <dgm:chMax val="1"/>
          <dgm:chPref val="1"/>
        </dgm:presLayoutVars>
      </dgm:prSet>
      <dgm:spPr/>
    </dgm:pt>
  </dgm:ptLst>
  <dgm:cxnLst>
    <dgm:cxn modelId="{BA4EC432-62C9-44EE-BB37-D51CA565FD64}" type="presOf" srcId="{FD43E703-2562-45A5-9556-DF0FBB991566}" destId="{C9C9BAEA-DB56-4EA4-8513-E3A068102AA0}" srcOrd="0" destOrd="0" presId="urn:microsoft.com/office/officeart/2018/5/layout/IconCircleLabelList"/>
    <dgm:cxn modelId="{BFA30552-F9D0-4649-92D2-B54BFBECCB30}" srcId="{DDC047EC-1F5F-4DEE-8F0F-6348C2E7B42A}" destId="{4964F8E3-79C6-46C3-9336-D653A2B22432}" srcOrd="3" destOrd="0" parTransId="{5AC065C6-2632-4BAE-836C-A9291A19430F}" sibTransId="{44E68AB9-18C1-4DE6-9E47-8492A62D080F}"/>
    <dgm:cxn modelId="{F56DC7A9-A62E-45FD-9B27-A339430C515F}" type="presOf" srcId="{DDC047EC-1F5F-4DEE-8F0F-6348C2E7B42A}" destId="{6529CCE0-941D-41E9-A4DC-688FC9B6E5C3}" srcOrd="0" destOrd="0" presId="urn:microsoft.com/office/officeart/2018/5/layout/IconCircleLabelList"/>
    <dgm:cxn modelId="{4E477AAC-E9B5-45D0-8884-A5D09C7BBD51}" srcId="{DDC047EC-1F5F-4DEE-8F0F-6348C2E7B42A}" destId="{B1F5C88A-4202-4244-A24D-2C11938C3EDD}" srcOrd="2" destOrd="0" parTransId="{76590AE3-0742-42CC-AFDE-9281A5D06614}" sibTransId="{4DED936C-4932-40C3-8041-FEFE62941672}"/>
    <dgm:cxn modelId="{B97203DF-461E-4624-AA47-3CC81D07A3D3}" srcId="{DDC047EC-1F5F-4DEE-8F0F-6348C2E7B42A}" destId="{C7D77449-A99A-4D16-BE42-E8E74CB2A33E}" srcOrd="0" destOrd="0" parTransId="{CEBCD7D3-FD6B-4631-81F3-6DACD27B812D}" sibTransId="{3D4EAE20-C9B4-4406-8721-6309E8C99D38}"/>
    <dgm:cxn modelId="{98AB79E0-9111-447D-A1F9-9D4E621B14A8}" type="presOf" srcId="{4964F8E3-79C6-46C3-9336-D653A2B22432}" destId="{6777D57D-525A-4042-B6BF-E37851E77CD0}" srcOrd="0" destOrd="0" presId="urn:microsoft.com/office/officeart/2018/5/layout/IconCircleLabelList"/>
    <dgm:cxn modelId="{F3E1F2E9-57EA-4CEB-A517-CD19FC9A110F}" type="presOf" srcId="{C7D77449-A99A-4D16-BE42-E8E74CB2A33E}" destId="{996586E7-D07E-4F45-9B4B-FAF4F5B49CFD}" srcOrd="0" destOrd="0" presId="urn:microsoft.com/office/officeart/2018/5/layout/IconCircleLabelList"/>
    <dgm:cxn modelId="{5F3A97EA-60DB-4F30-A432-E45CAFD7DDC6}" type="presOf" srcId="{B1F5C88A-4202-4244-A24D-2C11938C3EDD}" destId="{43D2B0F8-23E3-4827-A25B-6F8FF5608332}" srcOrd="0" destOrd="0" presId="urn:microsoft.com/office/officeart/2018/5/layout/IconCircleLabelList"/>
    <dgm:cxn modelId="{97B554FE-6D7C-4583-B627-185E6BB8C6A6}" srcId="{DDC047EC-1F5F-4DEE-8F0F-6348C2E7B42A}" destId="{FD43E703-2562-45A5-9556-DF0FBB991566}" srcOrd="1" destOrd="0" parTransId="{6ED585CF-8716-43A6-878C-DAC6760A2547}" sibTransId="{C15C3DD0-B057-4C4D-A8B8-D24F9672499F}"/>
    <dgm:cxn modelId="{901DA2B7-F208-4C84-9642-A25C43F4408F}" type="presParOf" srcId="{6529CCE0-941D-41E9-A4DC-688FC9B6E5C3}" destId="{267600CD-5AB4-45E9-BE19-DA544A7504E8}" srcOrd="0" destOrd="0" presId="urn:microsoft.com/office/officeart/2018/5/layout/IconCircleLabelList"/>
    <dgm:cxn modelId="{CD07EA3F-326A-4141-8A01-3C57CC3BC2BB}" type="presParOf" srcId="{267600CD-5AB4-45E9-BE19-DA544A7504E8}" destId="{E113E8EE-D7E1-49EE-9D8D-CD72462FBCA6}" srcOrd="0" destOrd="0" presId="urn:microsoft.com/office/officeart/2018/5/layout/IconCircleLabelList"/>
    <dgm:cxn modelId="{2D81A6A8-1081-4657-B8D6-5A5DE4668A37}" type="presParOf" srcId="{267600CD-5AB4-45E9-BE19-DA544A7504E8}" destId="{D1334E89-6FAE-4664-BB87-40697CA0958C}" srcOrd="1" destOrd="0" presId="urn:microsoft.com/office/officeart/2018/5/layout/IconCircleLabelList"/>
    <dgm:cxn modelId="{A7D9F51D-0A51-4877-9422-79BF1ED80192}" type="presParOf" srcId="{267600CD-5AB4-45E9-BE19-DA544A7504E8}" destId="{2D1B4E8A-B2B8-4C97-9807-E4222E019C2C}" srcOrd="2" destOrd="0" presId="urn:microsoft.com/office/officeart/2018/5/layout/IconCircleLabelList"/>
    <dgm:cxn modelId="{04AE51D3-2CC5-4DB4-B82E-069F2499017E}" type="presParOf" srcId="{267600CD-5AB4-45E9-BE19-DA544A7504E8}" destId="{996586E7-D07E-4F45-9B4B-FAF4F5B49CFD}" srcOrd="3" destOrd="0" presId="urn:microsoft.com/office/officeart/2018/5/layout/IconCircleLabelList"/>
    <dgm:cxn modelId="{9E58AF50-F8A7-45B9-8037-421CDF63C531}" type="presParOf" srcId="{6529CCE0-941D-41E9-A4DC-688FC9B6E5C3}" destId="{B5F1211A-F3EF-4111-A8E7-BA8EB24E8B4B}" srcOrd="1" destOrd="0" presId="urn:microsoft.com/office/officeart/2018/5/layout/IconCircleLabelList"/>
    <dgm:cxn modelId="{EF21C7C7-E74F-4429-859B-912B93194B03}" type="presParOf" srcId="{6529CCE0-941D-41E9-A4DC-688FC9B6E5C3}" destId="{188C0824-E4F5-486C-86C2-2094BE2BEE23}" srcOrd="2" destOrd="0" presId="urn:microsoft.com/office/officeart/2018/5/layout/IconCircleLabelList"/>
    <dgm:cxn modelId="{CAF06323-6F2A-4092-99E9-75857CA7AB03}" type="presParOf" srcId="{188C0824-E4F5-486C-86C2-2094BE2BEE23}" destId="{0B876E8A-8191-4025-AE38-353FA8FD03A6}" srcOrd="0" destOrd="0" presId="urn:microsoft.com/office/officeart/2018/5/layout/IconCircleLabelList"/>
    <dgm:cxn modelId="{9DF5FB7C-278E-46EC-9337-991FD11A7441}" type="presParOf" srcId="{188C0824-E4F5-486C-86C2-2094BE2BEE23}" destId="{C5F83E1A-A008-467A-955D-B81BBBFA0F46}" srcOrd="1" destOrd="0" presId="urn:microsoft.com/office/officeart/2018/5/layout/IconCircleLabelList"/>
    <dgm:cxn modelId="{A114C87A-FFA7-4897-8480-ACB73E142839}" type="presParOf" srcId="{188C0824-E4F5-486C-86C2-2094BE2BEE23}" destId="{337C2ACB-A4CE-48AD-9E0A-528B91062983}" srcOrd="2" destOrd="0" presId="urn:microsoft.com/office/officeart/2018/5/layout/IconCircleLabelList"/>
    <dgm:cxn modelId="{2E67294C-7062-4BBF-A3ED-60D4D0B2B8F0}" type="presParOf" srcId="{188C0824-E4F5-486C-86C2-2094BE2BEE23}" destId="{C9C9BAEA-DB56-4EA4-8513-E3A068102AA0}" srcOrd="3" destOrd="0" presId="urn:microsoft.com/office/officeart/2018/5/layout/IconCircleLabelList"/>
    <dgm:cxn modelId="{D1057735-93B3-4002-BF93-0A98953F0D99}" type="presParOf" srcId="{6529CCE0-941D-41E9-A4DC-688FC9B6E5C3}" destId="{8DCA8765-E51D-488E-943C-1CDB57E4F17E}" srcOrd="3" destOrd="0" presId="urn:microsoft.com/office/officeart/2018/5/layout/IconCircleLabelList"/>
    <dgm:cxn modelId="{8EFEA68E-246A-4D5D-9B95-6B5CE9025B05}" type="presParOf" srcId="{6529CCE0-941D-41E9-A4DC-688FC9B6E5C3}" destId="{D31F16C2-6E39-4B62-8846-19B686246DB0}" srcOrd="4" destOrd="0" presId="urn:microsoft.com/office/officeart/2018/5/layout/IconCircleLabelList"/>
    <dgm:cxn modelId="{61C41C10-1423-4BC5-9A70-08963FEC31A9}" type="presParOf" srcId="{D31F16C2-6E39-4B62-8846-19B686246DB0}" destId="{92AE2D08-73CF-4BAF-934C-7089F2D72AF4}" srcOrd="0" destOrd="0" presId="urn:microsoft.com/office/officeart/2018/5/layout/IconCircleLabelList"/>
    <dgm:cxn modelId="{0015FD8E-7B4B-48C1-BB89-4E3FDA587C98}" type="presParOf" srcId="{D31F16C2-6E39-4B62-8846-19B686246DB0}" destId="{DD4F12B0-7280-46E5-A3FB-265EEECA8A95}" srcOrd="1" destOrd="0" presId="urn:microsoft.com/office/officeart/2018/5/layout/IconCircleLabelList"/>
    <dgm:cxn modelId="{60D882A2-EF56-43B2-AA3C-AE1693DF9D48}" type="presParOf" srcId="{D31F16C2-6E39-4B62-8846-19B686246DB0}" destId="{694B60C6-5AF7-4F4F-9D1A-27DB79CB61F9}" srcOrd="2" destOrd="0" presId="urn:microsoft.com/office/officeart/2018/5/layout/IconCircleLabelList"/>
    <dgm:cxn modelId="{4793519C-C9DE-43C8-89A1-CB9CA2B06FDD}" type="presParOf" srcId="{D31F16C2-6E39-4B62-8846-19B686246DB0}" destId="{43D2B0F8-23E3-4827-A25B-6F8FF5608332}" srcOrd="3" destOrd="0" presId="urn:microsoft.com/office/officeart/2018/5/layout/IconCircleLabelList"/>
    <dgm:cxn modelId="{AADB384D-6705-428C-9BF8-566983D8B4D3}" type="presParOf" srcId="{6529CCE0-941D-41E9-A4DC-688FC9B6E5C3}" destId="{C98DCF59-D66C-4826-82A4-7F83F377ECE3}" srcOrd="5" destOrd="0" presId="urn:microsoft.com/office/officeart/2018/5/layout/IconCircleLabelList"/>
    <dgm:cxn modelId="{A4B5B534-1B76-4619-BA98-6D0D03E69574}" type="presParOf" srcId="{6529CCE0-941D-41E9-A4DC-688FC9B6E5C3}" destId="{6EB1CC17-192F-45C1-9859-B6260CB64B1E}" srcOrd="6" destOrd="0" presId="urn:microsoft.com/office/officeart/2018/5/layout/IconCircleLabelList"/>
    <dgm:cxn modelId="{18815897-D4AA-42CC-84FC-2FDFB3CCBCCA}" type="presParOf" srcId="{6EB1CC17-192F-45C1-9859-B6260CB64B1E}" destId="{1465EB6B-DC87-4C01-A82D-4252607CB336}" srcOrd="0" destOrd="0" presId="urn:microsoft.com/office/officeart/2018/5/layout/IconCircleLabelList"/>
    <dgm:cxn modelId="{92D1B720-67CE-49C3-AF7B-A6E0D6B5AAC6}" type="presParOf" srcId="{6EB1CC17-192F-45C1-9859-B6260CB64B1E}" destId="{DA412BA5-149E-45E4-A5C9-24E1D01157C4}" srcOrd="1" destOrd="0" presId="urn:microsoft.com/office/officeart/2018/5/layout/IconCircleLabelList"/>
    <dgm:cxn modelId="{1D9F43F1-3A56-4B88-ABEC-5088F845D573}" type="presParOf" srcId="{6EB1CC17-192F-45C1-9859-B6260CB64B1E}" destId="{81C1A8C3-54C4-4FDF-A88A-45E9B0D84179}" srcOrd="2" destOrd="0" presId="urn:microsoft.com/office/officeart/2018/5/layout/IconCircleLabelList"/>
    <dgm:cxn modelId="{704D91CA-CBFA-4BC3-A83F-F910E1DC198F}" type="presParOf" srcId="{6EB1CC17-192F-45C1-9859-B6260CB64B1E}" destId="{6777D57D-525A-4042-B6BF-E37851E77CD0}"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821BD9-2C63-4BFA-8AEA-F4F6F608AA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D0B4FCF-3138-4357-9BBD-E8E0FF2C19B6}">
      <dgm:prSet phldrT="[Text]"/>
      <dgm:spPr/>
      <dgm:t>
        <a:bodyPr/>
        <a:lstStyle/>
        <a:p>
          <a:r>
            <a:rPr lang="en-GB" dirty="0"/>
            <a:t>Policy departments</a:t>
          </a:r>
          <a:endParaRPr lang="en-US" dirty="0"/>
        </a:p>
      </dgm:t>
    </dgm:pt>
    <dgm:pt modelId="{D250267C-4272-4059-999E-9BC9E6DEE49A}" type="parTrans" cxnId="{324CB0D3-566E-4BAC-A6E8-53C5FC9500F5}">
      <dgm:prSet/>
      <dgm:spPr/>
      <dgm:t>
        <a:bodyPr/>
        <a:lstStyle/>
        <a:p>
          <a:endParaRPr lang="en-US"/>
        </a:p>
      </dgm:t>
    </dgm:pt>
    <dgm:pt modelId="{65E18277-F433-4D40-AE85-CD2E69942562}" type="sibTrans" cxnId="{324CB0D3-566E-4BAC-A6E8-53C5FC9500F5}">
      <dgm:prSet/>
      <dgm:spPr/>
      <dgm:t>
        <a:bodyPr/>
        <a:lstStyle/>
        <a:p>
          <a:endParaRPr lang="en-US"/>
        </a:p>
      </dgm:t>
    </dgm:pt>
    <dgm:pt modelId="{054EFF73-2407-43AA-B918-CF601ADCB626}">
      <dgm:prSet phldrT="[Text]" custT="1"/>
      <dgm:spPr/>
      <dgm:t>
        <a:bodyPr/>
        <a:lstStyle/>
        <a:p>
          <a:r>
            <a:rPr lang="en-GB" sz="1400" dirty="0"/>
            <a:t>Finance Ministry</a:t>
          </a:r>
          <a:endParaRPr lang="en-US" sz="1400" dirty="0"/>
        </a:p>
      </dgm:t>
    </dgm:pt>
    <dgm:pt modelId="{C5EE001C-D014-483E-A4C9-DBFD61F4FDE3}" type="parTrans" cxnId="{9047D133-DFBD-45F3-95A8-FA9DDB402EB7}">
      <dgm:prSet/>
      <dgm:spPr/>
      <dgm:t>
        <a:bodyPr/>
        <a:lstStyle/>
        <a:p>
          <a:endParaRPr lang="en-US"/>
        </a:p>
      </dgm:t>
    </dgm:pt>
    <dgm:pt modelId="{371CE16B-B481-4173-8E96-E1B441A4861D}" type="sibTrans" cxnId="{9047D133-DFBD-45F3-95A8-FA9DDB402EB7}">
      <dgm:prSet/>
      <dgm:spPr/>
      <dgm:t>
        <a:bodyPr/>
        <a:lstStyle/>
        <a:p>
          <a:endParaRPr lang="en-US"/>
        </a:p>
      </dgm:t>
    </dgm:pt>
    <dgm:pt modelId="{D7E5C8EE-1D12-4E76-82C7-46CD32BEE16E}">
      <dgm:prSet phldrT="[Text]"/>
      <dgm:spPr/>
      <dgm:t>
        <a:bodyPr/>
        <a:lstStyle/>
        <a:p>
          <a:r>
            <a:rPr lang="en-GB" dirty="0"/>
            <a:t>Operational agencies</a:t>
          </a:r>
          <a:endParaRPr lang="en-US" dirty="0"/>
        </a:p>
      </dgm:t>
    </dgm:pt>
    <dgm:pt modelId="{C50782FB-21B8-4209-832B-4989503DD10C}" type="parTrans" cxnId="{8B9FEE5A-D469-40CB-A744-FD237CDA8965}">
      <dgm:prSet/>
      <dgm:spPr/>
      <dgm:t>
        <a:bodyPr/>
        <a:lstStyle/>
        <a:p>
          <a:endParaRPr lang="en-US"/>
        </a:p>
      </dgm:t>
    </dgm:pt>
    <dgm:pt modelId="{2DF88A05-7ACD-4521-853C-821D90A2A1B3}" type="sibTrans" cxnId="{8B9FEE5A-D469-40CB-A744-FD237CDA8965}">
      <dgm:prSet/>
      <dgm:spPr/>
      <dgm:t>
        <a:bodyPr/>
        <a:lstStyle/>
        <a:p>
          <a:endParaRPr lang="en-US"/>
        </a:p>
      </dgm:t>
    </dgm:pt>
    <dgm:pt modelId="{63697B98-8374-4789-9274-038BFAA7C0BA}">
      <dgm:prSet phldrT="[Text]" custT="1"/>
      <dgm:spPr/>
      <dgm:t>
        <a:bodyPr/>
        <a:lstStyle/>
        <a:p>
          <a:r>
            <a:rPr lang="en-GB" sz="1400" dirty="0"/>
            <a:t>Tax administration / Customs</a:t>
          </a:r>
          <a:endParaRPr lang="en-US" sz="1400" dirty="0"/>
        </a:p>
      </dgm:t>
    </dgm:pt>
    <dgm:pt modelId="{36ED1A8A-B243-4455-B019-767759CBF022}" type="parTrans" cxnId="{3691F92F-F834-4F1C-AFC5-A07F57BB30A0}">
      <dgm:prSet/>
      <dgm:spPr/>
      <dgm:t>
        <a:bodyPr/>
        <a:lstStyle/>
        <a:p>
          <a:endParaRPr lang="en-US"/>
        </a:p>
      </dgm:t>
    </dgm:pt>
    <dgm:pt modelId="{A89DA201-6024-492D-927B-E8DF3E56A557}" type="sibTrans" cxnId="{3691F92F-F834-4F1C-AFC5-A07F57BB30A0}">
      <dgm:prSet/>
      <dgm:spPr/>
      <dgm:t>
        <a:bodyPr/>
        <a:lstStyle/>
        <a:p>
          <a:endParaRPr lang="en-US"/>
        </a:p>
      </dgm:t>
    </dgm:pt>
    <dgm:pt modelId="{878534B0-B1AA-494D-8E6F-3E98FA4E74D0}">
      <dgm:prSet phldrT="[Text]"/>
      <dgm:spPr/>
      <dgm:t>
        <a:bodyPr/>
        <a:lstStyle/>
        <a:p>
          <a:r>
            <a:rPr lang="en-GB" dirty="0"/>
            <a:t>Private sector</a:t>
          </a:r>
          <a:endParaRPr lang="en-US" dirty="0"/>
        </a:p>
      </dgm:t>
    </dgm:pt>
    <dgm:pt modelId="{421DBCD3-2A6E-4C43-BFA0-A536A782337B}" type="parTrans" cxnId="{F60845E6-D05E-4F32-8B11-EE4F25897985}">
      <dgm:prSet/>
      <dgm:spPr/>
      <dgm:t>
        <a:bodyPr/>
        <a:lstStyle/>
        <a:p>
          <a:endParaRPr lang="en-US"/>
        </a:p>
      </dgm:t>
    </dgm:pt>
    <dgm:pt modelId="{A91203EC-B69C-4D3B-846D-B7F84E51019F}" type="sibTrans" cxnId="{F60845E6-D05E-4F32-8B11-EE4F25897985}">
      <dgm:prSet/>
      <dgm:spPr/>
      <dgm:t>
        <a:bodyPr/>
        <a:lstStyle/>
        <a:p>
          <a:endParaRPr lang="en-US"/>
        </a:p>
      </dgm:t>
    </dgm:pt>
    <dgm:pt modelId="{BCA2CB19-965F-4C92-9B62-822170B8C7DB}">
      <dgm:prSet phldrT="[Text]" custT="1"/>
      <dgm:spPr/>
      <dgm:t>
        <a:bodyPr/>
        <a:lstStyle/>
        <a:p>
          <a:r>
            <a:rPr lang="en-GB" sz="1400" dirty="0"/>
            <a:t>Companies</a:t>
          </a:r>
          <a:endParaRPr lang="en-US" sz="1400" dirty="0"/>
        </a:p>
      </dgm:t>
    </dgm:pt>
    <dgm:pt modelId="{387B2794-C2AF-4CF1-8E3D-169F00C804E1}" type="parTrans" cxnId="{75710401-1105-4A0E-917F-5B56B29A69BB}">
      <dgm:prSet/>
      <dgm:spPr/>
      <dgm:t>
        <a:bodyPr/>
        <a:lstStyle/>
        <a:p>
          <a:endParaRPr lang="en-US"/>
        </a:p>
      </dgm:t>
    </dgm:pt>
    <dgm:pt modelId="{D7631FFC-E5C4-4E57-AB8D-9035C07F368C}" type="sibTrans" cxnId="{75710401-1105-4A0E-917F-5B56B29A69BB}">
      <dgm:prSet/>
      <dgm:spPr/>
      <dgm:t>
        <a:bodyPr/>
        <a:lstStyle/>
        <a:p>
          <a:endParaRPr lang="en-US"/>
        </a:p>
      </dgm:t>
    </dgm:pt>
    <dgm:pt modelId="{0E9FBEF8-B09A-420F-92CE-9AD4B9CB4963}">
      <dgm:prSet phldrT="[Text]" custT="1"/>
      <dgm:spPr/>
      <dgm:t>
        <a:bodyPr/>
        <a:lstStyle/>
        <a:p>
          <a:r>
            <a:rPr lang="en-GB" sz="1400" dirty="0"/>
            <a:t>Central Bank</a:t>
          </a:r>
          <a:endParaRPr lang="en-US" sz="1400" dirty="0"/>
        </a:p>
      </dgm:t>
    </dgm:pt>
    <dgm:pt modelId="{BA9BD5EC-DE96-4A4D-8520-7A77C47D70A3}" type="parTrans" cxnId="{A52A8E65-308A-49CA-BB35-F2FD73CE6024}">
      <dgm:prSet/>
      <dgm:spPr/>
    </dgm:pt>
    <dgm:pt modelId="{990C32F7-2E6D-4AD3-8CD9-D322E4A67C16}" type="sibTrans" cxnId="{A52A8E65-308A-49CA-BB35-F2FD73CE6024}">
      <dgm:prSet/>
      <dgm:spPr/>
    </dgm:pt>
    <dgm:pt modelId="{7BEC9DED-BE1D-438E-A5B2-489F3EC36783}">
      <dgm:prSet phldrT="[Text]" custT="1"/>
      <dgm:spPr/>
      <dgm:t>
        <a:bodyPr/>
        <a:lstStyle/>
        <a:p>
          <a:r>
            <a:rPr lang="en-GB" sz="1400" dirty="0"/>
            <a:t>Justice Ministry</a:t>
          </a:r>
          <a:endParaRPr lang="en-US" sz="1400" dirty="0"/>
        </a:p>
      </dgm:t>
    </dgm:pt>
    <dgm:pt modelId="{6109746B-90BA-4A47-8824-70C1CE3585AC}" type="parTrans" cxnId="{B1EE4851-51F4-4CEF-B274-425798DDCCA3}">
      <dgm:prSet/>
      <dgm:spPr/>
    </dgm:pt>
    <dgm:pt modelId="{5A70A99E-E44F-4283-A05A-67EBB9D08D27}" type="sibTrans" cxnId="{B1EE4851-51F4-4CEF-B274-425798DDCCA3}">
      <dgm:prSet/>
      <dgm:spPr/>
    </dgm:pt>
    <dgm:pt modelId="{16F5FB28-6416-48F5-B64C-0AB122852E44}">
      <dgm:prSet phldrT="[Text]" custT="1"/>
      <dgm:spPr/>
      <dgm:t>
        <a:bodyPr/>
        <a:lstStyle/>
        <a:p>
          <a:r>
            <a:rPr lang="en-GB" sz="1400" dirty="0"/>
            <a:t>Foreign Ministry</a:t>
          </a:r>
          <a:endParaRPr lang="en-US" sz="1400" dirty="0"/>
        </a:p>
      </dgm:t>
    </dgm:pt>
    <dgm:pt modelId="{08EF8F04-3FC9-4D5D-AB31-BC61DCE7A1AA}" type="parTrans" cxnId="{3F77BC89-4892-48BA-8C1D-D31023781442}">
      <dgm:prSet/>
      <dgm:spPr/>
    </dgm:pt>
    <dgm:pt modelId="{9979EDC2-556E-46FB-BBCF-A8819F29ACEC}" type="sibTrans" cxnId="{3F77BC89-4892-48BA-8C1D-D31023781442}">
      <dgm:prSet/>
      <dgm:spPr/>
    </dgm:pt>
    <dgm:pt modelId="{E8BDEFAB-BA0F-4D4C-9700-596B322CBDA2}">
      <dgm:prSet phldrT="[Text]" custT="1"/>
      <dgm:spPr/>
      <dgm:t>
        <a:bodyPr/>
        <a:lstStyle/>
        <a:p>
          <a:r>
            <a:rPr lang="en-GB" sz="1400" dirty="0"/>
            <a:t>FIU</a:t>
          </a:r>
          <a:endParaRPr lang="en-US" sz="1400" dirty="0"/>
        </a:p>
      </dgm:t>
    </dgm:pt>
    <dgm:pt modelId="{A3101752-0700-44B9-A3FC-20815E155D73}" type="parTrans" cxnId="{20DA0D8B-A896-4BCA-9FAB-361DC622DE02}">
      <dgm:prSet/>
      <dgm:spPr/>
    </dgm:pt>
    <dgm:pt modelId="{60884D2A-CB11-4FAF-984A-60D041135A4D}" type="sibTrans" cxnId="{20DA0D8B-A896-4BCA-9FAB-361DC622DE02}">
      <dgm:prSet/>
      <dgm:spPr/>
    </dgm:pt>
    <dgm:pt modelId="{67E462B6-7570-444F-8DF8-B5A9F173A7E6}">
      <dgm:prSet phldrT="[Text]" custT="1"/>
      <dgm:spPr/>
      <dgm:t>
        <a:bodyPr/>
        <a:lstStyle/>
        <a:p>
          <a:r>
            <a:rPr lang="en-GB" sz="1400" dirty="0"/>
            <a:t>Police / Public Prosecutor</a:t>
          </a:r>
          <a:endParaRPr lang="en-US" sz="1400" dirty="0"/>
        </a:p>
      </dgm:t>
    </dgm:pt>
    <dgm:pt modelId="{2B2F33BD-B5A2-46F3-AD13-23E71B3A3D78}" type="parTrans" cxnId="{AA759C9B-B36F-4E15-AEAF-E0A24B0E601B}">
      <dgm:prSet/>
      <dgm:spPr/>
    </dgm:pt>
    <dgm:pt modelId="{DC6DAE85-71C1-4C3A-A432-854A23780759}" type="sibTrans" cxnId="{AA759C9B-B36F-4E15-AEAF-E0A24B0E601B}">
      <dgm:prSet/>
      <dgm:spPr/>
    </dgm:pt>
    <dgm:pt modelId="{813C6144-A017-43BB-911D-5C31D5E7EF7F}">
      <dgm:prSet phldrT="[Text]" custT="1"/>
      <dgm:spPr/>
      <dgm:t>
        <a:bodyPr/>
        <a:lstStyle/>
        <a:p>
          <a:r>
            <a:rPr lang="en-GB" sz="1400" dirty="0"/>
            <a:t>Financial Supervisor</a:t>
          </a:r>
          <a:endParaRPr lang="en-US" sz="1400" dirty="0"/>
        </a:p>
      </dgm:t>
    </dgm:pt>
    <dgm:pt modelId="{40A74F5B-2995-4AE2-9BE8-2ACF08F9C4F5}" type="parTrans" cxnId="{C2B081E9-0439-4C76-B989-F5C44B319559}">
      <dgm:prSet/>
      <dgm:spPr/>
    </dgm:pt>
    <dgm:pt modelId="{740A099C-6C99-412C-A6AA-777E0D775965}" type="sibTrans" cxnId="{C2B081E9-0439-4C76-B989-F5C44B319559}">
      <dgm:prSet/>
      <dgm:spPr/>
    </dgm:pt>
    <dgm:pt modelId="{62D660C1-9C49-4AD8-8BD0-B76AB54C5E90}">
      <dgm:prSet phldrT="[Text]" custT="1"/>
      <dgm:spPr/>
      <dgm:t>
        <a:bodyPr/>
        <a:lstStyle/>
        <a:p>
          <a:r>
            <a:rPr lang="en-GB" sz="1400" dirty="0"/>
            <a:t>Businesses and Professions</a:t>
          </a:r>
          <a:endParaRPr lang="en-US" sz="1400" dirty="0"/>
        </a:p>
      </dgm:t>
    </dgm:pt>
    <dgm:pt modelId="{5210DCD2-7466-4741-A444-25F6071EB1F7}" type="parTrans" cxnId="{821AE846-3160-417D-8D00-6F92B189729D}">
      <dgm:prSet/>
      <dgm:spPr/>
    </dgm:pt>
    <dgm:pt modelId="{3B6F624E-A18D-4881-A020-364609AB7092}" type="sibTrans" cxnId="{821AE846-3160-417D-8D00-6F92B189729D}">
      <dgm:prSet/>
      <dgm:spPr/>
    </dgm:pt>
    <dgm:pt modelId="{07BE73FB-C90C-4251-B22B-BB0B5D038738}">
      <dgm:prSet phldrT="[Text]" custT="1"/>
      <dgm:spPr/>
      <dgm:t>
        <a:bodyPr/>
        <a:lstStyle/>
        <a:p>
          <a:r>
            <a:rPr lang="en-GB" sz="1400" dirty="0"/>
            <a:t>Financial Institutions</a:t>
          </a:r>
          <a:endParaRPr lang="en-US" sz="1400" dirty="0"/>
        </a:p>
      </dgm:t>
    </dgm:pt>
    <dgm:pt modelId="{87266592-9DA0-4B95-80DA-593EA39611F9}" type="parTrans" cxnId="{C75291C5-804B-4CE2-AE0F-90ED52082F66}">
      <dgm:prSet/>
      <dgm:spPr/>
    </dgm:pt>
    <dgm:pt modelId="{2112D607-3A7E-4D1D-BEBC-7CB1548CFB95}" type="sibTrans" cxnId="{C75291C5-804B-4CE2-AE0F-90ED52082F66}">
      <dgm:prSet/>
      <dgm:spPr/>
    </dgm:pt>
    <dgm:pt modelId="{142F1657-D7F8-4B91-B19C-5B40A15C9053}">
      <dgm:prSet phldrT="[Text]" custT="1"/>
      <dgm:spPr/>
      <dgm:t>
        <a:bodyPr/>
        <a:lstStyle/>
        <a:p>
          <a:r>
            <a:rPr lang="en-GB" sz="1400" dirty="0"/>
            <a:t>Etc.</a:t>
          </a:r>
          <a:endParaRPr lang="en-US" sz="1400" dirty="0"/>
        </a:p>
      </dgm:t>
    </dgm:pt>
    <dgm:pt modelId="{37FB9847-7ADF-446A-8140-7B19B6B16532}" type="parTrans" cxnId="{DC4883B3-7693-486B-8BED-0D02D0462195}">
      <dgm:prSet/>
      <dgm:spPr/>
    </dgm:pt>
    <dgm:pt modelId="{A7CFF10F-F01B-4BD0-B52F-A37FF1BB723F}" type="sibTrans" cxnId="{DC4883B3-7693-486B-8BED-0D02D0462195}">
      <dgm:prSet/>
      <dgm:spPr/>
    </dgm:pt>
    <dgm:pt modelId="{07E8B2F1-C39C-48D5-9EFF-8510DAAF4CA5}" type="pres">
      <dgm:prSet presAssocID="{44821BD9-2C63-4BFA-8AEA-F4F6F608AAC4}" presName="Name0" presStyleCnt="0">
        <dgm:presLayoutVars>
          <dgm:dir/>
          <dgm:animLvl val="lvl"/>
          <dgm:resizeHandles val="exact"/>
        </dgm:presLayoutVars>
      </dgm:prSet>
      <dgm:spPr/>
    </dgm:pt>
    <dgm:pt modelId="{E136092C-269D-4AD8-A6BA-0F1F0B571511}" type="pres">
      <dgm:prSet presAssocID="{BD0B4FCF-3138-4357-9BBD-E8E0FF2C19B6}" presName="linNode" presStyleCnt="0"/>
      <dgm:spPr/>
    </dgm:pt>
    <dgm:pt modelId="{1308C05C-F7BC-4AC8-8054-07B727ACB53B}" type="pres">
      <dgm:prSet presAssocID="{BD0B4FCF-3138-4357-9BBD-E8E0FF2C19B6}" presName="parentText" presStyleLbl="node1" presStyleIdx="0" presStyleCnt="3">
        <dgm:presLayoutVars>
          <dgm:chMax val="1"/>
          <dgm:bulletEnabled val="1"/>
        </dgm:presLayoutVars>
      </dgm:prSet>
      <dgm:spPr/>
    </dgm:pt>
    <dgm:pt modelId="{80882A0A-805C-4F8A-BB0B-28CA34CFB86E}" type="pres">
      <dgm:prSet presAssocID="{BD0B4FCF-3138-4357-9BBD-E8E0FF2C19B6}" presName="descendantText" presStyleLbl="alignAccFollowNode1" presStyleIdx="0" presStyleCnt="3">
        <dgm:presLayoutVars>
          <dgm:bulletEnabled val="1"/>
        </dgm:presLayoutVars>
      </dgm:prSet>
      <dgm:spPr/>
    </dgm:pt>
    <dgm:pt modelId="{89C91E3F-DA57-4061-AD38-1459A646B2C4}" type="pres">
      <dgm:prSet presAssocID="{65E18277-F433-4D40-AE85-CD2E69942562}" presName="sp" presStyleCnt="0"/>
      <dgm:spPr/>
    </dgm:pt>
    <dgm:pt modelId="{48E17D29-5558-4EEF-9973-0379499CA120}" type="pres">
      <dgm:prSet presAssocID="{D7E5C8EE-1D12-4E76-82C7-46CD32BEE16E}" presName="linNode" presStyleCnt="0"/>
      <dgm:spPr/>
    </dgm:pt>
    <dgm:pt modelId="{63C26919-97D4-4886-9538-6F6B7128471C}" type="pres">
      <dgm:prSet presAssocID="{D7E5C8EE-1D12-4E76-82C7-46CD32BEE16E}" presName="parentText" presStyleLbl="node1" presStyleIdx="1" presStyleCnt="3">
        <dgm:presLayoutVars>
          <dgm:chMax val="1"/>
          <dgm:bulletEnabled val="1"/>
        </dgm:presLayoutVars>
      </dgm:prSet>
      <dgm:spPr/>
    </dgm:pt>
    <dgm:pt modelId="{47AC09FE-3E3A-4998-9E36-4061EF834A9B}" type="pres">
      <dgm:prSet presAssocID="{D7E5C8EE-1D12-4E76-82C7-46CD32BEE16E}" presName="descendantText" presStyleLbl="alignAccFollowNode1" presStyleIdx="1" presStyleCnt="3">
        <dgm:presLayoutVars>
          <dgm:bulletEnabled val="1"/>
        </dgm:presLayoutVars>
      </dgm:prSet>
      <dgm:spPr/>
    </dgm:pt>
    <dgm:pt modelId="{972CB108-19CD-48A5-A9CC-3731C4C6005D}" type="pres">
      <dgm:prSet presAssocID="{2DF88A05-7ACD-4521-853C-821D90A2A1B3}" presName="sp" presStyleCnt="0"/>
      <dgm:spPr/>
    </dgm:pt>
    <dgm:pt modelId="{1D3FE06E-7AD8-4D26-ABC0-2D7C8835F763}" type="pres">
      <dgm:prSet presAssocID="{878534B0-B1AA-494D-8E6F-3E98FA4E74D0}" presName="linNode" presStyleCnt="0"/>
      <dgm:spPr/>
    </dgm:pt>
    <dgm:pt modelId="{30C9B8C8-AD33-44B3-9C48-B47047BBE82C}" type="pres">
      <dgm:prSet presAssocID="{878534B0-B1AA-494D-8E6F-3E98FA4E74D0}" presName="parentText" presStyleLbl="node1" presStyleIdx="2" presStyleCnt="3">
        <dgm:presLayoutVars>
          <dgm:chMax val="1"/>
          <dgm:bulletEnabled val="1"/>
        </dgm:presLayoutVars>
      </dgm:prSet>
      <dgm:spPr/>
    </dgm:pt>
    <dgm:pt modelId="{14913E8F-E8F7-4578-932F-D2CAAE860623}" type="pres">
      <dgm:prSet presAssocID="{878534B0-B1AA-494D-8E6F-3E98FA4E74D0}" presName="descendantText" presStyleLbl="alignAccFollowNode1" presStyleIdx="2" presStyleCnt="3">
        <dgm:presLayoutVars>
          <dgm:bulletEnabled val="1"/>
        </dgm:presLayoutVars>
      </dgm:prSet>
      <dgm:spPr/>
    </dgm:pt>
  </dgm:ptLst>
  <dgm:cxnLst>
    <dgm:cxn modelId="{75710401-1105-4A0E-917F-5B56B29A69BB}" srcId="{878534B0-B1AA-494D-8E6F-3E98FA4E74D0}" destId="{BCA2CB19-965F-4C92-9B62-822170B8C7DB}" srcOrd="0" destOrd="0" parTransId="{387B2794-C2AF-4CF1-8E3D-169F00C804E1}" sibTransId="{D7631FFC-E5C4-4E57-AB8D-9035C07F368C}"/>
    <dgm:cxn modelId="{C49EF01C-8D0E-476A-A75B-BDEE8D030FAE}" type="presOf" srcId="{D7E5C8EE-1D12-4E76-82C7-46CD32BEE16E}" destId="{63C26919-97D4-4886-9538-6F6B7128471C}" srcOrd="0" destOrd="0" presId="urn:microsoft.com/office/officeart/2005/8/layout/vList5"/>
    <dgm:cxn modelId="{40615D2B-DF32-4DC0-BBF6-0814E3FB359D}" type="presOf" srcId="{0E9FBEF8-B09A-420F-92CE-9AD4B9CB4963}" destId="{80882A0A-805C-4F8A-BB0B-28CA34CFB86E}" srcOrd="0" destOrd="1" presId="urn:microsoft.com/office/officeart/2005/8/layout/vList5"/>
    <dgm:cxn modelId="{3691F92F-F834-4F1C-AFC5-A07F57BB30A0}" srcId="{D7E5C8EE-1D12-4E76-82C7-46CD32BEE16E}" destId="{63697B98-8374-4789-9274-038BFAA7C0BA}" srcOrd="0" destOrd="0" parTransId="{36ED1A8A-B243-4455-B019-767759CBF022}" sibTransId="{A89DA201-6024-492D-927B-E8DF3E56A557}"/>
    <dgm:cxn modelId="{9047D133-DFBD-45F3-95A8-FA9DDB402EB7}" srcId="{BD0B4FCF-3138-4357-9BBD-E8E0FF2C19B6}" destId="{054EFF73-2407-43AA-B918-CF601ADCB626}" srcOrd="0" destOrd="0" parTransId="{C5EE001C-D014-483E-A4C9-DBFD61F4FDE3}" sibTransId="{371CE16B-B481-4173-8E96-E1B441A4861D}"/>
    <dgm:cxn modelId="{B2ED5B36-535D-44A4-8B44-A24BB2591161}" type="presOf" srcId="{44821BD9-2C63-4BFA-8AEA-F4F6F608AAC4}" destId="{07E8B2F1-C39C-48D5-9EFF-8510DAAF4CA5}" srcOrd="0" destOrd="0" presId="urn:microsoft.com/office/officeart/2005/8/layout/vList5"/>
    <dgm:cxn modelId="{9EFF0937-EFB1-4AB2-847F-4ADCAF1CE053}" type="presOf" srcId="{07BE73FB-C90C-4251-B22B-BB0B5D038738}" destId="{14913E8F-E8F7-4578-932F-D2CAAE860623}" srcOrd="0" destOrd="2" presId="urn:microsoft.com/office/officeart/2005/8/layout/vList5"/>
    <dgm:cxn modelId="{45826A42-CC46-4DC9-846A-DA8DA50068BE}" type="presOf" srcId="{16F5FB28-6416-48F5-B64C-0AB122852E44}" destId="{80882A0A-805C-4F8A-BB0B-28CA34CFB86E}" srcOrd="0" destOrd="3" presId="urn:microsoft.com/office/officeart/2005/8/layout/vList5"/>
    <dgm:cxn modelId="{A52A8E65-308A-49CA-BB35-F2FD73CE6024}" srcId="{BD0B4FCF-3138-4357-9BBD-E8E0FF2C19B6}" destId="{0E9FBEF8-B09A-420F-92CE-9AD4B9CB4963}" srcOrd="1" destOrd="0" parTransId="{BA9BD5EC-DE96-4A4D-8520-7A77C47D70A3}" sibTransId="{990C32F7-2E6D-4AD3-8CD9-D322E4A67C16}"/>
    <dgm:cxn modelId="{821AE846-3160-417D-8D00-6F92B189729D}" srcId="{878534B0-B1AA-494D-8E6F-3E98FA4E74D0}" destId="{62D660C1-9C49-4AD8-8BD0-B76AB54C5E90}" srcOrd="1" destOrd="0" parTransId="{5210DCD2-7466-4741-A444-25F6071EB1F7}" sibTransId="{3B6F624E-A18D-4881-A020-364609AB7092}"/>
    <dgm:cxn modelId="{C1DBF066-DD2D-4C44-B94B-EB1ADDA14079}" type="presOf" srcId="{63697B98-8374-4789-9274-038BFAA7C0BA}" destId="{47AC09FE-3E3A-4998-9E36-4061EF834A9B}" srcOrd="0" destOrd="0" presId="urn:microsoft.com/office/officeart/2005/8/layout/vList5"/>
    <dgm:cxn modelId="{B1EE4851-51F4-4CEF-B274-425798DDCCA3}" srcId="{BD0B4FCF-3138-4357-9BBD-E8E0FF2C19B6}" destId="{7BEC9DED-BE1D-438E-A5B2-489F3EC36783}" srcOrd="2" destOrd="0" parTransId="{6109746B-90BA-4A47-8824-70C1CE3585AC}" sibTransId="{5A70A99E-E44F-4283-A05A-67EBB9D08D27}"/>
    <dgm:cxn modelId="{8B9FEE5A-D469-40CB-A744-FD237CDA8965}" srcId="{44821BD9-2C63-4BFA-8AEA-F4F6F608AAC4}" destId="{D7E5C8EE-1D12-4E76-82C7-46CD32BEE16E}" srcOrd="1" destOrd="0" parTransId="{C50782FB-21B8-4209-832B-4989503DD10C}" sibTransId="{2DF88A05-7ACD-4521-853C-821D90A2A1B3}"/>
    <dgm:cxn modelId="{04F28683-3756-469E-A9D3-0D43BA84F4ED}" type="presOf" srcId="{054EFF73-2407-43AA-B918-CF601ADCB626}" destId="{80882A0A-805C-4F8A-BB0B-28CA34CFB86E}" srcOrd="0" destOrd="0" presId="urn:microsoft.com/office/officeart/2005/8/layout/vList5"/>
    <dgm:cxn modelId="{3F77BC89-4892-48BA-8C1D-D31023781442}" srcId="{BD0B4FCF-3138-4357-9BBD-E8E0FF2C19B6}" destId="{16F5FB28-6416-48F5-B64C-0AB122852E44}" srcOrd="3" destOrd="0" parTransId="{08EF8F04-3FC9-4D5D-AB31-BC61DCE7A1AA}" sibTransId="{9979EDC2-556E-46FB-BBCF-A8819F29ACEC}"/>
    <dgm:cxn modelId="{20DA0D8B-A896-4BCA-9FAB-361DC622DE02}" srcId="{D7E5C8EE-1D12-4E76-82C7-46CD32BEE16E}" destId="{E8BDEFAB-BA0F-4D4C-9700-596B322CBDA2}" srcOrd="1" destOrd="0" parTransId="{A3101752-0700-44B9-A3FC-20815E155D73}" sibTransId="{60884D2A-CB11-4FAF-984A-60D041135A4D}"/>
    <dgm:cxn modelId="{B4D13A90-5742-495C-A3E8-B42214B61A71}" type="presOf" srcId="{BD0B4FCF-3138-4357-9BBD-E8E0FF2C19B6}" destId="{1308C05C-F7BC-4AC8-8054-07B727ACB53B}" srcOrd="0" destOrd="0" presId="urn:microsoft.com/office/officeart/2005/8/layout/vList5"/>
    <dgm:cxn modelId="{AA759C9B-B36F-4E15-AEAF-E0A24B0E601B}" srcId="{D7E5C8EE-1D12-4E76-82C7-46CD32BEE16E}" destId="{67E462B6-7570-444F-8DF8-B5A9F173A7E6}" srcOrd="2" destOrd="0" parTransId="{2B2F33BD-B5A2-46F3-AD13-23E71B3A3D78}" sibTransId="{DC6DAE85-71C1-4C3A-A432-854A23780759}"/>
    <dgm:cxn modelId="{DB86DBAE-0ED1-4263-9D56-637E69D4D46B}" type="presOf" srcId="{142F1657-D7F8-4B91-B19C-5B40A15C9053}" destId="{14913E8F-E8F7-4578-932F-D2CAAE860623}" srcOrd="0" destOrd="3" presId="urn:microsoft.com/office/officeart/2005/8/layout/vList5"/>
    <dgm:cxn modelId="{B94325AF-6CF6-45AC-BA8C-268F7FB8F821}" type="presOf" srcId="{BCA2CB19-965F-4C92-9B62-822170B8C7DB}" destId="{14913E8F-E8F7-4578-932F-D2CAAE860623}" srcOrd="0" destOrd="0" presId="urn:microsoft.com/office/officeart/2005/8/layout/vList5"/>
    <dgm:cxn modelId="{DC4883B3-7693-486B-8BED-0D02D0462195}" srcId="{878534B0-B1AA-494D-8E6F-3E98FA4E74D0}" destId="{142F1657-D7F8-4B91-B19C-5B40A15C9053}" srcOrd="3" destOrd="0" parTransId="{37FB9847-7ADF-446A-8140-7B19B6B16532}" sibTransId="{A7CFF10F-F01B-4BD0-B52F-A37FF1BB723F}"/>
    <dgm:cxn modelId="{2254B2B6-6BB0-48E7-9BC4-CA665BC173C3}" type="presOf" srcId="{67E462B6-7570-444F-8DF8-B5A9F173A7E6}" destId="{47AC09FE-3E3A-4998-9E36-4061EF834A9B}" srcOrd="0" destOrd="2" presId="urn:microsoft.com/office/officeart/2005/8/layout/vList5"/>
    <dgm:cxn modelId="{47F2EABB-9CC1-456B-AACD-AD54634E6941}" type="presOf" srcId="{878534B0-B1AA-494D-8E6F-3E98FA4E74D0}" destId="{30C9B8C8-AD33-44B3-9C48-B47047BBE82C}" srcOrd="0" destOrd="0" presId="urn:microsoft.com/office/officeart/2005/8/layout/vList5"/>
    <dgm:cxn modelId="{C75291C5-804B-4CE2-AE0F-90ED52082F66}" srcId="{878534B0-B1AA-494D-8E6F-3E98FA4E74D0}" destId="{07BE73FB-C90C-4251-B22B-BB0B5D038738}" srcOrd="2" destOrd="0" parTransId="{87266592-9DA0-4B95-80DA-593EA39611F9}" sibTransId="{2112D607-3A7E-4D1D-BEBC-7CB1548CFB95}"/>
    <dgm:cxn modelId="{A1A382C6-F3D2-422F-B0D9-F7BD1E5B9851}" type="presOf" srcId="{7BEC9DED-BE1D-438E-A5B2-489F3EC36783}" destId="{80882A0A-805C-4F8A-BB0B-28CA34CFB86E}" srcOrd="0" destOrd="2" presId="urn:microsoft.com/office/officeart/2005/8/layout/vList5"/>
    <dgm:cxn modelId="{324CB0D3-566E-4BAC-A6E8-53C5FC9500F5}" srcId="{44821BD9-2C63-4BFA-8AEA-F4F6F608AAC4}" destId="{BD0B4FCF-3138-4357-9BBD-E8E0FF2C19B6}" srcOrd="0" destOrd="0" parTransId="{D250267C-4272-4059-999E-9BC9E6DEE49A}" sibTransId="{65E18277-F433-4D40-AE85-CD2E69942562}"/>
    <dgm:cxn modelId="{232FF5D9-4E41-447F-BAA2-1BD26903FD09}" type="presOf" srcId="{62D660C1-9C49-4AD8-8BD0-B76AB54C5E90}" destId="{14913E8F-E8F7-4578-932F-D2CAAE860623}" srcOrd="0" destOrd="1" presId="urn:microsoft.com/office/officeart/2005/8/layout/vList5"/>
    <dgm:cxn modelId="{9DA044E2-3D94-4556-80A1-2ECC5DC4B651}" type="presOf" srcId="{E8BDEFAB-BA0F-4D4C-9700-596B322CBDA2}" destId="{47AC09FE-3E3A-4998-9E36-4061EF834A9B}" srcOrd="0" destOrd="1" presId="urn:microsoft.com/office/officeart/2005/8/layout/vList5"/>
    <dgm:cxn modelId="{F60845E6-D05E-4F32-8B11-EE4F25897985}" srcId="{44821BD9-2C63-4BFA-8AEA-F4F6F608AAC4}" destId="{878534B0-B1AA-494D-8E6F-3E98FA4E74D0}" srcOrd="2" destOrd="0" parTransId="{421DBCD3-2A6E-4C43-BFA0-A536A782337B}" sibTransId="{A91203EC-B69C-4D3B-846D-B7F84E51019F}"/>
    <dgm:cxn modelId="{C2B081E9-0439-4C76-B989-F5C44B319559}" srcId="{D7E5C8EE-1D12-4E76-82C7-46CD32BEE16E}" destId="{813C6144-A017-43BB-911D-5C31D5E7EF7F}" srcOrd="3" destOrd="0" parTransId="{40A74F5B-2995-4AE2-9BE8-2ACF08F9C4F5}" sibTransId="{740A099C-6C99-412C-A6AA-777E0D775965}"/>
    <dgm:cxn modelId="{9FFE6BF4-F80F-49ED-B359-5A845E21C021}" type="presOf" srcId="{813C6144-A017-43BB-911D-5C31D5E7EF7F}" destId="{47AC09FE-3E3A-4998-9E36-4061EF834A9B}" srcOrd="0" destOrd="3" presId="urn:microsoft.com/office/officeart/2005/8/layout/vList5"/>
    <dgm:cxn modelId="{E227231E-03D7-4096-B9B0-8FA24E478CDC}" type="presParOf" srcId="{07E8B2F1-C39C-48D5-9EFF-8510DAAF4CA5}" destId="{E136092C-269D-4AD8-A6BA-0F1F0B571511}" srcOrd="0" destOrd="0" presId="urn:microsoft.com/office/officeart/2005/8/layout/vList5"/>
    <dgm:cxn modelId="{1303D630-AB87-489B-8A13-49C6F38858E7}" type="presParOf" srcId="{E136092C-269D-4AD8-A6BA-0F1F0B571511}" destId="{1308C05C-F7BC-4AC8-8054-07B727ACB53B}" srcOrd="0" destOrd="0" presId="urn:microsoft.com/office/officeart/2005/8/layout/vList5"/>
    <dgm:cxn modelId="{4563BA3D-C710-4809-9444-77D27CFBD481}" type="presParOf" srcId="{E136092C-269D-4AD8-A6BA-0F1F0B571511}" destId="{80882A0A-805C-4F8A-BB0B-28CA34CFB86E}" srcOrd="1" destOrd="0" presId="urn:microsoft.com/office/officeart/2005/8/layout/vList5"/>
    <dgm:cxn modelId="{7ADC6728-122C-416F-B1F1-0A684EDCC955}" type="presParOf" srcId="{07E8B2F1-C39C-48D5-9EFF-8510DAAF4CA5}" destId="{89C91E3F-DA57-4061-AD38-1459A646B2C4}" srcOrd="1" destOrd="0" presId="urn:microsoft.com/office/officeart/2005/8/layout/vList5"/>
    <dgm:cxn modelId="{1640BCB9-53A6-4ED9-96AA-C19ED4673F6C}" type="presParOf" srcId="{07E8B2F1-C39C-48D5-9EFF-8510DAAF4CA5}" destId="{48E17D29-5558-4EEF-9973-0379499CA120}" srcOrd="2" destOrd="0" presId="urn:microsoft.com/office/officeart/2005/8/layout/vList5"/>
    <dgm:cxn modelId="{242287AA-3CB4-4FE3-89F6-269428289280}" type="presParOf" srcId="{48E17D29-5558-4EEF-9973-0379499CA120}" destId="{63C26919-97D4-4886-9538-6F6B7128471C}" srcOrd="0" destOrd="0" presId="urn:microsoft.com/office/officeart/2005/8/layout/vList5"/>
    <dgm:cxn modelId="{B1DCD0D9-C5EB-4C5A-B1E8-83ACD71DBE15}" type="presParOf" srcId="{48E17D29-5558-4EEF-9973-0379499CA120}" destId="{47AC09FE-3E3A-4998-9E36-4061EF834A9B}" srcOrd="1" destOrd="0" presId="urn:microsoft.com/office/officeart/2005/8/layout/vList5"/>
    <dgm:cxn modelId="{CAA019BC-C221-4093-AFC1-5CCC5BCA84DF}" type="presParOf" srcId="{07E8B2F1-C39C-48D5-9EFF-8510DAAF4CA5}" destId="{972CB108-19CD-48A5-A9CC-3731C4C6005D}" srcOrd="3" destOrd="0" presId="urn:microsoft.com/office/officeart/2005/8/layout/vList5"/>
    <dgm:cxn modelId="{E8D6956D-0901-494C-8107-E398ED7A5031}" type="presParOf" srcId="{07E8B2F1-C39C-48D5-9EFF-8510DAAF4CA5}" destId="{1D3FE06E-7AD8-4D26-ABC0-2D7C8835F763}" srcOrd="4" destOrd="0" presId="urn:microsoft.com/office/officeart/2005/8/layout/vList5"/>
    <dgm:cxn modelId="{C7C99347-EA31-4DEC-8DF1-2BFDE7AAA1B9}" type="presParOf" srcId="{1D3FE06E-7AD8-4D26-ABC0-2D7C8835F763}" destId="{30C9B8C8-AD33-44B3-9C48-B47047BBE82C}" srcOrd="0" destOrd="0" presId="urn:microsoft.com/office/officeart/2005/8/layout/vList5"/>
    <dgm:cxn modelId="{EB0C1583-9A8D-4422-9413-FF8CFE475608}" type="presParOf" srcId="{1D3FE06E-7AD8-4D26-ABC0-2D7C8835F763}" destId="{14913E8F-E8F7-4578-932F-D2CAAE8606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7ACB48-57B6-4A56-9A2D-D38D1910B8F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A22CA12-EAC1-40FA-A84E-E03371A52059}">
      <dgm:prSet phldrT="[Text]"/>
      <dgm:spPr/>
      <dgm:t>
        <a:bodyPr/>
        <a:lstStyle/>
        <a:p>
          <a:r>
            <a:rPr lang="en-GB" dirty="0"/>
            <a:t>Tax administration</a:t>
          </a:r>
          <a:endParaRPr lang="en-US" dirty="0"/>
        </a:p>
      </dgm:t>
    </dgm:pt>
    <dgm:pt modelId="{CAE7BC1C-2593-4475-A0DC-8DEBF81BA818}" type="parTrans" cxnId="{F309F2CA-0AFE-4606-A6BA-5D07E57660BA}">
      <dgm:prSet/>
      <dgm:spPr/>
      <dgm:t>
        <a:bodyPr/>
        <a:lstStyle/>
        <a:p>
          <a:endParaRPr lang="en-US"/>
        </a:p>
      </dgm:t>
    </dgm:pt>
    <dgm:pt modelId="{C9FD4855-74E6-4962-BF5D-8CAA206E379B}" type="sibTrans" cxnId="{F309F2CA-0AFE-4606-A6BA-5D07E57660BA}">
      <dgm:prSet/>
      <dgm:spPr/>
      <dgm:t>
        <a:bodyPr/>
        <a:lstStyle/>
        <a:p>
          <a:endParaRPr lang="en-US"/>
        </a:p>
      </dgm:t>
    </dgm:pt>
    <dgm:pt modelId="{9F6CA5A6-65A0-46F5-B58B-778D3DA0F541}">
      <dgm:prSet phldrT="[Text]"/>
      <dgm:spPr/>
      <dgm:t>
        <a:bodyPr/>
        <a:lstStyle/>
        <a:p>
          <a:r>
            <a:rPr lang="en-GB" dirty="0"/>
            <a:t>Police or public prosecutor</a:t>
          </a:r>
          <a:endParaRPr lang="en-US" dirty="0"/>
        </a:p>
      </dgm:t>
    </dgm:pt>
    <dgm:pt modelId="{D52FDBAA-AEB6-46F8-AA98-1D03828FECFF}" type="parTrans" cxnId="{5B7AFA13-007B-4574-AA05-37677B547599}">
      <dgm:prSet/>
      <dgm:spPr/>
      <dgm:t>
        <a:bodyPr/>
        <a:lstStyle/>
        <a:p>
          <a:endParaRPr lang="en-US"/>
        </a:p>
      </dgm:t>
    </dgm:pt>
    <dgm:pt modelId="{F23CC76E-BD41-4073-A8B3-0BFE7FBE1D05}" type="sibTrans" cxnId="{5B7AFA13-007B-4574-AA05-37677B547599}">
      <dgm:prSet/>
      <dgm:spPr/>
      <dgm:t>
        <a:bodyPr/>
        <a:lstStyle/>
        <a:p>
          <a:endParaRPr lang="en-US"/>
        </a:p>
      </dgm:t>
    </dgm:pt>
    <dgm:pt modelId="{DA600B55-1503-41C3-99BE-14D67EABB586}">
      <dgm:prSet phldrT="[Text]"/>
      <dgm:spPr/>
      <dgm:t>
        <a:bodyPr/>
        <a:lstStyle/>
        <a:p>
          <a:r>
            <a:rPr lang="en-GB" dirty="0"/>
            <a:t>Financial intelligence unit</a:t>
          </a:r>
          <a:endParaRPr lang="en-US" dirty="0"/>
        </a:p>
      </dgm:t>
    </dgm:pt>
    <dgm:pt modelId="{3F051233-765F-4502-AA99-BEC8BEC75C62}" type="parTrans" cxnId="{3E0A1F49-6FD3-4ACF-8BE1-266E58D4FE20}">
      <dgm:prSet/>
      <dgm:spPr/>
      <dgm:t>
        <a:bodyPr/>
        <a:lstStyle/>
        <a:p>
          <a:endParaRPr lang="en-US"/>
        </a:p>
      </dgm:t>
    </dgm:pt>
    <dgm:pt modelId="{4DC1A2E7-B9C2-4541-B359-049C4FC2BF9D}" type="sibTrans" cxnId="{3E0A1F49-6FD3-4ACF-8BE1-266E58D4FE20}">
      <dgm:prSet/>
      <dgm:spPr/>
      <dgm:t>
        <a:bodyPr/>
        <a:lstStyle/>
        <a:p>
          <a:endParaRPr lang="en-US"/>
        </a:p>
      </dgm:t>
    </dgm:pt>
    <dgm:pt modelId="{40CE31BB-F52C-4C6F-9804-6C9A7F5883DD}">
      <dgm:prSet phldrT="[Text]"/>
      <dgm:spPr/>
      <dgm:t>
        <a:bodyPr/>
        <a:lstStyle/>
        <a:p>
          <a:r>
            <a:rPr lang="en-GB" dirty="0"/>
            <a:t>Anti-corruption authorities</a:t>
          </a:r>
          <a:endParaRPr lang="en-US" dirty="0"/>
        </a:p>
      </dgm:t>
    </dgm:pt>
    <dgm:pt modelId="{FEC0375D-9FB2-43C5-A0EC-2241A2342706}" type="parTrans" cxnId="{C516F681-F5F5-4AB2-A657-BD7B3FB87B7C}">
      <dgm:prSet/>
      <dgm:spPr/>
      <dgm:t>
        <a:bodyPr/>
        <a:lstStyle/>
        <a:p>
          <a:endParaRPr lang="en-US"/>
        </a:p>
      </dgm:t>
    </dgm:pt>
    <dgm:pt modelId="{93BE1063-FB3B-4500-AC59-CBAA9F7EDFC9}" type="sibTrans" cxnId="{C516F681-F5F5-4AB2-A657-BD7B3FB87B7C}">
      <dgm:prSet/>
      <dgm:spPr/>
      <dgm:t>
        <a:bodyPr/>
        <a:lstStyle/>
        <a:p>
          <a:endParaRPr lang="en-US"/>
        </a:p>
      </dgm:t>
    </dgm:pt>
    <dgm:pt modelId="{FA510B56-87DD-4BCD-A4AB-83392B24F97F}">
      <dgm:prSet phldrT="[Text]"/>
      <dgm:spPr/>
      <dgm:t>
        <a:bodyPr/>
        <a:lstStyle/>
        <a:p>
          <a:r>
            <a:rPr lang="en-GB" dirty="0"/>
            <a:t>Customs</a:t>
          </a:r>
          <a:endParaRPr lang="en-US" dirty="0"/>
        </a:p>
      </dgm:t>
    </dgm:pt>
    <dgm:pt modelId="{A3ECF998-468B-4FEE-8B61-9A3871A91354}" type="parTrans" cxnId="{2902670C-F5C6-459A-BD0F-6338077B8EEA}">
      <dgm:prSet/>
      <dgm:spPr/>
      <dgm:t>
        <a:bodyPr/>
        <a:lstStyle/>
        <a:p>
          <a:endParaRPr lang="en-US"/>
        </a:p>
      </dgm:t>
    </dgm:pt>
    <dgm:pt modelId="{7465562F-51C5-4B4A-B5E0-0D848126BAB7}" type="sibTrans" cxnId="{2902670C-F5C6-459A-BD0F-6338077B8EEA}">
      <dgm:prSet/>
      <dgm:spPr/>
      <dgm:t>
        <a:bodyPr/>
        <a:lstStyle/>
        <a:p>
          <a:endParaRPr lang="en-US"/>
        </a:p>
      </dgm:t>
    </dgm:pt>
    <dgm:pt modelId="{792BEDFF-72AF-4AB0-BCAA-52F27A835CAF}">
      <dgm:prSet/>
      <dgm:spPr/>
      <dgm:t>
        <a:bodyPr/>
        <a:lstStyle/>
        <a:p>
          <a:r>
            <a:rPr lang="en-GB" dirty="0"/>
            <a:t>Financial regulator</a:t>
          </a:r>
          <a:endParaRPr lang="en-US" dirty="0"/>
        </a:p>
      </dgm:t>
    </dgm:pt>
    <dgm:pt modelId="{A0B084F4-06FD-4101-8AF3-47F0CEB5FDC7}" type="parTrans" cxnId="{9E7E4C51-DBFA-45FC-B9E4-CE99C2C977DF}">
      <dgm:prSet/>
      <dgm:spPr/>
    </dgm:pt>
    <dgm:pt modelId="{D007A9F2-386C-43A3-B808-98277ACA7F35}" type="sibTrans" cxnId="{9E7E4C51-DBFA-45FC-B9E4-CE99C2C977DF}">
      <dgm:prSet/>
      <dgm:spPr/>
    </dgm:pt>
    <dgm:pt modelId="{89EDB44D-9978-4B54-8EE3-1B432ACCEC78}" type="pres">
      <dgm:prSet presAssocID="{587ACB48-57B6-4A56-9A2D-D38D1910B8F5}" presName="diagram" presStyleCnt="0">
        <dgm:presLayoutVars>
          <dgm:dir/>
          <dgm:resizeHandles val="exact"/>
        </dgm:presLayoutVars>
      </dgm:prSet>
      <dgm:spPr/>
    </dgm:pt>
    <dgm:pt modelId="{FDFB927F-3008-4A53-A367-D05080BD830F}" type="pres">
      <dgm:prSet presAssocID="{EA22CA12-EAC1-40FA-A84E-E03371A52059}" presName="node" presStyleLbl="node1" presStyleIdx="0" presStyleCnt="6">
        <dgm:presLayoutVars>
          <dgm:bulletEnabled val="1"/>
        </dgm:presLayoutVars>
      </dgm:prSet>
      <dgm:spPr/>
    </dgm:pt>
    <dgm:pt modelId="{4EFED612-29FB-4E37-A522-4F219D4564DC}" type="pres">
      <dgm:prSet presAssocID="{C9FD4855-74E6-4962-BF5D-8CAA206E379B}" presName="sibTrans" presStyleCnt="0"/>
      <dgm:spPr/>
    </dgm:pt>
    <dgm:pt modelId="{20760591-105C-4422-8F7C-8BF8A1F23FDE}" type="pres">
      <dgm:prSet presAssocID="{9F6CA5A6-65A0-46F5-B58B-778D3DA0F541}" presName="node" presStyleLbl="node1" presStyleIdx="1" presStyleCnt="6">
        <dgm:presLayoutVars>
          <dgm:bulletEnabled val="1"/>
        </dgm:presLayoutVars>
      </dgm:prSet>
      <dgm:spPr/>
    </dgm:pt>
    <dgm:pt modelId="{6206EC7D-3745-4C9D-8689-3A83068AC8FD}" type="pres">
      <dgm:prSet presAssocID="{F23CC76E-BD41-4073-A8B3-0BFE7FBE1D05}" presName="sibTrans" presStyleCnt="0"/>
      <dgm:spPr/>
    </dgm:pt>
    <dgm:pt modelId="{54470AD4-50D6-4505-9C5F-03A288E14041}" type="pres">
      <dgm:prSet presAssocID="{DA600B55-1503-41C3-99BE-14D67EABB586}" presName="node" presStyleLbl="node1" presStyleIdx="2" presStyleCnt="6">
        <dgm:presLayoutVars>
          <dgm:bulletEnabled val="1"/>
        </dgm:presLayoutVars>
      </dgm:prSet>
      <dgm:spPr/>
    </dgm:pt>
    <dgm:pt modelId="{6843449C-C4FD-4559-A598-740CD5265486}" type="pres">
      <dgm:prSet presAssocID="{4DC1A2E7-B9C2-4541-B359-049C4FC2BF9D}" presName="sibTrans" presStyleCnt="0"/>
      <dgm:spPr/>
    </dgm:pt>
    <dgm:pt modelId="{63866CD8-AFA9-41CC-A9D5-25AEC4718C7F}" type="pres">
      <dgm:prSet presAssocID="{40CE31BB-F52C-4C6F-9804-6C9A7F5883DD}" presName="node" presStyleLbl="node1" presStyleIdx="3" presStyleCnt="6">
        <dgm:presLayoutVars>
          <dgm:bulletEnabled val="1"/>
        </dgm:presLayoutVars>
      </dgm:prSet>
      <dgm:spPr/>
    </dgm:pt>
    <dgm:pt modelId="{1A2E624B-80AE-4916-B01C-C56F21A5B2C5}" type="pres">
      <dgm:prSet presAssocID="{93BE1063-FB3B-4500-AC59-CBAA9F7EDFC9}" presName="sibTrans" presStyleCnt="0"/>
      <dgm:spPr/>
    </dgm:pt>
    <dgm:pt modelId="{19C2F853-4359-4E6F-A47A-D7CA9E5A1838}" type="pres">
      <dgm:prSet presAssocID="{FA510B56-87DD-4BCD-A4AB-83392B24F97F}" presName="node" presStyleLbl="node1" presStyleIdx="4" presStyleCnt="6">
        <dgm:presLayoutVars>
          <dgm:bulletEnabled val="1"/>
        </dgm:presLayoutVars>
      </dgm:prSet>
      <dgm:spPr/>
    </dgm:pt>
    <dgm:pt modelId="{B26B8F08-358C-4353-A288-EF5A17538AD5}" type="pres">
      <dgm:prSet presAssocID="{7465562F-51C5-4B4A-B5E0-0D848126BAB7}" presName="sibTrans" presStyleCnt="0"/>
      <dgm:spPr/>
    </dgm:pt>
    <dgm:pt modelId="{DBD6A150-4068-4E11-B2F0-F620C8BBACD6}" type="pres">
      <dgm:prSet presAssocID="{792BEDFF-72AF-4AB0-BCAA-52F27A835CAF}" presName="node" presStyleLbl="node1" presStyleIdx="5" presStyleCnt="6">
        <dgm:presLayoutVars>
          <dgm:bulletEnabled val="1"/>
        </dgm:presLayoutVars>
      </dgm:prSet>
      <dgm:spPr/>
    </dgm:pt>
  </dgm:ptLst>
  <dgm:cxnLst>
    <dgm:cxn modelId="{CFC28304-C588-45E3-93F0-FD30ED80191B}" type="presOf" srcId="{587ACB48-57B6-4A56-9A2D-D38D1910B8F5}" destId="{89EDB44D-9978-4B54-8EE3-1B432ACCEC78}" srcOrd="0" destOrd="0" presId="urn:microsoft.com/office/officeart/2005/8/layout/default"/>
    <dgm:cxn modelId="{2C99E409-61BA-4498-8B1E-3A5060CC90A4}" type="presOf" srcId="{792BEDFF-72AF-4AB0-BCAA-52F27A835CAF}" destId="{DBD6A150-4068-4E11-B2F0-F620C8BBACD6}" srcOrd="0" destOrd="0" presId="urn:microsoft.com/office/officeart/2005/8/layout/default"/>
    <dgm:cxn modelId="{2902670C-F5C6-459A-BD0F-6338077B8EEA}" srcId="{587ACB48-57B6-4A56-9A2D-D38D1910B8F5}" destId="{FA510B56-87DD-4BCD-A4AB-83392B24F97F}" srcOrd="4" destOrd="0" parTransId="{A3ECF998-468B-4FEE-8B61-9A3871A91354}" sibTransId="{7465562F-51C5-4B4A-B5E0-0D848126BAB7}"/>
    <dgm:cxn modelId="{5B7AFA13-007B-4574-AA05-37677B547599}" srcId="{587ACB48-57B6-4A56-9A2D-D38D1910B8F5}" destId="{9F6CA5A6-65A0-46F5-B58B-778D3DA0F541}" srcOrd="1" destOrd="0" parTransId="{D52FDBAA-AEB6-46F8-AA98-1D03828FECFF}" sibTransId="{F23CC76E-BD41-4073-A8B3-0BFE7FBE1D05}"/>
    <dgm:cxn modelId="{CD544633-E5F5-4186-9E3E-6B9B7FFBF533}" type="presOf" srcId="{EA22CA12-EAC1-40FA-A84E-E03371A52059}" destId="{FDFB927F-3008-4A53-A367-D05080BD830F}" srcOrd="0" destOrd="0" presId="urn:microsoft.com/office/officeart/2005/8/layout/default"/>
    <dgm:cxn modelId="{3E0A1F49-6FD3-4ACF-8BE1-266E58D4FE20}" srcId="{587ACB48-57B6-4A56-9A2D-D38D1910B8F5}" destId="{DA600B55-1503-41C3-99BE-14D67EABB586}" srcOrd="2" destOrd="0" parTransId="{3F051233-765F-4502-AA99-BEC8BEC75C62}" sibTransId="{4DC1A2E7-B9C2-4541-B359-049C4FC2BF9D}"/>
    <dgm:cxn modelId="{9E7E4C51-DBFA-45FC-B9E4-CE99C2C977DF}" srcId="{587ACB48-57B6-4A56-9A2D-D38D1910B8F5}" destId="{792BEDFF-72AF-4AB0-BCAA-52F27A835CAF}" srcOrd="5" destOrd="0" parTransId="{A0B084F4-06FD-4101-8AF3-47F0CEB5FDC7}" sibTransId="{D007A9F2-386C-43A3-B808-98277ACA7F35}"/>
    <dgm:cxn modelId="{61781780-BB1E-49D9-B518-D0B89B1608CA}" type="presOf" srcId="{40CE31BB-F52C-4C6F-9804-6C9A7F5883DD}" destId="{63866CD8-AFA9-41CC-A9D5-25AEC4718C7F}" srcOrd="0" destOrd="0" presId="urn:microsoft.com/office/officeart/2005/8/layout/default"/>
    <dgm:cxn modelId="{C516F681-F5F5-4AB2-A657-BD7B3FB87B7C}" srcId="{587ACB48-57B6-4A56-9A2D-D38D1910B8F5}" destId="{40CE31BB-F52C-4C6F-9804-6C9A7F5883DD}" srcOrd="3" destOrd="0" parTransId="{FEC0375D-9FB2-43C5-A0EC-2241A2342706}" sibTransId="{93BE1063-FB3B-4500-AC59-CBAA9F7EDFC9}"/>
    <dgm:cxn modelId="{7602668A-2B6E-4FD4-8259-0D7B83D0486B}" type="presOf" srcId="{DA600B55-1503-41C3-99BE-14D67EABB586}" destId="{54470AD4-50D6-4505-9C5F-03A288E14041}" srcOrd="0" destOrd="0" presId="urn:microsoft.com/office/officeart/2005/8/layout/default"/>
    <dgm:cxn modelId="{F309F2CA-0AFE-4606-A6BA-5D07E57660BA}" srcId="{587ACB48-57B6-4A56-9A2D-D38D1910B8F5}" destId="{EA22CA12-EAC1-40FA-A84E-E03371A52059}" srcOrd="0" destOrd="0" parTransId="{CAE7BC1C-2593-4475-A0DC-8DEBF81BA818}" sibTransId="{C9FD4855-74E6-4962-BF5D-8CAA206E379B}"/>
    <dgm:cxn modelId="{6E8419D0-2A79-4B34-ADDE-1574AB03B714}" type="presOf" srcId="{FA510B56-87DD-4BCD-A4AB-83392B24F97F}" destId="{19C2F853-4359-4E6F-A47A-D7CA9E5A1838}" srcOrd="0" destOrd="0" presId="urn:microsoft.com/office/officeart/2005/8/layout/default"/>
    <dgm:cxn modelId="{D5A69AD2-A800-4633-AB70-05BC9D8EDD25}" type="presOf" srcId="{9F6CA5A6-65A0-46F5-B58B-778D3DA0F541}" destId="{20760591-105C-4422-8F7C-8BF8A1F23FDE}" srcOrd="0" destOrd="0" presId="urn:microsoft.com/office/officeart/2005/8/layout/default"/>
    <dgm:cxn modelId="{AAAD9D39-63E9-4F1A-9BE2-5130D6BF2EB6}" type="presParOf" srcId="{89EDB44D-9978-4B54-8EE3-1B432ACCEC78}" destId="{FDFB927F-3008-4A53-A367-D05080BD830F}" srcOrd="0" destOrd="0" presId="urn:microsoft.com/office/officeart/2005/8/layout/default"/>
    <dgm:cxn modelId="{DEBE61AD-6DE2-48D9-B851-08B1B2CCD3B2}" type="presParOf" srcId="{89EDB44D-9978-4B54-8EE3-1B432ACCEC78}" destId="{4EFED612-29FB-4E37-A522-4F219D4564DC}" srcOrd="1" destOrd="0" presId="urn:microsoft.com/office/officeart/2005/8/layout/default"/>
    <dgm:cxn modelId="{26F29996-35F7-4619-A9D4-7261A704C884}" type="presParOf" srcId="{89EDB44D-9978-4B54-8EE3-1B432ACCEC78}" destId="{20760591-105C-4422-8F7C-8BF8A1F23FDE}" srcOrd="2" destOrd="0" presId="urn:microsoft.com/office/officeart/2005/8/layout/default"/>
    <dgm:cxn modelId="{526D85A5-580E-48BB-8D03-CB651381CAEB}" type="presParOf" srcId="{89EDB44D-9978-4B54-8EE3-1B432ACCEC78}" destId="{6206EC7D-3745-4C9D-8689-3A83068AC8FD}" srcOrd="3" destOrd="0" presId="urn:microsoft.com/office/officeart/2005/8/layout/default"/>
    <dgm:cxn modelId="{CC8A9A3C-6C6E-4C22-9BF5-BD1DE8E2121D}" type="presParOf" srcId="{89EDB44D-9978-4B54-8EE3-1B432ACCEC78}" destId="{54470AD4-50D6-4505-9C5F-03A288E14041}" srcOrd="4" destOrd="0" presId="urn:microsoft.com/office/officeart/2005/8/layout/default"/>
    <dgm:cxn modelId="{DBF940B4-CA27-4A8A-8170-56FD4402B86C}" type="presParOf" srcId="{89EDB44D-9978-4B54-8EE3-1B432ACCEC78}" destId="{6843449C-C4FD-4559-A598-740CD5265486}" srcOrd="5" destOrd="0" presId="urn:microsoft.com/office/officeart/2005/8/layout/default"/>
    <dgm:cxn modelId="{EEA71B13-E2F1-4984-AC34-6FCAED136296}" type="presParOf" srcId="{89EDB44D-9978-4B54-8EE3-1B432ACCEC78}" destId="{63866CD8-AFA9-41CC-A9D5-25AEC4718C7F}" srcOrd="6" destOrd="0" presId="urn:microsoft.com/office/officeart/2005/8/layout/default"/>
    <dgm:cxn modelId="{E238A3EE-C560-4C76-A902-9FAE7AEF3841}" type="presParOf" srcId="{89EDB44D-9978-4B54-8EE3-1B432ACCEC78}" destId="{1A2E624B-80AE-4916-B01C-C56F21A5B2C5}" srcOrd="7" destOrd="0" presId="urn:microsoft.com/office/officeart/2005/8/layout/default"/>
    <dgm:cxn modelId="{B6DD8377-8B50-4736-8FAF-1248E66D3D90}" type="presParOf" srcId="{89EDB44D-9978-4B54-8EE3-1B432ACCEC78}" destId="{19C2F853-4359-4E6F-A47A-D7CA9E5A1838}" srcOrd="8" destOrd="0" presId="urn:microsoft.com/office/officeart/2005/8/layout/default"/>
    <dgm:cxn modelId="{A5B94322-27D6-4242-AD21-B336C371FE2F}" type="presParOf" srcId="{89EDB44D-9978-4B54-8EE3-1B432ACCEC78}" destId="{B26B8F08-358C-4353-A288-EF5A17538AD5}" srcOrd="9" destOrd="0" presId="urn:microsoft.com/office/officeart/2005/8/layout/default"/>
    <dgm:cxn modelId="{FE809EE2-D194-4612-8EDF-E1F71424679A}" type="presParOf" srcId="{89EDB44D-9978-4B54-8EE3-1B432ACCEC78}" destId="{DBD6A150-4068-4E11-B2F0-F620C8BBACD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20EFE-82FB-4A36-9BBF-009777CCEAC7}">
      <dsp:nvSpPr>
        <dsp:cNvPr id="0" name=""/>
        <dsp:cNvSpPr/>
      </dsp:nvSpPr>
      <dsp:spPr>
        <a:xfrm>
          <a:off x="0" y="3950941"/>
          <a:ext cx="4435656" cy="1296787"/>
        </a:xfrm>
        <a:prstGeom prst="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t>Historically, cash is king: difficulty tracing the origin of cash transactions (vs. credit cards, checks, etc.). 21</a:t>
          </a:r>
          <a:r>
            <a:rPr lang="en-GB" sz="1900" kern="1200" baseline="30000"/>
            <a:t>st</a:t>
          </a:r>
          <a:r>
            <a:rPr lang="en-GB" sz="1900" kern="1200"/>
            <a:t> century: crypto currencies.</a:t>
          </a:r>
          <a:endParaRPr lang="en-US" sz="1900" kern="1200"/>
        </a:p>
      </dsp:txBody>
      <dsp:txXfrm>
        <a:off x="0" y="3950941"/>
        <a:ext cx="4435656" cy="1296787"/>
      </dsp:txXfrm>
    </dsp:sp>
    <dsp:sp modelId="{620D6576-7400-465B-A063-2D4BCDC1EB41}">
      <dsp:nvSpPr>
        <dsp:cNvPr id="0" name=""/>
        <dsp:cNvSpPr/>
      </dsp:nvSpPr>
      <dsp:spPr>
        <a:xfrm rot="10800000">
          <a:off x="0" y="1975934"/>
          <a:ext cx="4435656" cy="1994458"/>
        </a:xfrm>
        <a:prstGeom prst="upArrowCallout">
          <a:avLst/>
        </a:prstGeom>
        <a:blipFill rotWithShape="1">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t>By laundering money, the offender seeks to hide its illicit origin in order to use it legally</a:t>
          </a:r>
          <a:endParaRPr lang="en-US" sz="1900" kern="1200"/>
        </a:p>
      </dsp:txBody>
      <dsp:txXfrm rot="10800000">
        <a:off x="0" y="1975934"/>
        <a:ext cx="4435656" cy="1295939"/>
      </dsp:txXfrm>
    </dsp:sp>
    <dsp:sp modelId="{7674A94B-7E2E-4935-ADAA-3DE287DEC92A}">
      <dsp:nvSpPr>
        <dsp:cNvPr id="0" name=""/>
        <dsp:cNvSpPr/>
      </dsp:nvSpPr>
      <dsp:spPr>
        <a:xfrm rot="10800000">
          <a:off x="0" y="927"/>
          <a:ext cx="4435656" cy="1994458"/>
        </a:xfrm>
        <a:prstGeom prst="upArrowCallout">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t>There must be a predicate offence: in order to launder money, it must have an illicit origin (Caution! Income must be illicit; transaction not necessarily)</a:t>
          </a:r>
          <a:endParaRPr lang="en-US" sz="1900" kern="1200"/>
        </a:p>
      </dsp:txBody>
      <dsp:txXfrm rot="10800000">
        <a:off x="0" y="927"/>
        <a:ext cx="4435656" cy="1295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3E8EE-D7E1-49EE-9D8D-CD72462FBCA6}">
      <dsp:nvSpPr>
        <dsp:cNvPr id="0" name=""/>
        <dsp:cNvSpPr/>
      </dsp:nvSpPr>
      <dsp:spPr>
        <a:xfrm>
          <a:off x="311427" y="482949"/>
          <a:ext cx="970400" cy="9704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34E89-6FAE-4664-BB87-40697CA0958C}">
      <dsp:nvSpPr>
        <dsp:cNvPr id="0" name=""/>
        <dsp:cNvSpPr/>
      </dsp:nvSpPr>
      <dsp:spPr>
        <a:xfrm>
          <a:off x="518234" y="689755"/>
          <a:ext cx="556787" cy="556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6586E7-D07E-4F45-9B4B-FAF4F5B49CFD}">
      <dsp:nvSpPr>
        <dsp:cNvPr id="0" name=""/>
        <dsp:cNvSpPr/>
      </dsp:nvSpPr>
      <dsp:spPr>
        <a:xfrm>
          <a:off x="1217" y="1755605"/>
          <a:ext cx="1590820" cy="63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dirty="0"/>
            <a:t>Cash-intensive businesses</a:t>
          </a:r>
          <a:endParaRPr lang="en-US" sz="1600" kern="1200" dirty="0"/>
        </a:p>
      </dsp:txBody>
      <dsp:txXfrm>
        <a:off x="1217" y="1755605"/>
        <a:ext cx="1590820" cy="636328"/>
      </dsp:txXfrm>
    </dsp:sp>
    <dsp:sp modelId="{0B876E8A-8191-4025-AE38-353FA8FD03A6}">
      <dsp:nvSpPr>
        <dsp:cNvPr id="0" name=""/>
        <dsp:cNvSpPr/>
      </dsp:nvSpPr>
      <dsp:spPr>
        <a:xfrm>
          <a:off x="2180641" y="482949"/>
          <a:ext cx="970400" cy="9704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83E1A-A008-467A-955D-B81BBBFA0F46}">
      <dsp:nvSpPr>
        <dsp:cNvPr id="0" name=""/>
        <dsp:cNvSpPr/>
      </dsp:nvSpPr>
      <dsp:spPr>
        <a:xfrm>
          <a:off x="2387448" y="689755"/>
          <a:ext cx="556787" cy="556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C9BAEA-DB56-4EA4-8513-E3A068102AA0}">
      <dsp:nvSpPr>
        <dsp:cNvPr id="0" name=""/>
        <dsp:cNvSpPr/>
      </dsp:nvSpPr>
      <dsp:spPr>
        <a:xfrm>
          <a:off x="1870431" y="1755605"/>
          <a:ext cx="1590820" cy="63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a:t>Real estate</a:t>
          </a:r>
          <a:endParaRPr lang="en-US" sz="1600" kern="1200"/>
        </a:p>
      </dsp:txBody>
      <dsp:txXfrm>
        <a:off x="1870431" y="1755605"/>
        <a:ext cx="1590820" cy="636328"/>
      </dsp:txXfrm>
    </dsp:sp>
    <dsp:sp modelId="{92AE2D08-73CF-4BAF-934C-7089F2D72AF4}">
      <dsp:nvSpPr>
        <dsp:cNvPr id="0" name=""/>
        <dsp:cNvSpPr/>
      </dsp:nvSpPr>
      <dsp:spPr>
        <a:xfrm>
          <a:off x="4049855" y="482949"/>
          <a:ext cx="970400" cy="9704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F12B0-7280-46E5-A3FB-265EEECA8A95}">
      <dsp:nvSpPr>
        <dsp:cNvPr id="0" name=""/>
        <dsp:cNvSpPr/>
      </dsp:nvSpPr>
      <dsp:spPr>
        <a:xfrm>
          <a:off x="4256661" y="689755"/>
          <a:ext cx="556787" cy="5567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D2B0F8-23E3-4827-A25B-6F8FF5608332}">
      <dsp:nvSpPr>
        <dsp:cNvPr id="0" name=""/>
        <dsp:cNvSpPr/>
      </dsp:nvSpPr>
      <dsp:spPr>
        <a:xfrm>
          <a:off x="3739645" y="1755605"/>
          <a:ext cx="1590820" cy="63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a:t>Gambling / Lottery</a:t>
          </a:r>
          <a:endParaRPr lang="en-US" sz="1600" kern="1200"/>
        </a:p>
      </dsp:txBody>
      <dsp:txXfrm>
        <a:off x="3739645" y="1755605"/>
        <a:ext cx="1590820" cy="636328"/>
      </dsp:txXfrm>
    </dsp:sp>
    <dsp:sp modelId="{1465EB6B-DC87-4C01-A82D-4252607CB336}">
      <dsp:nvSpPr>
        <dsp:cNvPr id="0" name=""/>
        <dsp:cNvSpPr/>
      </dsp:nvSpPr>
      <dsp:spPr>
        <a:xfrm>
          <a:off x="5919069" y="482949"/>
          <a:ext cx="970400" cy="9704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412BA5-149E-45E4-A5C9-24E1D01157C4}">
      <dsp:nvSpPr>
        <dsp:cNvPr id="0" name=""/>
        <dsp:cNvSpPr/>
      </dsp:nvSpPr>
      <dsp:spPr>
        <a:xfrm>
          <a:off x="6125875" y="689755"/>
          <a:ext cx="556787" cy="5567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77D57D-525A-4042-B6BF-E37851E77CD0}">
      <dsp:nvSpPr>
        <dsp:cNvPr id="0" name=""/>
        <dsp:cNvSpPr/>
      </dsp:nvSpPr>
      <dsp:spPr>
        <a:xfrm>
          <a:off x="5608859" y="1755605"/>
          <a:ext cx="1590820" cy="63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a:t>Trade-based money laundering</a:t>
          </a:r>
          <a:endParaRPr lang="en-US" sz="1600" kern="1200"/>
        </a:p>
      </dsp:txBody>
      <dsp:txXfrm>
        <a:off x="5608859" y="1755605"/>
        <a:ext cx="1590820" cy="636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82A0A-805C-4F8A-BB0B-28CA34CFB86E}">
      <dsp:nvSpPr>
        <dsp:cNvPr id="0" name=""/>
        <dsp:cNvSpPr/>
      </dsp:nvSpPr>
      <dsp:spPr>
        <a:xfrm rot="5400000">
          <a:off x="4179432" y="-1618999"/>
          <a:ext cx="888131" cy="4351527"/>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Finance Ministry</a:t>
          </a:r>
          <a:endParaRPr lang="en-US" sz="1400" kern="1200" dirty="0"/>
        </a:p>
        <a:p>
          <a:pPr marL="114300" lvl="1" indent="-114300" algn="l" defTabSz="622300">
            <a:lnSpc>
              <a:spcPct val="90000"/>
            </a:lnSpc>
            <a:spcBef>
              <a:spcPct val="0"/>
            </a:spcBef>
            <a:spcAft>
              <a:spcPct val="15000"/>
            </a:spcAft>
            <a:buChar char="•"/>
          </a:pPr>
          <a:r>
            <a:rPr lang="en-GB" sz="1400" kern="1200" dirty="0"/>
            <a:t>Central Bank</a:t>
          </a:r>
          <a:endParaRPr lang="en-US" sz="1400" kern="1200" dirty="0"/>
        </a:p>
        <a:p>
          <a:pPr marL="114300" lvl="1" indent="-114300" algn="l" defTabSz="622300">
            <a:lnSpc>
              <a:spcPct val="90000"/>
            </a:lnSpc>
            <a:spcBef>
              <a:spcPct val="0"/>
            </a:spcBef>
            <a:spcAft>
              <a:spcPct val="15000"/>
            </a:spcAft>
            <a:buChar char="•"/>
          </a:pPr>
          <a:r>
            <a:rPr lang="en-GB" sz="1400" kern="1200" dirty="0"/>
            <a:t>Justice Ministry</a:t>
          </a:r>
          <a:endParaRPr lang="en-US" sz="1400" kern="1200" dirty="0"/>
        </a:p>
        <a:p>
          <a:pPr marL="114300" lvl="1" indent="-114300" algn="l" defTabSz="622300">
            <a:lnSpc>
              <a:spcPct val="90000"/>
            </a:lnSpc>
            <a:spcBef>
              <a:spcPct val="0"/>
            </a:spcBef>
            <a:spcAft>
              <a:spcPct val="15000"/>
            </a:spcAft>
            <a:buChar char="•"/>
          </a:pPr>
          <a:r>
            <a:rPr lang="en-GB" sz="1400" kern="1200" dirty="0"/>
            <a:t>Foreign Ministry</a:t>
          </a:r>
          <a:endParaRPr lang="en-US" sz="1400" kern="1200" dirty="0"/>
        </a:p>
      </dsp:txBody>
      <dsp:txXfrm rot="-5400000">
        <a:off x="2447735" y="156053"/>
        <a:ext cx="4308172" cy="801421"/>
      </dsp:txXfrm>
    </dsp:sp>
    <dsp:sp modelId="{1308C05C-F7BC-4AC8-8054-07B727ACB53B}">
      <dsp:nvSpPr>
        <dsp:cNvPr id="0" name=""/>
        <dsp:cNvSpPr/>
      </dsp:nvSpPr>
      <dsp:spPr>
        <a:xfrm>
          <a:off x="0" y="1682"/>
          <a:ext cx="2447734" cy="11101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Policy departments</a:t>
          </a:r>
          <a:endParaRPr lang="en-US" sz="3100" kern="1200" dirty="0"/>
        </a:p>
      </dsp:txBody>
      <dsp:txXfrm>
        <a:off x="54194" y="55876"/>
        <a:ext cx="2339346" cy="1001776"/>
      </dsp:txXfrm>
    </dsp:sp>
    <dsp:sp modelId="{47AC09FE-3E3A-4998-9E36-4061EF834A9B}">
      <dsp:nvSpPr>
        <dsp:cNvPr id="0" name=""/>
        <dsp:cNvSpPr/>
      </dsp:nvSpPr>
      <dsp:spPr>
        <a:xfrm rot="5400000">
          <a:off x="4179432" y="-453326"/>
          <a:ext cx="888131" cy="4351527"/>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Tax administration / Customs</a:t>
          </a:r>
          <a:endParaRPr lang="en-US" sz="1400" kern="1200" dirty="0"/>
        </a:p>
        <a:p>
          <a:pPr marL="114300" lvl="1" indent="-114300" algn="l" defTabSz="622300">
            <a:lnSpc>
              <a:spcPct val="90000"/>
            </a:lnSpc>
            <a:spcBef>
              <a:spcPct val="0"/>
            </a:spcBef>
            <a:spcAft>
              <a:spcPct val="15000"/>
            </a:spcAft>
            <a:buChar char="•"/>
          </a:pPr>
          <a:r>
            <a:rPr lang="en-GB" sz="1400" kern="1200" dirty="0"/>
            <a:t>FIU</a:t>
          </a:r>
          <a:endParaRPr lang="en-US" sz="1400" kern="1200" dirty="0"/>
        </a:p>
        <a:p>
          <a:pPr marL="114300" lvl="1" indent="-114300" algn="l" defTabSz="622300">
            <a:lnSpc>
              <a:spcPct val="90000"/>
            </a:lnSpc>
            <a:spcBef>
              <a:spcPct val="0"/>
            </a:spcBef>
            <a:spcAft>
              <a:spcPct val="15000"/>
            </a:spcAft>
            <a:buChar char="•"/>
          </a:pPr>
          <a:r>
            <a:rPr lang="en-GB" sz="1400" kern="1200" dirty="0"/>
            <a:t>Police / Public Prosecutor</a:t>
          </a:r>
          <a:endParaRPr lang="en-US" sz="1400" kern="1200" dirty="0"/>
        </a:p>
        <a:p>
          <a:pPr marL="114300" lvl="1" indent="-114300" algn="l" defTabSz="622300">
            <a:lnSpc>
              <a:spcPct val="90000"/>
            </a:lnSpc>
            <a:spcBef>
              <a:spcPct val="0"/>
            </a:spcBef>
            <a:spcAft>
              <a:spcPct val="15000"/>
            </a:spcAft>
            <a:buChar char="•"/>
          </a:pPr>
          <a:r>
            <a:rPr lang="en-GB" sz="1400" kern="1200" dirty="0"/>
            <a:t>Financial Supervisor</a:t>
          </a:r>
          <a:endParaRPr lang="en-US" sz="1400" kern="1200" dirty="0"/>
        </a:p>
      </dsp:txBody>
      <dsp:txXfrm rot="-5400000">
        <a:off x="2447735" y="1321726"/>
        <a:ext cx="4308172" cy="801421"/>
      </dsp:txXfrm>
    </dsp:sp>
    <dsp:sp modelId="{63C26919-97D4-4886-9538-6F6B7128471C}">
      <dsp:nvSpPr>
        <dsp:cNvPr id="0" name=""/>
        <dsp:cNvSpPr/>
      </dsp:nvSpPr>
      <dsp:spPr>
        <a:xfrm>
          <a:off x="0" y="1167355"/>
          <a:ext cx="2447734" cy="11101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Operational agencies</a:t>
          </a:r>
          <a:endParaRPr lang="en-US" sz="3100" kern="1200" dirty="0"/>
        </a:p>
      </dsp:txBody>
      <dsp:txXfrm>
        <a:off x="54194" y="1221549"/>
        <a:ext cx="2339346" cy="1001776"/>
      </dsp:txXfrm>
    </dsp:sp>
    <dsp:sp modelId="{14913E8F-E8F7-4578-932F-D2CAAE860623}">
      <dsp:nvSpPr>
        <dsp:cNvPr id="0" name=""/>
        <dsp:cNvSpPr/>
      </dsp:nvSpPr>
      <dsp:spPr>
        <a:xfrm rot="5400000">
          <a:off x="4179432" y="712346"/>
          <a:ext cx="888131" cy="4351527"/>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Companies</a:t>
          </a:r>
          <a:endParaRPr lang="en-US" sz="1400" kern="1200" dirty="0"/>
        </a:p>
        <a:p>
          <a:pPr marL="114300" lvl="1" indent="-114300" algn="l" defTabSz="622300">
            <a:lnSpc>
              <a:spcPct val="90000"/>
            </a:lnSpc>
            <a:spcBef>
              <a:spcPct val="0"/>
            </a:spcBef>
            <a:spcAft>
              <a:spcPct val="15000"/>
            </a:spcAft>
            <a:buChar char="•"/>
          </a:pPr>
          <a:r>
            <a:rPr lang="en-GB" sz="1400" kern="1200" dirty="0"/>
            <a:t>Businesses and Professions</a:t>
          </a:r>
          <a:endParaRPr lang="en-US" sz="1400" kern="1200" dirty="0"/>
        </a:p>
        <a:p>
          <a:pPr marL="114300" lvl="1" indent="-114300" algn="l" defTabSz="622300">
            <a:lnSpc>
              <a:spcPct val="90000"/>
            </a:lnSpc>
            <a:spcBef>
              <a:spcPct val="0"/>
            </a:spcBef>
            <a:spcAft>
              <a:spcPct val="15000"/>
            </a:spcAft>
            <a:buChar char="•"/>
          </a:pPr>
          <a:r>
            <a:rPr lang="en-GB" sz="1400" kern="1200" dirty="0"/>
            <a:t>Financial Institutions</a:t>
          </a:r>
          <a:endParaRPr lang="en-US" sz="1400" kern="1200" dirty="0"/>
        </a:p>
        <a:p>
          <a:pPr marL="114300" lvl="1" indent="-114300" algn="l" defTabSz="622300">
            <a:lnSpc>
              <a:spcPct val="90000"/>
            </a:lnSpc>
            <a:spcBef>
              <a:spcPct val="0"/>
            </a:spcBef>
            <a:spcAft>
              <a:spcPct val="15000"/>
            </a:spcAft>
            <a:buChar char="•"/>
          </a:pPr>
          <a:r>
            <a:rPr lang="en-GB" sz="1400" kern="1200" dirty="0"/>
            <a:t>Etc.</a:t>
          </a:r>
          <a:endParaRPr lang="en-US" sz="1400" kern="1200" dirty="0"/>
        </a:p>
      </dsp:txBody>
      <dsp:txXfrm rot="-5400000">
        <a:off x="2447735" y="2487399"/>
        <a:ext cx="4308172" cy="801421"/>
      </dsp:txXfrm>
    </dsp:sp>
    <dsp:sp modelId="{30C9B8C8-AD33-44B3-9C48-B47047BBE82C}">
      <dsp:nvSpPr>
        <dsp:cNvPr id="0" name=""/>
        <dsp:cNvSpPr/>
      </dsp:nvSpPr>
      <dsp:spPr>
        <a:xfrm>
          <a:off x="0" y="2333028"/>
          <a:ext cx="2447734" cy="11101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Private sector</a:t>
          </a:r>
          <a:endParaRPr lang="en-US" sz="3100" kern="1200" dirty="0"/>
        </a:p>
      </dsp:txBody>
      <dsp:txXfrm>
        <a:off x="54194" y="2387222"/>
        <a:ext cx="2339346" cy="1001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B927F-3008-4A53-A367-D05080BD830F}">
      <dsp:nvSpPr>
        <dsp:cNvPr id="0" name=""/>
        <dsp:cNvSpPr/>
      </dsp:nvSpPr>
      <dsp:spPr>
        <a:xfrm>
          <a:off x="67508" y="2184"/>
          <a:ext cx="2208087" cy="132485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Tax administration</a:t>
          </a:r>
          <a:endParaRPr lang="en-US" sz="2800" kern="1200" dirty="0"/>
        </a:p>
      </dsp:txBody>
      <dsp:txXfrm>
        <a:off x="67508" y="2184"/>
        <a:ext cx="2208087" cy="1324852"/>
      </dsp:txXfrm>
    </dsp:sp>
    <dsp:sp modelId="{20760591-105C-4422-8F7C-8BF8A1F23FDE}">
      <dsp:nvSpPr>
        <dsp:cNvPr id="0" name=""/>
        <dsp:cNvSpPr/>
      </dsp:nvSpPr>
      <dsp:spPr>
        <a:xfrm>
          <a:off x="2496404" y="2184"/>
          <a:ext cx="2208087" cy="1324852"/>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Police or public prosecutor</a:t>
          </a:r>
          <a:endParaRPr lang="en-US" sz="2800" kern="1200" dirty="0"/>
        </a:p>
      </dsp:txBody>
      <dsp:txXfrm>
        <a:off x="2496404" y="2184"/>
        <a:ext cx="2208087" cy="1324852"/>
      </dsp:txXfrm>
    </dsp:sp>
    <dsp:sp modelId="{54470AD4-50D6-4505-9C5F-03A288E14041}">
      <dsp:nvSpPr>
        <dsp:cNvPr id="0" name=""/>
        <dsp:cNvSpPr/>
      </dsp:nvSpPr>
      <dsp:spPr>
        <a:xfrm>
          <a:off x="4925301" y="2184"/>
          <a:ext cx="2208087" cy="1324852"/>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Financial intelligence unit</a:t>
          </a:r>
          <a:endParaRPr lang="en-US" sz="2800" kern="1200" dirty="0"/>
        </a:p>
      </dsp:txBody>
      <dsp:txXfrm>
        <a:off x="4925301" y="2184"/>
        <a:ext cx="2208087" cy="1324852"/>
      </dsp:txXfrm>
    </dsp:sp>
    <dsp:sp modelId="{63866CD8-AFA9-41CC-A9D5-25AEC4718C7F}">
      <dsp:nvSpPr>
        <dsp:cNvPr id="0" name=""/>
        <dsp:cNvSpPr/>
      </dsp:nvSpPr>
      <dsp:spPr>
        <a:xfrm>
          <a:off x="67508" y="1547845"/>
          <a:ext cx="2208087" cy="1324852"/>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Anti-corruption authorities</a:t>
          </a:r>
          <a:endParaRPr lang="en-US" sz="2800" kern="1200" dirty="0"/>
        </a:p>
      </dsp:txBody>
      <dsp:txXfrm>
        <a:off x="67508" y="1547845"/>
        <a:ext cx="2208087" cy="1324852"/>
      </dsp:txXfrm>
    </dsp:sp>
    <dsp:sp modelId="{19C2F853-4359-4E6F-A47A-D7CA9E5A1838}">
      <dsp:nvSpPr>
        <dsp:cNvPr id="0" name=""/>
        <dsp:cNvSpPr/>
      </dsp:nvSpPr>
      <dsp:spPr>
        <a:xfrm>
          <a:off x="2496404" y="1547845"/>
          <a:ext cx="2208087" cy="132485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Customs</a:t>
          </a:r>
          <a:endParaRPr lang="en-US" sz="2800" kern="1200" dirty="0"/>
        </a:p>
      </dsp:txBody>
      <dsp:txXfrm>
        <a:off x="2496404" y="1547845"/>
        <a:ext cx="2208087" cy="1324852"/>
      </dsp:txXfrm>
    </dsp:sp>
    <dsp:sp modelId="{DBD6A150-4068-4E11-B2F0-F620C8BBACD6}">
      <dsp:nvSpPr>
        <dsp:cNvPr id="0" name=""/>
        <dsp:cNvSpPr/>
      </dsp:nvSpPr>
      <dsp:spPr>
        <a:xfrm>
          <a:off x="4925301" y="1547845"/>
          <a:ext cx="2208087" cy="132485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Financial regulator</a:t>
          </a:r>
          <a:endParaRPr lang="en-US" sz="2800" kern="1200" dirty="0"/>
        </a:p>
      </dsp:txBody>
      <dsp:txXfrm>
        <a:off x="4925301" y="1547845"/>
        <a:ext cx="2208087" cy="13248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826E27-8820-D2DD-87B4-477B85CFD1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CC509F1-9594-919A-FE7D-C05222F93B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B4552D-F913-4CFB-BDD1-3E2805CCCDCB}" type="datetimeFigureOut">
              <a:rPr lang="en-US" smtClean="0"/>
              <a:t>20-Oct-2024</a:t>
            </a:fld>
            <a:endParaRPr lang="en-US"/>
          </a:p>
        </p:txBody>
      </p:sp>
      <p:sp>
        <p:nvSpPr>
          <p:cNvPr id="4" name="Footer Placeholder 3">
            <a:extLst>
              <a:ext uri="{FF2B5EF4-FFF2-40B4-BE49-F238E27FC236}">
                <a16:creationId xmlns:a16="http://schemas.microsoft.com/office/drawing/2014/main" id="{0C0E632E-5DAB-4887-0228-ED3AC146BB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A3C266-B9E8-B6B3-F320-FD140A8E32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E346CA-F651-4B86-B53C-057C715EA853}" type="slidenum">
              <a:rPr lang="en-US" smtClean="0"/>
              <a:t>‹#›</a:t>
            </a:fld>
            <a:endParaRPr lang="en-US"/>
          </a:p>
        </p:txBody>
      </p:sp>
    </p:spTree>
    <p:extLst>
      <p:ext uri="{BB962C8B-B14F-4D97-AF65-F5344CB8AC3E}">
        <p14:creationId xmlns:p14="http://schemas.microsoft.com/office/powerpoint/2010/main" val="1048508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E8525-02FB-4B69-89A2-491A5AE79C9C}" type="datetimeFigureOut">
              <a:rPr lang="en-US" smtClean="0"/>
              <a:t>20-Oct-2024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30F17-E9F7-4DB1-BC39-7FF96A8211E2}" type="slidenum">
              <a:rPr lang="en-US" smtClean="0"/>
              <a:t>‹#›</a:t>
            </a:fld>
            <a:endParaRPr lang="en-US"/>
          </a:p>
        </p:txBody>
      </p:sp>
    </p:spTree>
    <p:extLst>
      <p:ext uri="{BB962C8B-B14F-4D97-AF65-F5344CB8AC3E}">
        <p14:creationId xmlns:p14="http://schemas.microsoft.com/office/powerpoint/2010/main" val="108560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We start talking about AML in the 1980s in the United States, but the first cases appeared in the 1920s and 1930s as the American mafia sought to disguise the origin of earnings of alcohol sales, which were prohibited.</a:t>
            </a:r>
          </a:p>
          <a:p>
            <a:r>
              <a:rPr lang="en-US" dirty="0"/>
              <a:t>- In 1928 in Chicago, the Biron family bought a chain of dry-cleaning stores with the purpose of using them as a front business for converting the earnings of alcohol sales. They would declare in their tax returns that the money came from a successful operation of their dry-cleaning stores rather than from illicit origins. Dry cleaning was a great business for obscuring the real economic activity: its turnover is difficult to estimate, and it operates in cash.</a:t>
            </a:r>
          </a:p>
          <a:p>
            <a:r>
              <a:rPr lang="en-US" dirty="0"/>
              <a:t>- Each country has a specific definition, but the 1988 Convention gives a general definition that has been accepted by 191 countries, including all the countries present here today.</a:t>
            </a:r>
          </a:p>
          <a:p>
            <a:endParaRPr lang="en-US" dirty="0"/>
          </a:p>
        </p:txBody>
      </p:sp>
      <p:sp>
        <p:nvSpPr>
          <p:cNvPr id="4" name="Slide Number Placeholder 3"/>
          <p:cNvSpPr>
            <a:spLocks noGrp="1"/>
          </p:cNvSpPr>
          <p:nvPr>
            <p:ph type="sldNum" sz="quarter" idx="5"/>
          </p:nvPr>
        </p:nvSpPr>
        <p:spPr/>
        <p:txBody>
          <a:bodyPr/>
          <a:lstStyle/>
          <a:p>
            <a:fld id="{B5230F17-E9F7-4DB1-BC39-7FF96A8211E2}" type="slidenum">
              <a:rPr lang="en-US" smtClean="0"/>
              <a:t>3</a:t>
            </a:fld>
            <a:endParaRPr lang="en-US"/>
          </a:p>
        </p:txBody>
      </p:sp>
    </p:spTree>
    <p:extLst>
      <p:ext uri="{BB962C8B-B14F-4D97-AF65-F5344CB8AC3E}">
        <p14:creationId xmlns:p14="http://schemas.microsoft.com/office/powerpoint/2010/main" val="1074948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legislation: requires an agency to share specific information with another under certain circumstances, or allows general information sharing between agencies with limited exceptions</a:t>
            </a:r>
          </a:p>
          <a:p>
            <a:r>
              <a:rPr lang="en-US" dirty="0" err="1"/>
              <a:t>MoUs</a:t>
            </a:r>
            <a:r>
              <a:rPr lang="en-US" dirty="0"/>
              <a:t> between heads of agencies detailing types of information to be shared, circumstances and restrictions, format of requests, authorized officials, etc.</a:t>
            </a:r>
          </a:p>
        </p:txBody>
      </p:sp>
      <p:sp>
        <p:nvSpPr>
          <p:cNvPr id="4" name="Slide Number Placeholder 3"/>
          <p:cNvSpPr>
            <a:spLocks noGrp="1"/>
          </p:cNvSpPr>
          <p:nvPr>
            <p:ph type="sldNum" sz="quarter" idx="5"/>
          </p:nvPr>
        </p:nvSpPr>
        <p:spPr/>
        <p:txBody>
          <a:bodyPr/>
          <a:lstStyle/>
          <a:p>
            <a:fld id="{B5230F17-E9F7-4DB1-BC39-7FF96A8211E2}" type="slidenum">
              <a:rPr lang="en-US" smtClean="0"/>
              <a:t>21</a:t>
            </a:fld>
            <a:endParaRPr lang="en-US"/>
          </a:p>
        </p:txBody>
      </p:sp>
    </p:spTree>
    <p:extLst>
      <p:ext uri="{BB962C8B-B14F-4D97-AF65-F5344CB8AC3E}">
        <p14:creationId xmlns:p14="http://schemas.microsoft.com/office/powerpoint/2010/main" val="128682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Income must be illicit: Caution! The transaction may well be legal. For example, the sale of a property. In this case, money laundering will take place if the person seeks to use the proceeds of this sale without first paying their taxes.</a:t>
            </a:r>
          </a:p>
          <a:p>
            <a:r>
              <a:rPr lang="en-US" dirty="0"/>
              <a:t>- Cash is king: lack of traceability. It is very difficult, even impossible, to know who was behind a cash transaction. This is why countries are putting in place more and more restrictions on cash transactions (quantity limits, prohibition in certain industries, etc.). When we thought that everything was improving, cryptocurrencies, which are not subject to any control by the State, represent a new possibility for laundering money.</a:t>
            </a:r>
          </a:p>
          <a:p>
            <a:endParaRPr lang="en-US" dirty="0"/>
          </a:p>
        </p:txBody>
      </p:sp>
      <p:sp>
        <p:nvSpPr>
          <p:cNvPr id="4" name="Slide Number Placeholder 3"/>
          <p:cNvSpPr>
            <a:spLocks noGrp="1"/>
          </p:cNvSpPr>
          <p:nvPr>
            <p:ph type="sldNum" sz="quarter" idx="5"/>
          </p:nvPr>
        </p:nvSpPr>
        <p:spPr/>
        <p:txBody>
          <a:bodyPr/>
          <a:lstStyle/>
          <a:p>
            <a:fld id="{B5230F17-E9F7-4DB1-BC39-7FF96A8211E2}" type="slidenum">
              <a:rPr lang="en-US" smtClean="0"/>
              <a:t>4</a:t>
            </a:fld>
            <a:endParaRPr lang="en-US"/>
          </a:p>
        </p:txBody>
      </p:sp>
    </p:spTree>
    <p:extLst>
      <p:ext uri="{BB962C8B-B14F-4D97-AF65-F5344CB8AC3E}">
        <p14:creationId xmlns:p14="http://schemas.microsoft.com/office/powerpoint/2010/main" val="320320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Placement stage: deposit illicit money into the financial system</a:t>
            </a:r>
          </a:p>
          <a:p>
            <a:r>
              <a:rPr lang="en-GB" dirty="0"/>
              <a:t>Layering stage: disguise, conceal the origin of the money to avoid criminal proceedings</a:t>
            </a:r>
          </a:p>
          <a:p>
            <a:r>
              <a:rPr lang="en-GB" dirty="0"/>
              <a:t>Integration stage: create an apparent legal origin for the money so as to use it for personal benefit</a:t>
            </a:r>
            <a:endParaRPr lang="en-US" dirty="0"/>
          </a:p>
        </p:txBody>
      </p:sp>
      <p:sp>
        <p:nvSpPr>
          <p:cNvPr id="4" name="Slide Number Placeholder 3"/>
          <p:cNvSpPr>
            <a:spLocks noGrp="1"/>
          </p:cNvSpPr>
          <p:nvPr>
            <p:ph type="sldNum" sz="quarter" idx="5"/>
          </p:nvPr>
        </p:nvSpPr>
        <p:spPr/>
        <p:txBody>
          <a:bodyPr/>
          <a:lstStyle/>
          <a:p>
            <a:fld id="{88075E5D-6057-4B48-9078-FFE301C7B3C1}" type="slidenum">
              <a:rPr lang="en-US" smtClean="0"/>
              <a:t>5</a:t>
            </a:fld>
            <a:endParaRPr lang="en-US"/>
          </a:p>
        </p:txBody>
      </p:sp>
    </p:spTree>
    <p:extLst>
      <p:ext uri="{BB962C8B-B14F-4D97-AF65-F5344CB8AC3E}">
        <p14:creationId xmlns:p14="http://schemas.microsoft.com/office/powerpoint/2010/main" val="44008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230F17-E9F7-4DB1-BC39-7FF96A8211E2}" type="slidenum">
              <a:rPr lang="en-US" smtClean="0"/>
              <a:t>8</a:t>
            </a:fld>
            <a:endParaRPr lang="en-US"/>
          </a:p>
        </p:txBody>
      </p:sp>
    </p:spTree>
    <p:extLst>
      <p:ext uri="{BB962C8B-B14F-4D97-AF65-F5344CB8AC3E}">
        <p14:creationId xmlns:p14="http://schemas.microsoft.com/office/powerpoint/2010/main" val="304856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Please identify the three stages: placement, layering and integration.</a:t>
            </a:r>
          </a:p>
          <a:p>
            <a:r>
              <a:rPr lang="en-US" dirty="0"/>
              <a:t>Case A involves easily identifiable cash placement (into banks and businesses), layering (transactions within the banking system), and integration activity (the payment of credit cards).</a:t>
            </a:r>
          </a:p>
        </p:txBody>
      </p:sp>
      <p:sp>
        <p:nvSpPr>
          <p:cNvPr id="4" name="Slide Number Placeholder 3"/>
          <p:cNvSpPr>
            <a:spLocks noGrp="1"/>
          </p:cNvSpPr>
          <p:nvPr>
            <p:ph type="sldNum" sz="quarter" idx="5"/>
          </p:nvPr>
        </p:nvSpPr>
        <p:spPr/>
        <p:txBody>
          <a:bodyPr/>
          <a:lstStyle/>
          <a:p>
            <a:fld id="{88075E5D-6057-4B48-9078-FFE301C7B3C1}" type="slidenum">
              <a:rPr lang="en-US" smtClean="0"/>
              <a:t>9</a:t>
            </a:fld>
            <a:endParaRPr lang="en-US"/>
          </a:p>
        </p:txBody>
      </p:sp>
    </p:spTree>
    <p:extLst>
      <p:ext uri="{BB962C8B-B14F-4D97-AF65-F5344CB8AC3E}">
        <p14:creationId xmlns:p14="http://schemas.microsoft.com/office/powerpoint/2010/main" val="257560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Please identify the three stages: placement, layering and integration.</a:t>
            </a:r>
          </a:p>
          <a:p>
            <a:r>
              <a:rPr lang="en-US" dirty="0"/>
              <a:t>Case A involves easily identifiable cash placement (into banks and businesses), layering (transactions within the banking system), and integration activity (the payment of credit cards).</a:t>
            </a:r>
          </a:p>
        </p:txBody>
      </p:sp>
      <p:sp>
        <p:nvSpPr>
          <p:cNvPr id="4" name="Slide Number Placeholder 3"/>
          <p:cNvSpPr>
            <a:spLocks noGrp="1"/>
          </p:cNvSpPr>
          <p:nvPr>
            <p:ph type="sldNum" sz="quarter" idx="5"/>
          </p:nvPr>
        </p:nvSpPr>
        <p:spPr/>
        <p:txBody>
          <a:bodyPr/>
          <a:lstStyle/>
          <a:p>
            <a:fld id="{88075E5D-6057-4B48-9078-FFE301C7B3C1}" type="slidenum">
              <a:rPr lang="en-US" smtClean="0"/>
              <a:t>10</a:t>
            </a:fld>
            <a:endParaRPr lang="en-US"/>
          </a:p>
        </p:txBody>
      </p:sp>
    </p:spTree>
    <p:extLst>
      <p:ext uri="{BB962C8B-B14F-4D97-AF65-F5344CB8AC3E}">
        <p14:creationId xmlns:p14="http://schemas.microsoft.com/office/powerpoint/2010/main" val="100848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TF: </a:t>
            </a:r>
            <a:r>
              <a:rPr lang="en-GB" dirty="0"/>
              <a:t>Raise, Store, Move, Use</a:t>
            </a:r>
            <a:endParaRPr lang="en-US" dirty="0"/>
          </a:p>
        </p:txBody>
      </p:sp>
      <p:sp>
        <p:nvSpPr>
          <p:cNvPr id="4" name="Slide Number Placeholder 3"/>
          <p:cNvSpPr>
            <a:spLocks noGrp="1"/>
          </p:cNvSpPr>
          <p:nvPr>
            <p:ph type="sldNum" sz="quarter" idx="5"/>
          </p:nvPr>
        </p:nvSpPr>
        <p:spPr/>
        <p:txBody>
          <a:bodyPr/>
          <a:lstStyle/>
          <a:p>
            <a:fld id="{B5230F17-E9F7-4DB1-BC39-7FF96A8211E2}" type="slidenum">
              <a:rPr lang="en-US" smtClean="0"/>
              <a:t>11</a:t>
            </a:fld>
            <a:endParaRPr lang="en-US"/>
          </a:p>
        </p:txBody>
      </p:sp>
    </p:spTree>
    <p:extLst>
      <p:ext uri="{BB962C8B-B14F-4D97-AF65-F5344CB8AC3E}">
        <p14:creationId xmlns:p14="http://schemas.microsoft.com/office/powerpoint/2010/main" val="166173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USA: Approximately 300 billion laundered annually.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Taking India’s GDP of 3.57 trillion USD (2023), 2% = 71 billion USD</a:t>
            </a:r>
          </a:p>
          <a:p>
            <a:r>
              <a:rPr lang="en-GB" dirty="0"/>
              <a:t>Seven thousand one hundred crore dollars</a:t>
            </a:r>
          </a:p>
          <a:p>
            <a:r>
              <a:rPr lang="en-US" dirty="0"/>
              <a:t>For the UAE, 10 billion USD per year / For Malaysia, 7 billion USD per year.</a:t>
            </a:r>
          </a:p>
          <a:p>
            <a:r>
              <a:rPr lang="en-US" dirty="0"/>
              <a:t>For comparison, the cost of a German motorway or highway is 2 million USD/km. That means, 35,000 km of highways with the Indian – or double the size of the Indian highway network.</a:t>
            </a:r>
          </a:p>
        </p:txBody>
      </p:sp>
      <p:sp>
        <p:nvSpPr>
          <p:cNvPr id="4" name="Slide Number Placeholder 3"/>
          <p:cNvSpPr>
            <a:spLocks noGrp="1"/>
          </p:cNvSpPr>
          <p:nvPr>
            <p:ph type="sldNum" sz="quarter" idx="5"/>
          </p:nvPr>
        </p:nvSpPr>
        <p:spPr/>
        <p:txBody>
          <a:bodyPr/>
          <a:lstStyle/>
          <a:p>
            <a:fld id="{B5230F17-E9F7-4DB1-BC39-7FF96A8211E2}" type="slidenum">
              <a:rPr lang="en-US" smtClean="0"/>
              <a:t>13</a:t>
            </a:fld>
            <a:endParaRPr lang="en-US"/>
          </a:p>
        </p:txBody>
      </p:sp>
    </p:spTree>
    <p:extLst>
      <p:ext uri="{BB962C8B-B14F-4D97-AF65-F5344CB8AC3E}">
        <p14:creationId xmlns:p14="http://schemas.microsoft.com/office/powerpoint/2010/main" val="108829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Classic activities:</a:t>
            </a:r>
          </a:p>
          <a:p>
            <a:r>
              <a:rPr lang="en-US" dirty="0"/>
              <a:t>Use of cash-intensive businesses (laundromats, restaurants): Possibility of mixing legal source income with illegal source income when depositing in the bank.</a:t>
            </a:r>
          </a:p>
          <a:p>
            <a:r>
              <a:rPr lang="en-US" dirty="0"/>
              <a:t>Smurfing: also known as "laundering by splitting of deposits".</a:t>
            </a:r>
          </a:p>
          <a:p>
            <a:r>
              <a:rPr lang="en-US" dirty="0"/>
              <a:t>Purchase of real estate: purchase in cash and sale in a short time (may be to a front company)</a:t>
            </a:r>
          </a:p>
          <a:p>
            <a:r>
              <a:rPr lang="en-US" dirty="0"/>
              <a:t>Gambling: Purchase of casino chips with cash and resale after a few hours (individual enters casino with dirty money and exits with laundered money, "I won at the casino") / Lottery: Buying winner tickets to the winner and pay a cash commission (e.g. the amount won + 10-15%). The offender then cashes in the lottery ticket, the legal origin of the money is established. (In Spain, a politician told the taxman that he had won the lottery 7 times in 3 years to explain his fortune of 2 million euros. Luck…)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TBML: </a:t>
            </a:r>
            <a:r>
              <a:rPr lang="en-US" b="1" dirty="0">
                <a:solidFill>
                  <a:schemeClr val="tx1">
                    <a:lumMod val="75000"/>
                  </a:schemeClr>
                </a:solidFill>
              </a:rPr>
              <a:t>Goal: to create a difference between the value of the products exchanged and the amount paid for these products. 8.8 trillion difference in global import/export data.</a:t>
            </a:r>
          </a:p>
          <a:p>
            <a:endParaRPr lang="en-US" dirty="0"/>
          </a:p>
        </p:txBody>
      </p:sp>
      <p:sp>
        <p:nvSpPr>
          <p:cNvPr id="4" name="Slide Number Placeholder 3"/>
          <p:cNvSpPr>
            <a:spLocks noGrp="1"/>
          </p:cNvSpPr>
          <p:nvPr>
            <p:ph type="sldNum" sz="quarter" idx="5"/>
          </p:nvPr>
        </p:nvSpPr>
        <p:spPr/>
        <p:txBody>
          <a:bodyPr/>
          <a:lstStyle/>
          <a:p>
            <a:fld id="{B5230F17-E9F7-4DB1-BC39-7FF96A8211E2}" type="slidenum">
              <a:rPr lang="en-US" smtClean="0"/>
              <a:t>14</a:t>
            </a:fld>
            <a:endParaRPr lang="en-US"/>
          </a:p>
        </p:txBody>
      </p:sp>
    </p:spTree>
    <p:extLst>
      <p:ext uri="{BB962C8B-B14F-4D97-AF65-F5344CB8AC3E}">
        <p14:creationId xmlns:p14="http://schemas.microsoft.com/office/powerpoint/2010/main" val="3850233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BAAB247-3A18-4154-9826-76CD20EFE183}" type="datetimeFigureOut">
              <a:rPr lang="en-US" smtClean="0"/>
              <a:t>20-Oct-2024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26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AB247-3A18-4154-9826-76CD20EFE183}" type="datetimeFigureOut">
              <a:rPr lang="en-US" smtClean="0"/>
              <a:t>20-Oct-2024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F40A8-86CD-4DC0-A043-DE2697DAD467}" type="slidenum">
              <a:rPr lang="en-US" smtClean="0"/>
              <a:t>‹#›</a:t>
            </a:fld>
            <a:endParaRPr lang="en-US"/>
          </a:p>
        </p:txBody>
      </p:sp>
    </p:spTree>
    <p:extLst>
      <p:ext uri="{BB962C8B-B14F-4D97-AF65-F5344CB8AC3E}">
        <p14:creationId xmlns:p14="http://schemas.microsoft.com/office/powerpoint/2010/main" val="60475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AB247-3A18-4154-9826-76CD20EFE183}" type="datetimeFigureOut">
              <a:rPr lang="en-US" smtClean="0"/>
              <a:t>20-Oct-2024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F40A8-86CD-4DC0-A043-DE2697DAD467}"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604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AB247-3A18-4154-9826-76CD20EFE183}" type="datetimeFigureOut">
              <a:rPr lang="en-US" smtClean="0"/>
              <a:t>20-Oct-2024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F40A8-86CD-4DC0-A043-DE2697DAD467}"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5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AB247-3A18-4154-9826-76CD20EFE183}" type="datetimeFigureOut">
              <a:rPr lang="en-US" smtClean="0"/>
              <a:t>20-Oct-2024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F40A8-86CD-4DC0-A043-DE2697DAD467}" type="slidenum">
              <a:rPr lang="en-US" smtClean="0"/>
              <a:t>‹#›</a:t>
            </a:fld>
            <a:endParaRPr lang="en-US"/>
          </a:p>
        </p:txBody>
      </p:sp>
    </p:spTree>
    <p:extLst>
      <p:ext uri="{BB962C8B-B14F-4D97-AF65-F5344CB8AC3E}">
        <p14:creationId xmlns:p14="http://schemas.microsoft.com/office/powerpoint/2010/main" val="206740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AB247-3A18-4154-9826-76CD20EFE183}" type="datetimeFigureOut">
              <a:rPr lang="en-US" smtClean="0"/>
              <a:t>20-Oct-2024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F40A8-86CD-4DC0-A043-DE2697DAD467}"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707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AB247-3A18-4154-9826-76CD20EFE183}" type="datetimeFigureOut">
              <a:rPr lang="en-US" smtClean="0"/>
              <a:t>20-Oct-2024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F40A8-86CD-4DC0-A043-DE2697DAD467}"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639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AB247-3A18-4154-9826-76CD20EFE183}" type="datetimeFigureOut">
              <a:rPr lang="en-US" smtClean="0"/>
              <a:t>20-Oct-2024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F40A8-86CD-4DC0-A043-DE2697DAD467}"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618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AB247-3A18-4154-9826-76CD20EFE183}" type="datetimeFigureOut">
              <a:rPr lang="en-US" smtClean="0"/>
              <a:t>20-Oct-2024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F40A8-86CD-4DC0-A043-DE2697DAD467}"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29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AB247-3A18-4154-9826-76CD20EFE183}" type="datetimeFigureOut">
              <a:rPr lang="en-US" smtClean="0"/>
              <a:t>20-Oct-2024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F40A8-86CD-4DC0-A043-DE2697DAD467}" type="slidenum">
              <a:rPr lang="en-US" smtClean="0"/>
              <a:t>‹#›</a:t>
            </a:fld>
            <a:endParaRPr lang="en-US"/>
          </a:p>
        </p:txBody>
      </p:sp>
    </p:spTree>
    <p:extLst>
      <p:ext uri="{BB962C8B-B14F-4D97-AF65-F5344CB8AC3E}">
        <p14:creationId xmlns:p14="http://schemas.microsoft.com/office/powerpoint/2010/main" val="314633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AB247-3A18-4154-9826-76CD20EFE183}" type="datetimeFigureOut">
              <a:rPr lang="en-US" smtClean="0"/>
              <a:t>20-Oct-2024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F40A8-86CD-4DC0-A043-DE2697DAD467}"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6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AAB247-3A18-4154-9826-76CD20EFE183}" type="datetimeFigureOut">
              <a:rPr lang="en-US" smtClean="0"/>
              <a:t>20-Oct-2024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F40A8-86CD-4DC0-A043-DE2697DAD467}" type="slidenum">
              <a:rPr lang="en-US" smtClean="0"/>
              <a:t>‹#›</a:t>
            </a:fld>
            <a:endParaRPr lang="en-US"/>
          </a:p>
        </p:txBody>
      </p:sp>
    </p:spTree>
    <p:extLst>
      <p:ext uri="{BB962C8B-B14F-4D97-AF65-F5344CB8AC3E}">
        <p14:creationId xmlns:p14="http://schemas.microsoft.com/office/powerpoint/2010/main" val="56036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AAB247-3A18-4154-9826-76CD20EFE183}" type="datetimeFigureOut">
              <a:rPr lang="en-US" smtClean="0"/>
              <a:t>20-Oct-2024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F40A8-86CD-4DC0-A043-DE2697DAD467}"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79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AAB247-3A18-4154-9826-76CD20EFE183}" type="datetimeFigureOut">
              <a:rPr lang="en-US" smtClean="0"/>
              <a:t>20-Oct-2024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F40A8-86CD-4DC0-A043-DE2697DAD467}"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88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AB247-3A18-4154-9826-76CD20EFE183}" type="datetimeFigureOut">
              <a:rPr lang="en-US" smtClean="0"/>
              <a:t>20-Oct-2024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F40A8-86CD-4DC0-A043-DE2697DAD467}" type="slidenum">
              <a:rPr lang="en-US" smtClean="0"/>
              <a:t>‹#›</a:t>
            </a:fld>
            <a:endParaRPr lang="en-US"/>
          </a:p>
        </p:txBody>
      </p:sp>
    </p:spTree>
    <p:extLst>
      <p:ext uri="{BB962C8B-B14F-4D97-AF65-F5344CB8AC3E}">
        <p14:creationId xmlns:p14="http://schemas.microsoft.com/office/powerpoint/2010/main" val="108919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AB247-3A18-4154-9826-76CD20EFE183}" type="datetimeFigureOut">
              <a:rPr lang="en-US" smtClean="0"/>
              <a:t>20-Oct-2024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F40A8-86CD-4DC0-A043-DE2697DAD467}"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90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AB247-3A18-4154-9826-76CD20EFE183}" type="datetimeFigureOut">
              <a:rPr lang="en-US" smtClean="0"/>
              <a:t>20-Oct-2024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F40A8-86CD-4DC0-A043-DE2697DAD467}" type="slidenum">
              <a:rPr lang="en-US" smtClean="0"/>
              <a:t>‹#›</a:t>
            </a:fld>
            <a:endParaRPr lang="en-US"/>
          </a:p>
        </p:txBody>
      </p:sp>
    </p:spTree>
    <p:extLst>
      <p:ext uri="{BB962C8B-B14F-4D97-AF65-F5344CB8AC3E}">
        <p14:creationId xmlns:p14="http://schemas.microsoft.com/office/powerpoint/2010/main" val="51348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AAB247-3A18-4154-9826-76CD20EFE183}" type="datetimeFigureOut">
              <a:rPr lang="en-US" smtClean="0"/>
              <a:t>20-Oct-2024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7F40A8-86CD-4DC0-A043-DE2697DAD467}" type="slidenum">
              <a:rPr lang="en-US" smtClean="0"/>
              <a:t>‹#›</a:t>
            </a:fld>
            <a:endParaRPr lang="en-US"/>
          </a:p>
        </p:txBody>
      </p:sp>
    </p:spTree>
    <p:extLst>
      <p:ext uri="{BB962C8B-B14F-4D97-AF65-F5344CB8AC3E}">
        <p14:creationId xmlns:p14="http://schemas.microsoft.com/office/powerpoint/2010/main" val="42517516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13" name="Picture 12">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53CAE65-36BF-7FF0-2105-876CDB7AF05A}"/>
              </a:ext>
            </a:extLst>
          </p:cNvPr>
          <p:cNvSpPr>
            <a:spLocks noGrp="1"/>
          </p:cNvSpPr>
          <p:nvPr>
            <p:ph type="ctrTitle"/>
          </p:nvPr>
        </p:nvSpPr>
        <p:spPr>
          <a:xfrm>
            <a:off x="748146" y="982132"/>
            <a:ext cx="3070512" cy="2823880"/>
          </a:xfrm>
        </p:spPr>
        <p:txBody>
          <a:bodyPr>
            <a:normAutofit/>
          </a:bodyPr>
          <a:lstStyle/>
          <a:p>
            <a:pPr>
              <a:lnSpc>
                <a:spcPct val="90000"/>
              </a:lnSpc>
            </a:pPr>
            <a:r>
              <a:rPr lang="en-GB" sz="3900">
                <a:solidFill>
                  <a:srgbClr val="262626"/>
                </a:solidFill>
              </a:rPr>
              <a:t>The importance of fighting Money Laundering</a:t>
            </a:r>
            <a:endParaRPr lang="en-US" sz="3900">
              <a:solidFill>
                <a:srgbClr val="262626"/>
              </a:solidFill>
            </a:endParaRPr>
          </a:p>
        </p:txBody>
      </p:sp>
      <p:sp>
        <p:nvSpPr>
          <p:cNvPr id="3" name="Subtitle 2">
            <a:extLst>
              <a:ext uri="{FF2B5EF4-FFF2-40B4-BE49-F238E27FC236}">
                <a16:creationId xmlns:a16="http://schemas.microsoft.com/office/drawing/2014/main" id="{5CCDB33F-94DD-6572-D3AA-8C2D5BE043D1}"/>
              </a:ext>
            </a:extLst>
          </p:cNvPr>
          <p:cNvSpPr>
            <a:spLocks noGrp="1"/>
          </p:cNvSpPr>
          <p:nvPr>
            <p:ph type="subTitle" idx="1"/>
          </p:nvPr>
        </p:nvSpPr>
        <p:spPr>
          <a:xfrm>
            <a:off x="748146" y="4076944"/>
            <a:ext cx="3070512" cy="1679620"/>
          </a:xfrm>
        </p:spPr>
        <p:txBody>
          <a:bodyPr>
            <a:normAutofit/>
          </a:bodyPr>
          <a:lstStyle/>
          <a:p>
            <a:pPr>
              <a:lnSpc>
                <a:spcPct val="90000"/>
              </a:lnSpc>
            </a:pPr>
            <a:endParaRPr lang="en-GB" sz="1400">
              <a:solidFill>
                <a:srgbClr val="000000"/>
              </a:solidFill>
            </a:endParaRPr>
          </a:p>
          <a:p>
            <a:pPr>
              <a:lnSpc>
                <a:spcPct val="90000"/>
              </a:lnSpc>
            </a:pPr>
            <a:endParaRPr lang="en-US" sz="1400">
              <a:solidFill>
                <a:srgbClr val="000000"/>
              </a:solidFill>
            </a:endParaRPr>
          </a:p>
          <a:p>
            <a:pPr>
              <a:lnSpc>
                <a:spcPct val="90000"/>
              </a:lnSpc>
            </a:pPr>
            <a:r>
              <a:rPr lang="en-US" sz="1400">
                <a:solidFill>
                  <a:srgbClr val="000000"/>
                </a:solidFill>
              </a:rPr>
              <a:t>Marcos Roca</a:t>
            </a:r>
          </a:p>
          <a:p>
            <a:pPr>
              <a:lnSpc>
                <a:spcPct val="90000"/>
              </a:lnSpc>
            </a:pPr>
            <a:r>
              <a:rPr lang="en-US" sz="1400">
                <a:solidFill>
                  <a:srgbClr val="000000"/>
                </a:solidFill>
              </a:rPr>
              <a:t>OECD Academy: South Asia Pilot</a:t>
            </a:r>
          </a:p>
          <a:p>
            <a:pPr>
              <a:lnSpc>
                <a:spcPct val="90000"/>
              </a:lnSpc>
            </a:pPr>
            <a:r>
              <a:rPr lang="en-US" sz="1400">
                <a:solidFill>
                  <a:srgbClr val="000000"/>
                </a:solidFill>
              </a:rPr>
              <a:t>New Delhi, 21 October 2024</a:t>
            </a:r>
          </a:p>
        </p:txBody>
      </p:sp>
      <p:pic>
        <p:nvPicPr>
          <p:cNvPr id="7" name="Graphic 6" descr="Money">
            <a:extLst>
              <a:ext uri="{FF2B5EF4-FFF2-40B4-BE49-F238E27FC236}">
                <a16:creationId xmlns:a16="http://schemas.microsoft.com/office/drawing/2014/main" id="{2C032B7A-CD44-9DA7-9F98-B27A24CB7C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4001" y="1377949"/>
            <a:ext cx="4102099" cy="4102099"/>
          </a:xfrm>
          <a:prstGeom prst="rect">
            <a:avLst/>
          </a:prstGeom>
          <a:ln w="57150" cmpd="thickThin">
            <a:solidFill>
              <a:srgbClr val="7F7F7F"/>
            </a:solidFill>
            <a:miter lim="800000"/>
          </a:ln>
        </p:spPr>
      </p:pic>
    </p:spTree>
    <p:extLst>
      <p:ext uri="{BB962C8B-B14F-4D97-AF65-F5344CB8AC3E}">
        <p14:creationId xmlns:p14="http://schemas.microsoft.com/office/powerpoint/2010/main" val="78820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blipFill>
          <a:blip r:embed="rId3"/>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4"/>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6" name="Picture 5">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3" name="Title 2">
            <a:extLst>
              <a:ext uri="{FF2B5EF4-FFF2-40B4-BE49-F238E27FC236}">
                <a16:creationId xmlns:a16="http://schemas.microsoft.com/office/drawing/2014/main" id="{85E51309-6A17-90A5-EC11-EEF390549DEA}"/>
              </a:ext>
            </a:extLst>
          </p:cNvPr>
          <p:cNvSpPr>
            <a:spLocks noGrp="1"/>
          </p:cNvSpPr>
          <p:nvPr>
            <p:ph type="title"/>
          </p:nvPr>
        </p:nvSpPr>
        <p:spPr>
          <a:xfrm>
            <a:off x="971551" y="982132"/>
            <a:ext cx="7200897" cy="1303867"/>
          </a:xfrm>
        </p:spPr>
        <p:txBody>
          <a:bodyPr>
            <a:normAutofit/>
          </a:bodyPr>
          <a:lstStyle/>
          <a:p>
            <a:r>
              <a:rPr lang="en-GB" dirty="0"/>
              <a:t>The Three Stages in Real Life</a:t>
            </a:r>
            <a:endParaRPr lang="en-US" dirty="0"/>
          </a:p>
        </p:txBody>
      </p:sp>
      <p:cxnSp>
        <p:nvCxnSpPr>
          <p:cNvPr id="7" name="Straight Connector 6">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D1653791-A103-DC81-2007-CE15FC1BE0C3}"/>
              </a:ext>
            </a:extLst>
          </p:cNvPr>
          <p:cNvSpPr>
            <a:spLocks noGrp="1"/>
          </p:cNvSpPr>
          <p:nvPr>
            <p:ph idx="1"/>
          </p:nvPr>
        </p:nvSpPr>
        <p:spPr>
          <a:xfrm>
            <a:off x="971550" y="2556932"/>
            <a:ext cx="7200897" cy="3318936"/>
          </a:xfrm>
        </p:spPr>
        <p:txBody>
          <a:bodyPr>
            <a:normAutofit/>
          </a:bodyPr>
          <a:lstStyle/>
          <a:p>
            <a:pPr marL="0" indent="0">
              <a:lnSpc>
                <a:spcPct val="90000"/>
              </a:lnSpc>
              <a:buNone/>
            </a:pPr>
            <a:r>
              <a:rPr lang="en-GB" sz="1900" dirty="0"/>
              <a:t>A drug-trafficking organisation in the United States sells drugs to street dealers in exchange for cash. The cash is accumulated in safe houses, where it is collected by associates who variously </a:t>
            </a:r>
            <a:r>
              <a:rPr lang="en-GB" sz="1900" dirty="0">
                <a:solidFill>
                  <a:schemeClr val="accent5"/>
                </a:solidFill>
              </a:rPr>
              <a:t>deposit batches of less than USD 10,000 in numerous bank accounts, and place it into cash-intensive businesses</a:t>
            </a:r>
            <a:r>
              <a:rPr lang="en-GB" sz="1900" dirty="0"/>
              <a:t> (taxi companies, restaurants, nightclubs…). </a:t>
            </a:r>
          </a:p>
          <a:p>
            <a:pPr marL="0" indent="0">
              <a:lnSpc>
                <a:spcPct val="90000"/>
              </a:lnSpc>
              <a:buNone/>
            </a:pPr>
            <a:r>
              <a:rPr lang="en-GB" sz="1900" dirty="0"/>
              <a:t>Once in the banking system, </a:t>
            </a:r>
            <a:r>
              <a:rPr lang="en-GB" sz="1900" dirty="0">
                <a:solidFill>
                  <a:schemeClr val="accent1"/>
                </a:solidFill>
              </a:rPr>
              <a:t>the money is wired to accounts of an off-shore company where it is used to invest in stocks and bonds. The securities are subsequently sold. </a:t>
            </a:r>
            <a:r>
              <a:rPr lang="en-GB" sz="1900" dirty="0"/>
              <a:t>The money is then transferred to the account of another company under cover of a loan, where it is </a:t>
            </a:r>
            <a:r>
              <a:rPr lang="en-GB" sz="1900" dirty="0">
                <a:solidFill>
                  <a:srgbClr val="FF0000"/>
                </a:solidFill>
              </a:rPr>
              <a:t>used to pay the credit card bills </a:t>
            </a:r>
            <a:r>
              <a:rPr lang="en-GB" sz="1900" dirty="0"/>
              <a:t>of a senior member of the organisation.</a:t>
            </a:r>
          </a:p>
          <a:p>
            <a:pPr marL="0" indent="0">
              <a:lnSpc>
                <a:spcPct val="90000"/>
              </a:lnSpc>
              <a:buNone/>
            </a:pPr>
            <a:endParaRPr lang="en-US" sz="1900" dirty="0"/>
          </a:p>
        </p:txBody>
      </p:sp>
    </p:spTree>
    <p:extLst>
      <p:ext uri="{BB962C8B-B14F-4D97-AF65-F5344CB8AC3E}">
        <p14:creationId xmlns:p14="http://schemas.microsoft.com/office/powerpoint/2010/main" val="131822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4"/>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3" name="Title 2">
            <a:extLst>
              <a:ext uri="{FF2B5EF4-FFF2-40B4-BE49-F238E27FC236}">
                <a16:creationId xmlns:a16="http://schemas.microsoft.com/office/drawing/2014/main" id="{A26500D7-6BCE-BCF5-038D-F6086B4B9082}"/>
              </a:ext>
            </a:extLst>
          </p:cNvPr>
          <p:cNvSpPr>
            <a:spLocks noGrp="1"/>
          </p:cNvSpPr>
          <p:nvPr>
            <p:ph type="title"/>
          </p:nvPr>
        </p:nvSpPr>
        <p:spPr>
          <a:xfrm>
            <a:off x="971551" y="982132"/>
            <a:ext cx="7200897" cy="1303867"/>
          </a:xfrm>
        </p:spPr>
        <p:txBody>
          <a:bodyPr>
            <a:normAutofit/>
          </a:bodyPr>
          <a:lstStyle/>
          <a:p>
            <a:r>
              <a:rPr lang="en-GB"/>
              <a:t>Goal is clear</a:t>
            </a:r>
            <a:endParaRPr lang="en-US" dirty="0"/>
          </a:p>
        </p:txBody>
      </p:sp>
      <p:cxnSp>
        <p:nvCxnSpPr>
          <p:cNvPr id="20" name="Straight Connector 19">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Content Placeholder 1">
            <a:extLst>
              <a:ext uri="{FF2B5EF4-FFF2-40B4-BE49-F238E27FC236}">
                <a16:creationId xmlns:a16="http://schemas.microsoft.com/office/drawing/2014/main" id="{9C8E1C24-4361-78F4-8F67-3AC10311D460}"/>
              </a:ext>
            </a:extLst>
          </p:cNvPr>
          <p:cNvSpPr>
            <a:spLocks noGrp="1"/>
          </p:cNvSpPr>
          <p:nvPr>
            <p:ph idx="1"/>
          </p:nvPr>
        </p:nvSpPr>
        <p:spPr>
          <a:xfrm>
            <a:off x="971550" y="2556932"/>
            <a:ext cx="7200897" cy="3318936"/>
          </a:xfrm>
        </p:spPr>
        <p:txBody>
          <a:bodyPr>
            <a:normAutofit/>
          </a:bodyPr>
          <a:lstStyle/>
          <a:p>
            <a:r>
              <a:rPr lang="en-US"/>
              <a:t>Money Laundering is </a:t>
            </a:r>
            <a:r>
              <a:rPr lang="en-US" b="1" u="sng"/>
              <a:t>circular</a:t>
            </a:r>
            <a:r>
              <a:rPr lang="en-US"/>
              <a:t>: the money ends up landing with the individual who generated it.</a:t>
            </a:r>
          </a:p>
          <a:p>
            <a:r>
              <a:rPr lang="en-US" b="1"/>
              <a:t>ML Goal: to use dirty money in legal transactions.</a:t>
            </a:r>
          </a:p>
          <a:p>
            <a:r>
              <a:rPr lang="en-US"/>
              <a:t>This is the major difference between money laundering and terrorist financing. TF is </a:t>
            </a:r>
            <a:r>
              <a:rPr lang="en-US" b="1" u="sng"/>
              <a:t>linear: </a:t>
            </a:r>
            <a:r>
              <a:rPr lang="en-US"/>
              <a:t>its goal is to move money, irrespective of its origin, to finance terrorist activities </a:t>
            </a:r>
            <a:r>
              <a:rPr lang="en-US">
                <a:sym typeface="Wingdings" panose="05000000000000000000" pitchFamily="2" charset="2"/>
              </a:rPr>
              <a:t> </a:t>
            </a:r>
            <a:r>
              <a:rPr lang="en-US"/>
              <a:t>in TF, we are not trying to disguise the origin of the funds, but to disguise its use/destination</a:t>
            </a:r>
          </a:p>
        </p:txBody>
      </p:sp>
    </p:spTree>
    <p:extLst>
      <p:ext uri="{BB962C8B-B14F-4D97-AF65-F5344CB8AC3E}">
        <p14:creationId xmlns:p14="http://schemas.microsoft.com/office/powerpoint/2010/main" val="3958472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9D09EC-CE57-A57F-742E-1765B2C4AC38}"/>
              </a:ext>
            </a:extLst>
          </p:cNvPr>
          <p:cNvSpPr>
            <a:spLocks noGrp="1"/>
          </p:cNvSpPr>
          <p:nvPr>
            <p:ph type="title"/>
          </p:nvPr>
        </p:nvSpPr>
        <p:spPr>
          <a:xfrm>
            <a:off x="847655" y="1385822"/>
            <a:ext cx="2291757" cy="2876305"/>
          </a:xfrm>
        </p:spPr>
        <p:txBody>
          <a:bodyPr vert="horz" lIns="91440" tIns="45720" rIns="91440" bIns="45720" rtlCol="0" anchor="b">
            <a:normAutofit/>
          </a:bodyPr>
          <a:lstStyle/>
          <a:p>
            <a:pPr>
              <a:lnSpc>
                <a:spcPct val="90000"/>
              </a:lnSpc>
            </a:pPr>
            <a:r>
              <a:rPr lang="en-US" sz="4600">
                <a:solidFill>
                  <a:schemeClr val="bg1"/>
                </a:solidFill>
              </a:rPr>
              <a:t>ML as a major challenge</a:t>
            </a:r>
          </a:p>
        </p:txBody>
      </p:sp>
      <p:sp>
        <p:nvSpPr>
          <p:cNvPr id="3" name="Text Placeholder 2">
            <a:extLst>
              <a:ext uri="{FF2B5EF4-FFF2-40B4-BE49-F238E27FC236}">
                <a16:creationId xmlns:a16="http://schemas.microsoft.com/office/drawing/2014/main" id="{40566278-6800-A7A4-84CD-979E4F40A8CD}"/>
              </a:ext>
            </a:extLst>
          </p:cNvPr>
          <p:cNvSpPr>
            <a:spLocks noGrp="1"/>
          </p:cNvSpPr>
          <p:nvPr>
            <p:ph type="body" idx="1"/>
          </p:nvPr>
        </p:nvSpPr>
        <p:spPr>
          <a:xfrm>
            <a:off x="847655" y="4533060"/>
            <a:ext cx="2291757" cy="952308"/>
          </a:xfrm>
        </p:spPr>
        <p:txBody>
          <a:bodyPr vert="horz" lIns="91440" tIns="45720" rIns="91440" bIns="45720" rtlCol="0" anchor="t">
            <a:normAutofit/>
          </a:bodyPr>
          <a:lstStyle/>
          <a:p>
            <a:endParaRPr lang="en-US" sz="1700">
              <a:solidFill>
                <a:schemeClr val="bg1"/>
              </a:solidFill>
            </a:endParaRPr>
          </a:p>
        </p:txBody>
      </p:sp>
      <p:cxnSp>
        <p:nvCxnSpPr>
          <p:cNvPr id="22" name="Straight Connector 21">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93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7F48-7F7F-13B6-8553-709A458CE362}"/>
              </a:ext>
            </a:extLst>
          </p:cNvPr>
          <p:cNvSpPr>
            <a:spLocks noGrp="1"/>
          </p:cNvSpPr>
          <p:nvPr>
            <p:ph type="title"/>
          </p:nvPr>
        </p:nvSpPr>
        <p:spPr/>
        <p:txBody>
          <a:bodyPr/>
          <a:lstStyle/>
          <a:p>
            <a:r>
              <a:rPr lang="en-GB" dirty="0"/>
              <a:t>The money laundering problem</a:t>
            </a:r>
            <a:endParaRPr lang="en-US" dirty="0"/>
          </a:p>
        </p:txBody>
      </p:sp>
      <p:sp>
        <p:nvSpPr>
          <p:cNvPr id="3" name="Content Placeholder 2">
            <a:extLst>
              <a:ext uri="{FF2B5EF4-FFF2-40B4-BE49-F238E27FC236}">
                <a16:creationId xmlns:a16="http://schemas.microsoft.com/office/drawing/2014/main" id="{79A4B64C-97F7-4A4C-832D-A13CBC2CBA43}"/>
              </a:ext>
            </a:extLst>
          </p:cNvPr>
          <p:cNvSpPr>
            <a:spLocks noGrp="1"/>
          </p:cNvSpPr>
          <p:nvPr>
            <p:ph idx="1"/>
          </p:nvPr>
        </p:nvSpPr>
        <p:spPr/>
        <p:txBody>
          <a:bodyPr>
            <a:normAutofit/>
          </a:bodyPr>
          <a:lstStyle/>
          <a:p>
            <a:pPr>
              <a:buFont typeface="Wingdings" panose="05000000000000000000" pitchFamily="2" charset="2"/>
              <a:buChar char="q"/>
            </a:pPr>
            <a:r>
              <a:rPr lang="en-US" dirty="0"/>
              <a:t>United Nations estimates that between </a:t>
            </a:r>
            <a:r>
              <a:rPr lang="en-US" b="1" dirty="0"/>
              <a:t>USD 800 billion and 2 trillion </a:t>
            </a:r>
            <a:r>
              <a:rPr lang="en-US" dirty="0"/>
              <a:t>are laundered around the world each year. This is equivalent to 2-5% of global GDP. The figure is most likely an underestimate.</a:t>
            </a:r>
          </a:p>
          <a:p>
            <a:pPr>
              <a:buFont typeface="Wingdings" panose="05000000000000000000" pitchFamily="2" charset="2"/>
              <a:buChar char="q"/>
            </a:pPr>
            <a:r>
              <a:rPr lang="en-US" dirty="0"/>
              <a:t>But ML is not just a revenue problem: it affects the integrity of the financial system, of law enforcement and trust in government as a whole.</a:t>
            </a:r>
          </a:p>
          <a:p>
            <a:endParaRPr lang="en-US" dirty="0"/>
          </a:p>
        </p:txBody>
      </p:sp>
    </p:spTree>
    <p:extLst>
      <p:ext uri="{BB962C8B-B14F-4D97-AF65-F5344CB8AC3E}">
        <p14:creationId xmlns:p14="http://schemas.microsoft.com/office/powerpoint/2010/main" val="218083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CC1A-1554-0C9B-9BAB-CEE6CCEDC739}"/>
              </a:ext>
            </a:extLst>
          </p:cNvPr>
          <p:cNvSpPr>
            <a:spLocks noGrp="1"/>
          </p:cNvSpPr>
          <p:nvPr>
            <p:ph type="title"/>
          </p:nvPr>
        </p:nvSpPr>
        <p:spPr>
          <a:xfrm>
            <a:off x="971551" y="982132"/>
            <a:ext cx="7200897" cy="1303867"/>
          </a:xfrm>
        </p:spPr>
        <p:txBody>
          <a:bodyPr>
            <a:normAutofit/>
          </a:bodyPr>
          <a:lstStyle/>
          <a:p>
            <a:pPr>
              <a:lnSpc>
                <a:spcPct val="90000"/>
              </a:lnSpc>
            </a:pPr>
            <a:r>
              <a:rPr lang="en-GB">
                <a:solidFill>
                  <a:srgbClr val="262626"/>
                </a:solidFill>
              </a:rPr>
              <a:t>Examples of high-risk economic activities</a:t>
            </a:r>
            <a:endParaRPr lang="en-US">
              <a:solidFill>
                <a:srgbClr val="262626"/>
              </a:solidFill>
            </a:endParaRPr>
          </a:p>
        </p:txBody>
      </p:sp>
      <p:graphicFrame>
        <p:nvGraphicFramePr>
          <p:cNvPr id="5" name="Content Placeholder 2">
            <a:extLst>
              <a:ext uri="{FF2B5EF4-FFF2-40B4-BE49-F238E27FC236}">
                <a16:creationId xmlns:a16="http://schemas.microsoft.com/office/drawing/2014/main" id="{0B7E5240-D458-E9C6-4776-C3ED3603E238}"/>
              </a:ext>
            </a:extLst>
          </p:cNvPr>
          <p:cNvGraphicFramePr>
            <a:graphicFrameLocks noGrp="1"/>
          </p:cNvGraphicFramePr>
          <p:nvPr>
            <p:ph idx="1"/>
            <p:extLst>
              <p:ext uri="{D42A27DB-BD31-4B8C-83A1-F6EECF244321}">
                <p14:modId xmlns:p14="http://schemas.microsoft.com/office/powerpoint/2010/main" val="4237147323"/>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371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8" name="Group 17">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8">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txBody>
            <a:bodyPr/>
            <a:lstStyle/>
            <a:p>
              <a:endParaRPr lang="en-US"/>
            </a:p>
          </p:txBody>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0" name="Picture 19">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3" name="Title 2">
            <a:extLst>
              <a:ext uri="{FF2B5EF4-FFF2-40B4-BE49-F238E27FC236}">
                <a16:creationId xmlns:a16="http://schemas.microsoft.com/office/drawing/2014/main" id="{7D2C38D3-D47A-151E-256A-85AA4628A4C1}"/>
              </a:ext>
            </a:extLst>
          </p:cNvPr>
          <p:cNvSpPr>
            <a:spLocks noGrp="1"/>
          </p:cNvSpPr>
          <p:nvPr>
            <p:ph type="title"/>
          </p:nvPr>
        </p:nvSpPr>
        <p:spPr>
          <a:xfrm>
            <a:off x="971551" y="982132"/>
            <a:ext cx="7200897" cy="1303867"/>
          </a:xfrm>
        </p:spPr>
        <p:txBody>
          <a:bodyPr>
            <a:normAutofit/>
          </a:bodyPr>
          <a:lstStyle/>
          <a:p>
            <a:pPr>
              <a:lnSpc>
                <a:spcPct val="90000"/>
              </a:lnSpc>
            </a:pPr>
            <a:br>
              <a:rPr lang="en-GB" altLang="en-US" sz="2800"/>
            </a:br>
            <a:r>
              <a:rPr lang="en-GB" altLang="en-US" sz="2800"/>
              <a:t>Informal Value Transfer Systems (IVTS)</a:t>
            </a:r>
            <a:br>
              <a:rPr lang="en-GB" altLang="en-US" sz="2800"/>
            </a:br>
            <a:endParaRPr lang="en-US" sz="2800"/>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AE2D709B-7ED7-6DD2-6E65-C3858E46CDF1}"/>
              </a:ext>
            </a:extLst>
          </p:cNvPr>
          <p:cNvSpPr>
            <a:spLocks noGrp="1"/>
          </p:cNvSpPr>
          <p:nvPr>
            <p:ph idx="1"/>
          </p:nvPr>
        </p:nvSpPr>
        <p:spPr>
          <a:xfrm>
            <a:off x="971550" y="2556932"/>
            <a:ext cx="7200897" cy="3318936"/>
          </a:xfrm>
        </p:spPr>
        <p:txBody>
          <a:bodyPr>
            <a:normAutofit/>
          </a:bodyPr>
          <a:lstStyle/>
          <a:p>
            <a:pPr>
              <a:lnSpc>
                <a:spcPct val="90000"/>
              </a:lnSpc>
              <a:buFont typeface="Wingdings" panose="05000000000000000000" pitchFamily="2" charset="2"/>
              <a:buChar char="q"/>
            </a:pPr>
            <a:r>
              <a:rPr lang="en-GB" sz="2000" i="1"/>
              <a:t>Hawala</a:t>
            </a:r>
            <a:r>
              <a:rPr lang="en-GB" sz="2000"/>
              <a:t> / </a:t>
            </a:r>
            <a:r>
              <a:rPr lang="en-GB" sz="2000" i="1"/>
              <a:t>Hundi</a:t>
            </a:r>
            <a:r>
              <a:rPr lang="en-GB" sz="2000"/>
              <a:t> (Middle East, India, Central Asia, Northern Africa)</a:t>
            </a:r>
          </a:p>
          <a:p>
            <a:pPr>
              <a:lnSpc>
                <a:spcPct val="90000"/>
              </a:lnSpc>
              <a:buFont typeface="Wingdings" panose="05000000000000000000" pitchFamily="2" charset="2"/>
              <a:buChar char="q"/>
            </a:pPr>
            <a:r>
              <a:rPr lang="en-GB" sz="2000" i="1"/>
              <a:t>Fei </a:t>
            </a:r>
            <a:r>
              <a:rPr lang="en-GB" sz="2000" i="1" err="1"/>
              <a:t>Ch’ien</a:t>
            </a:r>
            <a:r>
              <a:rPr lang="en-GB" sz="2000" i="1"/>
              <a:t> </a:t>
            </a:r>
            <a:r>
              <a:rPr lang="en-GB" sz="2000"/>
              <a:t>(“Flying Money”) (China)</a:t>
            </a:r>
          </a:p>
          <a:p>
            <a:pPr>
              <a:lnSpc>
                <a:spcPct val="90000"/>
              </a:lnSpc>
              <a:buFont typeface="Wingdings" panose="05000000000000000000" pitchFamily="2" charset="2"/>
              <a:buChar char="q"/>
            </a:pPr>
            <a:r>
              <a:rPr lang="en-GB" sz="2000" i="1"/>
              <a:t>Black Market Peso Exchange </a:t>
            </a:r>
            <a:r>
              <a:rPr lang="en-GB" sz="2000"/>
              <a:t>(Latin America)</a:t>
            </a:r>
          </a:p>
          <a:p>
            <a:pPr>
              <a:lnSpc>
                <a:spcPct val="90000"/>
              </a:lnSpc>
            </a:pPr>
            <a:endParaRPr lang="en-GB" sz="2000"/>
          </a:p>
          <a:p>
            <a:pPr>
              <a:lnSpc>
                <a:spcPct val="90000"/>
              </a:lnSpc>
              <a:buFont typeface="Courier New" panose="02070309020205020404" pitchFamily="49" charset="0"/>
              <a:buChar char="o"/>
            </a:pPr>
            <a:r>
              <a:rPr lang="en-GB" sz="2000"/>
              <a:t>Informal value transfer systems based on trust</a:t>
            </a:r>
          </a:p>
          <a:p>
            <a:pPr>
              <a:lnSpc>
                <a:spcPct val="90000"/>
              </a:lnSpc>
              <a:buFont typeface="Courier New" panose="02070309020205020404" pitchFamily="49" charset="0"/>
              <a:buChar char="o"/>
            </a:pPr>
            <a:r>
              <a:rPr lang="en-GB" sz="2000"/>
              <a:t>May be completely unknown to law enforcement</a:t>
            </a:r>
          </a:p>
          <a:p>
            <a:pPr>
              <a:lnSpc>
                <a:spcPct val="90000"/>
              </a:lnSpc>
              <a:buFont typeface="Courier New" panose="02070309020205020404" pitchFamily="49" charset="0"/>
              <a:buChar char="o"/>
            </a:pPr>
            <a:r>
              <a:rPr lang="en-GB" sz="2000"/>
              <a:t>For social and economic reasons, these systems are prevalent in many regions across the world.</a:t>
            </a:r>
            <a:endParaRPr lang="en-US" sz="2000"/>
          </a:p>
        </p:txBody>
      </p:sp>
    </p:spTree>
    <p:extLst>
      <p:ext uri="{BB962C8B-B14F-4D97-AF65-F5344CB8AC3E}">
        <p14:creationId xmlns:p14="http://schemas.microsoft.com/office/powerpoint/2010/main" val="2785191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2BF2919-B683-0AD2-B2D4-CF16DE5E5630}"/>
              </a:ext>
            </a:extLst>
          </p:cNvPr>
          <p:cNvSpPr>
            <a:spLocks noGrp="1"/>
          </p:cNvSpPr>
          <p:nvPr>
            <p:ph type="title"/>
          </p:nvPr>
        </p:nvSpPr>
        <p:spPr>
          <a:xfrm>
            <a:off x="847655" y="1385822"/>
            <a:ext cx="2291757" cy="2876305"/>
          </a:xfrm>
        </p:spPr>
        <p:txBody>
          <a:bodyPr vert="horz" lIns="91440" tIns="45720" rIns="91440" bIns="45720" rtlCol="0" anchor="b">
            <a:normAutofit/>
          </a:bodyPr>
          <a:lstStyle/>
          <a:p>
            <a:pPr>
              <a:lnSpc>
                <a:spcPct val="90000"/>
              </a:lnSpc>
            </a:pPr>
            <a:r>
              <a:rPr lang="en-US" sz="3400">
                <a:solidFill>
                  <a:schemeClr val="bg1"/>
                </a:solidFill>
              </a:rPr>
              <a:t>Organising the Fight against Money Laundering</a:t>
            </a:r>
          </a:p>
        </p:txBody>
      </p:sp>
      <p:sp>
        <p:nvSpPr>
          <p:cNvPr id="3" name="Text Placeholder 2">
            <a:extLst>
              <a:ext uri="{FF2B5EF4-FFF2-40B4-BE49-F238E27FC236}">
                <a16:creationId xmlns:a16="http://schemas.microsoft.com/office/drawing/2014/main" id="{EC43147F-4F3A-BF8F-A895-FA7E65E5ABD0}"/>
              </a:ext>
            </a:extLst>
          </p:cNvPr>
          <p:cNvSpPr>
            <a:spLocks noGrp="1"/>
          </p:cNvSpPr>
          <p:nvPr>
            <p:ph type="body" idx="1"/>
          </p:nvPr>
        </p:nvSpPr>
        <p:spPr>
          <a:xfrm>
            <a:off x="847655" y="4533060"/>
            <a:ext cx="2291757" cy="952308"/>
          </a:xfrm>
        </p:spPr>
        <p:txBody>
          <a:bodyPr vert="horz" lIns="91440" tIns="45720" rIns="91440" bIns="45720" rtlCol="0" anchor="t">
            <a:normAutofit/>
          </a:bodyPr>
          <a:lstStyle/>
          <a:p>
            <a:endParaRPr lang="en-US" sz="1700">
              <a:solidFill>
                <a:schemeClr val="bg1"/>
              </a:solidFill>
            </a:endParaRPr>
          </a:p>
        </p:txBody>
      </p:sp>
      <p:cxnSp>
        <p:nvCxnSpPr>
          <p:cNvPr id="22" name="Straight Connector 21">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5681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25" name="Group 24">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26" name="Picture 25">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 name="Rectangle 26">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txBody>
            <a:bodyPr/>
            <a:lstStyle/>
            <a:p>
              <a:endParaRPr lang="en-US"/>
            </a:p>
          </p:txBody>
        </p:sp>
        <p:pic>
          <p:nvPicPr>
            <p:cNvPr id="28" name="Picture 27">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9" name="Picture 28">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7C60F131-8697-AC72-EB97-C91609085F3A}"/>
              </a:ext>
            </a:extLst>
          </p:cNvPr>
          <p:cNvSpPr>
            <a:spLocks noGrp="1"/>
          </p:cNvSpPr>
          <p:nvPr>
            <p:ph type="title"/>
          </p:nvPr>
        </p:nvSpPr>
        <p:spPr>
          <a:xfrm>
            <a:off x="971551" y="982132"/>
            <a:ext cx="7200897" cy="1303867"/>
          </a:xfrm>
        </p:spPr>
        <p:txBody>
          <a:bodyPr>
            <a:normAutofit/>
          </a:bodyPr>
          <a:lstStyle/>
          <a:p>
            <a:r>
              <a:rPr lang="en-GB"/>
              <a:t>Inter-Agency Co-ordination</a:t>
            </a:r>
            <a:endParaRPr lang="en-US" dirty="0"/>
          </a:p>
        </p:txBody>
      </p:sp>
      <p:cxnSp>
        <p:nvCxnSpPr>
          <p:cNvPr id="31" name="Straight Connector 30">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C15B8B4-7188-618B-A95B-F108AAFBE5AB}"/>
              </a:ext>
            </a:extLst>
          </p:cNvPr>
          <p:cNvSpPr>
            <a:spLocks noGrp="1"/>
          </p:cNvSpPr>
          <p:nvPr>
            <p:ph idx="1"/>
          </p:nvPr>
        </p:nvSpPr>
        <p:spPr>
          <a:xfrm>
            <a:off x="971550" y="2556932"/>
            <a:ext cx="7200897" cy="3318936"/>
          </a:xfrm>
        </p:spPr>
        <p:txBody>
          <a:bodyPr>
            <a:normAutofit/>
          </a:bodyPr>
          <a:lstStyle/>
          <a:p>
            <a:pPr marL="0" indent="0">
              <a:buNone/>
            </a:pPr>
            <a:r>
              <a:rPr lang="en-US" b="0" u="none" strike="noStrike" baseline="0" dirty="0">
                <a:latin typeface="+mj-lt"/>
              </a:rPr>
              <a:t>“Tax offences are often intrinsically linked to other financial crimes as criminals fail to report their income from illicit activities for tax purposes. Conversely, criminals may over-report income in an attempt to launder the proceeds of crime.” (OECD, 2017)</a:t>
            </a:r>
            <a:endParaRPr lang="en-US" dirty="0">
              <a:latin typeface="+mj-lt"/>
            </a:endParaRPr>
          </a:p>
        </p:txBody>
      </p:sp>
    </p:spTree>
    <p:extLst>
      <p:ext uri="{BB962C8B-B14F-4D97-AF65-F5344CB8AC3E}">
        <p14:creationId xmlns:p14="http://schemas.microsoft.com/office/powerpoint/2010/main" val="46329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8BE1-6D2A-D2BA-3B55-2AAA1D8D2518}"/>
              </a:ext>
            </a:extLst>
          </p:cNvPr>
          <p:cNvSpPr>
            <a:spLocks noGrp="1"/>
          </p:cNvSpPr>
          <p:nvPr>
            <p:ph type="title"/>
          </p:nvPr>
        </p:nvSpPr>
        <p:spPr/>
        <p:txBody>
          <a:bodyPr>
            <a:normAutofit fontScale="90000"/>
          </a:bodyPr>
          <a:lstStyle/>
          <a:p>
            <a:r>
              <a:rPr lang="en-GB" dirty="0"/>
              <a:t>Evolution from Co-operation to Collaboration</a:t>
            </a:r>
            <a:endParaRPr lang="en-US" dirty="0"/>
          </a:p>
        </p:txBody>
      </p:sp>
      <p:graphicFrame>
        <p:nvGraphicFramePr>
          <p:cNvPr id="5" name="Content Placeholder 4">
            <a:extLst>
              <a:ext uri="{FF2B5EF4-FFF2-40B4-BE49-F238E27FC236}">
                <a16:creationId xmlns:a16="http://schemas.microsoft.com/office/drawing/2014/main" id="{26F3C0FB-0815-C75D-8D04-DAF6634EBD76}"/>
              </a:ext>
            </a:extLst>
          </p:cNvPr>
          <p:cNvGraphicFramePr>
            <a:graphicFrameLocks noGrp="1"/>
          </p:cNvGraphicFramePr>
          <p:nvPr>
            <p:ph idx="1"/>
            <p:extLst>
              <p:ext uri="{D42A27DB-BD31-4B8C-83A1-F6EECF244321}">
                <p14:modId xmlns:p14="http://schemas.microsoft.com/office/powerpoint/2010/main" val="3133135624"/>
              </p:ext>
            </p:extLst>
          </p:nvPr>
        </p:nvGraphicFramePr>
        <p:xfrm>
          <a:off x="1176338" y="2490788"/>
          <a:ext cx="6799260" cy="2712720"/>
        </p:xfrm>
        <a:graphic>
          <a:graphicData uri="http://schemas.openxmlformats.org/drawingml/2006/table">
            <a:tbl>
              <a:tblPr firstRow="1" bandRow="1">
                <a:tableStyleId>{5C22544A-7EE6-4342-B048-85BDC9FD1C3A}</a:tableStyleId>
              </a:tblPr>
              <a:tblGrid>
                <a:gridCol w="2266420">
                  <a:extLst>
                    <a:ext uri="{9D8B030D-6E8A-4147-A177-3AD203B41FA5}">
                      <a16:colId xmlns:a16="http://schemas.microsoft.com/office/drawing/2014/main" val="869733410"/>
                    </a:ext>
                  </a:extLst>
                </a:gridCol>
                <a:gridCol w="2266420">
                  <a:extLst>
                    <a:ext uri="{9D8B030D-6E8A-4147-A177-3AD203B41FA5}">
                      <a16:colId xmlns:a16="http://schemas.microsoft.com/office/drawing/2014/main" val="2616853241"/>
                    </a:ext>
                  </a:extLst>
                </a:gridCol>
                <a:gridCol w="2266420">
                  <a:extLst>
                    <a:ext uri="{9D8B030D-6E8A-4147-A177-3AD203B41FA5}">
                      <a16:colId xmlns:a16="http://schemas.microsoft.com/office/drawing/2014/main" val="3268391492"/>
                    </a:ext>
                  </a:extLst>
                </a:gridCol>
              </a:tblGrid>
              <a:tr h="370840">
                <a:tc>
                  <a:txBody>
                    <a:bodyPr/>
                    <a:lstStyle/>
                    <a:p>
                      <a:pPr algn="ctr"/>
                      <a:r>
                        <a:rPr lang="en-GB" sz="2200" dirty="0"/>
                        <a:t>Co-operation</a:t>
                      </a:r>
                      <a:endParaRPr lang="en-US" sz="2200" dirty="0"/>
                    </a:p>
                  </a:txBody>
                  <a:tcPr/>
                </a:tc>
                <a:tc>
                  <a:txBody>
                    <a:bodyPr/>
                    <a:lstStyle/>
                    <a:p>
                      <a:pPr algn="ctr"/>
                      <a:r>
                        <a:rPr lang="en-GB" sz="2200" dirty="0"/>
                        <a:t>Co-ordination</a:t>
                      </a:r>
                      <a:endParaRPr lang="en-US" sz="2200" dirty="0"/>
                    </a:p>
                  </a:txBody>
                  <a:tcPr/>
                </a:tc>
                <a:tc>
                  <a:txBody>
                    <a:bodyPr/>
                    <a:lstStyle/>
                    <a:p>
                      <a:pPr algn="ctr"/>
                      <a:r>
                        <a:rPr lang="en-GB" sz="2200" dirty="0"/>
                        <a:t>Collaboration</a:t>
                      </a:r>
                      <a:endParaRPr lang="en-US" sz="2200" dirty="0"/>
                    </a:p>
                  </a:txBody>
                  <a:tcPr/>
                </a:tc>
                <a:extLst>
                  <a:ext uri="{0D108BD9-81ED-4DB2-BD59-A6C34878D82A}">
                    <a16:rowId xmlns:a16="http://schemas.microsoft.com/office/drawing/2014/main" val="384529925"/>
                  </a:ext>
                </a:extLst>
              </a:tr>
              <a:tr h="370840">
                <a:tc>
                  <a:txBody>
                    <a:bodyPr/>
                    <a:lstStyle/>
                    <a:p>
                      <a:pPr algn="ctr"/>
                      <a:r>
                        <a:rPr lang="en-GB" sz="2200" dirty="0"/>
                        <a:t>Informal</a:t>
                      </a:r>
                      <a:endParaRPr lang="en-US" sz="2200" dirty="0"/>
                    </a:p>
                  </a:txBody>
                  <a:tcPr/>
                </a:tc>
                <a:tc>
                  <a:txBody>
                    <a:bodyPr/>
                    <a:lstStyle/>
                    <a:p>
                      <a:pPr algn="ctr"/>
                      <a:r>
                        <a:rPr lang="en-GB" sz="2200" dirty="0"/>
                        <a:t>More formality</a:t>
                      </a:r>
                      <a:endParaRPr lang="en-US" sz="2200" dirty="0"/>
                    </a:p>
                  </a:txBody>
                  <a:tcPr/>
                </a:tc>
                <a:tc>
                  <a:txBody>
                    <a:bodyPr/>
                    <a:lstStyle/>
                    <a:p>
                      <a:pPr algn="ctr"/>
                      <a:r>
                        <a:rPr lang="en-GB" sz="2200" dirty="0"/>
                        <a:t>More durable</a:t>
                      </a:r>
                      <a:endParaRPr lang="en-US" sz="2200" dirty="0"/>
                    </a:p>
                  </a:txBody>
                  <a:tcPr/>
                </a:tc>
                <a:extLst>
                  <a:ext uri="{0D108BD9-81ED-4DB2-BD59-A6C34878D82A}">
                    <a16:rowId xmlns:a16="http://schemas.microsoft.com/office/drawing/2014/main" val="3790878945"/>
                  </a:ext>
                </a:extLst>
              </a:tr>
              <a:tr h="370840">
                <a:tc>
                  <a:txBody>
                    <a:bodyPr/>
                    <a:lstStyle/>
                    <a:p>
                      <a:pPr algn="ctr"/>
                      <a:r>
                        <a:rPr lang="en-GB" sz="2200" dirty="0"/>
                        <a:t>No common vision</a:t>
                      </a:r>
                      <a:endParaRPr lang="en-US" sz="2200" dirty="0"/>
                    </a:p>
                  </a:txBody>
                  <a:tcPr/>
                </a:tc>
                <a:tc>
                  <a:txBody>
                    <a:bodyPr/>
                    <a:lstStyle/>
                    <a:p>
                      <a:pPr algn="ctr"/>
                      <a:r>
                        <a:rPr lang="en-GB" sz="2200" dirty="0"/>
                        <a:t>Compatibility in missions</a:t>
                      </a:r>
                      <a:endParaRPr lang="en-US" sz="2200" dirty="0"/>
                    </a:p>
                  </a:txBody>
                  <a:tcPr/>
                </a:tc>
                <a:tc>
                  <a:txBody>
                    <a:bodyPr/>
                    <a:lstStyle/>
                    <a:p>
                      <a:pPr algn="ctr"/>
                      <a:r>
                        <a:rPr lang="en-GB" sz="2200" dirty="0"/>
                        <a:t>Common vision</a:t>
                      </a:r>
                      <a:endParaRPr lang="en-US" sz="2200" dirty="0"/>
                    </a:p>
                  </a:txBody>
                  <a:tcPr/>
                </a:tc>
                <a:extLst>
                  <a:ext uri="{0D108BD9-81ED-4DB2-BD59-A6C34878D82A}">
                    <a16:rowId xmlns:a16="http://schemas.microsoft.com/office/drawing/2014/main" val="2304392847"/>
                  </a:ext>
                </a:extLst>
              </a:tr>
              <a:tr h="473392">
                <a:tc>
                  <a:txBody>
                    <a:bodyPr/>
                    <a:lstStyle/>
                    <a:p>
                      <a:pPr algn="ctr"/>
                      <a:r>
                        <a:rPr lang="en-GB" sz="2200" dirty="0"/>
                        <a:t>Information shared on request</a:t>
                      </a:r>
                      <a:endParaRPr lang="en-US" sz="2200" dirty="0"/>
                    </a:p>
                  </a:txBody>
                  <a:tcPr/>
                </a:tc>
                <a:tc>
                  <a:txBody>
                    <a:bodyPr/>
                    <a:lstStyle/>
                    <a:p>
                      <a:pPr algn="ctr"/>
                      <a:r>
                        <a:rPr lang="en-GB" sz="2200" dirty="0"/>
                        <a:t>Joint Planning and Communication Strategies</a:t>
                      </a:r>
                      <a:endParaRPr lang="en-US" sz="2200" dirty="0"/>
                    </a:p>
                  </a:txBody>
                  <a:tcPr/>
                </a:tc>
                <a:tc>
                  <a:txBody>
                    <a:bodyPr/>
                    <a:lstStyle/>
                    <a:p>
                      <a:pPr algn="ctr"/>
                      <a:r>
                        <a:rPr lang="en-GB" sz="2200" dirty="0"/>
                        <a:t>Pooling of resources and joint planning</a:t>
                      </a:r>
                      <a:endParaRPr lang="en-US" sz="2200" dirty="0"/>
                    </a:p>
                  </a:txBody>
                  <a:tcPr/>
                </a:tc>
                <a:extLst>
                  <a:ext uri="{0D108BD9-81ED-4DB2-BD59-A6C34878D82A}">
                    <a16:rowId xmlns:a16="http://schemas.microsoft.com/office/drawing/2014/main" val="190069215"/>
                  </a:ext>
                </a:extLst>
              </a:tr>
            </a:tbl>
          </a:graphicData>
        </a:graphic>
      </p:graphicFrame>
    </p:spTree>
    <p:extLst>
      <p:ext uri="{BB962C8B-B14F-4D97-AF65-F5344CB8AC3E}">
        <p14:creationId xmlns:p14="http://schemas.microsoft.com/office/powerpoint/2010/main" val="1941630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155-2BCF-01F7-EC14-D23F0CCA05FF}"/>
              </a:ext>
            </a:extLst>
          </p:cNvPr>
          <p:cNvSpPr>
            <a:spLocks noGrp="1"/>
          </p:cNvSpPr>
          <p:nvPr>
            <p:ph type="title"/>
          </p:nvPr>
        </p:nvSpPr>
        <p:spPr/>
        <p:txBody>
          <a:bodyPr>
            <a:normAutofit fontScale="90000"/>
          </a:bodyPr>
          <a:lstStyle/>
          <a:p>
            <a:r>
              <a:rPr lang="en-GB" dirty="0"/>
              <a:t>Key actors to involve in a “whole-of-government” (cooperative) approach</a:t>
            </a:r>
            <a:endParaRPr lang="en-US" dirty="0"/>
          </a:p>
        </p:txBody>
      </p:sp>
      <p:graphicFrame>
        <p:nvGraphicFramePr>
          <p:cNvPr id="4" name="Content Placeholder 3">
            <a:extLst>
              <a:ext uri="{FF2B5EF4-FFF2-40B4-BE49-F238E27FC236}">
                <a16:creationId xmlns:a16="http://schemas.microsoft.com/office/drawing/2014/main" id="{16D13AB2-400B-FE64-E589-FE131EC54742}"/>
              </a:ext>
            </a:extLst>
          </p:cNvPr>
          <p:cNvGraphicFramePr>
            <a:graphicFrameLocks noGrp="1"/>
          </p:cNvGraphicFramePr>
          <p:nvPr>
            <p:ph idx="1"/>
            <p:extLst>
              <p:ext uri="{D42A27DB-BD31-4B8C-83A1-F6EECF244321}">
                <p14:modId xmlns:p14="http://schemas.microsoft.com/office/powerpoint/2010/main" val="1267938610"/>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85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DAD2FAE-C947-D333-8F55-2315B22A30F5}"/>
              </a:ext>
            </a:extLst>
          </p:cNvPr>
          <p:cNvSpPr>
            <a:spLocks noGrp="1"/>
          </p:cNvSpPr>
          <p:nvPr>
            <p:ph type="title"/>
          </p:nvPr>
        </p:nvSpPr>
        <p:spPr>
          <a:xfrm>
            <a:off x="847655" y="1385822"/>
            <a:ext cx="2291757" cy="2876305"/>
          </a:xfrm>
        </p:spPr>
        <p:txBody>
          <a:bodyPr vert="horz" lIns="91440" tIns="45720" rIns="91440" bIns="45720" rtlCol="0" anchor="b">
            <a:normAutofit/>
          </a:bodyPr>
          <a:lstStyle/>
          <a:p>
            <a:r>
              <a:rPr lang="en-US" sz="3000">
                <a:solidFill>
                  <a:schemeClr val="bg1"/>
                </a:solidFill>
              </a:rPr>
              <a:t>Introduction</a:t>
            </a:r>
          </a:p>
        </p:txBody>
      </p:sp>
      <p:sp>
        <p:nvSpPr>
          <p:cNvPr id="3" name="Text Placeholder 2">
            <a:extLst>
              <a:ext uri="{FF2B5EF4-FFF2-40B4-BE49-F238E27FC236}">
                <a16:creationId xmlns:a16="http://schemas.microsoft.com/office/drawing/2014/main" id="{9E8CA17E-3EA7-BC59-4C5A-1A69ABDD549E}"/>
              </a:ext>
            </a:extLst>
          </p:cNvPr>
          <p:cNvSpPr>
            <a:spLocks noGrp="1"/>
          </p:cNvSpPr>
          <p:nvPr>
            <p:ph type="body" idx="1"/>
          </p:nvPr>
        </p:nvSpPr>
        <p:spPr>
          <a:xfrm>
            <a:off x="847655" y="4533060"/>
            <a:ext cx="2291757" cy="952308"/>
          </a:xfrm>
        </p:spPr>
        <p:txBody>
          <a:bodyPr vert="horz" lIns="91440" tIns="45720" rIns="91440" bIns="45720" rtlCol="0" anchor="t">
            <a:normAutofit/>
          </a:bodyPr>
          <a:lstStyle/>
          <a:p>
            <a:endParaRPr lang="en-US" sz="1700">
              <a:solidFill>
                <a:schemeClr val="bg1"/>
              </a:solidFill>
            </a:endParaRPr>
          </a:p>
        </p:txBody>
      </p:sp>
      <p:cxnSp>
        <p:nvCxnSpPr>
          <p:cNvPr id="22" name="Straight Connector 21">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680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B2BD-7CD2-8AC5-501C-831815837A1F}"/>
              </a:ext>
            </a:extLst>
          </p:cNvPr>
          <p:cNvSpPr>
            <a:spLocks noGrp="1"/>
          </p:cNvSpPr>
          <p:nvPr>
            <p:ph type="title"/>
          </p:nvPr>
        </p:nvSpPr>
        <p:spPr>
          <a:xfrm>
            <a:off x="971551" y="982132"/>
            <a:ext cx="7200897" cy="1303867"/>
          </a:xfrm>
        </p:spPr>
        <p:txBody>
          <a:bodyPr>
            <a:normAutofit/>
          </a:bodyPr>
          <a:lstStyle/>
          <a:p>
            <a:r>
              <a:rPr lang="en-GB">
                <a:solidFill>
                  <a:srgbClr val="262626"/>
                </a:solidFill>
              </a:rPr>
              <a:t>Sharing of information</a:t>
            </a:r>
            <a:endParaRPr lang="en-US">
              <a:solidFill>
                <a:srgbClr val="262626"/>
              </a:solidFill>
            </a:endParaRPr>
          </a:p>
        </p:txBody>
      </p:sp>
      <p:graphicFrame>
        <p:nvGraphicFramePr>
          <p:cNvPr id="4" name="Content Placeholder 3">
            <a:extLst>
              <a:ext uri="{FF2B5EF4-FFF2-40B4-BE49-F238E27FC236}">
                <a16:creationId xmlns:a16="http://schemas.microsoft.com/office/drawing/2014/main" id="{C463D7CA-478E-30A5-7691-EDADB68C2660}"/>
              </a:ext>
            </a:extLst>
          </p:cNvPr>
          <p:cNvGraphicFramePr>
            <a:graphicFrameLocks noGrp="1"/>
          </p:cNvGraphicFramePr>
          <p:nvPr>
            <p:ph idx="1"/>
            <p:extLst>
              <p:ext uri="{D42A27DB-BD31-4B8C-83A1-F6EECF244321}">
                <p14:modId xmlns:p14="http://schemas.microsoft.com/office/powerpoint/2010/main" val="1367684911"/>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841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3E06-1998-A24B-1724-1E715576E025}"/>
              </a:ext>
            </a:extLst>
          </p:cNvPr>
          <p:cNvSpPr>
            <a:spLocks noGrp="1"/>
          </p:cNvSpPr>
          <p:nvPr>
            <p:ph type="title"/>
          </p:nvPr>
        </p:nvSpPr>
        <p:spPr/>
        <p:txBody>
          <a:bodyPr>
            <a:normAutofit fontScale="90000"/>
          </a:bodyPr>
          <a:lstStyle/>
          <a:p>
            <a:r>
              <a:rPr lang="en-GB" dirty="0"/>
              <a:t>Mechanisms for sharing information</a:t>
            </a:r>
            <a:endParaRPr lang="en-US" dirty="0"/>
          </a:p>
        </p:txBody>
      </p:sp>
      <p:sp>
        <p:nvSpPr>
          <p:cNvPr id="3" name="Content Placeholder 2">
            <a:extLst>
              <a:ext uri="{FF2B5EF4-FFF2-40B4-BE49-F238E27FC236}">
                <a16:creationId xmlns:a16="http://schemas.microsoft.com/office/drawing/2014/main" id="{B5EC6F03-4C7D-5D49-26B2-39B52D4E3F90}"/>
              </a:ext>
            </a:extLst>
          </p:cNvPr>
          <p:cNvSpPr>
            <a:spLocks noGrp="1"/>
          </p:cNvSpPr>
          <p:nvPr>
            <p:ph idx="1"/>
          </p:nvPr>
        </p:nvSpPr>
        <p:spPr/>
        <p:txBody>
          <a:bodyPr/>
          <a:lstStyle/>
          <a:p>
            <a:pPr marL="0" indent="0">
              <a:buNone/>
            </a:pPr>
            <a:r>
              <a:rPr lang="en-GB" dirty="0"/>
              <a:t>Legal gateways in place:</a:t>
            </a:r>
          </a:p>
          <a:p>
            <a:pPr lvl="1"/>
            <a:r>
              <a:rPr lang="en-GB" dirty="0"/>
              <a:t>Primary legislation</a:t>
            </a:r>
          </a:p>
          <a:p>
            <a:pPr lvl="1"/>
            <a:r>
              <a:rPr lang="en-GB" dirty="0"/>
              <a:t>Bilateral agreements / </a:t>
            </a:r>
            <a:r>
              <a:rPr lang="en-GB" dirty="0" err="1"/>
              <a:t>MoUs</a:t>
            </a:r>
            <a:r>
              <a:rPr lang="en-GB" dirty="0"/>
              <a:t>		</a:t>
            </a:r>
          </a:p>
          <a:p>
            <a:pPr marL="0" lvl="1" indent="0">
              <a:buNone/>
            </a:pPr>
            <a:endParaRPr lang="en-GB" dirty="0"/>
          </a:p>
          <a:p>
            <a:pPr marL="0" lvl="1" indent="0">
              <a:buNone/>
            </a:pPr>
            <a:r>
              <a:rPr lang="en-GB" dirty="0"/>
              <a:t>Common obstacles:</a:t>
            </a:r>
          </a:p>
          <a:p>
            <a:pPr marL="355600" lvl="1" indent="0">
              <a:tabLst>
                <a:tab pos="622300" algn="l"/>
                <a:tab pos="812800" algn="l"/>
              </a:tabLst>
            </a:pPr>
            <a:r>
              <a:rPr lang="en-GB" dirty="0"/>
              <a:t>Data privacy laws</a:t>
            </a:r>
          </a:p>
          <a:p>
            <a:pPr marL="355600" lvl="1" indent="0">
              <a:tabLst>
                <a:tab pos="622300" algn="l"/>
                <a:tab pos="812800" algn="l"/>
              </a:tabLst>
            </a:pPr>
            <a:r>
              <a:rPr lang="en-GB" dirty="0"/>
              <a:t>Statutory preconditions (such as court order requirements)</a:t>
            </a:r>
          </a:p>
          <a:p>
            <a:pPr lvl="1"/>
            <a:endParaRPr lang="en-US" dirty="0"/>
          </a:p>
        </p:txBody>
      </p:sp>
    </p:spTree>
    <p:extLst>
      <p:ext uri="{BB962C8B-B14F-4D97-AF65-F5344CB8AC3E}">
        <p14:creationId xmlns:p14="http://schemas.microsoft.com/office/powerpoint/2010/main" val="3457729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32ED-56B1-01CE-81CA-AF5EDE4565DE}"/>
              </a:ext>
            </a:extLst>
          </p:cNvPr>
          <p:cNvSpPr>
            <a:spLocks noGrp="1"/>
          </p:cNvSpPr>
          <p:nvPr>
            <p:ph type="title"/>
          </p:nvPr>
        </p:nvSpPr>
        <p:spPr/>
        <p:txBody>
          <a:bodyPr>
            <a:normAutofit fontScale="90000"/>
          </a:bodyPr>
          <a:lstStyle/>
          <a:p>
            <a:r>
              <a:rPr lang="en-GB" dirty="0"/>
              <a:t>Mechanisms for sharing information</a:t>
            </a:r>
            <a:endParaRPr lang="en-US" dirty="0"/>
          </a:p>
        </p:txBody>
      </p:sp>
      <p:sp>
        <p:nvSpPr>
          <p:cNvPr id="3" name="Content Placeholder 2">
            <a:extLst>
              <a:ext uri="{FF2B5EF4-FFF2-40B4-BE49-F238E27FC236}">
                <a16:creationId xmlns:a16="http://schemas.microsoft.com/office/drawing/2014/main" id="{5B04307A-AFBA-D40A-4497-0A34CD182A10}"/>
              </a:ext>
            </a:extLst>
          </p:cNvPr>
          <p:cNvSpPr>
            <a:spLocks noGrp="1"/>
          </p:cNvSpPr>
          <p:nvPr>
            <p:ph idx="1"/>
          </p:nvPr>
        </p:nvSpPr>
        <p:spPr/>
        <p:txBody>
          <a:bodyPr>
            <a:normAutofit fontScale="92500" lnSpcReduction="20000"/>
          </a:bodyPr>
          <a:lstStyle/>
          <a:p>
            <a:r>
              <a:rPr lang="en-GB" dirty="0"/>
              <a:t>Agencies often protect their own data, limiting cross-agency access.</a:t>
            </a:r>
          </a:p>
          <a:p>
            <a:pPr marL="0" indent="0">
              <a:buNone/>
            </a:pPr>
            <a:endParaRPr lang="en-GB" dirty="0"/>
          </a:p>
          <a:p>
            <a:pPr marL="0" indent="0">
              <a:buNone/>
            </a:pPr>
            <a:r>
              <a:rPr lang="en-GB" dirty="0"/>
              <a:t>Solution:</a:t>
            </a:r>
          </a:p>
          <a:p>
            <a:r>
              <a:rPr lang="en-GB" dirty="0"/>
              <a:t>Direct Database Access: Allow investigators to directly access key databases to streamline investigations (e.g. Italian MUV)</a:t>
            </a:r>
          </a:p>
          <a:p>
            <a:r>
              <a:rPr lang="en-GB" dirty="0"/>
              <a:t>Enhanced Co-operation Mechanisms: Joint Centres, Secondments of Staff</a:t>
            </a:r>
          </a:p>
          <a:p>
            <a:pPr marL="0" indent="0">
              <a:buNone/>
            </a:pPr>
            <a:endParaRPr lang="en-US" dirty="0"/>
          </a:p>
        </p:txBody>
      </p:sp>
    </p:spTree>
    <p:extLst>
      <p:ext uri="{BB962C8B-B14F-4D97-AF65-F5344CB8AC3E}">
        <p14:creationId xmlns:p14="http://schemas.microsoft.com/office/powerpoint/2010/main" val="3746753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F8D3-D441-8D24-EC98-6B42C290D746}"/>
              </a:ext>
            </a:extLst>
          </p:cNvPr>
          <p:cNvSpPr>
            <a:spLocks noGrp="1"/>
          </p:cNvSpPr>
          <p:nvPr>
            <p:ph type="title"/>
          </p:nvPr>
        </p:nvSpPr>
        <p:spPr/>
        <p:txBody>
          <a:bodyPr/>
          <a:lstStyle/>
          <a:p>
            <a:r>
              <a:rPr lang="en-GB" dirty="0"/>
              <a:t>Operational challenges</a:t>
            </a:r>
            <a:endParaRPr lang="en-US" dirty="0"/>
          </a:p>
        </p:txBody>
      </p:sp>
      <p:sp>
        <p:nvSpPr>
          <p:cNvPr id="3" name="Content Placeholder 2">
            <a:extLst>
              <a:ext uri="{FF2B5EF4-FFF2-40B4-BE49-F238E27FC236}">
                <a16:creationId xmlns:a16="http://schemas.microsoft.com/office/drawing/2014/main" id="{C1F99244-4DC4-3E14-A15E-2F2BFD0539E1}"/>
              </a:ext>
            </a:extLst>
          </p:cNvPr>
          <p:cNvSpPr>
            <a:spLocks noGrp="1"/>
          </p:cNvSpPr>
          <p:nvPr>
            <p:ph idx="1"/>
          </p:nvPr>
        </p:nvSpPr>
        <p:spPr/>
        <p:txBody>
          <a:bodyPr/>
          <a:lstStyle/>
          <a:p>
            <a:r>
              <a:rPr lang="en-GB" dirty="0"/>
              <a:t>EOI frameworks are ineffective without:</a:t>
            </a:r>
          </a:p>
          <a:p>
            <a:pPr marL="457200" indent="-457200">
              <a:buFont typeface="+mj-lt"/>
              <a:buAutoNum type="arabicPeriod"/>
            </a:pPr>
            <a:r>
              <a:rPr lang="en-GB" dirty="0"/>
              <a:t>Streamlined and efficient procedures for obtaining information without delays</a:t>
            </a:r>
          </a:p>
          <a:p>
            <a:pPr marL="457200" indent="-457200">
              <a:buFont typeface="+mj-lt"/>
              <a:buAutoNum type="arabicPeriod"/>
            </a:pPr>
            <a:r>
              <a:rPr lang="en-GB" dirty="0"/>
              <a:t>Awareness among officials about the types of information held by others</a:t>
            </a:r>
          </a:p>
          <a:p>
            <a:pPr marL="457200" indent="-457200">
              <a:buFont typeface="+mj-lt"/>
              <a:buAutoNum type="arabicPeriod"/>
            </a:pPr>
            <a:r>
              <a:rPr lang="en-GB" dirty="0"/>
              <a:t>Training for officials on information-sharing gateways</a:t>
            </a:r>
          </a:p>
          <a:p>
            <a:pPr marL="457200" indent="-457200">
              <a:buFont typeface="+mj-lt"/>
              <a:buAutoNum type="arabicPeriod"/>
            </a:pPr>
            <a:endParaRPr lang="en-US" dirty="0"/>
          </a:p>
        </p:txBody>
      </p:sp>
    </p:spTree>
    <p:extLst>
      <p:ext uri="{BB962C8B-B14F-4D97-AF65-F5344CB8AC3E}">
        <p14:creationId xmlns:p14="http://schemas.microsoft.com/office/powerpoint/2010/main" val="2714972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E606-5A64-EF35-545B-49F15A071EF9}"/>
              </a:ext>
            </a:extLst>
          </p:cNvPr>
          <p:cNvSpPr>
            <a:spLocks noGrp="1"/>
          </p:cNvSpPr>
          <p:nvPr>
            <p:ph type="title"/>
          </p:nvPr>
        </p:nvSpPr>
        <p:spPr/>
        <p:txBody>
          <a:bodyPr/>
          <a:lstStyle/>
          <a:p>
            <a:r>
              <a:rPr lang="en-GB" dirty="0"/>
              <a:t>Article 22 of the MAC</a:t>
            </a:r>
            <a:endParaRPr lang="en-US" dirty="0"/>
          </a:p>
        </p:txBody>
      </p:sp>
      <p:sp>
        <p:nvSpPr>
          <p:cNvPr id="3" name="Content Placeholder 2">
            <a:extLst>
              <a:ext uri="{FF2B5EF4-FFF2-40B4-BE49-F238E27FC236}">
                <a16:creationId xmlns:a16="http://schemas.microsoft.com/office/drawing/2014/main" id="{062400B9-955C-5B6F-38F3-EC12FD437F88}"/>
              </a:ext>
            </a:extLst>
          </p:cNvPr>
          <p:cNvSpPr>
            <a:spLocks noGrp="1"/>
          </p:cNvSpPr>
          <p:nvPr>
            <p:ph idx="1"/>
          </p:nvPr>
        </p:nvSpPr>
        <p:spPr/>
        <p:txBody>
          <a:bodyPr/>
          <a:lstStyle/>
          <a:p>
            <a:r>
              <a:rPr lang="en-GB" dirty="0"/>
              <a:t>OECD/Council of Europe </a:t>
            </a:r>
            <a:r>
              <a:rPr lang="en-GB" b="1" dirty="0"/>
              <a:t>Convention on Mutual Administrative Assistance in Tax Matters</a:t>
            </a:r>
            <a:r>
              <a:rPr lang="en-GB" dirty="0"/>
              <a:t>, adopted by +140 jurisdictions including all OECD Members, al G20 Members, all BRIICS, etc.</a:t>
            </a:r>
          </a:p>
          <a:p>
            <a:r>
              <a:rPr lang="en-GB" dirty="0"/>
              <a:t>Provision is usually replicated on bilateral tax agreements which follow the OECD and UN models</a:t>
            </a:r>
          </a:p>
          <a:p>
            <a:r>
              <a:rPr lang="en-GB" dirty="0"/>
              <a:t>Sharing occurs between “competent authorities” usually tax authorities or Ministries of Finance</a:t>
            </a:r>
            <a:endParaRPr lang="en-US" dirty="0"/>
          </a:p>
        </p:txBody>
      </p:sp>
    </p:spTree>
    <p:extLst>
      <p:ext uri="{BB962C8B-B14F-4D97-AF65-F5344CB8AC3E}">
        <p14:creationId xmlns:p14="http://schemas.microsoft.com/office/powerpoint/2010/main" val="3957953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2407-AF89-AF01-EE59-0E0EDA63E81A}"/>
              </a:ext>
            </a:extLst>
          </p:cNvPr>
          <p:cNvSpPr>
            <a:spLocks noGrp="1"/>
          </p:cNvSpPr>
          <p:nvPr>
            <p:ph type="title"/>
          </p:nvPr>
        </p:nvSpPr>
        <p:spPr/>
        <p:txBody>
          <a:bodyPr/>
          <a:lstStyle/>
          <a:p>
            <a:r>
              <a:rPr lang="en-GB" dirty="0"/>
              <a:t>Article 22</a:t>
            </a:r>
            <a:endParaRPr lang="en-US" dirty="0"/>
          </a:p>
        </p:txBody>
      </p:sp>
      <p:sp>
        <p:nvSpPr>
          <p:cNvPr id="3" name="Content Placeholder 2">
            <a:extLst>
              <a:ext uri="{FF2B5EF4-FFF2-40B4-BE49-F238E27FC236}">
                <a16:creationId xmlns:a16="http://schemas.microsoft.com/office/drawing/2014/main" id="{21FAB2FC-12A8-6806-91C2-62A8A3E17167}"/>
              </a:ext>
            </a:extLst>
          </p:cNvPr>
          <p:cNvSpPr>
            <a:spLocks noGrp="1"/>
          </p:cNvSpPr>
          <p:nvPr>
            <p:ph idx="1"/>
          </p:nvPr>
        </p:nvSpPr>
        <p:spPr/>
        <p:txBody>
          <a:bodyPr>
            <a:normAutofit fontScale="92500" lnSpcReduction="10000"/>
          </a:bodyPr>
          <a:lstStyle/>
          <a:p>
            <a:pPr marL="0" indent="0">
              <a:buNone/>
            </a:pPr>
            <a:r>
              <a:rPr lang="en-GB" dirty="0"/>
              <a:t>(2) ... </a:t>
            </a:r>
            <a:r>
              <a:rPr lang="en-US" dirty="0"/>
              <a:t>information shall be disclosed only to persons or authorities (including courts and administrative or supervisory bodies) concerned with the assessment, collection or recovery of, </a:t>
            </a:r>
            <a:r>
              <a:rPr lang="en-US" b="1" dirty="0"/>
              <a:t>the enforcement or prosecution in respect of, or the determination of appeals in relation to, taxes.</a:t>
            </a:r>
          </a:p>
          <a:p>
            <a:pPr marL="0" indent="0">
              <a:buNone/>
            </a:pPr>
            <a:r>
              <a:rPr lang="en-US" dirty="0"/>
              <a:t>(4) … information received by a Party may be used </a:t>
            </a:r>
            <a:r>
              <a:rPr lang="en-US" b="1" dirty="0"/>
              <a:t>for other purposes</a:t>
            </a:r>
            <a:r>
              <a:rPr lang="en-US" dirty="0"/>
              <a:t> when such information may be used for such other purposes under the laws of the supplying Party and the competent authority of that Party </a:t>
            </a:r>
            <a:r>
              <a:rPr lang="en-US" dirty="0" err="1"/>
              <a:t>authorises</a:t>
            </a:r>
            <a:r>
              <a:rPr lang="en-US" dirty="0"/>
              <a:t> such use.</a:t>
            </a:r>
            <a:endParaRPr lang="en-GB" dirty="0"/>
          </a:p>
        </p:txBody>
      </p:sp>
    </p:spTree>
    <p:extLst>
      <p:ext uri="{BB962C8B-B14F-4D97-AF65-F5344CB8AC3E}">
        <p14:creationId xmlns:p14="http://schemas.microsoft.com/office/powerpoint/2010/main" val="3607429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EECF-1AAD-EE33-54DB-D0FC633F0366}"/>
              </a:ext>
            </a:extLst>
          </p:cNvPr>
          <p:cNvSpPr>
            <a:spLocks noGrp="1"/>
          </p:cNvSpPr>
          <p:nvPr>
            <p:ph type="title"/>
          </p:nvPr>
        </p:nvSpPr>
        <p:spPr/>
        <p:txBody>
          <a:bodyPr>
            <a:normAutofit fontScale="90000"/>
          </a:bodyPr>
          <a:lstStyle/>
          <a:p>
            <a:r>
              <a:rPr lang="en-GB" dirty="0"/>
              <a:t>What information can be exchanged?</a:t>
            </a:r>
            <a:endParaRPr lang="en-US" dirty="0"/>
          </a:p>
        </p:txBody>
      </p:sp>
      <p:sp>
        <p:nvSpPr>
          <p:cNvPr id="3" name="Content Placeholder 2">
            <a:extLst>
              <a:ext uri="{FF2B5EF4-FFF2-40B4-BE49-F238E27FC236}">
                <a16:creationId xmlns:a16="http://schemas.microsoft.com/office/drawing/2014/main" id="{94B396AA-1059-CC6B-3E4C-7F1A23D2A476}"/>
              </a:ext>
            </a:extLst>
          </p:cNvPr>
          <p:cNvSpPr>
            <a:spLocks noGrp="1"/>
          </p:cNvSpPr>
          <p:nvPr>
            <p:ph idx="1"/>
          </p:nvPr>
        </p:nvSpPr>
        <p:spPr/>
        <p:txBody>
          <a:bodyPr/>
          <a:lstStyle/>
          <a:p>
            <a:r>
              <a:rPr lang="en-GB" dirty="0"/>
              <a:t>Information on the identity and the beneficial owner of all forms of domestic and foreign legal entities;</a:t>
            </a:r>
          </a:p>
          <a:p>
            <a:r>
              <a:rPr lang="en-GB" dirty="0"/>
              <a:t>Accounting information including records, statements and supporting documentation;</a:t>
            </a:r>
          </a:p>
          <a:p>
            <a:r>
              <a:rPr lang="en-GB" dirty="0"/>
              <a:t>Banking information</a:t>
            </a:r>
          </a:p>
          <a:p>
            <a:r>
              <a:rPr lang="en-GB" dirty="0"/>
              <a:t>Information on assets, either immovable or movable</a:t>
            </a:r>
            <a:endParaRPr lang="en-US" dirty="0"/>
          </a:p>
        </p:txBody>
      </p:sp>
    </p:spTree>
    <p:extLst>
      <p:ext uri="{BB962C8B-B14F-4D97-AF65-F5344CB8AC3E}">
        <p14:creationId xmlns:p14="http://schemas.microsoft.com/office/powerpoint/2010/main" val="3476312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BF975-D5A3-0C78-ACCB-8F5F5DEE4545}"/>
              </a:ext>
            </a:extLst>
          </p:cNvPr>
          <p:cNvSpPr>
            <a:spLocks noGrp="1"/>
          </p:cNvSpPr>
          <p:nvPr>
            <p:ph type="title"/>
          </p:nvPr>
        </p:nvSpPr>
        <p:spPr/>
        <p:txBody>
          <a:bodyPr/>
          <a:lstStyle/>
          <a:p>
            <a:r>
              <a:rPr lang="en-GB" dirty="0"/>
              <a:t>An alterative solution to MLATS</a:t>
            </a:r>
            <a:endParaRPr lang="en-US" dirty="0"/>
          </a:p>
        </p:txBody>
      </p:sp>
      <p:sp>
        <p:nvSpPr>
          <p:cNvPr id="3" name="Content Placeholder 2">
            <a:extLst>
              <a:ext uri="{FF2B5EF4-FFF2-40B4-BE49-F238E27FC236}">
                <a16:creationId xmlns:a16="http://schemas.microsoft.com/office/drawing/2014/main" id="{B923445E-1AA7-FE51-5B85-94016715A558}"/>
              </a:ext>
            </a:extLst>
          </p:cNvPr>
          <p:cNvSpPr>
            <a:spLocks noGrp="1"/>
          </p:cNvSpPr>
          <p:nvPr>
            <p:ph idx="1"/>
          </p:nvPr>
        </p:nvSpPr>
        <p:spPr/>
        <p:txBody>
          <a:bodyPr>
            <a:normAutofit fontScale="85000" lnSpcReduction="10000"/>
          </a:bodyPr>
          <a:lstStyle/>
          <a:p>
            <a:r>
              <a:rPr lang="en-GB" dirty="0"/>
              <a:t>Criminal investigators usually default to Mutual Legal Assistance Treaties for requesting information from foreign counterparts.</a:t>
            </a:r>
          </a:p>
          <a:p>
            <a:r>
              <a:rPr lang="en-GB" dirty="0"/>
              <a:t>While of course each agency/jurisdiction will decide which instrument to use, MLA procedures can be cumbersome, time-consuming and slow.</a:t>
            </a:r>
          </a:p>
          <a:p>
            <a:r>
              <a:rPr lang="en-US" dirty="0"/>
              <a:t>This is a problem when investigating suspects who are able to move large amounts of money across borders in real time.</a:t>
            </a:r>
          </a:p>
          <a:p>
            <a:r>
              <a:rPr lang="en-US" dirty="0"/>
              <a:t>MAC/DTAs/TEOI Agreements may be used as an alternative.</a:t>
            </a:r>
          </a:p>
        </p:txBody>
      </p:sp>
    </p:spTree>
    <p:extLst>
      <p:ext uri="{BB962C8B-B14F-4D97-AF65-F5344CB8AC3E}">
        <p14:creationId xmlns:p14="http://schemas.microsoft.com/office/powerpoint/2010/main" val="427083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3782-4291-ED57-B91D-3429256E0B78}"/>
              </a:ext>
            </a:extLst>
          </p:cNvPr>
          <p:cNvSpPr>
            <a:spLocks noGrp="1"/>
          </p:cNvSpPr>
          <p:nvPr>
            <p:ph type="ctrTitle"/>
          </p:nvPr>
        </p:nvSpPr>
        <p:spPr/>
        <p:txBody>
          <a:bodyPr/>
          <a:lstStyle/>
          <a:p>
            <a:r>
              <a:rPr lang="en-GB" dirty="0"/>
              <a:t>Key takeaway</a:t>
            </a:r>
            <a:endParaRPr lang="en-US" dirty="0"/>
          </a:p>
        </p:txBody>
      </p:sp>
      <p:sp>
        <p:nvSpPr>
          <p:cNvPr id="3" name="Subtitle 2">
            <a:extLst>
              <a:ext uri="{FF2B5EF4-FFF2-40B4-BE49-F238E27FC236}">
                <a16:creationId xmlns:a16="http://schemas.microsoft.com/office/drawing/2014/main" id="{CD78309C-3A2A-52DB-2C1A-9838BED37C4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3895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E793-1E7D-BE24-9EED-77CC05B7DC09}"/>
              </a:ext>
            </a:extLst>
          </p:cNvPr>
          <p:cNvSpPr>
            <a:spLocks noGrp="1"/>
          </p:cNvSpPr>
          <p:nvPr>
            <p:ph type="title"/>
          </p:nvPr>
        </p:nvSpPr>
        <p:spPr/>
        <p:txBody>
          <a:bodyPr>
            <a:normAutofit fontScale="90000"/>
          </a:bodyPr>
          <a:lstStyle/>
          <a:p>
            <a:r>
              <a:rPr lang="en-GB" dirty="0"/>
              <a:t>Three Pillars of Effective Cooperation</a:t>
            </a:r>
            <a:endParaRPr lang="en-US" dirty="0"/>
          </a:p>
        </p:txBody>
      </p:sp>
      <p:sp>
        <p:nvSpPr>
          <p:cNvPr id="3" name="Content Placeholder 2">
            <a:extLst>
              <a:ext uri="{FF2B5EF4-FFF2-40B4-BE49-F238E27FC236}">
                <a16:creationId xmlns:a16="http://schemas.microsoft.com/office/drawing/2014/main" id="{231ED605-7CD9-1619-228C-B015173BA0F1}"/>
              </a:ext>
            </a:extLst>
          </p:cNvPr>
          <p:cNvSpPr>
            <a:spLocks noGrp="1"/>
          </p:cNvSpPr>
          <p:nvPr>
            <p:ph idx="1"/>
          </p:nvPr>
        </p:nvSpPr>
        <p:spPr/>
        <p:txBody>
          <a:bodyPr/>
          <a:lstStyle/>
          <a:p>
            <a:r>
              <a:rPr lang="en-GB" dirty="0"/>
              <a:t>Strong legal framework – clear responsibilities and information-sharing mechanisms</a:t>
            </a:r>
          </a:p>
          <a:p>
            <a:r>
              <a:rPr lang="en-GB" dirty="0"/>
              <a:t>Operational procedures – ensuring implementation in practice, including awareness-raising</a:t>
            </a:r>
          </a:p>
          <a:p>
            <a:r>
              <a:rPr lang="en-GB" dirty="0"/>
              <a:t>Collaborative culture – fostering trust and support</a:t>
            </a:r>
            <a:endParaRPr lang="en-US" dirty="0"/>
          </a:p>
        </p:txBody>
      </p:sp>
    </p:spTree>
    <p:extLst>
      <p:ext uri="{BB962C8B-B14F-4D97-AF65-F5344CB8AC3E}">
        <p14:creationId xmlns:p14="http://schemas.microsoft.com/office/powerpoint/2010/main" val="7638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794C3C-8065-6038-ECB6-8ADB68F64BF8}"/>
              </a:ext>
            </a:extLst>
          </p:cNvPr>
          <p:cNvSpPr>
            <a:spLocks noGrp="1"/>
          </p:cNvSpPr>
          <p:nvPr>
            <p:ph type="title"/>
          </p:nvPr>
        </p:nvSpPr>
        <p:spPr>
          <a:xfrm>
            <a:off x="714081" y="954756"/>
            <a:ext cx="2047810" cy="4946003"/>
          </a:xfrm>
        </p:spPr>
        <p:txBody>
          <a:bodyPr>
            <a:normAutofit/>
          </a:bodyPr>
          <a:lstStyle/>
          <a:p>
            <a:r>
              <a:rPr lang="en-GB" sz="2800">
                <a:solidFill>
                  <a:srgbClr val="FFFFFF"/>
                </a:solidFill>
              </a:rPr>
              <a:t>What is Money Laundering?</a:t>
            </a:r>
            <a:endParaRPr lang="en-US" sz="280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9ACAFD-5264-107A-2FF5-F4F2951F248B}"/>
              </a:ext>
            </a:extLst>
          </p:cNvPr>
          <p:cNvSpPr>
            <a:spLocks noGrp="1"/>
          </p:cNvSpPr>
          <p:nvPr>
            <p:ph idx="1"/>
          </p:nvPr>
        </p:nvSpPr>
        <p:spPr>
          <a:xfrm>
            <a:off x="3855700" y="469900"/>
            <a:ext cx="4465223" cy="5405968"/>
          </a:xfrm>
        </p:spPr>
        <p:txBody>
          <a:bodyPr anchor="ctr">
            <a:normAutofit/>
          </a:bodyPr>
          <a:lstStyle/>
          <a:p>
            <a:pPr marL="0" indent="0">
              <a:lnSpc>
                <a:spcPct val="90000"/>
              </a:lnSpc>
              <a:buNone/>
            </a:pPr>
            <a:r>
              <a:rPr lang="en-US" sz="2200" b="1" i="1"/>
              <a:t>“The conversion or transfer of property, knowing that such property is derived from any offence or offences […], or from an act of participation in such offence or offences, for the purpose of concealing or disguising the illicit origin of the property or of assisting any person who is involved in the commission of such an offence or offences to evade the legal consequences of his actions”</a:t>
            </a:r>
          </a:p>
          <a:p>
            <a:pPr marL="0" indent="0">
              <a:lnSpc>
                <a:spcPct val="90000"/>
              </a:lnSpc>
              <a:buNone/>
            </a:pPr>
            <a:endParaRPr lang="en-US" sz="2200"/>
          </a:p>
          <a:p>
            <a:pPr marL="0" indent="0">
              <a:lnSpc>
                <a:spcPct val="90000"/>
              </a:lnSpc>
              <a:buNone/>
            </a:pPr>
            <a:r>
              <a:rPr lang="en-US" sz="2200" i="1"/>
              <a:t>United Nations Convention against Illicit Traffic in Narcotic Drugs and Psychotropic Substances</a:t>
            </a:r>
            <a:r>
              <a:rPr lang="en-US" sz="2200"/>
              <a:t> (Vienna, 1988)</a:t>
            </a:r>
          </a:p>
          <a:p>
            <a:pPr>
              <a:lnSpc>
                <a:spcPct val="90000"/>
              </a:lnSpc>
            </a:pPr>
            <a:endParaRPr lang="en-US" sz="2200"/>
          </a:p>
        </p:txBody>
      </p:sp>
    </p:spTree>
    <p:extLst>
      <p:ext uri="{BB962C8B-B14F-4D97-AF65-F5344CB8AC3E}">
        <p14:creationId xmlns:p14="http://schemas.microsoft.com/office/powerpoint/2010/main" val="2067997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AAEC-F32D-6890-B9A3-01408697FED7}"/>
              </a:ext>
            </a:extLst>
          </p:cNvPr>
          <p:cNvSpPr>
            <a:spLocks noGrp="1"/>
          </p:cNvSpPr>
          <p:nvPr>
            <p:ph type="ctrTitle"/>
          </p:nvPr>
        </p:nvSpPr>
        <p:spPr/>
        <p:txBody>
          <a:bodyPr/>
          <a:lstStyle/>
          <a:p>
            <a:r>
              <a:rPr lang="en-GB" dirty="0"/>
              <a:t>Thank you</a:t>
            </a:r>
            <a:endParaRPr lang="en-US" dirty="0"/>
          </a:p>
        </p:txBody>
      </p:sp>
      <p:sp>
        <p:nvSpPr>
          <p:cNvPr id="3" name="Subtitle 2">
            <a:extLst>
              <a:ext uri="{FF2B5EF4-FFF2-40B4-BE49-F238E27FC236}">
                <a16:creationId xmlns:a16="http://schemas.microsoft.com/office/drawing/2014/main" id="{7C64CEC9-5867-4EE2-4430-57CE18CBDA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295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5D49C0-2589-0E35-CD48-53023D6ABE9D}"/>
              </a:ext>
            </a:extLst>
          </p:cNvPr>
          <p:cNvSpPr>
            <a:spLocks noGrp="1"/>
          </p:cNvSpPr>
          <p:nvPr>
            <p:ph type="title"/>
          </p:nvPr>
        </p:nvSpPr>
        <p:spPr>
          <a:xfrm>
            <a:off x="791699" y="1055077"/>
            <a:ext cx="1899682" cy="4794578"/>
          </a:xfrm>
        </p:spPr>
        <p:txBody>
          <a:bodyPr>
            <a:normAutofit/>
          </a:bodyPr>
          <a:lstStyle/>
          <a:p>
            <a:r>
              <a:rPr lang="en-GB" sz="3100">
                <a:solidFill>
                  <a:srgbClr val="262626"/>
                </a:solidFill>
              </a:rPr>
              <a:t>Dissecting the definition</a:t>
            </a:r>
            <a:endParaRPr lang="en-US" sz="3100">
              <a:solidFill>
                <a:srgbClr val="262626"/>
              </a:solidFill>
            </a:endParaRPr>
          </a:p>
        </p:txBody>
      </p:sp>
      <p:sp useBgFill="1">
        <p:nvSpPr>
          <p:cNvPr id="38" name="Rectangle 37">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a:extLst>
              <a:ext uri="{FF2B5EF4-FFF2-40B4-BE49-F238E27FC236}">
                <a16:creationId xmlns:a16="http://schemas.microsoft.com/office/drawing/2014/main" id="{81FD04FB-B1D1-79C2-BB13-8B6AB52F06A1}"/>
              </a:ext>
            </a:extLst>
          </p:cNvPr>
          <p:cNvGraphicFramePr>
            <a:graphicFrameLocks noGrp="1"/>
          </p:cNvGraphicFramePr>
          <p:nvPr>
            <p:ph idx="1"/>
            <p:extLst>
              <p:ext uri="{D42A27DB-BD31-4B8C-83A1-F6EECF244321}">
                <p14:modId xmlns:p14="http://schemas.microsoft.com/office/powerpoint/2010/main" val="1099862151"/>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138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B532-5609-164F-952C-890CF529F1E0}"/>
              </a:ext>
            </a:extLst>
          </p:cNvPr>
          <p:cNvSpPr>
            <a:spLocks noGrp="1"/>
          </p:cNvSpPr>
          <p:nvPr>
            <p:ph type="title"/>
          </p:nvPr>
        </p:nvSpPr>
        <p:spPr>
          <a:xfrm>
            <a:off x="971551" y="982132"/>
            <a:ext cx="7200897" cy="1303867"/>
          </a:xfrm>
        </p:spPr>
        <p:txBody>
          <a:bodyPr>
            <a:normAutofit/>
          </a:bodyPr>
          <a:lstStyle/>
          <a:p>
            <a:r>
              <a:rPr lang="en-GB" dirty="0">
                <a:solidFill>
                  <a:srgbClr val="262626"/>
                </a:solidFill>
              </a:rPr>
              <a:t>Three stages of the ML process</a:t>
            </a:r>
            <a:endParaRPr lang="en-US" dirty="0">
              <a:solidFill>
                <a:srgbClr val="262626"/>
              </a:solidFill>
            </a:endParaRPr>
          </a:p>
        </p:txBody>
      </p:sp>
      <p:pic>
        <p:nvPicPr>
          <p:cNvPr id="5" name="Content Placeholder 4">
            <a:extLst>
              <a:ext uri="{FF2B5EF4-FFF2-40B4-BE49-F238E27FC236}">
                <a16:creationId xmlns:a16="http://schemas.microsoft.com/office/drawing/2014/main" id="{B3917C13-8564-7C42-E81D-795B50D7EEAE}"/>
              </a:ext>
            </a:extLst>
          </p:cNvPr>
          <p:cNvPicPr>
            <a:picLocks noChangeAspect="1"/>
          </p:cNvPicPr>
          <p:nvPr/>
        </p:nvPicPr>
        <p:blipFill>
          <a:blip r:embed="rId4"/>
          <a:stretch>
            <a:fillRect/>
          </a:stretch>
        </p:blipFill>
        <p:spPr>
          <a:xfrm>
            <a:off x="1217566" y="2556932"/>
            <a:ext cx="6708865" cy="2779721"/>
          </a:xfrm>
          <a:prstGeom prst="rect">
            <a:avLst/>
          </a:prstGeom>
          <a:ln w="57150" cmpd="thickThin">
            <a:solidFill>
              <a:srgbClr val="7F7F7F"/>
            </a:solidFill>
            <a:miter lim="800000"/>
          </a:ln>
        </p:spPr>
      </p:pic>
    </p:spTree>
    <p:extLst>
      <p:ext uri="{BB962C8B-B14F-4D97-AF65-F5344CB8AC3E}">
        <p14:creationId xmlns:p14="http://schemas.microsoft.com/office/powerpoint/2010/main" val="2351645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E556CB3-3A76-9EDE-9AEE-E3791DF8F743}"/>
              </a:ext>
            </a:extLst>
          </p:cNvPr>
          <p:cNvSpPr>
            <a:spLocks noGrp="1"/>
          </p:cNvSpPr>
          <p:nvPr>
            <p:ph type="title"/>
          </p:nvPr>
        </p:nvSpPr>
        <p:spPr>
          <a:xfrm>
            <a:off x="603315" y="796374"/>
            <a:ext cx="7937369" cy="880027"/>
          </a:xfrm>
        </p:spPr>
        <p:txBody>
          <a:bodyPr>
            <a:normAutofit/>
          </a:bodyPr>
          <a:lstStyle/>
          <a:p>
            <a:r>
              <a:rPr lang="en-GB">
                <a:solidFill>
                  <a:srgbClr val="FFFFFF"/>
                </a:solidFill>
              </a:rPr>
              <a:t>Stage 1: Placement</a:t>
            </a:r>
            <a:endParaRPr lang="en-US">
              <a:solidFill>
                <a:srgbClr val="FFFFFF"/>
              </a:solidFill>
            </a:endParaRPr>
          </a:p>
        </p:txBody>
      </p:sp>
      <p:sp>
        <p:nvSpPr>
          <p:cNvPr id="22" name="Rectangle 2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2BA28FB-24FD-43F3-D919-2831FE523AC4}"/>
              </a:ext>
            </a:extLst>
          </p:cNvPr>
          <p:cNvSpPr>
            <a:spLocks noGrp="1"/>
          </p:cNvSpPr>
          <p:nvPr>
            <p:ph idx="1"/>
          </p:nvPr>
        </p:nvSpPr>
        <p:spPr>
          <a:xfrm>
            <a:off x="971550" y="2612256"/>
            <a:ext cx="7200897" cy="3263612"/>
          </a:xfrm>
        </p:spPr>
        <p:txBody>
          <a:bodyPr>
            <a:normAutofit fontScale="85000" lnSpcReduction="20000"/>
          </a:bodyPr>
          <a:lstStyle/>
          <a:p>
            <a:pPr marL="350043" lvl="1" indent="-285750" defTabSz="371475">
              <a:lnSpc>
                <a:spcPct val="90000"/>
              </a:lnSpc>
              <a:spcBef>
                <a:spcPts val="0"/>
              </a:spcBef>
              <a:buSzPct val="75000"/>
              <a:buFont typeface="Wingdings" panose="05000000000000000000" pitchFamily="2" charset="2"/>
              <a:buChar char="q"/>
              <a:tabLst>
                <a:tab pos="270272" algn="l"/>
              </a:tabLst>
              <a:defRPr/>
            </a:pPr>
            <a:r>
              <a:rPr lang="en-GB" altLang="en-US" sz="2100" dirty="0"/>
              <a:t>Financial sector ‘gatekeepers’ (designated authorities) play a vital role. </a:t>
            </a:r>
          </a:p>
          <a:p>
            <a:pPr marL="350043" lvl="1" indent="-285750" defTabSz="371475">
              <a:lnSpc>
                <a:spcPct val="90000"/>
              </a:lnSpc>
              <a:spcBef>
                <a:spcPts val="0"/>
              </a:spcBef>
              <a:buSzPct val="75000"/>
              <a:buFont typeface="Wingdings" panose="05000000000000000000" pitchFamily="2" charset="2"/>
              <a:buChar char="q"/>
              <a:tabLst>
                <a:tab pos="270272" algn="l"/>
              </a:tabLst>
              <a:defRPr/>
            </a:pPr>
            <a:endParaRPr lang="en-GB" altLang="en-US" sz="2100" dirty="0"/>
          </a:p>
          <a:p>
            <a:pPr marL="350043" lvl="1" indent="-285750" defTabSz="371475">
              <a:lnSpc>
                <a:spcPct val="90000"/>
              </a:lnSpc>
              <a:spcBef>
                <a:spcPts val="0"/>
              </a:spcBef>
              <a:buSzPct val="75000"/>
              <a:buFont typeface="Wingdings" panose="05000000000000000000" pitchFamily="2" charset="2"/>
              <a:buChar char="q"/>
              <a:tabLst>
                <a:tab pos="270272" algn="l"/>
              </a:tabLst>
              <a:defRPr/>
            </a:pPr>
            <a:r>
              <a:rPr lang="en-GB" altLang="en-US" sz="2100" dirty="0"/>
              <a:t>Third party payments, short-time deposits.</a:t>
            </a:r>
          </a:p>
          <a:p>
            <a:pPr marL="350043" lvl="1" indent="-285750" defTabSz="371475">
              <a:lnSpc>
                <a:spcPct val="90000"/>
              </a:lnSpc>
              <a:spcBef>
                <a:spcPts val="0"/>
              </a:spcBef>
              <a:buSzPct val="75000"/>
              <a:buFont typeface="Wingdings" panose="05000000000000000000" pitchFamily="2" charset="2"/>
              <a:buChar char="q"/>
              <a:tabLst>
                <a:tab pos="270272" algn="l"/>
              </a:tabLst>
              <a:defRPr/>
            </a:pPr>
            <a:endParaRPr lang="en-GB" altLang="en-US" sz="2100" dirty="0"/>
          </a:p>
          <a:p>
            <a:pPr marL="350043" lvl="1" indent="-285750" defTabSz="371475">
              <a:lnSpc>
                <a:spcPct val="90000"/>
              </a:lnSpc>
              <a:spcBef>
                <a:spcPts val="0"/>
              </a:spcBef>
              <a:buSzPct val="75000"/>
              <a:buFont typeface="Wingdings" panose="05000000000000000000" pitchFamily="2" charset="2"/>
              <a:buChar char="q"/>
              <a:tabLst>
                <a:tab pos="270272" algn="l"/>
              </a:tabLst>
              <a:defRPr/>
            </a:pPr>
            <a:r>
              <a:rPr lang="en-GB" altLang="en-US" sz="2100" dirty="0"/>
              <a:t>‘Refining’ - currency exchange of small denominations.</a:t>
            </a:r>
          </a:p>
          <a:p>
            <a:pPr marL="350043" lvl="1" indent="-285750" defTabSz="371475">
              <a:lnSpc>
                <a:spcPct val="90000"/>
              </a:lnSpc>
              <a:spcBef>
                <a:spcPts val="0"/>
              </a:spcBef>
              <a:buSzPct val="75000"/>
              <a:buFont typeface="Wingdings" panose="05000000000000000000" pitchFamily="2" charset="2"/>
              <a:buChar char="q"/>
              <a:tabLst>
                <a:tab pos="270272" algn="l"/>
              </a:tabLst>
              <a:defRPr/>
            </a:pPr>
            <a:endParaRPr lang="en-GB" altLang="en-US" sz="2100" dirty="0"/>
          </a:p>
          <a:p>
            <a:pPr marL="350043" lvl="1" indent="-285750" defTabSz="371475">
              <a:lnSpc>
                <a:spcPct val="90000"/>
              </a:lnSpc>
              <a:spcBef>
                <a:spcPts val="0"/>
              </a:spcBef>
              <a:buSzPct val="75000"/>
              <a:buFont typeface="Wingdings" panose="05000000000000000000" pitchFamily="2" charset="2"/>
              <a:buChar char="q"/>
              <a:tabLst>
                <a:tab pos="270272" algn="l"/>
              </a:tabLst>
              <a:defRPr/>
            </a:pPr>
            <a:r>
              <a:rPr lang="en-GB" altLang="en-US" sz="2100" dirty="0"/>
              <a:t>Use of false identities, dormant accounts and Informal Value Transfer Systems (IVTS).</a:t>
            </a:r>
          </a:p>
          <a:p>
            <a:pPr marL="350043" lvl="1" indent="-285750" defTabSz="371475">
              <a:lnSpc>
                <a:spcPct val="90000"/>
              </a:lnSpc>
              <a:spcBef>
                <a:spcPts val="0"/>
              </a:spcBef>
              <a:buSzPct val="75000"/>
              <a:buFont typeface="Wingdings" panose="05000000000000000000" pitchFamily="2" charset="2"/>
              <a:buChar char="q"/>
              <a:tabLst>
                <a:tab pos="270272" algn="l"/>
              </a:tabLst>
              <a:defRPr/>
            </a:pPr>
            <a:endParaRPr lang="en-GB" altLang="en-US" sz="2100" dirty="0"/>
          </a:p>
          <a:p>
            <a:pPr marL="350043" lvl="1" indent="-285750" defTabSz="371475">
              <a:lnSpc>
                <a:spcPct val="90000"/>
              </a:lnSpc>
              <a:spcBef>
                <a:spcPts val="0"/>
              </a:spcBef>
              <a:buSzPct val="75000"/>
              <a:buFont typeface="Wingdings" panose="05000000000000000000" pitchFamily="2" charset="2"/>
              <a:buChar char="q"/>
              <a:tabLst>
                <a:tab pos="270272" algn="l"/>
              </a:tabLst>
              <a:defRPr/>
            </a:pPr>
            <a:r>
              <a:rPr lang="en-GB" altLang="en-US" sz="2100" dirty="0"/>
              <a:t>Cash mules, cross-border couriers, movements to high-risk jurisdictions</a:t>
            </a:r>
          </a:p>
          <a:p>
            <a:pPr marL="350043" lvl="1" indent="-285750" defTabSz="371475">
              <a:lnSpc>
                <a:spcPct val="90000"/>
              </a:lnSpc>
              <a:spcBef>
                <a:spcPts val="0"/>
              </a:spcBef>
              <a:buSzPct val="75000"/>
              <a:buFont typeface="Wingdings" panose="05000000000000000000" pitchFamily="2" charset="2"/>
              <a:buChar char="q"/>
              <a:tabLst>
                <a:tab pos="270272" algn="l"/>
              </a:tabLst>
              <a:defRPr/>
            </a:pPr>
            <a:endParaRPr lang="en-GB" altLang="en-US" sz="2100" dirty="0"/>
          </a:p>
          <a:p>
            <a:pPr marL="350043" lvl="1" indent="-285750" defTabSz="371475">
              <a:lnSpc>
                <a:spcPct val="90000"/>
              </a:lnSpc>
              <a:spcBef>
                <a:spcPts val="0"/>
              </a:spcBef>
              <a:buSzPct val="75000"/>
              <a:buFont typeface="Wingdings" panose="05000000000000000000" pitchFamily="2" charset="2"/>
              <a:buChar char="q"/>
              <a:tabLst>
                <a:tab pos="270272" algn="l"/>
              </a:tabLst>
              <a:defRPr/>
            </a:pPr>
            <a:r>
              <a:rPr lang="en-GB" altLang="en-US" sz="2100" dirty="0"/>
              <a:t>Exchange for high value jewellery or goods.</a:t>
            </a:r>
          </a:p>
          <a:p>
            <a:pPr>
              <a:lnSpc>
                <a:spcPct val="90000"/>
              </a:lnSpc>
            </a:pPr>
            <a:endParaRPr lang="en-US" sz="1300" dirty="0"/>
          </a:p>
        </p:txBody>
      </p:sp>
    </p:spTree>
    <p:extLst>
      <p:ext uri="{BB962C8B-B14F-4D97-AF65-F5344CB8AC3E}">
        <p14:creationId xmlns:p14="http://schemas.microsoft.com/office/powerpoint/2010/main" val="327510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B16FB31-3670-E9BB-9C37-94B369FB2A30}"/>
              </a:ext>
            </a:extLst>
          </p:cNvPr>
          <p:cNvSpPr>
            <a:spLocks noGrp="1"/>
          </p:cNvSpPr>
          <p:nvPr>
            <p:ph type="title"/>
          </p:nvPr>
        </p:nvSpPr>
        <p:spPr>
          <a:xfrm>
            <a:off x="603315" y="796374"/>
            <a:ext cx="7937369" cy="880027"/>
          </a:xfrm>
        </p:spPr>
        <p:txBody>
          <a:bodyPr>
            <a:normAutofit/>
          </a:bodyPr>
          <a:lstStyle/>
          <a:p>
            <a:r>
              <a:rPr lang="en-GB">
                <a:solidFill>
                  <a:srgbClr val="FFFFFF"/>
                </a:solidFill>
              </a:rPr>
              <a:t>Stage 2: Layering </a:t>
            </a:r>
            <a:endParaRPr lang="en-US">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52A7D01-A520-BE45-8298-517C6419D7A3}"/>
              </a:ext>
            </a:extLst>
          </p:cNvPr>
          <p:cNvSpPr>
            <a:spLocks noGrp="1"/>
          </p:cNvSpPr>
          <p:nvPr>
            <p:ph idx="1"/>
          </p:nvPr>
        </p:nvSpPr>
        <p:spPr>
          <a:xfrm>
            <a:off x="971550" y="2612256"/>
            <a:ext cx="7200897" cy="3263612"/>
          </a:xfrm>
        </p:spPr>
        <p:txBody>
          <a:bodyPr>
            <a:normAutofit/>
          </a:bodyPr>
          <a:lstStyle/>
          <a:p>
            <a:pPr marL="90488" indent="266700" defTabSz="336947">
              <a:lnSpc>
                <a:spcPct val="90000"/>
              </a:lnSpc>
              <a:spcBef>
                <a:spcPts val="2400"/>
              </a:spcBef>
              <a:buSzPct val="75000"/>
              <a:buFont typeface="Wingdings" panose="05000000000000000000" pitchFamily="2" charset="2"/>
              <a:buChar char="q"/>
              <a:defRPr/>
            </a:pPr>
            <a:r>
              <a:rPr lang="en-GB" altLang="en-US" sz="1900" dirty="0"/>
              <a:t>Concealment of fund’s origins.</a:t>
            </a:r>
          </a:p>
          <a:p>
            <a:pPr marL="90488" indent="266700" defTabSz="336947">
              <a:lnSpc>
                <a:spcPct val="90000"/>
              </a:lnSpc>
              <a:spcBef>
                <a:spcPts val="2400"/>
              </a:spcBef>
              <a:buSzPct val="75000"/>
              <a:buFont typeface="Wingdings" panose="05000000000000000000" pitchFamily="2" charset="2"/>
              <a:buChar char="q"/>
              <a:defRPr/>
            </a:pPr>
            <a:r>
              <a:rPr lang="en-GB" altLang="en-US" sz="1900" dirty="0"/>
              <a:t>Splitting funds, transferring them, removing from jurisdiction.</a:t>
            </a:r>
          </a:p>
          <a:p>
            <a:pPr marL="90488" indent="266700" defTabSz="336947">
              <a:lnSpc>
                <a:spcPct val="90000"/>
              </a:lnSpc>
              <a:spcBef>
                <a:spcPts val="2400"/>
              </a:spcBef>
              <a:buSzPct val="75000"/>
              <a:buFont typeface="Wingdings" panose="05000000000000000000" pitchFamily="2" charset="2"/>
              <a:buChar char="q"/>
              <a:defRPr/>
            </a:pPr>
            <a:r>
              <a:rPr lang="en-GB" altLang="en-US" sz="1900" dirty="0"/>
              <a:t>Co-mingling of criminal money with legitimate money.</a:t>
            </a:r>
          </a:p>
          <a:p>
            <a:pPr marL="90488" indent="266700" defTabSz="336947">
              <a:lnSpc>
                <a:spcPct val="90000"/>
              </a:lnSpc>
              <a:spcBef>
                <a:spcPts val="2400"/>
              </a:spcBef>
              <a:buSzPct val="75000"/>
              <a:buFont typeface="Wingdings" panose="05000000000000000000" pitchFamily="2" charset="2"/>
              <a:buChar char="q"/>
              <a:defRPr/>
            </a:pPr>
            <a:r>
              <a:rPr lang="en-GB" altLang="en-US" sz="1900" dirty="0"/>
              <a:t>Frequent transfers between individuals, companies and jurisdictions.</a:t>
            </a:r>
          </a:p>
          <a:p>
            <a:pPr marL="90488" indent="266700" defTabSz="336947">
              <a:lnSpc>
                <a:spcPct val="90000"/>
              </a:lnSpc>
              <a:spcBef>
                <a:spcPts val="2400"/>
              </a:spcBef>
              <a:buSzPct val="75000"/>
              <a:buFont typeface="Wingdings" panose="05000000000000000000" pitchFamily="2" charset="2"/>
              <a:buChar char="q"/>
              <a:defRPr/>
            </a:pPr>
            <a:r>
              <a:rPr lang="en-GB" altLang="en-US" sz="1900" dirty="0"/>
              <a:t>Use of professional (financial) enablers, charities, alternative banking platforms, opaque trusts, shell and/or offshore companies.</a:t>
            </a:r>
          </a:p>
          <a:p>
            <a:pPr>
              <a:lnSpc>
                <a:spcPct val="90000"/>
              </a:lnSpc>
            </a:pPr>
            <a:endParaRPr lang="en-US" sz="1900" dirty="0"/>
          </a:p>
        </p:txBody>
      </p:sp>
    </p:spTree>
    <p:extLst>
      <p:ext uri="{BB962C8B-B14F-4D97-AF65-F5344CB8AC3E}">
        <p14:creationId xmlns:p14="http://schemas.microsoft.com/office/powerpoint/2010/main" val="60452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263569F-2F08-3DF6-90F0-D53E73E5275D}"/>
              </a:ext>
            </a:extLst>
          </p:cNvPr>
          <p:cNvSpPr>
            <a:spLocks noGrp="1"/>
          </p:cNvSpPr>
          <p:nvPr>
            <p:ph type="title"/>
          </p:nvPr>
        </p:nvSpPr>
        <p:spPr>
          <a:xfrm>
            <a:off x="603315" y="796374"/>
            <a:ext cx="7937369" cy="880027"/>
          </a:xfrm>
        </p:spPr>
        <p:txBody>
          <a:bodyPr>
            <a:normAutofit/>
          </a:bodyPr>
          <a:lstStyle/>
          <a:p>
            <a:r>
              <a:rPr lang="en-GB" dirty="0">
                <a:solidFill>
                  <a:srgbClr val="FFFFFF"/>
                </a:solidFill>
              </a:rPr>
              <a:t>Stage 3: Integration</a:t>
            </a:r>
            <a:endParaRPr lang="en-US"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5A64355-93E8-E0DE-88D5-4758FEABA29A}"/>
              </a:ext>
            </a:extLst>
          </p:cNvPr>
          <p:cNvSpPr>
            <a:spLocks noGrp="1"/>
          </p:cNvSpPr>
          <p:nvPr>
            <p:ph idx="1"/>
          </p:nvPr>
        </p:nvSpPr>
        <p:spPr>
          <a:xfrm>
            <a:off x="971550" y="2612256"/>
            <a:ext cx="7200897" cy="3263612"/>
          </a:xfrm>
        </p:spPr>
        <p:txBody>
          <a:bodyPr>
            <a:normAutofit fontScale="92500" lnSpcReduction="20000"/>
          </a:bodyPr>
          <a:lstStyle/>
          <a:p>
            <a:pPr marL="350043" lvl="1" defTabSz="394097">
              <a:lnSpc>
                <a:spcPct val="90000"/>
              </a:lnSpc>
              <a:spcBef>
                <a:spcPts val="0"/>
              </a:spcBef>
              <a:buSzPct val="75000"/>
              <a:buFont typeface="Wingdings" panose="05000000000000000000" pitchFamily="2" charset="2"/>
              <a:buChar char="q"/>
              <a:defRPr/>
            </a:pPr>
            <a:r>
              <a:rPr lang="en-GB" altLang="en-US" sz="1900" dirty="0"/>
              <a:t>Stage 3 involves justifying and investing criminal proceeds.</a:t>
            </a:r>
          </a:p>
          <a:p>
            <a:pPr marL="350043" lvl="1" defTabSz="394097">
              <a:lnSpc>
                <a:spcPct val="90000"/>
              </a:lnSpc>
              <a:spcBef>
                <a:spcPts val="0"/>
              </a:spcBef>
              <a:buSzPct val="75000"/>
              <a:buFont typeface="Wingdings" panose="05000000000000000000" pitchFamily="2" charset="2"/>
              <a:buChar char="q"/>
              <a:defRPr/>
            </a:pPr>
            <a:endParaRPr lang="en-GB" altLang="en-US" sz="1900" dirty="0"/>
          </a:p>
          <a:p>
            <a:pPr marL="350043" lvl="1" defTabSz="394097">
              <a:lnSpc>
                <a:spcPct val="90000"/>
              </a:lnSpc>
              <a:spcBef>
                <a:spcPts val="0"/>
              </a:spcBef>
              <a:buSzPct val="75000"/>
              <a:buFont typeface="Wingdings" panose="05000000000000000000" pitchFamily="2" charset="2"/>
              <a:buChar char="q"/>
              <a:defRPr/>
            </a:pPr>
            <a:r>
              <a:rPr lang="en-GB" altLang="en-US" sz="1900" dirty="0"/>
              <a:t>Doing business with yourself or falsifying income.</a:t>
            </a:r>
          </a:p>
          <a:p>
            <a:pPr marL="350043" lvl="1" defTabSz="394097">
              <a:lnSpc>
                <a:spcPct val="90000"/>
              </a:lnSpc>
              <a:spcBef>
                <a:spcPts val="0"/>
              </a:spcBef>
              <a:buSzPct val="75000"/>
              <a:buFont typeface="Wingdings" panose="05000000000000000000" pitchFamily="2" charset="2"/>
              <a:buChar char="q"/>
              <a:defRPr/>
            </a:pPr>
            <a:endParaRPr lang="en-GB" altLang="en-US" sz="1900" dirty="0"/>
          </a:p>
          <a:p>
            <a:pPr marL="350043" lvl="1" defTabSz="394097">
              <a:lnSpc>
                <a:spcPct val="90000"/>
              </a:lnSpc>
              <a:spcBef>
                <a:spcPts val="0"/>
              </a:spcBef>
              <a:buSzPct val="75000"/>
              <a:buFont typeface="Wingdings" panose="05000000000000000000" pitchFamily="2" charset="2"/>
              <a:buChar char="q"/>
              <a:defRPr/>
            </a:pPr>
            <a:r>
              <a:rPr lang="en-GB" altLang="en-US" sz="1900" dirty="0"/>
              <a:t>Disguising the ownership of assets.</a:t>
            </a:r>
          </a:p>
          <a:p>
            <a:pPr marL="350043" lvl="1" defTabSz="394097">
              <a:lnSpc>
                <a:spcPct val="90000"/>
              </a:lnSpc>
              <a:spcBef>
                <a:spcPts val="0"/>
              </a:spcBef>
              <a:buSzPct val="75000"/>
              <a:buFont typeface="Wingdings" panose="05000000000000000000" pitchFamily="2" charset="2"/>
              <a:buChar char="q"/>
              <a:defRPr/>
            </a:pPr>
            <a:endParaRPr lang="en-GB" altLang="en-US" sz="1900" dirty="0"/>
          </a:p>
          <a:p>
            <a:pPr marL="350043" lvl="1" defTabSz="394097">
              <a:lnSpc>
                <a:spcPct val="90000"/>
              </a:lnSpc>
              <a:spcBef>
                <a:spcPts val="0"/>
              </a:spcBef>
              <a:buSzPct val="75000"/>
              <a:buFont typeface="Wingdings" panose="05000000000000000000" pitchFamily="2" charset="2"/>
              <a:buChar char="q"/>
              <a:defRPr/>
            </a:pPr>
            <a:r>
              <a:rPr lang="en-GB" altLang="en-US" sz="1900" dirty="0"/>
              <a:t>Fraudulent and false documents.</a:t>
            </a:r>
          </a:p>
          <a:p>
            <a:pPr marL="350043" lvl="1" defTabSz="394097">
              <a:lnSpc>
                <a:spcPct val="90000"/>
              </a:lnSpc>
              <a:spcBef>
                <a:spcPts val="0"/>
              </a:spcBef>
              <a:buSzPct val="75000"/>
              <a:buFont typeface="Wingdings" panose="05000000000000000000" pitchFamily="2" charset="2"/>
              <a:buChar char="q"/>
              <a:defRPr/>
            </a:pPr>
            <a:endParaRPr lang="en-GB" altLang="en-US" sz="1900" dirty="0"/>
          </a:p>
          <a:p>
            <a:pPr marL="350043" lvl="1" defTabSz="394097">
              <a:lnSpc>
                <a:spcPct val="90000"/>
              </a:lnSpc>
              <a:spcBef>
                <a:spcPts val="0"/>
              </a:spcBef>
              <a:buSzPct val="75000"/>
              <a:buFont typeface="Wingdings" panose="05000000000000000000" pitchFamily="2" charset="2"/>
              <a:buChar char="q"/>
              <a:defRPr/>
            </a:pPr>
            <a:r>
              <a:rPr lang="en-GB" altLang="en-US" sz="1900" dirty="0"/>
              <a:t>Fabricating loans and wealth.</a:t>
            </a:r>
          </a:p>
          <a:p>
            <a:pPr marL="350043" lvl="1" defTabSz="394097">
              <a:lnSpc>
                <a:spcPct val="90000"/>
              </a:lnSpc>
              <a:spcBef>
                <a:spcPts val="0"/>
              </a:spcBef>
              <a:buSzPct val="75000"/>
              <a:buFont typeface="Wingdings" panose="05000000000000000000" pitchFamily="2" charset="2"/>
              <a:buChar char="q"/>
              <a:defRPr/>
            </a:pPr>
            <a:endParaRPr lang="en-GB" altLang="en-US" sz="1900" dirty="0"/>
          </a:p>
          <a:p>
            <a:pPr marL="350043" lvl="1" defTabSz="394097">
              <a:lnSpc>
                <a:spcPct val="90000"/>
              </a:lnSpc>
              <a:spcBef>
                <a:spcPts val="0"/>
              </a:spcBef>
              <a:buSzPct val="75000"/>
              <a:buFont typeface="Wingdings" panose="05000000000000000000" pitchFamily="2" charset="2"/>
              <a:buChar char="q"/>
              <a:defRPr/>
            </a:pPr>
            <a:r>
              <a:rPr lang="en-GB" altLang="en-US" sz="1900" dirty="0"/>
              <a:t>Price manipulation under/over invoicing.</a:t>
            </a:r>
          </a:p>
          <a:p>
            <a:pPr marL="202406" lvl="1" indent="-138113" defTabSz="394097">
              <a:lnSpc>
                <a:spcPct val="90000"/>
              </a:lnSpc>
              <a:spcBef>
                <a:spcPts val="0"/>
              </a:spcBef>
              <a:buSzPct val="75000"/>
              <a:defRPr/>
            </a:pPr>
            <a:endParaRPr lang="en-GB" altLang="en-US" sz="1400" dirty="0"/>
          </a:p>
          <a:p>
            <a:pPr marL="202406" lvl="1" indent="-138113" defTabSz="394097">
              <a:lnSpc>
                <a:spcPct val="90000"/>
              </a:lnSpc>
              <a:spcBef>
                <a:spcPts val="0"/>
              </a:spcBef>
              <a:buSzPct val="75000"/>
              <a:defRPr/>
            </a:pPr>
            <a:endParaRPr lang="en-GB" altLang="en-US" sz="1400" dirty="0"/>
          </a:p>
        </p:txBody>
      </p:sp>
    </p:spTree>
    <p:extLst>
      <p:ext uri="{BB962C8B-B14F-4D97-AF65-F5344CB8AC3E}">
        <p14:creationId xmlns:p14="http://schemas.microsoft.com/office/powerpoint/2010/main" val="64114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4"/>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3" name="Title 2">
            <a:extLst>
              <a:ext uri="{FF2B5EF4-FFF2-40B4-BE49-F238E27FC236}">
                <a16:creationId xmlns:a16="http://schemas.microsoft.com/office/drawing/2014/main" id="{85E51309-6A17-90A5-EC11-EEF390549DEA}"/>
              </a:ext>
            </a:extLst>
          </p:cNvPr>
          <p:cNvSpPr>
            <a:spLocks noGrp="1"/>
          </p:cNvSpPr>
          <p:nvPr>
            <p:ph type="title"/>
          </p:nvPr>
        </p:nvSpPr>
        <p:spPr>
          <a:xfrm>
            <a:off x="971551" y="982132"/>
            <a:ext cx="7200897" cy="1303867"/>
          </a:xfrm>
        </p:spPr>
        <p:txBody>
          <a:bodyPr>
            <a:normAutofit/>
          </a:bodyPr>
          <a:lstStyle/>
          <a:p>
            <a:r>
              <a:rPr lang="en-GB" dirty="0"/>
              <a:t>The Three Stages in Real Life</a:t>
            </a:r>
            <a:endParaRPr lang="en-US" dirty="0"/>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D1653791-A103-DC81-2007-CE15FC1BE0C3}"/>
              </a:ext>
            </a:extLst>
          </p:cNvPr>
          <p:cNvSpPr>
            <a:spLocks noGrp="1"/>
          </p:cNvSpPr>
          <p:nvPr>
            <p:ph idx="1"/>
          </p:nvPr>
        </p:nvSpPr>
        <p:spPr>
          <a:xfrm>
            <a:off x="971550" y="2556932"/>
            <a:ext cx="7200897" cy="3318936"/>
          </a:xfrm>
        </p:spPr>
        <p:txBody>
          <a:bodyPr>
            <a:normAutofit/>
          </a:bodyPr>
          <a:lstStyle/>
          <a:p>
            <a:pPr marL="0" indent="0">
              <a:lnSpc>
                <a:spcPct val="90000"/>
              </a:lnSpc>
              <a:buNone/>
            </a:pPr>
            <a:r>
              <a:rPr lang="en-GB" sz="1900"/>
              <a:t>A drug-trafficking organisation in the United States sells drugs to street dealers in exchange for cash. The cash is accumulated in safe houses, where it is collected by associates who variously deposit batches of less than USD 10,000 in numerous bank accounts, and place it into cash-intensive businesses (taxi companies, restaurants, nightclubs…). </a:t>
            </a:r>
          </a:p>
          <a:p>
            <a:pPr marL="0" indent="0">
              <a:lnSpc>
                <a:spcPct val="90000"/>
              </a:lnSpc>
              <a:buNone/>
            </a:pPr>
            <a:r>
              <a:rPr lang="en-GB" sz="1900"/>
              <a:t>Once in the banking system, the money is wired to accounts of an off-shore company where it is used to invest in stocks and bonds. The securities are subsequently sold. The money is then transferred to the account of another company under cover of a loan, where it is used to pay the credit card bills of the wife of a senior member of the organisation.</a:t>
            </a:r>
          </a:p>
          <a:p>
            <a:pPr marL="0" indent="0">
              <a:lnSpc>
                <a:spcPct val="90000"/>
              </a:lnSpc>
              <a:buNone/>
            </a:pPr>
            <a:endParaRPr lang="en-US" sz="1900"/>
          </a:p>
        </p:txBody>
      </p:sp>
    </p:spTree>
    <p:extLst>
      <p:ext uri="{BB962C8B-B14F-4D97-AF65-F5344CB8AC3E}">
        <p14:creationId xmlns:p14="http://schemas.microsoft.com/office/powerpoint/2010/main" val="26466156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D71C6507760747A9E2026D34450FA5" ma:contentTypeVersion="18" ma:contentTypeDescription="Crée un document." ma:contentTypeScope="" ma:versionID="14917c9f2aa11cdea55194df07fa9136">
  <xsd:schema xmlns:xsd="http://www.w3.org/2001/XMLSchema" xmlns:xs="http://www.w3.org/2001/XMLSchema" xmlns:p="http://schemas.microsoft.com/office/2006/metadata/properties" xmlns:ns3="c0619f00-5ed5-4203-9af4-b3bf824f97e5" xmlns:ns4="2a935ac6-2d6b-432f-b198-97b7d1474059" targetNamespace="http://schemas.microsoft.com/office/2006/metadata/properties" ma:root="true" ma:fieldsID="aa974dcb64ab1247b7d6292f251f3c3a" ns3:_="" ns4:_="">
    <xsd:import namespace="c0619f00-5ed5-4203-9af4-b3bf824f97e5"/>
    <xsd:import namespace="2a935ac6-2d6b-432f-b198-97b7d14740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19f00-5ed5-4203-9af4-b3bf824f97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935ac6-2d6b-432f-b198-97b7d1474059"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0619f00-5ed5-4203-9af4-b3bf824f97e5" xsi:nil="true"/>
  </documentManagement>
</p:properties>
</file>

<file path=customXml/itemProps1.xml><?xml version="1.0" encoding="utf-8"?>
<ds:datastoreItem xmlns:ds="http://schemas.openxmlformats.org/officeDocument/2006/customXml" ds:itemID="{F7FF62B9-DF6D-48FF-A051-1B222E1FADC4}">
  <ds:schemaRefs>
    <ds:schemaRef ds:uri="http://schemas.microsoft.com/sharepoint/v3/contenttype/forms"/>
  </ds:schemaRefs>
</ds:datastoreItem>
</file>

<file path=customXml/itemProps2.xml><?xml version="1.0" encoding="utf-8"?>
<ds:datastoreItem xmlns:ds="http://schemas.openxmlformats.org/officeDocument/2006/customXml" ds:itemID="{B6E5E141-07F1-4009-B0F9-FDE738887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619f00-5ed5-4203-9af4-b3bf824f97e5"/>
    <ds:schemaRef ds:uri="2a935ac6-2d6b-432f-b198-97b7d14740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A70838-72E5-4B2D-A17D-352E6F40CDE6}">
  <ds:schemaRefs>
    <ds:schemaRef ds:uri="http://schemas.microsoft.com/office/2006/documentManagement/types"/>
    <ds:schemaRef ds:uri="2a935ac6-2d6b-432f-b198-97b7d1474059"/>
    <ds:schemaRef ds:uri="http://schemas.microsoft.com/office/infopath/2007/PartnerControls"/>
    <ds:schemaRef ds:uri="http://www.w3.org/XML/1998/namespace"/>
    <ds:schemaRef ds:uri="c0619f00-5ed5-4203-9af4-b3bf824f97e5"/>
    <ds:schemaRef ds:uri="http://purl.org/dc/elements/1.1/"/>
    <ds:schemaRef ds:uri="http://schemas.microsoft.com/office/2006/metadata/properti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OECD_English_white</Template>
  <TotalTime>7787</TotalTime>
  <Words>2262</Words>
  <Application>Microsoft Office PowerPoint</Application>
  <PresentationFormat>On-screen Show (4:3)</PresentationFormat>
  <Paragraphs>190</Paragraphs>
  <Slides>30</Slides>
  <Notes>10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Garamond</vt:lpstr>
      <vt:lpstr>Wingdings</vt:lpstr>
      <vt:lpstr>Organic</vt:lpstr>
      <vt:lpstr>The importance of fighting Money Laundering</vt:lpstr>
      <vt:lpstr>Introduction</vt:lpstr>
      <vt:lpstr>What is Money Laundering?</vt:lpstr>
      <vt:lpstr>Dissecting the definition</vt:lpstr>
      <vt:lpstr>Three stages of the ML process</vt:lpstr>
      <vt:lpstr>Stage 1: Placement</vt:lpstr>
      <vt:lpstr>Stage 2: Layering </vt:lpstr>
      <vt:lpstr>Stage 3: Integration</vt:lpstr>
      <vt:lpstr>The Three Stages in Real Life</vt:lpstr>
      <vt:lpstr>The Three Stages in Real Life</vt:lpstr>
      <vt:lpstr>Goal is clear</vt:lpstr>
      <vt:lpstr>ML as a major challenge</vt:lpstr>
      <vt:lpstr>The money laundering problem</vt:lpstr>
      <vt:lpstr>Examples of high-risk economic activities</vt:lpstr>
      <vt:lpstr> Informal Value Transfer Systems (IVTS) </vt:lpstr>
      <vt:lpstr>Organising the Fight against Money Laundering</vt:lpstr>
      <vt:lpstr>Inter-Agency Co-ordination</vt:lpstr>
      <vt:lpstr>Evolution from Co-operation to Collaboration</vt:lpstr>
      <vt:lpstr>Key actors to involve in a “whole-of-government” (cooperative) approach</vt:lpstr>
      <vt:lpstr>Sharing of information</vt:lpstr>
      <vt:lpstr>Mechanisms for sharing information</vt:lpstr>
      <vt:lpstr>Mechanisms for sharing information</vt:lpstr>
      <vt:lpstr>Operational challenges</vt:lpstr>
      <vt:lpstr>Article 22 of the MAC</vt:lpstr>
      <vt:lpstr>Article 22</vt:lpstr>
      <vt:lpstr>What information can be exchanged?</vt:lpstr>
      <vt:lpstr>An alterative solution to MLATS</vt:lpstr>
      <vt:lpstr>Key takeaway</vt:lpstr>
      <vt:lpstr>Three Pillars of Effective Cooperation</vt:lpstr>
      <vt:lpstr>Thank you</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fighting Money Laundering</dc:title>
  <dc:creator>ROCA Marcos, CTP/GRD</dc:creator>
  <cp:lastModifiedBy>ROCA Marcos, CTP/GRD</cp:lastModifiedBy>
  <cp:revision>4</cp:revision>
  <dcterms:created xsi:type="dcterms:W3CDTF">2024-10-15T13:57:21Z</dcterms:created>
  <dcterms:modified xsi:type="dcterms:W3CDTF">2024-10-21T01:28:30Z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b2d0c28-e13a-4801-bbf0-29bdaa81743b_Enabled">
    <vt:lpwstr>true</vt:lpwstr>
  </property>
  <property fmtid="{D5CDD505-2E9C-101B-9397-08002B2CF9AE}" pid="3" name="MSIP_Label_0b2d0c28-e13a-4801-bbf0-29bdaa81743b_SetDate">
    <vt:lpwstr>2024-10-15T14:26:10Z</vt:lpwstr>
  </property>
  <property fmtid="{D5CDD505-2E9C-101B-9397-08002B2CF9AE}" pid="4" name="MSIP_Label_0b2d0c28-e13a-4801-bbf0-29bdaa81743b_Method">
    <vt:lpwstr>Privileged</vt:lpwstr>
  </property>
  <property fmtid="{D5CDD505-2E9C-101B-9397-08002B2CF9AE}" pid="5" name="MSIP_Label_0b2d0c28-e13a-4801-bbf0-29bdaa81743b_Name">
    <vt:lpwstr>Unclassified</vt:lpwstr>
  </property>
  <property fmtid="{D5CDD505-2E9C-101B-9397-08002B2CF9AE}" pid="6" name="MSIP_Label_0b2d0c28-e13a-4801-bbf0-29bdaa81743b_SiteId">
    <vt:lpwstr>ac41c7d4-1f61-460d-b0f4-fc925a2b471c</vt:lpwstr>
  </property>
  <property fmtid="{D5CDD505-2E9C-101B-9397-08002B2CF9AE}" pid="7" name="MSIP_Label_0b2d0c28-e13a-4801-bbf0-29bdaa81743b_ActionId">
    <vt:lpwstr>c7f9f781-b5bb-4f25-b0be-73a5f4ee3584</vt:lpwstr>
  </property>
  <property fmtid="{D5CDD505-2E9C-101B-9397-08002B2CF9AE}" pid="8" name="MSIP_Label_0b2d0c28-e13a-4801-bbf0-29bdaa81743b_ContentBits">
    <vt:lpwstr>2</vt:lpwstr>
  </property>
  <property fmtid="{D5CDD505-2E9C-101B-9397-08002B2CF9AE}" pid="9" name="ClassificationContentMarkingFooterLocations">
    <vt:lpwstr>Integral:9</vt:lpwstr>
  </property>
  <property fmtid="{D5CDD505-2E9C-101B-9397-08002B2CF9AE}" pid="10" name="ClassificationContentMarkingFooterText">
    <vt:lpwstr>Unclassified - Non classifié</vt:lpwstr>
  </property>
  <property fmtid="{D5CDD505-2E9C-101B-9397-08002B2CF9AE}" pid="11" name="ContentTypeId">
    <vt:lpwstr>0x010100E9D71C6507760747A9E2026D34450FA5</vt:lpwstr>
  </property>
</Properties>
</file>