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79" r:id="rId5"/>
  </p:sldMasterIdLst>
  <p:notesMasterIdLst>
    <p:notesMasterId r:id="rId21"/>
  </p:notesMasterIdLst>
  <p:handoutMasterIdLst>
    <p:handoutMasterId r:id="rId22"/>
  </p:handoutMasterIdLst>
  <p:sldIdLst>
    <p:sldId id="264" r:id="rId6"/>
    <p:sldId id="9578" r:id="rId7"/>
    <p:sldId id="9619" r:id="rId8"/>
    <p:sldId id="9579" r:id="rId9"/>
    <p:sldId id="9548" r:id="rId10"/>
    <p:sldId id="9563" r:id="rId11"/>
    <p:sldId id="9567" r:id="rId12"/>
    <p:sldId id="9569" r:id="rId13"/>
    <p:sldId id="9568" r:id="rId14"/>
    <p:sldId id="9570" r:id="rId15"/>
    <p:sldId id="9555" r:id="rId16"/>
    <p:sldId id="9577" r:id="rId17"/>
    <p:sldId id="9571" r:id="rId18"/>
    <p:sldId id="9560" r:id="rId19"/>
    <p:sldId id="962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B35"/>
    <a:srgbClr val="102A4F"/>
    <a:srgbClr val="F2F2F2"/>
    <a:srgbClr val="00052B"/>
    <a:srgbClr val="002F41"/>
    <a:srgbClr val="00131A"/>
    <a:srgbClr val="F8F8F8"/>
    <a:srgbClr val="ECF8FE"/>
    <a:srgbClr val="F7FDF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77" autoAdjust="0"/>
    <p:restoredTop sz="96101" autoAdjust="0"/>
  </p:normalViewPr>
  <p:slideViewPr>
    <p:cSldViewPr snapToGrid="0">
      <p:cViewPr varScale="1">
        <p:scale>
          <a:sx n="86" d="100"/>
          <a:sy n="86" d="100"/>
        </p:scale>
        <p:origin x="11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4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AAC5-236E-4294-8A9A-48D891CC25CA}" type="datetimeFigureOut">
              <a:rPr lang="fr-BE" smtClean="0"/>
              <a:t>07-03-23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D87C-D3C4-4544-ABC3-A587524C1A7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17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306A-6E3C-43F5-9623-5430A43C1FFA}" type="datetimeFigureOut">
              <a:rPr lang="fr-BE" smtClean="0"/>
              <a:t>07-03-23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AF83-7B3F-4196-8482-7C4A379634B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586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994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56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15</a:t>
            </a:fld>
            <a:endParaRPr lang="fr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370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05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834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176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Healthy mix between debt</a:t>
            </a:r>
            <a:r>
              <a:rPr lang="en-GB" baseline="0" dirty="0"/>
              <a:t> and equity. To ensure sustainable financing of the company and the project.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16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96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531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AF83-7B3F-4196-8482-7C4A379634B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74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>
          <a:xfrm>
            <a:off x="0" y="0"/>
            <a:ext cx="12200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25811"/>
            <a:ext cx="6156862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19138" y="2277750"/>
            <a:ext cx="6156862" cy="808038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8DF19D-63EA-0D47-A3A6-F21C515DF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138" y="5997160"/>
            <a:ext cx="2430862" cy="4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5197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7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23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9667" y="584606"/>
            <a:ext cx="2967496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553642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8447162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8" name="Gruppieren 18"/>
          <p:cNvGrpSpPr/>
          <p:nvPr userDrawn="1"/>
        </p:nvGrpSpPr>
        <p:grpSpPr>
          <a:xfrm>
            <a:off x="5685315" y="3752074"/>
            <a:ext cx="354036" cy="354036"/>
            <a:chOff x="8661558" y="2437290"/>
            <a:chExt cx="777895" cy="777895"/>
          </a:xfrm>
        </p:grpSpPr>
        <p:sp>
          <p:nvSpPr>
            <p:cNvPr id="49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7"/>
          <p:cNvSpPr>
            <a:spLocks noEditPoints="1"/>
          </p:cNvSpPr>
          <p:nvPr userDrawn="1"/>
        </p:nvSpPr>
        <p:spPr bwMode="auto">
          <a:xfrm>
            <a:off x="5685315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/>
          <p:cNvSpPr>
            <a:spLocks noChangeAspect="1" noEditPoints="1"/>
          </p:cNvSpPr>
          <p:nvPr userDrawn="1"/>
        </p:nvSpPr>
        <p:spPr bwMode="auto">
          <a:xfrm>
            <a:off x="5685315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5685315" y="4383218"/>
            <a:ext cx="353771" cy="353771"/>
            <a:chOff x="4301296" y="1124696"/>
            <a:chExt cx="435600" cy="435600"/>
          </a:xfrm>
        </p:grpSpPr>
        <p:sp>
          <p:nvSpPr>
            <p:cNvPr id="54" name="Oval 53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angle 55"/>
          <p:cNvSpPr/>
          <p:nvPr userDrawn="1"/>
        </p:nvSpPr>
        <p:spPr>
          <a:xfrm>
            <a:off x="6039086" y="3793157"/>
            <a:ext cx="1836978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39086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39086" y="505518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039086" y="568619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A8F28D-1FB9-42DE-BE25-F9CC20A8CB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667" y="1341439"/>
            <a:ext cx="10752667" cy="287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30E5A1E-7578-434D-8014-E3FAE8DD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96863"/>
            <a:ext cx="10752667" cy="10445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503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4154" y="2305051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4154" y="3061435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154" y="3817819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4154" y="4574203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94154" y="5330586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20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668" y="2276475"/>
            <a:ext cx="10752665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82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9667" y="584606"/>
            <a:ext cx="2967496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553642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8447162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8" name="Gruppieren 18"/>
          <p:cNvGrpSpPr/>
          <p:nvPr userDrawn="1"/>
        </p:nvGrpSpPr>
        <p:grpSpPr>
          <a:xfrm>
            <a:off x="5685315" y="3752074"/>
            <a:ext cx="354036" cy="354036"/>
            <a:chOff x="8661558" y="2437290"/>
            <a:chExt cx="777895" cy="777895"/>
          </a:xfrm>
        </p:grpSpPr>
        <p:sp>
          <p:nvSpPr>
            <p:cNvPr id="49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7"/>
          <p:cNvSpPr>
            <a:spLocks noEditPoints="1"/>
          </p:cNvSpPr>
          <p:nvPr userDrawn="1"/>
        </p:nvSpPr>
        <p:spPr bwMode="auto">
          <a:xfrm>
            <a:off x="5685315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/>
          <p:cNvSpPr>
            <a:spLocks noChangeAspect="1" noEditPoints="1"/>
          </p:cNvSpPr>
          <p:nvPr userDrawn="1"/>
        </p:nvSpPr>
        <p:spPr bwMode="auto">
          <a:xfrm>
            <a:off x="5685315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5685315" y="4383218"/>
            <a:ext cx="353771" cy="353771"/>
            <a:chOff x="4301296" y="1124696"/>
            <a:chExt cx="435600" cy="435600"/>
          </a:xfrm>
        </p:grpSpPr>
        <p:sp>
          <p:nvSpPr>
            <p:cNvPr id="54" name="Oval 53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angle 55"/>
          <p:cNvSpPr/>
          <p:nvPr userDrawn="1"/>
        </p:nvSpPr>
        <p:spPr>
          <a:xfrm>
            <a:off x="6039086" y="3793157"/>
            <a:ext cx="1836978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39086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39086" y="505518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039086" y="568619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3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7"/>
          <a:stretch/>
        </p:blipFill>
        <p:spPr>
          <a:xfrm>
            <a:off x="0" y="0"/>
            <a:ext cx="12200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00" y="629411"/>
            <a:ext cx="3486502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4988" y="2279650"/>
            <a:ext cx="3627314" cy="808038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73DBBA-CE98-4086-B464-C3FD30360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53" y="6037990"/>
            <a:ext cx="2354400" cy="4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668" y="2276475"/>
            <a:ext cx="10752665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8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069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4154" y="2305051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4154" y="3061435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154" y="3817819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4154" y="4574203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94154" y="5330586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20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5561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47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5561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866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441312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816295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304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07341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452928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6198515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8944100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79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1321500" y="6498000"/>
            <a:ext cx="720000" cy="360000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8570D7-C67D-44C0-802D-9FF40931CA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0" y="6465769"/>
            <a:ext cx="1461600" cy="29428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11621181" y="6526162"/>
            <a:ext cx="457932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idx="1"/>
          </p:nvPr>
        </p:nvSpPr>
        <p:spPr>
          <a:xfrm>
            <a:off x="719667" y="2276475"/>
            <a:ext cx="10752667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660" r:id="rId2"/>
    <p:sldLayoutId id="2147483661" r:id="rId3"/>
    <p:sldLayoutId id="2147483674" r:id="rId4"/>
    <p:sldLayoutId id="2147483665" r:id="rId5"/>
    <p:sldLayoutId id="2147483653" r:id="rId6"/>
    <p:sldLayoutId id="2147483670" r:id="rId7"/>
    <p:sldLayoutId id="2147483663" r:id="rId8"/>
    <p:sldLayoutId id="2147483654" r:id="rId9"/>
    <p:sldLayoutId id="2147483662" r:id="rId10"/>
    <p:sldLayoutId id="2147483667" r:id="rId11"/>
    <p:sldLayoutId id="2147483669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BE" sz="54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6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7227">
          <p15:clr>
            <a:srgbClr val="F26B43"/>
          </p15:clr>
        </p15:guide>
        <p15:guide id="3" pos="453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1321500" y="6498000"/>
            <a:ext cx="720000" cy="360000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11621181" y="6526162"/>
            <a:ext cx="457932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idx="1"/>
          </p:nvPr>
        </p:nvSpPr>
        <p:spPr>
          <a:xfrm>
            <a:off x="719667" y="2276475"/>
            <a:ext cx="10752667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3F5F48A-B171-4965-A684-5468C04F6C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601" y="6442367"/>
            <a:ext cx="1462637" cy="2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785" r:id="rId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BE" sz="54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7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7227">
          <p15:clr>
            <a:srgbClr val="F26B43"/>
          </p15:clr>
        </p15:guide>
        <p15:guide id="3" pos="453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collaboration.l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sz="4000" dirty="0">
                <a:solidFill>
                  <a:schemeClr val="bg1"/>
                </a:solidFill>
              </a:rPr>
              <a:t>Q&amp;A Session 07.03.2023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290955" y="2187359"/>
            <a:ext cx="6156862" cy="8080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Co-funding capacity for companies</a:t>
            </a:r>
          </a:p>
          <a:p>
            <a:r>
              <a:rPr lang="en-GB" dirty="0"/>
              <a:t>within the Joint Call </a:t>
            </a:r>
            <a:r>
              <a:rPr lang="en-GB" dirty="0" err="1"/>
              <a:t>HealthTech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35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77" y="64099"/>
            <a:ext cx="4390646" cy="6729801"/>
          </a:xfrm>
          <a:prstGeom prst="rect">
            <a:avLst/>
          </a:prstGeom>
        </p:spPr>
      </p:pic>
      <p:sp>
        <p:nvSpPr>
          <p:cNvPr id="7" name="Text Placeholder 25"/>
          <p:cNvSpPr txBox="1">
            <a:spLocks/>
          </p:cNvSpPr>
          <p:nvPr/>
        </p:nvSpPr>
        <p:spPr>
          <a:xfrm>
            <a:off x="1603227" y="2944725"/>
            <a:ext cx="2685745" cy="1661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2000" b="0" dirty="0"/>
              <a:t>CFF can be prepared in another format providing the same level of information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BAF7931D-E265-2CCC-3408-67AB9A32D37F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Cash Flow Forecast</a:t>
            </a:r>
            <a:endParaRPr lang="fr-FR" sz="4400" noProof="1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45130D6-AEB0-3A9F-ECB9-411FE62EB9A8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Detailed CFF template</a:t>
            </a:r>
          </a:p>
        </p:txBody>
      </p:sp>
    </p:spTree>
    <p:extLst>
      <p:ext uri="{BB962C8B-B14F-4D97-AF65-F5344CB8AC3E}">
        <p14:creationId xmlns:p14="http://schemas.microsoft.com/office/powerpoint/2010/main" val="127594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4972" y="1132452"/>
            <a:ext cx="11880850" cy="593971"/>
          </a:xfrm>
        </p:spPr>
        <p:txBody>
          <a:bodyPr/>
          <a:lstStyle/>
          <a:p>
            <a:r>
              <a:rPr lang="en-GB" dirty="0"/>
              <a:t>Ineligible companies: undertakings in difficulty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29" name="Title 10"/>
          <p:cNvSpPr>
            <a:spLocks noGrp="1"/>
          </p:cNvSpPr>
          <p:nvPr>
            <p:ph type="title"/>
          </p:nvPr>
        </p:nvSpPr>
        <p:spPr>
          <a:xfrm>
            <a:off x="636492" y="136353"/>
            <a:ext cx="11880850" cy="1241856"/>
          </a:xfrm>
        </p:spPr>
        <p:txBody>
          <a:bodyPr anchor="ctr"/>
          <a:lstStyle/>
          <a:p>
            <a:r>
              <a:rPr lang="en-GB" sz="4400" dirty="0"/>
              <a:t>Reminder – Undertaking in difficulty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34972" y="1761953"/>
            <a:ext cx="10161691" cy="4032250"/>
          </a:xfrm>
        </p:spPr>
        <p:txBody>
          <a:bodyPr/>
          <a:lstStyle/>
          <a:p>
            <a:pPr lvl="1"/>
            <a:r>
              <a:rPr lang="en-GB" sz="1800" b="1" dirty="0">
                <a:solidFill>
                  <a:schemeClr val="tx1"/>
                </a:solidFill>
              </a:rPr>
              <a:t>For all companies </a:t>
            </a:r>
            <a:r>
              <a:rPr lang="en-GB" sz="1800" dirty="0">
                <a:solidFill>
                  <a:schemeClr val="tx1"/>
                </a:solidFill>
              </a:rPr>
              <a:t>(excluding SME &lt; 3 years of existence) </a:t>
            </a:r>
          </a:p>
          <a:p>
            <a:pPr lvl="2" algn="just"/>
            <a:r>
              <a:rPr lang="en-GB" sz="1600" dirty="0">
                <a:solidFill>
                  <a:schemeClr val="tx1"/>
                </a:solidFill>
              </a:rPr>
              <a:t>more than half of subscribed share capital (share premium included) has disappeared as a result of accumulated losses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Large enterprises</a:t>
            </a:r>
            <a:r>
              <a:rPr lang="en-GB" sz="1800" dirty="0">
                <a:solidFill>
                  <a:schemeClr val="tx1"/>
                </a:solidFill>
              </a:rPr>
              <a:t>, if within the last 2 years: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book debt to equity ratio  &gt; 7.5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EBITDA to interest coverage ratio  &lt; 1.0</a:t>
            </a:r>
            <a:endParaRPr lang="en-GB" sz="1800" dirty="0">
              <a:solidFill>
                <a:schemeClr val="tx1"/>
              </a:solidFill>
            </a:endParaRPr>
          </a:p>
          <a:p>
            <a:pPr lvl="1" algn="just"/>
            <a:r>
              <a:rPr lang="en-GB" sz="1800" dirty="0">
                <a:solidFill>
                  <a:schemeClr val="tx1"/>
                </a:solidFill>
              </a:rPr>
              <a:t>If restructuring (following a rescue or restructuring aid), subject to collective insolvency proceedings or an outstanding recovery order of a State aid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Needs to be assessed at the applicant level and Single Economic Unit (SEU) based on the accounts of the last financial year: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On the highest consolidated accounts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If no consolidated accounts exist this can be done through a simplified aggregation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8182" y="5493686"/>
            <a:ext cx="8958296" cy="64633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just" defTabSz="102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Undertaking</a:t>
            </a:r>
            <a:r>
              <a:rPr lang="en-GB" b="1" dirty="0">
                <a:solidFill>
                  <a:schemeClr val="accent1"/>
                </a:solidFill>
                <a:latin typeface="Calibri" panose="020F0502020204030204"/>
              </a:rPr>
              <a:t>s in difficulty need to demonstrate that they are in the process of resolving the issue, e.g. recapitalisation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48973" y="5339673"/>
            <a:ext cx="690011" cy="831122"/>
            <a:chOff x="3866332" y="2029540"/>
            <a:chExt cx="846138" cy="1019176"/>
          </a:xfrm>
        </p:grpSpPr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4082232" y="2258140"/>
              <a:ext cx="444500" cy="523875"/>
            </a:xfrm>
            <a:custGeom>
              <a:avLst/>
              <a:gdLst>
                <a:gd name="T0" fmla="*/ 327 w 539"/>
                <a:gd name="T1" fmla="*/ 7 h 637"/>
                <a:gd name="T2" fmla="*/ 203 w 539"/>
                <a:gd name="T3" fmla="*/ 14 h 637"/>
                <a:gd name="T4" fmla="*/ 79 w 539"/>
                <a:gd name="T5" fmla="*/ 90 h 637"/>
                <a:gd name="T6" fmla="*/ 33 w 539"/>
                <a:gd name="T7" fmla="*/ 157 h 637"/>
                <a:gd name="T8" fmla="*/ 8 w 539"/>
                <a:gd name="T9" fmla="*/ 232 h 637"/>
                <a:gd name="T10" fmla="*/ 23 w 539"/>
                <a:gd name="T11" fmla="*/ 379 h 637"/>
                <a:gd name="T12" fmla="*/ 59 w 539"/>
                <a:gd name="T13" fmla="*/ 445 h 637"/>
                <a:gd name="T14" fmla="*/ 135 w 539"/>
                <a:gd name="T15" fmla="*/ 582 h 637"/>
                <a:gd name="T16" fmla="*/ 156 w 539"/>
                <a:gd name="T17" fmla="*/ 637 h 637"/>
                <a:gd name="T18" fmla="*/ 227 w 539"/>
                <a:gd name="T19" fmla="*/ 637 h 637"/>
                <a:gd name="T20" fmla="*/ 282 w 539"/>
                <a:gd name="T21" fmla="*/ 637 h 637"/>
                <a:gd name="T22" fmla="*/ 309 w 539"/>
                <a:gd name="T23" fmla="*/ 637 h 637"/>
                <a:gd name="T24" fmla="*/ 367 w 539"/>
                <a:gd name="T25" fmla="*/ 637 h 637"/>
                <a:gd name="T26" fmla="*/ 372 w 539"/>
                <a:gd name="T27" fmla="*/ 633 h 637"/>
                <a:gd name="T28" fmla="*/ 388 w 539"/>
                <a:gd name="T29" fmla="*/ 581 h 637"/>
                <a:gd name="T30" fmla="*/ 476 w 539"/>
                <a:gd name="T31" fmla="*/ 418 h 637"/>
                <a:gd name="T32" fmla="*/ 529 w 539"/>
                <a:gd name="T33" fmla="*/ 289 h 637"/>
                <a:gd name="T34" fmla="*/ 491 w 539"/>
                <a:gd name="T35" fmla="*/ 104 h 637"/>
                <a:gd name="T36" fmla="*/ 480 w 539"/>
                <a:gd name="T37" fmla="*/ 88 h 637"/>
                <a:gd name="T38" fmla="*/ 327 w 539"/>
                <a:gd name="T39" fmla="*/ 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9" h="637">
                  <a:moveTo>
                    <a:pt x="327" y="7"/>
                  </a:moveTo>
                  <a:cubicBezTo>
                    <a:pt x="285" y="0"/>
                    <a:pt x="244" y="2"/>
                    <a:pt x="203" y="14"/>
                  </a:cubicBezTo>
                  <a:cubicBezTo>
                    <a:pt x="155" y="28"/>
                    <a:pt x="114" y="54"/>
                    <a:pt x="79" y="90"/>
                  </a:cubicBezTo>
                  <a:cubicBezTo>
                    <a:pt x="60" y="110"/>
                    <a:pt x="45" y="132"/>
                    <a:pt x="33" y="157"/>
                  </a:cubicBezTo>
                  <a:cubicBezTo>
                    <a:pt x="21" y="180"/>
                    <a:pt x="13" y="206"/>
                    <a:pt x="8" y="232"/>
                  </a:cubicBezTo>
                  <a:cubicBezTo>
                    <a:pt x="0" y="282"/>
                    <a:pt x="5" y="331"/>
                    <a:pt x="23" y="379"/>
                  </a:cubicBezTo>
                  <a:cubicBezTo>
                    <a:pt x="32" y="402"/>
                    <a:pt x="45" y="424"/>
                    <a:pt x="59" y="445"/>
                  </a:cubicBezTo>
                  <a:cubicBezTo>
                    <a:pt x="88" y="489"/>
                    <a:pt x="114" y="534"/>
                    <a:pt x="135" y="582"/>
                  </a:cubicBezTo>
                  <a:cubicBezTo>
                    <a:pt x="143" y="600"/>
                    <a:pt x="150" y="618"/>
                    <a:pt x="156" y="637"/>
                  </a:cubicBezTo>
                  <a:cubicBezTo>
                    <a:pt x="180" y="637"/>
                    <a:pt x="203" y="637"/>
                    <a:pt x="227" y="637"/>
                  </a:cubicBezTo>
                  <a:cubicBezTo>
                    <a:pt x="245" y="637"/>
                    <a:pt x="263" y="637"/>
                    <a:pt x="282" y="637"/>
                  </a:cubicBezTo>
                  <a:cubicBezTo>
                    <a:pt x="291" y="637"/>
                    <a:pt x="300" y="637"/>
                    <a:pt x="309" y="637"/>
                  </a:cubicBezTo>
                  <a:cubicBezTo>
                    <a:pt x="328" y="637"/>
                    <a:pt x="348" y="637"/>
                    <a:pt x="367" y="637"/>
                  </a:cubicBezTo>
                  <a:cubicBezTo>
                    <a:pt x="371" y="637"/>
                    <a:pt x="371" y="636"/>
                    <a:pt x="372" y="633"/>
                  </a:cubicBezTo>
                  <a:cubicBezTo>
                    <a:pt x="375" y="615"/>
                    <a:pt x="382" y="598"/>
                    <a:pt x="388" y="581"/>
                  </a:cubicBezTo>
                  <a:cubicBezTo>
                    <a:pt x="410" y="526"/>
                    <a:pt x="440" y="471"/>
                    <a:pt x="476" y="418"/>
                  </a:cubicBezTo>
                  <a:cubicBezTo>
                    <a:pt x="506" y="373"/>
                    <a:pt x="523" y="332"/>
                    <a:pt x="529" y="289"/>
                  </a:cubicBezTo>
                  <a:cubicBezTo>
                    <a:pt x="539" y="222"/>
                    <a:pt x="526" y="160"/>
                    <a:pt x="491" y="104"/>
                  </a:cubicBezTo>
                  <a:cubicBezTo>
                    <a:pt x="487" y="99"/>
                    <a:pt x="483" y="93"/>
                    <a:pt x="480" y="88"/>
                  </a:cubicBezTo>
                  <a:cubicBezTo>
                    <a:pt x="440" y="46"/>
                    <a:pt x="389" y="18"/>
                    <a:pt x="327" y="7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4018732" y="2191465"/>
              <a:ext cx="547688" cy="633413"/>
            </a:xfrm>
            <a:custGeom>
              <a:avLst/>
              <a:gdLst>
                <a:gd name="T0" fmla="*/ 590 w 664"/>
                <a:gd name="T1" fmla="*/ 126 h 769"/>
                <a:gd name="T2" fmla="*/ 463 w 664"/>
                <a:gd name="T3" fmla="*/ 27 h 769"/>
                <a:gd name="T4" fmla="*/ 352 w 664"/>
                <a:gd name="T5" fmla="*/ 1 h 769"/>
                <a:gd name="T6" fmla="*/ 331 w 664"/>
                <a:gd name="T7" fmla="*/ 0 h 769"/>
                <a:gd name="T8" fmla="*/ 240 w 664"/>
                <a:gd name="T9" fmla="*/ 13 h 769"/>
                <a:gd name="T10" fmla="*/ 134 w 664"/>
                <a:gd name="T11" fmla="*/ 66 h 769"/>
                <a:gd name="T12" fmla="*/ 35 w 664"/>
                <a:gd name="T13" fmla="*/ 186 h 769"/>
                <a:gd name="T14" fmla="*/ 3 w 664"/>
                <a:gd name="T15" fmla="*/ 307 h 769"/>
                <a:gd name="T16" fmla="*/ 21 w 664"/>
                <a:gd name="T17" fmla="*/ 438 h 769"/>
                <a:gd name="T18" fmla="*/ 63 w 664"/>
                <a:gd name="T19" fmla="*/ 521 h 769"/>
                <a:gd name="T20" fmla="*/ 142 w 664"/>
                <a:gd name="T21" fmla="*/ 662 h 769"/>
                <a:gd name="T22" fmla="*/ 169 w 664"/>
                <a:gd name="T23" fmla="*/ 744 h 769"/>
                <a:gd name="T24" fmla="*/ 198 w 664"/>
                <a:gd name="T25" fmla="*/ 769 h 769"/>
                <a:gd name="T26" fmla="*/ 293 w 664"/>
                <a:gd name="T27" fmla="*/ 769 h 769"/>
                <a:gd name="T28" fmla="*/ 331 w 664"/>
                <a:gd name="T29" fmla="*/ 769 h 769"/>
                <a:gd name="T30" fmla="*/ 367 w 664"/>
                <a:gd name="T31" fmla="*/ 769 h 769"/>
                <a:gd name="T32" fmla="*/ 468 w 664"/>
                <a:gd name="T33" fmla="*/ 769 h 769"/>
                <a:gd name="T34" fmla="*/ 493 w 664"/>
                <a:gd name="T35" fmla="*/ 749 h 769"/>
                <a:gd name="T36" fmla="*/ 510 w 664"/>
                <a:gd name="T37" fmla="*/ 688 h 769"/>
                <a:gd name="T38" fmla="*/ 597 w 664"/>
                <a:gd name="T39" fmla="*/ 525 h 769"/>
                <a:gd name="T40" fmla="*/ 659 w 664"/>
                <a:gd name="T41" fmla="*/ 355 h 769"/>
                <a:gd name="T42" fmla="*/ 633 w 664"/>
                <a:gd name="T43" fmla="*/ 196 h 769"/>
                <a:gd name="T44" fmla="*/ 590 w 664"/>
                <a:gd name="T45" fmla="*/ 126 h 769"/>
                <a:gd name="T46" fmla="*/ 204 w 664"/>
                <a:gd name="T47" fmla="*/ 716 h 769"/>
                <a:gd name="T48" fmla="*/ 178 w 664"/>
                <a:gd name="T49" fmla="*/ 641 h 769"/>
                <a:gd name="T50" fmla="*/ 101 w 664"/>
                <a:gd name="T51" fmla="*/ 501 h 769"/>
                <a:gd name="T52" fmla="*/ 63 w 664"/>
                <a:gd name="T53" fmla="*/ 433 h 769"/>
                <a:gd name="T54" fmla="*/ 48 w 664"/>
                <a:gd name="T55" fmla="*/ 280 h 769"/>
                <a:gd name="T56" fmla="*/ 74 w 664"/>
                <a:gd name="T57" fmla="*/ 202 h 769"/>
                <a:gd name="T58" fmla="*/ 122 w 664"/>
                <a:gd name="T59" fmla="*/ 133 h 769"/>
                <a:gd name="T60" fmla="*/ 251 w 664"/>
                <a:gd name="T61" fmla="*/ 53 h 769"/>
                <a:gd name="T62" fmla="*/ 380 w 664"/>
                <a:gd name="T63" fmla="*/ 46 h 769"/>
                <a:gd name="T64" fmla="*/ 576 w 664"/>
                <a:gd name="T65" fmla="*/ 179 h 769"/>
                <a:gd name="T66" fmla="*/ 616 w 664"/>
                <a:gd name="T67" fmla="*/ 371 h 769"/>
                <a:gd name="T68" fmla="*/ 561 w 664"/>
                <a:gd name="T69" fmla="*/ 503 h 769"/>
                <a:gd name="T70" fmla="*/ 475 w 664"/>
                <a:gd name="T71" fmla="*/ 665 h 769"/>
                <a:gd name="T72" fmla="*/ 459 w 664"/>
                <a:gd name="T73" fmla="*/ 715 h 769"/>
                <a:gd name="T74" fmla="*/ 444 w 664"/>
                <a:gd name="T75" fmla="*/ 727 h 769"/>
                <a:gd name="T76" fmla="*/ 444 w 664"/>
                <a:gd name="T77" fmla="*/ 727 h 769"/>
                <a:gd name="T78" fmla="*/ 359 w 664"/>
                <a:gd name="T79" fmla="*/ 727 h 769"/>
                <a:gd name="T80" fmla="*/ 331 w 664"/>
                <a:gd name="T81" fmla="*/ 727 h 769"/>
                <a:gd name="T82" fmla="*/ 304 w 664"/>
                <a:gd name="T83" fmla="*/ 727 h 769"/>
                <a:gd name="T84" fmla="*/ 219 w 664"/>
                <a:gd name="T85" fmla="*/ 727 h 769"/>
                <a:gd name="T86" fmla="*/ 204 w 664"/>
                <a:gd name="T87" fmla="*/ 71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4" h="769">
                  <a:moveTo>
                    <a:pt x="590" y="126"/>
                  </a:moveTo>
                  <a:cubicBezTo>
                    <a:pt x="556" y="82"/>
                    <a:pt x="513" y="49"/>
                    <a:pt x="463" y="27"/>
                  </a:cubicBezTo>
                  <a:cubicBezTo>
                    <a:pt x="428" y="12"/>
                    <a:pt x="391" y="3"/>
                    <a:pt x="352" y="1"/>
                  </a:cubicBezTo>
                  <a:cubicBezTo>
                    <a:pt x="345" y="1"/>
                    <a:pt x="338" y="0"/>
                    <a:pt x="331" y="0"/>
                  </a:cubicBezTo>
                  <a:cubicBezTo>
                    <a:pt x="300" y="0"/>
                    <a:pt x="269" y="5"/>
                    <a:pt x="240" y="13"/>
                  </a:cubicBezTo>
                  <a:cubicBezTo>
                    <a:pt x="202" y="24"/>
                    <a:pt x="166" y="42"/>
                    <a:pt x="134" y="66"/>
                  </a:cubicBezTo>
                  <a:cubicBezTo>
                    <a:pt x="92" y="98"/>
                    <a:pt x="58" y="138"/>
                    <a:pt x="35" y="186"/>
                  </a:cubicBezTo>
                  <a:cubicBezTo>
                    <a:pt x="16" y="224"/>
                    <a:pt x="6" y="265"/>
                    <a:pt x="3" y="307"/>
                  </a:cubicBezTo>
                  <a:cubicBezTo>
                    <a:pt x="0" y="353"/>
                    <a:pt x="6" y="397"/>
                    <a:pt x="21" y="438"/>
                  </a:cubicBezTo>
                  <a:cubicBezTo>
                    <a:pt x="30" y="465"/>
                    <a:pt x="44" y="491"/>
                    <a:pt x="63" y="521"/>
                  </a:cubicBezTo>
                  <a:cubicBezTo>
                    <a:pt x="96" y="569"/>
                    <a:pt x="121" y="615"/>
                    <a:pt x="142" y="662"/>
                  </a:cubicBezTo>
                  <a:cubicBezTo>
                    <a:pt x="156" y="694"/>
                    <a:pt x="164" y="720"/>
                    <a:pt x="169" y="744"/>
                  </a:cubicBezTo>
                  <a:cubicBezTo>
                    <a:pt x="172" y="761"/>
                    <a:pt x="181" y="769"/>
                    <a:pt x="198" y="769"/>
                  </a:cubicBezTo>
                  <a:cubicBezTo>
                    <a:pt x="229" y="768"/>
                    <a:pt x="262" y="768"/>
                    <a:pt x="293" y="769"/>
                  </a:cubicBezTo>
                  <a:cubicBezTo>
                    <a:pt x="306" y="769"/>
                    <a:pt x="318" y="769"/>
                    <a:pt x="331" y="769"/>
                  </a:cubicBezTo>
                  <a:cubicBezTo>
                    <a:pt x="367" y="769"/>
                    <a:pt x="367" y="769"/>
                    <a:pt x="367" y="769"/>
                  </a:cubicBezTo>
                  <a:cubicBezTo>
                    <a:pt x="401" y="769"/>
                    <a:pt x="434" y="769"/>
                    <a:pt x="468" y="769"/>
                  </a:cubicBezTo>
                  <a:cubicBezTo>
                    <a:pt x="482" y="769"/>
                    <a:pt x="491" y="762"/>
                    <a:pt x="493" y="749"/>
                  </a:cubicBezTo>
                  <a:cubicBezTo>
                    <a:pt x="496" y="731"/>
                    <a:pt x="502" y="712"/>
                    <a:pt x="510" y="688"/>
                  </a:cubicBezTo>
                  <a:cubicBezTo>
                    <a:pt x="530" y="635"/>
                    <a:pt x="559" y="581"/>
                    <a:pt x="597" y="525"/>
                  </a:cubicBezTo>
                  <a:cubicBezTo>
                    <a:pt x="634" y="469"/>
                    <a:pt x="655" y="414"/>
                    <a:pt x="659" y="355"/>
                  </a:cubicBezTo>
                  <a:cubicBezTo>
                    <a:pt x="664" y="300"/>
                    <a:pt x="655" y="247"/>
                    <a:pt x="633" y="196"/>
                  </a:cubicBezTo>
                  <a:cubicBezTo>
                    <a:pt x="622" y="171"/>
                    <a:pt x="607" y="147"/>
                    <a:pt x="590" y="126"/>
                  </a:cubicBezTo>
                  <a:close/>
                  <a:moveTo>
                    <a:pt x="204" y="716"/>
                  </a:moveTo>
                  <a:cubicBezTo>
                    <a:pt x="199" y="693"/>
                    <a:pt x="191" y="670"/>
                    <a:pt x="178" y="641"/>
                  </a:cubicBezTo>
                  <a:cubicBezTo>
                    <a:pt x="158" y="596"/>
                    <a:pt x="133" y="550"/>
                    <a:pt x="101" y="501"/>
                  </a:cubicBezTo>
                  <a:cubicBezTo>
                    <a:pt x="87" y="480"/>
                    <a:pt x="73" y="458"/>
                    <a:pt x="63" y="433"/>
                  </a:cubicBezTo>
                  <a:cubicBezTo>
                    <a:pt x="45" y="383"/>
                    <a:pt x="40" y="332"/>
                    <a:pt x="48" y="280"/>
                  </a:cubicBezTo>
                  <a:cubicBezTo>
                    <a:pt x="53" y="252"/>
                    <a:pt x="62" y="226"/>
                    <a:pt x="74" y="202"/>
                  </a:cubicBezTo>
                  <a:cubicBezTo>
                    <a:pt x="86" y="177"/>
                    <a:pt x="102" y="154"/>
                    <a:pt x="122" y="133"/>
                  </a:cubicBezTo>
                  <a:cubicBezTo>
                    <a:pt x="158" y="94"/>
                    <a:pt x="202" y="68"/>
                    <a:pt x="251" y="53"/>
                  </a:cubicBezTo>
                  <a:cubicBezTo>
                    <a:pt x="294" y="41"/>
                    <a:pt x="337" y="39"/>
                    <a:pt x="380" y="46"/>
                  </a:cubicBezTo>
                  <a:cubicBezTo>
                    <a:pt x="464" y="61"/>
                    <a:pt x="530" y="106"/>
                    <a:pt x="576" y="179"/>
                  </a:cubicBezTo>
                  <a:cubicBezTo>
                    <a:pt x="612" y="237"/>
                    <a:pt x="626" y="301"/>
                    <a:pt x="616" y="371"/>
                  </a:cubicBezTo>
                  <a:cubicBezTo>
                    <a:pt x="610" y="415"/>
                    <a:pt x="592" y="457"/>
                    <a:pt x="561" y="503"/>
                  </a:cubicBezTo>
                  <a:cubicBezTo>
                    <a:pt x="525" y="556"/>
                    <a:pt x="496" y="611"/>
                    <a:pt x="475" y="665"/>
                  </a:cubicBezTo>
                  <a:cubicBezTo>
                    <a:pt x="468" y="681"/>
                    <a:pt x="462" y="698"/>
                    <a:pt x="459" y="715"/>
                  </a:cubicBezTo>
                  <a:cubicBezTo>
                    <a:pt x="456" y="726"/>
                    <a:pt x="449" y="727"/>
                    <a:pt x="444" y="727"/>
                  </a:cubicBezTo>
                  <a:cubicBezTo>
                    <a:pt x="444" y="727"/>
                    <a:pt x="444" y="727"/>
                    <a:pt x="444" y="727"/>
                  </a:cubicBezTo>
                  <a:cubicBezTo>
                    <a:pt x="415" y="727"/>
                    <a:pt x="387" y="727"/>
                    <a:pt x="359" y="727"/>
                  </a:cubicBezTo>
                  <a:cubicBezTo>
                    <a:pt x="349" y="727"/>
                    <a:pt x="340" y="727"/>
                    <a:pt x="331" y="727"/>
                  </a:cubicBezTo>
                  <a:cubicBezTo>
                    <a:pt x="322" y="727"/>
                    <a:pt x="313" y="727"/>
                    <a:pt x="304" y="727"/>
                  </a:cubicBezTo>
                  <a:cubicBezTo>
                    <a:pt x="276" y="727"/>
                    <a:pt x="247" y="727"/>
                    <a:pt x="219" y="727"/>
                  </a:cubicBezTo>
                  <a:cubicBezTo>
                    <a:pt x="214" y="727"/>
                    <a:pt x="207" y="726"/>
                    <a:pt x="204" y="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163195" y="2856628"/>
              <a:ext cx="254000" cy="42863"/>
            </a:xfrm>
            <a:custGeom>
              <a:avLst/>
              <a:gdLst>
                <a:gd name="T0" fmla="*/ 283 w 308"/>
                <a:gd name="T1" fmla="*/ 0 h 53"/>
                <a:gd name="T2" fmla="*/ 192 w 308"/>
                <a:gd name="T3" fmla="*/ 0 h 53"/>
                <a:gd name="T4" fmla="*/ 150 w 308"/>
                <a:gd name="T5" fmla="*/ 0 h 53"/>
                <a:gd name="T6" fmla="*/ 150 w 308"/>
                <a:gd name="T7" fmla="*/ 0 h 53"/>
                <a:gd name="T8" fmla="*/ 126 w 308"/>
                <a:gd name="T9" fmla="*/ 0 h 53"/>
                <a:gd name="T10" fmla="*/ 30 w 308"/>
                <a:gd name="T11" fmla="*/ 0 h 53"/>
                <a:gd name="T12" fmla="*/ 28 w 308"/>
                <a:gd name="T13" fmla="*/ 0 h 53"/>
                <a:gd name="T14" fmla="*/ 26 w 308"/>
                <a:gd name="T15" fmla="*/ 0 h 53"/>
                <a:gd name="T16" fmla="*/ 17 w 308"/>
                <a:gd name="T17" fmla="*/ 1 h 53"/>
                <a:gd name="T18" fmla="*/ 4 w 308"/>
                <a:gd name="T19" fmla="*/ 36 h 53"/>
                <a:gd name="T20" fmla="*/ 28 w 308"/>
                <a:gd name="T21" fmla="*/ 53 h 53"/>
                <a:gd name="T22" fmla="*/ 283 w 308"/>
                <a:gd name="T23" fmla="*/ 53 h 53"/>
                <a:gd name="T24" fmla="*/ 301 w 308"/>
                <a:gd name="T25" fmla="*/ 47 h 53"/>
                <a:gd name="T26" fmla="*/ 308 w 308"/>
                <a:gd name="T27" fmla="*/ 24 h 53"/>
                <a:gd name="T28" fmla="*/ 283 w 308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53">
                  <a:moveTo>
                    <a:pt x="283" y="0"/>
                  </a:moveTo>
                  <a:cubicBezTo>
                    <a:pt x="252" y="0"/>
                    <a:pt x="222" y="0"/>
                    <a:pt x="19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94" y="0"/>
                    <a:pt x="62" y="0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3" y="0"/>
                    <a:pt x="20" y="0"/>
                    <a:pt x="17" y="1"/>
                  </a:cubicBezTo>
                  <a:cubicBezTo>
                    <a:pt x="5" y="7"/>
                    <a:pt x="0" y="20"/>
                    <a:pt x="4" y="36"/>
                  </a:cubicBezTo>
                  <a:cubicBezTo>
                    <a:pt x="6" y="46"/>
                    <a:pt x="15" y="53"/>
                    <a:pt x="28" y="53"/>
                  </a:cubicBezTo>
                  <a:cubicBezTo>
                    <a:pt x="104" y="53"/>
                    <a:pt x="194" y="53"/>
                    <a:pt x="283" y="53"/>
                  </a:cubicBezTo>
                  <a:cubicBezTo>
                    <a:pt x="291" y="53"/>
                    <a:pt x="297" y="51"/>
                    <a:pt x="301" y="47"/>
                  </a:cubicBezTo>
                  <a:cubicBezTo>
                    <a:pt x="305" y="42"/>
                    <a:pt x="308" y="35"/>
                    <a:pt x="308" y="24"/>
                  </a:cubicBezTo>
                  <a:cubicBezTo>
                    <a:pt x="308" y="9"/>
                    <a:pt x="299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4190182" y="2929653"/>
              <a:ext cx="201613" cy="44450"/>
            </a:xfrm>
            <a:custGeom>
              <a:avLst/>
              <a:gdLst>
                <a:gd name="T0" fmla="*/ 218 w 246"/>
                <a:gd name="T1" fmla="*/ 0 h 54"/>
                <a:gd name="T2" fmla="*/ 151 w 246"/>
                <a:gd name="T3" fmla="*/ 0 h 54"/>
                <a:gd name="T4" fmla="*/ 124 w 246"/>
                <a:gd name="T5" fmla="*/ 0 h 54"/>
                <a:gd name="T6" fmla="*/ 124 w 246"/>
                <a:gd name="T7" fmla="*/ 0 h 54"/>
                <a:gd name="T8" fmla="*/ 95 w 246"/>
                <a:gd name="T9" fmla="*/ 0 h 54"/>
                <a:gd name="T10" fmla="*/ 66 w 246"/>
                <a:gd name="T11" fmla="*/ 0 h 54"/>
                <a:gd name="T12" fmla="*/ 27 w 246"/>
                <a:gd name="T13" fmla="*/ 0 h 54"/>
                <a:gd name="T14" fmla="*/ 6 w 246"/>
                <a:gd name="T15" fmla="*/ 10 h 54"/>
                <a:gd name="T16" fmla="*/ 3 w 246"/>
                <a:gd name="T17" fmla="*/ 39 h 54"/>
                <a:gd name="T18" fmla="*/ 29 w 246"/>
                <a:gd name="T19" fmla="*/ 54 h 54"/>
                <a:gd name="T20" fmla="*/ 87 w 246"/>
                <a:gd name="T21" fmla="*/ 54 h 54"/>
                <a:gd name="T22" fmla="*/ 143 w 246"/>
                <a:gd name="T23" fmla="*/ 54 h 54"/>
                <a:gd name="T24" fmla="*/ 218 w 246"/>
                <a:gd name="T25" fmla="*/ 54 h 54"/>
                <a:gd name="T26" fmla="*/ 239 w 246"/>
                <a:gd name="T27" fmla="*/ 45 h 54"/>
                <a:gd name="T28" fmla="*/ 246 w 246"/>
                <a:gd name="T29" fmla="*/ 25 h 54"/>
                <a:gd name="T30" fmla="*/ 218 w 246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54">
                  <a:moveTo>
                    <a:pt x="218" y="0"/>
                  </a:moveTo>
                  <a:cubicBezTo>
                    <a:pt x="196" y="0"/>
                    <a:pt x="173" y="0"/>
                    <a:pt x="15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4" y="0"/>
                    <a:pt x="104" y="0"/>
                    <a:pt x="95" y="0"/>
                  </a:cubicBezTo>
                  <a:cubicBezTo>
                    <a:pt x="85" y="0"/>
                    <a:pt x="75" y="0"/>
                    <a:pt x="66" y="0"/>
                  </a:cubicBezTo>
                  <a:cubicBezTo>
                    <a:pt x="53" y="0"/>
                    <a:pt x="40" y="0"/>
                    <a:pt x="27" y="0"/>
                  </a:cubicBezTo>
                  <a:cubicBezTo>
                    <a:pt x="17" y="0"/>
                    <a:pt x="10" y="4"/>
                    <a:pt x="6" y="10"/>
                  </a:cubicBezTo>
                  <a:cubicBezTo>
                    <a:pt x="0" y="17"/>
                    <a:pt x="0" y="28"/>
                    <a:pt x="3" y="39"/>
                  </a:cubicBezTo>
                  <a:cubicBezTo>
                    <a:pt x="7" y="49"/>
                    <a:pt x="15" y="54"/>
                    <a:pt x="29" y="54"/>
                  </a:cubicBezTo>
                  <a:cubicBezTo>
                    <a:pt x="49" y="54"/>
                    <a:pt x="68" y="54"/>
                    <a:pt x="87" y="54"/>
                  </a:cubicBezTo>
                  <a:cubicBezTo>
                    <a:pt x="106" y="54"/>
                    <a:pt x="124" y="54"/>
                    <a:pt x="143" y="54"/>
                  </a:cubicBezTo>
                  <a:cubicBezTo>
                    <a:pt x="167" y="54"/>
                    <a:pt x="193" y="54"/>
                    <a:pt x="218" y="54"/>
                  </a:cubicBezTo>
                  <a:cubicBezTo>
                    <a:pt x="227" y="54"/>
                    <a:pt x="234" y="51"/>
                    <a:pt x="239" y="45"/>
                  </a:cubicBezTo>
                  <a:cubicBezTo>
                    <a:pt x="244" y="40"/>
                    <a:pt x="246" y="33"/>
                    <a:pt x="246" y="25"/>
                  </a:cubicBezTo>
                  <a:cubicBezTo>
                    <a:pt x="245" y="9"/>
                    <a:pt x="235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4221932" y="3004266"/>
              <a:ext cx="141288" cy="44450"/>
            </a:xfrm>
            <a:custGeom>
              <a:avLst/>
              <a:gdLst>
                <a:gd name="T0" fmla="*/ 142 w 171"/>
                <a:gd name="T1" fmla="*/ 0 h 54"/>
                <a:gd name="T2" fmla="*/ 79 w 171"/>
                <a:gd name="T3" fmla="*/ 0 h 54"/>
                <a:gd name="T4" fmla="*/ 27 w 171"/>
                <a:gd name="T5" fmla="*/ 0 h 54"/>
                <a:gd name="T6" fmla="*/ 0 w 171"/>
                <a:gd name="T7" fmla="*/ 25 h 54"/>
                <a:gd name="T8" fmla="*/ 29 w 171"/>
                <a:gd name="T9" fmla="*/ 54 h 54"/>
                <a:gd name="T10" fmla="*/ 68 w 171"/>
                <a:gd name="T11" fmla="*/ 54 h 54"/>
                <a:gd name="T12" fmla="*/ 100 w 171"/>
                <a:gd name="T13" fmla="*/ 54 h 54"/>
                <a:gd name="T14" fmla="*/ 142 w 171"/>
                <a:gd name="T15" fmla="*/ 54 h 54"/>
                <a:gd name="T16" fmla="*/ 142 w 171"/>
                <a:gd name="T17" fmla="*/ 54 h 54"/>
                <a:gd name="T18" fmla="*/ 160 w 171"/>
                <a:gd name="T19" fmla="*/ 48 h 54"/>
                <a:gd name="T20" fmla="*/ 168 w 171"/>
                <a:gd name="T21" fmla="*/ 17 h 54"/>
                <a:gd name="T22" fmla="*/ 142 w 171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54">
                  <a:moveTo>
                    <a:pt x="142" y="0"/>
                  </a:moveTo>
                  <a:cubicBezTo>
                    <a:pt x="122" y="0"/>
                    <a:pt x="101" y="0"/>
                    <a:pt x="79" y="0"/>
                  </a:cubicBezTo>
                  <a:cubicBezTo>
                    <a:pt x="62" y="0"/>
                    <a:pt x="44" y="0"/>
                    <a:pt x="27" y="0"/>
                  </a:cubicBezTo>
                  <a:cubicBezTo>
                    <a:pt x="10" y="1"/>
                    <a:pt x="0" y="11"/>
                    <a:pt x="0" y="25"/>
                  </a:cubicBezTo>
                  <a:cubicBezTo>
                    <a:pt x="0" y="44"/>
                    <a:pt x="10" y="54"/>
                    <a:pt x="29" y="54"/>
                  </a:cubicBezTo>
                  <a:cubicBezTo>
                    <a:pt x="42" y="54"/>
                    <a:pt x="55" y="54"/>
                    <a:pt x="68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4" y="54"/>
                    <a:pt x="128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8" y="54"/>
                    <a:pt x="154" y="52"/>
                    <a:pt x="160" y="48"/>
                  </a:cubicBezTo>
                  <a:cubicBezTo>
                    <a:pt x="169" y="42"/>
                    <a:pt x="171" y="32"/>
                    <a:pt x="168" y="17"/>
                  </a:cubicBezTo>
                  <a:cubicBezTo>
                    <a:pt x="166" y="8"/>
                    <a:pt x="154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034607" y="2104153"/>
              <a:ext cx="68263" cy="84138"/>
            </a:xfrm>
            <a:custGeom>
              <a:avLst/>
              <a:gdLst>
                <a:gd name="T0" fmla="*/ 45 w 83"/>
                <a:gd name="T1" fmla="*/ 87 h 103"/>
                <a:gd name="T2" fmla="*/ 50 w 83"/>
                <a:gd name="T3" fmla="*/ 94 h 103"/>
                <a:gd name="T4" fmla="*/ 72 w 83"/>
                <a:gd name="T5" fmla="*/ 101 h 103"/>
                <a:gd name="T6" fmla="*/ 83 w 83"/>
                <a:gd name="T7" fmla="*/ 84 h 103"/>
                <a:gd name="T8" fmla="*/ 80 w 83"/>
                <a:gd name="T9" fmla="*/ 72 h 103"/>
                <a:gd name="T10" fmla="*/ 68 w 83"/>
                <a:gd name="T11" fmla="*/ 55 h 103"/>
                <a:gd name="T12" fmla="*/ 36 w 83"/>
                <a:gd name="T13" fmla="*/ 9 h 103"/>
                <a:gd name="T14" fmla="*/ 20 w 83"/>
                <a:gd name="T15" fmla="*/ 0 h 103"/>
                <a:gd name="T16" fmla="*/ 16 w 83"/>
                <a:gd name="T17" fmla="*/ 1 h 103"/>
                <a:gd name="T18" fmla="*/ 2 w 83"/>
                <a:gd name="T19" fmla="*/ 13 h 103"/>
                <a:gd name="T20" fmla="*/ 5 w 83"/>
                <a:gd name="T21" fmla="*/ 31 h 103"/>
                <a:gd name="T22" fmla="*/ 45 w 83"/>
                <a:gd name="T23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03">
                  <a:moveTo>
                    <a:pt x="45" y="87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5" y="101"/>
                    <a:pt x="64" y="103"/>
                    <a:pt x="72" y="101"/>
                  </a:cubicBezTo>
                  <a:cubicBezTo>
                    <a:pt x="79" y="98"/>
                    <a:pt x="83" y="92"/>
                    <a:pt x="83" y="84"/>
                  </a:cubicBezTo>
                  <a:cubicBezTo>
                    <a:pt x="83" y="79"/>
                    <a:pt x="82" y="75"/>
                    <a:pt x="80" y="72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57" y="40"/>
                    <a:pt x="46" y="24"/>
                    <a:pt x="36" y="9"/>
                  </a:cubicBezTo>
                  <a:cubicBezTo>
                    <a:pt x="32" y="4"/>
                    <a:pt x="26" y="0"/>
                    <a:pt x="20" y="0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9" y="3"/>
                    <a:pt x="4" y="7"/>
                    <a:pt x="2" y="13"/>
                  </a:cubicBezTo>
                  <a:cubicBezTo>
                    <a:pt x="0" y="18"/>
                    <a:pt x="1" y="25"/>
                    <a:pt x="5" y="31"/>
                  </a:cubicBezTo>
                  <a:cubicBezTo>
                    <a:pt x="18" y="49"/>
                    <a:pt x="32" y="69"/>
                    <a:pt x="45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4477520" y="2104153"/>
              <a:ext cx="71438" cy="85725"/>
            </a:xfrm>
            <a:custGeom>
              <a:avLst/>
              <a:gdLst>
                <a:gd name="T0" fmla="*/ 21 w 85"/>
                <a:gd name="T1" fmla="*/ 103 h 104"/>
                <a:gd name="T2" fmla="*/ 21 w 85"/>
                <a:gd name="T3" fmla="*/ 103 h 104"/>
                <a:gd name="T4" fmla="*/ 22 w 85"/>
                <a:gd name="T5" fmla="*/ 103 h 104"/>
                <a:gd name="T6" fmla="*/ 35 w 85"/>
                <a:gd name="T7" fmla="*/ 96 h 104"/>
                <a:gd name="T8" fmla="*/ 81 w 85"/>
                <a:gd name="T9" fmla="*/ 31 h 104"/>
                <a:gd name="T10" fmla="*/ 84 w 85"/>
                <a:gd name="T11" fmla="*/ 17 h 104"/>
                <a:gd name="T12" fmla="*/ 75 w 85"/>
                <a:gd name="T13" fmla="*/ 5 h 104"/>
                <a:gd name="T14" fmla="*/ 49 w 85"/>
                <a:gd name="T15" fmla="*/ 12 h 104"/>
                <a:gd name="T16" fmla="*/ 39 w 85"/>
                <a:gd name="T17" fmla="*/ 25 h 104"/>
                <a:gd name="T18" fmla="*/ 32 w 85"/>
                <a:gd name="T19" fmla="*/ 36 h 104"/>
                <a:gd name="T20" fmla="*/ 25 w 85"/>
                <a:gd name="T21" fmla="*/ 45 h 104"/>
                <a:gd name="T22" fmla="*/ 6 w 85"/>
                <a:gd name="T23" fmla="*/ 74 h 104"/>
                <a:gd name="T24" fmla="*/ 5 w 85"/>
                <a:gd name="T25" fmla="*/ 95 h 104"/>
                <a:gd name="T26" fmla="*/ 21 w 85"/>
                <a:gd name="T2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4">
                  <a:moveTo>
                    <a:pt x="21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8" y="104"/>
                    <a:pt x="32" y="100"/>
                    <a:pt x="35" y="96"/>
                  </a:cubicBezTo>
                  <a:cubicBezTo>
                    <a:pt x="50" y="75"/>
                    <a:pt x="66" y="53"/>
                    <a:pt x="81" y="31"/>
                  </a:cubicBezTo>
                  <a:cubicBezTo>
                    <a:pt x="84" y="27"/>
                    <a:pt x="85" y="21"/>
                    <a:pt x="84" y="17"/>
                  </a:cubicBezTo>
                  <a:cubicBezTo>
                    <a:pt x="83" y="12"/>
                    <a:pt x="80" y="7"/>
                    <a:pt x="75" y="5"/>
                  </a:cubicBezTo>
                  <a:cubicBezTo>
                    <a:pt x="67" y="0"/>
                    <a:pt x="56" y="3"/>
                    <a:pt x="49" y="12"/>
                  </a:cubicBezTo>
                  <a:cubicBezTo>
                    <a:pt x="46" y="16"/>
                    <a:pt x="43" y="21"/>
                    <a:pt x="39" y="25"/>
                  </a:cubicBezTo>
                  <a:cubicBezTo>
                    <a:pt x="37" y="29"/>
                    <a:pt x="34" y="33"/>
                    <a:pt x="32" y="36"/>
                  </a:cubicBezTo>
                  <a:cubicBezTo>
                    <a:pt x="30" y="39"/>
                    <a:pt x="27" y="42"/>
                    <a:pt x="25" y="45"/>
                  </a:cubicBezTo>
                  <a:cubicBezTo>
                    <a:pt x="19" y="55"/>
                    <a:pt x="12" y="64"/>
                    <a:pt x="6" y="74"/>
                  </a:cubicBezTo>
                  <a:cubicBezTo>
                    <a:pt x="1" y="81"/>
                    <a:pt x="0" y="88"/>
                    <a:pt x="5" y="95"/>
                  </a:cubicBezTo>
                  <a:cubicBezTo>
                    <a:pt x="8" y="101"/>
                    <a:pt x="14" y="103"/>
                    <a:pt x="21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3877444" y="2304178"/>
              <a:ext cx="96838" cy="52388"/>
            </a:xfrm>
            <a:custGeom>
              <a:avLst/>
              <a:gdLst>
                <a:gd name="T0" fmla="*/ 99 w 116"/>
                <a:gd name="T1" fmla="*/ 26 h 63"/>
                <a:gd name="T2" fmla="*/ 30 w 116"/>
                <a:gd name="T3" fmla="*/ 1 h 63"/>
                <a:gd name="T4" fmla="*/ 21 w 116"/>
                <a:gd name="T5" fmla="*/ 0 h 63"/>
                <a:gd name="T6" fmla="*/ 13 w 116"/>
                <a:gd name="T7" fmla="*/ 1 h 63"/>
                <a:gd name="T8" fmla="*/ 4 w 116"/>
                <a:gd name="T9" fmla="*/ 11 h 63"/>
                <a:gd name="T10" fmla="*/ 19 w 116"/>
                <a:gd name="T11" fmla="*/ 36 h 63"/>
                <a:gd name="T12" fmla="*/ 43 w 116"/>
                <a:gd name="T13" fmla="*/ 45 h 63"/>
                <a:gd name="T14" fmla="*/ 67 w 116"/>
                <a:gd name="T15" fmla="*/ 54 h 63"/>
                <a:gd name="T16" fmla="*/ 76 w 116"/>
                <a:gd name="T17" fmla="*/ 58 h 63"/>
                <a:gd name="T18" fmla="*/ 94 w 116"/>
                <a:gd name="T19" fmla="*/ 63 h 63"/>
                <a:gd name="T20" fmla="*/ 114 w 116"/>
                <a:gd name="T21" fmla="*/ 47 h 63"/>
                <a:gd name="T22" fmla="*/ 99 w 116"/>
                <a:gd name="T2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63">
                  <a:moveTo>
                    <a:pt x="99" y="26"/>
                  </a:moveTo>
                  <a:cubicBezTo>
                    <a:pt x="74" y="17"/>
                    <a:pt x="51" y="9"/>
                    <a:pt x="30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9" y="3"/>
                    <a:pt x="6" y="7"/>
                    <a:pt x="4" y="11"/>
                  </a:cubicBezTo>
                  <a:cubicBezTo>
                    <a:pt x="0" y="23"/>
                    <a:pt x="5" y="32"/>
                    <a:pt x="19" y="36"/>
                  </a:cubicBezTo>
                  <a:cubicBezTo>
                    <a:pt x="27" y="39"/>
                    <a:pt x="35" y="42"/>
                    <a:pt x="43" y="45"/>
                  </a:cubicBezTo>
                  <a:cubicBezTo>
                    <a:pt x="51" y="48"/>
                    <a:pt x="59" y="51"/>
                    <a:pt x="67" y="54"/>
                  </a:cubicBezTo>
                  <a:cubicBezTo>
                    <a:pt x="70" y="55"/>
                    <a:pt x="73" y="56"/>
                    <a:pt x="76" y="58"/>
                  </a:cubicBezTo>
                  <a:cubicBezTo>
                    <a:pt x="83" y="60"/>
                    <a:pt x="89" y="62"/>
                    <a:pt x="94" y="63"/>
                  </a:cubicBezTo>
                  <a:cubicBezTo>
                    <a:pt x="104" y="63"/>
                    <a:pt x="112" y="57"/>
                    <a:pt x="114" y="47"/>
                  </a:cubicBezTo>
                  <a:cubicBezTo>
                    <a:pt x="116" y="39"/>
                    <a:pt x="109" y="30"/>
                    <a:pt x="9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607695" y="2307353"/>
              <a:ext cx="95250" cy="52388"/>
            </a:xfrm>
            <a:custGeom>
              <a:avLst/>
              <a:gdLst>
                <a:gd name="T0" fmla="*/ 98 w 115"/>
                <a:gd name="T1" fmla="*/ 37 h 64"/>
                <a:gd name="T2" fmla="*/ 113 w 115"/>
                <a:gd name="T3" fmla="*/ 14 h 64"/>
                <a:gd name="T4" fmla="*/ 104 w 115"/>
                <a:gd name="T5" fmla="*/ 2 h 64"/>
                <a:gd name="T6" fmla="*/ 96 w 115"/>
                <a:gd name="T7" fmla="*/ 0 h 64"/>
                <a:gd name="T8" fmla="*/ 89 w 115"/>
                <a:gd name="T9" fmla="*/ 1 h 64"/>
                <a:gd name="T10" fmla="*/ 14 w 115"/>
                <a:gd name="T11" fmla="*/ 28 h 64"/>
                <a:gd name="T12" fmla="*/ 2 w 115"/>
                <a:gd name="T13" fmla="*/ 49 h 64"/>
                <a:gd name="T14" fmla="*/ 21 w 115"/>
                <a:gd name="T15" fmla="*/ 64 h 64"/>
                <a:gd name="T16" fmla="*/ 33 w 115"/>
                <a:gd name="T17" fmla="*/ 60 h 64"/>
                <a:gd name="T18" fmla="*/ 98 w 115"/>
                <a:gd name="T19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64">
                  <a:moveTo>
                    <a:pt x="98" y="37"/>
                  </a:moveTo>
                  <a:cubicBezTo>
                    <a:pt x="108" y="33"/>
                    <a:pt x="115" y="23"/>
                    <a:pt x="113" y="14"/>
                  </a:cubicBezTo>
                  <a:cubicBezTo>
                    <a:pt x="111" y="9"/>
                    <a:pt x="108" y="5"/>
                    <a:pt x="104" y="2"/>
                  </a:cubicBezTo>
                  <a:cubicBezTo>
                    <a:pt x="101" y="1"/>
                    <a:pt x="99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65" y="9"/>
                    <a:pt x="40" y="18"/>
                    <a:pt x="14" y="28"/>
                  </a:cubicBezTo>
                  <a:cubicBezTo>
                    <a:pt x="5" y="32"/>
                    <a:pt x="0" y="40"/>
                    <a:pt x="2" y="49"/>
                  </a:cubicBezTo>
                  <a:cubicBezTo>
                    <a:pt x="4" y="58"/>
                    <a:pt x="11" y="63"/>
                    <a:pt x="21" y="64"/>
                  </a:cubicBezTo>
                  <a:cubicBezTo>
                    <a:pt x="24" y="63"/>
                    <a:pt x="28" y="62"/>
                    <a:pt x="33" y="60"/>
                  </a:cubicBezTo>
                  <a:cubicBezTo>
                    <a:pt x="55" y="52"/>
                    <a:pt x="76" y="44"/>
                    <a:pt x="9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4617220" y="2542303"/>
              <a:ext cx="95250" cy="47625"/>
            </a:xfrm>
            <a:custGeom>
              <a:avLst/>
              <a:gdLst>
                <a:gd name="T0" fmla="*/ 100 w 116"/>
                <a:gd name="T1" fmla="*/ 21 h 58"/>
                <a:gd name="T2" fmla="*/ 86 w 116"/>
                <a:gd name="T3" fmla="*/ 17 h 58"/>
                <a:gd name="T4" fmla="*/ 46 w 116"/>
                <a:gd name="T5" fmla="*/ 6 h 58"/>
                <a:gd name="T6" fmla="*/ 36 w 116"/>
                <a:gd name="T7" fmla="*/ 3 h 58"/>
                <a:gd name="T8" fmla="*/ 21 w 116"/>
                <a:gd name="T9" fmla="*/ 0 h 58"/>
                <a:gd name="T10" fmla="*/ 20 w 116"/>
                <a:gd name="T11" fmla="*/ 0 h 58"/>
                <a:gd name="T12" fmla="*/ 19 w 116"/>
                <a:gd name="T13" fmla="*/ 0 h 58"/>
                <a:gd name="T14" fmla="*/ 2 w 116"/>
                <a:gd name="T15" fmla="*/ 15 h 58"/>
                <a:gd name="T16" fmla="*/ 12 w 116"/>
                <a:gd name="T17" fmla="*/ 35 h 58"/>
                <a:gd name="T18" fmla="*/ 93 w 116"/>
                <a:gd name="T19" fmla="*/ 57 h 58"/>
                <a:gd name="T20" fmla="*/ 105 w 116"/>
                <a:gd name="T21" fmla="*/ 55 h 58"/>
                <a:gd name="T22" fmla="*/ 114 w 116"/>
                <a:gd name="T23" fmla="*/ 42 h 58"/>
                <a:gd name="T24" fmla="*/ 100 w 116"/>
                <a:gd name="T2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58">
                  <a:moveTo>
                    <a:pt x="100" y="21"/>
                  </a:moveTo>
                  <a:cubicBezTo>
                    <a:pt x="96" y="19"/>
                    <a:pt x="91" y="18"/>
                    <a:pt x="86" y="17"/>
                  </a:cubicBezTo>
                  <a:cubicBezTo>
                    <a:pt x="73" y="13"/>
                    <a:pt x="59" y="9"/>
                    <a:pt x="46" y="6"/>
                  </a:cubicBezTo>
                  <a:cubicBezTo>
                    <a:pt x="43" y="5"/>
                    <a:pt x="40" y="4"/>
                    <a:pt x="36" y="3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3" y="6"/>
                    <a:pt x="2" y="15"/>
                  </a:cubicBezTo>
                  <a:cubicBezTo>
                    <a:pt x="0" y="24"/>
                    <a:pt x="5" y="33"/>
                    <a:pt x="12" y="35"/>
                  </a:cubicBezTo>
                  <a:cubicBezTo>
                    <a:pt x="43" y="44"/>
                    <a:pt x="69" y="50"/>
                    <a:pt x="93" y="57"/>
                  </a:cubicBezTo>
                  <a:cubicBezTo>
                    <a:pt x="99" y="58"/>
                    <a:pt x="103" y="56"/>
                    <a:pt x="105" y="55"/>
                  </a:cubicBezTo>
                  <a:cubicBezTo>
                    <a:pt x="110" y="52"/>
                    <a:pt x="113" y="48"/>
                    <a:pt x="114" y="42"/>
                  </a:cubicBezTo>
                  <a:cubicBezTo>
                    <a:pt x="116" y="33"/>
                    <a:pt x="110" y="23"/>
                    <a:pt x="10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3866332" y="2539128"/>
              <a:ext cx="95250" cy="46038"/>
            </a:xfrm>
            <a:custGeom>
              <a:avLst/>
              <a:gdLst>
                <a:gd name="T0" fmla="*/ 97 w 116"/>
                <a:gd name="T1" fmla="*/ 0 h 57"/>
                <a:gd name="T2" fmla="*/ 86 w 116"/>
                <a:gd name="T3" fmla="*/ 2 h 57"/>
                <a:gd name="T4" fmla="*/ 17 w 116"/>
                <a:gd name="T5" fmla="*/ 20 h 57"/>
                <a:gd name="T6" fmla="*/ 2 w 116"/>
                <a:gd name="T7" fmla="*/ 42 h 57"/>
                <a:gd name="T8" fmla="*/ 10 w 116"/>
                <a:gd name="T9" fmla="*/ 54 h 57"/>
                <a:gd name="T10" fmla="*/ 25 w 116"/>
                <a:gd name="T11" fmla="*/ 56 h 57"/>
                <a:gd name="T12" fmla="*/ 79 w 116"/>
                <a:gd name="T13" fmla="*/ 42 h 57"/>
                <a:gd name="T14" fmla="*/ 101 w 116"/>
                <a:gd name="T15" fmla="*/ 36 h 57"/>
                <a:gd name="T16" fmla="*/ 114 w 116"/>
                <a:gd name="T17" fmla="*/ 15 h 57"/>
                <a:gd name="T18" fmla="*/ 97 w 116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7">
                  <a:moveTo>
                    <a:pt x="97" y="0"/>
                  </a:moveTo>
                  <a:cubicBezTo>
                    <a:pt x="93" y="0"/>
                    <a:pt x="90" y="1"/>
                    <a:pt x="86" y="2"/>
                  </a:cubicBezTo>
                  <a:cubicBezTo>
                    <a:pt x="64" y="8"/>
                    <a:pt x="41" y="14"/>
                    <a:pt x="17" y="20"/>
                  </a:cubicBezTo>
                  <a:cubicBezTo>
                    <a:pt x="7" y="23"/>
                    <a:pt x="0" y="32"/>
                    <a:pt x="2" y="42"/>
                  </a:cubicBezTo>
                  <a:cubicBezTo>
                    <a:pt x="3" y="47"/>
                    <a:pt x="6" y="52"/>
                    <a:pt x="10" y="54"/>
                  </a:cubicBezTo>
                  <a:cubicBezTo>
                    <a:pt x="14" y="57"/>
                    <a:pt x="19" y="57"/>
                    <a:pt x="25" y="56"/>
                  </a:cubicBezTo>
                  <a:cubicBezTo>
                    <a:pt x="43" y="52"/>
                    <a:pt x="61" y="47"/>
                    <a:pt x="79" y="42"/>
                  </a:cubicBezTo>
                  <a:cubicBezTo>
                    <a:pt x="86" y="40"/>
                    <a:pt x="94" y="38"/>
                    <a:pt x="101" y="36"/>
                  </a:cubicBezTo>
                  <a:cubicBezTo>
                    <a:pt x="111" y="33"/>
                    <a:pt x="116" y="25"/>
                    <a:pt x="114" y="15"/>
                  </a:cubicBezTo>
                  <a:cubicBezTo>
                    <a:pt x="113" y="6"/>
                    <a:pt x="106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4275907" y="2029540"/>
              <a:ext cx="30163" cy="95250"/>
            </a:xfrm>
            <a:custGeom>
              <a:avLst/>
              <a:gdLst>
                <a:gd name="T0" fmla="*/ 18 w 37"/>
                <a:gd name="T1" fmla="*/ 116 h 116"/>
                <a:gd name="T2" fmla="*/ 18 w 37"/>
                <a:gd name="T3" fmla="*/ 116 h 116"/>
                <a:gd name="T4" fmla="*/ 32 w 37"/>
                <a:gd name="T5" fmla="*/ 110 h 116"/>
                <a:gd name="T6" fmla="*/ 36 w 37"/>
                <a:gd name="T7" fmla="*/ 100 h 116"/>
                <a:gd name="T8" fmla="*/ 36 w 37"/>
                <a:gd name="T9" fmla="*/ 71 h 116"/>
                <a:gd name="T10" fmla="*/ 36 w 37"/>
                <a:gd name="T11" fmla="*/ 59 h 116"/>
                <a:gd name="T12" fmla="*/ 36 w 37"/>
                <a:gd name="T13" fmla="*/ 54 h 116"/>
                <a:gd name="T14" fmla="*/ 36 w 37"/>
                <a:gd name="T15" fmla="*/ 46 h 116"/>
                <a:gd name="T16" fmla="*/ 36 w 37"/>
                <a:gd name="T17" fmla="*/ 16 h 116"/>
                <a:gd name="T18" fmla="*/ 19 w 37"/>
                <a:gd name="T19" fmla="*/ 0 h 116"/>
                <a:gd name="T20" fmla="*/ 19 w 37"/>
                <a:gd name="T21" fmla="*/ 0 h 116"/>
                <a:gd name="T22" fmla="*/ 6 w 37"/>
                <a:gd name="T23" fmla="*/ 5 h 116"/>
                <a:gd name="T24" fmla="*/ 1 w 37"/>
                <a:gd name="T25" fmla="*/ 15 h 116"/>
                <a:gd name="T26" fmla="*/ 1 w 37"/>
                <a:gd name="T27" fmla="*/ 100 h 116"/>
                <a:gd name="T28" fmla="*/ 18 w 37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16">
                  <a:moveTo>
                    <a:pt x="18" y="116"/>
                  </a:moveTo>
                  <a:cubicBezTo>
                    <a:pt x="18" y="116"/>
                    <a:pt x="18" y="116"/>
                    <a:pt x="18" y="116"/>
                  </a:cubicBezTo>
                  <a:cubicBezTo>
                    <a:pt x="24" y="116"/>
                    <a:pt x="29" y="114"/>
                    <a:pt x="32" y="110"/>
                  </a:cubicBezTo>
                  <a:cubicBezTo>
                    <a:pt x="35" y="107"/>
                    <a:pt x="37" y="103"/>
                    <a:pt x="36" y="100"/>
                  </a:cubicBezTo>
                  <a:cubicBezTo>
                    <a:pt x="36" y="90"/>
                    <a:pt x="36" y="80"/>
                    <a:pt x="36" y="71"/>
                  </a:cubicBezTo>
                  <a:cubicBezTo>
                    <a:pt x="36" y="67"/>
                    <a:pt x="36" y="63"/>
                    <a:pt x="36" y="5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1"/>
                    <a:pt x="36" y="48"/>
                    <a:pt x="36" y="46"/>
                  </a:cubicBezTo>
                  <a:cubicBezTo>
                    <a:pt x="36" y="36"/>
                    <a:pt x="37" y="26"/>
                    <a:pt x="36" y="16"/>
                  </a:cubicBezTo>
                  <a:cubicBezTo>
                    <a:pt x="36" y="7"/>
                    <a:pt x="2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3" y="7"/>
                    <a:pt x="1" y="10"/>
                    <a:pt x="1" y="15"/>
                  </a:cubicBezTo>
                  <a:cubicBezTo>
                    <a:pt x="0" y="43"/>
                    <a:pt x="0" y="71"/>
                    <a:pt x="1" y="100"/>
                  </a:cubicBezTo>
                  <a:cubicBezTo>
                    <a:pt x="1" y="108"/>
                    <a:pt x="9" y="116"/>
                    <a:pt x="18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988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4972" y="1132452"/>
            <a:ext cx="11880850" cy="593971"/>
          </a:xfrm>
        </p:spPr>
        <p:txBody>
          <a:bodyPr/>
          <a:lstStyle/>
          <a:p>
            <a:r>
              <a:rPr lang="en-GB" dirty="0"/>
              <a:t>Ineligible companies: undertakings in difficulty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29" name="Title 10"/>
          <p:cNvSpPr>
            <a:spLocks noGrp="1"/>
          </p:cNvSpPr>
          <p:nvPr>
            <p:ph type="title"/>
          </p:nvPr>
        </p:nvSpPr>
        <p:spPr>
          <a:xfrm>
            <a:off x="636492" y="136353"/>
            <a:ext cx="11880850" cy="1241856"/>
          </a:xfrm>
        </p:spPr>
        <p:txBody>
          <a:bodyPr anchor="ctr"/>
          <a:lstStyle/>
          <a:p>
            <a:r>
              <a:rPr lang="en-GB" sz="4400" dirty="0"/>
              <a:t>Reminder – Undertaking in difficulty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4602" y="2599894"/>
            <a:ext cx="8606356" cy="25795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tIns="180000" bIns="180000" anchor="ctr">
            <a:spAutoFit/>
          </a:bodyPr>
          <a:lstStyle/>
          <a:p>
            <a:pPr marR="0" lvl="0" algn="just" defTabSz="102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Undertaking</a:t>
            </a:r>
            <a:r>
              <a:rPr lang="en-GB" dirty="0">
                <a:latin typeface="Calibri" panose="020F0502020204030204"/>
              </a:rPr>
              <a:t>s in difficulty (applicant company and/or group) based on the 2022 accounts* need to demonstrate that they are in the process of resolving the issue.</a:t>
            </a:r>
          </a:p>
          <a:p>
            <a:pPr marR="0" lvl="0" algn="just" defTabSz="102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algn="just" defTabSz="1024052">
              <a:defRPr/>
            </a:pPr>
            <a:r>
              <a:rPr lang="en-GB" dirty="0"/>
              <a:t>The relevant documentation needs to be submitted at the end of the phase 1 together with the CFF and the 2022 accounts*.</a:t>
            </a:r>
          </a:p>
          <a:p>
            <a:pPr algn="just" defTabSz="1024052">
              <a:defRPr/>
            </a:pPr>
            <a:endParaRPr lang="en-GB" dirty="0"/>
          </a:p>
          <a:p>
            <a:pPr algn="just" defTabSz="1024052">
              <a:defRPr/>
            </a:pPr>
            <a:r>
              <a:rPr lang="en-GB" dirty="0"/>
              <a:t>An example of the relevant documentation could be:</a:t>
            </a:r>
          </a:p>
          <a:p>
            <a:pPr marL="742950" lvl="1" indent="-285750" algn="just" defTabSz="1024052">
              <a:buFont typeface="Arial" panose="020B0604020202020204" pitchFamily="34" charset="0"/>
              <a:buChar char="•"/>
              <a:defRPr/>
            </a:pPr>
            <a:r>
              <a:rPr lang="en-GB" dirty="0"/>
              <a:t>Documentation regarding a capital increase (term-sheet, LOI)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34972" y="3043018"/>
            <a:ext cx="1405772" cy="1693260"/>
            <a:chOff x="3866332" y="2029540"/>
            <a:chExt cx="846138" cy="1019176"/>
          </a:xfrm>
        </p:grpSpPr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4082232" y="2258140"/>
              <a:ext cx="444500" cy="523875"/>
            </a:xfrm>
            <a:custGeom>
              <a:avLst/>
              <a:gdLst>
                <a:gd name="T0" fmla="*/ 327 w 539"/>
                <a:gd name="T1" fmla="*/ 7 h 637"/>
                <a:gd name="T2" fmla="*/ 203 w 539"/>
                <a:gd name="T3" fmla="*/ 14 h 637"/>
                <a:gd name="T4" fmla="*/ 79 w 539"/>
                <a:gd name="T5" fmla="*/ 90 h 637"/>
                <a:gd name="T6" fmla="*/ 33 w 539"/>
                <a:gd name="T7" fmla="*/ 157 h 637"/>
                <a:gd name="T8" fmla="*/ 8 w 539"/>
                <a:gd name="T9" fmla="*/ 232 h 637"/>
                <a:gd name="T10" fmla="*/ 23 w 539"/>
                <a:gd name="T11" fmla="*/ 379 h 637"/>
                <a:gd name="T12" fmla="*/ 59 w 539"/>
                <a:gd name="T13" fmla="*/ 445 h 637"/>
                <a:gd name="T14" fmla="*/ 135 w 539"/>
                <a:gd name="T15" fmla="*/ 582 h 637"/>
                <a:gd name="T16" fmla="*/ 156 w 539"/>
                <a:gd name="T17" fmla="*/ 637 h 637"/>
                <a:gd name="T18" fmla="*/ 227 w 539"/>
                <a:gd name="T19" fmla="*/ 637 h 637"/>
                <a:gd name="T20" fmla="*/ 282 w 539"/>
                <a:gd name="T21" fmla="*/ 637 h 637"/>
                <a:gd name="T22" fmla="*/ 309 w 539"/>
                <a:gd name="T23" fmla="*/ 637 h 637"/>
                <a:gd name="T24" fmla="*/ 367 w 539"/>
                <a:gd name="T25" fmla="*/ 637 h 637"/>
                <a:gd name="T26" fmla="*/ 372 w 539"/>
                <a:gd name="T27" fmla="*/ 633 h 637"/>
                <a:gd name="T28" fmla="*/ 388 w 539"/>
                <a:gd name="T29" fmla="*/ 581 h 637"/>
                <a:gd name="T30" fmla="*/ 476 w 539"/>
                <a:gd name="T31" fmla="*/ 418 h 637"/>
                <a:gd name="T32" fmla="*/ 529 w 539"/>
                <a:gd name="T33" fmla="*/ 289 h 637"/>
                <a:gd name="T34" fmla="*/ 491 w 539"/>
                <a:gd name="T35" fmla="*/ 104 h 637"/>
                <a:gd name="T36" fmla="*/ 480 w 539"/>
                <a:gd name="T37" fmla="*/ 88 h 637"/>
                <a:gd name="T38" fmla="*/ 327 w 539"/>
                <a:gd name="T39" fmla="*/ 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9" h="637">
                  <a:moveTo>
                    <a:pt x="327" y="7"/>
                  </a:moveTo>
                  <a:cubicBezTo>
                    <a:pt x="285" y="0"/>
                    <a:pt x="244" y="2"/>
                    <a:pt x="203" y="14"/>
                  </a:cubicBezTo>
                  <a:cubicBezTo>
                    <a:pt x="155" y="28"/>
                    <a:pt x="114" y="54"/>
                    <a:pt x="79" y="90"/>
                  </a:cubicBezTo>
                  <a:cubicBezTo>
                    <a:pt x="60" y="110"/>
                    <a:pt x="45" y="132"/>
                    <a:pt x="33" y="157"/>
                  </a:cubicBezTo>
                  <a:cubicBezTo>
                    <a:pt x="21" y="180"/>
                    <a:pt x="13" y="206"/>
                    <a:pt x="8" y="232"/>
                  </a:cubicBezTo>
                  <a:cubicBezTo>
                    <a:pt x="0" y="282"/>
                    <a:pt x="5" y="331"/>
                    <a:pt x="23" y="379"/>
                  </a:cubicBezTo>
                  <a:cubicBezTo>
                    <a:pt x="32" y="402"/>
                    <a:pt x="45" y="424"/>
                    <a:pt x="59" y="445"/>
                  </a:cubicBezTo>
                  <a:cubicBezTo>
                    <a:pt x="88" y="489"/>
                    <a:pt x="114" y="534"/>
                    <a:pt x="135" y="582"/>
                  </a:cubicBezTo>
                  <a:cubicBezTo>
                    <a:pt x="143" y="600"/>
                    <a:pt x="150" y="618"/>
                    <a:pt x="156" y="637"/>
                  </a:cubicBezTo>
                  <a:cubicBezTo>
                    <a:pt x="180" y="637"/>
                    <a:pt x="203" y="637"/>
                    <a:pt x="227" y="637"/>
                  </a:cubicBezTo>
                  <a:cubicBezTo>
                    <a:pt x="245" y="637"/>
                    <a:pt x="263" y="637"/>
                    <a:pt x="282" y="637"/>
                  </a:cubicBezTo>
                  <a:cubicBezTo>
                    <a:pt x="291" y="637"/>
                    <a:pt x="300" y="637"/>
                    <a:pt x="309" y="637"/>
                  </a:cubicBezTo>
                  <a:cubicBezTo>
                    <a:pt x="328" y="637"/>
                    <a:pt x="348" y="637"/>
                    <a:pt x="367" y="637"/>
                  </a:cubicBezTo>
                  <a:cubicBezTo>
                    <a:pt x="371" y="637"/>
                    <a:pt x="371" y="636"/>
                    <a:pt x="372" y="633"/>
                  </a:cubicBezTo>
                  <a:cubicBezTo>
                    <a:pt x="375" y="615"/>
                    <a:pt x="382" y="598"/>
                    <a:pt x="388" y="581"/>
                  </a:cubicBezTo>
                  <a:cubicBezTo>
                    <a:pt x="410" y="526"/>
                    <a:pt x="440" y="471"/>
                    <a:pt x="476" y="418"/>
                  </a:cubicBezTo>
                  <a:cubicBezTo>
                    <a:pt x="506" y="373"/>
                    <a:pt x="523" y="332"/>
                    <a:pt x="529" y="289"/>
                  </a:cubicBezTo>
                  <a:cubicBezTo>
                    <a:pt x="539" y="222"/>
                    <a:pt x="526" y="160"/>
                    <a:pt x="491" y="104"/>
                  </a:cubicBezTo>
                  <a:cubicBezTo>
                    <a:pt x="487" y="99"/>
                    <a:pt x="483" y="93"/>
                    <a:pt x="480" y="88"/>
                  </a:cubicBezTo>
                  <a:cubicBezTo>
                    <a:pt x="440" y="46"/>
                    <a:pt x="389" y="18"/>
                    <a:pt x="327" y="7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4018732" y="2191465"/>
              <a:ext cx="547688" cy="633413"/>
            </a:xfrm>
            <a:custGeom>
              <a:avLst/>
              <a:gdLst>
                <a:gd name="T0" fmla="*/ 590 w 664"/>
                <a:gd name="T1" fmla="*/ 126 h 769"/>
                <a:gd name="T2" fmla="*/ 463 w 664"/>
                <a:gd name="T3" fmla="*/ 27 h 769"/>
                <a:gd name="T4" fmla="*/ 352 w 664"/>
                <a:gd name="T5" fmla="*/ 1 h 769"/>
                <a:gd name="T6" fmla="*/ 331 w 664"/>
                <a:gd name="T7" fmla="*/ 0 h 769"/>
                <a:gd name="T8" fmla="*/ 240 w 664"/>
                <a:gd name="T9" fmla="*/ 13 h 769"/>
                <a:gd name="T10" fmla="*/ 134 w 664"/>
                <a:gd name="T11" fmla="*/ 66 h 769"/>
                <a:gd name="T12" fmla="*/ 35 w 664"/>
                <a:gd name="T13" fmla="*/ 186 h 769"/>
                <a:gd name="T14" fmla="*/ 3 w 664"/>
                <a:gd name="T15" fmla="*/ 307 h 769"/>
                <a:gd name="T16" fmla="*/ 21 w 664"/>
                <a:gd name="T17" fmla="*/ 438 h 769"/>
                <a:gd name="T18" fmla="*/ 63 w 664"/>
                <a:gd name="T19" fmla="*/ 521 h 769"/>
                <a:gd name="T20" fmla="*/ 142 w 664"/>
                <a:gd name="T21" fmla="*/ 662 h 769"/>
                <a:gd name="T22" fmla="*/ 169 w 664"/>
                <a:gd name="T23" fmla="*/ 744 h 769"/>
                <a:gd name="T24" fmla="*/ 198 w 664"/>
                <a:gd name="T25" fmla="*/ 769 h 769"/>
                <a:gd name="T26" fmla="*/ 293 w 664"/>
                <a:gd name="T27" fmla="*/ 769 h 769"/>
                <a:gd name="T28" fmla="*/ 331 w 664"/>
                <a:gd name="T29" fmla="*/ 769 h 769"/>
                <a:gd name="T30" fmla="*/ 367 w 664"/>
                <a:gd name="T31" fmla="*/ 769 h 769"/>
                <a:gd name="T32" fmla="*/ 468 w 664"/>
                <a:gd name="T33" fmla="*/ 769 h 769"/>
                <a:gd name="T34" fmla="*/ 493 w 664"/>
                <a:gd name="T35" fmla="*/ 749 h 769"/>
                <a:gd name="T36" fmla="*/ 510 w 664"/>
                <a:gd name="T37" fmla="*/ 688 h 769"/>
                <a:gd name="T38" fmla="*/ 597 w 664"/>
                <a:gd name="T39" fmla="*/ 525 h 769"/>
                <a:gd name="T40" fmla="*/ 659 w 664"/>
                <a:gd name="T41" fmla="*/ 355 h 769"/>
                <a:gd name="T42" fmla="*/ 633 w 664"/>
                <a:gd name="T43" fmla="*/ 196 h 769"/>
                <a:gd name="T44" fmla="*/ 590 w 664"/>
                <a:gd name="T45" fmla="*/ 126 h 769"/>
                <a:gd name="T46" fmla="*/ 204 w 664"/>
                <a:gd name="T47" fmla="*/ 716 h 769"/>
                <a:gd name="T48" fmla="*/ 178 w 664"/>
                <a:gd name="T49" fmla="*/ 641 h 769"/>
                <a:gd name="T50" fmla="*/ 101 w 664"/>
                <a:gd name="T51" fmla="*/ 501 h 769"/>
                <a:gd name="T52" fmla="*/ 63 w 664"/>
                <a:gd name="T53" fmla="*/ 433 h 769"/>
                <a:gd name="T54" fmla="*/ 48 w 664"/>
                <a:gd name="T55" fmla="*/ 280 h 769"/>
                <a:gd name="T56" fmla="*/ 74 w 664"/>
                <a:gd name="T57" fmla="*/ 202 h 769"/>
                <a:gd name="T58" fmla="*/ 122 w 664"/>
                <a:gd name="T59" fmla="*/ 133 h 769"/>
                <a:gd name="T60" fmla="*/ 251 w 664"/>
                <a:gd name="T61" fmla="*/ 53 h 769"/>
                <a:gd name="T62" fmla="*/ 380 w 664"/>
                <a:gd name="T63" fmla="*/ 46 h 769"/>
                <a:gd name="T64" fmla="*/ 576 w 664"/>
                <a:gd name="T65" fmla="*/ 179 h 769"/>
                <a:gd name="T66" fmla="*/ 616 w 664"/>
                <a:gd name="T67" fmla="*/ 371 h 769"/>
                <a:gd name="T68" fmla="*/ 561 w 664"/>
                <a:gd name="T69" fmla="*/ 503 h 769"/>
                <a:gd name="T70" fmla="*/ 475 w 664"/>
                <a:gd name="T71" fmla="*/ 665 h 769"/>
                <a:gd name="T72" fmla="*/ 459 w 664"/>
                <a:gd name="T73" fmla="*/ 715 h 769"/>
                <a:gd name="T74" fmla="*/ 444 w 664"/>
                <a:gd name="T75" fmla="*/ 727 h 769"/>
                <a:gd name="T76" fmla="*/ 444 w 664"/>
                <a:gd name="T77" fmla="*/ 727 h 769"/>
                <a:gd name="T78" fmla="*/ 359 w 664"/>
                <a:gd name="T79" fmla="*/ 727 h 769"/>
                <a:gd name="T80" fmla="*/ 331 w 664"/>
                <a:gd name="T81" fmla="*/ 727 h 769"/>
                <a:gd name="T82" fmla="*/ 304 w 664"/>
                <a:gd name="T83" fmla="*/ 727 h 769"/>
                <a:gd name="T84" fmla="*/ 219 w 664"/>
                <a:gd name="T85" fmla="*/ 727 h 769"/>
                <a:gd name="T86" fmla="*/ 204 w 664"/>
                <a:gd name="T87" fmla="*/ 71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4" h="769">
                  <a:moveTo>
                    <a:pt x="590" y="126"/>
                  </a:moveTo>
                  <a:cubicBezTo>
                    <a:pt x="556" y="82"/>
                    <a:pt x="513" y="49"/>
                    <a:pt x="463" y="27"/>
                  </a:cubicBezTo>
                  <a:cubicBezTo>
                    <a:pt x="428" y="12"/>
                    <a:pt x="391" y="3"/>
                    <a:pt x="352" y="1"/>
                  </a:cubicBezTo>
                  <a:cubicBezTo>
                    <a:pt x="345" y="1"/>
                    <a:pt x="338" y="0"/>
                    <a:pt x="331" y="0"/>
                  </a:cubicBezTo>
                  <a:cubicBezTo>
                    <a:pt x="300" y="0"/>
                    <a:pt x="269" y="5"/>
                    <a:pt x="240" y="13"/>
                  </a:cubicBezTo>
                  <a:cubicBezTo>
                    <a:pt x="202" y="24"/>
                    <a:pt x="166" y="42"/>
                    <a:pt x="134" y="66"/>
                  </a:cubicBezTo>
                  <a:cubicBezTo>
                    <a:pt x="92" y="98"/>
                    <a:pt x="58" y="138"/>
                    <a:pt x="35" y="186"/>
                  </a:cubicBezTo>
                  <a:cubicBezTo>
                    <a:pt x="16" y="224"/>
                    <a:pt x="6" y="265"/>
                    <a:pt x="3" y="307"/>
                  </a:cubicBezTo>
                  <a:cubicBezTo>
                    <a:pt x="0" y="353"/>
                    <a:pt x="6" y="397"/>
                    <a:pt x="21" y="438"/>
                  </a:cubicBezTo>
                  <a:cubicBezTo>
                    <a:pt x="30" y="465"/>
                    <a:pt x="44" y="491"/>
                    <a:pt x="63" y="521"/>
                  </a:cubicBezTo>
                  <a:cubicBezTo>
                    <a:pt x="96" y="569"/>
                    <a:pt x="121" y="615"/>
                    <a:pt x="142" y="662"/>
                  </a:cubicBezTo>
                  <a:cubicBezTo>
                    <a:pt x="156" y="694"/>
                    <a:pt x="164" y="720"/>
                    <a:pt x="169" y="744"/>
                  </a:cubicBezTo>
                  <a:cubicBezTo>
                    <a:pt x="172" y="761"/>
                    <a:pt x="181" y="769"/>
                    <a:pt x="198" y="769"/>
                  </a:cubicBezTo>
                  <a:cubicBezTo>
                    <a:pt x="229" y="768"/>
                    <a:pt x="262" y="768"/>
                    <a:pt x="293" y="769"/>
                  </a:cubicBezTo>
                  <a:cubicBezTo>
                    <a:pt x="306" y="769"/>
                    <a:pt x="318" y="769"/>
                    <a:pt x="331" y="769"/>
                  </a:cubicBezTo>
                  <a:cubicBezTo>
                    <a:pt x="367" y="769"/>
                    <a:pt x="367" y="769"/>
                    <a:pt x="367" y="769"/>
                  </a:cubicBezTo>
                  <a:cubicBezTo>
                    <a:pt x="401" y="769"/>
                    <a:pt x="434" y="769"/>
                    <a:pt x="468" y="769"/>
                  </a:cubicBezTo>
                  <a:cubicBezTo>
                    <a:pt x="482" y="769"/>
                    <a:pt x="491" y="762"/>
                    <a:pt x="493" y="749"/>
                  </a:cubicBezTo>
                  <a:cubicBezTo>
                    <a:pt x="496" y="731"/>
                    <a:pt x="502" y="712"/>
                    <a:pt x="510" y="688"/>
                  </a:cubicBezTo>
                  <a:cubicBezTo>
                    <a:pt x="530" y="635"/>
                    <a:pt x="559" y="581"/>
                    <a:pt x="597" y="525"/>
                  </a:cubicBezTo>
                  <a:cubicBezTo>
                    <a:pt x="634" y="469"/>
                    <a:pt x="655" y="414"/>
                    <a:pt x="659" y="355"/>
                  </a:cubicBezTo>
                  <a:cubicBezTo>
                    <a:pt x="664" y="300"/>
                    <a:pt x="655" y="247"/>
                    <a:pt x="633" y="196"/>
                  </a:cubicBezTo>
                  <a:cubicBezTo>
                    <a:pt x="622" y="171"/>
                    <a:pt x="607" y="147"/>
                    <a:pt x="590" y="126"/>
                  </a:cubicBezTo>
                  <a:close/>
                  <a:moveTo>
                    <a:pt x="204" y="716"/>
                  </a:moveTo>
                  <a:cubicBezTo>
                    <a:pt x="199" y="693"/>
                    <a:pt x="191" y="670"/>
                    <a:pt x="178" y="641"/>
                  </a:cubicBezTo>
                  <a:cubicBezTo>
                    <a:pt x="158" y="596"/>
                    <a:pt x="133" y="550"/>
                    <a:pt x="101" y="501"/>
                  </a:cubicBezTo>
                  <a:cubicBezTo>
                    <a:pt x="87" y="480"/>
                    <a:pt x="73" y="458"/>
                    <a:pt x="63" y="433"/>
                  </a:cubicBezTo>
                  <a:cubicBezTo>
                    <a:pt x="45" y="383"/>
                    <a:pt x="40" y="332"/>
                    <a:pt x="48" y="280"/>
                  </a:cubicBezTo>
                  <a:cubicBezTo>
                    <a:pt x="53" y="252"/>
                    <a:pt x="62" y="226"/>
                    <a:pt x="74" y="202"/>
                  </a:cubicBezTo>
                  <a:cubicBezTo>
                    <a:pt x="86" y="177"/>
                    <a:pt x="102" y="154"/>
                    <a:pt x="122" y="133"/>
                  </a:cubicBezTo>
                  <a:cubicBezTo>
                    <a:pt x="158" y="94"/>
                    <a:pt x="202" y="68"/>
                    <a:pt x="251" y="53"/>
                  </a:cubicBezTo>
                  <a:cubicBezTo>
                    <a:pt x="294" y="41"/>
                    <a:pt x="337" y="39"/>
                    <a:pt x="380" y="46"/>
                  </a:cubicBezTo>
                  <a:cubicBezTo>
                    <a:pt x="464" y="61"/>
                    <a:pt x="530" y="106"/>
                    <a:pt x="576" y="179"/>
                  </a:cubicBezTo>
                  <a:cubicBezTo>
                    <a:pt x="612" y="237"/>
                    <a:pt x="626" y="301"/>
                    <a:pt x="616" y="371"/>
                  </a:cubicBezTo>
                  <a:cubicBezTo>
                    <a:pt x="610" y="415"/>
                    <a:pt x="592" y="457"/>
                    <a:pt x="561" y="503"/>
                  </a:cubicBezTo>
                  <a:cubicBezTo>
                    <a:pt x="525" y="556"/>
                    <a:pt x="496" y="611"/>
                    <a:pt x="475" y="665"/>
                  </a:cubicBezTo>
                  <a:cubicBezTo>
                    <a:pt x="468" y="681"/>
                    <a:pt x="462" y="698"/>
                    <a:pt x="459" y="715"/>
                  </a:cubicBezTo>
                  <a:cubicBezTo>
                    <a:pt x="456" y="726"/>
                    <a:pt x="449" y="727"/>
                    <a:pt x="444" y="727"/>
                  </a:cubicBezTo>
                  <a:cubicBezTo>
                    <a:pt x="444" y="727"/>
                    <a:pt x="444" y="727"/>
                    <a:pt x="444" y="727"/>
                  </a:cubicBezTo>
                  <a:cubicBezTo>
                    <a:pt x="415" y="727"/>
                    <a:pt x="387" y="727"/>
                    <a:pt x="359" y="727"/>
                  </a:cubicBezTo>
                  <a:cubicBezTo>
                    <a:pt x="349" y="727"/>
                    <a:pt x="340" y="727"/>
                    <a:pt x="331" y="727"/>
                  </a:cubicBezTo>
                  <a:cubicBezTo>
                    <a:pt x="322" y="727"/>
                    <a:pt x="313" y="727"/>
                    <a:pt x="304" y="727"/>
                  </a:cubicBezTo>
                  <a:cubicBezTo>
                    <a:pt x="276" y="727"/>
                    <a:pt x="247" y="727"/>
                    <a:pt x="219" y="727"/>
                  </a:cubicBezTo>
                  <a:cubicBezTo>
                    <a:pt x="214" y="727"/>
                    <a:pt x="207" y="726"/>
                    <a:pt x="204" y="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163195" y="2856628"/>
              <a:ext cx="254000" cy="42863"/>
            </a:xfrm>
            <a:custGeom>
              <a:avLst/>
              <a:gdLst>
                <a:gd name="T0" fmla="*/ 283 w 308"/>
                <a:gd name="T1" fmla="*/ 0 h 53"/>
                <a:gd name="T2" fmla="*/ 192 w 308"/>
                <a:gd name="T3" fmla="*/ 0 h 53"/>
                <a:gd name="T4" fmla="*/ 150 w 308"/>
                <a:gd name="T5" fmla="*/ 0 h 53"/>
                <a:gd name="T6" fmla="*/ 150 w 308"/>
                <a:gd name="T7" fmla="*/ 0 h 53"/>
                <a:gd name="T8" fmla="*/ 126 w 308"/>
                <a:gd name="T9" fmla="*/ 0 h 53"/>
                <a:gd name="T10" fmla="*/ 30 w 308"/>
                <a:gd name="T11" fmla="*/ 0 h 53"/>
                <a:gd name="T12" fmla="*/ 28 w 308"/>
                <a:gd name="T13" fmla="*/ 0 h 53"/>
                <a:gd name="T14" fmla="*/ 26 w 308"/>
                <a:gd name="T15" fmla="*/ 0 h 53"/>
                <a:gd name="T16" fmla="*/ 17 w 308"/>
                <a:gd name="T17" fmla="*/ 1 h 53"/>
                <a:gd name="T18" fmla="*/ 4 w 308"/>
                <a:gd name="T19" fmla="*/ 36 h 53"/>
                <a:gd name="T20" fmla="*/ 28 w 308"/>
                <a:gd name="T21" fmla="*/ 53 h 53"/>
                <a:gd name="T22" fmla="*/ 283 w 308"/>
                <a:gd name="T23" fmla="*/ 53 h 53"/>
                <a:gd name="T24" fmla="*/ 301 w 308"/>
                <a:gd name="T25" fmla="*/ 47 h 53"/>
                <a:gd name="T26" fmla="*/ 308 w 308"/>
                <a:gd name="T27" fmla="*/ 24 h 53"/>
                <a:gd name="T28" fmla="*/ 283 w 308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53">
                  <a:moveTo>
                    <a:pt x="283" y="0"/>
                  </a:moveTo>
                  <a:cubicBezTo>
                    <a:pt x="252" y="0"/>
                    <a:pt x="222" y="0"/>
                    <a:pt x="19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94" y="0"/>
                    <a:pt x="62" y="0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3" y="0"/>
                    <a:pt x="20" y="0"/>
                    <a:pt x="17" y="1"/>
                  </a:cubicBezTo>
                  <a:cubicBezTo>
                    <a:pt x="5" y="7"/>
                    <a:pt x="0" y="20"/>
                    <a:pt x="4" y="36"/>
                  </a:cubicBezTo>
                  <a:cubicBezTo>
                    <a:pt x="6" y="46"/>
                    <a:pt x="15" y="53"/>
                    <a:pt x="28" y="53"/>
                  </a:cubicBezTo>
                  <a:cubicBezTo>
                    <a:pt x="104" y="53"/>
                    <a:pt x="194" y="53"/>
                    <a:pt x="283" y="53"/>
                  </a:cubicBezTo>
                  <a:cubicBezTo>
                    <a:pt x="291" y="53"/>
                    <a:pt x="297" y="51"/>
                    <a:pt x="301" y="47"/>
                  </a:cubicBezTo>
                  <a:cubicBezTo>
                    <a:pt x="305" y="42"/>
                    <a:pt x="308" y="35"/>
                    <a:pt x="308" y="24"/>
                  </a:cubicBezTo>
                  <a:cubicBezTo>
                    <a:pt x="308" y="9"/>
                    <a:pt x="299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4190182" y="2929653"/>
              <a:ext cx="201613" cy="44450"/>
            </a:xfrm>
            <a:custGeom>
              <a:avLst/>
              <a:gdLst>
                <a:gd name="T0" fmla="*/ 218 w 246"/>
                <a:gd name="T1" fmla="*/ 0 h 54"/>
                <a:gd name="T2" fmla="*/ 151 w 246"/>
                <a:gd name="T3" fmla="*/ 0 h 54"/>
                <a:gd name="T4" fmla="*/ 124 w 246"/>
                <a:gd name="T5" fmla="*/ 0 h 54"/>
                <a:gd name="T6" fmla="*/ 124 w 246"/>
                <a:gd name="T7" fmla="*/ 0 h 54"/>
                <a:gd name="T8" fmla="*/ 95 w 246"/>
                <a:gd name="T9" fmla="*/ 0 h 54"/>
                <a:gd name="T10" fmla="*/ 66 w 246"/>
                <a:gd name="T11" fmla="*/ 0 h 54"/>
                <a:gd name="T12" fmla="*/ 27 w 246"/>
                <a:gd name="T13" fmla="*/ 0 h 54"/>
                <a:gd name="T14" fmla="*/ 6 w 246"/>
                <a:gd name="T15" fmla="*/ 10 h 54"/>
                <a:gd name="T16" fmla="*/ 3 w 246"/>
                <a:gd name="T17" fmla="*/ 39 h 54"/>
                <a:gd name="T18" fmla="*/ 29 w 246"/>
                <a:gd name="T19" fmla="*/ 54 h 54"/>
                <a:gd name="T20" fmla="*/ 87 w 246"/>
                <a:gd name="T21" fmla="*/ 54 h 54"/>
                <a:gd name="T22" fmla="*/ 143 w 246"/>
                <a:gd name="T23" fmla="*/ 54 h 54"/>
                <a:gd name="T24" fmla="*/ 218 w 246"/>
                <a:gd name="T25" fmla="*/ 54 h 54"/>
                <a:gd name="T26" fmla="*/ 239 w 246"/>
                <a:gd name="T27" fmla="*/ 45 h 54"/>
                <a:gd name="T28" fmla="*/ 246 w 246"/>
                <a:gd name="T29" fmla="*/ 25 h 54"/>
                <a:gd name="T30" fmla="*/ 218 w 246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54">
                  <a:moveTo>
                    <a:pt x="218" y="0"/>
                  </a:moveTo>
                  <a:cubicBezTo>
                    <a:pt x="196" y="0"/>
                    <a:pt x="173" y="0"/>
                    <a:pt x="15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4" y="0"/>
                    <a:pt x="104" y="0"/>
                    <a:pt x="95" y="0"/>
                  </a:cubicBezTo>
                  <a:cubicBezTo>
                    <a:pt x="85" y="0"/>
                    <a:pt x="75" y="0"/>
                    <a:pt x="66" y="0"/>
                  </a:cubicBezTo>
                  <a:cubicBezTo>
                    <a:pt x="53" y="0"/>
                    <a:pt x="40" y="0"/>
                    <a:pt x="27" y="0"/>
                  </a:cubicBezTo>
                  <a:cubicBezTo>
                    <a:pt x="17" y="0"/>
                    <a:pt x="10" y="4"/>
                    <a:pt x="6" y="10"/>
                  </a:cubicBezTo>
                  <a:cubicBezTo>
                    <a:pt x="0" y="17"/>
                    <a:pt x="0" y="28"/>
                    <a:pt x="3" y="39"/>
                  </a:cubicBezTo>
                  <a:cubicBezTo>
                    <a:pt x="7" y="49"/>
                    <a:pt x="15" y="54"/>
                    <a:pt x="29" y="54"/>
                  </a:cubicBezTo>
                  <a:cubicBezTo>
                    <a:pt x="49" y="54"/>
                    <a:pt x="68" y="54"/>
                    <a:pt x="87" y="54"/>
                  </a:cubicBezTo>
                  <a:cubicBezTo>
                    <a:pt x="106" y="54"/>
                    <a:pt x="124" y="54"/>
                    <a:pt x="143" y="54"/>
                  </a:cubicBezTo>
                  <a:cubicBezTo>
                    <a:pt x="167" y="54"/>
                    <a:pt x="193" y="54"/>
                    <a:pt x="218" y="54"/>
                  </a:cubicBezTo>
                  <a:cubicBezTo>
                    <a:pt x="227" y="54"/>
                    <a:pt x="234" y="51"/>
                    <a:pt x="239" y="45"/>
                  </a:cubicBezTo>
                  <a:cubicBezTo>
                    <a:pt x="244" y="40"/>
                    <a:pt x="246" y="33"/>
                    <a:pt x="246" y="25"/>
                  </a:cubicBezTo>
                  <a:cubicBezTo>
                    <a:pt x="245" y="9"/>
                    <a:pt x="235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4221932" y="3004266"/>
              <a:ext cx="141288" cy="44450"/>
            </a:xfrm>
            <a:custGeom>
              <a:avLst/>
              <a:gdLst>
                <a:gd name="T0" fmla="*/ 142 w 171"/>
                <a:gd name="T1" fmla="*/ 0 h 54"/>
                <a:gd name="T2" fmla="*/ 79 w 171"/>
                <a:gd name="T3" fmla="*/ 0 h 54"/>
                <a:gd name="T4" fmla="*/ 27 w 171"/>
                <a:gd name="T5" fmla="*/ 0 h 54"/>
                <a:gd name="T6" fmla="*/ 0 w 171"/>
                <a:gd name="T7" fmla="*/ 25 h 54"/>
                <a:gd name="T8" fmla="*/ 29 w 171"/>
                <a:gd name="T9" fmla="*/ 54 h 54"/>
                <a:gd name="T10" fmla="*/ 68 w 171"/>
                <a:gd name="T11" fmla="*/ 54 h 54"/>
                <a:gd name="T12" fmla="*/ 100 w 171"/>
                <a:gd name="T13" fmla="*/ 54 h 54"/>
                <a:gd name="T14" fmla="*/ 142 w 171"/>
                <a:gd name="T15" fmla="*/ 54 h 54"/>
                <a:gd name="T16" fmla="*/ 142 w 171"/>
                <a:gd name="T17" fmla="*/ 54 h 54"/>
                <a:gd name="T18" fmla="*/ 160 w 171"/>
                <a:gd name="T19" fmla="*/ 48 h 54"/>
                <a:gd name="T20" fmla="*/ 168 w 171"/>
                <a:gd name="T21" fmla="*/ 17 h 54"/>
                <a:gd name="T22" fmla="*/ 142 w 171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54">
                  <a:moveTo>
                    <a:pt x="142" y="0"/>
                  </a:moveTo>
                  <a:cubicBezTo>
                    <a:pt x="122" y="0"/>
                    <a:pt x="101" y="0"/>
                    <a:pt x="79" y="0"/>
                  </a:cubicBezTo>
                  <a:cubicBezTo>
                    <a:pt x="62" y="0"/>
                    <a:pt x="44" y="0"/>
                    <a:pt x="27" y="0"/>
                  </a:cubicBezTo>
                  <a:cubicBezTo>
                    <a:pt x="10" y="1"/>
                    <a:pt x="0" y="11"/>
                    <a:pt x="0" y="25"/>
                  </a:cubicBezTo>
                  <a:cubicBezTo>
                    <a:pt x="0" y="44"/>
                    <a:pt x="10" y="54"/>
                    <a:pt x="29" y="54"/>
                  </a:cubicBezTo>
                  <a:cubicBezTo>
                    <a:pt x="42" y="54"/>
                    <a:pt x="55" y="54"/>
                    <a:pt x="68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4" y="54"/>
                    <a:pt x="128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8" y="54"/>
                    <a:pt x="154" y="52"/>
                    <a:pt x="160" y="48"/>
                  </a:cubicBezTo>
                  <a:cubicBezTo>
                    <a:pt x="169" y="42"/>
                    <a:pt x="171" y="32"/>
                    <a:pt x="168" y="17"/>
                  </a:cubicBezTo>
                  <a:cubicBezTo>
                    <a:pt x="166" y="8"/>
                    <a:pt x="154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034607" y="2104153"/>
              <a:ext cx="68263" cy="84138"/>
            </a:xfrm>
            <a:custGeom>
              <a:avLst/>
              <a:gdLst>
                <a:gd name="T0" fmla="*/ 45 w 83"/>
                <a:gd name="T1" fmla="*/ 87 h 103"/>
                <a:gd name="T2" fmla="*/ 50 w 83"/>
                <a:gd name="T3" fmla="*/ 94 h 103"/>
                <a:gd name="T4" fmla="*/ 72 w 83"/>
                <a:gd name="T5" fmla="*/ 101 h 103"/>
                <a:gd name="T6" fmla="*/ 83 w 83"/>
                <a:gd name="T7" fmla="*/ 84 h 103"/>
                <a:gd name="T8" fmla="*/ 80 w 83"/>
                <a:gd name="T9" fmla="*/ 72 h 103"/>
                <a:gd name="T10" fmla="*/ 68 w 83"/>
                <a:gd name="T11" fmla="*/ 55 h 103"/>
                <a:gd name="T12" fmla="*/ 36 w 83"/>
                <a:gd name="T13" fmla="*/ 9 h 103"/>
                <a:gd name="T14" fmla="*/ 20 w 83"/>
                <a:gd name="T15" fmla="*/ 0 h 103"/>
                <a:gd name="T16" fmla="*/ 16 w 83"/>
                <a:gd name="T17" fmla="*/ 1 h 103"/>
                <a:gd name="T18" fmla="*/ 2 w 83"/>
                <a:gd name="T19" fmla="*/ 13 h 103"/>
                <a:gd name="T20" fmla="*/ 5 w 83"/>
                <a:gd name="T21" fmla="*/ 31 h 103"/>
                <a:gd name="T22" fmla="*/ 45 w 83"/>
                <a:gd name="T23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03">
                  <a:moveTo>
                    <a:pt x="45" y="87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5" y="101"/>
                    <a:pt x="64" y="103"/>
                    <a:pt x="72" y="101"/>
                  </a:cubicBezTo>
                  <a:cubicBezTo>
                    <a:pt x="79" y="98"/>
                    <a:pt x="83" y="92"/>
                    <a:pt x="83" y="84"/>
                  </a:cubicBezTo>
                  <a:cubicBezTo>
                    <a:pt x="83" y="79"/>
                    <a:pt x="82" y="75"/>
                    <a:pt x="80" y="72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57" y="40"/>
                    <a:pt x="46" y="24"/>
                    <a:pt x="36" y="9"/>
                  </a:cubicBezTo>
                  <a:cubicBezTo>
                    <a:pt x="32" y="4"/>
                    <a:pt x="26" y="0"/>
                    <a:pt x="20" y="0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9" y="3"/>
                    <a:pt x="4" y="7"/>
                    <a:pt x="2" y="13"/>
                  </a:cubicBezTo>
                  <a:cubicBezTo>
                    <a:pt x="0" y="18"/>
                    <a:pt x="1" y="25"/>
                    <a:pt x="5" y="31"/>
                  </a:cubicBezTo>
                  <a:cubicBezTo>
                    <a:pt x="18" y="49"/>
                    <a:pt x="32" y="69"/>
                    <a:pt x="45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4477520" y="2104153"/>
              <a:ext cx="71438" cy="85725"/>
            </a:xfrm>
            <a:custGeom>
              <a:avLst/>
              <a:gdLst>
                <a:gd name="T0" fmla="*/ 21 w 85"/>
                <a:gd name="T1" fmla="*/ 103 h 104"/>
                <a:gd name="T2" fmla="*/ 21 w 85"/>
                <a:gd name="T3" fmla="*/ 103 h 104"/>
                <a:gd name="T4" fmla="*/ 22 w 85"/>
                <a:gd name="T5" fmla="*/ 103 h 104"/>
                <a:gd name="T6" fmla="*/ 35 w 85"/>
                <a:gd name="T7" fmla="*/ 96 h 104"/>
                <a:gd name="T8" fmla="*/ 81 w 85"/>
                <a:gd name="T9" fmla="*/ 31 h 104"/>
                <a:gd name="T10" fmla="*/ 84 w 85"/>
                <a:gd name="T11" fmla="*/ 17 h 104"/>
                <a:gd name="T12" fmla="*/ 75 w 85"/>
                <a:gd name="T13" fmla="*/ 5 h 104"/>
                <a:gd name="T14" fmla="*/ 49 w 85"/>
                <a:gd name="T15" fmla="*/ 12 h 104"/>
                <a:gd name="T16" fmla="*/ 39 w 85"/>
                <a:gd name="T17" fmla="*/ 25 h 104"/>
                <a:gd name="T18" fmla="*/ 32 w 85"/>
                <a:gd name="T19" fmla="*/ 36 h 104"/>
                <a:gd name="T20" fmla="*/ 25 w 85"/>
                <a:gd name="T21" fmla="*/ 45 h 104"/>
                <a:gd name="T22" fmla="*/ 6 w 85"/>
                <a:gd name="T23" fmla="*/ 74 h 104"/>
                <a:gd name="T24" fmla="*/ 5 w 85"/>
                <a:gd name="T25" fmla="*/ 95 h 104"/>
                <a:gd name="T26" fmla="*/ 21 w 85"/>
                <a:gd name="T2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4">
                  <a:moveTo>
                    <a:pt x="21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8" y="104"/>
                    <a:pt x="32" y="100"/>
                    <a:pt x="35" y="96"/>
                  </a:cubicBezTo>
                  <a:cubicBezTo>
                    <a:pt x="50" y="75"/>
                    <a:pt x="66" y="53"/>
                    <a:pt x="81" y="31"/>
                  </a:cubicBezTo>
                  <a:cubicBezTo>
                    <a:pt x="84" y="27"/>
                    <a:pt x="85" y="21"/>
                    <a:pt x="84" y="17"/>
                  </a:cubicBezTo>
                  <a:cubicBezTo>
                    <a:pt x="83" y="12"/>
                    <a:pt x="80" y="7"/>
                    <a:pt x="75" y="5"/>
                  </a:cubicBezTo>
                  <a:cubicBezTo>
                    <a:pt x="67" y="0"/>
                    <a:pt x="56" y="3"/>
                    <a:pt x="49" y="12"/>
                  </a:cubicBezTo>
                  <a:cubicBezTo>
                    <a:pt x="46" y="16"/>
                    <a:pt x="43" y="21"/>
                    <a:pt x="39" y="25"/>
                  </a:cubicBezTo>
                  <a:cubicBezTo>
                    <a:pt x="37" y="29"/>
                    <a:pt x="34" y="33"/>
                    <a:pt x="32" y="36"/>
                  </a:cubicBezTo>
                  <a:cubicBezTo>
                    <a:pt x="30" y="39"/>
                    <a:pt x="27" y="42"/>
                    <a:pt x="25" y="45"/>
                  </a:cubicBezTo>
                  <a:cubicBezTo>
                    <a:pt x="19" y="55"/>
                    <a:pt x="12" y="64"/>
                    <a:pt x="6" y="74"/>
                  </a:cubicBezTo>
                  <a:cubicBezTo>
                    <a:pt x="1" y="81"/>
                    <a:pt x="0" y="88"/>
                    <a:pt x="5" y="95"/>
                  </a:cubicBezTo>
                  <a:cubicBezTo>
                    <a:pt x="8" y="101"/>
                    <a:pt x="14" y="103"/>
                    <a:pt x="21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3877444" y="2304178"/>
              <a:ext cx="96838" cy="52388"/>
            </a:xfrm>
            <a:custGeom>
              <a:avLst/>
              <a:gdLst>
                <a:gd name="T0" fmla="*/ 99 w 116"/>
                <a:gd name="T1" fmla="*/ 26 h 63"/>
                <a:gd name="T2" fmla="*/ 30 w 116"/>
                <a:gd name="T3" fmla="*/ 1 h 63"/>
                <a:gd name="T4" fmla="*/ 21 w 116"/>
                <a:gd name="T5" fmla="*/ 0 h 63"/>
                <a:gd name="T6" fmla="*/ 13 w 116"/>
                <a:gd name="T7" fmla="*/ 1 h 63"/>
                <a:gd name="T8" fmla="*/ 4 w 116"/>
                <a:gd name="T9" fmla="*/ 11 h 63"/>
                <a:gd name="T10" fmla="*/ 19 w 116"/>
                <a:gd name="T11" fmla="*/ 36 h 63"/>
                <a:gd name="T12" fmla="*/ 43 w 116"/>
                <a:gd name="T13" fmla="*/ 45 h 63"/>
                <a:gd name="T14" fmla="*/ 67 w 116"/>
                <a:gd name="T15" fmla="*/ 54 h 63"/>
                <a:gd name="T16" fmla="*/ 76 w 116"/>
                <a:gd name="T17" fmla="*/ 58 h 63"/>
                <a:gd name="T18" fmla="*/ 94 w 116"/>
                <a:gd name="T19" fmla="*/ 63 h 63"/>
                <a:gd name="T20" fmla="*/ 114 w 116"/>
                <a:gd name="T21" fmla="*/ 47 h 63"/>
                <a:gd name="T22" fmla="*/ 99 w 116"/>
                <a:gd name="T2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63">
                  <a:moveTo>
                    <a:pt x="99" y="26"/>
                  </a:moveTo>
                  <a:cubicBezTo>
                    <a:pt x="74" y="17"/>
                    <a:pt x="51" y="9"/>
                    <a:pt x="30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9" y="3"/>
                    <a:pt x="6" y="7"/>
                    <a:pt x="4" y="11"/>
                  </a:cubicBezTo>
                  <a:cubicBezTo>
                    <a:pt x="0" y="23"/>
                    <a:pt x="5" y="32"/>
                    <a:pt x="19" y="36"/>
                  </a:cubicBezTo>
                  <a:cubicBezTo>
                    <a:pt x="27" y="39"/>
                    <a:pt x="35" y="42"/>
                    <a:pt x="43" y="45"/>
                  </a:cubicBezTo>
                  <a:cubicBezTo>
                    <a:pt x="51" y="48"/>
                    <a:pt x="59" y="51"/>
                    <a:pt x="67" y="54"/>
                  </a:cubicBezTo>
                  <a:cubicBezTo>
                    <a:pt x="70" y="55"/>
                    <a:pt x="73" y="56"/>
                    <a:pt x="76" y="58"/>
                  </a:cubicBezTo>
                  <a:cubicBezTo>
                    <a:pt x="83" y="60"/>
                    <a:pt x="89" y="62"/>
                    <a:pt x="94" y="63"/>
                  </a:cubicBezTo>
                  <a:cubicBezTo>
                    <a:pt x="104" y="63"/>
                    <a:pt x="112" y="57"/>
                    <a:pt x="114" y="47"/>
                  </a:cubicBezTo>
                  <a:cubicBezTo>
                    <a:pt x="116" y="39"/>
                    <a:pt x="109" y="30"/>
                    <a:pt x="9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607695" y="2307353"/>
              <a:ext cx="95250" cy="52388"/>
            </a:xfrm>
            <a:custGeom>
              <a:avLst/>
              <a:gdLst>
                <a:gd name="T0" fmla="*/ 98 w 115"/>
                <a:gd name="T1" fmla="*/ 37 h 64"/>
                <a:gd name="T2" fmla="*/ 113 w 115"/>
                <a:gd name="T3" fmla="*/ 14 h 64"/>
                <a:gd name="T4" fmla="*/ 104 w 115"/>
                <a:gd name="T5" fmla="*/ 2 h 64"/>
                <a:gd name="T6" fmla="*/ 96 w 115"/>
                <a:gd name="T7" fmla="*/ 0 h 64"/>
                <a:gd name="T8" fmla="*/ 89 w 115"/>
                <a:gd name="T9" fmla="*/ 1 h 64"/>
                <a:gd name="T10" fmla="*/ 14 w 115"/>
                <a:gd name="T11" fmla="*/ 28 h 64"/>
                <a:gd name="T12" fmla="*/ 2 w 115"/>
                <a:gd name="T13" fmla="*/ 49 h 64"/>
                <a:gd name="T14" fmla="*/ 21 w 115"/>
                <a:gd name="T15" fmla="*/ 64 h 64"/>
                <a:gd name="T16" fmla="*/ 33 w 115"/>
                <a:gd name="T17" fmla="*/ 60 h 64"/>
                <a:gd name="T18" fmla="*/ 98 w 115"/>
                <a:gd name="T19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64">
                  <a:moveTo>
                    <a:pt x="98" y="37"/>
                  </a:moveTo>
                  <a:cubicBezTo>
                    <a:pt x="108" y="33"/>
                    <a:pt x="115" y="23"/>
                    <a:pt x="113" y="14"/>
                  </a:cubicBezTo>
                  <a:cubicBezTo>
                    <a:pt x="111" y="9"/>
                    <a:pt x="108" y="5"/>
                    <a:pt x="104" y="2"/>
                  </a:cubicBezTo>
                  <a:cubicBezTo>
                    <a:pt x="101" y="1"/>
                    <a:pt x="99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65" y="9"/>
                    <a:pt x="40" y="18"/>
                    <a:pt x="14" y="28"/>
                  </a:cubicBezTo>
                  <a:cubicBezTo>
                    <a:pt x="5" y="32"/>
                    <a:pt x="0" y="40"/>
                    <a:pt x="2" y="49"/>
                  </a:cubicBezTo>
                  <a:cubicBezTo>
                    <a:pt x="4" y="58"/>
                    <a:pt x="11" y="63"/>
                    <a:pt x="21" y="64"/>
                  </a:cubicBezTo>
                  <a:cubicBezTo>
                    <a:pt x="24" y="63"/>
                    <a:pt x="28" y="62"/>
                    <a:pt x="33" y="60"/>
                  </a:cubicBezTo>
                  <a:cubicBezTo>
                    <a:pt x="55" y="52"/>
                    <a:pt x="76" y="44"/>
                    <a:pt x="9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4617220" y="2542303"/>
              <a:ext cx="95250" cy="47625"/>
            </a:xfrm>
            <a:custGeom>
              <a:avLst/>
              <a:gdLst>
                <a:gd name="T0" fmla="*/ 100 w 116"/>
                <a:gd name="T1" fmla="*/ 21 h 58"/>
                <a:gd name="T2" fmla="*/ 86 w 116"/>
                <a:gd name="T3" fmla="*/ 17 h 58"/>
                <a:gd name="T4" fmla="*/ 46 w 116"/>
                <a:gd name="T5" fmla="*/ 6 h 58"/>
                <a:gd name="T6" fmla="*/ 36 w 116"/>
                <a:gd name="T7" fmla="*/ 3 h 58"/>
                <a:gd name="T8" fmla="*/ 21 w 116"/>
                <a:gd name="T9" fmla="*/ 0 h 58"/>
                <a:gd name="T10" fmla="*/ 20 w 116"/>
                <a:gd name="T11" fmla="*/ 0 h 58"/>
                <a:gd name="T12" fmla="*/ 19 w 116"/>
                <a:gd name="T13" fmla="*/ 0 h 58"/>
                <a:gd name="T14" fmla="*/ 2 w 116"/>
                <a:gd name="T15" fmla="*/ 15 h 58"/>
                <a:gd name="T16" fmla="*/ 12 w 116"/>
                <a:gd name="T17" fmla="*/ 35 h 58"/>
                <a:gd name="T18" fmla="*/ 93 w 116"/>
                <a:gd name="T19" fmla="*/ 57 h 58"/>
                <a:gd name="T20" fmla="*/ 105 w 116"/>
                <a:gd name="T21" fmla="*/ 55 h 58"/>
                <a:gd name="T22" fmla="*/ 114 w 116"/>
                <a:gd name="T23" fmla="*/ 42 h 58"/>
                <a:gd name="T24" fmla="*/ 100 w 116"/>
                <a:gd name="T2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58">
                  <a:moveTo>
                    <a:pt x="100" y="21"/>
                  </a:moveTo>
                  <a:cubicBezTo>
                    <a:pt x="96" y="19"/>
                    <a:pt x="91" y="18"/>
                    <a:pt x="86" y="17"/>
                  </a:cubicBezTo>
                  <a:cubicBezTo>
                    <a:pt x="73" y="13"/>
                    <a:pt x="59" y="9"/>
                    <a:pt x="46" y="6"/>
                  </a:cubicBezTo>
                  <a:cubicBezTo>
                    <a:pt x="43" y="5"/>
                    <a:pt x="40" y="4"/>
                    <a:pt x="36" y="3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3" y="6"/>
                    <a:pt x="2" y="15"/>
                  </a:cubicBezTo>
                  <a:cubicBezTo>
                    <a:pt x="0" y="24"/>
                    <a:pt x="5" y="33"/>
                    <a:pt x="12" y="35"/>
                  </a:cubicBezTo>
                  <a:cubicBezTo>
                    <a:pt x="43" y="44"/>
                    <a:pt x="69" y="50"/>
                    <a:pt x="93" y="57"/>
                  </a:cubicBezTo>
                  <a:cubicBezTo>
                    <a:pt x="99" y="58"/>
                    <a:pt x="103" y="56"/>
                    <a:pt x="105" y="55"/>
                  </a:cubicBezTo>
                  <a:cubicBezTo>
                    <a:pt x="110" y="52"/>
                    <a:pt x="113" y="48"/>
                    <a:pt x="114" y="42"/>
                  </a:cubicBezTo>
                  <a:cubicBezTo>
                    <a:pt x="116" y="33"/>
                    <a:pt x="110" y="23"/>
                    <a:pt x="10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3866332" y="2539128"/>
              <a:ext cx="95250" cy="46038"/>
            </a:xfrm>
            <a:custGeom>
              <a:avLst/>
              <a:gdLst>
                <a:gd name="T0" fmla="*/ 97 w 116"/>
                <a:gd name="T1" fmla="*/ 0 h 57"/>
                <a:gd name="T2" fmla="*/ 86 w 116"/>
                <a:gd name="T3" fmla="*/ 2 h 57"/>
                <a:gd name="T4" fmla="*/ 17 w 116"/>
                <a:gd name="T5" fmla="*/ 20 h 57"/>
                <a:gd name="T6" fmla="*/ 2 w 116"/>
                <a:gd name="T7" fmla="*/ 42 h 57"/>
                <a:gd name="T8" fmla="*/ 10 w 116"/>
                <a:gd name="T9" fmla="*/ 54 h 57"/>
                <a:gd name="T10" fmla="*/ 25 w 116"/>
                <a:gd name="T11" fmla="*/ 56 h 57"/>
                <a:gd name="T12" fmla="*/ 79 w 116"/>
                <a:gd name="T13" fmla="*/ 42 h 57"/>
                <a:gd name="T14" fmla="*/ 101 w 116"/>
                <a:gd name="T15" fmla="*/ 36 h 57"/>
                <a:gd name="T16" fmla="*/ 114 w 116"/>
                <a:gd name="T17" fmla="*/ 15 h 57"/>
                <a:gd name="T18" fmla="*/ 97 w 116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7">
                  <a:moveTo>
                    <a:pt x="97" y="0"/>
                  </a:moveTo>
                  <a:cubicBezTo>
                    <a:pt x="93" y="0"/>
                    <a:pt x="90" y="1"/>
                    <a:pt x="86" y="2"/>
                  </a:cubicBezTo>
                  <a:cubicBezTo>
                    <a:pt x="64" y="8"/>
                    <a:pt x="41" y="14"/>
                    <a:pt x="17" y="20"/>
                  </a:cubicBezTo>
                  <a:cubicBezTo>
                    <a:pt x="7" y="23"/>
                    <a:pt x="0" y="32"/>
                    <a:pt x="2" y="42"/>
                  </a:cubicBezTo>
                  <a:cubicBezTo>
                    <a:pt x="3" y="47"/>
                    <a:pt x="6" y="52"/>
                    <a:pt x="10" y="54"/>
                  </a:cubicBezTo>
                  <a:cubicBezTo>
                    <a:pt x="14" y="57"/>
                    <a:pt x="19" y="57"/>
                    <a:pt x="25" y="56"/>
                  </a:cubicBezTo>
                  <a:cubicBezTo>
                    <a:pt x="43" y="52"/>
                    <a:pt x="61" y="47"/>
                    <a:pt x="79" y="42"/>
                  </a:cubicBezTo>
                  <a:cubicBezTo>
                    <a:pt x="86" y="40"/>
                    <a:pt x="94" y="38"/>
                    <a:pt x="101" y="36"/>
                  </a:cubicBezTo>
                  <a:cubicBezTo>
                    <a:pt x="111" y="33"/>
                    <a:pt x="116" y="25"/>
                    <a:pt x="114" y="15"/>
                  </a:cubicBezTo>
                  <a:cubicBezTo>
                    <a:pt x="113" y="6"/>
                    <a:pt x="106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4275907" y="2029540"/>
              <a:ext cx="30163" cy="95250"/>
            </a:xfrm>
            <a:custGeom>
              <a:avLst/>
              <a:gdLst>
                <a:gd name="T0" fmla="*/ 18 w 37"/>
                <a:gd name="T1" fmla="*/ 116 h 116"/>
                <a:gd name="T2" fmla="*/ 18 w 37"/>
                <a:gd name="T3" fmla="*/ 116 h 116"/>
                <a:gd name="T4" fmla="*/ 32 w 37"/>
                <a:gd name="T5" fmla="*/ 110 h 116"/>
                <a:gd name="T6" fmla="*/ 36 w 37"/>
                <a:gd name="T7" fmla="*/ 100 h 116"/>
                <a:gd name="T8" fmla="*/ 36 w 37"/>
                <a:gd name="T9" fmla="*/ 71 h 116"/>
                <a:gd name="T10" fmla="*/ 36 w 37"/>
                <a:gd name="T11" fmla="*/ 59 h 116"/>
                <a:gd name="T12" fmla="*/ 36 w 37"/>
                <a:gd name="T13" fmla="*/ 54 h 116"/>
                <a:gd name="T14" fmla="*/ 36 w 37"/>
                <a:gd name="T15" fmla="*/ 46 h 116"/>
                <a:gd name="T16" fmla="*/ 36 w 37"/>
                <a:gd name="T17" fmla="*/ 16 h 116"/>
                <a:gd name="T18" fmla="*/ 19 w 37"/>
                <a:gd name="T19" fmla="*/ 0 h 116"/>
                <a:gd name="T20" fmla="*/ 19 w 37"/>
                <a:gd name="T21" fmla="*/ 0 h 116"/>
                <a:gd name="T22" fmla="*/ 6 w 37"/>
                <a:gd name="T23" fmla="*/ 5 h 116"/>
                <a:gd name="T24" fmla="*/ 1 w 37"/>
                <a:gd name="T25" fmla="*/ 15 h 116"/>
                <a:gd name="T26" fmla="*/ 1 w 37"/>
                <a:gd name="T27" fmla="*/ 100 h 116"/>
                <a:gd name="T28" fmla="*/ 18 w 37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16">
                  <a:moveTo>
                    <a:pt x="18" y="116"/>
                  </a:moveTo>
                  <a:cubicBezTo>
                    <a:pt x="18" y="116"/>
                    <a:pt x="18" y="116"/>
                    <a:pt x="18" y="116"/>
                  </a:cubicBezTo>
                  <a:cubicBezTo>
                    <a:pt x="24" y="116"/>
                    <a:pt x="29" y="114"/>
                    <a:pt x="32" y="110"/>
                  </a:cubicBezTo>
                  <a:cubicBezTo>
                    <a:pt x="35" y="107"/>
                    <a:pt x="37" y="103"/>
                    <a:pt x="36" y="100"/>
                  </a:cubicBezTo>
                  <a:cubicBezTo>
                    <a:pt x="36" y="90"/>
                    <a:pt x="36" y="80"/>
                    <a:pt x="36" y="71"/>
                  </a:cubicBezTo>
                  <a:cubicBezTo>
                    <a:pt x="36" y="67"/>
                    <a:pt x="36" y="63"/>
                    <a:pt x="36" y="5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1"/>
                    <a:pt x="36" y="48"/>
                    <a:pt x="36" y="46"/>
                  </a:cubicBezTo>
                  <a:cubicBezTo>
                    <a:pt x="36" y="36"/>
                    <a:pt x="37" y="26"/>
                    <a:pt x="36" y="16"/>
                  </a:cubicBezTo>
                  <a:cubicBezTo>
                    <a:pt x="36" y="7"/>
                    <a:pt x="2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3" y="7"/>
                    <a:pt x="1" y="10"/>
                    <a:pt x="1" y="15"/>
                  </a:cubicBezTo>
                  <a:cubicBezTo>
                    <a:pt x="0" y="43"/>
                    <a:pt x="0" y="71"/>
                    <a:pt x="1" y="100"/>
                  </a:cubicBezTo>
                  <a:cubicBezTo>
                    <a:pt x="1" y="108"/>
                    <a:pt x="9" y="116"/>
                    <a:pt x="18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7CB5F1-E3B0-8716-2239-10A7E84B50D1}"/>
              </a:ext>
            </a:extLst>
          </p:cNvPr>
          <p:cNvSpPr txBox="1"/>
          <p:nvPr/>
        </p:nvSpPr>
        <p:spPr>
          <a:xfrm>
            <a:off x="6352674" y="6453970"/>
            <a:ext cx="4906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/>
              <a:t>*At least a draft of the 2022 accounts needs to be submitted</a:t>
            </a:r>
          </a:p>
        </p:txBody>
      </p:sp>
    </p:spTree>
    <p:extLst>
      <p:ext uri="{BB962C8B-B14F-4D97-AF65-F5344CB8AC3E}">
        <p14:creationId xmlns:p14="http://schemas.microsoft.com/office/powerpoint/2010/main" val="52472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7" name="Text Placeholder 25"/>
          <p:cNvSpPr txBox="1">
            <a:spLocks/>
          </p:cNvSpPr>
          <p:nvPr/>
        </p:nvSpPr>
        <p:spPr>
          <a:xfrm>
            <a:off x="2292770" y="1923043"/>
            <a:ext cx="8593747" cy="2167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80000" rIns="108000" bIns="18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dirty="0"/>
              <a:t>Large companies and established SMEs (&gt; 3 years)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2021 + 2022 accounts (at least draft for 2022)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Simplified cash flow forecast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Information/documentation of any financing not stemming from own funds (should be annexed on the platform)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b="1" dirty="0"/>
              <a:t>If</a:t>
            </a:r>
            <a:r>
              <a:rPr lang="en-GB" sz="1800" dirty="0"/>
              <a:t> </a:t>
            </a:r>
            <a:r>
              <a:rPr lang="en-GB" sz="1800" b="1" dirty="0"/>
              <a:t>in difficulty</a:t>
            </a:r>
            <a:r>
              <a:rPr lang="en-GB" sz="1800" dirty="0"/>
              <a:t>: relevant documentation concerning the resolution of the situation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CB7C24B9-4F02-4E44-80C0-74150B6029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033" y="2314234"/>
            <a:ext cx="1348702" cy="1382517"/>
            <a:chOff x="2377" y="1653"/>
            <a:chExt cx="997" cy="1022"/>
          </a:xfrm>
        </p:grpSpPr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2632B647-D4A6-430D-A958-410CCCFEA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018"/>
              <a:ext cx="33" cy="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EF11C929-F11C-4727-8D89-2D184BC7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1870"/>
              <a:ext cx="33" cy="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DA645CD9-9A4D-4BC2-A4F9-FCC4ED70E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1985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7AC96CA-5CE7-4C98-8229-2714DC2C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1903"/>
              <a:ext cx="33" cy="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38ABEEA-3A88-4BE7-B414-4A9A626E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653"/>
              <a:ext cx="314" cy="315"/>
            </a:xfrm>
            <a:custGeom>
              <a:avLst/>
              <a:gdLst>
                <a:gd name="T0" fmla="*/ 58 w 314"/>
                <a:gd name="T1" fmla="*/ 105 h 315"/>
                <a:gd name="T2" fmla="*/ 58 w 314"/>
                <a:gd name="T3" fmla="*/ 250 h 315"/>
                <a:gd name="T4" fmla="*/ 58 w 314"/>
                <a:gd name="T5" fmla="*/ 315 h 315"/>
                <a:gd name="T6" fmla="*/ 91 w 314"/>
                <a:gd name="T7" fmla="*/ 315 h 315"/>
                <a:gd name="T8" fmla="*/ 91 w 314"/>
                <a:gd name="T9" fmla="*/ 250 h 315"/>
                <a:gd name="T10" fmla="*/ 91 w 314"/>
                <a:gd name="T11" fmla="*/ 83 h 315"/>
                <a:gd name="T12" fmla="*/ 157 w 314"/>
                <a:gd name="T13" fmla="*/ 39 h 315"/>
                <a:gd name="T14" fmla="*/ 222 w 314"/>
                <a:gd name="T15" fmla="*/ 83 h 315"/>
                <a:gd name="T16" fmla="*/ 222 w 314"/>
                <a:gd name="T17" fmla="*/ 217 h 315"/>
                <a:gd name="T18" fmla="*/ 255 w 314"/>
                <a:gd name="T19" fmla="*/ 217 h 315"/>
                <a:gd name="T20" fmla="*/ 255 w 314"/>
                <a:gd name="T21" fmla="*/ 105 h 315"/>
                <a:gd name="T22" fmla="*/ 295 w 314"/>
                <a:gd name="T23" fmla="*/ 132 h 315"/>
                <a:gd name="T24" fmla="*/ 314 w 314"/>
                <a:gd name="T25" fmla="*/ 104 h 315"/>
                <a:gd name="T26" fmla="*/ 157 w 314"/>
                <a:gd name="T27" fmla="*/ 0 h 315"/>
                <a:gd name="T28" fmla="*/ 0 w 314"/>
                <a:gd name="T29" fmla="*/ 104 h 315"/>
                <a:gd name="T30" fmla="*/ 18 w 314"/>
                <a:gd name="T31" fmla="*/ 132 h 315"/>
                <a:gd name="T32" fmla="*/ 58 w 314"/>
                <a:gd name="T33" fmla="*/ 10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315">
                  <a:moveTo>
                    <a:pt x="58" y="105"/>
                  </a:moveTo>
                  <a:lnTo>
                    <a:pt x="58" y="250"/>
                  </a:lnTo>
                  <a:lnTo>
                    <a:pt x="58" y="315"/>
                  </a:lnTo>
                  <a:lnTo>
                    <a:pt x="91" y="315"/>
                  </a:lnTo>
                  <a:lnTo>
                    <a:pt x="91" y="250"/>
                  </a:lnTo>
                  <a:lnTo>
                    <a:pt x="91" y="83"/>
                  </a:lnTo>
                  <a:lnTo>
                    <a:pt x="157" y="39"/>
                  </a:lnTo>
                  <a:lnTo>
                    <a:pt x="222" y="83"/>
                  </a:lnTo>
                  <a:lnTo>
                    <a:pt x="222" y="217"/>
                  </a:lnTo>
                  <a:lnTo>
                    <a:pt x="255" y="217"/>
                  </a:lnTo>
                  <a:lnTo>
                    <a:pt x="255" y="105"/>
                  </a:lnTo>
                  <a:lnTo>
                    <a:pt x="295" y="132"/>
                  </a:lnTo>
                  <a:lnTo>
                    <a:pt x="314" y="104"/>
                  </a:lnTo>
                  <a:lnTo>
                    <a:pt x="157" y="0"/>
                  </a:lnTo>
                  <a:lnTo>
                    <a:pt x="0" y="104"/>
                  </a:lnTo>
                  <a:lnTo>
                    <a:pt x="18" y="132"/>
                  </a:lnTo>
                  <a:lnTo>
                    <a:pt x="5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BFA3D4A-BF91-4CFB-A202-27DAEA504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001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C9375D56-E0EB-4ECE-8162-C0A5758C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1738"/>
              <a:ext cx="33" cy="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DC4A545-16E8-4D07-A7A7-C4839B299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1935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D0237FE-0246-436F-A7FE-1CADD3E5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1952"/>
              <a:ext cx="33" cy="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C339E475-6D9A-4741-9D50-9D933BF1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2576"/>
              <a:ext cx="32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2395A5C3-B9F7-44AC-BDC6-A511DEC4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576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F16C8142-DBC3-4F61-938C-73087E28D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2576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2A833D80-E617-4067-871A-AF98B6FDF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7" y="1784"/>
              <a:ext cx="997" cy="891"/>
            </a:xfrm>
            <a:custGeom>
              <a:avLst/>
              <a:gdLst>
                <a:gd name="T0" fmla="*/ 997 w 997"/>
                <a:gd name="T1" fmla="*/ 546 h 891"/>
                <a:gd name="T2" fmla="*/ 922 w 997"/>
                <a:gd name="T3" fmla="*/ 299 h 891"/>
                <a:gd name="T4" fmla="*/ 893 w 997"/>
                <a:gd name="T5" fmla="*/ 299 h 891"/>
                <a:gd name="T6" fmla="*/ 893 w 997"/>
                <a:gd name="T7" fmla="*/ 105 h 891"/>
                <a:gd name="T8" fmla="*/ 933 w 997"/>
                <a:gd name="T9" fmla="*/ 132 h 891"/>
                <a:gd name="T10" fmla="*/ 951 w 997"/>
                <a:gd name="T11" fmla="*/ 105 h 891"/>
                <a:gd name="T12" fmla="*/ 794 w 997"/>
                <a:gd name="T13" fmla="*/ 0 h 891"/>
                <a:gd name="T14" fmla="*/ 637 w 997"/>
                <a:gd name="T15" fmla="*/ 105 h 891"/>
                <a:gd name="T16" fmla="*/ 656 w 997"/>
                <a:gd name="T17" fmla="*/ 132 h 891"/>
                <a:gd name="T18" fmla="*/ 696 w 997"/>
                <a:gd name="T19" fmla="*/ 105 h 891"/>
                <a:gd name="T20" fmla="*/ 696 w 997"/>
                <a:gd name="T21" fmla="*/ 201 h 891"/>
                <a:gd name="T22" fmla="*/ 729 w 997"/>
                <a:gd name="T23" fmla="*/ 201 h 891"/>
                <a:gd name="T24" fmla="*/ 729 w 997"/>
                <a:gd name="T25" fmla="*/ 84 h 891"/>
                <a:gd name="T26" fmla="*/ 794 w 997"/>
                <a:gd name="T27" fmla="*/ 39 h 891"/>
                <a:gd name="T28" fmla="*/ 860 w 997"/>
                <a:gd name="T29" fmla="*/ 84 h 891"/>
                <a:gd name="T30" fmla="*/ 860 w 997"/>
                <a:gd name="T31" fmla="*/ 299 h 891"/>
                <a:gd name="T32" fmla="*/ 712 w 997"/>
                <a:gd name="T33" fmla="*/ 299 h 891"/>
                <a:gd name="T34" fmla="*/ 318 w 997"/>
                <a:gd name="T35" fmla="*/ 299 h 891"/>
                <a:gd name="T36" fmla="*/ 318 w 997"/>
                <a:gd name="T37" fmla="*/ 187 h 891"/>
                <a:gd name="T38" fmla="*/ 358 w 997"/>
                <a:gd name="T39" fmla="*/ 215 h 891"/>
                <a:gd name="T40" fmla="*/ 377 w 997"/>
                <a:gd name="T41" fmla="*/ 187 h 891"/>
                <a:gd name="T42" fmla="*/ 220 w 997"/>
                <a:gd name="T43" fmla="*/ 83 h 891"/>
                <a:gd name="T44" fmla="*/ 63 w 997"/>
                <a:gd name="T45" fmla="*/ 187 h 891"/>
                <a:gd name="T46" fmla="*/ 81 w 997"/>
                <a:gd name="T47" fmla="*/ 215 h 891"/>
                <a:gd name="T48" fmla="*/ 121 w 997"/>
                <a:gd name="T49" fmla="*/ 187 h 891"/>
                <a:gd name="T50" fmla="*/ 121 w 997"/>
                <a:gd name="T51" fmla="*/ 266 h 891"/>
                <a:gd name="T52" fmla="*/ 154 w 997"/>
                <a:gd name="T53" fmla="*/ 266 h 891"/>
                <a:gd name="T54" fmla="*/ 154 w 997"/>
                <a:gd name="T55" fmla="*/ 166 h 891"/>
                <a:gd name="T56" fmla="*/ 220 w 997"/>
                <a:gd name="T57" fmla="*/ 122 h 891"/>
                <a:gd name="T58" fmla="*/ 285 w 997"/>
                <a:gd name="T59" fmla="*/ 166 h 891"/>
                <a:gd name="T60" fmla="*/ 285 w 997"/>
                <a:gd name="T61" fmla="*/ 299 h 891"/>
                <a:gd name="T62" fmla="*/ 76 w 997"/>
                <a:gd name="T63" fmla="*/ 299 h 891"/>
                <a:gd name="T64" fmla="*/ 0 w 997"/>
                <a:gd name="T65" fmla="*/ 546 h 891"/>
                <a:gd name="T66" fmla="*/ 72 w 997"/>
                <a:gd name="T67" fmla="*/ 546 h 891"/>
                <a:gd name="T68" fmla="*/ 72 w 997"/>
                <a:gd name="T69" fmla="*/ 891 h 891"/>
                <a:gd name="T70" fmla="*/ 926 w 997"/>
                <a:gd name="T71" fmla="*/ 891 h 891"/>
                <a:gd name="T72" fmla="*/ 926 w 997"/>
                <a:gd name="T73" fmla="*/ 546 h 891"/>
                <a:gd name="T74" fmla="*/ 997 w 997"/>
                <a:gd name="T75" fmla="*/ 546 h 891"/>
                <a:gd name="T76" fmla="*/ 897 w 997"/>
                <a:gd name="T77" fmla="*/ 332 h 891"/>
                <a:gd name="T78" fmla="*/ 953 w 997"/>
                <a:gd name="T79" fmla="*/ 513 h 891"/>
                <a:gd name="T80" fmla="*/ 692 w 997"/>
                <a:gd name="T81" fmla="*/ 513 h 891"/>
                <a:gd name="T82" fmla="*/ 636 w 997"/>
                <a:gd name="T83" fmla="*/ 332 h 891"/>
                <a:gd name="T84" fmla="*/ 712 w 997"/>
                <a:gd name="T85" fmla="*/ 332 h 891"/>
                <a:gd name="T86" fmla="*/ 897 w 997"/>
                <a:gd name="T87" fmla="*/ 332 h 891"/>
                <a:gd name="T88" fmla="*/ 101 w 997"/>
                <a:gd name="T89" fmla="*/ 332 h 891"/>
                <a:gd name="T90" fmla="*/ 592 w 997"/>
                <a:gd name="T91" fmla="*/ 332 h 891"/>
                <a:gd name="T92" fmla="*/ 536 w 997"/>
                <a:gd name="T93" fmla="*/ 513 h 891"/>
                <a:gd name="T94" fmla="*/ 45 w 997"/>
                <a:gd name="T95" fmla="*/ 513 h 891"/>
                <a:gd name="T96" fmla="*/ 101 w 997"/>
                <a:gd name="T97" fmla="*/ 332 h 891"/>
                <a:gd name="T98" fmla="*/ 105 w 997"/>
                <a:gd name="T99" fmla="*/ 546 h 891"/>
                <a:gd name="T100" fmla="*/ 560 w 997"/>
                <a:gd name="T101" fmla="*/ 546 h 891"/>
                <a:gd name="T102" fmla="*/ 597 w 997"/>
                <a:gd name="T103" fmla="*/ 425 h 891"/>
                <a:gd name="T104" fmla="*/ 597 w 997"/>
                <a:gd name="T105" fmla="*/ 858 h 891"/>
                <a:gd name="T106" fmla="*/ 105 w 997"/>
                <a:gd name="T107" fmla="*/ 858 h 891"/>
                <a:gd name="T108" fmla="*/ 105 w 997"/>
                <a:gd name="T109" fmla="*/ 546 h 891"/>
                <a:gd name="T110" fmla="*/ 893 w 997"/>
                <a:gd name="T111" fmla="*/ 858 h 891"/>
                <a:gd name="T112" fmla="*/ 630 w 997"/>
                <a:gd name="T113" fmla="*/ 858 h 891"/>
                <a:gd name="T114" fmla="*/ 630 w 997"/>
                <a:gd name="T115" fmla="*/ 425 h 891"/>
                <a:gd name="T116" fmla="*/ 667 w 997"/>
                <a:gd name="T117" fmla="*/ 546 h 891"/>
                <a:gd name="T118" fmla="*/ 893 w 997"/>
                <a:gd name="T119" fmla="*/ 546 h 891"/>
                <a:gd name="T120" fmla="*/ 893 w 997"/>
                <a:gd name="T121" fmla="*/ 858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891">
                  <a:moveTo>
                    <a:pt x="997" y="546"/>
                  </a:moveTo>
                  <a:lnTo>
                    <a:pt x="922" y="299"/>
                  </a:lnTo>
                  <a:lnTo>
                    <a:pt x="893" y="299"/>
                  </a:lnTo>
                  <a:lnTo>
                    <a:pt x="893" y="105"/>
                  </a:lnTo>
                  <a:lnTo>
                    <a:pt x="933" y="132"/>
                  </a:lnTo>
                  <a:lnTo>
                    <a:pt x="951" y="105"/>
                  </a:lnTo>
                  <a:lnTo>
                    <a:pt x="794" y="0"/>
                  </a:lnTo>
                  <a:lnTo>
                    <a:pt x="637" y="105"/>
                  </a:lnTo>
                  <a:lnTo>
                    <a:pt x="656" y="132"/>
                  </a:lnTo>
                  <a:lnTo>
                    <a:pt x="696" y="105"/>
                  </a:lnTo>
                  <a:lnTo>
                    <a:pt x="696" y="201"/>
                  </a:lnTo>
                  <a:lnTo>
                    <a:pt x="729" y="201"/>
                  </a:lnTo>
                  <a:lnTo>
                    <a:pt x="729" y="84"/>
                  </a:lnTo>
                  <a:lnTo>
                    <a:pt x="794" y="39"/>
                  </a:lnTo>
                  <a:lnTo>
                    <a:pt x="860" y="84"/>
                  </a:lnTo>
                  <a:lnTo>
                    <a:pt x="860" y="299"/>
                  </a:lnTo>
                  <a:lnTo>
                    <a:pt x="712" y="299"/>
                  </a:lnTo>
                  <a:lnTo>
                    <a:pt x="318" y="299"/>
                  </a:lnTo>
                  <a:lnTo>
                    <a:pt x="318" y="187"/>
                  </a:lnTo>
                  <a:lnTo>
                    <a:pt x="358" y="215"/>
                  </a:lnTo>
                  <a:lnTo>
                    <a:pt x="377" y="187"/>
                  </a:lnTo>
                  <a:lnTo>
                    <a:pt x="220" y="83"/>
                  </a:lnTo>
                  <a:lnTo>
                    <a:pt x="63" y="187"/>
                  </a:lnTo>
                  <a:lnTo>
                    <a:pt x="81" y="215"/>
                  </a:lnTo>
                  <a:lnTo>
                    <a:pt x="121" y="187"/>
                  </a:lnTo>
                  <a:lnTo>
                    <a:pt x="121" y="266"/>
                  </a:lnTo>
                  <a:lnTo>
                    <a:pt x="154" y="266"/>
                  </a:lnTo>
                  <a:lnTo>
                    <a:pt x="154" y="166"/>
                  </a:lnTo>
                  <a:lnTo>
                    <a:pt x="220" y="122"/>
                  </a:lnTo>
                  <a:lnTo>
                    <a:pt x="285" y="166"/>
                  </a:lnTo>
                  <a:lnTo>
                    <a:pt x="285" y="299"/>
                  </a:lnTo>
                  <a:lnTo>
                    <a:pt x="76" y="299"/>
                  </a:lnTo>
                  <a:lnTo>
                    <a:pt x="0" y="546"/>
                  </a:lnTo>
                  <a:lnTo>
                    <a:pt x="72" y="546"/>
                  </a:lnTo>
                  <a:lnTo>
                    <a:pt x="72" y="891"/>
                  </a:lnTo>
                  <a:lnTo>
                    <a:pt x="926" y="891"/>
                  </a:lnTo>
                  <a:lnTo>
                    <a:pt x="926" y="546"/>
                  </a:lnTo>
                  <a:lnTo>
                    <a:pt x="997" y="546"/>
                  </a:lnTo>
                  <a:close/>
                  <a:moveTo>
                    <a:pt x="897" y="332"/>
                  </a:moveTo>
                  <a:lnTo>
                    <a:pt x="953" y="513"/>
                  </a:lnTo>
                  <a:lnTo>
                    <a:pt x="692" y="513"/>
                  </a:lnTo>
                  <a:lnTo>
                    <a:pt x="636" y="332"/>
                  </a:lnTo>
                  <a:lnTo>
                    <a:pt x="712" y="332"/>
                  </a:lnTo>
                  <a:lnTo>
                    <a:pt x="897" y="332"/>
                  </a:lnTo>
                  <a:close/>
                  <a:moveTo>
                    <a:pt x="101" y="332"/>
                  </a:moveTo>
                  <a:lnTo>
                    <a:pt x="592" y="332"/>
                  </a:lnTo>
                  <a:lnTo>
                    <a:pt x="536" y="513"/>
                  </a:lnTo>
                  <a:lnTo>
                    <a:pt x="45" y="513"/>
                  </a:lnTo>
                  <a:lnTo>
                    <a:pt x="101" y="332"/>
                  </a:lnTo>
                  <a:close/>
                  <a:moveTo>
                    <a:pt x="105" y="546"/>
                  </a:moveTo>
                  <a:lnTo>
                    <a:pt x="560" y="546"/>
                  </a:lnTo>
                  <a:lnTo>
                    <a:pt x="597" y="425"/>
                  </a:lnTo>
                  <a:lnTo>
                    <a:pt x="597" y="858"/>
                  </a:lnTo>
                  <a:lnTo>
                    <a:pt x="105" y="858"/>
                  </a:lnTo>
                  <a:lnTo>
                    <a:pt x="105" y="546"/>
                  </a:lnTo>
                  <a:close/>
                  <a:moveTo>
                    <a:pt x="893" y="858"/>
                  </a:moveTo>
                  <a:lnTo>
                    <a:pt x="630" y="858"/>
                  </a:lnTo>
                  <a:lnTo>
                    <a:pt x="630" y="425"/>
                  </a:lnTo>
                  <a:lnTo>
                    <a:pt x="667" y="546"/>
                  </a:lnTo>
                  <a:lnTo>
                    <a:pt x="893" y="546"/>
                  </a:lnTo>
                  <a:lnTo>
                    <a:pt x="893" y="8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</p:grpSp>
      <p:sp>
        <p:nvSpPr>
          <p:cNvPr id="51" name="Text Placeholder 25"/>
          <p:cNvSpPr txBox="1">
            <a:spLocks/>
          </p:cNvSpPr>
          <p:nvPr/>
        </p:nvSpPr>
        <p:spPr>
          <a:xfrm>
            <a:off x="2292770" y="4219559"/>
            <a:ext cx="8593747" cy="2167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80000" rIns="108000" bIns="180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dirty="0"/>
              <a:t>Start-ups (applicant company &lt; 3 years)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2021 + 2022 accounts (at least draft for 2022)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Detailed cash flow forecast 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Information/documentation of any financing not stemming from own funds (should be annexed on the platform)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b="1" dirty="0"/>
              <a:t>If</a:t>
            </a:r>
            <a:r>
              <a:rPr lang="en-GB" sz="1800" dirty="0"/>
              <a:t> </a:t>
            </a:r>
            <a:r>
              <a:rPr lang="en-GB" sz="1800" b="1" dirty="0"/>
              <a:t>in difficulty</a:t>
            </a:r>
            <a:r>
              <a:rPr lang="en-GB" sz="1800" dirty="0"/>
              <a:t>: relevant documentation concerning the resolution of the situation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1037464" y="4558594"/>
            <a:ext cx="781837" cy="1489015"/>
            <a:chOff x="1961330" y="2513728"/>
            <a:chExt cx="282575" cy="538163"/>
          </a:xfrm>
        </p:grpSpPr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069280" y="2547065"/>
              <a:ext cx="100013" cy="73025"/>
            </a:xfrm>
            <a:custGeom>
              <a:avLst/>
              <a:gdLst>
                <a:gd name="T0" fmla="*/ 60 w 121"/>
                <a:gd name="T1" fmla="*/ 0 h 89"/>
                <a:gd name="T2" fmla="*/ 121 w 121"/>
                <a:gd name="T3" fmla="*/ 89 h 89"/>
                <a:gd name="T4" fmla="*/ 0 w 121"/>
                <a:gd name="T5" fmla="*/ 89 h 89"/>
                <a:gd name="T6" fmla="*/ 60 w 121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9">
                  <a:moveTo>
                    <a:pt x="60" y="0"/>
                  </a:moveTo>
                  <a:cubicBezTo>
                    <a:pt x="85" y="27"/>
                    <a:pt x="105" y="57"/>
                    <a:pt x="12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5" y="57"/>
                    <a:pt x="35" y="27"/>
                    <a:pt x="60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"/>
            <p:cNvSpPr>
              <a:spLocks noEditPoints="1"/>
            </p:cNvSpPr>
            <p:nvPr/>
          </p:nvSpPr>
          <p:spPr bwMode="auto">
            <a:xfrm>
              <a:off x="1961330" y="2513728"/>
              <a:ext cx="282575" cy="466725"/>
            </a:xfrm>
            <a:custGeom>
              <a:avLst/>
              <a:gdLst>
                <a:gd name="T0" fmla="*/ 297 w 343"/>
                <a:gd name="T1" fmla="*/ 326 h 568"/>
                <a:gd name="T2" fmla="*/ 181 w 343"/>
                <a:gd name="T3" fmla="*/ 5 h 568"/>
                <a:gd name="T4" fmla="*/ 162 w 343"/>
                <a:gd name="T5" fmla="*/ 5 h 568"/>
                <a:gd name="T6" fmla="*/ 46 w 343"/>
                <a:gd name="T7" fmla="*/ 326 h 568"/>
                <a:gd name="T8" fmla="*/ 0 w 343"/>
                <a:gd name="T9" fmla="*/ 442 h 568"/>
                <a:gd name="T10" fmla="*/ 47 w 343"/>
                <a:gd name="T11" fmla="*/ 560 h 568"/>
                <a:gd name="T12" fmla="*/ 71 w 343"/>
                <a:gd name="T13" fmla="*/ 547 h 568"/>
                <a:gd name="T14" fmla="*/ 67 w 343"/>
                <a:gd name="T15" fmla="*/ 521 h 568"/>
                <a:gd name="T16" fmla="*/ 86 w 343"/>
                <a:gd name="T17" fmla="*/ 462 h 568"/>
                <a:gd name="T18" fmla="*/ 92 w 343"/>
                <a:gd name="T19" fmla="*/ 463 h 568"/>
                <a:gd name="T20" fmla="*/ 250 w 343"/>
                <a:gd name="T21" fmla="*/ 463 h 568"/>
                <a:gd name="T22" fmla="*/ 257 w 343"/>
                <a:gd name="T23" fmla="*/ 462 h 568"/>
                <a:gd name="T24" fmla="*/ 275 w 343"/>
                <a:gd name="T25" fmla="*/ 521 h 568"/>
                <a:gd name="T26" fmla="*/ 272 w 343"/>
                <a:gd name="T27" fmla="*/ 547 h 568"/>
                <a:gd name="T28" fmla="*/ 295 w 343"/>
                <a:gd name="T29" fmla="*/ 560 h 568"/>
                <a:gd name="T30" fmla="*/ 343 w 343"/>
                <a:gd name="T31" fmla="*/ 442 h 568"/>
                <a:gd name="T32" fmla="*/ 297 w 343"/>
                <a:gd name="T33" fmla="*/ 326 h 568"/>
                <a:gd name="T34" fmla="*/ 171 w 343"/>
                <a:gd name="T35" fmla="*/ 35 h 568"/>
                <a:gd name="T36" fmla="*/ 232 w 343"/>
                <a:gd name="T37" fmla="*/ 123 h 568"/>
                <a:gd name="T38" fmla="*/ 111 w 343"/>
                <a:gd name="T39" fmla="*/ 123 h 568"/>
                <a:gd name="T40" fmla="*/ 171 w 343"/>
                <a:gd name="T41" fmla="*/ 35 h 568"/>
                <a:gd name="T42" fmla="*/ 41 w 343"/>
                <a:gd name="T43" fmla="*/ 502 h 568"/>
                <a:gd name="T44" fmla="*/ 28 w 343"/>
                <a:gd name="T45" fmla="*/ 442 h 568"/>
                <a:gd name="T46" fmla="*/ 51 w 343"/>
                <a:gd name="T47" fmla="*/ 364 h 568"/>
                <a:gd name="T48" fmla="*/ 71 w 343"/>
                <a:gd name="T49" fmla="*/ 435 h 568"/>
                <a:gd name="T50" fmla="*/ 41 w 343"/>
                <a:gd name="T51" fmla="*/ 502 h 568"/>
                <a:gd name="T52" fmla="*/ 241 w 343"/>
                <a:gd name="T53" fmla="*/ 435 h 568"/>
                <a:gd name="T54" fmla="*/ 101 w 343"/>
                <a:gd name="T55" fmla="*/ 435 h 568"/>
                <a:gd name="T56" fmla="*/ 98 w 343"/>
                <a:gd name="T57" fmla="*/ 151 h 568"/>
                <a:gd name="T58" fmla="*/ 244 w 343"/>
                <a:gd name="T59" fmla="*/ 151 h 568"/>
                <a:gd name="T60" fmla="*/ 241 w 343"/>
                <a:gd name="T61" fmla="*/ 435 h 568"/>
                <a:gd name="T62" fmla="*/ 271 w 343"/>
                <a:gd name="T63" fmla="*/ 435 h 568"/>
                <a:gd name="T64" fmla="*/ 291 w 343"/>
                <a:gd name="T65" fmla="*/ 364 h 568"/>
                <a:gd name="T66" fmla="*/ 315 w 343"/>
                <a:gd name="T67" fmla="*/ 442 h 568"/>
                <a:gd name="T68" fmla="*/ 302 w 343"/>
                <a:gd name="T69" fmla="*/ 502 h 568"/>
                <a:gd name="T70" fmla="*/ 271 w 343"/>
                <a:gd name="T71" fmla="*/ 435 h 568"/>
                <a:gd name="T72" fmla="*/ 271 w 343"/>
                <a:gd name="T73" fmla="*/ 435 h 568"/>
                <a:gd name="T74" fmla="*/ 271 w 343"/>
                <a:gd name="T75" fmla="*/ 43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3" h="568">
                  <a:moveTo>
                    <a:pt x="297" y="326"/>
                  </a:moveTo>
                  <a:cubicBezTo>
                    <a:pt x="307" y="209"/>
                    <a:pt x="267" y="90"/>
                    <a:pt x="181" y="5"/>
                  </a:cubicBezTo>
                  <a:cubicBezTo>
                    <a:pt x="176" y="0"/>
                    <a:pt x="167" y="0"/>
                    <a:pt x="162" y="5"/>
                  </a:cubicBezTo>
                  <a:cubicBezTo>
                    <a:pt x="76" y="90"/>
                    <a:pt x="35" y="209"/>
                    <a:pt x="46" y="326"/>
                  </a:cubicBezTo>
                  <a:cubicBezTo>
                    <a:pt x="16" y="358"/>
                    <a:pt x="0" y="399"/>
                    <a:pt x="0" y="442"/>
                  </a:cubicBezTo>
                  <a:cubicBezTo>
                    <a:pt x="0" y="487"/>
                    <a:pt x="17" y="528"/>
                    <a:pt x="47" y="560"/>
                  </a:cubicBezTo>
                  <a:cubicBezTo>
                    <a:pt x="55" y="568"/>
                    <a:pt x="74" y="565"/>
                    <a:pt x="71" y="547"/>
                  </a:cubicBezTo>
                  <a:cubicBezTo>
                    <a:pt x="69" y="538"/>
                    <a:pt x="67" y="530"/>
                    <a:pt x="67" y="521"/>
                  </a:cubicBezTo>
                  <a:cubicBezTo>
                    <a:pt x="67" y="499"/>
                    <a:pt x="74" y="479"/>
                    <a:pt x="86" y="462"/>
                  </a:cubicBezTo>
                  <a:cubicBezTo>
                    <a:pt x="88" y="463"/>
                    <a:pt x="90" y="463"/>
                    <a:pt x="92" y="463"/>
                  </a:cubicBezTo>
                  <a:cubicBezTo>
                    <a:pt x="250" y="463"/>
                    <a:pt x="250" y="463"/>
                    <a:pt x="250" y="463"/>
                  </a:cubicBezTo>
                  <a:cubicBezTo>
                    <a:pt x="253" y="463"/>
                    <a:pt x="255" y="463"/>
                    <a:pt x="257" y="462"/>
                  </a:cubicBezTo>
                  <a:cubicBezTo>
                    <a:pt x="269" y="479"/>
                    <a:pt x="275" y="499"/>
                    <a:pt x="275" y="521"/>
                  </a:cubicBezTo>
                  <a:cubicBezTo>
                    <a:pt x="275" y="530"/>
                    <a:pt x="273" y="538"/>
                    <a:pt x="272" y="547"/>
                  </a:cubicBezTo>
                  <a:cubicBezTo>
                    <a:pt x="269" y="567"/>
                    <a:pt x="289" y="567"/>
                    <a:pt x="295" y="560"/>
                  </a:cubicBezTo>
                  <a:cubicBezTo>
                    <a:pt x="326" y="528"/>
                    <a:pt x="343" y="487"/>
                    <a:pt x="343" y="442"/>
                  </a:cubicBezTo>
                  <a:cubicBezTo>
                    <a:pt x="342" y="399"/>
                    <a:pt x="326" y="358"/>
                    <a:pt x="297" y="326"/>
                  </a:cubicBezTo>
                  <a:close/>
                  <a:moveTo>
                    <a:pt x="171" y="35"/>
                  </a:moveTo>
                  <a:cubicBezTo>
                    <a:pt x="196" y="61"/>
                    <a:pt x="216" y="91"/>
                    <a:pt x="232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26" y="91"/>
                    <a:pt x="146" y="61"/>
                    <a:pt x="171" y="35"/>
                  </a:cubicBezTo>
                  <a:close/>
                  <a:moveTo>
                    <a:pt x="41" y="502"/>
                  </a:moveTo>
                  <a:cubicBezTo>
                    <a:pt x="32" y="484"/>
                    <a:pt x="28" y="463"/>
                    <a:pt x="28" y="442"/>
                  </a:cubicBezTo>
                  <a:cubicBezTo>
                    <a:pt x="28" y="414"/>
                    <a:pt x="36" y="387"/>
                    <a:pt x="51" y="364"/>
                  </a:cubicBezTo>
                  <a:cubicBezTo>
                    <a:pt x="51" y="365"/>
                    <a:pt x="66" y="421"/>
                    <a:pt x="71" y="435"/>
                  </a:cubicBezTo>
                  <a:cubicBezTo>
                    <a:pt x="55" y="454"/>
                    <a:pt x="44" y="477"/>
                    <a:pt x="41" y="502"/>
                  </a:cubicBezTo>
                  <a:close/>
                  <a:moveTo>
                    <a:pt x="241" y="435"/>
                  </a:moveTo>
                  <a:cubicBezTo>
                    <a:pt x="101" y="435"/>
                    <a:pt x="101" y="435"/>
                    <a:pt x="101" y="435"/>
                  </a:cubicBezTo>
                  <a:cubicBezTo>
                    <a:pt x="62" y="344"/>
                    <a:pt x="63" y="241"/>
                    <a:pt x="98" y="151"/>
                  </a:cubicBezTo>
                  <a:cubicBezTo>
                    <a:pt x="244" y="151"/>
                    <a:pt x="244" y="151"/>
                    <a:pt x="244" y="151"/>
                  </a:cubicBezTo>
                  <a:cubicBezTo>
                    <a:pt x="280" y="241"/>
                    <a:pt x="280" y="344"/>
                    <a:pt x="241" y="435"/>
                  </a:cubicBezTo>
                  <a:close/>
                  <a:moveTo>
                    <a:pt x="271" y="435"/>
                  </a:moveTo>
                  <a:cubicBezTo>
                    <a:pt x="279" y="415"/>
                    <a:pt x="291" y="365"/>
                    <a:pt x="291" y="364"/>
                  </a:cubicBezTo>
                  <a:cubicBezTo>
                    <a:pt x="307" y="387"/>
                    <a:pt x="315" y="414"/>
                    <a:pt x="315" y="442"/>
                  </a:cubicBezTo>
                  <a:cubicBezTo>
                    <a:pt x="315" y="463"/>
                    <a:pt x="310" y="484"/>
                    <a:pt x="302" y="502"/>
                  </a:cubicBezTo>
                  <a:cubicBezTo>
                    <a:pt x="298" y="477"/>
                    <a:pt x="288" y="454"/>
                    <a:pt x="271" y="435"/>
                  </a:cubicBezTo>
                  <a:close/>
                  <a:moveTo>
                    <a:pt x="271" y="435"/>
                  </a:moveTo>
                  <a:cubicBezTo>
                    <a:pt x="271" y="435"/>
                    <a:pt x="271" y="435"/>
                    <a:pt x="271" y="4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2043880" y="2913778"/>
              <a:ext cx="23813" cy="80963"/>
            </a:xfrm>
            <a:custGeom>
              <a:avLst/>
              <a:gdLst>
                <a:gd name="T0" fmla="*/ 14 w 28"/>
                <a:gd name="T1" fmla="*/ 0 h 98"/>
                <a:gd name="T2" fmla="*/ 0 w 28"/>
                <a:gd name="T3" fmla="*/ 14 h 98"/>
                <a:gd name="T4" fmla="*/ 0 w 28"/>
                <a:gd name="T5" fmla="*/ 84 h 98"/>
                <a:gd name="T6" fmla="*/ 14 w 28"/>
                <a:gd name="T7" fmla="*/ 98 h 98"/>
                <a:gd name="T8" fmla="*/ 28 w 28"/>
                <a:gd name="T9" fmla="*/ 84 h 98"/>
                <a:gd name="T10" fmla="*/ 28 w 28"/>
                <a:gd name="T11" fmla="*/ 14 h 98"/>
                <a:gd name="T12" fmla="*/ 14 w 28"/>
                <a:gd name="T13" fmla="*/ 0 h 98"/>
                <a:gd name="T14" fmla="*/ 14 w 28"/>
                <a:gd name="T15" fmla="*/ 0 h 98"/>
                <a:gd name="T16" fmla="*/ 14 w 28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8">
                  <a:moveTo>
                    <a:pt x="14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7" y="98"/>
                    <a:pt x="14" y="98"/>
                  </a:cubicBezTo>
                  <a:cubicBezTo>
                    <a:pt x="22" y="98"/>
                    <a:pt x="28" y="91"/>
                    <a:pt x="28" y="8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2091505" y="2913778"/>
              <a:ext cx="22225" cy="138113"/>
            </a:xfrm>
            <a:custGeom>
              <a:avLst/>
              <a:gdLst>
                <a:gd name="T0" fmla="*/ 14 w 28"/>
                <a:gd name="T1" fmla="*/ 0 h 168"/>
                <a:gd name="T2" fmla="*/ 4 w 28"/>
                <a:gd name="T3" fmla="*/ 5 h 168"/>
                <a:gd name="T4" fmla="*/ 4 w 28"/>
                <a:gd name="T5" fmla="*/ 5 h 168"/>
                <a:gd name="T6" fmla="*/ 1 w 28"/>
                <a:gd name="T7" fmla="*/ 11 h 168"/>
                <a:gd name="T8" fmla="*/ 0 w 28"/>
                <a:gd name="T9" fmla="*/ 15 h 168"/>
                <a:gd name="T10" fmla="*/ 0 w 28"/>
                <a:gd name="T11" fmla="*/ 154 h 168"/>
                <a:gd name="T12" fmla="*/ 1 w 28"/>
                <a:gd name="T13" fmla="*/ 157 h 168"/>
                <a:gd name="T14" fmla="*/ 14 w 28"/>
                <a:gd name="T15" fmla="*/ 168 h 168"/>
                <a:gd name="T16" fmla="*/ 28 w 28"/>
                <a:gd name="T17" fmla="*/ 157 h 168"/>
                <a:gd name="T18" fmla="*/ 28 w 28"/>
                <a:gd name="T19" fmla="*/ 154 h 168"/>
                <a:gd name="T20" fmla="*/ 28 w 28"/>
                <a:gd name="T21" fmla="*/ 14 h 168"/>
                <a:gd name="T22" fmla="*/ 27 w 28"/>
                <a:gd name="T23" fmla="*/ 11 h 168"/>
                <a:gd name="T24" fmla="*/ 14 w 28"/>
                <a:gd name="T25" fmla="*/ 0 h 168"/>
                <a:gd name="T26" fmla="*/ 14 w 28"/>
                <a:gd name="T27" fmla="*/ 0 h 168"/>
                <a:gd name="T28" fmla="*/ 14 w 28"/>
                <a:gd name="T2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68">
                  <a:moveTo>
                    <a:pt x="14" y="0"/>
                  </a:moveTo>
                  <a:cubicBezTo>
                    <a:pt x="10" y="0"/>
                    <a:pt x="7" y="2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1" y="8"/>
                    <a:pt x="1" y="11"/>
                  </a:cubicBezTo>
                  <a:cubicBezTo>
                    <a:pt x="1" y="12"/>
                    <a:pt x="0" y="13"/>
                    <a:pt x="0" y="1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5"/>
                    <a:pt x="0" y="156"/>
                    <a:pt x="1" y="157"/>
                  </a:cubicBezTo>
                  <a:cubicBezTo>
                    <a:pt x="2" y="163"/>
                    <a:pt x="8" y="168"/>
                    <a:pt x="14" y="168"/>
                  </a:cubicBezTo>
                  <a:cubicBezTo>
                    <a:pt x="21" y="168"/>
                    <a:pt x="26" y="163"/>
                    <a:pt x="28" y="157"/>
                  </a:cubicBezTo>
                  <a:cubicBezTo>
                    <a:pt x="28" y="156"/>
                    <a:pt x="28" y="155"/>
                    <a:pt x="28" y="1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2"/>
                    <a:pt x="27" y="11"/>
                  </a:cubicBezTo>
                  <a:cubicBezTo>
                    <a:pt x="26" y="5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2137543" y="2913778"/>
              <a:ext cx="22225" cy="80963"/>
            </a:xfrm>
            <a:custGeom>
              <a:avLst/>
              <a:gdLst>
                <a:gd name="T0" fmla="*/ 14 w 28"/>
                <a:gd name="T1" fmla="*/ 0 h 98"/>
                <a:gd name="T2" fmla="*/ 0 w 28"/>
                <a:gd name="T3" fmla="*/ 14 h 98"/>
                <a:gd name="T4" fmla="*/ 0 w 28"/>
                <a:gd name="T5" fmla="*/ 84 h 98"/>
                <a:gd name="T6" fmla="*/ 14 w 28"/>
                <a:gd name="T7" fmla="*/ 98 h 98"/>
                <a:gd name="T8" fmla="*/ 28 w 28"/>
                <a:gd name="T9" fmla="*/ 84 h 98"/>
                <a:gd name="T10" fmla="*/ 28 w 28"/>
                <a:gd name="T11" fmla="*/ 14 h 98"/>
                <a:gd name="T12" fmla="*/ 14 w 28"/>
                <a:gd name="T13" fmla="*/ 0 h 98"/>
                <a:gd name="T14" fmla="*/ 14 w 28"/>
                <a:gd name="T15" fmla="*/ 0 h 98"/>
                <a:gd name="T16" fmla="*/ 14 w 28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8">
                  <a:moveTo>
                    <a:pt x="14" y="0"/>
                  </a:moveTo>
                  <a:cubicBezTo>
                    <a:pt x="7" y="0"/>
                    <a:pt x="0" y="7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7" y="98"/>
                    <a:pt x="14" y="98"/>
                  </a:cubicBezTo>
                  <a:cubicBezTo>
                    <a:pt x="22" y="98"/>
                    <a:pt x="28" y="91"/>
                    <a:pt x="28" y="8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C9F0594-7C1A-D3BB-C7DF-C5C54C9747C1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Relevant financial attachments during phase 1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4E5AE2CA-FCD9-6D58-DC21-560D9814BD92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What does my company need to prepare?</a:t>
            </a:r>
          </a:p>
        </p:txBody>
      </p:sp>
    </p:spTree>
    <p:extLst>
      <p:ext uri="{BB962C8B-B14F-4D97-AF65-F5344CB8AC3E}">
        <p14:creationId xmlns:p14="http://schemas.microsoft.com/office/powerpoint/2010/main" val="230264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14</a:t>
            </a:fld>
            <a:endParaRPr lang="fr-BE" dirty="0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2C73CEBC-876B-AC8C-B91C-31516E8E4E40}"/>
              </a:ext>
            </a:extLst>
          </p:cNvPr>
          <p:cNvGrpSpPr/>
          <p:nvPr/>
        </p:nvGrpSpPr>
        <p:grpSpPr>
          <a:xfrm>
            <a:off x="5643630" y="4421537"/>
            <a:ext cx="942376" cy="883495"/>
            <a:chOff x="2574906" y="2159339"/>
            <a:chExt cx="942376" cy="883495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58ADBCF-AB45-FF36-FBE3-725707C6B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29" y="2159339"/>
              <a:ext cx="877914" cy="873309"/>
            </a:xfrm>
            <a:custGeom>
              <a:avLst/>
              <a:gdLst>
                <a:gd name="T0" fmla="*/ 214 w 239"/>
                <a:gd name="T1" fmla="*/ 20 h 238"/>
                <a:gd name="T2" fmla="*/ 194 w 239"/>
                <a:gd name="T3" fmla="*/ 20 h 238"/>
                <a:gd name="T4" fmla="*/ 194 w 239"/>
                <a:gd name="T5" fmla="*/ 15 h 238"/>
                <a:gd name="T6" fmla="*/ 179 w 239"/>
                <a:gd name="T7" fmla="*/ 0 h 238"/>
                <a:gd name="T8" fmla="*/ 164 w 239"/>
                <a:gd name="T9" fmla="*/ 15 h 238"/>
                <a:gd name="T10" fmla="*/ 164 w 239"/>
                <a:gd name="T11" fmla="*/ 20 h 238"/>
                <a:gd name="T12" fmla="*/ 75 w 239"/>
                <a:gd name="T13" fmla="*/ 20 h 238"/>
                <a:gd name="T14" fmla="*/ 75 w 239"/>
                <a:gd name="T15" fmla="*/ 15 h 238"/>
                <a:gd name="T16" fmla="*/ 60 w 239"/>
                <a:gd name="T17" fmla="*/ 0 h 238"/>
                <a:gd name="T18" fmla="*/ 45 w 239"/>
                <a:gd name="T19" fmla="*/ 15 h 238"/>
                <a:gd name="T20" fmla="*/ 45 w 239"/>
                <a:gd name="T21" fmla="*/ 20 h 238"/>
                <a:gd name="T22" fmla="*/ 25 w 239"/>
                <a:gd name="T23" fmla="*/ 20 h 238"/>
                <a:gd name="T24" fmla="*/ 0 w 239"/>
                <a:gd name="T25" fmla="*/ 45 h 238"/>
                <a:gd name="T26" fmla="*/ 0 w 239"/>
                <a:gd name="T27" fmla="*/ 233 h 238"/>
                <a:gd name="T28" fmla="*/ 5 w 239"/>
                <a:gd name="T29" fmla="*/ 238 h 238"/>
                <a:gd name="T30" fmla="*/ 234 w 239"/>
                <a:gd name="T31" fmla="*/ 238 h 238"/>
                <a:gd name="T32" fmla="*/ 239 w 239"/>
                <a:gd name="T33" fmla="*/ 233 h 238"/>
                <a:gd name="T34" fmla="*/ 239 w 239"/>
                <a:gd name="T35" fmla="*/ 45 h 238"/>
                <a:gd name="T36" fmla="*/ 214 w 239"/>
                <a:gd name="T37" fmla="*/ 20 h 238"/>
                <a:gd name="T38" fmla="*/ 174 w 239"/>
                <a:gd name="T39" fmla="*/ 15 h 238"/>
                <a:gd name="T40" fmla="*/ 179 w 239"/>
                <a:gd name="T41" fmla="*/ 10 h 238"/>
                <a:gd name="T42" fmla="*/ 184 w 239"/>
                <a:gd name="T43" fmla="*/ 15 h 238"/>
                <a:gd name="T44" fmla="*/ 184 w 239"/>
                <a:gd name="T45" fmla="*/ 35 h 238"/>
                <a:gd name="T46" fmla="*/ 179 w 239"/>
                <a:gd name="T47" fmla="*/ 40 h 238"/>
                <a:gd name="T48" fmla="*/ 174 w 239"/>
                <a:gd name="T49" fmla="*/ 35 h 238"/>
                <a:gd name="T50" fmla="*/ 174 w 239"/>
                <a:gd name="T51" fmla="*/ 15 h 238"/>
                <a:gd name="T52" fmla="*/ 55 w 239"/>
                <a:gd name="T53" fmla="*/ 15 h 238"/>
                <a:gd name="T54" fmla="*/ 60 w 239"/>
                <a:gd name="T55" fmla="*/ 10 h 238"/>
                <a:gd name="T56" fmla="*/ 65 w 239"/>
                <a:gd name="T57" fmla="*/ 15 h 238"/>
                <a:gd name="T58" fmla="*/ 65 w 239"/>
                <a:gd name="T59" fmla="*/ 35 h 238"/>
                <a:gd name="T60" fmla="*/ 60 w 239"/>
                <a:gd name="T61" fmla="*/ 40 h 238"/>
                <a:gd name="T62" fmla="*/ 60 w 239"/>
                <a:gd name="T63" fmla="*/ 40 h 238"/>
                <a:gd name="T64" fmla="*/ 55 w 239"/>
                <a:gd name="T65" fmla="*/ 35 h 238"/>
                <a:gd name="T66" fmla="*/ 55 w 239"/>
                <a:gd name="T67" fmla="*/ 15 h 238"/>
                <a:gd name="T68" fmla="*/ 229 w 239"/>
                <a:gd name="T69" fmla="*/ 228 h 238"/>
                <a:gd name="T70" fmla="*/ 10 w 239"/>
                <a:gd name="T71" fmla="*/ 228 h 238"/>
                <a:gd name="T72" fmla="*/ 10 w 239"/>
                <a:gd name="T73" fmla="*/ 69 h 238"/>
                <a:gd name="T74" fmla="*/ 198 w 239"/>
                <a:gd name="T75" fmla="*/ 69 h 238"/>
                <a:gd name="T76" fmla="*/ 203 w 239"/>
                <a:gd name="T77" fmla="*/ 64 h 238"/>
                <a:gd name="T78" fmla="*/ 198 w 239"/>
                <a:gd name="T79" fmla="*/ 59 h 238"/>
                <a:gd name="T80" fmla="*/ 10 w 239"/>
                <a:gd name="T81" fmla="*/ 59 h 238"/>
                <a:gd name="T82" fmla="*/ 10 w 239"/>
                <a:gd name="T83" fmla="*/ 45 h 238"/>
                <a:gd name="T84" fmla="*/ 25 w 239"/>
                <a:gd name="T85" fmla="*/ 30 h 238"/>
                <a:gd name="T86" fmla="*/ 45 w 239"/>
                <a:gd name="T87" fmla="*/ 30 h 238"/>
                <a:gd name="T88" fmla="*/ 45 w 239"/>
                <a:gd name="T89" fmla="*/ 35 h 238"/>
                <a:gd name="T90" fmla="*/ 60 w 239"/>
                <a:gd name="T91" fmla="*/ 50 h 238"/>
                <a:gd name="T92" fmla="*/ 75 w 239"/>
                <a:gd name="T93" fmla="*/ 35 h 238"/>
                <a:gd name="T94" fmla="*/ 75 w 239"/>
                <a:gd name="T95" fmla="*/ 30 h 238"/>
                <a:gd name="T96" fmla="*/ 164 w 239"/>
                <a:gd name="T97" fmla="*/ 30 h 238"/>
                <a:gd name="T98" fmla="*/ 164 w 239"/>
                <a:gd name="T99" fmla="*/ 35 h 238"/>
                <a:gd name="T100" fmla="*/ 179 w 239"/>
                <a:gd name="T101" fmla="*/ 50 h 238"/>
                <a:gd name="T102" fmla="*/ 194 w 239"/>
                <a:gd name="T103" fmla="*/ 35 h 238"/>
                <a:gd name="T104" fmla="*/ 194 w 239"/>
                <a:gd name="T105" fmla="*/ 30 h 238"/>
                <a:gd name="T106" fmla="*/ 214 w 239"/>
                <a:gd name="T107" fmla="*/ 30 h 238"/>
                <a:gd name="T108" fmla="*/ 229 w 239"/>
                <a:gd name="T109" fmla="*/ 45 h 238"/>
                <a:gd name="T110" fmla="*/ 229 w 239"/>
                <a:gd name="T111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9" h="238">
                  <a:moveTo>
                    <a:pt x="214" y="20"/>
                  </a:moveTo>
                  <a:cubicBezTo>
                    <a:pt x="194" y="20"/>
                    <a:pt x="194" y="20"/>
                    <a:pt x="194" y="20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7" y="0"/>
                    <a:pt x="179" y="0"/>
                  </a:cubicBezTo>
                  <a:cubicBezTo>
                    <a:pt x="171" y="0"/>
                    <a:pt x="164" y="7"/>
                    <a:pt x="164" y="15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7"/>
                    <a:pt x="68" y="0"/>
                    <a:pt x="60" y="0"/>
                  </a:cubicBezTo>
                  <a:cubicBezTo>
                    <a:pt x="52" y="0"/>
                    <a:pt x="45" y="7"/>
                    <a:pt x="45" y="1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2" y="20"/>
                    <a:pt x="0" y="31"/>
                    <a:pt x="0" y="45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6"/>
                    <a:pt x="3" y="238"/>
                    <a:pt x="5" y="238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6" y="238"/>
                    <a:pt x="239" y="236"/>
                    <a:pt x="239" y="233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31"/>
                    <a:pt x="228" y="20"/>
                    <a:pt x="214" y="20"/>
                  </a:cubicBezTo>
                  <a:close/>
                  <a:moveTo>
                    <a:pt x="174" y="15"/>
                  </a:moveTo>
                  <a:cubicBezTo>
                    <a:pt x="174" y="12"/>
                    <a:pt x="176" y="10"/>
                    <a:pt x="179" y="10"/>
                  </a:cubicBezTo>
                  <a:cubicBezTo>
                    <a:pt x="182" y="10"/>
                    <a:pt x="184" y="12"/>
                    <a:pt x="184" y="1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7"/>
                    <a:pt x="182" y="40"/>
                    <a:pt x="179" y="40"/>
                  </a:cubicBezTo>
                  <a:cubicBezTo>
                    <a:pt x="176" y="40"/>
                    <a:pt x="174" y="37"/>
                    <a:pt x="174" y="35"/>
                  </a:cubicBezTo>
                  <a:lnTo>
                    <a:pt x="174" y="15"/>
                  </a:lnTo>
                  <a:close/>
                  <a:moveTo>
                    <a:pt x="55" y="15"/>
                  </a:moveTo>
                  <a:cubicBezTo>
                    <a:pt x="55" y="12"/>
                    <a:pt x="57" y="10"/>
                    <a:pt x="60" y="10"/>
                  </a:cubicBezTo>
                  <a:cubicBezTo>
                    <a:pt x="63" y="10"/>
                    <a:pt x="65" y="12"/>
                    <a:pt x="65" y="1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7"/>
                    <a:pt x="63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5" y="37"/>
                    <a:pt x="55" y="35"/>
                  </a:cubicBezTo>
                  <a:lnTo>
                    <a:pt x="55" y="15"/>
                  </a:lnTo>
                  <a:close/>
                  <a:moveTo>
                    <a:pt x="229" y="228"/>
                  </a:moveTo>
                  <a:cubicBezTo>
                    <a:pt x="10" y="228"/>
                    <a:pt x="10" y="228"/>
                    <a:pt x="10" y="22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201" y="69"/>
                    <a:pt x="203" y="67"/>
                    <a:pt x="203" y="64"/>
                  </a:cubicBezTo>
                  <a:cubicBezTo>
                    <a:pt x="203" y="62"/>
                    <a:pt x="201" y="59"/>
                    <a:pt x="198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7" y="30"/>
                    <a:pt x="2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43"/>
                    <a:pt x="52" y="50"/>
                    <a:pt x="60" y="50"/>
                  </a:cubicBezTo>
                  <a:cubicBezTo>
                    <a:pt x="68" y="50"/>
                    <a:pt x="75" y="43"/>
                    <a:pt x="75" y="35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43"/>
                    <a:pt x="171" y="50"/>
                    <a:pt x="179" y="50"/>
                  </a:cubicBezTo>
                  <a:cubicBezTo>
                    <a:pt x="187" y="50"/>
                    <a:pt x="194" y="43"/>
                    <a:pt x="194" y="35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2" y="30"/>
                    <a:pt x="229" y="36"/>
                    <a:pt x="229" y="45"/>
                  </a:cubicBezTo>
                  <a:lnTo>
                    <a:pt x="229" y="2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396FF9B-9712-E045-0789-989EBB4A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231" y="2375748"/>
              <a:ext cx="44510" cy="44510"/>
            </a:xfrm>
            <a:custGeom>
              <a:avLst/>
              <a:gdLst>
                <a:gd name="T0" fmla="*/ 8 w 13"/>
                <a:gd name="T1" fmla="*/ 0 h 10"/>
                <a:gd name="T2" fmla="*/ 5 w 13"/>
                <a:gd name="T3" fmla="*/ 0 h 10"/>
                <a:gd name="T4" fmla="*/ 0 w 13"/>
                <a:gd name="T5" fmla="*/ 5 h 10"/>
                <a:gd name="T6" fmla="*/ 5 w 13"/>
                <a:gd name="T7" fmla="*/ 10 h 10"/>
                <a:gd name="T8" fmla="*/ 8 w 13"/>
                <a:gd name="T9" fmla="*/ 10 h 10"/>
                <a:gd name="T10" fmla="*/ 13 w 13"/>
                <a:gd name="T11" fmla="*/ 5 h 10"/>
                <a:gd name="T12" fmla="*/ 8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1" y="10"/>
                    <a:pt x="13" y="8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0B266F15-AD4C-49CD-FF49-5F96E2286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906" y="2415653"/>
              <a:ext cx="9423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000" b="1" dirty="0">
                  <a:solidFill>
                    <a:schemeClr val="accent1"/>
                  </a:solidFill>
                </a:rPr>
                <a:t>31</a:t>
              </a: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94768DBC-BFAD-1F26-BA6B-3B2C4C768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359" y="2673502"/>
              <a:ext cx="8809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400" dirty="0">
                  <a:latin typeface="Calibri" panose="020F05020202040A0204" pitchFamily="34" charset="0"/>
                </a:rPr>
                <a:t>MAR</a:t>
              </a:r>
              <a:endParaRPr lang="fr-FR" altLang="fr-FR" sz="1600" dirty="0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062865BA-C4D5-23A9-D502-B3DCB0C01B9A}"/>
              </a:ext>
            </a:extLst>
          </p:cNvPr>
          <p:cNvSpPr txBox="1"/>
          <p:nvPr/>
        </p:nvSpPr>
        <p:spPr>
          <a:xfrm>
            <a:off x="5036634" y="5334751"/>
            <a:ext cx="211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Submission Deadline Phase-1</a:t>
            </a:r>
          </a:p>
        </p:txBody>
      </p:sp>
      <p:sp>
        <p:nvSpPr>
          <p:cNvPr id="25" name="Title 10"/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Upcoming Q&amp;A session</a:t>
            </a:r>
            <a:endParaRPr lang="fr-FR" sz="4400" noProof="1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4972" y="1132452"/>
            <a:ext cx="11880850" cy="593971"/>
          </a:xfrm>
        </p:spPr>
        <p:txBody>
          <a:bodyPr/>
          <a:lstStyle/>
          <a:p>
            <a:r>
              <a:rPr lang="en-GB" dirty="0"/>
              <a:t>Regular update of the FAQ section on research-industry-collaboration.lu/</a:t>
            </a:r>
            <a:r>
              <a:rPr lang="en-GB" dirty="0" err="1"/>
              <a:t>faq</a:t>
            </a:r>
            <a:endParaRPr lang="en-GB" dirty="0"/>
          </a:p>
        </p:txBody>
      </p:sp>
      <p:grpSp>
        <p:nvGrpSpPr>
          <p:cNvPr id="62" name="Group 4"/>
          <p:cNvGrpSpPr>
            <a:grpSpLocks noChangeAspect="1"/>
          </p:cNvGrpSpPr>
          <p:nvPr/>
        </p:nvGrpSpPr>
        <p:grpSpPr bwMode="auto">
          <a:xfrm>
            <a:off x="828090" y="2838573"/>
            <a:ext cx="974725" cy="915988"/>
            <a:chOff x="4518" y="1690"/>
            <a:chExt cx="614" cy="577"/>
          </a:xfrm>
        </p:grpSpPr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4520" y="1690"/>
              <a:ext cx="572" cy="569"/>
            </a:xfrm>
            <a:custGeom>
              <a:avLst/>
              <a:gdLst>
                <a:gd name="T0" fmla="*/ 214 w 239"/>
                <a:gd name="T1" fmla="*/ 20 h 238"/>
                <a:gd name="T2" fmla="*/ 194 w 239"/>
                <a:gd name="T3" fmla="*/ 20 h 238"/>
                <a:gd name="T4" fmla="*/ 194 w 239"/>
                <a:gd name="T5" fmla="*/ 15 h 238"/>
                <a:gd name="T6" fmla="*/ 179 w 239"/>
                <a:gd name="T7" fmla="*/ 0 h 238"/>
                <a:gd name="T8" fmla="*/ 164 w 239"/>
                <a:gd name="T9" fmla="*/ 15 h 238"/>
                <a:gd name="T10" fmla="*/ 164 w 239"/>
                <a:gd name="T11" fmla="*/ 20 h 238"/>
                <a:gd name="T12" fmla="*/ 75 w 239"/>
                <a:gd name="T13" fmla="*/ 20 h 238"/>
                <a:gd name="T14" fmla="*/ 75 w 239"/>
                <a:gd name="T15" fmla="*/ 15 h 238"/>
                <a:gd name="T16" fmla="*/ 60 w 239"/>
                <a:gd name="T17" fmla="*/ 0 h 238"/>
                <a:gd name="T18" fmla="*/ 45 w 239"/>
                <a:gd name="T19" fmla="*/ 15 h 238"/>
                <a:gd name="T20" fmla="*/ 45 w 239"/>
                <a:gd name="T21" fmla="*/ 20 h 238"/>
                <a:gd name="T22" fmla="*/ 25 w 239"/>
                <a:gd name="T23" fmla="*/ 20 h 238"/>
                <a:gd name="T24" fmla="*/ 0 w 239"/>
                <a:gd name="T25" fmla="*/ 45 h 238"/>
                <a:gd name="T26" fmla="*/ 0 w 239"/>
                <a:gd name="T27" fmla="*/ 233 h 238"/>
                <a:gd name="T28" fmla="*/ 5 w 239"/>
                <a:gd name="T29" fmla="*/ 238 h 238"/>
                <a:gd name="T30" fmla="*/ 234 w 239"/>
                <a:gd name="T31" fmla="*/ 238 h 238"/>
                <a:gd name="T32" fmla="*/ 239 w 239"/>
                <a:gd name="T33" fmla="*/ 233 h 238"/>
                <a:gd name="T34" fmla="*/ 239 w 239"/>
                <a:gd name="T35" fmla="*/ 45 h 238"/>
                <a:gd name="T36" fmla="*/ 214 w 239"/>
                <a:gd name="T37" fmla="*/ 20 h 238"/>
                <a:gd name="T38" fmla="*/ 174 w 239"/>
                <a:gd name="T39" fmla="*/ 15 h 238"/>
                <a:gd name="T40" fmla="*/ 179 w 239"/>
                <a:gd name="T41" fmla="*/ 10 h 238"/>
                <a:gd name="T42" fmla="*/ 184 w 239"/>
                <a:gd name="T43" fmla="*/ 15 h 238"/>
                <a:gd name="T44" fmla="*/ 184 w 239"/>
                <a:gd name="T45" fmla="*/ 35 h 238"/>
                <a:gd name="T46" fmla="*/ 179 w 239"/>
                <a:gd name="T47" fmla="*/ 40 h 238"/>
                <a:gd name="T48" fmla="*/ 174 w 239"/>
                <a:gd name="T49" fmla="*/ 35 h 238"/>
                <a:gd name="T50" fmla="*/ 174 w 239"/>
                <a:gd name="T51" fmla="*/ 15 h 238"/>
                <a:gd name="T52" fmla="*/ 55 w 239"/>
                <a:gd name="T53" fmla="*/ 15 h 238"/>
                <a:gd name="T54" fmla="*/ 60 w 239"/>
                <a:gd name="T55" fmla="*/ 10 h 238"/>
                <a:gd name="T56" fmla="*/ 65 w 239"/>
                <a:gd name="T57" fmla="*/ 15 h 238"/>
                <a:gd name="T58" fmla="*/ 65 w 239"/>
                <a:gd name="T59" fmla="*/ 35 h 238"/>
                <a:gd name="T60" fmla="*/ 60 w 239"/>
                <a:gd name="T61" fmla="*/ 40 h 238"/>
                <a:gd name="T62" fmla="*/ 60 w 239"/>
                <a:gd name="T63" fmla="*/ 40 h 238"/>
                <a:gd name="T64" fmla="*/ 55 w 239"/>
                <a:gd name="T65" fmla="*/ 35 h 238"/>
                <a:gd name="T66" fmla="*/ 55 w 239"/>
                <a:gd name="T67" fmla="*/ 15 h 238"/>
                <a:gd name="T68" fmla="*/ 229 w 239"/>
                <a:gd name="T69" fmla="*/ 228 h 238"/>
                <a:gd name="T70" fmla="*/ 10 w 239"/>
                <a:gd name="T71" fmla="*/ 228 h 238"/>
                <a:gd name="T72" fmla="*/ 10 w 239"/>
                <a:gd name="T73" fmla="*/ 69 h 238"/>
                <a:gd name="T74" fmla="*/ 198 w 239"/>
                <a:gd name="T75" fmla="*/ 69 h 238"/>
                <a:gd name="T76" fmla="*/ 203 w 239"/>
                <a:gd name="T77" fmla="*/ 64 h 238"/>
                <a:gd name="T78" fmla="*/ 198 w 239"/>
                <a:gd name="T79" fmla="*/ 59 h 238"/>
                <a:gd name="T80" fmla="*/ 10 w 239"/>
                <a:gd name="T81" fmla="*/ 59 h 238"/>
                <a:gd name="T82" fmla="*/ 10 w 239"/>
                <a:gd name="T83" fmla="*/ 45 h 238"/>
                <a:gd name="T84" fmla="*/ 25 w 239"/>
                <a:gd name="T85" fmla="*/ 30 h 238"/>
                <a:gd name="T86" fmla="*/ 45 w 239"/>
                <a:gd name="T87" fmla="*/ 30 h 238"/>
                <a:gd name="T88" fmla="*/ 45 w 239"/>
                <a:gd name="T89" fmla="*/ 35 h 238"/>
                <a:gd name="T90" fmla="*/ 60 w 239"/>
                <a:gd name="T91" fmla="*/ 50 h 238"/>
                <a:gd name="T92" fmla="*/ 75 w 239"/>
                <a:gd name="T93" fmla="*/ 35 h 238"/>
                <a:gd name="T94" fmla="*/ 75 w 239"/>
                <a:gd name="T95" fmla="*/ 30 h 238"/>
                <a:gd name="T96" fmla="*/ 164 w 239"/>
                <a:gd name="T97" fmla="*/ 30 h 238"/>
                <a:gd name="T98" fmla="*/ 164 w 239"/>
                <a:gd name="T99" fmla="*/ 35 h 238"/>
                <a:gd name="T100" fmla="*/ 179 w 239"/>
                <a:gd name="T101" fmla="*/ 50 h 238"/>
                <a:gd name="T102" fmla="*/ 194 w 239"/>
                <a:gd name="T103" fmla="*/ 35 h 238"/>
                <a:gd name="T104" fmla="*/ 194 w 239"/>
                <a:gd name="T105" fmla="*/ 30 h 238"/>
                <a:gd name="T106" fmla="*/ 214 w 239"/>
                <a:gd name="T107" fmla="*/ 30 h 238"/>
                <a:gd name="T108" fmla="*/ 229 w 239"/>
                <a:gd name="T109" fmla="*/ 45 h 238"/>
                <a:gd name="T110" fmla="*/ 229 w 239"/>
                <a:gd name="T111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9" h="238">
                  <a:moveTo>
                    <a:pt x="214" y="20"/>
                  </a:moveTo>
                  <a:cubicBezTo>
                    <a:pt x="194" y="20"/>
                    <a:pt x="194" y="20"/>
                    <a:pt x="194" y="20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7" y="0"/>
                    <a:pt x="179" y="0"/>
                  </a:cubicBezTo>
                  <a:cubicBezTo>
                    <a:pt x="171" y="0"/>
                    <a:pt x="164" y="7"/>
                    <a:pt x="164" y="15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7"/>
                    <a:pt x="68" y="0"/>
                    <a:pt x="60" y="0"/>
                  </a:cubicBezTo>
                  <a:cubicBezTo>
                    <a:pt x="52" y="0"/>
                    <a:pt x="45" y="7"/>
                    <a:pt x="45" y="1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2" y="20"/>
                    <a:pt x="0" y="31"/>
                    <a:pt x="0" y="45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6"/>
                    <a:pt x="3" y="238"/>
                    <a:pt x="5" y="238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6" y="238"/>
                    <a:pt x="239" y="236"/>
                    <a:pt x="239" y="233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31"/>
                    <a:pt x="228" y="20"/>
                    <a:pt x="214" y="20"/>
                  </a:cubicBezTo>
                  <a:close/>
                  <a:moveTo>
                    <a:pt x="174" y="15"/>
                  </a:moveTo>
                  <a:cubicBezTo>
                    <a:pt x="174" y="12"/>
                    <a:pt x="176" y="10"/>
                    <a:pt x="179" y="10"/>
                  </a:cubicBezTo>
                  <a:cubicBezTo>
                    <a:pt x="182" y="10"/>
                    <a:pt x="184" y="12"/>
                    <a:pt x="184" y="1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7"/>
                    <a:pt x="182" y="40"/>
                    <a:pt x="179" y="40"/>
                  </a:cubicBezTo>
                  <a:cubicBezTo>
                    <a:pt x="176" y="40"/>
                    <a:pt x="174" y="37"/>
                    <a:pt x="174" y="35"/>
                  </a:cubicBezTo>
                  <a:lnTo>
                    <a:pt x="174" y="15"/>
                  </a:lnTo>
                  <a:close/>
                  <a:moveTo>
                    <a:pt x="55" y="15"/>
                  </a:moveTo>
                  <a:cubicBezTo>
                    <a:pt x="55" y="12"/>
                    <a:pt x="57" y="10"/>
                    <a:pt x="60" y="10"/>
                  </a:cubicBezTo>
                  <a:cubicBezTo>
                    <a:pt x="63" y="10"/>
                    <a:pt x="65" y="12"/>
                    <a:pt x="65" y="1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7"/>
                    <a:pt x="63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5" y="37"/>
                    <a:pt x="55" y="35"/>
                  </a:cubicBezTo>
                  <a:lnTo>
                    <a:pt x="55" y="15"/>
                  </a:lnTo>
                  <a:close/>
                  <a:moveTo>
                    <a:pt x="229" y="228"/>
                  </a:moveTo>
                  <a:cubicBezTo>
                    <a:pt x="10" y="228"/>
                    <a:pt x="10" y="228"/>
                    <a:pt x="10" y="22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201" y="69"/>
                    <a:pt x="203" y="67"/>
                    <a:pt x="203" y="64"/>
                  </a:cubicBezTo>
                  <a:cubicBezTo>
                    <a:pt x="203" y="62"/>
                    <a:pt x="201" y="59"/>
                    <a:pt x="198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7" y="30"/>
                    <a:pt x="2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43"/>
                    <a:pt x="52" y="50"/>
                    <a:pt x="60" y="50"/>
                  </a:cubicBezTo>
                  <a:cubicBezTo>
                    <a:pt x="68" y="50"/>
                    <a:pt x="75" y="43"/>
                    <a:pt x="75" y="35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43"/>
                    <a:pt x="171" y="50"/>
                    <a:pt x="179" y="50"/>
                  </a:cubicBezTo>
                  <a:cubicBezTo>
                    <a:pt x="187" y="50"/>
                    <a:pt x="194" y="43"/>
                    <a:pt x="194" y="35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2" y="30"/>
                    <a:pt x="229" y="36"/>
                    <a:pt x="229" y="45"/>
                  </a:cubicBezTo>
                  <a:lnTo>
                    <a:pt x="229" y="2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5017" y="1831"/>
              <a:ext cx="29" cy="29"/>
            </a:xfrm>
            <a:custGeom>
              <a:avLst/>
              <a:gdLst>
                <a:gd name="T0" fmla="*/ 8 w 13"/>
                <a:gd name="T1" fmla="*/ 0 h 10"/>
                <a:gd name="T2" fmla="*/ 5 w 13"/>
                <a:gd name="T3" fmla="*/ 0 h 10"/>
                <a:gd name="T4" fmla="*/ 0 w 13"/>
                <a:gd name="T5" fmla="*/ 5 h 10"/>
                <a:gd name="T6" fmla="*/ 5 w 13"/>
                <a:gd name="T7" fmla="*/ 10 h 10"/>
                <a:gd name="T8" fmla="*/ 8 w 13"/>
                <a:gd name="T9" fmla="*/ 10 h 10"/>
                <a:gd name="T10" fmla="*/ 13 w 13"/>
                <a:gd name="T11" fmla="*/ 5 h 10"/>
                <a:gd name="T12" fmla="*/ 8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1" y="10"/>
                    <a:pt x="13" y="8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4518" y="1857"/>
              <a:ext cx="61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500" b="1" dirty="0">
                  <a:solidFill>
                    <a:schemeClr val="accent1"/>
                  </a:solidFill>
                  <a:latin typeface="Calibri" panose="020F05020202040A0204" pitchFamily="34" charset="0"/>
                </a:rPr>
                <a:t>21</a:t>
              </a:r>
              <a:endParaRPr lang="fr-FR" alt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4518" y="2025"/>
              <a:ext cx="57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500" dirty="0">
                  <a:solidFill>
                    <a:schemeClr val="tx2"/>
                  </a:solidFill>
                  <a:latin typeface="Calibri" panose="020F05020202040A0204" pitchFamily="34" charset="0"/>
                </a:rPr>
                <a:t>MAR</a:t>
              </a:r>
              <a:endParaRPr lang="fr-FR" altLang="fr-FR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Content Placeholder 2"/>
          <p:cNvSpPr txBox="1">
            <a:spLocks/>
          </p:cNvSpPr>
          <p:nvPr/>
        </p:nvSpPr>
        <p:spPr>
          <a:xfrm>
            <a:off x="2010611" y="2838573"/>
            <a:ext cx="8865936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solidFill>
                  <a:schemeClr val="accent1"/>
                </a:solidFill>
              </a:rPr>
              <a:t>Q&amp;A session 3: Completeness check of the application for the first phase of the Joint Call </a:t>
            </a:r>
            <a:r>
              <a:rPr lang="en-GB" sz="1700" b="1" dirty="0" err="1">
                <a:solidFill>
                  <a:schemeClr val="accent1"/>
                </a:solidFill>
              </a:rPr>
              <a:t>HealthTech</a:t>
            </a:r>
            <a:endParaRPr lang="en-GB" sz="1700" b="1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en-GB" sz="1700" dirty="0"/>
              <a:t>Required attachments</a:t>
            </a:r>
          </a:p>
          <a:p>
            <a:pPr>
              <a:lnSpc>
                <a:spcPct val="50000"/>
              </a:lnSpc>
            </a:pPr>
            <a:r>
              <a:rPr lang="en-GB" sz="1700" dirty="0"/>
              <a:t>Q&amp;A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36634" y="4243018"/>
            <a:ext cx="2118731" cy="1934228"/>
          </a:xfrm>
          <a:prstGeom prst="rect">
            <a:avLst/>
          </a:prstGeom>
          <a:noFill/>
          <a:ln w="12700">
            <a:solidFill>
              <a:srgbClr val="049B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15</a:t>
            </a:fld>
            <a:endParaRPr lang="fr-BE" dirty="0"/>
          </a:p>
        </p:txBody>
      </p:sp>
      <p:grpSp>
        <p:nvGrpSpPr>
          <p:cNvPr id="8" name="Group 108">
            <a:extLst>
              <a:ext uri="{FF2B5EF4-FFF2-40B4-BE49-F238E27FC236}">
                <a16:creationId xmlns:a16="http://schemas.microsoft.com/office/drawing/2014/main" id="{142C3C53-80B2-42FB-9518-D2AA29900B3F}"/>
              </a:ext>
            </a:extLst>
          </p:cNvPr>
          <p:cNvGrpSpPr/>
          <p:nvPr/>
        </p:nvGrpSpPr>
        <p:grpSpPr>
          <a:xfrm>
            <a:off x="1858672" y="2961480"/>
            <a:ext cx="920558" cy="922643"/>
            <a:chOff x="4346790" y="2054326"/>
            <a:chExt cx="920558" cy="922643"/>
          </a:xfrm>
          <a:solidFill>
            <a:schemeClr val="tx1"/>
          </a:solidFill>
        </p:grpSpPr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B41A164D-865C-4F68-BF0D-4E21FFEC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022" y="2748654"/>
              <a:ext cx="814220" cy="195997"/>
            </a:xfrm>
            <a:custGeom>
              <a:avLst/>
              <a:gdLst>
                <a:gd name="T0" fmla="*/ 182 w 330"/>
                <a:gd name="T1" fmla="*/ 0 h 79"/>
                <a:gd name="T2" fmla="*/ 142 w 330"/>
                <a:gd name="T3" fmla="*/ 58 h 79"/>
                <a:gd name="T4" fmla="*/ 104 w 330"/>
                <a:gd name="T5" fmla="*/ 3 h 79"/>
                <a:gd name="T6" fmla="*/ 0 w 330"/>
                <a:gd name="T7" fmla="*/ 40 h 79"/>
                <a:gd name="T8" fmla="*/ 165 w 330"/>
                <a:gd name="T9" fmla="*/ 79 h 79"/>
                <a:gd name="T10" fmla="*/ 330 w 330"/>
                <a:gd name="T11" fmla="*/ 40 h 79"/>
                <a:gd name="T12" fmla="*/ 182 w 330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79">
                  <a:moveTo>
                    <a:pt x="182" y="0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43" y="9"/>
                    <a:pt x="0" y="23"/>
                    <a:pt x="0" y="40"/>
                  </a:cubicBezTo>
                  <a:cubicBezTo>
                    <a:pt x="0" y="61"/>
                    <a:pt x="74" y="79"/>
                    <a:pt x="165" y="79"/>
                  </a:cubicBezTo>
                  <a:cubicBezTo>
                    <a:pt x="256" y="79"/>
                    <a:pt x="330" y="61"/>
                    <a:pt x="330" y="40"/>
                  </a:cubicBezTo>
                  <a:cubicBezTo>
                    <a:pt x="330" y="19"/>
                    <a:pt x="265" y="2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6A13E24-895C-4198-8423-B8FC582FC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7082" y="2237812"/>
              <a:ext cx="216847" cy="215805"/>
            </a:xfrm>
            <a:custGeom>
              <a:avLst/>
              <a:gdLst>
                <a:gd name="T0" fmla="*/ 44 w 88"/>
                <a:gd name="T1" fmla="*/ 87 h 87"/>
                <a:gd name="T2" fmla="*/ 88 w 88"/>
                <a:gd name="T3" fmla="*/ 44 h 87"/>
                <a:gd name="T4" fmla="*/ 44 w 88"/>
                <a:gd name="T5" fmla="*/ 0 h 87"/>
                <a:gd name="T6" fmla="*/ 0 w 88"/>
                <a:gd name="T7" fmla="*/ 44 h 87"/>
                <a:gd name="T8" fmla="*/ 44 w 88"/>
                <a:gd name="T9" fmla="*/ 87 h 87"/>
                <a:gd name="T10" fmla="*/ 44 w 88"/>
                <a:gd name="T11" fmla="*/ 13 h 87"/>
                <a:gd name="T12" fmla="*/ 75 w 88"/>
                <a:gd name="T13" fmla="*/ 44 h 87"/>
                <a:gd name="T14" fmla="*/ 44 w 88"/>
                <a:gd name="T15" fmla="*/ 75 h 87"/>
                <a:gd name="T16" fmla="*/ 13 w 88"/>
                <a:gd name="T17" fmla="*/ 44 h 87"/>
                <a:gd name="T18" fmla="*/ 44 w 88"/>
                <a:gd name="T19" fmla="*/ 13 h 87"/>
                <a:gd name="T20" fmla="*/ 44 w 88"/>
                <a:gd name="T21" fmla="*/ 13 h 87"/>
                <a:gd name="T22" fmla="*/ 44 w 88"/>
                <a:gd name="T2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7">
                  <a:moveTo>
                    <a:pt x="44" y="87"/>
                  </a:moveTo>
                  <a:cubicBezTo>
                    <a:pt x="68" y="87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lose/>
                  <a:moveTo>
                    <a:pt x="44" y="13"/>
                  </a:moveTo>
                  <a:cubicBezTo>
                    <a:pt x="61" y="13"/>
                    <a:pt x="75" y="26"/>
                    <a:pt x="75" y="44"/>
                  </a:cubicBezTo>
                  <a:cubicBezTo>
                    <a:pt x="75" y="61"/>
                    <a:pt x="61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6"/>
                    <a:pt x="27" y="13"/>
                    <a:pt x="44" y="13"/>
                  </a:cubicBezTo>
                  <a:close/>
                  <a:moveTo>
                    <a:pt x="44" y="13"/>
                  </a:moveTo>
                  <a:cubicBezTo>
                    <a:pt x="44" y="13"/>
                    <a:pt x="44" y="13"/>
                    <a:pt x="44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7C5CA6DE-0B08-4F1E-8B92-6FBAC71A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234" y="2054326"/>
              <a:ext cx="646372" cy="843410"/>
            </a:xfrm>
            <a:custGeom>
              <a:avLst/>
              <a:gdLst>
                <a:gd name="T0" fmla="*/ 131 w 262"/>
                <a:gd name="T1" fmla="*/ 340 h 340"/>
                <a:gd name="T2" fmla="*/ 226 w 262"/>
                <a:gd name="T3" fmla="*/ 202 h 340"/>
                <a:gd name="T4" fmla="*/ 215 w 262"/>
                <a:gd name="T5" fmla="*/ 34 h 340"/>
                <a:gd name="T6" fmla="*/ 131 w 262"/>
                <a:gd name="T7" fmla="*/ 0 h 340"/>
                <a:gd name="T8" fmla="*/ 47 w 262"/>
                <a:gd name="T9" fmla="*/ 34 h 340"/>
                <a:gd name="T10" fmla="*/ 35 w 262"/>
                <a:gd name="T11" fmla="*/ 202 h 340"/>
                <a:gd name="T12" fmla="*/ 131 w 262"/>
                <a:gd name="T13" fmla="*/ 340 h 340"/>
                <a:gd name="T14" fmla="*/ 55 w 262"/>
                <a:gd name="T15" fmla="*/ 43 h 340"/>
                <a:gd name="T16" fmla="*/ 131 w 262"/>
                <a:gd name="T17" fmla="*/ 12 h 340"/>
                <a:gd name="T18" fmla="*/ 206 w 262"/>
                <a:gd name="T19" fmla="*/ 43 h 340"/>
                <a:gd name="T20" fmla="*/ 216 w 262"/>
                <a:gd name="T21" fmla="*/ 195 h 340"/>
                <a:gd name="T22" fmla="*/ 131 w 262"/>
                <a:gd name="T23" fmla="*/ 318 h 340"/>
                <a:gd name="T24" fmla="*/ 46 w 262"/>
                <a:gd name="T25" fmla="*/ 195 h 340"/>
                <a:gd name="T26" fmla="*/ 55 w 262"/>
                <a:gd name="T27" fmla="*/ 43 h 340"/>
                <a:gd name="T28" fmla="*/ 55 w 262"/>
                <a:gd name="T29" fmla="*/ 43 h 340"/>
                <a:gd name="T30" fmla="*/ 55 w 262"/>
                <a:gd name="T31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340">
                  <a:moveTo>
                    <a:pt x="131" y="340"/>
                  </a:moveTo>
                  <a:cubicBezTo>
                    <a:pt x="226" y="202"/>
                    <a:pt x="226" y="202"/>
                    <a:pt x="226" y="202"/>
                  </a:cubicBezTo>
                  <a:cubicBezTo>
                    <a:pt x="262" y="154"/>
                    <a:pt x="257" y="76"/>
                    <a:pt x="215" y="34"/>
                  </a:cubicBezTo>
                  <a:cubicBezTo>
                    <a:pt x="193" y="12"/>
                    <a:pt x="163" y="0"/>
                    <a:pt x="131" y="0"/>
                  </a:cubicBezTo>
                  <a:cubicBezTo>
                    <a:pt x="99" y="0"/>
                    <a:pt x="69" y="12"/>
                    <a:pt x="47" y="34"/>
                  </a:cubicBezTo>
                  <a:cubicBezTo>
                    <a:pt x="5" y="76"/>
                    <a:pt x="0" y="154"/>
                    <a:pt x="35" y="202"/>
                  </a:cubicBezTo>
                  <a:lnTo>
                    <a:pt x="131" y="340"/>
                  </a:lnTo>
                  <a:close/>
                  <a:moveTo>
                    <a:pt x="55" y="43"/>
                  </a:moveTo>
                  <a:cubicBezTo>
                    <a:pt x="76" y="23"/>
                    <a:pt x="102" y="12"/>
                    <a:pt x="131" y="12"/>
                  </a:cubicBezTo>
                  <a:cubicBezTo>
                    <a:pt x="159" y="12"/>
                    <a:pt x="186" y="23"/>
                    <a:pt x="206" y="43"/>
                  </a:cubicBezTo>
                  <a:cubicBezTo>
                    <a:pt x="244" y="81"/>
                    <a:pt x="249" y="152"/>
                    <a:pt x="216" y="195"/>
                  </a:cubicBezTo>
                  <a:cubicBezTo>
                    <a:pt x="131" y="318"/>
                    <a:pt x="131" y="318"/>
                    <a:pt x="131" y="318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13" y="152"/>
                    <a:pt x="18" y="81"/>
                    <a:pt x="55" y="43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C28A15B1-BB95-4E1B-ABDD-A60241835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790" y="2714250"/>
              <a:ext cx="920558" cy="262719"/>
            </a:xfrm>
            <a:custGeom>
              <a:avLst/>
              <a:gdLst>
                <a:gd name="T0" fmla="*/ 261 w 373"/>
                <a:gd name="T1" fmla="*/ 1 h 106"/>
                <a:gd name="T2" fmla="*/ 254 w 373"/>
                <a:gd name="T3" fmla="*/ 6 h 106"/>
                <a:gd name="T4" fmla="*/ 260 w 373"/>
                <a:gd name="T5" fmla="*/ 13 h 106"/>
                <a:gd name="T6" fmla="*/ 360 w 373"/>
                <a:gd name="T7" fmla="*/ 54 h 106"/>
                <a:gd name="T8" fmla="*/ 186 w 373"/>
                <a:gd name="T9" fmla="*/ 94 h 106"/>
                <a:gd name="T10" fmla="*/ 12 w 373"/>
                <a:gd name="T11" fmla="*/ 54 h 106"/>
                <a:gd name="T12" fmla="*/ 112 w 373"/>
                <a:gd name="T13" fmla="*/ 13 h 106"/>
                <a:gd name="T14" fmla="*/ 118 w 373"/>
                <a:gd name="T15" fmla="*/ 6 h 106"/>
                <a:gd name="T16" fmla="*/ 111 w 373"/>
                <a:gd name="T17" fmla="*/ 1 h 106"/>
                <a:gd name="T18" fmla="*/ 0 w 373"/>
                <a:gd name="T19" fmla="*/ 54 h 106"/>
                <a:gd name="T20" fmla="*/ 186 w 373"/>
                <a:gd name="T21" fmla="*/ 106 h 106"/>
                <a:gd name="T22" fmla="*/ 373 w 373"/>
                <a:gd name="T23" fmla="*/ 54 h 106"/>
                <a:gd name="T24" fmla="*/ 261 w 373"/>
                <a:gd name="T25" fmla="*/ 1 h 106"/>
                <a:gd name="T26" fmla="*/ 261 w 373"/>
                <a:gd name="T27" fmla="*/ 1 h 106"/>
                <a:gd name="T28" fmla="*/ 261 w 373"/>
                <a:gd name="T2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106">
                  <a:moveTo>
                    <a:pt x="261" y="1"/>
                  </a:moveTo>
                  <a:cubicBezTo>
                    <a:pt x="258" y="0"/>
                    <a:pt x="255" y="3"/>
                    <a:pt x="254" y="6"/>
                  </a:cubicBezTo>
                  <a:cubicBezTo>
                    <a:pt x="254" y="10"/>
                    <a:pt x="256" y="13"/>
                    <a:pt x="260" y="13"/>
                  </a:cubicBezTo>
                  <a:cubicBezTo>
                    <a:pt x="325" y="21"/>
                    <a:pt x="360" y="42"/>
                    <a:pt x="360" y="54"/>
                  </a:cubicBezTo>
                  <a:cubicBezTo>
                    <a:pt x="360" y="71"/>
                    <a:pt x="294" y="94"/>
                    <a:pt x="186" y="94"/>
                  </a:cubicBezTo>
                  <a:cubicBezTo>
                    <a:pt x="78" y="94"/>
                    <a:pt x="12" y="71"/>
                    <a:pt x="12" y="54"/>
                  </a:cubicBezTo>
                  <a:cubicBezTo>
                    <a:pt x="12" y="42"/>
                    <a:pt x="47" y="21"/>
                    <a:pt x="112" y="13"/>
                  </a:cubicBezTo>
                  <a:cubicBezTo>
                    <a:pt x="116" y="13"/>
                    <a:pt x="118" y="10"/>
                    <a:pt x="118" y="6"/>
                  </a:cubicBezTo>
                  <a:cubicBezTo>
                    <a:pt x="117" y="3"/>
                    <a:pt x="114" y="0"/>
                    <a:pt x="111" y="1"/>
                  </a:cubicBezTo>
                  <a:cubicBezTo>
                    <a:pt x="45" y="9"/>
                    <a:pt x="0" y="30"/>
                    <a:pt x="0" y="54"/>
                  </a:cubicBezTo>
                  <a:cubicBezTo>
                    <a:pt x="0" y="80"/>
                    <a:pt x="64" y="106"/>
                    <a:pt x="186" y="106"/>
                  </a:cubicBezTo>
                  <a:cubicBezTo>
                    <a:pt x="308" y="106"/>
                    <a:pt x="373" y="80"/>
                    <a:pt x="373" y="54"/>
                  </a:cubicBezTo>
                  <a:cubicBezTo>
                    <a:pt x="373" y="30"/>
                    <a:pt x="327" y="9"/>
                    <a:pt x="261" y="1"/>
                  </a:cubicBezTo>
                  <a:close/>
                  <a:moveTo>
                    <a:pt x="261" y="1"/>
                  </a:moveTo>
                  <a:cubicBezTo>
                    <a:pt x="261" y="1"/>
                    <a:pt x="261" y="1"/>
                    <a:pt x="26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56DE6CD8-677A-46B7-9391-4920436350A0}"/>
              </a:ext>
            </a:extLst>
          </p:cNvPr>
          <p:cNvSpPr txBox="1"/>
          <p:nvPr/>
        </p:nvSpPr>
        <p:spPr>
          <a:xfrm>
            <a:off x="1165695" y="4245932"/>
            <a:ext cx="274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Create your projects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dirty="0"/>
              <a:t>on the </a:t>
            </a:r>
            <a:r>
              <a:rPr lang="en-GB" dirty="0">
                <a:solidFill>
                  <a:srgbClr val="0099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research-industry-collaboration </a:t>
            </a:r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805854" y="1164264"/>
            <a:ext cx="3289609" cy="109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0" dirty="0">
                <a:solidFill>
                  <a:schemeClr val="accent1"/>
                </a:solidFill>
              </a:rPr>
              <a:t>Questions</a:t>
            </a:r>
            <a:r>
              <a:rPr lang="en-GB" sz="1800" b="0" dirty="0">
                <a:solidFill>
                  <a:srgbClr val="333333"/>
                </a:solidFill>
              </a:rPr>
              <a:t> on the joint call to be addressed to </a:t>
            </a:r>
            <a:r>
              <a:rPr lang="en-GB" sz="1800" b="0" dirty="0">
                <a:solidFill>
                  <a:schemeClr val="accent1"/>
                </a:solidFill>
              </a:rPr>
              <a:t>contact@research-industry-collaboration.lu</a:t>
            </a:r>
            <a:endParaRPr lang="fr-CH" sz="1800" b="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795326" y="2459055"/>
            <a:ext cx="3085222" cy="129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0" dirty="0">
                <a:solidFill>
                  <a:schemeClr val="accent1"/>
                </a:solidFill>
              </a:rPr>
              <a:t>Questions</a:t>
            </a:r>
            <a:r>
              <a:rPr lang="en-GB" sz="1800" b="0" dirty="0">
                <a:solidFill>
                  <a:srgbClr val="333333"/>
                </a:solidFill>
              </a:rPr>
              <a:t> related to research organisations: </a:t>
            </a:r>
            <a:r>
              <a:rPr lang="en-GB" sz="1800" b="0" dirty="0">
                <a:solidFill>
                  <a:schemeClr val="accent1"/>
                </a:solidFill>
              </a:rPr>
              <a:t>https://www.fnr.lu/funding-instruments/meco-fnr-luxinnovation/</a:t>
            </a:r>
            <a:endParaRPr lang="fr-CH" sz="1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8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5F874-5E6D-40C9-ABCA-4D4F7DBAB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52DA91D0-D98F-B35C-2686-D7F223D5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398" y="4301857"/>
            <a:ext cx="3081125" cy="790326"/>
          </a:xfrm>
          <a:prstGeom prst="rect">
            <a:avLst/>
          </a:prstGeom>
        </p:spPr>
      </p:pic>
      <p:pic>
        <p:nvPicPr>
          <p:cNvPr id="17" name="Picture 32" descr="GOUV_MECO_2013">
            <a:extLst>
              <a:ext uri="{FF2B5EF4-FFF2-40B4-BE49-F238E27FC236}">
                <a16:creationId xmlns:a16="http://schemas.microsoft.com/office/drawing/2014/main" id="{49DCAE5A-199C-71CE-AFFA-27AC91AF1A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98" y="2762743"/>
            <a:ext cx="2939553" cy="86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C0B8EE6-F41F-75C9-881E-2EDF9A65B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46" y="2841405"/>
            <a:ext cx="3263529" cy="711799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D73B378-F4D7-06EA-1730-671C768CCEA9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Involved Parties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609EF68A-8AAB-6CE4-580D-F98355D75F2D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Joint Call </a:t>
            </a:r>
            <a:r>
              <a:rPr lang="en-GB" sz="4400" dirty="0" err="1"/>
              <a:t>HealthTech</a:t>
            </a:r>
            <a:endParaRPr lang="fr-FR" sz="4400" noProof="1"/>
          </a:p>
        </p:txBody>
      </p:sp>
    </p:spTree>
    <p:extLst>
      <p:ext uri="{BB962C8B-B14F-4D97-AF65-F5344CB8AC3E}">
        <p14:creationId xmlns:p14="http://schemas.microsoft.com/office/powerpoint/2010/main" val="260869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5F874-5E6D-40C9-ABCA-4D4F7DBAB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6" name="Text Placeholder 14"/>
          <p:cNvSpPr txBox="1">
            <a:spLocks/>
          </p:cNvSpPr>
          <p:nvPr/>
        </p:nvSpPr>
        <p:spPr>
          <a:xfrm>
            <a:off x="556396" y="3673191"/>
            <a:ext cx="1994722" cy="209014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Co-funding 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capacity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Equity / capital increase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Bank loans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Free cash flow</a:t>
            </a:r>
          </a:p>
        </p:txBody>
      </p:sp>
      <p:sp>
        <p:nvSpPr>
          <p:cNvPr id="7" name="Text Placeholder 25"/>
          <p:cNvSpPr txBox="1">
            <a:spLocks/>
          </p:cNvSpPr>
          <p:nvPr/>
        </p:nvSpPr>
        <p:spPr>
          <a:xfrm>
            <a:off x="2783931" y="3750135"/>
            <a:ext cx="1994722" cy="2013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/>
              <a:t>Economic impact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/>
              <a:t>Substance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/>
              <a:t>Exploitation of assets resulting from the project activities</a:t>
            </a:r>
          </a:p>
        </p:txBody>
      </p:sp>
      <p:sp>
        <p:nvSpPr>
          <p:cNvPr id="8" name="Text Placeholder 26"/>
          <p:cNvSpPr txBox="1">
            <a:spLocks/>
          </p:cNvSpPr>
          <p:nvPr/>
        </p:nvSpPr>
        <p:spPr>
          <a:xfrm>
            <a:off x="5011466" y="2177397"/>
            <a:ext cx="1994722" cy="358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dirty="0"/>
              <a:t>Innovation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Competitive advantage on the market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New or improved product, process, service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New marketing method / New organisational method</a:t>
            </a: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9522449" y="2675995"/>
            <a:ext cx="2113155" cy="3087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dirty="0"/>
              <a:t>Call-specific criteria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Collaboration with public research organisation(s)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Digital health technologies at prototype stage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Experimental development projects</a:t>
            </a:r>
          </a:p>
        </p:txBody>
      </p:sp>
      <p:sp>
        <p:nvSpPr>
          <p:cNvPr id="10" name="Text Placeholder 27"/>
          <p:cNvSpPr txBox="1">
            <a:spLocks/>
          </p:cNvSpPr>
          <p:nvPr/>
        </p:nvSpPr>
        <p:spPr>
          <a:xfrm>
            <a:off x="7239001" y="3922490"/>
            <a:ext cx="1994722" cy="18408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dirty="0"/>
              <a:t>Generic criteria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Incentive effect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Undertaking </a:t>
            </a:r>
            <a:r>
              <a:rPr lang="en-GB" sz="1800" b="1" dirty="0"/>
              <a:t>not</a:t>
            </a:r>
            <a:r>
              <a:rPr lang="en-GB" sz="1800" dirty="0"/>
              <a:t> in difficulty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SME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746" y="2011680"/>
            <a:ext cx="8933613" cy="3909618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Main Eligibility Criteria for Companies</a:t>
            </a:r>
            <a:endParaRPr lang="fr-FR" sz="4400" noProof="1"/>
          </a:p>
        </p:txBody>
      </p:sp>
    </p:spTree>
    <p:extLst>
      <p:ext uri="{BB962C8B-B14F-4D97-AF65-F5344CB8AC3E}">
        <p14:creationId xmlns:p14="http://schemas.microsoft.com/office/powerpoint/2010/main" val="19667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4972" y="1132452"/>
            <a:ext cx="11880850" cy="593971"/>
          </a:xfrm>
        </p:spPr>
        <p:txBody>
          <a:bodyPr/>
          <a:lstStyle/>
          <a:p>
            <a:r>
              <a:rPr lang="en-GB" dirty="0"/>
              <a:t>How to assess the company’s co-funding capacity </a:t>
            </a:r>
            <a:br>
              <a:rPr lang="en-GB" dirty="0"/>
            </a:br>
            <a:r>
              <a:rPr lang="en-GB" dirty="0"/>
              <a:t>in relation to the project budget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29" name="Title 10"/>
          <p:cNvSpPr>
            <a:spLocks noGrp="1"/>
          </p:cNvSpPr>
          <p:nvPr>
            <p:ph type="title"/>
          </p:nvPr>
        </p:nvSpPr>
        <p:spPr>
          <a:xfrm>
            <a:off x="636492" y="136353"/>
            <a:ext cx="11880850" cy="1241856"/>
          </a:xfrm>
        </p:spPr>
        <p:txBody>
          <a:bodyPr anchor="ctr"/>
          <a:lstStyle/>
          <a:p>
            <a:r>
              <a:rPr lang="fr-FR" sz="4400" noProof="1"/>
              <a:t>Co-Funding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3521" y="2450647"/>
            <a:ext cx="656289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company must demonstrate its </a:t>
            </a:r>
            <a:r>
              <a:rPr lang="en-GB" b="1" dirty="0">
                <a:solidFill>
                  <a:schemeClr val="accent1"/>
                </a:solidFill>
              </a:rPr>
              <a:t>viability and financial soundness</a:t>
            </a:r>
            <a:r>
              <a:rPr lang="en-GB" dirty="0"/>
              <a:t> regarding its contribution to the project.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981111" y="3667216"/>
            <a:ext cx="654640" cy="734400"/>
            <a:chOff x="9204324" y="2482850"/>
            <a:chExt cx="690562" cy="774701"/>
          </a:xfrm>
        </p:grpSpPr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9404349" y="2538413"/>
              <a:ext cx="96837" cy="96838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9669461" y="2868613"/>
              <a:ext cx="50800" cy="50800"/>
            </a:xfrm>
            <a:custGeom>
              <a:avLst/>
              <a:gdLst>
                <a:gd name="T0" fmla="*/ 0 w 441"/>
                <a:gd name="T1" fmla="*/ 220 h 441"/>
                <a:gd name="T2" fmla="*/ 221 w 441"/>
                <a:gd name="T3" fmla="*/ 0 h 441"/>
                <a:gd name="T4" fmla="*/ 441 w 441"/>
                <a:gd name="T5" fmla="*/ 220 h 441"/>
                <a:gd name="T6" fmla="*/ 221 w 441"/>
                <a:gd name="T7" fmla="*/ 441 h 441"/>
                <a:gd name="T8" fmla="*/ 0 w 441"/>
                <a:gd name="T9" fmla="*/ 220 h 441"/>
                <a:gd name="T10" fmla="*/ 0 w 441"/>
                <a:gd name="T11" fmla="*/ 220 h 441"/>
                <a:gd name="T12" fmla="*/ 0 w 441"/>
                <a:gd name="T13" fmla="*/ 2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441">
                  <a:moveTo>
                    <a:pt x="0" y="220"/>
                  </a:moveTo>
                  <a:cubicBezTo>
                    <a:pt x="0" y="99"/>
                    <a:pt x="99" y="0"/>
                    <a:pt x="221" y="0"/>
                  </a:cubicBezTo>
                  <a:cubicBezTo>
                    <a:pt x="342" y="0"/>
                    <a:pt x="441" y="99"/>
                    <a:pt x="441" y="220"/>
                  </a:cubicBezTo>
                  <a:cubicBezTo>
                    <a:pt x="441" y="342"/>
                    <a:pt x="342" y="441"/>
                    <a:pt x="221" y="441"/>
                  </a:cubicBezTo>
                  <a:cubicBezTo>
                    <a:pt x="99" y="441"/>
                    <a:pt x="0" y="342"/>
                    <a:pt x="0" y="220"/>
                  </a:cubicBezTo>
                  <a:close/>
                  <a:moveTo>
                    <a:pt x="0" y="220"/>
                  </a:moveTo>
                  <a:cubicBezTo>
                    <a:pt x="0" y="220"/>
                    <a:pt x="0" y="220"/>
                    <a:pt x="0" y="2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9367836" y="2482850"/>
              <a:ext cx="209550" cy="209550"/>
            </a:xfrm>
            <a:custGeom>
              <a:avLst/>
              <a:gdLst>
                <a:gd name="T0" fmla="*/ 0 w 1827"/>
                <a:gd name="T1" fmla="*/ 913 h 1826"/>
                <a:gd name="T2" fmla="*/ 913 w 1827"/>
                <a:gd name="T3" fmla="*/ 1826 h 1826"/>
                <a:gd name="T4" fmla="*/ 1827 w 1827"/>
                <a:gd name="T5" fmla="*/ 913 h 1826"/>
                <a:gd name="T6" fmla="*/ 913 w 1827"/>
                <a:gd name="T7" fmla="*/ 0 h 1826"/>
                <a:gd name="T8" fmla="*/ 0 w 1827"/>
                <a:gd name="T9" fmla="*/ 913 h 1826"/>
                <a:gd name="T10" fmla="*/ 913 w 1827"/>
                <a:gd name="T11" fmla="*/ 376 h 1826"/>
                <a:gd name="T12" fmla="*/ 1451 w 1827"/>
                <a:gd name="T13" fmla="*/ 913 h 1826"/>
                <a:gd name="T14" fmla="*/ 913 w 1827"/>
                <a:gd name="T15" fmla="*/ 1451 h 1826"/>
                <a:gd name="T16" fmla="*/ 376 w 1827"/>
                <a:gd name="T17" fmla="*/ 913 h 1826"/>
                <a:gd name="T18" fmla="*/ 913 w 1827"/>
                <a:gd name="T19" fmla="*/ 37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7" h="1826">
                  <a:moveTo>
                    <a:pt x="0" y="913"/>
                  </a:moveTo>
                  <a:cubicBezTo>
                    <a:pt x="0" y="1416"/>
                    <a:pt x="409" y="1826"/>
                    <a:pt x="913" y="1826"/>
                  </a:cubicBezTo>
                  <a:cubicBezTo>
                    <a:pt x="1417" y="1826"/>
                    <a:pt x="1827" y="1416"/>
                    <a:pt x="1827" y="913"/>
                  </a:cubicBezTo>
                  <a:cubicBezTo>
                    <a:pt x="1827" y="410"/>
                    <a:pt x="1417" y="0"/>
                    <a:pt x="913" y="0"/>
                  </a:cubicBezTo>
                  <a:cubicBezTo>
                    <a:pt x="409" y="0"/>
                    <a:pt x="0" y="410"/>
                    <a:pt x="0" y="913"/>
                  </a:cubicBezTo>
                  <a:close/>
                  <a:moveTo>
                    <a:pt x="913" y="376"/>
                  </a:moveTo>
                  <a:cubicBezTo>
                    <a:pt x="1209" y="376"/>
                    <a:pt x="1451" y="617"/>
                    <a:pt x="1451" y="913"/>
                  </a:cubicBezTo>
                  <a:cubicBezTo>
                    <a:pt x="1451" y="1210"/>
                    <a:pt x="1209" y="1451"/>
                    <a:pt x="913" y="1451"/>
                  </a:cubicBezTo>
                  <a:cubicBezTo>
                    <a:pt x="617" y="1451"/>
                    <a:pt x="376" y="1210"/>
                    <a:pt x="376" y="913"/>
                  </a:cubicBezTo>
                  <a:cubicBezTo>
                    <a:pt x="376" y="617"/>
                    <a:pt x="617" y="376"/>
                    <a:pt x="913" y="3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9204324" y="2674938"/>
              <a:ext cx="690562" cy="582613"/>
            </a:xfrm>
            <a:custGeom>
              <a:avLst/>
              <a:gdLst>
                <a:gd name="T0" fmla="*/ 5327 w 6031"/>
                <a:gd name="T1" fmla="*/ 1619 h 5093"/>
                <a:gd name="T2" fmla="*/ 5083 w 6031"/>
                <a:gd name="T3" fmla="*/ 1192 h 5093"/>
                <a:gd name="T4" fmla="*/ 5259 w 6031"/>
                <a:gd name="T5" fmla="*/ 26 h 5093"/>
                <a:gd name="T6" fmla="*/ 4227 w 6031"/>
                <a:gd name="T7" fmla="*/ 93 h 5093"/>
                <a:gd name="T8" fmla="*/ 3693 w 6031"/>
                <a:gd name="T9" fmla="*/ 408 h 5093"/>
                <a:gd name="T10" fmla="*/ 3015 w 6031"/>
                <a:gd name="T11" fmla="*/ 386 h 5093"/>
                <a:gd name="T12" fmla="*/ 574 w 6031"/>
                <a:gd name="T13" fmla="*/ 1727 h 5093"/>
                <a:gd name="T14" fmla="*/ 523 w 6031"/>
                <a:gd name="T15" fmla="*/ 1772 h 5093"/>
                <a:gd name="T16" fmla="*/ 414 w 6031"/>
                <a:gd name="T17" fmla="*/ 1699 h 5093"/>
                <a:gd name="T18" fmla="*/ 406 w 6031"/>
                <a:gd name="T19" fmla="*/ 1689 h 5093"/>
                <a:gd name="T20" fmla="*/ 342 w 6031"/>
                <a:gd name="T21" fmla="*/ 1579 h 5093"/>
                <a:gd name="T22" fmla="*/ 306 w 6031"/>
                <a:gd name="T23" fmla="*/ 1452 h 5093"/>
                <a:gd name="T24" fmla="*/ 306 w 6031"/>
                <a:gd name="T25" fmla="*/ 1447 h 5093"/>
                <a:gd name="T26" fmla="*/ 305 w 6031"/>
                <a:gd name="T27" fmla="*/ 1308 h 5093"/>
                <a:gd name="T28" fmla="*/ 306 w 6031"/>
                <a:gd name="T29" fmla="*/ 1299 h 5093"/>
                <a:gd name="T30" fmla="*/ 341 w 6031"/>
                <a:gd name="T31" fmla="*/ 1171 h 5093"/>
                <a:gd name="T32" fmla="*/ 349 w 6031"/>
                <a:gd name="T33" fmla="*/ 1153 h 5093"/>
                <a:gd name="T34" fmla="*/ 177 w 6031"/>
                <a:gd name="T35" fmla="*/ 1010 h 5093"/>
                <a:gd name="T36" fmla="*/ 77 w 6031"/>
                <a:gd name="T37" fmla="*/ 1042 h 5093"/>
                <a:gd name="T38" fmla="*/ 57 w 6031"/>
                <a:gd name="T39" fmla="*/ 1652 h 5093"/>
                <a:gd name="T40" fmla="*/ 365 w 6031"/>
                <a:gd name="T41" fmla="*/ 2049 h 5093"/>
                <a:gd name="T42" fmla="*/ 361 w 6031"/>
                <a:gd name="T43" fmla="*/ 2599 h 5093"/>
                <a:gd name="T44" fmla="*/ 840 w 6031"/>
                <a:gd name="T45" fmla="*/ 3869 h 5093"/>
                <a:gd name="T46" fmla="*/ 715 w 6031"/>
                <a:gd name="T47" fmla="*/ 5093 h 5093"/>
                <a:gd name="T48" fmla="*/ 2342 w 6031"/>
                <a:gd name="T49" fmla="*/ 4811 h 5093"/>
                <a:gd name="T50" fmla="*/ 3015 w 6031"/>
                <a:gd name="T51" fmla="*/ 4812 h 5093"/>
                <a:gd name="T52" fmla="*/ 3132 w 6031"/>
                <a:gd name="T53" fmla="*/ 4810 h 5093"/>
                <a:gd name="T54" fmla="*/ 3225 w 6031"/>
                <a:gd name="T55" fmla="*/ 4857 h 5093"/>
                <a:gd name="T56" fmla="*/ 4829 w 6031"/>
                <a:gd name="T57" fmla="*/ 5093 h 5093"/>
                <a:gd name="T58" fmla="*/ 4769 w 6031"/>
                <a:gd name="T59" fmla="*/ 4232 h 5093"/>
                <a:gd name="T60" fmla="*/ 5394 w 6031"/>
                <a:gd name="T61" fmla="*/ 3526 h 5093"/>
                <a:gd name="T62" fmla="*/ 6031 w 6031"/>
                <a:gd name="T63" fmla="*/ 1851 h 5093"/>
                <a:gd name="T64" fmla="*/ 5327 w 6031"/>
                <a:gd name="T65" fmla="*/ 1620 h 5093"/>
                <a:gd name="T66" fmla="*/ 5725 w 6031"/>
                <a:gd name="T67" fmla="*/ 3031 h 5093"/>
                <a:gd name="T68" fmla="*/ 5135 w 6031"/>
                <a:gd name="T69" fmla="*/ 3281 h 5093"/>
                <a:gd name="T70" fmla="*/ 4469 w 6031"/>
                <a:gd name="T71" fmla="*/ 4074 h 5093"/>
                <a:gd name="T72" fmla="*/ 4462 w 6031"/>
                <a:gd name="T73" fmla="*/ 4661 h 5093"/>
                <a:gd name="T74" fmla="*/ 4353 w 6031"/>
                <a:gd name="T75" fmla="*/ 4787 h 5093"/>
                <a:gd name="T76" fmla="*/ 3516 w 6031"/>
                <a:gd name="T77" fmla="*/ 4739 h 5093"/>
                <a:gd name="T78" fmla="*/ 3253 w 6031"/>
                <a:gd name="T79" fmla="*/ 4496 h 5093"/>
                <a:gd name="T80" fmla="*/ 2348 w 6031"/>
                <a:gd name="T81" fmla="*/ 4428 h 5093"/>
                <a:gd name="T82" fmla="*/ 2024 w 6031"/>
                <a:gd name="T83" fmla="*/ 4737 h 5093"/>
                <a:gd name="T84" fmla="*/ 1191 w 6031"/>
                <a:gd name="T85" fmla="*/ 4787 h 5093"/>
                <a:gd name="T86" fmla="*/ 1081 w 6031"/>
                <a:gd name="T87" fmla="*/ 4661 h 5093"/>
                <a:gd name="T88" fmla="*/ 1145 w 6031"/>
                <a:gd name="T89" fmla="*/ 3752 h 5093"/>
                <a:gd name="T90" fmla="*/ 3015 w 6031"/>
                <a:gd name="T91" fmla="*/ 693 h 5093"/>
                <a:gd name="T92" fmla="*/ 3776 w 6031"/>
                <a:gd name="T93" fmla="*/ 795 h 5093"/>
                <a:gd name="T94" fmla="*/ 4320 w 6031"/>
                <a:gd name="T95" fmla="*/ 385 h 5093"/>
                <a:gd name="T96" fmla="*/ 4973 w 6031"/>
                <a:gd name="T97" fmla="*/ 351 h 5093"/>
                <a:gd name="T98" fmla="*/ 4990 w 6031"/>
                <a:gd name="T99" fmla="*/ 449 h 5093"/>
                <a:gd name="T100" fmla="*/ 4783 w 6031"/>
                <a:gd name="T101" fmla="*/ 1395 h 5093"/>
                <a:gd name="T102" fmla="*/ 5135 w 6031"/>
                <a:gd name="T103" fmla="*/ 1918 h 5093"/>
                <a:gd name="T104" fmla="*/ 5725 w 6031"/>
                <a:gd name="T105" fmla="*/ 2167 h 5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31" h="5093">
                  <a:moveTo>
                    <a:pt x="5327" y="1620"/>
                  </a:moveTo>
                  <a:cubicBezTo>
                    <a:pt x="5327" y="1620"/>
                    <a:pt x="5327" y="1620"/>
                    <a:pt x="5327" y="1619"/>
                  </a:cubicBezTo>
                  <a:cubicBezTo>
                    <a:pt x="5266" y="1509"/>
                    <a:pt x="5191" y="1400"/>
                    <a:pt x="5104" y="1294"/>
                  </a:cubicBezTo>
                  <a:cubicBezTo>
                    <a:pt x="5080" y="1266"/>
                    <a:pt x="5073" y="1227"/>
                    <a:pt x="5083" y="1192"/>
                  </a:cubicBezTo>
                  <a:cubicBezTo>
                    <a:pt x="5430" y="55"/>
                    <a:pt x="5430" y="55"/>
                    <a:pt x="5430" y="55"/>
                  </a:cubicBezTo>
                  <a:cubicBezTo>
                    <a:pt x="5259" y="26"/>
                    <a:pt x="5259" y="26"/>
                    <a:pt x="5259" y="26"/>
                  </a:cubicBezTo>
                  <a:cubicBezTo>
                    <a:pt x="5257" y="26"/>
                    <a:pt x="5103" y="0"/>
                    <a:pt x="4884" y="0"/>
                  </a:cubicBezTo>
                  <a:cubicBezTo>
                    <a:pt x="4642" y="0"/>
                    <a:pt x="4421" y="31"/>
                    <a:pt x="4227" y="93"/>
                  </a:cubicBezTo>
                  <a:cubicBezTo>
                    <a:pt x="4010" y="162"/>
                    <a:pt x="3830" y="268"/>
                    <a:pt x="3693" y="408"/>
                  </a:cubicBezTo>
                  <a:cubicBezTo>
                    <a:pt x="3693" y="408"/>
                    <a:pt x="3693" y="408"/>
                    <a:pt x="3693" y="408"/>
                  </a:cubicBezTo>
                  <a:cubicBezTo>
                    <a:pt x="3666" y="435"/>
                    <a:pt x="3629" y="447"/>
                    <a:pt x="3593" y="439"/>
                  </a:cubicBezTo>
                  <a:cubicBezTo>
                    <a:pt x="3401" y="404"/>
                    <a:pt x="3206" y="386"/>
                    <a:pt x="3015" y="386"/>
                  </a:cubicBezTo>
                  <a:cubicBezTo>
                    <a:pt x="2311" y="386"/>
                    <a:pt x="1649" y="613"/>
                    <a:pt x="1149" y="1025"/>
                  </a:cubicBezTo>
                  <a:cubicBezTo>
                    <a:pt x="903" y="1228"/>
                    <a:pt x="709" y="1464"/>
                    <a:pt x="574" y="1727"/>
                  </a:cubicBezTo>
                  <a:cubicBezTo>
                    <a:pt x="568" y="1739"/>
                    <a:pt x="568" y="1739"/>
                    <a:pt x="568" y="1739"/>
                  </a:cubicBezTo>
                  <a:cubicBezTo>
                    <a:pt x="560" y="1757"/>
                    <a:pt x="543" y="1769"/>
                    <a:pt x="523" y="1772"/>
                  </a:cubicBezTo>
                  <a:cubicBezTo>
                    <a:pt x="504" y="1777"/>
                    <a:pt x="483" y="1770"/>
                    <a:pt x="468" y="1756"/>
                  </a:cubicBezTo>
                  <a:cubicBezTo>
                    <a:pt x="449" y="1738"/>
                    <a:pt x="432" y="1719"/>
                    <a:pt x="414" y="1699"/>
                  </a:cubicBezTo>
                  <a:cubicBezTo>
                    <a:pt x="412" y="1697"/>
                    <a:pt x="410" y="1694"/>
                    <a:pt x="409" y="1693"/>
                  </a:cubicBezTo>
                  <a:cubicBezTo>
                    <a:pt x="408" y="1692"/>
                    <a:pt x="407" y="1690"/>
                    <a:pt x="406" y="1689"/>
                  </a:cubicBezTo>
                  <a:cubicBezTo>
                    <a:pt x="383" y="1655"/>
                    <a:pt x="362" y="1620"/>
                    <a:pt x="344" y="1584"/>
                  </a:cubicBezTo>
                  <a:cubicBezTo>
                    <a:pt x="343" y="1582"/>
                    <a:pt x="342" y="1580"/>
                    <a:pt x="342" y="1579"/>
                  </a:cubicBezTo>
                  <a:cubicBezTo>
                    <a:pt x="339" y="1570"/>
                    <a:pt x="339" y="1570"/>
                    <a:pt x="339" y="1570"/>
                  </a:cubicBezTo>
                  <a:cubicBezTo>
                    <a:pt x="324" y="1528"/>
                    <a:pt x="313" y="1489"/>
                    <a:pt x="306" y="1452"/>
                  </a:cubicBezTo>
                  <a:cubicBezTo>
                    <a:pt x="306" y="1450"/>
                    <a:pt x="306" y="1449"/>
                    <a:pt x="306" y="1447"/>
                  </a:cubicBezTo>
                  <a:cubicBezTo>
                    <a:pt x="306" y="1447"/>
                    <a:pt x="306" y="1447"/>
                    <a:pt x="306" y="1447"/>
                  </a:cubicBezTo>
                  <a:cubicBezTo>
                    <a:pt x="305" y="1445"/>
                    <a:pt x="305" y="1442"/>
                    <a:pt x="305" y="1438"/>
                  </a:cubicBezTo>
                  <a:cubicBezTo>
                    <a:pt x="302" y="1395"/>
                    <a:pt x="302" y="1352"/>
                    <a:pt x="305" y="1308"/>
                  </a:cubicBezTo>
                  <a:cubicBezTo>
                    <a:pt x="305" y="1305"/>
                    <a:pt x="306" y="1302"/>
                    <a:pt x="306" y="1299"/>
                  </a:cubicBezTo>
                  <a:cubicBezTo>
                    <a:pt x="306" y="1299"/>
                    <a:pt x="306" y="1299"/>
                    <a:pt x="306" y="1299"/>
                  </a:cubicBezTo>
                  <a:cubicBezTo>
                    <a:pt x="307" y="1298"/>
                    <a:pt x="307" y="1296"/>
                    <a:pt x="308" y="1294"/>
                  </a:cubicBezTo>
                  <a:cubicBezTo>
                    <a:pt x="315" y="1254"/>
                    <a:pt x="326" y="1212"/>
                    <a:pt x="341" y="1171"/>
                  </a:cubicBezTo>
                  <a:cubicBezTo>
                    <a:pt x="343" y="1165"/>
                    <a:pt x="345" y="1160"/>
                    <a:pt x="348" y="1155"/>
                  </a:cubicBezTo>
                  <a:cubicBezTo>
                    <a:pt x="348" y="1154"/>
                    <a:pt x="349" y="1154"/>
                    <a:pt x="349" y="1153"/>
                  </a:cubicBezTo>
                  <a:cubicBezTo>
                    <a:pt x="359" y="1136"/>
                    <a:pt x="353" y="1114"/>
                    <a:pt x="336" y="1104"/>
                  </a:cubicBezTo>
                  <a:cubicBezTo>
                    <a:pt x="177" y="1010"/>
                    <a:pt x="177" y="1010"/>
                    <a:pt x="177" y="1010"/>
                  </a:cubicBezTo>
                  <a:cubicBezTo>
                    <a:pt x="158" y="1000"/>
                    <a:pt x="138" y="998"/>
                    <a:pt x="119" y="1004"/>
                  </a:cubicBezTo>
                  <a:cubicBezTo>
                    <a:pt x="100" y="1010"/>
                    <a:pt x="85" y="1024"/>
                    <a:pt x="77" y="1042"/>
                  </a:cubicBezTo>
                  <a:cubicBezTo>
                    <a:pt x="44" y="1121"/>
                    <a:pt x="22" y="1210"/>
                    <a:pt x="13" y="1305"/>
                  </a:cubicBezTo>
                  <a:cubicBezTo>
                    <a:pt x="0" y="1427"/>
                    <a:pt x="16" y="1551"/>
                    <a:pt x="57" y="1652"/>
                  </a:cubicBezTo>
                  <a:cubicBezTo>
                    <a:pt x="110" y="1782"/>
                    <a:pt x="175" y="1883"/>
                    <a:pt x="257" y="1961"/>
                  </a:cubicBezTo>
                  <a:cubicBezTo>
                    <a:pt x="289" y="1992"/>
                    <a:pt x="325" y="2021"/>
                    <a:pt x="365" y="2049"/>
                  </a:cubicBezTo>
                  <a:cubicBezTo>
                    <a:pt x="404" y="2075"/>
                    <a:pt x="422" y="2122"/>
                    <a:pt x="412" y="2166"/>
                  </a:cubicBezTo>
                  <a:cubicBezTo>
                    <a:pt x="378" y="2309"/>
                    <a:pt x="361" y="2455"/>
                    <a:pt x="361" y="2599"/>
                  </a:cubicBezTo>
                  <a:cubicBezTo>
                    <a:pt x="361" y="2850"/>
                    <a:pt x="411" y="3097"/>
                    <a:pt x="511" y="3333"/>
                  </a:cubicBezTo>
                  <a:cubicBezTo>
                    <a:pt x="590" y="3524"/>
                    <a:pt x="701" y="3705"/>
                    <a:pt x="840" y="3869"/>
                  </a:cubicBezTo>
                  <a:cubicBezTo>
                    <a:pt x="861" y="3893"/>
                    <a:pt x="870" y="3924"/>
                    <a:pt x="865" y="3955"/>
                  </a:cubicBezTo>
                  <a:cubicBezTo>
                    <a:pt x="715" y="5093"/>
                    <a:pt x="715" y="5093"/>
                    <a:pt x="715" y="5093"/>
                  </a:cubicBezTo>
                  <a:cubicBezTo>
                    <a:pt x="2157" y="5093"/>
                    <a:pt x="2157" y="5093"/>
                    <a:pt x="2157" y="5093"/>
                  </a:cubicBezTo>
                  <a:cubicBezTo>
                    <a:pt x="2342" y="4811"/>
                    <a:pt x="2342" y="4811"/>
                    <a:pt x="2342" y="4811"/>
                  </a:cubicBezTo>
                  <a:cubicBezTo>
                    <a:pt x="2366" y="4774"/>
                    <a:pt x="2410" y="4755"/>
                    <a:pt x="2454" y="4763"/>
                  </a:cubicBezTo>
                  <a:cubicBezTo>
                    <a:pt x="2633" y="4795"/>
                    <a:pt x="2822" y="4812"/>
                    <a:pt x="3015" y="4812"/>
                  </a:cubicBezTo>
                  <a:cubicBezTo>
                    <a:pt x="3053" y="4812"/>
                    <a:pt x="3092" y="4812"/>
                    <a:pt x="3130" y="4810"/>
                  </a:cubicBezTo>
                  <a:cubicBezTo>
                    <a:pt x="3130" y="4810"/>
                    <a:pt x="3131" y="4810"/>
                    <a:pt x="3132" y="4810"/>
                  </a:cubicBezTo>
                  <a:cubicBezTo>
                    <a:pt x="3134" y="4810"/>
                    <a:pt x="3134" y="4810"/>
                    <a:pt x="3134" y="4810"/>
                  </a:cubicBezTo>
                  <a:cubicBezTo>
                    <a:pt x="3170" y="4810"/>
                    <a:pt x="3204" y="4828"/>
                    <a:pt x="3225" y="4857"/>
                  </a:cubicBezTo>
                  <a:cubicBezTo>
                    <a:pt x="3390" y="5093"/>
                    <a:pt x="3390" y="5093"/>
                    <a:pt x="3390" y="5093"/>
                  </a:cubicBezTo>
                  <a:cubicBezTo>
                    <a:pt x="4829" y="5093"/>
                    <a:pt x="4829" y="5093"/>
                    <a:pt x="4829" y="5093"/>
                  </a:cubicBezTo>
                  <a:cubicBezTo>
                    <a:pt x="4728" y="4332"/>
                    <a:pt x="4728" y="4332"/>
                    <a:pt x="4728" y="4332"/>
                  </a:cubicBezTo>
                  <a:cubicBezTo>
                    <a:pt x="4723" y="4294"/>
                    <a:pt x="4739" y="4255"/>
                    <a:pt x="4769" y="4232"/>
                  </a:cubicBezTo>
                  <a:cubicBezTo>
                    <a:pt x="5000" y="4047"/>
                    <a:pt x="5187" y="3827"/>
                    <a:pt x="5327" y="3580"/>
                  </a:cubicBezTo>
                  <a:cubicBezTo>
                    <a:pt x="5341" y="3553"/>
                    <a:pt x="5365" y="3534"/>
                    <a:pt x="5394" y="3526"/>
                  </a:cubicBezTo>
                  <a:cubicBezTo>
                    <a:pt x="6031" y="3347"/>
                    <a:pt x="6031" y="3347"/>
                    <a:pt x="6031" y="3347"/>
                  </a:cubicBezTo>
                  <a:cubicBezTo>
                    <a:pt x="6031" y="1851"/>
                    <a:pt x="6031" y="1851"/>
                    <a:pt x="6031" y="1851"/>
                  </a:cubicBezTo>
                  <a:cubicBezTo>
                    <a:pt x="5394" y="1671"/>
                    <a:pt x="5394" y="1671"/>
                    <a:pt x="5394" y="1671"/>
                  </a:cubicBezTo>
                  <a:cubicBezTo>
                    <a:pt x="5365" y="1664"/>
                    <a:pt x="5342" y="1646"/>
                    <a:pt x="5327" y="1620"/>
                  </a:cubicBezTo>
                  <a:close/>
                  <a:moveTo>
                    <a:pt x="5725" y="2167"/>
                  </a:moveTo>
                  <a:cubicBezTo>
                    <a:pt x="5725" y="3031"/>
                    <a:pt x="5725" y="3031"/>
                    <a:pt x="5725" y="3031"/>
                  </a:cubicBezTo>
                  <a:cubicBezTo>
                    <a:pt x="5725" y="3081"/>
                    <a:pt x="5691" y="3125"/>
                    <a:pt x="5643" y="3138"/>
                  </a:cubicBezTo>
                  <a:cubicBezTo>
                    <a:pt x="5135" y="3281"/>
                    <a:pt x="5135" y="3281"/>
                    <a:pt x="5135" y="3281"/>
                  </a:cubicBezTo>
                  <a:cubicBezTo>
                    <a:pt x="5105" y="3343"/>
                    <a:pt x="5105" y="3343"/>
                    <a:pt x="5105" y="3343"/>
                  </a:cubicBezTo>
                  <a:cubicBezTo>
                    <a:pt x="4967" y="3627"/>
                    <a:pt x="4747" y="3880"/>
                    <a:pt x="4469" y="4074"/>
                  </a:cubicBezTo>
                  <a:cubicBezTo>
                    <a:pt x="4392" y="4127"/>
                    <a:pt x="4392" y="4127"/>
                    <a:pt x="4392" y="4127"/>
                  </a:cubicBezTo>
                  <a:cubicBezTo>
                    <a:pt x="4462" y="4661"/>
                    <a:pt x="4462" y="4661"/>
                    <a:pt x="4462" y="4661"/>
                  </a:cubicBezTo>
                  <a:cubicBezTo>
                    <a:pt x="4467" y="4693"/>
                    <a:pt x="4457" y="4725"/>
                    <a:pt x="4436" y="4748"/>
                  </a:cubicBezTo>
                  <a:cubicBezTo>
                    <a:pt x="4416" y="4773"/>
                    <a:pt x="4385" y="4787"/>
                    <a:pt x="4353" y="4787"/>
                  </a:cubicBezTo>
                  <a:cubicBezTo>
                    <a:pt x="3607" y="4787"/>
                    <a:pt x="3607" y="4787"/>
                    <a:pt x="3607" y="4787"/>
                  </a:cubicBezTo>
                  <a:cubicBezTo>
                    <a:pt x="3571" y="4787"/>
                    <a:pt x="3537" y="4769"/>
                    <a:pt x="3516" y="4739"/>
                  </a:cubicBezTo>
                  <a:cubicBezTo>
                    <a:pt x="3340" y="4489"/>
                    <a:pt x="3340" y="4489"/>
                    <a:pt x="3340" y="4489"/>
                  </a:cubicBezTo>
                  <a:cubicBezTo>
                    <a:pt x="3253" y="4496"/>
                    <a:pt x="3253" y="4496"/>
                    <a:pt x="3253" y="4496"/>
                  </a:cubicBezTo>
                  <a:cubicBezTo>
                    <a:pt x="3179" y="4503"/>
                    <a:pt x="3099" y="4506"/>
                    <a:pt x="3015" y="4506"/>
                  </a:cubicBezTo>
                  <a:cubicBezTo>
                    <a:pt x="2789" y="4506"/>
                    <a:pt x="2565" y="4480"/>
                    <a:pt x="2348" y="4428"/>
                  </a:cubicBezTo>
                  <a:cubicBezTo>
                    <a:pt x="2244" y="4403"/>
                    <a:pt x="2244" y="4403"/>
                    <a:pt x="2244" y="4403"/>
                  </a:cubicBezTo>
                  <a:cubicBezTo>
                    <a:pt x="2024" y="4737"/>
                    <a:pt x="2024" y="4737"/>
                    <a:pt x="2024" y="4737"/>
                  </a:cubicBezTo>
                  <a:cubicBezTo>
                    <a:pt x="2004" y="4768"/>
                    <a:pt x="1969" y="4787"/>
                    <a:pt x="1932" y="4787"/>
                  </a:cubicBezTo>
                  <a:cubicBezTo>
                    <a:pt x="1191" y="4787"/>
                    <a:pt x="1191" y="4787"/>
                    <a:pt x="1191" y="4787"/>
                  </a:cubicBezTo>
                  <a:cubicBezTo>
                    <a:pt x="1159" y="4787"/>
                    <a:pt x="1128" y="4773"/>
                    <a:pt x="1108" y="4748"/>
                  </a:cubicBezTo>
                  <a:cubicBezTo>
                    <a:pt x="1086" y="4725"/>
                    <a:pt x="1076" y="4693"/>
                    <a:pt x="1081" y="4661"/>
                  </a:cubicBezTo>
                  <a:cubicBezTo>
                    <a:pt x="1194" y="3804"/>
                    <a:pt x="1194" y="3804"/>
                    <a:pt x="1194" y="3804"/>
                  </a:cubicBezTo>
                  <a:cubicBezTo>
                    <a:pt x="1145" y="3752"/>
                    <a:pt x="1145" y="3752"/>
                    <a:pt x="1145" y="3752"/>
                  </a:cubicBezTo>
                  <a:cubicBezTo>
                    <a:pt x="833" y="3417"/>
                    <a:pt x="668" y="3018"/>
                    <a:pt x="668" y="2599"/>
                  </a:cubicBezTo>
                  <a:cubicBezTo>
                    <a:pt x="668" y="1548"/>
                    <a:pt x="1721" y="693"/>
                    <a:pt x="3015" y="693"/>
                  </a:cubicBezTo>
                  <a:cubicBezTo>
                    <a:pt x="3241" y="693"/>
                    <a:pt x="3464" y="719"/>
                    <a:pt x="3676" y="771"/>
                  </a:cubicBezTo>
                  <a:cubicBezTo>
                    <a:pt x="3776" y="795"/>
                    <a:pt x="3776" y="795"/>
                    <a:pt x="3776" y="795"/>
                  </a:cubicBezTo>
                  <a:cubicBezTo>
                    <a:pt x="3836" y="712"/>
                    <a:pt x="3836" y="712"/>
                    <a:pt x="3836" y="712"/>
                  </a:cubicBezTo>
                  <a:cubicBezTo>
                    <a:pt x="3944" y="563"/>
                    <a:pt x="4107" y="453"/>
                    <a:pt x="4320" y="385"/>
                  </a:cubicBezTo>
                  <a:cubicBezTo>
                    <a:pt x="4483" y="333"/>
                    <a:pt x="4678" y="306"/>
                    <a:pt x="4884" y="306"/>
                  </a:cubicBezTo>
                  <a:cubicBezTo>
                    <a:pt x="4920" y="306"/>
                    <a:pt x="4953" y="323"/>
                    <a:pt x="4973" y="351"/>
                  </a:cubicBezTo>
                  <a:cubicBezTo>
                    <a:pt x="4994" y="379"/>
                    <a:pt x="5000" y="413"/>
                    <a:pt x="4990" y="448"/>
                  </a:cubicBezTo>
                  <a:cubicBezTo>
                    <a:pt x="4990" y="448"/>
                    <a:pt x="4990" y="448"/>
                    <a:pt x="4990" y="449"/>
                  </a:cubicBezTo>
                  <a:cubicBezTo>
                    <a:pt x="4721" y="1329"/>
                    <a:pt x="4721" y="1329"/>
                    <a:pt x="4721" y="1329"/>
                  </a:cubicBezTo>
                  <a:cubicBezTo>
                    <a:pt x="4783" y="1395"/>
                    <a:pt x="4783" y="1395"/>
                    <a:pt x="4783" y="1395"/>
                  </a:cubicBezTo>
                  <a:cubicBezTo>
                    <a:pt x="4915" y="1533"/>
                    <a:pt x="5024" y="1688"/>
                    <a:pt x="5105" y="1856"/>
                  </a:cubicBezTo>
                  <a:cubicBezTo>
                    <a:pt x="5135" y="1918"/>
                    <a:pt x="5135" y="1918"/>
                    <a:pt x="5135" y="1918"/>
                  </a:cubicBezTo>
                  <a:cubicBezTo>
                    <a:pt x="5644" y="2060"/>
                    <a:pt x="5644" y="2060"/>
                    <a:pt x="5644" y="2060"/>
                  </a:cubicBezTo>
                  <a:cubicBezTo>
                    <a:pt x="5691" y="2074"/>
                    <a:pt x="5725" y="2118"/>
                    <a:pt x="5725" y="2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9431336" y="2792413"/>
              <a:ext cx="142875" cy="63500"/>
            </a:xfrm>
            <a:custGeom>
              <a:avLst/>
              <a:gdLst>
                <a:gd name="T0" fmla="*/ 1080 w 1249"/>
                <a:gd name="T1" fmla="*/ 16 h 548"/>
                <a:gd name="T2" fmla="*/ 107 w 1249"/>
                <a:gd name="T3" fmla="*/ 193 h 548"/>
                <a:gd name="T4" fmla="*/ 13 w 1249"/>
                <a:gd name="T5" fmla="*/ 310 h 548"/>
                <a:gd name="T6" fmla="*/ 41 w 1249"/>
                <a:gd name="T7" fmla="*/ 456 h 548"/>
                <a:gd name="T8" fmla="*/ 267 w 1249"/>
                <a:gd name="T9" fmla="*/ 508 h 548"/>
                <a:gd name="T10" fmla="*/ 858 w 1249"/>
                <a:gd name="T11" fmla="*/ 364 h 548"/>
                <a:gd name="T12" fmla="*/ 1054 w 1249"/>
                <a:gd name="T13" fmla="*/ 366 h 548"/>
                <a:gd name="T14" fmla="*/ 1054 w 1249"/>
                <a:gd name="T15" fmla="*/ 366 h 548"/>
                <a:gd name="T16" fmla="*/ 1237 w 1249"/>
                <a:gd name="T17" fmla="*/ 229 h 548"/>
                <a:gd name="T18" fmla="*/ 1237 w 1249"/>
                <a:gd name="T19" fmla="*/ 228 h 548"/>
                <a:gd name="T20" fmla="*/ 1238 w 1249"/>
                <a:gd name="T21" fmla="*/ 225 h 548"/>
                <a:gd name="T22" fmla="*/ 1208 w 1249"/>
                <a:gd name="T23" fmla="*/ 85 h 548"/>
                <a:gd name="T24" fmla="*/ 1080 w 1249"/>
                <a:gd name="T25" fmla="*/ 1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9" h="548">
                  <a:moveTo>
                    <a:pt x="1080" y="16"/>
                  </a:moveTo>
                  <a:cubicBezTo>
                    <a:pt x="829" y="0"/>
                    <a:pt x="456" y="19"/>
                    <a:pt x="107" y="193"/>
                  </a:cubicBezTo>
                  <a:cubicBezTo>
                    <a:pt x="59" y="216"/>
                    <a:pt x="25" y="259"/>
                    <a:pt x="13" y="310"/>
                  </a:cubicBezTo>
                  <a:cubicBezTo>
                    <a:pt x="0" y="361"/>
                    <a:pt x="11" y="414"/>
                    <a:pt x="41" y="456"/>
                  </a:cubicBezTo>
                  <a:cubicBezTo>
                    <a:pt x="92" y="525"/>
                    <a:pt x="187" y="548"/>
                    <a:pt x="267" y="508"/>
                  </a:cubicBezTo>
                  <a:cubicBezTo>
                    <a:pt x="481" y="401"/>
                    <a:pt x="706" y="371"/>
                    <a:pt x="858" y="364"/>
                  </a:cubicBezTo>
                  <a:cubicBezTo>
                    <a:pt x="919" y="361"/>
                    <a:pt x="982" y="362"/>
                    <a:pt x="1054" y="366"/>
                  </a:cubicBezTo>
                  <a:cubicBezTo>
                    <a:pt x="1054" y="366"/>
                    <a:pt x="1054" y="366"/>
                    <a:pt x="1054" y="366"/>
                  </a:cubicBezTo>
                  <a:cubicBezTo>
                    <a:pt x="1141" y="372"/>
                    <a:pt x="1218" y="314"/>
                    <a:pt x="1237" y="229"/>
                  </a:cubicBezTo>
                  <a:cubicBezTo>
                    <a:pt x="1237" y="229"/>
                    <a:pt x="1237" y="229"/>
                    <a:pt x="1237" y="228"/>
                  </a:cubicBezTo>
                  <a:cubicBezTo>
                    <a:pt x="1238" y="225"/>
                    <a:pt x="1238" y="225"/>
                    <a:pt x="1238" y="225"/>
                  </a:cubicBezTo>
                  <a:cubicBezTo>
                    <a:pt x="1249" y="176"/>
                    <a:pt x="1238" y="125"/>
                    <a:pt x="1208" y="85"/>
                  </a:cubicBezTo>
                  <a:cubicBezTo>
                    <a:pt x="1178" y="44"/>
                    <a:pt x="1131" y="19"/>
                    <a:pt x="1080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9"/>
          <p:cNvGrpSpPr>
            <a:grpSpLocks noChangeAspect="1"/>
          </p:cNvGrpSpPr>
          <p:nvPr/>
        </p:nvGrpSpPr>
        <p:grpSpPr bwMode="auto">
          <a:xfrm>
            <a:off x="1892832" y="2367400"/>
            <a:ext cx="714954" cy="732879"/>
            <a:chOff x="2377" y="1653"/>
            <a:chExt cx="997" cy="1022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073" y="2018"/>
              <a:ext cx="33" cy="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155" y="1870"/>
              <a:ext cx="33" cy="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155" y="1985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941" y="1903"/>
              <a:ext cx="33" cy="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2719" y="1653"/>
              <a:ext cx="314" cy="315"/>
            </a:xfrm>
            <a:custGeom>
              <a:avLst/>
              <a:gdLst>
                <a:gd name="T0" fmla="*/ 58 w 314"/>
                <a:gd name="T1" fmla="*/ 105 h 315"/>
                <a:gd name="T2" fmla="*/ 58 w 314"/>
                <a:gd name="T3" fmla="*/ 250 h 315"/>
                <a:gd name="T4" fmla="*/ 58 w 314"/>
                <a:gd name="T5" fmla="*/ 315 h 315"/>
                <a:gd name="T6" fmla="*/ 91 w 314"/>
                <a:gd name="T7" fmla="*/ 315 h 315"/>
                <a:gd name="T8" fmla="*/ 91 w 314"/>
                <a:gd name="T9" fmla="*/ 250 h 315"/>
                <a:gd name="T10" fmla="*/ 91 w 314"/>
                <a:gd name="T11" fmla="*/ 83 h 315"/>
                <a:gd name="T12" fmla="*/ 157 w 314"/>
                <a:gd name="T13" fmla="*/ 39 h 315"/>
                <a:gd name="T14" fmla="*/ 222 w 314"/>
                <a:gd name="T15" fmla="*/ 83 h 315"/>
                <a:gd name="T16" fmla="*/ 222 w 314"/>
                <a:gd name="T17" fmla="*/ 217 h 315"/>
                <a:gd name="T18" fmla="*/ 255 w 314"/>
                <a:gd name="T19" fmla="*/ 217 h 315"/>
                <a:gd name="T20" fmla="*/ 255 w 314"/>
                <a:gd name="T21" fmla="*/ 105 h 315"/>
                <a:gd name="T22" fmla="*/ 295 w 314"/>
                <a:gd name="T23" fmla="*/ 132 h 315"/>
                <a:gd name="T24" fmla="*/ 314 w 314"/>
                <a:gd name="T25" fmla="*/ 104 h 315"/>
                <a:gd name="T26" fmla="*/ 157 w 314"/>
                <a:gd name="T27" fmla="*/ 0 h 315"/>
                <a:gd name="T28" fmla="*/ 0 w 314"/>
                <a:gd name="T29" fmla="*/ 104 h 315"/>
                <a:gd name="T30" fmla="*/ 18 w 314"/>
                <a:gd name="T31" fmla="*/ 132 h 315"/>
                <a:gd name="T32" fmla="*/ 58 w 314"/>
                <a:gd name="T33" fmla="*/ 10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315">
                  <a:moveTo>
                    <a:pt x="58" y="105"/>
                  </a:moveTo>
                  <a:lnTo>
                    <a:pt x="58" y="250"/>
                  </a:lnTo>
                  <a:lnTo>
                    <a:pt x="58" y="315"/>
                  </a:lnTo>
                  <a:lnTo>
                    <a:pt x="91" y="315"/>
                  </a:lnTo>
                  <a:lnTo>
                    <a:pt x="91" y="250"/>
                  </a:lnTo>
                  <a:lnTo>
                    <a:pt x="91" y="83"/>
                  </a:lnTo>
                  <a:lnTo>
                    <a:pt x="157" y="39"/>
                  </a:lnTo>
                  <a:lnTo>
                    <a:pt x="222" y="83"/>
                  </a:lnTo>
                  <a:lnTo>
                    <a:pt x="222" y="217"/>
                  </a:lnTo>
                  <a:lnTo>
                    <a:pt x="255" y="217"/>
                  </a:lnTo>
                  <a:lnTo>
                    <a:pt x="255" y="105"/>
                  </a:lnTo>
                  <a:lnTo>
                    <a:pt x="295" y="132"/>
                  </a:lnTo>
                  <a:lnTo>
                    <a:pt x="314" y="104"/>
                  </a:lnTo>
                  <a:lnTo>
                    <a:pt x="157" y="0"/>
                  </a:lnTo>
                  <a:lnTo>
                    <a:pt x="0" y="104"/>
                  </a:lnTo>
                  <a:lnTo>
                    <a:pt x="18" y="132"/>
                  </a:lnTo>
                  <a:lnTo>
                    <a:pt x="5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2777" y="2001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859" y="1738"/>
              <a:ext cx="33" cy="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859" y="1935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2580" y="1952"/>
              <a:ext cx="33" cy="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2909" y="2576"/>
              <a:ext cx="32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843" y="2576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2777" y="2576"/>
              <a:ext cx="33" cy="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2377" y="1784"/>
              <a:ext cx="997" cy="891"/>
            </a:xfrm>
            <a:custGeom>
              <a:avLst/>
              <a:gdLst>
                <a:gd name="T0" fmla="*/ 997 w 997"/>
                <a:gd name="T1" fmla="*/ 546 h 891"/>
                <a:gd name="T2" fmla="*/ 922 w 997"/>
                <a:gd name="T3" fmla="*/ 299 h 891"/>
                <a:gd name="T4" fmla="*/ 893 w 997"/>
                <a:gd name="T5" fmla="*/ 299 h 891"/>
                <a:gd name="T6" fmla="*/ 893 w 997"/>
                <a:gd name="T7" fmla="*/ 105 h 891"/>
                <a:gd name="T8" fmla="*/ 933 w 997"/>
                <a:gd name="T9" fmla="*/ 132 h 891"/>
                <a:gd name="T10" fmla="*/ 951 w 997"/>
                <a:gd name="T11" fmla="*/ 105 h 891"/>
                <a:gd name="T12" fmla="*/ 794 w 997"/>
                <a:gd name="T13" fmla="*/ 0 h 891"/>
                <a:gd name="T14" fmla="*/ 637 w 997"/>
                <a:gd name="T15" fmla="*/ 105 h 891"/>
                <a:gd name="T16" fmla="*/ 656 w 997"/>
                <a:gd name="T17" fmla="*/ 132 h 891"/>
                <a:gd name="T18" fmla="*/ 696 w 997"/>
                <a:gd name="T19" fmla="*/ 105 h 891"/>
                <a:gd name="T20" fmla="*/ 696 w 997"/>
                <a:gd name="T21" fmla="*/ 201 h 891"/>
                <a:gd name="T22" fmla="*/ 729 w 997"/>
                <a:gd name="T23" fmla="*/ 201 h 891"/>
                <a:gd name="T24" fmla="*/ 729 w 997"/>
                <a:gd name="T25" fmla="*/ 84 h 891"/>
                <a:gd name="T26" fmla="*/ 794 w 997"/>
                <a:gd name="T27" fmla="*/ 39 h 891"/>
                <a:gd name="T28" fmla="*/ 860 w 997"/>
                <a:gd name="T29" fmla="*/ 84 h 891"/>
                <a:gd name="T30" fmla="*/ 860 w 997"/>
                <a:gd name="T31" fmla="*/ 299 h 891"/>
                <a:gd name="T32" fmla="*/ 712 w 997"/>
                <a:gd name="T33" fmla="*/ 299 h 891"/>
                <a:gd name="T34" fmla="*/ 318 w 997"/>
                <a:gd name="T35" fmla="*/ 299 h 891"/>
                <a:gd name="T36" fmla="*/ 318 w 997"/>
                <a:gd name="T37" fmla="*/ 187 h 891"/>
                <a:gd name="T38" fmla="*/ 358 w 997"/>
                <a:gd name="T39" fmla="*/ 215 h 891"/>
                <a:gd name="T40" fmla="*/ 377 w 997"/>
                <a:gd name="T41" fmla="*/ 187 h 891"/>
                <a:gd name="T42" fmla="*/ 220 w 997"/>
                <a:gd name="T43" fmla="*/ 83 h 891"/>
                <a:gd name="T44" fmla="*/ 63 w 997"/>
                <a:gd name="T45" fmla="*/ 187 h 891"/>
                <a:gd name="T46" fmla="*/ 81 w 997"/>
                <a:gd name="T47" fmla="*/ 215 h 891"/>
                <a:gd name="T48" fmla="*/ 121 w 997"/>
                <a:gd name="T49" fmla="*/ 187 h 891"/>
                <a:gd name="T50" fmla="*/ 121 w 997"/>
                <a:gd name="T51" fmla="*/ 266 h 891"/>
                <a:gd name="T52" fmla="*/ 154 w 997"/>
                <a:gd name="T53" fmla="*/ 266 h 891"/>
                <a:gd name="T54" fmla="*/ 154 w 997"/>
                <a:gd name="T55" fmla="*/ 166 h 891"/>
                <a:gd name="T56" fmla="*/ 220 w 997"/>
                <a:gd name="T57" fmla="*/ 122 h 891"/>
                <a:gd name="T58" fmla="*/ 285 w 997"/>
                <a:gd name="T59" fmla="*/ 166 h 891"/>
                <a:gd name="T60" fmla="*/ 285 w 997"/>
                <a:gd name="T61" fmla="*/ 299 h 891"/>
                <a:gd name="T62" fmla="*/ 76 w 997"/>
                <a:gd name="T63" fmla="*/ 299 h 891"/>
                <a:gd name="T64" fmla="*/ 0 w 997"/>
                <a:gd name="T65" fmla="*/ 546 h 891"/>
                <a:gd name="T66" fmla="*/ 72 w 997"/>
                <a:gd name="T67" fmla="*/ 546 h 891"/>
                <a:gd name="T68" fmla="*/ 72 w 997"/>
                <a:gd name="T69" fmla="*/ 891 h 891"/>
                <a:gd name="T70" fmla="*/ 926 w 997"/>
                <a:gd name="T71" fmla="*/ 891 h 891"/>
                <a:gd name="T72" fmla="*/ 926 w 997"/>
                <a:gd name="T73" fmla="*/ 546 h 891"/>
                <a:gd name="T74" fmla="*/ 997 w 997"/>
                <a:gd name="T75" fmla="*/ 546 h 891"/>
                <a:gd name="T76" fmla="*/ 897 w 997"/>
                <a:gd name="T77" fmla="*/ 332 h 891"/>
                <a:gd name="T78" fmla="*/ 953 w 997"/>
                <a:gd name="T79" fmla="*/ 513 h 891"/>
                <a:gd name="T80" fmla="*/ 692 w 997"/>
                <a:gd name="T81" fmla="*/ 513 h 891"/>
                <a:gd name="T82" fmla="*/ 636 w 997"/>
                <a:gd name="T83" fmla="*/ 332 h 891"/>
                <a:gd name="T84" fmla="*/ 712 w 997"/>
                <a:gd name="T85" fmla="*/ 332 h 891"/>
                <a:gd name="T86" fmla="*/ 897 w 997"/>
                <a:gd name="T87" fmla="*/ 332 h 891"/>
                <a:gd name="T88" fmla="*/ 101 w 997"/>
                <a:gd name="T89" fmla="*/ 332 h 891"/>
                <a:gd name="T90" fmla="*/ 592 w 997"/>
                <a:gd name="T91" fmla="*/ 332 h 891"/>
                <a:gd name="T92" fmla="*/ 536 w 997"/>
                <a:gd name="T93" fmla="*/ 513 h 891"/>
                <a:gd name="T94" fmla="*/ 45 w 997"/>
                <a:gd name="T95" fmla="*/ 513 h 891"/>
                <a:gd name="T96" fmla="*/ 101 w 997"/>
                <a:gd name="T97" fmla="*/ 332 h 891"/>
                <a:gd name="T98" fmla="*/ 105 w 997"/>
                <a:gd name="T99" fmla="*/ 546 h 891"/>
                <a:gd name="T100" fmla="*/ 560 w 997"/>
                <a:gd name="T101" fmla="*/ 546 h 891"/>
                <a:gd name="T102" fmla="*/ 597 w 997"/>
                <a:gd name="T103" fmla="*/ 425 h 891"/>
                <a:gd name="T104" fmla="*/ 597 w 997"/>
                <a:gd name="T105" fmla="*/ 858 h 891"/>
                <a:gd name="T106" fmla="*/ 105 w 997"/>
                <a:gd name="T107" fmla="*/ 858 h 891"/>
                <a:gd name="T108" fmla="*/ 105 w 997"/>
                <a:gd name="T109" fmla="*/ 546 h 891"/>
                <a:gd name="T110" fmla="*/ 893 w 997"/>
                <a:gd name="T111" fmla="*/ 858 h 891"/>
                <a:gd name="T112" fmla="*/ 630 w 997"/>
                <a:gd name="T113" fmla="*/ 858 h 891"/>
                <a:gd name="T114" fmla="*/ 630 w 997"/>
                <a:gd name="T115" fmla="*/ 425 h 891"/>
                <a:gd name="T116" fmla="*/ 667 w 997"/>
                <a:gd name="T117" fmla="*/ 546 h 891"/>
                <a:gd name="T118" fmla="*/ 893 w 997"/>
                <a:gd name="T119" fmla="*/ 546 h 891"/>
                <a:gd name="T120" fmla="*/ 893 w 997"/>
                <a:gd name="T121" fmla="*/ 858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891">
                  <a:moveTo>
                    <a:pt x="997" y="546"/>
                  </a:moveTo>
                  <a:lnTo>
                    <a:pt x="922" y="299"/>
                  </a:lnTo>
                  <a:lnTo>
                    <a:pt x="893" y="299"/>
                  </a:lnTo>
                  <a:lnTo>
                    <a:pt x="893" y="105"/>
                  </a:lnTo>
                  <a:lnTo>
                    <a:pt x="933" y="132"/>
                  </a:lnTo>
                  <a:lnTo>
                    <a:pt x="951" y="105"/>
                  </a:lnTo>
                  <a:lnTo>
                    <a:pt x="794" y="0"/>
                  </a:lnTo>
                  <a:lnTo>
                    <a:pt x="637" y="105"/>
                  </a:lnTo>
                  <a:lnTo>
                    <a:pt x="656" y="132"/>
                  </a:lnTo>
                  <a:lnTo>
                    <a:pt x="696" y="105"/>
                  </a:lnTo>
                  <a:lnTo>
                    <a:pt x="696" y="201"/>
                  </a:lnTo>
                  <a:lnTo>
                    <a:pt x="729" y="201"/>
                  </a:lnTo>
                  <a:lnTo>
                    <a:pt x="729" y="84"/>
                  </a:lnTo>
                  <a:lnTo>
                    <a:pt x="794" y="39"/>
                  </a:lnTo>
                  <a:lnTo>
                    <a:pt x="860" y="84"/>
                  </a:lnTo>
                  <a:lnTo>
                    <a:pt x="860" y="299"/>
                  </a:lnTo>
                  <a:lnTo>
                    <a:pt x="712" y="299"/>
                  </a:lnTo>
                  <a:lnTo>
                    <a:pt x="318" y="299"/>
                  </a:lnTo>
                  <a:lnTo>
                    <a:pt x="318" y="187"/>
                  </a:lnTo>
                  <a:lnTo>
                    <a:pt x="358" y="215"/>
                  </a:lnTo>
                  <a:lnTo>
                    <a:pt x="377" y="187"/>
                  </a:lnTo>
                  <a:lnTo>
                    <a:pt x="220" y="83"/>
                  </a:lnTo>
                  <a:lnTo>
                    <a:pt x="63" y="187"/>
                  </a:lnTo>
                  <a:lnTo>
                    <a:pt x="81" y="215"/>
                  </a:lnTo>
                  <a:lnTo>
                    <a:pt x="121" y="187"/>
                  </a:lnTo>
                  <a:lnTo>
                    <a:pt x="121" y="266"/>
                  </a:lnTo>
                  <a:lnTo>
                    <a:pt x="154" y="266"/>
                  </a:lnTo>
                  <a:lnTo>
                    <a:pt x="154" y="166"/>
                  </a:lnTo>
                  <a:lnTo>
                    <a:pt x="220" y="122"/>
                  </a:lnTo>
                  <a:lnTo>
                    <a:pt x="285" y="166"/>
                  </a:lnTo>
                  <a:lnTo>
                    <a:pt x="285" y="299"/>
                  </a:lnTo>
                  <a:lnTo>
                    <a:pt x="76" y="299"/>
                  </a:lnTo>
                  <a:lnTo>
                    <a:pt x="0" y="546"/>
                  </a:lnTo>
                  <a:lnTo>
                    <a:pt x="72" y="546"/>
                  </a:lnTo>
                  <a:lnTo>
                    <a:pt x="72" y="891"/>
                  </a:lnTo>
                  <a:lnTo>
                    <a:pt x="926" y="891"/>
                  </a:lnTo>
                  <a:lnTo>
                    <a:pt x="926" y="546"/>
                  </a:lnTo>
                  <a:lnTo>
                    <a:pt x="997" y="546"/>
                  </a:lnTo>
                  <a:close/>
                  <a:moveTo>
                    <a:pt x="897" y="332"/>
                  </a:moveTo>
                  <a:lnTo>
                    <a:pt x="953" y="513"/>
                  </a:lnTo>
                  <a:lnTo>
                    <a:pt x="692" y="513"/>
                  </a:lnTo>
                  <a:lnTo>
                    <a:pt x="636" y="332"/>
                  </a:lnTo>
                  <a:lnTo>
                    <a:pt x="712" y="332"/>
                  </a:lnTo>
                  <a:lnTo>
                    <a:pt x="897" y="332"/>
                  </a:lnTo>
                  <a:close/>
                  <a:moveTo>
                    <a:pt x="101" y="332"/>
                  </a:moveTo>
                  <a:lnTo>
                    <a:pt x="592" y="332"/>
                  </a:lnTo>
                  <a:lnTo>
                    <a:pt x="536" y="513"/>
                  </a:lnTo>
                  <a:lnTo>
                    <a:pt x="45" y="513"/>
                  </a:lnTo>
                  <a:lnTo>
                    <a:pt x="101" y="332"/>
                  </a:lnTo>
                  <a:close/>
                  <a:moveTo>
                    <a:pt x="105" y="546"/>
                  </a:moveTo>
                  <a:lnTo>
                    <a:pt x="560" y="546"/>
                  </a:lnTo>
                  <a:lnTo>
                    <a:pt x="597" y="425"/>
                  </a:lnTo>
                  <a:lnTo>
                    <a:pt x="597" y="858"/>
                  </a:lnTo>
                  <a:lnTo>
                    <a:pt x="105" y="858"/>
                  </a:lnTo>
                  <a:lnTo>
                    <a:pt x="105" y="546"/>
                  </a:lnTo>
                  <a:close/>
                  <a:moveTo>
                    <a:pt x="893" y="858"/>
                  </a:moveTo>
                  <a:lnTo>
                    <a:pt x="630" y="858"/>
                  </a:lnTo>
                  <a:lnTo>
                    <a:pt x="630" y="425"/>
                  </a:lnTo>
                  <a:lnTo>
                    <a:pt x="667" y="546"/>
                  </a:lnTo>
                  <a:lnTo>
                    <a:pt x="893" y="546"/>
                  </a:lnTo>
                  <a:lnTo>
                    <a:pt x="893" y="8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3521" y="3322683"/>
            <a:ext cx="6562898" cy="14324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Co-funding needs to be documented within the application and can consist of:</a:t>
            </a:r>
          </a:p>
          <a:p>
            <a:pPr marL="285750" lvl="1" indent="-28575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Equity / capital increase</a:t>
            </a:r>
          </a:p>
          <a:p>
            <a:pPr marL="285750" lvl="1" indent="-28575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Free cash flow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GB" dirty="0"/>
              <a:t>Loans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23521" y="4977126"/>
            <a:ext cx="6562898" cy="1217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pPr marL="0" lvl="1">
              <a:lnSpc>
                <a:spcPct val="75000"/>
              </a:lnSpc>
              <a:spcAft>
                <a:spcPts val="600"/>
              </a:spcAft>
            </a:pPr>
            <a:r>
              <a:rPr lang="en-GB" dirty="0"/>
              <a:t>Aid intensities:</a:t>
            </a:r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1" name="ZoneTexte 33">
            <a:extLst>
              <a:ext uri="{FF2B5EF4-FFF2-40B4-BE49-F238E27FC236}">
                <a16:creationId xmlns:a16="http://schemas.microsoft.com/office/drawing/2014/main" id="{4FB5FE3C-8239-4B9C-A2E6-DF5617C48433}"/>
              </a:ext>
            </a:extLst>
          </p:cNvPr>
          <p:cNvSpPr txBox="1"/>
          <p:nvPr/>
        </p:nvSpPr>
        <p:spPr>
          <a:xfrm>
            <a:off x="5038244" y="5112535"/>
            <a:ext cx="826116" cy="923330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40%</a:t>
            </a:r>
          </a:p>
        </p:txBody>
      </p:sp>
      <p:sp>
        <p:nvSpPr>
          <p:cNvPr id="42" name="ZoneTexte 33">
            <a:extLst>
              <a:ext uri="{FF2B5EF4-FFF2-40B4-BE49-F238E27FC236}">
                <a16:creationId xmlns:a16="http://schemas.microsoft.com/office/drawing/2014/main" id="{4FB5FE3C-8239-4B9C-A2E6-DF5617C48433}"/>
              </a:ext>
            </a:extLst>
          </p:cNvPr>
          <p:cNvSpPr txBox="1"/>
          <p:nvPr/>
        </p:nvSpPr>
        <p:spPr>
          <a:xfrm>
            <a:off x="6194219" y="5112535"/>
            <a:ext cx="976447" cy="923330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50%</a:t>
            </a:r>
          </a:p>
        </p:txBody>
      </p:sp>
      <p:sp>
        <p:nvSpPr>
          <p:cNvPr id="43" name="ZoneTexte 33">
            <a:extLst>
              <a:ext uri="{FF2B5EF4-FFF2-40B4-BE49-F238E27FC236}">
                <a16:creationId xmlns:a16="http://schemas.microsoft.com/office/drawing/2014/main" id="{4FB5FE3C-8239-4B9C-A2E6-DF5617C48433}"/>
              </a:ext>
            </a:extLst>
          </p:cNvPr>
          <p:cNvSpPr txBox="1"/>
          <p:nvPr/>
        </p:nvSpPr>
        <p:spPr>
          <a:xfrm>
            <a:off x="7471842" y="5112535"/>
            <a:ext cx="826116" cy="923330"/>
          </a:xfrm>
          <a:prstGeom prst="rect">
            <a:avLst/>
          </a:prstGeom>
          <a:noFill/>
          <a:ln w="2222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60%</a:t>
            </a:r>
          </a:p>
        </p:txBody>
      </p:sp>
      <p:grpSp>
        <p:nvGrpSpPr>
          <p:cNvPr id="54" name="Group 185"/>
          <p:cNvGrpSpPr/>
          <p:nvPr/>
        </p:nvGrpSpPr>
        <p:grpSpPr>
          <a:xfrm>
            <a:off x="1970268" y="5223167"/>
            <a:ext cx="641637" cy="645272"/>
            <a:chOff x="2432684" y="2229196"/>
            <a:chExt cx="863576" cy="993836"/>
          </a:xfrm>
        </p:grpSpPr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2835043" y="2729009"/>
              <a:ext cx="404289" cy="103243"/>
            </a:xfrm>
            <a:custGeom>
              <a:avLst/>
              <a:gdLst>
                <a:gd name="T0" fmla="*/ 83 w 725"/>
                <a:gd name="T1" fmla="*/ 145 h 187"/>
                <a:gd name="T2" fmla="*/ 362 w 725"/>
                <a:gd name="T3" fmla="*/ 187 h 187"/>
                <a:gd name="T4" fmla="*/ 641 w 725"/>
                <a:gd name="T5" fmla="*/ 145 h 187"/>
                <a:gd name="T6" fmla="*/ 725 w 725"/>
                <a:gd name="T7" fmla="*/ 94 h 187"/>
                <a:gd name="T8" fmla="*/ 642 w 725"/>
                <a:gd name="T9" fmla="*/ 42 h 187"/>
                <a:gd name="T10" fmla="*/ 362 w 725"/>
                <a:gd name="T11" fmla="*/ 0 h 187"/>
                <a:gd name="T12" fmla="*/ 83 w 725"/>
                <a:gd name="T13" fmla="*/ 42 h 187"/>
                <a:gd name="T14" fmla="*/ 83 w 725"/>
                <a:gd name="T15" fmla="*/ 42 h 187"/>
                <a:gd name="T16" fmla="*/ 0 w 725"/>
                <a:gd name="T17" fmla="*/ 94 h 187"/>
                <a:gd name="T18" fmla="*/ 83 w 725"/>
                <a:gd name="T19" fmla="*/ 14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5" h="187">
                  <a:moveTo>
                    <a:pt x="83" y="145"/>
                  </a:moveTo>
                  <a:cubicBezTo>
                    <a:pt x="155" y="172"/>
                    <a:pt x="254" y="187"/>
                    <a:pt x="362" y="187"/>
                  </a:cubicBezTo>
                  <a:cubicBezTo>
                    <a:pt x="470" y="187"/>
                    <a:pt x="569" y="172"/>
                    <a:pt x="641" y="145"/>
                  </a:cubicBezTo>
                  <a:cubicBezTo>
                    <a:pt x="709" y="120"/>
                    <a:pt x="723" y="98"/>
                    <a:pt x="725" y="94"/>
                  </a:cubicBezTo>
                  <a:cubicBezTo>
                    <a:pt x="722" y="89"/>
                    <a:pt x="707" y="66"/>
                    <a:pt x="642" y="42"/>
                  </a:cubicBezTo>
                  <a:cubicBezTo>
                    <a:pt x="570" y="15"/>
                    <a:pt x="471" y="0"/>
                    <a:pt x="362" y="0"/>
                  </a:cubicBezTo>
                  <a:cubicBezTo>
                    <a:pt x="254" y="0"/>
                    <a:pt x="155" y="15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18" y="66"/>
                    <a:pt x="3" y="88"/>
                    <a:pt x="0" y="94"/>
                  </a:cubicBezTo>
                  <a:cubicBezTo>
                    <a:pt x="2" y="99"/>
                    <a:pt x="17" y="121"/>
                    <a:pt x="83" y="145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492507" y="2301563"/>
              <a:ext cx="397534" cy="103243"/>
            </a:xfrm>
            <a:custGeom>
              <a:avLst/>
              <a:gdLst>
                <a:gd name="T0" fmla="*/ 0 w 711"/>
                <a:gd name="T1" fmla="*/ 93 h 186"/>
                <a:gd name="T2" fmla="*/ 82 w 711"/>
                <a:gd name="T3" fmla="*/ 144 h 186"/>
                <a:gd name="T4" fmla="*/ 356 w 711"/>
                <a:gd name="T5" fmla="*/ 186 h 186"/>
                <a:gd name="T6" fmla="*/ 630 w 711"/>
                <a:gd name="T7" fmla="*/ 144 h 186"/>
                <a:gd name="T8" fmla="*/ 711 w 711"/>
                <a:gd name="T9" fmla="*/ 93 h 186"/>
                <a:gd name="T10" fmla="*/ 630 w 711"/>
                <a:gd name="T11" fmla="*/ 42 h 186"/>
                <a:gd name="T12" fmla="*/ 356 w 711"/>
                <a:gd name="T13" fmla="*/ 0 h 186"/>
                <a:gd name="T14" fmla="*/ 82 w 711"/>
                <a:gd name="T15" fmla="*/ 42 h 186"/>
                <a:gd name="T16" fmla="*/ 0 w 711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186">
                  <a:moveTo>
                    <a:pt x="0" y="93"/>
                  </a:moveTo>
                  <a:cubicBezTo>
                    <a:pt x="4" y="99"/>
                    <a:pt x="20" y="120"/>
                    <a:pt x="82" y="144"/>
                  </a:cubicBezTo>
                  <a:cubicBezTo>
                    <a:pt x="154" y="171"/>
                    <a:pt x="252" y="186"/>
                    <a:pt x="356" y="186"/>
                  </a:cubicBezTo>
                  <a:cubicBezTo>
                    <a:pt x="459" y="186"/>
                    <a:pt x="556" y="171"/>
                    <a:pt x="630" y="144"/>
                  </a:cubicBezTo>
                  <a:cubicBezTo>
                    <a:pt x="694" y="119"/>
                    <a:pt x="708" y="98"/>
                    <a:pt x="711" y="93"/>
                  </a:cubicBezTo>
                  <a:cubicBezTo>
                    <a:pt x="708" y="88"/>
                    <a:pt x="694" y="66"/>
                    <a:pt x="630" y="42"/>
                  </a:cubicBezTo>
                  <a:cubicBezTo>
                    <a:pt x="556" y="15"/>
                    <a:pt x="459" y="0"/>
                    <a:pt x="356" y="0"/>
                  </a:cubicBezTo>
                  <a:cubicBezTo>
                    <a:pt x="253" y="0"/>
                    <a:pt x="156" y="15"/>
                    <a:pt x="82" y="42"/>
                  </a:cubicBezTo>
                  <a:cubicBezTo>
                    <a:pt x="19" y="65"/>
                    <a:pt x="4" y="88"/>
                    <a:pt x="0" y="93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2432684" y="2229196"/>
              <a:ext cx="512356" cy="787350"/>
            </a:xfrm>
            <a:custGeom>
              <a:avLst/>
              <a:gdLst>
                <a:gd name="T0" fmla="*/ 80 w 919"/>
                <a:gd name="T1" fmla="*/ 809 h 1415"/>
                <a:gd name="T2" fmla="*/ 96 w 919"/>
                <a:gd name="T3" fmla="*/ 733 h 1415"/>
                <a:gd name="T4" fmla="*/ 149 w 919"/>
                <a:gd name="T5" fmla="*/ 754 h 1415"/>
                <a:gd name="T6" fmla="*/ 460 w 919"/>
                <a:gd name="T7" fmla="*/ 804 h 1415"/>
                <a:gd name="T8" fmla="*/ 756 w 919"/>
                <a:gd name="T9" fmla="*/ 726 h 1415"/>
                <a:gd name="T10" fmla="*/ 919 w 919"/>
                <a:gd name="T11" fmla="*/ 198 h 1415"/>
                <a:gd name="T12" fmla="*/ 460 w 919"/>
                <a:gd name="T13" fmla="*/ 0 h 1415"/>
                <a:gd name="T14" fmla="*/ 0 w 919"/>
                <a:gd name="T15" fmla="*/ 198 h 1415"/>
                <a:gd name="T16" fmla="*/ 149 w 919"/>
                <a:gd name="T17" fmla="*/ 1367 h 1415"/>
                <a:gd name="T18" fmla="*/ 523 w 919"/>
                <a:gd name="T19" fmla="*/ 1414 h 1415"/>
                <a:gd name="T20" fmla="*/ 460 w 919"/>
                <a:gd name="T21" fmla="*/ 1336 h 1415"/>
                <a:gd name="T22" fmla="*/ 80 w 919"/>
                <a:gd name="T23" fmla="*/ 1219 h 1415"/>
                <a:gd name="T24" fmla="*/ 98 w 919"/>
                <a:gd name="T25" fmla="*/ 1143 h 1415"/>
                <a:gd name="T26" fmla="*/ 149 w 919"/>
                <a:gd name="T27" fmla="*/ 1165 h 1415"/>
                <a:gd name="T28" fmla="*/ 523 w 919"/>
                <a:gd name="T29" fmla="*/ 1213 h 1415"/>
                <a:gd name="T30" fmla="*/ 460 w 919"/>
                <a:gd name="T31" fmla="*/ 1131 h 1415"/>
                <a:gd name="T32" fmla="*/ 80 w 919"/>
                <a:gd name="T33" fmla="*/ 1015 h 1415"/>
                <a:gd name="T34" fmla="*/ 98 w 919"/>
                <a:gd name="T35" fmla="*/ 939 h 1415"/>
                <a:gd name="T36" fmla="*/ 149 w 919"/>
                <a:gd name="T37" fmla="*/ 962 h 1415"/>
                <a:gd name="T38" fmla="*/ 523 w 919"/>
                <a:gd name="T39" fmla="*/ 1009 h 1415"/>
                <a:gd name="T40" fmla="*/ 535 w 919"/>
                <a:gd name="T41" fmla="*/ 923 h 1415"/>
                <a:gd name="T42" fmla="*/ 178 w 919"/>
                <a:gd name="T43" fmla="*/ 882 h 1415"/>
                <a:gd name="T44" fmla="*/ 178 w 919"/>
                <a:gd name="T45" fmla="*/ 124 h 1415"/>
                <a:gd name="T46" fmla="*/ 743 w 919"/>
                <a:gd name="T47" fmla="*/ 124 h 1415"/>
                <a:gd name="T48" fmla="*/ 839 w 919"/>
                <a:gd name="T49" fmla="*/ 199 h 1415"/>
                <a:gd name="T50" fmla="*/ 743 w 919"/>
                <a:gd name="T51" fmla="*/ 271 h 1415"/>
                <a:gd name="T52" fmla="*/ 178 w 919"/>
                <a:gd name="T53" fmla="*/ 271 h 1415"/>
                <a:gd name="T54" fmla="*/ 178 w 919"/>
                <a:gd name="T55" fmla="*/ 124 h 1415"/>
                <a:gd name="T56" fmla="*/ 98 w 919"/>
                <a:gd name="T57" fmla="*/ 323 h 1415"/>
                <a:gd name="T58" fmla="*/ 149 w 919"/>
                <a:gd name="T59" fmla="*/ 345 h 1415"/>
                <a:gd name="T60" fmla="*/ 770 w 919"/>
                <a:gd name="T61" fmla="*/ 345 h 1415"/>
                <a:gd name="T62" fmla="*/ 823 w 919"/>
                <a:gd name="T63" fmla="*/ 323 h 1415"/>
                <a:gd name="T64" fmla="*/ 840 w 919"/>
                <a:gd name="T65" fmla="*/ 401 h 1415"/>
                <a:gd name="T66" fmla="*/ 460 w 919"/>
                <a:gd name="T67" fmla="*/ 516 h 1415"/>
                <a:gd name="T68" fmla="*/ 80 w 919"/>
                <a:gd name="T69" fmla="*/ 399 h 1415"/>
                <a:gd name="T70" fmla="*/ 80 w 919"/>
                <a:gd name="T71" fmla="*/ 518 h 1415"/>
                <a:gd name="T72" fmla="*/ 149 w 919"/>
                <a:gd name="T73" fmla="*/ 549 h 1415"/>
                <a:gd name="T74" fmla="*/ 460 w 919"/>
                <a:gd name="T75" fmla="*/ 599 h 1415"/>
                <a:gd name="T76" fmla="*/ 771 w 919"/>
                <a:gd name="T77" fmla="*/ 549 h 1415"/>
                <a:gd name="T78" fmla="*/ 840 w 919"/>
                <a:gd name="T79" fmla="*/ 519 h 1415"/>
                <a:gd name="T80" fmla="*/ 743 w 919"/>
                <a:gd name="T81" fmla="*/ 677 h 1415"/>
                <a:gd name="T82" fmla="*/ 178 w 919"/>
                <a:gd name="T83" fmla="*/ 677 h 1415"/>
                <a:gd name="T84" fmla="*/ 80 w 919"/>
                <a:gd name="T85" fmla="*/ 518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15">
                  <a:moveTo>
                    <a:pt x="178" y="882"/>
                  </a:moveTo>
                  <a:cubicBezTo>
                    <a:pt x="101" y="853"/>
                    <a:pt x="80" y="822"/>
                    <a:pt x="80" y="809"/>
                  </a:cubicBezTo>
                  <a:cubicBezTo>
                    <a:pt x="80" y="727"/>
                    <a:pt x="80" y="727"/>
                    <a:pt x="80" y="727"/>
                  </a:cubicBezTo>
                  <a:cubicBezTo>
                    <a:pt x="96" y="733"/>
                    <a:pt x="96" y="733"/>
                    <a:pt x="96" y="733"/>
                  </a:cubicBezTo>
                  <a:cubicBezTo>
                    <a:pt x="103" y="735"/>
                    <a:pt x="111" y="738"/>
                    <a:pt x="118" y="742"/>
                  </a:cubicBezTo>
                  <a:cubicBezTo>
                    <a:pt x="128" y="746"/>
                    <a:pt x="138" y="750"/>
                    <a:pt x="149" y="754"/>
                  </a:cubicBezTo>
                  <a:cubicBezTo>
                    <a:pt x="149" y="754"/>
                    <a:pt x="149" y="754"/>
                    <a:pt x="149" y="754"/>
                  </a:cubicBezTo>
                  <a:cubicBezTo>
                    <a:pt x="233" y="786"/>
                    <a:pt x="343" y="804"/>
                    <a:pt x="460" y="804"/>
                  </a:cubicBezTo>
                  <a:cubicBezTo>
                    <a:pt x="517" y="804"/>
                    <a:pt x="576" y="799"/>
                    <a:pt x="634" y="790"/>
                  </a:cubicBezTo>
                  <a:cubicBezTo>
                    <a:pt x="668" y="764"/>
                    <a:pt x="709" y="743"/>
                    <a:pt x="756" y="726"/>
                  </a:cubicBezTo>
                  <a:cubicBezTo>
                    <a:pt x="805" y="707"/>
                    <a:pt x="860" y="693"/>
                    <a:pt x="919" y="684"/>
                  </a:cubicBezTo>
                  <a:cubicBezTo>
                    <a:pt x="919" y="198"/>
                    <a:pt x="919" y="198"/>
                    <a:pt x="919" y="198"/>
                  </a:cubicBezTo>
                  <a:cubicBezTo>
                    <a:pt x="919" y="137"/>
                    <a:pt x="868" y="86"/>
                    <a:pt x="771" y="50"/>
                  </a:cubicBezTo>
                  <a:cubicBezTo>
                    <a:pt x="688" y="17"/>
                    <a:pt x="578" y="0"/>
                    <a:pt x="460" y="0"/>
                  </a:cubicBezTo>
                  <a:cubicBezTo>
                    <a:pt x="344" y="0"/>
                    <a:pt x="234" y="17"/>
                    <a:pt x="149" y="48"/>
                  </a:cubicBezTo>
                  <a:cubicBezTo>
                    <a:pt x="52" y="85"/>
                    <a:pt x="0" y="136"/>
                    <a:pt x="0" y="198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0" y="1260"/>
                    <a:pt x="26" y="1321"/>
                    <a:pt x="149" y="1367"/>
                  </a:cubicBezTo>
                  <a:cubicBezTo>
                    <a:pt x="231" y="1398"/>
                    <a:pt x="341" y="1415"/>
                    <a:pt x="460" y="1415"/>
                  </a:cubicBezTo>
                  <a:cubicBezTo>
                    <a:pt x="482" y="1415"/>
                    <a:pt x="503" y="1415"/>
                    <a:pt x="523" y="1414"/>
                  </a:cubicBezTo>
                  <a:cubicBezTo>
                    <a:pt x="523" y="1334"/>
                    <a:pt x="523" y="1334"/>
                    <a:pt x="523" y="1334"/>
                  </a:cubicBezTo>
                  <a:cubicBezTo>
                    <a:pt x="502" y="1335"/>
                    <a:pt x="482" y="1336"/>
                    <a:pt x="460" y="1336"/>
                  </a:cubicBezTo>
                  <a:cubicBezTo>
                    <a:pt x="353" y="1336"/>
                    <a:pt x="253" y="1320"/>
                    <a:pt x="178" y="1292"/>
                  </a:cubicBezTo>
                  <a:cubicBezTo>
                    <a:pt x="101" y="1264"/>
                    <a:pt x="80" y="1233"/>
                    <a:pt x="80" y="1219"/>
                  </a:cubicBezTo>
                  <a:cubicBezTo>
                    <a:pt x="80" y="1132"/>
                    <a:pt x="80" y="1132"/>
                    <a:pt x="80" y="1132"/>
                  </a:cubicBezTo>
                  <a:cubicBezTo>
                    <a:pt x="98" y="1143"/>
                    <a:pt x="98" y="1143"/>
                    <a:pt x="98" y="1143"/>
                  </a:cubicBezTo>
                  <a:cubicBezTo>
                    <a:pt x="111" y="1151"/>
                    <a:pt x="127" y="1157"/>
                    <a:pt x="145" y="1164"/>
                  </a:cubicBezTo>
                  <a:cubicBezTo>
                    <a:pt x="149" y="1165"/>
                    <a:pt x="149" y="1165"/>
                    <a:pt x="149" y="1165"/>
                  </a:cubicBezTo>
                  <a:cubicBezTo>
                    <a:pt x="231" y="1197"/>
                    <a:pt x="341" y="1214"/>
                    <a:pt x="460" y="1214"/>
                  </a:cubicBezTo>
                  <a:cubicBezTo>
                    <a:pt x="482" y="1214"/>
                    <a:pt x="503" y="1214"/>
                    <a:pt x="523" y="1213"/>
                  </a:cubicBezTo>
                  <a:cubicBezTo>
                    <a:pt x="523" y="1130"/>
                    <a:pt x="523" y="1130"/>
                    <a:pt x="523" y="1130"/>
                  </a:cubicBezTo>
                  <a:cubicBezTo>
                    <a:pt x="503" y="1131"/>
                    <a:pt x="482" y="1131"/>
                    <a:pt x="460" y="1131"/>
                  </a:cubicBezTo>
                  <a:cubicBezTo>
                    <a:pt x="350" y="1131"/>
                    <a:pt x="250" y="1116"/>
                    <a:pt x="177" y="1088"/>
                  </a:cubicBezTo>
                  <a:cubicBezTo>
                    <a:pt x="106" y="1061"/>
                    <a:pt x="80" y="1032"/>
                    <a:pt x="80" y="1015"/>
                  </a:cubicBezTo>
                  <a:cubicBezTo>
                    <a:pt x="80" y="928"/>
                    <a:pt x="80" y="928"/>
                    <a:pt x="80" y="928"/>
                  </a:cubicBezTo>
                  <a:cubicBezTo>
                    <a:pt x="98" y="939"/>
                    <a:pt x="98" y="939"/>
                    <a:pt x="98" y="939"/>
                  </a:cubicBezTo>
                  <a:cubicBezTo>
                    <a:pt x="111" y="947"/>
                    <a:pt x="127" y="953"/>
                    <a:pt x="145" y="961"/>
                  </a:cubicBezTo>
                  <a:cubicBezTo>
                    <a:pt x="149" y="962"/>
                    <a:pt x="149" y="962"/>
                    <a:pt x="149" y="962"/>
                  </a:cubicBezTo>
                  <a:cubicBezTo>
                    <a:pt x="231" y="993"/>
                    <a:pt x="341" y="1011"/>
                    <a:pt x="460" y="1011"/>
                  </a:cubicBezTo>
                  <a:cubicBezTo>
                    <a:pt x="482" y="1011"/>
                    <a:pt x="503" y="1011"/>
                    <a:pt x="523" y="1009"/>
                  </a:cubicBezTo>
                  <a:cubicBezTo>
                    <a:pt x="523" y="996"/>
                    <a:pt x="523" y="996"/>
                    <a:pt x="523" y="996"/>
                  </a:cubicBezTo>
                  <a:cubicBezTo>
                    <a:pt x="523" y="970"/>
                    <a:pt x="527" y="946"/>
                    <a:pt x="535" y="923"/>
                  </a:cubicBezTo>
                  <a:cubicBezTo>
                    <a:pt x="512" y="925"/>
                    <a:pt x="488" y="926"/>
                    <a:pt x="460" y="926"/>
                  </a:cubicBezTo>
                  <a:cubicBezTo>
                    <a:pt x="353" y="926"/>
                    <a:pt x="253" y="910"/>
                    <a:pt x="178" y="882"/>
                  </a:cubicBezTo>
                  <a:close/>
                  <a:moveTo>
                    <a:pt x="178" y="124"/>
                  </a:moveTo>
                  <a:cubicBezTo>
                    <a:pt x="178" y="124"/>
                    <a:pt x="178" y="124"/>
                    <a:pt x="178" y="124"/>
                  </a:cubicBezTo>
                  <a:cubicBezTo>
                    <a:pt x="254" y="96"/>
                    <a:pt x="355" y="80"/>
                    <a:pt x="460" y="80"/>
                  </a:cubicBezTo>
                  <a:cubicBezTo>
                    <a:pt x="566" y="80"/>
                    <a:pt x="666" y="96"/>
                    <a:pt x="743" y="124"/>
                  </a:cubicBezTo>
                  <a:cubicBezTo>
                    <a:pt x="811" y="150"/>
                    <a:pt x="837" y="178"/>
                    <a:pt x="839" y="195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7" y="217"/>
                    <a:pt x="811" y="245"/>
                    <a:pt x="743" y="271"/>
                  </a:cubicBezTo>
                  <a:cubicBezTo>
                    <a:pt x="666" y="299"/>
                    <a:pt x="566" y="314"/>
                    <a:pt x="460" y="314"/>
                  </a:cubicBezTo>
                  <a:cubicBezTo>
                    <a:pt x="353" y="314"/>
                    <a:pt x="253" y="299"/>
                    <a:pt x="178" y="271"/>
                  </a:cubicBezTo>
                  <a:cubicBezTo>
                    <a:pt x="101" y="241"/>
                    <a:pt x="80" y="211"/>
                    <a:pt x="80" y="198"/>
                  </a:cubicBezTo>
                  <a:cubicBezTo>
                    <a:pt x="80" y="185"/>
                    <a:pt x="101" y="152"/>
                    <a:pt x="178" y="124"/>
                  </a:cubicBezTo>
                  <a:close/>
                  <a:moveTo>
                    <a:pt x="80" y="314"/>
                  </a:moveTo>
                  <a:cubicBezTo>
                    <a:pt x="98" y="323"/>
                    <a:pt x="98" y="323"/>
                    <a:pt x="98" y="323"/>
                  </a:cubicBezTo>
                  <a:cubicBezTo>
                    <a:pt x="113" y="331"/>
                    <a:pt x="130" y="339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231" y="377"/>
                    <a:pt x="341" y="394"/>
                    <a:pt x="460" y="394"/>
                  </a:cubicBezTo>
                  <a:cubicBezTo>
                    <a:pt x="579" y="394"/>
                    <a:pt x="690" y="377"/>
                    <a:pt x="770" y="345"/>
                  </a:cubicBezTo>
                  <a:cubicBezTo>
                    <a:pt x="771" y="345"/>
                    <a:pt x="771" y="345"/>
                    <a:pt x="771" y="345"/>
                  </a:cubicBezTo>
                  <a:cubicBezTo>
                    <a:pt x="788" y="339"/>
                    <a:pt x="805" y="332"/>
                    <a:pt x="823" y="323"/>
                  </a:cubicBezTo>
                  <a:cubicBezTo>
                    <a:pt x="840" y="314"/>
                    <a:pt x="840" y="314"/>
                    <a:pt x="840" y="314"/>
                  </a:cubicBezTo>
                  <a:cubicBezTo>
                    <a:pt x="840" y="401"/>
                    <a:pt x="840" y="401"/>
                    <a:pt x="840" y="401"/>
                  </a:cubicBezTo>
                  <a:cubicBezTo>
                    <a:pt x="838" y="418"/>
                    <a:pt x="811" y="446"/>
                    <a:pt x="743" y="472"/>
                  </a:cubicBezTo>
                  <a:cubicBezTo>
                    <a:pt x="666" y="500"/>
                    <a:pt x="566" y="516"/>
                    <a:pt x="460" y="516"/>
                  </a:cubicBezTo>
                  <a:cubicBezTo>
                    <a:pt x="355" y="516"/>
                    <a:pt x="254" y="500"/>
                    <a:pt x="178" y="472"/>
                  </a:cubicBezTo>
                  <a:cubicBezTo>
                    <a:pt x="101" y="442"/>
                    <a:pt x="80" y="412"/>
                    <a:pt x="80" y="399"/>
                  </a:cubicBezTo>
                  <a:lnTo>
                    <a:pt x="80" y="314"/>
                  </a:lnTo>
                  <a:close/>
                  <a:moveTo>
                    <a:pt x="80" y="518"/>
                  </a:moveTo>
                  <a:cubicBezTo>
                    <a:pt x="98" y="528"/>
                    <a:pt x="98" y="528"/>
                    <a:pt x="98" y="528"/>
                  </a:cubicBezTo>
                  <a:cubicBezTo>
                    <a:pt x="113" y="536"/>
                    <a:pt x="130" y="543"/>
                    <a:pt x="149" y="549"/>
                  </a:cubicBezTo>
                  <a:cubicBezTo>
                    <a:pt x="149" y="550"/>
                    <a:pt x="149" y="550"/>
                    <a:pt x="149" y="550"/>
                  </a:cubicBezTo>
                  <a:cubicBezTo>
                    <a:pt x="233" y="582"/>
                    <a:pt x="343" y="599"/>
                    <a:pt x="460" y="599"/>
                  </a:cubicBezTo>
                  <a:cubicBezTo>
                    <a:pt x="578" y="599"/>
                    <a:pt x="688" y="582"/>
                    <a:pt x="770" y="550"/>
                  </a:cubicBezTo>
                  <a:cubicBezTo>
                    <a:pt x="771" y="549"/>
                    <a:pt x="771" y="549"/>
                    <a:pt x="771" y="549"/>
                  </a:cubicBezTo>
                  <a:cubicBezTo>
                    <a:pt x="788" y="544"/>
                    <a:pt x="805" y="536"/>
                    <a:pt x="823" y="528"/>
                  </a:cubicBezTo>
                  <a:cubicBezTo>
                    <a:pt x="840" y="519"/>
                    <a:pt x="840" y="519"/>
                    <a:pt x="840" y="519"/>
                  </a:cubicBezTo>
                  <a:cubicBezTo>
                    <a:pt x="840" y="605"/>
                    <a:pt x="840" y="605"/>
                    <a:pt x="840" y="605"/>
                  </a:cubicBezTo>
                  <a:cubicBezTo>
                    <a:pt x="838" y="622"/>
                    <a:pt x="811" y="650"/>
                    <a:pt x="743" y="677"/>
                  </a:cubicBezTo>
                  <a:cubicBezTo>
                    <a:pt x="666" y="705"/>
                    <a:pt x="566" y="720"/>
                    <a:pt x="460" y="720"/>
                  </a:cubicBezTo>
                  <a:cubicBezTo>
                    <a:pt x="355" y="720"/>
                    <a:pt x="254" y="705"/>
                    <a:pt x="178" y="677"/>
                  </a:cubicBezTo>
                  <a:cubicBezTo>
                    <a:pt x="101" y="647"/>
                    <a:pt x="80" y="617"/>
                    <a:pt x="80" y="604"/>
                  </a:cubicBezTo>
                  <a:lnTo>
                    <a:pt x="80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0"/>
            <p:cNvSpPr>
              <a:spLocks noEditPoints="1"/>
            </p:cNvSpPr>
            <p:nvPr/>
          </p:nvSpPr>
          <p:spPr bwMode="auto">
            <a:xfrm>
              <a:off x="2774255" y="2654712"/>
              <a:ext cx="522005" cy="568320"/>
            </a:xfrm>
            <a:custGeom>
              <a:avLst/>
              <a:gdLst>
                <a:gd name="T0" fmla="*/ 467 w 936"/>
                <a:gd name="T1" fmla="*/ 0 h 1021"/>
                <a:gd name="T2" fmla="*/ 0 w 936"/>
                <a:gd name="T3" fmla="*/ 201 h 1021"/>
                <a:gd name="T4" fmla="*/ 151 w 936"/>
                <a:gd name="T5" fmla="*/ 972 h 1021"/>
                <a:gd name="T6" fmla="*/ 784 w 936"/>
                <a:gd name="T7" fmla="*/ 972 h 1021"/>
                <a:gd name="T8" fmla="*/ 936 w 936"/>
                <a:gd name="T9" fmla="*/ 201 h 1021"/>
                <a:gd name="T10" fmla="*/ 180 w 936"/>
                <a:gd name="T11" fmla="*/ 127 h 1021"/>
                <a:gd name="T12" fmla="*/ 755 w 936"/>
                <a:gd name="T13" fmla="*/ 127 h 1021"/>
                <a:gd name="T14" fmla="*/ 854 w 936"/>
                <a:gd name="T15" fmla="*/ 200 h 1021"/>
                <a:gd name="T16" fmla="*/ 755 w 936"/>
                <a:gd name="T17" fmla="*/ 275 h 1021"/>
                <a:gd name="T18" fmla="*/ 179 w 936"/>
                <a:gd name="T19" fmla="*/ 275 h 1021"/>
                <a:gd name="T20" fmla="*/ 180 w 936"/>
                <a:gd name="T21" fmla="*/ 127 h 1021"/>
                <a:gd name="T22" fmla="*/ 854 w 936"/>
                <a:gd name="T23" fmla="*/ 407 h 1021"/>
                <a:gd name="T24" fmla="*/ 469 w 936"/>
                <a:gd name="T25" fmla="*/ 523 h 1021"/>
                <a:gd name="T26" fmla="*/ 82 w 936"/>
                <a:gd name="T27" fmla="*/ 405 h 1021"/>
                <a:gd name="T28" fmla="*/ 99 w 936"/>
                <a:gd name="T29" fmla="*/ 328 h 1021"/>
                <a:gd name="T30" fmla="*/ 469 w 936"/>
                <a:gd name="T31" fmla="*/ 401 h 1021"/>
                <a:gd name="T32" fmla="*/ 838 w 936"/>
                <a:gd name="T33" fmla="*/ 328 h 1021"/>
                <a:gd name="T34" fmla="*/ 855 w 936"/>
                <a:gd name="T35" fmla="*/ 821 h 1021"/>
                <a:gd name="T36" fmla="*/ 469 w 936"/>
                <a:gd name="T37" fmla="*/ 937 h 1021"/>
                <a:gd name="T38" fmla="*/ 82 w 936"/>
                <a:gd name="T39" fmla="*/ 819 h 1021"/>
                <a:gd name="T40" fmla="*/ 100 w 936"/>
                <a:gd name="T41" fmla="*/ 743 h 1021"/>
                <a:gd name="T42" fmla="*/ 152 w 936"/>
                <a:gd name="T43" fmla="*/ 766 h 1021"/>
                <a:gd name="T44" fmla="*/ 784 w 936"/>
                <a:gd name="T45" fmla="*/ 766 h 1021"/>
                <a:gd name="T46" fmla="*/ 837 w 936"/>
                <a:gd name="T47" fmla="*/ 743 h 1021"/>
                <a:gd name="T48" fmla="*/ 855 w 936"/>
                <a:gd name="T49" fmla="*/ 821 h 1021"/>
                <a:gd name="T50" fmla="*/ 756 w 936"/>
                <a:gd name="T51" fmla="*/ 686 h 1021"/>
                <a:gd name="T52" fmla="*/ 181 w 936"/>
                <a:gd name="T53" fmla="*/ 686 h 1021"/>
                <a:gd name="T54" fmla="*/ 82 w 936"/>
                <a:gd name="T55" fmla="*/ 525 h 1021"/>
                <a:gd name="T56" fmla="*/ 148 w 936"/>
                <a:gd name="T57" fmla="*/ 557 h 1021"/>
                <a:gd name="T58" fmla="*/ 469 w 936"/>
                <a:gd name="T59" fmla="*/ 608 h 1021"/>
                <a:gd name="T60" fmla="*/ 789 w 936"/>
                <a:gd name="T61" fmla="*/ 557 h 1021"/>
                <a:gd name="T62" fmla="*/ 856 w 936"/>
                <a:gd name="T63" fmla="*/ 525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6" h="1021">
                  <a:moveTo>
                    <a:pt x="784" y="49"/>
                  </a:moveTo>
                  <a:cubicBezTo>
                    <a:pt x="698" y="18"/>
                    <a:pt x="585" y="0"/>
                    <a:pt x="467" y="0"/>
                  </a:cubicBezTo>
                  <a:cubicBezTo>
                    <a:pt x="349" y="0"/>
                    <a:pt x="237" y="18"/>
                    <a:pt x="151" y="49"/>
                  </a:cubicBezTo>
                  <a:cubicBezTo>
                    <a:pt x="52" y="86"/>
                    <a:pt x="0" y="139"/>
                    <a:pt x="0" y="201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64"/>
                    <a:pt x="26" y="926"/>
                    <a:pt x="151" y="972"/>
                  </a:cubicBezTo>
                  <a:cubicBezTo>
                    <a:pt x="234" y="1004"/>
                    <a:pt x="346" y="1021"/>
                    <a:pt x="467" y="1021"/>
                  </a:cubicBezTo>
                  <a:cubicBezTo>
                    <a:pt x="588" y="1021"/>
                    <a:pt x="701" y="1004"/>
                    <a:pt x="784" y="972"/>
                  </a:cubicBezTo>
                  <a:cubicBezTo>
                    <a:pt x="884" y="935"/>
                    <a:pt x="936" y="883"/>
                    <a:pt x="936" y="820"/>
                  </a:cubicBezTo>
                  <a:cubicBezTo>
                    <a:pt x="936" y="201"/>
                    <a:pt x="936" y="201"/>
                    <a:pt x="936" y="201"/>
                  </a:cubicBezTo>
                  <a:cubicBezTo>
                    <a:pt x="936" y="139"/>
                    <a:pt x="884" y="87"/>
                    <a:pt x="784" y="49"/>
                  </a:cubicBezTo>
                  <a:close/>
                  <a:moveTo>
                    <a:pt x="180" y="127"/>
                  </a:moveTo>
                  <a:cubicBezTo>
                    <a:pt x="255" y="99"/>
                    <a:pt x="357" y="83"/>
                    <a:pt x="467" y="83"/>
                  </a:cubicBezTo>
                  <a:cubicBezTo>
                    <a:pt x="579" y="83"/>
                    <a:pt x="681" y="99"/>
                    <a:pt x="755" y="127"/>
                  </a:cubicBezTo>
                  <a:cubicBezTo>
                    <a:pt x="824" y="152"/>
                    <a:pt x="852" y="181"/>
                    <a:pt x="854" y="198"/>
                  </a:cubicBezTo>
                  <a:cubicBezTo>
                    <a:pt x="854" y="200"/>
                    <a:pt x="854" y="200"/>
                    <a:pt x="854" y="200"/>
                  </a:cubicBezTo>
                  <a:cubicBezTo>
                    <a:pt x="854" y="204"/>
                    <a:pt x="854" y="204"/>
                    <a:pt x="854" y="204"/>
                  </a:cubicBezTo>
                  <a:cubicBezTo>
                    <a:pt x="852" y="221"/>
                    <a:pt x="825" y="250"/>
                    <a:pt x="755" y="275"/>
                  </a:cubicBezTo>
                  <a:cubicBezTo>
                    <a:pt x="680" y="303"/>
                    <a:pt x="578" y="319"/>
                    <a:pt x="467" y="319"/>
                  </a:cubicBezTo>
                  <a:cubicBezTo>
                    <a:pt x="357" y="319"/>
                    <a:pt x="255" y="303"/>
                    <a:pt x="179" y="275"/>
                  </a:cubicBezTo>
                  <a:cubicBezTo>
                    <a:pt x="107" y="248"/>
                    <a:pt x="81" y="218"/>
                    <a:pt x="81" y="201"/>
                  </a:cubicBezTo>
                  <a:cubicBezTo>
                    <a:pt x="81" y="188"/>
                    <a:pt x="101" y="156"/>
                    <a:pt x="180" y="127"/>
                  </a:cubicBezTo>
                  <a:close/>
                  <a:moveTo>
                    <a:pt x="856" y="319"/>
                  </a:moveTo>
                  <a:cubicBezTo>
                    <a:pt x="854" y="407"/>
                    <a:pt x="854" y="407"/>
                    <a:pt x="854" y="407"/>
                  </a:cubicBezTo>
                  <a:cubicBezTo>
                    <a:pt x="852" y="425"/>
                    <a:pt x="825" y="453"/>
                    <a:pt x="756" y="479"/>
                  </a:cubicBezTo>
                  <a:cubicBezTo>
                    <a:pt x="681" y="507"/>
                    <a:pt x="579" y="523"/>
                    <a:pt x="469" y="523"/>
                  </a:cubicBezTo>
                  <a:cubicBezTo>
                    <a:pt x="357" y="523"/>
                    <a:pt x="254" y="507"/>
                    <a:pt x="181" y="479"/>
                  </a:cubicBezTo>
                  <a:cubicBezTo>
                    <a:pt x="108" y="452"/>
                    <a:pt x="82" y="422"/>
                    <a:pt x="82" y="405"/>
                  </a:cubicBezTo>
                  <a:cubicBezTo>
                    <a:pt x="82" y="319"/>
                    <a:pt x="82" y="319"/>
                    <a:pt x="82" y="319"/>
                  </a:cubicBezTo>
                  <a:cubicBezTo>
                    <a:pt x="99" y="328"/>
                    <a:pt x="99" y="328"/>
                    <a:pt x="99" y="328"/>
                  </a:cubicBezTo>
                  <a:cubicBezTo>
                    <a:pt x="113" y="335"/>
                    <a:pt x="130" y="343"/>
                    <a:pt x="152" y="351"/>
                  </a:cubicBezTo>
                  <a:cubicBezTo>
                    <a:pt x="238" y="383"/>
                    <a:pt x="350" y="401"/>
                    <a:pt x="469" y="401"/>
                  </a:cubicBezTo>
                  <a:cubicBezTo>
                    <a:pt x="587" y="401"/>
                    <a:pt x="699" y="383"/>
                    <a:pt x="784" y="351"/>
                  </a:cubicBezTo>
                  <a:cubicBezTo>
                    <a:pt x="804" y="344"/>
                    <a:pt x="822" y="336"/>
                    <a:pt x="838" y="328"/>
                  </a:cubicBezTo>
                  <a:lnTo>
                    <a:pt x="856" y="319"/>
                  </a:lnTo>
                  <a:close/>
                  <a:moveTo>
                    <a:pt x="855" y="821"/>
                  </a:moveTo>
                  <a:cubicBezTo>
                    <a:pt x="854" y="827"/>
                    <a:pt x="845" y="860"/>
                    <a:pt x="756" y="893"/>
                  </a:cubicBezTo>
                  <a:cubicBezTo>
                    <a:pt x="681" y="922"/>
                    <a:pt x="579" y="937"/>
                    <a:pt x="469" y="937"/>
                  </a:cubicBezTo>
                  <a:cubicBezTo>
                    <a:pt x="357" y="937"/>
                    <a:pt x="254" y="922"/>
                    <a:pt x="181" y="893"/>
                  </a:cubicBezTo>
                  <a:cubicBezTo>
                    <a:pt x="108" y="866"/>
                    <a:pt x="82" y="837"/>
                    <a:pt x="82" y="819"/>
                  </a:cubicBezTo>
                  <a:cubicBezTo>
                    <a:pt x="82" y="732"/>
                    <a:pt x="82" y="732"/>
                    <a:pt x="82" y="732"/>
                  </a:cubicBezTo>
                  <a:cubicBezTo>
                    <a:pt x="100" y="743"/>
                    <a:pt x="100" y="743"/>
                    <a:pt x="100" y="743"/>
                  </a:cubicBezTo>
                  <a:cubicBezTo>
                    <a:pt x="113" y="751"/>
                    <a:pt x="129" y="757"/>
                    <a:pt x="148" y="764"/>
                  </a:cubicBezTo>
                  <a:cubicBezTo>
                    <a:pt x="152" y="766"/>
                    <a:pt x="152" y="766"/>
                    <a:pt x="152" y="766"/>
                  </a:cubicBezTo>
                  <a:cubicBezTo>
                    <a:pt x="235" y="798"/>
                    <a:pt x="348" y="815"/>
                    <a:pt x="469" y="815"/>
                  </a:cubicBezTo>
                  <a:cubicBezTo>
                    <a:pt x="590" y="815"/>
                    <a:pt x="702" y="798"/>
                    <a:pt x="784" y="766"/>
                  </a:cubicBezTo>
                  <a:cubicBezTo>
                    <a:pt x="789" y="764"/>
                    <a:pt x="789" y="764"/>
                    <a:pt x="789" y="764"/>
                  </a:cubicBezTo>
                  <a:cubicBezTo>
                    <a:pt x="807" y="757"/>
                    <a:pt x="823" y="751"/>
                    <a:pt x="837" y="743"/>
                  </a:cubicBezTo>
                  <a:cubicBezTo>
                    <a:pt x="855" y="733"/>
                    <a:pt x="855" y="733"/>
                    <a:pt x="855" y="733"/>
                  </a:cubicBezTo>
                  <a:lnTo>
                    <a:pt x="855" y="821"/>
                  </a:lnTo>
                  <a:close/>
                  <a:moveTo>
                    <a:pt x="854" y="615"/>
                  </a:moveTo>
                  <a:cubicBezTo>
                    <a:pt x="852" y="632"/>
                    <a:pt x="825" y="660"/>
                    <a:pt x="756" y="686"/>
                  </a:cubicBezTo>
                  <a:cubicBezTo>
                    <a:pt x="681" y="714"/>
                    <a:pt x="579" y="730"/>
                    <a:pt x="469" y="730"/>
                  </a:cubicBezTo>
                  <a:cubicBezTo>
                    <a:pt x="357" y="730"/>
                    <a:pt x="255" y="714"/>
                    <a:pt x="181" y="686"/>
                  </a:cubicBezTo>
                  <a:cubicBezTo>
                    <a:pt x="108" y="659"/>
                    <a:pt x="82" y="629"/>
                    <a:pt x="82" y="612"/>
                  </a:cubicBezTo>
                  <a:cubicBezTo>
                    <a:pt x="82" y="525"/>
                    <a:pt x="82" y="525"/>
                    <a:pt x="82" y="525"/>
                  </a:cubicBezTo>
                  <a:cubicBezTo>
                    <a:pt x="100" y="536"/>
                    <a:pt x="100" y="536"/>
                    <a:pt x="100" y="536"/>
                  </a:cubicBezTo>
                  <a:cubicBezTo>
                    <a:pt x="113" y="544"/>
                    <a:pt x="129" y="550"/>
                    <a:pt x="148" y="557"/>
                  </a:cubicBezTo>
                  <a:cubicBezTo>
                    <a:pt x="152" y="559"/>
                    <a:pt x="152" y="559"/>
                    <a:pt x="152" y="559"/>
                  </a:cubicBezTo>
                  <a:cubicBezTo>
                    <a:pt x="235" y="591"/>
                    <a:pt x="348" y="608"/>
                    <a:pt x="469" y="608"/>
                  </a:cubicBezTo>
                  <a:cubicBezTo>
                    <a:pt x="590" y="608"/>
                    <a:pt x="702" y="591"/>
                    <a:pt x="784" y="559"/>
                  </a:cubicBezTo>
                  <a:cubicBezTo>
                    <a:pt x="789" y="557"/>
                    <a:pt x="789" y="557"/>
                    <a:pt x="789" y="557"/>
                  </a:cubicBezTo>
                  <a:cubicBezTo>
                    <a:pt x="807" y="550"/>
                    <a:pt x="823" y="544"/>
                    <a:pt x="837" y="536"/>
                  </a:cubicBezTo>
                  <a:cubicBezTo>
                    <a:pt x="856" y="525"/>
                    <a:pt x="856" y="525"/>
                    <a:pt x="856" y="525"/>
                  </a:cubicBezTo>
                  <a:lnTo>
                    <a:pt x="854" y="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ZoneTexte 33">
            <a:extLst>
              <a:ext uri="{FF2B5EF4-FFF2-40B4-BE49-F238E27FC236}">
                <a16:creationId xmlns:a16="http://schemas.microsoft.com/office/drawing/2014/main" id="{22C4E051-3EA7-8A64-E0EB-221DB0BBCDF9}"/>
              </a:ext>
            </a:extLst>
          </p:cNvPr>
          <p:cNvSpPr txBox="1"/>
          <p:nvPr/>
        </p:nvSpPr>
        <p:spPr>
          <a:xfrm>
            <a:off x="8297958" y="5918002"/>
            <a:ext cx="1478846" cy="27699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the company</a:t>
            </a:r>
          </a:p>
        </p:txBody>
      </p:sp>
    </p:spTree>
    <p:extLst>
      <p:ext uri="{BB962C8B-B14F-4D97-AF65-F5344CB8AC3E}">
        <p14:creationId xmlns:p14="http://schemas.microsoft.com/office/powerpoint/2010/main" val="407179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29" name="Title 10"/>
          <p:cNvSpPr>
            <a:spLocks noGrp="1"/>
          </p:cNvSpPr>
          <p:nvPr>
            <p:ph type="title"/>
          </p:nvPr>
        </p:nvSpPr>
        <p:spPr>
          <a:xfrm>
            <a:off x="636492" y="136353"/>
            <a:ext cx="11880850" cy="1241856"/>
          </a:xfrm>
        </p:spPr>
        <p:txBody>
          <a:bodyPr anchor="ctr"/>
          <a:lstStyle/>
          <a:p>
            <a:r>
              <a:rPr lang="en-GB" sz="4400" dirty="0"/>
              <a:t>Project Budget and Co-Funding</a:t>
            </a:r>
            <a:endParaRPr lang="fr-FR" sz="4400" noProof="1"/>
          </a:p>
        </p:txBody>
      </p:sp>
      <p:grpSp>
        <p:nvGrpSpPr>
          <p:cNvPr id="5" name="Group 67"/>
          <p:cNvGrpSpPr>
            <a:grpSpLocks noChangeAspect="1"/>
          </p:cNvGrpSpPr>
          <p:nvPr/>
        </p:nvGrpSpPr>
        <p:grpSpPr bwMode="auto">
          <a:xfrm>
            <a:off x="1954397" y="2191648"/>
            <a:ext cx="577865" cy="453336"/>
            <a:chOff x="-718" y="-105"/>
            <a:chExt cx="6478" cy="5082"/>
          </a:xfrm>
          <a:solidFill>
            <a:schemeClr val="tx1"/>
          </a:solidFill>
        </p:grpSpPr>
        <p:sp>
          <p:nvSpPr>
            <p:cNvPr id="6" name="Freeform 68"/>
            <p:cNvSpPr>
              <a:spLocks/>
            </p:cNvSpPr>
            <p:nvPr/>
          </p:nvSpPr>
          <p:spPr bwMode="auto">
            <a:xfrm>
              <a:off x="295" y="2642"/>
              <a:ext cx="4452" cy="2335"/>
            </a:xfrm>
            <a:custGeom>
              <a:avLst/>
              <a:gdLst>
                <a:gd name="T0" fmla="*/ 334 w 668"/>
                <a:gd name="T1" fmla="*/ 350 h 350"/>
                <a:gd name="T2" fmla="*/ 0 w 668"/>
                <a:gd name="T3" fmla="*/ 172 h 350"/>
                <a:gd name="T4" fmla="*/ 0 w 668"/>
                <a:gd name="T5" fmla="*/ 23 h 350"/>
                <a:gd name="T6" fmla="*/ 15 w 668"/>
                <a:gd name="T7" fmla="*/ 9 h 350"/>
                <a:gd name="T8" fmla="*/ 29 w 668"/>
                <a:gd name="T9" fmla="*/ 23 h 350"/>
                <a:gd name="T10" fmla="*/ 29 w 668"/>
                <a:gd name="T11" fmla="*/ 172 h 350"/>
                <a:gd name="T12" fmla="*/ 334 w 668"/>
                <a:gd name="T13" fmla="*/ 321 h 350"/>
                <a:gd name="T14" fmla="*/ 639 w 668"/>
                <a:gd name="T15" fmla="*/ 172 h 350"/>
                <a:gd name="T16" fmla="*/ 639 w 668"/>
                <a:gd name="T17" fmla="*/ 15 h 350"/>
                <a:gd name="T18" fmla="*/ 653 w 668"/>
                <a:gd name="T19" fmla="*/ 0 h 350"/>
                <a:gd name="T20" fmla="*/ 668 w 668"/>
                <a:gd name="T21" fmla="*/ 15 h 350"/>
                <a:gd name="T22" fmla="*/ 668 w 668"/>
                <a:gd name="T23" fmla="*/ 172 h 350"/>
                <a:gd name="T24" fmla="*/ 334 w 668"/>
                <a:gd name="T2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8" h="350">
                  <a:moveTo>
                    <a:pt x="334" y="350"/>
                  </a:moveTo>
                  <a:cubicBezTo>
                    <a:pt x="159" y="350"/>
                    <a:pt x="0" y="265"/>
                    <a:pt x="0" y="17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7" y="9"/>
                    <a:pt x="15" y="9"/>
                  </a:cubicBezTo>
                  <a:cubicBezTo>
                    <a:pt x="23" y="9"/>
                    <a:pt x="29" y="15"/>
                    <a:pt x="29" y="23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240"/>
                    <a:pt x="165" y="321"/>
                    <a:pt x="334" y="321"/>
                  </a:cubicBezTo>
                  <a:cubicBezTo>
                    <a:pt x="503" y="321"/>
                    <a:pt x="639" y="240"/>
                    <a:pt x="639" y="172"/>
                  </a:cubicBezTo>
                  <a:cubicBezTo>
                    <a:pt x="639" y="15"/>
                    <a:pt x="639" y="15"/>
                    <a:pt x="639" y="15"/>
                  </a:cubicBezTo>
                  <a:cubicBezTo>
                    <a:pt x="639" y="7"/>
                    <a:pt x="645" y="0"/>
                    <a:pt x="653" y="0"/>
                  </a:cubicBezTo>
                  <a:cubicBezTo>
                    <a:pt x="661" y="0"/>
                    <a:pt x="668" y="7"/>
                    <a:pt x="668" y="15"/>
                  </a:cubicBezTo>
                  <a:cubicBezTo>
                    <a:pt x="668" y="172"/>
                    <a:pt x="668" y="172"/>
                    <a:pt x="668" y="172"/>
                  </a:cubicBezTo>
                  <a:cubicBezTo>
                    <a:pt x="668" y="265"/>
                    <a:pt x="509" y="350"/>
                    <a:pt x="33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9"/>
            <p:cNvSpPr>
              <a:spLocks noEditPoints="1"/>
            </p:cNvSpPr>
            <p:nvPr/>
          </p:nvSpPr>
          <p:spPr bwMode="auto">
            <a:xfrm>
              <a:off x="-718" y="-105"/>
              <a:ext cx="6478" cy="3761"/>
            </a:xfrm>
            <a:custGeom>
              <a:avLst/>
              <a:gdLst>
                <a:gd name="T0" fmla="*/ 486 w 972"/>
                <a:gd name="T1" fmla="*/ 564 h 564"/>
                <a:gd name="T2" fmla="*/ 440 w 972"/>
                <a:gd name="T3" fmla="*/ 552 h 564"/>
                <a:gd name="T4" fmla="*/ 23 w 972"/>
                <a:gd name="T5" fmla="*/ 296 h 564"/>
                <a:gd name="T6" fmla="*/ 0 w 972"/>
                <a:gd name="T7" fmla="*/ 260 h 564"/>
                <a:gd name="T8" fmla="*/ 23 w 972"/>
                <a:gd name="T9" fmla="*/ 224 h 564"/>
                <a:gd name="T10" fmla="*/ 441 w 972"/>
                <a:gd name="T11" fmla="*/ 15 h 564"/>
                <a:gd name="T12" fmla="*/ 532 w 972"/>
                <a:gd name="T13" fmla="*/ 16 h 564"/>
                <a:gd name="T14" fmla="*/ 948 w 972"/>
                <a:gd name="T15" fmla="*/ 224 h 564"/>
                <a:gd name="T16" fmla="*/ 972 w 972"/>
                <a:gd name="T17" fmla="*/ 260 h 564"/>
                <a:gd name="T18" fmla="*/ 949 w 972"/>
                <a:gd name="T19" fmla="*/ 296 h 564"/>
                <a:gd name="T20" fmla="*/ 949 w 972"/>
                <a:gd name="T21" fmla="*/ 296 h 564"/>
                <a:gd name="T22" fmla="*/ 532 w 972"/>
                <a:gd name="T23" fmla="*/ 552 h 564"/>
                <a:gd name="T24" fmla="*/ 486 w 972"/>
                <a:gd name="T25" fmla="*/ 564 h 564"/>
                <a:gd name="T26" fmla="*/ 486 w 972"/>
                <a:gd name="T27" fmla="*/ 33 h 564"/>
                <a:gd name="T28" fmla="*/ 455 w 972"/>
                <a:gd name="T29" fmla="*/ 41 h 564"/>
                <a:gd name="T30" fmla="*/ 37 w 972"/>
                <a:gd name="T31" fmla="*/ 250 h 564"/>
                <a:gd name="T32" fmla="*/ 30 w 972"/>
                <a:gd name="T33" fmla="*/ 260 h 564"/>
                <a:gd name="T34" fmla="*/ 38 w 972"/>
                <a:gd name="T35" fmla="*/ 271 h 564"/>
                <a:gd name="T36" fmla="*/ 455 w 972"/>
                <a:gd name="T37" fmla="*/ 527 h 564"/>
                <a:gd name="T38" fmla="*/ 517 w 972"/>
                <a:gd name="T39" fmla="*/ 527 h 564"/>
                <a:gd name="T40" fmla="*/ 934 w 972"/>
                <a:gd name="T41" fmla="*/ 271 h 564"/>
                <a:gd name="T42" fmla="*/ 943 w 972"/>
                <a:gd name="T43" fmla="*/ 260 h 564"/>
                <a:gd name="T44" fmla="*/ 934 w 972"/>
                <a:gd name="T45" fmla="*/ 249 h 564"/>
                <a:gd name="T46" fmla="*/ 518 w 972"/>
                <a:gd name="T47" fmla="*/ 41 h 564"/>
                <a:gd name="T48" fmla="*/ 486 w 972"/>
                <a:gd name="T49" fmla="*/ 33 h 564"/>
                <a:gd name="T50" fmla="*/ 941 w 972"/>
                <a:gd name="T51" fmla="*/ 284 h 564"/>
                <a:gd name="T52" fmla="*/ 942 w 972"/>
                <a:gd name="T53" fmla="*/ 284 h 564"/>
                <a:gd name="T54" fmla="*/ 941 w 972"/>
                <a:gd name="T55" fmla="*/ 28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2" h="564">
                  <a:moveTo>
                    <a:pt x="486" y="564"/>
                  </a:moveTo>
                  <a:cubicBezTo>
                    <a:pt x="470" y="564"/>
                    <a:pt x="453" y="560"/>
                    <a:pt x="440" y="552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9" y="287"/>
                    <a:pt x="0" y="274"/>
                    <a:pt x="0" y="260"/>
                  </a:cubicBezTo>
                  <a:cubicBezTo>
                    <a:pt x="0" y="246"/>
                    <a:pt x="9" y="233"/>
                    <a:pt x="23" y="224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66" y="0"/>
                    <a:pt x="506" y="0"/>
                    <a:pt x="532" y="16"/>
                  </a:cubicBezTo>
                  <a:cubicBezTo>
                    <a:pt x="948" y="224"/>
                    <a:pt x="948" y="224"/>
                    <a:pt x="948" y="224"/>
                  </a:cubicBezTo>
                  <a:cubicBezTo>
                    <a:pt x="963" y="233"/>
                    <a:pt x="972" y="246"/>
                    <a:pt x="972" y="260"/>
                  </a:cubicBezTo>
                  <a:cubicBezTo>
                    <a:pt x="972" y="274"/>
                    <a:pt x="963" y="287"/>
                    <a:pt x="949" y="296"/>
                  </a:cubicBezTo>
                  <a:cubicBezTo>
                    <a:pt x="949" y="296"/>
                    <a:pt x="949" y="296"/>
                    <a:pt x="949" y="296"/>
                  </a:cubicBezTo>
                  <a:cubicBezTo>
                    <a:pt x="532" y="552"/>
                    <a:pt x="532" y="552"/>
                    <a:pt x="532" y="552"/>
                  </a:cubicBezTo>
                  <a:cubicBezTo>
                    <a:pt x="519" y="560"/>
                    <a:pt x="503" y="564"/>
                    <a:pt x="486" y="564"/>
                  </a:cubicBezTo>
                  <a:close/>
                  <a:moveTo>
                    <a:pt x="486" y="33"/>
                  </a:moveTo>
                  <a:cubicBezTo>
                    <a:pt x="474" y="33"/>
                    <a:pt x="463" y="36"/>
                    <a:pt x="455" y="41"/>
                  </a:cubicBezTo>
                  <a:cubicBezTo>
                    <a:pt x="37" y="250"/>
                    <a:pt x="37" y="250"/>
                    <a:pt x="37" y="250"/>
                  </a:cubicBezTo>
                  <a:cubicBezTo>
                    <a:pt x="33" y="253"/>
                    <a:pt x="30" y="257"/>
                    <a:pt x="30" y="260"/>
                  </a:cubicBezTo>
                  <a:cubicBezTo>
                    <a:pt x="30" y="264"/>
                    <a:pt x="33" y="268"/>
                    <a:pt x="38" y="271"/>
                  </a:cubicBezTo>
                  <a:cubicBezTo>
                    <a:pt x="455" y="527"/>
                    <a:pt x="455" y="527"/>
                    <a:pt x="455" y="527"/>
                  </a:cubicBezTo>
                  <a:cubicBezTo>
                    <a:pt x="472" y="537"/>
                    <a:pt x="500" y="537"/>
                    <a:pt x="517" y="527"/>
                  </a:cubicBezTo>
                  <a:cubicBezTo>
                    <a:pt x="934" y="271"/>
                    <a:pt x="934" y="271"/>
                    <a:pt x="934" y="271"/>
                  </a:cubicBezTo>
                  <a:cubicBezTo>
                    <a:pt x="939" y="268"/>
                    <a:pt x="943" y="264"/>
                    <a:pt x="943" y="260"/>
                  </a:cubicBezTo>
                  <a:cubicBezTo>
                    <a:pt x="943" y="257"/>
                    <a:pt x="939" y="253"/>
                    <a:pt x="934" y="249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09" y="36"/>
                    <a:pt x="497" y="33"/>
                    <a:pt x="486" y="33"/>
                  </a:cubicBezTo>
                  <a:close/>
                  <a:moveTo>
                    <a:pt x="941" y="284"/>
                  </a:moveTo>
                  <a:cubicBezTo>
                    <a:pt x="942" y="284"/>
                    <a:pt x="942" y="284"/>
                    <a:pt x="942" y="284"/>
                  </a:cubicBezTo>
                  <a:lnTo>
                    <a:pt x="941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0"/>
            <p:cNvSpPr>
              <a:spLocks/>
            </p:cNvSpPr>
            <p:nvPr/>
          </p:nvSpPr>
          <p:spPr bwMode="auto">
            <a:xfrm>
              <a:off x="5460" y="2149"/>
              <a:ext cx="193" cy="1601"/>
            </a:xfrm>
            <a:custGeom>
              <a:avLst/>
              <a:gdLst>
                <a:gd name="T0" fmla="*/ 15 w 29"/>
                <a:gd name="T1" fmla="*/ 240 h 240"/>
                <a:gd name="T2" fmla="*/ 0 w 29"/>
                <a:gd name="T3" fmla="*/ 226 h 240"/>
                <a:gd name="T4" fmla="*/ 0 w 29"/>
                <a:gd name="T5" fmla="*/ 14 h 240"/>
                <a:gd name="T6" fmla="*/ 15 w 29"/>
                <a:gd name="T7" fmla="*/ 0 h 240"/>
                <a:gd name="T8" fmla="*/ 29 w 29"/>
                <a:gd name="T9" fmla="*/ 14 h 240"/>
                <a:gd name="T10" fmla="*/ 29 w 29"/>
                <a:gd name="T11" fmla="*/ 226 h 240"/>
                <a:gd name="T12" fmla="*/ 15 w 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0">
                  <a:moveTo>
                    <a:pt x="15" y="240"/>
                  </a:moveTo>
                  <a:cubicBezTo>
                    <a:pt x="7" y="240"/>
                    <a:pt x="0" y="234"/>
                    <a:pt x="0" y="22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29" y="234"/>
                    <a:pt x="23" y="240"/>
                    <a:pt x="15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71"/>
            <p:cNvSpPr>
              <a:spLocks noChangeArrowheads="1"/>
            </p:cNvSpPr>
            <p:nvPr/>
          </p:nvSpPr>
          <p:spPr bwMode="auto">
            <a:xfrm>
              <a:off x="5433" y="3263"/>
              <a:ext cx="260" cy="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ZoneTexte 75"/>
          <p:cNvSpPr txBox="1"/>
          <p:nvPr/>
        </p:nvSpPr>
        <p:spPr>
          <a:xfrm>
            <a:off x="2792911" y="215656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costs (gross salaries + 20% for social charges)</a:t>
            </a:r>
          </a:p>
        </p:txBody>
      </p:sp>
      <p:sp>
        <p:nvSpPr>
          <p:cNvPr id="11" name="ZoneTexte 76"/>
          <p:cNvSpPr txBox="1"/>
          <p:nvPr/>
        </p:nvSpPr>
        <p:spPr>
          <a:xfrm>
            <a:off x="2792911" y="2880440"/>
            <a:ext cx="317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2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 / equipment (depreciation over project duration)</a:t>
            </a:r>
          </a:p>
        </p:txBody>
      </p:sp>
      <p:grpSp>
        <p:nvGrpSpPr>
          <p:cNvPr id="12" name="Group 23"/>
          <p:cNvGrpSpPr>
            <a:grpSpLocks noChangeAspect="1"/>
          </p:cNvGrpSpPr>
          <p:nvPr/>
        </p:nvGrpSpPr>
        <p:grpSpPr>
          <a:xfrm>
            <a:off x="1986783" y="2909404"/>
            <a:ext cx="599923" cy="642565"/>
            <a:chOff x="3741088" y="1497189"/>
            <a:chExt cx="1250951" cy="1339851"/>
          </a:xfrm>
        </p:grpSpPr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803001" y="2443340"/>
              <a:ext cx="635001" cy="66675"/>
            </a:xfrm>
            <a:custGeom>
              <a:avLst/>
              <a:gdLst>
                <a:gd name="T0" fmla="*/ 400 w 400"/>
                <a:gd name="T1" fmla="*/ 0 h 42"/>
                <a:gd name="T2" fmla="*/ 400 w 400"/>
                <a:gd name="T3" fmla="*/ 42 h 42"/>
                <a:gd name="T4" fmla="*/ 0 w 400"/>
                <a:gd name="T5" fmla="*/ 42 h 42"/>
                <a:gd name="T6" fmla="*/ 0 w 400"/>
                <a:gd name="T7" fmla="*/ 0 h 42"/>
                <a:gd name="T8" fmla="*/ 400 w 400"/>
                <a:gd name="T9" fmla="*/ 0 h 42"/>
                <a:gd name="T10" fmla="*/ 400 w 40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2">
                  <a:moveTo>
                    <a:pt x="400" y="0"/>
                  </a:moveTo>
                  <a:lnTo>
                    <a:pt x="40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5"/>
            <p:cNvSpPr>
              <a:spLocks noEditPoints="1"/>
            </p:cNvSpPr>
            <p:nvPr/>
          </p:nvSpPr>
          <p:spPr bwMode="auto">
            <a:xfrm>
              <a:off x="3741088" y="1497189"/>
              <a:ext cx="1250951" cy="1339851"/>
            </a:xfrm>
            <a:custGeom>
              <a:avLst/>
              <a:gdLst>
                <a:gd name="T0" fmla="*/ 1409 w 1518"/>
                <a:gd name="T1" fmla="*/ 485 h 1625"/>
                <a:gd name="T2" fmla="*/ 1415 w 1518"/>
                <a:gd name="T3" fmla="*/ 363 h 1625"/>
                <a:gd name="T4" fmla="*/ 1417 w 1518"/>
                <a:gd name="T5" fmla="*/ 184 h 1625"/>
                <a:gd name="T6" fmla="*/ 1205 w 1518"/>
                <a:gd name="T7" fmla="*/ 8 h 1625"/>
                <a:gd name="T8" fmla="*/ 1043 w 1518"/>
                <a:gd name="T9" fmla="*/ 2 h 1625"/>
                <a:gd name="T10" fmla="*/ 468 w 1518"/>
                <a:gd name="T11" fmla="*/ 567 h 1625"/>
                <a:gd name="T12" fmla="*/ 539 w 1518"/>
                <a:gd name="T13" fmla="*/ 674 h 1625"/>
                <a:gd name="T14" fmla="*/ 466 w 1518"/>
                <a:gd name="T15" fmla="*/ 783 h 1625"/>
                <a:gd name="T16" fmla="*/ 751 w 1518"/>
                <a:gd name="T17" fmla="*/ 886 h 1625"/>
                <a:gd name="T18" fmla="*/ 1210 w 1518"/>
                <a:gd name="T19" fmla="*/ 605 h 1625"/>
                <a:gd name="T20" fmla="*/ 1311 w 1518"/>
                <a:gd name="T21" fmla="*/ 871 h 1625"/>
                <a:gd name="T22" fmla="*/ 594 w 1518"/>
                <a:gd name="T23" fmla="*/ 1337 h 1625"/>
                <a:gd name="T24" fmla="*/ 872 w 1518"/>
                <a:gd name="T25" fmla="*/ 1230 h 1625"/>
                <a:gd name="T26" fmla="*/ 25 w 1518"/>
                <a:gd name="T27" fmla="*/ 1071 h 1625"/>
                <a:gd name="T28" fmla="*/ 25 w 1518"/>
                <a:gd name="T29" fmla="*/ 1256 h 1625"/>
                <a:gd name="T30" fmla="*/ 331 w 1518"/>
                <a:gd name="T31" fmla="*/ 1599 h 1625"/>
                <a:gd name="T32" fmla="*/ 576 w 1518"/>
                <a:gd name="T33" fmla="*/ 1599 h 1625"/>
                <a:gd name="T34" fmla="*/ 1026 w 1518"/>
                <a:gd name="T35" fmla="*/ 1552 h 1625"/>
                <a:gd name="T36" fmla="*/ 1245 w 1518"/>
                <a:gd name="T37" fmla="*/ 1625 h 1625"/>
                <a:gd name="T38" fmla="*/ 1308 w 1518"/>
                <a:gd name="T39" fmla="*/ 1378 h 1625"/>
                <a:gd name="T40" fmla="*/ 1176 w 1518"/>
                <a:gd name="T41" fmla="*/ 392 h 1625"/>
                <a:gd name="T42" fmla="*/ 1170 w 1518"/>
                <a:gd name="T43" fmla="*/ 572 h 1625"/>
                <a:gd name="T44" fmla="*/ 660 w 1518"/>
                <a:gd name="T45" fmla="*/ 904 h 1625"/>
                <a:gd name="T46" fmla="*/ 523 w 1518"/>
                <a:gd name="T47" fmla="*/ 585 h 1625"/>
                <a:gd name="T48" fmla="*/ 1223 w 1518"/>
                <a:gd name="T49" fmla="*/ 62 h 1625"/>
                <a:gd name="T50" fmla="*/ 1355 w 1518"/>
                <a:gd name="T51" fmla="*/ 377 h 1625"/>
                <a:gd name="T52" fmla="*/ 1180 w 1518"/>
                <a:gd name="T53" fmla="*/ 387 h 1625"/>
                <a:gd name="T54" fmla="*/ 1272 w 1518"/>
                <a:gd name="T55" fmla="*/ 569 h 1625"/>
                <a:gd name="T56" fmla="*/ 1190 w 1518"/>
                <a:gd name="T57" fmla="*/ 485 h 1625"/>
                <a:gd name="T58" fmla="*/ 1274 w 1518"/>
                <a:gd name="T59" fmla="*/ 401 h 1625"/>
                <a:gd name="T60" fmla="*/ 1339 w 1518"/>
                <a:gd name="T61" fmla="*/ 432 h 1625"/>
                <a:gd name="T62" fmla="*/ 1358 w 1518"/>
                <a:gd name="T63" fmla="*/ 485 h 1625"/>
                <a:gd name="T64" fmla="*/ 1330 w 1518"/>
                <a:gd name="T65" fmla="*/ 547 h 1625"/>
                <a:gd name="T66" fmla="*/ 1285 w 1518"/>
                <a:gd name="T67" fmla="*/ 568 h 1625"/>
                <a:gd name="T68" fmla="*/ 821 w 1518"/>
                <a:gd name="T69" fmla="*/ 1123 h 1625"/>
                <a:gd name="T70" fmla="*/ 525 w 1518"/>
                <a:gd name="T71" fmla="*/ 1573 h 1625"/>
                <a:gd name="T72" fmla="*/ 450 w 1518"/>
                <a:gd name="T73" fmla="*/ 1497 h 1625"/>
                <a:gd name="T74" fmla="*/ 1219 w 1518"/>
                <a:gd name="T75" fmla="*/ 1573 h 1625"/>
                <a:gd name="T76" fmla="*/ 1219 w 1518"/>
                <a:gd name="T77" fmla="*/ 1454 h 1625"/>
                <a:gd name="T78" fmla="*/ 1229 w 1518"/>
                <a:gd name="T79" fmla="*/ 1381 h 1625"/>
                <a:gd name="T80" fmla="*/ 1097 w 1518"/>
                <a:gd name="T81" fmla="*/ 1467 h 1625"/>
                <a:gd name="T82" fmla="*/ 801 w 1518"/>
                <a:gd name="T83" fmla="*/ 1537 h 1625"/>
                <a:gd name="T84" fmla="*/ 490 w 1518"/>
                <a:gd name="T85" fmla="*/ 1460 h 1625"/>
                <a:gd name="T86" fmla="*/ 428 w 1518"/>
                <a:gd name="T87" fmla="*/ 1423 h 1625"/>
                <a:gd name="T88" fmla="*/ 373 w 1518"/>
                <a:gd name="T89" fmla="*/ 1381 h 1625"/>
                <a:gd name="T90" fmla="*/ 573 w 1518"/>
                <a:gd name="T91" fmla="*/ 1384 h 1625"/>
                <a:gd name="T92" fmla="*/ 1362 w 1518"/>
                <a:gd name="T93" fmla="*/ 871 h 1625"/>
                <a:gd name="T94" fmla="*/ 1315 w 1518"/>
                <a:gd name="T95" fmla="*/ 614 h 1625"/>
                <a:gd name="T96" fmla="*/ 1336 w 1518"/>
                <a:gd name="T97" fmla="*/ 605 h 1625"/>
                <a:gd name="T98" fmla="*/ 1351 w 1518"/>
                <a:gd name="T99" fmla="*/ 596 h 1625"/>
                <a:gd name="T100" fmla="*/ 1355 w 1518"/>
                <a:gd name="T101" fmla="*/ 593 h 1625"/>
                <a:gd name="T102" fmla="*/ 1372 w 1518"/>
                <a:gd name="T103" fmla="*/ 578 h 1625"/>
                <a:gd name="T104" fmla="*/ 1384 w 1518"/>
                <a:gd name="T105" fmla="*/ 563 h 1625"/>
                <a:gd name="T106" fmla="*/ 1467 w 1518"/>
                <a:gd name="T107" fmla="*/ 871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8" h="1625">
                  <a:moveTo>
                    <a:pt x="1490" y="668"/>
                  </a:moveTo>
                  <a:cubicBezTo>
                    <a:pt x="1471" y="605"/>
                    <a:pt x="1444" y="545"/>
                    <a:pt x="1409" y="490"/>
                  </a:cubicBezTo>
                  <a:cubicBezTo>
                    <a:pt x="1409" y="488"/>
                    <a:pt x="1409" y="487"/>
                    <a:pt x="1409" y="485"/>
                  </a:cubicBezTo>
                  <a:cubicBezTo>
                    <a:pt x="1409" y="463"/>
                    <a:pt x="1404" y="441"/>
                    <a:pt x="1393" y="421"/>
                  </a:cubicBezTo>
                  <a:cubicBezTo>
                    <a:pt x="1415" y="400"/>
                    <a:pt x="1415" y="400"/>
                    <a:pt x="1415" y="400"/>
                  </a:cubicBezTo>
                  <a:cubicBezTo>
                    <a:pt x="1425" y="390"/>
                    <a:pt x="1425" y="374"/>
                    <a:pt x="1415" y="363"/>
                  </a:cubicBezTo>
                  <a:cubicBezTo>
                    <a:pt x="1344" y="293"/>
                    <a:pt x="1344" y="293"/>
                    <a:pt x="1344" y="293"/>
                  </a:cubicBezTo>
                  <a:cubicBezTo>
                    <a:pt x="1417" y="220"/>
                    <a:pt x="1417" y="220"/>
                    <a:pt x="1417" y="220"/>
                  </a:cubicBezTo>
                  <a:cubicBezTo>
                    <a:pt x="1427" y="210"/>
                    <a:pt x="1427" y="194"/>
                    <a:pt x="1417" y="184"/>
                  </a:cubicBezTo>
                  <a:cubicBezTo>
                    <a:pt x="1241" y="8"/>
                    <a:pt x="1241" y="8"/>
                    <a:pt x="1241" y="8"/>
                  </a:cubicBezTo>
                  <a:cubicBezTo>
                    <a:pt x="1236" y="3"/>
                    <a:pt x="1230" y="0"/>
                    <a:pt x="1223" y="0"/>
                  </a:cubicBezTo>
                  <a:cubicBezTo>
                    <a:pt x="1216" y="0"/>
                    <a:pt x="1209" y="3"/>
                    <a:pt x="1205" y="8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061" y="10"/>
                    <a:pt x="1061" y="10"/>
                    <a:pt x="1061" y="10"/>
                  </a:cubicBezTo>
                  <a:cubicBezTo>
                    <a:pt x="1057" y="5"/>
                    <a:pt x="1050" y="2"/>
                    <a:pt x="1043" y="2"/>
                  </a:cubicBezTo>
                  <a:cubicBezTo>
                    <a:pt x="1043" y="2"/>
                    <a:pt x="1043" y="2"/>
                    <a:pt x="1043" y="2"/>
                  </a:cubicBezTo>
                  <a:cubicBezTo>
                    <a:pt x="1036" y="2"/>
                    <a:pt x="1030" y="5"/>
                    <a:pt x="1025" y="10"/>
                  </a:cubicBezTo>
                  <a:cubicBezTo>
                    <a:pt x="468" y="567"/>
                    <a:pt x="468" y="567"/>
                    <a:pt x="468" y="567"/>
                  </a:cubicBezTo>
                  <a:cubicBezTo>
                    <a:pt x="468" y="567"/>
                    <a:pt x="468" y="567"/>
                    <a:pt x="468" y="567"/>
                  </a:cubicBezTo>
                  <a:cubicBezTo>
                    <a:pt x="458" y="577"/>
                    <a:pt x="458" y="593"/>
                    <a:pt x="468" y="603"/>
                  </a:cubicBezTo>
                  <a:cubicBezTo>
                    <a:pt x="539" y="674"/>
                    <a:pt x="539" y="674"/>
                    <a:pt x="539" y="674"/>
                  </a:cubicBezTo>
                  <a:cubicBezTo>
                    <a:pt x="466" y="746"/>
                    <a:pt x="466" y="746"/>
                    <a:pt x="466" y="746"/>
                  </a:cubicBezTo>
                  <a:cubicBezTo>
                    <a:pt x="461" y="751"/>
                    <a:pt x="458" y="758"/>
                    <a:pt x="458" y="765"/>
                  </a:cubicBezTo>
                  <a:cubicBezTo>
                    <a:pt x="458" y="772"/>
                    <a:pt x="461" y="778"/>
                    <a:pt x="466" y="783"/>
                  </a:cubicBezTo>
                  <a:cubicBezTo>
                    <a:pt x="642" y="959"/>
                    <a:pt x="642" y="959"/>
                    <a:pt x="642" y="959"/>
                  </a:cubicBezTo>
                  <a:cubicBezTo>
                    <a:pt x="652" y="969"/>
                    <a:pt x="668" y="969"/>
                    <a:pt x="678" y="959"/>
                  </a:cubicBezTo>
                  <a:cubicBezTo>
                    <a:pt x="751" y="886"/>
                    <a:pt x="751" y="886"/>
                    <a:pt x="751" y="886"/>
                  </a:cubicBezTo>
                  <a:cubicBezTo>
                    <a:pt x="822" y="957"/>
                    <a:pt x="822" y="957"/>
                    <a:pt x="822" y="957"/>
                  </a:cubicBezTo>
                  <a:cubicBezTo>
                    <a:pt x="832" y="967"/>
                    <a:pt x="848" y="967"/>
                    <a:pt x="858" y="957"/>
                  </a:cubicBezTo>
                  <a:cubicBezTo>
                    <a:pt x="1210" y="605"/>
                    <a:pt x="1210" y="605"/>
                    <a:pt x="1210" y="605"/>
                  </a:cubicBezTo>
                  <a:cubicBezTo>
                    <a:pt x="1221" y="610"/>
                    <a:pt x="1232" y="615"/>
                    <a:pt x="1244" y="617"/>
                  </a:cubicBezTo>
                  <a:cubicBezTo>
                    <a:pt x="1264" y="654"/>
                    <a:pt x="1281" y="693"/>
                    <a:pt x="1292" y="734"/>
                  </a:cubicBezTo>
                  <a:cubicBezTo>
                    <a:pt x="1305" y="778"/>
                    <a:pt x="1311" y="824"/>
                    <a:pt x="1311" y="871"/>
                  </a:cubicBezTo>
                  <a:cubicBezTo>
                    <a:pt x="1311" y="1007"/>
                    <a:pt x="1258" y="1135"/>
                    <a:pt x="1161" y="1231"/>
                  </a:cubicBezTo>
                  <a:cubicBezTo>
                    <a:pt x="1065" y="1328"/>
                    <a:pt x="937" y="1381"/>
                    <a:pt x="801" y="1381"/>
                  </a:cubicBezTo>
                  <a:cubicBezTo>
                    <a:pt x="729" y="1381"/>
                    <a:pt x="659" y="1366"/>
                    <a:pt x="594" y="1337"/>
                  </a:cubicBezTo>
                  <a:cubicBezTo>
                    <a:pt x="548" y="1316"/>
                    <a:pt x="505" y="1289"/>
                    <a:pt x="467" y="1256"/>
                  </a:cubicBezTo>
                  <a:cubicBezTo>
                    <a:pt x="847" y="1256"/>
                    <a:pt x="847" y="1256"/>
                    <a:pt x="847" y="1256"/>
                  </a:cubicBezTo>
                  <a:cubicBezTo>
                    <a:pt x="861" y="1256"/>
                    <a:pt x="872" y="1244"/>
                    <a:pt x="872" y="1230"/>
                  </a:cubicBezTo>
                  <a:cubicBezTo>
                    <a:pt x="872" y="1097"/>
                    <a:pt x="872" y="1097"/>
                    <a:pt x="872" y="1097"/>
                  </a:cubicBezTo>
                  <a:cubicBezTo>
                    <a:pt x="872" y="1083"/>
                    <a:pt x="861" y="1071"/>
                    <a:pt x="847" y="1071"/>
                  </a:cubicBezTo>
                  <a:cubicBezTo>
                    <a:pt x="25" y="1071"/>
                    <a:pt x="25" y="1071"/>
                    <a:pt x="25" y="1071"/>
                  </a:cubicBezTo>
                  <a:cubicBezTo>
                    <a:pt x="11" y="1071"/>
                    <a:pt x="0" y="1083"/>
                    <a:pt x="0" y="1097"/>
                  </a:cubicBezTo>
                  <a:cubicBezTo>
                    <a:pt x="0" y="1230"/>
                    <a:pt x="0" y="1230"/>
                    <a:pt x="0" y="1230"/>
                  </a:cubicBezTo>
                  <a:cubicBezTo>
                    <a:pt x="0" y="1244"/>
                    <a:pt x="11" y="1256"/>
                    <a:pt x="25" y="1256"/>
                  </a:cubicBezTo>
                  <a:cubicBezTo>
                    <a:pt x="195" y="1256"/>
                    <a:pt x="195" y="1256"/>
                    <a:pt x="195" y="1256"/>
                  </a:cubicBezTo>
                  <a:cubicBezTo>
                    <a:pt x="233" y="1315"/>
                    <a:pt x="279" y="1368"/>
                    <a:pt x="331" y="1413"/>
                  </a:cubicBezTo>
                  <a:cubicBezTo>
                    <a:pt x="331" y="1599"/>
                    <a:pt x="331" y="1599"/>
                    <a:pt x="331" y="1599"/>
                  </a:cubicBezTo>
                  <a:cubicBezTo>
                    <a:pt x="331" y="1613"/>
                    <a:pt x="343" y="1625"/>
                    <a:pt x="357" y="1625"/>
                  </a:cubicBezTo>
                  <a:cubicBezTo>
                    <a:pt x="550" y="1625"/>
                    <a:pt x="550" y="1625"/>
                    <a:pt x="550" y="1625"/>
                  </a:cubicBezTo>
                  <a:cubicBezTo>
                    <a:pt x="565" y="1625"/>
                    <a:pt x="576" y="1613"/>
                    <a:pt x="576" y="1599"/>
                  </a:cubicBezTo>
                  <a:cubicBezTo>
                    <a:pt x="576" y="1552"/>
                    <a:pt x="576" y="1552"/>
                    <a:pt x="576" y="1552"/>
                  </a:cubicBezTo>
                  <a:cubicBezTo>
                    <a:pt x="648" y="1576"/>
                    <a:pt x="724" y="1588"/>
                    <a:pt x="801" y="1588"/>
                  </a:cubicBezTo>
                  <a:cubicBezTo>
                    <a:pt x="878" y="1588"/>
                    <a:pt x="953" y="1576"/>
                    <a:pt x="1026" y="1552"/>
                  </a:cubicBezTo>
                  <a:cubicBezTo>
                    <a:pt x="1026" y="1599"/>
                    <a:pt x="1026" y="1599"/>
                    <a:pt x="1026" y="1599"/>
                  </a:cubicBezTo>
                  <a:cubicBezTo>
                    <a:pt x="1026" y="1613"/>
                    <a:pt x="1037" y="1625"/>
                    <a:pt x="1051" y="1625"/>
                  </a:cubicBezTo>
                  <a:cubicBezTo>
                    <a:pt x="1245" y="1625"/>
                    <a:pt x="1245" y="1625"/>
                    <a:pt x="1245" y="1625"/>
                  </a:cubicBezTo>
                  <a:cubicBezTo>
                    <a:pt x="1259" y="1625"/>
                    <a:pt x="1270" y="1613"/>
                    <a:pt x="1270" y="1599"/>
                  </a:cubicBezTo>
                  <a:cubicBezTo>
                    <a:pt x="1270" y="1413"/>
                    <a:pt x="1270" y="1413"/>
                    <a:pt x="1270" y="1413"/>
                  </a:cubicBezTo>
                  <a:cubicBezTo>
                    <a:pt x="1283" y="1402"/>
                    <a:pt x="1296" y="1390"/>
                    <a:pt x="1308" y="1378"/>
                  </a:cubicBezTo>
                  <a:cubicBezTo>
                    <a:pt x="1444" y="1243"/>
                    <a:pt x="1518" y="1062"/>
                    <a:pt x="1518" y="871"/>
                  </a:cubicBezTo>
                  <a:cubicBezTo>
                    <a:pt x="1518" y="802"/>
                    <a:pt x="1509" y="734"/>
                    <a:pt x="1490" y="668"/>
                  </a:cubicBezTo>
                  <a:close/>
                  <a:moveTo>
                    <a:pt x="1176" y="392"/>
                  </a:moveTo>
                  <a:cubicBezTo>
                    <a:pt x="1152" y="417"/>
                    <a:pt x="1138" y="450"/>
                    <a:pt x="1138" y="485"/>
                  </a:cubicBezTo>
                  <a:cubicBezTo>
                    <a:pt x="1139" y="500"/>
                    <a:pt x="1139" y="500"/>
                    <a:pt x="1139" y="500"/>
                  </a:cubicBezTo>
                  <a:cubicBezTo>
                    <a:pt x="1142" y="527"/>
                    <a:pt x="1153" y="551"/>
                    <a:pt x="1170" y="572"/>
                  </a:cubicBezTo>
                  <a:cubicBezTo>
                    <a:pt x="840" y="902"/>
                    <a:pt x="840" y="902"/>
                    <a:pt x="840" y="902"/>
                  </a:cubicBezTo>
                  <a:cubicBezTo>
                    <a:pt x="751" y="814"/>
                    <a:pt x="751" y="814"/>
                    <a:pt x="751" y="814"/>
                  </a:cubicBezTo>
                  <a:cubicBezTo>
                    <a:pt x="660" y="904"/>
                    <a:pt x="660" y="904"/>
                    <a:pt x="660" y="904"/>
                  </a:cubicBezTo>
                  <a:cubicBezTo>
                    <a:pt x="521" y="765"/>
                    <a:pt x="521" y="765"/>
                    <a:pt x="521" y="765"/>
                  </a:cubicBezTo>
                  <a:cubicBezTo>
                    <a:pt x="611" y="674"/>
                    <a:pt x="611" y="674"/>
                    <a:pt x="611" y="674"/>
                  </a:cubicBezTo>
                  <a:cubicBezTo>
                    <a:pt x="523" y="585"/>
                    <a:pt x="523" y="585"/>
                    <a:pt x="523" y="585"/>
                  </a:cubicBezTo>
                  <a:cubicBezTo>
                    <a:pt x="1043" y="65"/>
                    <a:pt x="1043" y="65"/>
                    <a:pt x="1043" y="65"/>
                  </a:cubicBezTo>
                  <a:cubicBezTo>
                    <a:pt x="1132" y="153"/>
                    <a:pt x="1132" y="153"/>
                    <a:pt x="1132" y="153"/>
                  </a:cubicBezTo>
                  <a:cubicBezTo>
                    <a:pt x="1223" y="62"/>
                    <a:pt x="1223" y="62"/>
                    <a:pt x="1223" y="62"/>
                  </a:cubicBezTo>
                  <a:cubicBezTo>
                    <a:pt x="1362" y="202"/>
                    <a:pt x="1362" y="202"/>
                    <a:pt x="1362" y="202"/>
                  </a:cubicBezTo>
                  <a:cubicBezTo>
                    <a:pt x="1271" y="293"/>
                    <a:pt x="1271" y="293"/>
                    <a:pt x="1271" y="293"/>
                  </a:cubicBezTo>
                  <a:cubicBezTo>
                    <a:pt x="1355" y="377"/>
                    <a:pt x="1355" y="377"/>
                    <a:pt x="1355" y="377"/>
                  </a:cubicBezTo>
                  <a:cubicBezTo>
                    <a:pt x="1336" y="362"/>
                    <a:pt x="1313" y="353"/>
                    <a:pt x="1288" y="350"/>
                  </a:cubicBezTo>
                  <a:cubicBezTo>
                    <a:pt x="1274" y="350"/>
                    <a:pt x="1274" y="350"/>
                    <a:pt x="1274" y="350"/>
                  </a:cubicBezTo>
                  <a:cubicBezTo>
                    <a:pt x="1239" y="350"/>
                    <a:pt x="1206" y="363"/>
                    <a:pt x="1180" y="387"/>
                  </a:cubicBezTo>
                  <a:lnTo>
                    <a:pt x="1176" y="392"/>
                  </a:lnTo>
                  <a:close/>
                  <a:moveTo>
                    <a:pt x="1285" y="568"/>
                  </a:moveTo>
                  <a:cubicBezTo>
                    <a:pt x="1272" y="569"/>
                    <a:pt x="1272" y="569"/>
                    <a:pt x="1272" y="569"/>
                  </a:cubicBezTo>
                  <a:cubicBezTo>
                    <a:pt x="1250" y="568"/>
                    <a:pt x="1230" y="560"/>
                    <a:pt x="1214" y="544"/>
                  </a:cubicBezTo>
                  <a:cubicBezTo>
                    <a:pt x="1201" y="531"/>
                    <a:pt x="1192" y="512"/>
                    <a:pt x="1190" y="493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64"/>
                    <a:pt x="1198" y="444"/>
                    <a:pt x="1212" y="428"/>
                  </a:cubicBezTo>
                  <a:cubicBezTo>
                    <a:pt x="1214" y="426"/>
                    <a:pt x="1214" y="426"/>
                    <a:pt x="1214" y="426"/>
                  </a:cubicBezTo>
                  <a:cubicBezTo>
                    <a:pt x="1230" y="410"/>
                    <a:pt x="1251" y="401"/>
                    <a:pt x="1274" y="401"/>
                  </a:cubicBezTo>
                  <a:cubicBezTo>
                    <a:pt x="1282" y="401"/>
                    <a:pt x="1282" y="401"/>
                    <a:pt x="1282" y="401"/>
                  </a:cubicBezTo>
                  <a:cubicBezTo>
                    <a:pt x="1301" y="403"/>
                    <a:pt x="1319" y="412"/>
                    <a:pt x="1333" y="426"/>
                  </a:cubicBezTo>
                  <a:cubicBezTo>
                    <a:pt x="1335" y="428"/>
                    <a:pt x="1337" y="430"/>
                    <a:pt x="1339" y="432"/>
                  </a:cubicBezTo>
                  <a:cubicBezTo>
                    <a:pt x="1339" y="432"/>
                    <a:pt x="1339" y="432"/>
                    <a:pt x="1339" y="432"/>
                  </a:cubicBezTo>
                  <a:cubicBezTo>
                    <a:pt x="1341" y="434"/>
                    <a:pt x="1341" y="434"/>
                    <a:pt x="1341" y="434"/>
                  </a:cubicBezTo>
                  <a:cubicBezTo>
                    <a:pt x="1352" y="449"/>
                    <a:pt x="1358" y="467"/>
                    <a:pt x="1358" y="485"/>
                  </a:cubicBezTo>
                  <a:cubicBezTo>
                    <a:pt x="1358" y="497"/>
                    <a:pt x="1355" y="508"/>
                    <a:pt x="1351" y="518"/>
                  </a:cubicBezTo>
                  <a:cubicBezTo>
                    <a:pt x="1346" y="528"/>
                    <a:pt x="1346" y="528"/>
                    <a:pt x="1346" y="528"/>
                  </a:cubicBezTo>
                  <a:cubicBezTo>
                    <a:pt x="1342" y="535"/>
                    <a:pt x="1336" y="542"/>
                    <a:pt x="1330" y="547"/>
                  </a:cubicBezTo>
                  <a:cubicBezTo>
                    <a:pt x="1323" y="554"/>
                    <a:pt x="1315" y="559"/>
                    <a:pt x="1307" y="562"/>
                  </a:cubicBezTo>
                  <a:cubicBezTo>
                    <a:pt x="1303" y="564"/>
                    <a:pt x="1303" y="564"/>
                    <a:pt x="1303" y="564"/>
                  </a:cubicBezTo>
                  <a:lnTo>
                    <a:pt x="1285" y="568"/>
                  </a:lnTo>
                  <a:close/>
                  <a:moveTo>
                    <a:pt x="51" y="1204"/>
                  </a:moveTo>
                  <a:cubicBezTo>
                    <a:pt x="51" y="1123"/>
                    <a:pt x="51" y="1123"/>
                    <a:pt x="51" y="1123"/>
                  </a:cubicBezTo>
                  <a:cubicBezTo>
                    <a:pt x="821" y="1123"/>
                    <a:pt x="821" y="1123"/>
                    <a:pt x="821" y="1123"/>
                  </a:cubicBezTo>
                  <a:cubicBezTo>
                    <a:pt x="821" y="1204"/>
                    <a:pt x="821" y="1204"/>
                    <a:pt x="821" y="1204"/>
                  </a:cubicBezTo>
                  <a:lnTo>
                    <a:pt x="51" y="1204"/>
                  </a:lnTo>
                  <a:close/>
                  <a:moveTo>
                    <a:pt x="525" y="1573"/>
                  </a:moveTo>
                  <a:cubicBezTo>
                    <a:pt x="383" y="1573"/>
                    <a:pt x="383" y="1573"/>
                    <a:pt x="383" y="1573"/>
                  </a:cubicBezTo>
                  <a:cubicBezTo>
                    <a:pt x="383" y="1454"/>
                    <a:pt x="383" y="1454"/>
                    <a:pt x="383" y="1454"/>
                  </a:cubicBezTo>
                  <a:cubicBezTo>
                    <a:pt x="404" y="1469"/>
                    <a:pt x="427" y="1484"/>
                    <a:pt x="450" y="1497"/>
                  </a:cubicBezTo>
                  <a:cubicBezTo>
                    <a:pt x="475" y="1510"/>
                    <a:pt x="500" y="1523"/>
                    <a:pt x="525" y="1533"/>
                  </a:cubicBezTo>
                  <a:lnTo>
                    <a:pt x="525" y="1573"/>
                  </a:lnTo>
                  <a:close/>
                  <a:moveTo>
                    <a:pt x="1219" y="1573"/>
                  </a:moveTo>
                  <a:cubicBezTo>
                    <a:pt x="1077" y="1573"/>
                    <a:pt x="1077" y="1573"/>
                    <a:pt x="1077" y="1573"/>
                  </a:cubicBezTo>
                  <a:cubicBezTo>
                    <a:pt x="1077" y="1533"/>
                    <a:pt x="1077" y="1533"/>
                    <a:pt x="1077" y="1533"/>
                  </a:cubicBezTo>
                  <a:cubicBezTo>
                    <a:pt x="1127" y="1512"/>
                    <a:pt x="1175" y="1486"/>
                    <a:pt x="1219" y="1454"/>
                  </a:cubicBezTo>
                  <a:lnTo>
                    <a:pt x="1219" y="1573"/>
                  </a:lnTo>
                  <a:close/>
                  <a:moveTo>
                    <a:pt x="1272" y="1342"/>
                  </a:moveTo>
                  <a:cubicBezTo>
                    <a:pt x="1258" y="1355"/>
                    <a:pt x="1244" y="1368"/>
                    <a:pt x="1229" y="1381"/>
                  </a:cubicBezTo>
                  <a:cubicBezTo>
                    <a:pt x="1182" y="1417"/>
                    <a:pt x="1182" y="1417"/>
                    <a:pt x="1182" y="1417"/>
                  </a:cubicBezTo>
                  <a:cubicBezTo>
                    <a:pt x="1144" y="1441"/>
                    <a:pt x="1144" y="1441"/>
                    <a:pt x="1144" y="1441"/>
                  </a:cubicBezTo>
                  <a:cubicBezTo>
                    <a:pt x="1097" y="1467"/>
                    <a:pt x="1097" y="1467"/>
                    <a:pt x="1097" y="1467"/>
                  </a:cubicBezTo>
                  <a:cubicBezTo>
                    <a:pt x="1078" y="1477"/>
                    <a:pt x="1060" y="1485"/>
                    <a:pt x="1043" y="1491"/>
                  </a:cubicBezTo>
                  <a:cubicBezTo>
                    <a:pt x="1041" y="1492"/>
                    <a:pt x="1041" y="1492"/>
                    <a:pt x="1041" y="1492"/>
                  </a:cubicBezTo>
                  <a:cubicBezTo>
                    <a:pt x="965" y="1522"/>
                    <a:pt x="884" y="1537"/>
                    <a:pt x="801" y="1537"/>
                  </a:cubicBezTo>
                  <a:cubicBezTo>
                    <a:pt x="705" y="1537"/>
                    <a:pt x="613" y="1517"/>
                    <a:pt x="527" y="1478"/>
                  </a:cubicBezTo>
                  <a:cubicBezTo>
                    <a:pt x="521" y="1475"/>
                    <a:pt x="521" y="1475"/>
                    <a:pt x="521" y="1475"/>
                  </a:cubicBezTo>
                  <a:cubicBezTo>
                    <a:pt x="490" y="1460"/>
                    <a:pt x="490" y="1460"/>
                    <a:pt x="490" y="1460"/>
                  </a:cubicBezTo>
                  <a:cubicBezTo>
                    <a:pt x="480" y="1455"/>
                    <a:pt x="471" y="1450"/>
                    <a:pt x="462" y="1444"/>
                  </a:cubicBezTo>
                  <a:cubicBezTo>
                    <a:pt x="451" y="1438"/>
                    <a:pt x="441" y="1431"/>
                    <a:pt x="431" y="1425"/>
                  </a:cubicBezTo>
                  <a:cubicBezTo>
                    <a:pt x="428" y="1423"/>
                    <a:pt x="428" y="1423"/>
                    <a:pt x="428" y="1423"/>
                  </a:cubicBezTo>
                  <a:cubicBezTo>
                    <a:pt x="422" y="1418"/>
                    <a:pt x="416" y="1415"/>
                    <a:pt x="412" y="1411"/>
                  </a:cubicBezTo>
                  <a:cubicBezTo>
                    <a:pt x="397" y="1400"/>
                    <a:pt x="397" y="1400"/>
                    <a:pt x="397" y="1400"/>
                  </a:cubicBezTo>
                  <a:cubicBezTo>
                    <a:pt x="373" y="1381"/>
                    <a:pt x="373" y="1381"/>
                    <a:pt x="373" y="1381"/>
                  </a:cubicBezTo>
                  <a:cubicBezTo>
                    <a:pt x="329" y="1344"/>
                    <a:pt x="290" y="1302"/>
                    <a:pt x="258" y="1256"/>
                  </a:cubicBezTo>
                  <a:cubicBezTo>
                    <a:pt x="393" y="1256"/>
                    <a:pt x="393" y="1256"/>
                    <a:pt x="393" y="1256"/>
                  </a:cubicBezTo>
                  <a:cubicBezTo>
                    <a:pt x="444" y="1310"/>
                    <a:pt x="505" y="1354"/>
                    <a:pt x="573" y="1384"/>
                  </a:cubicBezTo>
                  <a:cubicBezTo>
                    <a:pt x="645" y="1416"/>
                    <a:pt x="722" y="1432"/>
                    <a:pt x="801" y="1432"/>
                  </a:cubicBezTo>
                  <a:cubicBezTo>
                    <a:pt x="951" y="1432"/>
                    <a:pt x="1092" y="1374"/>
                    <a:pt x="1198" y="1268"/>
                  </a:cubicBezTo>
                  <a:cubicBezTo>
                    <a:pt x="1304" y="1162"/>
                    <a:pt x="1362" y="1021"/>
                    <a:pt x="1362" y="871"/>
                  </a:cubicBezTo>
                  <a:cubicBezTo>
                    <a:pt x="1362" y="820"/>
                    <a:pt x="1355" y="769"/>
                    <a:pt x="1342" y="720"/>
                  </a:cubicBezTo>
                  <a:cubicBezTo>
                    <a:pt x="1332" y="685"/>
                    <a:pt x="1319" y="651"/>
                    <a:pt x="1302" y="618"/>
                  </a:cubicBezTo>
                  <a:cubicBezTo>
                    <a:pt x="1315" y="614"/>
                    <a:pt x="1315" y="614"/>
                    <a:pt x="1315" y="614"/>
                  </a:cubicBezTo>
                  <a:cubicBezTo>
                    <a:pt x="1331" y="608"/>
                    <a:pt x="1331" y="608"/>
                    <a:pt x="1331" y="608"/>
                  </a:cubicBezTo>
                  <a:cubicBezTo>
                    <a:pt x="1333" y="607"/>
                    <a:pt x="1334" y="606"/>
                    <a:pt x="1335" y="606"/>
                  </a:cubicBezTo>
                  <a:cubicBezTo>
                    <a:pt x="1336" y="605"/>
                    <a:pt x="1336" y="605"/>
                    <a:pt x="1336" y="605"/>
                  </a:cubicBezTo>
                  <a:cubicBezTo>
                    <a:pt x="1341" y="602"/>
                    <a:pt x="1341" y="602"/>
                    <a:pt x="1341" y="602"/>
                  </a:cubicBezTo>
                  <a:cubicBezTo>
                    <a:pt x="1344" y="601"/>
                    <a:pt x="1346" y="600"/>
                    <a:pt x="1348" y="598"/>
                  </a:cubicBezTo>
                  <a:cubicBezTo>
                    <a:pt x="1351" y="596"/>
                    <a:pt x="1351" y="596"/>
                    <a:pt x="1351" y="596"/>
                  </a:cubicBezTo>
                  <a:cubicBezTo>
                    <a:pt x="1352" y="596"/>
                    <a:pt x="1352" y="596"/>
                    <a:pt x="1353" y="595"/>
                  </a:cubicBezTo>
                  <a:cubicBezTo>
                    <a:pt x="1354" y="594"/>
                    <a:pt x="1354" y="594"/>
                    <a:pt x="1354" y="594"/>
                  </a:cubicBezTo>
                  <a:cubicBezTo>
                    <a:pt x="1355" y="593"/>
                    <a:pt x="1355" y="593"/>
                    <a:pt x="1355" y="593"/>
                  </a:cubicBezTo>
                  <a:cubicBezTo>
                    <a:pt x="1359" y="591"/>
                    <a:pt x="1362" y="588"/>
                    <a:pt x="1364" y="586"/>
                  </a:cubicBezTo>
                  <a:cubicBezTo>
                    <a:pt x="1366" y="584"/>
                    <a:pt x="1368" y="583"/>
                    <a:pt x="1370" y="581"/>
                  </a:cubicBezTo>
                  <a:cubicBezTo>
                    <a:pt x="1372" y="578"/>
                    <a:pt x="1372" y="578"/>
                    <a:pt x="1372" y="578"/>
                  </a:cubicBezTo>
                  <a:cubicBezTo>
                    <a:pt x="1373" y="578"/>
                    <a:pt x="1373" y="577"/>
                    <a:pt x="1374" y="576"/>
                  </a:cubicBezTo>
                  <a:cubicBezTo>
                    <a:pt x="1381" y="568"/>
                    <a:pt x="1381" y="568"/>
                    <a:pt x="1381" y="568"/>
                  </a:cubicBezTo>
                  <a:cubicBezTo>
                    <a:pt x="1384" y="563"/>
                    <a:pt x="1384" y="563"/>
                    <a:pt x="1384" y="563"/>
                  </a:cubicBezTo>
                  <a:cubicBezTo>
                    <a:pt x="1386" y="561"/>
                    <a:pt x="1387" y="559"/>
                    <a:pt x="1389" y="557"/>
                  </a:cubicBezTo>
                  <a:cubicBezTo>
                    <a:pt x="1410" y="597"/>
                    <a:pt x="1427" y="639"/>
                    <a:pt x="1440" y="683"/>
                  </a:cubicBezTo>
                  <a:cubicBezTo>
                    <a:pt x="1458" y="743"/>
                    <a:pt x="1467" y="807"/>
                    <a:pt x="1467" y="871"/>
                  </a:cubicBezTo>
                  <a:cubicBezTo>
                    <a:pt x="1467" y="1049"/>
                    <a:pt x="1398" y="1216"/>
                    <a:pt x="1272" y="13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ZoneTexte 80"/>
          <p:cNvSpPr txBox="1"/>
          <p:nvPr/>
        </p:nvSpPr>
        <p:spPr>
          <a:xfrm>
            <a:off x="2792911" y="3911982"/>
            <a:ext cx="273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2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/ </a:t>
            </a:r>
            <a:r>
              <a:rPr lang="en-GB" spc="-20" dirty="0">
                <a:latin typeface="Calibri" panose="020F0502020204030204"/>
              </a:rPr>
              <a:t>c</a:t>
            </a:r>
            <a:r>
              <a:rPr kumimoji="0" lang="en-GB" sz="1800" b="0" i="0" u="none" strike="noStrike" kern="1200" cap="none" spc="-2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onsumables</a:t>
            </a:r>
          </a:p>
        </p:txBody>
      </p:sp>
      <p:grpSp>
        <p:nvGrpSpPr>
          <p:cNvPr id="17" name="Group 64"/>
          <p:cNvGrpSpPr>
            <a:grpSpLocks noChangeAspect="1"/>
          </p:cNvGrpSpPr>
          <p:nvPr/>
        </p:nvGrpSpPr>
        <p:grpSpPr>
          <a:xfrm>
            <a:off x="2013061" y="3772526"/>
            <a:ext cx="598346" cy="592064"/>
            <a:chOff x="3170238" y="4975225"/>
            <a:chExt cx="908050" cy="898525"/>
          </a:xfrm>
        </p:grpSpPr>
        <p:sp>
          <p:nvSpPr>
            <p:cNvPr id="18" name="Freeform 13"/>
            <p:cNvSpPr>
              <a:spLocks noChangeAspect="1"/>
            </p:cNvSpPr>
            <p:nvPr/>
          </p:nvSpPr>
          <p:spPr bwMode="auto">
            <a:xfrm>
              <a:off x="3615502" y="5426558"/>
              <a:ext cx="344719" cy="360000"/>
            </a:xfrm>
            <a:custGeom>
              <a:avLst/>
              <a:gdLst>
                <a:gd name="T0" fmla="*/ 435 w 732"/>
                <a:gd name="T1" fmla="*/ 765 h 765"/>
                <a:gd name="T2" fmla="*/ 297 w 732"/>
                <a:gd name="T3" fmla="*/ 765 h 765"/>
                <a:gd name="T4" fmla="*/ 124 w 732"/>
                <a:gd name="T5" fmla="*/ 624 h 765"/>
                <a:gd name="T6" fmla="*/ 69 w 732"/>
                <a:gd name="T7" fmla="*/ 633 h 765"/>
                <a:gd name="T8" fmla="*/ 0 w 732"/>
                <a:gd name="T9" fmla="*/ 514 h 765"/>
                <a:gd name="T10" fmla="*/ 59 w 732"/>
                <a:gd name="T11" fmla="*/ 382 h 765"/>
                <a:gd name="T12" fmla="*/ 0 w 732"/>
                <a:gd name="T13" fmla="*/ 250 h 765"/>
                <a:gd name="T14" fmla="*/ 69 w 732"/>
                <a:gd name="T15" fmla="*/ 131 h 765"/>
                <a:gd name="T16" fmla="*/ 124 w 732"/>
                <a:gd name="T17" fmla="*/ 140 h 765"/>
                <a:gd name="T18" fmla="*/ 297 w 732"/>
                <a:gd name="T19" fmla="*/ 0 h 765"/>
                <a:gd name="T20" fmla="*/ 435 w 732"/>
                <a:gd name="T21" fmla="*/ 0 h 765"/>
                <a:gd name="T22" fmla="*/ 608 w 732"/>
                <a:gd name="T23" fmla="*/ 140 h 765"/>
                <a:gd name="T24" fmla="*/ 663 w 732"/>
                <a:gd name="T25" fmla="*/ 131 h 765"/>
                <a:gd name="T26" fmla="*/ 732 w 732"/>
                <a:gd name="T27" fmla="*/ 250 h 765"/>
                <a:gd name="T28" fmla="*/ 673 w 732"/>
                <a:gd name="T29" fmla="*/ 382 h 765"/>
                <a:gd name="T30" fmla="*/ 732 w 732"/>
                <a:gd name="T31" fmla="*/ 514 h 765"/>
                <a:gd name="T32" fmla="*/ 663 w 732"/>
                <a:gd name="T33" fmla="*/ 633 h 765"/>
                <a:gd name="T34" fmla="*/ 608 w 732"/>
                <a:gd name="T35" fmla="*/ 624 h 765"/>
                <a:gd name="T36" fmla="*/ 435 w 732"/>
                <a:gd name="T37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2" h="765">
                  <a:moveTo>
                    <a:pt x="435" y="765"/>
                  </a:moveTo>
                  <a:cubicBezTo>
                    <a:pt x="297" y="765"/>
                    <a:pt x="297" y="765"/>
                    <a:pt x="297" y="765"/>
                  </a:cubicBezTo>
                  <a:cubicBezTo>
                    <a:pt x="280" y="684"/>
                    <a:pt x="209" y="624"/>
                    <a:pt x="124" y="624"/>
                  </a:cubicBezTo>
                  <a:cubicBezTo>
                    <a:pt x="105" y="624"/>
                    <a:pt x="87" y="627"/>
                    <a:pt x="69" y="633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37" y="481"/>
                    <a:pt x="59" y="433"/>
                    <a:pt x="59" y="382"/>
                  </a:cubicBezTo>
                  <a:cubicBezTo>
                    <a:pt x="59" y="331"/>
                    <a:pt x="37" y="284"/>
                    <a:pt x="0" y="250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87" y="137"/>
                    <a:pt x="105" y="140"/>
                    <a:pt x="124" y="140"/>
                  </a:cubicBezTo>
                  <a:cubicBezTo>
                    <a:pt x="209" y="140"/>
                    <a:pt x="280" y="80"/>
                    <a:pt x="297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52" y="80"/>
                    <a:pt x="523" y="140"/>
                    <a:pt x="608" y="140"/>
                  </a:cubicBezTo>
                  <a:cubicBezTo>
                    <a:pt x="627" y="140"/>
                    <a:pt x="645" y="137"/>
                    <a:pt x="663" y="131"/>
                  </a:cubicBezTo>
                  <a:cubicBezTo>
                    <a:pt x="732" y="250"/>
                    <a:pt x="732" y="250"/>
                    <a:pt x="732" y="250"/>
                  </a:cubicBezTo>
                  <a:cubicBezTo>
                    <a:pt x="695" y="284"/>
                    <a:pt x="673" y="331"/>
                    <a:pt x="673" y="382"/>
                  </a:cubicBezTo>
                  <a:cubicBezTo>
                    <a:pt x="673" y="433"/>
                    <a:pt x="695" y="481"/>
                    <a:pt x="732" y="514"/>
                  </a:cubicBezTo>
                  <a:cubicBezTo>
                    <a:pt x="663" y="633"/>
                    <a:pt x="663" y="633"/>
                    <a:pt x="663" y="633"/>
                  </a:cubicBezTo>
                  <a:cubicBezTo>
                    <a:pt x="645" y="627"/>
                    <a:pt x="627" y="624"/>
                    <a:pt x="608" y="624"/>
                  </a:cubicBezTo>
                  <a:cubicBezTo>
                    <a:pt x="523" y="624"/>
                    <a:pt x="452" y="684"/>
                    <a:pt x="435" y="7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66"/>
            <p:cNvSpPr/>
            <p:nvPr/>
          </p:nvSpPr>
          <p:spPr>
            <a:xfrm>
              <a:off x="3945783" y="5186865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67"/>
            <p:cNvSpPr/>
            <p:nvPr/>
          </p:nvSpPr>
          <p:spPr>
            <a:xfrm>
              <a:off x="3298977" y="5186865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170238" y="4975225"/>
              <a:ext cx="908050" cy="898525"/>
            </a:xfrm>
            <a:custGeom>
              <a:avLst/>
              <a:gdLst>
                <a:gd name="T0" fmla="*/ 1806 w 2048"/>
                <a:gd name="T1" fmla="*/ 1015 h 2030"/>
                <a:gd name="T2" fmla="*/ 2048 w 2048"/>
                <a:gd name="T3" fmla="*/ 596 h 2030"/>
                <a:gd name="T4" fmla="*/ 1975 w 2048"/>
                <a:gd name="T5" fmla="*/ 596 h 2030"/>
                <a:gd name="T6" fmla="*/ 1871 w 2048"/>
                <a:gd name="T7" fmla="*/ 492 h 2030"/>
                <a:gd name="T8" fmla="*/ 1871 w 2048"/>
                <a:gd name="T9" fmla="*/ 419 h 2030"/>
                <a:gd name="T10" fmla="*/ 1629 w 2048"/>
                <a:gd name="T11" fmla="*/ 838 h 2030"/>
                <a:gd name="T12" fmla="*/ 1090 w 2048"/>
                <a:gd name="T13" fmla="*/ 847 h 2030"/>
                <a:gd name="T14" fmla="*/ 1090 w 2048"/>
                <a:gd name="T15" fmla="*/ 345 h 2030"/>
                <a:gd name="T16" fmla="*/ 968 w 2048"/>
                <a:gd name="T17" fmla="*/ 177 h 2030"/>
                <a:gd name="T18" fmla="*/ 730 w 2048"/>
                <a:gd name="T19" fmla="*/ 559 h 2030"/>
                <a:gd name="T20" fmla="*/ 301 w 2048"/>
                <a:gd name="T21" fmla="*/ 728 h 2030"/>
                <a:gd name="T22" fmla="*/ 40 w 2048"/>
                <a:gd name="T23" fmla="*/ 969 h 2030"/>
                <a:gd name="T24" fmla="*/ 281 w 2048"/>
                <a:gd name="T25" fmla="*/ 1015 h 2030"/>
                <a:gd name="T26" fmla="*/ 32 w 2048"/>
                <a:gd name="T27" fmla="*/ 1007 h 2030"/>
                <a:gd name="T28" fmla="*/ 301 w 2048"/>
                <a:gd name="T29" fmla="*/ 1302 h 2030"/>
                <a:gd name="T30" fmla="*/ 177 w 2048"/>
                <a:gd name="T31" fmla="*/ 1676 h 2030"/>
                <a:gd name="T32" fmla="*/ 295 w 2048"/>
                <a:gd name="T33" fmla="*/ 1721 h 2030"/>
                <a:gd name="T34" fmla="*/ 419 w 2048"/>
                <a:gd name="T35" fmla="*/ 1257 h 2030"/>
                <a:gd name="T36" fmla="*/ 295 w 2048"/>
                <a:gd name="T37" fmla="*/ 883 h 2030"/>
                <a:gd name="T38" fmla="*/ 730 w 2048"/>
                <a:gd name="T39" fmla="*/ 633 h 2030"/>
                <a:gd name="T40" fmla="*/ 968 w 2048"/>
                <a:gd name="T41" fmla="*/ 1015 h 2030"/>
                <a:gd name="T42" fmla="*/ 730 w 2048"/>
                <a:gd name="T43" fmla="*/ 1397 h 2030"/>
                <a:gd name="T44" fmla="*/ 730 w 2048"/>
                <a:gd name="T45" fmla="*/ 1471 h 2030"/>
                <a:gd name="T46" fmla="*/ 968 w 2048"/>
                <a:gd name="T47" fmla="*/ 1853 h 2030"/>
                <a:gd name="T48" fmla="*/ 1629 w 2048"/>
                <a:gd name="T49" fmla="*/ 2030 h 2030"/>
                <a:gd name="T50" fmla="*/ 1871 w 2048"/>
                <a:gd name="T51" fmla="*/ 1611 h 2030"/>
                <a:gd name="T52" fmla="*/ 73 w 2048"/>
                <a:gd name="T53" fmla="*/ 1853 h 2030"/>
                <a:gd name="T54" fmla="*/ 177 w 2048"/>
                <a:gd name="T55" fmla="*/ 1957 h 2030"/>
                <a:gd name="T56" fmla="*/ 315 w 2048"/>
                <a:gd name="T57" fmla="*/ 1434 h 2030"/>
                <a:gd name="T58" fmla="*/ 419 w 2048"/>
                <a:gd name="T59" fmla="*/ 700 h 2030"/>
                <a:gd name="T60" fmla="*/ 523 w 2048"/>
                <a:gd name="T61" fmla="*/ 596 h 2030"/>
                <a:gd name="T62" fmla="*/ 1733 w 2048"/>
                <a:gd name="T63" fmla="*/ 1015 h 2030"/>
                <a:gd name="T64" fmla="*/ 1525 w 2048"/>
                <a:gd name="T65" fmla="*/ 1015 h 2030"/>
                <a:gd name="T66" fmla="*/ 1093 w 2048"/>
                <a:gd name="T67" fmla="*/ 1105 h 2030"/>
                <a:gd name="T68" fmla="*/ 1249 w 2048"/>
                <a:gd name="T69" fmla="*/ 1015 h 2030"/>
                <a:gd name="T70" fmla="*/ 1093 w 2048"/>
                <a:gd name="T71" fmla="*/ 267 h 2030"/>
                <a:gd name="T72" fmla="*/ 903 w 2048"/>
                <a:gd name="T73" fmla="*/ 492 h 2030"/>
                <a:gd name="T74" fmla="*/ 955 w 2048"/>
                <a:gd name="T75" fmla="*/ 686 h 2030"/>
                <a:gd name="T76" fmla="*/ 903 w 2048"/>
                <a:gd name="T77" fmla="*/ 1330 h 2030"/>
                <a:gd name="T78" fmla="*/ 955 w 2048"/>
                <a:gd name="T79" fmla="*/ 1524 h 2030"/>
                <a:gd name="T80" fmla="*/ 1041 w 2048"/>
                <a:gd name="T81" fmla="*/ 1853 h 2030"/>
                <a:gd name="T82" fmla="*/ 1145 w 2048"/>
                <a:gd name="T83" fmla="*/ 1957 h 2030"/>
                <a:gd name="T84" fmla="*/ 1090 w 2048"/>
                <a:gd name="T85" fmla="*/ 1685 h 2030"/>
                <a:gd name="T86" fmla="*/ 1090 w 2048"/>
                <a:gd name="T87" fmla="*/ 1183 h 2030"/>
                <a:gd name="T88" fmla="*/ 1629 w 2048"/>
                <a:gd name="T89" fmla="*/ 1192 h 2030"/>
                <a:gd name="T90" fmla="*/ 1753 w 2048"/>
                <a:gd name="T91" fmla="*/ 1566 h 2030"/>
                <a:gd name="T92" fmla="*/ 1629 w 2048"/>
                <a:gd name="T93" fmla="*/ 1957 h 2030"/>
                <a:gd name="T94" fmla="*/ 1733 w 2048"/>
                <a:gd name="T95" fmla="*/ 1853 h 2030"/>
                <a:gd name="T96" fmla="*/ 1819 w 2048"/>
                <a:gd name="T97" fmla="*/ 1524 h 2030"/>
                <a:gd name="T98" fmla="*/ 1975 w 2048"/>
                <a:gd name="T99" fmla="*/ 1434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2030">
                  <a:moveTo>
                    <a:pt x="1871" y="1257"/>
                  </a:moveTo>
                  <a:cubicBezTo>
                    <a:pt x="1852" y="1257"/>
                    <a:pt x="1834" y="1260"/>
                    <a:pt x="1816" y="1266"/>
                  </a:cubicBezTo>
                  <a:cubicBezTo>
                    <a:pt x="1747" y="1147"/>
                    <a:pt x="1747" y="1147"/>
                    <a:pt x="1747" y="1147"/>
                  </a:cubicBezTo>
                  <a:cubicBezTo>
                    <a:pt x="1784" y="1114"/>
                    <a:pt x="1806" y="1066"/>
                    <a:pt x="1806" y="1015"/>
                  </a:cubicBezTo>
                  <a:cubicBezTo>
                    <a:pt x="1806" y="964"/>
                    <a:pt x="1784" y="916"/>
                    <a:pt x="1747" y="883"/>
                  </a:cubicBezTo>
                  <a:cubicBezTo>
                    <a:pt x="1816" y="764"/>
                    <a:pt x="1816" y="764"/>
                    <a:pt x="1816" y="764"/>
                  </a:cubicBezTo>
                  <a:cubicBezTo>
                    <a:pt x="1834" y="770"/>
                    <a:pt x="1852" y="773"/>
                    <a:pt x="1871" y="773"/>
                  </a:cubicBezTo>
                  <a:cubicBezTo>
                    <a:pt x="1969" y="773"/>
                    <a:pt x="2048" y="694"/>
                    <a:pt x="2048" y="596"/>
                  </a:cubicBezTo>
                  <a:cubicBezTo>
                    <a:pt x="2048" y="572"/>
                    <a:pt x="2043" y="549"/>
                    <a:pt x="2034" y="527"/>
                  </a:cubicBezTo>
                  <a:cubicBezTo>
                    <a:pt x="2026" y="508"/>
                    <a:pt x="2005" y="500"/>
                    <a:pt x="1986" y="507"/>
                  </a:cubicBezTo>
                  <a:cubicBezTo>
                    <a:pt x="1967" y="515"/>
                    <a:pt x="1959" y="537"/>
                    <a:pt x="1967" y="556"/>
                  </a:cubicBezTo>
                  <a:cubicBezTo>
                    <a:pt x="1972" y="568"/>
                    <a:pt x="1975" y="582"/>
                    <a:pt x="1975" y="596"/>
                  </a:cubicBezTo>
                  <a:cubicBezTo>
                    <a:pt x="1975" y="653"/>
                    <a:pt x="1928" y="700"/>
                    <a:pt x="1871" y="700"/>
                  </a:cubicBezTo>
                  <a:cubicBezTo>
                    <a:pt x="1853" y="700"/>
                    <a:pt x="1835" y="695"/>
                    <a:pt x="1819" y="686"/>
                  </a:cubicBezTo>
                  <a:cubicBezTo>
                    <a:pt x="1787" y="667"/>
                    <a:pt x="1767" y="633"/>
                    <a:pt x="1767" y="596"/>
                  </a:cubicBezTo>
                  <a:cubicBezTo>
                    <a:pt x="1767" y="539"/>
                    <a:pt x="1814" y="492"/>
                    <a:pt x="1871" y="492"/>
                  </a:cubicBezTo>
                  <a:cubicBezTo>
                    <a:pt x="1881" y="492"/>
                    <a:pt x="1892" y="494"/>
                    <a:pt x="1902" y="497"/>
                  </a:cubicBezTo>
                  <a:cubicBezTo>
                    <a:pt x="1921" y="503"/>
                    <a:pt x="1942" y="492"/>
                    <a:pt x="1948" y="473"/>
                  </a:cubicBezTo>
                  <a:cubicBezTo>
                    <a:pt x="1954" y="453"/>
                    <a:pt x="1943" y="433"/>
                    <a:pt x="1924" y="427"/>
                  </a:cubicBezTo>
                  <a:cubicBezTo>
                    <a:pt x="1907" y="421"/>
                    <a:pt x="1889" y="419"/>
                    <a:pt x="1871" y="419"/>
                  </a:cubicBezTo>
                  <a:cubicBezTo>
                    <a:pt x="1773" y="419"/>
                    <a:pt x="1694" y="498"/>
                    <a:pt x="1694" y="596"/>
                  </a:cubicBezTo>
                  <a:cubicBezTo>
                    <a:pt x="1694" y="647"/>
                    <a:pt x="1716" y="694"/>
                    <a:pt x="1753" y="728"/>
                  </a:cubicBezTo>
                  <a:cubicBezTo>
                    <a:pt x="1684" y="847"/>
                    <a:pt x="1684" y="847"/>
                    <a:pt x="1684" y="847"/>
                  </a:cubicBezTo>
                  <a:cubicBezTo>
                    <a:pt x="1666" y="841"/>
                    <a:pt x="1648" y="838"/>
                    <a:pt x="1629" y="838"/>
                  </a:cubicBezTo>
                  <a:cubicBezTo>
                    <a:pt x="1544" y="838"/>
                    <a:pt x="1473" y="898"/>
                    <a:pt x="1456" y="978"/>
                  </a:cubicBezTo>
                  <a:cubicBezTo>
                    <a:pt x="1318" y="978"/>
                    <a:pt x="1318" y="978"/>
                    <a:pt x="1318" y="978"/>
                  </a:cubicBezTo>
                  <a:cubicBezTo>
                    <a:pt x="1301" y="898"/>
                    <a:pt x="1230" y="838"/>
                    <a:pt x="1145" y="838"/>
                  </a:cubicBezTo>
                  <a:cubicBezTo>
                    <a:pt x="1126" y="838"/>
                    <a:pt x="1108" y="841"/>
                    <a:pt x="1090" y="847"/>
                  </a:cubicBezTo>
                  <a:cubicBezTo>
                    <a:pt x="1021" y="728"/>
                    <a:pt x="1021" y="728"/>
                    <a:pt x="1021" y="728"/>
                  </a:cubicBezTo>
                  <a:cubicBezTo>
                    <a:pt x="1058" y="694"/>
                    <a:pt x="1080" y="647"/>
                    <a:pt x="1080" y="596"/>
                  </a:cubicBezTo>
                  <a:cubicBezTo>
                    <a:pt x="1080" y="545"/>
                    <a:pt x="1058" y="497"/>
                    <a:pt x="1021" y="464"/>
                  </a:cubicBezTo>
                  <a:cubicBezTo>
                    <a:pt x="1090" y="345"/>
                    <a:pt x="1090" y="345"/>
                    <a:pt x="1090" y="345"/>
                  </a:cubicBezTo>
                  <a:cubicBezTo>
                    <a:pt x="1108" y="351"/>
                    <a:pt x="1126" y="354"/>
                    <a:pt x="1145" y="354"/>
                  </a:cubicBezTo>
                  <a:cubicBezTo>
                    <a:pt x="1243" y="354"/>
                    <a:pt x="1322" y="274"/>
                    <a:pt x="1322" y="177"/>
                  </a:cubicBezTo>
                  <a:cubicBezTo>
                    <a:pt x="1322" y="79"/>
                    <a:pt x="1243" y="0"/>
                    <a:pt x="1145" y="0"/>
                  </a:cubicBezTo>
                  <a:cubicBezTo>
                    <a:pt x="1047" y="0"/>
                    <a:pt x="968" y="79"/>
                    <a:pt x="968" y="177"/>
                  </a:cubicBezTo>
                  <a:cubicBezTo>
                    <a:pt x="968" y="227"/>
                    <a:pt x="990" y="275"/>
                    <a:pt x="1027" y="309"/>
                  </a:cubicBezTo>
                  <a:cubicBezTo>
                    <a:pt x="958" y="428"/>
                    <a:pt x="958" y="428"/>
                    <a:pt x="958" y="428"/>
                  </a:cubicBezTo>
                  <a:cubicBezTo>
                    <a:pt x="940" y="422"/>
                    <a:pt x="922" y="419"/>
                    <a:pt x="903" y="419"/>
                  </a:cubicBezTo>
                  <a:cubicBezTo>
                    <a:pt x="818" y="419"/>
                    <a:pt x="747" y="479"/>
                    <a:pt x="730" y="559"/>
                  </a:cubicBezTo>
                  <a:cubicBezTo>
                    <a:pt x="592" y="559"/>
                    <a:pt x="592" y="559"/>
                    <a:pt x="592" y="559"/>
                  </a:cubicBezTo>
                  <a:cubicBezTo>
                    <a:pt x="576" y="479"/>
                    <a:pt x="504" y="419"/>
                    <a:pt x="419" y="419"/>
                  </a:cubicBezTo>
                  <a:cubicBezTo>
                    <a:pt x="321" y="419"/>
                    <a:pt x="242" y="498"/>
                    <a:pt x="242" y="596"/>
                  </a:cubicBezTo>
                  <a:cubicBezTo>
                    <a:pt x="242" y="647"/>
                    <a:pt x="264" y="694"/>
                    <a:pt x="301" y="728"/>
                  </a:cubicBezTo>
                  <a:cubicBezTo>
                    <a:pt x="232" y="847"/>
                    <a:pt x="232" y="847"/>
                    <a:pt x="232" y="847"/>
                  </a:cubicBezTo>
                  <a:cubicBezTo>
                    <a:pt x="214" y="841"/>
                    <a:pt x="196" y="838"/>
                    <a:pt x="177" y="838"/>
                  </a:cubicBezTo>
                  <a:cubicBezTo>
                    <a:pt x="117" y="838"/>
                    <a:pt x="62" y="868"/>
                    <a:pt x="29" y="918"/>
                  </a:cubicBezTo>
                  <a:cubicBezTo>
                    <a:pt x="18" y="935"/>
                    <a:pt x="23" y="957"/>
                    <a:pt x="40" y="969"/>
                  </a:cubicBezTo>
                  <a:cubicBezTo>
                    <a:pt x="56" y="980"/>
                    <a:pt x="79" y="975"/>
                    <a:pt x="90" y="958"/>
                  </a:cubicBezTo>
                  <a:cubicBezTo>
                    <a:pt x="110" y="929"/>
                    <a:pt x="142" y="911"/>
                    <a:pt x="177" y="911"/>
                  </a:cubicBezTo>
                  <a:cubicBezTo>
                    <a:pt x="195" y="911"/>
                    <a:pt x="213" y="916"/>
                    <a:pt x="229" y="925"/>
                  </a:cubicBezTo>
                  <a:cubicBezTo>
                    <a:pt x="261" y="944"/>
                    <a:pt x="281" y="978"/>
                    <a:pt x="281" y="1015"/>
                  </a:cubicBezTo>
                  <a:cubicBezTo>
                    <a:pt x="281" y="1052"/>
                    <a:pt x="261" y="1086"/>
                    <a:pt x="229" y="1105"/>
                  </a:cubicBezTo>
                  <a:cubicBezTo>
                    <a:pt x="213" y="1114"/>
                    <a:pt x="195" y="1119"/>
                    <a:pt x="177" y="1119"/>
                  </a:cubicBezTo>
                  <a:cubicBezTo>
                    <a:pt x="128" y="1119"/>
                    <a:pt x="85" y="1084"/>
                    <a:pt x="75" y="1036"/>
                  </a:cubicBezTo>
                  <a:cubicBezTo>
                    <a:pt x="71" y="1016"/>
                    <a:pt x="52" y="1003"/>
                    <a:pt x="32" y="1007"/>
                  </a:cubicBezTo>
                  <a:cubicBezTo>
                    <a:pt x="12" y="1011"/>
                    <a:pt x="0" y="1031"/>
                    <a:pt x="4" y="1051"/>
                  </a:cubicBezTo>
                  <a:cubicBezTo>
                    <a:pt x="20" y="1133"/>
                    <a:pt x="93" y="1192"/>
                    <a:pt x="177" y="1192"/>
                  </a:cubicBezTo>
                  <a:cubicBezTo>
                    <a:pt x="196" y="1192"/>
                    <a:pt x="214" y="1189"/>
                    <a:pt x="232" y="1183"/>
                  </a:cubicBezTo>
                  <a:cubicBezTo>
                    <a:pt x="301" y="1302"/>
                    <a:pt x="301" y="1302"/>
                    <a:pt x="301" y="1302"/>
                  </a:cubicBezTo>
                  <a:cubicBezTo>
                    <a:pt x="264" y="1336"/>
                    <a:pt x="242" y="1384"/>
                    <a:pt x="242" y="1434"/>
                  </a:cubicBezTo>
                  <a:cubicBezTo>
                    <a:pt x="242" y="1485"/>
                    <a:pt x="264" y="1533"/>
                    <a:pt x="301" y="1566"/>
                  </a:cubicBezTo>
                  <a:cubicBezTo>
                    <a:pt x="232" y="1685"/>
                    <a:pt x="232" y="1685"/>
                    <a:pt x="232" y="1685"/>
                  </a:cubicBezTo>
                  <a:cubicBezTo>
                    <a:pt x="214" y="1679"/>
                    <a:pt x="196" y="1676"/>
                    <a:pt x="177" y="1676"/>
                  </a:cubicBezTo>
                  <a:cubicBezTo>
                    <a:pt x="79" y="1676"/>
                    <a:pt x="0" y="1756"/>
                    <a:pt x="0" y="1853"/>
                  </a:cubicBezTo>
                  <a:cubicBezTo>
                    <a:pt x="0" y="1951"/>
                    <a:pt x="79" y="2030"/>
                    <a:pt x="177" y="2030"/>
                  </a:cubicBezTo>
                  <a:cubicBezTo>
                    <a:pt x="275" y="2030"/>
                    <a:pt x="354" y="1951"/>
                    <a:pt x="354" y="1853"/>
                  </a:cubicBezTo>
                  <a:cubicBezTo>
                    <a:pt x="354" y="1803"/>
                    <a:pt x="332" y="1755"/>
                    <a:pt x="295" y="1721"/>
                  </a:cubicBezTo>
                  <a:cubicBezTo>
                    <a:pt x="364" y="1603"/>
                    <a:pt x="364" y="1603"/>
                    <a:pt x="364" y="1603"/>
                  </a:cubicBezTo>
                  <a:cubicBezTo>
                    <a:pt x="382" y="1608"/>
                    <a:pt x="400" y="1611"/>
                    <a:pt x="419" y="1611"/>
                  </a:cubicBezTo>
                  <a:cubicBezTo>
                    <a:pt x="517" y="1611"/>
                    <a:pt x="596" y="1532"/>
                    <a:pt x="596" y="1434"/>
                  </a:cubicBezTo>
                  <a:cubicBezTo>
                    <a:pt x="596" y="1336"/>
                    <a:pt x="517" y="1257"/>
                    <a:pt x="419" y="1257"/>
                  </a:cubicBezTo>
                  <a:cubicBezTo>
                    <a:pt x="400" y="1257"/>
                    <a:pt x="382" y="1260"/>
                    <a:pt x="364" y="1266"/>
                  </a:cubicBezTo>
                  <a:cubicBezTo>
                    <a:pt x="295" y="1147"/>
                    <a:pt x="295" y="1147"/>
                    <a:pt x="295" y="1147"/>
                  </a:cubicBezTo>
                  <a:cubicBezTo>
                    <a:pt x="332" y="1113"/>
                    <a:pt x="354" y="1066"/>
                    <a:pt x="354" y="1015"/>
                  </a:cubicBezTo>
                  <a:cubicBezTo>
                    <a:pt x="354" y="964"/>
                    <a:pt x="332" y="917"/>
                    <a:pt x="295" y="883"/>
                  </a:cubicBezTo>
                  <a:cubicBezTo>
                    <a:pt x="364" y="764"/>
                    <a:pt x="364" y="764"/>
                    <a:pt x="364" y="764"/>
                  </a:cubicBezTo>
                  <a:cubicBezTo>
                    <a:pt x="382" y="770"/>
                    <a:pt x="400" y="773"/>
                    <a:pt x="419" y="773"/>
                  </a:cubicBezTo>
                  <a:cubicBezTo>
                    <a:pt x="504" y="773"/>
                    <a:pt x="576" y="713"/>
                    <a:pt x="592" y="633"/>
                  </a:cubicBezTo>
                  <a:cubicBezTo>
                    <a:pt x="730" y="633"/>
                    <a:pt x="730" y="633"/>
                    <a:pt x="730" y="633"/>
                  </a:cubicBezTo>
                  <a:cubicBezTo>
                    <a:pt x="747" y="713"/>
                    <a:pt x="818" y="773"/>
                    <a:pt x="903" y="773"/>
                  </a:cubicBezTo>
                  <a:cubicBezTo>
                    <a:pt x="922" y="773"/>
                    <a:pt x="940" y="770"/>
                    <a:pt x="958" y="764"/>
                  </a:cubicBezTo>
                  <a:cubicBezTo>
                    <a:pt x="1027" y="883"/>
                    <a:pt x="1027" y="883"/>
                    <a:pt x="1027" y="883"/>
                  </a:cubicBezTo>
                  <a:cubicBezTo>
                    <a:pt x="990" y="917"/>
                    <a:pt x="968" y="964"/>
                    <a:pt x="968" y="1015"/>
                  </a:cubicBezTo>
                  <a:cubicBezTo>
                    <a:pt x="968" y="1066"/>
                    <a:pt x="990" y="1113"/>
                    <a:pt x="1027" y="1147"/>
                  </a:cubicBezTo>
                  <a:cubicBezTo>
                    <a:pt x="958" y="1266"/>
                    <a:pt x="958" y="1266"/>
                    <a:pt x="958" y="1266"/>
                  </a:cubicBezTo>
                  <a:cubicBezTo>
                    <a:pt x="940" y="1260"/>
                    <a:pt x="922" y="1257"/>
                    <a:pt x="903" y="1257"/>
                  </a:cubicBezTo>
                  <a:cubicBezTo>
                    <a:pt x="818" y="1257"/>
                    <a:pt x="747" y="1317"/>
                    <a:pt x="730" y="1397"/>
                  </a:cubicBezTo>
                  <a:cubicBezTo>
                    <a:pt x="666" y="1397"/>
                    <a:pt x="666" y="1397"/>
                    <a:pt x="666" y="1397"/>
                  </a:cubicBezTo>
                  <a:cubicBezTo>
                    <a:pt x="646" y="1397"/>
                    <a:pt x="629" y="1414"/>
                    <a:pt x="629" y="1434"/>
                  </a:cubicBezTo>
                  <a:cubicBezTo>
                    <a:pt x="629" y="1454"/>
                    <a:pt x="646" y="1471"/>
                    <a:pt x="666" y="1471"/>
                  </a:cubicBezTo>
                  <a:cubicBezTo>
                    <a:pt x="730" y="1471"/>
                    <a:pt x="730" y="1471"/>
                    <a:pt x="730" y="1471"/>
                  </a:cubicBezTo>
                  <a:cubicBezTo>
                    <a:pt x="747" y="1551"/>
                    <a:pt x="818" y="1611"/>
                    <a:pt x="903" y="1611"/>
                  </a:cubicBezTo>
                  <a:cubicBezTo>
                    <a:pt x="922" y="1611"/>
                    <a:pt x="940" y="1608"/>
                    <a:pt x="958" y="1603"/>
                  </a:cubicBezTo>
                  <a:cubicBezTo>
                    <a:pt x="1027" y="1722"/>
                    <a:pt x="1027" y="1722"/>
                    <a:pt x="1027" y="1722"/>
                  </a:cubicBezTo>
                  <a:cubicBezTo>
                    <a:pt x="990" y="1755"/>
                    <a:pt x="968" y="1803"/>
                    <a:pt x="968" y="1853"/>
                  </a:cubicBezTo>
                  <a:cubicBezTo>
                    <a:pt x="968" y="1951"/>
                    <a:pt x="1047" y="2030"/>
                    <a:pt x="1145" y="2030"/>
                  </a:cubicBezTo>
                  <a:cubicBezTo>
                    <a:pt x="1230" y="2030"/>
                    <a:pt x="1301" y="1970"/>
                    <a:pt x="1318" y="1890"/>
                  </a:cubicBezTo>
                  <a:cubicBezTo>
                    <a:pt x="1456" y="1890"/>
                    <a:pt x="1456" y="1890"/>
                    <a:pt x="1456" y="1890"/>
                  </a:cubicBezTo>
                  <a:cubicBezTo>
                    <a:pt x="1473" y="1970"/>
                    <a:pt x="1544" y="2030"/>
                    <a:pt x="1629" y="2030"/>
                  </a:cubicBezTo>
                  <a:cubicBezTo>
                    <a:pt x="1727" y="2030"/>
                    <a:pt x="1806" y="1951"/>
                    <a:pt x="1806" y="1853"/>
                  </a:cubicBezTo>
                  <a:cubicBezTo>
                    <a:pt x="1806" y="1803"/>
                    <a:pt x="1784" y="1755"/>
                    <a:pt x="1747" y="1721"/>
                  </a:cubicBezTo>
                  <a:cubicBezTo>
                    <a:pt x="1816" y="1602"/>
                    <a:pt x="1816" y="1602"/>
                    <a:pt x="1816" y="1602"/>
                  </a:cubicBezTo>
                  <a:cubicBezTo>
                    <a:pt x="1834" y="1608"/>
                    <a:pt x="1852" y="1611"/>
                    <a:pt x="1871" y="1611"/>
                  </a:cubicBezTo>
                  <a:cubicBezTo>
                    <a:pt x="1969" y="1611"/>
                    <a:pt x="2048" y="1532"/>
                    <a:pt x="2048" y="1434"/>
                  </a:cubicBezTo>
                  <a:cubicBezTo>
                    <a:pt x="2048" y="1336"/>
                    <a:pt x="1969" y="1257"/>
                    <a:pt x="1871" y="1257"/>
                  </a:cubicBezTo>
                  <a:close/>
                  <a:moveTo>
                    <a:pt x="177" y="1957"/>
                  </a:moveTo>
                  <a:cubicBezTo>
                    <a:pt x="120" y="1957"/>
                    <a:pt x="73" y="1910"/>
                    <a:pt x="73" y="1853"/>
                  </a:cubicBezTo>
                  <a:cubicBezTo>
                    <a:pt x="73" y="1796"/>
                    <a:pt x="120" y="1749"/>
                    <a:pt x="177" y="1749"/>
                  </a:cubicBezTo>
                  <a:cubicBezTo>
                    <a:pt x="195" y="1749"/>
                    <a:pt x="213" y="1754"/>
                    <a:pt x="229" y="1763"/>
                  </a:cubicBezTo>
                  <a:cubicBezTo>
                    <a:pt x="261" y="1782"/>
                    <a:pt x="281" y="1816"/>
                    <a:pt x="281" y="1853"/>
                  </a:cubicBezTo>
                  <a:cubicBezTo>
                    <a:pt x="281" y="1910"/>
                    <a:pt x="234" y="1957"/>
                    <a:pt x="177" y="1957"/>
                  </a:cubicBezTo>
                  <a:close/>
                  <a:moveTo>
                    <a:pt x="523" y="1434"/>
                  </a:moveTo>
                  <a:cubicBezTo>
                    <a:pt x="523" y="1491"/>
                    <a:pt x="476" y="1538"/>
                    <a:pt x="419" y="1538"/>
                  </a:cubicBezTo>
                  <a:cubicBezTo>
                    <a:pt x="401" y="1538"/>
                    <a:pt x="383" y="1533"/>
                    <a:pt x="367" y="1524"/>
                  </a:cubicBezTo>
                  <a:cubicBezTo>
                    <a:pt x="335" y="1506"/>
                    <a:pt x="315" y="1471"/>
                    <a:pt x="315" y="1434"/>
                  </a:cubicBezTo>
                  <a:cubicBezTo>
                    <a:pt x="315" y="1397"/>
                    <a:pt x="335" y="1363"/>
                    <a:pt x="367" y="1344"/>
                  </a:cubicBezTo>
                  <a:cubicBezTo>
                    <a:pt x="383" y="1335"/>
                    <a:pt x="401" y="1330"/>
                    <a:pt x="419" y="1330"/>
                  </a:cubicBezTo>
                  <a:cubicBezTo>
                    <a:pt x="476" y="1330"/>
                    <a:pt x="523" y="1377"/>
                    <a:pt x="523" y="1434"/>
                  </a:cubicBezTo>
                  <a:close/>
                  <a:moveTo>
                    <a:pt x="419" y="700"/>
                  </a:moveTo>
                  <a:cubicBezTo>
                    <a:pt x="401" y="700"/>
                    <a:pt x="383" y="695"/>
                    <a:pt x="367" y="686"/>
                  </a:cubicBezTo>
                  <a:cubicBezTo>
                    <a:pt x="335" y="667"/>
                    <a:pt x="315" y="633"/>
                    <a:pt x="315" y="596"/>
                  </a:cubicBezTo>
                  <a:cubicBezTo>
                    <a:pt x="315" y="539"/>
                    <a:pt x="362" y="492"/>
                    <a:pt x="419" y="492"/>
                  </a:cubicBezTo>
                  <a:cubicBezTo>
                    <a:pt x="476" y="492"/>
                    <a:pt x="523" y="539"/>
                    <a:pt x="523" y="596"/>
                  </a:cubicBezTo>
                  <a:cubicBezTo>
                    <a:pt x="523" y="653"/>
                    <a:pt x="476" y="700"/>
                    <a:pt x="419" y="700"/>
                  </a:cubicBezTo>
                  <a:close/>
                  <a:moveTo>
                    <a:pt x="1629" y="911"/>
                  </a:moveTo>
                  <a:cubicBezTo>
                    <a:pt x="1647" y="911"/>
                    <a:pt x="1665" y="916"/>
                    <a:pt x="1681" y="925"/>
                  </a:cubicBezTo>
                  <a:cubicBezTo>
                    <a:pt x="1713" y="944"/>
                    <a:pt x="1733" y="978"/>
                    <a:pt x="1733" y="1015"/>
                  </a:cubicBezTo>
                  <a:cubicBezTo>
                    <a:pt x="1733" y="1052"/>
                    <a:pt x="1713" y="1086"/>
                    <a:pt x="1681" y="1105"/>
                  </a:cubicBezTo>
                  <a:cubicBezTo>
                    <a:pt x="1681" y="1105"/>
                    <a:pt x="1681" y="1105"/>
                    <a:pt x="1681" y="1105"/>
                  </a:cubicBezTo>
                  <a:cubicBezTo>
                    <a:pt x="1665" y="1114"/>
                    <a:pt x="1647" y="1119"/>
                    <a:pt x="1629" y="1119"/>
                  </a:cubicBezTo>
                  <a:cubicBezTo>
                    <a:pt x="1572" y="1119"/>
                    <a:pt x="1525" y="1072"/>
                    <a:pt x="1525" y="1015"/>
                  </a:cubicBezTo>
                  <a:cubicBezTo>
                    <a:pt x="1525" y="958"/>
                    <a:pt x="1572" y="911"/>
                    <a:pt x="1629" y="911"/>
                  </a:cubicBezTo>
                  <a:close/>
                  <a:moveTo>
                    <a:pt x="1249" y="1015"/>
                  </a:moveTo>
                  <a:cubicBezTo>
                    <a:pt x="1249" y="1072"/>
                    <a:pt x="1202" y="1119"/>
                    <a:pt x="1145" y="1119"/>
                  </a:cubicBezTo>
                  <a:cubicBezTo>
                    <a:pt x="1127" y="1119"/>
                    <a:pt x="1109" y="1114"/>
                    <a:pt x="1093" y="1105"/>
                  </a:cubicBezTo>
                  <a:cubicBezTo>
                    <a:pt x="1061" y="1086"/>
                    <a:pt x="1041" y="1052"/>
                    <a:pt x="1041" y="1015"/>
                  </a:cubicBezTo>
                  <a:cubicBezTo>
                    <a:pt x="1041" y="978"/>
                    <a:pt x="1061" y="944"/>
                    <a:pt x="1093" y="925"/>
                  </a:cubicBezTo>
                  <a:cubicBezTo>
                    <a:pt x="1109" y="916"/>
                    <a:pt x="1127" y="911"/>
                    <a:pt x="1145" y="911"/>
                  </a:cubicBezTo>
                  <a:cubicBezTo>
                    <a:pt x="1202" y="911"/>
                    <a:pt x="1249" y="958"/>
                    <a:pt x="1249" y="1015"/>
                  </a:cubicBezTo>
                  <a:close/>
                  <a:moveTo>
                    <a:pt x="1145" y="73"/>
                  </a:moveTo>
                  <a:cubicBezTo>
                    <a:pt x="1202" y="73"/>
                    <a:pt x="1249" y="120"/>
                    <a:pt x="1249" y="177"/>
                  </a:cubicBezTo>
                  <a:cubicBezTo>
                    <a:pt x="1249" y="234"/>
                    <a:pt x="1202" y="281"/>
                    <a:pt x="1145" y="281"/>
                  </a:cubicBezTo>
                  <a:cubicBezTo>
                    <a:pt x="1127" y="281"/>
                    <a:pt x="1109" y="276"/>
                    <a:pt x="1093" y="267"/>
                  </a:cubicBezTo>
                  <a:cubicBezTo>
                    <a:pt x="1061" y="248"/>
                    <a:pt x="1041" y="214"/>
                    <a:pt x="1041" y="177"/>
                  </a:cubicBezTo>
                  <a:cubicBezTo>
                    <a:pt x="1041" y="120"/>
                    <a:pt x="1088" y="73"/>
                    <a:pt x="1145" y="73"/>
                  </a:cubicBezTo>
                  <a:close/>
                  <a:moveTo>
                    <a:pt x="799" y="596"/>
                  </a:moveTo>
                  <a:cubicBezTo>
                    <a:pt x="799" y="539"/>
                    <a:pt x="846" y="492"/>
                    <a:pt x="903" y="492"/>
                  </a:cubicBezTo>
                  <a:cubicBezTo>
                    <a:pt x="921" y="492"/>
                    <a:pt x="939" y="497"/>
                    <a:pt x="955" y="506"/>
                  </a:cubicBezTo>
                  <a:cubicBezTo>
                    <a:pt x="987" y="524"/>
                    <a:pt x="1007" y="559"/>
                    <a:pt x="1007" y="596"/>
                  </a:cubicBezTo>
                  <a:cubicBezTo>
                    <a:pt x="1007" y="633"/>
                    <a:pt x="987" y="667"/>
                    <a:pt x="955" y="686"/>
                  </a:cubicBezTo>
                  <a:cubicBezTo>
                    <a:pt x="955" y="686"/>
                    <a:pt x="955" y="686"/>
                    <a:pt x="955" y="686"/>
                  </a:cubicBezTo>
                  <a:cubicBezTo>
                    <a:pt x="939" y="695"/>
                    <a:pt x="921" y="700"/>
                    <a:pt x="903" y="700"/>
                  </a:cubicBezTo>
                  <a:cubicBezTo>
                    <a:pt x="846" y="700"/>
                    <a:pt x="799" y="653"/>
                    <a:pt x="799" y="596"/>
                  </a:cubicBezTo>
                  <a:close/>
                  <a:moveTo>
                    <a:pt x="799" y="1434"/>
                  </a:moveTo>
                  <a:cubicBezTo>
                    <a:pt x="799" y="1377"/>
                    <a:pt x="846" y="1330"/>
                    <a:pt x="903" y="1330"/>
                  </a:cubicBezTo>
                  <a:cubicBezTo>
                    <a:pt x="921" y="1330"/>
                    <a:pt x="939" y="1335"/>
                    <a:pt x="955" y="1344"/>
                  </a:cubicBezTo>
                  <a:cubicBezTo>
                    <a:pt x="987" y="1363"/>
                    <a:pt x="1007" y="1397"/>
                    <a:pt x="1007" y="1434"/>
                  </a:cubicBezTo>
                  <a:cubicBezTo>
                    <a:pt x="1007" y="1471"/>
                    <a:pt x="987" y="1506"/>
                    <a:pt x="955" y="1524"/>
                  </a:cubicBezTo>
                  <a:cubicBezTo>
                    <a:pt x="955" y="1524"/>
                    <a:pt x="955" y="1524"/>
                    <a:pt x="955" y="1524"/>
                  </a:cubicBezTo>
                  <a:cubicBezTo>
                    <a:pt x="939" y="1533"/>
                    <a:pt x="921" y="1538"/>
                    <a:pt x="903" y="1538"/>
                  </a:cubicBezTo>
                  <a:cubicBezTo>
                    <a:pt x="846" y="1538"/>
                    <a:pt x="799" y="1491"/>
                    <a:pt x="799" y="1434"/>
                  </a:cubicBezTo>
                  <a:close/>
                  <a:moveTo>
                    <a:pt x="1145" y="1957"/>
                  </a:moveTo>
                  <a:cubicBezTo>
                    <a:pt x="1088" y="1957"/>
                    <a:pt x="1041" y="1910"/>
                    <a:pt x="1041" y="1853"/>
                  </a:cubicBezTo>
                  <a:cubicBezTo>
                    <a:pt x="1041" y="1816"/>
                    <a:pt x="1061" y="1782"/>
                    <a:pt x="1093" y="1763"/>
                  </a:cubicBezTo>
                  <a:cubicBezTo>
                    <a:pt x="1109" y="1754"/>
                    <a:pt x="1127" y="1749"/>
                    <a:pt x="1145" y="1749"/>
                  </a:cubicBezTo>
                  <a:cubicBezTo>
                    <a:pt x="1202" y="1749"/>
                    <a:pt x="1249" y="1796"/>
                    <a:pt x="1249" y="1853"/>
                  </a:cubicBezTo>
                  <a:cubicBezTo>
                    <a:pt x="1249" y="1910"/>
                    <a:pt x="1202" y="1957"/>
                    <a:pt x="1145" y="1957"/>
                  </a:cubicBezTo>
                  <a:close/>
                  <a:moveTo>
                    <a:pt x="1456" y="1817"/>
                  </a:moveTo>
                  <a:cubicBezTo>
                    <a:pt x="1318" y="1817"/>
                    <a:pt x="1318" y="1817"/>
                    <a:pt x="1318" y="1817"/>
                  </a:cubicBezTo>
                  <a:cubicBezTo>
                    <a:pt x="1301" y="1736"/>
                    <a:pt x="1230" y="1676"/>
                    <a:pt x="1145" y="1676"/>
                  </a:cubicBezTo>
                  <a:cubicBezTo>
                    <a:pt x="1126" y="1676"/>
                    <a:pt x="1108" y="1679"/>
                    <a:pt x="1090" y="1685"/>
                  </a:cubicBezTo>
                  <a:cubicBezTo>
                    <a:pt x="1021" y="1566"/>
                    <a:pt x="1021" y="1566"/>
                    <a:pt x="1021" y="1566"/>
                  </a:cubicBezTo>
                  <a:cubicBezTo>
                    <a:pt x="1058" y="1533"/>
                    <a:pt x="1080" y="1485"/>
                    <a:pt x="1080" y="1434"/>
                  </a:cubicBezTo>
                  <a:cubicBezTo>
                    <a:pt x="1080" y="1383"/>
                    <a:pt x="1058" y="1336"/>
                    <a:pt x="1021" y="1302"/>
                  </a:cubicBezTo>
                  <a:cubicBezTo>
                    <a:pt x="1090" y="1183"/>
                    <a:pt x="1090" y="1183"/>
                    <a:pt x="1090" y="1183"/>
                  </a:cubicBezTo>
                  <a:cubicBezTo>
                    <a:pt x="1108" y="1189"/>
                    <a:pt x="1126" y="1192"/>
                    <a:pt x="1145" y="1192"/>
                  </a:cubicBezTo>
                  <a:cubicBezTo>
                    <a:pt x="1230" y="1192"/>
                    <a:pt x="1301" y="1132"/>
                    <a:pt x="1318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73" y="1132"/>
                    <a:pt x="1544" y="1192"/>
                    <a:pt x="1629" y="1192"/>
                  </a:cubicBezTo>
                  <a:cubicBezTo>
                    <a:pt x="1648" y="1192"/>
                    <a:pt x="1666" y="1189"/>
                    <a:pt x="1684" y="1183"/>
                  </a:cubicBezTo>
                  <a:cubicBezTo>
                    <a:pt x="1753" y="1302"/>
                    <a:pt x="1753" y="1302"/>
                    <a:pt x="1753" y="1302"/>
                  </a:cubicBezTo>
                  <a:cubicBezTo>
                    <a:pt x="1716" y="1336"/>
                    <a:pt x="1694" y="1383"/>
                    <a:pt x="1694" y="1434"/>
                  </a:cubicBezTo>
                  <a:cubicBezTo>
                    <a:pt x="1694" y="1485"/>
                    <a:pt x="1716" y="1533"/>
                    <a:pt x="1753" y="1566"/>
                  </a:cubicBezTo>
                  <a:cubicBezTo>
                    <a:pt x="1684" y="1685"/>
                    <a:pt x="1684" y="1685"/>
                    <a:pt x="1684" y="1685"/>
                  </a:cubicBezTo>
                  <a:cubicBezTo>
                    <a:pt x="1666" y="1679"/>
                    <a:pt x="1648" y="1676"/>
                    <a:pt x="1629" y="1676"/>
                  </a:cubicBezTo>
                  <a:cubicBezTo>
                    <a:pt x="1544" y="1676"/>
                    <a:pt x="1473" y="1736"/>
                    <a:pt x="1456" y="1817"/>
                  </a:cubicBezTo>
                  <a:close/>
                  <a:moveTo>
                    <a:pt x="1629" y="1957"/>
                  </a:moveTo>
                  <a:cubicBezTo>
                    <a:pt x="1572" y="1957"/>
                    <a:pt x="1525" y="1910"/>
                    <a:pt x="1525" y="1853"/>
                  </a:cubicBezTo>
                  <a:cubicBezTo>
                    <a:pt x="1525" y="1796"/>
                    <a:pt x="1572" y="1749"/>
                    <a:pt x="1629" y="1749"/>
                  </a:cubicBezTo>
                  <a:cubicBezTo>
                    <a:pt x="1647" y="1749"/>
                    <a:pt x="1665" y="1754"/>
                    <a:pt x="1681" y="1763"/>
                  </a:cubicBezTo>
                  <a:cubicBezTo>
                    <a:pt x="1713" y="1782"/>
                    <a:pt x="1733" y="1816"/>
                    <a:pt x="1733" y="1853"/>
                  </a:cubicBezTo>
                  <a:cubicBezTo>
                    <a:pt x="1733" y="1910"/>
                    <a:pt x="1686" y="1957"/>
                    <a:pt x="1629" y="1957"/>
                  </a:cubicBezTo>
                  <a:close/>
                  <a:moveTo>
                    <a:pt x="1871" y="1538"/>
                  </a:moveTo>
                  <a:cubicBezTo>
                    <a:pt x="1853" y="1538"/>
                    <a:pt x="1835" y="1533"/>
                    <a:pt x="1819" y="1524"/>
                  </a:cubicBezTo>
                  <a:cubicBezTo>
                    <a:pt x="1819" y="1524"/>
                    <a:pt x="1819" y="1524"/>
                    <a:pt x="1819" y="1524"/>
                  </a:cubicBezTo>
                  <a:cubicBezTo>
                    <a:pt x="1787" y="1506"/>
                    <a:pt x="1767" y="1471"/>
                    <a:pt x="1767" y="1434"/>
                  </a:cubicBezTo>
                  <a:cubicBezTo>
                    <a:pt x="1767" y="1397"/>
                    <a:pt x="1787" y="1363"/>
                    <a:pt x="1819" y="1344"/>
                  </a:cubicBezTo>
                  <a:cubicBezTo>
                    <a:pt x="1835" y="1335"/>
                    <a:pt x="1853" y="1330"/>
                    <a:pt x="1871" y="1330"/>
                  </a:cubicBezTo>
                  <a:cubicBezTo>
                    <a:pt x="1928" y="1330"/>
                    <a:pt x="1975" y="1377"/>
                    <a:pt x="1975" y="1434"/>
                  </a:cubicBezTo>
                  <a:cubicBezTo>
                    <a:pt x="1975" y="1491"/>
                    <a:pt x="1928" y="1538"/>
                    <a:pt x="1871" y="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ZoneTexte 86"/>
          <p:cNvSpPr txBox="1"/>
          <p:nvPr/>
        </p:nvSpPr>
        <p:spPr>
          <a:xfrm>
            <a:off x="2810532" y="4588648"/>
            <a:ext cx="225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/>
              </a:rPr>
              <a:t>Subcontracting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3" name="Group 48"/>
          <p:cNvGrpSpPr>
            <a:grpSpLocks noChangeAspect="1"/>
          </p:cNvGrpSpPr>
          <p:nvPr/>
        </p:nvGrpSpPr>
        <p:grpSpPr>
          <a:xfrm>
            <a:off x="2013061" y="4571832"/>
            <a:ext cx="673764" cy="499461"/>
            <a:chOff x="734134" y="2019498"/>
            <a:chExt cx="1685379" cy="1249371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1950999" y="2136096"/>
              <a:ext cx="440248" cy="409155"/>
            </a:xfrm>
            <a:custGeom>
              <a:avLst/>
              <a:gdLst>
                <a:gd name="T0" fmla="*/ 623 w 623"/>
                <a:gd name="T1" fmla="*/ 386 h 579"/>
                <a:gd name="T2" fmla="*/ 416 w 623"/>
                <a:gd name="T3" fmla="*/ 579 h 579"/>
                <a:gd name="T4" fmla="*/ 374 w 623"/>
                <a:gd name="T5" fmla="*/ 540 h 579"/>
                <a:gd name="T6" fmla="*/ 46 w 623"/>
                <a:gd name="T7" fmla="*/ 235 h 579"/>
                <a:gd name="T8" fmla="*/ 0 w 623"/>
                <a:gd name="T9" fmla="*/ 193 h 579"/>
                <a:gd name="T10" fmla="*/ 208 w 623"/>
                <a:gd name="T11" fmla="*/ 0 h 579"/>
                <a:gd name="T12" fmla="*/ 623 w 623"/>
                <a:gd name="T13" fmla="*/ 38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579">
                  <a:moveTo>
                    <a:pt x="623" y="386"/>
                  </a:moveTo>
                  <a:lnTo>
                    <a:pt x="416" y="579"/>
                  </a:lnTo>
                  <a:lnTo>
                    <a:pt x="374" y="540"/>
                  </a:lnTo>
                  <a:lnTo>
                    <a:pt x="46" y="235"/>
                  </a:lnTo>
                  <a:lnTo>
                    <a:pt x="0" y="193"/>
                  </a:lnTo>
                  <a:lnTo>
                    <a:pt x="208" y="0"/>
                  </a:lnTo>
                  <a:lnTo>
                    <a:pt x="623" y="38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811866" y="2136096"/>
              <a:ext cx="439541" cy="451554"/>
            </a:xfrm>
            <a:custGeom>
              <a:avLst/>
              <a:gdLst>
                <a:gd name="T0" fmla="*/ 591 w 622"/>
                <a:gd name="T1" fmla="*/ 231 h 639"/>
                <a:gd name="T2" fmla="*/ 227 w 622"/>
                <a:gd name="T3" fmla="*/ 604 h 639"/>
                <a:gd name="T4" fmla="*/ 193 w 622"/>
                <a:gd name="T5" fmla="*/ 639 h 639"/>
                <a:gd name="T6" fmla="*/ 0 w 622"/>
                <a:gd name="T7" fmla="*/ 441 h 639"/>
                <a:gd name="T8" fmla="*/ 429 w 622"/>
                <a:gd name="T9" fmla="*/ 0 h 639"/>
                <a:gd name="T10" fmla="*/ 622 w 622"/>
                <a:gd name="T11" fmla="*/ 198 h 639"/>
                <a:gd name="T12" fmla="*/ 591 w 622"/>
                <a:gd name="T13" fmla="*/ 23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639">
                  <a:moveTo>
                    <a:pt x="591" y="231"/>
                  </a:moveTo>
                  <a:lnTo>
                    <a:pt x="227" y="604"/>
                  </a:lnTo>
                  <a:lnTo>
                    <a:pt x="193" y="639"/>
                  </a:lnTo>
                  <a:lnTo>
                    <a:pt x="0" y="441"/>
                  </a:lnTo>
                  <a:lnTo>
                    <a:pt x="429" y="0"/>
                  </a:lnTo>
                  <a:lnTo>
                    <a:pt x="622" y="198"/>
                  </a:lnTo>
                  <a:lnTo>
                    <a:pt x="591" y="23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734134" y="2019498"/>
              <a:ext cx="1685379" cy="1249371"/>
            </a:xfrm>
            <a:custGeom>
              <a:avLst/>
              <a:gdLst>
                <a:gd name="T0" fmla="*/ 1399 w 2051"/>
                <a:gd name="T1" fmla="*/ 224 h 1521"/>
                <a:gd name="T2" fmla="*/ 1374 w 2051"/>
                <a:gd name="T3" fmla="*/ 335 h 1521"/>
                <a:gd name="T4" fmla="*/ 955 w 2051"/>
                <a:gd name="T5" fmla="*/ 358 h 1521"/>
                <a:gd name="T6" fmla="*/ 700 w 2051"/>
                <a:gd name="T7" fmla="*/ 257 h 1521"/>
                <a:gd name="T8" fmla="*/ 455 w 2051"/>
                <a:gd name="T9" fmla="*/ 12 h 1521"/>
                <a:gd name="T10" fmla="*/ 234 w 2051"/>
                <a:gd name="T11" fmla="*/ 709 h 1521"/>
                <a:gd name="T12" fmla="*/ 355 w 2051"/>
                <a:gd name="T13" fmla="*/ 798 h 1521"/>
                <a:gd name="T14" fmla="*/ 510 w 2051"/>
                <a:gd name="T15" fmla="*/ 1243 h 1521"/>
                <a:gd name="T16" fmla="*/ 717 w 2051"/>
                <a:gd name="T17" fmla="*/ 1401 h 1521"/>
                <a:gd name="T18" fmla="*/ 920 w 2051"/>
                <a:gd name="T19" fmla="*/ 1487 h 1521"/>
                <a:gd name="T20" fmla="*/ 1064 w 2051"/>
                <a:gd name="T21" fmla="*/ 1417 h 1521"/>
                <a:gd name="T22" fmla="*/ 1249 w 2051"/>
                <a:gd name="T23" fmla="*/ 1380 h 1521"/>
                <a:gd name="T24" fmla="*/ 1420 w 2051"/>
                <a:gd name="T25" fmla="*/ 1266 h 1521"/>
                <a:gd name="T26" fmla="*/ 1514 w 2051"/>
                <a:gd name="T27" fmla="*/ 1068 h 1521"/>
                <a:gd name="T28" fmla="*/ 1797 w 2051"/>
                <a:gd name="T29" fmla="*/ 667 h 1521"/>
                <a:gd name="T30" fmla="*/ 2051 w 2051"/>
                <a:gd name="T31" fmla="*/ 445 h 1521"/>
                <a:gd name="T32" fmla="*/ 630 w 2051"/>
                <a:gd name="T33" fmla="*/ 234 h 1521"/>
                <a:gd name="T34" fmla="*/ 541 w 2051"/>
                <a:gd name="T35" fmla="*/ 1160 h 1521"/>
                <a:gd name="T36" fmla="*/ 630 w 2051"/>
                <a:gd name="T37" fmla="*/ 1197 h 1521"/>
                <a:gd name="T38" fmla="*/ 680 w 2051"/>
                <a:gd name="T39" fmla="*/ 1246 h 1521"/>
                <a:gd name="T40" fmla="*/ 717 w 2051"/>
                <a:gd name="T41" fmla="*/ 1335 h 1521"/>
                <a:gd name="T42" fmla="*/ 800 w 2051"/>
                <a:gd name="T43" fmla="*/ 1366 h 1521"/>
                <a:gd name="T44" fmla="*/ 1430 w 2051"/>
                <a:gd name="T45" fmla="*/ 1189 h 1521"/>
                <a:gd name="T46" fmla="*/ 1003 w 2051"/>
                <a:gd name="T47" fmla="*/ 872 h 1521"/>
                <a:gd name="T48" fmla="*/ 1345 w 2051"/>
                <a:gd name="T49" fmla="*/ 1323 h 1521"/>
                <a:gd name="T50" fmla="*/ 1223 w 2051"/>
                <a:gd name="T51" fmla="*/ 1264 h 1521"/>
                <a:gd name="T52" fmla="*/ 1177 w 2051"/>
                <a:gd name="T53" fmla="*/ 1311 h 1521"/>
                <a:gd name="T54" fmla="*/ 826 w 2051"/>
                <a:gd name="T55" fmla="*/ 1085 h 1521"/>
                <a:gd name="T56" fmla="*/ 993 w 2051"/>
                <a:gd name="T57" fmla="*/ 1346 h 1521"/>
                <a:gd name="T58" fmla="*/ 953 w 2051"/>
                <a:gd name="T59" fmla="*/ 1421 h 1521"/>
                <a:gd name="T60" fmla="*/ 800 w 2051"/>
                <a:gd name="T61" fmla="*/ 1200 h 1521"/>
                <a:gd name="T62" fmla="*/ 567 w 2051"/>
                <a:gd name="T63" fmla="*/ 1045 h 1521"/>
                <a:gd name="T64" fmla="*/ 316 w 2051"/>
                <a:gd name="T65" fmla="*/ 641 h 1521"/>
                <a:gd name="T66" fmla="*/ 902 w 2051"/>
                <a:gd name="T67" fmla="*/ 433 h 1521"/>
                <a:gd name="T68" fmla="*/ 728 w 2051"/>
                <a:gd name="T69" fmla="*/ 814 h 1521"/>
                <a:gd name="T70" fmla="*/ 1043 w 2051"/>
                <a:gd name="T71" fmla="*/ 740 h 1521"/>
                <a:gd name="T72" fmla="*/ 1045 w 2051"/>
                <a:gd name="T73" fmla="*/ 742 h 1521"/>
                <a:gd name="T74" fmla="*/ 1443 w 2051"/>
                <a:gd name="T75" fmla="*/ 1158 h 1521"/>
                <a:gd name="T76" fmla="*/ 1468 w 2051"/>
                <a:gd name="T77" fmla="*/ 1022 h 1521"/>
                <a:gd name="T78" fmla="*/ 1313 w 2051"/>
                <a:gd name="T79" fmla="*/ 828 h 1521"/>
                <a:gd name="T80" fmla="*/ 1091 w 2051"/>
                <a:gd name="T81" fmla="*/ 695 h 1521"/>
                <a:gd name="T82" fmla="*/ 1089 w 2051"/>
                <a:gd name="T83" fmla="*/ 693 h 1521"/>
                <a:gd name="T84" fmla="*/ 1046 w 2051"/>
                <a:gd name="T85" fmla="*/ 588 h 1521"/>
                <a:gd name="T86" fmla="*/ 867 w 2051"/>
                <a:gd name="T87" fmla="*/ 767 h 1521"/>
                <a:gd name="T88" fmla="*/ 990 w 2051"/>
                <a:gd name="T89" fmla="*/ 459 h 1521"/>
                <a:gd name="T90" fmla="*/ 1420 w 2051"/>
                <a:gd name="T91" fmla="*/ 382 h 1521"/>
                <a:gd name="T92" fmla="*/ 1820 w 2051"/>
                <a:gd name="T93" fmla="*/ 598 h 1521"/>
                <a:gd name="T94" fmla="*/ 1820 w 2051"/>
                <a:gd name="T95" fmla="*/ 59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1" h="1521">
                  <a:moveTo>
                    <a:pt x="2041" y="422"/>
                  </a:moveTo>
                  <a:cubicBezTo>
                    <a:pt x="1644" y="25"/>
                    <a:pt x="1644" y="25"/>
                    <a:pt x="1644" y="25"/>
                  </a:cubicBezTo>
                  <a:cubicBezTo>
                    <a:pt x="1631" y="12"/>
                    <a:pt x="1611" y="12"/>
                    <a:pt x="1598" y="25"/>
                  </a:cubicBezTo>
                  <a:cubicBezTo>
                    <a:pt x="1399" y="224"/>
                    <a:pt x="1399" y="224"/>
                    <a:pt x="1399" y="224"/>
                  </a:cubicBezTo>
                  <a:cubicBezTo>
                    <a:pt x="1393" y="230"/>
                    <a:pt x="1390" y="238"/>
                    <a:pt x="1390" y="247"/>
                  </a:cubicBezTo>
                  <a:cubicBezTo>
                    <a:pt x="1390" y="255"/>
                    <a:pt x="1393" y="264"/>
                    <a:pt x="1399" y="270"/>
                  </a:cubicBezTo>
                  <a:cubicBezTo>
                    <a:pt x="1419" y="290"/>
                    <a:pt x="1419" y="290"/>
                    <a:pt x="1419" y="290"/>
                  </a:cubicBezTo>
                  <a:cubicBezTo>
                    <a:pt x="1374" y="335"/>
                    <a:pt x="1374" y="335"/>
                    <a:pt x="1374" y="335"/>
                  </a:cubicBezTo>
                  <a:cubicBezTo>
                    <a:pt x="1344" y="365"/>
                    <a:pt x="1298" y="373"/>
                    <a:pt x="1260" y="355"/>
                  </a:cubicBezTo>
                  <a:cubicBezTo>
                    <a:pt x="1223" y="339"/>
                    <a:pt x="1183" y="330"/>
                    <a:pt x="1143" y="330"/>
                  </a:cubicBezTo>
                  <a:cubicBezTo>
                    <a:pt x="1095" y="330"/>
                    <a:pt x="1049" y="342"/>
                    <a:pt x="1008" y="365"/>
                  </a:cubicBezTo>
                  <a:cubicBezTo>
                    <a:pt x="990" y="360"/>
                    <a:pt x="973" y="358"/>
                    <a:pt x="955" y="358"/>
                  </a:cubicBezTo>
                  <a:cubicBezTo>
                    <a:pt x="929" y="358"/>
                    <a:pt x="904" y="363"/>
                    <a:pt x="880" y="372"/>
                  </a:cubicBezTo>
                  <a:cubicBezTo>
                    <a:pt x="841" y="386"/>
                    <a:pt x="800" y="377"/>
                    <a:pt x="772" y="349"/>
                  </a:cubicBezTo>
                  <a:cubicBezTo>
                    <a:pt x="690" y="267"/>
                    <a:pt x="690" y="267"/>
                    <a:pt x="690" y="267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6" y="251"/>
                    <a:pt x="709" y="243"/>
                    <a:pt x="709" y="234"/>
                  </a:cubicBezTo>
                  <a:cubicBezTo>
                    <a:pt x="709" y="226"/>
                    <a:pt x="706" y="217"/>
                    <a:pt x="700" y="211"/>
                  </a:cubicBezTo>
                  <a:cubicBezTo>
                    <a:pt x="501" y="12"/>
                    <a:pt x="501" y="12"/>
                    <a:pt x="501" y="12"/>
                  </a:cubicBezTo>
                  <a:cubicBezTo>
                    <a:pt x="488" y="0"/>
                    <a:pt x="467" y="0"/>
                    <a:pt x="455" y="12"/>
                  </a:cubicBezTo>
                  <a:cubicBezTo>
                    <a:pt x="13" y="455"/>
                    <a:pt x="13" y="455"/>
                    <a:pt x="13" y="455"/>
                  </a:cubicBezTo>
                  <a:cubicBezTo>
                    <a:pt x="0" y="467"/>
                    <a:pt x="0" y="488"/>
                    <a:pt x="13" y="501"/>
                  </a:cubicBezTo>
                  <a:cubicBezTo>
                    <a:pt x="211" y="699"/>
                    <a:pt x="211" y="699"/>
                    <a:pt x="211" y="699"/>
                  </a:cubicBezTo>
                  <a:cubicBezTo>
                    <a:pt x="217" y="706"/>
                    <a:pt x="226" y="709"/>
                    <a:pt x="234" y="709"/>
                  </a:cubicBezTo>
                  <a:cubicBezTo>
                    <a:pt x="243" y="709"/>
                    <a:pt x="251" y="706"/>
                    <a:pt x="257" y="699"/>
                  </a:cubicBezTo>
                  <a:cubicBezTo>
                    <a:pt x="269" y="688"/>
                    <a:pt x="269" y="688"/>
                    <a:pt x="269" y="688"/>
                  </a:cubicBezTo>
                  <a:cubicBezTo>
                    <a:pt x="327" y="745"/>
                    <a:pt x="327" y="745"/>
                    <a:pt x="327" y="745"/>
                  </a:cubicBezTo>
                  <a:cubicBezTo>
                    <a:pt x="341" y="760"/>
                    <a:pt x="351" y="778"/>
                    <a:pt x="355" y="798"/>
                  </a:cubicBezTo>
                  <a:cubicBezTo>
                    <a:pt x="374" y="901"/>
                    <a:pt x="423" y="994"/>
                    <a:pt x="497" y="1068"/>
                  </a:cubicBezTo>
                  <a:cubicBezTo>
                    <a:pt x="508" y="1079"/>
                    <a:pt x="508" y="1079"/>
                    <a:pt x="508" y="1079"/>
                  </a:cubicBezTo>
                  <a:cubicBezTo>
                    <a:pt x="487" y="1101"/>
                    <a:pt x="476" y="1129"/>
                    <a:pt x="476" y="1160"/>
                  </a:cubicBezTo>
                  <a:cubicBezTo>
                    <a:pt x="476" y="1191"/>
                    <a:pt x="488" y="1221"/>
                    <a:pt x="510" y="1243"/>
                  </a:cubicBezTo>
                  <a:cubicBezTo>
                    <a:pt x="533" y="1266"/>
                    <a:pt x="563" y="1277"/>
                    <a:pt x="593" y="1277"/>
                  </a:cubicBezTo>
                  <a:cubicBezTo>
                    <a:pt x="595" y="1277"/>
                    <a:pt x="597" y="1277"/>
                    <a:pt x="599" y="1277"/>
                  </a:cubicBezTo>
                  <a:cubicBezTo>
                    <a:pt x="598" y="1309"/>
                    <a:pt x="609" y="1342"/>
                    <a:pt x="634" y="1366"/>
                  </a:cubicBezTo>
                  <a:cubicBezTo>
                    <a:pt x="656" y="1389"/>
                    <a:pt x="685" y="1401"/>
                    <a:pt x="717" y="1401"/>
                  </a:cubicBezTo>
                  <a:cubicBezTo>
                    <a:pt x="718" y="1401"/>
                    <a:pt x="719" y="1401"/>
                    <a:pt x="719" y="1401"/>
                  </a:cubicBezTo>
                  <a:cubicBezTo>
                    <a:pt x="719" y="1432"/>
                    <a:pt x="730" y="1463"/>
                    <a:pt x="754" y="1487"/>
                  </a:cubicBezTo>
                  <a:cubicBezTo>
                    <a:pt x="776" y="1509"/>
                    <a:pt x="806" y="1521"/>
                    <a:pt x="837" y="1521"/>
                  </a:cubicBezTo>
                  <a:cubicBezTo>
                    <a:pt x="868" y="1521"/>
                    <a:pt x="898" y="1509"/>
                    <a:pt x="920" y="1487"/>
                  </a:cubicBezTo>
                  <a:cubicBezTo>
                    <a:pt x="922" y="1485"/>
                    <a:pt x="924" y="1483"/>
                    <a:pt x="926" y="1481"/>
                  </a:cubicBezTo>
                  <a:cubicBezTo>
                    <a:pt x="937" y="1485"/>
                    <a:pt x="949" y="1487"/>
                    <a:pt x="962" y="1487"/>
                  </a:cubicBezTo>
                  <a:cubicBezTo>
                    <a:pt x="991" y="1487"/>
                    <a:pt x="1019" y="1476"/>
                    <a:pt x="1040" y="1455"/>
                  </a:cubicBezTo>
                  <a:cubicBezTo>
                    <a:pt x="1051" y="1444"/>
                    <a:pt x="1059" y="1431"/>
                    <a:pt x="1064" y="1417"/>
                  </a:cubicBezTo>
                  <a:cubicBezTo>
                    <a:pt x="1068" y="1420"/>
                    <a:pt x="1068" y="1420"/>
                    <a:pt x="1068" y="1420"/>
                  </a:cubicBezTo>
                  <a:cubicBezTo>
                    <a:pt x="1089" y="1441"/>
                    <a:pt x="1117" y="1452"/>
                    <a:pt x="1146" y="1452"/>
                  </a:cubicBezTo>
                  <a:cubicBezTo>
                    <a:pt x="1174" y="1452"/>
                    <a:pt x="1202" y="1441"/>
                    <a:pt x="1223" y="1420"/>
                  </a:cubicBezTo>
                  <a:cubicBezTo>
                    <a:pt x="1235" y="1409"/>
                    <a:pt x="1243" y="1395"/>
                    <a:pt x="1249" y="1380"/>
                  </a:cubicBezTo>
                  <a:cubicBezTo>
                    <a:pt x="1268" y="1394"/>
                    <a:pt x="1291" y="1401"/>
                    <a:pt x="1313" y="1401"/>
                  </a:cubicBezTo>
                  <a:cubicBezTo>
                    <a:pt x="1341" y="1401"/>
                    <a:pt x="1370" y="1391"/>
                    <a:pt x="1391" y="1369"/>
                  </a:cubicBezTo>
                  <a:cubicBezTo>
                    <a:pt x="1412" y="1349"/>
                    <a:pt x="1423" y="1321"/>
                    <a:pt x="1423" y="1292"/>
                  </a:cubicBezTo>
                  <a:cubicBezTo>
                    <a:pt x="1423" y="1283"/>
                    <a:pt x="1422" y="1274"/>
                    <a:pt x="1420" y="1266"/>
                  </a:cubicBezTo>
                  <a:cubicBezTo>
                    <a:pt x="1441" y="1261"/>
                    <a:pt x="1460" y="1251"/>
                    <a:pt x="1476" y="1236"/>
                  </a:cubicBezTo>
                  <a:cubicBezTo>
                    <a:pt x="1497" y="1215"/>
                    <a:pt x="1508" y="1187"/>
                    <a:pt x="1508" y="1158"/>
                  </a:cubicBezTo>
                  <a:cubicBezTo>
                    <a:pt x="1508" y="1135"/>
                    <a:pt x="1501" y="1113"/>
                    <a:pt x="1488" y="1094"/>
                  </a:cubicBezTo>
                  <a:cubicBezTo>
                    <a:pt x="1514" y="1068"/>
                    <a:pt x="1514" y="1068"/>
                    <a:pt x="1514" y="1068"/>
                  </a:cubicBezTo>
                  <a:cubicBezTo>
                    <a:pt x="1589" y="993"/>
                    <a:pt x="1638" y="898"/>
                    <a:pt x="1657" y="794"/>
                  </a:cubicBezTo>
                  <a:cubicBezTo>
                    <a:pt x="1660" y="777"/>
                    <a:pt x="1669" y="761"/>
                    <a:pt x="1682" y="748"/>
                  </a:cubicBezTo>
                  <a:cubicBezTo>
                    <a:pt x="1779" y="650"/>
                    <a:pt x="1779" y="650"/>
                    <a:pt x="1779" y="650"/>
                  </a:cubicBezTo>
                  <a:cubicBezTo>
                    <a:pt x="1797" y="667"/>
                    <a:pt x="1797" y="667"/>
                    <a:pt x="1797" y="667"/>
                  </a:cubicBezTo>
                  <a:cubicBezTo>
                    <a:pt x="1803" y="674"/>
                    <a:pt x="1811" y="677"/>
                    <a:pt x="1820" y="677"/>
                  </a:cubicBezTo>
                  <a:cubicBezTo>
                    <a:pt x="1828" y="677"/>
                    <a:pt x="1836" y="674"/>
                    <a:pt x="1843" y="667"/>
                  </a:cubicBezTo>
                  <a:cubicBezTo>
                    <a:pt x="2041" y="469"/>
                    <a:pt x="2041" y="469"/>
                    <a:pt x="2041" y="469"/>
                  </a:cubicBezTo>
                  <a:cubicBezTo>
                    <a:pt x="2048" y="462"/>
                    <a:pt x="2051" y="454"/>
                    <a:pt x="2051" y="445"/>
                  </a:cubicBezTo>
                  <a:cubicBezTo>
                    <a:pt x="2051" y="437"/>
                    <a:pt x="2048" y="428"/>
                    <a:pt x="2041" y="422"/>
                  </a:cubicBezTo>
                  <a:close/>
                  <a:moveTo>
                    <a:pt x="82" y="478"/>
                  </a:moveTo>
                  <a:cubicBezTo>
                    <a:pt x="478" y="82"/>
                    <a:pt x="478" y="82"/>
                    <a:pt x="478" y="82"/>
                  </a:cubicBezTo>
                  <a:cubicBezTo>
                    <a:pt x="630" y="234"/>
                    <a:pt x="630" y="234"/>
                    <a:pt x="630" y="234"/>
                  </a:cubicBezTo>
                  <a:cubicBezTo>
                    <a:pt x="234" y="630"/>
                    <a:pt x="234" y="630"/>
                    <a:pt x="234" y="630"/>
                  </a:cubicBezTo>
                  <a:lnTo>
                    <a:pt x="82" y="478"/>
                  </a:lnTo>
                  <a:close/>
                  <a:moveTo>
                    <a:pt x="556" y="1197"/>
                  </a:moveTo>
                  <a:cubicBezTo>
                    <a:pt x="546" y="1187"/>
                    <a:pt x="541" y="1174"/>
                    <a:pt x="541" y="1160"/>
                  </a:cubicBezTo>
                  <a:cubicBezTo>
                    <a:pt x="541" y="1146"/>
                    <a:pt x="546" y="1133"/>
                    <a:pt x="556" y="1123"/>
                  </a:cubicBezTo>
                  <a:cubicBezTo>
                    <a:pt x="567" y="1113"/>
                    <a:pt x="580" y="1107"/>
                    <a:pt x="593" y="1107"/>
                  </a:cubicBezTo>
                  <a:cubicBezTo>
                    <a:pt x="607" y="1107"/>
                    <a:pt x="620" y="1113"/>
                    <a:pt x="630" y="1123"/>
                  </a:cubicBezTo>
                  <a:cubicBezTo>
                    <a:pt x="651" y="1143"/>
                    <a:pt x="651" y="1176"/>
                    <a:pt x="630" y="1197"/>
                  </a:cubicBezTo>
                  <a:cubicBezTo>
                    <a:pt x="610" y="1217"/>
                    <a:pt x="577" y="1217"/>
                    <a:pt x="556" y="1197"/>
                  </a:cubicBezTo>
                  <a:close/>
                  <a:moveTo>
                    <a:pt x="717" y="1335"/>
                  </a:moveTo>
                  <a:cubicBezTo>
                    <a:pt x="703" y="1335"/>
                    <a:pt x="690" y="1330"/>
                    <a:pt x="680" y="1320"/>
                  </a:cubicBezTo>
                  <a:cubicBezTo>
                    <a:pt x="659" y="1300"/>
                    <a:pt x="659" y="1267"/>
                    <a:pt x="680" y="1246"/>
                  </a:cubicBezTo>
                  <a:cubicBezTo>
                    <a:pt x="690" y="1236"/>
                    <a:pt x="703" y="1231"/>
                    <a:pt x="717" y="1231"/>
                  </a:cubicBezTo>
                  <a:cubicBezTo>
                    <a:pt x="730" y="1231"/>
                    <a:pt x="744" y="1236"/>
                    <a:pt x="754" y="1246"/>
                  </a:cubicBezTo>
                  <a:cubicBezTo>
                    <a:pt x="774" y="1267"/>
                    <a:pt x="774" y="1300"/>
                    <a:pt x="754" y="1320"/>
                  </a:cubicBezTo>
                  <a:cubicBezTo>
                    <a:pt x="744" y="1330"/>
                    <a:pt x="731" y="1335"/>
                    <a:pt x="717" y="1335"/>
                  </a:cubicBezTo>
                  <a:close/>
                  <a:moveTo>
                    <a:pt x="874" y="1440"/>
                  </a:moveTo>
                  <a:cubicBezTo>
                    <a:pt x="864" y="1450"/>
                    <a:pt x="851" y="1456"/>
                    <a:pt x="837" y="1456"/>
                  </a:cubicBezTo>
                  <a:cubicBezTo>
                    <a:pt x="823" y="1456"/>
                    <a:pt x="810" y="1450"/>
                    <a:pt x="800" y="1440"/>
                  </a:cubicBezTo>
                  <a:cubicBezTo>
                    <a:pt x="780" y="1420"/>
                    <a:pt x="780" y="1387"/>
                    <a:pt x="800" y="1366"/>
                  </a:cubicBezTo>
                  <a:cubicBezTo>
                    <a:pt x="810" y="1356"/>
                    <a:pt x="824" y="1351"/>
                    <a:pt x="837" y="1351"/>
                  </a:cubicBezTo>
                  <a:cubicBezTo>
                    <a:pt x="850" y="1351"/>
                    <a:pt x="864" y="1356"/>
                    <a:pt x="874" y="1366"/>
                  </a:cubicBezTo>
                  <a:cubicBezTo>
                    <a:pt x="894" y="1387"/>
                    <a:pt x="894" y="1420"/>
                    <a:pt x="874" y="1440"/>
                  </a:cubicBezTo>
                  <a:close/>
                  <a:moveTo>
                    <a:pt x="1430" y="1189"/>
                  </a:moveTo>
                  <a:cubicBezTo>
                    <a:pt x="1421" y="1198"/>
                    <a:pt x="1410" y="1202"/>
                    <a:pt x="1398" y="1202"/>
                  </a:cubicBezTo>
                  <a:cubicBezTo>
                    <a:pt x="1386" y="1202"/>
                    <a:pt x="1375" y="1198"/>
                    <a:pt x="1367" y="1189"/>
                  </a:cubicBezTo>
                  <a:cubicBezTo>
                    <a:pt x="1049" y="872"/>
                    <a:pt x="1049" y="872"/>
                    <a:pt x="1049" y="872"/>
                  </a:cubicBezTo>
                  <a:cubicBezTo>
                    <a:pt x="1036" y="859"/>
                    <a:pt x="1016" y="859"/>
                    <a:pt x="1003" y="872"/>
                  </a:cubicBezTo>
                  <a:cubicBezTo>
                    <a:pt x="990" y="885"/>
                    <a:pt x="990" y="906"/>
                    <a:pt x="1003" y="918"/>
                  </a:cubicBezTo>
                  <a:cubicBezTo>
                    <a:pt x="1345" y="1260"/>
                    <a:pt x="1345" y="1260"/>
                    <a:pt x="1345" y="1260"/>
                  </a:cubicBezTo>
                  <a:cubicBezTo>
                    <a:pt x="1353" y="1268"/>
                    <a:pt x="1358" y="1280"/>
                    <a:pt x="1358" y="1292"/>
                  </a:cubicBezTo>
                  <a:cubicBezTo>
                    <a:pt x="1358" y="1303"/>
                    <a:pt x="1353" y="1315"/>
                    <a:pt x="1345" y="1323"/>
                  </a:cubicBezTo>
                  <a:cubicBezTo>
                    <a:pt x="1327" y="1340"/>
                    <a:pt x="1299" y="1340"/>
                    <a:pt x="1282" y="1323"/>
                  </a:cubicBezTo>
                  <a:cubicBezTo>
                    <a:pt x="1224" y="1265"/>
                    <a:pt x="1224" y="1265"/>
                    <a:pt x="1224" y="1265"/>
                  </a:cubicBezTo>
                  <a:cubicBezTo>
                    <a:pt x="1224" y="1265"/>
                    <a:pt x="1223" y="1265"/>
                    <a:pt x="1223" y="1264"/>
                  </a:cubicBezTo>
                  <a:cubicBezTo>
                    <a:pt x="1223" y="1264"/>
                    <a:pt x="1223" y="1264"/>
                    <a:pt x="1223" y="1264"/>
                  </a:cubicBezTo>
                  <a:cubicBezTo>
                    <a:pt x="958" y="999"/>
                    <a:pt x="958" y="999"/>
                    <a:pt x="958" y="999"/>
                  </a:cubicBezTo>
                  <a:cubicBezTo>
                    <a:pt x="945" y="986"/>
                    <a:pt x="924" y="986"/>
                    <a:pt x="912" y="999"/>
                  </a:cubicBezTo>
                  <a:cubicBezTo>
                    <a:pt x="899" y="1012"/>
                    <a:pt x="899" y="1033"/>
                    <a:pt x="912" y="1045"/>
                  </a:cubicBezTo>
                  <a:cubicBezTo>
                    <a:pt x="1177" y="1311"/>
                    <a:pt x="1177" y="1311"/>
                    <a:pt x="1177" y="1311"/>
                  </a:cubicBezTo>
                  <a:cubicBezTo>
                    <a:pt x="1186" y="1320"/>
                    <a:pt x="1190" y="1331"/>
                    <a:pt x="1190" y="1342"/>
                  </a:cubicBezTo>
                  <a:cubicBezTo>
                    <a:pt x="1190" y="1354"/>
                    <a:pt x="1185" y="1365"/>
                    <a:pt x="1177" y="1374"/>
                  </a:cubicBezTo>
                  <a:cubicBezTo>
                    <a:pt x="1160" y="1391"/>
                    <a:pt x="1131" y="1391"/>
                    <a:pt x="1114" y="1374"/>
                  </a:cubicBezTo>
                  <a:cubicBezTo>
                    <a:pt x="826" y="1085"/>
                    <a:pt x="826" y="1085"/>
                    <a:pt x="826" y="1085"/>
                  </a:cubicBezTo>
                  <a:cubicBezTo>
                    <a:pt x="813" y="1073"/>
                    <a:pt x="792" y="1073"/>
                    <a:pt x="779" y="1085"/>
                  </a:cubicBezTo>
                  <a:cubicBezTo>
                    <a:pt x="767" y="1098"/>
                    <a:pt x="767" y="1119"/>
                    <a:pt x="779" y="1132"/>
                  </a:cubicBezTo>
                  <a:cubicBezTo>
                    <a:pt x="993" y="1345"/>
                    <a:pt x="993" y="1345"/>
                    <a:pt x="993" y="1345"/>
                  </a:cubicBezTo>
                  <a:cubicBezTo>
                    <a:pt x="993" y="1345"/>
                    <a:pt x="993" y="1346"/>
                    <a:pt x="993" y="1346"/>
                  </a:cubicBezTo>
                  <a:cubicBezTo>
                    <a:pt x="1002" y="1354"/>
                    <a:pt x="1006" y="1365"/>
                    <a:pt x="1006" y="1377"/>
                  </a:cubicBezTo>
                  <a:cubicBezTo>
                    <a:pt x="1006" y="1389"/>
                    <a:pt x="1002" y="1400"/>
                    <a:pt x="993" y="1409"/>
                  </a:cubicBezTo>
                  <a:cubicBezTo>
                    <a:pt x="985" y="1417"/>
                    <a:pt x="974" y="1422"/>
                    <a:pt x="962" y="1422"/>
                  </a:cubicBezTo>
                  <a:cubicBezTo>
                    <a:pt x="959" y="1422"/>
                    <a:pt x="956" y="1421"/>
                    <a:pt x="953" y="1421"/>
                  </a:cubicBezTo>
                  <a:cubicBezTo>
                    <a:pt x="959" y="1385"/>
                    <a:pt x="948" y="1348"/>
                    <a:pt x="920" y="1320"/>
                  </a:cubicBezTo>
                  <a:cubicBezTo>
                    <a:pt x="898" y="1298"/>
                    <a:pt x="868" y="1286"/>
                    <a:pt x="837" y="1286"/>
                  </a:cubicBezTo>
                  <a:cubicBezTo>
                    <a:pt x="836" y="1286"/>
                    <a:pt x="835" y="1286"/>
                    <a:pt x="834" y="1286"/>
                  </a:cubicBezTo>
                  <a:cubicBezTo>
                    <a:pt x="835" y="1255"/>
                    <a:pt x="824" y="1224"/>
                    <a:pt x="800" y="1200"/>
                  </a:cubicBezTo>
                  <a:cubicBezTo>
                    <a:pt x="778" y="1178"/>
                    <a:pt x="748" y="1165"/>
                    <a:pt x="717" y="1165"/>
                  </a:cubicBezTo>
                  <a:cubicBezTo>
                    <a:pt x="715" y="1165"/>
                    <a:pt x="713" y="1165"/>
                    <a:pt x="711" y="1166"/>
                  </a:cubicBezTo>
                  <a:cubicBezTo>
                    <a:pt x="712" y="1134"/>
                    <a:pt x="701" y="1101"/>
                    <a:pt x="677" y="1076"/>
                  </a:cubicBezTo>
                  <a:cubicBezTo>
                    <a:pt x="647" y="1047"/>
                    <a:pt x="605" y="1036"/>
                    <a:pt x="567" y="1045"/>
                  </a:cubicBezTo>
                  <a:cubicBezTo>
                    <a:pt x="543" y="1022"/>
                    <a:pt x="543" y="1022"/>
                    <a:pt x="543" y="1022"/>
                  </a:cubicBezTo>
                  <a:cubicBezTo>
                    <a:pt x="479" y="957"/>
                    <a:pt x="436" y="876"/>
                    <a:pt x="419" y="786"/>
                  </a:cubicBezTo>
                  <a:cubicBezTo>
                    <a:pt x="413" y="753"/>
                    <a:pt x="397" y="723"/>
                    <a:pt x="373" y="699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644" y="313"/>
                    <a:pt x="644" y="313"/>
                    <a:pt x="644" y="313"/>
                  </a:cubicBezTo>
                  <a:cubicBezTo>
                    <a:pt x="725" y="395"/>
                    <a:pt x="725" y="395"/>
                    <a:pt x="725" y="395"/>
                  </a:cubicBezTo>
                  <a:cubicBezTo>
                    <a:pt x="757" y="426"/>
                    <a:pt x="800" y="443"/>
                    <a:pt x="843" y="443"/>
                  </a:cubicBezTo>
                  <a:cubicBezTo>
                    <a:pt x="863" y="443"/>
                    <a:pt x="883" y="440"/>
                    <a:pt x="902" y="433"/>
                  </a:cubicBezTo>
                  <a:cubicBezTo>
                    <a:pt x="911" y="430"/>
                    <a:pt x="921" y="427"/>
                    <a:pt x="931" y="426"/>
                  </a:cubicBezTo>
                  <a:cubicBezTo>
                    <a:pt x="728" y="628"/>
                    <a:pt x="728" y="628"/>
                    <a:pt x="728" y="628"/>
                  </a:cubicBezTo>
                  <a:cubicBezTo>
                    <a:pt x="703" y="653"/>
                    <a:pt x="690" y="686"/>
                    <a:pt x="690" y="721"/>
                  </a:cubicBezTo>
                  <a:cubicBezTo>
                    <a:pt x="690" y="756"/>
                    <a:pt x="703" y="789"/>
                    <a:pt x="728" y="814"/>
                  </a:cubicBezTo>
                  <a:cubicBezTo>
                    <a:pt x="754" y="839"/>
                    <a:pt x="787" y="852"/>
                    <a:pt x="821" y="852"/>
                  </a:cubicBezTo>
                  <a:cubicBezTo>
                    <a:pt x="854" y="852"/>
                    <a:pt x="888" y="839"/>
                    <a:pt x="914" y="814"/>
                  </a:cubicBezTo>
                  <a:cubicBezTo>
                    <a:pt x="1015" y="712"/>
                    <a:pt x="1015" y="712"/>
                    <a:pt x="1015" y="712"/>
                  </a:cubicBezTo>
                  <a:cubicBezTo>
                    <a:pt x="1043" y="740"/>
                    <a:pt x="1043" y="740"/>
                    <a:pt x="1043" y="740"/>
                  </a:cubicBezTo>
                  <a:cubicBezTo>
                    <a:pt x="1043" y="740"/>
                    <a:pt x="1043" y="740"/>
                    <a:pt x="1043" y="740"/>
                  </a:cubicBezTo>
                  <a:cubicBezTo>
                    <a:pt x="1044" y="741"/>
                    <a:pt x="1044" y="741"/>
                    <a:pt x="1044" y="741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6" y="742"/>
                    <a:pt x="1046" y="743"/>
                  </a:cubicBezTo>
                  <a:cubicBezTo>
                    <a:pt x="1430" y="1126"/>
                    <a:pt x="1430" y="1126"/>
                    <a:pt x="1430" y="1126"/>
                  </a:cubicBezTo>
                  <a:cubicBezTo>
                    <a:pt x="1438" y="1135"/>
                    <a:pt x="1443" y="1146"/>
                    <a:pt x="1443" y="1158"/>
                  </a:cubicBezTo>
                  <a:cubicBezTo>
                    <a:pt x="1443" y="1170"/>
                    <a:pt x="1438" y="1181"/>
                    <a:pt x="1430" y="1189"/>
                  </a:cubicBezTo>
                  <a:close/>
                  <a:moveTo>
                    <a:pt x="1636" y="701"/>
                  </a:moveTo>
                  <a:cubicBezTo>
                    <a:pt x="1613" y="724"/>
                    <a:pt x="1598" y="752"/>
                    <a:pt x="1592" y="783"/>
                  </a:cubicBezTo>
                  <a:cubicBezTo>
                    <a:pt x="1576" y="874"/>
                    <a:pt x="1533" y="956"/>
                    <a:pt x="1468" y="1022"/>
                  </a:cubicBezTo>
                  <a:cubicBezTo>
                    <a:pt x="1443" y="1047"/>
                    <a:pt x="1443" y="1047"/>
                    <a:pt x="1443" y="1047"/>
                  </a:cubicBezTo>
                  <a:cubicBezTo>
                    <a:pt x="1236" y="840"/>
                    <a:pt x="1236" y="840"/>
                    <a:pt x="1236" y="840"/>
                  </a:cubicBezTo>
                  <a:cubicBezTo>
                    <a:pt x="1240" y="840"/>
                    <a:pt x="1245" y="840"/>
                    <a:pt x="1249" y="840"/>
                  </a:cubicBezTo>
                  <a:cubicBezTo>
                    <a:pt x="1270" y="840"/>
                    <a:pt x="1292" y="837"/>
                    <a:pt x="1313" y="828"/>
                  </a:cubicBezTo>
                  <a:cubicBezTo>
                    <a:pt x="1330" y="821"/>
                    <a:pt x="1338" y="802"/>
                    <a:pt x="1331" y="785"/>
                  </a:cubicBezTo>
                  <a:cubicBezTo>
                    <a:pt x="1324" y="769"/>
                    <a:pt x="1305" y="761"/>
                    <a:pt x="1288" y="767"/>
                  </a:cubicBezTo>
                  <a:cubicBezTo>
                    <a:pt x="1204" y="802"/>
                    <a:pt x="1103" y="707"/>
                    <a:pt x="1092" y="696"/>
                  </a:cubicBezTo>
                  <a:cubicBezTo>
                    <a:pt x="1092" y="696"/>
                    <a:pt x="1091" y="696"/>
                    <a:pt x="1091" y="695"/>
                  </a:cubicBezTo>
                  <a:cubicBezTo>
                    <a:pt x="1090" y="694"/>
                    <a:pt x="1090" y="694"/>
                    <a:pt x="1090" y="694"/>
                  </a:cubicBezTo>
                  <a:cubicBezTo>
                    <a:pt x="1090" y="694"/>
                    <a:pt x="1090" y="694"/>
                    <a:pt x="1090" y="694"/>
                  </a:cubicBezTo>
                  <a:cubicBezTo>
                    <a:pt x="1089" y="693"/>
                    <a:pt x="1089" y="693"/>
                    <a:pt x="1089" y="693"/>
                  </a:cubicBezTo>
                  <a:cubicBezTo>
                    <a:pt x="1089" y="693"/>
                    <a:pt x="1089" y="693"/>
                    <a:pt x="1089" y="693"/>
                  </a:cubicBezTo>
                  <a:cubicBezTo>
                    <a:pt x="1061" y="666"/>
                    <a:pt x="1061" y="666"/>
                    <a:pt x="1061" y="666"/>
                  </a:cubicBezTo>
                  <a:cubicBezTo>
                    <a:pt x="1093" y="635"/>
                    <a:pt x="1093" y="635"/>
                    <a:pt x="1093" y="635"/>
                  </a:cubicBezTo>
                  <a:cubicBezTo>
                    <a:pt x="1105" y="622"/>
                    <a:pt x="1105" y="601"/>
                    <a:pt x="1093" y="588"/>
                  </a:cubicBezTo>
                  <a:cubicBezTo>
                    <a:pt x="1080" y="575"/>
                    <a:pt x="1059" y="575"/>
                    <a:pt x="1046" y="588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867" y="767"/>
                    <a:pt x="867" y="767"/>
                    <a:pt x="867" y="767"/>
                  </a:cubicBezTo>
                  <a:cubicBezTo>
                    <a:pt x="842" y="793"/>
                    <a:pt x="800" y="793"/>
                    <a:pt x="774" y="767"/>
                  </a:cubicBezTo>
                  <a:cubicBezTo>
                    <a:pt x="762" y="755"/>
                    <a:pt x="755" y="739"/>
                    <a:pt x="755" y="721"/>
                  </a:cubicBezTo>
                  <a:cubicBezTo>
                    <a:pt x="755" y="703"/>
                    <a:pt x="762" y="687"/>
                    <a:pt x="774" y="674"/>
                  </a:cubicBezTo>
                  <a:cubicBezTo>
                    <a:pt x="990" y="459"/>
                    <a:pt x="990" y="459"/>
                    <a:pt x="990" y="459"/>
                  </a:cubicBezTo>
                  <a:cubicBezTo>
                    <a:pt x="1002" y="447"/>
                    <a:pt x="1015" y="437"/>
                    <a:pt x="1029" y="428"/>
                  </a:cubicBezTo>
                  <a:cubicBezTo>
                    <a:pt x="1063" y="407"/>
                    <a:pt x="1103" y="396"/>
                    <a:pt x="1143" y="396"/>
                  </a:cubicBezTo>
                  <a:cubicBezTo>
                    <a:pt x="1174" y="396"/>
                    <a:pt x="1205" y="402"/>
                    <a:pt x="1232" y="415"/>
                  </a:cubicBezTo>
                  <a:cubicBezTo>
                    <a:pt x="1296" y="444"/>
                    <a:pt x="1371" y="430"/>
                    <a:pt x="1420" y="382"/>
                  </a:cubicBezTo>
                  <a:cubicBezTo>
                    <a:pt x="1465" y="336"/>
                    <a:pt x="1465" y="336"/>
                    <a:pt x="1465" y="336"/>
                  </a:cubicBezTo>
                  <a:cubicBezTo>
                    <a:pt x="1733" y="604"/>
                    <a:pt x="1733" y="604"/>
                    <a:pt x="1733" y="604"/>
                  </a:cubicBezTo>
                  <a:lnTo>
                    <a:pt x="1636" y="701"/>
                  </a:lnTo>
                  <a:close/>
                  <a:moveTo>
                    <a:pt x="1820" y="598"/>
                  </a:moveTo>
                  <a:cubicBezTo>
                    <a:pt x="1469" y="247"/>
                    <a:pt x="1469" y="247"/>
                    <a:pt x="1469" y="247"/>
                  </a:cubicBezTo>
                  <a:cubicBezTo>
                    <a:pt x="1621" y="94"/>
                    <a:pt x="1621" y="94"/>
                    <a:pt x="1621" y="94"/>
                  </a:cubicBezTo>
                  <a:cubicBezTo>
                    <a:pt x="1972" y="445"/>
                    <a:pt x="1972" y="445"/>
                    <a:pt x="1972" y="445"/>
                  </a:cubicBezTo>
                  <a:lnTo>
                    <a:pt x="1820" y="5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ZoneTexte 91"/>
          <p:cNvSpPr txBox="1"/>
          <p:nvPr/>
        </p:nvSpPr>
        <p:spPr>
          <a:xfrm>
            <a:off x="2753860" y="5262327"/>
            <a:ext cx="261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2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Overheads (25% of the staff costs)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9"/>
          <p:cNvGrpSpPr>
            <a:grpSpLocks noChangeAspect="1"/>
          </p:cNvGrpSpPr>
          <p:nvPr/>
        </p:nvGrpSpPr>
        <p:grpSpPr>
          <a:xfrm>
            <a:off x="1986783" y="5261917"/>
            <a:ext cx="631496" cy="631495"/>
            <a:chOff x="5050608" y="2202578"/>
            <a:chExt cx="1000126" cy="1000125"/>
          </a:xfrm>
        </p:grpSpPr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5401446" y="2529603"/>
              <a:ext cx="304800" cy="423863"/>
            </a:xfrm>
            <a:custGeom>
              <a:avLst/>
              <a:gdLst>
                <a:gd name="T0" fmla="*/ 0 w 369"/>
                <a:gd name="T1" fmla="*/ 342 h 516"/>
                <a:gd name="T2" fmla="*/ 206 w 369"/>
                <a:gd name="T3" fmla="*/ 0 h 516"/>
                <a:gd name="T4" fmla="*/ 168 w 369"/>
                <a:gd name="T5" fmla="*/ 216 h 516"/>
                <a:gd name="T6" fmla="*/ 173 w 369"/>
                <a:gd name="T7" fmla="*/ 232 h 516"/>
                <a:gd name="T8" fmla="*/ 189 w 369"/>
                <a:gd name="T9" fmla="*/ 237 h 516"/>
                <a:gd name="T10" fmla="*/ 369 w 369"/>
                <a:gd name="T11" fmla="*/ 207 h 516"/>
                <a:gd name="T12" fmla="*/ 168 w 369"/>
                <a:gd name="T13" fmla="*/ 516 h 516"/>
                <a:gd name="T14" fmla="*/ 204 w 369"/>
                <a:gd name="T15" fmla="*/ 334 h 516"/>
                <a:gd name="T16" fmla="*/ 199 w 369"/>
                <a:gd name="T17" fmla="*/ 317 h 516"/>
                <a:gd name="T18" fmla="*/ 186 w 369"/>
                <a:gd name="T19" fmla="*/ 311 h 516"/>
                <a:gd name="T20" fmla="*/ 183 w 369"/>
                <a:gd name="T21" fmla="*/ 311 h 516"/>
                <a:gd name="T22" fmla="*/ 0 w 369"/>
                <a:gd name="T23" fmla="*/ 342 h 516"/>
                <a:gd name="T24" fmla="*/ 0 w 369"/>
                <a:gd name="T25" fmla="*/ 34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16">
                  <a:moveTo>
                    <a:pt x="0" y="342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7" y="222"/>
                    <a:pt x="169" y="227"/>
                    <a:pt x="173" y="232"/>
                  </a:cubicBezTo>
                  <a:cubicBezTo>
                    <a:pt x="177" y="236"/>
                    <a:pt x="183" y="238"/>
                    <a:pt x="189" y="237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168" y="516"/>
                    <a:pt x="168" y="516"/>
                    <a:pt x="168" y="516"/>
                  </a:cubicBezTo>
                  <a:cubicBezTo>
                    <a:pt x="204" y="334"/>
                    <a:pt x="204" y="334"/>
                    <a:pt x="204" y="334"/>
                  </a:cubicBezTo>
                  <a:cubicBezTo>
                    <a:pt x="206" y="327"/>
                    <a:pt x="203" y="321"/>
                    <a:pt x="199" y="317"/>
                  </a:cubicBezTo>
                  <a:cubicBezTo>
                    <a:pt x="196" y="313"/>
                    <a:pt x="191" y="311"/>
                    <a:pt x="186" y="311"/>
                  </a:cubicBezTo>
                  <a:cubicBezTo>
                    <a:pt x="185" y="311"/>
                    <a:pt x="184" y="311"/>
                    <a:pt x="183" y="31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5050608" y="2202578"/>
              <a:ext cx="919163" cy="676275"/>
            </a:xfrm>
            <a:custGeom>
              <a:avLst/>
              <a:gdLst>
                <a:gd name="T0" fmla="*/ 60 w 1115"/>
                <a:gd name="T1" fmla="*/ 610 h 820"/>
                <a:gd name="T2" fmla="*/ 607 w 1115"/>
                <a:gd name="T3" fmla="*/ 61 h 820"/>
                <a:gd name="T4" fmla="*/ 1025 w 1115"/>
                <a:gd name="T5" fmla="*/ 260 h 820"/>
                <a:gd name="T6" fmla="*/ 926 w 1115"/>
                <a:gd name="T7" fmla="*/ 260 h 820"/>
                <a:gd name="T8" fmla="*/ 896 w 1115"/>
                <a:gd name="T9" fmla="*/ 290 h 820"/>
                <a:gd name="T10" fmla="*/ 926 w 1115"/>
                <a:gd name="T11" fmla="*/ 321 h 820"/>
                <a:gd name="T12" fmla="*/ 1090 w 1115"/>
                <a:gd name="T13" fmla="*/ 321 h 820"/>
                <a:gd name="T14" fmla="*/ 1091 w 1115"/>
                <a:gd name="T15" fmla="*/ 320 h 820"/>
                <a:gd name="T16" fmla="*/ 1095 w 1115"/>
                <a:gd name="T17" fmla="*/ 319 h 820"/>
                <a:gd name="T18" fmla="*/ 1097 w 1115"/>
                <a:gd name="T19" fmla="*/ 318 h 820"/>
                <a:gd name="T20" fmla="*/ 1104 w 1115"/>
                <a:gd name="T21" fmla="*/ 315 h 820"/>
                <a:gd name="T22" fmla="*/ 1105 w 1115"/>
                <a:gd name="T23" fmla="*/ 313 h 820"/>
                <a:gd name="T24" fmla="*/ 1108 w 1115"/>
                <a:gd name="T25" fmla="*/ 310 h 820"/>
                <a:gd name="T26" fmla="*/ 1112 w 1115"/>
                <a:gd name="T27" fmla="*/ 304 h 820"/>
                <a:gd name="T28" fmla="*/ 1114 w 1115"/>
                <a:gd name="T29" fmla="*/ 300 h 820"/>
                <a:gd name="T30" fmla="*/ 1115 w 1115"/>
                <a:gd name="T31" fmla="*/ 295 h 820"/>
                <a:gd name="T32" fmla="*/ 1115 w 1115"/>
                <a:gd name="T33" fmla="*/ 290 h 820"/>
                <a:gd name="T34" fmla="*/ 1115 w 1115"/>
                <a:gd name="T35" fmla="*/ 131 h 820"/>
                <a:gd name="T36" fmla="*/ 1085 w 1115"/>
                <a:gd name="T37" fmla="*/ 101 h 820"/>
                <a:gd name="T38" fmla="*/ 1055 w 1115"/>
                <a:gd name="T39" fmla="*/ 131 h 820"/>
                <a:gd name="T40" fmla="*/ 1055 w 1115"/>
                <a:gd name="T41" fmla="*/ 202 h 820"/>
                <a:gd name="T42" fmla="*/ 607 w 1115"/>
                <a:gd name="T43" fmla="*/ 0 h 820"/>
                <a:gd name="T44" fmla="*/ 371 w 1115"/>
                <a:gd name="T45" fmla="*/ 48 h 820"/>
                <a:gd name="T46" fmla="*/ 178 w 1115"/>
                <a:gd name="T47" fmla="*/ 179 h 820"/>
                <a:gd name="T48" fmla="*/ 47 w 1115"/>
                <a:gd name="T49" fmla="*/ 373 h 820"/>
                <a:gd name="T50" fmla="*/ 0 w 1115"/>
                <a:gd name="T51" fmla="*/ 610 h 820"/>
                <a:gd name="T52" fmla="*/ 29 w 1115"/>
                <a:gd name="T53" fmla="*/ 799 h 820"/>
                <a:gd name="T54" fmla="*/ 29 w 1115"/>
                <a:gd name="T55" fmla="*/ 799 h 820"/>
                <a:gd name="T56" fmla="*/ 58 w 1115"/>
                <a:gd name="T57" fmla="*/ 820 h 820"/>
                <a:gd name="T58" fmla="*/ 68 w 1115"/>
                <a:gd name="T59" fmla="*/ 819 h 820"/>
                <a:gd name="T60" fmla="*/ 68 w 1115"/>
                <a:gd name="T61" fmla="*/ 819 h 820"/>
                <a:gd name="T62" fmla="*/ 87 w 1115"/>
                <a:gd name="T63" fmla="*/ 781 h 820"/>
                <a:gd name="T64" fmla="*/ 60 w 1115"/>
                <a:gd name="T65" fmla="*/ 61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5" h="820">
                  <a:moveTo>
                    <a:pt x="60" y="610"/>
                  </a:moveTo>
                  <a:cubicBezTo>
                    <a:pt x="60" y="308"/>
                    <a:pt x="306" y="61"/>
                    <a:pt x="607" y="61"/>
                  </a:cubicBezTo>
                  <a:cubicBezTo>
                    <a:pt x="770" y="61"/>
                    <a:pt x="921" y="134"/>
                    <a:pt x="1025" y="260"/>
                  </a:cubicBezTo>
                  <a:cubicBezTo>
                    <a:pt x="926" y="260"/>
                    <a:pt x="926" y="260"/>
                    <a:pt x="926" y="260"/>
                  </a:cubicBezTo>
                  <a:cubicBezTo>
                    <a:pt x="909" y="260"/>
                    <a:pt x="896" y="274"/>
                    <a:pt x="896" y="290"/>
                  </a:cubicBezTo>
                  <a:cubicBezTo>
                    <a:pt x="896" y="307"/>
                    <a:pt x="909" y="321"/>
                    <a:pt x="926" y="321"/>
                  </a:cubicBezTo>
                  <a:cubicBezTo>
                    <a:pt x="1090" y="321"/>
                    <a:pt x="1090" y="321"/>
                    <a:pt x="1090" y="321"/>
                  </a:cubicBezTo>
                  <a:cubicBezTo>
                    <a:pt x="1091" y="320"/>
                    <a:pt x="1091" y="320"/>
                    <a:pt x="1091" y="320"/>
                  </a:cubicBezTo>
                  <a:cubicBezTo>
                    <a:pt x="1092" y="320"/>
                    <a:pt x="1094" y="320"/>
                    <a:pt x="1095" y="319"/>
                  </a:cubicBezTo>
                  <a:cubicBezTo>
                    <a:pt x="1096" y="319"/>
                    <a:pt x="1097" y="318"/>
                    <a:pt x="1097" y="318"/>
                  </a:cubicBezTo>
                  <a:cubicBezTo>
                    <a:pt x="1099" y="318"/>
                    <a:pt x="1102" y="317"/>
                    <a:pt x="1104" y="315"/>
                  </a:cubicBezTo>
                  <a:cubicBezTo>
                    <a:pt x="1105" y="313"/>
                    <a:pt x="1105" y="313"/>
                    <a:pt x="1105" y="313"/>
                  </a:cubicBezTo>
                  <a:cubicBezTo>
                    <a:pt x="1106" y="312"/>
                    <a:pt x="1107" y="312"/>
                    <a:pt x="1108" y="310"/>
                  </a:cubicBezTo>
                  <a:cubicBezTo>
                    <a:pt x="1110" y="308"/>
                    <a:pt x="1111" y="306"/>
                    <a:pt x="1112" y="304"/>
                  </a:cubicBezTo>
                  <a:cubicBezTo>
                    <a:pt x="1113" y="303"/>
                    <a:pt x="1113" y="301"/>
                    <a:pt x="1114" y="300"/>
                  </a:cubicBezTo>
                  <a:cubicBezTo>
                    <a:pt x="1114" y="298"/>
                    <a:pt x="1115" y="296"/>
                    <a:pt x="1115" y="295"/>
                  </a:cubicBezTo>
                  <a:cubicBezTo>
                    <a:pt x="1115" y="294"/>
                    <a:pt x="1115" y="292"/>
                    <a:pt x="1115" y="290"/>
                  </a:cubicBezTo>
                  <a:cubicBezTo>
                    <a:pt x="1115" y="131"/>
                    <a:pt x="1115" y="131"/>
                    <a:pt x="1115" y="131"/>
                  </a:cubicBezTo>
                  <a:cubicBezTo>
                    <a:pt x="1115" y="114"/>
                    <a:pt x="1102" y="101"/>
                    <a:pt x="1085" y="101"/>
                  </a:cubicBezTo>
                  <a:cubicBezTo>
                    <a:pt x="1068" y="101"/>
                    <a:pt x="1055" y="114"/>
                    <a:pt x="1055" y="131"/>
                  </a:cubicBezTo>
                  <a:cubicBezTo>
                    <a:pt x="1055" y="202"/>
                    <a:pt x="1055" y="202"/>
                    <a:pt x="1055" y="202"/>
                  </a:cubicBezTo>
                  <a:cubicBezTo>
                    <a:pt x="940" y="74"/>
                    <a:pt x="779" y="0"/>
                    <a:pt x="607" y="0"/>
                  </a:cubicBezTo>
                  <a:cubicBezTo>
                    <a:pt x="525" y="0"/>
                    <a:pt x="446" y="17"/>
                    <a:pt x="371" y="48"/>
                  </a:cubicBezTo>
                  <a:cubicBezTo>
                    <a:pt x="298" y="79"/>
                    <a:pt x="233" y="123"/>
                    <a:pt x="178" y="179"/>
                  </a:cubicBezTo>
                  <a:cubicBezTo>
                    <a:pt x="122" y="235"/>
                    <a:pt x="78" y="300"/>
                    <a:pt x="47" y="373"/>
                  </a:cubicBezTo>
                  <a:cubicBezTo>
                    <a:pt x="16" y="448"/>
                    <a:pt x="0" y="528"/>
                    <a:pt x="0" y="610"/>
                  </a:cubicBezTo>
                  <a:cubicBezTo>
                    <a:pt x="0" y="674"/>
                    <a:pt x="10" y="738"/>
                    <a:pt x="29" y="799"/>
                  </a:cubicBezTo>
                  <a:cubicBezTo>
                    <a:pt x="29" y="799"/>
                    <a:pt x="29" y="799"/>
                    <a:pt x="29" y="799"/>
                  </a:cubicBezTo>
                  <a:cubicBezTo>
                    <a:pt x="33" y="812"/>
                    <a:pt x="45" y="820"/>
                    <a:pt x="58" y="820"/>
                  </a:cubicBezTo>
                  <a:cubicBezTo>
                    <a:pt x="61" y="820"/>
                    <a:pt x="64" y="820"/>
                    <a:pt x="68" y="819"/>
                  </a:cubicBezTo>
                  <a:cubicBezTo>
                    <a:pt x="68" y="819"/>
                    <a:pt x="68" y="819"/>
                    <a:pt x="68" y="819"/>
                  </a:cubicBezTo>
                  <a:cubicBezTo>
                    <a:pt x="84" y="813"/>
                    <a:pt x="92" y="796"/>
                    <a:pt x="87" y="781"/>
                  </a:cubicBezTo>
                  <a:cubicBezTo>
                    <a:pt x="69" y="727"/>
                    <a:pt x="60" y="670"/>
                    <a:pt x="60" y="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5333183" y="2364503"/>
              <a:ext cx="444500" cy="676275"/>
            </a:xfrm>
            <a:custGeom>
              <a:avLst/>
              <a:gdLst>
                <a:gd name="T0" fmla="*/ 180 w 539"/>
                <a:gd name="T1" fmla="*/ 786 h 821"/>
                <a:gd name="T2" fmla="*/ 198 w 539"/>
                <a:gd name="T3" fmla="*/ 819 h 821"/>
                <a:gd name="T4" fmla="*/ 210 w 539"/>
                <a:gd name="T5" fmla="*/ 821 h 821"/>
                <a:gd name="T6" fmla="*/ 235 w 539"/>
                <a:gd name="T7" fmla="*/ 808 h 821"/>
                <a:gd name="T8" fmla="*/ 533 w 539"/>
                <a:gd name="T9" fmla="*/ 349 h 821"/>
                <a:gd name="T10" fmla="*/ 533 w 539"/>
                <a:gd name="T11" fmla="*/ 316 h 821"/>
                <a:gd name="T12" fmla="*/ 502 w 539"/>
                <a:gd name="T13" fmla="*/ 303 h 821"/>
                <a:gd name="T14" fmla="*/ 307 w 539"/>
                <a:gd name="T15" fmla="*/ 335 h 821"/>
                <a:gd name="T16" fmla="*/ 359 w 539"/>
                <a:gd name="T17" fmla="*/ 39 h 821"/>
                <a:gd name="T18" fmla="*/ 359 w 539"/>
                <a:gd name="T19" fmla="*/ 39 h 821"/>
                <a:gd name="T20" fmla="*/ 340 w 539"/>
                <a:gd name="T21" fmla="*/ 5 h 821"/>
                <a:gd name="T22" fmla="*/ 303 w 539"/>
                <a:gd name="T23" fmla="*/ 18 h 821"/>
                <a:gd name="T24" fmla="*/ 6 w 539"/>
                <a:gd name="T25" fmla="*/ 516 h 821"/>
                <a:gd name="T26" fmla="*/ 6 w 539"/>
                <a:gd name="T27" fmla="*/ 517 h 821"/>
                <a:gd name="T28" fmla="*/ 7 w 539"/>
                <a:gd name="T29" fmla="*/ 549 h 821"/>
                <a:gd name="T30" fmla="*/ 37 w 539"/>
                <a:gd name="T31" fmla="*/ 562 h 821"/>
                <a:gd name="T32" fmla="*/ 232 w 539"/>
                <a:gd name="T33" fmla="*/ 529 h 821"/>
                <a:gd name="T34" fmla="*/ 180 w 539"/>
                <a:gd name="T35" fmla="*/ 785 h 821"/>
                <a:gd name="T36" fmla="*/ 180 w 539"/>
                <a:gd name="T37" fmla="*/ 786 h 821"/>
                <a:gd name="T38" fmla="*/ 292 w 539"/>
                <a:gd name="T39" fmla="*/ 471 h 821"/>
                <a:gd name="T40" fmla="*/ 291 w 539"/>
                <a:gd name="T41" fmla="*/ 471 h 821"/>
                <a:gd name="T42" fmla="*/ 270 w 539"/>
                <a:gd name="T43" fmla="*/ 462 h 821"/>
                <a:gd name="T44" fmla="*/ 266 w 539"/>
                <a:gd name="T45" fmla="*/ 462 h 821"/>
                <a:gd name="T46" fmla="*/ 91 w 539"/>
                <a:gd name="T47" fmla="*/ 491 h 821"/>
                <a:gd name="T48" fmla="*/ 271 w 539"/>
                <a:gd name="T49" fmla="*/ 190 h 821"/>
                <a:gd name="T50" fmla="*/ 240 w 539"/>
                <a:gd name="T51" fmla="*/ 367 h 821"/>
                <a:gd name="T52" fmla="*/ 240 w 539"/>
                <a:gd name="T53" fmla="*/ 368 h 821"/>
                <a:gd name="T54" fmla="*/ 248 w 539"/>
                <a:gd name="T55" fmla="*/ 393 h 821"/>
                <a:gd name="T56" fmla="*/ 248 w 539"/>
                <a:gd name="T57" fmla="*/ 394 h 821"/>
                <a:gd name="T58" fmla="*/ 274 w 539"/>
                <a:gd name="T59" fmla="*/ 403 h 821"/>
                <a:gd name="T60" fmla="*/ 275 w 539"/>
                <a:gd name="T61" fmla="*/ 403 h 821"/>
                <a:gd name="T62" fmla="*/ 444 w 539"/>
                <a:gd name="T63" fmla="*/ 374 h 821"/>
                <a:gd name="T64" fmla="*/ 271 w 539"/>
                <a:gd name="T65" fmla="*/ 642 h 821"/>
                <a:gd name="T66" fmla="*/ 299 w 539"/>
                <a:gd name="T67" fmla="*/ 498 h 821"/>
                <a:gd name="T68" fmla="*/ 292 w 539"/>
                <a:gd name="T69" fmla="*/ 47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821">
                  <a:moveTo>
                    <a:pt x="180" y="786"/>
                  </a:moveTo>
                  <a:cubicBezTo>
                    <a:pt x="178" y="800"/>
                    <a:pt x="185" y="813"/>
                    <a:pt x="198" y="819"/>
                  </a:cubicBezTo>
                  <a:cubicBezTo>
                    <a:pt x="203" y="821"/>
                    <a:pt x="207" y="821"/>
                    <a:pt x="210" y="821"/>
                  </a:cubicBezTo>
                  <a:cubicBezTo>
                    <a:pt x="221" y="821"/>
                    <a:pt x="230" y="816"/>
                    <a:pt x="235" y="808"/>
                  </a:cubicBezTo>
                  <a:cubicBezTo>
                    <a:pt x="533" y="349"/>
                    <a:pt x="533" y="349"/>
                    <a:pt x="533" y="349"/>
                  </a:cubicBezTo>
                  <a:cubicBezTo>
                    <a:pt x="539" y="339"/>
                    <a:pt x="539" y="326"/>
                    <a:pt x="533" y="316"/>
                  </a:cubicBezTo>
                  <a:cubicBezTo>
                    <a:pt x="526" y="306"/>
                    <a:pt x="514" y="301"/>
                    <a:pt x="502" y="303"/>
                  </a:cubicBezTo>
                  <a:cubicBezTo>
                    <a:pt x="307" y="335"/>
                    <a:pt x="307" y="335"/>
                    <a:pt x="307" y="335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61" y="24"/>
                    <a:pt x="353" y="10"/>
                    <a:pt x="340" y="5"/>
                  </a:cubicBezTo>
                  <a:cubicBezTo>
                    <a:pt x="326" y="0"/>
                    <a:pt x="310" y="6"/>
                    <a:pt x="303" y="18"/>
                  </a:cubicBezTo>
                  <a:cubicBezTo>
                    <a:pt x="6" y="516"/>
                    <a:pt x="6" y="516"/>
                    <a:pt x="6" y="516"/>
                  </a:cubicBezTo>
                  <a:cubicBezTo>
                    <a:pt x="6" y="517"/>
                    <a:pt x="6" y="517"/>
                    <a:pt x="6" y="517"/>
                  </a:cubicBezTo>
                  <a:cubicBezTo>
                    <a:pt x="0" y="527"/>
                    <a:pt x="1" y="540"/>
                    <a:pt x="7" y="549"/>
                  </a:cubicBezTo>
                  <a:cubicBezTo>
                    <a:pt x="14" y="559"/>
                    <a:pt x="26" y="564"/>
                    <a:pt x="37" y="562"/>
                  </a:cubicBezTo>
                  <a:cubicBezTo>
                    <a:pt x="232" y="529"/>
                    <a:pt x="232" y="529"/>
                    <a:pt x="232" y="529"/>
                  </a:cubicBezTo>
                  <a:cubicBezTo>
                    <a:pt x="180" y="785"/>
                    <a:pt x="180" y="785"/>
                    <a:pt x="180" y="785"/>
                  </a:cubicBezTo>
                  <a:lnTo>
                    <a:pt x="180" y="786"/>
                  </a:lnTo>
                  <a:close/>
                  <a:moveTo>
                    <a:pt x="292" y="471"/>
                  </a:moveTo>
                  <a:cubicBezTo>
                    <a:pt x="291" y="471"/>
                    <a:pt x="291" y="471"/>
                    <a:pt x="291" y="471"/>
                  </a:cubicBezTo>
                  <a:cubicBezTo>
                    <a:pt x="286" y="465"/>
                    <a:pt x="278" y="462"/>
                    <a:pt x="270" y="462"/>
                  </a:cubicBezTo>
                  <a:cubicBezTo>
                    <a:pt x="266" y="462"/>
                    <a:pt x="266" y="462"/>
                    <a:pt x="266" y="462"/>
                  </a:cubicBezTo>
                  <a:cubicBezTo>
                    <a:pt x="91" y="491"/>
                    <a:pt x="91" y="491"/>
                    <a:pt x="91" y="491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40" y="367"/>
                    <a:pt x="240" y="367"/>
                    <a:pt x="240" y="367"/>
                  </a:cubicBezTo>
                  <a:cubicBezTo>
                    <a:pt x="240" y="368"/>
                    <a:pt x="240" y="368"/>
                    <a:pt x="240" y="368"/>
                  </a:cubicBezTo>
                  <a:cubicBezTo>
                    <a:pt x="239" y="377"/>
                    <a:pt x="241" y="386"/>
                    <a:pt x="248" y="393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55" y="401"/>
                    <a:pt x="265" y="404"/>
                    <a:pt x="274" y="403"/>
                  </a:cubicBezTo>
                  <a:cubicBezTo>
                    <a:pt x="275" y="403"/>
                    <a:pt x="275" y="403"/>
                    <a:pt x="275" y="403"/>
                  </a:cubicBezTo>
                  <a:cubicBezTo>
                    <a:pt x="444" y="374"/>
                    <a:pt x="444" y="374"/>
                    <a:pt x="444" y="374"/>
                  </a:cubicBezTo>
                  <a:cubicBezTo>
                    <a:pt x="271" y="642"/>
                    <a:pt x="271" y="642"/>
                    <a:pt x="271" y="642"/>
                  </a:cubicBezTo>
                  <a:cubicBezTo>
                    <a:pt x="299" y="498"/>
                    <a:pt x="299" y="498"/>
                    <a:pt x="299" y="498"/>
                  </a:cubicBezTo>
                  <a:cubicBezTo>
                    <a:pt x="301" y="489"/>
                    <a:pt x="299" y="479"/>
                    <a:pt x="292" y="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5131571" y="2526428"/>
              <a:ext cx="919163" cy="676275"/>
            </a:xfrm>
            <a:custGeom>
              <a:avLst/>
              <a:gdLst>
                <a:gd name="T0" fmla="*/ 1085 w 1116"/>
                <a:gd name="T1" fmla="*/ 24 h 821"/>
                <a:gd name="T2" fmla="*/ 1085 w 1116"/>
                <a:gd name="T3" fmla="*/ 24 h 821"/>
                <a:gd name="T4" fmla="*/ 1047 w 1116"/>
                <a:gd name="T5" fmla="*/ 5 h 821"/>
                <a:gd name="T6" fmla="*/ 1028 w 1116"/>
                <a:gd name="T7" fmla="*/ 44 h 821"/>
                <a:gd name="T8" fmla="*/ 1056 w 1116"/>
                <a:gd name="T9" fmla="*/ 215 h 821"/>
                <a:gd name="T10" fmla="*/ 508 w 1116"/>
                <a:gd name="T11" fmla="*/ 761 h 821"/>
                <a:gd name="T12" fmla="*/ 90 w 1116"/>
                <a:gd name="T13" fmla="*/ 563 h 821"/>
                <a:gd name="T14" fmla="*/ 189 w 1116"/>
                <a:gd name="T15" fmla="*/ 563 h 821"/>
                <a:gd name="T16" fmla="*/ 220 w 1116"/>
                <a:gd name="T17" fmla="*/ 533 h 821"/>
                <a:gd name="T18" fmla="*/ 189 w 1116"/>
                <a:gd name="T19" fmla="*/ 503 h 821"/>
                <a:gd name="T20" fmla="*/ 28 w 1116"/>
                <a:gd name="T21" fmla="*/ 503 h 821"/>
                <a:gd name="T22" fmla="*/ 24 w 1116"/>
                <a:gd name="T23" fmla="*/ 504 h 821"/>
                <a:gd name="T24" fmla="*/ 24 w 1116"/>
                <a:gd name="T25" fmla="*/ 504 h 821"/>
                <a:gd name="T26" fmla="*/ 22 w 1116"/>
                <a:gd name="T27" fmla="*/ 504 h 821"/>
                <a:gd name="T28" fmla="*/ 20 w 1116"/>
                <a:gd name="T29" fmla="*/ 505 h 821"/>
                <a:gd name="T30" fmla="*/ 19 w 1116"/>
                <a:gd name="T31" fmla="*/ 505 h 821"/>
                <a:gd name="T32" fmla="*/ 16 w 1116"/>
                <a:gd name="T33" fmla="*/ 505 h 821"/>
                <a:gd name="T34" fmla="*/ 16 w 1116"/>
                <a:gd name="T35" fmla="*/ 506 h 821"/>
                <a:gd name="T36" fmla="*/ 15 w 1116"/>
                <a:gd name="T37" fmla="*/ 506 h 821"/>
                <a:gd name="T38" fmla="*/ 12 w 1116"/>
                <a:gd name="T39" fmla="*/ 509 h 821"/>
                <a:gd name="T40" fmla="*/ 11 w 1116"/>
                <a:gd name="T41" fmla="*/ 510 h 821"/>
                <a:gd name="T42" fmla="*/ 7 w 1116"/>
                <a:gd name="T43" fmla="*/ 514 h 821"/>
                <a:gd name="T44" fmla="*/ 7 w 1116"/>
                <a:gd name="T45" fmla="*/ 514 h 821"/>
                <a:gd name="T46" fmla="*/ 5 w 1116"/>
                <a:gd name="T47" fmla="*/ 516 h 821"/>
                <a:gd name="T48" fmla="*/ 5 w 1116"/>
                <a:gd name="T49" fmla="*/ 517 h 821"/>
                <a:gd name="T50" fmla="*/ 4 w 1116"/>
                <a:gd name="T51" fmla="*/ 517 h 821"/>
                <a:gd name="T52" fmla="*/ 3 w 1116"/>
                <a:gd name="T53" fmla="*/ 519 h 821"/>
                <a:gd name="T54" fmla="*/ 2 w 1116"/>
                <a:gd name="T55" fmla="*/ 522 h 821"/>
                <a:gd name="T56" fmla="*/ 2 w 1116"/>
                <a:gd name="T57" fmla="*/ 523 h 821"/>
                <a:gd name="T58" fmla="*/ 1 w 1116"/>
                <a:gd name="T59" fmla="*/ 525 h 821"/>
                <a:gd name="T60" fmla="*/ 1 w 1116"/>
                <a:gd name="T61" fmla="*/ 527 h 821"/>
                <a:gd name="T62" fmla="*/ 1 w 1116"/>
                <a:gd name="T63" fmla="*/ 527 h 821"/>
                <a:gd name="T64" fmla="*/ 0 w 1116"/>
                <a:gd name="T65" fmla="*/ 532 h 821"/>
                <a:gd name="T66" fmla="*/ 0 w 1116"/>
                <a:gd name="T67" fmla="*/ 692 h 821"/>
                <a:gd name="T68" fmla="*/ 30 w 1116"/>
                <a:gd name="T69" fmla="*/ 722 h 821"/>
                <a:gd name="T70" fmla="*/ 60 w 1116"/>
                <a:gd name="T71" fmla="*/ 692 h 821"/>
                <a:gd name="T72" fmla="*/ 60 w 1116"/>
                <a:gd name="T73" fmla="*/ 620 h 821"/>
                <a:gd name="T74" fmla="*/ 508 w 1116"/>
                <a:gd name="T75" fmla="*/ 821 h 821"/>
                <a:gd name="T76" fmla="*/ 744 w 1116"/>
                <a:gd name="T77" fmla="*/ 773 h 821"/>
                <a:gd name="T78" fmla="*/ 938 w 1116"/>
                <a:gd name="T79" fmla="*/ 644 h 821"/>
                <a:gd name="T80" fmla="*/ 1068 w 1116"/>
                <a:gd name="T81" fmla="*/ 451 h 821"/>
                <a:gd name="T82" fmla="*/ 1116 w 1116"/>
                <a:gd name="T83" fmla="*/ 215 h 821"/>
                <a:gd name="T84" fmla="*/ 1085 w 1116"/>
                <a:gd name="T85" fmla="*/ 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6" h="821">
                  <a:moveTo>
                    <a:pt x="1085" y="24"/>
                  </a:moveTo>
                  <a:cubicBezTo>
                    <a:pt x="1085" y="24"/>
                    <a:pt x="1085" y="24"/>
                    <a:pt x="1085" y="24"/>
                  </a:cubicBezTo>
                  <a:cubicBezTo>
                    <a:pt x="1080" y="8"/>
                    <a:pt x="1062" y="0"/>
                    <a:pt x="1047" y="5"/>
                  </a:cubicBezTo>
                  <a:cubicBezTo>
                    <a:pt x="1031" y="11"/>
                    <a:pt x="1023" y="28"/>
                    <a:pt x="1028" y="44"/>
                  </a:cubicBezTo>
                  <a:cubicBezTo>
                    <a:pt x="1046" y="98"/>
                    <a:pt x="1056" y="156"/>
                    <a:pt x="1056" y="215"/>
                  </a:cubicBezTo>
                  <a:cubicBezTo>
                    <a:pt x="1056" y="516"/>
                    <a:pt x="810" y="761"/>
                    <a:pt x="508" y="761"/>
                  </a:cubicBezTo>
                  <a:cubicBezTo>
                    <a:pt x="348" y="761"/>
                    <a:pt x="193" y="687"/>
                    <a:pt x="90" y="563"/>
                  </a:cubicBezTo>
                  <a:cubicBezTo>
                    <a:pt x="189" y="563"/>
                    <a:pt x="189" y="563"/>
                    <a:pt x="189" y="563"/>
                  </a:cubicBezTo>
                  <a:cubicBezTo>
                    <a:pt x="206" y="563"/>
                    <a:pt x="220" y="550"/>
                    <a:pt x="220" y="533"/>
                  </a:cubicBezTo>
                  <a:cubicBezTo>
                    <a:pt x="220" y="516"/>
                    <a:pt x="206" y="503"/>
                    <a:pt x="189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503"/>
                    <a:pt x="25" y="503"/>
                    <a:pt x="24" y="504"/>
                  </a:cubicBezTo>
                  <a:cubicBezTo>
                    <a:pt x="24" y="504"/>
                    <a:pt x="24" y="504"/>
                    <a:pt x="24" y="504"/>
                  </a:cubicBezTo>
                  <a:cubicBezTo>
                    <a:pt x="22" y="504"/>
                    <a:pt x="22" y="504"/>
                    <a:pt x="22" y="504"/>
                  </a:cubicBezTo>
                  <a:cubicBezTo>
                    <a:pt x="20" y="505"/>
                    <a:pt x="20" y="505"/>
                    <a:pt x="20" y="505"/>
                  </a:cubicBezTo>
                  <a:cubicBezTo>
                    <a:pt x="19" y="505"/>
                    <a:pt x="19" y="505"/>
                    <a:pt x="19" y="505"/>
                  </a:cubicBezTo>
                  <a:cubicBezTo>
                    <a:pt x="16" y="505"/>
                    <a:pt x="16" y="505"/>
                    <a:pt x="16" y="505"/>
                  </a:cubicBezTo>
                  <a:cubicBezTo>
                    <a:pt x="16" y="506"/>
                    <a:pt x="16" y="506"/>
                    <a:pt x="16" y="506"/>
                  </a:cubicBezTo>
                  <a:cubicBezTo>
                    <a:pt x="15" y="506"/>
                    <a:pt x="15" y="506"/>
                    <a:pt x="15" y="506"/>
                  </a:cubicBezTo>
                  <a:cubicBezTo>
                    <a:pt x="12" y="509"/>
                    <a:pt x="12" y="509"/>
                    <a:pt x="12" y="509"/>
                  </a:cubicBezTo>
                  <a:cubicBezTo>
                    <a:pt x="12" y="509"/>
                    <a:pt x="11" y="509"/>
                    <a:pt x="11" y="510"/>
                  </a:cubicBezTo>
                  <a:cubicBezTo>
                    <a:pt x="9" y="511"/>
                    <a:pt x="8" y="513"/>
                    <a:pt x="7" y="514"/>
                  </a:cubicBezTo>
                  <a:cubicBezTo>
                    <a:pt x="7" y="514"/>
                    <a:pt x="7" y="514"/>
                    <a:pt x="7" y="514"/>
                  </a:cubicBezTo>
                  <a:cubicBezTo>
                    <a:pt x="6" y="515"/>
                    <a:pt x="6" y="516"/>
                    <a:pt x="5" y="516"/>
                  </a:cubicBezTo>
                  <a:cubicBezTo>
                    <a:pt x="5" y="517"/>
                    <a:pt x="5" y="517"/>
                    <a:pt x="5" y="517"/>
                  </a:cubicBezTo>
                  <a:cubicBezTo>
                    <a:pt x="4" y="517"/>
                    <a:pt x="4" y="517"/>
                    <a:pt x="4" y="517"/>
                  </a:cubicBezTo>
                  <a:cubicBezTo>
                    <a:pt x="3" y="519"/>
                    <a:pt x="3" y="519"/>
                    <a:pt x="3" y="519"/>
                  </a:cubicBezTo>
                  <a:cubicBezTo>
                    <a:pt x="3" y="520"/>
                    <a:pt x="2" y="521"/>
                    <a:pt x="2" y="522"/>
                  </a:cubicBezTo>
                  <a:cubicBezTo>
                    <a:pt x="2" y="523"/>
                    <a:pt x="2" y="523"/>
                    <a:pt x="2" y="523"/>
                  </a:cubicBezTo>
                  <a:cubicBezTo>
                    <a:pt x="1" y="525"/>
                    <a:pt x="1" y="525"/>
                    <a:pt x="1" y="525"/>
                  </a:cubicBezTo>
                  <a:cubicBezTo>
                    <a:pt x="1" y="527"/>
                    <a:pt x="1" y="527"/>
                    <a:pt x="1" y="527"/>
                  </a:cubicBezTo>
                  <a:cubicBezTo>
                    <a:pt x="1" y="527"/>
                    <a:pt x="1" y="527"/>
                    <a:pt x="1" y="527"/>
                  </a:cubicBezTo>
                  <a:cubicBezTo>
                    <a:pt x="0" y="528"/>
                    <a:pt x="0" y="530"/>
                    <a:pt x="0" y="532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0" y="709"/>
                    <a:pt x="13" y="722"/>
                    <a:pt x="30" y="722"/>
                  </a:cubicBezTo>
                  <a:cubicBezTo>
                    <a:pt x="47" y="722"/>
                    <a:pt x="60" y="709"/>
                    <a:pt x="60" y="692"/>
                  </a:cubicBezTo>
                  <a:cubicBezTo>
                    <a:pt x="60" y="620"/>
                    <a:pt x="60" y="620"/>
                    <a:pt x="60" y="620"/>
                  </a:cubicBezTo>
                  <a:cubicBezTo>
                    <a:pt x="175" y="748"/>
                    <a:pt x="337" y="821"/>
                    <a:pt x="508" y="821"/>
                  </a:cubicBezTo>
                  <a:cubicBezTo>
                    <a:pt x="590" y="821"/>
                    <a:pt x="670" y="805"/>
                    <a:pt x="744" y="773"/>
                  </a:cubicBezTo>
                  <a:cubicBezTo>
                    <a:pt x="817" y="743"/>
                    <a:pt x="882" y="699"/>
                    <a:pt x="938" y="644"/>
                  </a:cubicBezTo>
                  <a:cubicBezTo>
                    <a:pt x="994" y="588"/>
                    <a:pt x="1037" y="523"/>
                    <a:pt x="1068" y="451"/>
                  </a:cubicBezTo>
                  <a:cubicBezTo>
                    <a:pt x="1100" y="376"/>
                    <a:pt x="1116" y="297"/>
                    <a:pt x="1116" y="215"/>
                  </a:cubicBezTo>
                  <a:cubicBezTo>
                    <a:pt x="1116" y="151"/>
                    <a:pt x="1106" y="87"/>
                    <a:pt x="108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693748" y="1816379"/>
            <a:ext cx="3925877" cy="4189766"/>
          </a:xfrm>
          <a:prstGeom prst="rect">
            <a:avLst/>
          </a:prstGeom>
          <a:noFill/>
          <a:ln w="12700">
            <a:solidFill>
              <a:srgbClr val="049B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ZoneTexte 75"/>
          <p:cNvSpPr txBox="1"/>
          <p:nvPr/>
        </p:nvSpPr>
        <p:spPr>
          <a:xfrm>
            <a:off x="2948269" y="1831373"/>
            <a:ext cx="141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costs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71B3B3A-B44E-7EDC-928D-EF6CC5370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972" y="1132452"/>
            <a:ext cx="11880850" cy="593971"/>
          </a:xfrm>
        </p:spPr>
        <p:txBody>
          <a:bodyPr/>
          <a:lstStyle/>
          <a:p>
            <a:r>
              <a:rPr lang="en-GB" dirty="0"/>
              <a:t>How to assess the co-funding needed for the project?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1D766-1E2A-A800-C96B-FABD263E2F0E}"/>
              </a:ext>
            </a:extLst>
          </p:cNvPr>
          <p:cNvGrpSpPr/>
          <p:nvPr/>
        </p:nvGrpSpPr>
        <p:grpSpPr>
          <a:xfrm>
            <a:off x="6084794" y="3476805"/>
            <a:ext cx="1944882" cy="602547"/>
            <a:chOff x="9078119" y="2887174"/>
            <a:chExt cx="739775" cy="377825"/>
          </a:xfrm>
        </p:grpSpPr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DA96753-A682-D21C-0748-1A0C9B51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444" y="2964962"/>
              <a:ext cx="649288" cy="269875"/>
            </a:xfrm>
            <a:custGeom>
              <a:avLst/>
              <a:gdLst>
                <a:gd name="T0" fmla="*/ 0 w 668"/>
                <a:gd name="T1" fmla="*/ 105 h 278"/>
                <a:gd name="T2" fmla="*/ 7 w 668"/>
                <a:gd name="T3" fmla="*/ 87 h 278"/>
                <a:gd name="T4" fmla="*/ 25 w 668"/>
                <a:gd name="T5" fmla="*/ 79 h 278"/>
                <a:gd name="T6" fmla="*/ 442 w 668"/>
                <a:gd name="T7" fmla="*/ 79 h 278"/>
                <a:gd name="T8" fmla="*/ 461 w 668"/>
                <a:gd name="T9" fmla="*/ 60 h 278"/>
                <a:gd name="T10" fmla="*/ 461 w 668"/>
                <a:gd name="T11" fmla="*/ 0 h 278"/>
                <a:gd name="T12" fmla="*/ 668 w 668"/>
                <a:gd name="T13" fmla="*/ 139 h 278"/>
                <a:gd name="T14" fmla="*/ 461 w 668"/>
                <a:gd name="T15" fmla="*/ 278 h 278"/>
                <a:gd name="T16" fmla="*/ 461 w 668"/>
                <a:gd name="T17" fmla="*/ 218 h 278"/>
                <a:gd name="T18" fmla="*/ 442 w 668"/>
                <a:gd name="T19" fmla="*/ 199 h 278"/>
                <a:gd name="T20" fmla="*/ 25 w 668"/>
                <a:gd name="T21" fmla="*/ 199 h 278"/>
                <a:gd name="T22" fmla="*/ 7 w 668"/>
                <a:gd name="T23" fmla="*/ 191 h 278"/>
                <a:gd name="T24" fmla="*/ 0 w 668"/>
                <a:gd name="T25" fmla="*/ 173 h 278"/>
                <a:gd name="T26" fmla="*/ 0 w 668"/>
                <a:gd name="T27" fmla="*/ 10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8" h="278">
                  <a:moveTo>
                    <a:pt x="0" y="105"/>
                  </a:moveTo>
                  <a:cubicBezTo>
                    <a:pt x="0" y="98"/>
                    <a:pt x="2" y="92"/>
                    <a:pt x="7" y="87"/>
                  </a:cubicBezTo>
                  <a:cubicBezTo>
                    <a:pt x="12" y="82"/>
                    <a:pt x="18" y="79"/>
                    <a:pt x="25" y="79"/>
                  </a:cubicBezTo>
                  <a:cubicBezTo>
                    <a:pt x="442" y="79"/>
                    <a:pt x="442" y="79"/>
                    <a:pt x="442" y="79"/>
                  </a:cubicBezTo>
                  <a:cubicBezTo>
                    <a:pt x="453" y="79"/>
                    <a:pt x="461" y="71"/>
                    <a:pt x="461" y="6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668" y="139"/>
                    <a:pt x="668" y="139"/>
                    <a:pt x="668" y="139"/>
                  </a:cubicBezTo>
                  <a:cubicBezTo>
                    <a:pt x="461" y="278"/>
                    <a:pt x="461" y="278"/>
                    <a:pt x="461" y="278"/>
                  </a:cubicBezTo>
                  <a:cubicBezTo>
                    <a:pt x="461" y="218"/>
                    <a:pt x="461" y="218"/>
                    <a:pt x="461" y="218"/>
                  </a:cubicBezTo>
                  <a:cubicBezTo>
                    <a:pt x="461" y="208"/>
                    <a:pt x="453" y="199"/>
                    <a:pt x="442" y="199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19" y="199"/>
                    <a:pt x="12" y="196"/>
                    <a:pt x="7" y="191"/>
                  </a:cubicBezTo>
                  <a:cubicBezTo>
                    <a:pt x="2" y="187"/>
                    <a:pt x="0" y="180"/>
                    <a:pt x="0" y="173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7DC1BA9-F936-DE92-FA56-D8AAD1C35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8119" y="2887174"/>
              <a:ext cx="739775" cy="377825"/>
            </a:xfrm>
            <a:custGeom>
              <a:avLst/>
              <a:gdLst>
                <a:gd name="T0" fmla="*/ 750 w 761"/>
                <a:gd name="T1" fmla="*/ 178 h 388"/>
                <a:gd name="T2" fmla="*/ 491 w 761"/>
                <a:gd name="T3" fmla="*/ 4 h 388"/>
                <a:gd name="T4" fmla="*/ 477 w 761"/>
                <a:gd name="T5" fmla="*/ 1 h 388"/>
                <a:gd name="T6" fmla="*/ 465 w 761"/>
                <a:gd name="T7" fmla="*/ 9 h 388"/>
                <a:gd name="T8" fmla="*/ 462 w 761"/>
                <a:gd name="T9" fmla="*/ 19 h 388"/>
                <a:gd name="T10" fmla="*/ 461 w 761"/>
                <a:gd name="T11" fmla="*/ 20 h 388"/>
                <a:gd name="T12" fmla="*/ 461 w 761"/>
                <a:gd name="T13" fmla="*/ 96 h 388"/>
                <a:gd name="T14" fmla="*/ 63 w 761"/>
                <a:gd name="T15" fmla="*/ 96 h 388"/>
                <a:gd name="T16" fmla="*/ 18 w 761"/>
                <a:gd name="T17" fmla="*/ 115 h 388"/>
                <a:gd name="T18" fmla="*/ 18 w 761"/>
                <a:gd name="T19" fmla="*/ 115 h 388"/>
                <a:gd name="T20" fmla="*/ 0 w 761"/>
                <a:gd name="T21" fmla="*/ 160 h 388"/>
                <a:gd name="T22" fmla="*/ 0 w 761"/>
                <a:gd name="T23" fmla="*/ 228 h 388"/>
                <a:gd name="T24" fmla="*/ 18 w 761"/>
                <a:gd name="T25" fmla="*/ 273 h 388"/>
                <a:gd name="T26" fmla="*/ 63 w 761"/>
                <a:gd name="T27" fmla="*/ 292 h 388"/>
                <a:gd name="T28" fmla="*/ 461 w 761"/>
                <a:gd name="T29" fmla="*/ 292 h 388"/>
                <a:gd name="T30" fmla="*/ 461 w 761"/>
                <a:gd name="T31" fmla="*/ 369 h 388"/>
                <a:gd name="T32" fmla="*/ 480 w 761"/>
                <a:gd name="T33" fmla="*/ 388 h 388"/>
                <a:gd name="T34" fmla="*/ 492 w 761"/>
                <a:gd name="T35" fmla="*/ 384 h 388"/>
                <a:gd name="T36" fmla="*/ 750 w 761"/>
                <a:gd name="T37" fmla="*/ 210 h 388"/>
                <a:gd name="T38" fmla="*/ 755 w 761"/>
                <a:gd name="T39" fmla="*/ 184 h 388"/>
                <a:gd name="T40" fmla="*/ 750 w 761"/>
                <a:gd name="T41" fmla="*/ 178 h 388"/>
                <a:gd name="T42" fmla="*/ 38 w 761"/>
                <a:gd name="T43" fmla="*/ 160 h 388"/>
                <a:gd name="T44" fmla="*/ 45 w 761"/>
                <a:gd name="T45" fmla="*/ 142 h 388"/>
                <a:gd name="T46" fmla="*/ 63 w 761"/>
                <a:gd name="T47" fmla="*/ 134 h 388"/>
                <a:gd name="T48" fmla="*/ 480 w 761"/>
                <a:gd name="T49" fmla="*/ 134 h 388"/>
                <a:gd name="T50" fmla="*/ 499 w 761"/>
                <a:gd name="T51" fmla="*/ 115 h 388"/>
                <a:gd name="T52" fmla="*/ 499 w 761"/>
                <a:gd name="T53" fmla="*/ 55 h 388"/>
                <a:gd name="T54" fmla="*/ 706 w 761"/>
                <a:gd name="T55" fmla="*/ 194 h 388"/>
                <a:gd name="T56" fmla="*/ 499 w 761"/>
                <a:gd name="T57" fmla="*/ 333 h 388"/>
                <a:gd name="T58" fmla="*/ 499 w 761"/>
                <a:gd name="T59" fmla="*/ 273 h 388"/>
                <a:gd name="T60" fmla="*/ 480 w 761"/>
                <a:gd name="T61" fmla="*/ 254 h 388"/>
                <a:gd name="T62" fmla="*/ 63 w 761"/>
                <a:gd name="T63" fmla="*/ 254 h 388"/>
                <a:gd name="T64" fmla="*/ 45 w 761"/>
                <a:gd name="T65" fmla="*/ 246 h 388"/>
                <a:gd name="T66" fmla="*/ 38 w 761"/>
                <a:gd name="T67" fmla="*/ 228 h 388"/>
                <a:gd name="T68" fmla="*/ 38 w 761"/>
                <a:gd name="T69" fmla="*/ 16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1" h="388">
                  <a:moveTo>
                    <a:pt x="750" y="178"/>
                  </a:moveTo>
                  <a:cubicBezTo>
                    <a:pt x="491" y="4"/>
                    <a:pt x="491" y="4"/>
                    <a:pt x="491" y="4"/>
                  </a:cubicBezTo>
                  <a:cubicBezTo>
                    <a:pt x="487" y="1"/>
                    <a:pt x="482" y="0"/>
                    <a:pt x="477" y="1"/>
                  </a:cubicBezTo>
                  <a:cubicBezTo>
                    <a:pt x="472" y="2"/>
                    <a:pt x="467" y="5"/>
                    <a:pt x="465" y="9"/>
                  </a:cubicBezTo>
                  <a:cubicBezTo>
                    <a:pt x="463" y="12"/>
                    <a:pt x="462" y="15"/>
                    <a:pt x="462" y="19"/>
                  </a:cubicBezTo>
                  <a:cubicBezTo>
                    <a:pt x="461" y="19"/>
                    <a:pt x="461" y="19"/>
                    <a:pt x="461" y="20"/>
                  </a:cubicBezTo>
                  <a:cubicBezTo>
                    <a:pt x="461" y="96"/>
                    <a:pt x="461" y="96"/>
                    <a:pt x="461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46" y="96"/>
                    <a:pt x="30" y="103"/>
                    <a:pt x="18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6" y="127"/>
                    <a:pt x="0" y="143"/>
                    <a:pt x="0" y="16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5"/>
                    <a:pt x="6" y="261"/>
                    <a:pt x="18" y="273"/>
                  </a:cubicBezTo>
                  <a:cubicBezTo>
                    <a:pt x="30" y="285"/>
                    <a:pt x="46" y="292"/>
                    <a:pt x="63" y="292"/>
                  </a:cubicBezTo>
                  <a:cubicBezTo>
                    <a:pt x="461" y="292"/>
                    <a:pt x="461" y="292"/>
                    <a:pt x="461" y="292"/>
                  </a:cubicBezTo>
                  <a:cubicBezTo>
                    <a:pt x="461" y="369"/>
                    <a:pt x="461" y="369"/>
                    <a:pt x="461" y="369"/>
                  </a:cubicBezTo>
                  <a:cubicBezTo>
                    <a:pt x="461" y="379"/>
                    <a:pt x="470" y="388"/>
                    <a:pt x="480" y="388"/>
                  </a:cubicBezTo>
                  <a:cubicBezTo>
                    <a:pt x="484" y="388"/>
                    <a:pt x="489" y="386"/>
                    <a:pt x="492" y="384"/>
                  </a:cubicBezTo>
                  <a:cubicBezTo>
                    <a:pt x="750" y="210"/>
                    <a:pt x="750" y="210"/>
                    <a:pt x="750" y="210"/>
                  </a:cubicBezTo>
                  <a:cubicBezTo>
                    <a:pt x="759" y="204"/>
                    <a:pt x="761" y="192"/>
                    <a:pt x="755" y="184"/>
                  </a:cubicBezTo>
                  <a:cubicBezTo>
                    <a:pt x="754" y="181"/>
                    <a:pt x="752" y="180"/>
                    <a:pt x="750" y="178"/>
                  </a:cubicBezTo>
                  <a:close/>
                  <a:moveTo>
                    <a:pt x="38" y="160"/>
                  </a:moveTo>
                  <a:cubicBezTo>
                    <a:pt x="38" y="153"/>
                    <a:pt x="40" y="147"/>
                    <a:pt x="45" y="142"/>
                  </a:cubicBezTo>
                  <a:cubicBezTo>
                    <a:pt x="50" y="137"/>
                    <a:pt x="56" y="134"/>
                    <a:pt x="63" y="134"/>
                  </a:cubicBezTo>
                  <a:cubicBezTo>
                    <a:pt x="480" y="134"/>
                    <a:pt x="480" y="134"/>
                    <a:pt x="480" y="134"/>
                  </a:cubicBezTo>
                  <a:cubicBezTo>
                    <a:pt x="491" y="134"/>
                    <a:pt x="499" y="126"/>
                    <a:pt x="499" y="115"/>
                  </a:cubicBezTo>
                  <a:cubicBezTo>
                    <a:pt x="499" y="55"/>
                    <a:pt x="499" y="55"/>
                    <a:pt x="499" y="55"/>
                  </a:cubicBezTo>
                  <a:cubicBezTo>
                    <a:pt x="706" y="194"/>
                    <a:pt x="706" y="194"/>
                    <a:pt x="706" y="194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9" y="273"/>
                    <a:pt x="499" y="273"/>
                    <a:pt x="499" y="273"/>
                  </a:cubicBezTo>
                  <a:cubicBezTo>
                    <a:pt x="499" y="263"/>
                    <a:pt x="491" y="254"/>
                    <a:pt x="480" y="254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57" y="254"/>
                    <a:pt x="50" y="251"/>
                    <a:pt x="45" y="246"/>
                  </a:cubicBezTo>
                  <a:cubicBezTo>
                    <a:pt x="40" y="242"/>
                    <a:pt x="38" y="235"/>
                    <a:pt x="38" y="228"/>
                  </a:cubicBezTo>
                  <a:lnTo>
                    <a:pt x="38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03F38C5-6921-15FF-E7E4-88FBDBEA4F14}"/>
              </a:ext>
            </a:extLst>
          </p:cNvPr>
          <p:cNvSpPr txBox="1"/>
          <p:nvPr/>
        </p:nvSpPr>
        <p:spPr>
          <a:xfrm>
            <a:off x="7938386" y="4598937"/>
            <a:ext cx="207108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spc="-20" dirty="0">
                <a:solidFill>
                  <a:schemeClr val="accent1"/>
                </a:solidFill>
                <a:latin typeface="Calibri" panose="020F0502020204030204"/>
              </a:rPr>
              <a:t>Estimation of the total eligible budget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ACBFF8-9B6C-D76C-1BB1-90DFE55A90AE}"/>
              </a:ext>
            </a:extLst>
          </p:cNvPr>
          <p:cNvGrpSpPr/>
          <p:nvPr/>
        </p:nvGrpSpPr>
        <p:grpSpPr>
          <a:xfrm>
            <a:off x="8364303" y="2876304"/>
            <a:ext cx="1219249" cy="1490716"/>
            <a:chOff x="7479819" y="2080985"/>
            <a:chExt cx="699041" cy="894342"/>
          </a:xfrm>
        </p:grpSpPr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7D6C50FE-993F-E7F6-9562-D47A65C26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0953" y="2128127"/>
              <a:ext cx="79467" cy="80814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20 h 184"/>
                <a:gd name="T12" fmla="*/ 65 w 184"/>
                <a:gd name="T13" fmla="*/ 92 h 184"/>
                <a:gd name="T14" fmla="*/ 92 w 184"/>
                <a:gd name="T15" fmla="*/ 65 h 184"/>
                <a:gd name="T16" fmla="*/ 120 w 184"/>
                <a:gd name="T17" fmla="*/ 92 h 184"/>
                <a:gd name="T18" fmla="*/ 92 w 184"/>
                <a:gd name="T19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2" y="0"/>
                    <a:pt x="0" y="42"/>
                    <a:pt x="0" y="92"/>
                  </a:cubicBezTo>
                  <a:cubicBezTo>
                    <a:pt x="0" y="143"/>
                    <a:pt x="42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2"/>
                    <a:pt x="143" y="0"/>
                    <a:pt x="92" y="0"/>
                  </a:cubicBezTo>
                  <a:close/>
                  <a:moveTo>
                    <a:pt x="92" y="120"/>
                  </a:moveTo>
                  <a:cubicBezTo>
                    <a:pt x="77" y="120"/>
                    <a:pt x="65" y="107"/>
                    <a:pt x="65" y="92"/>
                  </a:cubicBezTo>
                  <a:cubicBezTo>
                    <a:pt x="65" y="77"/>
                    <a:pt x="77" y="65"/>
                    <a:pt x="92" y="65"/>
                  </a:cubicBezTo>
                  <a:cubicBezTo>
                    <a:pt x="107" y="65"/>
                    <a:pt x="120" y="77"/>
                    <a:pt x="120" y="92"/>
                  </a:cubicBezTo>
                  <a:cubicBezTo>
                    <a:pt x="120" y="107"/>
                    <a:pt x="107" y="120"/>
                    <a:pt x="92" y="1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CE43ABC-BC3D-22E8-BF00-42BB4AF88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9819" y="2080985"/>
              <a:ext cx="699041" cy="894342"/>
            </a:xfrm>
            <a:custGeom>
              <a:avLst/>
              <a:gdLst>
                <a:gd name="T0" fmla="*/ 1138 w 1600"/>
                <a:gd name="T1" fmla="*/ 258 h 2048"/>
                <a:gd name="T2" fmla="*/ 1106 w 1600"/>
                <a:gd name="T3" fmla="*/ 180 h 2048"/>
                <a:gd name="T4" fmla="*/ 804 w 1600"/>
                <a:gd name="T5" fmla="*/ 0 h 2048"/>
                <a:gd name="T6" fmla="*/ 502 w 1600"/>
                <a:gd name="T7" fmla="*/ 180 h 2048"/>
                <a:gd name="T8" fmla="*/ 470 w 1600"/>
                <a:gd name="T9" fmla="*/ 258 h 2048"/>
                <a:gd name="T10" fmla="*/ 0 w 1600"/>
                <a:gd name="T11" fmla="*/ 341 h 2048"/>
                <a:gd name="T12" fmla="*/ 84 w 1600"/>
                <a:gd name="T13" fmla="*/ 2048 h 2048"/>
                <a:gd name="T14" fmla="*/ 1600 w 1600"/>
                <a:gd name="T15" fmla="*/ 1964 h 2048"/>
                <a:gd name="T16" fmla="*/ 1516 w 1600"/>
                <a:gd name="T17" fmla="*/ 258 h 2048"/>
                <a:gd name="T18" fmla="*/ 635 w 1600"/>
                <a:gd name="T19" fmla="*/ 245 h 2048"/>
                <a:gd name="T20" fmla="*/ 668 w 1600"/>
                <a:gd name="T21" fmla="*/ 211 h 2048"/>
                <a:gd name="T22" fmla="*/ 804 w 1600"/>
                <a:gd name="T23" fmla="*/ 65 h 2048"/>
                <a:gd name="T24" fmla="*/ 941 w 1600"/>
                <a:gd name="T25" fmla="*/ 211 h 2048"/>
                <a:gd name="T26" fmla="*/ 973 w 1600"/>
                <a:gd name="T27" fmla="*/ 245 h 2048"/>
                <a:gd name="T28" fmla="*/ 1074 w 1600"/>
                <a:gd name="T29" fmla="*/ 388 h 2048"/>
                <a:gd name="T30" fmla="*/ 535 w 1600"/>
                <a:gd name="T31" fmla="*/ 245 h 2048"/>
                <a:gd name="T32" fmla="*/ 1516 w 1600"/>
                <a:gd name="T33" fmla="*/ 1983 h 2048"/>
                <a:gd name="T34" fmla="*/ 65 w 1600"/>
                <a:gd name="T35" fmla="*/ 1964 h 2048"/>
                <a:gd name="T36" fmla="*/ 84 w 1600"/>
                <a:gd name="T37" fmla="*/ 322 h 2048"/>
                <a:gd name="T38" fmla="*/ 470 w 1600"/>
                <a:gd name="T39" fmla="*/ 388 h 2048"/>
                <a:gd name="T40" fmla="*/ 138 w 1600"/>
                <a:gd name="T41" fmla="*/ 420 h 2048"/>
                <a:gd name="T42" fmla="*/ 170 w 1600"/>
                <a:gd name="T43" fmla="*/ 1910 h 2048"/>
                <a:gd name="T44" fmla="*/ 437 w 1600"/>
                <a:gd name="T45" fmla="*/ 1878 h 2048"/>
                <a:gd name="T46" fmla="*/ 202 w 1600"/>
                <a:gd name="T47" fmla="*/ 1846 h 2048"/>
                <a:gd name="T48" fmla="*/ 502 w 1600"/>
                <a:gd name="T49" fmla="*/ 453 h 2048"/>
                <a:gd name="T50" fmla="*/ 1398 w 1600"/>
                <a:gd name="T51" fmla="*/ 453 h 2048"/>
                <a:gd name="T52" fmla="*/ 534 w 1600"/>
                <a:gd name="T53" fmla="*/ 1846 h 2048"/>
                <a:gd name="T54" fmla="*/ 534 w 1600"/>
                <a:gd name="T55" fmla="*/ 1910 h 2048"/>
                <a:gd name="T56" fmla="*/ 1462 w 1600"/>
                <a:gd name="T57" fmla="*/ 1878 h 2048"/>
                <a:gd name="T58" fmla="*/ 1430 w 1600"/>
                <a:gd name="T59" fmla="*/ 388 h 2048"/>
                <a:gd name="T60" fmla="*/ 1138 w 1600"/>
                <a:gd name="T61" fmla="*/ 322 h 2048"/>
                <a:gd name="T62" fmla="*/ 1535 w 1600"/>
                <a:gd name="T63" fmla="*/ 341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0" h="2048">
                  <a:moveTo>
                    <a:pt x="1516" y="258"/>
                  </a:moveTo>
                  <a:cubicBezTo>
                    <a:pt x="1138" y="258"/>
                    <a:pt x="1138" y="258"/>
                    <a:pt x="1138" y="258"/>
                  </a:cubicBezTo>
                  <a:cubicBezTo>
                    <a:pt x="1138" y="213"/>
                    <a:pt x="1138" y="213"/>
                    <a:pt x="1138" y="213"/>
                  </a:cubicBezTo>
                  <a:cubicBezTo>
                    <a:pt x="1138" y="195"/>
                    <a:pt x="1124" y="180"/>
                    <a:pt x="1106" y="180"/>
                  </a:cubicBezTo>
                  <a:cubicBezTo>
                    <a:pt x="1005" y="180"/>
                    <a:pt x="1005" y="180"/>
                    <a:pt x="1005" y="180"/>
                  </a:cubicBezTo>
                  <a:cubicBezTo>
                    <a:pt x="994" y="79"/>
                    <a:pt x="908" y="0"/>
                    <a:pt x="804" y="0"/>
                  </a:cubicBezTo>
                  <a:cubicBezTo>
                    <a:pt x="700" y="0"/>
                    <a:pt x="614" y="79"/>
                    <a:pt x="604" y="180"/>
                  </a:cubicBezTo>
                  <a:cubicBezTo>
                    <a:pt x="502" y="180"/>
                    <a:pt x="502" y="180"/>
                    <a:pt x="502" y="180"/>
                  </a:cubicBezTo>
                  <a:cubicBezTo>
                    <a:pt x="485" y="180"/>
                    <a:pt x="470" y="195"/>
                    <a:pt x="470" y="213"/>
                  </a:cubicBezTo>
                  <a:cubicBezTo>
                    <a:pt x="470" y="258"/>
                    <a:pt x="470" y="258"/>
                    <a:pt x="470" y="258"/>
                  </a:cubicBezTo>
                  <a:cubicBezTo>
                    <a:pt x="84" y="258"/>
                    <a:pt x="84" y="258"/>
                    <a:pt x="84" y="258"/>
                  </a:cubicBezTo>
                  <a:cubicBezTo>
                    <a:pt x="38" y="258"/>
                    <a:pt x="0" y="295"/>
                    <a:pt x="0" y="341"/>
                  </a:cubicBezTo>
                  <a:cubicBezTo>
                    <a:pt x="0" y="1964"/>
                    <a:pt x="0" y="1964"/>
                    <a:pt x="0" y="1964"/>
                  </a:cubicBezTo>
                  <a:cubicBezTo>
                    <a:pt x="0" y="2010"/>
                    <a:pt x="38" y="2048"/>
                    <a:pt x="84" y="2048"/>
                  </a:cubicBezTo>
                  <a:cubicBezTo>
                    <a:pt x="1516" y="2048"/>
                    <a:pt x="1516" y="2048"/>
                    <a:pt x="1516" y="2048"/>
                  </a:cubicBezTo>
                  <a:cubicBezTo>
                    <a:pt x="1562" y="2048"/>
                    <a:pt x="1600" y="2010"/>
                    <a:pt x="1600" y="1964"/>
                  </a:cubicBezTo>
                  <a:cubicBezTo>
                    <a:pt x="1600" y="341"/>
                    <a:pt x="1600" y="341"/>
                    <a:pt x="1600" y="341"/>
                  </a:cubicBezTo>
                  <a:cubicBezTo>
                    <a:pt x="1600" y="295"/>
                    <a:pt x="1562" y="258"/>
                    <a:pt x="1516" y="258"/>
                  </a:cubicBezTo>
                  <a:close/>
                  <a:moveTo>
                    <a:pt x="535" y="245"/>
                  </a:moveTo>
                  <a:cubicBezTo>
                    <a:pt x="635" y="245"/>
                    <a:pt x="635" y="245"/>
                    <a:pt x="635" y="245"/>
                  </a:cubicBezTo>
                  <a:cubicBezTo>
                    <a:pt x="644" y="245"/>
                    <a:pt x="653" y="241"/>
                    <a:pt x="659" y="235"/>
                  </a:cubicBezTo>
                  <a:cubicBezTo>
                    <a:pt x="665" y="228"/>
                    <a:pt x="668" y="219"/>
                    <a:pt x="668" y="211"/>
                  </a:cubicBezTo>
                  <a:cubicBezTo>
                    <a:pt x="667" y="207"/>
                    <a:pt x="667" y="204"/>
                    <a:pt x="667" y="202"/>
                  </a:cubicBezTo>
                  <a:cubicBezTo>
                    <a:pt x="667" y="126"/>
                    <a:pt x="729" y="65"/>
                    <a:pt x="804" y="65"/>
                  </a:cubicBezTo>
                  <a:cubicBezTo>
                    <a:pt x="880" y="65"/>
                    <a:pt x="941" y="126"/>
                    <a:pt x="941" y="202"/>
                  </a:cubicBezTo>
                  <a:cubicBezTo>
                    <a:pt x="941" y="204"/>
                    <a:pt x="941" y="207"/>
                    <a:pt x="941" y="211"/>
                  </a:cubicBezTo>
                  <a:cubicBezTo>
                    <a:pt x="940" y="220"/>
                    <a:pt x="944" y="228"/>
                    <a:pt x="950" y="235"/>
                  </a:cubicBezTo>
                  <a:cubicBezTo>
                    <a:pt x="956" y="241"/>
                    <a:pt x="964" y="245"/>
                    <a:pt x="973" y="245"/>
                  </a:cubicBezTo>
                  <a:cubicBezTo>
                    <a:pt x="1074" y="245"/>
                    <a:pt x="1074" y="245"/>
                    <a:pt x="1074" y="245"/>
                  </a:cubicBezTo>
                  <a:cubicBezTo>
                    <a:pt x="1074" y="388"/>
                    <a:pt x="1074" y="388"/>
                    <a:pt x="1074" y="388"/>
                  </a:cubicBezTo>
                  <a:cubicBezTo>
                    <a:pt x="535" y="388"/>
                    <a:pt x="535" y="388"/>
                    <a:pt x="535" y="388"/>
                  </a:cubicBezTo>
                  <a:lnTo>
                    <a:pt x="535" y="245"/>
                  </a:lnTo>
                  <a:close/>
                  <a:moveTo>
                    <a:pt x="1535" y="1964"/>
                  </a:moveTo>
                  <a:cubicBezTo>
                    <a:pt x="1535" y="1975"/>
                    <a:pt x="1527" y="1983"/>
                    <a:pt x="1516" y="1983"/>
                  </a:cubicBezTo>
                  <a:cubicBezTo>
                    <a:pt x="84" y="1983"/>
                    <a:pt x="84" y="1983"/>
                    <a:pt x="84" y="1983"/>
                  </a:cubicBezTo>
                  <a:cubicBezTo>
                    <a:pt x="73" y="1983"/>
                    <a:pt x="65" y="1975"/>
                    <a:pt x="65" y="1964"/>
                  </a:cubicBezTo>
                  <a:cubicBezTo>
                    <a:pt x="65" y="341"/>
                    <a:pt x="65" y="341"/>
                    <a:pt x="65" y="341"/>
                  </a:cubicBezTo>
                  <a:cubicBezTo>
                    <a:pt x="65" y="331"/>
                    <a:pt x="73" y="322"/>
                    <a:pt x="84" y="322"/>
                  </a:cubicBezTo>
                  <a:cubicBezTo>
                    <a:pt x="470" y="322"/>
                    <a:pt x="470" y="322"/>
                    <a:pt x="470" y="322"/>
                  </a:cubicBezTo>
                  <a:cubicBezTo>
                    <a:pt x="470" y="388"/>
                    <a:pt x="470" y="388"/>
                    <a:pt x="470" y="388"/>
                  </a:cubicBezTo>
                  <a:cubicBezTo>
                    <a:pt x="170" y="388"/>
                    <a:pt x="170" y="388"/>
                    <a:pt x="170" y="388"/>
                  </a:cubicBezTo>
                  <a:cubicBezTo>
                    <a:pt x="152" y="388"/>
                    <a:pt x="138" y="403"/>
                    <a:pt x="138" y="420"/>
                  </a:cubicBezTo>
                  <a:cubicBezTo>
                    <a:pt x="138" y="1878"/>
                    <a:pt x="138" y="1878"/>
                    <a:pt x="138" y="1878"/>
                  </a:cubicBezTo>
                  <a:cubicBezTo>
                    <a:pt x="138" y="1896"/>
                    <a:pt x="152" y="1910"/>
                    <a:pt x="170" y="1910"/>
                  </a:cubicBezTo>
                  <a:cubicBezTo>
                    <a:pt x="405" y="1910"/>
                    <a:pt x="405" y="1910"/>
                    <a:pt x="405" y="1910"/>
                  </a:cubicBezTo>
                  <a:cubicBezTo>
                    <a:pt x="423" y="1910"/>
                    <a:pt x="437" y="1896"/>
                    <a:pt x="437" y="1878"/>
                  </a:cubicBezTo>
                  <a:cubicBezTo>
                    <a:pt x="437" y="1860"/>
                    <a:pt x="423" y="1846"/>
                    <a:pt x="405" y="1846"/>
                  </a:cubicBezTo>
                  <a:cubicBezTo>
                    <a:pt x="202" y="1846"/>
                    <a:pt x="202" y="1846"/>
                    <a:pt x="202" y="1846"/>
                  </a:cubicBezTo>
                  <a:cubicBezTo>
                    <a:pt x="202" y="453"/>
                    <a:pt x="202" y="453"/>
                    <a:pt x="202" y="453"/>
                  </a:cubicBezTo>
                  <a:cubicBezTo>
                    <a:pt x="502" y="453"/>
                    <a:pt x="502" y="453"/>
                    <a:pt x="502" y="453"/>
                  </a:cubicBezTo>
                  <a:cubicBezTo>
                    <a:pt x="1106" y="453"/>
                    <a:pt x="1106" y="453"/>
                    <a:pt x="1106" y="453"/>
                  </a:cubicBezTo>
                  <a:cubicBezTo>
                    <a:pt x="1398" y="453"/>
                    <a:pt x="1398" y="453"/>
                    <a:pt x="1398" y="453"/>
                  </a:cubicBezTo>
                  <a:cubicBezTo>
                    <a:pt x="1398" y="1846"/>
                    <a:pt x="1398" y="1846"/>
                    <a:pt x="1398" y="1846"/>
                  </a:cubicBezTo>
                  <a:cubicBezTo>
                    <a:pt x="534" y="1846"/>
                    <a:pt x="534" y="1846"/>
                    <a:pt x="534" y="1846"/>
                  </a:cubicBezTo>
                  <a:cubicBezTo>
                    <a:pt x="516" y="1846"/>
                    <a:pt x="502" y="1860"/>
                    <a:pt x="502" y="1878"/>
                  </a:cubicBezTo>
                  <a:cubicBezTo>
                    <a:pt x="502" y="1896"/>
                    <a:pt x="516" y="1910"/>
                    <a:pt x="534" y="1910"/>
                  </a:cubicBezTo>
                  <a:cubicBezTo>
                    <a:pt x="1430" y="1910"/>
                    <a:pt x="1430" y="1910"/>
                    <a:pt x="1430" y="1910"/>
                  </a:cubicBezTo>
                  <a:cubicBezTo>
                    <a:pt x="1448" y="1910"/>
                    <a:pt x="1462" y="1896"/>
                    <a:pt x="1462" y="1878"/>
                  </a:cubicBezTo>
                  <a:cubicBezTo>
                    <a:pt x="1462" y="420"/>
                    <a:pt x="1462" y="420"/>
                    <a:pt x="1462" y="420"/>
                  </a:cubicBezTo>
                  <a:cubicBezTo>
                    <a:pt x="1462" y="403"/>
                    <a:pt x="1448" y="388"/>
                    <a:pt x="1430" y="388"/>
                  </a:cubicBezTo>
                  <a:cubicBezTo>
                    <a:pt x="1138" y="388"/>
                    <a:pt x="1138" y="388"/>
                    <a:pt x="1138" y="388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516" y="322"/>
                    <a:pt x="1516" y="322"/>
                    <a:pt x="1516" y="322"/>
                  </a:cubicBezTo>
                  <a:cubicBezTo>
                    <a:pt x="1527" y="322"/>
                    <a:pt x="1535" y="331"/>
                    <a:pt x="1535" y="341"/>
                  </a:cubicBezTo>
                  <a:cubicBezTo>
                    <a:pt x="1535" y="1964"/>
                    <a:pt x="1535" y="1964"/>
                    <a:pt x="1535" y="19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15F51084-8009-99C7-0F05-7004CA40F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263" y="2374609"/>
              <a:ext cx="79467" cy="59264"/>
            </a:xfrm>
            <a:custGeom>
              <a:avLst/>
              <a:gdLst>
                <a:gd name="T0" fmla="*/ 54 w 181"/>
                <a:gd name="T1" fmla="*/ 126 h 135"/>
                <a:gd name="T2" fmla="*/ 76 w 181"/>
                <a:gd name="T3" fmla="*/ 135 h 135"/>
                <a:gd name="T4" fmla="*/ 99 w 181"/>
                <a:gd name="T5" fmla="*/ 126 h 135"/>
                <a:gd name="T6" fmla="*/ 168 w 181"/>
                <a:gd name="T7" fmla="*/ 59 h 135"/>
                <a:gd name="T8" fmla="*/ 169 w 181"/>
                <a:gd name="T9" fmla="*/ 14 h 135"/>
                <a:gd name="T10" fmla="*/ 123 w 181"/>
                <a:gd name="T11" fmla="*/ 13 h 135"/>
                <a:gd name="T12" fmla="*/ 76 w 181"/>
                <a:gd name="T13" fmla="*/ 58 h 135"/>
                <a:gd name="T14" fmla="*/ 58 w 181"/>
                <a:gd name="T15" fmla="*/ 40 h 135"/>
                <a:gd name="T16" fmla="*/ 12 w 181"/>
                <a:gd name="T17" fmla="*/ 41 h 135"/>
                <a:gd name="T18" fmla="*/ 13 w 181"/>
                <a:gd name="T19" fmla="*/ 86 h 135"/>
                <a:gd name="T20" fmla="*/ 54 w 181"/>
                <a:gd name="T21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35">
                  <a:moveTo>
                    <a:pt x="54" y="126"/>
                  </a:moveTo>
                  <a:cubicBezTo>
                    <a:pt x="60" y="132"/>
                    <a:pt x="68" y="135"/>
                    <a:pt x="76" y="135"/>
                  </a:cubicBezTo>
                  <a:cubicBezTo>
                    <a:pt x="85" y="135"/>
                    <a:pt x="93" y="132"/>
                    <a:pt x="99" y="126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81" y="47"/>
                    <a:pt x="181" y="26"/>
                    <a:pt x="169" y="14"/>
                  </a:cubicBezTo>
                  <a:cubicBezTo>
                    <a:pt x="156" y="1"/>
                    <a:pt x="136" y="0"/>
                    <a:pt x="123" y="1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5" y="27"/>
                    <a:pt x="25" y="28"/>
                    <a:pt x="12" y="41"/>
                  </a:cubicBezTo>
                  <a:cubicBezTo>
                    <a:pt x="0" y="54"/>
                    <a:pt x="0" y="74"/>
                    <a:pt x="13" y="86"/>
                  </a:cubicBezTo>
                  <a:lnTo>
                    <a:pt x="54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C1E8D787-1B99-0747-5B73-C0EE30B31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7203" y="2324774"/>
              <a:ext cx="158934" cy="157588"/>
            </a:xfrm>
            <a:custGeom>
              <a:avLst/>
              <a:gdLst>
                <a:gd name="T0" fmla="*/ 181 w 362"/>
                <a:gd name="T1" fmla="*/ 362 h 362"/>
                <a:gd name="T2" fmla="*/ 362 w 362"/>
                <a:gd name="T3" fmla="*/ 181 h 362"/>
                <a:gd name="T4" fmla="*/ 181 w 362"/>
                <a:gd name="T5" fmla="*/ 0 h 362"/>
                <a:gd name="T6" fmla="*/ 0 w 362"/>
                <a:gd name="T7" fmla="*/ 181 h 362"/>
                <a:gd name="T8" fmla="*/ 181 w 362"/>
                <a:gd name="T9" fmla="*/ 362 h 362"/>
                <a:gd name="T10" fmla="*/ 181 w 362"/>
                <a:gd name="T11" fmla="*/ 64 h 362"/>
                <a:gd name="T12" fmla="*/ 298 w 362"/>
                <a:gd name="T13" fmla="*/ 181 h 362"/>
                <a:gd name="T14" fmla="*/ 181 w 362"/>
                <a:gd name="T15" fmla="*/ 297 h 362"/>
                <a:gd name="T16" fmla="*/ 65 w 362"/>
                <a:gd name="T17" fmla="*/ 181 h 362"/>
                <a:gd name="T18" fmla="*/ 181 w 362"/>
                <a:gd name="T19" fmla="*/ 6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362">
                  <a:moveTo>
                    <a:pt x="181" y="362"/>
                  </a:move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ubicBezTo>
                    <a:pt x="82" y="0"/>
                    <a:pt x="0" y="81"/>
                    <a:pt x="0" y="181"/>
                  </a:cubicBezTo>
                  <a:cubicBezTo>
                    <a:pt x="0" y="281"/>
                    <a:pt x="82" y="362"/>
                    <a:pt x="181" y="362"/>
                  </a:cubicBezTo>
                  <a:close/>
                  <a:moveTo>
                    <a:pt x="181" y="64"/>
                  </a:moveTo>
                  <a:cubicBezTo>
                    <a:pt x="246" y="64"/>
                    <a:pt x="298" y="117"/>
                    <a:pt x="298" y="181"/>
                  </a:cubicBezTo>
                  <a:cubicBezTo>
                    <a:pt x="298" y="245"/>
                    <a:pt x="246" y="297"/>
                    <a:pt x="181" y="297"/>
                  </a:cubicBezTo>
                  <a:cubicBezTo>
                    <a:pt x="117" y="297"/>
                    <a:pt x="65" y="245"/>
                    <a:pt x="65" y="181"/>
                  </a:cubicBezTo>
                  <a:cubicBezTo>
                    <a:pt x="65" y="117"/>
                    <a:pt x="117" y="64"/>
                    <a:pt x="18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AA4AD8C3-6849-ACC4-0593-210EEE90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263" y="2559135"/>
              <a:ext cx="79467" cy="57917"/>
            </a:xfrm>
            <a:custGeom>
              <a:avLst/>
              <a:gdLst>
                <a:gd name="T0" fmla="*/ 54 w 181"/>
                <a:gd name="T1" fmla="*/ 126 h 135"/>
                <a:gd name="T2" fmla="*/ 76 w 181"/>
                <a:gd name="T3" fmla="*/ 135 h 135"/>
                <a:gd name="T4" fmla="*/ 99 w 181"/>
                <a:gd name="T5" fmla="*/ 126 h 135"/>
                <a:gd name="T6" fmla="*/ 168 w 181"/>
                <a:gd name="T7" fmla="*/ 59 h 135"/>
                <a:gd name="T8" fmla="*/ 169 w 181"/>
                <a:gd name="T9" fmla="*/ 14 h 135"/>
                <a:gd name="T10" fmla="*/ 123 w 181"/>
                <a:gd name="T11" fmla="*/ 13 h 135"/>
                <a:gd name="T12" fmla="*/ 76 w 181"/>
                <a:gd name="T13" fmla="*/ 58 h 135"/>
                <a:gd name="T14" fmla="*/ 58 w 181"/>
                <a:gd name="T15" fmla="*/ 40 h 135"/>
                <a:gd name="T16" fmla="*/ 12 w 181"/>
                <a:gd name="T17" fmla="*/ 41 h 135"/>
                <a:gd name="T18" fmla="*/ 13 w 181"/>
                <a:gd name="T19" fmla="*/ 86 h 135"/>
                <a:gd name="T20" fmla="*/ 54 w 181"/>
                <a:gd name="T21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35">
                  <a:moveTo>
                    <a:pt x="54" y="126"/>
                  </a:moveTo>
                  <a:cubicBezTo>
                    <a:pt x="60" y="132"/>
                    <a:pt x="68" y="135"/>
                    <a:pt x="76" y="135"/>
                  </a:cubicBezTo>
                  <a:cubicBezTo>
                    <a:pt x="85" y="135"/>
                    <a:pt x="93" y="132"/>
                    <a:pt x="99" y="126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81" y="47"/>
                    <a:pt x="181" y="26"/>
                    <a:pt x="169" y="14"/>
                  </a:cubicBezTo>
                  <a:cubicBezTo>
                    <a:pt x="156" y="1"/>
                    <a:pt x="136" y="0"/>
                    <a:pt x="123" y="1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5" y="27"/>
                    <a:pt x="25" y="28"/>
                    <a:pt x="12" y="41"/>
                  </a:cubicBezTo>
                  <a:cubicBezTo>
                    <a:pt x="0" y="54"/>
                    <a:pt x="0" y="74"/>
                    <a:pt x="13" y="86"/>
                  </a:cubicBezTo>
                  <a:lnTo>
                    <a:pt x="54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6B4FAD3A-F8E3-9C86-BB27-EB133C63C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7203" y="2507953"/>
              <a:ext cx="158934" cy="157588"/>
            </a:xfrm>
            <a:custGeom>
              <a:avLst/>
              <a:gdLst>
                <a:gd name="T0" fmla="*/ 181 w 362"/>
                <a:gd name="T1" fmla="*/ 362 h 362"/>
                <a:gd name="T2" fmla="*/ 362 w 362"/>
                <a:gd name="T3" fmla="*/ 181 h 362"/>
                <a:gd name="T4" fmla="*/ 181 w 362"/>
                <a:gd name="T5" fmla="*/ 0 h 362"/>
                <a:gd name="T6" fmla="*/ 0 w 362"/>
                <a:gd name="T7" fmla="*/ 181 h 362"/>
                <a:gd name="T8" fmla="*/ 181 w 362"/>
                <a:gd name="T9" fmla="*/ 362 h 362"/>
                <a:gd name="T10" fmla="*/ 181 w 362"/>
                <a:gd name="T11" fmla="*/ 64 h 362"/>
                <a:gd name="T12" fmla="*/ 298 w 362"/>
                <a:gd name="T13" fmla="*/ 181 h 362"/>
                <a:gd name="T14" fmla="*/ 181 w 362"/>
                <a:gd name="T15" fmla="*/ 297 h 362"/>
                <a:gd name="T16" fmla="*/ 65 w 362"/>
                <a:gd name="T17" fmla="*/ 181 h 362"/>
                <a:gd name="T18" fmla="*/ 181 w 362"/>
                <a:gd name="T19" fmla="*/ 6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362">
                  <a:moveTo>
                    <a:pt x="181" y="362"/>
                  </a:moveTo>
                  <a:cubicBezTo>
                    <a:pt x="281" y="362"/>
                    <a:pt x="362" y="281"/>
                    <a:pt x="362" y="181"/>
                  </a:cubicBezTo>
                  <a:cubicBezTo>
                    <a:pt x="362" y="81"/>
                    <a:pt x="281" y="0"/>
                    <a:pt x="181" y="0"/>
                  </a:cubicBezTo>
                  <a:cubicBezTo>
                    <a:pt x="82" y="0"/>
                    <a:pt x="0" y="81"/>
                    <a:pt x="0" y="181"/>
                  </a:cubicBezTo>
                  <a:cubicBezTo>
                    <a:pt x="0" y="281"/>
                    <a:pt x="82" y="362"/>
                    <a:pt x="181" y="362"/>
                  </a:cubicBezTo>
                  <a:close/>
                  <a:moveTo>
                    <a:pt x="181" y="64"/>
                  </a:moveTo>
                  <a:cubicBezTo>
                    <a:pt x="246" y="64"/>
                    <a:pt x="298" y="117"/>
                    <a:pt x="298" y="181"/>
                  </a:cubicBezTo>
                  <a:cubicBezTo>
                    <a:pt x="298" y="245"/>
                    <a:pt x="246" y="297"/>
                    <a:pt x="181" y="297"/>
                  </a:cubicBezTo>
                  <a:cubicBezTo>
                    <a:pt x="117" y="297"/>
                    <a:pt x="65" y="245"/>
                    <a:pt x="65" y="181"/>
                  </a:cubicBezTo>
                  <a:cubicBezTo>
                    <a:pt x="65" y="117"/>
                    <a:pt x="117" y="64"/>
                    <a:pt x="18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94E810DD-1579-74A8-B8BE-110007E8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263" y="2742314"/>
              <a:ext cx="79467" cy="57917"/>
            </a:xfrm>
            <a:custGeom>
              <a:avLst/>
              <a:gdLst>
                <a:gd name="T0" fmla="*/ 123 w 181"/>
                <a:gd name="T1" fmla="*/ 13 h 135"/>
                <a:gd name="T2" fmla="*/ 76 w 181"/>
                <a:gd name="T3" fmla="*/ 58 h 135"/>
                <a:gd name="T4" fmla="*/ 58 w 181"/>
                <a:gd name="T5" fmla="*/ 40 h 135"/>
                <a:gd name="T6" fmla="*/ 12 w 181"/>
                <a:gd name="T7" fmla="*/ 41 h 135"/>
                <a:gd name="T8" fmla="*/ 13 w 181"/>
                <a:gd name="T9" fmla="*/ 86 h 135"/>
                <a:gd name="T10" fmla="*/ 54 w 181"/>
                <a:gd name="T11" fmla="*/ 126 h 135"/>
                <a:gd name="T12" fmla="*/ 76 w 181"/>
                <a:gd name="T13" fmla="*/ 135 h 135"/>
                <a:gd name="T14" fmla="*/ 99 w 181"/>
                <a:gd name="T15" fmla="*/ 126 h 135"/>
                <a:gd name="T16" fmla="*/ 168 w 181"/>
                <a:gd name="T17" fmla="*/ 59 h 135"/>
                <a:gd name="T18" fmla="*/ 169 w 181"/>
                <a:gd name="T19" fmla="*/ 14 h 135"/>
                <a:gd name="T20" fmla="*/ 123 w 181"/>
                <a:gd name="T21" fmla="*/ 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35">
                  <a:moveTo>
                    <a:pt x="123" y="13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5" y="27"/>
                    <a:pt x="25" y="28"/>
                    <a:pt x="12" y="41"/>
                  </a:cubicBezTo>
                  <a:cubicBezTo>
                    <a:pt x="0" y="54"/>
                    <a:pt x="0" y="74"/>
                    <a:pt x="13" y="8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60" y="132"/>
                    <a:pt x="68" y="135"/>
                    <a:pt x="76" y="135"/>
                  </a:cubicBezTo>
                  <a:cubicBezTo>
                    <a:pt x="85" y="135"/>
                    <a:pt x="93" y="132"/>
                    <a:pt x="99" y="126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81" y="47"/>
                    <a:pt x="181" y="26"/>
                    <a:pt x="169" y="14"/>
                  </a:cubicBezTo>
                  <a:cubicBezTo>
                    <a:pt x="156" y="1"/>
                    <a:pt x="136" y="0"/>
                    <a:pt x="12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5CE0C9C2-A8C6-C84E-61B8-79F4BA74B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7203" y="2691131"/>
              <a:ext cx="158934" cy="157588"/>
            </a:xfrm>
            <a:custGeom>
              <a:avLst/>
              <a:gdLst>
                <a:gd name="T0" fmla="*/ 362 w 362"/>
                <a:gd name="T1" fmla="*/ 181 h 362"/>
                <a:gd name="T2" fmla="*/ 181 w 362"/>
                <a:gd name="T3" fmla="*/ 0 h 362"/>
                <a:gd name="T4" fmla="*/ 0 w 362"/>
                <a:gd name="T5" fmla="*/ 181 h 362"/>
                <a:gd name="T6" fmla="*/ 181 w 362"/>
                <a:gd name="T7" fmla="*/ 362 h 362"/>
                <a:gd name="T8" fmla="*/ 362 w 362"/>
                <a:gd name="T9" fmla="*/ 181 h 362"/>
                <a:gd name="T10" fmla="*/ 181 w 362"/>
                <a:gd name="T11" fmla="*/ 297 h 362"/>
                <a:gd name="T12" fmla="*/ 65 w 362"/>
                <a:gd name="T13" fmla="*/ 181 h 362"/>
                <a:gd name="T14" fmla="*/ 181 w 362"/>
                <a:gd name="T15" fmla="*/ 64 h 362"/>
                <a:gd name="T16" fmla="*/ 298 w 362"/>
                <a:gd name="T17" fmla="*/ 181 h 362"/>
                <a:gd name="T18" fmla="*/ 181 w 362"/>
                <a:gd name="T19" fmla="*/ 29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362">
                  <a:moveTo>
                    <a:pt x="362" y="181"/>
                  </a:moveTo>
                  <a:cubicBezTo>
                    <a:pt x="362" y="81"/>
                    <a:pt x="281" y="0"/>
                    <a:pt x="181" y="0"/>
                  </a:cubicBezTo>
                  <a:cubicBezTo>
                    <a:pt x="82" y="0"/>
                    <a:pt x="0" y="81"/>
                    <a:pt x="0" y="181"/>
                  </a:cubicBezTo>
                  <a:cubicBezTo>
                    <a:pt x="0" y="281"/>
                    <a:pt x="82" y="362"/>
                    <a:pt x="181" y="362"/>
                  </a:cubicBezTo>
                  <a:cubicBezTo>
                    <a:pt x="281" y="362"/>
                    <a:pt x="362" y="281"/>
                    <a:pt x="362" y="181"/>
                  </a:cubicBezTo>
                  <a:close/>
                  <a:moveTo>
                    <a:pt x="181" y="297"/>
                  </a:moveTo>
                  <a:cubicBezTo>
                    <a:pt x="117" y="297"/>
                    <a:pt x="65" y="245"/>
                    <a:pt x="65" y="181"/>
                  </a:cubicBezTo>
                  <a:cubicBezTo>
                    <a:pt x="65" y="117"/>
                    <a:pt x="117" y="64"/>
                    <a:pt x="181" y="64"/>
                  </a:cubicBezTo>
                  <a:cubicBezTo>
                    <a:pt x="246" y="64"/>
                    <a:pt x="298" y="117"/>
                    <a:pt x="298" y="181"/>
                  </a:cubicBezTo>
                  <a:cubicBezTo>
                    <a:pt x="298" y="245"/>
                    <a:pt x="246" y="297"/>
                    <a:pt x="181" y="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52145A35-A79A-C757-7F27-6AA9B010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351712"/>
              <a:ext cx="136037" cy="28285"/>
            </a:xfrm>
            <a:custGeom>
              <a:avLst/>
              <a:gdLst>
                <a:gd name="T0" fmla="*/ 32 w 309"/>
                <a:gd name="T1" fmla="*/ 65 h 65"/>
                <a:gd name="T2" fmla="*/ 277 w 309"/>
                <a:gd name="T3" fmla="*/ 65 h 65"/>
                <a:gd name="T4" fmla="*/ 309 w 309"/>
                <a:gd name="T5" fmla="*/ 32 h 65"/>
                <a:gd name="T6" fmla="*/ 277 w 309"/>
                <a:gd name="T7" fmla="*/ 0 h 65"/>
                <a:gd name="T8" fmla="*/ 32 w 309"/>
                <a:gd name="T9" fmla="*/ 0 h 65"/>
                <a:gd name="T10" fmla="*/ 0 w 309"/>
                <a:gd name="T11" fmla="*/ 32 h 65"/>
                <a:gd name="T12" fmla="*/ 32 w 309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65">
                  <a:moveTo>
                    <a:pt x="32" y="65"/>
                  </a:moveTo>
                  <a:cubicBezTo>
                    <a:pt x="277" y="65"/>
                    <a:pt x="277" y="65"/>
                    <a:pt x="277" y="65"/>
                  </a:cubicBezTo>
                  <a:cubicBezTo>
                    <a:pt x="295" y="65"/>
                    <a:pt x="309" y="50"/>
                    <a:pt x="309" y="32"/>
                  </a:cubicBezTo>
                  <a:cubicBezTo>
                    <a:pt x="309" y="15"/>
                    <a:pt x="295" y="0"/>
                    <a:pt x="27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B850D7B8-CE74-7C21-6F24-C7400D1B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409629"/>
              <a:ext cx="230320" cy="28285"/>
            </a:xfrm>
            <a:custGeom>
              <a:avLst/>
              <a:gdLst>
                <a:gd name="T0" fmla="*/ 32 w 527"/>
                <a:gd name="T1" fmla="*/ 64 h 64"/>
                <a:gd name="T2" fmla="*/ 495 w 527"/>
                <a:gd name="T3" fmla="*/ 64 h 64"/>
                <a:gd name="T4" fmla="*/ 527 w 527"/>
                <a:gd name="T5" fmla="*/ 32 h 64"/>
                <a:gd name="T6" fmla="*/ 495 w 527"/>
                <a:gd name="T7" fmla="*/ 0 h 64"/>
                <a:gd name="T8" fmla="*/ 32 w 527"/>
                <a:gd name="T9" fmla="*/ 0 h 64"/>
                <a:gd name="T10" fmla="*/ 0 w 527"/>
                <a:gd name="T11" fmla="*/ 32 h 64"/>
                <a:gd name="T12" fmla="*/ 32 w 52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64">
                  <a:moveTo>
                    <a:pt x="32" y="64"/>
                  </a:moveTo>
                  <a:cubicBezTo>
                    <a:pt x="495" y="64"/>
                    <a:pt x="495" y="64"/>
                    <a:pt x="495" y="64"/>
                  </a:cubicBezTo>
                  <a:cubicBezTo>
                    <a:pt x="513" y="64"/>
                    <a:pt x="527" y="50"/>
                    <a:pt x="527" y="32"/>
                  </a:cubicBezTo>
                  <a:cubicBezTo>
                    <a:pt x="527" y="14"/>
                    <a:pt x="513" y="0"/>
                    <a:pt x="49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79FCA75B-DFCD-D93E-A99C-0F4FFA970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542972"/>
              <a:ext cx="136037" cy="28285"/>
            </a:xfrm>
            <a:custGeom>
              <a:avLst/>
              <a:gdLst>
                <a:gd name="T0" fmla="*/ 32 w 309"/>
                <a:gd name="T1" fmla="*/ 65 h 65"/>
                <a:gd name="T2" fmla="*/ 277 w 309"/>
                <a:gd name="T3" fmla="*/ 65 h 65"/>
                <a:gd name="T4" fmla="*/ 309 w 309"/>
                <a:gd name="T5" fmla="*/ 33 h 65"/>
                <a:gd name="T6" fmla="*/ 277 w 309"/>
                <a:gd name="T7" fmla="*/ 0 h 65"/>
                <a:gd name="T8" fmla="*/ 32 w 309"/>
                <a:gd name="T9" fmla="*/ 0 h 65"/>
                <a:gd name="T10" fmla="*/ 0 w 309"/>
                <a:gd name="T11" fmla="*/ 33 h 65"/>
                <a:gd name="T12" fmla="*/ 32 w 309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65">
                  <a:moveTo>
                    <a:pt x="32" y="65"/>
                  </a:moveTo>
                  <a:cubicBezTo>
                    <a:pt x="277" y="65"/>
                    <a:pt x="277" y="65"/>
                    <a:pt x="277" y="65"/>
                  </a:cubicBezTo>
                  <a:cubicBezTo>
                    <a:pt x="295" y="65"/>
                    <a:pt x="309" y="50"/>
                    <a:pt x="309" y="33"/>
                  </a:cubicBezTo>
                  <a:cubicBezTo>
                    <a:pt x="309" y="15"/>
                    <a:pt x="295" y="0"/>
                    <a:pt x="27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1E20D5F9-F266-99AE-A28A-8981489C6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600889"/>
              <a:ext cx="230320" cy="28285"/>
            </a:xfrm>
            <a:custGeom>
              <a:avLst/>
              <a:gdLst>
                <a:gd name="T0" fmla="*/ 32 w 527"/>
                <a:gd name="T1" fmla="*/ 65 h 65"/>
                <a:gd name="T2" fmla="*/ 495 w 527"/>
                <a:gd name="T3" fmla="*/ 65 h 65"/>
                <a:gd name="T4" fmla="*/ 527 w 527"/>
                <a:gd name="T5" fmla="*/ 32 h 65"/>
                <a:gd name="T6" fmla="*/ 495 w 527"/>
                <a:gd name="T7" fmla="*/ 0 h 65"/>
                <a:gd name="T8" fmla="*/ 32 w 527"/>
                <a:gd name="T9" fmla="*/ 0 h 65"/>
                <a:gd name="T10" fmla="*/ 0 w 527"/>
                <a:gd name="T11" fmla="*/ 32 h 65"/>
                <a:gd name="T12" fmla="*/ 32 w 52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65">
                  <a:moveTo>
                    <a:pt x="32" y="65"/>
                  </a:moveTo>
                  <a:cubicBezTo>
                    <a:pt x="495" y="65"/>
                    <a:pt x="495" y="65"/>
                    <a:pt x="495" y="65"/>
                  </a:cubicBezTo>
                  <a:cubicBezTo>
                    <a:pt x="513" y="65"/>
                    <a:pt x="527" y="50"/>
                    <a:pt x="527" y="32"/>
                  </a:cubicBezTo>
                  <a:cubicBezTo>
                    <a:pt x="527" y="14"/>
                    <a:pt x="513" y="0"/>
                    <a:pt x="49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01DE017-F731-4A62-3FD6-98706490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726151"/>
              <a:ext cx="136037" cy="28285"/>
            </a:xfrm>
            <a:custGeom>
              <a:avLst/>
              <a:gdLst>
                <a:gd name="T0" fmla="*/ 32 w 309"/>
                <a:gd name="T1" fmla="*/ 65 h 65"/>
                <a:gd name="T2" fmla="*/ 277 w 309"/>
                <a:gd name="T3" fmla="*/ 65 h 65"/>
                <a:gd name="T4" fmla="*/ 309 w 309"/>
                <a:gd name="T5" fmla="*/ 33 h 65"/>
                <a:gd name="T6" fmla="*/ 277 w 309"/>
                <a:gd name="T7" fmla="*/ 0 h 65"/>
                <a:gd name="T8" fmla="*/ 32 w 309"/>
                <a:gd name="T9" fmla="*/ 0 h 65"/>
                <a:gd name="T10" fmla="*/ 0 w 309"/>
                <a:gd name="T11" fmla="*/ 33 h 65"/>
                <a:gd name="T12" fmla="*/ 32 w 309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65">
                  <a:moveTo>
                    <a:pt x="32" y="65"/>
                  </a:moveTo>
                  <a:cubicBezTo>
                    <a:pt x="277" y="65"/>
                    <a:pt x="277" y="65"/>
                    <a:pt x="277" y="65"/>
                  </a:cubicBezTo>
                  <a:cubicBezTo>
                    <a:pt x="295" y="65"/>
                    <a:pt x="309" y="50"/>
                    <a:pt x="309" y="33"/>
                  </a:cubicBezTo>
                  <a:cubicBezTo>
                    <a:pt x="309" y="15"/>
                    <a:pt x="295" y="0"/>
                    <a:pt x="27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40DFD086-2434-F99D-6847-288ADB2D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69" y="2784067"/>
              <a:ext cx="230320" cy="28285"/>
            </a:xfrm>
            <a:custGeom>
              <a:avLst/>
              <a:gdLst>
                <a:gd name="T0" fmla="*/ 32 w 527"/>
                <a:gd name="T1" fmla="*/ 64 h 64"/>
                <a:gd name="T2" fmla="*/ 495 w 527"/>
                <a:gd name="T3" fmla="*/ 64 h 64"/>
                <a:gd name="T4" fmla="*/ 527 w 527"/>
                <a:gd name="T5" fmla="*/ 32 h 64"/>
                <a:gd name="T6" fmla="*/ 495 w 527"/>
                <a:gd name="T7" fmla="*/ 0 h 64"/>
                <a:gd name="T8" fmla="*/ 32 w 527"/>
                <a:gd name="T9" fmla="*/ 0 h 64"/>
                <a:gd name="T10" fmla="*/ 0 w 527"/>
                <a:gd name="T11" fmla="*/ 32 h 64"/>
                <a:gd name="T12" fmla="*/ 32 w 52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64">
                  <a:moveTo>
                    <a:pt x="32" y="64"/>
                  </a:moveTo>
                  <a:cubicBezTo>
                    <a:pt x="495" y="64"/>
                    <a:pt x="495" y="64"/>
                    <a:pt x="495" y="64"/>
                  </a:cubicBezTo>
                  <a:cubicBezTo>
                    <a:pt x="513" y="64"/>
                    <a:pt x="527" y="50"/>
                    <a:pt x="527" y="32"/>
                  </a:cubicBezTo>
                  <a:cubicBezTo>
                    <a:pt x="527" y="14"/>
                    <a:pt x="513" y="0"/>
                    <a:pt x="49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67037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1073DA4-855F-DB87-32EC-25350562D91B}"/>
              </a:ext>
            </a:extLst>
          </p:cNvPr>
          <p:cNvSpPr txBox="1"/>
          <p:nvPr/>
        </p:nvSpPr>
        <p:spPr>
          <a:xfrm>
            <a:off x="6854335" y="1953929"/>
            <a:ext cx="4513607" cy="18081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rtlCol="0">
            <a:noAutofit/>
          </a:bodyPr>
          <a:lstStyle/>
          <a:p>
            <a:pPr marL="0" lvl="1">
              <a:lnSpc>
                <a:spcPct val="75000"/>
              </a:lnSpc>
              <a:spcAft>
                <a:spcPts val="600"/>
              </a:spcAft>
            </a:pPr>
            <a:r>
              <a:rPr lang="en-GB" b="1" dirty="0"/>
              <a:t>Aid intensities</a:t>
            </a:r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 marL="0" lvl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6</a:t>
            </a:fld>
            <a:endParaRPr lang="fr-BE" dirty="0"/>
          </a:p>
        </p:txBody>
      </p:sp>
      <p:grpSp>
        <p:nvGrpSpPr>
          <p:cNvPr id="7" name="Group 185"/>
          <p:cNvGrpSpPr/>
          <p:nvPr/>
        </p:nvGrpSpPr>
        <p:grpSpPr>
          <a:xfrm>
            <a:off x="10631709" y="2607867"/>
            <a:ext cx="591214" cy="546575"/>
            <a:chOff x="2432684" y="2229196"/>
            <a:chExt cx="863576" cy="993836"/>
          </a:xfrm>
        </p:grpSpPr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2835043" y="2729009"/>
              <a:ext cx="404289" cy="103243"/>
            </a:xfrm>
            <a:custGeom>
              <a:avLst/>
              <a:gdLst>
                <a:gd name="T0" fmla="*/ 83 w 725"/>
                <a:gd name="T1" fmla="*/ 145 h 187"/>
                <a:gd name="T2" fmla="*/ 362 w 725"/>
                <a:gd name="T3" fmla="*/ 187 h 187"/>
                <a:gd name="T4" fmla="*/ 641 w 725"/>
                <a:gd name="T5" fmla="*/ 145 h 187"/>
                <a:gd name="T6" fmla="*/ 725 w 725"/>
                <a:gd name="T7" fmla="*/ 94 h 187"/>
                <a:gd name="T8" fmla="*/ 642 w 725"/>
                <a:gd name="T9" fmla="*/ 42 h 187"/>
                <a:gd name="T10" fmla="*/ 362 w 725"/>
                <a:gd name="T11" fmla="*/ 0 h 187"/>
                <a:gd name="T12" fmla="*/ 83 w 725"/>
                <a:gd name="T13" fmla="*/ 42 h 187"/>
                <a:gd name="T14" fmla="*/ 83 w 725"/>
                <a:gd name="T15" fmla="*/ 42 h 187"/>
                <a:gd name="T16" fmla="*/ 0 w 725"/>
                <a:gd name="T17" fmla="*/ 94 h 187"/>
                <a:gd name="T18" fmla="*/ 83 w 725"/>
                <a:gd name="T19" fmla="*/ 14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5" h="187">
                  <a:moveTo>
                    <a:pt x="83" y="145"/>
                  </a:moveTo>
                  <a:cubicBezTo>
                    <a:pt x="155" y="172"/>
                    <a:pt x="254" y="187"/>
                    <a:pt x="362" y="187"/>
                  </a:cubicBezTo>
                  <a:cubicBezTo>
                    <a:pt x="470" y="187"/>
                    <a:pt x="569" y="172"/>
                    <a:pt x="641" y="145"/>
                  </a:cubicBezTo>
                  <a:cubicBezTo>
                    <a:pt x="709" y="120"/>
                    <a:pt x="723" y="98"/>
                    <a:pt x="725" y="94"/>
                  </a:cubicBezTo>
                  <a:cubicBezTo>
                    <a:pt x="722" y="89"/>
                    <a:pt x="707" y="66"/>
                    <a:pt x="642" y="42"/>
                  </a:cubicBezTo>
                  <a:cubicBezTo>
                    <a:pt x="570" y="15"/>
                    <a:pt x="471" y="0"/>
                    <a:pt x="362" y="0"/>
                  </a:cubicBezTo>
                  <a:cubicBezTo>
                    <a:pt x="254" y="0"/>
                    <a:pt x="155" y="15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18" y="66"/>
                    <a:pt x="3" y="88"/>
                    <a:pt x="0" y="94"/>
                  </a:cubicBezTo>
                  <a:cubicBezTo>
                    <a:pt x="2" y="99"/>
                    <a:pt x="17" y="121"/>
                    <a:pt x="83" y="145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2492507" y="2301563"/>
              <a:ext cx="397534" cy="103243"/>
            </a:xfrm>
            <a:custGeom>
              <a:avLst/>
              <a:gdLst>
                <a:gd name="T0" fmla="*/ 0 w 711"/>
                <a:gd name="T1" fmla="*/ 93 h 186"/>
                <a:gd name="T2" fmla="*/ 82 w 711"/>
                <a:gd name="T3" fmla="*/ 144 h 186"/>
                <a:gd name="T4" fmla="*/ 356 w 711"/>
                <a:gd name="T5" fmla="*/ 186 h 186"/>
                <a:gd name="T6" fmla="*/ 630 w 711"/>
                <a:gd name="T7" fmla="*/ 144 h 186"/>
                <a:gd name="T8" fmla="*/ 711 w 711"/>
                <a:gd name="T9" fmla="*/ 93 h 186"/>
                <a:gd name="T10" fmla="*/ 630 w 711"/>
                <a:gd name="T11" fmla="*/ 42 h 186"/>
                <a:gd name="T12" fmla="*/ 356 w 711"/>
                <a:gd name="T13" fmla="*/ 0 h 186"/>
                <a:gd name="T14" fmla="*/ 82 w 711"/>
                <a:gd name="T15" fmla="*/ 42 h 186"/>
                <a:gd name="T16" fmla="*/ 0 w 711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186">
                  <a:moveTo>
                    <a:pt x="0" y="93"/>
                  </a:moveTo>
                  <a:cubicBezTo>
                    <a:pt x="4" y="99"/>
                    <a:pt x="20" y="120"/>
                    <a:pt x="82" y="144"/>
                  </a:cubicBezTo>
                  <a:cubicBezTo>
                    <a:pt x="154" y="171"/>
                    <a:pt x="252" y="186"/>
                    <a:pt x="356" y="186"/>
                  </a:cubicBezTo>
                  <a:cubicBezTo>
                    <a:pt x="459" y="186"/>
                    <a:pt x="556" y="171"/>
                    <a:pt x="630" y="144"/>
                  </a:cubicBezTo>
                  <a:cubicBezTo>
                    <a:pt x="694" y="119"/>
                    <a:pt x="708" y="98"/>
                    <a:pt x="711" y="93"/>
                  </a:cubicBezTo>
                  <a:cubicBezTo>
                    <a:pt x="708" y="88"/>
                    <a:pt x="694" y="66"/>
                    <a:pt x="630" y="42"/>
                  </a:cubicBezTo>
                  <a:cubicBezTo>
                    <a:pt x="556" y="15"/>
                    <a:pt x="459" y="0"/>
                    <a:pt x="356" y="0"/>
                  </a:cubicBezTo>
                  <a:cubicBezTo>
                    <a:pt x="253" y="0"/>
                    <a:pt x="156" y="15"/>
                    <a:pt x="82" y="42"/>
                  </a:cubicBezTo>
                  <a:cubicBezTo>
                    <a:pt x="19" y="65"/>
                    <a:pt x="4" y="88"/>
                    <a:pt x="0" y="93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49"/>
            <p:cNvSpPr>
              <a:spLocks noEditPoints="1"/>
            </p:cNvSpPr>
            <p:nvPr/>
          </p:nvSpPr>
          <p:spPr bwMode="auto">
            <a:xfrm>
              <a:off x="2432684" y="2229196"/>
              <a:ext cx="512356" cy="787350"/>
            </a:xfrm>
            <a:custGeom>
              <a:avLst/>
              <a:gdLst>
                <a:gd name="T0" fmla="*/ 80 w 919"/>
                <a:gd name="T1" fmla="*/ 809 h 1415"/>
                <a:gd name="T2" fmla="*/ 96 w 919"/>
                <a:gd name="T3" fmla="*/ 733 h 1415"/>
                <a:gd name="T4" fmla="*/ 149 w 919"/>
                <a:gd name="T5" fmla="*/ 754 h 1415"/>
                <a:gd name="T6" fmla="*/ 460 w 919"/>
                <a:gd name="T7" fmla="*/ 804 h 1415"/>
                <a:gd name="T8" fmla="*/ 756 w 919"/>
                <a:gd name="T9" fmla="*/ 726 h 1415"/>
                <a:gd name="T10" fmla="*/ 919 w 919"/>
                <a:gd name="T11" fmla="*/ 198 h 1415"/>
                <a:gd name="T12" fmla="*/ 460 w 919"/>
                <a:gd name="T13" fmla="*/ 0 h 1415"/>
                <a:gd name="T14" fmla="*/ 0 w 919"/>
                <a:gd name="T15" fmla="*/ 198 h 1415"/>
                <a:gd name="T16" fmla="*/ 149 w 919"/>
                <a:gd name="T17" fmla="*/ 1367 h 1415"/>
                <a:gd name="T18" fmla="*/ 523 w 919"/>
                <a:gd name="T19" fmla="*/ 1414 h 1415"/>
                <a:gd name="T20" fmla="*/ 460 w 919"/>
                <a:gd name="T21" fmla="*/ 1336 h 1415"/>
                <a:gd name="T22" fmla="*/ 80 w 919"/>
                <a:gd name="T23" fmla="*/ 1219 h 1415"/>
                <a:gd name="T24" fmla="*/ 98 w 919"/>
                <a:gd name="T25" fmla="*/ 1143 h 1415"/>
                <a:gd name="T26" fmla="*/ 149 w 919"/>
                <a:gd name="T27" fmla="*/ 1165 h 1415"/>
                <a:gd name="T28" fmla="*/ 523 w 919"/>
                <a:gd name="T29" fmla="*/ 1213 h 1415"/>
                <a:gd name="T30" fmla="*/ 460 w 919"/>
                <a:gd name="T31" fmla="*/ 1131 h 1415"/>
                <a:gd name="T32" fmla="*/ 80 w 919"/>
                <a:gd name="T33" fmla="*/ 1015 h 1415"/>
                <a:gd name="T34" fmla="*/ 98 w 919"/>
                <a:gd name="T35" fmla="*/ 939 h 1415"/>
                <a:gd name="T36" fmla="*/ 149 w 919"/>
                <a:gd name="T37" fmla="*/ 962 h 1415"/>
                <a:gd name="T38" fmla="*/ 523 w 919"/>
                <a:gd name="T39" fmla="*/ 1009 h 1415"/>
                <a:gd name="T40" fmla="*/ 535 w 919"/>
                <a:gd name="T41" fmla="*/ 923 h 1415"/>
                <a:gd name="T42" fmla="*/ 178 w 919"/>
                <a:gd name="T43" fmla="*/ 882 h 1415"/>
                <a:gd name="T44" fmla="*/ 178 w 919"/>
                <a:gd name="T45" fmla="*/ 124 h 1415"/>
                <a:gd name="T46" fmla="*/ 743 w 919"/>
                <a:gd name="T47" fmla="*/ 124 h 1415"/>
                <a:gd name="T48" fmla="*/ 839 w 919"/>
                <a:gd name="T49" fmla="*/ 199 h 1415"/>
                <a:gd name="T50" fmla="*/ 743 w 919"/>
                <a:gd name="T51" fmla="*/ 271 h 1415"/>
                <a:gd name="T52" fmla="*/ 178 w 919"/>
                <a:gd name="T53" fmla="*/ 271 h 1415"/>
                <a:gd name="T54" fmla="*/ 178 w 919"/>
                <a:gd name="T55" fmla="*/ 124 h 1415"/>
                <a:gd name="T56" fmla="*/ 98 w 919"/>
                <a:gd name="T57" fmla="*/ 323 h 1415"/>
                <a:gd name="T58" fmla="*/ 149 w 919"/>
                <a:gd name="T59" fmla="*/ 345 h 1415"/>
                <a:gd name="T60" fmla="*/ 770 w 919"/>
                <a:gd name="T61" fmla="*/ 345 h 1415"/>
                <a:gd name="T62" fmla="*/ 823 w 919"/>
                <a:gd name="T63" fmla="*/ 323 h 1415"/>
                <a:gd name="T64" fmla="*/ 840 w 919"/>
                <a:gd name="T65" fmla="*/ 401 h 1415"/>
                <a:gd name="T66" fmla="*/ 460 w 919"/>
                <a:gd name="T67" fmla="*/ 516 h 1415"/>
                <a:gd name="T68" fmla="*/ 80 w 919"/>
                <a:gd name="T69" fmla="*/ 399 h 1415"/>
                <a:gd name="T70" fmla="*/ 80 w 919"/>
                <a:gd name="T71" fmla="*/ 518 h 1415"/>
                <a:gd name="T72" fmla="*/ 149 w 919"/>
                <a:gd name="T73" fmla="*/ 549 h 1415"/>
                <a:gd name="T74" fmla="*/ 460 w 919"/>
                <a:gd name="T75" fmla="*/ 599 h 1415"/>
                <a:gd name="T76" fmla="*/ 771 w 919"/>
                <a:gd name="T77" fmla="*/ 549 h 1415"/>
                <a:gd name="T78" fmla="*/ 840 w 919"/>
                <a:gd name="T79" fmla="*/ 519 h 1415"/>
                <a:gd name="T80" fmla="*/ 743 w 919"/>
                <a:gd name="T81" fmla="*/ 677 h 1415"/>
                <a:gd name="T82" fmla="*/ 178 w 919"/>
                <a:gd name="T83" fmla="*/ 677 h 1415"/>
                <a:gd name="T84" fmla="*/ 80 w 919"/>
                <a:gd name="T85" fmla="*/ 518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15">
                  <a:moveTo>
                    <a:pt x="178" y="882"/>
                  </a:moveTo>
                  <a:cubicBezTo>
                    <a:pt x="101" y="853"/>
                    <a:pt x="80" y="822"/>
                    <a:pt x="80" y="809"/>
                  </a:cubicBezTo>
                  <a:cubicBezTo>
                    <a:pt x="80" y="727"/>
                    <a:pt x="80" y="727"/>
                    <a:pt x="80" y="727"/>
                  </a:cubicBezTo>
                  <a:cubicBezTo>
                    <a:pt x="96" y="733"/>
                    <a:pt x="96" y="733"/>
                    <a:pt x="96" y="733"/>
                  </a:cubicBezTo>
                  <a:cubicBezTo>
                    <a:pt x="103" y="735"/>
                    <a:pt x="111" y="738"/>
                    <a:pt x="118" y="742"/>
                  </a:cubicBezTo>
                  <a:cubicBezTo>
                    <a:pt x="128" y="746"/>
                    <a:pt x="138" y="750"/>
                    <a:pt x="149" y="754"/>
                  </a:cubicBezTo>
                  <a:cubicBezTo>
                    <a:pt x="149" y="754"/>
                    <a:pt x="149" y="754"/>
                    <a:pt x="149" y="754"/>
                  </a:cubicBezTo>
                  <a:cubicBezTo>
                    <a:pt x="233" y="786"/>
                    <a:pt x="343" y="804"/>
                    <a:pt x="460" y="804"/>
                  </a:cubicBezTo>
                  <a:cubicBezTo>
                    <a:pt x="517" y="804"/>
                    <a:pt x="576" y="799"/>
                    <a:pt x="634" y="790"/>
                  </a:cubicBezTo>
                  <a:cubicBezTo>
                    <a:pt x="668" y="764"/>
                    <a:pt x="709" y="743"/>
                    <a:pt x="756" y="726"/>
                  </a:cubicBezTo>
                  <a:cubicBezTo>
                    <a:pt x="805" y="707"/>
                    <a:pt x="860" y="693"/>
                    <a:pt x="919" y="684"/>
                  </a:cubicBezTo>
                  <a:cubicBezTo>
                    <a:pt x="919" y="198"/>
                    <a:pt x="919" y="198"/>
                    <a:pt x="919" y="198"/>
                  </a:cubicBezTo>
                  <a:cubicBezTo>
                    <a:pt x="919" y="137"/>
                    <a:pt x="868" y="86"/>
                    <a:pt x="771" y="50"/>
                  </a:cubicBezTo>
                  <a:cubicBezTo>
                    <a:pt x="688" y="17"/>
                    <a:pt x="578" y="0"/>
                    <a:pt x="460" y="0"/>
                  </a:cubicBezTo>
                  <a:cubicBezTo>
                    <a:pt x="344" y="0"/>
                    <a:pt x="234" y="17"/>
                    <a:pt x="149" y="48"/>
                  </a:cubicBezTo>
                  <a:cubicBezTo>
                    <a:pt x="52" y="85"/>
                    <a:pt x="0" y="136"/>
                    <a:pt x="0" y="198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0" y="1260"/>
                    <a:pt x="26" y="1321"/>
                    <a:pt x="149" y="1367"/>
                  </a:cubicBezTo>
                  <a:cubicBezTo>
                    <a:pt x="231" y="1398"/>
                    <a:pt x="341" y="1415"/>
                    <a:pt x="460" y="1415"/>
                  </a:cubicBezTo>
                  <a:cubicBezTo>
                    <a:pt x="482" y="1415"/>
                    <a:pt x="503" y="1415"/>
                    <a:pt x="523" y="1414"/>
                  </a:cubicBezTo>
                  <a:cubicBezTo>
                    <a:pt x="523" y="1334"/>
                    <a:pt x="523" y="1334"/>
                    <a:pt x="523" y="1334"/>
                  </a:cubicBezTo>
                  <a:cubicBezTo>
                    <a:pt x="502" y="1335"/>
                    <a:pt x="482" y="1336"/>
                    <a:pt x="460" y="1336"/>
                  </a:cubicBezTo>
                  <a:cubicBezTo>
                    <a:pt x="353" y="1336"/>
                    <a:pt x="253" y="1320"/>
                    <a:pt x="178" y="1292"/>
                  </a:cubicBezTo>
                  <a:cubicBezTo>
                    <a:pt x="101" y="1264"/>
                    <a:pt x="80" y="1233"/>
                    <a:pt x="80" y="1219"/>
                  </a:cubicBezTo>
                  <a:cubicBezTo>
                    <a:pt x="80" y="1132"/>
                    <a:pt x="80" y="1132"/>
                    <a:pt x="80" y="1132"/>
                  </a:cubicBezTo>
                  <a:cubicBezTo>
                    <a:pt x="98" y="1143"/>
                    <a:pt x="98" y="1143"/>
                    <a:pt x="98" y="1143"/>
                  </a:cubicBezTo>
                  <a:cubicBezTo>
                    <a:pt x="111" y="1151"/>
                    <a:pt x="127" y="1157"/>
                    <a:pt x="145" y="1164"/>
                  </a:cubicBezTo>
                  <a:cubicBezTo>
                    <a:pt x="149" y="1165"/>
                    <a:pt x="149" y="1165"/>
                    <a:pt x="149" y="1165"/>
                  </a:cubicBezTo>
                  <a:cubicBezTo>
                    <a:pt x="231" y="1197"/>
                    <a:pt x="341" y="1214"/>
                    <a:pt x="460" y="1214"/>
                  </a:cubicBezTo>
                  <a:cubicBezTo>
                    <a:pt x="482" y="1214"/>
                    <a:pt x="503" y="1214"/>
                    <a:pt x="523" y="1213"/>
                  </a:cubicBezTo>
                  <a:cubicBezTo>
                    <a:pt x="523" y="1130"/>
                    <a:pt x="523" y="1130"/>
                    <a:pt x="523" y="1130"/>
                  </a:cubicBezTo>
                  <a:cubicBezTo>
                    <a:pt x="503" y="1131"/>
                    <a:pt x="482" y="1131"/>
                    <a:pt x="460" y="1131"/>
                  </a:cubicBezTo>
                  <a:cubicBezTo>
                    <a:pt x="350" y="1131"/>
                    <a:pt x="250" y="1116"/>
                    <a:pt x="177" y="1088"/>
                  </a:cubicBezTo>
                  <a:cubicBezTo>
                    <a:pt x="106" y="1061"/>
                    <a:pt x="80" y="1032"/>
                    <a:pt x="80" y="1015"/>
                  </a:cubicBezTo>
                  <a:cubicBezTo>
                    <a:pt x="80" y="928"/>
                    <a:pt x="80" y="928"/>
                    <a:pt x="80" y="928"/>
                  </a:cubicBezTo>
                  <a:cubicBezTo>
                    <a:pt x="98" y="939"/>
                    <a:pt x="98" y="939"/>
                    <a:pt x="98" y="939"/>
                  </a:cubicBezTo>
                  <a:cubicBezTo>
                    <a:pt x="111" y="947"/>
                    <a:pt x="127" y="953"/>
                    <a:pt x="145" y="961"/>
                  </a:cubicBezTo>
                  <a:cubicBezTo>
                    <a:pt x="149" y="962"/>
                    <a:pt x="149" y="962"/>
                    <a:pt x="149" y="962"/>
                  </a:cubicBezTo>
                  <a:cubicBezTo>
                    <a:pt x="231" y="993"/>
                    <a:pt x="341" y="1011"/>
                    <a:pt x="460" y="1011"/>
                  </a:cubicBezTo>
                  <a:cubicBezTo>
                    <a:pt x="482" y="1011"/>
                    <a:pt x="503" y="1011"/>
                    <a:pt x="523" y="1009"/>
                  </a:cubicBezTo>
                  <a:cubicBezTo>
                    <a:pt x="523" y="996"/>
                    <a:pt x="523" y="996"/>
                    <a:pt x="523" y="996"/>
                  </a:cubicBezTo>
                  <a:cubicBezTo>
                    <a:pt x="523" y="970"/>
                    <a:pt x="527" y="946"/>
                    <a:pt x="535" y="923"/>
                  </a:cubicBezTo>
                  <a:cubicBezTo>
                    <a:pt x="512" y="925"/>
                    <a:pt x="488" y="926"/>
                    <a:pt x="460" y="926"/>
                  </a:cubicBezTo>
                  <a:cubicBezTo>
                    <a:pt x="353" y="926"/>
                    <a:pt x="253" y="910"/>
                    <a:pt x="178" y="882"/>
                  </a:cubicBezTo>
                  <a:close/>
                  <a:moveTo>
                    <a:pt x="178" y="124"/>
                  </a:moveTo>
                  <a:cubicBezTo>
                    <a:pt x="178" y="124"/>
                    <a:pt x="178" y="124"/>
                    <a:pt x="178" y="124"/>
                  </a:cubicBezTo>
                  <a:cubicBezTo>
                    <a:pt x="254" y="96"/>
                    <a:pt x="355" y="80"/>
                    <a:pt x="460" y="80"/>
                  </a:cubicBezTo>
                  <a:cubicBezTo>
                    <a:pt x="566" y="80"/>
                    <a:pt x="666" y="96"/>
                    <a:pt x="743" y="124"/>
                  </a:cubicBezTo>
                  <a:cubicBezTo>
                    <a:pt x="811" y="150"/>
                    <a:pt x="837" y="178"/>
                    <a:pt x="839" y="195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7" y="217"/>
                    <a:pt x="811" y="245"/>
                    <a:pt x="743" y="271"/>
                  </a:cubicBezTo>
                  <a:cubicBezTo>
                    <a:pt x="666" y="299"/>
                    <a:pt x="566" y="314"/>
                    <a:pt x="460" y="314"/>
                  </a:cubicBezTo>
                  <a:cubicBezTo>
                    <a:pt x="353" y="314"/>
                    <a:pt x="253" y="299"/>
                    <a:pt x="178" y="271"/>
                  </a:cubicBezTo>
                  <a:cubicBezTo>
                    <a:pt x="101" y="241"/>
                    <a:pt x="80" y="211"/>
                    <a:pt x="80" y="198"/>
                  </a:cubicBezTo>
                  <a:cubicBezTo>
                    <a:pt x="80" y="185"/>
                    <a:pt x="101" y="152"/>
                    <a:pt x="178" y="124"/>
                  </a:cubicBezTo>
                  <a:close/>
                  <a:moveTo>
                    <a:pt x="80" y="314"/>
                  </a:moveTo>
                  <a:cubicBezTo>
                    <a:pt x="98" y="323"/>
                    <a:pt x="98" y="323"/>
                    <a:pt x="98" y="323"/>
                  </a:cubicBezTo>
                  <a:cubicBezTo>
                    <a:pt x="113" y="331"/>
                    <a:pt x="130" y="339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231" y="377"/>
                    <a:pt x="341" y="394"/>
                    <a:pt x="460" y="394"/>
                  </a:cubicBezTo>
                  <a:cubicBezTo>
                    <a:pt x="579" y="394"/>
                    <a:pt x="690" y="377"/>
                    <a:pt x="770" y="345"/>
                  </a:cubicBezTo>
                  <a:cubicBezTo>
                    <a:pt x="771" y="345"/>
                    <a:pt x="771" y="345"/>
                    <a:pt x="771" y="345"/>
                  </a:cubicBezTo>
                  <a:cubicBezTo>
                    <a:pt x="788" y="339"/>
                    <a:pt x="805" y="332"/>
                    <a:pt x="823" y="323"/>
                  </a:cubicBezTo>
                  <a:cubicBezTo>
                    <a:pt x="840" y="314"/>
                    <a:pt x="840" y="314"/>
                    <a:pt x="840" y="314"/>
                  </a:cubicBezTo>
                  <a:cubicBezTo>
                    <a:pt x="840" y="401"/>
                    <a:pt x="840" y="401"/>
                    <a:pt x="840" y="401"/>
                  </a:cubicBezTo>
                  <a:cubicBezTo>
                    <a:pt x="838" y="418"/>
                    <a:pt x="811" y="446"/>
                    <a:pt x="743" y="472"/>
                  </a:cubicBezTo>
                  <a:cubicBezTo>
                    <a:pt x="666" y="500"/>
                    <a:pt x="566" y="516"/>
                    <a:pt x="460" y="516"/>
                  </a:cubicBezTo>
                  <a:cubicBezTo>
                    <a:pt x="355" y="516"/>
                    <a:pt x="254" y="500"/>
                    <a:pt x="178" y="472"/>
                  </a:cubicBezTo>
                  <a:cubicBezTo>
                    <a:pt x="101" y="442"/>
                    <a:pt x="80" y="412"/>
                    <a:pt x="80" y="399"/>
                  </a:cubicBezTo>
                  <a:lnTo>
                    <a:pt x="80" y="314"/>
                  </a:lnTo>
                  <a:close/>
                  <a:moveTo>
                    <a:pt x="80" y="518"/>
                  </a:moveTo>
                  <a:cubicBezTo>
                    <a:pt x="98" y="528"/>
                    <a:pt x="98" y="528"/>
                    <a:pt x="98" y="528"/>
                  </a:cubicBezTo>
                  <a:cubicBezTo>
                    <a:pt x="113" y="536"/>
                    <a:pt x="130" y="543"/>
                    <a:pt x="149" y="549"/>
                  </a:cubicBezTo>
                  <a:cubicBezTo>
                    <a:pt x="149" y="550"/>
                    <a:pt x="149" y="550"/>
                    <a:pt x="149" y="550"/>
                  </a:cubicBezTo>
                  <a:cubicBezTo>
                    <a:pt x="233" y="582"/>
                    <a:pt x="343" y="599"/>
                    <a:pt x="460" y="599"/>
                  </a:cubicBezTo>
                  <a:cubicBezTo>
                    <a:pt x="578" y="599"/>
                    <a:pt x="688" y="582"/>
                    <a:pt x="770" y="550"/>
                  </a:cubicBezTo>
                  <a:cubicBezTo>
                    <a:pt x="771" y="549"/>
                    <a:pt x="771" y="549"/>
                    <a:pt x="771" y="549"/>
                  </a:cubicBezTo>
                  <a:cubicBezTo>
                    <a:pt x="788" y="544"/>
                    <a:pt x="805" y="536"/>
                    <a:pt x="823" y="528"/>
                  </a:cubicBezTo>
                  <a:cubicBezTo>
                    <a:pt x="840" y="519"/>
                    <a:pt x="840" y="519"/>
                    <a:pt x="840" y="519"/>
                  </a:cubicBezTo>
                  <a:cubicBezTo>
                    <a:pt x="840" y="605"/>
                    <a:pt x="840" y="605"/>
                    <a:pt x="840" y="605"/>
                  </a:cubicBezTo>
                  <a:cubicBezTo>
                    <a:pt x="838" y="622"/>
                    <a:pt x="811" y="650"/>
                    <a:pt x="743" y="677"/>
                  </a:cubicBezTo>
                  <a:cubicBezTo>
                    <a:pt x="666" y="705"/>
                    <a:pt x="566" y="720"/>
                    <a:pt x="460" y="720"/>
                  </a:cubicBezTo>
                  <a:cubicBezTo>
                    <a:pt x="355" y="720"/>
                    <a:pt x="254" y="705"/>
                    <a:pt x="178" y="677"/>
                  </a:cubicBezTo>
                  <a:cubicBezTo>
                    <a:pt x="101" y="647"/>
                    <a:pt x="80" y="617"/>
                    <a:pt x="80" y="604"/>
                  </a:cubicBezTo>
                  <a:lnTo>
                    <a:pt x="80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2774255" y="2654712"/>
              <a:ext cx="522005" cy="568320"/>
            </a:xfrm>
            <a:custGeom>
              <a:avLst/>
              <a:gdLst>
                <a:gd name="T0" fmla="*/ 467 w 936"/>
                <a:gd name="T1" fmla="*/ 0 h 1021"/>
                <a:gd name="T2" fmla="*/ 0 w 936"/>
                <a:gd name="T3" fmla="*/ 201 h 1021"/>
                <a:gd name="T4" fmla="*/ 151 w 936"/>
                <a:gd name="T5" fmla="*/ 972 h 1021"/>
                <a:gd name="T6" fmla="*/ 784 w 936"/>
                <a:gd name="T7" fmla="*/ 972 h 1021"/>
                <a:gd name="T8" fmla="*/ 936 w 936"/>
                <a:gd name="T9" fmla="*/ 201 h 1021"/>
                <a:gd name="T10" fmla="*/ 180 w 936"/>
                <a:gd name="T11" fmla="*/ 127 h 1021"/>
                <a:gd name="T12" fmla="*/ 755 w 936"/>
                <a:gd name="T13" fmla="*/ 127 h 1021"/>
                <a:gd name="T14" fmla="*/ 854 w 936"/>
                <a:gd name="T15" fmla="*/ 200 h 1021"/>
                <a:gd name="T16" fmla="*/ 755 w 936"/>
                <a:gd name="T17" fmla="*/ 275 h 1021"/>
                <a:gd name="T18" fmla="*/ 179 w 936"/>
                <a:gd name="T19" fmla="*/ 275 h 1021"/>
                <a:gd name="T20" fmla="*/ 180 w 936"/>
                <a:gd name="T21" fmla="*/ 127 h 1021"/>
                <a:gd name="T22" fmla="*/ 854 w 936"/>
                <a:gd name="T23" fmla="*/ 407 h 1021"/>
                <a:gd name="T24" fmla="*/ 469 w 936"/>
                <a:gd name="T25" fmla="*/ 523 h 1021"/>
                <a:gd name="T26" fmla="*/ 82 w 936"/>
                <a:gd name="T27" fmla="*/ 405 h 1021"/>
                <a:gd name="T28" fmla="*/ 99 w 936"/>
                <a:gd name="T29" fmla="*/ 328 h 1021"/>
                <a:gd name="T30" fmla="*/ 469 w 936"/>
                <a:gd name="T31" fmla="*/ 401 h 1021"/>
                <a:gd name="T32" fmla="*/ 838 w 936"/>
                <a:gd name="T33" fmla="*/ 328 h 1021"/>
                <a:gd name="T34" fmla="*/ 855 w 936"/>
                <a:gd name="T35" fmla="*/ 821 h 1021"/>
                <a:gd name="T36" fmla="*/ 469 w 936"/>
                <a:gd name="T37" fmla="*/ 937 h 1021"/>
                <a:gd name="T38" fmla="*/ 82 w 936"/>
                <a:gd name="T39" fmla="*/ 819 h 1021"/>
                <a:gd name="T40" fmla="*/ 100 w 936"/>
                <a:gd name="T41" fmla="*/ 743 h 1021"/>
                <a:gd name="T42" fmla="*/ 152 w 936"/>
                <a:gd name="T43" fmla="*/ 766 h 1021"/>
                <a:gd name="T44" fmla="*/ 784 w 936"/>
                <a:gd name="T45" fmla="*/ 766 h 1021"/>
                <a:gd name="T46" fmla="*/ 837 w 936"/>
                <a:gd name="T47" fmla="*/ 743 h 1021"/>
                <a:gd name="T48" fmla="*/ 855 w 936"/>
                <a:gd name="T49" fmla="*/ 821 h 1021"/>
                <a:gd name="T50" fmla="*/ 756 w 936"/>
                <a:gd name="T51" fmla="*/ 686 h 1021"/>
                <a:gd name="T52" fmla="*/ 181 w 936"/>
                <a:gd name="T53" fmla="*/ 686 h 1021"/>
                <a:gd name="T54" fmla="*/ 82 w 936"/>
                <a:gd name="T55" fmla="*/ 525 h 1021"/>
                <a:gd name="T56" fmla="*/ 148 w 936"/>
                <a:gd name="T57" fmla="*/ 557 h 1021"/>
                <a:gd name="T58" fmla="*/ 469 w 936"/>
                <a:gd name="T59" fmla="*/ 608 h 1021"/>
                <a:gd name="T60" fmla="*/ 789 w 936"/>
                <a:gd name="T61" fmla="*/ 557 h 1021"/>
                <a:gd name="T62" fmla="*/ 856 w 936"/>
                <a:gd name="T63" fmla="*/ 525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6" h="1021">
                  <a:moveTo>
                    <a:pt x="784" y="49"/>
                  </a:moveTo>
                  <a:cubicBezTo>
                    <a:pt x="698" y="18"/>
                    <a:pt x="585" y="0"/>
                    <a:pt x="467" y="0"/>
                  </a:cubicBezTo>
                  <a:cubicBezTo>
                    <a:pt x="349" y="0"/>
                    <a:pt x="237" y="18"/>
                    <a:pt x="151" y="49"/>
                  </a:cubicBezTo>
                  <a:cubicBezTo>
                    <a:pt x="52" y="86"/>
                    <a:pt x="0" y="139"/>
                    <a:pt x="0" y="201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64"/>
                    <a:pt x="26" y="926"/>
                    <a:pt x="151" y="972"/>
                  </a:cubicBezTo>
                  <a:cubicBezTo>
                    <a:pt x="234" y="1004"/>
                    <a:pt x="346" y="1021"/>
                    <a:pt x="467" y="1021"/>
                  </a:cubicBezTo>
                  <a:cubicBezTo>
                    <a:pt x="588" y="1021"/>
                    <a:pt x="701" y="1004"/>
                    <a:pt x="784" y="972"/>
                  </a:cubicBezTo>
                  <a:cubicBezTo>
                    <a:pt x="884" y="935"/>
                    <a:pt x="936" y="883"/>
                    <a:pt x="936" y="820"/>
                  </a:cubicBezTo>
                  <a:cubicBezTo>
                    <a:pt x="936" y="201"/>
                    <a:pt x="936" y="201"/>
                    <a:pt x="936" y="201"/>
                  </a:cubicBezTo>
                  <a:cubicBezTo>
                    <a:pt x="936" y="139"/>
                    <a:pt x="884" y="87"/>
                    <a:pt x="784" y="49"/>
                  </a:cubicBezTo>
                  <a:close/>
                  <a:moveTo>
                    <a:pt x="180" y="127"/>
                  </a:moveTo>
                  <a:cubicBezTo>
                    <a:pt x="255" y="99"/>
                    <a:pt x="357" y="83"/>
                    <a:pt x="467" y="83"/>
                  </a:cubicBezTo>
                  <a:cubicBezTo>
                    <a:pt x="579" y="83"/>
                    <a:pt x="681" y="99"/>
                    <a:pt x="755" y="127"/>
                  </a:cubicBezTo>
                  <a:cubicBezTo>
                    <a:pt x="824" y="152"/>
                    <a:pt x="852" y="181"/>
                    <a:pt x="854" y="198"/>
                  </a:cubicBezTo>
                  <a:cubicBezTo>
                    <a:pt x="854" y="200"/>
                    <a:pt x="854" y="200"/>
                    <a:pt x="854" y="200"/>
                  </a:cubicBezTo>
                  <a:cubicBezTo>
                    <a:pt x="854" y="204"/>
                    <a:pt x="854" y="204"/>
                    <a:pt x="854" y="204"/>
                  </a:cubicBezTo>
                  <a:cubicBezTo>
                    <a:pt x="852" y="221"/>
                    <a:pt x="825" y="250"/>
                    <a:pt x="755" y="275"/>
                  </a:cubicBezTo>
                  <a:cubicBezTo>
                    <a:pt x="680" y="303"/>
                    <a:pt x="578" y="319"/>
                    <a:pt x="467" y="319"/>
                  </a:cubicBezTo>
                  <a:cubicBezTo>
                    <a:pt x="357" y="319"/>
                    <a:pt x="255" y="303"/>
                    <a:pt x="179" y="275"/>
                  </a:cubicBezTo>
                  <a:cubicBezTo>
                    <a:pt x="107" y="248"/>
                    <a:pt x="81" y="218"/>
                    <a:pt x="81" y="201"/>
                  </a:cubicBezTo>
                  <a:cubicBezTo>
                    <a:pt x="81" y="188"/>
                    <a:pt x="101" y="156"/>
                    <a:pt x="180" y="127"/>
                  </a:cubicBezTo>
                  <a:close/>
                  <a:moveTo>
                    <a:pt x="856" y="319"/>
                  </a:moveTo>
                  <a:cubicBezTo>
                    <a:pt x="854" y="407"/>
                    <a:pt x="854" y="407"/>
                    <a:pt x="854" y="407"/>
                  </a:cubicBezTo>
                  <a:cubicBezTo>
                    <a:pt x="852" y="425"/>
                    <a:pt x="825" y="453"/>
                    <a:pt x="756" y="479"/>
                  </a:cubicBezTo>
                  <a:cubicBezTo>
                    <a:pt x="681" y="507"/>
                    <a:pt x="579" y="523"/>
                    <a:pt x="469" y="523"/>
                  </a:cubicBezTo>
                  <a:cubicBezTo>
                    <a:pt x="357" y="523"/>
                    <a:pt x="254" y="507"/>
                    <a:pt x="181" y="479"/>
                  </a:cubicBezTo>
                  <a:cubicBezTo>
                    <a:pt x="108" y="452"/>
                    <a:pt x="82" y="422"/>
                    <a:pt x="82" y="405"/>
                  </a:cubicBezTo>
                  <a:cubicBezTo>
                    <a:pt x="82" y="319"/>
                    <a:pt x="82" y="319"/>
                    <a:pt x="82" y="319"/>
                  </a:cubicBezTo>
                  <a:cubicBezTo>
                    <a:pt x="99" y="328"/>
                    <a:pt x="99" y="328"/>
                    <a:pt x="99" y="328"/>
                  </a:cubicBezTo>
                  <a:cubicBezTo>
                    <a:pt x="113" y="335"/>
                    <a:pt x="130" y="343"/>
                    <a:pt x="152" y="351"/>
                  </a:cubicBezTo>
                  <a:cubicBezTo>
                    <a:pt x="238" y="383"/>
                    <a:pt x="350" y="401"/>
                    <a:pt x="469" y="401"/>
                  </a:cubicBezTo>
                  <a:cubicBezTo>
                    <a:pt x="587" y="401"/>
                    <a:pt x="699" y="383"/>
                    <a:pt x="784" y="351"/>
                  </a:cubicBezTo>
                  <a:cubicBezTo>
                    <a:pt x="804" y="344"/>
                    <a:pt x="822" y="336"/>
                    <a:pt x="838" y="328"/>
                  </a:cubicBezTo>
                  <a:lnTo>
                    <a:pt x="856" y="319"/>
                  </a:lnTo>
                  <a:close/>
                  <a:moveTo>
                    <a:pt x="855" y="821"/>
                  </a:moveTo>
                  <a:cubicBezTo>
                    <a:pt x="854" y="827"/>
                    <a:pt x="845" y="860"/>
                    <a:pt x="756" y="893"/>
                  </a:cubicBezTo>
                  <a:cubicBezTo>
                    <a:pt x="681" y="922"/>
                    <a:pt x="579" y="937"/>
                    <a:pt x="469" y="937"/>
                  </a:cubicBezTo>
                  <a:cubicBezTo>
                    <a:pt x="357" y="937"/>
                    <a:pt x="254" y="922"/>
                    <a:pt x="181" y="893"/>
                  </a:cubicBezTo>
                  <a:cubicBezTo>
                    <a:pt x="108" y="866"/>
                    <a:pt x="82" y="837"/>
                    <a:pt x="82" y="819"/>
                  </a:cubicBezTo>
                  <a:cubicBezTo>
                    <a:pt x="82" y="732"/>
                    <a:pt x="82" y="732"/>
                    <a:pt x="82" y="732"/>
                  </a:cubicBezTo>
                  <a:cubicBezTo>
                    <a:pt x="100" y="743"/>
                    <a:pt x="100" y="743"/>
                    <a:pt x="100" y="743"/>
                  </a:cubicBezTo>
                  <a:cubicBezTo>
                    <a:pt x="113" y="751"/>
                    <a:pt x="129" y="757"/>
                    <a:pt x="148" y="764"/>
                  </a:cubicBezTo>
                  <a:cubicBezTo>
                    <a:pt x="152" y="766"/>
                    <a:pt x="152" y="766"/>
                    <a:pt x="152" y="766"/>
                  </a:cubicBezTo>
                  <a:cubicBezTo>
                    <a:pt x="235" y="798"/>
                    <a:pt x="348" y="815"/>
                    <a:pt x="469" y="815"/>
                  </a:cubicBezTo>
                  <a:cubicBezTo>
                    <a:pt x="590" y="815"/>
                    <a:pt x="702" y="798"/>
                    <a:pt x="784" y="766"/>
                  </a:cubicBezTo>
                  <a:cubicBezTo>
                    <a:pt x="789" y="764"/>
                    <a:pt x="789" y="764"/>
                    <a:pt x="789" y="764"/>
                  </a:cubicBezTo>
                  <a:cubicBezTo>
                    <a:pt x="807" y="757"/>
                    <a:pt x="823" y="751"/>
                    <a:pt x="837" y="743"/>
                  </a:cubicBezTo>
                  <a:cubicBezTo>
                    <a:pt x="855" y="733"/>
                    <a:pt x="855" y="733"/>
                    <a:pt x="855" y="733"/>
                  </a:cubicBezTo>
                  <a:lnTo>
                    <a:pt x="855" y="821"/>
                  </a:lnTo>
                  <a:close/>
                  <a:moveTo>
                    <a:pt x="854" y="615"/>
                  </a:moveTo>
                  <a:cubicBezTo>
                    <a:pt x="852" y="632"/>
                    <a:pt x="825" y="660"/>
                    <a:pt x="756" y="686"/>
                  </a:cubicBezTo>
                  <a:cubicBezTo>
                    <a:pt x="681" y="714"/>
                    <a:pt x="579" y="730"/>
                    <a:pt x="469" y="730"/>
                  </a:cubicBezTo>
                  <a:cubicBezTo>
                    <a:pt x="357" y="730"/>
                    <a:pt x="255" y="714"/>
                    <a:pt x="181" y="686"/>
                  </a:cubicBezTo>
                  <a:cubicBezTo>
                    <a:pt x="108" y="659"/>
                    <a:pt x="82" y="629"/>
                    <a:pt x="82" y="612"/>
                  </a:cubicBezTo>
                  <a:cubicBezTo>
                    <a:pt x="82" y="525"/>
                    <a:pt x="82" y="525"/>
                    <a:pt x="82" y="525"/>
                  </a:cubicBezTo>
                  <a:cubicBezTo>
                    <a:pt x="100" y="536"/>
                    <a:pt x="100" y="536"/>
                    <a:pt x="100" y="536"/>
                  </a:cubicBezTo>
                  <a:cubicBezTo>
                    <a:pt x="113" y="544"/>
                    <a:pt x="129" y="550"/>
                    <a:pt x="148" y="557"/>
                  </a:cubicBezTo>
                  <a:cubicBezTo>
                    <a:pt x="152" y="559"/>
                    <a:pt x="152" y="559"/>
                    <a:pt x="152" y="559"/>
                  </a:cubicBezTo>
                  <a:cubicBezTo>
                    <a:pt x="235" y="591"/>
                    <a:pt x="348" y="608"/>
                    <a:pt x="469" y="608"/>
                  </a:cubicBezTo>
                  <a:cubicBezTo>
                    <a:pt x="590" y="608"/>
                    <a:pt x="702" y="591"/>
                    <a:pt x="784" y="559"/>
                  </a:cubicBezTo>
                  <a:cubicBezTo>
                    <a:pt x="789" y="557"/>
                    <a:pt x="789" y="557"/>
                    <a:pt x="789" y="557"/>
                  </a:cubicBezTo>
                  <a:cubicBezTo>
                    <a:pt x="807" y="550"/>
                    <a:pt x="823" y="544"/>
                    <a:pt x="837" y="536"/>
                  </a:cubicBezTo>
                  <a:cubicBezTo>
                    <a:pt x="856" y="525"/>
                    <a:pt x="856" y="525"/>
                    <a:pt x="856" y="525"/>
                  </a:cubicBezTo>
                  <a:lnTo>
                    <a:pt x="854" y="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Multiply 12"/>
          <p:cNvSpPr/>
          <p:nvPr/>
        </p:nvSpPr>
        <p:spPr>
          <a:xfrm>
            <a:off x="6011175" y="2408229"/>
            <a:ext cx="606056" cy="89959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33">
            <a:extLst>
              <a:ext uri="{FF2B5EF4-FFF2-40B4-BE49-F238E27FC236}">
                <a16:creationId xmlns:a16="http://schemas.microsoft.com/office/drawing/2014/main" id="{58862592-400E-27E3-9CA0-E0F7C2AA406F}"/>
              </a:ext>
            </a:extLst>
          </p:cNvPr>
          <p:cNvSpPr txBox="1"/>
          <p:nvPr/>
        </p:nvSpPr>
        <p:spPr>
          <a:xfrm>
            <a:off x="7150486" y="2419490"/>
            <a:ext cx="826116" cy="923330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40%</a:t>
            </a:r>
          </a:p>
        </p:txBody>
      </p:sp>
      <p:sp>
        <p:nvSpPr>
          <p:cNvPr id="21" name="ZoneTexte 33">
            <a:extLst>
              <a:ext uri="{FF2B5EF4-FFF2-40B4-BE49-F238E27FC236}">
                <a16:creationId xmlns:a16="http://schemas.microsoft.com/office/drawing/2014/main" id="{2F307403-0ACE-6424-7BBE-7AB1AB4F9941}"/>
              </a:ext>
            </a:extLst>
          </p:cNvPr>
          <p:cNvSpPr txBox="1"/>
          <p:nvPr/>
        </p:nvSpPr>
        <p:spPr>
          <a:xfrm>
            <a:off x="8306461" y="2419490"/>
            <a:ext cx="976447" cy="923330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50%</a:t>
            </a:r>
          </a:p>
        </p:txBody>
      </p:sp>
      <p:sp>
        <p:nvSpPr>
          <p:cNvPr id="22" name="ZoneTexte 33">
            <a:extLst>
              <a:ext uri="{FF2B5EF4-FFF2-40B4-BE49-F238E27FC236}">
                <a16:creationId xmlns:a16="http://schemas.microsoft.com/office/drawing/2014/main" id="{F77F4DBB-FE75-86BC-A677-AF0BC4D5F827}"/>
              </a:ext>
            </a:extLst>
          </p:cNvPr>
          <p:cNvSpPr txBox="1"/>
          <p:nvPr/>
        </p:nvSpPr>
        <p:spPr>
          <a:xfrm>
            <a:off x="9584084" y="2419490"/>
            <a:ext cx="826116" cy="923330"/>
          </a:xfrm>
          <a:prstGeom prst="rect">
            <a:avLst/>
          </a:prstGeom>
          <a:noFill/>
          <a:ln w="2222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60%</a:t>
            </a:r>
          </a:p>
        </p:txBody>
      </p:sp>
      <p:sp>
        <p:nvSpPr>
          <p:cNvPr id="23" name="ZoneTexte 33">
            <a:extLst>
              <a:ext uri="{FF2B5EF4-FFF2-40B4-BE49-F238E27FC236}">
                <a16:creationId xmlns:a16="http://schemas.microsoft.com/office/drawing/2014/main" id="{4577FF07-39C8-8A56-0BBD-895900B1A163}"/>
              </a:ext>
            </a:extLst>
          </p:cNvPr>
          <p:cNvSpPr txBox="1"/>
          <p:nvPr/>
        </p:nvSpPr>
        <p:spPr>
          <a:xfrm>
            <a:off x="9914891" y="3461371"/>
            <a:ext cx="1478846" cy="27699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of the company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D6673AAE-F9E7-BD07-E1CB-A560202E145F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Budget Estimation</a:t>
            </a:r>
            <a:endParaRPr lang="fr-FR" sz="4400" noProof="1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33A6A920-2501-4C14-F8F3-20D45C123168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993CA3-1914-5320-36A4-8A99370E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36" y="1953929"/>
            <a:ext cx="4916090" cy="18072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DB35B3-7C26-EEC3-82F6-81BBF26BA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51892"/>
              </p:ext>
            </p:extLst>
          </p:nvPr>
        </p:nvGraphicFramePr>
        <p:xfrm>
          <a:off x="2410103" y="4248452"/>
          <a:ext cx="78082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050">
                  <a:extLst>
                    <a:ext uri="{9D8B030D-6E8A-4147-A177-3AD203B41FA5}">
                      <a16:colId xmlns:a16="http://schemas.microsoft.com/office/drawing/2014/main" val="3865544306"/>
                    </a:ext>
                  </a:extLst>
                </a:gridCol>
                <a:gridCol w="1952050">
                  <a:extLst>
                    <a:ext uri="{9D8B030D-6E8A-4147-A177-3AD203B41FA5}">
                      <a16:colId xmlns:a16="http://schemas.microsoft.com/office/drawing/2014/main" val="1664885435"/>
                    </a:ext>
                  </a:extLst>
                </a:gridCol>
                <a:gridCol w="1952050">
                  <a:extLst>
                    <a:ext uri="{9D8B030D-6E8A-4147-A177-3AD203B41FA5}">
                      <a16:colId xmlns:a16="http://schemas.microsoft.com/office/drawing/2014/main" val="4287103897"/>
                    </a:ext>
                  </a:extLst>
                </a:gridCol>
                <a:gridCol w="1952050">
                  <a:extLst>
                    <a:ext uri="{9D8B030D-6E8A-4147-A177-3AD203B41FA5}">
                      <a16:colId xmlns:a16="http://schemas.microsoft.com/office/drawing/2014/main" val="1456389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Large companies</a:t>
                      </a:r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Medium companies</a:t>
                      </a:r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Small companies</a:t>
                      </a:r>
                      <a:endParaRPr lang="fr-CH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84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Maximum state aid</a:t>
                      </a:r>
                      <a:endParaRPr lang="fr-CH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€ 328.000</a:t>
                      </a:r>
                      <a:endParaRPr lang="fr-CH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€ 410.000</a:t>
                      </a:r>
                      <a:endParaRPr lang="fr-CH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€ 492.000</a:t>
                      </a:r>
                      <a:endParaRPr lang="fr-CH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653363"/>
                  </a:ext>
                </a:extLst>
              </a:tr>
            </a:tbl>
          </a:graphicData>
        </a:graphic>
      </p:graphicFrame>
      <p:sp>
        <p:nvSpPr>
          <p:cNvPr id="6" name="Equals 5">
            <a:extLst>
              <a:ext uri="{FF2B5EF4-FFF2-40B4-BE49-F238E27FC236}">
                <a16:creationId xmlns:a16="http://schemas.microsoft.com/office/drawing/2014/main" id="{41C6242E-E9B2-C3C9-1CCE-A3B075493376}"/>
              </a:ext>
            </a:extLst>
          </p:cNvPr>
          <p:cNvSpPr/>
          <p:nvPr/>
        </p:nvSpPr>
        <p:spPr>
          <a:xfrm>
            <a:off x="1376931" y="4353996"/>
            <a:ext cx="596766" cy="530591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5" name="ZoneTexte 33">
            <a:extLst>
              <a:ext uri="{FF2B5EF4-FFF2-40B4-BE49-F238E27FC236}">
                <a16:creationId xmlns:a16="http://schemas.microsoft.com/office/drawing/2014/main" id="{DA43E640-409A-7033-1885-94CC0F7A9DB3}"/>
              </a:ext>
            </a:extLst>
          </p:cNvPr>
          <p:cNvSpPr txBox="1"/>
          <p:nvPr/>
        </p:nvSpPr>
        <p:spPr>
          <a:xfrm>
            <a:off x="4895858" y="5476456"/>
            <a:ext cx="3080744" cy="886736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tIns="180000" bIns="180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700K EUR grant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b="1" dirty="0">
                <a:solidFill>
                  <a:schemeClr val="accent1"/>
                </a:solidFill>
                <a:latin typeface="Calibri" panose="020F0502020204030204"/>
              </a:rPr>
              <a:t>p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project for companies</a:t>
            </a: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818E9F7F-6C40-DB00-9456-7854F5D2FCBE}"/>
              </a:ext>
            </a:extLst>
          </p:cNvPr>
          <p:cNvGrpSpPr>
            <a:grpSpLocks noChangeAspect="1"/>
          </p:cNvGrpSpPr>
          <p:nvPr/>
        </p:nvGrpSpPr>
        <p:grpSpPr>
          <a:xfrm>
            <a:off x="3881941" y="5622650"/>
            <a:ext cx="801766" cy="594348"/>
            <a:chOff x="734134" y="2019498"/>
            <a:chExt cx="1685379" cy="1249371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1545142-62E4-76C1-2547-C4F7CE052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999" y="2136096"/>
              <a:ext cx="440248" cy="409155"/>
            </a:xfrm>
            <a:custGeom>
              <a:avLst/>
              <a:gdLst>
                <a:gd name="T0" fmla="*/ 623 w 623"/>
                <a:gd name="T1" fmla="*/ 386 h 579"/>
                <a:gd name="T2" fmla="*/ 416 w 623"/>
                <a:gd name="T3" fmla="*/ 579 h 579"/>
                <a:gd name="T4" fmla="*/ 374 w 623"/>
                <a:gd name="T5" fmla="*/ 540 h 579"/>
                <a:gd name="T6" fmla="*/ 46 w 623"/>
                <a:gd name="T7" fmla="*/ 235 h 579"/>
                <a:gd name="T8" fmla="*/ 0 w 623"/>
                <a:gd name="T9" fmla="*/ 193 h 579"/>
                <a:gd name="T10" fmla="*/ 208 w 623"/>
                <a:gd name="T11" fmla="*/ 0 h 579"/>
                <a:gd name="T12" fmla="*/ 623 w 623"/>
                <a:gd name="T13" fmla="*/ 38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579">
                  <a:moveTo>
                    <a:pt x="623" y="386"/>
                  </a:moveTo>
                  <a:lnTo>
                    <a:pt x="416" y="579"/>
                  </a:lnTo>
                  <a:lnTo>
                    <a:pt x="374" y="540"/>
                  </a:lnTo>
                  <a:lnTo>
                    <a:pt x="46" y="235"/>
                  </a:lnTo>
                  <a:lnTo>
                    <a:pt x="0" y="193"/>
                  </a:lnTo>
                  <a:lnTo>
                    <a:pt x="208" y="0"/>
                  </a:lnTo>
                  <a:lnTo>
                    <a:pt x="623" y="38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74A0C47-9F0E-C96E-1DEE-93D94A7E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66" y="2136096"/>
              <a:ext cx="439541" cy="451554"/>
            </a:xfrm>
            <a:custGeom>
              <a:avLst/>
              <a:gdLst>
                <a:gd name="T0" fmla="*/ 591 w 622"/>
                <a:gd name="T1" fmla="*/ 231 h 639"/>
                <a:gd name="T2" fmla="*/ 227 w 622"/>
                <a:gd name="T3" fmla="*/ 604 h 639"/>
                <a:gd name="T4" fmla="*/ 193 w 622"/>
                <a:gd name="T5" fmla="*/ 639 h 639"/>
                <a:gd name="T6" fmla="*/ 0 w 622"/>
                <a:gd name="T7" fmla="*/ 441 h 639"/>
                <a:gd name="T8" fmla="*/ 429 w 622"/>
                <a:gd name="T9" fmla="*/ 0 h 639"/>
                <a:gd name="T10" fmla="*/ 622 w 622"/>
                <a:gd name="T11" fmla="*/ 198 h 639"/>
                <a:gd name="T12" fmla="*/ 591 w 622"/>
                <a:gd name="T13" fmla="*/ 23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639">
                  <a:moveTo>
                    <a:pt x="591" y="231"/>
                  </a:moveTo>
                  <a:lnTo>
                    <a:pt x="227" y="604"/>
                  </a:lnTo>
                  <a:lnTo>
                    <a:pt x="193" y="639"/>
                  </a:lnTo>
                  <a:lnTo>
                    <a:pt x="0" y="441"/>
                  </a:lnTo>
                  <a:lnTo>
                    <a:pt x="429" y="0"/>
                  </a:lnTo>
                  <a:lnTo>
                    <a:pt x="622" y="198"/>
                  </a:lnTo>
                  <a:lnTo>
                    <a:pt x="591" y="23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6B5AC7A-09BA-4824-4CA9-85084EF22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34" y="2019498"/>
              <a:ext cx="1685379" cy="1249371"/>
            </a:xfrm>
            <a:custGeom>
              <a:avLst/>
              <a:gdLst>
                <a:gd name="T0" fmla="*/ 1399 w 2051"/>
                <a:gd name="T1" fmla="*/ 224 h 1521"/>
                <a:gd name="T2" fmla="*/ 1374 w 2051"/>
                <a:gd name="T3" fmla="*/ 335 h 1521"/>
                <a:gd name="T4" fmla="*/ 955 w 2051"/>
                <a:gd name="T5" fmla="*/ 358 h 1521"/>
                <a:gd name="T6" fmla="*/ 700 w 2051"/>
                <a:gd name="T7" fmla="*/ 257 h 1521"/>
                <a:gd name="T8" fmla="*/ 455 w 2051"/>
                <a:gd name="T9" fmla="*/ 12 h 1521"/>
                <a:gd name="T10" fmla="*/ 234 w 2051"/>
                <a:gd name="T11" fmla="*/ 709 h 1521"/>
                <a:gd name="T12" fmla="*/ 355 w 2051"/>
                <a:gd name="T13" fmla="*/ 798 h 1521"/>
                <a:gd name="T14" fmla="*/ 510 w 2051"/>
                <a:gd name="T15" fmla="*/ 1243 h 1521"/>
                <a:gd name="T16" fmla="*/ 717 w 2051"/>
                <a:gd name="T17" fmla="*/ 1401 h 1521"/>
                <a:gd name="T18" fmla="*/ 920 w 2051"/>
                <a:gd name="T19" fmla="*/ 1487 h 1521"/>
                <a:gd name="T20" fmla="*/ 1064 w 2051"/>
                <a:gd name="T21" fmla="*/ 1417 h 1521"/>
                <a:gd name="T22" fmla="*/ 1249 w 2051"/>
                <a:gd name="T23" fmla="*/ 1380 h 1521"/>
                <a:gd name="T24" fmla="*/ 1420 w 2051"/>
                <a:gd name="T25" fmla="*/ 1266 h 1521"/>
                <a:gd name="T26" fmla="*/ 1514 w 2051"/>
                <a:gd name="T27" fmla="*/ 1068 h 1521"/>
                <a:gd name="T28" fmla="*/ 1797 w 2051"/>
                <a:gd name="T29" fmla="*/ 667 h 1521"/>
                <a:gd name="T30" fmla="*/ 2051 w 2051"/>
                <a:gd name="T31" fmla="*/ 445 h 1521"/>
                <a:gd name="T32" fmla="*/ 630 w 2051"/>
                <a:gd name="T33" fmla="*/ 234 h 1521"/>
                <a:gd name="T34" fmla="*/ 541 w 2051"/>
                <a:gd name="T35" fmla="*/ 1160 h 1521"/>
                <a:gd name="T36" fmla="*/ 630 w 2051"/>
                <a:gd name="T37" fmla="*/ 1197 h 1521"/>
                <a:gd name="T38" fmla="*/ 680 w 2051"/>
                <a:gd name="T39" fmla="*/ 1246 h 1521"/>
                <a:gd name="T40" fmla="*/ 717 w 2051"/>
                <a:gd name="T41" fmla="*/ 1335 h 1521"/>
                <a:gd name="T42" fmla="*/ 800 w 2051"/>
                <a:gd name="T43" fmla="*/ 1366 h 1521"/>
                <a:gd name="T44" fmla="*/ 1430 w 2051"/>
                <a:gd name="T45" fmla="*/ 1189 h 1521"/>
                <a:gd name="T46" fmla="*/ 1003 w 2051"/>
                <a:gd name="T47" fmla="*/ 872 h 1521"/>
                <a:gd name="T48" fmla="*/ 1345 w 2051"/>
                <a:gd name="T49" fmla="*/ 1323 h 1521"/>
                <a:gd name="T50" fmla="*/ 1223 w 2051"/>
                <a:gd name="T51" fmla="*/ 1264 h 1521"/>
                <a:gd name="T52" fmla="*/ 1177 w 2051"/>
                <a:gd name="T53" fmla="*/ 1311 h 1521"/>
                <a:gd name="T54" fmla="*/ 826 w 2051"/>
                <a:gd name="T55" fmla="*/ 1085 h 1521"/>
                <a:gd name="T56" fmla="*/ 993 w 2051"/>
                <a:gd name="T57" fmla="*/ 1346 h 1521"/>
                <a:gd name="T58" fmla="*/ 953 w 2051"/>
                <a:gd name="T59" fmla="*/ 1421 h 1521"/>
                <a:gd name="T60" fmla="*/ 800 w 2051"/>
                <a:gd name="T61" fmla="*/ 1200 h 1521"/>
                <a:gd name="T62" fmla="*/ 567 w 2051"/>
                <a:gd name="T63" fmla="*/ 1045 h 1521"/>
                <a:gd name="T64" fmla="*/ 316 w 2051"/>
                <a:gd name="T65" fmla="*/ 641 h 1521"/>
                <a:gd name="T66" fmla="*/ 902 w 2051"/>
                <a:gd name="T67" fmla="*/ 433 h 1521"/>
                <a:gd name="T68" fmla="*/ 728 w 2051"/>
                <a:gd name="T69" fmla="*/ 814 h 1521"/>
                <a:gd name="T70" fmla="*/ 1043 w 2051"/>
                <a:gd name="T71" fmla="*/ 740 h 1521"/>
                <a:gd name="T72" fmla="*/ 1045 w 2051"/>
                <a:gd name="T73" fmla="*/ 742 h 1521"/>
                <a:gd name="T74" fmla="*/ 1443 w 2051"/>
                <a:gd name="T75" fmla="*/ 1158 h 1521"/>
                <a:gd name="T76" fmla="*/ 1468 w 2051"/>
                <a:gd name="T77" fmla="*/ 1022 h 1521"/>
                <a:gd name="T78" fmla="*/ 1313 w 2051"/>
                <a:gd name="T79" fmla="*/ 828 h 1521"/>
                <a:gd name="T80" fmla="*/ 1091 w 2051"/>
                <a:gd name="T81" fmla="*/ 695 h 1521"/>
                <a:gd name="T82" fmla="*/ 1089 w 2051"/>
                <a:gd name="T83" fmla="*/ 693 h 1521"/>
                <a:gd name="T84" fmla="*/ 1046 w 2051"/>
                <a:gd name="T85" fmla="*/ 588 h 1521"/>
                <a:gd name="T86" fmla="*/ 867 w 2051"/>
                <a:gd name="T87" fmla="*/ 767 h 1521"/>
                <a:gd name="T88" fmla="*/ 990 w 2051"/>
                <a:gd name="T89" fmla="*/ 459 h 1521"/>
                <a:gd name="T90" fmla="*/ 1420 w 2051"/>
                <a:gd name="T91" fmla="*/ 382 h 1521"/>
                <a:gd name="T92" fmla="*/ 1820 w 2051"/>
                <a:gd name="T93" fmla="*/ 598 h 1521"/>
                <a:gd name="T94" fmla="*/ 1820 w 2051"/>
                <a:gd name="T95" fmla="*/ 59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1" h="1521">
                  <a:moveTo>
                    <a:pt x="2041" y="422"/>
                  </a:moveTo>
                  <a:cubicBezTo>
                    <a:pt x="1644" y="25"/>
                    <a:pt x="1644" y="25"/>
                    <a:pt x="1644" y="25"/>
                  </a:cubicBezTo>
                  <a:cubicBezTo>
                    <a:pt x="1631" y="12"/>
                    <a:pt x="1611" y="12"/>
                    <a:pt x="1598" y="25"/>
                  </a:cubicBezTo>
                  <a:cubicBezTo>
                    <a:pt x="1399" y="224"/>
                    <a:pt x="1399" y="224"/>
                    <a:pt x="1399" y="224"/>
                  </a:cubicBezTo>
                  <a:cubicBezTo>
                    <a:pt x="1393" y="230"/>
                    <a:pt x="1390" y="238"/>
                    <a:pt x="1390" y="247"/>
                  </a:cubicBezTo>
                  <a:cubicBezTo>
                    <a:pt x="1390" y="255"/>
                    <a:pt x="1393" y="264"/>
                    <a:pt x="1399" y="270"/>
                  </a:cubicBezTo>
                  <a:cubicBezTo>
                    <a:pt x="1419" y="290"/>
                    <a:pt x="1419" y="290"/>
                    <a:pt x="1419" y="290"/>
                  </a:cubicBezTo>
                  <a:cubicBezTo>
                    <a:pt x="1374" y="335"/>
                    <a:pt x="1374" y="335"/>
                    <a:pt x="1374" y="335"/>
                  </a:cubicBezTo>
                  <a:cubicBezTo>
                    <a:pt x="1344" y="365"/>
                    <a:pt x="1298" y="373"/>
                    <a:pt x="1260" y="355"/>
                  </a:cubicBezTo>
                  <a:cubicBezTo>
                    <a:pt x="1223" y="339"/>
                    <a:pt x="1183" y="330"/>
                    <a:pt x="1143" y="330"/>
                  </a:cubicBezTo>
                  <a:cubicBezTo>
                    <a:pt x="1095" y="330"/>
                    <a:pt x="1049" y="342"/>
                    <a:pt x="1008" y="365"/>
                  </a:cubicBezTo>
                  <a:cubicBezTo>
                    <a:pt x="990" y="360"/>
                    <a:pt x="973" y="358"/>
                    <a:pt x="955" y="358"/>
                  </a:cubicBezTo>
                  <a:cubicBezTo>
                    <a:pt x="929" y="358"/>
                    <a:pt x="904" y="363"/>
                    <a:pt x="880" y="372"/>
                  </a:cubicBezTo>
                  <a:cubicBezTo>
                    <a:pt x="841" y="386"/>
                    <a:pt x="800" y="377"/>
                    <a:pt x="772" y="349"/>
                  </a:cubicBezTo>
                  <a:cubicBezTo>
                    <a:pt x="690" y="267"/>
                    <a:pt x="690" y="267"/>
                    <a:pt x="690" y="267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6" y="251"/>
                    <a:pt x="709" y="243"/>
                    <a:pt x="709" y="234"/>
                  </a:cubicBezTo>
                  <a:cubicBezTo>
                    <a:pt x="709" y="226"/>
                    <a:pt x="706" y="217"/>
                    <a:pt x="700" y="211"/>
                  </a:cubicBezTo>
                  <a:cubicBezTo>
                    <a:pt x="501" y="12"/>
                    <a:pt x="501" y="12"/>
                    <a:pt x="501" y="12"/>
                  </a:cubicBezTo>
                  <a:cubicBezTo>
                    <a:pt x="488" y="0"/>
                    <a:pt x="467" y="0"/>
                    <a:pt x="455" y="12"/>
                  </a:cubicBezTo>
                  <a:cubicBezTo>
                    <a:pt x="13" y="455"/>
                    <a:pt x="13" y="455"/>
                    <a:pt x="13" y="455"/>
                  </a:cubicBezTo>
                  <a:cubicBezTo>
                    <a:pt x="0" y="467"/>
                    <a:pt x="0" y="488"/>
                    <a:pt x="13" y="501"/>
                  </a:cubicBezTo>
                  <a:cubicBezTo>
                    <a:pt x="211" y="699"/>
                    <a:pt x="211" y="699"/>
                    <a:pt x="211" y="699"/>
                  </a:cubicBezTo>
                  <a:cubicBezTo>
                    <a:pt x="217" y="706"/>
                    <a:pt x="226" y="709"/>
                    <a:pt x="234" y="709"/>
                  </a:cubicBezTo>
                  <a:cubicBezTo>
                    <a:pt x="243" y="709"/>
                    <a:pt x="251" y="706"/>
                    <a:pt x="257" y="699"/>
                  </a:cubicBezTo>
                  <a:cubicBezTo>
                    <a:pt x="269" y="688"/>
                    <a:pt x="269" y="688"/>
                    <a:pt x="269" y="688"/>
                  </a:cubicBezTo>
                  <a:cubicBezTo>
                    <a:pt x="327" y="745"/>
                    <a:pt x="327" y="745"/>
                    <a:pt x="327" y="745"/>
                  </a:cubicBezTo>
                  <a:cubicBezTo>
                    <a:pt x="341" y="760"/>
                    <a:pt x="351" y="778"/>
                    <a:pt x="355" y="798"/>
                  </a:cubicBezTo>
                  <a:cubicBezTo>
                    <a:pt x="374" y="901"/>
                    <a:pt x="423" y="994"/>
                    <a:pt x="497" y="1068"/>
                  </a:cubicBezTo>
                  <a:cubicBezTo>
                    <a:pt x="508" y="1079"/>
                    <a:pt x="508" y="1079"/>
                    <a:pt x="508" y="1079"/>
                  </a:cubicBezTo>
                  <a:cubicBezTo>
                    <a:pt x="487" y="1101"/>
                    <a:pt x="476" y="1129"/>
                    <a:pt x="476" y="1160"/>
                  </a:cubicBezTo>
                  <a:cubicBezTo>
                    <a:pt x="476" y="1191"/>
                    <a:pt x="488" y="1221"/>
                    <a:pt x="510" y="1243"/>
                  </a:cubicBezTo>
                  <a:cubicBezTo>
                    <a:pt x="533" y="1266"/>
                    <a:pt x="563" y="1277"/>
                    <a:pt x="593" y="1277"/>
                  </a:cubicBezTo>
                  <a:cubicBezTo>
                    <a:pt x="595" y="1277"/>
                    <a:pt x="597" y="1277"/>
                    <a:pt x="599" y="1277"/>
                  </a:cubicBezTo>
                  <a:cubicBezTo>
                    <a:pt x="598" y="1309"/>
                    <a:pt x="609" y="1342"/>
                    <a:pt x="634" y="1366"/>
                  </a:cubicBezTo>
                  <a:cubicBezTo>
                    <a:pt x="656" y="1389"/>
                    <a:pt x="685" y="1401"/>
                    <a:pt x="717" y="1401"/>
                  </a:cubicBezTo>
                  <a:cubicBezTo>
                    <a:pt x="718" y="1401"/>
                    <a:pt x="719" y="1401"/>
                    <a:pt x="719" y="1401"/>
                  </a:cubicBezTo>
                  <a:cubicBezTo>
                    <a:pt x="719" y="1432"/>
                    <a:pt x="730" y="1463"/>
                    <a:pt x="754" y="1487"/>
                  </a:cubicBezTo>
                  <a:cubicBezTo>
                    <a:pt x="776" y="1509"/>
                    <a:pt x="806" y="1521"/>
                    <a:pt x="837" y="1521"/>
                  </a:cubicBezTo>
                  <a:cubicBezTo>
                    <a:pt x="868" y="1521"/>
                    <a:pt x="898" y="1509"/>
                    <a:pt x="920" y="1487"/>
                  </a:cubicBezTo>
                  <a:cubicBezTo>
                    <a:pt x="922" y="1485"/>
                    <a:pt x="924" y="1483"/>
                    <a:pt x="926" y="1481"/>
                  </a:cubicBezTo>
                  <a:cubicBezTo>
                    <a:pt x="937" y="1485"/>
                    <a:pt x="949" y="1487"/>
                    <a:pt x="962" y="1487"/>
                  </a:cubicBezTo>
                  <a:cubicBezTo>
                    <a:pt x="991" y="1487"/>
                    <a:pt x="1019" y="1476"/>
                    <a:pt x="1040" y="1455"/>
                  </a:cubicBezTo>
                  <a:cubicBezTo>
                    <a:pt x="1051" y="1444"/>
                    <a:pt x="1059" y="1431"/>
                    <a:pt x="1064" y="1417"/>
                  </a:cubicBezTo>
                  <a:cubicBezTo>
                    <a:pt x="1068" y="1420"/>
                    <a:pt x="1068" y="1420"/>
                    <a:pt x="1068" y="1420"/>
                  </a:cubicBezTo>
                  <a:cubicBezTo>
                    <a:pt x="1089" y="1441"/>
                    <a:pt x="1117" y="1452"/>
                    <a:pt x="1146" y="1452"/>
                  </a:cubicBezTo>
                  <a:cubicBezTo>
                    <a:pt x="1174" y="1452"/>
                    <a:pt x="1202" y="1441"/>
                    <a:pt x="1223" y="1420"/>
                  </a:cubicBezTo>
                  <a:cubicBezTo>
                    <a:pt x="1235" y="1409"/>
                    <a:pt x="1243" y="1395"/>
                    <a:pt x="1249" y="1380"/>
                  </a:cubicBezTo>
                  <a:cubicBezTo>
                    <a:pt x="1268" y="1394"/>
                    <a:pt x="1291" y="1401"/>
                    <a:pt x="1313" y="1401"/>
                  </a:cubicBezTo>
                  <a:cubicBezTo>
                    <a:pt x="1341" y="1401"/>
                    <a:pt x="1370" y="1391"/>
                    <a:pt x="1391" y="1369"/>
                  </a:cubicBezTo>
                  <a:cubicBezTo>
                    <a:pt x="1412" y="1349"/>
                    <a:pt x="1423" y="1321"/>
                    <a:pt x="1423" y="1292"/>
                  </a:cubicBezTo>
                  <a:cubicBezTo>
                    <a:pt x="1423" y="1283"/>
                    <a:pt x="1422" y="1274"/>
                    <a:pt x="1420" y="1266"/>
                  </a:cubicBezTo>
                  <a:cubicBezTo>
                    <a:pt x="1441" y="1261"/>
                    <a:pt x="1460" y="1251"/>
                    <a:pt x="1476" y="1236"/>
                  </a:cubicBezTo>
                  <a:cubicBezTo>
                    <a:pt x="1497" y="1215"/>
                    <a:pt x="1508" y="1187"/>
                    <a:pt x="1508" y="1158"/>
                  </a:cubicBezTo>
                  <a:cubicBezTo>
                    <a:pt x="1508" y="1135"/>
                    <a:pt x="1501" y="1113"/>
                    <a:pt x="1488" y="1094"/>
                  </a:cubicBezTo>
                  <a:cubicBezTo>
                    <a:pt x="1514" y="1068"/>
                    <a:pt x="1514" y="1068"/>
                    <a:pt x="1514" y="1068"/>
                  </a:cubicBezTo>
                  <a:cubicBezTo>
                    <a:pt x="1589" y="993"/>
                    <a:pt x="1638" y="898"/>
                    <a:pt x="1657" y="794"/>
                  </a:cubicBezTo>
                  <a:cubicBezTo>
                    <a:pt x="1660" y="777"/>
                    <a:pt x="1669" y="761"/>
                    <a:pt x="1682" y="748"/>
                  </a:cubicBezTo>
                  <a:cubicBezTo>
                    <a:pt x="1779" y="650"/>
                    <a:pt x="1779" y="650"/>
                    <a:pt x="1779" y="650"/>
                  </a:cubicBezTo>
                  <a:cubicBezTo>
                    <a:pt x="1797" y="667"/>
                    <a:pt x="1797" y="667"/>
                    <a:pt x="1797" y="667"/>
                  </a:cubicBezTo>
                  <a:cubicBezTo>
                    <a:pt x="1803" y="674"/>
                    <a:pt x="1811" y="677"/>
                    <a:pt x="1820" y="677"/>
                  </a:cubicBezTo>
                  <a:cubicBezTo>
                    <a:pt x="1828" y="677"/>
                    <a:pt x="1836" y="674"/>
                    <a:pt x="1843" y="667"/>
                  </a:cubicBezTo>
                  <a:cubicBezTo>
                    <a:pt x="2041" y="469"/>
                    <a:pt x="2041" y="469"/>
                    <a:pt x="2041" y="469"/>
                  </a:cubicBezTo>
                  <a:cubicBezTo>
                    <a:pt x="2048" y="462"/>
                    <a:pt x="2051" y="454"/>
                    <a:pt x="2051" y="445"/>
                  </a:cubicBezTo>
                  <a:cubicBezTo>
                    <a:pt x="2051" y="437"/>
                    <a:pt x="2048" y="428"/>
                    <a:pt x="2041" y="422"/>
                  </a:cubicBezTo>
                  <a:close/>
                  <a:moveTo>
                    <a:pt x="82" y="478"/>
                  </a:moveTo>
                  <a:cubicBezTo>
                    <a:pt x="478" y="82"/>
                    <a:pt x="478" y="82"/>
                    <a:pt x="478" y="82"/>
                  </a:cubicBezTo>
                  <a:cubicBezTo>
                    <a:pt x="630" y="234"/>
                    <a:pt x="630" y="234"/>
                    <a:pt x="630" y="234"/>
                  </a:cubicBezTo>
                  <a:cubicBezTo>
                    <a:pt x="234" y="630"/>
                    <a:pt x="234" y="630"/>
                    <a:pt x="234" y="630"/>
                  </a:cubicBezTo>
                  <a:lnTo>
                    <a:pt x="82" y="478"/>
                  </a:lnTo>
                  <a:close/>
                  <a:moveTo>
                    <a:pt x="556" y="1197"/>
                  </a:moveTo>
                  <a:cubicBezTo>
                    <a:pt x="546" y="1187"/>
                    <a:pt x="541" y="1174"/>
                    <a:pt x="541" y="1160"/>
                  </a:cubicBezTo>
                  <a:cubicBezTo>
                    <a:pt x="541" y="1146"/>
                    <a:pt x="546" y="1133"/>
                    <a:pt x="556" y="1123"/>
                  </a:cubicBezTo>
                  <a:cubicBezTo>
                    <a:pt x="567" y="1113"/>
                    <a:pt x="580" y="1107"/>
                    <a:pt x="593" y="1107"/>
                  </a:cubicBezTo>
                  <a:cubicBezTo>
                    <a:pt x="607" y="1107"/>
                    <a:pt x="620" y="1113"/>
                    <a:pt x="630" y="1123"/>
                  </a:cubicBezTo>
                  <a:cubicBezTo>
                    <a:pt x="651" y="1143"/>
                    <a:pt x="651" y="1176"/>
                    <a:pt x="630" y="1197"/>
                  </a:cubicBezTo>
                  <a:cubicBezTo>
                    <a:pt x="610" y="1217"/>
                    <a:pt x="577" y="1217"/>
                    <a:pt x="556" y="1197"/>
                  </a:cubicBezTo>
                  <a:close/>
                  <a:moveTo>
                    <a:pt x="717" y="1335"/>
                  </a:moveTo>
                  <a:cubicBezTo>
                    <a:pt x="703" y="1335"/>
                    <a:pt x="690" y="1330"/>
                    <a:pt x="680" y="1320"/>
                  </a:cubicBezTo>
                  <a:cubicBezTo>
                    <a:pt x="659" y="1300"/>
                    <a:pt x="659" y="1267"/>
                    <a:pt x="680" y="1246"/>
                  </a:cubicBezTo>
                  <a:cubicBezTo>
                    <a:pt x="690" y="1236"/>
                    <a:pt x="703" y="1231"/>
                    <a:pt x="717" y="1231"/>
                  </a:cubicBezTo>
                  <a:cubicBezTo>
                    <a:pt x="730" y="1231"/>
                    <a:pt x="744" y="1236"/>
                    <a:pt x="754" y="1246"/>
                  </a:cubicBezTo>
                  <a:cubicBezTo>
                    <a:pt x="774" y="1267"/>
                    <a:pt x="774" y="1300"/>
                    <a:pt x="754" y="1320"/>
                  </a:cubicBezTo>
                  <a:cubicBezTo>
                    <a:pt x="744" y="1330"/>
                    <a:pt x="731" y="1335"/>
                    <a:pt x="717" y="1335"/>
                  </a:cubicBezTo>
                  <a:close/>
                  <a:moveTo>
                    <a:pt x="874" y="1440"/>
                  </a:moveTo>
                  <a:cubicBezTo>
                    <a:pt x="864" y="1450"/>
                    <a:pt x="851" y="1456"/>
                    <a:pt x="837" y="1456"/>
                  </a:cubicBezTo>
                  <a:cubicBezTo>
                    <a:pt x="823" y="1456"/>
                    <a:pt x="810" y="1450"/>
                    <a:pt x="800" y="1440"/>
                  </a:cubicBezTo>
                  <a:cubicBezTo>
                    <a:pt x="780" y="1420"/>
                    <a:pt x="780" y="1387"/>
                    <a:pt x="800" y="1366"/>
                  </a:cubicBezTo>
                  <a:cubicBezTo>
                    <a:pt x="810" y="1356"/>
                    <a:pt x="824" y="1351"/>
                    <a:pt x="837" y="1351"/>
                  </a:cubicBezTo>
                  <a:cubicBezTo>
                    <a:pt x="850" y="1351"/>
                    <a:pt x="864" y="1356"/>
                    <a:pt x="874" y="1366"/>
                  </a:cubicBezTo>
                  <a:cubicBezTo>
                    <a:pt x="894" y="1387"/>
                    <a:pt x="894" y="1420"/>
                    <a:pt x="874" y="1440"/>
                  </a:cubicBezTo>
                  <a:close/>
                  <a:moveTo>
                    <a:pt x="1430" y="1189"/>
                  </a:moveTo>
                  <a:cubicBezTo>
                    <a:pt x="1421" y="1198"/>
                    <a:pt x="1410" y="1202"/>
                    <a:pt x="1398" y="1202"/>
                  </a:cubicBezTo>
                  <a:cubicBezTo>
                    <a:pt x="1386" y="1202"/>
                    <a:pt x="1375" y="1198"/>
                    <a:pt x="1367" y="1189"/>
                  </a:cubicBezTo>
                  <a:cubicBezTo>
                    <a:pt x="1049" y="872"/>
                    <a:pt x="1049" y="872"/>
                    <a:pt x="1049" y="872"/>
                  </a:cubicBezTo>
                  <a:cubicBezTo>
                    <a:pt x="1036" y="859"/>
                    <a:pt x="1016" y="859"/>
                    <a:pt x="1003" y="872"/>
                  </a:cubicBezTo>
                  <a:cubicBezTo>
                    <a:pt x="990" y="885"/>
                    <a:pt x="990" y="906"/>
                    <a:pt x="1003" y="918"/>
                  </a:cubicBezTo>
                  <a:cubicBezTo>
                    <a:pt x="1345" y="1260"/>
                    <a:pt x="1345" y="1260"/>
                    <a:pt x="1345" y="1260"/>
                  </a:cubicBezTo>
                  <a:cubicBezTo>
                    <a:pt x="1353" y="1268"/>
                    <a:pt x="1358" y="1280"/>
                    <a:pt x="1358" y="1292"/>
                  </a:cubicBezTo>
                  <a:cubicBezTo>
                    <a:pt x="1358" y="1303"/>
                    <a:pt x="1353" y="1315"/>
                    <a:pt x="1345" y="1323"/>
                  </a:cubicBezTo>
                  <a:cubicBezTo>
                    <a:pt x="1327" y="1340"/>
                    <a:pt x="1299" y="1340"/>
                    <a:pt x="1282" y="1323"/>
                  </a:cubicBezTo>
                  <a:cubicBezTo>
                    <a:pt x="1224" y="1265"/>
                    <a:pt x="1224" y="1265"/>
                    <a:pt x="1224" y="1265"/>
                  </a:cubicBezTo>
                  <a:cubicBezTo>
                    <a:pt x="1224" y="1265"/>
                    <a:pt x="1223" y="1265"/>
                    <a:pt x="1223" y="1264"/>
                  </a:cubicBezTo>
                  <a:cubicBezTo>
                    <a:pt x="1223" y="1264"/>
                    <a:pt x="1223" y="1264"/>
                    <a:pt x="1223" y="1264"/>
                  </a:cubicBezTo>
                  <a:cubicBezTo>
                    <a:pt x="958" y="999"/>
                    <a:pt x="958" y="999"/>
                    <a:pt x="958" y="999"/>
                  </a:cubicBezTo>
                  <a:cubicBezTo>
                    <a:pt x="945" y="986"/>
                    <a:pt x="924" y="986"/>
                    <a:pt x="912" y="999"/>
                  </a:cubicBezTo>
                  <a:cubicBezTo>
                    <a:pt x="899" y="1012"/>
                    <a:pt x="899" y="1033"/>
                    <a:pt x="912" y="1045"/>
                  </a:cubicBezTo>
                  <a:cubicBezTo>
                    <a:pt x="1177" y="1311"/>
                    <a:pt x="1177" y="1311"/>
                    <a:pt x="1177" y="1311"/>
                  </a:cubicBezTo>
                  <a:cubicBezTo>
                    <a:pt x="1186" y="1320"/>
                    <a:pt x="1190" y="1331"/>
                    <a:pt x="1190" y="1342"/>
                  </a:cubicBezTo>
                  <a:cubicBezTo>
                    <a:pt x="1190" y="1354"/>
                    <a:pt x="1185" y="1365"/>
                    <a:pt x="1177" y="1374"/>
                  </a:cubicBezTo>
                  <a:cubicBezTo>
                    <a:pt x="1160" y="1391"/>
                    <a:pt x="1131" y="1391"/>
                    <a:pt x="1114" y="1374"/>
                  </a:cubicBezTo>
                  <a:cubicBezTo>
                    <a:pt x="826" y="1085"/>
                    <a:pt x="826" y="1085"/>
                    <a:pt x="826" y="1085"/>
                  </a:cubicBezTo>
                  <a:cubicBezTo>
                    <a:pt x="813" y="1073"/>
                    <a:pt x="792" y="1073"/>
                    <a:pt x="779" y="1085"/>
                  </a:cubicBezTo>
                  <a:cubicBezTo>
                    <a:pt x="767" y="1098"/>
                    <a:pt x="767" y="1119"/>
                    <a:pt x="779" y="1132"/>
                  </a:cubicBezTo>
                  <a:cubicBezTo>
                    <a:pt x="993" y="1345"/>
                    <a:pt x="993" y="1345"/>
                    <a:pt x="993" y="1345"/>
                  </a:cubicBezTo>
                  <a:cubicBezTo>
                    <a:pt x="993" y="1345"/>
                    <a:pt x="993" y="1346"/>
                    <a:pt x="993" y="1346"/>
                  </a:cubicBezTo>
                  <a:cubicBezTo>
                    <a:pt x="1002" y="1354"/>
                    <a:pt x="1006" y="1365"/>
                    <a:pt x="1006" y="1377"/>
                  </a:cubicBezTo>
                  <a:cubicBezTo>
                    <a:pt x="1006" y="1389"/>
                    <a:pt x="1002" y="1400"/>
                    <a:pt x="993" y="1409"/>
                  </a:cubicBezTo>
                  <a:cubicBezTo>
                    <a:pt x="985" y="1417"/>
                    <a:pt x="974" y="1422"/>
                    <a:pt x="962" y="1422"/>
                  </a:cubicBezTo>
                  <a:cubicBezTo>
                    <a:pt x="959" y="1422"/>
                    <a:pt x="956" y="1421"/>
                    <a:pt x="953" y="1421"/>
                  </a:cubicBezTo>
                  <a:cubicBezTo>
                    <a:pt x="959" y="1385"/>
                    <a:pt x="948" y="1348"/>
                    <a:pt x="920" y="1320"/>
                  </a:cubicBezTo>
                  <a:cubicBezTo>
                    <a:pt x="898" y="1298"/>
                    <a:pt x="868" y="1286"/>
                    <a:pt x="837" y="1286"/>
                  </a:cubicBezTo>
                  <a:cubicBezTo>
                    <a:pt x="836" y="1286"/>
                    <a:pt x="835" y="1286"/>
                    <a:pt x="834" y="1286"/>
                  </a:cubicBezTo>
                  <a:cubicBezTo>
                    <a:pt x="835" y="1255"/>
                    <a:pt x="824" y="1224"/>
                    <a:pt x="800" y="1200"/>
                  </a:cubicBezTo>
                  <a:cubicBezTo>
                    <a:pt x="778" y="1178"/>
                    <a:pt x="748" y="1165"/>
                    <a:pt x="717" y="1165"/>
                  </a:cubicBezTo>
                  <a:cubicBezTo>
                    <a:pt x="715" y="1165"/>
                    <a:pt x="713" y="1165"/>
                    <a:pt x="711" y="1166"/>
                  </a:cubicBezTo>
                  <a:cubicBezTo>
                    <a:pt x="712" y="1134"/>
                    <a:pt x="701" y="1101"/>
                    <a:pt x="677" y="1076"/>
                  </a:cubicBezTo>
                  <a:cubicBezTo>
                    <a:pt x="647" y="1047"/>
                    <a:pt x="605" y="1036"/>
                    <a:pt x="567" y="1045"/>
                  </a:cubicBezTo>
                  <a:cubicBezTo>
                    <a:pt x="543" y="1022"/>
                    <a:pt x="543" y="1022"/>
                    <a:pt x="543" y="1022"/>
                  </a:cubicBezTo>
                  <a:cubicBezTo>
                    <a:pt x="479" y="957"/>
                    <a:pt x="436" y="876"/>
                    <a:pt x="419" y="786"/>
                  </a:cubicBezTo>
                  <a:cubicBezTo>
                    <a:pt x="413" y="753"/>
                    <a:pt x="397" y="723"/>
                    <a:pt x="373" y="699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644" y="313"/>
                    <a:pt x="644" y="313"/>
                    <a:pt x="644" y="313"/>
                  </a:cubicBezTo>
                  <a:cubicBezTo>
                    <a:pt x="725" y="395"/>
                    <a:pt x="725" y="395"/>
                    <a:pt x="725" y="395"/>
                  </a:cubicBezTo>
                  <a:cubicBezTo>
                    <a:pt x="757" y="426"/>
                    <a:pt x="800" y="443"/>
                    <a:pt x="843" y="443"/>
                  </a:cubicBezTo>
                  <a:cubicBezTo>
                    <a:pt x="863" y="443"/>
                    <a:pt x="883" y="440"/>
                    <a:pt x="902" y="433"/>
                  </a:cubicBezTo>
                  <a:cubicBezTo>
                    <a:pt x="911" y="430"/>
                    <a:pt x="921" y="427"/>
                    <a:pt x="931" y="426"/>
                  </a:cubicBezTo>
                  <a:cubicBezTo>
                    <a:pt x="728" y="628"/>
                    <a:pt x="728" y="628"/>
                    <a:pt x="728" y="628"/>
                  </a:cubicBezTo>
                  <a:cubicBezTo>
                    <a:pt x="703" y="653"/>
                    <a:pt x="690" y="686"/>
                    <a:pt x="690" y="721"/>
                  </a:cubicBezTo>
                  <a:cubicBezTo>
                    <a:pt x="690" y="756"/>
                    <a:pt x="703" y="789"/>
                    <a:pt x="728" y="814"/>
                  </a:cubicBezTo>
                  <a:cubicBezTo>
                    <a:pt x="754" y="839"/>
                    <a:pt x="787" y="852"/>
                    <a:pt x="821" y="852"/>
                  </a:cubicBezTo>
                  <a:cubicBezTo>
                    <a:pt x="854" y="852"/>
                    <a:pt x="888" y="839"/>
                    <a:pt x="914" y="814"/>
                  </a:cubicBezTo>
                  <a:cubicBezTo>
                    <a:pt x="1015" y="712"/>
                    <a:pt x="1015" y="712"/>
                    <a:pt x="1015" y="712"/>
                  </a:cubicBezTo>
                  <a:cubicBezTo>
                    <a:pt x="1043" y="740"/>
                    <a:pt x="1043" y="740"/>
                    <a:pt x="1043" y="740"/>
                  </a:cubicBezTo>
                  <a:cubicBezTo>
                    <a:pt x="1043" y="740"/>
                    <a:pt x="1043" y="740"/>
                    <a:pt x="1043" y="740"/>
                  </a:cubicBezTo>
                  <a:cubicBezTo>
                    <a:pt x="1044" y="741"/>
                    <a:pt x="1044" y="741"/>
                    <a:pt x="1044" y="741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5" y="742"/>
                    <a:pt x="1045" y="742"/>
                  </a:cubicBezTo>
                  <a:cubicBezTo>
                    <a:pt x="1045" y="742"/>
                    <a:pt x="1046" y="742"/>
                    <a:pt x="1046" y="743"/>
                  </a:cubicBezTo>
                  <a:cubicBezTo>
                    <a:pt x="1430" y="1126"/>
                    <a:pt x="1430" y="1126"/>
                    <a:pt x="1430" y="1126"/>
                  </a:cubicBezTo>
                  <a:cubicBezTo>
                    <a:pt x="1438" y="1135"/>
                    <a:pt x="1443" y="1146"/>
                    <a:pt x="1443" y="1158"/>
                  </a:cubicBezTo>
                  <a:cubicBezTo>
                    <a:pt x="1443" y="1170"/>
                    <a:pt x="1438" y="1181"/>
                    <a:pt x="1430" y="1189"/>
                  </a:cubicBezTo>
                  <a:close/>
                  <a:moveTo>
                    <a:pt x="1636" y="701"/>
                  </a:moveTo>
                  <a:cubicBezTo>
                    <a:pt x="1613" y="724"/>
                    <a:pt x="1598" y="752"/>
                    <a:pt x="1592" y="783"/>
                  </a:cubicBezTo>
                  <a:cubicBezTo>
                    <a:pt x="1576" y="874"/>
                    <a:pt x="1533" y="956"/>
                    <a:pt x="1468" y="1022"/>
                  </a:cubicBezTo>
                  <a:cubicBezTo>
                    <a:pt x="1443" y="1047"/>
                    <a:pt x="1443" y="1047"/>
                    <a:pt x="1443" y="1047"/>
                  </a:cubicBezTo>
                  <a:cubicBezTo>
                    <a:pt x="1236" y="840"/>
                    <a:pt x="1236" y="840"/>
                    <a:pt x="1236" y="840"/>
                  </a:cubicBezTo>
                  <a:cubicBezTo>
                    <a:pt x="1240" y="840"/>
                    <a:pt x="1245" y="840"/>
                    <a:pt x="1249" y="840"/>
                  </a:cubicBezTo>
                  <a:cubicBezTo>
                    <a:pt x="1270" y="840"/>
                    <a:pt x="1292" y="837"/>
                    <a:pt x="1313" y="828"/>
                  </a:cubicBezTo>
                  <a:cubicBezTo>
                    <a:pt x="1330" y="821"/>
                    <a:pt x="1338" y="802"/>
                    <a:pt x="1331" y="785"/>
                  </a:cubicBezTo>
                  <a:cubicBezTo>
                    <a:pt x="1324" y="769"/>
                    <a:pt x="1305" y="761"/>
                    <a:pt x="1288" y="767"/>
                  </a:cubicBezTo>
                  <a:cubicBezTo>
                    <a:pt x="1204" y="802"/>
                    <a:pt x="1103" y="707"/>
                    <a:pt x="1092" y="696"/>
                  </a:cubicBezTo>
                  <a:cubicBezTo>
                    <a:pt x="1092" y="696"/>
                    <a:pt x="1091" y="696"/>
                    <a:pt x="1091" y="695"/>
                  </a:cubicBezTo>
                  <a:cubicBezTo>
                    <a:pt x="1090" y="694"/>
                    <a:pt x="1090" y="694"/>
                    <a:pt x="1090" y="694"/>
                  </a:cubicBezTo>
                  <a:cubicBezTo>
                    <a:pt x="1090" y="694"/>
                    <a:pt x="1090" y="694"/>
                    <a:pt x="1090" y="694"/>
                  </a:cubicBezTo>
                  <a:cubicBezTo>
                    <a:pt x="1089" y="693"/>
                    <a:pt x="1089" y="693"/>
                    <a:pt x="1089" y="693"/>
                  </a:cubicBezTo>
                  <a:cubicBezTo>
                    <a:pt x="1089" y="693"/>
                    <a:pt x="1089" y="693"/>
                    <a:pt x="1089" y="693"/>
                  </a:cubicBezTo>
                  <a:cubicBezTo>
                    <a:pt x="1061" y="666"/>
                    <a:pt x="1061" y="666"/>
                    <a:pt x="1061" y="666"/>
                  </a:cubicBezTo>
                  <a:cubicBezTo>
                    <a:pt x="1093" y="635"/>
                    <a:pt x="1093" y="635"/>
                    <a:pt x="1093" y="635"/>
                  </a:cubicBezTo>
                  <a:cubicBezTo>
                    <a:pt x="1105" y="622"/>
                    <a:pt x="1105" y="601"/>
                    <a:pt x="1093" y="588"/>
                  </a:cubicBezTo>
                  <a:cubicBezTo>
                    <a:pt x="1080" y="575"/>
                    <a:pt x="1059" y="575"/>
                    <a:pt x="1046" y="588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992" y="643"/>
                    <a:pt x="992" y="643"/>
                    <a:pt x="992" y="643"/>
                  </a:cubicBezTo>
                  <a:cubicBezTo>
                    <a:pt x="867" y="767"/>
                    <a:pt x="867" y="767"/>
                    <a:pt x="867" y="767"/>
                  </a:cubicBezTo>
                  <a:cubicBezTo>
                    <a:pt x="842" y="793"/>
                    <a:pt x="800" y="793"/>
                    <a:pt x="774" y="767"/>
                  </a:cubicBezTo>
                  <a:cubicBezTo>
                    <a:pt x="762" y="755"/>
                    <a:pt x="755" y="739"/>
                    <a:pt x="755" y="721"/>
                  </a:cubicBezTo>
                  <a:cubicBezTo>
                    <a:pt x="755" y="703"/>
                    <a:pt x="762" y="687"/>
                    <a:pt x="774" y="674"/>
                  </a:cubicBezTo>
                  <a:cubicBezTo>
                    <a:pt x="990" y="459"/>
                    <a:pt x="990" y="459"/>
                    <a:pt x="990" y="459"/>
                  </a:cubicBezTo>
                  <a:cubicBezTo>
                    <a:pt x="1002" y="447"/>
                    <a:pt x="1015" y="437"/>
                    <a:pt x="1029" y="428"/>
                  </a:cubicBezTo>
                  <a:cubicBezTo>
                    <a:pt x="1063" y="407"/>
                    <a:pt x="1103" y="396"/>
                    <a:pt x="1143" y="396"/>
                  </a:cubicBezTo>
                  <a:cubicBezTo>
                    <a:pt x="1174" y="396"/>
                    <a:pt x="1205" y="402"/>
                    <a:pt x="1232" y="415"/>
                  </a:cubicBezTo>
                  <a:cubicBezTo>
                    <a:pt x="1296" y="444"/>
                    <a:pt x="1371" y="430"/>
                    <a:pt x="1420" y="382"/>
                  </a:cubicBezTo>
                  <a:cubicBezTo>
                    <a:pt x="1465" y="336"/>
                    <a:pt x="1465" y="336"/>
                    <a:pt x="1465" y="336"/>
                  </a:cubicBezTo>
                  <a:cubicBezTo>
                    <a:pt x="1733" y="604"/>
                    <a:pt x="1733" y="604"/>
                    <a:pt x="1733" y="604"/>
                  </a:cubicBezTo>
                  <a:lnTo>
                    <a:pt x="1636" y="701"/>
                  </a:lnTo>
                  <a:close/>
                  <a:moveTo>
                    <a:pt x="1820" y="598"/>
                  </a:moveTo>
                  <a:cubicBezTo>
                    <a:pt x="1469" y="247"/>
                    <a:pt x="1469" y="247"/>
                    <a:pt x="1469" y="247"/>
                  </a:cubicBezTo>
                  <a:cubicBezTo>
                    <a:pt x="1621" y="94"/>
                    <a:pt x="1621" y="94"/>
                    <a:pt x="1621" y="94"/>
                  </a:cubicBezTo>
                  <a:cubicBezTo>
                    <a:pt x="1972" y="445"/>
                    <a:pt x="1972" y="445"/>
                    <a:pt x="1972" y="445"/>
                  </a:cubicBezTo>
                  <a:lnTo>
                    <a:pt x="1820" y="5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32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82C3FA-418D-4A2D-8E62-986559912EAF}"/>
              </a:ext>
            </a:extLst>
          </p:cNvPr>
          <p:cNvSpPr txBox="1">
            <a:spLocks/>
          </p:cNvSpPr>
          <p:nvPr/>
        </p:nvSpPr>
        <p:spPr>
          <a:xfrm>
            <a:off x="6310489" y="4011710"/>
            <a:ext cx="5156620" cy="1690257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GB" sz="1800" dirty="0">
                <a:solidFill>
                  <a:prstClr val="black"/>
                </a:solidFill>
              </a:rPr>
              <a:t>Using the cash generated by the company after taking into consideration the operational cash outflows, investment expenses and working capital expenses.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4887A9-A692-47DC-9653-F04538DFEBBA}"/>
              </a:ext>
            </a:extLst>
          </p:cNvPr>
          <p:cNvSpPr txBox="1">
            <a:spLocks/>
          </p:cNvSpPr>
          <p:nvPr/>
        </p:nvSpPr>
        <p:spPr>
          <a:xfrm>
            <a:off x="719138" y="4053395"/>
            <a:ext cx="5180729" cy="1648572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1800" b="0" dirty="0">
                <a:solidFill>
                  <a:srgbClr val="091B35"/>
                </a:solidFill>
              </a:rPr>
              <a:t>Bank loan or shareholder loan.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0E3CD5D-5BFD-43F4-A2B8-051D75C53079}"/>
              </a:ext>
            </a:extLst>
          </p:cNvPr>
          <p:cNvSpPr txBox="1">
            <a:spLocks/>
          </p:cNvSpPr>
          <p:nvPr/>
        </p:nvSpPr>
        <p:spPr>
          <a:xfrm>
            <a:off x="719668" y="2201504"/>
            <a:ext cx="5180728" cy="1690256"/>
          </a:xfrm>
          <a:prstGeom prst="snip1Rect">
            <a:avLst>
              <a:gd name="adj" fmla="val 1286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1800" b="0" dirty="0">
                <a:solidFill>
                  <a:prstClr val="black"/>
                </a:solidFill>
              </a:rPr>
              <a:t>Own funds available within the applicant company, such as accessible reserves or retained earnings.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37D7252-4626-4CAF-9351-6C25BCF9C9C6}"/>
              </a:ext>
            </a:extLst>
          </p:cNvPr>
          <p:cNvSpPr txBox="1">
            <a:spLocks/>
          </p:cNvSpPr>
          <p:nvPr/>
        </p:nvSpPr>
        <p:spPr>
          <a:xfrm>
            <a:off x="6310488" y="2151349"/>
            <a:ext cx="5161845" cy="1740412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GB" sz="1800" dirty="0">
                <a:solidFill>
                  <a:prstClr val="black"/>
                </a:solidFill>
              </a:rPr>
              <a:t>Companies without sufficient own funds might need to rely on outside financing for the R&amp;D project in form of a capital increase.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2" name="Snip Single Corner Rectangle 10">
            <a:extLst>
              <a:ext uri="{FF2B5EF4-FFF2-40B4-BE49-F238E27FC236}">
                <a16:creationId xmlns:a16="http://schemas.microsoft.com/office/drawing/2014/main" id="{0BEA0484-5671-43E9-9E72-E3D4DD8B6871}"/>
              </a:ext>
            </a:extLst>
          </p:cNvPr>
          <p:cNvSpPr/>
          <p:nvPr/>
        </p:nvSpPr>
        <p:spPr>
          <a:xfrm>
            <a:off x="719138" y="2151348"/>
            <a:ext cx="5181258" cy="441325"/>
          </a:xfrm>
          <a:prstGeom prst="snip1Rect">
            <a:avLst>
              <a:gd name="adj" fmla="val 396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Equity / Own Funds</a:t>
            </a:r>
          </a:p>
        </p:txBody>
      </p:sp>
      <p:sp>
        <p:nvSpPr>
          <p:cNvPr id="13" name="Snip Single Corner Rectangle 11">
            <a:extLst>
              <a:ext uri="{FF2B5EF4-FFF2-40B4-BE49-F238E27FC236}">
                <a16:creationId xmlns:a16="http://schemas.microsoft.com/office/drawing/2014/main" id="{8FD2CFB3-71B1-4825-8101-7AC091B16E10}"/>
              </a:ext>
            </a:extLst>
          </p:cNvPr>
          <p:cNvSpPr/>
          <p:nvPr/>
        </p:nvSpPr>
        <p:spPr>
          <a:xfrm>
            <a:off x="6310490" y="2152539"/>
            <a:ext cx="5161842" cy="441325"/>
          </a:xfrm>
          <a:prstGeom prst="snip1Rect">
            <a:avLst>
              <a:gd name="adj" fmla="val 396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Capital Increase</a:t>
            </a:r>
          </a:p>
        </p:txBody>
      </p:sp>
      <p:sp>
        <p:nvSpPr>
          <p:cNvPr id="14" name="Snip Single Corner Rectangle 12">
            <a:extLst>
              <a:ext uri="{FF2B5EF4-FFF2-40B4-BE49-F238E27FC236}">
                <a16:creationId xmlns:a16="http://schemas.microsoft.com/office/drawing/2014/main" id="{C11D989E-62DC-4AF0-AF04-E332F50A324C}"/>
              </a:ext>
            </a:extLst>
          </p:cNvPr>
          <p:cNvSpPr/>
          <p:nvPr/>
        </p:nvSpPr>
        <p:spPr>
          <a:xfrm>
            <a:off x="6310490" y="4012620"/>
            <a:ext cx="5156620" cy="441325"/>
          </a:xfrm>
          <a:prstGeom prst="snip1Rect">
            <a:avLst>
              <a:gd name="adj" fmla="val 396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Free Cash Flow</a:t>
            </a:r>
          </a:p>
        </p:txBody>
      </p:sp>
      <p:sp>
        <p:nvSpPr>
          <p:cNvPr id="15" name="Snip Single Corner Rectangle 13">
            <a:extLst>
              <a:ext uri="{FF2B5EF4-FFF2-40B4-BE49-F238E27FC236}">
                <a16:creationId xmlns:a16="http://schemas.microsoft.com/office/drawing/2014/main" id="{ADD4493F-5A3D-40EA-9A3B-FE1199CCAFF4}"/>
              </a:ext>
            </a:extLst>
          </p:cNvPr>
          <p:cNvSpPr/>
          <p:nvPr/>
        </p:nvSpPr>
        <p:spPr>
          <a:xfrm>
            <a:off x="724890" y="4012620"/>
            <a:ext cx="5175506" cy="441325"/>
          </a:xfrm>
          <a:prstGeom prst="snip1Rect">
            <a:avLst>
              <a:gd name="adj" fmla="val 396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Loans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F0FADF4-2A81-4CCD-82C7-4774B5FE01F1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Co-Funding Sources</a:t>
            </a:r>
            <a:endParaRPr lang="fr-FR" sz="4400" noProof="1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E34255E-2A5D-9B86-9B14-4F04244BBC58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different types of financing</a:t>
            </a:r>
          </a:p>
        </p:txBody>
      </p:sp>
    </p:spTree>
    <p:extLst>
      <p:ext uri="{BB962C8B-B14F-4D97-AF65-F5344CB8AC3E}">
        <p14:creationId xmlns:p14="http://schemas.microsoft.com/office/powerpoint/2010/main" val="289810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11" name="Text Placeholder 25"/>
          <p:cNvSpPr txBox="1">
            <a:spLocks/>
          </p:cNvSpPr>
          <p:nvPr/>
        </p:nvSpPr>
        <p:spPr>
          <a:xfrm>
            <a:off x="949055" y="2406641"/>
            <a:ext cx="3884231" cy="2194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Cash Flow Forecast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Mandatory attachment for each applicant company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Start-ups (&lt; 3 years): detailed CFF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All other companies: simplified CFF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5190153" y="2406640"/>
            <a:ext cx="1950038" cy="1950727"/>
            <a:chOff x="3" y="2"/>
            <a:chExt cx="2822" cy="2823"/>
          </a:xfrm>
          <a:solidFill>
            <a:schemeClr val="tx1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3" y="2"/>
              <a:ext cx="2822" cy="2823"/>
            </a:xfrm>
            <a:custGeom>
              <a:avLst/>
              <a:gdLst>
                <a:gd name="T0" fmla="*/ 1192 w 1192"/>
                <a:gd name="T1" fmla="*/ 159 h 1192"/>
                <a:gd name="T2" fmla="*/ 1192 w 1192"/>
                <a:gd name="T3" fmla="*/ 0 h 1192"/>
                <a:gd name="T4" fmla="*/ 0 w 1192"/>
                <a:gd name="T5" fmla="*/ 0 h 1192"/>
                <a:gd name="T6" fmla="*/ 0 w 1192"/>
                <a:gd name="T7" fmla="*/ 159 h 1192"/>
                <a:gd name="T8" fmla="*/ 40 w 1192"/>
                <a:gd name="T9" fmla="*/ 159 h 1192"/>
                <a:gd name="T10" fmla="*/ 40 w 1192"/>
                <a:gd name="T11" fmla="*/ 954 h 1192"/>
                <a:gd name="T12" fmla="*/ 20 w 1192"/>
                <a:gd name="T13" fmla="*/ 954 h 1192"/>
                <a:gd name="T14" fmla="*/ 0 w 1192"/>
                <a:gd name="T15" fmla="*/ 973 h 1192"/>
                <a:gd name="T16" fmla="*/ 20 w 1192"/>
                <a:gd name="T17" fmla="*/ 993 h 1192"/>
                <a:gd name="T18" fmla="*/ 576 w 1192"/>
                <a:gd name="T19" fmla="*/ 993 h 1192"/>
                <a:gd name="T20" fmla="*/ 576 w 1192"/>
                <a:gd name="T21" fmla="*/ 1033 h 1192"/>
                <a:gd name="T22" fmla="*/ 577 w 1192"/>
                <a:gd name="T23" fmla="*/ 1036 h 1192"/>
                <a:gd name="T24" fmla="*/ 517 w 1192"/>
                <a:gd name="T25" fmla="*/ 1113 h 1192"/>
                <a:gd name="T26" fmla="*/ 596 w 1192"/>
                <a:gd name="T27" fmla="*/ 1192 h 1192"/>
                <a:gd name="T28" fmla="*/ 675 w 1192"/>
                <a:gd name="T29" fmla="*/ 1113 h 1192"/>
                <a:gd name="T30" fmla="*/ 615 w 1192"/>
                <a:gd name="T31" fmla="*/ 1036 h 1192"/>
                <a:gd name="T32" fmla="*/ 616 w 1192"/>
                <a:gd name="T33" fmla="*/ 1033 h 1192"/>
                <a:gd name="T34" fmla="*/ 616 w 1192"/>
                <a:gd name="T35" fmla="*/ 993 h 1192"/>
                <a:gd name="T36" fmla="*/ 1172 w 1192"/>
                <a:gd name="T37" fmla="*/ 993 h 1192"/>
                <a:gd name="T38" fmla="*/ 1192 w 1192"/>
                <a:gd name="T39" fmla="*/ 973 h 1192"/>
                <a:gd name="T40" fmla="*/ 1172 w 1192"/>
                <a:gd name="T41" fmla="*/ 954 h 1192"/>
                <a:gd name="T42" fmla="*/ 1152 w 1192"/>
                <a:gd name="T43" fmla="*/ 954 h 1192"/>
                <a:gd name="T44" fmla="*/ 1152 w 1192"/>
                <a:gd name="T45" fmla="*/ 159 h 1192"/>
                <a:gd name="T46" fmla="*/ 1192 w 1192"/>
                <a:gd name="T47" fmla="*/ 159 h 1192"/>
                <a:gd name="T48" fmla="*/ 636 w 1192"/>
                <a:gd name="T49" fmla="*/ 1113 h 1192"/>
                <a:gd name="T50" fmla="*/ 596 w 1192"/>
                <a:gd name="T51" fmla="*/ 1152 h 1192"/>
                <a:gd name="T52" fmla="*/ 556 w 1192"/>
                <a:gd name="T53" fmla="*/ 1113 h 1192"/>
                <a:gd name="T54" fmla="*/ 596 w 1192"/>
                <a:gd name="T55" fmla="*/ 1073 h 1192"/>
                <a:gd name="T56" fmla="*/ 636 w 1192"/>
                <a:gd name="T57" fmla="*/ 1113 h 1192"/>
                <a:gd name="T58" fmla="*/ 40 w 1192"/>
                <a:gd name="T59" fmla="*/ 40 h 1192"/>
                <a:gd name="T60" fmla="*/ 1152 w 1192"/>
                <a:gd name="T61" fmla="*/ 40 h 1192"/>
                <a:gd name="T62" fmla="*/ 1152 w 1192"/>
                <a:gd name="T63" fmla="*/ 119 h 1192"/>
                <a:gd name="T64" fmla="*/ 40 w 1192"/>
                <a:gd name="T65" fmla="*/ 119 h 1192"/>
                <a:gd name="T66" fmla="*/ 40 w 1192"/>
                <a:gd name="T67" fmla="*/ 40 h 1192"/>
                <a:gd name="T68" fmla="*/ 1113 w 1192"/>
                <a:gd name="T69" fmla="*/ 954 h 1192"/>
                <a:gd name="T70" fmla="*/ 79 w 1192"/>
                <a:gd name="T71" fmla="*/ 954 h 1192"/>
                <a:gd name="T72" fmla="*/ 79 w 1192"/>
                <a:gd name="T73" fmla="*/ 159 h 1192"/>
                <a:gd name="T74" fmla="*/ 1113 w 1192"/>
                <a:gd name="T75" fmla="*/ 159 h 1192"/>
                <a:gd name="T76" fmla="*/ 1113 w 1192"/>
                <a:gd name="T77" fmla="*/ 954 h 1192"/>
                <a:gd name="T78" fmla="*/ 1113 w 1192"/>
                <a:gd name="T79" fmla="*/ 954 h 1192"/>
                <a:gd name="T80" fmla="*/ 1113 w 1192"/>
                <a:gd name="T81" fmla="*/ 95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2" h="1192">
                  <a:moveTo>
                    <a:pt x="1192" y="159"/>
                  </a:moveTo>
                  <a:cubicBezTo>
                    <a:pt x="1192" y="0"/>
                    <a:pt x="1192" y="0"/>
                    <a:pt x="1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954"/>
                    <a:pt x="40" y="954"/>
                    <a:pt x="40" y="954"/>
                  </a:cubicBezTo>
                  <a:cubicBezTo>
                    <a:pt x="20" y="954"/>
                    <a:pt x="20" y="954"/>
                    <a:pt x="20" y="954"/>
                  </a:cubicBezTo>
                  <a:cubicBezTo>
                    <a:pt x="9" y="954"/>
                    <a:pt x="0" y="962"/>
                    <a:pt x="0" y="973"/>
                  </a:cubicBezTo>
                  <a:cubicBezTo>
                    <a:pt x="0" y="984"/>
                    <a:pt x="9" y="993"/>
                    <a:pt x="20" y="993"/>
                  </a:cubicBezTo>
                  <a:cubicBezTo>
                    <a:pt x="576" y="993"/>
                    <a:pt x="576" y="993"/>
                    <a:pt x="576" y="993"/>
                  </a:cubicBezTo>
                  <a:cubicBezTo>
                    <a:pt x="576" y="1033"/>
                    <a:pt x="576" y="1033"/>
                    <a:pt x="576" y="1033"/>
                  </a:cubicBezTo>
                  <a:cubicBezTo>
                    <a:pt x="576" y="1034"/>
                    <a:pt x="577" y="1035"/>
                    <a:pt x="577" y="1036"/>
                  </a:cubicBezTo>
                  <a:cubicBezTo>
                    <a:pt x="542" y="1044"/>
                    <a:pt x="517" y="1075"/>
                    <a:pt x="517" y="1113"/>
                  </a:cubicBezTo>
                  <a:cubicBezTo>
                    <a:pt x="517" y="1156"/>
                    <a:pt x="552" y="1192"/>
                    <a:pt x="596" y="1192"/>
                  </a:cubicBezTo>
                  <a:cubicBezTo>
                    <a:pt x="640" y="1192"/>
                    <a:pt x="675" y="1156"/>
                    <a:pt x="675" y="1113"/>
                  </a:cubicBezTo>
                  <a:cubicBezTo>
                    <a:pt x="675" y="1075"/>
                    <a:pt x="650" y="1044"/>
                    <a:pt x="615" y="1036"/>
                  </a:cubicBezTo>
                  <a:cubicBezTo>
                    <a:pt x="615" y="1035"/>
                    <a:pt x="616" y="1034"/>
                    <a:pt x="616" y="1033"/>
                  </a:cubicBezTo>
                  <a:cubicBezTo>
                    <a:pt x="616" y="993"/>
                    <a:pt x="616" y="993"/>
                    <a:pt x="616" y="993"/>
                  </a:cubicBezTo>
                  <a:cubicBezTo>
                    <a:pt x="1172" y="993"/>
                    <a:pt x="1172" y="993"/>
                    <a:pt x="1172" y="993"/>
                  </a:cubicBezTo>
                  <a:cubicBezTo>
                    <a:pt x="1183" y="993"/>
                    <a:pt x="1192" y="984"/>
                    <a:pt x="1192" y="973"/>
                  </a:cubicBezTo>
                  <a:cubicBezTo>
                    <a:pt x="1192" y="962"/>
                    <a:pt x="1183" y="954"/>
                    <a:pt x="1172" y="954"/>
                  </a:cubicBezTo>
                  <a:cubicBezTo>
                    <a:pt x="1152" y="954"/>
                    <a:pt x="1152" y="954"/>
                    <a:pt x="1152" y="954"/>
                  </a:cubicBezTo>
                  <a:cubicBezTo>
                    <a:pt x="1152" y="159"/>
                    <a:pt x="1152" y="159"/>
                    <a:pt x="1152" y="159"/>
                  </a:cubicBezTo>
                  <a:lnTo>
                    <a:pt x="1192" y="159"/>
                  </a:lnTo>
                  <a:close/>
                  <a:moveTo>
                    <a:pt x="636" y="1113"/>
                  </a:moveTo>
                  <a:cubicBezTo>
                    <a:pt x="636" y="1134"/>
                    <a:pt x="618" y="1152"/>
                    <a:pt x="596" y="1152"/>
                  </a:cubicBezTo>
                  <a:cubicBezTo>
                    <a:pt x="574" y="1152"/>
                    <a:pt x="556" y="1134"/>
                    <a:pt x="556" y="1113"/>
                  </a:cubicBezTo>
                  <a:cubicBezTo>
                    <a:pt x="556" y="1091"/>
                    <a:pt x="574" y="1073"/>
                    <a:pt x="596" y="1073"/>
                  </a:cubicBezTo>
                  <a:cubicBezTo>
                    <a:pt x="618" y="1073"/>
                    <a:pt x="636" y="1091"/>
                    <a:pt x="636" y="1113"/>
                  </a:cubicBezTo>
                  <a:close/>
                  <a:moveTo>
                    <a:pt x="40" y="40"/>
                  </a:moveTo>
                  <a:cubicBezTo>
                    <a:pt x="1152" y="40"/>
                    <a:pt x="1152" y="40"/>
                    <a:pt x="1152" y="40"/>
                  </a:cubicBezTo>
                  <a:cubicBezTo>
                    <a:pt x="1152" y="119"/>
                    <a:pt x="1152" y="119"/>
                    <a:pt x="1152" y="119"/>
                  </a:cubicBezTo>
                  <a:cubicBezTo>
                    <a:pt x="40" y="119"/>
                    <a:pt x="40" y="119"/>
                    <a:pt x="40" y="119"/>
                  </a:cubicBezTo>
                  <a:lnTo>
                    <a:pt x="40" y="40"/>
                  </a:lnTo>
                  <a:close/>
                  <a:moveTo>
                    <a:pt x="1113" y="954"/>
                  </a:moveTo>
                  <a:cubicBezTo>
                    <a:pt x="79" y="954"/>
                    <a:pt x="79" y="954"/>
                    <a:pt x="79" y="954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1113" y="159"/>
                    <a:pt x="1113" y="159"/>
                    <a:pt x="1113" y="159"/>
                  </a:cubicBezTo>
                  <a:lnTo>
                    <a:pt x="1113" y="954"/>
                  </a:lnTo>
                  <a:close/>
                  <a:moveTo>
                    <a:pt x="1113" y="954"/>
                  </a:moveTo>
                  <a:cubicBezTo>
                    <a:pt x="1113" y="954"/>
                    <a:pt x="1113" y="954"/>
                    <a:pt x="1113" y="9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27" y="850"/>
              <a:ext cx="516" cy="92"/>
            </a:xfrm>
            <a:custGeom>
              <a:avLst/>
              <a:gdLst>
                <a:gd name="T0" fmla="*/ 20 w 218"/>
                <a:gd name="T1" fmla="*/ 39 h 39"/>
                <a:gd name="T2" fmla="*/ 198 w 218"/>
                <a:gd name="T3" fmla="*/ 39 h 39"/>
                <a:gd name="T4" fmla="*/ 218 w 218"/>
                <a:gd name="T5" fmla="*/ 19 h 39"/>
                <a:gd name="T6" fmla="*/ 198 w 218"/>
                <a:gd name="T7" fmla="*/ 0 h 39"/>
                <a:gd name="T8" fmla="*/ 20 w 218"/>
                <a:gd name="T9" fmla="*/ 0 h 39"/>
                <a:gd name="T10" fmla="*/ 0 w 218"/>
                <a:gd name="T11" fmla="*/ 19 h 39"/>
                <a:gd name="T12" fmla="*/ 20 w 218"/>
                <a:gd name="T13" fmla="*/ 39 h 39"/>
                <a:gd name="T14" fmla="*/ 20 w 218"/>
                <a:gd name="T15" fmla="*/ 39 h 39"/>
                <a:gd name="T16" fmla="*/ 20 w 218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9">
                  <a:moveTo>
                    <a:pt x="20" y="39"/>
                  </a:moveTo>
                  <a:cubicBezTo>
                    <a:pt x="198" y="39"/>
                    <a:pt x="198" y="39"/>
                    <a:pt x="198" y="39"/>
                  </a:cubicBezTo>
                  <a:cubicBezTo>
                    <a:pt x="209" y="39"/>
                    <a:pt x="218" y="30"/>
                    <a:pt x="218" y="19"/>
                  </a:cubicBezTo>
                  <a:cubicBezTo>
                    <a:pt x="218" y="8"/>
                    <a:pt x="209" y="0"/>
                    <a:pt x="19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9"/>
                    <a:pt x="2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427" y="708"/>
              <a:ext cx="329" cy="94"/>
            </a:xfrm>
            <a:custGeom>
              <a:avLst/>
              <a:gdLst>
                <a:gd name="T0" fmla="*/ 20 w 139"/>
                <a:gd name="T1" fmla="*/ 40 h 40"/>
                <a:gd name="T2" fmla="*/ 119 w 139"/>
                <a:gd name="T3" fmla="*/ 40 h 40"/>
                <a:gd name="T4" fmla="*/ 139 w 139"/>
                <a:gd name="T5" fmla="*/ 20 h 40"/>
                <a:gd name="T6" fmla="*/ 119 w 139"/>
                <a:gd name="T7" fmla="*/ 0 h 40"/>
                <a:gd name="T8" fmla="*/ 20 w 139"/>
                <a:gd name="T9" fmla="*/ 0 h 40"/>
                <a:gd name="T10" fmla="*/ 0 w 139"/>
                <a:gd name="T11" fmla="*/ 20 h 40"/>
                <a:gd name="T12" fmla="*/ 20 w 139"/>
                <a:gd name="T13" fmla="*/ 40 h 40"/>
                <a:gd name="T14" fmla="*/ 20 w 139"/>
                <a:gd name="T15" fmla="*/ 40 h 40"/>
                <a:gd name="T16" fmla="*/ 20 w 13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40">
                  <a:moveTo>
                    <a:pt x="20" y="40"/>
                  </a:moveTo>
                  <a:cubicBezTo>
                    <a:pt x="119" y="40"/>
                    <a:pt x="119" y="40"/>
                    <a:pt x="119" y="40"/>
                  </a:cubicBezTo>
                  <a:cubicBezTo>
                    <a:pt x="130" y="40"/>
                    <a:pt x="139" y="31"/>
                    <a:pt x="139" y="20"/>
                  </a:cubicBezTo>
                  <a:cubicBezTo>
                    <a:pt x="139" y="9"/>
                    <a:pt x="130" y="0"/>
                    <a:pt x="1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427" y="989"/>
              <a:ext cx="516" cy="95"/>
            </a:xfrm>
            <a:custGeom>
              <a:avLst/>
              <a:gdLst>
                <a:gd name="T0" fmla="*/ 20 w 218"/>
                <a:gd name="T1" fmla="*/ 40 h 40"/>
                <a:gd name="T2" fmla="*/ 198 w 218"/>
                <a:gd name="T3" fmla="*/ 40 h 40"/>
                <a:gd name="T4" fmla="*/ 218 w 218"/>
                <a:gd name="T5" fmla="*/ 20 h 40"/>
                <a:gd name="T6" fmla="*/ 198 w 218"/>
                <a:gd name="T7" fmla="*/ 0 h 40"/>
                <a:gd name="T8" fmla="*/ 20 w 218"/>
                <a:gd name="T9" fmla="*/ 0 h 40"/>
                <a:gd name="T10" fmla="*/ 0 w 218"/>
                <a:gd name="T11" fmla="*/ 20 h 40"/>
                <a:gd name="T12" fmla="*/ 20 w 218"/>
                <a:gd name="T13" fmla="*/ 40 h 40"/>
                <a:gd name="T14" fmla="*/ 20 w 218"/>
                <a:gd name="T15" fmla="*/ 40 h 40"/>
                <a:gd name="T16" fmla="*/ 20 w 21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40">
                  <a:moveTo>
                    <a:pt x="20" y="40"/>
                  </a:moveTo>
                  <a:cubicBezTo>
                    <a:pt x="198" y="40"/>
                    <a:pt x="198" y="40"/>
                    <a:pt x="198" y="40"/>
                  </a:cubicBezTo>
                  <a:cubicBezTo>
                    <a:pt x="209" y="40"/>
                    <a:pt x="218" y="31"/>
                    <a:pt x="218" y="20"/>
                  </a:cubicBezTo>
                  <a:cubicBezTo>
                    <a:pt x="218" y="9"/>
                    <a:pt x="209" y="0"/>
                    <a:pt x="19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17" y="1037"/>
              <a:ext cx="1790" cy="940"/>
            </a:xfrm>
            <a:custGeom>
              <a:avLst/>
              <a:gdLst>
                <a:gd name="T0" fmla="*/ 7 w 756"/>
                <a:gd name="T1" fmla="*/ 392 h 397"/>
                <a:gd name="T2" fmla="*/ 21 w 756"/>
                <a:gd name="T3" fmla="*/ 397 h 397"/>
                <a:gd name="T4" fmla="*/ 35 w 756"/>
                <a:gd name="T5" fmla="*/ 392 h 397"/>
                <a:gd name="T6" fmla="*/ 272 w 756"/>
                <a:gd name="T7" fmla="*/ 155 h 397"/>
                <a:gd name="T8" fmla="*/ 436 w 756"/>
                <a:gd name="T9" fmla="*/ 320 h 397"/>
                <a:gd name="T10" fmla="*/ 450 w 756"/>
                <a:gd name="T11" fmla="*/ 326 h 397"/>
                <a:gd name="T12" fmla="*/ 465 w 756"/>
                <a:gd name="T13" fmla="*/ 320 h 397"/>
                <a:gd name="T14" fmla="*/ 717 w 756"/>
                <a:gd name="T15" fmla="*/ 68 h 397"/>
                <a:gd name="T16" fmla="*/ 717 w 756"/>
                <a:gd name="T17" fmla="*/ 159 h 397"/>
                <a:gd name="T18" fmla="*/ 737 w 756"/>
                <a:gd name="T19" fmla="*/ 179 h 397"/>
                <a:gd name="T20" fmla="*/ 756 w 756"/>
                <a:gd name="T21" fmla="*/ 159 h 397"/>
                <a:gd name="T22" fmla="*/ 756 w 756"/>
                <a:gd name="T23" fmla="*/ 20 h 397"/>
                <a:gd name="T24" fmla="*/ 755 w 756"/>
                <a:gd name="T25" fmla="*/ 12 h 397"/>
                <a:gd name="T26" fmla="*/ 744 w 756"/>
                <a:gd name="T27" fmla="*/ 2 h 397"/>
                <a:gd name="T28" fmla="*/ 737 w 756"/>
                <a:gd name="T29" fmla="*/ 0 h 397"/>
                <a:gd name="T30" fmla="*/ 598 w 756"/>
                <a:gd name="T31" fmla="*/ 0 h 397"/>
                <a:gd name="T32" fmla="*/ 578 w 756"/>
                <a:gd name="T33" fmla="*/ 20 h 397"/>
                <a:gd name="T34" fmla="*/ 598 w 756"/>
                <a:gd name="T35" fmla="*/ 40 h 397"/>
                <a:gd name="T36" fmla="*/ 689 w 756"/>
                <a:gd name="T37" fmla="*/ 40 h 397"/>
                <a:gd name="T38" fmla="*/ 450 w 756"/>
                <a:gd name="T39" fmla="*/ 278 h 397"/>
                <a:gd name="T40" fmla="*/ 286 w 756"/>
                <a:gd name="T41" fmla="*/ 113 h 397"/>
                <a:gd name="T42" fmla="*/ 258 w 756"/>
                <a:gd name="T43" fmla="*/ 113 h 397"/>
                <a:gd name="T44" fmla="*/ 7 w 756"/>
                <a:gd name="T45" fmla="*/ 363 h 397"/>
                <a:gd name="T46" fmla="*/ 7 w 756"/>
                <a:gd name="T47" fmla="*/ 392 h 397"/>
                <a:gd name="T48" fmla="*/ 7 w 756"/>
                <a:gd name="T49" fmla="*/ 392 h 397"/>
                <a:gd name="T50" fmla="*/ 7 w 756"/>
                <a:gd name="T51" fmla="*/ 39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6" h="397">
                  <a:moveTo>
                    <a:pt x="7" y="392"/>
                  </a:moveTo>
                  <a:cubicBezTo>
                    <a:pt x="11" y="395"/>
                    <a:pt x="16" y="397"/>
                    <a:pt x="21" y="397"/>
                  </a:cubicBezTo>
                  <a:cubicBezTo>
                    <a:pt x="26" y="397"/>
                    <a:pt x="32" y="395"/>
                    <a:pt x="35" y="392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436" y="320"/>
                    <a:pt x="436" y="320"/>
                    <a:pt x="436" y="320"/>
                  </a:cubicBezTo>
                  <a:cubicBezTo>
                    <a:pt x="440" y="324"/>
                    <a:pt x="445" y="326"/>
                    <a:pt x="450" y="326"/>
                  </a:cubicBezTo>
                  <a:cubicBezTo>
                    <a:pt x="456" y="326"/>
                    <a:pt x="461" y="324"/>
                    <a:pt x="465" y="320"/>
                  </a:cubicBezTo>
                  <a:cubicBezTo>
                    <a:pt x="717" y="68"/>
                    <a:pt x="717" y="68"/>
                    <a:pt x="717" y="68"/>
                  </a:cubicBezTo>
                  <a:cubicBezTo>
                    <a:pt x="717" y="159"/>
                    <a:pt x="717" y="159"/>
                    <a:pt x="717" y="159"/>
                  </a:cubicBezTo>
                  <a:cubicBezTo>
                    <a:pt x="717" y="170"/>
                    <a:pt x="726" y="179"/>
                    <a:pt x="737" y="179"/>
                  </a:cubicBezTo>
                  <a:cubicBezTo>
                    <a:pt x="748" y="179"/>
                    <a:pt x="756" y="170"/>
                    <a:pt x="756" y="159"/>
                  </a:cubicBezTo>
                  <a:cubicBezTo>
                    <a:pt x="756" y="20"/>
                    <a:pt x="756" y="20"/>
                    <a:pt x="756" y="20"/>
                  </a:cubicBezTo>
                  <a:cubicBezTo>
                    <a:pt x="756" y="17"/>
                    <a:pt x="756" y="15"/>
                    <a:pt x="755" y="12"/>
                  </a:cubicBezTo>
                  <a:cubicBezTo>
                    <a:pt x="753" y="7"/>
                    <a:pt x="749" y="4"/>
                    <a:pt x="744" y="2"/>
                  </a:cubicBezTo>
                  <a:cubicBezTo>
                    <a:pt x="742" y="1"/>
                    <a:pt x="739" y="0"/>
                    <a:pt x="737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87" y="0"/>
                    <a:pt x="578" y="9"/>
                    <a:pt x="578" y="20"/>
                  </a:cubicBezTo>
                  <a:cubicBezTo>
                    <a:pt x="578" y="31"/>
                    <a:pt x="587" y="40"/>
                    <a:pt x="598" y="40"/>
                  </a:cubicBezTo>
                  <a:cubicBezTo>
                    <a:pt x="689" y="40"/>
                    <a:pt x="689" y="40"/>
                    <a:pt x="689" y="40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286" y="113"/>
                    <a:pt x="286" y="113"/>
                    <a:pt x="286" y="113"/>
                  </a:cubicBezTo>
                  <a:cubicBezTo>
                    <a:pt x="278" y="105"/>
                    <a:pt x="265" y="105"/>
                    <a:pt x="258" y="113"/>
                  </a:cubicBezTo>
                  <a:cubicBezTo>
                    <a:pt x="7" y="363"/>
                    <a:pt x="7" y="363"/>
                    <a:pt x="7" y="363"/>
                  </a:cubicBezTo>
                  <a:cubicBezTo>
                    <a:pt x="0" y="371"/>
                    <a:pt x="0" y="384"/>
                    <a:pt x="7" y="392"/>
                  </a:cubicBezTo>
                  <a:close/>
                  <a:moveTo>
                    <a:pt x="7" y="392"/>
                  </a:moveTo>
                  <a:cubicBezTo>
                    <a:pt x="7" y="392"/>
                    <a:pt x="7" y="392"/>
                    <a:pt x="7" y="39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9" name="Text Placeholder 25"/>
          <p:cNvSpPr txBox="1">
            <a:spLocks/>
          </p:cNvSpPr>
          <p:nvPr/>
        </p:nvSpPr>
        <p:spPr>
          <a:xfrm>
            <a:off x="7497059" y="2406640"/>
            <a:ext cx="3884231" cy="2194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000" tIns="108000" rIns="108000" bIns="25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Points to take into consideration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Realistic assumptions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Demonstration of financial viability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Documentation of assumptions</a:t>
            </a:r>
          </a:p>
          <a:p>
            <a:pPr marL="176213" lvl="1" indent="-176213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Starting latest in March 2023 (end of phase 1)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22785B53-5305-C464-F03B-7FD7E7DE5817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Cash Flow Forecast</a:t>
            </a:r>
            <a:endParaRPr lang="fr-FR" sz="4400" noProof="1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691AEA-CF86-A748-71E2-707FB18F69F8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Mandatory attachment for companies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44952D-F07A-2413-8D43-328969C4CF7E}"/>
              </a:ext>
            </a:extLst>
          </p:cNvPr>
          <p:cNvSpPr/>
          <p:nvPr/>
        </p:nvSpPr>
        <p:spPr>
          <a:xfrm>
            <a:off x="2206782" y="5191598"/>
            <a:ext cx="8698583" cy="64633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just" defTabSz="102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Both templates can be downloaded </a:t>
            </a:r>
            <a:r>
              <a:rPr lang="en-GB" dirty="0">
                <a:latin typeface="Calibri" panose="020F0502020204030204"/>
              </a:rPr>
              <a:t>on the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research-industry-collaboration.lu platform within the “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Attachments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”-section of the projects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41C5B2-1508-0A2B-1812-897786819890}"/>
              </a:ext>
            </a:extLst>
          </p:cNvPr>
          <p:cNvGrpSpPr>
            <a:grpSpLocks noChangeAspect="1"/>
          </p:cNvGrpSpPr>
          <p:nvPr/>
        </p:nvGrpSpPr>
        <p:grpSpPr>
          <a:xfrm>
            <a:off x="1277573" y="5037584"/>
            <a:ext cx="690011" cy="831122"/>
            <a:chOff x="3866332" y="2029540"/>
            <a:chExt cx="846138" cy="1019176"/>
          </a:xfrm>
        </p:grpSpPr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009F896D-C0E1-7627-8025-BD18597C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232" y="2258140"/>
              <a:ext cx="444500" cy="523875"/>
            </a:xfrm>
            <a:custGeom>
              <a:avLst/>
              <a:gdLst>
                <a:gd name="T0" fmla="*/ 327 w 539"/>
                <a:gd name="T1" fmla="*/ 7 h 637"/>
                <a:gd name="T2" fmla="*/ 203 w 539"/>
                <a:gd name="T3" fmla="*/ 14 h 637"/>
                <a:gd name="T4" fmla="*/ 79 w 539"/>
                <a:gd name="T5" fmla="*/ 90 h 637"/>
                <a:gd name="T6" fmla="*/ 33 w 539"/>
                <a:gd name="T7" fmla="*/ 157 h 637"/>
                <a:gd name="T8" fmla="*/ 8 w 539"/>
                <a:gd name="T9" fmla="*/ 232 h 637"/>
                <a:gd name="T10" fmla="*/ 23 w 539"/>
                <a:gd name="T11" fmla="*/ 379 h 637"/>
                <a:gd name="T12" fmla="*/ 59 w 539"/>
                <a:gd name="T13" fmla="*/ 445 h 637"/>
                <a:gd name="T14" fmla="*/ 135 w 539"/>
                <a:gd name="T15" fmla="*/ 582 h 637"/>
                <a:gd name="T16" fmla="*/ 156 w 539"/>
                <a:gd name="T17" fmla="*/ 637 h 637"/>
                <a:gd name="T18" fmla="*/ 227 w 539"/>
                <a:gd name="T19" fmla="*/ 637 h 637"/>
                <a:gd name="T20" fmla="*/ 282 w 539"/>
                <a:gd name="T21" fmla="*/ 637 h 637"/>
                <a:gd name="T22" fmla="*/ 309 w 539"/>
                <a:gd name="T23" fmla="*/ 637 h 637"/>
                <a:gd name="T24" fmla="*/ 367 w 539"/>
                <a:gd name="T25" fmla="*/ 637 h 637"/>
                <a:gd name="T26" fmla="*/ 372 w 539"/>
                <a:gd name="T27" fmla="*/ 633 h 637"/>
                <a:gd name="T28" fmla="*/ 388 w 539"/>
                <a:gd name="T29" fmla="*/ 581 h 637"/>
                <a:gd name="T30" fmla="*/ 476 w 539"/>
                <a:gd name="T31" fmla="*/ 418 h 637"/>
                <a:gd name="T32" fmla="*/ 529 w 539"/>
                <a:gd name="T33" fmla="*/ 289 h 637"/>
                <a:gd name="T34" fmla="*/ 491 w 539"/>
                <a:gd name="T35" fmla="*/ 104 h 637"/>
                <a:gd name="T36" fmla="*/ 480 w 539"/>
                <a:gd name="T37" fmla="*/ 88 h 637"/>
                <a:gd name="T38" fmla="*/ 327 w 539"/>
                <a:gd name="T39" fmla="*/ 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9" h="637">
                  <a:moveTo>
                    <a:pt x="327" y="7"/>
                  </a:moveTo>
                  <a:cubicBezTo>
                    <a:pt x="285" y="0"/>
                    <a:pt x="244" y="2"/>
                    <a:pt x="203" y="14"/>
                  </a:cubicBezTo>
                  <a:cubicBezTo>
                    <a:pt x="155" y="28"/>
                    <a:pt x="114" y="54"/>
                    <a:pt x="79" y="90"/>
                  </a:cubicBezTo>
                  <a:cubicBezTo>
                    <a:pt x="60" y="110"/>
                    <a:pt x="45" y="132"/>
                    <a:pt x="33" y="157"/>
                  </a:cubicBezTo>
                  <a:cubicBezTo>
                    <a:pt x="21" y="180"/>
                    <a:pt x="13" y="206"/>
                    <a:pt x="8" y="232"/>
                  </a:cubicBezTo>
                  <a:cubicBezTo>
                    <a:pt x="0" y="282"/>
                    <a:pt x="5" y="331"/>
                    <a:pt x="23" y="379"/>
                  </a:cubicBezTo>
                  <a:cubicBezTo>
                    <a:pt x="32" y="402"/>
                    <a:pt x="45" y="424"/>
                    <a:pt x="59" y="445"/>
                  </a:cubicBezTo>
                  <a:cubicBezTo>
                    <a:pt x="88" y="489"/>
                    <a:pt x="114" y="534"/>
                    <a:pt x="135" y="582"/>
                  </a:cubicBezTo>
                  <a:cubicBezTo>
                    <a:pt x="143" y="600"/>
                    <a:pt x="150" y="618"/>
                    <a:pt x="156" y="637"/>
                  </a:cubicBezTo>
                  <a:cubicBezTo>
                    <a:pt x="180" y="637"/>
                    <a:pt x="203" y="637"/>
                    <a:pt x="227" y="637"/>
                  </a:cubicBezTo>
                  <a:cubicBezTo>
                    <a:pt x="245" y="637"/>
                    <a:pt x="263" y="637"/>
                    <a:pt x="282" y="637"/>
                  </a:cubicBezTo>
                  <a:cubicBezTo>
                    <a:pt x="291" y="637"/>
                    <a:pt x="300" y="637"/>
                    <a:pt x="309" y="637"/>
                  </a:cubicBezTo>
                  <a:cubicBezTo>
                    <a:pt x="328" y="637"/>
                    <a:pt x="348" y="637"/>
                    <a:pt x="367" y="637"/>
                  </a:cubicBezTo>
                  <a:cubicBezTo>
                    <a:pt x="371" y="637"/>
                    <a:pt x="371" y="636"/>
                    <a:pt x="372" y="633"/>
                  </a:cubicBezTo>
                  <a:cubicBezTo>
                    <a:pt x="375" y="615"/>
                    <a:pt x="382" y="598"/>
                    <a:pt x="388" y="581"/>
                  </a:cubicBezTo>
                  <a:cubicBezTo>
                    <a:pt x="410" y="526"/>
                    <a:pt x="440" y="471"/>
                    <a:pt x="476" y="418"/>
                  </a:cubicBezTo>
                  <a:cubicBezTo>
                    <a:pt x="506" y="373"/>
                    <a:pt x="523" y="332"/>
                    <a:pt x="529" y="289"/>
                  </a:cubicBezTo>
                  <a:cubicBezTo>
                    <a:pt x="539" y="222"/>
                    <a:pt x="526" y="160"/>
                    <a:pt x="491" y="104"/>
                  </a:cubicBezTo>
                  <a:cubicBezTo>
                    <a:pt x="487" y="99"/>
                    <a:pt x="483" y="93"/>
                    <a:pt x="480" y="88"/>
                  </a:cubicBezTo>
                  <a:cubicBezTo>
                    <a:pt x="440" y="46"/>
                    <a:pt x="389" y="18"/>
                    <a:pt x="327" y="7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3196986F-1BCC-C716-684A-A349E5D6F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732" y="2191465"/>
              <a:ext cx="547688" cy="633413"/>
            </a:xfrm>
            <a:custGeom>
              <a:avLst/>
              <a:gdLst>
                <a:gd name="T0" fmla="*/ 590 w 664"/>
                <a:gd name="T1" fmla="*/ 126 h 769"/>
                <a:gd name="T2" fmla="*/ 463 w 664"/>
                <a:gd name="T3" fmla="*/ 27 h 769"/>
                <a:gd name="T4" fmla="*/ 352 w 664"/>
                <a:gd name="T5" fmla="*/ 1 h 769"/>
                <a:gd name="T6" fmla="*/ 331 w 664"/>
                <a:gd name="T7" fmla="*/ 0 h 769"/>
                <a:gd name="T8" fmla="*/ 240 w 664"/>
                <a:gd name="T9" fmla="*/ 13 h 769"/>
                <a:gd name="T10" fmla="*/ 134 w 664"/>
                <a:gd name="T11" fmla="*/ 66 h 769"/>
                <a:gd name="T12" fmla="*/ 35 w 664"/>
                <a:gd name="T13" fmla="*/ 186 h 769"/>
                <a:gd name="T14" fmla="*/ 3 w 664"/>
                <a:gd name="T15" fmla="*/ 307 h 769"/>
                <a:gd name="T16" fmla="*/ 21 w 664"/>
                <a:gd name="T17" fmla="*/ 438 h 769"/>
                <a:gd name="T18" fmla="*/ 63 w 664"/>
                <a:gd name="T19" fmla="*/ 521 h 769"/>
                <a:gd name="T20" fmla="*/ 142 w 664"/>
                <a:gd name="T21" fmla="*/ 662 h 769"/>
                <a:gd name="T22" fmla="*/ 169 w 664"/>
                <a:gd name="T23" fmla="*/ 744 h 769"/>
                <a:gd name="T24" fmla="*/ 198 w 664"/>
                <a:gd name="T25" fmla="*/ 769 h 769"/>
                <a:gd name="T26" fmla="*/ 293 w 664"/>
                <a:gd name="T27" fmla="*/ 769 h 769"/>
                <a:gd name="T28" fmla="*/ 331 w 664"/>
                <a:gd name="T29" fmla="*/ 769 h 769"/>
                <a:gd name="T30" fmla="*/ 367 w 664"/>
                <a:gd name="T31" fmla="*/ 769 h 769"/>
                <a:gd name="T32" fmla="*/ 468 w 664"/>
                <a:gd name="T33" fmla="*/ 769 h 769"/>
                <a:gd name="T34" fmla="*/ 493 w 664"/>
                <a:gd name="T35" fmla="*/ 749 h 769"/>
                <a:gd name="T36" fmla="*/ 510 w 664"/>
                <a:gd name="T37" fmla="*/ 688 h 769"/>
                <a:gd name="T38" fmla="*/ 597 w 664"/>
                <a:gd name="T39" fmla="*/ 525 h 769"/>
                <a:gd name="T40" fmla="*/ 659 w 664"/>
                <a:gd name="T41" fmla="*/ 355 h 769"/>
                <a:gd name="T42" fmla="*/ 633 w 664"/>
                <a:gd name="T43" fmla="*/ 196 h 769"/>
                <a:gd name="T44" fmla="*/ 590 w 664"/>
                <a:gd name="T45" fmla="*/ 126 h 769"/>
                <a:gd name="T46" fmla="*/ 204 w 664"/>
                <a:gd name="T47" fmla="*/ 716 h 769"/>
                <a:gd name="T48" fmla="*/ 178 w 664"/>
                <a:gd name="T49" fmla="*/ 641 h 769"/>
                <a:gd name="T50" fmla="*/ 101 w 664"/>
                <a:gd name="T51" fmla="*/ 501 h 769"/>
                <a:gd name="T52" fmla="*/ 63 w 664"/>
                <a:gd name="T53" fmla="*/ 433 h 769"/>
                <a:gd name="T54" fmla="*/ 48 w 664"/>
                <a:gd name="T55" fmla="*/ 280 h 769"/>
                <a:gd name="T56" fmla="*/ 74 w 664"/>
                <a:gd name="T57" fmla="*/ 202 h 769"/>
                <a:gd name="T58" fmla="*/ 122 w 664"/>
                <a:gd name="T59" fmla="*/ 133 h 769"/>
                <a:gd name="T60" fmla="*/ 251 w 664"/>
                <a:gd name="T61" fmla="*/ 53 h 769"/>
                <a:gd name="T62" fmla="*/ 380 w 664"/>
                <a:gd name="T63" fmla="*/ 46 h 769"/>
                <a:gd name="T64" fmla="*/ 576 w 664"/>
                <a:gd name="T65" fmla="*/ 179 h 769"/>
                <a:gd name="T66" fmla="*/ 616 w 664"/>
                <a:gd name="T67" fmla="*/ 371 h 769"/>
                <a:gd name="T68" fmla="*/ 561 w 664"/>
                <a:gd name="T69" fmla="*/ 503 h 769"/>
                <a:gd name="T70" fmla="*/ 475 w 664"/>
                <a:gd name="T71" fmla="*/ 665 h 769"/>
                <a:gd name="T72" fmla="*/ 459 w 664"/>
                <a:gd name="T73" fmla="*/ 715 h 769"/>
                <a:gd name="T74" fmla="*/ 444 w 664"/>
                <a:gd name="T75" fmla="*/ 727 h 769"/>
                <a:gd name="T76" fmla="*/ 444 w 664"/>
                <a:gd name="T77" fmla="*/ 727 h 769"/>
                <a:gd name="T78" fmla="*/ 359 w 664"/>
                <a:gd name="T79" fmla="*/ 727 h 769"/>
                <a:gd name="T80" fmla="*/ 331 w 664"/>
                <a:gd name="T81" fmla="*/ 727 h 769"/>
                <a:gd name="T82" fmla="*/ 304 w 664"/>
                <a:gd name="T83" fmla="*/ 727 h 769"/>
                <a:gd name="T84" fmla="*/ 219 w 664"/>
                <a:gd name="T85" fmla="*/ 727 h 769"/>
                <a:gd name="T86" fmla="*/ 204 w 664"/>
                <a:gd name="T87" fmla="*/ 71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4" h="769">
                  <a:moveTo>
                    <a:pt x="590" y="126"/>
                  </a:moveTo>
                  <a:cubicBezTo>
                    <a:pt x="556" y="82"/>
                    <a:pt x="513" y="49"/>
                    <a:pt x="463" y="27"/>
                  </a:cubicBezTo>
                  <a:cubicBezTo>
                    <a:pt x="428" y="12"/>
                    <a:pt x="391" y="3"/>
                    <a:pt x="352" y="1"/>
                  </a:cubicBezTo>
                  <a:cubicBezTo>
                    <a:pt x="345" y="1"/>
                    <a:pt x="338" y="0"/>
                    <a:pt x="331" y="0"/>
                  </a:cubicBezTo>
                  <a:cubicBezTo>
                    <a:pt x="300" y="0"/>
                    <a:pt x="269" y="5"/>
                    <a:pt x="240" y="13"/>
                  </a:cubicBezTo>
                  <a:cubicBezTo>
                    <a:pt x="202" y="24"/>
                    <a:pt x="166" y="42"/>
                    <a:pt x="134" y="66"/>
                  </a:cubicBezTo>
                  <a:cubicBezTo>
                    <a:pt x="92" y="98"/>
                    <a:pt x="58" y="138"/>
                    <a:pt x="35" y="186"/>
                  </a:cubicBezTo>
                  <a:cubicBezTo>
                    <a:pt x="16" y="224"/>
                    <a:pt x="6" y="265"/>
                    <a:pt x="3" y="307"/>
                  </a:cubicBezTo>
                  <a:cubicBezTo>
                    <a:pt x="0" y="353"/>
                    <a:pt x="6" y="397"/>
                    <a:pt x="21" y="438"/>
                  </a:cubicBezTo>
                  <a:cubicBezTo>
                    <a:pt x="30" y="465"/>
                    <a:pt x="44" y="491"/>
                    <a:pt x="63" y="521"/>
                  </a:cubicBezTo>
                  <a:cubicBezTo>
                    <a:pt x="96" y="569"/>
                    <a:pt x="121" y="615"/>
                    <a:pt x="142" y="662"/>
                  </a:cubicBezTo>
                  <a:cubicBezTo>
                    <a:pt x="156" y="694"/>
                    <a:pt x="164" y="720"/>
                    <a:pt x="169" y="744"/>
                  </a:cubicBezTo>
                  <a:cubicBezTo>
                    <a:pt x="172" y="761"/>
                    <a:pt x="181" y="769"/>
                    <a:pt x="198" y="769"/>
                  </a:cubicBezTo>
                  <a:cubicBezTo>
                    <a:pt x="229" y="768"/>
                    <a:pt x="262" y="768"/>
                    <a:pt x="293" y="769"/>
                  </a:cubicBezTo>
                  <a:cubicBezTo>
                    <a:pt x="306" y="769"/>
                    <a:pt x="318" y="769"/>
                    <a:pt x="331" y="769"/>
                  </a:cubicBezTo>
                  <a:cubicBezTo>
                    <a:pt x="367" y="769"/>
                    <a:pt x="367" y="769"/>
                    <a:pt x="367" y="769"/>
                  </a:cubicBezTo>
                  <a:cubicBezTo>
                    <a:pt x="401" y="769"/>
                    <a:pt x="434" y="769"/>
                    <a:pt x="468" y="769"/>
                  </a:cubicBezTo>
                  <a:cubicBezTo>
                    <a:pt x="482" y="769"/>
                    <a:pt x="491" y="762"/>
                    <a:pt x="493" y="749"/>
                  </a:cubicBezTo>
                  <a:cubicBezTo>
                    <a:pt x="496" y="731"/>
                    <a:pt x="502" y="712"/>
                    <a:pt x="510" y="688"/>
                  </a:cubicBezTo>
                  <a:cubicBezTo>
                    <a:pt x="530" y="635"/>
                    <a:pt x="559" y="581"/>
                    <a:pt x="597" y="525"/>
                  </a:cubicBezTo>
                  <a:cubicBezTo>
                    <a:pt x="634" y="469"/>
                    <a:pt x="655" y="414"/>
                    <a:pt x="659" y="355"/>
                  </a:cubicBezTo>
                  <a:cubicBezTo>
                    <a:pt x="664" y="300"/>
                    <a:pt x="655" y="247"/>
                    <a:pt x="633" y="196"/>
                  </a:cubicBezTo>
                  <a:cubicBezTo>
                    <a:pt x="622" y="171"/>
                    <a:pt x="607" y="147"/>
                    <a:pt x="590" y="126"/>
                  </a:cubicBezTo>
                  <a:close/>
                  <a:moveTo>
                    <a:pt x="204" y="716"/>
                  </a:moveTo>
                  <a:cubicBezTo>
                    <a:pt x="199" y="693"/>
                    <a:pt x="191" y="670"/>
                    <a:pt x="178" y="641"/>
                  </a:cubicBezTo>
                  <a:cubicBezTo>
                    <a:pt x="158" y="596"/>
                    <a:pt x="133" y="550"/>
                    <a:pt x="101" y="501"/>
                  </a:cubicBezTo>
                  <a:cubicBezTo>
                    <a:pt x="87" y="480"/>
                    <a:pt x="73" y="458"/>
                    <a:pt x="63" y="433"/>
                  </a:cubicBezTo>
                  <a:cubicBezTo>
                    <a:pt x="45" y="383"/>
                    <a:pt x="40" y="332"/>
                    <a:pt x="48" y="280"/>
                  </a:cubicBezTo>
                  <a:cubicBezTo>
                    <a:pt x="53" y="252"/>
                    <a:pt x="62" y="226"/>
                    <a:pt x="74" y="202"/>
                  </a:cubicBezTo>
                  <a:cubicBezTo>
                    <a:pt x="86" y="177"/>
                    <a:pt x="102" y="154"/>
                    <a:pt x="122" y="133"/>
                  </a:cubicBezTo>
                  <a:cubicBezTo>
                    <a:pt x="158" y="94"/>
                    <a:pt x="202" y="68"/>
                    <a:pt x="251" y="53"/>
                  </a:cubicBezTo>
                  <a:cubicBezTo>
                    <a:pt x="294" y="41"/>
                    <a:pt x="337" y="39"/>
                    <a:pt x="380" y="46"/>
                  </a:cubicBezTo>
                  <a:cubicBezTo>
                    <a:pt x="464" y="61"/>
                    <a:pt x="530" y="106"/>
                    <a:pt x="576" y="179"/>
                  </a:cubicBezTo>
                  <a:cubicBezTo>
                    <a:pt x="612" y="237"/>
                    <a:pt x="626" y="301"/>
                    <a:pt x="616" y="371"/>
                  </a:cubicBezTo>
                  <a:cubicBezTo>
                    <a:pt x="610" y="415"/>
                    <a:pt x="592" y="457"/>
                    <a:pt x="561" y="503"/>
                  </a:cubicBezTo>
                  <a:cubicBezTo>
                    <a:pt x="525" y="556"/>
                    <a:pt x="496" y="611"/>
                    <a:pt x="475" y="665"/>
                  </a:cubicBezTo>
                  <a:cubicBezTo>
                    <a:pt x="468" y="681"/>
                    <a:pt x="462" y="698"/>
                    <a:pt x="459" y="715"/>
                  </a:cubicBezTo>
                  <a:cubicBezTo>
                    <a:pt x="456" y="726"/>
                    <a:pt x="449" y="727"/>
                    <a:pt x="444" y="727"/>
                  </a:cubicBezTo>
                  <a:cubicBezTo>
                    <a:pt x="444" y="727"/>
                    <a:pt x="444" y="727"/>
                    <a:pt x="444" y="727"/>
                  </a:cubicBezTo>
                  <a:cubicBezTo>
                    <a:pt x="415" y="727"/>
                    <a:pt x="387" y="727"/>
                    <a:pt x="359" y="727"/>
                  </a:cubicBezTo>
                  <a:cubicBezTo>
                    <a:pt x="349" y="727"/>
                    <a:pt x="340" y="727"/>
                    <a:pt x="331" y="727"/>
                  </a:cubicBezTo>
                  <a:cubicBezTo>
                    <a:pt x="322" y="727"/>
                    <a:pt x="313" y="727"/>
                    <a:pt x="304" y="727"/>
                  </a:cubicBezTo>
                  <a:cubicBezTo>
                    <a:pt x="276" y="727"/>
                    <a:pt x="247" y="727"/>
                    <a:pt x="219" y="727"/>
                  </a:cubicBezTo>
                  <a:cubicBezTo>
                    <a:pt x="214" y="727"/>
                    <a:pt x="207" y="726"/>
                    <a:pt x="204" y="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F0DA7A0C-229A-909B-03C7-F3981A1D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195" y="2856628"/>
              <a:ext cx="254000" cy="42863"/>
            </a:xfrm>
            <a:custGeom>
              <a:avLst/>
              <a:gdLst>
                <a:gd name="T0" fmla="*/ 283 w 308"/>
                <a:gd name="T1" fmla="*/ 0 h 53"/>
                <a:gd name="T2" fmla="*/ 192 w 308"/>
                <a:gd name="T3" fmla="*/ 0 h 53"/>
                <a:gd name="T4" fmla="*/ 150 w 308"/>
                <a:gd name="T5" fmla="*/ 0 h 53"/>
                <a:gd name="T6" fmla="*/ 150 w 308"/>
                <a:gd name="T7" fmla="*/ 0 h 53"/>
                <a:gd name="T8" fmla="*/ 126 w 308"/>
                <a:gd name="T9" fmla="*/ 0 h 53"/>
                <a:gd name="T10" fmla="*/ 30 w 308"/>
                <a:gd name="T11" fmla="*/ 0 h 53"/>
                <a:gd name="T12" fmla="*/ 28 w 308"/>
                <a:gd name="T13" fmla="*/ 0 h 53"/>
                <a:gd name="T14" fmla="*/ 26 w 308"/>
                <a:gd name="T15" fmla="*/ 0 h 53"/>
                <a:gd name="T16" fmla="*/ 17 w 308"/>
                <a:gd name="T17" fmla="*/ 1 h 53"/>
                <a:gd name="T18" fmla="*/ 4 w 308"/>
                <a:gd name="T19" fmla="*/ 36 h 53"/>
                <a:gd name="T20" fmla="*/ 28 w 308"/>
                <a:gd name="T21" fmla="*/ 53 h 53"/>
                <a:gd name="T22" fmla="*/ 283 w 308"/>
                <a:gd name="T23" fmla="*/ 53 h 53"/>
                <a:gd name="T24" fmla="*/ 301 w 308"/>
                <a:gd name="T25" fmla="*/ 47 h 53"/>
                <a:gd name="T26" fmla="*/ 308 w 308"/>
                <a:gd name="T27" fmla="*/ 24 h 53"/>
                <a:gd name="T28" fmla="*/ 283 w 308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53">
                  <a:moveTo>
                    <a:pt x="283" y="0"/>
                  </a:moveTo>
                  <a:cubicBezTo>
                    <a:pt x="252" y="0"/>
                    <a:pt x="222" y="0"/>
                    <a:pt x="19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94" y="0"/>
                    <a:pt x="62" y="0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3" y="0"/>
                    <a:pt x="20" y="0"/>
                    <a:pt x="17" y="1"/>
                  </a:cubicBezTo>
                  <a:cubicBezTo>
                    <a:pt x="5" y="7"/>
                    <a:pt x="0" y="20"/>
                    <a:pt x="4" y="36"/>
                  </a:cubicBezTo>
                  <a:cubicBezTo>
                    <a:pt x="6" y="46"/>
                    <a:pt x="15" y="53"/>
                    <a:pt x="28" y="53"/>
                  </a:cubicBezTo>
                  <a:cubicBezTo>
                    <a:pt x="104" y="53"/>
                    <a:pt x="194" y="53"/>
                    <a:pt x="283" y="53"/>
                  </a:cubicBezTo>
                  <a:cubicBezTo>
                    <a:pt x="291" y="53"/>
                    <a:pt x="297" y="51"/>
                    <a:pt x="301" y="47"/>
                  </a:cubicBezTo>
                  <a:cubicBezTo>
                    <a:pt x="305" y="42"/>
                    <a:pt x="308" y="35"/>
                    <a:pt x="308" y="24"/>
                  </a:cubicBezTo>
                  <a:cubicBezTo>
                    <a:pt x="308" y="9"/>
                    <a:pt x="299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F54E6346-726C-7E1D-F258-E55BA9E5E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182" y="2929653"/>
              <a:ext cx="201613" cy="44450"/>
            </a:xfrm>
            <a:custGeom>
              <a:avLst/>
              <a:gdLst>
                <a:gd name="T0" fmla="*/ 218 w 246"/>
                <a:gd name="T1" fmla="*/ 0 h 54"/>
                <a:gd name="T2" fmla="*/ 151 w 246"/>
                <a:gd name="T3" fmla="*/ 0 h 54"/>
                <a:gd name="T4" fmla="*/ 124 w 246"/>
                <a:gd name="T5" fmla="*/ 0 h 54"/>
                <a:gd name="T6" fmla="*/ 124 w 246"/>
                <a:gd name="T7" fmla="*/ 0 h 54"/>
                <a:gd name="T8" fmla="*/ 95 w 246"/>
                <a:gd name="T9" fmla="*/ 0 h 54"/>
                <a:gd name="T10" fmla="*/ 66 w 246"/>
                <a:gd name="T11" fmla="*/ 0 h 54"/>
                <a:gd name="T12" fmla="*/ 27 w 246"/>
                <a:gd name="T13" fmla="*/ 0 h 54"/>
                <a:gd name="T14" fmla="*/ 6 w 246"/>
                <a:gd name="T15" fmla="*/ 10 h 54"/>
                <a:gd name="T16" fmla="*/ 3 w 246"/>
                <a:gd name="T17" fmla="*/ 39 h 54"/>
                <a:gd name="T18" fmla="*/ 29 w 246"/>
                <a:gd name="T19" fmla="*/ 54 h 54"/>
                <a:gd name="T20" fmla="*/ 87 w 246"/>
                <a:gd name="T21" fmla="*/ 54 h 54"/>
                <a:gd name="T22" fmla="*/ 143 w 246"/>
                <a:gd name="T23" fmla="*/ 54 h 54"/>
                <a:gd name="T24" fmla="*/ 218 w 246"/>
                <a:gd name="T25" fmla="*/ 54 h 54"/>
                <a:gd name="T26" fmla="*/ 239 w 246"/>
                <a:gd name="T27" fmla="*/ 45 h 54"/>
                <a:gd name="T28" fmla="*/ 246 w 246"/>
                <a:gd name="T29" fmla="*/ 25 h 54"/>
                <a:gd name="T30" fmla="*/ 218 w 246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54">
                  <a:moveTo>
                    <a:pt x="218" y="0"/>
                  </a:moveTo>
                  <a:cubicBezTo>
                    <a:pt x="196" y="0"/>
                    <a:pt x="173" y="0"/>
                    <a:pt x="15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4" y="0"/>
                    <a:pt x="104" y="0"/>
                    <a:pt x="95" y="0"/>
                  </a:cubicBezTo>
                  <a:cubicBezTo>
                    <a:pt x="85" y="0"/>
                    <a:pt x="75" y="0"/>
                    <a:pt x="66" y="0"/>
                  </a:cubicBezTo>
                  <a:cubicBezTo>
                    <a:pt x="53" y="0"/>
                    <a:pt x="40" y="0"/>
                    <a:pt x="27" y="0"/>
                  </a:cubicBezTo>
                  <a:cubicBezTo>
                    <a:pt x="17" y="0"/>
                    <a:pt x="10" y="4"/>
                    <a:pt x="6" y="10"/>
                  </a:cubicBezTo>
                  <a:cubicBezTo>
                    <a:pt x="0" y="17"/>
                    <a:pt x="0" y="28"/>
                    <a:pt x="3" y="39"/>
                  </a:cubicBezTo>
                  <a:cubicBezTo>
                    <a:pt x="7" y="49"/>
                    <a:pt x="15" y="54"/>
                    <a:pt x="29" y="54"/>
                  </a:cubicBezTo>
                  <a:cubicBezTo>
                    <a:pt x="49" y="54"/>
                    <a:pt x="68" y="54"/>
                    <a:pt x="87" y="54"/>
                  </a:cubicBezTo>
                  <a:cubicBezTo>
                    <a:pt x="106" y="54"/>
                    <a:pt x="124" y="54"/>
                    <a:pt x="143" y="54"/>
                  </a:cubicBezTo>
                  <a:cubicBezTo>
                    <a:pt x="167" y="54"/>
                    <a:pt x="193" y="54"/>
                    <a:pt x="218" y="54"/>
                  </a:cubicBezTo>
                  <a:cubicBezTo>
                    <a:pt x="227" y="54"/>
                    <a:pt x="234" y="51"/>
                    <a:pt x="239" y="45"/>
                  </a:cubicBezTo>
                  <a:cubicBezTo>
                    <a:pt x="244" y="40"/>
                    <a:pt x="246" y="33"/>
                    <a:pt x="246" y="25"/>
                  </a:cubicBezTo>
                  <a:cubicBezTo>
                    <a:pt x="245" y="9"/>
                    <a:pt x="235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3A75284-1C27-3989-41F1-D06524DC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932" y="3004266"/>
              <a:ext cx="141288" cy="44450"/>
            </a:xfrm>
            <a:custGeom>
              <a:avLst/>
              <a:gdLst>
                <a:gd name="T0" fmla="*/ 142 w 171"/>
                <a:gd name="T1" fmla="*/ 0 h 54"/>
                <a:gd name="T2" fmla="*/ 79 w 171"/>
                <a:gd name="T3" fmla="*/ 0 h 54"/>
                <a:gd name="T4" fmla="*/ 27 w 171"/>
                <a:gd name="T5" fmla="*/ 0 h 54"/>
                <a:gd name="T6" fmla="*/ 0 w 171"/>
                <a:gd name="T7" fmla="*/ 25 h 54"/>
                <a:gd name="T8" fmla="*/ 29 w 171"/>
                <a:gd name="T9" fmla="*/ 54 h 54"/>
                <a:gd name="T10" fmla="*/ 68 w 171"/>
                <a:gd name="T11" fmla="*/ 54 h 54"/>
                <a:gd name="T12" fmla="*/ 100 w 171"/>
                <a:gd name="T13" fmla="*/ 54 h 54"/>
                <a:gd name="T14" fmla="*/ 142 w 171"/>
                <a:gd name="T15" fmla="*/ 54 h 54"/>
                <a:gd name="T16" fmla="*/ 142 w 171"/>
                <a:gd name="T17" fmla="*/ 54 h 54"/>
                <a:gd name="T18" fmla="*/ 160 w 171"/>
                <a:gd name="T19" fmla="*/ 48 h 54"/>
                <a:gd name="T20" fmla="*/ 168 w 171"/>
                <a:gd name="T21" fmla="*/ 17 h 54"/>
                <a:gd name="T22" fmla="*/ 142 w 171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54">
                  <a:moveTo>
                    <a:pt x="142" y="0"/>
                  </a:moveTo>
                  <a:cubicBezTo>
                    <a:pt x="122" y="0"/>
                    <a:pt x="101" y="0"/>
                    <a:pt x="79" y="0"/>
                  </a:cubicBezTo>
                  <a:cubicBezTo>
                    <a:pt x="62" y="0"/>
                    <a:pt x="44" y="0"/>
                    <a:pt x="27" y="0"/>
                  </a:cubicBezTo>
                  <a:cubicBezTo>
                    <a:pt x="10" y="1"/>
                    <a:pt x="0" y="11"/>
                    <a:pt x="0" y="25"/>
                  </a:cubicBezTo>
                  <a:cubicBezTo>
                    <a:pt x="0" y="44"/>
                    <a:pt x="10" y="54"/>
                    <a:pt x="29" y="54"/>
                  </a:cubicBezTo>
                  <a:cubicBezTo>
                    <a:pt x="42" y="54"/>
                    <a:pt x="55" y="54"/>
                    <a:pt x="68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4" y="54"/>
                    <a:pt x="128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8" y="54"/>
                    <a:pt x="154" y="52"/>
                    <a:pt x="160" y="48"/>
                  </a:cubicBezTo>
                  <a:cubicBezTo>
                    <a:pt x="169" y="42"/>
                    <a:pt x="171" y="32"/>
                    <a:pt x="168" y="17"/>
                  </a:cubicBezTo>
                  <a:cubicBezTo>
                    <a:pt x="166" y="8"/>
                    <a:pt x="154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DCB75BDF-5E12-E30F-921F-E784504E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607" y="2104153"/>
              <a:ext cx="68263" cy="84138"/>
            </a:xfrm>
            <a:custGeom>
              <a:avLst/>
              <a:gdLst>
                <a:gd name="T0" fmla="*/ 45 w 83"/>
                <a:gd name="T1" fmla="*/ 87 h 103"/>
                <a:gd name="T2" fmla="*/ 50 w 83"/>
                <a:gd name="T3" fmla="*/ 94 h 103"/>
                <a:gd name="T4" fmla="*/ 72 w 83"/>
                <a:gd name="T5" fmla="*/ 101 h 103"/>
                <a:gd name="T6" fmla="*/ 83 w 83"/>
                <a:gd name="T7" fmla="*/ 84 h 103"/>
                <a:gd name="T8" fmla="*/ 80 w 83"/>
                <a:gd name="T9" fmla="*/ 72 h 103"/>
                <a:gd name="T10" fmla="*/ 68 w 83"/>
                <a:gd name="T11" fmla="*/ 55 h 103"/>
                <a:gd name="T12" fmla="*/ 36 w 83"/>
                <a:gd name="T13" fmla="*/ 9 h 103"/>
                <a:gd name="T14" fmla="*/ 20 w 83"/>
                <a:gd name="T15" fmla="*/ 0 h 103"/>
                <a:gd name="T16" fmla="*/ 16 w 83"/>
                <a:gd name="T17" fmla="*/ 1 h 103"/>
                <a:gd name="T18" fmla="*/ 2 w 83"/>
                <a:gd name="T19" fmla="*/ 13 h 103"/>
                <a:gd name="T20" fmla="*/ 5 w 83"/>
                <a:gd name="T21" fmla="*/ 31 h 103"/>
                <a:gd name="T22" fmla="*/ 45 w 83"/>
                <a:gd name="T23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03">
                  <a:moveTo>
                    <a:pt x="45" y="87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5" y="101"/>
                    <a:pt x="64" y="103"/>
                    <a:pt x="72" y="101"/>
                  </a:cubicBezTo>
                  <a:cubicBezTo>
                    <a:pt x="79" y="98"/>
                    <a:pt x="83" y="92"/>
                    <a:pt x="83" y="84"/>
                  </a:cubicBezTo>
                  <a:cubicBezTo>
                    <a:pt x="83" y="79"/>
                    <a:pt x="82" y="75"/>
                    <a:pt x="80" y="72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57" y="40"/>
                    <a:pt x="46" y="24"/>
                    <a:pt x="36" y="9"/>
                  </a:cubicBezTo>
                  <a:cubicBezTo>
                    <a:pt x="32" y="4"/>
                    <a:pt x="26" y="0"/>
                    <a:pt x="20" y="0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9" y="3"/>
                    <a:pt x="4" y="7"/>
                    <a:pt x="2" y="13"/>
                  </a:cubicBezTo>
                  <a:cubicBezTo>
                    <a:pt x="0" y="18"/>
                    <a:pt x="1" y="25"/>
                    <a:pt x="5" y="31"/>
                  </a:cubicBezTo>
                  <a:cubicBezTo>
                    <a:pt x="18" y="49"/>
                    <a:pt x="32" y="69"/>
                    <a:pt x="45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8A0CFBE9-2B79-4350-DD83-25066ACA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520" y="2104153"/>
              <a:ext cx="71438" cy="85725"/>
            </a:xfrm>
            <a:custGeom>
              <a:avLst/>
              <a:gdLst>
                <a:gd name="T0" fmla="*/ 21 w 85"/>
                <a:gd name="T1" fmla="*/ 103 h 104"/>
                <a:gd name="T2" fmla="*/ 21 w 85"/>
                <a:gd name="T3" fmla="*/ 103 h 104"/>
                <a:gd name="T4" fmla="*/ 22 w 85"/>
                <a:gd name="T5" fmla="*/ 103 h 104"/>
                <a:gd name="T6" fmla="*/ 35 w 85"/>
                <a:gd name="T7" fmla="*/ 96 h 104"/>
                <a:gd name="T8" fmla="*/ 81 w 85"/>
                <a:gd name="T9" fmla="*/ 31 h 104"/>
                <a:gd name="T10" fmla="*/ 84 w 85"/>
                <a:gd name="T11" fmla="*/ 17 h 104"/>
                <a:gd name="T12" fmla="*/ 75 w 85"/>
                <a:gd name="T13" fmla="*/ 5 h 104"/>
                <a:gd name="T14" fmla="*/ 49 w 85"/>
                <a:gd name="T15" fmla="*/ 12 h 104"/>
                <a:gd name="T16" fmla="*/ 39 w 85"/>
                <a:gd name="T17" fmla="*/ 25 h 104"/>
                <a:gd name="T18" fmla="*/ 32 w 85"/>
                <a:gd name="T19" fmla="*/ 36 h 104"/>
                <a:gd name="T20" fmla="*/ 25 w 85"/>
                <a:gd name="T21" fmla="*/ 45 h 104"/>
                <a:gd name="T22" fmla="*/ 6 w 85"/>
                <a:gd name="T23" fmla="*/ 74 h 104"/>
                <a:gd name="T24" fmla="*/ 5 w 85"/>
                <a:gd name="T25" fmla="*/ 95 h 104"/>
                <a:gd name="T26" fmla="*/ 21 w 85"/>
                <a:gd name="T2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4">
                  <a:moveTo>
                    <a:pt x="21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8" y="104"/>
                    <a:pt x="32" y="100"/>
                    <a:pt x="35" y="96"/>
                  </a:cubicBezTo>
                  <a:cubicBezTo>
                    <a:pt x="50" y="75"/>
                    <a:pt x="66" y="53"/>
                    <a:pt x="81" y="31"/>
                  </a:cubicBezTo>
                  <a:cubicBezTo>
                    <a:pt x="84" y="27"/>
                    <a:pt x="85" y="21"/>
                    <a:pt x="84" y="17"/>
                  </a:cubicBezTo>
                  <a:cubicBezTo>
                    <a:pt x="83" y="12"/>
                    <a:pt x="80" y="7"/>
                    <a:pt x="75" y="5"/>
                  </a:cubicBezTo>
                  <a:cubicBezTo>
                    <a:pt x="67" y="0"/>
                    <a:pt x="56" y="3"/>
                    <a:pt x="49" y="12"/>
                  </a:cubicBezTo>
                  <a:cubicBezTo>
                    <a:pt x="46" y="16"/>
                    <a:pt x="43" y="21"/>
                    <a:pt x="39" y="25"/>
                  </a:cubicBezTo>
                  <a:cubicBezTo>
                    <a:pt x="37" y="29"/>
                    <a:pt x="34" y="33"/>
                    <a:pt x="32" y="36"/>
                  </a:cubicBezTo>
                  <a:cubicBezTo>
                    <a:pt x="30" y="39"/>
                    <a:pt x="27" y="42"/>
                    <a:pt x="25" y="45"/>
                  </a:cubicBezTo>
                  <a:cubicBezTo>
                    <a:pt x="19" y="55"/>
                    <a:pt x="12" y="64"/>
                    <a:pt x="6" y="74"/>
                  </a:cubicBezTo>
                  <a:cubicBezTo>
                    <a:pt x="1" y="81"/>
                    <a:pt x="0" y="88"/>
                    <a:pt x="5" y="95"/>
                  </a:cubicBezTo>
                  <a:cubicBezTo>
                    <a:pt x="8" y="101"/>
                    <a:pt x="14" y="103"/>
                    <a:pt x="21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8D0D7322-0C7E-586F-4734-045903917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444" y="2304178"/>
              <a:ext cx="96838" cy="52388"/>
            </a:xfrm>
            <a:custGeom>
              <a:avLst/>
              <a:gdLst>
                <a:gd name="T0" fmla="*/ 99 w 116"/>
                <a:gd name="T1" fmla="*/ 26 h 63"/>
                <a:gd name="T2" fmla="*/ 30 w 116"/>
                <a:gd name="T3" fmla="*/ 1 h 63"/>
                <a:gd name="T4" fmla="*/ 21 w 116"/>
                <a:gd name="T5" fmla="*/ 0 h 63"/>
                <a:gd name="T6" fmla="*/ 13 w 116"/>
                <a:gd name="T7" fmla="*/ 1 h 63"/>
                <a:gd name="T8" fmla="*/ 4 w 116"/>
                <a:gd name="T9" fmla="*/ 11 h 63"/>
                <a:gd name="T10" fmla="*/ 19 w 116"/>
                <a:gd name="T11" fmla="*/ 36 h 63"/>
                <a:gd name="T12" fmla="*/ 43 w 116"/>
                <a:gd name="T13" fmla="*/ 45 h 63"/>
                <a:gd name="T14" fmla="*/ 67 w 116"/>
                <a:gd name="T15" fmla="*/ 54 h 63"/>
                <a:gd name="T16" fmla="*/ 76 w 116"/>
                <a:gd name="T17" fmla="*/ 58 h 63"/>
                <a:gd name="T18" fmla="*/ 94 w 116"/>
                <a:gd name="T19" fmla="*/ 63 h 63"/>
                <a:gd name="T20" fmla="*/ 114 w 116"/>
                <a:gd name="T21" fmla="*/ 47 h 63"/>
                <a:gd name="T22" fmla="*/ 99 w 116"/>
                <a:gd name="T2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63">
                  <a:moveTo>
                    <a:pt x="99" y="26"/>
                  </a:moveTo>
                  <a:cubicBezTo>
                    <a:pt x="74" y="17"/>
                    <a:pt x="51" y="9"/>
                    <a:pt x="30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9" y="3"/>
                    <a:pt x="6" y="7"/>
                    <a:pt x="4" y="11"/>
                  </a:cubicBezTo>
                  <a:cubicBezTo>
                    <a:pt x="0" y="23"/>
                    <a:pt x="5" y="32"/>
                    <a:pt x="19" y="36"/>
                  </a:cubicBezTo>
                  <a:cubicBezTo>
                    <a:pt x="27" y="39"/>
                    <a:pt x="35" y="42"/>
                    <a:pt x="43" y="45"/>
                  </a:cubicBezTo>
                  <a:cubicBezTo>
                    <a:pt x="51" y="48"/>
                    <a:pt x="59" y="51"/>
                    <a:pt x="67" y="54"/>
                  </a:cubicBezTo>
                  <a:cubicBezTo>
                    <a:pt x="70" y="55"/>
                    <a:pt x="73" y="56"/>
                    <a:pt x="76" y="58"/>
                  </a:cubicBezTo>
                  <a:cubicBezTo>
                    <a:pt x="83" y="60"/>
                    <a:pt x="89" y="62"/>
                    <a:pt x="94" y="63"/>
                  </a:cubicBezTo>
                  <a:cubicBezTo>
                    <a:pt x="104" y="63"/>
                    <a:pt x="112" y="57"/>
                    <a:pt x="114" y="47"/>
                  </a:cubicBezTo>
                  <a:cubicBezTo>
                    <a:pt x="116" y="39"/>
                    <a:pt x="109" y="30"/>
                    <a:pt x="9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300E3129-8251-1680-F332-EE76D4138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695" y="2307353"/>
              <a:ext cx="95250" cy="52388"/>
            </a:xfrm>
            <a:custGeom>
              <a:avLst/>
              <a:gdLst>
                <a:gd name="T0" fmla="*/ 98 w 115"/>
                <a:gd name="T1" fmla="*/ 37 h 64"/>
                <a:gd name="T2" fmla="*/ 113 w 115"/>
                <a:gd name="T3" fmla="*/ 14 h 64"/>
                <a:gd name="T4" fmla="*/ 104 w 115"/>
                <a:gd name="T5" fmla="*/ 2 h 64"/>
                <a:gd name="T6" fmla="*/ 96 w 115"/>
                <a:gd name="T7" fmla="*/ 0 h 64"/>
                <a:gd name="T8" fmla="*/ 89 w 115"/>
                <a:gd name="T9" fmla="*/ 1 h 64"/>
                <a:gd name="T10" fmla="*/ 14 w 115"/>
                <a:gd name="T11" fmla="*/ 28 h 64"/>
                <a:gd name="T12" fmla="*/ 2 w 115"/>
                <a:gd name="T13" fmla="*/ 49 h 64"/>
                <a:gd name="T14" fmla="*/ 21 w 115"/>
                <a:gd name="T15" fmla="*/ 64 h 64"/>
                <a:gd name="T16" fmla="*/ 33 w 115"/>
                <a:gd name="T17" fmla="*/ 60 h 64"/>
                <a:gd name="T18" fmla="*/ 98 w 115"/>
                <a:gd name="T19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64">
                  <a:moveTo>
                    <a:pt x="98" y="37"/>
                  </a:moveTo>
                  <a:cubicBezTo>
                    <a:pt x="108" y="33"/>
                    <a:pt x="115" y="23"/>
                    <a:pt x="113" y="14"/>
                  </a:cubicBezTo>
                  <a:cubicBezTo>
                    <a:pt x="111" y="9"/>
                    <a:pt x="108" y="5"/>
                    <a:pt x="104" y="2"/>
                  </a:cubicBezTo>
                  <a:cubicBezTo>
                    <a:pt x="101" y="1"/>
                    <a:pt x="99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65" y="9"/>
                    <a:pt x="40" y="18"/>
                    <a:pt x="14" y="28"/>
                  </a:cubicBezTo>
                  <a:cubicBezTo>
                    <a:pt x="5" y="32"/>
                    <a:pt x="0" y="40"/>
                    <a:pt x="2" y="49"/>
                  </a:cubicBezTo>
                  <a:cubicBezTo>
                    <a:pt x="4" y="58"/>
                    <a:pt x="11" y="63"/>
                    <a:pt x="21" y="64"/>
                  </a:cubicBezTo>
                  <a:cubicBezTo>
                    <a:pt x="24" y="63"/>
                    <a:pt x="28" y="62"/>
                    <a:pt x="33" y="60"/>
                  </a:cubicBezTo>
                  <a:cubicBezTo>
                    <a:pt x="55" y="52"/>
                    <a:pt x="76" y="44"/>
                    <a:pt x="9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1FBF41C1-5082-C860-F7CE-D25575F5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220" y="2542303"/>
              <a:ext cx="95250" cy="47625"/>
            </a:xfrm>
            <a:custGeom>
              <a:avLst/>
              <a:gdLst>
                <a:gd name="T0" fmla="*/ 100 w 116"/>
                <a:gd name="T1" fmla="*/ 21 h 58"/>
                <a:gd name="T2" fmla="*/ 86 w 116"/>
                <a:gd name="T3" fmla="*/ 17 h 58"/>
                <a:gd name="T4" fmla="*/ 46 w 116"/>
                <a:gd name="T5" fmla="*/ 6 h 58"/>
                <a:gd name="T6" fmla="*/ 36 w 116"/>
                <a:gd name="T7" fmla="*/ 3 h 58"/>
                <a:gd name="T8" fmla="*/ 21 w 116"/>
                <a:gd name="T9" fmla="*/ 0 h 58"/>
                <a:gd name="T10" fmla="*/ 20 w 116"/>
                <a:gd name="T11" fmla="*/ 0 h 58"/>
                <a:gd name="T12" fmla="*/ 19 w 116"/>
                <a:gd name="T13" fmla="*/ 0 h 58"/>
                <a:gd name="T14" fmla="*/ 2 w 116"/>
                <a:gd name="T15" fmla="*/ 15 h 58"/>
                <a:gd name="T16" fmla="*/ 12 w 116"/>
                <a:gd name="T17" fmla="*/ 35 h 58"/>
                <a:gd name="T18" fmla="*/ 93 w 116"/>
                <a:gd name="T19" fmla="*/ 57 h 58"/>
                <a:gd name="T20" fmla="*/ 105 w 116"/>
                <a:gd name="T21" fmla="*/ 55 h 58"/>
                <a:gd name="T22" fmla="*/ 114 w 116"/>
                <a:gd name="T23" fmla="*/ 42 h 58"/>
                <a:gd name="T24" fmla="*/ 100 w 116"/>
                <a:gd name="T2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58">
                  <a:moveTo>
                    <a:pt x="100" y="21"/>
                  </a:moveTo>
                  <a:cubicBezTo>
                    <a:pt x="96" y="19"/>
                    <a:pt x="91" y="18"/>
                    <a:pt x="86" y="17"/>
                  </a:cubicBezTo>
                  <a:cubicBezTo>
                    <a:pt x="73" y="13"/>
                    <a:pt x="59" y="9"/>
                    <a:pt x="46" y="6"/>
                  </a:cubicBezTo>
                  <a:cubicBezTo>
                    <a:pt x="43" y="5"/>
                    <a:pt x="40" y="4"/>
                    <a:pt x="36" y="3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3" y="6"/>
                    <a:pt x="2" y="15"/>
                  </a:cubicBezTo>
                  <a:cubicBezTo>
                    <a:pt x="0" y="24"/>
                    <a:pt x="5" y="33"/>
                    <a:pt x="12" y="35"/>
                  </a:cubicBezTo>
                  <a:cubicBezTo>
                    <a:pt x="43" y="44"/>
                    <a:pt x="69" y="50"/>
                    <a:pt x="93" y="57"/>
                  </a:cubicBezTo>
                  <a:cubicBezTo>
                    <a:pt x="99" y="58"/>
                    <a:pt x="103" y="56"/>
                    <a:pt x="105" y="55"/>
                  </a:cubicBezTo>
                  <a:cubicBezTo>
                    <a:pt x="110" y="52"/>
                    <a:pt x="113" y="48"/>
                    <a:pt x="114" y="42"/>
                  </a:cubicBezTo>
                  <a:cubicBezTo>
                    <a:pt x="116" y="33"/>
                    <a:pt x="110" y="23"/>
                    <a:pt x="10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3F225600-CACD-6339-E837-AD2C1AA1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332" y="2539128"/>
              <a:ext cx="95250" cy="46038"/>
            </a:xfrm>
            <a:custGeom>
              <a:avLst/>
              <a:gdLst>
                <a:gd name="T0" fmla="*/ 97 w 116"/>
                <a:gd name="T1" fmla="*/ 0 h 57"/>
                <a:gd name="T2" fmla="*/ 86 w 116"/>
                <a:gd name="T3" fmla="*/ 2 h 57"/>
                <a:gd name="T4" fmla="*/ 17 w 116"/>
                <a:gd name="T5" fmla="*/ 20 h 57"/>
                <a:gd name="T6" fmla="*/ 2 w 116"/>
                <a:gd name="T7" fmla="*/ 42 h 57"/>
                <a:gd name="T8" fmla="*/ 10 w 116"/>
                <a:gd name="T9" fmla="*/ 54 h 57"/>
                <a:gd name="T10" fmla="*/ 25 w 116"/>
                <a:gd name="T11" fmla="*/ 56 h 57"/>
                <a:gd name="T12" fmla="*/ 79 w 116"/>
                <a:gd name="T13" fmla="*/ 42 h 57"/>
                <a:gd name="T14" fmla="*/ 101 w 116"/>
                <a:gd name="T15" fmla="*/ 36 h 57"/>
                <a:gd name="T16" fmla="*/ 114 w 116"/>
                <a:gd name="T17" fmla="*/ 15 h 57"/>
                <a:gd name="T18" fmla="*/ 97 w 116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7">
                  <a:moveTo>
                    <a:pt x="97" y="0"/>
                  </a:moveTo>
                  <a:cubicBezTo>
                    <a:pt x="93" y="0"/>
                    <a:pt x="90" y="1"/>
                    <a:pt x="86" y="2"/>
                  </a:cubicBezTo>
                  <a:cubicBezTo>
                    <a:pt x="64" y="8"/>
                    <a:pt x="41" y="14"/>
                    <a:pt x="17" y="20"/>
                  </a:cubicBezTo>
                  <a:cubicBezTo>
                    <a:pt x="7" y="23"/>
                    <a:pt x="0" y="32"/>
                    <a:pt x="2" y="42"/>
                  </a:cubicBezTo>
                  <a:cubicBezTo>
                    <a:pt x="3" y="47"/>
                    <a:pt x="6" y="52"/>
                    <a:pt x="10" y="54"/>
                  </a:cubicBezTo>
                  <a:cubicBezTo>
                    <a:pt x="14" y="57"/>
                    <a:pt x="19" y="57"/>
                    <a:pt x="25" y="56"/>
                  </a:cubicBezTo>
                  <a:cubicBezTo>
                    <a:pt x="43" y="52"/>
                    <a:pt x="61" y="47"/>
                    <a:pt x="79" y="42"/>
                  </a:cubicBezTo>
                  <a:cubicBezTo>
                    <a:pt x="86" y="40"/>
                    <a:pt x="94" y="38"/>
                    <a:pt x="101" y="36"/>
                  </a:cubicBezTo>
                  <a:cubicBezTo>
                    <a:pt x="111" y="33"/>
                    <a:pt x="116" y="25"/>
                    <a:pt x="114" y="15"/>
                  </a:cubicBezTo>
                  <a:cubicBezTo>
                    <a:pt x="113" y="6"/>
                    <a:pt x="106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0B9C4100-EBE9-1F2A-D45B-792AB4E4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907" y="2029540"/>
              <a:ext cx="30163" cy="95250"/>
            </a:xfrm>
            <a:custGeom>
              <a:avLst/>
              <a:gdLst>
                <a:gd name="T0" fmla="*/ 18 w 37"/>
                <a:gd name="T1" fmla="*/ 116 h 116"/>
                <a:gd name="T2" fmla="*/ 18 w 37"/>
                <a:gd name="T3" fmla="*/ 116 h 116"/>
                <a:gd name="T4" fmla="*/ 32 w 37"/>
                <a:gd name="T5" fmla="*/ 110 h 116"/>
                <a:gd name="T6" fmla="*/ 36 w 37"/>
                <a:gd name="T7" fmla="*/ 100 h 116"/>
                <a:gd name="T8" fmla="*/ 36 w 37"/>
                <a:gd name="T9" fmla="*/ 71 h 116"/>
                <a:gd name="T10" fmla="*/ 36 w 37"/>
                <a:gd name="T11" fmla="*/ 59 h 116"/>
                <a:gd name="T12" fmla="*/ 36 w 37"/>
                <a:gd name="T13" fmla="*/ 54 h 116"/>
                <a:gd name="T14" fmla="*/ 36 w 37"/>
                <a:gd name="T15" fmla="*/ 46 h 116"/>
                <a:gd name="T16" fmla="*/ 36 w 37"/>
                <a:gd name="T17" fmla="*/ 16 h 116"/>
                <a:gd name="T18" fmla="*/ 19 w 37"/>
                <a:gd name="T19" fmla="*/ 0 h 116"/>
                <a:gd name="T20" fmla="*/ 19 w 37"/>
                <a:gd name="T21" fmla="*/ 0 h 116"/>
                <a:gd name="T22" fmla="*/ 6 w 37"/>
                <a:gd name="T23" fmla="*/ 5 h 116"/>
                <a:gd name="T24" fmla="*/ 1 w 37"/>
                <a:gd name="T25" fmla="*/ 15 h 116"/>
                <a:gd name="T26" fmla="*/ 1 w 37"/>
                <a:gd name="T27" fmla="*/ 100 h 116"/>
                <a:gd name="T28" fmla="*/ 18 w 37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16">
                  <a:moveTo>
                    <a:pt x="18" y="116"/>
                  </a:moveTo>
                  <a:cubicBezTo>
                    <a:pt x="18" y="116"/>
                    <a:pt x="18" y="116"/>
                    <a:pt x="18" y="116"/>
                  </a:cubicBezTo>
                  <a:cubicBezTo>
                    <a:pt x="24" y="116"/>
                    <a:pt x="29" y="114"/>
                    <a:pt x="32" y="110"/>
                  </a:cubicBezTo>
                  <a:cubicBezTo>
                    <a:pt x="35" y="107"/>
                    <a:pt x="37" y="103"/>
                    <a:pt x="36" y="100"/>
                  </a:cubicBezTo>
                  <a:cubicBezTo>
                    <a:pt x="36" y="90"/>
                    <a:pt x="36" y="80"/>
                    <a:pt x="36" y="71"/>
                  </a:cubicBezTo>
                  <a:cubicBezTo>
                    <a:pt x="36" y="67"/>
                    <a:pt x="36" y="63"/>
                    <a:pt x="36" y="5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1"/>
                    <a:pt x="36" y="48"/>
                    <a:pt x="36" y="46"/>
                  </a:cubicBezTo>
                  <a:cubicBezTo>
                    <a:pt x="36" y="36"/>
                    <a:pt x="37" y="26"/>
                    <a:pt x="36" y="16"/>
                  </a:cubicBezTo>
                  <a:cubicBezTo>
                    <a:pt x="36" y="7"/>
                    <a:pt x="2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3" y="7"/>
                    <a:pt x="1" y="10"/>
                    <a:pt x="1" y="15"/>
                  </a:cubicBezTo>
                  <a:cubicBezTo>
                    <a:pt x="0" y="43"/>
                    <a:pt x="0" y="71"/>
                    <a:pt x="1" y="100"/>
                  </a:cubicBezTo>
                  <a:cubicBezTo>
                    <a:pt x="1" y="108"/>
                    <a:pt x="9" y="116"/>
                    <a:pt x="18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060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59034"/>
          <a:stretch/>
        </p:blipFill>
        <p:spPr>
          <a:xfrm>
            <a:off x="3091325" y="1847515"/>
            <a:ext cx="6009349" cy="4211438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3D859FF7-ADAC-ED29-1550-784495B6F27A}"/>
              </a:ext>
            </a:extLst>
          </p:cNvPr>
          <p:cNvSpPr txBox="1">
            <a:spLocks/>
          </p:cNvSpPr>
          <p:nvPr/>
        </p:nvSpPr>
        <p:spPr>
          <a:xfrm>
            <a:off x="636492" y="136353"/>
            <a:ext cx="11880850" cy="12418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BE" sz="5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Cash Flow Forecast</a:t>
            </a:r>
            <a:endParaRPr lang="fr-FR" sz="4400" noProof="1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4A2125-D0B2-4F10-8E10-8B98DA7C585D}"/>
              </a:ext>
            </a:extLst>
          </p:cNvPr>
          <p:cNvSpPr txBox="1">
            <a:spLocks/>
          </p:cNvSpPr>
          <p:nvPr/>
        </p:nvSpPr>
        <p:spPr>
          <a:xfrm>
            <a:off x="634972" y="1132452"/>
            <a:ext cx="11880850" cy="5939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tabLst/>
              <a:defRPr lang="en-US" sz="2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4500" indent="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Simplified CFF template</a:t>
            </a:r>
          </a:p>
        </p:txBody>
      </p:sp>
    </p:spTree>
    <p:extLst>
      <p:ext uri="{BB962C8B-B14F-4D97-AF65-F5344CB8AC3E}">
        <p14:creationId xmlns:p14="http://schemas.microsoft.com/office/powerpoint/2010/main" val="2069875863"/>
      </p:ext>
    </p:extLst>
  </p:cSld>
  <p:clrMapOvr>
    <a:masterClrMapping/>
  </p:clrMapOvr>
</p:sld>
</file>

<file path=ppt/theme/theme1.xml><?xml version="1.0" encoding="utf-8"?>
<a:theme xmlns:a="http://schemas.openxmlformats.org/drawingml/2006/main" name="Luxinnovation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E30613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template-LXI" id="{3E1E16B8-A40A-4CF4-9465-2847448592C7}" vid="{29115466-4D26-4312-85E0-F354BEC012DD}"/>
    </a:ext>
  </a:extLst>
</a:theme>
</file>

<file path=ppt/theme/theme2.xml><?xml version="1.0" encoding="utf-8"?>
<a:theme xmlns:a="http://schemas.openxmlformats.org/drawingml/2006/main" name="Luxinnovation">
  <a:themeElements>
    <a:clrScheme name="Custom 1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XI-presentation-template" id="{748D6A6A-292A-4678-B070-C95E8B2923EE}" vid="{2B818264-7095-4FB1-A06A-16AD369051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350C0D21A534DBC3A57896724E15F" ma:contentTypeVersion="14" ma:contentTypeDescription="Create a new document." ma:contentTypeScope="" ma:versionID="c5860182f9cd131a9c7f2a24ea5e3925">
  <xsd:schema xmlns:xsd="http://www.w3.org/2001/XMLSchema" xmlns:xs="http://www.w3.org/2001/XMLSchema" xmlns:p="http://schemas.microsoft.com/office/2006/metadata/properties" xmlns:ns3="e64c4774-b24f-4bd7-8d5b-e04a0bbdae74" xmlns:ns4="865f6628-eeba-4d39-a95b-9e1b499ac0cd" targetNamespace="http://schemas.microsoft.com/office/2006/metadata/properties" ma:root="true" ma:fieldsID="e518f21982781ec231b90a879c011ad2" ns3:_="" ns4:_="">
    <xsd:import namespace="e64c4774-b24f-4bd7-8d5b-e04a0bbdae74"/>
    <xsd:import namespace="865f6628-eeba-4d39-a95b-9e1b499ac0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c4774-b24f-4bd7-8d5b-e04a0bbdae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6628-eeba-4d39-a95b-9e1b499ac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E4BC74-9027-4217-9CBD-66D67DFCD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85350-9601-4744-A898-E3958E35B4BA}">
  <ds:schemaRefs>
    <ds:schemaRef ds:uri="http://schemas.microsoft.com/office/2006/documentManagement/types"/>
    <ds:schemaRef ds:uri="http://schemas.microsoft.com/office/infopath/2007/PartnerControls"/>
    <ds:schemaRef ds:uri="865f6628-eeba-4d39-a95b-9e1b499ac0cd"/>
    <ds:schemaRef ds:uri="e64c4774-b24f-4bd7-8d5b-e04a0bbdae7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1DB4BC-2A67-4205-8854-9EBC9966A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c4774-b24f-4bd7-8d5b-e04a0bbdae74"/>
    <ds:schemaRef ds:uri="865f6628-eeba-4d39-a95b-9e1b499ac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969</Words>
  <Application>Microsoft Office PowerPoint</Application>
  <PresentationFormat>Widescreen</PresentationFormat>
  <Paragraphs>182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Luxinnovation</vt:lpstr>
      <vt:lpstr>Luxinnovation</vt:lpstr>
      <vt:lpstr>Q&amp;A Session 07.03.2023</vt:lpstr>
      <vt:lpstr>PowerPoint Presentation</vt:lpstr>
      <vt:lpstr>PowerPoint Presentation</vt:lpstr>
      <vt:lpstr>Co-Funding Capacity</vt:lpstr>
      <vt:lpstr>Project Budget and Co-Funding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 – Undertaking in difficulty</vt:lpstr>
      <vt:lpstr>Reminder – Undertaking in difficulty</vt:lpstr>
      <vt:lpstr>PowerPoint Presentation</vt:lpstr>
      <vt:lpstr>PowerPoint Presentation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HEADING</dc:title>
  <dc:creator>Fleck Janine</dc:creator>
  <cp:lastModifiedBy>Marquet Romane</cp:lastModifiedBy>
  <cp:revision>419</cp:revision>
  <dcterms:created xsi:type="dcterms:W3CDTF">2018-03-29T12:05:45Z</dcterms:created>
  <dcterms:modified xsi:type="dcterms:W3CDTF">2023-03-07T11:02:31Z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0x010100413350C0D21A534DBC3A57896724E15F</vt:lpwstr>
  </property>
</Properties>
</file>