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4"/>
  </p:sldMasterIdLst>
  <p:notesMasterIdLst>
    <p:notesMasterId r:id="rId15"/>
  </p:notesMasterIdLst>
  <p:sldIdLst>
    <p:sldId id="261" r:id="rId5"/>
    <p:sldId id="271" r:id="rId6"/>
    <p:sldId id="272" r:id="rId7"/>
    <p:sldId id="267" r:id="rId8"/>
    <p:sldId id="269" r:id="rId9"/>
    <p:sldId id="275" r:id="rId10"/>
    <p:sldId id="265" r:id="rId11"/>
    <p:sldId id="277" r:id="rId12"/>
    <p:sldId id="264" r:id="rId13"/>
    <p:sldId id="258" r:id="rId14"/>
  </p:sldIdLst>
  <p:sldSz cx="12192000" cy="6858000"/>
  <p:notesSz cx="6858000" cy="9144000"/>
  <p:defaultTextStyle>
    <a:defPPr>
      <a:defRPr lang="es-CO"/>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Estilo claro 3 - Acento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33" autoAdjust="0"/>
    <p:restoredTop sz="94660"/>
  </p:normalViewPr>
  <p:slideViewPr>
    <p:cSldViewPr snapToGrid="0" showGuides="1">
      <p:cViewPr varScale="1">
        <p:scale>
          <a:sx n="72" d="100"/>
          <a:sy n="72" d="100"/>
        </p:scale>
        <p:origin x="642"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6C720C-A413-43D6-8807-9C0215376B2A}" type="datetimeFigureOut">
              <a:rPr lang="es-CO" smtClean="0"/>
              <a:t>15/03/2022</a:t>
            </a:fld>
            <a:endParaRPr lang="es-CO"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2EDE00-AC67-4068-82EB-2575A080FD94}" type="slidenum">
              <a:rPr lang="es-CO" smtClean="0"/>
              <a:t>‹Nº›</a:t>
            </a:fld>
            <a:endParaRPr lang="es-CO" dirty="0"/>
          </a:p>
        </p:txBody>
      </p:sp>
    </p:spTree>
    <p:extLst>
      <p:ext uri="{BB962C8B-B14F-4D97-AF65-F5344CB8AC3E}">
        <p14:creationId xmlns:p14="http://schemas.microsoft.com/office/powerpoint/2010/main" val="3582911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FBE6F7-F251-48F4-93DE-7B35FB710A6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FBB83E81-EAFE-4D5B-8CD0-F790B6B183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F3E94722-5033-496F-A9C8-BC9AD185A1CD}"/>
              </a:ext>
            </a:extLst>
          </p:cNvPr>
          <p:cNvSpPr>
            <a:spLocks noGrp="1"/>
          </p:cNvSpPr>
          <p:nvPr>
            <p:ph type="dt" sz="half" idx="10"/>
          </p:nvPr>
        </p:nvSpPr>
        <p:spPr/>
        <p:txBody>
          <a:bodyPr/>
          <a:lstStyle/>
          <a:p>
            <a:fld id="{720A0A5A-003A-482A-8933-BFBF2293F7FD}" type="datetimeFigureOut">
              <a:rPr lang="es-CO" smtClean="0"/>
              <a:t>15/03/2022</a:t>
            </a:fld>
            <a:endParaRPr lang="es-CO" dirty="0"/>
          </a:p>
        </p:txBody>
      </p:sp>
      <p:sp>
        <p:nvSpPr>
          <p:cNvPr id="5" name="Marcador de pie de página 4">
            <a:extLst>
              <a:ext uri="{FF2B5EF4-FFF2-40B4-BE49-F238E27FC236}">
                <a16:creationId xmlns:a16="http://schemas.microsoft.com/office/drawing/2014/main" id="{CC749420-E568-476E-A482-D748700EF129}"/>
              </a:ext>
            </a:extLst>
          </p:cNvPr>
          <p:cNvSpPr>
            <a:spLocks noGrp="1"/>
          </p:cNvSpPr>
          <p:nvPr>
            <p:ph type="ftr" sz="quarter" idx="11"/>
          </p:nvPr>
        </p:nvSpPr>
        <p:spPr/>
        <p:txBody>
          <a:bodyPr/>
          <a:lstStyle/>
          <a:p>
            <a:endParaRPr lang="es-CO" dirty="0"/>
          </a:p>
        </p:txBody>
      </p:sp>
      <p:sp>
        <p:nvSpPr>
          <p:cNvPr id="6" name="Marcador de número de diapositiva 5">
            <a:extLst>
              <a:ext uri="{FF2B5EF4-FFF2-40B4-BE49-F238E27FC236}">
                <a16:creationId xmlns:a16="http://schemas.microsoft.com/office/drawing/2014/main" id="{E66A0FE2-F8E1-42FE-9049-377AB5CF0F10}"/>
              </a:ext>
            </a:extLst>
          </p:cNvPr>
          <p:cNvSpPr>
            <a:spLocks noGrp="1"/>
          </p:cNvSpPr>
          <p:nvPr>
            <p:ph type="sldNum" sz="quarter" idx="12"/>
          </p:nvPr>
        </p:nvSpPr>
        <p:spPr/>
        <p:txBody>
          <a:bodyPr/>
          <a:lstStyle/>
          <a:p>
            <a:fld id="{93CA7FE6-F533-4112-AE20-D5A1B96C1549}" type="slidenum">
              <a:rPr lang="es-CO" smtClean="0"/>
              <a:t>‹Nº›</a:t>
            </a:fld>
            <a:endParaRPr lang="es-CO" dirty="0"/>
          </a:p>
        </p:txBody>
      </p:sp>
    </p:spTree>
    <p:extLst>
      <p:ext uri="{BB962C8B-B14F-4D97-AF65-F5344CB8AC3E}">
        <p14:creationId xmlns:p14="http://schemas.microsoft.com/office/powerpoint/2010/main" val="1438410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FBE6F7-F251-48F4-93DE-7B35FB710A6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FBB83E81-EAFE-4D5B-8CD0-F790B6B183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F3E94722-5033-496F-A9C8-BC9AD185A1CD}"/>
              </a:ext>
            </a:extLst>
          </p:cNvPr>
          <p:cNvSpPr>
            <a:spLocks noGrp="1"/>
          </p:cNvSpPr>
          <p:nvPr>
            <p:ph type="dt" sz="half" idx="10"/>
          </p:nvPr>
        </p:nvSpPr>
        <p:spPr/>
        <p:txBody>
          <a:bodyPr/>
          <a:lstStyle/>
          <a:p>
            <a:fld id="{720A0A5A-003A-482A-8933-BFBF2293F7FD}" type="datetimeFigureOut">
              <a:rPr lang="es-CO" smtClean="0"/>
              <a:t>15/03/2022</a:t>
            </a:fld>
            <a:endParaRPr lang="es-CO" dirty="0"/>
          </a:p>
        </p:txBody>
      </p:sp>
      <p:sp>
        <p:nvSpPr>
          <p:cNvPr id="5" name="Marcador de pie de página 4">
            <a:extLst>
              <a:ext uri="{FF2B5EF4-FFF2-40B4-BE49-F238E27FC236}">
                <a16:creationId xmlns:a16="http://schemas.microsoft.com/office/drawing/2014/main" id="{CC749420-E568-476E-A482-D748700EF129}"/>
              </a:ext>
            </a:extLst>
          </p:cNvPr>
          <p:cNvSpPr>
            <a:spLocks noGrp="1"/>
          </p:cNvSpPr>
          <p:nvPr>
            <p:ph type="ftr" sz="quarter" idx="11"/>
          </p:nvPr>
        </p:nvSpPr>
        <p:spPr/>
        <p:txBody>
          <a:bodyPr/>
          <a:lstStyle/>
          <a:p>
            <a:endParaRPr lang="es-CO" dirty="0"/>
          </a:p>
        </p:txBody>
      </p:sp>
      <p:sp>
        <p:nvSpPr>
          <p:cNvPr id="6" name="Marcador de número de diapositiva 5">
            <a:extLst>
              <a:ext uri="{FF2B5EF4-FFF2-40B4-BE49-F238E27FC236}">
                <a16:creationId xmlns:a16="http://schemas.microsoft.com/office/drawing/2014/main" id="{E66A0FE2-F8E1-42FE-9049-377AB5CF0F10}"/>
              </a:ext>
            </a:extLst>
          </p:cNvPr>
          <p:cNvSpPr>
            <a:spLocks noGrp="1"/>
          </p:cNvSpPr>
          <p:nvPr>
            <p:ph type="sldNum" sz="quarter" idx="12"/>
          </p:nvPr>
        </p:nvSpPr>
        <p:spPr/>
        <p:txBody>
          <a:bodyPr/>
          <a:lstStyle/>
          <a:p>
            <a:fld id="{93CA7FE6-F533-4112-AE20-D5A1B96C1549}" type="slidenum">
              <a:rPr lang="es-CO" smtClean="0"/>
              <a:t>‹Nº›</a:t>
            </a:fld>
            <a:endParaRPr lang="es-CO" dirty="0"/>
          </a:p>
        </p:txBody>
      </p:sp>
    </p:spTree>
    <p:extLst>
      <p:ext uri="{BB962C8B-B14F-4D97-AF65-F5344CB8AC3E}">
        <p14:creationId xmlns:p14="http://schemas.microsoft.com/office/powerpoint/2010/main" val="4055247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7_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FBE6F7-F251-48F4-93DE-7B35FB710A6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FBB83E81-EAFE-4D5B-8CD0-F790B6B183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F3E94722-5033-496F-A9C8-BC9AD185A1CD}"/>
              </a:ext>
            </a:extLst>
          </p:cNvPr>
          <p:cNvSpPr>
            <a:spLocks noGrp="1"/>
          </p:cNvSpPr>
          <p:nvPr>
            <p:ph type="dt" sz="half" idx="10"/>
          </p:nvPr>
        </p:nvSpPr>
        <p:spPr/>
        <p:txBody>
          <a:bodyPr/>
          <a:lstStyle/>
          <a:p>
            <a:fld id="{720A0A5A-003A-482A-8933-BFBF2293F7FD}" type="datetimeFigureOut">
              <a:rPr lang="es-CO" smtClean="0"/>
              <a:t>15/03/2022</a:t>
            </a:fld>
            <a:endParaRPr lang="es-CO" dirty="0"/>
          </a:p>
        </p:txBody>
      </p:sp>
      <p:sp>
        <p:nvSpPr>
          <p:cNvPr id="5" name="Marcador de pie de página 4">
            <a:extLst>
              <a:ext uri="{FF2B5EF4-FFF2-40B4-BE49-F238E27FC236}">
                <a16:creationId xmlns:a16="http://schemas.microsoft.com/office/drawing/2014/main" id="{CC749420-E568-476E-A482-D748700EF129}"/>
              </a:ext>
            </a:extLst>
          </p:cNvPr>
          <p:cNvSpPr>
            <a:spLocks noGrp="1"/>
          </p:cNvSpPr>
          <p:nvPr>
            <p:ph type="ftr" sz="quarter" idx="11"/>
          </p:nvPr>
        </p:nvSpPr>
        <p:spPr/>
        <p:txBody>
          <a:bodyPr/>
          <a:lstStyle/>
          <a:p>
            <a:endParaRPr lang="es-CO" dirty="0"/>
          </a:p>
        </p:txBody>
      </p:sp>
      <p:sp>
        <p:nvSpPr>
          <p:cNvPr id="6" name="Marcador de número de diapositiva 5">
            <a:extLst>
              <a:ext uri="{FF2B5EF4-FFF2-40B4-BE49-F238E27FC236}">
                <a16:creationId xmlns:a16="http://schemas.microsoft.com/office/drawing/2014/main" id="{E66A0FE2-F8E1-42FE-9049-377AB5CF0F10}"/>
              </a:ext>
            </a:extLst>
          </p:cNvPr>
          <p:cNvSpPr>
            <a:spLocks noGrp="1"/>
          </p:cNvSpPr>
          <p:nvPr>
            <p:ph type="sldNum" sz="quarter" idx="12"/>
          </p:nvPr>
        </p:nvSpPr>
        <p:spPr/>
        <p:txBody>
          <a:bodyPr/>
          <a:lstStyle/>
          <a:p>
            <a:fld id="{93CA7FE6-F533-4112-AE20-D5A1B96C1549}" type="slidenum">
              <a:rPr lang="es-CO" smtClean="0"/>
              <a:t>‹Nº›</a:t>
            </a:fld>
            <a:endParaRPr lang="es-CO" dirty="0"/>
          </a:p>
        </p:txBody>
      </p:sp>
    </p:spTree>
    <p:extLst>
      <p:ext uri="{BB962C8B-B14F-4D97-AF65-F5344CB8AC3E}">
        <p14:creationId xmlns:p14="http://schemas.microsoft.com/office/powerpoint/2010/main" val="3560726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6_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FBE6F7-F251-48F4-93DE-7B35FB710A6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FBB83E81-EAFE-4D5B-8CD0-F790B6B183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F3E94722-5033-496F-A9C8-BC9AD185A1CD}"/>
              </a:ext>
            </a:extLst>
          </p:cNvPr>
          <p:cNvSpPr>
            <a:spLocks noGrp="1"/>
          </p:cNvSpPr>
          <p:nvPr>
            <p:ph type="dt" sz="half" idx="10"/>
          </p:nvPr>
        </p:nvSpPr>
        <p:spPr/>
        <p:txBody>
          <a:bodyPr/>
          <a:lstStyle/>
          <a:p>
            <a:fld id="{720A0A5A-003A-482A-8933-BFBF2293F7FD}" type="datetimeFigureOut">
              <a:rPr lang="es-CO" smtClean="0"/>
              <a:t>15/03/2022</a:t>
            </a:fld>
            <a:endParaRPr lang="es-CO" dirty="0"/>
          </a:p>
        </p:txBody>
      </p:sp>
      <p:sp>
        <p:nvSpPr>
          <p:cNvPr id="5" name="Marcador de pie de página 4">
            <a:extLst>
              <a:ext uri="{FF2B5EF4-FFF2-40B4-BE49-F238E27FC236}">
                <a16:creationId xmlns:a16="http://schemas.microsoft.com/office/drawing/2014/main" id="{CC749420-E568-476E-A482-D748700EF129}"/>
              </a:ext>
            </a:extLst>
          </p:cNvPr>
          <p:cNvSpPr>
            <a:spLocks noGrp="1"/>
          </p:cNvSpPr>
          <p:nvPr>
            <p:ph type="ftr" sz="quarter" idx="11"/>
          </p:nvPr>
        </p:nvSpPr>
        <p:spPr/>
        <p:txBody>
          <a:bodyPr/>
          <a:lstStyle/>
          <a:p>
            <a:endParaRPr lang="es-CO" dirty="0"/>
          </a:p>
        </p:txBody>
      </p:sp>
      <p:sp>
        <p:nvSpPr>
          <p:cNvPr id="6" name="Marcador de número de diapositiva 5">
            <a:extLst>
              <a:ext uri="{FF2B5EF4-FFF2-40B4-BE49-F238E27FC236}">
                <a16:creationId xmlns:a16="http://schemas.microsoft.com/office/drawing/2014/main" id="{E66A0FE2-F8E1-42FE-9049-377AB5CF0F10}"/>
              </a:ext>
            </a:extLst>
          </p:cNvPr>
          <p:cNvSpPr>
            <a:spLocks noGrp="1"/>
          </p:cNvSpPr>
          <p:nvPr>
            <p:ph type="sldNum" sz="quarter" idx="12"/>
          </p:nvPr>
        </p:nvSpPr>
        <p:spPr/>
        <p:txBody>
          <a:bodyPr/>
          <a:lstStyle/>
          <a:p>
            <a:fld id="{93CA7FE6-F533-4112-AE20-D5A1B96C1549}" type="slidenum">
              <a:rPr lang="es-CO" smtClean="0"/>
              <a:t>‹Nº›</a:t>
            </a:fld>
            <a:endParaRPr lang="es-CO" dirty="0"/>
          </a:p>
        </p:txBody>
      </p:sp>
    </p:spTree>
    <p:extLst>
      <p:ext uri="{BB962C8B-B14F-4D97-AF65-F5344CB8AC3E}">
        <p14:creationId xmlns:p14="http://schemas.microsoft.com/office/powerpoint/2010/main" val="491155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5_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FBE6F7-F251-48F4-93DE-7B35FB710A6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FBB83E81-EAFE-4D5B-8CD0-F790B6B183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F3E94722-5033-496F-A9C8-BC9AD185A1CD}"/>
              </a:ext>
            </a:extLst>
          </p:cNvPr>
          <p:cNvSpPr>
            <a:spLocks noGrp="1"/>
          </p:cNvSpPr>
          <p:nvPr>
            <p:ph type="dt" sz="half" idx="10"/>
          </p:nvPr>
        </p:nvSpPr>
        <p:spPr/>
        <p:txBody>
          <a:bodyPr/>
          <a:lstStyle/>
          <a:p>
            <a:fld id="{720A0A5A-003A-482A-8933-BFBF2293F7FD}" type="datetimeFigureOut">
              <a:rPr lang="es-CO" smtClean="0"/>
              <a:t>15/03/2022</a:t>
            </a:fld>
            <a:endParaRPr lang="es-CO" dirty="0"/>
          </a:p>
        </p:txBody>
      </p:sp>
      <p:sp>
        <p:nvSpPr>
          <p:cNvPr id="5" name="Marcador de pie de página 4">
            <a:extLst>
              <a:ext uri="{FF2B5EF4-FFF2-40B4-BE49-F238E27FC236}">
                <a16:creationId xmlns:a16="http://schemas.microsoft.com/office/drawing/2014/main" id="{CC749420-E568-476E-A482-D748700EF129}"/>
              </a:ext>
            </a:extLst>
          </p:cNvPr>
          <p:cNvSpPr>
            <a:spLocks noGrp="1"/>
          </p:cNvSpPr>
          <p:nvPr>
            <p:ph type="ftr" sz="quarter" idx="11"/>
          </p:nvPr>
        </p:nvSpPr>
        <p:spPr/>
        <p:txBody>
          <a:bodyPr/>
          <a:lstStyle/>
          <a:p>
            <a:endParaRPr lang="es-CO" dirty="0"/>
          </a:p>
        </p:txBody>
      </p:sp>
      <p:sp>
        <p:nvSpPr>
          <p:cNvPr id="6" name="Marcador de número de diapositiva 5">
            <a:extLst>
              <a:ext uri="{FF2B5EF4-FFF2-40B4-BE49-F238E27FC236}">
                <a16:creationId xmlns:a16="http://schemas.microsoft.com/office/drawing/2014/main" id="{E66A0FE2-F8E1-42FE-9049-377AB5CF0F10}"/>
              </a:ext>
            </a:extLst>
          </p:cNvPr>
          <p:cNvSpPr>
            <a:spLocks noGrp="1"/>
          </p:cNvSpPr>
          <p:nvPr>
            <p:ph type="sldNum" sz="quarter" idx="12"/>
          </p:nvPr>
        </p:nvSpPr>
        <p:spPr/>
        <p:txBody>
          <a:bodyPr/>
          <a:lstStyle/>
          <a:p>
            <a:fld id="{93CA7FE6-F533-4112-AE20-D5A1B96C1549}" type="slidenum">
              <a:rPr lang="es-CO" smtClean="0"/>
              <a:t>‹Nº›</a:t>
            </a:fld>
            <a:endParaRPr lang="es-CO" dirty="0"/>
          </a:p>
        </p:txBody>
      </p:sp>
    </p:spTree>
    <p:extLst>
      <p:ext uri="{BB962C8B-B14F-4D97-AF65-F5344CB8AC3E}">
        <p14:creationId xmlns:p14="http://schemas.microsoft.com/office/powerpoint/2010/main" val="273183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4_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FBE6F7-F251-48F4-93DE-7B35FB710A6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FBB83E81-EAFE-4D5B-8CD0-F790B6B183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F3E94722-5033-496F-A9C8-BC9AD185A1CD}"/>
              </a:ext>
            </a:extLst>
          </p:cNvPr>
          <p:cNvSpPr>
            <a:spLocks noGrp="1"/>
          </p:cNvSpPr>
          <p:nvPr>
            <p:ph type="dt" sz="half" idx="10"/>
          </p:nvPr>
        </p:nvSpPr>
        <p:spPr/>
        <p:txBody>
          <a:bodyPr/>
          <a:lstStyle/>
          <a:p>
            <a:fld id="{720A0A5A-003A-482A-8933-BFBF2293F7FD}" type="datetimeFigureOut">
              <a:rPr lang="es-CO" smtClean="0"/>
              <a:t>15/03/2022</a:t>
            </a:fld>
            <a:endParaRPr lang="es-CO" dirty="0"/>
          </a:p>
        </p:txBody>
      </p:sp>
      <p:sp>
        <p:nvSpPr>
          <p:cNvPr id="5" name="Marcador de pie de página 4">
            <a:extLst>
              <a:ext uri="{FF2B5EF4-FFF2-40B4-BE49-F238E27FC236}">
                <a16:creationId xmlns:a16="http://schemas.microsoft.com/office/drawing/2014/main" id="{CC749420-E568-476E-A482-D748700EF129}"/>
              </a:ext>
            </a:extLst>
          </p:cNvPr>
          <p:cNvSpPr>
            <a:spLocks noGrp="1"/>
          </p:cNvSpPr>
          <p:nvPr>
            <p:ph type="ftr" sz="quarter" idx="11"/>
          </p:nvPr>
        </p:nvSpPr>
        <p:spPr/>
        <p:txBody>
          <a:bodyPr/>
          <a:lstStyle/>
          <a:p>
            <a:endParaRPr lang="es-CO" dirty="0"/>
          </a:p>
        </p:txBody>
      </p:sp>
      <p:sp>
        <p:nvSpPr>
          <p:cNvPr id="6" name="Marcador de número de diapositiva 5">
            <a:extLst>
              <a:ext uri="{FF2B5EF4-FFF2-40B4-BE49-F238E27FC236}">
                <a16:creationId xmlns:a16="http://schemas.microsoft.com/office/drawing/2014/main" id="{E66A0FE2-F8E1-42FE-9049-377AB5CF0F10}"/>
              </a:ext>
            </a:extLst>
          </p:cNvPr>
          <p:cNvSpPr>
            <a:spLocks noGrp="1"/>
          </p:cNvSpPr>
          <p:nvPr>
            <p:ph type="sldNum" sz="quarter" idx="12"/>
          </p:nvPr>
        </p:nvSpPr>
        <p:spPr/>
        <p:txBody>
          <a:bodyPr/>
          <a:lstStyle/>
          <a:p>
            <a:fld id="{93CA7FE6-F533-4112-AE20-D5A1B96C1549}" type="slidenum">
              <a:rPr lang="es-CO" smtClean="0"/>
              <a:t>‹Nº›</a:t>
            </a:fld>
            <a:endParaRPr lang="es-CO" dirty="0"/>
          </a:p>
        </p:txBody>
      </p:sp>
    </p:spTree>
    <p:extLst>
      <p:ext uri="{BB962C8B-B14F-4D97-AF65-F5344CB8AC3E}">
        <p14:creationId xmlns:p14="http://schemas.microsoft.com/office/powerpoint/2010/main" val="1647295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3_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FBE6F7-F251-48F4-93DE-7B35FB710A6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FBB83E81-EAFE-4D5B-8CD0-F790B6B183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F3E94722-5033-496F-A9C8-BC9AD185A1CD}"/>
              </a:ext>
            </a:extLst>
          </p:cNvPr>
          <p:cNvSpPr>
            <a:spLocks noGrp="1"/>
          </p:cNvSpPr>
          <p:nvPr>
            <p:ph type="dt" sz="half" idx="10"/>
          </p:nvPr>
        </p:nvSpPr>
        <p:spPr/>
        <p:txBody>
          <a:bodyPr/>
          <a:lstStyle/>
          <a:p>
            <a:fld id="{720A0A5A-003A-482A-8933-BFBF2293F7FD}" type="datetimeFigureOut">
              <a:rPr lang="es-CO" smtClean="0"/>
              <a:t>15/03/2022</a:t>
            </a:fld>
            <a:endParaRPr lang="es-CO" dirty="0"/>
          </a:p>
        </p:txBody>
      </p:sp>
      <p:sp>
        <p:nvSpPr>
          <p:cNvPr id="5" name="Marcador de pie de página 4">
            <a:extLst>
              <a:ext uri="{FF2B5EF4-FFF2-40B4-BE49-F238E27FC236}">
                <a16:creationId xmlns:a16="http://schemas.microsoft.com/office/drawing/2014/main" id="{CC749420-E568-476E-A482-D748700EF129}"/>
              </a:ext>
            </a:extLst>
          </p:cNvPr>
          <p:cNvSpPr>
            <a:spLocks noGrp="1"/>
          </p:cNvSpPr>
          <p:nvPr>
            <p:ph type="ftr" sz="quarter" idx="11"/>
          </p:nvPr>
        </p:nvSpPr>
        <p:spPr/>
        <p:txBody>
          <a:bodyPr/>
          <a:lstStyle/>
          <a:p>
            <a:endParaRPr lang="es-CO" dirty="0"/>
          </a:p>
        </p:txBody>
      </p:sp>
      <p:sp>
        <p:nvSpPr>
          <p:cNvPr id="6" name="Marcador de número de diapositiva 5">
            <a:extLst>
              <a:ext uri="{FF2B5EF4-FFF2-40B4-BE49-F238E27FC236}">
                <a16:creationId xmlns:a16="http://schemas.microsoft.com/office/drawing/2014/main" id="{E66A0FE2-F8E1-42FE-9049-377AB5CF0F10}"/>
              </a:ext>
            </a:extLst>
          </p:cNvPr>
          <p:cNvSpPr>
            <a:spLocks noGrp="1"/>
          </p:cNvSpPr>
          <p:nvPr>
            <p:ph type="sldNum" sz="quarter" idx="12"/>
          </p:nvPr>
        </p:nvSpPr>
        <p:spPr/>
        <p:txBody>
          <a:bodyPr/>
          <a:lstStyle/>
          <a:p>
            <a:fld id="{93CA7FE6-F533-4112-AE20-D5A1B96C1549}" type="slidenum">
              <a:rPr lang="es-CO" smtClean="0"/>
              <a:t>‹Nº›</a:t>
            </a:fld>
            <a:endParaRPr lang="es-CO" dirty="0"/>
          </a:p>
        </p:txBody>
      </p:sp>
    </p:spTree>
    <p:extLst>
      <p:ext uri="{BB962C8B-B14F-4D97-AF65-F5344CB8AC3E}">
        <p14:creationId xmlns:p14="http://schemas.microsoft.com/office/powerpoint/2010/main" val="2277708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s-ES"/>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dirty="0"/>
              <a:t>Haga clic para modificar el estilo de subtítulo del patrón</a:t>
            </a:r>
            <a:endParaRPr lang="es-CO" dirty="0"/>
          </a:p>
        </p:txBody>
      </p:sp>
    </p:spTree>
    <p:extLst>
      <p:ext uri="{BB962C8B-B14F-4D97-AF65-F5344CB8AC3E}">
        <p14:creationId xmlns:p14="http://schemas.microsoft.com/office/powerpoint/2010/main" val="2622088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2802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86A621F6-7CC4-4A12-A99B-0EBAEA2F95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8C9F0B0D-3CE6-4D53-9022-49D26C71A8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8D5E4639-A0AE-432D-9044-47727A2686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0A0A5A-003A-482A-8933-BFBF2293F7FD}" type="datetimeFigureOut">
              <a:rPr lang="es-CO" smtClean="0"/>
              <a:t>15/03/2022</a:t>
            </a:fld>
            <a:endParaRPr lang="es-CO" dirty="0"/>
          </a:p>
        </p:txBody>
      </p:sp>
      <p:sp>
        <p:nvSpPr>
          <p:cNvPr id="5" name="Marcador de pie de página 4">
            <a:extLst>
              <a:ext uri="{FF2B5EF4-FFF2-40B4-BE49-F238E27FC236}">
                <a16:creationId xmlns:a16="http://schemas.microsoft.com/office/drawing/2014/main" id="{C2630EBB-E34C-4C29-B6FC-2D223B8E2B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dirty="0"/>
          </a:p>
        </p:txBody>
      </p:sp>
      <p:sp>
        <p:nvSpPr>
          <p:cNvPr id="6" name="Marcador de número de diapositiva 5">
            <a:extLst>
              <a:ext uri="{FF2B5EF4-FFF2-40B4-BE49-F238E27FC236}">
                <a16:creationId xmlns:a16="http://schemas.microsoft.com/office/drawing/2014/main" id="{9902945A-271F-463C-B087-D5E686FFBC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CA7FE6-F533-4112-AE20-D5A1B96C1549}" type="slidenum">
              <a:rPr lang="es-CO" smtClean="0"/>
              <a:t>‹Nº›</a:t>
            </a:fld>
            <a:endParaRPr lang="es-CO" dirty="0"/>
          </a:p>
        </p:txBody>
      </p:sp>
    </p:spTree>
    <p:extLst>
      <p:ext uri="{BB962C8B-B14F-4D97-AF65-F5344CB8AC3E}">
        <p14:creationId xmlns:p14="http://schemas.microsoft.com/office/powerpoint/2010/main" val="3865924781"/>
      </p:ext>
    </p:extLst>
  </p:cSld>
  <p:clrMap bg1="lt1" tx1="dk1" bg2="lt2" tx2="dk2" accent1="accent1" accent2="accent2" accent3="accent3" accent4="accent4" accent5="accent5" accent6="accent6" hlink="hlink" folHlink="folHlink"/>
  <p:sldLayoutIdLst>
    <p:sldLayoutId id="2147483664" r:id="rId1"/>
    <p:sldLayoutId id="2147483676" r:id="rId2"/>
    <p:sldLayoutId id="2147483681" r:id="rId3"/>
    <p:sldLayoutId id="2147483680" r:id="rId4"/>
    <p:sldLayoutId id="2147483679" r:id="rId5"/>
    <p:sldLayoutId id="2147483678" r:id="rId6"/>
    <p:sldLayoutId id="2147483677" r:id="rId7"/>
    <p:sldLayoutId id="2147483661" r:id="rId8"/>
    <p:sldLayoutId id="2147483675"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75C8DF-94E1-41FD-98D7-9B695465F2AC}"/>
              </a:ext>
            </a:extLst>
          </p:cNvPr>
          <p:cNvSpPr>
            <a:spLocks noGrp="1"/>
          </p:cNvSpPr>
          <p:nvPr>
            <p:ph type="ctrTitle"/>
          </p:nvPr>
        </p:nvSpPr>
        <p:spPr>
          <a:xfrm>
            <a:off x="1471749" y="3528646"/>
            <a:ext cx="10244001" cy="1287903"/>
          </a:xfrm>
        </p:spPr>
        <p:txBody>
          <a:bodyPr>
            <a:normAutofit fontScale="90000"/>
          </a:bodyPr>
          <a:lstStyle/>
          <a:p>
            <a:pPr algn="l"/>
            <a:br>
              <a:rPr lang="es-CO" sz="3000" dirty="0">
                <a:solidFill>
                  <a:schemeClr val="bg1"/>
                </a:solidFill>
                <a:latin typeface="Arial" panose="020B0604020202020204" pitchFamily="34" charset="0"/>
                <a:cs typeface="Arial" panose="020B0604020202020204" pitchFamily="34" charset="0"/>
              </a:rPr>
            </a:br>
            <a:br>
              <a:rPr lang="es-CO" sz="3000" dirty="0">
                <a:solidFill>
                  <a:schemeClr val="bg1"/>
                </a:solidFill>
                <a:latin typeface="Arial" panose="020B0604020202020204" pitchFamily="34" charset="0"/>
                <a:cs typeface="Arial" panose="020B0604020202020204" pitchFamily="34" charset="0"/>
              </a:rPr>
            </a:br>
            <a:r>
              <a:rPr lang="es-ES" sz="3600" b="1" dirty="0">
                <a:solidFill>
                  <a:schemeClr val="bg1"/>
                </a:solidFill>
                <a:latin typeface="Arial" panose="020B0604020202020204" pitchFamily="34" charset="0"/>
                <a:cs typeface="Arial" panose="020B0604020202020204" pitchFamily="34" charset="0"/>
              </a:rPr>
              <a:t>Buenas Prácticas de Fiscalización Tributaria sobre  Régimen Tributario Especial</a:t>
            </a:r>
            <a:endParaRPr lang="es-CO" sz="3600" b="1" dirty="0">
              <a:solidFill>
                <a:schemeClr val="bg1"/>
              </a:solidFill>
              <a:latin typeface="Arial" panose="020B0604020202020204" pitchFamily="34" charset="0"/>
              <a:cs typeface="Arial" panose="020B0604020202020204" pitchFamily="34" charset="0"/>
            </a:endParaRPr>
          </a:p>
        </p:txBody>
      </p:sp>
      <p:sp>
        <p:nvSpPr>
          <p:cNvPr id="3" name="CuadroTexto 2"/>
          <p:cNvSpPr txBox="1"/>
          <p:nvPr/>
        </p:nvSpPr>
        <p:spPr>
          <a:xfrm>
            <a:off x="1407775" y="2616545"/>
            <a:ext cx="8246682" cy="400110"/>
          </a:xfrm>
          <a:prstGeom prst="rect">
            <a:avLst/>
          </a:prstGeom>
          <a:noFill/>
        </p:spPr>
        <p:txBody>
          <a:bodyPr wrap="square" rtlCol="0">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2000" b="1" kern="0" noProof="0" dirty="0">
                <a:solidFill>
                  <a:schemeClr val="bg1"/>
                </a:solidFill>
                <a:latin typeface="Arial" panose="020B0604020202020204" pitchFamily="34" charset="0"/>
                <a:cs typeface="Arial" panose="020B0604020202020204" pitchFamily="34" charset="0"/>
              </a:rPr>
              <a:t>Dirección Seccional de Impuestos y Aduanas de Tuluá</a:t>
            </a:r>
            <a:endParaRPr kumimoji="0" lang="es-CO" sz="2000" b="1" i="0" u="none" strike="noStrike" kern="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67339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93530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ED69B9-6A41-44DA-9BAB-A4707D9061B4}"/>
              </a:ext>
            </a:extLst>
          </p:cNvPr>
          <p:cNvSpPr>
            <a:spLocks noGrp="1"/>
          </p:cNvSpPr>
          <p:nvPr>
            <p:ph type="ctrTitle"/>
          </p:nvPr>
        </p:nvSpPr>
        <p:spPr>
          <a:xfrm>
            <a:off x="2475187" y="2017632"/>
            <a:ext cx="7094482" cy="3026978"/>
          </a:xfrm>
        </p:spPr>
        <p:txBody>
          <a:bodyPr>
            <a:normAutofit/>
          </a:bodyPr>
          <a:lstStyle/>
          <a:p>
            <a:pPr algn="l"/>
            <a:br>
              <a:rPr lang="es-CO" sz="1300" dirty="0">
                <a:latin typeface="Century Gothic" panose="020B0502020202020204" pitchFamily="34" charset="0"/>
              </a:rPr>
            </a:br>
            <a:br>
              <a:rPr lang="es-CO" sz="1300" dirty="0">
                <a:latin typeface="Century Gothic" panose="020B0502020202020204" pitchFamily="34" charset="0"/>
              </a:rPr>
            </a:br>
            <a:br>
              <a:rPr lang="es-CO" sz="1300" dirty="0">
                <a:latin typeface="Century Gothic" panose="020B0502020202020204" pitchFamily="34" charset="0"/>
              </a:rPr>
            </a:br>
            <a:br>
              <a:rPr lang="es-CO" sz="1300" dirty="0">
                <a:latin typeface="Century Gothic" panose="020B0502020202020204" pitchFamily="34" charset="0"/>
              </a:rPr>
            </a:br>
            <a:br>
              <a:rPr lang="es-CO" sz="1300" dirty="0">
                <a:latin typeface="Century Gothic" panose="020B0502020202020204" pitchFamily="34" charset="0"/>
              </a:rPr>
            </a:br>
            <a:br>
              <a:rPr lang="es-CO" sz="2200" b="1" dirty="0">
                <a:latin typeface="Arial" panose="020B0604020202020204" pitchFamily="34" charset="0"/>
                <a:cs typeface="Arial" panose="020B0604020202020204" pitchFamily="34" charset="0"/>
              </a:rPr>
            </a:br>
            <a:br>
              <a:rPr lang="es-CO" sz="2200" b="1" dirty="0">
                <a:latin typeface="Arial" panose="020B0604020202020204" pitchFamily="34" charset="0"/>
                <a:cs typeface="Arial" panose="020B0604020202020204" pitchFamily="34" charset="0"/>
              </a:rPr>
            </a:br>
            <a:endParaRPr lang="es-CO" sz="2000" dirty="0">
              <a:latin typeface="Arial" panose="020B0604020202020204" pitchFamily="34" charset="0"/>
              <a:cs typeface="Arial" panose="020B0604020202020204" pitchFamily="34" charset="0"/>
            </a:endParaRPr>
          </a:p>
        </p:txBody>
      </p:sp>
      <p:sp>
        <p:nvSpPr>
          <p:cNvPr id="4" name="CuadroTexto 3"/>
          <p:cNvSpPr txBox="1"/>
          <p:nvPr/>
        </p:nvSpPr>
        <p:spPr>
          <a:xfrm>
            <a:off x="664577" y="591675"/>
            <a:ext cx="4393324" cy="40011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s-CO" sz="2000" b="1" i="0" u="none" strike="noStrike" kern="0" cap="none" spc="0" normalizeH="0" baseline="0" noProof="0" dirty="0">
                <a:ln>
                  <a:noFill/>
                </a:ln>
                <a:solidFill>
                  <a:srgbClr val="0070C0"/>
                </a:solidFill>
                <a:effectLst/>
                <a:uLnTx/>
                <a:uFillTx/>
                <a:latin typeface="Arial" panose="020B0604020202020204" pitchFamily="34" charset="0"/>
                <a:cs typeface="Arial" panose="020B0604020202020204" pitchFamily="34" charset="0"/>
              </a:rPr>
              <a:t>AUDITORÍA A</a:t>
            </a:r>
            <a:r>
              <a:rPr kumimoji="0" lang="es-CO" sz="2000" b="1" i="0" u="none" strike="noStrike" kern="0" cap="none" spc="0" normalizeH="0" noProof="0" dirty="0">
                <a:ln>
                  <a:noFill/>
                </a:ln>
                <a:solidFill>
                  <a:srgbClr val="0070C0"/>
                </a:solidFill>
                <a:effectLst/>
                <a:uLnTx/>
                <a:uFillTx/>
                <a:latin typeface="Arial" panose="020B0604020202020204" pitchFamily="34" charset="0"/>
                <a:cs typeface="Arial" panose="020B0604020202020204" pitchFamily="34" charset="0"/>
              </a:rPr>
              <a:t> </a:t>
            </a:r>
            <a:r>
              <a:rPr kumimoji="0" lang="es-CO" sz="2000" b="1" i="0" u="none" strike="noStrike" kern="0" cap="none" spc="0" normalizeH="0" baseline="0" noProof="0" dirty="0">
                <a:ln>
                  <a:noFill/>
                </a:ln>
                <a:solidFill>
                  <a:srgbClr val="0070C0"/>
                </a:solidFill>
                <a:effectLst/>
                <a:uLnTx/>
                <a:uFillTx/>
                <a:latin typeface="Arial" panose="020B0604020202020204" pitchFamily="34" charset="0"/>
                <a:cs typeface="Arial" panose="020B0604020202020204" pitchFamily="34" charset="0"/>
              </a:rPr>
              <a:t>COOPERATIVAS</a:t>
            </a:r>
          </a:p>
        </p:txBody>
      </p:sp>
      <p:sp>
        <p:nvSpPr>
          <p:cNvPr id="5" name="CuadroTexto 4"/>
          <p:cNvSpPr txBox="1"/>
          <p:nvPr/>
        </p:nvSpPr>
        <p:spPr>
          <a:xfrm>
            <a:off x="3846787" y="1186331"/>
            <a:ext cx="4351282" cy="46166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s-CO" sz="2400" b="1" kern="0" dirty="0">
                <a:solidFill>
                  <a:srgbClr val="0070C0"/>
                </a:solidFill>
                <a:latin typeface="Arial" panose="020B0604020202020204" pitchFamily="34" charset="0"/>
                <a:cs typeface="Arial" panose="020B0604020202020204" pitchFamily="34" charset="0"/>
              </a:rPr>
              <a:t>Objetivo</a:t>
            </a:r>
            <a:endParaRPr kumimoji="0" lang="es-CO" sz="2400" b="1" i="0" u="none" strike="noStrike" kern="0" cap="none" spc="0" normalizeH="0" baseline="0" noProof="0" dirty="0">
              <a:ln>
                <a:noFill/>
              </a:ln>
              <a:solidFill>
                <a:srgbClr val="0070C0"/>
              </a:solidFill>
              <a:effectLst/>
              <a:uLnTx/>
              <a:uFillTx/>
              <a:latin typeface="Arial" panose="020B0604020202020204" pitchFamily="34" charset="0"/>
              <a:cs typeface="Arial" panose="020B0604020202020204" pitchFamily="34" charset="0"/>
            </a:endParaRPr>
          </a:p>
        </p:txBody>
      </p:sp>
      <p:sp>
        <p:nvSpPr>
          <p:cNvPr id="9" name="Rectángulo 8"/>
          <p:cNvSpPr/>
          <p:nvPr/>
        </p:nvSpPr>
        <p:spPr>
          <a:xfrm>
            <a:off x="1526628" y="2017632"/>
            <a:ext cx="8991600" cy="3627788"/>
          </a:xfrm>
          <a:prstGeom prst="rect">
            <a:avLst/>
          </a:prstGeom>
        </p:spPr>
        <p:txBody>
          <a:bodyPr wrap="square">
            <a:spAutoFit/>
          </a:bodyPr>
          <a:lstStyle/>
          <a:p>
            <a:pPr algn="just">
              <a:lnSpc>
                <a:spcPct val="107000"/>
              </a:lnSpc>
              <a:spcAft>
                <a:spcPts val="800"/>
              </a:spcAft>
            </a:pPr>
            <a:r>
              <a:rPr lang="es-CO" sz="2400" dirty="0">
                <a:latin typeface="Arial" panose="020B0604020202020204" pitchFamily="34" charset="0"/>
                <a:ea typeface="Calibri" panose="020F0502020204030204" pitchFamily="34" charset="0"/>
                <a:cs typeface="Arial" panose="020B0604020202020204" pitchFamily="34" charset="0"/>
              </a:rPr>
              <a:t>Compartir las buenas prácticas desplegadas por la </a:t>
            </a:r>
            <a:r>
              <a:rPr lang="es-CO" sz="2400" b="1" dirty="0">
                <a:latin typeface="Arial" panose="020B0604020202020204" pitchFamily="34" charset="0"/>
                <a:ea typeface="Calibri" panose="020F0502020204030204" pitchFamily="34" charset="0"/>
                <a:cs typeface="Arial" panose="020B0604020202020204" pitchFamily="34" charset="0"/>
              </a:rPr>
              <a:t>DSIA</a:t>
            </a:r>
            <a:r>
              <a:rPr lang="es-CO" sz="2400" dirty="0">
                <a:latin typeface="Arial" panose="020B0604020202020204" pitchFamily="34" charset="0"/>
                <a:ea typeface="Calibri" panose="020F0502020204030204" pitchFamily="34" charset="0"/>
                <a:cs typeface="Arial" panose="020B0604020202020204" pitchFamily="34" charset="0"/>
              </a:rPr>
              <a:t> de </a:t>
            </a:r>
            <a:r>
              <a:rPr lang="es-CO" sz="2400" b="1" dirty="0">
                <a:latin typeface="Arial" panose="020B0604020202020204" pitchFamily="34" charset="0"/>
                <a:ea typeface="Calibri" panose="020F0502020204030204" pitchFamily="34" charset="0"/>
                <a:cs typeface="Arial" panose="020B0604020202020204" pitchFamily="34" charset="0"/>
              </a:rPr>
              <a:t>Tuluá</a:t>
            </a:r>
            <a:r>
              <a:rPr lang="es-CO" sz="2400" dirty="0">
                <a:latin typeface="Arial" panose="020B0604020202020204" pitchFamily="34" charset="0"/>
                <a:ea typeface="Calibri" panose="020F0502020204030204" pitchFamily="34" charset="0"/>
                <a:cs typeface="Arial" panose="020B0604020202020204" pitchFamily="34" charset="0"/>
              </a:rPr>
              <a:t>, en la investigación tributaria adelantada a </a:t>
            </a:r>
            <a:r>
              <a:rPr lang="es-CO" sz="2400" b="1" dirty="0">
                <a:latin typeface="Arial" panose="020B0604020202020204" pitchFamily="34" charset="0"/>
                <a:ea typeface="Calibri" panose="020F0502020204030204" pitchFamily="34" charset="0"/>
                <a:cs typeface="Arial" panose="020B0604020202020204" pitchFamily="34" charset="0"/>
              </a:rPr>
              <a:t>Cooperativas del sector agrícola</a:t>
            </a:r>
            <a:r>
              <a:rPr lang="es-CO" sz="2400" dirty="0">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a:t>
            </a:r>
            <a:endParaRPr lang="es-CO" sz="2400"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endParaRPr lang="es-CO" sz="1200"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s-CO" sz="2400" dirty="0">
                <a:latin typeface="Arial" panose="020B0604020202020204" pitchFamily="34" charset="0"/>
                <a:ea typeface="Calibri" panose="020F0502020204030204" pitchFamily="34" charset="0"/>
                <a:cs typeface="Arial" panose="020B0604020202020204" pitchFamily="34" charset="0"/>
              </a:rPr>
              <a:t>A través de indicios y despliegue de actividad probatoria, se concluye la simulación de transacciones realizadas con terceros, dando lugar a corrección por parte de los contribuyentes, disminuyendo costos y deducciones, entre otros, en cuantías representativas.</a:t>
            </a:r>
            <a:endParaRPr lang="es-CO" sz="28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92749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ED69B9-6A41-44DA-9BAB-A4707D9061B4}"/>
              </a:ext>
            </a:extLst>
          </p:cNvPr>
          <p:cNvSpPr>
            <a:spLocks noGrp="1"/>
          </p:cNvSpPr>
          <p:nvPr>
            <p:ph type="ctrTitle"/>
          </p:nvPr>
        </p:nvSpPr>
        <p:spPr>
          <a:xfrm>
            <a:off x="1385653" y="2663778"/>
            <a:ext cx="9441711" cy="4061638"/>
          </a:xfrm>
        </p:spPr>
        <p:txBody>
          <a:bodyPr>
            <a:normAutofit fontScale="90000"/>
          </a:bodyPr>
          <a:lstStyle/>
          <a:p>
            <a:pPr algn="just"/>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mn-lt"/>
              </a:rPr>
            </a:br>
            <a:br>
              <a:rPr lang="es-CO" sz="2700" dirty="0">
                <a:latin typeface="Arial" panose="020B0604020202020204" pitchFamily="34" charset="0"/>
                <a:cs typeface="Arial" panose="020B0604020202020204" pitchFamily="34" charset="0"/>
              </a:rPr>
            </a:br>
            <a:br>
              <a:rPr lang="es-CO" sz="2700" dirty="0">
                <a:latin typeface="Arial" panose="020B0604020202020204" pitchFamily="34" charset="0"/>
                <a:cs typeface="Arial" panose="020B0604020202020204" pitchFamily="34" charset="0"/>
              </a:rPr>
            </a:br>
            <a:r>
              <a:rPr lang="es-CO" sz="2700" dirty="0">
                <a:latin typeface="Arial" panose="020B0604020202020204" pitchFamily="34" charset="0"/>
                <a:cs typeface="Arial" panose="020B0604020202020204" pitchFamily="34" charset="0"/>
              </a:rPr>
              <a:t>Las investigaciones se iniciaron con base en Denuncias de Terceros </a:t>
            </a:r>
            <a:r>
              <a:rPr lang="es-CO" sz="2700" b="1" dirty="0">
                <a:latin typeface="Arial" panose="020B0604020202020204" pitchFamily="34" charset="0"/>
                <a:cs typeface="Arial" panose="020B0604020202020204" pitchFamily="34" charset="0"/>
              </a:rPr>
              <a:t> </a:t>
            </a:r>
            <a:r>
              <a:rPr lang="es-CO" sz="2700" dirty="0">
                <a:latin typeface="Arial" panose="020B0604020202020204" pitchFamily="34" charset="0"/>
                <a:cs typeface="Arial" panose="020B0604020202020204" pitchFamily="34" charset="0"/>
              </a:rPr>
              <a:t>y el programa de Control a Créditos Fiscales del Impuesto sobre la Renta y Complementarios del año gravable 2017, establecido mediante Memorando 0126 del 16 de Julio de 2020</a:t>
            </a:r>
            <a:r>
              <a:rPr lang="es-CO" sz="2700" b="1" dirty="0">
                <a:latin typeface="Arial" panose="020B0604020202020204" pitchFamily="34" charset="0"/>
                <a:cs typeface="Arial" panose="020B0604020202020204" pitchFamily="34" charset="0"/>
              </a:rPr>
              <a:t>.</a:t>
            </a:r>
            <a:br>
              <a:rPr lang="es-CO" sz="2700" b="1" dirty="0">
                <a:latin typeface="Arial" panose="020B0604020202020204" pitchFamily="34" charset="0"/>
                <a:cs typeface="Arial" panose="020B0604020202020204" pitchFamily="34" charset="0"/>
              </a:rPr>
            </a:br>
            <a:br>
              <a:rPr lang="es-CO" sz="3100" b="1" dirty="0">
                <a:latin typeface="+mn-lt"/>
              </a:rPr>
            </a:br>
            <a:r>
              <a:rPr lang="es-CO" sz="2700" dirty="0">
                <a:latin typeface="+mn-lt"/>
              </a:rPr>
              <a:t>  </a:t>
            </a:r>
            <a:br>
              <a:rPr lang="es-CO" sz="2700" dirty="0">
                <a:latin typeface="+mn-lt"/>
              </a:rPr>
            </a:br>
            <a:br>
              <a:rPr lang="es-CO" sz="2700" dirty="0">
                <a:latin typeface="+mn-lt"/>
              </a:rPr>
            </a:br>
            <a:br>
              <a:rPr lang="es-CO" sz="2400" dirty="0">
                <a:latin typeface="+mn-lt"/>
              </a:rPr>
            </a:br>
            <a:br>
              <a:rPr lang="es-CO" sz="2400" dirty="0">
                <a:latin typeface="+mn-lt"/>
              </a:rPr>
            </a:br>
            <a:br>
              <a:rPr lang="es-CO" sz="2400" dirty="0">
                <a:latin typeface="+mn-lt"/>
              </a:rPr>
            </a:br>
            <a:br>
              <a:rPr lang="es-CO" sz="1300" dirty="0">
                <a:latin typeface="Century Gothic" panose="020B0502020202020204" pitchFamily="34" charset="0"/>
              </a:rPr>
            </a:br>
            <a:br>
              <a:rPr lang="es-CO" sz="1300" dirty="0">
                <a:latin typeface="Century Gothic" panose="020B0502020202020204" pitchFamily="34" charset="0"/>
              </a:rPr>
            </a:br>
            <a:endParaRPr lang="es-CO" sz="2000" dirty="0">
              <a:latin typeface="Arial" panose="020B0604020202020204" pitchFamily="34" charset="0"/>
              <a:cs typeface="Arial" panose="020B0604020202020204" pitchFamily="34" charset="0"/>
            </a:endParaRPr>
          </a:p>
        </p:txBody>
      </p:sp>
      <p:sp>
        <p:nvSpPr>
          <p:cNvPr id="4" name="CuadroTexto 3"/>
          <p:cNvSpPr txBox="1"/>
          <p:nvPr/>
        </p:nvSpPr>
        <p:spPr>
          <a:xfrm>
            <a:off x="641131" y="522328"/>
            <a:ext cx="4035972" cy="400110"/>
          </a:xfrm>
          <a:prstGeom prst="rect">
            <a:avLst/>
          </a:prstGeom>
          <a:noFill/>
        </p:spPr>
        <p:txBody>
          <a:bodyPr wrap="square" rtlCol="0">
            <a:spAutoFit/>
          </a:bodyPr>
          <a:lstStyle/>
          <a:p>
            <a:r>
              <a:rPr lang="es-CO" sz="2000" b="1" dirty="0">
                <a:solidFill>
                  <a:srgbClr val="0070C0"/>
                </a:solidFill>
                <a:latin typeface="Arial" panose="020B0604020202020204" pitchFamily="34" charset="0"/>
                <a:cs typeface="Arial" panose="020B0604020202020204" pitchFamily="34" charset="0"/>
              </a:rPr>
              <a:t>AUDITORÍA A COOPERATIVAS</a:t>
            </a:r>
          </a:p>
        </p:txBody>
      </p:sp>
      <p:sp>
        <p:nvSpPr>
          <p:cNvPr id="5" name="CuadroTexto 4"/>
          <p:cNvSpPr txBox="1"/>
          <p:nvPr/>
        </p:nvSpPr>
        <p:spPr>
          <a:xfrm>
            <a:off x="3195144" y="1585992"/>
            <a:ext cx="5822731" cy="769441"/>
          </a:xfrm>
          <a:prstGeom prst="rect">
            <a:avLst/>
          </a:prstGeom>
          <a:noFill/>
        </p:spPr>
        <p:txBody>
          <a:bodyPr wrap="square" rtlCol="0">
            <a:spAutoFit/>
          </a:bodyPr>
          <a:lstStyle/>
          <a:p>
            <a:pPr algn="ctr"/>
            <a:r>
              <a:rPr lang="es-CO" sz="2400" b="1" dirty="0">
                <a:solidFill>
                  <a:srgbClr val="0070C0"/>
                </a:solidFill>
                <a:latin typeface="Arial" panose="020B0604020202020204" pitchFamily="34" charset="0"/>
                <a:cs typeface="Arial" panose="020B0604020202020204" pitchFamily="34" charset="0"/>
              </a:rPr>
              <a:t>Origen de las investigaciones</a:t>
            </a:r>
          </a:p>
          <a:p>
            <a:endParaRPr lang="es-CO" sz="2000" dirty="0"/>
          </a:p>
        </p:txBody>
      </p:sp>
    </p:spTree>
    <p:extLst>
      <p:ext uri="{BB962C8B-B14F-4D97-AF65-F5344CB8AC3E}">
        <p14:creationId xmlns:p14="http://schemas.microsoft.com/office/powerpoint/2010/main" val="1318187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641131" y="522328"/>
            <a:ext cx="4540469" cy="400110"/>
          </a:xfrm>
          <a:prstGeom prst="rect">
            <a:avLst/>
          </a:prstGeom>
          <a:noFill/>
        </p:spPr>
        <p:txBody>
          <a:bodyPr wrap="square" rtlCol="0">
            <a:spAutoFit/>
          </a:bodyPr>
          <a:lstStyle/>
          <a:p>
            <a:r>
              <a:rPr lang="es-CO" sz="2000" b="1" dirty="0">
                <a:solidFill>
                  <a:srgbClr val="0070C0"/>
                </a:solidFill>
                <a:latin typeface="Arial" panose="020B0604020202020204" pitchFamily="34" charset="0"/>
                <a:cs typeface="Arial" panose="020B0604020202020204" pitchFamily="34" charset="0"/>
              </a:rPr>
              <a:t>AUDITORÍA A COOPERATIVAS</a:t>
            </a:r>
          </a:p>
        </p:txBody>
      </p:sp>
      <p:sp>
        <p:nvSpPr>
          <p:cNvPr id="6" name="CuadroTexto 5"/>
          <p:cNvSpPr txBox="1"/>
          <p:nvPr/>
        </p:nvSpPr>
        <p:spPr>
          <a:xfrm>
            <a:off x="899038" y="1326324"/>
            <a:ext cx="9927632" cy="5316840"/>
          </a:xfrm>
          <a:prstGeom prst="rect">
            <a:avLst/>
          </a:prstGeom>
          <a:noFill/>
        </p:spPr>
        <p:txBody>
          <a:bodyPr wrap="square" rtlCol="0">
            <a:spAutoFit/>
          </a:bodyPr>
          <a:lstStyle/>
          <a:p>
            <a:pPr lvl="0" algn="ctr"/>
            <a:endParaRPr lang="es-CO" b="1" dirty="0">
              <a:solidFill>
                <a:prstClr val="black"/>
              </a:solidFill>
              <a:latin typeface="Arial" panose="020B0604020202020204" pitchFamily="34" charset="0"/>
              <a:cs typeface="Arial" panose="020B0604020202020204" pitchFamily="34" charset="0"/>
            </a:endParaRPr>
          </a:p>
          <a:p>
            <a:pPr lvl="0" algn="ctr"/>
            <a:r>
              <a:rPr lang="es-CO" sz="2400" b="1" dirty="0">
                <a:solidFill>
                  <a:srgbClr val="0070C0"/>
                </a:solidFill>
                <a:latin typeface="Arial" panose="020B0604020202020204" pitchFamily="34" charset="0"/>
                <a:cs typeface="Arial" panose="020B0604020202020204" pitchFamily="34" charset="0"/>
              </a:rPr>
              <a:t>Primer Indicio:  Proveedores-Bases de Datos</a:t>
            </a:r>
          </a:p>
          <a:p>
            <a:endParaRPr lang="es-CO" sz="1200" b="1" dirty="0">
              <a:solidFill>
                <a:srgbClr val="0070C0"/>
              </a:solidFill>
              <a:latin typeface="Arial" panose="020B0604020202020204" pitchFamily="34" charset="0"/>
              <a:cs typeface="Arial" panose="020B0604020202020204" pitchFamily="34" charset="0"/>
            </a:endParaRPr>
          </a:p>
          <a:p>
            <a:endParaRPr lang="es-CO" dirty="0">
              <a:latin typeface="Arial" panose="020B0604020202020204" pitchFamily="34" charset="0"/>
              <a:cs typeface="Arial" panose="020B0604020202020204" pitchFamily="34" charset="0"/>
            </a:endParaRPr>
          </a:p>
          <a:p>
            <a:pPr algn="just"/>
            <a:r>
              <a:rPr lang="es-CO" dirty="0">
                <a:latin typeface="Arial" panose="020B0604020202020204" pitchFamily="34" charset="0"/>
                <a:cs typeface="Arial" panose="020B0604020202020204" pitchFamily="34" charset="0"/>
              </a:rPr>
              <a:t>Del análisis de la información exógena “Pagos Reportados por Terceros”, formato 1001, se concluyó que:</a:t>
            </a:r>
          </a:p>
          <a:p>
            <a:pPr algn="just"/>
            <a:endParaRPr lang="es-CO" sz="1050" dirty="0">
              <a:latin typeface="Arial" panose="020B0604020202020204" pitchFamily="34" charset="0"/>
              <a:cs typeface="Arial" panose="020B0604020202020204" pitchFamily="34" charset="0"/>
            </a:endParaRPr>
          </a:p>
          <a:p>
            <a:pPr algn="just"/>
            <a:endParaRPr lang="es-CO" sz="500" dirty="0">
              <a:latin typeface="Arial" panose="020B0604020202020204" pitchFamily="34" charset="0"/>
              <a:cs typeface="Arial" panose="020B0604020202020204" pitchFamily="34" charset="0"/>
            </a:endParaRPr>
          </a:p>
          <a:p>
            <a:pPr marL="2114550" lvl="4" indent="-285750" algn="just">
              <a:buFont typeface="Wingdings" panose="05000000000000000000" pitchFamily="2" charset="2"/>
              <a:buChar char="q"/>
            </a:pPr>
            <a:r>
              <a:rPr lang="es-CO" dirty="0">
                <a:latin typeface="Arial" panose="020B0604020202020204" pitchFamily="34" charset="0"/>
                <a:cs typeface="Arial" panose="020B0604020202020204" pitchFamily="34" charset="0"/>
              </a:rPr>
              <a:t>Los proveedores, en su mayoría son personas naturales.</a:t>
            </a:r>
          </a:p>
          <a:p>
            <a:pPr marL="2114550" lvl="4" indent="-285750" algn="just">
              <a:buFont typeface="Wingdings" panose="05000000000000000000" pitchFamily="2" charset="2"/>
              <a:buChar char="q"/>
            </a:pPr>
            <a:endParaRPr lang="es-CO" dirty="0">
              <a:latin typeface="Arial" panose="020B0604020202020204" pitchFamily="34" charset="0"/>
              <a:cs typeface="Arial" panose="020B0604020202020204" pitchFamily="34" charset="0"/>
            </a:endParaRPr>
          </a:p>
          <a:p>
            <a:pPr marL="2114550" lvl="4" indent="-285750" algn="just">
              <a:buFont typeface="Wingdings" panose="05000000000000000000" pitchFamily="2" charset="2"/>
              <a:buChar char="q"/>
            </a:pPr>
            <a:r>
              <a:rPr lang="es-CO" dirty="0">
                <a:latin typeface="Arial" panose="020B0604020202020204" pitchFamily="34" charset="0"/>
                <a:cs typeface="Arial" panose="020B0604020202020204" pitchFamily="34" charset="0"/>
              </a:rPr>
              <a:t>La identificación tributaria, prácticamente es consecutiva.</a:t>
            </a:r>
          </a:p>
          <a:p>
            <a:pPr marL="2114550" lvl="4" indent="-285750" algn="just">
              <a:buFont typeface="Wingdings" panose="05000000000000000000" pitchFamily="2" charset="2"/>
              <a:buChar char="q"/>
            </a:pPr>
            <a:endParaRPr lang="es-CO" dirty="0">
              <a:latin typeface="Arial" panose="020B0604020202020204" pitchFamily="34" charset="0"/>
              <a:cs typeface="Arial" panose="020B0604020202020204" pitchFamily="34" charset="0"/>
            </a:endParaRPr>
          </a:p>
          <a:p>
            <a:pPr marL="2114550" lvl="4" indent="-285750" algn="just">
              <a:buFont typeface="Wingdings" panose="05000000000000000000" pitchFamily="2" charset="2"/>
              <a:buChar char="q"/>
            </a:pPr>
            <a:r>
              <a:rPr lang="es-CO" dirty="0">
                <a:latin typeface="Arial" panose="020B0604020202020204" pitchFamily="34" charset="0"/>
                <a:cs typeface="Arial" panose="020B0604020202020204" pitchFamily="34" charset="0"/>
              </a:rPr>
              <a:t>En su mayoría, los proveedores no cumplen con topes para declarar.</a:t>
            </a:r>
          </a:p>
          <a:p>
            <a:pPr marL="2114550" lvl="4" indent="-285750" algn="just">
              <a:buFont typeface="Wingdings" panose="05000000000000000000" pitchFamily="2" charset="2"/>
              <a:buChar char="q"/>
            </a:pPr>
            <a:endParaRPr lang="es-CO" dirty="0">
              <a:latin typeface="Arial" panose="020B0604020202020204" pitchFamily="34" charset="0"/>
              <a:cs typeface="Arial" panose="020B0604020202020204" pitchFamily="34" charset="0"/>
            </a:endParaRPr>
          </a:p>
          <a:p>
            <a:pPr marL="2114550" lvl="4" indent="-285750" algn="just">
              <a:buFont typeface="Wingdings" panose="05000000000000000000" pitchFamily="2" charset="2"/>
              <a:buChar char="q"/>
            </a:pPr>
            <a:r>
              <a:rPr lang="es-CO" dirty="0">
                <a:latin typeface="Arial" panose="020B0604020202020204" pitchFamily="34" charset="0"/>
                <a:cs typeface="Arial" panose="020B0604020202020204" pitchFamily="34" charset="0"/>
              </a:rPr>
              <a:t>El total de transacciones fueron reportadas por valores similares.</a:t>
            </a:r>
          </a:p>
          <a:p>
            <a:pPr algn="just"/>
            <a:endParaRPr lang="es-CO" dirty="0">
              <a:latin typeface="Arial" panose="020B0604020202020204" pitchFamily="34" charset="0"/>
              <a:cs typeface="Arial" panose="020B0604020202020204" pitchFamily="34" charset="0"/>
            </a:endParaRPr>
          </a:p>
          <a:p>
            <a:pPr algn="just"/>
            <a:endParaRPr lang="es-CO" b="1" dirty="0">
              <a:latin typeface="Arial" panose="020B0604020202020204" pitchFamily="34" charset="0"/>
              <a:cs typeface="Arial" panose="020B0604020202020204" pitchFamily="34" charset="0"/>
            </a:endParaRPr>
          </a:p>
          <a:p>
            <a:endParaRPr lang="es-CO" dirty="0">
              <a:latin typeface="Arial" panose="020B0604020202020204" pitchFamily="34" charset="0"/>
              <a:cs typeface="Arial" panose="020B0604020202020204" pitchFamily="34" charset="0"/>
            </a:endParaRPr>
          </a:p>
          <a:p>
            <a:endParaRPr lang="es-CO" dirty="0">
              <a:latin typeface="Arial" panose="020B0604020202020204" pitchFamily="34" charset="0"/>
              <a:cs typeface="Arial" panose="020B0604020202020204" pitchFamily="34" charset="0"/>
            </a:endParaRPr>
          </a:p>
          <a:p>
            <a:endParaRPr lang="es-CO" dirty="0"/>
          </a:p>
        </p:txBody>
      </p:sp>
    </p:spTree>
    <p:extLst>
      <p:ext uri="{BB962C8B-B14F-4D97-AF65-F5344CB8AC3E}">
        <p14:creationId xmlns:p14="http://schemas.microsoft.com/office/powerpoint/2010/main" val="2903162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641131" y="522328"/>
            <a:ext cx="4540469" cy="400110"/>
          </a:xfrm>
          <a:prstGeom prst="rect">
            <a:avLst/>
          </a:prstGeom>
          <a:noFill/>
        </p:spPr>
        <p:txBody>
          <a:bodyPr wrap="square" rtlCol="0">
            <a:spAutoFit/>
          </a:bodyPr>
          <a:lstStyle/>
          <a:p>
            <a:r>
              <a:rPr lang="es-CO" sz="2000" b="1" dirty="0">
                <a:solidFill>
                  <a:srgbClr val="0070C0"/>
                </a:solidFill>
                <a:latin typeface="Arial" panose="020B0604020202020204" pitchFamily="34" charset="0"/>
                <a:cs typeface="Arial" panose="020B0604020202020204" pitchFamily="34" charset="0"/>
              </a:rPr>
              <a:t>AUDITORÍA A COOPERATIVAS</a:t>
            </a:r>
          </a:p>
        </p:txBody>
      </p:sp>
      <p:sp>
        <p:nvSpPr>
          <p:cNvPr id="7" name="CuadroTexto 6"/>
          <p:cNvSpPr txBox="1"/>
          <p:nvPr/>
        </p:nvSpPr>
        <p:spPr>
          <a:xfrm>
            <a:off x="641131" y="922438"/>
            <a:ext cx="10683361" cy="5724644"/>
          </a:xfrm>
          <a:prstGeom prst="rect">
            <a:avLst/>
          </a:prstGeom>
          <a:noFill/>
        </p:spPr>
        <p:txBody>
          <a:bodyPr wrap="square" rtlCol="0">
            <a:spAutoFit/>
          </a:bodyPr>
          <a:lstStyle/>
          <a:p>
            <a:endParaRPr lang="es-CO" dirty="0">
              <a:latin typeface="Arial" panose="020B0604020202020204" pitchFamily="34" charset="0"/>
              <a:cs typeface="Arial" panose="020B0604020202020204" pitchFamily="34" charset="0"/>
            </a:endParaRPr>
          </a:p>
          <a:p>
            <a:pPr algn="ctr"/>
            <a:r>
              <a:rPr lang="es-CO" sz="2400" b="1" dirty="0">
                <a:solidFill>
                  <a:srgbClr val="0070C0"/>
                </a:solidFill>
                <a:latin typeface="Arial" panose="020B0604020202020204" pitchFamily="34" charset="0"/>
                <a:ea typeface="Calibri" panose="020F0502020204030204" pitchFamily="34" charset="0"/>
                <a:cs typeface="Arial" panose="020B0604020202020204" pitchFamily="34" charset="0"/>
              </a:rPr>
              <a:t> Segundo Indicio: RUT - Proveedores</a:t>
            </a:r>
          </a:p>
          <a:p>
            <a:endParaRPr lang="es-CO" dirty="0">
              <a:latin typeface="Arial" panose="020B0604020202020204" pitchFamily="34" charset="0"/>
              <a:ea typeface="Calibri" panose="020F0502020204030204" pitchFamily="34" charset="0"/>
              <a:cs typeface="Arial" panose="020B0604020202020204" pitchFamily="34" charset="0"/>
            </a:endParaRPr>
          </a:p>
          <a:p>
            <a:pPr marL="285750" indent="-285750" algn="just">
              <a:buFont typeface="Wingdings" panose="05000000000000000000" pitchFamily="2" charset="2"/>
              <a:buChar char="§"/>
            </a:pPr>
            <a:r>
              <a:rPr lang="es-CO" b="1" dirty="0">
                <a:latin typeface="Arial" panose="020B0604020202020204" pitchFamily="34" charset="0"/>
                <a:ea typeface="Calibri" panose="020F0502020204030204" pitchFamily="34" charset="0"/>
                <a:cs typeface="Arial" panose="020B0604020202020204" pitchFamily="34" charset="0"/>
              </a:rPr>
              <a:t>Similitud en la dirección y correo electrónico </a:t>
            </a:r>
            <a:r>
              <a:rPr lang="es-CO" dirty="0">
                <a:latin typeface="Arial" panose="020B0604020202020204" pitchFamily="34" charset="0"/>
                <a:ea typeface="Calibri" panose="020F0502020204030204" pitchFamily="34" charset="0"/>
                <a:cs typeface="Arial" panose="020B0604020202020204" pitchFamily="34" charset="0"/>
              </a:rPr>
              <a:t>e inscripciones durante el mes de Diciembre de 2016 y 2017, o inscritos con anterioridad y actualizados durante el año 2017, coincidiendo con los años objeto de investigación.</a:t>
            </a:r>
          </a:p>
          <a:p>
            <a:pPr marL="285750" indent="-285750" algn="just">
              <a:buFont typeface="Wingdings" panose="05000000000000000000" pitchFamily="2" charset="2"/>
              <a:buChar char="§"/>
            </a:pPr>
            <a:endParaRPr lang="es-CO" dirty="0">
              <a:latin typeface="Arial" panose="020B0604020202020204" pitchFamily="34" charset="0"/>
              <a:ea typeface="Calibri" panose="020F0502020204030204" pitchFamily="34" charset="0"/>
              <a:cs typeface="Arial" panose="020B0604020202020204" pitchFamily="34" charset="0"/>
            </a:endParaRPr>
          </a:p>
          <a:p>
            <a:pPr marL="285750" indent="-285750" algn="just">
              <a:buFont typeface="Wingdings" panose="05000000000000000000" pitchFamily="2" charset="2"/>
              <a:buChar char="§"/>
            </a:pPr>
            <a:r>
              <a:rPr lang="es-CO" dirty="0">
                <a:latin typeface="Arial" panose="020B0604020202020204" pitchFamily="34" charset="0"/>
                <a:ea typeface="Calibri" panose="020F0502020204030204" pitchFamily="34" charset="0"/>
                <a:cs typeface="Times New Roman" panose="02020603050405020304" pitchFamily="18" charset="0"/>
              </a:rPr>
              <a:t>Actualización, inscripción en el RUT y firma electrónica de los proveedores personas naturales régimen común, a través del </a:t>
            </a:r>
            <a:r>
              <a:rPr lang="es-CO" b="1" dirty="0">
                <a:latin typeface="Arial" panose="020B0604020202020204" pitchFamily="34" charset="0"/>
                <a:ea typeface="Calibri" panose="020F0502020204030204" pitchFamily="34" charset="0"/>
                <a:cs typeface="Times New Roman" panose="02020603050405020304" pitchFamily="18" charset="0"/>
              </a:rPr>
              <a:t>mismo</a:t>
            </a:r>
            <a:r>
              <a:rPr lang="es-CO" dirty="0">
                <a:latin typeface="Arial" panose="020B0604020202020204" pitchFamily="34" charset="0"/>
                <a:ea typeface="Calibri" panose="020F0502020204030204" pitchFamily="34" charset="0"/>
                <a:cs typeface="Times New Roman" panose="02020603050405020304" pitchFamily="18" charset="0"/>
              </a:rPr>
              <a:t> </a:t>
            </a:r>
            <a:r>
              <a:rPr lang="es-CO" b="1" dirty="0">
                <a:latin typeface="Arial" panose="020B0604020202020204" pitchFamily="34" charset="0"/>
                <a:ea typeface="Calibri" panose="020F0502020204030204" pitchFamily="34" charset="0"/>
                <a:cs typeface="Times New Roman" panose="02020603050405020304" pitchFamily="18" charset="0"/>
              </a:rPr>
              <a:t>apoderado </a:t>
            </a:r>
            <a:r>
              <a:rPr lang="es-CO" dirty="0">
                <a:latin typeface="Arial" panose="020B0604020202020204" pitchFamily="34" charset="0"/>
                <a:ea typeface="Calibri" panose="020F0502020204030204" pitchFamily="34" charset="0"/>
                <a:cs typeface="Times New Roman" panose="02020603050405020304" pitchFamily="18" charset="0"/>
              </a:rPr>
              <a:t>(ya fallecido). Algunos de los proveedores coinciden en dos cooperativas.</a:t>
            </a:r>
          </a:p>
          <a:p>
            <a:pPr algn="just"/>
            <a:endParaRPr lang="es-CO" dirty="0">
              <a:highlight>
                <a:srgbClr val="FFFF00"/>
              </a:highlight>
              <a:latin typeface="Arial" panose="020B0604020202020204" pitchFamily="34" charset="0"/>
              <a:ea typeface="Calibri" panose="020F0502020204030204" pitchFamily="34" charset="0"/>
              <a:cs typeface="Times New Roman" panose="02020603050405020304" pitchFamily="18" charset="0"/>
            </a:endParaRPr>
          </a:p>
          <a:p>
            <a:pPr marL="285750" indent="-285750" algn="just">
              <a:buFont typeface="Wingdings" panose="05000000000000000000" pitchFamily="2" charset="2"/>
              <a:buChar char="§"/>
            </a:pPr>
            <a:r>
              <a:rPr lang="es-CO" b="1" dirty="0">
                <a:latin typeface="Arial" panose="020B0604020202020204" pitchFamily="34" charset="0"/>
                <a:ea typeface="Calibri" panose="020F0502020204030204" pitchFamily="34" charset="0"/>
                <a:cs typeface="Arial" panose="020B0604020202020204" pitchFamily="34" charset="0"/>
              </a:rPr>
              <a:t>Personas jurídicas con menos de un año de duración</a:t>
            </a:r>
            <a:r>
              <a:rPr lang="es-CO" dirty="0">
                <a:latin typeface="Arial" panose="020B0604020202020204" pitchFamily="34" charset="0"/>
                <a:ea typeface="Calibri" panose="020F0502020204030204" pitchFamily="34" charset="0"/>
                <a:cs typeface="Arial" panose="020B0604020202020204" pitchFamily="34" charset="0"/>
              </a:rPr>
              <a:t>: Fueron creadas, liquidadas y disueltas durante el año objeto de investigación.</a:t>
            </a:r>
          </a:p>
          <a:p>
            <a:pPr marL="285750" indent="-285750" algn="just">
              <a:buFont typeface="Wingdings" panose="05000000000000000000" pitchFamily="2" charset="2"/>
              <a:buChar char="§"/>
            </a:pPr>
            <a:endParaRPr lang="es-CO"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
            </a:pPr>
            <a:r>
              <a:rPr lang="es-CO" b="1" dirty="0">
                <a:latin typeface="Arial" panose="020B0604020202020204" pitchFamily="34" charset="0"/>
                <a:ea typeface="Calibri" panose="020F0502020204030204" pitchFamily="34" charset="0"/>
                <a:cs typeface="Arial" panose="020B0604020202020204" pitchFamily="34" charset="0"/>
              </a:rPr>
              <a:t>Personas naturales no inscritas en el RUT*: </a:t>
            </a:r>
            <a:r>
              <a:rPr lang="es-CO" dirty="0">
                <a:latin typeface="Arial" panose="020B0604020202020204" pitchFamily="34" charset="0"/>
                <a:ea typeface="Calibri" panose="020F0502020204030204" pitchFamily="34" charset="0"/>
                <a:cs typeface="Arial" panose="020B0604020202020204" pitchFamily="34" charset="0"/>
              </a:rPr>
              <a:t>Los números de identificación no coinciden con el nombre,</a:t>
            </a:r>
            <a:r>
              <a:rPr lang="es-CO" dirty="0">
                <a:solidFill>
                  <a:prstClr val="black"/>
                </a:solidFill>
                <a:latin typeface="Arial" panose="020B0604020202020204" pitchFamily="34" charset="0"/>
                <a:ea typeface="Calibri" panose="020F0502020204030204" pitchFamily="34" charset="0"/>
                <a:cs typeface="Arial" panose="020B0604020202020204" pitchFamily="34" charset="0"/>
              </a:rPr>
              <a:t> información</a:t>
            </a:r>
            <a:r>
              <a:rPr lang="es-CO" dirty="0">
                <a:solidFill>
                  <a:srgbClr val="000000"/>
                </a:solidFill>
                <a:latin typeface="Arial" panose="020B0604020202020204" pitchFamily="34" charset="0"/>
                <a:ea typeface="Times New Roman" panose="02020603050405020304" pitchFamily="18" charset="0"/>
                <a:cs typeface="Arial" panose="020B0604020202020204" pitchFamily="34" charset="0"/>
              </a:rPr>
              <a:t> no disponible por vigencia del documento de identidad,  el documento no figura registrado; tercero privado de la libertad, entre otros.</a:t>
            </a:r>
          </a:p>
          <a:p>
            <a:pPr algn="just"/>
            <a:endParaRPr lang="es-CO"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lgn="just"/>
            <a:r>
              <a:rPr lang="es-CO"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s-CO" b="1" dirty="0">
                <a:solidFill>
                  <a:srgbClr val="000000"/>
                </a:solidFill>
                <a:latin typeface="Arial" panose="020B0604020202020204" pitchFamily="34" charset="0"/>
                <a:ea typeface="Times New Roman" panose="02020603050405020304" pitchFamily="18" charset="0"/>
                <a:cs typeface="Arial" panose="020B0604020202020204" pitchFamily="34" charset="0"/>
              </a:rPr>
              <a:t>(Fuente: https://www.procuraduria.gov.co/portal/)</a:t>
            </a:r>
            <a:endParaRPr lang="es-CO" b="1" dirty="0">
              <a:latin typeface="Arial" panose="020B0604020202020204" pitchFamily="34" charset="0"/>
              <a:ea typeface="Calibri" panose="020F0502020204030204" pitchFamily="34" charset="0"/>
              <a:cs typeface="Arial" panose="020B0604020202020204" pitchFamily="34" charset="0"/>
            </a:endParaRPr>
          </a:p>
          <a:p>
            <a:pPr marL="285750" indent="-285750" algn="just">
              <a:buFont typeface="Wingdings" panose="05000000000000000000" pitchFamily="2" charset="2"/>
              <a:buChar char="§"/>
            </a:pPr>
            <a:endParaRPr lang="es-CO" b="1" dirty="0"/>
          </a:p>
        </p:txBody>
      </p:sp>
    </p:spTree>
    <p:extLst>
      <p:ext uri="{BB962C8B-B14F-4D97-AF65-F5344CB8AC3E}">
        <p14:creationId xmlns:p14="http://schemas.microsoft.com/office/powerpoint/2010/main" val="33536958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p:cNvSpPr txBox="1"/>
          <p:nvPr/>
        </p:nvSpPr>
        <p:spPr>
          <a:xfrm>
            <a:off x="641131" y="522328"/>
            <a:ext cx="4540469" cy="400110"/>
          </a:xfrm>
          <a:prstGeom prst="rect">
            <a:avLst/>
          </a:prstGeom>
          <a:noFill/>
        </p:spPr>
        <p:txBody>
          <a:bodyPr wrap="square" rtlCol="0">
            <a:spAutoFit/>
          </a:bodyPr>
          <a:lstStyle/>
          <a:p>
            <a:r>
              <a:rPr lang="es-CO" sz="2000" b="1" dirty="0">
                <a:solidFill>
                  <a:srgbClr val="0070C0"/>
                </a:solidFill>
                <a:latin typeface="Arial" panose="020B0604020202020204" pitchFamily="34" charset="0"/>
                <a:cs typeface="Arial" panose="020B0604020202020204" pitchFamily="34" charset="0"/>
              </a:rPr>
              <a:t>AUDITORÍA A COOPERATIVAS</a:t>
            </a:r>
          </a:p>
        </p:txBody>
      </p:sp>
      <p:sp>
        <p:nvSpPr>
          <p:cNvPr id="7" name="CuadroTexto 6"/>
          <p:cNvSpPr txBox="1"/>
          <p:nvPr/>
        </p:nvSpPr>
        <p:spPr>
          <a:xfrm>
            <a:off x="641131" y="1300472"/>
            <a:ext cx="10800592" cy="4536178"/>
          </a:xfrm>
          <a:prstGeom prst="rect">
            <a:avLst/>
          </a:prstGeom>
          <a:noFill/>
        </p:spPr>
        <p:txBody>
          <a:bodyPr wrap="square" rtlCol="0">
            <a:spAutoFit/>
          </a:bodyPr>
          <a:lstStyle/>
          <a:p>
            <a:pPr lvl="0" algn="just">
              <a:lnSpc>
                <a:spcPct val="107000"/>
              </a:lnSpc>
              <a:spcAft>
                <a:spcPts val="800"/>
              </a:spcAft>
            </a:pPr>
            <a:endParaRPr lang="es-CO"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algn="ctr">
              <a:lnSpc>
                <a:spcPct val="107000"/>
              </a:lnSpc>
              <a:spcAft>
                <a:spcPts val="800"/>
              </a:spcAft>
            </a:pPr>
            <a:r>
              <a:rPr lang="es-CO" sz="24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Actas de Comparecencia - Proveedores</a:t>
            </a:r>
          </a:p>
          <a:p>
            <a:pPr lvl="0" algn="just">
              <a:lnSpc>
                <a:spcPct val="107000"/>
              </a:lnSpc>
              <a:spcAft>
                <a:spcPts val="800"/>
              </a:spcAft>
            </a:pPr>
            <a:endParaRPr lang="es-CO" sz="1050" i="1" dirty="0">
              <a:solidFill>
                <a:prstClr val="black"/>
              </a:solidFill>
              <a:latin typeface="Arial" panose="020B0604020202020204" pitchFamily="34" charset="0"/>
              <a:ea typeface="Calibri" panose="020F0502020204030204" pitchFamily="34" charset="0"/>
              <a:cs typeface="Arial" panose="020B0604020202020204" pitchFamily="34" charset="0"/>
            </a:endParaRPr>
          </a:p>
          <a:p>
            <a:pPr marL="285750" lvl="0" indent="-285750" algn="just">
              <a:lnSpc>
                <a:spcPct val="107000"/>
              </a:lnSpc>
              <a:spcAft>
                <a:spcPts val="800"/>
              </a:spcAft>
              <a:buFont typeface="Wingdings" panose="05000000000000000000" pitchFamily="2" charset="2"/>
              <a:buChar char="§"/>
            </a:pPr>
            <a:r>
              <a:rPr lang="es-CO" sz="2000" dirty="0">
                <a:solidFill>
                  <a:prstClr val="black"/>
                </a:solidFill>
                <a:latin typeface="Arial" panose="020B0604020202020204" pitchFamily="34" charset="0"/>
                <a:ea typeface="Times New Roman" panose="02020603050405020304" pitchFamily="18" charset="0"/>
                <a:cs typeface="Times New Roman" panose="02020603050405020304" pitchFamily="18" charset="0"/>
              </a:rPr>
              <a:t>No conocen, ni han realizado transacciones comerciales con las Cooperativas, además,  desarrollan actividades diferentes a la agricultura. </a:t>
            </a:r>
          </a:p>
          <a:p>
            <a:pPr lvl="0" algn="just">
              <a:lnSpc>
                <a:spcPct val="107000"/>
              </a:lnSpc>
              <a:spcAft>
                <a:spcPts val="800"/>
              </a:spcAft>
            </a:pPr>
            <a:endParaRPr lang="es-CO" sz="20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marL="285750" lvl="0" indent="-285750" algn="just">
              <a:lnSpc>
                <a:spcPct val="107000"/>
              </a:lnSpc>
              <a:spcAft>
                <a:spcPts val="800"/>
              </a:spcAft>
              <a:buFont typeface="Wingdings" panose="05000000000000000000" pitchFamily="2" charset="2"/>
              <a:buChar char="§"/>
            </a:pPr>
            <a:r>
              <a:rPr lang="es-CO" sz="2000" dirty="0">
                <a:solidFill>
                  <a:prstClr val="black"/>
                </a:solidFill>
                <a:latin typeface="Arial" panose="020B0604020202020204" pitchFamily="34" charset="0"/>
                <a:ea typeface="Calibri" panose="020F0502020204030204" pitchFamily="34" charset="0"/>
                <a:cs typeface="Times New Roman" panose="02020603050405020304" pitchFamily="18" charset="0"/>
              </a:rPr>
              <a:t>Las personas naturales, régimen común, fueron victimas de engaño por parte del apoderado, quien manifestó que con la finalidad de obtener un subsidio por cultivar maíz,  era necesario que crearan una asociación</a:t>
            </a:r>
            <a:r>
              <a:rPr lang="es-ES" sz="2000" dirty="0">
                <a:solidFill>
                  <a:prstClr val="black"/>
                </a:solidFill>
                <a:latin typeface="Arial" panose="020B0604020202020204" pitchFamily="34" charset="0"/>
                <a:ea typeface="Calibri" panose="020F0502020204030204" pitchFamily="34" charset="0"/>
                <a:cs typeface="Times New Roman" panose="02020603050405020304" pitchFamily="18" charset="0"/>
              </a:rPr>
              <a:t> y que sus miembros tendrían derecho a recibir utilidades; </a:t>
            </a:r>
            <a:r>
              <a:rPr lang="es-ES" sz="2000" b="1" dirty="0">
                <a:solidFill>
                  <a:prstClr val="black"/>
                </a:solidFill>
                <a:latin typeface="Arial" panose="020B0604020202020204" pitchFamily="34" charset="0"/>
                <a:ea typeface="Calibri" panose="020F0502020204030204" pitchFamily="34" charset="0"/>
                <a:cs typeface="Times New Roman" panose="02020603050405020304" pitchFamily="18" charset="0"/>
              </a:rPr>
              <a:t>recibieron $150.000 y mediante un poder, lo autorizaron para que los inscribiera o actualizara el RUT.</a:t>
            </a:r>
          </a:p>
          <a:p>
            <a:pPr lvl="0" algn="just">
              <a:lnSpc>
                <a:spcPct val="107000"/>
              </a:lnSpc>
              <a:spcAft>
                <a:spcPts val="800"/>
              </a:spcAft>
            </a:pPr>
            <a:r>
              <a:rPr lang="es-ES" sz="2000" dirty="0">
                <a:solidFill>
                  <a:prstClr val="black"/>
                </a:solidFill>
                <a:latin typeface="Arial" panose="020B0604020202020204" pitchFamily="34" charset="0"/>
                <a:ea typeface="Calibri" panose="020F0502020204030204" pitchFamily="34" charset="0"/>
                <a:cs typeface="Times New Roman" panose="02020603050405020304" pitchFamily="18" charset="0"/>
              </a:rPr>
              <a:t>    </a:t>
            </a:r>
            <a:endParaRPr lang="es-CO" sz="2000" dirty="0">
              <a:solidFill>
                <a:prstClr val="black"/>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07630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746234" y="3745609"/>
            <a:ext cx="5675586" cy="1084015"/>
          </a:xfrm>
          <a:prstGeom prst="rect">
            <a:avLst/>
          </a:prstGeom>
        </p:spPr>
        <p:txBody>
          <a:bodyPr wrap="square">
            <a:spAutoFit/>
          </a:bodyPr>
          <a:lstStyle/>
          <a:p>
            <a:pPr lvl="0" algn="just">
              <a:lnSpc>
                <a:spcPct val="107000"/>
              </a:lnSpc>
              <a:spcAft>
                <a:spcPts val="800"/>
              </a:spcAft>
            </a:pPr>
            <a:r>
              <a:rPr lang="es-CO" dirty="0">
                <a:latin typeface="Arial" panose="020B0604020202020204" pitchFamily="34" charset="0"/>
                <a:ea typeface="Calibri" panose="020F0502020204030204" pitchFamily="34" charset="0"/>
                <a:cs typeface="Times New Roman" panose="02020603050405020304" pitchFamily="18" charset="0"/>
              </a:rPr>
              <a:t> </a:t>
            </a:r>
            <a:endParaRPr lang="es-CO" sz="1600" dirty="0">
              <a:ea typeface="Calibri" panose="020F0502020204030204" pitchFamily="34" charset="0"/>
              <a:cs typeface="Times New Roman" panose="02020603050405020304" pitchFamily="18" charset="0"/>
            </a:endParaRPr>
          </a:p>
          <a:p>
            <a:pPr marL="685800" algn="just">
              <a:lnSpc>
                <a:spcPct val="107000"/>
              </a:lnSpc>
              <a:spcAft>
                <a:spcPts val="0"/>
              </a:spcAft>
            </a:pPr>
            <a:r>
              <a:rPr lang="es-CO" dirty="0">
                <a:latin typeface="Arial" panose="020B0604020202020204" pitchFamily="34" charset="0"/>
                <a:ea typeface="Calibri" panose="020F0502020204030204" pitchFamily="34" charset="0"/>
                <a:cs typeface="Times New Roman" panose="02020603050405020304" pitchFamily="18" charset="0"/>
              </a:rPr>
              <a:t> </a:t>
            </a:r>
            <a:endParaRPr lang="es-CO" sz="1600" dirty="0">
              <a:ea typeface="Calibri" panose="020F0502020204030204" pitchFamily="34" charset="0"/>
              <a:cs typeface="Times New Roman" panose="02020603050405020304" pitchFamily="18" charset="0"/>
            </a:endParaRPr>
          </a:p>
          <a:p>
            <a:pPr marL="685800" algn="just">
              <a:lnSpc>
                <a:spcPct val="107000"/>
              </a:lnSpc>
              <a:spcAft>
                <a:spcPts val="0"/>
              </a:spcAft>
            </a:pPr>
            <a:r>
              <a:rPr lang="es-CO" dirty="0">
                <a:latin typeface="Arial" panose="020B0604020202020204" pitchFamily="34" charset="0"/>
                <a:ea typeface="Calibri" panose="020F0502020204030204" pitchFamily="34" charset="0"/>
                <a:cs typeface="Times New Roman" panose="02020603050405020304" pitchFamily="18" charset="0"/>
              </a:rPr>
              <a:t> </a:t>
            </a:r>
            <a:endParaRPr lang="es-CO" sz="1600" dirty="0">
              <a:ea typeface="Calibri" panose="020F0502020204030204" pitchFamily="34" charset="0"/>
              <a:cs typeface="Times New Roman" panose="02020603050405020304" pitchFamily="18" charset="0"/>
            </a:endParaRPr>
          </a:p>
        </p:txBody>
      </p:sp>
      <p:sp>
        <p:nvSpPr>
          <p:cNvPr id="6" name="CuadroTexto 5"/>
          <p:cNvSpPr txBox="1"/>
          <p:nvPr/>
        </p:nvSpPr>
        <p:spPr>
          <a:xfrm>
            <a:off x="746234" y="1148624"/>
            <a:ext cx="10871335" cy="6761916"/>
          </a:xfrm>
          <a:prstGeom prst="rect">
            <a:avLst/>
          </a:prstGeom>
          <a:noFill/>
        </p:spPr>
        <p:txBody>
          <a:bodyPr wrap="square" rtlCol="0">
            <a:spAutoFit/>
          </a:bodyPr>
          <a:lstStyle/>
          <a:p>
            <a:pPr lvl="0" algn="ctr">
              <a:lnSpc>
                <a:spcPct val="107000"/>
              </a:lnSpc>
              <a:spcAft>
                <a:spcPts val="800"/>
              </a:spcAft>
            </a:pPr>
            <a:r>
              <a:rPr lang="es-ES" sz="24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Visita de Inspección Tributaria -  Contribuyentes</a:t>
            </a:r>
          </a:p>
          <a:p>
            <a:pPr lvl="0" algn="just">
              <a:lnSpc>
                <a:spcPct val="107000"/>
              </a:lnSpc>
              <a:spcAft>
                <a:spcPts val="800"/>
              </a:spcAft>
            </a:pPr>
            <a:endParaRPr lang="es-ES" sz="6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lvl="0" algn="just">
              <a:lnSpc>
                <a:spcPct val="107000"/>
              </a:lnSpc>
              <a:spcAft>
                <a:spcPts val="800"/>
              </a:spcAft>
            </a:pPr>
            <a:r>
              <a:rPr lang="es-ES" b="1" dirty="0">
                <a:solidFill>
                  <a:prstClr val="black"/>
                </a:solidFill>
                <a:latin typeface="Arial" panose="020B0604020202020204" pitchFamily="34" charset="0"/>
                <a:ea typeface="Times New Roman" panose="02020603050405020304" pitchFamily="18" charset="0"/>
                <a:cs typeface="Times New Roman" panose="02020603050405020304" pitchFamily="18" charset="0"/>
              </a:rPr>
              <a:t>Compras: </a:t>
            </a:r>
            <a:r>
              <a:rPr lang="es-ES" dirty="0">
                <a:solidFill>
                  <a:prstClr val="black"/>
                </a:solidFill>
                <a:latin typeface="Arial" panose="020B0604020202020204" pitchFamily="34" charset="0"/>
                <a:ea typeface="Times New Roman" panose="02020603050405020304" pitchFamily="18" charset="0"/>
                <a:cs typeface="Times New Roman" panose="02020603050405020304" pitchFamily="18" charset="0"/>
              </a:rPr>
              <a:t>En dos de las cooperativas investigadas por diferentes años gravables, se encontró coincidencia en algunos proveedores que presentaron la siguiente situación: </a:t>
            </a:r>
          </a:p>
          <a:p>
            <a:pPr lvl="0" algn="just">
              <a:lnSpc>
                <a:spcPct val="107000"/>
              </a:lnSpc>
              <a:spcAft>
                <a:spcPts val="800"/>
              </a:spcAft>
            </a:pPr>
            <a:r>
              <a:rPr lang="es-ES" dirty="0">
                <a:solidFill>
                  <a:prstClr val="black"/>
                </a:solidFill>
                <a:latin typeface="Arial" panose="020B0604020202020204" pitchFamily="34" charset="0"/>
                <a:ea typeface="Times New Roman" panose="02020603050405020304" pitchFamily="18" charset="0"/>
                <a:cs typeface="Times New Roman" panose="02020603050405020304" pitchFamily="18" charset="0"/>
              </a:rPr>
              <a:t>En la cooperativa A, se rechazaron compras debido a que algunos de los terceros manifestaron que no tuvieron transacciones y que no desarrollaban la actividad agrícola; se evidenció que estos mismos eran proveedores de la cooperativa B, lo que sirvió de base para el rechazo respectivo.</a:t>
            </a:r>
          </a:p>
          <a:p>
            <a:pPr lvl="0" algn="just">
              <a:lnSpc>
                <a:spcPct val="107000"/>
              </a:lnSpc>
              <a:spcAft>
                <a:spcPts val="800"/>
              </a:spcAft>
            </a:pPr>
            <a:endParaRPr lang="es-ES" sz="4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lvl="0" algn="just">
              <a:lnSpc>
                <a:spcPct val="107000"/>
              </a:lnSpc>
              <a:spcAft>
                <a:spcPts val="800"/>
              </a:spcAft>
            </a:pPr>
            <a:r>
              <a:rPr lang="es-ES" b="1" dirty="0">
                <a:solidFill>
                  <a:prstClr val="black"/>
                </a:solidFill>
                <a:latin typeface="Arial" panose="020B0604020202020204" pitchFamily="34" charset="0"/>
                <a:ea typeface="Times New Roman" panose="02020603050405020304" pitchFamily="18" charset="0"/>
                <a:cs typeface="Times New Roman" panose="02020603050405020304" pitchFamily="18" charset="0"/>
              </a:rPr>
              <a:t>Pagos:</a:t>
            </a:r>
            <a:r>
              <a:rPr lang="es-ES" dirty="0">
                <a:solidFill>
                  <a:prstClr val="black"/>
                </a:solidFill>
                <a:latin typeface="Arial" panose="020B0604020202020204" pitchFamily="34" charset="0"/>
                <a:ea typeface="Times New Roman" panose="02020603050405020304" pitchFamily="18" charset="0"/>
                <a:cs typeface="Times New Roman" panose="02020603050405020304" pitchFamily="18" charset="0"/>
              </a:rPr>
              <a:t> En su mayoría </a:t>
            </a:r>
            <a:r>
              <a:rPr lang="es-CO" dirty="0">
                <a:latin typeface="Arial" panose="020B0604020202020204" pitchFamily="34" charset="0"/>
                <a:ea typeface="Calibri" panose="020F0502020204030204" pitchFamily="34" charset="0"/>
                <a:cs typeface="Arial" panose="020B0604020202020204" pitchFamily="34" charset="0"/>
              </a:rPr>
              <a:t>fueron realizados en </a:t>
            </a:r>
            <a:r>
              <a:rPr lang="es-CO" b="1" dirty="0">
                <a:latin typeface="Arial" panose="020B0604020202020204" pitchFamily="34" charset="0"/>
                <a:ea typeface="Calibri" panose="020F0502020204030204" pitchFamily="34" charset="0"/>
                <a:cs typeface="Arial" panose="020B0604020202020204" pitchFamily="34" charset="0"/>
              </a:rPr>
              <a:t>efectivo</a:t>
            </a:r>
            <a:r>
              <a:rPr lang="es-CO" dirty="0">
                <a:latin typeface="Arial" panose="020B0604020202020204" pitchFamily="34" charset="0"/>
                <a:ea typeface="Calibri" panose="020F0502020204030204" pitchFamily="34" charset="0"/>
                <a:cs typeface="Arial" panose="020B0604020202020204" pitchFamily="34" charset="0"/>
              </a:rPr>
              <a:t> a los terceros, personas naturales, régimen simplificado o no inscritos en el RUT.  Los pagos que se realizaron con </a:t>
            </a:r>
            <a:r>
              <a:rPr lang="es-CO" b="1" dirty="0">
                <a:latin typeface="Arial" panose="020B0604020202020204" pitchFamily="34" charset="0"/>
                <a:ea typeface="Calibri" panose="020F0502020204030204" pitchFamily="34" charset="0"/>
                <a:cs typeface="Arial" panose="020B0604020202020204" pitchFamily="34" charset="0"/>
              </a:rPr>
              <a:t>cheque</a:t>
            </a:r>
            <a:r>
              <a:rPr lang="es-CO" dirty="0">
                <a:latin typeface="Arial" panose="020B0604020202020204" pitchFamily="34" charset="0"/>
                <a:ea typeface="Calibri" panose="020F0502020204030204" pitchFamily="34" charset="0"/>
                <a:cs typeface="Arial" panose="020B0604020202020204" pitchFamily="34" charset="0"/>
              </a:rPr>
              <a:t>, fueron cobrados en </a:t>
            </a:r>
            <a:r>
              <a:rPr lang="es-CO" b="1" dirty="0">
                <a:latin typeface="Arial" panose="020B0604020202020204" pitchFamily="34" charset="0"/>
                <a:ea typeface="Calibri" panose="020F0502020204030204" pitchFamily="34" charset="0"/>
                <a:cs typeface="Arial" panose="020B0604020202020204" pitchFamily="34" charset="0"/>
              </a:rPr>
              <a:t>caja</a:t>
            </a:r>
            <a:r>
              <a:rPr lang="es-CO" dirty="0">
                <a:latin typeface="Arial" panose="020B0604020202020204" pitchFamily="34" charset="0"/>
                <a:ea typeface="Calibri" panose="020F0502020204030204" pitchFamily="34" charset="0"/>
                <a:cs typeface="Arial" panose="020B0604020202020204" pitchFamily="34" charset="0"/>
              </a:rPr>
              <a:t>; algunos de estos fueron cobrados por el </a:t>
            </a:r>
            <a:r>
              <a:rPr lang="es-CO" b="1" dirty="0">
                <a:latin typeface="Arial" panose="020B0604020202020204" pitchFamily="34" charset="0"/>
                <a:ea typeface="Calibri" panose="020F0502020204030204" pitchFamily="34" charset="0"/>
                <a:cs typeface="Arial" panose="020B0604020202020204" pitchFamily="34" charset="0"/>
              </a:rPr>
              <a:t>representante legal </a:t>
            </a:r>
            <a:r>
              <a:rPr lang="es-CO" dirty="0">
                <a:latin typeface="Arial" panose="020B0604020202020204" pitchFamily="34" charset="0"/>
                <a:ea typeface="Calibri" panose="020F0502020204030204" pitchFamily="34" charset="0"/>
                <a:cs typeface="Arial" panose="020B0604020202020204" pitchFamily="34" charset="0"/>
              </a:rPr>
              <a:t>del contribuyente, quien efectuó el pago.</a:t>
            </a:r>
          </a:p>
          <a:p>
            <a:pPr lvl="0">
              <a:lnSpc>
                <a:spcPct val="107000"/>
              </a:lnSpc>
              <a:spcAft>
                <a:spcPts val="0"/>
              </a:spcAft>
            </a:pPr>
            <a:endParaRPr lang="es-CO" sz="1100"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pPr>
            <a:r>
              <a:rPr lang="es-CO" b="1" dirty="0">
                <a:latin typeface="Arial" panose="020B0604020202020204" pitchFamily="34" charset="0"/>
                <a:ea typeface="Calibri" panose="020F0502020204030204" pitchFamily="34" charset="0"/>
                <a:cs typeface="Times New Roman" panose="02020603050405020304" pitchFamily="18" charset="0"/>
              </a:rPr>
              <a:t>Pasivos: </a:t>
            </a:r>
            <a:r>
              <a:rPr lang="es-CO" dirty="0">
                <a:latin typeface="Arial" panose="020B0604020202020204" pitchFamily="34" charset="0"/>
                <a:ea typeface="Calibri" panose="020F0502020204030204" pitchFamily="34" charset="0"/>
                <a:cs typeface="Times New Roman" panose="02020603050405020304" pitchFamily="18" charset="0"/>
              </a:rPr>
              <a:t>Algunas de las cuentas por pagar correspondían a compras realizadas a terceros, cuya investigación arrojó que se trataba de transacciones simuladas, circunstancia que impactó en la  existencia del pasivo, generando renta gravable.</a:t>
            </a:r>
            <a:endParaRPr lang="es-CO" sz="1600" dirty="0">
              <a:highlight>
                <a:srgbClr val="FFFF00"/>
              </a:highlight>
              <a:ea typeface="Calibri" panose="020F0502020204030204" pitchFamily="34" charset="0"/>
              <a:cs typeface="Times New Roman" panose="02020603050405020304" pitchFamily="18" charset="0"/>
            </a:endParaRPr>
          </a:p>
          <a:p>
            <a:pPr marL="285750" lvl="0" indent="-285750">
              <a:lnSpc>
                <a:spcPct val="107000"/>
              </a:lnSpc>
              <a:spcAft>
                <a:spcPts val="0"/>
              </a:spcAft>
              <a:buFont typeface="Wingdings" panose="05000000000000000000" pitchFamily="2" charset="2"/>
              <a:buChar char="q"/>
            </a:pPr>
            <a:endParaRPr lang="es-CO" dirty="0">
              <a:highlight>
                <a:srgbClr val="FFFF00"/>
              </a:highligh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spcAft>
                <a:spcPts val="800"/>
              </a:spcAft>
              <a:buFont typeface="Wingdings" panose="05000000000000000000" pitchFamily="2" charset="2"/>
              <a:buChar char="q"/>
            </a:pPr>
            <a:endParaRPr lang="es-CO" dirty="0">
              <a:latin typeface="Arial" panose="020B0604020202020204" pitchFamily="34" charset="0"/>
              <a:ea typeface="Calibri" panose="020F0502020204030204" pitchFamily="34" charset="0"/>
              <a:cs typeface="Arial" panose="020B0604020202020204" pitchFamily="34" charset="0"/>
            </a:endParaRPr>
          </a:p>
          <a:p>
            <a:pPr marL="342900" indent="-342900" algn="just">
              <a:lnSpc>
                <a:spcPct val="107000"/>
              </a:lnSpc>
              <a:spcAft>
                <a:spcPts val="800"/>
              </a:spcAft>
              <a:buFont typeface="Wingdings" panose="05000000000000000000" pitchFamily="2" charset="2"/>
              <a:buChar char="q"/>
            </a:pPr>
            <a:endParaRPr lang="es-CO" sz="1600" dirty="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Arial" panose="020B0604020202020204" pitchFamily="34" charset="0"/>
              <a:buChar char="-"/>
            </a:pPr>
            <a:endParaRPr lang="es-CO"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Arial" panose="020B0604020202020204" pitchFamily="34" charset="0"/>
              <a:buChar char="-"/>
            </a:pPr>
            <a:endParaRPr lang="es-CO" dirty="0">
              <a:latin typeface="Arial" panose="020B0604020202020204" pitchFamily="34" charset="0"/>
              <a:ea typeface="Calibri" panose="020F0502020204030204" pitchFamily="34" charset="0"/>
              <a:cs typeface="Times New Roman" panose="02020603050405020304" pitchFamily="18" charset="0"/>
            </a:endParaRPr>
          </a:p>
        </p:txBody>
      </p:sp>
      <p:sp>
        <p:nvSpPr>
          <p:cNvPr id="7" name="CuadroTexto 6"/>
          <p:cNvSpPr txBox="1"/>
          <p:nvPr/>
        </p:nvSpPr>
        <p:spPr>
          <a:xfrm>
            <a:off x="641131" y="522328"/>
            <a:ext cx="4540469" cy="400110"/>
          </a:xfrm>
          <a:prstGeom prst="rect">
            <a:avLst/>
          </a:prstGeom>
          <a:noFill/>
        </p:spPr>
        <p:txBody>
          <a:bodyPr wrap="square" rtlCol="0">
            <a:spAutoFit/>
          </a:bodyPr>
          <a:lstStyle/>
          <a:p>
            <a:r>
              <a:rPr lang="es-CO" sz="2000" b="1" dirty="0">
                <a:solidFill>
                  <a:srgbClr val="0070C0"/>
                </a:solidFill>
                <a:latin typeface="Arial" panose="020B0604020202020204" pitchFamily="34" charset="0"/>
                <a:cs typeface="Arial" panose="020B0604020202020204" pitchFamily="34" charset="0"/>
              </a:rPr>
              <a:t>AUDITORÍA A COOPERATIVAS</a:t>
            </a:r>
          </a:p>
        </p:txBody>
      </p:sp>
    </p:spTree>
    <p:extLst>
      <p:ext uri="{BB962C8B-B14F-4D97-AF65-F5344CB8AC3E}">
        <p14:creationId xmlns:p14="http://schemas.microsoft.com/office/powerpoint/2010/main" val="3331761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p:cNvSpPr txBox="1"/>
          <p:nvPr/>
        </p:nvSpPr>
        <p:spPr>
          <a:xfrm>
            <a:off x="641131" y="522328"/>
            <a:ext cx="4540469" cy="40011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s-CO" sz="2000" b="1" i="0" u="none" strike="noStrike" kern="0" cap="none" spc="0" normalizeH="0" baseline="0" noProof="0" dirty="0">
                <a:ln>
                  <a:noFill/>
                </a:ln>
                <a:solidFill>
                  <a:srgbClr val="0070C0"/>
                </a:solidFill>
                <a:effectLst/>
                <a:uLnTx/>
                <a:uFillTx/>
                <a:latin typeface="Arial" panose="020B0604020202020204" pitchFamily="34" charset="0"/>
                <a:cs typeface="Arial" panose="020B0604020202020204" pitchFamily="34" charset="0"/>
              </a:rPr>
              <a:t>AUDITORÍA A COOPERATIVAS</a:t>
            </a:r>
          </a:p>
        </p:txBody>
      </p:sp>
      <p:sp>
        <p:nvSpPr>
          <p:cNvPr id="7" name="CuadroTexto 6"/>
          <p:cNvSpPr txBox="1"/>
          <p:nvPr/>
        </p:nvSpPr>
        <p:spPr>
          <a:xfrm>
            <a:off x="980553" y="1589910"/>
            <a:ext cx="10531507" cy="3395481"/>
          </a:xfrm>
          <a:prstGeom prst="rect">
            <a:avLst/>
          </a:prstGeom>
          <a:noFill/>
        </p:spPr>
        <p:txBody>
          <a:bodyPr wrap="square" rtlCol="0">
            <a:spAutoFit/>
          </a:bodyPr>
          <a:lstStyle/>
          <a:p>
            <a:pPr marL="0" marR="0" lvl="0" indent="0" algn="just" defTabSz="914400" eaLnBrk="1" fontAlgn="auto" latinLnBrk="0" hangingPunct="1">
              <a:lnSpc>
                <a:spcPct val="107000"/>
              </a:lnSpc>
              <a:spcBef>
                <a:spcPts val="0"/>
              </a:spcBef>
              <a:spcAft>
                <a:spcPts val="800"/>
              </a:spcAft>
              <a:buClrTx/>
              <a:buSzTx/>
              <a:buFontTx/>
              <a:buNone/>
              <a:tabLst/>
              <a:defRPr/>
            </a:pPr>
            <a:endParaRPr kumimoji="0" lang="es-CO" sz="1800" b="0"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ctr" defTabSz="914400" eaLnBrk="1" fontAlgn="auto" latinLnBrk="0" hangingPunct="1">
              <a:lnSpc>
                <a:spcPct val="107000"/>
              </a:lnSpc>
              <a:spcBef>
                <a:spcPts val="0"/>
              </a:spcBef>
              <a:spcAft>
                <a:spcPts val="800"/>
              </a:spcAft>
              <a:buClrTx/>
              <a:buSzTx/>
              <a:buFontTx/>
              <a:buNone/>
              <a:tabLst/>
              <a:defRPr/>
            </a:pPr>
            <a:r>
              <a:rPr kumimoji="0" lang="es-CO" sz="2400" b="1"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Cruces de Información con</a:t>
            </a:r>
            <a:r>
              <a:rPr kumimoji="0" lang="es-CO" sz="2400" b="1" i="0" u="none" strike="noStrike" kern="0" cap="none" spc="0" normalizeH="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 </a:t>
            </a:r>
            <a:r>
              <a:rPr kumimoji="0" lang="es-CO" sz="2400" b="1" i="0" u="none" strike="noStrike" kern="0" cap="none" spc="0" normalizeH="0" baseline="0" noProof="0" dirty="0">
                <a:ln>
                  <a:noFill/>
                </a:ln>
                <a:solidFill>
                  <a:srgbClr val="0070C0"/>
                </a:solidFill>
                <a:effectLst/>
                <a:uLnTx/>
                <a:uFillTx/>
                <a:latin typeface="Arial" panose="020B0604020202020204" pitchFamily="34" charset="0"/>
                <a:ea typeface="Times New Roman" panose="02020603050405020304" pitchFamily="18" charset="0"/>
                <a:cs typeface="Times New Roman" panose="02020603050405020304" pitchFamily="18" charset="0"/>
              </a:rPr>
              <a:t>Terceros Personas Naturales</a:t>
            </a:r>
          </a:p>
          <a:p>
            <a:pPr marL="0" marR="0" lvl="0" indent="0" algn="just" defTabSz="914400" eaLnBrk="1" fontAlgn="auto" latinLnBrk="0" hangingPunct="1">
              <a:lnSpc>
                <a:spcPct val="107000"/>
              </a:lnSpc>
              <a:spcBef>
                <a:spcPts val="0"/>
              </a:spcBef>
              <a:spcAft>
                <a:spcPts val="800"/>
              </a:spcAft>
              <a:buClrTx/>
              <a:buSzTx/>
              <a:buFontTx/>
              <a:buNone/>
              <a:tabLst/>
              <a:defRPr/>
            </a:pPr>
            <a:endParaRPr kumimoji="0" lang="es-CO" sz="1400" b="0" i="0" u="none" strike="noStrike" kern="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eaLnBrk="1" fontAlgn="auto" latinLnBrk="0" hangingPunct="1">
              <a:lnSpc>
                <a:spcPct val="107000"/>
              </a:lnSpc>
              <a:spcBef>
                <a:spcPts val="0"/>
              </a:spcBef>
              <a:spcAft>
                <a:spcPts val="800"/>
              </a:spcAft>
              <a:buClrTx/>
              <a:buSzTx/>
              <a:buFontTx/>
              <a:buNone/>
              <a:tabLst/>
              <a:defRPr/>
            </a:pPr>
            <a:r>
              <a:rPr kumimoji="0" lang="es-CO" sz="1800" b="0" i="0" u="none" strike="noStrike" kern="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Devolución de la mayoría de las citaciones, oficios y/o requerimientos ordinarios, enviados a la dirección registrada en el RUT o a las reportadas por la central de información UBICA.  </a:t>
            </a:r>
          </a:p>
          <a:p>
            <a:pPr marL="0" marR="0" lvl="1" indent="0" algn="just" defTabSz="914400" eaLnBrk="1" fontAlgn="auto" latinLnBrk="0" hangingPunct="1">
              <a:lnSpc>
                <a:spcPct val="107000"/>
              </a:lnSpc>
              <a:spcBef>
                <a:spcPts val="0"/>
              </a:spcBef>
              <a:spcAft>
                <a:spcPts val="800"/>
              </a:spcAft>
              <a:buClrTx/>
              <a:buSzTx/>
              <a:buFontTx/>
              <a:buNone/>
              <a:tabLst/>
              <a:defRPr/>
            </a:pPr>
            <a:endParaRPr kumimoji="0" lang="es-CO" sz="1100" b="0" i="0" u="none" strike="noStrike" kern="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742950" marR="0" lvl="1" indent="-285750" algn="just" defTabSz="914400" eaLnBrk="1" fontAlgn="auto" latinLnBrk="0" hangingPunct="1">
              <a:lnSpc>
                <a:spcPct val="107000"/>
              </a:lnSpc>
              <a:spcBef>
                <a:spcPts val="0"/>
              </a:spcBef>
              <a:spcAft>
                <a:spcPts val="800"/>
              </a:spcAft>
              <a:buClrTx/>
              <a:buSzTx/>
              <a:buFont typeface="Wingdings" panose="05000000000000000000" pitchFamily="2" charset="2"/>
              <a:buChar char="§"/>
              <a:tabLst/>
              <a:defRPr/>
            </a:pPr>
            <a:r>
              <a:rPr kumimoji="0" lang="es-CO" sz="1800" b="1" i="0" u="none" strike="noStrike" kern="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Causales: </a:t>
            </a:r>
            <a:r>
              <a:rPr kumimoji="0" lang="es-CO" sz="1800" b="0" i="1" u="none" strike="noStrike" kern="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“No existe”, “Desconocido”, “Cerrado”, “Dirección errada”, “No reside”, “</a:t>
            </a:r>
            <a:r>
              <a:rPr lang="es-CO" i="1" kern="0" noProof="0" dirty="0">
                <a:solidFill>
                  <a:prstClr val="black"/>
                </a:solidFill>
                <a:latin typeface="Arial" panose="020B0604020202020204" pitchFamily="34" charset="0"/>
                <a:ea typeface="Calibri" panose="020F0502020204030204" pitchFamily="34" charset="0"/>
                <a:cs typeface="Arial" panose="020B0604020202020204" pitchFamily="34" charset="0"/>
              </a:rPr>
              <a:t>F</a:t>
            </a:r>
            <a:r>
              <a:rPr kumimoji="0" lang="es-CO" sz="1800" b="0" i="1" u="none" strike="noStrike" kern="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allecido</a:t>
            </a:r>
            <a:r>
              <a:rPr lang="es-CO" i="1" kern="0" dirty="0">
                <a:solidFill>
                  <a:prstClr val="black"/>
                </a:solidFill>
                <a:latin typeface="Arial" panose="020B0604020202020204" pitchFamily="34" charset="0"/>
                <a:ea typeface="Calibri" panose="020F0502020204030204" pitchFamily="34" charset="0"/>
                <a:cs typeface="Arial" panose="020B0604020202020204" pitchFamily="34" charset="0"/>
              </a:rPr>
              <a:t>.”</a:t>
            </a:r>
            <a:endParaRPr kumimoji="0" lang="es-CO" sz="1050" b="0" i="0" u="none" strike="noStrike" kern="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742950" marR="0" lvl="1" indent="-285750" algn="just" defTabSz="914400" eaLnBrk="1" fontAlgn="auto" latinLnBrk="0" hangingPunct="1">
              <a:lnSpc>
                <a:spcPct val="107000"/>
              </a:lnSpc>
              <a:spcBef>
                <a:spcPts val="0"/>
              </a:spcBef>
              <a:spcAft>
                <a:spcPts val="800"/>
              </a:spcAft>
              <a:buClrTx/>
              <a:buSzTx/>
              <a:buFont typeface="Wingdings" panose="05000000000000000000" pitchFamily="2" charset="2"/>
              <a:buChar char="§"/>
              <a:tabLst/>
              <a:defRPr/>
            </a:pPr>
            <a:r>
              <a:rPr kumimoji="0" lang="es-CO" sz="1800" b="0" i="0" u="none" strike="noStrike" kern="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Quienes respondieron, manifestaron que no conocían al contribuyente.</a:t>
            </a:r>
          </a:p>
          <a:p>
            <a:pPr marL="0" marR="0" lvl="0" indent="0" algn="just" defTabSz="914400" eaLnBrk="1" fontAlgn="auto" latinLnBrk="0" hangingPunct="1">
              <a:lnSpc>
                <a:spcPct val="107000"/>
              </a:lnSpc>
              <a:spcBef>
                <a:spcPts val="0"/>
              </a:spcBef>
              <a:spcAft>
                <a:spcPts val="800"/>
              </a:spcAft>
              <a:buClrTx/>
              <a:buSzTx/>
              <a:buFontTx/>
              <a:buNone/>
              <a:tabLst/>
              <a:defRPr/>
            </a:pPr>
            <a:endParaRPr kumimoji="0" lang="es-CO" sz="1800" b="1" i="0" u="none" strike="noStrike" kern="0" cap="none" spc="0" normalizeH="0" baseline="0" noProof="0" dirty="0">
              <a:ln>
                <a:noFill/>
              </a:ln>
              <a:solidFill>
                <a:prstClr val="black"/>
              </a:solidFill>
              <a:effectLst/>
              <a:highlight>
                <a:srgbClr val="FFFF00"/>
              </a:highlight>
              <a:uLnTx/>
              <a:uFillTx/>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2235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292772" y="1147526"/>
            <a:ext cx="9417269" cy="4901406"/>
          </a:xfrm>
          <a:prstGeom prst="rect">
            <a:avLst/>
          </a:prstGeom>
        </p:spPr>
        <p:txBody>
          <a:bodyPr wrap="square">
            <a:spAutoFit/>
          </a:bodyPr>
          <a:lstStyle/>
          <a:p>
            <a:pPr algn="ctr">
              <a:lnSpc>
                <a:spcPct val="107000"/>
              </a:lnSpc>
              <a:spcAft>
                <a:spcPts val="800"/>
              </a:spcAft>
            </a:pPr>
            <a:endParaRPr lang="es-CO" b="1" dirty="0">
              <a:latin typeface="Century Gothic" panose="020B0502020202020204" pitchFamily="34" charset="0"/>
            </a:endParaRPr>
          </a:p>
          <a:p>
            <a:pPr lvl="0" algn="ctr">
              <a:lnSpc>
                <a:spcPct val="107000"/>
              </a:lnSpc>
              <a:spcAft>
                <a:spcPts val="800"/>
              </a:spcAft>
            </a:pPr>
            <a:r>
              <a:rPr lang="es-CO" sz="2400" b="1" dirty="0">
                <a:solidFill>
                  <a:srgbClr val="0070C0"/>
                </a:solidFill>
                <a:latin typeface="Arial" panose="020B0604020202020204" pitchFamily="34" charset="0"/>
                <a:ea typeface="Calibri" panose="020F0502020204030204" pitchFamily="34" charset="0"/>
                <a:cs typeface="Times New Roman" panose="02020603050405020304" pitchFamily="18" charset="0"/>
              </a:rPr>
              <a:t>Resultado de la Investigación - Conclusiones</a:t>
            </a:r>
          </a:p>
          <a:p>
            <a:pPr lvl="0" algn="just">
              <a:lnSpc>
                <a:spcPct val="107000"/>
              </a:lnSpc>
              <a:spcAft>
                <a:spcPts val="800"/>
              </a:spcAft>
            </a:pPr>
            <a:endParaRPr lang="es-CO" sz="100" dirty="0">
              <a:solidFill>
                <a:prstClr val="black"/>
              </a:solidFill>
              <a:latin typeface="Arial" panose="020B0604020202020204" pitchFamily="34" charset="0"/>
              <a:ea typeface="Calibri" panose="020F0502020204030204" pitchFamily="34" charset="0"/>
              <a:cs typeface="Times New Roman" panose="02020603050405020304" pitchFamily="18" charset="0"/>
            </a:endParaRPr>
          </a:p>
          <a:p>
            <a:pPr lvl="0" algn="just">
              <a:lnSpc>
                <a:spcPct val="107000"/>
              </a:lnSpc>
              <a:spcAft>
                <a:spcPts val="800"/>
              </a:spcAft>
            </a:pPr>
            <a:endParaRPr lang="es-CO" sz="100" b="1" dirty="0">
              <a:latin typeface="Arial" panose="020B0604020202020204" pitchFamily="34" charset="0"/>
              <a:ea typeface="Calibri" panose="020F0502020204030204" pitchFamily="34" charset="0"/>
              <a:cs typeface="Times New Roman" panose="02020603050405020304" pitchFamily="18" charset="0"/>
            </a:endParaRPr>
          </a:p>
          <a:p>
            <a:pPr lvl="0" algn="just">
              <a:lnSpc>
                <a:spcPct val="107000"/>
              </a:lnSpc>
              <a:spcAft>
                <a:spcPts val="800"/>
              </a:spcAft>
            </a:pPr>
            <a:r>
              <a:rPr lang="es-CO" b="1" dirty="0">
                <a:solidFill>
                  <a:srgbClr val="0070C0"/>
                </a:solidFill>
                <a:latin typeface="Arial" panose="020B0604020202020204" pitchFamily="34" charset="0"/>
                <a:ea typeface="Calibri" panose="020F0502020204030204" pitchFamily="34" charset="0"/>
                <a:cs typeface="Times New Roman" panose="02020603050405020304" pitchFamily="18" charset="0"/>
              </a:rPr>
              <a:t>1. Simulación fiscal: </a:t>
            </a:r>
            <a:r>
              <a:rPr lang="es-CO" dirty="0">
                <a:latin typeface="Arial" panose="020B0604020202020204" pitchFamily="34" charset="0"/>
                <a:ea typeface="Calibri" panose="020F0502020204030204" pitchFamily="34" charset="0"/>
                <a:cs typeface="Times New Roman" panose="02020603050405020304" pitchFamily="18" charset="0"/>
              </a:rPr>
              <a:t>O</a:t>
            </a:r>
            <a:r>
              <a:rPr lang="es-CO" dirty="0">
                <a:solidFill>
                  <a:prstClr val="black"/>
                </a:solidFill>
                <a:latin typeface="Arial" panose="020B0604020202020204" pitchFamily="34" charset="0"/>
                <a:ea typeface="Calibri" panose="020F0502020204030204" pitchFamily="34" charset="0"/>
                <a:cs typeface="Times New Roman" panose="02020603050405020304" pitchFamily="18" charset="0"/>
              </a:rPr>
              <a:t>peraciones simuladas y convenio entre partes, realizado entre COOPERATIVAS y algunos de sus proveedores, con existencia de soportes como facturas,  cheques, comprobantes y demás.  </a:t>
            </a:r>
          </a:p>
          <a:p>
            <a:pPr lvl="0" algn="just">
              <a:lnSpc>
                <a:spcPct val="107000"/>
              </a:lnSpc>
              <a:spcAft>
                <a:spcPts val="800"/>
              </a:spcAft>
            </a:pPr>
            <a:endParaRPr lang="es-CO" sz="600" b="1" dirty="0">
              <a:solidFill>
                <a:prstClr val="black"/>
              </a:solidFill>
              <a:latin typeface="Arial" panose="020B0604020202020204" pitchFamily="34" charset="0"/>
              <a:ea typeface="Calibri" panose="020F0502020204030204" pitchFamily="34" charset="0"/>
              <a:cs typeface="Times New Roman" panose="02020603050405020304" pitchFamily="18" charset="0"/>
            </a:endParaRPr>
          </a:p>
          <a:p>
            <a:pPr lvl="0" algn="just">
              <a:lnSpc>
                <a:spcPct val="107000"/>
              </a:lnSpc>
              <a:spcAft>
                <a:spcPts val="800"/>
              </a:spcAft>
            </a:pPr>
            <a:r>
              <a:rPr lang="es-CO" b="1" dirty="0">
                <a:solidFill>
                  <a:srgbClr val="0070C0"/>
                </a:solidFill>
                <a:latin typeface="Arial" panose="020B0604020202020204" pitchFamily="34" charset="0"/>
                <a:ea typeface="Calibri" panose="020F0502020204030204" pitchFamily="34" charset="0"/>
                <a:cs typeface="Times New Roman" panose="02020603050405020304" pitchFamily="18" charset="0"/>
              </a:rPr>
              <a:t>2. Actividad de la Administración Tributaria: </a:t>
            </a:r>
            <a:r>
              <a:rPr lang="es-CO" dirty="0">
                <a:solidFill>
                  <a:prstClr val="black"/>
                </a:solidFill>
                <a:latin typeface="Arial" panose="020B0604020202020204" pitchFamily="34" charset="0"/>
                <a:ea typeface="Calibri" panose="020F0502020204030204" pitchFamily="34" charset="0"/>
                <a:cs typeface="Times New Roman" panose="02020603050405020304" pitchFamily="18" charset="0"/>
              </a:rPr>
              <a:t>A través </a:t>
            </a:r>
            <a:r>
              <a:rPr lang="es-CO" dirty="0">
                <a:latin typeface="Arial" panose="020B0604020202020204" pitchFamily="34" charset="0"/>
                <a:ea typeface="Calibri" panose="020F0502020204030204" pitchFamily="34" charset="0"/>
                <a:cs typeface="Times New Roman" panose="02020603050405020304" pitchFamily="18" charset="0"/>
              </a:rPr>
              <a:t>de indicios y utilizando los diferentes medios probatorios, se desvirtuaron las operaciones simuladas ejecutadas por las COOPERATIVAS del sector agrícola con los respectivos proveedores.</a:t>
            </a:r>
          </a:p>
          <a:p>
            <a:pPr lvl="0" algn="just">
              <a:lnSpc>
                <a:spcPct val="107000"/>
              </a:lnSpc>
              <a:spcAft>
                <a:spcPts val="800"/>
              </a:spcAft>
            </a:pPr>
            <a:endParaRPr lang="es-CO" sz="800" b="1" dirty="0">
              <a:latin typeface="Arial" panose="020B0604020202020204" pitchFamily="34" charset="0"/>
              <a:ea typeface="Calibri" panose="020F0502020204030204" pitchFamily="34" charset="0"/>
              <a:cs typeface="Times New Roman" panose="02020603050405020304" pitchFamily="18" charset="0"/>
            </a:endParaRPr>
          </a:p>
          <a:p>
            <a:pPr lvl="0" algn="just">
              <a:lnSpc>
                <a:spcPct val="107000"/>
              </a:lnSpc>
              <a:spcAft>
                <a:spcPts val="800"/>
              </a:spcAft>
            </a:pPr>
            <a:r>
              <a:rPr lang="es-CO" b="1" dirty="0">
                <a:solidFill>
                  <a:srgbClr val="0070C0"/>
                </a:solidFill>
                <a:latin typeface="Arial" panose="020B0604020202020204" pitchFamily="34" charset="0"/>
                <a:ea typeface="Calibri" panose="020F0502020204030204" pitchFamily="34" charset="0"/>
                <a:cs typeface="Times New Roman" panose="02020603050405020304" pitchFamily="18" charset="0"/>
              </a:rPr>
              <a:t>3. Correcciones por parte de los contribuyentes:</a:t>
            </a:r>
            <a:r>
              <a:rPr lang="es-CO" dirty="0">
                <a:solidFill>
                  <a:srgbClr val="0070C0"/>
                </a:solidFill>
                <a:latin typeface="Arial" panose="020B0604020202020204" pitchFamily="34" charset="0"/>
                <a:ea typeface="Calibri" panose="020F0502020204030204" pitchFamily="34" charset="0"/>
                <a:cs typeface="Times New Roman" panose="02020603050405020304" pitchFamily="18" charset="0"/>
              </a:rPr>
              <a:t> </a:t>
            </a:r>
            <a:r>
              <a:rPr lang="es-CO" dirty="0">
                <a:latin typeface="Arial" panose="020B0604020202020204" pitchFamily="34" charset="0"/>
                <a:ea typeface="Calibri" panose="020F0502020204030204" pitchFamily="34" charset="0"/>
                <a:cs typeface="Times New Roman" panose="02020603050405020304" pitchFamily="18" charset="0"/>
              </a:rPr>
              <a:t>Mediante las cuales aceptaron  la disminución de  costos en cuantías representativas, con efecto directo en las sanciones y valores a pagar.</a:t>
            </a:r>
          </a:p>
          <a:p>
            <a:pPr lvl="0" algn="just">
              <a:lnSpc>
                <a:spcPct val="107000"/>
              </a:lnSpc>
              <a:spcAft>
                <a:spcPts val="800"/>
              </a:spcAft>
            </a:pPr>
            <a:endParaRPr lang="es-CO" sz="1600" dirty="0">
              <a:ea typeface="Calibri" panose="020F0502020204030204" pitchFamily="34" charset="0"/>
              <a:cs typeface="Times New Roman" panose="02020603050405020304" pitchFamily="18" charset="0"/>
            </a:endParaRPr>
          </a:p>
        </p:txBody>
      </p:sp>
      <p:sp>
        <p:nvSpPr>
          <p:cNvPr id="2" name="Rectángulo 1"/>
          <p:cNvSpPr/>
          <p:nvPr/>
        </p:nvSpPr>
        <p:spPr>
          <a:xfrm>
            <a:off x="669229" y="571472"/>
            <a:ext cx="3993401" cy="40011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s-CO" sz="2000" b="1" kern="0" dirty="0">
                <a:solidFill>
                  <a:srgbClr val="0070C0"/>
                </a:solidFill>
                <a:latin typeface="Arial" panose="020B0604020202020204" pitchFamily="34" charset="0"/>
                <a:cs typeface="Arial" panose="020B0604020202020204" pitchFamily="34" charset="0"/>
              </a:rPr>
              <a:t>AUDITORÍA A COOPERATIVAS</a:t>
            </a:r>
          </a:p>
        </p:txBody>
      </p:sp>
    </p:spTree>
    <p:extLst>
      <p:ext uri="{BB962C8B-B14F-4D97-AF65-F5344CB8AC3E}">
        <p14:creationId xmlns:p14="http://schemas.microsoft.com/office/powerpoint/2010/main" val="936468031"/>
      </p:ext>
    </p:extLst>
  </p:cSld>
  <p:clrMapOvr>
    <a:masterClrMapping/>
  </p:clrMapOvr>
</p:sld>
</file>

<file path=ppt/theme/theme1.xml><?xml version="1.0" encoding="utf-8"?>
<a:theme xmlns:a="http://schemas.openxmlformats.org/drawingml/2006/main" name="Diseño personalizado">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12" id="{5AF63FA8-6202-4F1C-891E-C00F3D9B97C4}" vid="{89DAE86C-2C77-49C0-9811-82FBE6CE61F5}"/>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3311A06BB91B39459FAA5C4B933B57A3" ma:contentTypeVersion="6" ma:contentTypeDescription="Crear nuevo documento." ma:contentTypeScope="" ma:versionID="b3edcc9be8362c30c5ba987f502c1bf9">
  <xsd:schema xmlns:xsd="http://www.w3.org/2001/XMLSchema" xmlns:xs="http://www.w3.org/2001/XMLSchema" xmlns:p="http://schemas.microsoft.com/office/2006/metadata/properties" xmlns:ns2="894b2a2d-082a-4704-ae49-8d3f23abefc4" xmlns:ns3="a8339213-6f5d-42db-9c26-b79065184bab" targetNamespace="http://schemas.microsoft.com/office/2006/metadata/properties" ma:root="true" ma:fieldsID="350809950a6fddd8754dc8c4fb2a36c3" ns2:_="" ns3:_="">
    <xsd:import namespace="894b2a2d-082a-4704-ae49-8d3f23abefc4"/>
    <xsd:import namespace="a8339213-6f5d-42db-9c26-b79065184ba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4b2a2d-082a-4704-ae49-8d3f23abefc4" elementFormDefault="qualified">
    <xsd:import namespace="http://schemas.microsoft.com/office/2006/documentManagement/types"/>
    <xsd:import namespace="http://schemas.microsoft.com/office/infopath/2007/PartnerControls"/>
    <xsd:element name="SharedWithUsers" ma:index="8" nillable="true" ma:displayName="Compartido con"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talles de uso compartido"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8339213-6f5d-42db-9c26-b79065184bab"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78606BD-088E-407B-9CEA-6F707079FC96}">
  <ds:schemaRefs>
    <ds:schemaRef ds:uri="http://purl.org/dc/terms/"/>
    <ds:schemaRef ds:uri="http://purl.org/dc/dcmitype/"/>
    <ds:schemaRef ds:uri="http://schemas.microsoft.com/office/2006/metadata/properties"/>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a8339213-6f5d-42db-9c26-b79065184bab"/>
    <ds:schemaRef ds:uri="894b2a2d-082a-4704-ae49-8d3f23abefc4"/>
    <ds:schemaRef ds:uri="http://www.w3.org/XML/1998/namespace"/>
  </ds:schemaRefs>
</ds:datastoreItem>
</file>

<file path=customXml/itemProps2.xml><?xml version="1.0" encoding="utf-8"?>
<ds:datastoreItem xmlns:ds="http://schemas.openxmlformats.org/officeDocument/2006/customXml" ds:itemID="{EBAF9742-BE1A-4E52-80B5-376F3AEA51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94b2a2d-082a-4704-ae49-8d3f23abefc4"/>
    <ds:schemaRef ds:uri="a8339213-6f5d-42db-9c26-b79065184b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C7EFBEA-5CD0-459A-AB6A-D66F856A4F1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1152</TotalTime>
  <Words>886</Words>
  <Application>Microsoft Office PowerPoint</Application>
  <PresentationFormat>Panorámica</PresentationFormat>
  <Paragraphs>83</Paragraphs>
  <Slides>10</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10</vt:i4>
      </vt:variant>
    </vt:vector>
  </HeadingPairs>
  <TitlesOfParts>
    <vt:vector size="16" baseType="lpstr">
      <vt:lpstr>Arial</vt:lpstr>
      <vt:lpstr>Calibri</vt:lpstr>
      <vt:lpstr>Calibri Light</vt:lpstr>
      <vt:lpstr>Century Gothic</vt:lpstr>
      <vt:lpstr>Wingdings</vt:lpstr>
      <vt:lpstr>Diseño personalizado</vt:lpstr>
      <vt:lpstr>  Buenas Prácticas de Fiscalización Tributaria sobre  Régimen Tributario Especial</vt:lpstr>
      <vt:lpstr>       </vt:lpstr>
      <vt:lpstr>                                     Las investigaciones se iniciaron con base en Denuncias de Terceros  y el programa de Control a Créditos Fiscales del Impuesto sobre la Renta y Complementarios del año gravable 2017, establecido mediante Memorando 0126 del 16 de Julio de 2020.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Diego Andres Mosquera Intriago</dc:creator>
  <cp:keywords>DIAN</cp:keywords>
  <cp:lastModifiedBy>USUARIO</cp:lastModifiedBy>
  <cp:revision>178</cp:revision>
  <dcterms:created xsi:type="dcterms:W3CDTF">2021-07-13T19:31:43Z</dcterms:created>
  <dcterms:modified xsi:type="dcterms:W3CDTF">2022-03-15T17:58:51Z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0x0101003311A06BB91B39459FAA5C4B933B57A3</vt:lpwstr>
  </property>
</Properties>
</file>