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8" r:id="rId1"/>
    <p:sldMasterId id="2147483692" r:id="rId2"/>
    <p:sldMasterId id="2147483690" r:id="rId3"/>
  </p:sldMasterIdLst>
  <p:notesMasterIdLst>
    <p:notesMasterId r:id="rId55"/>
  </p:notesMasterIdLst>
  <p:handoutMasterIdLst>
    <p:handoutMasterId r:id="rId56"/>
  </p:handoutMasterIdLst>
  <p:sldIdLst>
    <p:sldId id="333" r:id="rId4"/>
    <p:sldId id="538" r:id="rId5"/>
    <p:sldId id="493" r:id="rId6"/>
    <p:sldId id="496" r:id="rId7"/>
    <p:sldId id="495" r:id="rId8"/>
    <p:sldId id="497" r:id="rId9"/>
    <p:sldId id="528" r:id="rId10"/>
    <p:sldId id="548" r:id="rId11"/>
    <p:sldId id="549" r:id="rId12"/>
    <p:sldId id="529" r:id="rId13"/>
    <p:sldId id="550" r:id="rId14"/>
    <p:sldId id="530" r:id="rId15"/>
    <p:sldId id="551" r:id="rId16"/>
    <p:sldId id="552" r:id="rId17"/>
    <p:sldId id="553" r:id="rId18"/>
    <p:sldId id="539" r:id="rId19"/>
    <p:sldId id="540" r:id="rId20"/>
    <p:sldId id="501" r:id="rId21"/>
    <p:sldId id="535" r:id="rId22"/>
    <p:sldId id="554" r:id="rId23"/>
    <p:sldId id="506" r:id="rId24"/>
    <p:sldId id="503" r:id="rId25"/>
    <p:sldId id="504" r:id="rId26"/>
    <p:sldId id="505" r:id="rId27"/>
    <p:sldId id="507" r:id="rId28"/>
    <p:sldId id="508" r:id="rId29"/>
    <p:sldId id="518" r:id="rId30"/>
    <p:sldId id="519" r:id="rId31"/>
    <p:sldId id="521" r:id="rId32"/>
    <p:sldId id="522" r:id="rId33"/>
    <p:sldId id="520" r:id="rId34"/>
    <p:sldId id="523" r:id="rId35"/>
    <p:sldId id="525" r:id="rId36"/>
    <p:sldId id="524" r:id="rId37"/>
    <p:sldId id="526" r:id="rId38"/>
    <p:sldId id="509" r:id="rId39"/>
    <p:sldId id="510" r:id="rId40"/>
    <p:sldId id="511" r:id="rId41"/>
    <p:sldId id="515" r:id="rId42"/>
    <p:sldId id="512" r:id="rId43"/>
    <p:sldId id="513" r:id="rId44"/>
    <p:sldId id="514" r:id="rId45"/>
    <p:sldId id="517" r:id="rId46"/>
    <p:sldId id="516" r:id="rId47"/>
    <p:sldId id="537" r:id="rId48"/>
    <p:sldId id="547" r:id="rId49"/>
    <p:sldId id="541" r:id="rId50"/>
    <p:sldId id="542" r:id="rId51"/>
    <p:sldId id="543" r:id="rId52"/>
    <p:sldId id="544" r:id="rId53"/>
    <p:sldId id="545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5B3EBA-2BC7-4223-9AAD-75546128ACFD}" v="11" dt="2022-02-27T09:34:15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85646" autoAdjust="0"/>
  </p:normalViewPr>
  <p:slideViewPr>
    <p:cSldViewPr>
      <p:cViewPr varScale="1">
        <p:scale>
          <a:sx n="73" d="100"/>
          <a:sy n="73" d="100"/>
        </p:scale>
        <p:origin x="180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commentAuthors" Target="commentAuthor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433BB1-B5EE-49E3-81A9-38BEF135DB57}" type="datetimeFigureOut">
              <a:rPr lang="es-CL"/>
              <a:pPr>
                <a:defRPr/>
              </a:pPr>
              <a:t>27-02-2022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2D4B95-CFCC-4E9E-AC7A-13D05C06C8D4}" type="slidenum">
              <a:rPr lang="es-CL"/>
              <a:pPr>
                <a:defRPr/>
              </a:pPr>
              <a:t>‹Nr.›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0499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DE6ECF-C8E4-403B-A898-3CB7BCDED9FA}" type="datetimeFigureOut">
              <a:rPr lang="en-GB"/>
              <a:pPr>
                <a:defRPr/>
              </a:pPr>
              <a:t>27/02/2022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8064691-BA27-4099-B17A-FF22793CE97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683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B57828-4ADB-4B4B-AF31-03361607BDA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310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138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135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65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472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183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057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542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482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05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555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845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555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100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734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8483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9066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676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8229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0400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5802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0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553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1872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7624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5258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6832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5109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8702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6605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6337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1756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34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9829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2352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3860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2876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934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102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135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62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729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6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8B5D89-5386-40B6-A73F-371A9D343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7288833-69B3-4BCD-AE09-523ED6613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6314A8-4369-4274-9D54-E4D6EA21D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0B25-1B4B-430F-80CA-E9A33BEDD9A2}" type="datetimeFigureOut">
              <a:rPr lang="de-DE" smtClean="0"/>
              <a:t>27.02.2022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E6424A-84B9-4D7E-973C-961CC112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DFC003-ABDE-4AB5-B5DA-49575A3B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8B36-1357-42D0-86EC-AC73114E4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748FA-55C8-465E-9759-842944AA6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BF979AF-A978-4B4E-ADF1-E923CBA6C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307C1B-6470-44F2-AB24-51AA83A35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0B25-1B4B-430F-80CA-E9A33BEDD9A2}" type="datetimeFigureOut">
              <a:rPr lang="de-DE" smtClean="0"/>
              <a:t>27.02.2022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CA11BB-F35A-4178-8756-AC84C733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DE9E1B-B0BD-44AE-8493-5B12E46A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8B36-1357-42D0-86EC-AC73114E4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36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449CB50-6285-470F-9AB9-4A1C6E8F63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E761366-B9E7-4FB2-9EF7-FA4CFB48B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3B944B-3527-48A8-BFED-71ABF85E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0B25-1B4B-430F-80CA-E9A33BEDD9A2}" type="datetimeFigureOut">
              <a:rPr lang="de-DE" smtClean="0"/>
              <a:t>27.02.2022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D59530-9254-4FA1-ACB0-AA02BA9C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D6BC3F-C0EA-4C58-9B24-1340D0A1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8B36-1357-42D0-86EC-AC73114E4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491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38B639A-F42F-4049-90DB-6D5A4001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BDA2C0A-CA6A-438D-88F3-37091EF2375B}" type="datetimeFigureOut">
              <a:rPr lang="de-DE" smtClean="0"/>
              <a:t>27.02.2022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CCD536-BF46-47E8-A5E6-3A48A0309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AC1C39-3540-42BB-B0A0-E76E4A3C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22D9382-AD9D-4148-BFD9-8BDD672513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382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38B639A-F42F-4049-90DB-6D5A4001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BDA2C0A-CA6A-438D-88F3-37091EF2375B}" type="datetimeFigureOut">
              <a:rPr lang="de-DE" smtClean="0"/>
              <a:t>27.02.2022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CCD536-BF46-47E8-A5E6-3A48A0309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AC1C39-3540-42BB-B0A0-E76E4A3C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22D9382-AD9D-4148-BFD9-8BDD672513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57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29EDA8-6A42-4723-9A05-57DB45DC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D2DF73-1B28-40AA-B5F9-621779A6F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F7D9BF-4AFD-4106-BF8C-9C55DDE3B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0B25-1B4B-430F-80CA-E9A33BEDD9A2}" type="datetimeFigureOut">
              <a:rPr lang="de-DE" smtClean="0"/>
              <a:t>27.02.2022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B25677-3EDF-44CF-ACA2-02158BE71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EDD1E9-56DD-4BA5-AEE3-17E75356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8B36-1357-42D0-86EC-AC73114E4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60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68A33-75FA-4A32-B39E-FDFC42B5E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A20ABD-5731-4E82-ABC7-769926A91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2740CA-AE50-419D-8AF7-2AABD0D3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0B25-1B4B-430F-80CA-E9A33BEDD9A2}" type="datetimeFigureOut">
              <a:rPr lang="de-DE" smtClean="0"/>
              <a:t>27.02.2022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8AEEAB-1B53-46A7-BDBD-F1F2FF0CE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0CE077-70BF-4F3A-A1DC-741219C0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8B36-1357-42D0-86EC-AC73114E4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06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976F1F-879D-4959-8F3C-8CDDF1FC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B34FAC-CB20-439A-B272-49C15254A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9DE013-9DB8-439A-8D2D-0D2B9BF9A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51FBEC-42E2-4822-94ED-05072B2D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0B25-1B4B-430F-80CA-E9A33BEDD9A2}" type="datetimeFigureOut">
              <a:rPr lang="de-DE" smtClean="0"/>
              <a:t>27.02.2022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4A1081-F7A7-4AC6-89C0-50386D649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00A323-B58A-4094-BD7E-033DF5D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8B36-1357-42D0-86EC-AC73114E4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19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C2BBF-4FC2-4851-818F-C0C5AAC5C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2D8B96-20E8-4A3B-B2D9-A0CA723ED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7C25D2-7DED-435E-8F74-B87AEED86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98604B0-49BD-4D24-8BD5-9C33640F5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DCBDDCF-8022-4287-8C4B-BD7A97FF4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D34978B-0E10-4DF3-9C30-50586D0E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0B25-1B4B-430F-80CA-E9A33BEDD9A2}" type="datetimeFigureOut">
              <a:rPr lang="de-DE" smtClean="0"/>
              <a:t>27.02.2022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4820D0-4431-40DF-81E9-02BB09F64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A366F68-FA86-4C8A-B57C-4AF8CFA5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8B36-1357-42D0-86EC-AC73114E4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43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52FD19-EAE8-44C2-A181-0FF781F88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4AE787-57AD-489B-B311-D44FFCDC0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0B25-1B4B-430F-80CA-E9A33BEDD9A2}" type="datetimeFigureOut">
              <a:rPr lang="de-DE" smtClean="0"/>
              <a:t>27.02.2022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6339EB-3E13-4D94-801D-8BB9A989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C96454-51E7-425C-A60C-FD19D4D9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8B36-1357-42D0-86EC-AC73114E4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16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E795550-12D9-4AD5-BEDE-DC064601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0B25-1B4B-430F-80CA-E9A33BEDD9A2}" type="datetimeFigureOut">
              <a:rPr lang="de-DE" smtClean="0"/>
              <a:t>27.02.2022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847EC3A-34B1-4410-A561-47F61A385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443BD2-B67F-41CA-8AE9-2B3F2624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8B36-1357-42D0-86EC-AC73114E4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71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F598E-9ED8-40ED-AE09-A8CC8ADCE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10283F-49EF-4913-B34D-447A5F53D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DBAC64-36CA-415B-8FAD-4ACC93164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8458F2-EA01-47BD-9120-CF5D0281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0B25-1B4B-430F-80CA-E9A33BEDD9A2}" type="datetimeFigureOut">
              <a:rPr lang="de-DE" smtClean="0"/>
              <a:t>27.02.2022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385675-306C-4BBF-B52C-81C1CDA4A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F21CAD-0015-4DA2-8C38-C8880457A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8B36-1357-42D0-86EC-AC73114E4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60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A1093-0FEF-430D-8EEE-8C6401C1C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EE2D293-436F-4ED0-9109-8BC424DBF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7B3D6FF-BD81-402D-B99E-D4CE5C5C4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81A457D-AC27-4B24-B2F0-3DF94F0F0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0B25-1B4B-430F-80CA-E9A33BEDD9A2}" type="datetimeFigureOut">
              <a:rPr lang="de-DE" smtClean="0"/>
              <a:t>27.02.2022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489A22-E6A4-46E3-854D-CBD65B9F0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1DDC82-C5C8-4A36-9FBC-C3E0D11A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8B36-1357-42D0-86EC-AC73114E4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90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9FDCED3-1257-4A69-A577-DBDD22146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AB531B-0F04-4A45-AACE-0D0FFA681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5E334E-D11D-4A33-A8F1-F0DB6FAA5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60B25-1B4B-430F-80CA-E9A33BEDD9A2}" type="datetimeFigureOut">
              <a:rPr lang="de-DE" smtClean="0"/>
              <a:t>27.02.2022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9C93B7-356A-4FB8-AF18-96E09F327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DDD501-5A5F-4EB2-9A60-D433D991A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B8B36-1357-42D0-86EC-AC73114E4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37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1D1BDF-A0E2-4183-8AA9-779D05993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A2C0A-CA6A-438D-88F3-37091EF2375B}" type="datetimeFigureOut">
              <a:rPr lang="de-DE" smtClean="0"/>
              <a:t>27.02.2022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0FEE96-8330-4223-8F87-D278FF1CE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DA29F8-8461-49E3-8EEE-D531EAC2C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D9382-AD9D-4148-BFD9-8BDD6725133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ight Triangle 9">
            <a:extLst>
              <a:ext uri="{FF2B5EF4-FFF2-40B4-BE49-F238E27FC236}">
                <a16:creationId xmlns:a16="http://schemas.microsoft.com/office/drawing/2014/main" id="{971D1548-8723-4849-8D8C-F382E03D247A}"/>
              </a:ext>
            </a:extLst>
          </p:cNvPr>
          <p:cNvSpPr/>
          <p:nvPr userDrawn="1"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CE8B41AB-8178-4411-AA58-6ECA03FA17D1}"/>
              </a:ext>
            </a:extLst>
          </p:cNvPr>
          <p:cNvGrpSpPr/>
          <p:nvPr userDrawn="1"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075442E-B4F0-4274-97E2-F798261AE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DFDF4C2-7AB4-4125-A06C-C611E0606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70AAE79-6121-4C97-B796-56BA34D95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B2157E6-628A-41E6-9188-BD8750A67691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995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1D1BDF-A0E2-4183-8AA9-779D05993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A2C0A-CA6A-438D-88F3-37091EF2375B}" type="datetimeFigureOut">
              <a:rPr lang="de-DE" smtClean="0"/>
              <a:t>27.02.2022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0FEE96-8330-4223-8F87-D278FF1CE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DA29F8-8461-49E3-8EEE-D531EAC2C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D9382-AD9D-4148-BFD9-8BDD6725133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ight Triangle 9">
            <a:extLst>
              <a:ext uri="{FF2B5EF4-FFF2-40B4-BE49-F238E27FC236}">
                <a16:creationId xmlns:a16="http://schemas.microsoft.com/office/drawing/2014/main" id="{971D1548-8723-4849-8D8C-F382E03D247A}"/>
              </a:ext>
            </a:extLst>
          </p:cNvPr>
          <p:cNvSpPr/>
          <p:nvPr userDrawn="1"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CE8B41AB-8178-4411-AA58-6ECA03FA17D1}"/>
              </a:ext>
            </a:extLst>
          </p:cNvPr>
          <p:cNvGrpSpPr/>
          <p:nvPr userDrawn="1"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075442E-B4F0-4274-97E2-F798261AE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DFDF4C2-7AB4-4125-A06C-C611E0606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70AAE79-6121-4C97-B796-56BA34D95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B2157E6-628A-41E6-9188-BD8750A67691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118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d.docs.live.net/4d9ca3e7945205fb/OECD/2022/Course%20leader/Cash%20Economy/24.01.2022%20General%20Introduction%20Cash%20Economy/ML%20PE/Indicators%20of%20money%20laundering%20in%20financial%20transactions%20related%20to%20real%20estate.pdf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4294967295"/>
          </p:nvPr>
        </p:nvSpPr>
        <p:spPr>
          <a:xfrm rot="21090345">
            <a:off x="-87951" y="167797"/>
            <a:ext cx="9152601" cy="412273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lnSpc>
                <a:spcPct val="100000"/>
              </a:lnSpc>
              <a:spcAft>
                <a:spcPts val="450"/>
              </a:spcAft>
              <a:defRPr/>
            </a:pPr>
            <a:endParaRPr lang="en-GB" sz="7100" b="1" dirty="0">
              <a:solidFill>
                <a:schemeClr val="tx1"/>
              </a:solidFill>
              <a:latin typeface="+mn-lt"/>
            </a:endParaRPr>
          </a:p>
          <a:p>
            <a:pPr marL="0" indent="0" algn="ctr" fontAlgn="auto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s-ES" sz="5200" b="1" dirty="0">
                <a:solidFill>
                  <a:schemeClr val="tx1"/>
                </a:solidFill>
                <a:latin typeface="+mn-lt"/>
              </a:rPr>
              <a:t>Economía en efectivo – Técnicas de investigación </a:t>
            </a:r>
          </a:p>
          <a:p>
            <a:pPr marL="0" indent="0" algn="ctr" fontAlgn="auto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s-ES" sz="5200" b="1" dirty="0">
                <a:solidFill>
                  <a:schemeClr val="tx1"/>
                </a:solidFill>
                <a:latin typeface="+mn-lt"/>
              </a:rPr>
              <a:t>«Otras/nuevas técnicas»</a:t>
            </a:r>
          </a:p>
          <a:p>
            <a:pPr fontAlgn="auto">
              <a:lnSpc>
                <a:spcPct val="100000"/>
              </a:lnSpc>
              <a:spcAft>
                <a:spcPts val="450"/>
              </a:spcAft>
              <a:defRPr/>
            </a:pPr>
            <a:endParaRPr lang="en-GB" sz="2400" b="1" dirty="0">
              <a:solidFill>
                <a:schemeClr val="tx1"/>
              </a:solidFill>
              <a:latin typeface="+mn-lt"/>
            </a:endParaRPr>
          </a:p>
          <a:p>
            <a:pPr fontAlgn="auto">
              <a:lnSpc>
                <a:spcPct val="100000"/>
              </a:lnSpc>
              <a:spcAft>
                <a:spcPts val="450"/>
              </a:spcAft>
              <a:defRPr/>
            </a:pPr>
            <a:endParaRPr lang="en-US" sz="2400" b="1" dirty="0">
              <a:solidFill>
                <a:schemeClr val="tx1">
                  <a:lumMod val="85000"/>
                </a:schemeClr>
              </a:solidFill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0" y="6309320"/>
            <a:ext cx="23814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900" dirty="0"/>
              <a:t>Ralf Oberle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385" y="908720"/>
            <a:ext cx="82732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/>
              <a:t>Áreas de «riesgo»:</a:t>
            </a:r>
          </a:p>
          <a:p>
            <a:endParaRPr lang="de-DE" sz="8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/>
              <a:t>Áreas de la actividad empresarial/economía tradicional en efectivo - Parte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u="sng" dirty="0"/>
              <a:t>Todos los problemas conexos </a:t>
            </a:r>
          </a:p>
        </p:txBody>
      </p:sp>
    </p:spTree>
    <p:extLst>
      <p:ext uri="{BB962C8B-B14F-4D97-AF65-F5344CB8AC3E}">
        <p14:creationId xmlns:p14="http://schemas.microsoft.com/office/powerpoint/2010/main" val="248633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277634" y="5577417"/>
            <a:ext cx="2314575" cy="273844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x-mo-SDL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69539" y="1214754"/>
            <a:ext cx="749729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x-mo-SDL" sz="2400" b="1" u="sng" dirty="0">
                <a:solidFill>
                  <a:prstClr val="black"/>
                </a:solidFill>
              </a:rPr>
              <a:t>Problemas conexos: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600" b="1" u="sng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x-mo-SDL" sz="2100" b="1" dirty="0">
                <a:solidFill>
                  <a:prstClr val="black"/>
                </a:solidFill>
              </a:rPr>
              <a:t>No hay expedientes fiscales: no hay declaración tributaria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x-mo-SDL" sz="2100" b="1" dirty="0">
                <a:solidFill>
                  <a:prstClr val="black"/>
                </a:solidFill>
              </a:rPr>
              <a:t>Mercados no regulados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x-mo-SDL" sz="2100" b="1" dirty="0">
                <a:solidFill>
                  <a:prstClr val="black"/>
                </a:solidFill>
              </a:rPr>
              <a:t>Enfoques internacionales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x-mo-SDL" sz="2100" b="1" dirty="0">
                <a:solidFill>
                  <a:prstClr val="black"/>
                </a:solidFill>
              </a:rPr>
              <a:t>No existe contabilidad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x-mo-SDL" sz="2100" b="1" dirty="0">
                <a:solidFill>
                  <a:prstClr val="black"/>
                </a:solidFill>
              </a:rPr>
              <a:t>Utilización de personas interpuestas/testaferros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x-mo-SDL" sz="2100" b="1" dirty="0">
                <a:solidFill>
                  <a:prstClr val="black"/>
                </a:solidFill>
              </a:rPr>
              <a:t>Negocio rápido: diferentes emplazamientos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x-mo-SDL" sz="2100" b="1" dirty="0">
                <a:solidFill>
                  <a:prstClr val="black"/>
                </a:solidFill>
              </a:rPr>
              <a:t>No hay beneficios o no son muy elevados en general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x-mo-SDL" sz="2100" b="1" dirty="0">
                <a:solidFill>
                  <a:prstClr val="black"/>
                </a:solidFill>
              </a:rPr>
              <a:t>Estructuras organizadas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x-mo-SDL" sz="2400" b="1" dirty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55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3528" y="199321"/>
            <a:ext cx="827323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100" b="1" u="sng" dirty="0"/>
              <a:t>Otras actividades delictivas:</a:t>
            </a:r>
          </a:p>
          <a:p>
            <a:endParaRPr lang="en-GB" sz="8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100" b="1" dirty="0"/>
              <a:t>Lavado de activos: basado en el comercio/basado en el comerciante (pagos B2B)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100" b="1" dirty="0"/>
              <a:t>Ocultamiento de ingresos ilegales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100" b="1" dirty="0"/>
              <a:t>Soborno y corrupción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100" b="1" dirty="0"/>
              <a:t>Fraude fiscal de actividades no relacionadas con el efectivo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100" b="1" dirty="0"/>
              <a:t>Financiamiento del terrorismo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100" b="1" dirty="0"/>
              <a:t>Fraude en otras áreas</a:t>
            </a:r>
          </a:p>
        </p:txBody>
      </p:sp>
    </p:spTree>
    <p:extLst>
      <p:ext uri="{BB962C8B-B14F-4D97-AF65-F5344CB8AC3E}">
        <p14:creationId xmlns:p14="http://schemas.microsoft.com/office/powerpoint/2010/main" val="115492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277634" y="5577417"/>
            <a:ext cx="2314575" cy="273844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x-mo-SDL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69539" y="1538790"/>
            <a:ext cx="620492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u="sng">
                <a:solidFill>
                  <a:prstClr val="black"/>
                </a:solidFill>
              </a:rPr>
              <a:t>El s</a:t>
            </a:r>
            <a:r>
              <a:rPr lang="es-x-mo-SDL" sz="2400" b="1" u="sng">
                <a:solidFill>
                  <a:prstClr val="black"/>
                </a:solidFill>
              </a:rPr>
              <a:t>istema </a:t>
            </a:r>
            <a:r>
              <a:rPr lang="es-x-mo-SDL" sz="2400" b="1" u="sng" dirty="0">
                <a:solidFill>
                  <a:prstClr val="black"/>
                </a:solidFill>
              </a:rPr>
              <a:t>en efectivo: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 u="sng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600" b="1" u="sng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x-mo-SDL" sz="2400" b="1" dirty="0">
                <a:solidFill>
                  <a:prstClr val="black"/>
                </a:solidFill>
              </a:rPr>
              <a:t>Utilización de pagos en efectivo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x-mo-SDL" sz="2400" b="1" dirty="0">
                <a:solidFill>
                  <a:prstClr val="black"/>
                </a:solidFill>
              </a:rPr>
              <a:t>Diferentes sistemas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x-mo-SDL" sz="2400" b="1" dirty="0">
                <a:solidFill>
                  <a:prstClr val="black"/>
                </a:solidFill>
              </a:rPr>
              <a:t>Utilización de una combinación de los diferentes sistemas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x-mo-SDL" sz="2400" b="1" dirty="0">
                <a:solidFill>
                  <a:prstClr val="black"/>
                </a:solidFill>
              </a:rPr>
              <a:t>p. ej., con fines de fraude,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4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277634" y="5577417"/>
            <a:ext cx="2314575" cy="273844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x-mo-SDL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69539" y="1214754"/>
            <a:ext cx="620492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x-mo-SDL" sz="2400" b="1" u="sng" dirty="0">
                <a:solidFill>
                  <a:prstClr val="black"/>
                </a:solidFill>
              </a:rPr>
              <a:t>Áreas de riesgo: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600" b="1" u="sng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x-mo-SDL" sz="2400" b="1" dirty="0">
                <a:solidFill>
                  <a:prstClr val="black"/>
                </a:solidFill>
              </a:rPr>
              <a:t>Plataformas de pago alternativas y no reguladas basadas en pagos en efectivo - Western Union, Hawala...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x-mo-SDL" sz="2400" b="1" dirty="0">
                <a:solidFill>
                  <a:prstClr val="black"/>
                </a:solidFill>
              </a:rPr>
              <a:t>Sistema de comercio electrónico B2B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x-mo-SDL" sz="2400" b="1" dirty="0">
                <a:solidFill>
                  <a:prstClr val="black"/>
                </a:solidFill>
              </a:rPr>
              <a:t>Pero también todas las áreas de la actividad empresarial en efectivo descritas en la Parte 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7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277634" y="5577417"/>
            <a:ext cx="2314575" cy="273844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x-mo-SDL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69539" y="1106743"/>
            <a:ext cx="65371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x-mo-SDL" sz="2400" b="1" u="sng" dirty="0">
                <a:solidFill>
                  <a:prstClr val="black"/>
                </a:solidFill>
              </a:rPr>
              <a:t>Parte 2:</a:t>
            </a:r>
            <a:r>
              <a:rPr lang="es-x-mo-SDL" sz="2400" b="1" dirty="0">
                <a:solidFill>
                  <a:prstClr val="black"/>
                </a:solidFill>
              </a:rPr>
              <a:t> 	</a:t>
            </a:r>
            <a:r>
              <a:rPr lang="es-x-mo-SDL" sz="2400" b="1" u="sng" dirty="0">
                <a:solidFill>
                  <a:prstClr val="black"/>
                </a:solidFill>
              </a:rPr>
              <a:t>Enfoque en el lavado de activos: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600" b="1" u="sng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x-mo-SDL" sz="2400" b="1" dirty="0">
                <a:solidFill>
                  <a:prstClr val="black"/>
                </a:solidFill>
              </a:rPr>
              <a:t>Lavado de activos ilegales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6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x-mo-SDL" sz="2400" b="1" dirty="0">
                <a:solidFill>
                  <a:prstClr val="black"/>
                </a:solidFill>
              </a:rPr>
              <a:t>    </a:t>
            </a:r>
            <a:r>
              <a:rPr lang="es-x-mo-SDL" sz="2400" b="1" u="sng" dirty="0">
                <a:solidFill>
                  <a:prstClr val="black"/>
                </a:solidFill>
              </a:rPr>
              <a:t>Uso de negocios (semi) legales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s-x-mo-SDL" b="1" dirty="0">
                <a:solidFill>
                  <a:prstClr val="black"/>
                </a:solidFill>
              </a:rPr>
              <a:t>Mezcla de dinero obtenido de forma legal e ilegal (las actividades empresariales consistentes en la prestación de servicios son las más idóneas para este método: pocos o ningún gasto variable y/o un gran margen entre los ingresos y los gastos variables)</a:t>
            </a:r>
          </a:p>
        </p:txBody>
      </p:sp>
    </p:spTree>
    <p:extLst>
      <p:ext uri="{BB962C8B-B14F-4D97-AF65-F5344CB8AC3E}">
        <p14:creationId xmlns:p14="http://schemas.microsoft.com/office/powerpoint/2010/main" val="2182183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277634" y="5577417"/>
            <a:ext cx="2314575" cy="273844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x-mo-SDL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385646" y="1006742"/>
            <a:ext cx="68782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x-mo-SDL" sz="2400" b="1" u="sng" dirty="0">
                <a:solidFill>
                  <a:prstClr val="black"/>
                </a:solidFill>
              </a:rPr>
              <a:t>Parte 2:</a:t>
            </a:r>
            <a:r>
              <a:rPr lang="es-x-mo-SDL" sz="2400" b="1" dirty="0">
                <a:solidFill>
                  <a:prstClr val="black"/>
                </a:solidFill>
              </a:rPr>
              <a:t> 	</a:t>
            </a:r>
            <a:r>
              <a:rPr lang="es-x-mo-SDL" sz="2400" b="1" u="sng" dirty="0">
                <a:solidFill>
                  <a:prstClr val="black"/>
                </a:solidFill>
              </a:rPr>
              <a:t>Enfoque en el lavado de activos: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600" b="1" u="sng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x-mo-SDL" sz="2400" b="1" dirty="0">
                <a:solidFill>
                  <a:prstClr val="black"/>
                </a:solidFill>
              </a:rPr>
              <a:t>Lavado de activos ilegales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600" b="1" dirty="0">
              <a:solidFill>
                <a:prstClr val="black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x-mo-SDL" sz="2400" b="1" u="sng" dirty="0">
                <a:solidFill>
                  <a:prstClr val="black"/>
                </a:solidFill>
              </a:rPr>
              <a:t>Uso de dinero electrónico digital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s-x-mo-SDL" sz="1500" b="1" dirty="0">
                <a:solidFill>
                  <a:prstClr val="black"/>
                </a:solidFill>
              </a:rPr>
              <a:t>El dinero </a:t>
            </a:r>
            <a:r>
              <a:rPr lang="es-x-mo-SDL" sz="1500" b="1">
                <a:solidFill>
                  <a:prstClr val="black"/>
                </a:solidFill>
              </a:rPr>
              <a:t>electrónico </a:t>
            </a:r>
            <a:r>
              <a:rPr lang="es-ES" sz="1500" b="1">
                <a:solidFill>
                  <a:prstClr val="black"/>
                </a:solidFill>
              </a:rPr>
              <a:t>ofrece</a:t>
            </a:r>
            <a:r>
              <a:rPr lang="es-x-mo-SDL" sz="1500" b="1">
                <a:solidFill>
                  <a:prstClr val="black"/>
                </a:solidFill>
              </a:rPr>
              <a:t> </a:t>
            </a:r>
            <a:r>
              <a:rPr lang="es-x-mo-SDL" sz="1500" b="1" dirty="0">
                <a:solidFill>
                  <a:prstClr val="black"/>
                </a:solidFill>
              </a:rPr>
              <a:t>un método fácil de </a:t>
            </a:r>
            <a:r>
              <a:rPr lang="es-x-mo-SDL" sz="1500" b="1">
                <a:solidFill>
                  <a:prstClr val="black"/>
                </a:solidFill>
              </a:rPr>
              <a:t>transferir </a:t>
            </a:r>
            <a:r>
              <a:rPr lang="es-ES" sz="1500" b="1">
                <a:solidFill>
                  <a:prstClr val="black"/>
                </a:solidFill>
              </a:rPr>
              <a:t>fondos</a:t>
            </a:r>
            <a:r>
              <a:rPr lang="es-x-mo-SDL" sz="1500" b="1">
                <a:solidFill>
                  <a:prstClr val="black"/>
                </a:solidFill>
              </a:rPr>
              <a:t> </a:t>
            </a:r>
            <a:r>
              <a:rPr lang="es-x-mo-SDL" sz="1500" b="1" dirty="0">
                <a:solidFill>
                  <a:prstClr val="black"/>
                </a:solidFill>
              </a:rPr>
              <a:t>sin revelar la identidad, especialmente las transferencias electrónicas </a:t>
            </a:r>
            <a:r>
              <a:rPr lang="es-ES" sz="1500" b="1" dirty="0">
                <a:solidFill>
                  <a:prstClr val="black"/>
                </a:solidFill>
              </a:rPr>
              <a:t>mediante </a:t>
            </a:r>
            <a:r>
              <a:rPr lang="es-x-mo-SDL" sz="1500" b="1" dirty="0">
                <a:solidFill>
                  <a:prstClr val="black"/>
                </a:solidFill>
              </a:rPr>
              <a:t>cuentas bancarias numeradas que garantizan el anonimato</a:t>
            </a:r>
            <a:r>
              <a:rPr lang="es-ES" sz="1500" b="1" dirty="0">
                <a:solidFill>
                  <a:prstClr val="black"/>
                </a:solidFill>
              </a:rPr>
              <a:t>,</a:t>
            </a:r>
            <a:r>
              <a:rPr lang="es-x-mo-SDL" sz="1500" b="1" dirty="0">
                <a:solidFill>
                  <a:prstClr val="black"/>
                </a:solidFill>
              </a:rPr>
              <a:t> por ejemplo</a:t>
            </a:r>
            <a:r>
              <a:rPr lang="es-ES" sz="1500" b="1" dirty="0">
                <a:solidFill>
                  <a:prstClr val="black"/>
                </a:solidFill>
              </a:rPr>
              <a:t>:</a:t>
            </a:r>
            <a:r>
              <a:rPr lang="es-x-mo-SDL" sz="1500" b="1" dirty="0">
                <a:solidFill>
                  <a:prstClr val="black"/>
                </a:solidFill>
              </a:rPr>
              <a:t> Liberty Reserve</a:t>
            </a:r>
            <a:r>
              <a:rPr lang="es-ES" sz="1500" b="1" dirty="0">
                <a:solidFill>
                  <a:prstClr val="black"/>
                </a:solidFill>
              </a:rPr>
              <a:t>.</a:t>
            </a:r>
            <a:endParaRPr lang="es-x-mo-SDL" sz="1500" b="1" dirty="0">
              <a:solidFill>
                <a:prstClr val="black"/>
              </a:solidFill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1500" b="1" dirty="0">
              <a:solidFill>
                <a:prstClr val="black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x-mo-SDL" sz="2400" b="1" u="sng" dirty="0">
                <a:solidFill>
                  <a:prstClr val="black"/>
                </a:solidFill>
              </a:rPr>
              <a:t>Juegos o apuestas en línea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s-x-mo-SDL" sz="1500" b="1" dirty="0">
                <a:solidFill>
                  <a:prstClr val="black"/>
                </a:solidFill>
              </a:rPr>
              <a:t>Por ejemplo, en Second Life y World of Warcraft es posible convertir el dinero en bienes virtuales, servicios o dinero virtual que posteriormente se puede volver a transformar en dinero</a:t>
            </a:r>
            <a:r>
              <a:rPr lang="es-ES" sz="1500" b="1" dirty="0">
                <a:solidFill>
                  <a:prstClr val="black"/>
                </a:solidFill>
              </a:rPr>
              <a:t>.</a:t>
            </a:r>
            <a:endParaRPr lang="es-x-mo-SDL" sz="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48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277634" y="5577417"/>
            <a:ext cx="2314575" cy="273844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x-mo-SDL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385646" y="1006742"/>
            <a:ext cx="68096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x-mo-SDL" sz="2400" b="1" u="sng" dirty="0">
                <a:solidFill>
                  <a:prstClr val="black"/>
                </a:solidFill>
              </a:rPr>
              <a:t>Parte 2:</a:t>
            </a:r>
            <a:r>
              <a:rPr lang="es-x-mo-SDL" sz="2400" b="1" dirty="0">
                <a:solidFill>
                  <a:prstClr val="black"/>
                </a:solidFill>
              </a:rPr>
              <a:t> 	</a:t>
            </a:r>
            <a:r>
              <a:rPr lang="es-x-mo-SDL" sz="2400" b="1" u="sng" dirty="0">
                <a:solidFill>
                  <a:prstClr val="black"/>
                </a:solidFill>
              </a:rPr>
              <a:t>Enfoque en el lavado de activos: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x-mo-SDL" sz="2400" b="1" dirty="0">
                <a:solidFill>
                  <a:prstClr val="black"/>
                </a:solidFill>
              </a:rPr>
              <a:t>Lavado de activos ilegales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600" b="1" dirty="0">
              <a:solidFill>
                <a:prstClr val="black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x-mo-SDL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Lavado de activos inverso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s-x-mo-SDL" sz="1500" b="1" dirty="0">
                <a:solidFill>
                  <a:prstClr val="black"/>
                </a:solidFill>
              </a:rPr>
              <a:t>El lavado de activos inverso es un </a:t>
            </a:r>
            <a:r>
              <a:rPr lang="es-x-mo-SDL" sz="1500" b="1">
                <a:solidFill>
                  <a:prstClr val="black"/>
                </a:solidFill>
              </a:rPr>
              <a:t>proceso </a:t>
            </a:r>
            <a:r>
              <a:rPr lang="es-ES" sz="1500" b="1">
                <a:solidFill>
                  <a:prstClr val="black"/>
                </a:solidFill>
              </a:rPr>
              <a:t>que simula </a:t>
            </a:r>
            <a:r>
              <a:rPr lang="es-x-mo-SDL" sz="1500" b="1">
                <a:solidFill>
                  <a:prstClr val="black"/>
                </a:solidFill>
              </a:rPr>
              <a:t>una </a:t>
            </a:r>
            <a:r>
              <a:rPr lang="es-x-mo-SDL" sz="1500" b="1" dirty="0">
                <a:solidFill>
                  <a:prstClr val="black"/>
                </a:solidFill>
              </a:rPr>
              <a:t>fuente legítima de fondos que van a ser utilizados para fines ilegales, por ejemplo:</a:t>
            </a:r>
            <a:r>
              <a:rPr lang="es-ES" sz="1500" b="1" dirty="0">
                <a:solidFill>
                  <a:prstClr val="black"/>
                </a:solidFill>
              </a:rPr>
              <a:t> </a:t>
            </a:r>
            <a:r>
              <a:rPr lang="es-x-mo-SDL" sz="1500" b="1" dirty="0">
                <a:solidFill>
                  <a:prstClr val="black"/>
                </a:solidFill>
              </a:rPr>
              <a:t>la recaudación de fondos con fines de financiación del terrorismo</a:t>
            </a:r>
            <a:r>
              <a:rPr lang="es-ES" sz="1500" b="1" dirty="0">
                <a:solidFill>
                  <a:prstClr val="black"/>
                </a:solidFill>
              </a:rPr>
              <a:t>.</a:t>
            </a:r>
            <a:endParaRPr lang="es-x-mo-SDL" sz="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67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385" y="227177"/>
            <a:ext cx="82732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/>
              <a:t>Parte 3 - Indicadores de riesgo:</a:t>
            </a:r>
          </a:p>
          <a:p>
            <a:endParaRPr lang="de-DE" sz="28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/>
              <a:t>Las propias áreas de actividad empresarial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/>
              <a:t>Comparación B2B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/>
              <a:t>Productos, bienes, servicios, etcétera únicos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/>
              <a:t>Prácticas empresariales: flujo comercial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/>
              <a:t>Mercados/pagos/sistemas no regulados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/>
              <a:t>Emplazamiento de la actividad empresarial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/>
              <a:t>Comportamiento en cuanto al cumplimiento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/>
              <a:t>………………….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174668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512" y="1124744"/>
            <a:ext cx="886655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100" b="1" dirty="0"/>
              <a:t>Técnicas para encontrar indicadores de riesgo</a:t>
            </a:r>
          </a:p>
          <a:p>
            <a:endParaRPr lang="da-DK" altLang="da-DK" sz="2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100" b="1" dirty="0"/>
              <a:t>Indicadores del riesgo financiero y contable</a:t>
            </a:r>
          </a:p>
          <a:p>
            <a:endParaRPr lang="da-DK" altLang="da-DK" sz="2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100" b="1" dirty="0"/>
              <a:t>Indicadores de riesgo y desafíos concretos en la economía en efectivo</a:t>
            </a:r>
          </a:p>
          <a:p>
            <a:endParaRPr lang="da-DK" altLang="da-DK" sz="2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100" b="1" dirty="0"/>
              <a:t>Cómo encontrar información: técnicas, fuentes, bases de datos</a:t>
            </a:r>
          </a:p>
          <a:p>
            <a:endParaRPr lang="da-DK" altLang="da-DK" sz="2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100" b="1" dirty="0"/>
              <a:t>Modelos para elaborar perfiles: cómo identificar posibles casos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95536" y="404664"/>
            <a:ext cx="8136904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Cuestiones sobre los indicadores de riesgo</a:t>
            </a:r>
          </a:p>
        </p:txBody>
      </p:sp>
    </p:spTree>
    <p:extLst>
      <p:ext uri="{BB962C8B-B14F-4D97-AF65-F5344CB8AC3E}">
        <p14:creationId xmlns:p14="http://schemas.microsoft.com/office/powerpoint/2010/main" val="16338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277634" y="5577417"/>
            <a:ext cx="2314575" cy="273844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x-mo-SDL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Oberle, 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385646" y="862377"/>
            <a:ext cx="63727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x-mo-SDL" sz="2400" b="1" u="sng" dirty="0">
                <a:solidFill>
                  <a:prstClr val="black"/>
                </a:solidFill>
              </a:rPr>
              <a:t>Introducción a la economía en efectivo</a:t>
            </a:r>
            <a:r>
              <a:rPr lang="es-ES" sz="2400" b="1" u="sng" dirty="0">
                <a:solidFill>
                  <a:prstClr val="black"/>
                </a:solidFill>
              </a:rPr>
              <a:t>:</a:t>
            </a:r>
            <a:endParaRPr lang="es-x-mo-SDL" sz="2400" b="1" u="sng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600" b="1" u="sng" dirty="0">
              <a:solidFill>
                <a:prstClr val="black"/>
              </a:solidFill>
            </a:endParaRPr>
          </a:p>
          <a:p>
            <a:pPr marL="385763" indent="-385763">
              <a:buFont typeface="Wingdings" panose="05000000000000000000" pitchFamily="2" charset="2"/>
              <a:buChar char="Ø"/>
            </a:pPr>
            <a:r>
              <a:rPr lang="es-x-mo-SDL" sz="2100" b="1" dirty="0">
                <a:solidFill>
                  <a:prstClr val="black"/>
                </a:solidFill>
              </a:rPr>
              <a:t>Parte 1</a:t>
            </a:r>
            <a:r>
              <a:rPr lang="es-x-mo-SDL" sz="2100" b="1">
                <a:solidFill>
                  <a:prstClr val="black"/>
                </a:solidFill>
              </a:rPr>
              <a:t>:   </a:t>
            </a:r>
            <a:r>
              <a:rPr lang="es-ES" sz="2100" b="1">
                <a:solidFill>
                  <a:prstClr val="black"/>
                </a:solidFill>
              </a:rPr>
              <a:t>A</a:t>
            </a:r>
            <a:r>
              <a:rPr lang="es-x-mo-SDL" sz="2100" b="1">
                <a:solidFill>
                  <a:prstClr val="black"/>
                </a:solidFill>
              </a:rPr>
              <a:t>ctividades </a:t>
            </a:r>
            <a:r>
              <a:rPr lang="es-x-mo-SDL" sz="2100" b="1" dirty="0">
                <a:solidFill>
                  <a:prstClr val="black"/>
                </a:solidFill>
              </a:rPr>
              <a:t>empresariales tradicionales en efectivo</a:t>
            </a:r>
          </a:p>
          <a:p>
            <a:pPr marL="385763" indent="-385763">
              <a:buFont typeface="Wingdings" panose="05000000000000000000" pitchFamily="2" charset="2"/>
              <a:buChar char="Ø"/>
            </a:pPr>
            <a:r>
              <a:rPr lang="es-x-mo-SDL" sz="2100" b="1" dirty="0">
                <a:solidFill>
                  <a:prstClr val="black"/>
                </a:solidFill>
              </a:rPr>
              <a:t>Parte 2</a:t>
            </a:r>
            <a:r>
              <a:rPr lang="es-x-mo-SDL" sz="2100" b="1">
                <a:solidFill>
                  <a:prstClr val="black"/>
                </a:solidFill>
              </a:rPr>
              <a:t>:   </a:t>
            </a:r>
            <a:r>
              <a:rPr lang="es-ES" sz="2100" b="1">
                <a:solidFill>
                  <a:prstClr val="black"/>
                </a:solidFill>
              </a:rPr>
              <a:t>A</a:t>
            </a:r>
            <a:r>
              <a:rPr lang="es-x-mo-SDL" sz="2100" b="1">
                <a:solidFill>
                  <a:prstClr val="black"/>
                </a:solidFill>
              </a:rPr>
              <a:t>ctividad </a:t>
            </a:r>
            <a:r>
              <a:rPr lang="es-x-mo-SDL" sz="2100" b="1" dirty="0">
                <a:solidFill>
                  <a:prstClr val="black"/>
                </a:solidFill>
              </a:rPr>
              <a:t>empresarial o sistema en efectivo utilizados para otras actividades</a:t>
            </a:r>
          </a:p>
          <a:p>
            <a:pPr marL="728663" lvl="1" indent="-385763">
              <a:buFont typeface="Wingdings" panose="05000000000000000000" pitchFamily="2" charset="2"/>
              <a:buChar char="Ø"/>
            </a:pPr>
            <a:r>
              <a:rPr lang="es-x-mo-SDL" sz="2100" b="1" dirty="0">
                <a:solidFill>
                  <a:prstClr val="black"/>
                </a:solidFill>
              </a:rPr>
              <a:t>Parte 2 Enfoque en el lavado de activos </a:t>
            </a:r>
          </a:p>
          <a:p>
            <a:pPr marL="385763" indent="-385763">
              <a:buFont typeface="Wingdings" panose="05000000000000000000" pitchFamily="2" charset="2"/>
              <a:buChar char="Ø"/>
            </a:pPr>
            <a:r>
              <a:rPr lang="es-x-mo-SDL" sz="2100" b="1" dirty="0">
                <a:solidFill>
                  <a:prstClr val="black"/>
                </a:solidFill>
              </a:rPr>
              <a:t>Parte 3:   Indicadores de riesgo</a:t>
            </a:r>
          </a:p>
          <a:p>
            <a:pPr marL="385763" indent="-385763">
              <a:buFont typeface="Wingdings" panose="05000000000000000000" pitchFamily="2" charset="2"/>
              <a:buChar char="Ø"/>
            </a:pPr>
            <a:r>
              <a:rPr lang="es-x-mo-SDL" sz="2100" b="1" dirty="0">
                <a:solidFill>
                  <a:prstClr val="black"/>
                </a:solidFill>
              </a:rPr>
              <a:t>Parte 4:   Detección</a:t>
            </a:r>
          </a:p>
          <a:p>
            <a:pPr marL="385763" indent="-385763">
              <a:buFont typeface="Wingdings" panose="05000000000000000000" pitchFamily="2" charset="2"/>
              <a:buChar char="Ø"/>
            </a:pPr>
            <a:r>
              <a:rPr lang="es-x-mo-SDL" sz="2100" b="1" dirty="0">
                <a:solidFill>
                  <a:prstClr val="black"/>
                </a:solidFill>
              </a:rPr>
              <a:t>Parte 5:   Técnicas de investigación</a:t>
            </a:r>
          </a:p>
          <a:p>
            <a:pPr marL="385763" indent="-385763">
              <a:buFont typeface="Wingdings" panose="05000000000000000000" pitchFamily="2" charset="2"/>
              <a:buChar char="Ø"/>
            </a:pPr>
            <a:r>
              <a:rPr lang="es-x-mo-SDL" sz="2100" b="1" dirty="0">
                <a:solidFill>
                  <a:prstClr val="black"/>
                </a:solidFill>
              </a:rPr>
              <a:t>Parte 6:   Lavado de activos</a:t>
            </a:r>
          </a:p>
          <a:p>
            <a:pPr marL="385763" indent="-385763">
              <a:buFont typeface="Wingdings" panose="05000000000000000000" pitchFamily="2" charset="2"/>
              <a:buChar char="Ø"/>
            </a:pPr>
            <a:r>
              <a:rPr lang="es-x-mo-SDL" sz="2100" b="1" dirty="0">
                <a:solidFill>
                  <a:prstClr val="black"/>
                </a:solidFill>
              </a:rPr>
              <a:t>Parte 7:   Lavado de activos</a:t>
            </a:r>
          </a:p>
        </p:txBody>
      </p:sp>
    </p:spTree>
    <p:extLst>
      <p:ext uri="{BB962C8B-B14F-4D97-AF65-F5344CB8AC3E}">
        <p14:creationId xmlns:p14="http://schemas.microsoft.com/office/powerpoint/2010/main" val="160228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277634" y="5577417"/>
            <a:ext cx="2314575" cy="273844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x-mo-SDL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69539" y="1106743"/>
            <a:ext cx="620492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x-mo-SDL" sz="2400" b="1" u="sng" dirty="0">
                <a:solidFill>
                  <a:prstClr val="black"/>
                </a:solidFill>
              </a:rPr>
              <a:t>Parte 4:   Posibilidades de detección</a:t>
            </a:r>
            <a:r>
              <a:rPr lang="es-ES" sz="2400" b="1" u="sng" dirty="0">
                <a:solidFill>
                  <a:prstClr val="black"/>
                </a:solidFill>
              </a:rPr>
              <a:t>:</a:t>
            </a:r>
            <a:endParaRPr lang="es-x-mo-SDL" sz="2400" b="1" u="sng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900" b="1" u="sng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600" b="1" u="sng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x-mo-SDL" sz="2400" b="1" dirty="0">
                <a:solidFill>
                  <a:prstClr val="black"/>
                </a:solidFill>
              </a:rPr>
              <a:t>¿Cuáles cree que son las posibilidades de detección?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x-mo-SDL" sz="2400" b="1" dirty="0">
                <a:solidFill>
                  <a:prstClr val="black"/>
                </a:solidFill>
              </a:rPr>
              <a:t>¿Cómo detectan los departamentos de investigación las áreas/problemas/casos de riesgo?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x-mo-SDL" sz="2400" b="1" dirty="0">
                <a:solidFill>
                  <a:prstClr val="black"/>
                </a:solidFill>
              </a:rPr>
              <a:t>Debate en grupo</a:t>
            </a:r>
          </a:p>
        </p:txBody>
      </p:sp>
    </p:spTree>
    <p:extLst>
      <p:ext uri="{BB962C8B-B14F-4D97-AF65-F5344CB8AC3E}">
        <p14:creationId xmlns:p14="http://schemas.microsoft.com/office/powerpoint/2010/main" val="597371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385" y="332656"/>
            <a:ext cx="827323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900" b="1" u="sng" dirty="0"/>
              <a:t>Parte 4 - Posibilidades de detección:</a:t>
            </a:r>
          </a:p>
          <a:p>
            <a:endParaRPr lang="de-DE" sz="1200" b="1" u="sng" dirty="0"/>
          </a:p>
          <a:p>
            <a:endParaRPr lang="de-DE" sz="8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900" b="1" dirty="0"/>
              <a:t>Informantes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900" b="1" dirty="0"/>
              <a:t>Denunciantes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900" b="1" dirty="0"/>
              <a:t>Autodetección de casos mediante la evaluación de información general: unidades de inteligencia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900" b="1" dirty="0"/>
              <a:t>Actividades de auditoría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900" b="1" dirty="0"/>
              <a:t>Selección de casos aleatoria en áreas de riesgo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900" b="1" dirty="0"/>
              <a:t>Técnicas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4149606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385" y="332656"/>
            <a:ext cx="827323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u="sng" dirty="0"/>
              <a:t>Parte – 5 Técnicas de investigación en general:</a:t>
            </a:r>
          </a:p>
          <a:p>
            <a:endParaRPr lang="de-DE" sz="1200" b="1" u="sng" dirty="0"/>
          </a:p>
          <a:p>
            <a:endParaRPr lang="de-DE" sz="8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Auditorías: concienciación sobre la actividad empresarial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Vigilancia, observación tras detectar la actividad empresarial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Intercambio de información nacional/internacional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Áreas de cooperación interinstitucional en el ámbito policial/aduanero/ industrial o empresarial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Técnicas digitales</a:t>
            </a:r>
          </a:p>
        </p:txBody>
      </p:sp>
    </p:spTree>
    <p:extLst>
      <p:ext uri="{BB962C8B-B14F-4D97-AF65-F5344CB8AC3E}">
        <p14:creationId xmlns:p14="http://schemas.microsoft.com/office/powerpoint/2010/main" val="379784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385" y="332656"/>
            <a:ext cx="82732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/>
              <a:t>Técnicas digitales:</a:t>
            </a:r>
          </a:p>
          <a:p>
            <a:endParaRPr lang="de-DE" sz="1200" b="1" u="sng" dirty="0"/>
          </a:p>
          <a:p>
            <a:endParaRPr lang="de-DE" sz="8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/>
              <a:t>Comparación de márgenes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/>
              <a:t>Comparación de ganancias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/>
              <a:t>Cifras empresariales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/>
              <a:t>Comparación de la estructura de costes (p. ej., empleados) - volumen de negocios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/>
              <a:t>Base de datos especiales de diferentes empresas - verificaciones</a:t>
            </a:r>
          </a:p>
        </p:txBody>
      </p:sp>
    </p:spTree>
    <p:extLst>
      <p:ext uri="{BB962C8B-B14F-4D97-AF65-F5344CB8AC3E}">
        <p14:creationId xmlns:p14="http://schemas.microsoft.com/office/powerpoint/2010/main" val="1268995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385" y="332656"/>
            <a:ext cx="82732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u="sng" dirty="0"/>
              <a:t>Otras/nuevas técnicas digitales:</a:t>
            </a:r>
          </a:p>
          <a:p>
            <a:endParaRPr lang="de-DE" sz="1200" b="1" u="sng" dirty="0"/>
          </a:p>
          <a:p>
            <a:endParaRPr lang="de-DE" sz="8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b="1" dirty="0"/>
              <a:t>Visualización de cifras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b="1" dirty="0"/>
              <a:t>Instrumentos de control técnico / para la detección de errores en grandes bases de datos: muestreo de la unidad monetaria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b="1" dirty="0"/>
              <a:t>Auditoría de riesgos resumida (ARR) basada en </a:t>
            </a:r>
          </a:p>
          <a:p>
            <a:r>
              <a:rPr lang="es-ES" sz="3200" b="1" dirty="0"/>
              <a:t>		</a:t>
            </a:r>
            <a:r>
              <a:rPr lang="es-ES" sz="3000" b="1" dirty="0"/>
              <a:t>«</a:t>
            </a:r>
            <a:r>
              <a:rPr lang="es-ES" sz="3000" b="1" u="sng" dirty="0"/>
              <a:t>análisis de series cronológicas</a:t>
            </a:r>
            <a:r>
              <a:rPr lang="es-ES" sz="3000" b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44845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5536" y="332656"/>
            <a:ext cx="831307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/>
              <a:t>Nuevas técnicas:</a:t>
            </a:r>
          </a:p>
          <a:p>
            <a:endParaRPr lang="de-DE" sz="3200" b="1" u="sng" dirty="0"/>
          </a:p>
          <a:p>
            <a:endParaRPr lang="de-DE" sz="800" b="1" u="sng" dirty="0"/>
          </a:p>
          <a:p>
            <a:r>
              <a:rPr lang="es-ES" sz="3200" b="1" u="sng" dirty="0"/>
              <a:t>MUS – muestreo de la unidad monetaria:</a:t>
            </a:r>
          </a:p>
          <a:p>
            <a:endParaRPr lang="de-DE" sz="1200" b="1" u="sng" dirty="0"/>
          </a:p>
          <a:p>
            <a:r>
              <a:rPr lang="es-ES" sz="2000" dirty="0"/>
              <a:t>.</a:t>
            </a:r>
          </a:p>
          <a:p>
            <a:endParaRPr lang="de-DE" sz="800" b="1" u="sng" dirty="0"/>
          </a:p>
          <a:p>
            <a:endParaRPr lang="de-DE" sz="800" b="1" u="sng" dirty="0"/>
          </a:p>
        </p:txBody>
      </p:sp>
    </p:spTree>
    <p:extLst>
      <p:ext uri="{BB962C8B-B14F-4D97-AF65-F5344CB8AC3E}">
        <p14:creationId xmlns:p14="http://schemas.microsoft.com/office/powerpoint/2010/main" val="2540643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385" y="332656"/>
            <a:ext cx="827323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/>
              <a:t>Nuevas técnicas:</a:t>
            </a:r>
          </a:p>
          <a:p>
            <a:endParaRPr lang="de-DE" sz="3200" b="1" u="sng" dirty="0"/>
          </a:p>
          <a:p>
            <a:endParaRPr lang="de-DE" sz="800" b="1" u="sng" dirty="0"/>
          </a:p>
          <a:p>
            <a:r>
              <a:rPr lang="es-ES" sz="3200" b="1" u="sng" dirty="0"/>
              <a:t>ARR – auditoría de riesgos resumida</a:t>
            </a:r>
          </a:p>
          <a:p>
            <a:endParaRPr lang="de-DE" sz="1200" b="1" u="sng" dirty="0"/>
          </a:p>
        </p:txBody>
      </p:sp>
    </p:spTree>
    <p:extLst>
      <p:ext uri="{BB962C8B-B14F-4D97-AF65-F5344CB8AC3E}">
        <p14:creationId xmlns:p14="http://schemas.microsoft.com/office/powerpoint/2010/main" val="1873770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385" y="332656"/>
            <a:ext cx="827323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/>
              <a:t>Ejemplos de auditoría de riesgos resumida (ARR)</a:t>
            </a:r>
          </a:p>
          <a:p>
            <a:endParaRPr lang="de-DE" sz="3200" b="1" u="sng" dirty="0"/>
          </a:p>
          <a:p>
            <a:endParaRPr lang="de-DE" sz="14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/>
              <a:t>Hotel restaurante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/>
              <a:t>Área exterior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/>
              <a:t>Celebraciones de Navidad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/>
              <a:t>Celebraciones de Año Nuevo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/>
              <a:t>Participación adicional en diferentes mercados</a:t>
            </a:r>
          </a:p>
          <a:p>
            <a:endParaRPr lang="de-DE" sz="3200" b="1" u="sng" dirty="0"/>
          </a:p>
          <a:p>
            <a:endParaRPr lang="de-DE" sz="1200" b="1" u="sng" dirty="0"/>
          </a:p>
        </p:txBody>
      </p:sp>
    </p:spTree>
    <p:extLst>
      <p:ext uri="{BB962C8B-B14F-4D97-AF65-F5344CB8AC3E}">
        <p14:creationId xmlns:p14="http://schemas.microsoft.com/office/powerpoint/2010/main" val="1452775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Ralf </a:t>
            </a:r>
            <a:r>
              <a: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Oberle,Finanzamt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Freiburg-Stadt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5385" y="332656"/>
            <a:ext cx="8273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Examples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other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/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techniques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SRP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Summarized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Risk Audit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Invoice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database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out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hotel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software</a:t>
            </a:r>
            <a:endParaRPr kumimoji="0" lang="de-DE" sz="3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89891EAB-DC85-417D-997C-E66C80007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26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Ralf </a:t>
            </a:r>
            <a:r>
              <a: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Oberle,Finanzamt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Freiburg-Stadt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5385" y="332656"/>
            <a:ext cx="82732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Examples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other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/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techniques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SRP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Summarized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Risk Audit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Invoice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database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out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hotel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software</a:t>
            </a:r>
            <a:endParaRPr kumimoji="0" lang="de-DE" sz="3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Import in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summarized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risk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audit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tool</a:t>
            </a:r>
            <a:endParaRPr kumimoji="0" lang="de-DE" sz="3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E0ED1AF-6ADC-48BF-82B5-C99DFCC0B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66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83568" y="980728"/>
            <a:ext cx="827323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/>
              <a:t>Parte 1: Actividades empresariales tradicionales en efectivo</a:t>
            </a:r>
          </a:p>
          <a:p>
            <a:endParaRPr lang="de-DE" sz="2800" b="1" u="sng" dirty="0"/>
          </a:p>
          <a:p>
            <a:endParaRPr lang="de-DE" sz="2800" b="1" u="sng" dirty="0"/>
          </a:p>
          <a:p>
            <a:r>
              <a:rPr lang="es-ES" sz="2800" b="1" dirty="0"/>
              <a:t>¿Qué es una actividad empresarial/economía tradicional en efectivo?</a:t>
            </a:r>
          </a:p>
          <a:p>
            <a:endParaRPr lang="de-DE" sz="2800" b="1" dirty="0"/>
          </a:p>
          <a:p>
            <a:r>
              <a:rPr lang="es-ES" sz="2800" b="1" dirty="0"/>
              <a:t>Los pagos en efectivo generan la mayor parte del volumen de negocios</a:t>
            </a:r>
          </a:p>
          <a:p>
            <a:endParaRPr lang="de-DE" sz="3200" b="1" u="sng" dirty="0"/>
          </a:p>
        </p:txBody>
      </p:sp>
    </p:spTree>
    <p:extLst>
      <p:ext uri="{BB962C8B-B14F-4D97-AF65-F5344CB8AC3E}">
        <p14:creationId xmlns:p14="http://schemas.microsoft.com/office/powerpoint/2010/main" val="21270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Ralf </a:t>
            </a:r>
            <a:r>
              <a: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Oberle,Finanzamt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Freiburg-Stadt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5385" y="332656"/>
            <a:ext cx="82732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Examples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other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/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techniques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SRP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Summarized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Risk Audit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Invoice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database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out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hotel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software</a:t>
            </a:r>
            <a:endParaRPr kumimoji="0" lang="de-DE" sz="3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Import in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summarized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risk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audit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tool</a:t>
            </a:r>
            <a:endParaRPr kumimoji="0" lang="de-DE" sz="3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36590968-1D15-42F8-8DB4-CCC457E2B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8854"/>
            <a:ext cx="9144000" cy="442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88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385" y="332656"/>
            <a:ext cx="827323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900" b="1" u="sng" dirty="0"/>
              <a:t>Ejemplos de auditoría de riesgos resumida (ARR)</a:t>
            </a:r>
          </a:p>
          <a:p>
            <a:r>
              <a:rPr lang="es-ES" sz="2900" b="1" u="sng" dirty="0"/>
              <a:t>Indicadores</a:t>
            </a:r>
          </a:p>
          <a:p>
            <a:endParaRPr lang="de-DE" sz="14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900" b="1" dirty="0"/>
              <a:t>Disminución de la facturación los fines de semana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900" b="1" dirty="0"/>
              <a:t>Normalmente la época de mayor ocupación de los hoteles en las zonas turísticas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b="1" u="sng" dirty="0"/>
          </a:p>
          <a:p>
            <a:r>
              <a:rPr lang="es-ES" sz="2900" b="1" u="sng" dirty="0"/>
              <a:t>Evaluación del restaurante:</a:t>
            </a:r>
          </a:p>
        </p:txBody>
      </p:sp>
    </p:spTree>
    <p:extLst>
      <p:ext uri="{BB962C8B-B14F-4D97-AF65-F5344CB8AC3E}">
        <p14:creationId xmlns:p14="http://schemas.microsoft.com/office/powerpoint/2010/main" val="445826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Ralf </a:t>
            </a:r>
            <a:r>
              <a: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Oberle,Finanzamt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Freiburg-Stadt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5385" y="332656"/>
            <a:ext cx="8273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Examples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other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/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techniques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SRP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Summarized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Risk Audit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Restaurant Data</a:t>
            </a: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15A98CB-67E4-48DA-8975-55C9A54BE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166"/>
            <a:ext cx="9144000" cy="47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59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385" y="332656"/>
            <a:ext cx="827323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u="sng" dirty="0"/>
              <a:t>Ejemplos de auditoría de riesgos resumida (ARR)</a:t>
            </a:r>
          </a:p>
          <a:p>
            <a:r>
              <a:rPr lang="es-ES" sz="2700" b="1" u="sng" dirty="0"/>
              <a:t>Evaluación basada en el análisis de series cronológicas</a:t>
            </a:r>
          </a:p>
          <a:p>
            <a:endParaRPr lang="de-DE" sz="8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b="1" u="none" dirty="0"/>
              <a:t>Análisis de series cronológicas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b="1" dirty="0"/>
              <a:t>Comparación del margen medio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b="1" dirty="0"/>
              <a:t>Reducción/cambios en los picos 16 %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b="1" dirty="0"/>
              <a:t>Cálculo de los bienes disponibles</a:t>
            </a:r>
          </a:p>
          <a:p>
            <a:r>
              <a:rPr lang="es-ES" sz="2700" b="1" u="sng" dirty="0"/>
              <a:t>RESULTADO</a:t>
            </a:r>
            <a:r>
              <a:rPr lang="es-ES" sz="2700" b="1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b="1" dirty="0"/>
              <a:t>No se dispone de bienes que generen volumen de negocios ????</a:t>
            </a:r>
          </a:p>
        </p:txBody>
      </p:sp>
    </p:spTree>
    <p:extLst>
      <p:ext uri="{BB962C8B-B14F-4D97-AF65-F5344CB8AC3E}">
        <p14:creationId xmlns:p14="http://schemas.microsoft.com/office/powerpoint/2010/main" val="1245962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Ralf </a:t>
            </a:r>
            <a:r>
              <a: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Oberle,Finanzamt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Freiburg-Stadt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5385" y="332656"/>
            <a:ext cx="8273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Examples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other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/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techniques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SRP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Summarized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Risk Audit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Evaluation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based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on time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series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analysis</a:t>
            </a:r>
            <a:endParaRPr kumimoji="0" lang="de-DE" sz="3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6D1DDCD-72BA-4B30-A963-DD16C771C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316"/>
            <a:ext cx="9144000" cy="49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48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Ralf </a:t>
            </a:r>
            <a:r>
              <a: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Oberle,Finanzamt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Freiburg-Stadt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5385" y="332656"/>
            <a:ext cx="82732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Examples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other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/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techniques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SRP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Summarized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Risk Audit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Estimation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turnover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based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on time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series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analysis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more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€ 285.238,57</a:t>
            </a: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E88ADE93-BCB1-4773-A3E5-5A6437AAC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4" y="2394758"/>
            <a:ext cx="9144000" cy="446324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D1A0027-6671-4621-8920-8C5D6167B67D}"/>
              </a:ext>
            </a:extLst>
          </p:cNvPr>
          <p:cNvSpPr/>
          <p:nvPr/>
        </p:nvSpPr>
        <p:spPr>
          <a:xfrm>
            <a:off x="8244408" y="5661247"/>
            <a:ext cx="792088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A28D900-7BAD-48E7-8233-70ACAC5FF644}"/>
              </a:ext>
            </a:extLst>
          </p:cNvPr>
          <p:cNvCxnSpPr/>
          <p:nvPr/>
        </p:nvCxnSpPr>
        <p:spPr>
          <a:xfrm>
            <a:off x="3059832" y="5661247"/>
            <a:ext cx="4968552" cy="144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039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385" y="332656"/>
            <a:ext cx="82732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/>
              <a:t>Nuevas técnicas:</a:t>
            </a:r>
          </a:p>
          <a:p>
            <a:endParaRPr lang="de-DE" sz="3200" b="1" u="sng" dirty="0"/>
          </a:p>
          <a:p>
            <a:endParaRPr lang="de-DE" sz="800" b="1" u="sng" dirty="0"/>
          </a:p>
          <a:p>
            <a:r>
              <a:rPr lang="es-ES" sz="3200" b="1" u="sng" dirty="0"/>
              <a:t>Visualización de datos</a:t>
            </a:r>
          </a:p>
          <a:p>
            <a:endParaRPr lang="es-ES" sz="3200" b="1" u="sng" dirty="0"/>
          </a:p>
          <a:p>
            <a:r>
              <a:rPr lang="es-ES" sz="3200" b="1" u="sng" dirty="0"/>
              <a:t>Excel o otros software</a:t>
            </a:r>
          </a:p>
          <a:p>
            <a:endParaRPr lang="de-DE" sz="1200" b="1" u="sng" dirty="0"/>
          </a:p>
        </p:txBody>
      </p:sp>
    </p:spTree>
    <p:extLst>
      <p:ext uri="{BB962C8B-B14F-4D97-AF65-F5344CB8AC3E}">
        <p14:creationId xmlns:p14="http://schemas.microsoft.com/office/powerpoint/2010/main" val="9356615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Ralf </a:t>
            </a:r>
            <a:r>
              <a: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Oberle,Finanzamt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Freiburg-Stadt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5385" y="332656"/>
            <a:ext cx="82732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Examples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other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/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techniques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Visualization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Bookkeeping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15B6076-CA8E-4AB9-9091-175BFFCB8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712968" cy="520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20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385" y="332656"/>
            <a:ext cx="82732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/>
              <a:t>Nuevas técnicas:</a:t>
            </a:r>
          </a:p>
          <a:p>
            <a:endParaRPr lang="de-DE" sz="800" b="1" u="sng" dirty="0"/>
          </a:p>
          <a:p>
            <a:r>
              <a:rPr lang="es-ES" sz="3200" b="1" u="sng" dirty="0"/>
              <a:t>Visualización de datos: ¿problemas?</a:t>
            </a:r>
          </a:p>
          <a:p>
            <a:endParaRPr lang="de-DE" sz="12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/>
              <a:t>¿Conjuntos de 420.000 datos?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/>
              <a:t>¿Cómo explorarlos?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/>
              <a:t>¿Por dónde empezar?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/>
              <a:t>¿Búsqueda?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/>
              <a:t>¿Qué tipo de parámetros?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/>
              <a:t>¿Dónde están los indicadores?</a:t>
            </a:r>
          </a:p>
          <a:p>
            <a:endParaRPr lang="de-DE" sz="800" b="1" u="sng" dirty="0"/>
          </a:p>
        </p:txBody>
      </p:sp>
    </p:spTree>
    <p:extLst>
      <p:ext uri="{BB962C8B-B14F-4D97-AF65-F5344CB8AC3E}">
        <p14:creationId xmlns:p14="http://schemas.microsoft.com/office/powerpoint/2010/main" val="389042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385" y="332656"/>
            <a:ext cx="827323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u="sng" dirty="0"/>
              <a:t>Ejemplos de otras/nuevas técnicas:</a:t>
            </a:r>
          </a:p>
          <a:p>
            <a:endParaRPr lang="de-DE" sz="800" b="1" u="sng" dirty="0"/>
          </a:p>
          <a:p>
            <a:r>
              <a:rPr lang="es-ES" sz="3000" b="1" u="sng" dirty="0"/>
              <a:t>Visualización de datos: ejemplo</a:t>
            </a:r>
          </a:p>
          <a:p>
            <a:endParaRPr lang="de-DE" sz="32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Restaurante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Área exterior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Navidades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Año Nuevo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Participación adicional en diferentes mercados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No existen cambios considerables en la empresa (mismo tamaño,..., empleados,..., proveedores,...</a:t>
            </a:r>
            <a:r>
              <a:rPr lang="es-ES" sz="2800" b="1" dirty="0"/>
              <a:t>)</a:t>
            </a:r>
          </a:p>
          <a:p>
            <a:endParaRPr lang="de-DE" sz="800" b="1" u="sng" dirty="0"/>
          </a:p>
        </p:txBody>
      </p:sp>
    </p:spTree>
    <p:extLst>
      <p:ext uri="{BB962C8B-B14F-4D97-AF65-F5344CB8AC3E}">
        <p14:creationId xmlns:p14="http://schemas.microsoft.com/office/powerpoint/2010/main" val="227668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385" y="15781"/>
            <a:ext cx="827323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/>
              <a:t>Áreas de «riesgo»:</a:t>
            </a:r>
          </a:p>
          <a:p>
            <a:endParaRPr lang="de-DE" sz="8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/>
              <a:t>Mercados libres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/>
              <a:t>Empresas de nueva creación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/>
              <a:t>Sector del turismo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/>
              <a:t>Tiendas de comestibles, comercios al por menor, supermercados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/>
              <a:t>Vendedores de productos agrícolas (agricultores/...)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/>
              <a:t>Sector de la construcción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/>
              <a:t>………….</a:t>
            </a:r>
          </a:p>
        </p:txBody>
      </p:sp>
    </p:spTree>
    <p:extLst>
      <p:ext uri="{BB962C8B-B14F-4D97-AF65-F5344CB8AC3E}">
        <p14:creationId xmlns:p14="http://schemas.microsoft.com/office/powerpoint/2010/main" val="15680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Ralf </a:t>
            </a:r>
            <a:r>
              <a: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Oberle,Finanzamt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Freiburg-Stadt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5385" y="332656"/>
            <a:ext cx="827323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Examples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other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/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techniques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Visualization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</a:t>
            </a:r>
            <a:endParaRPr kumimoji="0" lang="de-DE" sz="3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Edit </a:t>
            </a:r>
            <a:r>
              <a:rPr kumimoji="0" lang="de-DE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</a:t>
            </a:r>
            <a:endParaRPr kumimoji="0" lang="de-DE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68409B0-F0A1-448A-9B54-CB2AC8C39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209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Ralf </a:t>
            </a:r>
            <a:r>
              <a: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Oberle,Finanzamt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Freiburg-Stadt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5385" y="332656"/>
            <a:ext cx="82732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Examples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other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/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techniques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Visualization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</a:t>
            </a:r>
            <a:endParaRPr kumimoji="0" lang="de-DE" sz="3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Edited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visalized</a:t>
            </a:r>
            <a:endParaRPr kumimoji="0" lang="de-DE" sz="3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Grafik 2" descr="Ein Bild, das Schreibgerät, Briefpapier enthält.&#10;&#10;Automatisch generierte Beschreibung">
            <a:extLst>
              <a:ext uri="{FF2B5EF4-FFF2-40B4-BE49-F238E27FC236}">
                <a16:creationId xmlns:a16="http://schemas.microsoft.com/office/drawing/2014/main" id="{A6FBE55C-09C4-44FC-97FE-EA05F81C3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47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17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Ralf </a:t>
            </a:r>
            <a:r>
              <a: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Oberle,Finanzamt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Freiburg-Stadt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5385" y="332656"/>
            <a:ext cx="82732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Examples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other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/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techniques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Visualization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account</a:t>
            </a:r>
            <a:r>
              <a:rPr kumimoji="0" lang="de-DE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selection</a:t>
            </a:r>
            <a:endParaRPr kumimoji="0" lang="de-DE" sz="3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898075-0EE4-4223-974C-1E38D8BFA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D65E73DB-344A-4A09-83A2-7C564D87BDCF}"/>
              </a:ext>
            </a:extLst>
          </p:cNvPr>
          <p:cNvCxnSpPr/>
          <p:nvPr/>
        </p:nvCxnSpPr>
        <p:spPr>
          <a:xfrm>
            <a:off x="2555776" y="2852936"/>
            <a:ext cx="648072" cy="100811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01F256D1-D41E-47B8-83EC-C36368107F53}"/>
              </a:ext>
            </a:extLst>
          </p:cNvPr>
          <p:cNvCxnSpPr/>
          <p:nvPr/>
        </p:nvCxnSpPr>
        <p:spPr>
          <a:xfrm>
            <a:off x="5292082" y="2276872"/>
            <a:ext cx="648072" cy="100811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8DB96D8A-128A-4D8D-B5F3-8E8497B482CA}"/>
              </a:ext>
            </a:extLst>
          </p:cNvPr>
          <p:cNvCxnSpPr/>
          <p:nvPr/>
        </p:nvCxnSpPr>
        <p:spPr>
          <a:xfrm>
            <a:off x="1462506" y="2204864"/>
            <a:ext cx="648072" cy="100811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6804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385" y="332656"/>
            <a:ext cx="827323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100" b="1" u="sng" dirty="0"/>
              <a:t>Nuevas técnicas:</a:t>
            </a:r>
          </a:p>
          <a:p>
            <a:endParaRPr lang="de-DE" sz="800" b="1" u="sng" dirty="0"/>
          </a:p>
          <a:p>
            <a:r>
              <a:rPr lang="es-ES" sz="3100" b="1" u="sng" dirty="0"/>
              <a:t>Visualización de datos: ejemplo</a:t>
            </a:r>
          </a:p>
          <a:p>
            <a:r>
              <a:rPr lang="es-ES" sz="3100" b="1" u="sng" dirty="0"/>
              <a:t>Indicadores de problemas</a:t>
            </a:r>
          </a:p>
          <a:p>
            <a:endParaRPr lang="de-DE" sz="16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b="1" dirty="0"/>
              <a:t>Verano  </a:t>
            </a:r>
          </a:p>
          <a:p>
            <a:r>
              <a:rPr lang="es-ES" sz="2700" b="1" dirty="0"/>
              <a:t>	- disminución del volumen de negocios en     comparación con otros años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b="1" dirty="0"/>
              <a:t>Navidades</a:t>
            </a:r>
          </a:p>
          <a:p>
            <a:r>
              <a:rPr lang="es-ES" sz="2700" b="1" dirty="0"/>
              <a:t>	 - disminución del volumen de negocios:  normalmente la época del año con mayor ocupación de los restaurantes</a:t>
            </a:r>
          </a:p>
          <a:p>
            <a:endParaRPr lang="de-DE" sz="800" b="1" u="sng" dirty="0"/>
          </a:p>
        </p:txBody>
      </p:sp>
    </p:spTree>
    <p:extLst>
      <p:ext uri="{BB962C8B-B14F-4D97-AF65-F5344CB8AC3E}">
        <p14:creationId xmlns:p14="http://schemas.microsoft.com/office/powerpoint/2010/main" val="28011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385" y="332656"/>
            <a:ext cx="82732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/>
              <a:t>Ejemplos de otras/nuevas técnicas:</a:t>
            </a:r>
          </a:p>
          <a:p>
            <a:endParaRPr lang="de-DE" sz="800" b="1" u="sng" dirty="0"/>
          </a:p>
          <a:p>
            <a:r>
              <a:rPr lang="es-ES" sz="3200" b="1" u="sng" dirty="0"/>
              <a:t>Visualización</a:t>
            </a:r>
          </a:p>
          <a:p>
            <a:endParaRPr lang="de-DE" sz="16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/>
              <a:t>Gastos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/>
              <a:t>Volumen de negocios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/>
              <a:t>Cualquier otra cuenta como IVA soportado – IVA repercutido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/>
              <a:t>Se puede visualizar casi todo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/>
              <a:t>…………………..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b="1" dirty="0"/>
          </a:p>
          <a:p>
            <a:r>
              <a:rPr lang="es-ES" sz="28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6511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99593" y="1196752"/>
            <a:ext cx="6192688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500" b="1" dirty="0"/>
              <a:t>Método de prueba directo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500" b="1" dirty="0"/>
              <a:t>Método relacionado con un bien específico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500" b="1" dirty="0"/>
              <a:t>Diferentes esquemas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altLang="da-DK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500" b="1" dirty="0"/>
              <a:t>Método de prueba indirecto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500" b="1" dirty="0"/>
              <a:t>Método del patrimonio neto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500" b="1" dirty="0"/>
              <a:t>Método de las estimaciones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altLang="da-DK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500" b="1" dirty="0"/>
              <a:t>Preparación para el juicio</a:t>
            </a:r>
          </a:p>
          <a:p>
            <a:endParaRPr lang="da-DK" altLang="da-DK" sz="2400" b="1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83569" y="548680"/>
            <a:ext cx="7560838" cy="10801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2900" b="1" u="sng" dirty="0">
                <a:latin typeface="Arial" panose="020B0604020202020204" pitchFamily="34" charset="0"/>
                <a:cs typeface="Arial" panose="020B0604020202020204" pitchFamily="34" charset="0"/>
              </a:rPr>
              <a:t>Cuestiones sobre los métodos de prueba</a:t>
            </a:r>
          </a:p>
        </p:txBody>
      </p:sp>
    </p:spTree>
    <p:extLst>
      <p:ext uri="{BB962C8B-B14F-4D97-AF65-F5344CB8AC3E}">
        <p14:creationId xmlns:p14="http://schemas.microsoft.com/office/powerpoint/2010/main" val="388910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573778" y="944724"/>
            <a:ext cx="4860540" cy="3780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x-mo-SDL" sz="2400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7:   Lavado de activos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E27D137-77EC-4B73-8EB6-8E449BF18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161" y="1376772"/>
            <a:ext cx="5454606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845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817695" y="1754814"/>
            <a:ext cx="58804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x-mo-SDL" b="1" dirty="0">
                <a:solidFill>
                  <a:prstClr val="black"/>
                </a:solidFill>
              </a:rPr>
              <a:t>Todos los métodos mencionados anteriormente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s-x-mo-SDL" b="1" dirty="0">
                <a:solidFill>
                  <a:prstClr val="black"/>
                </a:solidFill>
              </a:rPr>
              <a:t>para detectar durante el </a:t>
            </a:r>
            <a:r>
              <a:rPr lang="es-x-mo-SDL" b="1" u="sng" dirty="0">
                <a:solidFill>
                  <a:prstClr val="black"/>
                </a:solidFill>
              </a:rPr>
              <a:t>proceso de colocación</a:t>
            </a:r>
            <a:r>
              <a:rPr lang="es-x-mo-SDL" dirty="0">
                <a:solidFill>
                  <a:prstClr val="black"/>
                </a:solidFill>
              </a:rPr>
              <a:t>                   por ejemplo: </a:t>
            </a:r>
            <a:r>
              <a:rPr lang="es-x-mo-SDL" i="1" dirty="0">
                <a:solidFill>
                  <a:prstClr val="black"/>
                </a:solidFill>
              </a:rPr>
              <a:t>una organización criminal o delictiva es propietaria de un negocio de restauración legítimo. El dinero procedente de actividades ilegales se deposita gradualmente en un banco a través del restaurante. El restaurante declara unas ventas diarias en efectivo superiores a las que realmente ingresa.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altLang="da-DK" b="1" dirty="0">
              <a:solidFill>
                <a:prstClr val="black"/>
              </a:solidFill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1925706" y="1268760"/>
            <a:ext cx="7218295" cy="4860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x-mo-SDL" sz="2400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en la detección del lavado de activos</a:t>
            </a:r>
          </a:p>
        </p:txBody>
      </p:sp>
    </p:spTree>
    <p:extLst>
      <p:ext uri="{BB962C8B-B14F-4D97-AF65-F5344CB8AC3E}">
        <p14:creationId xmlns:p14="http://schemas.microsoft.com/office/powerpoint/2010/main" val="94699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59569" y="1754815"/>
            <a:ext cx="69900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x-mo-SDL" b="1" dirty="0">
                <a:solidFill>
                  <a:prstClr val="black"/>
                </a:solidFill>
              </a:rPr>
              <a:t>Todos los métodos mencionados anteriormente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s-x-mo-SDL" b="1" dirty="0">
                <a:solidFill>
                  <a:prstClr val="black"/>
                </a:solidFill>
              </a:rPr>
              <a:t>para detectar durante el </a:t>
            </a:r>
            <a:r>
              <a:rPr lang="es-x-mo-SDL" b="1" u="sng" dirty="0">
                <a:solidFill>
                  <a:prstClr val="black"/>
                </a:solidFill>
              </a:rPr>
              <a:t>proceso de estratificación</a:t>
            </a:r>
            <a:r>
              <a:rPr lang="es-x-mo-SDL" dirty="0">
                <a:solidFill>
                  <a:prstClr val="black"/>
                </a:solidFill>
              </a:rPr>
              <a:t>                   por ejemplo: </a:t>
            </a:r>
            <a:r>
              <a:rPr lang="es-x-mo-SDL" i="1" dirty="0">
                <a:solidFill>
                  <a:prstClr val="black"/>
                </a:solidFill>
              </a:rPr>
              <a:t>para hacer frente a las cuestiones fiscales </a:t>
            </a:r>
            <a:r>
              <a:rPr lang="en-GB" altLang="da-DK" i="1" dirty="0">
                <a:solidFill>
                  <a:prstClr val="black"/>
                </a:solidFill>
              </a:rPr>
              <a:t>– </a:t>
            </a:r>
            <a:r>
              <a:rPr lang="es-ES" i="1" dirty="0">
                <a:solidFill>
                  <a:prstClr val="black"/>
                </a:solidFill>
              </a:rPr>
              <a:t>en </a:t>
            </a:r>
            <a:r>
              <a:rPr lang="es-x-mo-SDL" i="1" dirty="0">
                <a:solidFill>
                  <a:prstClr val="black"/>
                </a:solidFill>
              </a:rPr>
              <a:t>el ejemplo del restaurante, </a:t>
            </a:r>
            <a:r>
              <a:rPr lang="es-ES" i="1" dirty="0">
                <a:solidFill>
                  <a:prstClr val="black"/>
                </a:solidFill>
              </a:rPr>
              <a:t>para ocultar</a:t>
            </a:r>
            <a:r>
              <a:rPr lang="es-x-mo-SDL" i="1" dirty="0">
                <a:solidFill>
                  <a:prstClr val="black"/>
                </a:solidFill>
              </a:rPr>
              <a:t> aún más la </a:t>
            </a:r>
            <a:r>
              <a:rPr lang="es-ES" i="1" dirty="0">
                <a:solidFill>
                  <a:prstClr val="black"/>
                </a:solidFill>
              </a:rPr>
              <a:t>procedencia</a:t>
            </a:r>
            <a:r>
              <a:rPr lang="es-x-mo-SDL" i="1" dirty="0">
                <a:solidFill>
                  <a:prstClr val="black"/>
                </a:solidFill>
              </a:rPr>
              <a:t> </a:t>
            </a:r>
            <a:r>
              <a:rPr lang="es-ES" i="1" dirty="0">
                <a:solidFill>
                  <a:prstClr val="black"/>
                </a:solidFill>
              </a:rPr>
              <a:t>delictiva</a:t>
            </a:r>
            <a:r>
              <a:rPr lang="es-x-mo-SDL" i="1" dirty="0">
                <a:solidFill>
                  <a:prstClr val="black"/>
                </a:solidFill>
              </a:rPr>
              <a:t> de los fondos extra depositados, el restaurante invierte el dinero en otro negocio legítimo, como bienes </a:t>
            </a:r>
            <a:r>
              <a:rPr lang="es-ES" i="1" dirty="0">
                <a:solidFill>
                  <a:prstClr val="black"/>
                </a:solidFill>
              </a:rPr>
              <a:t>inmuebles</a:t>
            </a:r>
            <a:r>
              <a:rPr lang="es-x-mo-SDL" i="1" dirty="0">
                <a:solidFill>
                  <a:prstClr val="black"/>
                </a:solidFill>
              </a:rPr>
              <a:t>; o bien, ocultar aún más los ingresos ilegales a las autoridades mediante el uso de sociedades </a:t>
            </a:r>
            <a:r>
              <a:rPr lang="es-ES" i="1" dirty="0">
                <a:solidFill>
                  <a:prstClr val="black"/>
                </a:solidFill>
              </a:rPr>
              <a:t>interpuestas</a:t>
            </a:r>
            <a:r>
              <a:rPr lang="es-x-mo-SDL" i="1" dirty="0">
                <a:solidFill>
                  <a:prstClr val="black"/>
                </a:solidFill>
              </a:rPr>
              <a:t> o sociedades de cartera que controlan varias empresas a través de las que se realiza el lavado de activos.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altLang="da-DK" b="1" dirty="0">
              <a:solidFill>
                <a:prstClr val="black"/>
              </a:solidFill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1564759" y="1268760"/>
            <a:ext cx="5076564" cy="3780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x-mo-SDL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Detección del lavado de activos</a:t>
            </a:r>
          </a:p>
        </p:txBody>
      </p:sp>
    </p:spTree>
    <p:extLst>
      <p:ext uri="{BB962C8B-B14F-4D97-AF65-F5344CB8AC3E}">
        <p14:creationId xmlns:p14="http://schemas.microsoft.com/office/powerpoint/2010/main" val="200318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817695" y="1754814"/>
            <a:ext cx="64633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x-mo-SDL" b="1" dirty="0">
                <a:solidFill>
                  <a:prstClr val="black"/>
                </a:solidFill>
              </a:rPr>
              <a:t>Todos los métodos mencionados anteriormente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s-x-mo-SDL" b="1" dirty="0">
                <a:solidFill>
                  <a:prstClr val="black"/>
                </a:solidFill>
              </a:rPr>
              <a:t>para detectar durante el </a:t>
            </a:r>
            <a:r>
              <a:rPr lang="es-x-mo-SDL" b="1" u="sng" dirty="0">
                <a:solidFill>
                  <a:prstClr val="black"/>
                </a:solidFill>
              </a:rPr>
              <a:t>proceso de integración</a:t>
            </a:r>
            <a:r>
              <a:rPr lang="es-x-mo-SDL" dirty="0">
                <a:solidFill>
                  <a:prstClr val="black"/>
                </a:solidFill>
              </a:rPr>
              <a:t>                   por ejemplo: </a:t>
            </a:r>
            <a:r>
              <a:rPr lang="es-x-mo-SDL" i="1" dirty="0">
                <a:solidFill>
                  <a:prstClr val="black"/>
                </a:solidFill>
              </a:rPr>
              <a:t>el dinero se coloca en negocios legítimos o se destina a inversiones personales (compra de bienes de lujo o de alta gama, como joyas o automóviles). En esta fase, el dinero ha sido, en teoría, </a:t>
            </a:r>
            <a:r>
              <a:rPr lang="es-x-mo-SDL" i="1">
                <a:solidFill>
                  <a:prstClr val="black"/>
                </a:solidFill>
              </a:rPr>
              <a:t>suficientemente </a:t>
            </a:r>
            <a:r>
              <a:rPr lang="es-ES" i="1">
                <a:solidFill>
                  <a:prstClr val="black"/>
                </a:solidFill>
              </a:rPr>
              <a:t>lavado</a:t>
            </a:r>
            <a:r>
              <a:rPr lang="es-x-mo-SDL" i="1">
                <a:solidFill>
                  <a:prstClr val="black"/>
                </a:solidFill>
              </a:rPr>
              <a:t>. </a:t>
            </a:r>
            <a:r>
              <a:rPr lang="es-x-mo-SDL" i="1" dirty="0">
                <a:solidFill>
                  <a:prstClr val="black"/>
                </a:solidFill>
              </a:rPr>
              <a:t>A continuación, el dinero suele invertirse de forma legítima </a:t>
            </a:r>
            <a:r>
              <a:rPr lang="es-x-mo-SDL" i="1">
                <a:solidFill>
                  <a:prstClr val="black"/>
                </a:solidFill>
              </a:rPr>
              <a:t>o </a:t>
            </a:r>
            <a:r>
              <a:rPr lang="es-ES" i="1">
                <a:solidFill>
                  <a:prstClr val="black"/>
                </a:solidFill>
              </a:rPr>
              <a:t>se cambia</a:t>
            </a:r>
            <a:r>
              <a:rPr lang="es-x-mo-SDL" i="1">
                <a:solidFill>
                  <a:prstClr val="black"/>
                </a:solidFill>
              </a:rPr>
              <a:t> </a:t>
            </a:r>
            <a:r>
              <a:rPr lang="es-x-mo-SDL" i="1" dirty="0">
                <a:solidFill>
                  <a:prstClr val="black"/>
                </a:solidFill>
              </a:rPr>
              <a:t>por activos caros, como </a:t>
            </a:r>
            <a:r>
              <a:rPr lang="es-ES" i="1" dirty="0">
                <a:solidFill>
                  <a:prstClr val="black"/>
                </a:solidFill>
              </a:rPr>
              <a:t>bienes inmuebles</a:t>
            </a:r>
            <a:r>
              <a:rPr lang="es-x-mo-SDL" i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1925706" y="1268760"/>
            <a:ext cx="5076564" cy="3780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x-mo-SDL" sz="2400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Detección del lavado de activos</a:t>
            </a:r>
          </a:p>
        </p:txBody>
      </p:sp>
    </p:spTree>
    <p:extLst>
      <p:ext uri="{BB962C8B-B14F-4D97-AF65-F5344CB8AC3E}">
        <p14:creationId xmlns:p14="http://schemas.microsoft.com/office/powerpoint/2010/main" val="225299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9513" y="199321"/>
            <a:ext cx="8424936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u="sng" dirty="0"/>
              <a:t>Problemas conexos:</a:t>
            </a:r>
          </a:p>
          <a:p>
            <a:endParaRPr lang="en-GB" sz="8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Se puede utilizar cualquier producto/servicio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Normalmente servicios/productos dirigidos a los consumidores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El dinero no es rastreable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Imposibilidad de verificación: filtración de información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Falta de regularidad en los precios: calidad, región, otros factores que influyen en los precios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Aparentemente pequeñas empresas: comercios interpuestos</a:t>
            </a:r>
          </a:p>
        </p:txBody>
      </p:sp>
    </p:spTree>
    <p:extLst>
      <p:ext uri="{BB962C8B-B14F-4D97-AF65-F5344CB8AC3E}">
        <p14:creationId xmlns:p14="http://schemas.microsoft.com/office/powerpoint/2010/main" val="3965545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79885" y="1484784"/>
            <a:ext cx="698974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x-mo-SDL" b="1" dirty="0">
                <a:solidFill>
                  <a:prstClr val="black"/>
                </a:solidFill>
              </a:rPr>
              <a:t>Todos los indicadores </a:t>
            </a:r>
            <a:r>
              <a:rPr lang="es-ES" b="1" dirty="0">
                <a:solidFill>
                  <a:prstClr val="black"/>
                </a:solidFill>
              </a:rPr>
              <a:t>para </a:t>
            </a:r>
            <a:r>
              <a:rPr lang="es-x-mo-SDL" b="1" dirty="0">
                <a:solidFill>
                  <a:prstClr val="black"/>
                </a:solidFill>
              </a:rPr>
              <a:t>detectar fraude/evasión fiscal</a:t>
            </a:r>
            <a:r>
              <a:rPr lang="da-DK" altLang="da-DK" b="1" dirty="0">
                <a:solidFill>
                  <a:prstClr val="black"/>
                </a:solidFill>
              </a:rPr>
              <a:t> /............</a:t>
            </a:r>
            <a:endParaRPr lang="es-x-mo-SDL" b="1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a-DK" altLang="da-DK" sz="600" b="1" dirty="0">
              <a:solidFill>
                <a:prstClr val="black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s-x-mo-SDL" b="1" dirty="0">
                <a:solidFill>
                  <a:prstClr val="black"/>
                </a:solidFill>
              </a:rPr>
              <a:t>Cualquier </a:t>
            </a:r>
            <a:r>
              <a:rPr lang="es-ES" b="1" dirty="0">
                <a:solidFill>
                  <a:prstClr val="black"/>
                </a:solidFill>
              </a:rPr>
              <a:t>elemento</a:t>
            </a:r>
            <a:r>
              <a:rPr lang="es-x-mo-SDL" b="1" dirty="0">
                <a:solidFill>
                  <a:prstClr val="black"/>
                </a:solidFill>
              </a:rPr>
              <a:t> que resulte inusual o sospechos</a:t>
            </a:r>
            <a:r>
              <a:rPr lang="es-ES" b="1" dirty="0">
                <a:solidFill>
                  <a:prstClr val="black"/>
                </a:solidFill>
              </a:rPr>
              <a:t>o</a:t>
            </a:r>
            <a:endParaRPr lang="es-x-mo-SDL" b="1" dirty="0">
              <a:solidFill>
                <a:prstClr val="black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s-x-mo-SDL" b="1" dirty="0">
                <a:solidFill>
                  <a:prstClr val="black"/>
                </a:solidFill>
              </a:rPr>
              <a:t>Todo lo que carezca de sentido en términos económicos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s-x-mo-SDL" b="1" dirty="0">
                <a:solidFill>
                  <a:prstClr val="black"/>
                </a:solidFill>
              </a:rPr>
              <a:t>Infravaloración o sobrevaloración del valor de la propiedad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s-x-mo-SDL" b="1" dirty="0">
                <a:solidFill>
                  <a:prstClr val="black"/>
                </a:solidFill>
              </a:rPr>
              <a:t>Compraventas rápidas y sucesivas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s-x-mo-SDL" b="1" dirty="0">
                <a:solidFill>
                  <a:prstClr val="black"/>
                </a:solidFill>
              </a:rPr>
              <a:t>Utilización de terceras personas o empresas que </a:t>
            </a:r>
            <a:r>
              <a:rPr lang="es-ES" b="1" dirty="0">
                <a:solidFill>
                  <a:prstClr val="black"/>
                </a:solidFill>
              </a:rPr>
              <a:t>distancian </a:t>
            </a:r>
            <a:r>
              <a:rPr lang="es-x-mo-SDL" b="1" dirty="0">
                <a:solidFill>
                  <a:prstClr val="black"/>
                </a:solidFill>
              </a:rPr>
              <a:t>la transacción del origen delictivo de los fondos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s-x-mo-SDL" b="1" dirty="0">
                <a:solidFill>
                  <a:prstClr val="black"/>
                </a:solidFill>
              </a:rPr>
              <a:t>……………..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1479885" y="1052736"/>
            <a:ext cx="5522386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x-mo-SDL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del lavado de activos</a:t>
            </a:r>
          </a:p>
        </p:txBody>
      </p:sp>
    </p:spTree>
    <p:extLst>
      <p:ext uri="{BB962C8B-B14F-4D97-AF65-F5344CB8AC3E}">
        <p14:creationId xmlns:p14="http://schemas.microsoft.com/office/powerpoint/2010/main" val="239800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547665" y="1648555"/>
            <a:ext cx="5670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x-mo-SDL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de bienes inmuebles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da-DK" altLang="da-DK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x-mo-SDL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de indicadores del FINTRAC 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141729" y="1106742"/>
            <a:ext cx="5076564" cy="3780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x-mo-SDL" sz="2400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del lavado de activos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B277166-FEF5-4CBB-9AFE-92EE1A58F230}"/>
              </a:ext>
            </a:extLst>
          </p:cNvPr>
          <p:cNvSpPr txBox="1"/>
          <p:nvPr/>
        </p:nvSpPr>
        <p:spPr>
          <a:xfrm>
            <a:off x="2357754" y="2534734"/>
            <a:ext cx="45905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x-mo-SDL" b="1">
                <a:solidFill>
                  <a:prstClr val="black"/>
                </a:solidFill>
              </a:rPr>
              <a:t>FINTRAC = Centro de Análisis de Informes de Transacciones Financieras de Canadá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x-mo-SDL" b="1">
                <a:solidFill>
                  <a:prstClr val="black"/>
                </a:solidFill>
                <a:hlinkClick r:id="rId2"/>
              </a:rPr>
              <a:t>Tabla de indicadores</a:t>
            </a:r>
          </a:p>
        </p:txBody>
      </p:sp>
    </p:spTree>
    <p:extLst>
      <p:ext uri="{BB962C8B-B14F-4D97-AF65-F5344CB8AC3E}">
        <p14:creationId xmlns:p14="http://schemas.microsoft.com/office/powerpoint/2010/main" val="311755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385" y="476672"/>
            <a:ext cx="827323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u="sng" dirty="0"/>
              <a:t>Problemas conexos:</a:t>
            </a:r>
          </a:p>
          <a:p>
            <a:endParaRPr lang="en-GB" sz="8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No hay expedientes fiscales: no hay declaración tributaria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Mercados no regulados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Enfoques internacionales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No existe contabilidad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Utilización de personas interpuestas/testaferros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Negocio rápido: diferentes emplazamientos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No hay beneficios o no son muy elevados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b="1" dirty="0"/>
              <a:t>Estructuras organizadas</a:t>
            </a:r>
          </a:p>
          <a:p>
            <a:r>
              <a:rPr lang="es-ES" sz="3200" b="1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b="1" u="sng" dirty="0"/>
          </a:p>
        </p:txBody>
      </p:sp>
    </p:spTree>
    <p:extLst>
      <p:ext uri="{BB962C8B-B14F-4D97-AF65-F5344CB8AC3E}">
        <p14:creationId xmlns:p14="http://schemas.microsoft.com/office/powerpoint/2010/main" val="75312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2935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Ralf Oberle,Finanzamt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5460" y="764704"/>
            <a:ext cx="831307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900" b="1" u="sng" dirty="0"/>
              <a:t>Parte 2: </a:t>
            </a:r>
            <a:r>
              <a:rPr lang="es-ES" sz="2900" b="1" i="1" u="sng" dirty="0"/>
              <a:t>Actividad empresarial en efectivo</a:t>
            </a:r>
            <a:r>
              <a:rPr lang="es-ES" sz="2900" b="1" u="sng" dirty="0"/>
              <a:t> utilizada para otras actividades</a:t>
            </a:r>
          </a:p>
          <a:p>
            <a:endParaRPr lang="de-DE" sz="3200" b="1" u="sng" dirty="0"/>
          </a:p>
          <a:p>
            <a:r>
              <a:rPr lang="es-ES" sz="2900" b="1" dirty="0"/>
              <a:t>¿</a:t>
            </a:r>
            <a:r>
              <a:rPr lang="es-ES" sz="2900" b="1" i="0" dirty="0"/>
              <a:t>Actividad empresarial</a:t>
            </a:r>
            <a:r>
              <a:rPr lang="es-ES" sz="2900" b="1" dirty="0"/>
              <a:t> en efectivo utilizada para otras actividades «delictivas»?</a:t>
            </a:r>
          </a:p>
          <a:p>
            <a:endParaRPr lang="de-DE" sz="2000" b="1" dirty="0"/>
          </a:p>
          <a:p>
            <a:r>
              <a:rPr lang="es-ES" sz="2900" b="1" dirty="0"/>
              <a:t>Utilización de uno o más sectores empresariales para realizar actividades delictivas relacionadas con el efectivo/en efectivo</a:t>
            </a:r>
          </a:p>
          <a:p>
            <a:endParaRPr lang="de-DE" sz="3200" b="1" u="sng" dirty="0"/>
          </a:p>
        </p:txBody>
      </p:sp>
    </p:spTree>
    <p:extLst>
      <p:ext uri="{BB962C8B-B14F-4D97-AF65-F5344CB8AC3E}">
        <p14:creationId xmlns:p14="http://schemas.microsoft.com/office/powerpoint/2010/main" val="316300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277634" y="5577417"/>
            <a:ext cx="2314575" cy="273844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x-mo-SDL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Oberle, 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385647" y="1106742"/>
            <a:ext cx="73446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x-mo-SDL" sz="2400" b="1" u="sng" dirty="0">
                <a:solidFill>
                  <a:prstClr val="black"/>
                </a:solidFill>
              </a:rPr>
              <a:t>Parte 2: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x-mo-SDL" sz="2400" b="1" dirty="0">
                <a:solidFill>
                  <a:prstClr val="black"/>
                </a:solidFill>
              </a:rPr>
              <a:t>El propio sistema basado en el pago en efectivo se utiliza para otras actividades delictivas</a:t>
            </a:r>
            <a:r>
              <a:rPr lang="es-ES" sz="2400" b="1" dirty="0">
                <a:solidFill>
                  <a:prstClr val="black"/>
                </a:solidFill>
              </a:rPr>
              <a:t>.</a:t>
            </a:r>
            <a:endParaRPr lang="es-x-mo-SDL" sz="2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prstClr val="black"/>
              </a:solidFill>
            </a:endParaRPr>
          </a:p>
          <a:p>
            <a:pPr marL="342900" indent="-342900">
              <a:buFontTx/>
              <a:buChar char="-"/>
            </a:pPr>
            <a:r>
              <a:rPr lang="es-x-mo-SDL" sz="2400" b="1" dirty="0">
                <a:solidFill>
                  <a:prstClr val="black"/>
                </a:solidFill>
              </a:rPr>
              <a:t>Diferentes plataformas de pago</a:t>
            </a:r>
          </a:p>
          <a:p>
            <a:pPr marL="342900" indent="-342900">
              <a:buFontTx/>
              <a:buChar char="-"/>
            </a:pPr>
            <a:r>
              <a:rPr lang="es-x-mo-SDL" sz="2400" b="1" dirty="0">
                <a:solidFill>
                  <a:prstClr val="black"/>
                </a:solidFill>
              </a:rPr>
              <a:t>Cambio de divisas</a:t>
            </a:r>
          </a:p>
          <a:p>
            <a:pPr marL="342900" indent="-342900">
              <a:buFontTx/>
              <a:buChar char="-"/>
            </a:pPr>
            <a:r>
              <a:rPr lang="es-x-mo-SDL" sz="2400" b="1" dirty="0">
                <a:solidFill>
                  <a:prstClr val="black"/>
                </a:solidFill>
              </a:rPr>
              <a:t>Sistema de comercio electrónico (pagos B2B...)</a:t>
            </a:r>
          </a:p>
          <a:p>
            <a:pPr marL="342900" indent="-342900">
              <a:buFontTx/>
              <a:buChar char="-"/>
            </a:pPr>
            <a:r>
              <a:rPr lang="es-x-mo-SDL" sz="2400" b="1" dirty="0">
                <a:solidFill>
                  <a:prstClr val="black"/>
                </a:solidFill>
              </a:rPr>
              <a:t>Etc.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 u="sng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1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277634" y="5577417"/>
            <a:ext cx="2314575" cy="273844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x-mo-SDL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Oberle, Finanzamt Freiburg-Stadt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8086" y="869087"/>
            <a:ext cx="8382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x-mo-SDL" sz="2400" b="1" u="sng" dirty="0">
                <a:solidFill>
                  <a:prstClr val="black"/>
                </a:solidFill>
              </a:rPr>
              <a:t>Áreas de «riesgo» de las actividades empresariales en efectivo: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600" b="1" u="sng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x-mo-SDL" sz="2400" b="1" dirty="0">
                <a:solidFill>
                  <a:prstClr val="black"/>
                </a:solidFill>
              </a:rPr>
              <a:t>Mercados libres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x-mo-SDL" sz="2400" b="1" dirty="0">
                <a:solidFill>
                  <a:prstClr val="black"/>
                </a:solidFill>
              </a:rPr>
              <a:t>Empresas de nueva creación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x-mo-SDL" sz="2400" b="1" dirty="0">
                <a:solidFill>
                  <a:prstClr val="black"/>
                </a:solidFill>
              </a:rPr>
              <a:t>Sector de turismo: hoteles / bares / «barrios rojos» / restaurantes / discotecas 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prstClr val="black"/>
                </a:solidFill>
              </a:rPr>
              <a:t>T</a:t>
            </a:r>
            <a:r>
              <a:rPr lang="es-x-mo-SDL" sz="2400" b="1" dirty="0">
                <a:solidFill>
                  <a:prstClr val="black"/>
                </a:solidFill>
              </a:rPr>
              <a:t>iendas de comestibles, comercios al por menor, supermercados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prstClr val="black"/>
                </a:solidFill>
              </a:rPr>
              <a:t>V</a:t>
            </a:r>
            <a:r>
              <a:rPr lang="es-x-mo-SDL" sz="2400" b="1" dirty="0">
                <a:solidFill>
                  <a:prstClr val="black"/>
                </a:solidFill>
              </a:rPr>
              <a:t>endedores de productos agrícolas (agricultores/...)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x-mo-SDL" sz="2400" b="1" dirty="0">
                <a:solidFill>
                  <a:prstClr val="black"/>
                </a:solidFill>
              </a:rPr>
              <a:t>Sector de la construcción</a:t>
            </a:r>
            <a:r>
              <a:rPr lang="es-ES" sz="2400" b="1" dirty="0">
                <a:solidFill>
                  <a:prstClr val="black"/>
                </a:solidFill>
              </a:rPr>
              <a:t>…</a:t>
            </a:r>
            <a:endParaRPr lang="es-x-mo-SDL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4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2178</Words>
  <Application>Microsoft Office PowerPoint</Application>
  <PresentationFormat>Bildschirmpräsentation (4:3)</PresentationFormat>
  <Paragraphs>423</Paragraphs>
  <Slides>51</Slides>
  <Notes>43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Wingdings</vt:lpstr>
      <vt:lpstr>Benutzerdefiniertes Design</vt:lpstr>
      <vt:lpstr>2_Benutzerdefiniertes Design</vt:lpstr>
      <vt:lpstr>1_Benutzerdefiniertes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2020-01-31T10:00:30Z</dcterms:created>
  <dcterms:modified xsi:type="dcterms:W3CDTF">2022-02-27T09:53:19Z</dcterms:modified>
</cp:coreProperties>
</file>