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2" r:id="rId1"/>
    <p:sldMasterId id="2147483663" r:id="rId2"/>
    <p:sldMasterId id="2147483675" r:id="rId3"/>
  </p:sldMasterIdLst>
  <p:notesMasterIdLst>
    <p:notesMasterId r:id="rId29"/>
  </p:notesMasterIdLst>
  <p:sldIdLst>
    <p:sldId id="256" r:id="rId4"/>
    <p:sldId id="281" r:id="rId5"/>
    <p:sldId id="258" r:id="rId6"/>
    <p:sldId id="270" r:id="rId7"/>
    <p:sldId id="269" r:id="rId8"/>
    <p:sldId id="268" r:id="rId9"/>
    <p:sldId id="271" r:id="rId10"/>
    <p:sldId id="272" r:id="rId11"/>
    <p:sldId id="273" r:id="rId12"/>
    <p:sldId id="267" r:id="rId13"/>
    <p:sldId id="280" r:id="rId14"/>
    <p:sldId id="282" r:id="rId15"/>
    <p:sldId id="266" r:id="rId16"/>
    <p:sldId id="274" r:id="rId17"/>
    <p:sldId id="259" r:id="rId18"/>
    <p:sldId id="263" r:id="rId19"/>
    <p:sldId id="262" r:id="rId20"/>
    <p:sldId id="264" r:id="rId21"/>
    <p:sldId id="261" r:id="rId22"/>
    <p:sldId id="275" r:id="rId23"/>
    <p:sldId id="277" r:id="rId24"/>
    <p:sldId id="276" r:id="rId25"/>
    <p:sldId id="278" r:id="rId26"/>
    <p:sldId id="279" r:id="rId27"/>
    <p:sldId id="260" r:id="rId28"/>
  </p:sldIdLst>
  <p:sldSz cx="9144000" cy="6858000" type="screen4x3"/>
  <p:notesSz cx="7559675" cy="10691813"/>
  <p:defaultTextStyle>
    <a:defPPr>
      <a:defRPr lang="en-GB"/>
    </a:defPPr>
    <a:lvl1pPr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icrosoft YaHei" charset="-122"/>
        <a:cs typeface="+mn-cs"/>
      </a:defRPr>
    </a:lvl1pPr>
    <a:lvl2pPr marL="742950" indent="-28575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icrosoft YaHei" charset="-122"/>
        <a:cs typeface="+mn-cs"/>
      </a:defRPr>
    </a:lvl2pPr>
    <a:lvl3pPr marL="1143000" indent="-22860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icrosoft YaHei" charset="-122"/>
        <a:cs typeface="+mn-cs"/>
      </a:defRPr>
    </a:lvl3pPr>
    <a:lvl4pPr marL="1600200" indent="-22860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icrosoft YaHei" charset="-122"/>
        <a:cs typeface="+mn-cs"/>
      </a:defRPr>
    </a:lvl4pPr>
    <a:lvl5pPr marL="2057400" indent="-22860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icrosoft YaHei" charset="-122"/>
        <a:cs typeface="+mn-cs"/>
      </a:defRPr>
    </a:lvl5pPr>
    <a:lvl6pPr marL="2286000" algn="l" defTabSz="914400" rtl="0" eaLnBrk="1" latinLnBrk="0" hangingPunct="1">
      <a:defRPr kern="1200">
        <a:solidFill>
          <a:schemeClr val="bg1"/>
        </a:solidFill>
        <a:latin typeface="Arial" charset="0"/>
        <a:ea typeface="Microsoft YaHei" charset="-122"/>
        <a:cs typeface="+mn-cs"/>
      </a:defRPr>
    </a:lvl6pPr>
    <a:lvl7pPr marL="2743200" algn="l" defTabSz="914400" rtl="0" eaLnBrk="1" latinLnBrk="0" hangingPunct="1">
      <a:defRPr kern="1200">
        <a:solidFill>
          <a:schemeClr val="bg1"/>
        </a:solidFill>
        <a:latin typeface="Arial" charset="0"/>
        <a:ea typeface="Microsoft YaHei" charset="-122"/>
        <a:cs typeface="+mn-cs"/>
      </a:defRPr>
    </a:lvl7pPr>
    <a:lvl8pPr marL="3200400" algn="l" defTabSz="914400" rtl="0" eaLnBrk="1" latinLnBrk="0" hangingPunct="1">
      <a:defRPr kern="1200">
        <a:solidFill>
          <a:schemeClr val="bg1"/>
        </a:solidFill>
        <a:latin typeface="Arial" charset="0"/>
        <a:ea typeface="Microsoft YaHei" charset="-122"/>
        <a:cs typeface="+mn-cs"/>
      </a:defRPr>
    </a:lvl8pPr>
    <a:lvl9pPr marL="3657600" algn="l" defTabSz="914400" rtl="0" eaLnBrk="1" latinLnBrk="0" hangingPunct="1">
      <a:defRPr kern="1200">
        <a:solidFill>
          <a:schemeClr val="bg1"/>
        </a:solidFill>
        <a:latin typeface="Arial" charset="0"/>
        <a:ea typeface="Microsoft YaHei"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2" d="100"/>
          <a:sy n="72" d="100"/>
        </p:scale>
        <p:origin x="1326" y="66"/>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64FC5C-28D3-457E-A3E0-1545EEEAF814}" type="doc">
      <dgm:prSet loTypeId="urn:microsoft.com/office/officeart/2005/8/layout/arrow2" loCatId="process" qsTypeId="urn:microsoft.com/office/officeart/2005/8/quickstyle/simple1" qsCatId="simple" csTypeId="urn:microsoft.com/office/officeart/2005/8/colors/accent1_2" csCatId="accent1" phldr="1"/>
      <dgm:spPr/>
    </dgm:pt>
    <dgm:pt modelId="{15F519CB-ECBE-4D92-9694-A8667DECCC62}">
      <dgm:prSet phldrT="[Texto]" custT="1"/>
      <dgm:spPr/>
      <dgm:t>
        <a:bodyPr/>
        <a:lstStyle/>
        <a:p>
          <a:r>
            <a:rPr lang="es-AR" sz="1200" b="1" dirty="0"/>
            <a:t>1990 </a:t>
          </a:r>
        </a:p>
        <a:p>
          <a:r>
            <a:rPr lang="es-AR" sz="1200" b="1" dirty="0"/>
            <a:t>40 Recomendaciones</a:t>
          </a:r>
        </a:p>
      </dgm:t>
    </dgm:pt>
    <dgm:pt modelId="{4CC5E7C6-5E43-4C20-BF09-16F1C7485F52}" type="parTrans" cxnId="{136242C4-B1DE-44F4-AEFA-BAECA11EE84D}">
      <dgm:prSet/>
      <dgm:spPr/>
      <dgm:t>
        <a:bodyPr/>
        <a:lstStyle/>
        <a:p>
          <a:endParaRPr lang="es-AR"/>
        </a:p>
      </dgm:t>
    </dgm:pt>
    <dgm:pt modelId="{A43C0D4C-0E2D-4871-8D66-9790B35ADC89}" type="sibTrans" cxnId="{136242C4-B1DE-44F4-AEFA-BAECA11EE84D}">
      <dgm:prSet/>
      <dgm:spPr/>
      <dgm:t>
        <a:bodyPr/>
        <a:lstStyle/>
        <a:p>
          <a:endParaRPr lang="es-AR"/>
        </a:p>
      </dgm:t>
    </dgm:pt>
    <dgm:pt modelId="{765B75BB-3B94-4BEB-8986-9053BB2E38BB}">
      <dgm:prSet phldrT="[Texto]" custT="1"/>
      <dgm:spPr/>
      <dgm:t>
        <a:bodyPr/>
        <a:lstStyle/>
        <a:p>
          <a:r>
            <a:rPr lang="es-AR" sz="1200" dirty="0"/>
            <a:t>1996, 2001, </a:t>
          </a:r>
          <a:r>
            <a:rPr lang="es-AR" sz="1200" b="1" dirty="0"/>
            <a:t>2003</a:t>
          </a:r>
        </a:p>
        <a:p>
          <a:r>
            <a:rPr lang="es-AR" sz="1200" b="1" dirty="0"/>
            <a:t>40+9 Recomendaciones</a:t>
          </a:r>
        </a:p>
        <a:p>
          <a:r>
            <a:rPr lang="es-AR" sz="1200" dirty="0"/>
            <a:t>(ALA/CFT)</a:t>
          </a:r>
        </a:p>
      </dgm:t>
    </dgm:pt>
    <dgm:pt modelId="{C6F0367C-6F1B-4B17-ABC7-DCC6C659ED01}" type="parTrans" cxnId="{DC51D816-BF93-4671-93B5-EFAABC845BB1}">
      <dgm:prSet/>
      <dgm:spPr/>
      <dgm:t>
        <a:bodyPr/>
        <a:lstStyle/>
        <a:p>
          <a:endParaRPr lang="es-AR"/>
        </a:p>
      </dgm:t>
    </dgm:pt>
    <dgm:pt modelId="{A8370446-C21D-450F-A746-96907DF9387C}" type="sibTrans" cxnId="{DC51D816-BF93-4671-93B5-EFAABC845BB1}">
      <dgm:prSet/>
      <dgm:spPr/>
      <dgm:t>
        <a:bodyPr/>
        <a:lstStyle/>
        <a:p>
          <a:endParaRPr lang="es-AR"/>
        </a:p>
      </dgm:t>
    </dgm:pt>
    <dgm:pt modelId="{60A219CA-5526-4686-B283-036D467FB9B5}">
      <dgm:prSet phldrT="[Texto]" custT="1"/>
      <dgm:spPr/>
      <dgm:t>
        <a:bodyPr/>
        <a:lstStyle/>
        <a:p>
          <a:r>
            <a:rPr lang="es-AR" sz="1200" b="1" dirty="0"/>
            <a:t>2012</a:t>
          </a:r>
        </a:p>
        <a:p>
          <a:r>
            <a:rPr lang="es-AR" sz="1200" dirty="0"/>
            <a:t>Revisión Integral </a:t>
          </a:r>
        </a:p>
        <a:p>
          <a:r>
            <a:rPr lang="es-AR" sz="1200" b="1" dirty="0"/>
            <a:t>40 Recomendaciones GAFI</a:t>
          </a:r>
        </a:p>
      </dgm:t>
    </dgm:pt>
    <dgm:pt modelId="{32EF60D4-8DD4-4D34-9FE6-7B20816C81C5}" type="parTrans" cxnId="{E7602B25-EF90-412E-9BE6-D911A32A6939}">
      <dgm:prSet/>
      <dgm:spPr/>
      <dgm:t>
        <a:bodyPr/>
        <a:lstStyle/>
        <a:p>
          <a:endParaRPr lang="es-AR"/>
        </a:p>
      </dgm:t>
    </dgm:pt>
    <dgm:pt modelId="{F3F800A1-509C-4C0E-A6A0-AAFE2EF9C641}" type="sibTrans" cxnId="{E7602B25-EF90-412E-9BE6-D911A32A6939}">
      <dgm:prSet/>
      <dgm:spPr/>
      <dgm:t>
        <a:bodyPr/>
        <a:lstStyle/>
        <a:p>
          <a:endParaRPr lang="es-AR"/>
        </a:p>
      </dgm:t>
    </dgm:pt>
    <dgm:pt modelId="{AEE2A903-355E-49A6-BE09-EF29A5860913}" type="pres">
      <dgm:prSet presAssocID="{B464FC5C-28D3-457E-A3E0-1545EEEAF814}" presName="arrowDiagram" presStyleCnt="0">
        <dgm:presLayoutVars>
          <dgm:chMax val="5"/>
          <dgm:dir/>
          <dgm:resizeHandles val="exact"/>
        </dgm:presLayoutVars>
      </dgm:prSet>
      <dgm:spPr/>
    </dgm:pt>
    <dgm:pt modelId="{A3DD470D-E838-4B0E-844A-5F5F48418A2F}" type="pres">
      <dgm:prSet presAssocID="{B464FC5C-28D3-457E-A3E0-1545EEEAF814}" presName="arrow" presStyleLbl="bgShp" presStyleIdx="0" presStyleCnt="1" custScaleX="149494" custLinFactNeighborX="388" custLinFactNeighborY="648"/>
      <dgm:spPr/>
    </dgm:pt>
    <dgm:pt modelId="{7D68454F-E4F4-43D9-825D-AEE72E52DEA3}" type="pres">
      <dgm:prSet presAssocID="{B464FC5C-28D3-457E-A3E0-1545EEEAF814}" presName="arrowDiagram3" presStyleCnt="0"/>
      <dgm:spPr/>
    </dgm:pt>
    <dgm:pt modelId="{C003E372-AE28-4474-B38A-0CB160541667}" type="pres">
      <dgm:prSet presAssocID="{15F519CB-ECBE-4D92-9694-A8667DECCC62}" presName="bullet3a" presStyleLbl="node1" presStyleIdx="0" presStyleCnt="3" custLinFactX="-200000" custLinFactNeighborX="-277347" custLinFactNeighborY="-52728"/>
      <dgm:spPr/>
    </dgm:pt>
    <dgm:pt modelId="{C3F9A456-EE4E-486A-85A0-E9FAB4B6BBD4}" type="pres">
      <dgm:prSet presAssocID="{15F519CB-ECBE-4D92-9694-A8667DECCC62}" presName="textBox3a" presStyleLbl="revTx" presStyleIdx="0" presStyleCnt="3" custScaleX="188495" custScaleY="144992" custLinFactNeighborX="-5252" custLinFactNeighborY="4715">
        <dgm:presLayoutVars>
          <dgm:bulletEnabled val="1"/>
        </dgm:presLayoutVars>
      </dgm:prSet>
      <dgm:spPr/>
    </dgm:pt>
    <dgm:pt modelId="{E58C1D4A-9BD8-4DA3-A183-5AC58FA47318}" type="pres">
      <dgm:prSet presAssocID="{765B75BB-3B94-4BEB-8986-9053BB2E38BB}" presName="bullet3b" presStyleLbl="node1" presStyleIdx="1" presStyleCnt="3" custLinFactX="-2024" custLinFactNeighborX="-100000" custLinFactNeighborY="19791"/>
      <dgm:spPr/>
    </dgm:pt>
    <dgm:pt modelId="{9993E33F-1547-428B-A25F-407EDC6E82AE}" type="pres">
      <dgm:prSet presAssocID="{765B75BB-3B94-4BEB-8986-9053BB2E38BB}" presName="textBox3b" presStyleLbl="revTx" presStyleIdx="1" presStyleCnt="3" custFlipVert="0" custScaleX="239481" custScaleY="132311" custLinFactNeighborX="56664" custLinFactNeighborY="4543">
        <dgm:presLayoutVars>
          <dgm:bulletEnabled val="1"/>
        </dgm:presLayoutVars>
      </dgm:prSet>
      <dgm:spPr/>
    </dgm:pt>
    <dgm:pt modelId="{C22B3FBD-24DB-4FB5-8A51-2A8B6E6C9FBD}" type="pres">
      <dgm:prSet presAssocID="{60A219CA-5526-4686-B283-036D467FB9B5}" presName="bullet3c" presStyleLbl="node1" presStyleIdx="2" presStyleCnt="3" custLinFactX="100000" custLinFactNeighborX="172441" custLinFactNeighborY="-3947"/>
      <dgm:spPr/>
    </dgm:pt>
    <dgm:pt modelId="{26644D26-1B24-4519-9B00-6D9BB4DAECCD}" type="pres">
      <dgm:prSet presAssocID="{60A219CA-5526-4686-B283-036D467FB9B5}" presName="textBox3c" presStyleLbl="revTx" presStyleIdx="2" presStyleCnt="3" custScaleX="211990" custScaleY="86488" custLinFactX="36335" custLinFactNeighborX="100000" custLinFactNeighborY="-14829">
        <dgm:presLayoutVars>
          <dgm:bulletEnabled val="1"/>
        </dgm:presLayoutVars>
      </dgm:prSet>
      <dgm:spPr/>
    </dgm:pt>
  </dgm:ptLst>
  <dgm:cxnLst>
    <dgm:cxn modelId="{895C4207-4389-4F03-B456-C51C13A49EC7}" type="presOf" srcId="{B464FC5C-28D3-457E-A3E0-1545EEEAF814}" destId="{AEE2A903-355E-49A6-BE09-EF29A5860913}" srcOrd="0" destOrd="0" presId="urn:microsoft.com/office/officeart/2005/8/layout/arrow2"/>
    <dgm:cxn modelId="{DC51D816-BF93-4671-93B5-EFAABC845BB1}" srcId="{B464FC5C-28D3-457E-A3E0-1545EEEAF814}" destId="{765B75BB-3B94-4BEB-8986-9053BB2E38BB}" srcOrd="1" destOrd="0" parTransId="{C6F0367C-6F1B-4B17-ABC7-DCC6C659ED01}" sibTransId="{A8370446-C21D-450F-A746-96907DF9387C}"/>
    <dgm:cxn modelId="{E7602B25-EF90-412E-9BE6-D911A32A6939}" srcId="{B464FC5C-28D3-457E-A3E0-1545EEEAF814}" destId="{60A219CA-5526-4686-B283-036D467FB9B5}" srcOrd="2" destOrd="0" parTransId="{32EF60D4-8DD4-4D34-9FE6-7B20816C81C5}" sibTransId="{F3F800A1-509C-4C0E-A6A0-AAFE2EF9C641}"/>
    <dgm:cxn modelId="{C21C0A70-681F-4441-A8E6-B19432FFF448}" type="presOf" srcId="{60A219CA-5526-4686-B283-036D467FB9B5}" destId="{26644D26-1B24-4519-9B00-6D9BB4DAECCD}" srcOrd="0" destOrd="0" presId="urn:microsoft.com/office/officeart/2005/8/layout/arrow2"/>
    <dgm:cxn modelId="{4A22EF50-3F75-4A41-8A46-F8A22453D915}" type="presOf" srcId="{15F519CB-ECBE-4D92-9694-A8667DECCC62}" destId="{C3F9A456-EE4E-486A-85A0-E9FAB4B6BBD4}" srcOrd="0" destOrd="0" presId="urn:microsoft.com/office/officeart/2005/8/layout/arrow2"/>
    <dgm:cxn modelId="{136242C4-B1DE-44F4-AEFA-BAECA11EE84D}" srcId="{B464FC5C-28D3-457E-A3E0-1545EEEAF814}" destId="{15F519CB-ECBE-4D92-9694-A8667DECCC62}" srcOrd="0" destOrd="0" parTransId="{4CC5E7C6-5E43-4C20-BF09-16F1C7485F52}" sibTransId="{A43C0D4C-0E2D-4871-8D66-9790B35ADC89}"/>
    <dgm:cxn modelId="{4DC336DB-5CD3-4588-88DC-B5BB93A1611A}" type="presOf" srcId="{765B75BB-3B94-4BEB-8986-9053BB2E38BB}" destId="{9993E33F-1547-428B-A25F-407EDC6E82AE}" srcOrd="0" destOrd="0" presId="urn:microsoft.com/office/officeart/2005/8/layout/arrow2"/>
    <dgm:cxn modelId="{8252CA84-6ED1-430B-BE86-A69F669E8A58}" type="presParOf" srcId="{AEE2A903-355E-49A6-BE09-EF29A5860913}" destId="{A3DD470D-E838-4B0E-844A-5F5F48418A2F}" srcOrd="0" destOrd="0" presId="urn:microsoft.com/office/officeart/2005/8/layout/arrow2"/>
    <dgm:cxn modelId="{1F6DAA49-9E89-44E6-A2B4-AED218129509}" type="presParOf" srcId="{AEE2A903-355E-49A6-BE09-EF29A5860913}" destId="{7D68454F-E4F4-43D9-825D-AEE72E52DEA3}" srcOrd="1" destOrd="0" presId="urn:microsoft.com/office/officeart/2005/8/layout/arrow2"/>
    <dgm:cxn modelId="{80EAC467-F2B5-4961-A3DE-49E087649D8E}" type="presParOf" srcId="{7D68454F-E4F4-43D9-825D-AEE72E52DEA3}" destId="{C003E372-AE28-4474-B38A-0CB160541667}" srcOrd="0" destOrd="0" presId="urn:microsoft.com/office/officeart/2005/8/layout/arrow2"/>
    <dgm:cxn modelId="{E67ED3AC-4F10-472B-B5EC-469635F53057}" type="presParOf" srcId="{7D68454F-E4F4-43D9-825D-AEE72E52DEA3}" destId="{C3F9A456-EE4E-486A-85A0-E9FAB4B6BBD4}" srcOrd="1" destOrd="0" presId="urn:microsoft.com/office/officeart/2005/8/layout/arrow2"/>
    <dgm:cxn modelId="{4FAFEC43-BC37-42D5-9913-B7D4A052B421}" type="presParOf" srcId="{7D68454F-E4F4-43D9-825D-AEE72E52DEA3}" destId="{E58C1D4A-9BD8-4DA3-A183-5AC58FA47318}" srcOrd="2" destOrd="0" presId="urn:microsoft.com/office/officeart/2005/8/layout/arrow2"/>
    <dgm:cxn modelId="{85D1FB55-7474-422C-8D28-86F610CFB2C3}" type="presParOf" srcId="{7D68454F-E4F4-43D9-825D-AEE72E52DEA3}" destId="{9993E33F-1547-428B-A25F-407EDC6E82AE}" srcOrd="3" destOrd="0" presId="urn:microsoft.com/office/officeart/2005/8/layout/arrow2"/>
    <dgm:cxn modelId="{6400FFDE-4B68-495F-9F0C-51912B05260A}" type="presParOf" srcId="{7D68454F-E4F4-43D9-825D-AEE72E52DEA3}" destId="{C22B3FBD-24DB-4FB5-8A51-2A8B6E6C9FBD}" srcOrd="4" destOrd="0" presId="urn:microsoft.com/office/officeart/2005/8/layout/arrow2"/>
    <dgm:cxn modelId="{6C37DD89-A33E-4B45-99E6-650A4651B69B}" type="presParOf" srcId="{7D68454F-E4F4-43D9-825D-AEE72E52DEA3}" destId="{26644D26-1B24-4519-9B00-6D9BB4DAECCD}" srcOrd="5" destOrd="0" presId="urn:microsoft.com/office/officeart/2005/8/layout/arrow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8758206-FB90-4B04-AC98-D6B7293A4482}" type="doc">
      <dgm:prSet loTypeId="urn:microsoft.com/office/officeart/2005/8/layout/chevron2" loCatId="process" qsTypeId="urn:microsoft.com/office/officeart/2005/8/quickstyle/simple1" qsCatId="simple" csTypeId="urn:microsoft.com/office/officeart/2005/8/colors/colorful2" csCatId="colorful" phldr="1"/>
      <dgm:spPr/>
      <dgm:t>
        <a:bodyPr/>
        <a:lstStyle/>
        <a:p>
          <a:endParaRPr lang="es-AR"/>
        </a:p>
      </dgm:t>
    </dgm:pt>
    <dgm:pt modelId="{0F264E0C-5528-467A-8ABC-6E215FA85D28}">
      <dgm:prSet phldrT="[Texto]" custT="1"/>
      <dgm:spPr/>
      <dgm:t>
        <a:bodyPr/>
        <a:lstStyle/>
        <a:p>
          <a:r>
            <a:rPr lang="es-AR" sz="1200" b="1" dirty="0"/>
            <a:t>R. Intermedio A)</a:t>
          </a:r>
        </a:p>
      </dgm:t>
    </dgm:pt>
    <dgm:pt modelId="{5B721DB6-3F6C-4639-85E1-6FF7E03A0052}" type="parTrans" cxnId="{DB6F9235-C858-47B1-974E-A0B16814269D}">
      <dgm:prSet/>
      <dgm:spPr/>
      <dgm:t>
        <a:bodyPr/>
        <a:lstStyle/>
        <a:p>
          <a:endParaRPr lang="es-AR"/>
        </a:p>
      </dgm:t>
    </dgm:pt>
    <dgm:pt modelId="{F7AE3192-7836-4417-A645-CEBB9D0FBD6F}" type="sibTrans" cxnId="{DB6F9235-C858-47B1-974E-A0B16814269D}">
      <dgm:prSet/>
      <dgm:spPr/>
      <dgm:t>
        <a:bodyPr/>
        <a:lstStyle/>
        <a:p>
          <a:endParaRPr lang="es-AR"/>
        </a:p>
      </dgm:t>
    </dgm:pt>
    <dgm:pt modelId="{F34E342E-3AF7-4DF4-AEC3-DD23F162422C}">
      <dgm:prSet phldrT="[Texto]" custT="1"/>
      <dgm:spPr/>
      <dgm:t>
        <a:bodyPr/>
        <a:lstStyle/>
        <a:p>
          <a:r>
            <a:rPr lang="es-AR" sz="1200" b="1" dirty="0"/>
            <a:t>R. Inmediato # 1 (Recomendaciones 1, 2 y 34)</a:t>
          </a:r>
        </a:p>
      </dgm:t>
    </dgm:pt>
    <dgm:pt modelId="{385210F6-8806-4E2B-BACC-4F86F6CE6D78}" type="parTrans" cxnId="{F964C64D-64EF-4FA5-BF4F-C079CBEC5139}">
      <dgm:prSet/>
      <dgm:spPr/>
      <dgm:t>
        <a:bodyPr/>
        <a:lstStyle/>
        <a:p>
          <a:endParaRPr lang="es-AR"/>
        </a:p>
      </dgm:t>
    </dgm:pt>
    <dgm:pt modelId="{659AA528-F77C-43C3-A196-ED1A673DF45B}" type="sibTrans" cxnId="{F964C64D-64EF-4FA5-BF4F-C079CBEC5139}">
      <dgm:prSet/>
      <dgm:spPr/>
      <dgm:t>
        <a:bodyPr/>
        <a:lstStyle/>
        <a:p>
          <a:endParaRPr lang="es-AR"/>
        </a:p>
      </dgm:t>
    </dgm:pt>
    <dgm:pt modelId="{9A9A73F2-EBBF-4F99-BF2C-DB8230D905EA}">
      <dgm:prSet phldrT="[Texto]" custT="1"/>
      <dgm:spPr/>
      <dgm:t>
        <a:bodyPr/>
        <a:lstStyle/>
        <a:p>
          <a:r>
            <a:rPr lang="es-AR" sz="1200" b="1" dirty="0"/>
            <a:t>R. Intermedio B)</a:t>
          </a:r>
        </a:p>
      </dgm:t>
    </dgm:pt>
    <dgm:pt modelId="{20D5C3E2-5F52-4765-803E-A5ECEFECFB5B}" type="parTrans" cxnId="{0E888D44-4A40-429C-8AD9-C0C9BFEDB8D3}">
      <dgm:prSet/>
      <dgm:spPr/>
      <dgm:t>
        <a:bodyPr/>
        <a:lstStyle/>
        <a:p>
          <a:endParaRPr lang="es-AR"/>
        </a:p>
      </dgm:t>
    </dgm:pt>
    <dgm:pt modelId="{5458CD7F-0A21-41B1-9894-BDDFB670A2A9}" type="sibTrans" cxnId="{0E888D44-4A40-429C-8AD9-C0C9BFEDB8D3}">
      <dgm:prSet/>
      <dgm:spPr/>
      <dgm:t>
        <a:bodyPr/>
        <a:lstStyle/>
        <a:p>
          <a:endParaRPr lang="es-AR"/>
        </a:p>
      </dgm:t>
    </dgm:pt>
    <dgm:pt modelId="{A819DA32-63CF-430F-9824-C7730D98764C}">
      <dgm:prSet phldrT="[Texto]" custT="1"/>
      <dgm:spPr/>
      <dgm:t>
        <a:bodyPr/>
        <a:lstStyle/>
        <a:p>
          <a:r>
            <a:rPr lang="es-AR" sz="1200" b="1" dirty="0"/>
            <a:t>R. Inmediato # 3</a:t>
          </a:r>
        </a:p>
      </dgm:t>
    </dgm:pt>
    <dgm:pt modelId="{89E9D32B-8364-4954-97D8-5B08094B89FE}" type="parTrans" cxnId="{E12767EC-8840-41B3-BEDC-6A58D1C34B4B}">
      <dgm:prSet/>
      <dgm:spPr/>
      <dgm:t>
        <a:bodyPr/>
        <a:lstStyle/>
        <a:p>
          <a:endParaRPr lang="es-AR"/>
        </a:p>
      </dgm:t>
    </dgm:pt>
    <dgm:pt modelId="{9310076F-945A-4DF6-A179-629B623F6245}" type="sibTrans" cxnId="{E12767EC-8840-41B3-BEDC-6A58D1C34B4B}">
      <dgm:prSet/>
      <dgm:spPr/>
      <dgm:t>
        <a:bodyPr/>
        <a:lstStyle/>
        <a:p>
          <a:endParaRPr lang="es-AR"/>
        </a:p>
      </dgm:t>
    </dgm:pt>
    <dgm:pt modelId="{60171B2C-ECBD-4907-AF0E-D986189A8D96}">
      <dgm:prSet phldrT="[Texto]" custT="1"/>
      <dgm:spPr/>
      <dgm:t>
        <a:bodyPr/>
        <a:lstStyle/>
        <a:p>
          <a:r>
            <a:rPr lang="es-AR" sz="1200" b="1" dirty="0"/>
            <a:t>R. Intermedio C)</a:t>
          </a:r>
        </a:p>
      </dgm:t>
    </dgm:pt>
    <dgm:pt modelId="{8DC169AE-6B2C-43D2-9627-B5DC721B3664}" type="parTrans" cxnId="{6EBD2C64-5599-4B37-B26B-C4710351F52F}">
      <dgm:prSet/>
      <dgm:spPr/>
      <dgm:t>
        <a:bodyPr/>
        <a:lstStyle/>
        <a:p>
          <a:endParaRPr lang="es-AR"/>
        </a:p>
      </dgm:t>
    </dgm:pt>
    <dgm:pt modelId="{97E1B56A-9B4A-4709-AB7F-0DAA7999DC23}" type="sibTrans" cxnId="{6EBD2C64-5599-4B37-B26B-C4710351F52F}">
      <dgm:prSet/>
      <dgm:spPr/>
      <dgm:t>
        <a:bodyPr/>
        <a:lstStyle/>
        <a:p>
          <a:endParaRPr lang="es-AR"/>
        </a:p>
      </dgm:t>
    </dgm:pt>
    <dgm:pt modelId="{2E61755A-8878-47CA-83B3-00C6F5E16CF5}">
      <dgm:prSet phldrT="[Texto]" custT="1"/>
      <dgm:spPr/>
      <dgm:t>
        <a:bodyPr/>
        <a:lstStyle/>
        <a:p>
          <a:r>
            <a:rPr lang="es-AR" sz="1200" b="1" dirty="0"/>
            <a:t>R. Inmediato # 6	R. Inmediato # 7 </a:t>
          </a:r>
        </a:p>
      </dgm:t>
    </dgm:pt>
    <dgm:pt modelId="{4E890E3D-0CBE-46CA-AB1A-594B54B809CD}" type="parTrans" cxnId="{C2C606FF-01FD-4C60-8A32-5ED4D8AB3E98}">
      <dgm:prSet/>
      <dgm:spPr/>
      <dgm:t>
        <a:bodyPr/>
        <a:lstStyle/>
        <a:p>
          <a:endParaRPr lang="es-AR"/>
        </a:p>
      </dgm:t>
    </dgm:pt>
    <dgm:pt modelId="{6BD4FF4B-2A34-46FA-995B-11169F093166}" type="sibTrans" cxnId="{C2C606FF-01FD-4C60-8A32-5ED4D8AB3E98}">
      <dgm:prSet/>
      <dgm:spPr/>
      <dgm:t>
        <a:bodyPr/>
        <a:lstStyle/>
        <a:p>
          <a:endParaRPr lang="es-AR"/>
        </a:p>
      </dgm:t>
    </dgm:pt>
    <dgm:pt modelId="{5F010E58-28BB-4E62-977D-F0C451AD28F7}">
      <dgm:prSet phldrT="[Texto]" custT="1"/>
      <dgm:spPr/>
      <dgm:t>
        <a:bodyPr/>
        <a:lstStyle/>
        <a:p>
          <a:r>
            <a:rPr lang="es-AR" sz="1200" b="1" dirty="0"/>
            <a:t>R. Inmediato # 2</a:t>
          </a:r>
        </a:p>
        <a:p>
          <a:endParaRPr lang="es-AR" sz="1400" dirty="0"/>
        </a:p>
      </dgm:t>
    </dgm:pt>
    <dgm:pt modelId="{9D7C68DC-54E1-44CE-B476-A0698E20A757}" type="parTrans" cxnId="{0B540BC1-D0E0-4FE8-B11B-C94C675CEC5E}">
      <dgm:prSet/>
      <dgm:spPr/>
      <dgm:t>
        <a:bodyPr/>
        <a:lstStyle/>
        <a:p>
          <a:endParaRPr lang="es-AR"/>
        </a:p>
      </dgm:t>
    </dgm:pt>
    <dgm:pt modelId="{FB4F6521-917F-4DEC-B0B9-575ED1BC089E}" type="sibTrans" cxnId="{0B540BC1-D0E0-4FE8-B11B-C94C675CEC5E}">
      <dgm:prSet/>
      <dgm:spPr/>
      <dgm:t>
        <a:bodyPr/>
        <a:lstStyle/>
        <a:p>
          <a:endParaRPr lang="es-AR"/>
        </a:p>
      </dgm:t>
    </dgm:pt>
    <dgm:pt modelId="{ED9C72BB-074C-4654-A918-432412DCA4FF}">
      <dgm:prSet phldrT="[Texto]" custT="1"/>
      <dgm:spPr/>
      <dgm:t>
        <a:bodyPr/>
        <a:lstStyle/>
        <a:p>
          <a:r>
            <a:rPr lang="es-AR" sz="1200" b="1" dirty="0"/>
            <a:t>R. Inmediato # 4</a:t>
          </a:r>
        </a:p>
      </dgm:t>
    </dgm:pt>
    <dgm:pt modelId="{5A345B95-BC06-4E00-84DE-2B48FD18B20E}" type="parTrans" cxnId="{10C7F0F5-B900-4008-A277-B4C780E8AC20}">
      <dgm:prSet/>
      <dgm:spPr/>
      <dgm:t>
        <a:bodyPr/>
        <a:lstStyle/>
        <a:p>
          <a:endParaRPr lang="es-AR"/>
        </a:p>
      </dgm:t>
    </dgm:pt>
    <dgm:pt modelId="{11D53230-61D0-4210-9F3E-EC6ECA1EB4E5}" type="sibTrans" cxnId="{10C7F0F5-B900-4008-A277-B4C780E8AC20}">
      <dgm:prSet/>
      <dgm:spPr/>
      <dgm:t>
        <a:bodyPr/>
        <a:lstStyle/>
        <a:p>
          <a:endParaRPr lang="es-AR"/>
        </a:p>
      </dgm:t>
    </dgm:pt>
    <dgm:pt modelId="{44022781-C210-467C-9F36-8699595F605F}">
      <dgm:prSet phldrT="[Texto]" custT="1"/>
      <dgm:spPr/>
      <dgm:t>
        <a:bodyPr/>
        <a:lstStyle/>
        <a:p>
          <a:r>
            <a:rPr lang="es-AR" sz="1200" b="1" dirty="0"/>
            <a:t>R. Inmediato # 5</a:t>
          </a:r>
        </a:p>
      </dgm:t>
    </dgm:pt>
    <dgm:pt modelId="{3202D5BF-E49B-4502-8C0B-8B4FED19D490}" type="parTrans" cxnId="{D6202E9A-DE0D-4D03-AEF2-868C7CD19349}">
      <dgm:prSet/>
      <dgm:spPr/>
      <dgm:t>
        <a:bodyPr/>
        <a:lstStyle/>
        <a:p>
          <a:endParaRPr lang="es-AR"/>
        </a:p>
      </dgm:t>
    </dgm:pt>
    <dgm:pt modelId="{605A57B5-594A-4C9B-B903-62462D2EE3CF}" type="sibTrans" cxnId="{D6202E9A-DE0D-4D03-AEF2-868C7CD19349}">
      <dgm:prSet/>
      <dgm:spPr/>
      <dgm:t>
        <a:bodyPr/>
        <a:lstStyle/>
        <a:p>
          <a:endParaRPr lang="es-AR"/>
        </a:p>
      </dgm:t>
    </dgm:pt>
    <dgm:pt modelId="{CA28E0E8-07BD-4455-BBD3-C532CD472F8E}">
      <dgm:prSet phldrT="[Texto]" custT="1"/>
      <dgm:spPr/>
      <dgm:t>
        <a:bodyPr/>
        <a:lstStyle/>
        <a:p>
          <a:r>
            <a:rPr lang="es-AR" sz="1200" b="1" dirty="0"/>
            <a:t>R. Inmediato # 8	R. Inmediato # 9</a:t>
          </a:r>
        </a:p>
      </dgm:t>
    </dgm:pt>
    <dgm:pt modelId="{E3D63C6C-7708-4DED-B11B-2B82E430D4EF}" type="parTrans" cxnId="{AF17FB5D-0BA8-4459-9A6F-B12577844E7D}">
      <dgm:prSet/>
      <dgm:spPr/>
      <dgm:t>
        <a:bodyPr/>
        <a:lstStyle/>
        <a:p>
          <a:endParaRPr lang="es-AR"/>
        </a:p>
      </dgm:t>
    </dgm:pt>
    <dgm:pt modelId="{7B61BC50-19FA-4268-9992-056B1C587BDE}" type="sibTrans" cxnId="{AF17FB5D-0BA8-4459-9A6F-B12577844E7D}">
      <dgm:prSet/>
      <dgm:spPr/>
      <dgm:t>
        <a:bodyPr/>
        <a:lstStyle/>
        <a:p>
          <a:endParaRPr lang="es-AR"/>
        </a:p>
      </dgm:t>
    </dgm:pt>
    <dgm:pt modelId="{B20ADC01-1AEE-45D2-951D-DC81880475D2}">
      <dgm:prSet phldrT="[Texto]" custT="1"/>
      <dgm:spPr/>
      <dgm:t>
        <a:bodyPr/>
        <a:lstStyle/>
        <a:p>
          <a:r>
            <a:rPr lang="es-AR" sz="1200" b="1" dirty="0"/>
            <a:t>R. Inmediato # 10	R. Inmediato # 11</a:t>
          </a:r>
        </a:p>
      </dgm:t>
    </dgm:pt>
    <dgm:pt modelId="{F0C9EF4C-46EA-4E35-B106-48B0930161A2}" type="parTrans" cxnId="{C9F161E9-ED17-43D2-A8B0-51C6B3FDCD5E}">
      <dgm:prSet/>
      <dgm:spPr/>
      <dgm:t>
        <a:bodyPr/>
        <a:lstStyle/>
        <a:p>
          <a:endParaRPr lang="es-AR"/>
        </a:p>
      </dgm:t>
    </dgm:pt>
    <dgm:pt modelId="{57714418-5F27-4719-85F6-0AE306190B72}" type="sibTrans" cxnId="{C9F161E9-ED17-43D2-A8B0-51C6B3FDCD5E}">
      <dgm:prSet/>
      <dgm:spPr/>
      <dgm:t>
        <a:bodyPr/>
        <a:lstStyle/>
        <a:p>
          <a:endParaRPr lang="es-AR"/>
        </a:p>
      </dgm:t>
    </dgm:pt>
    <dgm:pt modelId="{5ACA61A7-11DC-4063-B72E-AC089C07CEAA}" type="pres">
      <dgm:prSet presAssocID="{78758206-FB90-4B04-AC98-D6B7293A4482}" presName="linearFlow" presStyleCnt="0">
        <dgm:presLayoutVars>
          <dgm:dir/>
          <dgm:animLvl val="lvl"/>
          <dgm:resizeHandles val="exact"/>
        </dgm:presLayoutVars>
      </dgm:prSet>
      <dgm:spPr/>
    </dgm:pt>
    <dgm:pt modelId="{A450922C-2F30-4765-887C-93CEF4F06BA9}" type="pres">
      <dgm:prSet presAssocID="{0F264E0C-5528-467A-8ABC-6E215FA85D28}" presName="composite" presStyleCnt="0"/>
      <dgm:spPr/>
    </dgm:pt>
    <dgm:pt modelId="{926D2DA2-0B5F-40D8-B647-6F3E4831A3CA}" type="pres">
      <dgm:prSet presAssocID="{0F264E0C-5528-467A-8ABC-6E215FA85D28}" presName="parentText" presStyleLbl="alignNode1" presStyleIdx="0" presStyleCnt="3">
        <dgm:presLayoutVars>
          <dgm:chMax val="1"/>
          <dgm:bulletEnabled val="1"/>
        </dgm:presLayoutVars>
      </dgm:prSet>
      <dgm:spPr/>
    </dgm:pt>
    <dgm:pt modelId="{2B186D65-1908-48D4-BAF8-638E140F5D9C}" type="pres">
      <dgm:prSet presAssocID="{0F264E0C-5528-467A-8ABC-6E215FA85D28}" presName="descendantText" presStyleLbl="alignAcc1" presStyleIdx="0" presStyleCnt="3">
        <dgm:presLayoutVars>
          <dgm:bulletEnabled val="1"/>
        </dgm:presLayoutVars>
      </dgm:prSet>
      <dgm:spPr/>
    </dgm:pt>
    <dgm:pt modelId="{72EF3D48-5D22-4745-BEEA-9E53C81570B3}" type="pres">
      <dgm:prSet presAssocID="{F7AE3192-7836-4417-A645-CEBB9D0FBD6F}" presName="sp" presStyleCnt="0"/>
      <dgm:spPr/>
    </dgm:pt>
    <dgm:pt modelId="{423A5052-77FD-430A-BD41-CAD6C46668F7}" type="pres">
      <dgm:prSet presAssocID="{9A9A73F2-EBBF-4F99-BF2C-DB8230D905EA}" presName="composite" presStyleCnt="0"/>
      <dgm:spPr/>
    </dgm:pt>
    <dgm:pt modelId="{70AEE49B-A2FF-41F8-892F-6DD018D07F8D}" type="pres">
      <dgm:prSet presAssocID="{9A9A73F2-EBBF-4F99-BF2C-DB8230D905EA}" presName="parentText" presStyleLbl="alignNode1" presStyleIdx="1" presStyleCnt="3">
        <dgm:presLayoutVars>
          <dgm:chMax val="1"/>
          <dgm:bulletEnabled val="1"/>
        </dgm:presLayoutVars>
      </dgm:prSet>
      <dgm:spPr/>
    </dgm:pt>
    <dgm:pt modelId="{9C7A1225-2F31-4A70-80DD-FFA3EC6CBACE}" type="pres">
      <dgm:prSet presAssocID="{9A9A73F2-EBBF-4F99-BF2C-DB8230D905EA}" presName="descendantText" presStyleLbl="alignAcc1" presStyleIdx="1" presStyleCnt="3">
        <dgm:presLayoutVars>
          <dgm:bulletEnabled val="1"/>
        </dgm:presLayoutVars>
      </dgm:prSet>
      <dgm:spPr/>
    </dgm:pt>
    <dgm:pt modelId="{4E134651-0C9F-4A02-9409-E4539CD86626}" type="pres">
      <dgm:prSet presAssocID="{5458CD7F-0A21-41B1-9894-BDDFB670A2A9}" presName="sp" presStyleCnt="0"/>
      <dgm:spPr/>
    </dgm:pt>
    <dgm:pt modelId="{BF96C422-624B-4203-94DE-90BA05DEA17A}" type="pres">
      <dgm:prSet presAssocID="{60171B2C-ECBD-4907-AF0E-D986189A8D96}" presName="composite" presStyleCnt="0"/>
      <dgm:spPr/>
    </dgm:pt>
    <dgm:pt modelId="{86B6362F-D326-4A97-AFC8-8401353240E8}" type="pres">
      <dgm:prSet presAssocID="{60171B2C-ECBD-4907-AF0E-D986189A8D96}" presName="parentText" presStyleLbl="alignNode1" presStyleIdx="2" presStyleCnt="3">
        <dgm:presLayoutVars>
          <dgm:chMax val="1"/>
          <dgm:bulletEnabled val="1"/>
        </dgm:presLayoutVars>
      </dgm:prSet>
      <dgm:spPr/>
    </dgm:pt>
    <dgm:pt modelId="{8CE1CEA0-A0B8-41BB-9678-740E043574C3}" type="pres">
      <dgm:prSet presAssocID="{60171B2C-ECBD-4907-AF0E-D986189A8D96}" presName="descendantText" presStyleLbl="alignAcc1" presStyleIdx="2" presStyleCnt="3">
        <dgm:presLayoutVars>
          <dgm:bulletEnabled val="1"/>
        </dgm:presLayoutVars>
      </dgm:prSet>
      <dgm:spPr/>
    </dgm:pt>
  </dgm:ptLst>
  <dgm:cxnLst>
    <dgm:cxn modelId="{593E0124-6E04-45C5-9A6C-4C652F4D08CB}" type="presOf" srcId="{9A9A73F2-EBBF-4F99-BF2C-DB8230D905EA}" destId="{70AEE49B-A2FF-41F8-892F-6DD018D07F8D}" srcOrd="0" destOrd="0" presId="urn:microsoft.com/office/officeart/2005/8/layout/chevron2"/>
    <dgm:cxn modelId="{DB6F9235-C858-47B1-974E-A0B16814269D}" srcId="{78758206-FB90-4B04-AC98-D6B7293A4482}" destId="{0F264E0C-5528-467A-8ABC-6E215FA85D28}" srcOrd="0" destOrd="0" parTransId="{5B721DB6-3F6C-4639-85E1-6FF7E03A0052}" sibTransId="{F7AE3192-7836-4417-A645-CEBB9D0FBD6F}"/>
    <dgm:cxn modelId="{AF17FB5D-0BA8-4459-9A6F-B12577844E7D}" srcId="{60171B2C-ECBD-4907-AF0E-D986189A8D96}" destId="{CA28E0E8-07BD-4455-BBD3-C532CD472F8E}" srcOrd="1" destOrd="0" parTransId="{E3D63C6C-7708-4DED-B11B-2B82E430D4EF}" sibTransId="{7B61BC50-19FA-4268-9992-056B1C587BDE}"/>
    <dgm:cxn modelId="{6EBD2C64-5599-4B37-B26B-C4710351F52F}" srcId="{78758206-FB90-4B04-AC98-D6B7293A4482}" destId="{60171B2C-ECBD-4907-AF0E-D986189A8D96}" srcOrd="2" destOrd="0" parTransId="{8DC169AE-6B2C-43D2-9627-B5DC721B3664}" sibTransId="{97E1B56A-9B4A-4709-AB7F-0DAA7999DC23}"/>
    <dgm:cxn modelId="{0E888D44-4A40-429C-8AD9-C0C9BFEDB8D3}" srcId="{78758206-FB90-4B04-AC98-D6B7293A4482}" destId="{9A9A73F2-EBBF-4F99-BF2C-DB8230D905EA}" srcOrd="1" destOrd="0" parTransId="{20D5C3E2-5F52-4765-803E-A5ECEFECFB5B}" sibTransId="{5458CD7F-0A21-41B1-9894-BDDFB670A2A9}"/>
    <dgm:cxn modelId="{A5F31569-1FFC-4052-A5C9-7726B8AFAE4D}" type="presOf" srcId="{ED9C72BB-074C-4654-A918-432412DCA4FF}" destId="{9C7A1225-2F31-4A70-80DD-FFA3EC6CBACE}" srcOrd="0" destOrd="1" presId="urn:microsoft.com/office/officeart/2005/8/layout/chevron2"/>
    <dgm:cxn modelId="{F964C64D-64EF-4FA5-BF4F-C079CBEC5139}" srcId="{0F264E0C-5528-467A-8ABC-6E215FA85D28}" destId="{F34E342E-3AF7-4DF4-AEC3-DD23F162422C}" srcOrd="0" destOrd="0" parTransId="{385210F6-8806-4E2B-BACC-4F86F6CE6D78}" sibTransId="{659AA528-F77C-43C3-A196-ED1A673DF45B}"/>
    <dgm:cxn modelId="{F2D6E770-32CE-4308-BCD0-E6F6427DB3A0}" type="presOf" srcId="{60171B2C-ECBD-4907-AF0E-D986189A8D96}" destId="{86B6362F-D326-4A97-AFC8-8401353240E8}" srcOrd="0" destOrd="0" presId="urn:microsoft.com/office/officeart/2005/8/layout/chevron2"/>
    <dgm:cxn modelId="{80259076-8B22-4B41-976D-6256E18D69CC}" type="presOf" srcId="{F34E342E-3AF7-4DF4-AEC3-DD23F162422C}" destId="{2B186D65-1908-48D4-BAF8-638E140F5D9C}" srcOrd="0" destOrd="0" presId="urn:microsoft.com/office/officeart/2005/8/layout/chevron2"/>
    <dgm:cxn modelId="{C5696E7F-459C-4E3E-8334-B541EAEC5419}" type="presOf" srcId="{0F264E0C-5528-467A-8ABC-6E215FA85D28}" destId="{926D2DA2-0B5F-40D8-B647-6F3E4831A3CA}" srcOrd="0" destOrd="0" presId="urn:microsoft.com/office/officeart/2005/8/layout/chevron2"/>
    <dgm:cxn modelId="{D6202E9A-DE0D-4D03-AEF2-868C7CD19349}" srcId="{9A9A73F2-EBBF-4F99-BF2C-DB8230D905EA}" destId="{44022781-C210-467C-9F36-8699595F605F}" srcOrd="2" destOrd="0" parTransId="{3202D5BF-E49B-4502-8C0B-8B4FED19D490}" sibTransId="{605A57B5-594A-4C9B-B903-62462D2EE3CF}"/>
    <dgm:cxn modelId="{687D4BAA-4AD7-4712-AAE1-366E6A24C009}" type="presOf" srcId="{A819DA32-63CF-430F-9824-C7730D98764C}" destId="{9C7A1225-2F31-4A70-80DD-FFA3EC6CBACE}" srcOrd="0" destOrd="0" presId="urn:microsoft.com/office/officeart/2005/8/layout/chevron2"/>
    <dgm:cxn modelId="{A0579FB0-CA8D-4E66-A3C1-93C43BAD76D3}" type="presOf" srcId="{78758206-FB90-4B04-AC98-D6B7293A4482}" destId="{5ACA61A7-11DC-4063-B72E-AC089C07CEAA}" srcOrd="0" destOrd="0" presId="urn:microsoft.com/office/officeart/2005/8/layout/chevron2"/>
    <dgm:cxn modelId="{60EEACBC-C335-4A9E-9723-D43D044DE1E2}" type="presOf" srcId="{2E61755A-8878-47CA-83B3-00C6F5E16CF5}" destId="{8CE1CEA0-A0B8-41BB-9678-740E043574C3}" srcOrd="0" destOrd="0" presId="urn:microsoft.com/office/officeart/2005/8/layout/chevron2"/>
    <dgm:cxn modelId="{0B540BC1-D0E0-4FE8-B11B-C94C675CEC5E}" srcId="{0F264E0C-5528-467A-8ABC-6E215FA85D28}" destId="{5F010E58-28BB-4E62-977D-F0C451AD28F7}" srcOrd="1" destOrd="0" parTransId="{9D7C68DC-54E1-44CE-B476-A0698E20A757}" sibTransId="{FB4F6521-917F-4DEC-B0B9-575ED1BC089E}"/>
    <dgm:cxn modelId="{9DD439E9-E8E7-49A1-A0DD-295FBB2DCB4D}" type="presOf" srcId="{44022781-C210-467C-9F36-8699595F605F}" destId="{9C7A1225-2F31-4A70-80DD-FFA3EC6CBACE}" srcOrd="0" destOrd="2" presId="urn:microsoft.com/office/officeart/2005/8/layout/chevron2"/>
    <dgm:cxn modelId="{C9F161E9-ED17-43D2-A8B0-51C6B3FDCD5E}" srcId="{60171B2C-ECBD-4907-AF0E-D986189A8D96}" destId="{B20ADC01-1AEE-45D2-951D-DC81880475D2}" srcOrd="2" destOrd="0" parTransId="{F0C9EF4C-46EA-4E35-B106-48B0930161A2}" sibTransId="{57714418-5F27-4719-85F6-0AE306190B72}"/>
    <dgm:cxn modelId="{E12767EC-8840-41B3-BEDC-6A58D1C34B4B}" srcId="{9A9A73F2-EBBF-4F99-BF2C-DB8230D905EA}" destId="{A819DA32-63CF-430F-9824-C7730D98764C}" srcOrd="0" destOrd="0" parTransId="{89E9D32B-8364-4954-97D8-5B08094B89FE}" sibTransId="{9310076F-945A-4DF6-A179-629B623F6245}"/>
    <dgm:cxn modelId="{166CFBEF-F929-4A2E-AA8B-FDADC0F2E398}" type="presOf" srcId="{CA28E0E8-07BD-4455-BBD3-C532CD472F8E}" destId="{8CE1CEA0-A0B8-41BB-9678-740E043574C3}" srcOrd="0" destOrd="1" presId="urn:microsoft.com/office/officeart/2005/8/layout/chevron2"/>
    <dgm:cxn modelId="{10C7F0F5-B900-4008-A277-B4C780E8AC20}" srcId="{9A9A73F2-EBBF-4F99-BF2C-DB8230D905EA}" destId="{ED9C72BB-074C-4654-A918-432412DCA4FF}" srcOrd="1" destOrd="0" parTransId="{5A345B95-BC06-4E00-84DE-2B48FD18B20E}" sibTransId="{11D53230-61D0-4210-9F3E-EC6ECA1EB4E5}"/>
    <dgm:cxn modelId="{B3FA11F9-DEB1-43F1-8DBE-0534F75A96CD}" type="presOf" srcId="{B20ADC01-1AEE-45D2-951D-DC81880475D2}" destId="{8CE1CEA0-A0B8-41BB-9678-740E043574C3}" srcOrd="0" destOrd="2" presId="urn:microsoft.com/office/officeart/2005/8/layout/chevron2"/>
    <dgm:cxn modelId="{DB5DCFFE-62CC-4F01-B181-B0C89129985B}" type="presOf" srcId="{5F010E58-28BB-4E62-977D-F0C451AD28F7}" destId="{2B186D65-1908-48D4-BAF8-638E140F5D9C}" srcOrd="0" destOrd="1" presId="urn:microsoft.com/office/officeart/2005/8/layout/chevron2"/>
    <dgm:cxn modelId="{C2C606FF-01FD-4C60-8A32-5ED4D8AB3E98}" srcId="{60171B2C-ECBD-4907-AF0E-D986189A8D96}" destId="{2E61755A-8878-47CA-83B3-00C6F5E16CF5}" srcOrd="0" destOrd="0" parTransId="{4E890E3D-0CBE-46CA-AB1A-594B54B809CD}" sibTransId="{6BD4FF4B-2A34-46FA-995B-11169F093166}"/>
    <dgm:cxn modelId="{69C1936A-959C-45C8-9F17-F46F1FEB9746}" type="presParOf" srcId="{5ACA61A7-11DC-4063-B72E-AC089C07CEAA}" destId="{A450922C-2F30-4765-887C-93CEF4F06BA9}" srcOrd="0" destOrd="0" presId="urn:microsoft.com/office/officeart/2005/8/layout/chevron2"/>
    <dgm:cxn modelId="{379D8DE6-E8C9-4439-8E2A-9C0A230A6CF9}" type="presParOf" srcId="{A450922C-2F30-4765-887C-93CEF4F06BA9}" destId="{926D2DA2-0B5F-40D8-B647-6F3E4831A3CA}" srcOrd="0" destOrd="0" presId="urn:microsoft.com/office/officeart/2005/8/layout/chevron2"/>
    <dgm:cxn modelId="{3A40295B-60AE-4F1F-AB78-882CA95FD4D7}" type="presParOf" srcId="{A450922C-2F30-4765-887C-93CEF4F06BA9}" destId="{2B186D65-1908-48D4-BAF8-638E140F5D9C}" srcOrd="1" destOrd="0" presId="urn:microsoft.com/office/officeart/2005/8/layout/chevron2"/>
    <dgm:cxn modelId="{7367E5F5-0961-4C08-8032-DA173B761DEE}" type="presParOf" srcId="{5ACA61A7-11DC-4063-B72E-AC089C07CEAA}" destId="{72EF3D48-5D22-4745-BEEA-9E53C81570B3}" srcOrd="1" destOrd="0" presId="urn:microsoft.com/office/officeart/2005/8/layout/chevron2"/>
    <dgm:cxn modelId="{100224AB-AB76-407B-B76F-BBB6C8A01DAA}" type="presParOf" srcId="{5ACA61A7-11DC-4063-B72E-AC089C07CEAA}" destId="{423A5052-77FD-430A-BD41-CAD6C46668F7}" srcOrd="2" destOrd="0" presId="urn:microsoft.com/office/officeart/2005/8/layout/chevron2"/>
    <dgm:cxn modelId="{E11D4D61-2A46-4AE3-AF70-C13FA7DA1357}" type="presParOf" srcId="{423A5052-77FD-430A-BD41-CAD6C46668F7}" destId="{70AEE49B-A2FF-41F8-892F-6DD018D07F8D}" srcOrd="0" destOrd="0" presId="urn:microsoft.com/office/officeart/2005/8/layout/chevron2"/>
    <dgm:cxn modelId="{8CA3B490-4B91-4739-AE96-0D39B3DBDF39}" type="presParOf" srcId="{423A5052-77FD-430A-BD41-CAD6C46668F7}" destId="{9C7A1225-2F31-4A70-80DD-FFA3EC6CBACE}" srcOrd="1" destOrd="0" presId="urn:microsoft.com/office/officeart/2005/8/layout/chevron2"/>
    <dgm:cxn modelId="{C5F7D41F-E3BB-430F-B5EB-3A96C9ECA74D}" type="presParOf" srcId="{5ACA61A7-11DC-4063-B72E-AC089C07CEAA}" destId="{4E134651-0C9F-4A02-9409-E4539CD86626}" srcOrd="3" destOrd="0" presId="urn:microsoft.com/office/officeart/2005/8/layout/chevron2"/>
    <dgm:cxn modelId="{2CA7F591-66AB-4666-A0B5-1D333760DFD8}" type="presParOf" srcId="{5ACA61A7-11DC-4063-B72E-AC089C07CEAA}" destId="{BF96C422-624B-4203-94DE-90BA05DEA17A}" srcOrd="4" destOrd="0" presId="urn:microsoft.com/office/officeart/2005/8/layout/chevron2"/>
    <dgm:cxn modelId="{B3454755-7B8C-44C1-9924-F7238469E405}" type="presParOf" srcId="{BF96C422-624B-4203-94DE-90BA05DEA17A}" destId="{86B6362F-D326-4A97-AFC8-8401353240E8}" srcOrd="0" destOrd="0" presId="urn:microsoft.com/office/officeart/2005/8/layout/chevron2"/>
    <dgm:cxn modelId="{9624C703-B665-4F94-97FF-8271695BAF71}" type="presParOf" srcId="{BF96C422-624B-4203-94DE-90BA05DEA17A}" destId="{8CE1CEA0-A0B8-41BB-9678-740E043574C3}" srcOrd="1" destOrd="0" presId="urn:microsoft.com/office/officeart/2005/8/layout/chevron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6E4E3C4-1585-45A5-8E73-0D07706952D2}" type="doc">
      <dgm:prSet loTypeId="urn:microsoft.com/office/officeart/2005/8/layout/vList5" loCatId="list" qsTypeId="urn:microsoft.com/office/officeart/2005/8/quickstyle/simple1" qsCatId="simple" csTypeId="urn:microsoft.com/office/officeart/2005/8/colors/colorful2" csCatId="colorful" phldr="1"/>
      <dgm:spPr/>
      <dgm:t>
        <a:bodyPr/>
        <a:lstStyle/>
        <a:p>
          <a:endParaRPr lang="es-AR"/>
        </a:p>
      </dgm:t>
    </dgm:pt>
    <dgm:pt modelId="{94DDED68-341A-4EAB-9AA3-D5708BB7335E}">
      <dgm:prSet phldrT="[Texto]" custT="1"/>
      <dgm:spPr/>
      <dgm:t>
        <a:bodyPr/>
        <a:lstStyle/>
        <a:p>
          <a:r>
            <a:rPr lang="es-AR" sz="1600" b="1" dirty="0"/>
            <a:t>A)</a:t>
          </a:r>
        </a:p>
        <a:p>
          <a:r>
            <a:rPr lang="es-AR" sz="1600" dirty="0"/>
            <a:t>La política, la coordinación y la cooperación mitigan el  LA y el  Financiamiento de los </a:t>
          </a:r>
          <a:r>
            <a:rPr lang="es-AR" sz="1600" dirty="0" err="1"/>
            <a:t>riestos</a:t>
          </a:r>
          <a:r>
            <a:rPr lang="es-AR" sz="1600" dirty="0"/>
            <a:t> de terrorismo</a:t>
          </a:r>
        </a:p>
      </dgm:t>
    </dgm:pt>
    <dgm:pt modelId="{48792E5D-B08C-4F50-B46E-B32E06CC1AE8}" type="parTrans" cxnId="{686300F6-CFA0-49D7-BF7A-81F76984BD6C}">
      <dgm:prSet/>
      <dgm:spPr/>
      <dgm:t>
        <a:bodyPr/>
        <a:lstStyle/>
        <a:p>
          <a:endParaRPr lang="es-AR"/>
        </a:p>
      </dgm:t>
    </dgm:pt>
    <dgm:pt modelId="{DF64B6C9-D65F-4C23-8E9F-14273E22F85A}" type="sibTrans" cxnId="{686300F6-CFA0-49D7-BF7A-81F76984BD6C}">
      <dgm:prSet/>
      <dgm:spPr/>
      <dgm:t>
        <a:bodyPr/>
        <a:lstStyle/>
        <a:p>
          <a:endParaRPr lang="es-AR"/>
        </a:p>
      </dgm:t>
    </dgm:pt>
    <dgm:pt modelId="{5F39290E-FFCB-43FC-A991-704B122EFCE6}">
      <dgm:prSet phldrT="[Texto]" custT="1"/>
      <dgm:spPr/>
      <dgm:t>
        <a:bodyPr/>
        <a:lstStyle/>
        <a:p>
          <a:r>
            <a:rPr lang="es-AR" sz="1400" b="1" dirty="0"/>
            <a:t>RI1) </a:t>
          </a:r>
          <a:r>
            <a:rPr lang="es-AR" sz="1400" dirty="0"/>
            <a:t>Los riesgos de LA / FT son comprendidos y, en tal caso, se toman acciones coordinadas a nivel nacional para combatir el LA / FT y el FPADM</a:t>
          </a:r>
        </a:p>
      </dgm:t>
    </dgm:pt>
    <dgm:pt modelId="{5BFA676F-8446-45EF-9354-9BA5F840D78B}" type="parTrans" cxnId="{B02AB2D1-BFD0-47C9-9BE7-23B4F86B8E9A}">
      <dgm:prSet/>
      <dgm:spPr/>
      <dgm:t>
        <a:bodyPr/>
        <a:lstStyle/>
        <a:p>
          <a:endParaRPr lang="es-AR"/>
        </a:p>
      </dgm:t>
    </dgm:pt>
    <dgm:pt modelId="{A53DF151-4B8D-4179-8F81-079B1804B19D}" type="sibTrans" cxnId="{B02AB2D1-BFD0-47C9-9BE7-23B4F86B8E9A}">
      <dgm:prSet/>
      <dgm:spPr/>
      <dgm:t>
        <a:bodyPr/>
        <a:lstStyle/>
        <a:p>
          <a:endParaRPr lang="es-AR"/>
        </a:p>
      </dgm:t>
    </dgm:pt>
    <dgm:pt modelId="{438FEAC7-0481-4917-80BC-B17CDE88AB96}">
      <dgm:prSet phldrT="[Texto]" custT="1"/>
      <dgm:spPr/>
      <dgm:t>
        <a:bodyPr/>
        <a:lstStyle/>
        <a:p>
          <a:r>
            <a:rPr lang="es-AR" sz="1400" b="1" dirty="0"/>
            <a:t>RI 2)</a:t>
          </a:r>
          <a:r>
            <a:rPr lang="es-AR" sz="1400" dirty="0"/>
            <a:t> La cooperación internacional ofrece la información adecuada, inteligencia financiera y evidencia, y facilita la acción contra los criminales y sus bienes</a:t>
          </a:r>
        </a:p>
      </dgm:t>
    </dgm:pt>
    <dgm:pt modelId="{7084994D-1ED7-466B-BDA7-EF2487F8368E}" type="parTrans" cxnId="{39C9E3EC-2E64-466D-BBD9-C9C283D3E179}">
      <dgm:prSet/>
      <dgm:spPr/>
      <dgm:t>
        <a:bodyPr/>
        <a:lstStyle/>
        <a:p>
          <a:endParaRPr lang="es-AR"/>
        </a:p>
      </dgm:t>
    </dgm:pt>
    <dgm:pt modelId="{3C649EB7-6C87-46F4-9B5D-B36BA0591727}" type="sibTrans" cxnId="{39C9E3EC-2E64-466D-BBD9-C9C283D3E179}">
      <dgm:prSet/>
      <dgm:spPr/>
      <dgm:t>
        <a:bodyPr/>
        <a:lstStyle/>
        <a:p>
          <a:endParaRPr lang="es-AR"/>
        </a:p>
      </dgm:t>
    </dgm:pt>
    <dgm:pt modelId="{DDFB26D3-7B32-4115-8078-545EB370AB38}" type="pres">
      <dgm:prSet presAssocID="{66E4E3C4-1585-45A5-8E73-0D07706952D2}" presName="Name0" presStyleCnt="0">
        <dgm:presLayoutVars>
          <dgm:dir/>
          <dgm:animLvl val="lvl"/>
          <dgm:resizeHandles val="exact"/>
        </dgm:presLayoutVars>
      </dgm:prSet>
      <dgm:spPr/>
    </dgm:pt>
    <dgm:pt modelId="{44028D7B-765F-41F4-82D6-4B7A5E643D8C}" type="pres">
      <dgm:prSet presAssocID="{94DDED68-341A-4EAB-9AA3-D5708BB7335E}" presName="linNode" presStyleCnt="0"/>
      <dgm:spPr/>
    </dgm:pt>
    <dgm:pt modelId="{78F7E921-4F24-4651-B7E5-F45E88DB80A4}" type="pres">
      <dgm:prSet presAssocID="{94DDED68-341A-4EAB-9AA3-D5708BB7335E}" presName="parentText" presStyleLbl="node1" presStyleIdx="0" presStyleCnt="1" custScaleY="84381">
        <dgm:presLayoutVars>
          <dgm:chMax val="1"/>
          <dgm:bulletEnabled val="1"/>
        </dgm:presLayoutVars>
      </dgm:prSet>
      <dgm:spPr/>
    </dgm:pt>
    <dgm:pt modelId="{C5AA03DE-788C-4952-A902-74CDDEE9F83D}" type="pres">
      <dgm:prSet presAssocID="{94DDED68-341A-4EAB-9AA3-D5708BB7335E}" presName="descendantText" presStyleLbl="alignAccFollowNode1" presStyleIdx="0" presStyleCnt="1" custScaleX="185069" custLinFactNeighborX="-2792" custLinFactNeighborY="-1642">
        <dgm:presLayoutVars>
          <dgm:bulletEnabled val="1"/>
        </dgm:presLayoutVars>
      </dgm:prSet>
      <dgm:spPr/>
    </dgm:pt>
  </dgm:ptLst>
  <dgm:cxnLst>
    <dgm:cxn modelId="{AA2C3C10-06B9-46A5-B343-2F507158FF15}" type="presOf" srcId="{438FEAC7-0481-4917-80BC-B17CDE88AB96}" destId="{C5AA03DE-788C-4952-A902-74CDDEE9F83D}" srcOrd="0" destOrd="1" presId="urn:microsoft.com/office/officeart/2005/8/layout/vList5"/>
    <dgm:cxn modelId="{60A8B916-61DF-4FC5-B72E-4A0F26A44753}" type="presOf" srcId="{94DDED68-341A-4EAB-9AA3-D5708BB7335E}" destId="{78F7E921-4F24-4651-B7E5-F45E88DB80A4}" srcOrd="0" destOrd="0" presId="urn:microsoft.com/office/officeart/2005/8/layout/vList5"/>
    <dgm:cxn modelId="{01F21F99-B775-4D52-82E5-A947DD1EE569}" type="presOf" srcId="{5F39290E-FFCB-43FC-A991-704B122EFCE6}" destId="{C5AA03DE-788C-4952-A902-74CDDEE9F83D}" srcOrd="0" destOrd="0" presId="urn:microsoft.com/office/officeart/2005/8/layout/vList5"/>
    <dgm:cxn modelId="{B02AB2D1-BFD0-47C9-9BE7-23B4F86B8E9A}" srcId="{94DDED68-341A-4EAB-9AA3-D5708BB7335E}" destId="{5F39290E-FFCB-43FC-A991-704B122EFCE6}" srcOrd="0" destOrd="0" parTransId="{5BFA676F-8446-45EF-9354-9BA5F840D78B}" sibTransId="{A53DF151-4B8D-4179-8F81-079B1804B19D}"/>
    <dgm:cxn modelId="{61D8CFE3-4472-49EB-A6EF-23C53610621B}" type="presOf" srcId="{66E4E3C4-1585-45A5-8E73-0D07706952D2}" destId="{DDFB26D3-7B32-4115-8078-545EB370AB38}" srcOrd="0" destOrd="0" presId="urn:microsoft.com/office/officeart/2005/8/layout/vList5"/>
    <dgm:cxn modelId="{39C9E3EC-2E64-466D-BBD9-C9C283D3E179}" srcId="{94DDED68-341A-4EAB-9AA3-D5708BB7335E}" destId="{438FEAC7-0481-4917-80BC-B17CDE88AB96}" srcOrd="1" destOrd="0" parTransId="{7084994D-1ED7-466B-BDA7-EF2487F8368E}" sibTransId="{3C649EB7-6C87-46F4-9B5D-B36BA0591727}"/>
    <dgm:cxn modelId="{686300F6-CFA0-49D7-BF7A-81F76984BD6C}" srcId="{66E4E3C4-1585-45A5-8E73-0D07706952D2}" destId="{94DDED68-341A-4EAB-9AA3-D5708BB7335E}" srcOrd="0" destOrd="0" parTransId="{48792E5D-B08C-4F50-B46E-B32E06CC1AE8}" sibTransId="{DF64B6C9-D65F-4C23-8E9F-14273E22F85A}"/>
    <dgm:cxn modelId="{FDF653AA-661A-4EFB-82DB-5BA1A5AE71CA}" type="presParOf" srcId="{DDFB26D3-7B32-4115-8078-545EB370AB38}" destId="{44028D7B-765F-41F4-82D6-4B7A5E643D8C}" srcOrd="0" destOrd="0" presId="urn:microsoft.com/office/officeart/2005/8/layout/vList5"/>
    <dgm:cxn modelId="{75EDF73D-2CBE-47E1-96C8-E7A6F6FE77CE}" type="presParOf" srcId="{44028D7B-765F-41F4-82D6-4B7A5E643D8C}" destId="{78F7E921-4F24-4651-B7E5-F45E88DB80A4}" srcOrd="0" destOrd="0" presId="urn:microsoft.com/office/officeart/2005/8/layout/vList5"/>
    <dgm:cxn modelId="{42A9B528-8917-4F21-B180-8A8289D5CB33}" type="presParOf" srcId="{44028D7B-765F-41F4-82D6-4B7A5E643D8C}" destId="{C5AA03DE-788C-4952-A902-74CDDEE9F83D}"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6E4E3C4-1585-45A5-8E73-0D07706952D2}" type="doc">
      <dgm:prSet loTypeId="urn:microsoft.com/office/officeart/2005/8/layout/vList5" loCatId="list" qsTypeId="urn:microsoft.com/office/officeart/2005/8/quickstyle/simple1" qsCatId="simple" csTypeId="urn:microsoft.com/office/officeart/2005/8/colors/colorful1#1" csCatId="colorful" phldr="1"/>
      <dgm:spPr/>
      <dgm:t>
        <a:bodyPr/>
        <a:lstStyle/>
        <a:p>
          <a:endParaRPr lang="es-AR"/>
        </a:p>
      </dgm:t>
    </dgm:pt>
    <dgm:pt modelId="{63F52B5B-19D3-4BA4-8AF1-5AA2B03B6B4B}">
      <dgm:prSet phldrT="[Texto]" custT="1"/>
      <dgm:spPr>
        <a:solidFill>
          <a:schemeClr val="bg2">
            <a:lumMod val="50000"/>
          </a:schemeClr>
        </a:solidFill>
      </dgm:spPr>
      <dgm:t>
        <a:bodyPr/>
        <a:lstStyle/>
        <a:p>
          <a:r>
            <a:rPr lang="es-AR" sz="1600" b="1" dirty="0"/>
            <a:t>B)</a:t>
          </a:r>
        </a:p>
        <a:p>
          <a:r>
            <a:rPr lang="es-AR" sz="1600" dirty="0"/>
            <a:t>El producto del delito y los fondos de apoyo al terrorismo son impedidos de entrar en los sectores financieros y en otros sectores, o son detectados y reportados por estos sectores</a:t>
          </a:r>
        </a:p>
      </dgm:t>
    </dgm:pt>
    <dgm:pt modelId="{E2A3E623-EF46-4CB3-82CD-E518B52FF474}" type="parTrans" cxnId="{50CC6E73-9057-4600-846E-6F3F5A4BB559}">
      <dgm:prSet/>
      <dgm:spPr/>
      <dgm:t>
        <a:bodyPr/>
        <a:lstStyle/>
        <a:p>
          <a:endParaRPr lang="es-AR"/>
        </a:p>
      </dgm:t>
    </dgm:pt>
    <dgm:pt modelId="{3E88844A-B8B2-4E8D-A7B0-EFE9054E65DC}" type="sibTrans" cxnId="{50CC6E73-9057-4600-846E-6F3F5A4BB559}">
      <dgm:prSet/>
      <dgm:spPr/>
      <dgm:t>
        <a:bodyPr/>
        <a:lstStyle/>
        <a:p>
          <a:endParaRPr lang="es-AR"/>
        </a:p>
      </dgm:t>
    </dgm:pt>
    <dgm:pt modelId="{AFD3FFE0-5A78-42EF-9E0A-D4E4ECEA761D}">
      <dgm:prSet phldrT="[Texto]" custT="1"/>
      <dgm:spPr>
        <a:solidFill>
          <a:schemeClr val="bg2">
            <a:lumMod val="90000"/>
            <a:alpha val="90000"/>
          </a:schemeClr>
        </a:solidFill>
      </dgm:spPr>
      <dgm:t>
        <a:bodyPr/>
        <a:lstStyle/>
        <a:p>
          <a:r>
            <a:rPr lang="es-AR" sz="1400" b="1" dirty="0"/>
            <a:t>RI 3) </a:t>
          </a:r>
          <a:r>
            <a:rPr lang="es-AR" sz="1400" dirty="0"/>
            <a:t>Los supervisores debidamente supervisan, controlan y regulan a las IF y APNFD para garantizar el cumplimiento de los requisitos ALA / CFT conforme a sus riesgos</a:t>
          </a:r>
        </a:p>
      </dgm:t>
    </dgm:pt>
    <dgm:pt modelId="{AC647B49-F029-4E7F-8617-08947843F1CE}" type="parTrans" cxnId="{CFA5FF60-9CA8-4A55-A7B5-6386D2C3735A}">
      <dgm:prSet/>
      <dgm:spPr/>
      <dgm:t>
        <a:bodyPr/>
        <a:lstStyle/>
        <a:p>
          <a:endParaRPr lang="es-AR"/>
        </a:p>
      </dgm:t>
    </dgm:pt>
    <dgm:pt modelId="{CF0ECE8F-000B-47A7-BB74-9B342ED9A269}" type="sibTrans" cxnId="{CFA5FF60-9CA8-4A55-A7B5-6386D2C3735A}">
      <dgm:prSet/>
      <dgm:spPr/>
      <dgm:t>
        <a:bodyPr/>
        <a:lstStyle/>
        <a:p>
          <a:endParaRPr lang="es-AR"/>
        </a:p>
      </dgm:t>
    </dgm:pt>
    <dgm:pt modelId="{FFE0AE76-BAAC-4464-A332-0AB52ED51997}">
      <dgm:prSet phldrT="[Texto]" custT="1"/>
      <dgm:spPr>
        <a:solidFill>
          <a:schemeClr val="bg2">
            <a:lumMod val="90000"/>
            <a:alpha val="90000"/>
          </a:schemeClr>
        </a:solidFill>
      </dgm:spPr>
      <dgm:t>
        <a:bodyPr/>
        <a:lstStyle/>
        <a:p>
          <a:r>
            <a:rPr lang="es-AR" sz="1400" b="1" dirty="0"/>
            <a:t>RI 4)</a:t>
          </a:r>
          <a:r>
            <a:rPr lang="es-AR" sz="1400" dirty="0"/>
            <a:t> Las IF y APNFD aplican adecuadamente medidas preventivas ALA / CFT acordes con sus riesgos, y reportan las transacciones sospechosas. </a:t>
          </a:r>
        </a:p>
      </dgm:t>
    </dgm:pt>
    <dgm:pt modelId="{1BECF5E2-B0E0-46DC-BA13-D72F892703EB}" type="parTrans" cxnId="{405151FF-33F0-4B9F-813B-DA3000E8A0A8}">
      <dgm:prSet/>
      <dgm:spPr/>
      <dgm:t>
        <a:bodyPr/>
        <a:lstStyle/>
        <a:p>
          <a:endParaRPr lang="es-AR"/>
        </a:p>
      </dgm:t>
    </dgm:pt>
    <dgm:pt modelId="{7874F004-45C6-467B-9A2E-B03482EA464D}" type="sibTrans" cxnId="{405151FF-33F0-4B9F-813B-DA3000E8A0A8}">
      <dgm:prSet/>
      <dgm:spPr/>
      <dgm:t>
        <a:bodyPr/>
        <a:lstStyle/>
        <a:p>
          <a:endParaRPr lang="es-AR"/>
        </a:p>
      </dgm:t>
    </dgm:pt>
    <dgm:pt modelId="{9C2B03A2-FDD6-458D-8A3C-DF99DC6D08FB}">
      <dgm:prSet phldrT="[Texto]" custT="1"/>
      <dgm:spPr>
        <a:solidFill>
          <a:schemeClr val="bg2">
            <a:lumMod val="90000"/>
            <a:alpha val="90000"/>
          </a:schemeClr>
        </a:solidFill>
      </dgm:spPr>
      <dgm:t>
        <a:bodyPr/>
        <a:lstStyle/>
        <a:p>
          <a:r>
            <a:rPr lang="es-AR" sz="1400" b="1" dirty="0"/>
            <a:t>RI 5) </a:t>
          </a:r>
          <a:r>
            <a:rPr lang="es-AR" sz="1400" dirty="0"/>
            <a:t>Se impide el uso indebido de las personas jurídicas y estructuras jurídicas para el LA o el FT; así como la información sobre su titularidad está a disposición de las autoridades competentes, sin impedimentos</a:t>
          </a:r>
        </a:p>
      </dgm:t>
    </dgm:pt>
    <dgm:pt modelId="{3D8ABF3C-BF62-41AF-9CAA-ECD65CE07E20}" type="parTrans" cxnId="{31B74CCC-EF76-4FA6-B95C-07CC6C99CDE8}">
      <dgm:prSet/>
      <dgm:spPr/>
      <dgm:t>
        <a:bodyPr/>
        <a:lstStyle/>
        <a:p>
          <a:endParaRPr lang="es-AR"/>
        </a:p>
      </dgm:t>
    </dgm:pt>
    <dgm:pt modelId="{7B6CAB39-389C-4A61-9A93-437747E5D032}" type="sibTrans" cxnId="{31B74CCC-EF76-4FA6-B95C-07CC6C99CDE8}">
      <dgm:prSet/>
      <dgm:spPr/>
      <dgm:t>
        <a:bodyPr/>
        <a:lstStyle/>
        <a:p>
          <a:endParaRPr lang="es-AR"/>
        </a:p>
      </dgm:t>
    </dgm:pt>
    <dgm:pt modelId="{94DDED68-341A-4EAB-9AA3-D5708BB7335E}">
      <dgm:prSet phldrT="[Texto]"/>
      <dgm:spPr/>
      <dgm:t>
        <a:bodyPr/>
        <a:lstStyle/>
        <a:p>
          <a:endParaRPr lang="es-AR" dirty="0"/>
        </a:p>
      </dgm:t>
    </dgm:pt>
    <dgm:pt modelId="{DF64B6C9-D65F-4C23-8E9F-14273E22F85A}" type="sibTrans" cxnId="{686300F6-CFA0-49D7-BF7A-81F76984BD6C}">
      <dgm:prSet/>
      <dgm:spPr/>
      <dgm:t>
        <a:bodyPr/>
        <a:lstStyle/>
        <a:p>
          <a:endParaRPr lang="es-AR"/>
        </a:p>
      </dgm:t>
    </dgm:pt>
    <dgm:pt modelId="{48792E5D-B08C-4F50-B46E-B32E06CC1AE8}" type="parTrans" cxnId="{686300F6-CFA0-49D7-BF7A-81F76984BD6C}">
      <dgm:prSet/>
      <dgm:spPr/>
      <dgm:t>
        <a:bodyPr/>
        <a:lstStyle/>
        <a:p>
          <a:endParaRPr lang="es-AR"/>
        </a:p>
      </dgm:t>
    </dgm:pt>
    <dgm:pt modelId="{DDFB26D3-7B32-4115-8078-545EB370AB38}" type="pres">
      <dgm:prSet presAssocID="{66E4E3C4-1585-45A5-8E73-0D07706952D2}" presName="Name0" presStyleCnt="0">
        <dgm:presLayoutVars>
          <dgm:dir/>
          <dgm:animLvl val="lvl"/>
          <dgm:resizeHandles val="exact"/>
        </dgm:presLayoutVars>
      </dgm:prSet>
      <dgm:spPr/>
    </dgm:pt>
    <dgm:pt modelId="{44028D7B-765F-41F4-82D6-4B7A5E643D8C}" type="pres">
      <dgm:prSet presAssocID="{94DDED68-341A-4EAB-9AA3-D5708BB7335E}" presName="linNode" presStyleCnt="0"/>
      <dgm:spPr/>
    </dgm:pt>
    <dgm:pt modelId="{78F7E921-4F24-4651-B7E5-F45E88DB80A4}" type="pres">
      <dgm:prSet presAssocID="{94DDED68-341A-4EAB-9AA3-D5708BB7335E}" presName="parentText" presStyleLbl="node1" presStyleIdx="0" presStyleCnt="2" custFlipHor="1" custScaleX="3415" custScaleY="2076" custLinFactNeighborX="2379" custLinFactNeighborY="-11470">
        <dgm:presLayoutVars>
          <dgm:chMax val="1"/>
          <dgm:bulletEnabled val="1"/>
        </dgm:presLayoutVars>
      </dgm:prSet>
      <dgm:spPr/>
    </dgm:pt>
    <dgm:pt modelId="{383E950A-BA08-47C6-BBD2-243BC121647B}" type="pres">
      <dgm:prSet presAssocID="{DF64B6C9-D65F-4C23-8E9F-14273E22F85A}" presName="sp" presStyleCnt="0"/>
      <dgm:spPr/>
    </dgm:pt>
    <dgm:pt modelId="{B3A25984-BECB-400C-B24B-7160DF19B2B0}" type="pres">
      <dgm:prSet presAssocID="{63F52B5B-19D3-4BA4-8AF1-5AA2B03B6B4B}" presName="linNode" presStyleCnt="0"/>
      <dgm:spPr/>
    </dgm:pt>
    <dgm:pt modelId="{923A5178-CAC2-4CDE-BAC8-ACE28CF34F2E}" type="pres">
      <dgm:prSet presAssocID="{63F52B5B-19D3-4BA4-8AF1-5AA2B03B6B4B}" presName="parentText" presStyleLbl="node1" presStyleIdx="1" presStyleCnt="2" custScaleY="61439" custLinFactNeighborX="-32" custLinFactNeighborY="-33">
        <dgm:presLayoutVars>
          <dgm:chMax val="1"/>
          <dgm:bulletEnabled val="1"/>
        </dgm:presLayoutVars>
      </dgm:prSet>
      <dgm:spPr/>
    </dgm:pt>
    <dgm:pt modelId="{C7994B80-9ECF-4EC3-A081-A6453FCCE08D}" type="pres">
      <dgm:prSet presAssocID="{63F52B5B-19D3-4BA4-8AF1-5AA2B03B6B4B}" presName="descendantText" presStyleLbl="alignAccFollowNode1" presStyleIdx="0" presStyleCnt="1" custScaleX="185014" custScaleY="72652">
        <dgm:presLayoutVars>
          <dgm:bulletEnabled val="1"/>
        </dgm:presLayoutVars>
      </dgm:prSet>
      <dgm:spPr/>
    </dgm:pt>
  </dgm:ptLst>
  <dgm:cxnLst>
    <dgm:cxn modelId="{278AE239-39E3-4689-9BAA-43FFF46371E7}" type="presOf" srcId="{FFE0AE76-BAAC-4464-A332-0AB52ED51997}" destId="{C7994B80-9ECF-4EC3-A081-A6453FCCE08D}" srcOrd="0" destOrd="1" presId="urn:microsoft.com/office/officeart/2005/8/layout/vList5"/>
    <dgm:cxn modelId="{CFA5FF60-9CA8-4A55-A7B5-6386D2C3735A}" srcId="{63F52B5B-19D3-4BA4-8AF1-5AA2B03B6B4B}" destId="{AFD3FFE0-5A78-42EF-9E0A-D4E4ECEA761D}" srcOrd="0" destOrd="0" parTransId="{AC647B49-F029-4E7F-8617-08947843F1CE}" sibTransId="{CF0ECE8F-000B-47A7-BB74-9B342ED9A269}"/>
    <dgm:cxn modelId="{42FE484E-1016-4553-92BD-64CA834FCBC3}" type="presOf" srcId="{63F52B5B-19D3-4BA4-8AF1-5AA2B03B6B4B}" destId="{923A5178-CAC2-4CDE-BAC8-ACE28CF34F2E}" srcOrd="0" destOrd="0" presId="urn:microsoft.com/office/officeart/2005/8/layout/vList5"/>
    <dgm:cxn modelId="{50CC6E73-9057-4600-846E-6F3F5A4BB559}" srcId="{66E4E3C4-1585-45A5-8E73-0D07706952D2}" destId="{63F52B5B-19D3-4BA4-8AF1-5AA2B03B6B4B}" srcOrd="1" destOrd="0" parTransId="{E2A3E623-EF46-4CB3-82CD-E518B52FF474}" sibTransId="{3E88844A-B8B2-4E8D-A7B0-EFE9054E65DC}"/>
    <dgm:cxn modelId="{1A000B8A-6C1B-4FF8-AFA5-8775C88868DC}" type="presOf" srcId="{AFD3FFE0-5A78-42EF-9E0A-D4E4ECEA761D}" destId="{C7994B80-9ECF-4EC3-A081-A6453FCCE08D}" srcOrd="0" destOrd="0" presId="urn:microsoft.com/office/officeart/2005/8/layout/vList5"/>
    <dgm:cxn modelId="{508A0FAC-E330-4F9D-A9E3-24D4E036E97A}" type="presOf" srcId="{94DDED68-341A-4EAB-9AA3-D5708BB7335E}" destId="{78F7E921-4F24-4651-B7E5-F45E88DB80A4}" srcOrd="0" destOrd="0" presId="urn:microsoft.com/office/officeart/2005/8/layout/vList5"/>
    <dgm:cxn modelId="{C64650BD-7C78-482F-9D7C-C6E64BABE36A}" type="presOf" srcId="{66E4E3C4-1585-45A5-8E73-0D07706952D2}" destId="{DDFB26D3-7B32-4115-8078-545EB370AB38}" srcOrd="0" destOrd="0" presId="urn:microsoft.com/office/officeart/2005/8/layout/vList5"/>
    <dgm:cxn modelId="{31B74CCC-EF76-4FA6-B95C-07CC6C99CDE8}" srcId="{63F52B5B-19D3-4BA4-8AF1-5AA2B03B6B4B}" destId="{9C2B03A2-FDD6-458D-8A3C-DF99DC6D08FB}" srcOrd="2" destOrd="0" parTransId="{3D8ABF3C-BF62-41AF-9CAA-ECD65CE07E20}" sibTransId="{7B6CAB39-389C-4A61-9A93-437747E5D032}"/>
    <dgm:cxn modelId="{916C1BCD-7793-4048-81F3-30991848D943}" type="presOf" srcId="{9C2B03A2-FDD6-458D-8A3C-DF99DC6D08FB}" destId="{C7994B80-9ECF-4EC3-A081-A6453FCCE08D}" srcOrd="0" destOrd="2" presId="urn:microsoft.com/office/officeart/2005/8/layout/vList5"/>
    <dgm:cxn modelId="{686300F6-CFA0-49D7-BF7A-81F76984BD6C}" srcId="{66E4E3C4-1585-45A5-8E73-0D07706952D2}" destId="{94DDED68-341A-4EAB-9AA3-D5708BB7335E}" srcOrd="0" destOrd="0" parTransId="{48792E5D-B08C-4F50-B46E-B32E06CC1AE8}" sibTransId="{DF64B6C9-D65F-4C23-8E9F-14273E22F85A}"/>
    <dgm:cxn modelId="{405151FF-33F0-4B9F-813B-DA3000E8A0A8}" srcId="{63F52B5B-19D3-4BA4-8AF1-5AA2B03B6B4B}" destId="{FFE0AE76-BAAC-4464-A332-0AB52ED51997}" srcOrd="1" destOrd="0" parTransId="{1BECF5E2-B0E0-46DC-BA13-D72F892703EB}" sibTransId="{7874F004-45C6-467B-9A2E-B03482EA464D}"/>
    <dgm:cxn modelId="{87A6CD1F-FF5D-4368-B196-581DC371653A}" type="presParOf" srcId="{DDFB26D3-7B32-4115-8078-545EB370AB38}" destId="{44028D7B-765F-41F4-82D6-4B7A5E643D8C}" srcOrd="0" destOrd="0" presId="urn:microsoft.com/office/officeart/2005/8/layout/vList5"/>
    <dgm:cxn modelId="{A3665F06-23A2-4DE5-B563-719718004C9E}" type="presParOf" srcId="{44028D7B-765F-41F4-82D6-4B7A5E643D8C}" destId="{78F7E921-4F24-4651-B7E5-F45E88DB80A4}" srcOrd="0" destOrd="0" presId="urn:microsoft.com/office/officeart/2005/8/layout/vList5"/>
    <dgm:cxn modelId="{8DCF016F-2ED1-4FB7-BDEC-FF8192447A97}" type="presParOf" srcId="{DDFB26D3-7B32-4115-8078-545EB370AB38}" destId="{383E950A-BA08-47C6-BBD2-243BC121647B}" srcOrd="1" destOrd="0" presId="urn:microsoft.com/office/officeart/2005/8/layout/vList5"/>
    <dgm:cxn modelId="{6B2487C1-21D9-4E60-B954-EFCB698A2D20}" type="presParOf" srcId="{DDFB26D3-7B32-4115-8078-545EB370AB38}" destId="{B3A25984-BECB-400C-B24B-7160DF19B2B0}" srcOrd="2" destOrd="0" presId="urn:microsoft.com/office/officeart/2005/8/layout/vList5"/>
    <dgm:cxn modelId="{AAB1934A-4387-4EEC-8FEA-062D68DF97B0}" type="presParOf" srcId="{B3A25984-BECB-400C-B24B-7160DF19B2B0}" destId="{923A5178-CAC2-4CDE-BAC8-ACE28CF34F2E}" srcOrd="0" destOrd="0" presId="urn:microsoft.com/office/officeart/2005/8/layout/vList5"/>
    <dgm:cxn modelId="{045912F2-DC95-4982-A0DF-0F24CFF14727}" type="presParOf" srcId="{B3A25984-BECB-400C-B24B-7160DF19B2B0}" destId="{C7994B80-9ECF-4EC3-A081-A6453FCCE08D}"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6E4E3C4-1585-45A5-8E73-0D07706952D2}" type="doc">
      <dgm:prSet loTypeId="urn:microsoft.com/office/officeart/2005/8/layout/vList5" loCatId="list" qsTypeId="urn:microsoft.com/office/officeart/2005/8/quickstyle/simple1" qsCatId="simple" csTypeId="urn:microsoft.com/office/officeart/2005/8/colors/colorful2" csCatId="colorful" phldr="1"/>
      <dgm:spPr/>
      <dgm:t>
        <a:bodyPr/>
        <a:lstStyle/>
        <a:p>
          <a:endParaRPr lang="es-AR"/>
        </a:p>
      </dgm:t>
    </dgm:pt>
    <dgm:pt modelId="{63F52B5B-19D3-4BA4-8AF1-5AA2B03B6B4B}">
      <dgm:prSet phldrT="[Texto]"/>
      <dgm:spPr/>
      <dgm:t>
        <a:bodyPr/>
        <a:lstStyle/>
        <a:p>
          <a:endParaRPr lang="es-AR" dirty="0"/>
        </a:p>
      </dgm:t>
    </dgm:pt>
    <dgm:pt modelId="{E2A3E623-EF46-4CB3-82CD-E518B52FF474}" type="parTrans" cxnId="{50CC6E73-9057-4600-846E-6F3F5A4BB559}">
      <dgm:prSet/>
      <dgm:spPr/>
      <dgm:t>
        <a:bodyPr/>
        <a:lstStyle/>
        <a:p>
          <a:endParaRPr lang="es-AR"/>
        </a:p>
      </dgm:t>
    </dgm:pt>
    <dgm:pt modelId="{3E88844A-B8B2-4E8D-A7B0-EFE9054E65DC}" type="sibTrans" cxnId="{50CC6E73-9057-4600-846E-6F3F5A4BB559}">
      <dgm:prSet/>
      <dgm:spPr/>
      <dgm:t>
        <a:bodyPr/>
        <a:lstStyle/>
        <a:p>
          <a:endParaRPr lang="es-AR"/>
        </a:p>
      </dgm:t>
    </dgm:pt>
    <dgm:pt modelId="{8F85F338-A448-4103-8AC2-B8DDA6E42894}">
      <dgm:prSet phldrT="[Texto]" custT="1"/>
      <dgm:spPr/>
      <dgm:t>
        <a:bodyPr/>
        <a:lstStyle/>
        <a:p>
          <a:r>
            <a:rPr lang="es-AR" sz="1200" dirty="0"/>
            <a:t>C) </a:t>
          </a:r>
        </a:p>
        <a:p>
          <a:r>
            <a:rPr lang="es-AR" sz="1200" dirty="0"/>
            <a:t>Las amenazas de LA son detectadas y desmanteladas, y los criminales son sancionados y privados de ganancias ilícitas. </a:t>
          </a:r>
          <a:r>
            <a:rPr lang="es-AR" sz="1200" dirty="0">
              <a:solidFill>
                <a:schemeClr val="bg2"/>
              </a:solidFill>
            </a:rPr>
            <a:t>Las amenazas de FT son detectadas y desmanteladas, los terroristas se ven privados de los recursos, y se sanciona a los que financian el terrorismo; contribuyendo así, a la prevención de los actos terroristas</a:t>
          </a:r>
        </a:p>
      </dgm:t>
    </dgm:pt>
    <dgm:pt modelId="{0E62196A-8AB3-41A7-B8F1-FF61D0726646}" type="parTrans" cxnId="{161EF4D1-963A-4D62-84C1-AB8C0C3DC086}">
      <dgm:prSet/>
      <dgm:spPr/>
      <dgm:t>
        <a:bodyPr/>
        <a:lstStyle/>
        <a:p>
          <a:endParaRPr lang="es-AR"/>
        </a:p>
      </dgm:t>
    </dgm:pt>
    <dgm:pt modelId="{47159E36-9ED3-4536-A0B6-407DF453304E}" type="sibTrans" cxnId="{161EF4D1-963A-4D62-84C1-AB8C0C3DC086}">
      <dgm:prSet/>
      <dgm:spPr/>
      <dgm:t>
        <a:bodyPr/>
        <a:lstStyle/>
        <a:p>
          <a:endParaRPr lang="es-AR"/>
        </a:p>
      </dgm:t>
    </dgm:pt>
    <dgm:pt modelId="{10620342-6741-421A-83A9-9999DC4125EA}">
      <dgm:prSet phldrT="[Texto]" custT="1"/>
      <dgm:spPr/>
      <dgm:t>
        <a:bodyPr/>
        <a:lstStyle/>
        <a:p>
          <a:r>
            <a:rPr lang="es-AR" sz="1400" b="1" dirty="0"/>
            <a:t>RI 6)</a:t>
          </a:r>
          <a:r>
            <a:rPr lang="es-AR" sz="1400" dirty="0"/>
            <a:t> Las autoridades competentes utilizan adecuadamente la inteligencia financiera y toda información pertinente para investigaciones en materia de LA / FT</a:t>
          </a:r>
        </a:p>
      </dgm:t>
    </dgm:pt>
    <dgm:pt modelId="{2064477F-4A45-493A-A6E1-282F5402D1C7}" type="parTrans" cxnId="{F3EB8B67-0BD1-4B1A-AA20-ECB313F79BDA}">
      <dgm:prSet/>
      <dgm:spPr/>
      <dgm:t>
        <a:bodyPr/>
        <a:lstStyle/>
        <a:p>
          <a:endParaRPr lang="es-AR"/>
        </a:p>
      </dgm:t>
    </dgm:pt>
    <dgm:pt modelId="{C8D57D6C-3A10-4B1B-B382-F8D6B4583265}" type="sibTrans" cxnId="{F3EB8B67-0BD1-4B1A-AA20-ECB313F79BDA}">
      <dgm:prSet/>
      <dgm:spPr/>
      <dgm:t>
        <a:bodyPr/>
        <a:lstStyle/>
        <a:p>
          <a:endParaRPr lang="es-AR"/>
        </a:p>
      </dgm:t>
    </dgm:pt>
    <dgm:pt modelId="{3CB3E201-B49A-4BFA-99F9-54F8120527B3}">
      <dgm:prSet phldrT="[Texto]" custT="1"/>
      <dgm:spPr/>
      <dgm:t>
        <a:bodyPr/>
        <a:lstStyle/>
        <a:p>
          <a:r>
            <a:rPr lang="es-AR" sz="1400" b="1" dirty="0"/>
            <a:t>RI 8) </a:t>
          </a:r>
          <a:r>
            <a:rPr lang="es-AR" sz="1400" dirty="0"/>
            <a:t>Se decomisan los productos e instrumentos del delito</a:t>
          </a:r>
        </a:p>
      </dgm:t>
    </dgm:pt>
    <dgm:pt modelId="{2CC9E651-3ADB-47ED-AE04-6A5430DAA84B}" type="parTrans" cxnId="{8D4A2F7A-9804-474E-9A8E-B2EA4B37F66A}">
      <dgm:prSet/>
      <dgm:spPr/>
      <dgm:t>
        <a:bodyPr/>
        <a:lstStyle/>
        <a:p>
          <a:endParaRPr lang="es-AR"/>
        </a:p>
      </dgm:t>
    </dgm:pt>
    <dgm:pt modelId="{A1E87DDC-6D73-407B-A08F-E47974B318EC}" type="sibTrans" cxnId="{8D4A2F7A-9804-474E-9A8E-B2EA4B37F66A}">
      <dgm:prSet/>
      <dgm:spPr/>
      <dgm:t>
        <a:bodyPr/>
        <a:lstStyle/>
        <a:p>
          <a:endParaRPr lang="es-AR"/>
        </a:p>
      </dgm:t>
    </dgm:pt>
    <dgm:pt modelId="{1BB3ED71-7CEE-48FF-BF37-F6664D24B564}">
      <dgm:prSet phldrT="[Texto]" custT="1"/>
      <dgm:spPr/>
      <dgm:t>
        <a:bodyPr/>
        <a:lstStyle/>
        <a:p>
          <a:r>
            <a:rPr lang="es-AR" sz="1400" b="1" dirty="0"/>
            <a:t>RI 7)</a:t>
          </a:r>
          <a:r>
            <a:rPr lang="es-AR" sz="1400" dirty="0"/>
            <a:t> Los delitos y actividades de LA son investigados, y sus autores son procesados y sometidos a sanciones efectivas, proporcionales y disuasorias</a:t>
          </a:r>
        </a:p>
      </dgm:t>
    </dgm:pt>
    <dgm:pt modelId="{3E1F58B8-7D6C-4E12-8837-9DD08F8B3020}" type="parTrans" cxnId="{8FEC0CBE-038B-473A-9E65-E64A34BDFB93}">
      <dgm:prSet/>
      <dgm:spPr/>
      <dgm:t>
        <a:bodyPr/>
        <a:lstStyle/>
        <a:p>
          <a:endParaRPr lang="es-AR"/>
        </a:p>
      </dgm:t>
    </dgm:pt>
    <dgm:pt modelId="{6F0DDB56-4995-4DA7-B40E-0B3B2F8B299A}" type="sibTrans" cxnId="{8FEC0CBE-038B-473A-9E65-E64A34BDFB93}">
      <dgm:prSet/>
      <dgm:spPr/>
      <dgm:t>
        <a:bodyPr/>
        <a:lstStyle/>
        <a:p>
          <a:endParaRPr lang="es-AR"/>
        </a:p>
      </dgm:t>
    </dgm:pt>
    <dgm:pt modelId="{12E3811A-43CF-434F-9845-C2E1816C7CC0}">
      <dgm:prSet phldrT="[Texto]" custT="1"/>
      <dgm:spPr/>
      <dgm:t>
        <a:bodyPr/>
        <a:lstStyle/>
        <a:p>
          <a:r>
            <a:rPr lang="es-AR" sz="1400" b="1" dirty="0">
              <a:solidFill>
                <a:schemeClr val="tx1"/>
              </a:solidFill>
            </a:rPr>
            <a:t>RI 9) </a:t>
          </a:r>
          <a:r>
            <a:rPr lang="es-AR" sz="1400" dirty="0">
              <a:solidFill>
                <a:schemeClr val="tx1"/>
              </a:solidFill>
            </a:rPr>
            <a:t>Se investigan los delitos de financiamiento y actividades terroristas y se procesan a las personas que financian el terrorismo quienes están sujetas a sanciones efectivas, proporcionales y disuasorias</a:t>
          </a:r>
        </a:p>
      </dgm:t>
    </dgm:pt>
    <dgm:pt modelId="{81A30ED0-737F-478C-A31B-2A80BA513589}" type="parTrans" cxnId="{E682E39B-4B4F-47B7-82D0-C1638B4F4E6C}">
      <dgm:prSet/>
      <dgm:spPr/>
      <dgm:t>
        <a:bodyPr/>
        <a:lstStyle/>
        <a:p>
          <a:endParaRPr lang="es-AR"/>
        </a:p>
      </dgm:t>
    </dgm:pt>
    <dgm:pt modelId="{D518AF39-F02E-476F-B50E-000ECFD97DBF}" type="sibTrans" cxnId="{E682E39B-4B4F-47B7-82D0-C1638B4F4E6C}">
      <dgm:prSet/>
      <dgm:spPr/>
      <dgm:t>
        <a:bodyPr/>
        <a:lstStyle/>
        <a:p>
          <a:endParaRPr lang="es-AR"/>
        </a:p>
      </dgm:t>
    </dgm:pt>
    <dgm:pt modelId="{BE68307E-D0A7-4181-94DC-2F5D34A57678}">
      <dgm:prSet phldrT="[Texto]" custT="1"/>
      <dgm:spPr/>
      <dgm:t>
        <a:bodyPr/>
        <a:lstStyle/>
        <a:p>
          <a:r>
            <a:rPr lang="es-AR" sz="1400" b="1" dirty="0"/>
            <a:t>RI 10)</a:t>
          </a:r>
          <a:r>
            <a:rPr lang="es-AR" sz="1400" dirty="0"/>
            <a:t> Se impide a los terroristas, organizaciones terroristas y financiadores del terrorismo a obtener, transportar y utilizar activos, y a usar indebidamente el sector de OSFL</a:t>
          </a:r>
        </a:p>
      </dgm:t>
    </dgm:pt>
    <dgm:pt modelId="{80CA45F8-12D4-4854-9628-5BFB0D7479A3}" type="parTrans" cxnId="{243E8D9F-1E79-492B-B9F7-CA938F87592C}">
      <dgm:prSet/>
      <dgm:spPr/>
      <dgm:t>
        <a:bodyPr/>
        <a:lstStyle/>
        <a:p>
          <a:endParaRPr lang="es-AR"/>
        </a:p>
      </dgm:t>
    </dgm:pt>
    <dgm:pt modelId="{AB461D4A-75B3-44A8-A5B8-3DB2E84D5994}" type="sibTrans" cxnId="{243E8D9F-1E79-492B-B9F7-CA938F87592C}">
      <dgm:prSet/>
      <dgm:spPr/>
      <dgm:t>
        <a:bodyPr/>
        <a:lstStyle/>
        <a:p>
          <a:endParaRPr lang="es-AR"/>
        </a:p>
      </dgm:t>
    </dgm:pt>
    <dgm:pt modelId="{EDA5E17F-02FC-4AFC-A5C1-C1D896D4EEF5}">
      <dgm:prSet phldrT="[Texto]" custT="1"/>
      <dgm:spPr/>
      <dgm:t>
        <a:bodyPr/>
        <a:lstStyle/>
        <a:p>
          <a:r>
            <a:rPr lang="es-AR" sz="1400" b="1" dirty="0"/>
            <a:t>RI 11) </a:t>
          </a:r>
          <a:r>
            <a:rPr lang="es-AR" sz="1400" dirty="0"/>
            <a:t>Se les impide a las personas y entidades implicadas en la PADM a obtener, transferir y utilizar fondos, de conformidad con las Resoluciones del Consejo de Seguridad de la ONU relevantes.</a:t>
          </a:r>
        </a:p>
      </dgm:t>
    </dgm:pt>
    <dgm:pt modelId="{ABC03269-4F68-4B4F-B4A3-63EB5FD5A868}" type="parTrans" cxnId="{B9A248C3-F9D7-4B64-8184-65C19042A4B7}">
      <dgm:prSet/>
      <dgm:spPr/>
      <dgm:t>
        <a:bodyPr/>
        <a:lstStyle/>
        <a:p>
          <a:endParaRPr lang="es-AR"/>
        </a:p>
      </dgm:t>
    </dgm:pt>
    <dgm:pt modelId="{51B06C22-FF75-4E2B-9DE1-012D9ED803A5}" type="sibTrans" cxnId="{B9A248C3-F9D7-4B64-8184-65C19042A4B7}">
      <dgm:prSet/>
      <dgm:spPr/>
      <dgm:t>
        <a:bodyPr/>
        <a:lstStyle/>
        <a:p>
          <a:endParaRPr lang="es-AR"/>
        </a:p>
      </dgm:t>
    </dgm:pt>
    <dgm:pt modelId="{94DDED68-341A-4EAB-9AA3-D5708BB7335E}">
      <dgm:prSet phldrT="[Texto]"/>
      <dgm:spPr/>
      <dgm:t>
        <a:bodyPr/>
        <a:lstStyle/>
        <a:p>
          <a:endParaRPr lang="es-AR" dirty="0"/>
        </a:p>
      </dgm:t>
    </dgm:pt>
    <dgm:pt modelId="{DF64B6C9-D65F-4C23-8E9F-14273E22F85A}" type="sibTrans" cxnId="{686300F6-CFA0-49D7-BF7A-81F76984BD6C}">
      <dgm:prSet/>
      <dgm:spPr/>
      <dgm:t>
        <a:bodyPr/>
        <a:lstStyle/>
        <a:p>
          <a:endParaRPr lang="es-AR"/>
        </a:p>
      </dgm:t>
    </dgm:pt>
    <dgm:pt modelId="{48792E5D-B08C-4F50-B46E-B32E06CC1AE8}" type="parTrans" cxnId="{686300F6-CFA0-49D7-BF7A-81F76984BD6C}">
      <dgm:prSet/>
      <dgm:spPr/>
      <dgm:t>
        <a:bodyPr/>
        <a:lstStyle/>
        <a:p>
          <a:endParaRPr lang="es-AR"/>
        </a:p>
      </dgm:t>
    </dgm:pt>
    <dgm:pt modelId="{AFD3FFE0-5A78-42EF-9E0A-D4E4ECEA761D}">
      <dgm:prSet phldrT="[Texto]" custT="1"/>
      <dgm:spPr/>
      <dgm:t>
        <a:bodyPr/>
        <a:lstStyle/>
        <a:p>
          <a:endParaRPr lang="es-AR" sz="1100" dirty="0"/>
        </a:p>
      </dgm:t>
    </dgm:pt>
    <dgm:pt modelId="{CF0ECE8F-000B-47A7-BB74-9B342ED9A269}" type="sibTrans" cxnId="{CFA5FF60-9CA8-4A55-A7B5-6386D2C3735A}">
      <dgm:prSet/>
      <dgm:spPr/>
      <dgm:t>
        <a:bodyPr/>
        <a:lstStyle/>
        <a:p>
          <a:endParaRPr lang="es-AR"/>
        </a:p>
      </dgm:t>
    </dgm:pt>
    <dgm:pt modelId="{AC647B49-F029-4E7F-8617-08947843F1CE}" type="parTrans" cxnId="{CFA5FF60-9CA8-4A55-A7B5-6386D2C3735A}">
      <dgm:prSet/>
      <dgm:spPr/>
      <dgm:t>
        <a:bodyPr/>
        <a:lstStyle/>
        <a:p>
          <a:endParaRPr lang="es-AR"/>
        </a:p>
      </dgm:t>
    </dgm:pt>
    <dgm:pt modelId="{DDFB26D3-7B32-4115-8078-545EB370AB38}" type="pres">
      <dgm:prSet presAssocID="{66E4E3C4-1585-45A5-8E73-0D07706952D2}" presName="Name0" presStyleCnt="0">
        <dgm:presLayoutVars>
          <dgm:dir/>
          <dgm:animLvl val="lvl"/>
          <dgm:resizeHandles val="exact"/>
        </dgm:presLayoutVars>
      </dgm:prSet>
      <dgm:spPr/>
    </dgm:pt>
    <dgm:pt modelId="{44028D7B-765F-41F4-82D6-4B7A5E643D8C}" type="pres">
      <dgm:prSet presAssocID="{94DDED68-341A-4EAB-9AA3-D5708BB7335E}" presName="linNode" presStyleCnt="0"/>
      <dgm:spPr/>
    </dgm:pt>
    <dgm:pt modelId="{78F7E921-4F24-4651-B7E5-F45E88DB80A4}" type="pres">
      <dgm:prSet presAssocID="{94DDED68-341A-4EAB-9AA3-D5708BB7335E}" presName="parentText" presStyleLbl="node1" presStyleIdx="0" presStyleCnt="3" custFlipHor="1" custScaleX="3415" custScaleY="2076">
        <dgm:presLayoutVars>
          <dgm:chMax val="1"/>
          <dgm:bulletEnabled val="1"/>
        </dgm:presLayoutVars>
      </dgm:prSet>
      <dgm:spPr/>
    </dgm:pt>
    <dgm:pt modelId="{383E950A-BA08-47C6-BBD2-243BC121647B}" type="pres">
      <dgm:prSet presAssocID="{DF64B6C9-D65F-4C23-8E9F-14273E22F85A}" presName="sp" presStyleCnt="0"/>
      <dgm:spPr/>
    </dgm:pt>
    <dgm:pt modelId="{B3A25984-BECB-400C-B24B-7160DF19B2B0}" type="pres">
      <dgm:prSet presAssocID="{63F52B5B-19D3-4BA4-8AF1-5AA2B03B6B4B}" presName="linNode" presStyleCnt="0"/>
      <dgm:spPr/>
    </dgm:pt>
    <dgm:pt modelId="{923A5178-CAC2-4CDE-BAC8-ACE28CF34F2E}" type="pres">
      <dgm:prSet presAssocID="{63F52B5B-19D3-4BA4-8AF1-5AA2B03B6B4B}" presName="parentText" presStyleLbl="node1" presStyleIdx="1" presStyleCnt="3" custFlipVert="1" custScaleX="9923" custScaleY="1030" custLinFactNeighborY="-5730">
        <dgm:presLayoutVars>
          <dgm:chMax val="1"/>
          <dgm:bulletEnabled val="1"/>
        </dgm:presLayoutVars>
      </dgm:prSet>
      <dgm:spPr/>
    </dgm:pt>
    <dgm:pt modelId="{C7994B80-9ECF-4EC3-A081-A6453FCCE08D}" type="pres">
      <dgm:prSet presAssocID="{63F52B5B-19D3-4BA4-8AF1-5AA2B03B6B4B}" presName="descendantText" presStyleLbl="alignAccFollowNode1" presStyleIdx="0" presStyleCnt="2" custFlipHor="1" custScaleX="112145" custScaleY="1834" custLinFactNeighborX="6400" custLinFactNeighborY="-13980">
        <dgm:presLayoutVars>
          <dgm:bulletEnabled val="1"/>
        </dgm:presLayoutVars>
      </dgm:prSet>
      <dgm:spPr/>
    </dgm:pt>
    <dgm:pt modelId="{30381768-F2E8-4355-90F2-97770731316F}" type="pres">
      <dgm:prSet presAssocID="{3E88844A-B8B2-4E8D-A7B0-EFE9054E65DC}" presName="sp" presStyleCnt="0"/>
      <dgm:spPr/>
    </dgm:pt>
    <dgm:pt modelId="{45A5B474-2AEB-47E9-8D5E-803246544CD5}" type="pres">
      <dgm:prSet presAssocID="{8F85F338-A448-4103-8AC2-B8DDA6E42894}" presName="linNode" presStyleCnt="0"/>
      <dgm:spPr/>
    </dgm:pt>
    <dgm:pt modelId="{F26B2D97-91D1-4C04-80EC-C7EAA967850B}" type="pres">
      <dgm:prSet presAssocID="{8F85F338-A448-4103-8AC2-B8DDA6E42894}" presName="parentText" presStyleLbl="node1" presStyleIdx="2" presStyleCnt="3" custScaleX="110355" custScaleY="62953" custLinFactNeighborX="-16" custLinFactNeighborY="-12202">
        <dgm:presLayoutVars>
          <dgm:chMax val="1"/>
          <dgm:bulletEnabled val="1"/>
        </dgm:presLayoutVars>
      </dgm:prSet>
      <dgm:spPr/>
    </dgm:pt>
    <dgm:pt modelId="{77B54F01-7130-4E2A-9ABC-D91840F49583}" type="pres">
      <dgm:prSet presAssocID="{8F85F338-A448-4103-8AC2-B8DDA6E42894}" presName="descendantText" presStyleLbl="alignAccFollowNode1" presStyleIdx="1" presStyleCnt="2" custScaleX="198905" custScaleY="79324" custLinFactNeighborX="-1439" custLinFactNeighborY="-14891">
        <dgm:presLayoutVars>
          <dgm:bulletEnabled val="1"/>
        </dgm:presLayoutVars>
      </dgm:prSet>
      <dgm:spPr/>
    </dgm:pt>
  </dgm:ptLst>
  <dgm:cxnLst>
    <dgm:cxn modelId="{943D1F0E-57B3-4A20-B612-06E9F7D3E3CA}" type="presOf" srcId="{63F52B5B-19D3-4BA4-8AF1-5AA2B03B6B4B}" destId="{923A5178-CAC2-4CDE-BAC8-ACE28CF34F2E}" srcOrd="0" destOrd="0" presId="urn:microsoft.com/office/officeart/2005/8/layout/vList5"/>
    <dgm:cxn modelId="{5070E715-8C5A-47F5-8AA3-05C0D2B9597D}" type="presOf" srcId="{12E3811A-43CF-434F-9845-C2E1816C7CC0}" destId="{77B54F01-7130-4E2A-9ABC-D91840F49583}" srcOrd="0" destOrd="3" presId="urn:microsoft.com/office/officeart/2005/8/layout/vList5"/>
    <dgm:cxn modelId="{80A78517-BB63-426B-9673-BEE434550238}" type="presOf" srcId="{10620342-6741-421A-83A9-9999DC4125EA}" destId="{77B54F01-7130-4E2A-9ABC-D91840F49583}" srcOrd="0" destOrd="0" presId="urn:microsoft.com/office/officeart/2005/8/layout/vList5"/>
    <dgm:cxn modelId="{510DB91F-BEF8-4114-9C41-D963FCC8E16E}" type="presOf" srcId="{8F85F338-A448-4103-8AC2-B8DDA6E42894}" destId="{F26B2D97-91D1-4C04-80EC-C7EAA967850B}" srcOrd="0" destOrd="0" presId="urn:microsoft.com/office/officeart/2005/8/layout/vList5"/>
    <dgm:cxn modelId="{8112ED32-3848-4BB3-9040-F86EB86A9DA0}" type="presOf" srcId="{AFD3FFE0-5A78-42EF-9E0A-D4E4ECEA761D}" destId="{C7994B80-9ECF-4EC3-A081-A6453FCCE08D}" srcOrd="0" destOrd="0" presId="urn:microsoft.com/office/officeart/2005/8/layout/vList5"/>
    <dgm:cxn modelId="{97AE1537-EA27-4B75-BC98-66EB19A5AA8D}" type="presOf" srcId="{94DDED68-341A-4EAB-9AA3-D5708BB7335E}" destId="{78F7E921-4F24-4651-B7E5-F45E88DB80A4}" srcOrd="0" destOrd="0" presId="urn:microsoft.com/office/officeart/2005/8/layout/vList5"/>
    <dgm:cxn modelId="{CFA5FF60-9CA8-4A55-A7B5-6386D2C3735A}" srcId="{63F52B5B-19D3-4BA4-8AF1-5AA2B03B6B4B}" destId="{AFD3FFE0-5A78-42EF-9E0A-D4E4ECEA761D}" srcOrd="0" destOrd="0" parTransId="{AC647B49-F029-4E7F-8617-08947843F1CE}" sibTransId="{CF0ECE8F-000B-47A7-BB74-9B342ED9A269}"/>
    <dgm:cxn modelId="{F3EB8B67-0BD1-4B1A-AA20-ECB313F79BDA}" srcId="{8F85F338-A448-4103-8AC2-B8DDA6E42894}" destId="{10620342-6741-421A-83A9-9999DC4125EA}" srcOrd="0" destOrd="0" parTransId="{2064477F-4A45-493A-A6E1-282F5402D1C7}" sibTransId="{C8D57D6C-3A10-4B1B-B382-F8D6B4583265}"/>
    <dgm:cxn modelId="{AAC90B4C-C95F-4761-AC9F-CF75496C3F0A}" type="presOf" srcId="{66E4E3C4-1585-45A5-8E73-0D07706952D2}" destId="{DDFB26D3-7B32-4115-8078-545EB370AB38}" srcOrd="0" destOrd="0" presId="urn:microsoft.com/office/officeart/2005/8/layout/vList5"/>
    <dgm:cxn modelId="{B7454573-F1DD-4232-A8E6-A720EECA1FEF}" type="presOf" srcId="{3CB3E201-B49A-4BFA-99F9-54F8120527B3}" destId="{77B54F01-7130-4E2A-9ABC-D91840F49583}" srcOrd="0" destOrd="2" presId="urn:microsoft.com/office/officeart/2005/8/layout/vList5"/>
    <dgm:cxn modelId="{50CC6E73-9057-4600-846E-6F3F5A4BB559}" srcId="{66E4E3C4-1585-45A5-8E73-0D07706952D2}" destId="{63F52B5B-19D3-4BA4-8AF1-5AA2B03B6B4B}" srcOrd="1" destOrd="0" parTransId="{E2A3E623-EF46-4CB3-82CD-E518B52FF474}" sibTransId="{3E88844A-B8B2-4E8D-A7B0-EFE9054E65DC}"/>
    <dgm:cxn modelId="{8D4A2F7A-9804-474E-9A8E-B2EA4B37F66A}" srcId="{8F85F338-A448-4103-8AC2-B8DDA6E42894}" destId="{3CB3E201-B49A-4BFA-99F9-54F8120527B3}" srcOrd="2" destOrd="0" parTransId="{2CC9E651-3ADB-47ED-AE04-6A5430DAA84B}" sibTransId="{A1E87DDC-6D73-407B-A08F-E47974B318EC}"/>
    <dgm:cxn modelId="{B2F0A792-C69D-4CBF-B030-ED381F294B97}" type="presOf" srcId="{EDA5E17F-02FC-4AFC-A5C1-C1D896D4EEF5}" destId="{77B54F01-7130-4E2A-9ABC-D91840F49583}" srcOrd="0" destOrd="5" presId="urn:microsoft.com/office/officeart/2005/8/layout/vList5"/>
    <dgm:cxn modelId="{E682E39B-4B4F-47B7-82D0-C1638B4F4E6C}" srcId="{8F85F338-A448-4103-8AC2-B8DDA6E42894}" destId="{12E3811A-43CF-434F-9845-C2E1816C7CC0}" srcOrd="3" destOrd="0" parTransId="{81A30ED0-737F-478C-A31B-2A80BA513589}" sibTransId="{D518AF39-F02E-476F-B50E-000ECFD97DBF}"/>
    <dgm:cxn modelId="{243E8D9F-1E79-492B-B9F7-CA938F87592C}" srcId="{8F85F338-A448-4103-8AC2-B8DDA6E42894}" destId="{BE68307E-D0A7-4181-94DC-2F5D34A57678}" srcOrd="4" destOrd="0" parTransId="{80CA45F8-12D4-4854-9628-5BFB0D7479A3}" sibTransId="{AB461D4A-75B3-44A8-A5B8-3DB2E84D5994}"/>
    <dgm:cxn modelId="{7873F5AD-6A1A-4199-93D8-CC3DE03A0EC4}" type="presOf" srcId="{1BB3ED71-7CEE-48FF-BF37-F6664D24B564}" destId="{77B54F01-7130-4E2A-9ABC-D91840F49583}" srcOrd="0" destOrd="1" presId="urn:microsoft.com/office/officeart/2005/8/layout/vList5"/>
    <dgm:cxn modelId="{8FEC0CBE-038B-473A-9E65-E64A34BDFB93}" srcId="{8F85F338-A448-4103-8AC2-B8DDA6E42894}" destId="{1BB3ED71-7CEE-48FF-BF37-F6664D24B564}" srcOrd="1" destOrd="0" parTransId="{3E1F58B8-7D6C-4E12-8837-9DD08F8B3020}" sibTransId="{6F0DDB56-4995-4DA7-B40E-0B3B2F8B299A}"/>
    <dgm:cxn modelId="{2EF5ECC2-5FF9-4329-B244-3B5FADACDFE7}" type="presOf" srcId="{BE68307E-D0A7-4181-94DC-2F5D34A57678}" destId="{77B54F01-7130-4E2A-9ABC-D91840F49583}" srcOrd="0" destOrd="4" presId="urn:microsoft.com/office/officeart/2005/8/layout/vList5"/>
    <dgm:cxn modelId="{B9A248C3-F9D7-4B64-8184-65C19042A4B7}" srcId="{8F85F338-A448-4103-8AC2-B8DDA6E42894}" destId="{EDA5E17F-02FC-4AFC-A5C1-C1D896D4EEF5}" srcOrd="5" destOrd="0" parTransId="{ABC03269-4F68-4B4F-B4A3-63EB5FD5A868}" sibTransId="{51B06C22-FF75-4E2B-9DE1-012D9ED803A5}"/>
    <dgm:cxn modelId="{161EF4D1-963A-4D62-84C1-AB8C0C3DC086}" srcId="{66E4E3C4-1585-45A5-8E73-0D07706952D2}" destId="{8F85F338-A448-4103-8AC2-B8DDA6E42894}" srcOrd="2" destOrd="0" parTransId="{0E62196A-8AB3-41A7-B8F1-FF61D0726646}" sibTransId="{47159E36-9ED3-4536-A0B6-407DF453304E}"/>
    <dgm:cxn modelId="{686300F6-CFA0-49D7-BF7A-81F76984BD6C}" srcId="{66E4E3C4-1585-45A5-8E73-0D07706952D2}" destId="{94DDED68-341A-4EAB-9AA3-D5708BB7335E}" srcOrd="0" destOrd="0" parTransId="{48792E5D-B08C-4F50-B46E-B32E06CC1AE8}" sibTransId="{DF64B6C9-D65F-4C23-8E9F-14273E22F85A}"/>
    <dgm:cxn modelId="{7B32FA1A-19B6-47D2-B625-00F36D498AE6}" type="presParOf" srcId="{DDFB26D3-7B32-4115-8078-545EB370AB38}" destId="{44028D7B-765F-41F4-82D6-4B7A5E643D8C}" srcOrd="0" destOrd="0" presId="urn:microsoft.com/office/officeart/2005/8/layout/vList5"/>
    <dgm:cxn modelId="{F05D5D62-9C61-403C-AC5E-44BBCA9024EF}" type="presParOf" srcId="{44028D7B-765F-41F4-82D6-4B7A5E643D8C}" destId="{78F7E921-4F24-4651-B7E5-F45E88DB80A4}" srcOrd="0" destOrd="0" presId="urn:microsoft.com/office/officeart/2005/8/layout/vList5"/>
    <dgm:cxn modelId="{ADCBBB32-EF5A-46B7-BADD-9B4C3A718E03}" type="presParOf" srcId="{DDFB26D3-7B32-4115-8078-545EB370AB38}" destId="{383E950A-BA08-47C6-BBD2-243BC121647B}" srcOrd="1" destOrd="0" presId="urn:microsoft.com/office/officeart/2005/8/layout/vList5"/>
    <dgm:cxn modelId="{3CC1FC47-F03E-492A-A000-F9D12449E0B1}" type="presParOf" srcId="{DDFB26D3-7B32-4115-8078-545EB370AB38}" destId="{B3A25984-BECB-400C-B24B-7160DF19B2B0}" srcOrd="2" destOrd="0" presId="urn:microsoft.com/office/officeart/2005/8/layout/vList5"/>
    <dgm:cxn modelId="{3C36522B-9A94-4C60-B08C-8E533095975C}" type="presParOf" srcId="{B3A25984-BECB-400C-B24B-7160DF19B2B0}" destId="{923A5178-CAC2-4CDE-BAC8-ACE28CF34F2E}" srcOrd="0" destOrd="0" presId="urn:microsoft.com/office/officeart/2005/8/layout/vList5"/>
    <dgm:cxn modelId="{720D2566-97E9-4BA1-B359-39C15CF53B1D}" type="presParOf" srcId="{B3A25984-BECB-400C-B24B-7160DF19B2B0}" destId="{C7994B80-9ECF-4EC3-A081-A6453FCCE08D}" srcOrd="1" destOrd="0" presId="urn:microsoft.com/office/officeart/2005/8/layout/vList5"/>
    <dgm:cxn modelId="{3070ED87-E5AD-471E-99D7-6954C9600525}" type="presParOf" srcId="{DDFB26D3-7B32-4115-8078-545EB370AB38}" destId="{30381768-F2E8-4355-90F2-97770731316F}" srcOrd="3" destOrd="0" presId="urn:microsoft.com/office/officeart/2005/8/layout/vList5"/>
    <dgm:cxn modelId="{59D5829B-37FC-4BED-82A8-A94C9366C298}" type="presParOf" srcId="{DDFB26D3-7B32-4115-8078-545EB370AB38}" destId="{45A5B474-2AEB-47E9-8D5E-803246544CD5}" srcOrd="4" destOrd="0" presId="urn:microsoft.com/office/officeart/2005/8/layout/vList5"/>
    <dgm:cxn modelId="{E4D00F2B-F3F4-4C8A-8312-091FA96AFBBE}" type="presParOf" srcId="{45A5B474-2AEB-47E9-8D5E-803246544CD5}" destId="{F26B2D97-91D1-4C04-80EC-C7EAA967850B}" srcOrd="0" destOrd="0" presId="urn:microsoft.com/office/officeart/2005/8/layout/vList5"/>
    <dgm:cxn modelId="{C4E9A6A8-EA68-4A32-A4C3-E8E6BBED732D}" type="presParOf" srcId="{45A5B474-2AEB-47E9-8D5E-803246544CD5}" destId="{77B54F01-7130-4E2A-9ABC-D91840F49583}"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DD470D-E838-4B0E-844A-5F5F48418A2F}">
      <dsp:nvSpPr>
        <dsp:cNvPr id="0" name=""/>
        <dsp:cNvSpPr/>
      </dsp:nvSpPr>
      <dsp:spPr>
        <a:xfrm>
          <a:off x="1110150" y="-87781"/>
          <a:ext cx="5604585" cy="2343148"/>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003E372-AE28-4474-B38A-0CB160541667}">
      <dsp:nvSpPr>
        <dsp:cNvPr id="0" name=""/>
        <dsp:cNvSpPr/>
      </dsp:nvSpPr>
      <dsp:spPr>
        <a:xfrm>
          <a:off x="2034211" y="1462879"/>
          <a:ext cx="97474" cy="9747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F9A456-EE4E-486A-85A0-E9FAB4B6BBD4}">
      <dsp:nvSpPr>
        <dsp:cNvPr id="0" name=""/>
        <dsp:cNvSpPr/>
      </dsp:nvSpPr>
      <dsp:spPr>
        <a:xfrm>
          <a:off x="2115852" y="1410677"/>
          <a:ext cx="1646552" cy="9818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1650" tIns="0" rIns="0" bIns="0" numCol="1" spcCol="1270" anchor="t" anchorCtr="0">
          <a:noAutofit/>
        </a:bodyPr>
        <a:lstStyle/>
        <a:p>
          <a:pPr marL="0" lvl="0" indent="0" algn="l" defTabSz="533400">
            <a:lnSpc>
              <a:spcPct val="90000"/>
            </a:lnSpc>
            <a:spcBef>
              <a:spcPct val="0"/>
            </a:spcBef>
            <a:spcAft>
              <a:spcPct val="35000"/>
            </a:spcAft>
            <a:buNone/>
          </a:pPr>
          <a:r>
            <a:rPr lang="es-AR" sz="1200" b="1" kern="1200" dirty="0"/>
            <a:t>1990 </a:t>
          </a:r>
        </a:p>
        <a:p>
          <a:pPr marL="0" lvl="0" indent="0" algn="l" defTabSz="533400">
            <a:lnSpc>
              <a:spcPct val="90000"/>
            </a:lnSpc>
            <a:spcBef>
              <a:spcPct val="0"/>
            </a:spcBef>
            <a:spcAft>
              <a:spcPct val="35000"/>
            </a:spcAft>
            <a:buNone/>
          </a:pPr>
          <a:r>
            <a:rPr lang="es-AR" sz="1200" b="1" kern="1200" dirty="0"/>
            <a:t>40 Recomendaciones</a:t>
          </a:r>
        </a:p>
      </dsp:txBody>
      <dsp:txXfrm>
        <a:off x="2115852" y="1410677"/>
        <a:ext cx="1646552" cy="981841"/>
      </dsp:txXfrm>
    </dsp:sp>
    <dsp:sp modelId="{E58C1D4A-9BD8-4DA3-A183-5AC58FA47318}">
      <dsp:nvSpPr>
        <dsp:cNvPr id="0" name=""/>
        <dsp:cNvSpPr/>
      </dsp:nvSpPr>
      <dsp:spPr>
        <a:xfrm>
          <a:off x="3180138" y="912280"/>
          <a:ext cx="176204" cy="17620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93E33F-1547-428B-A25F-407EDC6E82AE}">
      <dsp:nvSpPr>
        <dsp:cNvPr id="0" name=""/>
        <dsp:cNvSpPr/>
      </dsp:nvSpPr>
      <dsp:spPr>
        <a:xfrm>
          <a:off x="3330353" y="759580"/>
          <a:ext cx="2154775" cy="16865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367" tIns="0" rIns="0" bIns="0" numCol="1" spcCol="1270" anchor="t" anchorCtr="0">
          <a:noAutofit/>
        </a:bodyPr>
        <a:lstStyle/>
        <a:p>
          <a:pPr marL="0" lvl="0" indent="0" algn="l" defTabSz="533400">
            <a:lnSpc>
              <a:spcPct val="90000"/>
            </a:lnSpc>
            <a:spcBef>
              <a:spcPct val="0"/>
            </a:spcBef>
            <a:spcAft>
              <a:spcPct val="35000"/>
            </a:spcAft>
            <a:buNone/>
          </a:pPr>
          <a:r>
            <a:rPr lang="es-AR" sz="1200" kern="1200" dirty="0"/>
            <a:t>1996, 2001, </a:t>
          </a:r>
          <a:r>
            <a:rPr lang="es-AR" sz="1200" b="1" kern="1200" dirty="0"/>
            <a:t>2003</a:t>
          </a:r>
        </a:p>
        <a:p>
          <a:pPr marL="0" lvl="0" indent="0" algn="l" defTabSz="533400">
            <a:lnSpc>
              <a:spcPct val="90000"/>
            </a:lnSpc>
            <a:spcBef>
              <a:spcPct val="0"/>
            </a:spcBef>
            <a:spcAft>
              <a:spcPct val="35000"/>
            </a:spcAft>
            <a:buNone/>
          </a:pPr>
          <a:r>
            <a:rPr lang="es-AR" sz="1200" b="1" kern="1200" dirty="0"/>
            <a:t>40+9 Recomendaciones</a:t>
          </a:r>
        </a:p>
        <a:p>
          <a:pPr marL="0" lvl="0" indent="0" algn="l" defTabSz="533400">
            <a:lnSpc>
              <a:spcPct val="90000"/>
            </a:lnSpc>
            <a:spcBef>
              <a:spcPct val="0"/>
            </a:spcBef>
            <a:spcAft>
              <a:spcPct val="35000"/>
            </a:spcAft>
            <a:buNone/>
          </a:pPr>
          <a:r>
            <a:rPr lang="es-AR" sz="1200" kern="1200" dirty="0"/>
            <a:t>(ALA/CFT)</a:t>
          </a:r>
        </a:p>
      </dsp:txBody>
      <dsp:txXfrm>
        <a:off x="3330353" y="759580"/>
        <a:ext cx="2154775" cy="1686531"/>
      </dsp:txXfrm>
    </dsp:sp>
    <dsp:sp modelId="{C22B3FBD-24DB-4FB5-8A51-2A8B6E6C9FBD}">
      <dsp:nvSpPr>
        <dsp:cNvPr id="0" name=""/>
        <dsp:cNvSpPr/>
      </dsp:nvSpPr>
      <dsp:spPr>
        <a:xfrm>
          <a:off x="5058548" y="480233"/>
          <a:ext cx="243687" cy="24368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6644D26-1B24-4519-9B00-6D9BB4DAECCD}">
      <dsp:nvSpPr>
        <dsp:cNvPr id="0" name=""/>
        <dsp:cNvSpPr/>
      </dsp:nvSpPr>
      <dsp:spPr>
        <a:xfrm>
          <a:off x="5239361" y="480227"/>
          <a:ext cx="1907419" cy="14084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125" tIns="0" rIns="0" bIns="0" numCol="1" spcCol="1270" anchor="t" anchorCtr="0">
          <a:noAutofit/>
        </a:bodyPr>
        <a:lstStyle/>
        <a:p>
          <a:pPr marL="0" lvl="0" indent="0" algn="l" defTabSz="533400">
            <a:lnSpc>
              <a:spcPct val="90000"/>
            </a:lnSpc>
            <a:spcBef>
              <a:spcPct val="0"/>
            </a:spcBef>
            <a:spcAft>
              <a:spcPct val="35000"/>
            </a:spcAft>
            <a:buNone/>
          </a:pPr>
          <a:r>
            <a:rPr lang="es-AR" sz="1200" b="1" kern="1200" dirty="0"/>
            <a:t>2012</a:t>
          </a:r>
        </a:p>
        <a:p>
          <a:pPr marL="0" lvl="0" indent="0" algn="l" defTabSz="533400">
            <a:lnSpc>
              <a:spcPct val="90000"/>
            </a:lnSpc>
            <a:spcBef>
              <a:spcPct val="0"/>
            </a:spcBef>
            <a:spcAft>
              <a:spcPct val="35000"/>
            </a:spcAft>
            <a:buNone/>
          </a:pPr>
          <a:r>
            <a:rPr lang="es-AR" sz="1200" kern="1200" dirty="0"/>
            <a:t>Revisión Integral </a:t>
          </a:r>
        </a:p>
        <a:p>
          <a:pPr marL="0" lvl="0" indent="0" algn="l" defTabSz="533400">
            <a:lnSpc>
              <a:spcPct val="90000"/>
            </a:lnSpc>
            <a:spcBef>
              <a:spcPct val="0"/>
            </a:spcBef>
            <a:spcAft>
              <a:spcPct val="35000"/>
            </a:spcAft>
            <a:buNone/>
          </a:pPr>
          <a:r>
            <a:rPr lang="es-AR" sz="1200" b="1" kern="1200" dirty="0"/>
            <a:t>40 Recomendaciones GAFI</a:t>
          </a:r>
        </a:p>
      </dsp:txBody>
      <dsp:txXfrm>
        <a:off x="5239361" y="480227"/>
        <a:ext cx="1907419" cy="14084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6D2DA2-0B5F-40D8-B647-6F3E4831A3CA}">
      <dsp:nvSpPr>
        <dsp:cNvPr id="0" name=""/>
        <dsp:cNvSpPr/>
      </dsp:nvSpPr>
      <dsp:spPr>
        <a:xfrm rot="5400000">
          <a:off x="-175568" y="177407"/>
          <a:ext cx="1170459" cy="819321"/>
        </a:xfrm>
        <a:prstGeom prst="chevron">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s-AR" sz="1200" b="1" kern="1200" dirty="0"/>
            <a:t>R. Intermedio A)</a:t>
          </a:r>
        </a:p>
      </dsp:txBody>
      <dsp:txXfrm rot="-5400000">
        <a:off x="2" y="411499"/>
        <a:ext cx="819321" cy="351138"/>
      </dsp:txXfrm>
    </dsp:sp>
    <dsp:sp modelId="{2B186D65-1908-48D4-BAF8-638E140F5D9C}">
      <dsp:nvSpPr>
        <dsp:cNvPr id="0" name=""/>
        <dsp:cNvSpPr/>
      </dsp:nvSpPr>
      <dsp:spPr>
        <a:xfrm rot="5400000">
          <a:off x="4241529" y="-3420369"/>
          <a:ext cx="761198" cy="7605614"/>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s-AR" sz="1200" b="1" kern="1200" dirty="0"/>
            <a:t>R. Inmediato # 1 (Recomendaciones 1, 2 y 34)</a:t>
          </a:r>
        </a:p>
        <a:p>
          <a:pPr marL="114300" lvl="1" indent="-114300" algn="l" defTabSz="533400">
            <a:lnSpc>
              <a:spcPct val="90000"/>
            </a:lnSpc>
            <a:spcBef>
              <a:spcPct val="0"/>
            </a:spcBef>
            <a:spcAft>
              <a:spcPct val="15000"/>
            </a:spcAft>
            <a:buChar char="•"/>
          </a:pPr>
          <a:r>
            <a:rPr lang="es-AR" sz="1200" b="1" kern="1200" dirty="0"/>
            <a:t>R. Inmediato # 2</a:t>
          </a:r>
        </a:p>
        <a:p>
          <a:pPr marL="114300" lvl="1" indent="-114300" algn="l" defTabSz="533400">
            <a:lnSpc>
              <a:spcPct val="90000"/>
            </a:lnSpc>
            <a:spcBef>
              <a:spcPct val="0"/>
            </a:spcBef>
            <a:spcAft>
              <a:spcPct val="15000"/>
            </a:spcAft>
            <a:buChar char="•"/>
          </a:pPr>
          <a:endParaRPr lang="es-AR" sz="1400" kern="1200" dirty="0"/>
        </a:p>
      </dsp:txBody>
      <dsp:txXfrm rot="-5400000">
        <a:off x="819322" y="38997"/>
        <a:ext cx="7568455" cy="686880"/>
      </dsp:txXfrm>
    </dsp:sp>
    <dsp:sp modelId="{70AEE49B-A2FF-41F8-892F-6DD018D07F8D}">
      <dsp:nvSpPr>
        <dsp:cNvPr id="0" name=""/>
        <dsp:cNvSpPr/>
      </dsp:nvSpPr>
      <dsp:spPr>
        <a:xfrm rot="5400000">
          <a:off x="-175568" y="1146399"/>
          <a:ext cx="1170459" cy="819321"/>
        </a:xfrm>
        <a:prstGeom prst="chevron">
          <a:avLst/>
        </a:prstGeom>
        <a:solidFill>
          <a:schemeClr val="accent2">
            <a:hueOff val="2340759"/>
            <a:satOff val="-2919"/>
            <a:lumOff val="686"/>
            <a:alphaOff val="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s-AR" sz="1200" b="1" kern="1200" dirty="0"/>
            <a:t>R. Intermedio B)</a:t>
          </a:r>
        </a:p>
      </dsp:txBody>
      <dsp:txXfrm rot="-5400000">
        <a:off x="2" y="1380491"/>
        <a:ext cx="819321" cy="351138"/>
      </dsp:txXfrm>
    </dsp:sp>
    <dsp:sp modelId="{9C7A1225-2F31-4A70-80DD-FFA3EC6CBACE}">
      <dsp:nvSpPr>
        <dsp:cNvPr id="0" name=""/>
        <dsp:cNvSpPr/>
      </dsp:nvSpPr>
      <dsp:spPr>
        <a:xfrm rot="5400000">
          <a:off x="4241729" y="-2451577"/>
          <a:ext cx="760798" cy="7605614"/>
        </a:xfrm>
        <a:prstGeom prst="round2SameRect">
          <a:avLst/>
        </a:prstGeom>
        <a:solidFill>
          <a:schemeClr val="lt1">
            <a:alpha val="90000"/>
            <a:hueOff val="0"/>
            <a:satOff val="0"/>
            <a:lumOff val="0"/>
            <a:alphaOff val="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s-AR" sz="1200" b="1" kern="1200" dirty="0"/>
            <a:t>R. Inmediato # 3</a:t>
          </a:r>
        </a:p>
        <a:p>
          <a:pPr marL="114300" lvl="1" indent="-114300" algn="l" defTabSz="533400">
            <a:lnSpc>
              <a:spcPct val="90000"/>
            </a:lnSpc>
            <a:spcBef>
              <a:spcPct val="0"/>
            </a:spcBef>
            <a:spcAft>
              <a:spcPct val="15000"/>
            </a:spcAft>
            <a:buChar char="•"/>
          </a:pPr>
          <a:r>
            <a:rPr lang="es-AR" sz="1200" b="1" kern="1200" dirty="0"/>
            <a:t>R. Inmediato # 4</a:t>
          </a:r>
        </a:p>
        <a:p>
          <a:pPr marL="114300" lvl="1" indent="-114300" algn="l" defTabSz="533400">
            <a:lnSpc>
              <a:spcPct val="90000"/>
            </a:lnSpc>
            <a:spcBef>
              <a:spcPct val="0"/>
            </a:spcBef>
            <a:spcAft>
              <a:spcPct val="15000"/>
            </a:spcAft>
            <a:buChar char="•"/>
          </a:pPr>
          <a:r>
            <a:rPr lang="es-AR" sz="1200" b="1" kern="1200" dirty="0"/>
            <a:t>R. Inmediato # 5</a:t>
          </a:r>
        </a:p>
      </dsp:txBody>
      <dsp:txXfrm rot="-5400000">
        <a:off x="819322" y="1007969"/>
        <a:ext cx="7568475" cy="686520"/>
      </dsp:txXfrm>
    </dsp:sp>
    <dsp:sp modelId="{86B6362F-D326-4A97-AFC8-8401353240E8}">
      <dsp:nvSpPr>
        <dsp:cNvPr id="0" name=""/>
        <dsp:cNvSpPr/>
      </dsp:nvSpPr>
      <dsp:spPr>
        <a:xfrm rot="5400000">
          <a:off x="-175568" y="2115391"/>
          <a:ext cx="1170459" cy="819321"/>
        </a:xfrm>
        <a:prstGeom prst="chevron">
          <a:avLst/>
        </a:prstGeom>
        <a:solidFill>
          <a:schemeClr val="accent2">
            <a:hueOff val="4681519"/>
            <a:satOff val="-5839"/>
            <a:lumOff val="1373"/>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s-AR" sz="1200" b="1" kern="1200" dirty="0"/>
            <a:t>R. Intermedio C)</a:t>
          </a:r>
        </a:p>
      </dsp:txBody>
      <dsp:txXfrm rot="-5400000">
        <a:off x="2" y="2349483"/>
        <a:ext cx="819321" cy="351138"/>
      </dsp:txXfrm>
    </dsp:sp>
    <dsp:sp modelId="{8CE1CEA0-A0B8-41BB-9678-740E043574C3}">
      <dsp:nvSpPr>
        <dsp:cNvPr id="0" name=""/>
        <dsp:cNvSpPr/>
      </dsp:nvSpPr>
      <dsp:spPr>
        <a:xfrm rot="5400000">
          <a:off x="4241729" y="-1482585"/>
          <a:ext cx="760798" cy="7605614"/>
        </a:xfrm>
        <a:prstGeom prst="round2SameRect">
          <a:avLst/>
        </a:prstGeom>
        <a:solidFill>
          <a:schemeClr val="lt1">
            <a:alpha val="90000"/>
            <a:hueOff val="0"/>
            <a:satOff val="0"/>
            <a:lumOff val="0"/>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s-AR" sz="1200" b="1" kern="1200" dirty="0"/>
            <a:t>R. Inmediato # 6	R. Inmediato # 7 </a:t>
          </a:r>
        </a:p>
        <a:p>
          <a:pPr marL="114300" lvl="1" indent="-114300" algn="l" defTabSz="533400">
            <a:lnSpc>
              <a:spcPct val="90000"/>
            </a:lnSpc>
            <a:spcBef>
              <a:spcPct val="0"/>
            </a:spcBef>
            <a:spcAft>
              <a:spcPct val="15000"/>
            </a:spcAft>
            <a:buChar char="•"/>
          </a:pPr>
          <a:r>
            <a:rPr lang="es-AR" sz="1200" b="1" kern="1200" dirty="0"/>
            <a:t>R. Inmediato # 8	R. Inmediato # 9</a:t>
          </a:r>
        </a:p>
        <a:p>
          <a:pPr marL="114300" lvl="1" indent="-114300" algn="l" defTabSz="533400">
            <a:lnSpc>
              <a:spcPct val="90000"/>
            </a:lnSpc>
            <a:spcBef>
              <a:spcPct val="0"/>
            </a:spcBef>
            <a:spcAft>
              <a:spcPct val="15000"/>
            </a:spcAft>
            <a:buChar char="•"/>
          </a:pPr>
          <a:r>
            <a:rPr lang="es-AR" sz="1200" b="1" kern="1200" dirty="0"/>
            <a:t>R. Inmediato # 10	R. Inmediato # 11</a:t>
          </a:r>
        </a:p>
      </dsp:txBody>
      <dsp:txXfrm rot="-5400000">
        <a:off x="819322" y="1976961"/>
        <a:ext cx="7568475" cy="6865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AA03DE-788C-4952-A902-74CDDEE9F83D}">
      <dsp:nvSpPr>
        <dsp:cNvPr id="0" name=""/>
        <dsp:cNvSpPr/>
      </dsp:nvSpPr>
      <dsp:spPr>
        <a:xfrm rot="5400000">
          <a:off x="3752088" y="-1490033"/>
          <a:ext cx="2950547" cy="6571355"/>
        </a:xfrm>
        <a:prstGeom prst="round2Same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s-AR" sz="1400" b="1" kern="1200" dirty="0"/>
            <a:t>RI1) </a:t>
          </a:r>
          <a:r>
            <a:rPr lang="es-AR" sz="1400" kern="1200" dirty="0"/>
            <a:t>Los riesgos de LA / FT son comprendidos y, en tal caso, se toman acciones coordinadas a nivel nacional para combatir el LA / FT y el FPADM</a:t>
          </a:r>
        </a:p>
        <a:p>
          <a:pPr marL="114300" lvl="1" indent="-114300" algn="l" defTabSz="622300">
            <a:lnSpc>
              <a:spcPct val="90000"/>
            </a:lnSpc>
            <a:spcBef>
              <a:spcPct val="0"/>
            </a:spcBef>
            <a:spcAft>
              <a:spcPct val="15000"/>
            </a:spcAft>
            <a:buChar char="•"/>
          </a:pPr>
          <a:r>
            <a:rPr lang="es-AR" sz="1400" b="1" kern="1200" dirty="0"/>
            <a:t>RI 2)</a:t>
          </a:r>
          <a:r>
            <a:rPr lang="es-AR" sz="1400" kern="1200" dirty="0"/>
            <a:t> La cooperación internacional ofrece la información adecuada, inteligencia financiera y evidencia, y facilita la acción contra los criminales y sus bienes</a:t>
          </a:r>
        </a:p>
      </dsp:txBody>
      <dsp:txXfrm rot="-5400000">
        <a:off x="1941684" y="464405"/>
        <a:ext cx="6427321" cy="2662479"/>
      </dsp:txXfrm>
    </dsp:sp>
    <dsp:sp modelId="{78F7E921-4F24-4651-B7E5-F45E88DB80A4}">
      <dsp:nvSpPr>
        <dsp:cNvPr id="0" name=""/>
        <dsp:cNvSpPr/>
      </dsp:nvSpPr>
      <dsp:spPr>
        <a:xfrm>
          <a:off x="147" y="288028"/>
          <a:ext cx="1997302" cy="3112126"/>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s-AR" sz="1600" b="1" kern="1200" dirty="0"/>
            <a:t>A)</a:t>
          </a:r>
        </a:p>
        <a:p>
          <a:pPr marL="0" lvl="0" indent="0" algn="ctr" defTabSz="711200">
            <a:lnSpc>
              <a:spcPct val="90000"/>
            </a:lnSpc>
            <a:spcBef>
              <a:spcPct val="0"/>
            </a:spcBef>
            <a:spcAft>
              <a:spcPct val="35000"/>
            </a:spcAft>
            <a:buNone/>
          </a:pPr>
          <a:r>
            <a:rPr lang="es-AR" sz="1600" kern="1200" dirty="0"/>
            <a:t>La política, la coordinación y la cooperación mitigan el  LA y el  Financiamiento de los </a:t>
          </a:r>
          <a:r>
            <a:rPr lang="es-AR" sz="1600" kern="1200" dirty="0" err="1"/>
            <a:t>riestos</a:t>
          </a:r>
          <a:r>
            <a:rPr lang="es-AR" sz="1600" kern="1200" dirty="0"/>
            <a:t> de terrorismo</a:t>
          </a:r>
        </a:p>
      </dsp:txBody>
      <dsp:txXfrm>
        <a:off x="97647" y="385528"/>
        <a:ext cx="1802302" cy="291712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F7E921-4F24-4651-B7E5-F45E88DB80A4}">
      <dsp:nvSpPr>
        <dsp:cNvPr id="0" name=""/>
        <dsp:cNvSpPr/>
      </dsp:nvSpPr>
      <dsp:spPr>
        <a:xfrm flipH="1">
          <a:off x="73885" y="216031"/>
          <a:ext cx="104461" cy="104969"/>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9525" rIns="19050" bIns="9525" numCol="1" spcCol="1270" anchor="ctr" anchorCtr="0">
          <a:noAutofit/>
        </a:bodyPr>
        <a:lstStyle/>
        <a:p>
          <a:pPr marL="0" lvl="0" indent="0" algn="ctr" defTabSz="222250">
            <a:lnSpc>
              <a:spcPct val="90000"/>
            </a:lnSpc>
            <a:spcBef>
              <a:spcPct val="0"/>
            </a:spcBef>
            <a:spcAft>
              <a:spcPct val="35000"/>
            </a:spcAft>
            <a:buNone/>
          </a:pPr>
          <a:endParaRPr lang="es-AR" sz="500" kern="1200" dirty="0"/>
        </a:p>
      </dsp:txBody>
      <dsp:txXfrm>
        <a:off x="78984" y="221130"/>
        <a:ext cx="94263" cy="94771"/>
      </dsp:txXfrm>
    </dsp:sp>
    <dsp:sp modelId="{C7994B80-9ECF-4EC3-A081-A6453FCCE08D}">
      <dsp:nvSpPr>
        <dsp:cNvPr id="0" name=""/>
        <dsp:cNvSpPr/>
      </dsp:nvSpPr>
      <dsp:spPr>
        <a:xfrm rot="5400000">
          <a:off x="3769319" y="-550037"/>
          <a:ext cx="2938823" cy="6514197"/>
        </a:xfrm>
        <a:prstGeom prst="round2SameRect">
          <a:avLst/>
        </a:prstGeom>
        <a:solidFill>
          <a:schemeClr val="bg2">
            <a:lumMod val="90000"/>
            <a:alpha val="9000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s-AR" sz="1400" b="1" kern="1200" dirty="0"/>
            <a:t>RI 3) </a:t>
          </a:r>
          <a:r>
            <a:rPr lang="es-AR" sz="1400" kern="1200" dirty="0"/>
            <a:t>Los supervisores debidamente supervisan, controlan y regulan a las IF y APNFD para garantizar el cumplimiento de los requisitos ALA / CFT conforme a sus riesgos</a:t>
          </a:r>
        </a:p>
        <a:p>
          <a:pPr marL="114300" lvl="1" indent="-114300" algn="l" defTabSz="622300">
            <a:lnSpc>
              <a:spcPct val="90000"/>
            </a:lnSpc>
            <a:spcBef>
              <a:spcPct val="0"/>
            </a:spcBef>
            <a:spcAft>
              <a:spcPct val="15000"/>
            </a:spcAft>
            <a:buChar char="•"/>
          </a:pPr>
          <a:r>
            <a:rPr lang="es-AR" sz="1400" b="1" kern="1200" dirty="0"/>
            <a:t>RI 4)</a:t>
          </a:r>
          <a:r>
            <a:rPr lang="es-AR" sz="1400" kern="1200" dirty="0"/>
            <a:t> Las IF y APNFD aplican adecuadamente medidas preventivas ALA / CFT acordes con sus riesgos, y reportan las transacciones sospechosas. </a:t>
          </a:r>
        </a:p>
        <a:p>
          <a:pPr marL="114300" lvl="1" indent="-114300" algn="l" defTabSz="622300">
            <a:lnSpc>
              <a:spcPct val="90000"/>
            </a:lnSpc>
            <a:spcBef>
              <a:spcPct val="0"/>
            </a:spcBef>
            <a:spcAft>
              <a:spcPct val="15000"/>
            </a:spcAft>
            <a:buChar char="•"/>
          </a:pPr>
          <a:r>
            <a:rPr lang="es-AR" sz="1400" b="1" kern="1200" dirty="0"/>
            <a:t>RI 5) </a:t>
          </a:r>
          <a:r>
            <a:rPr lang="es-AR" sz="1400" kern="1200" dirty="0"/>
            <a:t>Se impide el uso indebido de las personas jurídicas y estructuras jurídicas para el LA o el FT; así como la información sobre su titularidad está a disposición de las autoridades competentes, sin impedimentos</a:t>
          </a:r>
        </a:p>
      </dsp:txBody>
      <dsp:txXfrm rot="-5400000">
        <a:off x="1981632" y="1381112"/>
        <a:ext cx="6370735" cy="2651899"/>
      </dsp:txXfrm>
    </dsp:sp>
    <dsp:sp modelId="{923A5178-CAC2-4CDE-BAC8-ACE28CF34F2E}">
      <dsp:nvSpPr>
        <dsp:cNvPr id="0" name=""/>
        <dsp:cNvSpPr/>
      </dsp:nvSpPr>
      <dsp:spPr>
        <a:xfrm>
          <a:off x="0" y="1152111"/>
          <a:ext cx="1980518" cy="3106562"/>
        </a:xfrm>
        <a:prstGeom prst="roundRect">
          <a:avLst/>
        </a:prstGeom>
        <a:solidFill>
          <a:schemeClr val="bg2">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s-AR" sz="1600" b="1" kern="1200" dirty="0"/>
            <a:t>B)</a:t>
          </a:r>
        </a:p>
        <a:p>
          <a:pPr marL="0" lvl="0" indent="0" algn="ctr" defTabSz="711200">
            <a:lnSpc>
              <a:spcPct val="90000"/>
            </a:lnSpc>
            <a:spcBef>
              <a:spcPct val="0"/>
            </a:spcBef>
            <a:spcAft>
              <a:spcPct val="35000"/>
            </a:spcAft>
            <a:buNone/>
          </a:pPr>
          <a:r>
            <a:rPr lang="es-AR" sz="1600" kern="1200" dirty="0"/>
            <a:t>El producto del delito y los fondos de apoyo al terrorismo son impedidos de entrar en los sectores financieros y en otros sectores, o son detectados y reportados por estos sectores</a:t>
          </a:r>
        </a:p>
      </dsp:txBody>
      <dsp:txXfrm>
        <a:off x="96681" y="1248792"/>
        <a:ext cx="1787156" cy="29132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F7E921-4F24-4651-B7E5-F45E88DB80A4}">
      <dsp:nvSpPr>
        <dsp:cNvPr id="0" name=""/>
        <dsp:cNvSpPr/>
      </dsp:nvSpPr>
      <dsp:spPr>
        <a:xfrm flipH="1">
          <a:off x="520" y="583319"/>
          <a:ext cx="105346" cy="104867"/>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9525" rIns="19050" bIns="9525" numCol="1" spcCol="1270" anchor="ctr" anchorCtr="0">
          <a:noAutofit/>
        </a:bodyPr>
        <a:lstStyle/>
        <a:p>
          <a:pPr marL="0" lvl="0" indent="0" algn="ctr" defTabSz="222250">
            <a:lnSpc>
              <a:spcPct val="90000"/>
            </a:lnSpc>
            <a:spcBef>
              <a:spcPct val="0"/>
            </a:spcBef>
            <a:spcAft>
              <a:spcPct val="35000"/>
            </a:spcAft>
            <a:buNone/>
          </a:pPr>
          <a:endParaRPr lang="es-AR" sz="500" kern="1200" dirty="0"/>
        </a:p>
      </dsp:txBody>
      <dsp:txXfrm>
        <a:off x="5639" y="588438"/>
        <a:ext cx="95108" cy="94629"/>
      </dsp:txXfrm>
    </dsp:sp>
    <dsp:sp modelId="{C7994B80-9ECF-4EC3-A081-A6453FCCE08D}">
      <dsp:nvSpPr>
        <dsp:cNvPr id="0" name=""/>
        <dsp:cNvSpPr/>
      </dsp:nvSpPr>
      <dsp:spPr>
        <a:xfrm rot="16200000" flipH="1">
          <a:off x="3542087" y="-2662223"/>
          <a:ext cx="74114" cy="6150176"/>
        </a:xfrm>
        <a:prstGeom prst="round2Same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endParaRPr lang="es-AR" sz="1100" kern="1200" dirty="0"/>
        </a:p>
      </dsp:txBody>
      <dsp:txXfrm rot="-5400000">
        <a:off x="507674" y="379426"/>
        <a:ext cx="6146558" cy="66878"/>
      </dsp:txXfrm>
    </dsp:sp>
    <dsp:sp modelId="{923A5178-CAC2-4CDE-BAC8-ACE28CF34F2E}">
      <dsp:nvSpPr>
        <dsp:cNvPr id="0" name=""/>
        <dsp:cNvSpPr/>
      </dsp:nvSpPr>
      <dsp:spPr>
        <a:xfrm flipV="1">
          <a:off x="520" y="662353"/>
          <a:ext cx="306106" cy="52029"/>
        </a:xfrm>
        <a:prstGeom prst="roundRect">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9525" rIns="19050" bIns="9525" numCol="1" spcCol="1270" anchor="ctr" anchorCtr="0">
          <a:noAutofit/>
        </a:bodyPr>
        <a:lstStyle/>
        <a:p>
          <a:pPr marL="0" lvl="0" indent="0" algn="ctr" defTabSz="222250">
            <a:lnSpc>
              <a:spcPct val="90000"/>
            </a:lnSpc>
            <a:spcBef>
              <a:spcPct val="0"/>
            </a:spcBef>
            <a:spcAft>
              <a:spcPct val="35000"/>
            </a:spcAft>
            <a:buNone/>
          </a:pPr>
          <a:endParaRPr lang="es-AR" sz="500" kern="1200" dirty="0"/>
        </a:p>
      </dsp:txBody>
      <dsp:txXfrm rot="10800000">
        <a:off x="3060" y="664893"/>
        <a:ext cx="301026" cy="46949"/>
      </dsp:txXfrm>
    </dsp:sp>
    <dsp:sp modelId="{77B54F01-7130-4E2A-9ABC-D91840F49583}">
      <dsp:nvSpPr>
        <dsp:cNvPr id="0" name=""/>
        <dsp:cNvSpPr/>
      </dsp:nvSpPr>
      <dsp:spPr>
        <a:xfrm rot="5400000">
          <a:off x="3674063" y="-996539"/>
          <a:ext cx="3205576" cy="6530010"/>
        </a:xfrm>
        <a:prstGeom prst="round2SameRect">
          <a:avLst/>
        </a:prstGeom>
        <a:solidFill>
          <a:schemeClr val="accent2">
            <a:tint val="40000"/>
            <a:alpha val="90000"/>
            <a:hueOff val="5025821"/>
            <a:satOff val="-4378"/>
            <a:lumOff val="-6"/>
            <a:alphaOff val="0"/>
          </a:schemeClr>
        </a:solidFill>
        <a:ln w="25400" cap="flat" cmpd="sng" algn="ctr">
          <a:solidFill>
            <a:schemeClr val="accent2">
              <a:tint val="40000"/>
              <a:alpha val="90000"/>
              <a:hueOff val="5025821"/>
              <a:satOff val="-4378"/>
              <a:lumOff val="-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s-AR" sz="1400" b="1" kern="1200" dirty="0"/>
            <a:t>RI 6)</a:t>
          </a:r>
          <a:r>
            <a:rPr lang="es-AR" sz="1400" kern="1200" dirty="0"/>
            <a:t> Las autoridades competentes utilizan adecuadamente la inteligencia financiera y toda información pertinente para investigaciones en materia de LA / FT</a:t>
          </a:r>
        </a:p>
        <a:p>
          <a:pPr marL="114300" lvl="1" indent="-114300" algn="l" defTabSz="622300">
            <a:lnSpc>
              <a:spcPct val="90000"/>
            </a:lnSpc>
            <a:spcBef>
              <a:spcPct val="0"/>
            </a:spcBef>
            <a:spcAft>
              <a:spcPct val="15000"/>
            </a:spcAft>
            <a:buChar char="•"/>
          </a:pPr>
          <a:r>
            <a:rPr lang="es-AR" sz="1400" b="1" kern="1200" dirty="0"/>
            <a:t>RI 7)</a:t>
          </a:r>
          <a:r>
            <a:rPr lang="es-AR" sz="1400" kern="1200" dirty="0"/>
            <a:t> Los delitos y actividades de LA son investigados, y sus autores son procesados y sometidos a sanciones efectivas, proporcionales y disuasorias</a:t>
          </a:r>
        </a:p>
        <a:p>
          <a:pPr marL="114300" lvl="1" indent="-114300" algn="l" defTabSz="622300">
            <a:lnSpc>
              <a:spcPct val="90000"/>
            </a:lnSpc>
            <a:spcBef>
              <a:spcPct val="0"/>
            </a:spcBef>
            <a:spcAft>
              <a:spcPct val="15000"/>
            </a:spcAft>
            <a:buChar char="•"/>
          </a:pPr>
          <a:r>
            <a:rPr lang="es-AR" sz="1400" b="1" kern="1200" dirty="0"/>
            <a:t>RI 8) </a:t>
          </a:r>
          <a:r>
            <a:rPr lang="es-AR" sz="1400" kern="1200" dirty="0"/>
            <a:t>Se decomisan los productos e instrumentos del delito</a:t>
          </a:r>
        </a:p>
        <a:p>
          <a:pPr marL="114300" lvl="1" indent="-114300" algn="l" defTabSz="622300">
            <a:lnSpc>
              <a:spcPct val="90000"/>
            </a:lnSpc>
            <a:spcBef>
              <a:spcPct val="0"/>
            </a:spcBef>
            <a:spcAft>
              <a:spcPct val="15000"/>
            </a:spcAft>
            <a:buChar char="•"/>
          </a:pPr>
          <a:r>
            <a:rPr lang="es-AR" sz="1400" b="1" kern="1200" dirty="0">
              <a:solidFill>
                <a:schemeClr val="tx1"/>
              </a:solidFill>
            </a:rPr>
            <a:t>RI 9) </a:t>
          </a:r>
          <a:r>
            <a:rPr lang="es-AR" sz="1400" kern="1200" dirty="0">
              <a:solidFill>
                <a:schemeClr val="tx1"/>
              </a:solidFill>
            </a:rPr>
            <a:t>Se investigan los delitos de financiamiento y actividades terroristas y se procesan a las personas que financian el terrorismo quienes están sujetas a sanciones efectivas, proporcionales y disuasorias</a:t>
          </a:r>
        </a:p>
        <a:p>
          <a:pPr marL="114300" lvl="1" indent="-114300" algn="l" defTabSz="622300">
            <a:lnSpc>
              <a:spcPct val="90000"/>
            </a:lnSpc>
            <a:spcBef>
              <a:spcPct val="0"/>
            </a:spcBef>
            <a:spcAft>
              <a:spcPct val="15000"/>
            </a:spcAft>
            <a:buChar char="•"/>
          </a:pPr>
          <a:r>
            <a:rPr lang="es-AR" sz="1400" b="1" kern="1200" dirty="0"/>
            <a:t>RI 10)</a:t>
          </a:r>
          <a:r>
            <a:rPr lang="es-AR" sz="1400" kern="1200" dirty="0"/>
            <a:t> Se impide a los terroristas, organizaciones terroristas y financiadores del terrorismo a obtener, transportar y utilizar activos, y a usar indebidamente el sector de OSFL</a:t>
          </a:r>
        </a:p>
        <a:p>
          <a:pPr marL="114300" lvl="1" indent="-114300" algn="l" defTabSz="622300">
            <a:lnSpc>
              <a:spcPct val="90000"/>
            </a:lnSpc>
            <a:spcBef>
              <a:spcPct val="0"/>
            </a:spcBef>
            <a:spcAft>
              <a:spcPct val="15000"/>
            </a:spcAft>
            <a:buChar char="•"/>
          </a:pPr>
          <a:r>
            <a:rPr lang="es-AR" sz="1400" b="1" kern="1200" dirty="0"/>
            <a:t>RI 11) </a:t>
          </a:r>
          <a:r>
            <a:rPr lang="es-AR" sz="1400" kern="1200" dirty="0"/>
            <a:t>Se les impide a las personas y entidades implicadas en la PADM a obtener, transferir y utilizar fondos, de conformidad con las Resoluciones del Consejo de Seguridad de la ONU relevantes.</a:t>
          </a:r>
        </a:p>
      </dsp:txBody>
      <dsp:txXfrm rot="-5400000">
        <a:off x="2011847" y="822160"/>
        <a:ext cx="6373527" cy="2892610"/>
      </dsp:txXfrm>
    </dsp:sp>
    <dsp:sp modelId="{F26B2D97-91D1-4C04-80EC-C7EAA967850B}">
      <dsp:nvSpPr>
        <dsp:cNvPr id="0" name=""/>
        <dsp:cNvSpPr/>
      </dsp:nvSpPr>
      <dsp:spPr>
        <a:xfrm>
          <a:off x="0" y="663853"/>
          <a:ext cx="2037899" cy="3180006"/>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s-AR" sz="1200" kern="1200" dirty="0"/>
            <a:t>C) </a:t>
          </a:r>
        </a:p>
        <a:p>
          <a:pPr marL="0" lvl="0" indent="0" algn="ctr" defTabSz="533400">
            <a:lnSpc>
              <a:spcPct val="90000"/>
            </a:lnSpc>
            <a:spcBef>
              <a:spcPct val="0"/>
            </a:spcBef>
            <a:spcAft>
              <a:spcPct val="35000"/>
            </a:spcAft>
            <a:buNone/>
          </a:pPr>
          <a:r>
            <a:rPr lang="es-AR" sz="1200" kern="1200" dirty="0"/>
            <a:t>Las amenazas de LA son detectadas y desmanteladas, y los criminales son sancionados y privados de ganancias ilícitas. </a:t>
          </a:r>
          <a:r>
            <a:rPr lang="es-AR" sz="1200" kern="1200" dirty="0">
              <a:solidFill>
                <a:schemeClr val="bg2"/>
              </a:solidFill>
            </a:rPr>
            <a:t>Las amenazas de FT son detectadas y desmanteladas, los terroristas se ven privados de los recursos, y se sanciona a los que financian el terrorismo; contribuyendo así, a la prevención de los actos terroristas</a:t>
          </a:r>
        </a:p>
      </dsp:txBody>
      <dsp:txXfrm>
        <a:off x="99482" y="763335"/>
        <a:ext cx="1838935" cy="2981042"/>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AutoShape 1"/>
          <p:cNvSpPr>
            <a:spLocks noChangeArrowheads="1"/>
          </p:cNvSpPr>
          <p:nvPr/>
        </p:nvSpPr>
        <p:spPr bwMode="auto">
          <a:xfrm>
            <a:off x="0" y="0"/>
            <a:ext cx="7559675" cy="10691813"/>
          </a:xfrm>
          <a:prstGeom prst="roundRect">
            <a:avLst>
              <a:gd name="adj" fmla="val 19"/>
            </a:avLst>
          </a:prstGeom>
          <a:solidFill>
            <a:srgbClr val="FFFFFF"/>
          </a:solidFill>
          <a:ln w="9360" cap="sq">
            <a:noFill/>
            <a:miter lim="800000"/>
            <a:headEnd/>
            <a:tailEnd/>
          </a:ln>
          <a:effectLst/>
        </p:spPr>
        <p:txBody>
          <a:bodyPr wrap="none" anchor="ctr"/>
          <a:lstStyle/>
          <a:p>
            <a:pPr>
              <a:defRPr/>
            </a:pPr>
            <a:endParaRPr lang="es-AR" altLang="es-AR"/>
          </a:p>
        </p:txBody>
      </p:sp>
      <p:sp>
        <p:nvSpPr>
          <p:cNvPr id="44035" name="AutoShape 2"/>
          <p:cNvSpPr>
            <a:spLocks noChangeArrowheads="1"/>
          </p:cNvSpPr>
          <p:nvPr/>
        </p:nvSpPr>
        <p:spPr bwMode="auto">
          <a:xfrm>
            <a:off x="0" y="0"/>
            <a:ext cx="7559675" cy="10691813"/>
          </a:xfrm>
          <a:prstGeom prst="roundRect">
            <a:avLst>
              <a:gd name="adj" fmla="val 19"/>
            </a:avLst>
          </a:prstGeom>
          <a:solidFill>
            <a:srgbClr val="FFFFFF"/>
          </a:solidFill>
          <a:ln w="9525">
            <a:noFill/>
            <a:round/>
            <a:headEnd/>
            <a:tailEnd/>
          </a:ln>
          <a:effectLst/>
        </p:spPr>
        <p:txBody>
          <a:bodyPr wrap="none" anchor="ctr"/>
          <a:lstStyle/>
          <a:p>
            <a:pPr>
              <a:defRPr/>
            </a:pPr>
            <a:endParaRPr lang="es-AR" altLang="es-AR"/>
          </a:p>
        </p:txBody>
      </p:sp>
      <p:sp>
        <p:nvSpPr>
          <p:cNvPr id="44036" name="AutoShape 3"/>
          <p:cNvSpPr>
            <a:spLocks noChangeArrowheads="1"/>
          </p:cNvSpPr>
          <p:nvPr/>
        </p:nvSpPr>
        <p:spPr bwMode="auto">
          <a:xfrm>
            <a:off x="0" y="0"/>
            <a:ext cx="7559675" cy="10691813"/>
          </a:xfrm>
          <a:prstGeom prst="roundRect">
            <a:avLst>
              <a:gd name="adj" fmla="val 19"/>
            </a:avLst>
          </a:prstGeom>
          <a:solidFill>
            <a:srgbClr val="FFFFFF"/>
          </a:solidFill>
          <a:ln w="9525">
            <a:noFill/>
            <a:round/>
            <a:headEnd/>
            <a:tailEnd/>
          </a:ln>
          <a:effectLst/>
        </p:spPr>
        <p:txBody>
          <a:bodyPr wrap="none" anchor="ctr"/>
          <a:lstStyle/>
          <a:p>
            <a:pPr>
              <a:defRPr/>
            </a:pPr>
            <a:endParaRPr lang="es-AR" altLang="es-AR"/>
          </a:p>
        </p:txBody>
      </p:sp>
      <p:sp>
        <p:nvSpPr>
          <p:cNvPr id="48133" name="Rectangle 4"/>
          <p:cNvSpPr>
            <a:spLocks noGrp="1" noRot="1" noChangeAspect="1" noChangeArrowheads="1"/>
          </p:cNvSpPr>
          <p:nvPr>
            <p:ph type="sldImg"/>
          </p:nvPr>
        </p:nvSpPr>
        <p:spPr bwMode="auto">
          <a:xfrm>
            <a:off x="0" y="812800"/>
            <a:ext cx="0" cy="0"/>
          </a:xfrm>
          <a:prstGeom prst="rect">
            <a:avLst/>
          </a:prstGeom>
          <a:noFill/>
          <a:ln w="9525">
            <a:noFill/>
            <a:round/>
            <a:headEnd/>
            <a:tailEnd/>
          </a:ln>
        </p:spPr>
      </p:sp>
      <p:sp>
        <p:nvSpPr>
          <p:cNvPr id="40965" name="Rectangle 5"/>
          <p:cNvSpPr>
            <a:spLocks noGrp="1" noChangeArrowheads="1"/>
          </p:cNvSpPr>
          <p:nvPr>
            <p:ph type="body"/>
          </p:nvPr>
        </p:nvSpPr>
        <p:spPr bwMode="auto">
          <a:xfrm>
            <a:off x="755650" y="5078413"/>
            <a:ext cx="6042025" cy="4805362"/>
          </a:xfrm>
          <a:prstGeom prst="rect">
            <a:avLst/>
          </a:prstGeom>
          <a:noFill/>
          <a:ln>
            <a:noFill/>
          </a:ln>
          <a:effectLst/>
        </p:spPr>
        <p:txBody>
          <a:bodyPr vert="horz" wrap="square" lIns="0" tIns="0" rIns="0" bIns="0" numCol="1" anchor="t" anchorCtr="0" compatLnSpc="1">
            <a:prstTxWarp prst="textNoShape">
              <a:avLst/>
            </a:prstTxWarp>
          </a:bodyPr>
          <a:lstStyle/>
          <a:p>
            <a:pPr lvl="0"/>
            <a:endParaRPr lang="es-AR" altLang="es-AR" noProof="0"/>
          </a:p>
        </p:txBody>
      </p:sp>
    </p:spTree>
    <p:extLst>
      <p:ext uri="{BB962C8B-B14F-4D97-AF65-F5344CB8AC3E}">
        <p14:creationId xmlns:p14="http://schemas.microsoft.com/office/powerpoint/2010/main" val="3468290419"/>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49155"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a:p>
        </p:txBody>
      </p:sp>
    </p:spTree>
    <p:extLst>
      <p:ext uri="{BB962C8B-B14F-4D97-AF65-F5344CB8AC3E}">
        <p14:creationId xmlns:p14="http://schemas.microsoft.com/office/powerpoint/2010/main" val="28181109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017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a:p>
        </p:txBody>
      </p:sp>
    </p:spTree>
    <p:extLst>
      <p:ext uri="{BB962C8B-B14F-4D97-AF65-F5344CB8AC3E}">
        <p14:creationId xmlns:p14="http://schemas.microsoft.com/office/powerpoint/2010/main" val="34152915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017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a:p>
        </p:txBody>
      </p:sp>
    </p:spTree>
    <p:extLst>
      <p:ext uri="{BB962C8B-B14F-4D97-AF65-F5344CB8AC3E}">
        <p14:creationId xmlns:p14="http://schemas.microsoft.com/office/powerpoint/2010/main" val="9275707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017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a:p>
        </p:txBody>
      </p:sp>
    </p:spTree>
    <p:extLst>
      <p:ext uri="{BB962C8B-B14F-4D97-AF65-F5344CB8AC3E}">
        <p14:creationId xmlns:p14="http://schemas.microsoft.com/office/powerpoint/2010/main" val="11446227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017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a:p>
        </p:txBody>
      </p:sp>
    </p:spTree>
    <p:extLst>
      <p:ext uri="{BB962C8B-B14F-4D97-AF65-F5344CB8AC3E}">
        <p14:creationId xmlns:p14="http://schemas.microsoft.com/office/powerpoint/2010/main" val="23547201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017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a:p>
        </p:txBody>
      </p:sp>
    </p:spTree>
    <p:extLst>
      <p:ext uri="{BB962C8B-B14F-4D97-AF65-F5344CB8AC3E}">
        <p14:creationId xmlns:p14="http://schemas.microsoft.com/office/powerpoint/2010/main" val="32371254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1203"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a:p>
        </p:txBody>
      </p:sp>
    </p:spTree>
    <p:extLst>
      <p:ext uri="{BB962C8B-B14F-4D97-AF65-F5344CB8AC3E}">
        <p14:creationId xmlns:p14="http://schemas.microsoft.com/office/powerpoint/2010/main" val="27226893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2227"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a:p>
        </p:txBody>
      </p:sp>
    </p:spTree>
    <p:extLst>
      <p:ext uri="{BB962C8B-B14F-4D97-AF65-F5344CB8AC3E}">
        <p14:creationId xmlns:p14="http://schemas.microsoft.com/office/powerpoint/2010/main" val="6152482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3251"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a:p>
        </p:txBody>
      </p:sp>
    </p:spTree>
    <p:extLst>
      <p:ext uri="{BB962C8B-B14F-4D97-AF65-F5344CB8AC3E}">
        <p14:creationId xmlns:p14="http://schemas.microsoft.com/office/powerpoint/2010/main" val="5672062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4275"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a:p>
        </p:txBody>
      </p:sp>
    </p:spTree>
    <p:extLst>
      <p:ext uri="{BB962C8B-B14F-4D97-AF65-F5344CB8AC3E}">
        <p14:creationId xmlns:p14="http://schemas.microsoft.com/office/powerpoint/2010/main" val="13790767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529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a:p>
        </p:txBody>
      </p:sp>
    </p:spTree>
    <p:extLst>
      <p:ext uri="{BB962C8B-B14F-4D97-AF65-F5344CB8AC3E}">
        <p14:creationId xmlns:p14="http://schemas.microsoft.com/office/powerpoint/2010/main" val="38099362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017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a:p>
        </p:txBody>
      </p:sp>
    </p:spTree>
    <p:extLst>
      <p:ext uri="{BB962C8B-B14F-4D97-AF65-F5344CB8AC3E}">
        <p14:creationId xmlns:p14="http://schemas.microsoft.com/office/powerpoint/2010/main" val="1231089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529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a:p>
        </p:txBody>
      </p:sp>
    </p:spTree>
    <p:extLst>
      <p:ext uri="{BB962C8B-B14F-4D97-AF65-F5344CB8AC3E}">
        <p14:creationId xmlns:p14="http://schemas.microsoft.com/office/powerpoint/2010/main" val="36385435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529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a:p>
        </p:txBody>
      </p:sp>
    </p:spTree>
    <p:extLst>
      <p:ext uri="{BB962C8B-B14F-4D97-AF65-F5344CB8AC3E}">
        <p14:creationId xmlns:p14="http://schemas.microsoft.com/office/powerpoint/2010/main" val="33727684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529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a:p>
        </p:txBody>
      </p:sp>
    </p:spTree>
    <p:extLst>
      <p:ext uri="{BB962C8B-B14F-4D97-AF65-F5344CB8AC3E}">
        <p14:creationId xmlns:p14="http://schemas.microsoft.com/office/powerpoint/2010/main" val="2902229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529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a:p>
        </p:txBody>
      </p:sp>
    </p:spTree>
    <p:extLst>
      <p:ext uri="{BB962C8B-B14F-4D97-AF65-F5344CB8AC3E}">
        <p14:creationId xmlns:p14="http://schemas.microsoft.com/office/powerpoint/2010/main" val="6813427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529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a:p>
        </p:txBody>
      </p:sp>
    </p:spTree>
    <p:extLst>
      <p:ext uri="{BB962C8B-B14F-4D97-AF65-F5344CB8AC3E}">
        <p14:creationId xmlns:p14="http://schemas.microsoft.com/office/powerpoint/2010/main" val="8882680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6323"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a:p>
        </p:txBody>
      </p:sp>
    </p:spTree>
    <p:extLst>
      <p:ext uri="{BB962C8B-B14F-4D97-AF65-F5344CB8AC3E}">
        <p14:creationId xmlns:p14="http://schemas.microsoft.com/office/powerpoint/2010/main" val="39871605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017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a:p>
        </p:txBody>
      </p:sp>
    </p:spTree>
    <p:extLst>
      <p:ext uri="{BB962C8B-B14F-4D97-AF65-F5344CB8AC3E}">
        <p14:creationId xmlns:p14="http://schemas.microsoft.com/office/powerpoint/2010/main" val="10318466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017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a:p>
        </p:txBody>
      </p:sp>
    </p:spTree>
    <p:extLst>
      <p:ext uri="{BB962C8B-B14F-4D97-AF65-F5344CB8AC3E}">
        <p14:creationId xmlns:p14="http://schemas.microsoft.com/office/powerpoint/2010/main" val="27221692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017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a:p>
        </p:txBody>
      </p:sp>
    </p:spTree>
    <p:extLst>
      <p:ext uri="{BB962C8B-B14F-4D97-AF65-F5344CB8AC3E}">
        <p14:creationId xmlns:p14="http://schemas.microsoft.com/office/powerpoint/2010/main" val="26522993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017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a:p>
        </p:txBody>
      </p:sp>
    </p:spTree>
    <p:extLst>
      <p:ext uri="{BB962C8B-B14F-4D97-AF65-F5344CB8AC3E}">
        <p14:creationId xmlns:p14="http://schemas.microsoft.com/office/powerpoint/2010/main" val="29538474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017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a:p>
        </p:txBody>
      </p:sp>
    </p:spTree>
    <p:extLst>
      <p:ext uri="{BB962C8B-B14F-4D97-AF65-F5344CB8AC3E}">
        <p14:creationId xmlns:p14="http://schemas.microsoft.com/office/powerpoint/2010/main" val="42886722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017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a:p>
        </p:txBody>
      </p:sp>
    </p:spTree>
    <p:extLst>
      <p:ext uri="{BB962C8B-B14F-4D97-AF65-F5344CB8AC3E}">
        <p14:creationId xmlns:p14="http://schemas.microsoft.com/office/powerpoint/2010/main" val="10507091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017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a:p>
        </p:txBody>
      </p:sp>
    </p:spTree>
    <p:extLst>
      <p:ext uri="{BB962C8B-B14F-4D97-AF65-F5344CB8AC3E}">
        <p14:creationId xmlns:p14="http://schemas.microsoft.com/office/powerpoint/2010/main" val="37827492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4638" y="1604963"/>
            <a:ext cx="2055812" cy="3970337"/>
          </a:xfrm>
        </p:spPr>
        <p:txBody>
          <a:bodyPr vert="eaVert"/>
          <a:lstStyle/>
          <a:p>
            <a:r>
              <a:rPr lang="es-ES"/>
              <a:t>Haga clic para modificar el estilo de título del patrón</a:t>
            </a:r>
            <a:endParaRPr lang="es-AR"/>
          </a:p>
        </p:txBody>
      </p:sp>
      <p:sp>
        <p:nvSpPr>
          <p:cNvPr id="3" name="2 Marcador de texto vertical"/>
          <p:cNvSpPr>
            <a:spLocks noGrp="1"/>
          </p:cNvSpPr>
          <p:nvPr>
            <p:ph type="body" orient="vert" idx="1"/>
          </p:nvPr>
        </p:nvSpPr>
        <p:spPr>
          <a:xfrm>
            <a:off x="457200" y="1604963"/>
            <a:ext cx="6015038" cy="397033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Diseño personalizado">
    <p:spTree>
      <p:nvGrpSpPr>
        <p:cNvPr id="1" name=""/>
        <p:cNvGrpSpPr/>
        <p:nvPr/>
      </p:nvGrpSpPr>
      <p:grpSpPr>
        <a:xfrm>
          <a:off x="0" y="0"/>
          <a:ext cx="0" cy="0"/>
          <a:chOff x="0" y="0"/>
          <a:chExt cx="0" cy="0"/>
        </a:xfrm>
      </p:grpSpPr>
      <p:sp>
        <p:nvSpPr>
          <p:cNvPr id="2" name="1 Título"/>
          <p:cNvSpPr>
            <a:spLocks noGrp="1"/>
          </p:cNvSpPr>
          <p:nvPr>
            <p:ph type="title"/>
          </p:nvPr>
        </p:nvSpPr>
        <p:spPr>
          <a:xfrm>
            <a:off x="685800" y="2130425"/>
            <a:ext cx="7766050" cy="1463675"/>
          </a:xfrm>
        </p:spPr>
        <p:txBody>
          <a:bodyPr/>
          <a:lstStyle/>
          <a:p>
            <a:r>
              <a:rPr lang="es-ES"/>
              <a:t>Haga clic para modificar el estilo de título del patrón</a:t>
            </a:r>
            <a:endParaRPr lang="es-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sz="half" idx="1"/>
          </p:nvPr>
        </p:nvSpPr>
        <p:spPr>
          <a:xfrm>
            <a:off x="3575050" y="273050"/>
            <a:ext cx="2476500" cy="5846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contenido"/>
          <p:cNvSpPr>
            <a:spLocks noGrp="1"/>
          </p:cNvSpPr>
          <p:nvPr>
            <p:ph sz="half" idx="2"/>
          </p:nvPr>
        </p:nvSpPr>
        <p:spPr>
          <a:xfrm>
            <a:off x="6203950" y="273050"/>
            <a:ext cx="2476500" cy="5846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lstStyle>
            <a:lvl1pPr algn="l">
              <a:defRPr sz="2000" b="1"/>
            </a:lvl1pPr>
          </a:lstStyle>
          <a:p>
            <a:r>
              <a:rPr lang="es-ES"/>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lstStyle>
            <a:lvl1pPr algn="l">
              <a:defRPr sz="2000" b="1"/>
            </a:lvl1pPr>
          </a:lstStyle>
          <a:p>
            <a:r>
              <a:rPr lang="es-ES"/>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AR"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4638" y="273050"/>
            <a:ext cx="2055812" cy="5846763"/>
          </a:xfrm>
        </p:spPr>
        <p:txBody>
          <a:bodyPr vert="eaVert"/>
          <a:lstStyle/>
          <a:p>
            <a:r>
              <a:rPr lang="es-ES"/>
              <a:t>Haga clic para modificar el estilo de título del patrón</a:t>
            </a:r>
            <a:endParaRPr lang="es-AR"/>
          </a:p>
        </p:txBody>
      </p:sp>
      <p:sp>
        <p:nvSpPr>
          <p:cNvPr id="3" name="2 Marcador de texto vertical"/>
          <p:cNvSpPr>
            <a:spLocks noGrp="1"/>
          </p:cNvSpPr>
          <p:nvPr>
            <p:ph type="body" orient="vert" idx="1"/>
          </p:nvPr>
        </p:nvSpPr>
        <p:spPr>
          <a:xfrm>
            <a:off x="457200" y="273050"/>
            <a:ext cx="6015038" cy="5846763"/>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sz="half" idx="1"/>
          </p:nvPr>
        </p:nvSpPr>
        <p:spPr>
          <a:xfrm>
            <a:off x="457200" y="1604963"/>
            <a:ext cx="4035425" cy="39703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contenido"/>
          <p:cNvSpPr>
            <a:spLocks noGrp="1"/>
          </p:cNvSpPr>
          <p:nvPr>
            <p:ph sz="half" idx="2"/>
          </p:nvPr>
        </p:nvSpPr>
        <p:spPr>
          <a:xfrm>
            <a:off x="4645025" y="1604963"/>
            <a:ext cx="4035425" cy="39703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AR"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4638" y="273050"/>
            <a:ext cx="2055812" cy="5302250"/>
          </a:xfrm>
        </p:spPr>
        <p:txBody>
          <a:bodyPr vert="eaVert"/>
          <a:lstStyle/>
          <a:p>
            <a:r>
              <a:rPr lang="es-ES"/>
              <a:t>Haga clic para modificar el estilo de título del patrón</a:t>
            </a:r>
            <a:endParaRPr lang="es-AR"/>
          </a:p>
        </p:txBody>
      </p:sp>
      <p:sp>
        <p:nvSpPr>
          <p:cNvPr id="3" name="2 Marcador de texto vertical"/>
          <p:cNvSpPr>
            <a:spLocks noGrp="1"/>
          </p:cNvSpPr>
          <p:nvPr>
            <p:ph type="body" orient="vert" idx="1"/>
          </p:nvPr>
        </p:nvSpPr>
        <p:spPr>
          <a:xfrm>
            <a:off x="457200" y="273050"/>
            <a:ext cx="6015038" cy="530225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sz="half" idx="1"/>
          </p:nvPr>
        </p:nvSpPr>
        <p:spPr>
          <a:xfrm>
            <a:off x="457200" y="1604963"/>
            <a:ext cx="4035425" cy="39703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contenido"/>
          <p:cNvSpPr>
            <a:spLocks noGrp="1"/>
          </p:cNvSpPr>
          <p:nvPr>
            <p:ph sz="half" idx="2"/>
          </p:nvPr>
        </p:nvSpPr>
        <p:spPr>
          <a:xfrm>
            <a:off x="4645025" y="1604963"/>
            <a:ext cx="4035425" cy="39703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AR"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1"/>
          <p:cNvSpPr>
            <a:spLocks noGrp="1" noChangeArrowheads="1"/>
          </p:cNvSpPr>
          <p:nvPr>
            <p:ph type="title"/>
          </p:nvPr>
        </p:nvSpPr>
        <p:spPr bwMode="auto">
          <a:xfrm>
            <a:off x="685800" y="2130425"/>
            <a:ext cx="7766050" cy="1463675"/>
          </a:xfrm>
          <a:prstGeom prst="rect">
            <a:avLst/>
          </a:prstGeom>
          <a:noFill/>
          <a:ln w="9525">
            <a:noFill/>
            <a:round/>
            <a:headEnd/>
            <a:tailEnd/>
          </a:ln>
        </p:spPr>
        <p:txBody>
          <a:bodyPr vert="horz" wrap="square" lIns="90000" tIns="46800" rIns="90000" bIns="46800" numCol="1" anchor="ctr" anchorCtr="0" compatLnSpc="1">
            <a:prstTxWarp prst="textNoShape">
              <a:avLst/>
            </a:prstTxWarp>
          </a:bodyPr>
          <a:lstStyle/>
          <a:p>
            <a:pPr lvl="0"/>
            <a:r>
              <a:rPr lang="en-GB" altLang="es-AR"/>
              <a:t>Pulse para editar el formato del texto de título</a:t>
            </a:r>
          </a:p>
        </p:txBody>
      </p:sp>
      <p:sp>
        <p:nvSpPr>
          <p:cNvPr id="5123" name="Rectangle 2"/>
          <p:cNvSpPr>
            <a:spLocks noGrp="1" noChangeArrowheads="1"/>
          </p:cNvSpPr>
          <p:nvPr>
            <p:ph type="body" idx="1"/>
          </p:nvPr>
        </p:nvSpPr>
        <p:spPr bwMode="auto">
          <a:xfrm>
            <a:off x="457200" y="1604963"/>
            <a:ext cx="8223250" cy="3970337"/>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altLang="es-AR"/>
              <a:t>Pulse para editar el formato de esquema del texto</a:t>
            </a:r>
          </a:p>
          <a:p>
            <a:pPr lvl="1"/>
            <a:r>
              <a:rPr lang="en-GB" altLang="es-AR"/>
              <a:t>Segundo nivel del esquema</a:t>
            </a:r>
          </a:p>
          <a:p>
            <a:pPr lvl="2"/>
            <a:r>
              <a:rPr lang="en-GB" altLang="es-AR"/>
              <a:t>Tercer nivel del esquema</a:t>
            </a:r>
          </a:p>
          <a:p>
            <a:pPr lvl="3"/>
            <a:r>
              <a:rPr lang="en-GB" altLang="es-AR"/>
              <a:t>Cuarto nivel del esquema</a:t>
            </a:r>
          </a:p>
          <a:p>
            <a:pPr lvl="4"/>
            <a:r>
              <a:rPr lang="en-GB" altLang="es-AR"/>
              <a:t>Quinto nivel del esquema</a:t>
            </a:r>
          </a:p>
          <a:p>
            <a:pPr lvl="4"/>
            <a:r>
              <a:rPr lang="en-GB" altLang="es-AR"/>
              <a:t>Sexto nivel del esquema</a:t>
            </a:r>
          </a:p>
          <a:p>
            <a:pPr lvl="4"/>
            <a:r>
              <a:rPr lang="en-GB" altLang="es-AR"/>
              <a:t>Séptimo nivel del esquema</a:t>
            </a:r>
          </a:p>
        </p:txBody>
      </p:sp>
    </p:spTree>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 id="2147483742" r:id="rId12"/>
  </p:sldLayoutIdLst>
  <p:txStyles>
    <p:titleStyle>
      <a:lvl1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mj-lt"/>
          <a:ea typeface="+mj-ea"/>
          <a:cs typeface="+mj-cs"/>
        </a:defRPr>
      </a:lvl1pPr>
      <a:lvl2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2pPr>
      <a:lvl3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3pPr>
      <a:lvl4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4pPr>
      <a:lvl5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5pPr>
      <a:lvl6pPr marL="25146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6pPr>
      <a:lvl7pPr marL="29718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7pPr>
      <a:lvl8pPr marL="34290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8pPr>
      <a:lvl9pPr marL="38862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itchFamily="16" charset="0"/>
        <a:defRPr sz="2800">
          <a:solidFill>
            <a:srgbClr val="000000"/>
          </a:solidFill>
          <a:latin typeface="+mn-lt"/>
          <a:ea typeface="+mn-ea"/>
        </a:defRPr>
      </a:lvl2pPr>
      <a:lvl3pPr marL="1143000" indent="-228600" algn="l" defTabSz="449263" rtl="0" eaLnBrk="0" fontAlgn="base" hangingPunct="0">
        <a:spcBef>
          <a:spcPts val="600"/>
        </a:spcBef>
        <a:spcAft>
          <a:spcPct val="0"/>
        </a:spcAft>
        <a:buClr>
          <a:srgbClr val="000000"/>
        </a:buClr>
        <a:buSzPct val="100000"/>
        <a:buFont typeface="Times New Roman" pitchFamily="16" charset="0"/>
        <a:defRPr sz="2400">
          <a:solidFill>
            <a:srgbClr val="000000"/>
          </a:solidFill>
          <a:latin typeface="+mn-lt"/>
          <a:ea typeface="+mn-ea"/>
        </a:defRPr>
      </a:lvl3pPr>
      <a:lvl4pPr marL="1600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4pPr>
      <a:lvl5pPr marL="20574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1"/>
          <p:cNvSpPr>
            <a:spLocks noGrp="1" noChangeArrowheads="1"/>
          </p:cNvSpPr>
          <p:nvPr>
            <p:ph type="title"/>
          </p:nvPr>
        </p:nvSpPr>
        <p:spPr bwMode="auto">
          <a:xfrm>
            <a:off x="457200" y="273050"/>
            <a:ext cx="3001963" cy="1155700"/>
          </a:xfrm>
          <a:prstGeom prst="rect">
            <a:avLst/>
          </a:prstGeom>
          <a:noFill/>
          <a:ln w="9525">
            <a:noFill/>
            <a:round/>
            <a:headEnd/>
            <a:tailEnd/>
          </a:ln>
        </p:spPr>
        <p:txBody>
          <a:bodyPr vert="horz" wrap="square" lIns="90000" tIns="46800" rIns="90000" bIns="46800" numCol="1" anchor="b" anchorCtr="0" compatLnSpc="1">
            <a:prstTxWarp prst="textNoShape">
              <a:avLst/>
            </a:prstTxWarp>
          </a:bodyPr>
          <a:lstStyle/>
          <a:p>
            <a:pPr lvl="0"/>
            <a:r>
              <a:rPr lang="en-GB" altLang="es-AR"/>
              <a:t>Pulse para editar el formato del texto de título</a:t>
            </a:r>
          </a:p>
        </p:txBody>
      </p:sp>
      <p:sp>
        <p:nvSpPr>
          <p:cNvPr id="16387" name="Rectangle 2"/>
          <p:cNvSpPr>
            <a:spLocks noGrp="1" noChangeArrowheads="1"/>
          </p:cNvSpPr>
          <p:nvPr>
            <p:ph type="body" idx="1"/>
          </p:nvPr>
        </p:nvSpPr>
        <p:spPr bwMode="auto">
          <a:xfrm>
            <a:off x="3575050" y="273050"/>
            <a:ext cx="5105400" cy="5846763"/>
          </a:xfrm>
          <a:prstGeom prst="rect">
            <a:avLst/>
          </a:prstGeom>
          <a:noFill/>
          <a:ln w="9525">
            <a:noFill/>
            <a:round/>
            <a:headEnd/>
            <a:tailEnd/>
          </a:ln>
        </p:spPr>
        <p:txBody>
          <a:bodyPr vert="horz" wrap="square" lIns="90000" tIns="46800" rIns="90000" bIns="46800" numCol="1" anchor="ctr" anchorCtr="0" compatLnSpc="1">
            <a:prstTxWarp prst="textNoShape">
              <a:avLst/>
            </a:prstTxWarp>
          </a:bodyPr>
          <a:lstStyle/>
          <a:p>
            <a:pPr lvl="0"/>
            <a:r>
              <a:rPr lang="en-GB" altLang="es-AR"/>
              <a:t>Pulse para editar el formato de esquema del texto</a:t>
            </a:r>
          </a:p>
          <a:p>
            <a:pPr lvl="1"/>
            <a:r>
              <a:rPr lang="en-GB" altLang="es-AR"/>
              <a:t>Segundo nivel del esquema</a:t>
            </a:r>
          </a:p>
          <a:p>
            <a:pPr lvl="2"/>
            <a:r>
              <a:rPr lang="en-GB" altLang="es-AR"/>
              <a:t>Tercer nivel del esquema</a:t>
            </a:r>
          </a:p>
          <a:p>
            <a:pPr lvl="3"/>
            <a:r>
              <a:rPr lang="en-GB" altLang="es-AR"/>
              <a:t>Cuarto nivel del esquema</a:t>
            </a:r>
          </a:p>
          <a:p>
            <a:pPr lvl="4"/>
            <a:r>
              <a:rPr lang="en-GB" altLang="es-AR"/>
              <a:t>Quinto nivel del esquema</a:t>
            </a:r>
          </a:p>
          <a:p>
            <a:pPr lvl="4"/>
            <a:r>
              <a:rPr lang="en-GB" altLang="es-AR"/>
              <a:t>Sexto nivel del esquema</a:t>
            </a:r>
          </a:p>
          <a:p>
            <a:pPr lvl="4"/>
            <a:r>
              <a:rPr lang="en-GB" altLang="es-AR"/>
              <a:t>Séptimo nivel del esquema</a:t>
            </a:r>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mj-lt"/>
          <a:ea typeface="+mj-ea"/>
          <a:cs typeface="+mj-cs"/>
        </a:defRPr>
      </a:lvl1pPr>
      <a:lvl2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2pPr>
      <a:lvl3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3pPr>
      <a:lvl4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4pPr>
      <a:lvl5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5pPr>
      <a:lvl6pPr marL="25146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6pPr>
      <a:lvl7pPr marL="29718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7pPr>
      <a:lvl8pPr marL="34290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8pPr>
      <a:lvl9pPr marL="38862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itchFamily="16" charset="0"/>
        <a:defRPr sz="2800">
          <a:solidFill>
            <a:srgbClr val="000000"/>
          </a:solidFill>
          <a:latin typeface="+mn-lt"/>
          <a:ea typeface="+mn-ea"/>
        </a:defRPr>
      </a:lvl2pPr>
      <a:lvl3pPr marL="1143000" indent="-228600" algn="l" defTabSz="449263" rtl="0" eaLnBrk="0" fontAlgn="base" hangingPunct="0">
        <a:spcBef>
          <a:spcPts val="600"/>
        </a:spcBef>
        <a:spcAft>
          <a:spcPct val="0"/>
        </a:spcAft>
        <a:buClr>
          <a:srgbClr val="000000"/>
        </a:buClr>
        <a:buSzPct val="100000"/>
        <a:buFont typeface="Times New Roman" pitchFamily="16" charset="0"/>
        <a:defRPr sz="2400">
          <a:solidFill>
            <a:srgbClr val="000000"/>
          </a:solidFill>
          <a:latin typeface="+mn-lt"/>
          <a:ea typeface="+mn-ea"/>
        </a:defRPr>
      </a:lvl3pPr>
      <a:lvl4pPr marL="1600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4pPr>
      <a:lvl5pPr marL="20574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1"/>
          <p:cNvSpPr>
            <a:spLocks noGrp="1" noChangeArrowheads="1"/>
          </p:cNvSpPr>
          <p:nvPr>
            <p:ph type="title"/>
          </p:nvPr>
        </p:nvSpPr>
        <p:spPr bwMode="auto">
          <a:xfrm>
            <a:off x="457200" y="273050"/>
            <a:ext cx="8223250" cy="1138238"/>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altLang="es-AR"/>
              <a:t>Pulse para editar el formato del texto de título</a:t>
            </a:r>
          </a:p>
        </p:txBody>
      </p:sp>
      <p:sp>
        <p:nvSpPr>
          <p:cNvPr id="28675" name="Rectangle 2"/>
          <p:cNvSpPr>
            <a:spLocks noGrp="1" noChangeArrowheads="1"/>
          </p:cNvSpPr>
          <p:nvPr>
            <p:ph type="body" idx="1"/>
          </p:nvPr>
        </p:nvSpPr>
        <p:spPr bwMode="auto">
          <a:xfrm>
            <a:off x="457200" y="1604963"/>
            <a:ext cx="8223250" cy="3970337"/>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altLang="es-AR"/>
              <a:t>Pulse para editar el formato de esquema del texto</a:t>
            </a:r>
          </a:p>
          <a:p>
            <a:pPr lvl="1"/>
            <a:r>
              <a:rPr lang="en-GB" altLang="es-AR"/>
              <a:t>Segundo nivel del esquema</a:t>
            </a:r>
          </a:p>
          <a:p>
            <a:pPr lvl="2"/>
            <a:r>
              <a:rPr lang="en-GB" altLang="es-AR"/>
              <a:t>Tercer nivel del esquema</a:t>
            </a:r>
          </a:p>
          <a:p>
            <a:pPr lvl="3"/>
            <a:r>
              <a:rPr lang="en-GB" altLang="es-AR"/>
              <a:t>Cuarto nivel del esquema</a:t>
            </a:r>
          </a:p>
          <a:p>
            <a:pPr lvl="4"/>
            <a:r>
              <a:rPr lang="en-GB" altLang="es-AR"/>
              <a:t>Quinto nivel del esquema</a:t>
            </a:r>
          </a:p>
          <a:p>
            <a:pPr lvl="4"/>
            <a:r>
              <a:rPr lang="en-GB" altLang="es-AR"/>
              <a:t>Sexto nivel del esquema</a:t>
            </a:r>
          </a:p>
          <a:p>
            <a:pPr lvl="4"/>
            <a:r>
              <a:rPr lang="en-GB" altLang="es-AR"/>
              <a:t>Séptimo nivel del esquema</a:t>
            </a:r>
          </a:p>
        </p:txBody>
      </p:sp>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xStyles>
    <p:titleStyle>
      <a:lvl1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mj-lt"/>
          <a:ea typeface="+mj-ea"/>
          <a:cs typeface="+mj-cs"/>
        </a:defRPr>
      </a:lvl1pPr>
      <a:lvl2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2pPr>
      <a:lvl3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3pPr>
      <a:lvl4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4pPr>
      <a:lvl5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5pPr>
      <a:lvl6pPr marL="25146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6pPr>
      <a:lvl7pPr marL="29718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7pPr>
      <a:lvl8pPr marL="34290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8pPr>
      <a:lvl9pPr marL="38862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itchFamily="16" charset="0"/>
        <a:defRPr sz="2800">
          <a:solidFill>
            <a:srgbClr val="000000"/>
          </a:solidFill>
          <a:latin typeface="+mn-lt"/>
          <a:ea typeface="+mn-ea"/>
        </a:defRPr>
      </a:lvl2pPr>
      <a:lvl3pPr marL="1143000" indent="-228600" algn="l" defTabSz="449263" rtl="0" eaLnBrk="0" fontAlgn="base" hangingPunct="0">
        <a:spcBef>
          <a:spcPts val="600"/>
        </a:spcBef>
        <a:spcAft>
          <a:spcPct val="0"/>
        </a:spcAft>
        <a:buClr>
          <a:srgbClr val="000000"/>
        </a:buClr>
        <a:buSzPct val="100000"/>
        <a:buFont typeface="Times New Roman" pitchFamily="16" charset="0"/>
        <a:defRPr sz="2400">
          <a:solidFill>
            <a:srgbClr val="000000"/>
          </a:solidFill>
          <a:latin typeface="+mn-lt"/>
          <a:ea typeface="+mn-ea"/>
        </a:defRPr>
      </a:lvl3pPr>
      <a:lvl4pPr marL="1600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4pPr>
      <a:lvl5pPr marL="20574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jpeg"/><Relationship Id="rId7" Type="http://schemas.openxmlformats.org/officeDocument/2006/relationships/diagramColors" Target="../diagrams/colors2.xml"/><Relationship Id="rId2" Type="http://schemas.openxmlformats.org/officeDocument/2006/relationships/notesSlide" Target="../notesSlides/notesSlide15.xml"/><Relationship Id="rId1" Type="http://schemas.openxmlformats.org/officeDocument/2006/relationships/slideLayout" Target="../slideLayouts/slideLayout19.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6.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2.jpeg"/><Relationship Id="rId7" Type="http://schemas.openxmlformats.org/officeDocument/2006/relationships/diagramColors" Target="../diagrams/colors3.xml"/><Relationship Id="rId2" Type="http://schemas.openxmlformats.org/officeDocument/2006/relationships/notesSlide" Target="../notesSlides/notesSlide16.xml"/><Relationship Id="rId1" Type="http://schemas.openxmlformats.org/officeDocument/2006/relationships/slideLayout" Target="../slideLayouts/slideLayout19.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17.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2.jpeg"/><Relationship Id="rId7" Type="http://schemas.openxmlformats.org/officeDocument/2006/relationships/diagramColors" Target="../diagrams/colors4.xml"/><Relationship Id="rId2" Type="http://schemas.openxmlformats.org/officeDocument/2006/relationships/notesSlide" Target="../notesSlides/notesSlide17.xml"/><Relationship Id="rId1" Type="http://schemas.openxmlformats.org/officeDocument/2006/relationships/slideLayout" Target="../slideLayouts/slideLayout19.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18.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2.jpeg"/><Relationship Id="rId7" Type="http://schemas.openxmlformats.org/officeDocument/2006/relationships/diagramColors" Target="../diagrams/colors5.xml"/><Relationship Id="rId2" Type="http://schemas.openxmlformats.org/officeDocument/2006/relationships/notesSlide" Target="../notesSlides/notesSlide18.xml"/><Relationship Id="rId1" Type="http://schemas.openxmlformats.org/officeDocument/2006/relationships/slideLayout" Target="../slideLayouts/slideLayout19.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5.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19.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jpeg"/><Relationship Id="rId7" Type="http://schemas.openxmlformats.org/officeDocument/2006/relationships/diagramColors" Target="../diagrams/colors1.xml"/><Relationship Id="rId2" Type="http://schemas.openxmlformats.org/officeDocument/2006/relationships/notesSlide" Target="../notesSlides/notesSlide6.xml"/><Relationship Id="rId1" Type="http://schemas.openxmlformats.org/officeDocument/2006/relationships/slideLayout" Target="../slideLayouts/slideLayout19.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0962" name="Text Box 1"/>
          <p:cNvSpPr txBox="1">
            <a:spLocks noChangeArrowheads="1"/>
          </p:cNvSpPr>
          <p:nvPr/>
        </p:nvSpPr>
        <p:spPr bwMode="auto">
          <a:xfrm>
            <a:off x="0" y="144463"/>
            <a:ext cx="9144000" cy="836612"/>
          </a:xfrm>
          <a:prstGeom prst="rect">
            <a:avLst/>
          </a:prstGeom>
          <a:noFill/>
          <a:ln w="9525">
            <a:noFill/>
            <a:round/>
            <a:headEnd/>
            <a:tailEnd/>
          </a:ln>
        </p:spPr>
        <p:txBody>
          <a:bodyPr lIns="90000" tIns="46800" rIns="90000" bIns="46800"/>
          <a:lstStyle/>
          <a:p>
            <a:pPr algn="ctr">
              <a:spcBef>
                <a:spcPts val="638"/>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en-US" altLang="es-AR" dirty="0">
                <a:solidFill>
                  <a:srgbClr val="FFFFFF"/>
                </a:solidFill>
              </a:rPr>
              <a:t> </a:t>
            </a:r>
            <a:r>
              <a:rPr lang="es-AR" b="1" dirty="0">
                <a:solidFill>
                  <a:srgbClr val="00B0F0"/>
                </a:solidFill>
              </a:rPr>
              <a:t>Academia Latinoamericana de la OCDE para la Investigación de Delitos Tributarios y Financieros</a:t>
            </a:r>
          </a:p>
          <a:p>
            <a:pPr algn="ctr">
              <a:spcBef>
                <a:spcPts val="638"/>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lang="es-AR" altLang="es-AR" b="1" dirty="0">
              <a:solidFill>
                <a:srgbClr val="FFFFFF"/>
              </a:solidFill>
            </a:endParaRPr>
          </a:p>
          <a:p>
            <a:pPr algn="ctr">
              <a:spcBef>
                <a:spcPts val="638"/>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es-ES" altLang="es-AR" b="1" dirty="0">
                <a:solidFill>
                  <a:srgbClr val="00B0F0"/>
                </a:solidFill>
              </a:rPr>
              <a:t>Programa sobre </a:t>
            </a:r>
            <a:r>
              <a:rPr lang="es-AR" altLang="es-AR" b="1" i="1" dirty="0">
                <a:solidFill>
                  <a:srgbClr val="00B0F0"/>
                </a:solidFill>
              </a:rPr>
              <a:t>Técnicas de Investigación de Economía en Efectivo</a:t>
            </a:r>
            <a:r>
              <a:rPr lang="es-AR" altLang="es-AR" b="1" dirty="0">
                <a:solidFill>
                  <a:srgbClr val="00B0F0"/>
                </a:solidFill>
              </a:rPr>
              <a:t> </a:t>
            </a:r>
          </a:p>
          <a:p>
            <a:pPr algn="ctr">
              <a:spcBef>
                <a:spcPts val="638"/>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es-AR" altLang="es-AR" b="1" dirty="0">
                <a:solidFill>
                  <a:srgbClr val="00B0F0"/>
                </a:solidFill>
              </a:rPr>
              <a:t>(Marzo 2022)</a:t>
            </a:r>
          </a:p>
          <a:p>
            <a:pPr algn="ctr">
              <a:spcBef>
                <a:spcPts val="638"/>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lang="es-AR" altLang="es-AR" b="1" dirty="0">
              <a:solidFill>
                <a:srgbClr val="FFFFFF"/>
              </a:solidFill>
            </a:endParaRPr>
          </a:p>
          <a:p>
            <a:pPr algn="ctr">
              <a:spcBef>
                <a:spcPts val="638"/>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lang="en-US" altLang="es-AR" dirty="0">
              <a:solidFill>
                <a:srgbClr val="FFFFFF"/>
              </a:solidFill>
            </a:endParaRPr>
          </a:p>
        </p:txBody>
      </p:sp>
      <p:sp>
        <p:nvSpPr>
          <p:cNvPr id="40963" name="Line 2"/>
          <p:cNvSpPr>
            <a:spLocks noChangeShapeType="1"/>
          </p:cNvSpPr>
          <p:nvPr/>
        </p:nvSpPr>
        <p:spPr bwMode="auto">
          <a:xfrm>
            <a:off x="4356100" y="908050"/>
            <a:ext cx="431800" cy="1588"/>
          </a:xfrm>
          <a:prstGeom prst="line">
            <a:avLst/>
          </a:prstGeom>
          <a:noFill/>
          <a:ln w="19080" cap="sq">
            <a:solidFill>
              <a:srgbClr val="FFFFFF"/>
            </a:solidFill>
            <a:miter lim="800000"/>
            <a:headEnd/>
            <a:tailEnd/>
          </a:ln>
        </p:spPr>
        <p:txBody>
          <a:bodyPr/>
          <a:lstStyle/>
          <a:p>
            <a:endParaRPr lang="es-AR"/>
          </a:p>
        </p:txBody>
      </p:sp>
      <p:sp>
        <p:nvSpPr>
          <p:cNvPr id="40964" name="Line 3"/>
          <p:cNvSpPr>
            <a:spLocks noChangeShapeType="1"/>
          </p:cNvSpPr>
          <p:nvPr/>
        </p:nvSpPr>
        <p:spPr bwMode="auto">
          <a:xfrm>
            <a:off x="755650" y="2781300"/>
            <a:ext cx="2447925" cy="1588"/>
          </a:xfrm>
          <a:prstGeom prst="line">
            <a:avLst/>
          </a:prstGeom>
          <a:noFill/>
          <a:ln w="12600" cap="sq">
            <a:solidFill>
              <a:srgbClr val="FFFFFF"/>
            </a:solidFill>
            <a:miter lim="800000"/>
            <a:headEnd/>
            <a:tailEnd/>
          </a:ln>
        </p:spPr>
        <p:txBody>
          <a:bodyPr/>
          <a:lstStyle/>
          <a:p>
            <a:endParaRPr lang="es-AR"/>
          </a:p>
        </p:txBody>
      </p:sp>
      <p:sp>
        <p:nvSpPr>
          <p:cNvPr id="40965" name="Text Box 4"/>
          <p:cNvSpPr txBox="1">
            <a:spLocks noChangeArrowheads="1"/>
          </p:cNvSpPr>
          <p:nvPr/>
        </p:nvSpPr>
        <p:spPr bwMode="auto">
          <a:xfrm>
            <a:off x="639763" y="1701800"/>
            <a:ext cx="3055937" cy="1211263"/>
          </a:xfrm>
          <a:prstGeom prst="rect">
            <a:avLst/>
          </a:prstGeom>
          <a:noFill/>
          <a:ln w="9525">
            <a:noFill/>
            <a:round/>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tLang="es-AR" sz="3000" b="1">
              <a:solidFill>
                <a:srgbClr val="FFFFFF"/>
              </a:solidFill>
            </a:endParaRPr>
          </a:p>
        </p:txBody>
      </p:sp>
      <p:sp>
        <p:nvSpPr>
          <p:cNvPr id="40966" name="5 Rectángulo"/>
          <p:cNvSpPr>
            <a:spLocks noChangeArrowheads="1"/>
          </p:cNvSpPr>
          <p:nvPr/>
        </p:nvSpPr>
        <p:spPr bwMode="auto">
          <a:xfrm>
            <a:off x="639763" y="2135188"/>
            <a:ext cx="6264275" cy="646112"/>
          </a:xfrm>
          <a:prstGeom prst="rect">
            <a:avLst/>
          </a:prstGeom>
          <a:noFill/>
          <a:ln w="9525">
            <a:noFill/>
            <a:miter lim="800000"/>
            <a:headEnd/>
            <a:tailEnd/>
          </a:ln>
        </p:spPr>
        <p:txBody>
          <a:bodyPr>
            <a:spAutoFit/>
          </a:bodyPr>
          <a:lstStyle/>
          <a:p>
            <a:r>
              <a:rPr lang="es-ES" b="1" dirty="0"/>
              <a:t>Mecanismos de Evaluación Mutua en materia de Lavado de Activos y Financiamiento del Terrorismo</a:t>
            </a:r>
            <a:endParaRPr lang="es-AR" dirty="0"/>
          </a:p>
        </p:txBody>
      </p:sp>
      <p:sp>
        <p:nvSpPr>
          <p:cNvPr id="40967" name="6 CuadroTexto"/>
          <p:cNvSpPr txBox="1">
            <a:spLocks noChangeArrowheads="1"/>
          </p:cNvSpPr>
          <p:nvPr/>
        </p:nvSpPr>
        <p:spPr bwMode="auto">
          <a:xfrm>
            <a:off x="827088" y="3716338"/>
            <a:ext cx="4824412" cy="615553"/>
          </a:xfrm>
          <a:prstGeom prst="rect">
            <a:avLst/>
          </a:prstGeom>
          <a:noFill/>
          <a:ln w="9525">
            <a:noFill/>
            <a:miter lim="800000"/>
            <a:headEnd/>
            <a:tailEnd/>
          </a:ln>
        </p:spPr>
        <p:txBody>
          <a:bodyPr>
            <a:spAutoFit/>
          </a:bodyPr>
          <a:lstStyle/>
          <a:p>
            <a:r>
              <a:rPr lang="es-AR" sz="1600" dirty="0"/>
              <a:t>Luis F. Arocena</a:t>
            </a:r>
          </a:p>
          <a:p>
            <a:endParaRPr lang="es-AR" b="1"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5203825" y="0"/>
            <a:ext cx="8054975" cy="1588"/>
          </a:xfrm>
          <a:prstGeom prst="rect">
            <a:avLst/>
          </a:prstGeom>
          <a:noFill/>
          <a:ln w="9525">
            <a:noFill/>
            <a:round/>
            <a:headEnd/>
            <a:tailEnd/>
          </a:ln>
        </p:spPr>
        <p:txBody>
          <a:bodyPr wrap="none" anchor="ctr"/>
          <a:lstStyle/>
          <a:p>
            <a:endParaRPr lang="es-AR" altLang="es-AR"/>
          </a:p>
        </p:txBody>
      </p:sp>
      <p:sp>
        <p:nvSpPr>
          <p:cNvPr id="41987" name="Text Box 3"/>
          <p:cNvSpPr txBox="1">
            <a:spLocks noChangeArrowheads="1"/>
          </p:cNvSpPr>
          <p:nvPr/>
        </p:nvSpPr>
        <p:spPr bwMode="auto">
          <a:xfrm>
            <a:off x="539750" y="1340768"/>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dirty="0">
                <a:solidFill>
                  <a:srgbClr val="74BAE1"/>
                </a:solidFill>
              </a:rPr>
              <a:t>Ejemplo: Recomendación 32 – Transporte de efectivo</a:t>
            </a:r>
            <a:endParaRPr lang="en-US" altLang="es-AR" sz="1600" b="1" dirty="0">
              <a:solidFill>
                <a:srgbClr val="74BAE1"/>
              </a:solidFill>
            </a:endParaRPr>
          </a:p>
        </p:txBody>
      </p:sp>
      <p:sp>
        <p:nvSpPr>
          <p:cNvPr id="41988"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a:p>
        </p:txBody>
      </p:sp>
      <p:sp>
        <p:nvSpPr>
          <p:cNvPr id="41989" name="Line 5"/>
          <p:cNvSpPr>
            <a:spLocks noChangeShapeType="1"/>
          </p:cNvSpPr>
          <p:nvPr/>
        </p:nvSpPr>
        <p:spPr bwMode="auto">
          <a:xfrm>
            <a:off x="539750" y="1772816"/>
            <a:ext cx="7921625" cy="1587"/>
          </a:xfrm>
          <a:prstGeom prst="line">
            <a:avLst/>
          </a:prstGeom>
          <a:noFill/>
          <a:ln w="3240" cap="sq">
            <a:solidFill>
              <a:srgbClr val="D9D9D9"/>
            </a:solidFill>
            <a:miter lim="800000"/>
            <a:headEnd/>
            <a:tailEnd/>
          </a:ln>
        </p:spPr>
        <p:txBody>
          <a:bodyPr/>
          <a:lstStyle/>
          <a:p>
            <a:endParaRPr lang="es-AR"/>
          </a:p>
        </p:txBody>
      </p:sp>
      <p:sp>
        <p:nvSpPr>
          <p:cNvPr id="41990" name="Text Box 6"/>
          <p:cNvSpPr txBox="1">
            <a:spLocks noChangeArrowheads="1"/>
          </p:cNvSpPr>
          <p:nvPr/>
        </p:nvSpPr>
        <p:spPr bwMode="auto">
          <a:xfrm>
            <a:off x="527050" y="369888"/>
            <a:ext cx="6637338" cy="557212"/>
          </a:xfrm>
          <a:prstGeom prst="rect">
            <a:avLst/>
          </a:prstGeom>
          <a:noFill/>
          <a:ln w="9525">
            <a:noFill/>
            <a:round/>
            <a:headEnd/>
            <a:tailEnd/>
          </a:ln>
        </p:spPr>
        <p:txBody>
          <a:bodyPr lIns="90000" tIns="45000" rIns="90000" bIns="45000"/>
          <a:lstStyle/>
          <a:p>
            <a:r>
              <a:rPr lang="es-ES" sz="1600" b="1" dirty="0"/>
              <a:t>Cumplimiento Técnico</a:t>
            </a:r>
            <a:endParaRPr lang="es-AR" sz="1600" dirty="0"/>
          </a:p>
        </p:txBody>
      </p:sp>
      <p:sp>
        <p:nvSpPr>
          <p:cNvPr id="41993" name="Text Box 9"/>
          <p:cNvSpPr txBox="1">
            <a:spLocks noChangeArrowheads="1"/>
          </p:cNvSpPr>
          <p:nvPr/>
        </p:nvSpPr>
        <p:spPr bwMode="auto">
          <a:xfrm>
            <a:off x="323528" y="1844824"/>
            <a:ext cx="8280920" cy="4941168"/>
          </a:xfrm>
          <a:prstGeom prst="rect">
            <a:avLst/>
          </a:prstGeom>
          <a:solidFill>
            <a:srgbClr val="FFFFFF"/>
          </a:solidFill>
          <a:ln w="9360" cap="sq">
            <a:solidFill>
              <a:srgbClr val="FFFFFF"/>
            </a:solidFill>
            <a:miter lim="800000"/>
            <a:headEnd/>
            <a:tailEnd/>
          </a:ln>
        </p:spPr>
        <p:txBody>
          <a:bodyPr lIns="90000" tIns="45000" rIns="90000" bIns="45000"/>
          <a:lstStyle/>
          <a:p>
            <a:r>
              <a:rPr lang="es-AR" altLang="es-AR" sz="1400" dirty="0">
                <a:solidFill>
                  <a:srgbClr val="666666"/>
                </a:solidFill>
              </a:rPr>
              <a:t>32.1 Los países deben implementar un sistema de declaraciones o un sistema de revelación para el transporte transfronterizo entrante y saliente de moneda e instrumentos negociables al portador. Los países deben asegurar que se exija una declaración o revelación para todo el transporte físico transfronterizo, ya sea realizado por los viajeros o a través del correo o de transporte de carga, pero pueden usar diferentes sistemas para los diferentes modos de transporte.</a:t>
            </a:r>
          </a:p>
          <a:p>
            <a:r>
              <a:rPr lang="es-AR" altLang="es-AR" sz="1400" dirty="0">
                <a:solidFill>
                  <a:srgbClr val="666666"/>
                </a:solidFill>
              </a:rPr>
              <a:t>32.2 En un sistema de declaraciones, se debe exigir a todas las personas que hacen un transporte transfronterizo físico de moneda o instrumentos negociables al portador por un valor superior al umbral máximo preestablecido de USD/EUR 15.000 que presenten una declaración fidedigna a las autoridades competentes designadas. Los países pueden optar entre los siguientes tres tipos de sistema de declaración:</a:t>
            </a:r>
          </a:p>
          <a:p>
            <a:r>
              <a:rPr lang="es-AR" altLang="es-AR" sz="1400" dirty="0">
                <a:solidFill>
                  <a:srgbClr val="666666"/>
                </a:solidFill>
              </a:rPr>
              <a:t>(a) un sistema de declaración escrita para todos los viajeros;</a:t>
            </a:r>
          </a:p>
          <a:p>
            <a:r>
              <a:rPr lang="es-AR" altLang="es-AR" sz="1400" dirty="0">
                <a:solidFill>
                  <a:srgbClr val="666666"/>
                </a:solidFill>
              </a:rPr>
              <a:t>(b) un sistema de declaración escrita para todos los viajeros que lleven montos por encima del umbral; y/o</a:t>
            </a:r>
          </a:p>
          <a:p>
            <a:r>
              <a:rPr lang="es-AR" altLang="es-AR" sz="1400" dirty="0">
                <a:solidFill>
                  <a:srgbClr val="666666"/>
                </a:solidFill>
              </a:rPr>
              <a:t>(c) un sistema de declaración oral para todos los viajeros.</a:t>
            </a:r>
          </a:p>
          <a:p>
            <a:r>
              <a:rPr lang="es-AR" altLang="es-AR" sz="1400" dirty="0">
                <a:solidFill>
                  <a:srgbClr val="666666"/>
                </a:solidFill>
              </a:rPr>
              <a:t>32.3 En un sistema de revelación, debe exigirse a los viajeros que den una respuesta fidedigna y que proporcionen información apropiada a solicitud de las autoridades, pero no se requiere que realicen una declaración escrita u oral directa.</a:t>
            </a:r>
          </a:p>
          <a:p>
            <a:r>
              <a:rPr lang="es-AR" altLang="es-AR" sz="1400" dirty="0">
                <a:solidFill>
                  <a:srgbClr val="666666"/>
                </a:solidFill>
              </a:rPr>
              <a:t>32.4 Al descubrirse una declaración falsa o revelación de moneda o instrumentos negociables al portador, o ausencia de declaración o revelación de éstos, las autoridades competentes designadas deben tener la autoridad para requerir y obtener más información del portador con respecto al origen de la moneda o instrumentos negociables al portador, y el uso que se pretendía dar a los mismos.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5203825" y="0"/>
            <a:ext cx="8054975" cy="1588"/>
          </a:xfrm>
          <a:prstGeom prst="rect">
            <a:avLst/>
          </a:prstGeom>
          <a:noFill/>
          <a:ln w="9525">
            <a:noFill/>
            <a:round/>
            <a:headEnd/>
            <a:tailEnd/>
          </a:ln>
        </p:spPr>
        <p:txBody>
          <a:bodyPr wrap="none" anchor="ctr"/>
          <a:lstStyle/>
          <a:p>
            <a:endParaRPr lang="es-AR" altLang="es-AR"/>
          </a:p>
        </p:txBody>
      </p:sp>
      <p:sp>
        <p:nvSpPr>
          <p:cNvPr id="41987" name="Text Box 3"/>
          <p:cNvSpPr txBox="1">
            <a:spLocks noChangeArrowheads="1"/>
          </p:cNvSpPr>
          <p:nvPr/>
        </p:nvSpPr>
        <p:spPr bwMode="auto">
          <a:xfrm>
            <a:off x="539750" y="1340768"/>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dirty="0">
                <a:solidFill>
                  <a:srgbClr val="74BAE1"/>
                </a:solidFill>
              </a:rPr>
              <a:t>Ejemplo: Recomendación 32 – Transporte de efectivo</a:t>
            </a:r>
            <a:endParaRPr lang="en-US" altLang="es-AR" sz="1600" b="1" dirty="0">
              <a:solidFill>
                <a:srgbClr val="74BAE1"/>
              </a:solidFill>
            </a:endParaRPr>
          </a:p>
        </p:txBody>
      </p:sp>
      <p:sp>
        <p:nvSpPr>
          <p:cNvPr id="41988"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a:p>
        </p:txBody>
      </p:sp>
      <p:sp>
        <p:nvSpPr>
          <p:cNvPr id="41989" name="Line 5"/>
          <p:cNvSpPr>
            <a:spLocks noChangeShapeType="1"/>
          </p:cNvSpPr>
          <p:nvPr/>
        </p:nvSpPr>
        <p:spPr bwMode="auto">
          <a:xfrm>
            <a:off x="539750" y="1772816"/>
            <a:ext cx="7921625" cy="1587"/>
          </a:xfrm>
          <a:prstGeom prst="line">
            <a:avLst/>
          </a:prstGeom>
          <a:noFill/>
          <a:ln w="3240" cap="sq">
            <a:solidFill>
              <a:srgbClr val="D9D9D9"/>
            </a:solidFill>
            <a:miter lim="800000"/>
            <a:headEnd/>
            <a:tailEnd/>
          </a:ln>
        </p:spPr>
        <p:txBody>
          <a:bodyPr/>
          <a:lstStyle/>
          <a:p>
            <a:endParaRPr lang="es-AR"/>
          </a:p>
        </p:txBody>
      </p:sp>
      <p:sp>
        <p:nvSpPr>
          <p:cNvPr id="41990" name="Text Box 6"/>
          <p:cNvSpPr txBox="1">
            <a:spLocks noChangeArrowheads="1"/>
          </p:cNvSpPr>
          <p:nvPr/>
        </p:nvSpPr>
        <p:spPr bwMode="auto">
          <a:xfrm>
            <a:off x="527050" y="369888"/>
            <a:ext cx="6637338" cy="557212"/>
          </a:xfrm>
          <a:prstGeom prst="rect">
            <a:avLst/>
          </a:prstGeom>
          <a:noFill/>
          <a:ln w="9525">
            <a:noFill/>
            <a:round/>
            <a:headEnd/>
            <a:tailEnd/>
          </a:ln>
        </p:spPr>
        <p:txBody>
          <a:bodyPr lIns="90000" tIns="45000" rIns="90000" bIns="45000"/>
          <a:lstStyle/>
          <a:p>
            <a:r>
              <a:rPr lang="es-ES" sz="1600" b="1" dirty="0"/>
              <a:t>Cumplimiento Técnico</a:t>
            </a:r>
            <a:endParaRPr lang="es-AR" sz="1600" dirty="0"/>
          </a:p>
        </p:txBody>
      </p:sp>
      <p:sp>
        <p:nvSpPr>
          <p:cNvPr id="41993" name="Text Box 9"/>
          <p:cNvSpPr txBox="1">
            <a:spLocks noChangeArrowheads="1"/>
          </p:cNvSpPr>
          <p:nvPr/>
        </p:nvSpPr>
        <p:spPr bwMode="auto">
          <a:xfrm>
            <a:off x="323528" y="1901078"/>
            <a:ext cx="8280920" cy="4941168"/>
          </a:xfrm>
          <a:prstGeom prst="rect">
            <a:avLst/>
          </a:prstGeom>
          <a:solidFill>
            <a:srgbClr val="FFFFFF"/>
          </a:solidFill>
          <a:ln w="9360" cap="sq">
            <a:solidFill>
              <a:srgbClr val="FFFFFF"/>
            </a:solidFill>
            <a:miter lim="800000"/>
            <a:headEnd/>
            <a:tailEnd/>
          </a:ln>
        </p:spPr>
        <p:txBody>
          <a:bodyPr lIns="90000" tIns="45000" rIns="90000" bIns="45000"/>
          <a:lstStyle/>
          <a:p>
            <a:r>
              <a:rPr lang="es-AR" altLang="es-AR" sz="1400" dirty="0">
                <a:solidFill>
                  <a:srgbClr val="666666"/>
                </a:solidFill>
              </a:rPr>
              <a:t>32.5 Las personas que hacen una declaración o revelación falsa deben estar sujetas a sanciones proporcionales y disuasivas, ya sean penales, civiles o administrativas.</a:t>
            </a:r>
          </a:p>
          <a:p>
            <a:r>
              <a:rPr lang="es-AR" altLang="es-AR" sz="1400" dirty="0">
                <a:solidFill>
                  <a:srgbClr val="666666"/>
                </a:solidFill>
              </a:rPr>
              <a:t>32.6 La información obtenida mediante el proceso de declaración/revelación debe estar al alcance de la UIF, ya sea mediante: (a) un sistema en el que se notifique a la UIF sobre incidentes sospechosos de transporte transfronterizo; o bien (b) suministrando directamente la declaración/revelación a la UIF de alguna otra forma.</a:t>
            </a:r>
          </a:p>
          <a:p>
            <a:r>
              <a:rPr lang="es-AR" altLang="es-AR" sz="1400" dirty="0">
                <a:solidFill>
                  <a:srgbClr val="666666"/>
                </a:solidFill>
              </a:rPr>
              <a:t>32.7 En el ámbito nacional, los países deben asegurar que exista una coordinación adecuada entre la Aduana, Inmigración y otras autoridades relacionadas con temas vinculados a la implementación de la Recomendación 32.</a:t>
            </a:r>
          </a:p>
          <a:p>
            <a:r>
              <a:rPr lang="es-AR" altLang="es-AR" sz="1400" dirty="0">
                <a:solidFill>
                  <a:srgbClr val="666666"/>
                </a:solidFill>
              </a:rPr>
              <a:t>32.8 Las autoridades competentes deben ser capaces de detener o frenar efectivo o instrumentos negociables al portador por un período de tiempo razonable, a fin de precisar si se puede hallar evidencia de lavado de activos o financiamiento del terrorismo: (a) cuando existe una sospecha de LA/FT o de delitos determinantes; o (b) cuando hay una declaración o una revelación falsa.</a:t>
            </a:r>
          </a:p>
          <a:p>
            <a:r>
              <a:rPr lang="es-AR" altLang="es-AR" sz="1400" dirty="0">
                <a:solidFill>
                  <a:srgbClr val="666666"/>
                </a:solidFill>
              </a:rPr>
              <a:t>32.9 Los países deben asegurar que el sistema de declaración/revelación permita la cooperación y asistencia internacional de acuerdo con las Recomendaciones 36 a 40. Para facilitar dicha cooperación, se retendrá información132 cuando: (a) se haga una declaración o revelación que exceda el umbral preestablecido; o (b) haya una declaración o revelación falsa; o</a:t>
            </a:r>
          </a:p>
          <a:p>
            <a:r>
              <a:rPr lang="es-AR" altLang="es-AR" sz="1400" dirty="0">
                <a:solidFill>
                  <a:srgbClr val="666666"/>
                </a:solidFill>
              </a:rPr>
              <a:t>(c) exista sospecha de LA/FT.</a:t>
            </a:r>
          </a:p>
        </p:txBody>
      </p:sp>
    </p:spTree>
    <p:extLst>
      <p:ext uri="{BB962C8B-B14F-4D97-AF65-F5344CB8AC3E}">
        <p14:creationId xmlns:p14="http://schemas.microsoft.com/office/powerpoint/2010/main" val="334860464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5203825" y="0"/>
            <a:ext cx="8054975" cy="1588"/>
          </a:xfrm>
          <a:prstGeom prst="rect">
            <a:avLst/>
          </a:prstGeom>
          <a:noFill/>
          <a:ln w="9525">
            <a:noFill/>
            <a:round/>
            <a:headEnd/>
            <a:tailEnd/>
          </a:ln>
        </p:spPr>
        <p:txBody>
          <a:bodyPr wrap="none" anchor="ctr"/>
          <a:lstStyle/>
          <a:p>
            <a:endParaRPr lang="es-AR" altLang="es-AR"/>
          </a:p>
        </p:txBody>
      </p:sp>
      <p:sp>
        <p:nvSpPr>
          <p:cNvPr id="41987" name="Text Box 3"/>
          <p:cNvSpPr txBox="1">
            <a:spLocks noChangeArrowheads="1"/>
          </p:cNvSpPr>
          <p:nvPr/>
        </p:nvSpPr>
        <p:spPr bwMode="auto">
          <a:xfrm>
            <a:off x="539750" y="1340768"/>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dirty="0">
                <a:solidFill>
                  <a:srgbClr val="74BAE1"/>
                </a:solidFill>
              </a:rPr>
              <a:t>Ejemplo: Recomendación 32 – Transporte de efectivo</a:t>
            </a:r>
            <a:endParaRPr lang="en-US" altLang="es-AR" sz="1600" b="1" dirty="0">
              <a:solidFill>
                <a:srgbClr val="74BAE1"/>
              </a:solidFill>
            </a:endParaRPr>
          </a:p>
        </p:txBody>
      </p:sp>
      <p:sp>
        <p:nvSpPr>
          <p:cNvPr id="41988"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a:p>
        </p:txBody>
      </p:sp>
      <p:sp>
        <p:nvSpPr>
          <p:cNvPr id="41989" name="Line 5"/>
          <p:cNvSpPr>
            <a:spLocks noChangeShapeType="1"/>
          </p:cNvSpPr>
          <p:nvPr/>
        </p:nvSpPr>
        <p:spPr bwMode="auto">
          <a:xfrm>
            <a:off x="539750" y="1772816"/>
            <a:ext cx="7921625" cy="1587"/>
          </a:xfrm>
          <a:prstGeom prst="line">
            <a:avLst/>
          </a:prstGeom>
          <a:noFill/>
          <a:ln w="3240" cap="sq">
            <a:solidFill>
              <a:srgbClr val="D9D9D9"/>
            </a:solidFill>
            <a:miter lim="800000"/>
            <a:headEnd/>
            <a:tailEnd/>
          </a:ln>
        </p:spPr>
        <p:txBody>
          <a:bodyPr/>
          <a:lstStyle/>
          <a:p>
            <a:endParaRPr lang="es-AR"/>
          </a:p>
        </p:txBody>
      </p:sp>
      <p:sp>
        <p:nvSpPr>
          <p:cNvPr id="41990" name="Text Box 6"/>
          <p:cNvSpPr txBox="1">
            <a:spLocks noChangeArrowheads="1"/>
          </p:cNvSpPr>
          <p:nvPr/>
        </p:nvSpPr>
        <p:spPr bwMode="auto">
          <a:xfrm>
            <a:off x="527050" y="369888"/>
            <a:ext cx="6637338" cy="557212"/>
          </a:xfrm>
          <a:prstGeom prst="rect">
            <a:avLst/>
          </a:prstGeom>
          <a:noFill/>
          <a:ln w="9525">
            <a:noFill/>
            <a:round/>
            <a:headEnd/>
            <a:tailEnd/>
          </a:ln>
        </p:spPr>
        <p:txBody>
          <a:bodyPr lIns="90000" tIns="45000" rIns="90000" bIns="45000"/>
          <a:lstStyle/>
          <a:p>
            <a:r>
              <a:rPr lang="es-ES" sz="1600" b="1" dirty="0"/>
              <a:t>Cumplimiento Técnico</a:t>
            </a:r>
            <a:endParaRPr lang="es-AR" sz="1600" dirty="0"/>
          </a:p>
        </p:txBody>
      </p:sp>
      <p:sp>
        <p:nvSpPr>
          <p:cNvPr id="41993" name="Text Box 9"/>
          <p:cNvSpPr txBox="1">
            <a:spLocks noChangeArrowheads="1"/>
          </p:cNvSpPr>
          <p:nvPr/>
        </p:nvSpPr>
        <p:spPr bwMode="auto">
          <a:xfrm>
            <a:off x="323528" y="1901078"/>
            <a:ext cx="8280920" cy="4941168"/>
          </a:xfrm>
          <a:prstGeom prst="rect">
            <a:avLst/>
          </a:prstGeom>
          <a:solidFill>
            <a:srgbClr val="FFFFFF"/>
          </a:solidFill>
          <a:ln w="9360" cap="sq">
            <a:solidFill>
              <a:srgbClr val="FFFFFF"/>
            </a:solidFill>
            <a:miter lim="800000"/>
            <a:headEnd/>
            <a:tailEnd/>
          </a:ln>
        </p:spPr>
        <p:txBody>
          <a:bodyPr lIns="90000" tIns="45000" rIns="90000" bIns="45000"/>
          <a:lstStyle/>
          <a:p>
            <a:r>
              <a:rPr lang="es-AR" altLang="es-AR" sz="1400" dirty="0">
                <a:solidFill>
                  <a:srgbClr val="666666"/>
                </a:solidFill>
              </a:rPr>
              <a:t>32.10 Los países deben asegurar que existan salvaguardas estrictas para garantizar el uso correcto de información recopilada a través de los sistemas de declaración/revelación, sin restringir: (i) pagos comerciales entre países por bienes y servicios; o (</a:t>
            </a:r>
            <a:r>
              <a:rPr lang="es-AR" altLang="es-AR" sz="1400" dirty="0" err="1">
                <a:solidFill>
                  <a:srgbClr val="666666"/>
                </a:solidFill>
              </a:rPr>
              <a:t>ii</a:t>
            </a:r>
            <a:r>
              <a:rPr lang="es-AR" altLang="es-AR" sz="1400" dirty="0">
                <a:solidFill>
                  <a:srgbClr val="666666"/>
                </a:solidFill>
              </a:rPr>
              <a:t>) la libertad de movimiento del capital, de cualquier forma.</a:t>
            </a:r>
          </a:p>
          <a:p>
            <a:r>
              <a:rPr lang="es-AR" altLang="es-AR" sz="1400" dirty="0">
                <a:solidFill>
                  <a:srgbClr val="666666"/>
                </a:solidFill>
              </a:rPr>
              <a:t>32.11 Las personas que estén transportando físicamente moneda o instrumentos negociables al portador vinculados al financiamiento del terrorismo, el lavado de activos o delitos determinantes, deben estar sujetas a: (a) sanciones eficaces, proporcionales y disuasivas, ya sean penales, civiles o administrativas; y (b) medidas a tono con la Recomendación 4, que permitirían el decomiso de dicha moneda o instrumentos negociables al portador.</a:t>
            </a:r>
          </a:p>
        </p:txBody>
      </p:sp>
    </p:spTree>
    <p:extLst>
      <p:ext uri="{BB962C8B-B14F-4D97-AF65-F5344CB8AC3E}">
        <p14:creationId xmlns:p14="http://schemas.microsoft.com/office/powerpoint/2010/main" val="36296547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5203825" y="0"/>
            <a:ext cx="8054975" cy="1588"/>
          </a:xfrm>
          <a:prstGeom prst="rect">
            <a:avLst/>
          </a:prstGeom>
          <a:noFill/>
          <a:ln w="9525">
            <a:noFill/>
            <a:round/>
            <a:headEnd/>
            <a:tailEnd/>
          </a:ln>
        </p:spPr>
        <p:txBody>
          <a:bodyPr wrap="none" anchor="ctr"/>
          <a:lstStyle/>
          <a:p>
            <a:endParaRPr lang="es-AR" altLang="es-AR"/>
          </a:p>
        </p:txBody>
      </p:sp>
      <p:sp>
        <p:nvSpPr>
          <p:cNvPr id="41987" name="Text Box 3"/>
          <p:cNvSpPr txBox="1">
            <a:spLocks noChangeArrowheads="1"/>
          </p:cNvSpPr>
          <p:nvPr/>
        </p:nvSpPr>
        <p:spPr bwMode="auto">
          <a:xfrm>
            <a:off x="539750" y="1340768"/>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dirty="0">
                <a:solidFill>
                  <a:srgbClr val="74BAE1"/>
                </a:solidFill>
              </a:rPr>
              <a:t>Calificación del cumplimiento técnico</a:t>
            </a:r>
            <a:endParaRPr lang="en-US" altLang="es-AR" sz="1600" b="1" dirty="0">
              <a:solidFill>
                <a:srgbClr val="74BAE1"/>
              </a:solidFill>
            </a:endParaRPr>
          </a:p>
        </p:txBody>
      </p:sp>
      <p:sp>
        <p:nvSpPr>
          <p:cNvPr id="41988"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a:p>
        </p:txBody>
      </p:sp>
      <p:sp>
        <p:nvSpPr>
          <p:cNvPr id="41989" name="Line 5"/>
          <p:cNvSpPr>
            <a:spLocks noChangeShapeType="1"/>
          </p:cNvSpPr>
          <p:nvPr/>
        </p:nvSpPr>
        <p:spPr bwMode="auto">
          <a:xfrm>
            <a:off x="539750" y="1772816"/>
            <a:ext cx="7921625" cy="1587"/>
          </a:xfrm>
          <a:prstGeom prst="line">
            <a:avLst/>
          </a:prstGeom>
          <a:noFill/>
          <a:ln w="3240" cap="sq">
            <a:solidFill>
              <a:srgbClr val="D9D9D9"/>
            </a:solidFill>
            <a:miter lim="800000"/>
            <a:headEnd/>
            <a:tailEnd/>
          </a:ln>
        </p:spPr>
        <p:txBody>
          <a:bodyPr/>
          <a:lstStyle/>
          <a:p>
            <a:endParaRPr lang="es-AR"/>
          </a:p>
        </p:txBody>
      </p:sp>
      <p:sp>
        <p:nvSpPr>
          <p:cNvPr id="8" name="Text Box 6"/>
          <p:cNvSpPr txBox="1">
            <a:spLocks noChangeArrowheads="1"/>
          </p:cNvSpPr>
          <p:nvPr/>
        </p:nvSpPr>
        <p:spPr bwMode="auto">
          <a:xfrm>
            <a:off x="527050" y="369888"/>
            <a:ext cx="6637338" cy="557212"/>
          </a:xfrm>
          <a:prstGeom prst="rect">
            <a:avLst/>
          </a:prstGeom>
          <a:noFill/>
          <a:ln w="9525">
            <a:noFill/>
            <a:round/>
            <a:headEnd/>
            <a:tailEnd/>
          </a:ln>
        </p:spPr>
        <p:txBody>
          <a:bodyPr lIns="90000" tIns="45000" rIns="90000" bIns="45000"/>
          <a:lstStyle/>
          <a:p>
            <a:r>
              <a:rPr lang="es-ES" sz="1600" b="1" dirty="0"/>
              <a:t>Cumplimiento Técnico</a:t>
            </a:r>
            <a:endParaRPr lang="es-AR" sz="1600" dirty="0"/>
          </a:p>
        </p:txBody>
      </p:sp>
      <p:graphicFrame>
        <p:nvGraphicFramePr>
          <p:cNvPr id="10" name="9 Tabla"/>
          <p:cNvGraphicFramePr>
            <a:graphicFrameLocks noGrp="1"/>
          </p:cNvGraphicFramePr>
          <p:nvPr/>
        </p:nvGraphicFramePr>
        <p:xfrm>
          <a:off x="683568" y="1935480"/>
          <a:ext cx="7848871" cy="4445848"/>
        </p:xfrm>
        <a:graphic>
          <a:graphicData uri="http://schemas.openxmlformats.org/drawingml/2006/table">
            <a:tbl>
              <a:tblPr>
                <a:tableStyleId>{2D5ABB26-0587-4C30-8999-92F81FD0307C}</a:tableStyleId>
              </a:tblPr>
              <a:tblGrid>
                <a:gridCol w="1872208">
                  <a:extLst>
                    <a:ext uri="{9D8B030D-6E8A-4147-A177-3AD203B41FA5}">
                      <a16:colId xmlns:a16="http://schemas.microsoft.com/office/drawing/2014/main" val="20000"/>
                    </a:ext>
                  </a:extLst>
                </a:gridCol>
                <a:gridCol w="576064">
                  <a:extLst>
                    <a:ext uri="{9D8B030D-6E8A-4147-A177-3AD203B41FA5}">
                      <a16:colId xmlns:a16="http://schemas.microsoft.com/office/drawing/2014/main" val="20001"/>
                    </a:ext>
                  </a:extLst>
                </a:gridCol>
                <a:gridCol w="5400599">
                  <a:extLst>
                    <a:ext uri="{9D8B030D-6E8A-4147-A177-3AD203B41FA5}">
                      <a16:colId xmlns:a16="http://schemas.microsoft.com/office/drawing/2014/main" val="20002"/>
                    </a:ext>
                  </a:extLst>
                </a:gridCol>
              </a:tblGrid>
              <a:tr h="317560">
                <a:tc gridSpan="3">
                  <a:txBody>
                    <a:bodyPr/>
                    <a:lstStyle/>
                    <a:p>
                      <a:pPr algn="ctr">
                        <a:spcAft>
                          <a:spcPts val="0"/>
                        </a:spcAft>
                      </a:pPr>
                      <a:r>
                        <a:rPr lang="es-AR" altLang="es-AR" sz="1600" b="1" kern="1200" dirty="0">
                          <a:solidFill>
                            <a:srgbClr val="74BAE1"/>
                          </a:solidFill>
                          <a:latin typeface="Arial" charset="0"/>
                          <a:ea typeface="Microsoft YaHei" charset="-122"/>
                          <a:cs typeface="+mn-cs"/>
                        </a:rPr>
                        <a:t>Calificación Técnica</a:t>
                      </a:r>
                    </a:p>
                  </a:txBody>
                  <a:tcPr marL="68580" marR="68580" marT="0" marB="0">
                    <a:lnB w="28575" cap="flat" cmpd="sng" algn="ctr">
                      <a:solidFill>
                        <a:schemeClr val="tx2"/>
                      </a:solidFill>
                      <a:prstDash val="solid"/>
                      <a:round/>
                      <a:headEnd type="none" w="med" len="med"/>
                      <a:tailEnd type="none" w="med" len="med"/>
                    </a:lnB>
                  </a:tcPr>
                </a:tc>
                <a:tc hMerge="1">
                  <a:txBody>
                    <a:bodyPr/>
                    <a:lstStyle/>
                    <a:p>
                      <a:endParaRPr lang="es-AR"/>
                    </a:p>
                  </a:txBody>
                  <a:tcPr/>
                </a:tc>
                <a:tc hMerge="1">
                  <a:txBody>
                    <a:bodyPr/>
                    <a:lstStyle/>
                    <a:p>
                      <a:endParaRPr lang="es-AR"/>
                    </a:p>
                  </a:txBody>
                  <a:tcPr/>
                </a:tc>
                <a:extLst>
                  <a:ext uri="{0D108BD9-81ED-4DB2-BD59-A6C34878D82A}">
                    <a16:rowId xmlns:a16="http://schemas.microsoft.com/office/drawing/2014/main" val="10000"/>
                  </a:ext>
                </a:extLst>
              </a:tr>
              <a:tr h="317560">
                <a:tc>
                  <a:txBody>
                    <a:bodyPr/>
                    <a:lstStyle/>
                    <a:p>
                      <a:pPr>
                        <a:spcAft>
                          <a:spcPts val="0"/>
                        </a:spcAft>
                      </a:pPr>
                      <a:r>
                        <a:rPr lang="es-AR" altLang="es-AR" sz="1600" b="1" kern="1200" dirty="0">
                          <a:solidFill>
                            <a:srgbClr val="74BAE1"/>
                          </a:solidFill>
                          <a:latin typeface="Arial" charset="0"/>
                          <a:ea typeface="Microsoft YaHei" charset="-122"/>
                          <a:cs typeface="+mn-cs"/>
                        </a:rPr>
                        <a:t>Cumplida</a:t>
                      </a:r>
                    </a:p>
                  </a:txBody>
                  <a:tcPr marL="68580" marR="68580" marT="0" marB="0" anchor="ctr">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C</a:t>
                      </a: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a:spcAft>
                          <a:spcPts val="0"/>
                        </a:spcAft>
                      </a:pPr>
                      <a:r>
                        <a:rPr lang="es-AR" sz="1400" dirty="0"/>
                        <a:t>No existe ni una deficiencia </a:t>
                      </a:r>
                      <a:endParaRPr lang="es-AR" sz="1200" dirty="0">
                        <a:solidFill>
                          <a:srgbClr val="000000"/>
                        </a:solidFill>
                        <a:latin typeface="Lato"/>
                        <a:ea typeface="Calibri"/>
                        <a:cs typeface="Lato"/>
                      </a:endParaRP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1"/>
                  </a:ext>
                </a:extLst>
              </a:tr>
              <a:tr h="635122">
                <a:tc>
                  <a:txBody>
                    <a:bodyPr/>
                    <a:lstStyle/>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Mayoritariamente </a:t>
                      </a:r>
                    </a:p>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Cumplida</a:t>
                      </a:r>
                    </a:p>
                  </a:txBody>
                  <a:tcPr marL="68580" marR="68580" marT="0" marB="0" anchor="ctr">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MC</a:t>
                      </a: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a:spcAft>
                          <a:spcPts val="0"/>
                        </a:spcAft>
                      </a:pPr>
                      <a:r>
                        <a:rPr lang="es-AR" sz="1400" dirty="0"/>
                        <a:t>Solo existen deficiencias menores </a:t>
                      </a:r>
                      <a:endParaRPr lang="es-AR" sz="1200" dirty="0">
                        <a:solidFill>
                          <a:srgbClr val="000000"/>
                        </a:solidFill>
                        <a:latin typeface="Lato"/>
                        <a:ea typeface="Calibri"/>
                        <a:cs typeface="Lato"/>
                      </a:endParaRP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2"/>
                  </a:ext>
                </a:extLst>
              </a:tr>
              <a:tr h="635122">
                <a:tc>
                  <a:txBody>
                    <a:bodyPr/>
                    <a:lstStyle/>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Parcialmente</a:t>
                      </a:r>
                    </a:p>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Cumplida</a:t>
                      </a:r>
                    </a:p>
                  </a:txBody>
                  <a:tcPr marL="68580" marR="68580" marT="0" marB="0" anchor="ctr">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PC</a:t>
                      </a: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a:spcAft>
                          <a:spcPts val="0"/>
                        </a:spcAft>
                      </a:pPr>
                      <a:r>
                        <a:rPr lang="es-AR" sz="1400" dirty="0"/>
                        <a:t>Existen deficiencias moderadas </a:t>
                      </a:r>
                      <a:endParaRPr lang="es-AR" sz="1200" dirty="0">
                        <a:solidFill>
                          <a:srgbClr val="000000"/>
                        </a:solidFill>
                        <a:latin typeface="Lato"/>
                        <a:ea typeface="Calibri"/>
                        <a:cs typeface="Lato"/>
                      </a:endParaRP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3"/>
                  </a:ext>
                </a:extLst>
              </a:tr>
              <a:tr h="317560">
                <a:tc>
                  <a:txBody>
                    <a:bodyPr/>
                    <a:lstStyle/>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No Cumplida</a:t>
                      </a:r>
                    </a:p>
                  </a:txBody>
                  <a:tcPr marL="68580" marR="68580" marT="0" marB="0" anchor="ctr">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NC</a:t>
                      </a: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a:spcAft>
                          <a:spcPts val="0"/>
                        </a:spcAft>
                      </a:pPr>
                      <a:r>
                        <a:rPr lang="es-AR" sz="1400" dirty="0"/>
                        <a:t>Existen deficiencias importantes </a:t>
                      </a:r>
                      <a:endParaRPr lang="es-AR" sz="1200" dirty="0">
                        <a:solidFill>
                          <a:srgbClr val="000000"/>
                        </a:solidFill>
                        <a:latin typeface="Lato"/>
                        <a:ea typeface="Calibri"/>
                        <a:cs typeface="Lato"/>
                      </a:endParaRP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4"/>
                  </a:ext>
                </a:extLst>
              </a:tr>
              <a:tr h="952682">
                <a:tc>
                  <a:txBody>
                    <a:bodyPr/>
                    <a:lstStyle/>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No Aplicable</a:t>
                      </a:r>
                    </a:p>
                  </a:txBody>
                  <a:tcPr marL="68580" marR="68580" marT="0" marB="0" anchor="ctr">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marL="0" algn="l" defTabSz="914400" rtl="0" eaLnBrk="1" latinLnBrk="0" hangingPunct="1">
                        <a:spcAft>
                          <a:spcPts val="0"/>
                        </a:spcAft>
                      </a:pPr>
                      <a:endParaRPr lang="es-AR" altLang="es-AR" sz="1600" b="1" kern="1200" dirty="0">
                        <a:solidFill>
                          <a:srgbClr val="74BAE1"/>
                        </a:solidFill>
                        <a:latin typeface="Arial" charset="0"/>
                        <a:ea typeface="Microsoft YaHei" charset="-122"/>
                        <a:cs typeface="+mn-cs"/>
                      </a:endParaRPr>
                    </a:p>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NA</a:t>
                      </a: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a:spcAft>
                          <a:spcPts val="0"/>
                        </a:spcAft>
                      </a:pPr>
                      <a:r>
                        <a:rPr lang="es-AR" sz="1400" dirty="0"/>
                        <a:t>Un requisito no se aplica, debido a las características estructurales, legales o institucionales de un país </a:t>
                      </a:r>
                      <a:endParaRPr lang="es-AR" sz="1200" dirty="0">
                        <a:solidFill>
                          <a:srgbClr val="000000"/>
                        </a:solidFill>
                        <a:latin typeface="Lato"/>
                        <a:ea typeface="Calibri"/>
                        <a:cs typeface="Lato"/>
                      </a:endParaRP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5"/>
                  </a:ext>
                </a:extLst>
              </a:tr>
              <a:tr h="1270242">
                <a:tc gridSpan="3">
                  <a:txBody>
                    <a:bodyPr/>
                    <a:lstStyle/>
                    <a:p>
                      <a:pPr>
                        <a:spcAft>
                          <a:spcPts val="0"/>
                        </a:spcAft>
                      </a:pPr>
                      <a:r>
                        <a:rPr lang="es-AR" sz="1400" dirty="0"/>
                        <a:t>Se debe considerar, teniendo en cuenta el contexto del país, el número y la importancia relativa de los criterios cumplidos o no. </a:t>
                      </a:r>
                      <a:endParaRPr lang="es-AR" sz="1200" dirty="0"/>
                    </a:p>
                    <a:p>
                      <a:pPr>
                        <a:spcAft>
                          <a:spcPts val="0"/>
                        </a:spcAft>
                      </a:pPr>
                      <a:r>
                        <a:rPr lang="es-AR" sz="1400" dirty="0"/>
                        <a:t> </a:t>
                      </a:r>
                      <a:endParaRPr lang="es-AR" sz="1200" dirty="0">
                        <a:solidFill>
                          <a:srgbClr val="000000"/>
                        </a:solidFill>
                        <a:latin typeface="Lato"/>
                        <a:ea typeface="Calibri"/>
                        <a:cs typeface="Lato"/>
                      </a:endParaRPr>
                    </a:p>
                  </a:txBody>
                  <a:tcPr marL="68580" marR="68580" marT="0" marB="0" anchor="ctr">
                    <a:lnT w="28575" cap="flat" cmpd="sng" algn="ctr">
                      <a:solidFill>
                        <a:schemeClr val="tx2"/>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hMerge="1">
                  <a:txBody>
                    <a:bodyPr/>
                    <a:lstStyle/>
                    <a:p>
                      <a:endParaRPr lang="es-AR"/>
                    </a:p>
                  </a:txBody>
                  <a:tcPr/>
                </a:tc>
                <a:tc hMerge="1">
                  <a:txBody>
                    <a:bodyPr/>
                    <a:lstStyle/>
                    <a:p>
                      <a:endParaRPr lang="es-AR"/>
                    </a:p>
                  </a:txBody>
                  <a:tcPr/>
                </a:tc>
                <a:extLst>
                  <a:ext uri="{0D108BD9-81ED-4DB2-BD59-A6C34878D82A}">
                    <a16:rowId xmlns:a16="http://schemas.microsoft.com/office/drawing/2014/main" val="10006"/>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5203825" y="0"/>
            <a:ext cx="8054975" cy="1588"/>
          </a:xfrm>
          <a:prstGeom prst="rect">
            <a:avLst/>
          </a:prstGeom>
          <a:noFill/>
          <a:ln w="9525">
            <a:noFill/>
            <a:round/>
            <a:headEnd/>
            <a:tailEnd/>
          </a:ln>
        </p:spPr>
        <p:txBody>
          <a:bodyPr wrap="none" anchor="ctr"/>
          <a:lstStyle/>
          <a:p>
            <a:endParaRPr lang="es-AR" altLang="es-AR"/>
          </a:p>
        </p:txBody>
      </p:sp>
      <p:sp>
        <p:nvSpPr>
          <p:cNvPr id="41987" name="Text Box 3"/>
          <p:cNvSpPr txBox="1">
            <a:spLocks noChangeArrowheads="1"/>
          </p:cNvSpPr>
          <p:nvPr/>
        </p:nvSpPr>
        <p:spPr bwMode="auto">
          <a:xfrm>
            <a:off x="539750" y="1340768"/>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dirty="0">
                <a:solidFill>
                  <a:srgbClr val="74BAE1"/>
                </a:solidFill>
              </a:rPr>
              <a:t>Calificación sobre la efectividad</a:t>
            </a:r>
            <a:endParaRPr lang="en-US" altLang="es-AR" sz="1600" b="1" dirty="0">
              <a:solidFill>
                <a:srgbClr val="74BAE1"/>
              </a:solidFill>
            </a:endParaRPr>
          </a:p>
        </p:txBody>
      </p:sp>
      <p:sp>
        <p:nvSpPr>
          <p:cNvPr id="41988"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a:p>
        </p:txBody>
      </p:sp>
      <p:sp>
        <p:nvSpPr>
          <p:cNvPr id="41989" name="Line 5"/>
          <p:cNvSpPr>
            <a:spLocks noChangeShapeType="1"/>
          </p:cNvSpPr>
          <p:nvPr/>
        </p:nvSpPr>
        <p:spPr bwMode="auto">
          <a:xfrm>
            <a:off x="539750" y="1772816"/>
            <a:ext cx="7921625" cy="1587"/>
          </a:xfrm>
          <a:prstGeom prst="line">
            <a:avLst/>
          </a:prstGeom>
          <a:noFill/>
          <a:ln w="3240" cap="sq">
            <a:solidFill>
              <a:srgbClr val="D9D9D9"/>
            </a:solidFill>
            <a:miter lim="800000"/>
            <a:headEnd/>
            <a:tailEnd/>
          </a:ln>
        </p:spPr>
        <p:txBody>
          <a:bodyPr/>
          <a:lstStyle/>
          <a:p>
            <a:endParaRPr lang="es-AR"/>
          </a:p>
        </p:txBody>
      </p:sp>
      <p:sp>
        <p:nvSpPr>
          <p:cNvPr id="8" name="Text Box 6"/>
          <p:cNvSpPr txBox="1">
            <a:spLocks noChangeArrowheads="1"/>
          </p:cNvSpPr>
          <p:nvPr/>
        </p:nvSpPr>
        <p:spPr bwMode="auto">
          <a:xfrm>
            <a:off x="539750" y="369888"/>
            <a:ext cx="6637338" cy="557212"/>
          </a:xfrm>
          <a:prstGeom prst="rect">
            <a:avLst/>
          </a:prstGeom>
          <a:noFill/>
          <a:ln w="9525">
            <a:noFill/>
            <a:round/>
            <a:headEnd/>
            <a:tailEnd/>
          </a:ln>
        </p:spPr>
        <p:txBody>
          <a:bodyPr lIns="90000" tIns="45000" rIns="90000" bIns="45000"/>
          <a:lstStyle/>
          <a:p>
            <a:r>
              <a:rPr lang="es-ES" sz="1600" b="1" dirty="0"/>
              <a:t>Evaluación de Efectividad</a:t>
            </a:r>
            <a:endParaRPr lang="es-AR" sz="1600" dirty="0"/>
          </a:p>
        </p:txBody>
      </p:sp>
      <p:sp>
        <p:nvSpPr>
          <p:cNvPr id="2" name="1 CuadroTexto"/>
          <p:cNvSpPr txBox="1"/>
          <p:nvPr/>
        </p:nvSpPr>
        <p:spPr>
          <a:xfrm>
            <a:off x="539750" y="1988840"/>
            <a:ext cx="8208714" cy="5509200"/>
          </a:xfrm>
          <a:prstGeom prst="rect">
            <a:avLst/>
          </a:prstGeom>
          <a:noFill/>
        </p:spPr>
        <p:txBody>
          <a:bodyPr wrap="square" rtlCol="0">
            <a:spAutoFit/>
          </a:bodyPr>
          <a:lstStyle/>
          <a:p>
            <a:pPr marL="285750" indent="-285750">
              <a:buFont typeface="Wingdings" panose="05000000000000000000" pitchFamily="2" charset="2"/>
              <a:buChar char="q"/>
            </a:pPr>
            <a:r>
              <a:rPr lang="es-ES" sz="1600" dirty="0">
                <a:solidFill>
                  <a:schemeClr val="tx1">
                    <a:lumMod val="65000"/>
                    <a:lumOff val="35000"/>
                  </a:schemeClr>
                </a:solidFill>
              </a:rPr>
              <a:t>La efectividad del régimen ALA/CFT es tan importante como la evaluación del cumplimiento técnico de los estándares del GAFI. </a:t>
            </a:r>
          </a:p>
          <a:p>
            <a:pPr marL="285750" indent="-285750">
              <a:buFont typeface="Wingdings" panose="05000000000000000000" pitchFamily="2" charset="2"/>
              <a:buChar char="q"/>
            </a:pPr>
            <a:endParaRPr lang="es-AR" sz="16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r>
              <a:rPr lang="es-ES" sz="1600" dirty="0">
                <a:solidFill>
                  <a:schemeClr val="tx2">
                    <a:lumMod val="60000"/>
                    <a:lumOff val="40000"/>
                  </a:schemeClr>
                </a:solidFill>
              </a:rPr>
              <a:t>Objetivo: </a:t>
            </a:r>
            <a:endParaRPr lang="es-AR" sz="1600" dirty="0">
              <a:solidFill>
                <a:schemeClr val="tx2">
                  <a:lumMod val="60000"/>
                  <a:lumOff val="40000"/>
                </a:schemeClr>
              </a:solidFill>
            </a:endParaRPr>
          </a:p>
          <a:p>
            <a:pPr marL="1085850" lvl="1" indent="-342900">
              <a:buFont typeface="+mj-lt"/>
              <a:buAutoNum type="alphaLcParenR"/>
            </a:pPr>
            <a:r>
              <a:rPr lang="es-ES" sz="1600" dirty="0">
                <a:solidFill>
                  <a:schemeClr val="tx1">
                    <a:lumMod val="65000"/>
                    <a:lumOff val="35000"/>
                  </a:schemeClr>
                </a:solidFill>
              </a:rPr>
              <a:t>mejorar el enfoque del GAFI sobre resultados, </a:t>
            </a:r>
            <a:endParaRPr lang="es-AR" sz="1600" dirty="0">
              <a:solidFill>
                <a:schemeClr val="tx1">
                  <a:lumMod val="65000"/>
                  <a:lumOff val="35000"/>
                </a:schemeClr>
              </a:solidFill>
            </a:endParaRPr>
          </a:p>
          <a:p>
            <a:pPr marL="1085850" lvl="1" indent="-342900">
              <a:buFont typeface="+mj-lt"/>
              <a:buAutoNum type="alphaLcParenR"/>
            </a:pPr>
            <a:r>
              <a:rPr lang="es-ES" sz="1600" dirty="0">
                <a:solidFill>
                  <a:schemeClr val="tx1">
                    <a:lumMod val="65000"/>
                    <a:lumOff val="35000"/>
                  </a:schemeClr>
                </a:solidFill>
              </a:rPr>
              <a:t>identificar cómo se están logrando los objetivos de los estándares del GAFI, e identificar las debilidades sistémicas, </a:t>
            </a:r>
            <a:endParaRPr lang="es-AR" sz="1600" dirty="0">
              <a:solidFill>
                <a:schemeClr val="tx1">
                  <a:lumMod val="65000"/>
                  <a:lumOff val="35000"/>
                </a:schemeClr>
              </a:solidFill>
            </a:endParaRPr>
          </a:p>
          <a:p>
            <a:pPr marL="1085850" lvl="1" indent="-342900">
              <a:buFont typeface="+mj-lt"/>
              <a:buAutoNum type="alphaLcParenR"/>
            </a:pPr>
            <a:r>
              <a:rPr lang="es-ES" sz="1600" dirty="0">
                <a:solidFill>
                  <a:schemeClr val="tx1">
                    <a:lumMod val="65000"/>
                    <a:lumOff val="35000"/>
                  </a:schemeClr>
                </a:solidFill>
              </a:rPr>
              <a:t>permitir priorizar las medidas para mejorar un sistema. </a:t>
            </a:r>
            <a:endParaRPr lang="es-AR" sz="1600" dirty="0">
              <a:solidFill>
                <a:schemeClr val="tx1">
                  <a:lumMod val="65000"/>
                  <a:lumOff val="35000"/>
                </a:schemeClr>
              </a:solidFill>
            </a:endParaRPr>
          </a:p>
          <a:p>
            <a:pPr marL="285750" indent="-285750">
              <a:buFont typeface="Wingdings" panose="05000000000000000000" pitchFamily="2" charset="2"/>
              <a:buChar char="q"/>
            </a:pPr>
            <a:endParaRPr lang="es-ES" sz="16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r>
              <a:rPr lang="es-ES" sz="1600" dirty="0">
                <a:solidFill>
                  <a:schemeClr val="tx1">
                    <a:lumMod val="65000"/>
                    <a:lumOff val="35000"/>
                  </a:schemeClr>
                </a:solidFill>
              </a:rPr>
              <a:t>Grado en que los sistemas financieros y las economías mitigan los riesgos y amenazas del LA / FT / FPADM</a:t>
            </a:r>
          </a:p>
          <a:p>
            <a:pPr marL="285750" indent="-285750">
              <a:buClr>
                <a:schemeClr val="tx2">
                  <a:lumMod val="60000"/>
                  <a:lumOff val="40000"/>
                </a:schemeClr>
              </a:buClr>
              <a:buFont typeface="Wingdings" panose="05000000000000000000" pitchFamily="2" charset="2"/>
              <a:buChar char="Ø"/>
            </a:pPr>
            <a:endParaRPr lang="es-ES" sz="16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r>
              <a:rPr lang="es-ES" sz="1600" dirty="0">
                <a:solidFill>
                  <a:schemeClr val="tx1">
                    <a:lumMod val="65000"/>
                    <a:lumOff val="35000"/>
                  </a:schemeClr>
                </a:solidFill>
              </a:rPr>
              <a:t>El GAFI evalúa la efectividad sobre la base de </a:t>
            </a:r>
            <a:r>
              <a:rPr lang="es-ES" sz="1600" b="1" u="sng" dirty="0">
                <a:solidFill>
                  <a:schemeClr val="tx1">
                    <a:lumMod val="65000"/>
                    <a:lumOff val="35000"/>
                  </a:schemeClr>
                </a:solidFill>
              </a:rPr>
              <a:t>Resultados Inmediatos</a:t>
            </a:r>
            <a:r>
              <a:rPr lang="es-ES" sz="1600" dirty="0">
                <a:solidFill>
                  <a:schemeClr val="tx1">
                    <a:lumMod val="65000"/>
                    <a:lumOff val="35000"/>
                  </a:schemeClr>
                </a:solidFill>
              </a:rPr>
              <a:t>.</a:t>
            </a:r>
          </a:p>
          <a:p>
            <a:pPr marL="1028700" lvl="1">
              <a:buClr>
                <a:schemeClr val="tx2">
                  <a:lumMod val="60000"/>
                  <a:lumOff val="40000"/>
                </a:schemeClr>
              </a:buClr>
              <a:buFont typeface="Wingdings" panose="05000000000000000000" pitchFamily="2" charset="2"/>
              <a:buChar char="Ø"/>
            </a:pPr>
            <a:r>
              <a:rPr lang="es-ES" sz="1600" dirty="0">
                <a:solidFill>
                  <a:schemeClr val="tx1">
                    <a:lumMod val="65000"/>
                    <a:lumOff val="35000"/>
                  </a:schemeClr>
                </a:solidFill>
              </a:rPr>
              <a:t>Son objetivos transversales que representa cada uno de los objetivos de un sistema ALA/CFT debe lograr</a:t>
            </a:r>
          </a:p>
          <a:p>
            <a:pPr marL="1028700" lvl="1">
              <a:buClr>
                <a:schemeClr val="tx2">
                  <a:lumMod val="60000"/>
                  <a:lumOff val="40000"/>
                </a:schemeClr>
              </a:buClr>
              <a:buFont typeface="Wingdings" panose="05000000000000000000" pitchFamily="2" charset="2"/>
              <a:buChar char="Ø"/>
            </a:pPr>
            <a:r>
              <a:rPr lang="es-ES" sz="1600" dirty="0">
                <a:solidFill>
                  <a:schemeClr val="tx1">
                    <a:lumMod val="65000"/>
                    <a:lumOff val="35000"/>
                  </a:schemeClr>
                </a:solidFill>
              </a:rPr>
              <a:t>Enfoque centrado en la jerarquía de resultados definidos.</a:t>
            </a:r>
          </a:p>
          <a:p>
            <a:pPr marL="285750" indent="-285750">
              <a:buClr>
                <a:schemeClr val="tx2">
                  <a:lumMod val="60000"/>
                  <a:lumOff val="40000"/>
                </a:schemeClr>
              </a:buClr>
              <a:buFont typeface="Wingdings" panose="05000000000000000000" pitchFamily="2" charset="2"/>
              <a:buChar char="Ø"/>
            </a:pPr>
            <a:endParaRPr lang="es-ES" sz="16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endParaRPr lang="es-ES" sz="16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endParaRPr lang="es-ES" sz="16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endParaRPr lang="es-ES" sz="16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endParaRPr lang="es-ES" sz="16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endParaRPr lang="es-AR" sz="1600" dirty="0">
              <a:solidFill>
                <a:schemeClr val="tx1">
                  <a:lumMod val="65000"/>
                  <a:lumOff val="35000"/>
                </a:schemeClr>
              </a:solidFill>
            </a:endParaRPr>
          </a:p>
        </p:txBody>
      </p:sp>
    </p:spTree>
    <p:extLst>
      <p:ext uri="{BB962C8B-B14F-4D97-AF65-F5344CB8AC3E}">
        <p14:creationId xmlns:p14="http://schemas.microsoft.com/office/powerpoint/2010/main" val="91986829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3010" name="Text Box 3"/>
          <p:cNvSpPr txBox="1">
            <a:spLocks noChangeArrowheads="1"/>
          </p:cNvSpPr>
          <p:nvPr/>
        </p:nvSpPr>
        <p:spPr bwMode="auto">
          <a:xfrm>
            <a:off x="539750" y="260350"/>
            <a:ext cx="3397250" cy="555625"/>
          </a:xfrm>
          <a:prstGeom prst="rect">
            <a:avLst/>
          </a:prstGeom>
          <a:noFill/>
          <a:ln w="9525">
            <a:noFill/>
            <a:round/>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a:solidFill>
                  <a:srgbClr val="FFFFFF"/>
                </a:solidFill>
              </a:rPr>
              <a:t>Evaluación</a:t>
            </a:r>
            <a:r>
              <a:rPr lang="en-US" altLang="es-AR" sz="1600" b="1">
                <a:solidFill>
                  <a:srgbClr val="FFFFFF"/>
                </a:solidFill>
              </a:rPr>
              <a:t> de </a:t>
            </a:r>
            <a:r>
              <a:rPr lang="es-AR" altLang="es-AR" sz="1600" b="1">
                <a:solidFill>
                  <a:srgbClr val="FFFFFF"/>
                </a:solidFill>
              </a:rPr>
              <a:t>Efectividad</a:t>
            </a:r>
          </a:p>
        </p:txBody>
      </p:sp>
      <p:sp>
        <p:nvSpPr>
          <p:cNvPr id="9" name="8 CuadroTexto"/>
          <p:cNvSpPr txBox="1"/>
          <p:nvPr/>
        </p:nvSpPr>
        <p:spPr>
          <a:xfrm>
            <a:off x="250825" y="1412875"/>
            <a:ext cx="8497888" cy="738188"/>
          </a:xfrm>
          <a:prstGeom prst="rect">
            <a:avLst/>
          </a:prstGeom>
          <a:ln/>
        </p:spPr>
        <p:style>
          <a:lnRef idx="2">
            <a:schemeClr val="accent1"/>
          </a:lnRef>
          <a:fillRef idx="1">
            <a:schemeClr val="lt1"/>
          </a:fillRef>
          <a:effectRef idx="0">
            <a:schemeClr val="accent1"/>
          </a:effectRef>
          <a:fontRef idx="minor">
            <a:schemeClr val="dk1"/>
          </a:fontRef>
        </p:style>
        <p:txBody>
          <a:bodyPr>
            <a:spAutoFit/>
          </a:bodyPr>
          <a:lstStyle/>
          <a:p>
            <a:pPr>
              <a:defRPr/>
            </a:pPr>
            <a:r>
              <a:rPr lang="es-AR" sz="1400" b="1" dirty="0">
                <a:solidFill>
                  <a:schemeClr val="tx1"/>
                </a:solidFill>
              </a:rPr>
              <a:t>Objetivo de Alto Nivel:</a:t>
            </a:r>
          </a:p>
          <a:p>
            <a:pPr>
              <a:defRPr/>
            </a:pPr>
            <a:r>
              <a:rPr lang="es-AR" sz="1400" dirty="0">
                <a:solidFill>
                  <a:schemeClr val="tx1"/>
                </a:solidFill>
              </a:rPr>
              <a:t>Los sistemas financieros y la economía en general están protegidos de las amenazas del LA / FT / PADM; fortaleciendo así la integridad del sector financiero, y contribuyendo a la protección y la seguridad</a:t>
            </a:r>
          </a:p>
        </p:txBody>
      </p:sp>
      <p:sp>
        <p:nvSpPr>
          <p:cNvPr id="10" name="9 CuadroTexto"/>
          <p:cNvSpPr txBox="1"/>
          <p:nvPr/>
        </p:nvSpPr>
        <p:spPr>
          <a:xfrm>
            <a:off x="323850" y="2349500"/>
            <a:ext cx="1871663" cy="522288"/>
          </a:xfrm>
          <a:prstGeom prst="rect">
            <a:avLst/>
          </a:prstGeom>
          <a:solidFill>
            <a:schemeClr val="accent1">
              <a:lumMod val="40000"/>
              <a:lumOff val="60000"/>
            </a:schemeClr>
          </a:solidFill>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es-AR" sz="1400" b="1" dirty="0">
                <a:solidFill>
                  <a:schemeClr val="accent1">
                    <a:lumMod val="50000"/>
                  </a:schemeClr>
                </a:solidFill>
              </a:rPr>
              <a:t>Resultados Intermedios</a:t>
            </a:r>
          </a:p>
        </p:txBody>
      </p:sp>
      <p:sp>
        <p:nvSpPr>
          <p:cNvPr id="11" name="10 CuadroTexto"/>
          <p:cNvSpPr txBox="1"/>
          <p:nvPr/>
        </p:nvSpPr>
        <p:spPr>
          <a:xfrm>
            <a:off x="2339975" y="2349500"/>
            <a:ext cx="6264275" cy="522288"/>
          </a:xfrm>
          <a:prstGeom prst="rect">
            <a:avLst/>
          </a:prstGeom>
          <a:solidFill>
            <a:schemeClr val="accent2">
              <a:lumMod val="60000"/>
              <a:lumOff val="40000"/>
            </a:schemeClr>
          </a:solidFill>
          <a:ln>
            <a:solidFill>
              <a:schemeClr val="accent2">
                <a:lumMod val="40000"/>
                <a:lumOff val="60000"/>
              </a:schemeClr>
            </a:solidFill>
          </a:ln>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es-AR" sz="1400" b="1" dirty="0">
                <a:solidFill>
                  <a:schemeClr val="accent1">
                    <a:lumMod val="50000"/>
                  </a:schemeClr>
                </a:solidFill>
              </a:rPr>
              <a:t>Resultados </a:t>
            </a:r>
          </a:p>
          <a:p>
            <a:pPr algn="ctr">
              <a:defRPr/>
            </a:pPr>
            <a:r>
              <a:rPr lang="es-AR" sz="1400" b="1" dirty="0">
                <a:solidFill>
                  <a:schemeClr val="accent1">
                    <a:lumMod val="50000"/>
                  </a:schemeClr>
                </a:solidFill>
              </a:rPr>
              <a:t>Inmediatos</a:t>
            </a:r>
          </a:p>
        </p:txBody>
      </p:sp>
      <p:graphicFrame>
        <p:nvGraphicFramePr>
          <p:cNvPr id="12" name="11 Diagrama"/>
          <p:cNvGraphicFramePr/>
          <p:nvPr>
            <p:extLst>
              <p:ext uri="{D42A27DB-BD31-4B8C-83A1-F6EECF244321}">
                <p14:modId xmlns:p14="http://schemas.microsoft.com/office/powerpoint/2010/main" val="475715728"/>
              </p:ext>
            </p:extLst>
          </p:nvPr>
        </p:nvGraphicFramePr>
        <p:xfrm>
          <a:off x="323528" y="2996952"/>
          <a:ext cx="8424936" cy="31121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3" name="12 CuadroTexto"/>
          <p:cNvSpPr txBox="1"/>
          <p:nvPr/>
        </p:nvSpPr>
        <p:spPr>
          <a:xfrm>
            <a:off x="395288" y="6156325"/>
            <a:ext cx="8353425" cy="368300"/>
          </a:xfrm>
          <a:prstGeom prst="rect">
            <a:avLst/>
          </a:prstGeom>
          <a:solidFill>
            <a:schemeClr val="accent5">
              <a:lumMod val="40000"/>
              <a:lumOff val="60000"/>
            </a:schemeClr>
          </a:solidFill>
          <a:ln>
            <a:solidFill>
              <a:schemeClr val="tx2"/>
            </a:solidFill>
          </a:ln>
        </p:spPr>
        <p:txBody>
          <a:bodyPr>
            <a:spAutoFit/>
          </a:bodyPr>
          <a:lstStyle/>
          <a:p>
            <a:pPr algn="ctr">
              <a:defRPr/>
            </a:pPr>
            <a:r>
              <a:rPr lang="es-AR" dirty="0">
                <a:solidFill>
                  <a:schemeClr val="accent1">
                    <a:lumMod val="50000"/>
                  </a:schemeClr>
                </a:solidFill>
              </a:rPr>
              <a:t>Riesgo y contexto</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4034" name="Text Box 3"/>
          <p:cNvSpPr txBox="1">
            <a:spLocks noChangeArrowheads="1"/>
          </p:cNvSpPr>
          <p:nvPr/>
        </p:nvSpPr>
        <p:spPr bwMode="auto">
          <a:xfrm>
            <a:off x="539750" y="260350"/>
            <a:ext cx="3397250" cy="555625"/>
          </a:xfrm>
          <a:prstGeom prst="rect">
            <a:avLst/>
          </a:prstGeom>
          <a:noFill/>
          <a:ln w="9525">
            <a:noFill/>
            <a:round/>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a:solidFill>
                  <a:srgbClr val="FFFFFF"/>
                </a:solidFill>
              </a:rPr>
              <a:t>Evaluación</a:t>
            </a:r>
            <a:r>
              <a:rPr lang="en-US" altLang="es-AR" sz="1600" b="1">
                <a:solidFill>
                  <a:srgbClr val="FFFFFF"/>
                </a:solidFill>
              </a:rPr>
              <a:t> de </a:t>
            </a:r>
            <a:r>
              <a:rPr lang="es-AR" altLang="es-AR" sz="1600" b="1">
                <a:solidFill>
                  <a:srgbClr val="FFFFFF"/>
                </a:solidFill>
              </a:rPr>
              <a:t>Efectividad</a:t>
            </a:r>
          </a:p>
        </p:txBody>
      </p:sp>
      <p:graphicFrame>
        <p:nvGraphicFramePr>
          <p:cNvPr id="6" name="5 Diagrama"/>
          <p:cNvGraphicFramePr/>
          <p:nvPr>
            <p:extLst>
              <p:ext uri="{D42A27DB-BD31-4B8C-83A1-F6EECF244321}">
                <p14:modId xmlns:p14="http://schemas.microsoft.com/office/powerpoint/2010/main" val="2522895846"/>
              </p:ext>
            </p:extLst>
          </p:nvPr>
        </p:nvGraphicFramePr>
        <p:xfrm>
          <a:off x="179512" y="2564904"/>
          <a:ext cx="8568952" cy="368818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pSp>
        <p:nvGrpSpPr>
          <p:cNvPr id="44036" name="12 Grupo"/>
          <p:cNvGrpSpPr>
            <a:grpSpLocks/>
          </p:cNvGrpSpPr>
          <p:nvPr/>
        </p:nvGrpSpPr>
        <p:grpSpPr bwMode="auto">
          <a:xfrm>
            <a:off x="250825" y="1412875"/>
            <a:ext cx="8497888" cy="1368425"/>
            <a:chOff x="251520" y="1412776"/>
            <a:chExt cx="8496944" cy="1368152"/>
          </a:xfrm>
        </p:grpSpPr>
        <p:sp>
          <p:nvSpPr>
            <p:cNvPr id="9" name="8 CuadroTexto"/>
            <p:cNvSpPr txBox="1"/>
            <p:nvPr/>
          </p:nvSpPr>
          <p:spPr>
            <a:xfrm>
              <a:off x="251520" y="1412776"/>
              <a:ext cx="8496944" cy="738041"/>
            </a:xfrm>
            <a:prstGeom prst="rect">
              <a:avLst/>
            </a:prstGeom>
            <a:ln/>
          </p:spPr>
          <p:style>
            <a:lnRef idx="2">
              <a:schemeClr val="accent1"/>
            </a:lnRef>
            <a:fillRef idx="1">
              <a:schemeClr val="lt1"/>
            </a:fillRef>
            <a:effectRef idx="0">
              <a:schemeClr val="accent1"/>
            </a:effectRef>
            <a:fontRef idx="minor">
              <a:schemeClr val="dk1"/>
            </a:fontRef>
          </p:style>
          <p:txBody>
            <a:bodyPr>
              <a:spAutoFit/>
            </a:bodyPr>
            <a:lstStyle/>
            <a:p>
              <a:pPr>
                <a:defRPr/>
              </a:pPr>
              <a:r>
                <a:rPr lang="es-AR" sz="1400" b="1" dirty="0">
                  <a:solidFill>
                    <a:schemeClr val="tx1"/>
                  </a:solidFill>
                </a:rPr>
                <a:t>Objetivo de Alto Nivel:</a:t>
              </a:r>
            </a:p>
            <a:p>
              <a:pPr>
                <a:defRPr/>
              </a:pPr>
              <a:r>
                <a:rPr lang="es-AR" sz="1400" dirty="0">
                  <a:solidFill>
                    <a:schemeClr val="tx1"/>
                  </a:solidFill>
                </a:rPr>
                <a:t>Los sistemas financieros y la economía en general están protegidos de las amenazas del LA / FT / PADM; fortaleciendo así la integridad del sector financiero, y contribuyendo a la protección y la seguridad</a:t>
              </a:r>
            </a:p>
          </p:txBody>
        </p:sp>
        <p:grpSp>
          <p:nvGrpSpPr>
            <p:cNvPr id="44039" name="11 Grupo"/>
            <p:cNvGrpSpPr>
              <a:grpSpLocks/>
            </p:cNvGrpSpPr>
            <p:nvPr/>
          </p:nvGrpSpPr>
          <p:grpSpPr bwMode="auto">
            <a:xfrm>
              <a:off x="251520" y="2257708"/>
              <a:ext cx="8208912" cy="523220"/>
              <a:chOff x="251520" y="2401724"/>
              <a:chExt cx="8208912" cy="523220"/>
            </a:xfrm>
          </p:grpSpPr>
          <p:sp>
            <p:nvSpPr>
              <p:cNvPr id="10" name="9 CuadroTexto"/>
              <p:cNvSpPr txBox="1"/>
              <p:nvPr/>
            </p:nvSpPr>
            <p:spPr>
              <a:xfrm>
                <a:off x="251520" y="2401173"/>
                <a:ext cx="1873042" cy="523771"/>
              </a:xfrm>
              <a:prstGeom prst="rect">
                <a:avLst/>
              </a:prstGeom>
              <a:solidFill>
                <a:schemeClr val="accent1">
                  <a:lumMod val="40000"/>
                  <a:lumOff val="60000"/>
                </a:schemeClr>
              </a:solidFill>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es-AR" sz="1400" dirty="0">
                    <a:solidFill>
                      <a:schemeClr val="accent1">
                        <a:lumMod val="50000"/>
                      </a:schemeClr>
                    </a:solidFill>
                  </a:rPr>
                  <a:t>Resultados Intermedios</a:t>
                </a:r>
              </a:p>
            </p:txBody>
          </p:sp>
          <p:sp>
            <p:nvSpPr>
              <p:cNvPr id="11" name="10 CuadroTexto"/>
              <p:cNvSpPr txBox="1"/>
              <p:nvPr/>
            </p:nvSpPr>
            <p:spPr>
              <a:xfrm>
                <a:off x="2195992" y="2401173"/>
                <a:ext cx="6265166" cy="523771"/>
              </a:xfrm>
              <a:prstGeom prst="rect">
                <a:avLst/>
              </a:prstGeom>
              <a:solidFill>
                <a:schemeClr val="accent2">
                  <a:lumMod val="60000"/>
                  <a:lumOff val="40000"/>
                </a:schemeClr>
              </a:solidFill>
              <a:ln>
                <a:solidFill>
                  <a:schemeClr val="accent2">
                    <a:lumMod val="40000"/>
                    <a:lumOff val="60000"/>
                  </a:schemeClr>
                </a:solidFill>
              </a:ln>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es-AR" sz="1400" dirty="0">
                    <a:solidFill>
                      <a:schemeClr val="accent1">
                        <a:lumMod val="50000"/>
                      </a:schemeClr>
                    </a:solidFill>
                  </a:rPr>
                  <a:t>Resultados </a:t>
                </a:r>
              </a:p>
              <a:p>
                <a:pPr algn="ctr">
                  <a:defRPr/>
                </a:pPr>
                <a:r>
                  <a:rPr lang="es-AR" sz="1400" dirty="0">
                    <a:solidFill>
                      <a:schemeClr val="accent1">
                        <a:lumMod val="50000"/>
                      </a:schemeClr>
                    </a:solidFill>
                  </a:rPr>
                  <a:t>Inmediatos</a:t>
                </a:r>
              </a:p>
            </p:txBody>
          </p:sp>
        </p:grpSp>
      </p:grpSp>
      <p:sp>
        <p:nvSpPr>
          <p:cNvPr id="8" name="7 CuadroTexto"/>
          <p:cNvSpPr txBox="1"/>
          <p:nvPr/>
        </p:nvSpPr>
        <p:spPr>
          <a:xfrm>
            <a:off x="395288" y="6021388"/>
            <a:ext cx="7921625" cy="369887"/>
          </a:xfrm>
          <a:prstGeom prst="rect">
            <a:avLst/>
          </a:prstGeom>
          <a:solidFill>
            <a:schemeClr val="accent5">
              <a:lumMod val="40000"/>
              <a:lumOff val="60000"/>
            </a:schemeClr>
          </a:solidFill>
          <a:ln>
            <a:solidFill>
              <a:schemeClr val="tx2"/>
            </a:solidFill>
          </a:ln>
        </p:spPr>
        <p:txBody>
          <a:bodyPr>
            <a:spAutoFit/>
          </a:bodyPr>
          <a:lstStyle/>
          <a:p>
            <a:pPr algn="ctr">
              <a:defRPr/>
            </a:pPr>
            <a:r>
              <a:rPr lang="es-AR" dirty="0">
                <a:solidFill>
                  <a:schemeClr val="accent1">
                    <a:lumMod val="50000"/>
                  </a:schemeClr>
                </a:solidFill>
              </a:rPr>
              <a:t>Riesgo y contexto</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5058" name="Text Box 3"/>
          <p:cNvSpPr txBox="1">
            <a:spLocks noChangeArrowheads="1"/>
          </p:cNvSpPr>
          <p:nvPr/>
        </p:nvSpPr>
        <p:spPr bwMode="auto">
          <a:xfrm>
            <a:off x="539750" y="260350"/>
            <a:ext cx="3397250" cy="555625"/>
          </a:xfrm>
          <a:prstGeom prst="rect">
            <a:avLst/>
          </a:prstGeom>
          <a:noFill/>
          <a:ln w="9525">
            <a:noFill/>
            <a:round/>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a:solidFill>
                  <a:srgbClr val="FFFFFF"/>
                </a:solidFill>
              </a:rPr>
              <a:t>Evaluación</a:t>
            </a:r>
            <a:r>
              <a:rPr lang="en-US" altLang="es-AR" sz="1600" b="1">
                <a:solidFill>
                  <a:srgbClr val="FFFFFF"/>
                </a:solidFill>
              </a:rPr>
              <a:t> de </a:t>
            </a:r>
            <a:r>
              <a:rPr lang="es-AR" altLang="es-AR" sz="1600" b="1">
                <a:solidFill>
                  <a:srgbClr val="FFFFFF"/>
                </a:solidFill>
              </a:rPr>
              <a:t>Efectividad</a:t>
            </a:r>
          </a:p>
        </p:txBody>
      </p:sp>
      <p:graphicFrame>
        <p:nvGraphicFramePr>
          <p:cNvPr id="6" name="5 Diagrama"/>
          <p:cNvGraphicFramePr/>
          <p:nvPr/>
        </p:nvGraphicFramePr>
        <p:xfrm>
          <a:off x="251520" y="1556792"/>
          <a:ext cx="8496944" cy="505633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6 CuadroTexto"/>
          <p:cNvSpPr txBox="1"/>
          <p:nvPr/>
        </p:nvSpPr>
        <p:spPr>
          <a:xfrm>
            <a:off x="539750" y="5876925"/>
            <a:ext cx="8135938" cy="369888"/>
          </a:xfrm>
          <a:prstGeom prst="rect">
            <a:avLst/>
          </a:prstGeom>
          <a:solidFill>
            <a:schemeClr val="accent5">
              <a:lumMod val="40000"/>
              <a:lumOff val="60000"/>
            </a:schemeClr>
          </a:solidFill>
          <a:ln>
            <a:solidFill>
              <a:schemeClr val="tx2"/>
            </a:solidFill>
          </a:ln>
        </p:spPr>
        <p:txBody>
          <a:bodyPr>
            <a:spAutoFit/>
          </a:bodyPr>
          <a:lstStyle/>
          <a:p>
            <a:pPr algn="ctr">
              <a:defRPr/>
            </a:pPr>
            <a:r>
              <a:rPr lang="es-AR" dirty="0">
                <a:solidFill>
                  <a:schemeClr val="accent1">
                    <a:lumMod val="50000"/>
                  </a:schemeClr>
                </a:solidFill>
              </a:rPr>
              <a:t>Riesgo y contexto</a:t>
            </a:r>
          </a:p>
        </p:txBody>
      </p:sp>
      <p:grpSp>
        <p:nvGrpSpPr>
          <p:cNvPr id="45061" name="7 Grupo"/>
          <p:cNvGrpSpPr>
            <a:grpSpLocks/>
          </p:cNvGrpSpPr>
          <p:nvPr/>
        </p:nvGrpSpPr>
        <p:grpSpPr bwMode="auto">
          <a:xfrm>
            <a:off x="250825" y="1341438"/>
            <a:ext cx="8497888" cy="1333500"/>
            <a:chOff x="251520" y="1538208"/>
            <a:chExt cx="8496944" cy="1333892"/>
          </a:xfrm>
        </p:grpSpPr>
        <p:sp>
          <p:nvSpPr>
            <p:cNvPr id="10" name="9 CuadroTexto"/>
            <p:cNvSpPr txBox="1"/>
            <p:nvPr/>
          </p:nvSpPr>
          <p:spPr>
            <a:xfrm>
              <a:off x="251520" y="1538208"/>
              <a:ext cx="8496944" cy="738404"/>
            </a:xfrm>
            <a:prstGeom prst="rect">
              <a:avLst/>
            </a:prstGeom>
            <a:ln/>
          </p:spPr>
          <p:style>
            <a:lnRef idx="2">
              <a:schemeClr val="accent1"/>
            </a:lnRef>
            <a:fillRef idx="1">
              <a:schemeClr val="lt1"/>
            </a:fillRef>
            <a:effectRef idx="0">
              <a:schemeClr val="accent1"/>
            </a:effectRef>
            <a:fontRef idx="minor">
              <a:schemeClr val="dk1"/>
            </a:fontRef>
          </p:style>
          <p:txBody>
            <a:bodyPr>
              <a:spAutoFit/>
            </a:bodyPr>
            <a:lstStyle/>
            <a:p>
              <a:pPr>
                <a:defRPr/>
              </a:pPr>
              <a:r>
                <a:rPr lang="es-AR" sz="1400" b="1" dirty="0">
                  <a:solidFill>
                    <a:schemeClr val="tx1"/>
                  </a:solidFill>
                </a:rPr>
                <a:t>Objetivo de Alto Nivel:</a:t>
              </a:r>
            </a:p>
            <a:p>
              <a:pPr>
                <a:defRPr/>
              </a:pPr>
              <a:r>
                <a:rPr lang="es-AR" sz="1400" dirty="0">
                  <a:solidFill>
                    <a:schemeClr val="tx1"/>
                  </a:solidFill>
                </a:rPr>
                <a:t>Los sistemas financieros y la economía en general están protegidos de las amenazas del LA / FT / PADM; fortaleciendo así la integridad del sector financiero, y contribuyendo a la protección y la seguridad</a:t>
              </a:r>
            </a:p>
          </p:txBody>
        </p:sp>
        <p:grpSp>
          <p:nvGrpSpPr>
            <p:cNvPr id="45063" name="11 Grupo"/>
            <p:cNvGrpSpPr>
              <a:grpSpLocks/>
            </p:cNvGrpSpPr>
            <p:nvPr/>
          </p:nvGrpSpPr>
          <p:grpSpPr bwMode="auto">
            <a:xfrm>
              <a:off x="323528" y="2348880"/>
              <a:ext cx="8208912" cy="523220"/>
              <a:chOff x="323528" y="2492896"/>
              <a:chExt cx="8208912" cy="523220"/>
            </a:xfrm>
          </p:grpSpPr>
          <p:sp>
            <p:nvSpPr>
              <p:cNvPr id="12" name="11 CuadroTexto"/>
              <p:cNvSpPr txBox="1"/>
              <p:nvPr/>
            </p:nvSpPr>
            <p:spPr>
              <a:xfrm>
                <a:off x="322950" y="2493674"/>
                <a:ext cx="1873042" cy="522442"/>
              </a:xfrm>
              <a:prstGeom prst="rect">
                <a:avLst/>
              </a:prstGeom>
              <a:solidFill>
                <a:schemeClr val="accent1">
                  <a:lumMod val="40000"/>
                  <a:lumOff val="60000"/>
                </a:schemeClr>
              </a:solidFill>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es-AR" sz="1400" dirty="0">
                    <a:solidFill>
                      <a:schemeClr val="accent1">
                        <a:lumMod val="50000"/>
                      </a:schemeClr>
                    </a:solidFill>
                  </a:rPr>
                  <a:t>Resultados Intermedios</a:t>
                </a:r>
              </a:p>
            </p:txBody>
          </p:sp>
          <p:sp>
            <p:nvSpPr>
              <p:cNvPr id="13" name="12 CuadroTexto"/>
              <p:cNvSpPr txBox="1"/>
              <p:nvPr/>
            </p:nvSpPr>
            <p:spPr>
              <a:xfrm>
                <a:off x="2267421" y="2493674"/>
                <a:ext cx="6265167" cy="522442"/>
              </a:xfrm>
              <a:prstGeom prst="rect">
                <a:avLst/>
              </a:prstGeom>
              <a:solidFill>
                <a:schemeClr val="accent2">
                  <a:lumMod val="60000"/>
                  <a:lumOff val="40000"/>
                </a:schemeClr>
              </a:solidFill>
              <a:ln>
                <a:solidFill>
                  <a:schemeClr val="accent2">
                    <a:lumMod val="40000"/>
                    <a:lumOff val="60000"/>
                  </a:schemeClr>
                </a:solidFill>
              </a:ln>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es-AR" sz="1400" dirty="0">
                    <a:solidFill>
                      <a:schemeClr val="accent1">
                        <a:lumMod val="50000"/>
                      </a:schemeClr>
                    </a:solidFill>
                  </a:rPr>
                  <a:t>Resultados </a:t>
                </a:r>
              </a:p>
              <a:p>
                <a:pPr algn="ctr">
                  <a:defRPr/>
                </a:pPr>
                <a:r>
                  <a:rPr lang="es-AR" sz="1400" dirty="0">
                    <a:solidFill>
                      <a:schemeClr val="accent1">
                        <a:lumMod val="50000"/>
                      </a:schemeClr>
                    </a:solidFill>
                  </a:rPr>
                  <a:t>Inmediatos</a:t>
                </a:r>
              </a:p>
            </p:txBody>
          </p:sp>
        </p:grpSp>
      </p:gr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6082" name="Text Box 3"/>
          <p:cNvSpPr txBox="1">
            <a:spLocks noChangeArrowheads="1"/>
          </p:cNvSpPr>
          <p:nvPr/>
        </p:nvSpPr>
        <p:spPr bwMode="auto">
          <a:xfrm>
            <a:off x="539750" y="260350"/>
            <a:ext cx="3397250" cy="555625"/>
          </a:xfrm>
          <a:prstGeom prst="rect">
            <a:avLst/>
          </a:prstGeom>
          <a:noFill/>
          <a:ln w="9525">
            <a:noFill/>
            <a:round/>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a:solidFill>
                  <a:srgbClr val="FFFFFF"/>
                </a:solidFill>
              </a:rPr>
              <a:t>Evaluación</a:t>
            </a:r>
            <a:r>
              <a:rPr lang="en-US" altLang="es-AR" sz="1600" b="1">
                <a:solidFill>
                  <a:srgbClr val="FFFFFF"/>
                </a:solidFill>
              </a:rPr>
              <a:t> de </a:t>
            </a:r>
            <a:r>
              <a:rPr lang="es-AR" altLang="es-AR" sz="1600" b="1">
                <a:solidFill>
                  <a:srgbClr val="FFFFFF"/>
                </a:solidFill>
              </a:rPr>
              <a:t>Efectividad</a:t>
            </a:r>
          </a:p>
        </p:txBody>
      </p:sp>
      <p:graphicFrame>
        <p:nvGraphicFramePr>
          <p:cNvPr id="6" name="5 Diagrama"/>
          <p:cNvGraphicFramePr/>
          <p:nvPr>
            <p:extLst>
              <p:ext uri="{D42A27DB-BD31-4B8C-83A1-F6EECF244321}">
                <p14:modId xmlns:p14="http://schemas.microsoft.com/office/powerpoint/2010/main" val="1236981844"/>
              </p:ext>
            </p:extLst>
          </p:nvPr>
        </p:nvGraphicFramePr>
        <p:xfrm>
          <a:off x="179512" y="2189088"/>
          <a:ext cx="8568952" cy="505633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6 CuadroTexto"/>
          <p:cNvSpPr txBox="1"/>
          <p:nvPr/>
        </p:nvSpPr>
        <p:spPr>
          <a:xfrm>
            <a:off x="611188" y="6237288"/>
            <a:ext cx="7921625" cy="369887"/>
          </a:xfrm>
          <a:prstGeom prst="rect">
            <a:avLst/>
          </a:prstGeom>
          <a:solidFill>
            <a:schemeClr val="accent5">
              <a:lumMod val="40000"/>
              <a:lumOff val="60000"/>
            </a:schemeClr>
          </a:solidFill>
          <a:ln>
            <a:solidFill>
              <a:schemeClr val="tx2"/>
            </a:solidFill>
          </a:ln>
        </p:spPr>
        <p:txBody>
          <a:bodyPr>
            <a:spAutoFit/>
          </a:bodyPr>
          <a:lstStyle/>
          <a:p>
            <a:pPr algn="ctr">
              <a:defRPr/>
            </a:pPr>
            <a:r>
              <a:rPr lang="es-AR" dirty="0">
                <a:solidFill>
                  <a:schemeClr val="accent1">
                    <a:lumMod val="50000"/>
                  </a:schemeClr>
                </a:solidFill>
              </a:rPr>
              <a:t>Riesgo y contexto</a:t>
            </a:r>
          </a:p>
        </p:txBody>
      </p:sp>
      <p:grpSp>
        <p:nvGrpSpPr>
          <p:cNvPr id="46085" name="7 Grupo"/>
          <p:cNvGrpSpPr>
            <a:grpSpLocks/>
          </p:cNvGrpSpPr>
          <p:nvPr/>
        </p:nvGrpSpPr>
        <p:grpSpPr bwMode="auto">
          <a:xfrm>
            <a:off x="250825" y="1341438"/>
            <a:ext cx="8497888" cy="1333500"/>
            <a:chOff x="251520" y="1538208"/>
            <a:chExt cx="8496944" cy="1333892"/>
          </a:xfrm>
        </p:grpSpPr>
        <p:sp>
          <p:nvSpPr>
            <p:cNvPr id="10" name="9 CuadroTexto"/>
            <p:cNvSpPr txBox="1"/>
            <p:nvPr/>
          </p:nvSpPr>
          <p:spPr>
            <a:xfrm>
              <a:off x="251520" y="1538208"/>
              <a:ext cx="8496944" cy="738404"/>
            </a:xfrm>
            <a:prstGeom prst="rect">
              <a:avLst/>
            </a:prstGeom>
            <a:ln/>
          </p:spPr>
          <p:style>
            <a:lnRef idx="2">
              <a:schemeClr val="accent1"/>
            </a:lnRef>
            <a:fillRef idx="1">
              <a:schemeClr val="lt1"/>
            </a:fillRef>
            <a:effectRef idx="0">
              <a:schemeClr val="accent1"/>
            </a:effectRef>
            <a:fontRef idx="minor">
              <a:schemeClr val="dk1"/>
            </a:fontRef>
          </p:style>
          <p:txBody>
            <a:bodyPr>
              <a:spAutoFit/>
            </a:bodyPr>
            <a:lstStyle/>
            <a:p>
              <a:pPr>
                <a:defRPr/>
              </a:pPr>
              <a:r>
                <a:rPr lang="es-AR" sz="1400" b="1" dirty="0">
                  <a:solidFill>
                    <a:schemeClr val="tx1"/>
                  </a:solidFill>
                </a:rPr>
                <a:t>Objetivo de Alto Nivel:</a:t>
              </a:r>
            </a:p>
            <a:p>
              <a:pPr>
                <a:defRPr/>
              </a:pPr>
              <a:r>
                <a:rPr lang="es-AR" sz="1400" dirty="0">
                  <a:solidFill>
                    <a:schemeClr val="tx1"/>
                  </a:solidFill>
                </a:rPr>
                <a:t>Los sistemas financieros y la economía en general están protegidos de las amenazas del LA / FT / PADM; fortaleciendo así la integridad del sector financiero, y contribuyendo a la protección y la seguridad</a:t>
              </a:r>
            </a:p>
          </p:txBody>
        </p:sp>
        <p:grpSp>
          <p:nvGrpSpPr>
            <p:cNvPr id="46087" name="11 Grupo"/>
            <p:cNvGrpSpPr>
              <a:grpSpLocks/>
            </p:cNvGrpSpPr>
            <p:nvPr/>
          </p:nvGrpSpPr>
          <p:grpSpPr bwMode="auto">
            <a:xfrm>
              <a:off x="323528" y="2348880"/>
              <a:ext cx="8208912" cy="523220"/>
              <a:chOff x="323528" y="2492896"/>
              <a:chExt cx="8208912" cy="523220"/>
            </a:xfrm>
          </p:grpSpPr>
          <p:sp>
            <p:nvSpPr>
              <p:cNvPr id="12" name="11 CuadroTexto"/>
              <p:cNvSpPr txBox="1"/>
              <p:nvPr/>
            </p:nvSpPr>
            <p:spPr>
              <a:xfrm>
                <a:off x="322950" y="2493674"/>
                <a:ext cx="1873042" cy="522442"/>
              </a:xfrm>
              <a:prstGeom prst="rect">
                <a:avLst/>
              </a:prstGeom>
              <a:solidFill>
                <a:schemeClr val="accent1">
                  <a:lumMod val="40000"/>
                  <a:lumOff val="60000"/>
                </a:schemeClr>
              </a:solidFill>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es-AR" sz="1400" dirty="0">
                    <a:solidFill>
                      <a:schemeClr val="accent1">
                        <a:lumMod val="50000"/>
                      </a:schemeClr>
                    </a:solidFill>
                  </a:rPr>
                  <a:t>Resultados Intermedios</a:t>
                </a:r>
              </a:p>
            </p:txBody>
          </p:sp>
          <p:sp>
            <p:nvSpPr>
              <p:cNvPr id="13" name="12 CuadroTexto"/>
              <p:cNvSpPr txBox="1"/>
              <p:nvPr/>
            </p:nvSpPr>
            <p:spPr>
              <a:xfrm>
                <a:off x="2267421" y="2493674"/>
                <a:ext cx="6265167" cy="522442"/>
              </a:xfrm>
              <a:prstGeom prst="rect">
                <a:avLst/>
              </a:prstGeom>
              <a:solidFill>
                <a:schemeClr val="accent2">
                  <a:lumMod val="60000"/>
                  <a:lumOff val="40000"/>
                </a:schemeClr>
              </a:solidFill>
              <a:ln>
                <a:solidFill>
                  <a:schemeClr val="accent2">
                    <a:lumMod val="40000"/>
                    <a:lumOff val="60000"/>
                  </a:schemeClr>
                </a:solidFill>
              </a:ln>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es-AR" sz="1400" dirty="0">
                    <a:solidFill>
                      <a:schemeClr val="accent1">
                        <a:lumMod val="50000"/>
                      </a:schemeClr>
                    </a:solidFill>
                  </a:rPr>
                  <a:t>Resultados </a:t>
                </a:r>
              </a:p>
              <a:p>
                <a:pPr algn="ctr">
                  <a:defRPr/>
                </a:pPr>
                <a:r>
                  <a:rPr lang="es-AR" sz="1400" dirty="0">
                    <a:solidFill>
                      <a:schemeClr val="accent1">
                        <a:lumMod val="50000"/>
                      </a:schemeClr>
                    </a:solidFill>
                  </a:rPr>
                  <a:t>Inmediatos</a:t>
                </a:r>
              </a:p>
            </p:txBody>
          </p:sp>
        </p:grpSp>
      </p:gr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7106" name="Text Box 3"/>
          <p:cNvSpPr txBox="1">
            <a:spLocks noChangeArrowheads="1"/>
          </p:cNvSpPr>
          <p:nvPr/>
        </p:nvSpPr>
        <p:spPr bwMode="auto">
          <a:xfrm>
            <a:off x="527050" y="371475"/>
            <a:ext cx="3397250" cy="555625"/>
          </a:xfrm>
          <a:prstGeom prst="rect">
            <a:avLst/>
          </a:prstGeom>
          <a:noFill/>
          <a:ln w="9525">
            <a:noFill/>
            <a:round/>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a:solidFill>
                  <a:srgbClr val="FFFFFF"/>
                </a:solidFill>
              </a:rPr>
              <a:t>Evaluación</a:t>
            </a:r>
            <a:r>
              <a:rPr lang="en-US" altLang="es-AR" sz="1600" b="1">
                <a:solidFill>
                  <a:srgbClr val="FFFFFF"/>
                </a:solidFill>
              </a:rPr>
              <a:t> de </a:t>
            </a:r>
            <a:r>
              <a:rPr lang="es-AR" altLang="es-AR" sz="1600" b="1">
                <a:solidFill>
                  <a:srgbClr val="FFFFFF"/>
                </a:solidFill>
              </a:rPr>
              <a:t>Efectividad</a:t>
            </a:r>
          </a:p>
        </p:txBody>
      </p:sp>
      <p:grpSp>
        <p:nvGrpSpPr>
          <p:cNvPr id="4" name="3 Grupo"/>
          <p:cNvGrpSpPr/>
          <p:nvPr/>
        </p:nvGrpSpPr>
        <p:grpSpPr>
          <a:xfrm>
            <a:off x="420002" y="1268760"/>
            <a:ext cx="8352928" cy="5695027"/>
            <a:chOff x="452571" y="1268760"/>
            <a:chExt cx="8352928" cy="5695027"/>
          </a:xfrm>
        </p:grpSpPr>
        <p:sp>
          <p:nvSpPr>
            <p:cNvPr id="5" name="Text Box 3"/>
            <p:cNvSpPr txBox="1">
              <a:spLocks noChangeArrowheads="1"/>
            </p:cNvSpPr>
            <p:nvPr/>
          </p:nvSpPr>
          <p:spPr bwMode="auto">
            <a:xfrm>
              <a:off x="539750" y="1268760"/>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dirty="0">
                  <a:solidFill>
                    <a:srgbClr val="74BAE1"/>
                  </a:solidFill>
                </a:rPr>
                <a:t>Metodología para evaluar la Efectividad</a:t>
              </a:r>
            </a:p>
          </p:txBody>
        </p:sp>
        <p:sp>
          <p:nvSpPr>
            <p:cNvPr id="6"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a:p>
          </p:txBody>
        </p:sp>
        <p:sp>
          <p:nvSpPr>
            <p:cNvPr id="7" name="Line 5"/>
            <p:cNvSpPr>
              <a:spLocks noChangeShapeType="1"/>
            </p:cNvSpPr>
            <p:nvPr/>
          </p:nvSpPr>
          <p:spPr bwMode="auto">
            <a:xfrm>
              <a:off x="539750" y="1628800"/>
              <a:ext cx="7921625" cy="1587"/>
            </a:xfrm>
            <a:prstGeom prst="line">
              <a:avLst/>
            </a:prstGeom>
            <a:noFill/>
            <a:ln w="3240" cap="sq">
              <a:solidFill>
                <a:srgbClr val="D9D9D9"/>
              </a:solidFill>
              <a:miter lim="800000"/>
              <a:headEnd/>
              <a:tailEnd/>
            </a:ln>
          </p:spPr>
          <p:txBody>
            <a:bodyPr/>
            <a:lstStyle/>
            <a:p>
              <a:endParaRPr lang="es-AR"/>
            </a:p>
          </p:txBody>
        </p:sp>
        <p:sp>
          <p:nvSpPr>
            <p:cNvPr id="8" name="7 CuadroTexto"/>
            <p:cNvSpPr txBox="1"/>
            <p:nvPr/>
          </p:nvSpPr>
          <p:spPr>
            <a:xfrm>
              <a:off x="452571" y="1700808"/>
              <a:ext cx="8352928" cy="5262979"/>
            </a:xfrm>
            <a:prstGeom prst="rect">
              <a:avLst/>
            </a:prstGeom>
            <a:noFill/>
          </p:spPr>
          <p:txBody>
            <a:bodyPr wrap="square" rtlCol="0">
              <a:spAutoFit/>
            </a:bodyPr>
            <a:lstStyle/>
            <a:p>
              <a:pPr marL="285750" indent="-285750">
                <a:buFont typeface="Wingdings" panose="05000000000000000000" pitchFamily="2" charset="2"/>
                <a:buChar char="q"/>
              </a:pPr>
              <a:r>
                <a:rPr lang="es-AR" sz="1600" dirty="0">
                  <a:solidFill>
                    <a:schemeClr val="tx1">
                      <a:lumMod val="65000"/>
                      <a:lumOff val="35000"/>
                    </a:schemeClr>
                  </a:solidFill>
                </a:rPr>
                <a:t>La evaluación de efectividad se hace en base a 2 preguntas principales:</a:t>
              </a:r>
            </a:p>
            <a:p>
              <a:pPr marL="285750" indent="-285750">
                <a:buFont typeface="Wingdings" panose="05000000000000000000" pitchFamily="2" charset="2"/>
                <a:buChar char="q"/>
              </a:pPr>
              <a:endParaRPr lang="es-AR" sz="16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r>
                <a:rPr lang="es-AR" sz="1600" dirty="0">
                  <a:solidFill>
                    <a:schemeClr val="tx2">
                      <a:lumMod val="60000"/>
                      <a:lumOff val="40000"/>
                    </a:schemeClr>
                  </a:solidFill>
                </a:rPr>
                <a:t>¿En qué medida se está logrando el resultado?</a:t>
              </a:r>
              <a:r>
                <a:rPr lang="es-AR" sz="1600" dirty="0">
                  <a:solidFill>
                    <a:schemeClr val="tx1">
                      <a:lumMod val="65000"/>
                      <a:lumOff val="35000"/>
                    </a:schemeClr>
                  </a:solidFill>
                </a:rPr>
                <a:t>	</a:t>
              </a:r>
            </a:p>
            <a:p>
              <a:pPr marL="285750" indent="-285750">
                <a:buClr>
                  <a:schemeClr val="tx2">
                    <a:lumMod val="60000"/>
                    <a:lumOff val="40000"/>
                  </a:schemeClr>
                </a:buClr>
                <a:buFont typeface="Wingdings" panose="05000000000000000000" pitchFamily="2" charset="2"/>
                <a:buChar char="Ø"/>
              </a:pPr>
              <a:r>
                <a:rPr lang="es-AR" sz="1600" dirty="0">
                  <a:solidFill>
                    <a:schemeClr val="tx2">
                      <a:lumMod val="60000"/>
                      <a:lumOff val="40000"/>
                    </a:schemeClr>
                  </a:solidFill>
                </a:rPr>
                <a:t>¿Qué se puede hacer para mejorar la efectividad? </a:t>
              </a:r>
            </a:p>
            <a:p>
              <a:pPr marL="285750" indent="-285750">
                <a:buClr>
                  <a:schemeClr val="tx2">
                    <a:lumMod val="60000"/>
                    <a:lumOff val="40000"/>
                  </a:schemeClr>
                </a:buClr>
                <a:buFont typeface="Wingdings" panose="05000000000000000000" pitchFamily="2" charset="2"/>
                <a:buChar char="Ø"/>
              </a:pPr>
              <a:endParaRPr lang="es-AR" sz="1600" dirty="0">
                <a:solidFill>
                  <a:schemeClr val="tx2">
                    <a:lumMod val="60000"/>
                    <a:lumOff val="40000"/>
                  </a:schemeClr>
                </a:solidFill>
              </a:endParaRPr>
            </a:p>
            <a:p>
              <a:pPr marL="285750" indent="-285750">
                <a:buClr>
                  <a:schemeClr val="tx1"/>
                </a:buClr>
                <a:buFont typeface="Wingdings" panose="05000000000000000000" pitchFamily="2" charset="2"/>
                <a:buChar char="q"/>
              </a:pPr>
              <a:r>
                <a:rPr lang="es-AR" sz="1600" dirty="0">
                  <a:solidFill>
                    <a:schemeClr val="tx1">
                      <a:lumMod val="65000"/>
                      <a:lumOff val="35000"/>
                    </a:schemeClr>
                  </a:solidFill>
                </a:rPr>
                <a:t>Se consideran </a:t>
              </a:r>
              <a:r>
                <a:rPr lang="es-AR" sz="1600" b="1" i="1" dirty="0">
                  <a:solidFill>
                    <a:schemeClr val="tx1">
                      <a:lumMod val="65000"/>
                      <a:lumOff val="35000"/>
                    </a:schemeClr>
                  </a:solidFill>
                </a:rPr>
                <a:t>Cuestiones Fundamentales</a:t>
              </a:r>
              <a:r>
                <a:rPr lang="es-AR" sz="1600" dirty="0">
                  <a:solidFill>
                    <a:schemeClr val="tx1">
                      <a:lumMod val="65000"/>
                      <a:lumOff val="35000"/>
                    </a:schemeClr>
                  </a:solidFill>
                </a:rPr>
                <a:t>, los </a:t>
              </a:r>
              <a:r>
                <a:rPr lang="es-AR" sz="1600" b="1" i="1" dirty="0">
                  <a:solidFill>
                    <a:schemeClr val="tx1">
                      <a:lumMod val="65000"/>
                      <a:lumOff val="35000"/>
                    </a:schemeClr>
                  </a:solidFill>
                </a:rPr>
                <a:t>Factores Específicos</a:t>
              </a:r>
              <a:r>
                <a:rPr lang="es-AR" sz="1600" dirty="0">
                  <a:solidFill>
                    <a:schemeClr val="tx1">
                      <a:lumMod val="65000"/>
                      <a:lumOff val="35000"/>
                    </a:schemeClr>
                  </a:solidFill>
                </a:rPr>
                <a:t>, el nivel de </a:t>
              </a:r>
              <a:r>
                <a:rPr lang="es-AR" sz="1600" b="1" dirty="0">
                  <a:solidFill>
                    <a:schemeClr val="tx1">
                      <a:lumMod val="65000"/>
                      <a:lumOff val="35000"/>
                    </a:schemeClr>
                  </a:solidFill>
                </a:rPr>
                <a:t>cumplimiento técnico </a:t>
              </a:r>
              <a:r>
                <a:rPr lang="es-AR" sz="1600" dirty="0">
                  <a:solidFill>
                    <a:schemeClr val="tx1">
                      <a:lumMod val="65000"/>
                      <a:lumOff val="35000"/>
                    </a:schemeClr>
                  </a:solidFill>
                </a:rPr>
                <a:t>y los </a:t>
              </a:r>
              <a:r>
                <a:rPr lang="es-AR" sz="1600" b="1" dirty="0">
                  <a:solidFill>
                    <a:schemeClr val="tx1">
                      <a:lumMod val="65000"/>
                      <a:lumOff val="35000"/>
                    </a:schemeClr>
                  </a:solidFill>
                </a:rPr>
                <a:t>factores contextuales</a:t>
              </a:r>
              <a:r>
                <a:rPr lang="es-AR" sz="1600" dirty="0">
                  <a:solidFill>
                    <a:schemeClr val="tx1">
                      <a:lumMod val="65000"/>
                      <a:lumOff val="35000"/>
                    </a:schemeClr>
                  </a:solidFill>
                </a:rPr>
                <a:t>.</a:t>
              </a:r>
            </a:p>
            <a:p>
              <a:pPr>
                <a:buClr>
                  <a:schemeClr val="tx2">
                    <a:lumMod val="60000"/>
                    <a:lumOff val="40000"/>
                  </a:schemeClr>
                </a:buClr>
              </a:pPr>
              <a:endParaRPr lang="es-AR" sz="1600" dirty="0">
                <a:solidFill>
                  <a:schemeClr val="tx1">
                    <a:lumMod val="65000"/>
                    <a:lumOff val="35000"/>
                  </a:schemeClr>
                </a:solidFill>
              </a:endParaRPr>
            </a:p>
            <a:p>
              <a:pPr>
                <a:buClr>
                  <a:schemeClr val="tx2">
                    <a:lumMod val="60000"/>
                    <a:lumOff val="40000"/>
                  </a:schemeClr>
                </a:buClr>
              </a:pPr>
              <a:endParaRPr lang="es-AR" sz="1600" dirty="0">
                <a:solidFill>
                  <a:schemeClr val="tx1">
                    <a:lumMod val="65000"/>
                    <a:lumOff val="35000"/>
                  </a:schemeClr>
                </a:solidFill>
              </a:endParaRPr>
            </a:p>
            <a:p>
              <a:pPr>
                <a:buClr>
                  <a:schemeClr val="tx2">
                    <a:lumMod val="60000"/>
                    <a:lumOff val="40000"/>
                  </a:schemeClr>
                </a:buClr>
              </a:pPr>
              <a:r>
                <a:rPr lang="es-AR" sz="1600" b="1" dirty="0">
                  <a:solidFill>
                    <a:schemeClr val="tx1">
                      <a:lumMod val="65000"/>
                      <a:lumOff val="35000"/>
                    </a:schemeClr>
                  </a:solidFill>
                </a:rPr>
                <a:t>Logro del Resultado Inmediato</a:t>
              </a:r>
              <a:r>
                <a:rPr lang="es-AR" sz="1600" dirty="0">
                  <a:solidFill>
                    <a:schemeClr val="tx1">
                      <a:lumMod val="65000"/>
                      <a:lumOff val="35000"/>
                    </a:schemeClr>
                  </a:solidFill>
                </a:rPr>
                <a:t> = Cuestiones Fundamentales + Factores Específicos</a:t>
              </a:r>
            </a:p>
            <a:p>
              <a:pPr>
                <a:buClr>
                  <a:schemeClr val="tx2">
                    <a:lumMod val="60000"/>
                    <a:lumOff val="40000"/>
                  </a:schemeClr>
                </a:buClr>
              </a:pPr>
              <a:endParaRPr lang="es-AR" sz="1600" dirty="0">
                <a:solidFill>
                  <a:schemeClr val="tx1">
                    <a:lumMod val="65000"/>
                    <a:lumOff val="35000"/>
                  </a:schemeClr>
                </a:solidFill>
              </a:endParaRPr>
            </a:p>
            <a:p>
              <a:pPr>
                <a:buClr>
                  <a:schemeClr val="tx2">
                    <a:lumMod val="60000"/>
                    <a:lumOff val="40000"/>
                  </a:schemeClr>
                </a:buClr>
              </a:pPr>
              <a:r>
                <a:rPr lang="es-AR" sz="1600" dirty="0">
                  <a:solidFill>
                    <a:schemeClr val="tx1">
                      <a:lumMod val="65000"/>
                      <a:lumOff val="35000"/>
                    </a:schemeClr>
                  </a:solidFill>
                </a:rPr>
                <a:t>							   Cumplimiento Técnico + Factores Contextuales</a:t>
              </a:r>
            </a:p>
            <a:p>
              <a:pPr>
                <a:buClr>
                  <a:schemeClr val="tx2">
                    <a:lumMod val="60000"/>
                    <a:lumOff val="40000"/>
                  </a:schemeClr>
                </a:buClr>
              </a:pPr>
              <a:endParaRPr lang="es-AR" sz="1600" dirty="0">
                <a:solidFill>
                  <a:schemeClr val="tx1">
                    <a:lumMod val="65000"/>
                    <a:lumOff val="35000"/>
                  </a:schemeClr>
                </a:solidFill>
              </a:endParaRPr>
            </a:p>
            <a:p>
              <a:pPr>
                <a:buClr>
                  <a:schemeClr val="tx2">
                    <a:lumMod val="60000"/>
                    <a:lumOff val="40000"/>
                  </a:schemeClr>
                </a:buClr>
              </a:pPr>
              <a:endParaRPr lang="es-AR" sz="1600" dirty="0">
                <a:solidFill>
                  <a:schemeClr val="tx1">
                    <a:lumMod val="65000"/>
                    <a:lumOff val="35000"/>
                  </a:schemeClr>
                </a:solidFill>
              </a:endParaRPr>
            </a:p>
            <a:p>
              <a:pPr>
                <a:buClr>
                  <a:schemeClr val="tx2">
                    <a:lumMod val="60000"/>
                    <a:lumOff val="40000"/>
                  </a:schemeClr>
                </a:buClr>
              </a:pPr>
              <a:endParaRPr lang="es-AR" sz="1600" dirty="0">
                <a:solidFill>
                  <a:schemeClr val="tx1">
                    <a:lumMod val="65000"/>
                    <a:lumOff val="35000"/>
                  </a:schemeClr>
                </a:solidFill>
              </a:endParaRPr>
            </a:p>
            <a:p>
              <a:pPr>
                <a:buClr>
                  <a:schemeClr val="tx2">
                    <a:lumMod val="60000"/>
                    <a:lumOff val="40000"/>
                  </a:schemeClr>
                </a:buClr>
              </a:pPr>
              <a:endParaRPr lang="es-AR" sz="1600" dirty="0">
                <a:solidFill>
                  <a:schemeClr val="tx1">
                    <a:lumMod val="65000"/>
                    <a:lumOff val="35000"/>
                  </a:schemeClr>
                </a:solidFill>
              </a:endParaRPr>
            </a:p>
            <a:p>
              <a:pPr>
                <a:buClr>
                  <a:schemeClr val="tx2">
                    <a:lumMod val="60000"/>
                    <a:lumOff val="40000"/>
                  </a:schemeClr>
                </a:buClr>
              </a:pPr>
              <a:endParaRPr lang="es-AR" sz="1600" dirty="0">
                <a:solidFill>
                  <a:schemeClr val="tx1">
                    <a:lumMod val="65000"/>
                    <a:lumOff val="35000"/>
                  </a:schemeClr>
                </a:solidFill>
              </a:endParaRPr>
            </a:p>
            <a:p>
              <a:pPr>
                <a:buClr>
                  <a:schemeClr val="tx2">
                    <a:lumMod val="60000"/>
                    <a:lumOff val="40000"/>
                  </a:schemeClr>
                </a:buClr>
              </a:pPr>
              <a:endParaRPr lang="es-AR" sz="1600" dirty="0">
                <a:solidFill>
                  <a:schemeClr val="tx1">
                    <a:lumMod val="65000"/>
                    <a:lumOff val="35000"/>
                  </a:schemeClr>
                </a:solidFill>
              </a:endParaRPr>
            </a:p>
            <a:p>
              <a:pPr>
                <a:buClr>
                  <a:schemeClr val="tx2">
                    <a:lumMod val="60000"/>
                    <a:lumOff val="40000"/>
                  </a:schemeClr>
                </a:buClr>
              </a:pPr>
              <a:endParaRPr lang="es-AR" sz="1600" dirty="0">
                <a:solidFill>
                  <a:schemeClr val="tx1">
                    <a:lumMod val="65000"/>
                    <a:lumOff val="35000"/>
                  </a:schemeClr>
                </a:solidFill>
              </a:endParaRPr>
            </a:p>
            <a:p>
              <a:pPr>
                <a:buClr>
                  <a:schemeClr val="tx2">
                    <a:lumMod val="60000"/>
                    <a:lumOff val="40000"/>
                  </a:schemeClr>
                </a:buClr>
              </a:pPr>
              <a:endParaRPr lang="es-AR" sz="1600" dirty="0">
                <a:solidFill>
                  <a:schemeClr val="tx1">
                    <a:lumMod val="65000"/>
                    <a:lumOff val="35000"/>
                  </a:schemeClr>
                </a:solidFill>
              </a:endParaRPr>
            </a:p>
            <a:p>
              <a:pPr>
                <a:buClr>
                  <a:schemeClr val="tx2">
                    <a:lumMod val="60000"/>
                    <a:lumOff val="40000"/>
                  </a:schemeClr>
                </a:buClr>
              </a:pPr>
              <a:endParaRPr lang="es-AR" sz="1600" dirty="0">
                <a:solidFill>
                  <a:schemeClr val="tx2">
                    <a:lumMod val="60000"/>
                    <a:lumOff val="40000"/>
                  </a:schemeClr>
                </a:solidFill>
              </a:endParaRPr>
            </a:p>
          </p:txBody>
        </p:sp>
      </p:grpSp>
      <p:cxnSp>
        <p:nvCxnSpPr>
          <p:cNvPr id="9" name="8 Conector recto"/>
          <p:cNvCxnSpPr/>
          <p:nvPr/>
        </p:nvCxnSpPr>
        <p:spPr bwMode="auto">
          <a:xfrm>
            <a:off x="3635896" y="4332297"/>
            <a:ext cx="4752528" cy="0"/>
          </a:xfrm>
          <a:prstGeom prst="line">
            <a:avLst/>
          </a:prstGeom>
          <a:solidFill>
            <a:srgbClr val="00B8FF"/>
          </a:solidFill>
          <a:ln w="190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5203825" y="0"/>
            <a:ext cx="8054975" cy="1588"/>
          </a:xfrm>
          <a:prstGeom prst="rect">
            <a:avLst/>
          </a:prstGeom>
          <a:noFill/>
          <a:ln w="9525">
            <a:noFill/>
            <a:round/>
            <a:headEnd/>
            <a:tailEnd/>
          </a:ln>
        </p:spPr>
        <p:txBody>
          <a:bodyPr wrap="none" anchor="ctr"/>
          <a:lstStyle/>
          <a:p>
            <a:endParaRPr lang="es-AR" altLang="es-AR"/>
          </a:p>
        </p:txBody>
      </p:sp>
      <p:sp>
        <p:nvSpPr>
          <p:cNvPr id="41987" name="Text Box 3"/>
          <p:cNvSpPr txBox="1">
            <a:spLocks noChangeArrowheads="1"/>
          </p:cNvSpPr>
          <p:nvPr/>
        </p:nvSpPr>
        <p:spPr bwMode="auto">
          <a:xfrm>
            <a:off x="539750" y="1340768"/>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dirty="0">
                <a:solidFill>
                  <a:srgbClr val="74BAE1"/>
                </a:solidFill>
              </a:rPr>
              <a:t>Justificación</a:t>
            </a:r>
          </a:p>
        </p:txBody>
      </p:sp>
      <p:sp>
        <p:nvSpPr>
          <p:cNvPr id="41988"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a:p>
        </p:txBody>
      </p:sp>
      <p:sp>
        <p:nvSpPr>
          <p:cNvPr id="41989" name="Line 5"/>
          <p:cNvSpPr>
            <a:spLocks noChangeShapeType="1"/>
          </p:cNvSpPr>
          <p:nvPr/>
        </p:nvSpPr>
        <p:spPr bwMode="auto">
          <a:xfrm>
            <a:off x="539750" y="1772816"/>
            <a:ext cx="7921625" cy="1587"/>
          </a:xfrm>
          <a:prstGeom prst="line">
            <a:avLst/>
          </a:prstGeom>
          <a:noFill/>
          <a:ln w="3240" cap="sq">
            <a:solidFill>
              <a:srgbClr val="D9D9D9"/>
            </a:solidFill>
            <a:miter lim="800000"/>
            <a:headEnd/>
            <a:tailEnd/>
          </a:ln>
        </p:spPr>
        <p:txBody>
          <a:bodyPr/>
          <a:lstStyle/>
          <a:p>
            <a:endParaRPr lang="es-AR"/>
          </a:p>
        </p:txBody>
      </p:sp>
      <p:sp>
        <p:nvSpPr>
          <p:cNvPr id="41990" name="Text Box 6"/>
          <p:cNvSpPr txBox="1">
            <a:spLocks noChangeArrowheads="1"/>
          </p:cNvSpPr>
          <p:nvPr/>
        </p:nvSpPr>
        <p:spPr bwMode="auto">
          <a:xfrm>
            <a:off x="527050" y="369888"/>
            <a:ext cx="6637338" cy="557212"/>
          </a:xfrm>
          <a:prstGeom prst="rect">
            <a:avLst/>
          </a:prstGeom>
          <a:noFill/>
          <a:ln w="9525">
            <a:noFill/>
            <a:round/>
            <a:headEnd/>
            <a:tailEnd/>
          </a:ln>
        </p:spPr>
        <p:txBody>
          <a:bodyPr lIns="90000" tIns="45000" rIns="90000" bIns="45000"/>
          <a:lstStyle/>
          <a:p>
            <a:endParaRPr lang="es-AR" sz="1600" dirty="0"/>
          </a:p>
        </p:txBody>
      </p:sp>
      <p:sp>
        <p:nvSpPr>
          <p:cNvPr id="11" name="5 Rectángulo"/>
          <p:cNvSpPr>
            <a:spLocks noChangeArrowheads="1"/>
          </p:cNvSpPr>
          <p:nvPr/>
        </p:nvSpPr>
        <p:spPr bwMode="auto">
          <a:xfrm>
            <a:off x="539552" y="404664"/>
            <a:ext cx="6264275" cy="369332"/>
          </a:xfrm>
          <a:prstGeom prst="rect">
            <a:avLst/>
          </a:prstGeom>
          <a:noFill/>
          <a:ln w="9525">
            <a:noFill/>
            <a:miter lim="800000"/>
            <a:headEnd/>
            <a:tailEnd/>
          </a:ln>
        </p:spPr>
        <p:txBody>
          <a:bodyPr>
            <a:spAutoFit/>
          </a:bodyPr>
          <a:lstStyle/>
          <a:p>
            <a:r>
              <a:rPr lang="es-ES" b="1" dirty="0"/>
              <a:t>Mecanismos de Evaluación Mutua</a:t>
            </a:r>
            <a:endParaRPr lang="es-AR" dirty="0"/>
          </a:p>
        </p:txBody>
      </p:sp>
      <p:sp>
        <p:nvSpPr>
          <p:cNvPr id="2" name="CuadroTexto 1"/>
          <p:cNvSpPr txBox="1"/>
          <p:nvPr/>
        </p:nvSpPr>
        <p:spPr>
          <a:xfrm>
            <a:off x="539552" y="1916832"/>
            <a:ext cx="8280920" cy="4247317"/>
          </a:xfrm>
          <a:prstGeom prst="rect">
            <a:avLst/>
          </a:prstGeom>
          <a:noFill/>
        </p:spPr>
        <p:txBody>
          <a:bodyPr wrap="square" rtlCol="0">
            <a:spAutoFit/>
          </a:bodyPr>
          <a:lstStyle/>
          <a:p>
            <a:pPr marL="285750" indent="-285750">
              <a:buFont typeface="Wingdings" panose="05000000000000000000" pitchFamily="2" charset="2"/>
              <a:buChar char="Ø"/>
            </a:pPr>
            <a:r>
              <a:rPr lang="es-AR" sz="1400" dirty="0">
                <a:solidFill>
                  <a:schemeClr val="tx1"/>
                </a:solidFill>
              </a:rPr>
              <a:t>El LA/FT ejerce un efecto negativo sobre los países que lo padecen, que incide en: </a:t>
            </a:r>
          </a:p>
          <a:p>
            <a:pPr marL="1028700" lvl="1">
              <a:buFont typeface="Wingdings" panose="05000000000000000000" pitchFamily="2" charset="2"/>
              <a:buChar char="Ø"/>
            </a:pPr>
            <a:r>
              <a:rPr lang="es-AR" sz="1400" dirty="0">
                <a:solidFill>
                  <a:schemeClr val="tx1"/>
                </a:solidFill>
              </a:rPr>
              <a:t>estabilidad de los sistemas políticos</a:t>
            </a:r>
          </a:p>
          <a:p>
            <a:pPr marL="1028700" lvl="1">
              <a:buFont typeface="Wingdings" panose="05000000000000000000" pitchFamily="2" charset="2"/>
              <a:buChar char="Ø"/>
            </a:pPr>
            <a:r>
              <a:rPr lang="es-AR" sz="1400" dirty="0">
                <a:solidFill>
                  <a:schemeClr val="tx1"/>
                </a:solidFill>
              </a:rPr>
              <a:t>funcionamiento de las instituciones públicas y privadas, </a:t>
            </a:r>
          </a:p>
          <a:p>
            <a:pPr marL="1028700" lvl="1">
              <a:buFont typeface="Wingdings" panose="05000000000000000000" pitchFamily="2" charset="2"/>
              <a:buChar char="Ø"/>
            </a:pPr>
            <a:r>
              <a:rPr lang="es-AR" sz="1400" dirty="0">
                <a:solidFill>
                  <a:schemeClr val="tx1"/>
                </a:solidFill>
              </a:rPr>
              <a:t>seguridad pública, </a:t>
            </a:r>
          </a:p>
          <a:p>
            <a:pPr marL="1028700" lvl="1">
              <a:buFont typeface="Wingdings" panose="05000000000000000000" pitchFamily="2" charset="2"/>
              <a:buChar char="Ø"/>
            </a:pPr>
            <a:r>
              <a:rPr lang="es-AR" sz="1400" dirty="0">
                <a:solidFill>
                  <a:schemeClr val="tx1"/>
                </a:solidFill>
              </a:rPr>
              <a:t>integridad y solidez de los sistemas financieros, </a:t>
            </a:r>
          </a:p>
          <a:p>
            <a:pPr marL="1028700" lvl="1">
              <a:buFont typeface="Wingdings" panose="05000000000000000000" pitchFamily="2" charset="2"/>
              <a:buChar char="Ø"/>
            </a:pPr>
            <a:r>
              <a:rPr lang="es-AR" sz="1400" dirty="0">
                <a:solidFill>
                  <a:schemeClr val="tx1"/>
                </a:solidFill>
              </a:rPr>
              <a:t>desarrollo económico</a:t>
            </a:r>
          </a:p>
          <a:p>
            <a:pPr marL="1028700" lvl="1">
              <a:buFont typeface="Wingdings" panose="05000000000000000000" pitchFamily="2" charset="2"/>
              <a:buChar char="Ø"/>
            </a:pPr>
            <a:endParaRPr lang="es-AR" sz="1400" dirty="0">
              <a:solidFill>
                <a:schemeClr val="tx1"/>
              </a:solidFill>
            </a:endParaRPr>
          </a:p>
          <a:p>
            <a:pPr marL="285750" lvl="1">
              <a:buFont typeface="Wingdings" panose="05000000000000000000" pitchFamily="2" charset="2"/>
              <a:buChar char="Ø"/>
            </a:pPr>
            <a:r>
              <a:rPr lang="es-AR" sz="1400" dirty="0">
                <a:solidFill>
                  <a:schemeClr val="tx1"/>
                </a:solidFill>
              </a:rPr>
              <a:t>El GAFI - GAFILAT tienen un especial interés respecto de la economía informal o la exclusión financiera como elementos importantes en los procesos de evaluación mutua</a:t>
            </a:r>
          </a:p>
          <a:p>
            <a:pPr marL="285750" lvl="1">
              <a:buFont typeface="Wingdings" panose="05000000000000000000" pitchFamily="2" charset="2"/>
              <a:buChar char="Ø"/>
            </a:pPr>
            <a:endParaRPr lang="es-AR" sz="1400" dirty="0">
              <a:solidFill>
                <a:schemeClr val="tx1"/>
              </a:solidFill>
            </a:endParaRPr>
          </a:p>
          <a:p>
            <a:pPr marL="285750" lvl="1">
              <a:buFont typeface="Wingdings" panose="05000000000000000000" pitchFamily="2" charset="2"/>
              <a:buChar char="Ø"/>
            </a:pPr>
            <a:r>
              <a:rPr lang="es-AR" sz="1400" dirty="0">
                <a:solidFill>
                  <a:schemeClr val="tx1"/>
                </a:solidFill>
              </a:rPr>
              <a:t>Conocer dimensión e impacto de la economía informal </a:t>
            </a:r>
          </a:p>
          <a:p>
            <a:pPr marL="285750" lvl="1">
              <a:buFont typeface="Wingdings" panose="05000000000000000000" pitchFamily="2" charset="2"/>
              <a:buChar char="Ø"/>
            </a:pPr>
            <a:endParaRPr lang="es-AR" sz="1400" dirty="0">
              <a:solidFill>
                <a:schemeClr val="tx1"/>
              </a:solidFill>
            </a:endParaRPr>
          </a:p>
          <a:p>
            <a:pPr marL="285750" lvl="1">
              <a:buFont typeface="Wingdings" panose="05000000000000000000" pitchFamily="2" charset="2"/>
              <a:buChar char="Ø"/>
            </a:pPr>
            <a:r>
              <a:rPr lang="es-AR" sz="1400" dirty="0">
                <a:solidFill>
                  <a:schemeClr val="tx1"/>
                </a:solidFill>
              </a:rPr>
              <a:t>brinda la posibilidad de implementar medidas para mitigar los riesgos y </a:t>
            </a:r>
          </a:p>
          <a:p>
            <a:pPr marL="285750" lvl="1">
              <a:buFont typeface="Wingdings" panose="05000000000000000000" pitchFamily="2" charset="2"/>
              <a:buChar char="Ø"/>
            </a:pPr>
            <a:endParaRPr lang="es-AR" sz="1400" dirty="0">
              <a:solidFill>
                <a:schemeClr val="tx1"/>
              </a:solidFill>
            </a:endParaRPr>
          </a:p>
          <a:p>
            <a:pPr marL="285750" lvl="1">
              <a:buFont typeface="Wingdings" panose="05000000000000000000" pitchFamily="2" charset="2"/>
              <a:buChar char="Ø"/>
            </a:pPr>
            <a:r>
              <a:rPr lang="es-AR" sz="1400" dirty="0">
                <a:solidFill>
                  <a:schemeClr val="tx1"/>
                </a:solidFill>
              </a:rPr>
              <a:t>Comprender el alcance del fenómeno y su posible relación con la efectividad de los sistemas de ALA/CFT</a:t>
            </a:r>
          </a:p>
          <a:p>
            <a:pPr marL="0" lvl="1" indent="0"/>
            <a:endParaRPr lang="es-AR" sz="1400" dirty="0">
              <a:solidFill>
                <a:schemeClr val="tx1"/>
              </a:solidFill>
            </a:endParaRPr>
          </a:p>
          <a:p>
            <a:pPr marL="285750" lvl="1">
              <a:buFont typeface="Wingdings" panose="05000000000000000000" pitchFamily="2" charset="2"/>
              <a:buChar char="Ø"/>
            </a:pPr>
            <a:r>
              <a:rPr lang="es-AR" sz="1400" dirty="0">
                <a:solidFill>
                  <a:schemeClr val="tx1"/>
                </a:solidFill>
              </a:rPr>
              <a:t>Relación entre la informalidad, el uso del efectivo y las </a:t>
            </a:r>
            <a:r>
              <a:rPr lang="es-AR" sz="1400" dirty="0" err="1">
                <a:solidFill>
                  <a:schemeClr val="tx1"/>
                </a:solidFill>
              </a:rPr>
              <a:t>APNFDs</a:t>
            </a:r>
            <a:r>
              <a:rPr lang="es-AR" sz="1400" dirty="0">
                <a:solidFill>
                  <a:schemeClr val="tx1"/>
                </a:solidFill>
              </a:rPr>
              <a:t> con el delito</a:t>
            </a:r>
          </a:p>
          <a:p>
            <a:pPr marL="285750" lvl="1">
              <a:buFont typeface="Wingdings" panose="05000000000000000000" pitchFamily="2" charset="2"/>
              <a:buChar char="Ø"/>
            </a:pPr>
            <a:endParaRPr lang="es-AR" dirty="0">
              <a:solidFill>
                <a:schemeClr val="tx1"/>
              </a:solidFill>
            </a:endParaRPr>
          </a:p>
        </p:txBody>
      </p:sp>
    </p:spTree>
    <p:extLst>
      <p:ext uri="{BB962C8B-B14F-4D97-AF65-F5344CB8AC3E}">
        <p14:creationId xmlns:p14="http://schemas.microsoft.com/office/powerpoint/2010/main" val="372150325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7106" name="Text Box 3"/>
          <p:cNvSpPr txBox="1">
            <a:spLocks noChangeArrowheads="1"/>
          </p:cNvSpPr>
          <p:nvPr/>
        </p:nvSpPr>
        <p:spPr bwMode="auto">
          <a:xfrm>
            <a:off x="527050" y="371475"/>
            <a:ext cx="3397250" cy="555625"/>
          </a:xfrm>
          <a:prstGeom prst="rect">
            <a:avLst/>
          </a:prstGeom>
          <a:noFill/>
          <a:ln w="9525">
            <a:noFill/>
            <a:round/>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a:solidFill>
                  <a:srgbClr val="FFFFFF"/>
                </a:solidFill>
              </a:rPr>
              <a:t>Evaluación</a:t>
            </a:r>
            <a:r>
              <a:rPr lang="en-US" altLang="es-AR" sz="1600" b="1">
                <a:solidFill>
                  <a:srgbClr val="FFFFFF"/>
                </a:solidFill>
              </a:rPr>
              <a:t> de </a:t>
            </a:r>
            <a:r>
              <a:rPr lang="es-AR" altLang="es-AR" sz="1600" b="1">
                <a:solidFill>
                  <a:srgbClr val="FFFFFF"/>
                </a:solidFill>
              </a:rPr>
              <a:t>Efectividad</a:t>
            </a:r>
          </a:p>
        </p:txBody>
      </p:sp>
      <p:grpSp>
        <p:nvGrpSpPr>
          <p:cNvPr id="4" name="3 Grupo"/>
          <p:cNvGrpSpPr/>
          <p:nvPr/>
        </p:nvGrpSpPr>
        <p:grpSpPr>
          <a:xfrm>
            <a:off x="452571" y="1268760"/>
            <a:ext cx="8352928" cy="770602"/>
            <a:chOff x="452571" y="1268760"/>
            <a:chExt cx="8352928" cy="770602"/>
          </a:xfrm>
        </p:grpSpPr>
        <p:sp>
          <p:nvSpPr>
            <p:cNvPr id="5" name="Text Box 3"/>
            <p:cNvSpPr txBox="1">
              <a:spLocks noChangeArrowheads="1"/>
            </p:cNvSpPr>
            <p:nvPr/>
          </p:nvSpPr>
          <p:spPr bwMode="auto">
            <a:xfrm>
              <a:off x="539750" y="1268760"/>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dirty="0">
                  <a:solidFill>
                    <a:srgbClr val="74BAE1"/>
                  </a:solidFill>
                </a:rPr>
                <a:t>Ejemplo: Resultado Inmediato 7:</a:t>
              </a:r>
            </a:p>
          </p:txBody>
        </p:sp>
        <p:sp>
          <p:nvSpPr>
            <p:cNvPr id="6"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a:p>
          </p:txBody>
        </p:sp>
        <p:sp>
          <p:nvSpPr>
            <p:cNvPr id="7" name="Line 5"/>
            <p:cNvSpPr>
              <a:spLocks noChangeShapeType="1"/>
            </p:cNvSpPr>
            <p:nvPr/>
          </p:nvSpPr>
          <p:spPr bwMode="auto">
            <a:xfrm>
              <a:off x="539750" y="1628800"/>
              <a:ext cx="7921625" cy="1587"/>
            </a:xfrm>
            <a:prstGeom prst="line">
              <a:avLst/>
            </a:prstGeom>
            <a:noFill/>
            <a:ln w="3240" cap="sq">
              <a:solidFill>
                <a:srgbClr val="D9D9D9"/>
              </a:solidFill>
              <a:miter lim="800000"/>
              <a:headEnd/>
              <a:tailEnd/>
            </a:ln>
          </p:spPr>
          <p:txBody>
            <a:bodyPr/>
            <a:lstStyle/>
            <a:p>
              <a:endParaRPr lang="es-AR"/>
            </a:p>
          </p:txBody>
        </p:sp>
        <p:sp>
          <p:nvSpPr>
            <p:cNvPr id="8" name="7 CuadroTexto"/>
            <p:cNvSpPr txBox="1"/>
            <p:nvPr/>
          </p:nvSpPr>
          <p:spPr>
            <a:xfrm>
              <a:off x="452571" y="1700808"/>
              <a:ext cx="8352928" cy="338554"/>
            </a:xfrm>
            <a:prstGeom prst="rect">
              <a:avLst/>
            </a:prstGeom>
            <a:noFill/>
          </p:spPr>
          <p:txBody>
            <a:bodyPr wrap="square" rtlCol="0">
              <a:spAutoFit/>
            </a:bodyPr>
            <a:lstStyle/>
            <a:p>
              <a:pPr>
                <a:buClr>
                  <a:schemeClr val="tx2">
                    <a:lumMod val="60000"/>
                    <a:lumOff val="40000"/>
                  </a:schemeClr>
                </a:buClr>
              </a:pPr>
              <a:endParaRPr lang="es-AR" sz="1600" dirty="0">
                <a:solidFill>
                  <a:schemeClr val="tx2">
                    <a:lumMod val="60000"/>
                    <a:lumOff val="40000"/>
                  </a:schemeClr>
                </a:solidFill>
              </a:endParaRPr>
            </a:p>
          </p:txBody>
        </p:sp>
      </p:grpSp>
      <p:grpSp>
        <p:nvGrpSpPr>
          <p:cNvPr id="11" name="10 Grupo"/>
          <p:cNvGrpSpPr/>
          <p:nvPr/>
        </p:nvGrpSpPr>
        <p:grpSpPr>
          <a:xfrm>
            <a:off x="-108520" y="1628800"/>
            <a:ext cx="9361040" cy="553999"/>
            <a:chOff x="181215" y="1870084"/>
            <a:chExt cx="8698091" cy="553999"/>
          </a:xfrm>
        </p:grpSpPr>
        <p:sp>
          <p:nvSpPr>
            <p:cNvPr id="10" name="9 Rectángulo redondeado"/>
            <p:cNvSpPr/>
            <p:nvPr/>
          </p:nvSpPr>
          <p:spPr bwMode="auto">
            <a:xfrm>
              <a:off x="452571" y="1870084"/>
              <a:ext cx="8151877" cy="523221"/>
            </a:xfrm>
            <a:prstGeom prst="roundRect">
              <a:avLst/>
            </a:prstGeom>
            <a:solidFill>
              <a:schemeClr val="accent1">
                <a:lumMod val="40000"/>
                <a:lumOff val="60000"/>
              </a:schemeClr>
            </a:solid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s-AR" sz="1800" b="0" i="0" u="none" strike="noStrike" cap="none" normalizeH="0" baseline="0">
                <a:ln>
                  <a:noFill/>
                </a:ln>
                <a:solidFill>
                  <a:schemeClr val="bg1"/>
                </a:solidFill>
                <a:effectLst/>
                <a:latin typeface="Arial" charset="0"/>
              </a:endParaRPr>
            </a:p>
          </p:txBody>
        </p:sp>
        <p:sp>
          <p:nvSpPr>
            <p:cNvPr id="2" name="1 CuadroTexto"/>
            <p:cNvSpPr txBox="1"/>
            <p:nvPr/>
          </p:nvSpPr>
          <p:spPr>
            <a:xfrm>
              <a:off x="181215" y="1870085"/>
              <a:ext cx="8698091" cy="553998"/>
            </a:xfrm>
            <a:prstGeom prst="rect">
              <a:avLst/>
            </a:prstGeom>
            <a:noFill/>
          </p:spPr>
          <p:txBody>
            <a:bodyPr wrap="square" rtlCol="0">
              <a:spAutoFit/>
            </a:bodyPr>
            <a:lstStyle/>
            <a:p>
              <a:pPr algn="ctr"/>
              <a:r>
                <a:rPr lang="es-AR" sz="1500" dirty="0">
                  <a:solidFill>
                    <a:schemeClr val="tx1">
                      <a:lumMod val="65000"/>
                      <a:lumOff val="35000"/>
                    </a:schemeClr>
                  </a:solidFill>
                </a:rPr>
                <a:t>Los delitos y actividades de lavado de activos se investigan y los</a:t>
              </a:r>
            </a:p>
            <a:p>
              <a:pPr algn="ctr"/>
              <a:r>
                <a:rPr lang="es-AR" sz="1500" dirty="0">
                  <a:solidFill>
                    <a:schemeClr val="tx1">
                      <a:lumMod val="65000"/>
                      <a:lumOff val="35000"/>
                    </a:schemeClr>
                  </a:solidFill>
                </a:rPr>
                <a:t>transgresores son procesados y sujetos a sanciones efectivas, proporcionales y disuasivas</a:t>
              </a:r>
            </a:p>
          </p:txBody>
        </p:sp>
      </p:grpSp>
      <p:sp>
        <p:nvSpPr>
          <p:cNvPr id="12" name="11 CuadroTexto"/>
          <p:cNvSpPr txBox="1"/>
          <p:nvPr/>
        </p:nvSpPr>
        <p:spPr>
          <a:xfrm>
            <a:off x="458723" y="2276872"/>
            <a:ext cx="8223886" cy="523220"/>
          </a:xfrm>
          <a:prstGeom prst="rect">
            <a:avLst/>
          </a:prstGeom>
          <a:noFill/>
        </p:spPr>
        <p:txBody>
          <a:bodyPr wrap="square" rtlCol="0">
            <a:spAutoFit/>
          </a:bodyPr>
          <a:lstStyle/>
          <a:p>
            <a:pPr marL="285750" indent="-285750">
              <a:buFont typeface="Wingdings" panose="05000000000000000000" pitchFamily="2" charset="2"/>
              <a:buChar char="q"/>
            </a:pPr>
            <a:r>
              <a:rPr lang="es-AR" sz="1400" dirty="0">
                <a:solidFill>
                  <a:schemeClr val="tx1">
                    <a:lumMod val="65000"/>
                    <a:lumOff val="35000"/>
                  </a:schemeClr>
                </a:solidFill>
              </a:rPr>
              <a:t>Relacionado con: R.3, R.30 y R.31 </a:t>
            </a:r>
          </a:p>
          <a:p>
            <a:pPr marL="285750" indent="-285750">
              <a:buFont typeface="Wingdings" panose="05000000000000000000" pitchFamily="2" charset="2"/>
              <a:buChar char="q"/>
            </a:pPr>
            <a:r>
              <a:rPr lang="es-AR" sz="1400" dirty="0">
                <a:solidFill>
                  <a:schemeClr val="tx1">
                    <a:lumMod val="65000"/>
                    <a:lumOff val="35000"/>
                  </a:schemeClr>
                </a:solidFill>
              </a:rPr>
              <a:t>También con elementos de R.1, R.2, </a:t>
            </a:r>
            <a:r>
              <a:rPr lang="es-AR" sz="1400" b="1" dirty="0">
                <a:solidFill>
                  <a:schemeClr val="tx1">
                    <a:lumMod val="65000"/>
                    <a:lumOff val="35000"/>
                  </a:schemeClr>
                </a:solidFill>
              </a:rPr>
              <a:t>R.32</a:t>
            </a:r>
            <a:r>
              <a:rPr lang="es-AR" sz="1400" dirty="0">
                <a:solidFill>
                  <a:schemeClr val="tx1">
                    <a:lumMod val="65000"/>
                    <a:lumOff val="35000"/>
                  </a:schemeClr>
                </a:solidFill>
              </a:rPr>
              <a:t>, R.37, R.39 y R.40</a:t>
            </a:r>
          </a:p>
        </p:txBody>
      </p:sp>
      <p:sp>
        <p:nvSpPr>
          <p:cNvPr id="13" name="12 CuadroTexto"/>
          <p:cNvSpPr txBox="1"/>
          <p:nvPr/>
        </p:nvSpPr>
        <p:spPr>
          <a:xfrm>
            <a:off x="527050" y="2814654"/>
            <a:ext cx="8352928" cy="3231654"/>
          </a:xfrm>
          <a:prstGeom prst="rect">
            <a:avLst/>
          </a:prstGeom>
          <a:noFill/>
        </p:spPr>
        <p:txBody>
          <a:bodyPr wrap="square" rtlCol="0">
            <a:spAutoFit/>
          </a:bodyPr>
          <a:lstStyle/>
          <a:p>
            <a:r>
              <a:rPr lang="es-AR" sz="1600" b="1" dirty="0">
                <a:solidFill>
                  <a:schemeClr val="tx2">
                    <a:lumMod val="60000"/>
                    <a:lumOff val="40000"/>
                  </a:schemeClr>
                </a:solidFill>
              </a:rPr>
              <a:t>Cuestiones Fundamentales para determinar si el Resultado se está alcanzando.</a:t>
            </a:r>
          </a:p>
          <a:p>
            <a:pPr>
              <a:spcAft>
                <a:spcPts val="600"/>
              </a:spcAft>
            </a:pPr>
            <a:r>
              <a:rPr lang="es-AR" sz="1400" b="1" dirty="0">
                <a:solidFill>
                  <a:schemeClr val="tx1">
                    <a:lumMod val="65000"/>
                    <a:lumOff val="35000"/>
                  </a:schemeClr>
                </a:solidFill>
              </a:rPr>
              <a:t>7.1. </a:t>
            </a:r>
            <a:r>
              <a:rPr lang="es-AR" sz="1400" dirty="0">
                <a:solidFill>
                  <a:schemeClr val="tx1">
                    <a:lumMod val="65000"/>
                    <a:lumOff val="35000"/>
                  </a:schemeClr>
                </a:solidFill>
              </a:rPr>
              <a:t>¿Cuán bien, y en qué circunstancias, se identifican e investigan los posibles casos de LA (incluyendo a través de investigaciones financieras paralelas)?</a:t>
            </a:r>
          </a:p>
          <a:p>
            <a:pPr>
              <a:spcAft>
                <a:spcPts val="600"/>
              </a:spcAft>
            </a:pPr>
            <a:r>
              <a:rPr lang="es-AR" sz="1400" b="1" dirty="0">
                <a:solidFill>
                  <a:schemeClr val="tx1">
                    <a:lumMod val="65000"/>
                    <a:lumOff val="35000"/>
                  </a:schemeClr>
                </a:solidFill>
              </a:rPr>
              <a:t>7.2.</a:t>
            </a:r>
            <a:r>
              <a:rPr lang="es-AR" sz="1400" dirty="0">
                <a:solidFill>
                  <a:schemeClr val="tx1">
                    <a:lumMod val="65000"/>
                    <a:lumOff val="35000"/>
                  </a:schemeClr>
                </a:solidFill>
              </a:rPr>
              <a:t> ¿En qué medida se investigan y procesan los tipos de actividad de LA, a tono con las amenazas y el perfil de riesgo del país y sus políticas nacionales ALA/CFT?</a:t>
            </a:r>
          </a:p>
          <a:p>
            <a:pPr>
              <a:spcAft>
                <a:spcPts val="600"/>
              </a:spcAft>
            </a:pPr>
            <a:r>
              <a:rPr lang="es-AR" sz="1400" b="1" dirty="0">
                <a:solidFill>
                  <a:schemeClr val="tx1">
                    <a:lumMod val="65000"/>
                    <a:lumOff val="35000"/>
                  </a:schemeClr>
                </a:solidFill>
              </a:rPr>
              <a:t>7.3</a:t>
            </a:r>
            <a:r>
              <a:rPr lang="es-AR" sz="1400" dirty="0">
                <a:solidFill>
                  <a:schemeClr val="tx1">
                    <a:lumMod val="65000"/>
                    <a:lumOff val="35000"/>
                  </a:schemeClr>
                </a:solidFill>
              </a:rPr>
              <a:t>. ¿En qué medida son procesados los diferentes tipos de casos de LA (ej.: delito determinante extranjero, lavado por terceros, delito autónomo,142 etc.) y los transgresores son condenados?</a:t>
            </a:r>
          </a:p>
          <a:p>
            <a:pPr>
              <a:spcAft>
                <a:spcPts val="600"/>
              </a:spcAft>
            </a:pPr>
            <a:r>
              <a:rPr lang="es-AR" sz="1400" b="1" dirty="0">
                <a:solidFill>
                  <a:schemeClr val="tx1">
                    <a:lumMod val="65000"/>
                    <a:lumOff val="35000"/>
                  </a:schemeClr>
                </a:solidFill>
              </a:rPr>
              <a:t>7.4</a:t>
            </a:r>
            <a:r>
              <a:rPr lang="es-AR" sz="1400" dirty="0">
                <a:solidFill>
                  <a:schemeClr val="tx1">
                    <a:lumMod val="65000"/>
                    <a:lumOff val="35000"/>
                  </a:schemeClr>
                </a:solidFill>
              </a:rPr>
              <a:t>. ¿En qué medida las sanciones aplicadas contra personas naturales o jurídicas condenadas de LA son eficaces, proporcionales y disuasivas?</a:t>
            </a:r>
          </a:p>
          <a:p>
            <a:pPr>
              <a:spcAft>
                <a:spcPts val="600"/>
              </a:spcAft>
            </a:pPr>
            <a:r>
              <a:rPr lang="es-AR" sz="1400" b="1" dirty="0">
                <a:solidFill>
                  <a:schemeClr val="tx1">
                    <a:lumMod val="65000"/>
                    <a:lumOff val="35000"/>
                  </a:schemeClr>
                </a:solidFill>
              </a:rPr>
              <a:t>7.5.</a:t>
            </a:r>
            <a:r>
              <a:rPr lang="es-AR" sz="1400" dirty="0">
                <a:solidFill>
                  <a:schemeClr val="tx1">
                    <a:lumMod val="65000"/>
                    <a:lumOff val="35000"/>
                  </a:schemeClr>
                </a:solidFill>
              </a:rPr>
              <a:t> ¿Cuánto aplican los países otras medidas de la justicia penal en casos en los que se ha perseguido una investigación de LA pero donde no es posible, por razones justificables, lograr una condena por LA? Tales medidas no deben disminuir la importancia o sustituir los procesos penales o condenas por LA.</a:t>
            </a:r>
          </a:p>
        </p:txBody>
      </p:sp>
    </p:spTree>
    <p:extLst>
      <p:ext uri="{BB962C8B-B14F-4D97-AF65-F5344CB8AC3E}">
        <p14:creationId xmlns:p14="http://schemas.microsoft.com/office/powerpoint/2010/main" val="383920859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7106" name="Text Box 3"/>
          <p:cNvSpPr txBox="1">
            <a:spLocks noChangeArrowheads="1"/>
          </p:cNvSpPr>
          <p:nvPr/>
        </p:nvSpPr>
        <p:spPr bwMode="auto">
          <a:xfrm>
            <a:off x="527050" y="371475"/>
            <a:ext cx="3397250" cy="555625"/>
          </a:xfrm>
          <a:prstGeom prst="rect">
            <a:avLst/>
          </a:prstGeom>
          <a:noFill/>
          <a:ln w="9525">
            <a:noFill/>
            <a:round/>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a:solidFill>
                  <a:srgbClr val="FFFFFF"/>
                </a:solidFill>
              </a:rPr>
              <a:t>Evaluación</a:t>
            </a:r>
            <a:r>
              <a:rPr lang="en-US" altLang="es-AR" sz="1600" b="1">
                <a:solidFill>
                  <a:srgbClr val="FFFFFF"/>
                </a:solidFill>
              </a:rPr>
              <a:t> de </a:t>
            </a:r>
            <a:r>
              <a:rPr lang="es-AR" altLang="es-AR" sz="1600" b="1">
                <a:solidFill>
                  <a:srgbClr val="FFFFFF"/>
                </a:solidFill>
              </a:rPr>
              <a:t>Efectividad</a:t>
            </a:r>
          </a:p>
        </p:txBody>
      </p:sp>
      <p:grpSp>
        <p:nvGrpSpPr>
          <p:cNvPr id="4" name="3 Grupo"/>
          <p:cNvGrpSpPr/>
          <p:nvPr/>
        </p:nvGrpSpPr>
        <p:grpSpPr>
          <a:xfrm>
            <a:off x="452571" y="1268760"/>
            <a:ext cx="8352928" cy="770602"/>
            <a:chOff x="452571" y="1268760"/>
            <a:chExt cx="8352928" cy="770602"/>
          </a:xfrm>
        </p:grpSpPr>
        <p:sp>
          <p:nvSpPr>
            <p:cNvPr id="5" name="Text Box 3"/>
            <p:cNvSpPr txBox="1">
              <a:spLocks noChangeArrowheads="1"/>
            </p:cNvSpPr>
            <p:nvPr/>
          </p:nvSpPr>
          <p:spPr bwMode="auto">
            <a:xfrm>
              <a:off x="539750" y="1268760"/>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dirty="0">
                  <a:solidFill>
                    <a:srgbClr val="74BAE1"/>
                  </a:solidFill>
                </a:rPr>
                <a:t>Ejemplo: Resultado Inmediato 7:</a:t>
              </a:r>
            </a:p>
          </p:txBody>
        </p:sp>
        <p:sp>
          <p:nvSpPr>
            <p:cNvPr id="6"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a:p>
          </p:txBody>
        </p:sp>
        <p:sp>
          <p:nvSpPr>
            <p:cNvPr id="7" name="Line 5"/>
            <p:cNvSpPr>
              <a:spLocks noChangeShapeType="1"/>
            </p:cNvSpPr>
            <p:nvPr/>
          </p:nvSpPr>
          <p:spPr bwMode="auto">
            <a:xfrm>
              <a:off x="539750" y="1628800"/>
              <a:ext cx="7921625" cy="1587"/>
            </a:xfrm>
            <a:prstGeom prst="line">
              <a:avLst/>
            </a:prstGeom>
            <a:noFill/>
            <a:ln w="3240" cap="sq">
              <a:solidFill>
                <a:srgbClr val="D9D9D9"/>
              </a:solidFill>
              <a:miter lim="800000"/>
              <a:headEnd/>
              <a:tailEnd/>
            </a:ln>
          </p:spPr>
          <p:txBody>
            <a:bodyPr/>
            <a:lstStyle/>
            <a:p>
              <a:endParaRPr lang="es-AR"/>
            </a:p>
          </p:txBody>
        </p:sp>
        <p:sp>
          <p:nvSpPr>
            <p:cNvPr id="8" name="7 CuadroTexto"/>
            <p:cNvSpPr txBox="1"/>
            <p:nvPr/>
          </p:nvSpPr>
          <p:spPr>
            <a:xfrm>
              <a:off x="452571" y="1700808"/>
              <a:ext cx="8352928" cy="338554"/>
            </a:xfrm>
            <a:prstGeom prst="rect">
              <a:avLst/>
            </a:prstGeom>
            <a:noFill/>
          </p:spPr>
          <p:txBody>
            <a:bodyPr wrap="square" rtlCol="0">
              <a:spAutoFit/>
            </a:bodyPr>
            <a:lstStyle/>
            <a:p>
              <a:pPr>
                <a:buClr>
                  <a:schemeClr val="tx2">
                    <a:lumMod val="60000"/>
                    <a:lumOff val="40000"/>
                  </a:schemeClr>
                </a:buClr>
              </a:pPr>
              <a:endParaRPr lang="es-AR" sz="1600" dirty="0">
                <a:solidFill>
                  <a:schemeClr val="tx2">
                    <a:lumMod val="60000"/>
                    <a:lumOff val="40000"/>
                  </a:schemeClr>
                </a:solidFill>
              </a:endParaRPr>
            </a:p>
          </p:txBody>
        </p:sp>
      </p:grpSp>
      <p:grpSp>
        <p:nvGrpSpPr>
          <p:cNvPr id="11" name="10 Grupo"/>
          <p:cNvGrpSpPr/>
          <p:nvPr/>
        </p:nvGrpSpPr>
        <p:grpSpPr>
          <a:xfrm>
            <a:off x="-108520" y="1628800"/>
            <a:ext cx="9361040" cy="553999"/>
            <a:chOff x="181215" y="1870084"/>
            <a:chExt cx="8698091" cy="553999"/>
          </a:xfrm>
        </p:grpSpPr>
        <p:sp>
          <p:nvSpPr>
            <p:cNvPr id="10" name="9 Rectángulo redondeado"/>
            <p:cNvSpPr/>
            <p:nvPr/>
          </p:nvSpPr>
          <p:spPr bwMode="auto">
            <a:xfrm>
              <a:off x="452571" y="1870084"/>
              <a:ext cx="8151877" cy="523221"/>
            </a:xfrm>
            <a:prstGeom prst="roundRect">
              <a:avLst/>
            </a:prstGeom>
            <a:solidFill>
              <a:schemeClr val="accent1">
                <a:lumMod val="40000"/>
                <a:lumOff val="60000"/>
              </a:schemeClr>
            </a:solid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s-AR" sz="1800" b="0" i="0" u="none" strike="noStrike" cap="none" normalizeH="0" baseline="0">
                <a:ln>
                  <a:noFill/>
                </a:ln>
                <a:solidFill>
                  <a:schemeClr val="bg1"/>
                </a:solidFill>
                <a:effectLst/>
                <a:latin typeface="Arial" charset="0"/>
              </a:endParaRPr>
            </a:p>
          </p:txBody>
        </p:sp>
        <p:sp>
          <p:nvSpPr>
            <p:cNvPr id="2" name="1 CuadroTexto"/>
            <p:cNvSpPr txBox="1"/>
            <p:nvPr/>
          </p:nvSpPr>
          <p:spPr>
            <a:xfrm>
              <a:off x="181215" y="1870085"/>
              <a:ext cx="8698091" cy="553998"/>
            </a:xfrm>
            <a:prstGeom prst="rect">
              <a:avLst/>
            </a:prstGeom>
            <a:noFill/>
          </p:spPr>
          <p:txBody>
            <a:bodyPr wrap="square" rtlCol="0">
              <a:spAutoFit/>
            </a:bodyPr>
            <a:lstStyle/>
            <a:p>
              <a:pPr algn="ctr"/>
              <a:r>
                <a:rPr lang="es-AR" sz="1500" dirty="0">
                  <a:solidFill>
                    <a:schemeClr val="tx1">
                      <a:lumMod val="65000"/>
                      <a:lumOff val="35000"/>
                    </a:schemeClr>
                  </a:solidFill>
                </a:rPr>
                <a:t>Los delitos y actividades de lavado de activos se investigan y los</a:t>
              </a:r>
            </a:p>
            <a:p>
              <a:pPr algn="ctr"/>
              <a:r>
                <a:rPr lang="es-AR" sz="1500" dirty="0">
                  <a:solidFill>
                    <a:schemeClr val="tx1">
                      <a:lumMod val="65000"/>
                      <a:lumOff val="35000"/>
                    </a:schemeClr>
                  </a:solidFill>
                </a:rPr>
                <a:t>transgresores son procesados y sujetos a sanciones efectivas, proporcionales y disuasivas</a:t>
              </a:r>
            </a:p>
          </p:txBody>
        </p:sp>
      </p:grpSp>
      <p:sp>
        <p:nvSpPr>
          <p:cNvPr id="13" name="12 CuadroTexto"/>
          <p:cNvSpPr txBox="1"/>
          <p:nvPr/>
        </p:nvSpPr>
        <p:spPr>
          <a:xfrm>
            <a:off x="183518" y="2204864"/>
            <a:ext cx="8773195" cy="4401205"/>
          </a:xfrm>
          <a:prstGeom prst="rect">
            <a:avLst/>
          </a:prstGeom>
          <a:noFill/>
        </p:spPr>
        <p:txBody>
          <a:bodyPr wrap="square" rtlCol="0">
            <a:spAutoFit/>
          </a:bodyPr>
          <a:lstStyle/>
          <a:p>
            <a:r>
              <a:rPr lang="es-AR" sz="1600" b="1" dirty="0">
                <a:solidFill>
                  <a:schemeClr val="tx2">
                    <a:lumMod val="60000"/>
                    <a:lumOff val="40000"/>
                  </a:schemeClr>
                </a:solidFill>
              </a:rPr>
              <a:t>Factores Específicos.</a:t>
            </a:r>
          </a:p>
          <a:p>
            <a:pPr marL="342900" indent="-342900">
              <a:buFont typeface="+mj-lt"/>
              <a:buAutoNum type="arabicPeriod"/>
            </a:pPr>
            <a:r>
              <a:rPr lang="es-AR" sz="1200" dirty="0">
                <a:solidFill>
                  <a:schemeClr val="tx1">
                    <a:lumMod val="65000"/>
                    <a:lumOff val="35000"/>
                  </a:schemeClr>
                </a:solidFill>
              </a:rPr>
              <a:t>¿Cuáles son las medidas tomadas para identificar, iniciar y priorizar casos de LA (al menos con relación a todos los delitos graves que generan activos) para la investigación (ej.: focalización entre casos pequeños y grandes o complejos, entre determinantes internos y foráneos, etc.)?</a:t>
            </a:r>
          </a:p>
          <a:p>
            <a:pPr marL="342900" indent="-342900">
              <a:buFont typeface="+mj-lt"/>
              <a:buAutoNum type="arabicPeriod"/>
            </a:pPr>
            <a:r>
              <a:rPr lang="es-AR" sz="1200" dirty="0">
                <a:solidFill>
                  <a:schemeClr val="tx1">
                    <a:lumMod val="65000"/>
                    <a:lumOff val="35000"/>
                  </a:schemeClr>
                </a:solidFill>
              </a:rPr>
              <a:t>¿En qué medida y con cuánta rapidez las autoridades competentes pueden obtener o tener acceso a inteligencia financiera relevante y demás información requerida para investigaciones de LA?</a:t>
            </a:r>
          </a:p>
          <a:p>
            <a:pPr marL="342900" indent="-342900">
              <a:buFont typeface="+mj-lt"/>
              <a:buAutoNum type="arabicPeriod"/>
            </a:pPr>
            <a:r>
              <a:rPr lang="es-AR" sz="1200" dirty="0">
                <a:solidFill>
                  <a:schemeClr val="tx1">
                    <a:lumMod val="65000"/>
                    <a:lumOff val="35000"/>
                  </a:schemeClr>
                </a:solidFill>
              </a:rPr>
              <a:t>¿En qué medida se utilizan investigaciones conjuntas o en cooperación (incluido el uso de unidades investigativas multidisciplinarias) y otras técnicas investigativas (ej.: aplazamiento o anulación del arresto o embargo de dinero con el objeto de identificar a personas involucradas) en delitos graves que generan activos?</a:t>
            </a:r>
          </a:p>
          <a:p>
            <a:pPr marL="342900" indent="-342900">
              <a:buFont typeface="+mj-lt"/>
              <a:buAutoNum type="arabicPeriod"/>
            </a:pPr>
            <a:r>
              <a:rPr lang="es-AR" sz="1200" dirty="0">
                <a:solidFill>
                  <a:schemeClr val="tx1">
                    <a:lumMod val="65000"/>
                    <a:lumOff val="35000"/>
                  </a:schemeClr>
                </a:solidFill>
              </a:rPr>
              <a:t>¿Cómo se preparan los casos de LA para su procesamiento y enjuiciamiento a tiempo?</a:t>
            </a:r>
          </a:p>
          <a:p>
            <a:pPr marL="342900" indent="-342900">
              <a:buFont typeface="+mj-lt"/>
              <a:buAutoNum type="arabicPeriod"/>
            </a:pPr>
            <a:r>
              <a:rPr lang="es-AR" sz="1200" dirty="0">
                <a:solidFill>
                  <a:schemeClr val="tx1">
                    <a:lumMod val="65000"/>
                    <a:lumOff val="35000"/>
                  </a:schemeClr>
                </a:solidFill>
              </a:rPr>
              <a:t>¿En qué circunstancias se toman decisiones de no proceder con los procesos penales cuando hay una evidencia indicativa de un delito de LA?</a:t>
            </a:r>
          </a:p>
          <a:p>
            <a:pPr marL="342900" indent="-342900">
              <a:buFont typeface="+mj-lt"/>
              <a:buAutoNum type="arabicPeriod"/>
            </a:pPr>
            <a:r>
              <a:rPr lang="es-AR" sz="1200" dirty="0">
                <a:solidFill>
                  <a:schemeClr val="tx1">
                    <a:lumMod val="65000"/>
                    <a:lumOff val="35000"/>
                  </a:schemeClr>
                </a:solidFill>
              </a:rPr>
              <a:t>¿En qué medida los procesamientos de LA: (i) están ligados al procesamiento del delito predicado (incluidos los delitos determinantes extranjeros), o (ii) son procesados como un delito autónomo?</a:t>
            </a:r>
          </a:p>
          <a:p>
            <a:pPr marL="342900" indent="-342900">
              <a:buFont typeface="+mj-lt"/>
              <a:buAutoNum type="arabicPeriod"/>
            </a:pPr>
            <a:r>
              <a:rPr lang="es-AR" sz="1200" dirty="0">
                <a:solidFill>
                  <a:schemeClr val="tx1">
                    <a:lumMod val="65000"/>
                    <a:lumOff val="35000"/>
                  </a:schemeClr>
                </a:solidFill>
              </a:rPr>
              <a:t>¿Cómo interactúan entre sí las autoridades acordes, tomando en cuenta los sistemas jurídicos, a lo largo del ciclo de vida de un caso de LA, desde el inicio de una investigación, durante la recopilación de evidencia, la remisión a los fiscales y la decisión de ir a juicio?</a:t>
            </a:r>
          </a:p>
          <a:p>
            <a:pPr marL="342900" indent="-342900">
              <a:buFont typeface="+mj-lt"/>
              <a:buAutoNum type="arabicPeriod"/>
            </a:pPr>
            <a:r>
              <a:rPr lang="es-AR" sz="1200" dirty="0">
                <a:solidFill>
                  <a:schemeClr val="tx1">
                    <a:lumMod val="65000"/>
                    <a:lumOff val="35000"/>
                  </a:schemeClr>
                </a:solidFill>
              </a:rPr>
              <a:t>¿Hay otros aspectos del proceso investigativo, procesal o judicial que impidan u obstaculicen el procesamiento y las sanciones por LA?</a:t>
            </a:r>
          </a:p>
          <a:p>
            <a:pPr marL="342900" indent="-342900">
              <a:buFont typeface="+mj-lt"/>
              <a:buAutoNum type="arabicPeriod"/>
            </a:pPr>
            <a:r>
              <a:rPr lang="es-AR" sz="1200" dirty="0">
                <a:solidFill>
                  <a:schemeClr val="tx1">
                    <a:lumMod val="65000"/>
                    <a:lumOff val="35000"/>
                  </a:schemeClr>
                </a:solidFill>
              </a:rPr>
              <a:t>¿Las autoridades competentes cuentan con recursos adecuados (incluidas las herramientas de investigación financiera) para manejar su trabajo o abordar adecuadamente los riesgos de LA?</a:t>
            </a:r>
          </a:p>
          <a:p>
            <a:pPr marL="342900" indent="-342900">
              <a:buFont typeface="+mj-lt"/>
              <a:buAutoNum type="arabicPeriod"/>
            </a:pPr>
            <a:r>
              <a:rPr lang="es-AR" sz="1200" dirty="0">
                <a:solidFill>
                  <a:schemeClr val="tx1">
                    <a:lumMod val="65000"/>
                    <a:lumOff val="35000"/>
                  </a:schemeClr>
                </a:solidFill>
              </a:rPr>
              <a:t>¿Está establecido un personal/unidades dedicadas para investigar el LA? En los casos en los que se comparten lo recursos, ¿cómo se priorizan las investigaciones de LA? </a:t>
            </a:r>
          </a:p>
        </p:txBody>
      </p:sp>
    </p:spTree>
    <p:extLst>
      <p:ext uri="{BB962C8B-B14F-4D97-AF65-F5344CB8AC3E}">
        <p14:creationId xmlns:p14="http://schemas.microsoft.com/office/powerpoint/2010/main" val="14375658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7106" name="Text Box 3"/>
          <p:cNvSpPr txBox="1">
            <a:spLocks noChangeArrowheads="1"/>
          </p:cNvSpPr>
          <p:nvPr/>
        </p:nvSpPr>
        <p:spPr bwMode="auto">
          <a:xfrm>
            <a:off x="527050" y="371475"/>
            <a:ext cx="3397250" cy="555625"/>
          </a:xfrm>
          <a:prstGeom prst="rect">
            <a:avLst/>
          </a:prstGeom>
          <a:noFill/>
          <a:ln w="9525">
            <a:noFill/>
            <a:round/>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a:solidFill>
                  <a:srgbClr val="FFFFFF"/>
                </a:solidFill>
              </a:rPr>
              <a:t>Evaluación</a:t>
            </a:r>
            <a:r>
              <a:rPr lang="en-US" altLang="es-AR" sz="1600" b="1">
                <a:solidFill>
                  <a:srgbClr val="FFFFFF"/>
                </a:solidFill>
              </a:rPr>
              <a:t> de </a:t>
            </a:r>
            <a:r>
              <a:rPr lang="es-AR" altLang="es-AR" sz="1600" b="1">
                <a:solidFill>
                  <a:srgbClr val="FFFFFF"/>
                </a:solidFill>
              </a:rPr>
              <a:t>Efectividad</a:t>
            </a:r>
          </a:p>
        </p:txBody>
      </p:sp>
      <p:grpSp>
        <p:nvGrpSpPr>
          <p:cNvPr id="4" name="3 Grupo"/>
          <p:cNvGrpSpPr/>
          <p:nvPr/>
        </p:nvGrpSpPr>
        <p:grpSpPr>
          <a:xfrm>
            <a:off x="452571" y="1268760"/>
            <a:ext cx="8352928" cy="770602"/>
            <a:chOff x="452571" y="1268760"/>
            <a:chExt cx="8352928" cy="770602"/>
          </a:xfrm>
        </p:grpSpPr>
        <p:sp>
          <p:nvSpPr>
            <p:cNvPr id="5" name="Text Box 3"/>
            <p:cNvSpPr txBox="1">
              <a:spLocks noChangeArrowheads="1"/>
            </p:cNvSpPr>
            <p:nvPr/>
          </p:nvSpPr>
          <p:spPr bwMode="auto">
            <a:xfrm>
              <a:off x="539750" y="1268760"/>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dirty="0">
                  <a:solidFill>
                    <a:srgbClr val="74BAE1"/>
                  </a:solidFill>
                </a:rPr>
                <a:t>Metodología para evaluar la Efectividad</a:t>
              </a:r>
            </a:p>
          </p:txBody>
        </p:sp>
        <p:sp>
          <p:nvSpPr>
            <p:cNvPr id="6"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a:p>
          </p:txBody>
        </p:sp>
        <p:sp>
          <p:nvSpPr>
            <p:cNvPr id="7" name="Line 5"/>
            <p:cNvSpPr>
              <a:spLocks noChangeShapeType="1"/>
            </p:cNvSpPr>
            <p:nvPr/>
          </p:nvSpPr>
          <p:spPr bwMode="auto">
            <a:xfrm>
              <a:off x="539750" y="1628800"/>
              <a:ext cx="7921625" cy="1587"/>
            </a:xfrm>
            <a:prstGeom prst="line">
              <a:avLst/>
            </a:prstGeom>
            <a:noFill/>
            <a:ln w="3240" cap="sq">
              <a:solidFill>
                <a:srgbClr val="D9D9D9"/>
              </a:solidFill>
              <a:miter lim="800000"/>
              <a:headEnd/>
              <a:tailEnd/>
            </a:ln>
          </p:spPr>
          <p:txBody>
            <a:bodyPr/>
            <a:lstStyle/>
            <a:p>
              <a:endParaRPr lang="es-AR"/>
            </a:p>
          </p:txBody>
        </p:sp>
        <p:sp>
          <p:nvSpPr>
            <p:cNvPr id="8" name="7 CuadroTexto"/>
            <p:cNvSpPr txBox="1"/>
            <p:nvPr/>
          </p:nvSpPr>
          <p:spPr>
            <a:xfrm>
              <a:off x="452571" y="1700808"/>
              <a:ext cx="8352928" cy="338554"/>
            </a:xfrm>
            <a:prstGeom prst="rect">
              <a:avLst/>
            </a:prstGeom>
            <a:noFill/>
          </p:spPr>
          <p:txBody>
            <a:bodyPr wrap="square" rtlCol="0">
              <a:spAutoFit/>
            </a:bodyPr>
            <a:lstStyle/>
            <a:p>
              <a:pPr>
                <a:buClr>
                  <a:schemeClr val="tx2">
                    <a:lumMod val="60000"/>
                    <a:lumOff val="40000"/>
                  </a:schemeClr>
                </a:buClr>
              </a:pPr>
              <a:endParaRPr lang="es-AR" sz="1600" dirty="0">
                <a:solidFill>
                  <a:schemeClr val="tx2">
                    <a:lumMod val="60000"/>
                    <a:lumOff val="40000"/>
                  </a:schemeClr>
                </a:solidFill>
              </a:endParaRPr>
            </a:p>
          </p:txBody>
        </p:sp>
      </p:grpSp>
      <p:graphicFrame>
        <p:nvGraphicFramePr>
          <p:cNvPr id="9" name="8 Tabla"/>
          <p:cNvGraphicFramePr>
            <a:graphicFrameLocks noGrp="1"/>
          </p:cNvGraphicFramePr>
          <p:nvPr>
            <p:extLst>
              <p:ext uri="{D42A27DB-BD31-4B8C-83A1-F6EECF244321}">
                <p14:modId xmlns:p14="http://schemas.microsoft.com/office/powerpoint/2010/main" val="1478766253"/>
              </p:ext>
            </p:extLst>
          </p:nvPr>
        </p:nvGraphicFramePr>
        <p:xfrm>
          <a:off x="683568" y="1935480"/>
          <a:ext cx="7848871" cy="4513882"/>
        </p:xfrm>
        <a:graphic>
          <a:graphicData uri="http://schemas.openxmlformats.org/drawingml/2006/table">
            <a:tbl>
              <a:tblPr>
                <a:tableStyleId>{2D5ABB26-0587-4C30-8999-92F81FD0307C}</a:tableStyleId>
              </a:tblPr>
              <a:tblGrid>
                <a:gridCol w="1872208">
                  <a:extLst>
                    <a:ext uri="{9D8B030D-6E8A-4147-A177-3AD203B41FA5}">
                      <a16:colId xmlns:a16="http://schemas.microsoft.com/office/drawing/2014/main" val="20000"/>
                    </a:ext>
                  </a:extLst>
                </a:gridCol>
                <a:gridCol w="576064">
                  <a:extLst>
                    <a:ext uri="{9D8B030D-6E8A-4147-A177-3AD203B41FA5}">
                      <a16:colId xmlns:a16="http://schemas.microsoft.com/office/drawing/2014/main" val="20001"/>
                    </a:ext>
                  </a:extLst>
                </a:gridCol>
                <a:gridCol w="5400599">
                  <a:extLst>
                    <a:ext uri="{9D8B030D-6E8A-4147-A177-3AD203B41FA5}">
                      <a16:colId xmlns:a16="http://schemas.microsoft.com/office/drawing/2014/main" val="20002"/>
                    </a:ext>
                  </a:extLst>
                </a:gridCol>
              </a:tblGrid>
              <a:tr h="317560">
                <a:tc gridSpan="3">
                  <a:txBody>
                    <a:bodyPr/>
                    <a:lstStyle/>
                    <a:p>
                      <a:pPr algn="ctr">
                        <a:spcAft>
                          <a:spcPts val="0"/>
                        </a:spcAft>
                      </a:pPr>
                      <a:r>
                        <a:rPr lang="es-AR" altLang="es-AR" sz="1600" b="1" kern="1200" dirty="0">
                          <a:solidFill>
                            <a:srgbClr val="74BAE1"/>
                          </a:solidFill>
                          <a:latin typeface="Arial" charset="0"/>
                          <a:ea typeface="Microsoft YaHei" charset="-122"/>
                          <a:cs typeface="+mn-cs"/>
                        </a:rPr>
                        <a:t>Calificación de Efectividad</a:t>
                      </a:r>
                    </a:p>
                  </a:txBody>
                  <a:tcPr marL="68580" marR="68580" marT="0" marB="0">
                    <a:lnB w="28575" cap="flat" cmpd="sng" algn="ctr">
                      <a:solidFill>
                        <a:schemeClr val="tx2"/>
                      </a:solidFill>
                      <a:prstDash val="solid"/>
                      <a:round/>
                      <a:headEnd type="none" w="med" len="med"/>
                      <a:tailEnd type="none" w="med" len="med"/>
                    </a:lnB>
                  </a:tcPr>
                </a:tc>
                <a:tc hMerge="1">
                  <a:txBody>
                    <a:bodyPr/>
                    <a:lstStyle/>
                    <a:p>
                      <a:endParaRPr lang="es-AR"/>
                    </a:p>
                  </a:txBody>
                  <a:tcPr/>
                </a:tc>
                <a:tc hMerge="1">
                  <a:txBody>
                    <a:bodyPr/>
                    <a:lstStyle/>
                    <a:p>
                      <a:endParaRPr lang="es-AR"/>
                    </a:p>
                  </a:txBody>
                  <a:tcPr/>
                </a:tc>
                <a:extLst>
                  <a:ext uri="{0D108BD9-81ED-4DB2-BD59-A6C34878D82A}">
                    <a16:rowId xmlns:a16="http://schemas.microsoft.com/office/drawing/2014/main" val="10000"/>
                  </a:ext>
                </a:extLst>
              </a:tr>
              <a:tr h="317560">
                <a:tc>
                  <a:txBody>
                    <a:bodyPr/>
                    <a:lstStyle/>
                    <a:p>
                      <a:pPr>
                        <a:spcAft>
                          <a:spcPts val="0"/>
                        </a:spcAft>
                      </a:pPr>
                      <a:r>
                        <a:rPr lang="es-AR" altLang="es-AR" sz="1600" b="1" kern="1200" dirty="0">
                          <a:solidFill>
                            <a:srgbClr val="74BAE1"/>
                          </a:solidFill>
                          <a:latin typeface="Arial" charset="0"/>
                          <a:ea typeface="Microsoft YaHei" charset="-122"/>
                          <a:cs typeface="+mn-cs"/>
                        </a:rPr>
                        <a:t>Nivel Alto de </a:t>
                      </a:r>
                    </a:p>
                    <a:p>
                      <a:pPr>
                        <a:spcAft>
                          <a:spcPts val="0"/>
                        </a:spcAft>
                      </a:pPr>
                      <a:r>
                        <a:rPr lang="es-AR" altLang="es-AR" sz="1600" b="1" kern="1200" dirty="0">
                          <a:solidFill>
                            <a:srgbClr val="74BAE1"/>
                          </a:solidFill>
                          <a:latin typeface="Arial" charset="0"/>
                          <a:ea typeface="Microsoft YaHei" charset="-122"/>
                          <a:cs typeface="+mn-cs"/>
                        </a:rPr>
                        <a:t>Efectividad</a:t>
                      </a:r>
                    </a:p>
                    <a:p>
                      <a:pPr>
                        <a:spcAft>
                          <a:spcPts val="0"/>
                        </a:spcAft>
                      </a:pPr>
                      <a:endParaRPr lang="es-AR" altLang="es-AR" sz="1600" b="1" kern="1200" dirty="0">
                        <a:solidFill>
                          <a:srgbClr val="74BAE1"/>
                        </a:solidFill>
                        <a:latin typeface="Arial" charset="0"/>
                        <a:ea typeface="Microsoft YaHei" charset="-122"/>
                        <a:cs typeface="+mn-cs"/>
                      </a:endParaRPr>
                    </a:p>
                  </a:txBody>
                  <a:tcPr marL="68580" marR="68580" marT="0" marB="0" anchor="ctr">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NA</a:t>
                      </a: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a:spcAft>
                          <a:spcPts val="0"/>
                        </a:spcAft>
                      </a:pPr>
                      <a:r>
                        <a:rPr lang="es-AR" sz="1400" dirty="0"/>
                        <a:t>El Resultado Inmediato se ha logrado en gran medida.</a:t>
                      </a:r>
                    </a:p>
                    <a:p>
                      <a:pPr>
                        <a:spcAft>
                          <a:spcPts val="0"/>
                        </a:spcAft>
                      </a:pPr>
                      <a:r>
                        <a:rPr lang="es-AR" sz="1400" dirty="0">
                          <a:solidFill>
                            <a:srgbClr val="000000"/>
                          </a:solidFill>
                          <a:latin typeface="Lato"/>
                          <a:ea typeface="Calibri"/>
                          <a:cs typeface="Lato"/>
                        </a:rPr>
                        <a:t>Pocas mejoras son necesarias.</a:t>
                      </a:r>
                      <a:endParaRPr lang="es-AR" sz="1200" dirty="0">
                        <a:solidFill>
                          <a:srgbClr val="000000"/>
                        </a:solidFill>
                        <a:latin typeface="Lato"/>
                        <a:ea typeface="Calibri"/>
                        <a:cs typeface="Lato"/>
                      </a:endParaRP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1"/>
                  </a:ext>
                </a:extLst>
              </a:tr>
              <a:tr h="635122">
                <a:tc>
                  <a:txBody>
                    <a:bodyPr/>
                    <a:lstStyle/>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Nivel Substancial</a:t>
                      </a:r>
                    </a:p>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de</a:t>
                      </a:r>
                      <a:r>
                        <a:rPr lang="es-AR" altLang="es-AR" sz="1600" b="1" kern="1200" baseline="0" dirty="0">
                          <a:solidFill>
                            <a:srgbClr val="74BAE1"/>
                          </a:solidFill>
                          <a:latin typeface="Arial" charset="0"/>
                          <a:ea typeface="Microsoft YaHei" charset="-122"/>
                          <a:cs typeface="+mn-cs"/>
                        </a:rPr>
                        <a:t> Efectividad</a:t>
                      </a:r>
                    </a:p>
                    <a:p>
                      <a:pPr marL="0" algn="l" defTabSz="914400" rtl="0" eaLnBrk="1" latinLnBrk="0" hangingPunct="1">
                        <a:spcAft>
                          <a:spcPts val="0"/>
                        </a:spcAft>
                      </a:pPr>
                      <a:endParaRPr lang="es-AR" altLang="es-AR" sz="1600" b="1" kern="1200" dirty="0">
                        <a:solidFill>
                          <a:srgbClr val="74BAE1"/>
                        </a:solidFill>
                        <a:latin typeface="Arial" charset="0"/>
                        <a:ea typeface="Microsoft YaHei" charset="-122"/>
                        <a:cs typeface="+mn-cs"/>
                      </a:endParaRPr>
                    </a:p>
                  </a:txBody>
                  <a:tcPr marL="68580" marR="68580" marT="0" marB="0" anchor="ctr">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NS</a:t>
                      </a: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a:spcAft>
                          <a:spcPts val="0"/>
                        </a:spcAft>
                      </a:pPr>
                      <a:r>
                        <a:rPr lang="es-AR" sz="1400" dirty="0"/>
                        <a:t>El Resultado Inmediato se ha logrado.</a:t>
                      </a:r>
                    </a:p>
                    <a:p>
                      <a:pPr>
                        <a:spcAft>
                          <a:spcPts val="0"/>
                        </a:spcAft>
                      </a:pPr>
                      <a:r>
                        <a:rPr lang="es-AR" sz="1400" dirty="0">
                          <a:solidFill>
                            <a:srgbClr val="000000"/>
                          </a:solidFill>
                          <a:latin typeface="Lato"/>
                          <a:ea typeface="Calibri"/>
                          <a:cs typeface="Lato"/>
                        </a:rPr>
                        <a:t>Se requieren mejoras moderadas.</a:t>
                      </a:r>
                      <a:endParaRPr lang="es-AR" sz="1200" dirty="0">
                        <a:solidFill>
                          <a:srgbClr val="000000"/>
                        </a:solidFill>
                        <a:latin typeface="Lato"/>
                        <a:ea typeface="Calibri"/>
                        <a:cs typeface="Lato"/>
                      </a:endParaRP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2"/>
                  </a:ext>
                </a:extLst>
              </a:tr>
              <a:tr h="635122">
                <a:tc>
                  <a:txBody>
                    <a:bodyPr/>
                    <a:lstStyle/>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Nivel Moderado</a:t>
                      </a:r>
                    </a:p>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de</a:t>
                      </a:r>
                      <a:r>
                        <a:rPr lang="es-AR" altLang="es-AR" sz="1600" b="1" kern="1200" baseline="0" dirty="0">
                          <a:solidFill>
                            <a:srgbClr val="74BAE1"/>
                          </a:solidFill>
                          <a:latin typeface="Arial" charset="0"/>
                          <a:ea typeface="Microsoft YaHei" charset="-122"/>
                          <a:cs typeface="+mn-cs"/>
                        </a:rPr>
                        <a:t> Efectividad</a:t>
                      </a:r>
                    </a:p>
                    <a:p>
                      <a:pPr marL="0" algn="l" defTabSz="914400" rtl="0" eaLnBrk="1" latinLnBrk="0" hangingPunct="1">
                        <a:spcAft>
                          <a:spcPts val="0"/>
                        </a:spcAft>
                      </a:pPr>
                      <a:endParaRPr lang="es-AR" altLang="es-AR" sz="1600" b="1" kern="1200" dirty="0">
                        <a:solidFill>
                          <a:srgbClr val="74BAE1"/>
                        </a:solidFill>
                        <a:latin typeface="Arial" charset="0"/>
                        <a:ea typeface="Microsoft YaHei" charset="-122"/>
                        <a:cs typeface="+mn-cs"/>
                      </a:endParaRPr>
                    </a:p>
                  </a:txBody>
                  <a:tcPr marL="68580" marR="68580" marT="0" marB="0" anchor="ctr">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NM</a:t>
                      </a: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a:spcAft>
                          <a:spcPts val="0"/>
                        </a:spcAft>
                      </a:pPr>
                      <a:r>
                        <a:rPr lang="es-AR" sz="1400" dirty="0"/>
                        <a:t>El Resultado Inmediato se ha logrado sólo hasta cierto grado.</a:t>
                      </a:r>
                    </a:p>
                    <a:p>
                      <a:pPr>
                        <a:spcAft>
                          <a:spcPts val="0"/>
                        </a:spcAft>
                      </a:pPr>
                      <a:r>
                        <a:rPr lang="es-AR" sz="1400" dirty="0">
                          <a:solidFill>
                            <a:srgbClr val="000000"/>
                          </a:solidFill>
                          <a:latin typeface="Lato"/>
                          <a:ea typeface="Calibri"/>
                          <a:cs typeface="Lato"/>
                        </a:rPr>
                        <a:t>Se requiere</a:t>
                      </a:r>
                      <a:r>
                        <a:rPr lang="es-AR" sz="1400" baseline="0" dirty="0">
                          <a:solidFill>
                            <a:srgbClr val="000000"/>
                          </a:solidFill>
                          <a:latin typeface="Lato"/>
                          <a:ea typeface="Calibri"/>
                          <a:cs typeface="Lato"/>
                        </a:rPr>
                        <a:t> de mejoras considerables.</a:t>
                      </a:r>
                      <a:endParaRPr lang="es-AR" sz="1200" dirty="0">
                        <a:solidFill>
                          <a:srgbClr val="000000"/>
                        </a:solidFill>
                        <a:latin typeface="Lato"/>
                        <a:ea typeface="Calibri"/>
                        <a:cs typeface="Lato"/>
                      </a:endParaRP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3"/>
                  </a:ext>
                </a:extLst>
              </a:tr>
              <a:tr h="317560">
                <a:tc>
                  <a:txBody>
                    <a:bodyPr/>
                    <a:lstStyle/>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Nivel Bajo</a:t>
                      </a:r>
                    </a:p>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de</a:t>
                      </a:r>
                      <a:r>
                        <a:rPr lang="es-AR" altLang="es-AR" sz="1600" b="1" kern="1200" baseline="0" dirty="0">
                          <a:solidFill>
                            <a:srgbClr val="74BAE1"/>
                          </a:solidFill>
                          <a:latin typeface="Arial" charset="0"/>
                          <a:ea typeface="Microsoft YaHei" charset="-122"/>
                          <a:cs typeface="+mn-cs"/>
                        </a:rPr>
                        <a:t> Efectividad</a:t>
                      </a:r>
                    </a:p>
                    <a:p>
                      <a:pPr marL="0" algn="l" defTabSz="914400" rtl="0" eaLnBrk="1" latinLnBrk="0" hangingPunct="1">
                        <a:spcAft>
                          <a:spcPts val="0"/>
                        </a:spcAft>
                      </a:pPr>
                      <a:endParaRPr lang="es-AR" altLang="es-AR" sz="1600" b="1" kern="1200" dirty="0">
                        <a:solidFill>
                          <a:srgbClr val="74BAE1"/>
                        </a:solidFill>
                        <a:latin typeface="Arial" charset="0"/>
                        <a:ea typeface="Microsoft YaHei" charset="-122"/>
                        <a:cs typeface="+mn-cs"/>
                      </a:endParaRPr>
                    </a:p>
                  </a:txBody>
                  <a:tcPr marL="68580" marR="68580" marT="0" marB="0" anchor="ctr">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NB</a:t>
                      </a: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a:spcAft>
                          <a:spcPts val="0"/>
                        </a:spcAft>
                      </a:pPr>
                      <a:r>
                        <a:rPr lang="es-AR" sz="1400" kern="1200" dirty="0">
                          <a:solidFill>
                            <a:schemeClr val="tx1"/>
                          </a:solidFill>
                          <a:latin typeface="+mn-lt"/>
                          <a:ea typeface="+mn-ea"/>
                          <a:cs typeface="+mn-cs"/>
                        </a:rPr>
                        <a:t>No se logra el Resultado Inmediato o se logra insignificantemente.</a:t>
                      </a:r>
                    </a:p>
                    <a:p>
                      <a:pPr>
                        <a:spcAft>
                          <a:spcPts val="0"/>
                        </a:spcAft>
                      </a:pPr>
                      <a:r>
                        <a:rPr lang="es-AR" sz="1400" kern="1200" dirty="0">
                          <a:solidFill>
                            <a:schemeClr val="tx1"/>
                          </a:solidFill>
                          <a:latin typeface="+mn-lt"/>
                          <a:ea typeface="+mn-ea"/>
                          <a:cs typeface="+mn-cs"/>
                        </a:rPr>
                        <a:t>Se requieren mejoras fundamentales.</a:t>
                      </a: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4"/>
                  </a:ext>
                </a:extLst>
              </a:tr>
              <a:tr h="1270242">
                <a:tc gridSpan="3">
                  <a:txBody>
                    <a:bodyPr/>
                    <a:lstStyle/>
                    <a:p>
                      <a:pPr>
                        <a:spcAft>
                          <a:spcPts val="0"/>
                        </a:spcAft>
                      </a:pPr>
                      <a:r>
                        <a:rPr lang="es-AR" sz="1400" dirty="0"/>
                        <a:t>Se deben hacer recomendaciones</a:t>
                      </a:r>
                      <a:r>
                        <a:rPr lang="es-AR" sz="1400" baseline="0" dirty="0"/>
                        <a:t> sobre las medidas que el país debe tomar para mejorar su régimen ALA / CFT, incluyendo tanto el nivel de la efectividad como el del cumplimiento técnico</a:t>
                      </a:r>
                      <a:endParaRPr lang="es-AR" sz="1400" dirty="0"/>
                    </a:p>
                  </a:txBody>
                  <a:tcPr marL="68580" marR="68580" marT="0" marB="0" anchor="ctr">
                    <a:lnT w="28575" cap="flat" cmpd="sng" algn="ctr">
                      <a:solidFill>
                        <a:schemeClr val="tx2"/>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hMerge="1">
                  <a:txBody>
                    <a:bodyPr/>
                    <a:lstStyle/>
                    <a:p>
                      <a:endParaRPr lang="es-AR"/>
                    </a:p>
                  </a:txBody>
                  <a:tcPr/>
                </a:tc>
                <a:tc hMerge="1">
                  <a:txBody>
                    <a:bodyPr/>
                    <a:lstStyle/>
                    <a:p>
                      <a:endParaRPr lang="es-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50486069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grpSp>
        <p:nvGrpSpPr>
          <p:cNvPr id="4" name="3 Grupo"/>
          <p:cNvGrpSpPr/>
          <p:nvPr/>
        </p:nvGrpSpPr>
        <p:grpSpPr>
          <a:xfrm>
            <a:off x="452571" y="1268760"/>
            <a:ext cx="8352928" cy="770602"/>
            <a:chOff x="452571" y="1268760"/>
            <a:chExt cx="8352928" cy="770602"/>
          </a:xfrm>
        </p:grpSpPr>
        <p:sp>
          <p:nvSpPr>
            <p:cNvPr id="5" name="Text Box 3"/>
            <p:cNvSpPr txBox="1">
              <a:spLocks noChangeArrowheads="1"/>
            </p:cNvSpPr>
            <p:nvPr/>
          </p:nvSpPr>
          <p:spPr bwMode="auto">
            <a:xfrm>
              <a:off x="539750" y="1268760"/>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dirty="0">
                  <a:solidFill>
                    <a:srgbClr val="74BAE1"/>
                  </a:solidFill>
                </a:rPr>
                <a:t>Procedimiento</a:t>
              </a:r>
            </a:p>
          </p:txBody>
        </p:sp>
        <p:sp>
          <p:nvSpPr>
            <p:cNvPr id="6"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a:p>
          </p:txBody>
        </p:sp>
        <p:sp>
          <p:nvSpPr>
            <p:cNvPr id="7" name="Line 5"/>
            <p:cNvSpPr>
              <a:spLocks noChangeShapeType="1"/>
            </p:cNvSpPr>
            <p:nvPr/>
          </p:nvSpPr>
          <p:spPr bwMode="auto">
            <a:xfrm>
              <a:off x="539750" y="1628800"/>
              <a:ext cx="7921625" cy="1587"/>
            </a:xfrm>
            <a:prstGeom prst="line">
              <a:avLst/>
            </a:prstGeom>
            <a:noFill/>
            <a:ln w="3240" cap="sq">
              <a:solidFill>
                <a:srgbClr val="D9D9D9"/>
              </a:solidFill>
              <a:miter lim="800000"/>
              <a:headEnd/>
              <a:tailEnd/>
            </a:ln>
          </p:spPr>
          <p:txBody>
            <a:bodyPr/>
            <a:lstStyle/>
            <a:p>
              <a:endParaRPr lang="es-AR"/>
            </a:p>
          </p:txBody>
        </p:sp>
        <p:sp>
          <p:nvSpPr>
            <p:cNvPr id="8" name="7 CuadroTexto"/>
            <p:cNvSpPr txBox="1"/>
            <p:nvPr/>
          </p:nvSpPr>
          <p:spPr>
            <a:xfrm>
              <a:off x="452571" y="1700808"/>
              <a:ext cx="8352928" cy="338554"/>
            </a:xfrm>
            <a:prstGeom prst="rect">
              <a:avLst/>
            </a:prstGeom>
            <a:noFill/>
          </p:spPr>
          <p:txBody>
            <a:bodyPr wrap="square" rtlCol="0">
              <a:spAutoFit/>
            </a:bodyPr>
            <a:lstStyle/>
            <a:p>
              <a:pPr>
                <a:buClr>
                  <a:schemeClr val="tx2">
                    <a:lumMod val="60000"/>
                    <a:lumOff val="40000"/>
                  </a:schemeClr>
                </a:buClr>
              </a:pPr>
              <a:endParaRPr lang="es-AR" sz="1600" dirty="0">
                <a:solidFill>
                  <a:schemeClr val="tx2">
                    <a:lumMod val="60000"/>
                    <a:lumOff val="40000"/>
                  </a:schemeClr>
                </a:solidFill>
              </a:endParaRPr>
            </a:p>
          </p:txBody>
        </p:sp>
      </p:grpSp>
      <p:sp>
        <p:nvSpPr>
          <p:cNvPr id="11" name="Text Box 6"/>
          <p:cNvSpPr txBox="1">
            <a:spLocks noChangeArrowheads="1"/>
          </p:cNvSpPr>
          <p:nvPr/>
        </p:nvSpPr>
        <p:spPr bwMode="auto">
          <a:xfrm>
            <a:off x="527050" y="369888"/>
            <a:ext cx="6637338" cy="557212"/>
          </a:xfrm>
          <a:prstGeom prst="rect">
            <a:avLst/>
          </a:prstGeom>
          <a:noFill/>
          <a:ln w="9525">
            <a:noFill/>
            <a:round/>
            <a:headEnd/>
            <a:tailEnd/>
          </a:ln>
        </p:spPr>
        <p:txBody>
          <a:bodyPr lIns="90000" tIns="45000" rIns="90000" bIns="45000"/>
          <a:lstStyle/>
          <a:p>
            <a:r>
              <a:rPr lang="es-AR" b="1" dirty="0"/>
              <a:t>Mecanismo de Evaluación Mutua GAFI  / GAFILAT</a:t>
            </a:r>
          </a:p>
        </p:txBody>
      </p:sp>
      <p:sp>
        <p:nvSpPr>
          <p:cNvPr id="2" name="1 CuadroTexto"/>
          <p:cNvSpPr txBox="1"/>
          <p:nvPr/>
        </p:nvSpPr>
        <p:spPr>
          <a:xfrm>
            <a:off x="179512" y="1700808"/>
            <a:ext cx="8784976" cy="5047536"/>
          </a:xfrm>
          <a:prstGeom prst="rect">
            <a:avLst/>
          </a:prstGeom>
          <a:noFill/>
        </p:spPr>
        <p:txBody>
          <a:bodyPr wrap="square" rtlCol="0">
            <a:spAutoFit/>
          </a:bodyPr>
          <a:lstStyle/>
          <a:p>
            <a:pPr marL="285750" indent="-285750">
              <a:buFont typeface="Wingdings" panose="05000000000000000000" pitchFamily="2" charset="2"/>
              <a:buChar char="v"/>
            </a:pPr>
            <a:r>
              <a:rPr lang="es-AR" sz="1400" b="1" dirty="0">
                <a:solidFill>
                  <a:schemeClr val="tx1">
                    <a:lumMod val="75000"/>
                    <a:lumOff val="25000"/>
                  </a:schemeClr>
                </a:solidFill>
              </a:rPr>
              <a:t>Calendario de Evaluaciones acordado</a:t>
            </a:r>
            <a:r>
              <a:rPr lang="es-AR" sz="1400" dirty="0">
                <a:solidFill>
                  <a:schemeClr val="tx1">
                    <a:lumMod val="75000"/>
                    <a:lumOff val="25000"/>
                  </a:schemeClr>
                </a:solidFill>
              </a:rPr>
              <a:t>: previsibilidad y anticipación para que los países se preparen</a:t>
            </a:r>
          </a:p>
          <a:p>
            <a:pPr marL="285750" indent="-285750">
              <a:buFont typeface="Wingdings" panose="05000000000000000000" pitchFamily="2" charset="2"/>
              <a:buChar char="v"/>
            </a:pPr>
            <a:endParaRPr lang="es-AR" sz="1400" dirty="0">
              <a:solidFill>
                <a:schemeClr val="tx1">
                  <a:lumMod val="75000"/>
                  <a:lumOff val="25000"/>
                </a:schemeClr>
              </a:solidFill>
            </a:endParaRPr>
          </a:p>
          <a:p>
            <a:pPr marL="285750" indent="-285750">
              <a:buFont typeface="Wingdings" panose="05000000000000000000" pitchFamily="2" charset="2"/>
              <a:buChar char="v"/>
            </a:pPr>
            <a:r>
              <a:rPr lang="es-AR" sz="1400" b="1" dirty="0">
                <a:solidFill>
                  <a:schemeClr val="tx1">
                    <a:lumMod val="75000"/>
                    <a:lumOff val="25000"/>
                  </a:schemeClr>
                </a:solidFill>
              </a:rPr>
              <a:t>Evaluadores</a:t>
            </a:r>
            <a:r>
              <a:rPr lang="es-AR" sz="1400" dirty="0">
                <a:solidFill>
                  <a:schemeClr val="tx1">
                    <a:lumMod val="75000"/>
                    <a:lumOff val="25000"/>
                  </a:schemeClr>
                </a:solidFill>
              </a:rPr>
              <a:t>: Equipo de evaluación 5 a 6 expertos de dos países (+ observadores si hay acuerdo)</a:t>
            </a:r>
          </a:p>
          <a:p>
            <a:pPr marL="1028700" lvl="1">
              <a:buFont typeface="Wingdings" panose="05000000000000000000" pitchFamily="2" charset="2"/>
              <a:buChar char="ü"/>
            </a:pPr>
            <a:r>
              <a:rPr lang="es-AR" sz="1400" dirty="0">
                <a:solidFill>
                  <a:schemeClr val="tx1">
                    <a:lumMod val="75000"/>
                    <a:lumOff val="25000"/>
                  </a:schemeClr>
                </a:solidFill>
              </a:rPr>
              <a:t>Categorías de expertos: legal, financiero, operativo, cooperación internacional, etc.</a:t>
            </a:r>
          </a:p>
          <a:p>
            <a:pPr marL="1028700" lvl="1">
              <a:buFont typeface="Wingdings" panose="05000000000000000000" pitchFamily="2" charset="2"/>
              <a:buChar char="ü"/>
            </a:pPr>
            <a:r>
              <a:rPr lang="es-AR" sz="1400" dirty="0">
                <a:solidFill>
                  <a:schemeClr val="tx1">
                    <a:lumMod val="75000"/>
                    <a:lumOff val="25000"/>
                  </a:schemeClr>
                </a:solidFill>
              </a:rPr>
              <a:t>Los expertos deben contar con experiencia</a:t>
            </a:r>
          </a:p>
          <a:p>
            <a:pPr marL="1028700" lvl="1">
              <a:buFont typeface="Wingdings" panose="05000000000000000000" pitchFamily="2" charset="2"/>
              <a:buChar char="ü"/>
            </a:pPr>
            <a:r>
              <a:rPr lang="es-AR" sz="1400" dirty="0">
                <a:solidFill>
                  <a:schemeClr val="tx1">
                    <a:lumMod val="75000"/>
                    <a:lumOff val="25000"/>
                  </a:schemeClr>
                </a:solidFill>
              </a:rPr>
              <a:t>Si bien se especializan en una materia, todos evalúan todo.</a:t>
            </a:r>
          </a:p>
          <a:p>
            <a:pPr marL="285750" indent="-285750">
              <a:buFont typeface="Wingdings" panose="05000000000000000000" pitchFamily="2" charset="2"/>
              <a:buChar char="v"/>
            </a:pPr>
            <a:r>
              <a:rPr lang="es-AR" sz="1400" b="1" dirty="0">
                <a:solidFill>
                  <a:schemeClr val="tx1">
                    <a:lumMod val="75000"/>
                    <a:lumOff val="25000"/>
                  </a:schemeClr>
                </a:solidFill>
              </a:rPr>
              <a:t>Envío de cuestionarios de Cumplimiento Técnico y Efectividad</a:t>
            </a:r>
            <a:r>
              <a:rPr lang="es-AR" sz="1400" dirty="0">
                <a:solidFill>
                  <a:schemeClr val="tx1">
                    <a:lumMod val="75000"/>
                    <a:lumOff val="25000"/>
                  </a:schemeClr>
                </a:solidFill>
              </a:rPr>
              <a:t>: Para que el país brinde información completa y actualizada</a:t>
            </a:r>
          </a:p>
          <a:p>
            <a:pPr marL="1028700" lvl="1">
              <a:buFont typeface="Wingdings" panose="05000000000000000000" pitchFamily="2" charset="2"/>
              <a:buChar char="ü"/>
            </a:pPr>
            <a:r>
              <a:rPr lang="es-AR" sz="1400" dirty="0">
                <a:solidFill>
                  <a:schemeClr val="tx1">
                    <a:lumMod val="75000"/>
                    <a:lumOff val="25000"/>
                  </a:schemeClr>
                </a:solidFill>
              </a:rPr>
              <a:t>Esta información es analizada con las evaluaciones de las rondas anteriores y toda otra información relevante y confiable</a:t>
            </a:r>
          </a:p>
          <a:p>
            <a:pPr marL="285750" lvl="1">
              <a:buFont typeface="Wingdings" panose="05000000000000000000" pitchFamily="2" charset="2"/>
              <a:buChar char="v"/>
            </a:pPr>
            <a:r>
              <a:rPr lang="es-AR" sz="1400" b="1" dirty="0">
                <a:solidFill>
                  <a:schemeClr val="tx1">
                    <a:lumMod val="75000"/>
                    <a:lumOff val="25000"/>
                  </a:schemeClr>
                </a:solidFill>
              </a:rPr>
              <a:t>Efectividad: </a:t>
            </a:r>
            <a:r>
              <a:rPr lang="es-AR" sz="1400" dirty="0">
                <a:solidFill>
                  <a:schemeClr val="tx1">
                    <a:lumMod val="75000"/>
                    <a:lumOff val="25000"/>
                  </a:schemeClr>
                </a:solidFill>
              </a:rPr>
              <a:t>El país debe brindar información sobre el modo en que ha alcanzado las cuestiones fundamentales de los 11 Resultados Inmediatos</a:t>
            </a:r>
          </a:p>
          <a:p>
            <a:pPr marL="285750" lvl="1">
              <a:buFont typeface="Wingdings" panose="05000000000000000000" pitchFamily="2" charset="2"/>
              <a:buChar char="v"/>
            </a:pPr>
            <a:r>
              <a:rPr lang="es-AR" sz="1400" b="1" dirty="0">
                <a:solidFill>
                  <a:schemeClr val="tx1">
                    <a:lumMod val="75000"/>
                    <a:lumOff val="25000"/>
                  </a:schemeClr>
                </a:solidFill>
              </a:rPr>
              <a:t>Procedimiento de Evaluación Mutua: </a:t>
            </a:r>
            <a:r>
              <a:rPr lang="es-AR" sz="1400" dirty="0">
                <a:solidFill>
                  <a:schemeClr val="tx1">
                    <a:lumMod val="75000"/>
                    <a:lumOff val="25000"/>
                  </a:schemeClr>
                </a:solidFill>
              </a:rPr>
              <a:t>El único responsable del MER es el equipo de evaluación. La Secretaría da apoyo técnico, pero </a:t>
            </a:r>
            <a:r>
              <a:rPr lang="es-AR" sz="1400" u="sng" dirty="0">
                <a:solidFill>
                  <a:schemeClr val="tx1">
                    <a:lumMod val="75000"/>
                    <a:lumOff val="25000"/>
                  </a:schemeClr>
                </a:solidFill>
              </a:rPr>
              <a:t>no puede incidir en los resultados de la evaluación</a:t>
            </a:r>
            <a:r>
              <a:rPr lang="es-AR" sz="1400" dirty="0">
                <a:solidFill>
                  <a:schemeClr val="tx1">
                    <a:lumMod val="75000"/>
                    <a:lumOff val="25000"/>
                  </a:schemeClr>
                </a:solidFill>
              </a:rPr>
              <a:t>.</a:t>
            </a:r>
          </a:p>
          <a:p>
            <a:pPr marL="285750" lvl="1">
              <a:buFont typeface="Wingdings" panose="05000000000000000000" pitchFamily="2" charset="2"/>
              <a:buChar char="v"/>
            </a:pPr>
            <a:r>
              <a:rPr lang="es-AR" sz="1400" b="1" dirty="0">
                <a:solidFill>
                  <a:schemeClr val="tx1">
                    <a:lumMod val="75000"/>
                    <a:lumOff val="25000"/>
                  </a:schemeClr>
                </a:solidFill>
              </a:rPr>
              <a:t>Responsabilidades de la Secretaría:</a:t>
            </a:r>
          </a:p>
          <a:p>
            <a:pPr marL="742950" lvl="2" indent="-285750">
              <a:buFont typeface="Wingdings" panose="05000000000000000000" pitchFamily="2" charset="2"/>
              <a:buChar char="ü"/>
            </a:pPr>
            <a:r>
              <a:rPr lang="es-AR" sz="1400" dirty="0">
                <a:solidFill>
                  <a:schemeClr val="tx1">
                    <a:lumMod val="75000"/>
                    <a:lumOff val="25000"/>
                  </a:schemeClr>
                </a:solidFill>
              </a:rPr>
              <a:t>Brindar apoyo al equipo evaluador y al país</a:t>
            </a:r>
          </a:p>
          <a:p>
            <a:pPr marL="742950" lvl="2" indent="-285750">
              <a:buFont typeface="Wingdings" panose="05000000000000000000" pitchFamily="2" charset="2"/>
              <a:buChar char="ü"/>
            </a:pPr>
            <a:r>
              <a:rPr lang="es-AR" sz="1400" dirty="0">
                <a:solidFill>
                  <a:schemeClr val="tx1">
                    <a:lumMod val="75000"/>
                    <a:lumOff val="25000"/>
                  </a:schemeClr>
                </a:solidFill>
              </a:rPr>
              <a:t>Procurar que el texto del MER tenga calidad y consistencia</a:t>
            </a:r>
          </a:p>
          <a:p>
            <a:pPr marL="742950" lvl="2" indent="-285750">
              <a:buFont typeface="Wingdings" panose="05000000000000000000" pitchFamily="2" charset="2"/>
              <a:buChar char="ü"/>
            </a:pPr>
            <a:r>
              <a:rPr lang="es-AR" sz="1400" dirty="0">
                <a:solidFill>
                  <a:schemeClr val="tx1">
                    <a:lumMod val="75000"/>
                    <a:lumOff val="25000"/>
                  </a:schemeClr>
                </a:solidFill>
              </a:rPr>
              <a:t>Promover y monitorear el cumplimiento de los procedimientos y etapas del proceso</a:t>
            </a:r>
          </a:p>
          <a:p>
            <a:pPr marL="742950" lvl="2" indent="-285750">
              <a:buFont typeface="Wingdings" panose="05000000000000000000" pitchFamily="2" charset="2"/>
              <a:buChar char="ü"/>
            </a:pPr>
            <a:r>
              <a:rPr lang="es-AR" sz="1400" dirty="0">
                <a:solidFill>
                  <a:schemeClr val="tx1">
                    <a:lumMod val="75000"/>
                    <a:lumOff val="25000"/>
                  </a:schemeClr>
                </a:solidFill>
              </a:rPr>
              <a:t>Brindar asistencia en interpretación de los estándares, la metodología y el proceso</a:t>
            </a:r>
          </a:p>
          <a:p>
            <a:pPr marL="742950" lvl="2" indent="-285750">
              <a:buFont typeface="Wingdings" panose="05000000000000000000" pitchFamily="2" charset="2"/>
              <a:buChar char="ü"/>
            </a:pPr>
            <a:r>
              <a:rPr lang="es-AR" sz="1400" dirty="0">
                <a:solidFill>
                  <a:schemeClr val="tx1">
                    <a:lumMod val="75000"/>
                    <a:lumOff val="25000"/>
                  </a:schemeClr>
                </a:solidFill>
              </a:rPr>
              <a:t>Facilitar el acceso de evaluadores y país a la documentación relevante</a:t>
            </a:r>
          </a:p>
          <a:p>
            <a:pPr marL="742950" lvl="2" indent="-285750">
              <a:buFont typeface="Wingdings" panose="05000000000000000000" pitchFamily="2" charset="2"/>
              <a:buChar char="ü"/>
            </a:pPr>
            <a:r>
              <a:rPr lang="es-AR" sz="1400" dirty="0">
                <a:solidFill>
                  <a:schemeClr val="tx1">
                    <a:lumMod val="75000"/>
                    <a:lumOff val="25000"/>
                  </a:schemeClr>
                </a:solidFill>
              </a:rPr>
              <a:t>Coordinar la evaluación</a:t>
            </a:r>
          </a:p>
          <a:p>
            <a:pPr marL="285750" lvl="1">
              <a:buFont typeface="Wingdings" panose="05000000000000000000" pitchFamily="2" charset="2"/>
              <a:buChar char="v"/>
            </a:pPr>
            <a:r>
              <a:rPr lang="es-AR" sz="1400" b="1" dirty="0">
                <a:solidFill>
                  <a:schemeClr val="tx1">
                    <a:lumMod val="75000"/>
                    <a:lumOff val="25000"/>
                  </a:schemeClr>
                </a:solidFill>
              </a:rPr>
              <a:t>Participación de otros miembros: </a:t>
            </a:r>
            <a:r>
              <a:rPr lang="es-AR" sz="1400" dirty="0">
                <a:solidFill>
                  <a:schemeClr val="tx1">
                    <a:lumMod val="75000"/>
                    <a:lumOff val="25000"/>
                  </a:schemeClr>
                </a:solidFill>
              </a:rPr>
              <a:t>Los demás Estados Miembros pueden hacer aportes sobre experiencias de cooperación internacional y riesgos del país evaluado</a:t>
            </a:r>
            <a:endParaRPr lang="es-AR" sz="1400" b="1" dirty="0">
              <a:solidFill>
                <a:schemeClr val="tx1">
                  <a:lumMod val="75000"/>
                  <a:lumOff val="25000"/>
                </a:schemeClr>
              </a:solidFill>
            </a:endParaRPr>
          </a:p>
        </p:txBody>
      </p:sp>
    </p:spTree>
    <p:extLst>
      <p:ext uri="{BB962C8B-B14F-4D97-AF65-F5344CB8AC3E}">
        <p14:creationId xmlns:p14="http://schemas.microsoft.com/office/powerpoint/2010/main" val="340010702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3" name="2 Rectángulo redondeado"/>
          <p:cNvSpPr/>
          <p:nvPr/>
        </p:nvSpPr>
        <p:spPr bwMode="auto">
          <a:xfrm>
            <a:off x="2699792" y="5301208"/>
            <a:ext cx="1728192" cy="360040"/>
          </a:xfrm>
          <a:prstGeom prst="roundRect">
            <a:avLst/>
          </a:prstGeom>
          <a:solidFill>
            <a:schemeClr val="accent2">
              <a:lumMod val="60000"/>
              <a:lumOff val="40000"/>
            </a:schemeClr>
          </a:solidFill>
          <a:ln w="9525" cap="flat" cmpd="sng" algn="ctr">
            <a:solidFill>
              <a:schemeClr val="accent2">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s-AR" sz="1800" b="0" i="0" u="none" strike="noStrike" cap="none" normalizeH="0" baseline="0">
              <a:ln>
                <a:noFill/>
              </a:ln>
              <a:solidFill>
                <a:schemeClr val="bg1"/>
              </a:solidFill>
              <a:effectLst/>
              <a:latin typeface="Arial" charset="0"/>
            </a:endParaRPr>
          </a:p>
        </p:txBody>
      </p:sp>
      <p:grpSp>
        <p:nvGrpSpPr>
          <p:cNvPr id="4" name="3 Grupo"/>
          <p:cNvGrpSpPr/>
          <p:nvPr/>
        </p:nvGrpSpPr>
        <p:grpSpPr>
          <a:xfrm>
            <a:off x="452571" y="1268760"/>
            <a:ext cx="8352928" cy="770602"/>
            <a:chOff x="452571" y="1268760"/>
            <a:chExt cx="8352928" cy="770602"/>
          </a:xfrm>
        </p:grpSpPr>
        <p:sp>
          <p:nvSpPr>
            <p:cNvPr id="5" name="Text Box 3"/>
            <p:cNvSpPr txBox="1">
              <a:spLocks noChangeArrowheads="1"/>
            </p:cNvSpPr>
            <p:nvPr/>
          </p:nvSpPr>
          <p:spPr bwMode="auto">
            <a:xfrm>
              <a:off x="539750" y="1268760"/>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dirty="0">
                  <a:solidFill>
                    <a:srgbClr val="74BAE1"/>
                  </a:solidFill>
                </a:rPr>
                <a:t>Procedimiento</a:t>
              </a:r>
            </a:p>
          </p:txBody>
        </p:sp>
        <p:sp>
          <p:nvSpPr>
            <p:cNvPr id="6"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a:p>
          </p:txBody>
        </p:sp>
        <p:sp>
          <p:nvSpPr>
            <p:cNvPr id="7" name="Line 5"/>
            <p:cNvSpPr>
              <a:spLocks noChangeShapeType="1"/>
            </p:cNvSpPr>
            <p:nvPr/>
          </p:nvSpPr>
          <p:spPr bwMode="auto">
            <a:xfrm>
              <a:off x="539750" y="1628800"/>
              <a:ext cx="7921625" cy="1587"/>
            </a:xfrm>
            <a:prstGeom prst="line">
              <a:avLst/>
            </a:prstGeom>
            <a:noFill/>
            <a:ln w="3240" cap="sq">
              <a:solidFill>
                <a:srgbClr val="D9D9D9"/>
              </a:solidFill>
              <a:miter lim="800000"/>
              <a:headEnd/>
              <a:tailEnd/>
            </a:ln>
          </p:spPr>
          <p:txBody>
            <a:bodyPr/>
            <a:lstStyle/>
            <a:p>
              <a:endParaRPr lang="es-AR"/>
            </a:p>
          </p:txBody>
        </p:sp>
        <p:sp>
          <p:nvSpPr>
            <p:cNvPr id="8" name="7 CuadroTexto"/>
            <p:cNvSpPr txBox="1"/>
            <p:nvPr/>
          </p:nvSpPr>
          <p:spPr>
            <a:xfrm>
              <a:off x="452571" y="1700808"/>
              <a:ext cx="8352928" cy="338554"/>
            </a:xfrm>
            <a:prstGeom prst="rect">
              <a:avLst/>
            </a:prstGeom>
            <a:noFill/>
          </p:spPr>
          <p:txBody>
            <a:bodyPr wrap="square" rtlCol="0">
              <a:spAutoFit/>
            </a:bodyPr>
            <a:lstStyle/>
            <a:p>
              <a:pPr>
                <a:buClr>
                  <a:schemeClr val="tx2">
                    <a:lumMod val="60000"/>
                    <a:lumOff val="40000"/>
                  </a:schemeClr>
                </a:buClr>
              </a:pPr>
              <a:endParaRPr lang="es-AR" sz="1600" dirty="0">
                <a:solidFill>
                  <a:schemeClr val="tx2">
                    <a:lumMod val="60000"/>
                    <a:lumOff val="40000"/>
                  </a:schemeClr>
                </a:solidFill>
              </a:endParaRPr>
            </a:p>
          </p:txBody>
        </p:sp>
      </p:grpSp>
      <p:sp>
        <p:nvSpPr>
          <p:cNvPr id="11" name="Text Box 6"/>
          <p:cNvSpPr txBox="1">
            <a:spLocks noChangeArrowheads="1"/>
          </p:cNvSpPr>
          <p:nvPr/>
        </p:nvSpPr>
        <p:spPr bwMode="auto">
          <a:xfrm>
            <a:off x="527050" y="369888"/>
            <a:ext cx="6637338" cy="557212"/>
          </a:xfrm>
          <a:prstGeom prst="rect">
            <a:avLst/>
          </a:prstGeom>
          <a:noFill/>
          <a:ln w="9525">
            <a:noFill/>
            <a:round/>
            <a:headEnd/>
            <a:tailEnd/>
          </a:ln>
        </p:spPr>
        <p:txBody>
          <a:bodyPr lIns="90000" tIns="45000" rIns="90000" bIns="45000"/>
          <a:lstStyle/>
          <a:p>
            <a:r>
              <a:rPr lang="es-AR" b="1" dirty="0"/>
              <a:t>Mecanismo de Evaluación Mutua GAFI  / GAFILAT</a:t>
            </a:r>
          </a:p>
        </p:txBody>
      </p:sp>
      <p:sp>
        <p:nvSpPr>
          <p:cNvPr id="2" name="1 CuadroTexto"/>
          <p:cNvSpPr txBox="1"/>
          <p:nvPr/>
        </p:nvSpPr>
        <p:spPr>
          <a:xfrm>
            <a:off x="179512" y="1700808"/>
            <a:ext cx="8784976" cy="5047536"/>
          </a:xfrm>
          <a:prstGeom prst="rect">
            <a:avLst/>
          </a:prstGeom>
          <a:noFill/>
        </p:spPr>
        <p:txBody>
          <a:bodyPr wrap="square" rtlCol="0">
            <a:spAutoFit/>
          </a:bodyPr>
          <a:lstStyle/>
          <a:p>
            <a:pPr marL="285750" lvl="1">
              <a:buFont typeface="Wingdings" panose="05000000000000000000" pitchFamily="2" charset="2"/>
              <a:buChar char="v"/>
            </a:pPr>
            <a:r>
              <a:rPr lang="es-AR" sz="1400" b="1" dirty="0">
                <a:solidFill>
                  <a:schemeClr val="tx1">
                    <a:lumMod val="75000"/>
                    <a:lumOff val="25000"/>
                  </a:schemeClr>
                </a:solidFill>
              </a:rPr>
              <a:t>Visita pre-evaluación: </a:t>
            </a:r>
            <a:r>
              <a:rPr lang="es-AR" sz="1400" dirty="0">
                <a:solidFill>
                  <a:schemeClr val="tx1">
                    <a:lumMod val="75000"/>
                    <a:lumOff val="25000"/>
                  </a:schemeClr>
                </a:solidFill>
              </a:rPr>
              <a:t>(optativa) sirve para preparar la visita in situ y coordinar el proceso de evaluación</a:t>
            </a:r>
            <a:endParaRPr lang="es-AR" sz="1400" b="1" dirty="0">
              <a:solidFill>
                <a:schemeClr val="tx1">
                  <a:lumMod val="75000"/>
                  <a:lumOff val="25000"/>
                </a:schemeClr>
              </a:solidFill>
            </a:endParaRPr>
          </a:p>
          <a:p>
            <a:pPr marL="285750" lvl="1">
              <a:buFont typeface="Wingdings" panose="05000000000000000000" pitchFamily="2" charset="2"/>
              <a:buChar char="v"/>
            </a:pPr>
            <a:r>
              <a:rPr lang="es-AR" sz="1400" b="1" dirty="0">
                <a:solidFill>
                  <a:schemeClr val="tx1">
                    <a:lumMod val="75000"/>
                    <a:lumOff val="25000"/>
                  </a:schemeClr>
                </a:solidFill>
              </a:rPr>
              <a:t>Visita in situ: </a:t>
            </a:r>
            <a:r>
              <a:rPr lang="es-AR" sz="1400" dirty="0">
                <a:solidFill>
                  <a:schemeClr val="tx1">
                    <a:lumMod val="75000"/>
                    <a:lumOff val="25000"/>
                  </a:schemeClr>
                </a:solidFill>
              </a:rPr>
              <a:t>Los evaluadores toman contacto directo con las autoridades y representantes de sectores regulados, sociedad civil, profesiones, etc., del país evaluado</a:t>
            </a:r>
          </a:p>
          <a:p>
            <a:pPr marL="742950" lvl="2" indent="-285750">
              <a:buFont typeface="Wingdings" panose="05000000000000000000" pitchFamily="2" charset="2"/>
              <a:buChar char="ü"/>
            </a:pPr>
            <a:r>
              <a:rPr lang="es-AR" sz="1400" dirty="0">
                <a:solidFill>
                  <a:schemeClr val="tx1">
                    <a:lumMod val="75000"/>
                    <a:lumOff val="25000"/>
                  </a:schemeClr>
                </a:solidFill>
              </a:rPr>
              <a:t>Presupone un conocimiento en profundidad de parte de los evaluadores sobre la situación del sistema ALA/CFT del país evaluado, sus riesgos y su contexto</a:t>
            </a:r>
          </a:p>
          <a:p>
            <a:pPr marL="742950" lvl="2" indent="-285750">
              <a:buFont typeface="Wingdings" panose="05000000000000000000" pitchFamily="2" charset="2"/>
              <a:buChar char="ü"/>
            </a:pPr>
            <a:r>
              <a:rPr lang="es-AR" sz="1400" dirty="0">
                <a:solidFill>
                  <a:schemeClr val="tx1">
                    <a:lumMod val="75000"/>
                    <a:lumOff val="25000"/>
                  </a:schemeClr>
                </a:solidFill>
              </a:rPr>
              <a:t>Se fija una lista de asuntos prioritarios a tratar</a:t>
            </a:r>
          </a:p>
          <a:p>
            <a:pPr marL="742950" lvl="2" indent="-285750">
              <a:buFont typeface="Wingdings" panose="05000000000000000000" pitchFamily="2" charset="2"/>
              <a:buChar char="ü"/>
            </a:pPr>
            <a:r>
              <a:rPr lang="es-AR" sz="1400" dirty="0">
                <a:solidFill>
                  <a:schemeClr val="tx1">
                    <a:lumMod val="75000"/>
                    <a:lumOff val="25000"/>
                  </a:schemeClr>
                </a:solidFill>
              </a:rPr>
              <a:t>Se evacúan consultas</a:t>
            </a:r>
          </a:p>
          <a:p>
            <a:pPr marL="285750" lvl="1">
              <a:buFont typeface="Wingdings" panose="05000000000000000000" pitchFamily="2" charset="2"/>
              <a:buChar char="v"/>
            </a:pPr>
            <a:r>
              <a:rPr lang="es-AR" sz="1400" b="1" dirty="0">
                <a:solidFill>
                  <a:schemeClr val="tx1">
                    <a:lumMod val="75000"/>
                    <a:lumOff val="25000"/>
                  </a:schemeClr>
                </a:solidFill>
              </a:rPr>
              <a:t>Elaboración del MER: </a:t>
            </a:r>
            <a:r>
              <a:rPr lang="es-AR" sz="1400" dirty="0">
                <a:solidFill>
                  <a:schemeClr val="tx1">
                    <a:lumMod val="75000"/>
                    <a:lumOff val="25000"/>
                  </a:schemeClr>
                </a:solidFill>
              </a:rPr>
              <a:t>Un proceso con 3 versiones preliminares del Informe Completo y su Resumen Ejecutivo</a:t>
            </a:r>
          </a:p>
          <a:p>
            <a:pPr marL="742950" lvl="2" indent="-285750">
              <a:buFont typeface="Wingdings" panose="05000000000000000000" pitchFamily="2" charset="2"/>
              <a:buChar char="ü"/>
            </a:pPr>
            <a:r>
              <a:rPr lang="es-AR" sz="1400" dirty="0">
                <a:solidFill>
                  <a:schemeClr val="tx1">
                    <a:lumMod val="75000"/>
                    <a:lumOff val="25000"/>
                  </a:schemeClr>
                </a:solidFill>
              </a:rPr>
              <a:t>Participan evaluadores, país evaluado y revisores técnicos</a:t>
            </a:r>
          </a:p>
          <a:p>
            <a:pPr marL="742950" lvl="2" indent="-285750">
              <a:buFont typeface="Wingdings" panose="05000000000000000000" pitchFamily="2" charset="2"/>
              <a:buChar char="ü"/>
            </a:pPr>
            <a:r>
              <a:rPr lang="es-AR" sz="1400" dirty="0">
                <a:solidFill>
                  <a:schemeClr val="tx1">
                    <a:lumMod val="75000"/>
                    <a:lumOff val="25000"/>
                  </a:schemeClr>
                </a:solidFill>
              </a:rPr>
              <a:t>Garantiza la calidad, consistencia y coherencia interna del informe</a:t>
            </a:r>
          </a:p>
          <a:p>
            <a:pPr marL="285750" lvl="2" indent="-285750">
              <a:buFont typeface="Wingdings" panose="05000000000000000000" pitchFamily="2" charset="2"/>
              <a:buChar char="v"/>
            </a:pPr>
            <a:r>
              <a:rPr lang="es-AR" sz="1400" b="1" dirty="0">
                <a:solidFill>
                  <a:schemeClr val="tx1">
                    <a:lumMod val="75000"/>
                    <a:lumOff val="25000"/>
                  </a:schemeClr>
                </a:solidFill>
              </a:rPr>
              <a:t>Reunión cara a cara. </a:t>
            </a:r>
            <a:r>
              <a:rPr lang="es-AR" sz="1400" dirty="0">
                <a:solidFill>
                  <a:schemeClr val="tx1">
                    <a:lumMod val="75000"/>
                    <a:lumOff val="25000"/>
                  </a:schemeClr>
                </a:solidFill>
              </a:rPr>
              <a:t>Pasar en limpio cuestiones controvertidas antes del GTEM. Versión final del borrador.</a:t>
            </a:r>
            <a:endParaRPr lang="es-AR" sz="1400" b="1" dirty="0">
              <a:solidFill>
                <a:schemeClr val="tx1">
                  <a:lumMod val="75000"/>
                  <a:lumOff val="25000"/>
                </a:schemeClr>
              </a:solidFill>
            </a:endParaRPr>
          </a:p>
          <a:p>
            <a:pPr marL="285750" lvl="2" indent="-285750">
              <a:buFont typeface="Wingdings" panose="05000000000000000000" pitchFamily="2" charset="2"/>
              <a:buChar char="v"/>
            </a:pPr>
            <a:r>
              <a:rPr lang="es-AR" sz="1400" b="1" dirty="0">
                <a:solidFill>
                  <a:schemeClr val="tx1">
                    <a:lumMod val="75000"/>
                    <a:lumOff val="25000"/>
                  </a:schemeClr>
                </a:solidFill>
              </a:rPr>
              <a:t>Discusión en el Grupo de Evaluaciones Mutuas (GTEM) de GAFI o GAFILAT</a:t>
            </a:r>
          </a:p>
          <a:p>
            <a:pPr marL="285750" lvl="2" indent="-285750">
              <a:buFont typeface="Wingdings" panose="05000000000000000000" pitchFamily="2" charset="2"/>
              <a:buChar char="v"/>
            </a:pPr>
            <a:r>
              <a:rPr lang="es-AR" sz="1400" b="1" dirty="0">
                <a:solidFill>
                  <a:schemeClr val="tx1">
                    <a:lumMod val="75000"/>
                    <a:lumOff val="25000"/>
                  </a:schemeClr>
                </a:solidFill>
              </a:rPr>
              <a:t>Discusión en la Reunión Plenaria del GAFI o GAFILAT</a:t>
            </a:r>
          </a:p>
          <a:p>
            <a:pPr marL="742950" lvl="3" indent="-285750">
              <a:buFont typeface="Wingdings" panose="05000000000000000000" pitchFamily="2" charset="2"/>
              <a:buChar char="v"/>
            </a:pPr>
            <a:r>
              <a:rPr lang="es-AR" sz="1400" dirty="0">
                <a:solidFill>
                  <a:schemeClr val="tx1">
                    <a:lumMod val="75000"/>
                    <a:lumOff val="25000"/>
                  </a:schemeClr>
                </a:solidFill>
              </a:rPr>
              <a:t>El debate final y adopción de cada informe son responsabilidad del Plenario</a:t>
            </a:r>
          </a:p>
          <a:p>
            <a:pPr marL="285750" lvl="2" indent="-285750">
              <a:buFont typeface="Wingdings" panose="05000000000000000000" pitchFamily="2" charset="2"/>
              <a:buChar char="v"/>
            </a:pPr>
            <a:r>
              <a:rPr lang="es-AR" sz="1400" b="1" dirty="0">
                <a:solidFill>
                  <a:schemeClr val="tx1">
                    <a:lumMod val="75000"/>
                    <a:lumOff val="25000"/>
                  </a:schemeClr>
                </a:solidFill>
              </a:rPr>
              <a:t>Publicación</a:t>
            </a:r>
          </a:p>
          <a:p>
            <a:pPr marL="285750" lvl="2" indent="-285750">
              <a:buFont typeface="Wingdings" panose="05000000000000000000" pitchFamily="2" charset="2"/>
              <a:buChar char="v"/>
            </a:pPr>
            <a:r>
              <a:rPr lang="es-AR" sz="1400" b="1" dirty="0">
                <a:solidFill>
                  <a:schemeClr val="tx1">
                    <a:lumMod val="75000"/>
                    <a:lumOff val="25000"/>
                  </a:schemeClr>
                </a:solidFill>
              </a:rPr>
              <a:t>Proceso de Seguimiento. Regular o Intensivo</a:t>
            </a:r>
          </a:p>
          <a:p>
            <a:pPr marL="742950" lvl="2" indent="-285750">
              <a:buFont typeface="Wingdings" panose="05000000000000000000" pitchFamily="2" charset="2"/>
              <a:buChar char="ü"/>
            </a:pPr>
            <a:r>
              <a:rPr lang="es-AR" sz="1400" dirty="0">
                <a:solidFill>
                  <a:schemeClr val="tx1">
                    <a:lumMod val="75000"/>
                    <a:lumOff val="25000"/>
                  </a:schemeClr>
                </a:solidFill>
              </a:rPr>
              <a:t>Alentar la implementación de las Recomendaciones GAFI</a:t>
            </a:r>
          </a:p>
          <a:p>
            <a:pPr marL="742950" lvl="2" indent="-285750">
              <a:buFont typeface="Wingdings" panose="05000000000000000000" pitchFamily="2" charset="2"/>
              <a:buChar char="ü"/>
            </a:pPr>
            <a:r>
              <a:rPr lang="es-AR" sz="1400" dirty="0">
                <a:solidFill>
                  <a:schemeClr val="tx1">
                    <a:lumMod val="75000"/>
                    <a:lumOff val="25000"/>
                  </a:schemeClr>
                </a:solidFill>
              </a:rPr>
              <a:t>Brindar monitoreo periódico e información actualizada sobre el cumplimiento</a:t>
            </a:r>
          </a:p>
          <a:p>
            <a:pPr marL="285750" lvl="2" indent="-285750">
              <a:buFont typeface="Wingdings" panose="05000000000000000000" pitchFamily="2" charset="2"/>
              <a:buChar char="v"/>
            </a:pPr>
            <a:r>
              <a:rPr lang="es-AR" sz="1400" b="1" dirty="0">
                <a:solidFill>
                  <a:schemeClr val="tx1">
                    <a:lumMod val="75000"/>
                    <a:lumOff val="25000"/>
                  </a:schemeClr>
                </a:solidFill>
              </a:rPr>
              <a:t>Visita de Seguimiento</a:t>
            </a:r>
          </a:p>
          <a:p>
            <a:pPr marL="285750" lvl="2" indent="-285750">
              <a:buFont typeface="Wingdings" panose="05000000000000000000" pitchFamily="2" charset="2"/>
              <a:buChar char="v"/>
            </a:pPr>
            <a:endParaRPr lang="es-AR" sz="1400" b="1" dirty="0">
              <a:solidFill>
                <a:schemeClr val="tx1">
                  <a:lumMod val="75000"/>
                  <a:lumOff val="25000"/>
                </a:schemeClr>
              </a:solidFill>
            </a:endParaRPr>
          </a:p>
          <a:p>
            <a:pPr marL="285750" lvl="2" indent="-285750">
              <a:buFont typeface="Wingdings" panose="05000000000000000000" pitchFamily="2" charset="2"/>
              <a:buChar char="v"/>
            </a:pPr>
            <a:endParaRPr lang="es-AR" sz="1400" b="1" dirty="0">
              <a:solidFill>
                <a:schemeClr val="tx1">
                  <a:lumMod val="75000"/>
                  <a:lumOff val="25000"/>
                </a:schemeClr>
              </a:solidFill>
            </a:endParaRPr>
          </a:p>
        </p:txBody>
      </p:sp>
    </p:spTree>
    <p:extLst>
      <p:ext uri="{BB962C8B-B14F-4D97-AF65-F5344CB8AC3E}">
        <p14:creationId xmlns:p14="http://schemas.microsoft.com/office/powerpoint/2010/main" val="259086652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5203825" y="0"/>
            <a:ext cx="8054975" cy="1588"/>
          </a:xfrm>
          <a:prstGeom prst="rect">
            <a:avLst/>
          </a:prstGeom>
          <a:noFill/>
          <a:ln w="9525">
            <a:noFill/>
            <a:round/>
            <a:headEnd/>
            <a:tailEnd/>
          </a:ln>
        </p:spPr>
        <p:txBody>
          <a:bodyPr wrap="none" anchor="ctr"/>
          <a:lstStyle/>
          <a:p>
            <a:endParaRPr lang="es-AR" altLang="es-AR"/>
          </a:p>
        </p:txBody>
      </p:sp>
      <p:sp>
        <p:nvSpPr>
          <p:cNvPr id="41988"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a:p>
        </p:txBody>
      </p:sp>
      <p:sp>
        <p:nvSpPr>
          <p:cNvPr id="41989" name="Line 5"/>
          <p:cNvSpPr>
            <a:spLocks noChangeShapeType="1"/>
          </p:cNvSpPr>
          <p:nvPr/>
        </p:nvSpPr>
        <p:spPr bwMode="auto">
          <a:xfrm>
            <a:off x="539750" y="1772816"/>
            <a:ext cx="7921625" cy="1587"/>
          </a:xfrm>
          <a:prstGeom prst="line">
            <a:avLst/>
          </a:prstGeom>
          <a:noFill/>
          <a:ln w="3240" cap="sq">
            <a:solidFill>
              <a:srgbClr val="D9D9D9"/>
            </a:solidFill>
            <a:miter lim="800000"/>
            <a:headEnd/>
            <a:tailEnd/>
          </a:ln>
        </p:spPr>
        <p:txBody>
          <a:bodyPr/>
          <a:lstStyle/>
          <a:p>
            <a:endParaRPr lang="es-AR"/>
          </a:p>
        </p:txBody>
      </p:sp>
      <p:sp>
        <p:nvSpPr>
          <p:cNvPr id="41990" name="Text Box 6"/>
          <p:cNvSpPr txBox="1">
            <a:spLocks noChangeArrowheads="1"/>
          </p:cNvSpPr>
          <p:nvPr/>
        </p:nvSpPr>
        <p:spPr bwMode="auto">
          <a:xfrm>
            <a:off x="527050" y="369888"/>
            <a:ext cx="6637338" cy="557212"/>
          </a:xfrm>
          <a:prstGeom prst="rect">
            <a:avLst/>
          </a:prstGeom>
          <a:noFill/>
          <a:ln w="9525">
            <a:noFill/>
            <a:round/>
            <a:headEnd/>
            <a:tailEnd/>
          </a:ln>
        </p:spPr>
        <p:txBody>
          <a:bodyPr lIns="90000" tIns="45000" rIns="90000" bIns="45000"/>
          <a:lstStyle/>
          <a:p>
            <a:endParaRPr lang="es-AR" sz="1600" dirty="0"/>
          </a:p>
        </p:txBody>
      </p:sp>
      <p:sp>
        <p:nvSpPr>
          <p:cNvPr id="41993" name="Text Box 9"/>
          <p:cNvSpPr txBox="1">
            <a:spLocks noChangeArrowheads="1"/>
          </p:cNvSpPr>
          <p:nvPr/>
        </p:nvSpPr>
        <p:spPr bwMode="auto">
          <a:xfrm>
            <a:off x="323528" y="1844824"/>
            <a:ext cx="2448272" cy="4824536"/>
          </a:xfrm>
          <a:prstGeom prst="rect">
            <a:avLst/>
          </a:prstGeom>
          <a:solidFill>
            <a:srgbClr val="FFFFFF"/>
          </a:solidFill>
          <a:ln w="9360" cap="sq">
            <a:solidFill>
              <a:srgbClr val="FFFFFF"/>
            </a:solidFill>
            <a:miter lim="800000"/>
            <a:headEnd/>
            <a:tailEnd/>
          </a:ln>
        </p:spPr>
        <p:txBody>
          <a:bodyPr lIns="90000" tIns="45000" rIns="90000" bIns="45000"/>
          <a:lstStyle/>
          <a:p>
            <a:pPr>
              <a:buClr>
                <a:schemeClr val="tx2"/>
              </a:buClr>
              <a:buFont typeface="Wingdings" pitchFamily="2" charset="2"/>
              <a:buChar char="v"/>
            </a:pPr>
            <a:r>
              <a:rPr lang="es-AR" altLang="es-AR" sz="2000" b="1" dirty="0">
                <a:solidFill>
                  <a:srgbClr val="666666"/>
                </a:solidFill>
              </a:rPr>
              <a:t> </a:t>
            </a:r>
            <a:r>
              <a:rPr lang="es-AR" altLang="es-AR" b="1" dirty="0">
                <a:solidFill>
                  <a:srgbClr val="74BAE1"/>
                </a:solidFill>
              </a:rPr>
              <a:t>¿Por qué?</a:t>
            </a:r>
          </a:p>
          <a:p>
            <a:pPr>
              <a:buFont typeface="Wingdings" pitchFamily="2" charset="2"/>
              <a:buChar char="v"/>
            </a:pPr>
            <a:endParaRPr lang="es-AR" altLang="es-AR" sz="2400" b="1" dirty="0">
              <a:solidFill>
                <a:srgbClr val="666666"/>
              </a:solidFill>
            </a:endParaRPr>
          </a:p>
          <a:p>
            <a:pPr>
              <a:buFont typeface="Wingdings" pitchFamily="2" charset="2"/>
              <a:buChar char="v"/>
            </a:pPr>
            <a:endParaRPr lang="es-AR" altLang="es-AR" sz="2400" b="1" dirty="0">
              <a:solidFill>
                <a:srgbClr val="666666"/>
              </a:solidFill>
            </a:endParaRPr>
          </a:p>
          <a:p>
            <a:pPr>
              <a:buFont typeface="Wingdings" pitchFamily="2" charset="2"/>
              <a:buChar char="v"/>
            </a:pPr>
            <a:endParaRPr lang="es-AR" altLang="es-AR" sz="2400" b="1" dirty="0">
              <a:solidFill>
                <a:srgbClr val="666666"/>
              </a:solidFill>
            </a:endParaRPr>
          </a:p>
          <a:p>
            <a:pPr>
              <a:buClr>
                <a:schemeClr val="tx2"/>
              </a:buClr>
              <a:buFont typeface="Wingdings" pitchFamily="2" charset="2"/>
              <a:buChar char="v"/>
            </a:pPr>
            <a:endParaRPr lang="es-AR" altLang="es-AR" sz="2000" b="1" dirty="0">
              <a:solidFill>
                <a:srgbClr val="74BAE1"/>
              </a:solidFill>
            </a:endParaRPr>
          </a:p>
          <a:p>
            <a:pPr>
              <a:buClr>
                <a:schemeClr val="tx2"/>
              </a:buClr>
              <a:buFont typeface="Wingdings" pitchFamily="2" charset="2"/>
              <a:buChar char="v"/>
            </a:pPr>
            <a:r>
              <a:rPr lang="es-AR" altLang="es-AR" sz="2000" b="1" dirty="0">
                <a:solidFill>
                  <a:srgbClr val="74BAE1"/>
                </a:solidFill>
              </a:rPr>
              <a:t> ¿</a:t>
            </a:r>
            <a:r>
              <a:rPr lang="es-AR" altLang="es-AR" b="1" dirty="0">
                <a:solidFill>
                  <a:srgbClr val="74BAE1"/>
                </a:solidFill>
              </a:rPr>
              <a:t>Para qué?</a:t>
            </a:r>
          </a:p>
          <a:p>
            <a:pPr>
              <a:buFont typeface="Wingdings" pitchFamily="2" charset="2"/>
              <a:buChar char="v"/>
            </a:pPr>
            <a:endParaRPr lang="es-AR" altLang="es-AR" sz="2000" b="1" dirty="0">
              <a:solidFill>
                <a:srgbClr val="74BAE1"/>
              </a:solidFill>
            </a:endParaRPr>
          </a:p>
          <a:p>
            <a:pPr>
              <a:buFont typeface="Wingdings" pitchFamily="2" charset="2"/>
              <a:buChar char="v"/>
            </a:pPr>
            <a:endParaRPr lang="es-AR" altLang="es-AR" sz="2000" b="1" dirty="0">
              <a:solidFill>
                <a:srgbClr val="74BAE1"/>
              </a:solidFill>
            </a:endParaRPr>
          </a:p>
          <a:p>
            <a:pPr>
              <a:buFont typeface="Wingdings" pitchFamily="2" charset="2"/>
              <a:buChar char="v"/>
            </a:pPr>
            <a:endParaRPr lang="es-AR" altLang="es-AR" sz="2000" b="1" dirty="0">
              <a:solidFill>
                <a:srgbClr val="74BAE1"/>
              </a:solidFill>
            </a:endParaRPr>
          </a:p>
          <a:p>
            <a:pPr>
              <a:buFont typeface="Wingdings" pitchFamily="2" charset="2"/>
              <a:buChar char="v"/>
            </a:pPr>
            <a:endParaRPr lang="es-AR" altLang="es-AR" sz="2000" b="1" dirty="0">
              <a:solidFill>
                <a:srgbClr val="74BAE1"/>
              </a:solidFill>
            </a:endParaRPr>
          </a:p>
          <a:p>
            <a:pPr>
              <a:buClr>
                <a:schemeClr val="tx2"/>
              </a:buClr>
              <a:buFont typeface="Wingdings" pitchFamily="2" charset="2"/>
              <a:buChar char="v"/>
            </a:pPr>
            <a:r>
              <a:rPr lang="es-AR" altLang="es-AR" sz="2000" b="1" dirty="0">
                <a:solidFill>
                  <a:srgbClr val="74BAE1"/>
                </a:solidFill>
              </a:rPr>
              <a:t> </a:t>
            </a:r>
            <a:r>
              <a:rPr lang="es-AR" altLang="es-AR" b="1" dirty="0">
                <a:solidFill>
                  <a:srgbClr val="74BAE1"/>
                </a:solidFill>
              </a:rPr>
              <a:t>¿Cómo?</a:t>
            </a:r>
          </a:p>
        </p:txBody>
      </p:sp>
      <p:sp>
        <p:nvSpPr>
          <p:cNvPr id="11" name="5 Rectángulo"/>
          <p:cNvSpPr>
            <a:spLocks noChangeArrowheads="1"/>
          </p:cNvSpPr>
          <p:nvPr/>
        </p:nvSpPr>
        <p:spPr bwMode="auto">
          <a:xfrm>
            <a:off x="539552" y="404664"/>
            <a:ext cx="6264275" cy="369332"/>
          </a:xfrm>
          <a:prstGeom prst="rect">
            <a:avLst/>
          </a:prstGeom>
          <a:noFill/>
          <a:ln w="9525">
            <a:noFill/>
            <a:miter lim="800000"/>
            <a:headEnd/>
            <a:tailEnd/>
          </a:ln>
        </p:spPr>
        <p:txBody>
          <a:bodyPr>
            <a:spAutoFit/>
          </a:bodyPr>
          <a:lstStyle/>
          <a:p>
            <a:r>
              <a:rPr lang="es-ES" b="1" dirty="0"/>
              <a:t>Mecanismos de Evaluación Mutua</a:t>
            </a:r>
            <a:endParaRPr lang="es-AR" dirty="0"/>
          </a:p>
        </p:txBody>
      </p:sp>
      <p:grpSp>
        <p:nvGrpSpPr>
          <p:cNvPr id="16" name="15 Grupo"/>
          <p:cNvGrpSpPr/>
          <p:nvPr/>
        </p:nvGrpSpPr>
        <p:grpSpPr>
          <a:xfrm>
            <a:off x="467544" y="2204864"/>
            <a:ext cx="8136904" cy="1368152"/>
            <a:chOff x="467544" y="2276872"/>
            <a:chExt cx="8136904" cy="1368152"/>
          </a:xfrm>
        </p:grpSpPr>
        <p:sp>
          <p:nvSpPr>
            <p:cNvPr id="12" name="11 CuadroTexto"/>
            <p:cNvSpPr txBox="1"/>
            <p:nvPr/>
          </p:nvSpPr>
          <p:spPr>
            <a:xfrm>
              <a:off x="467544" y="2276872"/>
              <a:ext cx="8136904" cy="1323439"/>
            </a:xfrm>
            <a:prstGeom prst="rect">
              <a:avLst/>
            </a:prstGeom>
            <a:noFill/>
          </p:spPr>
          <p:txBody>
            <a:bodyPr wrap="square" rtlCol="0">
              <a:spAutoFit/>
            </a:bodyPr>
            <a:lstStyle/>
            <a:p>
              <a:pPr algn="ctr"/>
              <a:r>
                <a:rPr lang="es-AR" sz="1600" b="1" dirty="0">
                  <a:solidFill>
                    <a:schemeClr val="tx1">
                      <a:lumMod val="50000"/>
                      <a:lumOff val="50000"/>
                    </a:schemeClr>
                  </a:solidFill>
                </a:rPr>
                <a:t>Norma</a:t>
              </a:r>
              <a:r>
                <a:rPr lang="es-AR" sz="1600" dirty="0">
                  <a:solidFill>
                    <a:schemeClr val="tx1">
                      <a:lumMod val="50000"/>
                      <a:lumOff val="50000"/>
                    </a:schemeClr>
                  </a:solidFill>
                </a:rPr>
                <a:t> – </a:t>
              </a:r>
              <a:r>
                <a:rPr lang="es-AR" sz="1600" b="1" dirty="0">
                  <a:solidFill>
                    <a:schemeClr val="tx1">
                      <a:lumMod val="50000"/>
                      <a:lumOff val="50000"/>
                    </a:schemeClr>
                  </a:solidFill>
                </a:rPr>
                <a:t>Cumplimiento</a:t>
              </a:r>
              <a:r>
                <a:rPr lang="es-AR" sz="1600" dirty="0">
                  <a:solidFill>
                    <a:schemeClr val="tx1">
                      <a:lumMod val="50000"/>
                      <a:lumOff val="50000"/>
                    </a:schemeClr>
                  </a:solidFill>
                </a:rPr>
                <a:t> – </a:t>
              </a:r>
              <a:r>
                <a:rPr lang="es-AR" sz="1600" b="1" dirty="0">
                  <a:solidFill>
                    <a:schemeClr val="tx1">
                      <a:lumMod val="50000"/>
                      <a:lumOff val="50000"/>
                    </a:schemeClr>
                  </a:solidFill>
                </a:rPr>
                <a:t>Armonización</a:t>
              </a:r>
              <a:r>
                <a:rPr lang="es-AR" sz="1600" dirty="0">
                  <a:solidFill>
                    <a:schemeClr val="tx1">
                      <a:lumMod val="50000"/>
                      <a:lumOff val="50000"/>
                    </a:schemeClr>
                  </a:solidFill>
                </a:rPr>
                <a:t> – </a:t>
              </a:r>
              <a:r>
                <a:rPr lang="es-AR" sz="1600" b="1" i="1" dirty="0" err="1">
                  <a:solidFill>
                    <a:schemeClr val="tx1">
                      <a:lumMod val="50000"/>
                      <a:lumOff val="50000"/>
                    </a:schemeClr>
                  </a:solidFill>
                </a:rPr>
                <a:t>Enforcement</a:t>
              </a:r>
              <a:endParaRPr lang="es-AR" sz="1600" b="1" i="1" dirty="0">
                <a:solidFill>
                  <a:schemeClr val="tx1">
                    <a:lumMod val="50000"/>
                    <a:lumOff val="50000"/>
                  </a:schemeClr>
                </a:solidFill>
              </a:endParaRPr>
            </a:p>
            <a:p>
              <a:pPr algn="ctr"/>
              <a:r>
                <a:rPr lang="es-AR" sz="1600" dirty="0">
                  <a:solidFill>
                    <a:schemeClr val="tx1">
                      <a:lumMod val="50000"/>
                      <a:lumOff val="50000"/>
                    </a:schemeClr>
                  </a:solidFill>
                </a:rPr>
                <a:t>Por eso requerimos de:</a:t>
              </a:r>
            </a:p>
            <a:p>
              <a:pPr algn="ctr"/>
              <a:endParaRPr lang="es-AR" sz="1600" dirty="0">
                <a:solidFill>
                  <a:schemeClr val="tx1">
                    <a:lumMod val="50000"/>
                    <a:lumOff val="50000"/>
                  </a:schemeClr>
                </a:solidFill>
              </a:endParaRPr>
            </a:p>
            <a:p>
              <a:pPr>
                <a:buFont typeface="Wingdings" pitchFamily="2" charset="2"/>
                <a:buChar char="ü"/>
              </a:pPr>
              <a:r>
                <a:rPr lang="es-AR" sz="1600" dirty="0">
                  <a:solidFill>
                    <a:schemeClr val="tx1">
                      <a:lumMod val="50000"/>
                      <a:lumOff val="50000"/>
                    </a:schemeClr>
                  </a:solidFill>
                </a:rPr>
                <a:t> Revisión        Entre Pares 	   Incentiva el cumplimiento	   Carácter</a:t>
              </a:r>
            </a:p>
            <a:p>
              <a:pPr>
                <a:buFont typeface="Wingdings" pitchFamily="2" charset="2"/>
                <a:buChar char="ü"/>
              </a:pPr>
              <a:r>
                <a:rPr lang="es-AR" sz="1600" dirty="0">
                  <a:solidFill>
                    <a:schemeClr val="tx1">
                      <a:lumMod val="50000"/>
                      <a:lumOff val="50000"/>
                    </a:schemeClr>
                  </a:solidFill>
                </a:rPr>
                <a:t> Presión 				   normativo				   Transfronterizo</a:t>
              </a:r>
            </a:p>
          </p:txBody>
        </p:sp>
        <p:cxnSp>
          <p:nvCxnSpPr>
            <p:cNvPr id="14" name="13 Conector recto"/>
            <p:cNvCxnSpPr/>
            <p:nvPr/>
          </p:nvCxnSpPr>
          <p:spPr bwMode="auto">
            <a:xfrm>
              <a:off x="1827352" y="3068960"/>
              <a:ext cx="0" cy="576064"/>
            </a:xfrm>
            <a:prstGeom prst="line">
              <a:avLst/>
            </a:prstGeom>
            <a:ln w="38100">
              <a:solidFill>
                <a:schemeClr val="accent1">
                  <a:lumMod val="75000"/>
                </a:schemeClr>
              </a:solidFill>
              <a:headEnd type="none" w="med" len="med"/>
              <a:tailEnd type="none" w="med" len="me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dk1"/>
            </a:lnRef>
            <a:fillRef idx="0">
              <a:schemeClr val="dk1"/>
            </a:fillRef>
            <a:effectRef idx="0">
              <a:schemeClr val="dk1"/>
            </a:effectRef>
            <a:fontRef idx="minor">
              <a:schemeClr val="tx1"/>
            </a:fontRef>
          </p:style>
        </p:cxnSp>
      </p:grpSp>
      <p:grpSp>
        <p:nvGrpSpPr>
          <p:cNvPr id="20" name="19 Grupo"/>
          <p:cNvGrpSpPr/>
          <p:nvPr/>
        </p:nvGrpSpPr>
        <p:grpSpPr>
          <a:xfrm>
            <a:off x="252000" y="5517232"/>
            <a:ext cx="8136904" cy="646331"/>
            <a:chOff x="611560" y="5503783"/>
            <a:chExt cx="8136904" cy="646331"/>
          </a:xfrm>
        </p:grpSpPr>
        <p:sp>
          <p:nvSpPr>
            <p:cNvPr id="18" name="17 CuadroTexto"/>
            <p:cNvSpPr txBox="1"/>
            <p:nvPr/>
          </p:nvSpPr>
          <p:spPr>
            <a:xfrm>
              <a:off x="611560" y="5503783"/>
              <a:ext cx="8136904" cy="646331"/>
            </a:xfrm>
            <a:prstGeom prst="rect">
              <a:avLst/>
            </a:prstGeom>
            <a:noFill/>
          </p:spPr>
          <p:txBody>
            <a:bodyPr wrap="square" rtlCol="0">
              <a:spAutoFit/>
            </a:bodyPr>
            <a:lstStyle/>
            <a:p>
              <a:pPr>
                <a:buFont typeface="Wingdings" pitchFamily="2" charset="2"/>
                <a:buChar char="ü"/>
              </a:pPr>
              <a:r>
                <a:rPr lang="es-AR" dirty="0">
                  <a:solidFill>
                    <a:schemeClr val="tx1">
                      <a:lumMod val="50000"/>
                      <a:lumOff val="50000"/>
                    </a:schemeClr>
                  </a:solidFill>
                </a:rPr>
                <a:t> Procedimiento 		GAFI / GAFILAT</a:t>
              </a:r>
            </a:p>
            <a:p>
              <a:pPr>
                <a:buFont typeface="Wingdings" pitchFamily="2" charset="2"/>
                <a:buChar char="ü"/>
              </a:pPr>
              <a:r>
                <a:rPr lang="es-AR" dirty="0">
                  <a:solidFill>
                    <a:schemeClr val="tx1">
                      <a:lumMod val="50000"/>
                      <a:lumOff val="50000"/>
                    </a:schemeClr>
                  </a:solidFill>
                </a:rPr>
                <a:t> Metodología </a:t>
              </a:r>
            </a:p>
          </p:txBody>
        </p:sp>
        <p:cxnSp>
          <p:nvCxnSpPr>
            <p:cNvPr id="19" name="18 Conector recto"/>
            <p:cNvCxnSpPr/>
            <p:nvPr/>
          </p:nvCxnSpPr>
          <p:spPr bwMode="auto">
            <a:xfrm>
              <a:off x="2699792" y="5517232"/>
              <a:ext cx="0" cy="576064"/>
            </a:xfrm>
            <a:prstGeom prst="line">
              <a:avLst/>
            </a:prstGeom>
            <a:ln w="38100">
              <a:solidFill>
                <a:schemeClr val="accent1">
                  <a:lumMod val="75000"/>
                </a:schemeClr>
              </a:solidFill>
              <a:headEnd type="none" w="med" len="med"/>
              <a:tailEnd type="none" w="med" len="me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dk1"/>
            </a:lnRef>
            <a:fillRef idx="0">
              <a:schemeClr val="dk1"/>
            </a:fillRef>
            <a:effectRef idx="0">
              <a:schemeClr val="dk1"/>
            </a:effectRef>
            <a:fontRef idx="minor">
              <a:schemeClr val="tx1"/>
            </a:fontRef>
          </p:style>
        </p:cxnSp>
      </p:grpSp>
      <p:cxnSp>
        <p:nvCxnSpPr>
          <p:cNvPr id="15" name="14 Conector recto"/>
          <p:cNvCxnSpPr/>
          <p:nvPr/>
        </p:nvCxnSpPr>
        <p:spPr bwMode="auto">
          <a:xfrm>
            <a:off x="3207296" y="2996952"/>
            <a:ext cx="0" cy="576064"/>
          </a:xfrm>
          <a:prstGeom prst="line">
            <a:avLst/>
          </a:prstGeom>
          <a:ln w="38100">
            <a:solidFill>
              <a:schemeClr val="accent1">
                <a:lumMod val="75000"/>
              </a:schemeClr>
            </a:solidFill>
            <a:headEnd type="none" w="med" len="med"/>
            <a:tailEnd type="none" w="med" len="me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dk1"/>
          </a:lnRef>
          <a:fillRef idx="0">
            <a:schemeClr val="dk1"/>
          </a:fillRef>
          <a:effectRef idx="0">
            <a:schemeClr val="dk1"/>
          </a:effectRef>
          <a:fontRef idx="minor">
            <a:schemeClr val="tx1"/>
          </a:fontRef>
        </p:style>
      </p:cxnSp>
      <p:sp>
        <p:nvSpPr>
          <p:cNvPr id="17" name="16 CuadroTexto"/>
          <p:cNvSpPr txBox="1"/>
          <p:nvPr/>
        </p:nvSpPr>
        <p:spPr>
          <a:xfrm>
            <a:off x="252000" y="3861049"/>
            <a:ext cx="8856984" cy="1169551"/>
          </a:xfrm>
          <a:prstGeom prst="rect">
            <a:avLst/>
          </a:prstGeom>
          <a:noFill/>
        </p:spPr>
        <p:txBody>
          <a:bodyPr wrap="square" numCol="3" rtlCol="0">
            <a:spAutoFit/>
          </a:bodyPr>
          <a:lstStyle/>
          <a:p>
            <a:pPr lvl="0">
              <a:buFont typeface="Arial" pitchFamily="34" charset="0"/>
              <a:buChar char="•"/>
            </a:pPr>
            <a:r>
              <a:rPr lang="es-ES" sz="1400" dirty="0">
                <a:solidFill>
                  <a:schemeClr val="tx1">
                    <a:lumMod val="65000"/>
                    <a:lumOff val="35000"/>
                  </a:schemeClr>
                </a:solidFill>
              </a:rPr>
              <a:t> Promover la implementación y contribuir al logro de sus propósitos</a:t>
            </a:r>
            <a:endParaRPr lang="es-AR" sz="1400" dirty="0">
              <a:solidFill>
                <a:schemeClr val="tx1">
                  <a:lumMod val="65000"/>
                  <a:lumOff val="35000"/>
                </a:schemeClr>
              </a:solidFill>
            </a:endParaRPr>
          </a:p>
          <a:p>
            <a:pPr lvl="0">
              <a:buFont typeface="Arial" pitchFamily="34" charset="0"/>
              <a:buChar char="•"/>
            </a:pPr>
            <a:r>
              <a:rPr lang="es-ES" sz="1400" dirty="0">
                <a:solidFill>
                  <a:schemeClr val="tx1">
                    <a:lumMod val="65000"/>
                    <a:lumOff val="35000"/>
                  </a:schemeClr>
                </a:solidFill>
              </a:rPr>
              <a:t> Dar seguimiento y analizar la aplicación de compromisos</a:t>
            </a:r>
            <a:endParaRPr lang="es-AR" sz="1400" dirty="0">
              <a:solidFill>
                <a:schemeClr val="tx1">
                  <a:lumMod val="65000"/>
                  <a:lumOff val="35000"/>
                </a:schemeClr>
              </a:solidFill>
            </a:endParaRPr>
          </a:p>
          <a:p>
            <a:pPr lvl="0">
              <a:buFont typeface="Arial" pitchFamily="34" charset="0"/>
              <a:buChar char="•"/>
            </a:pPr>
            <a:r>
              <a:rPr lang="es-ES" sz="1400" dirty="0">
                <a:solidFill>
                  <a:schemeClr val="tx1">
                    <a:lumMod val="65000"/>
                    <a:lumOff val="35000"/>
                  </a:schemeClr>
                </a:solidFill>
              </a:rPr>
              <a:t> Identificar problemas</a:t>
            </a:r>
            <a:endParaRPr lang="es-AR" sz="1400" dirty="0">
              <a:solidFill>
                <a:schemeClr val="tx1">
                  <a:lumMod val="65000"/>
                  <a:lumOff val="35000"/>
                </a:schemeClr>
              </a:solidFill>
            </a:endParaRPr>
          </a:p>
          <a:p>
            <a:pPr lvl="0">
              <a:buFont typeface="Arial" pitchFamily="34" charset="0"/>
              <a:buChar char="•"/>
            </a:pPr>
            <a:r>
              <a:rPr lang="es-ES" sz="1400" dirty="0">
                <a:solidFill>
                  <a:schemeClr val="tx1">
                    <a:lumMod val="65000"/>
                    <a:lumOff val="35000"/>
                  </a:schemeClr>
                </a:solidFill>
              </a:rPr>
              <a:t> Facilitar la asistencia técnica</a:t>
            </a:r>
            <a:endParaRPr lang="es-AR" sz="1400" dirty="0">
              <a:solidFill>
                <a:schemeClr val="tx1">
                  <a:lumMod val="65000"/>
                  <a:lumOff val="35000"/>
                </a:schemeClr>
              </a:solidFill>
            </a:endParaRPr>
          </a:p>
          <a:p>
            <a:pPr lvl="0">
              <a:buFont typeface="Arial" pitchFamily="34" charset="0"/>
              <a:buChar char="•"/>
            </a:pPr>
            <a:r>
              <a:rPr lang="es-ES" sz="1400" dirty="0">
                <a:solidFill>
                  <a:schemeClr val="tx1">
                    <a:lumMod val="65000"/>
                    <a:lumOff val="35000"/>
                  </a:schemeClr>
                </a:solidFill>
              </a:rPr>
              <a:t> Promover el intercambio de información, experiencias y buenas prácticas</a:t>
            </a:r>
            <a:endParaRPr lang="es-AR" sz="1400" dirty="0">
              <a:solidFill>
                <a:schemeClr val="tx1">
                  <a:lumMod val="65000"/>
                  <a:lumOff val="35000"/>
                </a:schemeClr>
              </a:solidFill>
            </a:endParaRPr>
          </a:p>
          <a:p>
            <a:pPr lvl="0">
              <a:buFont typeface="Arial" pitchFamily="34" charset="0"/>
              <a:buChar char="•"/>
            </a:pPr>
            <a:r>
              <a:rPr lang="es-ES" sz="1400" dirty="0">
                <a:solidFill>
                  <a:schemeClr val="tx1">
                    <a:lumMod val="65000"/>
                    <a:lumOff val="35000"/>
                  </a:schemeClr>
                </a:solidFill>
              </a:rPr>
              <a:t> Buscar la armonización de legislaciones</a:t>
            </a:r>
            <a:endParaRPr lang="es-AR" sz="1400" dirty="0">
              <a:solidFill>
                <a:schemeClr val="tx1">
                  <a:lumMod val="65000"/>
                  <a:lumOff val="35000"/>
                </a:schemeClr>
              </a:solidFill>
            </a:endParaRPr>
          </a:p>
          <a:p>
            <a:pPr>
              <a:buFont typeface="Arial" pitchFamily="34" charset="0"/>
              <a:buChar char="•"/>
            </a:pPr>
            <a:r>
              <a:rPr lang="es-ES" sz="1400" dirty="0">
                <a:solidFill>
                  <a:schemeClr val="tx1">
                    <a:lumMod val="65000"/>
                    <a:lumOff val="35000"/>
                  </a:schemeClr>
                </a:solidFill>
              </a:rPr>
              <a:t> Facilitar la cooperación internacional</a:t>
            </a:r>
          </a:p>
          <a:p>
            <a:pPr>
              <a:buFont typeface="Arial" pitchFamily="34" charset="0"/>
              <a:buChar char="•"/>
            </a:pPr>
            <a:r>
              <a:rPr lang="es-ES" sz="1400" dirty="0">
                <a:solidFill>
                  <a:schemeClr val="tx1">
                    <a:lumMod val="65000"/>
                    <a:lumOff val="35000"/>
                  </a:schemeClr>
                </a:solidFill>
              </a:rPr>
              <a:t> Etc.</a:t>
            </a:r>
            <a:endParaRPr lang="es-AR" sz="1400" dirty="0">
              <a:solidFill>
                <a:schemeClr val="tx1">
                  <a:lumMod val="65000"/>
                  <a:lumOff val="35000"/>
                </a:schemeClr>
              </a:solidFill>
            </a:endParaRPr>
          </a:p>
        </p:txBody>
      </p:sp>
      <p:cxnSp>
        <p:nvCxnSpPr>
          <p:cNvPr id="21" name="20 Conector recto"/>
          <p:cNvCxnSpPr/>
          <p:nvPr/>
        </p:nvCxnSpPr>
        <p:spPr bwMode="auto">
          <a:xfrm>
            <a:off x="5940152" y="2988403"/>
            <a:ext cx="0" cy="576064"/>
          </a:xfrm>
          <a:prstGeom prst="line">
            <a:avLst/>
          </a:prstGeom>
          <a:ln w="38100">
            <a:solidFill>
              <a:schemeClr val="accent1">
                <a:lumMod val="75000"/>
              </a:schemeClr>
            </a:solidFill>
            <a:headEnd type="none" w="med" len="med"/>
            <a:tailEnd type="none" w="med" len="me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dk1"/>
          </a:lnRef>
          <a:fillRef idx="0">
            <a:schemeClr val="dk1"/>
          </a:fillRef>
          <a:effectRef idx="0">
            <a:schemeClr val="dk1"/>
          </a:effectRef>
          <a:fontRef idx="minor">
            <a:schemeClr val="tx1"/>
          </a:fontRef>
        </p:style>
      </p:cxnSp>
      <p:sp>
        <p:nvSpPr>
          <p:cNvPr id="22" name="Text Box 3">
            <a:extLst>
              <a:ext uri="{FF2B5EF4-FFF2-40B4-BE49-F238E27FC236}">
                <a16:creationId xmlns:a16="http://schemas.microsoft.com/office/drawing/2014/main" id="{6C849578-21F1-4713-9566-B7631B0FF6F7}"/>
              </a:ext>
            </a:extLst>
          </p:cNvPr>
          <p:cNvSpPr txBox="1">
            <a:spLocks noChangeArrowheads="1"/>
          </p:cNvSpPr>
          <p:nvPr/>
        </p:nvSpPr>
        <p:spPr bwMode="auto">
          <a:xfrm>
            <a:off x="539750" y="1340768"/>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dirty="0">
                <a:solidFill>
                  <a:srgbClr val="74BAE1"/>
                </a:solidFill>
              </a:rPr>
              <a:t>Justificación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5203825" y="0"/>
            <a:ext cx="8054975" cy="1588"/>
          </a:xfrm>
          <a:prstGeom prst="rect">
            <a:avLst/>
          </a:prstGeom>
          <a:noFill/>
          <a:ln w="9525">
            <a:noFill/>
            <a:round/>
            <a:headEnd/>
            <a:tailEnd/>
          </a:ln>
        </p:spPr>
        <p:txBody>
          <a:bodyPr wrap="none" anchor="ctr"/>
          <a:lstStyle/>
          <a:p>
            <a:endParaRPr lang="es-AR" altLang="es-AR"/>
          </a:p>
        </p:txBody>
      </p:sp>
      <p:sp>
        <p:nvSpPr>
          <p:cNvPr id="41987" name="Text Box 3"/>
          <p:cNvSpPr txBox="1">
            <a:spLocks noChangeArrowheads="1"/>
          </p:cNvSpPr>
          <p:nvPr/>
        </p:nvSpPr>
        <p:spPr bwMode="auto">
          <a:xfrm>
            <a:off x="539750" y="1340768"/>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dirty="0">
                <a:solidFill>
                  <a:srgbClr val="74BAE1"/>
                </a:solidFill>
              </a:rPr>
              <a:t>Mecanismos de Examen </a:t>
            </a:r>
          </a:p>
        </p:txBody>
      </p:sp>
      <p:sp>
        <p:nvSpPr>
          <p:cNvPr id="41988"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a:p>
        </p:txBody>
      </p:sp>
      <p:sp>
        <p:nvSpPr>
          <p:cNvPr id="41989" name="Line 5"/>
          <p:cNvSpPr>
            <a:spLocks noChangeShapeType="1"/>
          </p:cNvSpPr>
          <p:nvPr/>
        </p:nvSpPr>
        <p:spPr bwMode="auto">
          <a:xfrm>
            <a:off x="539750" y="1772816"/>
            <a:ext cx="7921625" cy="1587"/>
          </a:xfrm>
          <a:prstGeom prst="line">
            <a:avLst/>
          </a:prstGeom>
          <a:noFill/>
          <a:ln w="3240" cap="sq">
            <a:solidFill>
              <a:srgbClr val="D9D9D9"/>
            </a:solidFill>
            <a:miter lim="800000"/>
            <a:headEnd/>
            <a:tailEnd/>
          </a:ln>
        </p:spPr>
        <p:txBody>
          <a:bodyPr/>
          <a:lstStyle/>
          <a:p>
            <a:endParaRPr lang="es-AR"/>
          </a:p>
        </p:txBody>
      </p:sp>
      <p:sp>
        <p:nvSpPr>
          <p:cNvPr id="41990" name="Text Box 6"/>
          <p:cNvSpPr txBox="1">
            <a:spLocks noChangeArrowheads="1"/>
          </p:cNvSpPr>
          <p:nvPr/>
        </p:nvSpPr>
        <p:spPr bwMode="auto">
          <a:xfrm>
            <a:off x="527050" y="369888"/>
            <a:ext cx="6637338" cy="557212"/>
          </a:xfrm>
          <a:prstGeom prst="rect">
            <a:avLst/>
          </a:prstGeom>
          <a:noFill/>
          <a:ln w="9525">
            <a:noFill/>
            <a:round/>
            <a:headEnd/>
            <a:tailEnd/>
          </a:ln>
        </p:spPr>
        <p:txBody>
          <a:bodyPr lIns="90000" tIns="45000" rIns="90000" bIns="45000"/>
          <a:lstStyle/>
          <a:p>
            <a:endParaRPr lang="es-AR" sz="1600" dirty="0"/>
          </a:p>
        </p:txBody>
      </p:sp>
      <p:sp>
        <p:nvSpPr>
          <p:cNvPr id="24580" name="AutoShape 4" descr="Resultado de imagen para alto comisionado ONU log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a:p>
        </p:txBody>
      </p:sp>
      <p:sp>
        <p:nvSpPr>
          <p:cNvPr id="10" name="5 Rectángulo"/>
          <p:cNvSpPr>
            <a:spLocks noChangeArrowheads="1"/>
          </p:cNvSpPr>
          <p:nvPr/>
        </p:nvSpPr>
        <p:spPr bwMode="auto">
          <a:xfrm>
            <a:off x="539552" y="404664"/>
            <a:ext cx="6264275" cy="369332"/>
          </a:xfrm>
          <a:prstGeom prst="rect">
            <a:avLst/>
          </a:prstGeom>
          <a:noFill/>
          <a:ln w="9525">
            <a:noFill/>
            <a:miter lim="800000"/>
            <a:headEnd/>
            <a:tailEnd/>
          </a:ln>
        </p:spPr>
        <p:txBody>
          <a:bodyPr>
            <a:spAutoFit/>
          </a:bodyPr>
          <a:lstStyle/>
          <a:p>
            <a:r>
              <a:rPr lang="es-ES" b="1" dirty="0"/>
              <a:t>Mecanismos de Evaluación Mutua</a:t>
            </a:r>
            <a:endParaRPr lang="es-AR" dirty="0"/>
          </a:p>
        </p:txBody>
      </p:sp>
      <p:sp>
        <p:nvSpPr>
          <p:cNvPr id="24582" name="AutoShape 6" descr="Resultado de imagen para alto comisionado ONU log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a:p>
        </p:txBody>
      </p:sp>
      <p:sp>
        <p:nvSpPr>
          <p:cNvPr id="24584" name="AutoShape 8" descr="Resultado de imagen para alto comisionado ONU log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a:p>
        </p:txBody>
      </p:sp>
      <p:sp>
        <p:nvSpPr>
          <p:cNvPr id="15" name="14 CuadroTexto"/>
          <p:cNvSpPr txBox="1"/>
          <p:nvPr/>
        </p:nvSpPr>
        <p:spPr>
          <a:xfrm>
            <a:off x="1259632" y="1772816"/>
            <a:ext cx="7632848" cy="5078313"/>
          </a:xfrm>
          <a:prstGeom prst="rect">
            <a:avLst/>
          </a:prstGeom>
          <a:noFill/>
        </p:spPr>
        <p:txBody>
          <a:bodyPr wrap="square" rtlCol="0">
            <a:spAutoFit/>
          </a:bodyPr>
          <a:lstStyle/>
          <a:p>
            <a:pPr>
              <a:buFont typeface="Wingdings" pitchFamily="2" charset="2"/>
              <a:buChar char="v"/>
            </a:pPr>
            <a:r>
              <a:rPr lang="es-AR" dirty="0">
                <a:solidFill>
                  <a:schemeClr val="tx1">
                    <a:lumMod val="65000"/>
                    <a:lumOff val="35000"/>
                  </a:schemeClr>
                </a:solidFill>
              </a:rPr>
              <a:t> </a:t>
            </a:r>
            <a:r>
              <a:rPr lang="es-AR" sz="1600" dirty="0">
                <a:solidFill>
                  <a:schemeClr val="tx1">
                    <a:lumMod val="65000"/>
                    <a:lumOff val="35000"/>
                  </a:schemeClr>
                </a:solidFill>
              </a:rPr>
              <a:t>Examen Periódico Universal (EPU) </a:t>
            </a:r>
          </a:p>
          <a:p>
            <a:r>
              <a:rPr lang="es-AR" sz="1600" b="1" u="sng" dirty="0">
                <a:solidFill>
                  <a:schemeClr val="tx1">
                    <a:lumMod val="65000"/>
                    <a:lumOff val="35000"/>
                  </a:schemeClr>
                </a:solidFill>
              </a:rPr>
              <a:t>193 Estados</a:t>
            </a:r>
          </a:p>
          <a:p>
            <a:pPr>
              <a:buFont typeface="Wingdings" pitchFamily="2" charset="2"/>
              <a:buChar char="v"/>
            </a:pPr>
            <a:endParaRPr lang="es-AR" sz="1600" dirty="0">
              <a:solidFill>
                <a:schemeClr val="tx1">
                  <a:lumMod val="65000"/>
                  <a:lumOff val="35000"/>
                </a:schemeClr>
              </a:solidFill>
            </a:endParaRPr>
          </a:p>
          <a:p>
            <a:pPr>
              <a:buFont typeface="Wingdings" pitchFamily="2" charset="2"/>
              <a:buChar char="v"/>
            </a:pPr>
            <a:r>
              <a:rPr lang="es-AR" sz="1600" dirty="0">
                <a:solidFill>
                  <a:schemeClr val="tx1">
                    <a:lumMod val="65000"/>
                    <a:lumOff val="35000"/>
                  </a:schemeClr>
                </a:solidFill>
              </a:rPr>
              <a:t> Mecanismo de Seguimiento de la Implementación de la Convención Interamericana contra la Corrupción (MESICIC) </a:t>
            </a:r>
          </a:p>
          <a:p>
            <a:r>
              <a:rPr lang="es-AR" sz="1600" b="1" u="sng" dirty="0">
                <a:solidFill>
                  <a:schemeClr val="tx1">
                    <a:lumMod val="65000"/>
                    <a:lumOff val="35000"/>
                  </a:schemeClr>
                </a:solidFill>
              </a:rPr>
              <a:t>34 Estados</a:t>
            </a:r>
          </a:p>
          <a:p>
            <a:pPr>
              <a:buFont typeface="Wingdings" pitchFamily="2" charset="2"/>
              <a:buChar char="v"/>
            </a:pPr>
            <a:endParaRPr lang="es-AR" sz="1600" dirty="0">
              <a:solidFill>
                <a:schemeClr val="tx1">
                  <a:lumMod val="65000"/>
                  <a:lumOff val="35000"/>
                </a:schemeClr>
              </a:solidFill>
            </a:endParaRPr>
          </a:p>
          <a:p>
            <a:pPr>
              <a:buFont typeface="Wingdings" pitchFamily="2" charset="2"/>
              <a:buChar char="v"/>
            </a:pPr>
            <a:r>
              <a:rPr lang="es-AR" sz="1600" dirty="0">
                <a:solidFill>
                  <a:schemeClr val="tx1">
                    <a:lumMod val="65000"/>
                    <a:lumOff val="35000"/>
                  </a:schemeClr>
                </a:solidFill>
              </a:rPr>
              <a:t> Mecanismo de Revisión de la Implementación de la Convención de Naciones Unidas contra la Corrupción (IRM)</a:t>
            </a:r>
          </a:p>
          <a:p>
            <a:r>
              <a:rPr lang="es-AR" sz="1600" b="1" u="sng" dirty="0">
                <a:solidFill>
                  <a:schemeClr val="tx1">
                    <a:lumMod val="65000"/>
                    <a:lumOff val="35000"/>
                  </a:schemeClr>
                </a:solidFill>
              </a:rPr>
              <a:t>186 Estados</a:t>
            </a:r>
          </a:p>
          <a:p>
            <a:endParaRPr lang="es-AR" sz="1600" u="sng" dirty="0">
              <a:solidFill>
                <a:schemeClr val="tx1">
                  <a:lumMod val="65000"/>
                  <a:lumOff val="35000"/>
                </a:schemeClr>
              </a:solidFill>
            </a:endParaRPr>
          </a:p>
          <a:p>
            <a:pPr>
              <a:buFont typeface="Wingdings" pitchFamily="2" charset="2"/>
              <a:buChar char="v"/>
            </a:pPr>
            <a:r>
              <a:rPr lang="es-AR" sz="1600" dirty="0">
                <a:solidFill>
                  <a:schemeClr val="tx1">
                    <a:lumMod val="65000"/>
                    <a:lumOff val="35000"/>
                  </a:schemeClr>
                </a:solidFill>
              </a:rPr>
              <a:t> El Sistema de Monitoreo del Grupo de Trabajo sobre Soborno (WGB), de la Convención contra el Cohecho de Funcionarios Públicos Extranjeros en las Transacciones Comerciales Internacionales</a:t>
            </a:r>
          </a:p>
          <a:p>
            <a:r>
              <a:rPr lang="es-AR" sz="1600" b="1" u="sng" dirty="0">
                <a:solidFill>
                  <a:schemeClr val="tx1">
                    <a:lumMod val="65000"/>
                    <a:lumOff val="35000"/>
                  </a:schemeClr>
                </a:solidFill>
              </a:rPr>
              <a:t>44 Estados</a:t>
            </a:r>
            <a:endParaRPr lang="es-AR" sz="1600" dirty="0">
              <a:solidFill>
                <a:schemeClr val="tx1">
                  <a:lumMod val="65000"/>
                  <a:lumOff val="35000"/>
                </a:schemeClr>
              </a:solidFill>
            </a:endParaRPr>
          </a:p>
          <a:p>
            <a:pPr>
              <a:buFont typeface="Wingdings" pitchFamily="2" charset="2"/>
              <a:buChar char="v"/>
            </a:pPr>
            <a:endParaRPr lang="es-AR" sz="1600" dirty="0">
              <a:solidFill>
                <a:schemeClr val="tx1">
                  <a:lumMod val="65000"/>
                  <a:lumOff val="35000"/>
                </a:schemeClr>
              </a:solidFill>
            </a:endParaRPr>
          </a:p>
          <a:p>
            <a:pPr>
              <a:buFont typeface="Wingdings" pitchFamily="2" charset="2"/>
              <a:buChar char="v"/>
            </a:pPr>
            <a:r>
              <a:rPr lang="es-AR" dirty="0">
                <a:solidFill>
                  <a:schemeClr val="tx1">
                    <a:lumMod val="65000"/>
                    <a:lumOff val="35000"/>
                  </a:schemeClr>
                </a:solidFill>
              </a:rPr>
              <a:t> </a:t>
            </a:r>
            <a:r>
              <a:rPr lang="es-AR" sz="1600" dirty="0">
                <a:solidFill>
                  <a:schemeClr val="tx1">
                    <a:lumMod val="65000"/>
                    <a:lumOff val="35000"/>
                  </a:schemeClr>
                </a:solidFill>
              </a:rPr>
              <a:t>El Mecanismo de Evaluación Mutua de las Recomendaciones del GAFI (2012)</a:t>
            </a:r>
          </a:p>
          <a:p>
            <a:r>
              <a:rPr lang="es-AR" sz="1600" b="1" u="sng" dirty="0">
                <a:solidFill>
                  <a:schemeClr val="tx1">
                    <a:lumMod val="65000"/>
                    <a:lumOff val="35000"/>
                  </a:schemeClr>
                </a:solidFill>
              </a:rPr>
              <a:t>39 Estados Miembros y 1 Observador</a:t>
            </a:r>
            <a:r>
              <a:rPr lang="es-AR" sz="1600" dirty="0">
                <a:solidFill>
                  <a:schemeClr val="tx1">
                    <a:lumMod val="65000"/>
                    <a:lumOff val="35000"/>
                  </a:schemeClr>
                </a:solidFill>
              </a:rPr>
              <a:t> (GAFI)</a:t>
            </a:r>
          </a:p>
          <a:p>
            <a:r>
              <a:rPr lang="es-AR" sz="1600" b="1" u="sng" dirty="0">
                <a:solidFill>
                  <a:schemeClr val="tx1">
                    <a:lumMod val="65000"/>
                    <a:lumOff val="35000"/>
                  </a:schemeClr>
                </a:solidFill>
              </a:rPr>
              <a:t>17 Estados Miembro y 6 Observadore</a:t>
            </a:r>
            <a:r>
              <a:rPr lang="es-AR" sz="1600" dirty="0">
                <a:solidFill>
                  <a:schemeClr val="tx1">
                    <a:lumMod val="65000"/>
                    <a:lumOff val="35000"/>
                  </a:schemeClr>
                </a:solidFill>
              </a:rPr>
              <a:t>s (GAFILAT)</a:t>
            </a:r>
          </a:p>
          <a:p>
            <a:pPr>
              <a:buFont typeface="Wingdings" pitchFamily="2" charset="2"/>
              <a:buChar char="v"/>
            </a:pPr>
            <a:endParaRPr lang="es-AR" sz="1600" dirty="0">
              <a:solidFill>
                <a:schemeClr val="tx1">
                  <a:lumMod val="65000"/>
                  <a:lumOff val="35000"/>
                </a:schemeClr>
              </a:solidFill>
            </a:endParaRPr>
          </a:p>
        </p:txBody>
      </p:sp>
      <p:sp>
        <p:nvSpPr>
          <p:cNvPr id="24590" name="AutoShape 14" descr="Resultado de imagen para uncac log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a:p>
        </p:txBody>
      </p:sp>
      <p:sp>
        <p:nvSpPr>
          <p:cNvPr id="24592" name="AutoShape 16" descr="Resultado de imagen para uncac log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a:p>
        </p:txBody>
      </p:sp>
      <p:sp>
        <p:nvSpPr>
          <p:cNvPr id="24594" name="AutoShape 18" descr="Resultado de imagen para uncac log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a:p>
        </p:txBody>
      </p:sp>
      <p:sp>
        <p:nvSpPr>
          <p:cNvPr id="24596" name="AutoShape 20" descr="Resultado de imagen para uncac log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a:p>
        </p:txBody>
      </p:sp>
      <p:sp>
        <p:nvSpPr>
          <p:cNvPr id="24598" name="AutoShape 22" descr="Resultado de imagen para onu logotip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a:p>
        </p:txBody>
      </p:sp>
      <p:grpSp>
        <p:nvGrpSpPr>
          <p:cNvPr id="27" name="26 Grupo"/>
          <p:cNvGrpSpPr/>
          <p:nvPr/>
        </p:nvGrpSpPr>
        <p:grpSpPr>
          <a:xfrm>
            <a:off x="215616" y="1844824"/>
            <a:ext cx="936550" cy="4572408"/>
            <a:chOff x="215616" y="1844824"/>
            <a:chExt cx="936550" cy="4572408"/>
          </a:xfrm>
        </p:grpSpPr>
        <p:grpSp>
          <p:nvGrpSpPr>
            <p:cNvPr id="25" name="24 Grupo"/>
            <p:cNvGrpSpPr/>
            <p:nvPr/>
          </p:nvGrpSpPr>
          <p:grpSpPr>
            <a:xfrm>
              <a:off x="215616" y="1844824"/>
              <a:ext cx="900000" cy="3384296"/>
              <a:chOff x="503648" y="1700808"/>
              <a:chExt cx="900000" cy="3384296"/>
            </a:xfrm>
          </p:grpSpPr>
          <p:pic>
            <p:nvPicPr>
              <p:cNvPr id="24586" name="Picture 10" descr="Imagen relacionada"/>
              <p:cNvPicPr>
                <a:picLocks noChangeAspect="1" noChangeArrowheads="1"/>
              </p:cNvPicPr>
              <p:nvPr/>
            </p:nvPicPr>
            <p:blipFill>
              <a:blip r:embed="rId4" cstate="print"/>
              <a:srcRect/>
              <a:stretch>
                <a:fillRect/>
              </a:stretch>
            </p:blipFill>
            <p:spPr bwMode="auto">
              <a:xfrm>
                <a:off x="611560" y="1700808"/>
                <a:ext cx="711463" cy="900000"/>
              </a:xfrm>
              <a:prstGeom prst="rect">
                <a:avLst/>
              </a:prstGeom>
              <a:noFill/>
            </p:spPr>
          </p:pic>
          <p:pic>
            <p:nvPicPr>
              <p:cNvPr id="24588" name="Picture 12" descr="Imagen relacionada"/>
              <p:cNvPicPr>
                <a:picLocks noChangeAspect="1" noChangeArrowheads="1"/>
              </p:cNvPicPr>
              <p:nvPr/>
            </p:nvPicPr>
            <p:blipFill>
              <a:blip r:embed="rId5" cstate="print"/>
              <a:srcRect/>
              <a:stretch>
                <a:fillRect/>
              </a:stretch>
            </p:blipFill>
            <p:spPr bwMode="auto">
              <a:xfrm>
                <a:off x="503648" y="2601008"/>
                <a:ext cx="900000" cy="900000"/>
              </a:xfrm>
              <a:prstGeom prst="rect">
                <a:avLst/>
              </a:prstGeom>
              <a:noFill/>
            </p:spPr>
          </p:pic>
          <p:pic>
            <p:nvPicPr>
              <p:cNvPr id="23" name="22 Imagen" descr="Resultado de imagen para onu logotipo"/>
              <p:cNvPicPr/>
              <p:nvPr/>
            </p:nvPicPr>
            <p:blipFill>
              <a:blip r:embed="rId6" cstate="print"/>
              <a:srcRect/>
              <a:stretch>
                <a:fillRect/>
              </a:stretch>
            </p:blipFill>
            <p:spPr bwMode="auto">
              <a:xfrm>
                <a:off x="611560" y="3573096"/>
                <a:ext cx="720080" cy="720000"/>
              </a:xfrm>
              <a:prstGeom prst="rect">
                <a:avLst/>
              </a:prstGeom>
              <a:noFill/>
              <a:ln w="9525">
                <a:noFill/>
                <a:miter lim="800000"/>
                <a:headEnd/>
                <a:tailEnd/>
              </a:ln>
            </p:spPr>
          </p:pic>
          <p:pic>
            <p:nvPicPr>
              <p:cNvPr id="24" name="23 Imagen" descr="Resultado de imagen para OECD LOGO"/>
              <p:cNvPicPr/>
              <p:nvPr/>
            </p:nvPicPr>
            <p:blipFill>
              <a:blip r:embed="rId7" cstate="print"/>
              <a:srcRect/>
              <a:stretch>
                <a:fillRect/>
              </a:stretch>
            </p:blipFill>
            <p:spPr bwMode="auto">
              <a:xfrm>
                <a:off x="636098" y="4365104"/>
                <a:ext cx="695542" cy="720000"/>
              </a:xfrm>
              <a:prstGeom prst="rect">
                <a:avLst/>
              </a:prstGeom>
              <a:noFill/>
              <a:ln w="9525">
                <a:noFill/>
                <a:miter lim="800000"/>
                <a:headEnd/>
                <a:tailEnd/>
              </a:ln>
            </p:spPr>
          </p:pic>
        </p:grpSp>
        <p:pic>
          <p:nvPicPr>
            <p:cNvPr id="26" name="25 Imagen" descr="Resultado de imagen para fatf gafi"/>
            <p:cNvPicPr/>
            <p:nvPr/>
          </p:nvPicPr>
          <p:blipFill>
            <a:blip r:embed="rId8" cstate="print"/>
            <a:srcRect/>
            <a:stretch>
              <a:fillRect/>
            </a:stretch>
          </p:blipFill>
          <p:spPr bwMode="auto">
            <a:xfrm>
              <a:off x="251520" y="5517232"/>
              <a:ext cx="900646" cy="900000"/>
            </a:xfrm>
            <a:prstGeom prst="rect">
              <a:avLst/>
            </a:prstGeom>
            <a:noFill/>
            <a:ln w="9525">
              <a:noFill/>
              <a:miter lim="800000"/>
              <a:headEnd/>
              <a:tailEnd/>
            </a:ln>
          </p:spPr>
        </p:pic>
      </p:gr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5203825" y="0"/>
            <a:ext cx="8054975" cy="1588"/>
          </a:xfrm>
          <a:prstGeom prst="rect">
            <a:avLst/>
          </a:prstGeom>
          <a:noFill/>
          <a:ln w="9525">
            <a:noFill/>
            <a:round/>
            <a:headEnd/>
            <a:tailEnd/>
          </a:ln>
        </p:spPr>
        <p:txBody>
          <a:bodyPr wrap="none" anchor="ctr"/>
          <a:lstStyle/>
          <a:p>
            <a:endParaRPr lang="es-AR" altLang="es-AR"/>
          </a:p>
        </p:txBody>
      </p:sp>
      <p:sp>
        <p:nvSpPr>
          <p:cNvPr id="41987" name="Text Box 3"/>
          <p:cNvSpPr txBox="1">
            <a:spLocks noChangeArrowheads="1"/>
          </p:cNvSpPr>
          <p:nvPr/>
        </p:nvSpPr>
        <p:spPr bwMode="auto">
          <a:xfrm>
            <a:off x="539750" y="1340768"/>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dirty="0">
                <a:solidFill>
                  <a:srgbClr val="74BAE1"/>
                </a:solidFill>
              </a:rPr>
              <a:t>Consecuencias / “sanciones”</a:t>
            </a:r>
          </a:p>
        </p:txBody>
      </p:sp>
      <p:sp>
        <p:nvSpPr>
          <p:cNvPr id="41988"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a:p>
        </p:txBody>
      </p:sp>
      <p:sp>
        <p:nvSpPr>
          <p:cNvPr id="41989" name="Line 5"/>
          <p:cNvSpPr>
            <a:spLocks noChangeShapeType="1"/>
          </p:cNvSpPr>
          <p:nvPr/>
        </p:nvSpPr>
        <p:spPr bwMode="auto">
          <a:xfrm>
            <a:off x="539750" y="1772816"/>
            <a:ext cx="7921625" cy="1587"/>
          </a:xfrm>
          <a:prstGeom prst="line">
            <a:avLst/>
          </a:prstGeom>
          <a:noFill/>
          <a:ln w="3240" cap="sq">
            <a:solidFill>
              <a:srgbClr val="D9D9D9"/>
            </a:solidFill>
            <a:miter lim="800000"/>
            <a:headEnd/>
            <a:tailEnd/>
          </a:ln>
        </p:spPr>
        <p:txBody>
          <a:bodyPr/>
          <a:lstStyle/>
          <a:p>
            <a:endParaRPr lang="es-AR"/>
          </a:p>
        </p:txBody>
      </p:sp>
      <p:sp>
        <p:nvSpPr>
          <p:cNvPr id="41990" name="Text Box 6"/>
          <p:cNvSpPr txBox="1">
            <a:spLocks noChangeArrowheads="1"/>
          </p:cNvSpPr>
          <p:nvPr/>
        </p:nvSpPr>
        <p:spPr bwMode="auto">
          <a:xfrm>
            <a:off x="539750" y="369888"/>
            <a:ext cx="6637338" cy="557212"/>
          </a:xfrm>
          <a:prstGeom prst="rect">
            <a:avLst/>
          </a:prstGeom>
          <a:noFill/>
          <a:ln w="9525">
            <a:noFill/>
            <a:round/>
            <a:headEnd/>
            <a:tailEnd/>
          </a:ln>
        </p:spPr>
        <p:txBody>
          <a:bodyPr lIns="90000" tIns="45000" rIns="90000" bIns="45000"/>
          <a:lstStyle/>
          <a:p>
            <a:endParaRPr lang="es-AR" sz="1600" dirty="0"/>
          </a:p>
        </p:txBody>
      </p:sp>
      <p:sp>
        <p:nvSpPr>
          <p:cNvPr id="41993" name="Text Box 9"/>
          <p:cNvSpPr txBox="1">
            <a:spLocks noChangeArrowheads="1"/>
          </p:cNvSpPr>
          <p:nvPr/>
        </p:nvSpPr>
        <p:spPr bwMode="auto">
          <a:xfrm>
            <a:off x="395536" y="2060848"/>
            <a:ext cx="8280920" cy="4248472"/>
          </a:xfrm>
          <a:prstGeom prst="rect">
            <a:avLst/>
          </a:prstGeom>
          <a:solidFill>
            <a:srgbClr val="FFFFFF"/>
          </a:solidFill>
          <a:ln w="9360" cap="sq">
            <a:solidFill>
              <a:srgbClr val="FFFFFF"/>
            </a:solidFill>
            <a:miter lim="800000"/>
            <a:headEnd/>
            <a:tailEnd/>
          </a:ln>
        </p:spPr>
        <p:txBody>
          <a:bodyPr lIns="90000" tIns="45000" rIns="90000" bIns="45000"/>
          <a:lstStyle/>
          <a:p>
            <a:pPr lvl="0">
              <a:buClr>
                <a:schemeClr val="tx2">
                  <a:lumMod val="75000"/>
                </a:schemeClr>
              </a:buClr>
              <a:buFont typeface="Wingdings" pitchFamily="2" charset="2"/>
              <a:buChar char="ü"/>
            </a:pPr>
            <a:r>
              <a:rPr lang="es-ES" sz="1400" dirty="0">
                <a:solidFill>
                  <a:schemeClr val="tx1">
                    <a:lumMod val="65000"/>
                    <a:lumOff val="35000"/>
                  </a:schemeClr>
                </a:solidFill>
              </a:rPr>
              <a:t> </a:t>
            </a:r>
            <a:r>
              <a:rPr lang="es-ES" sz="1600" dirty="0">
                <a:solidFill>
                  <a:schemeClr val="tx1">
                    <a:lumMod val="65000"/>
                    <a:lumOff val="35000"/>
                  </a:schemeClr>
                </a:solidFill>
              </a:rPr>
              <a:t>Publicación y difusión de informes;</a:t>
            </a:r>
          </a:p>
          <a:p>
            <a:pPr lvl="0">
              <a:buClr>
                <a:schemeClr val="tx2">
                  <a:lumMod val="75000"/>
                </a:schemeClr>
              </a:buClr>
              <a:buFont typeface="Wingdings" pitchFamily="2" charset="2"/>
              <a:buChar char="ü"/>
            </a:pPr>
            <a:endParaRPr lang="es-AR" sz="1600" dirty="0">
              <a:solidFill>
                <a:schemeClr val="tx1">
                  <a:lumMod val="65000"/>
                  <a:lumOff val="35000"/>
                </a:schemeClr>
              </a:solidFill>
            </a:endParaRPr>
          </a:p>
          <a:p>
            <a:pPr lvl="0">
              <a:buClr>
                <a:schemeClr val="tx2">
                  <a:lumMod val="75000"/>
                </a:schemeClr>
              </a:buClr>
              <a:buFont typeface="Wingdings" pitchFamily="2" charset="2"/>
              <a:buChar char="ü"/>
            </a:pPr>
            <a:r>
              <a:rPr lang="es-ES" sz="1600" dirty="0">
                <a:solidFill>
                  <a:schemeClr val="tx1">
                    <a:lumMod val="65000"/>
                    <a:lumOff val="35000"/>
                  </a:schemeClr>
                </a:solidFill>
              </a:rPr>
              <a:t> Formulación de Recomendaciones;</a:t>
            </a:r>
          </a:p>
          <a:p>
            <a:pPr lvl="0">
              <a:buClr>
                <a:schemeClr val="tx2">
                  <a:lumMod val="75000"/>
                </a:schemeClr>
              </a:buClr>
              <a:buFont typeface="Wingdings" pitchFamily="2" charset="2"/>
              <a:buChar char="ü"/>
            </a:pPr>
            <a:endParaRPr lang="es-AR" sz="1600" dirty="0">
              <a:solidFill>
                <a:schemeClr val="tx1">
                  <a:lumMod val="65000"/>
                  <a:lumOff val="35000"/>
                </a:schemeClr>
              </a:solidFill>
            </a:endParaRPr>
          </a:p>
          <a:p>
            <a:pPr lvl="0">
              <a:buClr>
                <a:schemeClr val="tx2">
                  <a:lumMod val="75000"/>
                </a:schemeClr>
              </a:buClr>
              <a:buFont typeface="Wingdings" pitchFamily="2" charset="2"/>
              <a:buChar char="ü"/>
            </a:pPr>
            <a:r>
              <a:rPr lang="es-ES" sz="1600" dirty="0">
                <a:solidFill>
                  <a:schemeClr val="tx1">
                    <a:lumMod val="65000"/>
                    <a:lumOff val="35000"/>
                  </a:schemeClr>
                </a:solidFill>
              </a:rPr>
              <a:t> Instancias de seguimiento (regular o intensivo);</a:t>
            </a:r>
          </a:p>
          <a:p>
            <a:pPr lvl="0">
              <a:buClr>
                <a:schemeClr val="tx2">
                  <a:lumMod val="75000"/>
                </a:schemeClr>
              </a:buClr>
              <a:buFont typeface="Wingdings" pitchFamily="2" charset="2"/>
              <a:buChar char="ü"/>
            </a:pPr>
            <a:endParaRPr lang="es-AR" sz="1600" dirty="0">
              <a:solidFill>
                <a:schemeClr val="tx1">
                  <a:lumMod val="65000"/>
                  <a:lumOff val="35000"/>
                </a:schemeClr>
              </a:solidFill>
            </a:endParaRPr>
          </a:p>
          <a:p>
            <a:pPr lvl="0">
              <a:buClr>
                <a:schemeClr val="tx2">
                  <a:lumMod val="75000"/>
                </a:schemeClr>
              </a:buClr>
              <a:buFont typeface="Wingdings" pitchFamily="2" charset="2"/>
              <a:buChar char="ü"/>
            </a:pPr>
            <a:r>
              <a:rPr lang="es-ES" sz="1600" dirty="0">
                <a:solidFill>
                  <a:schemeClr val="tx1">
                    <a:lumMod val="65000"/>
                    <a:lumOff val="35000"/>
                  </a:schemeClr>
                </a:solidFill>
              </a:rPr>
              <a:t> Comunicados especiales (de preocupación, de gravedad, etc.);</a:t>
            </a:r>
          </a:p>
          <a:p>
            <a:pPr lvl="0">
              <a:buClr>
                <a:schemeClr val="tx2">
                  <a:lumMod val="75000"/>
                </a:schemeClr>
              </a:buClr>
              <a:buFont typeface="Wingdings" pitchFamily="2" charset="2"/>
              <a:buChar char="ü"/>
            </a:pPr>
            <a:endParaRPr lang="es-AR" sz="1600" dirty="0">
              <a:solidFill>
                <a:schemeClr val="tx1">
                  <a:lumMod val="65000"/>
                  <a:lumOff val="35000"/>
                </a:schemeClr>
              </a:solidFill>
            </a:endParaRPr>
          </a:p>
          <a:p>
            <a:pPr lvl="0">
              <a:buClr>
                <a:schemeClr val="tx2">
                  <a:lumMod val="75000"/>
                </a:schemeClr>
              </a:buClr>
              <a:buFont typeface="Wingdings" pitchFamily="2" charset="2"/>
              <a:buChar char="ü"/>
            </a:pPr>
            <a:r>
              <a:rPr lang="es-ES" sz="1600" dirty="0">
                <a:solidFill>
                  <a:schemeClr val="tx1">
                    <a:lumMod val="65000"/>
                    <a:lumOff val="35000"/>
                  </a:schemeClr>
                </a:solidFill>
              </a:rPr>
              <a:t> Notas a las altas autoridades reflejando alguna situación grave en particular;</a:t>
            </a:r>
          </a:p>
          <a:p>
            <a:pPr lvl="0">
              <a:buClr>
                <a:schemeClr val="tx2">
                  <a:lumMod val="75000"/>
                </a:schemeClr>
              </a:buClr>
              <a:buFont typeface="Wingdings" pitchFamily="2" charset="2"/>
              <a:buChar char="ü"/>
            </a:pPr>
            <a:endParaRPr lang="es-AR" sz="1600" dirty="0">
              <a:solidFill>
                <a:schemeClr val="tx1">
                  <a:lumMod val="65000"/>
                  <a:lumOff val="35000"/>
                </a:schemeClr>
              </a:solidFill>
            </a:endParaRPr>
          </a:p>
          <a:p>
            <a:pPr lvl="0">
              <a:buClr>
                <a:schemeClr val="tx2">
                  <a:lumMod val="75000"/>
                </a:schemeClr>
              </a:buClr>
              <a:buFont typeface="Wingdings" pitchFamily="2" charset="2"/>
              <a:buChar char="ü"/>
            </a:pPr>
            <a:r>
              <a:rPr lang="es-ES" sz="1600" dirty="0">
                <a:solidFill>
                  <a:schemeClr val="tx1">
                    <a:lumMod val="65000"/>
                    <a:lumOff val="35000"/>
                  </a:schemeClr>
                </a:solidFill>
              </a:rPr>
              <a:t> Visitas de alto nivel para sensibilizar sobre un alto grado de incumplimientos;</a:t>
            </a:r>
          </a:p>
          <a:p>
            <a:pPr lvl="0">
              <a:buClr>
                <a:schemeClr val="tx2">
                  <a:lumMod val="75000"/>
                </a:schemeClr>
              </a:buClr>
              <a:buFont typeface="Wingdings" pitchFamily="2" charset="2"/>
              <a:buChar char="ü"/>
            </a:pPr>
            <a:endParaRPr lang="es-AR" sz="1600" dirty="0">
              <a:solidFill>
                <a:schemeClr val="tx1">
                  <a:lumMod val="65000"/>
                  <a:lumOff val="35000"/>
                </a:schemeClr>
              </a:solidFill>
            </a:endParaRPr>
          </a:p>
          <a:p>
            <a:pPr>
              <a:buClr>
                <a:schemeClr val="tx2">
                  <a:lumMod val="75000"/>
                </a:schemeClr>
              </a:buClr>
              <a:buFont typeface="Wingdings" pitchFamily="2" charset="2"/>
              <a:buChar char="ü"/>
            </a:pPr>
            <a:r>
              <a:rPr lang="es-ES" sz="1600" dirty="0">
                <a:solidFill>
                  <a:schemeClr val="tx1">
                    <a:lumMod val="65000"/>
                    <a:lumOff val="35000"/>
                  </a:schemeClr>
                </a:solidFill>
              </a:rPr>
              <a:t> Listados de países:</a:t>
            </a:r>
          </a:p>
          <a:p>
            <a:pPr lvl="1">
              <a:buFont typeface="Wingdings" pitchFamily="2" charset="2"/>
              <a:buChar char="§"/>
            </a:pPr>
            <a:r>
              <a:rPr lang="es-ES" sz="1600" dirty="0">
                <a:solidFill>
                  <a:schemeClr val="tx1">
                    <a:lumMod val="65000"/>
                    <a:lumOff val="35000"/>
                  </a:schemeClr>
                </a:solidFill>
              </a:rPr>
              <a:t>con deficiencias estratégicas para combatir cierto problema, </a:t>
            </a:r>
          </a:p>
          <a:p>
            <a:pPr lvl="1">
              <a:buFont typeface="Wingdings" pitchFamily="2" charset="2"/>
              <a:buChar char="§"/>
            </a:pPr>
            <a:r>
              <a:rPr lang="es-ES" sz="1600" dirty="0">
                <a:solidFill>
                  <a:schemeClr val="tx1">
                    <a:lumMod val="65000"/>
                    <a:lumOff val="35000"/>
                  </a:schemeClr>
                </a:solidFill>
              </a:rPr>
              <a:t>que dependen de un seguimiento intensivo, </a:t>
            </a:r>
          </a:p>
          <a:p>
            <a:pPr lvl="1">
              <a:buFont typeface="Wingdings" pitchFamily="2" charset="2"/>
              <a:buChar char="§"/>
            </a:pPr>
            <a:r>
              <a:rPr lang="es-ES" sz="1600" dirty="0">
                <a:solidFill>
                  <a:schemeClr val="tx1">
                    <a:lumMod val="65000"/>
                    <a:lumOff val="35000"/>
                  </a:schemeClr>
                </a:solidFill>
              </a:rPr>
              <a:t>de países no cooperativos, etc.</a:t>
            </a:r>
            <a:endParaRPr lang="es-AR" altLang="es-AR" sz="1600" dirty="0">
              <a:solidFill>
                <a:schemeClr val="tx1">
                  <a:lumMod val="65000"/>
                  <a:lumOff val="35000"/>
                </a:schemeClr>
              </a:solidFill>
            </a:endParaRPr>
          </a:p>
        </p:txBody>
      </p:sp>
      <p:sp>
        <p:nvSpPr>
          <p:cNvPr id="8" name="5 Rectángulo"/>
          <p:cNvSpPr>
            <a:spLocks noChangeArrowheads="1"/>
          </p:cNvSpPr>
          <p:nvPr/>
        </p:nvSpPr>
        <p:spPr bwMode="auto">
          <a:xfrm>
            <a:off x="539552" y="404664"/>
            <a:ext cx="6264275" cy="369332"/>
          </a:xfrm>
          <a:prstGeom prst="rect">
            <a:avLst/>
          </a:prstGeom>
          <a:noFill/>
          <a:ln w="9525">
            <a:noFill/>
            <a:miter lim="800000"/>
            <a:headEnd/>
            <a:tailEnd/>
          </a:ln>
        </p:spPr>
        <p:txBody>
          <a:bodyPr>
            <a:spAutoFit/>
          </a:bodyPr>
          <a:lstStyle/>
          <a:p>
            <a:r>
              <a:rPr lang="es-ES" b="1" dirty="0"/>
              <a:t>Mecanismos de Evaluación Mutua</a:t>
            </a:r>
            <a:endParaRPr lang="es-AR"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5203825" y="0"/>
            <a:ext cx="8054975" cy="1588"/>
          </a:xfrm>
          <a:prstGeom prst="rect">
            <a:avLst/>
          </a:prstGeom>
          <a:noFill/>
          <a:ln w="9525">
            <a:noFill/>
            <a:round/>
            <a:headEnd/>
            <a:tailEnd/>
          </a:ln>
        </p:spPr>
        <p:txBody>
          <a:bodyPr wrap="none" anchor="ctr"/>
          <a:lstStyle/>
          <a:p>
            <a:endParaRPr lang="es-AR" altLang="es-AR"/>
          </a:p>
        </p:txBody>
      </p:sp>
      <p:sp>
        <p:nvSpPr>
          <p:cNvPr id="41987" name="Text Box 3"/>
          <p:cNvSpPr txBox="1">
            <a:spLocks noChangeArrowheads="1"/>
          </p:cNvSpPr>
          <p:nvPr/>
        </p:nvSpPr>
        <p:spPr bwMode="auto">
          <a:xfrm>
            <a:off x="539750" y="1340768"/>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dirty="0">
                <a:solidFill>
                  <a:srgbClr val="74BAE1"/>
                </a:solidFill>
              </a:rPr>
              <a:t>Metodología 4ta Ronda</a:t>
            </a:r>
          </a:p>
        </p:txBody>
      </p:sp>
      <p:sp>
        <p:nvSpPr>
          <p:cNvPr id="41988"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a:p>
        </p:txBody>
      </p:sp>
      <p:sp>
        <p:nvSpPr>
          <p:cNvPr id="41989" name="Line 5"/>
          <p:cNvSpPr>
            <a:spLocks noChangeShapeType="1"/>
          </p:cNvSpPr>
          <p:nvPr/>
        </p:nvSpPr>
        <p:spPr bwMode="auto">
          <a:xfrm>
            <a:off x="539750" y="1772816"/>
            <a:ext cx="7921625" cy="1587"/>
          </a:xfrm>
          <a:prstGeom prst="line">
            <a:avLst/>
          </a:prstGeom>
          <a:noFill/>
          <a:ln w="3240" cap="sq">
            <a:solidFill>
              <a:srgbClr val="D9D9D9"/>
            </a:solidFill>
            <a:miter lim="800000"/>
            <a:headEnd/>
            <a:tailEnd/>
          </a:ln>
        </p:spPr>
        <p:txBody>
          <a:bodyPr/>
          <a:lstStyle/>
          <a:p>
            <a:endParaRPr lang="es-AR"/>
          </a:p>
        </p:txBody>
      </p:sp>
      <p:sp>
        <p:nvSpPr>
          <p:cNvPr id="41990" name="Text Box 6"/>
          <p:cNvSpPr txBox="1">
            <a:spLocks noChangeArrowheads="1"/>
          </p:cNvSpPr>
          <p:nvPr/>
        </p:nvSpPr>
        <p:spPr bwMode="auto">
          <a:xfrm>
            <a:off x="527050" y="369888"/>
            <a:ext cx="6637338" cy="557212"/>
          </a:xfrm>
          <a:prstGeom prst="rect">
            <a:avLst/>
          </a:prstGeom>
          <a:noFill/>
          <a:ln w="9525">
            <a:noFill/>
            <a:round/>
            <a:headEnd/>
            <a:tailEnd/>
          </a:ln>
        </p:spPr>
        <p:txBody>
          <a:bodyPr lIns="90000" tIns="45000" rIns="90000" bIns="45000"/>
          <a:lstStyle/>
          <a:p>
            <a:r>
              <a:rPr lang="es-AR" b="1" dirty="0"/>
              <a:t>Mecanismo de Evaluación Mutua GAFI  / GAFILAT</a:t>
            </a:r>
          </a:p>
        </p:txBody>
      </p:sp>
      <p:sp>
        <p:nvSpPr>
          <p:cNvPr id="41993" name="Text Box 9"/>
          <p:cNvSpPr txBox="1">
            <a:spLocks noChangeArrowheads="1"/>
          </p:cNvSpPr>
          <p:nvPr/>
        </p:nvSpPr>
        <p:spPr bwMode="auto">
          <a:xfrm>
            <a:off x="360102" y="1844824"/>
            <a:ext cx="8280920" cy="4941168"/>
          </a:xfrm>
          <a:prstGeom prst="rect">
            <a:avLst/>
          </a:prstGeom>
          <a:solidFill>
            <a:srgbClr val="FFFFFF"/>
          </a:solidFill>
          <a:ln w="9360" cap="sq">
            <a:solidFill>
              <a:srgbClr val="FFFFFF"/>
            </a:solidFill>
            <a:miter lim="800000"/>
            <a:headEnd/>
            <a:tailEnd/>
          </a:ln>
        </p:spPr>
        <p:txBody>
          <a:bodyPr lIns="90000" tIns="45000" rIns="90000" bIns="45000"/>
          <a:lstStyle/>
          <a:p>
            <a:pPr marL="285750" indent="-285750">
              <a:buClr>
                <a:schemeClr val="tx2">
                  <a:lumMod val="50000"/>
                </a:schemeClr>
              </a:buClr>
              <a:buFont typeface="Wingdings" panose="05000000000000000000" pitchFamily="2" charset="2"/>
              <a:buChar char="Ø"/>
            </a:pPr>
            <a:r>
              <a:rPr lang="es-AR" altLang="es-AR" sz="1600" dirty="0">
                <a:solidFill>
                  <a:srgbClr val="666666"/>
                </a:solidFill>
              </a:rPr>
              <a:t>Evolución de Estándares Internacionales</a:t>
            </a:r>
          </a:p>
          <a:p>
            <a:pPr marL="285750" indent="-285750">
              <a:buClr>
                <a:schemeClr val="tx2">
                  <a:lumMod val="50000"/>
                </a:schemeClr>
              </a:buClr>
              <a:buFont typeface="Wingdings" panose="05000000000000000000" pitchFamily="2" charset="2"/>
              <a:buChar char="Ø"/>
            </a:pPr>
            <a:endParaRPr lang="es-AR" altLang="es-AR" sz="1600" dirty="0">
              <a:solidFill>
                <a:srgbClr val="666666"/>
              </a:solidFill>
            </a:endParaRPr>
          </a:p>
          <a:p>
            <a:pPr marL="285750" indent="-285750">
              <a:buClr>
                <a:schemeClr val="tx2">
                  <a:lumMod val="50000"/>
                </a:schemeClr>
              </a:buClr>
              <a:buFont typeface="Wingdings" panose="05000000000000000000" pitchFamily="2" charset="2"/>
              <a:buChar char="Ø"/>
            </a:pPr>
            <a:endParaRPr lang="es-AR" altLang="es-AR" sz="1600" dirty="0">
              <a:solidFill>
                <a:srgbClr val="666666"/>
              </a:solidFill>
            </a:endParaRPr>
          </a:p>
          <a:p>
            <a:pPr marL="285750" indent="-285750">
              <a:buClr>
                <a:schemeClr val="tx2">
                  <a:lumMod val="50000"/>
                </a:schemeClr>
              </a:buClr>
              <a:buFont typeface="Wingdings" panose="05000000000000000000" pitchFamily="2" charset="2"/>
              <a:buChar char="Ø"/>
            </a:pPr>
            <a:endParaRPr lang="es-AR" altLang="es-AR" sz="1600" dirty="0">
              <a:solidFill>
                <a:srgbClr val="666666"/>
              </a:solidFill>
            </a:endParaRPr>
          </a:p>
          <a:p>
            <a:pPr marL="285750" indent="-285750">
              <a:buClr>
                <a:schemeClr val="tx2">
                  <a:lumMod val="50000"/>
                </a:schemeClr>
              </a:buClr>
              <a:buFont typeface="Wingdings" panose="05000000000000000000" pitchFamily="2" charset="2"/>
              <a:buChar char="Ø"/>
            </a:pPr>
            <a:endParaRPr lang="es-AR" altLang="es-AR" sz="1600" dirty="0">
              <a:solidFill>
                <a:srgbClr val="666666"/>
              </a:solidFill>
            </a:endParaRPr>
          </a:p>
          <a:p>
            <a:pPr marL="285750" indent="-285750">
              <a:buClr>
                <a:schemeClr val="tx2">
                  <a:lumMod val="50000"/>
                </a:schemeClr>
              </a:buClr>
              <a:buFont typeface="Wingdings" panose="05000000000000000000" pitchFamily="2" charset="2"/>
              <a:buChar char="Ø"/>
            </a:pPr>
            <a:endParaRPr lang="es-AR" altLang="es-AR" sz="1600" dirty="0">
              <a:solidFill>
                <a:srgbClr val="666666"/>
              </a:solidFill>
            </a:endParaRPr>
          </a:p>
          <a:p>
            <a:pPr marL="285750" indent="-285750">
              <a:buClr>
                <a:schemeClr val="tx2">
                  <a:lumMod val="50000"/>
                </a:schemeClr>
              </a:buClr>
              <a:buFont typeface="Wingdings" panose="05000000000000000000" pitchFamily="2" charset="2"/>
              <a:buChar char="Ø"/>
            </a:pPr>
            <a:endParaRPr lang="es-AR" altLang="es-AR" sz="1600" dirty="0">
              <a:solidFill>
                <a:srgbClr val="666666"/>
              </a:solidFill>
            </a:endParaRPr>
          </a:p>
          <a:p>
            <a:pPr marL="285750" indent="-285750">
              <a:buClr>
                <a:schemeClr val="tx2">
                  <a:lumMod val="50000"/>
                </a:schemeClr>
              </a:buClr>
              <a:buFont typeface="Wingdings" panose="05000000000000000000" pitchFamily="2" charset="2"/>
              <a:buChar char="Ø"/>
            </a:pPr>
            <a:endParaRPr lang="es-AR" altLang="es-AR" sz="1600" dirty="0">
              <a:solidFill>
                <a:srgbClr val="666666"/>
              </a:solidFill>
            </a:endParaRPr>
          </a:p>
          <a:p>
            <a:pPr marL="285750" indent="-285750">
              <a:buClr>
                <a:schemeClr val="tx2">
                  <a:lumMod val="50000"/>
                </a:schemeClr>
              </a:buClr>
              <a:buFont typeface="Wingdings" panose="05000000000000000000" pitchFamily="2" charset="2"/>
              <a:buChar char="Ø"/>
            </a:pPr>
            <a:endParaRPr lang="es-AR" altLang="es-AR" sz="1600" dirty="0">
              <a:solidFill>
                <a:srgbClr val="666666"/>
              </a:solidFill>
            </a:endParaRPr>
          </a:p>
          <a:p>
            <a:pPr marL="285750" indent="-285750">
              <a:buClr>
                <a:schemeClr val="tx2">
                  <a:lumMod val="50000"/>
                </a:schemeClr>
              </a:buClr>
              <a:buFont typeface="Wingdings" panose="05000000000000000000" pitchFamily="2" charset="2"/>
              <a:buChar char="Ø"/>
            </a:pPr>
            <a:endParaRPr lang="es-AR" altLang="es-AR" sz="1600" dirty="0">
              <a:solidFill>
                <a:srgbClr val="666666"/>
              </a:solidFill>
            </a:endParaRPr>
          </a:p>
          <a:p>
            <a:pPr marL="285750" indent="-285750">
              <a:buClr>
                <a:schemeClr val="tx2">
                  <a:lumMod val="50000"/>
                </a:schemeClr>
              </a:buClr>
              <a:buFont typeface="Wingdings" panose="05000000000000000000" pitchFamily="2" charset="2"/>
              <a:buChar char="Ø"/>
            </a:pPr>
            <a:endParaRPr lang="es-AR" altLang="es-AR" sz="1600" dirty="0">
              <a:solidFill>
                <a:srgbClr val="666666"/>
              </a:solidFill>
            </a:endParaRPr>
          </a:p>
          <a:p>
            <a:pPr marL="285750" indent="-285750">
              <a:buClr>
                <a:schemeClr val="tx2">
                  <a:lumMod val="50000"/>
                </a:schemeClr>
              </a:buClr>
              <a:buFont typeface="Wingdings" panose="05000000000000000000" pitchFamily="2" charset="2"/>
              <a:buChar char="Ø"/>
            </a:pPr>
            <a:endParaRPr lang="es-AR" altLang="es-AR" sz="1600" dirty="0">
              <a:solidFill>
                <a:srgbClr val="666666"/>
              </a:solidFill>
            </a:endParaRPr>
          </a:p>
          <a:p>
            <a:pPr marL="285750" indent="-285750">
              <a:buClr>
                <a:schemeClr val="tx2">
                  <a:lumMod val="50000"/>
                </a:schemeClr>
              </a:buClr>
              <a:buFont typeface="Wingdings" panose="05000000000000000000" pitchFamily="2" charset="2"/>
              <a:buChar char="Ø"/>
            </a:pPr>
            <a:r>
              <a:rPr lang="es-AR" altLang="es-AR" sz="1600" b="1" dirty="0">
                <a:solidFill>
                  <a:srgbClr val="666666"/>
                </a:solidFill>
              </a:rPr>
              <a:t>Cumplimiento Técnico</a:t>
            </a:r>
            <a:r>
              <a:rPr lang="es-AR" altLang="es-AR" sz="1600" dirty="0">
                <a:solidFill>
                  <a:srgbClr val="666666"/>
                </a:solidFill>
              </a:rPr>
              <a:t> + </a:t>
            </a:r>
            <a:r>
              <a:rPr lang="es-AR" altLang="es-AR" sz="1600" b="1" dirty="0">
                <a:solidFill>
                  <a:srgbClr val="666666"/>
                </a:solidFill>
              </a:rPr>
              <a:t>Efectividad</a:t>
            </a:r>
          </a:p>
          <a:p>
            <a:pPr>
              <a:buClr>
                <a:schemeClr val="tx2">
                  <a:lumMod val="50000"/>
                </a:schemeClr>
              </a:buClr>
            </a:pPr>
            <a:r>
              <a:rPr lang="es-AR" altLang="es-AR" sz="1600" dirty="0">
                <a:solidFill>
                  <a:srgbClr val="666666"/>
                </a:solidFill>
              </a:rPr>
              <a:t>	(enfoques complementarios)</a:t>
            </a:r>
          </a:p>
          <a:p>
            <a:pPr marL="285750" indent="-285750">
              <a:buClr>
                <a:schemeClr val="tx2">
                  <a:lumMod val="50000"/>
                </a:schemeClr>
              </a:buClr>
              <a:buFont typeface="Wingdings" panose="05000000000000000000" pitchFamily="2" charset="2"/>
              <a:buChar char="Ø"/>
            </a:pPr>
            <a:endParaRPr lang="es-AR" altLang="es-AR" sz="1600" dirty="0">
              <a:solidFill>
                <a:srgbClr val="666666"/>
              </a:solidFill>
            </a:endParaRPr>
          </a:p>
          <a:p>
            <a:pPr marL="285750" indent="-285750">
              <a:buClr>
                <a:schemeClr val="tx2">
                  <a:lumMod val="50000"/>
                </a:schemeClr>
              </a:buClr>
              <a:buFont typeface="Wingdings" panose="05000000000000000000" pitchFamily="2" charset="2"/>
              <a:buChar char="Ø"/>
            </a:pPr>
            <a:endParaRPr lang="es-AR" altLang="es-AR" sz="1600" dirty="0">
              <a:solidFill>
                <a:srgbClr val="666666"/>
              </a:solidFill>
            </a:endParaRPr>
          </a:p>
          <a:p>
            <a:pPr marL="285750" indent="-285750">
              <a:buClr>
                <a:schemeClr val="tx2">
                  <a:lumMod val="50000"/>
                </a:schemeClr>
              </a:buClr>
              <a:buFont typeface="Wingdings" panose="05000000000000000000" pitchFamily="2" charset="2"/>
              <a:buChar char="Ø"/>
            </a:pPr>
            <a:r>
              <a:rPr lang="es-AR" altLang="es-AR" sz="1600" b="1" dirty="0">
                <a:solidFill>
                  <a:srgbClr val="666666"/>
                </a:solidFill>
              </a:rPr>
              <a:t>Riesgo y Contexto</a:t>
            </a:r>
          </a:p>
          <a:p>
            <a:pPr marL="285750" indent="-285750">
              <a:buClr>
                <a:schemeClr val="tx2">
                  <a:lumMod val="50000"/>
                </a:schemeClr>
              </a:buClr>
              <a:buFont typeface="Wingdings" panose="05000000000000000000" pitchFamily="2" charset="2"/>
              <a:buChar char="Ø"/>
            </a:pPr>
            <a:endParaRPr lang="es-AR" altLang="es-AR" sz="1400" dirty="0">
              <a:solidFill>
                <a:srgbClr val="666666"/>
              </a:solidFill>
            </a:endParaRPr>
          </a:p>
          <a:p>
            <a:pPr marL="285750" indent="-285750">
              <a:buClr>
                <a:schemeClr val="tx2">
                  <a:lumMod val="50000"/>
                </a:schemeClr>
              </a:buClr>
              <a:buFont typeface="Wingdings" panose="05000000000000000000" pitchFamily="2" charset="2"/>
              <a:buChar char="Ø"/>
            </a:pPr>
            <a:endParaRPr lang="es-AR" altLang="es-AR" sz="1400" dirty="0">
              <a:solidFill>
                <a:srgbClr val="666666"/>
              </a:solidFill>
            </a:endParaRPr>
          </a:p>
          <a:p>
            <a:pPr>
              <a:buClr>
                <a:schemeClr val="tx2">
                  <a:lumMod val="50000"/>
                </a:schemeClr>
              </a:buClr>
            </a:pPr>
            <a:endParaRPr lang="es-AR" altLang="es-AR" sz="1400" dirty="0">
              <a:solidFill>
                <a:srgbClr val="666666"/>
              </a:solidFill>
            </a:endParaRPr>
          </a:p>
        </p:txBody>
      </p:sp>
      <p:grpSp>
        <p:nvGrpSpPr>
          <p:cNvPr id="4" name="3 Grupo"/>
          <p:cNvGrpSpPr/>
          <p:nvPr/>
        </p:nvGrpSpPr>
        <p:grpSpPr>
          <a:xfrm>
            <a:off x="4175386" y="1844824"/>
            <a:ext cx="4573078" cy="646331"/>
            <a:chOff x="1907704" y="3645024"/>
            <a:chExt cx="5040560" cy="646331"/>
          </a:xfrm>
        </p:grpSpPr>
        <p:sp>
          <p:nvSpPr>
            <p:cNvPr id="2" name="1 Flecha a la derecha con muesca"/>
            <p:cNvSpPr/>
            <p:nvPr/>
          </p:nvSpPr>
          <p:spPr bwMode="auto">
            <a:xfrm>
              <a:off x="2240143" y="3789040"/>
              <a:ext cx="432618" cy="144016"/>
            </a:xfrm>
            <a:prstGeom prst="notchedRightArrow">
              <a:avLst/>
            </a:pr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s-AR" sz="1800" b="0" i="0" u="none" strike="noStrike" cap="none" normalizeH="0" baseline="0">
                <a:ln>
                  <a:noFill/>
                </a:ln>
                <a:solidFill>
                  <a:schemeClr val="bg1"/>
                </a:solidFill>
                <a:effectLst/>
                <a:latin typeface="Arial" charset="0"/>
              </a:endParaRPr>
            </a:p>
          </p:txBody>
        </p:sp>
        <p:sp>
          <p:nvSpPr>
            <p:cNvPr id="3" name="2 CuadroTexto"/>
            <p:cNvSpPr txBox="1"/>
            <p:nvPr/>
          </p:nvSpPr>
          <p:spPr>
            <a:xfrm>
              <a:off x="1907704" y="3645024"/>
              <a:ext cx="5040560" cy="646331"/>
            </a:xfrm>
            <a:prstGeom prst="rect">
              <a:avLst/>
            </a:prstGeom>
            <a:noFill/>
          </p:spPr>
          <p:txBody>
            <a:bodyPr wrap="square" rtlCol="0">
              <a:spAutoFit/>
            </a:bodyPr>
            <a:lstStyle/>
            <a:p>
              <a:pPr algn="ctr"/>
              <a:r>
                <a:rPr lang="es-AR" dirty="0">
                  <a:solidFill>
                    <a:schemeClr val="tx1">
                      <a:lumMod val="65000"/>
                      <a:lumOff val="35000"/>
                    </a:schemeClr>
                  </a:solidFill>
                </a:rPr>
                <a:t>	</a:t>
              </a:r>
              <a:r>
                <a:rPr lang="es-AR" dirty="0">
                  <a:solidFill>
                    <a:schemeClr val="accent1">
                      <a:lumMod val="75000"/>
                    </a:schemeClr>
                  </a:solidFill>
                </a:rPr>
                <a:t>40 Recomendaciones GAFI (2012)</a:t>
              </a:r>
            </a:p>
            <a:p>
              <a:pPr algn="ctr"/>
              <a:r>
                <a:rPr lang="es-AR" dirty="0">
                  <a:solidFill>
                    <a:schemeClr val="accent1">
                      <a:lumMod val="75000"/>
                    </a:schemeClr>
                  </a:solidFill>
                </a:rPr>
                <a:t>	Y sus Notas Interpretativas</a:t>
              </a:r>
            </a:p>
          </p:txBody>
        </p:sp>
      </p:grpSp>
      <p:graphicFrame>
        <p:nvGraphicFramePr>
          <p:cNvPr id="5" name="4 Diagrama"/>
          <p:cNvGraphicFramePr/>
          <p:nvPr>
            <p:extLst>
              <p:ext uri="{D42A27DB-BD31-4B8C-83A1-F6EECF244321}">
                <p14:modId xmlns:p14="http://schemas.microsoft.com/office/powerpoint/2010/main" val="1735900482"/>
              </p:ext>
            </p:extLst>
          </p:nvPr>
        </p:nvGraphicFramePr>
        <p:xfrm>
          <a:off x="665581" y="2516720"/>
          <a:ext cx="7795793" cy="234314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pSp>
        <p:nvGrpSpPr>
          <p:cNvPr id="13" name="12 Grupo"/>
          <p:cNvGrpSpPr/>
          <p:nvPr/>
        </p:nvGrpSpPr>
        <p:grpSpPr>
          <a:xfrm>
            <a:off x="3671330" y="4747210"/>
            <a:ext cx="4573078" cy="369332"/>
            <a:chOff x="1431490" y="3676382"/>
            <a:chExt cx="5040560" cy="369332"/>
          </a:xfrm>
        </p:grpSpPr>
        <p:sp>
          <p:nvSpPr>
            <p:cNvPr id="14" name="13 Flecha a la derecha con muesca"/>
            <p:cNvSpPr/>
            <p:nvPr/>
          </p:nvSpPr>
          <p:spPr bwMode="auto">
            <a:xfrm>
              <a:off x="2240143" y="3789040"/>
              <a:ext cx="432618" cy="144016"/>
            </a:xfrm>
            <a:prstGeom prst="notchedRightArrow">
              <a:avLst/>
            </a:pr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s-AR" sz="1800" b="0" i="0" u="none" strike="noStrike" cap="none" normalizeH="0" baseline="0">
                <a:ln>
                  <a:noFill/>
                </a:ln>
                <a:solidFill>
                  <a:schemeClr val="bg1"/>
                </a:solidFill>
                <a:effectLst/>
                <a:latin typeface="Arial" charset="0"/>
              </a:endParaRPr>
            </a:p>
          </p:txBody>
        </p:sp>
        <p:sp>
          <p:nvSpPr>
            <p:cNvPr id="15" name="14 CuadroTexto"/>
            <p:cNvSpPr txBox="1"/>
            <p:nvPr/>
          </p:nvSpPr>
          <p:spPr>
            <a:xfrm>
              <a:off x="1431490" y="3676382"/>
              <a:ext cx="5040560" cy="369332"/>
            </a:xfrm>
            <a:prstGeom prst="rect">
              <a:avLst/>
            </a:prstGeom>
            <a:noFill/>
          </p:spPr>
          <p:txBody>
            <a:bodyPr wrap="square" rtlCol="0">
              <a:spAutoFit/>
            </a:bodyPr>
            <a:lstStyle/>
            <a:p>
              <a:pPr algn="ctr"/>
              <a:r>
                <a:rPr lang="es-AR" dirty="0">
                  <a:solidFill>
                    <a:schemeClr val="tx1">
                      <a:lumMod val="65000"/>
                      <a:lumOff val="35000"/>
                    </a:schemeClr>
                  </a:solidFill>
                </a:rPr>
                <a:t>	</a:t>
              </a:r>
              <a:r>
                <a:rPr lang="es-AR" dirty="0">
                  <a:solidFill>
                    <a:schemeClr val="accent1">
                      <a:lumMod val="75000"/>
                    </a:schemeClr>
                  </a:solidFill>
                </a:rPr>
                <a:t>Resultados Inmediatos</a:t>
              </a:r>
            </a:p>
          </p:txBody>
        </p:sp>
      </p:grpSp>
      <p:grpSp>
        <p:nvGrpSpPr>
          <p:cNvPr id="16" name="15 Grupo"/>
          <p:cNvGrpSpPr/>
          <p:nvPr/>
        </p:nvGrpSpPr>
        <p:grpSpPr>
          <a:xfrm>
            <a:off x="2663218" y="5733256"/>
            <a:ext cx="5077134" cy="369332"/>
            <a:chOff x="2163626" y="3676382"/>
            <a:chExt cx="5040560" cy="369332"/>
          </a:xfrm>
        </p:grpSpPr>
        <p:sp>
          <p:nvSpPr>
            <p:cNvPr id="17" name="16 Flecha a la derecha con muesca"/>
            <p:cNvSpPr/>
            <p:nvPr/>
          </p:nvSpPr>
          <p:spPr bwMode="auto">
            <a:xfrm>
              <a:off x="2240143" y="3789040"/>
              <a:ext cx="432618" cy="144016"/>
            </a:xfrm>
            <a:prstGeom prst="notchedRightArrow">
              <a:avLst/>
            </a:pr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s-AR" sz="1800" b="0" i="0" u="none" strike="noStrike" cap="none" normalizeH="0" baseline="0">
                <a:ln>
                  <a:noFill/>
                </a:ln>
                <a:solidFill>
                  <a:schemeClr val="bg1"/>
                </a:solidFill>
                <a:effectLst/>
                <a:latin typeface="Arial" charset="0"/>
              </a:endParaRPr>
            </a:p>
          </p:txBody>
        </p:sp>
        <p:sp>
          <p:nvSpPr>
            <p:cNvPr id="18" name="17 CuadroTexto"/>
            <p:cNvSpPr txBox="1"/>
            <p:nvPr/>
          </p:nvSpPr>
          <p:spPr>
            <a:xfrm>
              <a:off x="2163626" y="3676382"/>
              <a:ext cx="5040560" cy="369332"/>
            </a:xfrm>
            <a:prstGeom prst="rect">
              <a:avLst/>
            </a:prstGeom>
            <a:noFill/>
          </p:spPr>
          <p:txBody>
            <a:bodyPr wrap="square" rtlCol="0">
              <a:spAutoFit/>
            </a:bodyPr>
            <a:lstStyle/>
            <a:p>
              <a:pPr algn="ctr"/>
              <a:r>
                <a:rPr lang="es-AR" dirty="0">
                  <a:solidFill>
                    <a:schemeClr val="tx1">
                      <a:lumMod val="65000"/>
                      <a:lumOff val="35000"/>
                    </a:schemeClr>
                  </a:solidFill>
                </a:rPr>
                <a:t>	</a:t>
              </a:r>
              <a:r>
                <a:rPr lang="es-AR" dirty="0">
                  <a:solidFill>
                    <a:schemeClr val="accent1">
                      <a:lumMod val="75000"/>
                    </a:schemeClr>
                  </a:solidFill>
                </a:rPr>
                <a:t>Vulnerabilidades y acciones mitigantes</a:t>
              </a:r>
            </a:p>
          </p:txBody>
        </p:sp>
      </p:gr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5203825" y="0"/>
            <a:ext cx="8054975" cy="1588"/>
          </a:xfrm>
          <a:prstGeom prst="rect">
            <a:avLst/>
          </a:prstGeom>
          <a:noFill/>
          <a:ln w="9525">
            <a:noFill/>
            <a:round/>
            <a:headEnd/>
            <a:tailEnd/>
          </a:ln>
        </p:spPr>
        <p:txBody>
          <a:bodyPr wrap="none" anchor="ctr"/>
          <a:lstStyle/>
          <a:p>
            <a:endParaRPr lang="es-AR" altLang="es-AR"/>
          </a:p>
        </p:txBody>
      </p:sp>
      <p:sp>
        <p:nvSpPr>
          <p:cNvPr id="41987" name="Text Box 3"/>
          <p:cNvSpPr txBox="1">
            <a:spLocks noChangeArrowheads="1"/>
          </p:cNvSpPr>
          <p:nvPr/>
        </p:nvSpPr>
        <p:spPr bwMode="auto">
          <a:xfrm>
            <a:off x="539750" y="1340768"/>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dirty="0">
                <a:solidFill>
                  <a:srgbClr val="74BAE1"/>
                </a:solidFill>
              </a:rPr>
              <a:t>Metodología 4ta Ronda</a:t>
            </a:r>
          </a:p>
        </p:txBody>
      </p:sp>
      <p:sp>
        <p:nvSpPr>
          <p:cNvPr id="41988"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a:p>
        </p:txBody>
      </p:sp>
      <p:sp>
        <p:nvSpPr>
          <p:cNvPr id="41989" name="Line 5"/>
          <p:cNvSpPr>
            <a:spLocks noChangeShapeType="1"/>
          </p:cNvSpPr>
          <p:nvPr/>
        </p:nvSpPr>
        <p:spPr bwMode="auto">
          <a:xfrm>
            <a:off x="539750" y="1772816"/>
            <a:ext cx="7921625" cy="1587"/>
          </a:xfrm>
          <a:prstGeom prst="line">
            <a:avLst/>
          </a:prstGeom>
          <a:noFill/>
          <a:ln w="3240" cap="sq">
            <a:solidFill>
              <a:srgbClr val="D9D9D9"/>
            </a:solidFill>
            <a:miter lim="800000"/>
            <a:headEnd/>
            <a:tailEnd/>
          </a:ln>
        </p:spPr>
        <p:txBody>
          <a:bodyPr/>
          <a:lstStyle/>
          <a:p>
            <a:endParaRPr lang="es-AR"/>
          </a:p>
        </p:txBody>
      </p:sp>
      <p:sp>
        <p:nvSpPr>
          <p:cNvPr id="41990" name="Text Box 6"/>
          <p:cNvSpPr txBox="1">
            <a:spLocks noChangeArrowheads="1"/>
          </p:cNvSpPr>
          <p:nvPr/>
        </p:nvSpPr>
        <p:spPr bwMode="auto">
          <a:xfrm>
            <a:off x="527050" y="369888"/>
            <a:ext cx="6637338" cy="557212"/>
          </a:xfrm>
          <a:prstGeom prst="rect">
            <a:avLst/>
          </a:prstGeom>
          <a:noFill/>
          <a:ln w="9525">
            <a:noFill/>
            <a:round/>
            <a:headEnd/>
            <a:tailEnd/>
          </a:ln>
        </p:spPr>
        <p:txBody>
          <a:bodyPr lIns="90000" tIns="45000" rIns="90000" bIns="45000"/>
          <a:lstStyle/>
          <a:p>
            <a:r>
              <a:rPr lang="es-AR" b="1" dirty="0"/>
              <a:t>Mecanismo de Evaluación Mutua GAFI  / GAFILAT</a:t>
            </a:r>
          </a:p>
        </p:txBody>
      </p:sp>
      <p:sp>
        <p:nvSpPr>
          <p:cNvPr id="6" name="5 CuadroTexto"/>
          <p:cNvSpPr txBox="1"/>
          <p:nvPr/>
        </p:nvSpPr>
        <p:spPr>
          <a:xfrm>
            <a:off x="4427984" y="2311712"/>
            <a:ext cx="3534593" cy="1661993"/>
          </a:xfrm>
          <a:prstGeom prst="rect">
            <a:avLst/>
          </a:prstGeom>
          <a:noFill/>
        </p:spPr>
        <p:txBody>
          <a:bodyPr wrap="square" rtlCol="0">
            <a:spAutoFit/>
          </a:bodyPr>
          <a:lstStyle/>
          <a:p>
            <a:pPr marL="285750" indent="-285750">
              <a:buClr>
                <a:schemeClr val="tx2"/>
              </a:buClr>
              <a:buFont typeface="Wingdings" panose="05000000000000000000" pitchFamily="2" charset="2"/>
              <a:buChar char="v"/>
            </a:pPr>
            <a:r>
              <a:rPr lang="es-AR" b="1" dirty="0">
                <a:solidFill>
                  <a:srgbClr val="FF0000"/>
                </a:solidFill>
              </a:rPr>
              <a:t>Riesgo y Contexto:</a:t>
            </a:r>
          </a:p>
          <a:p>
            <a:pPr marL="285750" indent="-285750">
              <a:buClr>
                <a:schemeClr val="tx2"/>
              </a:buClr>
              <a:buFont typeface="Wingdings" panose="05000000000000000000" pitchFamily="2" charset="2"/>
              <a:buChar char="q"/>
            </a:pPr>
            <a:r>
              <a:rPr lang="es-AR" sz="1600" dirty="0">
                <a:solidFill>
                  <a:schemeClr val="accent1">
                    <a:lumMod val="75000"/>
                  </a:schemeClr>
                </a:solidFill>
              </a:rPr>
              <a:t>Cuestiones de Materialidad</a:t>
            </a:r>
          </a:p>
          <a:p>
            <a:pPr marL="285750" indent="-285750">
              <a:buClr>
                <a:schemeClr val="tx2"/>
              </a:buClr>
              <a:buFont typeface="Wingdings" panose="05000000000000000000" pitchFamily="2" charset="2"/>
              <a:buChar char="q"/>
            </a:pPr>
            <a:r>
              <a:rPr lang="es-AR" sz="1600" dirty="0">
                <a:solidFill>
                  <a:schemeClr val="accent1">
                    <a:lumMod val="75000"/>
                  </a:schemeClr>
                </a:solidFill>
              </a:rPr>
              <a:t>Elementos Estructurales</a:t>
            </a:r>
          </a:p>
          <a:p>
            <a:pPr marL="285750" indent="-285750">
              <a:buClr>
                <a:schemeClr val="tx2"/>
              </a:buClr>
              <a:buFont typeface="Wingdings" panose="05000000000000000000" pitchFamily="2" charset="2"/>
              <a:buChar char="q"/>
            </a:pPr>
            <a:r>
              <a:rPr lang="es-AR" sz="1600" dirty="0">
                <a:solidFill>
                  <a:schemeClr val="accent1">
                    <a:lumMod val="75000"/>
                  </a:schemeClr>
                </a:solidFill>
              </a:rPr>
              <a:t>Factores Contextuales</a:t>
            </a:r>
          </a:p>
          <a:p>
            <a:endParaRPr lang="es-AR" dirty="0">
              <a:solidFill>
                <a:schemeClr val="accent1">
                  <a:lumMod val="75000"/>
                </a:schemeClr>
              </a:solidFill>
            </a:endParaRPr>
          </a:p>
          <a:p>
            <a:endParaRPr lang="es-AR" dirty="0">
              <a:solidFill>
                <a:schemeClr val="accent1">
                  <a:lumMod val="75000"/>
                </a:schemeClr>
              </a:solidFill>
            </a:endParaRPr>
          </a:p>
        </p:txBody>
      </p:sp>
      <p:grpSp>
        <p:nvGrpSpPr>
          <p:cNvPr id="21" name="20 Grupo"/>
          <p:cNvGrpSpPr/>
          <p:nvPr/>
        </p:nvGrpSpPr>
        <p:grpSpPr>
          <a:xfrm>
            <a:off x="757757" y="4005064"/>
            <a:ext cx="3534593" cy="2031325"/>
            <a:chOff x="605358" y="2204864"/>
            <a:chExt cx="3534593" cy="2031325"/>
          </a:xfrm>
        </p:grpSpPr>
        <p:sp>
          <p:nvSpPr>
            <p:cNvPr id="22" name="21 CuadroTexto"/>
            <p:cNvSpPr txBox="1"/>
            <p:nvPr/>
          </p:nvSpPr>
          <p:spPr>
            <a:xfrm>
              <a:off x="605358" y="2204864"/>
              <a:ext cx="3534593" cy="2031325"/>
            </a:xfrm>
            <a:prstGeom prst="rect">
              <a:avLst/>
            </a:prstGeom>
            <a:noFill/>
          </p:spPr>
          <p:txBody>
            <a:bodyPr wrap="square" rtlCol="0">
              <a:spAutoFit/>
            </a:bodyPr>
            <a:lstStyle/>
            <a:p>
              <a:pPr marL="285750" indent="-285750">
                <a:buClr>
                  <a:schemeClr val="tx2"/>
                </a:buClr>
                <a:buFont typeface="Wingdings" panose="05000000000000000000" pitchFamily="2" charset="2"/>
                <a:buChar char="v"/>
              </a:pPr>
              <a:r>
                <a:rPr lang="es-AR" b="1" u="sng" dirty="0">
                  <a:solidFill>
                    <a:schemeClr val="accent1">
                      <a:lumMod val="75000"/>
                    </a:schemeClr>
                  </a:solidFill>
                </a:rPr>
                <a:t>EFECTIVIDAD</a:t>
              </a:r>
              <a:r>
                <a:rPr lang="es-AR" b="1" dirty="0">
                  <a:solidFill>
                    <a:schemeClr val="accent1">
                      <a:lumMod val="75000"/>
                    </a:schemeClr>
                  </a:solidFill>
                </a:rPr>
                <a:t>:</a:t>
              </a:r>
              <a:endParaRPr lang="es-AR" sz="1200" b="1" dirty="0">
                <a:solidFill>
                  <a:schemeClr val="accent1">
                    <a:lumMod val="75000"/>
                  </a:schemeClr>
                </a:solidFill>
              </a:endParaRPr>
            </a:p>
            <a:p>
              <a:pPr marL="285750" indent="-285750">
                <a:buClr>
                  <a:schemeClr val="tx2"/>
                </a:buClr>
                <a:buFont typeface="Wingdings" panose="05000000000000000000" pitchFamily="2" charset="2"/>
                <a:buChar char="v"/>
              </a:pPr>
              <a:endParaRPr lang="es-AR" dirty="0">
                <a:solidFill>
                  <a:schemeClr val="accent1">
                    <a:lumMod val="75000"/>
                  </a:schemeClr>
                </a:solidFill>
              </a:endParaRPr>
            </a:p>
            <a:p>
              <a:r>
                <a:rPr lang="es-AR" dirty="0">
                  <a:solidFill>
                    <a:schemeClr val="accent1">
                      <a:lumMod val="75000"/>
                    </a:schemeClr>
                  </a:solidFill>
                </a:rPr>
                <a:t>		Resultados Inmediatos</a:t>
              </a:r>
            </a:p>
            <a:p>
              <a:pPr marL="1028700" lvl="1">
                <a:buFont typeface="Wingdings" panose="05000000000000000000" pitchFamily="2" charset="2"/>
                <a:buChar char="ü"/>
              </a:pPr>
              <a:r>
                <a:rPr lang="es-AR" dirty="0">
                  <a:solidFill>
                    <a:schemeClr val="tx1">
                      <a:lumMod val="65000"/>
                      <a:lumOff val="35000"/>
                    </a:schemeClr>
                  </a:solidFill>
                </a:rPr>
                <a:t>Cuestiones 			    Fundamentales</a:t>
              </a:r>
            </a:p>
            <a:p>
              <a:pPr marL="1028700" lvl="1">
                <a:buFont typeface="Wingdings" panose="05000000000000000000" pitchFamily="2" charset="2"/>
                <a:buChar char="ü"/>
              </a:pPr>
              <a:r>
                <a:rPr lang="es-AR" dirty="0">
                  <a:solidFill>
                    <a:schemeClr val="tx1">
                      <a:lumMod val="65000"/>
                      <a:lumOff val="35000"/>
                    </a:schemeClr>
                  </a:solidFill>
                </a:rPr>
                <a:t>Factores</a:t>
              </a:r>
            </a:p>
            <a:p>
              <a:r>
                <a:rPr lang="es-AR" dirty="0">
                  <a:solidFill>
                    <a:schemeClr val="tx1">
                      <a:lumMod val="65000"/>
                      <a:lumOff val="35000"/>
                    </a:schemeClr>
                  </a:solidFill>
                </a:rPr>
                <a:t>		  Específicos</a:t>
              </a:r>
            </a:p>
          </p:txBody>
        </p:sp>
        <p:sp>
          <p:nvSpPr>
            <p:cNvPr id="23" name="22 Flecha doblada hacia arriba"/>
            <p:cNvSpPr/>
            <p:nvPr/>
          </p:nvSpPr>
          <p:spPr bwMode="auto">
            <a:xfrm rot="5400000">
              <a:off x="953598" y="2546902"/>
              <a:ext cx="396044" cy="648072"/>
            </a:xfrm>
            <a:prstGeom prst="bentUpArrow">
              <a:avLst/>
            </a:prstGeom>
            <a:solidFill>
              <a:schemeClr val="tx2">
                <a:lumMod val="40000"/>
                <a:lumOff val="6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s-AR" sz="1800" b="0" i="0" u="none" strike="noStrike" cap="none" normalizeH="0" baseline="0">
                <a:ln>
                  <a:noFill/>
                </a:ln>
                <a:solidFill>
                  <a:schemeClr val="bg1"/>
                </a:solidFill>
                <a:effectLst/>
                <a:latin typeface="Arial" charset="0"/>
              </a:endParaRPr>
            </a:p>
          </p:txBody>
        </p:sp>
      </p:grpSp>
      <p:cxnSp>
        <p:nvCxnSpPr>
          <p:cNvPr id="10" name="9 Conector recto"/>
          <p:cNvCxnSpPr/>
          <p:nvPr/>
        </p:nvCxnSpPr>
        <p:spPr bwMode="auto">
          <a:xfrm>
            <a:off x="4292350" y="2204864"/>
            <a:ext cx="0" cy="3960440"/>
          </a:xfrm>
          <a:prstGeom prst="line">
            <a:avLst/>
          </a:prstGeom>
          <a:solidFill>
            <a:srgbClr val="00B8FF"/>
          </a:solidFill>
          <a:ln w="25400" cap="flat" cmpd="sng" algn="ctr">
            <a:solidFill>
              <a:schemeClr val="tx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26" name="25 Grupo"/>
          <p:cNvGrpSpPr/>
          <p:nvPr/>
        </p:nvGrpSpPr>
        <p:grpSpPr>
          <a:xfrm>
            <a:off x="757758" y="2357264"/>
            <a:ext cx="3534593" cy="1477328"/>
            <a:chOff x="605358" y="2204864"/>
            <a:chExt cx="3534593" cy="1477328"/>
          </a:xfrm>
        </p:grpSpPr>
        <p:sp>
          <p:nvSpPr>
            <p:cNvPr id="27" name="26 CuadroTexto"/>
            <p:cNvSpPr txBox="1"/>
            <p:nvPr/>
          </p:nvSpPr>
          <p:spPr>
            <a:xfrm>
              <a:off x="605358" y="2204864"/>
              <a:ext cx="3534593" cy="1477328"/>
            </a:xfrm>
            <a:prstGeom prst="rect">
              <a:avLst/>
            </a:prstGeom>
            <a:noFill/>
          </p:spPr>
          <p:txBody>
            <a:bodyPr wrap="square" rtlCol="0">
              <a:spAutoFit/>
            </a:bodyPr>
            <a:lstStyle/>
            <a:p>
              <a:pPr marL="285750" indent="-285750">
                <a:buClr>
                  <a:schemeClr val="tx2"/>
                </a:buClr>
                <a:buFont typeface="Wingdings" panose="05000000000000000000" pitchFamily="2" charset="2"/>
                <a:buChar char="v"/>
              </a:pPr>
              <a:r>
                <a:rPr lang="es-AR" b="1" u="sng" dirty="0">
                  <a:solidFill>
                    <a:schemeClr val="accent1">
                      <a:lumMod val="75000"/>
                    </a:schemeClr>
                  </a:solidFill>
                </a:rPr>
                <a:t>CUMPLIMIENTO TÉCNICO</a:t>
              </a:r>
              <a:r>
                <a:rPr lang="es-AR" b="1" dirty="0">
                  <a:solidFill>
                    <a:schemeClr val="accent1">
                      <a:lumMod val="75000"/>
                    </a:schemeClr>
                  </a:solidFill>
                </a:rPr>
                <a:t>:</a:t>
              </a:r>
              <a:endParaRPr lang="es-AR" sz="1200" b="1" dirty="0">
                <a:solidFill>
                  <a:schemeClr val="accent1">
                    <a:lumMod val="75000"/>
                  </a:schemeClr>
                </a:solidFill>
              </a:endParaRPr>
            </a:p>
            <a:p>
              <a:pPr marL="285750" indent="-285750">
                <a:buClr>
                  <a:schemeClr val="tx2"/>
                </a:buClr>
                <a:buFont typeface="Wingdings" panose="05000000000000000000" pitchFamily="2" charset="2"/>
                <a:buChar char="v"/>
              </a:pPr>
              <a:endParaRPr lang="es-AR" dirty="0">
                <a:solidFill>
                  <a:schemeClr val="accent1">
                    <a:lumMod val="75000"/>
                  </a:schemeClr>
                </a:solidFill>
              </a:endParaRPr>
            </a:p>
            <a:p>
              <a:r>
                <a:rPr lang="es-AR" dirty="0">
                  <a:solidFill>
                    <a:schemeClr val="accent1">
                      <a:lumMod val="75000"/>
                    </a:schemeClr>
                  </a:solidFill>
                </a:rPr>
                <a:t>		Criterios Específicos</a:t>
              </a:r>
            </a:p>
            <a:p>
              <a:endParaRPr lang="es-AR" dirty="0">
                <a:solidFill>
                  <a:schemeClr val="accent1">
                    <a:lumMod val="75000"/>
                  </a:schemeClr>
                </a:solidFill>
              </a:endParaRPr>
            </a:p>
            <a:p>
              <a:endParaRPr lang="es-AR" dirty="0">
                <a:solidFill>
                  <a:schemeClr val="accent1">
                    <a:lumMod val="75000"/>
                  </a:schemeClr>
                </a:solidFill>
              </a:endParaRPr>
            </a:p>
          </p:txBody>
        </p:sp>
        <p:sp>
          <p:nvSpPr>
            <p:cNvPr id="28" name="27 Flecha doblada hacia arriba"/>
            <p:cNvSpPr/>
            <p:nvPr/>
          </p:nvSpPr>
          <p:spPr bwMode="auto">
            <a:xfrm rot="5400000">
              <a:off x="953598" y="2546902"/>
              <a:ext cx="396044" cy="648072"/>
            </a:xfrm>
            <a:prstGeom prst="bentUpArrow">
              <a:avLst/>
            </a:prstGeom>
            <a:solidFill>
              <a:schemeClr val="tx2">
                <a:lumMod val="40000"/>
                <a:lumOff val="6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s-AR" sz="1800" b="0" i="0" u="none" strike="noStrike" cap="none" normalizeH="0" baseline="0">
                <a:ln>
                  <a:noFill/>
                </a:ln>
                <a:solidFill>
                  <a:schemeClr val="bg1"/>
                </a:solidFill>
                <a:effectLst/>
                <a:latin typeface="Arial" charset="0"/>
              </a:endParaRPr>
            </a:p>
          </p:txBody>
        </p:sp>
      </p:grpSp>
    </p:spTree>
    <p:extLst>
      <p:ext uri="{BB962C8B-B14F-4D97-AF65-F5344CB8AC3E}">
        <p14:creationId xmlns:p14="http://schemas.microsoft.com/office/powerpoint/2010/main" val="221331255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5203825" y="0"/>
            <a:ext cx="8054975" cy="1588"/>
          </a:xfrm>
          <a:prstGeom prst="rect">
            <a:avLst/>
          </a:prstGeom>
          <a:noFill/>
          <a:ln w="9525">
            <a:noFill/>
            <a:round/>
            <a:headEnd/>
            <a:tailEnd/>
          </a:ln>
        </p:spPr>
        <p:txBody>
          <a:bodyPr wrap="none" anchor="ctr"/>
          <a:lstStyle/>
          <a:p>
            <a:endParaRPr lang="es-AR" altLang="es-AR"/>
          </a:p>
        </p:txBody>
      </p:sp>
      <p:sp>
        <p:nvSpPr>
          <p:cNvPr id="41987" name="Text Box 3"/>
          <p:cNvSpPr txBox="1">
            <a:spLocks noChangeArrowheads="1"/>
          </p:cNvSpPr>
          <p:nvPr/>
        </p:nvSpPr>
        <p:spPr bwMode="auto">
          <a:xfrm>
            <a:off x="539750" y="1268760"/>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dirty="0">
                <a:solidFill>
                  <a:srgbClr val="74BAE1"/>
                </a:solidFill>
              </a:rPr>
              <a:t>Riesgo y Contexto</a:t>
            </a:r>
          </a:p>
        </p:txBody>
      </p:sp>
      <p:sp>
        <p:nvSpPr>
          <p:cNvPr id="41988"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a:p>
        </p:txBody>
      </p:sp>
      <p:sp>
        <p:nvSpPr>
          <p:cNvPr id="41989" name="Line 5"/>
          <p:cNvSpPr>
            <a:spLocks noChangeShapeType="1"/>
          </p:cNvSpPr>
          <p:nvPr/>
        </p:nvSpPr>
        <p:spPr bwMode="auto">
          <a:xfrm>
            <a:off x="539750" y="1628800"/>
            <a:ext cx="7921625" cy="1587"/>
          </a:xfrm>
          <a:prstGeom prst="line">
            <a:avLst/>
          </a:prstGeom>
          <a:noFill/>
          <a:ln w="3240" cap="sq">
            <a:solidFill>
              <a:srgbClr val="D9D9D9"/>
            </a:solidFill>
            <a:miter lim="800000"/>
            <a:headEnd/>
            <a:tailEnd/>
          </a:ln>
        </p:spPr>
        <p:txBody>
          <a:bodyPr/>
          <a:lstStyle/>
          <a:p>
            <a:endParaRPr lang="es-AR"/>
          </a:p>
        </p:txBody>
      </p:sp>
      <p:sp>
        <p:nvSpPr>
          <p:cNvPr id="41990" name="Text Box 6"/>
          <p:cNvSpPr txBox="1">
            <a:spLocks noChangeArrowheads="1"/>
          </p:cNvSpPr>
          <p:nvPr/>
        </p:nvSpPr>
        <p:spPr bwMode="auto">
          <a:xfrm>
            <a:off x="527050" y="369888"/>
            <a:ext cx="6637338" cy="557212"/>
          </a:xfrm>
          <a:prstGeom prst="rect">
            <a:avLst/>
          </a:prstGeom>
          <a:noFill/>
          <a:ln w="9525">
            <a:noFill/>
            <a:round/>
            <a:headEnd/>
            <a:tailEnd/>
          </a:ln>
        </p:spPr>
        <p:txBody>
          <a:bodyPr lIns="90000" tIns="45000" rIns="90000" bIns="45000"/>
          <a:lstStyle/>
          <a:p>
            <a:r>
              <a:rPr lang="es-AR" b="1" dirty="0"/>
              <a:t>Mecanismo de Evaluación Mutua GAFI  / GAFILAT</a:t>
            </a:r>
          </a:p>
        </p:txBody>
      </p:sp>
      <p:sp>
        <p:nvSpPr>
          <p:cNvPr id="2" name="1 CuadroTexto"/>
          <p:cNvSpPr txBox="1"/>
          <p:nvPr/>
        </p:nvSpPr>
        <p:spPr>
          <a:xfrm>
            <a:off x="395536" y="1628800"/>
            <a:ext cx="8208912" cy="5047536"/>
          </a:xfrm>
          <a:prstGeom prst="rect">
            <a:avLst/>
          </a:prstGeom>
          <a:noFill/>
        </p:spPr>
        <p:txBody>
          <a:bodyPr wrap="square" rtlCol="0">
            <a:spAutoFit/>
          </a:bodyPr>
          <a:lstStyle/>
          <a:p>
            <a:pPr marL="285750" indent="-285750">
              <a:buFont typeface="Wingdings" panose="05000000000000000000" pitchFamily="2" charset="2"/>
              <a:buChar char="q"/>
            </a:pPr>
            <a:r>
              <a:rPr lang="es-AR" sz="1400" dirty="0">
                <a:solidFill>
                  <a:schemeClr val="tx1">
                    <a:lumMod val="65000"/>
                    <a:lumOff val="35000"/>
                  </a:schemeClr>
                </a:solidFill>
              </a:rPr>
              <a:t>La comprensión inicial del riesgo y el contexto del país es el punto inicial de una evaluación.</a:t>
            </a:r>
          </a:p>
          <a:p>
            <a:pPr marL="285750" indent="-285750">
              <a:buFont typeface="Wingdings" panose="05000000000000000000" pitchFamily="2" charset="2"/>
              <a:buChar char="q"/>
            </a:pPr>
            <a:r>
              <a:rPr lang="es-AR" sz="1400" dirty="0">
                <a:solidFill>
                  <a:schemeClr val="tx1">
                    <a:lumMod val="65000"/>
                    <a:lumOff val="35000"/>
                  </a:schemeClr>
                </a:solidFill>
              </a:rPr>
              <a:t>Se puede conocer el riesgo a partir de la propia ENR de un país, complementado con otros informes objetivos, creíbles y confiables.</a:t>
            </a:r>
          </a:p>
          <a:p>
            <a:pPr marL="285750" indent="-285750">
              <a:buFont typeface="Wingdings" panose="05000000000000000000" pitchFamily="2" charset="2"/>
              <a:buChar char="ü"/>
            </a:pPr>
            <a:endParaRPr lang="es-AR" sz="14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r>
              <a:rPr lang="es-AR" sz="1400" dirty="0">
                <a:solidFill>
                  <a:schemeClr val="tx2">
                    <a:lumMod val="60000"/>
                    <a:lumOff val="40000"/>
                  </a:schemeClr>
                </a:solidFill>
              </a:rPr>
              <a:t>Cuestiones de Materialidad:</a:t>
            </a:r>
          </a:p>
          <a:p>
            <a:pPr marL="285750" indent="-285750">
              <a:buFont typeface="Wingdings" panose="05000000000000000000" pitchFamily="2" charset="2"/>
              <a:buChar char="ü"/>
            </a:pPr>
            <a:r>
              <a:rPr lang="es-AR" sz="1400" b="1" dirty="0">
                <a:solidFill>
                  <a:schemeClr val="tx1">
                    <a:lumMod val="65000"/>
                    <a:lumOff val="35000"/>
                  </a:schemeClr>
                </a:solidFill>
              </a:rPr>
              <a:t>importancia relativa del sector financiero y de las diferentes APNFD</a:t>
            </a:r>
            <a:r>
              <a:rPr lang="es-AR" sz="1400" dirty="0">
                <a:solidFill>
                  <a:schemeClr val="tx1">
                    <a:lumMod val="65000"/>
                    <a:lumOff val="35000"/>
                  </a:schemeClr>
                </a:solidFill>
              </a:rPr>
              <a:t>, </a:t>
            </a:r>
          </a:p>
          <a:p>
            <a:pPr marL="285750" indent="-285750">
              <a:buFont typeface="Wingdings" panose="05000000000000000000" pitchFamily="2" charset="2"/>
              <a:buChar char="ü"/>
            </a:pPr>
            <a:r>
              <a:rPr lang="es-AR" sz="1400" dirty="0">
                <a:solidFill>
                  <a:schemeClr val="tx1">
                    <a:lumMod val="65000"/>
                    <a:lumOff val="35000"/>
                  </a:schemeClr>
                </a:solidFill>
              </a:rPr>
              <a:t>tamaño, la integración y composición del sector financiero; </a:t>
            </a:r>
          </a:p>
          <a:p>
            <a:pPr marL="285750" indent="-285750">
              <a:buFont typeface="Wingdings" panose="05000000000000000000" pitchFamily="2" charset="2"/>
              <a:buChar char="ü"/>
            </a:pPr>
            <a:r>
              <a:rPr lang="es-AR" sz="1400" dirty="0">
                <a:solidFill>
                  <a:schemeClr val="tx1">
                    <a:lumMod val="65000"/>
                    <a:lumOff val="35000"/>
                  </a:schemeClr>
                </a:solidFill>
              </a:rPr>
              <a:t>importancia relativa de los diferentes tipos de productos o instituciones financieras; </a:t>
            </a:r>
          </a:p>
          <a:p>
            <a:pPr marL="285750" indent="-285750">
              <a:buFont typeface="Wingdings" panose="05000000000000000000" pitchFamily="2" charset="2"/>
              <a:buChar char="ü"/>
            </a:pPr>
            <a:r>
              <a:rPr lang="es-AR" sz="1400" dirty="0">
                <a:solidFill>
                  <a:schemeClr val="tx1">
                    <a:lumMod val="65000"/>
                    <a:lumOff val="35000"/>
                  </a:schemeClr>
                </a:solidFill>
              </a:rPr>
              <a:t>cantidad de negocios nacionales o transfronterizos; </a:t>
            </a:r>
          </a:p>
          <a:p>
            <a:pPr marL="285750" indent="-285750">
              <a:buFont typeface="Wingdings" panose="05000000000000000000" pitchFamily="2" charset="2"/>
              <a:buChar char="ü"/>
            </a:pPr>
            <a:r>
              <a:rPr lang="es-AR" sz="1400" b="1" dirty="0">
                <a:solidFill>
                  <a:schemeClr val="tx1">
                    <a:lumMod val="65000"/>
                    <a:lumOff val="35000"/>
                  </a:schemeClr>
                </a:solidFill>
              </a:rPr>
              <a:t>medida en que la economía está basada en el uso de efectivo; y </a:t>
            </a:r>
          </a:p>
          <a:p>
            <a:pPr marL="285750" indent="-285750">
              <a:buFont typeface="Wingdings" panose="05000000000000000000" pitchFamily="2" charset="2"/>
              <a:buChar char="ü"/>
            </a:pPr>
            <a:r>
              <a:rPr lang="es-AR" sz="1400" b="1" dirty="0">
                <a:solidFill>
                  <a:schemeClr val="tx1">
                    <a:lumMod val="65000"/>
                    <a:lumOff val="35000"/>
                  </a:schemeClr>
                </a:solidFill>
              </a:rPr>
              <a:t>estimaciones del tamaño del sector informal</a:t>
            </a:r>
          </a:p>
          <a:p>
            <a:pPr marL="285750" indent="-285750">
              <a:buFont typeface="Wingdings" panose="05000000000000000000" pitchFamily="2" charset="2"/>
              <a:buChar char="ü"/>
            </a:pPr>
            <a:endParaRPr lang="es-AR" sz="14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r>
              <a:rPr lang="es-AR" sz="1400" dirty="0">
                <a:solidFill>
                  <a:schemeClr val="tx2">
                    <a:lumMod val="60000"/>
                    <a:lumOff val="40000"/>
                  </a:schemeClr>
                </a:solidFill>
              </a:rPr>
              <a:t>Elementos estructurales:</a:t>
            </a:r>
          </a:p>
          <a:p>
            <a:pPr marL="285750" indent="-285750">
              <a:buFont typeface="Wingdings" panose="05000000000000000000" pitchFamily="2" charset="2"/>
              <a:buChar char="ü"/>
            </a:pPr>
            <a:r>
              <a:rPr lang="es-AR" sz="1400" dirty="0">
                <a:solidFill>
                  <a:schemeClr val="tx1">
                    <a:lumMod val="65000"/>
                    <a:lumOff val="35000"/>
                  </a:schemeClr>
                </a:solidFill>
              </a:rPr>
              <a:t>estabilidad política; </a:t>
            </a:r>
          </a:p>
          <a:p>
            <a:pPr marL="285750" indent="-285750">
              <a:buFont typeface="Wingdings" panose="05000000000000000000" pitchFamily="2" charset="2"/>
              <a:buChar char="ü"/>
            </a:pPr>
            <a:r>
              <a:rPr lang="es-AR" sz="1400" dirty="0">
                <a:solidFill>
                  <a:schemeClr val="tx1">
                    <a:lumMod val="65000"/>
                    <a:lumOff val="35000"/>
                  </a:schemeClr>
                </a:solidFill>
              </a:rPr>
              <a:t>existencia de un compromiso de alto nivel para abordar los temas ALA/CFT; </a:t>
            </a:r>
          </a:p>
          <a:p>
            <a:pPr marL="285750" indent="-285750">
              <a:buFont typeface="Wingdings" panose="05000000000000000000" pitchFamily="2" charset="2"/>
              <a:buChar char="ü"/>
            </a:pPr>
            <a:r>
              <a:rPr lang="es-AR" sz="1400" dirty="0">
                <a:solidFill>
                  <a:schemeClr val="tx1">
                    <a:lumMod val="65000"/>
                    <a:lumOff val="35000"/>
                  </a:schemeClr>
                </a:solidFill>
              </a:rPr>
              <a:t>que haya instituciones estables y con responsabilidad, integridad y transparencia; </a:t>
            </a:r>
          </a:p>
          <a:p>
            <a:pPr marL="285750" indent="-285750">
              <a:buFont typeface="Wingdings" panose="05000000000000000000" pitchFamily="2" charset="2"/>
              <a:buChar char="ü"/>
            </a:pPr>
            <a:r>
              <a:rPr lang="es-AR" sz="1400" dirty="0">
                <a:solidFill>
                  <a:schemeClr val="tx1">
                    <a:lumMod val="65000"/>
                    <a:lumOff val="35000"/>
                  </a:schemeClr>
                </a:solidFill>
              </a:rPr>
              <a:t>un fuerte imperio de la ley, y un sistema judicial competente, independiente y eficiente.</a:t>
            </a:r>
          </a:p>
          <a:p>
            <a:pPr marL="285750" indent="-285750">
              <a:buFont typeface="Wingdings" panose="05000000000000000000" pitchFamily="2" charset="2"/>
              <a:buChar char="ü"/>
            </a:pPr>
            <a:endParaRPr lang="es-AR" sz="14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r>
              <a:rPr lang="es-AR" sz="1400" dirty="0">
                <a:solidFill>
                  <a:schemeClr val="tx2">
                    <a:lumMod val="60000"/>
                    <a:lumOff val="40000"/>
                  </a:schemeClr>
                </a:solidFill>
              </a:rPr>
              <a:t>Factores Contextuales:</a:t>
            </a:r>
          </a:p>
          <a:p>
            <a:pPr marL="285750" indent="-285750">
              <a:buFont typeface="Wingdings" panose="05000000000000000000" pitchFamily="2" charset="2"/>
              <a:buChar char="ü"/>
            </a:pPr>
            <a:r>
              <a:rPr lang="es-AR" sz="1400" dirty="0">
                <a:solidFill>
                  <a:schemeClr val="tx1">
                    <a:lumMod val="65000"/>
                    <a:lumOff val="35000"/>
                  </a:schemeClr>
                </a:solidFill>
              </a:rPr>
              <a:t>madurez y la sofisticación del </a:t>
            </a:r>
            <a:r>
              <a:rPr lang="es-AR" sz="1400" b="1" dirty="0">
                <a:solidFill>
                  <a:schemeClr val="tx1">
                    <a:lumMod val="65000"/>
                    <a:lumOff val="35000"/>
                  </a:schemeClr>
                </a:solidFill>
              </a:rPr>
              <a:t>régimen de regulación y supervisión </a:t>
            </a:r>
            <a:r>
              <a:rPr lang="es-AR" sz="1400" dirty="0">
                <a:solidFill>
                  <a:schemeClr val="tx1">
                    <a:lumMod val="65000"/>
                    <a:lumOff val="35000"/>
                  </a:schemeClr>
                </a:solidFill>
              </a:rPr>
              <a:t>en el país; </a:t>
            </a:r>
          </a:p>
          <a:p>
            <a:pPr marL="285750" indent="-285750">
              <a:buFont typeface="Wingdings" panose="05000000000000000000" pitchFamily="2" charset="2"/>
              <a:buChar char="ü"/>
            </a:pPr>
            <a:r>
              <a:rPr lang="es-AR" sz="1400" dirty="0">
                <a:solidFill>
                  <a:schemeClr val="tx1">
                    <a:lumMod val="65000"/>
                    <a:lumOff val="35000"/>
                  </a:schemeClr>
                </a:solidFill>
              </a:rPr>
              <a:t>el nivel de corrupción y el impacto de las medidas en la lucha contra la corrupción; </a:t>
            </a:r>
          </a:p>
          <a:p>
            <a:pPr marL="285750" indent="-285750">
              <a:buFont typeface="Wingdings" panose="05000000000000000000" pitchFamily="2" charset="2"/>
              <a:buChar char="ü"/>
            </a:pPr>
            <a:r>
              <a:rPr lang="es-AR" sz="1400" b="1" dirty="0">
                <a:solidFill>
                  <a:schemeClr val="tx1">
                    <a:lumMod val="65000"/>
                    <a:lumOff val="35000"/>
                  </a:schemeClr>
                </a:solidFill>
              </a:rPr>
              <a:t>el nivel de exclusión financiera</a:t>
            </a:r>
          </a:p>
          <a:p>
            <a:pPr marL="285750" indent="-285750">
              <a:buFont typeface="Wingdings" panose="05000000000000000000" pitchFamily="2" charset="2"/>
              <a:buChar char="ü"/>
            </a:pPr>
            <a:endParaRPr lang="es-AR" sz="1400" dirty="0">
              <a:solidFill>
                <a:schemeClr val="tx1">
                  <a:lumMod val="65000"/>
                  <a:lumOff val="35000"/>
                </a:schemeClr>
              </a:solidFill>
            </a:endParaRPr>
          </a:p>
        </p:txBody>
      </p:sp>
    </p:spTree>
    <p:extLst>
      <p:ext uri="{BB962C8B-B14F-4D97-AF65-F5344CB8AC3E}">
        <p14:creationId xmlns:p14="http://schemas.microsoft.com/office/powerpoint/2010/main" val="364228846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5203825" y="0"/>
            <a:ext cx="8054975" cy="1588"/>
          </a:xfrm>
          <a:prstGeom prst="rect">
            <a:avLst/>
          </a:prstGeom>
          <a:noFill/>
          <a:ln w="9525">
            <a:noFill/>
            <a:round/>
            <a:headEnd/>
            <a:tailEnd/>
          </a:ln>
        </p:spPr>
        <p:txBody>
          <a:bodyPr wrap="none" anchor="ctr"/>
          <a:lstStyle/>
          <a:p>
            <a:endParaRPr lang="es-AR" altLang="es-AR"/>
          </a:p>
        </p:txBody>
      </p:sp>
      <p:sp>
        <p:nvSpPr>
          <p:cNvPr id="41990" name="Text Box 6"/>
          <p:cNvSpPr txBox="1">
            <a:spLocks noChangeArrowheads="1"/>
          </p:cNvSpPr>
          <p:nvPr/>
        </p:nvSpPr>
        <p:spPr bwMode="auto">
          <a:xfrm>
            <a:off x="527050" y="369888"/>
            <a:ext cx="6637338" cy="557212"/>
          </a:xfrm>
          <a:prstGeom prst="rect">
            <a:avLst/>
          </a:prstGeom>
          <a:noFill/>
          <a:ln w="9525">
            <a:noFill/>
            <a:round/>
            <a:headEnd/>
            <a:tailEnd/>
          </a:ln>
        </p:spPr>
        <p:txBody>
          <a:bodyPr lIns="90000" tIns="45000" rIns="90000" bIns="45000"/>
          <a:lstStyle/>
          <a:p>
            <a:r>
              <a:rPr lang="es-AR" b="1" dirty="0"/>
              <a:t>Mecanismo de Evaluación Mutua GAFI  / GAFILAT</a:t>
            </a:r>
          </a:p>
        </p:txBody>
      </p:sp>
      <p:grpSp>
        <p:nvGrpSpPr>
          <p:cNvPr id="4" name="3 Grupo"/>
          <p:cNvGrpSpPr/>
          <p:nvPr/>
        </p:nvGrpSpPr>
        <p:grpSpPr>
          <a:xfrm>
            <a:off x="452571" y="1268760"/>
            <a:ext cx="8352928" cy="5110252"/>
            <a:chOff x="452571" y="1268760"/>
            <a:chExt cx="8352928" cy="5110252"/>
          </a:xfrm>
        </p:grpSpPr>
        <p:sp>
          <p:nvSpPr>
            <p:cNvPr id="41987" name="Text Box 3"/>
            <p:cNvSpPr txBox="1">
              <a:spLocks noChangeArrowheads="1"/>
            </p:cNvSpPr>
            <p:nvPr/>
          </p:nvSpPr>
          <p:spPr bwMode="auto">
            <a:xfrm>
              <a:off x="539750" y="1268760"/>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dirty="0">
                  <a:solidFill>
                    <a:srgbClr val="74BAE1"/>
                  </a:solidFill>
                </a:rPr>
                <a:t>Cumplimiento Técnico</a:t>
              </a:r>
            </a:p>
          </p:txBody>
        </p:sp>
        <p:sp>
          <p:nvSpPr>
            <p:cNvPr id="41988"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a:p>
          </p:txBody>
        </p:sp>
        <p:sp>
          <p:nvSpPr>
            <p:cNvPr id="41989" name="Line 5"/>
            <p:cNvSpPr>
              <a:spLocks noChangeShapeType="1"/>
            </p:cNvSpPr>
            <p:nvPr/>
          </p:nvSpPr>
          <p:spPr bwMode="auto">
            <a:xfrm>
              <a:off x="539750" y="1628800"/>
              <a:ext cx="7921625" cy="1587"/>
            </a:xfrm>
            <a:prstGeom prst="line">
              <a:avLst/>
            </a:prstGeom>
            <a:noFill/>
            <a:ln w="3240" cap="sq">
              <a:solidFill>
                <a:srgbClr val="D9D9D9"/>
              </a:solidFill>
              <a:miter lim="800000"/>
              <a:headEnd/>
              <a:tailEnd/>
            </a:ln>
          </p:spPr>
          <p:txBody>
            <a:bodyPr/>
            <a:lstStyle/>
            <a:p>
              <a:endParaRPr lang="es-AR"/>
            </a:p>
          </p:txBody>
        </p:sp>
        <p:sp>
          <p:nvSpPr>
            <p:cNvPr id="3" name="2 CuadroTexto"/>
            <p:cNvSpPr txBox="1"/>
            <p:nvPr/>
          </p:nvSpPr>
          <p:spPr>
            <a:xfrm>
              <a:off x="452571" y="1700808"/>
              <a:ext cx="8352928" cy="4678204"/>
            </a:xfrm>
            <a:prstGeom prst="rect">
              <a:avLst/>
            </a:prstGeom>
            <a:noFill/>
          </p:spPr>
          <p:txBody>
            <a:bodyPr wrap="square" rtlCol="0">
              <a:spAutoFit/>
            </a:bodyPr>
            <a:lstStyle/>
            <a:p>
              <a:pPr marL="285750" indent="-285750">
                <a:buFont typeface="Wingdings" panose="05000000000000000000" pitchFamily="2" charset="2"/>
                <a:buChar char="q"/>
              </a:pPr>
              <a:r>
                <a:rPr lang="es-AR" sz="1600" dirty="0">
                  <a:solidFill>
                    <a:schemeClr val="tx1">
                      <a:lumMod val="65000"/>
                      <a:lumOff val="35000"/>
                    </a:schemeClr>
                  </a:solidFill>
                </a:rPr>
                <a:t>Implementación de los requisitos específicos de las Recomendaciones del GAFI</a:t>
              </a:r>
            </a:p>
            <a:p>
              <a:pPr marL="285750" indent="-285750">
                <a:buFont typeface="Wingdings" panose="05000000000000000000" pitchFamily="2" charset="2"/>
                <a:buChar char="q"/>
              </a:pPr>
              <a:r>
                <a:rPr lang="es-AR" sz="1600" dirty="0">
                  <a:solidFill>
                    <a:schemeClr val="tx1">
                      <a:lumMod val="65000"/>
                      <a:lumOff val="35000"/>
                    </a:schemeClr>
                  </a:solidFill>
                </a:rPr>
                <a:t>Analiza el marco legislativo, institucional y de supervisión de ALA / CFT de cada país</a:t>
              </a:r>
            </a:p>
            <a:p>
              <a:pPr marL="285750" indent="-285750">
                <a:buFont typeface="Wingdings" panose="05000000000000000000" pitchFamily="2" charset="2"/>
                <a:buChar char="q"/>
              </a:pPr>
              <a:endParaRPr lang="es-AR" sz="16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r>
                <a:rPr lang="es-AR" sz="1600" dirty="0">
                  <a:solidFill>
                    <a:schemeClr val="tx1">
                      <a:lumMod val="65000"/>
                      <a:lumOff val="35000"/>
                    </a:schemeClr>
                  </a:solidFill>
                </a:rPr>
                <a:t> </a:t>
              </a:r>
              <a:r>
                <a:rPr lang="es-AR" sz="1600" dirty="0">
                  <a:solidFill>
                    <a:schemeClr val="tx2">
                      <a:lumMod val="60000"/>
                      <a:lumOff val="40000"/>
                    </a:schemeClr>
                  </a:solidFill>
                </a:rPr>
                <a:t>Criterios Específicos:</a:t>
              </a:r>
            </a:p>
            <a:p>
              <a:pPr>
                <a:buClr>
                  <a:schemeClr val="tx2">
                    <a:lumMod val="60000"/>
                    <a:lumOff val="40000"/>
                  </a:schemeClr>
                </a:buClr>
              </a:pPr>
              <a:r>
                <a:rPr lang="es-AR" sz="1600" dirty="0">
                  <a:solidFill>
                    <a:schemeClr val="tx1">
                      <a:lumMod val="65000"/>
                      <a:lumOff val="35000"/>
                    </a:schemeClr>
                  </a:solidFill>
                </a:rPr>
                <a:t>Son los elementos que deben estar presentes para demostrar el pleno cumplimiento con los requisitos obligatorios de las Recomendaciones.</a:t>
              </a:r>
            </a:p>
            <a:p>
              <a:pPr>
                <a:buClr>
                  <a:schemeClr val="tx2">
                    <a:lumMod val="60000"/>
                    <a:lumOff val="40000"/>
                  </a:schemeClr>
                </a:buClr>
              </a:pPr>
              <a:endParaRPr lang="es-AR" sz="16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r>
                <a:rPr lang="es-AR" sz="1600" b="1" dirty="0">
                  <a:solidFill>
                    <a:schemeClr val="tx2">
                      <a:lumMod val="60000"/>
                      <a:lumOff val="40000"/>
                    </a:schemeClr>
                  </a:solidFill>
                </a:rPr>
                <a:t>R. 32 – Transporte de Efectivo</a:t>
              </a:r>
            </a:p>
            <a:p>
              <a:pPr>
                <a:buClr>
                  <a:schemeClr val="tx2">
                    <a:lumMod val="60000"/>
                    <a:lumOff val="40000"/>
                  </a:schemeClr>
                </a:buClr>
              </a:pPr>
              <a:r>
                <a:rPr lang="es-AR" sz="1600" dirty="0">
                  <a:solidFill>
                    <a:schemeClr val="tx1">
                      <a:lumMod val="65000"/>
                      <a:lumOff val="35000"/>
                    </a:schemeClr>
                  </a:solidFill>
                </a:rPr>
                <a:t>Criterios específicos:</a:t>
              </a:r>
            </a:p>
            <a:p>
              <a:pPr marL="1885950" lvl="3">
                <a:buClr>
                  <a:schemeClr val="tx2">
                    <a:lumMod val="60000"/>
                    <a:lumOff val="40000"/>
                  </a:schemeClr>
                </a:buClr>
                <a:buFont typeface="Wingdings" panose="05000000000000000000" pitchFamily="2" charset="2"/>
                <a:buChar char="ü"/>
              </a:pPr>
              <a:r>
                <a:rPr lang="es-AR" sz="1400" dirty="0">
                  <a:solidFill>
                    <a:schemeClr val="tx1">
                      <a:lumMod val="65000"/>
                      <a:lumOff val="35000"/>
                    </a:schemeClr>
                  </a:solidFill>
                </a:rPr>
                <a:t>32.1</a:t>
              </a:r>
            </a:p>
            <a:p>
              <a:pPr marL="1885950" lvl="3">
                <a:buClr>
                  <a:schemeClr val="tx2">
                    <a:lumMod val="60000"/>
                    <a:lumOff val="40000"/>
                  </a:schemeClr>
                </a:buClr>
                <a:buFont typeface="Wingdings" panose="05000000000000000000" pitchFamily="2" charset="2"/>
                <a:buChar char="ü"/>
              </a:pPr>
              <a:r>
                <a:rPr lang="es-AR" sz="1400" dirty="0">
                  <a:solidFill>
                    <a:schemeClr val="tx1">
                      <a:lumMod val="65000"/>
                      <a:lumOff val="35000"/>
                    </a:schemeClr>
                  </a:solidFill>
                </a:rPr>
                <a:t>32.2</a:t>
              </a:r>
            </a:p>
            <a:p>
              <a:pPr marL="1885950" lvl="3">
                <a:buClr>
                  <a:schemeClr val="tx2">
                    <a:lumMod val="60000"/>
                    <a:lumOff val="40000"/>
                  </a:schemeClr>
                </a:buClr>
                <a:buFont typeface="Wingdings" panose="05000000000000000000" pitchFamily="2" charset="2"/>
                <a:buChar char="ü"/>
              </a:pPr>
              <a:r>
                <a:rPr lang="es-AR" sz="1400" dirty="0">
                  <a:solidFill>
                    <a:schemeClr val="tx1">
                      <a:lumMod val="65000"/>
                      <a:lumOff val="35000"/>
                    </a:schemeClr>
                  </a:solidFill>
                </a:rPr>
                <a:t>32.3</a:t>
              </a:r>
            </a:p>
            <a:p>
              <a:pPr marL="1885950" lvl="3">
                <a:buClr>
                  <a:schemeClr val="tx2">
                    <a:lumMod val="60000"/>
                    <a:lumOff val="40000"/>
                  </a:schemeClr>
                </a:buClr>
                <a:buFont typeface="Wingdings" panose="05000000000000000000" pitchFamily="2" charset="2"/>
                <a:buChar char="ü"/>
              </a:pPr>
              <a:r>
                <a:rPr lang="es-AR" sz="1400" dirty="0">
                  <a:solidFill>
                    <a:schemeClr val="tx1">
                      <a:lumMod val="65000"/>
                      <a:lumOff val="35000"/>
                    </a:schemeClr>
                  </a:solidFill>
                </a:rPr>
                <a:t>32.4</a:t>
              </a:r>
            </a:p>
            <a:p>
              <a:pPr marL="1885950" lvl="3">
                <a:buClr>
                  <a:schemeClr val="tx2">
                    <a:lumMod val="60000"/>
                    <a:lumOff val="40000"/>
                  </a:schemeClr>
                </a:buClr>
                <a:buFont typeface="Wingdings" panose="05000000000000000000" pitchFamily="2" charset="2"/>
                <a:buChar char="ü"/>
              </a:pPr>
              <a:r>
                <a:rPr lang="es-AR" sz="1400" dirty="0">
                  <a:solidFill>
                    <a:schemeClr val="tx1">
                      <a:lumMod val="65000"/>
                      <a:lumOff val="35000"/>
                    </a:schemeClr>
                  </a:solidFill>
                </a:rPr>
                <a:t>32.5</a:t>
              </a:r>
            </a:p>
            <a:p>
              <a:pPr marL="1885950" lvl="3">
                <a:buClr>
                  <a:schemeClr val="tx2">
                    <a:lumMod val="60000"/>
                    <a:lumOff val="40000"/>
                  </a:schemeClr>
                </a:buClr>
                <a:buFont typeface="Wingdings" panose="05000000000000000000" pitchFamily="2" charset="2"/>
                <a:buChar char="ü"/>
              </a:pPr>
              <a:r>
                <a:rPr lang="es-AR" sz="1400" dirty="0">
                  <a:solidFill>
                    <a:schemeClr val="tx1">
                      <a:lumMod val="65000"/>
                      <a:lumOff val="35000"/>
                    </a:schemeClr>
                  </a:solidFill>
                </a:rPr>
                <a:t>32.6</a:t>
              </a:r>
            </a:p>
            <a:p>
              <a:pPr marL="1885950" lvl="3">
                <a:buClr>
                  <a:schemeClr val="tx2">
                    <a:lumMod val="60000"/>
                    <a:lumOff val="40000"/>
                  </a:schemeClr>
                </a:buClr>
                <a:buFont typeface="Wingdings" panose="05000000000000000000" pitchFamily="2" charset="2"/>
                <a:buChar char="ü"/>
              </a:pPr>
              <a:r>
                <a:rPr lang="es-AR" sz="1400" dirty="0">
                  <a:solidFill>
                    <a:schemeClr val="tx1">
                      <a:lumMod val="65000"/>
                      <a:lumOff val="35000"/>
                    </a:schemeClr>
                  </a:solidFill>
                </a:rPr>
                <a:t>32.7</a:t>
              </a:r>
            </a:p>
            <a:p>
              <a:pPr marL="1885950" lvl="3">
                <a:buClr>
                  <a:schemeClr val="tx2">
                    <a:lumMod val="60000"/>
                    <a:lumOff val="40000"/>
                  </a:schemeClr>
                </a:buClr>
                <a:buFont typeface="Wingdings" panose="05000000000000000000" pitchFamily="2" charset="2"/>
                <a:buChar char="ü"/>
              </a:pPr>
              <a:r>
                <a:rPr lang="es-AR" sz="1400" dirty="0">
                  <a:solidFill>
                    <a:schemeClr val="tx1">
                      <a:lumMod val="65000"/>
                      <a:lumOff val="35000"/>
                    </a:schemeClr>
                  </a:solidFill>
                </a:rPr>
                <a:t>32.8</a:t>
              </a:r>
            </a:p>
            <a:p>
              <a:pPr marL="1885950" lvl="3">
                <a:buClr>
                  <a:schemeClr val="tx2">
                    <a:lumMod val="60000"/>
                    <a:lumOff val="40000"/>
                  </a:schemeClr>
                </a:buClr>
                <a:buFont typeface="Wingdings" panose="05000000000000000000" pitchFamily="2" charset="2"/>
                <a:buChar char="ü"/>
              </a:pPr>
              <a:r>
                <a:rPr lang="es-AR" sz="1400" dirty="0">
                  <a:solidFill>
                    <a:schemeClr val="tx1">
                      <a:lumMod val="65000"/>
                      <a:lumOff val="35000"/>
                    </a:schemeClr>
                  </a:solidFill>
                </a:rPr>
                <a:t>32.9</a:t>
              </a:r>
            </a:p>
            <a:p>
              <a:pPr marL="1885950" lvl="3">
                <a:buClr>
                  <a:schemeClr val="tx2">
                    <a:lumMod val="60000"/>
                    <a:lumOff val="40000"/>
                  </a:schemeClr>
                </a:buClr>
                <a:buFont typeface="Wingdings" panose="05000000000000000000" pitchFamily="2" charset="2"/>
                <a:buChar char="ü"/>
              </a:pPr>
              <a:r>
                <a:rPr lang="es-AR" sz="1400" dirty="0">
                  <a:solidFill>
                    <a:schemeClr val="tx1">
                      <a:lumMod val="65000"/>
                      <a:lumOff val="35000"/>
                    </a:schemeClr>
                  </a:solidFill>
                </a:rPr>
                <a:t>32.10</a:t>
              </a:r>
            </a:p>
            <a:p>
              <a:pPr marL="1885950" lvl="3">
                <a:buClr>
                  <a:schemeClr val="tx2">
                    <a:lumMod val="60000"/>
                    <a:lumOff val="40000"/>
                  </a:schemeClr>
                </a:buClr>
                <a:buFont typeface="Wingdings" panose="05000000000000000000" pitchFamily="2" charset="2"/>
                <a:buChar char="ü"/>
              </a:pPr>
              <a:r>
                <a:rPr lang="es-AR" sz="1400" dirty="0">
                  <a:solidFill>
                    <a:schemeClr val="tx1">
                      <a:lumMod val="65000"/>
                      <a:lumOff val="35000"/>
                    </a:schemeClr>
                  </a:solidFill>
                </a:rPr>
                <a:t>32.11</a:t>
              </a:r>
            </a:p>
          </p:txBody>
        </p:sp>
      </p:grpSp>
    </p:spTree>
    <p:extLst>
      <p:ext uri="{BB962C8B-B14F-4D97-AF65-F5344CB8AC3E}">
        <p14:creationId xmlns:p14="http://schemas.microsoft.com/office/powerpoint/2010/main" val="76842723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4_Tema de Office">
  <a:themeElements>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e Office">
      <a:majorFont>
        <a:latin typeface="Arial"/>
        <a:ea typeface="Microsoft YaHei"/>
        <a:cs typeface=""/>
      </a:majorFont>
      <a:minorFont>
        <a:latin typeface="Arial"/>
        <a:ea typeface="Microsoft YaHe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altLang="es-AR" sz="1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altLang="es-AR" sz="1800" b="0" i="0" u="none" strike="noStrike" cap="none" normalizeH="0" baseline="0" smtClean="0">
            <a:ln>
              <a:noFill/>
            </a:ln>
            <a:solidFill>
              <a:schemeClr val="bg1"/>
            </a:solidFill>
            <a:effectLst/>
            <a:latin typeface="Arial" charset="0"/>
          </a:defRPr>
        </a:defPPr>
      </a:lstStyle>
    </a:lnDef>
  </a:objectDefaults>
  <a:extraClrSchemeLst>
    <a:extraClrScheme>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e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e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e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e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e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e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5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ema de Office">
      <a:majorFont>
        <a:latin typeface="Arial"/>
        <a:ea typeface="Microsoft YaHei"/>
        <a:cs typeface=""/>
      </a:majorFont>
      <a:minorFont>
        <a:latin typeface="Arial"/>
        <a:ea typeface="Microsoft YaHe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altLang="es-AR" sz="1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altLang="es-AR" sz="1800" b="0" i="0" u="none" strike="noStrike" cap="none" normalizeH="0" baseline="0" smtClean="0">
            <a:ln>
              <a:noFill/>
            </a:ln>
            <a:solidFill>
              <a:schemeClr val="bg1"/>
            </a:solidFill>
            <a:effectLst/>
            <a:latin typeface="Arial" charset="0"/>
          </a:defRPr>
        </a:defPPr>
      </a:lstStyle>
    </a:lnDef>
  </a:objectDefaults>
  <a:extraClrSchemeLst>
    <a:extraClrScheme>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e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e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e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e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e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e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7_Tema de Office">
  <a:themeElements>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e Office">
      <a:majorFont>
        <a:latin typeface="Arial"/>
        <a:ea typeface="Microsoft YaHei"/>
        <a:cs typeface=""/>
      </a:majorFont>
      <a:minorFont>
        <a:latin typeface="Arial"/>
        <a:ea typeface="Microsoft YaHe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altLang="es-AR" sz="1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altLang="es-AR" sz="1800" b="0" i="0" u="none" strike="noStrike" cap="none" normalizeH="0" baseline="0" smtClean="0">
            <a:ln>
              <a:noFill/>
            </a:ln>
            <a:solidFill>
              <a:schemeClr val="bg1"/>
            </a:solidFill>
            <a:effectLst/>
            <a:latin typeface="Arial" charset="0"/>
          </a:defRPr>
        </a:defPPr>
      </a:lstStyle>
    </a:lnDef>
  </a:objectDefaults>
  <a:extraClrSchemeLst>
    <a:extraClrScheme>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e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e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e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e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e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e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2131</TotalTime>
  <Words>3874</Words>
  <Application>Microsoft Office PowerPoint</Application>
  <PresentationFormat>Presentación en pantalla (4:3)</PresentationFormat>
  <Paragraphs>406</Paragraphs>
  <Slides>25</Slides>
  <Notes>25</Notes>
  <HiddenSlides>0</HiddenSlides>
  <MMClips>0</MMClips>
  <ScaleCrop>false</ScaleCrop>
  <HeadingPairs>
    <vt:vector size="6" baseType="variant">
      <vt:variant>
        <vt:lpstr>Fuentes usadas</vt:lpstr>
      </vt:variant>
      <vt:variant>
        <vt:i4>4</vt:i4>
      </vt:variant>
      <vt:variant>
        <vt:lpstr>Tema</vt:lpstr>
      </vt:variant>
      <vt:variant>
        <vt:i4>3</vt:i4>
      </vt:variant>
      <vt:variant>
        <vt:lpstr>Títulos de diapositiva</vt:lpstr>
      </vt:variant>
      <vt:variant>
        <vt:i4>25</vt:i4>
      </vt:variant>
    </vt:vector>
  </HeadingPairs>
  <TitlesOfParts>
    <vt:vector size="32" baseType="lpstr">
      <vt:lpstr>Arial</vt:lpstr>
      <vt:lpstr>Lato</vt:lpstr>
      <vt:lpstr>Times New Roman</vt:lpstr>
      <vt:lpstr>Wingdings</vt:lpstr>
      <vt:lpstr>4_Tema de Office</vt:lpstr>
      <vt:lpstr>15_Tema de Office</vt:lpstr>
      <vt:lpstr>27_Tema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PELLOTTA, Ezequiel</dc:creator>
  <cp:lastModifiedBy>Luis Arocena</cp:lastModifiedBy>
  <cp:revision>93</cp:revision>
  <cp:lastPrinted>1601-01-01T00:00:00Z</cp:lastPrinted>
  <dcterms:created xsi:type="dcterms:W3CDTF">1601-01-01T00:00:00Z</dcterms:created>
  <dcterms:modified xsi:type="dcterms:W3CDTF">2022-03-22T01:52:45Z</dcterms:modified>
</cp:coreProperties>
</file>