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EF52-5181-4846-899A-DCFD545F9F26}" type="datetimeFigureOut">
              <a:rPr lang="es-AR" smtClean="0"/>
              <a:t>14/03/2022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0C485-F299-4B1B-9890-AA276ECBE3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723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itchFamily="18" charset="0"/>
              <a:buNone/>
            </a:pPr>
            <a:fld id="{67E274B2-0F8F-4B40-953F-3AA4BA3936DC}" type="slidenum">
              <a:rPr lang="en-GB" altLang="es-AR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>
                <a:spcBef>
                  <a:spcPct val="0"/>
                </a:spcBef>
                <a:buFont typeface="Times New Roman" pitchFamily="18" charset="0"/>
                <a:buNone/>
              </a:pPr>
              <a:t>11</a:t>
            </a:fld>
            <a:endParaRPr lang="en-GB" altLang="es-AR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07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DBF5F9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6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8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9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1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21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52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1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5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23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587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76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87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45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92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1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DBF5F9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63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8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6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6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8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CC77B8-12B1-4361-8CC6-7A680793F3FD}" type="datetimeFigureOut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14/03/2022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C0C79-8819-4094-84A2-8350C3092D60}" type="slidenum">
              <a:rPr lang="es-A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A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2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3/14/2022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00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543696"/>
            <a:ext cx="8229600" cy="1194488"/>
          </a:xfrm>
        </p:spPr>
        <p:txBody>
          <a:bodyPr>
            <a:noAutofit/>
          </a:bodyPr>
          <a:lstStyle/>
          <a:p>
            <a:pPr algn="ctr"/>
            <a:r>
              <a:rPr lang="es-A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512" y="2520778"/>
            <a:ext cx="8784976" cy="3476368"/>
          </a:xfrm>
        </p:spPr>
        <p:txBody>
          <a:bodyPr>
            <a:normAutofit/>
          </a:bodyPr>
          <a:lstStyle/>
          <a:p>
            <a:pPr algn="just"/>
            <a:endParaRPr lang="es-AR" sz="1800" dirty="0" smtClean="0"/>
          </a:p>
          <a:p>
            <a:pPr algn="just"/>
            <a:endParaRPr lang="es-AR" sz="1800" dirty="0"/>
          </a:p>
          <a:p>
            <a:pPr algn="just"/>
            <a:endParaRPr lang="es-AR" sz="1800" dirty="0" smtClean="0"/>
          </a:p>
          <a:p>
            <a:pPr algn="just"/>
            <a:endParaRPr lang="es-AR" sz="1800" dirty="0"/>
          </a:p>
          <a:p>
            <a:pPr marL="0" indent="0" algn="just">
              <a:buNone/>
            </a:pPr>
            <a:endParaRPr lang="es-AR" sz="18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s-AR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RUTA DEL </a:t>
            </a:r>
            <a:r>
              <a:rPr lang="es-AR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DINERO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AR" sz="4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BENEFICIARIOS FINALES</a:t>
            </a:r>
            <a:endParaRPr lang="es-AR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endParaRPr lang="es-AR" sz="2000" dirty="0"/>
          </a:p>
          <a:p>
            <a:endParaRPr lang="es-AR" sz="2000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83" y="2211231"/>
            <a:ext cx="66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9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2894"/>
          </a:xfrm>
        </p:spPr>
        <p:txBody>
          <a:bodyPr>
            <a:normAutofit fontScale="90000"/>
          </a:bodyPr>
          <a:lstStyle/>
          <a:p>
            <a:pPr algn="ctr"/>
            <a:r>
              <a:rPr lang="es-AR" altLang="es-AR" sz="6000" b="1" i="1" u="sng" dirty="0" smtClean="0">
                <a:solidFill>
                  <a:srgbClr val="C00000"/>
                </a:solidFill>
              </a:rPr>
              <a:t>PARA TENER EN CUENTA</a:t>
            </a:r>
            <a:endParaRPr lang="es-AR" altLang="es-AR" sz="6000" u="sng" dirty="0" smtClean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6062" y="908051"/>
            <a:ext cx="11697678" cy="5834063"/>
          </a:xfrm>
        </p:spPr>
        <p:txBody>
          <a:bodyPr/>
          <a:lstStyle/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Arial Unicode MS"/>
                <a:cs typeface="Arial Unicode MS"/>
              </a:rPr>
              <a:t>A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Arial Unicode MS"/>
                <a:cs typeface="Arial Unicode MS"/>
              </a:rPr>
              <a:t>DIFERENCIA DE OTROS PAÍSES, AQUÍ MUCHAS VECES NI SIQUIERA BUSCAN PAGAR IMPUESTOS PARA APARENTAR MÁS ORDEN O LICITUD DE FONDOS Y BIENES</a:t>
            </a:r>
          </a:p>
          <a:p>
            <a:pPr marL="0" indent="0" algn="ctr">
              <a:buFont typeface="Arial" charset="0"/>
              <a:buNone/>
              <a:defRPr/>
            </a:pPr>
            <a:endParaRPr lang="es-AR" sz="2400" dirty="0" smtClean="0">
              <a:solidFill>
                <a:prstClr val="black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s-AR" sz="2400" dirty="0" smtClean="0">
                <a:solidFill>
                  <a:prstClr val="black"/>
                </a:solidFill>
              </a:rPr>
              <a:t>Buscan </a:t>
            </a:r>
            <a:r>
              <a:rPr lang="es-AR" sz="2400" dirty="0">
                <a:solidFill>
                  <a:prstClr val="black"/>
                </a:solidFill>
              </a:rPr>
              <a:t>los huecos normativos para escapar de la tributación, generando las pruebas con las que intentan amparar su accionar.</a:t>
            </a:r>
            <a:endParaRPr lang="en-GB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Arial Unicode MS"/>
                <a:cs typeface="Arial Unicode MS"/>
              </a:rPr>
              <a:t>CARGA IMPOSITIVA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Arial Unicode MS"/>
                <a:cs typeface="Arial Unicode MS"/>
              </a:rPr>
              <a:t>EXESIVA</a:t>
            </a: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Arial Unicode MS"/>
                <a:cs typeface="Arial Unicode MS"/>
              </a:rPr>
              <a:t>RELACIÓN COSTO – BENEFICIO</a:t>
            </a: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338328" indent="-338328"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198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622111"/>
            <a:ext cx="10972800" cy="2015936"/>
          </a:xfrm>
        </p:spPr>
        <p:txBody>
          <a:bodyPr>
            <a:spAutoFit/>
          </a:bodyPr>
          <a:lstStyle/>
          <a:p>
            <a:pPr algn="ctr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AR" sz="2800" b="1" u="sng" smtClean="0">
                <a:solidFill>
                  <a:srgbClr val="FFFF00"/>
                </a:solidFill>
              </a:rPr>
              <a:t/>
            </a:r>
            <a:br>
              <a:rPr lang="en-GB" altLang="es-AR" sz="2800" b="1" u="sng" smtClean="0">
                <a:solidFill>
                  <a:srgbClr val="FFFF00"/>
                </a:solidFill>
              </a:rPr>
            </a:br>
            <a:r>
              <a:rPr lang="en-GB" altLang="es-AR" smtClean="0"/>
              <a:t/>
            </a:r>
            <a:br>
              <a:rPr lang="en-GB" altLang="es-AR" smtClean="0"/>
            </a:br>
            <a:r>
              <a:rPr lang="en-GB" altLang="es-AR" b="1" smtClean="0"/>
              <a:t>ENRIQUECIMIENTO PATRIMONIAL</a:t>
            </a:r>
            <a:endParaRPr lang="en-GB" altLang="es-AR" b="1" smtClean="0">
              <a:solidFill>
                <a:srgbClr val="C00000"/>
              </a:solidFill>
            </a:endParaRPr>
          </a:p>
        </p:txBody>
      </p:sp>
      <p:sp>
        <p:nvSpPr>
          <p:cNvPr id="183299" name="1 Marcador de contenido"/>
          <p:cNvSpPr>
            <a:spLocks noGrp="1"/>
          </p:cNvSpPr>
          <p:nvPr>
            <p:ph idx="1"/>
          </p:nvPr>
        </p:nvSpPr>
        <p:spPr>
          <a:xfrm>
            <a:off x="609600" y="1935163"/>
            <a:ext cx="10972800" cy="45894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s-AR" sz="4000" b="1" smtClean="0">
                <a:solidFill>
                  <a:srgbClr val="C00000"/>
                </a:solidFill>
              </a:rPr>
              <a:t>SE EXTERIORIZAN A TRAVES DE LAS DECLARACIONES DEL  IMPUESTO A LAS GANANCIAS </a:t>
            </a:r>
            <a:br>
              <a:rPr lang="en-GB" altLang="es-AR" sz="4000" b="1" smtClean="0">
                <a:solidFill>
                  <a:srgbClr val="C00000"/>
                </a:solidFill>
              </a:rPr>
            </a:br>
            <a:r>
              <a:rPr lang="en-GB" altLang="es-AR" sz="4000" b="1" smtClean="0">
                <a:solidFill>
                  <a:srgbClr val="C00000"/>
                </a:solidFill>
              </a:rPr>
              <a:t/>
            </a:r>
            <a:br>
              <a:rPr lang="en-GB" altLang="es-AR" sz="4000" b="1" smtClean="0">
                <a:solidFill>
                  <a:srgbClr val="C00000"/>
                </a:solidFill>
              </a:rPr>
            </a:br>
            <a:r>
              <a:rPr lang="en-GB" altLang="es-AR" sz="4000" b="1" smtClean="0">
                <a:solidFill>
                  <a:srgbClr val="C00000"/>
                </a:solidFill>
              </a:rPr>
              <a:t>AUTODETERMINATIVAS</a:t>
            </a:r>
            <a:r>
              <a:rPr lang="en-GB" altLang="es-AR" b="1" smtClean="0">
                <a:solidFill>
                  <a:srgbClr val="C00000"/>
                </a:solidFill>
              </a:rPr>
              <a:t/>
            </a:r>
            <a:br>
              <a:rPr lang="en-GB" altLang="es-AR" b="1" smtClean="0">
                <a:solidFill>
                  <a:srgbClr val="C00000"/>
                </a:solidFill>
              </a:rPr>
            </a:br>
            <a:endParaRPr lang="en-GB" altLang="es-AR" b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1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s-AR" sz="3000" b="1" dirty="0" smtClean="0">
                <a:solidFill>
                  <a:srgbClr val="7030A0"/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altLang="es-AR" sz="3000" b="1" dirty="0" smtClean="0">
                <a:solidFill>
                  <a:srgbClr val="7030A0"/>
                </a:solidFill>
                <a:latin typeface="Constantia"/>
                <a:ea typeface="+mn-ea"/>
                <a:cs typeface="+mn-cs"/>
              </a:rPr>
            </a:br>
            <a:r>
              <a:rPr lang="en-US" altLang="es-AR" sz="3000" b="1" dirty="0">
                <a:solidFill>
                  <a:srgbClr val="7030A0"/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altLang="es-AR" sz="3000" b="1" dirty="0">
                <a:solidFill>
                  <a:srgbClr val="7030A0"/>
                </a:solidFill>
                <a:latin typeface="Constantia"/>
                <a:ea typeface="+mn-ea"/>
                <a:cs typeface="+mn-cs"/>
              </a:rPr>
            </a:br>
            <a:r>
              <a:rPr lang="en-US" altLang="es-AR" sz="3000" b="1" dirty="0" smtClean="0">
                <a:solidFill>
                  <a:srgbClr val="7030A0"/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altLang="es-AR" sz="3000" b="1" dirty="0" smtClean="0">
                <a:solidFill>
                  <a:srgbClr val="7030A0"/>
                </a:solidFill>
                <a:latin typeface="Constantia"/>
                <a:ea typeface="+mn-ea"/>
                <a:cs typeface="+mn-cs"/>
              </a:rPr>
            </a:br>
            <a:r>
              <a:rPr lang="en-US" altLang="es-AR" sz="3000" b="1" u="sng" dirty="0">
                <a:solidFill>
                  <a:srgbClr val="7030A0"/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altLang="es-AR" sz="3000" b="1" u="sng" dirty="0">
                <a:solidFill>
                  <a:srgbClr val="7030A0"/>
                </a:solidFill>
                <a:latin typeface="Constantia"/>
                <a:ea typeface="+mn-ea"/>
                <a:cs typeface="+mn-cs"/>
              </a:rPr>
            </a:br>
            <a:r>
              <a:rPr lang="en-US" altLang="es-AR" sz="4000" b="1" u="sng" dirty="0" smtClean="0">
                <a:solidFill>
                  <a:schemeClr val="tx1"/>
                </a:solidFill>
                <a:latin typeface="Constantia"/>
                <a:ea typeface="+mn-ea"/>
                <a:cs typeface="+mn-cs"/>
              </a:rPr>
              <a:t>LOS INGRESOS NO PERIÓDICOS NO ESTARÁN GRAVADOS CON EL IMPUESTO O SERÁN EXENTOS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s-AR" sz="2800" b="1" dirty="0" smtClean="0">
                <a:solidFill>
                  <a:srgbClr val="C00000"/>
                </a:solidFill>
              </a:rPr>
              <a:t>EJEMPLOS</a:t>
            </a:r>
            <a:r>
              <a:rPr lang="en-US" altLang="es-AR" sz="2800" b="1" dirty="0">
                <a:solidFill>
                  <a:srgbClr val="C00000"/>
                </a:solidFill>
              </a:rPr>
              <a:t>: GANANCIAS DERIVADAS DE</a:t>
            </a:r>
            <a:br>
              <a:rPr lang="en-US" altLang="es-AR" sz="2800" b="1" dirty="0">
                <a:solidFill>
                  <a:srgbClr val="C00000"/>
                </a:solidFill>
              </a:rPr>
            </a:br>
            <a:r>
              <a:rPr lang="en-US" altLang="es-AR" sz="2800" b="1" dirty="0">
                <a:solidFill>
                  <a:srgbClr val="C00000"/>
                </a:solidFill>
              </a:rPr>
              <a:t>VENTA DE INMUEBLES</a:t>
            </a:r>
            <a:br>
              <a:rPr lang="en-US" altLang="es-AR" sz="2800" b="1" dirty="0">
                <a:solidFill>
                  <a:srgbClr val="C00000"/>
                </a:solidFill>
              </a:rPr>
            </a:br>
            <a:r>
              <a:rPr lang="en-US" altLang="es-AR" sz="2800" b="1" dirty="0">
                <a:solidFill>
                  <a:srgbClr val="C00000"/>
                </a:solidFill>
              </a:rPr>
              <a:t>VENTA DE BARCOS Y AUTOS</a:t>
            </a:r>
            <a:br>
              <a:rPr lang="en-US" altLang="es-AR" sz="2800" b="1" dirty="0">
                <a:solidFill>
                  <a:srgbClr val="C00000"/>
                </a:solidFill>
              </a:rPr>
            </a:br>
            <a:r>
              <a:rPr lang="en-US" altLang="es-AR" sz="2800" b="1" dirty="0">
                <a:solidFill>
                  <a:srgbClr val="C00000"/>
                </a:solidFill>
              </a:rPr>
              <a:t>VENTA DE CUADROS</a:t>
            </a:r>
            <a:br>
              <a:rPr lang="en-US" altLang="es-AR" sz="2800" b="1" dirty="0">
                <a:solidFill>
                  <a:srgbClr val="C00000"/>
                </a:solidFill>
              </a:rPr>
            </a:br>
            <a:r>
              <a:rPr lang="en-US" altLang="es-AR" sz="2800" b="1" dirty="0">
                <a:solidFill>
                  <a:srgbClr val="C00000"/>
                </a:solidFill>
              </a:rPr>
              <a:t>VENTA DE </a:t>
            </a:r>
            <a:r>
              <a:rPr lang="en-US" altLang="es-AR" sz="2800" b="1" dirty="0" smtClean="0">
                <a:solidFill>
                  <a:srgbClr val="C00000"/>
                </a:solidFill>
              </a:rPr>
              <a:t>ACCIONES</a:t>
            </a:r>
            <a:r>
              <a:rPr lang="en-US" altLang="es-AR" sz="2800" b="1" dirty="0">
                <a:solidFill>
                  <a:srgbClr val="C00000"/>
                </a:solidFill>
              </a:rPr>
              <a:t/>
            </a:r>
            <a:br>
              <a:rPr lang="en-US" altLang="es-AR" sz="2800" b="1" dirty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C00000"/>
                </a:solidFill>
              </a:rPr>
              <a:t>DONACIONES/LEGADOS</a:t>
            </a:r>
            <a:br>
              <a:rPr lang="en-GB" sz="2800" b="1" dirty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C00000"/>
                </a:solidFill>
              </a:rPr>
              <a:t>COBRO DE PREMIOS</a:t>
            </a:r>
            <a:br>
              <a:rPr lang="en-GB" sz="2800" b="1" dirty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C00000"/>
                </a:solidFill>
              </a:rPr>
              <a:t>BOLETOS DE COMPRA/VENTA </a:t>
            </a:r>
            <a:r>
              <a:rPr lang="en-GB" sz="2800" b="1" dirty="0" smtClean="0">
                <a:solidFill>
                  <a:srgbClr val="C00000"/>
                </a:solidFill>
              </a:rPr>
              <a:t>FALLIDOS</a:t>
            </a:r>
            <a:r>
              <a:rPr lang="en-GB" sz="2800" b="1" dirty="0">
                <a:solidFill>
                  <a:srgbClr val="C00000"/>
                </a:solidFill>
              </a:rPr>
              <a:t/>
            </a:r>
            <a:br>
              <a:rPr lang="en-GB" sz="2800" b="1" dirty="0">
                <a:solidFill>
                  <a:srgbClr val="C00000"/>
                </a:solidFill>
              </a:rPr>
            </a:br>
            <a:r>
              <a:rPr lang="es-ES_tradnl" sz="2800" b="1" dirty="0">
                <a:solidFill>
                  <a:srgbClr val="C00000"/>
                </a:solidFill>
              </a:rPr>
              <a:t>OPCIÓN IRREVOCABLE DE RECOMPRA</a:t>
            </a:r>
            <a:br>
              <a:rPr lang="es-ES_tradnl" sz="2800" b="1" dirty="0">
                <a:solidFill>
                  <a:srgbClr val="C00000"/>
                </a:solidFill>
              </a:rPr>
            </a:br>
            <a:r>
              <a:rPr lang="es-ES_tradnl" sz="2800" b="1" dirty="0">
                <a:solidFill>
                  <a:srgbClr val="C00000"/>
                </a:solidFill>
              </a:rPr>
              <a:t>CONVENIOS DE RECONOCIMIENTO DE DEUDAS LABORALES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21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49382"/>
            <a:ext cx="10972800" cy="878774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>
                <a:solidFill>
                  <a:srgbClr val="FF0000"/>
                </a:solidFill>
              </a:rPr>
              <a:t>MANIOBRAS MÁS COMUNMENTE UTILIZADAS</a:t>
            </a:r>
            <a:endParaRPr lang="es-AR" sz="4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7512" y="1294409"/>
            <a:ext cx="11424062" cy="5332021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Utilización de sociedades pantalla (ocultamiento de reales titulares)</a:t>
            </a:r>
          </a:p>
          <a:p>
            <a:r>
              <a:rPr lang="es-AR" dirty="0" smtClean="0"/>
              <a:t>Utilización de testaferros o prestanombres (ocultamiento de reales titulares)</a:t>
            </a:r>
          </a:p>
          <a:p>
            <a:r>
              <a:rPr lang="es-AR" dirty="0" smtClean="0"/>
              <a:t>Utilización de contradocumentos (ocultamiento de reales titulares)</a:t>
            </a:r>
          </a:p>
          <a:p>
            <a:r>
              <a:rPr lang="es-AR" dirty="0" smtClean="0"/>
              <a:t>Utilización de poderes generales amplios de administración y disposición de fondos (ocultamiento de reales titulares)</a:t>
            </a:r>
          </a:p>
          <a:p>
            <a:r>
              <a:rPr lang="es-AR" dirty="0" smtClean="0"/>
              <a:t>Préstamos / Back to Back (ingreso de dinero)</a:t>
            </a:r>
          </a:p>
          <a:p>
            <a:r>
              <a:rPr lang="es-AR" dirty="0" smtClean="0"/>
              <a:t>Facturación apócrifa de compras (salida de dinero)</a:t>
            </a:r>
          </a:p>
          <a:p>
            <a:r>
              <a:rPr lang="es-AR" dirty="0" smtClean="0"/>
              <a:t>Sobrefacturación de ventas (ingreso de dinero)</a:t>
            </a:r>
          </a:p>
          <a:p>
            <a:r>
              <a:rPr lang="es-AR" dirty="0" smtClean="0"/>
              <a:t>Sobrefacturación de exportaciones (ingreso de dinero)</a:t>
            </a:r>
          </a:p>
          <a:p>
            <a:r>
              <a:rPr lang="es-AR" dirty="0" smtClean="0"/>
              <a:t>Subfacturación de importaciones (menor salida de dinero y menor pago de impuestos)</a:t>
            </a:r>
          </a:p>
          <a:p>
            <a:r>
              <a:rPr lang="es-AR" dirty="0" smtClean="0"/>
              <a:t>Sobrefacturación de importaciones (salida de dinero)</a:t>
            </a:r>
          </a:p>
          <a:p>
            <a:r>
              <a:rPr lang="es-AR" dirty="0" smtClean="0"/>
              <a:t>Utilización de </a:t>
            </a:r>
            <a:r>
              <a:rPr lang="es-AR" dirty="0" err="1" smtClean="0"/>
              <a:t>criptoactivos</a:t>
            </a:r>
            <a:r>
              <a:rPr lang="es-AR" dirty="0" smtClean="0"/>
              <a:t> (opacidad)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909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44384"/>
            <a:ext cx="11277600" cy="950026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solidFill>
                  <a:srgbClr val="FF0000"/>
                </a:solidFill>
              </a:rPr>
              <a:t>MANIOBRAS MÁS COMUNMENTE UTILIZADAS</a:t>
            </a:r>
            <a:endParaRPr lang="es-AR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484416"/>
            <a:ext cx="11289475" cy="48401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AR" sz="2400" dirty="0" smtClean="0"/>
              <a:t>Ingreso y retiro de fondos en efectivo de cuentas bancarias (opacidad)</a:t>
            </a:r>
          </a:p>
          <a:p>
            <a:pPr>
              <a:lnSpc>
                <a:spcPct val="90000"/>
              </a:lnSpc>
            </a:pPr>
            <a:r>
              <a:rPr lang="es-AR" sz="2400" dirty="0" smtClean="0"/>
              <a:t>Utilización de cooperativas y mutuales para el cambio de cheques (opacidad/evasión)</a:t>
            </a:r>
          </a:p>
          <a:p>
            <a:pPr>
              <a:lnSpc>
                <a:spcPct val="90000"/>
              </a:lnSpc>
            </a:pPr>
            <a:r>
              <a:rPr lang="es-AR" sz="2400" dirty="0" smtClean="0"/>
              <a:t>Escrituración de compra de inmuebles a un precio menor y venta del mismo inmueble en un corto plazo a un precio mayor (ingreso de fondos)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Compra </a:t>
            </a:r>
            <a:r>
              <a:rPr lang="es-ES" sz="2400" dirty="0"/>
              <a:t>de un inmueble y su </a:t>
            </a:r>
            <a:r>
              <a:rPr lang="es-ES" sz="2400" dirty="0" smtClean="0"/>
              <a:t>escrituración </a:t>
            </a:r>
            <a:r>
              <a:rPr lang="es-ES" sz="2400" dirty="0"/>
              <a:t>por debajo del precio pagado. La </a:t>
            </a:r>
            <a:r>
              <a:rPr lang="es-ES" sz="2400" dirty="0" smtClean="0"/>
              <a:t>venta</a:t>
            </a:r>
            <a:r>
              <a:rPr lang="es-ES" sz="2400" dirty="0"/>
              <a:t> posterior del inmueble</a:t>
            </a:r>
            <a:r>
              <a:rPr lang="es-ES" sz="2400" dirty="0" smtClean="0"/>
              <a:t>, en un lapso breve de tiempo, por </a:t>
            </a:r>
            <a:r>
              <a:rPr lang="es-ES" sz="2400" dirty="0"/>
              <a:t>su precio de </a:t>
            </a:r>
            <a:r>
              <a:rPr lang="es-ES" sz="2400" dirty="0" smtClean="0"/>
              <a:t>mercado (ingreso de fondos)</a:t>
            </a:r>
            <a:endParaRPr lang="es-AR" sz="2400" dirty="0" smtClean="0"/>
          </a:p>
          <a:p>
            <a:pPr>
              <a:lnSpc>
                <a:spcPct val="90000"/>
              </a:lnSpc>
            </a:pPr>
            <a:r>
              <a:rPr lang="es-AR" sz="2400" dirty="0"/>
              <a:t>Transferencias </a:t>
            </a:r>
            <a:r>
              <a:rPr lang="es-AR" sz="2400" dirty="0" smtClean="0"/>
              <a:t>de fondos en forma fraccionada, a través de una cuenta bancaria (opacidad)</a:t>
            </a:r>
          </a:p>
          <a:p>
            <a:pPr>
              <a:lnSpc>
                <a:spcPct val="90000"/>
              </a:lnSpc>
            </a:pPr>
            <a:r>
              <a:rPr lang="es-AR" sz="2400" dirty="0" smtClean="0"/>
              <a:t>Adquisiciones con opciones irrevocables de compra o venta (ingreso de fondos)</a:t>
            </a:r>
          </a:p>
          <a:p>
            <a:pPr>
              <a:lnSpc>
                <a:spcPct val="90000"/>
              </a:lnSpc>
            </a:pPr>
            <a:r>
              <a:rPr lang="es-AR" sz="2400" dirty="0" smtClean="0"/>
              <a:t>Cobro de premios y/o utilización de casinos (ingreso de fondos)</a:t>
            </a:r>
          </a:p>
          <a:p>
            <a:pPr>
              <a:lnSpc>
                <a:spcPct val="90000"/>
              </a:lnSpc>
            </a:pPr>
            <a:r>
              <a:rPr lang="es-AR" sz="2400" dirty="0" smtClean="0"/>
              <a:t>Donaciones (ingreso de fondos)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03223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15891"/>
            <a:ext cx="10972800" cy="649287"/>
          </a:xfrm>
        </p:spPr>
        <p:txBody>
          <a:bodyPr/>
          <a:lstStyle/>
          <a:p>
            <a:pPr algn="ctr">
              <a:defRPr/>
            </a:pPr>
            <a:r>
              <a:rPr lang="es-AR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UTILIZACIÓN DE SOCIEDADES PANTALLA</a:t>
            </a:r>
            <a:endParaRPr lang="es-AR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/>
        </p:nvGraphicFramePr>
        <p:xfrm>
          <a:off x="9464431" y="731296"/>
          <a:ext cx="1416539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n" r:id="rId3" imgW="3025775" imgH="3252788" progId="MS_ClipArt_Gallery.2">
                  <p:embed/>
                </p:oleObj>
              </mc:Choice>
              <mc:Fallback>
                <p:oleObj name="Imagen" r:id="rId3" imgW="3025775" imgH="32527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431" y="731296"/>
                        <a:ext cx="1416539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dondear rectángulo de esquina diagonal 6"/>
          <p:cNvSpPr/>
          <p:nvPr/>
        </p:nvSpPr>
        <p:spPr>
          <a:xfrm>
            <a:off x="113327" y="3011491"/>
            <a:ext cx="1949939" cy="169703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b="1" dirty="0">
                <a:solidFill>
                  <a:prstClr val="black"/>
                </a:solidFill>
              </a:rPr>
              <a:t>Investigado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b="1" dirty="0">
              <a:solidFill>
                <a:prstClr val="black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 flipH="1">
            <a:off x="4501663" y="2924175"/>
            <a:ext cx="2747107" cy="18732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b="1" dirty="0">
                <a:solidFill>
                  <a:prstClr val="black"/>
                </a:solidFill>
              </a:rPr>
              <a:t>SOCIEDADES</a:t>
            </a:r>
          </a:p>
        </p:txBody>
      </p:sp>
      <p:sp>
        <p:nvSpPr>
          <p:cNvPr id="10" name="Flecha arriba 9"/>
          <p:cNvSpPr/>
          <p:nvPr/>
        </p:nvSpPr>
        <p:spPr>
          <a:xfrm rot="16200000">
            <a:off x="2935612" y="2761213"/>
            <a:ext cx="649287" cy="2127739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prstClr val="white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198713" y="2276872"/>
            <a:ext cx="1947985" cy="11156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200" b="1" dirty="0">
                <a:solidFill>
                  <a:prstClr val="black"/>
                </a:solidFill>
              </a:rPr>
              <a:t>INGRESOS POR PRÉSTAMOS FICTICIOS /APORTES DE ACCONISTAS O TERCEROS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9021604" y="3500438"/>
            <a:ext cx="3012833" cy="10142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b="1" dirty="0">
                <a:solidFill>
                  <a:prstClr val="black"/>
                </a:solidFill>
              </a:rPr>
              <a:t>SOBREFACTURACÍÓN</a:t>
            </a:r>
            <a:endParaRPr lang="es-AR" sz="1600" b="1" dirty="0">
              <a:solidFill>
                <a:prstClr val="black"/>
              </a:solidFill>
            </a:endParaRPr>
          </a:p>
        </p:txBody>
      </p:sp>
      <p:sp>
        <p:nvSpPr>
          <p:cNvPr id="14" name="Flecha arriba 13"/>
          <p:cNvSpPr/>
          <p:nvPr/>
        </p:nvSpPr>
        <p:spPr>
          <a:xfrm rot="16200000">
            <a:off x="7561038" y="2272263"/>
            <a:ext cx="792163" cy="1416539"/>
          </a:xfrm>
          <a:prstGeom prst="up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 dirty="0">
              <a:solidFill>
                <a:prstClr val="white"/>
              </a:solidFill>
            </a:endParaRPr>
          </a:p>
        </p:txBody>
      </p:sp>
      <p:sp>
        <p:nvSpPr>
          <p:cNvPr id="15" name="Flecha arriba 14"/>
          <p:cNvSpPr/>
          <p:nvPr/>
        </p:nvSpPr>
        <p:spPr>
          <a:xfrm rot="16200000">
            <a:off x="7561038" y="3332713"/>
            <a:ext cx="792163" cy="1416539"/>
          </a:xfrm>
          <a:prstGeom prst="up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prstClr val="white"/>
              </a:solidFill>
            </a:endParaRPr>
          </a:p>
        </p:txBody>
      </p:sp>
      <p:graphicFrame>
        <p:nvGraphicFramePr>
          <p:cNvPr id="19" name="Object 1027"/>
          <p:cNvGraphicFramePr>
            <a:graphicFrameLocks noChangeAspect="1"/>
          </p:cNvGraphicFramePr>
          <p:nvPr/>
        </p:nvGraphicFramePr>
        <p:xfrm>
          <a:off x="5035760" y="1594896"/>
          <a:ext cx="14165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n" r:id="rId5" imgW="3025775" imgH="3252788" progId="MS_ClipArt_Gallery.2">
                  <p:embed/>
                </p:oleObj>
              </mc:Choice>
              <mc:Fallback>
                <p:oleObj name="Imagen" r:id="rId5" imgW="3025775" imgH="32527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760" y="1594896"/>
                        <a:ext cx="141653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60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87" y="4992146"/>
            <a:ext cx="86750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85" y="4992146"/>
            <a:ext cx="86750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lecha izquierda y arriba 24"/>
          <p:cNvSpPr/>
          <p:nvPr/>
        </p:nvSpPr>
        <p:spPr>
          <a:xfrm>
            <a:off x="1244601" y="6065296"/>
            <a:ext cx="4564184" cy="358775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prstClr val="white"/>
              </a:solidFill>
            </a:endParaRPr>
          </a:p>
        </p:txBody>
      </p:sp>
      <p:sp>
        <p:nvSpPr>
          <p:cNvPr id="26" name="Flecha abajo 25"/>
          <p:cNvSpPr/>
          <p:nvPr/>
        </p:nvSpPr>
        <p:spPr>
          <a:xfrm rot="10800000" flipH="1">
            <a:off x="1084390" y="4798471"/>
            <a:ext cx="226647" cy="13700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srgbClr val="FFFF00"/>
              </a:solidFill>
            </a:endParaRPr>
          </a:p>
        </p:txBody>
      </p:sp>
      <p:sp>
        <p:nvSpPr>
          <p:cNvPr id="27" name="Proceso 26"/>
          <p:cNvSpPr/>
          <p:nvPr/>
        </p:nvSpPr>
        <p:spPr>
          <a:xfrm>
            <a:off x="1588483" y="6455821"/>
            <a:ext cx="3364523" cy="3222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200" b="1" dirty="0">
                <a:solidFill>
                  <a:prstClr val="black"/>
                </a:solidFill>
              </a:rPr>
              <a:t>TESTAFERROS/PODERES </a:t>
            </a:r>
          </a:p>
        </p:txBody>
      </p:sp>
      <p:sp>
        <p:nvSpPr>
          <p:cNvPr id="3" name="Flecha abajo 2"/>
          <p:cNvSpPr/>
          <p:nvPr/>
        </p:nvSpPr>
        <p:spPr>
          <a:xfrm rot="18036228">
            <a:off x="7328389" y="4203335"/>
            <a:ext cx="139700" cy="1350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prstClr val="white"/>
              </a:solidFill>
            </a:endParaRPr>
          </a:p>
        </p:txBody>
      </p:sp>
      <p:sp>
        <p:nvSpPr>
          <p:cNvPr id="23" name="Flecha abajo 22"/>
          <p:cNvSpPr/>
          <p:nvPr/>
        </p:nvSpPr>
        <p:spPr>
          <a:xfrm rot="16200000">
            <a:off x="7329794" y="4814712"/>
            <a:ext cx="142875" cy="1012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prstClr val="white"/>
              </a:solidFill>
            </a:endParaRPr>
          </a:p>
        </p:txBody>
      </p:sp>
      <p:sp>
        <p:nvSpPr>
          <p:cNvPr id="24" name="Redondear rectángulo de esquina diagonal 23"/>
          <p:cNvSpPr/>
          <p:nvPr/>
        </p:nvSpPr>
        <p:spPr>
          <a:xfrm>
            <a:off x="8286270" y="4797425"/>
            <a:ext cx="3747477" cy="169703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Cuentas bancarias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1400" b="1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400" b="1" dirty="0">
                <a:solidFill>
                  <a:prstClr val="black"/>
                </a:solidFill>
              </a:rPr>
              <a:t>-Antecedentes (autorizados, apoderados, firmantes, etc.)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400" b="1" dirty="0">
                <a:solidFill>
                  <a:prstClr val="black"/>
                </a:solidFill>
              </a:rPr>
              <a:t>-Análisis movimientos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400" b="1" dirty="0">
                <a:solidFill>
                  <a:prstClr val="black"/>
                </a:solidFill>
              </a:rPr>
              <a:t>- Retiros en efectivo, pago cheques, transferencias, etc.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b="1" dirty="0">
              <a:solidFill>
                <a:prstClr val="black"/>
              </a:solidFill>
            </a:endParaRPr>
          </a:p>
        </p:txBody>
      </p:sp>
      <p:sp>
        <p:nvSpPr>
          <p:cNvPr id="21" name="Rayo 20"/>
          <p:cNvSpPr/>
          <p:nvPr/>
        </p:nvSpPr>
        <p:spPr>
          <a:xfrm rot="4071445">
            <a:off x="2927839" y="2779227"/>
            <a:ext cx="914400" cy="204567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prstClr val="white"/>
              </a:solidFill>
            </a:endParaRPr>
          </a:p>
        </p:txBody>
      </p:sp>
      <p:graphicFrame>
        <p:nvGraphicFramePr>
          <p:cNvPr id="28" name="Object 1027"/>
          <p:cNvGraphicFramePr>
            <a:graphicFrameLocks noChangeAspect="1"/>
          </p:cNvGraphicFramePr>
          <p:nvPr/>
        </p:nvGraphicFramePr>
        <p:xfrm>
          <a:off x="2356339" y="5354096"/>
          <a:ext cx="141653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n" r:id="rId7" imgW="3025775" imgH="3252788" progId="MS_ClipArt_Gallery.2">
                  <p:embed/>
                </p:oleObj>
              </mc:Choice>
              <mc:Fallback>
                <p:oleObj name="Imagen" r:id="rId7" imgW="3025775" imgH="32527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39" y="5354096"/>
                        <a:ext cx="1416539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53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AR" altLang="es-AR" b="1" u="sng" dirty="0" smtClean="0">
                <a:solidFill>
                  <a:srgbClr val="FF0000"/>
                </a:solidFill>
              </a:rPr>
              <a:t>COMO ACTÚAN LOS “TESTAFERROS”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7644" y="836613"/>
            <a:ext cx="11730567" cy="5616575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s-AR" b="1" dirty="0" smtClean="0"/>
              <a:t> 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AR" b="1" dirty="0" smtClean="0"/>
              <a:t>- Son </a:t>
            </a:r>
            <a:r>
              <a:rPr lang="es-AR" b="1" dirty="0"/>
              <a:t>la cara visible de </a:t>
            </a:r>
            <a:r>
              <a:rPr lang="es-AR" b="1" dirty="0" smtClean="0"/>
              <a:t>la persona o empresa que los utiliza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AR" b="1" dirty="0" smtClean="0"/>
              <a:t>- Su </a:t>
            </a:r>
            <a:r>
              <a:rPr lang="es-AR" b="1" dirty="0"/>
              <a:t>principal función es ocultar al verdadero dueño </a:t>
            </a:r>
            <a:r>
              <a:rPr lang="es-AR" b="1" dirty="0" smtClean="0"/>
              <a:t>o el de </a:t>
            </a:r>
            <a:r>
              <a:rPr lang="es-AR" b="1" dirty="0"/>
              <a:t>la compañía, que no quiere que se sepa su nombre por razones impositivas o políticas o de dinero </a:t>
            </a:r>
            <a:r>
              <a:rPr lang="es-AR" b="1" dirty="0" smtClean="0"/>
              <a:t>ilegítimo. Se limita a prestar su nombre y recibir un pago a cambio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AR" b="1" dirty="0" smtClean="0"/>
              <a:t>- Firman una carta de renuncia sin fecha para que los verdaderos “dueños” puedan sacarlos cuando quieran o un Poder General Amplio a nombre del real titular.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AR" b="1" dirty="0" smtClean="0"/>
              <a:t>- Si </a:t>
            </a:r>
            <a:r>
              <a:rPr lang="es-AR" b="1" dirty="0"/>
              <a:t>uno </a:t>
            </a:r>
            <a:r>
              <a:rPr lang="es-AR" b="1" dirty="0" smtClean="0"/>
              <a:t>pone en un buscador "</a:t>
            </a:r>
            <a:r>
              <a:rPr lang="es-AR" b="1" i="1" dirty="0" err="1"/>
              <a:t>Nominee</a:t>
            </a:r>
            <a:r>
              <a:rPr lang="es-AR" b="1" i="1" dirty="0"/>
              <a:t> Director</a:t>
            </a:r>
            <a:r>
              <a:rPr lang="es-AR" b="1" dirty="0"/>
              <a:t>" </a:t>
            </a:r>
            <a:r>
              <a:rPr lang="es-AR" b="1" dirty="0" smtClean="0"/>
              <a:t>(Director nominal) </a:t>
            </a:r>
            <a:r>
              <a:rPr lang="es-AR" b="1" dirty="0"/>
              <a:t>obtiene unas 134 millones de entradas correspondientes a países de todo el </a:t>
            </a:r>
            <a:r>
              <a:rPr lang="es-AR" b="1" dirty="0" smtClean="0"/>
              <a:t>mundo.</a:t>
            </a:r>
          </a:p>
          <a:p>
            <a:pPr>
              <a:buFontTx/>
              <a:buChar char="-"/>
              <a:defRPr/>
            </a:pPr>
            <a:endParaRPr lang="es-AR" dirty="0"/>
          </a:p>
          <a:p>
            <a:pPr>
              <a:buFontTx/>
              <a:buChar char="-"/>
              <a:defRPr/>
            </a:pPr>
            <a:endParaRPr lang="es-AR" b="1" dirty="0"/>
          </a:p>
          <a:p>
            <a:pPr>
              <a:buFontTx/>
              <a:buChar char="-"/>
              <a:defRPr/>
            </a:pPr>
            <a:endParaRPr lang="es-AR" b="1" dirty="0" smtClean="0"/>
          </a:p>
          <a:p>
            <a:pPr>
              <a:buFontTx/>
              <a:buChar char="-"/>
              <a:defRPr/>
            </a:pPr>
            <a:endParaRPr lang="es-AR" b="1" dirty="0"/>
          </a:p>
          <a:p>
            <a:pPr>
              <a:buFontTx/>
              <a:buChar char="-"/>
              <a:defRPr/>
            </a:pPr>
            <a:endParaRPr lang="es-AR" b="1" dirty="0" smtClean="0"/>
          </a:p>
          <a:p>
            <a:pPr>
              <a:buFontTx/>
              <a:buChar char="-"/>
              <a:defRPr/>
            </a:pPr>
            <a:endParaRPr lang="es-AR" b="1" dirty="0"/>
          </a:p>
          <a:p>
            <a:pPr>
              <a:buFontTx/>
              <a:buChar char="-"/>
              <a:defRPr/>
            </a:pPr>
            <a:endParaRPr lang="es-AR" b="1" dirty="0" smtClean="0"/>
          </a:p>
          <a:p>
            <a:pPr>
              <a:buFontTx/>
              <a:buChar char="-"/>
              <a:defRPr/>
            </a:pPr>
            <a:endParaRPr lang="es-AR" b="1" dirty="0"/>
          </a:p>
          <a:p>
            <a:pPr>
              <a:buFontTx/>
              <a:buChar char="-"/>
              <a:defRPr/>
            </a:pP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69107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9" y="260350"/>
            <a:ext cx="1187547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8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" y="115888"/>
            <a:ext cx="1187547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7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9" y="115891"/>
            <a:ext cx="1187547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8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36606"/>
            <a:ext cx="10972800" cy="1120345"/>
          </a:xfrm>
        </p:spPr>
        <p:txBody>
          <a:bodyPr>
            <a:normAutofit/>
          </a:bodyPr>
          <a:lstStyle/>
          <a:p>
            <a:pPr algn="ctr"/>
            <a:r>
              <a:rPr lang="es-AR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 INFORMAL - Argentina</a:t>
            </a:r>
            <a:endParaRPr lang="es-AR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092412"/>
            <a:ext cx="10972800" cy="4596713"/>
          </a:xfrm>
        </p:spPr>
        <p:txBody>
          <a:bodyPr>
            <a:normAutofit/>
          </a:bodyPr>
          <a:lstStyle/>
          <a:p>
            <a:r>
              <a:rPr lang="es-AR" sz="2400" dirty="0"/>
              <a:t>En la Argentina se roban, cada día, 4764 celulares (más de tres por minuto), 160 autos y 3,5 </a:t>
            </a:r>
            <a:r>
              <a:rPr lang="es-AR" sz="2400" dirty="0" smtClean="0"/>
              <a:t>camiones. La </a:t>
            </a:r>
            <a:r>
              <a:rPr lang="es-AR" sz="2400" dirty="0"/>
              <a:t>suma de esos bienes supera los </a:t>
            </a:r>
            <a:r>
              <a:rPr lang="es-AR" sz="2400" dirty="0" smtClean="0"/>
              <a:t>1.200 </a:t>
            </a:r>
            <a:r>
              <a:rPr lang="es-AR" sz="2400" dirty="0"/>
              <a:t>millones de dólares anuales</a:t>
            </a:r>
            <a:r>
              <a:rPr lang="es-AR" sz="2400" dirty="0" smtClean="0"/>
              <a:t>.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/>
              <a:t>El juego clandestino mueve más de 50 mil millones de pesos por año en la </a:t>
            </a:r>
            <a:r>
              <a:rPr lang="es-AR" sz="2400" dirty="0" smtClean="0"/>
              <a:t>Provincia de Buenos Aires.</a:t>
            </a:r>
          </a:p>
          <a:p>
            <a:endParaRPr lang="es-AR" sz="2400" dirty="0"/>
          </a:p>
          <a:p>
            <a:r>
              <a:rPr lang="es-ES" sz="2400" dirty="0" smtClean="0"/>
              <a:t>La </a:t>
            </a:r>
            <a:r>
              <a:rPr lang="es-ES" sz="2400" dirty="0"/>
              <a:t>informalidad </a:t>
            </a:r>
            <a:r>
              <a:rPr lang="es-ES" sz="2400" dirty="0" smtClean="0"/>
              <a:t>laboral que </a:t>
            </a:r>
            <a:r>
              <a:rPr lang="es-ES" sz="2400" dirty="0"/>
              <a:t>mide el </a:t>
            </a:r>
            <a:r>
              <a:rPr lang="es-ES" sz="2400" dirty="0" err="1"/>
              <a:t>Indec</a:t>
            </a:r>
            <a:r>
              <a:rPr lang="es-ES" sz="2400" dirty="0"/>
              <a:t> </a:t>
            </a:r>
            <a:r>
              <a:rPr lang="es-ES" sz="2400" dirty="0" smtClean="0"/>
              <a:t>arroja </a:t>
            </a:r>
            <a:r>
              <a:rPr lang="es-ES" sz="2400" dirty="0"/>
              <a:t>una cifra de 35%; pero si uno suma los cuentapropistas, se podría decir que el número total de empleo informal se acerca al 50%</a:t>
            </a:r>
            <a:endParaRPr lang="es-AR" sz="2400" dirty="0" smtClean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44746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290512"/>
            <a:ext cx="1037903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1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05" y="955613"/>
            <a:ext cx="9361487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3" y="4295508"/>
            <a:ext cx="92360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" y="166256"/>
            <a:ext cx="5415148" cy="65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166256"/>
            <a:ext cx="5724483" cy="65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9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224136"/>
          </a:xfrm>
        </p:spPr>
        <p:txBody>
          <a:bodyPr>
            <a:normAutofit/>
          </a:bodyPr>
          <a:lstStyle/>
          <a:p>
            <a:pPr algn="ctr"/>
            <a:r>
              <a:rPr lang="es-AR" b="1" u="sng" dirty="0" smtClean="0">
                <a:solidFill>
                  <a:srgbClr val="C00000"/>
                </a:solidFill>
              </a:rPr>
              <a:t>COOPERATIVAS Y MUTUALES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143346" y="1721708"/>
            <a:ext cx="11905323" cy="4947652"/>
          </a:xfrm>
        </p:spPr>
        <p:txBody>
          <a:bodyPr/>
          <a:lstStyle/>
          <a:p>
            <a:pPr algn="just"/>
            <a:endParaRPr lang="es-AR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AR" sz="2100" b="1" dirty="0" smtClean="0">
                <a:solidFill>
                  <a:schemeClr val="accent4">
                    <a:lumMod val="50000"/>
                  </a:schemeClr>
                </a:solidFill>
              </a:rPr>
              <a:t>Ofrecen el servicio de cobranzas de valores pertenecientes a sus asociados, canalizándolos a través de sus propias cuentas bancarias, las cuales tienen el beneficio de alícuota reducida en el impuesto a los débitos y créditos bancarios (</a:t>
            </a:r>
            <a:r>
              <a:rPr lang="es-ES" sz="2100" b="1" dirty="0">
                <a:solidFill>
                  <a:schemeClr val="accent4">
                    <a:lumMod val="50000"/>
                  </a:schemeClr>
                </a:solidFill>
              </a:rPr>
              <a:t>gestión de cobranza de </a:t>
            </a:r>
            <a:r>
              <a:rPr lang="es-ES" sz="2100" b="1" dirty="0" smtClean="0">
                <a:solidFill>
                  <a:schemeClr val="accent4">
                    <a:lumMod val="50000"/>
                  </a:schemeClr>
                </a:solidFill>
              </a:rPr>
              <a:t>valores).</a:t>
            </a:r>
            <a:endParaRPr lang="es-AR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AR" sz="2100" b="1" dirty="0" smtClean="0">
                <a:solidFill>
                  <a:schemeClr val="accent4">
                    <a:lumMod val="50000"/>
                  </a:schemeClr>
                </a:solidFill>
              </a:rPr>
              <a:t>También ofrecen préstamos.</a:t>
            </a:r>
          </a:p>
          <a:p>
            <a:r>
              <a:rPr lang="es-AR" sz="2100" b="1" dirty="0" smtClean="0">
                <a:solidFill>
                  <a:schemeClr val="accent4">
                    <a:lumMod val="50000"/>
                  </a:schemeClr>
                </a:solidFill>
              </a:rPr>
              <a:t>Se usa a la figura del mutualismo y cooperativismo como una pantalla para  transformarse en verdaderas “mesas de dinero”, </a:t>
            </a:r>
            <a:r>
              <a:rPr lang="es-AR" sz="2100" b="1" dirty="0" smtClean="0">
                <a:solidFill>
                  <a:srgbClr val="FF0000"/>
                </a:solidFill>
              </a:rPr>
              <a:t>utilizadas primordialmente para el cambio de cheques por efectivo y de esta forma dificultar la investigación de la trazabilidad del dinero</a:t>
            </a:r>
            <a:r>
              <a:rPr lang="es-AR" sz="21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AR" sz="2100" b="1" dirty="0" smtClean="0">
                <a:solidFill>
                  <a:schemeClr val="accent4">
                    <a:lumMod val="50000"/>
                  </a:schemeClr>
                </a:solidFill>
              </a:rPr>
              <a:t>“Ayudas económicas” contra entrega de cheques de fechas diferidas pertenecientes al asociado o terceros.</a:t>
            </a:r>
          </a:p>
          <a:p>
            <a:r>
              <a:rPr lang="es-AR" sz="2100" b="1" dirty="0" smtClean="0">
                <a:solidFill>
                  <a:schemeClr val="accent4">
                    <a:lumMod val="50000"/>
                  </a:schemeClr>
                </a:solidFill>
              </a:rPr>
              <a:t>Intermediación financiera no autorizada por el BCRA</a:t>
            </a:r>
          </a:p>
          <a:p>
            <a:pPr marL="0" indent="0">
              <a:buNone/>
            </a:pPr>
            <a:endParaRPr lang="es-AR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s-AR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es-AR" sz="1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5" y="347662"/>
            <a:ext cx="7636476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37506"/>
            <a:ext cx="10972800" cy="724395"/>
          </a:xfrm>
        </p:spPr>
        <p:txBody>
          <a:bodyPr>
            <a:noAutofit/>
          </a:bodyPr>
          <a:lstStyle/>
          <a:p>
            <a:pPr algn="ctr"/>
            <a:r>
              <a:rPr lang="es-A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BENEFICIARIOS FINALES</a:t>
            </a:r>
            <a:endParaRPr lang="es-AR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14616"/>
            <a:ext cx="10972800" cy="4709984"/>
          </a:xfrm>
        </p:spPr>
        <p:txBody>
          <a:bodyPr/>
          <a:lstStyle/>
          <a:p>
            <a:pPr algn="ctr"/>
            <a:r>
              <a:rPr lang="es-ES" dirty="0" smtClean="0"/>
              <a:t>Mirar </a:t>
            </a:r>
            <a:r>
              <a:rPr lang="es-ES" dirty="0"/>
              <a:t>a través de la persona jurídica (look-</a:t>
            </a:r>
            <a:r>
              <a:rPr lang="es-ES" dirty="0" err="1"/>
              <a:t>through</a:t>
            </a:r>
            <a:r>
              <a:rPr lang="es-ES" dirty="0"/>
              <a:t>), para lograr identificar a sus "beneficiarios </a:t>
            </a:r>
            <a:r>
              <a:rPr lang="es-ES" dirty="0" smtClean="0"/>
              <a:t>finales“ (beneficial </a:t>
            </a:r>
            <a:r>
              <a:rPr lang="es-ES" dirty="0" err="1" smtClean="0"/>
              <a:t>owner</a:t>
            </a:r>
            <a:r>
              <a:rPr lang="es-ES" dirty="0" smtClean="0"/>
              <a:t>), </a:t>
            </a:r>
            <a:r>
              <a:rPr lang="es-ES" dirty="0"/>
              <a:t>o sea a los individuos (personas </a:t>
            </a:r>
            <a:r>
              <a:rPr lang="es-ES" dirty="0" smtClean="0"/>
              <a:t>humanas) que </a:t>
            </a:r>
            <a:r>
              <a:rPr lang="es-ES" dirty="0"/>
              <a:t>verdaderamente tienen un control efectivo o se benefician de la persona </a:t>
            </a:r>
            <a:r>
              <a:rPr lang="es-ES" dirty="0" smtClean="0"/>
              <a:t>jurídica.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Aquél </a:t>
            </a:r>
            <a:r>
              <a:rPr lang="es-ES" dirty="0"/>
              <a:t>que verdaderamente controla a la entidad, aunque lo haga indirectamente a través de otras entidades o personas interpuestas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9182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634"/>
            <a:ext cx="10972800" cy="795647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ARGENTINA – BENEFICIARIO FINAL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163782"/>
            <a:ext cx="10972800" cy="5160818"/>
          </a:xfrm>
        </p:spPr>
        <p:txBody>
          <a:bodyPr>
            <a:normAutofit/>
          </a:bodyPr>
          <a:lstStyle/>
          <a:p>
            <a:pPr algn="ctr"/>
            <a:r>
              <a:rPr lang="es-AR" b="1" u="sng" dirty="0" smtClean="0"/>
              <a:t>Inspección General de Justicia (IGJ) – Sociedades </a:t>
            </a:r>
            <a:r>
              <a:rPr lang="es-AR" b="1" u="sng" dirty="0"/>
              <a:t>- </a:t>
            </a:r>
            <a:r>
              <a:rPr lang="es-AR" b="1" u="sng" dirty="0" smtClean="0"/>
              <a:t>RG 17/2021</a:t>
            </a:r>
          </a:p>
          <a:p>
            <a:pPr algn="ctr"/>
            <a:r>
              <a:rPr lang="es-AR" b="1" u="sng" dirty="0" smtClean="0"/>
              <a:t>Unidad de Información Financiera (UIF) – Resol. 112/2021</a:t>
            </a:r>
          </a:p>
          <a:p>
            <a:pPr marL="0" indent="0">
              <a:buNone/>
            </a:pPr>
            <a:endParaRPr lang="es-ES" sz="2200" dirty="0" smtClean="0"/>
          </a:p>
          <a:p>
            <a:pPr marL="0" indent="0">
              <a:buNone/>
            </a:pPr>
            <a:r>
              <a:rPr lang="es-ES" sz="2200" dirty="0"/>
              <a:t> </a:t>
            </a:r>
            <a:r>
              <a:rPr lang="es-ES" sz="2200" dirty="0" smtClean="0"/>
              <a:t>La/s </a:t>
            </a:r>
            <a:r>
              <a:rPr lang="es-ES" sz="2200" dirty="0"/>
              <a:t>persona/s humana/s que posea/n </a:t>
            </a:r>
            <a:r>
              <a:rPr lang="es-ES" sz="2200" dirty="0">
                <a:solidFill>
                  <a:srgbClr val="FF0000"/>
                </a:solidFill>
              </a:rPr>
              <a:t>como mínimo el diez por ciento (10 %) del capital o de los derechos de voto </a:t>
            </a:r>
            <a:r>
              <a:rPr lang="es-ES" sz="2200" dirty="0"/>
              <a:t>de una persona jurídica, un fideicomiso, un fondo de inversión, un patrimonio de afectación y/o de cualquier otra estructura jurídica; y/o a la/s persona/s humana/s que por otros medios ejerza/n el control final de las mismas.</a:t>
            </a:r>
            <a:endParaRPr lang="es-AR" sz="2200" dirty="0" smtClean="0"/>
          </a:p>
          <a:p>
            <a:pPr marL="0" indent="0">
              <a:buNone/>
            </a:pPr>
            <a:r>
              <a:rPr lang="es-ES" sz="2200" dirty="0">
                <a:solidFill>
                  <a:srgbClr val="FF0000"/>
                </a:solidFill>
              </a:rPr>
              <a:t>Se entenderá como control final al ejercido, de manera directa o indirecta</a:t>
            </a:r>
            <a:r>
              <a:rPr lang="es-ES" sz="2200" dirty="0"/>
              <a:t>, por una o más personas humanas mediante una cadena de titularidad y/o a través de cualquier otro medio de control </a:t>
            </a:r>
            <a:r>
              <a:rPr lang="es-ES" sz="2200" dirty="0">
                <a:solidFill>
                  <a:srgbClr val="FF0000"/>
                </a:solidFill>
              </a:rPr>
              <a:t>y/o cuando</a:t>
            </a:r>
            <a:r>
              <a:rPr lang="es-ES" sz="2200" dirty="0"/>
              <a:t>, por circunstancias de hecho o derecho, la/s misma/s </a:t>
            </a:r>
            <a:r>
              <a:rPr lang="es-ES" sz="2200" dirty="0">
                <a:solidFill>
                  <a:srgbClr val="FF0000"/>
                </a:solidFill>
              </a:rPr>
              <a:t>tenga/n la potestad de conformar por sí la voluntad social para la toma de las decisiones por parte del órgano de gobierno</a:t>
            </a:r>
            <a:r>
              <a:rPr lang="es-ES" sz="2200" dirty="0"/>
              <a:t> de la persona jurídica o estructura jurídica </a:t>
            </a:r>
            <a:r>
              <a:rPr lang="es-ES" sz="2200" dirty="0">
                <a:solidFill>
                  <a:srgbClr val="FF0000"/>
                </a:solidFill>
              </a:rPr>
              <a:t>y/o para la designación y/o remoción de integrantes del órgano de administración </a:t>
            </a:r>
            <a:r>
              <a:rPr lang="es-ES" sz="2200" dirty="0"/>
              <a:t>de las mismas.</a:t>
            </a:r>
            <a:endParaRPr lang="es-AR" sz="2200" dirty="0"/>
          </a:p>
          <a:p>
            <a:endParaRPr lang="es-AR" sz="2200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292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19" y="226926"/>
            <a:ext cx="3792945" cy="6210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9" y="226926"/>
            <a:ext cx="3537381" cy="619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404" y="188439"/>
            <a:ext cx="3813991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371847"/>
          </a:xfrm>
        </p:spPr>
        <p:txBody>
          <a:bodyPr>
            <a:noAutofit/>
          </a:bodyPr>
          <a:lstStyle/>
          <a:p>
            <a:pPr algn="ctr"/>
            <a:r>
              <a:rPr lang="es-AR" sz="3200" b="1" dirty="0">
                <a:solidFill>
                  <a:srgbClr val="FF0000"/>
                </a:solidFill>
              </a:rPr>
              <a:t>SUPERINTENDENCIA DE SEGUROS DE LA NACIÓN </a:t>
            </a:r>
            <a:r>
              <a:rPr lang="es-AR" sz="3200" b="1" dirty="0" smtClean="0">
                <a:solidFill>
                  <a:srgbClr val="FF0000"/>
                </a:solidFill>
              </a:rPr>
              <a:t>(Resolución 816/2018)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520778"/>
            <a:ext cx="10972800" cy="3803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1800" dirty="0" smtClean="0"/>
          </a:p>
          <a:p>
            <a:pPr marL="0" indent="0" algn="ctr">
              <a:buNone/>
            </a:pPr>
            <a:r>
              <a:rPr lang="es-AR" sz="1800" dirty="0" smtClean="0"/>
              <a:t>“</a:t>
            </a:r>
            <a:r>
              <a:rPr lang="es-AR" sz="1800" dirty="0"/>
              <a:t>Beneficiario final”: Toda persona humana que controla o puede controlar, directa o indirectamente, una persona jurídica o estructura legal sin personería jurídica, y/o que posee, al menos, el VEINTE POR CIENTO (20%) del capital o de los derechos de voto, o que por otros medios ejerce su control final, de forma directa o indirecta. Cuando no sea posible identificar a una persona humana deberá identificarse y verificarse la identidad del Presidente o la máxima autoridad que correspondiere.</a:t>
            </a:r>
          </a:p>
          <a:p>
            <a:pPr algn="ctr"/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857174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32509"/>
            <a:ext cx="10972800" cy="973777"/>
          </a:xfrm>
        </p:spPr>
        <p:txBody>
          <a:bodyPr>
            <a:normAutofit/>
          </a:bodyPr>
          <a:lstStyle/>
          <a:p>
            <a:pPr algn="ctr"/>
            <a:r>
              <a:rPr lang="es-AR" sz="4800" b="1" u="sng" dirty="0" smtClean="0">
                <a:solidFill>
                  <a:srgbClr val="FF0000"/>
                </a:solidFill>
              </a:rPr>
              <a:t>EJEMPLO</a:t>
            </a:r>
            <a:endParaRPr lang="es-AR" sz="4800" b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985319"/>
            <a:ext cx="10972800" cy="4581735"/>
          </a:xfrm>
        </p:spPr>
        <p:txBody>
          <a:bodyPr>
            <a:normAutofit/>
          </a:bodyPr>
          <a:lstStyle/>
          <a:p>
            <a:r>
              <a:rPr lang="es-ES" sz="2000" dirty="0" smtClean="0"/>
              <a:t>Si </a:t>
            </a:r>
            <a:r>
              <a:rPr lang="es-ES" sz="2000" dirty="0"/>
              <a:t>las sociedades A y B son los socios (dueños) de la sociedad C, los socios, accionistas o titulares directos de las acciones de la sociedad C serán A y </a:t>
            </a:r>
            <a:r>
              <a:rPr lang="es-ES" sz="2000" dirty="0" smtClean="0"/>
              <a:t>B</a:t>
            </a:r>
          </a:p>
          <a:p>
            <a:r>
              <a:rPr lang="es-ES" sz="2000" dirty="0" smtClean="0"/>
              <a:t>Los </a:t>
            </a:r>
            <a:r>
              <a:rPr lang="es-ES" sz="2000" dirty="0"/>
              <a:t>beneficiarios finales </a:t>
            </a:r>
            <a:r>
              <a:rPr lang="es-ES" sz="2000" dirty="0" smtClean="0"/>
              <a:t>de </a:t>
            </a:r>
            <a:r>
              <a:rPr lang="es-ES" sz="2000" dirty="0"/>
              <a:t>la sociedad C serán las personas </a:t>
            </a:r>
            <a:r>
              <a:rPr lang="es-ES" sz="2000" dirty="0" smtClean="0"/>
              <a:t>humanas </a:t>
            </a:r>
            <a:r>
              <a:rPr lang="es-ES" sz="2000" dirty="0"/>
              <a:t>que controlan o se benefician de C a través de A y B. </a:t>
            </a:r>
            <a:endParaRPr lang="es-ES" sz="2000" dirty="0" smtClean="0"/>
          </a:p>
          <a:p>
            <a:r>
              <a:rPr lang="es-ES" sz="2000" dirty="0" smtClean="0"/>
              <a:t>Si </a:t>
            </a:r>
            <a:r>
              <a:rPr lang="es-ES" sz="2000" dirty="0"/>
              <a:t>el señor </a:t>
            </a:r>
            <a:r>
              <a:rPr lang="es-ES" sz="2000" dirty="0" smtClean="0"/>
              <a:t>Pedro es </a:t>
            </a:r>
            <a:r>
              <a:rPr lang="es-ES" sz="2000" dirty="0"/>
              <a:t>el único socio (accionista) de A y de B, él será a su vez el beneficiario final de la sociedad C. </a:t>
            </a:r>
            <a:endParaRPr lang="es-ES" sz="2000" dirty="0" smtClean="0"/>
          </a:p>
          <a:p>
            <a:r>
              <a:rPr lang="es-ES" sz="2000" dirty="0" smtClean="0"/>
              <a:t>No </a:t>
            </a:r>
            <a:r>
              <a:rPr lang="es-ES" sz="2000" dirty="0"/>
              <a:t>obstante, el mero hecho de hallar a una persona natural no significa que éste sea un beneficiario final. </a:t>
            </a:r>
            <a:endParaRPr lang="es-ES" sz="2000" dirty="0" smtClean="0"/>
          </a:p>
          <a:p>
            <a:r>
              <a:rPr lang="es-ES" sz="2000" dirty="0" smtClean="0"/>
              <a:t>Pedro podría </a:t>
            </a:r>
            <a:r>
              <a:rPr lang="es-ES" sz="2000" dirty="0"/>
              <a:t>ser un testaferro o accionista </a:t>
            </a:r>
            <a:r>
              <a:rPr lang="es-ES" sz="2000" dirty="0" smtClean="0"/>
              <a:t>nominal (poderes, mandatos, etc.)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55633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390525"/>
            <a:ext cx="66198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2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CRIMEN ORGANIZADO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pPr marL="0" indent="0" algn="ctr">
              <a:buNone/>
            </a:pPr>
            <a:r>
              <a:rPr lang="es-A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“CONTABILIDAD” DEL NARCOTRÁFICO</a:t>
            </a:r>
          </a:p>
        </p:txBody>
      </p:sp>
    </p:spTree>
    <p:extLst>
      <p:ext uri="{BB962C8B-B14F-4D97-AF65-F5344CB8AC3E}">
        <p14:creationId xmlns:p14="http://schemas.microsoft.com/office/powerpoint/2010/main" val="3505460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4" y="115888"/>
            <a:ext cx="964882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1853516" y="5865343"/>
            <a:ext cx="1367481" cy="732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 rot="20611795">
            <a:off x="5733533" y="4473148"/>
            <a:ext cx="1787611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510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88913"/>
            <a:ext cx="8928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2627871" y="4843849"/>
            <a:ext cx="444844" cy="90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7306963" y="489740"/>
            <a:ext cx="292441" cy="210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144265" y="3747806"/>
            <a:ext cx="325395" cy="214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830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53" y="172437"/>
            <a:ext cx="87137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9094574" y="1087397"/>
            <a:ext cx="41189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9152239" y="1301580"/>
            <a:ext cx="46955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086335" y="988543"/>
            <a:ext cx="840260" cy="1664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020433" y="3402227"/>
            <a:ext cx="939115" cy="315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183395" y="988543"/>
            <a:ext cx="1721708" cy="17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002163" y="3402227"/>
            <a:ext cx="1902941" cy="315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682315" y="4423721"/>
            <a:ext cx="560172" cy="172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288693" y="988543"/>
            <a:ext cx="807308" cy="1664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305170" y="3402227"/>
            <a:ext cx="823783" cy="315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2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61" y="107653"/>
            <a:ext cx="87852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7983391" y="551113"/>
            <a:ext cx="576648" cy="95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7887730" y="2042987"/>
            <a:ext cx="799071" cy="86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138984" y="3898374"/>
            <a:ext cx="265461" cy="233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058456" y="5338119"/>
            <a:ext cx="345989" cy="74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6390717" y="553791"/>
            <a:ext cx="265460" cy="107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357763" y="2042986"/>
            <a:ext cx="265460" cy="107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490494" y="3961430"/>
            <a:ext cx="265460" cy="107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532611" y="5321644"/>
            <a:ext cx="265460" cy="107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786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6"/>
            <a:ext cx="8713788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2649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88566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5988909" y="98855"/>
            <a:ext cx="1057211" cy="29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031524" y="617838"/>
            <a:ext cx="2603157" cy="570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192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50800"/>
            <a:ext cx="885666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6236044" y="2"/>
            <a:ext cx="914400" cy="426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069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2" y="188916"/>
            <a:ext cx="85693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799439" y="89505"/>
            <a:ext cx="914400" cy="426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0209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56" y="108020"/>
            <a:ext cx="90011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4604951" y="0"/>
            <a:ext cx="914400" cy="387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916195" y="387178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6137600" y="1545057"/>
            <a:ext cx="510747" cy="307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145429" y="499213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78573" y="5025723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393216" y="5308288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283459" y="6455536"/>
            <a:ext cx="914400" cy="143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154657" y="5638982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641804" y="5681849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989731" y="5823722"/>
            <a:ext cx="488672" cy="243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243795" y="6120932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545955" y="6272783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274541" y="5629097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85751" y="5850891"/>
            <a:ext cx="197708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154657" y="5176020"/>
            <a:ext cx="914400" cy="15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871350" y="5778152"/>
            <a:ext cx="197708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392974" y="5325104"/>
            <a:ext cx="584476" cy="110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665837" y="4323047"/>
            <a:ext cx="329515" cy="308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427402" y="5460550"/>
            <a:ext cx="329515" cy="308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043881" y="555665"/>
            <a:ext cx="329515" cy="161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275437" y="39131"/>
            <a:ext cx="329515" cy="308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539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7710"/>
            <a:ext cx="10972800" cy="1276865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 Nacional de Gastos de los Hogares 2017-2018 (INDEC)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434" y="1654560"/>
            <a:ext cx="4714504" cy="47462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1" y="1710045"/>
            <a:ext cx="5409340" cy="46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5891"/>
            <a:ext cx="896461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4786184" y="280086"/>
            <a:ext cx="29656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632139" y="308919"/>
            <a:ext cx="469557" cy="226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597394" y="5585255"/>
            <a:ext cx="469557" cy="263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157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6"/>
            <a:ext cx="8713787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4560804" y="545756"/>
            <a:ext cx="333633" cy="238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368528" y="422189"/>
            <a:ext cx="469557" cy="243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015050" y="2224216"/>
            <a:ext cx="1136823" cy="205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246606" y="3438870"/>
            <a:ext cx="469557" cy="230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716162" y="4716162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16162" y="5656906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8603306" y="1462215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755706" y="2695402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912226" y="3928589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134647" y="6157783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912226" y="5169246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622785" y="3669527"/>
            <a:ext cx="222423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865025" y="1186248"/>
            <a:ext cx="576649" cy="374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863546" y="1964313"/>
            <a:ext cx="1075039" cy="128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855673" y="1254210"/>
            <a:ext cx="333633" cy="238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9134647" y="2030421"/>
            <a:ext cx="586002" cy="243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122291" y="4530816"/>
            <a:ext cx="598358" cy="243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515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8" y="188916"/>
            <a:ext cx="87852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4885040" y="494270"/>
            <a:ext cx="329513" cy="33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657968" y="362465"/>
            <a:ext cx="378941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50725" y="832022"/>
            <a:ext cx="1342768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156888" y="1210962"/>
            <a:ext cx="378941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049795" y="1854070"/>
            <a:ext cx="378941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501979" y="5412259"/>
            <a:ext cx="378941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8657967" y="1169772"/>
            <a:ext cx="378941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913340" y="3109356"/>
            <a:ext cx="378941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913340" y="2106612"/>
            <a:ext cx="378941" cy="378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810004" y="1210962"/>
            <a:ext cx="383057" cy="33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1017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3"/>
            <a:ext cx="87137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4431958" y="296562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579710" y="296562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34250" y="1223319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258963" y="2562525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320747" y="3580455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31958" y="4620761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320747" y="5976552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925699" y="1544595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826844" y="2883801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686800" y="4880919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9271688" y="6297828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88991" y="308919"/>
            <a:ext cx="3569257" cy="4633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163328" y="5613475"/>
            <a:ext cx="71143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29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90" y="188916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3921211" y="469557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583828" y="308919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01299" y="2183027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094206" y="3429001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310184" y="1351006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682682" y="4810898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8410832" y="3665838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7997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88566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4860324" y="593125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600303" y="593125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514336" y="6293708"/>
            <a:ext cx="34598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784392" y="3144237"/>
            <a:ext cx="1729945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839201" y="1952368"/>
            <a:ext cx="972065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142206" y="2603157"/>
            <a:ext cx="1367481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8509687" y="1301578"/>
            <a:ext cx="1589903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573796" y="1680521"/>
            <a:ext cx="22242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796217" y="1726240"/>
            <a:ext cx="897924" cy="181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168347" y="2822961"/>
            <a:ext cx="1037966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784392" y="5564660"/>
            <a:ext cx="947349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514335" y="4076420"/>
            <a:ext cx="691978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02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8" y="188913"/>
            <a:ext cx="8785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2067698" y="188915"/>
            <a:ext cx="3550508" cy="6318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2295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3"/>
            <a:ext cx="8856663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4481384" y="326254"/>
            <a:ext cx="329515" cy="3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744464" y="412751"/>
            <a:ext cx="329515" cy="3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551405" y="2756418"/>
            <a:ext cx="329515" cy="284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551405" y="4427991"/>
            <a:ext cx="329515" cy="308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21892" y="6072146"/>
            <a:ext cx="329515" cy="272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139881" y="1524860"/>
            <a:ext cx="329515" cy="3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8975124" y="3782028"/>
            <a:ext cx="329515" cy="284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9304637" y="4452705"/>
            <a:ext cx="329515" cy="284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304637" y="4784630"/>
            <a:ext cx="329515" cy="284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304637" y="6318017"/>
            <a:ext cx="329515" cy="284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132173" y="2214425"/>
            <a:ext cx="733168" cy="273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719624" y="2454876"/>
            <a:ext cx="1396315" cy="30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222789" y="2525759"/>
            <a:ext cx="733168" cy="153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139881" y="2512694"/>
            <a:ext cx="329515" cy="308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588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7" y="188916"/>
            <a:ext cx="85693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7504672" y="1952368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7504671" y="2788509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504669" y="3297196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7504669" y="3894440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064839" y="4773827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007177" y="5299547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8007176" y="5940037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681781" y="801326"/>
            <a:ext cx="502507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82500" y="2788509"/>
            <a:ext cx="753761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6425515" y="3954162"/>
            <a:ext cx="716691" cy="41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438768" y="4372234"/>
            <a:ext cx="1441621" cy="191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031881" y="188916"/>
            <a:ext cx="873215" cy="173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493081" y="801326"/>
            <a:ext cx="689419" cy="477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158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61925"/>
            <a:ext cx="89281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412260" y="1227998"/>
            <a:ext cx="2174789" cy="26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4621429" y="1491050"/>
            <a:ext cx="3929449" cy="26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732640" y="2199504"/>
            <a:ext cx="3929449" cy="489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5412261" y="2954258"/>
            <a:ext cx="1985319" cy="574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955958" y="3937904"/>
            <a:ext cx="3641124" cy="66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998942" y="3347397"/>
            <a:ext cx="1680519" cy="22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741774" y="4843849"/>
            <a:ext cx="2191265" cy="686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8550877" y="5186964"/>
            <a:ext cx="1416908" cy="28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484973" y="6112478"/>
            <a:ext cx="1449859" cy="436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741774" y="5774724"/>
            <a:ext cx="2323071" cy="724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033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2" y="949279"/>
            <a:ext cx="4900414" cy="47033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79" y="771147"/>
            <a:ext cx="6046059" cy="48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5891"/>
            <a:ext cx="87137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3468131" y="329516"/>
            <a:ext cx="700216" cy="247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468131" y="691420"/>
            <a:ext cx="214184" cy="19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525797" y="1598143"/>
            <a:ext cx="1062681" cy="172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245709" y="3048000"/>
            <a:ext cx="757881" cy="21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352801" y="3838834"/>
            <a:ext cx="1087395" cy="172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402228" y="4539048"/>
            <a:ext cx="1054443" cy="222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624649" y="5265759"/>
            <a:ext cx="1524001" cy="25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682314" y="6030096"/>
            <a:ext cx="2018271" cy="25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4958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74702"/>
            <a:ext cx="8713788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3352801" y="551937"/>
            <a:ext cx="1416908" cy="156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4234249" y="914400"/>
            <a:ext cx="1392195" cy="123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4024185" y="2191265"/>
            <a:ext cx="1491049" cy="205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656174" y="2191265"/>
            <a:ext cx="1046207" cy="222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3178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90" y="115891"/>
            <a:ext cx="87852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4975653" y="4547286"/>
            <a:ext cx="115331" cy="21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06282" y="4563762"/>
            <a:ext cx="177113" cy="21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817709" y="4880919"/>
            <a:ext cx="177113" cy="21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 flipH="1">
            <a:off x="6930081" y="5210432"/>
            <a:ext cx="152400" cy="21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6483179" y="2907957"/>
            <a:ext cx="1647568" cy="21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8603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8" y="115891"/>
            <a:ext cx="87852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2817342" y="428370"/>
            <a:ext cx="1046205" cy="6313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110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214184"/>
            <a:ext cx="10972800" cy="667265"/>
          </a:xfrm>
        </p:spPr>
        <p:txBody>
          <a:bodyPr>
            <a:noAutofit/>
          </a:bodyPr>
          <a:lstStyle/>
          <a:p>
            <a:pPr algn="ctr"/>
            <a:r>
              <a:rPr lang="es-AR" sz="3600" b="1" u="sng" dirty="0" smtClean="0">
                <a:solidFill>
                  <a:srgbClr val="FF0000"/>
                </a:solidFill>
              </a:rPr>
              <a:t>PREVENCIÓN DE LA EVASIÓN FISCAL – Ley 25.345</a:t>
            </a:r>
            <a:endParaRPr lang="es-AR" sz="3600" b="1" u="sng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09600" y="939114"/>
            <a:ext cx="10972800" cy="5651156"/>
          </a:xfrm>
        </p:spPr>
        <p:txBody>
          <a:bodyPr>
            <a:normAutofit/>
          </a:bodyPr>
          <a:lstStyle/>
          <a:p>
            <a:r>
              <a:rPr lang="es-AR" sz="1800" dirty="0"/>
              <a:t>No surtirán efectos entre partes ni frente a terceros los pagos totales o parciales de sumas de dinero superiores a pesos mil ($ 1.000), o su equivalente en moneda extranjera</a:t>
            </a:r>
            <a:r>
              <a:rPr lang="es-AR" sz="1800" dirty="0" smtClean="0"/>
              <a:t>, </a:t>
            </a:r>
            <a:r>
              <a:rPr lang="es-AR" sz="1800" dirty="0"/>
              <a:t>que no fueran realizados mediante</a:t>
            </a:r>
            <a:r>
              <a:rPr lang="es-AR" sz="1800" dirty="0" smtClean="0"/>
              <a:t>:</a:t>
            </a:r>
          </a:p>
          <a:p>
            <a:pPr marL="0" indent="0">
              <a:buNone/>
            </a:pPr>
            <a:r>
              <a:rPr lang="es-AR" sz="1600" dirty="0" smtClean="0"/>
              <a:t>	1</a:t>
            </a:r>
            <a:r>
              <a:rPr lang="es-AR" sz="1600" dirty="0"/>
              <a:t>. Depósitos en cuentas de entidades financieras.</a:t>
            </a:r>
          </a:p>
          <a:p>
            <a:pPr marL="0" indent="0">
              <a:buNone/>
            </a:pPr>
            <a:r>
              <a:rPr lang="es-AR" sz="1600" dirty="0" smtClean="0"/>
              <a:t>	2</a:t>
            </a:r>
            <a:r>
              <a:rPr lang="es-AR" sz="1600" dirty="0"/>
              <a:t>. Giros o transferencias bancarias.</a:t>
            </a:r>
          </a:p>
          <a:p>
            <a:pPr marL="0" indent="0">
              <a:buNone/>
            </a:pPr>
            <a:r>
              <a:rPr lang="es-AR" sz="1600" dirty="0" smtClean="0"/>
              <a:t>	3</a:t>
            </a:r>
            <a:r>
              <a:rPr lang="es-AR" sz="1600" dirty="0"/>
              <a:t>. Cheques o cheques </a:t>
            </a:r>
            <a:r>
              <a:rPr lang="es-AR" sz="1600" dirty="0" err="1"/>
              <a:t>cancelatorios</a:t>
            </a:r>
            <a:r>
              <a:rPr lang="es-AR" sz="1600" dirty="0"/>
              <a:t>.</a:t>
            </a:r>
          </a:p>
          <a:p>
            <a:pPr marL="0" indent="0">
              <a:buNone/>
            </a:pPr>
            <a:r>
              <a:rPr lang="es-AR" sz="1600" dirty="0" smtClean="0"/>
              <a:t>	4</a:t>
            </a:r>
            <a:r>
              <a:rPr lang="es-AR" sz="1600" dirty="0"/>
              <a:t>. Tarjeta de crédito, compra o débito. </a:t>
            </a:r>
            <a:endParaRPr lang="es-AR" sz="1600" dirty="0" smtClean="0"/>
          </a:p>
          <a:p>
            <a:pPr marL="0" indent="0">
              <a:buNone/>
            </a:pPr>
            <a:r>
              <a:rPr lang="es-AR" sz="1600" dirty="0" smtClean="0"/>
              <a:t>	5</a:t>
            </a:r>
            <a:r>
              <a:rPr lang="es-AR" sz="1600" dirty="0"/>
              <a:t>. </a:t>
            </a:r>
            <a:r>
              <a:rPr lang="es-AR" sz="1600" dirty="0" smtClean="0"/>
              <a:t>Factura </a:t>
            </a:r>
            <a:r>
              <a:rPr lang="es-AR" sz="1600" dirty="0"/>
              <a:t>de crédito. </a:t>
            </a:r>
            <a:endParaRPr lang="es-AR" sz="1600" dirty="0" smtClean="0"/>
          </a:p>
          <a:p>
            <a:pPr marL="0" indent="0">
              <a:buNone/>
            </a:pPr>
            <a:r>
              <a:rPr lang="es-AR" sz="1600" dirty="0" smtClean="0"/>
              <a:t>Los </a:t>
            </a:r>
            <a:r>
              <a:rPr lang="es-AR" sz="1600" dirty="0"/>
              <a:t>pagos que no sean efectuados de acuerdo a lo dispuesto en el artículo 1° de la presente ley tampoco serán computables como deducciones, créditos fiscales y demás efectos tributarios que correspondan al contribuyente o responsable, </a:t>
            </a:r>
            <a:r>
              <a:rPr lang="es-AR" sz="1600" b="1" dirty="0">
                <a:solidFill>
                  <a:srgbClr val="002060"/>
                </a:solidFill>
              </a:rPr>
              <a:t>aun cuando éstos acreditaren la veracidad de las </a:t>
            </a:r>
            <a:r>
              <a:rPr lang="es-AR" sz="1600" b="1" dirty="0" smtClean="0">
                <a:solidFill>
                  <a:srgbClr val="002060"/>
                </a:solidFill>
              </a:rPr>
              <a:t>operaciones.</a:t>
            </a:r>
          </a:p>
          <a:p>
            <a:pPr marL="0" indent="0">
              <a:buNone/>
            </a:pPr>
            <a:endParaRPr lang="es-AR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AR" sz="2000" b="1" dirty="0" smtClean="0">
                <a:solidFill>
                  <a:srgbClr val="FF0000"/>
                </a:solidFill>
              </a:rPr>
              <a:t>$ 1.000 = </a:t>
            </a:r>
            <a:r>
              <a:rPr lang="es-AR" sz="2000" b="1" dirty="0" err="1" smtClean="0">
                <a:solidFill>
                  <a:srgbClr val="FF0000"/>
                </a:solidFill>
              </a:rPr>
              <a:t>us$</a:t>
            </a:r>
            <a:r>
              <a:rPr lang="es-AR" sz="2000" b="1" dirty="0" smtClean="0">
                <a:solidFill>
                  <a:srgbClr val="FF0000"/>
                </a:solidFill>
              </a:rPr>
              <a:t> 8,70</a:t>
            </a:r>
          </a:p>
          <a:p>
            <a:pPr marL="0" indent="0">
              <a:buNone/>
            </a:pPr>
            <a:endParaRPr lang="es-AR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AR" sz="1600" b="1" u="sng" dirty="0" smtClean="0">
                <a:solidFill>
                  <a:srgbClr val="002060"/>
                </a:solidFill>
              </a:rPr>
              <a:t>LEY DE PROCEDMIENTOS TRIBUTARIOS (11.683)</a:t>
            </a:r>
          </a:p>
          <a:p>
            <a:pPr marL="0" indent="0">
              <a:buNone/>
            </a:pPr>
            <a:r>
              <a:rPr lang="es-AR" sz="1600" dirty="0" smtClean="0"/>
              <a:t>ARTICULO 34 — … los contribuyentes que no utilicen tales medios o formas de comprobación </a:t>
            </a:r>
            <a:r>
              <a:rPr lang="es-AR" sz="1600" dirty="0" smtClean="0">
                <a:solidFill>
                  <a:srgbClr val="FF0000"/>
                </a:solidFill>
              </a:rPr>
              <a:t>quedarán obligados a acreditar la veracidad de las operaciones para poder computar a su favor los conceptos indicados.</a:t>
            </a:r>
          </a:p>
          <a:p>
            <a:pPr marL="0" indent="0">
              <a:buNone/>
            </a:pPr>
            <a:endParaRPr lang="es-AR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AR" sz="1800" b="1" dirty="0" smtClean="0">
                <a:solidFill>
                  <a:schemeClr val="accent6">
                    <a:lumMod val="50000"/>
                  </a:schemeClr>
                </a:solidFill>
              </a:rPr>
              <a:t>La CSJN ha declarado la </a:t>
            </a:r>
            <a:r>
              <a:rPr lang="es-AR" sz="1800" b="1" dirty="0">
                <a:solidFill>
                  <a:schemeClr val="accent6">
                    <a:lumMod val="50000"/>
                  </a:schemeClr>
                </a:solidFill>
              </a:rPr>
              <a:t>inconstitucionalidad del art. 2° de la ‘Ley </a:t>
            </a:r>
            <a:r>
              <a:rPr lang="es-AR" sz="1800" b="1" dirty="0" err="1">
                <a:solidFill>
                  <a:schemeClr val="accent6">
                    <a:lumMod val="50000"/>
                  </a:schemeClr>
                </a:solidFill>
              </a:rPr>
              <a:t>Antievasión</a:t>
            </a:r>
            <a:r>
              <a:rPr lang="es-AR" sz="1800" b="1" dirty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es-AR" sz="1800" b="1" dirty="0" smtClean="0">
                <a:solidFill>
                  <a:schemeClr val="accent6">
                    <a:lumMod val="50000"/>
                  </a:schemeClr>
                </a:solidFill>
              </a:rPr>
              <a:t>25.345</a:t>
            </a:r>
            <a:r>
              <a:rPr lang="es-AR" sz="1800" b="1" dirty="0">
                <a:solidFill>
                  <a:schemeClr val="accent6">
                    <a:lumMod val="50000"/>
                  </a:schemeClr>
                </a:solidFill>
              </a:rPr>
              <a:t>, que prohíbe el cómputo de operaciones superiores a $1000 cuyos pagos se efectúen en </a:t>
            </a:r>
            <a:r>
              <a:rPr lang="es-AR" sz="1800" b="1" dirty="0" smtClean="0">
                <a:solidFill>
                  <a:schemeClr val="accent6">
                    <a:lumMod val="50000"/>
                  </a:schemeClr>
                </a:solidFill>
              </a:rPr>
              <a:t>efectivo</a:t>
            </a:r>
            <a:endParaRPr lang="es-A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9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61101"/>
          </a:xfrm>
        </p:spPr>
        <p:txBody>
          <a:bodyPr>
            <a:normAutofit/>
          </a:bodyPr>
          <a:lstStyle/>
          <a:p>
            <a:pPr algn="ctr"/>
            <a:r>
              <a:rPr lang="es-AR" sz="3600" b="1" u="sng" dirty="0">
                <a:solidFill>
                  <a:srgbClr val="FF0000"/>
                </a:solidFill>
              </a:rPr>
              <a:t>PREVENCIÓN DE LA EVASIÓN FISCAL – Ley 25.345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AR" sz="2400" dirty="0" smtClean="0"/>
          </a:p>
          <a:p>
            <a:pPr algn="ctr"/>
            <a:r>
              <a:rPr lang="es-AR" sz="2400" dirty="0" smtClean="0"/>
              <a:t>El </a:t>
            </a:r>
            <a:r>
              <a:rPr lang="es-AR" sz="2400" dirty="0"/>
              <a:t>pago en efectivo de sumas de dinero superiores a PESOS DIEZ MIL ($ 10.000), o su equivalente en moneda extranjera, </a:t>
            </a:r>
            <a:r>
              <a:rPr lang="es-AR" sz="2400" b="1" u="sng" dirty="0">
                <a:solidFill>
                  <a:srgbClr val="7030A0"/>
                </a:solidFill>
              </a:rPr>
              <a:t>efectuado en ocasión del otorgamiento de escritura pública</a:t>
            </a:r>
            <a:r>
              <a:rPr lang="es-AR" sz="2400" b="1" dirty="0">
                <a:solidFill>
                  <a:srgbClr val="7030A0"/>
                </a:solidFill>
              </a:rPr>
              <a:t>, por la que se constituyan, modifiquen, declaren o extingan </a:t>
            </a:r>
            <a:r>
              <a:rPr lang="es-AR" sz="2400" b="1" u="sng" dirty="0">
                <a:solidFill>
                  <a:srgbClr val="7030A0"/>
                </a:solidFill>
              </a:rPr>
              <a:t>derechos reales sobre inmuebles</a:t>
            </a:r>
            <a:r>
              <a:rPr lang="es-AR" sz="2400" b="1" dirty="0">
                <a:solidFill>
                  <a:srgbClr val="7030A0"/>
                </a:solidFill>
              </a:rPr>
              <a:t>, tendrá para las partes y frente a terceros los mismos efectos </a:t>
            </a:r>
            <a:r>
              <a:rPr lang="es-AR" sz="2400" b="1" dirty="0" err="1">
                <a:solidFill>
                  <a:srgbClr val="7030A0"/>
                </a:solidFill>
              </a:rPr>
              <a:t>cancelatorios</a:t>
            </a:r>
            <a:r>
              <a:rPr lang="es-AR" sz="2400" b="1" dirty="0">
                <a:solidFill>
                  <a:srgbClr val="7030A0"/>
                </a:solidFill>
              </a:rPr>
              <a:t> </a:t>
            </a:r>
            <a:r>
              <a:rPr lang="es-AR" sz="2400" dirty="0"/>
              <a:t>que los procedimientos previstos en los incisos 1 a 4 del artículo 1º de la Ley Nº 25.345</a:t>
            </a:r>
            <a:r>
              <a:rPr lang="es-AR" sz="2400" dirty="0" smtClean="0"/>
              <a:t>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9294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altLang="es-AR" b="1" u="sng" dirty="0" smtClean="0">
                <a:solidFill>
                  <a:srgbClr val="FF0000"/>
                </a:solidFill>
              </a:rPr>
              <a:t>Hipótesis inicial de investigación</a:t>
            </a:r>
            <a:endParaRPr lang="es-ES" altLang="es-AR" b="1" u="sng" dirty="0" smtClean="0">
              <a:solidFill>
                <a:srgbClr val="FF0000"/>
              </a:solidFill>
            </a:endParaRPr>
          </a:p>
        </p:txBody>
      </p:sp>
      <p:sp>
        <p:nvSpPr>
          <p:cNvPr id="178179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altLang="es-AR" sz="2400" b="1" dirty="0" smtClean="0"/>
              <a:t>1) </a:t>
            </a:r>
            <a:r>
              <a:rPr lang="es-AR" altLang="es-AR" sz="2400" b="1" dirty="0" smtClean="0">
                <a:solidFill>
                  <a:srgbClr val="FF0000"/>
                </a:solidFill>
              </a:rPr>
              <a:t>Partiendo de la existencia de un presunto injusto penal </a:t>
            </a:r>
            <a:r>
              <a:rPr lang="es-AR" altLang="es-AR" sz="2400" b="1" dirty="0" smtClean="0"/>
              <a:t>(piénsese en una maniobra de contrabando de estupefacientes o el pago de sobreprecios en una obra pública o bien la trata de personas con fines de explotación sexual), </a:t>
            </a:r>
            <a:r>
              <a:rPr lang="es-AR" altLang="es-AR" sz="2400" b="1" dirty="0" smtClean="0">
                <a:solidFill>
                  <a:srgbClr val="FF0000"/>
                </a:solidFill>
              </a:rPr>
              <a:t>generador de una ganancia ilícita, que es seguida de una investigación patrimonial </a:t>
            </a:r>
            <a:r>
              <a:rPr lang="es-AR" altLang="es-AR" sz="2400" b="1" dirty="0" smtClean="0"/>
              <a:t>de los protagonistas de ese injusto -y de todas aquellas personas vinculadas a los mismos- para detectar qué operaciones comerciales o financieras hubieron de concretarse para darle a los bienes de origen ilícito apariencia de licitud.</a:t>
            </a:r>
          </a:p>
          <a:p>
            <a:r>
              <a:rPr lang="es-AR" altLang="es-AR" sz="2400" b="1" dirty="0" smtClean="0"/>
              <a:t>2) </a:t>
            </a:r>
            <a:r>
              <a:rPr lang="es-AR" altLang="es-AR" sz="2400" b="1" dirty="0" smtClean="0">
                <a:solidFill>
                  <a:srgbClr val="FF0000"/>
                </a:solidFill>
              </a:rPr>
              <a:t>Se inicia partiendo desde una manifestación de riqueza </a:t>
            </a:r>
            <a:r>
              <a:rPr lang="es-AR" altLang="es-AR" sz="2400" b="1" dirty="0" smtClean="0"/>
              <a:t>protagonizada por alguien que, en uno o varios actos jurídicos de contenido patrimonial, exteriorizó un poder de administración o disposición de bienes incongruente con su capacidad económica.</a:t>
            </a:r>
            <a:endParaRPr lang="es-ES" altLang="es-A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597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924" y="2786063"/>
            <a:ext cx="2637692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b="1" dirty="0">
                <a:solidFill>
                  <a:prstClr val="black"/>
                </a:solidFill>
              </a:rPr>
              <a:t>ILÍCITO</a:t>
            </a:r>
            <a:endParaRPr lang="es-AR" b="1" dirty="0">
              <a:solidFill>
                <a:prstClr val="black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337539" y="2643189"/>
            <a:ext cx="3253154" cy="150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b="1" dirty="0">
                <a:solidFill>
                  <a:prstClr val="white"/>
                </a:solidFill>
              </a:rPr>
              <a:t>MANIOBRAS A INVESTIGAR </a:t>
            </a:r>
            <a:endParaRPr lang="es-AR" b="1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33693" y="2857501"/>
            <a:ext cx="2725616" cy="107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s-ES_tradnl" sz="2000" b="1" dirty="0">
                <a:solidFill>
                  <a:prstClr val="black"/>
                </a:solidFill>
              </a:rPr>
              <a:t>MANIFESTACIÓN DE RIQUEZA</a:t>
            </a:r>
            <a:endParaRPr lang="es-AR" sz="2000" b="1" dirty="0">
              <a:solidFill>
                <a:prstClr val="black"/>
              </a:solidFill>
            </a:endParaRPr>
          </a:p>
        </p:txBody>
      </p:sp>
      <p:sp>
        <p:nvSpPr>
          <p:cNvPr id="9" name="8 Flecha curvada hacia abajo"/>
          <p:cNvSpPr/>
          <p:nvPr/>
        </p:nvSpPr>
        <p:spPr>
          <a:xfrm>
            <a:off x="2491155" y="642939"/>
            <a:ext cx="7209692" cy="1857375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10" name="9 Flecha curvada hacia abajo"/>
          <p:cNvSpPr/>
          <p:nvPr/>
        </p:nvSpPr>
        <p:spPr>
          <a:xfrm rot="10800000">
            <a:off x="2227385" y="4572001"/>
            <a:ext cx="7209692" cy="1857375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0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Office PowerPoint</Application>
  <PresentationFormat>Panorámica</PresentationFormat>
  <Paragraphs>141</Paragraphs>
  <Slides>53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4" baseType="lpstr">
      <vt:lpstr>Arial Unicode MS</vt:lpstr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1_Flujo</vt:lpstr>
      <vt:lpstr>Ion</vt:lpstr>
      <vt:lpstr>Imagen</vt:lpstr>
      <vt:lpstr>ARGENTINA</vt:lpstr>
      <vt:lpstr>ECONOMÍA INFORMAL - Argentina</vt:lpstr>
      <vt:lpstr>Presentación de PowerPoint</vt:lpstr>
      <vt:lpstr>Encuesta Nacional de Gastos de los Hogares 2017-2018 (INDEC)</vt:lpstr>
      <vt:lpstr>Presentación de PowerPoint</vt:lpstr>
      <vt:lpstr>PREVENCIÓN DE LA EVASIÓN FISCAL – Ley 25.345</vt:lpstr>
      <vt:lpstr>PREVENCIÓN DE LA EVASIÓN FISCAL – Ley 25.345</vt:lpstr>
      <vt:lpstr>Hipótesis inicial de investigación</vt:lpstr>
      <vt:lpstr>Presentación de PowerPoint</vt:lpstr>
      <vt:lpstr>PARA TENER EN CUENTA</vt:lpstr>
      <vt:lpstr>  ENRIQUECIMIENTO PATRIMONIAL</vt:lpstr>
      <vt:lpstr>    LOS INGRESOS NO PERIÓDICOS NO ESTARÁN GRAVADOS CON EL IMPUESTO O SERÁN EXENTOS</vt:lpstr>
      <vt:lpstr>MANIOBRAS MÁS COMUNMENTE UTILIZADAS</vt:lpstr>
      <vt:lpstr>MANIOBRAS MÁS COMUNMENTE UTILIZADAS</vt:lpstr>
      <vt:lpstr>UTILIZACIÓN DE SOCIEDADES PANTALLA</vt:lpstr>
      <vt:lpstr>COMO ACTÚAN LOS “TESTAFERROS”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COOPERATIVAS Y MUTUALES</vt:lpstr>
      <vt:lpstr>Presentación de PowerPoint</vt:lpstr>
      <vt:lpstr>BENEFICIARIOS FINALES</vt:lpstr>
      <vt:lpstr>ARGENTINA – BENEFICIARIO FINAL</vt:lpstr>
      <vt:lpstr>Presentación de PowerPoint</vt:lpstr>
      <vt:lpstr>SUPERINTENDENCIA DE SEGUROS DE LA NACIÓN (Resolución 816/2018)</vt:lpstr>
      <vt:lpstr>EJEMPLO</vt:lpstr>
      <vt:lpstr>CRIMEN ORGANIZADO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ARGENTINA</dc:title>
  <dc:creator>BLANCO ALVAREZ, Eduardo</dc:creator>
  <cp:lastModifiedBy>BLANCO ALVAREZ, Eduardo</cp:lastModifiedBy>
  <cp:revision>2</cp:revision>
  <dcterms:created xsi:type="dcterms:W3CDTF">2022-03-14T18:29:38Z</dcterms:created>
  <dcterms:modified xsi:type="dcterms:W3CDTF">2022-03-14T18:30:24Z</dcterms:modified>
</cp:coreProperties>
</file>