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74" r:id="rId2"/>
    <p:sldId id="275" r:id="rId3"/>
    <p:sldId id="276" r:id="rId4"/>
    <p:sldId id="277" r:id="rId5"/>
    <p:sldId id="280" r:id="rId6"/>
    <p:sldId id="279" r:id="rId7"/>
    <p:sldId id="278" r:id="rId8"/>
    <p:sldId id="266"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A9D3D7-6BE7-4A16-9297-39604071AC02}" type="datetimeFigureOut">
              <a:rPr lang="es-ES" smtClean="0"/>
              <a:t>09/03/2022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5E039E-058A-4715-807B-181F2F2CF04B}"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F05E039E-058A-4715-807B-181F2F2CF04B}" type="slidenum">
              <a:rPr lang="es-ES" smtClean="0"/>
              <a:t>2</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144847D6-91BB-4FFF-A890-34824EF9A021}" type="datetimeFigureOut">
              <a:rPr lang="es-ES" smtClean="0"/>
              <a:pPr/>
              <a:t>09/03/2022</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EF4FEDD6-7915-4295-A588-75289D823C53}"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
        <p:nvSpPr>
          <p:cNvPr id="7" name="6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
        <p:nvSpPr>
          <p:cNvPr id="8" name="7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
        <p:nvSpPr>
          <p:cNvPr id="6" name="5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44847D6-91BB-4FFF-A890-34824EF9A021}" type="datetimeFigureOut">
              <a:rPr lang="es-ES" smtClean="0"/>
              <a:pPr/>
              <a:t>09/03/2022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p>
            <a:fld id="{144847D6-91BB-4FFF-A890-34824EF9A021}" type="datetimeFigureOut">
              <a:rPr lang="es-ES" smtClean="0"/>
              <a:pPr/>
              <a:t>09/03/2022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F4FEDD6-7915-4295-A588-75289D823C53}"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144847D6-91BB-4FFF-A890-34824EF9A021}" type="datetimeFigureOut">
              <a:rPr lang="es-ES" smtClean="0"/>
              <a:pPr/>
              <a:t>09/03/2022</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EF4FEDD6-7915-4295-A588-75289D823C53}"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s-ES"/>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44847D6-91BB-4FFF-A890-34824EF9A021}" type="datetimeFigureOut">
              <a:rPr lang="es-ES" smtClean="0"/>
              <a:pPr/>
              <a:t>09/03/2022</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F4FEDD6-7915-4295-A588-75289D823C53}"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em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0" y="0"/>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16" name="15 Rectángulo">
            <a:hlinkClick r:id="" action="ppaction://hlinkshowjump?jump=nextslide"/>
          </p:cNvPr>
          <p:cNvSpPr/>
          <p:nvPr/>
        </p:nvSpPr>
        <p:spPr>
          <a:xfrm>
            <a:off x="2717258" y="845559"/>
            <a:ext cx="3929090" cy="179135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latin typeface="Arial" pitchFamily="34" charset="0"/>
                <a:cs typeface="Arial" pitchFamily="34" charset="0"/>
              </a:rPr>
              <a:t>G.I.A.E.F.</a:t>
            </a:r>
          </a:p>
          <a:p>
            <a:pPr algn="ctr"/>
            <a:r>
              <a:rPr lang="es-ES" sz="2000" b="1" dirty="0">
                <a:solidFill>
                  <a:schemeClr val="tx1"/>
                </a:solidFill>
                <a:latin typeface="Arial" pitchFamily="34" charset="0"/>
                <a:cs typeface="Arial" pitchFamily="34" charset="0"/>
              </a:rPr>
              <a:t>GRUPO DE INVESTIGACION Y ANALISIS ECONOMICO FINANCIERO </a:t>
            </a:r>
            <a:r>
              <a:rPr lang="es-ES" sz="2000" dirty="0"/>
              <a:t> </a:t>
            </a:r>
          </a:p>
        </p:txBody>
      </p:sp>
      <p:sp>
        <p:nvSpPr>
          <p:cNvPr id="21" name="20 Rectángulo redondeado"/>
          <p:cNvSpPr/>
          <p:nvPr/>
        </p:nvSpPr>
        <p:spPr>
          <a:xfrm>
            <a:off x="1043608" y="2852936"/>
            <a:ext cx="7056784" cy="3004956"/>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chemeClr val="tx1"/>
                </a:solidFill>
                <a:latin typeface="Arial" pitchFamily="34" charset="0"/>
                <a:cs typeface="Arial" pitchFamily="34" charset="0"/>
              </a:rPr>
              <a:t>ES UNA UNIDAD ESPECIALIZADA EN LA DETECCION E INVESTIGACION  EN DELITOS DE LEGITIMACION DE GANANCIAS  ILICITAS VINCULADAS AL NARCOTRAFICO Y DELITOS CONEXOS, SIENDO EL PILAR FUNDAMENTAL DE LA FUERZA ESPECIAL DE LUCHA CONTRA EL NARCOTRAFICO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3"/>
          <a:srcRect/>
          <a:stretch>
            <a:fillRect/>
          </a:stretch>
        </p:blipFill>
        <p:spPr bwMode="auto">
          <a:xfrm>
            <a:off x="0" y="41782"/>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4"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3"/>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5"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21" name="20 Rectángulo"/>
          <p:cNvSpPr/>
          <p:nvPr/>
        </p:nvSpPr>
        <p:spPr>
          <a:xfrm>
            <a:off x="2071670" y="995602"/>
            <a:ext cx="5023887" cy="78581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a:p>
          <a:p>
            <a:pPr algn="ctr"/>
            <a:r>
              <a:rPr lang="es-ES" sz="3200" b="1" dirty="0">
                <a:solidFill>
                  <a:schemeClr val="tx1"/>
                </a:solidFill>
                <a:latin typeface="Arial" pitchFamily="34" charset="0"/>
                <a:cs typeface="Arial" pitchFamily="34" charset="0"/>
              </a:rPr>
              <a:t>CASO LP-SC1900242 </a:t>
            </a:r>
            <a:endParaRPr lang="es-ES" sz="3200" dirty="0">
              <a:solidFill>
                <a:schemeClr val="tx1"/>
              </a:solidFill>
              <a:latin typeface="Arial" pitchFamily="34" charset="0"/>
              <a:cs typeface="Arial" pitchFamily="34" charset="0"/>
            </a:endParaRPr>
          </a:p>
          <a:p>
            <a:pPr algn="ctr"/>
            <a:endParaRPr lang="es-ES" dirty="0"/>
          </a:p>
        </p:txBody>
      </p:sp>
      <p:sp>
        <p:nvSpPr>
          <p:cNvPr id="23" name="22 Rectángulo redondeado"/>
          <p:cNvSpPr/>
          <p:nvPr/>
        </p:nvSpPr>
        <p:spPr>
          <a:xfrm>
            <a:off x="357158" y="2060848"/>
            <a:ext cx="8501122" cy="4932449"/>
          </a:xfrm>
          <a:prstGeom prst="roundRect">
            <a:avLst>
              <a:gd name="adj" fmla="val 460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a:solidFill>
                  <a:schemeClr val="tx1"/>
                </a:solidFill>
                <a:latin typeface="Arial" pitchFamily="34" charset="0"/>
                <a:cs typeface="Arial" pitchFamily="34" charset="0"/>
              </a:rPr>
              <a:t>ANTECIDENTES</a:t>
            </a:r>
            <a:r>
              <a:rPr lang="es-ES" sz="2800" dirty="0">
                <a:solidFill>
                  <a:schemeClr val="tx1"/>
                </a:solidFill>
                <a:latin typeface="Arial" pitchFamily="34" charset="0"/>
                <a:cs typeface="Arial" pitchFamily="34" charset="0"/>
              </a:rPr>
              <a:t> .-  </a:t>
            </a:r>
            <a:r>
              <a:rPr lang="es-ES" dirty="0">
                <a:solidFill>
                  <a:schemeClr val="tx1"/>
                </a:solidFill>
                <a:latin typeface="Arial" pitchFamily="34" charset="0"/>
                <a:cs typeface="Arial" pitchFamily="34" charset="0"/>
              </a:rPr>
              <a:t>En fecha 07 de noviembre de 2008, en el trópico de la ciudad de Cochabamba, al realizar retenes móviles por funcionarios de la FELCN se secuestra 56 kilos con 575 gramos de cocaína , en un vehículo tipo vagoneta marca Toyota conducido por el Sr. Serapio Huanca Cahuana (aprehendido).</a:t>
            </a:r>
          </a:p>
          <a:p>
            <a:pPr algn="just"/>
            <a:r>
              <a:rPr lang="es-ES" dirty="0">
                <a:solidFill>
                  <a:schemeClr val="tx1"/>
                </a:solidFill>
                <a:latin typeface="Arial" pitchFamily="34" charset="0"/>
                <a:cs typeface="Arial" pitchFamily="34" charset="0"/>
              </a:rPr>
              <a:t>en fecha 27 de octubre de 2019 también en el trópico de la ciudad de Cochabamba se secuestra 33 lilos con 560 gramos en un vehículo tipo camioneta marca Mitsubishi conducido por el Sr. Alberto  Huanca porco (aprehendido).</a:t>
            </a:r>
          </a:p>
          <a:p>
            <a:pPr algn="just"/>
            <a:r>
              <a:rPr lang="es-ES" dirty="0">
                <a:solidFill>
                  <a:schemeClr val="tx1"/>
                </a:solidFill>
                <a:latin typeface="Arial" pitchFamily="34" charset="0"/>
                <a:cs typeface="Arial" pitchFamily="34" charset="0"/>
              </a:rPr>
              <a:t>relación entre ambos casos  tiene parentesco en primer grado (padre  e hijo).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0" y="0"/>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22" name="21 Rectángulo"/>
          <p:cNvSpPr/>
          <p:nvPr/>
        </p:nvSpPr>
        <p:spPr>
          <a:xfrm>
            <a:off x="1994940" y="1214422"/>
            <a:ext cx="5100617" cy="64294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latin typeface="Arial" pitchFamily="34" charset="0"/>
                <a:cs typeface="Arial" pitchFamily="34" charset="0"/>
              </a:rPr>
              <a:t>ANALISIS SOLICITADO</a:t>
            </a:r>
          </a:p>
        </p:txBody>
      </p:sp>
      <p:sp>
        <p:nvSpPr>
          <p:cNvPr id="24" name="23 Rectángulo redondeado"/>
          <p:cNvSpPr/>
          <p:nvPr/>
        </p:nvSpPr>
        <p:spPr>
          <a:xfrm>
            <a:off x="285720" y="1988840"/>
            <a:ext cx="8572560" cy="44291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b="1" dirty="0">
                <a:solidFill>
                  <a:schemeClr val="tx1"/>
                </a:solidFill>
                <a:latin typeface="Arial" pitchFamily="34" charset="0"/>
                <a:cs typeface="Arial" pitchFamily="34" charset="0"/>
              </a:rPr>
              <a:t>PERFIL FINANCIERO.- Solicitado por la Fiscalía Especializada en LGI a través de un Requerimiento Fiscal dirigida al departamento de Asesoría Técnica del GIAEF (profesionales Auditoria y  Contaduría )</a:t>
            </a:r>
          </a:p>
          <a:p>
            <a:pPr algn="just"/>
            <a:endParaRPr lang="es-ES" b="1" dirty="0">
              <a:solidFill>
                <a:schemeClr val="tx1"/>
              </a:solidFill>
              <a:latin typeface="Arial" pitchFamily="34" charset="0"/>
              <a:cs typeface="Arial" pitchFamily="34" charset="0"/>
            </a:endParaRPr>
          </a:p>
          <a:p>
            <a:pPr algn="just"/>
            <a:r>
              <a:rPr lang="es-ES" b="1" dirty="0">
                <a:solidFill>
                  <a:schemeClr val="tx1"/>
                </a:solidFill>
                <a:latin typeface="Arial" pitchFamily="34" charset="0"/>
                <a:cs typeface="Arial" pitchFamily="34" charset="0"/>
              </a:rPr>
              <a:t>MARCO METODOLOGICO.- metodología del conjunto de transacciones y alimentación de base de datos.</a:t>
            </a:r>
          </a:p>
          <a:p>
            <a:pPr algn="just"/>
            <a:endParaRPr lang="es-ES" b="1" dirty="0">
              <a:solidFill>
                <a:schemeClr val="tx1"/>
              </a:solidFill>
              <a:latin typeface="Arial" pitchFamily="34" charset="0"/>
              <a:cs typeface="Arial" pitchFamily="34" charset="0"/>
            </a:endParaRPr>
          </a:p>
          <a:p>
            <a:pPr algn="just"/>
            <a:r>
              <a:rPr lang="es-ES" b="1" dirty="0">
                <a:solidFill>
                  <a:schemeClr val="tx1"/>
                </a:solidFill>
                <a:latin typeface="Arial" pitchFamily="34" charset="0"/>
                <a:cs typeface="Arial" pitchFamily="34" charset="0"/>
              </a:rPr>
              <a:t>TIPO DE ANALISIS.- OBJETIVO GENERAL – interpretación financiera- objetivo especifico recuento y descripción de movimientos financieros , identificación de movimientos significativos y elaboración de la línea de tiempo.</a:t>
            </a:r>
          </a:p>
          <a:p>
            <a:pPr algn="just"/>
            <a:r>
              <a:rPr lang="es-ES" b="1" dirty="0">
                <a:solidFill>
                  <a:schemeClr val="tx1"/>
                </a:solidFill>
                <a:latin typeface="Arial" pitchFamily="34" charset="0"/>
                <a:cs typeface="Arial" pitchFamily="34" charset="0"/>
              </a:rPr>
              <a:t>DOCUMENTACION ANALIZADA.- Respuestas a requerimientos por las entidades financieras donde los investigados son o han sido clientes.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103538" y="0"/>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20" name="19 Rectángulo"/>
          <p:cNvSpPr/>
          <p:nvPr/>
        </p:nvSpPr>
        <p:spPr>
          <a:xfrm>
            <a:off x="2673763" y="173710"/>
            <a:ext cx="3796474" cy="57150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latin typeface="Arial" pitchFamily="34" charset="0"/>
                <a:cs typeface="Arial" pitchFamily="34" charset="0"/>
              </a:rPr>
              <a:t>CONCLUSIONES</a:t>
            </a:r>
          </a:p>
        </p:txBody>
      </p:sp>
      <p:sp>
        <p:nvSpPr>
          <p:cNvPr id="6" name="Rectángulo 5">
            <a:extLst>
              <a:ext uri="{FF2B5EF4-FFF2-40B4-BE49-F238E27FC236}">
                <a16:creationId xmlns:a16="http://schemas.microsoft.com/office/drawing/2014/main" id="{36731760-0D6D-4BF2-ACB4-B69B954D5B06}"/>
              </a:ext>
            </a:extLst>
          </p:cNvPr>
          <p:cNvSpPr/>
          <p:nvPr/>
        </p:nvSpPr>
        <p:spPr>
          <a:xfrm>
            <a:off x="334561" y="1643050"/>
            <a:ext cx="3888432" cy="5041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Imagen 7">
            <a:extLst>
              <a:ext uri="{FF2B5EF4-FFF2-40B4-BE49-F238E27FC236}">
                <a16:creationId xmlns:a16="http://schemas.microsoft.com/office/drawing/2014/main" id="{8FB5B15B-C442-42FE-A478-6145439D9399}"/>
              </a:ext>
            </a:extLst>
          </p:cNvPr>
          <p:cNvPicPr>
            <a:picLocks noChangeAspect="1"/>
          </p:cNvPicPr>
          <p:nvPr/>
        </p:nvPicPr>
        <p:blipFill>
          <a:blip r:embed="rId5"/>
          <a:stretch>
            <a:fillRect/>
          </a:stretch>
        </p:blipFill>
        <p:spPr>
          <a:xfrm>
            <a:off x="1084861" y="2474827"/>
            <a:ext cx="2305050" cy="1419225"/>
          </a:xfrm>
          <a:prstGeom prst="rect">
            <a:avLst/>
          </a:prstGeom>
        </p:spPr>
      </p:pic>
      <p:pic>
        <p:nvPicPr>
          <p:cNvPr id="9" name="Imagen 8">
            <a:extLst>
              <a:ext uri="{FF2B5EF4-FFF2-40B4-BE49-F238E27FC236}">
                <a16:creationId xmlns:a16="http://schemas.microsoft.com/office/drawing/2014/main" id="{842023F7-679D-4B1A-B2C8-9F73D4F1E969}"/>
              </a:ext>
            </a:extLst>
          </p:cNvPr>
          <p:cNvPicPr>
            <a:picLocks noChangeAspect="1"/>
          </p:cNvPicPr>
          <p:nvPr/>
        </p:nvPicPr>
        <p:blipFill>
          <a:blip r:embed="rId6"/>
          <a:stretch>
            <a:fillRect/>
          </a:stretch>
        </p:blipFill>
        <p:spPr>
          <a:xfrm>
            <a:off x="346552" y="4084150"/>
            <a:ext cx="3864450" cy="2232794"/>
          </a:xfrm>
          <a:prstGeom prst="rect">
            <a:avLst/>
          </a:prstGeom>
        </p:spPr>
      </p:pic>
      <p:sp>
        <p:nvSpPr>
          <p:cNvPr id="10" name="Rectángulo 9">
            <a:extLst>
              <a:ext uri="{FF2B5EF4-FFF2-40B4-BE49-F238E27FC236}">
                <a16:creationId xmlns:a16="http://schemas.microsoft.com/office/drawing/2014/main" id="{948935A6-2EE4-4CAF-847B-3BEAF9F60333}"/>
              </a:ext>
            </a:extLst>
          </p:cNvPr>
          <p:cNvSpPr/>
          <p:nvPr/>
        </p:nvSpPr>
        <p:spPr>
          <a:xfrm>
            <a:off x="658597" y="1905716"/>
            <a:ext cx="3240360" cy="243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ALBERTO HUANCA PORCO</a:t>
            </a:r>
          </a:p>
        </p:txBody>
      </p:sp>
      <p:sp>
        <p:nvSpPr>
          <p:cNvPr id="11" name="Rectángulo 10">
            <a:extLst>
              <a:ext uri="{FF2B5EF4-FFF2-40B4-BE49-F238E27FC236}">
                <a16:creationId xmlns:a16="http://schemas.microsoft.com/office/drawing/2014/main" id="{855C63CC-112E-46AA-B518-EB344440B382}"/>
              </a:ext>
            </a:extLst>
          </p:cNvPr>
          <p:cNvSpPr/>
          <p:nvPr/>
        </p:nvSpPr>
        <p:spPr>
          <a:xfrm>
            <a:off x="4873047" y="1643050"/>
            <a:ext cx="4151304" cy="50720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3" name="Imagen 12">
            <a:extLst>
              <a:ext uri="{FF2B5EF4-FFF2-40B4-BE49-F238E27FC236}">
                <a16:creationId xmlns:a16="http://schemas.microsoft.com/office/drawing/2014/main" id="{DEE56B29-28C0-4662-B698-CFE055D8EF3A}"/>
              </a:ext>
            </a:extLst>
          </p:cNvPr>
          <p:cNvPicPr>
            <a:picLocks noChangeAspect="1"/>
          </p:cNvPicPr>
          <p:nvPr/>
        </p:nvPicPr>
        <p:blipFill>
          <a:blip r:embed="rId7"/>
          <a:stretch>
            <a:fillRect/>
          </a:stretch>
        </p:blipFill>
        <p:spPr>
          <a:xfrm>
            <a:off x="5944419" y="2121770"/>
            <a:ext cx="2276475" cy="2381250"/>
          </a:xfrm>
          <a:prstGeom prst="rect">
            <a:avLst/>
          </a:prstGeom>
        </p:spPr>
      </p:pic>
      <p:pic>
        <p:nvPicPr>
          <p:cNvPr id="19" name="Imagen 18">
            <a:extLst>
              <a:ext uri="{FF2B5EF4-FFF2-40B4-BE49-F238E27FC236}">
                <a16:creationId xmlns:a16="http://schemas.microsoft.com/office/drawing/2014/main" id="{62994626-9D2B-4DBC-9F23-9E109AFA822D}"/>
              </a:ext>
            </a:extLst>
          </p:cNvPr>
          <p:cNvPicPr>
            <a:picLocks noChangeAspect="1"/>
          </p:cNvPicPr>
          <p:nvPr/>
        </p:nvPicPr>
        <p:blipFill>
          <a:blip r:embed="rId8"/>
          <a:stretch>
            <a:fillRect/>
          </a:stretch>
        </p:blipFill>
        <p:spPr>
          <a:xfrm>
            <a:off x="5271987" y="4567728"/>
            <a:ext cx="3621338" cy="2081153"/>
          </a:xfrm>
          <a:prstGeom prst="rect">
            <a:avLst/>
          </a:prstGeom>
        </p:spPr>
      </p:pic>
      <p:sp>
        <p:nvSpPr>
          <p:cNvPr id="24" name="Rectángulo 23">
            <a:extLst>
              <a:ext uri="{FF2B5EF4-FFF2-40B4-BE49-F238E27FC236}">
                <a16:creationId xmlns:a16="http://schemas.microsoft.com/office/drawing/2014/main" id="{5C1E1F6A-23E1-46B3-9B61-3F0391B272B5}"/>
              </a:ext>
            </a:extLst>
          </p:cNvPr>
          <p:cNvSpPr/>
          <p:nvPr/>
        </p:nvSpPr>
        <p:spPr>
          <a:xfrm>
            <a:off x="2673763" y="1052736"/>
            <a:ext cx="3554421" cy="46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LINEA DE TIEMPO</a:t>
            </a:r>
          </a:p>
        </p:txBody>
      </p:sp>
      <p:sp>
        <p:nvSpPr>
          <p:cNvPr id="25" name="Rectángulo 24">
            <a:extLst>
              <a:ext uri="{FF2B5EF4-FFF2-40B4-BE49-F238E27FC236}">
                <a16:creationId xmlns:a16="http://schemas.microsoft.com/office/drawing/2014/main" id="{191AD145-BDBC-4290-94FF-AD82E38E8FC6}"/>
              </a:ext>
            </a:extLst>
          </p:cNvPr>
          <p:cNvSpPr/>
          <p:nvPr/>
        </p:nvSpPr>
        <p:spPr>
          <a:xfrm>
            <a:off x="5377982" y="1778470"/>
            <a:ext cx="3409347" cy="301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SERAPIO HUANCA CAHUANA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0" y="0"/>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21" name="20 Rectángulo"/>
          <p:cNvSpPr/>
          <p:nvPr/>
        </p:nvSpPr>
        <p:spPr>
          <a:xfrm>
            <a:off x="2411760" y="1142984"/>
            <a:ext cx="3960440" cy="50006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latin typeface="Arial" pitchFamily="34" charset="0"/>
                <a:cs typeface="Arial" pitchFamily="34" charset="0"/>
              </a:rPr>
              <a:t>PERFIL SOCIAL</a:t>
            </a:r>
          </a:p>
        </p:txBody>
      </p:sp>
      <p:sp>
        <p:nvSpPr>
          <p:cNvPr id="22" name="21 Rectángulo redondeado"/>
          <p:cNvSpPr/>
          <p:nvPr/>
        </p:nvSpPr>
        <p:spPr>
          <a:xfrm>
            <a:off x="251520" y="1857364"/>
            <a:ext cx="8678198" cy="485778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sz="2800" dirty="0">
              <a:solidFill>
                <a:schemeClr val="tx1"/>
              </a:solidFill>
              <a:latin typeface="Arial" pitchFamily="34" charset="0"/>
              <a:cs typeface="Arial" pitchFamily="34" charset="0"/>
            </a:endParaRPr>
          </a:p>
        </p:txBody>
      </p:sp>
      <p:pic>
        <p:nvPicPr>
          <p:cNvPr id="6" name="Imagen 5">
            <a:extLst>
              <a:ext uri="{FF2B5EF4-FFF2-40B4-BE49-F238E27FC236}">
                <a16:creationId xmlns:a16="http://schemas.microsoft.com/office/drawing/2014/main" id="{22F86414-DFE2-485B-913C-0C8D90018323}"/>
              </a:ext>
            </a:extLst>
          </p:cNvPr>
          <p:cNvPicPr>
            <a:picLocks noChangeAspect="1"/>
          </p:cNvPicPr>
          <p:nvPr/>
        </p:nvPicPr>
        <p:blipFill>
          <a:blip r:embed="rId5"/>
          <a:stretch>
            <a:fillRect/>
          </a:stretch>
        </p:blipFill>
        <p:spPr>
          <a:xfrm>
            <a:off x="1475656" y="1892876"/>
            <a:ext cx="6048672" cy="482227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16900" y="-1"/>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22" name="21 Rectángulo redondeado"/>
          <p:cNvSpPr/>
          <p:nvPr/>
        </p:nvSpPr>
        <p:spPr>
          <a:xfrm>
            <a:off x="251520" y="1643050"/>
            <a:ext cx="8568952" cy="529954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pic>
        <p:nvPicPr>
          <p:cNvPr id="6" name="Imagen 5">
            <a:extLst>
              <a:ext uri="{FF2B5EF4-FFF2-40B4-BE49-F238E27FC236}">
                <a16:creationId xmlns:a16="http://schemas.microsoft.com/office/drawing/2014/main" id="{C4AA8919-6AB7-479F-80E9-F4F342CAD81D}"/>
              </a:ext>
            </a:extLst>
          </p:cNvPr>
          <p:cNvPicPr>
            <a:picLocks noChangeAspect="1"/>
          </p:cNvPicPr>
          <p:nvPr/>
        </p:nvPicPr>
        <p:blipFill>
          <a:blip r:embed="rId5"/>
          <a:stretch>
            <a:fillRect/>
          </a:stretch>
        </p:blipFill>
        <p:spPr>
          <a:xfrm>
            <a:off x="1475657" y="1643050"/>
            <a:ext cx="6192688" cy="5214949"/>
          </a:xfrm>
          <a:prstGeom prst="rect">
            <a:avLst/>
          </a:prstGeom>
        </p:spPr>
      </p:pic>
      <p:sp>
        <p:nvSpPr>
          <p:cNvPr id="23" name="20 Rectángulo">
            <a:extLst>
              <a:ext uri="{FF2B5EF4-FFF2-40B4-BE49-F238E27FC236}">
                <a16:creationId xmlns:a16="http://schemas.microsoft.com/office/drawing/2014/main" id="{18022093-C883-4828-A3A1-E7433C917A73}"/>
              </a:ext>
            </a:extLst>
          </p:cNvPr>
          <p:cNvSpPr/>
          <p:nvPr/>
        </p:nvSpPr>
        <p:spPr>
          <a:xfrm>
            <a:off x="2188526" y="648851"/>
            <a:ext cx="4733147" cy="50006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latin typeface="Arial" pitchFamily="34" charset="0"/>
                <a:cs typeface="Arial" pitchFamily="34" charset="0"/>
              </a:rPr>
              <a:t>PERFIL FINANCIERO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0" y="0"/>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19" name="18 Rectángulo"/>
          <p:cNvSpPr/>
          <p:nvPr/>
        </p:nvSpPr>
        <p:spPr>
          <a:xfrm>
            <a:off x="2240079" y="1071546"/>
            <a:ext cx="4420153" cy="42862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tx1"/>
                </a:solidFill>
                <a:latin typeface="Arial" pitchFamily="34" charset="0"/>
                <a:cs typeface="Arial" pitchFamily="34" charset="0"/>
              </a:rPr>
              <a:t>PERFIL FINANCIERO</a:t>
            </a:r>
          </a:p>
        </p:txBody>
      </p:sp>
      <p:sp>
        <p:nvSpPr>
          <p:cNvPr id="20" name="19 Tarjeta"/>
          <p:cNvSpPr/>
          <p:nvPr/>
        </p:nvSpPr>
        <p:spPr>
          <a:xfrm>
            <a:off x="785786" y="1785926"/>
            <a:ext cx="8072494" cy="4786346"/>
          </a:xfrm>
          <a:prstGeom prst="flowChartPunchedCar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dirty="0">
              <a:solidFill>
                <a:schemeClr val="tx1"/>
              </a:solidFill>
              <a:latin typeface="Arial" pitchFamily="34" charset="0"/>
              <a:cs typeface="Arial" pitchFamily="34" charset="0"/>
            </a:endParaRPr>
          </a:p>
        </p:txBody>
      </p:sp>
      <p:pic>
        <p:nvPicPr>
          <p:cNvPr id="6" name="Imagen 5">
            <a:extLst>
              <a:ext uri="{FF2B5EF4-FFF2-40B4-BE49-F238E27FC236}">
                <a16:creationId xmlns:a16="http://schemas.microsoft.com/office/drawing/2014/main" id="{B15277E1-73D3-43B6-A36A-186305700BD2}"/>
              </a:ext>
            </a:extLst>
          </p:cNvPr>
          <p:cNvPicPr>
            <a:picLocks noChangeAspect="1"/>
          </p:cNvPicPr>
          <p:nvPr/>
        </p:nvPicPr>
        <p:blipFill>
          <a:blip r:embed="rId5"/>
          <a:stretch>
            <a:fillRect/>
          </a:stretch>
        </p:blipFill>
        <p:spPr>
          <a:xfrm>
            <a:off x="2240079" y="1785925"/>
            <a:ext cx="4636178" cy="451758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srcRect/>
          <a:stretch>
            <a:fillRect/>
          </a:stretch>
        </p:blipFill>
        <p:spPr bwMode="auto">
          <a:xfrm>
            <a:off x="0" y="0"/>
            <a:ext cx="9144000" cy="6858000"/>
          </a:xfrm>
          <a:prstGeom prst="rect">
            <a:avLst/>
          </a:prstGeom>
          <a:noFill/>
          <a:ln w="38100" algn="ctr">
            <a:noFill/>
            <a:miter lim="800000"/>
            <a:headEnd/>
            <a:tailEnd/>
          </a:ln>
        </p:spPr>
      </p:pic>
      <p:grpSp>
        <p:nvGrpSpPr>
          <p:cNvPr id="2" name="10 Grupo"/>
          <p:cNvGrpSpPr/>
          <p:nvPr/>
        </p:nvGrpSpPr>
        <p:grpSpPr>
          <a:xfrm>
            <a:off x="7215206" y="142852"/>
            <a:ext cx="1857356" cy="1529995"/>
            <a:chOff x="4857752" y="2143116"/>
            <a:chExt cx="1714512" cy="1945060"/>
          </a:xfrm>
        </p:grpSpPr>
        <p:pic>
          <p:nvPicPr>
            <p:cNvPr id="12" name="Picture 3"/>
            <p:cNvPicPr>
              <a:picLocks noChangeAspect="1" noChangeArrowheads="1"/>
            </p:cNvPicPr>
            <p:nvPr/>
          </p:nvPicPr>
          <p:blipFill>
            <a:blip r:embed="rId3" cstate="print"/>
            <a:srcRect/>
            <a:stretch>
              <a:fillRect/>
            </a:stretch>
          </p:blipFill>
          <p:spPr bwMode="auto">
            <a:xfrm>
              <a:off x="4857752" y="2143116"/>
              <a:ext cx="1714512" cy="1632903"/>
            </a:xfrm>
            <a:prstGeom prst="rect">
              <a:avLst/>
            </a:prstGeom>
            <a:noFill/>
            <a:ln w="38100" algn="ctr">
              <a:noFill/>
              <a:miter lim="800000"/>
              <a:headEnd/>
              <a:tailEnd/>
            </a:ln>
          </p:spPr>
        </p:pic>
        <p:grpSp>
          <p:nvGrpSpPr>
            <p:cNvPr id="3" name="40 Grupo"/>
            <p:cNvGrpSpPr/>
            <p:nvPr/>
          </p:nvGrpSpPr>
          <p:grpSpPr>
            <a:xfrm>
              <a:off x="4857752" y="3550229"/>
              <a:ext cx="1714512" cy="537947"/>
              <a:chOff x="4857752" y="3550229"/>
              <a:chExt cx="1714512" cy="537947"/>
            </a:xfrm>
          </p:grpSpPr>
          <p:pic>
            <p:nvPicPr>
              <p:cNvPr id="14" name="Picture 9"/>
              <p:cNvPicPr>
                <a:picLocks noChangeAspect="1" noChangeArrowheads="1"/>
              </p:cNvPicPr>
              <p:nvPr/>
            </p:nvPicPr>
            <p:blipFill>
              <a:blip r:embed="rId2"/>
              <a:srcRect/>
              <a:stretch>
                <a:fillRect/>
              </a:stretch>
            </p:blipFill>
            <p:spPr bwMode="auto">
              <a:xfrm>
                <a:off x="4857752" y="3550229"/>
                <a:ext cx="1714512" cy="500067"/>
              </a:xfrm>
              <a:prstGeom prst="rect">
                <a:avLst/>
              </a:prstGeom>
              <a:noFill/>
              <a:ln w="38100" algn="ctr">
                <a:noFill/>
                <a:miter lim="800000"/>
                <a:headEnd/>
                <a:tailEnd/>
              </a:ln>
            </p:spPr>
          </p:pic>
          <p:sp>
            <p:nvSpPr>
              <p:cNvPr id="15" name="14 Rectángulo"/>
              <p:cNvSpPr/>
              <p:nvPr/>
            </p:nvSpPr>
            <p:spPr>
              <a:xfrm>
                <a:off x="4857755" y="3657777"/>
                <a:ext cx="1670006" cy="430399"/>
              </a:xfrm>
              <a:prstGeom prst="rect">
                <a:avLst/>
              </a:prstGeom>
              <a:noFill/>
            </p:spPr>
            <p:txBody>
              <a:bodyPr wrap="square" lIns="91440" tIns="45720" rIns="91440" bIns="45720">
                <a:spAutoFit/>
              </a:bodyPr>
              <a:lstStyle/>
              <a:p>
                <a:pPr algn="ctr"/>
                <a:r>
                  <a:rPr lang="es-ES" sz="1600" b="1" cap="none" spc="0" dirty="0">
                    <a:ln w="1905"/>
                    <a:solidFill>
                      <a:srgbClr val="FFFF00"/>
                    </a:solidFill>
                    <a:effectLst>
                      <a:innerShdw blurRad="69850" dist="43180" dir="5400000">
                        <a:srgbClr val="000000">
                          <a:alpha val="65000"/>
                        </a:srgbClr>
                      </a:innerShdw>
                    </a:effectLst>
                  </a:rPr>
                  <a:t>F.E.L.C.N.</a:t>
                </a:r>
              </a:p>
            </p:txBody>
          </p:sp>
        </p:grpSp>
      </p:grpSp>
      <p:grpSp>
        <p:nvGrpSpPr>
          <p:cNvPr id="4" name="15 Grupo"/>
          <p:cNvGrpSpPr/>
          <p:nvPr/>
        </p:nvGrpSpPr>
        <p:grpSpPr>
          <a:xfrm>
            <a:off x="1" y="-1"/>
            <a:ext cx="2071669" cy="1652142"/>
            <a:chOff x="2714612" y="2200504"/>
            <a:chExt cx="1785950" cy="1740245"/>
          </a:xfrm>
        </p:grpSpPr>
        <p:pic>
          <p:nvPicPr>
            <p:cNvPr id="17" name="Picture 7" descr="C:\Documents and Settings\usuario\Mis documentos\Mis imágenes\Imagen1.png"/>
            <p:cNvPicPr>
              <a:picLocks noChangeAspect="1" noChangeArrowheads="1"/>
            </p:cNvPicPr>
            <p:nvPr/>
          </p:nvPicPr>
          <p:blipFill>
            <a:blip r:embed="rId4" cstate="print"/>
            <a:srcRect/>
            <a:stretch>
              <a:fillRect/>
            </a:stretch>
          </p:blipFill>
          <p:spPr bwMode="auto">
            <a:xfrm>
              <a:off x="2714612" y="2200504"/>
              <a:ext cx="1785950" cy="1442810"/>
            </a:xfrm>
            <a:prstGeom prst="rect">
              <a:avLst/>
            </a:prstGeom>
            <a:noFill/>
            <a:ln>
              <a:noFill/>
            </a:ln>
            <a:effectLst>
              <a:outerShdw blurRad="190500" dist="228600" dir="2700000" algn="ctr">
                <a:srgbClr val="000000">
                  <a:alpha val="30000"/>
                </a:srgbClr>
              </a:outerShdw>
              <a:reflection blurRad="6350" stA="50000" endA="300" endPos="38500" dist="50800" dir="5400000" sy="-100000" algn="bl" rotWithShape="0"/>
            </a:effectLst>
            <a:scene3d>
              <a:camera prst="orthographicFront">
                <a:rot lat="0" lon="0" rev="0"/>
              </a:camera>
              <a:lightRig rig="glow" dir="t">
                <a:rot lat="0" lon="0" rev="4800000"/>
              </a:lightRig>
            </a:scene3d>
            <a:sp3d prstMaterial="matte">
              <a:bevelT w="127000" h="63500"/>
            </a:sp3d>
          </p:spPr>
        </p:pic>
        <p:sp>
          <p:nvSpPr>
            <p:cNvPr id="18" name="17 Rectángulo"/>
            <p:cNvSpPr/>
            <p:nvPr/>
          </p:nvSpPr>
          <p:spPr>
            <a:xfrm>
              <a:off x="2847851" y="3616559"/>
              <a:ext cx="1586563" cy="324190"/>
            </a:xfrm>
            <a:prstGeom prst="rect">
              <a:avLst/>
            </a:prstGeom>
            <a:noFill/>
          </p:spPr>
          <p:txBody>
            <a:bodyPr wrap="square" lIns="91440" tIns="45720" rIns="91440" bIns="45720">
              <a:spAutoFit/>
            </a:bodyPr>
            <a:lstStyle/>
            <a:p>
              <a:pPr algn="ctr"/>
              <a:r>
                <a:rPr lang="es-ES" sz="1400" b="1" cap="none" spc="0" dirty="0">
                  <a:ln w="1905"/>
                  <a:solidFill>
                    <a:srgbClr val="FFFF00"/>
                  </a:solidFill>
                  <a:effectLst>
                    <a:innerShdw blurRad="69850" dist="43180" dir="5400000">
                      <a:srgbClr val="000000">
                        <a:alpha val="65000"/>
                      </a:srgbClr>
                    </a:innerShdw>
                  </a:effectLst>
                </a:rPr>
                <a:t>G.I.A.E.F.</a:t>
              </a:r>
            </a:p>
          </p:txBody>
        </p:sp>
      </p:grpSp>
      <p:sp>
        <p:nvSpPr>
          <p:cNvPr id="11" name="10 Rectángulo"/>
          <p:cNvSpPr/>
          <p:nvPr/>
        </p:nvSpPr>
        <p:spPr>
          <a:xfrm>
            <a:off x="2714612" y="2928934"/>
            <a:ext cx="378982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GRACIAS…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2146</TotalTime>
  <Words>441</Words>
  <Application>Microsoft Office PowerPoint</Application>
  <PresentationFormat>Presentación en pantalla (4:3)</PresentationFormat>
  <Paragraphs>40</Paragraphs>
  <Slides>8</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8</vt:i4>
      </vt:variant>
    </vt:vector>
  </HeadingPairs>
  <TitlesOfParts>
    <vt:vector size="15" baseType="lpstr">
      <vt:lpstr>Arial</vt:lpstr>
      <vt:lpstr>Calibri</vt:lpstr>
      <vt:lpstr>Lucida Sans Unicode</vt:lpstr>
      <vt:lpstr>Verdana</vt:lpstr>
      <vt:lpstr>Wingdings 2</vt:lpstr>
      <vt:lpstr>Wingdings 3</vt:lpstr>
      <vt:lpstr>Concurrencia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FELCN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CASO: OR-D-305/11</dc:title>
  <dc:creator>Policia Boliviana</dc:creator>
  <cp:lastModifiedBy>Dieter Montenegro</cp:lastModifiedBy>
  <cp:revision>156</cp:revision>
  <dcterms:created xsi:type="dcterms:W3CDTF">2014-04-22T12:56:13Z</dcterms:created>
  <dcterms:modified xsi:type="dcterms:W3CDTF">2022-03-10T00:52:22Z</dcterms:modified>
</cp:coreProperties>
</file>