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99" r:id="rId2"/>
    <p:sldId id="393" r:id="rId3"/>
    <p:sldId id="381" r:id="rId4"/>
    <p:sldId id="386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2" r:id="rId17"/>
    <p:sldId id="413" r:id="rId18"/>
    <p:sldId id="414" r:id="rId19"/>
    <p:sldId id="411" r:id="rId20"/>
    <p:sldId id="415" r:id="rId21"/>
    <p:sldId id="416" r:id="rId22"/>
    <p:sldId id="417" r:id="rId23"/>
    <p:sldId id="418" r:id="rId24"/>
    <p:sldId id="420" r:id="rId25"/>
    <p:sldId id="421" r:id="rId26"/>
    <p:sldId id="422" r:id="rId27"/>
    <p:sldId id="423" r:id="rId28"/>
    <p:sldId id="424" r:id="rId29"/>
    <p:sldId id="419" r:id="rId30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9900"/>
    <a:srgbClr val="008000"/>
    <a:srgbClr val="FFFF00"/>
    <a:srgbClr val="DDDDDD"/>
    <a:srgbClr val="47F1A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0958" autoAdjust="0"/>
  </p:normalViewPr>
  <p:slideViewPr>
    <p:cSldViewPr>
      <p:cViewPr varScale="1">
        <p:scale>
          <a:sx n="83" d="100"/>
          <a:sy n="83" d="100"/>
        </p:scale>
        <p:origin x="1478" y="6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>
      <p:cViewPr varScale="1">
        <p:scale>
          <a:sx n="25" d="100"/>
          <a:sy n="25" d="100"/>
        </p:scale>
        <p:origin x="-1254" y="-7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r>
            <a:rPr lang="es-AR" b="1" dirty="0"/>
            <a:t>SECTORES Y ACTIVIDADES DE LA ECONOMIA</a:t>
          </a:r>
        </a:p>
        <a:p>
          <a:r>
            <a:rPr lang="es-AR" dirty="0"/>
            <a:t>¿Dónde?</a:t>
          </a:r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r>
            <a:rPr lang="es-AR" b="1" dirty="0"/>
            <a:t>Comercio minorista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053463A0-D6ED-4D34-9428-C0166725B6CA}">
      <dgm:prSet/>
      <dgm:spPr/>
      <dgm:t>
        <a:bodyPr/>
        <a:lstStyle/>
        <a:p>
          <a:r>
            <a:rPr lang="es-AR" b="1" dirty="0"/>
            <a:t>Asociaciones mutuales o cooperativas</a:t>
          </a:r>
          <a:endParaRPr lang="es-AR" dirty="0"/>
        </a:p>
      </dgm:t>
    </dgm:pt>
    <dgm:pt modelId="{070BD5E3-1560-46C6-B112-7755A8FB3998}" type="parTrans" cxnId="{917101FB-3846-4FF8-A69F-E198CA2124D6}">
      <dgm:prSet/>
      <dgm:spPr/>
      <dgm:t>
        <a:bodyPr/>
        <a:lstStyle/>
        <a:p>
          <a:endParaRPr lang="es-AR"/>
        </a:p>
      </dgm:t>
    </dgm:pt>
    <dgm:pt modelId="{1C746E97-DE32-4AFA-B22B-F131356FD853}" type="sibTrans" cxnId="{917101FB-3846-4FF8-A69F-E198CA2124D6}">
      <dgm:prSet/>
      <dgm:spPr/>
      <dgm:t>
        <a:bodyPr/>
        <a:lstStyle/>
        <a:p>
          <a:endParaRPr lang="es-AR"/>
        </a:p>
      </dgm:t>
    </dgm:pt>
    <dgm:pt modelId="{0686D460-D2DE-459F-82DC-CD2EE79E86AA}">
      <dgm:prSet/>
      <dgm:spPr/>
      <dgm:t>
        <a:bodyPr/>
        <a:lstStyle/>
        <a:p>
          <a:r>
            <a:rPr lang="es-AR" b="1" dirty="0"/>
            <a:t>Sector minero</a:t>
          </a:r>
          <a:endParaRPr lang="es-AR" dirty="0"/>
        </a:p>
      </dgm:t>
    </dgm:pt>
    <dgm:pt modelId="{73766169-DD51-4499-9E9E-E47B1869E9E9}" type="parTrans" cxnId="{AC1FD749-E893-4461-98E8-13FB1CC31820}">
      <dgm:prSet/>
      <dgm:spPr/>
      <dgm:t>
        <a:bodyPr/>
        <a:lstStyle/>
        <a:p>
          <a:endParaRPr lang="es-AR"/>
        </a:p>
      </dgm:t>
    </dgm:pt>
    <dgm:pt modelId="{8548B7D5-3913-42C4-93CC-D8F78765465C}" type="sibTrans" cxnId="{AC1FD749-E893-4461-98E8-13FB1CC31820}">
      <dgm:prSet/>
      <dgm:spPr/>
      <dgm:t>
        <a:bodyPr/>
        <a:lstStyle/>
        <a:p>
          <a:endParaRPr lang="es-AR"/>
        </a:p>
      </dgm:t>
    </dgm:pt>
    <dgm:pt modelId="{534912CF-AA50-4D32-9737-A2E57A377235}">
      <dgm:prSet/>
      <dgm:spPr/>
      <dgm:t>
        <a:bodyPr/>
        <a:lstStyle/>
        <a:p>
          <a:r>
            <a:rPr lang="es-AR" b="1" dirty="0"/>
            <a:t>Actividad agropecuaria </a:t>
          </a:r>
          <a:endParaRPr lang="es-AR" dirty="0"/>
        </a:p>
      </dgm:t>
    </dgm:pt>
    <dgm:pt modelId="{6BC163AC-53F9-400E-B32F-79D2EF0AEBF3}" type="parTrans" cxnId="{00EB942B-8154-41CC-8A30-90F241441054}">
      <dgm:prSet/>
      <dgm:spPr/>
      <dgm:t>
        <a:bodyPr/>
        <a:lstStyle/>
        <a:p>
          <a:endParaRPr lang="es-AR"/>
        </a:p>
      </dgm:t>
    </dgm:pt>
    <dgm:pt modelId="{4997FA96-3D69-49F3-9468-9BC4C109DC68}" type="sibTrans" cxnId="{00EB942B-8154-41CC-8A30-90F241441054}">
      <dgm:prSet/>
      <dgm:spPr/>
      <dgm:t>
        <a:bodyPr/>
        <a:lstStyle/>
        <a:p>
          <a:endParaRPr lang="es-AR"/>
        </a:p>
      </dgm:t>
    </dgm:pt>
    <dgm:pt modelId="{1370F5A8-FDA5-4262-8B4F-844657BC9CEB}">
      <dgm:prSet/>
      <dgm:spPr/>
      <dgm:t>
        <a:bodyPr/>
        <a:lstStyle/>
        <a:p>
          <a:r>
            <a:rPr lang="es-AR" b="1" dirty="0"/>
            <a:t>Comercialización o intermediación de bienes inmuebles</a:t>
          </a:r>
          <a:endParaRPr lang="es-AR" dirty="0"/>
        </a:p>
      </dgm:t>
    </dgm:pt>
    <dgm:pt modelId="{B9784883-BA86-4F09-A401-8DAF349F665F}" type="parTrans" cxnId="{1C7B902B-AA25-475F-B822-ABC5C682BB45}">
      <dgm:prSet/>
      <dgm:spPr/>
      <dgm:t>
        <a:bodyPr/>
        <a:lstStyle/>
        <a:p>
          <a:endParaRPr lang="es-AR"/>
        </a:p>
      </dgm:t>
    </dgm:pt>
    <dgm:pt modelId="{8DAFB53A-7B03-45AF-A3DE-4281B8315FC7}" type="sibTrans" cxnId="{1C7B902B-AA25-475F-B822-ABC5C682BB45}">
      <dgm:prSet/>
      <dgm:spPr/>
      <dgm:t>
        <a:bodyPr/>
        <a:lstStyle/>
        <a:p>
          <a:endParaRPr lang="es-AR"/>
        </a:p>
      </dgm:t>
    </dgm:pt>
    <dgm:pt modelId="{B342F695-B882-4197-86C7-24C5330C60B1}">
      <dgm:prSet/>
      <dgm:spPr/>
      <dgm:t>
        <a:bodyPr/>
        <a:lstStyle/>
        <a:p>
          <a:r>
            <a:rPr lang="es-AR" b="1" dirty="0"/>
            <a:t>Servicios profesionales de forma independiente</a:t>
          </a:r>
          <a:endParaRPr lang="es-AR" dirty="0"/>
        </a:p>
      </dgm:t>
    </dgm:pt>
    <dgm:pt modelId="{D418B2DC-1B6A-45F0-8965-7BAA68F00CC7}" type="parTrans" cxnId="{0F5052CE-D396-4E29-A62A-F478E44EDDA2}">
      <dgm:prSet/>
      <dgm:spPr/>
      <dgm:t>
        <a:bodyPr/>
        <a:lstStyle/>
        <a:p>
          <a:endParaRPr lang="es-AR"/>
        </a:p>
      </dgm:t>
    </dgm:pt>
    <dgm:pt modelId="{59CF9ACF-F607-4A61-AC15-F1C1255F3CD6}" type="sibTrans" cxnId="{0F5052CE-D396-4E29-A62A-F478E44EDDA2}">
      <dgm:prSet/>
      <dgm:spPr/>
      <dgm:t>
        <a:bodyPr/>
        <a:lstStyle/>
        <a:p>
          <a:endParaRPr lang="es-AR"/>
        </a:p>
      </dgm:t>
    </dgm:pt>
    <dgm:pt modelId="{F1D3E08D-3A3F-408F-ABDF-3554BC71FEB3}">
      <dgm:prSet/>
      <dgm:spPr/>
      <dgm:t>
        <a:bodyPr/>
        <a:lstStyle/>
        <a:p>
          <a:r>
            <a:rPr lang="es-AR" b="1" dirty="0"/>
            <a:t>Arrendamiento de inmuebles</a:t>
          </a:r>
          <a:endParaRPr lang="es-AR" dirty="0"/>
        </a:p>
      </dgm:t>
    </dgm:pt>
    <dgm:pt modelId="{1AF415C0-882B-4BFB-9690-04D67575B5A3}" type="parTrans" cxnId="{131391F5-9E70-4D6A-9EC5-4B25E586483A}">
      <dgm:prSet/>
      <dgm:spPr/>
      <dgm:t>
        <a:bodyPr/>
        <a:lstStyle/>
        <a:p>
          <a:endParaRPr lang="es-AR"/>
        </a:p>
      </dgm:t>
    </dgm:pt>
    <dgm:pt modelId="{24D01DE4-D900-4378-9B87-E0C5226E5503}" type="sibTrans" cxnId="{131391F5-9E70-4D6A-9EC5-4B25E586483A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3005CE2A-7814-4C61-AE0A-7444B0AEF6CF}" type="presOf" srcId="{053463A0-D6ED-4D34-9428-C0166725B6CA}" destId="{A6696B32-CBC5-42D9-838B-9AC4E3DAC77C}" srcOrd="0" destOrd="1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1C7B902B-AA25-475F-B822-ABC5C682BB45}" srcId="{1E6E73EF-6445-478A-A9CE-1ED042BB9C4C}" destId="{1370F5A8-FDA5-4262-8B4F-844657BC9CEB}" srcOrd="4" destOrd="0" parTransId="{B9784883-BA86-4F09-A401-8DAF349F665F}" sibTransId="{8DAFB53A-7B03-45AF-A3DE-4281B8315FC7}"/>
    <dgm:cxn modelId="{00EB942B-8154-41CC-8A30-90F241441054}" srcId="{1E6E73EF-6445-478A-A9CE-1ED042BB9C4C}" destId="{534912CF-AA50-4D32-9737-A2E57A377235}" srcOrd="3" destOrd="0" parTransId="{6BC163AC-53F9-400E-B32F-79D2EF0AEBF3}" sibTransId="{4997FA96-3D69-49F3-9468-9BC4C109DC68}"/>
    <dgm:cxn modelId="{BCE93261-94F2-45FA-A317-7D16F673FBF9}" type="presOf" srcId="{0686D460-D2DE-459F-82DC-CD2EE79E86AA}" destId="{A6696B32-CBC5-42D9-838B-9AC4E3DAC77C}" srcOrd="0" destOrd="2" presId="urn:microsoft.com/office/officeart/2005/8/layout/chevron2"/>
    <dgm:cxn modelId="{AC1FD749-E893-4461-98E8-13FB1CC31820}" srcId="{1E6E73EF-6445-478A-A9CE-1ED042BB9C4C}" destId="{0686D460-D2DE-459F-82DC-CD2EE79E86AA}" srcOrd="2" destOrd="0" parTransId="{73766169-DD51-4499-9E9E-E47B1869E9E9}" sibTransId="{8548B7D5-3913-42C4-93CC-D8F78765465C}"/>
    <dgm:cxn modelId="{DE39AD76-CA64-45C2-A47F-278AD0C53379}" type="presOf" srcId="{B342F695-B882-4197-86C7-24C5330C60B1}" destId="{A6696B32-CBC5-42D9-838B-9AC4E3DAC77C}" srcOrd="0" destOrd="5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5DCED1A5-5C81-4E48-89DD-1CE644CEA7EE}" type="presOf" srcId="{1370F5A8-FDA5-4262-8B4F-844657BC9CEB}" destId="{A6696B32-CBC5-42D9-838B-9AC4E3DAC77C}" srcOrd="0" destOrd="4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FFC6B6BA-878D-4180-9E4A-920B77BD3F9B}" type="presOf" srcId="{F1D3E08D-3A3F-408F-ABDF-3554BC71FEB3}" destId="{A6696B32-CBC5-42D9-838B-9AC4E3DAC77C}" srcOrd="0" destOrd="6" presId="urn:microsoft.com/office/officeart/2005/8/layout/chevron2"/>
    <dgm:cxn modelId="{B6E5DFBF-BECD-428C-BDCB-9444D532D918}" type="presOf" srcId="{534912CF-AA50-4D32-9737-A2E57A377235}" destId="{A6696B32-CBC5-42D9-838B-9AC4E3DAC77C}" srcOrd="0" destOrd="3" presId="urn:microsoft.com/office/officeart/2005/8/layout/chevron2"/>
    <dgm:cxn modelId="{0F5052CE-D396-4E29-A62A-F478E44EDDA2}" srcId="{1E6E73EF-6445-478A-A9CE-1ED042BB9C4C}" destId="{B342F695-B882-4197-86C7-24C5330C60B1}" srcOrd="5" destOrd="0" parTransId="{D418B2DC-1B6A-45F0-8965-7BAA68F00CC7}" sibTransId="{59CF9ACF-F607-4A61-AC15-F1C1255F3CD6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131391F5-9E70-4D6A-9EC5-4B25E586483A}" srcId="{1E6E73EF-6445-478A-A9CE-1ED042BB9C4C}" destId="{F1D3E08D-3A3F-408F-ABDF-3554BC71FEB3}" srcOrd="6" destOrd="0" parTransId="{1AF415C0-882B-4BFB-9690-04D67575B5A3}" sibTransId="{24D01DE4-D900-4378-9B87-E0C5226E5503}"/>
    <dgm:cxn modelId="{917101FB-3846-4FF8-A69F-E198CA2124D6}" srcId="{1E6E73EF-6445-478A-A9CE-1ED042BB9C4C}" destId="{053463A0-D6ED-4D34-9428-C0166725B6CA}" srcOrd="1" destOrd="0" parTransId="{070BD5E3-1560-46C6-B112-7755A8FB3998}" sibTransId="{1C746E97-DE32-4AFA-B22B-F131356FD853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Mercado Inmobiliario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b="1" dirty="0"/>
            <a:t>Subvaluación de las propiedades: </a:t>
          </a:r>
          <a:endParaRPr lang="es-AR" dirty="0"/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C90C74DF-CCF9-4D7A-8B97-38F847FFD92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AR" b="1"/>
            <a:t>obtener dinero en negro</a:t>
          </a:r>
          <a:r>
            <a:rPr lang="es-AR"/>
            <a:t> </a:t>
          </a:r>
        </a:p>
      </dgm:t>
    </dgm:pt>
    <dgm:pt modelId="{3840D161-5A18-428C-A134-12879F89146B}" type="parTrans" cxnId="{27269C78-11AD-482C-976F-8279139DDA17}">
      <dgm:prSet/>
      <dgm:spPr/>
      <dgm:t>
        <a:bodyPr/>
        <a:lstStyle/>
        <a:p>
          <a:endParaRPr lang="es-AR"/>
        </a:p>
      </dgm:t>
    </dgm:pt>
    <dgm:pt modelId="{EA6E2113-B188-4148-A51E-B3B161F9BD4C}" type="sibTrans" cxnId="{27269C78-11AD-482C-976F-8279139DDA17}">
      <dgm:prSet/>
      <dgm:spPr/>
      <dgm:t>
        <a:bodyPr/>
        <a:lstStyle/>
        <a:p>
          <a:endParaRPr lang="es-AR"/>
        </a:p>
      </dgm:t>
    </dgm:pt>
    <dgm:pt modelId="{A2928622-47CC-4C4E-8B8C-1738611B0D2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AR" b="1"/>
            <a:t>adquirir bienes para los cuales no poseen capacidad contributiva</a:t>
          </a:r>
          <a:endParaRPr lang="es-AR"/>
        </a:p>
      </dgm:t>
    </dgm:pt>
    <dgm:pt modelId="{1F14B79F-3BAF-4985-9CE0-5863C524CCFC}" type="parTrans" cxnId="{7B7B2F61-BF32-4740-9181-195938096182}">
      <dgm:prSet/>
      <dgm:spPr/>
      <dgm:t>
        <a:bodyPr/>
        <a:lstStyle/>
        <a:p>
          <a:endParaRPr lang="es-AR"/>
        </a:p>
      </dgm:t>
    </dgm:pt>
    <dgm:pt modelId="{E452C226-BA1A-4378-8E82-1E2FC581ECEE}" type="sibTrans" cxnId="{7B7B2F61-BF32-4740-9181-195938096182}">
      <dgm:prSet/>
      <dgm:spPr/>
      <dgm:t>
        <a:bodyPr/>
        <a:lstStyle/>
        <a:p>
          <a:endParaRPr lang="es-AR"/>
        </a:p>
      </dgm:t>
    </dgm:pt>
    <dgm:pt modelId="{C4CA2FF4-C6AB-41E4-9556-303001B6098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AR" b="1"/>
            <a:t>disminuir carga de impuestos </a:t>
          </a:r>
          <a:endParaRPr lang="es-AR"/>
        </a:p>
      </dgm:t>
    </dgm:pt>
    <dgm:pt modelId="{42B41F4C-780B-4CF3-96A0-CB0A54DA977C}" type="parTrans" cxnId="{FB8D71E2-5BF5-4B7E-99A8-9B0385DEDD4E}">
      <dgm:prSet/>
      <dgm:spPr/>
      <dgm:t>
        <a:bodyPr/>
        <a:lstStyle/>
        <a:p>
          <a:endParaRPr lang="es-AR"/>
        </a:p>
      </dgm:t>
    </dgm:pt>
    <dgm:pt modelId="{D95A004D-93C2-4B92-8BA0-D0797506B66A}" type="sibTrans" cxnId="{FB8D71E2-5BF5-4B7E-99A8-9B0385DEDD4E}">
      <dgm:prSet/>
      <dgm:spPr/>
      <dgm:t>
        <a:bodyPr/>
        <a:lstStyle/>
        <a:p>
          <a:endParaRPr lang="es-AR"/>
        </a:p>
      </dgm:t>
    </dgm:pt>
    <dgm:pt modelId="{BD3E4456-EAC3-4884-B943-C37F19D6C6F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b="1"/>
            <a:t>Sobrevaluación: Exteriorización y Lavado de recursos de procedencia ilícita</a:t>
          </a:r>
          <a:endParaRPr lang="es-AR"/>
        </a:p>
      </dgm:t>
    </dgm:pt>
    <dgm:pt modelId="{AF078D6A-CC48-482B-99B4-555BBC382AE0}" type="parTrans" cxnId="{7B9F78E8-EFD2-49AF-AA53-22B1D6C9D02E}">
      <dgm:prSet/>
      <dgm:spPr/>
      <dgm:t>
        <a:bodyPr/>
        <a:lstStyle/>
        <a:p>
          <a:endParaRPr lang="es-AR"/>
        </a:p>
      </dgm:t>
    </dgm:pt>
    <dgm:pt modelId="{B37C3BEC-C347-4ADE-A055-03B733EFF184}" type="sibTrans" cxnId="{7B9F78E8-EFD2-49AF-AA53-22B1D6C9D02E}">
      <dgm:prSet/>
      <dgm:spPr/>
      <dgm:t>
        <a:bodyPr/>
        <a:lstStyle/>
        <a:p>
          <a:endParaRPr lang="es-AR"/>
        </a:p>
      </dgm:t>
    </dgm:pt>
    <dgm:pt modelId="{1E9E1DFB-6161-4BA6-8A49-2E22E42E58E4}">
      <dgm:prSet/>
      <dgm:spPr/>
      <dgm:t>
        <a:bodyPr/>
        <a:lstStyle/>
        <a:p>
          <a:pPr algn="just"/>
          <a:endParaRPr lang="es-AR" dirty="0"/>
        </a:p>
      </dgm:t>
    </dgm:pt>
    <dgm:pt modelId="{A8EF21AB-6B88-47FB-9491-52CFD6FE1779}" type="parTrans" cxnId="{029E4676-009B-4A06-AD8F-70209141A335}">
      <dgm:prSet/>
      <dgm:spPr/>
    </dgm:pt>
    <dgm:pt modelId="{E958F68D-D288-4481-B294-53D685D3944C}" type="sibTrans" cxnId="{029E4676-009B-4A06-AD8F-70209141A335}">
      <dgm:prSet/>
      <dgm:spPr/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60CF0A3A-83B7-44B6-A1CC-A2E82045AE76}" type="presOf" srcId="{A2928622-47CC-4C4E-8B8C-1738611B0D26}" destId="{A6696B32-CBC5-42D9-838B-9AC4E3DAC77C}" srcOrd="0" destOrd="3" presId="urn:microsoft.com/office/officeart/2005/8/layout/chevron2"/>
    <dgm:cxn modelId="{FD03D160-BEA3-425B-AE38-B84D78C2E470}" type="presOf" srcId="{BD3E4456-EAC3-4884-B943-C37F19D6C6FB}" destId="{A6696B32-CBC5-42D9-838B-9AC4E3DAC77C}" srcOrd="0" destOrd="5" presId="urn:microsoft.com/office/officeart/2005/8/layout/chevron2"/>
    <dgm:cxn modelId="{7B7B2F61-BF32-4740-9181-195938096182}" srcId="{92B9B718-502C-4FC7-9504-DCC4C425F755}" destId="{A2928622-47CC-4C4E-8B8C-1738611B0D26}" srcOrd="1" destOrd="0" parTransId="{1F14B79F-3BAF-4985-9CE0-5863C524CCFC}" sibTransId="{E452C226-BA1A-4378-8E82-1E2FC581ECEE}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F1C7B46A-C093-449F-9BC8-88CD04CE3200}" type="presOf" srcId="{C4CA2FF4-C6AB-41E4-9556-303001B60984}" destId="{A6696B32-CBC5-42D9-838B-9AC4E3DAC77C}" srcOrd="0" destOrd="4" presId="urn:microsoft.com/office/officeart/2005/8/layout/chevron2"/>
    <dgm:cxn modelId="{029E4676-009B-4A06-AD8F-70209141A335}" srcId="{1E6E73EF-6445-478A-A9CE-1ED042BB9C4C}" destId="{1E9E1DFB-6161-4BA6-8A49-2E22E42E58E4}" srcOrd="1" destOrd="0" parTransId="{A8EF21AB-6B88-47FB-9491-52CFD6FE1779}" sibTransId="{E958F68D-D288-4481-B294-53D685D3944C}"/>
    <dgm:cxn modelId="{27269C78-11AD-482C-976F-8279139DDA17}" srcId="{92B9B718-502C-4FC7-9504-DCC4C425F755}" destId="{C90C74DF-CCF9-4D7A-8B97-38F847FFD924}" srcOrd="0" destOrd="0" parTransId="{3840D161-5A18-428C-A134-12879F89146B}" sibTransId="{EA6E2113-B188-4148-A51E-B3B161F9BD4C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925BABB9-8C04-472D-9E04-0C0F47F6907B}" type="presOf" srcId="{C90C74DF-CCF9-4D7A-8B97-38F847FFD924}" destId="{A6696B32-CBC5-42D9-838B-9AC4E3DAC77C}" srcOrd="0" destOrd="2" presId="urn:microsoft.com/office/officeart/2005/8/layout/chevron2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FCCF81C4-FD1C-4968-BE44-70B125B33B74}" type="presOf" srcId="{1E9E1DFB-6161-4BA6-8A49-2E22E42E58E4}" destId="{A6696B32-CBC5-42D9-838B-9AC4E3DAC77C}" srcOrd="0" destOrd="6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FB8D71E2-5BF5-4B7E-99A8-9B0385DEDD4E}" srcId="{92B9B718-502C-4FC7-9504-DCC4C425F755}" destId="{C4CA2FF4-C6AB-41E4-9556-303001B60984}" srcOrd="2" destOrd="0" parTransId="{42B41F4C-780B-4CF3-96A0-CB0A54DA977C}" sibTransId="{D95A004D-93C2-4B92-8BA0-D0797506B66A}"/>
    <dgm:cxn modelId="{7B9F78E8-EFD2-49AF-AA53-22B1D6C9D02E}" srcId="{C67062A1-4CC1-46A0-8475-95CE82BC0548}" destId="{BD3E4456-EAC3-4884-B943-C37F19D6C6FB}" srcOrd="1" destOrd="0" parTransId="{AF078D6A-CC48-482B-99B4-555BBC382AE0}" sibTransId="{B37C3BEC-C347-4ADE-A055-03B733EFF184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Delitos	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b="1"/>
            <a:t>Corrupción</a:t>
          </a:r>
          <a:endParaRPr lang="es-AR" dirty="0"/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02E08986-E94D-459A-A025-D6A5C934FCFF}">
      <dgm:prSet/>
      <dgm:spPr/>
      <dgm:t>
        <a:bodyPr/>
        <a:lstStyle/>
        <a:p>
          <a:r>
            <a:rPr lang="es-AR" b="1" dirty="0"/>
            <a:t>Inserción de grupos delictivos</a:t>
          </a:r>
          <a:endParaRPr lang="es-AR" dirty="0"/>
        </a:p>
      </dgm:t>
    </dgm:pt>
    <dgm:pt modelId="{EC8054AE-D964-48DE-BCA6-23425B5233B6}" type="parTrans" cxnId="{35428B2F-C0CB-44A0-AFA0-D67B196F50C3}">
      <dgm:prSet/>
      <dgm:spPr/>
      <dgm:t>
        <a:bodyPr/>
        <a:lstStyle/>
        <a:p>
          <a:endParaRPr lang="es-AR"/>
        </a:p>
      </dgm:t>
    </dgm:pt>
    <dgm:pt modelId="{E9902208-01AE-4198-8074-50F0CE543367}" type="sibTrans" cxnId="{35428B2F-C0CB-44A0-AFA0-D67B196F50C3}">
      <dgm:prSet/>
      <dgm:spPr/>
      <dgm:t>
        <a:bodyPr/>
        <a:lstStyle/>
        <a:p>
          <a:endParaRPr lang="es-AR"/>
        </a:p>
      </dgm:t>
    </dgm:pt>
    <dgm:pt modelId="{3C9818A1-BDC7-4AD2-88F0-218B5657B533}">
      <dgm:prSet/>
      <dgm:spPr/>
      <dgm:t>
        <a:bodyPr/>
        <a:lstStyle/>
        <a:p>
          <a:r>
            <a:rPr lang="es-AR" b="1" dirty="0"/>
            <a:t>Ilegalidad derivada del narcotráfico, el contrabando y el terrorismo</a:t>
          </a:r>
          <a:endParaRPr lang="es-AR" dirty="0"/>
        </a:p>
      </dgm:t>
    </dgm:pt>
    <dgm:pt modelId="{3FDFFE71-12A4-4BEC-B155-2FCA6C696821}" type="parTrans" cxnId="{719F4AA0-81AE-430D-9825-F7D9B8E9A7A0}">
      <dgm:prSet/>
      <dgm:spPr/>
      <dgm:t>
        <a:bodyPr/>
        <a:lstStyle/>
        <a:p>
          <a:endParaRPr lang="es-AR"/>
        </a:p>
      </dgm:t>
    </dgm:pt>
    <dgm:pt modelId="{081005C3-8796-4DAE-8670-D9A35ECCDCDA}" type="sibTrans" cxnId="{719F4AA0-81AE-430D-9825-F7D9B8E9A7A0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F0DA0B16-7FA9-4EBE-973A-B9CCA5889C29}" type="presOf" srcId="{02E08986-E94D-459A-A025-D6A5C934FCFF}" destId="{A6696B32-CBC5-42D9-838B-9AC4E3DAC77C}" srcOrd="0" destOrd="2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35428B2F-C0CB-44A0-AFA0-D67B196F50C3}" srcId="{C67062A1-4CC1-46A0-8475-95CE82BC0548}" destId="{02E08986-E94D-459A-A025-D6A5C934FCFF}" srcOrd="1" destOrd="0" parTransId="{EC8054AE-D964-48DE-BCA6-23425B5233B6}" sibTransId="{E9902208-01AE-4198-8074-50F0CE543367}"/>
    <dgm:cxn modelId="{23D04C63-674E-4832-96C7-1067E729DC75}" type="presOf" srcId="{3C9818A1-BDC7-4AD2-88F0-218B5657B533}" destId="{A6696B32-CBC5-42D9-838B-9AC4E3DAC77C}" srcOrd="0" destOrd="3" presId="urn:microsoft.com/office/officeart/2005/8/layout/chevron2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719F4AA0-81AE-430D-9825-F7D9B8E9A7A0}" srcId="{C67062A1-4CC1-46A0-8475-95CE82BC0548}" destId="{3C9818A1-BDC7-4AD2-88F0-218B5657B533}" srcOrd="2" destOrd="0" parTransId="{3FDFFE71-12A4-4BEC-B155-2FCA6C696821}" sibTransId="{081005C3-8796-4DAE-8670-D9A35ECCDCDA}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Objetivos	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dirty="0"/>
            <a:t>Proporcionar a los investigadores y fiscales elementos para determinar la comisión del delito </a:t>
          </a:r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8DE06008-E25B-4DCF-84F5-7A03D28926E7}">
      <dgm:prSet/>
      <dgm:spPr/>
      <dgm:t>
        <a:bodyPr/>
        <a:lstStyle/>
        <a:p>
          <a:r>
            <a:rPr lang="es-AR" dirty="0"/>
            <a:t>Analizar y rastrear la información</a:t>
          </a:r>
        </a:p>
      </dgm:t>
    </dgm:pt>
    <dgm:pt modelId="{C550A747-F4AB-4C4C-9963-35CB1B9213DA}" type="parTrans" cxnId="{1ABA30A6-4CFC-4444-B17A-1DF935ACD28C}">
      <dgm:prSet/>
      <dgm:spPr/>
      <dgm:t>
        <a:bodyPr/>
        <a:lstStyle/>
        <a:p>
          <a:endParaRPr lang="es-AR"/>
        </a:p>
      </dgm:t>
    </dgm:pt>
    <dgm:pt modelId="{73EDCDFA-23DF-4169-B75B-CB62A0A1F1B7}" type="sibTrans" cxnId="{1ABA30A6-4CFC-4444-B17A-1DF935ACD28C}">
      <dgm:prSet/>
      <dgm:spPr/>
      <dgm:t>
        <a:bodyPr/>
        <a:lstStyle/>
        <a:p>
          <a:endParaRPr lang="es-AR"/>
        </a:p>
      </dgm:t>
    </dgm:pt>
    <dgm:pt modelId="{D8E23A04-7765-4E5C-A04F-A582362F6292}">
      <dgm:prSet/>
      <dgm:spPr/>
      <dgm:t>
        <a:bodyPr/>
        <a:lstStyle/>
        <a:p>
          <a:r>
            <a:rPr lang="es-AR"/>
            <a:t>Montos necesarios para delito fiscal (condición de procedibilidad)</a:t>
          </a:r>
        </a:p>
      </dgm:t>
    </dgm:pt>
    <dgm:pt modelId="{F001A5EF-6929-400C-BB33-6A6E39C80751}" type="parTrans" cxnId="{8443A19F-72D6-46AC-8C45-CB4FB2741721}">
      <dgm:prSet/>
      <dgm:spPr/>
      <dgm:t>
        <a:bodyPr/>
        <a:lstStyle/>
        <a:p>
          <a:endParaRPr lang="es-AR"/>
        </a:p>
      </dgm:t>
    </dgm:pt>
    <dgm:pt modelId="{CBF2D9ED-66C3-4B72-962C-C85D6C129329}" type="sibTrans" cxnId="{8443A19F-72D6-46AC-8C45-CB4FB2741721}">
      <dgm:prSet/>
      <dgm:spPr/>
      <dgm:t>
        <a:bodyPr/>
        <a:lstStyle/>
        <a:p>
          <a:endParaRPr lang="es-AR"/>
        </a:p>
      </dgm:t>
    </dgm:pt>
    <dgm:pt modelId="{FEAEADE3-63A5-4AD7-85E7-523AB5C61617}">
      <dgm:prSet/>
      <dgm:spPr/>
      <dgm:t>
        <a:bodyPr/>
        <a:lstStyle/>
        <a:p>
          <a:r>
            <a:rPr lang="es-AR"/>
            <a:t>Identificar operaciones donde se oculten dinero en efectivo</a:t>
          </a:r>
        </a:p>
      </dgm:t>
    </dgm:pt>
    <dgm:pt modelId="{C785288F-39DB-4CB4-904B-182AC12B10EB}" type="parTrans" cxnId="{6477EB25-AFFD-47CC-A90B-0A0F4AA995AD}">
      <dgm:prSet/>
      <dgm:spPr/>
      <dgm:t>
        <a:bodyPr/>
        <a:lstStyle/>
        <a:p>
          <a:endParaRPr lang="es-AR"/>
        </a:p>
      </dgm:t>
    </dgm:pt>
    <dgm:pt modelId="{3D95EDD2-291B-4EE8-BCE7-F4F5B9181703}" type="sibTrans" cxnId="{6477EB25-AFFD-47CC-A90B-0A0F4AA995AD}">
      <dgm:prSet/>
      <dgm:spPr/>
      <dgm:t>
        <a:bodyPr/>
        <a:lstStyle/>
        <a:p>
          <a:endParaRPr lang="es-AR"/>
        </a:p>
      </dgm:t>
    </dgm:pt>
    <dgm:pt modelId="{8A8A093E-AE00-40DD-8F3F-4902FB3E16D6}">
      <dgm:prSet/>
      <dgm:spPr/>
      <dgm:t>
        <a:bodyPr/>
        <a:lstStyle/>
        <a:p>
          <a:r>
            <a:rPr lang="es-AR"/>
            <a:t>Origen de los fondos recibidos en efectivo </a:t>
          </a:r>
        </a:p>
      </dgm:t>
    </dgm:pt>
    <dgm:pt modelId="{397612A3-AA5D-461B-93B4-06819924D440}" type="parTrans" cxnId="{3AB10986-CC21-4557-B4D2-F0A0B601201F}">
      <dgm:prSet/>
      <dgm:spPr/>
      <dgm:t>
        <a:bodyPr/>
        <a:lstStyle/>
        <a:p>
          <a:endParaRPr lang="es-AR"/>
        </a:p>
      </dgm:t>
    </dgm:pt>
    <dgm:pt modelId="{D78A052B-4F90-492A-BD38-79696F0AD8F9}" type="sibTrans" cxnId="{3AB10986-CC21-4557-B4D2-F0A0B601201F}">
      <dgm:prSet/>
      <dgm:spPr/>
      <dgm:t>
        <a:bodyPr/>
        <a:lstStyle/>
        <a:p>
          <a:endParaRPr lang="es-AR"/>
        </a:p>
      </dgm:t>
    </dgm:pt>
    <dgm:pt modelId="{BFA56109-086E-418E-B5CB-91C085CEFE08}">
      <dgm:prSet/>
      <dgm:spPr/>
      <dgm:t>
        <a:bodyPr/>
        <a:lstStyle/>
        <a:p>
          <a:r>
            <a:rPr lang="es-AR"/>
            <a:t>Identificar y promover la confiscación de los bienes vinculados con actividades ilícitas</a:t>
          </a:r>
        </a:p>
      </dgm:t>
    </dgm:pt>
    <dgm:pt modelId="{1668F835-74E7-4738-8520-7D6D669B5EE1}" type="parTrans" cxnId="{D17D01B9-A0B8-4A67-BC57-B05908FC298E}">
      <dgm:prSet/>
      <dgm:spPr/>
      <dgm:t>
        <a:bodyPr/>
        <a:lstStyle/>
        <a:p>
          <a:endParaRPr lang="es-AR"/>
        </a:p>
      </dgm:t>
    </dgm:pt>
    <dgm:pt modelId="{E49381D5-A40C-4A62-A46F-59E3E60E5EBC}" type="sibTrans" cxnId="{D17D01B9-A0B8-4A67-BC57-B05908FC298E}">
      <dgm:prSet/>
      <dgm:spPr/>
      <dgm:t>
        <a:bodyPr/>
        <a:lstStyle/>
        <a:p>
          <a:endParaRPr lang="es-AR"/>
        </a:p>
      </dgm:t>
    </dgm:pt>
    <dgm:pt modelId="{88FE0095-886C-42B4-9EE9-F3C46D329660}">
      <dgm:prSet/>
      <dgm:spPr/>
      <dgm:t>
        <a:bodyPr/>
        <a:lstStyle/>
        <a:p>
          <a:r>
            <a:rPr lang="es-AR"/>
            <a:t>Demostrar la defraudación fiscal</a:t>
          </a:r>
        </a:p>
      </dgm:t>
    </dgm:pt>
    <dgm:pt modelId="{ABB7B35B-A98B-4B86-AD72-CFAE46CE5611}" type="parTrans" cxnId="{F09D1DCF-F617-4B9D-937A-7AD19B9517DD}">
      <dgm:prSet/>
      <dgm:spPr/>
      <dgm:t>
        <a:bodyPr/>
        <a:lstStyle/>
        <a:p>
          <a:endParaRPr lang="es-AR"/>
        </a:p>
      </dgm:t>
    </dgm:pt>
    <dgm:pt modelId="{CA35115C-8649-41C7-812D-CE6AAE9C55C1}" type="sibTrans" cxnId="{F09D1DCF-F617-4B9D-937A-7AD19B9517DD}">
      <dgm:prSet/>
      <dgm:spPr/>
      <dgm:t>
        <a:bodyPr/>
        <a:lstStyle/>
        <a:p>
          <a:endParaRPr lang="es-AR"/>
        </a:p>
      </dgm:t>
    </dgm:pt>
    <dgm:pt modelId="{45BFF535-D33D-4EC6-966A-70A53FBC0456}">
      <dgm:prSet/>
      <dgm:spPr/>
      <dgm:t>
        <a:bodyPr/>
        <a:lstStyle/>
        <a:p>
          <a:r>
            <a:rPr lang="es-AR"/>
            <a:t>Conseguir la mayor cantidad de elementos probatorios en corto plazo</a:t>
          </a:r>
        </a:p>
      </dgm:t>
    </dgm:pt>
    <dgm:pt modelId="{00991FB2-B05A-4898-B3E9-A70B22C574B0}" type="parTrans" cxnId="{CDE6E551-54D1-400A-8544-62C10BB191DA}">
      <dgm:prSet/>
      <dgm:spPr/>
      <dgm:t>
        <a:bodyPr/>
        <a:lstStyle/>
        <a:p>
          <a:endParaRPr lang="es-AR"/>
        </a:p>
      </dgm:t>
    </dgm:pt>
    <dgm:pt modelId="{092903F3-FFA7-42EB-B42C-8CB5612DEE0F}" type="sibTrans" cxnId="{CDE6E551-54D1-400A-8544-62C10BB191DA}">
      <dgm:prSet/>
      <dgm:spPr/>
      <dgm:t>
        <a:bodyPr/>
        <a:lstStyle/>
        <a:p>
          <a:endParaRPr lang="es-AR"/>
        </a:p>
      </dgm:t>
    </dgm:pt>
    <dgm:pt modelId="{5B6E263C-2EEF-41F5-9D3B-52AB2013C292}">
      <dgm:prSet/>
      <dgm:spPr/>
      <dgm:t>
        <a:bodyPr/>
        <a:lstStyle/>
        <a:p>
          <a:endParaRPr lang="es-AR"/>
        </a:p>
      </dgm:t>
    </dgm:pt>
    <dgm:pt modelId="{FF0A7E72-C86D-4AB8-B80F-33F57BAD4FB8}" type="parTrans" cxnId="{704DF0D1-1AE5-4636-844E-0852BEE1D134}">
      <dgm:prSet/>
      <dgm:spPr/>
      <dgm:t>
        <a:bodyPr/>
        <a:lstStyle/>
        <a:p>
          <a:endParaRPr lang="es-AR"/>
        </a:p>
      </dgm:t>
    </dgm:pt>
    <dgm:pt modelId="{349AF32B-9E17-4B58-8790-220BEDDF6A90}" type="sibTrans" cxnId="{704DF0D1-1AE5-4636-844E-0852BEE1D134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6477EB25-AFFD-47CC-A90B-0A0F4AA995AD}" srcId="{C67062A1-4CC1-46A0-8475-95CE82BC0548}" destId="{FEAEADE3-63A5-4AD7-85E7-523AB5C61617}" srcOrd="3" destOrd="0" parTransId="{C785288F-39DB-4CB4-904B-182AC12B10EB}" sibTransId="{3D95EDD2-291B-4EE8-BCE7-F4F5B9181703}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F14B255E-11CD-411B-9ACF-7C836C43F719}" type="presOf" srcId="{8DE06008-E25B-4DCF-84F5-7A03D28926E7}" destId="{A6696B32-CBC5-42D9-838B-9AC4E3DAC77C}" srcOrd="0" destOrd="2" presId="urn:microsoft.com/office/officeart/2005/8/layout/chevron2"/>
    <dgm:cxn modelId="{CCB0CC66-12C6-4C54-8F89-DD3283C8F2A5}" type="presOf" srcId="{45BFF535-D33D-4EC6-966A-70A53FBC0456}" destId="{A6696B32-CBC5-42D9-838B-9AC4E3DAC77C}" srcOrd="0" destOrd="8" presId="urn:microsoft.com/office/officeart/2005/8/layout/chevron2"/>
    <dgm:cxn modelId="{3B5AAC69-B5C6-4C4A-AA5D-626C980870DA}" type="presOf" srcId="{D8E23A04-7765-4E5C-A04F-A582362F6292}" destId="{A6696B32-CBC5-42D9-838B-9AC4E3DAC77C}" srcOrd="0" destOrd="3" presId="urn:microsoft.com/office/officeart/2005/8/layout/chevron2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CDE6E551-54D1-400A-8544-62C10BB191DA}" srcId="{C67062A1-4CC1-46A0-8475-95CE82BC0548}" destId="{45BFF535-D33D-4EC6-966A-70A53FBC0456}" srcOrd="7" destOrd="0" parTransId="{00991FB2-B05A-4898-B3E9-A70B22C574B0}" sibTransId="{092903F3-FFA7-42EB-B42C-8CB5612DEE0F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3AB10986-CC21-4557-B4D2-F0A0B601201F}" srcId="{C67062A1-4CC1-46A0-8475-95CE82BC0548}" destId="{8A8A093E-AE00-40DD-8F3F-4902FB3E16D6}" srcOrd="4" destOrd="0" parTransId="{397612A3-AA5D-461B-93B4-06819924D440}" sibTransId="{D78A052B-4F90-492A-BD38-79696F0AD8F9}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8443A19F-72D6-46AC-8C45-CB4FB2741721}" srcId="{C67062A1-4CC1-46A0-8475-95CE82BC0548}" destId="{D8E23A04-7765-4E5C-A04F-A582362F6292}" srcOrd="2" destOrd="0" parTransId="{F001A5EF-6929-400C-BB33-6A6E39C80751}" sibTransId="{CBF2D9ED-66C3-4B72-962C-C85D6C129329}"/>
    <dgm:cxn modelId="{1ABA30A6-4CFC-4444-B17A-1DF935ACD28C}" srcId="{C67062A1-4CC1-46A0-8475-95CE82BC0548}" destId="{8DE06008-E25B-4DCF-84F5-7A03D28926E7}" srcOrd="1" destOrd="0" parTransId="{C550A747-F4AB-4C4C-9963-35CB1B9213DA}" sibTransId="{73EDCDFA-23DF-4169-B75B-CB62A0A1F1B7}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D17D01B9-A0B8-4A67-BC57-B05908FC298E}" srcId="{C67062A1-4CC1-46A0-8475-95CE82BC0548}" destId="{BFA56109-086E-418E-B5CB-91C085CEFE08}" srcOrd="5" destOrd="0" parTransId="{1668F835-74E7-4738-8520-7D6D669B5EE1}" sibTransId="{E49381D5-A40C-4A62-A46F-59E3E60E5EBC}"/>
    <dgm:cxn modelId="{ED6FDEB9-15AF-4D62-B6D7-7EF28DC86C94}" type="presOf" srcId="{8A8A093E-AE00-40DD-8F3F-4902FB3E16D6}" destId="{A6696B32-CBC5-42D9-838B-9AC4E3DAC77C}" srcOrd="0" destOrd="5" presId="urn:microsoft.com/office/officeart/2005/8/layout/chevron2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F09D1DCF-F617-4B9D-937A-7AD19B9517DD}" srcId="{C67062A1-4CC1-46A0-8475-95CE82BC0548}" destId="{88FE0095-886C-42B4-9EE9-F3C46D329660}" srcOrd="6" destOrd="0" parTransId="{ABB7B35B-A98B-4B86-AD72-CFAE46CE5611}" sibTransId="{CA35115C-8649-41C7-812D-CE6AAE9C55C1}"/>
    <dgm:cxn modelId="{704DF0D1-1AE5-4636-844E-0852BEE1D134}" srcId="{C67062A1-4CC1-46A0-8475-95CE82BC0548}" destId="{5B6E263C-2EEF-41F5-9D3B-52AB2013C292}" srcOrd="8" destOrd="0" parTransId="{FF0A7E72-C86D-4AB8-B80F-33F57BAD4FB8}" sibTransId="{349AF32B-9E17-4B58-8790-220BEDDF6A90}"/>
    <dgm:cxn modelId="{E160C4D2-167A-4B50-9F8C-40D988088A1E}" type="presOf" srcId="{5B6E263C-2EEF-41F5-9D3B-52AB2013C292}" destId="{A6696B32-CBC5-42D9-838B-9AC4E3DAC77C}" srcOrd="0" destOrd="9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56536EE9-2B5B-4471-A7FE-48B763E7111C}" type="presOf" srcId="{88FE0095-886C-42B4-9EE9-F3C46D329660}" destId="{A6696B32-CBC5-42D9-838B-9AC4E3DAC77C}" srcOrd="0" destOrd="7" presId="urn:microsoft.com/office/officeart/2005/8/layout/chevron2"/>
    <dgm:cxn modelId="{9D5812ED-5E2E-4D4C-8622-C8BACC43704D}" type="presOf" srcId="{FEAEADE3-63A5-4AD7-85E7-523AB5C61617}" destId="{A6696B32-CBC5-42D9-838B-9AC4E3DAC77C}" srcOrd="0" destOrd="4" presId="urn:microsoft.com/office/officeart/2005/8/layout/chevron2"/>
    <dgm:cxn modelId="{48CD7FFC-E4FE-419C-B55F-DDEF1448D8F1}" type="presOf" srcId="{BFA56109-086E-418E-B5CB-91C085CEFE08}" destId="{A6696B32-CBC5-42D9-838B-9AC4E3DAC77C}" srcOrd="0" destOrd="6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Desafíos	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dirty="0"/>
            <a:t>Falta de registro / trazabilidad de las actividades </a:t>
          </a:r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0F79BE39-A283-4980-A6AA-666EB4CC03AD}">
      <dgm:prSet/>
      <dgm:spPr/>
      <dgm:t>
        <a:bodyPr/>
        <a:lstStyle/>
        <a:p>
          <a:r>
            <a:rPr lang="es-AR"/>
            <a:t>Transacciones anónimas</a:t>
          </a:r>
        </a:p>
      </dgm:t>
    </dgm:pt>
    <dgm:pt modelId="{F19D4BE7-086F-4279-A3C3-C5F7405CAA88}" type="parTrans" cxnId="{C25A2C01-9BF3-4D91-BA63-987FD7855ED7}">
      <dgm:prSet/>
      <dgm:spPr/>
      <dgm:t>
        <a:bodyPr/>
        <a:lstStyle/>
        <a:p>
          <a:endParaRPr lang="es-AR"/>
        </a:p>
      </dgm:t>
    </dgm:pt>
    <dgm:pt modelId="{57CAAFDE-7111-44AF-84DA-96ECED2EFE64}" type="sibTrans" cxnId="{C25A2C01-9BF3-4D91-BA63-987FD7855ED7}">
      <dgm:prSet/>
      <dgm:spPr/>
      <dgm:t>
        <a:bodyPr/>
        <a:lstStyle/>
        <a:p>
          <a:endParaRPr lang="es-AR"/>
        </a:p>
      </dgm:t>
    </dgm:pt>
    <dgm:pt modelId="{BB6134FE-0043-47F5-89AE-3E92E616B038}">
      <dgm:prSet/>
      <dgm:spPr/>
      <dgm:t>
        <a:bodyPr/>
        <a:lstStyle/>
        <a:p>
          <a:r>
            <a:rPr lang="es-AR"/>
            <a:t>Difícil rastreo </a:t>
          </a:r>
        </a:p>
      </dgm:t>
    </dgm:pt>
    <dgm:pt modelId="{76EF99D3-687E-4E3C-BC3A-78B875F8377C}" type="parTrans" cxnId="{DCDC27C7-44E9-4954-90CE-0993B32CF490}">
      <dgm:prSet/>
      <dgm:spPr/>
      <dgm:t>
        <a:bodyPr/>
        <a:lstStyle/>
        <a:p>
          <a:endParaRPr lang="es-AR"/>
        </a:p>
      </dgm:t>
    </dgm:pt>
    <dgm:pt modelId="{280F7B55-04E9-4C7A-A5A1-F9F41DE3FB4E}" type="sibTrans" cxnId="{DCDC27C7-44E9-4954-90CE-0993B32CF490}">
      <dgm:prSet/>
      <dgm:spPr/>
      <dgm:t>
        <a:bodyPr/>
        <a:lstStyle/>
        <a:p>
          <a:endParaRPr lang="es-AR"/>
        </a:p>
      </dgm:t>
    </dgm:pt>
    <dgm:pt modelId="{8B74C550-E2E2-4492-82E7-89180EDD0359}">
      <dgm:prSet/>
      <dgm:spPr/>
      <dgm:t>
        <a:bodyPr/>
        <a:lstStyle/>
        <a:p>
          <a:r>
            <a:rPr lang="es-AR"/>
            <a:t>Sujetos no inscriptos ante la Administración Tributaria </a:t>
          </a:r>
        </a:p>
      </dgm:t>
    </dgm:pt>
    <dgm:pt modelId="{82460B9B-A99C-4405-94AB-FDD72832A5FF}" type="parTrans" cxnId="{27749696-66FA-4322-8DDC-FDF993733F29}">
      <dgm:prSet/>
      <dgm:spPr/>
      <dgm:t>
        <a:bodyPr/>
        <a:lstStyle/>
        <a:p>
          <a:endParaRPr lang="es-AR"/>
        </a:p>
      </dgm:t>
    </dgm:pt>
    <dgm:pt modelId="{5B17E852-4982-4FBF-9354-E1AF62D040D7}" type="sibTrans" cxnId="{27749696-66FA-4322-8DDC-FDF993733F29}">
      <dgm:prSet/>
      <dgm:spPr/>
      <dgm:t>
        <a:bodyPr/>
        <a:lstStyle/>
        <a:p>
          <a:endParaRPr lang="es-AR"/>
        </a:p>
      </dgm:t>
    </dgm:pt>
    <dgm:pt modelId="{BD0DC5DD-307E-4235-877D-63A9E33246F8}">
      <dgm:prSet/>
      <dgm:spPr/>
      <dgm:t>
        <a:bodyPr/>
        <a:lstStyle/>
        <a:p>
          <a:r>
            <a:rPr lang="es-AR"/>
            <a:t>Operaciones por única vez </a:t>
          </a:r>
        </a:p>
      </dgm:t>
    </dgm:pt>
    <dgm:pt modelId="{522E75E3-4393-45DE-9E2C-578B910083E2}" type="parTrans" cxnId="{E05F653A-5DD1-49D8-8982-2DE6D47FCDFF}">
      <dgm:prSet/>
      <dgm:spPr/>
      <dgm:t>
        <a:bodyPr/>
        <a:lstStyle/>
        <a:p>
          <a:endParaRPr lang="es-AR"/>
        </a:p>
      </dgm:t>
    </dgm:pt>
    <dgm:pt modelId="{D6F3E43F-DA52-4776-8218-8A40E41FC84E}" type="sibTrans" cxnId="{E05F653A-5DD1-49D8-8982-2DE6D47FCDFF}">
      <dgm:prSet/>
      <dgm:spPr/>
      <dgm:t>
        <a:bodyPr/>
        <a:lstStyle/>
        <a:p>
          <a:endParaRPr lang="es-AR"/>
        </a:p>
      </dgm:t>
    </dgm:pt>
    <dgm:pt modelId="{A0CC9A1C-1223-4708-81A2-F87A1ED8EE41}">
      <dgm:prSet/>
      <dgm:spPr/>
      <dgm:t>
        <a:bodyPr/>
        <a:lstStyle/>
        <a:p>
          <a:r>
            <a:rPr lang="es-AR"/>
            <a:t>Información a través de plataformas web </a:t>
          </a:r>
        </a:p>
      </dgm:t>
    </dgm:pt>
    <dgm:pt modelId="{90D43179-E6D1-48DA-BF1C-7DD2FE749DE2}" type="parTrans" cxnId="{518FF170-D095-4F09-BF90-544C58539E89}">
      <dgm:prSet/>
      <dgm:spPr/>
      <dgm:t>
        <a:bodyPr/>
        <a:lstStyle/>
        <a:p>
          <a:endParaRPr lang="es-AR"/>
        </a:p>
      </dgm:t>
    </dgm:pt>
    <dgm:pt modelId="{3E0F8597-EDAF-4DD0-9D82-F1D3F9588E9D}" type="sibTrans" cxnId="{518FF170-D095-4F09-BF90-544C58539E89}">
      <dgm:prSet/>
      <dgm:spPr/>
      <dgm:t>
        <a:bodyPr/>
        <a:lstStyle/>
        <a:p>
          <a:endParaRPr lang="es-AR"/>
        </a:p>
      </dgm:t>
    </dgm:pt>
    <dgm:pt modelId="{D64B4864-58E5-406F-AB81-98BEAA70123A}">
      <dgm:prSet/>
      <dgm:spPr/>
      <dgm:t>
        <a:bodyPr/>
        <a:lstStyle/>
        <a:p>
          <a:r>
            <a:rPr lang="es-AR" dirty="0"/>
            <a:t>Identificar las partes en operaciones de cripto activos</a:t>
          </a:r>
        </a:p>
      </dgm:t>
    </dgm:pt>
    <dgm:pt modelId="{FCCFE71E-5BDD-44BE-86C1-FA7DBCDBE0C9}" type="parTrans" cxnId="{43C16C1D-74F6-4933-A23B-940BC5B8ADDA}">
      <dgm:prSet/>
      <dgm:spPr/>
      <dgm:t>
        <a:bodyPr/>
        <a:lstStyle/>
        <a:p>
          <a:endParaRPr lang="es-AR"/>
        </a:p>
      </dgm:t>
    </dgm:pt>
    <dgm:pt modelId="{53629DD5-C033-4987-B6F6-06D0C8F3BB0B}" type="sibTrans" cxnId="{43C16C1D-74F6-4933-A23B-940BC5B8ADDA}">
      <dgm:prSet/>
      <dgm:spPr/>
      <dgm:t>
        <a:bodyPr/>
        <a:lstStyle/>
        <a:p>
          <a:endParaRPr lang="es-AR"/>
        </a:p>
      </dgm:t>
    </dgm:pt>
    <dgm:pt modelId="{F1E3C08D-3A26-4C38-9CBA-239F5DF92552}">
      <dgm:prSet/>
      <dgm:spPr/>
      <dgm:t>
        <a:bodyPr/>
        <a:lstStyle/>
        <a:p>
          <a:r>
            <a:rPr lang="es-AR" dirty="0"/>
            <a:t>Origen de fondos nuevos y existentes en uso extensivo de descuentos de cheques.</a:t>
          </a:r>
        </a:p>
      </dgm:t>
    </dgm:pt>
    <dgm:pt modelId="{6E0522BA-613F-4920-8EAE-3250F6AA8680}" type="parTrans" cxnId="{85B8DC6D-E195-4C29-A0C5-E2DAA4A5E61F}">
      <dgm:prSet/>
      <dgm:spPr/>
      <dgm:t>
        <a:bodyPr/>
        <a:lstStyle/>
        <a:p>
          <a:endParaRPr lang="es-AR"/>
        </a:p>
      </dgm:t>
    </dgm:pt>
    <dgm:pt modelId="{8DCA9F76-DF00-4D04-BE73-B438E496ED7F}" type="sibTrans" cxnId="{85B8DC6D-E195-4C29-A0C5-E2DAA4A5E61F}">
      <dgm:prSet/>
      <dgm:spPr/>
      <dgm:t>
        <a:bodyPr/>
        <a:lstStyle/>
        <a:p>
          <a:endParaRPr lang="es-AR"/>
        </a:p>
      </dgm:t>
    </dgm:pt>
    <dgm:pt modelId="{7D38B4A5-3B43-4E75-8A21-C2D5871B9510}">
      <dgm:prSet/>
      <dgm:spPr/>
      <dgm:t>
        <a:bodyPr/>
        <a:lstStyle/>
        <a:p>
          <a:r>
            <a:rPr lang="es-AR"/>
            <a:t>Acceso a la información y a los servicios que prestan las cooperativas y mutuales </a:t>
          </a:r>
        </a:p>
      </dgm:t>
    </dgm:pt>
    <dgm:pt modelId="{3F4B455F-0855-47D8-8646-C601B199D99E}" type="parTrans" cxnId="{B837E58E-D68B-439A-B683-9AD22EE04A9C}">
      <dgm:prSet/>
      <dgm:spPr/>
      <dgm:t>
        <a:bodyPr/>
        <a:lstStyle/>
        <a:p>
          <a:endParaRPr lang="es-AR"/>
        </a:p>
      </dgm:t>
    </dgm:pt>
    <dgm:pt modelId="{7E2355FD-E3CB-4CD4-9E81-338E1F6787FA}" type="sibTrans" cxnId="{B837E58E-D68B-439A-B683-9AD22EE04A9C}">
      <dgm:prSet/>
      <dgm:spPr/>
      <dgm:t>
        <a:bodyPr/>
        <a:lstStyle/>
        <a:p>
          <a:endParaRPr lang="es-AR"/>
        </a:p>
      </dgm:t>
    </dgm:pt>
    <dgm:pt modelId="{72EE6B03-93A0-4B66-A7A6-14B17F3E1FF4}">
      <dgm:prSet/>
      <dgm:spPr/>
      <dgm:t>
        <a:bodyPr/>
        <a:lstStyle/>
        <a:p>
          <a:r>
            <a:rPr lang="es-AR"/>
            <a:t>Limitado cumplimiento de las obligaciones de información LA/FT </a:t>
          </a:r>
        </a:p>
      </dgm:t>
    </dgm:pt>
    <dgm:pt modelId="{CC3C32FB-3D1F-435C-AE0B-71708024B402}" type="parTrans" cxnId="{7CCBB78A-7E50-4CD9-9EA2-C866BE09D76B}">
      <dgm:prSet/>
      <dgm:spPr/>
      <dgm:t>
        <a:bodyPr/>
        <a:lstStyle/>
        <a:p>
          <a:endParaRPr lang="es-AR"/>
        </a:p>
      </dgm:t>
    </dgm:pt>
    <dgm:pt modelId="{96DC446A-1D95-4751-AEC3-570B3CCE88AD}" type="sibTrans" cxnId="{7CCBB78A-7E50-4CD9-9EA2-C866BE09D76B}">
      <dgm:prSet/>
      <dgm:spPr/>
      <dgm:t>
        <a:bodyPr/>
        <a:lstStyle/>
        <a:p>
          <a:endParaRPr lang="es-AR"/>
        </a:p>
      </dgm:t>
    </dgm:pt>
    <dgm:pt modelId="{3DD62301-1A4F-4B45-9288-3B2BE5BAB29B}">
      <dgm:prSet/>
      <dgm:spPr/>
      <dgm:t>
        <a:bodyPr/>
        <a:lstStyle/>
        <a:p>
          <a:r>
            <a:rPr lang="es-AR"/>
            <a:t>Rapidez de los delincuentes para constituir nuevas empresas y abrir nuevas cuentas bancarias </a:t>
          </a:r>
        </a:p>
      </dgm:t>
    </dgm:pt>
    <dgm:pt modelId="{27C30834-8459-4F2C-8047-A63A253F669F}" type="parTrans" cxnId="{407CAAEB-2742-4EF9-8017-94E7B13F0013}">
      <dgm:prSet/>
      <dgm:spPr/>
      <dgm:t>
        <a:bodyPr/>
        <a:lstStyle/>
        <a:p>
          <a:endParaRPr lang="es-AR"/>
        </a:p>
      </dgm:t>
    </dgm:pt>
    <dgm:pt modelId="{D20DD807-0909-4763-9CC9-9E9CCDAF2C9F}" type="sibTrans" cxnId="{407CAAEB-2742-4EF9-8017-94E7B13F0013}">
      <dgm:prSet/>
      <dgm:spPr/>
      <dgm:t>
        <a:bodyPr/>
        <a:lstStyle/>
        <a:p>
          <a:endParaRPr lang="es-AR"/>
        </a:p>
      </dgm:t>
    </dgm:pt>
    <dgm:pt modelId="{6F79F7C8-DD6A-4152-9F7E-C50B1FEEE5F0}">
      <dgm:prSet/>
      <dgm:spPr/>
      <dgm:t>
        <a:bodyPr/>
        <a:lstStyle/>
        <a:p>
          <a:r>
            <a:rPr lang="es-AR"/>
            <a:t>Descubrimiento del beneficiario final</a:t>
          </a:r>
        </a:p>
      </dgm:t>
    </dgm:pt>
    <dgm:pt modelId="{5E88F24A-2E40-4615-B9B5-DCA0310851C8}" type="parTrans" cxnId="{F2EF2F39-08D5-4BB2-A747-70D20923E83A}">
      <dgm:prSet/>
      <dgm:spPr/>
      <dgm:t>
        <a:bodyPr/>
        <a:lstStyle/>
        <a:p>
          <a:endParaRPr lang="es-AR"/>
        </a:p>
      </dgm:t>
    </dgm:pt>
    <dgm:pt modelId="{DE423301-C33E-4ED0-9AE1-7514EF5080E9}" type="sibTrans" cxnId="{F2EF2F39-08D5-4BB2-A747-70D20923E83A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C25A2C01-9BF3-4D91-BA63-987FD7855ED7}" srcId="{C67062A1-4CC1-46A0-8475-95CE82BC0548}" destId="{0F79BE39-A283-4980-A6AA-666EB4CC03AD}" srcOrd="1" destOrd="0" parTransId="{F19D4BE7-086F-4279-A3C3-C5F7405CAA88}" sibTransId="{57CAAFDE-7111-44AF-84DA-96ECED2EFE64}"/>
    <dgm:cxn modelId="{1B12C704-C68A-4339-BE7C-C1F929989DC3}" type="presOf" srcId="{3DD62301-1A4F-4B45-9288-3B2BE5BAB29B}" destId="{A6696B32-CBC5-42D9-838B-9AC4E3DAC77C}" srcOrd="0" destOrd="11" presId="urn:microsoft.com/office/officeart/2005/8/layout/chevron2"/>
    <dgm:cxn modelId="{9102B70B-1C92-4C6C-8591-9BD6FA37E3D2}" type="presOf" srcId="{BD0DC5DD-307E-4235-877D-63A9E33246F8}" destId="{A6696B32-CBC5-42D9-838B-9AC4E3DAC77C}" srcOrd="0" destOrd="5" presId="urn:microsoft.com/office/officeart/2005/8/layout/chevron2"/>
    <dgm:cxn modelId="{43C16C1D-74F6-4933-A23B-940BC5B8ADDA}" srcId="{C67062A1-4CC1-46A0-8475-95CE82BC0548}" destId="{D64B4864-58E5-406F-AB81-98BEAA70123A}" srcOrd="6" destOrd="0" parTransId="{FCCFE71E-5BDD-44BE-86C1-FA7DBCDBE0C9}" sibTransId="{53629DD5-C033-4987-B6F6-06D0C8F3BB0B}"/>
    <dgm:cxn modelId="{9FA44D26-9687-4901-9717-A73940F1C5C9}" type="presOf" srcId="{6F79F7C8-DD6A-4152-9F7E-C50B1FEEE5F0}" destId="{A6696B32-CBC5-42D9-838B-9AC4E3DAC77C}" srcOrd="0" destOrd="12" presId="urn:microsoft.com/office/officeart/2005/8/layout/chevron2"/>
    <dgm:cxn modelId="{B9AC512A-05B1-49D1-B3B1-0F6E313F4F30}" type="presOf" srcId="{72EE6B03-93A0-4B66-A7A6-14B17F3E1FF4}" destId="{A6696B32-CBC5-42D9-838B-9AC4E3DAC77C}" srcOrd="0" destOrd="10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F2EF2F39-08D5-4BB2-A747-70D20923E83A}" srcId="{C67062A1-4CC1-46A0-8475-95CE82BC0548}" destId="{6F79F7C8-DD6A-4152-9F7E-C50B1FEEE5F0}" srcOrd="11" destOrd="0" parTransId="{5E88F24A-2E40-4615-B9B5-DCA0310851C8}" sibTransId="{DE423301-C33E-4ED0-9AE1-7514EF5080E9}"/>
    <dgm:cxn modelId="{E05F653A-5DD1-49D8-8982-2DE6D47FCDFF}" srcId="{C67062A1-4CC1-46A0-8475-95CE82BC0548}" destId="{BD0DC5DD-307E-4235-877D-63A9E33246F8}" srcOrd="4" destOrd="0" parTransId="{522E75E3-4393-45DE-9E2C-578B910083E2}" sibTransId="{D6F3E43F-DA52-4776-8218-8A40E41FC84E}"/>
    <dgm:cxn modelId="{7FDAD848-12D3-43F5-8232-8C686A063021}" type="presOf" srcId="{8B74C550-E2E2-4492-82E7-89180EDD0359}" destId="{A6696B32-CBC5-42D9-838B-9AC4E3DAC77C}" srcOrd="0" destOrd="4" presId="urn:microsoft.com/office/officeart/2005/8/layout/chevron2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4135006B-9075-4D7A-ABAC-126AC9E44716}" type="presOf" srcId="{0F79BE39-A283-4980-A6AA-666EB4CC03AD}" destId="{A6696B32-CBC5-42D9-838B-9AC4E3DAC77C}" srcOrd="0" destOrd="2" presId="urn:microsoft.com/office/officeart/2005/8/layout/chevron2"/>
    <dgm:cxn modelId="{85B8DC6D-E195-4C29-A0C5-E2DAA4A5E61F}" srcId="{C67062A1-4CC1-46A0-8475-95CE82BC0548}" destId="{F1E3C08D-3A26-4C38-9CBA-239F5DF92552}" srcOrd="7" destOrd="0" parTransId="{6E0522BA-613F-4920-8EAE-3250F6AA8680}" sibTransId="{8DCA9F76-DF00-4D04-BE73-B438E496ED7F}"/>
    <dgm:cxn modelId="{518FF170-D095-4F09-BF90-544C58539E89}" srcId="{C67062A1-4CC1-46A0-8475-95CE82BC0548}" destId="{A0CC9A1C-1223-4708-81A2-F87A1ED8EE41}" srcOrd="5" destOrd="0" parTransId="{90D43179-E6D1-48DA-BF1C-7DD2FE749DE2}" sibTransId="{3E0F8597-EDAF-4DD0-9D82-F1D3F9588E9D}"/>
    <dgm:cxn modelId="{21B54F73-01C6-49EE-A444-49E74EAE6B27}" type="presOf" srcId="{D64B4864-58E5-406F-AB81-98BEAA70123A}" destId="{A6696B32-CBC5-42D9-838B-9AC4E3DAC77C}" srcOrd="0" destOrd="7" presId="urn:microsoft.com/office/officeart/2005/8/layout/chevron2"/>
    <dgm:cxn modelId="{775C8A74-33BE-4B06-ACF1-F4E489D2EAE6}" type="presOf" srcId="{BB6134FE-0043-47F5-89AE-3E92E616B038}" destId="{A6696B32-CBC5-42D9-838B-9AC4E3DAC77C}" srcOrd="0" destOrd="3" presId="urn:microsoft.com/office/officeart/2005/8/layout/chevron2"/>
    <dgm:cxn modelId="{01DC1A81-0D35-438B-9AE7-57892756CF42}" type="presOf" srcId="{7D38B4A5-3B43-4E75-8A21-C2D5871B9510}" destId="{A6696B32-CBC5-42D9-838B-9AC4E3DAC77C}" srcOrd="0" destOrd="9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7CCBB78A-7E50-4CD9-9EA2-C866BE09D76B}" srcId="{C67062A1-4CC1-46A0-8475-95CE82BC0548}" destId="{72EE6B03-93A0-4B66-A7A6-14B17F3E1FF4}" srcOrd="9" destOrd="0" parTransId="{CC3C32FB-3D1F-435C-AE0B-71708024B402}" sibTransId="{96DC446A-1D95-4751-AEC3-570B3CCE88AD}"/>
    <dgm:cxn modelId="{B837E58E-D68B-439A-B683-9AD22EE04A9C}" srcId="{C67062A1-4CC1-46A0-8475-95CE82BC0548}" destId="{7D38B4A5-3B43-4E75-8A21-C2D5871B9510}" srcOrd="8" destOrd="0" parTransId="{3F4B455F-0855-47D8-8646-C601B199D99E}" sibTransId="{7E2355FD-E3CB-4CD4-9E81-338E1F6787FA}"/>
    <dgm:cxn modelId="{94861E95-131A-4A00-A49F-7E69791BF02F}" type="presOf" srcId="{F1E3C08D-3A26-4C38-9CBA-239F5DF92552}" destId="{A6696B32-CBC5-42D9-838B-9AC4E3DAC77C}" srcOrd="0" destOrd="8" presId="urn:microsoft.com/office/officeart/2005/8/layout/chevron2"/>
    <dgm:cxn modelId="{27749696-66FA-4322-8DDC-FDF993733F29}" srcId="{C67062A1-4CC1-46A0-8475-95CE82BC0548}" destId="{8B74C550-E2E2-4492-82E7-89180EDD0359}" srcOrd="3" destOrd="0" parTransId="{82460B9B-A99C-4405-94AB-FDD72832A5FF}" sibTransId="{5B17E852-4982-4FBF-9354-E1AF62D040D7}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DCDC27C7-44E9-4954-90CE-0993B32CF490}" srcId="{C67062A1-4CC1-46A0-8475-95CE82BC0548}" destId="{BB6134FE-0043-47F5-89AE-3E92E616B038}" srcOrd="2" destOrd="0" parTransId="{76EF99D3-687E-4E3C-BC3A-78B875F8377C}" sibTransId="{280F7B55-04E9-4C7A-A5A1-F9F41DE3FB4E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2B0411E6-8CB8-4A3A-8D47-A4309829F6EF}" type="presOf" srcId="{A0CC9A1C-1223-4708-81A2-F87A1ED8EE41}" destId="{A6696B32-CBC5-42D9-838B-9AC4E3DAC77C}" srcOrd="0" destOrd="6" presId="urn:microsoft.com/office/officeart/2005/8/layout/chevron2"/>
    <dgm:cxn modelId="{407CAAEB-2742-4EF9-8017-94E7B13F0013}" srcId="{C67062A1-4CC1-46A0-8475-95CE82BC0548}" destId="{3DD62301-1A4F-4B45-9288-3B2BE5BAB29B}" srcOrd="10" destOrd="0" parTransId="{27C30834-8459-4F2C-8047-A63A253F669F}" sibTransId="{D20DD807-0909-4763-9CC9-9E9CCDAF2C9F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Mejoras	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Formación adecuada / talento humano /nivel de cualificación </a:t>
          </a:r>
          <a:endParaRPr lang="es-AR" dirty="0"/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B0D7C3D2-5C50-4608-AE7A-24A0375C544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La colaboración entre dependencias</a:t>
          </a:r>
        </a:p>
      </dgm:t>
    </dgm:pt>
    <dgm:pt modelId="{DBFD38A5-B45B-4385-873E-0D7C1C212AA6}" type="parTrans" cxnId="{44B3F42D-4CBF-4D3B-B9BD-A9F1D14DE1B5}">
      <dgm:prSet/>
      <dgm:spPr/>
      <dgm:t>
        <a:bodyPr/>
        <a:lstStyle/>
        <a:p>
          <a:endParaRPr lang="es-AR"/>
        </a:p>
      </dgm:t>
    </dgm:pt>
    <dgm:pt modelId="{73D97E7E-7B8B-4EAA-94CB-D9F08303BD0E}" type="sibTrans" cxnId="{44B3F42D-4CBF-4D3B-B9BD-A9F1D14DE1B5}">
      <dgm:prSet/>
      <dgm:spPr/>
      <dgm:t>
        <a:bodyPr/>
        <a:lstStyle/>
        <a:p>
          <a:endParaRPr lang="es-AR"/>
        </a:p>
      </dgm:t>
    </dgm:pt>
    <dgm:pt modelId="{1E3C0EDE-EF24-4DFC-B8AD-5B37C84512E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Implementar áreas de inteligencia operativa</a:t>
          </a:r>
        </a:p>
      </dgm:t>
    </dgm:pt>
    <dgm:pt modelId="{13D2390F-FC21-40B3-9C68-C109332B523E}" type="parTrans" cxnId="{72165086-2421-4171-B8AF-298259B58A62}">
      <dgm:prSet/>
      <dgm:spPr/>
      <dgm:t>
        <a:bodyPr/>
        <a:lstStyle/>
        <a:p>
          <a:endParaRPr lang="es-AR"/>
        </a:p>
      </dgm:t>
    </dgm:pt>
    <dgm:pt modelId="{C7B4E276-6B40-4EA1-B162-25BA2F33098D}" type="sibTrans" cxnId="{72165086-2421-4171-B8AF-298259B58A62}">
      <dgm:prSet/>
      <dgm:spPr/>
      <dgm:t>
        <a:bodyPr/>
        <a:lstStyle/>
        <a:p>
          <a:endParaRPr lang="es-AR"/>
        </a:p>
      </dgm:t>
    </dgm:pt>
    <dgm:pt modelId="{6B2977D3-9F1C-4BAA-B2E3-6A07F7A3316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Implementar áreas de análisis delictivo</a:t>
          </a:r>
        </a:p>
      </dgm:t>
    </dgm:pt>
    <dgm:pt modelId="{DE5BC833-8CD3-42E5-8031-F787D3847486}" type="parTrans" cxnId="{F65734EF-E4C4-414F-A6ED-EAA0E3B6A8F7}">
      <dgm:prSet/>
      <dgm:spPr/>
      <dgm:t>
        <a:bodyPr/>
        <a:lstStyle/>
        <a:p>
          <a:endParaRPr lang="es-AR"/>
        </a:p>
      </dgm:t>
    </dgm:pt>
    <dgm:pt modelId="{0A6FC725-580F-4660-BF02-FC127FB4241F}" type="sibTrans" cxnId="{F65734EF-E4C4-414F-A6ED-EAA0E3B6A8F7}">
      <dgm:prSet/>
      <dgm:spPr/>
      <dgm:t>
        <a:bodyPr/>
        <a:lstStyle/>
        <a:p>
          <a:endParaRPr lang="es-AR"/>
        </a:p>
      </dgm:t>
    </dgm:pt>
    <dgm:pt modelId="{5A5C78B4-CD33-454E-A880-44FC0B58D7C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Base de datos actualizadas de los obligados tributarios</a:t>
          </a:r>
        </a:p>
      </dgm:t>
    </dgm:pt>
    <dgm:pt modelId="{A7A4C615-EF1E-432E-A2E2-4B12D79A2F2D}" type="parTrans" cxnId="{A54D978B-E9CB-4707-98E7-5B698ACE3ABF}">
      <dgm:prSet/>
      <dgm:spPr/>
      <dgm:t>
        <a:bodyPr/>
        <a:lstStyle/>
        <a:p>
          <a:endParaRPr lang="es-AR"/>
        </a:p>
      </dgm:t>
    </dgm:pt>
    <dgm:pt modelId="{39ADBFA6-AA62-4CF5-8293-5B37E7287670}" type="sibTrans" cxnId="{A54D978B-E9CB-4707-98E7-5B698ACE3ABF}">
      <dgm:prSet/>
      <dgm:spPr/>
      <dgm:t>
        <a:bodyPr/>
        <a:lstStyle/>
        <a:p>
          <a:endParaRPr lang="es-AR"/>
        </a:p>
      </dgm:t>
    </dgm:pt>
    <dgm:pt modelId="{7823B75F-EF76-475E-8318-20FAFFBE18D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OSInt</a:t>
          </a:r>
        </a:p>
      </dgm:t>
    </dgm:pt>
    <dgm:pt modelId="{86378CDF-38A9-4C7F-BFA4-B3958FAF2BF1}" type="parTrans" cxnId="{91B8E4E2-1C54-433F-BF78-86E57F59DEC5}">
      <dgm:prSet/>
      <dgm:spPr/>
      <dgm:t>
        <a:bodyPr/>
        <a:lstStyle/>
        <a:p>
          <a:endParaRPr lang="es-AR"/>
        </a:p>
      </dgm:t>
    </dgm:pt>
    <dgm:pt modelId="{6787AB2E-6AEB-46C4-B8DE-61DBA49F1ED7}" type="sibTrans" cxnId="{91B8E4E2-1C54-433F-BF78-86E57F59DEC5}">
      <dgm:prSet/>
      <dgm:spPr/>
      <dgm:t>
        <a:bodyPr/>
        <a:lstStyle/>
        <a:p>
          <a:endParaRPr lang="es-AR"/>
        </a:p>
      </dgm:t>
    </dgm:pt>
    <dgm:pt modelId="{4C389F3D-920F-4EEA-B460-6225C6DC283B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Demora de las solicitudes de cooperación internacional</a:t>
          </a:r>
        </a:p>
      </dgm:t>
    </dgm:pt>
    <dgm:pt modelId="{816B4ACF-D50D-48DF-85CF-7DBAD12ACDD3}" type="parTrans" cxnId="{A7228B1A-4C5C-4F81-BE9C-4F43FA1D3F0B}">
      <dgm:prSet/>
      <dgm:spPr/>
      <dgm:t>
        <a:bodyPr/>
        <a:lstStyle/>
        <a:p>
          <a:endParaRPr lang="es-AR"/>
        </a:p>
      </dgm:t>
    </dgm:pt>
    <dgm:pt modelId="{31CF3E02-9735-439E-954F-3D1684053C31}" type="sibTrans" cxnId="{A7228B1A-4C5C-4F81-BE9C-4F43FA1D3F0B}">
      <dgm:prSet/>
      <dgm:spPr/>
      <dgm:t>
        <a:bodyPr/>
        <a:lstStyle/>
        <a:p>
          <a:endParaRPr lang="es-AR"/>
        </a:p>
      </dgm:t>
    </dgm:pt>
    <dgm:pt modelId="{AE9B049D-77DF-44A1-8605-3B5E1EF42729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Leyes que faculten a realizar auditorías y otras investigaciones</a:t>
          </a:r>
        </a:p>
      </dgm:t>
    </dgm:pt>
    <dgm:pt modelId="{BBC49F76-1791-4D11-83BB-D75C68595508}" type="parTrans" cxnId="{A71A3FCD-7D59-4AEE-AD77-78BB24AF6E17}">
      <dgm:prSet/>
      <dgm:spPr/>
      <dgm:t>
        <a:bodyPr/>
        <a:lstStyle/>
        <a:p>
          <a:endParaRPr lang="es-AR"/>
        </a:p>
      </dgm:t>
    </dgm:pt>
    <dgm:pt modelId="{88DF78C2-40B2-417C-9B0E-2A02FF7B1C7B}" type="sibTrans" cxnId="{A71A3FCD-7D59-4AEE-AD77-78BB24AF6E17}">
      <dgm:prSet/>
      <dgm:spPr/>
      <dgm:t>
        <a:bodyPr/>
        <a:lstStyle/>
        <a:p>
          <a:endParaRPr lang="es-AR"/>
        </a:p>
      </dgm:t>
    </dgm:pt>
    <dgm:pt modelId="{8C8D5F0A-8B4F-4433-BBEA-C8939270747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Uso de nuevas tecnologías y adecuaciones del marco legal </a:t>
          </a:r>
        </a:p>
      </dgm:t>
    </dgm:pt>
    <dgm:pt modelId="{0D08366F-A143-4E94-B32E-D86A202E4808}" type="parTrans" cxnId="{0FDA1BF9-28DD-400F-B114-8E46D5D8115B}">
      <dgm:prSet/>
      <dgm:spPr/>
      <dgm:t>
        <a:bodyPr/>
        <a:lstStyle/>
        <a:p>
          <a:endParaRPr lang="es-AR"/>
        </a:p>
      </dgm:t>
    </dgm:pt>
    <dgm:pt modelId="{A6CF8C47-F0BD-44A2-84CE-C9DCFC360459}" type="sibTrans" cxnId="{0FDA1BF9-28DD-400F-B114-8E46D5D8115B}">
      <dgm:prSet/>
      <dgm:spPr/>
      <dgm:t>
        <a:bodyPr/>
        <a:lstStyle/>
        <a:p>
          <a:endParaRPr lang="es-AR"/>
        </a:p>
      </dgm:t>
    </dgm:pt>
    <dgm:pt modelId="{621AC189-52EA-4FF8-9CFF-ABC17B09E9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En el ámbito de la justicia penal: </a:t>
          </a:r>
        </a:p>
      </dgm:t>
    </dgm:pt>
    <dgm:pt modelId="{C3045FE2-3BF8-4CEC-9D44-A5D8A5F824C4}" type="parTrans" cxnId="{FF189499-DDAA-4C90-A4C6-BA2975F0AC03}">
      <dgm:prSet/>
      <dgm:spPr/>
      <dgm:t>
        <a:bodyPr/>
        <a:lstStyle/>
        <a:p>
          <a:endParaRPr lang="es-AR"/>
        </a:p>
      </dgm:t>
    </dgm:pt>
    <dgm:pt modelId="{D714E8CC-44F6-4834-9646-7AC22D1B5E54}" type="sibTrans" cxnId="{FF189499-DDAA-4C90-A4C6-BA2975F0AC03}">
      <dgm:prSet/>
      <dgm:spPr/>
      <dgm:t>
        <a:bodyPr/>
        <a:lstStyle/>
        <a:p>
          <a:endParaRPr lang="es-AR"/>
        </a:p>
      </dgm:t>
    </dgm:pt>
    <dgm:pt modelId="{DEB000D3-ABAD-4AB3-91B1-BC1E1E6BC26A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AR" dirty="0"/>
            <a:t>Seguridad jurídica y estabilidad de sus decisiones </a:t>
          </a:r>
        </a:p>
      </dgm:t>
    </dgm:pt>
    <dgm:pt modelId="{A4491FD8-9875-4804-9F6E-FD376D1BA2B0}" type="parTrans" cxnId="{D91E7840-685C-408E-9680-C7B233E5C4DE}">
      <dgm:prSet/>
      <dgm:spPr/>
      <dgm:t>
        <a:bodyPr/>
        <a:lstStyle/>
        <a:p>
          <a:endParaRPr lang="es-AR"/>
        </a:p>
      </dgm:t>
    </dgm:pt>
    <dgm:pt modelId="{83DD3B59-4590-41C0-8562-5A849E353F77}" type="sibTrans" cxnId="{D91E7840-685C-408E-9680-C7B233E5C4DE}">
      <dgm:prSet/>
      <dgm:spPr/>
      <dgm:t>
        <a:bodyPr/>
        <a:lstStyle/>
        <a:p>
          <a:endParaRPr lang="es-AR"/>
        </a:p>
      </dgm:t>
    </dgm:pt>
    <dgm:pt modelId="{9F94DD66-0393-404C-BA13-B00941E9390D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s-AR" dirty="0"/>
            <a:t>Estándares probatorios aplicables a estos casos </a:t>
          </a:r>
        </a:p>
      </dgm:t>
    </dgm:pt>
    <dgm:pt modelId="{F37B2FEF-4621-44D9-96AE-2B193742CD08}" type="parTrans" cxnId="{C42288CD-6831-485E-B1C6-965AFEDAB4A5}">
      <dgm:prSet/>
      <dgm:spPr/>
      <dgm:t>
        <a:bodyPr/>
        <a:lstStyle/>
        <a:p>
          <a:endParaRPr lang="es-AR"/>
        </a:p>
      </dgm:t>
    </dgm:pt>
    <dgm:pt modelId="{E3872585-1011-4E8E-9A89-9A8A04353BAF}" type="sibTrans" cxnId="{C42288CD-6831-485E-B1C6-965AFEDAB4A5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A7228B1A-4C5C-4F81-BE9C-4F43FA1D3F0B}" srcId="{C67062A1-4CC1-46A0-8475-95CE82BC0548}" destId="{4C389F3D-920F-4EEA-B460-6225C6DC283B}" srcOrd="6" destOrd="0" parTransId="{816B4ACF-D50D-48DF-85CF-7DBAD12ACDD3}" sibTransId="{31CF3E02-9735-439E-954F-3D1684053C31}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44B3F42D-4CBF-4D3B-B9BD-A9F1D14DE1B5}" srcId="{C67062A1-4CC1-46A0-8475-95CE82BC0548}" destId="{B0D7C3D2-5C50-4608-AE7A-24A0375C544B}" srcOrd="1" destOrd="0" parTransId="{DBFD38A5-B45B-4385-873E-0D7C1C212AA6}" sibTransId="{73D97E7E-7B8B-4EAA-94CB-D9F08303BD0E}"/>
    <dgm:cxn modelId="{C610C935-0DA3-4E5A-961D-EE2F6210C4FD}" type="presOf" srcId="{6B2977D3-9F1C-4BAA-B2E3-6A07F7A3316B}" destId="{A6696B32-CBC5-42D9-838B-9AC4E3DAC77C}" srcOrd="0" destOrd="4" presId="urn:microsoft.com/office/officeart/2005/8/layout/chevron2"/>
    <dgm:cxn modelId="{63B9793C-2507-47C5-928C-CFFD757C7EFB}" type="presOf" srcId="{B0D7C3D2-5C50-4608-AE7A-24A0375C544B}" destId="{A6696B32-CBC5-42D9-838B-9AC4E3DAC77C}" srcOrd="0" destOrd="2" presId="urn:microsoft.com/office/officeart/2005/8/layout/chevron2"/>
    <dgm:cxn modelId="{31204840-17B5-48EA-8CEB-4F389C4CDD8B}" type="presOf" srcId="{1E3C0EDE-EF24-4DFC-B8AD-5B37C84512E4}" destId="{A6696B32-CBC5-42D9-838B-9AC4E3DAC77C}" srcOrd="0" destOrd="3" presId="urn:microsoft.com/office/officeart/2005/8/layout/chevron2"/>
    <dgm:cxn modelId="{D91E7840-685C-408E-9680-C7B233E5C4DE}" srcId="{621AC189-52EA-4FF8-9CFF-ABC17B09E955}" destId="{DEB000D3-ABAD-4AB3-91B1-BC1E1E6BC26A}" srcOrd="0" destOrd="0" parTransId="{A4491FD8-9875-4804-9F6E-FD376D1BA2B0}" sibTransId="{83DD3B59-4590-41C0-8562-5A849E353F77}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DAE04F54-A492-46C2-94AD-0E6B68A1F602}" type="presOf" srcId="{AE9B049D-77DF-44A1-8605-3B5E1EF42729}" destId="{A6696B32-CBC5-42D9-838B-9AC4E3DAC77C}" srcOrd="0" destOrd="8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72165086-2421-4171-B8AF-298259B58A62}" srcId="{C67062A1-4CC1-46A0-8475-95CE82BC0548}" destId="{1E3C0EDE-EF24-4DFC-B8AD-5B37C84512E4}" srcOrd="2" destOrd="0" parTransId="{13D2390F-FC21-40B3-9C68-C109332B523E}" sibTransId="{C7B4E276-6B40-4EA1-B162-25BA2F33098D}"/>
    <dgm:cxn modelId="{A54D978B-E9CB-4707-98E7-5B698ACE3ABF}" srcId="{C67062A1-4CC1-46A0-8475-95CE82BC0548}" destId="{5A5C78B4-CD33-454E-A880-44FC0B58D7C4}" srcOrd="4" destOrd="0" parTransId="{A7A4C615-EF1E-432E-A2E2-4B12D79A2F2D}" sibTransId="{39ADBFA6-AA62-4CF5-8293-5B37E7287670}"/>
    <dgm:cxn modelId="{F77CBE8C-B489-42ED-9EFB-D452C8D70B1F}" type="presOf" srcId="{621AC189-52EA-4FF8-9CFF-ABC17B09E955}" destId="{A6696B32-CBC5-42D9-838B-9AC4E3DAC77C}" srcOrd="0" destOrd="10" presId="urn:microsoft.com/office/officeart/2005/8/layout/chevron2"/>
    <dgm:cxn modelId="{7E671E97-2A38-4ED4-868D-BE49012C4F5F}" type="presOf" srcId="{9F94DD66-0393-404C-BA13-B00941E9390D}" destId="{A6696B32-CBC5-42D9-838B-9AC4E3DAC77C}" srcOrd="0" destOrd="12" presId="urn:microsoft.com/office/officeart/2005/8/layout/chevron2"/>
    <dgm:cxn modelId="{FF189499-DDAA-4C90-A4C6-BA2975F0AC03}" srcId="{C67062A1-4CC1-46A0-8475-95CE82BC0548}" destId="{621AC189-52EA-4FF8-9CFF-ABC17B09E955}" srcOrd="9" destOrd="0" parTransId="{C3045FE2-3BF8-4CEC-9D44-A5D8A5F824C4}" sibTransId="{D714E8CC-44F6-4834-9646-7AC22D1B5E54}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2BED44AF-83A5-4FE2-AED8-7A7F3AA2D00A}" type="presOf" srcId="{7823B75F-EF76-475E-8318-20FAFFBE18DD}" destId="{A6696B32-CBC5-42D9-838B-9AC4E3DAC77C}" srcOrd="0" destOrd="6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6A1B4FB1-C8B0-4985-9CF5-5D58718588C1}" type="presOf" srcId="{4C389F3D-920F-4EEA-B460-6225C6DC283B}" destId="{A6696B32-CBC5-42D9-838B-9AC4E3DAC77C}" srcOrd="0" destOrd="7" presId="urn:microsoft.com/office/officeart/2005/8/layout/chevron2"/>
    <dgm:cxn modelId="{CF08AEBC-70A0-494F-B415-7C9C2E95712A}" type="presOf" srcId="{DEB000D3-ABAD-4AB3-91B1-BC1E1E6BC26A}" destId="{A6696B32-CBC5-42D9-838B-9AC4E3DAC77C}" srcOrd="0" destOrd="11" presId="urn:microsoft.com/office/officeart/2005/8/layout/chevron2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348CAAC1-3D97-4BBB-82ED-7FD4121CFA58}" type="presOf" srcId="{5A5C78B4-CD33-454E-A880-44FC0B58D7C4}" destId="{A6696B32-CBC5-42D9-838B-9AC4E3DAC77C}" srcOrd="0" destOrd="5" presId="urn:microsoft.com/office/officeart/2005/8/layout/chevron2"/>
    <dgm:cxn modelId="{A71A3FCD-7D59-4AEE-AD77-78BB24AF6E17}" srcId="{C67062A1-4CC1-46A0-8475-95CE82BC0548}" destId="{AE9B049D-77DF-44A1-8605-3B5E1EF42729}" srcOrd="7" destOrd="0" parTransId="{BBC49F76-1791-4D11-83BB-D75C68595508}" sibTransId="{88DF78C2-40B2-417C-9B0E-2A02FF7B1C7B}"/>
    <dgm:cxn modelId="{C42288CD-6831-485E-B1C6-965AFEDAB4A5}" srcId="{621AC189-52EA-4FF8-9CFF-ABC17B09E955}" destId="{9F94DD66-0393-404C-BA13-B00941E9390D}" srcOrd="1" destOrd="0" parTransId="{F37B2FEF-4621-44D9-96AE-2B193742CD08}" sibTransId="{E3872585-1011-4E8E-9A89-9A8A04353BAF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91B8E4E2-1C54-433F-BF78-86E57F59DEC5}" srcId="{C67062A1-4CC1-46A0-8475-95CE82BC0548}" destId="{7823B75F-EF76-475E-8318-20FAFFBE18DD}" srcOrd="5" destOrd="0" parTransId="{86378CDF-38A9-4C7F-BFA4-B3958FAF2BF1}" sibTransId="{6787AB2E-6AEB-46C4-B8DE-61DBA49F1ED7}"/>
    <dgm:cxn modelId="{F65734EF-E4C4-414F-A6ED-EAA0E3B6A8F7}" srcId="{C67062A1-4CC1-46A0-8475-95CE82BC0548}" destId="{6B2977D3-9F1C-4BAA-B2E3-6A07F7A3316B}" srcOrd="3" destOrd="0" parTransId="{DE5BC833-8CD3-42E5-8031-F787D3847486}" sibTransId="{0A6FC725-580F-4660-BF02-FC127FB4241F}"/>
    <dgm:cxn modelId="{0FDA1BF9-28DD-400F-B114-8E46D5D8115B}" srcId="{C67062A1-4CC1-46A0-8475-95CE82BC0548}" destId="{8C8D5F0A-8B4F-4433-BBEA-C8939270747C}" srcOrd="8" destOrd="0" parTransId="{0D08366F-A143-4E94-B32E-D86A202E4808}" sibTransId="{A6CF8C47-F0BD-44A2-84CE-C9DCFC360459}"/>
    <dgm:cxn modelId="{BFF071FD-38CE-4B88-954B-410FD678F1DF}" type="presOf" srcId="{8C8D5F0A-8B4F-4433-BBEA-C8939270747C}" destId="{A6696B32-CBC5-42D9-838B-9AC4E3DAC77C}" srcOrd="0" destOrd="9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ES" b="0" dirty="0"/>
            <a:t>Debilidades</a:t>
          </a:r>
          <a:r>
            <a:rPr lang="es-ES" b="0" baseline="0" dirty="0"/>
            <a:t> operativas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dirty="0"/>
            <a:t>Falta de empatía con las figuras de control </a:t>
          </a:r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E7BF18AB-8A64-424E-A206-E9473D087CDC}">
      <dgm:prSet/>
      <dgm:spPr/>
      <dgm:t>
        <a:bodyPr/>
        <a:lstStyle/>
        <a:p>
          <a:r>
            <a:rPr lang="es-AR"/>
            <a:t>Falta de recursos y herramientas</a:t>
          </a:r>
        </a:p>
      </dgm:t>
    </dgm:pt>
    <dgm:pt modelId="{0CA82C91-6BE3-4C69-ADAC-17225ED944DC}" type="parTrans" cxnId="{7D0B06C5-2291-4A48-983E-885B67C8FAEA}">
      <dgm:prSet/>
      <dgm:spPr/>
      <dgm:t>
        <a:bodyPr/>
        <a:lstStyle/>
        <a:p>
          <a:endParaRPr lang="es-AR"/>
        </a:p>
      </dgm:t>
    </dgm:pt>
    <dgm:pt modelId="{FC565676-5CA9-4AB4-8F94-DA7E8C41764E}" type="sibTrans" cxnId="{7D0B06C5-2291-4A48-983E-885B67C8FAEA}">
      <dgm:prSet/>
      <dgm:spPr/>
      <dgm:t>
        <a:bodyPr/>
        <a:lstStyle/>
        <a:p>
          <a:endParaRPr lang="es-AR"/>
        </a:p>
      </dgm:t>
    </dgm:pt>
    <dgm:pt modelId="{365D73AD-B946-4DD8-8DB5-D56B6BA30837}">
      <dgm:prSet/>
      <dgm:spPr/>
      <dgm:t>
        <a:bodyPr/>
        <a:lstStyle/>
        <a:p>
          <a:r>
            <a:rPr lang="es-AR"/>
            <a:t>Acceso a la información financiera de los sujetos de estudio</a:t>
          </a:r>
        </a:p>
      </dgm:t>
    </dgm:pt>
    <dgm:pt modelId="{6AC62806-20A7-48AE-8915-A31CE8B89F23}" type="parTrans" cxnId="{D63DA892-71A0-4CE1-8A72-B7BDE19F3EB1}">
      <dgm:prSet/>
      <dgm:spPr/>
      <dgm:t>
        <a:bodyPr/>
        <a:lstStyle/>
        <a:p>
          <a:endParaRPr lang="es-AR"/>
        </a:p>
      </dgm:t>
    </dgm:pt>
    <dgm:pt modelId="{9AD99BF1-5DB7-4718-B0CB-34EFF6F359E1}" type="sibTrans" cxnId="{D63DA892-71A0-4CE1-8A72-B7BDE19F3EB1}">
      <dgm:prSet/>
      <dgm:spPr/>
      <dgm:t>
        <a:bodyPr/>
        <a:lstStyle/>
        <a:p>
          <a:endParaRPr lang="es-AR"/>
        </a:p>
      </dgm:t>
    </dgm:pt>
    <dgm:pt modelId="{7C501455-8EC5-4A9D-8C34-95F2A7FC240F}">
      <dgm:prSet/>
      <dgm:spPr/>
      <dgm:t>
        <a:bodyPr/>
        <a:lstStyle/>
        <a:p>
          <a:r>
            <a:rPr lang="es-AR"/>
            <a:t>Falta de información oportuna y necesaria de las entidades financieras y organismos públicos</a:t>
          </a:r>
        </a:p>
      </dgm:t>
    </dgm:pt>
    <dgm:pt modelId="{01C1DE64-0900-416F-94D4-5BDD9755DBE7}" type="parTrans" cxnId="{111FD53A-74BF-48DA-9362-6D4D9AAEA570}">
      <dgm:prSet/>
      <dgm:spPr/>
      <dgm:t>
        <a:bodyPr/>
        <a:lstStyle/>
        <a:p>
          <a:endParaRPr lang="es-AR"/>
        </a:p>
      </dgm:t>
    </dgm:pt>
    <dgm:pt modelId="{29F88DE9-EA8C-40BA-B6F4-F830E213AD2F}" type="sibTrans" cxnId="{111FD53A-74BF-48DA-9362-6D4D9AAEA570}">
      <dgm:prSet/>
      <dgm:spPr/>
      <dgm:t>
        <a:bodyPr/>
        <a:lstStyle/>
        <a:p>
          <a:endParaRPr lang="es-AR"/>
        </a:p>
      </dgm:t>
    </dgm:pt>
    <dgm:pt modelId="{0006490A-68AC-425C-82BC-DF7E05FB3388}">
      <dgm:prSet/>
      <dgm:spPr/>
      <dgm:t>
        <a:bodyPr/>
        <a:lstStyle/>
        <a:p>
          <a:r>
            <a:rPr lang="es-AR"/>
            <a:t>Burocracia</a:t>
          </a:r>
        </a:p>
      </dgm:t>
    </dgm:pt>
    <dgm:pt modelId="{85AF9A12-E794-469F-9996-16C6F4B6BDB5}" type="parTrans" cxnId="{FAFE4F8E-43BF-4924-A106-05CA4BB8D37E}">
      <dgm:prSet/>
      <dgm:spPr/>
      <dgm:t>
        <a:bodyPr/>
        <a:lstStyle/>
        <a:p>
          <a:endParaRPr lang="es-AR"/>
        </a:p>
      </dgm:t>
    </dgm:pt>
    <dgm:pt modelId="{F3EA6598-C5D9-4165-9436-0C02A456E417}" type="sibTrans" cxnId="{FAFE4F8E-43BF-4924-A106-05CA4BB8D37E}">
      <dgm:prSet/>
      <dgm:spPr/>
      <dgm:t>
        <a:bodyPr/>
        <a:lstStyle/>
        <a:p>
          <a:endParaRPr lang="es-AR"/>
        </a:p>
      </dgm:t>
    </dgm:pt>
    <dgm:pt modelId="{CBB59525-C0E0-4375-A9E8-F85F431370E7}">
      <dgm:prSet/>
      <dgm:spPr/>
      <dgm:t>
        <a:bodyPr/>
        <a:lstStyle/>
        <a:p>
          <a:r>
            <a:rPr lang="es-AR"/>
            <a:t>Falta de personal capacitado</a:t>
          </a:r>
        </a:p>
      </dgm:t>
    </dgm:pt>
    <dgm:pt modelId="{00970BD7-3ED6-4B8E-B298-B4D42A6E5F07}" type="parTrans" cxnId="{C9A6E96F-F06C-436D-BB12-2B4B5CAB4780}">
      <dgm:prSet/>
      <dgm:spPr/>
      <dgm:t>
        <a:bodyPr/>
        <a:lstStyle/>
        <a:p>
          <a:endParaRPr lang="es-AR"/>
        </a:p>
      </dgm:t>
    </dgm:pt>
    <dgm:pt modelId="{2598395B-3803-4A2F-835E-22B7333CEB69}" type="sibTrans" cxnId="{C9A6E96F-F06C-436D-BB12-2B4B5CAB4780}">
      <dgm:prSet/>
      <dgm:spPr/>
      <dgm:t>
        <a:bodyPr/>
        <a:lstStyle/>
        <a:p>
          <a:endParaRPr lang="es-AR"/>
        </a:p>
      </dgm:t>
    </dgm:pt>
    <dgm:pt modelId="{18B24D2C-16B6-4132-91AB-8302BCC51290}">
      <dgm:prSet/>
      <dgm:spPr/>
      <dgm:t>
        <a:bodyPr/>
        <a:lstStyle/>
        <a:p>
          <a:r>
            <a:rPr lang="es-AR"/>
            <a:t>Excesiva rotación de personal encargado de la investigación </a:t>
          </a:r>
        </a:p>
      </dgm:t>
    </dgm:pt>
    <dgm:pt modelId="{A0487389-7CF6-46DE-99D5-F11CCEC04EA8}" type="parTrans" cxnId="{8F830BBD-88F8-4BD9-8D4B-BB857330F5D3}">
      <dgm:prSet/>
      <dgm:spPr/>
      <dgm:t>
        <a:bodyPr/>
        <a:lstStyle/>
        <a:p>
          <a:endParaRPr lang="es-AR"/>
        </a:p>
      </dgm:t>
    </dgm:pt>
    <dgm:pt modelId="{5E590EF3-7F8E-46A0-8139-8888BCE61C2B}" type="sibTrans" cxnId="{8F830BBD-88F8-4BD9-8D4B-BB857330F5D3}">
      <dgm:prSet/>
      <dgm:spPr/>
      <dgm:t>
        <a:bodyPr/>
        <a:lstStyle/>
        <a:p>
          <a:endParaRPr lang="es-AR"/>
        </a:p>
      </dgm:t>
    </dgm:pt>
    <dgm:pt modelId="{EABDC37A-5FD2-4571-BF23-5C167A5BB4ED}">
      <dgm:prSet/>
      <dgm:spPr/>
      <dgm:t>
        <a:bodyPr/>
        <a:lstStyle/>
        <a:p>
          <a:r>
            <a:rPr lang="es-AR"/>
            <a:t>Las actividades de inteligencia no están debidamente reguladas</a:t>
          </a:r>
        </a:p>
      </dgm:t>
    </dgm:pt>
    <dgm:pt modelId="{6256CCE2-7A27-4E5A-BA5B-215354799D10}" type="parTrans" cxnId="{DDE816CC-82D1-4020-A508-6F0860FFFD9A}">
      <dgm:prSet/>
      <dgm:spPr/>
      <dgm:t>
        <a:bodyPr/>
        <a:lstStyle/>
        <a:p>
          <a:endParaRPr lang="es-AR"/>
        </a:p>
      </dgm:t>
    </dgm:pt>
    <dgm:pt modelId="{B7CCEC61-6936-4030-8BA4-525C375763C6}" type="sibTrans" cxnId="{DDE816CC-82D1-4020-A508-6F0860FFFD9A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111FD53A-74BF-48DA-9362-6D4D9AAEA570}" srcId="{C67062A1-4CC1-46A0-8475-95CE82BC0548}" destId="{7C501455-8EC5-4A9D-8C34-95F2A7FC240F}" srcOrd="3" destOrd="0" parTransId="{01C1DE64-0900-416F-94D4-5BDD9755DBE7}" sibTransId="{29F88DE9-EA8C-40BA-B6F4-F830E213AD2F}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5878CD4E-DDD1-41E5-AE9C-EB6E6CBFCCD6}" type="presOf" srcId="{365D73AD-B946-4DD8-8DB5-D56B6BA30837}" destId="{A6696B32-CBC5-42D9-838B-9AC4E3DAC77C}" srcOrd="0" destOrd="3" presId="urn:microsoft.com/office/officeart/2005/8/layout/chevron2"/>
    <dgm:cxn modelId="{C9A6E96F-F06C-436D-BB12-2B4B5CAB4780}" srcId="{C67062A1-4CC1-46A0-8475-95CE82BC0548}" destId="{CBB59525-C0E0-4375-A9E8-F85F431370E7}" srcOrd="5" destOrd="0" parTransId="{00970BD7-3ED6-4B8E-B298-B4D42A6E5F07}" sibTransId="{2598395B-3803-4A2F-835E-22B7333CEB69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23CCCA87-9124-45D7-850A-37779ECA6284}" type="presOf" srcId="{7C501455-8EC5-4A9D-8C34-95F2A7FC240F}" destId="{A6696B32-CBC5-42D9-838B-9AC4E3DAC77C}" srcOrd="0" destOrd="4" presId="urn:microsoft.com/office/officeart/2005/8/layout/chevron2"/>
    <dgm:cxn modelId="{FAFE4F8E-43BF-4924-A106-05CA4BB8D37E}" srcId="{C67062A1-4CC1-46A0-8475-95CE82BC0548}" destId="{0006490A-68AC-425C-82BC-DF7E05FB3388}" srcOrd="4" destOrd="0" parTransId="{85AF9A12-E794-469F-9996-16C6F4B6BDB5}" sibTransId="{F3EA6598-C5D9-4165-9436-0C02A456E417}"/>
    <dgm:cxn modelId="{D63DA892-71A0-4CE1-8A72-B7BDE19F3EB1}" srcId="{C67062A1-4CC1-46A0-8475-95CE82BC0548}" destId="{365D73AD-B946-4DD8-8DB5-D56B6BA30837}" srcOrd="2" destOrd="0" parTransId="{6AC62806-20A7-48AE-8915-A31CE8B89F23}" sibTransId="{9AD99BF1-5DB7-4718-B0CB-34EFF6F359E1}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C60FEC9E-6BFE-41FA-980C-A4C24802CDDD}" type="presOf" srcId="{18B24D2C-16B6-4132-91AB-8302BCC51290}" destId="{A6696B32-CBC5-42D9-838B-9AC4E3DAC77C}" srcOrd="0" destOrd="7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8F830BBD-88F8-4BD9-8D4B-BB857330F5D3}" srcId="{C67062A1-4CC1-46A0-8475-95CE82BC0548}" destId="{18B24D2C-16B6-4132-91AB-8302BCC51290}" srcOrd="6" destOrd="0" parTransId="{A0487389-7CF6-46DE-99D5-F11CCEC04EA8}" sibTransId="{5E590EF3-7F8E-46A0-8139-8888BCE61C2B}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7D0B06C5-2291-4A48-983E-885B67C8FAEA}" srcId="{C67062A1-4CC1-46A0-8475-95CE82BC0548}" destId="{E7BF18AB-8A64-424E-A206-E9473D087CDC}" srcOrd="1" destOrd="0" parTransId="{0CA82C91-6BE3-4C69-ADAC-17225ED944DC}" sibTransId="{FC565676-5CA9-4AB4-8F94-DA7E8C41764E}"/>
    <dgm:cxn modelId="{DDE816CC-82D1-4020-A508-6F0860FFFD9A}" srcId="{C67062A1-4CC1-46A0-8475-95CE82BC0548}" destId="{EABDC37A-5FD2-4571-BF23-5C167A5BB4ED}" srcOrd="7" destOrd="0" parTransId="{6256CCE2-7A27-4E5A-BA5B-215354799D10}" sibTransId="{B7CCEC61-6936-4030-8BA4-525C375763C6}"/>
    <dgm:cxn modelId="{EB7A7AD5-60D2-4BE0-9C97-A892B813A596}" type="presOf" srcId="{EABDC37A-5FD2-4571-BF23-5C167A5BB4ED}" destId="{A6696B32-CBC5-42D9-838B-9AC4E3DAC77C}" srcOrd="0" destOrd="8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2C0457E1-1A67-454C-8C2F-AC11084DD38B}" type="presOf" srcId="{0006490A-68AC-425C-82BC-DF7E05FB3388}" destId="{A6696B32-CBC5-42D9-838B-9AC4E3DAC77C}" srcOrd="0" destOrd="5" presId="urn:microsoft.com/office/officeart/2005/8/layout/chevron2"/>
    <dgm:cxn modelId="{F06241EB-1CF2-4CA1-9582-0B0572E256B5}" type="presOf" srcId="{CBB59525-C0E0-4375-A9E8-F85F431370E7}" destId="{A6696B32-CBC5-42D9-838B-9AC4E3DAC77C}" srcOrd="0" destOrd="6" presId="urn:microsoft.com/office/officeart/2005/8/layout/chevron2"/>
    <dgm:cxn modelId="{0CCB1EF9-9948-4D39-AB01-09C9B00401EC}" type="presOf" srcId="{E7BF18AB-8A64-424E-A206-E9473D087CDC}" destId="{A6696B32-CBC5-42D9-838B-9AC4E3DAC77C}" srcOrd="0" destOrd="2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ES" b="0" dirty="0"/>
            <a:t>Debilidades</a:t>
          </a:r>
          <a:r>
            <a:rPr lang="es-ES" b="0" baseline="0" dirty="0"/>
            <a:t> operativas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/>
            <a:t>Poca capacidad operativa para investigaciones tributarias. </a:t>
          </a:r>
          <a:endParaRPr lang="es-AR" dirty="0"/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B1FA28A0-C59A-42C2-84D0-2284ECD8D842}">
      <dgm:prSet/>
      <dgm:spPr/>
      <dgm:t>
        <a:bodyPr/>
        <a:lstStyle/>
        <a:p>
          <a:r>
            <a:rPr lang="es-AR" dirty="0"/>
            <a:t>Escaso trabajo coordinado e interdisciplinario entre agencias y especialidades</a:t>
          </a:r>
        </a:p>
      </dgm:t>
    </dgm:pt>
    <dgm:pt modelId="{5B68124F-38D2-4745-ADD7-53A548178059}" type="parTrans" cxnId="{8D877750-ACE5-46A6-B0E2-8A4F9F0B63A1}">
      <dgm:prSet/>
      <dgm:spPr/>
      <dgm:t>
        <a:bodyPr/>
        <a:lstStyle/>
        <a:p>
          <a:endParaRPr lang="es-AR"/>
        </a:p>
      </dgm:t>
    </dgm:pt>
    <dgm:pt modelId="{7A559FDA-13A0-49A2-A7F2-EC44978EE2E9}" type="sibTrans" cxnId="{8D877750-ACE5-46A6-B0E2-8A4F9F0B63A1}">
      <dgm:prSet/>
      <dgm:spPr/>
      <dgm:t>
        <a:bodyPr/>
        <a:lstStyle/>
        <a:p>
          <a:endParaRPr lang="es-AR"/>
        </a:p>
      </dgm:t>
    </dgm:pt>
    <dgm:pt modelId="{0F3984E3-43C5-4C26-A168-8286B409C828}">
      <dgm:prSet/>
      <dgm:spPr/>
      <dgm:t>
        <a:bodyPr/>
        <a:lstStyle/>
        <a:p>
          <a:r>
            <a:rPr lang="es-AR" dirty="0"/>
            <a:t>Falta de preparación de los jueces y de una legislación más apta</a:t>
          </a:r>
        </a:p>
      </dgm:t>
    </dgm:pt>
    <dgm:pt modelId="{A39D2EF6-1EA4-41ED-8E25-9C175D71A3B8}" type="parTrans" cxnId="{F1DD60C7-CCD7-433D-B08F-CDCDF690F207}">
      <dgm:prSet/>
      <dgm:spPr/>
      <dgm:t>
        <a:bodyPr/>
        <a:lstStyle/>
        <a:p>
          <a:endParaRPr lang="es-AR"/>
        </a:p>
      </dgm:t>
    </dgm:pt>
    <dgm:pt modelId="{B4F9A561-5E54-4422-8FA7-C041D4801AC2}" type="sibTrans" cxnId="{F1DD60C7-CCD7-433D-B08F-CDCDF690F207}">
      <dgm:prSet/>
      <dgm:spPr/>
      <dgm:t>
        <a:bodyPr/>
        <a:lstStyle/>
        <a:p>
          <a:endParaRPr lang="es-AR"/>
        </a:p>
      </dgm:t>
    </dgm:pt>
    <dgm:pt modelId="{40FED81A-066E-4BED-9A34-381DE73DA369}">
      <dgm:prSet/>
      <dgm:spPr/>
      <dgm:t>
        <a:bodyPr/>
        <a:lstStyle/>
        <a:p>
          <a:r>
            <a:rPr lang="es-AR" dirty="0"/>
            <a:t>Demora en la tramitación de la causa penal</a:t>
          </a:r>
        </a:p>
      </dgm:t>
    </dgm:pt>
    <dgm:pt modelId="{A913D71E-5476-4F75-A9AB-DC22B95E6AC2}" type="parTrans" cxnId="{B4FFAE3D-1D1D-4610-8EF7-AC2ED678278E}">
      <dgm:prSet/>
      <dgm:spPr/>
      <dgm:t>
        <a:bodyPr/>
        <a:lstStyle/>
        <a:p>
          <a:endParaRPr lang="es-AR"/>
        </a:p>
      </dgm:t>
    </dgm:pt>
    <dgm:pt modelId="{EE73928C-9453-4DCC-B6DB-E8196F9FE1CD}" type="sibTrans" cxnId="{B4FFAE3D-1D1D-4610-8EF7-AC2ED678278E}">
      <dgm:prSet/>
      <dgm:spPr/>
      <dgm:t>
        <a:bodyPr/>
        <a:lstStyle/>
        <a:p>
          <a:endParaRPr lang="es-AR"/>
        </a:p>
      </dgm:t>
    </dgm:pt>
    <dgm:pt modelId="{AA649867-A25F-482C-8B4D-C4F32EC8A437}">
      <dgm:prSet/>
      <dgm:spPr/>
      <dgm:t>
        <a:bodyPr/>
        <a:lstStyle/>
        <a:p>
          <a:r>
            <a:rPr lang="es-AR" dirty="0"/>
            <a:t>Variabilidad de las decisiones judiciales</a:t>
          </a:r>
        </a:p>
      </dgm:t>
    </dgm:pt>
    <dgm:pt modelId="{94C0BB2D-B7A8-421C-B65F-E6D293CD57F7}" type="parTrans" cxnId="{69821D5A-164F-4C86-9677-4F32A38CC594}">
      <dgm:prSet/>
      <dgm:spPr/>
      <dgm:t>
        <a:bodyPr/>
        <a:lstStyle/>
        <a:p>
          <a:endParaRPr lang="es-AR"/>
        </a:p>
      </dgm:t>
    </dgm:pt>
    <dgm:pt modelId="{C30EBAB0-7617-4D16-B60C-2C21CD1337AC}" type="sibTrans" cxnId="{69821D5A-164F-4C86-9677-4F32A38CC594}">
      <dgm:prSet/>
      <dgm:spPr/>
      <dgm:t>
        <a:bodyPr/>
        <a:lstStyle/>
        <a:p>
          <a:endParaRPr lang="es-AR"/>
        </a:p>
      </dgm:t>
    </dgm:pt>
    <dgm:pt modelId="{18FF104A-CF97-4B79-A952-4ECC05779C0E}">
      <dgm:prSet/>
      <dgm:spPr/>
      <dgm:t>
        <a:bodyPr/>
        <a:lstStyle/>
        <a:p>
          <a:r>
            <a:rPr lang="es-AR" dirty="0"/>
            <a:t>Falta de controles en las fronteras</a:t>
          </a:r>
        </a:p>
      </dgm:t>
    </dgm:pt>
    <dgm:pt modelId="{2DF57E97-DAAC-43E1-9329-9ACE33203017}" type="parTrans" cxnId="{F8AEB10A-3EB7-4093-B249-ACC8A101E2C8}">
      <dgm:prSet/>
      <dgm:spPr/>
      <dgm:t>
        <a:bodyPr/>
        <a:lstStyle/>
        <a:p>
          <a:endParaRPr lang="es-AR"/>
        </a:p>
      </dgm:t>
    </dgm:pt>
    <dgm:pt modelId="{FF9DAC47-4E7F-41C7-82C5-4C9AA9213622}" type="sibTrans" cxnId="{F8AEB10A-3EB7-4093-B249-ACC8A101E2C8}">
      <dgm:prSet/>
      <dgm:spPr/>
      <dgm:t>
        <a:bodyPr/>
        <a:lstStyle/>
        <a:p>
          <a:endParaRPr lang="es-AR"/>
        </a:p>
      </dgm:t>
    </dgm:pt>
    <dgm:pt modelId="{437C9C2F-19A4-4BE6-8D96-61438F164893}">
      <dgm:prSet/>
      <dgm:spPr/>
      <dgm:t>
        <a:bodyPr/>
        <a:lstStyle/>
        <a:p>
          <a:r>
            <a:rPr lang="es-AR" dirty="0"/>
            <a:t>El secreto bancario</a:t>
          </a:r>
        </a:p>
      </dgm:t>
    </dgm:pt>
    <dgm:pt modelId="{A5FB3D82-7384-4E5A-A465-FCD40A0E438D}" type="parTrans" cxnId="{7E68A593-0911-44B8-8D83-DBADA6969BE7}">
      <dgm:prSet/>
      <dgm:spPr/>
      <dgm:t>
        <a:bodyPr/>
        <a:lstStyle/>
        <a:p>
          <a:endParaRPr lang="es-AR"/>
        </a:p>
      </dgm:t>
    </dgm:pt>
    <dgm:pt modelId="{8EF2F21C-ADB2-4CD4-B644-417082D7A8B1}" type="sibTrans" cxnId="{7E68A593-0911-44B8-8D83-DBADA6969BE7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F8AEB10A-3EB7-4093-B249-ACC8A101E2C8}" srcId="{C67062A1-4CC1-46A0-8475-95CE82BC0548}" destId="{18FF104A-CF97-4B79-A952-4ECC05779C0E}" srcOrd="5" destOrd="0" parTransId="{2DF57E97-DAAC-43E1-9329-9ACE33203017}" sibTransId="{FF9DAC47-4E7F-41C7-82C5-4C9AA9213622}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B4FFAE3D-1D1D-4610-8EF7-AC2ED678278E}" srcId="{C67062A1-4CC1-46A0-8475-95CE82BC0548}" destId="{40FED81A-066E-4BED-9A34-381DE73DA369}" srcOrd="3" destOrd="0" parTransId="{A913D71E-5476-4F75-A9AB-DC22B95E6AC2}" sibTransId="{EE73928C-9453-4DCC-B6DB-E8196F9FE1CD}"/>
    <dgm:cxn modelId="{2D98583E-C3EF-4750-956E-783128AF96B3}" type="presOf" srcId="{B1FA28A0-C59A-42C2-84D0-2284ECD8D842}" destId="{A6696B32-CBC5-42D9-838B-9AC4E3DAC77C}" srcOrd="0" destOrd="2" presId="urn:microsoft.com/office/officeart/2005/8/layout/chevron2"/>
    <dgm:cxn modelId="{EDE76844-9A64-41AA-BE83-A99D9B9259DB}" type="presOf" srcId="{AA649867-A25F-482C-8B4D-C4F32EC8A437}" destId="{A6696B32-CBC5-42D9-838B-9AC4E3DAC77C}" srcOrd="0" destOrd="5" presId="urn:microsoft.com/office/officeart/2005/8/layout/chevron2"/>
    <dgm:cxn modelId="{8421F066-239C-4F83-AF58-3928C2AA6CA5}" type="presOf" srcId="{18FF104A-CF97-4B79-A952-4ECC05779C0E}" destId="{A6696B32-CBC5-42D9-838B-9AC4E3DAC77C}" srcOrd="0" destOrd="6" presId="urn:microsoft.com/office/officeart/2005/8/layout/chevron2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8D877750-ACE5-46A6-B0E2-8A4F9F0B63A1}" srcId="{C67062A1-4CC1-46A0-8475-95CE82BC0548}" destId="{B1FA28A0-C59A-42C2-84D0-2284ECD8D842}" srcOrd="1" destOrd="0" parTransId="{5B68124F-38D2-4745-ADD7-53A548178059}" sibTransId="{7A559FDA-13A0-49A2-A7F2-EC44978EE2E9}"/>
    <dgm:cxn modelId="{69821D5A-164F-4C86-9677-4F32A38CC594}" srcId="{C67062A1-4CC1-46A0-8475-95CE82BC0548}" destId="{AA649867-A25F-482C-8B4D-C4F32EC8A437}" srcOrd="4" destOrd="0" parTransId="{94C0BB2D-B7A8-421C-B65F-E6D293CD57F7}" sibTransId="{C30EBAB0-7617-4D16-B60C-2C21CD1337AC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7E68A593-0911-44B8-8D83-DBADA6969BE7}" srcId="{C67062A1-4CC1-46A0-8475-95CE82BC0548}" destId="{437C9C2F-19A4-4BE6-8D96-61438F164893}" srcOrd="6" destOrd="0" parTransId="{A5FB3D82-7384-4E5A-A465-FCD40A0E438D}" sibTransId="{8EF2F21C-ADB2-4CD4-B644-417082D7A8B1}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0E330A9A-EE23-4D80-8F14-287C7CF7E162}" type="presOf" srcId="{40FED81A-066E-4BED-9A34-381DE73DA369}" destId="{A6696B32-CBC5-42D9-838B-9AC4E3DAC77C}" srcOrd="0" destOrd="4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F1DD60C7-CCD7-433D-B08F-CDCDF690F207}" srcId="{C67062A1-4CC1-46A0-8475-95CE82BC0548}" destId="{0F3984E3-43C5-4C26-A168-8286B409C828}" srcOrd="2" destOrd="0" parTransId="{A39D2EF6-1EA4-41ED-8E25-9C175D71A3B8}" sibTransId="{B4F9A561-5E54-4422-8FA7-C041D4801AC2}"/>
    <dgm:cxn modelId="{AE4BE5CB-1C56-45D4-A106-BBB00630C69A}" type="presOf" srcId="{437C9C2F-19A4-4BE6-8D96-61438F164893}" destId="{A6696B32-CBC5-42D9-838B-9AC4E3DAC77C}" srcOrd="0" destOrd="7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B335D9FF-090F-43B6-B941-E1AB03A9B55C}" type="presOf" srcId="{0F3984E3-43C5-4C26-A168-8286B409C828}" destId="{A6696B32-CBC5-42D9-838B-9AC4E3DAC77C}" srcOrd="0" destOrd="3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ES" b="0" dirty="0"/>
            <a:t>Debilidades</a:t>
          </a:r>
          <a:r>
            <a:rPr lang="es-ES" b="0" baseline="0" dirty="0"/>
            <a:t> sistémicas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AR" dirty="0"/>
            <a:t>Limitaciones del código tributario para administración tributaria para procesar casos por delitos tributarios. </a:t>
          </a:r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65854AB4-7FAE-4B47-AC5C-2FDC9ABB6ABA}">
      <dgm:prSet/>
      <dgm:spPr/>
      <dgm:t>
        <a:bodyPr/>
        <a:lstStyle/>
        <a:p>
          <a:r>
            <a:rPr lang="es-AR" dirty="0"/>
            <a:t>Falta de regulación y supervisión sobre la actividad de cripto activos</a:t>
          </a:r>
        </a:p>
      </dgm:t>
    </dgm:pt>
    <dgm:pt modelId="{A4DE3D8B-B7F1-4E16-844C-3A4FD13671CC}" type="parTrans" cxnId="{A38E9125-581C-4311-8588-06B07D03A6D9}">
      <dgm:prSet/>
      <dgm:spPr/>
      <dgm:t>
        <a:bodyPr/>
        <a:lstStyle/>
        <a:p>
          <a:endParaRPr lang="es-AR"/>
        </a:p>
      </dgm:t>
    </dgm:pt>
    <dgm:pt modelId="{E2DC7E17-5F27-42CE-B923-AD869692F546}" type="sibTrans" cxnId="{A38E9125-581C-4311-8588-06B07D03A6D9}">
      <dgm:prSet/>
      <dgm:spPr/>
      <dgm:t>
        <a:bodyPr/>
        <a:lstStyle/>
        <a:p>
          <a:endParaRPr lang="es-AR"/>
        </a:p>
      </dgm:t>
    </dgm:pt>
    <dgm:pt modelId="{2B238347-24E7-41EA-A410-013F38972554}">
      <dgm:prSet/>
      <dgm:spPr/>
      <dgm:t>
        <a:bodyPr/>
        <a:lstStyle/>
        <a:p>
          <a:r>
            <a:rPr lang="es-AR" dirty="0"/>
            <a:t>Dificultad para demostrar defraudación tributaria y no simple evasión</a:t>
          </a:r>
        </a:p>
      </dgm:t>
    </dgm:pt>
    <dgm:pt modelId="{15182FD0-250C-4C2F-B6B8-F00D35B0794D}" type="parTrans" cxnId="{93C1F456-0E50-4343-87EA-A7B9B3557476}">
      <dgm:prSet/>
      <dgm:spPr/>
      <dgm:t>
        <a:bodyPr/>
        <a:lstStyle/>
        <a:p>
          <a:endParaRPr lang="es-AR"/>
        </a:p>
      </dgm:t>
    </dgm:pt>
    <dgm:pt modelId="{29806D36-FB81-4614-969C-53FD8BDDD8D5}" type="sibTrans" cxnId="{93C1F456-0E50-4343-87EA-A7B9B3557476}">
      <dgm:prSet/>
      <dgm:spPr/>
      <dgm:t>
        <a:bodyPr/>
        <a:lstStyle/>
        <a:p>
          <a:endParaRPr lang="es-AR"/>
        </a:p>
      </dgm:t>
    </dgm:pt>
    <dgm:pt modelId="{7E84AA95-EC5A-4BC6-95D9-30F4DBF7BB4F}">
      <dgm:prSet/>
      <dgm:spPr/>
      <dgm:t>
        <a:bodyPr/>
        <a:lstStyle/>
        <a:p>
          <a:r>
            <a:rPr lang="es-AR" dirty="0"/>
            <a:t>Falta de preparación de los tribunales de justicia y de una legislación más adecuada</a:t>
          </a:r>
        </a:p>
      </dgm:t>
    </dgm:pt>
    <dgm:pt modelId="{53F80CC1-B239-48BE-BF9D-55378716C855}" type="parTrans" cxnId="{083D1578-2AEA-45E6-857E-4A0829BC7C31}">
      <dgm:prSet/>
      <dgm:spPr/>
      <dgm:t>
        <a:bodyPr/>
        <a:lstStyle/>
        <a:p>
          <a:endParaRPr lang="es-AR"/>
        </a:p>
      </dgm:t>
    </dgm:pt>
    <dgm:pt modelId="{355AD818-23BB-4FBB-A357-54C7C0D62462}" type="sibTrans" cxnId="{083D1578-2AEA-45E6-857E-4A0829BC7C31}">
      <dgm:prSet/>
      <dgm:spPr/>
      <dgm:t>
        <a:bodyPr/>
        <a:lstStyle/>
        <a:p>
          <a:endParaRPr lang="es-AR"/>
        </a:p>
      </dgm:t>
    </dgm:pt>
    <dgm:pt modelId="{20561BC2-EE64-42F9-8AF2-D1C557452C92}">
      <dgm:prSet/>
      <dgm:spPr/>
      <dgm:t>
        <a:bodyPr/>
        <a:lstStyle/>
        <a:p>
          <a:r>
            <a:rPr lang="es-AR"/>
            <a:t>Protección de algunos segmentos profesionales como los abogados</a:t>
          </a:r>
        </a:p>
      </dgm:t>
    </dgm:pt>
    <dgm:pt modelId="{5E1C6251-DA3B-4441-8093-B967AECA6B86}" type="parTrans" cxnId="{C4A738B8-F6DD-4B6E-A83D-D1AEB6E90B08}">
      <dgm:prSet/>
      <dgm:spPr/>
      <dgm:t>
        <a:bodyPr/>
        <a:lstStyle/>
        <a:p>
          <a:endParaRPr lang="es-AR"/>
        </a:p>
      </dgm:t>
    </dgm:pt>
    <dgm:pt modelId="{527F54E5-F814-47CB-BFB3-47A08AD67E6B}" type="sibTrans" cxnId="{C4A738B8-F6DD-4B6E-A83D-D1AEB6E90B08}">
      <dgm:prSet/>
      <dgm:spPr/>
      <dgm:t>
        <a:bodyPr/>
        <a:lstStyle/>
        <a:p>
          <a:endParaRPr lang="es-AR"/>
        </a:p>
      </dgm:t>
    </dgm:pt>
    <dgm:pt modelId="{89CEF5D0-997B-4524-A5E9-5AA7935C931B}">
      <dgm:prSet/>
      <dgm:spPr/>
      <dgm:t>
        <a:bodyPr/>
        <a:lstStyle/>
        <a:p>
          <a:r>
            <a:rPr lang="es-AR" dirty="0"/>
            <a:t>Normativa que no se encuentra en línea con las nuevas tecnologías </a:t>
          </a:r>
        </a:p>
      </dgm:t>
    </dgm:pt>
    <dgm:pt modelId="{B25891AD-84E5-4148-A41B-CA3531B0786B}" type="parTrans" cxnId="{C3DC0070-080F-4A11-8B26-6EC116364684}">
      <dgm:prSet/>
      <dgm:spPr/>
      <dgm:t>
        <a:bodyPr/>
        <a:lstStyle/>
        <a:p>
          <a:endParaRPr lang="es-AR"/>
        </a:p>
      </dgm:t>
    </dgm:pt>
    <dgm:pt modelId="{3FB478A2-3BEB-43A3-9080-408CB3A0DE28}" type="sibTrans" cxnId="{C3DC0070-080F-4A11-8B26-6EC116364684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7496FF1C-215A-4475-8B43-2FCB8225A746}" type="presOf" srcId="{65854AB4-7FAE-4B47-AC5C-2FDC9ABB6ABA}" destId="{A6696B32-CBC5-42D9-838B-9AC4E3DAC77C}" srcOrd="0" destOrd="2" presId="urn:microsoft.com/office/officeart/2005/8/layout/chevron2"/>
    <dgm:cxn modelId="{A38E9125-581C-4311-8588-06B07D03A6D9}" srcId="{C67062A1-4CC1-46A0-8475-95CE82BC0548}" destId="{65854AB4-7FAE-4B47-AC5C-2FDC9ABB6ABA}" srcOrd="1" destOrd="0" parTransId="{A4DE3D8B-B7F1-4E16-844C-3A4FD13671CC}" sibTransId="{E2DC7E17-5F27-42CE-B923-AD869692F546}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51783240-95D1-42F1-BB28-F7D784148FC5}" type="presOf" srcId="{7E84AA95-EC5A-4BC6-95D9-30F4DBF7BB4F}" destId="{A6696B32-CBC5-42D9-838B-9AC4E3DAC77C}" srcOrd="0" destOrd="4" presId="urn:microsoft.com/office/officeart/2005/8/layout/chevron2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C3DC0070-080F-4A11-8B26-6EC116364684}" srcId="{C67062A1-4CC1-46A0-8475-95CE82BC0548}" destId="{89CEF5D0-997B-4524-A5E9-5AA7935C931B}" srcOrd="5" destOrd="0" parTransId="{B25891AD-84E5-4148-A41B-CA3531B0786B}" sibTransId="{3FB478A2-3BEB-43A3-9080-408CB3A0DE28}"/>
    <dgm:cxn modelId="{93C1F456-0E50-4343-87EA-A7B9B3557476}" srcId="{C67062A1-4CC1-46A0-8475-95CE82BC0548}" destId="{2B238347-24E7-41EA-A410-013F38972554}" srcOrd="2" destOrd="0" parTransId="{15182FD0-250C-4C2F-B6B8-F00D35B0794D}" sibTransId="{29806D36-FB81-4614-969C-53FD8BDDD8D5}"/>
    <dgm:cxn modelId="{083D1578-2AEA-45E6-857E-4A0829BC7C31}" srcId="{C67062A1-4CC1-46A0-8475-95CE82BC0548}" destId="{7E84AA95-EC5A-4BC6-95D9-30F4DBF7BB4F}" srcOrd="3" destOrd="0" parTransId="{53F80CC1-B239-48BE-BF9D-55378716C855}" sibTransId="{355AD818-23BB-4FBB-A357-54C7C0D62462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A136E98B-0F3E-44C5-8C82-49164F3598D5}" type="presOf" srcId="{89CEF5D0-997B-4524-A5E9-5AA7935C931B}" destId="{A6696B32-CBC5-42D9-838B-9AC4E3DAC77C}" srcOrd="0" destOrd="6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C4A738B8-F6DD-4B6E-A83D-D1AEB6E90B08}" srcId="{C67062A1-4CC1-46A0-8475-95CE82BC0548}" destId="{20561BC2-EE64-42F9-8AF2-D1C557452C92}" srcOrd="4" destOrd="0" parTransId="{5E1C6251-DA3B-4441-8093-B967AECA6B86}" sibTransId="{527F54E5-F814-47CB-BFB3-47A08AD67E6B}"/>
    <dgm:cxn modelId="{E9ABA2C0-6186-4326-A4AF-D463D206069A}" type="presOf" srcId="{2B238347-24E7-41EA-A410-013F38972554}" destId="{A6696B32-CBC5-42D9-838B-9AC4E3DAC77C}" srcOrd="0" destOrd="3" presId="urn:microsoft.com/office/officeart/2005/8/layout/chevron2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640670EA-8712-4E47-BCCB-597BBF2480A3}" type="presOf" srcId="{20561BC2-EE64-42F9-8AF2-D1C557452C92}" destId="{A6696B32-CBC5-42D9-838B-9AC4E3DAC77C}" srcOrd="0" destOrd="5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ES" b="0" dirty="0"/>
            <a:t>Fortalezas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endParaRPr lang="es-AR" dirty="0"/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16B3BCBC-D403-4821-ACD2-3A64BD3E8818}">
      <dgm:prSet/>
      <dgm:spPr/>
      <dgm:t>
        <a:bodyPr/>
        <a:lstStyle/>
        <a:p>
          <a:r>
            <a:rPr lang="es-AR"/>
            <a:t>Tecnología y atribuciones legales del Organismo Fiscalizador </a:t>
          </a:r>
        </a:p>
      </dgm:t>
    </dgm:pt>
    <dgm:pt modelId="{D4F3AFFF-6650-42D3-B5A6-4691309AF30E}" type="parTrans" cxnId="{B5FF6360-5F54-48C1-AAE4-5BD98F272278}">
      <dgm:prSet/>
      <dgm:spPr/>
      <dgm:t>
        <a:bodyPr/>
        <a:lstStyle/>
        <a:p>
          <a:endParaRPr lang="es-AR"/>
        </a:p>
      </dgm:t>
    </dgm:pt>
    <dgm:pt modelId="{0D62F322-D8E0-4A7D-A3F4-1AA950615DB4}" type="sibTrans" cxnId="{B5FF6360-5F54-48C1-AAE4-5BD98F272278}">
      <dgm:prSet/>
      <dgm:spPr/>
      <dgm:t>
        <a:bodyPr/>
        <a:lstStyle/>
        <a:p>
          <a:endParaRPr lang="es-AR"/>
        </a:p>
      </dgm:t>
    </dgm:pt>
    <dgm:pt modelId="{9816C1C4-18DE-4556-9612-B7B458247425}">
      <dgm:prSet/>
      <dgm:spPr/>
      <dgm:t>
        <a:bodyPr/>
        <a:lstStyle/>
        <a:p>
          <a:r>
            <a:rPr lang="es-AR"/>
            <a:t>Bases de datos en organismos tributarios con regímenes de información (financiera, patrimonial y económica)</a:t>
          </a:r>
        </a:p>
      </dgm:t>
    </dgm:pt>
    <dgm:pt modelId="{A2DB090E-B388-422E-B19D-92F6BA0131EB}" type="parTrans" cxnId="{F8792DEE-ADAF-441B-B015-C7F39F36DCA4}">
      <dgm:prSet/>
      <dgm:spPr/>
      <dgm:t>
        <a:bodyPr/>
        <a:lstStyle/>
        <a:p>
          <a:endParaRPr lang="es-AR"/>
        </a:p>
      </dgm:t>
    </dgm:pt>
    <dgm:pt modelId="{FD02812D-2442-45D4-AC98-AA7F97FB3030}" type="sibTrans" cxnId="{F8792DEE-ADAF-441B-B015-C7F39F36DCA4}">
      <dgm:prSet/>
      <dgm:spPr/>
      <dgm:t>
        <a:bodyPr/>
        <a:lstStyle/>
        <a:p>
          <a:endParaRPr lang="es-AR"/>
        </a:p>
      </dgm:t>
    </dgm:pt>
    <dgm:pt modelId="{EE34181E-635F-46E7-B5F2-3462FE1BA73C}">
      <dgm:prSet/>
      <dgm:spPr/>
      <dgm:t>
        <a:bodyPr/>
        <a:lstStyle/>
        <a:p>
          <a:r>
            <a:rPr lang="es-AR"/>
            <a:t>Capacidad y profesionalismo de los funcionarios del Organismo Fiscalizador, </a:t>
          </a:r>
        </a:p>
      </dgm:t>
    </dgm:pt>
    <dgm:pt modelId="{EB205043-19E3-4506-9395-0CD7FA3C5C88}" type="parTrans" cxnId="{6C4B2121-27A7-43B2-946B-E47204FA103D}">
      <dgm:prSet/>
      <dgm:spPr/>
      <dgm:t>
        <a:bodyPr/>
        <a:lstStyle/>
        <a:p>
          <a:endParaRPr lang="es-AR"/>
        </a:p>
      </dgm:t>
    </dgm:pt>
    <dgm:pt modelId="{1ACC7CBF-132B-4B4D-AE7D-84E537B8A975}" type="sibTrans" cxnId="{6C4B2121-27A7-43B2-946B-E47204FA103D}">
      <dgm:prSet/>
      <dgm:spPr/>
      <dgm:t>
        <a:bodyPr/>
        <a:lstStyle/>
        <a:p>
          <a:endParaRPr lang="es-AR"/>
        </a:p>
      </dgm:t>
    </dgm:pt>
    <dgm:pt modelId="{71C8C48B-ED34-42B2-9465-3D50A793031F}">
      <dgm:prSet/>
      <dgm:spPr/>
      <dgm:t>
        <a:bodyPr/>
        <a:lstStyle/>
        <a:p>
          <a:r>
            <a:rPr lang="es-AR"/>
            <a:t>Predisposición del personal para realizar capacitación </a:t>
          </a:r>
        </a:p>
      </dgm:t>
    </dgm:pt>
    <dgm:pt modelId="{63A81109-8216-4FDF-AFFC-0BEDF6153394}" type="parTrans" cxnId="{DBD31D8F-4166-4CE1-977A-82DB449AC092}">
      <dgm:prSet/>
      <dgm:spPr/>
      <dgm:t>
        <a:bodyPr/>
        <a:lstStyle/>
        <a:p>
          <a:endParaRPr lang="es-AR"/>
        </a:p>
      </dgm:t>
    </dgm:pt>
    <dgm:pt modelId="{655280B1-5441-4664-ABE3-05A06ECF8513}" type="sibTrans" cxnId="{DBD31D8F-4166-4CE1-977A-82DB449AC092}">
      <dgm:prSet/>
      <dgm:spPr/>
      <dgm:t>
        <a:bodyPr/>
        <a:lstStyle/>
        <a:p>
          <a:endParaRPr lang="es-AR"/>
        </a:p>
      </dgm:t>
    </dgm:pt>
    <dgm:pt modelId="{F13905B9-A088-4002-8E03-0F0E0B5D2ADC}">
      <dgm:prSet/>
      <dgm:spPr/>
      <dgm:t>
        <a:bodyPr/>
        <a:lstStyle/>
        <a:p>
          <a:r>
            <a:rPr lang="es-AR"/>
            <a:t>Mejoras significativas impulsadas por evaluaciones internacionales (GAFI – WGB) </a:t>
          </a:r>
        </a:p>
      </dgm:t>
    </dgm:pt>
    <dgm:pt modelId="{E2B4B876-C744-4D62-9290-277296E0C39A}" type="parTrans" cxnId="{D96AC289-36F7-4960-A211-78F2DEA83A0C}">
      <dgm:prSet/>
      <dgm:spPr/>
      <dgm:t>
        <a:bodyPr/>
        <a:lstStyle/>
        <a:p>
          <a:endParaRPr lang="es-AR"/>
        </a:p>
      </dgm:t>
    </dgm:pt>
    <dgm:pt modelId="{5AE5407E-90D3-44E4-9006-415D04F97E75}" type="sibTrans" cxnId="{D96AC289-36F7-4960-A211-78F2DEA83A0C}">
      <dgm:prSet/>
      <dgm:spPr/>
      <dgm:t>
        <a:bodyPr/>
        <a:lstStyle/>
        <a:p>
          <a:endParaRPr lang="es-AR"/>
        </a:p>
      </dgm:t>
    </dgm:pt>
    <dgm:pt modelId="{3C9A312A-5665-4AD7-A0D3-6F46C684D713}">
      <dgm:prSet/>
      <dgm:spPr/>
      <dgm:t>
        <a:bodyPr/>
        <a:lstStyle/>
        <a:p>
          <a:r>
            <a:rPr lang="es-AR"/>
            <a:t>Mesas de trabajos entre diferentes entidades / trabajo coordinado y colaborativo con los otros organismos reguladores </a:t>
          </a:r>
        </a:p>
      </dgm:t>
    </dgm:pt>
    <dgm:pt modelId="{138C62E6-893B-4C9B-B217-E1947CD2776D}" type="parTrans" cxnId="{A270AFEE-589F-4989-8C5E-56683BB69AD6}">
      <dgm:prSet/>
      <dgm:spPr/>
      <dgm:t>
        <a:bodyPr/>
        <a:lstStyle/>
        <a:p>
          <a:endParaRPr lang="es-AR"/>
        </a:p>
      </dgm:t>
    </dgm:pt>
    <dgm:pt modelId="{3F19F297-E430-41DD-A24A-997F235BA77E}" type="sibTrans" cxnId="{A270AFEE-589F-4989-8C5E-56683BB69AD6}">
      <dgm:prSet/>
      <dgm:spPr/>
      <dgm:t>
        <a:bodyPr/>
        <a:lstStyle/>
        <a:p>
          <a:endParaRPr lang="es-AR"/>
        </a:p>
      </dgm:t>
    </dgm:pt>
    <dgm:pt modelId="{4D02F879-B4B4-47C2-AEB0-3C18434AB37D}">
      <dgm:prSet/>
      <dgm:spPr/>
      <dgm:t>
        <a:bodyPr/>
        <a:lstStyle/>
        <a:p>
          <a:r>
            <a:rPr lang="es-AR" dirty="0"/>
            <a:t>Algunas normas útiles para el castigo de este tipo de delitos.</a:t>
          </a:r>
        </a:p>
      </dgm:t>
    </dgm:pt>
    <dgm:pt modelId="{8AA76352-45B2-4FBA-B95B-14AA89D3DB91}" type="parTrans" cxnId="{8DEBC760-8003-46C8-B173-949576616F70}">
      <dgm:prSet/>
      <dgm:spPr/>
      <dgm:t>
        <a:bodyPr/>
        <a:lstStyle/>
        <a:p>
          <a:endParaRPr lang="es-AR"/>
        </a:p>
      </dgm:t>
    </dgm:pt>
    <dgm:pt modelId="{176BA30B-4BD7-4B9A-84D9-8B4BE310B42A}" type="sibTrans" cxnId="{8DEBC760-8003-46C8-B173-949576616F70}">
      <dgm:prSet/>
      <dgm:spPr/>
      <dgm:t>
        <a:bodyPr/>
        <a:lstStyle/>
        <a:p>
          <a:endParaRPr lang="es-AR"/>
        </a:p>
      </dgm:t>
    </dgm:pt>
    <dgm:pt modelId="{6BE454AD-2B6A-4EBD-A480-5D8C8BDC52F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endParaRPr lang="es-AR" dirty="0"/>
        </a:p>
      </dgm:t>
    </dgm:pt>
    <dgm:pt modelId="{FD1844B0-7574-4049-B3B1-9509C07A7FF9}" type="parTrans" cxnId="{4B52D9BF-5A06-4F3A-A263-9C56BC1D31B2}">
      <dgm:prSet/>
      <dgm:spPr/>
      <dgm:t>
        <a:bodyPr/>
        <a:lstStyle/>
        <a:p>
          <a:endParaRPr lang="es-AR"/>
        </a:p>
      </dgm:t>
    </dgm:pt>
    <dgm:pt modelId="{9ACE4119-9018-4FC1-B9B1-0C54D1A64B54}" type="sibTrans" cxnId="{4B52D9BF-5A06-4F3A-A263-9C56BC1D31B2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E93FF018-46A8-467B-8A29-126DF972BBC5}" type="presOf" srcId="{9816C1C4-18DE-4556-9612-B7B458247425}" destId="{A6696B32-CBC5-42D9-838B-9AC4E3DAC77C}" srcOrd="0" destOrd="3" presId="urn:microsoft.com/office/officeart/2005/8/layout/chevron2"/>
    <dgm:cxn modelId="{6C4B2121-27A7-43B2-946B-E47204FA103D}" srcId="{C67062A1-4CC1-46A0-8475-95CE82BC0548}" destId="{EE34181E-635F-46E7-B5F2-3462FE1BA73C}" srcOrd="3" destOrd="0" parTransId="{EB205043-19E3-4506-9395-0CD7FA3C5C88}" sibTransId="{1ACC7CBF-132B-4B4D-AE7D-84E537B8A975}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D0176634-7271-4159-92E6-EB5735A47278}" type="presOf" srcId="{71C8C48B-ED34-42B2-9465-3D50A793031F}" destId="{A6696B32-CBC5-42D9-838B-9AC4E3DAC77C}" srcOrd="0" destOrd="5" presId="urn:microsoft.com/office/officeart/2005/8/layout/chevron2"/>
    <dgm:cxn modelId="{B5FF6360-5F54-48C1-AAE4-5BD98F272278}" srcId="{C67062A1-4CC1-46A0-8475-95CE82BC0548}" destId="{16B3BCBC-D403-4821-ACD2-3A64BD3E8818}" srcOrd="1" destOrd="0" parTransId="{D4F3AFFF-6650-42D3-B5A6-4691309AF30E}" sibTransId="{0D62F322-D8E0-4A7D-A3F4-1AA950615DB4}"/>
    <dgm:cxn modelId="{8DEBC760-8003-46C8-B173-949576616F70}" srcId="{C67062A1-4CC1-46A0-8475-95CE82BC0548}" destId="{4D02F879-B4B4-47C2-AEB0-3C18434AB37D}" srcOrd="7" destOrd="0" parTransId="{8AA76352-45B2-4FBA-B95B-14AA89D3DB91}" sibTransId="{176BA30B-4BD7-4B9A-84D9-8B4BE310B42A}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D96AC289-36F7-4960-A211-78F2DEA83A0C}" srcId="{C67062A1-4CC1-46A0-8475-95CE82BC0548}" destId="{F13905B9-A088-4002-8E03-0F0E0B5D2ADC}" srcOrd="5" destOrd="0" parTransId="{E2B4B876-C744-4D62-9290-277296E0C39A}" sibTransId="{5AE5407E-90D3-44E4-9006-415D04F97E75}"/>
    <dgm:cxn modelId="{C6544B8E-4605-4D20-9D96-4809A92D017D}" type="presOf" srcId="{4D02F879-B4B4-47C2-AEB0-3C18434AB37D}" destId="{A6696B32-CBC5-42D9-838B-9AC4E3DAC77C}" srcOrd="0" destOrd="8" presId="urn:microsoft.com/office/officeart/2005/8/layout/chevron2"/>
    <dgm:cxn modelId="{DBD31D8F-4166-4CE1-977A-82DB449AC092}" srcId="{C67062A1-4CC1-46A0-8475-95CE82BC0548}" destId="{71C8C48B-ED34-42B2-9465-3D50A793031F}" srcOrd="4" destOrd="0" parTransId="{63A81109-8216-4FDF-AFFC-0BEDF6153394}" sibTransId="{655280B1-5441-4664-ABE3-05A06ECF8513}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28F6AC9C-894B-454D-985B-1AF64D39CC77}" type="presOf" srcId="{F13905B9-A088-4002-8E03-0F0E0B5D2ADC}" destId="{A6696B32-CBC5-42D9-838B-9AC4E3DAC77C}" srcOrd="0" destOrd="6" presId="urn:microsoft.com/office/officeart/2005/8/layout/chevron2"/>
    <dgm:cxn modelId="{E078F29F-3B96-4D30-929D-A4BA65AA7D86}" type="presOf" srcId="{6BE454AD-2B6A-4EBD-A480-5D8C8BDC52F3}" destId="{A6696B32-CBC5-42D9-838B-9AC4E3DAC77C}" srcOrd="0" destOrd="9" presId="urn:microsoft.com/office/officeart/2005/8/layout/chevron2"/>
    <dgm:cxn modelId="{7C3155AB-C20E-4D73-9FA8-5C445CD88EB6}" type="presOf" srcId="{EE34181E-635F-46E7-B5F2-3462FE1BA73C}" destId="{A6696B32-CBC5-42D9-838B-9AC4E3DAC77C}" srcOrd="0" destOrd="4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E54A22BD-4F45-4363-8CF4-9BE186B8FE2B}" type="presOf" srcId="{16B3BCBC-D403-4821-ACD2-3A64BD3E8818}" destId="{A6696B32-CBC5-42D9-838B-9AC4E3DAC77C}" srcOrd="0" destOrd="2" presId="urn:microsoft.com/office/officeart/2005/8/layout/chevron2"/>
    <dgm:cxn modelId="{4B52D9BF-5A06-4F3A-A263-9C56BC1D31B2}" srcId="{1E6E73EF-6445-478A-A9CE-1ED042BB9C4C}" destId="{6BE454AD-2B6A-4EBD-A480-5D8C8BDC52F3}" srcOrd="1" destOrd="0" parTransId="{FD1844B0-7574-4049-B3B1-9509C07A7FF9}" sibTransId="{9ACE4119-9018-4FC1-B9B1-0C54D1A64B54}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7F76E3D5-BD73-47FA-B885-8AC7E2032607}" type="presOf" srcId="{3C9A312A-5665-4AD7-A0D3-6F46C684D713}" destId="{A6696B32-CBC5-42D9-838B-9AC4E3DAC77C}" srcOrd="0" destOrd="7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F8792DEE-ADAF-441B-B015-C7F39F36DCA4}" srcId="{C67062A1-4CC1-46A0-8475-95CE82BC0548}" destId="{9816C1C4-18DE-4556-9612-B7B458247425}" srcOrd="2" destOrd="0" parTransId="{A2DB090E-B388-422E-B19D-92F6BA0131EB}" sibTransId="{FD02812D-2442-45D4-AC98-AA7F97FB3030}"/>
    <dgm:cxn modelId="{A270AFEE-589F-4989-8C5E-56683BB69AD6}" srcId="{C67062A1-4CC1-46A0-8475-95CE82BC0548}" destId="{3C9A312A-5665-4AD7-A0D3-6F46C684D713}" srcOrd="6" destOrd="0" parTransId="{138C62E6-893B-4C9B-B217-E1947CD2776D}" sibTransId="{3F19F297-E430-41DD-A24A-997F235BA77E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ES" b="0" dirty="0"/>
            <a:t>Fortalezas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2B9B718-502C-4FC7-9504-DCC4C425F75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endParaRPr lang="es-AR" dirty="0"/>
        </a:p>
      </dgm:t>
    </dgm:pt>
    <dgm:pt modelId="{3DBD9C11-CDC1-4EA3-8F99-4BE0871AC02C}" type="parTrans" cxnId="{7A1D2FC1-6E87-403B-AE05-21A307E82202}">
      <dgm:prSet/>
      <dgm:spPr/>
      <dgm:t>
        <a:bodyPr/>
        <a:lstStyle/>
        <a:p>
          <a:endParaRPr lang="es-AR"/>
        </a:p>
      </dgm:t>
    </dgm:pt>
    <dgm:pt modelId="{A286D32A-11C0-4FE7-ABB2-F98E63B8A15A}" type="sibTrans" cxnId="{7A1D2FC1-6E87-403B-AE05-21A307E82202}">
      <dgm:prSet/>
      <dgm:spPr/>
      <dgm:t>
        <a:bodyPr/>
        <a:lstStyle/>
        <a:p>
          <a:endParaRPr lang="es-AR"/>
        </a:p>
      </dgm:t>
    </dgm:pt>
    <dgm:pt modelId="{16B3BCBC-D403-4821-ACD2-3A64BD3E8818}">
      <dgm:prSet/>
      <dgm:spPr/>
      <dgm:t>
        <a:bodyPr/>
        <a:lstStyle/>
        <a:p>
          <a:r>
            <a:rPr lang="es-AR" dirty="0"/>
            <a:t>Acceso por parte de la UIF a fuentes de información internas como externas</a:t>
          </a:r>
        </a:p>
      </dgm:t>
    </dgm:pt>
    <dgm:pt modelId="{D4F3AFFF-6650-42D3-B5A6-4691309AF30E}" type="parTrans" cxnId="{B5FF6360-5F54-48C1-AAE4-5BD98F272278}">
      <dgm:prSet/>
      <dgm:spPr/>
      <dgm:t>
        <a:bodyPr/>
        <a:lstStyle/>
        <a:p>
          <a:endParaRPr lang="es-AR"/>
        </a:p>
      </dgm:t>
    </dgm:pt>
    <dgm:pt modelId="{0D62F322-D8E0-4A7D-A3F4-1AA950615DB4}" type="sibTrans" cxnId="{B5FF6360-5F54-48C1-AAE4-5BD98F272278}">
      <dgm:prSet/>
      <dgm:spPr/>
      <dgm:t>
        <a:bodyPr/>
        <a:lstStyle/>
        <a:p>
          <a:endParaRPr lang="es-AR"/>
        </a:p>
      </dgm:t>
    </dgm:pt>
    <dgm:pt modelId="{6BE454AD-2B6A-4EBD-A480-5D8C8BDC52F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endParaRPr lang="es-AR" dirty="0"/>
        </a:p>
      </dgm:t>
    </dgm:pt>
    <dgm:pt modelId="{FD1844B0-7574-4049-B3B1-9509C07A7FF9}" type="parTrans" cxnId="{4B52D9BF-5A06-4F3A-A263-9C56BC1D31B2}">
      <dgm:prSet/>
      <dgm:spPr/>
      <dgm:t>
        <a:bodyPr/>
        <a:lstStyle/>
        <a:p>
          <a:endParaRPr lang="es-AR"/>
        </a:p>
      </dgm:t>
    </dgm:pt>
    <dgm:pt modelId="{9ACE4119-9018-4FC1-B9B1-0C54D1A64B54}" type="sibTrans" cxnId="{4B52D9BF-5A06-4F3A-A263-9C56BC1D31B2}">
      <dgm:prSet/>
      <dgm:spPr/>
      <dgm:t>
        <a:bodyPr/>
        <a:lstStyle/>
        <a:p>
          <a:endParaRPr lang="es-AR"/>
        </a:p>
      </dgm:t>
    </dgm:pt>
    <dgm:pt modelId="{B6AD620C-FE6E-4724-8CCD-484098F4B252}">
      <dgm:prSet/>
      <dgm:spPr/>
      <dgm:t>
        <a:bodyPr/>
        <a:lstStyle/>
        <a:p>
          <a:r>
            <a:rPr lang="es-AR" dirty="0"/>
            <a:t>Actividad e informes de los sujetos obligados que identifican desvíos en los perfiles de sus clientes </a:t>
          </a:r>
        </a:p>
      </dgm:t>
    </dgm:pt>
    <dgm:pt modelId="{91216B3F-FDAA-4004-980B-8C187A1FA14C}" type="parTrans" cxnId="{6ACBF98C-7C10-4DFA-8915-006471FCABDA}">
      <dgm:prSet/>
      <dgm:spPr/>
      <dgm:t>
        <a:bodyPr/>
        <a:lstStyle/>
        <a:p>
          <a:endParaRPr lang="es-AR"/>
        </a:p>
      </dgm:t>
    </dgm:pt>
    <dgm:pt modelId="{994246F8-CB8F-4591-8B82-1D6D852A873E}" type="sibTrans" cxnId="{6ACBF98C-7C10-4DFA-8915-006471FCABDA}">
      <dgm:prSet/>
      <dgm:spPr/>
      <dgm:t>
        <a:bodyPr/>
        <a:lstStyle/>
        <a:p>
          <a:endParaRPr lang="es-AR"/>
        </a:p>
      </dgm:t>
    </dgm:pt>
    <dgm:pt modelId="{2068B53C-3CFD-49BC-A258-D0867F247400}">
      <dgm:prSet/>
      <dgm:spPr/>
      <dgm:t>
        <a:bodyPr/>
        <a:lstStyle/>
        <a:p>
          <a:r>
            <a:rPr lang="es-AR" dirty="0"/>
            <a:t>Desarrollo matrices de riesgo </a:t>
          </a:r>
        </a:p>
      </dgm:t>
    </dgm:pt>
    <dgm:pt modelId="{F8B3C267-894A-436F-9F3B-AFA4F889CC68}" type="parTrans" cxnId="{016716A2-12DF-4166-B4B3-20720A7633E0}">
      <dgm:prSet/>
      <dgm:spPr/>
      <dgm:t>
        <a:bodyPr/>
        <a:lstStyle/>
        <a:p>
          <a:endParaRPr lang="es-AR"/>
        </a:p>
      </dgm:t>
    </dgm:pt>
    <dgm:pt modelId="{8D0F017E-3DDE-4BCE-BA06-B92AAD47A3E1}" type="sibTrans" cxnId="{016716A2-12DF-4166-B4B3-20720A7633E0}">
      <dgm:prSet/>
      <dgm:spPr/>
      <dgm:t>
        <a:bodyPr/>
        <a:lstStyle/>
        <a:p>
          <a:endParaRPr lang="es-AR"/>
        </a:p>
      </dgm:t>
    </dgm:pt>
    <dgm:pt modelId="{9814D5D3-A8D8-4590-BE18-C436A100153C}">
      <dgm:prSet/>
      <dgm:spPr/>
      <dgm:t>
        <a:bodyPr/>
        <a:lstStyle/>
        <a:p>
          <a:r>
            <a:rPr lang="es-AR" dirty="0"/>
            <a:t>Un nuevo sistema penal acusatorio (México)</a:t>
          </a:r>
        </a:p>
      </dgm:t>
    </dgm:pt>
    <dgm:pt modelId="{4AF978ED-6DD8-490B-82CA-88362CE2BC4E}" type="parTrans" cxnId="{227C0F5A-4EB1-405A-A2D8-C6DE8E12DB64}">
      <dgm:prSet/>
      <dgm:spPr/>
      <dgm:t>
        <a:bodyPr/>
        <a:lstStyle/>
        <a:p>
          <a:endParaRPr lang="es-AR"/>
        </a:p>
      </dgm:t>
    </dgm:pt>
    <dgm:pt modelId="{48E1D321-9E87-40F0-9261-3F67749CBF88}" type="sibTrans" cxnId="{227C0F5A-4EB1-405A-A2D8-C6DE8E12DB64}">
      <dgm:prSet/>
      <dgm:spPr/>
      <dgm:t>
        <a:bodyPr/>
        <a:lstStyle/>
        <a:p>
          <a:endParaRPr lang="es-AR"/>
        </a:p>
      </dgm:t>
    </dgm:pt>
    <dgm:pt modelId="{2E365B32-8039-43F3-B31F-328383A647C6}">
      <dgm:prSet/>
      <dgm:spPr/>
      <dgm:t>
        <a:bodyPr/>
        <a:lstStyle/>
        <a:p>
          <a:r>
            <a:rPr lang="es-AR" dirty="0"/>
            <a:t>Transmisión en línea de los extractos bancarios a los sistemas de las Fuerzas de Seguridad (previa autorización judicial)</a:t>
          </a:r>
        </a:p>
      </dgm:t>
    </dgm:pt>
    <dgm:pt modelId="{147A2F7B-ABC4-4BC5-BD75-4073CAC08232}" type="parTrans" cxnId="{0AF2C1D2-E1EA-4941-9B47-CE7976449ED2}">
      <dgm:prSet/>
      <dgm:spPr/>
      <dgm:t>
        <a:bodyPr/>
        <a:lstStyle/>
        <a:p>
          <a:endParaRPr lang="es-AR"/>
        </a:p>
      </dgm:t>
    </dgm:pt>
    <dgm:pt modelId="{173DCFF8-D1EF-4A74-B3F3-69A7D75B062A}" type="sibTrans" cxnId="{0AF2C1D2-E1EA-4941-9B47-CE7976449ED2}">
      <dgm:prSet/>
      <dgm:spPr/>
      <dgm:t>
        <a:bodyPr/>
        <a:lstStyle/>
        <a:p>
          <a:endParaRPr lang="es-AR"/>
        </a:p>
      </dgm:t>
    </dgm:pt>
    <dgm:pt modelId="{7690051E-70E0-4335-911D-301793593DA5}">
      <dgm:prSet/>
      <dgm:spPr/>
      <dgm:t>
        <a:bodyPr/>
        <a:lstStyle/>
        <a:p>
          <a:r>
            <a:rPr lang="es-AR" dirty="0"/>
            <a:t>Acuerdo con el Banco Central para acceder a la información de los titulares de las cuentas (sin autorización judicial)</a:t>
          </a:r>
        </a:p>
      </dgm:t>
    </dgm:pt>
    <dgm:pt modelId="{5120244C-9019-40EE-81AD-15C3767D0A1A}" type="parTrans" cxnId="{F2E87E01-81CF-4F25-B38D-A52848D33BA2}">
      <dgm:prSet/>
      <dgm:spPr/>
      <dgm:t>
        <a:bodyPr/>
        <a:lstStyle/>
        <a:p>
          <a:endParaRPr lang="es-AR"/>
        </a:p>
      </dgm:t>
    </dgm:pt>
    <dgm:pt modelId="{A9D2E6DB-A2C1-4728-8D33-58220DE22088}" type="sibTrans" cxnId="{F2E87E01-81CF-4F25-B38D-A52848D33BA2}">
      <dgm:prSet/>
      <dgm:spPr/>
      <dgm:t>
        <a:bodyPr/>
        <a:lstStyle/>
        <a:p>
          <a:endParaRPr lang="es-AR"/>
        </a:p>
      </dgm:t>
    </dgm:pt>
    <dgm:pt modelId="{D4764510-EF13-45CE-B31D-621D98E1CA4F}">
      <dgm:prSet/>
      <dgm:spPr/>
      <dgm:t>
        <a:bodyPr/>
        <a:lstStyle/>
        <a:p>
          <a:r>
            <a:rPr lang="es-AR" dirty="0"/>
            <a:t>Avances en la implementación de la factura electrónica</a:t>
          </a:r>
        </a:p>
      </dgm:t>
    </dgm:pt>
    <dgm:pt modelId="{D3A289C1-BB88-4126-9367-99DD38808C8A}" type="parTrans" cxnId="{05362CD4-A2C5-49A4-B15B-5586FF6FC105}">
      <dgm:prSet/>
      <dgm:spPr/>
      <dgm:t>
        <a:bodyPr/>
        <a:lstStyle/>
        <a:p>
          <a:endParaRPr lang="es-AR"/>
        </a:p>
      </dgm:t>
    </dgm:pt>
    <dgm:pt modelId="{5BFBD5EE-A720-4444-B104-EB4CDEF88821}" type="sibTrans" cxnId="{05362CD4-A2C5-49A4-B15B-5586FF6FC105}">
      <dgm:prSet/>
      <dgm:spPr/>
      <dgm:t>
        <a:bodyPr/>
        <a:lstStyle/>
        <a:p>
          <a:endParaRPr lang="es-AR"/>
        </a:p>
      </dgm:t>
    </dgm:pt>
    <dgm:pt modelId="{3A3FE397-85C9-40CB-B3F1-16BD793937EF}">
      <dgm:prSet/>
      <dgm:spPr/>
      <dgm:t>
        <a:bodyPr/>
        <a:lstStyle/>
        <a:p>
          <a:r>
            <a:rPr lang="es-AR" dirty="0"/>
            <a:t>Fomento de las transacciones y pagos electrónicos</a:t>
          </a:r>
        </a:p>
      </dgm:t>
    </dgm:pt>
    <dgm:pt modelId="{610E54AD-AD5B-496E-BA8A-0EB052441011}" type="parTrans" cxnId="{9BAB8371-4363-491B-A0A4-422AC91696DA}">
      <dgm:prSet/>
      <dgm:spPr/>
      <dgm:t>
        <a:bodyPr/>
        <a:lstStyle/>
        <a:p>
          <a:endParaRPr lang="es-AR"/>
        </a:p>
      </dgm:t>
    </dgm:pt>
    <dgm:pt modelId="{705C97F4-8C60-482E-8747-A28D8B2C2B94}" type="sibTrans" cxnId="{9BAB8371-4363-491B-A0A4-422AC91696DA}">
      <dgm:prSet/>
      <dgm:spPr/>
      <dgm:t>
        <a:bodyPr/>
        <a:lstStyle/>
        <a:p>
          <a:endParaRPr lang="es-AR"/>
        </a:p>
      </dgm:t>
    </dgm:pt>
    <dgm:pt modelId="{614B542E-37AD-4FB8-8DF9-2B181C506491}">
      <dgm:prSet/>
      <dgm:spPr/>
      <dgm:t>
        <a:bodyPr/>
        <a:lstStyle/>
        <a:p>
          <a:r>
            <a:rPr lang="es-AR" dirty="0"/>
            <a:t>Simplificación de la estructura tributaria mejorando su monitoreo</a:t>
          </a:r>
        </a:p>
      </dgm:t>
    </dgm:pt>
    <dgm:pt modelId="{1813EA95-56A8-476A-B7D9-7783D87DA7F8}" type="parTrans" cxnId="{8C4B382F-19B1-43C3-A4E8-B5D65B882EE3}">
      <dgm:prSet/>
      <dgm:spPr/>
      <dgm:t>
        <a:bodyPr/>
        <a:lstStyle/>
        <a:p>
          <a:endParaRPr lang="es-AR"/>
        </a:p>
      </dgm:t>
    </dgm:pt>
    <dgm:pt modelId="{2B5FDEDB-EAF7-463C-9308-73E3FDF293EF}" type="sibTrans" cxnId="{8C4B382F-19B1-43C3-A4E8-B5D65B882EE3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F2E87E01-81CF-4F25-B38D-A52848D33BA2}" srcId="{C67062A1-4CC1-46A0-8475-95CE82BC0548}" destId="{7690051E-70E0-4335-911D-301793593DA5}" srcOrd="6" destOrd="0" parTransId="{5120244C-9019-40EE-81AD-15C3767D0A1A}" sibTransId="{A9D2E6DB-A2C1-4728-8D33-58220DE22088}"/>
    <dgm:cxn modelId="{1D8CAB01-F930-437E-AB35-06A6AE4939A9}" type="presOf" srcId="{7690051E-70E0-4335-911D-301793593DA5}" destId="{A6696B32-CBC5-42D9-838B-9AC4E3DAC77C}" srcOrd="0" destOrd="7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8C4B382F-19B1-43C3-A4E8-B5D65B882EE3}" srcId="{C67062A1-4CC1-46A0-8475-95CE82BC0548}" destId="{614B542E-37AD-4FB8-8DF9-2B181C506491}" srcOrd="9" destOrd="0" parTransId="{1813EA95-56A8-476A-B7D9-7783D87DA7F8}" sibTransId="{2B5FDEDB-EAF7-463C-9308-73E3FDF293EF}"/>
    <dgm:cxn modelId="{AE08A75D-0DD5-49CC-9394-5DE203114C04}" type="presOf" srcId="{2E365B32-8039-43F3-B31F-328383A647C6}" destId="{A6696B32-CBC5-42D9-838B-9AC4E3DAC77C}" srcOrd="0" destOrd="6" presId="urn:microsoft.com/office/officeart/2005/8/layout/chevron2"/>
    <dgm:cxn modelId="{B5FF6360-5F54-48C1-AAE4-5BD98F272278}" srcId="{C67062A1-4CC1-46A0-8475-95CE82BC0548}" destId="{16B3BCBC-D403-4821-ACD2-3A64BD3E8818}" srcOrd="1" destOrd="0" parTransId="{D4F3AFFF-6650-42D3-B5A6-4691309AF30E}" sibTransId="{0D62F322-D8E0-4A7D-A3F4-1AA950615DB4}"/>
    <dgm:cxn modelId="{81084C4A-A720-4318-BBC5-3807E2708695}" type="presOf" srcId="{92B9B718-502C-4FC7-9504-DCC4C425F755}" destId="{A6696B32-CBC5-42D9-838B-9AC4E3DAC77C}" srcOrd="0" destOrd="1" presId="urn:microsoft.com/office/officeart/2005/8/layout/chevron2"/>
    <dgm:cxn modelId="{9BAB8371-4363-491B-A0A4-422AC91696DA}" srcId="{C67062A1-4CC1-46A0-8475-95CE82BC0548}" destId="{3A3FE397-85C9-40CB-B3F1-16BD793937EF}" srcOrd="8" destOrd="0" parTransId="{610E54AD-AD5B-496E-BA8A-0EB052441011}" sibTransId="{705C97F4-8C60-482E-8747-A28D8B2C2B94}"/>
    <dgm:cxn modelId="{E9666652-EE00-4ADE-8B3E-8EF77903E9FC}" type="presOf" srcId="{D4764510-EF13-45CE-B31D-621D98E1CA4F}" destId="{A6696B32-CBC5-42D9-838B-9AC4E3DAC77C}" srcOrd="0" destOrd="8" presId="urn:microsoft.com/office/officeart/2005/8/layout/chevron2"/>
    <dgm:cxn modelId="{227C0F5A-4EB1-405A-A2D8-C6DE8E12DB64}" srcId="{C67062A1-4CC1-46A0-8475-95CE82BC0548}" destId="{9814D5D3-A8D8-4590-BE18-C436A100153C}" srcOrd="4" destOrd="0" parTransId="{4AF978ED-6DD8-490B-82CA-88362CE2BC4E}" sibTransId="{48E1D321-9E87-40F0-9261-3F67749CBF88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4AC56386-8C54-4BE1-A2C9-D500F0F6F5B6}" type="presOf" srcId="{2068B53C-3CFD-49BC-A258-D0867F247400}" destId="{A6696B32-CBC5-42D9-838B-9AC4E3DAC77C}" srcOrd="0" destOrd="4" presId="urn:microsoft.com/office/officeart/2005/8/layout/chevron2"/>
    <dgm:cxn modelId="{6ACBF98C-7C10-4DFA-8915-006471FCABDA}" srcId="{C67062A1-4CC1-46A0-8475-95CE82BC0548}" destId="{B6AD620C-FE6E-4724-8CCD-484098F4B252}" srcOrd="2" destOrd="0" parTransId="{91216B3F-FDAA-4004-980B-8C187A1FA14C}" sibTransId="{994246F8-CB8F-4591-8B82-1D6D852A873E}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E078F29F-3B96-4D30-929D-A4BA65AA7D86}" type="presOf" srcId="{6BE454AD-2B6A-4EBD-A480-5D8C8BDC52F3}" destId="{A6696B32-CBC5-42D9-838B-9AC4E3DAC77C}" srcOrd="0" destOrd="11" presId="urn:microsoft.com/office/officeart/2005/8/layout/chevron2"/>
    <dgm:cxn modelId="{016716A2-12DF-4166-B4B3-20720A7633E0}" srcId="{C67062A1-4CC1-46A0-8475-95CE82BC0548}" destId="{2068B53C-3CFD-49BC-A258-D0867F247400}" srcOrd="3" destOrd="0" parTransId="{F8B3C267-894A-436F-9F3B-AFA4F889CC68}" sibTransId="{8D0F017E-3DDE-4BCE-BA06-B92AAD47A3E1}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E54A22BD-4F45-4363-8CF4-9BE186B8FE2B}" type="presOf" srcId="{16B3BCBC-D403-4821-ACD2-3A64BD3E8818}" destId="{A6696B32-CBC5-42D9-838B-9AC4E3DAC77C}" srcOrd="0" destOrd="2" presId="urn:microsoft.com/office/officeart/2005/8/layout/chevron2"/>
    <dgm:cxn modelId="{4B52D9BF-5A06-4F3A-A263-9C56BC1D31B2}" srcId="{1E6E73EF-6445-478A-A9CE-1ED042BB9C4C}" destId="{6BE454AD-2B6A-4EBD-A480-5D8C8BDC52F3}" srcOrd="1" destOrd="0" parTransId="{FD1844B0-7574-4049-B3B1-9509C07A7FF9}" sibTransId="{9ACE4119-9018-4FC1-B9B1-0C54D1A64B54}"/>
    <dgm:cxn modelId="{7A1D2FC1-6E87-403B-AE05-21A307E82202}" srcId="{C67062A1-4CC1-46A0-8475-95CE82BC0548}" destId="{92B9B718-502C-4FC7-9504-DCC4C425F755}" srcOrd="0" destOrd="0" parTransId="{3DBD9C11-CDC1-4EA3-8F99-4BE0871AC02C}" sibTransId="{A286D32A-11C0-4FE7-ABB2-F98E63B8A15A}"/>
    <dgm:cxn modelId="{EDB240C5-73F6-4AFB-B562-B65D9DE0F1B2}" type="presOf" srcId="{3A3FE397-85C9-40CB-B3F1-16BD793937EF}" destId="{A6696B32-CBC5-42D9-838B-9AC4E3DAC77C}" srcOrd="0" destOrd="9" presId="urn:microsoft.com/office/officeart/2005/8/layout/chevron2"/>
    <dgm:cxn modelId="{0AF2C1D2-E1EA-4941-9B47-CE7976449ED2}" srcId="{C67062A1-4CC1-46A0-8475-95CE82BC0548}" destId="{2E365B32-8039-43F3-B31F-328383A647C6}" srcOrd="5" destOrd="0" parTransId="{147A2F7B-ABC4-4BC5-BD75-4073CAC08232}" sibTransId="{173DCFF8-D1EF-4A74-B3F3-69A7D75B062A}"/>
    <dgm:cxn modelId="{05362CD4-A2C5-49A4-B15B-5586FF6FC105}" srcId="{C67062A1-4CC1-46A0-8475-95CE82BC0548}" destId="{D4764510-EF13-45CE-B31D-621D98E1CA4F}" srcOrd="7" destOrd="0" parTransId="{D3A289C1-BB88-4126-9367-99DD38808C8A}" sibTransId="{5BFBD5EE-A720-4444-B104-EB4CDEF88821}"/>
    <dgm:cxn modelId="{49136ADF-903E-41F0-A8AA-75D9C4F88E40}" type="presOf" srcId="{614B542E-37AD-4FB8-8DF9-2B181C506491}" destId="{A6696B32-CBC5-42D9-838B-9AC4E3DAC77C}" srcOrd="0" destOrd="10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5FD7A3F4-99F7-46FD-8DB7-900718E5D642}" type="presOf" srcId="{9814D5D3-A8D8-4590-BE18-C436A100153C}" destId="{A6696B32-CBC5-42D9-838B-9AC4E3DAC77C}" srcOrd="0" destOrd="5" presId="urn:microsoft.com/office/officeart/2005/8/layout/chevron2"/>
    <dgm:cxn modelId="{9F7A4AFF-B086-490C-8428-6396644C3C65}" type="presOf" srcId="{B6AD620C-FE6E-4724-8CCD-484098F4B252}" destId="{A6696B32-CBC5-42D9-838B-9AC4E3DAC77C}" srcOrd="0" destOrd="3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r>
            <a:rPr lang="es-AR" b="1" dirty="0"/>
            <a:t>Operaciones comunes</a:t>
          </a:r>
        </a:p>
        <a:p>
          <a:r>
            <a:rPr lang="es-AR" dirty="0"/>
            <a:t>¿Qué miramos?</a:t>
          </a:r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r>
            <a:rPr lang="es-AR" b="1" dirty="0"/>
            <a:t>Créditos y/o préstamos y/o ayudas económicas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A7AFBB32-530E-4615-ACFD-AA894A70E2D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Descuento de cheques mediante el cobro de una comisión cuyo pago se realiza en efectivo</a:t>
          </a:r>
          <a:endParaRPr lang="es-AR" dirty="0"/>
        </a:p>
      </dgm:t>
    </dgm:pt>
    <dgm:pt modelId="{1B97BF54-7AF5-418D-A2D9-B2A607E8D668}" type="parTrans" cxnId="{DD15FFF8-0162-45CB-832F-559FFEA4458A}">
      <dgm:prSet/>
      <dgm:spPr/>
      <dgm:t>
        <a:bodyPr/>
        <a:lstStyle/>
        <a:p>
          <a:endParaRPr lang="es-AR"/>
        </a:p>
      </dgm:t>
    </dgm:pt>
    <dgm:pt modelId="{29E04BB9-53F0-4603-9C45-09ED00DE2772}" type="sibTrans" cxnId="{DD15FFF8-0162-45CB-832F-559FFEA4458A}">
      <dgm:prSet/>
      <dgm:spPr/>
      <dgm:t>
        <a:bodyPr/>
        <a:lstStyle/>
        <a:p>
          <a:endParaRPr lang="es-AR"/>
        </a:p>
      </dgm:t>
    </dgm:pt>
    <dgm:pt modelId="{C07CB01F-4AC0-4409-8212-01B5487C53B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Uso de cripto activos y monedas virtuales</a:t>
          </a:r>
          <a:endParaRPr lang="es-AR" dirty="0"/>
        </a:p>
      </dgm:t>
    </dgm:pt>
    <dgm:pt modelId="{B46A6DB9-AD0D-4743-8CB7-24B1736CE340}" type="parTrans" cxnId="{AB5B4B16-0C6C-4037-8BEF-87CFC780AC12}">
      <dgm:prSet/>
      <dgm:spPr/>
      <dgm:t>
        <a:bodyPr/>
        <a:lstStyle/>
        <a:p>
          <a:endParaRPr lang="es-AR"/>
        </a:p>
      </dgm:t>
    </dgm:pt>
    <dgm:pt modelId="{244202D6-B571-4921-ABB0-FBBADA936B78}" type="sibTrans" cxnId="{AB5B4B16-0C6C-4037-8BEF-87CFC780AC12}">
      <dgm:prSet/>
      <dgm:spPr/>
      <dgm:t>
        <a:bodyPr/>
        <a:lstStyle/>
        <a:p>
          <a:endParaRPr lang="es-AR"/>
        </a:p>
      </dgm:t>
    </dgm:pt>
    <dgm:pt modelId="{F4D1B5D3-074B-4E32-9C8A-C2566C563A6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Compra de divisas</a:t>
          </a:r>
          <a:endParaRPr lang="es-AR" dirty="0"/>
        </a:p>
      </dgm:t>
    </dgm:pt>
    <dgm:pt modelId="{E0A99527-14F4-4CA3-80D2-F50EEE246FF5}" type="parTrans" cxnId="{7C40366E-F44C-45DF-A287-E7CE090EA6B1}">
      <dgm:prSet/>
      <dgm:spPr/>
      <dgm:t>
        <a:bodyPr/>
        <a:lstStyle/>
        <a:p>
          <a:endParaRPr lang="es-AR"/>
        </a:p>
      </dgm:t>
    </dgm:pt>
    <dgm:pt modelId="{E032BC95-0D16-4F14-A835-225D7E64F3CB}" type="sibTrans" cxnId="{7C40366E-F44C-45DF-A287-E7CE090EA6B1}">
      <dgm:prSet/>
      <dgm:spPr/>
      <dgm:t>
        <a:bodyPr/>
        <a:lstStyle/>
        <a:p>
          <a:endParaRPr lang="es-AR"/>
        </a:p>
      </dgm:t>
    </dgm:pt>
    <dgm:pt modelId="{D8C9C052-EA40-4F26-BB53-DFE985EE09B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Juegos con apuestas, concursos y sorteos</a:t>
          </a:r>
          <a:endParaRPr lang="es-AR" dirty="0"/>
        </a:p>
      </dgm:t>
    </dgm:pt>
    <dgm:pt modelId="{F1703CBF-FF8B-4468-B734-F7CB5861F6B9}" type="parTrans" cxnId="{DB265D2C-7ABB-4F06-A4B0-A8C3995C25C5}">
      <dgm:prSet/>
      <dgm:spPr/>
      <dgm:t>
        <a:bodyPr/>
        <a:lstStyle/>
        <a:p>
          <a:endParaRPr lang="es-AR"/>
        </a:p>
      </dgm:t>
    </dgm:pt>
    <dgm:pt modelId="{CBB8E288-546D-41CB-AA03-77718A32143D}" type="sibTrans" cxnId="{DB265D2C-7ABB-4F06-A4B0-A8C3995C25C5}">
      <dgm:prSet/>
      <dgm:spPr/>
      <dgm:t>
        <a:bodyPr/>
        <a:lstStyle/>
        <a:p>
          <a:endParaRPr lang="es-AR"/>
        </a:p>
      </dgm:t>
    </dgm:pt>
    <dgm:pt modelId="{B6C16A67-6783-4AFB-8380-D6891F06121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Emisión de tarjetas de devolución y recompensas</a:t>
          </a:r>
          <a:endParaRPr lang="es-AR" dirty="0"/>
        </a:p>
      </dgm:t>
    </dgm:pt>
    <dgm:pt modelId="{63D097D5-A7C3-4AC2-A2CC-9BB969FFEB6F}" type="parTrans" cxnId="{034379FE-9CB2-4623-B0E4-692642C9FDE3}">
      <dgm:prSet/>
      <dgm:spPr/>
      <dgm:t>
        <a:bodyPr/>
        <a:lstStyle/>
        <a:p>
          <a:endParaRPr lang="es-AR"/>
        </a:p>
      </dgm:t>
    </dgm:pt>
    <dgm:pt modelId="{F47CEE3A-B843-41B9-B441-8EA897562D64}" type="sibTrans" cxnId="{034379FE-9CB2-4623-B0E4-692642C9FDE3}">
      <dgm:prSet/>
      <dgm:spPr/>
      <dgm:t>
        <a:bodyPr/>
        <a:lstStyle/>
        <a:p>
          <a:endParaRPr lang="es-AR"/>
        </a:p>
      </dgm:t>
    </dgm:pt>
    <dgm:pt modelId="{B159B738-4B80-4588-B120-3D5759034854}">
      <dgm:prSet/>
      <dgm:spPr/>
      <dgm:t>
        <a:bodyPr/>
        <a:lstStyle/>
        <a:p>
          <a:r>
            <a:rPr lang="es-AR" b="1" dirty="0"/>
            <a:t>Recepción de donativos</a:t>
          </a:r>
          <a:endParaRPr lang="es-AR" dirty="0"/>
        </a:p>
      </dgm:t>
    </dgm:pt>
    <dgm:pt modelId="{9D90DDA3-254C-4160-9F69-65A8F28B55C2}" type="parTrans" cxnId="{ABE9DDAE-5119-4FFB-A843-970CEAF0ABB9}">
      <dgm:prSet/>
      <dgm:spPr/>
      <dgm:t>
        <a:bodyPr/>
        <a:lstStyle/>
        <a:p>
          <a:endParaRPr lang="es-AR"/>
        </a:p>
      </dgm:t>
    </dgm:pt>
    <dgm:pt modelId="{02001E4F-8C61-40A7-92A8-3A4457BD5349}" type="sibTrans" cxnId="{ABE9DDAE-5119-4FFB-A843-970CEAF0ABB9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B158E40B-FE70-4905-9E57-679CDE8D2116}" type="presOf" srcId="{B6C16A67-6783-4AFB-8380-D6891F061214}" destId="{A6696B32-CBC5-42D9-838B-9AC4E3DAC77C}" srcOrd="0" destOrd="5" presId="urn:microsoft.com/office/officeart/2005/8/layout/chevron2"/>
    <dgm:cxn modelId="{AB5B4B16-0C6C-4037-8BEF-87CFC780AC12}" srcId="{1E6E73EF-6445-478A-A9CE-1ED042BB9C4C}" destId="{C07CB01F-4AC0-4409-8212-01B5487C53B5}" srcOrd="2" destOrd="0" parTransId="{B46A6DB9-AD0D-4743-8CB7-24B1736CE340}" sibTransId="{244202D6-B571-4921-ABB0-FBBADA936B78}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DB265D2C-7ABB-4F06-A4B0-A8C3995C25C5}" srcId="{1E6E73EF-6445-478A-A9CE-1ED042BB9C4C}" destId="{D8C9C052-EA40-4F26-BB53-DFE985EE09B9}" srcOrd="4" destOrd="0" parTransId="{F1703CBF-FF8B-4468-B734-F7CB5861F6B9}" sibTransId="{CBB8E288-546D-41CB-AA03-77718A32143D}"/>
    <dgm:cxn modelId="{3F65B767-99A0-45C5-9545-86A0B0144618}" type="presOf" srcId="{F4D1B5D3-074B-4E32-9C8A-C2566C563A6B}" destId="{A6696B32-CBC5-42D9-838B-9AC4E3DAC77C}" srcOrd="0" destOrd="3" presId="urn:microsoft.com/office/officeart/2005/8/layout/chevron2"/>
    <dgm:cxn modelId="{7C40366E-F44C-45DF-A287-E7CE090EA6B1}" srcId="{1E6E73EF-6445-478A-A9CE-1ED042BB9C4C}" destId="{F4D1B5D3-074B-4E32-9C8A-C2566C563A6B}" srcOrd="3" destOrd="0" parTransId="{E0A99527-14F4-4CA3-80D2-F50EEE246FF5}" sibTransId="{E032BC95-0D16-4F14-A835-225D7E64F3CB}"/>
    <dgm:cxn modelId="{26969155-FB77-4DCA-A9B2-DBA413D8A7BF}" type="presOf" srcId="{B159B738-4B80-4588-B120-3D5759034854}" destId="{A6696B32-CBC5-42D9-838B-9AC4E3DAC77C}" srcOrd="0" destOrd="6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B7134C90-96D0-47D0-BCCF-90AAEB4908AF}" type="presOf" srcId="{D8C9C052-EA40-4F26-BB53-DFE985EE09B9}" destId="{A6696B32-CBC5-42D9-838B-9AC4E3DAC77C}" srcOrd="0" destOrd="4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ABE9DDAE-5119-4FFB-A843-970CEAF0ABB9}" srcId="{1E6E73EF-6445-478A-A9CE-1ED042BB9C4C}" destId="{B159B738-4B80-4588-B120-3D5759034854}" srcOrd="6" destOrd="0" parTransId="{9D90DDA3-254C-4160-9F69-65A8F28B55C2}" sibTransId="{02001E4F-8C61-40A7-92A8-3A4457BD5349}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1B97BDC0-6339-4AE5-ABAA-A2B2F07F6F9E}" type="presOf" srcId="{C07CB01F-4AC0-4409-8212-01B5487C53B5}" destId="{A6696B32-CBC5-42D9-838B-9AC4E3DAC77C}" srcOrd="0" destOrd="2" presId="urn:microsoft.com/office/officeart/2005/8/layout/chevron2"/>
    <dgm:cxn modelId="{938812CB-9903-402E-AC50-5B55CCFF2184}" type="presOf" srcId="{A7AFBB32-530E-4615-ACFD-AA894A70E2D4}" destId="{A6696B32-CBC5-42D9-838B-9AC4E3DAC77C}" srcOrd="0" destOrd="1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DD15FFF8-0162-45CB-832F-559FFEA4458A}" srcId="{1E6E73EF-6445-478A-A9CE-1ED042BB9C4C}" destId="{A7AFBB32-530E-4615-ACFD-AA894A70E2D4}" srcOrd="1" destOrd="0" parTransId="{1B97BF54-7AF5-418D-A2D9-B2A607E8D668}" sibTransId="{29E04BB9-53F0-4603-9C45-09ED00DE2772}"/>
    <dgm:cxn modelId="{034379FE-9CB2-4623-B0E4-692642C9FDE3}" srcId="{1E6E73EF-6445-478A-A9CE-1ED042BB9C4C}" destId="{B6C16A67-6783-4AFB-8380-D6891F061214}" srcOrd="5" destOrd="0" parTransId="{63D097D5-A7C3-4AC2-A2CC-9BB969FFEB6F}" sibTransId="{F47CEE3A-B843-41B9-B441-8EA897562D64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r>
            <a:rPr lang="es-AR" b="1" dirty="0"/>
            <a:t>Delitos y Faltas</a:t>
          </a:r>
        </a:p>
        <a:p>
          <a:r>
            <a:rPr lang="es-AR" b="0" dirty="0"/>
            <a:t>¿Qué podemos encontrar?</a:t>
          </a:r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r>
            <a:rPr lang="es-AR" b="1" dirty="0"/>
            <a:t>Declaraciones maliciosamente incompletas o falsas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ACA704FD-6A30-48B4-9C7A-467102B5E76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Omisión maliciosa</a:t>
          </a:r>
          <a:endParaRPr lang="es-AR" dirty="0"/>
        </a:p>
      </dgm:t>
    </dgm:pt>
    <dgm:pt modelId="{1063107C-0BB4-4505-8911-565E239C61DB}" type="parTrans" cxnId="{E24C4932-6B62-4E11-AEA4-2EB1F044406E}">
      <dgm:prSet/>
      <dgm:spPr/>
      <dgm:t>
        <a:bodyPr/>
        <a:lstStyle/>
        <a:p>
          <a:endParaRPr lang="es-AR"/>
        </a:p>
      </dgm:t>
    </dgm:pt>
    <dgm:pt modelId="{CEFA1119-3BD1-415D-9A27-86E8D8F731DB}" type="sibTrans" cxnId="{E24C4932-6B62-4E11-AEA4-2EB1F044406E}">
      <dgm:prSet/>
      <dgm:spPr/>
      <dgm:t>
        <a:bodyPr/>
        <a:lstStyle/>
        <a:p>
          <a:endParaRPr lang="es-AR"/>
        </a:p>
      </dgm:t>
    </dgm:pt>
    <dgm:pt modelId="{6F7EB4DF-7A4A-49E9-BE8A-018D23431B8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Ocultamiento y supresión de ingresos</a:t>
          </a:r>
          <a:endParaRPr lang="es-AR" dirty="0"/>
        </a:p>
      </dgm:t>
    </dgm:pt>
    <dgm:pt modelId="{6D3342BC-FE83-47AA-A364-5B27CF18BCEB}" type="parTrans" cxnId="{F1BA23F7-4E77-45B7-AC56-0C4E51216ABE}">
      <dgm:prSet/>
      <dgm:spPr/>
      <dgm:t>
        <a:bodyPr/>
        <a:lstStyle/>
        <a:p>
          <a:endParaRPr lang="es-AR"/>
        </a:p>
      </dgm:t>
    </dgm:pt>
    <dgm:pt modelId="{AE0944B7-42AA-4E60-BCBB-4A139EC22088}" type="sibTrans" cxnId="{F1BA23F7-4E77-45B7-AC56-0C4E51216ABE}">
      <dgm:prSet/>
      <dgm:spPr/>
      <dgm:t>
        <a:bodyPr/>
        <a:lstStyle/>
        <a:p>
          <a:endParaRPr lang="es-AR"/>
        </a:p>
      </dgm:t>
    </dgm:pt>
    <dgm:pt modelId="{89A0DEC1-3F61-4CEF-AF5A-63F7E0235FF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Blanqueo de dinero – Financiamiento del terrorismo</a:t>
          </a:r>
          <a:endParaRPr lang="es-AR" dirty="0"/>
        </a:p>
      </dgm:t>
    </dgm:pt>
    <dgm:pt modelId="{C9A7F432-2FA0-4E37-9AF6-B61DD247C3E7}" type="parTrans" cxnId="{AD31B1BD-5170-442D-BB2D-0FA57807FE91}">
      <dgm:prSet/>
      <dgm:spPr/>
      <dgm:t>
        <a:bodyPr/>
        <a:lstStyle/>
        <a:p>
          <a:endParaRPr lang="es-AR"/>
        </a:p>
      </dgm:t>
    </dgm:pt>
    <dgm:pt modelId="{4B4900E8-0244-4700-BA4D-8268A06C675D}" type="sibTrans" cxnId="{AD31B1BD-5170-442D-BB2D-0FA57807FE91}">
      <dgm:prSet/>
      <dgm:spPr/>
      <dgm:t>
        <a:bodyPr/>
        <a:lstStyle/>
        <a:p>
          <a:endParaRPr lang="es-AR"/>
        </a:p>
      </dgm:t>
    </dgm:pt>
    <dgm:pt modelId="{33C8BE1F-7424-4F9C-AC56-F7D038440C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Comercio de mercancías ilegales</a:t>
          </a:r>
          <a:endParaRPr lang="es-AR" dirty="0"/>
        </a:p>
      </dgm:t>
    </dgm:pt>
    <dgm:pt modelId="{06603A16-59AA-4E3B-811C-EF6A0DBEAE34}" type="parTrans" cxnId="{216CD75C-EFE3-4FD6-95FF-5192242981E7}">
      <dgm:prSet/>
      <dgm:spPr/>
      <dgm:t>
        <a:bodyPr/>
        <a:lstStyle/>
        <a:p>
          <a:endParaRPr lang="es-AR"/>
        </a:p>
      </dgm:t>
    </dgm:pt>
    <dgm:pt modelId="{8795DC9B-D1E5-4008-9DCF-A739D1E20A3C}" type="sibTrans" cxnId="{216CD75C-EFE3-4FD6-95FF-5192242981E7}">
      <dgm:prSet/>
      <dgm:spPr/>
      <dgm:t>
        <a:bodyPr/>
        <a:lstStyle/>
        <a:p>
          <a:endParaRPr lang="es-AR"/>
        </a:p>
      </dgm:t>
    </dgm:pt>
    <dgm:pt modelId="{D9F7B511-D882-48EC-9F03-901672ED9C8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Fraudes</a:t>
          </a:r>
          <a:endParaRPr lang="es-AR" dirty="0"/>
        </a:p>
      </dgm:t>
    </dgm:pt>
    <dgm:pt modelId="{8854DB59-7928-4D96-8CAD-343C57DE4D85}" type="parTrans" cxnId="{9EFB3591-5C9B-432F-A9B6-23E3AAD79597}">
      <dgm:prSet/>
      <dgm:spPr/>
      <dgm:t>
        <a:bodyPr/>
        <a:lstStyle/>
        <a:p>
          <a:endParaRPr lang="es-AR"/>
        </a:p>
      </dgm:t>
    </dgm:pt>
    <dgm:pt modelId="{03F2E748-494B-4034-A897-17B9EA0C5148}" type="sibTrans" cxnId="{9EFB3591-5C9B-432F-A9B6-23E3AAD79597}">
      <dgm:prSet/>
      <dgm:spPr/>
      <dgm:t>
        <a:bodyPr/>
        <a:lstStyle/>
        <a:p>
          <a:endParaRPr lang="es-AR"/>
        </a:p>
      </dgm:t>
    </dgm:pt>
    <dgm:pt modelId="{9DF65FDC-167C-4035-8C4C-F5A38BD5FB2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Corrupción de Servidores Públicos</a:t>
          </a:r>
          <a:endParaRPr lang="es-AR" dirty="0"/>
        </a:p>
      </dgm:t>
    </dgm:pt>
    <dgm:pt modelId="{4EA68B5F-2D9D-4278-B454-83E372F5D65C}" type="parTrans" cxnId="{FFBBDE54-49EE-44E6-A800-19DB9C006EC3}">
      <dgm:prSet/>
      <dgm:spPr/>
      <dgm:t>
        <a:bodyPr/>
        <a:lstStyle/>
        <a:p>
          <a:endParaRPr lang="es-AR"/>
        </a:p>
      </dgm:t>
    </dgm:pt>
    <dgm:pt modelId="{9F576875-4935-4B1F-A531-05D620A8110D}" type="sibTrans" cxnId="{FFBBDE54-49EE-44E6-A800-19DB9C006EC3}">
      <dgm:prSet/>
      <dgm:spPr/>
      <dgm:t>
        <a:bodyPr/>
        <a:lstStyle/>
        <a:p>
          <a:endParaRPr lang="es-AR"/>
        </a:p>
      </dgm:t>
    </dgm:pt>
    <dgm:pt modelId="{B4D2AF18-8FA1-40F3-8CBB-15ED9BF0E43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Incrementos significativos e injustificados de patrimonio</a:t>
          </a:r>
          <a:endParaRPr lang="es-AR" dirty="0"/>
        </a:p>
      </dgm:t>
    </dgm:pt>
    <dgm:pt modelId="{9B51F02C-77E5-49EF-B8D0-8CD0F2854260}" type="parTrans" cxnId="{854C4856-F2EF-47AD-B451-1F35049BCF3A}">
      <dgm:prSet/>
      <dgm:spPr/>
      <dgm:t>
        <a:bodyPr/>
        <a:lstStyle/>
        <a:p>
          <a:endParaRPr lang="es-AR"/>
        </a:p>
      </dgm:t>
    </dgm:pt>
    <dgm:pt modelId="{42A7A16B-A00F-4517-A63C-318F976DF96D}" type="sibTrans" cxnId="{854C4856-F2EF-47AD-B451-1F35049BCF3A}">
      <dgm:prSet/>
      <dgm:spPr/>
      <dgm:t>
        <a:bodyPr/>
        <a:lstStyle/>
        <a:p>
          <a:endParaRPr lang="es-AR"/>
        </a:p>
      </dgm:t>
    </dgm:pt>
    <dgm:pt modelId="{9EBCB2BC-B482-4371-B8B3-1A34C9FEDA5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Malversación de Recursos Públicos</a:t>
          </a:r>
          <a:endParaRPr lang="es-AR" dirty="0"/>
        </a:p>
      </dgm:t>
    </dgm:pt>
    <dgm:pt modelId="{F99D7D21-7092-46B2-9B60-654804F044E7}" type="parTrans" cxnId="{78A0CCC8-D457-41B0-898B-D599387AF173}">
      <dgm:prSet/>
      <dgm:spPr/>
      <dgm:t>
        <a:bodyPr/>
        <a:lstStyle/>
        <a:p>
          <a:endParaRPr lang="es-AR"/>
        </a:p>
      </dgm:t>
    </dgm:pt>
    <dgm:pt modelId="{4BF2E342-EC85-4B91-B847-C07C8B56D6CF}" type="sibTrans" cxnId="{78A0CCC8-D457-41B0-898B-D599387AF173}">
      <dgm:prSet/>
      <dgm:spPr/>
      <dgm:t>
        <a:bodyPr/>
        <a:lstStyle/>
        <a:p>
          <a:endParaRPr lang="es-AR"/>
        </a:p>
      </dgm:t>
    </dgm:pt>
    <dgm:pt modelId="{8202A2D5-54B9-422A-B5A6-490671DA884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AR" b="1" dirty="0"/>
            <a:t>Formación de Carteles</a:t>
          </a:r>
          <a:endParaRPr lang="es-AR" dirty="0"/>
        </a:p>
      </dgm:t>
    </dgm:pt>
    <dgm:pt modelId="{6570D86B-6F45-4905-A7A3-F2242233DCA0}" type="parTrans" cxnId="{0EA484AC-2E1F-45EA-A62A-AEA4177090B4}">
      <dgm:prSet/>
      <dgm:spPr/>
      <dgm:t>
        <a:bodyPr/>
        <a:lstStyle/>
        <a:p>
          <a:endParaRPr lang="es-AR"/>
        </a:p>
      </dgm:t>
    </dgm:pt>
    <dgm:pt modelId="{F1A2C1A4-97DD-45BB-A4B3-742F65443CDD}" type="sibTrans" cxnId="{0EA484AC-2E1F-45EA-A62A-AEA4177090B4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2F0B6A07-389F-481C-BBC8-CEA6142ED02E}" type="presOf" srcId="{D9F7B511-D882-48EC-9F03-901672ED9C84}" destId="{A6696B32-CBC5-42D9-838B-9AC4E3DAC77C}" srcOrd="0" destOrd="5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E24C4932-6B62-4E11-AEA4-2EB1F044406E}" srcId="{1E6E73EF-6445-478A-A9CE-1ED042BB9C4C}" destId="{ACA704FD-6A30-48B4-9C7A-467102B5E762}" srcOrd="1" destOrd="0" parTransId="{1063107C-0BB4-4505-8911-565E239C61DB}" sibTransId="{CEFA1119-3BD1-415D-9A27-86E8D8F731DB}"/>
    <dgm:cxn modelId="{216CD75C-EFE3-4FD6-95FF-5192242981E7}" srcId="{1E6E73EF-6445-478A-A9CE-1ED042BB9C4C}" destId="{33C8BE1F-7424-4F9C-AC56-F7D038440C2B}" srcOrd="4" destOrd="0" parTransId="{06603A16-59AA-4E3B-811C-EF6A0DBEAE34}" sibTransId="{8795DC9B-D1E5-4008-9DCF-A739D1E20A3C}"/>
    <dgm:cxn modelId="{4AE6B250-1585-4DF3-99B9-44ABC8E9CAED}" type="presOf" srcId="{33C8BE1F-7424-4F9C-AC56-F7D038440C2B}" destId="{A6696B32-CBC5-42D9-838B-9AC4E3DAC77C}" srcOrd="0" destOrd="4" presId="urn:microsoft.com/office/officeart/2005/8/layout/chevron2"/>
    <dgm:cxn modelId="{FFBBDE54-49EE-44E6-A800-19DB9C006EC3}" srcId="{1E6E73EF-6445-478A-A9CE-1ED042BB9C4C}" destId="{9DF65FDC-167C-4035-8C4C-F5A38BD5FB2C}" srcOrd="6" destOrd="0" parTransId="{4EA68B5F-2D9D-4278-B454-83E372F5D65C}" sibTransId="{9F576875-4935-4B1F-A531-05D620A8110D}"/>
    <dgm:cxn modelId="{854C4856-F2EF-47AD-B451-1F35049BCF3A}" srcId="{1E6E73EF-6445-478A-A9CE-1ED042BB9C4C}" destId="{B4D2AF18-8FA1-40F3-8CBB-15ED9BF0E430}" srcOrd="7" destOrd="0" parTransId="{9B51F02C-77E5-49EF-B8D0-8CD0F2854260}" sibTransId="{42A7A16B-A00F-4517-A63C-318F976DF96D}"/>
    <dgm:cxn modelId="{BD11FE7C-268B-4F26-80CA-2D98994C90FC}" type="presOf" srcId="{8202A2D5-54B9-422A-B5A6-490671DA8847}" destId="{A6696B32-CBC5-42D9-838B-9AC4E3DAC77C}" srcOrd="0" destOrd="9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F84C3788-6293-48A8-BCD8-5261CC4A1612}" type="presOf" srcId="{6F7EB4DF-7A4A-49E9-BE8A-018D23431B88}" destId="{A6696B32-CBC5-42D9-838B-9AC4E3DAC77C}" srcOrd="0" destOrd="2" presId="urn:microsoft.com/office/officeart/2005/8/layout/chevron2"/>
    <dgm:cxn modelId="{9EFB3591-5C9B-432F-A9B6-23E3AAD79597}" srcId="{1E6E73EF-6445-478A-A9CE-1ED042BB9C4C}" destId="{D9F7B511-D882-48EC-9F03-901672ED9C84}" srcOrd="5" destOrd="0" parTransId="{8854DB59-7928-4D96-8CAD-343C57DE4D85}" sibTransId="{03F2E748-494B-4034-A897-17B9EA0C5148}"/>
    <dgm:cxn modelId="{26512393-AB42-4957-91A1-E85F5F72CAE0}" type="presOf" srcId="{ACA704FD-6A30-48B4-9C7A-467102B5E762}" destId="{A6696B32-CBC5-42D9-838B-9AC4E3DAC77C}" srcOrd="0" destOrd="1" presId="urn:microsoft.com/office/officeart/2005/8/layout/chevron2"/>
    <dgm:cxn modelId="{95030296-3BAB-4F60-924E-0127D9CCCD2E}" type="presOf" srcId="{9DF65FDC-167C-4035-8C4C-F5A38BD5FB2C}" destId="{A6696B32-CBC5-42D9-838B-9AC4E3DAC77C}" srcOrd="0" destOrd="6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0EA484AC-2E1F-45EA-A62A-AEA4177090B4}" srcId="{1E6E73EF-6445-478A-A9CE-1ED042BB9C4C}" destId="{8202A2D5-54B9-422A-B5A6-490671DA8847}" srcOrd="9" destOrd="0" parTransId="{6570D86B-6F45-4905-A7A3-F2242233DCA0}" sibTransId="{F1A2C1A4-97DD-45BB-A4B3-742F65443CDD}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559622B8-7B01-405B-917D-F6A6257E5BD5}" type="presOf" srcId="{9EBCB2BC-B482-4371-B8B3-1A34C9FEDA5C}" destId="{A6696B32-CBC5-42D9-838B-9AC4E3DAC77C}" srcOrd="0" destOrd="8" presId="urn:microsoft.com/office/officeart/2005/8/layout/chevron2"/>
    <dgm:cxn modelId="{AD31B1BD-5170-442D-BB2D-0FA57807FE91}" srcId="{1E6E73EF-6445-478A-A9CE-1ED042BB9C4C}" destId="{89A0DEC1-3F61-4CEF-AF5A-63F7E0235FF5}" srcOrd="3" destOrd="0" parTransId="{C9A7F432-2FA0-4E37-9AF6-B61DD247C3E7}" sibTransId="{4B4900E8-0244-4700-BA4D-8268A06C675D}"/>
    <dgm:cxn modelId="{F487A6C4-5AEC-4C7F-A7E7-3D2C9CB7E07D}" type="presOf" srcId="{B4D2AF18-8FA1-40F3-8CBB-15ED9BF0E430}" destId="{A6696B32-CBC5-42D9-838B-9AC4E3DAC77C}" srcOrd="0" destOrd="7" presId="urn:microsoft.com/office/officeart/2005/8/layout/chevron2"/>
    <dgm:cxn modelId="{78A0CCC8-D457-41B0-898B-D599387AF173}" srcId="{1E6E73EF-6445-478A-A9CE-1ED042BB9C4C}" destId="{9EBCB2BC-B482-4371-B8B3-1A34C9FEDA5C}" srcOrd="8" destOrd="0" parTransId="{F99D7D21-7092-46B2-9B60-654804F044E7}" sibTransId="{4BF2E342-EC85-4B91-B847-C07C8B56D6CF}"/>
    <dgm:cxn modelId="{FFFC73D4-B7B3-4A24-B960-C72930248134}" type="presOf" srcId="{89A0DEC1-3F61-4CEF-AF5A-63F7E0235FF5}" destId="{A6696B32-CBC5-42D9-838B-9AC4E3DAC77C}" srcOrd="0" destOrd="3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F1BA23F7-4E77-45B7-AC56-0C4E51216ABE}" srcId="{1E6E73EF-6445-478A-A9CE-1ED042BB9C4C}" destId="{6F7EB4DF-7A4A-49E9-BE8A-018D23431B88}" srcOrd="2" destOrd="0" parTransId="{6D3342BC-FE83-47AA-A364-5B27CF18BCEB}" sibTransId="{AE0944B7-42AA-4E60-BCBB-4A139EC22088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r>
            <a:rPr lang="es-AR" b="1" dirty="0"/>
            <a:t>Regulatorio y político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r>
            <a:rPr lang="es-AR" b="1" dirty="0"/>
            <a:t>Leyes blandas, Ambiguas o sin aplicación estricta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E48D16B3-005D-496B-A7AE-4A67284F3F26}">
      <dgm:prSet/>
      <dgm:spPr/>
      <dgm:t>
        <a:bodyPr/>
        <a:lstStyle/>
        <a:p>
          <a:pPr algn="just"/>
          <a:r>
            <a:rPr lang="es-AR" b="1" dirty="0"/>
            <a:t>Cripto activos, con escasa regulación</a:t>
          </a:r>
          <a:endParaRPr lang="es-AR" dirty="0"/>
        </a:p>
      </dgm:t>
    </dgm:pt>
    <dgm:pt modelId="{C21E3F72-63E9-45CF-AC1D-6ED4E0F32668}" type="parTrans" cxnId="{04BA3D61-A1F1-4191-A27A-15318DEB0432}">
      <dgm:prSet/>
      <dgm:spPr/>
      <dgm:t>
        <a:bodyPr/>
        <a:lstStyle/>
        <a:p>
          <a:endParaRPr lang="es-AR"/>
        </a:p>
      </dgm:t>
    </dgm:pt>
    <dgm:pt modelId="{355C4F94-FF09-46D5-ADC6-C37842753C30}" type="sibTrans" cxnId="{04BA3D61-A1F1-4191-A27A-15318DEB0432}">
      <dgm:prSet/>
      <dgm:spPr/>
      <dgm:t>
        <a:bodyPr/>
        <a:lstStyle/>
        <a:p>
          <a:endParaRPr lang="es-AR"/>
        </a:p>
      </dgm:t>
    </dgm:pt>
    <dgm:pt modelId="{508F3D32-C2C4-4040-805F-B7D46DCE61A6}">
      <dgm:prSet/>
      <dgm:spPr/>
      <dgm:t>
        <a:bodyPr/>
        <a:lstStyle/>
        <a:p>
          <a:pPr algn="just"/>
          <a:r>
            <a:rPr lang="es-AR" b="1" dirty="0"/>
            <a:t>Políticas prebendarias por sobre el interés común</a:t>
          </a:r>
          <a:endParaRPr lang="es-AR" dirty="0"/>
        </a:p>
      </dgm:t>
    </dgm:pt>
    <dgm:pt modelId="{EA5142C4-3719-4265-A0BD-97F9F043D005}" type="parTrans" cxnId="{000EA7A9-38CC-4148-AB3F-800B791506DA}">
      <dgm:prSet/>
      <dgm:spPr/>
      <dgm:t>
        <a:bodyPr/>
        <a:lstStyle/>
        <a:p>
          <a:endParaRPr lang="es-AR"/>
        </a:p>
      </dgm:t>
    </dgm:pt>
    <dgm:pt modelId="{1E02AA92-D6C6-431C-9208-54ACF1EBB8EE}" type="sibTrans" cxnId="{000EA7A9-38CC-4148-AB3F-800B791506DA}">
      <dgm:prSet/>
      <dgm:spPr/>
      <dgm:t>
        <a:bodyPr/>
        <a:lstStyle/>
        <a:p>
          <a:endParaRPr lang="es-AR"/>
        </a:p>
      </dgm:t>
    </dgm:pt>
    <dgm:pt modelId="{079AF4FD-187B-4708-A014-B3B3AB48F3C9}">
      <dgm:prSet/>
      <dgm:spPr/>
      <dgm:t>
        <a:bodyPr/>
        <a:lstStyle/>
        <a:p>
          <a:pPr algn="just"/>
          <a:endParaRPr lang="es-AR" dirty="0"/>
        </a:p>
      </dgm:t>
    </dgm:pt>
    <dgm:pt modelId="{760F9106-C046-48C4-8B80-A0539FFF6A69}" type="parTrans" cxnId="{3A43B80B-0C59-4A87-85C0-9459537C094C}">
      <dgm:prSet/>
      <dgm:spPr/>
      <dgm:t>
        <a:bodyPr/>
        <a:lstStyle/>
        <a:p>
          <a:endParaRPr lang="es-AR"/>
        </a:p>
      </dgm:t>
    </dgm:pt>
    <dgm:pt modelId="{20C0B88F-7806-4AF2-983F-E97CF90E5071}" type="sibTrans" cxnId="{3A43B80B-0C59-4A87-85C0-9459537C094C}">
      <dgm:prSet/>
      <dgm:spPr/>
      <dgm:t>
        <a:bodyPr/>
        <a:lstStyle/>
        <a:p>
          <a:endParaRPr lang="es-AR"/>
        </a:p>
      </dgm:t>
    </dgm:pt>
    <dgm:pt modelId="{632BC96A-A733-4B62-9705-3AE1DD39769A}">
      <dgm:prSet/>
      <dgm:spPr/>
      <dgm:t>
        <a:bodyPr/>
        <a:lstStyle/>
        <a:p>
          <a:pPr algn="just"/>
          <a:endParaRPr lang="es-AR" dirty="0"/>
        </a:p>
      </dgm:t>
    </dgm:pt>
    <dgm:pt modelId="{1CB74F34-168E-45FF-BA39-D8B7FCEE04D6}" type="parTrans" cxnId="{4449E1C5-A088-4090-A461-900C7B4FE02E}">
      <dgm:prSet/>
      <dgm:spPr/>
      <dgm:t>
        <a:bodyPr/>
        <a:lstStyle/>
        <a:p>
          <a:endParaRPr lang="es-AR"/>
        </a:p>
      </dgm:t>
    </dgm:pt>
    <dgm:pt modelId="{A2DA1991-DCB1-44E9-8126-F0283D1B965D}" type="sibTrans" cxnId="{4449E1C5-A088-4090-A461-900C7B4FE02E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3A43B80B-0C59-4A87-85C0-9459537C094C}" srcId="{1E6E73EF-6445-478A-A9CE-1ED042BB9C4C}" destId="{079AF4FD-187B-4708-A014-B3B3AB48F3C9}" srcOrd="1" destOrd="0" parTransId="{760F9106-C046-48C4-8B80-A0539FFF6A69}" sibTransId="{20C0B88F-7806-4AF2-983F-E97CF90E5071}"/>
    <dgm:cxn modelId="{E84B670C-1F29-4BC2-8665-83AF634ECE9D}" type="presOf" srcId="{508F3D32-C2C4-4040-805F-B7D46DCE61A6}" destId="{A6696B32-CBC5-42D9-838B-9AC4E3DAC77C}" srcOrd="0" destOrd="4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04BA3D61-A1F1-4191-A27A-15318DEB0432}" srcId="{1E6E73EF-6445-478A-A9CE-1ED042BB9C4C}" destId="{E48D16B3-005D-496B-A7AE-4A67284F3F26}" srcOrd="2" destOrd="0" parTransId="{C21E3F72-63E9-45CF-AC1D-6ED4E0F32668}" sibTransId="{355C4F94-FF09-46D5-ADC6-C37842753C30}"/>
    <dgm:cxn modelId="{30F03257-8EFC-453D-9818-78503932584D}" type="presOf" srcId="{E48D16B3-005D-496B-A7AE-4A67284F3F26}" destId="{A6696B32-CBC5-42D9-838B-9AC4E3DAC77C}" srcOrd="0" destOrd="2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000EA7A9-38CC-4148-AB3F-800B791506DA}" srcId="{1E6E73EF-6445-478A-A9CE-1ED042BB9C4C}" destId="{508F3D32-C2C4-4040-805F-B7D46DCE61A6}" srcOrd="4" destOrd="0" parTransId="{EA5142C4-3719-4265-A0BD-97F9F043D005}" sibTransId="{1E02AA92-D6C6-431C-9208-54ACF1EBB8EE}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11764DC4-72B3-4A9C-BDD0-7ED5B434EA41}" type="presOf" srcId="{079AF4FD-187B-4708-A014-B3B3AB48F3C9}" destId="{A6696B32-CBC5-42D9-838B-9AC4E3DAC77C}" srcOrd="0" destOrd="1" presId="urn:microsoft.com/office/officeart/2005/8/layout/chevron2"/>
    <dgm:cxn modelId="{4449E1C5-A088-4090-A461-900C7B4FE02E}" srcId="{1E6E73EF-6445-478A-A9CE-1ED042BB9C4C}" destId="{632BC96A-A733-4B62-9705-3AE1DD39769A}" srcOrd="3" destOrd="0" parTransId="{1CB74F34-168E-45FF-BA39-D8B7FCEE04D6}" sibTransId="{A2DA1991-DCB1-44E9-8126-F0283D1B965D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B70E0BF4-1599-4558-8B5F-7F8006B2CF55}" type="presOf" srcId="{632BC96A-A733-4B62-9705-3AE1DD39769A}" destId="{A6696B32-CBC5-42D9-838B-9AC4E3DAC77C}" srcOrd="0" destOrd="3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r>
            <a:rPr lang="es-AR" b="1" dirty="0"/>
            <a:t>Detección y Fiscalización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r>
            <a:rPr lang="es-AR" b="1" dirty="0"/>
            <a:t>Debilidad de detección y control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97535D79-FB8B-4825-904D-87FB6EBE9AE4}">
      <dgm:prSet/>
      <dgm:spPr/>
      <dgm:t>
        <a:bodyPr/>
        <a:lstStyle/>
        <a:p>
          <a:r>
            <a:rPr lang="es-AR" b="1"/>
            <a:t>Inadecuados perfiles de riesgo de clientes</a:t>
          </a:r>
          <a:endParaRPr lang="es-AR"/>
        </a:p>
      </dgm:t>
    </dgm:pt>
    <dgm:pt modelId="{92CEAE1B-C6C9-411A-B6E1-CC6595FB6C51}" type="parTrans" cxnId="{91EFF2C8-C27C-464C-BCE4-3490C0F4D58A}">
      <dgm:prSet/>
      <dgm:spPr/>
      <dgm:t>
        <a:bodyPr/>
        <a:lstStyle/>
        <a:p>
          <a:endParaRPr lang="es-AR"/>
        </a:p>
      </dgm:t>
    </dgm:pt>
    <dgm:pt modelId="{68E10D7B-E478-462B-A158-68E6C81F1D06}" type="sibTrans" cxnId="{91EFF2C8-C27C-464C-BCE4-3490C0F4D58A}">
      <dgm:prSet/>
      <dgm:spPr/>
      <dgm:t>
        <a:bodyPr/>
        <a:lstStyle/>
        <a:p>
          <a:endParaRPr lang="es-AR"/>
        </a:p>
      </dgm:t>
    </dgm:pt>
    <dgm:pt modelId="{60B91C02-57FF-4A82-B9B9-3EA4E9942320}">
      <dgm:prSet/>
      <dgm:spPr/>
      <dgm:t>
        <a:bodyPr/>
        <a:lstStyle/>
        <a:p>
          <a:r>
            <a:rPr lang="es-AR" b="1"/>
            <a:t>Debida diligencia insuficiente</a:t>
          </a:r>
          <a:endParaRPr lang="es-AR"/>
        </a:p>
      </dgm:t>
    </dgm:pt>
    <dgm:pt modelId="{E1F263D2-C2AD-401F-B37E-BE52B117135F}" type="parTrans" cxnId="{3A261DB3-2701-4A0D-A021-A4EBC1B5C57A}">
      <dgm:prSet/>
      <dgm:spPr/>
      <dgm:t>
        <a:bodyPr/>
        <a:lstStyle/>
        <a:p>
          <a:endParaRPr lang="es-AR"/>
        </a:p>
      </dgm:t>
    </dgm:pt>
    <dgm:pt modelId="{2D197334-A280-4F0B-9AAF-B5340A4517E6}" type="sibTrans" cxnId="{3A261DB3-2701-4A0D-A021-A4EBC1B5C57A}">
      <dgm:prSet/>
      <dgm:spPr/>
      <dgm:t>
        <a:bodyPr/>
        <a:lstStyle/>
        <a:p>
          <a:endParaRPr lang="es-AR"/>
        </a:p>
      </dgm:t>
    </dgm:pt>
    <dgm:pt modelId="{020942D5-B026-4224-99DE-1FC26D879CF4}">
      <dgm:prSet/>
      <dgm:spPr/>
      <dgm:t>
        <a:bodyPr/>
        <a:lstStyle/>
        <a:p>
          <a:r>
            <a:rPr lang="es-AR" b="1"/>
            <a:t>Alertas ignoradas </a:t>
          </a:r>
          <a:endParaRPr lang="es-AR"/>
        </a:p>
      </dgm:t>
    </dgm:pt>
    <dgm:pt modelId="{987875E0-AC5A-4039-9637-BB81962BFDC3}" type="parTrans" cxnId="{D9E30A80-6F91-40D8-9336-F82F81789D2E}">
      <dgm:prSet/>
      <dgm:spPr/>
      <dgm:t>
        <a:bodyPr/>
        <a:lstStyle/>
        <a:p>
          <a:endParaRPr lang="es-AR"/>
        </a:p>
      </dgm:t>
    </dgm:pt>
    <dgm:pt modelId="{CF166E44-664D-47FE-80DD-BB87C08ECAE2}" type="sibTrans" cxnId="{D9E30A80-6F91-40D8-9336-F82F81789D2E}">
      <dgm:prSet/>
      <dgm:spPr/>
      <dgm:t>
        <a:bodyPr/>
        <a:lstStyle/>
        <a:p>
          <a:endParaRPr lang="es-AR"/>
        </a:p>
      </dgm:t>
    </dgm:pt>
    <dgm:pt modelId="{A7B35CF1-04E5-4996-9B94-6DC86168D4B1}">
      <dgm:prSet/>
      <dgm:spPr/>
      <dgm:t>
        <a:bodyPr/>
        <a:lstStyle/>
        <a:p>
          <a:r>
            <a:rPr lang="es-AR" b="1"/>
            <a:t>falta de sistemas informáticos avanzados y de amplio alcance.</a:t>
          </a:r>
          <a:endParaRPr lang="es-AR"/>
        </a:p>
      </dgm:t>
    </dgm:pt>
    <dgm:pt modelId="{8C4FB33A-A48A-425E-815B-12BABBD05C24}" type="parTrans" cxnId="{6D64AE33-1CC2-4F6C-AF80-38E96D0ACD91}">
      <dgm:prSet/>
      <dgm:spPr/>
      <dgm:t>
        <a:bodyPr/>
        <a:lstStyle/>
        <a:p>
          <a:endParaRPr lang="es-AR"/>
        </a:p>
      </dgm:t>
    </dgm:pt>
    <dgm:pt modelId="{4228717C-4EB5-49C9-9D85-50685C335DAA}" type="sibTrans" cxnId="{6D64AE33-1CC2-4F6C-AF80-38E96D0ACD91}">
      <dgm:prSet/>
      <dgm:spPr/>
      <dgm:t>
        <a:bodyPr/>
        <a:lstStyle/>
        <a:p>
          <a:endParaRPr lang="es-AR"/>
        </a:p>
      </dgm:t>
    </dgm:pt>
    <dgm:pt modelId="{012AD3D6-7C22-4696-9BE9-C3D98877260B}">
      <dgm:prSet/>
      <dgm:spPr/>
      <dgm:t>
        <a:bodyPr/>
        <a:lstStyle/>
        <a:p>
          <a:r>
            <a:rPr lang="es-AR" b="1"/>
            <a:t>Control superficial por personal de Aduana</a:t>
          </a:r>
          <a:endParaRPr lang="es-AR"/>
        </a:p>
      </dgm:t>
    </dgm:pt>
    <dgm:pt modelId="{B45F2DF7-CC8C-42AB-B5A4-F45B3AE5D570}" type="parTrans" cxnId="{BAE38CF5-1F6F-4FE7-9C3F-919AF57BD216}">
      <dgm:prSet/>
      <dgm:spPr/>
      <dgm:t>
        <a:bodyPr/>
        <a:lstStyle/>
        <a:p>
          <a:endParaRPr lang="es-AR"/>
        </a:p>
      </dgm:t>
    </dgm:pt>
    <dgm:pt modelId="{4862AD3D-5B22-40E3-9614-3BE80041ED57}" type="sibTrans" cxnId="{BAE38CF5-1F6F-4FE7-9C3F-919AF57BD216}">
      <dgm:prSet/>
      <dgm:spPr/>
      <dgm:t>
        <a:bodyPr/>
        <a:lstStyle/>
        <a:p>
          <a:endParaRPr lang="es-AR"/>
        </a:p>
      </dgm:t>
    </dgm:pt>
    <dgm:pt modelId="{925057A4-D301-4779-9CA1-12F7EE7247E8}">
      <dgm:prSet/>
      <dgm:spPr/>
      <dgm:t>
        <a:bodyPr/>
        <a:lstStyle/>
        <a:p>
          <a:r>
            <a:rPr lang="es-AR" b="1"/>
            <a:t>Baja intercomunicación entre las administraciones tributarias locales y la federal</a:t>
          </a:r>
          <a:endParaRPr lang="es-AR"/>
        </a:p>
      </dgm:t>
    </dgm:pt>
    <dgm:pt modelId="{37F07886-8D9C-498F-9BDD-705DE66FA354}" type="parTrans" cxnId="{CE3229CC-1E75-4106-8A55-29BAD8516915}">
      <dgm:prSet/>
      <dgm:spPr/>
      <dgm:t>
        <a:bodyPr/>
        <a:lstStyle/>
        <a:p>
          <a:endParaRPr lang="es-AR"/>
        </a:p>
      </dgm:t>
    </dgm:pt>
    <dgm:pt modelId="{0872E68E-4F84-4668-9DB5-839B03618F84}" type="sibTrans" cxnId="{CE3229CC-1E75-4106-8A55-29BAD8516915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6D64AE33-1CC2-4F6C-AF80-38E96D0ACD91}" srcId="{1E6E73EF-6445-478A-A9CE-1ED042BB9C4C}" destId="{A7B35CF1-04E5-4996-9B94-6DC86168D4B1}" srcOrd="4" destOrd="0" parTransId="{8C4FB33A-A48A-425E-815B-12BABBD05C24}" sibTransId="{4228717C-4EB5-49C9-9D85-50685C335DAA}"/>
    <dgm:cxn modelId="{B33B9A65-D7E9-40EA-8E61-35236EF4EBA8}" type="presOf" srcId="{020942D5-B026-4224-99DE-1FC26D879CF4}" destId="{A6696B32-CBC5-42D9-838B-9AC4E3DAC77C}" srcOrd="0" destOrd="3" presId="urn:microsoft.com/office/officeart/2005/8/layout/chevron2"/>
    <dgm:cxn modelId="{C65A854A-BE7C-4AC7-9C70-2C1BE6F09D9E}" type="presOf" srcId="{60B91C02-57FF-4A82-B9B9-3EA4E9942320}" destId="{A6696B32-CBC5-42D9-838B-9AC4E3DAC77C}" srcOrd="0" destOrd="2" presId="urn:microsoft.com/office/officeart/2005/8/layout/chevron2"/>
    <dgm:cxn modelId="{31A8C451-220A-4EC0-86B2-9B68C430DCE3}" type="presOf" srcId="{97535D79-FB8B-4825-904D-87FB6EBE9AE4}" destId="{A6696B32-CBC5-42D9-838B-9AC4E3DAC77C}" srcOrd="0" destOrd="1" presId="urn:microsoft.com/office/officeart/2005/8/layout/chevron2"/>
    <dgm:cxn modelId="{D9E30A80-6F91-40D8-9336-F82F81789D2E}" srcId="{1E6E73EF-6445-478A-A9CE-1ED042BB9C4C}" destId="{020942D5-B026-4224-99DE-1FC26D879CF4}" srcOrd="3" destOrd="0" parTransId="{987875E0-AC5A-4039-9637-BB81962BFDC3}" sibTransId="{CF166E44-664D-47FE-80DD-BB87C08ECAE2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03AA71AE-E3ED-4776-ADB6-0DA69AD652AD}" type="presOf" srcId="{A7B35CF1-04E5-4996-9B94-6DC86168D4B1}" destId="{A6696B32-CBC5-42D9-838B-9AC4E3DAC77C}" srcOrd="0" destOrd="4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3A261DB3-2701-4A0D-A021-A4EBC1B5C57A}" srcId="{1E6E73EF-6445-478A-A9CE-1ED042BB9C4C}" destId="{60B91C02-57FF-4A82-B9B9-3EA4E9942320}" srcOrd="2" destOrd="0" parTransId="{E1F263D2-C2AD-401F-B37E-BE52B117135F}" sibTransId="{2D197334-A280-4F0B-9AAF-B5340A4517E6}"/>
    <dgm:cxn modelId="{91EFF2C8-C27C-464C-BCE4-3490C0F4D58A}" srcId="{1E6E73EF-6445-478A-A9CE-1ED042BB9C4C}" destId="{97535D79-FB8B-4825-904D-87FB6EBE9AE4}" srcOrd="1" destOrd="0" parTransId="{92CEAE1B-C6C9-411A-B6E1-CC6595FB6C51}" sibTransId="{68E10D7B-E478-462B-A158-68E6C81F1D06}"/>
    <dgm:cxn modelId="{CE3229CC-1E75-4106-8A55-29BAD8516915}" srcId="{1E6E73EF-6445-478A-A9CE-1ED042BB9C4C}" destId="{925057A4-D301-4779-9CA1-12F7EE7247E8}" srcOrd="6" destOrd="0" parTransId="{37F07886-8D9C-498F-9BDD-705DE66FA354}" sibTransId="{0872E68E-4F84-4668-9DB5-839B03618F84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918C73EE-BFF8-4B76-8511-A0D65A4B07EE}" type="presOf" srcId="{012AD3D6-7C22-4696-9BE9-C3D98877260B}" destId="{A6696B32-CBC5-42D9-838B-9AC4E3DAC77C}" srcOrd="0" destOrd="5" presId="urn:microsoft.com/office/officeart/2005/8/layout/chevron2"/>
    <dgm:cxn modelId="{BAE38CF5-1F6F-4FE7-9C3F-919AF57BD216}" srcId="{1E6E73EF-6445-478A-A9CE-1ED042BB9C4C}" destId="{012AD3D6-7C22-4696-9BE9-C3D98877260B}" srcOrd="5" destOrd="0" parTransId="{B45F2DF7-CC8C-42AB-B5A4-F45B3AE5D570}" sibTransId="{4862AD3D-5B22-40E3-9614-3BE80041ED57}"/>
    <dgm:cxn modelId="{272E51FC-38EF-41C4-95AA-8A8A5C3B37CD}" type="presOf" srcId="{925057A4-D301-4779-9CA1-12F7EE7247E8}" destId="{A6696B32-CBC5-42D9-838B-9AC4E3DAC77C}" srcOrd="0" destOrd="6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Investigación y castigo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r>
            <a:rPr lang="es-AR" b="1"/>
            <a:t>Debilidad institucional para investigar los delitos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74917106-BDFE-42CE-AE67-A93AA3951F58}">
      <dgm:prSet/>
      <dgm:spPr/>
      <dgm:t>
        <a:bodyPr/>
        <a:lstStyle/>
        <a:p>
          <a:r>
            <a:rPr lang="es-AR" b="1"/>
            <a:t>Falta de cooperación para obtener información de manera oportuna</a:t>
          </a:r>
          <a:endParaRPr lang="es-AR"/>
        </a:p>
      </dgm:t>
    </dgm:pt>
    <dgm:pt modelId="{82D9FA65-6DEC-4C62-9066-FB872DA8F9AE}" type="parTrans" cxnId="{7F2A5CD4-368E-4913-8479-E65913AF40C1}">
      <dgm:prSet/>
      <dgm:spPr/>
      <dgm:t>
        <a:bodyPr/>
        <a:lstStyle/>
        <a:p>
          <a:endParaRPr lang="es-AR"/>
        </a:p>
      </dgm:t>
    </dgm:pt>
    <dgm:pt modelId="{9F2E69AE-405D-4AF6-BE1D-2DCE55F6AEE2}" type="sibTrans" cxnId="{7F2A5CD4-368E-4913-8479-E65913AF40C1}">
      <dgm:prSet/>
      <dgm:spPr/>
      <dgm:t>
        <a:bodyPr/>
        <a:lstStyle/>
        <a:p>
          <a:endParaRPr lang="es-AR"/>
        </a:p>
      </dgm:t>
    </dgm:pt>
    <dgm:pt modelId="{F669DCC9-1CB7-4EB9-A208-5B5B54CC5C7B}">
      <dgm:prSet/>
      <dgm:spPr/>
      <dgm:t>
        <a:bodyPr/>
        <a:lstStyle/>
        <a:p>
          <a:r>
            <a:rPr lang="es-AR" b="1"/>
            <a:t>Escasez de personal para detección, fiscalización e investigación</a:t>
          </a:r>
          <a:endParaRPr lang="es-AR"/>
        </a:p>
      </dgm:t>
    </dgm:pt>
    <dgm:pt modelId="{3F297B0B-D50C-425D-8B1E-2D7417307F2B}" type="parTrans" cxnId="{67A7D06D-C6A0-4FE9-AEF3-FDF3C72EC54D}">
      <dgm:prSet/>
      <dgm:spPr/>
      <dgm:t>
        <a:bodyPr/>
        <a:lstStyle/>
        <a:p>
          <a:endParaRPr lang="es-AR"/>
        </a:p>
      </dgm:t>
    </dgm:pt>
    <dgm:pt modelId="{EC7D0659-A3FB-4512-A257-4C8568544C3C}" type="sibTrans" cxnId="{67A7D06D-C6A0-4FE9-AEF3-FDF3C72EC54D}">
      <dgm:prSet/>
      <dgm:spPr/>
      <dgm:t>
        <a:bodyPr/>
        <a:lstStyle/>
        <a:p>
          <a:endParaRPr lang="es-AR"/>
        </a:p>
      </dgm:t>
    </dgm:pt>
    <dgm:pt modelId="{AF6690AA-4090-4F59-8F0B-25D9A3FCCCC4}">
      <dgm:prSet/>
      <dgm:spPr/>
      <dgm:t>
        <a:bodyPr/>
        <a:lstStyle/>
        <a:p>
          <a:r>
            <a:rPr lang="es-AR" b="1"/>
            <a:t>Escasez de personal y de capacitación en las fuerzas del orden </a:t>
          </a:r>
          <a:endParaRPr lang="es-AR"/>
        </a:p>
      </dgm:t>
    </dgm:pt>
    <dgm:pt modelId="{655614A7-3708-4BA2-A93F-A4D6F497E00B}" type="parTrans" cxnId="{0C03FF7F-DA99-4823-819E-994979B0D9F2}">
      <dgm:prSet/>
      <dgm:spPr/>
      <dgm:t>
        <a:bodyPr/>
        <a:lstStyle/>
        <a:p>
          <a:endParaRPr lang="es-AR"/>
        </a:p>
      </dgm:t>
    </dgm:pt>
    <dgm:pt modelId="{1C9B7AAF-E8BA-48DA-850C-ABF33D46E060}" type="sibTrans" cxnId="{0C03FF7F-DA99-4823-819E-994979B0D9F2}">
      <dgm:prSet/>
      <dgm:spPr/>
      <dgm:t>
        <a:bodyPr/>
        <a:lstStyle/>
        <a:p>
          <a:endParaRPr lang="es-AR"/>
        </a:p>
      </dgm:t>
    </dgm:pt>
    <dgm:pt modelId="{CCFDD957-75E9-4FDB-817F-32E7661308AC}">
      <dgm:prSet/>
      <dgm:spPr/>
      <dgm:t>
        <a:bodyPr/>
        <a:lstStyle/>
        <a:p>
          <a:r>
            <a:rPr lang="es-AR" b="1" dirty="0"/>
            <a:t>La falta de preparación y capacitación en los Tribunales de Justicia </a:t>
          </a:r>
          <a:endParaRPr lang="es-AR" dirty="0"/>
        </a:p>
      </dgm:t>
    </dgm:pt>
    <dgm:pt modelId="{18BEA963-C156-47E0-A2DA-0F8FC1BAE0EB}" type="parTrans" cxnId="{86046062-29BC-431C-BB83-7AB27364A7C8}">
      <dgm:prSet/>
      <dgm:spPr/>
      <dgm:t>
        <a:bodyPr/>
        <a:lstStyle/>
        <a:p>
          <a:endParaRPr lang="es-AR"/>
        </a:p>
      </dgm:t>
    </dgm:pt>
    <dgm:pt modelId="{C4CA3A07-1CBF-408C-9D87-7BB77AF947EC}" type="sibTrans" cxnId="{86046062-29BC-431C-BB83-7AB27364A7C8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E11A4A23-9C8C-4974-BBD5-4C2F7C2C25BE}" type="presOf" srcId="{74917106-BDFE-42CE-AE67-A93AA3951F58}" destId="{A6696B32-CBC5-42D9-838B-9AC4E3DAC77C}" srcOrd="0" destOrd="1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5C38495C-7FB5-40D7-9011-103C84FAE947}" type="presOf" srcId="{F669DCC9-1CB7-4EB9-A208-5B5B54CC5C7B}" destId="{A6696B32-CBC5-42D9-838B-9AC4E3DAC77C}" srcOrd="0" destOrd="2" presId="urn:microsoft.com/office/officeart/2005/8/layout/chevron2"/>
    <dgm:cxn modelId="{86046062-29BC-431C-BB83-7AB27364A7C8}" srcId="{1E6E73EF-6445-478A-A9CE-1ED042BB9C4C}" destId="{CCFDD957-75E9-4FDB-817F-32E7661308AC}" srcOrd="4" destOrd="0" parTransId="{18BEA963-C156-47E0-A2DA-0F8FC1BAE0EB}" sibTransId="{C4CA3A07-1CBF-408C-9D87-7BB77AF947EC}"/>
    <dgm:cxn modelId="{67A7D06D-C6A0-4FE9-AEF3-FDF3C72EC54D}" srcId="{1E6E73EF-6445-478A-A9CE-1ED042BB9C4C}" destId="{F669DCC9-1CB7-4EB9-A208-5B5B54CC5C7B}" srcOrd="2" destOrd="0" parTransId="{3F297B0B-D50C-425D-8B1E-2D7417307F2B}" sibTransId="{EC7D0659-A3FB-4512-A257-4C8568544C3C}"/>
    <dgm:cxn modelId="{0C03FF7F-DA99-4823-819E-994979B0D9F2}" srcId="{1E6E73EF-6445-478A-A9CE-1ED042BB9C4C}" destId="{AF6690AA-4090-4F59-8F0B-25D9A3FCCCC4}" srcOrd="3" destOrd="0" parTransId="{655614A7-3708-4BA2-A93F-A4D6F497E00B}" sibTransId="{1C9B7AAF-E8BA-48DA-850C-ABF33D46E060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51EBC0B8-D81D-4902-9A8B-C30DFCD02482}" type="presOf" srcId="{AF6690AA-4090-4F59-8F0B-25D9A3FCCCC4}" destId="{A6696B32-CBC5-42D9-838B-9AC4E3DAC77C}" srcOrd="0" destOrd="3" presId="urn:microsoft.com/office/officeart/2005/8/layout/chevron2"/>
    <dgm:cxn modelId="{A5821FB9-6187-478C-A7CF-797AD88D1A11}" type="presOf" srcId="{CCFDD957-75E9-4FDB-817F-32E7661308AC}" destId="{A6696B32-CBC5-42D9-838B-9AC4E3DAC77C}" srcOrd="0" destOrd="4" presId="urn:microsoft.com/office/officeart/2005/8/layout/chevron2"/>
    <dgm:cxn modelId="{7F2A5CD4-368E-4913-8479-E65913AF40C1}" srcId="{1E6E73EF-6445-478A-A9CE-1ED042BB9C4C}" destId="{74917106-BDFE-42CE-AE67-A93AA3951F58}" srcOrd="1" destOrd="0" parTransId="{82D9FA65-6DEC-4C62-9066-FB872DA8F9AE}" sibTransId="{9F2E69AE-405D-4AF6-BE1D-2DCE55F6AEE2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Incentivos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r>
            <a:rPr lang="es-AR" b="1"/>
            <a:t>Falta de cultura tributaria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FD29389C-60D0-4DD8-A95D-8A45810D74EE}">
      <dgm:prSet/>
      <dgm:spPr/>
      <dgm:t>
        <a:bodyPr/>
        <a:lstStyle/>
        <a:p>
          <a:r>
            <a:rPr lang="es-AR" b="1"/>
            <a:t>Educación financiera muy baja </a:t>
          </a:r>
          <a:endParaRPr lang="es-AR"/>
        </a:p>
      </dgm:t>
    </dgm:pt>
    <dgm:pt modelId="{610E12CC-107E-4525-B6E2-C908B0841EE9}" type="parTrans" cxnId="{740AD7F4-22E0-40E3-B4E5-0549079ECD06}">
      <dgm:prSet/>
      <dgm:spPr/>
      <dgm:t>
        <a:bodyPr/>
        <a:lstStyle/>
        <a:p>
          <a:endParaRPr lang="es-AR"/>
        </a:p>
      </dgm:t>
    </dgm:pt>
    <dgm:pt modelId="{50F50D4E-418F-44EB-9064-3964DC81B5BF}" type="sibTrans" cxnId="{740AD7F4-22E0-40E3-B4E5-0549079ECD06}">
      <dgm:prSet/>
      <dgm:spPr/>
      <dgm:t>
        <a:bodyPr/>
        <a:lstStyle/>
        <a:p>
          <a:endParaRPr lang="es-AR"/>
        </a:p>
      </dgm:t>
    </dgm:pt>
    <dgm:pt modelId="{89689612-6BC8-477A-9284-D718EFB8FD0E}">
      <dgm:prSet/>
      <dgm:spPr/>
      <dgm:t>
        <a:bodyPr/>
        <a:lstStyle/>
        <a:p>
          <a:r>
            <a:rPr lang="es-AR" b="1"/>
            <a:t>Complejidad del sistema tributario y del cumplimiento</a:t>
          </a:r>
          <a:endParaRPr lang="es-AR"/>
        </a:p>
      </dgm:t>
    </dgm:pt>
    <dgm:pt modelId="{4BA21813-6258-400C-8CA9-B0583FB51955}" type="parTrans" cxnId="{7E6D80EB-787A-4313-8583-CEA068A2374E}">
      <dgm:prSet/>
      <dgm:spPr/>
      <dgm:t>
        <a:bodyPr/>
        <a:lstStyle/>
        <a:p>
          <a:endParaRPr lang="es-AR"/>
        </a:p>
      </dgm:t>
    </dgm:pt>
    <dgm:pt modelId="{34790F19-02A1-445F-84D7-129D5BDBF4FC}" type="sibTrans" cxnId="{7E6D80EB-787A-4313-8583-CEA068A2374E}">
      <dgm:prSet/>
      <dgm:spPr/>
      <dgm:t>
        <a:bodyPr/>
        <a:lstStyle/>
        <a:p>
          <a:endParaRPr lang="es-AR"/>
        </a:p>
      </dgm:t>
    </dgm:pt>
    <dgm:pt modelId="{B5916A5C-0EF5-460A-A371-A6618115BF52}">
      <dgm:prSet/>
      <dgm:spPr/>
      <dgm:t>
        <a:bodyPr/>
        <a:lstStyle/>
        <a:p>
          <a:r>
            <a:rPr lang="es-AR" b="1"/>
            <a:t>Economía informal sin acceso al sistema financiero por falta de calificación</a:t>
          </a:r>
          <a:endParaRPr lang="es-AR"/>
        </a:p>
      </dgm:t>
    </dgm:pt>
    <dgm:pt modelId="{7A2BAB5C-726E-4010-B930-B12A9BC39B7F}" type="parTrans" cxnId="{666C33B2-D4F3-4369-BA62-4E18ABEF78A2}">
      <dgm:prSet/>
      <dgm:spPr/>
      <dgm:t>
        <a:bodyPr/>
        <a:lstStyle/>
        <a:p>
          <a:endParaRPr lang="es-AR"/>
        </a:p>
      </dgm:t>
    </dgm:pt>
    <dgm:pt modelId="{B9D97F30-32E0-4675-B3C5-BCD6D12215C5}" type="sibTrans" cxnId="{666C33B2-D4F3-4369-BA62-4E18ABEF78A2}">
      <dgm:prSet/>
      <dgm:spPr/>
      <dgm:t>
        <a:bodyPr/>
        <a:lstStyle/>
        <a:p>
          <a:endParaRPr lang="es-AR"/>
        </a:p>
      </dgm:t>
    </dgm:pt>
    <dgm:pt modelId="{A315D7E2-CCEA-42E5-8C74-49FA423D5623}">
      <dgm:prSet/>
      <dgm:spPr/>
      <dgm:t>
        <a:bodyPr/>
        <a:lstStyle/>
        <a:p>
          <a:r>
            <a:rPr lang="es-AR" b="1"/>
            <a:t>Necesidad de liquidez de los pequeños comerciantes y/o cuentapropistas </a:t>
          </a:r>
          <a:endParaRPr lang="es-AR"/>
        </a:p>
      </dgm:t>
    </dgm:pt>
    <dgm:pt modelId="{A2E827E7-235B-4021-9D80-7AF14D567582}" type="parTrans" cxnId="{B0FA6CB4-0A23-4437-9B87-0362F0EFBB9E}">
      <dgm:prSet/>
      <dgm:spPr/>
      <dgm:t>
        <a:bodyPr/>
        <a:lstStyle/>
        <a:p>
          <a:endParaRPr lang="es-AR"/>
        </a:p>
      </dgm:t>
    </dgm:pt>
    <dgm:pt modelId="{08F0E81D-B71F-4E69-86C2-EAB806AC6203}" type="sibTrans" cxnId="{B0FA6CB4-0A23-4437-9B87-0362F0EFBB9E}">
      <dgm:prSet/>
      <dgm:spPr/>
      <dgm:t>
        <a:bodyPr/>
        <a:lstStyle/>
        <a:p>
          <a:endParaRPr lang="es-AR"/>
        </a:p>
      </dgm:t>
    </dgm:pt>
    <dgm:pt modelId="{375FC072-8722-4126-AC97-683DE2FB0C5E}">
      <dgm:prSet/>
      <dgm:spPr/>
      <dgm:t>
        <a:bodyPr/>
        <a:lstStyle/>
        <a:p>
          <a:r>
            <a:rPr lang="es-AR" b="1"/>
            <a:t>Acceso al crédito de quienes no califican para el sector financiero tradicional.</a:t>
          </a:r>
          <a:endParaRPr lang="es-AR"/>
        </a:p>
      </dgm:t>
    </dgm:pt>
    <dgm:pt modelId="{E48CB765-648D-4115-BF96-3CFE18BCC5C4}" type="parTrans" cxnId="{87F4C149-059C-447D-817F-337FA6E2553E}">
      <dgm:prSet/>
      <dgm:spPr/>
      <dgm:t>
        <a:bodyPr/>
        <a:lstStyle/>
        <a:p>
          <a:endParaRPr lang="es-AR"/>
        </a:p>
      </dgm:t>
    </dgm:pt>
    <dgm:pt modelId="{ADEC7DE1-C013-4125-9EA6-7B9AEA6018D9}" type="sibTrans" cxnId="{87F4C149-059C-447D-817F-337FA6E2553E}">
      <dgm:prSet/>
      <dgm:spPr/>
      <dgm:t>
        <a:bodyPr/>
        <a:lstStyle/>
        <a:p>
          <a:endParaRPr lang="es-AR"/>
        </a:p>
      </dgm:t>
    </dgm:pt>
    <dgm:pt modelId="{9CA59A4D-DC93-4139-98F3-59E7A94036BE}">
      <dgm:prSet/>
      <dgm:spPr/>
      <dgm:t>
        <a:bodyPr/>
        <a:lstStyle/>
        <a:p>
          <a:r>
            <a:rPr lang="es-AR" b="1"/>
            <a:t>Alta Informalidad laboral / Desempleo</a:t>
          </a:r>
          <a:endParaRPr lang="es-AR"/>
        </a:p>
      </dgm:t>
    </dgm:pt>
    <dgm:pt modelId="{E464FA7A-4EB8-4179-9FFD-A200887F67EA}" type="parTrans" cxnId="{7267F85D-6629-45DA-BE3E-73669450329D}">
      <dgm:prSet/>
      <dgm:spPr/>
      <dgm:t>
        <a:bodyPr/>
        <a:lstStyle/>
        <a:p>
          <a:endParaRPr lang="es-AR"/>
        </a:p>
      </dgm:t>
    </dgm:pt>
    <dgm:pt modelId="{7BA0B9FA-F1D6-4AF6-AAE2-1A25FAFC3511}" type="sibTrans" cxnId="{7267F85D-6629-45DA-BE3E-73669450329D}">
      <dgm:prSet/>
      <dgm:spPr/>
      <dgm:t>
        <a:bodyPr/>
        <a:lstStyle/>
        <a:p>
          <a:endParaRPr lang="es-AR"/>
        </a:p>
      </dgm:t>
    </dgm:pt>
    <dgm:pt modelId="{77A2FEE6-6F3E-4082-86AC-1AF6CBF48F36}">
      <dgm:prSet/>
      <dgm:spPr/>
      <dgm:t>
        <a:bodyPr/>
        <a:lstStyle/>
        <a:p>
          <a:r>
            <a:rPr lang="es-AR" b="1"/>
            <a:t>Desconfianza en las instituciones financieras</a:t>
          </a:r>
          <a:endParaRPr lang="es-AR"/>
        </a:p>
      </dgm:t>
    </dgm:pt>
    <dgm:pt modelId="{65983900-E99C-4D45-8F7E-49E053D2CDE5}" type="parTrans" cxnId="{DE15B443-D5BC-40B2-92BC-33375C12BACA}">
      <dgm:prSet/>
      <dgm:spPr/>
      <dgm:t>
        <a:bodyPr/>
        <a:lstStyle/>
        <a:p>
          <a:endParaRPr lang="es-AR"/>
        </a:p>
      </dgm:t>
    </dgm:pt>
    <dgm:pt modelId="{62BBFCF3-4E8D-4411-A066-4C7911A94A6C}" type="sibTrans" cxnId="{DE15B443-D5BC-40B2-92BC-33375C12BACA}">
      <dgm:prSet/>
      <dgm:spPr/>
      <dgm:t>
        <a:bodyPr/>
        <a:lstStyle/>
        <a:p>
          <a:endParaRPr lang="es-AR"/>
        </a:p>
      </dgm:t>
    </dgm:pt>
    <dgm:pt modelId="{A8EC60D5-C259-4DD9-8F46-D1B1A4B1FEF7}">
      <dgm:prSet/>
      <dgm:spPr/>
      <dgm:t>
        <a:bodyPr/>
        <a:lstStyle/>
        <a:p>
          <a:r>
            <a:rPr lang="es-AR" b="1"/>
            <a:t>Tendencia cultural a las operaciones en efectivo</a:t>
          </a:r>
          <a:endParaRPr lang="es-AR"/>
        </a:p>
      </dgm:t>
    </dgm:pt>
    <dgm:pt modelId="{0C8597B5-C1CD-4E1C-A066-EE60318DB166}" type="parTrans" cxnId="{52104859-D484-44D0-BFFF-62FDA3C2483E}">
      <dgm:prSet/>
      <dgm:spPr/>
      <dgm:t>
        <a:bodyPr/>
        <a:lstStyle/>
        <a:p>
          <a:endParaRPr lang="es-AR"/>
        </a:p>
      </dgm:t>
    </dgm:pt>
    <dgm:pt modelId="{A4D73ADB-8EA8-4530-8B15-A62B6A296D7A}" type="sibTrans" cxnId="{52104859-D484-44D0-BFFF-62FDA3C2483E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F2B0B808-23EF-42E2-B7B8-BB783C2FE2E6}" type="presOf" srcId="{375FC072-8722-4126-AC97-683DE2FB0C5E}" destId="{A6696B32-CBC5-42D9-838B-9AC4E3DAC77C}" srcOrd="0" destOrd="5" presId="urn:microsoft.com/office/officeart/2005/8/layout/chevron2"/>
    <dgm:cxn modelId="{536F3E19-5051-408A-A3DB-102F4B2084FF}" type="presOf" srcId="{77A2FEE6-6F3E-4082-86AC-1AF6CBF48F36}" destId="{A6696B32-CBC5-42D9-838B-9AC4E3DAC77C}" srcOrd="0" destOrd="7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4BFA2A2B-4E22-4255-B32F-694344AC7392}" type="presOf" srcId="{A315D7E2-CCEA-42E5-8C74-49FA423D5623}" destId="{A6696B32-CBC5-42D9-838B-9AC4E3DAC77C}" srcOrd="0" destOrd="4" presId="urn:microsoft.com/office/officeart/2005/8/layout/chevron2"/>
    <dgm:cxn modelId="{7267F85D-6629-45DA-BE3E-73669450329D}" srcId="{1E6E73EF-6445-478A-A9CE-1ED042BB9C4C}" destId="{9CA59A4D-DC93-4139-98F3-59E7A94036BE}" srcOrd="6" destOrd="0" parTransId="{E464FA7A-4EB8-4179-9FFD-A200887F67EA}" sibTransId="{7BA0B9FA-F1D6-4AF6-AAE2-1A25FAFC3511}"/>
    <dgm:cxn modelId="{DE15B443-D5BC-40B2-92BC-33375C12BACA}" srcId="{1E6E73EF-6445-478A-A9CE-1ED042BB9C4C}" destId="{77A2FEE6-6F3E-4082-86AC-1AF6CBF48F36}" srcOrd="7" destOrd="0" parTransId="{65983900-E99C-4D45-8F7E-49E053D2CDE5}" sibTransId="{62BBFCF3-4E8D-4411-A066-4C7911A94A6C}"/>
    <dgm:cxn modelId="{87F4C149-059C-447D-817F-337FA6E2553E}" srcId="{1E6E73EF-6445-478A-A9CE-1ED042BB9C4C}" destId="{375FC072-8722-4126-AC97-683DE2FB0C5E}" srcOrd="5" destOrd="0" parTransId="{E48CB765-648D-4115-BF96-3CFE18BCC5C4}" sibTransId="{ADEC7DE1-C013-4125-9EA6-7B9AEA6018D9}"/>
    <dgm:cxn modelId="{A4C9B676-782C-4CFA-984F-5483E021ADCE}" type="presOf" srcId="{9CA59A4D-DC93-4139-98F3-59E7A94036BE}" destId="{A6696B32-CBC5-42D9-838B-9AC4E3DAC77C}" srcOrd="0" destOrd="6" presId="urn:microsoft.com/office/officeart/2005/8/layout/chevron2"/>
    <dgm:cxn modelId="{52104859-D484-44D0-BFFF-62FDA3C2483E}" srcId="{1E6E73EF-6445-478A-A9CE-1ED042BB9C4C}" destId="{A8EC60D5-C259-4DD9-8F46-D1B1A4B1FEF7}" srcOrd="8" destOrd="0" parTransId="{0C8597B5-C1CD-4E1C-A066-EE60318DB166}" sibTransId="{A4D73ADB-8EA8-4530-8B15-A62B6A296D7A}"/>
    <dgm:cxn modelId="{DC7AFD7A-7F76-4431-8124-4D78B7130A6E}" type="presOf" srcId="{B5916A5C-0EF5-460A-A371-A6618115BF52}" destId="{A6696B32-CBC5-42D9-838B-9AC4E3DAC77C}" srcOrd="0" destOrd="3" presId="urn:microsoft.com/office/officeart/2005/8/layout/chevron2"/>
    <dgm:cxn modelId="{C4A9C57C-63CF-4477-9FC6-7F8019B81180}" type="presOf" srcId="{FD29389C-60D0-4DD8-A95D-8A45810D74EE}" destId="{A6696B32-CBC5-42D9-838B-9AC4E3DAC77C}" srcOrd="0" destOrd="1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7CD005A1-7335-4D06-AF5E-FD61A6A94FDA}" type="presOf" srcId="{89689612-6BC8-477A-9284-D718EFB8FD0E}" destId="{A6696B32-CBC5-42D9-838B-9AC4E3DAC77C}" srcOrd="0" destOrd="2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666C33B2-D4F3-4369-BA62-4E18ABEF78A2}" srcId="{1E6E73EF-6445-478A-A9CE-1ED042BB9C4C}" destId="{B5916A5C-0EF5-460A-A371-A6618115BF52}" srcOrd="3" destOrd="0" parTransId="{7A2BAB5C-726E-4010-B930-B12A9BC39B7F}" sibTransId="{B9D97F30-32E0-4675-B3C5-BCD6D12215C5}"/>
    <dgm:cxn modelId="{B0FA6CB4-0A23-4437-9B87-0362F0EFBB9E}" srcId="{1E6E73EF-6445-478A-A9CE-1ED042BB9C4C}" destId="{A315D7E2-CCEA-42E5-8C74-49FA423D5623}" srcOrd="4" destOrd="0" parTransId="{A2E827E7-235B-4021-9D80-7AF14D567582}" sibTransId="{08F0E81D-B71F-4E69-86C2-EAB806AC6203}"/>
    <dgm:cxn modelId="{5CB7CCB7-87EC-4F62-80C4-D08026342CBC}" type="presOf" srcId="{A8EC60D5-C259-4DD9-8F46-D1B1A4B1FEF7}" destId="{A6696B32-CBC5-42D9-838B-9AC4E3DAC77C}" srcOrd="0" destOrd="8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7E6D80EB-787A-4313-8583-CEA068A2374E}" srcId="{1E6E73EF-6445-478A-A9CE-1ED042BB9C4C}" destId="{89689612-6BC8-477A-9284-D718EFB8FD0E}" srcOrd="2" destOrd="0" parTransId="{4BA21813-6258-400C-8CA9-B0583FB51955}" sibTransId="{34790F19-02A1-445F-84D7-129D5BDBF4FC}"/>
    <dgm:cxn modelId="{740AD7F4-22E0-40E3-B4E5-0549079ECD06}" srcId="{1E6E73EF-6445-478A-A9CE-1ED042BB9C4C}" destId="{FD29389C-60D0-4DD8-A95D-8A45810D74EE}" srcOrd="1" destOrd="0" parTransId="{610E12CC-107E-4525-B6E2-C908B0841EE9}" sibTransId="{50F50D4E-418F-44EB-9064-3964DC81B5BF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Incentivos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r>
            <a:rPr lang="es-AR" b="1"/>
            <a:t>Falta de infraestructura bancaria en algunas regiones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7EDDB6A1-A53A-4D2F-BFAF-B1B807C554B9}">
      <dgm:prSet/>
      <dgm:spPr/>
      <dgm:t>
        <a:bodyPr/>
        <a:lstStyle/>
        <a:p>
          <a:r>
            <a:rPr lang="es-AR" b="1" dirty="0"/>
            <a:t>Altos costos financieros de las operadoras de tarjetas de crédito, entidades bancarias y billeteras virtuales </a:t>
          </a:r>
          <a:endParaRPr lang="es-AR" dirty="0"/>
        </a:p>
      </dgm:t>
    </dgm:pt>
    <dgm:pt modelId="{4546288C-A07B-47E6-BC9B-EF7E505FF1CE}" type="parTrans" cxnId="{870C3C2B-4A33-4723-A195-734242953A54}">
      <dgm:prSet/>
      <dgm:spPr/>
      <dgm:t>
        <a:bodyPr/>
        <a:lstStyle/>
        <a:p>
          <a:endParaRPr lang="es-AR"/>
        </a:p>
      </dgm:t>
    </dgm:pt>
    <dgm:pt modelId="{F63187FA-A1A8-4B37-B1BD-719CA53AF651}" type="sibTrans" cxnId="{870C3C2B-4A33-4723-A195-734242953A54}">
      <dgm:prSet/>
      <dgm:spPr/>
      <dgm:t>
        <a:bodyPr/>
        <a:lstStyle/>
        <a:p>
          <a:endParaRPr lang="es-AR"/>
        </a:p>
      </dgm:t>
    </dgm:pt>
    <dgm:pt modelId="{BB3243AD-2E05-4291-970E-ED30F5B3B220}">
      <dgm:prSet/>
      <dgm:spPr/>
      <dgm:t>
        <a:bodyPr/>
        <a:lstStyle/>
        <a:p>
          <a:r>
            <a:rPr lang="es-AR" b="1"/>
            <a:t>demoras en los plazos de pago - contexto de alta inflación</a:t>
          </a:r>
          <a:endParaRPr lang="es-AR"/>
        </a:p>
      </dgm:t>
    </dgm:pt>
    <dgm:pt modelId="{B23AE69C-136F-48BC-912E-2A0A9424B7E3}" type="parTrans" cxnId="{1AB38756-D377-4E5F-8B69-0F09C6117F7A}">
      <dgm:prSet/>
      <dgm:spPr/>
      <dgm:t>
        <a:bodyPr/>
        <a:lstStyle/>
        <a:p>
          <a:endParaRPr lang="es-AR"/>
        </a:p>
      </dgm:t>
    </dgm:pt>
    <dgm:pt modelId="{010905FC-F2B3-418E-9A6C-12563C796F90}" type="sibTrans" cxnId="{1AB38756-D377-4E5F-8B69-0F09C6117F7A}">
      <dgm:prSet/>
      <dgm:spPr/>
      <dgm:t>
        <a:bodyPr/>
        <a:lstStyle/>
        <a:p>
          <a:endParaRPr lang="es-AR"/>
        </a:p>
      </dgm:t>
    </dgm:pt>
    <dgm:pt modelId="{A90D728D-A57C-40BE-BEBB-3B8259615033}">
      <dgm:prSet/>
      <dgm:spPr/>
      <dgm:t>
        <a:bodyPr/>
        <a:lstStyle/>
        <a:p>
          <a:r>
            <a:rPr lang="es-AR" b="1"/>
            <a:t>Tasas impositivas altas que hacen atractiva la evasión</a:t>
          </a:r>
          <a:endParaRPr lang="es-AR"/>
        </a:p>
      </dgm:t>
    </dgm:pt>
    <dgm:pt modelId="{6E1AD445-29C6-4E5A-882B-FCBE414F7EE8}" type="parTrans" cxnId="{E63C7938-207C-484C-A489-ED71C75A9791}">
      <dgm:prSet/>
      <dgm:spPr/>
      <dgm:t>
        <a:bodyPr/>
        <a:lstStyle/>
        <a:p>
          <a:endParaRPr lang="es-AR"/>
        </a:p>
      </dgm:t>
    </dgm:pt>
    <dgm:pt modelId="{049D64D9-C2E3-4A1A-84C5-113A14F039DA}" type="sibTrans" cxnId="{E63C7938-207C-484C-A489-ED71C75A9791}">
      <dgm:prSet/>
      <dgm:spPr/>
      <dgm:t>
        <a:bodyPr/>
        <a:lstStyle/>
        <a:p>
          <a:endParaRPr lang="es-AR"/>
        </a:p>
      </dgm:t>
    </dgm:pt>
    <dgm:pt modelId="{C05E1DAE-26EF-4145-B074-29C654AEB942}">
      <dgm:prSet/>
      <dgm:spPr/>
      <dgm:t>
        <a:bodyPr/>
        <a:lstStyle/>
        <a:p>
          <a:r>
            <a:rPr lang="es-AR" b="1"/>
            <a:t>Restricciones para operaciones en moneda extranjera </a:t>
          </a:r>
          <a:endParaRPr lang="es-AR"/>
        </a:p>
      </dgm:t>
    </dgm:pt>
    <dgm:pt modelId="{C68A77F4-7E41-4E14-814C-FC697AD77806}" type="parTrans" cxnId="{879FB564-7CF7-41FA-98F2-9113324FF43F}">
      <dgm:prSet/>
      <dgm:spPr/>
      <dgm:t>
        <a:bodyPr/>
        <a:lstStyle/>
        <a:p>
          <a:endParaRPr lang="es-AR"/>
        </a:p>
      </dgm:t>
    </dgm:pt>
    <dgm:pt modelId="{11732383-4890-4D1B-B051-696077F637A5}" type="sibTrans" cxnId="{879FB564-7CF7-41FA-98F2-9113324FF43F}">
      <dgm:prSet/>
      <dgm:spPr/>
      <dgm:t>
        <a:bodyPr/>
        <a:lstStyle/>
        <a:p>
          <a:endParaRPr lang="es-AR"/>
        </a:p>
      </dgm:t>
    </dgm:pt>
    <dgm:pt modelId="{4AEFDCA7-8811-4865-AF9F-3EC3E1F30A1D}">
      <dgm:prSet/>
      <dgm:spPr/>
      <dgm:t>
        <a:bodyPr/>
        <a:lstStyle/>
        <a:p>
          <a:r>
            <a:rPr lang="es-AR" b="1" dirty="0"/>
            <a:t>Impuestos sobre las transacciones financieras no deducibles </a:t>
          </a:r>
          <a:endParaRPr lang="es-AR" dirty="0"/>
        </a:p>
      </dgm:t>
    </dgm:pt>
    <dgm:pt modelId="{C364ADE5-95E7-4EC3-B89C-5713358F3F26}" type="parTrans" cxnId="{1BD8D280-D3E6-463E-BBC8-31B3C2CCF34F}">
      <dgm:prSet/>
      <dgm:spPr/>
      <dgm:t>
        <a:bodyPr/>
        <a:lstStyle/>
        <a:p>
          <a:endParaRPr lang="es-AR"/>
        </a:p>
      </dgm:t>
    </dgm:pt>
    <dgm:pt modelId="{DD796F17-3169-47D0-8439-D650A67323A3}" type="sibTrans" cxnId="{1BD8D280-D3E6-463E-BBC8-31B3C2CCF34F}">
      <dgm:prSet/>
      <dgm:spPr/>
      <dgm:t>
        <a:bodyPr/>
        <a:lstStyle/>
        <a:p>
          <a:endParaRPr lang="es-AR"/>
        </a:p>
      </dgm:t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870C3C2B-4A33-4723-A195-734242953A54}" srcId="{1E6E73EF-6445-478A-A9CE-1ED042BB9C4C}" destId="{7EDDB6A1-A53A-4D2F-BFAF-B1B807C554B9}" srcOrd="1" destOrd="0" parTransId="{4546288C-A07B-47E6-BC9B-EF7E505FF1CE}" sibTransId="{F63187FA-A1A8-4B37-B1BD-719CA53AF651}"/>
    <dgm:cxn modelId="{E63C7938-207C-484C-A489-ED71C75A9791}" srcId="{1E6E73EF-6445-478A-A9CE-1ED042BB9C4C}" destId="{A90D728D-A57C-40BE-BEBB-3B8259615033}" srcOrd="3" destOrd="0" parTransId="{6E1AD445-29C6-4E5A-882B-FCBE414F7EE8}" sibTransId="{049D64D9-C2E3-4A1A-84C5-113A14F039DA}"/>
    <dgm:cxn modelId="{879FB564-7CF7-41FA-98F2-9113324FF43F}" srcId="{1E6E73EF-6445-478A-A9CE-1ED042BB9C4C}" destId="{C05E1DAE-26EF-4145-B074-29C654AEB942}" srcOrd="4" destOrd="0" parTransId="{C68A77F4-7E41-4E14-814C-FC697AD77806}" sibTransId="{11732383-4890-4D1B-B051-696077F637A5}"/>
    <dgm:cxn modelId="{00933246-0A94-41B7-A5CA-3D196189EAD9}" type="presOf" srcId="{A90D728D-A57C-40BE-BEBB-3B8259615033}" destId="{A6696B32-CBC5-42D9-838B-9AC4E3DAC77C}" srcOrd="0" destOrd="3" presId="urn:microsoft.com/office/officeart/2005/8/layout/chevron2"/>
    <dgm:cxn modelId="{1AB38756-D377-4E5F-8B69-0F09C6117F7A}" srcId="{1E6E73EF-6445-478A-A9CE-1ED042BB9C4C}" destId="{BB3243AD-2E05-4291-970E-ED30F5B3B220}" srcOrd="2" destOrd="0" parTransId="{B23AE69C-136F-48BC-912E-2A0A9424B7E3}" sibTransId="{010905FC-F2B3-418E-9A6C-12563C796F90}"/>
    <dgm:cxn modelId="{1BD8D280-D3E6-463E-BBC8-31B3C2CCF34F}" srcId="{1E6E73EF-6445-478A-A9CE-1ED042BB9C4C}" destId="{4AEFDCA7-8811-4865-AF9F-3EC3E1F30A1D}" srcOrd="5" destOrd="0" parTransId="{C364ADE5-95E7-4EC3-B89C-5713358F3F26}" sibTransId="{DD796F17-3169-47D0-8439-D650A67323A3}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E6BF3597-0232-4DD7-8720-AAEBBC984C47}" type="presOf" srcId="{4AEFDCA7-8811-4865-AF9F-3EC3E1F30A1D}" destId="{A6696B32-CBC5-42D9-838B-9AC4E3DAC77C}" srcOrd="0" destOrd="5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4940439A-A7EC-4809-AC6C-833D63562721}" type="presOf" srcId="{7EDDB6A1-A53A-4D2F-BFAF-B1B807C554B9}" destId="{A6696B32-CBC5-42D9-838B-9AC4E3DAC77C}" srcOrd="0" destOrd="1" presId="urn:microsoft.com/office/officeart/2005/8/layout/chevron2"/>
    <dgm:cxn modelId="{959FC7AE-BFF0-47D1-9DC9-6F8B9ACBF65D}" type="presOf" srcId="{BB3243AD-2E05-4291-970E-ED30F5B3B220}" destId="{A6696B32-CBC5-42D9-838B-9AC4E3DAC77C}" srcOrd="0" destOrd="2" presId="urn:microsoft.com/office/officeart/2005/8/layout/chevron2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E4961BF2-B626-4A66-BA7D-12021BDD8FD4}" type="presOf" srcId="{C05E1DAE-26EF-4145-B074-29C654AEB942}" destId="{A6696B32-CBC5-42D9-838B-9AC4E3DAC77C}" srcOrd="0" destOrd="4" presId="urn:microsoft.com/office/officeart/2005/8/layout/chevron2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DACEC9-AEAB-4AF1-9EFB-C37F4104C2AB}" type="doc">
      <dgm:prSet loTypeId="urn:microsoft.com/office/officeart/2005/8/layout/chevron2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AR"/>
        </a:p>
      </dgm:t>
    </dgm:pt>
    <dgm:pt modelId="{1E6E73EF-6445-478A-A9CE-1ED042BB9C4C}">
      <dgm:prSet/>
      <dgm:spPr/>
      <dgm:t>
        <a:bodyPr/>
        <a:lstStyle/>
        <a:p>
          <a:pPr algn="ctr"/>
          <a:r>
            <a:rPr lang="es-AR" b="1" dirty="0"/>
            <a:t>Oportunidades	</a:t>
          </a:r>
          <a:endParaRPr lang="es-AR" b="0" dirty="0"/>
        </a:p>
      </dgm:t>
    </dgm:pt>
    <dgm:pt modelId="{6AD98EC7-892E-4C3B-9300-626304346402}" type="parTrans" cxnId="{5ECD3DE0-3930-472A-BBFB-0D2994A02F83}">
      <dgm:prSet/>
      <dgm:spPr/>
      <dgm:t>
        <a:bodyPr/>
        <a:lstStyle/>
        <a:p>
          <a:endParaRPr lang="es-AR"/>
        </a:p>
      </dgm:t>
    </dgm:pt>
    <dgm:pt modelId="{A59E23C8-B635-43D3-A8D2-08ED94FFAAFF}" type="sibTrans" cxnId="{5ECD3DE0-3930-472A-BBFB-0D2994A02F83}">
      <dgm:prSet/>
      <dgm:spPr/>
      <dgm:t>
        <a:bodyPr/>
        <a:lstStyle/>
        <a:p>
          <a:endParaRPr lang="es-AR"/>
        </a:p>
      </dgm:t>
    </dgm:pt>
    <dgm:pt modelId="{C67062A1-4CC1-46A0-8475-95CE82BC0548}">
      <dgm:prSet/>
      <dgm:spPr/>
      <dgm:t>
        <a:bodyPr/>
        <a:lstStyle/>
        <a:p>
          <a:pPr algn="just"/>
          <a:r>
            <a:rPr lang="es-AR" b="1" dirty="0"/>
            <a:t>Nuevas tecnologías de comercialización falta 	</a:t>
          </a:r>
          <a:endParaRPr lang="es-AR" dirty="0"/>
        </a:p>
      </dgm:t>
    </dgm:pt>
    <dgm:pt modelId="{BC0A5ED2-142F-48EC-AE21-BD393CE87949}" type="parTrans" cxnId="{A2021F2B-E371-4B27-A713-3D97332DA4FD}">
      <dgm:prSet/>
      <dgm:spPr/>
      <dgm:t>
        <a:bodyPr/>
        <a:lstStyle/>
        <a:p>
          <a:endParaRPr lang="es-AR"/>
        </a:p>
      </dgm:t>
    </dgm:pt>
    <dgm:pt modelId="{E979D426-BD4E-4C06-B4C8-4114C8890361}" type="sibTrans" cxnId="{A2021F2B-E371-4B27-A713-3D97332DA4FD}">
      <dgm:prSet/>
      <dgm:spPr/>
      <dgm:t>
        <a:bodyPr/>
        <a:lstStyle/>
        <a:p>
          <a:endParaRPr lang="es-AR"/>
        </a:p>
      </dgm:t>
    </dgm:pt>
    <dgm:pt modelId="{8369ACD7-14A1-4E17-B108-F4A69180C492}">
      <dgm:prSet/>
      <dgm:spPr/>
      <dgm:t>
        <a:bodyPr/>
        <a:lstStyle/>
        <a:p>
          <a:r>
            <a:rPr lang="es-AR" b="1" dirty="0"/>
            <a:t>	no requiere presencia ni intermediarios</a:t>
          </a:r>
          <a:endParaRPr lang="es-AR" dirty="0"/>
        </a:p>
      </dgm:t>
    </dgm:pt>
    <dgm:pt modelId="{73912BBB-AF5F-4213-A62E-96B4EE276612}" type="parTrans" cxnId="{F2B1E9AE-56E8-44C5-A74E-70E297C33AFC}">
      <dgm:prSet/>
      <dgm:spPr/>
      <dgm:t>
        <a:bodyPr/>
        <a:lstStyle/>
        <a:p>
          <a:endParaRPr lang="es-AR"/>
        </a:p>
      </dgm:t>
    </dgm:pt>
    <dgm:pt modelId="{91CFAA0F-2D2B-4C2A-BA7A-9A55581E0925}" type="sibTrans" cxnId="{F2B1E9AE-56E8-44C5-A74E-70E297C33AFC}">
      <dgm:prSet/>
      <dgm:spPr/>
      <dgm:t>
        <a:bodyPr/>
        <a:lstStyle/>
        <a:p>
          <a:endParaRPr lang="es-AR"/>
        </a:p>
      </dgm:t>
    </dgm:pt>
    <dgm:pt modelId="{E7E71F3F-FFCA-4157-94BB-E6F623BC0D01}">
      <dgm:prSet/>
      <dgm:spPr/>
      <dgm:t>
        <a:bodyPr/>
        <a:lstStyle/>
        <a:p>
          <a:r>
            <a:rPr lang="es-AR" b="1" dirty="0"/>
            <a:t>	no hay identificación de las partes </a:t>
          </a:r>
          <a:endParaRPr lang="es-AR" dirty="0"/>
        </a:p>
      </dgm:t>
    </dgm:pt>
    <dgm:pt modelId="{7D77939A-4727-4ACA-98B2-9585687E7D5E}" type="parTrans" cxnId="{F948E057-4EF5-4329-B676-459B247CDE9C}">
      <dgm:prSet/>
      <dgm:spPr/>
      <dgm:t>
        <a:bodyPr/>
        <a:lstStyle/>
        <a:p>
          <a:endParaRPr lang="es-AR"/>
        </a:p>
      </dgm:t>
    </dgm:pt>
    <dgm:pt modelId="{0A83EE32-FFCB-4122-8AFA-58BF08CE7434}" type="sibTrans" cxnId="{F948E057-4EF5-4329-B676-459B247CDE9C}">
      <dgm:prSet/>
      <dgm:spPr/>
      <dgm:t>
        <a:bodyPr/>
        <a:lstStyle/>
        <a:p>
          <a:endParaRPr lang="es-AR"/>
        </a:p>
      </dgm:t>
    </dgm:pt>
    <dgm:pt modelId="{F0F14BD9-1EF7-4E54-BE8E-A673E1CD7CCA}">
      <dgm:prSet/>
      <dgm:spPr/>
      <dgm:t>
        <a:bodyPr/>
        <a:lstStyle/>
        <a:p>
          <a:r>
            <a:rPr lang="es-AR" b="1" dirty="0"/>
            <a:t>Emisión de dinero de alta denominación</a:t>
          </a:r>
          <a:endParaRPr lang="es-AR" dirty="0"/>
        </a:p>
      </dgm:t>
    </dgm:pt>
    <dgm:pt modelId="{6D9BCE26-BE5C-4D02-9257-347852B86439}" type="parTrans" cxnId="{B0A62176-4F25-4C2A-98A8-11A3C1BC1F20}">
      <dgm:prSet/>
      <dgm:spPr/>
      <dgm:t>
        <a:bodyPr/>
        <a:lstStyle/>
        <a:p>
          <a:endParaRPr lang="es-AR"/>
        </a:p>
      </dgm:t>
    </dgm:pt>
    <dgm:pt modelId="{89A0F6CE-A93B-4724-AA98-F8A26E2B96DC}" type="sibTrans" cxnId="{B0A62176-4F25-4C2A-98A8-11A3C1BC1F20}">
      <dgm:prSet/>
      <dgm:spPr/>
      <dgm:t>
        <a:bodyPr/>
        <a:lstStyle/>
        <a:p>
          <a:endParaRPr lang="es-AR"/>
        </a:p>
      </dgm:t>
    </dgm:pt>
    <dgm:pt modelId="{4AB06F3F-951F-4464-8C4E-77E00577A1E1}">
      <dgm:prSet/>
      <dgm:spPr/>
      <dgm:t>
        <a:bodyPr/>
        <a:lstStyle/>
        <a:p>
          <a:r>
            <a:rPr lang="es-AR" b="1" dirty="0"/>
            <a:t>Facilidad para creación de sociedades</a:t>
          </a:r>
          <a:endParaRPr lang="es-AR" dirty="0"/>
        </a:p>
      </dgm:t>
    </dgm:pt>
    <dgm:pt modelId="{EF1A71C1-6468-4A8A-B621-6068C9DAE0CB}" type="parTrans" cxnId="{B901E230-4A07-423E-A1C2-26FF42E3C352}">
      <dgm:prSet/>
      <dgm:spPr/>
      <dgm:t>
        <a:bodyPr/>
        <a:lstStyle/>
        <a:p>
          <a:endParaRPr lang="es-AR"/>
        </a:p>
      </dgm:t>
    </dgm:pt>
    <dgm:pt modelId="{EC1E98EF-B13A-4742-BAC4-F933371263C5}" type="sibTrans" cxnId="{B901E230-4A07-423E-A1C2-26FF42E3C352}">
      <dgm:prSet/>
      <dgm:spPr/>
      <dgm:t>
        <a:bodyPr/>
        <a:lstStyle/>
        <a:p>
          <a:endParaRPr lang="es-AR"/>
        </a:p>
      </dgm:t>
    </dgm:pt>
    <dgm:pt modelId="{B7076958-5B2C-48B3-B4D7-27CC155558F6}">
      <dgm:prSet/>
      <dgm:spPr/>
      <dgm:t>
        <a:bodyPr/>
        <a:lstStyle/>
        <a:p>
          <a:r>
            <a:rPr lang="es-AR" b="1" dirty="0"/>
            <a:t>Facilidad para conseguir prestanombres para integrar esas sociedades</a:t>
          </a:r>
          <a:endParaRPr lang="es-AR" dirty="0"/>
        </a:p>
      </dgm:t>
    </dgm:pt>
    <dgm:pt modelId="{ABE85641-6CB4-4D7F-B722-6A75ADCFFF9C}" type="parTrans" cxnId="{9FC85BC3-CA89-4E9E-87EE-77CCC843646F}">
      <dgm:prSet/>
      <dgm:spPr/>
      <dgm:t>
        <a:bodyPr/>
        <a:lstStyle/>
        <a:p>
          <a:endParaRPr lang="es-AR"/>
        </a:p>
      </dgm:t>
    </dgm:pt>
    <dgm:pt modelId="{2ADD75C4-A251-4675-98D0-6DAB0E925C9D}" type="sibTrans" cxnId="{9FC85BC3-CA89-4E9E-87EE-77CCC843646F}">
      <dgm:prSet/>
      <dgm:spPr/>
      <dgm:t>
        <a:bodyPr/>
        <a:lstStyle/>
        <a:p>
          <a:endParaRPr lang="es-AR"/>
        </a:p>
      </dgm:t>
    </dgm:pt>
    <dgm:pt modelId="{F2993FE3-183E-4DA3-84AF-6D3B6ECD9DBC}">
      <dgm:prSet/>
      <dgm:spPr/>
      <dgm:t>
        <a:bodyPr/>
        <a:lstStyle/>
        <a:p>
          <a:r>
            <a:rPr lang="es-AR" b="1" dirty="0"/>
            <a:t>Financieras encubiertas (cooperativas de créditos y/o mutuales) que facilitan el cambio de cheques o el otorgamiento de préstamos falsos</a:t>
          </a:r>
          <a:endParaRPr lang="es-AR" dirty="0"/>
        </a:p>
      </dgm:t>
    </dgm:pt>
    <dgm:pt modelId="{FE1DB2F6-608E-4202-8A2F-02BA2F4BDC2C}" type="parTrans" cxnId="{D8954A60-95FC-40E1-8CDA-89CA2E25C322}">
      <dgm:prSet/>
      <dgm:spPr/>
      <dgm:t>
        <a:bodyPr/>
        <a:lstStyle/>
        <a:p>
          <a:endParaRPr lang="es-AR"/>
        </a:p>
      </dgm:t>
    </dgm:pt>
    <dgm:pt modelId="{114FA43F-2F95-45A3-9ADA-75FF46C63CB1}" type="sibTrans" cxnId="{D8954A60-95FC-40E1-8CDA-89CA2E25C322}">
      <dgm:prSet/>
      <dgm:spPr/>
      <dgm:t>
        <a:bodyPr/>
        <a:lstStyle/>
        <a:p>
          <a:endParaRPr lang="es-AR"/>
        </a:p>
      </dgm:t>
    </dgm:pt>
    <dgm:pt modelId="{EB322817-9664-452A-9E32-FC10FAB81F90}">
      <dgm:prSet/>
      <dgm:spPr/>
      <dgm:t>
        <a:bodyPr/>
        <a:lstStyle/>
        <a:p>
          <a:r>
            <a:rPr lang="es-AR" b="1" dirty="0"/>
            <a:t>supermercados, servicios de hotelería y restaurantes que se encuentran dirigidas a consumidores finales</a:t>
          </a:r>
          <a:r>
            <a:rPr lang="es-AR" dirty="0"/>
            <a:t> </a:t>
          </a:r>
          <a:r>
            <a:rPr lang="es-AR" b="1" dirty="0"/>
            <a:t>no se exigen los comprobantes</a:t>
          </a:r>
          <a:r>
            <a:rPr lang="es-AR" dirty="0"/>
            <a:t>.</a:t>
          </a:r>
          <a:r>
            <a:rPr lang="es-AR" b="1" dirty="0"/>
            <a:t> </a:t>
          </a:r>
          <a:endParaRPr lang="es-AR" dirty="0"/>
        </a:p>
      </dgm:t>
    </dgm:pt>
    <dgm:pt modelId="{5EE1F991-F7E9-4E15-BFDB-CE15519AE9C2}" type="parTrans" cxnId="{E3565DE2-BDED-456D-B632-E8D9880C3603}">
      <dgm:prSet/>
      <dgm:spPr/>
    </dgm:pt>
    <dgm:pt modelId="{53FAFAFF-616E-4C84-B926-CD8B797014E0}" type="sibTrans" cxnId="{E3565DE2-BDED-456D-B632-E8D9880C3603}">
      <dgm:prSet/>
      <dgm:spPr/>
    </dgm:pt>
    <dgm:pt modelId="{EE7238D8-3248-4CBF-8758-C8BAC415720A}" type="pres">
      <dgm:prSet presAssocID="{5FDACEC9-AEAB-4AF1-9EFB-C37F4104C2AB}" presName="linearFlow" presStyleCnt="0">
        <dgm:presLayoutVars>
          <dgm:dir/>
          <dgm:animLvl val="lvl"/>
          <dgm:resizeHandles val="exact"/>
        </dgm:presLayoutVars>
      </dgm:prSet>
      <dgm:spPr/>
    </dgm:pt>
    <dgm:pt modelId="{BC3258C2-312D-4B9A-99E6-FEAB1C61BFA4}" type="pres">
      <dgm:prSet presAssocID="{1E6E73EF-6445-478A-A9CE-1ED042BB9C4C}" presName="composite" presStyleCnt="0"/>
      <dgm:spPr/>
    </dgm:pt>
    <dgm:pt modelId="{47D36D0B-7A74-4979-81E5-A2C8D97FBF79}" type="pres">
      <dgm:prSet presAssocID="{1E6E73EF-6445-478A-A9CE-1ED042BB9C4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6696B32-CBC5-42D9-838B-9AC4E3DAC77C}" type="pres">
      <dgm:prSet presAssocID="{1E6E73EF-6445-478A-A9CE-1ED042BB9C4C}" presName="descendantText" presStyleLbl="alignAcc1" presStyleIdx="0" presStyleCnt="1" custScaleY="147863">
        <dgm:presLayoutVars>
          <dgm:bulletEnabled val="1"/>
        </dgm:presLayoutVars>
      </dgm:prSet>
      <dgm:spPr/>
    </dgm:pt>
  </dgm:ptLst>
  <dgm:cxnLst>
    <dgm:cxn modelId="{F2D2AF24-63BF-4D07-A0C8-3D936AFE6A49}" type="presOf" srcId="{F0F14BD9-1EF7-4E54-BE8E-A673E1CD7CCA}" destId="{A6696B32-CBC5-42D9-838B-9AC4E3DAC77C}" srcOrd="0" destOrd="3" presId="urn:microsoft.com/office/officeart/2005/8/layout/chevron2"/>
    <dgm:cxn modelId="{407A4626-E523-470F-998E-EC1BD364B541}" type="presOf" srcId="{EB322817-9664-452A-9E32-FC10FAB81F90}" destId="{A6696B32-CBC5-42D9-838B-9AC4E3DAC77C}" srcOrd="0" destOrd="7" presId="urn:microsoft.com/office/officeart/2005/8/layout/chevron2"/>
    <dgm:cxn modelId="{A2021F2B-E371-4B27-A713-3D97332DA4FD}" srcId="{1E6E73EF-6445-478A-A9CE-1ED042BB9C4C}" destId="{C67062A1-4CC1-46A0-8475-95CE82BC0548}" srcOrd="0" destOrd="0" parTransId="{BC0A5ED2-142F-48EC-AE21-BD393CE87949}" sibTransId="{E979D426-BD4E-4C06-B4C8-4114C8890361}"/>
    <dgm:cxn modelId="{B901E230-4A07-423E-A1C2-26FF42E3C352}" srcId="{1E6E73EF-6445-478A-A9CE-1ED042BB9C4C}" destId="{4AB06F3F-951F-4464-8C4E-77E00577A1E1}" srcOrd="2" destOrd="0" parTransId="{EF1A71C1-6468-4A8A-B621-6068C9DAE0CB}" sibTransId="{EC1E98EF-B13A-4742-BAC4-F933371263C5}"/>
    <dgm:cxn modelId="{EAC0C938-C878-4294-A4AF-46A8F3C4A7A4}" type="presOf" srcId="{E7E71F3F-FFCA-4157-94BB-E6F623BC0D01}" destId="{A6696B32-CBC5-42D9-838B-9AC4E3DAC77C}" srcOrd="0" destOrd="2" presId="urn:microsoft.com/office/officeart/2005/8/layout/chevron2"/>
    <dgm:cxn modelId="{FB197D3E-7BA2-437A-AF8B-1F9C8A3F6E03}" type="presOf" srcId="{4AB06F3F-951F-4464-8C4E-77E00577A1E1}" destId="{A6696B32-CBC5-42D9-838B-9AC4E3DAC77C}" srcOrd="0" destOrd="4" presId="urn:microsoft.com/office/officeart/2005/8/layout/chevron2"/>
    <dgm:cxn modelId="{23654F5C-6A84-40A5-94A4-8591734C0A23}" type="presOf" srcId="{F2993FE3-183E-4DA3-84AF-6D3B6ECD9DBC}" destId="{A6696B32-CBC5-42D9-838B-9AC4E3DAC77C}" srcOrd="0" destOrd="6" presId="urn:microsoft.com/office/officeart/2005/8/layout/chevron2"/>
    <dgm:cxn modelId="{D8954A60-95FC-40E1-8CDA-89CA2E25C322}" srcId="{1E6E73EF-6445-478A-A9CE-1ED042BB9C4C}" destId="{F2993FE3-183E-4DA3-84AF-6D3B6ECD9DBC}" srcOrd="4" destOrd="0" parTransId="{FE1DB2F6-608E-4202-8A2F-02BA2F4BDC2C}" sibTransId="{114FA43F-2F95-45A3-9ADA-75FF46C63CB1}"/>
    <dgm:cxn modelId="{B0A62176-4F25-4C2A-98A8-11A3C1BC1F20}" srcId="{1E6E73EF-6445-478A-A9CE-1ED042BB9C4C}" destId="{F0F14BD9-1EF7-4E54-BE8E-A673E1CD7CCA}" srcOrd="1" destOrd="0" parTransId="{6D9BCE26-BE5C-4D02-9257-347852B86439}" sibTransId="{89A0F6CE-A93B-4724-AA98-F8A26E2B96DC}"/>
    <dgm:cxn modelId="{F948E057-4EF5-4329-B676-459B247CDE9C}" srcId="{8369ACD7-14A1-4E17-B108-F4A69180C492}" destId="{E7E71F3F-FFCA-4157-94BB-E6F623BC0D01}" srcOrd="0" destOrd="0" parTransId="{7D77939A-4727-4ACA-98B2-9585687E7D5E}" sibTransId="{0A83EE32-FFCB-4122-8AFA-58BF08CE7434}"/>
    <dgm:cxn modelId="{051F0759-37C6-4BEC-B974-72D8C35E8CBB}" type="presOf" srcId="{B7076958-5B2C-48B3-B4D7-27CC155558F6}" destId="{A6696B32-CBC5-42D9-838B-9AC4E3DAC77C}" srcOrd="0" destOrd="5" presId="urn:microsoft.com/office/officeart/2005/8/layout/chevron2"/>
    <dgm:cxn modelId="{45CDFC83-DFC6-4FD3-ABD8-A250FF4FF377}" type="presOf" srcId="{C67062A1-4CC1-46A0-8475-95CE82BC0548}" destId="{A6696B32-CBC5-42D9-838B-9AC4E3DAC77C}" srcOrd="0" destOrd="0" presId="urn:microsoft.com/office/officeart/2005/8/layout/chevron2"/>
    <dgm:cxn modelId="{1B4BFD99-EE42-4EE5-868A-14356D84A435}" type="presOf" srcId="{1E6E73EF-6445-478A-A9CE-1ED042BB9C4C}" destId="{47D36D0B-7A74-4979-81E5-A2C8D97FBF79}" srcOrd="0" destOrd="0" presId="urn:microsoft.com/office/officeart/2005/8/layout/chevron2"/>
    <dgm:cxn modelId="{F2B1E9AE-56E8-44C5-A74E-70E297C33AFC}" srcId="{C67062A1-4CC1-46A0-8475-95CE82BC0548}" destId="{8369ACD7-14A1-4E17-B108-F4A69180C492}" srcOrd="0" destOrd="0" parTransId="{73912BBB-AF5F-4213-A62E-96B4EE276612}" sibTransId="{91CFAA0F-2D2B-4C2A-BA7A-9A55581E0925}"/>
    <dgm:cxn modelId="{2B394CB1-9863-4D3D-9A88-DD4C420B9A1E}" type="presOf" srcId="{5FDACEC9-AEAB-4AF1-9EFB-C37F4104C2AB}" destId="{EE7238D8-3248-4CBF-8758-C8BAC415720A}" srcOrd="0" destOrd="0" presId="urn:microsoft.com/office/officeart/2005/8/layout/chevron2"/>
    <dgm:cxn modelId="{F46423B5-8A1C-4CF9-BD15-9162FC55D66E}" type="presOf" srcId="{8369ACD7-14A1-4E17-B108-F4A69180C492}" destId="{A6696B32-CBC5-42D9-838B-9AC4E3DAC77C}" srcOrd="0" destOrd="1" presId="urn:microsoft.com/office/officeart/2005/8/layout/chevron2"/>
    <dgm:cxn modelId="{9FC85BC3-CA89-4E9E-87EE-77CCC843646F}" srcId="{1E6E73EF-6445-478A-A9CE-1ED042BB9C4C}" destId="{B7076958-5B2C-48B3-B4D7-27CC155558F6}" srcOrd="3" destOrd="0" parTransId="{ABE85641-6CB4-4D7F-B722-6A75ADCFFF9C}" sibTransId="{2ADD75C4-A251-4675-98D0-6DAB0E925C9D}"/>
    <dgm:cxn modelId="{5ECD3DE0-3930-472A-BBFB-0D2994A02F83}" srcId="{5FDACEC9-AEAB-4AF1-9EFB-C37F4104C2AB}" destId="{1E6E73EF-6445-478A-A9CE-1ED042BB9C4C}" srcOrd="0" destOrd="0" parTransId="{6AD98EC7-892E-4C3B-9300-626304346402}" sibTransId="{A59E23C8-B635-43D3-A8D2-08ED94FFAAFF}"/>
    <dgm:cxn modelId="{E3565DE2-BDED-456D-B632-E8D9880C3603}" srcId="{1E6E73EF-6445-478A-A9CE-1ED042BB9C4C}" destId="{EB322817-9664-452A-9E32-FC10FAB81F90}" srcOrd="5" destOrd="0" parTransId="{5EE1F991-F7E9-4E15-BFDB-CE15519AE9C2}" sibTransId="{53FAFAFF-616E-4C84-B926-CD8B797014E0}"/>
    <dgm:cxn modelId="{DD99C9E1-55C3-4C95-8625-B8663FE7FDBF}" type="presParOf" srcId="{EE7238D8-3248-4CBF-8758-C8BAC415720A}" destId="{BC3258C2-312D-4B9A-99E6-FEAB1C61BFA4}" srcOrd="0" destOrd="0" presId="urn:microsoft.com/office/officeart/2005/8/layout/chevron2"/>
    <dgm:cxn modelId="{5D50F3F9-B0A9-4E70-94BE-7D1976848FAA}" type="presParOf" srcId="{BC3258C2-312D-4B9A-99E6-FEAB1C61BFA4}" destId="{47D36D0B-7A74-4979-81E5-A2C8D97FBF79}" srcOrd="0" destOrd="0" presId="urn:microsoft.com/office/officeart/2005/8/layout/chevron2"/>
    <dgm:cxn modelId="{C415E937-0679-4762-B471-C3670CD8426B}" type="presParOf" srcId="{BC3258C2-312D-4B9A-99E6-FEAB1C61BFA4}" destId="{A6696B32-CBC5-42D9-838B-9AC4E3DAC7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678894" y="678894"/>
          <a:ext cx="4525963" cy="31681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b="1" kern="1200" dirty="0"/>
            <a:t>SECTORES Y ACTIVIDADES DE LA ECONOMIA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300" kern="1200" dirty="0"/>
            <a:t>¿Dónde?</a:t>
          </a:r>
        </a:p>
      </dsp:txBody>
      <dsp:txXfrm rot="-5400000">
        <a:off x="1" y="1584086"/>
        <a:ext cx="3168174" cy="1357789"/>
      </dsp:txXfrm>
    </dsp:sp>
    <dsp:sp modelId="{A6696B32-CBC5-42D9-838B-9AC4E3DAC77C}">
      <dsp:nvSpPr>
        <dsp:cNvPr id="0" name=""/>
        <dsp:cNvSpPr/>
      </dsp:nvSpPr>
      <dsp:spPr>
        <a:xfrm rot="5400000">
          <a:off x="4222392" y="-1054218"/>
          <a:ext cx="2941875" cy="505031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Comercio minorista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Asociaciones mutuales o cooperativas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Sector minero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Actividad agropecuaria 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Comercialización o intermediación de bienes inmuebles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Servicios profesionales de forma independiente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Arrendamiento de inmuebles</a:t>
          </a:r>
          <a:endParaRPr lang="es-AR" sz="1800" kern="1200" dirty="0"/>
        </a:p>
      </dsp:txBody>
      <dsp:txXfrm rot="-5400000">
        <a:off x="3168174" y="143611"/>
        <a:ext cx="4906701" cy="26546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200" b="1" kern="1200" dirty="0"/>
            <a:t>Mercado Inmobiliario</a:t>
          </a:r>
          <a:endParaRPr lang="es-AR" sz="32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900" b="1" kern="1200" dirty="0"/>
            <a:t>Subvaluación de las propiedades: </a:t>
          </a:r>
          <a:endParaRPr lang="es-AR" sz="1900" kern="1200" dirty="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AR" sz="1900" b="1" kern="1200"/>
            <a:t>obtener dinero en negro</a:t>
          </a:r>
          <a:r>
            <a:rPr lang="es-AR" sz="1900" kern="1200"/>
            <a:t> </a:t>
          </a:r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AR" sz="1900" b="1" kern="1200"/>
            <a:t>adquirir bienes para los cuales no poseen capacidad contributiva</a:t>
          </a:r>
          <a:endParaRPr lang="es-AR" sz="1900" kern="1200"/>
        </a:p>
        <a:p>
          <a:pPr marL="514350" lvl="3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AR" sz="1900" b="1" kern="1200"/>
            <a:t>disminuir carga de impuestos </a:t>
          </a:r>
          <a:endParaRPr lang="es-AR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900" b="1" kern="1200"/>
            <a:t>Sobrevaluación: Exteriorización y Lavado de recursos de procedencia ilícita</a:t>
          </a:r>
          <a:endParaRPr lang="es-AR" sz="1900" kern="120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900" kern="1200" dirty="0"/>
        </a:p>
      </dsp:txBody>
      <dsp:txXfrm rot="-5400000">
        <a:off x="2741213" y="184124"/>
        <a:ext cx="5293543" cy="33962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300" b="1" kern="1200" dirty="0"/>
            <a:t>Delitos	</a:t>
          </a:r>
          <a:endParaRPr lang="es-AR" sz="43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2900" kern="1200" dirty="0"/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2900" b="1" kern="1200"/>
            <a:t>Corrupción</a:t>
          </a:r>
          <a:endParaRPr lang="es-AR" sz="2900" kern="1200" dirty="0"/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900" b="1" kern="1200" dirty="0"/>
            <a:t>Inserción de grupos delictivos</a:t>
          </a:r>
          <a:endParaRPr lang="es-AR" sz="2900" kern="1200" dirty="0"/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900" b="1" kern="1200" dirty="0"/>
            <a:t>Ilegalidad derivada del narcotráfico, el contrabando y el terrorismo</a:t>
          </a:r>
          <a:endParaRPr lang="es-AR" sz="2900" kern="1200" dirty="0"/>
        </a:p>
      </dsp:txBody>
      <dsp:txXfrm rot="-5400000">
        <a:off x="2741213" y="184124"/>
        <a:ext cx="5293543" cy="33962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300" b="1" kern="1200" dirty="0"/>
            <a:t>Objetivos	</a:t>
          </a:r>
          <a:endParaRPr lang="es-AR" sz="43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 dirty="0"/>
            <a:t>Proporcionar a los investigadores y fiscales elementos para determinar la comisión del delito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400" kern="1200" dirty="0"/>
            <a:t>Analizar y rastrear la información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400" kern="1200"/>
            <a:t>Montos necesarios para delito fiscal (condición de procedibilidad)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400" kern="1200"/>
            <a:t>Identificar operaciones donde se oculten dinero en efectivo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400" kern="1200"/>
            <a:t>Origen de los fondos recibidos en efectivo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400" kern="1200"/>
            <a:t>Identificar y promover la confiscación de los bienes vinculados con actividades ilícitas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400" kern="1200"/>
            <a:t>Demostrar la defraudación fiscal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400" kern="1200"/>
            <a:t>Conseguir la mayor cantidad de elementos probatorios en corto plazo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400" kern="1200"/>
        </a:p>
      </dsp:txBody>
      <dsp:txXfrm rot="-5400000">
        <a:off x="2741213" y="184124"/>
        <a:ext cx="5293543" cy="33962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300" b="1" kern="1200" dirty="0"/>
            <a:t>Desafíos	</a:t>
          </a:r>
          <a:endParaRPr lang="es-AR" sz="43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200" kern="1200" dirty="0"/>
            <a:t>Falta de registro / trazabilidad de las actividades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Transacciones anónimas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Difícil rastreo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Sujetos no inscriptos ante la Administración Tributaria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Operaciones por única vez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Información a través de plataformas web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Identificar las partes en operaciones de cripto activos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Origen de fondos nuevos y existentes en uso extensivo de descuentos de cheques.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Acceso a la información y a los servicios que prestan las cooperativas y mutuales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Limitado cumplimiento de las obligaciones de información LA/FT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Rapidez de los delincuentes para constituir nuevas empresas y abrir nuevas cuentas bancarias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/>
            <a:t>Descubrimiento del beneficiario final</a:t>
          </a:r>
        </a:p>
      </dsp:txBody>
      <dsp:txXfrm rot="-5400000">
        <a:off x="2741213" y="184124"/>
        <a:ext cx="5293543" cy="33962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300" b="1" kern="1200" dirty="0"/>
            <a:t>Mejoras	</a:t>
          </a:r>
          <a:endParaRPr lang="es-AR" sz="43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Formación adecuada / talento humano /nivel de cualificación </a:t>
          </a:r>
          <a:endParaRPr lang="es-AR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La colaboración entre dependencias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Implementar áreas de inteligencia operativa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Implementar áreas de análisis delictivo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Base de datos actualizadas de los obligados tributarios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OSInt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Demora de las solicitudes de cooperación internacional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Leyes que faculten a realizar auditorías y otras investigaciones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Uso de nuevas tecnologías y adecuaciones del marco legal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400" kern="1200"/>
            <a:t>En el ámbito de la justicia penal: 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AR" sz="1400" kern="1200" dirty="0"/>
            <a:t>Seguridad jurídica y estabilidad de sus decisiones </a:t>
          </a:r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s-AR" sz="1400" kern="1200" dirty="0"/>
            <a:t>Estándares probatorios aplicables a estos casos </a:t>
          </a:r>
        </a:p>
      </dsp:txBody>
      <dsp:txXfrm rot="-5400000">
        <a:off x="2741213" y="184124"/>
        <a:ext cx="5293543" cy="33962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0" kern="1200" dirty="0"/>
            <a:t>Debilidades</a:t>
          </a:r>
          <a:r>
            <a:rPr lang="es-ES" sz="4000" b="0" kern="1200" baseline="0" dirty="0"/>
            <a:t> operativas</a:t>
          </a:r>
          <a:endParaRPr lang="es-AR" sz="40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600" kern="1200" dirty="0"/>
            <a:t>Falta de empatía con las figuras de control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/>
            <a:t>Falta de recursos y herramientas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/>
            <a:t>Acceso a la información financiera de los sujetos de estudio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/>
            <a:t>Falta de información oportuna y necesaria de las entidades financieras y organismos públicos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/>
            <a:t>Burocracia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/>
            <a:t>Falta de personal capacitado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/>
            <a:t>Excesiva rotación de personal encargado de la investigación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/>
            <a:t>Las actividades de inteligencia no están debidamente reguladas</a:t>
          </a:r>
        </a:p>
      </dsp:txBody>
      <dsp:txXfrm rot="-5400000">
        <a:off x="2741213" y="184124"/>
        <a:ext cx="5293543" cy="33962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0" kern="1200" dirty="0"/>
            <a:t>Debilidades</a:t>
          </a:r>
          <a:r>
            <a:rPr lang="es-ES" sz="4000" b="0" kern="1200" baseline="0" dirty="0"/>
            <a:t> operativas</a:t>
          </a:r>
          <a:endParaRPr lang="es-AR" sz="40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700" kern="1200"/>
            <a:t>Poca capacidad operativa para investigaciones tributarias. </a:t>
          </a:r>
          <a:endParaRPr lang="es-AR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kern="1200" dirty="0"/>
            <a:t>Escaso trabajo coordinado e interdisciplinario entre agencias y especialidades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kern="1200" dirty="0"/>
            <a:t>Falta de preparación de los jueces y de una legislación más apta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kern="1200" dirty="0"/>
            <a:t>Demora en la tramitación de la causa penal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kern="1200" dirty="0"/>
            <a:t>Variabilidad de las decisiones judiciales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kern="1200" dirty="0"/>
            <a:t>Falta de controles en las fronteras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kern="1200" dirty="0"/>
            <a:t>El secreto bancario</a:t>
          </a:r>
        </a:p>
      </dsp:txBody>
      <dsp:txXfrm rot="-5400000">
        <a:off x="2741213" y="184124"/>
        <a:ext cx="5293543" cy="33962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0" kern="1200" dirty="0"/>
            <a:t>Debilidades</a:t>
          </a:r>
          <a:r>
            <a:rPr lang="es-ES" sz="4000" b="0" kern="1200" baseline="0" dirty="0"/>
            <a:t> sistémicas</a:t>
          </a:r>
          <a:endParaRPr lang="es-AR" sz="40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es-AR" sz="1600" kern="1200" dirty="0"/>
            <a:t>Limitaciones del código tributario para administración tributaria para procesar casos por delitos tributarios.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Falta de regulación y supervisión sobre la actividad de cripto activos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Dificultad para demostrar defraudación tributaria y no simple evasión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Falta de preparación de los tribunales de justicia y de una legislación más adecuada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/>
            <a:t>Protección de algunos segmentos profesionales como los abogados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kern="1200" dirty="0"/>
            <a:t>Normativa que no se encuentra en línea con las nuevas tecnologías </a:t>
          </a:r>
        </a:p>
      </dsp:txBody>
      <dsp:txXfrm rot="-5400000">
        <a:off x="2741213" y="184124"/>
        <a:ext cx="5293543" cy="33962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b="0" kern="1200" dirty="0"/>
            <a:t>Fortalezas</a:t>
          </a:r>
          <a:endParaRPr lang="es-AR" sz="46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endParaRPr lang="es-AR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300" kern="1200"/>
            <a:t>Tecnología y atribuciones legales del Organismo Fiscalizador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300" kern="1200"/>
            <a:t>Bases de datos en organismos tributarios con regímenes de información (financiera, patrimonial y económica)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300" kern="1200"/>
            <a:t>Capacidad y profesionalismo de los funcionarios del Organismo Fiscalizador,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300" kern="1200"/>
            <a:t>Predisposición del personal para realizar capacitación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300" kern="1200"/>
            <a:t>Mejoras significativas impulsadas por evaluaciones internacionales (GAFI – WGB)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300" kern="1200"/>
            <a:t>Mesas de trabajos entre diferentes entidades / trabajo coordinado y colaborativo con los otros organismos reguladores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300" kern="1200" dirty="0"/>
            <a:t>Algunas normas útiles para el castigo de este tipo de delitos.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endParaRPr lang="es-AR" sz="1300" kern="1200" dirty="0"/>
        </a:p>
      </dsp:txBody>
      <dsp:txXfrm rot="-5400000">
        <a:off x="2741213" y="184124"/>
        <a:ext cx="5293543" cy="33962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600" b="0" kern="1200" dirty="0"/>
            <a:t>Fortalezas</a:t>
          </a:r>
          <a:endParaRPr lang="es-AR" sz="46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endParaRPr lang="es-AR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Acceso por parte de la UIF a fuentes de información internas como externas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Actividad e informes de los sujetos obligados que identifican desvíos en los perfiles de sus clientes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Desarrollo matrices de riesgo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Un nuevo sistema penal acusatorio (México)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Transmisión en línea de los extractos bancarios a los sistemas de las Fuerzas de Seguridad (previa autorización judicial)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Acuerdo con el Banco Central para acceder a la información de los titulares de las cuentas (sin autorización judicial)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Avances en la implementación de la factura electrónica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Fomento de las transacciones y pagos electrónicos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200" kern="1200" dirty="0"/>
            <a:t>Simplificación de la estructura tributaria mejorando su monitoreo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endParaRPr lang="es-AR" sz="1200" kern="1200" dirty="0"/>
        </a:p>
      </dsp:txBody>
      <dsp:txXfrm rot="-5400000">
        <a:off x="2741213" y="184124"/>
        <a:ext cx="5293543" cy="3396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678894" y="678894"/>
          <a:ext cx="4525963" cy="316817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900" b="1" kern="1200" dirty="0"/>
            <a:t>Operaciones comunes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900" kern="1200" dirty="0"/>
            <a:t>¿Qué miramos?</a:t>
          </a:r>
        </a:p>
      </dsp:txBody>
      <dsp:txXfrm rot="-5400000">
        <a:off x="1" y="1584086"/>
        <a:ext cx="3168174" cy="1357789"/>
      </dsp:txXfrm>
    </dsp:sp>
    <dsp:sp modelId="{A6696B32-CBC5-42D9-838B-9AC4E3DAC77C}">
      <dsp:nvSpPr>
        <dsp:cNvPr id="0" name=""/>
        <dsp:cNvSpPr/>
      </dsp:nvSpPr>
      <dsp:spPr>
        <a:xfrm rot="5400000">
          <a:off x="4222392" y="-1054218"/>
          <a:ext cx="2941875" cy="5050312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b="1" kern="1200" dirty="0"/>
            <a:t>Créditos y/o préstamos y/o ayudas económicas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Descuento de cheques mediante el cobro de una comisión cuyo pago se realiza en efectivo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Uso de cripto activos y monedas virtuales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Compra de divisas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Juegos con apuestas, concursos y sorteos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Emisión de tarjetas de devolución y recompensas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b="1" kern="1200" dirty="0"/>
            <a:t>Recepción de donativos</a:t>
          </a:r>
          <a:endParaRPr lang="es-AR" sz="1600" kern="1200" dirty="0"/>
        </a:p>
      </dsp:txBody>
      <dsp:txXfrm rot="-5400000">
        <a:off x="3168174" y="143611"/>
        <a:ext cx="4906701" cy="2654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b="1" kern="1200" dirty="0"/>
            <a:t>Delitos y Faltas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b="0" kern="1200" dirty="0"/>
            <a:t>¿Qué podemos encontrar?</a:t>
          </a:r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600" b="1" kern="1200" dirty="0"/>
            <a:t>Declaraciones maliciosamente incompletas o falsas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Omisión maliciosa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Ocultamiento y supresión de ingresos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Blanqueo de dinero – Financiamiento del terrorismo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Comercio de mercancías ilegales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Fraudes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Corrupción de Servidores Públicos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Incrementos significativos e injustificados de patrimonio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Malversación de Recursos Públicos</a:t>
          </a:r>
          <a:endParaRPr lang="es-A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AR" sz="1600" b="1" kern="1200" dirty="0"/>
            <a:t>Formación de Carteles</a:t>
          </a:r>
          <a:endParaRPr lang="es-AR" sz="1600" kern="1200" dirty="0"/>
        </a:p>
      </dsp:txBody>
      <dsp:txXfrm rot="-5400000">
        <a:off x="2741213" y="184124"/>
        <a:ext cx="5293543" cy="3396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400" b="1" kern="1200" dirty="0"/>
            <a:t>Regulatorio y político</a:t>
          </a:r>
          <a:endParaRPr lang="es-AR" sz="34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600" b="1" kern="1200" dirty="0"/>
            <a:t>Leyes blandas, Ambiguas o sin aplicación estricta</a:t>
          </a:r>
          <a:endParaRPr lang="es-AR" sz="2600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2600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600" b="1" kern="1200" dirty="0"/>
            <a:t>Cripto activos, con escasa regulación</a:t>
          </a:r>
          <a:endParaRPr lang="es-AR" sz="2600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AR" sz="2600" kern="1200" dirty="0"/>
        </a:p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600" b="1" kern="1200" dirty="0"/>
            <a:t>Políticas prebendarias por sobre el interés común</a:t>
          </a:r>
          <a:endParaRPr lang="es-AR" sz="2600" kern="1200" dirty="0"/>
        </a:p>
      </dsp:txBody>
      <dsp:txXfrm rot="-5400000">
        <a:off x="2741213" y="184124"/>
        <a:ext cx="5293543" cy="3396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100" b="1" kern="1200" dirty="0"/>
            <a:t>Detección y Fiscalización</a:t>
          </a:r>
          <a:endParaRPr lang="es-AR" sz="31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Debilidad de detección y control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Inadecuados perfiles de riesgo de clientes</a:t>
          </a:r>
          <a:endParaRPr lang="es-A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Debida diligencia insuficiente</a:t>
          </a:r>
          <a:endParaRPr lang="es-A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Alertas ignoradas </a:t>
          </a:r>
          <a:endParaRPr lang="es-A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falta de sistemas informáticos avanzados y de amplio alcance.</a:t>
          </a:r>
          <a:endParaRPr lang="es-A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Control superficial por personal de Aduana</a:t>
          </a:r>
          <a:endParaRPr lang="es-A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Baja intercomunicación entre las administraciones tributarias locales y la federal</a:t>
          </a:r>
          <a:endParaRPr lang="es-AR" sz="1800" kern="1200"/>
        </a:p>
      </dsp:txBody>
      <dsp:txXfrm rot="-5400000">
        <a:off x="2741213" y="184124"/>
        <a:ext cx="5293543" cy="3396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000" b="1" kern="1200" dirty="0"/>
            <a:t>Investigación y castigo</a:t>
          </a:r>
          <a:endParaRPr lang="es-AR" sz="30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Debilidad institucional para investigar los delitos</a:t>
          </a:r>
          <a:endParaRPr lang="es-A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Falta de cooperación para obtener información de manera oportuna</a:t>
          </a:r>
          <a:endParaRPr lang="es-A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Escasez de personal para detección, fiscalización e investigación</a:t>
          </a:r>
          <a:endParaRPr lang="es-A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/>
            <a:t>Escasez de personal y de capacitación en las fuerzas del orden </a:t>
          </a:r>
          <a:endParaRPr lang="es-AR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800" b="1" kern="1200" dirty="0"/>
            <a:t>La falta de preparación y capacitación en los Tribunales de Justicia </a:t>
          </a:r>
          <a:endParaRPr lang="es-AR" sz="1800" kern="1200" dirty="0"/>
        </a:p>
      </dsp:txBody>
      <dsp:txXfrm rot="-5400000">
        <a:off x="2741213" y="184124"/>
        <a:ext cx="5293543" cy="33962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900" b="1" kern="1200" dirty="0"/>
            <a:t>Incentivos</a:t>
          </a:r>
          <a:endParaRPr lang="es-AR" sz="39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Falta de cultura tributaria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Educación financiera muy baja </a:t>
          </a:r>
          <a:endParaRPr lang="es-A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Complejidad del sistema tributario y del cumplimiento</a:t>
          </a:r>
          <a:endParaRPr lang="es-A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Economía informal sin acceso al sistema financiero por falta de calificación</a:t>
          </a:r>
          <a:endParaRPr lang="es-A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Necesidad de liquidez de los pequeños comerciantes y/o cuentapropistas </a:t>
          </a:r>
          <a:endParaRPr lang="es-A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Acceso al crédito de quienes no califican para el sector financiero tradicional.</a:t>
          </a:r>
          <a:endParaRPr lang="es-A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Alta Informalidad laboral / Desempleo</a:t>
          </a:r>
          <a:endParaRPr lang="es-A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Desconfianza en las instituciones financieras</a:t>
          </a:r>
          <a:endParaRPr lang="es-AR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/>
            <a:t>Tendencia cultural a las operaciones en efectivo</a:t>
          </a:r>
          <a:endParaRPr lang="es-AR" sz="1500" kern="1200"/>
        </a:p>
      </dsp:txBody>
      <dsp:txXfrm rot="-5400000">
        <a:off x="2741213" y="184124"/>
        <a:ext cx="5293543" cy="33962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900" b="1" kern="1200" dirty="0"/>
            <a:t>Incentivos</a:t>
          </a:r>
          <a:endParaRPr lang="es-AR" sz="39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/>
            <a:t>Falta de infraestructura bancaria en algunas regiones</a:t>
          </a:r>
          <a:endParaRPr lang="es-A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/>
            <a:t>Altos costos financieros de las operadoras de tarjetas de crédito, entidades bancarias y billeteras virtuales </a:t>
          </a:r>
          <a:endParaRPr lang="es-A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/>
            <a:t>demoras en los plazos de pago - contexto de alta inflación</a:t>
          </a:r>
          <a:endParaRPr lang="es-A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/>
            <a:t>Tasas impositivas altas que hacen atractiva la evasión</a:t>
          </a:r>
          <a:endParaRPr lang="es-A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/>
            <a:t>Restricciones para operaciones en moneda extranjera </a:t>
          </a:r>
          <a:endParaRPr lang="es-A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/>
            <a:t>Impuestos sobre las transacciones financieras no deducibles </a:t>
          </a:r>
          <a:endParaRPr lang="es-AR" sz="1700" kern="1200" dirty="0"/>
        </a:p>
      </dsp:txBody>
      <dsp:txXfrm rot="-5400000">
        <a:off x="2741213" y="184124"/>
        <a:ext cx="5293543" cy="33962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6D0B-7A74-4979-81E5-A2C8D97FBF79}">
      <dsp:nvSpPr>
        <dsp:cNvPr id="0" name=""/>
        <dsp:cNvSpPr/>
      </dsp:nvSpPr>
      <dsp:spPr>
        <a:xfrm rot="5400000">
          <a:off x="-587402" y="1196952"/>
          <a:ext cx="3916018" cy="2741213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700" b="1" kern="1200" dirty="0"/>
            <a:t>Oportunidades	</a:t>
          </a:r>
          <a:endParaRPr lang="es-AR" sz="2700" b="0" kern="1200" dirty="0"/>
        </a:p>
      </dsp:txBody>
      <dsp:txXfrm rot="-5400000">
        <a:off x="1" y="1980157"/>
        <a:ext cx="2741213" cy="1174805"/>
      </dsp:txXfrm>
    </dsp:sp>
    <dsp:sp modelId="{A6696B32-CBC5-42D9-838B-9AC4E3DAC77C}">
      <dsp:nvSpPr>
        <dsp:cNvPr id="0" name=""/>
        <dsp:cNvSpPr/>
      </dsp:nvSpPr>
      <dsp:spPr>
        <a:xfrm rot="5400000">
          <a:off x="3597988" y="-856381"/>
          <a:ext cx="3763722" cy="547727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 dirty="0"/>
            <a:t>Nuevas tecnologías de comercialización falta 	</a:t>
          </a:r>
          <a:endParaRPr lang="es-AR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 dirty="0"/>
            <a:t>	no requiere presencia ni intermediarios</a:t>
          </a:r>
          <a:endParaRPr lang="es-AR" sz="1500" kern="1200" dirty="0"/>
        </a:p>
        <a:p>
          <a:pPr marL="342900" lvl="3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 dirty="0"/>
            <a:t>	no hay identificación de las partes 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 dirty="0"/>
            <a:t>Emisión de dinero de alta denominación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 dirty="0"/>
            <a:t>Facilidad para creación de sociedades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 dirty="0"/>
            <a:t>Facilidad para conseguir prestanombres para integrar esas sociedades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 dirty="0"/>
            <a:t>Financieras encubiertas (cooperativas de créditos y/o mutuales) que facilitan el cambio de cheques o el otorgamiento de préstamos falsos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500" b="1" kern="1200" dirty="0"/>
            <a:t>supermercados, servicios de hotelería y restaurantes que se encuentran dirigidas a consumidores finales</a:t>
          </a:r>
          <a:r>
            <a:rPr lang="es-AR" sz="1500" kern="1200" dirty="0"/>
            <a:t> </a:t>
          </a:r>
          <a:r>
            <a:rPr lang="es-AR" sz="1500" b="1" kern="1200" dirty="0"/>
            <a:t>no se exigen los comprobantes</a:t>
          </a:r>
          <a:r>
            <a:rPr lang="es-AR" sz="1500" kern="1200" dirty="0"/>
            <a:t>.</a:t>
          </a:r>
          <a:r>
            <a:rPr lang="es-AR" sz="1500" b="1" kern="1200" dirty="0"/>
            <a:t> </a:t>
          </a:r>
          <a:endParaRPr lang="es-AR" sz="1500" kern="1200" dirty="0"/>
        </a:p>
      </dsp:txBody>
      <dsp:txXfrm rot="-5400000">
        <a:off x="2741213" y="184124"/>
        <a:ext cx="5293543" cy="3396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A9C4C-1644-461E-9F7A-F88FF356837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586D14-41CB-4897-B644-AD27A541ED5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6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17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29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34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83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60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60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5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4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2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6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5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09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1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4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07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5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82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5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2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FD99-5F24-4F83-A971-16C4DEDF05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FB0C-C7BC-460D-8372-014CF04985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fr-FR" altLang="en-US" sz="2000" dirty="0">
              <a:latin typeface="Helvetica 65 Medium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Slide title</a:t>
            </a:r>
            <a:br>
              <a:rPr lang="fr-FR" altLang="en-US"/>
            </a:br>
            <a:r>
              <a:rPr lang="fr-FR" altLang="en-US"/>
              <a:t>Slide title can be extended to two lines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2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34C372-B79A-4624-B5E5-CBFBB2E81C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3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B58A-FCAB-4183-AF63-5B1AA45E1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853857"/>
            <a:ext cx="6300000" cy="1246495"/>
          </a:xfrm>
        </p:spPr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2F58C-F515-4ADD-AF9B-F3FE5C936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681433"/>
            <a:ext cx="6601200" cy="353943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S" sz="2800" b="0" i="0" dirty="0">
                <a:solidFill>
                  <a:schemeClr val="tx1"/>
                </a:solidFill>
                <a:effectLst/>
                <a:latin typeface="Google Sans"/>
              </a:rPr>
              <a:t>Academia Latinoamericana de la OCDE para la Investigación de Delitos Tributarios y Financieros </a:t>
            </a:r>
          </a:p>
          <a:p>
            <a:pPr algn="ctr">
              <a:lnSpc>
                <a:spcPct val="100000"/>
              </a:lnSpc>
            </a:pPr>
            <a:endParaRPr lang="es-ES" sz="2800" b="0" i="0" dirty="0">
              <a:solidFill>
                <a:schemeClr val="tx1"/>
              </a:solidFill>
              <a:effectLst/>
              <a:latin typeface="Google Sans"/>
            </a:endParaRPr>
          </a:p>
          <a:p>
            <a:pPr algn="ctr">
              <a:lnSpc>
                <a:spcPct val="100000"/>
              </a:lnSpc>
            </a:pPr>
            <a:r>
              <a:rPr lang="es-ES" sz="2800" dirty="0">
                <a:solidFill>
                  <a:schemeClr val="tx1"/>
                </a:solidFill>
                <a:latin typeface="Google Sans"/>
              </a:rPr>
              <a:t>Curso de Técnicas de Investigación en Economías en Efectivo</a:t>
            </a:r>
          </a:p>
          <a:p>
            <a:pPr algn="ctr">
              <a:lnSpc>
                <a:spcPct val="100000"/>
              </a:lnSpc>
            </a:pPr>
            <a:endParaRPr lang="es-ES" sz="2800" dirty="0">
              <a:solidFill>
                <a:schemeClr val="tx1"/>
              </a:solidFill>
              <a:latin typeface="Google Sans"/>
            </a:endParaRPr>
          </a:p>
          <a:p>
            <a:pPr algn="ctr">
              <a:lnSpc>
                <a:spcPct val="100000"/>
              </a:lnSpc>
            </a:pPr>
            <a:r>
              <a:rPr lang="es-ES" sz="2800" dirty="0">
                <a:solidFill>
                  <a:schemeClr val="tx1"/>
                </a:solidFill>
                <a:latin typeface="Google Sans"/>
              </a:rPr>
              <a:t>Estado de </a:t>
            </a:r>
            <a:r>
              <a:rPr lang="es-ES" sz="2800">
                <a:solidFill>
                  <a:schemeClr val="tx1"/>
                </a:solidFill>
                <a:latin typeface="Google Sans"/>
              </a:rPr>
              <a:t>Situación Regional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2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65873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8370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619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79023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57375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58351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919122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5247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796416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88275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669793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55024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635309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630748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991797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75554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 dirty="0">
                <a:latin typeface="Arial" pitchFamily="34" charset="0"/>
              </a:rPr>
              <a:t>Tercera Pregunta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endParaRPr lang="es-ES" sz="3600" b="1" i="0" u="none" strike="noStrike" dirty="0">
              <a:effectLst/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36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3600" b="1" i="0" u="none" strike="noStrike" dirty="0">
                <a:effectLst/>
                <a:latin typeface="Calibri" panose="020F0502020204030204" pitchFamily="34" charset="0"/>
              </a:rPr>
              <a:t>¿Cuáles son los principales retos de la investigación de estos casos?</a:t>
            </a:r>
            <a:r>
              <a:rPr lang="es-ES" sz="3600" dirty="0"/>
              <a:t> </a:t>
            </a:r>
            <a:endParaRPr lang="es-ES" sz="3600" b="1" i="0" u="none" strike="noStrike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626769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6048C-4298-43D3-9C04-67F6A6DB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400" b="1" i="0" u="none" strike="noStrike" dirty="0">
                <a:effectLst/>
                <a:latin typeface="Calibri" panose="020F0502020204030204" pitchFamily="34" charset="0"/>
              </a:rPr>
              <a:t>¿Cuáles son los principales retos de la investigación de estos casos?</a:t>
            </a:r>
            <a:r>
              <a:rPr lang="es-ES" sz="2400" dirty="0"/>
              <a:t> </a:t>
            </a:r>
            <a:br>
              <a:rPr lang="es-ES" sz="2400" b="1" i="0" u="none" strike="noStrike" dirty="0">
                <a:effectLst/>
                <a:latin typeface="Calibri" panose="020F0502020204030204" pitchFamily="34" charset="0"/>
              </a:rPr>
            </a:br>
            <a:endParaRPr lang="es-AR" sz="2400" dirty="0"/>
          </a:p>
        </p:txBody>
      </p:sp>
      <p:pic>
        <p:nvPicPr>
          <p:cNvPr id="6" name="Marcador de contenido 5" descr="Diagrama, Texto&#10;&#10;Descripción generada automáticamente">
            <a:extLst>
              <a:ext uri="{FF2B5EF4-FFF2-40B4-BE49-F238E27FC236}">
                <a16:creationId xmlns:a16="http://schemas.microsoft.com/office/drawing/2014/main" id="{F05BEC6E-01FF-4FD2-BCE1-CFC0A8D4C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600200"/>
            <a:ext cx="4848225" cy="4848225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4EA282-9853-46FC-BB00-14E44572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9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3521-0835-49EB-B5E7-974B5A6E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Encuesta Previa al Curso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F02C-EBC4-434E-86AE-11956DCA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b="1" i="0" u="none" strike="noStrike" dirty="0">
                <a:effectLst/>
                <a:latin typeface="Calibri" panose="020F0502020204030204" pitchFamily="34" charset="0"/>
              </a:rPr>
              <a:t>¿Cuáles son las 5 áreas de investigación más comunes en los casos de economía informal o en efectivo? </a:t>
            </a:r>
            <a:r>
              <a:rPr lang="es-ES" sz="2800" dirty="0"/>
              <a:t> </a:t>
            </a:r>
          </a:p>
          <a:p>
            <a:pPr algn="just"/>
            <a:r>
              <a:rPr lang="es-ES" sz="28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r>
              <a:rPr lang="es-ES" sz="2800" dirty="0"/>
              <a:t> </a:t>
            </a:r>
          </a:p>
          <a:p>
            <a:pPr algn="just"/>
            <a:r>
              <a:rPr lang="es-ES" sz="2800" b="1" i="0" u="none" strike="noStrike" dirty="0">
                <a:effectLst/>
                <a:latin typeface="Calibri" panose="020F0502020204030204" pitchFamily="34" charset="0"/>
              </a:rPr>
              <a:t>¿Cuáles son los principales retos de la investigación de estos casos?</a:t>
            </a:r>
            <a:r>
              <a:rPr lang="es-ES" sz="2800" dirty="0"/>
              <a:t> </a:t>
            </a:r>
            <a:endParaRPr lang="es-ES" sz="2800" b="1" i="0" u="none" strike="noStrike" dirty="0">
              <a:effectLst/>
              <a:latin typeface="Calibri" panose="020F0502020204030204" pitchFamily="34" charset="0"/>
            </a:endParaRPr>
          </a:p>
          <a:p>
            <a:pPr algn="just"/>
            <a:r>
              <a:rPr lang="es-ES" sz="2800" b="1" i="0" u="none" strike="noStrike" dirty="0">
                <a:effectLst/>
                <a:latin typeface="Calibri" panose="020F0502020204030204" pitchFamily="34" charset="0"/>
              </a:rPr>
              <a:t>Destaque los puntos fuertes o débiles de su jurisdicción que ayudan o dificultan las investigaciones</a:t>
            </a:r>
            <a:endParaRPr lang="es-E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B1281-C2A7-4987-B1C6-E0F71A53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los principales retos de la investigación de estos casos?</a:t>
            </a:r>
            <a:r>
              <a:rPr lang="es-ES" sz="2000" dirty="0"/>
              <a:t> </a:t>
            </a:r>
            <a:br>
              <a:rPr lang="es-ES" sz="2000" b="1" i="0" u="none" strike="noStrike" dirty="0">
                <a:effectLst/>
                <a:latin typeface="Calibri" panose="020F0502020204030204" pitchFamily="34" charset="0"/>
              </a:rPr>
            </a:b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819363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78278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los principales retos de la investigación de estos casos?</a:t>
            </a:r>
            <a:r>
              <a:rPr lang="es-ES" sz="2000" dirty="0"/>
              <a:t> </a:t>
            </a:r>
            <a:br>
              <a:rPr lang="es-ES" sz="2000" b="1" i="0" u="none" strike="noStrike" dirty="0">
                <a:effectLst/>
                <a:latin typeface="Calibri" panose="020F0502020204030204" pitchFamily="34" charset="0"/>
              </a:rPr>
            </a:b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563391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81071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¿Cuáles son los principales retos de la investigación de estos casos?</a:t>
            </a:r>
            <a:r>
              <a:rPr lang="es-ES" sz="2000" dirty="0"/>
              <a:t> </a:t>
            </a:r>
            <a:br>
              <a:rPr lang="es-ES" sz="2000" b="1" i="0" u="none" strike="noStrike" dirty="0">
                <a:effectLst/>
                <a:latin typeface="Calibri" panose="020F0502020204030204" pitchFamily="34" charset="0"/>
              </a:rPr>
            </a:b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323138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91262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 dirty="0">
                <a:latin typeface="Arial" pitchFamily="34" charset="0"/>
              </a:rPr>
              <a:t>Cuarta Pregunta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endParaRPr lang="es-ES" sz="3600" b="1" i="0" u="none" strike="noStrike" dirty="0">
              <a:effectLst/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36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3600" b="1" i="0" u="none" strike="noStrike" dirty="0">
                <a:effectLst/>
                <a:latin typeface="Calibri" panose="020F0502020204030204" pitchFamily="34" charset="0"/>
              </a:rPr>
              <a:t>Destaque los puntos fuertes o débiles de su jurisdicción que ayudan o dificultan las investigaciones</a:t>
            </a:r>
            <a:endParaRPr lang="es-E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339179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Destaque los puntos fuertes o débiles de su jurisdicción que ayudan o dificultan las investigaciones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026722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8749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Destaque los puntos fuertes o débiles de su jurisdicción que ayudan o dificultan las investigaciones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810054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614933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Destaque los puntos fuertes o débiles de su jurisdicción que ayudan o dificultan las investigaciones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823328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2796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Destaque los puntos fuertes o débiles de su jurisdicción que ayudan o dificultan las investigaciones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654157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17300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Destaque los puntos fuertes o débiles de su jurisdicción que ayudan o dificultan las investigaciones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9616032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31059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marL="0" indent="0" algn="just">
              <a:buNone/>
            </a:pPr>
            <a:endParaRPr lang="es-E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F9299-EDC3-499B-B247-1A4FCFE4C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Gracias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Los esperamos mañana a las 9.30 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Por favor ingresar al zoom 15 minutos antes.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08564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 dirty="0">
                <a:latin typeface="Arial" pitchFamily="34" charset="0"/>
              </a:rPr>
              <a:t>Primera Pregunta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endParaRPr lang="es-ES" sz="3600" b="1" i="0" u="none" strike="noStrike" dirty="0">
              <a:effectLst/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36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3600" b="1" i="0" u="none" strike="noStrike" dirty="0">
                <a:effectLst/>
                <a:latin typeface="Calibri" panose="020F0502020204030204" pitchFamily="34" charset="0"/>
              </a:rPr>
              <a:t>¿Cuáles son las 5 áreas de investigación más comunes en los casos de economía informal o en efectivo? </a:t>
            </a:r>
            <a:r>
              <a:rPr lang="es-ES" sz="3600" dirty="0"/>
              <a:t> </a:t>
            </a:r>
          </a:p>
          <a:p>
            <a:pPr>
              <a:spcAft>
                <a:spcPts val="600"/>
              </a:spcAft>
            </a:pPr>
            <a:endParaRPr lang="en-GB" sz="3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4649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dirty="0">
                <a:latin typeface="Calibri" panose="020F0502020204030204" pitchFamily="34" charset="0"/>
              </a:rPr>
              <a:t>¿</a:t>
            </a:r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Cuáles son las 5 áreas de investigación más comunes en los casos de economía informal o en efectivo?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  <p:pic>
        <p:nvPicPr>
          <p:cNvPr id="8" name="Marcador de contenido 7" descr="Diagrama, Texto&#10;&#10;Descripción generada automáticamente">
            <a:extLst>
              <a:ext uri="{FF2B5EF4-FFF2-40B4-BE49-F238E27FC236}">
                <a16:creationId xmlns:a16="http://schemas.microsoft.com/office/drawing/2014/main" id="{3908BF35-6C8F-4832-A2C6-AE221BC86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87" y="1535979"/>
            <a:ext cx="5205413" cy="5205413"/>
          </a:xfrm>
        </p:spPr>
      </p:pic>
    </p:spTree>
    <p:extLst>
      <p:ext uri="{BB962C8B-B14F-4D97-AF65-F5344CB8AC3E}">
        <p14:creationId xmlns:p14="http://schemas.microsoft.com/office/powerpoint/2010/main" val="21459010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dirty="0">
                <a:latin typeface="Calibri" panose="020F0502020204030204" pitchFamily="34" charset="0"/>
              </a:rPr>
              <a:t>¿</a:t>
            </a:r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Cuáles son las 5 áreas de investigación más comunes en los casos de economía informal o en efectivo?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906678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85004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dirty="0">
                <a:latin typeface="Calibri" panose="020F0502020204030204" pitchFamily="34" charset="0"/>
              </a:rPr>
              <a:t>¿</a:t>
            </a:r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Cuáles son las 5 áreas de investigación más comunes en los casos de economía informal o en efectivo?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477779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15127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2000" b="1" dirty="0">
                <a:latin typeface="Calibri" panose="020F0502020204030204" pitchFamily="34" charset="0"/>
              </a:rPr>
              <a:t>¿</a:t>
            </a:r>
            <a:r>
              <a:rPr lang="es-ES" sz="2000" b="1" i="0" u="none" strike="noStrike" dirty="0">
                <a:effectLst/>
                <a:latin typeface="Calibri" panose="020F0502020204030204" pitchFamily="34" charset="0"/>
              </a:rPr>
              <a:t>Cuáles son las 5 áreas de investigación más comunes en los casos de economía informal o en efectivo?</a:t>
            </a:r>
            <a:endParaRPr lang="es-ES" sz="2000" dirty="0">
              <a:latin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F3FD7C-0E5F-4C8F-86AA-5701E1FE6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90989"/>
              </p:ext>
            </p:extLst>
          </p:nvPr>
        </p:nvGraphicFramePr>
        <p:xfrm>
          <a:off x="468313" y="1600200"/>
          <a:ext cx="82184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1975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s-ES" sz="4000" dirty="0">
                <a:latin typeface="Arial" pitchFamily="34" charset="0"/>
              </a:rPr>
              <a:t>Segunda Pregunta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endParaRPr lang="es-ES" sz="3600" b="1" i="0" u="none" strike="noStrike" dirty="0">
              <a:effectLst/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3600" b="1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sz="36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n-GB" sz="3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66805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marL="0" indent="0" algn="just">
              <a:buNone/>
            </a:pPr>
            <a:r>
              <a:rPr lang="es-ES" sz="2600" b="1" i="0" u="none" strike="noStrike" dirty="0">
                <a:effectLst/>
                <a:latin typeface="Calibri" panose="020F0502020204030204" pitchFamily="34" charset="0"/>
              </a:rPr>
              <a:t>¿Cuáles son las circunstancias que favorecen estas conductas?</a:t>
            </a:r>
            <a:endParaRPr lang="en-GB" sz="2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8EB7B09C-AD7E-4853-8057-8D7DAD01F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600200"/>
            <a:ext cx="5011738" cy="5011738"/>
          </a:xfrm>
        </p:spPr>
      </p:pic>
    </p:spTree>
    <p:extLst>
      <p:ext uri="{BB962C8B-B14F-4D97-AF65-F5344CB8AC3E}">
        <p14:creationId xmlns:p14="http://schemas.microsoft.com/office/powerpoint/2010/main" val="39070811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ECD_English_blu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OECD_English_blue</Template>
  <TotalTime>7697</TotalTime>
  <Words>1653</Words>
  <Application>Microsoft Office PowerPoint</Application>
  <PresentationFormat>Presentación en pantalla (4:3)</PresentationFormat>
  <Paragraphs>272</Paragraphs>
  <Slides>29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Calibri</vt:lpstr>
      <vt:lpstr>Courier New</vt:lpstr>
      <vt:lpstr>Georgia</vt:lpstr>
      <vt:lpstr>Google Sans</vt:lpstr>
      <vt:lpstr>Helvetica 65 Medium</vt:lpstr>
      <vt:lpstr>Symbol</vt:lpstr>
      <vt:lpstr>Times New Roman</vt:lpstr>
      <vt:lpstr>OECD_English_blue</vt:lpstr>
      <vt:lpstr> </vt:lpstr>
      <vt:lpstr>Encuesta Previa al Curso</vt:lpstr>
      <vt:lpstr>Primera Pregunta</vt:lpstr>
      <vt:lpstr>¿Cuáles son las 5 áreas de investigación más comunes en los casos de economía informal o en efectivo?</vt:lpstr>
      <vt:lpstr>¿Cuáles son las 5 áreas de investigación más comunes en los casos de economía informal o en efectivo?</vt:lpstr>
      <vt:lpstr>¿Cuáles son las 5 áreas de investigación más comunes en los casos de economía informal o en efectivo?</vt:lpstr>
      <vt:lpstr>¿Cuáles son las 5 áreas de investigación más comunes en los casos de economía informal o en efectivo?</vt:lpstr>
      <vt:lpstr>Segunda Pregunta</vt:lpstr>
      <vt:lpstr>¿Cuáles son las circunstancias que favorecen estas conductas?</vt:lpstr>
      <vt:lpstr>¿Cuáles son las circunstancias que favorecen estas conductas?</vt:lpstr>
      <vt:lpstr>¿Cuáles son las circunstancias que favorecen estas conductas?</vt:lpstr>
      <vt:lpstr>¿Cuáles son las circunstancias que favorecen estas conductas?</vt:lpstr>
      <vt:lpstr>¿Cuáles son las circunstancias que favorecen estas conductas?</vt:lpstr>
      <vt:lpstr>¿Cuáles son las circunstancias que favorecen estas conductas?</vt:lpstr>
      <vt:lpstr>¿Cuáles son las circunstancias que favorecen estas conductas?</vt:lpstr>
      <vt:lpstr>¿Cuáles son las circunstancias que favorecen estas conductas?</vt:lpstr>
      <vt:lpstr>¿Cuáles son las circunstancias que favorecen estas conductas?</vt:lpstr>
      <vt:lpstr>Tercera Pregunta</vt:lpstr>
      <vt:lpstr>¿Cuáles son los principales retos de la investigación de estos casos?  </vt:lpstr>
      <vt:lpstr>¿Cuáles son los principales retos de la investigación de estos casos?  </vt:lpstr>
      <vt:lpstr>¿Cuáles son los principales retos de la investigación de estos casos?  </vt:lpstr>
      <vt:lpstr>¿Cuáles son los principales retos de la investigación de estos casos?  </vt:lpstr>
      <vt:lpstr>Cuarta Pregunta</vt:lpstr>
      <vt:lpstr>Destaque los puntos fuertes o débiles de su jurisdicción que ayudan o dificultan las investigaciones</vt:lpstr>
      <vt:lpstr>Destaque los puntos fuertes o débiles de su jurisdicción que ayudan o dificultan las investigaciones</vt:lpstr>
      <vt:lpstr>Destaque los puntos fuertes o débiles de su jurisdicción que ayudan o dificultan las investigaciones</vt:lpstr>
      <vt:lpstr>Destaque los puntos fuertes o débiles de su jurisdicción que ayudan o dificultan las investigaciones</vt:lpstr>
      <vt:lpstr>Destaque los puntos fuertes o débiles de su jurisdicción que ayudan o dificultan las investigaciones</vt:lpstr>
      <vt:lpstr>Presentación de PowerPoint</vt:lpstr>
    </vt:vector>
  </TitlesOfParts>
  <Company>Criminal Investigation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Goals</dc:title>
  <dc:creator>Vicki Duane</dc:creator>
  <cp:lastModifiedBy>Ignacio Martin Irigaray</cp:lastModifiedBy>
  <cp:revision>169</cp:revision>
  <cp:lastPrinted>2016-09-09T08:49:58Z</cp:lastPrinted>
  <dcterms:created xsi:type="dcterms:W3CDTF">1999-07-31T14:14:30Z</dcterms:created>
  <dcterms:modified xsi:type="dcterms:W3CDTF">2022-03-14T02:57:25Z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DocumentId">
    <vt:lpwstr>nvmaGD583GwAaS4DHc3Edk</vt:lpwstr>
  </property>
  <property fmtid="{D5CDD505-2E9C-101B-9397-08002B2CF9AE}" pid="3" name="DV.VersionId">
    <vt:lpwstr>PL7Mwrk5EQdm9Vd2uZc67Y</vt:lpwstr>
  </property>
  <property fmtid="{D5CDD505-2E9C-101B-9397-08002B2CF9AE}" pid="4" name="DV.MergeIncapabilityFlags">
    <vt:i4>0</vt:i4>
  </property>
</Properties>
</file>