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77C39-3CBA-480F-815E-0F8132DC021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E304D854-6821-46FA-8811-4B4A799410C8}">
      <dgm:prSet phldrT="[Texto]"/>
      <dgm:spPr/>
      <dgm:t>
        <a:bodyPr/>
        <a:lstStyle/>
        <a:p>
          <a:r>
            <a:rPr lang="es-ES" dirty="0" smtClean="0"/>
            <a:t>1. Finca que inicio la Noticia</a:t>
          </a:r>
        </a:p>
        <a:p>
          <a:r>
            <a:rPr lang="es-ES" dirty="0" smtClean="0"/>
            <a:t>2. Vehículos </a:t>
          </a:r>
        </a:p>
        <a:p>
          <a:r>
            <a:rPr lang="es-ES" dirty="0" smtClean="0"/>
            <a:t>3. Residencias</a:t>
          </a:r>
        </a:p>
        <a:p>
          <a:endParaRPr lang="es-ES" dirty="0"/>
        </a:p>
      </dgm:t>
    </dgm:pt>
    <dgm:pt modelId="{A0C4B2C0-23E6-419E-9001-8DD698B25B2F}" type="parTrans" cxnId="{601C4547-225E-484B-8315-F6106A718766}">
      <dgm:prSet/>
      <dgm:spPr/>
      <dgm:t>
        <a:bodyPr/>
        <a:lstStyle/>
        <a:p>
          <a:endParaRPr lang="es-ES"/>
        </a:p>
      </dgm:t>
    </dgm:pt>
    <dgm:pt modelId="{44E56BD3-B61D-4062-A989-8011E0A9B37C}" type="sibTrans" cxnId="{601C4547-225E-484B-8315-F6106A718766}">
      <dgm:prSet/>
      <dgm:spPr/>
      <dgm:t>
        <a:bodyPr/>
        <a:lstStyle/>
        <a:p>
          <a:endParaRPr lang="es-ES"/>
        </a:p>
      </dgm:t>
    </dgm:pt>
    <dgm:pt modelId="{75CA9C5F-B0D8-4D40-9A5D-E469A69646C9}">
      <dgm:prSet phldrT="[Texto]"/>
      <dgm:spPr/>
      <dgm:t>
        <a:bodyPr/>
        <a:lstStyle/>
        <a:p>
          <a:r>
            <a:rPr lang="es-ES" dirty="0" smtClean="0"/>
            <a:t>1. Vigilancia y Seguimiento</a:t>
          </a:r>
        </a:p>
        <a:p>
          <a:r>
            <a:rPr lang="es-ES" dirty="0" smtClean="0"/>
            <a:t>2. Interceptación de comunicaciones </a:t>
          </a:r>
        </a:p>
        <a:p>
          <a:r>
            <a:rPr lang="es-ES" dirty="0" smtClean="0"/>
            <a:t>3. Informantes</a:t>
          </a:r>
          <a:endParaRPr lang="es-ES" dirty="0"/>
        </a:p>
      </dgm:t>
    </dgm:pt>
    <dgm:pt modelId="{C905D4A5-C2CB-42F9-A457-F38A8E8FE56C}" type="sibTrans" cxnId="{D17823E4-5DBF-4435-88D4-FF5DFDCCC030}">
      <dgm:prSet/>
      <dgm:spPr/>
      <dgm:t>
        <a:bodyPr/>
        <a:lstStyle/>
        <a:p>
          <a:endParaRPr lang="es-ES"/>
        </a:p>
      </dgm:t>
    </dgm:pt>
    <dgm:pt modelId="{3F11B005-F0F4-4213-87D7-98F1C04B6A53}" type="parTrans" cxnId="{D17823E4-5DBF-4435-88D4-FF5DFDCCC030}">
      <dgm:prSet/>
      <dgm:spPr/>
      <dgm:t>
        <a:bodyPr/>
        <a:lstStyle/>
        <a:p>
          <a:endParaRPr lang="es-ES"/>
        </a:p>
      </dgm:t>
    </dgm:pt>
    <dgm:pt modelId="{22289453-0358-4D3E-A0F2-A4528D622472}" type="pres">
      <dgm:prSet presAssocID="{0B377C39-3CBA-480F-815E-0F8132DC0214}" presName="Name0" presStyleCnt="0">
        <dgm:presLayoutVars>
          <dgm:dir/>
          <dgm:resizeHandles val="exact"/>
        </dgm:presLayoutVars>
      </dgm:prSet>
      <dgm:spPr/>
    </dgm:pt>
    <dgm:pt modelId="{DE31B7A4-2153-4706-865A-5CFF16C2FCDF}" type="pres">
      <dgm:prSet presAssocID="{0B377C39-3CBA-480F-815E-0F8132DC0214}" presName="bkgdShp" presStyleLbl="alignAccFollowNode1" presStyleIdx="0" presStyleCnt="1"/>
      <dgm:spPr/>
    </dgm:pt>
    <dgm:pt modelId="{DBB1B22E-F444-4C67-A6E0-5D5849FC2122}" type="pres">
      <dgm:prSet presAssocID="{0B377C39-3CBA-480F-815E-0F8132DC0214}" presName="linComp" presStyleCnt="0"/>
      <dgm:spPr/>
    </dgm:pt>
    <dgm:pt modelId="{C6A6BD55-E4FC-4C80-A07F-5A7549D75353}" type="pres">
      <dgm:prSet presAssocID="{E304D854-6821-46FA-8811-4B4A799410C8}" presName="compNode" presStyleCnt="0"/>
      <dgm:spPr/>
    </dgm:pt>
    <dgm:pt modelId="{87B61D42-23ED-4AA5-A830-C29DAE65C6CB}" type="pres">
      <dgm:prSet presAssocID="{E304D854-6821-46FA-8811-4B4A799410C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B4366B-7D61-49F9-B76D-7850FF7A8015}" type="pres">
      <dgm:prSet presAssocID="{E304D854-6821-46FA-8811-4B4A799410C8}" presName="invisiNode" presStyleLbl="node1" presStyleIdx="0" presStyleCnt="2"/>
      <dgm:spPr/>
    </dgm:pt>
    <dgm:pt modelId="{580B38E5-D8E1-4085-AA70-365C557ACB9C}" type="pres">
      <dgm:prSet presAssocID="{E304D854-6821-46FA-8811-4B4A799410C8}" presName="imagNode" presStyleLbl="fgImgPlace1" presStyleIdx="0" presStyleCnt="2" custScaleX="88365" custScaleY="732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F68D1A90-B996-4996-B7FB-70696A11A236}" type="pres">
      <dgm:prSet presAssocID="{44E56BD3-B61D-4062-A989-8011E0A9B37C}" presName="sibTrans" presStyleLbl="sibTrans2D1" presStyleIdx="0" presStyleCnt="0"/>
      <dgm:spPr/>
    </dgm:pt>
    <dgm:pt modelId="{512D0FB8-1DD4-416C-A1DE-8CAA01DACF91}" type="pres">
      <dgm:prSet presAssocID="{75CA9C5F-B0D8-4D40-9A5D-E469A69646C9}" presName="compNode" presStyleCnt="0"/>
      <dgm:spPr/>
    </dgm:pt>
    <dgm:pt modelId="{39D7A5F1-F6A9-42F9-BE59-91129DFDC950}" type="pres">
      <dgm:prSet presAssocID="{75CA9C5F-B0D8-4D40-9A5D-E469A69646C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EE8DB8-355E-4565-9BFC-1037BE76A079}" type="pres">
      <dgm:prSet presAssocID="{75CA9C5F-B0D8-4D40-9A5D-E469A69646C9}" presName="invisiNode" presStyleLbl="node1" presStyleIdx="1" presStyleCnt="2"/>
      <dgm:spPr/>
    </dgm:pt>
    <dgm:pt modelId="{B892F679-FD00-4964-93AD-C5FC4A264A48}" type="pres">
      <dgm:prSet presAssocID="{75CA9C5F-B0D8-4D40-9A5D-E469A69646C9}" presName="imagNode" presStyleLbl="fgImgPlace1" presStyleIdx="1" presStyleCnt="2" custScaleX="78163" custScaleY="83901" custLinFactNeighborX="-3885" custLinFactNeighborY="65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</dgm:ptLst>
  <dgm:cxnLst>
    <dgm:cxn modelId="{680DF787-D13A-4063-BAC2-E3F98FB8FC0B}" type="presOf" srcId="{E304D854-6821-46FA-8811-4B4A799410C8}" destId="{87B61D42-23ED-4AA5-A830-C29DAE65C6CB}" srcOrd="0" destOrd="0" presId="urn:microsoft.com/office/officeart/2005/8/layout/pList2"/>
    <dgm:cxn modelId="{D7941097-5C65-417F-83E2-57A59DA36E69}" type="presOf" srcId="{0B377C39-3CBA-480F-815E-0F8132DC0214}" destId="{22289453-0358-4D3E-A0F2-A4528D622472}" srcOrd="0" destOrd="0" presId="urn:microsoft.com/office/officeart/2005/8/layout/pList2"/>
    <dgm:cxn modelId="{D17823E4-5DBF-4435-88D4-FF5DFDCCC030}" srcId="{0B377C39-3CBA-480F-815E-0F8132DC0214}" destId="{75CA9C5F-B0D8-4D40-9A5D-E469A69646C9}" srcOrd="1" destOrd="0" parTransId="{3F11B005-F0F4-4213-87D7-98F1C04B6A53}" sibTransId="{C905D4A5-C2CB-42F9-A457-F38A8E8FE56C}"/>
    <dgm:cxn modelId="{030996DF-4D92-4F0E-A11B-96CAA0BD5D2F}" type="presOf" srcId="{75CA9C5F-B0D8-4D40-9A5D-E469A69646C9}" destId="{39D7A5F1-F6A9-42F9-BE59-91129DFDC950}" srcOrd="0" destOrd="0" presId="urn:microsoft.com/office/officeart/2005/8/layout/pList2"/>
    <dgm:cxn modelId="{601C4547-225E-484B-8315-F6106A718766}" srcId="{0B377C39-3CBA-480F-815E-0F8132DC0214}" destId="{E304D854-6821-46FA-8811-4B4A799410C8}" srcOrd="0" destOrd="0" parTransId="{A0C4B2C0-23E6-419E-9001-8DD698B25B2F}" sibTransId="{44E56BD3-B61D-4062-A989-8011E0A9B37C}"/>
    <dgm:cxn modelId="{1E464FF8-BF61-4109-AD94-4426F799F044}" type="presOf" srcId="{44E56BD3-B61D-4062-A989-8011E0A9B37C}" destId="{F68D1A90-B996-4996-B7FB-70696A11A236}" srcOrd="0" destOrd="0" presId="urn:microsoft.com/office/officeart/2005/8/layout/pList2"/>
    <dgm:cxn modelId="{3B5DB3EA-F0F2-455F-BA89-BC582E453029}" type="presParOf" srcId="{22289453-0358-4D3E-A0F2-A4528D622472}" destId="{DE31B7A4-2153-4706-865A-5CFF16C2FCDF}" srcOrd="0" destOrd="0" presId="urn:microsoft.com/office/officeart/2005/8/layout/pList2"/>
    <dgm:cxn modelId="{B84F3530-D709-4EE6-8ACA-EE1458472224}" type="presParOf" srcId="{22289453-0358-4D3E-A0F2-A4528D622472}" destId="{DBB1B22E-F444-4C67-A6E0-5D5849FC2122}" srcOrd="1" destOrd="0" presId="urn:microsoft.com/office/officeart/2005/8/layout/pList2"/>
    <dgm:cxn modelId="{5880960F-5697-4C7E-93F1-3A0A56F3AEDA}" type="presParOf" srcId="{DBB1B22E-F444-4C67-A6E0-5D5849FC2122}" destId="{C6A6BD55-E4FC-4C80-A07F-5A7549D75353}" srcOrd="0" destOrd="0" presId="urn:microsoft.com/office/officeart/2005/8/layout/pList2"/>
    <dgm:cxn modelId="{47BCD051-57C7-4D10-BB72-8771FE393847}" type="presParOf" srcId="{C6A6BD55-E4FC-4C80-A07F-5A7549D75353}" destId="{87B61D42-23ED-4AA5-A830-C29DAE65C6CB}" srcOrd="0" destOrd="0" presId="urn:microsoft.com/office/officeart/2005/8/layout/pList2"/>
    <dgm:cxn modelId="{B1809B96-19AC-4F8A-B6B5-2E2CE62A27E5}" type="presParOf" srcId="{C6A6BD55-E4FC-4C80-A07F-5A7549D75353}" destId="{C5B4366B-7D61-49F9-B76D-7850FF7A8015}" srcOrd="1" destOrd="0" presId="urn:microsoft.com/office/officeart/2005/8/layout/pList2"/>
    <dgm:cxn modelId="{9BB14A97-5706-40E1-B8F3-5EB272B58E64}" type="presParOf" srcId="{C6A6BD55-E4FC-4C80-A07F-5A7549D75353}" destId="{580B38E5-D8E1-4085-AA70-365C557ACB9C}" srcOrd="2" destOrd="0" presId="urn:microsoft.com/office/officeart/2005/8/layout/pList2"/>
    <dgm:cxn modelId="{29A9DB69-44E3-430E-B46B-FBFE37FF2697}" type="presParOf" srcId="{DBB1B22E-F444-4C67-A6E0-5D5849FC2122}" destId="{F68D1A90-B996-4996-B7FB-70696A11A236}" srcOrd="1" destOrd="0" presId="urn:microsoft.com/office/officeart/2005/8/layout/pList2"/>
    <dgm:cxn modelId="{ECBE3244-A45A-4ADC-B38A-C082FBD248BD}" type="presParOf" srcId="{DBB1B22E-F444-4C67-A6E0-5D5849FC2122}" destId="{512D0FB8-1DD4-416C-A1DE-8CAA01DACF91}" srcOrd="2" destOrd="0" presId="urn:microsoft.com/office/officeart/2005/8/layout/pList2"/>
    <dgm:cxn modelId="{D36A6257-36F0-4CFD-A390-234BDE235C59}" type="presParOf" srcId="{512D0FB8-1DD4-416C-A1DE-8CAA01DACF91}" destId="{39D7A5F1-F6A9-42F9-BE59-91129DFDC950}" srcOrd="0" destOrd="0" presId="urn:microsoft.com/office/officeart/2005/8/layout/pList2"/>
    <dgm:cxn modelId="{EAA86C82-85B1-4BC6-BD03-020C6CA503D2}" type="presParOf" srcId="{512D0FB8-1DD4-416C-A1DE-8CAA01DACF91}" destId="{93EE8DB8-355E-4565-9BFC-1037BE76A079}" srcOrd="1" destOrd="0" presId="urn:microsoft.com/office/officeart/2005/8/layout/pList2"/>
    <dgm:cxn modelId="{5BAF6A8A-AEDF-41D8-9156-33E2AF55C568}" type="presParOf" srcId="{512D0FB8-1DD4-416C-A1DE-8CAA01DACF91}" destId="{B892F679-FD00-4964-93AD-C5FC4A264A4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1B7A4-2153-4706-865A-5CFF16C2FCDF}">
      <dsp:nvSpPr>
        <dsp:cNvPr id="0" name=""/>
        <dsp:cNvSpPr/>
      </dsp:nvSpPr>
      <dsp:spPr>
        <a:xfrm>
          <a:off x="0" y="0"/>
          <a:ext cx="6455295" cy="183372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B38E5-D8E1-4085-AA70-365C557ACB9C}">
      <dsp:nvSpPr>
        <dsp:cNvPr id="0" name=""/>
        <dsp:cNvSpPr/>
      </dsp:nvSpPr>
      <dsp:spPr>
        <a:xfrm>
          <a:off x="362455" y="424508"/>
          <a:ext cx="2552694" cy="9847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61D42-23ED-4AA5-A830-C29DAE65C6CB}">
      <dsp:nvSpPr>
        <dsp:cNvPr id="0" name=""/>
        <dsp:cNvSpPr/>
      </dsp:nvSpPr>
      <dsp:spPr>
        <a:xfrm rot="10800000">
          <a:off x="194399" y="1833721"/>
          <a:ext cx="2888807" cy="224121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1. Finca que inicio la Noticia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2. Vehículos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3. Residencias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/>
        </a:p>
      </dsp:txBody>
      <dsp:txXfrm rot="10800000">
        <a:off x="263324" y="1833721"/>
        <a:ext cx="2750957" cy="2172290"/>
      </dsp:txXfrm>
    </dsp:sp>
    <dsp:sp modelId="{B892F679-FD00-4964-93AD-C5FC4A264A48}">
      <dsp:nvSpPr>
        <dsp:cNvPr id="0" name=""/>
        <dsp:cNvSpPr/>
      </dsp:nvSpPr>
      <dsp:spPr>
        <a:xfrm>
          <a:off x="3575272" y="361548"/>
          <a:ext cx="2257978" cy="11282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7A5F1-F6A9-42F9-BE59-91129DFDC950}">
      <dsp:nvSpPr>
        <dsp:cNvPr id="0" name=""/>
        <dsp:cNvSpPr/>
      </dsp:nvSpPr>
      <dsp:spPr>
        <a:xfrm rot="10800000">
          <a:off x="3372087" y="1833721"/>
          <a:ext cx="2888807" cy="224121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1. Vigilancia y Seguimiento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2. Interceptación de comunicaciones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3. Informantes</a:t>
          </a:r>
          <a:endParaRPr lang="es-ES" sz="2100" kern="1200" dirty="0"/>
        </a:p>
      </dsp:txBody>
      <dsp:txXfrm rot="10800000">
        <a:off x="3441012" y="1833721"/>
        <a:ext cx="2750957" cy="2172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A" dirty="0" smtClean="0"/>
              <a:t>Estudio de caso</a:t>
            </a:r>
            <a:endParaRPr lang="es-PA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A" dirty="0" smtClean="0"/>
              <a:t>Marcos Mosquera de la g.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2234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Génesis de la investigación 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PA" dirty="0"/>
              <a:t>Se recibe información de una posible instancia de Blanqueo de Capitales en la República de Panamá, provincia de Panamá, llevada a cabo cuando en mayo 2021, la FUNDACIÓN </a:t>
            </a:r>
            <a:r>
              <a:rPr lang="es-PA" dirty="0" err="1" smtClean="0"/>
              <a:t>xxxxx</a:t>
            </a:r>
            <a:r>
              <a:rPr lang="es-PA" dirty="0" smtClean="0"/>
              <a:t>, </a:t>
            </a:r>
            <a:r>
              <a:rPr lang="es-PA" dirty="0"/>
              <a:t>compró una Propiedad en el Distrito de Chepo, provincia de Panamá, corregimiento de El Llano, de los cuales al menos USD 3 16,000 de este monto, fue depositado en efectivo en una cuenta bancaria en Chiriquí, Panamá un banco de la localidad</a:t>
            </a:r>
            <a:r>
              <a:rPr lang="es-PA" dirty="0" smtClean="0"/>
              <a:t>.</a:t>
            </a:r>
          </a:p>
          <a:p>
            <a:pPr algn="just"/>
            <a:r>
              <a:rPr lang="es-PA" dirty="0"/>
              <a:t>La </a:t>
            </a:r>
            <a:r>
              <a:rPr lang="es-PA" dirty="0" smtClean="0"/>
              <a:t>investigación </a:t>
            </a:r>
            <a:r>
              <a:rPr lang="es-PA" dirty="0"/>
              <a:t>por llevada a cabo por el </a:t>
            </a:r>
            <a:r>
              <a:rPr lang="es-PA" dirty="0" smtClean="0"/>
              <a:t>organismo </a:t>
            </a:r>
            <a:r>
              <a:rPr lang="es-PA" dirty="0"/>
              <a:t>de </a:t>
            </a:r>
            <a:r>
              <a:rPr lang="es-PA" dirty="0" smtClean="0"/>
              <a:t>investigación </a:t>
            </a:r>
            <a:r>
              <a:rPr lang="es-PA" dirty="0"/>
              <a:t>judicial indica, que </a:t>
            </a:r>
            <a:r>
              <a:rPr lang="es-PA" dirty="0" smtClean="0"/>
              <a:t>XXXX XXXXXX es </a:t>
            </a:r>
            <a:r>
              <a:rPr lang="es-PA" dirty="0"/>
              <a:t>el representante de la </a:t>
            </a:r>
            <a:r>
              <a:rPr lang="es-PA" dirty="0" smtClean="0"/>
              <a:t>FUNDACIÓN </a:t>
            </a:r>
            <a:r>
              <a:rPr lang="es-PA" dirty="0" err="1" smtClean="0"/>
              <a:t>xxxxxx</a:t>
            </a:r>
            <a:r>
              <a:rPr lang="es-PA" dirty="0" smtClean="0"/>
              <a:t>, </a:t>
            </a:r>
            <a:r>
              <a:rPr lang="es-PA" dirty="0"/>
              <a:t>quien además , es un </a:t>
            </a:r>
            <a:r>
              <a:rPr lang="es-PA" dirty="0" err="1" smtClean="0"/>
              <a:t>fugiTivo</a:t>
            </a:r>
            <a:r>
              <a:rPr lang="es-PA" dirty="0" smtClean="0"/>
              <a:t> </a:t>
            </a:r>
            <a:r>
              <a:rPr lang="es-PA" dirty="0"/>
              <a:t>de un caso de Crimen </a:t>
            </a:r>
            <a:r>
              <a:rPr lang="es-PA" dirty="0" smtClean="0"/>
              <a:t>Organizado</a:t>
            </a:r>
            <a:r>
              <a:rPr lang="es-PA" dirty="0"/>
              <a:t>, corrupción y blanqueo de </a:t>
            </a:r>
            <a:r>
              <a:rPr lang="es-PA" dirty="0" smtClean="0"/>
              <a:t>capitales </a:t>
            </a:r>
            <a:r>
              <a:rPr lang="es-PA" dirty="0"/>
              <a:t>en </a:t>
            </a:r>
            <a:r>
              <a:rPr lang="es-PA" dirty="0" err="1" smtClean="0"/>
              <a:t>xxxxx</a:t>
            </a:r>
            <a:r>
              <a:rPr lang="es-PA" dirty="0" smtClean="0"/>
              <a:t> y </a:t>
            </a:r>
            <a:r>
              <a:rPr lang="es-PA" dirty="0"/>
              <a:t>que se sospecha, que el </a:t>
            </a:r>
            <a:r>
              <a:rPr lang="es-PA" dirty="0" smtClean="0"/>
              <a:t>efectivo </a:t>
            </a:r>
            <a:r>
              <a:rPr lang="es-PA" dirty="0"/>
              <a:t>usado para comprar el inmueble procede de los actos criminales de la </a:t>
            </a:r>
            <a:r>
              <a:rPr lang="es-PA" dirty="0" smtClean="0"/>
              <a:t>organización </a:t>
            </a:r>
            <a:r>
              <a:rPr lang="es-PA" dirty="0"/>
              <a:t>de la cual forma par te el señor RIVERA R O SALES.</a:t>
            </a:r>
            <a:endParaRPr lang="es-PA" dirty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0033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err="1" smtClean="0"/>
              <a:t>Funtes</a:t>
            </a:r>
            <a:r>
              <a:rPr lang="es-PA" dirty="0" smtClean="0"/>
              <a:t> abiertas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s-PA" dirty="0"/>
              <a:t>informa que el </a:t>
            </a:r>
            <a:r>
              <a:rPr lang="es-PA" dirty="0" smtClean="0"/>
              <a:t>Departamento </a:t>
            </a:r>
            <a:r>
              <a:rPr lang="es-PA" dirty="0"/>
              <a:t>de </a:t>
            </a:r>
            <a:r>
              <a:rPr lang="es-PA" dirty="0" smtClean="0"/>
              <a:t>Investigaciones Criminales </a:t>
            </a:r>
            <a:r>
              <a:rPr lang="es-PA" dirty="0"/>
              <a:t>de dicho </a:t>
            </a:r>
            <a:r>
              <a:rPr lang="es-PA" dirty="0" smtClean="0"/>
              <a:t>país </a:t>
            </a:r>
            <a:r>
              <a:rPr lang="es-PA" dirty="0"/>
              <a:t>, requiere ubicar a </a:t>
            </a:r>
            <a:r>
              <a:rPr lang="es-PA" dirty="0" smtClean="0"/>
              <a:t> </a:t>
            </a:r>
            <a:r>
              <a:rPr lang="es-PA" dirty="0" err="1" smtClean="0"/>
              <a:t>xxxxxx</a:t>
            </a:r>
            <a:r>
              <a:rPr lang="es-PA" dirty="0" smtClean="0"/>
              <a:t>, </a:t>
            </a:r>
            <a:r>
              <a:rPr lang="es-PA" dirty="0" err="1" smtClean="0"/>
              <a:t>xxxxxx</a:t>
            </a:r>
            <a:r>
              <a:rPr lang="es-PA" dirty="0" smtClean="0"/>
              <a:t> y </a:t>
            </a:r>
            <a:r>
              <a:rPr lang="es-PA" dirty="0" err="1" smtClean="0"/>
              <a:t>xxxxxxxx</a:t>
            </a:r>
            <a:r>
              <a:rPr lang="es-PA" dirty="0" smtClean="0"/>
              <a:t>, </a:t>
            </a:r>
            <a:r>
              <a:rPr lang="es-PA" dirty="0"/>
              <a:t>a quienes se les relaciona con una </a:t>
            </a:r>
            <a:r>
              <a:rPr lang="es-PA" dirty="0" smtClean="0"/>
              <a:t>organización </a:t>
            </a:r>
            <a:r>
              <a:rPr lang="es-PA" dirty="0"/>
              <a:t>de </a:t>
            </a:r>
            <a:r>
              <a:rPr lang="es-PA" dirty="0" smtClean="0"/>
              <a:t>tráfico </a:t>
            </a:r>
            <a:r>
              <a:rPr lang="es-PA" dirty="0"/>
              <a:t>internacional de drogas y </a:t>
            </a:r>
            <a:r>
              <a:rPr lang="es-PA" dirty="0" smtClean="0"/>
              <a:t>legitimación </a:t>
            </a:r>
            <a:r>
              <a:rPr lang="es-PA" dirty="0"/>
              <a:t>de capi tales y </a:t>
            </a:r>
            <a:r>
              <a:rPr lang="es-PA" dirty="0" smtClean="0"/>
              <a:t>otros, desarticulada </a:t>
            </a:r>
            <a:r>
              <a:rPr lang="es-PA" dirty="0"/>
              <a:t>por autoridades del referido </a:t>
            </a:r>
            <a:r>
              <a:rPr lang="es-PA" dirty="0" smtClean="0"/>
              <a:t>país </a:t>
            </a:r>
            <a:r>
              <a:rPr lang="es-PA" dirty="0"/>
              <a:t>el día </a:t>
            </a:r>
            <a:r>
              <a:rPr lang="es-PA" dirty="0" smtClean="0"/>
              <a:t>xxx </a:t>
            </a:r>
            <a:r>
              <a:rPr lang="es-PA" dirty="0"/>
              <a:t>(6) de </a:t>
            </a:r>
            <a:r>
              <a:rPr lang="es-PA" dirty="0" err="1" smtClean="0"/>
              <a:t>xxxx</a:t>
            </a:r>
            <a:r>
              <a:rPr lang="es-PA" dirty="0" smtClean="0"/>
              <a:t> de </a:t>
            </a:r>
            <a:r>
              <a:rPr lang="es-PA" dirty="0" err="1" smtClean="0"/>
              <a:t>xxxx</a:t>
            </a:r>
            <a:r>
              <a:rPr lang="es-PA" dirty="0" smtClean="0"/>
              <a:t>. </a:t>
            </a:r>
            <a:r>
              <a:rPr lang="es-PA" dirty="0"/>
              <a:t>Se menciona que la </a:t>
            </a:r>
            <a:r>
              <a:rPr lang="es-PA" dirty="0" smtClean="0"/>
              <a:t>organización </a:t>
            </a:r>
            <a:r>
              <a:rPr lang="es-PA" dirty="0"/>
              <a:t>era liderada por </a:t>
            </a:r>
            <a:r>
              <a:rPr lang="es-PA" dirty="0" err="1" smtClean="0"/>
              <a:t>xxxxxxxx</a:t>
            </a:r>
            <a:r>
              <a:rPr lang="es-PA" dirty="0" smtClean="0"/>
              <a:t> el </a:t>
            </a:r>
            <a:r>
              <a:rPr lang="es-PA" dirty="0"/>
              <a:t>cual era conocido en la zona sur como un "empresario" dedicado al </a:t>
            </a:r>
            <a:r>
              <a:rPr lang="es-PA" dirty="0" smtClean="0"/>
              <a:t>cultivo </a:t>
            </a:r>
            <a:r>
              <a:rPr lang="es-PA" dirty="0"/>
              <a:t>de palma, fincas ganaderas y </a:t>
            </a:r>
            <a:r>
              <a:rPr lang="es-PA" dirty="0" smtClean="0"/>
              <a:t>actividades </a:t>
            </a:r>
            <a:r>
              <a:rPr lang="es-PA" dirty="0"/>
              <a:t>agrícolas , métodos que </a:t>
            </a:r>
            <a:r>
              <a:rPr lang="es-PA" dirty="0" smtClean="0"/>
              <a:t>utilizaba </a:t>
            </a:r>
            <a:r>
              <a:rPr lang="es-PA" dirty="0"/>
              <a:t>la </a:t>
            </a:r>
            <a:r>
              <a:rPr lang="es-PA" dirty="0" smtClean="0"/>
              <a:t>organización para lavar dinero productos del narcotráficos y otros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1692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Información bancaria 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s-PA" dirty="0" smtClean="0"/>
              <a:t>…las personas </a:t>
            </a:r>
            <a:r>
              <a:rPr lang="es-PA" dirty="0"/>
              <a:t>naturales y la jurídica que se mencionan no son clientes del banco. Sin embargo, el señor </a:t>
            </a:r>
            <a:r>
              <a:rPr lang="es-PA" dirty="0" err="1" smtClean="0"/>
              <a:t>xxxxxxxx</a:t>
            </a:r>
            <a:r>
              <a:rPr lang="es-PA" dirty="0" smtClean="0"/>
              <a:t> </a:t>
            </a:r>
            <a:r>
              <a:rPr lang="es-PA" dirty="0" err="1" smtClean="0"/>
              <a:t>xxxxxxx</a:t>
            </a:r>
            <a:r>
              <a:rPr lang="es-PA" dirty="0" smtClean="0"/>
              <a:t>, </a:t>
            </a:r>
            <a:r>
              <a:rPr lang="es-PA" dirty="0" err="1" smtClean="0"/>
              <a:t>cip</a:t>
            </a:r>
            <a:r>
              <a:rPr lang="es-PA" dirty="0" smtClean="0"/>
              <a:t> </a:t>
            </a:r>
            <a:r>
              <a:rPr lang="es-PA" dirty="0" err="1" smtClean="0"/>
              <a:t>xxxxxx</a:t>
            </a:r>
            <a:r>
              <a:rPr lang="es-PA" dirty="0" smtClean="0"/>
              <a:t>, </a:t>
            </a:r>
            <a:r>
              <a:rPr lang="es-PA" dirty="0"/>
              <a:t>aparece en un </a:t>
            </a:r>
            <a:r>
              <a:rPr lang="es-PA" dirty="0" smtClean="0"/>
              <a:t>contrato </a:t>
            </a:r>
            <a:r>
              <a:rPr lang="es-PA" dirty="0"/>
              <a:t>de compra venta de la Finca Folio Real 1020 Código de Ubicación 5A405), en el </a:t>
            </a:r>
            <a:r>
              <a:rPr lang="es-PA" dirty="0" smtClean="0"/>
              <a:t>Distrito </a:t>
            </a:r>
            <a:r>
              <a:rPr lang="es-PA" dirty="0"/>
              <a:t>de Chepo, provincia de Panamá, </a:t>
            </a:r>
            <a:r>
              <a:rPr lang="es-PA" dirty="0" smtClean="0"/>
              <a:t>corregimiento </a:t>
            </a:r>
            <a:r>
              <a:rPr lang="es-PA" dirty="0"/>
              <a:t>de El Llano, con un monto de B/450,000.00, celebrado </a:t>
            </a:r>
            <a:r>
              <a:rPr lang="es-PA" dirty="0" smtClean="0"/>
              <a:t>entre </a:t>
            </a:r>
            <a:r>
              <a:rPr lang="es-PA" dirty="0" err="1" smtClean="0"/>
              <a:t>xxxx</a:t>
            </a:r>
            <a:r>
              <a:rPr lang="es-PA" dirty="0" smtClean="0"/>
              <a:t> </a:t>
            </a:r>
            <a:r>
              <a:rPr lang="es-PA" dirty="0" err="1" smtClean="0"/>
              <a:t>xxxxx</a:t>
            </a:r>
            <a:r>
              <a:rPr lang="es-PA" dirty="0" smtClean="0"/>
              <a:t> </a:t>
            </a:r>
            <a:r>
              <a:rPr lang="es-PA" dirty="0"/>
              <a:t>y </a:t>
            </a:r>
            <a:r>
              <a:rPr lang="es-PA" dirty="0" smtClean="0"/>
              <a:t>Fundación </a:t>
            </a:r>
            <a:r>
              <a:rPr lang="es-PA" dirty="0" err="1" smtClean="0"/>
              <a:t>xxxx</a:t>
            </a:r>
            <a:r>
              <a:rPr lang="es-PA" dirty="0" smtClean="0"/>
              <a:t> </a:t>
            </a:r>
            <a:r>
              <a:rPr lang="es-PA" dirty="0" err="1" smtClean="0"/>
              <a:t>xxxxx</a:t>
            </a:r>
            <a:r>
              <a:rPr lang="es-PA" dirty="0" smtClean="0"/>
              <a:t> que </a:t>
            </a:r>
            <a:r>
              <a:rPr lang="es-PA" dirty="0"/>
              <a:t>fue </a:t>
            </a:r>
            <a:r>
              <a:rPr lang="es-PA" dirty="0" smtClean="0"/>
              <a:t>utilizado </a:t>
            </a:r>
            <a:r>
              <a:rPr lang="es-PA" dirty="0"/>
              <a:t>como </a:t>
            </a:r>
            <a:r>
              <a:rPr lang="es-PA" dirty="0" smtClean="0"/>
              <a:t>sustento </a:t>
            </a:r>
            <a:r>
              <a:rPr lang="es-PA" dirty="0"/>
              <a:t>en una </a:t>
            </a:r>
            <a:r>
              <a:rPr lang="es-PA" dirty="0" smtClean="0"/>
              <a:t>transacción </a:t>
            </a:r>
            <a:r>
              <a:rPr lang="es-PA" dirty="0"/>
              <a:t>en la cuenta corriente 04-201 -00293-4 a nombre de la señora </a:t>
            </a:r>
            <a:r>
              <a:rPr lang="es-PA" dirty="0" err="1" smtClean="0"/>
              <a:t>xxxxx</a:t>
            </a:r>
            <a:r>
              <a:rPr lang="es-PA" dirty="0" smtClean="0"/>
              <a:t> </a:t>
            </a:r>
            <a:r>
              <a:rPr lang="es-PA" dirty="0"/>
              <a:t>y su esposo </a:t>
            </a:r>
            <a:r>
              <a:rPr lang="es-PA" dirty="0" err="1" smtClean="0"/>
              <a:t>xxxxxxx</a:t>
            </a:r>
            <a:r>
              <a:rPr lang="es-PA" dirty="0" smtClean="0"/>
              <a:t> </a:t>
            </a:r>
            <a:r>
              <a:rPr lang="es-PA" dirty="0"/>
              <a:t>Se deja </a:t>
            </a:r>
            <a:r>
              <a:rPr lang="es-PA" dirty="0" smtClean="0"/>
              <a:t>constancia </a:t>
            </a:r>
            <a:r>
              <a:rPr lang="es-PA" dirty="0"/>
              <a:t>que se hace </a:t>
            </a:r>
            <a:r>
              <a:rPr lang="es-PA" dirty="0" smtClean="0"/>
              <a:t>entrega </a:t>
            </a:r>
            <a:r>
              <a:rPr lang="es-PA" dirty="0"/>
              <a:t>de los </a:t>
            </a:r>
            <a:r>
              <a:rPr lang="es-PA" dirty="0" smtClean="0"/>
              <a:t>resultados </a:t>
            </a:r>
            <a:r>
              <a:rPr lang="es-PA" dirty="0"/>
              <a:t>de la búsqueda en la base de datos del cliente del banco. Los demás documentos serán </a:t>
            </a:r>
            <a:r>
              <a:rPr lang="es-PA" dirty="0" smtClean="0"/>
              <a:t>entregados </a:t>
            </a:r>
            <a:r>
              <a:rPr lang="es-PA" dirty="0"/>
              <a:t>con pos </a:t>
            </a:r>
            <a:r>
              <a:rPr lang="es-PA" dirty="0" smtClean="0"/>
              <a:t>terrosidad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0769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40"/>
          <p:cNvSpPr>
            <a:spLocks noChangeArrowheads="1"/>
          </p:cNvSpPr>
          <p:nvPr/>
        </p:nvSpPr>
        <p:spPr bwMode="auto">
          <a:xfrm>
            <a:off x="393700" y="2379662"/>
            <a:ext cx="833438" cy="52705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A" altLang="es-PA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IMPUTADO</a:t>
            </a:r>
            <a:endParaRPr kumimoji="0" lang="es-PA" altLang="es-P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redondeado 39"/>
          <p:cNvSpPr>
            <a:spLocks noChangeArrowheads="1"/>
          </p:cNvSpPr>
          <p:nvPr/>
        </p:nvSpPr>
        <p:spPr bwMode="auto">
          <a:xfrm>
            <a:off x="1254167" y="1830127"/>
            <a:ext cx="1133475" cy="52705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Deposito en Efectivo 166,000.00 (17-5-21)</a:t>
            </a:r>
            <a:endParaRPr kumimoji="0" lang="es-PA" altLang="es-P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ángulo redondeado 65"/>
          <p:cNvSpPr>
            <a:spLocks noChangeArrowheads="1"/>
          </p:cNvSpPr>
          <p:nvPr/>
        </p:nvSpPr>
        <p:spPr bwMode="auto">
          <a:xfrm>
            <a:off x="1227138" y="2914417"/>
            <a:ext cx="1155700" cy="502286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Deposito en Efectivo 150,000.00 (14-5-21)</a:t>
            </a:r>
            <a:endParaRPr kumimoji="0" lang="es-PA" altLang="es-P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ángulo redondeado 64"/>
          <p:cNvSpPr>
            <a:spLocks noChangeArrowheads="1"/>
          </p:cNvSpPr>
          <p:nvPr/>
        </p:nvSpPr>
        <p:spPr bwMode="auto">
          <a:xfrm>
            <a:off x="2558372" y="2409030"/>
            <a:ext cx="753788" cy="468313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kumimoji="0" lang="es-PA" altLang="es-PA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N° 1</a:t>
            </a:r>
            <a:endParaRPr kumimoji="0" lang="es-PA" altLang="es-P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ángulo redondeado 59"/>
          <p:cNvSpPr>
            <a:spLocks noChangeArrowheads="1"/>
          </p:cNvSpPr>
          <p:nvPr/>
        </p:nvSpPr>
        <p:spPr bwMode="auto">
          <a:xfrm>
            <a:off x="3590087" y="2606700"/>
            <a:ext cx="1463675" cy="401638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Cheques 1266, 1272 y 1273</a:t>
            </a:r>
            <a:endParaRPr kumimoji="0" lang="es-PA" altLang="es-P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Hermano</a:t>
            </a:r>
            <a:r>
              <a:rPr kumimoji="0" lang="es-PA" altLang="es-PA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cuentahabiente</a:t>
            </a:r>
            <a:endParaRPr kumimoji="0" lang="es-PA" altLang="es-P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ángulo redondeado 46"/>
          <p:cNvSpPr>
            <a:spLocks noChangeArrowheads="1"/>
          </p:cNvSpPr>
          <p:nvPr/>
        </p:nvSpPr>
        <p:spPr bwMode="auto">
          <a:xfrm>
            <a:off x="3612386" y="2022324"/>
            <a:ext cx="1433513" cy="38735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Cheque 1263 por 7,500</a:t>
            </a:r>
            <a:endParaRPr kumimoji="0" lang="es-PA" altLang="es-P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A" altLang="es-PA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Supuesto bienes y raíces</a:t>
            </a:r>
            <a:endParaRPr kumimoji="0" lang="es-PA" altLang="es-P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ángulo redondeado 54"/>
          <p:cNvSpPr>
            <a:spLocks noChangeArrowheads="1"/>
          </p:cNvSpPr>
          <p:nvPr/>
        </p:nvSpPr>
        <p:spPr bwMode="auto">
          <a:xfrm>
            <a:off x="6361478" y="3098278"/>
            <a:ext cx="1455737" cy="5111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Cheque 342 por 8,062.00</a:t>
            </a:r>
            <a:endParaRPr kumimoji="0" lang="es-PA" altLang="es-P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 de Novillo Sr imputado</a:t>
            </a:r>
            <a:endParaRPr kumimoji="0" lang="es-PA" altLang="es-P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ángulo redondeado 56"/>
          <p:cNvSpPr>
            <a:spLocks noChangeArrowheads="1"/>
          </p:cNvSpPr>
          <p:nvPr/>
        </p:nvSpPr>
        <p:spPr bwMode="auto">
          <a:xfrm>
            <a:off x="6339253" y="2403660"/>
            <a:ext cx="1447800" cy="52705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Cheque 341 por 244,169.79</a:t>
            </a:r>
            <a:endParaRPr kumimoji="0" lang="es-PA" altLang="es-P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Cancelación de la finca 954</a:t>
            </a:r>
            <a:endParaRPr kumimoji="0" lang="es-PA" altLang="es-P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ángulo redondeado 55"/>
          <p:cNvSpPr>
            <a:spLocks noChangeArrowheads="1"/>
          </p:cNvSpPr>
          <p:nvPr/>
        </p:nvSpPr>
        <p:spPr bwMode="auto">
          <a:xfrm>
            <a:off x="6361478" y="1800410"/>
            <a:ext cx="1425575" cy="38735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Cheque 339 por 7,500</a:t>
            </a:r>
            <a:r>
              <a:rPr lang="es-PA" altLang="es-PA" sz="800" dirty="0">
                <a:latin typeface="Arial" panose="020B0604020202020204" pitchFamily="34" charset="0"/>
              </a:rPr>
              <a:t> </a:t>
            </a:r>
            <a:r>
              <a:rPr lang="es-PA" altLang="es-PA" sz="800" dirty="0" smtClean="0">
                <a:latin typeface="Arial" panose="020B0604020202020204" pitchFamily="34" charset="0"/>
              </a:rPr>
              <a:t>hermano de la cuentahabiente</a:t>
            </a:r>
            <a:endParaRPr kumimoji="0" lang="es-PA" altLang="es-P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ángulo redondeado 63"/>
          <p:cNvSpPr>
            <a:spLocks noChangeArrowheads="1"/>
          </p:cNvSpPr>
          <p:nvPr/>
        </p:nvSpPr>
        <p:spPr bwMode="auto">
          <a:xfrm>
            <a:off x="3750945" y="4572729"/>
            <a:ext cx="1177925" cy="4095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-Reporte de Operación Sospechosa (11-6-21)</a:t>
            </a:r>
            <a:endParaRPr kumimoji="0" lang="es-PA" altLang="es-P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ángulo redondeado 45"/>
          <p:cNvSpPr>
            <a:spLocks noChangeArrowheads="1"/>
          </p:cNvSpPr>
          <p:nvPr/>
        </p:nvSpPr>
        <p:spPr bwMode="auto">
          <a:xfrm>
            <a:off x="3729354" y="5122203"/>
            <a:ext cx="1177925" cy="4095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-Finiquito de Contrato (11-6-21)</a:t>
            </a:r>
            <a:endParaRPr kumimoji="0" lang="es-PA" altLang="es-P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ángulo redondeado 47"/>
          <p:cNvSpPr>
            <a:spLocks noChangeArrowheads="1"/>
          </p:cNvSpPr>
          <p:nvPr/>
        </p:nvSpPr>
        <p:spPr bwMode="auto">
          <a:xfrm>
            <a:off x="3627467" y="4045480"/>
            <a:ext cx="1433513" cy="38735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Cheque de Gerencia </a:t>
            </a:r>
            <a:endParaRPr kumimoji="0" lang="es-PA" altLang="es-P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316,000.00</a:t>
            </a:r>
            <a:endParaRPr kumimoji="0" lang="es-PA" altLang="es-P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ángulo redondeado 48"/>
          <p:cNvSpPr>
            <a:spLocks noChangeArrowheads="1"/>
          </p:cNvSpPr>
          <p:nvPr/>
        </p:nvSpPr>
        <p:spPr bwMode="auto">
          <a:xfrm>
            <a:off x="5346125" y="2403660"/>
            <a:ext cx="749978" cy="511896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kumimoji="0" lang="es-PA" altLang="es-PA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N° 2</a:t>
            </a:r>
            <a:endParaRPr kumimoji="0" lang="es-PA" altLang="es-P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 flipV="1">
            <a:off x="1388110" y="6671945"/>
            <a:ext cx="197485" cy="314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1381125" y="6986905"/>
            <a:ext cx="182880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2697480" y="6657340"/>
            <a:ext cx="131445" cy="314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2705100" y="6972300"/>
            <a:ext cx="123825" cy="343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3860800" y="6972300"/>
            <a:ext cx="262890" cy="1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5638800" y="7009130"/>
            <a:ext cx="358140" cy="6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1066800" y="6672580"/>
            <a:ext cx="14605" cy="262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3305175" y="7243445"/>
            <a:ext cx="6985" cy="358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6823710" y="7227570"/>
            <a:ext cx="14605" cy="256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6809105" y="8062595"/>
            <a:ext cx="14605" cy="24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6809105" y="8735695"/>
            <a:ext cx="0" cy="226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3297555" y="8069580"/>
            <a:ext cx="6985" cy="394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3941445" y="8706485"/>
            <a:ext cx="1898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4907280" y="7227570"/>
            <a:ext cx="0" cy="387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4928870" y="8062595"/>
            <a:ext cx="14605" cy="380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4885055" y="8925560"/>
            <a:ext cx="0" cy="328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152400" y="134779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altLang="es-P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altLang="es-P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altLang="es-P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PA" altLang="es-P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PA" altLang="es-P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altLang="es-P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7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altLang="es-P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PA" altLang="es-P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48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altLang="es-P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altLang="es-P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ángulo redondeado 64"/>
          <p:cNvSpPr>
            <a:spLocks noChangeArrowheads="1"/>
          </p:cNvSpPr>
          <p:nvPr/>
        </p:nvSpPr>
        <p:spPr bwMode="auto">
          <a:xfrm>
            <a:off x="5666612" y="4004998"/>
            <a:ext cx="753788" cy="468313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kumimoji="0" lang="es-PA" altLang="es-PA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N° 3</a:t>
            </a:r>
            <a:endParaRPr kumimoji="0" lang="es-PA" altLang="es-P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0" name="Conector recto de flecha 39"/>
          <p:cNvCxnSpPr>
            <a:stCxn id="4" idx="3"/>
            <a:endCxn id="5" idx="2"/>
          </p:cNvCxnSpPr>
          <p:nvPr/>
        </p:nvCxnSpPr>
        <p:spPr>
          <a:xfrm flipV="1">
            <a:off x="1227138" y="2357177"/>
            <a:ext cx="593767" cy="286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>
            <a:stCxn id="4" idx="3"/>
            <a:endCxn id="6" idx="0"/>
          </p:cNvCxnSpPr>
          <p:nvPr/>
        </p:nvCxnSpPr>
        <p:spPr>
          <a:xfrm>
            <a:off x="1227138" y="2643187"/>
            <a:ext cx="577850" cy="271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>
            <a:stCxn id="5" idx="3"/>
            <a:endCxn id="7" idx="1"/>
          </p:cNvCxnSpPr>
          <p:nvPr/>
        </p:nvCxnSpPr>
        <p:spPr>
          <a:xfrm>
            <a:off x="2387642" y="2093652"/>
            <a:ext cx="170730" cy="549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>
            <a:stCxn id="6" idx="3"/>
            <a:endCxn id="7" idx="1"/>
          </p:cNvCxnSpPr>
          <p:nvPr/>
        </p:nvCxnSpPr>
        <p:spPr>
          <a:xfrm flipV="1">
            <a:off x="2382838" y="2643187"/>
            <a:ext cx="175534" cy="522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>
            <a:stCxn id="7" idx="3"/>
            <a:endCxn id="9" idx="1"/>
          </p:cNvCxnSpPr>
          <p:nvPr/>
        </p:nvCxnSpPr>
        <p:spPr>
          <a:xfrm flipV="1">
            <a:off x="3312160" y="2215999"/>
            <a:ext cx="300226" cy="427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>
            <a:stCxn id="7" idx="3"/>
            <a:endCxn id="8" idx="1"/>
          </p:cNvCxnSpPr>
          <p:nvPr/>
        </p:nvCxnSpPr>
        <p:spPr>
          <a:xfrm>
            <a:off x="3312160" y="2643187"/>
            <a:ext cx="277927" cy="164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>
            <a:stCxn id="7" idx="3"/>
            <a:endCxn id="16" idx="0"/>
          </p:cNvCxnSpPr>
          <p:nvPr/>
        </p:nvCxnSpPr>
        <p:spPr>
          <a:xfrm>
            <a:off x="3312160" y="2643187"/>
            <a:ext cx="1032064" cy="1402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>
            <a:stCxn id="9" idx="3"/>
            <a:endCxn id="17" idx="1"/>
          </p:cNvCxnSpPr>
          <p:nvPr/>
        </p:nvCxnSpPr>
        <p:spPr>
          <a:xfrm>
            <a:off x="5045899" y="2215999"/>
            <a:ext cx="300226" cy="443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>
            <a:stCxn id="8" idx="3"/>
            <a:endCxn id="17" idx="1"/>
          </p:cNvCxnSpPr>
          <p:nvPr/>
        </p:nvCxnSpPr>
        <p:spPr>
          <a:xfrm flipV="1">
            <a:off x="5053762" y="2659608"/>
            <a:ext cx="292363" cy="147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>
            <a:stCxn id="16" idx="3"/>
            <a:endCxn id="38" idx="1"/>
          </p:cNvCxnSpPr>
          <p:nvPr/>
        </p:nvCxnSpPr>
        <p:spPr>
          <a:xfrm>
            <a:off x="5060980" y="4239155"/>
            <a:ext cx="6056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>
            <a:stCxn id="17" idx="3"/>
            <a:endCxn id="13" idx="1"/>
          </p:cNvCxnSpPr>
          <p:nvPr/>
        </p:nvCxnSpPr>
        <p:spPr>
          <a:xfrm flipV="1">
            <a:off x="6096103" y="1994085"/>
            <a:ext cx="265375" cy="665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>
            <a:stCxn id="17" idx="3"/>
            <a:endCxn id="12" idx="1"/>
          </p:cNvCxnSpPr>
          <p:nvPr/>
        </p:nvCxnSpPr>
        <p:spPr>
          <a:xfrm>
            <a:off x="6096103" y="2659608"/>
            <a:ext cx="243150" cy="7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>
            <a:stCxn id="17" idx="3"/>
            <a:endCxn id="11" idx="1"/>
          </p:cNvCxnSpPr>
          <p:nvPr/>
        </p:nvCxnSpPr>
        <p:spPr>
          <a:xfrm>
            <a:off x="6096103" y="2659608"/>
            <a:ext cx="265375" cy="694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ángulo redondeado 64"/>
          <p:cNvSpPr>
            <a:spLocks noChangeArrowheads="1"/>
          </p:cNvSpPr>
          <p:nvPr/>
        </p:nvSpPr>
        <p:spPr bwMode="auto">
          <a:xfrm>
            <a:off x="6838315" y="4004998"/>
            <a:ext cx="1474412" cy="468313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hay salida de dinero</a:t>
            </a:r>
            <a:endParaRPr kumimoji="0" lang="es-PA" altLang="es-P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68" name="Conector recto de flecha 67"/>
          <p:cNvCxnSpPr>
            <a:stCxn id="38" idx="3"/>
            <a:endCxn id="66" idx="1"/>
          </p:cNvCxnSpPr>
          <p:nvPr/>
        </p:nvCxnSpPr>
        <p:spPr>
          <a:xfrm>
            <a:off x="6420400" y="4239155"/>
            <a:ext cx="417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Bienes a nombres de otros</a:t>
            </a:r>
            <a:endParaRPr lang="es-PA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28876071"/>
              </p:ext>
            </p:extLst>
          </p:nvPr>
        </p:nvGraphicFramePr>
        <p:xfrm>
          <a:off x="2032000" y="2063396"/>
          <a:ext cx="6455295" cy="407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2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49</TotalTime>
  <Words>540</Words>
  <Application>Microsoft Office PowerPoint</Application>
  <PresentationFormat>Panorámica</PresentationFormat>
  <Paragraphs>40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Impact</vt:lpstr>
      <vt:lpstr>Times New Roman</vt:lpstr>
      <vt:lpstr>Evento principal</vt:lpstr>
      <vt:lpstr>Estudio de caso</vt:lpstr>
      <vt:lpstr>Génesis de la investigación </vt:lpstr>
      <vt:lpstr>Funtes abiertas</vt:lpstr>
      <vt:lpstr>Información bancaria </vt:lpstr>
      <vt:lpstr>Presentación de PowerPoint</vt:lpstr>
      <vt:lpstr>Bienes a nombres de otros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caso</dc:title>
  <dc:creator>Marcos Mosquera</dc:creator>
  <cp:lastModifiedBy>Marcos Mosquera</cp:lastModifiedBy>
  <cp:revision>7</cp:revision>
  <dcterms:created xsi:type="dcterms:W3CDTF">2022-03-14T11:49:53Z</dcterms:created>
  <dcterms:modified xsi:type="dcterms:W3CDTF">2022-03-14T12:39:20Z</dcterms:modified>
</cp:coreProperties>
</file>