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33" r:id="rId2"/>
    <p:sldId id="527" r:id="rId3"/>
    <p:sldId id="500" r:id="rId4"/>
    <p:sldId id="493" r:id="rId5"/>
    <p:sldId id="496" r:id="rId6"/>
    <p:sldId id="495" r:id="rId7"/>
    <p:sldId id="549" r:id="rId8"/>
    <p:sldId id="528" r:id="rId9"/>
    <p:sldId id="531" r:id="rId10"/>
    <p:sldId id="548" r:id="rId11"/>
    <p:sldId id="529" r:id="rId12"/>
    <p:sldId id="497" r:id="rId13"/>
    <p:sldId id="530" r:id="rId14"/>
    <p:sldId id="532" r:id="rId15"/>
    <p:sldId id="534" r:id="rId16"/>
    <p:sldId id="538" r:id="rId17"/>
    <p:sldId id="539" r:id="rId18"/>
    <p:sldId id="540" r:id="rId19"/>
    <p:sldId id="501" r:id="rId20"/>
    <p:sldId id="535" r:id="rId21"/>
    <p:sldId id="506" r:id="rId22"/>
    <p:sldId id="546" r:id="rId23"/>
    <p:sldId id="503" r:id="rId24"/>
    <p:sldId id="504" r:id="rId25"/>
    <p:sldId id="505" r:id="rId26"/>
    <p:sldId id="507" r:id="rId27"/>
    <p:sldId id="508" r:id="rId28"/>
    <p:sldId id="518" r:id="rId29"/>
    <p:sldId id="519" r:id="rId30"/>
    <p:sldId id="521" r:id="rId31"/>
    <p:sldId id="522" r:id="rId32"/>
    <p:sldId id="520" r:id="rId33"/>
    <p:sldId id="523" r:id="rId34"/>
    <p:sldId id="525" r:id="rId35"/>
    <p:sldId id="524" r:id="rId36"/>
    <p:sldId id="526" r:id="rId37"/>
    <p:sldId id="509" r:id="rId38"/>
    <p:sldId id="510" r:id="rId39"/>
    <p:sldId id="511" r:id="rId40"/>
    <p:sldId id="515" r:id="rId41"/>
    <p:sldId id="512" r:id="rId42"/>
    <p:sldId id="513" r:id="rId43"/>
    <p:sldId id="514" r:id="rId44"/>
    <p:sldId id="517" r:id="rId45"/>
    <p:sldId id="516" r:id="rId46"/>
    <p:sldId id="537" r:id="rId47"/>
    <p:sldId id="547" r:id="rId48"/>
    <p:sldId id="541" r:id="rId49"/>
    <p:sldId id="542" r:id="rId50"/>
    <p:sldId id="543" r:id="rId51"/>
    <p:sldId id="544" r:id="rId52"/>
    <p:sldId id="545" r:id="rId53"/>
    <p:sldId id="380"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49B6C-0131-4BA1-BD08-5B735AC27ABA}" v="1" dt="2022-02-27T09:52:04.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f Oberle" userId="4d9ca3e7945205fb" providerId="LiveId" clId="{3EE49B6C-0131-4BA1-BD08-5B735AC27ABA}"/>
    <pc:docChg chg="modSld sldOrd">
      <pc:chgData name="Ralf Oberle" userId="4d9ca3e7945205fb" providerId="LiveId" clId="{3EE49B6C-0131-4BA1-BD08-5B735AC27ABA}" dt="2022-02-27T09:55:47.277" v="1"/>
      <pc:docMkLst>
        <pc:docMk/>
      </pc:docMkLst>
      <pc:sldChg chg="ord">
        <pc:chgData name="Ralf Oberle" userId="4d9ca3e7945205fb" providerId="LiveId" clId="{3EE49B6C-0131-4BA1-BD08-5B735AC27ABA}" dt="2022-02-27T09:55:47.277" v="1"/>
        <pc:sldMkLst>
          <pc:docMk/>
          <pc:sldMk cId="1548162794" sldId="500"/>
        </pc:sldMkLst>
      </pc:sldChg>
    </pc:docChg>
  </pc:docChgLst>
  <pc:docChgLst>
    <pc:chgData name="Ralf Oberle" userId="4d9ca3e7945205fb" providerId="LiveId" clId="{F903C37B-C7AD-457A-B412-2C39DDA8C779}"/>
    <pc:docChg chg="modSld sldOrd">
      <pc:chgData name="Ralf Oberle" userId="4d9ca3e7945205fb" providerId="LiveId" clId="{F903C37B-C7AD-457A-B412-2C39DDA8C779}" dt="2022-02-12T10:15:50.550" v="5" actId="20577"/>
      <pc:docMkLst>
        <pc:docMk/>
      </pc:docMkLst>
      <pc:sldChg chg="modSp mod">
        <pc:chgData name="Ralf Oberle" userId="4d9ca3e7945205fb" providerId="LiveId" clId="{F903C37B-C7AD-457A-B412-2C39DDA8C779}" dt="2022-02-12T10:15:39.568" v="3" actId="6549"/>
        <pc:sldMkLst>
          <pc:docMk/>
          <pc:sldMk cId="1174668030" sldId="501"/>
        </pc:sldMkLst>
        <pc:spChg chg="mod">
          <ac:chgData name="Ralf Oberle" userId="4d9ca3e7945205fb" providerId="LiveId" clId="{F903C37B-C7AD-457A-B412-2C39DDA8C779}" dt="2022-02-12T10:15:39.568" v="3" actId="6549"/>
          <ac:spMkLst>
            <pc:docMk/>
            <pc:sldMk cId="1174668030" sldId="501"/>
            <ac:spMk id="5" creationId="{00000000-0000-0000-0000-000000000000}"/>
          </ac:spMkLst>
        </pc:spChg>
      </pc:sldChg>
      <pc:sldChg chg="modSp mod">
        <pc:chgData name="Ralf Oberle" userId="4d9ca3e7945205fb" providerId="LiveId" clId="{F903C37B-C7AD-457A-B412-2C39DDA8C779}" dt="2022-02-12T10:15:50.550" v="5" actId="20577"/>
        <pc:sldMkLst>
          <pc:docMk/>
          <pc:sldMk cId="379784653" sldId="503"/>
        </pc:sldMkLst>
        <pc:spChg chg="mod">
          <ac:chgData name="Ralf Oberle" userId="4d9ca3e7945205fb" providerId="LiveId" clId="{F903C37B-C7AD-457A-B412-2C39DDA8C779}" dt="2022-02-12T10:15:50.550" v="5" actId="20577"/>
          <ac:spMkLst>
            <pc:docMk/>
            <pc:sldMk cId="379784653" sldId="503"/>
            <ac:spMk id="5" creationId="{00000000-0000-0000-0000-000000000000}"/>
          </ac:spMkLst>
        </pc:spChg>
      </pc:sldChg>
      <pc:sldChg chg="modSp mod">
        <pc:chgData name="Ralf Oberle" userId="4d9ca3e7945205fb" providerId="LiveId" clId="{F903C37B-C7AD-457A-B412-2C39DDA8C779}" dt="2022-02-12T10:15:44.793" v="4" actId="20577"/>
        <pc:sldMkLst>
          <pc:docMk/>
          <pc:sldMk cId="4149606474" sldId="506"/>
        </pc:sldMkLst>
        <pc:spChg chg="mod">
          <ac:chgData name="Ralf Oberle" userId="4d9ca3e7945205fb" providerId="LiveId" clId="{F903C37B-C7AD-457A-B412-2C39DDA8C779}" dt="2022-02-12T10:15:44.793" v="4" actId="20577"/>
          <ac:spMkLst>
            <pc:docMk/>
            <pc:sldMk cId="4149606474" sldId="506"/>
            <ac:spMk id="5" creationId="{00000000-0000-0000-0000-000000000000}"/>
          </ac:spMkLst>
        </pc:spChg>
      </pc:sldChg>
      <pc:sldChg chg="ord">
        <pc:chgData name="Ralf Oberle" userId="4d9ca3e7945205fb" providerId="LiveId" clId="{F903C37B-C7AD-457A-B412-2C39DDA8C779}" dt="2022-02-12T10:15:10.404" v="1"/>
        <pc:sldMkLst>
          <pc:docMk/>
          <pc:sldMk cId="2182183476" sldId="538"/>
        </pc:sldMkLst>
      </pc:sldChg>
      <pc:sldChg chg="ord">
        <pc:chgData name="Ralf Oberle" userId="4d9ca3e7945205fb" providerId="LiveId" clId="{F903C37B-C7AD-457A-B412-2C39DDA8C779}" dt="2022-02-12T10:15:10.404" v="1"/>
        <pc:sldMkLst>
          <pc:docMk/>
          <pc:sldMk cId="4121348056" sldId="539"/>
        </pc:sldMkLst>
      </pc:sldChg>
      <pc:sldChg chg="ord">
        <pc:chgData name="Ralf Oberle" userId="4d9ca3e7945205fb" providerId="LiveId" clId="{F903C37B-C7AD-457A-B412-2C39DDA8C779}" dt="2022-02-12T10:15:10.404" v="1"/>
        <pc:sldMkLst>
          <pc:docMk/>
          <pc:sldMk cId="1315967884" sldId="5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AE5D5-C6CE-4BA6-8EA8-B01CBEE118FA}" type="datetimeFigureOut">
              <a:rPr lang="de-DE" smtClean="0"/>
              <a:t>27.02.2022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6530-9755-47CD-ADD8-C9C85165039D}" type="slidenum">
              <a:rPr lang="de-DE" smtClean="0"/>
              <a:t>‹Nr.›</a:t>
            </a:fld>
            <a:endParaRPr lang="de-DE"/>
          </a:p>
        </p:txBody>
      </p:sp>
    </p:spTree>
    <p:extLst>
      <p:ext uri="{BB962C8B-B14F-4D97-AF65-F5344CB8AC3E}">
        <p14:creationId xmlns:p14="http://schemas.microsoft.com/office/powerpoint/2010/main" val="124640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B57828-4ADB-4B4B-AF31-03361607BDA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31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06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13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13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6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47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18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05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54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5482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0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84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55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10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10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73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84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90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676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822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040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58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554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88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18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762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52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683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1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870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660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633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17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55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34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23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386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287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93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98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10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61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6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72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38B639A-F42F-4049-90DB-6D5A4001FA12}"/>
              </a:ext>
            </a:extLst>
          </p:cNvPr>
          <p:cNvSpPr>
            <a:spLocks noGrp="1"/>
          </p:cNvSpPr>
          <p:nvPr>
            <p:ph type="dt" sz="half" idx="10"/>
          </p:nvPr>
        </p:nvSpPr>
        <p:spPr>
          <a:xfrm>
            <a:off x="838200" y="6356351"/>
            <a:ext cx="2743200" cy="365125"/>
          </a:xfrm>
          <a:prstGeom prst="rect">
            <a:avLst/>
          </a:prstGeom>
        </p:spPr>
        <p:txBody>
          <a:bodyPr/>
          <a:lstStyle/>
          <a:p>
            <a:fld id="{5BDA2C0A-CA6A-438D-88F3-37091EF2375B}" type="datetimeFigureOut">
              <a:rPr lang="de-DE" smtClean="0"/>
              <a:t>27.02.2022</a:t>
            </a:fld>
            <a:endParaRPr lang="de-DE"/>
          </a:p>
        </p:txBody>
      </p:sp>
      <p:sp>
        <p:nvSpPr>
          <p:cNvPr id="3" name="Fußzeilenplatzhalter 2">
            <a:extLst>
              <a:ext uri="{FF2B5EF4-FFF2-40B4-BE49-F238E27FC236}">
                <a16:creationId xmlns:a16="http://schemas.microsoft.com/office/drawing/2014/main" id="{72CCD536-BF46-47E8-A5E6-3A48A0309DFD}"/>
              </a:ext>
            </a:extLst>
          </p:cNvPr>
          <p:cNvSpPr>
            <a:spLocks noGrp="1"/>
          </p:cNvSpPr>
          <p:nvPr>
            <p:ph type="ftr" sz="quarter" idx="11"/>
          </p:nvPr>
        </p:nvSpPr>
        <p:spPr>
          <a:xfrm>
            <a:off x="4038600" y="6356351"/>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A4AC1C39-3540-42BB-B0A0-E76E4A3CDD0E}"/>
              </a:ext>
            </a:extLst>
          </p:cNvPr>
          <p:cNvSpPr>
            <a:spLocks noGrp="1"/>
          </p:cNvSpPr>
          <p:nvPr>
            <p:ph type="sldNum" sz="quarter" idx="12"/>
          </p:nvPr>
        </p:nvSpPr>
        <p:spPr>
          <a:xfrm>
            <a:off x="8610600" y="6356351"/>
            <a:ext cx="2743200" cy="365125"/>
          </a:xfrm>
          <a:prstGeom prst="rect">
            <a:avLst/>
          </a:prstGeom>
        </p:spPr>
        <p:txBody>
          <a:bodyPr/>
          <a:lstStyle/>
          <a:p>
            <a:fld id="{822D9382-AD9D-4148-BFD9-8BDD6725133E}" type="slidenum">
              <a:rPr lang="de-DE" smtClean="0"/>
              <a:t>‹Nr.›</a:t>
            </a:fld>
            <a:endParaRPr lang="de-DE"/>
          </a:p>
        </p:txBody>
      </p:sp>
    </p:spTree>
    <p:extLst>
      <p:ext uri="{BB962C8B-B14F-4D97-AF65-F5344CB8AC3E}">
        <p14:creationId xmlns:p14="http://schemas.microsoft.com/office/powerpoint/2010/main" val="4217815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61D1BDF-A0E2-4183-8AA9-779D0599384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A2C0A-CA6A-438D-88F3-37091EF2375B}" type="datetimeFigureOut">
              <a:rPr lang="de-DE" smtClean="0"/>
              <a:t>27.02.2022</a:t>
            </a:fld>
            <a:endParaRPr lang="de-DE"/>
          </a:p>
        </p:txBody>
      </p:sp>
      <p:sp>
        <p:nvSpPr>
          <p:cNvPr id="5" name="Fußzeilenplatzhalter 4">
            <a:extLst>
              <a:ext uri="{FF2B5EF4-FFF2-40B4-BE49-F238E27FC236}">
                <a16:creationId xmlns:a16="http://schemas.microsoft.com/office/drawing/2014/main" id="{790FEE96-8330-4223-8F87-D278FF1CE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1DA29F8-8461-49E3-8EEE-D531EAC2C4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D9382-AD9D-4148-BFD9-8BDD6725133E}" type="slidenum">
              <a:rPr lang="de-DE" smtClean="0"/>
              <a:t>‹Nr.›</a:t>
            </a:fld>
            <a:endParaRPr lang="de-DE"/>
          </a:p>
        </p:txBody>
      </p:sp>
      <p:sp>
        <p:nvSpPr>
          <p:cNvPr id="7" name="Right Triangle 9">
            <a:extLst>
              <a:ext uri="{FF2B5EF4-FFF2-40B4-BE49-F238E27FC236}">
                <a16:creationId xmlns:a16="http://schemas.microsoft.com/office/drawing/2014/main" id="{971D1548-8723-4849-8D8C-F382E03D247A}"/>
              </a:ext>
            </a:extLst>
          </p:cNvPr>
          <p:cNvSpPr/>
          <p:nvPr userDrawn="1"/>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nvGrpSpPr>
          <p:cNvPr id="8" name="Group 1">
            <a:extLst>
              <a:ext uri="{FF2B5EF4-FFF2-40B4-BE49-F238E27FC236}">
                <a16:creationId xmlns:a16="http://schemas.microsoft.com/office/drawing/2014/main" id="{CE8B41AB-8178-4411-AA58-6ECA03FA17D1}"/>
              </a:ext>
            </a:extLst>
          </p:cNvPr>
          <p:cNvGrpSpPr/>
          <p:nvPr userDrawn="1"/>
        </p:nvGrpSpPr>
        <p:grpSpPr>
          <a:xfrm>
            <a:off x="-5019" y="4953000"/>
            <a:ext cx="12197020" cy="1912088"/>
            <a:chOff x="-3765" y="4832896"/>
            <a:chExt cx="9147765" cy="2032192"/>
          </a:xfrm>
        </p:grpSpPr>
        <p:sp>
          <p:nvSpPr>
            <p:cNvPr id="9" name="Freeform 6">
              <a:extLst>
                <a:ext uri="{FF2B5EF4-FFF2-40B4-BE49-F238E27FC236}">
                  <a16:creationId xmlns:a16="http://schemas.microsoft.com/office/drawing/2014/main" id="{C075442E-B4F0-4274-97E2-F798261AE0FF}"/>
                </a:ext>
              </a:extLst>
            </p:cNvPr>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Freeform 7">
              <a:extLst>
                <a:ext uri="{FF2B5EF4-FFF2-40B4-BE49-F238E27FC236}">
                  <a16:creationId xmlns:a16="http://schemas.microsoft.com/office/drawing/2014/main" id="{EDFDF4C2-7AB4-4125-A06C-C611E060655D}"/>
                </a:ext>
              </a:extLst>
            </p:cNvPr>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a:extLst>
                <a:ext uri="{FF2B5EF4-FFF2-40B4-BE49-F238E27FC236}">
                  <a16:creationId xmlns:a16="http://schemas.microsoft.com/office/drawing/2014/main" id="{170AAE79-6121-4C97-B796-56BA34D95829}"/>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a:extLst>
                <a:ext uri="{FF2B5EF4-FFF2-40B4-BE49-F238E27FC236}">
                  <a16:creationId xmlns:a16="http://schemas.microsoft.com/office/drawing/2014/main" id="{DB2157E6-628A-41E6-9188-BD8750A6769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182620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d.docs.live.net/4d9ca3e7945205fb/OECD/2022/Course%20leader/Cash%20Economy/24.01.2022%20General%20Introduction%20Cash%20Economy/ML%20PE/Indicators%20of%20money%20laundering%20in%20financial%20transactions%20related%20to%20real%20estate.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4294967295"/>
          </p:nvPr>
        </p:nvSpPr>
        <p:spPr>
          <a:xfrm rot="21090345">
            <a:off x="1437020" y="180861"/>
            <a:ext cx="8975725" cy="4122737"/>
          </a:xfrm>
          <a:prstGeom prst="rect">
            <a:avLst/>
          </a:prstGeom>
        </p:spPr>
        <p:txBody>
          <a:bodyPr rtlCol="0">
            <a:normAutofit/>
          </a:bodyPr>
          <a:lstStyle/>
          <a:p>
            <a:pPr>
              <a:lnSpc>
                <a:spcPct val="100000"/>
              </a:lnSpc>
              <a:spcAft>
                <a:spcPts val="450"/>
              </a:spcAft>
              <a:defRPr/>
            </a:pPr>
            <a:endParaRPr lang="en-GB" sz="7100" b="1" dirty="0"/>
          </a:p>
          <a:p>
            <a:pPr marL="0" indent="0" algn="ctr">
              <a:lnSpc>
                <a:spcPct val="100000"/>
              </a:lnSpc>
              <a:spcAft>
                <a:spcPts val="450"/>
              </a:spcAft>
              <a:buNone/>
              <a:defRPr/>
            </a:pPr>
            <a:r>
              <a:rPr lang="en-GB" sz="5200" b="1" dirty="0"/>
              <a:t>Cash Economy – Investigative Techniques</a:t>
            </a:r>
            <a:endParaRPr lang="en-GB" sz="2400" b="1" dirty="0"/>
          </a:p>
          <a:p>
            <a:pPr>
              <a:lnSpc>
                <a:spcPct val="100000"/>
              </a:lnSpc>
              <a:spcAft>
                <a:spcPts val="450"/>
              </a:spcAft>
              <a:defRPr/>
            </a:pPr>
            <a:endParaRPr lang="en-US" sz="2400" b="1" dirty="0">
              <a:solidFill>
                <a:schemeClr val="tx1">
                  <a:lumMod val="85000"/>
                </a:schemeClr>
              </a:solidFill>
            </a:endParaRPr>
          </a:p>
          <a:p>
            <a:pPr>
              <a:defRPr/>
            </a:pPr>
            <a:endParaRPr lang="en-GB" dirty="0">
              <a:solidFill>
                <a:schemeClr val="tx1"/>
              </a:solidFill>
              <a:latin typeface="+mn-lt"/>
            </a:endParaRPr>
          </a:p>
        </p:txBody>
      </p:sp>
      <p:sp>
        <p:nvSpPr>
          <p:cNvPr id="7170" name="TextBox 3"/>
          <p:cNvSpPr txBox="1">
            <a:spLocks noChangeArrowheads="1"/>
          </p:cNvSpPr>
          <p:nvPr/>
        </p:nvSpPr>
        <p:spPr bwMode="auto">
          <a:xfrm>
            <a:off x="1524000" y="6309320"/>
            <a:ext cx="2381402" cy="230832"/>
          </a:xfrm>
          <a:prstGeom prst="rect">
            <a:avLst/>
          </a:prstGeom>
          <a:noFill/>
          <a:ln w="9525">
            <a:noFill/>
            <a:miter lim="800000"/>
            <a:headEnd/>
            <a:tailEnd/>
          </a:ln>
        </p:spPr>
        <p:txBody>
          <a:bodyPr wrap="square">
            <a:spAutoFit/>
          </a:bodyPr>
          <a:lstStyle/>
          <a:p>
            <a:pPr fontAlgn="base">
              <a:spcBef>
                <a:spcPct val="0"/>
              </a:spcBef>
              <a:spcAft>
                <a:spcPct val="0"/>
              </a:spcAft>
            </a:pPr>
            <a:r>
              <a:rPr lang="en-GB" sz="900" dirty="0">
                <a:solidFill>
                  <a:prstClr val="black"/>
                </a:solidFill>
                <a:latin typeface="Arial" charset="0"/>
              </a:rPr>
              <a:t>Ralf Oberle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dirty="0">
                <a:solidFill>
                  <a:prstClr val="black">
                    <a:tint val="75000"/>
                  </a:prstClr>
                </a:solidFill>
                <a:latin typeface="Arial" charset="0"/>
              </a:rPr>
              <a:t>Ralf </a:t>
            </a:r>
            <a:r>
              <a:rPr lang="en-GB" dirty="0" err="1">
                <a:solidFill>
                  <a:prstClr val="black">
                    <a:tint val="75000"/>
                  </a:prstClr>
                </a:solidFill>
                <a:latin typeface="Arial" charset="0"/>
              </a:rPr>
              <a:t>Oberle,Finanzamt</a:t>
            </a:r>
            <a:r>
              <a:rPr lang="de-DE" dirty="0">
                <a:solidFill>
                  <a:prstClr val="black">
                    <a:tint val="75000"/>
                  </a:prstClr>
                </a:solidFill>
                <a:latin typeface="Arial" charset="0"/>
              </a:rPr>
              <a:t> Freiburg-Stadt</a:t>
            </a:r>
            <a:endParaRPr lang="en-GB" dirty="0">
              <a:solidFill>
                <a:prstClr val="black">
                  <a:tint val="75000"/>
                </a:prstClr>
              </a:solidFill>
              <a:latin typeface="Arial" charset="0"/>
            </a:endParaRPr>
          </a:p>
        </p:txBody>
      </p:sp>
      <p:sp>
        <p:nvSpPr>
          <p:cNvPr id="5" name="Textfeld 4"/>
          <p:cNvSpPr txBox="1"/>
          <p:nvPr/>
        </p:nvSpPr>
        <p:spPr>
          <a:xfrm>
            <a:off x="1959385" y="15782"/>
            <a:ext cx="8273230" cy="5139869"/>
          </a:xfrm>
          <a:prstGeom prst="rect">
            <a:avLst/>
          </a:prstGeom>
          <a:noFill/>
        </p:spPr>
        <p:txBody>
          <a:bodyPr wrap="square" rtlCol="0">
            <a:spAutoFit/>
          </a:bodyPr>
          <a:lstStyle/>
          <a:p>
            <a:pPr fontAlgn="base">
              <a:spcBef>
                <a:spcPct val="0"/>
              </a:spcBef>
              <a:spcAft>
                <a:spcPct val="0"/>
              </a:spcAft>
            </a:pPr>
            <a:r>
              <a:rPr lang="de-DE" sz="3200" b="1" u="sng" dirty="0">
                <a:solidFill>
                  <a:prstClr val="black"/>
                </a:solidFill>
                <a:latin typeface="Arial" charset="0"/>
              </a:rPr>
              <a:t>Cash </a:t>
            </a:r>
            <a:r>
              <a:rPr lang="de-DE" sz="3200" b="1" u="sng" dirty="0" err="1">
                <a:solidFill>
                  <a:prstClr val="black"/>
                </a:solidFill>
                <a:latin typeface="Arial" charset="0"/>
              </a:rPr>
              <a:t>business</a:t>
            </a:r>
            <a:r>
              <a:rPr lang="de-DE" sz="3200" b="1" u="sng" dirty="0">
                <a:solidFill>
                  <a:prstClr val="black"/>
                </a:solidFill>
                <a:latin typeface="Arial" charset="0"/>
              </a:rPr>
              <a:t> „</a:t>
            </a:r>
            <a:r>
              <a:rPr lang="de-DE" sz="3200" b="1" u="sng" dirty="0" err="1">
                <a:solidFill>
                  <a:prstClr val="black"/>
                </a:solidFill>
                <a:latin typeface="Arial" charset="0"/>
              </a:rPr>
              <a:t>risk</a:t>
            </a:r>
            <a:r>
              <a:rPr lang="de-DE" sz="3200" b="1" u="sng" dirty="0">
                <a:solidFill>
                  <a:prstClr val="black"/>
                </a:solidFill>
                <a:latin typeface="Arial" charset="0"/>
              </a:rPr>
              <a:t>“ </a:t>
            </a:r>
            <a:r>
              <a:rPr lang="de-DE" sz="3200" b="1" u="sng" dirty="0" err="1">
                <a:solidFill>
                  <a:prstClr val="black"/>
                </a:solidFill>
                <a:latin typeface="Arial" charset="0"/>
              </a:rPr>
              <a:t>areas</a:t>
            </a:r>
            <a:r>
              <a:rPr lang="de-DE" sz="3200" b="1" u="sng" dirty="0">
                <a:solidFill>
                  <a:prstClr val="black"/>
                </a:solidFill>
                <a:latin typeface="Arial" charset="0"/>
              </a:rPr>
              <a:t>:</a:t>
            </a:r>
          </a:p>
          <a:p>
            <a:pPr fontAlgn="base">
              <a:spcBef>
                <a:spcPct val="0"/>
              </a:spcBef>
              <a:spcAft>
                <a:spcPct val="0"/>
              </a:spcAft>
            </a:pPr>
            <a:endParaRPr lang="de-DE"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Open 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Newly founded companies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Tourist sector – Hotels / Bars / Red Light Districts / Restaurants / Dancing Bars /</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Groceries, retail stores, supermarkets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Agricultural product sellers (farmers/…)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Construction sector ……</a:t>
            </a:r>
            <a:r>
              <a:rPr lang="de-DE" sz="3200" b="1" dirty="0">
                <a:solidFill>
                  <a:prstClr val="black"/>
                </a:solidFill>
                <a:latin typeface="Arial" charset="0"/>
              </a:rPr>
              <a:t>…….</a:t>
            </a:r>
            <a:endParaRPr lang="de-DE" sz="3200" b="1" u="sng" dirty="0">
              <a:solidFill>
                <a:prstClr val="black"/>
              </a:solidFill>
              <a:latin typeface="Arial" charset="0"/>
            </a:endParaRPr>
          </a:p>
        </p:txBody>
      </p:sp>
    </p:spTree>
    <p:extLst>
      <p:ext uri="{BB962C8B-B14F-4D97-AF65-F5344CB8AC3E}">
        <p14:creationId xmlns:p14="http://schemas.microsoft.com/office/powerpoint/2010/main" val="40714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908720"/>
            <a:ext cx="8273230" cy="2677656"/>
          </a:xfrm>
          <a:prstGeom prst="rect">
            <a:avLst/>
          </a:prstGeom>
          <a:noFill/>
        </p:spPr>
        <p:txBody>
          <a:bodyPr wrap="square" rtlCol="0">
            <a:spAutoFit/>
          </a:bodyPr>
          <a:lstStyle/>
          <a:p>
            <a:pPr fontAlgn="base">
              <a:spcBef>
                <a:spcPct val="0"/>
              </a:spcBef>
              <a:spcAft>
                <a:spcPct val="0"/>
              </a:spcAft>
            </a:pPr>
            <a:r>
              <a:rPr lang="de-DE" sz="3200" b="1" u="sng">
                <a:solidFill>
                  <a:prstClr val="black"/>
                </a:solidFill>
                <a:latin typeface="Arial" charset="0"/>
              </a:rPr>
              <a:t>Cash </a:t>
            </a:r>
            <a:r>
              <a:rPr lang="de-DE" sz="3200" b="1" u="sng" err="1">
                <a:solidFill>
                  <a:prstClr val="black"/>
                </a:solidFill>
                <a:latin typeface="Arial" charset="0"/>
              </a:rPr>
              <a:t>business</a:t>
            </a:r>
            <a:r>
              <a:rPr lang="de-DE" sz="3200" b="1" u="sng">
                <a:solidFill>
                  <a:prstClr val="black"/>
                </a:solidFill>
                <a:latin typeface="Arial" charset="0"/>
              </a:rPr>
              <a:t> „</a:t>
            </a:r>
            <a:r>
              <a:rPr lang="de-DE" sz="3200" b="1" u="sng" err="1">
                <a:solidFill>
                  <a:prstClr val="black"/>
                </a:solidFill>
                <a:latin typeface="Arial" charset="0"/>
              </a:rPr>
              <a:t>risk</a:t>
            </a:r>
            <a:r>
              <a:rPr lang="de-DE" sz="3200" b="1" u="sng">
                <a:solidFill>
                  <a:prstClr val="black"/>
                </a:solidFill>
                <a:latin typeface="Arial" charset="0"/>
              </a:rPr>
              <a:t>“ </a:t>
            </a:r>
            <a:r>
              <a:rPr lang="de-DE" sz="3200" b="1" u="sng" err="1">
                <a:solidFill>
                  <a:prstClr val="black"/>
                </a:solidFill>
                <a:latin typeface="Arial" charset="0"/>
              </a:rPr>
              <a:t>areas</a:t>
            </a:r>
            <a:r>
              <a:rPr lang="de-DE" sz="3200" b="1" u="sng">
                <a:solidFill>
                  <a:prstClr val="black"/>
                </a:solidFill>
                <a:latin typeface="Arial" charset="0"/>
              </a:rPr>
              <a:t>:</a:t>
            </a:r>
          </a:p>
          <a:p>
            <a:pPr fontAlgn="base">
              <a:spcBef>
                <a:spcPct val="0"/>
              </a:spcBef>
              <a:spcAft>
                <a:spcPct val="0"/>
              </a:spcAft>
            </a:pPr>
            <a:endParaRPr lang="de-DE" sz="800" b="1" u="sng">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a:solidFill>
                  <a:prstClr val="black"/>
                </a:solidFill>
                <a:latin typeface="Arial" charset="0"/>
              </a:rPr>
              <a:t>All traditional cash </a:t>
            </a:r>
            <a:r>
              <a:rPr lang="de-DE" sz="3200" b="1" err="1">
                <a:solidFill>
                  <a:prstClr val="black"/>
                </a:solidFill>
                <a:latin typeface="Arial" charset="0"/>
              </a:rPr>
              <a:t>economy</a:t>
            </a:r>
            <a:r>
              <a:rPr lang="de-DE" sz="3200" b="1">
                <a:solidFill>
                  <a:prstClr val="black"/>
                </a:solidFill>
                <a:latin typeface="Arial" charset="0"/>
              </a:rPr>
              <a:t>, cash </a:t>
            </a:r>
            <a:r>
              <a:rPr lang="de-DE" sz="3200" b="1" err="1">
                <a:solidFill>
                  <a:prstClr val="black"/>
                </a:solidFill>
                <a:latin typeface="Arial" charset="0"/>
              </a:rPr>
              <a:t>business</a:t>
            </a:r>
            <a:r>
              <a:rPr lang="de-DE" sz="3200" b="1">
                <a:solidFill>
                  <a:prstClr val="black"/>
                </a:solidFill>
                <a:latin typeface="Arial" charset="0"/>
              </a:rPr>
              <a:t> </a:t>
            </a:r>
            <a:r>
              <a:rPr lang="de-DE" sz="3200" b="1" err="1">
                <a:solidFill>
                  <a:prstClr val="black"/>
                </a:solidFill>
                <a:latin typeface="Arial" charset="0"/>
              </a:rPr>
              <a:t>areas</a:t>
            </a:r>
            <a:r>
              <a:rPr lang="de-DE" sz="3200" b="1">
                <a:solidFill>
                  <a:prstClr val="black"/>
                </a:solidFill>
                <a:latin typeface="Arial" charset="0"/>
              </a:rPr>
              <a:t> </a:t>
            </a:r>
            <a:r>
              <a:rPr lang="de-DE" sz="3200" b="1" err="1">
                <a:solidFill>
                  <a:prstClr val="black"/>
                </a:solidFill>
                <a:latin typeface="Arial" charset="0"/>
              </a:rPr>
              <a:t>as</a:t>
            </a:r>
            <a:r>
              <a:rPr lang="de-DE" sz="3200" b="1">
                <a:solidFill>
                  <a:prstClr val="black"/>
                </a:solidFill>
                <a:latin typeface="Arial" charset="0"/>
              </a:rPr>
              <a:t> </a:t>
            </a:r>
            <a:r>
              <a:rPr lang="de-DE" sz="3200" b="1" err="1">
                <a:solidFill>
                  <a:prstClr val="black"/>
                </a:solidFill>
                <a:latin typeface="Arial" charset="0"/>
              </a:rPr>
              <a:t>described</a:t>
            </a:r>
            <a:r>
              <a:rPr lang="de-DE" sz="3200" b="1">
                <a:solidFill>
                  <a:prstClr val="black"/>
                </a:solidFill>
                <a:latin typeface="Arial" charset="0"/>
              </a:rPr>
              <a:t> in Part 1!</a:t>
            </a:r>
          </a:p>
          <a:p>
            <a:pPr marL="457200" indent="-457200" fontAlgn="base">
              <a:spcBef>
                <a:spcPct val="0"/>
              </a:spcBef>
              <a:spcAft>
                <a:spcPct val="0"/>
              </a:spcAft>
              <a:buFont typeface="Arial" panose="020B0604020202020204" pitchFamily="34" charset="0"/>
              <a:buChar char="•"/>
            </a:pPr>
            <a:endParaRPr lang="de-DE" sz="3200" b="1" u="sng">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u="sng">
                <a:solidFill>
                  <a:prstClr val="black"/>
                </a:solidFill>
                <a:latin typeface="Arial" charset="0"/>
              </a:rPr>
              <a:t>All </a:t>
            </a:r>
            <a:r>
              <a:rPr lang="de-DE" sz="3200" b="1" u="sng" err="1">
                <a:solidFill>
                  <a:prstClr val="black"/>
                </a:solidFill>
                <a:latin typeface="Arial" charset="0"/>
              </a:rPr>
              <a:t>related</a:t>
            </a:r>
            <a:r>
              <a:rPr lang="de-DE" sz="3200" b="1" u="sng">
                <a:solidFill>
                  <a:prstClr val="black"/>
                </a:solidFill>
                <a:latin typeface="Arial" charset="0"/>
              </a:rPr>
              <a:t> </a:t>
            </a:r>
            <a:r>
              <a:rPr lang="de-DE" sz="3200" b="1" u="sng" err="1">
                <a:solidFill>
                  <a:prstClr val="black"/>
                </a:solidFill>
                <a:latin typeface="Arial" charset="0"/>
              </a:rPr>
              <a:t>problems</a:t>
            </a:r>
            <a:r>
              <a:rPr lang="de-DE" sz="3200" b="1" u="sng">
                <a:solidFill>
                  <a:prstClr val="black"/>
                </a:solidFill>
                <a:latin typeface="Arial" charset="0"/>
              </a:rPr>
              <a:t> </a:t>
            </a:r>
          </a:p>
        </p:txBody>
      </p:sp>
    </p:spTree>
    <p:extLst>
      <p:ext uri="{BB962C8B-B14F-4D97-AF65-F5344CB8AC3E}">
        <p14:creationId xmlns:p14="http://schemas.microsoft.com/office/powerpoint/2010/main" val="24863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476672"/>
            <a:ext cx="8273230" cy="6124754"/>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Related problems:</a:t>
            </a: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tax files – non declaration of taxes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Non regulated 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International approaches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bookkeeping</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Use of front persons / strawmen</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Fast business – different locations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or not so high gains in general</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Organized structures</a:t>
            </a:r>
          </a:p>
          <a:p>
            <a:pPr fontAlgn="base">
              <a:spcBef>
                <a:spcPct val="0"/>
              </a:spcBef>
              <a:spcAft>
                <a:spcPct val="0"/>
              </a:spcAft>
            </a:pPr>
            <a:r>
              <a:rPr lang="de-DE" sz="3200" b="1" dirty="0">
                <a:solidFill>
                  <a:prstClr val="black"/>
                </a:solidFill>
                <a:latin typeface="Arial" charset="0"/>
              </a:rPr>
              <a:t> </a:t>
            </a:r>
          </a:p>
          <a:p>
            <a:pPr marL="457200" indent="-457200" fontAlgn="base">
              <a:spcBef>
                <a:spcPct val="0"/>
              </a:spcBef>
              <a:spcAft>
                <a:spcPct val="0"/>
              </a:spcAft>
              <a:buFont typeface="Arial" panose="020B0604020202020204" pitchFamily="34" charset="0"/>
              <a:buChar char="•"/>
            </a:pP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endParaRPr lang="de-DE" sz="3200" b="1" u="sng" dirty="0">
              <a:solidFill>
                <a:prstClr val="black"/>
              </a:solidFill>
              <a:latin typeface="Arial" charset="0"/>
            </a:endParaRPr>
          </a:p>
        </p:txBody>
      </p:sp>
    </p:spTree>
    <p:extLst>
      <p:ext uri="{BB962C8B-B14F-4D97-AF65-F5344CB8AC3E}">
        <p14:creationId xmlns:p14="http://schemas.microsoft.com/office/powerpoint/2010/main" val="75312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847528" y="199321"/>
            <a:ext cx="8273230" cy="464742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Other criminal activities:</a:t>
            </a: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Money laundering – trade based / merchant based (B2B payments)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Covering / hiding illegal income</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Bribery and corruption</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Tax fraud out of other non cash related activities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Terrorist financing</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Fraud in other areas</a:t>
            </a:r>
            <a:endParaRPr lang="en-GB" sz="3200" b="1" u="sng" dirty="0">
              <a:solidFill>
                <a:prstClr val="black"/>
              </a:solidFill>
              <a:latin typeface="Arial" charset="0"/>
            </a:endParaRPr>
          </a:p>
        </p:txBody>
      </p:sp>
    </p:spTree>
    <p:extLst>
      <p:ext uri="{BB962C8B-B14F-4D97-AF65-F5344CB8AC3E}">
        <p14:creationId xmlns:p14="http://schemas.microsoft.com/office/powerpoint/2010/main" val="11549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908720"/>
            <a:ext cx="8273230" cy="4154984"/>
          </a:xfrm>
          <a:prstGeom prst="rect">
            <a:avLst/>
          </a:prstGeom>
          <a:noFill/>
        </p:spPr>
        <p:txBody>
          <a:bodyPr wrap="square" rtlCol="0">
            <a:spAutoFit/>
          </a:bodyPr>
          <a:lstStyle/>
          <a:p>
            <a:pPr fontAlgn="base">
              <a:spcBef>
                <a:spcPct val="0"/>
              </a:spcBef>
              <a:spcAft>
                <a:spcPct val="0"/>
              </a:spcAft>
            </a:pPr>
            <a:r>
              <a:rPr lang="de-DE" sz="3200" b="1" u="sng" dirty="0">
                <a:solidFill>
                  <a:prstClr val="black"/>
                </a:solidFill>
                <a:latin typeface="Arial" charset="0"/>
              </a:rPr>
              <a:t>The Cash </a:t>
            </a:r>
            <a:r>
              <a:rPr lang="de-DE" sz="3200" b="1" u="sng" dirty="0" err="1">
                <a:solidFill>
                  <a:prstClr val="black"/>
                </a:solidFill>
                <a:latin typeface="Arial" charset="0"/>
              </a:rPr>
              <a:t>system</a:t>
            </a:r>
            <a:r>
              <a:rPr lang="de-DE" sz="3200" b="1" u="sng" dirty="0">
                <a:solidFill>
                  <a:prstClr val="black"/>
                </a:solidFill>
                <a:latin typeface="Arial" charset="0"/>
              </a:rPr>
              <a:t>:</a:t>
            </a:r>
          </a:p>
          <a:p>
            <a:pPr fontAlgn="base">
              <a:spcBef>
                <a:spcPct val="0"/>
              </a:spcBef>
              <a:spcAft>
                <a:spcPct val="0"/>
              </a:spcAft>
            </a:pPr>
            <a:endParaRPr lang="de-DE" sz="32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a:solidFill>
                  <a:prstClr val="black"/>
                </a:solidFill>
                <a:latin typeface="Arial" charset="0"/>
              </a:rPr>
              <a:t>Use </a:t>
            </a:r>
            <a:r>
              <a:rPr lang="de-DE" sz="3200" b="1" dirty="0" err="1">
                <a:solidFill>
                  <a:prstClr val="black"/>
                </a:solidFill>
                <a:latin typeface="Arial" charset="0"/>
              </a:rPr>
              <a:t>of</a:t>
            </a:r>
            <a:r>
              <a:rPr lang="de-DE" sz="3200" b="1" dirty="0">
                <a:solidFill>
                  <a:prstClr val="black"/>
                </a:solidFill>
                <a:latin typeface="Arial" charset="0"/>
              </a:rPr>
              <a:t> cash </a:t>
            </a:r>
            <a:r>
              <a:rPr lang="de-DE" sz="3200" b="1" dirty="0" err="1">
                <a:solidFill>
                  <a:prstClr val="black"/>
                </a:solidFill>
                <a:latin typeface="Arial" charset="0"/>
              </a:rPr>
              <a:t>payments</a:t>
            </a: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a:solidFill>
                  <a:prstClr val="black"/>
                </a:solidFill>
                <a:latin typeface="Arial" charset="0"/>
              </a:rPr>
              <a:t>Different </a:t>
            </a:r>
            <a:r>
              <a:rPr lang="de-DE" sz="3200" b="1" dirty="0" err="1">
                <a:solidFill>
                  <a:prstClr val="black"/>
                </a:solidFill>
                <a:latin typeface="Arial" charset="0"/>
              </a:rPr>
              <a:t>systems</a:t>
            </a: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err="1">
                <a:solidFill>
                  <a:prstClr val="black"/>
                </a:solidFill>
                <a:latin typeface="Arial" charset="0"/>
              </a:rPr>
              <a:t>Mixture</a:t>
            </a:r>
            <a:r>
              <a:rPr lang="de-DE" sz="3200" b="1" dirty="0">
                <a:solidFill>
                  <a:prstClr val="black"/>
                </a:solidFill>
                <a:latin typeface="Arial" charset="0"/>
              </a:rPr>
              <a:t> </a:t>
            </a:r>
            <a:r>
              <a:rPr lang="de-DE" sz="3200" b="1" dirty="0" err="1">
                <a:solidFill>
                  <a:prstClr val="black"/>
                </a:solidFill>
                <a:latin typeface="Arial" charset="0"/>
              </a:rPr>
              <a:t>of</a:t>
            </a:r>
            <a:r>
              <a:rPr lang="de-DE" sz="3200" b="1" dirty="0">
                <a:solidFill>
                  <a:prstClr val="black"/>
                </a:solidFill>
                <a:latin typeface="Arial" charset="0"/>
              </a:rPr>
              <a:t> </a:t>
            </a:r>
            <a:r>
              <a:rPr lang="de-DE" sz="3200" b="1" dirty="0" err="1">
                <a:solidFill>
                  <a:prstClr val="black"/>
                </a:solidFill>
                <a:latin typeface="Arial" charset="0"/>
              </a:rPr>
              <a:t>using</a:t>
            </a:r>
            <a:r>
              <a:rPr lang="de-DE" sz="3200" b="1" dirty="0">
                <a:solidFill>
                  <a:prstClr val="black"/>
                </a:solidFill>
                <a:latin typeface="Arial" charset="0"/>
              </a:rPr>
              <a:t> </a:t>
            </a:r>
            <a:r>
              <a:rPr lang="de-DE" sz="3200" b="1" dirty="0" err="1">
                <a:solidFill>
                  <a:prstClr val="black"/>
                </a:solidFill>
                <a:latin typeface="Arial" charset="0"/>
              </a:rPr>
              <a:t>the</a:t>
            </a:r>
            <a:r>
              <a:rPr lang="de-DE" sz="3200" b="1" dirty="0">
                <a:solidFill>
                  <a:prstClr val="black"/>
                </a:solidFill>
                <a:latin typeface="Arial" charset="0"/>
              </a:rPr>
              <a:t> different </a:t>
            </a:r>
            <a:r>
              <a:rPr lang="de-DE" sz="3200" b="1" dirty="0" err="1">
                <a:solidFill>
                  <a:prstClr val="black"/>
                </a:solidFill>
                <a:latin typeface="Arial" charset="0"/>
              </a:rPr>
              <a:t>systems</a:t>
            </a: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a:solidFill>
                  <a:prstClr val="black"/>
                </a:solidFill>
                <a:latin typeface="Arial" charset="0"/>
              </a:rPr>
              <a:t>eG </a:t>
            </a:r>
            <a:r>
              <a:rPr lang="de-DE" sz="3200" b="1" dirty="0" err="1">
                <a:solidFill>
                  <a:prstClr val="black"/>
                </a:solidFill>
                <a:latin typeface="Arial" charset="0"/>
              </a:rPr>
              <a:t>for</a:t>
            </a:r>
            <a:r>
              <a:rPr lang="de-DE" sz="3200" b="1" dirty="0">
                <a:solidFill>
                  <a:prstClr val="black"/>
                </a:solidFill>
                <a:latin typeface="Arial" charset="0"/>
              </a:rPr>
              <a:t> Fraud / </a:t>
            </a:r>
            <a:r>
              <a:rPr lang="de-DE" sz="3200" b="1" dirty="0" err="1">
                <a:solidFill>
                  <a:prstClr val="black"/>
                </a:solidFill>
                <a:latin typeface="Arial" charset="0"/>
              </a:rPr>
              <a:t>etc</a:t>
            </a: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endParaRPr lang="de-DE" sz="3200" b="1" u="sng" dirty="0">
              <a:solidFill>
                <a:prstClr val="black"/>
              </a:solidFill>
              <a:latin typeface="Arial" charset="0"/>
            </a:endParaRPr>
          </a:p>
        </p:txBody>
      </p:sp>
    </p:spTree>
    <p:extLst>
      <p:ext uri="{BB962C8B-B14F-4D97-AF65-F5344CB8AC3E}">
        <p14:creationId xmlns:p14="http://schemas.microsoft.com/office/powerpoint/2010/main" val="29782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476672"/>
            <a:ext cx="8273230" cy="4647426"/>
          </a:xfrm>
          <a:prstGeom prst="rect">
            <a:avLst/>
          </a:prstGeom>
          <a:noFill/>
        </p:spPr>
        <p:txBody>
          <a:bodyPr wrap="square" rtlCol="0">
            <a:spAutoFit/>
          </a:bodyPr>
          <a:lstStyle/>
          <a:p>
            <a:pPr fontAlgn="base">
              <a:spcBef>
                <a:spcPct val="0"/>
              </a:spcBef>
              <a:spcAft>
                <a:spcPct val="0"/>
              </a:spcAft>
            </a:pPr>
            <a:r>
              <a:rPr lang="de-DE" sz="3200" b="1" u="sng" dirty="0" err="1">
                <a:solidFill>
                  <a:prstClr val="black"/>
                </a:solidFill>
                <a:latin typeface="Arial" charset="0"/>
              </a:rPr>
              <a:t>Risk</a:t>
            </a:r>
            <a:r>
              <a:rPr lang="de-DE" sz="3200" b="1" u="sng" dirty="0">
                <a:solidFill>
                  <a:prstClr val="black"/>
                </a:solidFill>
                <a:latin typeface="Arial" charset="0"/>
              </a:rPr>
              <a:t> Areas:</a:t>
            </a:r>
          </a:p>
          <a:p>
            <a:pPr fontAlgn="base">
              <a:spcBef>
                <a:spcPct val="0"/>
              </a:spcBef>
              <a:spcAft>
                <a:spcPct val="0"/>
              </a:spcAft>
            </a:pPr>
            <a:endParaRPr lang="de-DE"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a:solidFill>
                  <a:prstClr val="black"/>
                </a:solidFill>
                <a:latin typeface="Arial" charset="0"/>
              </a:rPr>
              <a:t>Non-</a:t>
            </a:r>
            <a:r>
              <a:rPr lang="de-DE" sz="3200" b="1" dirty="0" err="1">
                <a:solidFill>
                  <a:prstClr val="black"/>
                </a:solidFill>
                <a:latin typeface="Arial" charset="0"/>
              </a:rPr>
              <a:t>regulated</a:t>
            </a:r>
            <a:r>
              <a:rPr lang="de-DE" sz="3200" b="1" dirty="0">
                <a:solidFill>
                  <a:prstClr val="black"/>
                </a:solidFill>
                <a:latin typeface="Arial" charset="0"/>
              </a:rPr>
              <a:t>, alternative </a:t>
            </a:r>
            <a:r>
              <a:rPr lang="de-DE" sz="3200" b="1" dirty="0" err="1">
                <a:solidFill>
                  <a:prstClr val="black"/>
                </a:solidFill>
                <a:latin typeface="Arial" charset="0"/>
              </a:rPr>
              <a:t>payment</a:t>
            </a:r>
            <a:r>
              <a:rPr lang="de-DE" sz="3200" b="1" dirty="0">
                <a:solidFill>
                  <a:prstClr val="black"/>
                </a:solidFill>
                <a:latin typeface="Arial" charset="0"/>
              </a:rPr>
              <a:t> </a:t>
            </a:r>
            <a:r>
              <a:rPr lang="de-DE" sz="3200" b="1" dirty="0" err="1">
                <a:solidFill>
                  <a:prstClr val="black"/>
                </a:solidFill>
                <a:latin typeface="Arial" charset="0"/>
              </a:rPr>
              <a:t>platforms</a:t>
            </a:r>
            <a:r>
              <a:rPr lang="de-DE" sz="3200" b="1" dirty="0">
                <a:solidFill>
                  <a:prstClr val="black"/>
                </a:solidFill>
                <a:latin typeface="Arial" charset="0"/>
              </a:rPr>
              <a:t> </a:t>
            </a:r>
            <a:r>
              <a:rPr lang="de-DE" sz="3200" b="1" dirty="0" err="1">
                <a:solidFill>
                  <a:prstClr val="black"/>
                </a:solidFill>
                <a:latin typeface="Arial" charset="0"/>
              </a:rPr>
              <a:t>based</a:t>
            </a:r>
            <a:r>
              <a:rPr lang="de-DE" sz="3200" b="1" dirty="0">
                <a:solidFill>
                  <a:prstClr val="black"/>
                </a:solidFill>
                <a:latin typeface="Arial" charset="0"/>
              </a:rPr>
              <a:t> on cash </a:t>
            </a:r>
            <a:r>
              <a:rPr lang="de-DE" sz="3200" b="1" dirty="0" err="1">
                <a:solidFill>
                  <a:prstClr val="black"/>
                </a:solidFill>
                <a:latin typeface="Arial" charset="0"/>
              </a:rPr>
              <a:t>payments</a:t>
            </a:r>
            <a:r>
              <a:rPr lang="de-DE" sz="3200" b="1" dirty="0">
                <a:solidFill>
                  <a:prstClr val="black"/>
                </a:solidFill>
                <a:latin typeface="Arial" charset="0"/>
              </a:rPr>
              <a:t> – Western Union, Hawala…</a:t>
            </a:r>
          </a:p>
          <a:p>
            <a:pPr marL="457200" indent="-457200" fontAlgn="base">
              <a:spcBef>
                <a:spcPct val="0"/>
              </a:spcBef>
              <a:spcAft>
                <a:spcPct val="0"/>
              </a:spcAft>
              <a:buFont typeface="Arial" panose="020B0604020202020204" pitchFamily="34" charset="0"/>
              <a:buChar char="•"/>
            </a:pPr>
            <a:r>
              <a:rPr lang="de-DE" sz="3200" b="1" dirty="0" err="1">
                <a:solidFill>
                  <a:prstClr val="black"/>
                </a:solidFill>
                <a:latin typeface="Arial" charset="0"/>
              </a:rPr>
              <a:t>E-commerce</a:t>
            </a:r>
            <a:r>
              <a:rPr lang="de-DE" sz="3200" b="1" dirty="0">
                <a:solidFill>
                  <a:prstClr val="black"/>
                </a:solidFill>
                <a:latin typeface="Arial" charset="0"/>
              </a:rPr>
              <a:t> B2B </a:t>
            </a:r>
            <a:r>
              <a:rPr lang="de-DE" sz="3200" b="1" dirty="0" err="1">
                <a:solidFill>
                  <a:prstClr val="black"/>
                </a:solidFill>
                <a:latin typeface="Arial" charset="0"/>
              </a:rPr>
              <a:t>system</a:t>
            </a: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de-DE" sz="3200" b="1" dirty="0">
                <a:solidFill>
                  <a:prstClr val="black"/>
                </a:solidFill>
                <a:latin typeface="Arial" charset="0"/>
              </a:rPr>
              <a:t>But also all </a:t>
            </a:r>
            <a:r>
              <a:rPr lang="de-DE" sz="3200" b="1" dirty="0" err="1">
                <a:solidFill>
                  <a:prstClr val="black"/>
                </a:solidFill>
                <a:latin typeface="Arial" charset="0"/>
              </a:rPr>
              <a:t>the</a:t>
            </a:r>
            <a:r>
              <a:rPr lang="de-DE" sz="3200" b="1" dirty="0">
                <a:solidFill>
                  <a:prstClr val="black"/>
                </a:solidFill>
                <a:latin typeface="Arial" charset="0"/>
              </a:rPr>
              <a:t> cash </a:t>
            </a:r>
            <a:r>
              <a:rPr lang="de-DE" sz="3200" b="1" dirty="0" err="1">
                <a:solidFill>
                  <a:prstClr val="black"/>
                </a:solidFill>
                <a:latin typeface="Arial" charset="0"/>
              </a:rPr>
              <a:t>business</a:t>
            </a:r>
            <a:r>
              <a:rPr lang="de-DE" sz="3200" b="1" dirty="0">
                <a:solidFill>
                  <a:prstClr val="black"/>
                </a:solidFill>
                <a:latin typeface="Arial" charset="0"/>
              </a:rPr>
              <a:t> </a:t>
            </a:r>
            <a:r>
              <a:rPr lang="de-DE" sz="3200" b="1" dirty="0" err="1">
                <a:solidFill>
                  <a:prstClr val="black"/>
                </a:solidFill>
                <a:latin typeface="Arial" charset="0"/>
              </a:rPr>
              <a:t>areas</a:t>
            </a:r>
            <a:r>
              <a:rPr lang="de-DE" sz="3200" b="1" dirty="0">
                <a:solidFill>
                  <a:prstClr val="black"/>
                </a:solidFill>
                <a:latin typeface="Arial" charset="0"/>
              </a:rPr>
              <a:t> </a:t>
            </a:r>
            <a:r>
              <a:rPr lang="de-DE" sz="3200" b="1" dirty="0" err="1">
                <a:solidFill>
                  <a:prstClr val="black"/>
                </a:solidFill>
                <a:latin typeface="Arial" charset="0"/>
              </a:rPr>
              <a:t>described</a:t>
            </a:r>
            <a:r>
              <a:rPr lang="de-DE" sz="3200" b="1" dirty="0">
                <a:solidFill>
                  <a:prstClr val="black"/>
                </a:solidFill>
                <a:latin typeface="Arial" charset="0"/>
              </a:rPr>
              <a:t> in Part 1 </a:t>
            </a:r>
          </a:p>
          <a:p>
            <a:pPr marL="457200" indent="-457200" fontAlgn="base">
              <a:spcBef>
                <a:spcPct val="0"/>
              </a:spcBef>
              <a:spcAft>
                <a:spcPct val="0"/>
              </a:spcAft>
              <a:buFont typeface="Arial" panose="020B0604020202020204" pitchFamily="34" charset="0"/>
              <a:buChar char="•"/>
            </a:pP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endParaRPr lang="de-DE" sz="3200" b="1" u="sng" dirty="0">
              <a:solidFill>
                <a:prstClr val="black"/>
              </a:solidFill>
              <a:latin typeface="Arial" charset="0"/>
            </a:endParaRPr>
          </a:p>
        </p:txBody>
      </p:sp>
    </p:spTree>
    <p:extLst>
      <p:ext uri="{BB962C8B-B14F-4D97-AF65-F5344CB8AC3E}">
        <p14:creationId xmlns:p14="http://schemas.microsoft.com/office/powerpoint/2010/main" val="1313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3293209"/>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Part 2:</a:t>
            </a:r>
            <a:r>
              <a:rPr lang="en-GB" sz="3200" b="1" dirty="0">
                <a:solidFill>
                  <a:prstClr val="black"/>
                </a:solidFill>
                <a:latin typeface="Arial" charset="0"/>
              </a:rPr>
              <a:t> 	</a:t>
            </a:r>
            <a:r>
              <a:rPr lang="en-GB" sz="3200" b="1" u="sng" dirty="0">
                <a:solidFill>
                  <a:prstClr val="black"/>
                </a:solidFill>
                <a:latin typeface="Arial" charset="0"/>
              </a:rPr>
              <a:t>Focus on money laundering:</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dirty="0">
                <a:solidFill>
                  <a:prstClr val="black"/>
                </a:solidFill>
                <a:latin typeface="Arial" charset="0"/>
              </a:rPr>
              <a:t>Laundering of illegal money</a:t>
            </a:r>
          </a:p>
          <a:p>
            <a:pPr marL="457200" indent="-457200" fontAlgn="base">
              <a:spcBef>
                <a:spcPct val="0"/>
              </a:spcBef>
              <a:spcAft>
                <a:spcPct val="0"/>
              </a:spcAft>
              <a:buFont typeface="Arial" panose="020B0604020202020204" pitchFamily="34" charset="0"/>
              <a:buChar char="•"/>
            </a:pPr>
            <a:endParaRPr lang="en-GB" sz="800" b="1" dirty="0">
              <a:solidFill>
                <a:prstClr val="black"/>
              </a:solidFill>
              <a:latin typeface="Arial" charset="0"/>
            </a:endParaRPr>
          </a:p>
          <a:p>
            <a:pPr fontAlgn="base">
              <a:spcBef>
                <a:spcPct val="0"/>
              </a:spcBef>
              <a:spcAft>
                <a:spcPct val="0"/>
              </a:spcAft>
            </a:pPr>
            <a:r>
              <a:rPr lang="en-GB" sz="3200" b="1" dirty="0">
                <a:solidFill>
                  <a:prstClr val="black"/>
                </a:solidFill>
                <a:latin typeface="Arial" charset="0"/>
              </a:rPr>
              <a:t>    </a:t>
            </a:r>
            <a:r>
              <a:rPr lang="en-GB" sz="3200" b="1" u="sng" dirty="0">
                <a:solidFill>
                  <a:prstClr val="black"/>
                </a:solidFill>
                <a:latin typeface="Arial" charset="0"/>
              </a:rPr>
              <a:t>Use of (semi-) legal business</a:t>
            </a:r>
          </a:p>
          <a:p>
            <a:pPr marL="914400" lvl="1" indent="-457200" fontAlgn="base">
              <a:spcBef>
                <a:spcPct val="0"/>
              </a:spcBef>
              <a:spcAft>
                <a:spcPct val="0"/>
              </a:spcAft>
              <a:buFont typeface="Arial" panose="020B0604020202020204" pitchFamily="34" charset="0"/>
              <a:buChar char="•"/>
            </a:pPr>
            <a:r>
              <a:rPr lang="en-GB" sz="2400" b="1" dirty="0">
                <a:solidFill>
                  <a:prstClr val="black"/>
                </a:solidFill>
                <a:latin typeface="Arial" charset="0"/>
              </a:rPr>
              <a:t>Mix of legal and illegal gained money (</a:t>
            </a:r>
            <a:r>
              <a:rPr lang="en-US" sz="2400" b="1" dirty="0">
                <a:solidFill>
                  <a:prstClr val="black"/>
                </a:solidFill>
                <a:latin typeface="Arial" charset="0"/>
              </a:rPr>
              <a:t>Service businesses are best suited to this method - little or no variable costs and/or a large margin between revenue and variable costs)</a:t>
            </a:r>
            <a:endParaRPr lang="en-GB" sz="2400" b="1" dirty="0">
              <a:solidFill>
                <a:prstClr val="black"/>
              </a:solidFill>
              <a:latin typeface="Arial" charset="0"/>
            </a:endParaRPr>
          </a:p>
        </p:txBody>
      </p:sp>
    </p:spTree>
    <p:extLst>
      <p:ext uri="{BB962C8B-B14F-4D97-AF65-F5344CB8AC3E}">
        <p14:creationId xmlns:p14="http://schemas.microsoft.com/office/powerpoint/2010/main" val="218218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847528" y="199322"/>
            <a:ext cx="8273230" cy="4770537"/>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Part 2:</a:t>
            </a:r>
            <a:r>
              <a:rPr lang="en-GB" sz="3200" b="1" dirty="0">
                <a:solidFill>
                  <a:prstClr val="black"/>
                </a:solidFill>
                <a:latin typeface="Arial" charset="0"/>
              </a:rPr>
              <a:t> 	</a:t>
            </a:r>
            <a:r>
              <a:rPr lang="en-GB" sz="3200" b="1" u="sng" dirty="0">
                <a:solidFill>
                  <a:prstClr val="black"/>
                </a:solidFill>
                <a:latin typeface="Arial" charset="0"/>
              </a:rPr>
              <a:t>Focus on money laundering:</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dirty="0">
                <a:solidFill>
                  <a:prstClr val="black"/>
                </a:solidFill>
                <a:latin typeface="Arial" charset="0"/>
              </a:rPr>
              <a:t>Laundering of illegal money</a:t>
            </a:r>
          </a:p>
          <a:p>
            <a:pPr marL="457200" indent="-457200" fontAlgn="base">
              <a:spcBef>
                <a:spcPct val="0"/>
              </a:spcBef>
              <a:spcAft>
                <a:spcPct val="0"/>
              </a:spcAft>
              <a:buFont typeface="Arial" panose="020B0604020202020204" pitchFamily="34" charset="0"/>
              <a:buChar char="•"/>
            </a:pPr>
            <a:endParaRPr lang="en-GB" sz="800" b="1" dirty="0">
              <a:solidFill>
                <a:prstClr val="black"/>
              </a:solidFill>
              <a:latin typeface="Arial" charset="0"/>
            </a:endParaRPr>
          </a:p>
          <a:p>
            <a:pPr lvl="1" fontAlgn="base">
              <a:spcBef>
                <a:spcPct val="0"/>
              </a:spcBef>
              <a:spcAft>
                <a:spcPct val="0"/>
              </a:spcAft>
            </a:pPr>
            <a:r>
              <a:rPr lang="en-GB" sz="3200" b="1" u="sng" dirty="0">
                <a:solidFill>
                  <a:prstClr val="black"/>
                </a:solidFill>
                <a:latin typeface="Arial" charset="0"/>
              </a:rPr>
              <a:t>Use of digital electronic money</a:t>
            </a:r>
          </a:p>
          <a:p>
            <a:pPr marL="914400" lvl="1" indent="-457200" fontAlgn="base">
              <a:spcBef>
                <a:spcPct val="0"/>
              </a:spcBef>
              <a:spcAft>
                <a:spcPct val="0"/>
              </a:spcAft>
              <a:buFont typeface="Arial" panose="020B0604020202020204" pitchFamily="34" charset="0"/>
              <a:buChar char="•"/>
            </a:pPr>
            <a:r>
              <a:rPr lang="en-US" sz="2000" b="1" dirty="0">
                <a:solidFill>
                  <a:prstClr val="black"/>
                </a:solidFill>
                <a:latin typeface="Arial" charset="0"/>
              </a:rPr>
              <a:t>electronic money provides as easy a method of transferring value without revealing identity, especially wire transfers involving anonymity-protecting numbered bank accounts – e.g. Liberty Reserve</a:t>
            </a:r>
          </a:p>
          <a:p>
            <a:pPr marL="800100" lvl="1" indent="-342900" fontAlgn="base">
              <a:spcBef>
                <a:spcPct val="0"/>
              </a:spcBef>
              <a:spcAft>
                <a:spcPct val="0"/>
              </a:spcAft>
              <a:buFont typeface="Arial" panose="020B0604020202020204" pitchFamily="34" charset="0"/>
              <a:buChar char="•"/>
            </a:pPr>
            <a:endParaRPr lang="en-US" sz="2000" b="1" dirty="0">
              <a:solidFill>
                <a:prstClr val="black"/>
              </a:solidFill>
              <a:latin typeface="Arial" charset="0"/>
            </a:endParaRPr>
          </a:p>
          <a:p>
            <a:pPr lvl="1" fontAlgn="base">
              <a:spcBef>
                <a:spcPct val="0"/>
              </a:spcBef>
              <a:spcAft>
                <a:spcPct val="0"/>
              </a:spcAft>
            </a:pPr>
            <a:r>
              <a:rPr lang="en-US" sz="3200" b="1" u="sng" dirty="0">
                <a:solidFill>
                  <a:prstClr val="black"/>
                </a:solidFill>
                <a:latin typeface="Arial" charset="0"/>
              </a:rPr>
              <a:t>Online gaming/ - gambling</a:t>
            </a:r>
          </a:p>
          <a:p>
            <a:pPr marL="914400" lvl="1" indent="-457200" fontAlgn="base">
              <a:spcBef>
                <a:spcPct val="0"/>
              </a:spcBef>
              <a:spcAft>
                <a:spcPct val="0"/>
              </a:spcAft>
              <a:buFont typeface="Arial" panose="020B0604020202020204" pitchFamily="34" charset="0"/>
              <a:buChar char="•"/>
            </a:pPr>
            <a:r>
              <a:rPr lang="en-US" sz="2000" b="1" dirty="0">
                <a:solidFill>
                  <a:prstClr val="black"/>
                </a:solidFill>
                <a:latin typeface="Arial" charset="0"/>
              </a:rPr>
              <a:t>E.G Second Life and World of Warcraft, it is possible to   convert money into virtual goods, services, or virtual cash   that can later be converted back into money</a:t>
            </a:r>
            <a:endParaRPr lang="en-GB" sz="2000" b="1" dirty="0">
              <a:solidFill>
                <a:prstClr val="black"/>
              </a:solidFill>
              <a:latin typeface="Arial" charset="0"/>
            </a:endParaRPr>
          </a:p>
        </p:txBody>
      </p:sp>
    </p:spTree>
    <p:extLst>
      <p:ext uri="{BB962C8B-B14F-4D97-AF65-F5344CB8AC3E}">
        <p14:creationId xmlns:p14="http://schemas.microsoft.com/office/powerpoint/2010/main" val="412134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847528" y="199322"/>
            <a:ext cx="8273230" cy="2923877"/>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Part 2:</a:t>
            </a:r>
            <a:r>
              <a:rPr lang="en-GB" sz="3200" b="1" dirty="0">
                <a:solidFill>
                  <a:prstClr val="black"/>
                </a:solidFill>
                <a:latin typeface="Arial" charset="0"/>
              </a:rPr>
              <a:t> 	</a:t>
            </a:r>
            <a:r>
              <a:rPr lang="en-GB" sz="3200" b="1" u="sng" dirty="0">
                <a:solidFill>
                  <a:prstClr val="black"/>
                </a:solidFill>
                <a:latin typeface="Arial" charset="0"/>
              </a:rPr>
              <a:t>Focus on money laundering:</a:t>
            </a:r>
          </a:p>
          <a:p>
            <a:pPr fontAlgn="base">
              <a:spcBef>
                <a:spcPct val="0"/>
              </a:spcBef>
              <a:spcAft>
                <a:spcPct val="0"/>
              </a:spcAft>
            </a:pPr>
            <a:r>
              <a:rPr lang="en-GB" sz="3200" b="1" dirty="0" err="1">
                <a:solidFill>
                  <a:prstClr val="black"/>
                </a:solidFill>
                <a:latin typeface="Arial" charset="0"/>
              </a:rPr>
              <a:t>Laundring</a:t>
            </a:r>
            <a:r>
              <a:rPr lang="en-GB" sz="3200" b="1" dirty="0">
                <a:solidFill>
                  <a:prstClr val="black"/>
                </a:solidFill>
                <a:latin typeface="Arial" charset="0"/>
              </a:rPr>
              <a:t> of illegal money</a:t>
            </a:r>
          </a:p>
          <a:p>
            <a:pPr marL="457200" indent="-457200" fontAlgn="base">
              <a:spcBef>
                <a:spcPct val="0"/>
              </a:spcBef>
              <a:spcAft>
                <a:spcPct val="0"/>
              </a:spcAft>
              <a:buFont typeface="Arial" panose="020B0604020202020204" pitchFamily="34" charset="0"/>
              <a:buChar char="•"/>
            </a:pPr>
            <a:endParaRPr lang="en-GB" sz="800" b="1" dirty="0">
              <a:solidFill>
                <a:prstClr val="black"/>
              </a:solidFill>
              <a:latin typeface="Arial" charset="0"/>
            </a:endParaRPr>
          </a:p>
          <a:p>
            <a:pPr lvl="1" fontAlgn="base">
              <a:spcBef>
                <a:spcPct val="0"/>
              </a:spcBef>
              <a:spcAft>
                <a:spcPct val="0"/>
              </a:spcAft>
            </a:pPr>
            <a:r>
              <a:rPr lang="de-DE" sz="3200" b="1" u="sng" dirty="0">
                <a:solidFill>
                  <a:srgbClr val="000000"/>
                </a:solidFill>
                <a:latin typeface="Arial" panose="020B0604020202020204" pitchFamily="34" charset="0"/>
              </a:rPr>
              <a:t>Reverse </a:t>
            </a:r>
            <a:r>
              <a:rPr lang="de-DE" sz="3200" b="1" u="sng" dirty="0" err="1">
                <a:solidFill>
                  <a:srgbClr val="000000"/>
                </a:solidFill>
                <a:latin typeface="Arial" panose="020B0604020202020204" pitchFamily="34" charset="0"/>
              </a:rPr>
              <a:t>money</a:t>
            </a:r>
            <a:r>
              <a:rPr lang="de-DE" sz="3200" b="1" u="sng" dirty="0">
                <a:solidFill>
                  <a:srgbClr val="000000"/>
                </a:solidFill>
                <a:latin typeface="Arial" panose="020B0604020202020204" pitchFamily="34" charset="0"/>
              </a:rPr>
              <a:t> </a:t>
            </a:r>
            <a:r>
              <a:rPr lang="de-DE" sz="3200" b="1" u="sng" dirty="0" err="1">
                <a:solidFill>
                  <a:srgbClr val="000000"/>
                </a:solidFill>
                <a:latin typeface="Arial" panose="020B0604020202020204" pitchFamily="34" charset="0"/>
              </a:rPr>
              <a:t>laundering</a:t>
            </a:r>
            <a:endParaRPr lang="en-GB" sz="3200" b="1" u="sng" dirty="0">
              <a:solidFill>
                <a:prstClr val="black"/>
              </a:solidFill>
              <a:latin typeface="Arial" charset="0"/>
            </a:endParaRPr>
          </a:p>
          <a:p>
            <a:pPr marL="914400" lvl="1" indent="-457200" fontAlgn="base">
              <a:spcBef>
                <a:spcPct val="0"/>
              </a:spcBef>
              <a:spcAft>
                <a:spcPct val="0"/>
              </a:spcAft>
              <a:buFont typeface="Arial" panose="020B0604020202020204" pitchFamily="34" charset="0"/>
              <a:buChar char="•"/>
            </a:pPr>
            <a:r>
              <a:rPr lang="en-US" sz="2000" b="1" dirty="0">
                <a:solidFill>
                  <a:prstClr val="black"/>
                </a:solidFill>
                <a:latin typeface="Arial" charset="0"/>
              </a:rPr>
              <a:t>Reverse money laundering is a process that disguises a legitimate source of funds that are to be used for illegal purposes – </a:t>
            </a:r>
            <a:r>
              <a:rPr lang="en-US" sz="2000" b="1" dirty="0" err="1">
                <a:solidFill>
                  <a:prstClr val="black"/>
                </a:solidFill>
                <a:latin typeface="Arial" charset="0"/>
              </a:rPr>
              <a:t>eg</a:t>
            </a:r>
            <a:r>
              <a:rPr lang="en-US" sz="2000" b="1" dirty="0">
                <a:solidFill>
                  <a:prstClr val="black"/>
                </a:solidFill>
                <a:latin typeface="Arial" charset="0"/>
              </a:rPr>
              <a:t> collecting of funds for terrorist financing purposes</a:t>
            </a:r>
            <a:endParaRPr lang="en-GB" sz="2000" b="1" dirty="0">
              <a:solidFill>
                <a:prstClr val="black"/>
              </a:solidFill>
              <a:latin typeface="Arial" charset="0"/>
            </a:endParaRPr>
          </a:p>
        </p:txBody>
      </p:sp>
    </p:spTree>
    <p:extLst>
      <p:ext uri="{BB962C8B-B14F-4D97-AF65-F5344CB8AC3E}">
        <p14:creationId xmlns:p14="http://schemas.microsoft.com/office/powerpoint/2010/main" val="131596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227178"/>
            <a:ext cx="8273230" cy="5262979"/>
          </a:xfrm>
          <a:prstGeom prst="rect">
            <a:avLst/>
          </a:prstGeom>
          <a:noFill/>
        </p:spPr>
        <p:txBody>
          <a:bodyPr wrap="square" rtlCol="0">
            <a:spAutoFit/>
          </a:bodyPr>
          <a:lstStyle/>
          <a:p>
            <a:pPr fontAlgn="base">
              <a:spcBef>
                <a:spcPct val="0"/>
              </a:spcBef>
              <a:spcAft>
                <a:spcPct val="0"/>
              </a:spcAft>
            </a:pPr>
            <a:r>
              <a:rPr lang="en-GB" sz="2800" b="1" u="sng" dirty="0">
                <a:solidFill>
                  <a:prstClr val="black"/>
                </a:solidFill>
                <a:latin typeface="Arial" charset="0"/>
              </a:rPr>
              <a:t>Part 3 - Risk Indicators:</a:t>
            </a:r>
          </a:p>
          <a:p>
            <a:pPr fontAlgn="base">
              <a:spcBef>
                <a:spcPct val="0"/>
              </a:spcBef>
              <a:spcAft>
                <a:spcPct val="0"/>
              </a:spcAft>
            </a:pPr>
            <a:endParaRPr lang="en-GB" sz="2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Business areas themselves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Comparison business to business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Single products, goods, services, ….</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Way of doing business – the flow of business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Non regulated markets/payments/systems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Location of business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Compliance behaviour</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t>
            </a:r>
          </a:p>
          <a:p>
            <a:pPr marL="457200" indent="-457200" fontAlgn="base">
              <a:spcBef>
                <a:spcPct val="0"/>
              </a:spcBef>
              <a:spcAft>
                <a:spcPct val="0"/>
              </a:spcAft>
              <a:buFont typeface="Arial" panose="020B0604020202020204" pitchFamily="34" charset="0"/>
              <a:buChar char="•"/>
            </a:pPr>
            <a:endParaRPr lang="de-DE" sz="2800" b="1" dirty="0">
              <a:solidFill>
                <a:prstClr val="black"/>
              </a:solidFill>
              <a:latin typeface="Arial" charset="0"/>
            </a:endParaRPr>
          </a:p>
        </p:txBody>
      </p:sp>
    </p:spTree>
    <p:extLst>
      <p:ext uri="{BB962C8B-B14F-4D97-AF65-F5344CB8AC3E}">
        <p14:creationId xmlns:p14="http://schemas.microsoft.com/office/powerpoint/2010/main" val="117466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dirty="0">
                <a:solidFill>
                  <a:prstClr val="black">
                    <a:tint val="75000"/>
                  </a:prstClr>
                </a:solidFill>
                <a:latin typeface="Arial" charset="0"/>
              </a:rPr>
              <a:t>Ralf </a:t>
            </a:r>
            <a:r>
              <a:rPr lang="de-DE" dirty="0"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847528" y="6836"/>
            <a:ext cx="8496944" cy="4585871"/>
          </a:xfrm>
          <a:prstGeom prst="rect">
            <a:avLst/>
          </a:prstGeom>
          <a:noFill/>
        </p:spPr>
        <p:txBody>
          <a:bodyPr wrap="square" rtlCol="0">
            <a:spAutoFit/>
          </a:bodyPr>
          <a:lstStyle/>
          <a:p>
            <a:pPr fontAlgn="base">
              <a:spcBef>
                <a:spcPct val="0"/>
              </a:spcBef>
              <a:spcAft>
                <a:spcPct val="0"/>
              </a:spcAft>
            </a:pPr>
            <a:r>
              <a:rPr lang="de-DE" sz="3200" b="1" u="sng" dirty="0" err="1">
                <a:solidFill>
                  <a:prstClr val="black"/>
                </a:solidFill>
                <a:latin typeface="Arial" charset="0"/>
              </a:rPr>
              <a:t>Introduction</a:t>
            </a:r>
            <a:r>
              <a:rPr lang="de-DE" sz="3200" b="1" u="sng" dirty="0">
                <a:solidFill>
                  <a:prstClr val="black"/>
                </a:solidFill>
                <a:latin typeface="Arial" charset="0"/>
              </a:rPr>
              <a:t> </a:t>
            </a:r>
            <a:r>
              <a:rPr lang="de-DE" sz="3200" b="1" u="sng" dirty="0" err="1">
                <a:solidFill>
                  <a:prstClr val="black"/>
                </a:solidFill>
                <a:latin typeface="Arial" charset="0"/>
              </a:rPr>
              <a:t>into</a:t>
            </a:r>
            <a:r>
              <a:rPr lang="de-DE" sz="3200" b="1" u="sng" dirty="0">
                <a:solidFill>
                  <a:prstClr val="black"/>
                </a:solidFill>
                <a:latin typeface="Arial" charset="0"/>
              </a:rPr>
              <a:t> Cash Economy:</a:t>
            </a:r>
          </a:p>
          <a:p>
            <a:pPr marL="457200" indent="-457200" fontAlgn="base">
              <a:spcBef>
                <a:spcPct val="0"/>
              </a:spcBef>
              <a:spcAft>
                <a:spcPct val="0"/>
              </a:spcAft>
              <a:buFont typeface="Wingdings" panose="05000000000000000000" pitchFamily="2" charset="2"/>
              <a:buChar char="Ø"/>
            </a:pPr>
            <a:endParaRPr lang="de-DE" sz="800" b="1" u="sng"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1  -  traditional cash </a:t>
            </a:r>
            <a:r>
              <a:rPr lang="de-DE" sz="2800" b="1" dirty="0" err="1">
                <a:solidFill>
                  <a:prstClr val="black"/>
                </a:solidFill>
                <a:latin typeface="Arial" charset="0"/>
              </a:rPr>
              <a:t>businesses</a:t>
            </a:r>
            <a:endParaRPr lang="de-DE" sz="2800" b="1"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2 -   cash </a:t>
            </a:r>
            <a:r>
              <a:rPr lang="de-DE" sz="2800" b="1" dirty="0" err="1">
                <a:solidFill>
                  <a:prstClr val="black"/>
                </a:solidFill>
                <a:latin typeface="Arial" charset="0"/>
              </a:rPr>
              <a:t>business</a:t>
            </a:r>
            <a:r>
              <a:rPr lang="de-DE" sz="2800" b="1" dirty="0">
                <a:solidFill>
                  <a:prstClr val="black"/>
                </a:solidFill>
                <a:latin typeface="Arial" charset="0"/>
              </a:rPr>
              <a:t> </a:t>
            </a:r>
            <a:r>
              <a:rPr lang="de-DE" sz="2800" b="1" dirty="0" err="1">
                <a:solidFill>
                  <a:prstClr val="black"/>
                </a:solidFill>
                <a:latin typeface="Arial" charset="0"/>
              </a:rPr>
              <a:t>or</a:t>
            </a:r>
            <a:r>
              <a:rPr lang="de-DE" sz="2800" b="1" dirty="0">
                <a:solidFill>
                  <a:prstClr val="black"/>
                </a:solidFill>
                <a:latin typeface="Arial" charset="0"/>
              </a:rPr>
              <a:t> cash-system </a:t>
            </a:r>
            <a:r>
              <a:rPr lang="de-DE" sz="2800" b="1" dirty="0" err="1">
                <a:solidFill>
                  <a:prstClr val="black"/>
                </a:solidFill>
                <a:latin typeface="Arial" charset="0"/>
              </a:rPr>
              <a:t>used</a:t>
            </a:r>
            <a:r>
              <a:rPr lang="de-DE" sz="2800" b="1" dirty="0">
                <a:solidFill>
                  <a:prstClr val="black"/>
                </a:solidFill>
                <a:latin typeface="Arial" charset="0"/>
              </a:rPr>
              <a:t> 			  </a:t>
            </a:r>
            <a:r>
              <a:rPr lang="de-DE" sz="2800" b="1" dirty="0" err="1">
                <a:solidFill>
                  <a:prstClr val="black"/>
                </a:solidFill>
                <a:latin typeface="Arial" charset="0"/>
              </a:rPr>
              <a:t>for</a:t>
            </a:r>
            <a:r>
              <a:rPr lang="de-DE" sz="2800" b="1" dirty="0">
                <a:solidFill>
                  <a:prstClr val="black"/>
                </a:solidFill>
                <a:latin typeface="Arial" charset="0"/>
              </a:rPr>
              <a:t> </a:t>
            </a:r>
            <a:r>
              <a:rPr lang="de-DE" sz="2800" b="1" dirty="0" err="1">
                <a:solidFill>
                  <a:prstClr val="black"/>
                </a:solidFill>
                <a:latin typeface="Arial" charset="0"/>
              </a:rPr>
              <a:t>other</a:t>
            </a:r>
            <a:r>
              <a:rPr lang="de-DE" sz="2800" b="1" dirty="0">
                <a:solidFill>
                  <a:prstClr val="black"/>
                </a:solidFill>
                <a:latin typeface="Arial" charset="0"/>
              </a:rPr>
              <a:t> </a:t>
            </a:r>
            <a:r>
              <a:rPr lang="de-DE" sz="2800" b="1" dirty="0" err="1">
                <a:solidFill>
                  <a:prstClr val="black"/>
                </a:solidFill>
                <a:latin typeface="Arial" charset="0"/>
              </a:rPr>
              <a:t>activities</a:t>
            </a:r>
            <a:endParaRPr lang="de-DE" sz="2800" b="1" dirty="0">
              <a:solidFill>
                <a:prstClr val="black"/>
              </a:solidFill>
              <a:latin typeface="Arial" charset="0"/>
            </a:endParaRPr>
          </a:p>
          <a:p>
            <a:pPr marL="971550" lvl="1"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2 Focus on ML</a:t>
            </a: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3 -   Risk </a:t>
            </a:r>
            <a:r>
              <a:rPr lang="de-DE" sz="2800" b="1" dirty="0" err="1">
                <a:solidFill>
                  <a:prstClr val="black"/>
                </a:solidFill>
                <a:latin typeface="Arial" charset="0"/>
              </a:rPr>
              <a:t>indicators</a:t>
            </a:r>
            <a:endParaRPr lang="de-DE" sz="2800" b="1"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4 -   </a:t>
            </a:r>
            <a:r>
              <a:rPr lang="de-DE" sz="2800" b="1" dirty="0" err="1">
                <a:solidFill>
                  <a:prstClr val="black"/>
                </a:solidFill>
                <a:latin typeface="Arial" charset="0"/>
              </a:rPr>
              <a:t>Detection</a:t>
            </a:r>
            <a:endParaRPr lang="de-DE" sz="2800" b="1"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5 -   Investigative </a:t>
            </a:r>
            <a:r>
              <a:rPr lang="de-DE" sz="2800" b="1" dirty="0" err="1">
                <a:solidFill>
                  <a:prstClr val="black"/>
                </a:solidFill>
                <a:latin typeface="Arial" charset="0"/>
              </a:rPr>
              <a:t>Techniques</a:t>
            </a:r>
            <a:endParaRPr lang="de-DE" sz="2800" b="1"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6 -   Money </a:t>
            </a:r>
            <a:r>
              <a:rPr lang="de-DE" sz="2800" b="1" dirty="0" err="1">
                <a:solidFill>
                  <a:prstClr val="black"/>
                </a:solidFill>
                <a:latin typeface="Arial" charset="0"/>
              </a:rPr>
              <a:t>Laundring</a:t>
            </a:r>
            <a:endParaRPr lang="de-DE" sz="2800" b="1" dirty="0">
              <a:solidFill>
                <a:prstClr val="black"/>
              </a:solidFill>
              <a:latin typeface="Arial" charset="0"/>
            </a:endParaRPr>
          </a:p>
          <a:p>
            <a:pPr marL="514350" indent="-514350" fontAlgn="base">
              <a:spcBef>
                <a:spcPct val="0"/>
              </a:spcBef>
              <a:spcAft>
                <a:spcPct val="0"/>
              </a:spcAft>
              <a:buFont typeface="Wingdings" panose="05000000000000000000" pitchFamily="2" charset="2"/>
              <a:buChar char="Ø"/>
            </a:pPr>
            <a:r>
              <a:rPr lang="de-DE" sz="2800" b="1" dirty="0">
                <a:solidFill>
                  <a:prstClr val="black"/>
                </a:solidFill>
                <a:latin typeface="Arial" charset="0"/>
              </a:rPr>
              <a:t>Part 7 -   Money </a:t>
            </a:r>
            <a:r>
              <a:rPr lang="de-DE" sz="2800" b="1" dirty="0" err="1">
                <a:solidFill>
                  <a:prstClr val="black"/>
                </a:solidFill>
                <a:latin typeface="Arial" charset="0"/>
              </a:rPr>
              <a:t>Laundring</a:t>
            </a:r>
            <a:endParaRPr lang="de-DE" sz="2800" b="1" dirty="0">
              <a:solidFill>
                <a:prstClr val="black"/>
              </a:solidFill>
              <a:latin typeface="Arial" charset="0"/>
            </a:endParaRPr>
          </a:p>
        </p:txBody>
      </p:sp>
    </p:spTree>
    <p:extLst>
      <p:ext uri="{BB962C8B-B14F-4D97-AF65-F5344CB8AC3E}">
        <p14:creationId xmlns:p14="http://schemas.microsoft.com/office/powerpoint/2010/main" val="17316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03513" y="1124744"/>
            <a:ext cx="8866559" cy="3785652"/>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GB" altLang="da-DK" sz="2400" b="1" dirty="0">
                <a:solidFill>
                  <a:prstClr val="black"/>
                </a:solidFill>
                <a:latin typeface="Arial" charset="0"/>
              </a:rPr>
              <a:t>Techniques to find risk indicators</a:t>
            </a:r>
          </a:p>
          <a:p>
            <a:pPr fontAlgn="base">
              <a:spcBef>
                <a:spcPct val="0"/>
              </a:spcBef>
              <a:spcAft>
                <a:spcPct val="0"/>
              </a:spcAft>
            </a:pPr>
            <a:endParaRPr lang="en-GB" altLang="da-DK" sz="2400" b="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en-GB" altLang="da-DK" sz="2400" b="1" dirty="0">
                <a:solidFill>
                  <a:prstClr val="black"/>
                </a:solidFill>
                <a:latin typeface="Arial" charset="0"/>
              </a:rPr>
              <a:t>Accounting and financial risk indicators</a:t>
            </a:r>
          </a:p>
          <a:p>
            <a:pPr fontAlgn="base">
              <a:spcBef>
                <a:spcPct val="0"/>
              </a:spcBef>
              <a:spcAft>
                <a:spcPct val="0"/>
              </a:spcAft>
            </a:pPr>
            <a:endParaRPr lang="en-GB" altLang="da-DK" sz="2400" b="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en-GB" altLang="da-DK" sz="2400" b="1" dirty="0">
                <a:solidFill>
                  <a:prstClr val="black"/>
                </a:solidFill>
                <a:latin typeface="Arial" charset="0"/>
              </a:rPr>
              <a:t>Risk indicators and challenges specifically in the cash economy</a:t>
            </a:r>
          </a:p>
          <a:p>
            <a:pPr fontAlgn="base">
              <a:spcBef>
                <a:spcPct val="0"/>
              </a:spcBef>
              <a:spcAft>
                <a:spcPct val="0"/>
              </a:spcAft>
            </a:pPr>
            <a:endParaRPr lang="en-GB" altLang="da-DK" sz="2400" b="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en-GB" altLang="da-DK" sz="2400" b="1" dirty="0">
                <a:solidFill>
                  <a:prstClr val="black"/>
                </a:solidFill>
                <a:latin typeface="Arial" charset="0"/>
              </a:rPr>
              <a:t>How to find Information – techniques, sources, databases</a:t>
            </a:r>
          </a:p>
          <a:p>
            <a:pPr fontAlgn="base">
              <a:spcBef>
                <a:spcPct val="0"/>
              </a:spcBef>
              <a:spcAft>
                <a:spcPct val="0"/>
              </a:spcAft>
            </a:pPr>
            <a:endParaRPr lang="en-GB" altLang="da-DK" sz="2400" b="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en-GB" altLang="da-DK" sz="2400" b="1" dirty="0">
                <a:solidFill>
                  <a:prstClr val="black"/>
                </a:solidFill>
                <a:latin typeface="Arial" charset="0"/>
              </a:rPr>
              <a:t>Profiling models – how to identify potential cases</a:t>
            </a:r>
          </a:p>
        </p:txBody>
      </p:sp>
      <p:sp>
        <p:nvSpPr>
          <p:cNvPr id="3" name="Titel 1"/>
          <p:cNvSpPr txBox="1">
            <a:spLocks/>
          </p:cNvSpPr>
          <p:nvPr/>
        </p:nvSpPr>
        <p:spPr>
          <a:xfrm>
            <a:off x="1919536" y="404664"/>
            <a:ext cx="6347048"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err="1">
                <a:solidFill>
                  <a:prstClr val="black"/>
                </a:solidFill>
                <a:latin typeface="Arial" panose="020B0604020202020204" pitchFamily="34" charset="0"/>
                <a:cs typeface="Arial" panose="020B0604020202020204" pitchFamily="34" charset="0"/>
              </a:rPr>
              <a:t>Risk</a:t>
            </a:r>
            <a:r>
              <a:rPr lang="da-DK" altLang="da-DK" sz="3200" b="1" u="sng" dirty="0">
                <a:solidFill>
                  <a:prstClr val="black"/>
                </a:solidFill>
                <a:latin typeface="Arial" panose="020B0604020202020204" pitchFamily="34" charset="0"/>
                <a:cs typeface="Arial" panose="020B0604020202020204" pitchFamily="34" charset="0"/>
              </a:rPr>
              <a:t> </a:t>
            </a:r>
            <a:r>
              <a:rPr lang="da-DK" altLang="da-DK" sz="3200" b="1" u="sng" dirty="0" err="1">
                <a:solidFill>
                  <a:prstClr val="black"/>
                </a:solidFill>
                <a:latin typeface="Arial" panose="020B0604020202020204" pitchFamily="34" charset="0"/>
                <a:cs typeface="Arial" panose="020B0604020202020204" pitchFamily="34" charset="0"/>
              </a:rPr>
              <a:t>Indicator</a:t>
            </a:r>
            <a:r>
              <a:rPr lang="da-DK" altLang="da-DK" sz="3200" b="1" u="sng" dirty="0">
                <a:solidFill>
                  <a:prstClr val="black"/>
                </a:solidFill>
                <a:latin typeface="Arial" panose="020B0604020202020204" pitchFamily="34" charset="0"/>
                <a:cs typeface="Arial" panose="020B0604020202020204" pitchFamily="34" charset="0"/>
              </a:rPr>
              <a:t> </a:t>
            </a:r>
            <a:r>
              <a:rPr lang="da-DK" altLang="da-DK" sz="3200" b="1" u="sng" dirty="0" err="1">
                <a:solidFill>
                  <a:prstClr val="black"/>
                </a:solidFill>
                <a:latin typeface="Arial" panose="020B0604020202020204" pitchFamily="34" charset="0"/>
                <a:cs typeface="Arial" panose="020B0604020202020204" pitchFamily="34" charset="0"/>
              </a:rPr>
              <a:t>Topics</a:t>
            </a:r>
            <a:endParaRPr lang="da-DK" altLang="da-DK" sz="3200" b="1"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8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3847207"/>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Part 4 - Detection possibilities:</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dirty="0">
                <a:solidFill>
                  <a:prstClr val="black"/>
                </a:solidFill>
                <a:latin typeface="Arial" charset="0"/>
              </a:rPr>
              <a:t>What do you think are the detection possibilities? </a:t>
            </a:r>
          </a:p>
          <a:p>
            <a:pPr fontAlgn="base">
              <a:spcBef>
                <a:spcPct val="0"/>
              </a:spcBef>
              <a:spcAft>
                <a:spcPct val="0"/>
              </a:spcAft>
            </a:pPr>
            <a:r>
              <a:rPr lang="en-GB" sz="3200" b="1" dirty="0">
                <a:solidFill>
                  <a:prstClr val="black"/>
                </a:solidFill>
                <a:latin typeface="Arial" charset="0"/>
              </a:rPr>
              <a:t>How do investigation units get notice of risk areas/problems/cases?</a:t>
            </a:r>
          </a:p>
          <a:p>
            <a:pPr marL="457200" indent="-457200" fontAlgn="base">
              <a:spcBef>
                <a:spcPct val="0"/>
              </a:spcBef>
              <a:spcAft>
                <a:spcPct val="0"/>
              </a:spcAft>
              <a:buFont typeface="Arial" panose="020B0604020202020204" pitchFamily="34" charset="0"/>
              <a:buChar char="•"/>
            </a:pPr>
            <a:endParaRPr lang="en-GB" sz="3200" b="1" dirty="0">
              <a:solidFill>
                <a:prstClr val="black"/>
              </a:solidFill>
              <a:latin typeface="Arial" charset="0"/>
            </a:endParaRPr>
          </a:p>
          <a:p>
            <a:pPr fontAlgn="base">
              <a:spcBef>
                <a:spcPct val="0"/>
              </a:spcBef>
              <a:spcAft>
                <a:spcPct val="0"/>
              </a:spcAft>
            </a:pPr>
            <a:r>
              <a:rPr lang="en-GB" sz="3200" b="1" dirty="0">
                <a:solidFill>
                  <a:prstClr val="black"/>
                </a:solidFill>
                <a:latin typeface="Arial" charset="0"/>
              </a:rPr>
              <a:t>Group discussion!</a:t>
            </a:r>
          </a:p>
        </p:txBody>
      </p:sp>
    </p:spTree>
    <p:extLst>
      <p:ext uri="{BB962C8B-B14F-4D97-AF65-F5344CB8AC3E}">
        <p14:creationId xmlns:p14="http://schemas.microsoft.com/office/powerpoint/2010/main" val="414960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33965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Detection possibilities:</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Informants</a:t>
            </a:r>
          </a:p>
          <a:p>
            <a:pPr marL="457200" indent="-457200" fontAlgn="base">
              <a:spcBef>
                <a:spcPct val="0"/>
              </a:spcBef>
              <a:spcAft>
                <a:spcPct val="0"/>
              </a:spcAft>
              <a:buFont typeface="Arial" panose="020B0604020202020204" pitchFamily="34" charset="0"/>
              <a:buChar char="•"/>
            </a:pPr>
            <a:r>
              <a:rPr lang="en-GB" sz="3200" b="1" dirty="0" err="1">
                <a:solidFill>
                  <a:prstClr val="black"/>
                </a:solidFill>
                <a:latin typeface="Arial" charset="0"/>
              </a:rPr>
              <a:t>Whistleblower</a:t>
            </a:r>
            <a:endParaRPr lang="en-GB"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Self case detection by evaluation of general </a:t>
            </a:r>
            <a:r>
              <a:rPr lang="en-GB" sz="3200" b="1" dirty="0" err="1">
                <a:solidFill>
                  <a:prstClr val="black"/>
                </a:solidFill>
                <a:latin typeface="Arial" charset="0"/>
              </a:rPr>
              <a:t>infos</a:t>
            </a:r>
            <a:r>
              <a:rPr lang="en-GB" sz="3200" b="1" dirty="0">
                <a:solidFill>
                  <a:prstClr val="black"/>
                </a:solidFill>
                <a:latin typeface="Arial" charset="0"/>
              </a:rPr>
              <a:t> – intelligence units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Audit activities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Random case selection in risk areas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Investigative techniques</a:t>
            </a:r>
          </a:p>
        </p:txBody>
      </p:sp>
    </p:spTree>
    <p:extLst>
      <p:ext uri="{BB962C8B-B14F-4D97-AF65-F5344CB8AC3E}">
        <p14:creationId xmlns:p14="http://schemas.microsoft.com/office/powerpoint/2010/main" val="267542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832092"/>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Part 5 - Investigative Techniques </a:t>
            </a:r>
            <a:r>
              <a:rPr lang="en-GB" sz="3200" b="1" u="sng" dirty="0" err="1">
                <a:solidFill>
                  <a:prstClr val="black"/>
                </a:solidFill>
                <a:latin typeface="Arial" charset="0"/>
              </a:rPr>
              <a:t>eG</a:t>
            </a:r>
            <a:r>
              <a:rPr lang="en-GB" sz="3200" b="1" u="sng" dirty="0">
                <a:solidFill>
                  <a:prstClr val="black"/>
                </a:solidFill>
                <a:latin typeface="Arial" charset="0"/>
              </a:rPr>
              <a:t>:</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Audits – get knowledge about the business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Surveillance, observation after getting notice of business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Information exchange national/internat.</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Inter-agency co-operation police / customs / industry or business areas</a:t>
            </a:r>
          </a:p>
          <a:p>
            <a:pPr marL="457200" indent="-457200" fontAlgn="base">
              <a:spcBef>
                <a:spcPct val="0"/>
              </a:spcBef>
              <a:spcAft>
                <a:spcPct val="0"/>
              </a:spcAft>
              <a:buFont typeface="Arial" panose="020B0604020202020204" pitchFamily="34" charset="0"/>
              <a:buChar char="•"/>
            </a:pPr>
            <a:r>
              <a:rPr lang="en-GB" sz="3200" b="1" dirty="0" err="1">
                <a:solidFill>
                  <a:prstClr val="black"/>
                </a:solidFill>
                <a:latin typeface="Arial" charset="0"/>
              </a:rPr>
              <a:t>Digtal</a:t>
            </a:r>
            <a:r>
              <a:rPr lang="en-GB" sz="3200" b="1" dirty="0">
                <a:solidFill>
                  <a:prstClr val="black"/>
                </a:solidFill>
                <a:latin typeface="Arial" charset="0"/>
              </a:rPr>
              <a:t> techniques</a:t>
            </a:r>
          </a:p>
        </p:txBody>
      </p:sp>
    </p:spTree>
    <p:extLst>
      <p:ext uri="{BB962C8B-B14F-4D97-AF65-F5344CB8AC3E}">
        <p14:creationId xmlns:p14="http://schemas.microsoft.com/office/powerpoint/2010/main" val="37978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33965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Digital Techniques:</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Margin comparison</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Gains comparison</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Business figures at all</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Cost structures compared – </a:t>
            </a:r>
            <a:r>
              <a:rPr lang="en-GB" sz="3200" b="1" dirty="0" err="1">
                <a:solidFill>
                  <a:prstClr val="black"/>
                </a:solidFill>
                <a:latin typeface="Arial" charset="0"/>
              </a:rPr>
              <a:t>eg</a:t>
            </a:r>
            <a:r>
              <a:rPr lang="en-GB" sz="3200" b="1" dirty="0">
                <a:solidFill>
                  <a:prstClr val="black"/>
                </a:solidFill>
                <a:latin typeface="Arial" charset="0"/>
              </a:rPr>
              <a:t> employees visa turnover</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Special different business database-  crosschecks of databases</a:t>
            </a:r>
          </a:p>
        </p:txBody>
      </p:sp>
    </p:spTree>
    <p:extLst>
      <p:ext uri="{BB962C8B-B14F-4D97-AF65-F5344CB8AC3E}">
        <p14:creationId xmlns:p14="http://schemas.microsoft.com/office/powerpoint/2010/main" val="126899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33965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Other / New Digital Techniques:</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Visualization of business figures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Technical check tools / for failure detection out of high volume data bases – </a:t>
            </a:r>
            <a:r>
              <a:rPr lang="en-GB" sz="3200" b="1" u="sng" dirty="0">
                <a:solidFill>
                  <a:prstClr val="black"/>
                </a:solidFill>
                <a:latin typeface="Arial" charset="0"/>
              </a:rPr>
              <a:t>Monetary Unit Sampling</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Summarised Risk Audit (SRP) based on the principle of  a</a:t>
            </a:r>
          </a:p>
          <a:p>
            <a:pPr fontAlgn="base">
              <a:spcBef>
                <a:spcPct val="0"/>
              </a:spcBef>
              <a:spcAft>
                <a:spcPct val="0"/>
              </a:spcAft>
            </a:pPr>
            <a:r>
              <a:rPr lang="en-GB" sz="3200" b="1" dirty="0">
                <a:solidFill>
                  <a:prstClr val="black"/>
                </a:solidFill>
                <a:latin typeface="Arial" charset="0"/>
              </a:rPr>
              <a:t>		„</a:t>
            </a:r>
            <a:r>
              <a:rPr lang="en-GB" sz="3200" b="1" u="sng" dirty="0">
                <a:solidFill>
                  <a:prstClr val="black"/>
                </a:solidFill>
                <a:latin typeface="Arial" charset="0"/>
              </a:rPr>
              <a:t>Time Series Analyses</a:t>
            </a:r>
            <a:r>
              <a:rPr lang="en-GB" sz="3200" b="1" dirty="0">
                <a:solidFill>
                  <a:prstClr val="black"/>
                </a:solidFill>
                <a:latin typeface="Arial" charset="0"/>
              </a:rPr>
              <a:t>“</a:t>
            </a:r>
          </a:p>
        </p:txBody>
      </p:sp>
    </p:spTree>
    <p:extLst>
      <p:ext uri="{BB962C8B-B14F-4D97-AF65-F5344CB8AC3E}">
        <p14:creationId xmlns:p14="http://schemas.microsoft.com/office/powerpoint/2010/main" val="404484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19537" y="332657"/>
            <a:ext cx="8313079" cy="4585871"/>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3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Definition MUS – Monetary Unit Sampling:</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r>
              <a:rPr lang="en-GB" sz="2000" u="sng" dirty="0">
                <a:solidFill>
                  <a:prstClr val="black"/>
                </a:solidFill>
                <a:latin typeface="Arial" charset="0"/>
              </a:rPr>
              <a:t>MUS</a:t>
            </a:r>
          </a:p>
          <a:p>
            <a:pPr fontAlgn="base">
              <a:spcBef>
                <a:spcPct val="0"/>
              </a:spcBef>
              <a:spcAft>
                <a:spcPct val="0"/>
              </a:spcAft>
            </a:pPr>
            <a:r>
              <a:rPr lang="en-GB" sz="2000" dirty="0">
                <a:solidFill>
                  <a:prstClr val="black"/>
                </a:solidFill>
                <a:latin typeface="Arial" charset="0"/>
              </a:rPr>
              <a:t>Monetary Unit Sampling, also known as probability proportional-to-size (PPS) or dollar unit sampling (DUS), is a statistical sampling method used to determine if the account balances or monetary amounts in a population contain any misstatements. Each individual dollar (i.e. monetary unit) in the population is considered a sampling unit, thus account balances or amounts in the population with a higher value have a proportionately higher chance of being selected.</a:t>
            </a:r>
          </a:p>
          <a:p>
            <a:pPr fontAlgn="base">
              <a:spcBef>
                <a:spcPct val="0"/>
              </a:spcBef>
              <a:spcAft>
                <a:spcPct val="0"/>
              </a:spcAft>
            </a:pPr>
            <a:endParaRPr lang="de-DE" sz="8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p:txBody>
      </p:sp>
    </p:spTree>
    <p:extLst>
      <p:ext uri="{BB962C8B-B14F-4D97-AF65-F5344CB8AC3E}">
        <p14:creationId xmlns:p14="http://schemas.microsoft.com/office/powerpoint/2010/main" val="254064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372409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endParaRPr lang="en-GB" sz="3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Definition SRP Summarized Risk Audit</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r>
              <a:rPr lang="en-GB" sz="2400" u="sng" dirty="0">
                <a:solidFill>
                  <a:prstClr val="black"/>
                </a:solidFill>
                <a:latin typeface="Arial" charset="0"/>
              </a:rPr>
              <a:t>SRP = Time Series Analysis </a:t>
            </a:r>
          </a:p>
          <a:p>
            <a:pPr fontAlgn="base">
              <a:spcBef>
                <a:spcPct val="0"/>
              </a:spcBef>
              <a:spcAft>
                <a:spcPct val="0"/>
              </a:spcAft>
            </a:pPr>
            <a:r>
              <a:rPr lang="en-GB" sz="2400" dirty="0">
                <a:solidFill>
                  <a:prstClr val="black"/>
                </a:solidFill>
                <a:latin typeface="Arial" charset="0"/>
              </a:rPr>
              <a:t>Any metric that is measured over regular time intervals forms a time series. Analysis of time series is commercially importance because of industrial need and relevance especially </a:t>
            </a:r>
            <a:r>
              <a:rPr lang="en-GB" sz="2400" dirty="0" err="1">
                <a:solidFill>
                  <a:prstClr val="black"/>
                </a:solidFill>
                <a:latin typeface="Arial" charset="0"/>
              </a:rPr>
              <a:t>w.r.t</a:t>
            </a:r>
            <a:r>
              <a:rPr lang="en-GB" sz="2400" dirty="0">
                <a:solidFill>
                  <a:prstClr val="black"/>
                </a:solidFill>
                <a:latin typeface="Arial" charset="0"/>
              </a:rPr>
              <a:t> forecasting (demand, sales, supply etc).</a:t>
            </a:r>
          </a:p>
        </p:txBody>
      </p:sp>
    </p:spTree>
    <p:extLst>
      <p:ext uri="{BB962C8B-B14F-4D97-AF65-F5344CB8AC3E}">
        <p14:creationId xmlns:p14="http://schemas.microsoft.com/office/powerpoint/2010/main" val="187377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5416868"/>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Case example</a:t>
            </a:r>
          </a:p>
          <a:p>
            <a:pPr fontAlgn="base">
              <a:spcBef>
                <a:spcPct val="0"/>
              </a:spcBef>
              <a:spcAft>
                <a:spcPct val="0"/>
              </a:spcAft>
            </a:pPr>
            <a:endParaRPr lang="en-GB" sz="14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Hotel with restaurant</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Outside area</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Christmas celebrations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New year celebrations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Additional participation on different markets</a:t>
            </a:r>
          </a:p>
          <a:p>
            <a:pPr fontAlgn="base">
              <a:spcBef>
                <a:spcPct val="0"/>
              </a:spcBef>
              <a:spcAft>
                <a:spcPct val="0"/>
              </a:spcAft>
            </a:pPr>
            <a:endParaRPr lang="de-DE" sz="3200" b="1" u="sng" dirty="0">
              <a:solidFill>
                <a:prstClr val="black"/>
              </a:solidFill>
              <a:latin typeface="Arial" charset="0"/>
            </a:endParaRPr>
          </a:p>
          <a:p>
            <a:pPr fontAlgn="base">
              <a:spcBef>
                <a:spcPct val="0"/>
              </a:spcBef>
              <a:spcAft>
                <a:spcPct val="0"/>
              </a:spcAft>
            </a:pPr>
            <a:endParaRPr lang="de-DE" sz="1200" b="1" u="sng" dirty="0">
              <a:solidFill>
                <a:prstClr val="black"/>
              </a:solidFill>
              <a:latin typeface="Arial" charset="0"/>
            </a:endParaRPr>
          </a:p>
        </p:txBody>
      </p:sp>
    </p:spTree>
    <p:extLst>
      <p:ext uri="{BB962C8B-B14F-4D97-AF65-F5344CB8AC3E}">
        <p14:creationId xmlns:p14="http://schemas.microsoft.com/office/powerpoint/2010/main" val="1452775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175432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Invoice database out of hotel software</a:t>
            </a:r>
          </a:p>
          <a:p>
            <a:pPr fontAlgn="base">
              <a:spcBef>
                <a:spcPct val="0"/>
              </a:spcBef>
              <a:spcAft>
                <a:spcPct val="0"/>
              </a:spcAft>
            </a:pPr>
            <a:endParaRPr lang="de-DE" sz="1200" b="1" u="sng" dirty="0">
              <a:solidFill>
                <a:prstClr val="black"/>
              </a:solidFill>
              <a:latin typeface="Arial" charset="0"/>
            </a:endParaRPr>
          </a:p>
        </p:txBody>
      </p:sp>
      <p:pic>
        <p:nvPicPr>
          <p:cNvPr id="3" name="Grafik 2" descr="Ein Bild, das Text, drinnen enthält.&#10;&#10;Automatisch generierte Beschreibung">
            <a:extLst>
              <a:ext uri="{FF2B5EF4-FFF2-40B4-BE49-F238E27FC236}">
                <a16:creationId xmlns:a16="http://schemas.microsoft.com/office/drawing/2014/main" id="{89891EAB-DC85-417D-997C-E66C80007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4864"/>
            <a:ext cx="9144000" cy="4653136"/>
          </a:xfrm>
          <a:prstGeom prst="rect">
            <a:avLst/>
          </a:prstGeom>
        </p:spPr>
      </p:pic>
    </p:spTree>
    <p:extLst>
      <p:ext uri="{BB962C8B-B14F-4D97-AF65-F5344CB8AC3E}">
        <p14:creationId xmlns:p14="http://schemas.microsoft.com/office/powerpoint/2010/main" val="265622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19536" y="213539"/>
            <a:ext cx="8273230" cy="4955203"/>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Practical Exercise:</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Please define the 3 most risky cash economy or related areas in your countries (as explained in Part 1,2,3)!</a:t>
            </a:r>
          </a:p>
          <a:p>
            <a:pPr marL="457200" indent="-457200" fontAlgn="base">
              <a:spcBef>
                <a:spcPct val="0"/>
              </a:spcBef>
              <a:spcAft>
                <a:spcPct val="0"/>
              </a:spcAft>
              <a:buFont typeface="Arial" panose="020B0604020202020204" pitchFamily="34" charset="0"/>
              <a:buChar char="•"/>
            </a:pPr>
            <a:endParaRPr lang="en-GB" sz="8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Explain the related problems of  detecting – investigating - finishing the cases!!</a:t>
            </a:r>
            <a:endParaRPr lang="en-GB" sz="32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What could be defined as risk indicators?</a:t>
            </a:r>
          </a:p>
        </p:txBody>
      </p:sp>
    </p:spTree>
    <p:extLst>
      <p:ext uri="{BB962C8B-B14F-4D97-AF65-F5344CB8AC3E}">
        <p14:creationId xmlns:p14="http://schemas.microsoft.com/office/powerpoint/2010/main" val="1548162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2246769"/>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Invoice database out of hotel software</a:t>
            </a:r>
          </a:p>
          <a:p>
            <a:pPr fontAlgn="base">
              <a:spcBef>
                <a:spcPct val="0"/>
              </a:spcBef>
              <a:spcAft>
                <a:spcPct val="0"/>
              </a:spcAft>
            </a:pPr>
            <a:r>
              <a:rPr lang="en-GB" sz="3200" b="1" u="sng" dirty="0">
                <a:solidFill>
                  <a:prstClr val="black"/>
                </a:solidFill>
                <a:latin typeface="Arial" charset="0"/>
              </a:rPr>
              <a:t>Import in summarized risk audit tool</a:t>
            </a:r>
          </a:p>
          <a:p>
            <a:pPr fontAlgn="base">
              <a:spcBef>
                <a:spcPct val="0"/>
              </a:spcBef>
              <a:spcAft>
                <a:spcPct val="0"/>
              </a:spcAft>
            </a:pPr>
            <a:endParaRPr lang="de-DE" sz="1200" b="1" u="sng" dirty="0">
              <a:solidFill>
                <a:prstClr val="black"/>
              </a:solidFill>
              <a:latin typeface="Arial" charset="0"/>
            </a:endParaRPr>
          </a:p>
        </p:txBody>
      </p:sp>
      <p:pic>
        <p:nvPicPr>
          <p:cNvPr id="4" name="Grafik 3" descr="Ein Bild, das Screenshot enthält.&#10;&#10;Automatisch generierte Beschreibung">
            <a:extLst>
              <a:ext uri="{FF2B5EF4-FFF2-40B4-BE49-F238E27FC236}">
                <a16:creationId xmlns:a16="http://schemas.microsoft.com/office/drawing/2014/main" id="{6E0ED1AF-6ADC-48BF-82B5-C99DFCC0B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20888"/>
            <a:ext cx="9144000" cy="4437112"/>
          </a:xfrm>
          <a:prstGeom prst="rect">
            <a:avLst/>
          </a:prstGeom>
        </p:spPr>
      </p:pic>
    </p:spTree>
    <p:extLst>
      <p:ext uri="{BB962C8B-B14F-4D97-AF65-F5344CB8AC3E}">
        <p14:creationId xmlns:p14="http://schemas.microsoft.com/office/powerpoint/2010/main" val="70706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2246769"/>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Invoice database out of hotel software</a:t>
            </a:r>
          </a:p>
          <a:p>
            <a:pPr fontAlgn="base">
              <a:spcBef>
                <a:spcPct val="0"/>
              </a:spcBef>
              <a:spcAft>
                <a:spcPct val="0"/>
              </a:spcAft>
            </a:pPr>
            <a:r>
              <a:rPr lang="en-GB" sz="3200" b="1" u="sng" dirty="0">
                <a:solidFill>
                  <a:prstClr val="black"/>
                </a:solidFill>
                <a:latin typeface="Arial" charset="0"/>
              </a:rPr>
              <a:t>Import in summarized risk audit tool</a:t>
            </a:r>
          </a:p>
          <a:p>
            <a:pPr fontAlgn="base">
              <a:spcBef>
                <a:spcPct val="0"/>
              </a:spcBef>
              <a:spcAft>
                <a:spcPct val="0"/>
              </a:spcAft>
            </a:pPr>
            <a:endParaRPr lang="de-DE" sz="1200" b="1" u="sng" dirty="0">
              <a:solidFill>
                <a:prstClr val="black"/>
              </a:solidFill>
              <a:latin typeface="Arial" charset="0"/>
            </a:endParaRPr>
          </a:p>
        </p:txBody>
      </p:sp>
      <p:pic>
        <p:nvPicPr>
          <p:cNvPr id="3" name="Grafik 2" descr="Ein Bild, das Screenshot enthält.&#10;&#10;Automatisch generierte Beschreibung">
            <a:extLst>
              <a:ext uri="{FF2B5EF4-FFF2-40B4-BE49-F238E27FC236}">
                <a16:creationId xmlns:a16="http://schemas.microsoft.com/office/drawing/2014/main" id="{36590968-1D15-42F8-8DB4-CCC457E2B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28854"/>
            <a:ext cx="9144000" cy="4429146"/>
          </a:xfrm>
          <a:prstGeom prst="rect">
            <a:avLst/>
          </a:prstGeom>
        </p:spPr>
      </p:pic>
    </p:spTree>
    <p:extLst>
      <p:ext uri="{BB962C8B-B14F-4D97-AF65-F5344CB8AC3E}">
        <p14:creationId xmlns:p14="http://schemas.microsoft.com/office/powerpoint/2010/main" val="327888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4247317"/>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Indicators</a:t>
            </a:r>
          </a:p>
          <a:p>
            <a:pPr fontAlgn="base">
              <a:spcBef>
                <a:spcPct val="0"/>
              </a:spcBef>
              <a:spcAft>
                <a:spcPct val="0"/>
              </a:spcAft>
            </a:pPr>
            <a:endParaRPr lang="en-GB" sz="14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Reduced turnover on weekends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Usually busiest time for hotels in tourist areas</a:t>
            </a:r>
          </a:p>
          <a:p>
            <a:pPr marL="457200" indent="-457200" fontAlgn="base">
              <a:spcBef>
                <a:spcPct val="0"/>
              </a:spcBef>
              <a:spcAft>
                <a:spcPct val="0"/>
              </a:spcAft>
              <a:buFont typeface="Arial" panose="020B0604020202020204" pitchFamily="34" charset="0"/>
              <a:buChar char="•"/>
            </a:pPr>
            <a:endParaRPr lang="en-GB" sz="32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Restaurant evaluation:</a:t>
            </a:r>
          </a:p>
        </p:txBody>
      </p:sp>
    </p:spTree>
    <p:extLst>
      <p:ext uri="{BB962C8B-B14F-4D97-AF65-F5344CB8AC3E}">
        <p14:creationId xmlns:p14="http://schemas.microsoft.com/office/powerpoint/2010/main" val="445826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156966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Restaurant Data</a:t>
            </a:r>
          </a:p>
        </p:txBody>
      </p:sp>
      <p:pic>
        <p:nvPicPr>
          <p:cNvPr id="3" name="Grafik 2" descr="Ein Bild, das Screenshot enthält.&#10;&#10;Automatisch generierte Beschreibung">
            <a:extLst>
              <a:ext uri="{FF2B5EF4-FFF2-40B4-BE49-F238E27FC236}">
                <a16:creationId xmlns:a16="http://schemas.microsoft.com/office/drawing/2014/main" id="{415A98CB-67E4-48DA-8975-55C9A54BE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96166"/>
            <a:ext cx="9144000" cy="4753268"/>
          </a:xfrm>
          <a:prstGeom prst="rect">
            <a:avLst/>
          </a:prstGeom>
        </p:spPr>
      </p:pic>
    </p:spTree>
    <p:extLst>
      <p:ext uri="{BB962C8B-B14F-4D97-AF65-F5344CB8AC3E}">
        <p14:creationId xmlns:p14="http://schemas.microsoft.com/office/powerpoint/2010/main" val="381615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64742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Evaluation based on time series analysis</a:t>
            </a: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Time series analysis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Average margin </a:t>
            </a:r>
            <a:r>
              <a:rPr lang="en-GB" sz="3200" b="1" dirty="0" err="1">
                <a:solidFill>
                  <a:prstClr val="black"/>
                </a:solidFill>
                <a:latin typeface="Arial" charset="0"/>
              </a:rPr>
              <a:t>comparance</a:t>
            </a:r>
            <a:endParaRPr lang="en-GB"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Cutting the pics 16 %</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Calculation of available goods</a:t>
            </a:r>
          </a:p>
          <a:p>
            <a:pPr fontAlgn="base">
              <a:spcBef>
                <a:spcPct val="0"/>
              </a:spcBef>
              <a:spcAft>
                <a:spcPct val="0"/>
              </a:spcAft>
            </a:pPr>
            <a:r>
              <a:rPr lang="en-GB" sz="3200" b="1" u="sng" dirty="0">
                <a:solidFill>
                  <a:prstClr val="black"/>
                </a:solidFill>
                <a:latin typeface="Arial" charset="0"/>
              </a:rPr>
              <a:t>RESULT</a:t>
            </a:r>
            <a:r>
              <a:rPr lang="en-GB" sz="3200" b="1" dirty="0">
                <a:solidFill>
                  <a:prstClr val="black"/>
                </a:solidFill>
                <a:latin typeface="Arial" charset="0"/>
              </a:rPr>
              <a:t>:</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goods available for turnover ??</a:t>
            </a:r>
            <a:r>
              <a:rPr lang="de-DE" sz="3200" b="1" dirty="0">
                <a:solidFill>
                  <a:prstClr val="black"/>
                </a:solidFill>
                <a:latin typeface="Arial" charset="0"/>
              </a:rPr>
              <a:t>??</a:t>
            </a:r>
          </a:p>
        </p:txBody>
      </p:sp>
    </p:spTree>
    <p:extLst>
      <p:ext uri="{BB962C8B-B14F-4D97-AF65-F5344CB8AC3E}">
        <p14:creationId xmlns:p14="http://schemas.microsoft.com/office/powerpoint/2010/main" val="124596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156966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Evaluation based on time series analysis</a:t>
            </a:r>
          </a:p>
        </p:txBody>
      </p:sp>
      <p:pic>
        <p:nvPicPr>
          <p:cNvPr id="4" name="Grafik 3" descr="Ein Bild, das Screenshot enthält.&#10;&#10;Automatisch generierte Beschreibung">
            <a:extLst>
              <a:ext uri="{FF2B5EF4-FFF2-40B4-BE49-F238E27FC236}">
                <a16:creationId xmlns:a16="http://schemas.microsoft.com/office/drawing/2014/main" id="{C6D1DDCD-72BA-4B30-A963-DD16C771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02317"/>
            <a:ext cx="9144000" cy="4955683"/>
          </a:xfrm>
          <a:prstGeom prst="rect">
            <a:avLst/>
          </a:prstGeom>
        </p:spPr>
      </p:pic>
    </p:spTree>
    <p:extLst>
      <p:ext uri="{BB962C8B-B14F-4D97-AF65-F5344CB8AC3E}">
        <p14:creationId xmlns:p14="http://schemas.microsoft.com/office/powerpoint/2010/main" val="3885748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2062103"/>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a:t>
            </a:r>
          </a:p>
          <a:p>
            <a:pPr fontAlgn="base">
              <a:spcBef>
                <a:spcPct val="0"/>
              </a:spcBef>
              <a:spcAft>
                <a:spcPct val="0"/>
              </a:spcAft>
            </a:pPr>
            <a:r>
              <a:rPr lang="en-GB" sz="3200" b="1" u="sng" dirty="0">
                <a:solidFill>
                  <a:prstClr val="black"/>
                </a:solidFill>
                <a:latin typeface="Arial" charset="0"/>
              </a:rPr>
              <a:t>SRP Summarized Risk Audit</a:t>
            </a:r>
          </a:p>
          <a:p>
            <a:pPr fontAlgn="base">
              <a:spcBef>
                <a:spcPct val="0"/>
              </a:spcBef>
              <a:spcAft>
                <a:spcPct val="0"/>
              </a:spcAft>
            </a:pPr>
            <a:r>
              <a:rPr lang="en-GB" sz="3200" b="1" u="sng" dirty="0">
                <a:solidFill>
                  <a:prstClr val="black"/>
                </a:solidFill>
                <a:latin typeface="Arial" charset="0"/>
              </a:rPr>
              <a:t>Estimation of turnover based on time series analysis – more € 285.238,57</a:t>
            </a:r>
          </a:p>
        </p:txBody>
      </p:sp>
      <p:pic>
        <p:nvPicPr>
          <p:cNvPr id="3" name="Grafik 2" descr="Ein Bild, das Screenshot enthält.&#10;&#10;Automatisch generierte Beschreibung">
            <a:extLst>
              <a:ext uri="{FF2B5EF4-FFF2-40B4-BE49-F238E27FC236}">
                <a16:creationId xmlns:a16="http://schemas.microsoft.com/office/drawing/2014/main" id="{E88ADE93-BCB1-4773-A3E5-5A6437AAC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04" y="2394759"/>
            <a:ext cx="9144000" cy="4463241"/>
          </a:xfrm>
          <a:prstGeom prst="rect">
            <a:avLst/>
          </a:prstGeom>
        </p:spPr>
      </p:pic>
      <p:sp>
        <p:nvSpPr>
          <p:cNvPr id="6" name="Ellipse 5">
            <a:extLst>
              <a:ext uri="{FF2B5EF4-FFF2-40B4-BE49-F238E27FC236}">
                <a16:creationId xmlns:a16="http://schemas.microsoft.com/office/drawing/2014/main" id="{2D1A0027-6671-4621-8920-8C5D6167B67D}"/>
              </a:ext>
            </a:extLst>
          </p:cNvPr>
          <p:cNvSpPr/>
          <p:nvPr/>
        </p:nvSpPr>
        <p:spPr>
          <a:xfrm>
            <a:off x="9768408" y="5661247"/>
            <a:ext cx="792088" cy="432048"/>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de-DE" b="1">
              <a:ln w="22225">
                <a:solidFill>
                  <a:srgbClr val="ED7D31"/>
                </a:solidFill>
                <a:prstDash val="solid"/>
              </a:ln>
              <a:solidFill>
                <a:srgbClr val="ED7D31">
                  <a:lumMod val="40000"/>
                  <a:lumOff val="60000"/>
                </a:srgbClr>
              </a:solidFill>
              <a:latin typeface="Calibri" panose="020F0502020204030204"/>
            </a:endParaRPr>
          </a:p>
        </p:txBody>
      </p:sp>
      <p:cxnSp>
        <p:nvCxnSpPr>
          <p:cNvPr id="9" name="Gerade Verbindung mit Pfeil 8">
            <a:extLst>
              <a:ext uri="{FF2B5EF4-FFF2-40B4-BE49-F238E27FC236}">
                <a16:creationId xmlns:a16="http://schemas.microsoft.com/office/drawing/2014/main" id="{CA28D900-7BAD-48E7-8233-70ACAC5FF644}"/>
              </a:ext>
            </a:extLst>
          </p:cNvPr>
          <p:cNvCxnSpPr/>
          <p:nvPr/>
        </p:nvCxnSpPr>
        <p:spPr>
          <a:xfrm>
            <a:off x="4583832" y="5661248"/>
            <a:ext cx="4968552" cy="1440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103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372409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3200" b="1" u="sng" dirty="0">
              <a:solidFill>
                <a:prstClr val="black"/>
              </a:solidFill>
              <a:latin typeface="Arial" charset="0"/>
            </a:endParaRP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a:t>
            </a:r>
          </a:p>
          <a:p>
            <a:pPr fontAlgn="base">
              <a:spcBef>
                <a:spcPct val="0"/>
              </a:spcBef>
              <a:spcAft>
                <a:spcPct val="0"/>
              </a:spcAft>
            </a:pPr>
            <a:endParaRPr lang="en-GB" sz="1200" b="1" u="sng" dirty="0">
              <a:solidFill>
                <a:prstClr val="black"/>
              </a:solidFill>
              <a:latin typeface="Arial" charset="0"/>
            </a:endParaRPr>
          </a:p>
          <a:p>
            <a:pPr fontAlgn="base">
              <a:spcBef>
                <a:spcPct val="0"/>
              </a:spcBef>
              <a:spcAft>
                <a:spcPct val="0"/>
              </a:spcAft>
            </a:pPr>
            <a:r>
              <a:rPr lang="en-GB" sz="2800" b="1" dirty="0">
                <a:solidFill>
                  <a:prstClr val="black"/>
                </a:solidFill>
                <a:latin typeface="Arial" charset="0"/>
              </a:rPr>
              <a:t>Visualization is often excel based or other software / a tool to visualize different figures / data sources in relation to each other in various diagrams</a:t>
            </a:r>
          </a:p>
          <a:p>
            <a:pPr fontAlgn="base">
              <a:spcBef>
                <a:spcPct val="0"/>
              </a:spcBef>
              <a:spcAft>
                <a:spcPct val="0"/>
              </a:spcAft>
            </a:pPr>
            <a:endParaRPr lang="de-DE" sz="800" b="1" u="sng" dirty="0">
              <a:solidFill>
                <a:prstClr val="black"/>
              </a:solidFill>
              <a:latin typeface="Arial" charset="0"/>
            </a:endParaRPr>
          </a:p>
        </p:txBody>
      </p:sp>
    </p:spTree>
    <p:extLst>
      <p:ext uri="{BB962C8B-B14F-4D97-AF65-F5344CB8AC3E}">
        <p14:creationId xmlns:p14="http://schemas.microsoft.com/office/powerpoint/2010/main" val="93566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1508105"/>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 – Bookkeeping Data</a:t>
            </a:r>
          </a:p>
          <a:p>
            <a:pPr fontAlgn="base">
              <a:spcBef>
                <a:spcPct val="0"/>
              </a:spcBef>
              <a:spcAft>
                <a:spcPct val="0"/>
              </a:spcAft>
            </a:pPr>
            <a:endParaRPr lang="de-DE" sz="12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p:txBody>
      </p:sp>
      <p:pic>
        <p:nvPicPr>
          <p:cNvPr id="8" name="Grafik 7">
            <a:extLst>
              <a:ext uri="{FF2B5EF4-FFF2-40B4-BE49-F238E27FC236}">
                <a16:creationId xmlns:a16="http://schemas.microsoft.com/office/drawing/2014/main" id="{D15B6076-CA8E-4AB9-9091-175BFFCB8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484785"/>
            <a:ext cx="8712968" cy="5200253"/>
          </a:xfrm>
          <a:prstGeom prst="rect">
            <a:avLst/>
          </a:prstGeom>
        </p:spPr>
      </p:pic>
    </p:spTree>
    <p:extLst>
      <p:ext uri="{BB962C8B-B14F-4D97-AF65-F5344CB8AC3E}">
        <p14:creationId xmlns:p14="http://schemas.microsoft.com/office/powerpoint/2010/main" val="1373720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093428"/>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 – problems?</a:t>
            </a:r>
          </a:p>
          <a:p>
            <a:pPr fontAlgn="base">
              <a:spcBef>
                <a:spcPct val="0"/>
              </a:spcBef>
              <a:spcAft>
                <a:spcPct val="0"/>
              </a:spcAft>
            </a:pPr>
            <a:endParaRPr lang="en-GB" sz="12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420.000 data sets?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How to explore?</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Where to start?</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Searching?</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What kind of parameters?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Where are the indicators?</a:t>
            </a:r>
          </a:p>
          <a:p>
            <a:pPr fontAlgn="base">
              <a:spcBef>
                <a:spcPct val="0"/>
              </a:spcBef>
              <a:spcAft>
                <a:spcPct val="0"/>
              </a:spcAft>
            </a:pPr>
            <a:endParaRPr lang="de-DE" sz="800" b="1" u="sng" dirty="0">
              <a:solidFill>
                <a:prstClr val="black"/>
              </a:solidFill>
              <a:latin typeface="Arial" charset="0"/>
            </a:endParaRPr>
          </a:p>
        </p:txBody>
      </p:sp>
    </p:spTree>
    <p:extLst>
      <p:ext uri="{BB962C8B-B14F-4D97-AF65-F5344CB8AC3E}">
        <p14:creationId xmlns:p14="http://schemas.microsoft.com/office/powerpoint/2010/main" val="38904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2207568" y="980729"/>
            <a:ext cx="8273230" cy="4031873"/>
          </a:xfrm>
          <a:prstGeom prst="rect">
            <a:avLst/>
          </a:prstGeom>
          <a:noFill/>
        </p:spPr>
        <p:txBody>
          <a:bodyPr wrap="square" rtlCol="0">
            <a:spAutoFit/>
          </a:bodyPr>
          <a:lstStyle/>
          <a:p>
            <a:pPr fontAlgn="base">
              <a:spcBef>
                <a:spcPct val="0"/>
              </a:spcBef>
              <a:spcAft>
                <a:spcPct val="0"/>
              </a:spcAft>
            </a:pPr>
            <a:r>
              <a:rPr lang="de-DE" sz="3200" b="1" u="sng">
                <a:solidFill>
                  <a:prstClr val="black"/>
                </a:solidFill>
                <a:latin typeface="Arial" charset="0"/>
              </a:rPr>
              <a:t>Part 1:</a:t>
            </a:r>
          </a:p>
          <a:p>
            <a:pPr fontAlgn="base">
              <a:spcBef>
                <a:spcPct val="0"/>
              </a:spcBef>
              <a:spcAft>
                <a:spcPct val="0"/>
              </a:spcAft>
            </a:pPr>
            <a:endParaRPr lang="de-DE" sz="3200" b="1" u="sng">
              <a:solidFill>
                <a:prstClr val="black"/>
              </a:solidFill>
              <a:latin typeface="Arial" charset="0"/>
            </a:endParaRPr>
          </a:p>
          <a:p>
            <a:pPr fontAlgn="base">
              <a:spcBef>
                <a:spcPct val="0"/>
              </a:spcBef>
              <a:spcAft>
                <a:spcPct val="0"/>
              </a:spcAft>
            </a:pPr>
            <a:r>
              <a:rPr lang="de-DE" sz="3200" b="1" err="1">
                <a:solidFill>
                  <a:prstClr val="black"/>
                </a:solidFill>
                <a:latin typeface="Arial" charset="0"/>
              </a:rPr>
              <a:t>What</a:t>
            </a:r>
            <a:r>
              <a:rPr lang="de-DE" sz="3200" b="1">
                <a:solidFill>
                  <a:prstClr val="black"/>
                </a:solidFill>
                <a:latin typeface="Arial" charset="0"/>
              </a:rPr>
              <a:t> </a:t>
            </a:r>
            <a:r>
              <a:rPr lang="de-DE" sz="3200" b="1" err="1">
                <a:solidFill>
                  <a:prstClr val="black"/>
                </a:solidFill>
                <a:latin typeface="Arial" charset="0"/>
              </a:rPr>
              <a:t>is</a:t>
            </a:r>
            <a:r>
              <a:rPr lang="de-DE" sz="3200" b="1">
                <a:solidFill>
                  <a:prstClr val="black"/>
                </a:solidFill>
                <a:latin typeface="Arial" charset="0"/>
              </a:rPr>
              <a:t> </a:t>
            </a:r>
            <a:r>
              <a:rPr lang="de-DE" sz="3200" b="1" err="1">
                <a:solidFill>
                  <a:prstClr val="black"/>
                </a:solidFill>
                <a:latin typeface="Arial" charset="0"/>
              </a:rPr>
              <a:t>traditonal</a:t>
            </a:r>
            <a:r>
              <a:rPr lang="de-DE" sz="3200" b="1">
                <a:solidFill>
                  <a:prstClr val="black"/>
                </a:solidFill>
                <a:latin typeface="Arial" charset="0"/>
              </a:rPr>
              <a:t> cash </a:t>
            </a:r>
            <a:r>
              <a:rPr lang="de-DE" sz="3200" b="1" err="1">
                <a:solidFill>
                  <a:prstClr val="black"/>
                </a:solidFill>
                <a:latin typeface="Arial" charset="0"/>
              </a:rPr>
              <a:t>economy</a:t>
            </a:r>
            <a:r>
              <a:rPr lang="de-DE" sz="3200" b="1">
                <a:solidFill>
                  <a:prstClr val="black"/>
                </a:solidFill>
                <a:latin typeface="Arial" charset="0"/>
              </a:rPr>
              <a:t> – cash </a:t>
            </a:r>
            <a:r>
              <a:rPr lang="de-DE" sz="3200" b="1" err="1">
                <a:solidFill>
                  <a:prstClr val="black"/>
                </a:solidFill>
                <a:latin typeface="Arial" charset="0"/>
              </a:rPr>
              <a:t>business</a:t>
            </a:r>
            <a:r>
              <a:rPr lang="de-DE" sz="3200" b="1">
                <a:solidFill>
                  <a:prstClr val="black"/>
                </a:solidFill>
                <a:latin typeface="Arial" charset="0"/>
              </a:rPr>
              <a:t>?</a:t>
            </a:r>
          </a:p>
          <a:p>
            <a:pPr fontAlgn="base">
              <a:spcBef>
                <a:spcPct val="0"/>
              </a:spcBef>
              <a:spcAft>
                <a:spcPct val="0"/>
              </a:spcAft>
            </a:pPr>
            <a:endParaRPr lang="de-DE" sz="3200" b="1">
              <a:solidFill>
                <a:prstClr val="black"/>
              </a:solidFill>
              <a:latin typeface="Arial" charset="0"/>
            </a:endParaRPr>
          </a:p>
          <a:p>
            <a:pPr fontAlgn="base">
              <a:spcBef>
                <a:spcPct val="0"/>
              </a:spcBef>
              <a:spcAft>
                <a:spcPct val="0"/>
              </a:spcAft>
            </a:pPr>
            <a:r>
              <a:rPr lang="de-DE" sz="3200" b="1">
                <a:solidFill>
                  <a:prstClr val="black"/>
                </a:solidFill>
                <a:latin typeface="Arial" charset="0"/>
              </a:rPr>
              <a:t>The </a:t>
            </a:r>
            <a:r>
              <a:rPr lang="de-DE" sz="3200" b="1" err="1">
                <a:solidFill>
                  <a:prstClr val="black"/>
                </a:solidFill>
                <a:latin typeface="Arial" charset="0"/>
              </a:rPr>
              <a:t>majority</a:t>
            </a:r>
            <a:r>
              <a:rPr lang="de-DE" sz="3200" b="1">
                <a:solidFill>
                  <a:prstClr val="black"/>
                </a:solidFill>
                <a:latin typeface="Arial" charset="0"/>
              </a:rPr>
              <a:t> </a:t>
            </a:r>
            <a:r>
              <a:rPr lang="de-DE" sz="3200" b="1" err="1">
                <a:solidFill>
                  <a:prstClr val="black"/>
                </a:solidFill>
                <a:latin typeface="Arial" charset="0"/>
              </a:rPr>
              <a:t>of</a:t>
            </a:r>
            <a:r>
              <a:rPr lang="de-DE" sz="3200" b="1">
                <a:solidFill>
                  <a:prstClr val="black"/>
                </a:solidFill>
                <a:latin typeface="Arial" charset="0"/>
              </a:rPr>
              <a:t> </a:t>
            </a:r>
            <a:r>
              <a:rPr lang="de-DE" sz="3200" b="1" err="1">
                <a:solidFill>
                  <a:prstClr val="black"/>
                </a:solidFill>
                <a:latin typeface="Arial" charset="0"/>
              </a:rPr>
              <a:t>turnover</a:t>
            </a:r>
            <a:r>
              <a:rPr lang="de-DE" sz="3200" b="1">
                <a:solidFill>
                  <a:prstClr val="black"/>
                </a:solidFill>
                <a:latin typeface="Arial" charset="0"/>
              </a:rPr>
              <a:t> </a:t>
            </a:r>
            <a:r>
              <a:rPr lang="de-DE" sz="3200" b="1" err="1">
                <a:solidFill>
                  <a:prstClr val="black"/>
                </a:solidFill>
                <a:latin typeface="Arial" charset="0"/>
              </a:rPr>
              <a:t>is</a:t>
            </a:r>
            <a:r>
              <a:rPr lang="de-DE" sz="3200" b="1">
                <a:solidFill>
                  <a:prstClr val="black"/>
                </a:solidFill>
                <a:latin typeface="Arial" charset="0"/>
              </a:rPr>
              <a:t> </a:t>
            </a:r>
            <a:r>
              <a:rPr lang="de-DE" sz="3200" b="1" err="1">
                <a:solidFill>
                  <a:prstClr val="black"/>
                </a:solidFill>
                <a:latin typeface="Arial" charset="0"/>
              </a:rPr>
              <a:t>generated</a:t>
            </a:r>
            <a:r>
              <a:rPr lang="de-DE" sz="3200" b="1">
                <a:solidFill>
                  <a:prstClr val="black"/>
                </a:solidFill>
                <a:latin typeface="Arial" charset="0"/>
              </a:rPr>
              <a:t> </a:t>
            </a:r>
            <a:r>
              <a:rPr lang="de-DE" sz="3200" b="1" err="1">
                <a:solidFill>
                  <a:prstClr val="black"/>
                </a:solidFill>
                <a:latin typeface="Arial" charset="0"/>
              </a:rPr>
              <a:t>with</a:t>
            </a:r>
            <a:r>
              <a:rPr lang="de-DE" sz="3200" b="1">
                <a:solidFill>
                  <a:prstClr val="black"/>
                </a:solidFill>
                <a:latin typeface="Arial" charset="0"/>
              </a:rPr>
              <a:t> cash </a:t>
            </a:r>
            <a:r>
              <a:rPr lang="de-DE" sz="3200" b="1" err="1">
                <a:solidFill>
                  <a:prstClr val="black"/>
                </a:solidFill>
                <a:latin typeface="Arial" charset="0"/>
              </a:rPr>
              <a:t>payments</a:t>
            </a:r>
            <a:r>
              <a:rPr lang="de-DE" sz="3200" b="1">
                <a:solidFill>
                  <a:prstClr val="black"/>
                </a:solidFill>
                <a:latin typeface="Arial" charset="0"/>
              </a:rPr>
              <a:t>!</a:t>
            </a:r>
          </a:p>
          <a:p>
            <a:pPr fontAlgn="base">
              <a:spcBef>
                <a:spcPct val="0"/>
              </a:spcBef>
              <a:spcAft>
                <a:spcPct val="0"/>
              </a:spcAft>
            </a:pPr>
            <a:endParaRPr lang="de-DE" sz="3200" b="1" u="sng">
              <a:solidFill>
                <a:prstClr val="black"/>
              </a:solidFill>
              <a:latin typeface="Arial" charset="0"/>
            </a:endParaRPr>
          </a:p>
        </p:txBody>
      </p:sp>
    </p:spTree>
    <p:extLst>
      <p:ext uri="{BB962C8B-B14F-4D97-AF65-F5344CB8AC3E}">
        <p14:creationId xmlns:p14="http://schemas.microsoft.com/office/powerpoint/2010/main" val="21270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5016758"/>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 – example</a:t>
            </a:r>
          </a:p>
          <a:p>
            <a:pPr fontAlgn="base">
              <a:spcBef>
                <a:spcPct val="0"/>
              </a:spcBef>
              <a:spcAft>
                <a:spcPct val="0"/>
              </a:spcAft>
            </a:pPr>
            <a:endParaRPr lang="en-GB" sz="32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Restaurant</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Outside area</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Christmas celebration</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New year celebrations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Additional participation on different markets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No remarkable changes in business (same size, … employees, … suppliers….)</a:t>
            </a:r>
          </a:p>
          <a:p>
            <a:pPr fontAlgn="base">
              <a:spcBef>
                <a:spcPct val="0"/>
              </a:spcBef>
              <a:spcAft>
                <a:spcPct val="0"/>
              </a:spcAft>
            </a:pPr>
            <a:endParaRPr lang="de-DE" sz="800" b="1" u="sng" dirty="0">
              <a:solidFill>
                <a:prstClr val="black"/>
              </a:solidFill>
              <a:latin typeface="Arial" charset="0"/>
            </a:endParaRPr>
          </a:p>
        </p:txBody>
      </p:sp>
    </p:spTree>
    <p:extLst>
      <p:ext uri="{BB962C8B-B14F-4D97-AF65-F5344CB8AC3E}">
        <p14:creationId xmlns:p14="http://schemas.microsoft.com/office/powerpoint/2010/main" val="22766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2000548"/>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Edit data</a:t>
            </a:r>
          </a:p>
          <a:p>
            <a:pPr fontAlgn="base">
              <a:spcBef>
                <a:spcPct val="0"/>
              </a:spcBef>
              <a:spcAft>
                <a:spcPct val="0"/>
              </a:spcAft>
            </a:pPr>
            <a:endParaRPr lang="de-DE" sz="12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p:txBody>
      </p:sp>
      <p:pic>
        <p:nvPicPr>
          <p:cNvPr id="3" name="Grafik 2" descr="Ein Bild, das Screenshot enthält.&#10;&#10;Automatisch generierte Beschreibung">
            <a:extLst>
              <a:ext uri="{FF2B5EF4-FFF2-40B4-BE49-F238E27FC236}">
                <a16:creationId xmlns:a16="http://schemas.microsoft.com/office/drawing/2014/main" id="{F68409B0-F0A1-448A-9B54-CB2AC8C39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60848"/>
            <a:ext cx="9144000" cy="4797152"/>
          </a:xfrm>
          <a:prstGeom prst="rect">
            <a:avLst/>
          </a:prstGeom>
        </p:spPr>
      </p:pic>
    </p:spTree>
    <p:extLst>
      <p:ext uri="{BB962C8B-B14F-4D97-AF65-F5344CB8AC3E}">
        <p14:creationId xmlns:p14="http://schemas.microsoft.com/office/powerpoint/2010/main" val="411072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2492990"/>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a:t>
            </a:r>
          </a:p>
          <a:p>
            <a:pPr fontAlgn="base">
              <a:spcBef>
                <a:spcPct val="0"/>
              </a:spcBef>
              <a:spcAft>
                <a:spcPct val="0"/>
              </a:spcAft>
            </a:pPr>
            <a:r>
              <a:rPr lang="en-GB" sz="3200" b="1" u="sng" dirty="0">
                <a:solidFill>
                  <a:prstClr val="black"/>
                </a:solidFill>
                <a:latin typeface="Arial" charset="0"/>
              </a:rPr>
              <a:t>Edited data – visualized</a:t>
            </a:r>
          </a:p>
          <a:p>
            <a:pPr fontAlgn="base">
              <a:spcBef>
                <a:spcPct val="0"/>
              </a:spcBef>
              <a:spcAft>
                <a:spcPct val="0"/>
              </a:spcAft>
            </a:pPr>
            <a:endParaRPr lang="de-DE" sz="3200" b="1" u="sng" dirty="0">
              <a:solidFill>
                <a:prstClr val="black"/>
              </a:solidFill>
              <a:latin typeface="Arial" charset="0"/>
            </a:endParaRPr>
          </a:p>
          <a:p>
            <a:pPr fontAlgn="base">
              <a:spcBef>
                <a:spcPct val="0"/>
              </a:spcBef>
              <a:spcAft>
                <a:spcPct val="0"/>
              </a:spcAft>
            </a:pPr>
            <a:endParaRPr lang="de-DE" sz="12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p:txBody>
      </p:sp>
      <p:pic>
        <p:nvPicPr>
          <p:cNvPr id="3" name="Grafik 2" descr="Ein Bild, das Schreibgerät, Briefpapier enthält.&#10;&#10;Automatisch generierte Beschreibung">
            <a:extLst>
              <a:ext uri="{FF2B5EF4-FFF2-40B4-BE49-F238E27FC236}">
                <a16:creationId xmlns:a16="http://schemas.microsoft.com/office/drawing/2014/main" id="{A6FBE55C-09C4-44FC-97FE-EA05F81C3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60849"/>
            <a:ext cx="9144000" cy="4797151"/>
          </a:xfrm>
          <a:prstGeom prst="rect">
            <a:avLst/>
          </a:prstGeom>
        </p:spPr>
      </p:pic>
    </p:spTree>
    <p:extLst>
      <p:ext uri="{BB962C8B-B14F-4D97-AF65-F5344CB8AC3E}">
        <p14:creationId xmlns:p14="http://schemas.microsoft.com/office/powerpoint/2010/main" val="3233417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1508105"/>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 – account selection</a:t>
            </a:r>
          </a:p>
          <a:p>
            <a:pPr fontAlgn="base">
              <a:spcBef>
                <a:spcPct val="0"/>
              </a:spcBef>
              <a:spcAft>
                <a:spcPct val="0"/>
              </a:spcAft>
            </a:pPr>
            <a:endParaRPr lang="de-DE" sz="1200" b="1" u="sng" dirty="0">
              <a:solidFill>
                <a:prstClr val="black"/>
              </a:solidFill>
              <a:latin typeface="Arial" charset="0"/>
            </a:endParaRPr>
          </a:p>
          <a:p>
            <a:pPr fontAlgn="base">
              <a:spcBef>
                <a:spcPct val="0"/>
              </a:spcBef>
              <a:spcAft>
                <a:spcPct val="0"/>
              </a:spcAft>
            </a:pPr>
            <a:endParaRPr lang="de-DE" sz="800" b="1" u="sng" dirty="0">
              <a:solidFill>
                <a:prstClr val="black"/>
              </a:solidFill>
              <a:latin typeface="Arial" charset="0"/>
            </a:endParaRPr>
          </a:p>
        </p:txBody>
      </p:sp>
      <p:pic>
        <p:nvPicPr>
          <p:cNvPr id="3" name="Grafik 2">
            <a:extLst>
              <a:ext uri="{FF2B5EF4-FFF2-40B4-BE49-F238E27FC236}">
                <a16:creationId xmlns:a16="http://schemas.microsoft.com/office/drawing/2014/main" id="{F6898075-0EE4-4223-974C-1E38D8BFA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56792"/>
            <a:ext cx="9144000" cy="5301208"/>
          </a:xfrm>
          <a:prstGeom prst="rect">
            <a:avLst/>
          </a:prstGeom>
        </p:spPr>
      </p:pic>
      <p:cxnSp>
        <p:nvCxnSpPr>
          <p:cNvPr id="6" name="Gerade Verbindung mit Pfeil 5">
            <a:extLst>
              <a:ext uri="{FF2B5EF4-FFF2-40B4-BE49-F238E27FC236}">
                <a16:creationId xmlns:a16="http://schemas.microsoft.com/office/drawing/2014/main" id="{D65E73DB-344A-4A09-83A2-7C564D87BDCF}"/>
              </a:ext>
            </a:extLst>
          </p:cNvPr>
          <p:cNvCxnSpPr/>
          <p:nvPr/>
        </p:nvCxnSpPr>
        <p:spPr>
          <a:xfrm>
            <a:off x="4079776" y="2852936"/>
            <a:ext cx="648072" cy="1008112"/>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Gerade Verbindung mit Pfeil 7">
            <a:extLst>
              <a:ext uri="{FF2B5EF4-FFF2-40B4-BE49-F238E27FC236}">
                <a16:creationId xmlns:a16="http://schemas.microsoft.com/office/drawing/2014/main" id="{01F256D1-D41E-47B8-83EC-C36368107F53}"/>
              </a:ext>
            </a:extLst>
          </p:cNvPr>
          <p:cNvCxnSpPr/>
          <p:nvPr/>
        </p:nvCxnSpPr>
        <p:spPr>
          <a:xfrm>
            <a:off x="6816082" y="2276872"/>
            <a:ext cx="648072" cy="1008112"/>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Gerade Verbindung mit Pfeil 8">
            <a:extLst>
              <a:ext uri="{FF2B5EF4-FFF2-40B4-BE49-F238E27FC236}">
                <a16:creationId xmlns:a16="http://schemas.microsoft.com/office/drawing/2014/main" id="{8DB96D8A-128A-4D8D-B5F3-8E8497B482CA}"/>
              </a:ext>
            </a:extLst>
          </p:cNvPr>
          <p:cNvCxnSpPr/>
          <p:nvPr/>
        </p:nvCxnSpPr>
        <p:spPr>
          <a:xfrm>
            <a:off x="2986506" y="2204864"/>
            <a:ext cx="648072" cy="1008112"/>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14680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6"/>
            <a:ext cx="8273230" cy="4647426"/>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 of data – example</a:t>
            </a:r>
          </a:p>
          <a:p>
            <a:pPr fontAlgn="base">
              <a:spcBef>
                <a:spcPct val="0"/>
              </a:spcBef>
              <a:spcAft>
                <a:spcPct val="0"/>
              </a:spcAft>
            </a:pPr>
            <a:r>
              <a:rPr lang="en-GB" sz="3200" b="1" u="sng" dirty="0">
                <a:solidFill>
                  <a:prstClr val="black"/>
                </a:solidFill>
                <a:latin typeface="Arial" charset="0"/>
              </a:rPr>
              <a:t>Indicators for problems</a:t>
            </a:r>
          </a:p>
          <a:p>
            <a:pPr fontAlgn="base">
              <a:spcBef>
                <a:spcPct val="0"/>
              </a:spcBef>
              <a:spcAft>
                <a:spcPct val="0"/>
              </a:spcAft>
            </a:pPr>
            <a:endParaRPr lang="en-GB" sz="16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Summertime  </a:t>
            </a:r>
          </a:p>
          <a:p>
            <a:pPr fontAlgn="base">
              <a:spcBef>
                <a:spcPct val="0"/>
              </a:spcBef>
              <a:spcAft>
                <a:spcPct val="0"/>
              </a:spcAft>
            </a:pPr>
            <a:r>
              <a:rPr lang="en-GB" sz="2800" b="1" dirty="0">
                <a:solidFill>
                  <a:prstClr val="black"/>
                </a:solidFill>
                <a:latin typeface="Arial" charset="0"/>
              </a:rPr>
              <a:t>	- reduced turnover compared with other 	years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Christmastime</a:t>
            </a:r>
          </a:p>
          <a:p>
            <a:pPr fontAlgn="base">
              <a:spcBef>
                <a:spcPct val="0"/>
              </a:spcBef>
              <a:spcAft>
                <a:spcPct val="0"/>
              </a:spcAft>
            </a:pPr>
            <a:r>
              <a:rPr lang="en-GB" sz="2800" b="1" dirty="0">
                <a:solidFill>
                  <a:prstClr val="black"/>
                </a:solidFill>
                <a:latin typeface="Arial" charset="0"/>
              </a:rPr>
              <a:t>	 - reduced turnover – usually the busiest 	time of a year for restaurants</a:t>
            </a:r>
          </a:p>
          <a:p>
            <a:pPr fontAlgn="base">
              <a:spcBef>
                <a:spcPct val="0"/>
              </a:spcBef>
              <a:spcAft>
                <a:spcPct val="0"/>
              </a:spcAft>
            </a:pPr>
            <a:endParaRPr lang="de-DE" sz="800" b="1" u="sng" dirty="0">
              <a:solidFill>
                <a:prstClr val="black"/>
              </a:solidFill>
              <a:latin typeface="Arial" charset="0"/>
            </a:endParaRPr>
          </a:p>
        </p:txBody>
      </p:sp>
    </p:spTree>
    <p:extLst>
      <p:ext uri="{BB962C8B-B14F-4D97-AF65-F5344CB8AC3E}">
        <p14:creationId xmlns:p14="http://schemas.microsoft.com/office/powerpoint/2010/main" val="28011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332657"/>
            <a:ext cx="8273230" cy="4893647"/>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Examples for Other / New Techniques :</a:t>
            </a:r>
          </a:p>
          <a:p>
            <a:pPr fontAlgn="base">
              <a:spcBef>
                <a:spcPct val="0"/>
              </a:spcBef>
              <a:spcAft>
                <a:spcPct val="0"/>
              </a:spcAft>
            </a:pPr>
            <a:endParaRPr lang="en-GB" sz="800" b="1" u="sng" dirty="0">
              <a:solidFill>
                <a:prstClr val="black"/>
              </a:solidFill>
              <a:latin typeface="Arial" charset="0"/>
            </a:endParaRPr>
          </a:p>
          <a:p>
            <a:pPr fontAlgn="base">
              <a:spcBef>
                <a:spcPct val="0"/>
              </a:spcBef>
              <a:spcAft>
                <a:spcPct val="0"/>
              </a:spcAft>
            </a:pPr>
            <a:r>
              <a:rPr lang="en-GB" sz="3200" b="1" u="sng" dirty="0">
                <a:solidFill>
                  <a:prstClr val="black"/>
                </a:solidFill>
                <a:latin typeface="Arial" charset="0"/>
              </a:rPr>
              <a:t>Visualization</a:t>
            </a:r>
          </a:p>
          <a:p>
            <a:pPr fontAlgn="base">
              <a:spcBef>
                <a:spcPct val="0"/>
              </a:spcBef>
              <a:spcAft>
                <a:spcPct val="0"/>
              </a:spcAft>
            </a:pPr>
            <a:endParaRPr lang="en-GB" sz="16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Any expenditures</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Turnover</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Any other account like input VAT – output VAT</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Almost everything could be visualized</a:t>
            </a:r>
          </a:p>
          <a:p>
            <a:pPr marL="457200" indent="-457200" fontAlgn="base">
              <a:spcBef>
                <a:spcPct val="0"/>
              </a:spcBef>
              <a:spcAft>
                <a:spcPct val="0"/>
              </a:spcAft>
              <a:buFont typeface="Arial" panose="020B0604020202020204" pitchFamily="34" charset="0"/>
              <a:buChar char="•"/>
            </a:pPr>
            <a:r>
              <a:rPr lang="en-GB" sz="2800" b="1" dirty="0">
                <a:solidFill>
                  <a:prstClr val="black"/>
                </a:solidFill>
                <a:latin typeface="Arial" charset="0"/>
              </a:rPr>
              <a:t>…………………..</a:t>
            </a:r>
          </a:p>
          <a:p>
            <a:pPr marL="457200" indent="-457200" fontAlgn="base">
              <a:spcBef>
                <a:spcPct val="0"/>
              </a:spcBef>
              <a:spcAft>
                <a:spcPct val="0"/>
              </a:spcAft>
              <a:buFont typeface="Arial" panose="020B0604020202020204" pitchFamily="34" charset="0"/>
              <a:buChar char="•"/>
            </a:pPr>
            <a:endParaRPr lang="en-GB" sz="2800" b="1" dirty="0">
              <a:solidFill>
                <a:prstClr val="black"/>
              </a:solidFill>
              <a:latin typeface="Arial" charset="0"/>
            </a:endParaRPr>
          </a:p>
          <a:p>
            <a:pPr fontAlgn="base">
              <a:spcBef>
                <a:spcPct val="0"/>
              </a:spcBef>
              <a:spcAft>
                <a:spcPct val="0"/>
              </a:spcAft>
            </a:pPr>
            <a:r>
              <a:rPr lang="en-GB" sz="2800" b="1" dirty="0">
                <a:solidFill>
                  <a:prstClr val="black"/>
                </a:solidFill>
                <a:latin typeface="Arial" charset="0"/>
              </a:rPr>
              <a:t>	</a:t>
            </a:r>
            <a:endParaRPr lang="en-GB" sz="800" b="1" u="sng" dirty="0">
              <a:solidFill>
                <a:prstClr val="black"/>
              </a:solidFill>
              <a:latin typeface="Arial" charset="0"/>
            </a:endParaRPr>
          </a:p>
        </p:txBody>
      </p:sp>
    </p:spTree>
    <p:extLst>
      <p:ext uri="{BB962C8B-B14F-4D97-AF65-F5344CB8AC3E}">
        <p14:creationId xmlns:p14="http://schemas.microsoft.com/office/powerpoint/2010/main" val="416511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23593" y="1196752"/>
            <a:ext cx="6192688" cy="3785652"/>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Direct method of proof</a:t>
            </a:r>
          </a:p>
          <a:p>
            <a:pPr marL="742950" lvl="1"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Specific item method</a:t>
            </a:r>
          </a:p>
          <a:p>
            <a:pPr marL="742950" lvl="1"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Different schemes</a:t>
            </a:r>
          </a:p>
          <a:p>
            <a:pPr marL="285750" indent="-285750" fontAlgn="base">
              <a:spcBef>
                <a:spcPct val="0"/>
              </a:spcBef>
              <a:spcAft>
                <a:spcPct val="0"/>
              </a:spcAft>
              <a:buFont typeface="Arial" panose="020B0604020202020204" pitchFamily="34" charset="0"/>
              <a:buChar char="•"/>
            </a:pPr>
            <a:endParaRPr lang="da-DK" altLang="da-DK" sz="2400" b="1">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Indirect method of proof</a:t>
            </a:r>
          </a:p>
          <a:p>
            <a:pPr marL="742950" lvl="1"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Net worth method</a:t>
            </a:r>
          </a:p>
          <a:p>
            <a:pPr marL="742950" lvl="1"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Projection method</a:t>
            </a:r>
          </a:p>
          <a:p>
            <a:pPr marL="742950" lvl="1" indent="-285750" fontAlgn="base">
              <a:spcBef>
                <a:spcPct val="0"/>
              </a:spcBef>
              <a:spcAft>
                <a:spcPct val="0"/>
              </a:spcAft>
              <a:buFont typeface="Arial" panose="020B0604020202020204" pitchFamily="34" charset="0"/>
              <a:buChar char="•"/>
            </a:pPr>
            <a:endParaRPr lang="da-DK" altLang="da-DK" sz="2400" b="1">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r>
              <a:rPr lang="da-DK" altLang="da-DK" sz="2400" b="1">
                <a:solidFill>
                  <a:prstClr val="black"/>
                </a:solidFill>
                <a:latin typeface="Arial" charset="0"/>
              </a:rPr>
              <a:t>Preparing for trial</a:t>
            </a:r>
          </a:p>
          <a:p>
            <a:pPr fontAlgn="base">
              <a:spcBef>
                <a:spcPct val="0"/>
              </a:spcBef>
              <a:spcAft>
                <a:spcPct val="0"/>
              </a:spcAft>
            </a:pPr>
            <a:endParaRPr lang="da-DK" altLang="da-DK" sz="2400" b="1">
              <a:solidFill>
                <a:prstClr val="black"/>
              </a:solidFill>
              <a:latin typeface="Arial" charset="0"/>
            </a:endParaRPr>
          </a:p>
        </p:txBody>
      </p:sp>
      <p:sp>
        <p:nvSpPr>
          <p:cNvPr id="3" name="Titel 1"/>
          <p:cNvSpPr txBox="1">
            <a:spLocks/>
          </p:cNvSpPr>
          <p:nvPr/>
        </p:nvSpPr>
        <p:spPr>
          <a:xfrm>
            <a:off x="2567608" y="548680"/>
            <a:ext cx="6768752"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a:solidFill>
                  <a:prstClr val="black"/>
                </a:solidFill>
                <a:latin typeface="Arial" panose="020B0604020202020204" pitchFamily="34" charset="0"/>
                <a:cs typeface="Arial" panose="020B0604020202020204" pitchFamily="34" charset="0"/>
              </a:rPr>
              <a:t>Methods of proof topics</a:t>
            </a:r>
          </a:p>
        </p:txBody>
      </p:sp>
    </p:spTree>
    <p:extLst>
      <p:ext uri="{BB962C8B-B14F-4D97-AF65-F5344CB8AC3E}">
        <p14:creationId xmlns:p14="http://schemas.microsoft.com/office/powerpoint/2010/main" val="38891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3431704" y="116632"/>
            <a:ext cx="6480720"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Part 7 - Money Laundring</a:t>
            </a:r>
          </a:p>
        </p:txBody>
      </p:sp>
      <p:pic>
        <p:nvPicPr>
          <p:cNvPr id="5" name="Grafik 4">
            <a:extLst>
              <a:ext uri="{FF2B5EF4-FFF2-40B4-BE49-F238E27FC236}">
                <a16:creationId xmlns:a16="http://schemas.microsoft.com/office/drawing/2014/main" id="{FE27D137-77EC-4B73-8EB6-8E449BF18146}"/>
              </a:ext>
            </a:extLst>
          </p:cNvPr>
          <p:cNvPicPr>
            <a:picLocks noChangeAspect="1"/>
          </p:cNvPicPr>
          <p:nvPr/>
        </p:nvPicPr>
        <p:blipFill>
          <a:blip r:embed="rId2"/>
          <a:stretch>
            <a:fillRect/>
          </a:stretch>
        </p:blipFill>
        <p:spPr>
          <a:xfrm>
            <a:off x="2135560" y="692696"/>
            <a:ext cx="7272808" cy="4176464"/>
          </a:xfrm>
          <a:prstGeom prst="rect">
            <a:avLst/>
          </a:prstGeom>
        </p:spPr>
      </p:pic>
    </p:spTree>
    <p:extLst>
      <p:ext uri="{BB962C8B-B14F-4D97-AF65-F5344CB8AC3E}">
        <p14:creationId xmlns:p14="http://schemas.microsoft.com/office/powerpoint/2010/main" val="2875784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23593" y="1196752"/>
            <a:ext cx="6192688" cy="3785652"/>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All methodes mentioned before</a:t>
            </a:r>
          </a:p>
          <a:p>
            <a:pPr marL="742950" lvl="1"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to detect while </a:t>
            </a:r>
            <a:r>
              <a:rPr lang="da-DK" altLang="da-DK" sz="2400" b="1" u="sng" dirty="0">
                <a:solidFill>
                  <a:prstClr val="black"/>
                </a:solidFill>
                <a:latin typeface="Arial" charset="0"/>
              </a:rPr>
              <a:t>placement </a:t>
            </a:r>
            <a:r>
              <a:rPr lang="da-DK" altLang="da-DK" sz="2400" b="1" u="sng" dirty="0" err="1">
                <a:solidFill>
                  <a:prstClr val="black"/>
                </a:solidFill>
                <a:latin typeface="Arial" charset="0"/>
              </a:rPr>
              <a:t>process</a:t>
            </a:r>
            <a:r>
              <a:rPr lang="da-DK" altLang="da-DK" sz="2400" b="1" u="sng" dirty="0">
                <a:solidFill>
                  <a:prstClr val="black"/>
                </a:solidFill>
                <a:latin typeface="Arial" charset="0"/>
              </a:rPr>
              <a:t> </a:t>
            </a:r>
            <a:r>
              <a:rPr lang="da-DK" altLang="da-DK" sz="2400" i="1" dirty="0" err="1">
                <a:solidFill>
                  <a:prstClr val="black"/>
                </a:solidFill>
                <a:latin typeface="Arial" charset="0"/>
              </a:rPr>
              <a:t>e.g</a:t>
            </a:r>
            <a:r>
              <a:rPr lang="da-DK" altLang="da-DK" sz="2400" i="1" dirty="0">
                <a:solidFill>
                  <a:prstClr val="black"/>
                </a:solidFill>
                <a:latin typeface="Arial" charset="0"/>
              </a:rPr>
              <a:t>. </a:t>
            </a:r>
            <a:r>
              <a:rPr lang="en-US" altLang="da-DK" sz="2400" i="1" dirty="0">
                <a:solidFill>
                  <a:prstClr val="black"/>
                </a:solidFill>
                <a:latin typeface="Arial" charset="0"/>
              </a:rPr>
              <a:t>criminal or criminal organization owns a legitimate restaurant business. Money obtained from illegal activities is gradually deposited into a bank through the restaurant. The restaurant reports daily cash sales higher than what it actually takes in </a:t>
            </a:r>
            <a:endParaRPr lang="da-DK" altLang="da-DK" sz="2400" i="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endParaRPr lang="da-DK" altLang="da-DK" sz="2400" b="1" dirty="0">
              <a:solidFill>
                <a:prstClr val="black"/>
              </a:solidFill>
              <a:latin typeface="Arial" charset="0"/>
            </a:endParaRPr>
          </a:p>
        </p:txBody>
      </p:sp>
      <p:sp>
        <p:nvSpPr>
          <p:cNvPr id="3" name="Titel 1"/>
          <p:cNvSpPr txBox="1">
            <a:spLocks/>
          </p:cNvSpPr>
          <p:nvPr/>
        </p:nvSpPr>
        <p:spPr>
          <a:xfrm>
            <a:off x="2567608" y="548680"/>
            <a:ext cx="7920880"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Focus on detection of money laundring</a:t>
            </a:r>
          </a:p>
        </p:txBody>
      </p:sp>
    </p:spTree>
    <p:extLst>
      <p:ext uri="{BB962C8B-B14F-4D97-AF65-F5344CB8AC3E}">
        <p14:creationId xmlns:p14="http://schemas.microsoft.com/office/powerpoint/2010/main" val="94699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23593" y="1196752"/>
            <a:ext cx="7560839" cy="4154984"/>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All methodes mentioned before</a:t>
            </a:r>
          </a:p>
          <a:p>
            <a:pPr marL="742950" lvl="1"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to detect while </a:t>
            </a:r>
            <a:r>
              <a:rPr lang="da-DK" altLang="da-DK" sz="2400" b="1" u="sng" dirty="0">
                <a:solidFill>
                  <a:prstClr val="black"/>
                </a:solidFill>
                <a:latin typeface="Arial" charset="0"/>
              </a:rPr>
              <a:t>layering </a:t>
            </a:r>
            <a:r>
              <a:rPr lang="da-DK" altLang="da-DK" sz="2400" b="1" u="sng" dirty="0" err="1">
                <a:solidFill>
                  <a:prstClr val="black"/>
                </a:solidFill>
                <a:latin typeface="Arial" charset="0"/>
              </a:rPr>
              <a:t>process</a:t>
            </a:r>
            <a:r>
              <a:rPr lang="da-DK" altLang="da-DK" sz="2400" b="1" dirty="0">
                <a:solidFill>
                  <a:prstClr val="black"/>
                </a:solidFill>
                <a:latin typeface="Arial" charset="0"/>
              </a:rPr>
              <a:t>                    </a:t>
            </a:r>
            <a:r>
              <a:rPr lang="da-DK" altLang="da-DK" sz="2400" i="1" dirty="0" err="1">
                <a:solidFill>
                  <a:prstClr val="black"/>
                </a:solidFill>
                <a:latin typeface="Arial" charset="0"/>
              </a:rPr>
              <a:t>e.g</a:t>
            </a:r>
            <a:r>
              <a:rPr lang="da-DK" altLang="da-DK" sz="2400" i="1" dirty="0">
                <a:solidFill>
                  <a:prstClr val="black"/>
                </a:solidFill>
                <a:latin typeface="Arial" charset="0"/>
              </a:rPr>
              <a:t>. </a:t>
            </a:r>
            <a:r>
              <a:rPr lang="en-US" altLang="da-DK" sz="2400" i="1" dirty="0">
                <a:solidFill>
                  <a:prstClr val="black"/>
                </a:solidFill>
                <a:latin typeface="Arial" charset="0"/>
              </a:rPr>
              <a:t>to deal with tax issues – on example of the restaurant - further disguise the criminal source of the extra deposited funds, the restaurant invests the money in another legitimate business, such as real estate - further obscured from the authorities by using shell companies or holding companies that control several business enterprises that the laundered money</a:t>
            </a:r>
            <a:endParaRPr lang="da-DK" altLang="da-DK" sz="2400" i="1" dirty="0">
              <a:solidFill>
                <a:prstClr val="black"/>
              </a:solidFill>
              <a:latin typeface="Arial" charset="0"/>
            </a:endParaRPr>
          </a:p>
          <a:p>
            <a:pPr marL="285750" indent="-285750" fontAlgn="base">
              <a:spcBef>
                <a:spcPct val="0"/>
              </a:spcBef>
              <a:spcAft>
                <a:spcPct val="0"/>
              </a:spcAft>
              <a:buFont typeface="Arial" panose="020B0604020202020204" pitchFamily="34" charset="0"/>
              <a:buChar char="•"/>
            </a:pPr>
            <a:endParaRPr lang="da-DK" altLang="da-DK" sz="2400" b="1" dirty="0">
              <a:solidFill>
                <a:prstClr val="black"/>
              </a:solidFill>
              <a:latin typeface="Arial" charset="0"/>
            </a:endParaRPr>
          </a:p>
        </p:txBody>
      </p:sp>
      <p:sp>
        <p:nvSpPr>
          <p:cNvPr id="3" name="Titel 1"/>
          <p:cNvSpPr txBox="1">
            <a:spLocks/>
          </p:cNvSpPr>
          <p:nvPr/>
        </p:nvSpPr>
        <p:spPr>
          <a:xfrm>
            <a:off x="2567608" y="548680"/>
            <a:ext cx="6768752"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Detection of money laundring</a:t>
            </a:r>
          </a:p>
        </p:txBody>
      </p:sp>
    </p:spTree>
    <p:extLst>
      <p:ext uri="{BB962C8B-B14F-4D97-AF65-F5344CB8AC3E}">
        <p14:creationId xmlns:p14="http://schemas.microsoft.com/office/powerpoint/2010/main" val="20031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dirty="0">
                <a:solidFill>
                  <a:prstClr val="black">
                    <a:tint val="75000"/>
                  </a:prstClr>
                </a:solidFill>
                <a:latin typeface="Arial" charset="0"/>
              </a:rPr>
              <a:t>Ralf </a:t>
            </a:r>
            <a:r>
              <a:rPr lang="en-GB" dirty="0" err="1">
                <a:solidFill>
                  <a:prstClr val="black">
                    <a:tint val="75000"/>
                  </a:prstClr>
                </a:solidFill>
                <a:latin typeface="Arial" charset="0"/>
              </a:rPr>
              <a:t>Oberle,Finanzamt</a:t>
            </a:r>
            <a:r>
              <a:rPr lang="de-DE" dirty="0">
                <a:solidFill>
                  <a:prstClr val="black">
                    <a:tint val="75000"/>
                  </a:prstClr>
                </a:solidFill>
                <a:latin typeface="Arial" charset="0"/>
              </a:rPr>
              <a:t> Freiburg-Stadt</a:t>
            </a:r>
            <a:endParaRPr lang="en-GB" dirty="0">
              <a:solidFill>
                <a:prstClr val="black">
                  <a:tint val="75000"/>
                </a:prstClr>
              </a:solidFill>
              <a:latin typeface="Arial" charset="0"/>
            </a:endParaRPr>
          </a:p>
        </p:txBody>
      </p:sp>
      <p:sp>
        <p:nvSpPr>
          <p:cNvPr id="5" name="Textfeld 4"/>
          <p:cNvSpPr txBox="1"/>
          <p:nvPr/>
        </p:nvSpPr>
        <p:spPr>
          <a:xfrm>
            <a:off x="1959385" y="15782"/>
            <a:ext cx="8273230" cy="5139869"/>
          </a:xfrm>
          <a:prstGeom prst="rect">
            <a:avLst/>
          </a:prstGeom>
          <a:noFill/>
        </p:spPr>
        <p:txBody>
          <a:bodyPr wrap="square" rtlCol="0">
            <a:spAutoFit/>
          </a:bodyPr>
          <a:lstStyle/>
          <a:p>
            <a:pPr fontAlgn="base">
              <a:spcBef>
                <a:spcPct val="0"/>
              </a:spcBef>
              <a:spcAft>
                <a:spcPct val="0"/>
              </a:spcAft>
            </a:pPr>
            <a:r>
              <a:rPr lang="de-DE" sz="3200" b="1" u="sng" dirty="0">
                <a:solidFill>
                  <a:prstClr val="black"/>
                </a:solidFill>
                <a:latin typeface="Arial" charset="0"/>
              </a:rPr>
              <a:t>Cash </a:t>
            </a:r>
            <a:r>
              <a:rPr lang="de-DE" sz="3200" b="1" u="sng" dirty="0" err="1">
                <a:solidFill>
                  <a:prstClr val="black"/>
                </a:solidFill>
                <a:latin typeface="Arial" charset="0"/>
              </a:rPr>
              <a:t>business</a:t>
            </a:r>
            <a:r>
              <a:rPr lang="de-DE" sz="3200" b="1" u="sng" dirty="0">
                <a:solidFill>
                  <a:prstClr val="black"/>
                </a:solidFill>
                <a:latin typeface="Arial" charset="0"/>
              </a:rPr>
              <a:t> „</a:t>
            </a:r>
            <a:r>
              <a:rPr lang="de-DE" sz="3200" b="1" u="sng" dirty="0" err="1">
                <a:solidFill>
                  <a:prstClr val="black"/>
                </a:solidFill>
                <a:latin typeface="Arial" charset="0"/>
              </a:rPr>
              <a:t>risk</a:t>
            </a:r>
            <a:r>
              <a:rPr lang="de-DE" sz="3200" b="1" u="sng" dirty="0">
                <a:solidFill>
                  <a:prstClr val="black"/>
                </a:solidFill>
                <a:latin typeface="Arial" charset="0"/>
              </a:rPr>
              <a:t>“ </a:t>
            </a:r>
            <a:r>
              <a:rPr lang="de-DE" sz="3200" b="1" u="sng" dirty="0" err="1">
                <a:solidFill>
                  <a:prstClr val="black"/>
                </a:solidFill>
                <a:latin typeface="Arial" charset="0"/>
              </a:rPr>
              <a:t>areas</a:t>
            </a:r>
            <a:r>
              <a:rPr lang="de-DE" sz="3200" b="1" u="sng" dirty="0">
                <a:solidFill>
                  <a:prstClr val="black"/>
                </a:solidFill>
                <a:latin typeface="Arial" charset="0"/>
              </a:rPr>
              <a:t>:</a:t>
            </a:r>
          </a:p>
          <a:p>
            <a:pPr fontAlgn="base">
              <a:spcBef>
                <a:spcPct val="0"/>
              </a:spcBef>
              <a:spcAft>
                <a:spcPct val="0"/>
              </a:spcAft>
            </a:pPr>
            <a:endParaRPr lang="de-DE"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Open 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Newly founded companies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Tourist sector – Hotels / Bars / Red Light Districts / Restaurants / Dancing Bars /</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Groceries, retail stores, supermarkets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Agricultural product sellers (farmers/…)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Construction sector ……</a:t>
            </a:r>
            <a:r>
              <a:rPr lang="de-DE" sz="3200" b="1" dirty="0">
                <a:solidFill>
                  <a:prstClr val="black"/>
                </a:solidFill>
                <a:latin typeface="Arial" charset="0"/>
              </a:rPr>
              <a:t>…….</a:t>
            </a:r>
            <a:endParaRPr lang="de-DE" sz="3200" b="1" u="sng" dirty="0">
              <a:solidFill>
                <a:prstClr val="black"/>
              </a:solidFill>
              <a:latin typeface="Arial" charset="0"/>
            </a:endParaRPr>
          </a:p>
        </p:txBody>
      </p:sp>
    </p:spTree>
    <p:extLst>
      <p:ext uri="{BB962C8B-B14F-4D97-AF65-F5344CB8AC3E}">
        <p14:creationId xmlns:p14="http://schemas.microsoft.com/office/powerpoint/2010/main" val="15680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23593" y="1196752"/>
            <a:ext cx="7560839" cy="3785652"/>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All methodes mentioned before</a:t>
            </a:r>
          </a:p>
          <a:p>
            <a:pPr marL="742950" lvl="1"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to detect while </a:t>
            </a:r>
            <a:r>
              <a:rPr lang="da-DK" altLang="da-DK" sz="2400" b="1" u="sng" dirty="0">
                <a:solidFill>
                  <a:prstClr val="black"/>
                </a:solidFill>
                <a:latin typeface="Arial" charset="0"/>
              </a:rPr>
              <a:t>integration </a:t>
            </a:r>
            <a:r>
              <a:rPr lang="da-DK" altLang="da-DK" sz="2400" b="1" u="sng" dirty="0" err="1">
                <a:solidFill>
                  <a:prstClr val="black"/>
                </a:solidFill>
                <a:latin typeface="Arial" charset="0"/>
              </a:rPr>
              <a:t>process</a:t>
            </a:r>
            <a:r>
              <a:rPr lang="da-DK" altLang="da-DK" sz="2400" b="1" dirty="0">
                <a:solidFill>
                  <a:prstClr val="black"/>
                </a:solidFill>
                <a:latin typeface="Arial" charset="0"/>
              </a:rPr>
              <a:t>                    </a:t>
            </a:r>
            <a:r>
              <a:rPr lang="da-DK" altLang="da-DK" sz="2400" i="1" dirty="0" err="1">
                <a:solidFill>
                  <a:prstClr val="black"/>
                </a:solidFill>
                <a:latin typeface="Arial" charset="0"/>
              </a:rPr>
              <a:t>e.g</a:t>
            </a:r>
            <a:r>
              <a:rPr lang="da-DK" altLang="da-DK" sz="2400" i="1" dirty="0">
                <a:solidFill>
                  <a:prstClr val="black"/>
                </a:solidFill>
                <a:latin typeface="Arial" charset="0"/>
              </a:rPr>
              <a:t>. </a:t>
            </a:r>
            <a:r>
              <a:rPr lang="en-US" altLang="da-DK" sz="2400" i="1" dirty="0">
                <a:solidFill>
                  <a:prstClr val="black"/>
                </a:solidFill>
                <a:latin typeface="Arial" charset="0"/>
              </a:rPr>
              <a:t>– integration – the money is placed into legitimate business or personal investments (purchase high-end luxury goods, such as jewelry or automobiles. At this stage, the money has, ideally, been sufficiently laundered. The money is typically then either legitimately invested or exchanged for expensive assets such as property.</a:t>
            </a:r>
            <a:endParaRPr lang="da-DK" altLang="da-DK" sz="2400" b="1" dirty="0">
              <a:solidFill>
                <a:prstClr val="black"/>
              </a:solidFill>
              <a:latin typeface="Arial" charset="0"/>
            </a:endParaRPr>
          </a:p>
        </p:txBody>
      </p:sp>
      <p:sp>
        <p:nvSpPr>
          <p:cNvPr id="3" name="Titel 1"/>
          <p:cNvSpPr txBox="1">
            <a:spLocks/>
          </p:cNvSpPr>
          <p:nvPr/>
        </p:nvSpPr>
        <p:spPr>
          <a:xfrm>
            <a:off x="2567608" y="548680"/>
            <a:ext cx="6768752"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Detection of money laundring</a:t>
            </a:r>
          </a:p>
        </p:txBody>
      </p:sp>
    </p:spTree>
    <p:extLst>
      <p:ext uri="{BB962C8B-B14F-4D97-AF65-F5344CB8AC3E}">
        <p14:creationId xmlns:p14="http://schemas.microsoft.com/office/powerpoint/2010/main" val="22529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23593" y="836712"/>
            <a:ext cx="7560839" cy="4278094"/>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All indicators as for detection of fraud/tax evasion/............</a:t>
            </a:r>
          </a:p>
          <a:p>
            <a:pPr marL="285750" indent="-285750" fontAlgn="base">
              <a:spcBef>
                <a:spcPct val="0"/>
              </a:spcBef>
              <a:spcAft>
                <a:spcPct val="0"/>
              </a:spcAft>
              <a:buFont typeface="Arial" panose="020B0604020202020204" pitchFamily="34" charset="0"/>
              <a:buChar char="•"/>
            </a:pPr>
            <a:endParaRPr lang="da-DK" altLang="da-DK" sz="800" b="1" dirty="0">
              <a:solidFill>
                <a:prstClr val="black"/>
              </a:solidFill>
              <a:latin typeface="Arial" charset="0"/>
            </a:endParaRPr>
          </a:p>
          <a:p>
            <a:pPr marL="742950" lvl="1"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Everything unusal / suspicious</a:t>
            </a:r>
          </a:p>
          <a:p>
            <a:pPr marL="742950" lvl="1" indent="-285750" fontAlgn="base">
              <a:spcBef>
                <a:spcPct val="0"/>
              </a:spcBef>
              <a:spcAft>
                <a:spcPct val="0"/>
              </a:spcAft>
              <a:buFont typeface="Arial" panose="020B0604020202020204" pitchFamily="34" charset="0"/>
              <a:buChar char="•"/>
            </a:pPr>
            <a:r>
              <a:rPr lang="da-DK" altLang="da-DK" sz="2400" b="1" dirty="0">
                <a:solidFill>
                  <a:prstClr val="black"/>
                </a:solidFill>
                <a:latin typeface="Arial" charset="0"/>
              </a:rPr>
              <a:t>Everything with no economical reason</a:t>
            </a:r>
          </a:p>
          <a:p>
            <a:pPr marL="742950" lvl="1" indent="-285750" fontAlgn="base">
              <a:spcBef>
                <a:spcPct val="0"/>
              </a:spcBef>
              <a:spcAft>
                <a:spcPct val="0"/>
              </a:spcAft>
              <a:buFont typeface="Arial" panose="020B0604020202020204" pitchFamily="34" charset="0"/>
              <a:buChar char="•"/>
            </a:pPr>
            <a:r>
              <a:rPr lang="en-US" altLang="da-DK" sz="2400" b="1" dirty="0">
                <a:solidFill>
                  <a:prstClr val="black"/>
                </a:solidFill>
                <a:latin typeface="Arial" charset="0"/>
              </a:rPr>
              <a:t>Under-valuing or over-valuing of property value </a:t>
            </a:r>
          </a:p>
          <a:p>
            <a:pPr marL="742950" lvl="1" indent="-285750" fontAlgn="base">
              <a:spcBef>
                <a:spcPct val="0"/>
              </a:spcBef>
              <a:spcAft>
                <a:spcPct val="0"/>
              </a:spcAft>
              <a:buFont typeface="Arial" panose="020B0604020202020204" pitchFamily="34" charset="0"/>
              <a:buChar char="•"/>
            </a:pPr>
            <a:r>
              <a:rPr lang="en-US" altLang="da-DK" sz="2400" b="1" dirty="0">
                <a:solidFill>
                  <a:prstClr val="black"/>
                </a:solidFill>
                <a:latin typeface="Arial" charset="0"/>
              </a:rPr>
              <a:t>Rapid successive buying and selling</a:t>
            </a:r>
          </a:p>
          <a:p>
            <a:pPr marL="742950" lvl="1" indent="-285750" fontAlgn="base">
              <a:spcBef>
                <a:spcPct val="0"/>
              </a:spcBef>
              <a:spcAft>
                <a:spcPct val="0"/>
              </a:spcAft>
              <a:buFont typeface="Arial" panose="020B0604020202020204" pitchFamily="34" charset="0"/>
              <a:buChar char="•"/>
            </a:pPr>
            <a:r>
              <a:rPr lang="en-US" altLang="da-DK" sz="2400" b="1" dirty="0">
                <a:solidFill>
                  <a:prstClr val="black"/>
                </a:solidFill>
                <a:latin typeface="Arial" charset="0"/>
              </a:rPr>
              <a:t>Use of third parties or companies that distance the transaction from the criminal source of funds</a:t>
            </a:r>
          </a:p>
          <a:p>
            <a:pPr marL="742950" lvl="1" indent="-285750" fontAlgn="base">
              <a:spcBef>
                <a:spcPct val="0"/>
              </a:spcBef>
              <a:spcAft>
                <a:spcPct val="0"/>
              </a:spcAft>
              <a:buFont typeface="Arial" panose="020B0604020202020204" pitchFamily="34" charset="0"/>
              <a:buChar char="•"/>
            </a:pPr>
            <a:r>
              <a:rPr lang="en-US" altLang="da-DK" sz="2400" b="1" dirty="0">
                <a:solidFill>
                  <a:prstClr val="black"/>
                </a:solidFill>
                <a:latin typeface="Arial" charset="0"/>
              </a:rPr>
              <a:t>……………..</a:t>
            </a:r>
            <a:endParaRPr lang="da-DK" altLang="da-DK" sz="2400" b="1" dirty="0">
              <a:solidFill>
                <a:prstClr val="black"/>
              </a:solidFill>
              <a:latin typeface="Arial" charset="0"/>
            </a:endParaRPr>
          </a:p>
        </p:txBody>
      </p:sp>
      <p:sp>
        <p:nvSpPr>
          <p:cNvPr id="3" name="Titel 1"/>
          <p:cNvSpPr txBox="1">
            <a:spLocks/>
          </p:cNvSpPr>
          <p:nvPr/>
        </p:nvSpPr>
        <p:spPr>
          <a:xfrm>
            <a:off x="2567608" y="260648"/>
            <a:ext cx="6768752"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Indicators of Money </a:t>
            </a:r>
            <a:r>
              <a:rPr lang="da-DK" altLang="da-DK" sz="3200" b="1" u="sng" dirty="0" err="1">
                <a:solidFill>
                  <a:prstClr val="black"/>
                </a:solidFill>
                <a:latin typeface="Arial" panose="020B0604020202020204" pitchFamily="34" charset="0"/>
                <a:cs typeface="Arial" panose="020B0604020202020204" pitchFamily="34" charset="0"/>
              </a:rPr>
              <a:t>Laundring</a:t>
            </a:r>
            <a:endParaRPr lang="da-DK" altLang="da-DK" sz="3200" b="1"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0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063553" y="1055073"/>
            <a:ext cx="7560839" cy="1200329"/>
          </a:xfrm>
          <a:prstGeom prst="rect">
            <a:avLst/>
          </a:prstGeom>
        </p:spPr>
        <p:txBody>
          <a:bodyPr wrap="square">
            <a:spAutoFit/>
          </a:bodyPr>
          <a:lstStyle/>
          <a:p>
            <a:pPr lvl="1" algn="ctr" fontAlgn="base">
              <a:spcBef>
                <a:spcPct val="0"/>
              </a:spcBef>
              <a:spcAft>
                <a:spcPct val="0"/>
              </a:spcAft>
            </a:pPr>
            <a:r>
              <a:rPr lang="da-DK" altLang="da-DK" sz="2400" b="1" u="sng" dirty="0">
                <a:solidFill>
                  <a:prstClr val="black"/>
                </a:solidFill>
                <a:latin typeface="Arial" panose="020B0604020202020204" pitchFamily="34" charset="0"/>
                <a:cs typeface="Arial" panose="020B0604020202020204" pitchFamily="34" charset="0"/>
              </a:rPr>
              <a:t>Real estate area</a:t>
            </a:r>
          </a:p>
          <a:p>
            <a:pPr marL="742950" lvl="1" indent="-285750" fontAlgn="base">
              <a:spcBef>
                <a:spcPct val="0"/>
              </a:spcBef>
              <a:spcAft>
                <a:spcPct val="0"/>
              </a:spcAft>
              <a:buFont typeface="Arial" panose="020B0604020202020204" pitchFamily="34" charset="0"/>
              <a:buChar char="•"/>
            </a:pPr>
            <a:endParaRPr lang="da-DK" altLang="da-DK" sz="2400" b="1" u="sng" dirty="0">
              <a:solidFill>
                <a:prstClr val="black"/>
              </a:solidFill>
              <a:latin typeface="Arial" panose="020B0604020202020204" pitchFamily="34" charset="0"/>
              <a:cs typeface="Arial" panose="020B0604020202020204" pitchFamily="34" charset="0"/>
            </a:endParaRPr>
          </a:p>
          <a:p>
            <a:pPr lvl="1" algn="ctr" fontAlgn="base">
              <a:spcBef>
                <a:spcPct val="0"/>
              </a:spcBef>
              <a:spcAft>
                <a:spcPct val="0"/>
              </a:spcAft>
            </a:pPr>
            <a:r>
              <a:rPr lang="da-DK" altLang="da-DK" sz="2400" b="1" u="sng" dirty="0">
                <a:solidFill>
                  <a:prstClr val="black"/>
                </a:solidFill>
                <a:latin typeface="Arial" panose="020B0604020202020204" pitchFamily="34" charset="0"/>
                <a:cs typeface="Arial" panose="020B0604020202020204" pitchFamily="34" charset="0"/>
              </a:rPr>
              <a:t>Table of indicators of FINTRAC </a:t>
            </a:r>
            <a:endParaRPr lang="da-DK" altLang="da-DK" sz="2400" b="1" dirty="0">
              <a:solidFill>
                <a:prstClr val="black"/>
              </a:solidFill>
              <a:latin typeface="Arial" charset="0"/>
            </a:endParaRPr>
          </a:p>
        </p:txBody>
      </p:sp>
      <p:sp>
        <p:nvSpPr>
          <p:cNvPr id="3" name="Titel 1"/>
          <p:cNvSpPr txBox="1">
            <a:spLocks/>
          </p:cNvSpPr>
          <p:nvPr/>
        </p:nvSpPr>
        <p:spPr>
          <a:xfrm>
            <a:off x="2855639" y="332656"/>
            <a:ext cx="6768752" cy="504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3200" b="1" u="sng" dirty="0">
                <a:solidFill>
                  <a:prstClr val="black"/>
                </a:solidFill>
                <a:latin typeface="Arial" panose="020B0604020202020204" pitchFamily="34" charset="0"/>
                <a:cs typeface="Arial" panose="020B0604020202020204" pitchFamily="34" charset="0"/>
              </a:rPr>
              <a:t>Indicators of money laundring – </a:t>
            </a:r>
          </a:p>
        </p:txBody>
      </p:sp>
      <p:sp>
        <p:nvSpPr>
          <p:cNvPr id="5" name="Textfeld 4">
            <a:extLst>
              <a:ext uri="{FF2B5EF4-FFF2-40B4-BE49-F238E27FC236}">
                <a16:creationId xmlns:a16="http://schemas.microsoft.com/office/drawing/2014/main" id="{CB277166-FEF5-4CBB-9AFE-92EE1A58F230}"/>
              </a:ext>
            </a:extLst>
          </p:cNvPr>
          <p:cNvSpPr txBox="1"/>
          <p:nvPr/>
        </p:nvSpPr>
        <p:spPr>
          <a:xfrm>
            <a:off x="3143672" y="2236646"/>
            <a:ext cx="6120680" cy="2308324"/>
          </a:xfrm>
          <a:prstGeom prst="rect">
            <a:avLst/>
          </a:prstGeom>
          <a:noFill/>
        </p:spPr>
        <p:txBody>
          <a:bodyPr wrap="square">
            <a:spAutoFit/>
          </a:bodyPr>
          <a:lstStyle/>
          <a:p>
            <a:pPr fontAlgn="base">
              <a:spcBef>
                <a:spcPct val="0"/>
              </a:spcBef>
              <a:spcAft>
                <a:spcPct val="0"/>
              </a:spcAft>
            </a:pPr>
            <a:r>
              <a:rPr lang="en-US" sz="2400" b="1" dirty="0">
                <a:solidFill>
                  <a:prstClr val="black"/>
                </a:solidFill>
                <a:latin typeface="Arial" charset="0"/>
              </a:rPr>
              <a:t>FINTRAC = Financial Transactions and Reports Analysis Centre of Canada</a:t>
            </a:r>
          </a:p>
          <a:p>
            <a:pPr fontAlgn="base">
              <a:spcBef>
                <a:spcPct val="0"/>
              </a:spcBef>
              <a:spcAft>
                <a:spcPct val="0"/>
              </a:spcAft>
            </a:pPr>
            <a:endParaRPr lang="en-US" sz="2400" b="1" dirty="0">
              <a:solidFill>
                <a:prstClr val="black"/>
              </a:solidFill>
              <a:latin typeface="Arial" charset="0"/>
            </a:endParaRPr>
          </a:p>
          <a:p>
            <a:pPr fontAlgn="base">
              <a:spcBef>
                <a:spcPct val="0"/>
              </a:spcBef>
              <a:spcAft>
                <a:spcPct val="0"/>
              </a:spcAft>
            </a:pPr>
            <a:endParaRPr lang="en-US" sz="2400" b="1" dirty="0">
              <a:solidFill>
                <a:prstClr val="black"/>
              </a:solidFill>
              <a:latin typeface="Arial" charset="0"/>
            </a:endParaRPr>
          </a:p>
          <a:p>
            <a:pPr fontAlgn="base">
              <a:spcBef>
                <a:spcPct val="0"/>
              </a:spcBef>
              <a:spcAft>
                <a:spcPct val="0"/>
              </a:spcAft>
            </a:pPr>
            <a:endParaRPr lang="en-US" sz="2400" b="1" dirty="0">
              <a:solidFill>
                <a:prstClr val="black"/>
              </a:solidFill>
              <a:latin typeface="Arial" charset="0"/>
            </a:endParaRPr>
          </a:p>
          <a:p>
            <a:pPr algn="ctr" fontAlgn="base">
              <a:spcBef>
                <a:spcPct val="0"/>
              </a:spcBef>
              <a:spcAft>
                <a:spcPct val="0"/>
              </a:spcAft>
            </a:pPr>
            <a:r>
              <a:rPr lang="de-DE" sz="2400" b="1" dirty="0">
                <a:solidFill>
                  <a:prstClr val="black"/>
                </a:solidFill>
                <a:latin typeface="Arial" charset="0"/>
                <a:hlinkClick r:id="rId2"/>
              </a:rPr>
              <a:t>Table </a:t>
            </a:r>
            <a:r>
              <a:rPr lang="de-DE" sz="2400" b="1" dirty="0" err="1">
                <a:solidFill>
                  <a:prstClr val="black"/>
                </a:solidFill>
                <a:latin typeface="Arial" charset="0"/>
                <a:hlinkClick r:id="rId2"/>
              </a:rPr>
              <a:t>of</a:t>
            </a:r>
            <a:r>
              <a:rPr lang="de-DE" sz="2400" b="1" dirty="0">
                <a:solidFill>
                  <a:prstClr val="black"/>
                </a:solidFill>
                <a:latin typeface="Arial" charset="0"/>
                <a:hlinkClick r:id="rId2"/>
              </a:rPr>
              <a:t> </a:t>
            </a:r>
            <a:r>
              <a:rPr lang="de-DE" sz="2400" b="1" dirty="0" err="1">
                <a:solidFill>
                  <a:prstClr val="black"/>
                </a:solidFill>
                <a:latin typeface="Arial" charset="0"/>
                <a:hlinkClick r:id="rId2"/>
              </a:rPr>
              <a:t>indicators</a:t>
            </a:r>
            <a:endParaRPr lang="de-DE" sz="2400" b="1" dirty="0">
              <a:solidFill>
                <a:prstClr val="black"/>
              </a:solidFill>
              <a:latin typeface="Arial" charset="0"/>
            </a:endParaRPr>
          </a:p>
        </p:txBody>
      </p:sp>
    </p:spTree>
    <p:extLst>
      <p:ext uri="{BB962C8B-B14F-4D97-AF65-F5344CB8AC3E}">
        <p14:creationId xmlns:p14="http://schemas.microsoft.com/office/powerpoint/2010/main" val="3117557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fontAlgn="base">
              <a:spcBef>
                <a:spcPct val="0"/>
              </a:spcBef>
              <a:spcAft>
                <a:spcPct val="0"/>
              </a:spcAft>
              <a:defRPr/>
            </a:pPr>
            <a:r>
              <a:rPr lang="de-DE">
                <a:solidFill>
                  <a:prstClr val="black">
                    <a:tint val="75000"/>
                  </a:prstClr>
                </a:solidFill>
                <a:latin typeface="Arial" charset="0"/>
              </a:rPr>
              <a:t>Rom 07/04/2014</a:t>
            </a:r>
            <a:endParaRPr lang="en-GB">
              <a:solidFill>
                <a:prstClr val="black">
                  <a:tint val="75000"/>
                </a:prstClr>
              </a:solidFill>
              <a:latin typeface="Arial" charset="0"/>
            </a:endParaRPr>
          </a:p>
        </p:txBody>
      </p:sp>
      <p:sp>
        <p:nvSpPr>
          <p:cNvPr id="5" name="Fußzeilenplatzhalter 4"/>
          <p:cNvSpPr>
            <a:spLocks noGrp="1"/>
          </p:cNvSpPr>
          <p:nvPr>
            <p:ph type="ftr" sz="quarter" idx="11"/>
          </p:nvPr>
        </p:nvSpPr>
        <p:spPr/>
        <p:txBody>
          <a:bodyPr/>
          <a:lstStyle/>
          <a:p>
            <a:pPr fontAlgn="base">
              <a:spcBef>
                <a:spcPct val="0"/>
              </a:spcBef>
              <a:spcAft>
                <a:spcPct val="0"/>
              </a:spcAft>
              <a:defRPr/>
            </a:pPr>
            <a:r>
              <a:rPr lang="de-DE">
                <a:solidFill>
                  <a:prstClr val="black">
                    <a:tint val="75000"/>
                  </a:prstClr>
                </a:solidFill>
                <a:latin typeface="Arial" charset="0"/>
              </a:rPr>
              <a:t>Ralf Oberle, Tax Investigation Finanzamt Freiburg-Land</a:t>
            </a:r>
            <a:endParaRPr lang="en-GB">
              <a:solidFill>
                <a:prstClr val="black">
                  <a:tint val="75000"/>
                </a:prstClr>
              </a:solidFill>
              <a:latin typeface="Arial" charset="0"/>
            </a:endParaRPr>
          </a:p>
        </p:txBody>
      </p:sp>
      <p:pic>
        <p:nvPicPr>
          <p:cNvPr id="10" name="Inhaltsplatzhalter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18075" y="260649"/>
            <a:ext cx="7812087" cy="4537075"/>
          </a:xfrm>
          <a:prstGeom prst="rect">
            <a:avLst/>
          </a:prstGeom>
        </p:spPr>
      </p:pic>
    </p:spTree>
    <p:extLst>
      <p:ext uri="{BB962C8B-B14F-4D97-AF65-F5344CB8AC3E}">
        <p14:creationId xmlns:p14="http://schemas.microsoft.com/office/powerpoint/2010/main" val="262883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703513" y="199322"/>
            <a:ext cx="8424936" cy="5001369"/>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Related problems:</a:t>
            </a: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Any kind of products / services possible</a:t>
            </a: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Usually services / products meant for final consumers</a:t>
            </a: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Cash is not traceable</a:t>
            </a: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No crosscheck possibility – leak of info</a:t>
            </a: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No regular prices – quality, region, other price influences</a:t>
            </a:r>
          </a:p>
          <a:p>
            <a:pPr marL="457200" indent="-457200" fontAlgn="base">
              <a:spcBef>
                <a:spcPct val="0"/>
              </a:spcBef>
              <a:spcAft>
                <a:spcPct val="0"/>
              </a:spcAft>
              <a:buFont typeface="Arial" panose="020B0604020202020204" pitchFamily="34" charset="0"/>
              <a:buChar char="•"/>
            </a:pPr>
            <a:r>
              <a:rPr lang="en-GB" sz="3100" b="1" dirty="0">
                <a:solidFill>
                  <a:prstClr val="black"/>
                </a:solidFill>
                <a:latin typeface="Arial" charset="0"/>
              </a:rPr>
              <a:t>Apparently small businesses – front stores</a:t>
            </a:r>
            <a:endParaRPr lang="en-GB" sz="3100" b="1" u="sng" dirty="0">
              <a:solidFill>
                <a:prstClr val="black"/>
              </a:solidFill>
              <a:latin typeface="Arial" charset="0"/>
            </a:endParaRPr>
          </a:p>
        </p:txBody>
      </p:sp>
    </p:spTree>
    <p:extLst>
      <p:ext uri="{BB962C8B-B14F-4D97-AF65-F5344CB8AC3E}">
        <p14:creationId xmlns:p14="http://schemas.microsoft.com/office/powerpoint/2010/main" val="39655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59385" y="476672"/>
            <a:ext cx="8273230" cy="6124754"/>
          </a:xfrm>
          <a:prstGeom prst="rect">
            <a:avLst/>
          </a:prstGeom>
          <a:noFill/>
        </p:spPr>
        <p:txBody>
          <a:bodyPr wrap="square" rtlCol="0">
            <a:spAutoFit/>
          </a:bodyPr>
          <a:lstStyle/>
          <a:p>
            <a:pPr fontAlgn="base">
              <a:spcBef>
                <a:spcPct val="0"/>
              </a:spcBef>
              <a:spcAft>
                <a:spcPct val="0"/>
              </a:spcAft>
            </a:pPr>
            <a:r>
              <a:rPr lang="en-GB" sz="3200" b="1" u="sng" dirty="0">
                <a:solidFill>
                  <a:prstClr val="black"/>
                </a:solidFill>
                <a:latin typeface="Arial" charset="0"/>
              </a:rPr>
              <a:t>Related problems:</a:t>
            </a:r>
          </a:p>
          <a:p>
            <a:pPr fontAlgn="base">
              <a:spcBef>
                <a:spcPct val="0"/>
              </a:spcBef>
              <a:spcAft>
                <a:spcPct val="0"/>
              </a:spcAft>
            </a:pPr>
            <a:endParaRPr lang="en-GB" sz="800" b="1" u="sng"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tax files – non declaration of taxes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Non regulated markets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International approaches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bookkeeping</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Use of front persons / strawmen</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Fast business – different locations</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No or not so high gains in general</a:t>
            </a:r>
          </a:p>
          <a:p>
            <a:pPr marL="457200" indent="-457200" fontAlgn="base">
              <a:spcBef>
                <a:spcPct val="0"/>
              </a:spcBef>
              <a:spcAft>
                <a:spcPct val="0"/>
              </a:spcAft>
              <a:buFont typeface="Arial" panose="020B0604020202020204" pitchFamily="34" charset="0"/>
              <a:buChar char="•"/>
            </a:pPr>
            <a:r>
              <a:rPr lang="en-GB" sz="3200" b="1" dirty="0">
                <a:solidFill>
                  <a:prstClr val="black"/>
                </a:solidFill>
                <a:latin typeface="Arial" charset="0"/>
              </a:rPr>
              <a:t>Organized structures</a:t>
            </a:r>
          </a:p>
          <a:p>
            <a:pPr fontAlgn="base">
              <a:spcBef>
                <a:spcPct val="0"/>
              </a:spcBef>
              <a:spcAft>
                <a:spcPct val="0"/>
              </a:spcAft>
            </a:pPr>
            <a:r>
              <a:rPr lang="de-DE" sz="3200" b="1" dirty="0">
                <a:solidFill>
                  <a:prstClr val="black"/>
                </a:solidFill>
                <a:latin typeface="Arial" charset="0"/>
              </a:rPr>
              <a:t> </a:t>
            </a:r>
          </a:p>
          <a:p>
            <a:pPr marL="457200" indent="-457200" fontAlgn="base">
              <a:spcBef>
                <a:spcPct val="0"/>
              </a:spcBef>
              <a:spcAft>
                <a:spcPct val="0"/>
              </a:spcAft>
              <a:buFont typeface="Arial" panose="020B0604020202020204" pitchFamily="34" charset="0"/>
              <a:buChar char="•"/>
            </a:pPr>
            <a:endParaRPr lang="de-DE" sz="3200" b="1" dirty="0">
              <a:solidFill>
                <a:prstClr val="black"/>
              </a:solidFill>
              <a:latin typeface="Arial" charset="0"/>
            </a:endParaRPr>
          </a:p>
          <a:p>
            <a:pPr marL="457200" indent="-457200" fontAlgn="base">
              <a:spcBef>
                <a:spcPct val="0"/>
              </a:spcBef>
              <a:spcAft>
                <a:spcPct val="0"/>
              </a:spcAft>
              <a:buFont typeface="Arial" panose="020B0604020202020204" pitchFamily="34" charset="0"/>
              <a:buChar char="•"/>
            </a:pPr>
            <a:endParaRPr lang="de-DE" sz="3200" b="1" u="sng" dirty="0">
              <a:solidFill>
                <a:prstClr val="black"/>
              </a:solidFill>
              <a:latin typeface="Arial" charset="0"/>
            </a:endParaRPr>
          </a:p>
        </p:txBody>
      </p:sp>
    </p:spTree>
    <p:extLst>
      <p:ext uri="{BB962C8B-B14F-4D97-AF65-F5344CB8AC3E}">
        <p14:creationId xmlns:p14="http://schemas.microsoft.com/office/powerpoint/2010/main" val="269562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939461" y="764705"/>
            <a:ext cx="8313079" cy="4524315"/>
          </a:xfrm>
          <a:prstGeom prst="rect">
            <a:avLst/>
          </a:prstGeom>
          <a:noFill/>
        </p:spPr>
        <p:txBody>
          <a:bodyPr wrap="square" rtlCol="0">
            <a:spAutoFit/>
          </a:bodyPr>
          <a:lstStyle/>
          <a:p>
            <a:pPr fontAlgn="base">
              <a:spcBef>
                <a:spcPct val="0"/>
              </a:spcBef>
              <a:spcAft>
                <a:spcPct val="0"/>
              </a:spcAft>
            </a:pPr>
            <a:r>
              <a:rPr lang="de-DE" sz="3200" b="1" u="sng" dirty="0">
                <a:solidFill>
                  <a:prstClr val="black"/>
                </a:solidFill>
                <a:latin typeface="Arial" charset="0"/>
              </a:rPr>
              <a:t>Part 2:</a:t>
            </a:r>
          </a:p>
          <a:p>
            <a:pPr fontAlgn="base">
              <a:spcBef>
                <a:spcPct val="0"/>
              </a:spcBef>
              <a:spcAft>
                <a:spcPct val="0"/>
              </a:spcAft>
            </a:pPr>
            <a:endParaRPr lang="de-DE" sz="3200" b="1" u="sng" dirty="0">
              <a:solidFill>
                <a:prstClr val="black"/>
              </a:solidFill>
              <a:latin typeface="Arial" charset="0"/>
            </a:endParaRPr>
          </a:p>
          <a:p>
            <a:pPr fontAlgn="base">
              <a:spcBef>
                <a:spcPct val="0"/>
              </a:spcBef>
              <a:spcAft>
                <a:spcPct val="0"/>
              </a:spcAft>
            </a:pPr>
            <a:r>
              <a:rPr lang="de-DE" sz="3200" b="1" dirty="0">
                <a:solidFill>
                  <a:prstClr val="black"/>
                </a:solidFill>
                <a:latin typeface="Arial" charset="0"/>
              </a:rPr>
              <a:t>cash </a:t>
            </a:r>
            <a:r>
              <a:rPr lang="de-DE" sz="3200" b="1" dirty="0" err="1">
                <a:solidFill>
                  <a:prstClr val="black"/>
                </a:solidFill>
                <a:latin typeface="Arial" charset="0"/>
              </a:rPr>
              <a:t>business</a:t>
            </a:r>
            <a:r>
              <a:rPr lang="de-DE" sz="3200" b="1" dirty="0">
                <a:solidFill>
                  <a:prstClr val="black"/>
                </a:solidFill>
                <a:latin typeface="Arial" charset="0"/>
              </a:rPr>
              <a:t> </a:t>
            </a:r>
            <a:r>
              <a:rPr lang="de-DE" sz="3200" b="1" dirty="0" err="1">
                <a:solidFill>
                  <a:prstClr val="black"/>
                </a:solidFill>
                <a:latin typeface="Arial" charset="0"/>
              </a:rPr>
              <a:t>or</a:t>
            </a:r>
            <a:r>
              <a:rPr lang="de-DE" sz="3200" b="1" dirty="0">
                <a:solidFill>
                  <a:prstClr val="black"/>
                </a:solidFill>
                <a:latin typeface="Arial" charset="0"/>
              </a:rPr>
              <a:t> cash-system </a:t>
            </a:r>
            <a:r>
              <a:rPr lang="de-DE" sz="3200" b="1" dirty="0" err="1">
                <a:solidFill>
                  <a:prstClr val="black"/>
                </a:solidFill>
                <a:latin typeface="Arial" charset="0"/>
              </a:rPr>
              <a:t>is</a:t>
            </a:r>
            <a:r>
              <a:rPr lang="de-DE" sz="3200" b="1" dirty="0">
                <a:solidFill>
                  <a:prstClr val="black"/>
                </a:solidFill>
                <a:latin typeface="Arial" charset="0"/>
              </a:rPr>
              <a:t> </a:t>
            </a:r>
            <a:r>
              <a:rPr lang="de-DE" sz="3200" b="1" dirty="0" err="1">
                <a:solidFill>
                  <a:prstClr val="black"/>
                </a:solidFill>
                <a:latin typeface="Arial" charset="0"/>
              </a:rPr>
              <a:t>used</a:t>
            </a:r>
            <a:r>
              <a:rPr lang="de-DE" sz="3200" b="1" dirty="0">
                <a:solidFill>
                  <a:prstClr val="black"/>
                </a:solidFill>
                <a:latin typeface="Arial" charset="0"/>
              </a:rPr>
              <a:t>   </a:t>
            </a:r>
            <a:r>
              <a:rPr lang="de-DE" sz="3200" b="1" dirty="0" err="1">
                <a:solidFill>
                  <a:prstClr val="black"/>
                </a:solidFill>
                <a:latin typeface="Arial" charset="0"/>
              </a:rPr>
              <a:t>for</a:t>
            </a:r>
            <a:r>
              <a:rPr lang="de-DE" sz="3200" b="1" dirty="0">
                <a:solidFill>
                  <a:prstClr val="black"/>
                </a:solidFill>
                <a:latin typeface="Arial" charset="0"/>
              </a:rPr>
              <a:t> </a:t>
            </a:r>
            <a:r>
              <a:rPr lang="de-DE" sz="3200" b="1" dirty="0" err="1">
                <a:solidFill>
                  <a:prstClr val="black"/>
                </a:solidFill>
                <a:latin typeface="Arial" charset="0"/>
              </a:rPr>
              <a:t>other</a:t>
            </a:r>
            <a:r>
              <a:rPr lang="de-DE" sz="3200" b="1" dirty="0">
                <a:solidFill>
                  <a:prstClr val="black"/>
                </a:solidFill>
                <a:latin typeface="Arial" charset="0"/>
              </a:rPr>
              <a:t> </a:t>
            </a:r>
            <a:r>
              <a:rPr lang="de-DE" sz="3200" b="1" dirty="0" err="1">
                <a:solidFill>
                  <a:prstClr val="black"/>
                </a:solidFill>
                <a:latin typeface="Arial" charset="0"/>
              </a:rPr>
              <a:t>activities“criminal</a:t>
            </a:r>
            <a:r>
              <a:rPr lang="de-DE" sz="3200" b="1" dirty="0">
                <a:solidFill>
                  <a:prstClr val="black"/>
                </a:solidFill>
                <a:latin typeface="Arial" charset="0"/>
              </a:rPr>
              <a:t>“?</a:t>
            </a:r>
          </a:p>
          <a:p>
            <a:pPr fontAlgn="base">
              <a:spcBef>
                <a:spcPct val="0"/>
              </a:spcBef>
              <a:spcAft>
                <a:spcPct val="0"/>
              </a:spcAft>
            </a:pPr>
            <a:endParaRPr lang="de-DE" sz="3200" b="1" dirty="0">
              <a:solidFill>
                <a:prstClr val="black"/>
              </a:solidFill>
              <a:latin typeface="Arial" charset="0"/>
            </a:endParaRPr>
          </a:p>
          <a:p>
            <a:pPr fontAlgn="base">
              <a:spcBef>
                <a:spcPct val="0"/>
              </a:spcBef>
              <a:spcAft>
                <a:spcPct val="0"/>
              </a:spcAft>
            </a:pPr>
            <a:r>
              <a:rPr lang="de-DE" sz="3200" b="1" dirty="0">
                <a:solidFill>
                  <a:prstClr val="black"/>
                </a:solidFill>
                <a:latin typeface="Arial" charset="0"/>
              </a:rPr>
              <a:t>Use </a:t>
            </a:r>
            <a:r>
              <a:rPr lang="de-DE" sz="3200" b="1" dirty="0" err="1">
                <a:solidFill>
                  <a:prstClr val="black"/>
                </a:solidFill>
                <a:latin typeface="Arial" charset="0"/>
              </a:rPr>
              <a:t>of</a:t>
            </a:r>
            <a:r>
              <a:rPr lang="de-DE" sz="3200" b="1" dirty="0">
                <a:solidFill>
                  <a:prstClr val="black"/>
                </a:solidFill>
                <a:latin typeface="Arial" charset="0"/>
              </a:rPr>
              <a:t> at least </a:t>
            </a:r>
            <a:r>
              <a:rPr lang="de-DE" sz="3200" b="1" dirty="0" err="1">
                <a:solidFill>
                  <a:prstClr val="black"/>
                </a:solidFill>
                <a:latin typeface="Arial" charset="0"/>
              </a:rPr>
              <a:t>one</a:t>
            </a:r>
            <a:r>
              <a:rPr lang="de-DE" sz="3200" b="1" dirty="0">
                <a:solidFill>
                  <a:prstClr val="black"/>
                </a:solidFill>
                <a:latin typeface="Arial" charset="0"/>
              </a:rPr>
              <a:t> </a:t>
            </a:r>
            <a:r>
              <a:rPr lang="de-DE" sz="3200" b="1" dirty="0" err="1">
                <a:solidFill>
                  <a:prstClr val="black"/>
                </a:solidFill>
                <a:latin typeface="Arial" charset="0"/>
              </a:rPr>
              <a:t>or</a:t>
            </a:r>
            <a:r>
              <a:rPr lang="de-DE" sz="3200" b="1" dirty="0">
                <a:solidFill>
                  <a:prstClr val="black"/>
                </a:solidFill>
                <a:latin typeface="Arial" charset="0"/>
              </a:rPr>
              <a:t> </a:t>
            </a:r>
            <a:r>
              <a:rPr lang="de-DE" sz="3200" b="1" dirty="0" err="1">
                <a:solidFill>
                  <a:prstClr val="black"/>
                </a:solidFill>
                <a:latin typeface="Arial" charset="0"/>
              </a:rPr>
              <a:t>more</a:t>
            </a:r>
            <a:r>
              <a:rPr lang="de-DE" sz="3200" b="1" dirty="0">
                <a:solidFill>
                  <a:prstClr val="black"/>
                </a:solidFill>
                <a:latin typeface="Arial" charset="0"/>
              </a:rPr>
              <a:t> </a:t>
            </a:r>
            <a:r>
              <a:rPr lang="de-DE" sz="3200" b="1" dirty="0" err="1">
                <a:solidFill>
                  <a:prstClr val="black"/>
                </a:solidFill>
                <a:latin typeface="Arial" charset="0"/>
              </a:rPr>
              <a:t>business</a:t>
            </a:r>
            <a:r>
              <a:rPr lang="de-DE" sz="3200" b="1" dirty="0">
                <a:solidFill>
                  <a:prstClr val="black"/>
                </a:solidFill>
                <a:latin typeface="Arial" charset="0"/>
              </a:rPr>
              <a:t> </a:t>
            </a:r>
            <a:r>
              <a:rPr lang="de-DE" sz="3200" b="1" dirty="0" err="1">
                <a:solidFill>
                  <a:prstClr val="black"/>
                </a:solidFill>
                <a:latin typeface="Arial" charset="0"/>
              </a:rPr>
              <a:t>sectors</a:t>
            </a:r>
            <a:r>
              <a:rPr lang="de-DE" sz="3200" b="1" dirty="0">
                <a:solidFill>
                  <a:prstClr val="black"/>
                </a:solidFill>
                <a:latin typeface="Arial" charset="0"/>
              </a:rPr>
              <a:t> </a:t>
            </a:r>
            <a:r>
              <a:rPr lang="de-DE" sz="3200" b="1" dirty="0" err="1">
                <a:solidFill>
                  <a:prstClr val="black"/>
                </a:solidFill>
                <a:latin typeface="Arial" charset="0"/>
              </a:rPr>
              <a:t>for</a:t>
            </a:r>
            <a:r>
              <a:rPr lang="de-DE" sz="3200" b="1" dirty="0">
                <a:solidFill>
                  <a:prstClr val="black"/>
                </a:solidFill>
                <a:latin typeface="Arial" charset="0"/>
              </a:rPr>
              <a:t> </a:t>
            </a:r>
            <a:r>
              <a:rPr lang="de-DE" sz="3200" b="1" dirty="0" err="1">
                <a:solidFill>
                  <a:prstClr val="black"/>
                </a:solidFill>
                <a:latin typeface="Arial" charset="0"/>
              </a:rPr>
              <a:t>criminal</a:t>
            </a:r>
            <a:r>
              <a:rPr lang="de-DE" sz="3200" b="1" dirty="0">
                <a:solidFill>
                  <a:prstClr val="black"/>
                </a:solidFill>
                <a:latin typeface="Arial" charset="0"/>
              </a:rPr>
              <a:t> </a:t>
            </a:r>
            <a:r>
              <a:rPr lang="de-DE" sz="3200" b="1" dirty="0" err="1">
                <a:solidFill>
                  <a:prstClr val="black"/>
                </a:solidFill>
                <a:latin typeface="Arial" charset="0"/>
              </a:rPr>
              <a:t>activities</a:t>
            </a:r>
            <a:r>
              <a:rPr lang="de-DE" sz="3200" b="1" dirty="0">
                <a:solidFill>
                  <a:prstClr val="black"/>
                </a:solidFill>
                <a:latin typeface="Arial" charset="0"/>
              </a:rPr>
              <a:t> </a:t>
            </a:r>
            <a:r>
              <a:rPr lang="de-DE" sz="3200" b="1" dirty="0" err="1">
                <a:solidFill>
                  <a:prstClr val="black"/>
                </a:solidFill>
                <a:latin typeface="Arial" charset="0"/>
              </a:rPr>
              <a:t>related</a:t>
            </a:r>
            <a:r>
              <a:rPr lang="de-DE" sz="3200" b="1" dirty="0">
                <a:solidFill>
                  <a:prstClr val="black"/>
                </a:solidFill>
                <a:latin typeface="Arial" charset="0"/>
              </a:rPr>
              <a:t> / </a:t>
            </a:r>
            <a:r>
              <a:rPr lang="de-DE" sz="3200" b="1" dirty="0" err="1">
                <a:solidFill>
                  <a:prstClr val="black"/>
                </a:solidFill>
                <a:latin typeface="Arial" charset="0"/>
              </a:rPr>
              <a:t>linked</a:t>
            </a:r>
            <a:r>
              <a:rPr lang="de-DE" sz="3200" b="1" dirty="0">
                <a:solidFill>
                  <a:prstClr val="black"/>
                </a:solidFill>
                <a:latin typeface="Arial" charset="0"/>
              </a:rPr>
              <a:t> </a:t>
            </a:r>
            <a:r>
              <a:rPr lang="de-DE" sz="3200" b="1" dirty="0" err="1">
                <a:solidFill>
                  <a:prstClr val="black"/>
                </a:solidFill>
                <a:latin typeface="Arial" charset="0"/>
              </a:rPr>
              <a:t>to</a:t>
            </a:r>
            <a:r>
              <a:rPr lang="de-DE" sz="3200" b="1" dirty="0">
                <a:solidFill>
                  <a:prstClr val="black"/>
                </a:solidFill>
                <a:latin typeface="Arial" charset="0"/>
              </a:rPr>
              <a:t> / </a:t>
            </a:r>
            <a:r>
              <a:rPr lang="de-DE" sz="3200" b="1" dirty="0" err="1">
                <a:solidFill>
                  <a:prstClr val="black"/>
                </a:solidFill>
                <a:latin typeface="Arial" charset="0"/>
              </a:rPr>
              <a:t>with</a:t>
            </a:r>
            <a:r>
              <a:rPr lang="de-DE" sz="3200" b="1" dirty="0">
                <a:solidFill>
                  <a:prstClr val="black"/>
                </a:solidFill>
                <a:latin typeface="Arial" charset="0"/>
              </a:rPr>
              <a:t> cash-money!</a:t>
            </a:r>
          </a:p>
          <a:p>
            <a:pPr fontAlgn="base">
              <a:spcBef>
                <a:spcPct val="0"/>
              </a:spcBef>
              <a:spcAft>
                <a:spcPct val="0"/>
              </a:spcAft>
            </a:pPr>
            <a:endParaRPr lang="de-DE" sz="3200" b="1" u="sng" dirty="0">
              <a:solidFill>
                <a:prstClr val="black"/>
              </a:solidFill>
              <a:latin typeface="Arial" charset="0"/>
            </a:endParaRPr>
          </a:p>
        </p:txBody>
      </p:sp>
    </p:spTree>
    <p:extLst>
      <p:ext uri="{BB962C8B-B14F-4D97-AF65-F5344CB8AC3E}">
        <p14:creationId xmlns:p14="http://schemas.microsoft.com/office/powerpoint/2010/main" val="31630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1703512" y="6293555"/>
            <a:ext cx="3086100" cy="365125"/>
          </a:xfrm>
        </p:spPr>
        <p:txBody>
          <a:bodyPr/>
          <a:lstStyle/>
          <a:p>
            <a:pPr fontAlgn="base">
              <a:spcBef>
                <a:spcPct val="0"/>
              </a:spcBef>
              <a:spcAft>
                <a:spcPct val="0"/>
              </a:spcAft>
              <a:defRPr/>
            </a:pPr>
            <a:r>
              <a:rPr lang="de-DE">
                <a:solidFill>
                  <a:prstClr val="black">
                    <a:tint val="75000"/>
                  </a:prstClr>
                </a:solidFill>
                <a:latin typeface="Arial" charset="0"/>
              </a:rPr>
              <a:t>Ralf </a:t>
            </a:r>
            <a:r>
              <a:rPr lang="de-DE" err="1">
                <a:solidFill>
                  <a:prstClr val="black">
                    <a:tint val="75000"/>
                  </a:prstClr>
                </a:solidFill>
                <a:latin typeface="Arial" charset="0"/>
              </a:rPr>
              <a:t>Oberle,Finanzamt</a:t>
            </a:r>
            <a:r>
              <a:rPr lang="de-DE">
                <a:solidFill>
                  <a:prstClr val="black">
                    <a:tint val="75000"/>
                  </a:prstClr>
                </a:solidFill>
                <a:latin typeface="Arial" charset="0"/>
              </a:rPr>
              <a:t> Freiburg-Stadt</a:t>
            </a:r>
            <a:endParaRPr lang="en-GB">
              <a:solidFill>
                <a:prstClr val="black">
                  <a:tint val="75000"/>
                </a:prstClr>
              </a:solidFill>
              <a:latin typeface="Arial" charset="0"/>
            </a:endParaRPr>
          </a:p>
        </p:txBody>
      </p:sp>
      <p:sp>
        <p:nvSpPr>
          <p:cNvPr id="5" name="Textfeld 4"/>
          <p:cNvSpPr txBox="1"/>
          <p:nvPr/>
        </p:nvSpPr>
        <p:spPr>
          <a:xfrm>
            <a:off x="1847529" y="332656"/>
            <a:ext cx="8313079" cy="5016758"/>
          </a:xfrm>
          <a:prstGeom prst="rect">
            <a:avLst/>
          </a:prstGeom>
          <a:noFill/>
        </p:spPr>
        <p:txBody>
          <a:bodyPr wrap="square" rtlCol="0">
            <a:spAutoFit/>
          </a:bodyPr>
          <a:lstStyle/>
          <a:p>
            <a:pPr fontAlgn="base">
              <a:spcBef>
                <a:spcPct val="0"/>
              </a:spcBef>
              <a:spcAft>
                <a:spcPct val="0"/>
              </a:spcAft>
            </a:pPr>
            <a:r>
              <a:rPr lang="de-DE" sz="3200" b="1" u="sng" dirty="0">
                <a:solidFill>
                  <a:prstClr val="black"/>
                </a:solidFill>
                <a:latin typeface="Arial" charset="0"/>
              </a:rPr>
              <a:t>Part 2:</a:t>
            </a:r>
          </a:p>
          <a:p>
            <a:pPr fontAlgn="base">
              <a:spcBef>
                <a:spcPct val="0"/>
              </a:spcBef>
              <a:spcAft>
                <a:spcPct val="0"/>
              </a:spcAft>
            </a:pPr>
            <a:r>
              <a:rPr lang="de-DE" sz="3200" b="1" dirty="0">
                <a:solidFill>
                  <a:prstClr val="black"/>
                </a:solidFill>
                <a:latin typeface="Arial" charset="0"/>
              </a:rPr>
              <a:t>The cash-</a:t>
            </a:r>
            <a:r>
              <a:rPr lang="de-DE" sz="3200" b="1" dirty="0" err="1">
                <a:solidFill>
                  <a:prstClr val="black"/>
                </a:solidFill>
                <a:latin typeface="Arial" charset="0"/>
              </a:rPr>
              <a:t>payment</a:t>
            </a:r>
            <a:r>
              <a:rPr lang="de-DE" sz="3200" b="1" dirty="0">
                <a:solidFill>
                  <a:prstClr val="black"/>
                </a:solidFill>
                <a:latin typeface="Arial" charset="0"/>
              </a:rPr>
              <a:t>-system </a:t>
            </a:r>
            <a:r>
              <a:rPr lang="de-DE" sz="3200" b="1" dirty="0" err="1">
                <a:solidFill>
                  <a:prstClr val="black"/>
                </a:solidFill>
                <a:latin typeface="Arial" charset="0"/>
              </a:rPr>
              <a:t>itself</a:t>
            </a:r>
            <a:r>
              <a:rPr lang="de-DE" sz="3200" b="1" dirty="0">
                <a:solidFill>
                  <a:prstClr val="black"/>
                </a:solidFill>
                <a:latin typeface="Arial" charset="0"/>
              </a:rPr>
              <a:t> </a:t>
            </a:r>
            <a:r>
              <a:rPr lang="de-DE" sz="3200" b="1" dirty="0" err="1">
                <a:solidFill>
                  <a:prstClr val="black"/>
                </a:solidFill>
                <a:latin typeface="Arial" charset="0"/>
              </a:rPr>
              <a:t>is</a:t>
            </a:r>
            <a:r>
              <a:rPr lang="de-DE" sz="3200" b="1" dirty="0">
                <a:solidFill>
                  <a:prstClr val="black"/>
                </a:solidFill>
                <a:latin typeface="Arial" charset="0"/>
              </a:rPr>
              <a:t> </a:t>
            </a:r>
            <a:r>
              <a:rPr lang="de-DE" sz="3200" b="1" dirty="0" err="1">
                <a:solidFill>
                  <a:prstClr val="black"/>
                </a:solidFill>
                <a:latin typeface="Arial" charset="0"/>
              </a:rPr>
              <a:t>used</a:t>
            </a:r>
            <a:r>
              <a:rPr lang="de-DE" sz="3200" b="1" dirty="0">
                <a:solidFill>
                  <a:prstClr val="black"/>
                </a:solidFill>
                <a:latin typeface="Arial" charset="0"/>
              </a:rPr>
              <a:t> </a:t>
            </a:r>
            <a:r>
              <a:rPr lang="de-DE" sz="3200" b="1" dirty="0" err="1">
                <a:solidFill>
                  <a:prstClr val="black"/>
                </a:solidFill>
                <a:latin typeface="Arial" charset="0"/>
              </a:rPr>
              <a:t>for</a:t>
            </a:r>
            <a:r>
              <a:rPr lang="de-DE" sz="3200" b="1" dirty="0">
                <a:solidFill>
                  <a:prstClr val="black"/>
                </a:solidFill>
                <a:latin typeface="Arial" charset="0"/>
              </a:rPr>
              <a:t> </a:t>
            </a:r>
            <a:r>
              <a:rPr lang="de-DE" sz="3200" b="1" dirty="0" err="1">
                <a:solidFill>
                  <a:prstClr val="black"/>
                </a:solidFill>
                <a:latin typeface="Arial" charset="0"/>
              </a:rPr>
              <a:t>other</a:t>
            </a:r>
            <a:r>
              <a:rPr lang="de-DE" sz="3200" b="1" dirty="0">
                <a:solidFill>
                  <a:prstClr val="black"/>
                </a:solidFill>
                <a:latin typeface="Arial" charset="0"/>
              </a:rPr>
              <a:t> </a:t>
            </a:r>
            <a:r>
              <a:rPr lang="de-DE" sz="3200" b="1" dirty="0" err="1">
                <a:solidFill>
                  <a:prstClr val="black"/>
                </a:solidFill>
                <a:latin typeface="Arial" charset="0"/>
              </a:rPr>
              <a:t>criminal</a:t>
            </a:r>
            <a:r>
              <a:rPr lang="de-DE" sz="3200" b="1" dirty="0">
                <a:solidFill>
                  <a:prstClr val="black"/>
                </a:solidFill>
                <a:latin typeface="Arial" charset="0"/>
              </a:rPr>
              <a:t> </a:t>
            </a:r>
            <a:r>
              <a:rPr lang="de-DE" sz="3200" b="1" dirty="0" err="1">
                <a:solidFill>
                  <a:prstClr val="black"/>
                </a:solidFill>
                <a:latin typeface="Arial" charset="0"/>
              </a:rPr>
              <a:t>activities</a:t>
            </a:r>
            <a:r>
              <a:rPr lang="de-DE" sz="3200" b="1" dirty="0">
                <a:solidFill>
                  <a:prstClr val="black"/>
                </a:solidFill>
                <a:latin typeface="Arial" charset="0"/>
              </a:rPr>
              <a:t>!</a:t>
            </a:r>
          </a:p>
          <a:p>
            <a:pPr fontAlgn="base">
              <a:spcBef>
                <a:spcPct val="0"/>
              </a:spcBef>
              <a:spcAft>
                <a:spcPct val="0"/>
              </a:spcAft>
            </a:pPr>
            <a:endParaRPr lang="de-DE" sz="3200" b="1" dirty="0">
              <a:solidFill>
                <a:prstClr val="black"/>
              </a:solidFill>
              <a:latin typeface="Arial" charset="0"/>
            </a:endParaRPr>
          </a:p>
          <a:p>
            <a:pPr marL="457200" indent="-457200" fontAlgn="base">
              <a:spcBef>
                <a:spcPct val="0"/>
              </a:spcBef>
              <a:spcAft>
                <a:spcPct val="0"/>
              </a:spcAft>
              <a:buFontTx/>
              <a:buChar char="-"/>
            </a:pPr>
            <a:r>
              <a:rPr lang="de-DE" sz="3200" b="1" dirty="0">
                <a:solidFill>
                  <a:prstClr val="black"/>
                </a:solidFill>
                <a:latin typeface="Arial" charset="0"/>
              </a:rPr>
              <a:t>Different </a:t>
            </a:r>
            <a:r>
              <a:rPr lang="de-DE" sz="3200" b="1" dirty="0" err="1">
                <a:solidFill>
                  <a:prstClr val="black"/>
                </a:solidFill>
                <a:latin typeface="Arial" charset="0"/>
              </a:rPr>
              <a:t>payment</a:t>
            </a:r>
            <a:r>
              <a:rPr lang="de-DE" sz="3200" b="1" dirty="0">
                <a:solidFill>
                  <a:prstClr val="black"/>
                </a:solidFill>
                <a:latin typeface="Arial" charset="0"/>
              </a:rPr>
              <a:t> </a:t>
            </a:r>
            <a:r>
              <a:rPr lang="de-DE" sz="3200" b="1" dirty="0" err="1">
                <a:solidFill>
                  <a:prstClr val="black"/>
                </a:solidFill>
                <a:latin typeface="Arial" charset="0"/>
              </a:rPr>
              <a:t>platforms</a:t>
            </a:r>
            <a:endParaRPr lang="de-DE" sz="3200" b="1" dirty="0">
              <a:solidFill>
                <a:prstClr val="black"/>
              </a:solidFill>
              <a:latin typeface="Arial" charset="0"/>
            </a:endParaRPr>
          </a:p>
          <a:p>
            <a:pPr marL="457200" indent="-457200" fontAlgn="base">
              <a:spcBef>
                <a:spcPct val="0"/>
              </a:spcBef>
              <a:spcAft>
                <a:spcPct val="0"/>
              </a:spcAft>
              <a:buFontTx/>
              <a:buChar char="-"/>
            </a:pPr>
            <a:r>
              <a:rPr lang="de-DE" sz="3200" b="1" dirty="0">
                <a:solidFill>
                  <a:prstClr val="black"/>
                </a:solidFill>
                <a:latin typeface="Arial" charset="0"/>
              </a:rPr>
              <a:t>Currency </a:t>
            </a:r>
            <a:r>
              <a:rPr lang="de-DE" sz="3200" b="1" dirty="0" err="1">
                <a:solidFill>
                  <a:prstClr val="black"/>
                </a:solidFill>
                <a:latin typeface="Arial" charset="0"/>
              </a:rPr>
              <a:t>exchange</a:t>
            </a:r>
            <a:endParaRPr lang="de-DE" sz="3200" b="1" dirty="0">
              <a:solidFill>
                <a:prstClr val="black"/>
              </a:solidFill>
              <a:latin typeface="Arial" charset="0"/>
            </a:endParaRPr>
          </a:p>
          <a:p>
            <a:pPr marL="457200" indent="-457200" fontAlgn="base">
              <a:spcBef>
                <a:spcPct val="0"/>
              </a:spcBef>
              <a:spcAft>
                <a:spcPct val="0"/>
              </a:spcAft>
              <a:buFontTx/>
              <a:buChar char="-"/>
            </a:pPr>
            <a:r>
              <a:rPr lang="de-DE" sz="3200" b="1" dirty="0" err="1">
                <a:solidFill>
                  <a:prstClr val="black"/>
                </a:solidFill>
                <a:latin typeface="Arial" charset="0"/>
              </a:rPr>
              <a:t>E-commerce</a:t>
            </a:r>
            <a:r>
              <a:rPr lang="de-DE" sz="3200" b="1" dirty="0">
                <a:solidFill>
                  <a:prstClr val="black"/>
                </a:solidFill>
                <a:latin typeface="Arial" charset="0"/>
              </a:rPr>
              <a:t> </a:t>
            </a:r>
            <a:r>
              <a:rPr lang="de-DE" sz="3200" b="1" dirty="0" err="1">
                <a:solidFill>
                  <a:prstClr val="black"/>
                </a:solidFill>
                <a:latin typeface="Arial" charset="0"/>
              </a:rPr>
              <a:t>system</a:t>
            </a:r>
            <a:r>
              <a:rPr lang="de-DE" sz="3200" b="1" dirty="0">
                <a:solidFill>
                  <a:prstClr val="black"/>
                </a:solidFill>
                <a:latin typeface="Arial" charset="0"/>
              </a:rPr>
              <a:t> (B2B </a:t>
            </a:r>
            <a:r>
              <a:rPr lang="de-DE" sz="3200" b="1" dirty="0" err="1">
                <a:solidFill>
                  <a:prstClr val="black"/>
                </a:solidFill>
                <a:latin typeface="Arial" charset="0"/>
              </a:rPr>
              <a:t>payments</a:t>
            </a:r>
            <a:r>
              <a:rPr lang="de-DE" sz="3200" b="1" dirty="0">
                <a:solidFill>
                  <a:prstClr val="black"/>
                </a:solidFill>
                <a:latin typeface="Arial" charset="0"/>
              </a:rPr>
              <a:t>..)</a:t>
            </a:r>
          </a:p>
          <a:p>
            <a:pPr marL="457200" indent="-457200" fontAlgn="base">
              <a:spcBef>
                <a:spcPct val="0"/>
              </a:spcBef>
              <a:spcAft>
                <a:spcPct val="0"/>
              </a:spcAft>
              <a:buFontTx/>
              <a:buChar char="-"/>
            </a:pPr>
            <a:r>
              <a:rPr lang="de-DE" sz="3200" b="1" dirty="0">
                <a:solidFill>
                  <a:prstClr val="black"/>
                </a:solidFill>
                <a:latin typeface="Arial" charset="0"/>
              </a:rPr>
              <a:t>Etc……..</a:t>
            </a:r>
          </a:p>
          <a:p>
            <a:pPr fontAlgn="base">
              <a:spcBef>
                <a:spcPct val="0"/>
              </a:spcBef>
              <a:spcAft>
                <a:spcPct val="0"/>
              </a:spcAft>
            </a:pPr>
            <a:endParaRPr lang="de-DE" sz="3200" b="1" u="sng" dirty="0">
              <a:solidFill>
                <a:prstClr val="black"/>
              </a:solidFill>
              <a:latin typeface="Arial" charset="0"/>
            </a:endParaRPr>
          </a:p>
          <a:p>
            <a:pPr fontAlgn="base">
              <a:spcBef>
                <a:spcPct val="0"/>
              </a:spcBef>
              <a:spcAft>
                <a:spcPct val="0"/>
              </a:spcAft>
            </a:pPr>
            <a:endParaRPr lang="de-DE" sz="3200" b="1" u="sng" dirty="0">
              <a:solidFill>
                <a:prstClr val="black"/>
              </a:solidFill>
              <a:latin typeface="Arial" charset="0"/>
            </a:endParaRPr>
          </a:p>
        </p:txBody>
      </p:sp>
    </p:spTree>
    <p:extLst>
      <p:ext uri="{BB962C8B-B14F-4D97-AF65-F5344CB8AC3E}">
        <p14:creationId xmlns:p14="http://schemas.microsoft.com/office/powerpoint/2010/main" val="2883705781"/>
      </p:ext>
    </p:extLst>
  </p:cSld>
  <p:clrMapOvr>
    <a:masterClrMapping/>
  </p:clrMapOvr>
</p:sld>
</file>

<file path=ppt/theme/theme1.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2143</Words>
  <Application>Microsoft Office PowerPoint</Application>
  <PresentationFormat>Breitbild</PresentationFormat>
  <Paragraphs>437</Paragraphs>
  <Slides>53</Slides>
  <Notes>44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53</vt:i4>
      </vt:variant>
    </vt:vector>
  </HeadingPairs>
  <TitlesOfParts>
    <vt:vector size="57" baseType="lpstr">
      <vt:lpstr>Arial</vt:lpstr>
      <vt:lpstr>Calibri</vt:lpstr>
      <vt:lpstr>Wingdings</vt:lpstr>
      <vt:lpstr>2_Benutzerdefiniertes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Ralf Oberle</dc:creator>
  <cp:lastModifiedBy>Ralf Oberle</cp:lastModifiedBy>
  <cp:revision>2</cp:revision>
  <dcterms:created xsi:type="dcterms:W3CDTF">2022-02-08T17:26:48Z</dcterms:created>
  <dcterms:modified xsi:type="dcterms:W3CDTF">2022-02-27T09:55:56Z</dcterms:modified>
</cp:coreProperties>
</file>