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1" d="100"/>
          <a:sy n="91" d="100"/>
        </p:scale>
        <p:origin x="3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br>
              <a:rPr lang="es-AR" b="1" dirty="0">
                <a:solidFill>
                  <a:srgbClr val="FFFF00"/>
                </a:solidFill>
                <a:effectLst>
                  <a:outerShdw blurRad="38100" dist="38100" dir="2700000" algn="tl">
                    <a:srgbClr val="000000">
                      <a:alpha val="43137"/>
                    </a:srgbClr>
                  </a:outerShdw>
                </a:effectLst>
              </a:rPr>
            </a:br>
            <a:r>
              <a:rPr lang="es-AR" b="1" dirty="0">
                <a:solidFill>
                  <a:srgbClr val="FFFF00"/>
                </a:solidFill>
                <a:effectLst>
                  <a:outerShdw blurRad="38100" dist="38100" dir="2700000" algn="tl">
                    <a:srgbClr val="000000">
                      <a:alpha val="43137"/>
                    </a:srgbClr>
                  </a:outerShdw>
                </a:effectLst>
              </a:rPr>
              <a:t>ARGENTINA</a:t>
            </a:r>
          </a:p>
        </p:txBody>
      </p:sp>
      <p:sp>
        <p:nvSpPr>
          <p:cNvPr id="3" name="Marcador de contenido 2"/>
          <p:cNvSpPr>
            <a:spLocks noGrp="1"/>
          </p:cNvSpPr>
          <p:nvPr>
            <p:ph idx="1"/>
          </p:nvPr>
        </p:nvSpPr>
        <p:spPr/>
        <p:txBody>
          <a:bodyPr/>
          <a:lstStyle/>
          <a:p>
            <a:endParaRPr lang="es-AR" dirty="0"/>
          </a:p>
          <a:p>
            <a:pPr marL="0" indent="0" algn="ctr">
              <a:buNone/>
            </a:pPr>
            <a:endParaRPr lang="es-AR" sz="4000" b="1" dirty="0">
              <a:solidFill>
                <a:schemeClr val="accent1">
                  <a:lumMod val="60000"/>
                  <a:lumOff val="40000"/>
                </a:schemeClr>
              </a:solidFill>
              <a:effectLst>
                <a:outerShdw blurRad="38100" dist="38100" dir="2700000" algn="tl">
                  <a:srgbClr val="000000">
                    <a:alpha val="43137"/>
                  </a:srgbClr>
                </a:outerShdw>
              </a:effectLst>
            </a:endParaRPr>
          </a:p>
          <a:p>
            <a:pPr marL="0" indent="0" algn="ctr">
              <a:buNone/>
            </a:pPr>
            <a:r>
              <a:rPr lang="en-US" sz="4000" b="1" dirty="0">
                <a:solidFill>
                  <a:schemeClr val="accent1">
                    <a:lumMod val="60000"/>
                    <a:lumOff val="40000"/>
                  </a:schemeClr>
                </a:solidFill>
                <a:effectLst>
                  <a:outerShdw blurRad="38100" dist="38100" dir="2700000" algn="tl">
                    <a:srgbClr val="000000">
                      <a:alpha val="43137"/>
                    </a:srgbClr>
                  </a:outerShdw>
                </a:effectLst>
              </a:rPr>
              <a:t>THE INVESTIGATION BY THE PUBLIC PROSECUTOR'S OFFICE</a:t>
            </a:r>
          </a:p>
          <a:p>
            <a:pPr marL="0" indent="0">
              <a:buNone/>
            </a:pPr>
            <a:endParaRPr lang="es-AR" dirty="0"/>
          </a:p>
          <a:p>
            <a:endParaRPr lang="es-AR" dirty="0"/>
          </a:p>
          <a:p>
            <a:pPr marL="0" indent="0">
              <a:buNone/>
            </a:pPr>
            <a:endParaRPr lang="es-AR" dirty="0"/>
          </a:p>
          <a:p>
            <a:pPr marL="0" indent="0">
              <a:buNone/>
            </a:pPr>
            <a:endParaRPr lang="es-A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183" y="2021761"/>
            <a:ext cx="660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02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801701" cy="1400530"/>
          </a:xfrm>
        </p:spPr>
        <p:txBody>
          <a:bodyPr/>
          <a:lstStyle/>
          <a:p>
            <a:pPr algn="ctr"/>
            <a:r>
              <a:rPr lang="es-AR" b="1" dirty="0">
                <a:solidFill>
                  <a:srgbClr val="FF0000"/>
                </a:solidFill>
              </a:rPr>
              <a:t>WRITTEN REQUESTS</a:t>
            </a:r>
          </a:p>
        </p:txBody>
      </p:sp>
      <p:sp>
        <p:nvSpPr>
          <p:cNvPr id="3" name="2 Marcador de contenido"/>
          <p:cNvSpPr>
            <a:spLocks noGrp="1"/>
          </p:cNvSpPr>
          <p:nvPr>
            <p:ph idx="1"/>
          </p:nvPr>
        </p:nvSpPr>
        <p:spPr>
          <a:xfrm>
            <a:off x="1103312" y="1995055"/>
            <a:ext cx="10095119" cy="4253346"/>
          </a:xfrm>
        </p:spPr>
        <p:txBody>
          <a:bodyPr/>
          <a:lstStyle/>
          <a:p>
            <a:r>
              <a:rPr lang="en-US" b="1" dirty="0"/>
              <a:t>Public utilities (water, electricity, gas, landline telephony)</a:t>
            </a:r>
          </a:p>
          <a:p>
            <a:r>
              <a:rPr lang="en-US" b="1" dirty="0"/>
              <a:t>Cellular telephone companies</a:t>
            </a:r>
          </a:p>
          <a:p>
            <a:r>
              <a:rPr lang="en-US" b="1" dirty="0"/>
              <a:t>Cable television and internet companies</a:t>
            </a:r>
          </a:p>
          <a:p>
            <a:r>
              <a:rPr lang="en-US" b="1" dirty="0" err="1"/>
              <a:t>Labour</a:t>
            </a:r>
            <a:r>
              <a:rPr lang="en-US" b="1" dirty="0"/>
              <a:t> Risk Administrators (ART)</a:t>
            </a:r>
          </a:p>
          <a:p>
            <a:r>
              <a:rPr lang="en-US" b="1" dirty="0"/>
              <a:t>Motorways - </a:t>
            </a:r>
            <a:r>
              <a:rPr lang="en-US" b="1" dirty="0" err="1"/>
              <a:t>Telepase</a:t>
            </a:r>
            <a:endParaRPr lang="en-US" b="1" dirty="0"/>
          </a:p>
          <a:p>
            <a:r>
              <a:rPr lang="en-US" b="1" dirty="0"/>
              <a:t>Vehicle Technical Verification (VTV)</a:t>
            </a:r>
          </a:p>
          <a:p>
            <a:r>
              <a:rPr lang="en-US" b="1" dirty="0"/>
              <a:t>Auto parts engraving</a:t>
            </a:r>
          </a:p>
          <a:p>
            <a:r>
              <a:rPr lang="en-US" b="1" dirty="0"/>
              <a:t>Western Union (money transfer or receipt of money to or from abroad)</a:t>
            </a:r>
          </a:p>
          <a:p>
            <a:endParaRPr lang="es-AR" dirty="0"/>
          </a:p>
        </p:txBody>
      </p:sp>
    </p:spTree>
    <p:extLst>
      <p:ext uri="{BB962C8B-B14F-4D97-AF65-F5344CB8AC3E}">
        <p14:creationId xmlns:p14="http://schemas.microsoft.com/office/powerpoint/2010/main" val="240412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2185060"/>
            <a:ext cx="9404723" cy="3087584"/>
          </a:xfrm>
        </p:spPr>
        <p:txBody>
          <a:bodyPr>
            <a:normAutofit/>
          </a:bodyPr>
          <a:lstStyle/>
          <a:p>
            <a:pPr algn="ctr">
              <a:defRPr/>
            </a:pPr>
            <a:r>
              <a:rPr lang="en-US" b="1" dirty="0">
                <a:solidFill>
                  <a:srgbClr val="FF0000"/>
                </a:solidFill>
                <a:effectLst>
                  <a:outerShdw blurRad="38100" dist="38100" dir="2700000" algn="tl">
                    <a:srgbClr val="000000">
                      <a:alpha val="43137"/>
                    </a:srgbClr>
                  </a:outerShdw>
                </a:effectLst>
              </a:rPr>
              <a:t>ORGANISED CRIME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VS.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“DISORGANISED" STATE ?</a:t>
            </a:r>
            <a:endParaRPr lang="es-A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21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000" b="1" dirty="0">
                <a:solidFill>
                  <a:schemeClr val="accent1">
                    <a:lumMod val="60000"/>
                    <a:lumOff val="40000"/>
                  </a:schemeClr>
                </a:solidFill>
                <a:effectLst>
                  <a:outerShdw blurRad="38100" dist="38100" dir="2700000" algn="tl">
                    <a:srgbClr val="000000">
                      <a:alpha val="43137"/>
                    </a:srgbClr>
                  </a:outerShdw>
                </a:effectLst>
              </a:rPr>
              <a:t>PROBLEMS</a:t>
            </a:r>
          </a:p>
        </p:txBody>
      </p:sp>
      <p:sp>
        <p:nvSpPr>
          <p:cNvPr id="3" name="Marcador de contenido 2"/>
          <p:cNvSpPr>
            <a:spLocks noGrp="1"/>
          </p:cNvSpPr>
          <p:nvPr>
            <p:ph idx="1"/>
          </p:nvPr>
        </p:nvSpPr>
        <p:spPr>
          <a:xfrm>
            <a:off x="475015" y="1567543"/>
            <a:ext cx="11186556" cy="4928260"/>
          </a:xfrm>
        </p:spPr>
        <p:txBody>
          <a:bodyPr>
            <a:normAutofit fontScale="92500" lnSpcReduction="10000"/>
          </a:bodyPr>
          <a:lstStyle/>
          <a:p>
            <a:pPr marL="0" indent="0" algn="ctr">
              <a:buNone/>
            </a:pPr>
            <a:r>
              <a:rPr lang="en-US" b="1" dirty="0"/>
              <a:t>TAX SECRECY: PROVISION (AFIP) 98/2009 </a:t>
            </a:r>
          </a:p>
          <a:p>
            <a:pPr marL="0" indent="0" algn="just">
              <a:buNone/>
            </a:pPr>
            <a:r>
              <a:rPr lang="en-US" b="1" dirty="0"/>
              <a:t>Secrecy: All information of economic-asset content</a:t>
            </a:r>
          </a:p>
          <a:p>
            <a:pPr marL="0" indent="0" algn="just">
              <a:buNone/>
            </a:pPr>
            <a:r>
              <a:rPr lang="en-US" b="1" dirty="0"/>
              <a:t>Lifting of secrecy: </a:t>
            </a:r>
          </a:p>
          <a:p>
            <a:pPr marL="0" indent="0" algn="just">
              <a:buNone/>
            </a:pPr>
            <a:r>
              <a:rPr lang="en-US" b="1" dirty="0"/>
              <a:t>The Public Prosecutor's Office and specific investigation units that comprise it, by order of the competent judge or request of the intervening prosecutor. In the latter case, when: </a:t>
            </a:r>
          </a:p>
          <a:p>
            <a:pPr marL="457200" indent="-457200" algn="just">
              <a:buAutoNum type="alphaLcParenR"/>
            </a:pPr>
            <a:r>
              <a:rPr lang="en-US" b="1" dirty="0"/>
              <a:t>It is in charge of the direction of the investigation, in accordance with the provisions of articles 180, second paragraph and 196, first paragraph, of the Code of Criminal Procedure of the Nation or,</a:t>
            </a:r>
          </a:p>
          <a:p>
            <a:pPr marL="457200" indent="-457200" algn="just">
              <a:buAutoNum type="alphaLcParenR"/>
            </a:pPr>
            <a:r>
              <a:rPr lang="en-US" b="1" dirty="0"/>
              <a:t>b) it is a matter of complaints made by AFIP.</a:t>
            </a:r>
            <a:endParaRPr lang="es-ES" b="1" dirty="0"/>
          </a:p>
          <a:p>
            <a:r>
              <a:rPr lang="en-US" b="1" dirty="0">
                <a:solidFill>
                  <a:srgbClr val="FF0000"/>
                </a:solidFill>
              </a:rPr>
              <a:t>Fiscal secrecy is not opposed to the National Ombudsman's Office, </a:t>
            </a:r>
            <a:r>
              <a:rPr lang="en-US" b="1" dirty="0"/>
              <a:t>in the framework of the provisions of Article 24 of Law 24284 and its amendment.</a:t>
            </a:r>
          </a:p>
          <a:p>
            <a:endParaRPr lang="en-US" b="1" dirty="0">
              <a:solidFill>
                <a:srgbClr val="FF0000"/>
              </a:solidFill>
            </a:endParaRPr>
          </a:p>
          <a:p>
            <a:r>
              <a:rPr lang="en-US" b="1" dirty="0">
                <a:solidFill>
                  <a:srgbClr val="FF0000"/>
                </a:solidFill>
              </a:rPr>
              <a:t>SOLUTION: TRANSFER OF THE TAX SECRECY TO THE REQUESTING BODY, UNDER THE SAME PENALTIES AS THOSE FORESEEN FOR THE AFIP.</a:t>
            </a:r>
          </a:p>
          <a:p>
            <a:endParaRPr lang="es-ES" b="1" dirty="0"/>
          </a:p>
          <a:p>
            <a:pPr marL="0" indent="0">
              <a:buNone/>
            </a:pPr>
            <a:endParaRPr lang="es-ES" b="1" dirty="0"/>
          </a:p>
        </p:txBody>
      </p:sp>
    </p:spTree>
    <p:extLst>
      <p:ext uri="{BB962C8B-B14F-4D97-AF65-F5344CB8AC3E}">
        <p14:creationId xmlns:p14="http://schemas.microsoft.com/office/powerpoint/2010/main" val="276212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400" b="1" dirty="0">
                <a:solidFill>
                  <a:schemeClr val="accent1">
                    <a:lumMod val="60000"/>
                    <a:lumOff val="40000"/>
                  </a:schemeClr>
                </a:solidFill>
                <a:effectLst>
                  <a:outerShdw blurRad="38100" dist="38100" dir="2700000" algn="tl">
                    <a:srgbClr val="000000">
                      <a:alpha val="43137"/>
                    </a:srgbClr>
                  </a:outerShdw>
                </a:effectLst>
              </a:rPr>
              <a:t>PROBLEMS</a:t>
            </a:r>
            <a:endParaRPr lang="es-AR" dirty="0"/>
          </a:p>
        </p:txBody>
      </p:sp>
      <p:sp>
        <p:nvSpPr>
          <p:cNvPr id="3" name="Marcador de contenido 2"/>
          <p:cNvSpPr>
            <a:spLocks noGrp="1"/>
          </p:cNvSpPr>
          <p:nvPr>
            <p:ph idx="1"/>
          </p:nvPr>
        </p:nvSpPr>
        <p:spPr>
          <a:xfrm>
            <a:off x="380011" y="1448792"/>
            <a:ext cx="10723419" cy="5082639"/>
          </a:xfrm>
        </p:spPr>
        <p:txBody>
          <a:bodyPr>
            <a:normAutofit fontScale="92500" lnSpcReduction="10000"/>
          </a:bodyPr>
          <a:lstStyle/>
          <a:p>
            <a:r>
              <a:rPr lang="en-US" b="1" u="sng" dirty="0"/>
              <a:t>REAL ESTATE REGISTRIES</a:t>
            </a:r>
          </a:p>
          <a:p>
            <a:r>
              <a:rPr lang="en-US" b="1" u="sng" dirty="0"/>
              <a:t> </a:t>
            </a:r>
            <a:r>
              <a:rPr lang="en-US" b="1" dirty="0"/>
              <a:t>          One for each province</a:t>
            </a:r>
          </a:p>
          <a:p>
            <a:r>
              <a:rPr lang="en-US" b="1" dirty="0"/>
              <a:t>           Current, not historical information</a:t>
            </a:r>
          </a:p>
          <a:p>
            <a:r>
              <a:rPr lang="en-US" b="1" dirty="0"/>
              <a:t>           National Register of Companies: Law 26.047 of 3/8/2005</a:t>
            </a:r>
          </a:p>
          <a:p>
            <a:r>
              <a:rPr lang="en-US" b="1" u="sng" dirty="0"/>
              <a:t>REGISTERS OF COMPANIES</a:t>
            </a:r>
          </a:p>
          <a:p>
            <a:r>
              <a:rPr lang="en-US" b="1" dirty="0"/>
              <a:t>           One for each province</a:t>
            </a:r>
          </a:p>
          <a:p>
            <a:r>
              <a:rPr lang="en-US" b="1" dirty="0"/>
              <a:t>           Company name</a:t>
            </a:r>
          </a:p>
          <a:p>
            <a:r>
              <a:rPr lang="en-US" b="1" u="sng" dirty="0"/>
              <a:t>D.N. REGISTRO AUTOMOTOR (there is a historical register of ownership)</a:t>
            </a:r>
          </a:p>
          <a:p>
            <a:r>
              <a:rPr lang="en-US" b="1" dirty="0"/>
              <a:t>           Sectional Registry</a:t>
            </a:r>
          </a:p>
          <a:p>
            <a:r>
              <a:rPr lang="en-US" b="1" dirty="0"/>
              <a:t>           </a:t>
            </a:r>
            <a:r>
              <a:rPr lang="en-US" b="1" dirty="0" err="1"/>
              <a:t>Licences</a:t>
            </a:r>
            <a:r>
              <a:rPr lang="en-US" b="1" dirty="0"/>
              <a:t> </a:t>
            </a:r>
            <a:r>
              <a:rPr lang="en-US" b="1" dirty="0" err="1"/>
              <a:t>authorised</a:t>
            </a:r>
            <a:r>
              <a:rPr lang="en-US" b="1" dirty="0"/>
              <a:t> to drive</a:t>
            </a:r>
          </a:p>
          <a:p>
            <a:r>
              <a:rPr lang="en-US" b="1" u="sng" dirty="0"/>
              <a:t>CENTRAL BANK</a:t>
            </a:r>
          </a:p>
          <a:p>
            <a:r>
              <a:rPr lang="en-US" b="1" dirty="0"/>
              <a:t>            Bank secrecy</a:t>
            </a:r>
          </a:p>
          <a:p>
            <a:r>
              <a:rPr lang="en-US" b="1" dirty="0"/>
              <a:t>	      Circulation to financial institutions</a:t>
            </a:r>
          </a:p>
          <a:p>
            <a:endParaRPr lang="es-AR" b="1" dirty="0"/>
          </a:p>
          <a:p>
            <a:endParaRPr lang="es-AR" b="1" dirty="0"/>
          </a:p>
          <a:p>
            <a:endParaRPr lang="es-AR" b="1" dirty="0"/>
          </a:p>
          <a:p>
            <a:pPr marL="0" indent="0">
              <a:buNone/>
            </a:pPr>
            <a:endParaRPr lang="es-AR" b="1" dirty="0"/>
          </a:p>
        </p:txBody>
      </p:sp>
    </p:spTree>
    <p:extLst>
      <p:ext uri="{BB962C8B-B14F-4D97-AF65-F5344CB8AC3E}">
        <p14:creationId xmlns:p14="http://schemas.microsoft.com/office/powerpoint/2010/main" val="390669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7"/>
            <a:ext cx="9404723" cy="1744217"/>
          </a:xfrm>
        </p:spPr>
        <p:txBody>
          <a:bodyPr/>
          <a:lstStyle/>
          <a:p>
            <a:pPr algn="ctr"/>
            <a:br>
              <a:rPr lang="es-AR" sz="4000" b="1" dirty="0">
                <a:solidFill>
                  <a:schemeClr val="accent1">
                    <a:lumMod val="60000"/>
                    <a:lumOff val="40000"/>
                  </a:schemeClr>
                </a:solidFill>
                <a:effectLst>
                  <a:outerShdw blurRad="38100" dist="38100" dir="2700000" algn="tl">
                    <a:srgbClr val="000000">
                      <a:alpha val="43137"/>
                    </a:srgbClr>
                  </a:outerShdw>
                </a:effectLst>
              </a:rPr>
            </a:br>
            <a:r>
              <a:rPr lang="es-AR" sz="4000" b="1" dirty="0">
                <a:solidFill>
                  <a:schemeClr val="accent1">
                    <a:lumMod val="60000"/>
                    <a:lumOff val="40000"/>
                  </a:schemeClr>
                </a:solidFill>
                <a:effectLst>
                  <a:outerShdw blurRad="38100" dist="38100" dir="2700000" algn="tl">
                    <a:srgbClr val="000000">
                      <a:alpha val="43137"/>
                    </a:srgbClr>
                  </a:outerShdw>
                </a:effectLst>
              </a:rPr>
              <a:t>PROBLEMS</a:t>
            </a:r>
            <a:endParaRPr lang="es-AR" dirty="0"/>
          </a:p>
        </p:txBody>
      </p:sp>
      <p:sp>
        <p:nvSpPr>
          <p:cNvPr id="3" name="2 Marcador de contenido"/>
          <p:cNvSpPr>
            <a:spLocks noGrp="1"/>
          </p:cNvSpPr>
          <p:nvPr>
            <p:ph idx="1"/>
          </p:nvPr>
        </p:nvSpPr>
        <p:spPr>
          <a:xfrm>
            <a:off x="1103313" y="2375065"/>
            <a:ext cx="9394475" cy="3873336"/>
          </a:xfrm>
        </p:spPr>
        <p:txBody>
          <a:bodyPr/>
          <a:lstStyle/>
          <a:p>
            <a:r>
              <a:rPr lang="en-US" b="1" dirty="0"/>
              <a:t>Field research: Judicial police</a:t>
            </a:r>
          </a:p>
          <a:p>
            <a:r>
              <a:rPr lang="en-US" b="1" dirty="0"/>
              <a:t>Powers of attorney: Registration</a:t>
            </a:r>
          </a:p>
          <a:p>
            <a:r>
              <a:rPr lang="en-US" b="1" dirty="0"/>
              <a:t>Trusts: Registration</a:t>
            </a:r>
          </a:p>
          <a:p>
            <a:r>
              <a:rPr lang="en-US" b="1" dirty="0"/>
              <a:t>Anti-Corruption Office: Confidential Annexes</a:t>
            </a:r>
          </a:p>
          <a:p>
            <a:r>
              <a:rPr lang="en-US" b="1" dirty="0"/>
              <a:t>Accountants (Affidavits on origin and legality of funds)</a:t>
            </a:r>
          </a:p>
          <a:p>
            <a:r>
              <a:rPr lang="en-US" b="1" dirty="0"/>
              <a:t>Forms 08 transfer of automobiles</a:t>
            </a:r>
          </a:p>
          <a:p>
            <a:r>
              <a:rPr lang="en-US" b="1" dirty="0"/>
              <a:t>Confiscation (preventive seizure)</a:t>
            </a:r>
          </a:p>
          <a:p>
            <a:pPr marL="0" indent="0">
              <a:buNone/>
            </a:pPr>
            <a:endParaRPr lang="es-AR" b="1" dirty="0"/>
          </a:p>
        </p:txBody>
      </p:sp>
    </p:spTree>
    <p:extLst>
      <p:ext uri="{BB962C8B-B14F-4D97-AF65-F5344CB8AC3E}">
        <p14:creationId xmlns:p14="http://schemas.microsoft.com/office/powerpoint/2010/main" val="337360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516693" cy="687313"/>
          </a:xfrm>
        </p:spPr>
        <p:txBody>
          <a:bodyPr/>
          <a:lstStyle/>
          <a:p>
            <a:pPr algn="ctr"/>
            <a:r>
              <a:rPr lang="es-AR" b="1" dirty="0">
                <a:solidFill>
                  <a:srgbClr val="FF0000"/>
                </a:solidFill>
              </a:rPr>
              <a:t>INTERNATIONAL COOPERATION</a:t>
            </a:r>
          </a:p>
        </p:txBody>
      </p:sp>
      <p:sp>
        <p:nvSpPr>
          <p:cNvPr id="3" name="2 Marcador de contenido"/>
          <p:cNvSpPr>
            <a:spLocks noGrp="1"/>
          </p:cNvSpPr>
          <p:nvPr>
            <p:ph idx="1"/>
          </p:nvPr>
        </p:nvSpPr>
        <p:spPr>
          <a:xfrm>
            <a:off x="391886" y="1365662"/>
            <a:ext cx="11376561" cy="4882739"/>
          </a:xfrm>
        </p:spPr>
        <p:txBody>
          <a:bodyPr>
            <a:normAutofit fontScale="85000" lnSpcReduction="20000"/>
          </a:bodyPr>
          <a:lstStyle/>
          <a:p>
            <a:r>
              <a:rPr lang="es-ES" b="1" u="sng" dirty="0"/>
              <a:t>AIAMP (Ibero-American </a:t>
            </a:r>
            <a:r>
              <a:rPr lang="es-ES" b="1" u="sng" dirty="0" err="1"/>
              <a:t>Association</a:t>
            </a:r>
            <a:r>
              <a:rPr lang="es-ES" b="1" u="sng" dirty="0"/>
              <a:t> </a:t>
            </a:r>
            <a:r>
              <a:rPr lang="es-ES" b="1" u="sng" dirty="0" err="1"/>
              <a:t>of</a:t>
            </a:r>
            <a:r>
              <a:rPr lang="es-ES" b="1" u="sng" dirty="0"/>
              <a:t> </a:t>
            </a:r>
            <a:r>
              <a:rPr lang="es-ES" b="1" u="sng" dirty="0" err="1"/>
              <a:t>Public</a:t>
            </a:r>
            <a:r>
              <a:rPr lang="es-ES" b="1" u="sng" dirty="0"/>
              <a:t> </a:t>
            </a:r>
            <a:r>
              <a:rPr lang="es-ES" b="1" u="sng" dirty="0" err="1"/>
              <a:t>Prosecutors</a:t>
            </a:r>
            <a:r>
              <a:rPr lang="es-ES" b="1" u="sng" dirty="0"/>
              <a:t>) - 22 </a:t>
            </a:r>
            <a:r>
              <a:rPr lang="es-ES" b="1" u="sng" dirty="0" err="1"/>
              <a:t>countries</a:t>
            </a:r>
            <a:endParaRPr lang="es-ES" b="1" u="sng" dirty="0"/>
          </a:p>
          <a:p>
            <a:r>
              <a:rPr lang="es-ES" b="1" dirty="0"/>
              <a:t>	Andorra, Argentina, Bolivia, </a:t>
            </a:r>
            <a:r>
              <a:rPr lang="es-ES" b="1" dirty="0" err="1"/>
              <a:t>Brazil</a:t>
            </a:r>
            <a:r>
              <a:rPr lang="es-ES" b="1" dirty="0"/>
              <a:t>, Colombia, Costa Rica, Chile, Cuba, </a:t>
            </a:r>
            <a:r>
              <a:rPr lang="es-ES" b="1" dirty="0" err="1"/>
              <a:t>Dominican</a:t>
            </a:r>
            <a:r>
              <a:rPr lang="es-ES" b="1" dirty="0"/>
              <a:t> </a:t>
            </a:r>
            <a:r>
              <a:rPr lang="es-ES" b="1" dirty="0" err="1"/>
              <a:t>Republic</a:t>
            </a:r>
            <a:r>
              <a:rPr lang="es-ES" b="1" dirty="0"/>
              <a:t>, Ecuador, El Salvador, Guatemala, Honduras, Nicaragua, </a:t>
            </a:r>
            <a:r>
              <a:rPr lang="es-ES" b="1" dirty="0" err="1"/>
              <a:t>Mexico</a:t>
            </a:r>
            <a:r>
              <a:rPr lang="es-ES" b="1" dirty="0"/>
              <a:t>, </a:t>
            </a:r>
            <a:r>
              <a:rPr lang="es-ES" b="1" dirty="0" err="1"/>
              <a:t>Panama</a:t>
            </a:r>
            <a:r>
              <a:rPr lang="es-ES" b="1" dirty="0"/>
              <a:t>, Paraguay, </a:t>
            </a:r>
            <a:r>
              <a:rPr lang="es-ES" b="1" dirty="0" err="1"/>
              <a:t>Peru</a:t>
            </a:r>
            <a:r>
              <a:rPr lang="es-ES" b="1" dirty="0"/>
              <a:t>, Portugal, </a:t>
            </a:r>
            <a:r>
              <a:rPr lang="es-ES" b="1" dirty="0" err="1"/>
              <a:t>Spain</a:t>
            </a:r>
            <a:r>
              <a:rPr lang="es-ES" b="1" dirty="0"/>
              <a:t>, Uruguay and Venezuela.</a:t>
            </a:r>
          </a:p>
          <a:p>
            <a:endParaRPr lang="es-ES" b="1" u="sng" dirty="0"/>
          </a:p>
          <a:p>
            <a:r>
              <a:rPr lang="es-ES" b="1" u="sng" dirty="0"/>
              <a:t>GAFILAT </a:t>
            </a:r>
            <a:r>
              <a:rPr lang="es-ES" b="1" u="sng" dirty="0" err="1"/>
              <a:t>Asset</a:t>
            </a:r>
            <a:r>
              <a:rPr lang="es-ES" b="1" u="sng" dirty="0"/>
              <a:t> </a:t>
            </a:r>
            <a:r>
              <a:rPr lang="es-ES" b="1" u="sng" dirty="0" err="1"/>
              <a:t>Recovery</a:t>
            </a:r>
            <a:r>
              <a:rPr lang="es-ES" b="1" u="sng" dirty="0"/>
              <a:t> Network" (RRAG) - 17 </a:t>
            </a:r>
            <a:r>
              <a:rPr lang="es-ES" b="1" u="sng" dirty="0" err="1"/>
              <a:t>countries</a:t>
            </a:r>
            <a:endParaRPr lang="es-ES" b="1" u="sng" dirty="0"/>
          </a:p>
          <a:p>
            <a:r>
              <a:rPr lang="es-ES" b="1" dirty="0"/>
              <a:t>	Argentina, Bolivia, </a:t>
            </a:r>
            <a:r>
              <a:rPr lang="es-ES" b="1" dirty="0" err="1"/>
              <a:t>Brazil</a:t>
            </a:r>
            <a:r>
              <a:rPr lang="es-ES" b="1" dirty="0"/>
              <a:t>, Chile, Colombia, Costa Rica, Cuba, </a:t>
            </a:r>
            <a:r>
              <a:rPr lang="es-ES" b="1" dirty="0" err="1"/>
              <a:t>Dominican</a:t>
            </a:r>
            <a:r>
              <a:rPr lang="es-ES" b="1" dirty="0"/>
              <a:t> </a:t>
            </a:r>
            <a:r>
              <a:rPr lang="es-ES" b="1" dirty="0" err="1"/>
              <a:t>Republic</a:t>
            </a:r>
            <a:r>
              <a:rPr lang="es-ES" b="1" dirty="0"/>
              <a:t>, Ecuador, Guatemala, Honduras, </a:t>
            </a:r>
            <a:r>
              <a:rPr lang="es-ES" b="1" dirty="0" err="1"/>
              <a:t>Mexico</a:t>
            </a:r>
            <a:r>
              <a:rPr lang="es-ES" b="1" dirty="0"/>
              <a:t>, Nicaragua, </a:t>
            </a:r>
            <a:r>
              <a:rPr lang="es-ES" b="1" dirty="0" err="1"/>
              <a:t>Panama</a:t>
            </a:r>
            <a:r>
              <a:rPr lang="es-ES" b="1" dirty="0"/>
              <a:t>, Paraguay, </a:t>
            </a:r>
            <a:r>
              <a:rPr lang="es-ES" b="1" dirty="0" err="1"/>
              <a:t>Peru</a:t>
            </a:r>
            <a:r>
              <a:rPr lang="es-ES" b="1" dirty="0"/>
              <a:t>, Portugal, Uruguay and Uruguay.</a:t>
            </a:r>
          </a:p>
          <a:p>
            <a:endParaRPr lang="es-ES" b="1" u="sng" dirty="0"/>
          </a:p>
          <a:p>
            <a:r>
              <a:rPr lang="es-ES" b="1" dirty="0"/>
              <a:t>	</a:t>
            </a:r>
            <a:r>
              <a:rPr lang="es-ES" b="1" dirty="0" err="1"/>
              <a:t>Facilitating</a:t>
            </a:r>
            <a:r>
              <a:rPr lang="es-ES" b="1" dirty="0"/>
              <a:t> </a:t>
            </a:r>
            <a:r>
              <a:rPr lang="es-ES" b="1" dirty="0" err="1"/>
              <a:t>the</a:t>
            </a:r>
            <a:r>
              <a:rPr lang="es-ES" b="1" dirty="0"/>
              <a:t> </a:t>
            </a:r>
            <a:r>
              <a:rPr lang="es-ES" b="1" dirty="0" err="1"/>
              <a:t>identification</a:t>
            </a:r>
            <a:r>
              <a:rPr lang="es-ES" b="1" dirty="0"/>
              <a:t> and </a:t>
            </a:r>
            <a:r>
              <a:rPr lang="es-ES" b="1" dirty="0" err="1"/>
              <a:t>tracing</a:t>
            </a:r>
            <a:r>
              <a:rPr lang="es-ES" b="1" dirty="0"/>
              <a:t>, </a:t>
            </a:r>
            <a:r>
              <a:rPr lang="es-ES" b="1" dirty="0" err="1"/>
              <a:t>aimed</a:t>
            </a:r>
            <a:r>
              <a:rPr lang="es-ES" b="1" dirty="0"/>
              <a:t> at </a:t>
            </a:r>
            <a:r>
              <a:rPr lang="es-ES" b="1" dirty="0" err="1"/>
              <a:t>the</a:t>
            </a:r>
            <a:r>
              <a:rPr lang="es-ES" b="1" dirty="0"/>
              <a:t> </a:t>
            </a:r>
            <a:r>
              <a:rPr lang="es-ES" b="1" dirty="0" err="1"/>
              <a:t>recovery</a:t>
            </a:r>
            <a:r>
              <a:rPr lang="es-ES" b="1" dirty="0"/>
              <a:t> </a:t>
            </a:r>
            <a:r>
              <a:rPr lang="es-ES" b="1" dirty="0" err="1"/>
              <a:t>of</a:t>
            </a:r>
            <a:r>
              <a:rPr lang="es-ES" b="1" dirty="0"/>
              <a:t> </a:t>
            </a:r>
            <a:r>
              <a:rPr lang="es-ES" b="1" dirty="0" err="1"/>
              <a:t>assets</a:t>
            </a:r>
            <a:r>
              <a:rPr lang="es-ES" b="1" dirty="0"/>
              <a:t>, </a:t>
            </a:r>
            <a:r>
              <a:rPr lang="es-ES" b="1" dirty="0" err="1"/>
              <a:t>proceeds</a:t>
            </a:r>
            <a:r>
              <a:rPr lang="es-ES" b="1" dirty="0"/>
              <a:t> </a:t>
            </a:r>
            <a:r>
              <a:rPr lang="es-ES" b="1" dirty="0" err="1"/>
              <a:t>or</a:t>
            </a:r>
            <a:r>
              <a:rPr lang="es-ES" b="1" dirty="0"/>
              <a:t> </a:t>
            </a:r>
            <a:r>
              <a:rPr lang="es-ES" b="1" dirty="0" err="1"/>
              <a:t>instruments</a:t>
            </a:r>
            <a:r>
              <a:rPr lang="es-ES" b="1" dirty="0"/>
              <a:t> </a:t>
            </a:r>
            <a:r>
              <a:rPr lang="es-ES" b="1" dirty="0" err="1"/>
              <a:t>of</a:t>
            </a:r>
            <a:r>
              <a:rPr lang="es-ES" b="1" dirty="0"/>
              <a:t> </a:t>
            </a:r>
            <a:r>
              <a:rPr lang="es-ES" b="1" dirty="0" err="1"/>
              <a:t>illicit</a:t>
            </a:r>
            <a:r>
              <a:rPr lang="es-ES" b="1" dirty="0"/>
              <a:t> </a:t>
            </a:r>
            <a:r>
              <a:rPr lang="es-ES" b="1" dirty="0" err="1"/>
              <a:t>activities</a:t>
            </a:r>
            <a:r>
              <a:rPr lang="es-ES" b="1" dirty="0"/>
              <a:t>.</a:t>
            </a:r>
          </a:p>
          <a:p>
            <a:endParaRPr lang="es-ES" b="1" u="sng" dirty="0"/>
          </a:p>
          <a:p>
            <a:r>
              <a:rPr lang="es-ES" b="1" u="sng" dirty="0"/>
              <a:t>IBERRED (Ibero-American Network </a:t>
            </a:r>
            <a:r>
              <a:rPr lang="es-ES" b="1" u="sng" dirty="0" err="1"/>
              <a:t>for</a:t>
            </a:r>
            <a:r>
              <a:rPr lang="es-ES" b="1" u="sng" dirty="0"/>
              <a:t> International Legal </a:t>
            </a:r>
            <a:r>
              <a:rPr lang="es-ES" b="1" u="sng" dirty="0" err="1"/>
              <a:t>Cooperation</a:t>
            </a:r>
            <a:r>
              <a:rPr lang="es-ES" b="1" u="sng" dirty="0"/>
              <a:t>)</a:t>
            </a:r>
          </a:p>
          <a:p>
            <a:r>
              <a:rPr lang="es-ES" b="1" dirty="0"/>
              <a:t>	</a:t>
            </a:r>
            <a:r>
              <a:rPr lang="es-ES" b="1" dirty="0" err="1"/>
              <a:t>It</a:t>
            </a:r>
            <a:r>
              <a:rPr lang="es-ES" b="1" dirty="0"/>
              <a:t> </a:t>
            </a:r>
            <a:r>
              <a:rPr lang="es-ES" b="1" dirty="0" err="1"/>
              <a:t>brings</a:t>
            </a:r>
            <a:r>
              <a:rPr lang="es-ES" b="1" dirty="0"/>
              <a:t> </a:t>
            </a:r>
            <a:r>
              <a:rPr lang="es-ES" b="1" dirty="0" err="1"/>
              <a:t>together</a:t>
            </a:r>
            <a:r>
              <a:rPr lang="es-ES" b="1" dirty="0"/>
              <a:t> </a:t>
            </a:r>
            <a:r>
              <a:rPr lang="es-ES" b="1" dirty="0" err="1"/>
              <a:t>Ministries</a:t>
            </a:r>
            <a:r>
              <a:rPr lang="es-ES" b="1" dirty="0"/>
              <a:t> </a:t>
            </a:r>
            <a:r>
              <a:rPr lang="es-ES" b="1" dirty="0" err="1"/>
              <a:t>of</a:t>
            </a:r>
            <a:r>
              <a:rPr lang="es-ES" b="1" dirty="0"/>
              <a:t> </a:t>
            </a:r>
            <a:r>
              <a:rPr lang="es-ES" b="1" dirty="0" err="1"/>
              <a:t>Justice</a:t>
            </a:r>
            <a:r>
              <a:rPr lang="es-ES" b="1" dirty="0"/>
              <a:t>, </a:t>
            </a:r>
            <a:r>
              <a:rPr lang="es-ES" b="1" dirty="0" err="1"/>
              <a:t>Public</a:t>
            </a:r>
            <a:r>
              <a:rPr lang="es-ES" b="1" dirty="0"/>
              <a:t> </a:t>
            </a:r>
            <a:r>
              <a:rPr lang="es-ES" b="1" dirty="0" err="1"/>
              <a:t>Prosecutor's</a:t>
            </a:r>
            <a:r>
              <a:rPr lang="es-ES" b="1" dirty="0"/>
              <a:t> </a:t>
            </a:r>
            <a:r>
              <a:rPr lang="es-ES" b="1" dirty="0" err="1"/>
              <a:t>Offices</a:t>
            </a:r>
            <a:r>
              <a:rPr lang="es-ES" b="1" dirty="0"/>
              <a:t> and </a:t>
            </a:r>
            <a:r>
              <a:rPr lang="es-ES" b="1" dirty="0" err="1"/>
              <a:t>Attorney</a:t>
            </a:r>
            <a:r>
              <a:rPr lang="es-ES" b="1" dirty="0"/>
              <a:t> </a:t>
            </a:r>
            <a:r>
              <a:rPr lang="es-ES" b="1" dirty="0" err="1"/>
              <a:t>General's</a:t>
            </a:r>
            <a:r>
              <a:rPr lang="es-ES" b="1" dirty="0"/>
              <a:t> </a:t>
            </a:r>
            <a:r>
              <a:rPr lang="es-ES" b="1" dirty="0" err="1"/>
              <a:t>Offices</a:t>
            </a:r>
            <a:r>
              <a:rPr lang="es-ES" b="1" dirty="0"/>
              <a:t>, and </a:t>
            </a:r>
            <a:r>
              <a:rPr lang="es-ES" b="1" dirty="0" err="1"/>
              <a:t>the</a:t>
            </a:r>
            <a:r>
              <a:rPr lang="es-ES" b="1" dirty="0"/>
              <a:t> </a:t>
            </a:r>
            <a:r>
              <a:rPr lang="es-ES" b="1" dirty="0" err="1"/>
              <a:t>Judiciary</a:t>
            </a:r>
            <a:r>
              <a:rPr lang="es-ES" b="1" dirty="0"/>
              <a:t> (22 </a:t>
            </a:r>
            <a:r>
              <a:rPr lang="es-ES" b="1" dirty="0" err="1"/>
              <a:t>countries</a:t>
            </a:r>
            <a:r>
              <a:rPr lang="es-ES" b="1" dirty="0"/>
              <a:t> </a:t>
            </a:r>
            <a:r>
              <a:rPr lang="es-ES" b="1" dirty="0" err="1"/>
              <a:t>of</a:t>
            </a:r>
            <a:r>
              <a:rPr lang="es-ES" b="1" dirty="0"/>
              <a:t> </a:t>
            </a:r>
            <a:r>
              <a:rPr lang="es-ES" b="1" dirty="0" err="1"/>
              <a:t>the</a:t>
            </a:r>
            <a:r>
              <a:rPr lang="es-ES" b="1" dirty="0"/>
              <a:t> Ibero-American </a:t>
            </a:r>
            <a:r>
              <a:rPr lang="es-ES" b="1" dirty="0" err="1"/>
              <a:t>Community</a:t>
            </a:r>
            <a:r>
              <a:rPr lang="es-ES" b="1" dirty="0"/>
              <a:t> </a:t>
            </a:r>
            <a:r>
              <a:rPr lang="es-ES" b="1" dirty="0" err="1"/>
              <a:t>of</a:t>
            </a:r>
            <a:r>
              <a:rPr lang="es-ES" b="1" dirty="0"/>
              <a:t> </a:t>
            </a:r>
            <a:r>
              <a:rPr lang="es-ES" b="1" dirty="0" err="1"/>
              <a:t>Nations</a:t>
            </a:r>
            <a:r>
              <a:rPr lang="es-ES" b="1" dirty="0"/>
              <a:t> and </a:t>
            </a:r>
            <a:r>
              <a:rPr lang="es-ES" b="1" dirty="0" err="1"/>
              <a:t>the</a:t>
            </a:r>
            <a:r>
              <a:rPr lang="es-ES" b="1" dirty="0"/>
              <a:t> Supreme </a:t>
            </a:r>
            <a:r>
              <a:rPr lang="es-ES" b="1" dirty="0" err="1"/>
              <a:t>Court</a:t>
            </a:r>
            <a:r>
              <a:rPr lang="es-ES" b="1" dirty="0"/>
              <a:t> </a:t>
            </a:r>
            <a:r>
              <a:rPr lang="es-ES" b="1" dirty="0" err="1"/>
              <a:t>of</a:t>
            </a:r>
            <a:r>
              <a:rPr lang="es-ES" b="1" dirty="0"/>
              <a:t> Puerto Rico).</a:t>
            </a:r>
          </a:p>
        </p:txBody>
      </p:sp>
    </p:spTree>
    <p:extLst>
      <p:ext uri="{BB962C8B-B14F-4D97-AF65-F5344CB8AC3E}">
        <p14:creationId xmlns:p14="http://schemas.microsoft.com/office/powerpoint/2010/main" val="264320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6274" y="452718"/>
            <a:ext cx="10355283" cy="1400530"/>
          </a:xfrm>
        </p:spPr>
        <p:txBody>
          <a:bodyPr/>
          <a:lstStyle/>
          <a:p>
            <a:pPr algn="ctr"/>
            <a:r>
              <a:rPr lang="en-US" b="1" dirty="0">
                <a:solidFill>
                  <a:srgbClr val="FF0000"/>
                </a:solidFill>
              </a:rPr>
              <a:t>REPORTS SUBMITTED IN THE JUDICIAL PROCESS</a:t>
            </a:r>
            <a:endParaRPr lang="es-AR" b="1" dirty="0">
              <a:solidFill>
                <a:srgbClr val="FF0000"/>
              </a:solidFill>
            </a:endParaRPr>
          </a:p>
        </p:txBody>
      </p:sp>
      <p:sp>
        <p:nvSpPr>
          <p:cNvPr id="3" name="2 Marcador de contenido"/>
          <p:cNvSpPr>
            <a:spLocks noGrp="1"/>
          </p:cNvSpPr>
          <p:nvPr>
            <p:ph idx="1"/>
          </p:nvPr>
        </p:nvSpPr>
        <p:spPr>
          <a:xfrm>
            <a:off x="1103312" y="2052920"/>
            <a:ext cx="9940740" cy="4195481"/>
          </a:xfrm>
        </p:spPr>
        <p:txBody>
          <a:bodyPr/>
          <a:lstStyle/>
          <a:p>
            <a:pPr algn="just"/>
            <a:r>
              <a:rPr lang="en-US" b="1" dirty="0"/>
              <a:t>The report with the information gathered and the conclusions of the asset investigation is presented in writing at the trial.</a:t>
            </a:r>
          </a:p>
          <a:p>
            <a:pPr algn="just"/>
            <a:r>
              <a:rPr lang="en-US" b="1" dirty="0"/>
              <a:t>During the course of the investigation, the professional who will write the report (usually a public accountant) must carry out his work with the special consideration that he may be called as a witness during the oral and public trial - probably many years after he has written his report.</a:t>
            </a:r>
          </a:p>
          <a:p>
            <a:pPr algn="just"/>
            <a:r>
              <a:rPr lang="en-US" b="1" dirty="0"/>
              <a:t>At the oral trial, he will be subject to questions from the prosecution, the </a:t>
            </a:r>
            <a:r>
              <a:rPr lang="en-US" b="1" dirty="0" err="1"/>
              <a:t>defence</a:t>
            </a:r>
            <a:r>
              <a:rPr lang="en-US" b="1" dirty="0"/>
              <a:t>, the complainants and the court itself.</a:t>
            </a:r>
          </a:p>
          <a:p>
            <a:pPr algn="just"/>
            <a:r>
              <a:rPr lang="en-US" b="1" dirty="0"/>
              <a:t>As a witness, the rules of "perjury" apply to him or her.</a:t>
            </a:r>
          </a:p>
          <a:p>
            <a:pPr marL="0" indent="0" algn="just">
              <a:buNone/>
            </a:pPr>
            <a:endParaRPr lang="es-AR" b="1" dirty="0"/>
          </a:p>
        </p:txBody>
      </p:sp>
    </p:spTree>
    <p:extLst>
      <p:ext uri="{BB962C8B-B14F-4D97-AF65-F5344CB8AC3E}">
        <p14:creationId xmlns:p14="http://schemas.microsoft.com/office/powerpoint/2010/main" val="260241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0309" y="692150"/>
            <a:ext cx="950350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0309" y="2924175"/>
            <a:ext cx="9503508" cy="33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2727570" y="5375275"/>
            <a:ext cx="7534031" cy="714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249" tIns="45623" rIns="91249" bIns="45623" anchor="ctr"/>
          <a:lstStyle/>
          <a:p>
            <a:pPr algn="ctr">
              <a:defRPr/>
            </a:pPr>
            <a:endParaRPr lang="es-AR">
              <a:solidFill>
                <a:prstClr val="white"/>
              </a:solidFill>
            </a:endParaRPr>
          </a:p>
        </p:txBody>
      </p:sp>
      <p:sp>
        <p:nvSpPr>
          <p:cNvPr id="7" name="Elipse 6"/>
          <p:cNvSpPr/>
          <p:nvPr/>
        </p:nvSpPr>
        <p:spPr>
          <a:xfrm>
            <a:off x="2727570" y="5734053"/>
            <a:ext cx="7534031" cy="73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249" tIns="45623" rIns="91249" bIns="45623" anchor="ctr"/>
          <a:lstStyle/>
          <a:p>
            <a:pPr algn="ctr">
              <a:defRPr/>
            </a:pPr>
            <a:endParaRPr lang="es-AR">
              <a:solidFill>
                <a:prstClr val="white"/>
              </a:solidFill>
            </a:endParaRPr>
          </a:p>
        </p:txBody>
      </p:sp>
    </p:spTree>
    <p:extLst>
      <p:ext uri="{BB962C8B-B14F-4D97-AF65-F5344CB8AC3E}">
        <p14:creationId xmlns:p14="http://schemas.microsoft.com/office/powerpoint/2010/main" val="88957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AR" sz="3600" b="1" dirty="0">
                <a:solidFill>
                  <a:schemeClr val="accent1">
                    <a:lumMod val="60000"/>
                    <a:lumOff val="40000"/>
                  </a:schemeClr>
                </a:solidFill>
                <a:effectLst>
                  <a:outerShdw blurRad="38100" dist="38100" dir="2700000" algn="tl">
                    <a:srgbClr val="000000">
                      <a:alpha val="43137"/>
                    </a:srgbClr>
                  </a:outerShdw>
                </a:effectLst>
              </a:rPr>
            </a:br>
            <a:r>
              <a:rPr lang="es-AR" sz="3600" b="1" dirty="0">
                <a:solidFill>
                  <a:schemeClr val="accent1">
                    <a:lumMod val="60000"/>
                    <a:lumOff val="40000"/>
                  </a:schemeClr>
                </a:solidFill>
                <a:effectLst>
                  <a:outerShdw blurRad="38100" dist="38100" dir="2700000" algn="tl">
                    <a:srgbClr val="000000">
                      <a:alpha val="43137"/>
                    </a:srgbClr>
                  </a:outerShdw>
                </a:effectLst>
              </a:rPr>
              <a:t>JOINT INVESTIGATION TEAMS</a:t>
            </a:r>
          </a:p>
        </p:txBody>
      </p:sp>
      <p:sp>
        <p:nvSpPr>
          <p:cNvPr id="3" name="Marcador de contenido 2"/>
          <p:cNvSpPr>
            <a:spLocks noGrp="1"/>
          </p:cNvSpPr>
          <p:nvPr>
            <p:ph idx="1"/>
          </p:nvPr>
        </p:nvSpPr>
        <p:spPr>
          <a:xfrm>
            <a:off x="1103312" y="2052920"/>
            <a:ext cx="10154496" cy="4195481"/>
          </a:xfrm>
        </p:spPr>
        <p:txBody>
          <a:bodyPr/>
          <a:lstStyle/>
          <a:p>
            <a:r>
              <a:rPr lang="en-US" b="1" dirty="0">
                <a:effectLst>
                  <a:outerShdw blurRad="38100" dist="38100" dir="2700000" algn="tl">
                    <a:srgbClr val="000000">
                      <a:alpha val="43137"/>
                    </a:srgbClr>
                  </a:outerShdw>
                </a:effectLst>
              </a:rPr>
              <a:t>DIFFERENT TYPES OF CRIMES (Corruption, Trafficking in Persons, Evasion, Smuggling, Drug Trafficking, etc.)</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ALL DIRECTLY RELATED TO THE PRODUCTION OF PROFITS OF ILLICIT ORIGIN. </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NEED FOR "LAUNDERING" - COST/BENEFIT</a:t>
            </a: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INTERDISCIPLINARY TEAMS (Lawyers, accountants, IT experts, judicial police, etc.)</a:t>
            </a:r>
          </a:p>
          <a:p>
            <a:pPr marL="0" indent="0">
              <a:buNone/>
            </a:pPr>
            <a:endParaRPr lang="es-AR" dirty="0"/>
          </a:p>
          <a:p>
            <a:endParaRPr lang="es-AR" dirty="0"/>
          </a:p>
        </p:txBody>
      </p:sp>
    </p:spTree>
    <p:extLst>
      <p:ext uri="{BB962C8B-B14F-4D97-AF65-F5344CB8AC3E}">
        <p14:creationId xmlns:p14="http://schemas.microsoft.com/office/powerpoint/2010/main" val="238167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4771" y="274639"/>
            <a:ext cx="10937631" cy="1613539"/>
          </a:xfrm>
        </p:spPr>
        <p:txBody>
          <a:bodyPr/>
          <a:lstStyle/>
          <a:p>
            <a:pPr algn="ctr">
              <a:defRPr/>
            </a:pPr>
            <a:br>
              <a:rPr lang="es-ES_tradnl" b="1" u="sng" dirty="0">
                <a:solidFill>
                  <a:srgbClr val="FF0000"/>
                </a:solidFill>
                <a:effectLst>
                  <a:outerShdw blurRad="38100" dist="38100" dir="2700000" algn="tl">
                    <a:srgbClr val="000000">
                      <a:alpha val="43137"/>
                    </a:srgbClr>
                  </a:outerShdw>
                </a:effectLst>
              </a:rPr>
            </a:br>
            <a:r>
              <a:rPr lang="es-ES_tradnl" b="1" u="sng" dirty="0">
                <a:solidFill>
                  <a:srgbClr val="FF0000"/>
                </a:solidFill>
                <a:effectLst>
                  <a:outerShdw blurRad="38100" dist="38100" dir="2700000" algn="tl">
                    <a:srgbClr val="000000">
                      <a:alpha val="43137"/>
                    </a:srgbClr>
                  </a:outerShdw>
                </a:effectLst>
              </a:rPr>
              <a:t>SOURCES OF INFORMATION</a:t>
            </a:r>
            <a:endParaRPr lang="es-AR" b="1" u="sng" dirty="0">
              <a:solidFill>
                <a:srgbClr val="FF0000"/>
              </a:solidFill>
              <a:effectLst>
                <a:outerShdw blurRad="38100" dist="38100" dir="2700000" algn="tl">
                  <a:srgbClr val="000000">
                    <a:alpha val="43137"/>
                  </a:srgbClr>
                </a:outerShdw>
              </a:effectLst>
            </a:endParaRPr>
          </a:p>
        </p:txBody>
      </p:sp>
      <p:sp>
        <p:nvSpPr>
          <p:cNvPr id="113667" name="2 Marcador de contenido"/>
          <p:cNvSpPr>
            <a:spLocks noGrp="1"/>
          </p:cNvSpPr>
          <p:nvPr>
            <p:ph idx="1"/>
          </p:nvPr>
        </p:nvSpPr>
        <p:spPr/>
        <p:txBody>
          <a:bodyPr/>
          <a:lstStyle/>
          <a:p>
            <a:endParaRPr lang="es-ES_tradnl" altLang="es-AR" dirty="0"/>
          </a:p>
          <a:p>
            <a:pPr algn="ctr"/>
            <a:r>
              <a:rPr lang="en-US" altLang="es-AR" sz="2800" b="1" dirty="0"/>
              <a:t>Often the information is in the possession of bodies (public or private) with which the person under investigation has close relations or with which he or she is directly dependent.</a:t>
            </a:r>
          </a:p>
        </p:txBody>
      </p:sp>
    </p:spTree>
    <p:extLst>
      <p:ext uri="{BB962C8B-B14F-4D97-AF65-F5344CB8AC3E}">
        <p14:creationId xmlns:p14="http://schemas.microsoft.com/office/powerpoint/2010/main" val="17638980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idx="4294967295"/>
          </p:nvPr>
        </p:nvSpPr>
        <p:spPr>
          <a:xfrm>
            <a:off x="1842480" y="463551"/>
            <a:ext cx="8518769" cy="1377125"/>
          </a:xfrm>
        </p:spPr>
        <p:txBody>
          <a:bodyPr/>
          <a:lstStyle/>
          <a:p>
            <a:pPr algn="ctr" eaLnBrk="1" hangingPunct="1"/>
            <a:r>
              <a:rPr lang="en-US" altLang="es-AR" sz="4000" b="1" u="sng" dirty="0">
                <a:solidFill>
                  <a:srgbClr val="FF0000"/>
                </a:solidFill>
              </a:rPr>
              <a:t>SEARCH FOR FINANCIAL AND ASSET INFORMATION</a:t>
            </a:r>
            <a:endParaRPr lang="es-AR" altLang="es-AR" sz="4000" b="1" u="sng" dirty="0">
              <a:solidFill>
                <a:srgbClr val="FF0000"/>
              </a:solidFill>
            </a:endParaRPr>
          </a:p>
        </p:txBody>
      </p:sp>
      <p:sp>
        <p:nvSpPr>
          <p:cNvPr id="109571" name="5 Rectángulo"/>
          <p:cNvSpPr>
            <a:spLocks noChangeArrowheads="1"/>
          </p:cNvSpPr>
          <p:nvPr/>
        </p:nvSpPr>
        <p:spPr bwMode="auto">
          <a:xfrm>
            <a:off x="511909" y="2855915"/>
            <a:ext cx="112561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INVESTIGATION PERIOD</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RESPONSE TIME</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VERB: "ARE OR WERE".</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WELL-PUTTED QUESTION (avoid wasting time)</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PRIMARY FAMILY GROUP - FRONT MEN - CORPORATIONS</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FORMAL TRUTH vs. MATERIAL TRUTH</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INTERNATIONAL EXHORTIONS - DUAL CITIZENSHIP (ID card, national and foreign passport, date of birth, etc.)</a:t>
            </a:r>
          </a:p>
          <a:p>
            <a:pPr algn="ctr" eaLnBrk="1" hangingPunct="1">
              <a:spcBef>
                <a:spcPct val="0"/>
              </a:spcBef>
              <a:buFontTx/>
              <a:buChar char="-"/>
            </a:pPr>
            <a:r>
              <a:rPr lang="en-US" altLang="es-AR" sz="2400" b="1" dirty="0">
                <a:latin typeface="Times New Roman" pitchFamily="18" charset="0"/>
                <a:ea typeface="Arial Unicode MS" pitchFamily="34" charset="-128"/>
                <a:cs typeface="Arial Unicode MS" pitchFamily="34" charset="-128"/>
              </a:rPr>
              <a:t>ACCOUNTING EXPERTISE (is one more piece of evidence incorporated into the process)</a:t>
            </a:r>
          </a:p>
        </p:txBody>
      </p:sp>
    </p:spTree>
    <p:extLst>
      <p:ext uri="{BB962C8B-B14F-4D97-AF65-F5344CB8AC3E}">
        <p14:creationId xmlns:p14="http://schemas.microsoft.com/office/powerpoint/2010/main" val="223129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166255"/>
            <a:ext cx="9404723" cy="1211284"/>
          </a:xfrm>
        </p:spPr>
        <p:txBody>
          <a:bodyPr/>
          <a:lstStyle/>
          <a:p>
            <a:pPr algn="ctr"/>
            <a:r>
              <a:rPr lang="es-AR" sz="4400" b="1" dirty="0">
                <a:solidFill>
                  <a:schemeClr val="accent1">
                    <a:lumMod val="60000"/>
                    <a:lumOff val="40000"/>
                  </a:schemeClr>
                </a:solidFill>
                <a:effectLst>
                  <a:outerShdw blurRad="38100" dist="38100" dir="2700000" algn="tl">
                    <a:srgbClr val="000000">
                      <a:alpha val="43137"/>
                    </a:srgbClr>
                  </a:outerShdw>
                </a:effectLst>
              </a:rPr>
              <a:t>PUBLICLY AVAILABLE SOURCES OF INFORMATION</a:t>
            </a:r>
            <a:endParaRPr lang="es-AR" dirty="0"/>
          </a:p>
        </p:txBody>
      </p:sp>
      <p:sp>
        <p:nvSpPr>
          <p:cNvPr id="3" name="Marcador de contenido 2"/>
          <p:cNvSpPr>
            <a:spLocks noGrp="1"/>
          </p:cNvSpPr>
          <p:nvPr>
            <p:ph idx="1"/>
          </p:nvPr>
        </p:nvSpPr>
        <p:spPr>
          <a:xfrm>
            <a:off x="1103313" y="1852553"/>
            <a:ext cx="9881363" cy="4821381"/>
          </a:xfrm>
        </p:spPr>
        <p:txBody>
          <a:bodyPr>
            <a:normAutofit fontScale="85000" lnSpcReduction="20000"/>
          </a:bodyPr>
          <a:lstStyle/>
          <a:p>
            <a:r>
              <a:rPr lang="en-US" b="1" dirty="0"/>
              <a:t>AFIP: Registration</a:t>
            </a:r>
          </a:p>
          <a:p>
            <a:r>
              <a:rPr lang="en-US" b="1" dirty="0"/>
              <a:t>D.N. </a:t>
            </a:r>
            <a:r>
              <a:rPr lang="en-US" b="1" dirty="0" err="1"/>
              <a:t>Registro</a:t>
            </a:r>
            <a:r>
              <a:rPr lang="en-US" b="1" dirty="0"/>
              <a:t> </a:t>
            </a:r>
            <a:r>
              <a:rPr lang="en-US" b="1" dirty="0" err="1"/>
              <a:t>Automotor</a:t>
            </a:r>
            <a:r>
              <a:rPr lang="en-US" b="1" dirty="0"/>
              <a:t>: From the domain number - Surname and Name - Document number and/or CUIT - OBTAINED: Sectional Registry where a vehicle, machinery or motorbike is located</a:t>
            </a:r>
          </a:p>
          <a:p>
            <a:r>
              <a:rPr lang="en-US" b="1" dirty="0" err="1"/>
              <a:t>Veraz</a:t>
            </a:r>
            <a:r>
              <a:rPr lang="en-US" b="1" dirty="0"/>
              <a:t> / </a:t>
            </a:r>
            <a:r>
              <a:rPr lang="en-US" b="1" dirty="0" err="1"/>
              <a:t>Nosis</a:t>
            </a:r>
            <a:r>
              <a:rPr lang="en-US" b="1" dirty="0"/>
              <a:t>: Financial information</a:t>
            </a:r>
          </a:p>
          <a:p>
            <a:r>
              <a:rPr lang="en-US" b="1" dirty="0"/>
              <a:t>Traffic offences (domain and / or document number)</a:t>
            </a:r>
          </a:p>
          <a:p>
            <a:r>
              <a:rPr lang="en-US" b="1" dirty="0"/>
              <a:t>INPI: Registry of trademarks and patents</a:t>
            </a:r>
          </a:p>
          <a:p>
            <a:r>
              <a:rPr lang="en-US" b="1" dirty="0"/>
              <a:t>Consultation of debtors of the BCRA: data on bounced cheques and general credit situation.</a:t>
            </a:r>
          </a:p>
          <a:p>
            <a:r>
              <a:rPr lang="en-US" b="1" dirty="0"/>
              <a:t>Search engines (Google and others), Facebook, Instagram</a:t>
            </a:r>
          </a:p>
          <a:p>
            <a:endParaRPr lang="en-US" b="1" dirty="0"/>
          </a:p>
          <a:p>
            <a:r>
              <a:rPr lang="en-US" b="1" dirty="0"/>
              <a:t>VERY BASIC INFORMATION THAT DOES NOT ALLOW TO OBTAIN INFORMATION OF REAL INTEREST FOR ASSET AND FINANCIAL RESEARCH. </a:t>
            </a:r>
          </a:p>
          <a:p>
            <a:endParaRPr lang="en-US" b="1" dirty="0"/>
          </a:p>
          <a:p>
            <a:endParaRPr lang="en-US" b="1" dirty="0"/>
          </a:p>
          <a:p>
            <a:r>
              <a:rPr lang="en-US" b="1" dirty="0"/>
              <a:t>Translated with www.DeepL.com/Translator (free version)</a:t>
            </a:r>
            <a:endParaRPr lang="es-AR" b="1" dirty="0"/>
          </a:p>
          <a:p>
            <a:endParaRPr lang="es-AR" b="1" dirty="0"/>
          </a:p>
        </p:txBody>
      </p:sp>
    </p:spTree>
    <p:extLst>
      <p:ext uri="{BB962C8B-B14F-4D97-AF65-F5344CB8AC3E}">
        <p14:creationId xmlns:p14="http://schemas.microsoft.com/office/powerpoint/2010/main" val="30554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000" b="1" dirty="0">
                <a:solidFill>
                  <a:schemeClr val="accent1">
                    <a:lumMod val="60000"/>
                    <a:lumOff val="40000"/>
                  </a:schemeClr>
                </a:solidFill>
                <a:effectLst>
                  <a:outerShdw blurRad="38100" dist="38100" dir="2700000" algn="tl">
                    <a:srgbClr val="000000">
                      <a:alpha val="43137"/>
                    </a:srgbClr>
                  </a:outerShdw>
                </a:effectLst>
              </a:rPr>
              <a:t>KEY-ACCESS INFORMATION SOURCES</a:t>
            </a:r>
            <a:endParaRPr lang="es-AR" dirty="0"/>
          </a:p>
        </p:txBody>
      </p:sp>
      <p:sp>
        <p:nvSpPr>
          <p:cNvPr id="3" name="Marcador de contenido 2"/>
          <p:cNvSpPr>
            <a:spLocks noGrp="1"/>
          </p:cNvSpPr>
          <p:nvPr>
            <p:ph idx="1"/>
          </p:nvPr>
        </p:nvSpPr>
        <p:spPr>
          <a:xfrm>
            <a:off x="1103313" y="2052920"/>
            <a:ext cx="10617633" cy="4195481"/>
          </a:xfrm>
        </p:spPr>
        <p:txBody>
          <a:bodyPr/>
          <a:lstStyle/>
          <a:p>
            <a:r>
              <a:rPr lang="en-US" b="1" dirty="0"/>
              <a:t>DIR. NATIONAL DIRECTORATE OF MIGRATION</a:t>
            </a:r>
          </a:p>
          <a:p>
            <a:r>
              <a:rPr lang="en-US" b="1" dirty="0"/>
              <a:t>DIR. NATIONAL REGISTRY OF MOTOR VEHICLES</a:t>
            </a:r>
          </a:p>
          <a:p>
            <a:r>
              <a:rPr lang="en-US" b="1" dirty="0"/>
              <a:t>REGISTRY OF REAL ESTATE PROPERTY CABA</a:t>
            </a:r>
          </a:p>
          <a:p>
            <a:r>
              <a:rPr lang="en-US" b="1" dirty="0"/>
              <a:t>VERAZ / NOSIS</a:t>
            </a:r>
          </a:p>
          <a:p>
            <a:endParaRPr lang="en-US" b="1" dirty="0"/>
          </a:p>
          <a:p>
            <a:endParaRPr lang="en-US" b="1" dirty="0"/>
          </a:p>
          <a:p>
            <a:r>
              <a:rPr lang="en-US" b="1" dirty="0"/>
              <a:t>PROVIDES SLIGHTLY MORE PRECISE INFORMATION, BUT NOT ENOUGH FOR THE PATRIMONIAL AND FINANCIAL INVESTIGATION.</a:t>
            </a:r>
          </a:p>
        </p:txBody>
      </p:sp>
    </p:spTree>
    <p:extLst>
      <p:ext uri="{BB962C8B-B14F-4D97-AF65-F5344CB8AC3E}">
        <p14:creationId xmlns:p14="http://schemas.microsoft.com/office/powerpoint/2010/main" val="159705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623571" cy="1400530"/>
          </a:xfrm>
        </p:spPr>
        <p:txBody>
          <a:bodyPr/>
          <a:lstStyle/>
          <a:p>
            <a:pPr algn="ctr"/>
            <a:r>
              <a:rPr lang="es-AR" b="1" u="sng" dirty="0">
                <a:solidFill>
                  <a:srgbClr val="FF0000"/>
                </a:solidFill>
                <a:effectLst>
                  <a:outerShdw blurRad="38100" dist="38100" dir="2700000" algn="tl">
                    <a:srgbClr val="000000">
                      <a:alpha val="43137"/>
                    </a:srgbClr>
                  </a:outerShdw>
                </a:effectLst>
              </a:rPr>
              <a:t>WRITTEN REQUESTS</a:t>
            </a:r>
          </a:p>
        </p:txBody>
      </p:sp>
      <p:sp>
        <p:nvSpPr>
          <p:cNvPr id="3" name="2 Marcador de contenido"/>
          <p:cNvSpPr>
            <a:spLocks noGrp="1"/>
          </p:cNvSpPr>
          <p:nvPr>
            <p:ph idx="1"/>
          </p:nvPr>
        </p:nvSpPr>
        <p:spPr>
          <a:xfrm>
            <a:off x="320634" y="1365662"/>
            <a:ext cx="10937174" cy="5320146"/>
          </a:xfrm>
        </p:spPr>
        <p:txBody>
          <a:bodyPr>
            <a:normAutofit/>
          </a:bodyPr>
          <a:lstStyle/>
          <a:p>
            <a:r>
              <a:rPr lang="en-US" b="1" dirty="0"/>
              <a:t>Provincial and municipal tax agencies</a:t>
            </a:r>
          </a:p>
          <a:p>
            <a:r>
              <a:rPr lang="en-US" b="1" dirty="0"/>
              <a:t>FIU: Intelligence reports</a:t>
            </a:r>
          </a:p>
          <a:p>
            <a:r>
              <a:rPr lang="en-US" b="1" dirty="0"/>
              <a:t>Notaries</a:t>
            </a:r>
          </a:p>
          <a:p>
            <a:r>
              <a:rPr lang="en-US" b="1" dirty="0"/>
              <a:t>Accountants (Affidavits on origin and legality of funds)</a:t>
            </a:r>
          </a:p>
          <a:p>
            <a:r>
              <a:rPr lang="en-US" b="1" dirty="0"/>
              <a:t>Credit cards - </a:t>
            </a:r>
            <a:r>
              <a:rPr lang="en-US" b="1" dirty="0" err="1"/>
              <a:t>Posnet</a:t>
            </a:r>
            <a:endParaRPr lang="en-US" b="1" dirty="0"/>
          </a:p>
          <a:p>
            <a:r>
              <a:rPr lang="en-US" b="1" dirty="0"/>
              <a:t>AFIP-ADUANA: RG AFIP 2704/2009 and its amendments (Declaration over us$ 10,000)</a:t>
            </a:r>
          </a:p>
          <a:p>
            <a:r>
              <a:rPr lang="en-US" b="1" dirty="0"/>
              <a:t>National Register of Ships and Yachts</a:t>
            </a:r>
          </a:p>
          <a:p>
            <a:r>
              <a:rPr lang="en-US" b="1" dirty="0"/>
              <a:t>ANAC (National Adm. of Civil Aviation): aircraft</a:t>
            </a:r>
          </a:p>
          <a:p>
            <a:r>
              <a:rPr lang="en-US" b="1" dirty="0" err="1"/>
              <a:t>Caja</a:t>
            </a:r>
            <a:r>
              <a:rPr lang="en-US" b="1" dirty="0"/>
              <a:t> de </a:t>
            </a:r>
            <a:r>
              <a:rPr lang="en-US" b="1" dirty="0" err="1"/>
              <a:t>Valores</a:t>
            </a:r>
            <a:r>
              <a:rPr lang="en-US" b="1" dirty="0"/>
              <a:t>: stock exchange</a:t>
            </a:r>
          </a:p>
          <a:p>
            <a:r>
              <a:rPr lang="en-US" b="1" dirty="0"/>
              <a:t>Superintendence of Insurance (</a:t>
            </a:r>
            <a:r>
              <a:rPr lang="en-US" b="1" dirty="0" err="1"/>
              <a:t>circularisation</a:t>
            </a:r>
            <a:r>
              <a:rPr lang="en-US" b="1" dirty="0"/>
              <a:t> to insurance companies)</a:t>
            </a:r>
            <a:endParaRPr lang="es-ES" dirty="0"/>
          </a:p>
          <a:p>
            <a:endParaRPr lang="es-AR" dirty="0"/>
          </a:p>
          <a:p>
            <a:endParaRPr lang="es-AR" dirty="0"/>
          </a:p>
          <a:p>
            <a:endParaRPr lang="es-AR" dirty="0"/>
          </a:p>
        </p:txBody>
      </p:sp>
    </p:spTree>
    <p:extLst>
      <p:ext uri="{BB962C8B-B14F-4D97-AF65-F5344CB8AC3E}">
        <p14:creationId xmlns:p14="http://schemas.microsoft.com/office/powerpoint/2010/main" val="279590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62" y="115889"/>
            <a:ext cx="11939953"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TotalTime>
  <Words>1045</Words>
  <Application>Microsoft Office PowerPoint</Application>
  <PresentationFormat>Panorámica</PresentationFormat>
  <Paragraphs>119</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Century Gothic</vt:lpstr>
      <vt:lpstr>Times New Roman</vt:lpstr>
      <vt:lpstr>Wingdings 3</vt:lpstr>
      <vt:lpstr>Ion</vt:lpstr>
      <vt:lpstr> ARGENTINA</vt:lpstr>
      <vt:lpstr>Presentación de PowerPoint</vt:lpstr>
      <vt:lpstr> JOINT INVESTIGATION TEAMS</vt:lpstr>
      <vt:lpstr> SOURCES OF INFORMATION</vt:lpstr>
      <vt:lpstr>SEARCH FOR FINANCIAL AND ASSET INFORMATION</vt:lpstr>
      <vt:lpstr>PUBLICLY AVAILABLE SOURCES OF INFORMATION</vt:lpstr>
      <vt:lpstr>KEY-ACCESS INFORMATION SOURCES</vt:lpstr>
      <vt:lpstr>WRITTEN REQUESTS</vt:lpstr>
      <vt:lpstr>Presentación de PowerPoint</vt:lpstr>
      <vt:lpstr>WRITTEN REQUESTS</vt:lpstr>
      <vt:lpstr>ORGANISED CRIME  VS.        “DISORGANISED" STATE ?</vt:lpstr>
      <vt:lpstr>PROBLEMS</vt:lpstr>
      <vt:lpstr>PROBLEMS</vt:lpstr>
      <vt:lpstr> PROBLEMS</vt:lpstr>
      <vt:lpstr>INTERNATIONAL COOPERATION</vt:lpstr>
      <vt:lpstr>REPORTS SUBMITTED IN THE JUDICIAL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ARGENTINA</dc:title>
  <dc:creator>BLANCO ALVAREZ, Eduardo</dc:creator>
  <cp:lastModifiedBy>Ignacio Martin Irigaray</cp:lastModifiedBy>
  <cp:revision>3</cp:revision>
  <dcterms:created xsi:type="dcterms:W3CDTF">2022-03-14T18:26:53Z</dcterms:created>
  <dcterms:modified xsi:type="dcterms:W3CDTF">2022-03-17T02:10:02Z</dcterms:modified>
</cp:coreProperties>
</file>