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37"/>
  </p:notesMasterIdLst>
  <p:sldIdLst>
    <p:sldId id="256" r:id="rId6"/>
    <p:sldId id="257" r:id="rId7"/>
    <p:sldId id="292" r:id="rId8"/>
    <p:sldId id="258" r:id="rId9"/>
    <p:sldId id="259" r:id="rId10"/>
    <p:sldId id="260" r:id="rId11"/>
    <p:sldId id="261" r:id="rId12"/>
    <p:sldId id="262" r:id="rId13"/>
    <p:sldId id="26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64" r:id="rId23"/>
    <p:sldId id="265" r:id="rId24"/>
    <p:sldId id="266" r:id="rId25"/>
    <p:sldId id="267" r:id="rId26"/>
    <p:sldId id="281" r:id="rId27"/>
    <p:sldId id="268" r:id="rId28"/>
    <p:sldId id="269" r:id="rId29"/>
    <p:sldId id="279" r:id="rId30"/>
    <p:sldId id="278" r:id="rId31"/>
    <p:sldId id="280" r:id="rId32"/>
    <p:sldId id="270" r:id="rId33"/>
    <p:sldId id="274" r:id="rId34"/>
    <p:sldId id="271" r:id="rId35"/>
    <p:sldId id="283" r:id="rId36"/>
  </p:sldIdLst>
  <p:sldSz cx="12192000" cy="685800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3291" autoAdjust="0"/>
  </p:normalViewPr>
  <p:slideViewPr>
    <p:cSldViewPr snapToGrid="0">
      <p:cViewPr varScale="1">
        <p:scale>
          <a:sx n="71" d="100"/>
          <a:sy n="71" d="100"/>
        </p:scale>
        <p:origin x="110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lf Oberle" userId="4d9ca3e7945205fb" providerId="LiveId" clId="{2709E570-4D0F-410C-A802-A206F74199A5}"/>
    <pc:docChg chg="undo custSel addSld delSld">
      <pc:chgData name="Ralf Oberle" userId="4d9ca3e7945205fb" providerId="LiveId" clId="{2709E570-4D0F-410C-A802-A206F74199A5}" dt="2022-02-27T08:51:09.514" v="1" actId="47"/>
      <pc:docMkLst>
        <pc:docMk/>
      </pc:docMkLst>
      <pc:sldChg chg="add del">
        <pc:chgData name="Ralf Oberle" userId="4d9ca3e7945205fb" providerId="LiveId" clId="{2709E570-4D0F-410C-A802-A206F74199A5}" dt="2022-02-27T08:51:09.514" v="1" actId="47"/>
        <pc:sldMkLst>
          <pc:docMk/>
          <pc:sldMk cId="0" sldId="265"/>
        </pc:sldMkLst>
      </pc:sldChg>
    </pc:docChg>
  </pc:docChgLst>
  <pc:docChgLst>
    <pc:chgData name="Ralf Oberle" userId="4d9ca3e7945205fb" providerId="LiveId" clId="{91641745-479C-4C88-B3E2-6D42620DB8AD}"/>
    <pc:docChg chg="undo custSel addSld modSld">
      <pc:chgData name="Ralf Oberle" userId="4d9ca3e7945205fb" providerId="LiveId" clId="{91641745-479C-4C88-B3E2-6D42620DB8AD}" dt="2021-10-14T10:56:19.720" v="482"/>
      <pc:docMkLst>
        <pc:docMk/>
      </pc:docMkLst>
      <pc:sldChg chg="modNotesTx">
        <pc:chgData name="Ralf Oberle" userId="4d9ca3e7945205fb" providerId="LiveId" clId="{91641745-479C-4C88-B3E2-6D42620DB8AD}" dt="2021-10-14T10:56:02.458" v="481" actId="6549"/>
        <pc:sldMkLst>
          <pc:docMk/>
          <pc:sldMk cId="0" sldId="256"/>
        </pc:sldMkLst>
      </pc:sldChg>
      <pc:sldChg chg="modSp mod addAnim delAnim modAnim">
        <pc:chgData name="Ralf Oberle" userId="4d9ca3e7945205fb" providerId="LiveId" clId="{91641745-479C-4C88-B3E2-6D42620DB8AD}" dt="2021-09-22T06:08:53.350" v="403" actId="21"/>
        <pc:sldMkLst>
          <pc:docMk/>
          <pc:sldMk cId="0" sldId="257"/>
        </pc:sldMkLst>
        <pc:spChg chg="mod">
          <ac:chgData name="Ralf Oberle" userId="4d9ca3e7945205fb" providerId="LiveId" clId="{91641745-479C-4C88-B3E2-6D42620DB8AD}" dt="2021-09-22T06:05:29.830" v="35" actId="20577"/>
          <ac:spMkLst>
            <pc:docMk/>
            <pc:sldMk cId="0" sldId="257"/>
            <ac:spMk id="241" creationId="{00000000-0000-0000-0000-000000000000}"/>
          </ac:spMkLst>
        </pc:spChg>
        <pc:spChg chg="mod">
          <ac:chgData name="Ralf Oberle" userId="4d9ca3e7945205fb" providerId="LiveId" clId="{91641745-479C-4C88-B3E2-6D42620DB8AD}" dt="2021-09-22T06:08:53.350" v="403" actId="21"/>
          <ac:spMkLst>
            <pc:docMk/>
            <pc:sldMk cId="0" sldId="257"/>
            <ac:spMk id="242" creationId="{00000000-0000-0000-0000-000000000000}"/>
          </ac:spMkLst>
        </pc:spChg>
      </pc:sldChg>
      <pc:sldChg chg="modSp mod modAnim modNotesTx">
        <pc:chgData name="Ralf Oberle" userId="4d9ca3e7945205fb" providerId="LiveId" clId="{91641745-479C-4C88-B3E2-6D42620DB8AD}" dt="2021-10-14T10:56:19.720" v="482"/>
        <pc:sldMkLst>
          <pc:docMk/>
          <pc:sldMk cId="2276800747" sldId="283"/>
        </pc:sldMkLst>
        <pc:spChg chg="mod">
          <ac:chgData name="Ralf Oberle" userId="4d9ca3e7945205fb" providerId="LiveId" clId="{91641745-479C-4C88-B3E2-6D42620DB8AD}" dt="2021-10-14T10:55:12.416" v="479" actId="20577"/>
          <ac:spMkLst>
            <pc:docMk/>
            <pc:sldMk cId="2276800747" sldId="283"/>
            <ac:spMk id="279" creationId="{00000000-0000-0000-0000-000000000000}"/>
          </ac:spMkLst>
        </pc:spChg>
      </pc:sldChg>
      <pc:sldChg chg="add">
        <pc:chgData name="Ralf Oberle" userId="4d9ca3e7945205fb" providerId="LiveId" clId="{91641745-479C-4C88-B3E2-6D42620DB8AD}" dt="2021-09-22T06:05:09.612" v="0" actId="2890"/>
        <pc:sldMkLst>
          <pc:docMk/>
          <pc:sldMk cId="3382269352" sldId="2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54F95-0A46-4A4B-A8B2-FAA1468396F8}" type="datetimeFigureOut">
              <a:rPr lang="de-DE" smtClean="0"/>
              <a:t>27.02.2022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7FF74-30E3-4A82-9F45-62187DC6F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527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7FF74-30E3-4A82-9F45-62187DC6F02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498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A:           The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usage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 electronic cash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registers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itself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supposes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kind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legality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Usually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would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assume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that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criminals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never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ever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will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 electronic cash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register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that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provides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very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detailed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documentation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criminal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purposes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detection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risk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probably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increasing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449580" indent="-449580"/>
            <a:r>
              <a:rPr lang="en-CA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             Criminals would use them not to raise attention to the business used for ML.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would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fullfil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all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requirements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perfectly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itself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kind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indicator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„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problems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“.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Usually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almost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impossible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fullfill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all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requirements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used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by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humans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naturally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making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mistakes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7FF74-30E3-4A82-9F45-62187DC6F02F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799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128120" y="205308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7152840" y="205308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1103400" y="424440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4128120" y="424440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7152840" y="424440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646200" y="452880"/>
            <a:ext cx="9404280" cy="6491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128120" y="205308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7152840" y="205308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1103400" y="424440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4128120" y="424440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7152840" y="424440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subTitle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subTitle"/>
          </p:nvPr>
        </p:nvSpPr>
        <p:spPr>
          <a:xfrm>
            <a:off x="646200" y="452880"/>
            <a:ext cx="9404280" cy="6491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128120" y="205308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7152840" y="205308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 type="body"/>
          </p:nvPr>
        </p:nvSpPr>
        <p:spPr>
          <a:xfrm>
            <a:off x="1103400" y="424440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2" name="PlaceHolder 6"/>
          <p:cNvSpPr>
            <a:spLocks noGrp="1"/>
          </p:cNvSpPr>
          <p:nvPr>
            <p:ph type="body"/>
          </p:nvPr>
        </p:nvSpPr>
        <p:spPr>
          <a:xfrm>
            <a:off x="4128120" y="424440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3" name="PlaceHolder 7"/>
          <p:cNvSpPr>
            <a:spLocks noGrp="1"/>
          </p:cNvSpPr>
          <p:nvPr>
            <p:ph type="body"/>
          </p:nvPr>
        </p:nvSpPr>
        <p:spPr>
          <a:xfrm>
            <a:off x="7152840" y="424440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subTitle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ubTitle"/>
          </p:nvPr>
        </p:nvSpPr>
        <p:spPr>
          <a:xfrm>
            <a:off x="646200" y="452880"/>
            <a:ext cx="9404280" cy="6491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 type="body"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128120" y="205308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7152840" y="205308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1103400" y="424440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0" name="PlaceHolder 6"/>
          <p:cNvSpPr>
            <a:spLocks noGrp="1"/>
          </p:cNvSpPr>
          <p:nvPr>
            <p:ph type="body"/>
          </p:nvPr>
        </p:nvSpPr>
        <p:spPr>
          <a:xfrm>
            <a:off x="4128120" y="424440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1" name="PlaceHolder 7"/>
          <p:cNvSpPr>
            <a:spLocks noGrp="1"/>
          </p:cNvSpPr>
          <p:nvPr>
            <p:ph type="body"/>
          </p:nvPr>
        </p:nvSpPr>
        <p:spPr>
          <a:xfrm>
            <a:off x="7152840" y="424440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subTitle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subTitle"/>
          </p:nvPr>
        </p:nvSpPr>
        <p:spPr>
          <a:xfrm>
            <a:off x="646200" y="452880"/>
            <a:ext cx="9404280" cy="6491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1" name="PlaceHolder 5"/>
          <p:cNvSpPr>
            <a:spLocks noGrp="1"/>
          </p:cNvSpPr>
          <p:nvPr>
            <p:ph type="body"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46200" y="452880"/>
            <a:ext cx="9404280" cy="6491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128120" y="205308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7152840" y="205308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6" name="PlaceHolder 5"/>
          <p:cNvSpPr>
            <a:spLocks noGrp="1"/>
          </p:cNvSpPr>
          <p:nvPr>
            <p:ph type="body"/>
          </p:nvPr>
        </p:nvSpPr>
        <p:spPr>
          <a:xfrm>
            <a:off x="1103400" y="424440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7" name="PlaceHolder 6"/>
          <p:cNvSpPr>
            <a:spLocks noGrp="1"/>
          </p:cNvSpPr>
          <p:nvPr>
            <p:ph type="body"/>
          </p:nvPr>
        </p:nvSpPr>
        <p:spPr>
          <a:xfrm>
            <a:off x="4128120" y="424440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8" name="PlaceHolder 7"/>
          <p:cNvSpPr>
            <a:spLocks noGrp="1"/>
          </p:cNvSpPr>
          <p:nvPr>
            <p:ph type="body"/>
          </p:nvPr>
        </p:nvSpPr>
        <p:spPr>
          <a:xfrm>
            <a:off x="7152840" y="4244400"/>
            <a:ext cx="2880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103400" y="424440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4195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687640" y="424440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10340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687640" y="2053080"/>
            <a:ext cx="436572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103400" y="4244400"/>
            <a:ext cx="8946360" cy="200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/>
          <p:nvPr/>
        </p:nvPicPr>
        <p:blipFill>
          <a:blip r:embed="rId15"/>
          <a:srcRect l="3610"/>
          <a:stretch/>
        </p:blipFill>
        <p:spPr>
          <a:xfrm>
            <a:off x="0" y="2669760"/>
            <a:ext cx="4036680" cy="4187880"/>
          </a:xfrm>
          <a:prstGeom prst="rect">
            <a:avLst/>
          </a:prstGeom>
          <a:ln>
            <a:noFill/>
          </a:ln>
        </p:spPr>
      </p:pic>
      <p:pic>
        <p:nvPicPr>
          <p:cNvPr id="12" name="Picture 6"/>
          <p:cNvPicPr/>
          <p:nvPr/>
        </p:nvPicPr>
        <p:blipFill>
          <a:blip r:embed="rId16"/>
          <a:srcRect l="35647"/>
          <a:stretch/>
        </p:blipFill>
        <p:spPr>
          <a:xfrm>
            <a:off x="0" y="2892240"/>
            <a:ext cx="1522080" cy="2365200"/>
          </a:xfrm>
          <a:prstGeom prst="rect">
            <a:avLst/>
          </a:prstGeom>
          <a:ln>
            <a:noFill/>
          </a:ln>
        </p:spPr>
      </p:pic>
      <p:sp>
        <p:nvSpPr>
          <p:cNvPr id="2" name="CustomShape 1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 rotWithShape="0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" name="Picture 8"/>
          <p:cNvPicPr/>
          <p:nvPr/>
        </p:nvPicPr>
        <p:blipFill>
          <a:blip r:embed="rId17"/>
          <a:srcRect t="28812"/>
          <a:stretch/>
        </p:blipFill>
        <p:spPr>
          <a:xfrm>
            <a:off x="7999560" y="0"/>
            <a:ext cx="1603080" cy="1141200"/>
          </a:xfrm>
          <a:prstGeom prst="rect">
            <a:avLst/>
          </a:prstGeom>
          <a:ln>
            <a:noFill/>
          </a:ln>
        </p:spPr>
      </p:pic>
      <p:pic>
        <p:nvPicPr>
          <p:cNvPr id="4" name="Picture 9"/>
          <p:cNvPicPr/>
          <p:nvPr/>
        </p:nvPicPr>
        <p:blipFill>
          <a:blip r:embed="rId18"/>
          <a:srcRect b="23333"/>
          <a:stretch/>
        </p:blipFill>
        <p:spPr>
          <a:xfrm>
            <a:off x="8605800" y="6095880"/>
            <a:ext cx="993240" cy="76176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PlaceHolder 3"/>
          <p:cNvSpPr>
            <a:spLocks noGrp="1"/>
          </p:cNvSpPr>
          <p:nvPr>
            <p:ph type="title"/>
          </p:nvPr>
        </p:nvSpPr>
        <p:spPr>
          <a:xfrm>
            <a:off x="1154880" y="1447920"/>
            <a:ext cx="8825400" cy="332928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7200" b="0" strike="noStrike" spc="-1">
                <a:solidFill>
                  <a:srgbClr val="EBEBEB"/>
                </a:solidFill>
                <a:latin typeface="Century Gothic"/>
              </a:rPr>
              <a:t>Titelmasterformat durch Klicken bearbeiten</a:t>
            </a:r>
            <a:endParaRPr lang="en-US" sz="7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fld id="{19AF7C09-73FD-438B-845A-102FE4045263}" type="datetime">
              <a:rPr lang="de-DE" sz="1100" b="0" strike="noStrike" spc="-1">
                <a:solidFill>
                  <a:srgbClr val="FFFFFF"/>
                </a:solidFill>
                <a:latin typeface="Century Gothic"/>
              </a:rPr>
              <a:t>27.02.2022</a:t>
            </a:fld>
            <a:endParaRPr lang="de-DE" sz="1100" b="0" strike="noStrike" spc="-1"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endParaRPr lang="de-DE" sz="2400" b="0" strike="noStrike" spc="-1">
              <a:latin typeface="Arial"/>
            </a:endParaRPr>
          </a:p>
        </p:txBody>
      </p:sp>
      <p:sp>
        <p:nvSpPr>
          <p:cNvPr id="9" name="PlaceHolder 6"/>
          <p:cNvSpPr>
            <a:spLocks noGrp="1"/>
          </p:cNvSpPr>
          <p:nvPr>
            <p:ph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fld id="{158760A5-A4A6-4B50-8DD6-A0CADDD2AACC}" type="slidenum">
              <a:rPr lang="de-DE" sz="2800" b="0" strike="noStrike" spc="-1">
                <a:solidFill>
                  <a:srgbClr val="FFFFFF"/>
                </a:solidFill>
                <a:latin typeface="Century Gothic"/>
              </a:rPr>
              <a:t>‹Nr.›</a:t>
            </a:fld>
            <a:endParaRPr lang="de-DE" sz="2800" b="0" strike="noStrike" spc="-1">
              <a:latin typeface="Arial"/>
            </a:endParaRPr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entury Gothic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FFFFFF"/>
                </a:solidFill>
                <a:latin typeface="Century Gothic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FFFFFF"/>
                </a:solidFill>
                <a:latin typeface="Century Gothic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FFFFFF"/>
                </a:solidFill>
                <a:latin typeface="Century Gothic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entury Gothic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entury Gothic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entury Gothic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7"/>
          <p:cNvPicPr/>
          <p:nvPr/>
        </p:nvPicPr>
        <p:blipFill>
          <a:blip r:embed="rId15"/>
          <a:srcRect l="3610"/>
          <a:stretch/>
        </p:blipFill>
        <p:spPr>
          <a:xfrm>
            <a:off x="0" y="2669760"/>
            <a:ext cx="4036680" cy="4187880"/>
          </a:xfrm>
          <a:prstGeom prst="rect">
            <a:avLst/>
          </a:prstGeom>
          <a:ln>
            <a:noFill/>
          </a:ln>
        </p:spPr>
      </p:pic>
      <p:pic>
        <p:nvPicPr>
          <p:cNvPr id="48" name="Picture 6"/>
          <p:cNvPicPr/>
          <p:nvPr/>
        </p:nvPicPr>
        <p:blipFill>
          <a:blip r:embed="rId16"/>
          <a:srcRect l="35647"/>
          <a:stretch/>
        </p:blipFill>
        <p:spPr>
          <a:xfrm>
            <a:off x="0" y="2892240"/>
            <a:ext cx="1522080" cy="2365200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 rotWithShape="0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50" name="Picture 8"/>
          <p:cNvPicPr/>
          <p:nvPr/>
        </p:nvPicPr>
        <p:blipFill>
          <a:blip r:embed="rId17"/>
          <a:srcRect t="28812"/>
          <a:stretch/>
        </p:blipFill>
        <p:spPr>
          <a:xfrm>
            <a:off x="7999560" y="0"/>
            <a:ext cx="1603080" cy="1141200"/>
          </a:xfrm>
          <a:prstGeom prst="rect">
            <a:avLst/>
          </a:prstGeom>
          <a:ln>
            <a:noFill/>
          </a:ln>
        </p:spPr>
      </p:pic>
      <p:pic>
        <p:nvPicPr>
          <p:cNvPr id="51" name="Picture 9"/>
          <p:cNvPicPr/>
          <p:nvPr/>
        </p:nvPicPr>
        <p:blipFill>
          <a:blip r:embed="rId18"/>
          <a:srcRect b="23333"/>
          <a:stretch/>
        </p:blipFill>
        <p:spPr>
          <a:xfrm>
            <a:off x="8605800" y="6095880"/>
            <a:ext cx="993240" cy="761760"/>
          </a:xfrm>
          <a:prstGeom prst="rect">
            <a:avLst/>
          </a:prstGeom>
          <a:ln>
            <a:noFill/>
          </a:ln>
        </p:spPr>
      </p:pic>
      <p:sp>
        <p:nvSpPr>
          <p:cNvPr id="52" name="CustomShape 2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3" name="PlaceHolder 3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b="0" strike="noStrike" spc="-1">
                <a:solidFill>
                  <a:srgbClr val="EBEBEB"/>
                </a:solidFill>
                <a:latin typeface="Century Gothic"/>
              </a:rPr>
              <a:t>Titelmasterformat durch Klicken bearbeiten</a:t>
            </a:r>
            <a:endParaRPr lang="en-US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n-US" sz="2000" b="0" strike="noStrike" spc="-1">
                <a:solidFill>
                  <a:srgbClr val="FFFFFF"/>
                </a:solidFill>
                <a:latin typeface="Century Gothic"/>
              </a:rPr>
              <a:t>Formatvorlagen des Textmasters bearbeiten</a:t>
            </a: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FFFFFF"/>
                </a:solidFill>
                <a:latin typeface="Century Gothic"/>
              </a:rPr>
              <a:t>Zweite Ebene</a:t>
            </a:r>
          </a:p>
          <a:p>
            <a:pPr marL="1143000" lvl="2" indent="-22824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n-US" sz="1600" b="0" strike="noStrike" spc="-1">
                <a:solidFill>
                  <a:srgbClr val="FFFFFF"/>
                </a:solidFill>
                <a:latin typeface="Century Gothic"/>
              </a:rPr>
              <a:t>Dritte Ebene</a:t>
            </a:r>
          </a:p>
          <a:p>
            <a:pPr marL="1600200" lvl="3" indent="-22824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n-US" sz="1400" b="0" strike="noStrike" spc="-1">
                <a:solidFill>
                  <a:srgbClr val="FFFFFF"/>
                </a:solidFill>
                <a:latin typeface="Century Gothic"/>
              </a:rPr>
              <a:t>Vierte Ebene</a:t>
            </a:r>
          </a:p>
          <a:p>
            <a:pPr marL="2057400" lvl="4" indent="-22824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n-US" sz="1400" b="0" strike="noStrike" spc="-1">
                <a:solidFill>
                  <a:srgbClr val="FFFFFF"/>
                </a:solidFill>
                <a:latin typeface="Century Gothic"/>
              </a:rPr>
              <a:t>Fünfte Ebene</a:t>
            </a:r>
          </a:p>
        </p:txBody>
      </p:sp>
      <p:sp>
        <p:nvSpPr>
          <p:cNvPr id="55" name="PlaceHolder 5"/>
          <p:cNvSpPr>
            <a:spLocks noGrp="1"/>
          </p:cNvSpPr>
          <p:nvPr>
            <p:ph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fld id="{5BFBEAD0-6D2B-4A6C-88AE-3C8ADE801A01}" type="datetime">
              <a:rPr lang="de-DE" sz="1100" b="0" strike="noStrike" spc="-1">
                <a:solidFill>
                  <a:srgbClr val="FFFFFF"/>
                </a:solidFill>
                <a:latin typeface="Century Gothic"/>
              </a:rPr>
              <a:t>27.02.2022</a:t>
            </a:fld>
            <a:endParaRPr lang="de-DE" sz="1100" b="0" strike="noStrike" spc="-1">
              <a:latin typeface="Arial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endParaRPr lang="de-DE" sz="2400" b="0" strike="noStrike" spc="-1">
              <a:latin typeface="Arial"/>
            </a:endParaRPr>
          </a:p>
        </p:txBody>
      </p:sp>
      <p:sp>
        <p:nvSpPr>
          <p:cNvPr id="57" name="PlaceHolder 7"/>
          <p:cNvSpPr>
            <a:spLocks noGrp="1"/>
          </p:cNvSpPr>
          <p:nvPr>
            <p:ph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fld id="{3CB1C3CB-8CA1-4655-947E-888A59D15E08}" type="slidenum">
              <a:rPr lang="de-DE" sz="2800" b="0" strike="noStrike" spc="-1">
                <a:solidFill>
                  <a:srgbClr val="FFFFFF"/>
                </a:solidFill>
                <a:latin typeface="Century Gothic"/>
              </a:rPr>
              <a:t>‹Nr.›</a:t>
            </a:fld>
            <a:endParaRPr lang="de-DE" sz="28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7"/>
          <p:cNvPicPr/>
          <p:nvPr/>
        </p:nvPicPr>
        <p:blipFill>
          <a:blip r:embed="rId15"/>
          <a:srcRect l="3610"/>
          <a:stretch/>
        </p:blipFill>
        <p:spPr>
          <a:xfrm>
            <a:off x="0" y="2669760"/>
            <a:ext cx="4036680" cy="4187880"/>
          </a:xfrm>
          <a:prstGeom prst="rect">
            <a:avLst/>
          </a:prstGeom>
          <a:ln>
            <a:noFill/>
          </a:ln>
        </p:spPr>
      </p:pic>
      <p:pic>
        <p:nvPicPr>
          <p:cNvPr id="95" name="Picture 6"/>
          <p:cNvPicPr/>
          <p:nvPr/>
        </p:nvPicPr>
        <p:blipFill>
          <a:blip r:embed="rId16"/>
          <a:srcRect l="35647"/>
          <a:stretch/>
        </p:blipFill>
        <p:spPr>
          <a:xfrm>
            <a:off x="0" y="2892240"/>
            <a:ext cx="1522080" cy="236520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 rotWithShape="0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97" name="Picture 8"/>
          <p:cNvPicPr/>
          <p:nvPr/>
        </p:nvPicPr>
        <p:blipFill>
          <a:blip r:embed="rId17"/>
          <a:srcRect t="28812"/>
          <a:stretch/>
        </p:blipFill>
        <p:spPr>
          <a:xfrm>
            <a:off x="7999560" y="0"/>
            <a:ext cx="1603080" cy="1141200"/>
          </a:xfrm>
          <a:prstGeom prst="rect">
            <a:avLst/>
          </a:prstGeom>
          <a:ln>
            <a:noFill/>
          </a:ln>
        </p:spPr>
      </p:pic>
      <p:pic>
        <p:nvPicPr>
          <p:cNvPr id="98" name="Picture 9"/>
          <p:cNvPicPr/>
          <p:nvPr/>
        </p:nvPicPr>
        <p:blipFill>
          <a:blip r:embed="rId18"/>
          <a:srcRect b="23333"/>
          <a:stretch/>
        </p:blipFill>
        <p:spPr>
          <a:xfrm>
            <a:off x="8605800" y="6095880"/>
            <a:ext cx="993240" cy="761760"/>
          </a:xfrm>
          <a:prstGeom prst="rect">
            <a:avLst/>
          </a:prstGeom>
          <a:ln>
            <a:noFill/>
          </a:ln>
        </p:spPr>
      </p:pic>
      <p:sp>
        <p:nvSpPr>
          <p:cNvPr id="99" name="CustomShape 2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0" name="PlaceHolder 3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b="0" strike="noStrike" spc="-1">
                <a:solidFill>
                  <a:srgbClr val="EBEBEB"/>
                </a:solidFill>
                <a:latin typeface="Century Gothic"/>
              </a:rPr>
              <a:t>Titelmasterformat durch Klicken bearbeiten</a:t>
            </a:r>
            <a:endParaRPr lang="en-US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1103400" y="1905120"/>
            <a:ext cx="4395960" cy="5760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8AD0D6"/>
                </a:solidFill>
                <a:latin typeface="Century Gothic"/>
              </a:rPr>
              <a:t>Formatvorlagen des Textmasters bearbeiten</a:t>
            </a:r>
            <a:endParaRPr lang="en-US" sz="24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1103400" y="2514600"/>
            <a:ext cx="4395960" cy="37414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FFFFFF"/>
                </a:solidFill>
                <a:latin typeface="Century Gothic"/>
              </a:rPr>
              <a:t>Formatvorlagen des Textmasters bearbeiten</a:t>
            </a: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n-US" sz="1600" b="0" strike="noStrike" spc="-1">
                <a:solidFill>
                  <a:srgbClr val="FFFFFF"/>
                </a:solidFill>
                <a:latin typeface="Century Gothic"/>
              </a:rPr>
              <a:t>Zweite Ebene</a:t>
            </a:r>
          </a:p>
          <a:p>
            <a:pPr marL="1143000" lvl="2" indent="-22824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n-US" sz="1400" b="0" strike="noStrike" spc="-1">
                <a:solidFill>
                  <a:srgbClr val="FFFFFF"/>
                </a:solidFill>
                <a:latin typeface="Century Gothic"/>
              </a:rPr>
              <a:t>Dritte Ebene</a:t>
            </a:r>
          </a:p>
          <a:p>
            <a:pPr marL="1600200" lvl="3" indent="-22824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n-US" sz="1200" b="0" strike="noStrike" spc="-1">
                <a:solidFill>
                  <a:srgbClr val="FFFFFF"/>
                </a:solidFill>
                <a:latin typeface="Century Gothic"/>
              </a:rPr>
              <a:t>Vierte Ebene</a:t>
            </a:r>
          </a:p>
          <a:p>
            <a:pPr marL="2057400" lvl="4" indent="-22824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n-US" sz="1200" b="0" strike="noStrike" spc="-1">
                <a:solidFill>
                  <a:srgbClr val="FFFFFF"/>
                </a:solidFill>
                <a:latin typeface="Century Gothic"/>
              </a:rPr>
              <a:t>Fünfte Ebene</a:t>
            </a:r>
          </a:p>
        </p:txBody>
      </p:sp>
      <p:sp>
        <p:nvSpPr>
          <p:cNvPr id="103" name="PlaceHolder 6"/>
          <p:cNvSpPr>
            <a:spLocks noGrp="1"/>
          </p:cNvSpPr>
          <p:nvPr>
            <p:ph type="body"/>
          </p:nvPr>
        </p:nvSpPr>
        <p:spPr>
          <a:xfrm>
            <a:off x="5654520" y="1905120"/>
            <a:ext cx="4395960" cy="5760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0" strike="noStrike" spc="-1">
                <a:solidFill>
                  <a:srgbClr val="8AD0D6"/>
                </a:solidFill>
                <a:latin typeface="Century Gothic"/>
              </a:rPr>
              <a:t>Formatvorlagen des Textmasters bearbeiten</a:t>
            </a:r>
            <a:endParaRPr lang="en-US" sz="24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4" name="PlaceHolder 7"/>
          <p:cNvSpPr>
            <a:spLocks noGrp="1"/>
          </p:cNvSpPr>
          <p:nvPr>
            <p:ph type="body"/>
          </p:nvPr>
        </p:nvSpPr>
        <p:spPr>
          <a:xfrm>
            <a:off x="5654520" y="2514600"/>
            <a:ext cx="4395960" cy="37414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FFFFFF"/>
                </a:solidFill>
                <a:latin typeface="Century Gothic"/>
              </a:rPr>
              <a:t>Formatvorlagen des Textmasters bearbeiten</a:t>
            </a: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n-US" sz="1600" b="0" strike="noStrike" spc="-1">
                <a:solidFill>
                  <a:srgbClr val="FFFFFF"/>
                </a:solidFill>
                <a:latin typeface="Century Gothic"/>
              </a:rPr>
              <a:t>Zweite Ebene</a:t>
            </a:r>
          </a:p>
          <a:p>
            <a:pPr marL="1143000" lvl="2" indent="-22824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n-US" sz="1400" b="0" strike="noStrike" spc="-1">
                <a:solidFill>
                  <a:srgbClr val="FFFFFF"/>
                </a:solidFill>
                <a:latin typeface="Century Gothic"/>
              </a:rPr>
              <a:t>Dritte Ebene</a:t>
            </a:r>
          </a:p>
          <a:p>
            <a:pPr marL="1600200" lvl="3" indent="-22824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n-US" sz="1200" b="0" strike="noStrike" spc="-1">
                <a:solidFill>
                  <a:srgbClr val="FFFFFF"/>
                </a:solidFill>
                <a:latin typeface="Century Gothic"/>
              </a:rPr>
              <a:t>Vierte Ebene</a:t>
            </a:r>
          </a:p>
          <a:p>
            <a:pPr marL="2057400" lvl="4" indent="-22824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n-US" sz="1200" b="0" strike="noStrike" spc="-1">
                <a:solidFill>
                  <a:srgbClr val="FFFFFF"/>
                </a:solidFill>
                <a:latin typeface="Century Gothic"/>
              </a:rPr>
              <a:t>Fünfte Ebene</a:t>
            </a:r>
          </a:p>
        </p:txBody>
      </p:sp>
      <p:sp>
        <p:nvSpPr>
          <p:cNvPr id="105" name="PlaceHolder 8"/>
          <p:cNvSpPr>
            <a:spLocks noGrp="1"/>
          </p:cNvSpPr>
          <p:nvPr>
            <p:ph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fld id="{8BD10802-ABC4-4286-92A1-37256DC57E85}" type="datetime">
              <a:rPr lang="de-DE" sz="1100" b="0" strike="noStrike" spc="-1">
                <a:solidFill>
                  <a:srgbClr val="FFFFFF"/>
                </a:solidFill>
                <a:latin typeface="Century Gothic"/>
              </a:rPr>
              <a:t>27.02.2022</a:t>
            </a:fld>
            <a:endParaRPr lang="de-DE" sz="1100" b="0" strike="noStrike" spc="-1">
              <a:latin typeface="Arial"/>
            </a:endParaRPr>
          </a:p>
        </p:txBody>
      </p:sp>
      <p:sp>
        <p:nvSpPr>
          <p:cNvPr id="106" name="PlaceHolder 9"/>
          <p:cNvSpPr>
            <a:spLocks noGrp="1"/>
          </p:cNvSpPr>
          <p:nvPr>
            <p:ph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endParaRPr lang="de-DE" sz="2400" b="0" strike="noStrike" spc="-1">
              <a:latin typeface="Arial"/>
            </a:endParaRPr>
          </a:p>
        </p:txBody>
      </p:sp>
      <p:sp>
        <p:nvSpPr>
          <p:cNvPr id="107" name="PlaceHolder 10"/>
          <p:cNvSpPr>
            <a:spLocks noGrp="1"/>
          </p:cNvSpPr>
          <p:nvPr>
            <p:ph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fld id="{09C7D2CB-F924-4B0F-B731-1AC4BB712673}" type="slidenum">
              <a:rPr lang="de-DE" sz="2800" b="0" strike="noStrike" spc="-1">
                <a:solidFill>
                  <a:srgbClr val="FFFFFF"/>
                </a:solidFill>
                <a:latin typeface="Century Gothic"/>
              </a:rPr>
              <a:t>‹Nr.›</a:t>
            </a:fld>
            <a:endParaRPr lang="de-DE" sz="28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7"/>
          <p:cNvPicPr/>
          <p:nvPr/>
        </p:nvPicPr>
        <p:blipFill>
          <a:blip r:embed="rId15"/>
          <a:srcRect l="3610"/>
          <a:stretch/>
        </p:blipFill>
        <p:spPr>
          <a:xfrm>
            <a:off x="0" y="2669760"/>
            <a:ext cx="4036680" cy="4187880"/>
          </a:xfrm>
          <a:prstGeom prst="rect">
            <a:avLst/>
          </a:prstGeom>
          <a:ln>
            <a:noFill/>
          </a:ln>
        </p:spPr>
      </p:pic>
      <p:pic>
        <p:nvPicPr>
          <p:cNvPr id="145" name="Picture 6"/>
          <p:cNvPicPr/>
          <p:nvPr/>
        </p:nvPicPr>
        <p:blipFill>
          <a:blip r:embed="rId16"/>
          <a:srcRect l="35647"/>
          <a:stretch/>
        </p:blipFill>
        <p:spPr>
          <a:xfrm>
            <a:off x="0" y="2892240"/>
            <a:ext cx="1522080" cy="2365200"/>
          </a:xfrm>
          <a:prstGeom prst="rect">
            <a:avLst/>
          </a:prstGeom>
          <a:ln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 rotWithShape="0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47" name="Picture 8"/>
          <p:cNvPicPr/>
          <p:nvPr/>
        </p:nvPicPr>
        <p:blipFill>
          <a:blip r:embed="rId17"/>
          <a:srcRect t="28812"/>
          <a:stretch/>
        </p:blipFill>
        <p:spPr>
          <a:xfrm>
            <a:off x="7999560" y="0"/>
            <a:ext cx="1603080" cy="1141200"/>
          </a:xfrm>
          <a:prstGeom prst="rect">
            <a:avLst/>
          </a:prstGeom>
          <a:ln>
            <a:noFill/>
          </a:ln>
        </p:spPr>
      </p:pic>
      <p:pic>
        <p:nvPicPr>
          <p:cNvPr id="148" name="Picture 9"/>
          <p:cNvPicPr/>
          <p:nvPr/>
        </p:nvPicPr>
        <p:blipFill>
          <a:blip r:embed="rId18"/>
          <a:srcRect b="23333"/>
          <a:stretch/>
        </p:blipFill>
        <p:spPr>
          <a:xfrm>
            <a:off x="8605800" y="6095880"/>
            <a:ext cx="993240" cy="761760"/>
          </a:xfrm>
          <a:prstGeom prst="rect">
            <a:avLst/>
          </a:prstGeom>
          <a:ln>
            <a:noFill/>
          </a:ln>
        </p:spPr>
      </p:pic>
      <p:sp>
        <p:nvSpPr>
          <p:cNvPr id="149" name="CustomShape 2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0" name="PlaceHolder 3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b="0" strike="noStrike" spc="-1">
                <a:solidFill>
                  <a:srgbClr val="EBEBEB"/>
                </a:solidFill>
                <a:latin typeface="Century Gothic"/>
              </a:rPr>
              <a:t>Titelmasterformat durch Klicken bearbeiten</a:t>
            </a:r>
            <a:endParaRPr lang="en-US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1103400" y="2060640"/>
            <a:ext cx="4395960" cy="4195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FFFFFF"/>
                </a:solidFill>
                <a:latin typeface="Century Gothic"/>
              </a:rPr>
              <a:t>Formatvorlagen des Textmasters bearbeiten</a:t>
            </a: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n-US" sz="1600" b="0" strike="noStrike" spc="-1">
                <a:solidFill>
                  <a:srgbClr val="FFFFFF"/>
                </a:solidFill>
                <a:latin typeface="Century Gothic"/>
              </a:rPr>
              <a:t>Zweite Ebene</a:t>
            </a:r>
          </a:p>
          <a:p>
            <a:pPr marL="1143000" lvl="2" indent="-22824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n-US" sz="1400" b="0" strike="noStrike" spc="-1">
                <a:solidFill>
                  <a:srgbClr val="FFFFFF"/>
                </a:solidFill>
                <a:latin typeface="Century Gothic"/>
              </a:rPr>
              <a:t>Dritte Ebene</a:t>
            </a:r>
          </a:p>
          <a:p>
            <a:pPr marL="1600200" lvl="3" indent="-22824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n-US" sz="1200" b="0" strike="noStrike" spc="-1">
                <a:solidFill>
                  <a:srgbClr val="FFFFFF"/>
                </a:solidFill>
                <a:latin typeface="Century Gothic"/>
              </a:rPr>
              <a:t>Vierte Ebene</a:t>
            </a:r>
          </a:p>
          <a:p>
            <a:pPr marL="2057400" lvl="4" indent="-22824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n-US" sz="1200" b="0" strike="noStrike" spc="-1">
                <a:solidFill>
                  <a:srgbClr val="FFFFFF"/>
                </a:solidFill>
                <a:latin typeface="Century Gothic"/>
              </a:rPr>
              <a:t>Fünfte Ebene</a:t>
            </a: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5654520" y="2055960"/>
            <a:ext cx="4395960" cy="41997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FFFFFF"/>
                </a:solidFill>
                <a:latin typeface="Century Gothic"/>
              </a:rPr>
              <a:t>Formatvorlagen des Textmasters bearbeiten</a:t>
            </a: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n-US" sz="1600" b="0" strike="noStrike" spc="-1">
                <a:solidFill>
                  <a:srgbClr val="FFFFFF"/>
                </a:solidFill>
                <a:latin typeface="Century Gothic"/>
              </a:rPr>
              <a:t>Zweite Ebene</a:t>
            </a:r>
          </a:p>
          <a:p>
            <a:pPr marL="1143000" lvl="2" indent="-22824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n-US" sz="1400" b="0" strike="noStrike" spc="-1">
                <a:solidFill>
                  <a:srgbClr val="FFFFFF"/>
                </a:solidFill>
                <a:latin typeface="Century Gothic"/>
              </a:rPr>
              <a:t>Dritte Ebene</a:t>
            </a:r>
          </a:p>
          <a:p>
            <a:pPr marL="1600200" lvl="3" indent="-22824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n-US" sz="1200" b="0" strike="noStrike" spc="-1">
                <a:solidFill>
                  <a:srgbClr val="FFFFFF"/>
                </a:solidFill>
                <a:latin typeface="Century Gothic"/>
              </a:rPr>
              <a:t>Vierte Ebene</a:t>
            </a:r>
          </a:p>
          <a:p>
            <a:pPr marL="2057400" lvl="4" indent="-22824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n-US" sz="1200" b="0" strike="noStrike" spc="-1">
                <a:solidFill>
                  <a:srgbClr val="FFFFFF"/>
                </a:solidFill>
                <a:latin typeface="Century Gothic"/>
              </a:rPr>
              <a:t>Fünfte Ebene</a:t>
            </a:r>
          </a:p>
        </p:txBody>
      </p:sp>
      <p:sp>
        <p:nvSpPr>
          <p:cNvPr id="153" name="PlaceHolder 6"/>
          <p:cNvSpPr>
            <a:spLocks noGrp="1"/>
          </p:cNvSpPr>
          <p:nvPr>
            <p:ph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fld id="{3C55F612-6049-445F-8E9F-4AF1E5F7D807}" type="datetime">
              <a:rPr lang="de-DE" sz="1100" b="0" strike="noStrike" spc="-1">
                <a:solidFill>
                  <a:srgbClr val="FFFFFF"/>
                </a:solidFill>
                <a:latin typeface="Century Gothic"/>
              </a:rPr>
              <a:t>27.02.2022</a:t>
            </a:fld>
            <a:endParaRPr lang="de-DE" sz="1100" b="0" strike="noStrike" spc="-1">
              <a:latin typeface="Arial"/>
            </a:endParaRPr>
          </a:p>
        </p:txBody>
      </p:sp>
      <p:sp>
        <p:nvSpPr>
          <p:cNvPr id="154" name="PlaceHolder 7"/>
          <p:cNvSpPr>
            <a:spLocks noGrp="1"/>
          </p:cNvSpPr>
          <p:nvPr>
            <p:ph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endParaRPr lang="de-DE" sz="2400" b="0" strike="noStrike" spc="-1">
              <a:latin typeface="Arial"/>
            </a:endParaRPr>
          </a:p>
        </p:txBody>
      </p:sp>
      <p:sp>
        <p:nvSpPr>
          <p:cNvPr id="155" name="PlaceHolder 8"/>
          <p:cNvSpPr>
            <a:spLocks noGrp="1"/>
          </p:cNvSpPr>
          <p:nvPr>
            <p:ph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fld id="{DCB21B92-8738-40E7-A6F4-E8DD946224E2}" type="slidenum">
              <a:rPr lang="de-DE" sz="2800" b="0" strike="noStrike" spc="-1">
                <a:solidFill>
                  <a:srgbClr val="FFFFFF"/>
                </a:solidFill>
                <a:latin typeface="Century Gothic"/>
              </a:rPr>
              <a:t>‹Nr.›</a:t>
            </a:fld>
            <a:endParaRPr lang="de-DE" sz="28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7"/>
          <p:cNvPicPr/>
          <p:nvPr/>
        </p:nvPicPr>
        <p:blipFill>
          <a:blip r:embed="rId15"/>
          <a:srcRect l="3610"/>
          <a:stretch/>
        </p:blipFill>
        <p:spPr>
          <a:xfrm>
            <a:off x="0" y="2669760"/>
            <a:ext cx="4036680" cy="4187880"/>
          </a:xfrm>
          <a:prstGeom prst="rect">
            <a:avLst/>
          </a:prstGeom>
          <a:ln>
            <a:noFill/>
          </a:ln>
        </p:spPr>
      </p:pic>
      <p:pic>
        <p:nvPicPr>
          <p:cNvPr id="193" name="Picture 6"/>
          <p:cNvPicPr/>
          <p:nvPr/>
        </p:nvPicPr>
        <p:blipFill>
          <a:blip r:embed="rId16"/>
          <a:srcRect l="35647"/>
          <a:stretch/>
        </p:blipFill>
        <p:spPr>
          <a:xfrm>
            <a:off x="0" y="2892240"/>
            <a:ext cx="1522080" cy="2365200"/>
          </a:xfrm>
          <a:prstGeom prst="rect">
            <a:avLst/>
          </a:prstGeom>
          <a:ln>
            <a:noFill/>
          </a:ln>
        </p:spPr>
      </p:pic>
      <p:sp>
        <p:nvSpPr>
          <p:cNvPr id="194" name="CustomShape 1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 rotWithShape="0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95" name="Picture 8"/>
          <p:cNvPicPr/>
          <p:nvPr/>
        </p:nvPicPr>
        <p:blipFill>
          <a:blip r:embed="rId17"/>
          <a:srcRect t="28812"/>
          <a:stretch/>
        </p:blipFill>
        <p:spPr>
          <a:xfrm>
            <a:off x="7999560" y="0"/>
            <a:ext cx="1603080" cy="1141200"/>
          </a:xfrm>
          <a:prstGeom prst="rect">
            <a:avLst/>
          </a:prstGeom>
          <a:ln>
            <a:noFill/>
          </a:ln>
        </p:spPr>
      </p:pic>
      <p:pic>
        <p:nvPicPr>
          <p:cNvPr id="196" name="Picture 9"/>
          <p:cNvPicPr/>
          <p:nvPr/>
        </p:nvPicPr>
        <p:blipFill>
          <a:blip r:embed="rId18"/>
          <a:srcRect b="23333"/>
          <a:stretch/>
        </p:blipFill>
        <p:spPr>
          <a:xfrm>
            <a:off x="8605800" y="6095880"/>
            <a:ext cx="993240" cy="761760"/>
          </a:xfrm>
          <a:prstGeom prst="rect">
            <a:avLst/>
          </a:prstGeom>
          <a:ln>
            <a:noFill/>
          </a:ln>
        </p:spPr>
      </p:pic>
      <p:sp>
        <p:nvSpPr>
          <p:cNvPr id="197" name="CustomShape 2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8" name="PlaceHolder 3"/>
          <p:cNvSpPr>
            <a:spLocks noGrp="1"/>
          </p:cNvSpPr>
          <p:nvPr>
            <p:ph type="title"/>
          </p:nvPr>
        </p:nvSpPr>
        <p:spPr>
          <a:xfrm>
            <a:off x="646200" y="452880"/>
            <a:ext cx="9404280" cy="14000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b="0" strike="noStrike" spc="-1">
                <a:solidFill>
                  <a:srgbClr val="EBEBEB"/>
                </a:solidFill>
                <a:latin typeface="Century Gothic"/>
              </a:rPr>
              <a:t>Titelmasterformat durch Klicken bearbeiten</a:t>
            </a:r>
            <a:endParaRPr lang="en-US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1103400" y="2053080"/>
            <a:ext cx="8946360" cy="4195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n-US" sz="2000" b="0" strike="noStrike" spc="-1">
                <a:solidFill>
                  <a:srgbClr val="FFFFFF"/>
                </a:solidFill>
                <a:latin typeface="Century Gothic"/>
              </a:rPr>
              <a:t>Formatvorlagen des Textmasters bearbeiten</a:t>
            </a: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n-US" sz="1800" b="0" strike="noStrike" spc="-1">
                <a:solidFill>
                  <a:srgbClr val="FFFFFF"/>
                </a:solidFill>
                <a:latin typeface="Century Gothic"/>
              </a:rPr>
              <a:t>Zweite Ebene</a:t>
            </a:r>
          </a:p>
          <a:p>
            <a:pPr marL="1143000" lvl="2" indent="-22824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n-US" sz="1600" b="0" strike="noStrike" spc="-1">
                <a:solidFill>
                  <a:srgbClr val="FFFFFF"/>
                </a:solidFill>
                <a:latin typeface="Century Gothic"/>
              </a:rPr>
              <a:t>Dritte Ebene</a:t>
            </a:r>
          </a:p>
          <a:p>
            <a:pPr marL="1600200" lvl="3" indent="-22824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n-US" sz="1400" b="0" strike="noStrike" spc="-1">
                <a:solidFill>
                  <a:srgbClr val="FFFFFF"/>
                </a:solidFill>
                <a:latin typeface="Century Gothic"/>
              </a:rPr>
              <a:t>Vierte Ebene</a:t>
            </a:r>
          </a:p>
          <a:p>
            <a:pPr marL="2057400" lvl="4" indent="-22824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n-US" sz="1400" b="0" strike="noStrike" spc="-1">
                <a:solidFill>
                  <a:srgbClr val="FFFFFF"/>
                </a:solidFill>
                <a:latin typeface="Century Gothic"/>
              </a:rPr>
              <a:t>Fünfte Ebene</a:t>
            </a:r>
          </a:p>
        </p:txBody>
      </p:sp>
      <p:sp>
        <p:nvSpPr>
          <p:cNvPr id="200" name="PlaceHolder 5"/>
          <p:cNvSpPr>
            <a:spLocks noGrp="1"/>
          </p:cNvSpPr>
          <p:nvPr>
            <p:ph type="dt"/>
          </p:nvPr>
        </p:nvSpPr>
        <p:spPr>
          <a:xfrm rot="5400000">
            <a:off x="10155600" y="1790640"/>
            <a:ext cx="990360" cy="3045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fld id="{30D52678-F493-499E-8C08-4BCFFC3DB17C}" type="datetime">
              <a:rPr lang="de-DE" sz="1100" b="0" strike="noStrike" spc="-1">
                <a:solidFill>
                  <a:srgbClr val="FFFFFF"/>
                </a:solidFill>
                <a:latin typeface="Century Gothic"/>
              </a:rPr>
              <a:t>27.02.2022</a:t>
            </a:fld>
            <a:endParaRPr lang="de-DE" sz="1100" b="0" strike="noStrike" spc="-1">
              <a:latin typeface="Arial"/>
            </a:endParaRPr>
          </a:p>
        </p:txBody>
      </p:sp>
      <p:sp>
        <p:nvSpPr>
          <p:cNvPr id="201" name="PlaceHolder 6"/>
          <p:cNvSpPr>
            <a:spLocks noGrp="1"/>
          </p:cNvSpPr>
          <p:nvPr>
            <p:ph type="ftr"/>
          </p:nvPr>
        </p:nvSpPr>
        <p:spPr>
          <a:xfrm rot="5400000">
            <a:off x="8951760" y="3225240"/>
            <a:ext cx="3859560" cy="3045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endParaRPr lang="de-DE" sz="2400" b="0" strike="noStrike" spc="-1">
              <a:latin typeface="Arial"/>
            </a:endParaRPr>
          </a:p>
        </p:txBody>
      </p:sp>
      <p:sp>
        <p:nvSpPr>
          <p:cNvPr id="202" name="PlaceHolder 7"/>
          <p:cNvSpPr>
            <a:spLocks noGrp="1"/>
          </p:cNvSpPr>
          <p:nvPr>
            <p:ph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fld id="{FD4748B2-7CD3-4193-84EF-2256E00A08A9}" type="slidenum">
              <a:rPr lang="de-DE" sz="2800" b="0" strike="noStrike" spc="-1">
                <a:solidFill>
                  <a:srgbClr val="FFFFFF"/>
                </a:solidFill>
                <a:latin typeface="Century Gothic"/>
              </a:rPr>
              <a:t>‹Nr.›</a:t>
            </a:fld>
            <a:endParaRPr lang="de-DE" sz="28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1154880" y="1447920"/>
            <a:ext cx="8825400" cy="33292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b="1" strike="noStrike" spc="-1">
                <a:solidFill>
                  <a:srgbClr val="EBEBEB"/>
                </a:solidFill>
                <a:latin typeface="Century Gothic"/>
              </a:rPr>
              <a:t>Cash Registers</a:t>
            </a:r>
            <a:endParaRPr lang="en-US" sz="54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40" name="TextShape 2"/>
          <p:cNvSpPr txBox="1"/>
          <p:nvPr/>
        </p:nvSpPr>
        <p:spPr>
          <a:xfrm>
            <a:off x="1154880" y="4777560"/>
            <a:ext cx="8825400" cy="861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1001"/>
              </a:spcBef>
            </a:pPr>
            <a:r>
              <a:rPr lang="de-DE" sz="2800" b="1" strike="noStrike" cap="all" spc="-1">
                <a:solidFill>
                  <a:srgbClr val="FFFFFF"/>
                </a:solidFill>
                <a:latin typeface="Century Gothic"/>
              </a:rPr>
              <a:t>Types , Risks &amp; Challenges</a:t>
            </a:r>
            <a:endParaRPr lang="de-DE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b="1" u="sng" strike="noStrike" spc="-1" dirty="0">
                <a:solidFill>
                  <a:srgbClr val="EBEBEB"/>
                </a:solidFill>
                <a:uFillTx/>
                <a:latin typeface="Century Gothic"/>
              </a:rPr>
              <a:t>Electronic Cash Register and PC Cash Register – Data system</a:t>
            </a:r>
            <a:endParaRPr lang="en-US" sz="42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1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b="0" strike="noStrike" spc="-1" dirty="0">
                <a:solidFill>
                  <a:srgbClr val="FFFFFF"/>
                </a:solidFill>
                <a:latin typeface="Century Gothic"/>
              </a:rPr>
              <a:t>Data storage based on idea of multiple database structures</a:t>
            </a: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spc="-1" dirty="0">
                <a:solidFill>
                  <a:srgbClr val="FFFFFF"/>
                </a:solidFill>
                <a:latin typeface="Century Gothic"/>
              </a:rPr>
              <a:t>All data stored in various different databases</a:t>
            </a: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spc="-1" dirty="0">
                <a:solidFill>
                  <a:srgbClr val="FFFFFF"/>
                </a:solidFill>
                <a:latin typeface="Century Gothic"/>
              </a:rPr>
              <a:t>Journal, Articles, Users, Clients,…anything is possible</a:t>
            </a: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spc="-1" dirty="0">
                <a:solidFill>
                  <a:srgbClr val="FFFFFF"/>
                </a:solidFill>
                <a:latin typeface="Century Gothic"/>
              </a:rPr>
              <a:t>challenge is to understand the structure</a:t>
            </a:r>
            <a:endParaRPr lang="en-US" sz="28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32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b="1" u="sng" strike="noStrike" spc="-1" dirty="0">
                <a:solidFill>
                  <a:srgbClr val="EBEBEB"/>
                </a:solidFill>
                <a:uFillTx/>
                <a:latin typeface="Century Gothic"/>
              </a:rPr>
              <a:t>Electronic Cash Register and PC Cash Register – Data system</a:t>
            </a:r>
            <a:endParaRPr lang="en-US" sz="42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1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spc="-1" dirty="0">
                <a:solidFill>
                  <a:srgbClr val="FFFFFF"/>
                </a:solidFill>
                <a:latin typeface="Century Gothic"/>
              </a:rPr>
              <a:t>Essential for understanding “database description” = explanation of each field and content</a:t>
            </a: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spc="-1" dirty="0">
                <a:solidFill>
                  <a:srgbClr val="FFFFFF"/>
                </a:solidFill>
                <a:latin typeface="Century Gothic"/>
              </a:rPr>
              <a:t>Databases initially have to be linked to each other </a:t>
            </a: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endParaRPr lang="en-US" sz="2800" spc="-1" dirty="0">
              <a:solidFill>
                <a:srgbClr val="FFFFFF"/>
              </a:solidFill>
              <a:latin typeface="Century Gothic"/>
            </a:endParaRP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spc="-1" dirty="0">
                <a:solidFill>
                  <a:srgbClr val="FFFFFF"/>
                </a:solidFill>
                <a:latin typeface="Century Gothic"/>
              </a:rPr>
              <a:t>Finally the result is the complete overview with investigation possibility</a:t>
            </a:r>
            <a:endParaRPr lang="en-US" sz="28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4811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b="1" u="sng" strike="noStrike" spc="-1" dirty="0">
                <a:solidFill>
                  <a:srgbClr val="EBEBEB"/>
                </a:solidFill>
                <a:uFillTx/>
                <a:latin typeface="Century Gothic"/>
              </a:rPr>
              <a:t>Electronic Cash Register and PC Cash Register – Data system</a:t>
            </a:r>
            <a:endParaRPr lang="en-US" sz="42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1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spc="-1" dirty="0">
                <a:solidFill>
                  <a:srgbClr val="FFFFFF"/>
                </a:solidFill>
                <a:latin typeface="Century Gothic"/>
              </a:rPr>
              <a:t>Example of data base structure – different datasets</a:t>
            </a: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endParaRPr lang="en-US" sz="28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endParaRPr lang="en-US" sz="2800" spc="-1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1B8730-F19C-4875-A20B-E549F9818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263" y="3061190"/>
            <a:ext cx="6806153" cy="356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8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b="1" u="sng" strike="noStrike" spc="-1" dirty="0">
                <a:solidFill>
                  <a:srgbClr val="EBEBEB"/>
                </a:solidFill>
                <a:uFillTx/>
                <a:latin typeface="Century Gothic"/>
              </a:rPr>
              <a:t>Electronic Cash Register and PC Cash Register – Data system</a:t>
            </a:r>
            <a:endParaRPr lang="en-US" sz="42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1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spc="-1" dirty="0">
                <a:solidFill>
                  <a:srgbClr val="FFFFFF"/>
                </a:solidFill>
                <a:latin typeface="Century Gothic"/>
              </a:rPr>
              <a:t>Example each dataset has a different structure</a:t>
            </a: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endParaRPr lang="en-US" sz="28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endParaRPr lang="en-US" sz="2800" spc="-1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7CA1873-E9DD-4DC1-8F47-B149DA6F8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704" y="2620651"/>
            <a:ext cx="7805393" cy="412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6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b="1" u="sng" strike="noStrike" spc="-1" dirty="0">
                <a:solidFill>
                  <a:srgbClr val="EBEBEB"/>
                </a:solidFill>
                <a:uFillTx/>
                <a:latin typeface="Century Gothic"/>
              </a:rPr>
              <a:t>Electronic Cash Register and PC Cash Register – Data system</a:t>
            </a:r>
            <a:endParaRPr lang="en-US" sz="42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1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spc="-1" dirty="0">
                <a:solidFill>
                  <a:srgbClr val="FFFFFF"/>
                </a:solidFill>
                <a:latin typeface="Century Gothic"/>
              </a:rPr>
              <a:t>Example each dataset has a different structure</a:t>
            </a: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endParaRPr lang="en-US" sz="28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endParaRPr lang="en-US" sz="2800" spc="-1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F9171E6-5CC5-4378-8352-431F58EEF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79" y="2639505"/>
            <a:ext cx="9294829" cy="395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3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b="1" u="sng" strike="noStrike" spc="-1" dirty="0">
                <a:solidFill>
                  <a:srgbClr val="EBEBEB"/>
                </a:solidFill>
                <a:uFillTx/>
                <a:latin typeface="Century Gothic"/>
              </a:rPr>
              <a:t>Electronic Cash Register and PC Cash Register – Data system</a:t>
            </a:r>
            <a:endParaRPr lang="en-US" sz="42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1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spc="-1" dirty="0">
                <a:solidFill>
                  <a:srgbClr val="FFFFFF"/>
                </a:solidFill>
                <a:latin typeface="Century Gothic"/>
              </a:rPr>
              <a:t>Example each dataset has a different structure</a:t>
            </a: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endParaRPr lang="en-US" sz="28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endParaRPr lang="en-US" sz="2800" spc="-1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AB32780-EA66-4889-9D16-10FF312E2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54" y="2611224"/>
            <a:ext cx="8946360" cy="395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5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b="1" u="sng" strike="noStrike" spc="-1" dirty="0">
                <a:solidFill>
                  <a:srgbClr val="EBEBEB"/>
                </a:solidFill>
                <a:uFillTx/>
                <a:latin typeface="Century Gothic"/>
              </a:rPr>
              <a:t>Electronic Cash Register and PC Cash Register – Data system</a:t>
            </a:r>
            <a:endParaRPr lang="en-US" sz="42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1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spc="-1" dirty="0">
                <a:solidFill>
                  <a:srgbClr val="FFFFFF"/>
                </a:solidFill>
                <a:latin typeface="Century Gothic"/>
              </a:rPr>
              <a:t>Example each dataset has a different structure</a:t>
            </a: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endParaRPr lang="en-US" sz="28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endParaRPr lang="en-US" sz="2800" spc="-1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0729F9F-B947-4273-AB48-654B55B4E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00" y="2828041"/>
            <a:ext cx="8946360" cy="370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5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b="1" u="sng" strike="noStrike" spc="-1" dirty="0">
                <a:solidFill>
                  <a:srgbClr val="EBEBEB"/>
                </a:solidFill>
                <a:uFillTx/>
                <a:latin typeface="Century Gothic"/>
              </a:rPr>
              <a:t>Electronic Cash Register and PC Cash Register – Data system</a:t>
            </a:r>
            <a:endParaRPr lang="en-US" sz="42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1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spc="-1" dirty="0">
                <a:solidFill>
                  <a:srgbClr val="FFFFFF"/>
                </a:solidFill>
                <a:latin typeface="Century Gothic"/>
              </a:rPr>
              <a:t>Finally it is </a:t>
            </a:r>
            <a:r>
              <a:rPr lang="en-US" sz="2800" spc="-1" dirty="0" err="1">
                <a:solidFill>
                  <a:srgbClr val="FFFFFF"/>
                </a:solidFill>
                <a:latin typeface="Century Gothic"/>
              </a:rPr>
              <a:t>essentiell</a:t>
            </a:r>
            <a:r>
              <a:rPr lang="en-US" sz="2800" spc="-1" dirty="0">
                <a:solidFill>
                  <a:srgbClr val="FFFFFF"/>
                </a:solidFill>
                <a:latin typeface="Century Gothic"/>
              </a:rPr>
              <a:t> to understand the different sets</a:t>
            </a: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spc="-1" dirty="0">
                <a:solidFill>
                  <a:srgbClr val="FFFFFF"/>
                </a:solidFill>
                <a:latin typeface="Century Gothic"/>
              </a:rPr>
              <a:t>Prepare them to be able to link </a:t>
            </a: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spc="-1" dirty="0">
                <a:solidFill>
                  <a:srgbClr val="FFFFFF"/>
                </a:solidFill>
                <a:latin typeface="Century Gothic"/>
              </a:rPr>
              <a:t>Ability to explore the dataset</a:t>
            </a: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spc="-1" dirty="0">
                <a:solidFill>
                  <a:srgbClr val="FFFFFF"/>
                </a:solidFill>
                <a:latin typeface="Century Gothic"/>
              </a:rPr>
              <a:t>Focus on what would you like to check</a:t>
            </a: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spc="-1" dirty="0">
                <a:solidFill>
                  <a:srgbClr val="FFFFFF"/>
                </a:solidFill>
                <a:latin typeface="Century Gothic"/>
              </a:rPr>
              <a:t>Unnecessary data should be ignored but not deleted ! – </a:t>
            </a:r>
            <a:r>
              <a:rPr lang="en-US" sz="2800" b="1" u="sng" spc="-1" dirty="0">
                <a:solidFill>
                  <a:srgbClr val="FFFFFF"/>
                </a:solidFill>
                <a:latin typeface="Century Gothic"/>
              </a:rPr>
              <a:t>maybe it is helpful in future checks</a:t>
            </a: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endParaRPr lang="en-US" sz="28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endParaRPr lang="en-US" sz="2800" spc="-1" dirty="0">
              <a:solidFill>
                <a:srgbClr val="FFFF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510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500"/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b="1" u="sng" strike="noStrike" spc="-1" dirty="0">
                <a:solidFill>
                  <a:srgbClr val="EBEBEB"/>
                </a:solidFill>
                <a:uFillTx/>
                <a:latin typeface="Century Gothic"/>
              </a:rPr>
              <a:t>Other cash registers</a:t>
            </a:r>
          </a:p>
          <a:p>
            <a:pPr>
              <a:lnSpc>
                <a:spcPct val="100000"/>
              </a:lnSpc>
            </a:pPr>
            <a:endParaRPr lang="en-US" sz="800" b="1" u="sng" spc="-1" dirty="0">
              <a:solidFill>
                <a:srgbClr val="EBEBEB"/>
              </a:solidFill>
              <a:latin typeface="Century Gothic"/>
            </a:endParaRPr>
          </a:p>
          <a:p>
            <a:pPr>
              <a:lnSpc>
                <a:spcPct val="100000"/>
              </a:lnSpc>
            </a:pPr>
            <a:r>
              <a:rPr lang="en-US" sz="4200" b="1" u="sng" strike="noStrike" spc="-1" dirty="0">
                <a:solidFill>
                  <a:srgbClr val="EBEBEB"/>
                </a:solidFill>
                <a:latin typeface="Century Gothic"/>
              </a:rPr>
              <a:t>Practical Exercise</a:t>
            </a:r>
            <a:endParaRPr lang="en-US" sz="42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b="0" strike="noStrike" spc="-1" dirty="0">
                <a:solidFill>
                  <a:srgbClr val="FFFFFF"/>
                </a:solidFill>
                <a:latin typeface="Century Gothic"/>
              </a:rPr>
              <a:t>What other cash registers do you know?</a:t>
            </a:r>
          </a:p>
          <a:p>
            <a:pPr marL="997200" lvl="1" indent="-457200">
              <a:spcBef>
                <a:spcPts val="1134"/>
              </a:spcBef>
              <a:buClr>
                <a:schemeClr val="tx2">
                  <a:lumMod val="40000"/>
                  <a:lumOff val="60000"/>
                </a:schemeClr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800" b="0" strike="noStrike" spc="-1" dirty="0">
                <a:solidFill>
                  <a:srgbClr val="FFFFFF"/>
                </a:solidFill>
                <a:latin typeface="Century Gothic"/>
              </a:rPr>
              <a:t>Coffee machine?</a:t>
            </a:r>
          </a:p>
          <a:p>
            <a:pPr marL="997200" lvl="1" indent="-457200">
              <a:spcBef>
                <a:spcPts val="1134"/>
              </a:spcBef>
              <a:buClr>
                <a:schemeClr val="tx2">
                  <a:lumMod val="40000"/>
                  <a:lumOff val="60000"/>
                </a:schemeClr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800" b="0" strike="noStrike" spc="-1" dirty="0">
                <a:solidFill>
                  <a:srgbClr val="FFFFFF"/>
                </a:solidFill>
                <a:latin typeface="Century Gothic"/>
              </a:rPr>
              <a:t>Car washing machines?</a:t>
            </a:r>
          </a:p>
          <a:p>
            <a:pPr marL="997200" lvl="1" indent="-457200">
              <a:spcBef>
                <a:spcPts val="1134"/>
              </a:spcBef>
              <a:buClr>
                <a:schemeClr val="tx2">
                  <a:lumMod val="40000"/>
                  <a:lumOff val="60000"/>
                </a:schemeClr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800" b="0" strike="noStrike" spc="-1" dirty="0">
                <a:solidFill>
                  <a:srgbClr val="FFFFFF"/>
                </a:solidFill>
                <a:latin typeface="Century Gothic"/>
              </a:rPr>
              <a:t>…………………..</a:t>
            </a:r>
            <a:br>
              <a:rPr dirty="0"/>
            </a:br>
            <a:r>
              <a:rPr lang="en-US" sz="28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b="0" strike="noStrike" spc="-1" dirty="0">
                <a:solidFill>
                  <a:srgbClr val="FFFFFF"/>
                </a:solidFill>
                <a:latin typeface="Century Gothic"/>
              </a:rPr>
              <a:t>Please explain why they are in your opinion also regarded as cash registers! </a:t>
            </a:r>
            <a:r>
              <a:rPr lang="en-US" sz="2800" b="0" strike="noStrike" spc="-1" dirty="0" err="1">
                <a:solidFill>
                  <a:srgbClr val="FFFFFF"/>
                </a:solidFill>
                <a:latin typeface="Century Gothic"/>
              </a:rPr>
              <a:t>Inclass</a:t>
            </a:r>
            <a:r>
              <a:rPr lang="en-US" sz="2800" b="0" strike="noStrike" spc="-1" dirty="0">
                <a:solidFill>
                  <a:srgbClr val="FFFFFF"/>
                </a:solidFill>
                <a:latin typeface="Century Gothic"/>
              </a:rPr>
              <a:t> Discussion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b="1" u="sng" strike="noStrike" spc="-1">
                <a:solidFill>
                  <a:srgbClr val="EBEBEB"/>
                </a:solidFill>
                <a:uFillTx/>
                <a:latin typeface="Century Gothic"/>
              </a:rPr>
              <a:t>Examples for manipulation</a:t>
            </a:r>
            <a:endParaRPr lang="en-US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5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800" b="1" strike="noStrike" spc="-1">
                <a:solidFill>
                  <a:srgbClr val="FFFFFF"/>
                </a:solidFill>
                <a:latin typeface="Century Gothic"/>
              </a:rPr>
              <a:t>Manipulations are basically possible within all cash register systems</a:t>
            </a:r>
            <a:endParaRPr lang="en-US" sz="28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b="1" u="sng" strike="noStrike" spc="-1" dirty="0">
                <a:solidFill>
                  <a:srgbClr val="EBEBEB"/>
                </a:solidFill>
                <a:uFillTx/>
                <a:latin typeface="Century Gothic"/>
              </a:rPr>
              <a:t>Different types of cash registers, challenges, problems, fraud types</a:t>
            </a:r>
            <a:endParaRPr lang="en-US" sz="42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42" name="TextShape 2"/>
          <p:cNvSpPr txBox="1"/>
          <p:nvPr/>
        </p:nvSpPr>
        <p:spPr>
          <a:xfrm>
            <a:off x="1103400" y="1852920"/>
            <a:ext cx="8946360" cy="45522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60" algn="ctr">
              <a:spcBef>
                <a:spcPts val="1001"/>
              </a:spcBef>
              <a:buClr>
                <a:srgbClr val="8AD0D6"/>
              </a:buClr>
              <a:buSzPct val="80000"/>
            </a:pPr>
            <a:r>
              <a:rPr lang="en-US" sz="2800" b="1" u="sng" spc="-1" dirty="0">
                <a:solidFill>
                  <a:srgbClr val="FFFFFF"/>
                </a:solidFill>
                <a:latin typeface="Century Gothic"/>
              </a:rPr>
              <a:t>Practical Exercise</a:t>
            </a:r>
          </a:p>
          <a:p>
            <a:pPr marL="36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</a:pPr>
            <a:r>
              <a:rPr lang="en-US" sz="2400" spc="-1" dirty="0">
                <a:solidFill>
                  <a:srgbClr val="FFFFFF"/>
                </a:solidFill>
                <a:latin typeface="Century Gothic"/>
              </a:rPr>
              <a:t>1.</a:t>
            </a:r>
            <a:r>
              <a:rPr lang="en-US" sz="900" spc="-1" dirty="0">
                <a:solidFill>
                  <a:srgbClr val="FFFFFF"/>
                </a:solidFill>
                <a:latin typeface="Century Gothic"/>
              </a:rPr>
              <a:t>	</a:t>
            </a:r>
            <a:r>
              <a:rPr lang="en-US" sz="2400" spc="-1" dirty="0">
                <a:solidFill>
                  <a:srgbClr val="FFFFFF"/>
                </a:solidFill>
                <a:latin typeface="Century Gothic"/>
              </a:rPr>
              <a:t>When conducting audits or investigations, what 	different types of cash registers do you encounter?</a:t>
            </a:r>
          </a:p>
          <a:p>
            <a:pPr marL="36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</a:pPr>
            <a:r>
              <a:rPr lang="en-US" sz="2400" spc="-1" dirty="0">
                <a:solidFill>
                  <a:srgbClr val="FFFFFF"/>
                </a:solidFill>
                <a:latin typeface="Century Gothic"/>
              </a:rPr>
              <a:t>2.	What problems, challenges, types of fraudulent 	activities do you recognize / experience from the 	use of the different types of cash registers in your 	country?</a:t>
            </a:r>
          </a:p>
          <a:p>
            <a:pPr marL="36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</a:pPr>
            <a:r>
              <a:rPr lang="en-US" sz="2400" spc="-1" dirty="0">
                <a:solidFill>
                  <a:srgbClr val="FFFFFF"/>
                </a:solidFill>
                <a:latin typeface="Century Gothic"/>
              </a:rPr>
              <a:t>3.	Have you or your country experienced electronic 	sales suppression through the use of certain types of 	cash registers?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b="1" u="sng" strike="noStrike" spc="-1" dirty="0">
                <a:solidFill>
                  <a:srgbClr val="EBEBEB"/>
                </a:solidFill>
                <a:uFillTx/>
                <a:latin typeface="Century Gothic"/>
              </a:rPr>
              <a:t>Examples for manipulation</a:t>
            </a:r>
            <a:endParaRPr lang="en-US" sz="42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7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1" strike="noStrike" spc="-1" dirty="0">
                <a:solidFill>
                  <a:srgbClr val="FFFFFF"/>
                </a:solidFill>
                <a:latin typeface="Century Gothic"/>
              </a:rPr>
              <a:t>Reversal / Cancellation functions (single reversal / final reversal / master reversal)</a:t>
            </a: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Arial"/>
              <a:buChar char="•"/>
            </a:pPr>
            <a:r>
              <a:rPr lang="en-US" sz="2000" b="0" strike="noStrike" spc="-1" dirty="0">
                <a:solidFill>
                  <a:srgbClr val="FFFFFF"/>
                </a:solidFill>
                <a:latin typeface="Century Gothic"/>
              </a:rPr>
              <a:t>The cancel key cancels incorrect entries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Arial"/>
              <a:buChar char="•"/>
            </a:pPr>
            <a:r>
              <a:rPr lang="en-US" sz="2000" b="0" strike="noStrike" spc="-1" dirty="0">
                <a:solidFill>
                  <a:srgbClr val="FFFFFF"/>
                </a:solidFill>
                <a:latin typeface="Century Gothic"/>
              </a:rPr>
              <a:t>Can be abused to reduce actual turnovers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Arial"/>
              <a:buChar char="•"/>
            </a:pPr>
            <a:r>
              <a:rPr lang="en-US" sz="2000" b="0" strike="noStrike" spc="-1" dirty="0">
                <a:solidFill>
                  <a:srgbClr val="FFFFFF"/>
                </a:solidFill>
                <a:latin typeface="Century Gothic"/>
              </a:rPr>
              <a:t>Can be suppressed - cancellation is not visible on the  daily receipt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Arial"/>
              <a:buChar char="•"/>
            </a:pPr>
            <a:r>
              <a:rPr lang="en-US" sz="2000" b="0" strike="noStrike" spc="-1" dirty="0">
                <a:solidFill>
                  <a:srgbClr val="FFFFFF"/>
                </a:solidFill>
                <a:latin typeface="Century Gothic"/>
              </a:rPr>
              <a:t>Especially the master reversal (often only used by the owner after the daily closing of the business)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b="1" u="sng" strike="noStrike" spc="-1">
                <a:solidFill>
                  <a:srgbClr val="EBEBEB"/>
                </a:solidFill>
                <a:uFillTx/>
                <a:latin typeface="Century Gothic"/>
              </a:rPr>
              <a:t>Examples for manipulation</a:t>
            </a:r>
            <a:endParaRPr lang="en-US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9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1" strike="noStrike" spc="-1" dirty="0">
                <a:solidFill>
                  <a:srgbClr val="FFFFFF"/>
                </a:solidFill>
                <a:latin typeface="Century Gothic"/>
              </a:rPr>
              <a:t>Reversal / Cancellation functions</a:t>
            </a:r>
            <a:br>
              <a:rPr dirty="0"/>
            </a:b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b="1" strike="noStrike" spc="-1" dirty="0">
                <a:solidFill>
                  <a:srgbClr val="FFFFFF"/>
                </a:solidFill>
                <a:latin typeface="Century Gothic"/>
              </a:rPr>
              <a:t>Extract of journal </a:t>
            </a:r>
            <a:r>
              <a:rPr lang="en-US" sz="2000" b="1" strike="noStrike" spc="-1" dirty="0" err="1">
                <a:solidFill>
                  <a:srgbClr val="FFFFFF"/>
                </a:solidFill>
                <a:latin typeface="Century Gothic"/>
              </a:rPr>
              <a:t>datas</a:t>
            </a:r>
            <a:br>
              <a:rPr lang="en-US" sz="2000" b="1" strike="noStrike" spc="-1" dirty="0">
                <a:solidFill>
                  <a:srgbClr val="FFFFFF"/>
                </a:solidFill>
                <a:latin typeface="Century Gothic"/>
              </a:rPr>
            </a:br>
            <a:endParaRPr lang="en-US" sz="2000" b="1" strike="noStrike" spc="-1" dirty="0">
              <a:solidFill>
                <a:srgbClr val="FFFFFF"/>
              </a:solidFill>
              <a:latin typeface="Century Gothic"/>
            </a:endParaRP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de-DE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Extract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shows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the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last </a:t>
            </a:r>
            <a:r>
              <a:rPr lang="de-DE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sales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entry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on 29.12.2013 at 01:32 a.m.</a:t>
            </a: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de-DE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Turnover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of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1.214,26 € (</a:t>
            </a:r>
            <a:r>
              <a:rPr lang="de-DE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various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meals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and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drinks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The </a:t>
            </a:r>
            <a:r>
              <a:rPr lang="de-DE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sales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Century Gothic" panose="020B0502020202020204" pitchFamily="34" charset="0"/>
              </a:rPr>
              <a:t>were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reversed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at </a:t>
            </a:r>
            <a:r>
              <a:rPr lang="de-DE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the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end </a:t>
            </a:r>
            <a:r>
              <a:rPr lang="de-DE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of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the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process</a:t>
            </a:r>
            <a:endParaRPr lang="de-DE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3260" indent="-342900"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de-DE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Reversed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sales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are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not </a:t>
            </a:r>
            <a:r>
              <a:rPr lang="de-DE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included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in </a:t>
            </a:r>
            <a:r>
              <a:rPr lang="de-DE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the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daily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receipt</a:t>
            </a:r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br>
              <a:rPr dirty="0"/>
            </a:br>
            <a:r>
              <a:rPr lang="en-US" sz="20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</a:p>
          <a:p>
            <a:pPr marL="36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802" y="0"/>
            <a:ext cx="3085426" cy="6858000"/>
          </a:xfrm>
          <a:prstGeom prst="rect">
            <a:avLst/>
          </a:prstGeom>
        </p:spPr>
      </p:pic>
      <p:sp>
        <p:nvSpPr>
          <p:cNvPr id="5" name="Pfeil nach rechts 4"/>
          <p:cNvSpPr/>
          <p:nvPr/>
        </p:nvSpPr>
        <p:spPr>
          <a:xfrm rot="1428989">
            <a:off x="6956730" y="6253697"/>
            <a:ext cx="1588168" cy="312765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Geschweifte Klammer links 5"/>
          <p:cNvSpPr/>
          <p:nvPr/>
        </p:nvSpPr>
        <p:spPr>
          <a:xfrm>
            <a:off x="8051403" y="0"/>
            <a:ext cx="558909" cy="6545179"/>
          </a:xfrm>
          <a:prstGeom prst="leftBrace">
            <a:avLst>
              <a:gd name="adj1" fmla="val 32759"/>
              <a:gd name="adj2" fmla="val 63367"/>
            </a:avLst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7" name="Gerader Verbinder 6"/>
          <p:cNvCxnSpPr/>
          <p:nvPr/>
        </p:nvCxnSpPr>
        <p:spPr>
          <a:xfrm flipV="1">
            <a:off x="8879305" y="168442"/>
            <a:ext cx="2310063" cy="1203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b="1" u="sng" strike="noStrike" spc="-1">
                <a:solidFill>
                  <a:srgbClr val="EBEBEB"/>
                </a:solidFill>
                <a:uFillTx/>
                <a:latin typeface="Century Gothic"/>
              </a:rPr>
              <a:t>Examples for manipulation</a:t>
            </a:r>
            <a:endParaRPr lang="en-US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9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1" strike="noStrike" spc="-1" dirty="0">
                <a:solidFill>
                  <a:srgbClr val="FFFFFF"/>
                </a:solidFill>
                <a:latin typeface="Century Gothic"/>
              </a:rPr>
              <a:t>Training user generates turnover</a:t>
            </a:r>
            <a:br>
              <a:rPr dirty="0"/>
            </a:b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b="0" strike="noStrike" spc="-1" dirty="0">
                <a:solidFill>
                  <a:srgbClr val="FFFFFF"/>
                </a:solidFill>
                <a:latin typeface="Century Gothic"/>
              </a:rPr>
              <a:t>Almost every cash register has a training function</a:t>
            </a:r>
            <a:br>
              <a:rPr dirty="0"/>
            </a:br>
            <a:r>
              <a:rPr lang="en-US" sz="20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b="0" strike="noStrike" spc="-1" dirty="0">
                <a:solidFill>
                  <a:srgbClr val="FFFFFF"/>
                </a:solidFill>
                <a:latin typeface="Century Gothic"/>
              </a:rPr>
              <a:t>Normally used to train new operators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b="0" strike="noStrike" spc="-1" dirty="0">
                <a:solidFill>
                  <a:srgbClr val="FFFFFF"/>
                </a:solidFill>
                <a:latin typeface="Century Gothic"/>
              </a:rPr>
              <a:t>Normal sales/revenues/turnovers can be disguised as training sale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b="0" strike="noStrike" spc="-1" dirty="0">
                <a:solidFill>
                  <a:srgbClr val="FFFFFF"/>
                </a:solidFill>
                <a:latin typeface="Century Gothic"/>
              </a:rPr>
              <a:t>Not visible on a daily receipt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616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500"/>
                                        <p:tgtEl>
                                          <p:spTgt spid="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b="1" u="sng" strike="noStrike" spc="-1">
                <a:solidFill>
                  <a:srgbClr val="EBEBEB"/>
                </a:solidFill>
                <a:uFillTx/>
                <a:latin typeface="Century Gothic"/>
              </a:rPr>
              <a:t>Example for training modus</a:t>
            </a:r>
            <a:endParaRPr lang="en-US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271" name="Inhaltsplatzhalter 5"/>
          <p:cNvPicPr/>
          <p:nvPr/>
        </p:nvPicPr>
        <p:blipFill>
          <a:blip r:embed="rId2"/>
          <a:stretch/>
        </p:blipFill>
        <p:spPr>
          <a:xfrm>
            <a:off x="8795085" y="0"/>
            <a:ext cx="2935704" cy="685800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72" name="TextShape 2"/>
          <p:cNvSpPr txBox="1"/>
          <p:nvPr/>
        </p:nvSpPr>
        <p:spPr>
          <a:xfrm>
            <a:off x="646200" y="2055960"/>
            <a:ext cx="5249274" cy="4199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sz="1800" b="0" strike="noStrike" spc="-1" dirty="0">
                <a:solidFill>
                  <a:srgbClr val="FFFFFF"/>
                </a:solidFill>
                <a:latin typeface="Century Gothic"/>
              </a:rPr>
              <a:t>Invoice of a birthday party on 29.01.2011</a:t>
            </a:r>
            <a:br>
              <a:rPr lang="en-GB" sz="1800" b="0" strike="noStrike" spc="-1" dirty="0">
                <a:solidFill>
                  <a:srgbClr val="FFFFFF"/>
                </a:solidFill>
                <a:latin typeface="Century Gothic"/>
              </a:rPr>
            </a:br>
            <a:endParaRPr lang="en-GB" spc="-1" dirty="0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spc="-1" dirty="0">
                <a:solidFill>
                  <a:srgbClr val="FFFFFF"/>
                </a:solidFill>
                <a:latin typeface="Century Gothic"/>
              </a:rPr>
              <a:t>Time of bill creation: 11:43 a.m.</a:t>
            </a:r>
          </a:p>
          <a:p>
            <a:pPr marL="36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</a:pPr>
            <a:endParaRPr lang="en-GB" sz="18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sz="1800" b="0" strike="noStrike" spc="-1" dirty="0">
                <a:solidFill>
                  <a:srgbClr val="FFFFFF"/>
                </a:solidFill>
                <a:latin typeface="Century Gothic"/>
              </a:rPr>
              <a:t>Total sales of 1.739,00 €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GB" sz="18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sz="1800" b="0" strike="noStrike" spc="-1" dirty="0">
                <a:solidFill>
                  <a:srgbClr val="FFFFFF"/>
                </a:solidFill>
                <a:latin typeface="Century Gothic"/>
              </a:rPr>
              <a:t>Operator number 8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" name="Abgerundetes Rechteck 1"/>
          <p:cNvSpPr/>
          <p:nvPr/>
        </p:nvSpPr>
        <p:spPr>
          <a:xfrm>
            <a:off x="8987589" y="6376737"/>
            <a:ext cx="890337" cy="38501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s Rechteck 2"/>
          <p:cNvSpPr/>
          <p:nvPr/>
        </p:nvSpPr>
        <p:spPr>
          <a:xfrm>
            <a:off x="10262937" y="6376737"/>
            <a:ext cx="1046747" cy="252663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Abgerundetes Rechteck 3"/>
          <p:cNvSpPr/>
          <p:nvPr/>
        </p:nvSpPr>
        <p:spPr>
          <a:xfrm>
            <a:off x="9673389" y="6376737"/>
            <a:ext cx="505327" cy="38501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2" dur="500"/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7" dur="500"/>
                                        <p:tgtEl>
                                          <p:spTgt spid="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b="1" u="sng" strike="noStrike" spc="-1">
                <a:solidFill>
                  <a:srgbClr val="EBEBEB"/>
                </a:solidFill>
                <a:uFillTx/>
                <a:latin typeface="Century Gothic"/>
              </a:rPr>
              <a:t>Example for training modus</a:t>
            </a:r>
            <a:endParaRPr lang="en-US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274" name="Inhaltsplatzhalter 4"/>
          <p:cNvPicPr/>
          <p:nvPr/>
        </p:nvPicPr>
        <p:blipFill>
          <a:blip r:embed="rId2"/>
          <a:stretch/>
        </p:blipFill>
        <p:spPr>
          <a:xfrm>
            <a:off x="8301790" y="0"/>
            <a:ext cx="3561348" cy="6858000"/>
          </a:xfrm>
          <a:prstGeom prst="rect">
            <a:avLst/>
          </a:prstGeom>
          <a:ln>
            <a:noFill/>
          </a:ln>
        </p:spPr>
      </p:pic>
      <p:sp>
        <p:nvSpPr>
          <p:cNvPr id="275" name="TextShape 2"/>
          <p:cNvSpPr txBox="1"/>
          <p:nvPr/>
        </p:nvSpPr>
        <p:spPr>
          <a:xfrm>
            <a:off x="646200" y="2055960"/>
            <a:ext cx="4804105" cy="4199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800" b="0" strike="noStrike" spc="-1" dirty="0">
                <a:solidFill>
                  <a:srgbClr val="FFFFFF"/>
                </a:solidFill>
                <a:latin typeface="Century Gothic"/>
              </a:rPr>
              <a:t>Daily receipt 29.01.2011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800" b="0" strike="noStrike" spc="-1" dirty="0">
                <a:solidFill>
                  <a:srgbClr val="FFFFFF"/>
                </a:solidFill>
                <a:latin typeface="Century Gothic"/>
              </a:rPr>
              <a:t>Including sales/turnovers from 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1800" b="0" strike="noStrike" spc="-1" dirty="0">
                <a:solidFill>
                  <a:srgbClr val="FFFFFF"/>
                </a:solidFill>
                <a:latin typeface="Century Gothic"/>
              </a:rPr>
              <a:t>      4:39 a.m. till 11:23 </a:t>
            </a:r>
            <a:r>
              <a:rPr lang="en-US" spc="-1" dirty="0">
                <a:solidFill>
                  <a:srgbClr val="FFFFFF"/>
                </a:solidFill>
                <a:latin typeface="Century Gothic"/>
              </a:rPr>
              <a:t>a</a:t>
            </a:r>
            <a:r>
              <a:rPr lang="en-US" sz="1800" b="0" strike="noStrike" spc="-1" dirty="0">
                <a:solidFill>
                  <a:srgbClr val="FFFFFF"/>
                </a:solidFill>
                <a:latin typeface="Century Gothic"/>
              </a:rPr>
              <a:t>.m.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800" b="0" strike="noStrike" spc="-1" dirty="0">
                <a:solidFill>
                  <a:srgbClr val="FFFFFF"/>
                </a:solidFill>
                <a:latin typeface="Century Gothic"/>
              </a:rPr>
              <a:t>Total sales of 1.695,20 €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 dirty="0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1800" b="1" strike="noStrike" spc="-1" dirty="0">
                <a:solidFill>
                  <a:srgbClr val="FFFFFF"/>
                </a:solidFill>
                <a:latin typeface="Century Gothic"/>
              </a:rPr>
              <a:t>!!! Daily turnover is lower than the  </a:t>
            </a:r>
            <a:br>
              <a:rPr dirty="0"/>
            </a:br>
            <a:r>
              <a:rPr lang="en-US" sz="1800" b="1" strike="noStrike" spc="-1" dirty="0">
                <a:solidFill>
                  <a:srgbClr val="FFFFFF"/>
                </a:solidFill>
                <a:latin typeface="Century Gothic"/>
              </a:rPr>
              <a:t>    turnover of the previous bill !!!</a:t>
            </a:r>
            <a:endParaRPr lang="en-US" sz="1800" b="0" strike="noStrike" spc="-1" dirty="0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Abgerundetes Rechteck 2"/>
          <p:cNvSpPr/>
          <p:nvPr/>
        </p:nvSpPr>
        <p:spPr>
          <a:xfrm>
            <a:off x="10551695" y="452880"/>
            <a:ext cx="1082842" cy="49761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Abgerundetes Rechteck 3"/>
          <p:cNvSpPr/>
          <p:nvPr/>
        </p:nvSpPr>
        <p:spPr>
          <a:xfrm>
            <a:off x="8554453" y="3814011"/>
            <a:ext cx="3080084" cy="553452"/>
          </a:xfrm>
          <a:prstGeom prst="roundRect">
            <a:avLst/>
          </a:prstGeom>
          <a:noFill/>
          <a:ln w="76200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500"/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7" dur="500"/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2" dur="500"/>
                                        <p:tgtEl>
                                          <p:spTgt spid="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b="1" u="sng" strike="noStrike" spc="-1">
                <a:solidFill>
                  <a:srgbClr val="EBEBEB"/>
                </a:solidFill>
                <a:uFillTx/>
                <a:latin typeface="Century Gothic"/>
              </a:rPr>
              <a:t>Example for training modus</a:t>
            </a:r>
            <a:endParaRPr lang="en-US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5" name="TextShape 2"/>
          <p:cNvSpPr txBox="1"/>
          <p:nvPr/>
        </p:nvSpPr>
        <p:spPr>
          <a:xfrm>
            <a:off x="6015788" y="1852920"/>
            <a:ext cx="4632159" cy="4402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800" b="0" strike="noStrike" spc="-1" dirty="0">
                <a:solidFill>
                  <a:srgbClr val="FFFFFF"/>
                </a:solidFill>
                <a:latin typeface="Century Gothic"/>
              </a:rPr>
              <a:t>Selection of Modus (normal or training)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800" b="0" strike="noStrike" spc="-1" dirty="0">
                <a:solidFill>
                  <a:srgbClr val="FFFFFF"/>
                </a:solidFill>
                <a:latin typeface="Century Gothic"/>
              </a:rPr>
              <a:t>Selection of operator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endParaRPr lang="en-US" spc="-1" dirty="0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800" b="0" strike="noStrike" spc="-1" dirty="0">
                <a:solidFill>
                  <a:srgbClr val="FFFFFF"/>
                </a:solidFill>
                <a:latin typeface="Century Gothic"/>
              </a:rPr>
              <a:t>Operator number </a:t>
            </a:r>
            <a:r>
              <a:rPr lang="en-US" spc="-1" dirty="0">
                <a:solidFill>
                  <a:srgbClr val="FFFFFF"/>
                </a:solidFill>
                <a:latin typeface="Century Gothic"/>
              </a:rPr>
              <a:t>5 works in training mode</a:t>
            </a:r>
            <a:endParaRPr lang="en-US" sz="1800" b="0" strike="noStrike" spc="-1" dirty="0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 dirty="0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84" y="1852920"/>
            <a:ext cx="5215736" cy="379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9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b="1" u="sng" strike="noStrike" spc="-1">
                <a:solidFill>
                  <a:srgbClr val="EBEBEB"/>
                </a:solidFill>
                <a:uFillTx/>
                <a:latin typeface="Century Gothic"/>
              </a:rPr>
              <a:t>Example for training modus</a:t>
            </a:r>
            <a:endParaRPr lang="en-US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5" name="TextShape 2"/>
          <p:cNvSpPr txBox="1"/>
          <p:nvPr/>
        </p:nvSpPr>
        <p:spPr>
          <a:xfrm>
            <a:off x="646200" y="5101389"/>
            <a:ext cx="10001747" cy="115433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800" b="0" strike="noStrike" spc="-1" dirty="0">
                <a:solidFill>
                  <a:srgbClr val="FFFFFF"/>
                </a:solidFill>
                <a:latin typeface="Century Gothic"/>
              </a:rPr>
              <a:t>All </a:t>
            </a:r>
            <a:r>
              <a:rPr lang="en-US" spc="-1" dirty="0">
                <a:solidFill>
                  <a:srgbClr val="FFFFFF"/>
                </a:solidFill>
                <a:latin typeface="Century Gothic"/>
              </a:rPr>
              <a:t>o</a:t>
            </a:r>
            <a:r>
              <a:rPr lang="en-US" sz="1800" b="0" strike="noStrike" spc="-1" dirty="0">
                <a:solidFill>
                  <a:srgbClr val="FFFFFF"/>
                </a:solidFill>
                <a:latin typeface="Century Gothic"/>
              </a:rPr>
              <a:t>perators work on normal mode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pc="-1" dirty="0">
                <a:solidFill>
                  <a:srgbClr val="FFFFFF"/>
                </a:solidFill>
                <a:latin typeface="Century Gothic"/>
              </a:rPr>
              <a:t>Operator Number 1, 2 and 5 generate sales</a:t>
            </a:r>
          </a:p>
          <a:p>
            <a:pPr marL="285750" indent="-285750">
              <a:spcBef>
                <a:spcPts val="1001"/>
              </a:spcBef>
              <a:buClr>
                <a:schemeClr val="tx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pc="-1" dirty="0">
                <a:solidFill>
                  <a:srgbClr val="FFFFFF"/>
                </a:solidFill>
                <a:latin typeface="Century Gothic"/>
              </a:rPr>
              <a:t> Total turnover amounts to 628,50 €</a:t>
            </a:r>
          </a:p>
          <a:p>
            <a:pPr marL="285750" indent="-285750">
              <a:lnSpc>
                <a:spcPct val="100000"/>
              </a:lnSpc>
              <a:spcBef>
                <a:spcPts val="1001"/>
              </a:spcBef>
              <a:buFont typeface="Wingdings" panose="05000000000000000000" pitchFamily="2" charset="2"/>
              <a:buChar char="Ø"/>
            </a:pPr>
            <a:endParaRPr lang="en-US" sz="1800" b="0" strike="noStrike" spc="-1" dirty="0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0" y="1331185"/>
            <a:ext cx="10058400" cy="366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0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b="1" u="sng" strike="noStrike" spc="-1">
                <a:solidFill>
                  <a:srgbClr val="EBEBEB"/>
                </a:solidFill>
                <a:uFillTx/>
                <a:latin typeface="Century Gothic"/>
              </a:rPr>
              <a:t>Example for training modus</a:t>
            </a:r>
            <a:endParaRPr lang="en-US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5" name="TextShape 2"/>
          <p:cNvSpPr txBox="1"/>
          <p:nvPr/>
        </p:nvSpPr>
        <p:spPr>
          <a:xfrm>
            <a:off x="646200" y="5101389"/>
            <a:ext cx="10001747" cy="115433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86110" indent="-28575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800" b="0" strike="noStrike" spc="-1" dirty="0">
                <a:solidFill>
                  <a:srgbClr val="FFFFFF"/>
                </a:solidFill>
                <a:latin typeface="Century Gothic"/>
              </a:rPr>
              <a:t>Operator Number 5 </a:t>
            </a:r>
            <a:r>
              <a:rPr lang="en-US" spc="-1" dirty="0">
                <a:solidFill>
                  <a:srgbClr val="FFFFFF"/>
                </a:solidFill>
                <a:latin typeface="Century Gothic"/>
              </a:rPr>
              <a:t>work on training mode</a:t>
            </a:r>
            <a:endParaRPr lang="en-US" sz="18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pc="-1" dirty="0">
                <a:solidFill>
                  <a:srgbClr val="FFFFFF"/>
                </a:solidFill>
                <a:latin typeface="Century Gothic"/>
              </a:rPr>
              <a:t>Operator Number 1, 2 and 5 generate sales </a:t>
            </a:r>
          </a:p>
          <a:p>
            <a:pPr marL="285750" indent="-285750">
              <a:spcBef>
                <a:spcPts val="1001"/>
              </a:spcBef>
              <a:buClr>
                <a:schemeClr val="tx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pc="-1" dirty="0">
                <a:solidFill>
                  <a:srgbClr val="FFFFFF"/>
                </a:solidFill>
                <a:latin typeface="Century Gothic"/>
              </a:rPr>
              <a:t> Total turnover amounts to 426,00 € - sales of Operator number 5 are declared</a:t>
            </a:r>
          </a:p>
          <a:p>
            <a:pPr marL="285750" indent="-285750">
              <a:lnSpc>
                <a:spcPct val="100000"/>
              </a:lnSpc>
              <a:spcBef>
                <a:spcPts val="1001"/>
              </a:spcBef>
              <a:buFont typeface="Wingdings" panose="05000000000000000000" pitchFamily="2" charset="2"/>
              <a:buChar char="Ø"/>
            </a:pPr>
            <a:endParaRPr lang="en-US" sz="1800" b="0" strike="noStrike" spc="-1" dirty="0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18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0" y="1340292"/>
            <a:ext cx="10058400" cy="367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4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b="1" u="sng" strike="noStrike" spc="-1" dirty="0">
                <a:solidFill>
                  <a:srgbClr val="EBEBEB"/>
                </a:solidFill>
                <a:uFillTx/>
                <a:latin typeface="Century Gothic"/>
              </a:rPr>
              <a:t>Examples for manipulation</a:t>
            </a:r>
            <a:endParaRPr lang="en-US" sz="42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7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1" strike="noStrike" spc="-1" dirty="0">
                <a:solidFill>
                  <a:srgbClr val="FFFFFF"/>
                </a:solidFill>
                <a:latin typeface="Century Gothic"/>
              </a:rPr>
              <a:t>Manipulation programs – Manipulation software</a:t>
            </a: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b="1" strike="noStrike" spc="-1" dirty="0">
                <a:solidFill>
                  <a:srgbClr val="FFFFFF"/>
                </a:solidFill>
                <a:latin typeface="Century Gothic"/>
              </a:rPr>
              <a:t>‚Zapper‘</a:t>
            </a: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1" strike="noStrike" spc="-1" dirty="0">
                <a:solidFill>
                  <a:srgbClr val="FFFFFF"/>
                </a:solidFill>
                <a:latin typeface="Century Gothic"/>
              </a:rPr>
              <a:t>     </a:t>
            </a:r>
            <a:r>
              <a:rPr lang="en-US" sz="2000" b="0" strike="noStrike" spc="-1" dirty="0">
                <a:solidFill>
                  <a:srgbClr val="FFFFFF"/>
                </a:solidFill>
                <a:latin typeface="Century Gothic"/>
              </a:rPr>
              <a:t>External Manipulation software that subsequently changes/zap sales </a:t>
            </a:r>
            <a:br>
              <a:rPr dirty="0"/>
            </a:br>
            <a:r>
              <a:rPr lang="en-US" sz="2000" b="0" strike="noStrike" spc="-1" dirty="0">
                <a:solidFill>
                  <a:srgbClr val="FFFFFF"/>
                </a:solidFill>
                <a:latin typeface="Century Gothic"/>
              </a:rPr>
              <a:t>     data of the cash register – e.g. 10/20/30/40% of turnover is zapped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b="1" strike="noStrike" spc="-1" dirty="0">
                <a:solidFill>
                  <a:srgbClr val="FFFFFF"/>
                </a:solidFill>
                <a:latin typeface="Century Gothic"/>
              </a:rPr>
              <a:t>‚</a:t>
            </a:r>
            <a:r>
              <a:rPr lang="en-US" sz="2000" b="1" strike="noStrike" spc="-1" dirty="0" err="1">
                <a:solidFill>
                  <a:srgbClr val="FFFFFF"/>
                </a:solidFill>
                <a:latin typeface="Century Gothic"/>
              </a:rPr>
              <a:t>Phantomware</a:t>
            </a:r>
            <a:r>
              <a:rPr lang="en-US" sz="2000" b="1" strike="noStrike" spc="-1" dirty="0">
                <a:solidFill>
                  <a:srgbClr val="FFFFFF"/>
                </a:solidFill>
                <a:latin typeface="Century Gothic"/>
              </a:rPr>
              <a:t>‘</a:t>
            </a: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1" strike="noStrike" spc="-1" dirty="0">
                <a:solidFill>
                  <a:srgbClr val="FFFFFF"/>
                </a:solidFill>
                <a:latin typeface="Century Gothic"/>
              </a:rPr>
              <a:t>     </a:t>
            </a:r>
            <a:r>
              <a:rPr lang="en-US" sz="2000" b="0" strike="noStrike" spc="-1" dirty="0">
                <a:solidFill>
                  <a:srgbClr val="FFFFFF"/>
                </a:solidFill>
                <a:latin typeface="Century Gothic"/>
              </a:rPr>
              <a:t>Already included/embedded manipulation program that replaces</a:t>
            </a:r>
            <a:br>
              <a:rPr dirty="0"/>
            </a:br>
            <a:r>
              <a:rPr lang="en-US" sz="2000" b="0" strike="noStrike" spc="-1" dirty="0">
                <a:solidFill>
                  <a:srgbClr val="FFFFFF"/>
                </a:solidFill>
                <a:latin typeface="Century Gothic"/>
              </a:rPr>
              <a:t>     higher-priced items with lower-priced items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b="1" u="sng" strike="noStrike" spc="-1" dirty="0">
                <a:solidFill>
                  <a:srgbClr val="EBEBEB"/>
                </a:solidFill>
                <a:uFillTx/>
                <a:latin typeface="Century Gothic"/>
              </a:rPr>
              <a:t>Examples for manipulation</a:t>
            </a:r>
            <a:endParaRPr lang="en-US" sz="42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7" name="TextShape 2"/>
          <p:cNvSpPr txBox="1"/>
          <p:nvPr/>
        </p:nvSpPr>
        <p:spPr>
          <a:xfrm>
            <a:off x="1214543" y="1922978"/>
            <a:ext cx="4214558" cy="4195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000" b="1" strike="noStrike" spc="-1" dirty="0">
                <a:solidFill>
                  <a:srgbClr val="FFFFFF"/>
                </a:solidFill>
                <a:latin typeface="Century Gothic"/>
              </a:rPr>
              <a:t>Manipulation programs – Zapper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1" spc="-1" dirty="0">
              <a:solidFill>
                <a:srgbClr val="FFFFFF"/>
              </a:solidFill>
              <a:latin typeface="Century Gothic"/>
            </a:endParaRP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Clr>
                <a:schemeClr val="tx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b="0" strike="noStrike" spc="-1" dirty="0">
                <a:solidFill>
                  <a:schemeClr val="bg1"/>
                </a:solidFill>
                <a:latin typeface="Century Gothic"/>
              </a:rPr>
              <a:t>Turnover of a waiter selected</a:t>
            </a: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Font typeface="Wingdings" panose="05000000000000000000" pitchFamily="2" charset="2"/>
              <a:buChar char="Ø"/>
            </a:pPr>
            <a:endParaRPr lang="en-US" spc="-1" dirty="0">
              <a:solidFill>
                <a:schemeClr val="bg1"/>
              </a:solidFill>
              <a:latin typeface="Century Gothic"/>
            </a:endParaRP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Clr>
                <a:schemeClr val="tx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b="0" strike="noStrike" spc="-1" dirty="0">
                <a:solidFill>
                  <a:schemeClr val="bg1"/>
                </a:solidFill>
                <a:latin typeface="Century Gothic"/>
              </a:rPr>
              <a:t>Amount of sales reduction can be selected individually</a:t>
            </a: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Font typeface="Wingdings" panose="05000000000000000000" pitchFamily="2" charset="2"/>
              <a:buChar char="Ø"/>
            </a:pPr>
            <a:endParaRPr lang="en-US" spc="-1" dirty="0">
              <a:solidFill>
                <a:schemeClr val="bg1"/>
              </a:solidFill>
              <a:latin typeface="Century Gothic"/>
            </a:endParaRPr>
          </a:p>
          <a:p>
            <a:pPr marL="342900" indent="-342900">
              <a:lnSpc>
                <a:spcPct val="100000"/>
              </a:lnSpc>
              <a:spcBef>
                <a:spcPts val="1001"/>
              </a:spcBef>
              <a:buClr>
                <a:schemeClr val="tx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b="0" strike="noStrike" spc="-1" dirty="0">
                <a:solidFill>
                  <a:schemeClr val="bg1"/>
                </a:solidFill>
                <a:latin typeface="Century Gothic"/>
              </a:rPr>
              <a:t>Turnover reduced by 287,60 €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36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5" t="20497" r="26170" b="15373"/>
          <a:stretch/>
        </p:blipFill>
        <p:spPr>
          <a:xfrm>
            <a:off x="5633638" y="1520210"/>
            <a:ext cx="6464058" cy="5024969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>
          <a:xfrm>
            <a:off x="6918158" y="2454442"/>
            <a:ext cx="1455821" cy="770021"/>
          </a:xfrm>
          <a:prstGeom prst="roundRect">
            <a:avLst/>
          </a:prstGeom>
          <a:noFill/>
          <a:ln w="76200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5633638" y="5690937"/>
            <a:ext cx="3606615" cy="854242"/>
          </a:xfrm>
          <a:prstGeom prst="roundRect">
            <a:avLst/>
          </a:prstGeom>
          <a:noFill/>
          <a:ln w="76200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40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500"/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7" dur="500"/>
                                        <p:tgtEl>
                                          <p:spTgt spid="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b="1" u="sng" strike="noStrike" spc="-1">
                <a:solidFill>
                  <a:srgbClr val="EBEBEB"/>
                </a:solidFill>
                <a:uFillTx/>
                <a:latin typeface="Century Gothic"/>
              </a:rPr>
              <a:t>Different types of cash registers</a:t>
            </a:r>
            <a:endParaRPr lang="en-US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42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b="0" strike="noStrike" spc="-1" dirty="0">
                <a:solidFill>
                  <a:srgbClr val="FFFFFF"/>
                </a:solidFill>
                <a:latin typeface="Century Gothic"/>
              </a:rPr>
              <a:t>Open cash register / open cash box		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b="0" strike="noStrike" spc="-1" dirty="0">
                <a:solidFill>
                  <a:srgbClr val="FFFFFF"/>
                </a:solidFill>
                <a:latin typeface="Century Gothic"/>
              </a:rPr>
              <a:t>Electronic cash register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charset="2"/>
              <a:buChar char=""/>
            </a:pPr>
            <a:r>
              <a:rPr lang="en-US" sz="2800" b="0" strike="noStrike" spc="-1" dirty="0">
                <a:solidFill>
                  <a:srgbClr val="FFFFFF"/>
                </a:solidFill>
                <a:latin typeface="Century Gothic"/>
              </a:rPr>
              <a:t>PC cash register system / proprietary cash register system	</a:t>
            </a:r>
            <a:r>
              <a:rPr lang="en-US" sz="2000" b="0" strike="noStrike" spc="-1" dirty="0">
                <a:solidFill>
                  <a:srgbClr val="FFFFFF"/>
                </a:solidFill>
                <a:latin typeface="Century Gothic"/>
              </a:rPr>
              <a:t>	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226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b="1" u="sng" strike="noStrike" spc="-1">
                <a:solidFill>
                  <a:srgbClr val="EBEBEB"/>
                </a:solidFill>
                <a:uFillTx/>
                <a:latin typeface="Century Gothic"/>
              </a:rPr>
              <a:t>Examples for manipulation</a:t>
            </a:r>
            <a:endParaRPr lang="en-US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9" name="TextShape 2"/>
          <p:cNvSpPr txBox="1"/>
          <p:nvPr/>
        </p:nvSpPr>
        <p:spPr>
          <a:xfrm>
            <a:off x="1104120" y="2053080"/>
            <a:ext cx="8946360" cy="4195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400" b="1" strike="noStrike" spc="-1" dirty="0">
                <a:solidFill>
                  <a:srgbClr val="FFFFFF"/>
                </a:solidFill>
                <a:latin typeface="Century Gothic"/>
              </a:rPr>
              <a:t>….further simple manipulation possibilities..</a:t>
            </a:r>
            <a:br>
              <a:rPr dirty="0"/>
            </a:br>
            <a:endParaRPr lang="en-US" sz="24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b="0" strike="noStrike" spc="-1" dirty="0">
                <a:solidFill>
                  <a:srgbClr val="FFFFFF"/>
                </a:solidFill>
                <a:latin typeface="Century Gothic"/>
              </a:rPr>
              <a:t>The entry of the turnover in the cash register is omitted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b="0" strike="noStrike" spc="-1" dirty="0">
                <a:solidFill>
                  <a:srgbClr val="FFFFFF"/>
                </a:solidFill>
                <a:latin typeface="Century Gothic"/>
              </a:rPr>
              <a:t>Use of an equal second cash register its turnover is not declared</a:t>
            </a: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Courier New" panose="02070309020205020404" pitchFamily="49" charset="0"/>
              <a:buChar char="o"/>
            </a:pPr>
            <a:endParaRPr lang="en-US" sz="2000" spc="-1" dirty="0">
              <a:solidFill>
                <a:srgbClr val="FFFFFF"/>
              </a:solidFill>
              <a:latin typeface="Century Gothic"/>
            </a:endParaRPr>
          </a:p>
          <a:p>
            <a:pPr marL="343260" indent="-3429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b="0" strike="noStrike" spc="-1" dirty="0">
                <a:solidFill>
                  <a:srgbClr val="FFFFFF"/>
                </a:solidFill>
                <a:latin typeface="Century Gothic"/>
              </a:rPr>
              <a:t>Manipulation of the whole data of a electronic cash register by using a computer – deleting/changing/manipulation of data sets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Arial"/>
              <a:buChar char="•"/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b="1" u="sng" strike="noStrike" spc="-1" dirty="0">
                <a:solidFill>
                  <a:srgbClr val="EBEBEB"/>
                </a:solidFill>
                <a:uFillTx/>
                <a:latin typeface="Century Gothic"/>
              </a:rPr>
              <a:t>Challenges</a:t>
            </a:r>
            <a:endParaRPr lang="en-US" sz="42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9" name="TextShape 2"/>
          <p:cNvSpPr txBox="1"/>
          <p:nvPr/>
        </p:nvSpPr>
        <p:spPr>
          <a:xfrm>
            <a:off x="953291" y="1496036"/>
            <a:ext cx="8946360" cy="490908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1001"/>
              </a:spcBef>
              <a:buClr>
                <a:schemeClr val="tx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spc="-1" dirty="0">
                <a:solidFill>
                  <a:srgbClr val="FFFFFF"/>
                </a:solidFill>
                <a:latin typeface="Century Gothic"/>
              </a:rPr>
              <a:t>Detecting Manipulations</a:t>
            </a:r>
          </a:p>
          <a:p>
            <a:pPr marL="285750" indent="-285750">
              <a:lnSpc>
                <a:spcPct val="100000"/>
              </a:lnSpc>
              <a:spcBef>
                <a:spcPts val="1001"/>
              </a:spcBef>
              <a:buClr>
                <a:schemeClr val="tx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spc="-1" dirty="0">
                <a:solidFill>
                  <a:srgbClr val="FFFFFF"/>
                </a:solidFill>
                <a:latin typeface="Century Gothic"/>
              </a:rPr>
              <a:t>Large amount of data</a:t>
            </a:r>
          </a:p>
          <a:p>
            <a:pPr marL="285750" indent="-285750">
              <a:lnSpc>
                <a:spcPct val="100000"/>
              </a:lnSpc>
              <a:spcBef>
                <a:spcPts val="1001"/>
              </a:spcBef>
              <a:buClr>
                <a:schemeClr val="tx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spc="-1" dirty="0">
                <a:solidFill>
                  <a:srgbClr val="FFFFFF"/>
                </a:solidFill>
                <a:latin typeface="Century Gothic"/>
              </a:rPr>
              <a:t>…</a:t>
            </a: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chemeClr val="tx2">
                  <a:lumMod val="40000"/>
                  <a:lumOff val="60000"/>
                </a:schemeClr>
              </a:buClr>
              <a:buSzPct val="80000"/>
            </a:pPr>
            <a:r>
              <a:rPr lang="en-US" sz="3600" b="1" u="sng" spc="-1" dirty="0">
                <a:solidFill>
                  <a:srgbClr val="FFFFFF"/>
                </a:solidFill>
                <a:latin typeface="Century Gothic"/>
              </a:rPr>
              <a:t>Practical Exercise ML</a:t>
            </a: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chemeClr val="tx2">
                  <a:lumMod val="40000"/>
                  <a:lumOff val="60000"/>
                </a:schemeClr>
              </a:buClr>
              <a:buSzPct val="80000"/>
            </a:pPr>
            <a:r>
              <a:rPr lang="en-US" sz="2400" spc="-1" dirty="0">
                <a:solidFill>
                  <a:srgbClr val="FFFFFF"/>
                </a:solidFill>
                <a:latin typeface="Century Gothic"/>
              </a:rPr>
              <a:t>Discuss within your group (15 min)!</a:t>
            </a: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chemeClr val="tx2">
                  <a:lumMod val="40000"/>
                  <a:lumOff val="60000"/>
                </a:schemeClr>
              </a:buClr>
              <a:buSzPct val="80000"/>
            </a:pPr>
            <a:endParaRPr lang="en-US" sz="800" spc="-1" dirty="0">
              <a:solidFill>
                <a:srgbClr val="FFFFFF"/>
              </a:solidFill>
              <a:latin typeface="Century Gothic"/>
            </a:endParaRPr>
          </a:p>
          <a:p>
            <a:pPr marL="285750" indent="-285750">
              <a:lnSpc>
                <a:spcPct val="100000"/>
              </a:lnSpc>
              <a:spcBef>
                <a:spcPts val="1001"/>
              </a:spcBef>
              <a:buClr>
                <a:schemeClr val="tx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spc="-1" dirty="0">
                <a:solidFill>
                  <a:srgbClr val="FFFFFF"/>
                </a:solidFill>
                <a:latin typeface="Century Gothic"/>
              </a:rPr>
              <a:t>What other challenges related to Money </a:t>
            </a:r>
            <a:r>
              <a:rPr lang="en-US" sz="2400" spc="-1" dirty="0" err="1">
                <a:solidFill>
                  <a:srgbClr val="FFFFFF"/>
                </a:solidFill>
                <a:latin typeface="Century Gothic"/>
              </a:rPr>
              <a:t>Laundring</a:t>
            </a:r>
            <a:r>
              <a:rPr lang="en-US" sz="2400" spc="-1" dirty="0">
                <a:solidFill>
                  <a:srgbClr val="FFFFFF"/>
                </a:solidFill>
                <a:latin typeface="Century Gothic"/>
              </a:rPr>
              <a:t> of the usage of different types of cash registers can you find/imagine/ you are faced with?</a:t>
            </a:r>
          </a:p>
          <a:p>
            <a:pPr marL="285750" indent="-285750">
              <a:lnSpc>
                <a:spcPct val="100000"/>
              </a:lnSpc>
              <a:spcBef>
                <a:spcPts val="1001"/>
              </a:spcBef>
              <a:buClr>
                <a:schemeClr val="tx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de-DE" sz="2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How</a:t>
            </a:r>
            <a:r>
              <a:rPr lang="de-DE" sz="2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can</a:t>
            </a:r>
            <a:r>
              <a:rPr lang="de-DE" sz="2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you</a:t>
            </a:r>
            <a:r>
              <a:rPr lang="de-DE" sz="2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use</a:t>
            </a:r>
            <a:r>
              <a:rPr lang="de-DE" sz="2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electronic cash </a:t>
            </a:r>
            <a:r>
              <a:rPr lang="de-DE" sz="2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registers</a:t>
            </a:r>
            <a:r>
              <a:rPr lang="de-DE" sz="2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for</a:t>
            </a:r>
            <a:r>
              <a:rPr lang="de-DE" sz="2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ML </a:t>
            </a:r>
            <a:r>
              <a:rPr lang="de-DE" sz="2400" dirty="0" err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purposes</a:t>
            </a:r>
            <a:r>
              <a:rPr lang="de-DE" sz="24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? </a:t>
            </a:r>
            <a:endParaRPr lang="en-US" sz="2400" b="0" strike="noStrike" spc="-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Arial"/>
              <a:buChar char="•"/>
            </a:pPr>
            <a:endParaRPr lang="en-US" sz="20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680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500"/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2" dur="500"/>
                                        <p:tgtEl>
                                          <p:spTgt spid="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7" dur="500"/>
                                        <p:tgtEl>
                                          <p:spTgt spid="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b="1" u="sng" strike="noStrike" spc="-1">
                <a:solidFill>
                  <a:srgbClr val="EBEBEB"/>
                </a:solidFill>
                <a:uFillTx/>
                <a:latin typeface="Century Gothic"/>
              </a:rPr>
              <a:t>Open cash register</a:t>
            </a:r>
            <a:endParaRPr lang="en-US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244" name="Inhaltsplatzhalter 14"/>
          <p:cNvPicPr/>
          <p:nvPr/>
        </p:nvPicPr>
        <p:blipFill>
          <a:blip r:embed="rId2"/>
          <a:stretch/>
        </p:blipFill>
        <p:spPr>
          <a:xfrm rot="21328800">
            <a:off x="6174000" y="4082040"/>
            <a:ext cx="2841120" cy="2136240"/>
          </a:xfrm>
          <a:prstGeom prst="rect">
            <a:avLst/>
          </a:prstGeom>
          <a:ln>
            <a:noFill/>
          </a:ln>
        </p:spPr>
      </p:pic>
      <p:pic>
        <p:nvPicPr>
          <p:cNvPr id="245" name="Inhaltsplatzhalter 11"/>
          <p:cNvPicPr/>
          <p:nvPr/>
        </p:nvPicPr>
        <p:blipFill>
          <a:blip r:embed="rId3"/>
          <a:stretch/>
        </p:blipFill>
        <p:spPr>
          <a:xfrm rot="20854800">
            <a:off x="1178640" y="2064240"/>
            <a:ext cx="3606480" cy="3606480"/>
          </a:xfrm>
          <a:prstGeom prst="rect">
            <a:avLst/>
          </a:prstGeom>
          <a:ln>
            <a:noFill/>
          </a:ln>
        </p:spPr>
      </p:pic>
      <p:pic>
        <p:nvPicPr>
          <p:cNvPr id="246" name="Inhaltsplatzhalter 12"/>
          <p:cNvPicPr/>
          <p:nvPr/>
        </p:nvPicPr>
        <p:blipFill>
          <a:blip r:embed="rId4"/>
          <a:stretch/>
        </p:blipFill>
        <p:spPr>
          <a:xfrm rot="559800">
            <a:off x="6748200" y="1105920"/>
            <a:ext cx="3880080" cy="2530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b="1" u="sng" strike="noStrike" spc="-1">
                <a:solidFill>
                  <a:srgbClr val="EBEBEB"/>
                </a:solidFill>
                <a:uFillTx/>
                <a:latin typeface="Century Gothic"/>
              </a:rPr>
              <a:t>Open cash register</a:t>
            </a:r>
            <a:endParaRPr lang="en-US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48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500" lnSpcReduction="10000"/>
          </a:bodyPr>
          <a:lstStyle/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b="0" strike="noStrike" spc="-1" dirty="0">
                <a:solidFill>
                  <a:srgbClr val="FFFFFF"/>
                </a:solidFill>
                <a:latin typeface="Century Gothic"/>
              </a:rPr>
              <a:t>Cash register without technical elements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b="0" strike="noStrike" spc="-1" dirty="0">
                <a:solidFill>
                  <a:srgbClr val="FFFFFF"/>
                </a:solidFill>
                <a:latin typeface="Century Gothic"/>
              </a:rPr>
              <a:t>Cash receipts are stored in a cashbox , drawer or shoe box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b="0" strike="noStrike" spc="-1" dirty="0">
                <a:solidFill>
                  <a:srgbClr val="FFFFFF"/>
                </a:solidFill>
                <a:latin typeface="Century Gothic"/>
              </a:rPr>
              <a:t>Turnovers are determined retroactively on the basis of cash holdings – means by counting the cash money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endParaRPr lang="en-US" sz="28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b="0" strike="noStrike" spc="-1" dirty="0">
                <a:solidFill>
                  <a:srgbClr val="FFFFFF"/>
                </a:solidFill>
                <a:latin typeface="Century Gothic"/>
              </a:rPr>
              <a:t>Even the wallet of the businessman can be an open cash register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b="1" u="sng" strike="noStrike" spc="-1">
                <a:solidFill>
                  <a:srgbClr val="EBEBEB"/>
                </a:solidFill>
                <a:uFillTx/>
                <a:latin typeface="Century Gothic"/>
              </a:rPr>
              <a:t>Electronic cash register</a:t>
            </a:r>
            <a:endParaRPr lang="en-US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0" name="TextShape 2"/>
          <p:cNvSpPr txBox="1"/>
          <p:nvPr/>
        </p:nvSpPr>
        <p:spPr>
          <a:xfrm>
            <a:off x="1103400" y="1905120"/>
            <a:ext cx="4395960" cy="5760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251" name="Inhaltsplatzhalter 6"/>
          <p:cNvPicPr/>
          <p:nvPr/>
        </p:nvPicPr>
        <p:blipFill>
          <a:blip r:embed="rId2"/>
          <a:stretch/>
        </p:blipFill>
        <p:spPr>
          <a:xfrm rot="21168000">
            <a:off x="975600" y="2799000"/>
            <a:ext cx="2669760" cy="2899800"/>
          </a:xfrm>
          <a:prstGeom prst="rect">
            <a:avLst/>
          </a:prstGeom>
          <a:ln>
            <a:noFill/>
          </a:ln>
        </p:spPr>
      </p:pic>
      <p:sp>
        <p:nvSpPr>
          <p:cNvPr id="252" name="TextShape 3"/>
          <p:cNvSpPr txBox="1"/>
          <p:nvPr/>
        </p:nvSpPr>
        <p:spPr>
          <a:xfrm>
            <a:off x="5654520" y="1905120"/>
            <a:ext cx="4395960" cy="5760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253" name="Inhaltsplatzhalter 7"/>
          <p:cNvPicPr/>
          <p:nvPr/>
        </p:nvPicPr>
        <p:blipFill>
          <a:blip r:embed="rId3"/>
          <a:stretch/>
        </p:blipFill>
        <p:spPr>
          <a:xfrm rot="516600">
            <a:off x="4226400" y="1652760"/>
            <a:ext cx="2668320" cy="2412000"/>
          </a:xfrm>
          <a:prstGeom prst="rect">
            <a:avLst/>
          </a:prstGeom>
          <a:ln>
            <a:noFill/>
          </a:ln>
        </p:spPr>
      </p:pic>
      <p:pic>
        <p:nvPicPr>
          <p:cNvPr id="254" name="Grafik 8"/>
          <p:cNvPicPr/>
          <p:nvPr/>
        </p:nvPicPr>
        <p:blipFill>
          <a:blip r:embed="rId4"/>
          <a:stretch/>
        </p:blipFill>
        <p:spPr>
          <a:xfrm rot="175200">
            <a:off x="7134120" y="3201120"/>
            <a:ext cx="3825720" cy="2979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8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b="1" u="sng" strike="noStrike" spc="-1">
                <a:solidFill>
                  <a:srgbClr val="EBEBEB"/>
                </a:solidFill>
                <a:uFillTx/>
                <a:latin typeface="Century Gothic"/>
              </a:rPr>
              <a:t>Electronic cash register</a:t>
            </a:r>
            <a:endParaRPr lang="en-US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6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5500"/>
          </a:bodyPr>
          <a:lstStyle/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b="0" strike="noStrike" spc="-1" dirty="0">
                <a:solidFill>
                  <a:srgbClr val="FFFFFF"/>
                </a:solidFill>
                <a:latin typeface="Century Gothic"/>
              </a:rPr>
              <a:t>Cash register system with a mechanical / </a:t>
            </a:r>
            <a:r>
              <a:rPr lang="en-US" sz="2800" b="0" strike="noStrike" spc="-1" dirty="0" err="1">
                <a:solidFill>
                  <a:srgbClr val="FFFFFF"/>
                </a:solidFill>
                <a:latin typeface="Century Gothic"/>
              </a:rPr>
              <a:t>electronical</a:t>
            </a:r>
            <a:r>
              <a:rPr lang="en-US" sz="2800" b="0" strike="noStrike" spc="-1" dirty="0">
                <a:solidFill>
                  <a:srgbClr val="FFFFFF"/>
                </a:solidFill>
                <a:latin typeface="Century Gothic"/>
              </a:rPr>
              <a:t> recording of the business transactions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n-US" sz="2800" b="0" strike="noStrike" spc="-1" dirty="0">
              <a:solidFill>
                <a:srgbClr val="FFFFFF"/>
              </a:solidFill>
              <a:latin typeface="Century Gothic"/>
            </a:endParaRP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b="0" strike="noStrike" spc="-1" dirty="0">
                <a:solidFill>
                  <a:srgbClr val="FFFFFF"/>
                </a:solidFill>
                <a:latin typeface="Century Gothic"/>
              </a:rPr>
              <a:t>Data storage on the device – new versions with data export option </a:t>
            </a: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n-US" sz="2800" b="0" strike="noStrike" spc="-1" dirty="0">
                <a:solidFill>
                  <a:srgbClr val="FFFFFF"/>
                </a:solidFill>
                <a:latin typeface="Century Gothic"/>
              </a:rPr>
              <a:t>  </a:t>
            </a: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b="0" strike="noStrike" spc="-1" dirty="0">
                <a:solidFill>
                  <a:srgbClr val="FFFFFF"/>
                </a:solidFill>
                <a:latin typeface="Century Gothic"/>
              </a:rPr>
              <a:t>Amount of daily turnover on a daily receipt = printout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b="1" u="sng" strike="noStrike" spc="-1">
                <a:solidFill>
                  <a:srgbClr val="EBEBEB"/>
                </a:solidFill>
                <a:uFillTx/>
                <a:latin typeface="Century Gothic"/>
              </a:rPr>
              <a:t>PC cash register system</a:t>
            </a:r>
            <a:endParaRPr lang="en-US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258" name="Grafik 5"/>
          <p:cNvPicPr/>
          <p:nvPr/>
        </p:nvPicPr>
        <p:blipFill>
          <a:blip r:embed="rId2"/>
          <a:stretch/>
        </p:blipFill>
        <p:spPr>
          <a:xfrm>
            <a:off x="3287520" y="1711440"/>
            <a:ext cx="6049080" cy="4536720"/>
          </a:xfrm>
          <a:prstGeom prst="rect">
            <a:avLst/>
          </a:prstGeom>
          <a:ln>
            <a:noFill/>
          </a:ln>
        </p:spPr>
      </p:pic>
      <p:sp>
        <p:nvSpPr>
          <p:cNvPr id="259" name="TextShape 2"/>
          <p:cNvSpPr txBox="1"/>
          <p:nvPr/>
        </p:nvSpPr>
        <p:spPr>
          <a:xfrm>
            <a:off x="1103400" y="3312000"/>
            <a:ext cx="8946360" cy="2935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en-US" sz="2000" b="0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646200" y="452880"/>
            <a:ext cx="9404280" cy="14000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00" b="1" u="sng" strike="noStrike" spc="-1">
                <a:solidFill>
                  <a:srgbClr val="EBEBEB"/>
                </a:solidFill>
                <a:uFillTx/>
                <a:latin typeface="Century Gothic"/>
              </a:rPr>
              <a:t>PC cash register system</a:t>
            </a:r>
            <a:endParaRPr lang="en-US" sz="4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1" name="TextShape 2"/>
          <p:cNvSpPr txBox="1"/>
          <p:nvPr/>
        </p:nvSpPr>
        <p:spPr>
          <a:xfrm>
            <a:off x="1103400" y="2053080"/>
            <a:ext cx="8946360" cy="41950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lstStyle/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b="0" strike="noStrike" spc="-1" dirty="0">
                <a:solidFill>
                  <a:srgbClr val="FFFFFF"/>
                </a:solidFill>
                <a:latin typeface="Century Gothic"/>
              </a:rPr>
              <a:t>Modern cash register systems - store every single transaction in a data collection log -  even program changes with date/time/user…information</a:t>
            </a:r>
            <a:br>
              <a:rPr dirty="0"/>
            </a:br>
            <a:r>
              <a:rPr lang="en-US" sz="28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b="0" strike="noStrike" spc="-1" dirty="0">
                <a:solidFill>
                  <a:srgbClr val="FFFFFF"/>
                </a:solidFill>
                <a:latin typeface="Century Gothic"/>
              </a:rPr>
              <a:t>Based on a standard operating system (e.g. Windows or Linux)</a:t>
            </a:r>
            <a:br>
              <a:rPr dirty="0"/>
            </a:br>
            <a:r>
              <a:rPr lang="en-US" sz="2800" b="0" strike="noStrike" spc="-1" dirty="0">
                <a:solidFill>
                  <a:srgbClr val="FFFFFF"/>
                </a:solidFill>
                <a:latin typeface="Century Gothic"/>
              </a:rPr>
              <a:t> </a:t>
            </a:r>
          </a:p>
          <a:p>
            <a:pPr marL="457560" indent="-457200">
              <a:lnSpc>
                <a:spcPct val="10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b="0" strike="noStrike" spc="-1" dirty="0">
                <a:solidFill>
                  <a:srgbClr val="FFFFFF"/>
                </a:solidFill>
                <a:latin typeface="Century Gothic"/>
              </a:rPr>
              <a:t>They work much like an normal computer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1181</Words>
  <Application>Microsoft Office PowerPoint</Application>
  <PresentationFormat>Breitbild</PresentationFormat>
  <Paragraphs>167</Paragraphs>
  <Slides>31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31</vt:i4>
      </vt:variant>
    </vt:vector>
  </HeadingPairs>
  <TitlesOfParts>
    <vt:vector size="43" baseType="lpstr">
      <vt:lpstr>Arial</vt:lpstr>
      <vt:lpstr>Calibri</vt:lpstr>
      <vt:lpstr>Century Gothic</vt:lpstr>
      <vt:lpstr>Courier New</vt:lpstr>
      <vt:lpstr>Symbol</vt:lpstr>
      <vt:lpstr>Wingdings</vt:lpstr>
      <vt:lpstr>Wingdings 3</vt:lpstr>
      <vt:lpstr>Office Theme</vt:lpstr>
      <vt:lpstr>Office Theme</vt:lpstr>
      <vt:lpstr>Office Theme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Finanzverwaltung Baden-Württemberg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Cash Registers</dc:title>
  <dc:subject/>
  <dc:creator>Pokrandt, Kevin (FAFR-S)</dc:creator>
  <dc:description/>
  <cp:lastModifiedBy>Ralf Oberle</cp:lastModifiedBy>
  <cp:revision>64</cp:revision>
  <dcterms:created xsi:type="dcterms:W3CDTF">2019-09-18T18:19:06Z</dcterms:created>
  <dcterms:modified xsi:type="dcterms:W3CDTF">2022-02-27T08:51:18Z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Finanzverwaltung Baden-Württemberg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Breitbild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15</vt:i4>
  </property>
</Properties>
</file>