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271" r:id="rId4"/>
    <p:sldId id="272" r:id="rId5"/>
    <p:sldId id="273" r:id="rId6"/>
    <p:sldId id="274" r:id="rId7"/>
    <p:sldId id="280" r:id="rId8"/>
    <p:sldId id="279" r:id="rId9"/>
    <p:sldId id="275" r:id="rId10"/>
    <p:sldId id="277" r:id="rId11"/>
    <p:sldId id="278" r:id="rId12"/>
    <p:sldId id="281" r:id="rId13"/>
    <p:sldId id="282" r:id="rId14"/>
    <p:sldId id="266" r:id="rId15"/>
    <p:sldId id="267" r:id="rId16"/>
    <p:sldId id="268" r:id="rId17"/>
    <p:sldId id="269" r:id="rId18"/>
    <p:sldId id="270" r:id="rId19"/>
    <p:sldId id="260" r:id="rId20"/>
    <p:sldId id="262" r:id="rId21"/>
    <p:sldId id="263" r:id="rId22"/>
    <p:sldId id="265" r:id="rId23"/>
    <p:sldId id="286" r:id="rId24"/>
  </p:sldIdLst>
  <p:sldSz cx="12192000" cy="6858000"/>
  <p:notesSz cx="6784975" cy="9906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AE6D4"/>
    <a:srgbClr val="33CCCC"/>
    <a:srgbClr val="46A9EC"/>
    <a:srgbClr val="4F68E3"/>
    <a:srgbClr val="E485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6A9A6-390F-4B32-9A60-2753A0C0169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984F48C-66B1-41DA-A4E7-665C7153CAEE}">
      <dgm:prSet phldrT="[Texto]" custT="1"/>
      <dgm:spPr/>
      <dgm:t>
        <a:bodyPr/>
        <a:lstStyle/>
        <a:p>
          <a:endParaRPr lang="es-ES" sz="1250" dirty="0" smtClean="0"/>
        </a:p>
        <a:p>
          <a:r>
            <a:rPr lang="es-ES" sz="1250" b="1" dirty="0" smtClean="0"/>
            <a:t>Relevamiento Billeteras Virtuales</a:t>
          </a:r>
          <a:endParaRPr lang="es-ES" sz="1250" b="1" dirty="0"/>
        </a:p>
      </dgm:t>
    </dgm:pt>
    <dgm:pt modelId="{FD173EC9-C734-44F6-9368-666840131D2D}" type="parTrans" cxnId="{93546496-15E1-4B04-B677-BC979B59D942}">
      <dgm:prSet/>
      <dgm:spPr/>
      <dgm:t>
        <a:bodyPr/>
        <a:lstStyle/>
        <a:p>
          <a:endParaRPr lang="es-ES"/>
        </a:p>
      </dgm:t>
    </dgm:pt>
    <dgm:pt modelId="{0C2A2B66-8819-493E-A48D-727081E27A6F}" type="sibTrans" cxnId="{93546496-15E1-4B04-B677-BC979B59D942}">
      <dgm:prSet/>
      <dgm:spPr/>
      <dgm:t>
        <a:bodyPr/>
        <a:lstStyle/>
        <a:p>
          <a:endParaRPr lang="es-ES"/>
        </a:p>
      </dgm:t>
    </dgm:pt>
    <dgm:pt modelId="{4B026ADE-893F-4366-9780-71DEDF164518}">
      <dgm:prSet phldrT="[Texto]" custT="1"/>
      <dgm:spPr>
        <a:ln>
          <a:noFill/>
        </a:ln>
      </dgm:spPr>
      <dgm:t>
        <a:bodyPr/>
        <a:lstStyle/>
        <a:p>
          <a:r>
            <a:rPr lang="es-ES" sz="1400" dirty="0" smtClean="0"/>
            <a:t>Confeccionar un listado discriminado por tipo de moneda, que incluya a todas las empresas que operan bajo esta modalidad en el país.</a:t>
          </a:r>
          <a:endParaRPr lang="es-ES" sz="1400" dirty="0"/>
        </a:p>
      </dgm:t>
    </dgm:pt>
    <dgm:pt modelId="{913F1DE4-3DC8-4C55-BB42-574C2C947A91}" type="parTrans" cxnId="{E14CBED5-AB6A-4FEB-9FD3-1CE36FF603DB}">
      <dgm:prSet/>
      <dgm:spPr/>
      <dgm:t>
        <a:bodyPr/>
        <a:lstStyle/>
        <a:p>
          <a:endParaRPr lang="es-ES"/>
        </a:p>
      </dgm:t>
    </dgm:pt>
    <dgm:pt modelId="{D47921F7-E2CA-4AAF-9EB7-9F1248E43D41}" type="sibTrans" cxnId="{E14CBED5-AB6A-4FEB-9FD3-1CE36FF603DB}">
      <dgm:prSet/>
      <dgm:spPr/>
      <dgm:t>
        <a:bodyPr/>
        <a:lstStyle/>
        <a:p>
          <a:endParaRPr lang="es-ES"/>
        </a:p>
      </dgm:t>
    </dgm:pt>
    <dgm:pt modelId="{ED51C002-602D-44B0-B54D-B2A7515B9738}">
      <dgm:prSet phldrT="[Texto]" custT="1"/>
      <dgm:spPr/>
      <dgm:t>
        <a:bodyPr/>
        <a:lstStyle/>
        <a:p>
          <a:r>
            <a:rPr lang="es-ES" sz="1250" b="1" dirty="0" smtClean="0"/>
            <a:t>Régimen de Información</a:t>
          </a:r>
          <a:endParaRPr lang="es-ES" sz="1250" b="1" dirty="0"/>
        </a:p>
      </dgm:t>
    </dgm:pt>
    <dgm:pt modelId="{6D25B7AB-9796-46D7-B3EE-F866C31519DF}" type="parTrans" cxnId="{B895E590-B7ED-4389-8E17-9E1CEF92C138}">
      <dgm:prSet/>
      <dgm:spPr/>
      <dgm:t>
        <a:bodyPr/>
        <a:lstStyle/>
        <a:p>
          <a:endParaRPr lang="es-ES"/>
        </a:p>
      </dgm:t>
    </dgm:pt>
    <dgm:pt modelId="{89A3DAFB-F96B-40FB-91F5-F8FA93C1D59F}" type="sibTrans" cxnId="{B895E590-B7ED-4389-8E17-9E1CEF92C138}">
      <dgm:prSet/>
      <dgm:spPr/>
      <dgm:t>
        <a:bodyPr/>
        <a:lstStyle/>
        <a:p>
          <a:endParaRPr lang="es-ES"/>
        </a:p>
      </dgm:t>
    </dgm:pt>
    <dgm:pt modelId="{50BBDCE4-EF84-4466-B7AE-9D17F1D03F43}">
      <dgm:prSet phldrT="[Texto]" custT="1"/>
      <dgm:spPr>
        <a:ln>
          <a:noFill/>
        </a:ln>
      </dgm:spPr>
      <dgm:t>
        <a:bodyPr/>
        <a:lstStyle/>
        <a:p>
          <a:r>
            <a:rPr lang="es-ES" sz="1400" dirty="0" smtClean="0"/>
            <a:t>Los administradores de billeteras virtuales desde Julio 2021, según la RG 5029/21, deben informar mensualmente las operaciones realizadas por sus clientes. Se intimaron a quienes presentan irregularidades o no realizaron las presentaciones.</a:t>
          </a:r>
          <a:endParaRPr lang="es-ES" sz="1400" dirty="0"/>
        </a:p>
      </dgm:t>
    </dgm:pt>
    <dgm:pt modelId="{6A616835-9BE1-4158-83C9-D676C845B4B4}" type="parTrans" cxnId="{6CEFC807-28B5-4E77-A9EE-95947A5BD8D6}">
      <dgm:prSet/>
      <dgm:spPr/>
      <dgm:t>
        <a:bodyPr/>
        <a:lstStyle/>
        <a:p>
          <a:endParaRPr lang="es-ES"/>
        </a:p>
      </dgm:t>
    </dgm:pt>
    <dgm:pt modelId="{02B6D7DD-FEF6-4942-9989-34D3F3996BE5}" type="sibTrans" cxnId="{6CEFC807-28B5-4E77-A9EE-95947A5BD8D6}">
      <dgm:prSet/>
      <dgm:spPr/>
      <dgm:t>
        <a:bodyPr/>
        <a:lstStyle/>
        <a:p>
          <a:endParaRPr lang="es-ES"/>
        </a:p>
      </dgm:t>
    </dgm:pt>
    <dgm:pt modelId="{8A4DB04F-3B93-4B58-8702-53C0A0A556A0}">
      <dgm:prSet phldrT="[Texto]" custT="1"/>
      <dgm:spPr/>
      <dgm:t>
        <a:bodyPr/>
        <a:lstStyle/>
        <a:p>
          <a:endParaRPr lang="es-ES" sz="1250" dirty="0" smtClean="0"/>
        </a:p>
        <a:p>
          <a:r>
            <a:rPr lang="es-ES" sz="1250" b="1" dirty="0" smtClean="0"/>
            <a:t>Nuevas Actividades en Nomenclador</a:t>
          </a:r>
          <a:endParaRPr lang="es-ES" sz="1250" b="1" dirty="0"/>
        </a:p>
      </dgm:t>
    </dgm:pt>
    <dgm:pt modelId="{8C56C76C-194D-490F-A468-C5BCA923BAA5}" type="parTrans" cxnId="{1E444A8A-94ED-409C-8EA8-4923E98601A6}">
      <dgm:prSet/>
      <dgm:spPr/>
      <dgm:t>
        <a:bodyPr/>
        <a:lstStyle/>
        <a:p>
          <a:endParaRPr lang="es-ES"/>
        </a:p>
      </dgm:t>
    </dgm:pt>
    <dgm:pt modelId="{53B4E536-F6D0-4750-8752-C22D5C5B99CB}" type="sibTrans" cxnId="{1E444A8A-94ED-409C-8EA8-4923E98601A6}">
      <dgm:prSet/>
      <dgm:spPr/>
      <dgm:t>
        <a:bodyPr/>
        <a:lstStyle/>
        <a:p>
          <a:endParaRPr lang="es-ES"/>
        </a:p>
      </dgm:t>
    </dgm:pt>
    <dgm:pt modelId="{408DE94A-C29B-4F8F-8B20-29D525D295FC}">
      <dgm:prSet phldrT="[Texto]" custT="1"/>
      <dgm:spPr>
        <a:ln>
          <a:noFill/>
        </a:ln>
      </dgm:spPr>
      <dgm:t>
        <a:bodyPr/>
        <a:lstStyle/>
        <a:p>
          <a:pPr algn="l"/>
          <a:r>
            <a:rPr lang="es-ES" sz="1400" dirty="0" smtClean="0"/>
            <a:t>Se solicitó la intervención a la Dirección de Análisis y Estadísticas Tributarias para la incorporación al nomenclador de actividades de quienes operan como Billeteras Virtuales, quienes hasta el momento sólo pueden utilizar códigos de actividad genéricos.</a:t>
          </a:r>
          <a:endParaRPr lang="es-ES" sz="1400" dirty="0"/>
        </a:p>
      </dgm:t>
    </dgm:pt>
    <dgm:pt modelId="{E7DD58FF-2432-4498-A367-5B9D0B2C5AB4}" type="parTrans" cxnId="{48022279-76A0-4145-9880-14DDADCD0682}">
      <dgm:prSet/>
      <dgm:spPr/>
      <dgm:t>
        <a:bodyPr/>
        <a:lstStyle/>
        <a:p>
          <a:endParaRPr lang="es-ES"/>
        </a:p>
      </dgm:t>
    </dgm:pt>
    <dgm:pt modelId="{014EB18A-F36B-4C7D-AE31-A3D1F4A50395}" type="sibTrans" cxnId="{48022279-76A0-4145-9880-14DDADCD0682}">
      <dgm:prSet/>
      <dgm:spPr/>
      <dgm:t>
        <a:bodyPr/>
        <a:lstStyle/>
        <a:p>
          <a:endParaRPr lang="es-ES"/>
        </a:p>
      </dgm:t>
    </dgm:pt>
    <dgm:pt modelId="{51B7E00A-66C9-4862-B93E-55089735904D}" type="pres">
      <dgm:prSet presAssocID="{C326A9A6-390F-4B32-9A60-2753A0C016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029FE66-766F-49FE-BABF-AB5902D0BDB7}" type="pres">
      <dgm:prSet presAssocID="{A984F48C-66B1-41DA-A4E7-665C7153CAEE}" presName="composite" presStyleCnt="0"/>
      <dgm:spPr/>
    </dgm:pt>
    <dgm:pt modelId="{57923B65-91D2-4F6E-8698-8FFCC0001D71}" type="pres">
      <dgm:prSet presAssocID="{A984F48C-66B1-41DA-A4E7-665C7153CAEE}" presName="parentText" presStyleLbl="alignNode1" presStyleIdx="0" presStyleCnt="3" custScaleX="111874" custLinFactNeighborX="31502" custLinFactNeighborY="268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27A8AD-85AC-49F3-813E-5EBD8EC360CF}" type="pres">
      <dgm:prSet presAssocID="{A984F48C-66B1-41DA-A4E7-665C7153CAEE}" presName="descendantText" presStyleLbl="alignAcc1" presStyleIdx="0" presStyleCnt="3" custScaleX="79016" custScaleY="100000" custLinFactNeighborX="-5415" custLinFactNeighborY="42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E66BE0-25E2-468C-92B8-3D21133FEC72}" type="pres">
      <dgm:prSet presAssocID="{0C2A2B66-8819-493E-A48D-727081E27A6F}" presName="sp" presStyleCnt="0"/>
      <dgm:spPr/>
    </dgm:pt>
    <dgm:pt modelId="{1383AA23-67A7-4F18-8428-E612C091CDE6}" type="pres">
      <dgm:prSet presAssocID="{ED51C002-602D-44B0-B54D-B2A7515B9738}" presName="composite" presStyleCnt="0"/>
      <dgm:spPr/>
    </dgm:pt>
    <dgm:pt modelId="{1D4E67C5-E65C-4ABD-867C-FE97EDA56B98}" type="pres">
      <dgm:prSet presAssocID="{ED51C002-602D-44B0-B54D-B2A7515B9738}" presName="parentText" presStyleLbl="alignNode1" presStyleIdx="1" presStyleCnt="3" custScaleX="114788" custLinFactNeighborX="32270" custLinFactNeighborY="-484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FAB73C-C252-451F-9D2D-180591080505}" type="pres">
      <dgm:prSet presAssocID="{ED51C002-602D-44B0-B54D-B2A7515B9738}" presName="descendantText" presStyleLbl="alignAcc1" presStyleIdx="1" presStyleCnt="3" custScaleX="80336" custScaleY="94391" custLinFactNeighborX="-4464" custLinFactNeighborY="-124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A6FD5B-9287-4B35-968C-2B518554715E}" type="pres">
      <dgm:prSet presAssocID="{89A3DAFB-F96B-40FB-91F5-F8FA93C1D59F}" presName="sp" presStyleCnt="0"/>
      <dgm:spPr/>
    </dgm:pt>
    <dgm:pt modelId="{412486DD-4BA3-4808-BD4B-270A30378A20}" type="pres">
      <dgm:prSet presAssocID="{8A4DB04F-3B93-4B58-8702-53C0A0A556A0}" presName="composite" presStyleCnt="0"/>
      <dgm:spPr/>
    </dgm:pt>
    <dgm:pt modelId="{9BF7AF38-C595-4ECB-9982-0D032C3AC30F}" type="pres">
      <dgm:prSet presAssocID="{8A4DB04F-3B93-4B58-8702-53C0A0A556A0}" presName="parentText" presStyleLbl="alignNode1" presStyleIdx="2" presStyleCnt="3" custScaleX="116356" custLinFactNeighborX="31502" custLinFactNeighborY="-1907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9258F2-74EA-4528-B609-3C30ECE15139}" type="pres">
      <dgm:prSet presAssocID="{8A4DB04F-3B93-4B58-8702-53C0A0A556A0}" presName="descendantText" presStyleLbl="alignAcc1" presStyleIdx="2" presStyleCnt="3" custScaleX="80749" custScaleY="91077" custLinFactNeighborX="-4378" custLinFactNeighborY="-322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8022279-76A0-4145-9880-14DDADCD0682}" srcId="{8A4DB04F-3B93-4B58-8702-53C0A0A556A0}" destId="{408DE94A-C29B-4F8F-8B20-29D525D295FC}" srcOrd="0" destOrd="0" parTransId="{E7DD58FF-2432-4498-A367-5B9D0B2C5AB4}" sibTransId="{014EB18A-F36B-4C7D-AE31-A3D1F4A50395}"/>
    <dgm:cxn modelId="{D07C246A-4ED8-4A45-9D9B-41FE218E6E47}" type="presOf" srcId="{8A4DB04F-3B93-4B58-8702-53C0A0A556A0}" destId="{9BF7AF38-C595-4ECB-9982-0D032C3AC30F}" srcOrd="0" destOrd="0" presId="urn:microsoft.com/office/officeart/2005/8/layout/chevron2"/>
    <dgm:cxn modelId="{93546496-15E1-4B04-B677-BC979B59D942}" srcId="{C326A9A6-390F-4B32-9A60-2753A0C01691}" destId="{A984F48C-66B1-41DA-A4E7-665C7153CAEE}" srcOrd="0" destOrd="0" parTransId="{FD173EC9-C734-44F6-9368-666840131D2D}" sibTransId="{0C2A2B66-8819-493E-A48D-727081E27A6F}"/>
    <dgm:cxn modelId="{BAB7A552-E008-47AE-A632-AFB249D83E83}" type="presOf" srcId="{C326A9A6-390F-4B32-9A60-2753A0C01691}" destId="{51B7E00A-66C9-4862-B93E-55089735904D}" srcOrd="0" destOrd="0" presId="urn:microsoft.com/office/officeart/2005/8/layout/chevron2"/>
    <dgm:cxn modelId="{E61EF5DA-FE4D-47B6-B4C4-3BE95DFA2024}" type="presOf" srcId="{408DE94A-C29B-4F8F-8B20-29D525D295FC}" destId="{F69258F2-74EA-4528-B609-3C30ECE15139}" srcOrd="0" destOrd="0" presId="urn:microsoft.com/office/officeart/2005/8/layout/chevron2"/>
    <dgm:cxn modelId="{B895E590-B7ED-4389-8E17-9E1CEF92C138}" srcId="{C326A9A6-390F-4B32-9A60-2753A0C01691}" destId="{ED51C002-602D-44B0-B54D-B2A7515B9738}" srcOrd="1" destOrd="0" parTransId="{6D25B7AB-9796-46D7-B3EE-F866C31519DF}" sibTransId="{89A3DAFB-F96B-40FB-91F5-F8FA93C1D59F}"/>
    <dgm:cxn modelId="{71CFA3C4-0B1E-4C7D-A33F-BAFC8D66BE22}" type="presOf" srcId="{A984F48C-66B1-41DA-A4E7-665C7153CAEE}" destId="{57923B65-91D2-4F6E-8698-8FFCC0001D71}" srcOrd="0" destOrd="0" presId="urn:microsoft.com/office/officeart/2005/8/layout/chevron2"/>
    <dgm:cxn modelId="{1E444A8A-94ED-409C-8EA8-4923E98601A6}" srcId="{C326A9A6-390F-4B32-9A60-2753A0C01691}" destId="{8A4DB04F-3B93-4B58-8702-53C0A0A556A0}" srcOrd="2" destOrd="0" parTransId="{8C56C76C-194D-490F-A468-C5BCA923BAA5}" sibTransId="{53B4E536-F6D0-4750-8752-C22D5C5B99CB}"/>
    <dgm:cxn modelId="{23557098-EF4D-4787-8BDE-2279668A82EB}" type="presOf" srcId="{ED51C002-602D-44B0-B54D-B2A7515B9738}" destId="{1D4E67C5-E65C-4ABD-867C-FE97EDA56B98}" srcOrd="0" destOrd="0" presId="urn:microsoft.com/office/officeart/2005/8/layout/chevron2"/>
    <dgm:cxn modelId="{6CEFC807-28B5-4E77-A9EE-95947A5BD8D6}" srcId="{ED51C002-602D-44B0-B54D-B2A7515B9738}" destId="{50BBDCE4-EF84-4466-B7AE-9D17F1D03F43}" srcOrd="0" destOrd="0" parTransId="{6A616835-9BE1-4158-83C9-D676C845B4B4}" sibTransId="{02B6D7DD-FEF6-4942-9989-34D3F3996BE5}"/>
    <dgm:cxn modelId="{1C10158B-E027-44CD-96FE-BFE590729EF7}" type="presOf" srcId="{50BBDCE4-EF84-4466-B7AE-9D17F1D03F43}" destId="{91FAB73C-C252-451F-9D2D-180591080505}" srcOrd="0" destOrd="0" presId="urn:microsoft.com/office/officeart/2005/8/layout/chevron2"/>
    <dgm:cxn modelId="{E14CBED5-AB6A-4FEB-9FD3-1CE36FF603DB}" srcId="{A984F48C-66B1-41DA-A4E7-665C7153CAEE}" destId="{4B026ADE-893F-4366-9780-71DEDF164518}" srcOrd="0" destOrd="0" parTransId="{913F1DE4-3DC8-4C55-BB42-574C2C947A91}" sibTransId="{D47921F7-E2CA-4AAF-9EB7-9F1248E43D41}"/>
    <dgm:cxn modelId="{57EF13B4-81B8-40E9-B8E4-D0507D73EABF}" type="presOf" srcId="{4B026ADE-893F-4366-9780-71DEDF164518}" destId="{9627A8AD-85AC-49F3-813E-5EBD8EC360CF}" srcOrd="0" destOrd="0" presId="urn:microsoft.com/office/officeart/2005/8/layout/chevron2"/>
    <dgm:cxn modelId="{06B43869-5CB4-47F9-8C3C-14B4384B81BF}" type="presParOf" srcId="{51B7E00A-66C9-4862-B93E-55089735904D}" destId="{0029FE66-766F-49FE-BABF-AB5902D0BDB7}" srcOrd="0" destOrd="0" presId="urn:microsoft.com/office/officeart/2005/8/layout/chevron2"/>
    <dgm:cxn modelId="{D0C27EC7-5456-474D-854A-CB6FAF98A9D4}" type="presParOf" srcId="{0029FE66-766F-49FE-BABF-AB5902D0BDB7}" destId="{57923B65-91D2-4F6E-8698-8FFCC0001D71}" srcOrd="0" destOrd="0" presId="urn:microsoft.com/office/officeart/2005/8/layout/chevron2"/>
    <dgm:cxn modelId="{BEF8FE31-F641-4F85-A29F-9A04EA092561}" type="presParOf" srcId="{0029FE66-766F-49FE-BABF-AB5902D0BDB7}" destId="{9627A8AD-85AC-49F3-813E-5EBD8EC360CF}" srcOrd="1" destOrd="0" presId="urn:microsoft.com/office/officeart/2005/8/layout/chevron2"/>
    <dgm:cxn modelId="{543F6236-2A5D-41DD-8BF9-14596DC68A09}" type="presParOf" srcId="{51B7E00A-66C9-4862-B93E-55089735904D}" destId="{52E66BE0-25E2-468C-92B8-3D21133FEC72}" srcOrd="1" destOrd="0" presId="urn:microsoft.com/office/officeart/2005/8/layout/chevron2"/>
    <dgm:cxn modelId="{472CE67E-B9D3-4FDF-BF4D-7753879B5DFB}" type="presParOf" srcId="{51B7E00A-66C9-4862-B93E-55089735904D}" destId="{1383AA23-67A7-4F18-8428-E612C091CDE6}" srcOrd="2" destOrd="0" presId="urn:microsoft.com/office/officeart/2005/8/layout/chevron2"/>
    <dgm:cxn modelId="{C2C7DBFE-A857-425D-BF1F-9BC8DFFFA434}" type="presParOf" srcId="{1383AA23-67A7-4F18-8428-E612C091CDE6}" destId="{1D4E67C5-E65C-4ABD-867C-FE97EDA56B98}" srcOrd="0" destOrd="0" presId="urn:microsoft.com/office/officeart/2005/8/layout/chevron2"/>
    <dgm:cxn modelId="{64DFD1EF-0CD3-43F1-9439-78CEC9113B8B}" type="presParOf" srcId="{1383AA23-67A7-4F18-8428-E612C091CDE6}" destId="{91FAB73C-C252-451F-9D2D-180591080505}" srcOrd="1" destOrd="0" presId="urn:microsoft.com/office/officeart/2005/8/layout/chevron2"/>
    <dgm:cxn modelId="{EBC30418-C281-47D5-AA7F-A3B74C5E4165}" type="presParOf" srcId="{51B7E00A-66C9-4862-B93E-55089735904D}" destId="{87A6FD5B-9287-4B35-968C-2B518554715E}" srcOrd="3" destOrd="0" presId="urn:microsoft.com/office/officeart/2005/8/layout/chevron2"/>
    <dgm:cxn modelId="{955D6522-498B-4642-853D-91E02F80D73F}" type="presParOf" srcId="{51B7E00A-66C9-4862-B93E-55089735904D}" destId="{412486DD-4BA3-4808-BD4B-270A30378A20}" srcOrd="4" destOrd="0" presId="urn:microsoft.com/office/officeart/2005/8/layout/chevron2"/>
    <dgm:cxn modelId="{CE9CD894-CD2C-474B-98B6-E2168576A1A4}" type="presParOf" srcId="{412486DD-4BA3-4808-BD4B-270A30378A20}" destId="{9BF7AF38-C595-4ECB-9982-0D032C3AC30F}" srcOrd="0" destOrd="0" presId="urn:microsoft.com/office/officeart/2005/8/layout/chevron2"/>
    <dgm:cxn modelId="{99AFD942-7411-471B-BCFB-098CCFC39FD1}" type="presParOf" srcId="{412486DD-4BA3-4808-BD4B-270A30378A20}" destId="{F69258F2-74EA-4528-B609-3C30ECE151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496F58-4E8C-4B79-8881-5DC5F67D8A07}" type="doc">
      <dgm:prSet loTypeId="urn:microsoft.com/office/officeart/2005/8/layout/vList6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FC4D187D-1D50-4263-9C62-32792528AC76}">
      <dgm:prSet phldrT="[Texto]" custT="1"/>
      <dgm:spPr/>
      <dgm:t>
        <a:bodyPr/>
        <a:lstStyle/>
        <a:p>
          <a:r>
            <a:rPr lang="es-ES" sz="1600" dirty="0" smtClean="0"/>
            <a:t>Security tokens</a:t>
          </a:r>
          <a:endParaRPr lang="es-ES" sz="1600" dirty="0"/>
        </a:p>
      </dgm:t>
    </dgm:pt>
    <dgm:pt modelId="{C1DF4405-2A35-434D-8A8C-D826C2CC9BAF}" type="parTrans" cxnId="{6F146B1F-8C22-4748-BB06-1474078610D2}">
      <dgm:prSet/>
      <dgm:spPr/>
      <dgm:t>
        <a:bodyPr/>
        <a:lstStyle/>
        <a:p>
          <a:endParaRPr lang="es-ES"/>
        </a:p>
      </dgm:t>
    </dgm:pt>
    <dgm:pt modelId="{DC15AC17-151C-4DE5-A94B-5626BDBB46C1}" type="sibTrans" cxnId="{6F146B1F-8C22-4748-BB06-1474078610D2}">
      <dgm:prSet/>
      <dgm:spPr/>
      <dgm:t>
        <a:bodyPr/>
        <a:lstStyle/>
        <a:p>
          <a:endParaRPr lang="es-ES"/>
        </a:p>
      </dgm:t>
    </dgm:pt>
    <dgm:pt modelId="{7D94AC6C-9B79-4C90-8D92-52CAC6C68232}">
      <dgm:prSet phldrT="[Texto]" custT="1"/>
      <dgm:spPr/>
      <dgm:t>
        <a:bodyPr/>
        <a:lstStyle/>
        <a:p>
          <a:r>
            <a:rPr lang="es-AR" sz="1200" dirty="0" smtClean="0"/>
            <a:t>Representan un derecho sobre un activo subyacente o un rédito económico futuro (asimilable a un bono o acción) del emisor del token. La característica propia es que se emiten con propósitos especulativos y pueden comercializarse en mercados secundarios</a:t>
          </a:r>
          <a:endParaRPr lang="es-ES" sz="1200" dirty="0"/>
        </a:p>
      </dgm:t>
    </dgm:pt>
    <dgm:pt modelId="{84FDADD5-E1EC-45BF-99DF-E1AD35BFA61B}" type="parTrans" cxnId="{21DC5513-E00C-45E5-B2A6-3B812351DC9C}">
      <dgm:prSet/>
      <dgm:spPr/>
      <dgm:t>
        <a:bodyPr/>
        <a:lstStyle/>
        <a:p>
          <a:endParaRPr lang="es-ES"/>
        </a:p>
      </dgm:t>
    </dgm:pt>
    <dgm:pt modelId="{0717D698-F6E2-41CC-B5E2-859D5464BE00}" type="sibTrans" cxnId="{21DC5513-E00C-45E5-B2A6-3B812351DC9C}">
      <dgm:prSet/>
      <dgm:spPr/>
      <dgm:t>
        <a:bodyPr/>
        <a:lstStyle/>
        <a:p>
          <a:endParaRPr lang="es-ES"/>
        </a:p>
      </dgm:t>
    </dgm:pt>
    <dgm:pt modelId="{18F0BA3A-B2F0-444E-9853-576DAE5847F8}">
      <dgm:prSet phldrT="[Texto]" custT="1"/>
      <dgm:spPr/>
      <dgm:t>
        <a:bodyPr/>
        <a:lstStyle/>
        <a:p>
          <a:r>
            <a:rPr lang="es-ES" sz="1600" dirty="0" smtClean="0"/>
            <a:t>Utility tokens</a:t>
          </a:r>
          <a:endParaRPr lang="es-ES" sz="1600" dirty="0"/>
        </a:p>
      </dgm:t>
    </dgm:pt>
    <dgm:pt modelId="{0C87D4A6-2ADF-4C08-BBE4-54EF4898EAC5}" type="parTrans" cxnId="{196FDE3F-7BCF-4C27-9952-991FFC3100FA}">
      <dgm:prSet/>
      <dgm:spPr/>
      <dgm:t>
        <a:bodyPr/>
        <a:lstStyle/>
        <a:p>
          <a:endParaRPr lang="es-ES"/>
        </a:p>
      </dgm:t>
    </dgm:pt>
    <dgm:pt modelId="{B22C15DB-DB94-4BBC-9FD2-F6006C76E294}" type="sibTrans" cxnId="{196FDE3F-7BCF-4C27-9952-991FFC3100FA}">
      <dgm:prSet/>
      <dgm:spPr/>
      <dgm:t>
        <a:bodyPr/>
        <a:lstStyle/>
        <a:p>
          <a:endParaRPr lang="es-ES"/>
        </a:p>
      </dgm:t>
    </dgm:pt>
    <dgm:pt modelId="{ECC7CB76-7710-47E9-9A60-EB649D33CD9E}">
      <dgm:prSet phldrT="[Texto]" custT="1"/>
      <dgm:spPr/>
      <dgm:t>
        <a:bodyPr/>
        <a:lstStyle/>
        <a:p>
          <a:r>
            <a:rPr lang="es-AR" sz="1200" dirty="0" smtClean="0"/>
            <a:t>Están diseñados como un instrumento que concede acceso a un bien o servicio ofrecido por el emisor. No confieren titularidad sobre la plataforma ofrecida, sino que garantizan su utilización</a:t>
          </a:r>
          <a:endParaRPr lang="es-ES" sz="1200" dirty="0"/>
        </a:p>
      </dgm:t>
    </dgm:pt>
    <dgm:pt modelId="{A52A40A2-0632-49FC-81D9-BB16471C753E}" type="parTrans" cxnId="{E24F5D55-616B-4BBA-9F94-1695A79ADE1B}">
      <dgm:prSet/>
      <dgm:spPr/>
      <dgm:t>
        <a:bodyPr/>
        <a:lstStyle/>
        <a:p>
          <a:endParaRPr lang="es-ES"/>
        </a:p>
      </dgm:t>
    </dgm:pt>
    <dgm:pt modelId="{12506BB9-4BB5-480D-8FC1-CD3813B62B09}" type="sibTrans" cxnId="{E24F5D55-616B-4BBA-9F94-1695A79ADE1B}">
      <dgm:prSet/>
      <dgm:spPr/>
      <dgm:t>
        <a:bodyPr/>
        <a:lstStyle/>
        <a:p>
          <a:endParaRPr lang="es-ES"/>
        </a:p>
      </dgm:t>
    </dgm:pt>
    <dgm:pt modelId="{27CF58CB-FF63-4B24-BEEB-50F04790D1EB}">
      <dgm:prSet phldrT="[Texto]" custT="1"/>
      <dgm:spPr/>
      <dgm:t>
        <a:bodyPr/>
        <a:lstStyle/>
        <a:p>
          <a:r>
            <a:rPr lang="es-ES" sz="1600" dirty="0" smtClean="0"/>
            <a:t>Non-fungible tokens (NFT)</a:t>
          </a:r>
          <a:endParaRPr lang="es-ES" sz="1600" dirty="0"/>
        </a:p>
      </dgm:t>
    </dgm:pt>
    <dgm:pt modelId="{1D6F525C-7E35-406E-8C3F-56EA2FDEB4A9}" type="parTrans" cxnId="{742E687C-433F-4E75-9F1E-7A539A5929CB}">
      <dgm:prSet/>
      <dgm:spPr/>
      <dgm:t>
        <a:bodyPr/>
        <a:lstStyle/>
        <a:p>
          <a:endParaRPr lang="es-ES"/>
        </a:p>
      </dgm:t>
    </dgm:pt>
    <dgm:pt modelId="{A9719C56-953B-41DA-9470-1949767C0AD8}" type="sibTrans" cxnId="{742E687C-433F-4E75-9F1E-7A539A5929CB}">
      <dgm:prSet/>
      <dgm:spPr/>
      <dgm:t>
        <a:bodyPr/>
        <a:lstStyle/>
        <a:p>
          <a:endParaRPr lang="es-ES"/>
        </a:p>
      </dgm:t>
    </dgm:pt>
    <dgm:pt modelId="{4BC51B1F-35C5-429B-B60C-15AFD7DF8832}">
      <dgm:prSet phldrT="[Texto]" custT="1"/>
      <dgm:spPr/>
      <dgm:t>
        <a:bodyPr/>
        <a:lstStyle/>
        <a:p>
          <a:r>
            <a:rPr lang="es-AR" sz="1200" dirty="0" smtClean="0"/>
            <a:t>Constituyen activos digitales únicos e irrepetibles (por ello no fungibles), cuya autenticidad se garantiza a través de su registro en una blockchain mediante la utilización de un contrato inteligente (</a:t>
          </a:r>
          <a:r>
            <a:rPr lang="es-AR" sz="1200" i="1" dirty="0" smtClean="0"/>
            <a:t>smart contract</a:t>
          </a:r>
          <a:r>
            <a:rPr lang="es-AR" sz="1200" dirty="0" smtClean="0"/>
            <a:t>). Suelen utilizarse para autenticar obras de arte digitales o para digitalizar activos tangibles.</a:t>
          </a:r>
          <a:endParaRPr lang="es-ES" sz="1200" dirty="0"/>
        </a:p>
      </dgm:t>
    </dgm:pt>
    <dgm:pt modelId="{CE4D6342-8992-41F7-A1EC-4E749FAD7E48}" type="parTrans" cxnId="{F82697A9-75F1-485C-9067-D5567E83EC6F}">
      <dgm:prSet/>
      <dgm:spPr/>
      <dgm:t>
        <a:bodyPr/>
        <a:lstStyle/>
        <a:p>
          <a:endParaRPr lang="es-ES"/>
        </a:p>
      </dgm:t>
    </dgm:pt>
    <dgm:pt modelId="{5AC9D03A-47E6-439B-A058-5538878C154A}" type="sibTrans" cxnId="{F82697A9-75F1-485C-9067-D5567E83EC6F}">
      <dgm:prSet/>
      <dgm:spPr/>
      <dgm:t>
        <a:bodyPr/>
        <a:lstStyle/>
        <a:p>
          <a:endParaRPr lang="es-ES"/>
        </a:p>
      </dgm:t>
    </dgm:pt>
    <dgm:pt modelId="{E0097022-806E-48C8-865A-EC608D51A290}">
      <dgm:prSet custT="1"/>
      <dgm:spPr/>
      <dgm:t>
        <a:bodyPr/>
        <a:lstStyle/>
        <a:p>
          <a:r>
            <a:rPr lang="es-ES" sz="1600" dirty="0" smtClean="0"/>
            <a:t>Monedas Digitales o Criptomonedas</a:t>
          </a:r>
          <a:endParaRPr lang="es-ES" sz="1600" dirty="0"/>
        </a:p>
      </dgm:t>
    </dgm:pt>
    <dgm:pt modelId="{A511FD75-48B1-4E4F-8431-46F835338C70}" type="parTrans" cxnId="{674E458F-2B52-4708-8C68-1AA488A77CAC}">
      <dgm:prSet/>
      <dgm:spPr/>
      <dgm:t>
        <a:bodyPr/>
        <a:lstStyle/>
        <a:p>
          <a:endParaRPr lang="es-ES"/>
        </a:p>
      </dgm:t>
    </dgm:pt>
    <dgm:pt modelId="{3F1EE594-ECC7-4640-AEA7-F33C390E8E50}" type="sibTrans" cxnId="{674E458F-2B52-4708-8C68-1AA488A77CAC}">
      <dgm:prSet/>
      <dgm:spPr/>
      <dgm:t>
        <a:bodyPr/>
        <a:lstStyle/>
        <a:p>
          <a:endParaRPr lang="es-ES"/>
        </a:p>
      </dgm:t>
    </dgm:pt>
    <dgm:pt modelId="{91651E0C-CF8A-40A0-917B-322FDD8F42AC}">
      <dgm:prSet custT="1"/>
      <dgm:spPr/>
      <dgm:t>
        <a:bodyPr/>
        <a:lstStyle/>
        <a:p>
          <a:r>
            <a:rPr lang="es-AR" sz="1200" dirty="0" smtClean="0"/>
            <a:t>Una representación digital de valor, criptográficamente protegida, que puede ser utilizada como un medio de intercambio, y/o una unidad de cuenta, y/o una reserva de valor pero que no tienen curso legal, ni se emiten, ni se encuentran garantizadas por ningún país o jurisdicción</a:t>
          </a:r>
          <a:endParaRPr lang="es-ES" sz="2700" dirty="0"/>
        </a:p>
      </dgm:t>
    </dgm:pt>
    <dgm:pt modelId="{84910751-A53E-40BE-842E-DF88E99230BF}" type="parTrans" cxnId="{5ECD97DA-4FD1-46FA-85FE-32E657D84440}">
      <dgm:prSet/>
      <dgm:spPr/>
      <dgm:t>
        <a:bodyPr/>
        <a:lstStyle/>
        <a:p>
          <a:endParaRPr lang="es-ES"/>
        </a:p>
      </dgm:t>
    </dgm:pt>
    <dgm:pt modelId="{BDA1D0CC-65C7-4FC3-BAC8-E5E6ECFC8F85}" type="sibTrans" cxnId="{5ECD97DA-4FD1-46FA-85FE-32E657D84440}">
      <dgm:prSet/>
      <dgm:spPr/>
      <dgm:t>
        <a:bodyPr/>
        <a:lstStyle/>
        <a:p>
          <a:endParaRPr lang="es-ES"/>
        </a:p>
      </dgm:t>
    </dgm:pt>
    <dgm:pt modelId="{8C2A09A7-A205-4C75-ABA7-2BDB39498DA0}" type="pres">
      <dgm:prSet presAssocID="{EB496F58-4E8C-4B79-8881-5DC5F67D8A0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A5ADDC3-867E-4C75-895C-D01C339C43A0}" type="pres">
      <dgm:prSet presAssocID="{E0097022-806E-48C8-865A-EC608D51A290}" presName="linNode" presStyleCnt="0"/>
      <dgm:spPr/>
    </dgm:pt>
    <dgm:pt modelId="{06394710-1F21-4F77-9860-B34045FDDE71}" type="pres">
      <dgm:prSet presAssocID="{E0097022-806E-48C8-865A-EC608D51A290}" presName="parentShp" presStyleLbl="node1" presStyleIdx="0" presStyleCnt="4" custScaleX="58838" custLinFactNeighborX="-12956" custLinFactNeighborY="-41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F9F369-8C54-4B00-8558-3D57149D3073}" type="pres">
      <dgm:prSet presAssocID="{E0097022-806E-48C8-865A-EC608D51A290}" presName="childShp" presStyleLbl="bgAccFollowNode1" presStyleIdx="0" presStyleCnt="4" custScaleY="131102" custLinFactNeighborX="-19208" custLinFactNeighborY="-43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7F7AC6-03C0-4AB4-9CAB-E4AF376AF679}" type="pres">
      <dgm:prSet presAssocID="{3F1EE594-ECC7-4640-AEA7-F33C390E8E50}" presName="spacing" presStyleCnt="0"/>
      <dgm:spPr/>
    </dgm:pt>
    <dgm:pt modelId="{58079541-A175-4E06-86FC-C485F991CF95}" type="pres">
      <dgm:prSet presAssocID="{FC4D187D-1D50-4263-9C62-32792528AC76}" presName="linNode" presStyleCnt="0"/>
      <dgm:spPr/>
    </dgm:pt>
    <dgm:pt modelId="{D97848C2-8BB5-4462-8499-9EAF289F613E}" type="pres">
      <dgm:prSet presAssocID="{FC4D187D-1D50-4263-9C62-32792528AC76}" presName="parentShp" presStyleLbl="node1" presStyleIdx="1" presStyleCnt="4" custScaleX="58838" custLinFactNeighborX="-12956" custLinFactNeighborY="-41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FD7D64-5166-4783-831E-74A6BE7CEF31}" type="pres">
      <dgm:prSet presAssocID="{FC4D187D-1D50-4263-9C62-32792528AC76}" presName="childShp" presStyleLbl="bgAccFollowNode1" presStyleIdx="1" presStyleCnt="4" custScaleY="122301" custLinFactNeighborX="-19434" custLinFactNeighborY="-41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E1FAD8-FA46-4218-BF68-6DCECD869B78}" type="pres">
      <dgm:prSet presAssocID="{DC15AC17-151C-4DE5-A94B-5626BDBB46C1}" presName="spacing" presStyleCnt="0"/>
      <dgm:spPr/>
    </dgm:pt>
    <dgm:pt modelId="{B93350E3-A93D-459D-977A-242C0B3C542C}" type="pres">
      <dgm:prSet presAssocID="{18F0BA3A-B2F0-444E-9853-576DAE5847F8}" presName="linNode" presStyleCnt="0"/>
      <dgm:spPr/>
    </dgm:pt>
    <dgm:pt modelId="{2F0DF745-DA10-4FC1-A540-274BFEE352C3}" type="pres">
      <dgm:prSet presAssocID="{18F0BA3A-B2F0-444E-9853-576DAE5847F8}" presName="parentShp" presStyleLbl="node1" presStyleIdx="2" presStyleCnt="4" custScaleX="58838" custLinFactNeighborX="-12944" custLinFactNeighborY="-41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D854AD-5C79-45FE-AE9B-E84AF34404BF}" type="pres">
      <dgm:prSet presAssocID="{18F0BA3A-B2F0-444E-9853-576DAE5847F8}" presName="childShp" presStyleLbl="bgAccFollowNode1" presStyleIdx="2" presStyleCnt="4" custScaleY="90172" custLinFactNeighborX="-19416" custLinFactNeighborY="-41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AB7EF6-4200-4BA8-BA63-34F291C4C0C0}" type="pres">
      <dgm:prSet presAssocID="{B22C15DB-DB94-4BBC-9FD2-F6006C76E294}" presName="spacing" presStyleCnt="0"/>
      <dgm:spPr/>
    </dgm:pt>
    <dgm:pt modelId="{337C356B-75CE-4FC7-89C7-747FE26FB6ED}" type="pres">
      <dgm:prSet presAssocID="{27CF58CB-FF63-4B24-BEEB-50F04790D1EB}" presName="linNode" presStyleCnt="0"/>
      <dgm:spPr/>
    </dgm:pt>
    <dgm:pt modelId="{45546875-1B58-482B-9373-A806BD5BD376}" type="pres">
      <dgm:prSet presAssocID="{27CF58CB-FF63-4B24-BEEB-50F04790D1EB}" presName="parentShp" presStyleLbl="node1" presStyleIdx="3" presStyleCnt="4" custScaleX="58838" custLinFactNeighborX="-12956" custLinFactNeighborY="-41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44E8E4-FD76-4FED-8B3D-0BEE8E3418C5}" type="pres">
      <dgm:prSet presAssocID="{27CF58CB-FF63-4B24-BEEB-50F04790D1EB}" presName="childShp" presStyleLbl="bgAccFollowNode1" presStyleIdx="3" presStyleCnt="4" custScaleY="163003" custLinFactNeighborX="-19434" custLinFactNeighborY="-41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78E50F-B61E-4F55-A1C4-8152E48D3739}" type="presOf" srcId="{ECC7CB76-7710-47E9-9A60-EB649D33CD9E}" destId="{2AD854AD-5C79-45FE-AE9B-E84AF34404BF}" srcOrd="0" destOrd="0" presId="urn:microsoft.com/office/officeart/2005/8/layout/vList6"/>
    <dgm:cxn modelId="{C9F82E67-1800-4625-B137-59220B669BDA}" type="presOf" srcId="{FC4D187D-1D50-4263-9C62-32792528AC76}" destId="{D97848C2-8BB5-4462-8499-9EAF289F613E}" srcOrd="0" destOrd="0" presId="urn:microsoft.com/office/officeart/2005/8/layout/vList6"/>
    <dgm:cxn modelId="{94ABC772-8ACA-48EA-BAE2-6260F3259C2D}" type="presOf" srcId="{18F0BA3A-B2F0-444E-9853-576DAE5847F8}" destId="{2F0DF745-DA10-4FC1-A540-274BFEE352C3}" srcOrd="0" destOrd="0" presId="urn:microsoft.com/office/officeart/2005/8/layout/vList6"/>
    <dgm:cxn modelId="{196FDE3F-7BCF-4C27-9952-991FFC3100FA}" srcId="{EB496F58-4E8C-4B79-8881-5DC5F67D8A07}" destId="{18F0BA3A-B2F0-444E-9853-576DAE5847F8}" srcOrd="2" destOrd="0" parTransId="{0C87D4A6-2ADF-4C08-BBE4-54EF4898EAC5}" sibTransId="{B22C15DB-DB94-4BBC-9FD2-F6006C76E294}"/>
    <dgm:cxn modelId="{0C7F5060-97EC-4D7F-9423-26C81F0199F9}" type="presOf" srcId="{7D94AC6C-9B79-4C90-8D92-52CAC6C68232}" destId="{EDFD7D64-5166-4783-831E-74A6BE7CEF31}" srcOrd="0" destOrd="0" presId="urn:microsoft.com/office/officeart/2005/8/layout/vList6"/>
    <dgm:cxn modelId="{AE3AAB5C-DFA6-4FFC-BC11-7504B4266C0C}" type="presOf" srcId="{91651E0C-CF8A-40A0-917B-322FDD8F42AC}" destId="{0FF9F369-8C54-4B00-8558-3D57149D3073}" srcOrd="0" destOrd="0" presId="urn:microsoft.com/office/officeart/2005/8/layout/vList6"/>
    <dgm:cxn modelId="{5A50B527-CC42-46D9-A494-F889FEFD75CE}" type="presOf" srcId="{27CF58CB-FF63-4B24-BEEB-50F04790D1EB}" destId="{45546875-1B58-482B-9373-A806BD5BD376}" srcOrd="0" destOrd="0" presId="urn:microsoft.com/office/officeart/2005/8/layout/vList6"/>
    <dgm:cxn modelId="{F82697A9-75F1-485C-9067-D5567E83EC6F}" srcId="{27CF58CB-FF63-4B24-BEEB-50F04790D1EB}" destId="{4BC51B1F-35C5-429B-B60C-15AFD7DF8832}" srcOrd="0" destOrd="0" parTransId="{CE4D6342-8992-41F7-A1EC-4E749FAD7E48}" sibTransId="{5AC9D03A-47E6-439B-A058-5538878C154A}"/>
    <dgm:cxn modelId="{E24F5D55-616B-4BBA-9F94-1695A79ADE1B}" srcId="{18F0BA3A-B2F0-444E-9853-576DAE5847F8}" destId="{ECC7CB76-7710-47E9-9A60-EB649D33CD9E}" srcOrd="0" destOrd="0" parTransId="{A52A40A2-0632-49FC-81D9-BB16471C753E}" sibTransId="{12506BB9-4BB5-480D-8FC1-CD3813B62B09}"/>
    <dgm:cxn modelId="{04BCA10B-08E6-45DB-8787-A7F2623539E8}" type="presOf" srcId="{EB496F58-4E8C-4B79-8881-5DC5F67D8A07}" destId="{8C2A09A7-A205-4C75-ABA7-2BDB39498DA0}" srcOrd="0" destOrd="0" presId="urn:microsoft.com/office/officeart/2005/8/layout/vList6"/>
    <dgm:cxn modelId="{21DC5513-E00C-45E5-B2A6-3B812351DC9C}" srcId="{FC4D187D-1D50-4263-9C62-32792528AC76}" destId="{7D94AC6C-9B79-4C90-8D92-52CAC6C68232}" srcOrd="0" destOrd="0" parTransId="{84FDADD5-E1EC-45BF-99DF-E1AD35BFA61B}" sibTransId="{0717D698-F6E2-41CC-B5E2-859D5464BE00}"/>
    <dgm:cxn modelId="{674E458F-2B52-4708-8C68-1AA488A77CAC}" srcId="{EB496F58-4E8C-4B79-8881-5DC5F67D8A07}" destId="{E0097022-806E-48C8-865A-EC608D51A290}" srcOrd="0" destOrd="0" parTransId="{A511FD75-48B1-4E4F-8431-46F835338C70}" sibTransId="{3F1EE594-ECC7-4640-AEA7-F33C390E8E50}"/>
    <dgm:cxn modelId="{C3AC86E2-FA84-496B-A13F-28BA60268DFB}" type="presOf" srcId="{4BC51B1F-35C5-429B-B60C-15AFD7DF8832}" destId="{6144E8E4-FD76-4FED-8B3D-0BEE8E3418C5}" srcOrd="0" destOrd="0" presId="urn:microsoft.com/office/officeart/2005/8/layout/vList6"/>
    <dgm:cxn modelId="{EB406204-7EA1-4612-B7C8-899DF3C1DA70}" type="presOf" srcId="{E0097022-806E-48C8-865A-EC608D51A290}" destId="{06394710-1F21-4F77-9860-B34045FDDE71}" srcOrd="0" destOrd="0" presId="urn:microsoft.com/office/officeart/2005/8/layout/vList6"/>
    <dgm:cxn modelId="{5ECD97DA-4FD1-46FA-85FE-32E657D84440}" srcId="{E0097022-806E-48C8-865A-EC608D51A290}" destId="{91651E0C-CF8A-40A0-917B-322FDD8F42AC}" srcOrd="0" destOrd="0" parTransId="{84910751-A53E-40BE-842E-DF88E99230BF}" sibTransId="{BDA1D0CC-65C7-4FC3-BAC8-E5E6ECFC8F85}"/>
    <dgm:cxn modelId="{742E687C-433F-4E75-9F1E-7A539A5929CB}" srcId="{EB496F58-4E8C-4B79-8881-5DC5F67D8A07}" destId="{27CF58CB-FF63-4B24-BEEB-50F04790D1EB}" srcOrd="3" destOrd="0" parTransId="{1D6F525C-7E35-406E-8C3F-56EA2FDEB4A9}" sibTransId="{A9719C56-953B-41DA-9470-1949767C0AD8}"/>
    <dgm:cxn modelId="{6F146B1F-8C22-4748-BB06-1474078610D2}" srcId="{EB496F58-4E8C-4B79-8881-5DC5F67D8A07}" destId="{FC4D187D-1D50-4263-9C62-32792528AC76}" srcOrd="1" destOrd="0" parTransId="{C1DF4405-2A35-434D-8A8C-D826C2CC9BAF}" sibTransId="{DC15AC17-151C-4DE5-A94B-5626BDBB46C1}"/>
    <dgm:cxn modelId="{EDC95330-F369-4C94-8235-790E438C426C}" type="presParOf" srcId="{8C2A09A7-A205-4C75-ABA7-2BDB39498DA0}" destId="{DA5ADDC3-867E-4C75-895C-D01C339C43A0}" srcOrd="0" destOrd="0" presId="urn:microsoft.com/office/officeart/2005/8/layout/vList6"/>
    <dgm:cxn modelId="{19605165-BE24-4E79-8D5B-23552EB68F09}" type="presParOf" srcId="{DA5ADDC3-867E-4C75-895C-D01C339C43A0}" destId="{06394710-1F21-4F77-9860-B34045FDDE71}" srcOrd="0" destOrd="0" presId="urn:microsoft.com/office/officeart/2005/8/layout/vList6"/>
    <dgm:cxn modelId="{133BAB90-E898-4258-8ADC-B7487C268C92}" type="presParOf" srcId="{DA5ADDC3-867E-4C75-895C-D01C339C43A0}" destId="{0FF9F369-8C54-4B00-8558-3D57149D3073}" srcOrd="1" destOrd="0" presId="urn:microsoft.com/office/officeart/2005/8/layout/vList6"/>
    <dgm:cxn modelId="{B1E1C48B-590D-4595-8183-C71D4AF0A639}" type="presParOf" srcId="{8C2A09A7-A205-4C75-ABA7-2BDB39498DA0}" destId="{187F7AC6-03C0-4AB4-9CAB-E4AF376AF679}" srcOrd="1" destOrd="0" presId="urn:microsoft.com/office/officeart/2005/8/layout/vList6"/>
    <dgm:cxn modelId="{A993522D-792B-49F1-B59C-07F14CFB9C17}" type="presParOf" srcId="{8C2A09A7-A205-4C75-ABA7-2BDB39498DA0}" destId="{58079541-A175-4E06-86FC-C485F991CF95}" srcOrd="2" destOrd="0" presId="urn:microsoft.com/office/officeart/2005/8/layout/vList6"/>
    <dgm:cxn modelId="{98B44503-2428-4DD0-9B77-6DD07E67142F}" type="presParOf" srcId="{58079541-A175-4E06-86FC-C485F991CF95}" destId="{D97848C2-8BB5-4462-8499-9EAF289F613E}" srcOrd="0" destOrd="0" presId="urn:microsoft.com/office/officeart/2005/8/layout/vList6"/>
    <dgm:cxn modelId="{F4411DB2-88FB-4F77-97B1-A5CEB73B4A28}" type="presParOf" srcId="{58079541-A175-4E06-86FC-C485F991CF95}" destId="{EDFD7D64-5166-4783-831E-74A6BE7CEF31}" srcOrd="1" destOrd="0" presId="urn:microsoft.com/office/officeart/2005/8/layout/vList6"/>
    <dgm:cxn modelId="{F7400E7B-156F-4746-97C6-BB4762D3CB98}" type="presParOf" srcId="{8C2A09A7-A205-4C75-ABA7-2BDB39498DA0}" destId="{34E1FAD8-FA46-4218-BF68-6DCECD869B78}" srcOrd="3" destOrd="0" presId="urn:microsoft.com/office/officeart/2005/8/layout/vList6"/>
    <dgm:cxn modelId="{C424828E-2190-44B3-97CC-F85076DECEE3}" type="presParOf" srcId="{8C2A09A7-A205-4C75-ABA7-2BDB39498DA0}" destId="{B93350E3-A93D-459D-977A-242C0B3C542C}" srcOrd="4" destOrd="0" presId="urn:microsoft.com/office/officeart/2005/8/layout/vList6"/>
    <dgm:cxn modelId="{609AB2E0-40A5-46B8-A2F4-019DB042780C}" type="presParOf" srcId="{B93350E3-A93D-459D-977A-242C0B3C542C}" destId="{2F0DF745-DA10-4FC1-A540-274BFEE352C3}" srcOrd="0" destOrd="0" presId="urn:microsoft.com/office/officeart/2005/8/layout/vList6"/>
    <dgm:cxn modelId="{164F2D9D-65DA-4402-BBDB-48AC1FC4B851}" type="presParOf" srcId="{B93350E3-A93D-459D-977A-242C0B3C542C}" destId="{2AD854AD-5C79-45FE-AE9B-E84AF34404BF}" srcOrd="1" destOrd="0" presId="urn:microsoft.com/office/officeart/2005/8/layout/vList6"/>
    <dgm:cxn modelId="{27A09411-3C85-4C62-8087-3AB816ADBEE4}" type="presParOf" srcId="{8C2A09A7-A205-4C75-ABA7-2BDB39498DA0}" destId="{E2AB7EF6-4200-4BA8-BA63-34F291C4C0C0}" srcOrd="5" destOrd="0" presId="urn:microsoft.com/office/officeart/2005/8/layout/vList6"/>
    <dgm:cxn modelId="{42651A36-E746-4D17-9B57-8EC15FE96507}" type="presParOf" srcId="{8C2A09A7-A205-4C75-ABA7-2BDB39498DA0}" destId="{337C356B-75CE-4FC7-89C7-747FE26FB6ED}" srcOrd="6" destOrd="0" presId="urn:microsoft.com/office/officeart/2005/8/layout/vList6"/>
    <dgm:cxn modelId="{55E32731-F5C2-45C4-89DE-7731321465BC}" type="presParOf" srcId="{337C356B-75CE-4FC7-89C7-747FE26FB6ED}" destId="{45546875-1B58-482B-9373-A806BD5BD376}" srcOrd="0" destOrd="0" presId="urn:microsoft.com/office/officeart/2005/8/layout/vList6"/>
    <dgm:cxn modelId="{7F6E89F3-131D-44F5-B5DE-5D6199E90084}" type="presParOf" srcId="{337C356B-75CE-4FC7-89C7-747FE26FB6ED}" destId="{6144E8E4-FD76-4FED-8B3D-0BEE8E3418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FD3E4-C620-43A8-A740-7BAF9098AF0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3C091D-017A-4EAE-93E0-8D90D42D179C}">
      <dgm:prSet phldrT="[Texto]" custT="1"/>
      <dgm:spPr/>
      <dgm:t>
        <a:bodyPr/>
        <a:lstStyle/>
        <a:p>
          <a:r>
            <a:rPr lang="es-AR" sz="1600" b="1" dirty="0" smtClean="0"/>
            <a:t>Campaña de inducción Criptoactivos</a:t>
          </a:r>
          <a:endParaRPr lang="es-ES" sz="1600" dirty="0"/>
        </a:p>
      </dgm:t>
    </dgm:pt>
    <dgm:pt modelId="{DDFABEA3-02CA-4323-981A-3A39EF844174}" type="parTrans" cxnId="{006A484D-B12A-47ED-A369-8103143AA187}">
      <dgm:prSet/>
      <dgm:spPr/>
      <dgm:t>
        <a:bodyPr/>
        <a:lstStyle/>
        <a:p>
          <a:endParaRPr lang="es-ES"/>
        </a:p>
      </dgm:t>
    </dgm:pt>
    <dgm:pt modelId="{DEFA9777-3A9B-4833-A2FE-273431874471}" type="sibTrans" cxnId="{006A484D-B12A-47ED-A369-8103143AA187}">
      <dgm:prSet/>
      <dgm:spPr/>
      <dgm:t>
        <a:bodyPr/>
        <a:lstStyle/>
        <a:p>
          <a:endParaRPr lang="es-ES"/>
        </a:p>
      </dgm:t>
    </dgm:pt>
    <dgm:pt modelId="{A571D3DA-EA62-4108-AE82-053061853D15}">
      <dgm:prSet phldrT="[Texto]" custT="1"/>
      <dgm:spPr/>
      <dgm:t>
        <a:bodyPr/>
        <a:lstStyle/>
        <a:p>
          <a:r>
            <a:rPr lang="es-AR" sz="1600" b="1" dirty="0" smtClean="0"/>
            <a:t>Actas de Infracción por incumplimientos</a:t>
          </a:r>
          <a:endParaRPr lang="es-ES" sz="1600" dirty="0"/>
        </a:p>
      </dgm:t>
    </dgm:pt>
    <dgm:pt modelId="{63017139-1023-47E7-9BC5-F2A94F3275CF}" type="parTrans" cxnId="{67E75455-4BED-40F4-8073-55B23A02E0A3}">
      <dgm:prSet/>
      <dgm:spPr/>
      <dgm:t>
        <a:bodyPr/>
        <a:lstStyle/>
        <a:p>
          <a:endParaRPr lang="es-ES"/>
        </a:p>
      </dgm:t>
    </dgm:pt>
    <dgm:pt modelId="{779B3953-8C15-45DC-87C8-0513FE6BC932}" type="sibTrans" cxnId="{67E75455-4BED-40F4-8073-55B23A02E0A3}">
      <dgm:prSet/>
      <dgm:spPr/>
      <dgm:t>
        <a:bodyPr/>
        <a:lstStyle/>
        <a:p>
          <a:endParaRPr lang="es-ES"/>
        </a:p>
      </dgm:t>
    </dgm:pt>
    <dgm:pt modelId="{FA1384FD-CB30-4D92-A799-0D219A2CBB9E}">
      <dgm:prSet phldrT="[Texto]" custT="1"/>
      <dgm:spPr/>
      <dgm:t>
        <a:bodyPr/>
        <a:lstStyle/>
        <a:p>
          <a:r>
            <a:rPr lang="es-AR" sz="1600" b="1" dirty="0" smtClean="0"/>
            <a:t>Fiscalizaciones bajo Ordenes de Intervención</a:t>
          </a:r>
          <a:endParaRPr lang="es-ES" sz="1600" dirty="0"/>
        </a:p>
      </dgm:t>
    </dgm:pt>
    <dgm:pt modelId="{180200A7-C009-40B7-94C3-BE8DF238B5AE}" type="parTrans" cxnId="{FF67D8B8-02F1-4332-8EAA-8B82599F6EBE}">
      <dgm:prSet/>
      <dgm:spPr/>
      <dgm:t>
        <a:bodyPr/>
        <a:lstStyle/>
        <a:p>
          <a:endParaRPr lang="es-ES"/>
        </a:p>
      </dgm:t>
    </dgm:pt>
    <dgm:pt modelId="{7687C654-C702-49FF-ACDA-D1B8F61E51B6}" type="sibTrans" cxnId="{FF67D8B8-02F1-4332-8EAA-8B82599F6EBE}">
      <dgm:prSet/>
      <dgm:spPr/>
      <dgm:t>
        <a:bodyPr/>
        <a:lstStyle/>
        <a:p>
          <a:endParaRPr lang="es-ES"/>
        </a:p>
      </dgm:t>
    </dgm:pt>
    <dgm:pt modelId="{BD67DEDB-A0E1-4106-9F7C-0F86DBA76AA8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es-AR" sz="1200" b="1" dirty="0" smtClean="0"/>
            <a:t>A la fecha, un porcentaje cercano al 50% de los contribuyentes circularizados regularizó la presentación de las declaraciones juradas informativas vinculadas al citado régimen.</a:t>
          </a:r>
          <a:endParaRPr lang="es-ES" sz="1200" b="1" dirty="0"/>
        </a:p>
      </dgm:t>
    </dgm:pt>
    <dgm:pt modelId="{4041A4CC-5E68-4EE7-9FDB-39FCFE1ED632}" type="parTrans" cxnId="{EC4856B3-E21F-4B5B-B6BC-701C88867B73}">
      <dgm:prSet/>
      <dgm:spPr/>
      <dgm:t>
        <a:bodyPr/>
        <a:lstStyle/>
        <a:p>
          <a:endParaRPr lang="es-ES"/>
        </a:p>
      </dgm:t>
    </dgm:pt>
    <dgm:pt modelId="{A4C62C58-F0B2-4B60-BEFF-8E12477499B2}" type="sibTrans" cxnId="{EC4856B3-E21F-4B5B-B6BC-701C88867B73}">
      <dgm:prSet/>
      <dgm:spPr/>
      <dgm:t>
        <a:bodyPr/>
        <a:lstStyle/>
        <a:p>
          <a:endParaRPr lang="es-ES"/>
        </a:p>
      </dgm:t>
    </dgm:pt>
    <dgm:pt modelId="{FA343BB4-B1A0-43FD-85F5-7ECCBE10CC1E}">
      <dgm:prSet custT="1"/>
      <dgm:spPr>
        <a:noFill/>
        <a:ln>
          <a:noFill/>
        </a:ln>
      </dgm:spPr>
      <dgm:t>
        <a:bodyPr/>
        <a:lstStyle/>
        <a:p>
          <a:r>
            <a:rPr lang="es-AR" sz="1200" dirty="0" smtClean="0"/>
            <a:t>Respecto a los contribuyentes que registraron incumplimientos a la inducción cursada, se </a:t>
          </a:r>
          <a:r>
            <a:rPr lang="es-AR" sz="1200" b="0" dirty="0" smtClean="0"/>
            <a:t>labraron 20 actas de infracción para la aplicación de las sanciones establecidas en la ley de procedimiento tributario.</a:t>
          </a:r>
          <a:endParaRPr lang="es-ES" sz="1200" b="0" dirty="0"/>
        </a:p>
      </dgm:t>
    </dgm:pt>
    <dgm:pt modelId="{BA5FEE0D-8C66-43BC-ABBD-532CB2CE0700}" type="parTrans" cxnId="{AF44F9B9-EAEC-4C3A-B2AE-CD25058BD895}">
      <dgm:prSet/>
      <dgm:spPr/>
      <dgm:t>
        <a:bodyPr/>
        <a:lstStyle/>
        <a:p>
          <a:endParaRPr lang="es-ES"/>
        </a:p>
      </dgm:t>
    </dgm:pt>
    <dgm:pt modelId="{01F5CC71-111C-4489-B317-5B806FFC04E0}" type="sibTrans" cxnId="{AF44F9B9-EAEC-4C3A-B2AE-CD25058BD895}">
      <dgm:prSet/>
      <dgm:spPr/>
      <dgm:t>
        <a:bodyPr/>
        <a:lstStyle/>
        <a:p>
          <a:endParaRPr lang="es-ES"/>
        </a:p>
      </dgm:t>
    </dgm:pt>
    <dgm:pt modelId="{EF70DE0F-E2B9-45C1-ADC2-76A2637F611B}">
      <dgm:prSet custT="1"/>
      <dgm:spPr>
        <a:noFill/>
        <a:ln>
          <a:noFill/>
        </a:ln>
      </dgm:spPr>
      <dgm:t>
        <a:bodyPr/>
        <a:lstStyle/>
        <a:p>
          <a:r>
            <a:rPr lang="es-AR" sz="1200" dirty="0" smtClean="0"/>
            <a:t>Se iniciaron fiscalizaciones preventivas </a:t>
          </a:r>
          <a:r>
            <a:rPr lang="es-AR" sz="1200" b="0" dirty="0" smtClean="0"/>
            <a:t>a 28 contribuyentes Exchanges vinculados con la actividad. Las mismas se encuentran actualmente en curso.</a:t>
          </a:r>
          <a:endParaRPr lang="es-ES" sz="1200" b="0" dirty="0"/>
        </a:p>
      </dgm:t>
    </dgm:pt>
    <dgm:pt modelId="{755BD63F-1F38-40AA-B863-FCFEDF000D6E}" type="parTrans" cxnId="{B0336474-976E-43AE-8E07-4B87396A5582}">
      <dgm:prSet/>
      <dgm:spPr/>
      <dgm:t>
        <a:bodyPr/>
        <a:lstStyle/>
        <a:p>
          <a:endParaRPr lang="es-ES"/>
        </a:p>
      </dgm:t>
    </dgm:pt>
    <dgm:pt modelId="{99E69D8A-4AD8-41E9-96F7-9706647FBAAF}" type="sibTrans" cxnId="{B0336474-976E-43AE-8E07-4B87396A5582}">
      <dgm:prSet/>
      <dgm:spPr/>
      <dgm:t>
        <a:bodyPr/>
        <a:lstStyle/>
        <a:p>
          <a:endParaRPr lang="es-ES"/>
        </a:p>
      </dgm:t>
    </dgm:pt>
    <dgm:pt modelId="{ABF10809-F762-43A6-84B2-5C9FAB288281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es-AR" sz="1200" dirty="0" smtClean="0"/>
            <a:t>Se requirió a un universo de 30 contribuyentes vinculados con la operatoria de intermediación de criptomonedas, que regularicen la presentación de la Declaración Jurada Informativa de la R.G. AFIP 4614/19 (Julio 2021)</a:t>
          </a:r>
          <a:endParaRPr lang="es-ES" sz="1200" dirty="0"/>
        </a:p>
      </dgm:t>
    </dgm:pt>
    <dgm:pt modelId="{4CE071AA-2E9E-403E-AFCD-20E3A6940B9D}" type="parTrans" cxnId="{310AA9B9-3E3E-4242-8BA1-BDBE2A371CB0}">
      <dgm:prSet/>
      <dgm:spPr/>
      <dgm:t>
        <a:bodyPr/>
        <a:lstStyle/>
        <a:p>
          <a:endParaRPr lang="es-ES"/>
        </a:p>
      </dgm:t>
    </dgm:pt>
    <dgm:pt modelId="{DCD6EB47-C7DF-4088-8FE8-70DAD2039760}" type="sibTrans" cxnId="{310AA9B9-3E3E-4242-8BA1-BDBE2A371CB0}">
      <dgm:prSet/>
      <dgm:spPr/>
      <dgm:t>
        <a:bodyPr/>
        <a:lstStyle/>
        <a:p>
          <a:endParaRPr lang="es-ES"/>
        </a:p>
      </dgm:t>
    </dgm:pt>
    <dgm:pt modelId="{8516A271-9B59-4BB7-A9F2-645CDE04DC5A}">
      <dgm:prSet custT="1"/>
      <dgm:spPr>
        <a:noFill/>
        <a:ln>
          <a:noFill/>
        </a:ln>
      </dgm:spPr>
      <dgm:t>
        <a:bodyPr/>
        <a:lstStyle/>
        <a:p>
          <a:pPr algn="l"/>
          <a:endParaRPr lang="es-ES" sz="1200" dirty="0"/>
        </a:p>
      </dgm:t>
    </dgm:pt>
    <dgm:pt modelId="{9B287589-AE3E-4BD7-BCB2-F8A9E07836BB}" type="parTrans" cxnId="{CDADAC30-674E-4E45-BF40-3FE1BE962CAC}">
      <dgm:prSet/>
      <dgm:spPr/>
      <dgm:t>
        <a:bodyPr/>
        <a:lstStyle/>
        <a:p>
          <a:endParaRPr lang="es-ES"/>
        </a:p>
      </dgm:t>
    </dgm:pt>
    <dgm:pt modelId="{5E87E8E0-C595-476C-AAE2-134F5B6704F7}" type="sibTrans" cxnId="{CDADAC30-674E-4E45-BF40-3FE1BE962CAC}">
      <dgm:prSet/>
      <dgm:spPr/>
      <dgm:t>
        <a:bodyPr/>
        <a:lstStyle/>
        <a:p>
          <a:endParaRPr lang="es-ES"/>
        </a:p>
      </dgm:t>
    </dgm:pt>
    <dgm:pt modelId="{FACA674D-8CF3-4238-A0A6-3FFEBBA06F2E}">
      <dgm:prSet custT="1"/>
      <dgm:spPr>
        <a:noFill/>
        <a:ln>
          <a:noFill/>
        </a:ln>
      </dgm:spPr>
      <dgm:t>
        <a:bodyPr/>
        <a:lstStyle/>
        <a:p>
          <a:endParaRPr lang="es-ES" sz="1200" b="0" dirty="0"/>
        </a:p>
      </dgm:t>
    </dgm:pt>
    <dgm:pt modelId="{51B3ED30-CD53-44EE-9892-38302CEDC4EB}" type="parTrans" cxnId="{6525D7EA-9D72-4C86-925A-870A13169451}">
      <dgm:prSet/>
      <dgm:spPr/>
      <dgm:t>
        <a:bodyPr/>
        <a:lstStyle/>
        <a:p>
          <a:endParaRPr lang="es-ES"/>
        </a:p>
      </dgm:t>
    </dgm:pt>
    <dgm:pt modelId="{FF26C005-11E5-4480-8D6F-4E6375E3E930}" type="sibTrans" cxnId="{6525D7EA-9D72-4C86-925A-870A13169451}">
      <dgm:prSet/>
      <dgm:spPr/>
      <dgm:t>
        <a:bodyPr/>
        <a:lstStyle/>
        <a:p>
          <a:endParaRPr lang="es-ES"/>
        </a:p>
      </dgm:t>
    </dgm:pt>
    <dgm:pt modelId="{C0D2A400-61A6-41C6-8E2F-E8C251C1D5FF}">
      <dgm:prSet custT="1"/>
      <dgm:spPr>
        <a:noFill/>
        <a:ln>
          <a:noFill/>
        </a:ln>
      </dgm:spPr>
      <dgm:t>
        <a:bodyPr/>
        <a:lstStyle/>
        <a:p>
          <a:endParaRPr lang="es-ES" sz="1200" b="0" dirty="0"/>
        </a:p>
      </dgm:t>
    </dgm:pt>
    <dgm:pt modelId="{BF88274F-58E9-4E42-A223-D180007510A0}" type="parTrans" cxnId="{D0418DB2-020C-4A40-BDA7-5BF5B7137B29}">
      <dgm:prSet/>
      <dgm:spPr/>
      <dgm:t>
        <a:bodyPr/>
        <a:lstStyle/>
        <a:p>
          <a:endParaRPr lang="es-ES"/>
        </a:p>
      </dgm:t>
    </dgm:pt>
    <dgm:pt modelId="{424C65C9-1238-4DDA-B5E7-236CAEDF8FAB}" type="sibTrans" cxnId="{D0418DB2-020C-4A40-BDA7-5BF5B7137B29}">
      <dgm:prSet/>
      <dgm:spPr/>
      <dgm:t>
        <a:bodyPr/>
        <a:lstStyle/>
        <a:p>
          <a:endParaRPr lang="es-ES"/>
        </a:p>
      </dgm:t>
    </dgm:pt>
    <dgm:pt modelId="{DBCD09B9-52C5-42DC-8E02-33B681C6070C}" type="pres">
      <dgm:prSet presAssocID="{A5AFD3E4-C620-43A8-A740-7BAF9098AF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B010E8D-59BC-499A-890B-A4A9753CBF55}" type="pres">
      <dgm:prSet presAssocID="{633C091D-017A-4EAE-93E0-8D90D42D179C}" presName="parentLin" presStyleCnt="0"/>
      <dgm:spPr/>
    </dgm:pt>
    <dgm:pt modelId="{EED2E41E-AA03-48B1-89D5-98321BB8C189}" type="pres">
      <dgm:prSet presAssocID="{633C091D-017A-4EAE-93E0-8D90D42D179C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CF25228-6CA2-4C06-AEF5-46D821712555}" type="pres">
      <dgm:prSet presAssocID="{633C091D-017A-4EAE-93E0-8D90D42D179C}" presName="parentText" presStyleLbl="node1" presStyleIdx="0" presStyleCnt="3" custScaleX="139775" custScaleY="4207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D74909-383D-477A-A7F5-72C4CE45D794}" type="pres">
      <dgm:prSet presAssocID="{633C091D-017A-4EAE-93E0-8D90D42D179C}" presName="negativeSpace" presStyleCnt="0"/>
      <dgm:spPr/>
    </dgm:pt>
    <dgm:pt modelId="{5B0AC3D2-BA30-47CB-AF07-F008CC99255E}" type="pres">
      <dgm:prSet presAssocID="{633C091D-017A-4EAE-93E0-8D90D42D179C}" presName="childText" presStyleLbl="conFgAcc1" presStyleIdx="0" presStyleCnt="3" custScaleY="903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66B3D4-C48B-4255-8E6C-05D505065158}" type="pres">
      <dgm:prSet presAssocID="{DEFA9777-3A9B-4833-A2FE-273431874471}" presName="spaceBetweenRectangles" presStyleCnt="0"/>
      <dgm:spPr/>
    </dgm:pt>
    <dgm:pt modelId="{14D63670-012A-4453-8FC2-B1A8A9F1C9D5}" type="pres">
      <dgm:prSet presAssocID="{A571D3DA-EA62-4108-AE82-053061853D15}" presName="parentLin" presStyleCnt="0"/>
      <dgm:spPr/>
    </dgm:pt>
    <dgm:pt modelId="{43DD7418-22BD-4CD9-9A8E-CD8F6A9B676A}" type="pres">
      <dgm:prSet presAssocID="{A571D3DA-EA62-4108-AE82-053061853D15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E7B7F96A-9FCB-4CA0-B2C2-A7CD0EFC5202}" type="pres">
      <dgm:prSet presAssocID="{A571D3DA-EA62-4108-AE82-053061853D15}" presName="parentText" presStyleLbl="node1" presStyleIdx="1" presStyleCnt="3" custScaleX="142857" custScaleY="4702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C6AE6A-38C5-4DE7-B52E-00A018A2EB75}" type="pres">
      <dgm:prSet presAssocID="{A571D3DA-EA62-4108-AE82-053061853D15}" presName="negativeSpace" presStyleCnt="0"/>
      <dgm:spPr/>
    </dgm:pt>
    <dgm:pt modelId="{F8A89122-DF9E-476D-A873-121BFCC37501}" type="pres">
      <dgm:prSet presAssocID="{A571D3DA-EA62-4108-AE82-053061853D15}" presName="childText" presStyleLbl="conFgAcc1" presStyleIdx="1" presStyleCnt="3" custScaleY="858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798C6D-B376-4D21-9745-5907E6288C04}" type="pres">
      <dgm:prSet presAssocID="{779B3953-8C15-45DC-87C8-0513FE6BC932}" presName="spaceBetweenRectangles" presStyleCnt="0"/>
      <dgm:spPr/>
    </dgm:pt>
    <dgm:pt modelId="{31536CB2-6C47-4A91-9B92-F291D2BE052D}" type="pres">
      <dgm:prSet presAssocID="{FA1384FD-CB30-4D92-A799-0D219A2CBB9E}" presName="parentLin" presStyleCnt="0"/>
      <dgm:spPr/>
    </dgm:pt>
    <dgm:pt modelId="{716CDC3B-ADE4-450A-9B31-25FE11F35E6A}" type="pres">
      <dgm:prSet presAssocID="{FA1384FD-CB30-4D92-A799-0D219A2CBB9E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3C81E6F7-D339-4B56-AA80-B91905597FFD}" type="pres">
      <dgm:prSet presAssocID="{FA1384FD-CB30-4D92-A799-0D219A2CBB9E}" presName="parentText" presStyleLbl="node1" presStyleIdx="2" presStyleCnt="3" custScaleX="142857" custScaleY="4286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83F232-B376-4325-881B-2E4DAA38A3A3}" type="pres">
      <dgm:prSet presAssocID="{FA1384FD-CB30-4D92-A799-0D219A2CBB9E}" presName="negativeSpace" presStyleCnt="0"/>
      <dgm:spPr/>
    </dgm:pt>
    <dgm:pt modelId="{9333DB8B-B450-4F0D-88CF-B2E120C1580C}" type="pres">
      <dgm:prSet presAssocID="{FA1384FD-CB30-4D92-A799-0D219A2CBB9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C4856B3-E21F-4B5B-B6BC-701C88867B73}" srcId="{633C091D-017A-4EAE-93E0-8D90D42D179C}" destId="{BD67DEDB-A0E1-4106-9F7C-0F86DBA76AA8}" srcOrd="2" destOrd="0" parTransId="{4041A4CC-5E68-4EE7-9FDB-39FCFE1ED632}" sibTransId="{A4C62C58-F0B2-4B60-BEFF-8E12477499B2}"/>
    <dgm:cxn modelId="{CDADAC30-674E-4E45-BF40-3FE1BE962CAC}" srcId="{633C091D-017A-4EAE-93E0-8D90D42D179C}" destId="{8516A271-9B59-4BB7-A9F2-645CDE04DC5A}" srcOrd="0" destOrd="0" parTransId="{9B287589-AE3E-4BD7-BCB2-F8A9E07836BB}" sibTransId="{5E87E8E0-C595-476C-AAE2-134F5B6704F7}"/>
    <dgm:cxn modelId="{67E75455-4BED-40F4-8073-55B23A02E0A3}" srcId="{A5AFD3E4-C620-43A8-A740-7BAF9098AF00}" destId="{A571D3DA-EA62-4108-AE82-053061853D15}" srcOrd="1" destOrd="0" parTransId="{63017139-1023-47E7-9BC5-F2A94F3275CF}" sibTransId="{779B3953-8C15-45DC-87C8-0513FE6BC932}"/>
    <dgm:cxn modelId="{05D029CC-A5B4-4B79-8E7F-8E21BE082631}" type="presOf" srcId="{A571D3DA-EA62-4108-AE82-053061853D15}" destId="{E7B7F96A-9FCB-4CA0-B2C2-A7CD0EFC5202}" srcOrd="1" destOrd="0" presId="urn:microsoft.com/office/officeart/2005/8/layout/list1"/>
    <dgm:cxn modelId="{310AA9B9-3E3E-4242-8BA1-BDBE2A371CB0}" srcId="{633C091D-017A-4EAE-93E0-8D90D42D179C}" destId="{ABF10809-F762-43A6-84B2-5C9FAB288281}" srcOrd="1" destOrd="0" parTransId="{4CE071AA-2E9E-403E-AFCD-20E3A6940B9D}" sibTransId="{DCD6EB47-C7DF-4088-8FE8-70DAD2039760}"/>
    <dgm:cxn modelId="{B0336474-976E-43AE-8E07-4B87396A5582}" srcId="{FA1384FD-CB30-4D92-A799-0D219A2CBB9E}" destId="{EF70DE0F-E2B9-45C1-ADC2-76A2637F611B}" srcOrd="1" destOrd="0" parTransId="{755BD63F-1F38-40AA-B863-FCFEDF000D6E}" sibTransId="{99E69D8A-4AD8-41E9-96F7-9706647FBAAF}"/>
    <dgm:cxn modelId="{4F6DA162-725A-4C6C-B8A5-647F6CDFEA1E}" type="presOf" srcId="{EF70DE0F-E2B9-45C1-ADC2-76A2637F611B}" destId="{9333DB8B-B450-4F0D-88CF-B2E120C1580C}" srcOrd="0" destOrd="1" presId="urn:microsoft.com/office/officeart/2005/8/layout/list1"/>
    <dgm:cxn modelId="{83251457-95A2-4A0E-B2F9-7DD71B548AAA}" type="presOf" srcId="{C0D2A400-61A6-41C6-8E2F-E8C251C1D5FF}" destId="{9333DB8B-B450-4F0D-88CF-B2E120C1580C}" srcOrd="0" destOrd="0" presId="urn:microsoft.com/office/officeart/2005/8/layout/list1"/>
    <dgm:cxn modelId="{BA8AB769-A3AF-4326-9DB5-B00E14244126}" type="presOf" srcId="{FA1384FD-CB30-4D92-A799-0D219A2CBB9E}" destId="{716CDC3B-ADE4-450A-9B31-25FE11F35E6A}" srcOrd="0" destOrd="0" presId="urn:microsoft.com/office/officeart/2005/8/layout/list1"/>
    <dgm:cxn modelId="{4FF4726B-FC0E-4FF8-8984-30BE423983F4}" type="presOf" srcId="{FA1384FD-CB30-4D92-A799-0D219A2CBB9E}" destId="{3C81E6F7-D339-4B56-AA80-B91905597FFD}" srcOrd="1" destOrd="0" presId="urn:microsoft.com/office/officeart/2005/8/layout/list1"/>
    <dgm:cxn modelId="{AF44F9B9-EAEC-4C3A-B2AE-CD25058BD895}" srcId="{A571D3DA-EA62-4108-AE82-053061853D15}" destId="{FA343BB4-B1A0-43FD-85F5-7ECCBE10CC1E}" srcOrd="1" destOrd="0" parTransId="{BA5FEE0D-8C66-43BC-ABBD-532CB2CE0700}" sibTransId="{01F5CC71-111C-4489-B317-5B806FFC04E0}"/>
    <dgm:cxn modelId="{D0418DB2-020C-4A40-BDA7-5BF5B7137B29}" srcId="{FA1384FD-CB30-4D92-A799-0D219A2CBB9E}" destId="{C0D2A400-61A6-41C6-8E2F-E8C251C1D5FF}" srcOrd="0" destOrd="0" parTransId="{BF88274F-58E9-4E42-A223-D180007510A0}" sibTransId="{424C65C9-1238-4DDA-B5E7-236CAEDF8FAB}"/>
    <dgm:cxn modelId="{EACBF2F8-243C-4D09-A3CD-3D558DE035AA}" type="presOf" srcId="{FA343BB4-B1A0-43FD-85F5-7ECCBE10CC1E}" destId="{F8A89122-DF9E-476D-A873-121BFCC37501}" srcOrd="0" destOrd="1" presId="urn:microsoft.com/office/officeart/2005/8/layout/list1"/>
    <dgm:cxn modelId="{58A463F8-60A8-420B-845B-8035476D7927}" type="presOf" srcId="{633C091D-017A-4EAE-93E0-8D90D42D179C}" destId="{2CF25228-6CA2-4C06-AEF5-46D821712555}" srcOrd="1" destOrd="0" presId="urn:microsoft.com/office/officeart/2005/8/layout/list1"/>
    <dgm:cxn modelId="{538921A4-C29B-4892-8EA0-6063EE6D8BCA}" type="presOf" srcId="{ABF10809-F762-43A6-84B2-5C9FAB288281}" destId="{5B0AC3D2-BA30-47CB-AF07-F008CC99255E}" srcOrd="0" destOrd="1" presId="urn:microsoft.com/office/officeart/2005/8/layout/list1"/>
    <dgm:cxn modelId="{B192A9B1-09BD-4E5D-9296-5BEE4E50EAE6}" type="presOf" srcId="{A571D3DA-EA62-4108-AE82-053061853D15}" destId="{43DD7418-22BD-4CD9-9A8E-CD8F6A9B676A}" srcOrd="0" destOrd="0" presId="urn:microsoft.com/office/officeart/2005/8/layout/list1"/>
    <dgm:cxn modelId="{F3D1EB4A-E816-444D-BAFD-C4ACD34A1621}" type="presOf" srcId="{FACA674D-8CF3-4238-A0A6-3FFEBBA06F2E}" destId="{F8A89122-DF9E-476D-A873-121BFCC37501}" srcOrd="0" destOrd="0" presId="urn:microsoft.com/office/officeart/2005/8/layout/list1"/>
    <dgm:cxn modelId="{CF5306D1-78CE-44D2-82ED-CC45A0420833}" type="presOf" srcId="{BD67DEDB-A0E1-4106-9F7C-0F86DBA76AA8}" destId="{5B0AC3D2-BA30-47CB-AF07-F008CC99255E}" srcOrd="0" destOrd="2" presId="urn:microsoft.com/office/officeart/2005/8/layout/list1"/>
    <dgm:cxn modelId="{6525D7EA-9D72-4C86-925A-870A13169451}" srcId="{A571D3DA-EA62-4108-AE82-053061853D15}" destId="{FACA674D-8CF3-4238-A0A6-3FFEBBA06F2E}" srcOrd="0" destOrd="0" parTransId="{51B3ED30-CD53-44EE-9892-38302CEDC4EB}" sibTransId="{FF26C005-11E5-4480-8D6F-4E6375E3E930}"/>
    <dgm:cxn modelId="{0F2CCEB5-83BB-49F8-8C86-FC013A749CD7}" type="presOf" srcId="{633C091D-017A-4EAE-93E0-8D90D42D179C}" destId="{EED2E41E-AA03-48B1-89D5-98321BB8C189}" srcOrd="0" destOrd="0" presId="urn:microsoft.com/office/officeart/2005/8/layout/list1"/>
    <dgm:cxn modelId="{3F8CC23E-0367-43ED-8E43-EFA2516664F7}" type="presOf" srcId="{A5AFD3E4-C620-43A8-A740-7BAF9098AF00}" destId="{DBCD09B9-52C5-42DC-8E02-33B681C6070C}" srcOrd="0" destOrd="0" presId="urn:microsoft.com/office/officeart/2005/8/layout/list1"/>
    <dgm:cxn modelId="{FF67D8B8-02F1-4332-8EAA-8B82599F6EBE}" srcId="{A5AFD3E4-C620-43A8-A740-7BAF9098AF00}" destId="{FA1384FD-CB30-4D92-A799-0D219A2CBB9E}" srcOrd="2" destOrd="0" parTransId="{180200A7-C009-40B7-94C3-BE8DF238B5AE}" sibTransId="{7687C654-C702-49FF-ACDA-D1B8F61E51B6}"/>
    <dgm:cxn modelId="{E4985B2B-5306-456C-9999-27BCF4264C4C}" type="presOf" srcId="{8516A271-9B59-4BB7-A9F2-645CDE04DC5A}" destId="{5B0AC3D2-BA30-47CB-AF07-F008CC99255E}" srcOrd="0" destOrd="0" presId="urn:microsoft.com/office/officeart/2005/8/layout/list1"/>
    <dgm:cxn modelId="{006A484D-B12A-47ED-A369-8103143AA187}" srcId="{A5AFD3E4-C620-43A8-A740-7BAF9098AF00}" destId="{633C091D-017A-4EAE-93E0-8D90D42D179C}" srcOrd="0" destOrd="0" parTransId="{DDFABEA3-02CA-4323-981A-3A39EF844174}" sibTransId="{DEFA9777-3A9B-4833-A2FE-273431874471}"/>
    <dgm:cxn modelId="{C3B0041F-F0C4-4CE2-9FDE-E9F9357BFAB4}" type="presParOf" srcId="{DBCD09B9-52C5-42DC-8E02-33B681C6070C}" destId="{4B010E8D-59BC-499A-890B-A4A9753CBF55}" srcOrd="0" destOrd="0" presId="urn:microsoft.com/office/officeart/2005/8/layout/list1"/>
    <dgm:cxn modelId="{7FD792BE-16D1-4175-ADB0-157087364C1C}" type="presParOf" srcId="{4B010E8D-59BC-499A-890B-A4A9753CBF55}" destId="{EED2E41E-AA03-48B1-89D5-98321BB8C189}" srcOrd="0" destOrd="0" presId="urn:microsoft.com/office/officeart/2005/8/layout/list1"/>
    <dgm:cxn modelId="{A3AFFDF4-4A69-4857-A643-59526C3AA140}" type="presParOf" srcId="{4B010E8D-59BC-499A-890B-A4A9753CBF55}" destId="{2CF25228-6CA2-4C06-AEF5-46D821712555}" srcOrd="1" destOrd="0" presId="urn:microsoft.com/office/officeart/2005/8/layout/list1"/>
    <dgm:cxn modelId="{7D8A580B-E694-44A4-94C4-24814AE087F1}" type="presParOf" srcId="{DBCD09B9-52C5-42DC-8E02-33B681C6070C}" destId="{53D74909-383D-477A-A7F5-72C4CE45D794}" srcOrd="1" destOrd="0" presId="urn:microsoft.com/office/officeart/2005/8/layout/list1"/>
    <dgm:cxn modelId="{E3DB6888-6BDF-4794-B907-D97220066C19}" type="presParOf" srcId="{DBCD09B9-52C5-42DC-8E02-33B681C6070C}" destId="{5B0AC3D2-BA30-47CB-AF07-F008CC99255E}" srcOrd="2" destOrd="0" presId="urn:microsoft.com/office/officeart/2005/8/layout/list1"/>
    <dgm:cxn modelId="{8F67EDA3-EF24-4B82-9133-D16CE27D1C78}" type="presParOf" srcId="{DBCD09B9-52C5-42DC-8E02-33B681C6070C}" destId="{DE66B3D4-C48B-4255-8E6C-05D505065158}" srcOrd="3" destOrd="0" presId="urn:microsoft.com/office/officeart/2005/8/layout/list1"/>
    <dgm:cxn modelId="{9B606108-876B-4332-835C-28CAB9CE7E70}" type="presParOf" srcId="{DBCD09B9-52C5-42DC-8E02-33B681C6070C}" destId="{14D63670-012A-4453-8FC2-B1A8A9F1C9D5}" srcOrd="4" destOrd="0" presId="urn:microsoft.com/office/officeart/2005/8/layout/list1"/>
    <dgm:cxn modelId="{07DFC50B-7DD8-44E0-B510-83B97F885622}" type="presParOf" srcId="{14D63670-012A-4453-8FC2-B1A8A9F1C9D5}" destId="{43DD7418-22BD-4CD9-9A8E-CD8F6A9B676A}" srcOrd="0" destOrd="0" presId="urn:microsoft.com/office/officeart/2005/8/layout/list1"/>
    <dgm:cxn modelId="{B1B065F6-5982-4F6E-8C23-9E7C16D125B3}" type="presParOf" srcId="{14D63670-012A-4453-8FC2-B1A8A9F1C9D5}" destId="{E7B7F96A-9FCB-4CA0-B2C2-A7CD0EFC5202}" srcOrd="1" destOrd="0" presId="urn:microsoft.com/office/officeart/2005/8/layout/list1"/>
    <dgm:cxn modelId="{82280C49-F431-4D27-8D04-6952171696F6}" type="presParOf" srcId="{DBCD09B9-52C5-42DC-8E02-33B681C6070C}" destId="{9DC6AE6A-38C5-4DE7-B52E-00A018A2EB75}" srcOrd="5" destOrd="0" presId="urn:microsoft.com/office/officeart/2005/8/layout/list1"/>
    <dgm:cxn modelId="{8BCC1E1D-B8CF-4816-9E56-4A4A187B9B93}" type="presParOf" srcId="{DBCD09B9-52C5-42DC-8E02-33B681C6070C}" destId="{F8A89122-DF9E-476D-A873-121BFCC37501}" srcOrd="6" destOrd="0" presId="urn:microsoft.com/office/officeart/2005/8/layout/list1"/>
    <dgm:cxn modelId="{105314CD-A6EF-4E1A-BEE5-A461C3F16950}" type="presParOf" srcId="{DBCD09B9-52C5-42DC-8E02-33B681C6070C}" destId="{1C798C6D-B376-4D21-9745-5907E6288C04}" srcOrd="7" destOrd="0" presId="urn:microsoft.com/office/officeart/2005/8/layout/list1"/>
    <dgm:cxn modelId="{0E1F3CB0-1C26-4824-8F58-D7B19836664C}" type="presParOf" srcId="{DBCD09B9-52C5-42DC-8E02-33B681C6070C}" destId="{31536CB2-6C47-4A91-9B92-F291D2BE052D}" srcOrd="8" destOrd="0" presId="urn:microsoft.com/office/officeart/2005/8/layout/list1"/>
    <dgm:cxn modelId="{67382772-01C2-4E87-9271-FE87AA5B0BBB}" type="presParOf" srcId="{31536CB2-6C47-4A91-9B92-F291D2BE052D}" destId="{716CDC3B-ADE4-450A-9B31-25FE11F35E6A}" srcOrd="0" destOrd="0" presId="urn:microsoft.com/office/officeart/2005/8/layout/list1"/>
    <dgm:cxn modelId="{9F96D1A2-6E87-462E-B165-540942ACAD5A}" type="presParOf" srcId="{31536CB2-6C47-4A91-9B92-F291D2BE052D}" destId="{3C81E6F7-D339-4B56-AA80-B91905597FFD}" srcOrd="1" destOrd="0" presId="urn:microsoft.com/office/officeart/2005/8/layout/list1"/>
    <dgm:cxn modelId="{C3FF5D8D-85A4-4D39-8F9A-7A044ED678B7}" type="presParOf" srcId="{DBCD09B9-52C5-42DC-8E02-33B681C6070C}" destId="{D683F232-B376-4325-881B-2E4DAA38A3A3}" srcOrd="9" destOrd="0" presId="urn:microsoft.com/office/officeart/2005/8/layout/list1"/>
    <dgm:cxn modelId="{001025E8-28C6-4A10-B6E2-70D2AD9AC9DF}" type="presParOf" srcId="{DBCD09B9-52C5-42DC-8E02-33B681C6070C}" destId="{9333DB8B-B450-4F0D-88CF-B2E120C1580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AFD3E4-C620-43A8-A740-7BAF9098AF0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3C091D-017A-4EAE-93E0-8D90D42D179C}">
      <dgm:prSet phldrT="[Texto]" custT="1"/>
      <dgm:spPr/>
      <dgm:t>
        <a:bodyPr/>
        <a:lstStyle/>
        <a:p>
          <a:r>
            <a:rPr lang="es-AR" sz="1600" b="1" dirty="0" smtClean="0"/>
            <a:t>Contribuyentes con inconsistencias fiscales</a:t>
          </a:r>
          <a:endParaRPr lang="es-ES" sz="1600" dirty="0"/>
        </a:p>
      </dgm:t>
    </dgm:pt>
    <dgm:pt modelId="{DDFABEA3-02CA-4323-981A-3A39EF844174}" type="parTrans" cxnId="{006A484D-B12A-47ED-A369-8103143AA187}">
      <dgm:prSet/>
      <dgm:spPr/>
      <dgm:t>
        <a:bodyPr/>
        <a:lstStyle/>
        <a:p>
          <a:endParaRPr lang="es-ES"/>
        </a:p>
      </dgm:t>
    </dgm:pt>
    <dgm:pt modelId="{DEFA9777-3A9B-4833-A2FE-273431874471}" type="sibTrans" cxnId="{006A484D-B12A-47ED-A369-8103143AA187}">
      <dgm:prSet/>
      <dgm:spPr/>
      <dgm:t>
        <a:bodyPr/>
        <a:lstStyle/>
        <a:p>
          <a:endParaRPr lang="es-ES"/>
        </a:p>
      </dgm:t>
    </dgm:pt>
    <dgm:pt modelId="{A571D3DA-EA62-4108-AE82-053061853D15}">
      <dgm:prSet phldrT="[Texto]" custT="1"/>
      <dgm:spPr/>
      <dgm:t>
        <a:bodyPr/>
        <a:lstStyle/>
        <a:p>
          <a:r>
            <a:rPr lang="es-AR" sz="1600" b="1" dirty="0" smtClean="0"/>
            <a:t>Actualización de Normativa Tributaria</a:t>
          </a:r>
          <a:endParaRPr lang="es-ES" sz="1600" dirty="0"/>
        </a:p>
      </dgm:t>
    </dgm:pt>
    <dgm:pt modelId="{63017139-1023-47E7-9BC5-F2A94F3275CF}" type="parTrans" cxnId="{67E75455-4BED-40F4-8073-55B23A02E0A3}">
      <dgm:prSet/>
      <dgm:spPr/>
      <dgm:t>
        <a:bodyPr/>
        <a:lstStyle/>
        <a:p>
          <a:endParaRPr lang="es-ES"/>
        </a:p>
      </dgm:t>
    </dgm:pt>
    <dgm:pt modelId="{779B3953-8C15-45DC-87C8-0513FE6BC932}" type="sibTrans" cxnId="{67E75455-4BED-40F4-8073-55B23A02E0A3}">
      <dgm:prSet/>
      <dgm:spPr/>
      <dgm:t>
        <a:bodyPr/>
        <a:lstStyle/>
        <a:p>
          <a:endParaRPr lang="es-ES"/>
        </a:p>
      </dgm:t>
    </dgm:pt>
    <dgm:pt modelId="{FA1384FD-CB30-4D92-A799-0D219A2CBB9E}">
      <dgm:prSet phldrT="[Texto]" custT="1"/>
      <dgm:spPr/>
      <dgm:t>
        <a:bodyPr/>
        <a:lstStyle/>
        <a:p>
          <a:r>
            <a:rPr lang="es-AR" sz="1600" b="1" dirty="0" smtClean="0"/>
            <a:t>Definición de nuevas actividades para el nomenclador de actividades</a:t>
          </a:r>
          <a:endParaRPr lang="es-ES" sz="1600" dirty="0"/>
        </a:p>
      </dgm:t>
    </dgm:pt>
    <dgm:pt modelId="{180200A7-C009-40B7-94C3-BE8DF238B5AE}" type="parTrans" cxnId="{FF67D8B8-02F1-4332-8EAA-8B82599F6EBE}">
      <dgm:prSet/>
      <dgm:spPr/>
      <dgm:t>
        <a:bodyPr/>
        <a:lstStyle/>
        <a:p>
          <a:endParaRPr lang="es-ES"/>
        </a:p>
      </dgm:t>
    </dgm:pt>
    <dgm:pt modelId="{7687C654-C702-49FF-ACDA-D1B8F61E51B6}" type="sibTrans" cxnId="{FF67D8B8-02F1-4332-8EAA-8B82599F6EBE}">
      <dgm:prSet/>
      <dgm:spPr/>
      <dgm:t>
        <a:bodyPr/>
        <a:lstStyle/>
        <a:p>
          <a:endParaRPr lang="es-ES"/>
        </a:p>
      </dgm:t>
    </dgm:pt>
    <dgm:pt modelId="{8516A271-9B59-4BB7-A9F2-645CDE04DC5A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es-AR" sz="1200" dirty="0" smtClean="0"/>
            <a:t>Se realizan controles a fin de verificar la capacidad económica financiera de los sujetos que han realizado operaciones vinculadas con criptoactivos y detectar los desvíos respecto aquellos contribuyentes que no podrían justificar el origen de los fondos operados en las plataformas digitales (Exchanges). </a:t>
          </a:r>
          <a:endParaRPr lang="es-ES" sz="1200" dirty="0"/>
        </a:p>
      </dgm:t>
    </dgm:pt>
    <dgm:pt modelId="{9B287589-AE3E-4BD7-BCB2-F8A9E07836BB}" type="parTrans" cxnId="{CDADAC30-674E-4E45-BF40-3FE1BE962CAC}">
      <dgm:prSet/>
      <dgm:spPr/>
      <dgm:t>
        <a:bodyPr/>
        <a:lstStyle/>
        <a:p>
          <a:endParaRPr lang="es-ES"/>
        </a:p>
      </dgm:t>
    </dgm:pt>
    <dgm:pt modelId="{5E87E8E0-C595-476C-AAE2-134F5B6704F7}" type="sibTrans" cxnId="{CDADAC30-674E-4E45-BF40-3FE1BE962CAC}">
      <dgm:prSet/>
      <dgm:spPr/>
      <dgm:t>
        <a:bodyPr/>
        <a:lstStyle/>
        <a:p>
          <a:endParaRPr lang="es-ES"/>
        </a:p>
      </dgm:t>
    </dgm:pt>
    <dgm:pt modelId="{FACA674D-8CF3-4238-A0A6-3FFEBBA06F2E}">
      <dgm:prSet custT="1"/>
      <dgm:spPr>
        <a:noFill/>
        <a:ln>
          <a:noFill/>
        </a:ln>
      </dgm:spPr>
      <dgm:t>
        <a:bodyPr/>
        <a:lstStyle/>
        <a:p>
          <a:r>
            <a:rPr lang="es-AR" sz="1200" dirty="0" smtClean="0"/>
            <a:t>Se encuentra en curso un anteproyecto con modificaciones a los regímenes vigentes.</a:t>
          </a:r>
          <a:endParaRPr lang="es-ES" sz="1200" b="0" dirty="0"/>
        </a:p>
      </dgm:t>
    </dgm:pt>
    <dgm:pt modelId="{51B3ED30-CD53-44EE-9892-38302CEDC4EB}" type="parTrans" cxnId="{6525D7EA-9D72-4C86-925A-870A13169451}">
      <dgm:prSet/>
      <dgm:spPr/>
      <dgm:t>
        <a:bodyPr/>
        <a:lstStyle/>
        <a:p>
          <a:endParaRPr lang="es-ES"/>
        </a:p>
      </dgm:t>
    </dgm:pt>
    <dgm:pt modelId="{FF26C005-11E5-4480-8D6F-4E6375E3E930}" type="sibTrans" cxnId="{6525D7EA-9D72-4C86-925A-870A13169451}">
      <dgm:prSet/>
      <dgm:spPr/>
      <dgm:t>
        <a:bodyPr/>
        <a:lstStyle/>
        <a:p>
          <a:endParaRPr lang="es-ES"/>
        </a:p>
      </dgm:t>
    </dgm:pt>
    <dgm:pt modelId="{C0D2A400-61A6-41C6-8E2F-E8C251C1D5FF}">
      <dgm:prSet custT="1"/>
      <dgm:spPr>
        <a:noFill/>
        <a:ln>
          <a:noFill/>
        </a:ln>
      </dgm:spPr>
      <dgm:t>
        <a:bodyPr/>
        <a:lstStyle/>
        <a:p>
          <a:endParaRPr lang="es-ES" sz="1200" b="0" dirty="0"/>
        </a:p>
      </dgm:t>
    </dgm:pt>
    <dgm:pt modelId="{BF88274F-58E9-4E42-A223-D180007510A0}" type="parTrans" cxnId="{D0418DB2-020C-4A40-BDA7-5BF5B7137B29}">
      <dgm:prSet/>
      <dgm:spPr/>
      <dgm:t>
        <a:bodyPr/>
        <a:lstStyle/>
        <a:p>
          <a:endParaRPr lang="es-ES"/>
        </a:p>
      </dgm:t>
    </dgm:pt>
    <dgm:pt modelId="{424C65C9-1238-4DDA-B5E7-236CAEDF8FAB}" type="sibTrans" cxnId="{D0418DB2-020C-4A40-BDA7-5BF5B7137B29}">
      <dgm:prSet/>
      <dgm:spPr/>
      <dgm:t>
        <a:bodyPr/>
        <a:lstStyle/>
        <a:p>
          <a:endParaRPr lang="es-ES"/>
        </a:p>
      </dgm:t>
    </dgm:pt>
    <dgm:pt modelId="{EF70DE0F-E2B9-45C1-ADC2-76A2637F611B}">
      <dgm:prSet custT="1"/>
      <dgm:spPr>
        <a:noFill/>
        <a:ln>
          <a:noFill/>
        </a:ln>
      </dgm:spPr>
      <dgm:t>
        <a:bodyPr/>
        <a:lstStyle/>
        <a:p>
          <a:r>
            <a:rPr lang="es-AR" sz="1200" dirty="0" smtClean="0"/>
            <a:t>Se está analizando una propuesta para incorporar al nomenclador de actividades, nuevos códigos que reflejen con mayor especificidad la actividad llevada a cabo por los sujetos intervinientes en toda la operatoria con criptoactivos. </a:t>
          </a:r>
          <a:endParaRPr lang="es-ES" sz="1200" b="0" dirty="0"/>
        </a:p>
      </dgm:t>
    </dgm:pt>
    <dgm:pt modelId="{99E69D8A-4AD8-41E9-96F7-9706647FBAAF}" type="sibTrans" cxnId="{B0336474-976E-43AE-8E07-4B87396A5582}">
      <dgm:prSet/>
      <dgm:spPr/>
      <dgm:t>
        <a:bodyPr/>
        <a:lstStyle/>
        <a:p>
          <a:endParaRPr lang="es-ES"/>
        </a:p>
      </dgm:t>
    </dgm:pt>
    <dgm:pt modelId="{755BD63F-1F38-40AA-B863-FCFEDF000D6E}" type="parTrans" cxnId="{B0336474-976E-43AE-8E07-4B87396A5582}">
      <dgm:prSet/>
      <dgm:spPr/>
      <dgm:t>
        <a:bodyPr/>
        <a:lstStyle/>
        <a:p>
          <a:endParaRPr lang="es-ES"/>
        </a:p>
      </dgm:t>
    </dgm:pt>
    <dgm:pt modelId="{37634AC3-AB45-4E81-A148-F490B687BEBD}">
      <dgm:prSet custT="1"/>
      <dgm:spPr>
        <a:noFill/>
        <a:ln>
          <a:noFill/>
        </a:ln>
      </dgm:spPr>
      <dgm:t>
        <a:bodyPr/>
        <a:lstStyle/>
        <a:p>
          <a:pPr algn="l"/>
          <a:endParaRPr lang="es-ES" sz="1200" dirty="0"/>
        </a:p>
      </dgm:t>
    </dgm:pt>
    <dgm:pt modelId="{4F8B72D7-492E-43B6-9331-34260AD2E194}" type="parTrans" cxnId="{C4B3CC64-3DED-483B-91F3-8C0D8DCD7D1A}">
      <dgm:prSet/>
      <dgm:spPr/>
      <dgm:t>
        <a:bodyPr/>
        <a:lstStyle/>
        <a:p>
          <a:endParaRPr lang="es-ES"/>
        </a:p>
      </dgm:t>
    </dgm:pt>
    <dgm:pt modelId="{710D61D9-7810-440B-8E2D-F2BDD040B80F}" type="sibTrans" cxnId="{C4B3CC64-3DED-483B-91F3-8C0D8DCD7D1A}">
      <dgm:prSet/>
      <dgm:spPr/>
      <dgm:t>
        <a:bodyPr/>
        <a:lstStyle/>
        <a:p>
          <a:endParaRPr lang="es-ES"/>
        </a:p>
      </dgm:t>
    </dgm:pt>
    <dgm:pt modelId="{A24534DA-F284-4274-9C03-55CA54D36482}">
      <dgm:prSet custT="1"/>
      <dgm:spPr>
        <a:noFill/>
        <a:ln>
          <a:noFill/>
        </a:ln>
      </dgm:spPr>
      <dgm:t>
        <a:bodyPr/>
        <a:lstStyle/>
        <a:p>
          <a:endParaRPr lang="es-ES" sz="1200" b="0" dirty="0"/>
        </a:p>
      </dgm:t>
    </dgm:pt>
    <dgm:pt modelId="{F4479B57-FC23-4314-AE0C-6A0F74C289E2}" type="parTrans" cxnId="{D4590863-FF1A-42E1-83BC-1F5A9B5B52F4}">
      <dgm:prSet/>
      <dgm:spPr/>
      <dgm:t>
        <a:bodyPr/>
        <a:lstStyle/>
        <a:p>
          <a:endParaRPr lang="es-ES"/>
        </a:p>
      </dgm:t>
    </dgm:pt>
    <dgm:pt modelId="{C2203B31-9153-4D89-8762-1D1003A4336A}" type="sibTrans" cxnId="{D4590863-FF1A-42E1-83BC-1F5A9B5B52F4}">
      <dgm:prSet/>
      <dgm:spPr/>
      <dgm:t>
        <a:bodyPr/>
        <a:lstStyle/>
        <a:p>
          <a:endParaRPr lang="es-ES"/>
        </a:p>
      </dgm:t>
    </dgm:pt>
    <dgm:pt modelId="{D7CCFB15-7FE4-4F71-8BE4-15613DC071D3}">
      <dgm:prSet custT="1"/>
      <dgm:spPr>
        <a:noFill/>
        <a:ln>
          <a:noFill/>
        </a:ln>
      </dgm:spPr>
      <dgm:t>
        <a:bodyPr/>
        <a:lstStyle/>
        <a:p>
          <a:r>
            <a:rPr lang="es-AR" sz="1200" dirty="0" smtClean="0"/>
            <a:t> Diseño de un nuevo régimen de información específico para las operaciones con criptomonedas.</a:t>
          </a:r>
          <a:endParaRPr lang="es-ES" sz="1200" b="0" dirty="0"/>
        </a:p>
      </dgm:t>
    </dgm:pt>
    <dgm:pt modelId="{E014A900-1982-4AFC-BE7A-C9AD4171CD37}" type="parTrans" cxnId="{34FEE152-D435-4B84-91C6-8E8270CDAD89}">
      <dgm:prSet/>
      <dgm:spPr/>
      <dgm:t>
        <a:bodyPr/>
        <a:lstStyle/>
        <a:p>
          <a:endParaRPr lang="es-ES"/>
        </a:p>
      </dgm:t>
    </dgm:pt>
    <dgm:pt modelId="{DDD0FCFE-7E0C-4F1C-8F6C-7D774511336B}" type="sibTrans" cxnId="{34FEE152-D435-4B84-91C6-8E8270CDAD89}">
      <dgm:prSet/>
      <dgm:spPr/>
      <dgm:t>
        <a:bodyPr/>
        <a:lstStyle/>
        <a:p>
          <a:endParaRPr lang="es-ES"/>
        </a:p>
      </dgm:t>
    </dgm:pt>
    <dgm:pt modelId="{CD1300D8-1F03-4F07-AAD0-F3327540C3F5}">
      <dgm:prSet/>
      <dgm:spPr/>
      <dgm:t>
        <a:bodyPr/>
        <a:lstStyle/>
        <a:p>
          <a:endParaRPr lang="es-ES" dirty="0"/>
        </a:p>
      </dgm:t>
    </dgm:pt>
    <dgm:pt modelId="{F03FABC7-EAA9-4751-A54E-E850C9A6CFEA}" type="parTrans" cxnId="{735234D9-909B-4525-AF4B-0083C982042A}">
      <dgm:prSet/>
      <dgm:spPr/>
      <dgm:t>
        <a:bodyPr/>
        <a:lstStyle/>
        <a:p>
          <a:endParaRPr lang="es-ES"/>
        </a:p>
      </dgm:t>
    </dgm:pt>
    <dgm:pt modelId="{7EDEFEF2-A245-49CB-BEF3-71ADCE2055DF}" type="sibTrans" cxnId="{735234D9-909B-4525-AF4B-0083C982042A}">
      <dgm:prSet/>
      <dgm:spPr/>
      <dgm:t>
        <a:bodyPr/>
        <a:lstStyle/>
        <a:p>
          <a:endParaRPr lang="es-ES"/>
        </a:p>
      </dgm:t>
    </dgm:pt>
    <dgm:pt modelId="{DBCD09B9-52C5-42DC-8E02-33B681C6070C}" type="pres">
      <dgm:prSet presAssocID="{A5AFD3E4-C620-43A8-A740-7BAF9098AF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B010E8D-59BC-499A-890B-A4A9753CBF55}" type="pres">
      <dgm:prSet presAssocID="{633C091D-017A-4EAE-93E0-8D90D42D179C}" presName="parentLin" presStyleCnt="0"/>
      <dgm:spPr/>
    </dgm:pt>
    <dgm:pt modelId="{EED2E41E-AA03-48B1-89D5-98321BB8C189}" type="pres">
      <dgm:prSet presAssocID="{633C091D-017A-4EAE-93E0-8D90D42D179C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CF25228-6CA2-4C06-AEF5-46D821712555}" type="pres">
      <dgm:prSet presAssocID="{633C091D-017A-4EAE-93E0-8D90D42D179C}" presName="parentText" presStyleLbl="node1" presStyleIdx="0" presStyleCnt="3" custScaleX="139775" custScaleY="7102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D74909-383D-477A-A7F5-72C4CE45D794}" type="pres">
      <dgm:prSet presAssocID="{633C091D-017A-4EAE-93E0-8D90D42D179C}" presName="negativeSpace" presStyleCnt="0"/>
      <dgm:spPr/>
    </dgm:pt>
    <dgm:pt modelId="{5B0AC3D2-BA30-47CB-AF07-F008CC99255E}" type="pres">
      <dgm:prSet presAssocID="{633C091D-017A-4EAE-93E0-8D90D42D179C}" presName="childText" presStyleLbl="conFgAcc1" presStyleIdx="0" presStyleCnt="3" custScaleY="90303" custLinFactNeighborX="534" custLinFactNeighborY="-41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66B3D4-C48B-4255-8E6C-05D505065158}" type="pres">
      <dgm:prSet presAssocID="{DEFA9777-3A9B-4833-A2FE-273431874471}" presName="spaceBetweenRectangles" presStyleCnt="0"/>
      <dgm:spPr/>
    </dgm:pt>
    <dgm:pt modelId="{14D63670-012A-4453-8FC2-B1A8A9F1C9D5}" type="pres">
      <dgm:prSet presAssocID="{A571D3DA-EA62-4108-AE82-053061853D15}" presName="parentLin" presStyleCnt="0"/>
      <dgm:spPr/>
    </dgm:pt>
    <dgm:pt modelId="{43DD7418-22BD-4CD9-9A8E-CD8F6A9B676A}" type="pres">
      <dgm:prSet presAssocID="{A571D3DA-EA62-4108-AE82-053061853D15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E7B7F96A-9FCB-4CA0-B2C2-A7CD0EFC5202}" type="pres">
      <dgm:prSet presAssocID="{A571D3DA-EA62-4108-AE82-053061853D15}" presName="parentText" presStyleLbl="node1" presStyleIdx="1" presStyleCnt="3" custScaleX="142857" custScaleY="694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C6AE6A-38C5-4DE7-B52E-00A018A2EB75}" type="pres">
      <dgm:prSet presAssocID="{A571D3DA-EA62-4108-AE82-053061853D15}" presName="negativeSpace" presStyleCnt="0"/>
      <dgm:spPr/>
    </dgm:pt>
    <dgm:pt modelId="{F8A89122-DF9E-476D-A873-121BFCC37501}" type="pres">
      <dgm:prSet presAssocID="{A571D3DA-EA62-4108-AE82-053061853D15}" presName="childText" presStyleLbl="conFgAcc1" presStyleIdx="1" presStyleCnt="3" custScaleY="858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798C6D-B376-4D21-9745-5907E6288C04}" type="pres">
      <dgm:prSet presAssocID="{779B3953-8C15-45DC-87C8-0513FE6BC932}" presName="spaceBetweenRectangles" presStyleCnt="0"/>
      <dgm:spPr/>
    </dgm:pt>
    <dgm:pt modelId="{31536CB2-6C47-4A91-9B92-F291D2BE052D}" type="pres">
      <dgm:prSet presAssocID="{FA1384FD-CB30-4D92-A799-0D219A2CBB9E}" presName="parentLin" presStyleCnt="0"/>
      <dgm:spPr/>
    </dgm:pt>
    <dgm:pt modelId="{716CDC3B-ADE4-450A-9B31-25FE11F35E6A}" type="pres">
      <dgm:prSet presAssocID="{FA1384FD-CB30-4D92-A799-0D219A2CBB9E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3C81E6F7-D339-4B56-AA80-B91905597FFD}" type="pres">
      <dgm:prSet presAssocID="{FA1384FD-CB30-4D92-A799-0D219A2CBB9E}" presName="parentText" presStyleLbl="node1" presStyleIdx="2" presStyleCnt="3" custScaleX="142857" custScaleY="7240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83F232-B376-4325-881B-2E4DAA38A3A3}" type="pres">
      <dgm:prSet presAssocID="{FA1384FD-CB30-4D92-A799-0D219A2CBB9E}" presName="negativeSpace" presStyleCnt="0"/>
      <dgm:spPr/>
    </dgm:pt>
    <dgm:pt modelId="{9333DB8B-B450-4F0D-88CF-B2E120C1580C}" type="pres">
      <dgm:prSet presAssocID="{FA1384FD-CB30-4D92-A799-0D219A2CBB9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1BC4D2-50F2-46EA-9FFD-3EA2755B4BB4}" type="presOf" srcId="{633C091D-017A-4EAE-93E0-8D90D42D179C}" destId="{EED2E41E-AA03-48B1-89D5-98321BB8C189}" srcOrd="0" destOrd="0" presId="urn:microsoft.com/office/officeart/2005/8/layout/list1"/>
    <dgm:cxn modelId="{74DE91F4-5239-4C63-963D-9A0991C0F23D}" type="presOf" srcId="{A571D3DA-EA62-4108-AE82-053061853D15}" destId="{43DD7418-22BD-4CD9-9A8E-CD8F6A9B676A}" srcOrd="0" destOrd="0" presId="urn:microsoft.com/office/officeart/2005/8/layout/list1"/>
    <dgm:cxn modelId="{CDADAC30-674E-4E45-BF40-3FE1BE962CAC}" srcId="{633C091D-017A-4EAE-93E0-8D90D42D179C}" destId="{8516A271-9B59-4BB7-A9F2-645CDE04DC5A}" srcOrd="1" destOrd="0" parTransId="{9B287589-AE3E-4BD7-BCB2-F8A9E07836BB}" sibTransId="{5E87E8E0-C595-476C-AAE2-134F5B6704F7}"/>
    <dgm:cxn modelId="{67E75455-4BED-40F4-8073-55B23A02E0A3}" srcId="{A5AFD3E4-C620-43A8-A740-7BAF9098AF00}" destId="{A571D3DA-EA62-4108-AE82-053061853D15}" srcOrd="1" destOrd="0" parTransId="{63017139-1023-47E7-9BC5-F2A94F3275CF}" sibTransId="{779B3953-8C15-45DC-87C8-0513FE6BC932}"/>
    <dgm:cxn modelId="{D4590863-FF1A-42E1-83BC-1F5A9B5B52F4}" srcId="{A571D3DA-EA62-4108-AE82-053061853D15}" destId="{A24534DA-F284-4274-9C03-55CA54D36482}" srcOrd="0" destOrd="0" parTransId="{F4479B57-FC23-4314-AE0C-6A0F74C289E2}" sibTransId="{C2203B31-9153-4D89-8762-1D1003A4336A}"/>
    <dgm:cxn modelId="{6263AF75-5281-4F6B-A432-18ACD076258C}" type="presOf" srcId="{A24534DA-F284-4274-9C03-55CA54D36482}" destId="{F8A89122-DF9E-476D-A873-121BFCC37501}" srcOrd="0" destOrd="0" presId="urn:microsoft.com/office/officeart/2005/8/layout/list1"/>
    <dgm:cxn modelId="{C4B3CC64-3DED-483B-91F3-8C0D8DCD7D1A}" srcId="{633C091D-017A-4EAE-93E0-8D90D42D179C}" destId="{37634AC3-AB45-4E81-A148-F490B687BEBD}" srcOrd="0" destOrd="0" parTransId="{4F8B72D7-492E-43B6-9331-34260AD2E194}" sibTransId="{710D61D9-7810-440B-8E2D-F2BDD040B80F}"/>
    <dgm:cxn modelId="{61A4EA0E-CFDF-4DF7-8AB5-A59FBECE5183}" type="presOf" srcId="{8516A271-9B59-4BB7-A9F2-645CDE04DC5A}" destId="{5B0AC3D2-BA30-47CB-AF07-F008CC99255E}" srcOrd="0" destOrd="1" presId="urn:microsoft.com/office/officeart/2005/8/layout/list1"/>
    <dgm:cxn modelId="{B0336474-976E-43AE-8E07-4B87396A5582}" srcId="{FA1384FD-CB30-4D92-A799-0D219A2CBB9E}" destId="{EF70DE0F-E2B9-45C1-ADC2-76A2637F611B}" srcOrd="1" destOrd="0" parTransId="{755BD63F-1F38-40AA-B863-FCFEDF000D6E}" sibTransId="{99E69D8A-4AD8-41E9-96F7-9706647FBAAF}"/>
    <dgm:cxn modelId="{2F13998C-7778-439E-9150-24C68A614526}" type="presOf" srcId="{A571D3DA-EA62-4108-AE82-053061853D15}" destId="{E7B7F96A-9FCB-4CA0-B2C2-A7CD0EFC5202}" srcOrd="1" destOrd="0" presId="urn:microsoft.com/office/officeart/2005/8/layout/list1"/>
    <dgm:cxn modelId="{D0418DB2-020C-4A40-BDA7-5BF5B7137B29}" srcId="{FA1384FD-CB30-4D92-A799-0D219A2CBB9E}" destId="{C0D2A400-61A6-41C6-8E2F-E8C251C1D5FF}" srcOrd="0" destOrd="0" parTransId="{BF88274F-58E9-4E42-A223-D180007510A0}" sibTransId="{424C65C9-1238-4DDA-B5E7-236CAEDF8FAB}"/>
    <dgm:cxn modelId="{8C8A9058-A5AA-439C-93C2-DB511DA2E4D7}" type="presOf" srcId="{FA1384FD-CB30-4D92-A799-0D219A2CBB9E}" destId="{3C81E6F7-D339-4B56-AA80-B91905597FFD}" srcOrd="1" destOrd="0" presId="urn:microsoft.com/office/officeart/2005/8/layout/list1"/>
    <dgm:cxn modelId="{32244657-49DE-4A66-9590-0C3108A48D86}" type="presOf" srcId="{633C091D-017A-4EAE-93E0-8D90D42D179C}" destId="{2CF25228-6CA2-4C06-AEF5-46D821712555}" srcOrd="1" destOrd="0" presId="urn:microsoft.com/office/officeart/2005/8/layout/list1"/>
    <dgm:cxn modelId="{29ABF0CA-7366-4C9A-AE16-A68127665D3A}" type="presOf" srcId="{EF70DE0F-E2B9-45C1-ADC2-76A2637F611B}" destId="{9333DB8B-B450-4F0D-88CF-B2E120C1580C}" srcOrd="0" destOrd="1" presId="urn:microsoft.com/office/officeart/2005/8/layout/list1"/>
    <dgm:cxn modelId="{8CF83F6E-35B8-4F64-879D-7D051B849723}" type="presOf" srcId="{37634AC3-AB45-4E81-A148-F490B687BEBD}" destId="{5B0AC3D2-BA30-47CB-AF07-F008CC99255E}" srcOrd="0" destOrd="0" presId="urn:microsoft.com/office/officeart/2005/8/layout/list1"/>
    <dgm:cxn modelId="{695A2957-BD63-4785-9556-085DAB855C9E}" type="presOf" srcId="{D7CCFB15-7FE4-4F71-8BE4-15613DC071D3}" destId="{F8A89122-DF9E-476D-A873-121BFCC37501}" srcOrd="0" destOrd="2" presId="urn:microsoft.com/office/officeart/2005/8/layout/list1"/>
    <dgm:cxn modelId="{982E34B7-3563-4946-B34E-B629A3657113}" type="presOf" srcId="{C0D2A400-61A6-41C6-8E2F-E8C251C1D5FF}" destId="{9333DB8B-B450-4F0D-88CF-B2E120C1580C}" srcOrd="0" destOrd="0" presId="urn:microsoft.com/office/officeart/2005/8/layout/list1"/>
    <dgm:cxn modelId="{34FEE152-D435-4B84-91C6-8E8270CDAD89}" srcId="{A571D3DA-EA62-4108-AE82-053061853D15}" destId="{D7CCFB15-7FE4-4F71-8BE4-15613DC071D3}" srcOrd="2" destOrd="0" parTransId="{E014A900-1982-4AFC-BE7A-C9AD4171CD37}" sibTransId="{DDD0FCFE-7E0C-4F1C-8F6C-7D774511336B}"/>
    <dgm:cxn modelId="{6188415D-97BA-4C7E-94AE-A4FD358D0412}" type="presOf" srcId="{FA1384FD-CB30-4D92-A799-0D219A2CBB9E}" destId="{716CDC3B-ADE4-450A-9B31-25FE11F35E6A}" srcOrd="0" destOrd="0" presId="urn:microsoft.com/office/officeart/2005/8/layout/list1"/>
    <dgm:cxn modelId="{6525D7EA-9D72-4C86-925A-870A13169451}" srcId="{A571D3DA-EA62-4108-AE82-053061853D15}" destId="{FACA674D-8CF3-4238-A0A6-3FFEBBA06F2E}" srcOrd="1" destOrd="0" parTransId="{51B3ED30-CD53-44EE-9892-38302CEDC4EB}" sibTransId="{FF26C005-11E5-4480-8D6F-4E6375E3E930}"/>
    <dgm:cxn modelId="{735234D9-909B-4525-AF4B-0083C982042A}" srcId="{FA1384FD-CB30-4D92-A799-0D219A2CBB9E}" destId="{CD1300D8-1F03-4F07-AAD0-F3327540C3F5}" srcOrd="2" destOrd="0" parTransId="{F03FABC7-EAA9-4751-A54E-E850C9A6CFEA}" sibTransId="{7EDEFEF2-A245-49CB-BEF3-71ADCE2055DF}"/>
    <dgm:cxn modelId="{C50835BC-4D22-4742-9DAE-2B83426EA249}" type="presOf" srcId="{A5AFD3E4-C620-43A8-A740-7BAF9098AF00}" destId="{DBCD09B9-52C5-42DC-8E02-33B681C6070C}" srcOrd="0" destOrd="0" presId="urn:microsoft.com/office/officeart/2005/8/layout/list1"/>
    <dgm:cxn modelId="{FF67D8B8-02F1-4332-8EAA-8B82599F6EBE}" srcId="{A5AFD3E4-C620-43A8-A740-7BAF9098AF00}" destId="{FA1384FD-CB30-4D92-A799-0D219A2CBB9E}" srcOrd="2" destOrd="0" parTransId="{180200A7-C009-40B7-94C3-BE8DF238B5AE}" sibTransId="{7687C654-C702-49FF-ACDA-D1B8F61E51B6}"/>
    <dgm:cxn modelId="{5A630D5A-854E-49A5-9A56-60A7AF429720}" type="presOf" srcId="{FACA674D-8CF3-4238-A0A6-3FFEBBA06F2E}" destId="{F8A89122-DF9E-476D-A873-121BFCC37501}" srcOrd="0" destOrd="1" presId="urn:microsoft.com/office/officeart/2005/8/layout/list1"/>
    <dgm:cxn modelId="{D46D58C9-ED14-4396-B347-D5D29D0C31BB}" type="presOf" srcId="{CD1300D8-1F03-4F07-AAD0-F3327540C3F5}" destId="{9333DB8B-B450-4F0D-88CF-B2E120C1580C}" srcOrd="0" destOrd="2" presId="urn:microsoft.com/office/officeart/2005/8/layout/list1"/>
    <dgm:cxn modelId="{006A484D-B12A-47ED-A369-8103143AA187}" srcId="{A5AFD3E4-C620-43A8-A740-7BAF9098AF00}" destId="{633C091D-017A-4EAE-93E0-8D90D42D179C}" srcOrd="0" destOrd="0" parTransId="{DDFABEA3-02CA-4323-981A-3A39EF844174}" sibTransId="{DEFA9777-3A9B-4833-A2FE-273431874471}"/>
    <dgm:cxn modelId="{4C53EB48-C29E-47F0-980D-F42B3806A01A}" type="presParOf" srcId="{DBCD09B9-52C5-42DC-8E02-33B681C6070C}" destId="{4B010E8D-59BC-499A-890B-A4A9753CBF55}" srcOrd="0" destOrd="0" presId="urn:microsoft.com/office/officeart/2005/8/layout/list1"/>
    <dgm:cxn modelId="{D4D5EED8-7718-42D2-B06C-A76A2BCDA717}" type="presParOf" srcId="{4B010E8D-59BC-499A-890B-A4A9753CBF55}" destId="{EED2E41E-AA03-48B1-89D5-98321BB8C189}" srcOrd="0" destOrd="0" presId="urn:microsoft.com/office/officeart/2005/8/layout/list1"/>
    <dgm:cxn modelId="{84782579-484A-4F9C-A9A4-E7631BB84D6C}" type="presParOf" srcId="{4B010E8D-59BC-499A-890B-A4A9753CBF55}" destId="{2CF25228-6CA2-4C06-AEF5-46D821712555}" srcOrd="1" destOrd="0" presId="urn:microsoft.com/office/officeart/2005/8/layout/list1"/>
    <dgm:cxn modelId="{8B2F2674-124D-4B6B-A038-BD663FB9D6A3}" type="presParOf" srcId="{DBCD09B9-52C5-42DC-8E02-33B681C6070C}" destId="{53D74909-383D-477A-A7F5-72C4CE45D794}" srcOrd="1" destOrd="0" presId="urn:microsoft.com/office/officeart/2005/8/layout/list1"/>
    <dgm:cxn modelId="{7B1D5243-DB00-4FF7-8560-2A72F444B539}" type="presParOf" srcId="{DBCD09B9-52C5-42DC-8E02-33B681C6070C}" destId="{5B0AC3D2-BA30-47CB-AF07-F008CC99255E}" srcOrd="2" destOrd="0" presId="urn:microsoft.com/office/officeart/2005/8/layout/list1"/>
    <dgm:cxn modelId="{08F5C6D6-F0CC-4F06-9AAD-D94DF707E5D2}" type="presParOf" srcId="{DBCD09B9-52C5-42DC-8E02-33B681C6070C}" destId="{DE66B3D4-C48B-4255-8E6C-05D505065158}" srcOrd="3" destOrd="0" presId="urn:microsoft.com/office/officeart/2005/8/layout/list1"/>
    <dgm:cxn modelId="{1ACAB8E2-1DF6-4FBB-B091-2B30EF19C968}" type="presParOf" srcId="{DBCD09B9-52C5-42DC-8E02-33B681C6070C}" destId="{14D63670-012A-4453-8FC2-B1A8A9F1C9D5}" srcOrd="4" destOrd="0" presId="urn:microsoft.com/office/officeart/2005/8/layout/list1"/>
    <dgm:cxn modelId="{AD398511-8593-457C-B868-5D836A535440}" type="presParOf" srcId="{14D63670-012A-4453-8FC2-B1A8A9F1C9D5}" destId="{43DD7418-22BD-4CD9-9A8E-CD8F6A9B676A}" srcOrd="0" destOrd="0" presId="urn:microsoft.com/office/officeart/2005/8/layout/list1"/>
    <dgm:cxn modelId="{F7DA1029-BF3B-4CBA-8754-D602E413B1CA}" type="presParOf" srcId="{14D63670-012A-4453-8FC2-B1A8A9F1C9D5}" destId="{E7B7F96A-9FCB-4CA0-B2C2-A7CD0EFC5202}" srcOrd="1" destOrd="0" presId="urn:microsoft.com/office/officeart/2005/8/layout/list1"/>
    <dgm:cxn modelId="{E06B322E-6EB0-49CC-A7B9-DE9E140BAE24}" type="presParOf" srcId="{DBCD09B9-52C5-42DC-8E02-33B681C6070C}" destId="{9DC6AE6A-38C5-4DE7-B52E-00A018A2EB75}" srcOrd="5" destOrd="0" presId="urn:microsoft.com/office/officeart/2005/8/layout/list1"/>
    <dgm:cxn modelId="{9D5DF88B-BEB6-478B-8C4B-A3E88AEE9D54}" type="presParOf" srcId="{DBCD09B9-52C5-42DC-8E02-33B681C6070C}" destId="{F8A89122-DF9E-476D-A873-121BFCC37501}" srcOrd="6" destOrd="0" presId="urn:microsoft.com/office/officeart/2005/8/layout/list1"/>
    <dgm:cxn modelId="{EE526AF0-8983-459B-9287-A6C320725103}" type="presParOf" srcId="{DBCD09B9-52C5-42DC-8E02-33B681C6070C}" destId="{1C798C6D-B376-4D21-9745-5907E6288C04}" srcOrd="7" destOrd="0" presId="urn:microsoft.com/office/officeart/2005/8/layout/list1"/>
    <dgm:cxn modelId="{6DADDCA3-BB2C-4F04-A4F2-8729211BEFAC}" type="presParOf" srcId="{DBCD09B9-52C5-42DC-8E02-33B681C6070C}" destId="{31536CB2-6C47-4A91-9B92-F291D2BE052D}" srcOrd="8" destOrd="0" presId="urn:microsoft.com/office/officeart/2005/8/layout/list1"/>
    <dgm:cxn modelId="{0E90DCA0-C4B3-438F-A164-4E673BC4E582}" type="presParOf" srcId="{31536CB2-6C47-4A91-9B92-F291D2BE052D}" destId="{716CDC3B-ADE4-450A-9B31-25FE11F35E6A}" srcOrd="0" destOrd="0" presId="urn:microsoft.com/office/officeart/2005/8/layout/list1"/>
    <dgm:cxn modelId="{FBDB4460-2042-45F2-945B-E3B9400BFEE3}" type="presParOf" srcId="{31536CB2-6C47-4A91-9B92-F291D2BE052D}" destId="{3C81E6F7-D339-4B56-AA80-B91905597FFD}" srcOrd="1" destOrd="0" presId="urn:microsoft.com/office/officeart/2005/8/layout/list1"/>
    <dgm:cxn modelId="{23421ED5-BFF6-4FBE-B6E9-47D778650047}" type="presParOf" srcId="{DBCD09B9-52C5-42DC-8E02-33B681C6070C}" destId="{D683F232-B376-4325-881B-2E4DAA38A3A3}" srcOrd="9" destOrd="0" presId="urn:microsoft.com/office/officeart/2005/8/layout/list1"/>
    <dgm:cxn modelId="{14C2FA95-69BF-4151-B0F6-56934F556CBF}" type="presParOf" srcId="{DBCD09B9-52C5-42DC-8E02-33B681C6070C}" destId="{9333DB8B-B450-4F0D-88CF-B2E120C1580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923B65-91D2-4F6E-8698-8FFCC0001D71}">
      <dsp:nvSpPr>
        <dsp:cNvPr id="0" name=""/>
        <dsp:cNvSpPr/>
      </dsp:nvSpPr>
      <dsp:spPr>
        <a:xfrm rot="5400000">
          <a:off x="1006954" y="217567"/>
          <a:ext cx="1574215" cy="1232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50" kern="1200" dirty="0" smtClean="0"/>
        </a:p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50" b="1" kern="1200" dirty="0" smtClean="0"/>
            <a:t>Relevamiento Billeteras Virtuales</a:t>
          </a:r>
          <a:endParaRPr lang="es-ES" sz="1250" b="1" kern="1200" dirty="0"/>
        </a:p>
      </dsp:txBody>
      <dsp:txXfrm rot="5400000">
        <a:off x="1006954" y="217567"/>
        <a:ext cx="1574215" cy="1232796"/>
      </dsp:txXfrm>
    </dsp:sp>
    <dsp:sp modelId="{9627A8AD-85AC-49F3-813E-5EBD8EC360CF}">
      <dsp:nvSpPr>
        <dsp:cNvPr id="0" name=""/>
        <dsp:cNvSpPr/>
      </dsp:nvSpPr>
      <dsp:spPr>
        <a:xfrm rot="5400000">
          <a:off x="5205495" y="-2736512"/>
          <a:ext cx="1023778" cy="65918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Confeccionar un listado discriminado por tipo de moneda, que incluya a todas las empresas que operan bajo esta modalidad en el país.</a:t>
          </a:r>
          <a:endParaRPr lang="es-ES" sz="1400" kern="1200" dirty="0"/>
        </a:p>
      </dsp:txBody>
      <dsp:txXfrm rot="5400000">
        <a:off x="5205495" y="-2736512"/>
        <a:ext cx="1023778" cy="6591875"/>
      </dsp:txXfrm>
    </dsp:sp>
    <dsp:sp modelId="{1D4E67C5-E65C-4ABD-867C-FE97EDA56B98}">
      <dsp:nvSpPr>
        <dsp:cNvPr id="0" name=""/>
        <dsp:cNvSpPr/>
      </dsp:nvSpPr>
      <dsp:spPr>
        <a:xfrm rot="5400000">
          <a:off x="1031472" y="1463053"/>
          <a:ext cx="1574215" cy="12649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50" b="1" kern="1200" dirty="0" smtClean="0"/>
            <a:t>Régimen de Información</a:t>
          </a:r>
          <a:endParaRPr lang="es-ES" sz="1250" b="1" kern="1200" dirty="0"/>
        </a:p>
      </dsp:txBody>
      <dsp:txXfrm rot="5400000">
        <a:off x="1031472" y="1463053"/>
        <a:ext cx="1574215" cy="1264907"/>
      </dsp:txXfrm>
    </dsp:sp>
    <dsp:sp modelId="{91FAB73C-C252-451F-9D2D-180591080505}">
      <dsp:nvSpPr>
        <dsp:cNvPr id="0" name=""/>
        <dsp:cNvSpPr/>
      </dsp:nvSpPr>
      <dsp:spPr>
        <a:xfrm rot="5400000">
          <a:off x="5393314" y="-1637770"/>
          <a:ext cx="965846" cy="6813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Los administradores de billeteras virtuales desde Julio 2021, según la RG 5029/21, deben informar mensualmente las operaciones realizadas por sus clientes. Se intimaron a quienes presentan irregularidades o no realizaron las presentaciones.</a:t>
          </a:r>
          <a:endParaRPr lang="es-ES" sz="1400" kern="1200" dirty="0"/>
        </a:p>
      </dsp:txBody>
      <dsp:txXfrm rot="5400000">
        <a:off x="5393314" y="-1637770"/>
        <a:ext cx="965846" cy="6813955"/>
      </dsp:txXfrm>
    </dsp:sp>
    <dsp:sp modelId="{9BF7AF38-C595-4ECB-9982-0D032C3AC30F}">
      <dsp:nvSpPr>
        <dsp:cNvPr id="0" name=""/>
        <dsp:cNvSpPr/>
      </dsp:nvSpPr>
      <dsp:spPr>
        <a:xfrm rot="5400000">
          <a:off x="1031648" y="2610389"/>
          <a:ext cx="1574215" cy="1282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50" kern="1200" dirty="0" smtClean="0"/>
        </a:p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50" b="1" kern="1200" dirty="0" smtClean="0"/>
            <a:t>Nuevas Actividades en Nomenclador</a:t>
          </a:r>
          <a:endParaRPr lang="es-ES" sz="1250" b="1" kern="1200" dirty="0"/>
        </a:p>
      </dsp:txBody>
      <dsp:txXfrm rot="5400000">
        <a:off x="1031648" y="2610389"/>
        <a:ext cx="1574215" cy="1282186"/>
      </dsp:txXfrm>
    </dsp:sp>
    <dsp:sp modelId="{F69258F2-74EA-4528-B609-3C30ECE15139}">
      <dsp:nvSpPr>
        <dsp:cNvPr id="0" name=""/>
        <dsp:cNvSpPr/>
      </dsp:nvSpPr>
      <dsp:spPr>
        <a:xfrm rot="5400000">
          <a:off x="5446096" y="-496000"/>
          <a:ext cx="931936" cy="6884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Se solicitó la intervención a la Dirección de Análisis y Estadísticas Tributarias para la incorporación al nomenclador de actividades de quienes operan como Billeteras Virtuales, quienes hasta el momento sólo pueden utilizar códigos de actividad genéricos.</a:t>
          </a:r>
          <a:endParaRPr lang="es-ES" sz="1400" kern="1200" dirty="0"/>
        </a:p>
      </dsp:txBody>
      <dsp:txXfrm rot="5400000">
        <a:off x="5446096" y="-496000"/>
        <a:ext cx="931936" cy="68841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F9F369-8C54-4B00-8558-3D57149D3073}">
      <dsp:nvSpPr>
        <dsp:cNvPr id="0" name=""/>
        <dsp:cNvSpPr/>
      </dsp:nvSpPr>
      <dsp:spPr>
        <a:xfrm>
          <a:off x="2549569" y="0"/>
          <a:ext cx="6338722" cy="7489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200" kern="1200" dirty="0" smtClean="0"/>
            <a:t>Una representación digital de valor, criptográficamente protegida, que puede ser utilizada como un medio de intercambio, y/o una unidad de cuenta, y/o una reserva de valor pero que no tienen curso legal, ni se emiten, ni se encuentran garantizadas por ningún país o jurisdicción</a:t>
          </a:r>
          <a:endParaRPr lang="es-ES" sz="2700" kern="1200" dirty="0"/>
        </a:p>
      </dsp:txBody>
      <dsp:txXfrm>
        <a:off x="2549569" y="0"/>
        <a:ext cx="6338722" cy="748979"/>
      </dsp:txXfrm>
    </dsp:sp>
    <dsp:sp modelId="{06394710-1F21-4F77-9860-B34045FDDE71}">
      <dsp:nvSpPr>
        <dsp:cNvPr id="0" name=""/>
        <dsp:cNvSpPr/>
      </dsp:nvSpPr>
      <dsp:spPr>
        <a:xfrm>
          <a:off x="53633" y="66277"/>
          <a:ext cx="2486385" cy="57129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Monedas Digitales o Criptomonedas</a:t>
          </a:r>
          <a:endParaRPr lang="es-ES" sz="1600" kern="1200" dirty="0"/>
        </a:p>
      </dsp:txBody>
      <dsp:txXfrm>
        <a:off x="53633" y="66277"/>
        <a:ext cx="2486385" cy="571295"/>
      </dsp:txXfrm>
    </dsp:sp>
    <dsp:sp modelId="{EDFD7D64-5166-4783-831E-74A6BE7CEF31}">
      <dsp:nvSpPr>
        <dsp:cNvPr id="0" name=""/>
        <dsp:cNvSpPr/>
      </dsp:nvSpPr>
      <dsp:spPr>
        <a:xfrm>
          <a:off x="2540018" y="783544"/>
          <a:ext cx="6338722" cy="6986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200" kern="1200" dirty="0" smtClean="0"/>
            <a:t>Representan un derecho sobre un activo subyacente o un rédito económico futuro (asimilable a un bono o acción) del emisor del token. La característica propia es que se emiten con propósitos especulativos y pueden comercializarse en mercados secundarios</a:t>
          </a:r>
          <a:endParaRPr lang="es-ES" sz="1200" kern="1200" dirty="0"/>
        </a:p>
      </dsp:txBody>
      <dsp:txXfrm>
        <a:off x="2540018" y="783544"/>
        <a:ext cx="6338722" cy="698699"/>
      </dsp:txXfrm>
    </dsp:sp>
    <dsp:sp modelId="{D97848C2-8BB5-4462-8499-9EAF289F613E}">
      <dsp:nvSpPr>
        <dsp:cNvPr id="0" name=""/>
        <dsp:cNvSpPr/>
      </dsp:nvSpPr>
      <dsp:spPr>
        <a:xfrm>
          <a:off x="53633" y="847246"/>
          <a:ext cx="2486385" cy="57129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Security tokens</a:t>
          </a:r>
          <a:endParaRPr lang="es-ES" sz="1600" kern="1200" dirty="0"/>
        </a:p>
      </dsp:txBody>
      <dsp:txXfrm>
        <a:off x="53633" y="847246"/>
        <a:ext cx="2486385" cy="571295"/>
      </dsp:txXfrm>
    </dsp:sp>
    <dsp:sp modelId="{2AD854AD-5C79-45FE-AE9B-E84AF34404BF}">
      <dsp:nvSpPr>
        <dsp:cNvPr id="0" name=""/>
        <dsp:cNvSpPr/>
      </dsp:nvSpPr>
      <dsp:spPr>
        <a:xfrm>
          <a:off x="2538094" y="1567447"/>
          <a:ext cx="6344919" cy="5151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200" kern="1200" dirty="0" smtClean="0"/>
            <a:t>Están diseñados como un instrumento que concede acceso a un bien o servicio ofrecido por el emisor. No confieren titularidad sobre la plataforma ofrecida, sino que garantizan su utilización</a:t>
          </a:r>
          <a:endParaRPr lang="es-ES" sz="1200" kern="1200" dirty="0"/>
        </a:p>
      </dsp:txBody>
      <dsp:txXfrm>
        <a:off x="2538094" y="1567447"/>
        <a:ext cx="6344919" cy="515148"/>
      </dsp:txXfrm>
    </dsp:sp>
    <dsp:sp modelId="{2F0DF745-DA10-4FC1-A540-274BFEE352C3}">
      <dsp:nvSpPr>
        <dsp:cNvPr id="0" name=""/>
        <dsp:cNvSpPr/>
      </dsp:nvSpPr>
      <dsp:spPr>
        <a:xfrm>
          <a:off x="49278" y="1539373"/>
          <a:ext cx="2488815" cy="57129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Utility tokens</a:t>
          </a:r>
          <a:endParaRPr lang="es-ES" sz="1600" kern="1200" dirty="0"/>
        </a:p>
      </dsp:txBody>
      <dsp:txXfrm>
        <a:off x="49278" y="1539373"/>
        <a:ext cx="2488815" cy="571295"/>
      </dsp:txXfrm>
    </dsp:sp>
    <dsp:sp modelId="{6144E8E4-FD76-4FED-8B3D-0BEE8E3418C5}">
      <dsp:nvSpPr>
        <dsp:cNvPr id="0" name=""/>
        <dsp:cNvSpPr/>
      </dsp:nvSpPr>
      <dsp:spPr>
        <a:xfrm>
          <a:off x="2540018" y="2167798"/>
          <a:ext cx="6338722" cy="9312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200" kern="1200" dirty="0" smtClean="0"/>
            <a:t>Constituyen activos digitales únicos e irrepetibles (por ello no fungibles), cuya autenticidad se garantiza a través de su registro en una blockchain mediante la utilización de un contrato inteligente (</a:t>
          </a:r>
          <a:r>
            <a:rPr lang="es-AR" sz="1200" i="1" kern="1200" dirty="0" smtClean="0"/>
            <a:t>smart contract</a:t>
          </a:r>
          <a:r>
            <a:rPr lang="es-AR" sz="1200" kern="1200" dirty="0" smtClean="0"/>
            <a:t>). Suelen utilizarse para autenticar obras de arte digitales o para digitalizar activos tangibles.</a:t>
          </a:r>
          <a:endParaRPr lang="es-ES" sz="1200" kern="1200" dirty="0"/>
        </a:p>
      </dsp:txBody>
      <dsp:txXfrm>
        <a:off x="2540018" y="2167798"/>
        <a:ext cx="6338722" cy="931228"/>
      </dsp:txXfrm>
    </dsp:sp>
    <dsp:sp modelId="{45546875-1B58-482B-9373-A806BD5BD376}">
      <dsp:nvSpPr>
        <dsp:cNvPr id="0" name=""/>
        <dsp:cNvSpPr/>
      </dsp:nvSpPr>
      <dsp:spPr>
        <a:xfrm>
          <a:off x="53633" y="2347765"/>
          <a:ext cx="2486385" cy="57129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Non-fungible tokens (NFT)</a:t>
          </a:r>
          <a:endParaRPr lang="es-ES" sz="1600" kern="1200" dirty="0"/>
        </a:p>
      </dsp:txBody>
      <dsp:txXfrm>
        <a:off x="53633" y="2347765"/>
        <a:ext cx="2486385" cy="5712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0AC3D2-BA30-47CB-AF07-F008CC99255E}">
      <dsp:nvSpPr>
        <dsp:cNvPr id="0" name=""/>
        <dsp:cNvSpPr/>
      </dsp:nvSpPr>
      <dsp:spPr>
        <a:xfrm>
          <a:off x="0" y="3854"/>
          <a:ext cx="8712200" cy="15019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164" tIns="479044" rIns="67616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200" kern="1200" dirty="0" smtClean="0"/>
            <a:t>Se requirió a un universo de 30 contribuyentes vinculados con la operatoria de intermediación de criptomonedas, que regularicen la presentación de la Declaración Jurada Informativa de la R.G. AFIP 4614/19 (Julio 2021)</a:t>
          </a:r>
          <a:endParaRPr lang="es-ES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200" b="1" kern="1200" dirty="0" smtClean="0"/>
            <a:t>A la fecha, un porcentaje cercano al 50% de los contribuyentes circularizados regularizó la presentación de las declaraciones juradas informativas vinculadas al citado régimen.</a:t>
          </a:r>
          <a:endParaRPr lang="es-ES" sz="1200" b="1" kern="1200" dirty="0"/>
        </a:p>
      </dsp:txBody>
      <dsp:txXfrm>
        <a:off x="0" y="3854"/>
        <a:ext cx="8712200" cy="1501919"/>
      </dsp:txXfrm>
    </dsp:sp>
    <dsp:sp modelId="{2CF25228-6CA2-4C06-AEF5-46D821712555}">
      <dsp:nvSpPr>
        <dsp:cNvPr id="0" name=""/>
        <dsp:cNvSpPr/>
      </dsp:nvSpPr>
      <dsp:spPr>
        <a:xfrm>
          <a:off x="423273" y="78754"/>
          <a:ext cx="8282825" cy="3974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10" tIns="0" rIns="23051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Campaña de inducción Criptoactivos</a:t>
          </a:r>
          <a:endParaRPr lang="es-ES" sz="1600" kern="1200" dirty="0"/>
        </a:p>
      </dsp:txBody>
      <dsp:txXfrm>
        <a:off x="423273" y="78754"/>
        <a:ext cx="8282825" cy="397419"/>
      </dsp:txXfrm>
    </dsp:sp>
    <dsp:sp modelId="{F8A89122-DF9E-476D-A873-121BFCC37501}">
      <dsp:nvSpPr>
        <dsp:cNvPr id="0" name=""/>
        <dsp:cNvSpPr/>
      </dsp:nvSpPr>
      <dsp:spPr>
        <a:xfrm>
          <a:off x="0" y="1650470"/>
          <a:ext cx="8712200" cy="11037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164" tIns="479044" rIns="67616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200" kern="1200" dirty="0" smtClean="0"/>
            <a:t>Respecto a los contribuyentes que registraron incumplimientos a la inducción cursada, se </a:t>
          </a:r>
          <a:r>
            <a:rPr lang="es-AR" sz="1200" b="0" kern="1200" dirty="0" smtClean="0"/>
            <a:t>labraron 20 actas de infracción para la aplicación de las sanciones establecidas en la ley de procedimiento tributario.</a:t>
          </a:r>
          <a:endParaRPr lang="es-ES" sz="1200" b="0" kern="1200" dirty="0"/>
        </a:p>
      </dsp:txBody>
      <dsp:txXfrm>
        <a:off x="0" y="1650470"/>
        <a:ext cx="8712200" cy="1103768"/>
      </dsp:txXfrm>
    </dsp:sp>
    <dsp:sp modelId="{E7B7F96A-9FCB-4CA0-B2C2-A7CD0EFC5202}">
      <dsp:nvSpPr>
        <dsp:cNvPr id="0" name=""/>
        <dsp:cNvSpPr/>
      </dsp:nvSpPr>
      <dsp:spPr>
        <a:xfrm>
          <a:off x="414765" y="1678573"/>
          <a:ext cx="8295299" cy="444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10" tIns="0" rIns="23051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Actas de Infracción por incumplimientos</a:t>
          </a:r>
          <a:endParaRPr lang="es-ES" sz="1600" kern="1200" dirty="0"/>
        </a:p>
      </dsp:txBody>
      <dsp:txXfrm>
        <a:off x="414765" y="1678573"/>
        <a:ext cx="8295299" cy="444216"/>
      </dsp:txXfrm>
    </dsp:sp>
    <dsp:sp modelId="{9333DB8B-B450-4F0D-88CF-B2E120C1580C}">
      <dsp:nvSpPr>
        <dsp:cNvPr id="0" name=""/>
        <dsp:cNvSpPr/>
      </dsp:nvSpPr>
      <dsp:spPr>
        <a:xfrm>
          <a:off x="0" y="2859610"/>
          <a:ext cx="8712200" cy="12852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164" tIns="479044" rIns="67616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200" kern="1200" dirty="0" smtClean="0"/>
            <a:t>Se iniciaron fiscalizaciones preventivas </a:t>
          </a:r>
          <a:r>
            <a:rPr lang="es-AR" sz="1200" b="0" kern="1200" dirty="0" smtClean="0"/>
            <a:t>a 28 contribuyentes Exchanges vinculados con la actividad. Las mismas se encuentran actualmente en curso.</a:t>
          </a:r>
          <a:endParaRPr lang="es-ES" sz="1200" b="0" kern="1200" dirty="0"/>
        </a:p>
      </dsp:txBody>
      <dsp:txXfrm>
        <a:off x="0" y="2859610"/>
        <a:ext cx="8712200" cy="1285200"/>
      </dsp:txXfrm>
    </dsp:sp>
    <dsp:sp modelId="{3C81E6F7-D339-4B56-AA80-B91905597FFD}">
      <dsp:nvSpPr>
        <dsp:cNvPr id="0" name=""/>
        <dsp:cNvSpPr/>
      </dsp:nvSpPr>
      <dsp:spPr>
        <a:xfrm>
          <a:off x="414765" y="2927039"/>
          <a:ext cx="8295299" cy="4048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10" tIns="0" rIns="23051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Fiscalizaciones bajo Ordenes de Intervención</a:t>
          </a:r>
          <a:endParaRPr lang="es-ES" sz="1600" kern="1200" dirty="0"/>
        </a:p>
      </dsp:txBody>
      <dsp:txXfrm>
        <a:off x="414765" y="2927039"/>
        <a:ext cx="8295299" cy="40489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1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7021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D6095586-E8D2-4B2B-8428-3EBE3AB283C0}" type="datetimeFigureOut">
              <a:rPr lang="es-AR" smtClean="0"/>
              <a:pPr/>
              <a:t>15/03/2022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0156" cy="49702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3250" y="9408982"/>
            <a:ext cx="2940156" cy="49702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6A2CFF43-DDB6-4418-8E87-E296B10B31D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95310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AA4F82-CA7E-4B08-A1E9-07B630003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BA6AE22-37C0-4AFF-B6D7-60DAB31A6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735A01B-A2C1-4A27-974E-3B17B910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8DDC-91AF-4041-BA2E-3402C43FC6AE}" type="datetimeFigureOut">
              <a:rPr lang="es-AR" smtClean="0"/>
              <a:pPr/>
              <a:t>15/03/2022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E7C3E79-0252-4F41-A686-D6990C00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A7C9E29-AEB9-4CD6-92C9-04E087FC6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033-0443-4425-B7F0-281C9E9079A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18362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1451D7-BFD1-4AC9-AF48-9970257E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9A8A947-25E5-4D45-9B7F-5DB5B96D7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315D20-8B1D-4177-B3FC-09C7FBB0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8DDC-91AF-4041-BA2E-3402C43FC6AE}" type="datetimeFigureOut">
              <a:rPr lang="es-AR" smtClean="0"/>
              <a:pPr/>
              <a:t>15/03/2022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CEEFE66-0B7F-4CC1-86ED-054177820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5400AAC-FC57-47F5-A0BD-DE6BA624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033-0443-4425-B7F0-281C9E9079A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49252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2BBEA97B-AACF-4FBF-9E9D-D5B8E52AC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9A60CDF-2AB1-4ACB-82E4-E0EA59595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8987DFD-C9FE-451D-A3AD-D239A2A5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8DDC-91AF-4041-BA2E-3402C43FC6AE}" type="datetimeFigureOut">
              <a:rPr lang="es-AR" smtClean="0"/>
              <a:pPr/>
              <a:t>15/03/2022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5320C80-6A2C-419B-A194-6EA2530A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426F34A-9D3F-45B1-B247-0D9161F9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033-0443-4425-B7F0-281C9E9079A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07653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EE34771-7775-4F3B-9359-F5A04D47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3142173-5B17-4D7F-A9EA-8303D7329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2D498A2-02A8-48FC-84FB-1C0F1E9C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8DDC-91AF-4041-BA2E-3402C43FC6AE}" type="datetimeFigureOut">
              <a:rPr lang="es-AR" smtClean="0"/>
              <a:pPr/>
              <a:t>15/03/2022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CBFBCDA-872A-434A-977F-9CF0BE12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F28BEEE-FE6F-437C-973C-569CE4E3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033-0443-4425-B7F0-281C9E9079A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50150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194A2F1-9D1D-4655-B81B-81410221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3AB98A4-7DE9-4E72-A19A-2C88D8CD2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F3DEAE8-B2BA-40F0-B51D-F69E0BA9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8DDC-91AF-4041-BA2E-3402C43FC6AE}" type="datetimeFigureOut">
              <a:rPr lang="es-AR" smtClean="0"/>
              <a:pPr/>
              <a:t>15/03/2022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1DC2219-051F-43F6-9990-EDFE7F19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4E51E39-D2EA-4BBB-B180-C537F8A7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033-0443-4425-B7F0-281C9E9079A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420751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1DB921-5D7F-4827-AE46-E60ED1D2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7CC523-01FE-4892-A535-7AAB4B160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7D58BC6-EE7D-4E93-938E-EA824EBEB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F7F1C8F-C83A-4220-9A81-19C19A9F9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8DDC-91AF-4041-BA2E-3402C43FC6AE}" type="datetimeFigureOut">
              <a:rPr lang="es-AR" smtClean="0"/>
              <a:pPr/>
              <a:t>15/03/2022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2B1FFC6-ADA9-48B8-9ECD-6D3EFA42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8BA177F-3B8B-44B8-BE3A-8C535A67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033-0443-4425-B7F0-281C9E9079A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30665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AB104F-DB37-45DD-B120-030DF5D4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3476EBE-EB2F-49BE-A110-B122E5FF5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E18A69F-61C7-4524-AB8D-329CCD0E1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F5926E14-960D-4B04-930A-DEAE5917B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AA1CC84-938F-4D66-BB5E-D16CDA22D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39A50856-B35E-4D94-893D-A927DA43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8DDC-91AF-4041-BA2E-3402C43FC6AE}" type="datetimeFigureOut">
              <a:rPr lang="es-AR" smtClean="0"/>
              <a:pPr/>
              <a:t>15/03/2022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5FCBC523-9EFB-4DC2-B15D-1BF360493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98C73949-3432-4B49-870B-31ABC413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033-0443-4425-B7F0-281C9E9079A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51317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4468D9-0AA8-4156-B9F2-151430F8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49317A1B-0D01-4B69-A81D-B2784819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8DDC-91AF-4041-BA2E-3402C43FC6AE}" type="datetimeFigureOut">
              <a:rPr lang="es-AR" smtClean="0"/>
              <a:pPr/>
              <a:t>15/03/2022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B07965AB-3BEA-4E0A-9B5F-7880185D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5E74BDB-E348-4BE4-B252-4E1A5ADD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033-0443-4425-B7F0-281C9E9079A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16240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5184DA3C-2159-403C-8DE0-E59F09A91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8DDC-91AF-4041-BA2E-3402C43FC6AE}" type="datetimeFigureOut">
              <a:rPr lang="es-AR" smtClean="0"/>
              <a:pPr/>
              <a:t>15/03/2022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2C08D036-2CC4-4480-A749-343C433B3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41DAA4D-44A8-4D30-956C-EDEE11DB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033-0443-4425-B7F0-281C9E9079A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63601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394B5C7-DB32-4F3B-B2AE-351CBB51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695CB89-1318-4BFF-8773-89A9BBCEF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233070B-7351-4360-A165-879382C0D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FF4AD13-203F-4E2D-8DB2-4ACF3816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8DDC-91AF-4041-BA2E-3402C43FC6AE}" type="datetimeFigureOut">
              <a:rPr lang="es-AR" smtClean="0"/>
              <a:pPr/>
              <a:t>15/03/2022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EDFB146-5642-4686-A6B4-53C79322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7BC0F78-7F7C-4B30-9148-26C6E846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033-0443-4425-B7F0-281C9E9079A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6964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C2CF231-C25D-4CB5-BFD4-95832237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A631B10B-9C5B-4217-96D7-76BFBC9AA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BFD5004-02DC-4C36-934C-1F07C1AAF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653ABBF-6239-49CC-B1E1-F195C8162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8DDC-91AF-4041-BA2E-3402C43FC6AE}" type="datetimeFigureOut">
              <a:rPr lang="es-AR" smtClean="0"/>
              <a:pPr/>
              <a:t>15/03/2022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2538B58-2695-4867-B0BE-49F126ECB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89D94EC-052C-4925-99D2-3B903C99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033-0443-4425-B7F0-281C9E9079A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33652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DEC65B28-2ED2-4A32-992A-EFE1B4E0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F2C859B-1DC9-4D02-9EF0-F38E8A522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CE772EC-F824-40BC-BE3C-4783A81EE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18DDC-91AF-4041-BA2E-3402C43FC6AE}" type="datetimeFigureOut">
              <a:rPr lang="es-AR" smtClean="0"/>
              <a:pPr/>
              <a:t>15/03/2022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8076EAB-CE08-49FC-97D3-0E3659382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2C1E822-D651-4973-B8DE-57F117559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45033-0443-4425-B7F0-281C9E9079A9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5EFE280-E927-40B9-913D-192B55D9CE6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0" y="6705600"/>
            <a:ext cx="10652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Información Privada</a:t>
            </a:r>
          </a:p>
        </p:txBody>
      </p:sp>
    </p:spTree>
    <p:extLst>
      <p:ext uri="{BB962C8B-B14F-4D97-AF65-F5344CB8AC3E}">
        <p14:creationId xmlns="" xmlns:p14="http://schemas.microsoft.com/office/powerpoint/2010/main" val="46664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jpe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CustomShape 2">
            <a:extLst>
              <a:ext uri="{FF2B5EF4-FFF2-40B4-BE49-F238E27FC236}">
                <a16:creationId xmlns="" xmlns:a16="http://schemas.microsoft.com/office/drawing/2014/main" id="{FF90A4FA-FABD-4BCE-B0E7-D095E97479F6}"/>
              </a:ext>
            </a:extLst>
          </p:cNvPr>
          <p:cNvSpPr/>
          <p:nvPr/>
        </p:nvSpPr>
        <p:spPr>
          <a:xfrm>
            <a:off x="0" y="4935795"/>
            <a:ext cx="12191999" cy="78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endParaRPr lang="es-AR" sz="2000" strike="noStrike" spc="-1" dirty="0">
              <a:solidFill>
                <a:srgbClr val="92D050"/>
              </a:solidFill>
            </a:endParaRPr>
          </a:p>
        </p:txBody>
      </p:sp>
      <p:sp>
        <p:nvSpPr>
          <p:cNvPr id="29" name="CustomShape 4">
            <a:extLst>
              <a:ext uri="{FF2B5EF4-FFF2-40B4-BE49-F238E27FC236}">
                <a16:creationId xmlns="" xmlns:a16="http://schemas.microsoft.com/office/drawing/2014/main" id="{AADE6CB0-5EC7-48E7-9B87-E87966BA495A}"/>
              </a:ext>
            </a:extLst>
          </p:cNvPr>
          <p:cNvSpPr/>
          <p:nvPr/>
        </p:nvSpPr>
        <p:spPr>
          <a:xfrm>
            <a:off x="4778102" y="5087153"/>
            <a:ext cx="6678249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400" spc="-1" dirty="0">
                <a:solidFill>
                  <a:schemeClr val="bg1"/>
                </a:solidFill>
                <a:ea typeface="Arial"/>
              </a:rPr>
              <a:t>14 - 23 Marzo 2022 </a:t>
            </a:r>
            <a:endParaRPr lang="es-AR" sz="2400" strike="noStrike" spc="-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458A2CF-6F1B-4DCF-BDA1-E6776D46A8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853" t="2391" r="1608" b="502"/>
          <a:stretch/>
        </p:blipFill>
        <p:spPr>
          <a:xfrm>
            <a:off x="-1" y="1968090"/>
            <a:ext cx="4783881" cy="2967703"/>
          </a:xfrm>
          <a:prstGeom prst="rect">
            <a:avLst/>
          </a:prstGeom>
        </p:spPr>
      </p:pic>
      <p:sp>
        <p:nvSpPr>
          <p:cNvPr id="23" name="CustomShape 1">
            <a:extLst>
              <a:ext uri="{FF2B5EF4-FFF2-40B4-BE49-F238E27FC236}">
                <a16:creationId xmlns="" xmlns:a16="http://schemas.microsoft.com/office/drawing/2014/main" id="{1CF4C301-97A7-4819-868B-F10FB77D0669}"/>
              </a:ext>
            </a:extLst>
          </p:cNvPr>
          <p:cNvSpPr/>
          <p:nvPr/>
        </p:nvSpPr>
        <p:spPr>
          <a:xfrm>
            <a:off x="4778102" y="2253705"/>
            <a:ext cx="6633424" cy="21222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6600" b="1" spc="-1" dirty="0">
                <a:solidFill>
                  <a:srgbClr val="E4851C"/>
                </a:solidFill>
                <a:latin typeface="Calibri"/>
                <a:ea typeface="DejaVu Sans"/>
              </a:rPr>
              <a:t>TÉCNICAS DE INVESTIGACIÓN</a:t>
            </a:r>
          </a:p>
        </p:txBody>
      </p:sp>
      <p:sp>
        <p:nvSpPr>
          <p:cNvPr id="20" name="CustomShape 1">
            <a:extLst>
              <a:ext uri="{FF2B5EF4-FFF2-40B4-BE49-F238E27FC236}">
                <a16:creationId xmlns="" xmlns:a16="http://schemas.microsoft.com/office/drawing/2014/main" id="{AC3197FC-7EE1-45C7-8B2A-6B5E9DBF2269}"/>
              </a:ext>
            </a:extLst>
          </p:cNvPr>
          <p:cNvSpPr/>
          <p:nvPr/>
        </p:nvSpPr>
        <p:spPr>
          <a:xfrm>
            <a:off x="4778102" y="4123771"/>
            <a:ext cx="6633424" cy="614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3400" b="1" spc="-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PARA LA ECONOMÍA EN EFECTIVO </a:t>
            </a:r>
            <a:endParaRPr lang="es-AR" sz="3400" b="0" strike="noStrike" spc="-1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56705FD7-7FE7-40B1-9461-FDE1D46F24F2}"/>
              </a:ext>
            </a:extLst>
          </p:cNvPr>
          <p:cNvSpPr/>
          <p:nvPr/>
        </p:nvSpPr>
        <p:spPr>
          <a:xfrm rot="13403655">
            <a:off x="2109869" y="3001254"/>
            <a:ext cx="3220401" cy="11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Triángulo isósceles 12">
            <a:extLst>
              <a:ext uri="{FF2B5EF4-FFF2-40B4-BE49-F238E27FC236}">
                <a16:creationId xmlns="" xmlns:a16="http://schemas.microsoft.com/office/drawing/2014/main" id="{6DAF5F81-E156-4DCE-9ADE-B5E3D1695E85}"/>
              </a:ext>
            </a:extLst>
          </p:cNvPr>
          <p:cNvSpPr/>
          <p:nvPr/>
        </p:nvSpPr>
        <p:spPr>
          <a:xfrm rot="10800000">
            <a:off x="1494989" y="4935792"/>
            <a:ext cx="3279835" cy="1483295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E4851C"/>
              </a:solidFill>
            </a:endParaRPr>
          </a:p>
        </p:txBody>
      </p:sp>
      <p:sp>
        <p:nvSpPr>
          <p:cNvPr id="36" name="CustomShape 2">
            <a:extLst>
              <a:ext uri="{FF2B5EF4-FFF2-40B4-BE49-F238E27FC236}">
                <a16:creationId xmlns="" xmlns:a16="http://schemas.microsoft.com/office/drawing/2014/main" id="{B7870504-7B7C-4B33-86F1-1BD3310B783F}"/>
              </a:ext>
            </a:extLst>
          </p:cNvPr>
          <p:cNvSpPr/>
          <p:nvPr/>
        </p:nvSpPr>
        <p:spPr>
          <a:xfrm>
            <a:off x="0" y="1820972"/>
            <a:ext cx="12191999" cy="39519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endParaRPr lang="es-AR" sz="2000" strike="noStrike" spc="-1" dirty="0">
              <a:solidFill>
                <a:srgbClr val="92D050"/>
              </a:solidFill>
            </a:endParaRPr>
          </a:p>
        </p:txBody>
      </p:sp>
      <p:sp>
        <p:nvSpPr>
          <p:cNvPr id="19" name="CustomShape 1">
            <a:extLst>
              <a:ext uri="{FF2B5EF4-FFF2-40B4-BE49-F238E27FC236}">
                <a16:creationId xmlns="" xmlns:a16="http://schemas.microsoft.com/office/drawing/2014/main" id="{A6F65596-2087-4B22-9DD1-1A283CB8E937}"/>
              </a:ext>
            </a:extLst>
          </p:cNvPr>
          <p:cNvSpPr/>
          <p:nvPr/>
        </p:nvSpPr>
        <p:spPr>
          <a:xfrm>
            <a:off x="4778102" y="1840643"/>
            <a:ext cx="9548459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600" b="1" spc="-1" dirty="0">
                <a:solidFill>
                  <a:schemeClr val="bg1"/>
                </a:solidFill>
                <a:ea typeface="DejaVu Sans"/>
                <a:cs typeface="Arial" panose="020B0604020202020204" pitchFamily="34" charset="0"/>
              </a:rPr>
              <a:t>PROGRAMA VIRTUAL DE ESPECIALIZACIÓN</a:t>
            </a:r>
            <a:endParaRPr lang="es-AR" sz="1600" b="0" strike="noStrike" spc="-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8" name="Imagen 27">
            <a:extLst>
              <a:ext uri="{FF2B5EF4-FFF2-40B4-BE49-F238E27FC236}">
                <a16:creationId xmlns="" xmlns:a16="http://schemas.microsoft.com/office/drawing/2014/main" id="{E80FBE7D-1124-496B-A036-557FD3CF70E3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pic>
        <p:nvPicPr>
          <p:cNvPr id="41" name="Imagen 40">
            <a:extLst>
              <a:ext uri="{FF2B5EF4-FFF2-40B4-BE49-F238E27FC236}">
                <a16:creationId xmlns="" xmlns:a16="http://schemas.microsoft.com/office/drawing/2014/main" id="{53EF2BEF-1101-414E-A184-DA310A603A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FC7D8302-69E3-48F7-B9DF-1B474273B4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2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Elipse"/>
          <p:cNvSpPr/>
          <p:nvPr/>
        </p:nvSpPr>
        <p:spPr>
          <a:xfrm>
            <a:off x="1439334" y="2556933"/>
            <a:ext cx="397933" cy="3556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grpSp>
        <p:nvGrpSpPr>
          <p:cNvPr id="9" name="13 Grupo"/>
          <p:cNvGrpSpPr/>
          <p:nvPr/>
        </p:nvGrpSpPr>
        <p:grpSpPr>
          <a:xfrm>
            <a:off x="628689" y="2013147"/>
            <a:ext cx="10701866" cy="389467"/>
            <a:chOff x="0" y="0"/>
            <a:chExt cx="4775767" cy="239401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14 Rectángulo redondeado"/>
            <p:cNvSpPr/>
            <p:nvPr/>
          </p:nvSpPr>
          <p:spPr>
            <a:xfrm>
              <a:off x="0" y="0"/>
              <a:ext cx="4775767" cy="2394011"/>
            </a:xfrm>
            <a:prstGeom prst="roundRect">
              <a:avLst/>
            </a:prstGeom>
            <a:solidFill>
              <a:srgbClr val="387FA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15 Rectángulo"/>
            <p:cNvSpPr/>
            <p:nvPr/>
          </p:nvSpPr>
          <p:spPr>
            <a:xfrm>
              <a:off x="116866" y="116868"/>
              <a:ext cx="4542035" cy="21602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dirty="0" smtClean="0"/>
                <a:t>Acciones en Curso Implementadas</a:t>
              </a:r>
            </a:p>
          </p:txBody>
        </p:sp>
      </p:grpSp>
      <p:graphicFrame>
        <p:nvGraphicFramePr>
          <p:cNvPr id="19" name="18 Diagrama"/>
          <p:cNvGraphicFramePr/>
          <p:nvPr>
            <p:extLst>
              <p:ext uri="{D42A27DB-BD31-4B8C-83A1-F6EECF244321}">
                <p14:modId xmlns="" xmlns:p14="http://schemas.microsoft.com/office/powerpoint/2010/main" val="4151132527"/>
              </p:ext>
            </p:extLst>
          </p:nvPr>
        </p:nvGraphicFramePr>
        <p:xfrm>
          <a:off x="1507067" y="2472268"/>
          <a:ext cx="8712200" cy="4148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1498600" y="2548465"/>
            <a:ext cx="2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1439334" y="4123266"/>
            <a:ext cx="397933" cy="3556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1498600" y="4114798"/>
            <a:ext cx="2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2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1439334" y="5308599"/>
            <a:ext cx="397933" cy="3556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uadroTexto"/>
          <p:cNvSpPr txBox="1"/>
          <p:nvPr/>
        </p:nvSpPr>
        <p:spPr>
          <a:xfrm>
            <a:off x="1498600" y="5300131"/>
            <a:ext cx="2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3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5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Elipse"/>
          <p:cNvSpPr/>
          <p:nvPr/>
        </p:nvSpPr>
        <p:spPr>
          <a:xfrm>
            <a:off x="1464734" y="1998134"/>
            <a:ext cx="397933" cy="3556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graphicFrame>
        <p:nvGraphicFramePr>
          <p:cNvPr id="19" name="18 Diagrama"/>
          <p:cNvGraphicFramePr/>
          <p:nvPr>
            <p:extLst>
              <p:ext uri="{D42A27DB-BD31-4B8C-83A1-F6EECF244321}">
                <p14:modId xmlns="" xmlns:p14="http://schemas.microsoft.com/office/powerpoint/2010/main" val="3960282265"/>
              </p:ext>
            </p:extLst>
          </p:nvPr>
        </p:nvGraphicFramePr>
        <p:xfrm>
          <a:off x="1693333" y="1981202"/>
          <a:ext cx="8712200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1524000" y="1989666"/>
            <a:ext cx="2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4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1473201" y="3132666"/>
            <a:ext cx="397933" cy="3556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1532467" y="3124198"/>
            <a:ext cx="2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5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1481667" y="4055532"/>
            <a:ext cx="397933" cy="3556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uadroTexto"/>
          <p:cNvSpPr txBox="1"/>
          <p:nvPr/>
        </p:nvSpPr>
        <p:spPr>
          <a:xfrm>
            <a:off x="1540933" y="4047064"/>
            <a:ext cx="2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6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1655234" y="5203550"/>
            <a:ext cx="8712200" cy="1530900"/>
            <a:chOff x="0" y="2096760"/>
            <a:chExt cx="8712200" cy="1530900"/>
          </a:xfrm>
        </p:grpSpPr>
        <p:sp>
          <p:nvSpPr>
            <p:cNvPr id="26" name="25 Rectángulo"/>
            <p:cNvSpPr/>
            <p:nvPr/>
          </p:nvSpPr>
          <p:spPr>
            <a:xfrm>
              <a:off x="0" y="2096760"/>
              <a:ext cx="8712200" cy="1530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28 Rectángulo"/>
            <p:cNvSpPr/>
            <p:nvPr/>
          </p:nvSpPr>
          <p:spPr>
            <a:xfrm>
              <a:off x="0" y="2096760"/>
              <a:ext cx="8712200" cy="1530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6164" tIns="229108" rIns="676164" bIns="8534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200" b="0" kern="1200" dirty="0"/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AR" sz="1200" dirty="0" smtClean="0"/>
                <a:t>Esta Administración Federal dispuso fiscalizar a los sujetos involucrados en la maniobra y verificar, entre otras hipótesis de investigación, posibles Incrementos patrimoniales no justificados.</a:t>
              </a:r>
              <a:endParaRPr lang="es-ES" sz="1200" dirty="0" smtClean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200" b="0" kern="1200" dirty="0" smtClean="0"/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3600" kern="1200" dirty="0"/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2134617" y="5143924"/>
            <a:ext cx="8295299" cy="308609"/>
            <a:chOff x="414765" y="2134688"/>
            <a:chExt cx="8295299" cy="227751"/>
          </a:xfrm>
        </p:grpSpPr>
        <p:sp>
          <p:nvSpPr>
            <p:cNvPr id="32" name="31 Rectángulo redondeado"/>
            <p:cNvSpPr/>
            <p:nvPr/>
          </p:nvSpPr>
          <p:spPr>
            <a:xfrm>
              <a:off x="414765" y="2134688"/>
              <a:ext cx="8295299" cy="22775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32 Rectángulo"/>
            <p:cNvSpPr/>
            <p:nvPr/>
          </p:nvSpPr>
          <p:spPr>
            <a:xfrm>
              <a:off x="425883" y="2145806"/>
              <a:ext cx="8273063" cy="2055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0510" tIns="0" rIns="230510" bIns="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b="1" dirty="0" smtClean="0"/>
                <a:t>Fiscalizaciones vinculadas a estafas con criptomonedas</a:t>
              </a:r>
              <a:endParaRPr lang="es-ES" sz="1600" kern="1200" dirty="0"/>
            </a:p>
          </p:txBody>
        </p:sp>
      </p:grpSp>
      <p:sp>
        <p:nvSpPr>
          <p:cNvPr id="34" name="33 Elipse"/>
          <p:cNvSpPr/>
          <p:nvPr/>
        </p:nvSpPr>
        <p:spPr>
          <a:xfrm>
            <a:off x="1532467" y="5088465"/>
            <a:ext cx="397933" cy="3556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CuadroTexto"/>
          <p:cNvSpPr txBox="1"/>
          <p:nvPr/>
        </p:nvSpPr>
        <p:spPr>
          <a:xfrm>
            <a:off x="1591733" y="5079997"/>
            <a:ext cx="2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7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5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grpSp>
        <p:nvGrpSpPr>
          <p:cNvPr id="31" name="13 Grupo"/>
          <p:cNvGrpSpPr/>
          <p:nvPr/>
        </p:nvGrpSpPr>
        <p:grpSpPr>
          <a:xfrm>
            <a:off x="628689" y="2013147"/>
            <a:ext cx="10701866" cy="389467"/>
            <a:chOff x="0" y="0"/>
            <a:chExt cx="4775767" cy="239401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6" name="14 Rectángulo redondeado"/>
            <p:cNvSpPr/>
            <p:nvPr/>
          </p:nvSpPr>
          <p:spPr>
            <a:xfrm>
              <a:off x="0" y="0"/>
              <a:ext cx="4775767" cy="2394011"/>
            </a:xfrm>
            <a:prstGeom prst="roundRect">
              <a:avLst/>
            </a:prstGeom>
            <a:solidFill>
              <a:srgbClr val="387FA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7" name="15 Rectángulo"/>
            <p:cNvSpPr/>
            <p:nvPr/>
          </p:nvSpPr>
          <p:spPr>
            <a:xfrm>
              <a:off x="116866" y="116868"/>
              <a:ext cx="4542035" cy="21602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dirty="0" smtClean="0"/>
                <a:t>Tratamiento Impositivo Actual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4332" y="2985634"/>
            <a:ext cx="9979748" cy="220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195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3338" y="1890713"/>
            <a:ext cx="8907462" cy="39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195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3041780" y="2988791"/>
            <a:ext cx="5778541" cy="3359280"/>
          </a:xfrm>
          <a:prstGeom prst="roundRect">
            <a:avLst/>
          </a:prstGeom>
          <a:solidFill>
            <a:schemeClr val="bg1"/>
          </a:solidFill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grpSp>
        <p:nvGrpSpPr>
          <p:cNvPr id="26" name="10 Grupo"/>
          <p:cNvGrpSpPr/>
          <p:nvPr/>
        </p:nvGrpSpPr>
        <p:grpSpPr>
          <a:xfrm>
            <a:off x="1018473" y="2083040"/>
            <a:ext cx="9306189" cy="636675"/>
            <a:chOff x="0" y="0"/>
            <a:chExt cx="4775767" cy="2394011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7" name="11 Rectángulo redondeado"/>
            <p:cNvSpPr/>
            <p:nvPr/>
          </p:nvSpPr>
          <p:spPr>
            <a:xfrm>
              <a:off x="0" y="0"/>
              <a:ext cx="4775767" cy="239401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12 Rectángulo"/>
            <p:cNvSpPr/>
            <p:nvPr/>
          </p:nvSpPr>
          <p:spPr>
            <a:xfrm>
              <a:off x="116866" y="116868"/>
              <a:ext cx="4542035" cy="21602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/>
              <a:r>
                <a:rPr lang="es-E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Matriz de Riesgo</a:t>
              </a:r>
              <a:endPara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Rectángulo redondeado 2"/>
          <p:cNvSpPr/>
          <p:nvPr/>
        </p:nvSpPr>
        <p:spPr>
          <a:xfrm>
            <a:off x="3736132" y="3264263"/>
            <a:ext cx="1427583" cy="69046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Acción Inmediata</a:t>
            </a:r>
            <a:endParaRPr lang="es-AR" dirty="0"/>
          </a:p>
        </p:txBody>
      </p:sp>
      <p:sp>
        <p:nvSpPr>
          <p:cNvPr id="31" name="Rectángulo redondeado 30"/>
          <p:cNvSpPr/>
          <p:nvPr/>
        </p:nvSpPr>
        <p:spPr>
          <a:xfrm>
            <a:off x="3600060" y="4484833"/>
            <a:ext cx="1699728" cy="12544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Fiscalización / Vía Recursiva</a:t>
            </a:r>
            <a:endParaRPr lang="es-AR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5904717" y="3291515"/>
            <a:ext cx="1427583" cy="69046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Habilitación Clase “M”</a:t>
            </a:r>
            <a:endParaRPr lang="es-AR" dirty="0"/>
          </a:p>
        </p:txBody>
      </p:sp>
      <p:sp>
        <p:nvSpPr>
          <p:cNvPr id="33" name="Rectángulo redondeado 32"/>
          <p:cNvSpPr/>
          <p:nvPr/>
        </p:nvSpPr>
        <p:spPr>
          <a:xfrm>
            <a:off x="5904717" y="4378645"/>
            <a:ext cx="2567479" cy="85695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Limitación de la CUIT – Inclusión en Base </a:t>
            </a:r>
            <a:r>
              <a:rPr lang="es-ES" dirty="0" err="1" smtClean="0"/>
              <a:t>eApoc</a:t>
            </a:r>
            <a:endParaRPr lang="es-AR" dirty="0"/>
          </a:p>
        </p:txBody>
      </p:sp>
      <p:sp>
        <p:nvSpPr>
          <p:cNvPr id="35" name="Rectángulo redondeado 34"/>
          <p:cNvSpPr/>
          <p:nvPr/>
        </p:nvSpPr>
        <p:spPr>
          <a:xfrm>
            <a:off x="5904717" y="5303749"/>
            <a:ext cx="1427583" cy="8467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Recupera Habilitación previa</a:t>
            </a:r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5213477" y="4222695"/>
            <a:ext cx="777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</a:rPr>
              <a:t>Confirma</a:t>
            </a:r>
            <a:endParaRPr lang="es-A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5163322" y="5727141"/>
            <a:ext cx="777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</a:rPr>
              <a:t>No Confirma</a:t>
            </a:r>
            <a:endParaRPr lang="es-A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lecha a la derecha con bandas 6"/>
          <p:cNvSpPr/>
          <p:nvPr/>
        </p:nvSpPr>
        <p:spPr>
          <a:xfrm>
            <a:off x="5327767" y="4534536"/>
            <a:ext cx="525631" cy="335902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Flecha a la derecha con bandas 37"/>
          <p:cNvSpPr/>
          <p:nvPr/>
        </p:nvSpPr>
        <p:spPr>
          <a:xfrm>
            <a:off x="5326605" y="5368545"/>
            <a:ext cx="525631" cy="335902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3265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stomShape 4">
            <a:extLst>
              <a:ext uri="{FF2B5EF4-FFF2-40B4-BE49-F238E27FC236}">
                <a16:creationId xmlns="" xmlns:a16="http://schemas.microsoft.com/office/drawing/2014/main" id="{AADE6CB0-5EC7-48E7-9B87-E87966BA495A}"/>
              </a:ext>
            </a:extLst>
          </p:cNvPr>
          <p:cNvSpPr/>
          <p:nvPr/>
        </p:nvSpPr>
        <p:spPr>
          <a:xfrm>
            <a:off x="4931040" y="5087153"/>
            <a:ext cx="6678249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400" spc="-1" dirty="0">
                <a:solidFill>
                  <a:schemeClr val="bg1"/>
                </a:solidFill>
                <a:ea typeface="Arial"/>
              </a:rPr>
              <a:t>14 - 23 Marzo 2022 </a:t>
            </a:r>
            <a:endParaRPr lang="es-AR" sz="2400" strike="noStrike" spc="-1" dirty="0">
              <a:solidFill>
                <a:schemeClr val="bg1"/>
              </a:solidFill>
            </a:endParaRPr>
          </a:p>
        </p:txBody>
      </p:sp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004" y="1922700"/>
            <a:ext cx="6605111" cy="4657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90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stomShape 4">
            <a:extLst>
              <a:ext uri="{FF2B5EF4-FFF2-40B4-BE49-F238E27FC236}">
                <a16:creationId xmlns="" xmlns:a16="http://schemas.microsoft.com/office/drawing/2014/main" id="{AADE6CB0-5EC7-48E7-9B87-E87966BA495A}"/>
              </a:ext>
            </a:extLst>
          </p:cNvPr>
          <p:cNvSpPr/>
          <p:nvPr/>
        </p:nvSpPr>
        <p:spPr>
          <a:xfrm>
            <a:off x="4931040" y="5087153"/>
            <a:ext cx="6678249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400" spc="-1" dirty="0">
                <a:solidFill>
                  <a:schemeClr val="bg1"/>
                </a:solidFill>
                <a:ea typeface="Arial"/>
              </a:rPr>
              <a:t>14 - 23 Marzo 2022 </a:t>
            </a:r>
            <a:endParaRPr lang="es-AR" sz="2400" strike="noStrike" spc="-1" dirty="0">
              <a:solidFill>
                <a:schemeClr val="bg1"/>
              </a:solidFill>
            </a:endParaRPr>
          </a:p>
        </p:txBody>
      </p:sp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56705FD7-7FE7-40B1-9461-FDE1D46F24F2}"/>
              </a:ext>
            </a:extLst>
          </p:cNvPr>
          <p:cNvSpPr/>
          <p:nvPr/>
        </p:nvSpPr>
        <p:spPr>
          <a:xfrm rot="13403655">
            <a:off x="2174783" y="2954719"/>
            <a:ext cx="3220401" cy="11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sp>
        <p:nvSpPr>
          <p:cNvPr id="12" name="CustomShape 7"/>
          <p:cNvSpPr/>
          <p:nvPr/>
        </p:nvSpPr>
        <p:spPr>
          <a:xfrm>
            <a:off x="3845911" y="2000772"/>
            <a:ext cx="2020680" cy="2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Calificación Riesgo (SIPER</a:t>
            </a:r>
            <a:r>
              <a:rPr lang="es-AR" sz="1300" b="0" strike="noStrike" spc="-1" dirty="0">
                <a:solidFill>
                  <a:srgbClr val="000000"/>
                </a:solidFill>
                <a:latin typeface="Calibri Light"/>
              </a:rPr>
              <a:t>) </a:t>
            </a:r>
            <a:endParaRPr lang="es-AR" sz="1300" b="0" strike="noStrike" spc="-1" dirty="0">
              <a:latin typeface="Arial"/>
            </a:endParaRPr>
          </a:p>
        </p:txBody>
      </p:sp>
      <p:sp>
        <p:nvSpPr>
          <p:cNvPr id="13" name="CustomShape 8"/>
          <p:cNvSpPr/>
          <p:nvPr/>
        </p:nvSpPr>
        <p:spPr>
          <a:xfrm>
            <a:off x="3140760" y="2227413"/>
            <a:ext cx="17902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Proveedores</a:t>
            </a:r>
            <a:endParaRPr lang="es-AR" sz="1200" b="0" strike="noStrike" spc="-1" dirty="0">
              <a:latin typeface="Arial"/>
            </a:endParaRPr>
          </a:p>
        </p:txBody>
      </p:sp>
      <p:sp>
        <p:nvSpPr>
          <p:cNvPr id="14" name="CustomShape 9"/>
          <p:cNvSpPr/>
          <p:nvPr/>
        </p:nvSpPr>
        <p:spPr>
          <a:xfrm>
            <a:off x="293076" y="3702691"/>
            <a:ext cx="28206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Relación montos de Facturación/  </a:t>
            </a:r>
            <a:endParaRPr lang="es-AR" sz="1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Bienes Registrables</a:t>
            </a:r>
            <a:endParaRPr lang="es-AR" sz="1200" b="0" strike="noStrike" spc="-1" dirty="0">
              <a:latin typeface="Arial"/>
            </a:endParaRPr>
          </a:p>
        </p:txBody>
      </p:sp>
      <p:sp>
        <p:nvSpPr>
          <p:cNvPr id="16" name="CustomShape 10"/>
          <p:cNvSpPr/>
          <p:nvPr/>
        </p:nvSpPr>
        <p:spPr>
          <a:xfrm>
            <a:off x="1907430" y="2647409"/>
            <a:ext cx="15814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Antigüedad empleador</a:t>
            </a:r>
            <a:endParaRPr lang="es-AR" sz="1200" b="0" strike="noStrike" spc="-1" dirty="0">
              <a:latin typeface="Arial"/>
            </a:endParaRPr>
          </a:p>
        </p:txBody>
      </p:sp>
      <p:sp>
        <p:nvSpPr>
          <p:cNvPr id="17" name="CustomShape 11"/>
          <p:cNvSpPr/>
          <p:nvPr/>
        </p:nvSpPr>
        <p:spPr>
          <a:xfrm>
            <a:off x="6866761" y="5529021"/>
            <a:ext cx="28573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Relación montos de Facturación/ </a:t>
            </a:r>
            <a:endParaRPr lang="es-AR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Acreditaciones Bancarias</a:t>
            </a:r>
            <a:endParaRPr lang="es-AR" sz="1200" b="0" strike="noStrike" spc="-1" dirty="0">
              <a:latin typeface="Arial"/>
            </a:endParaRPr>
          </a:p>
        </p:txBody>
      </p:sp>
      <p:sp>
        <p:nvSpPr>
          <p:cNvPr id="19" name="CustomShape 12"/>
          <p:cNvSpPr/>
          <p:nvPr/>
        </p:nvSpPr>
        <p:spPr>
          <a:xfrm>
            <a:off x="6278978" y="6029207"/>
            <a:ext cx="2331706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Relación inconsistente Débito/Crédito IVA) s/ actividad</a:t>
            </a:r>
            <a:endParaRPr lang="es-AR" sz="1200" b="0" strike="noStrike" spc="-1" dirty="0">
              <a:latin typeface="Arial"/>
            </a:endParaRPr>
          </a:p>
        </p:txBody>
      </p:sp>
      <p:sp>
        <p:nvSpPr>
          <p:cNvPr id="20" name="CustomShape 13"/>
          <p:cNvSpPr/>
          <p:nvPr/>
        </p:nvSpPr>
        <p:spPr>
          <a:xfrm>
            <a:off x="7577298" y="5006066"/>
            <a:ext cx="22629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Relación montos de Facturación/ </a:t>
            </a:r>
            <a:endParaRPr lang="es-AR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Pagos de impuestos / Retenciones</a:t>
            </a:r>
            <a:endParaRPr lang="es-AR" sz="1200" b="0" strike="noStrike" spc="-1" dirty="0">
              <a:latin typeface="Arial"/>
            </a:endParaRPr>
          </a:p>
        </p:txBody>
      </p:sp>
      <p:sp>
        <p:nvSpPr>
          <p:cNvPr id="23" name="CustomShape 14"/>
          <p:cNvSpPr/>
          <p:nvPr/>
        </p:nvSpPr>
        <p:spPr>
          <a:xfrm>
            <a:off x="1518900" y="4913447"/>
            <a:ext cx="18158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Falta presentación DDJJ </a:t>
            </a:r>
            <a:endParaRPr lang="es-AR" sz="1200" b="0" strike="noStrike" spc="-1" dirty="0">
              <a:latin typeface="Arial"/>
            </a:endParaRPr>
          </a:p>
        </p:txBody>
      </p:sp>
      <p:sp>
        <p:nvSpPr>
          <p:cNvPr id="24" name="CustomShape 15"/>
          <p:cNvSpPr/>
          <p:nvPr/>
        </p:nvSpPr>
        <p:spPr>
          <a:xfrm>
            <a:off x="4690236" y="5999778"/>
            <a:ext cx="166716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Información de terceros</a:t>
            </a:r>
            <a:endParaRPr lang="es-AR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Ej. Consumos relevantes</a:t>
            </a:r>
            <a:endParaRPr lang="es-AR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y kw</a:t>
            </a:r>
            <a:endParaRPr lang="es-AR" sz="1200" b="0" strike="noStrike" spc="-1" dirty="0">
              <a:latin typeface="Arial"/>
            </a:endParaRPr>
          </a:p>
        </p:txBody>
      </p:sp>
      <p:sp>
        <p:nvSpPr>
          <p:cNvPr id="25" name="CustomShape 16"/>
          <p:cNvSpPr/>
          <p:nvPr/>
        </p:nvSpPr>
        <p:spPr>
          <a:xfrm>
            <a:off x="659063" y="3133650"/>
            <a:ext cx="30668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Relación montos de Facturación Personal ocupado /Actividad declarada</a:t>
            </a:r>
            <a:endParaRPr lang="es-AR" sz="1200" b="0" strike="noStrike" spc="-1" dirty="0">
              <a:latin typeface="Arial"/>
            </a:endParaRPr>
          </a:p>
        </p:txBody>
      </p:sp>
      <p:sp>
        <p:nvSpPr>
          <p:cNvPr id="26" name="CustomShape 17"/>
          <p:cNvSpPr/>
          <p:nvPr/>
        </p:nvSpPr>
        <p:spPr>
          <a:xfrm>
            <a:off x="5958391" y="1992132"/>
            <a:ext cx="24998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AR" sz="1200" b="0" strike="noStrike" spc="-1" dirty="0" smtClean="0">
                <a:solidFill>
                  <a:srgbClr val="000000"/>
                </a:solidFill>
                <a:latin typeface="Calibri Light"/>
              </a:rPr>
              <a:t>IP usadas </a:t>
            </a: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para facturas falsas</a:t>
            </a:r>
            <a:endParaRPr lang="es-AR" sz="1200" b="0" strike="noStrike" spc="-1" dirty="0">
              <a:latin typeface="Arial"/>
            </a:endParaRPr>
          </a:p>
        </p:txBody>
      </p:sp>
      <p:sp>
        <p:nvSpPr>
          <p:cNvPr id="27" name="CustomShape 18"/>
          <p:cNvSpPr/>
          <p:nvPr/>
        </p:nvSpPr>
        <p:spPr>
          <a:xfrm>
            <a:off x="7194999" y="2444410"/>
            <a:ext cx="3499920" cy="4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Vinculado con emisor de facturas falsas ya detectado (Socio, Contador, Autorizado, Ctas.etc</a:t>
            </a:r>
            <a:r>
              <a:rPr lang="es-AR" sz="1300" b="0" strike="noStrike" spc="-1" dirty="0">
                <a:solidFill>
                  <a:srgbClr val="000000"/>
                </a:solidFill>
                <a:latin typeface="Calibri Light"/>
              </a:rPr>
              <a:t>)</a:t>
            </a:r>
            <a:endParaRPr lang="es-AR" sz="1300" b="0" strike="noStrike" spc="-1" dirty="0">
              <a:latin typeface="Arial"/>
            </a:endParaRPr>
          </a:p>
        </p:txBody>
      </p:sp>
      <p:sp>
        <p:nvSpPr>
          <p:cNvPr id="28" name="CustomShape 19"/>
          <p:cNvSpPr/>
          <p:nvPr/>
        </p:nvSpPr>
        <p:spPr>
          <a:xfrm>
            <a:off x="7444831" y="3037967"/>
            <a:ext cx="36169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Comparte domicilio con Sociedad emisora de facturas falsas ya detectada, empleados compartidos</a:t>
            </a:r>
            <a:endParaRPr lang="es-AR" sz="1200" b="0" strike="noStrike" spc="-1" dirty="0">
              <a:latin typeface="Arial"/>
            </a:endParaRPr>
          </a:p>
        </p:txBody>
      </p:sp>
      <p:sp>
        <p:nvSpPr>
          <p:cNvPr id="31" name="CustomShape 20"/>
          <p:cNvSpPr/>
          <p:nvPr/>
        </p:nvSpPr>
        <p:spPr>
          <a:xfrm>
            <a:off x="7694335" y="4469082"/>
            <a:ext cx="24998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Venta a usuarios de facturas falsas /</a:t>
            </a:r>
            <a:endParaRPr lang="es-AR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Clientes “no confiables”</a:t>
            </a:r>
            <a:endParaRPr lang="es-AR" sz="1200" b="0" strike="noStrike" spc="-1" dirty="0">
              <a:latin typeface="Arial"/>
            </a:endParaRPr>
          </a:p>
        </p:txBody>
      </p:sp>
      <p:sp>
        <p:nvSpPr>
          <p:cNvPr id="32" name="CustomShape 21"/>
          <p:cNvSpPr/>
          <p:nvPr/>
        </p:nvSpPr>
        <p:spPr>
          <a:xfrm>
            <a:off x="1862760" y="5856348"/>
            <a:ext cx="2556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Factura montos importantes y es deudor de IVA</a:t>
            </a:r>
            <a:endParaRPr lang="es-AR" sz="1200" b="0" strike="noStrike" spc="-1" dirty="0">
              <a:latin typeface="Arial"/>
            </a:endParaRPr>
          </a:p>
        </p:txBody>
      </p:sp>
      <p:sp>
        <p:nvSpPr>
          <p:cNvPr id="33" name="CustomShape 22"/>
          <p:cNvSpPr/>
          <p:nvPr/>
        </p:nvSpPr>
        <p:spPr>
          <a:xfrm>
            <a:off x="4690236" y="3149485"/>
            <a:ext cx="1991534" cy="1674764"/>
          </a:xfrm>
          <a:prstGeom prst="ellipse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AR" sz="2400" b="0" strike="noStrike" spc="-1" dirty="0">
                <a:solidFill>
                  <a:srgbClr val="FFFFFF"/>
                </a:solidFill>
                <a:latin typeface="Calibri"/>
              </a:rPr>
              <a:t>MATRIZ DE PERFIL APOC</a:t>
            </a:r>
            <a:endParaRPr lang="es-AR" sz="2400" b="0" strike="noStrike" spc="-1" dirty="0">
              <a:latin typeface="Arial"/>
            </a:endParaRPr>
          </a:p>
        </p:txBody>
      </p:sp>
      <p:sp>
        <p:nvSpPr>
          <p:cNvPr id="38" name="CustomShape 27"/>
          <p:cNvSpPr/>
          <p:nvPr/>
        </p:nvSpPr>
        <p:spPr>
          <a:xfrm rot="3372600">
            <a:off x="6530311" y="2600229"/>
            <a:ext cx="432000" cy="8046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199C9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39"/>
          <p:cNvSpPr/>
          <p:nvPr/>
        </p:nvSpPr>
        <p:spPr>
          <a:xfrm>
            <a:off x="1216710" y="5345053"/>
            <a:ext cx="2556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Cantidad de Actividades económicas inscriptas</a:t>
            </a:r>
            <a:endParaRPr lang="es-AR" sz="1200" b="0" strike="noStrike" spc="-1" dirty="0">
              <a:latin typeface="Arial"/>
            </a:endParaRPr>
          </a:p>
        </p:txBody>
      </p:sp>
      <p:sp>
        <p:nvSpPr>
          <p:cNvPr id="52" name="CustomShape 41"/>
          <p:cNvSpPr/>
          <p:nvPr/>
        </p:nvSpPr>
        <p:spPr>
          <a:xfrm>
            <a:off x="3120691" y="6180251"/>
            <a:ext cx="1450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NUEVOS INSCRIPTOS</a:t>
            </a:r>
            <a:endParaRPr lang="es-A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Y SAS</a:t>
            </a:r>
            <a:endParaRPr lang="es-AR" sz="1200" b="0" strike="noStrike" spc="-1" dirty="0">
              <a:latin typeface="Arial"/>
            </a:endParaRPr>
          </a:p>
        </p:txBody>
      </p:sp>
      <p:sp>
        <p:nvSpPr>
          <p:cNvPr id="54" name="CustomShape 43"/>
          <p:cNvSpPr/>
          <p:nvPr/>
        </p:nvSpPr>
        <p:spPr>
          <a:xfrm>
            <a:off x="7598191" y="3719147"/>
            <a:ext cx="335736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Cambio de domicilios reiterados / Inconsistencias  domicilios</a:t>
            </a:r>
            <a:endParaRPr lang="es-AR" sz="1200" b="0" strike="noStrike" spc="-1" dirty="0">
              <a:latin typeface="Arial"/>
            </a:endParaRPr>
          </a:p>
        </p:txBody>
      </p:sp>
      <p:sp>
        <p:nvSpPr>
          <p:cNvPr id="56" name="CustomShape 45"/>
          <p:cNvSpPr/>
          <p:nvPr/>
        </p:nvSpPr>
        <p:spPr>
          <a:xfrm>
            <a:off x="1610851" y="4310931"/>
            <a:ext cx="1400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Cantidad facturas </a:t>
            </a:r>
            <a:endParaRPr lang="es-AR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AR" sz="1200" b="0" strike="noStrike" spc="-1" dirty="0">
                <a:solidFill>
                  <a:srgbClr val="000000"/>
                </a:solidFill>
                <a:latin typeface="Calibri Light"/>
              </a:rPr>
              <a:t>papel emitidas</a:t>
            </a:r>
            <a:endParaRPr lang="es-AR" sz="1200" b="0" strike="noStrike" spc="-1" dirty="0">
              <a:latin typeface="Arial"/>
            </a:endParaRPr>
          </a:p>
        </p:txBody>
      </p:sp>
      <p:sp>
        <p:nvSpPr>
          <p:cNvPr id="58" name="CustomShape 27"/>
          <p:cNvSpPr/>
          <p:nvPr/>
        </p:nvSpPr>
        <p:spPr>
          <a:xfrm rot="3372600">
            <a:off x="6805863" y="3171907"/>
            <a:ext cx="432000" cy="8046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199C9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ustomShape 27"/>
          <p:cNvSpPr/>
          <p:nvPr/>
        </p:nvSpPr>
        <p:spPr>
          <a:xfrm rot="4616673">
            <a:off x="6968042" y="3743860"/>
            <a:ext cx="432000" cy="8046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199C9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CustomShape 27"/>
          <p:cNvSpPr/>
          <p:nvPr/>
        </p:nvSpPr>
        <p:spPr>
          <a:xfrm rot="5984773">
            <a:off x="6935069" y="4322780"/>
            <a:ext cx="432000" cy="8046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199C9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27"/>
          <p:cNvSpPr/>
          <p:nvPr/>
        </p:nvSpPr>
        <p:spPr>
          <a:xfrm rot="7612822">
            <a:off x="6446907" y="4883165"/>
            <a:ext cx="432000" cy="8046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199C9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CustomShape 27"/>
          <p:cNvSpPr/>
          <p:nvPr/>
        </p:nvSpPr>
        <p:spPr>
          <a:xfrm rot="9745358">
            <a:off x="5797367" y="5062201"/>
            <a:ext cx="432000" cy="8046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199C9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CustomShape 27"/>
          <p:cNvSpPr/>
          <p:nvPr/>
        </p:nvSpPr>
        <p:spPr>
          <a:xfrm rot="12646253">
            <a:off x="5071860" y="5098043"/>
            <a:ext cx="432000" cy="8046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199C9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CustomShape 27"/>
          <p:cNvSpPr/>
          <p:nvPr/>
        </p:nvSpPr>
        <p:spPr>
          <a:xfrm rot="12646253">
            <a:off x="4439954" y="4802374"/>
            <a:ext cx="432000" cy="8046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199C9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CustomShape 27"/>
          <p:cNvSpPr/>
          <p:nvPr/>
        </p:nvSpPr>
        <p:spPr>
          <a:xfrm rot="1366885">
            <a:off x="5903768" y="2277949"/>
            <a:ext cx="432000" cy="8046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199C9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CustomShape 27"/>
          <p:cNvSpPr/>
          <p:nvPr/>
        </p:nvSpPr>
        <p:spPr>
          <a:xfrm rot="20732705">
            <a:off x="5047587" y="2310592"/>
            <a:ext cx="432000" cy="8046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199C9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CustomShape 27"/>
          <p:cNvSpPr/>
          <p:nvPr/>
        </p:nvSpPr>
        <p:spPr>
          <a:xfrm rot="19046218">
            <a:off x="4343486" y="2527263"/>
            <a:ext cx="432000" cy="8046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199C9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" name="CustomShape 27"/>
          <p:cNvSpPr/>
          <p:nvPr/>
        </p:nvSpPr>
        <p:spPr>
          <a:xfrm rot="18111892">
            <a:off x="4012412" y="2984017"/>
            <a:ext cx="432000" cy="8046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199C9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CustomShape 27"/>
          <p:cNvSpPr/>
          <p:nvPr/>
        </p:nvSpPr>
        <p:spPr>
          <a:xfrm rot="17004535">
            <a:off x="3875827" y="3612279"/>
            <a:ext cx="432000" cy="8046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199C9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CustomShape 27"/>
          <p:cNvSpPr/>
          <p:nvPr/>
        </p:nvSpPr>
        <p:spPr>
          <a:xfrm rot="14936796">
            <a:off x="3922955" y="4286905"/>
            <a:ext cx="432000" cy="8046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199C9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6"/>
          <p:cNvSpPr/>
          <p:nvPr/>
        </p:nvSpPr>
        <p:spPr>
          <a:xfrm>
            <a:off x="138912" y="501507"/>
            <a:ext cx="11748909" cy="171903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/>
          <a:lstStyle/>
          <a:p>
            <a:pPr marL="539640">
              <a:lnSpc>
                <a:spcPct val="100000"/>
              </a:lnSpc>
            </a:pPr>
            <a:r>
              <a:rPr lang="es-AR" sz="2000" b="0" strike="noStrike" spc="-1" dirty="0">
                <a:latin typeface="Arial"/>
                <a:ea typeface="MS PGothic"/>
              </a:rPr>
              <a:t>                                        MATRIZ DE RIESGO PERFIL APOC </a:t>
            </a:r>
            <a:endParaRPr lang="es-AR" sz="2000" b="0" strike="noStrike" spc="-1" dirty="0">
              <a:latin typeface="Arial"/>
            </a:endParaRPr>
          </a:p>
          <a:p>
            <a:pPr marL="539640">
              <a:lnSpc>
                <a:spcPct val="100000"/>
              </a:lnSpc>
            </a:pPr>
            <a:r>
              <a:rPr lang="es-AR" sz="1500" b="0" strike="noStrike" spc="-1" dirty="0">
                <a:latin typeface="Arial"/>
                <a:ea typeface="MS PGothic"/>
              </a:rPr>
              <a:t>                                           ADECUACIÓN Y AGREGADO DE PARAMETROS ESPECÍFICOS </a:t>
            </a:r>
            <a:endParaRPr lang="es-AR" sz="15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0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sp>
        <p:nvSpPr>
          <p:cNvPr id="44" name="CustomShape 1"/>
          <p:cNvSpPr/>
          <p:nvPr/>
        </p:nvSpPr>
        <p:spPr>
          <a:xfrm>
            <a:off x="-277662" y="1704994"/>
            <a:ext cx="8364600" cy="121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AR" sz="5000" b="1" strike="noStrike" spc="-1" dirty="0">
                <a:solidFill>
                  <a:srgbClr val="282F39"/>
                </a:solidFill>
                <a:latin typeface="Noto Sans"/>
                <a:ea typeface="Noto Sans"/>
              </a:rPr>
              <a:t> </a:t>
            </a:r>
            <a:r>
              <a:rPr lang="es-AR" sz="2800" b="1" strike="noStrike" spc="-1" dirty="0">
                <a:solidFill>
                  <a:srgbClr val="282F39"/>
                </a:solidFill>
                <a:latin typeface="Arial"/>
                <a:ea typeface="Noto Sans"/>
              </a:rPr>
              <a:t>CORRIDA DE MATRIZ DE RIESGO </a:t>
            </a:r>
            <a:r>
              <a:rPr lang="es-AR" sz="2800" b="1" strike="noStrike" spc="-1" dirty="0" smtClean="0">
                <a:solidFill>
                  <a:srgbClr val="282F39"/>
                </a:solidFill>
                <a:latin typeface="Arial"/>
                <a:ea typeface="Noto Sans"/>
              </a:rPr>
              <a:t>APOC</a:t>
            </a:r>
            <a:endParaRPr lang="es-AR" sz="2800" b="0" strike="noStrike" spc="-1" dirty="0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8487757" y="3229628"/>
            <a:ext cx="2783880" cy="2609640"/>
          </a:xfrm>
          <a:prstGeom prst="chevron">
            <a:avLst>
              <a:gd name="adj" fmla="val 26399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grpSp>
        <p:nvGrpSpPr>
          <p:cNvPr id="46" name="Group 3"/>
          <p:cNvGrpSpPr/>
          <p:nvPr/>
        </p:nvGrpSpPr>
        <p:grpSpPr>
          <a:xfrm>
            <a:off x="1297837" y="3243308"/>
            <a:ext cx="2894400" cy="2609640"/>
            <a:chOff x="2109600" y="3114360"/>
            <a:chExt cx="2894400" cy="260964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7" name="CustomShape 4"/>
            <p:cNvSpPr/>
            <p:nvPr/>
          </p:nvSpPr>
          <p:spPr>
            <a:xfrm>
              <a:off x="2109600" y="3114360"/>
              <a:ext cx="2894400" cy="2609640"/>
            </a:xfrm>
            <a:prstGeom prst="chevron">
              <a:avLst>
                <a:gd name="adj" fmla="val 26399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grpSp>
          <p:nvGrpSpPr>
            <p:cNvPr id="48" name="Group 5"/>
            <p:cNvGrpSpPr/>
            <p:nvPr/>
          </p:nvGrpSpPr>
          <p:grpSpPr>
            <a:xfrm>
              <a:off x="3532320" y="4676040"/>
              <a:ext cx="971280" cy="997920"/>
              <a:chOff x="3532320" y="4676040"/>
              <a:chExt cx="971280" cy="997920"/>
            </a:xfrm>
            <a:grpFill/>
          </p:grpSpPr>
          <p:sp>
            <p:nvSpPr>
              <p:cNvPr id="49" name="CustomShape 6"/>
              <p:cNvSpPr/>
              <p:nvPr/>
            </p:nvSpPr>
            <p:spPr>
              <a:xfrm>
                <a:off x="3532320" y="4676040"/>
                <a:ext cx="971280" cy="99792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812">
                    <a:moveTo>
                      <a:pt x="707" y="219"/>
                    </a:moveTo>
                    <a:cubicBezTo>
                      <a:pt x="736" y="265"/>
                      <a:pt x="754" y="315"/>
                      <a:pt x="760" y="369"/>
                    </a:cubicBezTo>
                    <a:cubicBezTo>
                      <a:pt x="771" y="467"/>
                      <a:pt x="746" y="557"/>
                      <a:pt x="685" y="634"/>
                    </a:cubicBezTo>
                    <a:cubicBezTo>
                      <a:pt x="561" y="789"/>
                      <a:pt x="347" y="812"/>
                      <a:pt x="197" y="707"/>
                    </a:cubicBezTo>
                    <a:cubicBezTo>
                      <a:pt x="31" y="591"/>
                      <a:pt x="0" y="374"/>
                      <a:pt x="97" y="220"/>
                    </a:cubicBezTo>
                    <a:cubicBezTo>
                      <a:pt x="203" y="52"/>
                      <a:pt x="424" y="0"/>
                      <a:pt x="594" y="106"/>
                    </a:cubicBezTo>
                    <a:cubicBezTo>
                      <a:pt x="580" y="120"/>
                      <a:pt x="566" y="134"/>
                      <a:pt x="552" y="147"/>
                    </a:cubicBezTo>
                    <a:cubicBezTo>
                      <a:pt x="538" y="141"/>
                      <a:pt x="523" y="134"/>
                      <a:pt x="509" y="128"/>
                    </a:cubicBezTo>
                    <a:cubicBezTo>
                      <a:pt x="491" y="121"/>
                      <a:pt x="473" y="116"/>
                      <a:pt x="454" y="113"/>
                    </a:cubicBezTo>
                    <a:cubicBezTo>
                      <a:pt x="427" y="108"/>
                      <a:pt x="399" y="107"/>
                      <a:pt x="372" y="110"/>
                    </a:cubicBezTo>
                    <a:cubicBezTo>
                      <a:pt x="325" y="115"/>
                      <a:pt x="281" y="130"/>
                      <a:pt x="241" y="155"/>
                    </a:cubicBezTo>
                    <a:cubicBezTo>
                      <a:pt x="203" y="179"/>
                      <a:pt x="171" y="211"/>
                      <a:pt x="147" y="249"/>
                    </a:cubicBezTo>
                    <a:cubicBezTo>
                      <a:pt x="134" y="270"/>
                      <a:pt x="123" y="293"/>
                      <a:pt x="115" y="317"/>
                    </a:cubicBezTo>
                    <a:cubicBezTo>
                      <a:pt x="110" y="333"/>
                      <a:pt x="106" y="350"/>
                      <a:pt x="103" y="366"/>
                    </a:cubicBezTo>
                    <a:cubicBezTo>
                      <a:pt x="99" y="394"/>
                      <a:pt x="99" y="422"/>
                      <a:pt x="102" y="450"/>
                    </a:cubicBezTo>
                    <a:cubicBezTo>
                      <a:pt x="105" y="477"/>
                      <a:pt x="113" y="503"/>
                      <a:pt x="124" y="528"/>
                    </a:cubicBezTo>
                    <a:cubicBezTo>
                      <a:pt x="143" y="574"/>
                      <a:pt x="171" y="612"/>
                      <a:pt x="209" y="643"/>
                    </a:cubicBezTo>
                    <a:cubicBezTo>
                      <a:pt x="235" y="665"/>
                      <a:pt x="263" y="682"/>
                      <a:pt x="295" y="694"/>
                    </a:cubicBezTo>
                    <a:cubicBezTo>
                      <a:pt x="315" y="701"/>
                      <a:pt x="336" y="707"/>
                      <a:pt x="357" y="710"/>
                    </a:cubicBezTo>
                    <a:cubicBezTo>
                      <a:pt x="384" y="714"/>
                      <a:pt x="412" y="715"/>
                      <a:pt x="439" y="711"/>
                    </a:cubicBezTo>
                    <a:cubicBezTo>
                      <a:pt x="464" y="708"/>
                      <a:pt x="488" y="702"/>
                      <a:pt x="512" y="693"/>
                    </a:cubicBezTo>
                    <a:cubicBezTo>
                      <a:pt x="538" y="683"/>
                      <a:pt x="563" y="669"/>
                      <a:pt x="585" y="652"/>
                    </a:cubicBezTo>
                    <a:cubicBezTo>
                      <a:pt x="607" y="635"/>
                      <a:pt x="627" y="615"/>
                      <a:pt x="644" y="592"/>
                    </a:cubicBezTo>
                    <a:cubicBezTo>
                      <a:pt x="657" y="575"/>
                      <a:pt x="668" y="556"/>
                      <a:pt x="677" y="536"/>
                    </a:cubicBezTo>
                    <a:cubicBezTo>
                      <a:pt x="686" y="519"/>
                      <a:pt x="692" y="501"/>
                      <a:pt x="696" y="482"/>
                    </a:cubicBezTo>
                    <a:cubicBezTo>
                      <a:pt x="700" y="465"/>
                      <a:pt x="703" y="449"/>
                      <a:pt x="704" y="432"/>
                    </a:cubicBezTo>
                    <a:cubicBezTo>
                      <a:pt x="704" y="413"/>
                      <a:pt x="704" y="393"/>
                      <a:pt x="702" y="374"/>
                    </a:cubicBezTo>
                    <a:cubicBezTo>
                      <a:pt x="701" y="361"/>
                      <a:pt x="698" y="347"/>
                      <a:pt x="695" y="334"/>
                    </a:cubicBezTo>
                    <a:cubicBezTo>
                      <a:pt x="689" y="310"/>
                      <a:pt x="679" y="286"/>
                      <a:pt x="666" y="264"/>
                    </a:cubicBezTo>
                    <a:cubicBezTo>
                      <a:pt x="665" y="262"/>
                      <a:pt x="665" y="260"/>
                      <a:pt x="667" y="258"/>
                    </a:cubicBezTo>
                    <a:cubicBezTo>
                      <a:pt x="680" y="246"/>
                      <a:pt x="691" y="234"/>
                      <a:pt x="703" y="222"/>
                    </a:cubicBezTo>
                    <a:cubicBezTo>
                      <a:pt x="704" y="221"/>
                      <a:pt x="705" y="220"/>
                      <a:pt x="707" y="219"/>
                    </a:cubicBezTo>
                    <a:close/>
                  </a:path>
                </a:pathLst>
              </a:custGeom>
              <a:solidFill>
                <a:schemeClr val="bg1"/>
              </a:soli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51" name="CustomShape 7"/>
              <p:cNvSpPr/>
              <p:nvPr/>
            </p:nvSpPr>
            <p:spPr>
              <a:xfrm>
                <a:off x="3737520" y="4882320"/>
                <a:ext cx="573480" cy="5533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450">
                    <a:moveTo>
                      <a:pt x="350" y="54"/>
                    </a:moveTo>
                    <a:cubicBezTo>
                      <a:pt x="337" y="67"/>
                      <a:pt x="324" y="80"/>
                      <a:pt x="311" y="93"/>
                    </a:cubicBezTo>
                    <a:cubicBezTo>
                      <a:pt x="310" y="94"/>
                      <a:pt x="307" y="95"/>
                      <a:pt x="305" y="94"/>
                    </a:cubicBezTo>
                    <a:cubicBezTo>
                      <a:pt x="292" y="87"/>
                      <a:pt x="277" y="83"/>
                      <a:pt x="262" y="81"/>
                    </a:cubicBezTo>
                    <a:cubicBezTo>
                      <a:pt x="244" y="79"/>
                      <a:pt x="227" y="79"/>
                      <a:pt x="210" y="82"/>
                    </a:cubicBezTo>
                    <a:cubicBezTo>
                      <a:pt x="187" y="87"/>
                      <a:pt x="166" y="96"/>
                      <a:pt x="148" y="109"/>
                    </a:cubicBezTo>
                    <a:cubicBezTo>
                      <a:pt x="129" y="123"/>
                      <a:pt x="114" y="140"/>
                      <a:pt x="103" y="160"/>
                    </a:cubicBezTo>
                    <a:cubicBezTo>
                      <a:pt x="93" y="178"/>
                      <a:pt x="87" y="196"/>
                      <a:pt x="84" y="216"/>
                    </a:cubicBezTo>
                    <a:cubicBezTo>
                      <a:pt x="81" y="239"/>
                      <a:pt x="83" y="261"/>
                      <a:pt x="90" y="283"/>
                    </a:cubicBezTo>
                    <a:cubicBezTo>
                      <a:pt x="101" y="319"/>
                      <a:pt x="123" y="347"/>
                      <a:pt x="154" y="367"/>
                    </a:cubicBezTo>
                    <a:cubicBezTo>
                      <a:pt x="176" y="381"/>
                      <a:pt x="199" y="389"/>
                      <a:pt x="225" y="392"/>
                    </a:cubicBezTo>
                    <a:cubicBezTo>
                      <a:pt x="252" y="394"/>
                      <a:pt x="277" y="390"/>
                      <a:pt x="302" y="379"/>
                    </a:cubicBezTo>
                    <a:cubicBezTo>
                      <a:pt x="327" y="368"/>
                      <a:pt x="348" y="352"/>
                      <a:pt x="364" y="330"/>
                    </a:cubicBezTo>
                    <a:cubicBezTo>
                      <a:pt x="377" y="313"/>
                      <a:pt x="386" y="294"/>
                      <a:pt x="391" y="273"/>
                    </a:cubicBezTo>
                    <a:cubicBezTo>
                      <a:pt x="395" y="256"/>
                      <a:pt x="397" y="240"/>
                      <a:pt x="395" y="223"/>
                    </a:cubicBezTo>
                    <a:cubicBezTo>
                      <a:pt x="394" y="204"/>
                      <a:pt x="389" y="185"/>
                      <a:pt x="380" y="167"/>
                    </a:cubicBezTo>
                    <a:cubicBezTo>
                      <a:pt x="394" y="153"/>
                      <a:pt x="408" y="139"/>
                      <a:pt x="422" y="125"/>
                    </a:cubicBezTo>
                    <a:cubicBezTo>
                      <a:pt x="444" y="161"/>
                      <a:pt x="455" y="200"/>
                      <a:pt x="453" y="242"/>
                    </a:cubicBezTo>
                    <a:cubicBezTo>
                      <a:pt x="452" y="283"/>
                      <a:pt x="441" y="320"/>
                      <a:pt x="418" y="354"/>
                    </a:cubicBezTo>
                    <a:cubicBezTo>
                      <a:pt x="374" y="418"/>
                      <a:pt x="312" y="450"/>
                      <a:pt x="235" y="450"/>
                    </a:cubicBezTo>
                    <a:cubicBezTo>
                      <a:pt x="176" y="450"/>
                      <a:pt x="125" y="427"/>
                      <a:pt x="85" y="385"/>
                    </a:cubicBezTo>
                    <a:cubicBezTo>
                      <a:pt x="0" y="295"/>
                      <a:pt x="6" y="160"/>
                      <a:pt x="95" y="78"/>
                    </a:cubicBezTo>
                    <a:cubicBezTo>
                      <a:pt x="179" y="0"/>
                      <a:pt x="293" y="14"/>
                      <a:pt x="350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53" name="CustomShape 8"/>
              <p:cNvSpPr/>
              <p:nvPr/>
            </p:nvSpPr>
            <p:spPr>
              <a:xfrm>
                <a:off x="3945240" y="4730040"/>
                <a:ext cx="545760" cy="53388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>
                    <a:moveTo>
                      <a:pt x="363" y="0"/>
                    </a:moveTo>
                    <a:cubicBezTo>
                      <a:pt x="363" y="24"/>
                      <a:pt x="363" y="47"/>
                      <a:pt x="363" y="71"/>
                    </a:cubicBezTo>
                    <a:cubicBezTo>
                      <a:pt x="386" y="71"/>
                      <a:pt x="409" y="71"/>
                      <a:pt x="432" y="71"/>
                    </a:cubicBezTo>
                    <a:cubicBezTo>
                      <a:pt x="432" y="72"/>
                      <a:pt x="432" y="73"/>
                      <a:pt x="433" y="73"/>
                    </a:cubicBezTo>
                    <a:cubicBezTo>
                      <a:pt x="424" y="81"/>
                      <a:pt x="416" y="90"/>
                      <a:pt x="408" y="98"/>
                    </a:cubicBezTo>
                    <a:cubicBezTo>
                      <a:pt x="373" y="133"/>
                      <a:pt x="338" y="168"/>
                      <a:pt x="303" y="203"/>
                    </a:cubicBezTo>
                    <a:cubicBezTo>
                      <a:pt x="300" y="206"/>
                      <a:pt x="297" y="208"/>
                      <a:pt x="292" y="207"/>
                    </a:cubicBezTo>
                    <a:cubicBezTo>
                      <a:pt x="282" y="207"/>
                      <a:pt x="272" y="207"/>
                      <a:pt x="262" y="208"/>
                    </a:cubicBezTo>
                    <a:cubicBezTo>
                      <a:pt x="260" y="208"/>
                      <a:pt x="256" y="209"/>
                      <a:pt x="255" y="210"/>
                    </a:cubicBezTo>
                    <a:cubicBezTo>
                      <a:pt x="228" y="237"/>
                      <a:pt x="202" y="263"/>
                      <a:pt x="176" y="289"/>
                    </a:cubicBezTo>
                    <a:cubicBezTo>
                      <a:pt x="164" y="301"/>
                      <a:pt x="152" y="313"/>
                      <a:pt x="141" y="325"/>
                    </a:cubicBezTo>
                    <a:cubicBezTo>
                      <a:pt x="140" y="326"/>
                      <a:pt x="139" y="328"/>
                      <a:pt x="140" y="330"/>
                    </a:cubicBezTo>
                    <a:cubicBezTo>
                      <a:pt x="143" y="338"/>
                      <a:pt x="145" y="346"/>
                      <a:pt x="146" y="354"/>
                    </a:cubicBezTo>
                    <a:cubicBezTo>
                      <a:pt x="148" y="379"/>
                      <a:pt x="139" y="399"/>
                      <a:pt x="121" y="415"/>
                    </a:cubicBezTo>
                    <a:cubicBezTo>
                      <a:pt x="105" y="428"/>
                      <a:pt x="87" y="434"/>
                      <a:pt x="67" y="432"/>
                    </a:cubicBezTo>
                    <a:cubicBezTo>
                      <a:pt x="43" y="429"/>
                      <a:pt x="25" y="417"/>
                      <a:pt x="12" y="397"/>
                    </a:cubicBezTo>
                    <a:cubicBezTo>
                      <a:pt x="2" y="380"/>
                      <a:pt x="0" y="361"/>
                      <a:pt x="4" y="342"/>
                    </a:cubicBezTo>
                    <a:cubicBezTo>
                      <a:pt x="10" y="320"/>
                      <a:pt x="24" y="303"/>
                      <a:pt x="46" y="294"/>
                    </a:cubicBezTo>
                    <a:cubicBezTo>
                      <a:pt x="66" y="285"/>
                      <a:pt x="86" y="286"/>
                      <a:pt x="105" y="295"/>
                    </a:cubicBezTo>
                    <a:cubicBezTo>
                      <a:pt x="107" y="295"/>
                      <a:pt x="109" y="294"/>
                      <a:pt x="110" y="293"/>
                    </a:cubicBezTo>
                    <a:cubicBezTo>
                      <a:pt x="137" y="267"/>
                      <a:pt x="164" y="240"/>
                      <a:pt x="191" y="213"/>
                    </a:cubicBezTo>
                    <a:cubicBezTo>
                      <a:pt x="202" y="202"/>
                      <a:pt x="212" y="191"/>
                      <a:pt x="223" y="181"/>
                    </a:cubicBezTo>
                    <a:cubicBezTo>
                      <a:pt x="226" y="178"/>
                      <a:pt x="227" y="175"/>
                      <a:pt x="227" y="171"/>
                    </a:cubicBezTo>
                    <a:cubicBezTo>
                      <a:pt x="227" y="162"/>
                      <a:pt x="227" y="152"/>
                      <a:pt x="227" y="143"/>
                    </a:cubicBezTo>
                    <a:cubicBezTo>
                      <a:pt x="226" y="138"/>
                      <a:pt x="228" y="135"/>
                      <a:pt x="231" y="131"/>
                    </a:cubicBezTo>
                    <a:cubicBezTo>
                      <a:pt x="274" y="88"/>
                      <a:pt x="317" y="45"/>
                      <a:pt x="360" y="3"/>
                    </a:cubicBezTo>
                    <a:cubicBezTo>
                      <a:pt x="361" y="2"/>
                      <a:pt x="362" y="1"/>
                      <a:pt x="3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</p:grpSp>
      </p:grpSp>
      <p:sp>
        <p:nvSpPr>
          <p:cNvPr id="55" name="CustomShape 9"/>
          <p:cNvSpPr/>
          <p:nvPr/>
        </p:nvSpPr>
        <p:spPr>
          <a:xfrm>
            <a:off x="6068557" y="3255188"/>
            <a:ext cx="2894400" cy="2609640"/>
          </a:xfrm>
          <a:prstGeom prst="chevron">
            <a:avLst>
              <a:gd name="adj" fmla="val 2639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57" name="CustomShape 14"/>
          <p:cNvSpPr/>
          <p:nvPr/>
        </p:nvSpPr>
        <p:spPr>
          <a:xfrm>
            <a:off x="9057175" y="4748365"/>
            <a:ext cx="183852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AR" sz="1600" b="1" i="1" strike="noStrike" spc="-1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Genera documento para constatación de domicilio</a:t>
            </a:r>
            <a:endParaRPr lang="es-AR" sz="1600" b="0" strike="noStrike" spc="-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71" name="CustomShape 15"/>
          <p:cNvSpPr/>
          <p:nvPr/>
        </p:nvSpPr>
        <p:spPr>
          <a:xfrm>
            <a:off x="6707248" y="4840388"/>
            <a:ext cx="183852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AR" sz="1600" b="1" i="1" strike="noStrike" spc="-1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Se registra y se genera Legajo DIGITAL</a:t>
            </a:r>
            <a:endParaRPr lang="es-AR" sz="1600" b="0" strike="noStrike" spc="-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73" name="CustomShape 16"/>
          <p:cNvSpPr/>
          <p:nvPr/>
        </p:nvSpPr>
        <p:spPr>
          <a:xfrm>
            <a:off x="8898157" y="3280388"/>
            <a:ext cx="17683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AR" sz="2400" b="1" i="1" strike="noStrike" spc="-1">
                <a:solidFill>
                  <a:srgbClr val="FFFFFF"/>
                </a:solidFill>
                <a:latin typeface="Calibri"/>
              </a:rPr>
              <a:t>SEFI</a:t>
            </a:r>
            <a:endParaRPr lang="es-AR" sz="2400" b="0" strike="noStrike" spc="-1">
              <a:latin typeface="Arial"/>
            </a:endParaRPr>
          </a:p>
        </p:txBody>
      </p:sp>
      <p:sp>
        <p:nvSpPr>
          <p:cNvPr id="74" name="CustomShape 17"/>
          <p:cNvSpPr/>
          <p:nvPr/>
        </p:nvSpPr>
        <p:spPr>
          <a:xfrm>
            <a:off x="6450877" y="3284348"/>
            <a:ext cx="18385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AR" sz="2400" b="1" i="1" strike="noStrike" spc="-1" dirty="0">
                <a:solidFill>
                  <a:srgbClr val="FFFFFF"/>
                </a:solidFill>
                <a:latin typeface="Calibri"/>
              </a:rPr>
              <a:t>BASE APOC</a:t>
            </a:r>
            <a:endParaRPr lang="es-AR" sz="2400" b="0" strike="noStrike" spc="-1" dirty="0">
              <a:latin typeface="Arial"/>
            </a:endParaRPr>
          </a:p>
        </p:txBody>
      </p:sp>
      <p:sp>
        <p:nvSpPr>
          <p:cNvPr id="75" name="CustomShape 18"/>
          <p:cNvSpPr/>
          <p:nvPr/>
        </p:nvSpPr>
        <p:spPr>
          <a:xfrm>
            <a:off x="1708237" y="3267068"/>
            <a:ext cx="183852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AR" sz="2400" b="1" i="1" strike="noStrike" spc="-1" dirty="0">
                <a:solidFill>
                  <a:srgbClr val="FFFFFF"/>
                </a:solidFill>
                <a:latin typeface="Calibri"/>
              </a:rPr>
              <a:t>MATRIZ APOC</a:t>
            </a:r>
            <a:endParaRPr lang="es-AR" sz="2400" b="0" strike="noStrike" spc="-1" dirty="0">
              <a:latin typeface="Arial"/>
            </a:endParaRPr>
          </a:p>
        </p:txBody>
      </p:sp>
      <p:sp>
        <p:nvSpPr>
          <p:cNvPr id="76" name="CustomShape 19"/>
          <p:cNvSpPr/>
          <p:nvPr/>
        </p:nvSpPr>
        <p:spPr>
          <a:xfrm>
            <a:off x="3655837" y="3242588"/>
            <a:ext cx="2894400" cy="2609640"/>
          </a:xfrm>
          <a:prstGeom prst="chevron">
            <a:avLst>
              <a:gd name="adj" fmla="val 26399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77" name="CustomShape 20"/>
          <p:cNvSpPr/>
          <p:nvPr/>
        </p:nvSpPr>
        <p:spPr>
          <a:xfrm>
            <a:off x="4260140" y="4704976"/>
            <a:ext cx="183852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AR" sz="1600" b="1" i="1" strike="noStrike" spc="-1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Habilita FACTURA “M” APOC para operaciones mercado interno</a:t>
            </a:r>
            <a:endParaRPr lang="es-AR" sz="1600" b="0" strike="noStrike" spc="-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78" name="CustomShape 21"/>
          <p:cNvSpPr/>
          <p:nvPr/>
        </p:nvSpPr>
        <p:spPr>
          <a:xfrm>
            <a:off x="3940237" y="3272828"/>
            <a:ext cx="20052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AR" sz="2400" b="1" i="1" strike="noStrike" spc="-1">
                <a:solidFill>
                  <a:srgbClr val="FFFFFF"/>
                </a:solidFill>
                <a:latin typeface="Calibri"/>
              </a:rPr>
              <a:t>FACTURACIÓN</a:t>
            </a:r>
            <a:endParaRPr lang="es-AR" sz="2400" b="0" strike="noStrike" spc="-1">
              <a:latin typeface="Arial"/>
            </a:endParaRPr>
          </a:p>
        </p:txBody>
      </p:sp>
      <p:sp>
        <p:nvSpPr>
          <p:cNvPr id="79" name="CustomShape 22"/>
          <p:cNvSpPr/>
          <p:nvPr/>
        </p:nvSpPr>
        <p:spPr>
          <a:xfrm>
            <a:off x="7309477" y="4019828"/>
            <a:ext cx="613800" cy="613440"/>
          </a:xfrm>
          <a:custGeom>
            <a:avLst/>
            <a:gdLst/>
            <a:ahLst/>
            <a:cxnLst/>
            <a:rect l="l" t="t" r="r" b="b"/>
            <a:pathLst>
              <a:path w="1376" h="1376">
                <a:moveTo>
                  <a:pt x="509" y="1366"/>
                </a:moveTo>
                <a:cubicBezTo>
                  <a:pt x="498" y="1366"/>
                  <a:pt x="487" y="1364"/>
                  <a:pt x="477" y="1360"/>
                </a:cubicBezTo>
                <a:cubicBezTo>
                  <a:pt x="363" y="1312"/>
                  <a:pt x="363" y="1312"/>
                  <a:pt x="363" y="1312"/>
                </a:cubicBezTo>
                <a:cubicBezTo>
                  <a:pt x="324" y="1296"/>
                  <a:pt x="302" y="1253"/>
                  <a:pt x="312" y="1212"/>
                </a:cubicBezTo>
                <a:cubicBezTo>
                  <a:pt x="319" y="1188"/>
                  <a:pt x="325" y="1163"/>
                  <a:pt x="332" y="1139"/>
                </a:cubicBezTo>
                <a:cubicBezTo>
                  <a:pt x="297" y="1111"/>
                  <a:pt x="265" y="1079"/>
                  <a:pt x="237" y="1044"/>
                </a:cubicBezTo>
                <a:cubicBezTo>
                  <a:pt x="213" y="1051"/>
                  <a:pt x="188" y="1057"/>
                  <a:pt x="164" y="1064"/>
                </a:cubicBezTo>
                <a:cubicBezTo>
                  <a:pt x="123" y="1074"/>
                  <a:pt x="80" y="1052"/>
                  <a:pt x="64" y="1013"/>
                </a:cubicBezTo>
                <a:cubicBezTo>
                  <a:pt x="16" y="899"/>
                  <a:pt x="16" y="899"/>
                  <a:pt x="16" y="899"/>
                </a:cubicBezTo>
                <a:cubicBezTo>
                  <a:pt x="0" y="860"/>
                  <a:pt x="15" y="815"/>
                  <a:pt x="51" y="793"/>
                </a:cubicBezTo>
                <a:cubicBezTo>
                  <a:pt x="73" y="780"/>
                  <a:pt x="95" y="767"/>
                  <a:pt x="117" y="754"/>
                </a:cubicBezTo>
                <a:cubicBezTo>
                  <a:pt x="112" y="710"/>
                  <a:pt x="112" y="665"/>
                  <a:pt x="117" y="621"/>
                </a:cubicBezTo>
                <a:cubicBezTo>
                  <a:pt x="95" y="608"/>
                  <a:pt x="73" y="595"/>
                  <a:pt x="51" y="582"/>
                </a:cubicBezTo>
                <a:cubicBezTo>
                  <a:pt x="15" y="561"/>
                  <a:pt x="0" y="515"/>
                  <a:pt x="16" y="476"/>
                </a:cubicBezTo>
                <a:cubicBezTo>
                  <a:pt x="64" y="362"/>
                  <a:pt x="64" y="362"/>
                  <a:pt x="64" y="362"/>
                </a:cubicBezTo>
                <a:cubicBezTo>
                  <a:pt x="80" y="323"/>
                  <a:pt x="123" y="301"/>
                  <a:pt x="164" y="312"/>
                </a:cubicBezTo>
                <a:cubicBezTo>
                  <a:pt x="188" y="318"/>
                  <a:pt x="213" y="324"/>
                  <a:pt x="237" y="331"/>
                </a:cubicBezTo>
                <a:cubicBezTo>
                  <a:pt x="265" y="296"/>
                  <a:pt x="297" y="264"/>
                  <a:pt x="332" y="237"/>
                </a:cubicBezTo>
                <a:cubicBezTo>
                  <a:pt x="325" y="212"/>
                  <a:pt x="319" y="187"/>
                  <a:pt x="312" y="163"/>
                </a:cubicBezTo>
                <a:cubicBezTo>
                  <a:pt x="302" y="122"/>
                  <a:pt x="324" y="79"/>
                  <a:pt x="363" y="63"/>
                </a:cubicBezTo>
                <a:cubicBezTo>
                  <a:pt x="477" y="16"/>
                  <a:pt x="477" y="16"/>
                  <a:pt x="477" y="16"/>
                </a:cubicBezTo>
                <a:cubicBezTo>
                  <a:pt x="516" y="0"/>
                  <a:pt x="561" y="15"/>
                  <a:pt x="583" y="51"/>
                </a:cubicBezTo>
                <a:cubicBezTo>
                  <a:pt x="596" y="72"/>
                  <a:pt x="609" y="94"/>
                  <a:pt x="622" y="116"/>
                </a:cubicBezTo>
                <a:cubicBezTo>
                  <a:pt x="666" y="111"/>
                  <a:pt x="711" y="111"/>
                  <a:pt x="755" y="116"/>
                </a:cubicBezTo>
                <a:cubicBezTo>
                  <a:pt x="768" y="94"/>
                  <a:pt x="781" y="72"/>
                  <a:pt x="794" y="51"/>
                </a:cubicBezTo>
                <a:cubicBezTo>
                  <a:pt x="815" y="15"/>
                  <a:pt x="861" y="0"/>
                  <a:pt x="900" y="16"/>
                </a:cubicBezTo>
                <a:cubicBezTo>
                  <a:pt x="1014" y="63"/>
                  <a:pt x="1014" y="63"/>
                  <a:pt x="1014" y="63"/>
                </a:cubicBezTo>
                <a:cubicBezTo>
                  <a:pt x="1053" y="79"/>
                  <a:pt x="1075" y="122"/>
                  <a:pt x="1064" y="163"/>
                </a:cubicBezTo>
                <a:cubicBezTo>
                  <a:pt x="1058" y="187"/>
                  <a:pt x="1052" y="212"/>
                  <a:pt x="1045" y="237"/>
                </a:cubicBezTo>
                <a:cubicBezTo>
                  <a:pt x="1080" y="264"/>
                  <a:pt x="1112" y="296"/>
                  <a:pt x="1139" y="331"/>
                </a:cubicBezTo>
                <a:cubicBezTo>
                  <a:pt x="1164" y="324"/>
                  <a:pt x="1189" y="318"/>
                  <a:pt x="1213" y="312"/>
                </a:cubicBezTo>
                <a:cubicBezTo>
                  <a:pt x="1254" y="301"/>
                  <a:pt x="1297" y="323"/>
                  <a:pt x="1313" y="362"/>
                </a:cubicBezTo>
                <a:cubicBezTo>
                  <a:pt x="1360" y="476"/>
                  <a:pt x="1360" y="476"/>
                  <a:pt x="1360" y="476"/>
                </a:cubicBezTo>
                <a:cubicBezTo>
                  <a:pt x="1360" y="476"/>
                  <a:pt x="1360" y="476"/>
                  <a:pt x="1360" y="476"/>
                </a:cubicBezTo>
                <a:cubicBezTo>
                  <a:pt x="1376" y="515"/>
                  <a:pt x="1361" y="561"/>
                  <a:pt x="1325" y="582"/>
                </a:cubicBezTo>
                <a:cubicBezTo>
                  <a:pt x="1304" y="595"/>
                  <a:pt x="1282" y="608"/>
                  <a:pt x="1260" y="621"/>
                </a:cubicBezTo>
                <a:cubicBezTo>
                  <a:pt x="1265" y="665"/>
                  <a:pt x="1265" y="710"/>
                  <a:pt x="1260" y="754"/>
                </a:cubicBezTo>
                <a:cubicBezTo>
                  <a:pt x="1282" y="767"/>
                  <a:pt x="1304" y="780"/>
                  <a:pt x="1325" y="793"/>
                </a:cubicBezTo>
                <a:cubicBezTo>
                  <a:pt x="1361" y="815"/>
                  <a:pt x="1376" y="860"/>
                  <a:pt x="1360" y="899"/>
                </a:cubicBezTo>
                <a:cubicBezTo>
                  <a:pt x="1313" y="1013"/>
                  <a:pt x="1313" y="1013"/>
                  <a:pt x="1313" y="1013"/>
                </a:cubicBezTo>
                <a:cubicBezTo>
                  <a:pt x="1297" y="1052"/>
                  <a:pt x="1254" y="1074"/>
                  <a:pt x="1213" y="1064"/>
                </a:cubicBezTo>
                <a:cubicBezTo>
                  <a:pt x="1189" y="1057"/>
                  <a:pt x="1164" y="1051"/>
                  <a:pt x="1139" y="1044"/>
                </a:cubicBezTo>
                <a:cubicBezTo>
                  <a:pt x="1112" y="1079"/>
                  <a:pt x="1080" y="1111"/>
                  <a:pt x="1045" y="1139"/>
                </a:cubicBezTo>
                <a:cubicBezTo>
                  <a:pt x="1052" y="1164"/>
                  <a:pt x="1058" y="1188"/>
                  <a:pt x="1064" y="1212"/>
                </a:cubicBezTo>
                <a:cubicBezTo>
                  <a:pt x="1075" y="1253"/>
                  <a:pt x="1053" y="1296"/>
                  <a:pt x="1014" y="1312"/>
                </a:cubicBezTo>
                <a:cubicBezTo>
                  <a:pt x="900" y="1360"/>
                  <a:pt x="900" y="1360"/>
                  <a:pt x="900" y="1360"/>
                </a:cubicBezTo>
                <a:cubicBezTo>
                  <a:pt x="861" y="1376"/>
                  <a:pt x="815" y="1361"/>
                  <a:pt x="794" y="1325"/>
                </a:cubicBezTo>
                <a:cubicBezTo>
                  <a:pt x="781" y="1303"/>
                  <a:pt x="768" y="1281"/>
                  <a:pt x="755" y="1259"/>
                </a:cubicBezTo>
                <a:cubicBezTo>
                  <a:pt x="711" y="1264"/>
                  <a:pt x="666" y="1264"/>
                  <a:pt x="622" y="1259"/>
                </a:cubicBezTo>
                <a:cubicBezTo>
                  <a:pt x="609" y="1281"/>
                  <a:pt x="596" y="1303"/>
                  <a:pt x="583" y="1325"/>
                </a:cubicBezTo>
                <a:cubicBezTo>
                  <a:pt x="567" y="1351"/>
                  <a:pt x="539" y="1366"/>
                  <a:pt x="509" y="1366"/>
                </a:cubicBezTo>
                <a:close/>
                <a:moveTo>
                  <a:pt x="403" y="1230"/>
                </a:moveTo>
                <a:cubicBezTo>
                  <a:pt x="507" y="1273"/>
                  <a:pt x="507" y="1273"/>
                  <a:pt x="507" y="1273"/>
                </a:cubicBezTo>
                <a:cubicBezTo>
                  <a:pt x="519" y="1252"/>
                  <a:pt x="532" y="1231"/>
                  <a:pt x="544" y="1210"/>
                </a:cubicBezTo>
                <a:cubicBezTo>
                  <a:pt x="562" y="1180"/>
                  <a:pt x="595" y="1163"/>
                  <a:pt x="629" y="1167"/>
                </a:cubicBezTo>
                <a:cubicBezTo>
                  <a:pt x="669" y="1172"/>
                  <a:pt x="708" y="1172"/>
                  <a:pt x="748" y="1167"/>
                </a:cubicBezTo>
                <a:cubicBezTo>
                  <a:pt x="782" y="1163"/>
                  <a:pt x="815" y="1180"/>
                  <a:pt x="833" y="1210"/>
                </a:cubicBezTo>
                <a:cubicBezTo>
                  <a:pt x="845" y="1231"/>
                  <a:pt x="857" y="1252"/>
                  <a:pt x="870" y="1273"/>
                </a:cubicBezTo>
                <a:cubicBezTo>
                  <a:pt x="974" y="1230"/>
                  <a:pt x="974" y="1230"/>
                  <a:pt x="974" y="1230"/>
                </a:cubicBezTo>
                <a:cubicBezTo>
                  <a:pt x="968" y="1206"/>
                  <a:pt x="962" y="1183"/>
                  <a:pt x="956" y="1159"/>
                </a:cubicBezTo>
                <a:cubicBezTo>
                  <a:pt x="947" y="1125"/>
                  <a:pt x="958" y="1090"/>
                  <a:pt x="986" y="1069"/>
                </a:cubicBezTo>
                <a:cubicBezTo>
                  <a:pt x="1017" y="1044"/>
                  <a:pt x="1045" y="1016"/>
                  <a:pt x="1070" y="985"/>
                </a:cubicBezTo>
                <a:cubicBezTo>
                  <a:pt x="1091" y="958"/>
                  <a:pt x="1126" y="946"/>
                  <a:pt x="1160" y="955"/>
                </a:cubicBezTo>
                <a:cubicBezTo>
                  <a:pt x="1183" y="961"/>
                  <a:pt x="1207" y="967"/>
                  <a:pt x="1230" y="973"/>
                </a:cubicBezTo>
                <a:cubicBezTo>
                  <a:pt x="1274" y="869"/>
                  <a:pt x="1274" y="869"/>
                  <a:pt x="1274" y="869"/>
                </a:cubicBezTo>
                <a:cubicBezTo>
                  <a:pt x="1253" y="856"/>
                  <a:pt x="1232" y="844"/>
                  <a:pt x="1211" y="832"/>
                </a:cubicBezTo>
                <a:cubicBezTo>
                  <a:pt x="1181" y="814"/>
                  <a:pt x="1164" y="781"/>
                  <a:pt x="1168" y="747"/>
                </a:cubicBezTo>
                <a:cubicBezTo>
                  <a:pt x="1173" y="707"/>
                  <a:pt x="1173" y="668"/>
                  <a:pt x="1168" y="628"/>
                </a:cubicBezTo>
                <a:cubicBezTo>
                  <a:pt x="1164" y="594"/>
                  <a:pt x="1181" y="561"/>
                  <a:pt x="1211" y="543"/>
                </a:cubicBezTo>
                <a:cubicBezTo>
                  <a:pt x="1232" y="531"/>
                  <a:pt x="1253" y="519"/>
                  <a:pt x="1274" y="506"/>
                </a:cubicBezTo>
                <a:cubicBezTo>
                  <a:pt x="1230" y="402"/>
                  <a:pt x="1230" y="402"/>
                  <a:pt x="1230" y="402"/>
                </a:cubicBezTo>
                <a:cubicBezTo>
                  <a:pt x="1207" y="408"/>
                  <a:pt x="1183" y="414"/>
                  <a:pt x="1160" y="420"/>
                </a:cubicBezTo>
                <a:cubicBezTo>
                  <a:pt x="1126" y="429"/>
                  <a:pt x="1091" y="418"/>
                  <a:pt x="1070" y="390"/>
                </a:cubicBezTo>
                <a:cubicBezTo>
                  <a:pt x="1045" y="359"/>
                  <a:pt x="1017" y="331"/>
                  <a:pt x="986" y="306"/>
                </a:cubicBezTo>
                <a:cubicBezTo>
                  <a:pt x="958" y="285"/>
                  <a:pt x="947" y="250"/>
                  <a:pt x="956" y="216"/>
                </a:cubicBezTo>
                <a:cubicBezTo>
                  <a:pt x="962" y="193"/>
                  <a:pt x="968" y="169"/>
                  <a:pt x="974" y="146"/>
                </a:cubicBezTo>
                <a:cubicBezTo>
                  <a:pt x="870" y="102"/>
                  <a:pt x="870" y="102"/>
                  <a:pt x="870" y="102"/>
                </a:cubicBezTo>
                <a:cubicBezTo>
                  <a:pt x="857" y="123"/>
                  <a:pt x="845" y="144"/>
                  <a:pt x="833" y="165"/>
                </a:cubicBezTo>
                <a:cubicBezTo>
                  <a:pt x="815" y="195"/>
                  <a:pt x="782" y="212"/>
                  <a:pt x="748" y="208"/>
                </a:cubicBezTo>
                <a:cubicBezTo>
                  <a:pt x="708" y="203"/>
                  <a:pt x="668" y="203"/>
                  <a:pt x="629" y="208"/>
                </a:cubicBezTo>
                <a:cubicBezTo>
                  <a:pt x="595" y="212"/>
                  <a:pt x="561" y="195"/>
                  <a:pt x="544" y="165"/>
                </a:cubicBezTo>
                <a:cubicBezTo>
                  <a:pt x="532" y="144"/>
                  <a:pt x="519" y="123"/>
                  <a:pt x="507" y="102"/>
                </a:cubicBezTo>
                <a:cubicBezTo>
                  <a:pt x="403" y="146"/>
                  <a:pt x="403" y="146"/>
                  <a:pt x="403" y="146"/>
                </a:cubicBezTo>
                <a:cubicBezTo>
                  <a:pt x="409" y="169"/>
                  <a:pt x="415" y="193"/>
                  <a:pt x="421" y="216"/>
                </a:cubicBezTo>
                <a:cubicBezTo>
                  <a:pt x="430" y="250"/>
                  <a:pt x="418" y="285"/>
                  <a:pt x="391" y="306"/>
                </a:cubicBezTo>
                <a:cubicBezTo>
                  <a:pt x="360" y="331"/>
                  <a:pt x="332" y="359"/>
                  <a:pt x="307" y="390"/>
                </a:cubicBezTo>
                <a:cubicBezTo>
                  <a:pt x="286" y="418"/>
                  <a:pt x="251" y="429"/>
                  <a:pt x="217" y="420"/>
                </a:cubicBezTo>
                <a:cubicBezTo>
                  <a:pt x="193" y="414"/>
                  <a:pt x="170" y="408"/>
                  <a:pt x="146" y="402"/>
                </a:cubicBezTo>
                <a:cubicBezTo>
                  <a:pt x="103" y="506"/>
                  <a:pt x="103" y="506"/>
                  <a:pt x="103" y="506"/>
                </a:cubicBezTo>
                <a:cubicBezTo>
                  <a:pt x="124" y="519"/>
                  <a:pt x="145" y="531"/>
                  <a:pt x="166" y="543"/>
                </a:cubicBezTo>
                <a:cubicBezTo>
                  <a:pt x="196" y="561"/>
                  <a:pt x="213" y="594"/>
                  <a:pt x="209" y="628"/>
                </a:cubicBezTo>
                <a:cubicBezTo>
                  <a:pt x="204" y="668"/>
                  <a:pt x="204" y="708"/>
                  <a:pt x="209" y="747"/>
                </a:cubicBezTo>
                <a:cubicBezTo>
                  <a:pt x="213" y="781"/>
                  <a:pt x="196" y="815"/>
                  <a:pt x="166" y="832"/>
                </a:cubicBezTo>
                <a:cubicBezTo>
                  <a:pt x="145" y="844"/>
                  <a:pt x="124" y="856"/>
                  <a:pt x="103" y="869"/>
                </a:cubicBezTo>
                <a:cubicBezTo>
                  <a:pt x="146" y="973"/>
                  <a:pt x="146" y="973"/>
                  <a:pt x="146" y="973"/>
                </a:cubicBezTo>
                <a:cubicBezTo>
                  <a:pt x="170" y="968"/>
                  <a:pt x="193" y="961"/>
                  <a:pt x="217" y="955"/>
                </a:cubicBezTo>
                <a:cubicBezTo>
                  <a:pt x="251" y="946"/>
                  <a:pt x="286" y="958"/>
                  <a:pt x="307" y="985"/>
                </a:cubicBezTo>
                <a:cubicBezTo>
                  <a:pt x="332" y="1016"/>
                  <a:pt x="360" y="1044"/>
                  <a:pt x="391" y="1069"/>
                </a:cubicBezTo>
                <a:cubicBezTo>
                  <a:pt x="418" y="1090"/>
                  <a:pt x="430" y="1125"/>
                  <a:pt x="421" y="1159"/>
                </a:cubicBezTo>
                <a:cubicBezTo>
                  <a:pt x="415" y="1183"/>
                  <a:pt x="409" y="1206"/>
                  <a:pt x="403" y="12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23"/>
          <p:cNvSpPr/>
          <p:nvPr/>
        </p:nvSpPr>
        <p:spPr>
          <a:xfrm>
            <a:off x="7449877" y="4176788"/>
            <a:ext cx="316080" cy="297360"/>
          </a:xfrm>
          <a:custGeom>
            <a:avLst/>
            <a:gdLst/>
            <a:ahLst/>
            <a:cxnLst/>
            <a:rect l="l" t="t" r="r" b="b"/>
            <a:pathLst>
              <a:path w="709" h="667">
                <a:moveTo>
                  <a:pt x="354" y="667"/>
                </a:moveTo>
                <a:cubicBezTo>
                  <a:pt x="314" y="667"/>
                  <a:pt x="273" y="659"/>
                  <a:pt x="235" y="643"/>
                </a:cubicBezTo>
                <a:cubicBezTo>
                  <a:pt x="158" y="611"/>
                  <a:pt x="98" y="551"/>
                  <a:pt x="66" y="474"/>
                </a:cubicBezTo>
                <a:cubicBezTo>
                  <a:pt x="0" y="315"/>
                  <a:pt x="76" y="132"/>
                  <a:pt x="235" y="66"/>
                </a:cubicBezTo>
                <a:cubicBezTo>
                  <a:pt x="394" y="0"/>
                  <a:pt x="577" y="76"/>
                  <a:pt x="643" y="235"/>
                </a:cubicBezTo>
                <a:cubicBezTo>
                  <a:pt x="643" y="235"/>
                  <a:pt x="643" y="235"/>
                  <a:pt x="643" y="235"/>
                </a:cubicBezTo>
                <a:cubicBezTo>
                  <a:pt x="709" y="394"/>
                  <a:pt x="633" y="577"/>
                  <a:pt x="474" y="643"/>
                </a:cubicBezTo>
                <a:cubicBezTo>
                  <a:pt x="435" y="659"/>
                  <a:pt x="395" y="667"/>
                  <a:pt x="354" y="667"/>
                </a:cubicBezTo>
                <a:close/>
                <a:moveTo>
                  <a:pt x="354" y="134"/>
                </a:moveTo>
                <a:cubicBezTo>
                  <a:pt x="326" y="134"/>
                  <a:pt x="297" y="139"/>
                  <a:pt x="270" y="151"/>
                </a:cubicBezTo>
                <a:cubicBezTo>
                  <a:pt x="157" y="197"/>
                  <a:pt x="104" y="327"/>
                  <a:pt x="150" y="439"/>
                </a:cubicBezTo>
                <a:cubicBezTo>
                  <a:pt x="173" y="494"/>
                  <a:pt x="215" y="536"/>
                  <a:pt x="270" y="559"/>
                </a:cubicBezTo>
                <a:cubicBezTo>
                  <a:pt x="324" y="581"/>
                  <a:pt x="384" y="581"/>
                  <a:pt x="439" y="559"/>
                </a:cubicBezTo>
                <a:cubicBezTo>
                  <a:pt x="551" y="512"/>
                  <a:pt x="605" y="383"/>
                  <a:pt x="558" y="270"/>
                </a:cubicBezTo>
                <a:cubicBezTo>
                  <a:pt x="523" y="185"/>
                  <a:pt x="441" y="134"/>
                  <a:pt x="354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4"/>
          <p:cNvSpPr/>
          <p:nvPr/>
        </p:nvSpPr>
        <p:spPr>
          <a:xfrm>
            <a:off x="8000317" y="4350668"/>
            <a:ext cx="464400" cy="464040"/>
          </a:xfrm>
          <a:custGeom>
            <a:avLst/>
            <a:gdLst/>
            <a:ahLst/>
            <a:cxnLst/>
            <a:rect l="l" t="t" r="r" b="b"/>
            <a:pathLst>
              <a:path w="1041" h="1041">
                <a:moveTo>
                  <a:pt x="565" y="1041"/>
                </a:moveTo>
                <a:cubicBezTo>
                  <a:pt x="476" y="1041"/>
                  <a:pt x="476" y="1041"/>
                  <a:pt x="476" y="1041"/>
                </a:cubicBezTo>
                <a:cubicBezTo>
                  <a:pt x="440" y="1041"/>
                  <a:pt x="409" y="1014"/>
                  <a:pt x="404" y="979"/>
                </a:cubicBezTo>
                <a:cubicBezTo>
                  <a:pt x="402" y="963"/>
                  <a:pt x="399" y="947"/>
                  <a:pt x="397" y="930"/>
                </a:cubicBezTo>
                <a:cubicBezTo>
                  <a:pt x="370" y="922"/>
                  <a:pt x="343" y="911"/>
                  <a:pt x="318" y="898"/>
                </a:cubicBezTo>
                <a:cubicBezTo>
                  <a:pt x="305" y="907"/>
                  <a:pt x="292" y="917"/>
                  <a:pt x="279" y="927"/>
                </a:cubicBezTo>
                <a:cubicBezTo>
                  <a:pt x="250" y="948"/>
                  <a:pt x="210" y="945"/>
                  <a:pt x="184" y="920"/>
                </a:cubicBezTo>
                <a:cubicBezTo>
                  <a:pt x="121" y="857"/>
                  <a:pt x="121" y="857"/>
                  <a:pt x="121" y="857"/>
                </a:cubicBezTo>
                <a:cubicBezTo>
                  <a:pt x="96" y="831"/>
                  <a:pt x="93" y="791"/>
                  <a:pt x="114" y="762"/>
                </a:cubicBezTo>
                <a:cubicBezTo>
                  <a:pt x="124" y="749"/>
                  <a:pt x="133" y="736"/>
                  <a:pt x="143" y="723"/>
                </a:cubicBezTo>
                <a:cubicBezTo>
                  <a:pt x="130" y="698"/>
                  <a:pt x="119" y="671"/>
                  <a:pt x="111" y="644"/>
                </a:cubicBezTo>
                <a:cubicBezTo>
                  <a:pt x="94" y="642"/>
                  <a:pt x="78" y="639"/>
                  <a:pt x="62" y="637"/>
                </a:cubicBezTo>
                <a:cubicBezTo>
                  <a:pt x="27" y="632"/>
                  <a:pt x="0" y="601"/>
                  <a:pt x="0" y="565"/>
                </a:cubicBezTo>
                <a:cubicBezTo>
                  <a:pt x="0" y="476"/>
                  <a:pt x="0" y="476"/>
                  <a:pt x="0" y="476"/>
                </a:cubicBezTo>
                <a:cubicBezTo>
                  <a:pt x="0" y="440"/>
                  <a:pt x="27" y="409"/>
                  <a:pt x="62" y="404"/>
                </a:cubicBezTo>
                <a:cubicBezTo>
                  <a:pt x="78" y="401"/>
                  <a:pt x="94" y="399"/>
                  <a:pt x="111" y="397"/>
                </a:cubicBezTo>
                <a:cubicBezTo>
                  <a:pt x="119" y="369"/>
                  <a:pt x="130" y="343"/>
                  <a:pt x="143" y="318"/>
                </a:cubicBezTo>
                <a:cubicBezTo>
                  <a:pt x="133" y="305"/>
                  <a:pt x="124" y="291"/>
                  <a:pt x="114" y="279"/>
                </a:cubicBezTo>
                <a:cubicBezTo>
                  <a:pt x="93" y="250"/>
                  <a:pt x="96" y="209"/>
                  <a:pt x="121" y="184"/>
                </a:cubicBezTo>
                <a:cubicBezTo>
                  <a:pt x="184" y="121"/>
                  <a:pt x="184" y="121"/>
                  <a:pt x="184" y="121"/>
                </a:cubicBezTo>
                <a:cubicBezTo>
                  <a:pt x="210" y="96"/>
                  <a:pt x="250" y="92"/>
                  <a:pt x="279" y="114"/>
                </a:cubicBezTo>
                <a:cubicBezTo>
                  <a:pt x="292" y="123"/>
                  <a:pt x="305" y="133"/>
                  <a:pt x="318" y="143"/>
                </a:cubicBezTo>
                <a:cubicBezTo>
                  <a:pt x="343" y="129"/>
                  <a:pt x="370" y="118"/>
                  <a:pt x="397" y="110"/>
                </a:cubicBezTo>
                <a:cubicBezTo>
                  <a:pt x="399" y="94"/>
                  <a:pt x="402" y="78"/>
                  <a:pt x="404" y="62"/>
                </a:cubicBezTo>
                <a:cubicBezTo>
                  <a:pt x="409" y="27"/>
                  <a:pt x="440" y="0"/>
                  <a:pt x="476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601" y="0"/>
                  <a:pt x="632" y="27"/>
                  <a:pt x="637" y="62"/>
                </a:cubicBezTo>
                <a:cubicBezTo>
                  <a:pt x="640" y="78"/>
                  <a:pt x="642" y="94"/>
                  <a:pt x="644" y="110"/>
                </a:cubicBezTo>
                <a:cubicBezTo>
                  <a:pt x="672" y="118"/>
                  <a:pt x="698" y="129"/>
                  <a:pt x="723" y="143"/>
                </a:cubicBezTo>
                <a:cubicBezTo>
                  <a:pt x="736" y="133"/>
                  <a:pt x="750" y="123"/>
                  <a:pt x="762" y="114"/>
                </a:cubicBezTo>
                <a:cubicBezTo>
                  <a:pt x="791" y="92"/>
                  <a:pt x="832" y="96"/>
                  <a:pt x="857" y="121"/>
                </a:cubicBezTo>
                <a:cubicBezTo>
                  <a:pt x="920" y="184"/>
                  <a:pt x="920" y="184"/>
                  <a:pt x="920" y="184"/>
                </a:cubicBezTo>
                <a:cubicBezTo>
                  <a:pt x="945" y="209"/>
                  <a:pt x="949" y="250"/>
                  <a:pt x="927" y="278"/>
                </a:cubicBezTo>
                <a:cubicBezTo>
                  <a:pt x="918" y="291"/>
                  <a:pt x="908" y="305"/>
                  <a:pt x="898" y="318"/>
                </a:cubicBezTo>
                <a:cubicBezTo>
                  <a:pt x="912" y="343"/>
                  <a:pt x="923" y="369"/>
                  <a:pt x="931" y="397"/>
                </a:cubicBezTo>
                <a:cubicBezTo>
                  <a:pt x="947" y="399"/>
                  <a:pt x="963" y="401"/>
                  <a:pt x="979" y="404"/>
                </a:cubicBezTo>
                <a:cubicBezTo>
                  <a:pt x="1014" y="409"/>
                  <a:pt x="1041" y="440"/>
                  <a:pt x="1041" y="476"/>
                </a:cubicBezTo>
                <a:cubicBezTo>
                  <a:pt x="1041" y="565"/>
                  <a:pt x="1041" y="565"/>
                  <a:pt x="1041" y="565"/>
                </a:cubicBezTo>
                <a:cubicBezTo>
                  <a:pt x="1041" y="601"/>
                  <a:pt x="1014" y="632"/>
                  <a:pt x="979" y="637"/>
                </a:cubicBezTo>
                <a:cubicBezTo>
                  <a:pt x="963" y="639"/>
                  <a:pt x="947" y="642"/>
                  <a:pt x="931" y="644"/>
                </a:cubicBezTo>
                <a:cubicBezTo>
                  <a:pt x="923" y="671"/>
                  <a:pt x="911" y="698"/>
                  <a:pt x="898" y="723"/>
                </a:cubicBezTo>
                <a:cubicBezTo>
                  <a:pt x="908" y="736"/>
                  <a:pt x="918" y="749"/>
                  <a:pt x="927" y="762"/>
                </a:cubicBezTo>
                <a:cubicBezTo>
                  <a:pt x="949" y="791"/>
                  <a:pt x="945" y="831"/>
                  <a:pt x="920" y="857"/>
                </a:cubicBezTo>
                <a:cubicBezTo>
                  <a:pt x="857" y="920"/>
                  <a:pt x="857" y="920"/>
                  <a:pt x="857" y="920"/>
                </a:cubicBezTo>
                <a:cubicBezTo>
                  <a:pt x="832" y="945"/>
                  <a:pt x="791" y="948"/>
                  <a:pt x="762" y="927"/>
                </a:cubicBezTo>
                <a:cubicBezTo>
                  <a:pt x="750" y="917"/>
                  <a:pt x="736" y="907"/>
                  <a:pt x="723" y="898"/>
                </a:cubicBezTo>
                <a:cubicBezTo>
                  <a:pt x="698" y="911"/>
                  <a:pt x="672" y="922"/>
                  <a:pt x="644" y="930"/>
                </a:cubicBezTo>
                <a:cubicBezTo>
                  <a:pt x="642" y="947"/>
                  <a:pt x="640" y="963"/>
                  <a:pt x="637" y="979"/>
                </a:cubicBezTo>
                <a:cubicBezTo>
                  <a:pt x="632" y="1014"/>
                  <a:pt x="601" y="1041"/>
                  <a:pt x="565" y="1041"/>
                </a:cubicBezTo>
                <a:close/>
                <a:moveTo>
                  <a:pt x="488" y="954"/>
                </a:moveTo>
                <a:cubicBezTo>
                  <a:pt x="553" y="954"/>
                  <a:pt x="553" y="954"/>
                  <a:pt x="553" y="954"/>
                </a:cubicBezTo>
                <a:cubicBezTo>
                  <a:pt x="555" y="939"/>
                  <a:pt x="557" y="924"/>
                  <a:pt x="559" y="910"/>
                </a:cubicBezTo>
                <a:cubicBezTo>
                  <a:pt x="563" y="881"/>
                  <a:pt x="583" y="857"/>
                  <a:pt x="612" y="849"/>
                </a:cubicBezTo>
                <a:cubicBezTo>
                  <a:pt x="639" y="842"/>
                  <a:pt x="665" y="831"/>
                  <a:pt x="689" y="817"/>
                </a:cubicBezTo>
                <a:cubicBezTo>
                  <a:pt x="714" y="803"/>
                  <a:pt x="746" y="805"/>
                  <a:pt x="769" y="823"/>
                </a:cubicBezTo>
                <a:cubicBezTo>
                  <a:pt x="781" y="832"/>
                  <a:pt x="793" y="841"/>
                  <a:pt x="804" y="849"/>
                </a:cubicBezTo>
                <a:cubicBezTo>
                  <a:pt x="850" y="804"/>
                  <a:pt x="850" y="804"/>
                  <a:pt x="850" y="804"/>
                </a:cubicBezTo>
                <a:cubicBezTo>
                  <a:pt x="841" y="792"/>
                  <a:pt x="832" y="780"/>
                  <a:pt x="823" y="769"/>
                </a:cubicBezTo>
                <a:cubicBezTo>
                  <a:pt x="805" y="745"/>
                  <a:pt x="803" y="714"/>
                  <a:pt x="817" y="688"/>
                </a:cubicBezTo>
                <a:cubicBezTo>
                  <a:pt x="831" y="664"/>
                  <a:pt x="842" y="638"/>
                  <a:pt x="850" y="611"/>
                </a:cubicBezTo>
                <a:cubicBezTo>
                  <a:pt x="857" y="583"/>
                  <a:pt x="881" y="562"/>
                  <a:pt x="910" y="559"/>
                </a:cubicBezTo>
                <a:cubicBezTo>
                  <a:pt x="925" y="557"/>
                  <a:pt x="940" y="555"/>
                  <a:pt x="954" y="553"/>
                </a:cubicBezTo>
                <a:cubicBezTo>
                  <a:pt x="954" y="488"/>
                  <a:pt x="954" y="488"/>
                  <a:pt x="954" y="488"/>
                </a:cubicBezTo>
                <a:cubicBezTo>
                  <a:pt x="940" y="486"/>
                  <a:pt x="925" y="484"/>
                  <a:pt x="910" y="482"/>
                </a:cubicBezTo>
                <a:cubicBezTo>
                  <a:pt x="881" y="478"/>
                  <a:pt x="857" y="458"/>
                  <a:pt x="850" y="429"/>
                </a:cubicBezTo>
                <a:cubicBezTo>
                  <a:pt x="842" y="402"/>
                  <a:pt x="831" y="376"/>
                  <a:pt x="817" y="352"/>
                </a:cubicBezTo>
                <a:cubicBezTo>
                  <a:pt x="803" y="327"/>
                  <a:pt x="805" y="295"/>
                  <a:pt x="823" y="272"/>
                </a:cubicBezTo>
                <a:cubicBezTo>
                  <a:pt x="832" y="260"/>
                  <a:pt x="841" y="248"/>
                  <a:pt x="850" y="237"/>
                </a:cubicBezTo>
                <a:cubicBezTo>
                  <a:pt x="804" y="191"/>
                  <a:pt x="804" y="191"/>
                  <a:pt x="804" y="191"/>
                </a:cubicBezTo>
                <a:cubicBezTo>
                  <a:pt x="793" y="200"/>
                  <a:pt x="781" y="209"/>
                  <a:pt x="769" y="218"/>
                </a:cubicBezTo>
                <a:cubicBezTo>
                  <a:pt x="746" y="236"/>
                  <a:pt x="714" y="238"/>
                  <a:pt x="689" y="224"/>
                </a:cubicBezTo>
                <a:cubicBezTo>
                  <a:pt x="665" y="210"/>
                  <a:pt x="639" y="199"/>
                  <a:pt x="612" y="191"/>
                </a:cubicBezTo>
                <a:cubicBezTo>
                  <a:pt x="583" y="184"/>
                  <a:pt x="563" y="160"/>
                  <a:pt x="559" y="131"/>
                </a:cubicBezTo>
                <a:cubicBezTo>
                  <a:pt x="557" y="116"/>
                  <a:pt x="555" y="101"/>
                  <a:pt x="553" y="87"/>
                </a:cubicBezTo>
                <a:cubicBezTo>
                  <a:pt x="488" y="87"/>
                  <a:pt x="488" y="87"/>
                  <a:pt x="488" y="87"/>
                </a:cubicBezTo>
                <a:cubicBezTo>
                  <a:pt x="486" y="101"/>
                  <a:pt x="484" y="116"/>
                  <a:pt x="482" y="131"/>
                </a:cubicBezTo>
                <a:cubicBezTo>
                  <a:pt x="479" y="160"/>
                  <a:pt x="458" y="184"/>
                  <a:pt x="430" y="191"/>
                </a:cubicBezTo>
                <a:cubicBezTo>
                  <a:pt x="403" y="199"/>
                  <a:pt x="377" y="210"/>
                  <a:pt x="353" y="224"/>
                </a:cubicBezTo>
                <a:cubicBezTo>
                  <a:pt x="327" y="238"/>
                  <a:pt x="296" y="236"/>
                  <a:pt x="272" y="218"/>
                </a:cubicBezTo>
                <a:cubicBezTo>
                  <a:pt x="261" y="209"/>
                  <a:pt x="249" y="200"/>
                  <a:pt x="237" y="191"/>
                </a:cubicBezTo>
                <a:cubicBezTo>
                  <a:pt x="192" y="237"/>
                  <a:pt x="192" y="237"/>
                  <a:pt x="192" y="237"/>
                </a:cubicBezTo>
                <a:cubicBezTo>
                  <a:pt x="200" y="248"/>
                  <a:pt x="209" y="260"/>
                  <a:pt x="218" y="272"/>
                </a:cubicBezTo>
                <a:cubicBezTo>
                  <a:pt x="236" y="295"/>
                  <a:pt x="238" y="327"/>
                  <a:pt x="224" y="352"/>
                </a:cubicBezTo>
                <a:cubicBezTo>
                  <a:pt x="210" y="376"/>
                  <a:pt x="199" y="402"/>
                  <a:pt x="192" y="429"/>
                </a:cubicBezTo>
                <a:cubicBezTo>
                  <a:pt x="184" y="458"/>
                  <a:pt x="160" y="478"/>
                  <a:pt x="131" y="482"/>
                </a:cubicBezTo>
                <a:cubicBezTo>
                  <a:pt x="117" y="484"/>
                  <a:pt x="102" y="486"/>
                  <a:pt x="87" y="488"/>
                </a:cubicBezTo>
                <a:cubicBezTo>
                  <a:pt x="87" y="553"/>
                  <a:pt x="87" y="553"/>
                  <a:pt x="87" y="553"/>
                </a:cubicBezTo>
                <a:cubicBezTo>
                  <a:pt x="102" y="555"/>
                  <a:pt x="117" y="557"/>
                  <a:pt x="131" y="559"/>
                </a:cubicBezTo>
                <a:cubicBezTo>
                  <a:pt x="160" y="562"/>
                  <a:pt x="184" y="583"/>
                  <a:pt x="192" y="611"/>
                </a:cubicBezTo>
                <a:cubicBezTo>
                  <a:pt x="199" y="638"/>
                  <a:pt x="210" y="664"/>
                  <a:pt x="224" y="688"/>
                </a:cubicBezTo>
                <a:cubicBezTo>
                  <a:pt x="238" y="714"/>
                  <a:pt x="236" y="745"/>
                  <a:pt x="218" y="769"/>
                </a:cubicBezTo>
                <a:cubicBezTo>
                  <a:pt x="209" y="780"/>
                  <a:pt x="200" y="792"/>
                  <a:pt x="192" y="804"/>
                </a:cubicBezTo>
                <a:cubicBezTo>
                  <a:pt x="237" y="849"/>
                  <a:pt x="237" y="849"/>
                  <a:pt x="237" y="849"/>
                </a:cubicBezTo>
                <a:cubicBezTo>
                  <a:pt x="249" y="841"/>
                  <a:pt x="261" y="832"/>
                  <a:pt x="272" y="823"/>
                </a:cubicBezTo>
                <a:cubicBezTo>
                  <a:pt x="296" y="805"/>
                  <a:pt x="327" y="803"/>
                  <a:pt x="353" y="817"/>
                </a:cubicBezTo>
                <a:cubicBezTo>
                  <a:pt x="377" y="831"/>
                  <a:pt x="403" y="842"/>
                  <a:pt x="430" y="849"/>
                </a:cubicBezTo>
                <a:cubicBezTo>
                  <a:pt x="458" y="857"/>
                  <a:pt x="479" y="881"/>
                  <a:pt x="482" y="910"/>
                </a:cubicBezTo>
                <a:cubicBezTo>
                  <a:pt x="484" y="924"/>
                  <a:pt x="486" y="939"/>
                  <a:pt x="488" y="9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25"/>
          <p:cNvSpPr/>
          <p:nvPr/>
        </p:nvSpPr>
        <p:spPr>
          <a:xfrm>
            <a:off x="8149717" y="4500068"/>
            <a:ext cx="165240" cy="165240"/>
          </a:xfrm>
          <a:custGeom>
            <a:avLst/>
            <a:gdLst/>
            <a:ahLst/>
            <a:cxnLst/>
            <a:rect l="l" t="t" r="r" b="b"/>
            <a:pathLst>
              <a:path w="371" h="371">
                <a:moveTo>
                  <a:pt x="186" y="371"/>
                </a:moveTo>
                <a:cubicBezTo>
                  <a:pt x="83" y="371"/>
                  <a:pt x="0" y="288"/>
                  <a:pt x="0" y="185"/>
                </a:cubicBezTo>
                <a:cubicBezTo>
                  <a:pt x="0" y="83"/>
                  <a:pt x="83" y="0"/>
                  <a:pt x="186" y="0"/>
                </a:cubicBezTo>
                <a:cubicBezTo>
                  <a:pt x="288" y="0"/>
                  <a:pt x="371" y="83"/>
                  <a:pt x="371" y="185"/>
                </a:cubicBezTo>
                <a:cubicBezTo>
                  <a:pt x="371" y="288"/>
                  <a:pt x="288" y="371"/>
                  <a:pt x="186" y="371"/>
                </a:cubicBezTo>
                <a:close/>
                <a:moveTo>
                  <a:pt x="186" y="82"/>
                </a:moveTo>
                <a:cubicBezTo>
                  <a:pt x="129" y="82"/>
                  <a:pt x="83" y="128"/>
                  <a:pt x="83" y="185"/>
                </a:cubicBezTo>
                <a:cubicBezTo>
                  <a:pt x="83" y="242"/>
                  <a:pt x="129" y="288"/>
                  <a:pt x="186" y="288"/>
                </a:cubicBezTo>
                <a:cubicBezTo>
                  <a:pt x="243" y="288"/>
                  <a:pt x="289" y="242"/>
                  <a:pt x="289" y="185"/>
                </a:cubicBezTo>
                <a:cubicBezTo>
                  <a:pt x="289" y="128"/>
                  <a:pt x="243" y="82"/>
                  <a:pt x="186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3" name="Group 26"/>
          <p:cNvGrpSpPr/>
          <p:nvPr/>
        </p:nvGrpSpPr>
        <p:grpSpPr>
          <a:xfrm>
            <a:off x="7578757" y="1884488"/>
            <a:ext cx="3531600" cy="1254960"/>
            <a:chOff x="8191800" y="1252080"/>
            <a:chExt cx="3531600" cy="1254960"/>
          </a:xfrm>
        </p:grpSpPr>
        <p:sp>
          <p:nvSpPr>
            <p:cNvPr id="84" name="CustomShape 27"/>
            <p:cNvSpPr/>
            <p:nvPr/>
          </p:nvSpPr>
          <p:spPr>
            <a:xfrm>
              <a:off x="9037800" y="1252080"/>
              <a:ext cx="2685600" cy="125496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s-AR" sz="2000" b="1" strike="noStrike" spc="-1">
                  <a:solidFill>
                    <a:srgbClr val="FFFFFF"/>
                  </a:solidFill>
                  <a:latin typeface="Noto Sans"/>
                  <a:ea typeface="Noto Sans"/>
                </a:rPr>
                <a:t>Impactos</a:t>
              </a:r>
              <a:endParaRPr lang="es-AR" sz="2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s-AR" sz="2000" b="1" strike="noStrike" spc="-1">
                  <a:solidFill>
                    <a:srgbClr val="FFFFFF"/>
                  </a:solidFill>
                  <a:latin typeface="Noto Sans"/>
                  <a:ea typeface="Noto Sans"/>
                </a:rPr>
                <a:t>Automáticos</a:t>
              </a:r>
              <a:endParaRPr lang="es-AR" sz="2000" b="0" strike="noStrike" spc="-1">
                <a:latin typeface="Arial"/>
              </a:endParaRPr>
            </a:p>
          </p:txBody>
        </p:sp>
        <p:pic>
          <p:nvPicPr>
            <p:cNvPr id="85" name="81 Imagen"/>
            <p:cNvPicPr/>
            <p:nvPr/>
          </p:nvPicPr>
          <p:blipFill>
            <a:blip r:embed="rId5" cstate="print">
              <a:lum contrast="-10000"/>
            </a:blip>
            <a:stretch/>
          </p:blipFill>
          <p:spPr>
            <a:xfrm>
              <a:off x="8191800" y="1395000"/>
              <a:ext cx="1081800" cy="830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6" name="CustomShape 28"/>
          <p:cNvSpPr/>
          <p:nvPr/>
        </p:nvSpPr>
        <p:spPr>
          <a:xfrm>
            <a:off x="932437" y="6267308"/>
            <a:ext cx="73994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AR" sz="1600" b="1" i="1" strike="noStrike" spc="-1">
                <a:solidFill>
                  <a:srgbClr val="000000"/>
                </a:solidFill>
                <a:latin typeface="Calibri Light"/>
              </a:rPr>
              <a:t>En la base APOC queda registrado todos los estados del caso y su  trazabilidad</a:t>
            </a:r>
            <a:endParaRPr lang="es-AR" sz="1600" b="0" strike="noStrike" spc="-1">
              <a:latin typeface="Arial"/>
            </a:endParaRPr>
          </a:p>
        </p:txBody>
      </p:sp>
      <p:sp>
        <p:nvSpPr>
          <p:cNvPr id="87" name="CustomShape 29"/>
          <p:cNvSpPr/>
          <p:nvPr/>
        </p:nvSpPr>
        <p:spPr>
          <a:xfrm>
            <a:off x="1784557" y="4682228"/>
            <a:ext cx="936000" cy="106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s-AR" sz="1600" b="1" i="1" strike="noStrike" spc="-1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Se detectan casos APOC</a:t>
            </a:r>
            <a:endParaRPr lang="es-AR" sz="1600" b="0" strike="noStrike" spc="-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22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path="M -0.46736 0.92887  C -0.37517 0.88508  -0.02552 0.75279  0.0908 0.66613  C  0.20747 0.57948  0.21649 0.50394  0.23177 0.40825  C 0.24705 0.31256  0.22118 0.15964   0.18264 0.09152  C 0.1441 0.02341  0.03802 0.0  0.0 0.0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sp>
        <p:nvSpPr>
          <p:cNvPr id="33" name="CustomShape 1"/>
          <p:cNvSpPr/>
          <p:nvPr/>
        </p:nvSpPr>
        <p:spPr>
          <a:xfrm>
            <a:off x="-451368" y="1959031"/>
            <a:ext cx="83646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AR" sz="2800" b="1" strike="noStrike" spc="-1">
                <a:solidFill>
                  <a:srgbClr val="074D67"/>
                </a:solidFill>
                <a:latin typeface="Arial"/>
                <a:ea typeface="Noto Sans"/>
              </a:rPr>
              <a:t>LA MATRIZ EN NÚMEROS</a:t>
            </a:r>
            <a:endParaRPr lang="es-AR" sz="2800" b="0" strike="noStrike" spc="-1">
              <a:latin typeface="Arial"/>
            </a:endParaRPr>
          </a:p>
        </p:txBody>
      </p:sp>
      <p:sp>
        <p:nvSpPr>
          <p:cNvPr id="34" name="CustomShape 9"/>
          <p:cNvSpPr/>
          <p:nvPr/>
        </p:nvSpPr>
        <p:spPr>
          <a:xfrm>
            <a:off x="1814832" y="5764591"/>
            <a:ext cx="38293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AR" sz="1200" b="1" i="1" strike="noStrike" spc="-1">
                <a:solidFill>
                  <a:srgbClr val="000000"/>
                </a:solidFill>
                <a:latin typeface="Calibri Light"/>
              </a:rPr>
              <a:t>Facturación  evaluada informada en millones de $ </a:t>
            </a:r>
            <a:endParaRPr lang="es-AR" sz="1200" b="0" strike="noStrike" spc="-1">
              <a:latin typeface="Arial"/>
            </a:endParaRPr>
          </a:p>
        </p:txBody>
      </p:sp>
      <p:pic>
        <p:nvPicPr>
          <p:cNvPr id="35" name="Picture 2"/>
          <p:cNvPicPr/>
          <p:nvPr/>
        </p:nvPicPr>
        <p:blipFill>
          <a:blip r:embed="rId5" cstate="print">
            <a:lum bright="-4000"/>
          </a:blip>
          <a:stretch/>
        </p:blipFill>
        <p:spPr>
          <a:xfrm>
            <a:off x="829872" y="2772271"/>
            <a:ext cx="5019480" cy="2914200"/>
          </a:xfrm>
          <a:prstGeom prst="rect">
            <a:avLst/>
          </a:prstGeom>
          <a:ln w="9360">
            <a:noFill/>
          </a:ln>
        </p:spPr>
      </p:pic>
      <p:sp>
        <p:nvSpPr>
          <p:cNvPr id="36" name="CustomShape 10"/>
          <p:cNvSpPr/>
          <p:nvPr/>
        </p:nvSpPr>
        <p:spPr>
          <a:xfrm>
            <a:off x="6622992" y="1978715"/>
            <a:ext cx="478872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AR" sz="2800" b="1" strike="noStrike" spc="-1" dirty="0">
                <a:solidFill>
                  <a:srgbClr val="074D67"/>
                </a:solidFill>
                <a:latin typeface="Arial"/>
                <a:ea typeface="Noto Sans"/>
              </a:rPr>
              <a:t>Efectividad de la Matriz</a:t>
            </a:r>
            <a:endParaRPr lang="es-A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AR" sz="2000" b="1" strike="noStrike" spc="-1" dirty="0">
                <a:solidFill>
                  <a:srgbClr val="074D67"/>
                </a:solidFill>
                <a:latin typeface="Arial"/>
                <a:ea typeface="Noto Sans"/>
              </a:rPr>
              <a:t> </a:t>
            </a:r>
            <a:r>
              <a:rPr lang="es-AR" sz="1600" b="1" strike="noStrike" spc="-1" dirty="0">
                <a:solidFill>
                  <a:srgbClr val="074D67"/>
                </a:solidFill>
                <a:latin typeface="Arial"/>
                <a:ea typeface="Noto Sans"/>
              </a:rPr>
              <a:t>en la selección de casos “</a:t>
            </a:r>
            <a:r>
              <a:rPr lang="es-AR" sz="1600" b="1" strike="noStrike" spc="-1" dirty="0" err="1">
                <a:solidFill>
                  <a:srgbClr val="074D67"/>
                </a:solidFill>
                <a:latin typeface="Arial"/>
                <a:ea typeface="Noto Sans"/>
              </a:rPr>
              <a:t>apoc</a:t>
            </a:r>
            <a:r>
              <a:rPr lang="es-AR" sz="1600" b="1" strike="noStrike" spc="-1" dirty="0">
                <a:solidFill>
                  <a:srgbClr val="074D67"/>
                </a:solidFill>
                <a:latin typeface="Arial"/>
                <a:ea typeface="Noto Sans"/>
              </a:rPr>
              <a:t>”</a:t>
            </a:r>
            <a:endParaRPr lang="es-AR" sz="1600" b="0" strike="noStrike" spc="-1" dirty="0">
              <a:latin typeface="Arial"/>
            </a:endParaRPr>
          </a:p>
        </p:txBody>
      </p:sp>
      <p:pic>
        <p:nvPicPr>
          <p:cNvPr id="37" name="Picture 3"/>
          <p:cNvPicPr/>
          <p:nvPr/>
        </p:nvPicPr>
        <p:blipFill rotWithShape="1">
          <a:blip r:embed="rId6" cstate="print">
            <a:lum bright="-5000"/>
          </a:blip>
          <a:srcRect r="25181" b="9806"/>
          <a:stretch/>
        </p:blipFill>
        <p:spPr>
          <a:xfrm>
            <a:off x="7587006" y="2876870"/>
            <a:ext cx="3133868" cy="2748921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="" xmlns:p14="http://schemas.microsoft.com/office/powerpoint/2010/main" val="35195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stomShape 4">
            <a:extLst>
              <a:ext uri="{FF2B5EF4-FFF2-40B4-BE49-F238E27FC236}">
                <a16:creationId xmlns="" xmlns:a16="http://schemas.microsoft.com/office/drawing/2014/main" id="{AADE6CB0-5EC7-48E7-9B87-E87966BA495A}"/>
              </a:ext>
            </a:extLst>
          </p:cNvPr>
          <p:cNvSpPr/>
          <p:nvPr/>
        </p:nvSpPr>
        <p:spPr>
          <a:xfrm>
            <a:off x="4931040" y="5087153"/>
            <a:ext cx="6678249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400" spc="-1" dirty="0">
                <a:solidFill>
                  <a:schemeClr val="bg1"/>
                </a:solidFill>
                <a:ea typeface="Arial"/>
              </a:rPr>
              <a:t>14 - 23 Marzo 2022 </a:t>
            </a:r>
            <a:endParaRPr lang="es-AR" sz="2400" strike="noStrike" spc="-1" dirty="0">
              <a:solidFill>
                <a:schemeClr val="bg1"/>
              </a:solidFill>
            </a:endParaRPr>
          </a:p>
        </p:txBody>
      </p:sp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56705FD7-7FE7-40B1-9461-FDE1D46F24F2}"/>
              </a:ext>
            </a:extLst>
          </p:cNvPr>
          <p:cNvSpPr/>
          <p:nvPr/>
        </p:nvSpPr>
        <p:spPr>
          <a:xfrm rot="13403655">
            <a:off x="2109869" y="3001254"/>
            <a:ext cx="3220401" cy="11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grpSp>
        <p:nvGrpSpPr>
          <p:cNvPr id="10" name="6 Grupo"/>
          <p:cNvGrpSpPr/>
          <p:nvPr/>
        </p:nvGrpSpPr>
        <p:grpSpPr>
          <a:xfrm>
            <a:off x="8974494" y="3189515"/>
            <a:ext cx="1505617" cy="293523"/>
            <a:chOff x="5022502" y="2885929"/>
            <a:chExt cx="4145765" cy="29352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7 Rectángulo redondeado"/>
            <p:cNvSpPr/>
            <p:nvPr/>
          </p:nvSpPr>
          <p:spPr>
            <a:xfrm>
              <a:off x="5022502" y="2885929"/>
              <a:ext cx="4145765" cy="293523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8 Rectángulo"/>
            <p:cNvSpPr/>
            <p:nvPr/>
          </p:nvSpPr>
          <p:spPr>
            <a:xfrm>
              <a:off x="5031099" y="2894526"/>
              <a:ext cx="4128571" cy="2763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dirty="0" smtClean="0">
                  <a:solidFill>
                    <a:schemeClr val="tx2"/>
                  </a:solidFill>
                </a:rPr>
                <a:t>Desde Enero 2020</a:t>
              </a:r>
            </a:p>
          </p:txBody>
        </p:sp>
      </p:grp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6029" y="3360056"/>
            <a:ext cx="4023640" cy="2505286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6" name="10 Grupo"/>
          <p:cNvGrpSpPr/>
          <p:nvPr/>
        </p:nvGrpSpPr>
        <p:grpSpPr>
          <a:xfrm>
            <a:off x="1157809" y="2622973"/>
            <a:ext cx="9306189" cy="442446"/>
            <a:chOff x="0" y="0"/>
            <a:chExt cx="4775767" cy="239401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1 Rectángulo redondeado"/>
            <p:cNvSpPr/>
            <p:nvPr/>
          </p:nvSpPr>
          <p:spPr>
            <a:xfrm>
              <a:off x="0" y="0"/>
              <a:ext cx="4775767" cy="2394011"/>
            </a:xfrm>
            <a:prstGeom prst="roundRect">
              <a:avLst/>
            </a:prstGeom>
            <a:solidFill>
              <a:srgbClr val="387FA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12 Rectángulo"/>
            <p:cNvSpPr/>
            <p:nvPr/>
          </p:nvSpPr>
          <p:spPr>
            <a:xfrm>
              <a:off x="116866" y="116868"/>
              <a:ext cx="4542035" cy="21602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Casos Remitidos por Fiscalidad </a:t>
              </a: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Internacional</a:t>
              </a:r>
              <a:endPara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10 Grupo"/>
          <p:cNvGrpSpPr/>
          <p:nvPr/>
        </p:nvGrpSpPr>
        <p:grpSpPr>
          <a:xfrm>
            <a:off x="1157811" y="1900160"/>
            <a:ext cx="9306189" cy="636675"/>
            <a:chOff x="0" y="0"/>
            <a:chExt cx="4775767" cy="2394011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11 Rectángulo redondeado"/>
            <p:cNvSpPr/>
            <p:nvPr/>
          </p:nvSpPr>
          <p:spPr>
            <a:xfrm>
              <a:off x="0" y="0"/>
              <a:ext cx="4775767" cy="239401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12 Rectángulo"/>
            <p:cNvSpPr/>
            <p:nvPr/>
          </p:nvSpPr>
          <p:spPr>
            <a:xfrm>
              <a:off x="116866" y="116868"/>
              <a:ext cx="4542035" cy="21602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/>
              <a:r>
                <a:rPr lang="es-E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CRS</a:t>
              </a:r>
              <a:endPara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613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56705FD7-7FE7-40B1-9461-FDE1D46F24F2}"/>
              </a:ext>
            </a:extLst>
          </p:cNvPr>
          <p:cNvSpPr/>
          <p:nvPr/>
        </p:nvSpPr>
        <p:spPr>
          <a:xfrm rot="13403655">
            <a:off x="2109869" y="3001254"/>
            <a:ext cx="3220401" cy="11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CustomShape 2">
            <a:extLst>
              <a:ext uri="{FF2B5EF4-FFF2-40B4-BE49-F238E27FC236}">
                <a16:creationId xmlns="" xmlns:a16="http://schemas.microsoft.com/office/drawing/2014/main" id="{B7870504-7B7C-4B33-86F1-1BD3310B783F}"/>
              </a:ext>
            </a:extLst>
          </p:cNvPr>
          <p:cNvSpPr/>
          <p:nvPr/>
        </p:nvSpPr>
        <p:spPr>
          <a:xfrm>
            <a:off x="0" y="1820972"/>
            <a:ext cx="12191999" cy="39519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endParaRPr lang="es-AR" sz="2000" strike="noStrike" spc="-1" dirty="0">
              <a:solidFill>
                <a:srgbClr val="92D050"/>
              </a:solidFill>
            </a:endParaRPr>
          </a:p>
        </p:txBody>
      </p:sp>
      <p:pic>
        <p:nvPicPr>
          <p:cNvPr id="38" name="Imagen 27">
            <a:extLst>
              <a:ext uri="{FF2B5EF4-FFF2-40B4-BE49-F238E27FC236}">
                <a16:creationId xmlns="" xmlns:a16="http://schemas.microsoft.com/office/drawing/2014/main" id="{E80FBE7D-1124-496B-A036-557FD3CF70E3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pic>
        <p:nvPicPr>
          <p:cNvPr id="41" name="Imagen 40">
            <a:extLst>
              <a:ext uri="{FF2B5EF4-FFF2-40B4-BE49-F238E27FC236}">
                <a16:creationId xmlns="" xmlns:a16="http://schemas.microsoft.com/office/drawing/2014/main" id="{53EF2BEF-1101-414E-A184-DA310A603A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FC7D8302-69E3-48F7-B9DF-1B474273B4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sp>
        <p:nvSpPr>
          <p:cNvPr id="16" name="CustomShape 1">
            <a:extLst>
              <a:ext uri="{FF2B5EF4-FFF2-40B4-BE49-F238E27FC236}">
                <a16:creationId xmlns="" xmlns:a16="http://schemas.microsoft.com/office/drawing/2014/main" id="{1CF4C301-97A7-4819-868B-F10FB77D0669}"/>
              </a:ext>
            </a:extLst>
          </p:cNvPr>
          <p:cNvSpPr/>
          <p:nvPr/>
        </p:nvSpPr>
        <p:spPr>
          <a:xfrm>
            <a:off x="179976" y="2480128"/>
            <a:ext cx="6633424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4000" b="1" spc="-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DejaVu Sans"/>
              </a:rPr>
              <a:t>TEMARIO</a:t>
            </a:r>
            <a:endParaRPr lang="es-AR" sz="4000" b="1" spc="-1" dirty="0">
              <a:solidFill>
                <a:schemeClr val="accent1">
                  <a:lumMod val="75000"/>
                </a:schemeClr>
              </a:solidFill>
              <a:latin typeface="Calibri"/>
              <a:ea typeface="DejaVu Sans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896982" y="3500846"/>
            <a:ext cx="76461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BILLETERAS VIRTUALES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MONEDAS DIGITALES Y CRIPTOACTIVOS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MATRIZ DE RIESGO APOC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INTERCAMBIO AUTOMÁTICO DE INFORMACIÓN        DE CUENTAS FINANCIERAS - CRS</a:t>
            </a:r>
            <a:endParaRPr lang="es-E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2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stomShape 4">
            <a:extLst>
              <a:ext uri="{FF2B5EF4-FFF2-40B4-BE49-F238E27FC236}">
                <a16:creationId xmlns="" xmlns:a16="http://schemas.microsoft.com/office/drawing/2014/main" id="{AADE6CB0-5EC7-48E7-9B87-E87966BA495A}"/>
              </a:ext>
            </a:extLst>
          </p:cNvPr>
          <p:cNvSpPr/>
          <p:nvPr/>
        </p:nvSpPr>
        <p:spPr>
          <a:xfrm>
            <a:off x="4931040" y="5087153"/>
            <a:ext cx="6678249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400" spc="-1" dirty="0">
                <a:solidFill>
                  <a:schemeClr val="bg1"/>
                </a:solidFill>
                <a:ea typeface="Arial"/>
              </a:rPr>
              <a:t>14 - 23 Marzo 2022 </a:t>
            </a:r>
            <a:endParaRPr lang="es-AR" sz="2400" strike="noStrike" spc="-1" dirty="0">
              <a:solidFill>
                <a:schemeClr val="bg1"/>
              </a:solidFill>
            </a:endParaRPr>
          </a:p>
        </p:txBody>
      </p:sp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56705FD7-7FE7-40B1-9461-FDE1D46F24F2}"/>
              </a:ext>
            </a:extLst>
          </p:cNvPr>
          <p:cNvSpPr/>
          <p:nvPr/>
        </p:nvSpPr>
        <p:spPr>
          <a:xfrm rot="13403655">
            <a:off x="2109869" y="3001254"/>
            <a:ext cx="3220401" cy="11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grpSp>
        <p:nvGrpSpPr>
          <p:cNvPr id="27" name="10 Grupo"/>
          <p:cNvGrpSpPr/>
          <p:nvPr/>
        </p:nvGrpSpPr>
        <p:grpSpPr>
          <a:xfrm>
            <a:off x="311128" y="1931621"/>
            <a:ext cx="5848603" cy="563812"/>
            <a:chOff x="0" y="0"/>
            <a:chExt cx="4775767" cy="239401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11 Rectángulo redondeado"/>
            <p:cNvSpPr/>
            <p:nvPr/>
          </p:nvSpPr>
          <p:spPr>
            <a:xfrm>
              <a:off x="0" y="0"/>
              <a:ext cx="4775767" cy="2394011"/>
            </a:xfrm>
            <a:prstGeom prst="roundRect">
              <a:avLst/>
            </a:prstGeom>
            <a:solidFill>
              <a:srgbClr val="387FA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12 Rectángulo"/>
            <p:cNvSpPr/>
            <p:nvPr/>
          </p:nvSpPr>
          <p:spPr>
            <a:xfrm>
              <a:off x="116866" y="116868"/>
              <a:ext cx="4542035" cy="21602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kern="1200" dirty="0" smtClean="0"/>
                <a:t>Distribución de los Descargos Sin Interés Fiscal - Motivos</a:t>
              </a:r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92" y="2676019"/>
            <a:ext cx="6258819" cy="3945466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33" name="6 Grupo"/>
          <p:cNvGrpSpPr/>
          <p:nvPr/>
        </p:nvGrpSpPr>
        <p:grpSpPr>
          <a:xfrm>
            <a:off x="6528693" y="1931620"/>
            <a:ext cx="5383446" cy="561147"/>
            <a:chOff x="0" y="0"/>
            <a:chExt cx="4775767" cy="239401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4" name="7 Rectángulo redondeado"/>
            <p:cNvSpPr/>
            <p:nvPr/>
          </p:nvSpPr>
          <p:spPr>
            <a:xfrm>
              <a:off x="0" y="0"/>
              <a:ext cx="4775767" cy="2394011"/>
            </a:xfrm>
            <a:prstGeom prst="roundRect">
              <a:avLst/>
            </a:prstGeom>
            <a:solidFill>
              <a:srgbClr val="387FA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8 Rectángulo"/>
            <p:cNvSpPr/>
            <p:nvPr/>
          </p:nvSpPr>
          <p:spPr>
            <a:xfrm>
              <a:off x="116866" y="116868"/>
              <a:ext cx="4542035" cy="21602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kern="1200" dirty="0" smtClean="0"/>
                <a:t>Distribución de los Descargos Con Interés Fiscal</a:t>
              </a: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0305" y="2771819"/>
            <a:ext cx="3640065" cy="251828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1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stomShape 4">
            <a:extLst>
              <a:ext uri="{FF2B5EF4-FFF2-40B4-BE49-F238E27FC236}">
                <a16:creationId xmlns="" xmlns:a16="http://schemas.microsoft.com/office/drawing/2014/main" id="{AADE6CB0-5EC7-48E7-9B87-E87966BA495A}"/>
              </a:ext>
            </a:extLst>
          </p:cNvPr>
          <p:cNvSpPr/>
          <p:nvPr/>
        </p:nvSpPr>
        <p:spPr>
          <a:xfrm>
            <a:off x="4931040" y="5087153"/>
            <a:ext cx="6678249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400" spc="-1" dirty="0">
                <a:solidFill>
                  <a:schemeClr val="bg1"/>
                </a:solidFill>
                <a:ea typeface="Arial"/>
              </a:rPr>
              <a:t>14 - 23 Marzo 2022 </a:t>
            </a:r>
            <a:endParaRPr lang="es-AR" sz="2400" strike="noStrike" spc="-1" dirty="0">
              <a:solidFill>
                <a:schemeClr val="bg1"/>
              </a:solidFill>
            </a:endParaRPr>
          </a:p>
        </p:txBody>
      </p:sp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56705FD7-7FE7-40B1-9461-FDE1D46F24F2}"/>
              </a:ext>
            </a:extLst>
          </p:cNvPr>
          <p:cNvSpPr/>
          <p:nvPr/>
        </p:nvSpPr>
        <p:spPr>
          <a:xfrm rot="13403655">
            <a:off x="2109869" y="3001254"/>
            <a:ext cx="3220401" cy="11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grpSp>
        <p:nvGrpSpPr>
          <p:cNvPr id="17" name="7 Grupo"/>
          <p:cNvGrpSpPr/>
          <p:nvPr/>
        </p:nvGrpSpPr>
        <p:grpSpPr>
          <a:xfrm>
            <a:off x="552489" y="1964282"/>
            <a:ext cx="10752667" cy="389467"/>
            <a:chOff x="0" y="0"/>
            <a:chExt cx="4775767" cy="239401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8 Rectángulo redondeado"/>
            <p:cNvSpPr/>
            <p:nvPr/>
          </p:nvSpPr>
          <p:spPr>
            <a:xfrm>
              <a:off x="0" y="0"/>
              <a:ext cx="4775767" cy="2394011"/>
            </a:xfrm>
            <a:prstGeom prst="roundRect">
              <a:avLst/>
            </a:prstGeom>
            <a:solidFill>
              <a:srgbClr val="387FA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9 Rectángulo"/>
            <p:cNvSpPr/>
            <p:nvPr/>
          </p:nvSpPr>
          <p:spPr>
            <a:xfrm>
              <a:off x="116866" y="116868"/>
              <a:ext cx="4542035" cy="21602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kern="1200" dirty="0" smtClean="0"/>
                <a:t>Recaudación por Período Fiscal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9621" y="2448424"/>
            <a:ext cx="5217519" cy="127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7 Grupo"/>
          <p:cNvGrpSpPr/>
          <p:nvPr/>
        </p:nvGrpSpPr>
        <p:grpSpPr>
          <a:xfrm>
            <a:off x="570894" y="3862496"/>
            <a:ext cx="10701866" cy="389467"/>
            <a:chOff x="0" y="0"/>
            <a:chExt cx="4775767" cy="239401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8 Rectángulo redondeado"/>
            <p:cNvSpPr/>
            <p:nvPr/>
          </p:nvSpPr>
          <p:spPr>
            <a:xfrm>
              <a:off x="0" y="0"/>
              <a:ext cx="4775767" cy="2394011"/>
            </a:xfrm>
            <a:prstGeom prst="roundRect">
              <a:avLst/>
            </a:prstGeom>
            <a:solidFill>
              <a:srgbClr val="387FA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9 Rectángulo"/>
            <p:cNvSpPr/>
            <p:nvPr/>
          </p:nvSpPr>
          <p:spPr>
            <a:xfrm>
              <a:off x="116866" y="116868"/>
              <a:ext cx="4542035" cy="21602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dirty="0" smtClean="0"/>
                <a:t>Estadísticas de la Información Recibida</a:t>
              </a: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7441" y="4442049"/>
            <a:ext cx="4951089" cy="141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555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stomShape 4">
            <a:extLst>
              <a:ext uri="{FF2B5EF4-FFF2-40B4-BE49-F238E27FC236}">
                <a16:creationId xmlns="" xmlns:a16="http://schemas.microsoft.com/office/drawing/2014/main" id="{AADE6CB0-5EC7-48E7-9B87-E87966BA495A}"/>
              </a:ext>
            </a:extLst>
          </p:cNvPr>
          <p:cNvSpPr/>
          <p:nvPr/>
        </p:nvSpPr>
        <p:spPr>
          <a:xfrm>
            <a:off x="4931040" y="5087153"/>
            <a:ext cx="6678249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400" spc="-1" dirty="0">
                <a:solidFill>
                  <a:schemeClr val="bg1"/>
                </a:solidFill>
                <a:ea typeface="Arial"/>
              </a:rPr>
              <a:t>14 - 23 Marzo 2022 </a:t>
            </a:r>
            <a:endParaRPr lang="es-AR" sz="2400" strike="noStrike" spc="-1" dirty="0">
              <a:solidFill>
                <a:schemeClr val="bg1"/>
              </a:solidFill>
            </a:endParaRPr>
          </a:p>
        </p:txBody>
      </p:sp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grpSp>
        <p:nvGrpSpPr>
          <p:cNvPr id="19" name="11 Grupo"/>
          <p:cNvGrpSpPr/>
          <p:nvPr/>
        </p:nvGrpSpPr>
        <p:grpSpPr>
          <a:xfrm>
            <a:off x="683720" y="2000085"/>
            <a:ext cx="10701866" cy="389467"/>
            <a:chOff x="0" y="0"/>
            <a:chExt cx="4775767" cy="239401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12 Rectángulo redondeado"/>
            <p:cNvSpPr/>
            <p:nvPr/>
          </p:nvSpPr>
          <p:spPr>
            <a:xfrm>
              <a:off x="0" y="0"/>
              <a:ext cx="4775767" cy="2394011"/>
            </a:xfrm>
            <a:prstGeom prst="roundRect">
              <a:avLst/>
            </a:prstGeom>
            <a:solidFill>
              <a:srgbClr val="387FA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13 Rectángulo"/>
            <p:cNvSpPr/>
            <p:nvPr/>
          </p:nvSpPr>
          <p:spPr>
            <a:xfrm>
              <a:off x="116866" y="116871"/>
              <a:ext cx="4542035" cy="21602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dirty="0" smtClean="0"/>
                <a:t>Notificaciones Electrónicas</a:t>
              </a:r>
            </a:p>
          </p:txBody>
        </p:sp>
      </p:grpSp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5" cstate="print"/>
          <a:srcRect b="47907"/>
          <a:stretch/>
        </p:blipFill>
        <p:spPr bwMode="auto">
          <a:xfrm>
            <a:off x="1690067" y="2509059"/>
            <a:ext cx="8601926" cy="16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8775" y="4418534"/>
            <a:ext cx="8542505" cy="13886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32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stomShape 4">
            <a:extLst>
              <a:ext uri="{FF2B5EF4-FFF2-40B4-BE49-F238E27FC236}">
                <a16:creationId xmlns="" xmlns:a16="http://schemas.microsoft.com/office/drawing/2014/main" id="{AADE6CB0-5EC7-48E7-9B87-E87966BA495A}"/>
              </a:ext>
            </a:extLst>
          </p:cNvPr>
          <p:cNvSpPr/>
          <p:nvPr/>
        </p:nvSpPr>
        <p:spPr>
          <a:xfrm>
            <a:off x="4931040" y="5087153"/>
            <a:ext cx="6678249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400" spc="-1" dirty="0">
                <a:solidFill>
                  <a:schemeClr val="bg1"/>
                </a:solidFill>
                <a:ea typeface="Arial"/>
              </a:rPr>
              <a:t>14 - 23 Marzo 2022 </a:t>
            </a:r>
            <a:endParaRPr lang="es-AR" sz="2400" strike="noStrike" spc="-1" dirty="0">
              <a:solidFill>
                <a:schemeClr val="bg1"/>
              </a:solidFill>
            </a:endParaRPr>
          </a:p>
        </p:txBody>
      </p:sp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sp>
        <p:nvSpPr>
          <p:cNvPr id="19" name="CustomShape 1">
            <a:extLst>
              <a:ext uri="{FF2B5EF4-FFF2-40B4-BE49-F238E27FC236}">
                <a16:creationId xmlns="" xmlns:a16="http://schemas.microsoft.com/office/drawing/2014/main" id="{1CF4C301-97A7-4819-868B-F10FB77D0669}"/>
              </a:ext>
            </a:extLst>
          </p:cNvPr>
          <p:cNvSpPr/>
          <p:nvPr/>
        </p:nvSpPr>
        <p:spPr>
          <a:xfrm>
            <a:off x="2958011" y="3281317"/>
            <a:ext cx="6633424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AR" sz="4000" b="1" spc="-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DejaVu Sans"/>
              </a:rPr>
              <a:t>¡MUCHAS GRACIAS!</a:t>
            </a:r>
            <a:endParaRPr lang="es-AR" sz="4000" b="1" spc="-1" dirty="0">
              <a:solidFill>
                <a:schemeClr val="accent1">
                  <a:lumMod val="75000"/>
                </a:schemeClr>
              </a:solid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2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grpSp>
        <p:nvGrpSpPr>
          <p:cNvPr id="12" name="10 Grupo"/>
          <p:cNvGrpSpPr/>
          <p:nvPr/>
        </p:nvGrpSpPr>
        <p:grpSpPr>
          <a:xfrm>
            <a:off x="1018473" y="2083040"/>
            <a:ext cx="9306189" cy="636675"/>
            <a:chOff x="0" y="0"/>
            <a:chExt cx="4775767" cy="2394011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11 Rectángulo redondeado"/>
            <p:cNvSpPr/>
            <p:nvPr/>
          </p:nvSpPr>
          <p:spPr>
            <a:xfrm>
              <a:off x="0" y="0"/>
              <a:ext cx="4775767" cy="239401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12 Rectángulo"/>
            <p:cNvSpPr/>
            <p:nvPr/>
          </p:nvSpPr>
          <p:spPr>
            <a:xfrm>
              <a:off x="116866" y="116868"/>
              <a:ext cx="4542035" cy="21602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/>
              <a:r>
                <a:rPr lang="es-E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Billeteras Virtuales</a:t>
              </a:r>
              <a:endPara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19 Elipse"/>
          <p:cNvSpPr/>
          <p:nvPr/>
        </p:nvSpPr>
        <p:spPr>
          <a:xfrm>
            <a:off x="1752600" y="3310467"/>
            <a:ext cx="2023533" cy="19219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2015066" y="3496734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170 millones </a:t>
            </a:r>
          </a:p>
          <a:p>
            <a:pPr algn="ctr"/>
            <a:r>
              <a:rPr lang="es-ES" sz="1600" dirty="0" smtClean="0"/>
              <a:t>de pagos con transferencias entre cuentas de Billeteras Virtuales</a:t>
            </a:r>
            <a:endParaRPr lang="es-ES" sz="1600" dirty="0"/>
          </a:p>
        </p:txBody>
      </p:sp>
      <p:grpSp>
        <p:nvGrpSpPr>
          <p:cNvPr id="24" name="6 Grupo"/>
          <p:cNvGrpSpPr/>
          <p:nvPr/>
        </p:nvGrpSpPr>
        <p:grpSpPr>
          <a:xfrm>
            <a:off x="2012716" y="5397622"/>
            <a:ext cx="1505617" cy="293523"/>
            <a:chOff x="5022502" y="2885929"/>
            <a:chExt cx="4145765" cy="29352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7 Rectángulo redondeado"/>
            <p:cNvSpPr/>
            <p:nvPr/>
          </p:nvSpPr>
          <p:spPr>
            <a:xfrm>
              <a:off x="5022502" y="2885929"/>
              <a:ext cx="4145765" cy="293523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8 Rectángulo"/>
            <p:cNvSpPr/>
            <p:nvPr/>
          </p:nvSpPr>
          <p:spPr>
            <a:xfrm>
              <a:off x="5031099" y="2894526"/>
              <a:ext cx="4128571" cy="2763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dirty="0" smtClean="0">
                  <a:solidFill>
                    <a:schemeClr val="tx2"/>
                  </a:solidFill>
                </a:rPr>
                <a:t>Primer Semestre 2021</a:t>
              </a:r>
            </a:p>
          </p:txBody>
        </p:sp>
      </p:grpSp>
      <p:sp>
        <p:nvSpPr>
          <p:cNvPr id="27" name="26 Flecha a la derecha con bandas"/>
          <p:cNvSpPr/>
          <p:nvPr/>
        </p:nvSpPr>
        <p:spPr>
          <a:xfrm>
            <a:off x="3911600" y="4140200"/>
            <a:ext cx="668867" cy="186267"/>
          </a:xfrm>
          <a:prstGeom prst="stripedRightArrow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 redondeado"/>
          <p:cNvSpPr/>
          <p:nvPr/>
        </p:nvSpPr>
        <p:spPr>
          <a:xfrm>
            <a:off x="4724400" y="3268133"/>
            <a:ext cx="5596467" cy="4910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uadroTexto"/>
          <p:cNvSpPr txBox="1"/>
          <p:nvPr/>
        </p:nvSpPr>
        <p:spPr>
          <a:xfrm>
            <a:off x="4809067" y="3242732"/>
            <a:ext cx="546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Representa un incremento del 168,3% interanual (comparado con el primer semestre 2020)</a:t>
            </a:r>
            <a:endParaRPr lang="es-ES" sz="1400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4758266" y="4055533"/>
            <a:ext cx="5596467" cy="4910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4842933" y="4030132"/>
            <a:ext cx="546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Representa un incremento del 34.4% (comparado con el segundo semestre 2020)</a:t>
            </a:r>
            <a:endParaRPr lang="es-ES" sz="1400" dirty="0"/>
          </a:p>
        </p:txBody>
      </p:sp>
      <p:sp>
        <p:nvSpPr>
          <p:cNvPr id="38" name="37 Flecha a la derecha con bandas"/>
          <p:cNvSpPr/>
          <p:nvPr/>
        </p:nvSpPr>
        <p:spPr>
          <a:xfrm rot="1490491">
            <a:off x="3877734" y="4656666"/>
            <a:ext cx="668867" cy="186267"/>
          </a:xfrm>
          <a:prstGeom prst="stripedRightArrow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Flecha a la derecha con bandas"/>
          <p:cNvSpPr/>
          <p:nvPr/>
        </p:nvSpPr>
        <p:spPr>
          <a:xfrm rot="20475761">
            <a:off x="3869268" y="3640669"/>
            <a:ext cx="668867" cy="186267"/>
          </a:xfrm>
          <a:prstGeom prst="stripedRightArrow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 redondeado"/>
          <p:cNvSpPr/>
          <p:nvPr/>
        </p:nvSpPr>
        <p:spPr>
          <a:xfrm>
            <a:off x="4783666" y="4851399"/>
            <a:ext cx="5596467" cy="4910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CuadroTexto"/>
          <p:cNvSpPr txBox="1"/>
          <p:nvPr/>
        </p:nvSpPr>
        <p:spPr>
          <a:xfrm>
            <a:off x="4859867" y="4927598"/>
            <a:ext cx="546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Participación del 6,5% sobre el total de pagos minoristas</a:t>
            </a:r>
            <a:endParaRPr lang="es-ES" sz="1400" dirty="0"/>
          </a:p>
        </p:txBody>
      </p:sp>
    </p:spTree>
    <p:extLst>
      <p:ext uri="{BB962C8B-B14F-4D97-AF65-F5344CB8AC3E}">
        <p14:creationId xmlns="" xmlns:p14="http://schemas.microsoft.com/office/powerpoint/2010/main" val="35195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grpSp>
        <p:nvGrpSpPr>
          <p:cNvPr id="24" name="13 Grupo"/>
          <p:cNvGrpSpPr/>
          <p:nvPr/>
        </p:nvGrpSpPr>
        <p:grpSpPr>
          <a:xfrm>
            <a:off x="628689" y="2013147"/>
            <a:ext cx="10701866" cy="389467"/>
            <a:chOff x="0" y="0"/>
            <a:chExt cx="4775767" cy="239401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14 Rectángulo redondeado"/>
            <p:cNvSpPr/>
            <p:nvPr/>
          </p:nvSpPr>
          <p:spPr>
            <a:xfrm>
              <a:off x="0" y="0"/>
              <a:ext cx="4775767" cy="2394011"/>
            </a:xfrm>
            <a:prstGeom prst="roundRect">
              <a:avLst/>
            </a:prstGeom>
            <a:solidFill>
              <a:srgbClr val="387FA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15 Rectángulo"/>
            <p:cNvSpPr/>
            <p:nvPr/>
          </p:nvSpPr>
          <p:spPr>
            <a:xfrm>
              <a:off x="116866" y="116868"/>
              <a:ext cx="4542035" cy="21602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dirty="0" smtClean="0"/>
                <a:t>Programa Transferencias 3.0 - BCRA</a:t>
              </a:r>
            </a:p>
          </p:txBody>
        </p:sp>
      </p:grpSp>
      <p:sp>
        <p:nvSpPr>
          <p:cNvPr id="35" name="Rectángulo redondeado 30"/>
          <p:cNvSpPr/>
          <p:nvPr/>
        </p:nvSpPr>
        <p:spPr>
          <a:xfrm>
            <a:off x="1187060" y="2672966"/>
            <a:ext cx="2241940" cy="16873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Creación de un único código QR interoperable</a:t>
            </a:r>
            <a:endParaRPr lang="es-AR" dirty="0"/>
          </a:p>
        </p:txBody>
      </p:sp>
      <p:sp>
        <p:nvSpPr>
          <p:cNvPr id="36" name="Rectángulo redondeado 32"/>
          <p:cNvSpPr/>
          <p:nvPr/>
        </p:nvSpPr>
        <p:spPr>
          <a:xfrm>
            <a:off x="4126718" y="2651446"/>
            <a:ext cx="2883683" cy="70982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Permite unificar los pagos desde todas las cuentas, mediante aplicaciones que posean CBU o CVU</a:t>
            </a:r>
            <a:endParaRPr lang="es-AR" sz="1400" dirty="0"/>
          </a:p>
        </p:txBody>
      </p:sp>
      <p:sp>
        <p:nvSpPr>
          <p:cNvPr id="37" name="Flecha a la derecha con bandas 6"/>
          <p:cNvSpPr/>
          <p:nvPr/>
        </p:nvSpPr>
        <p:spPr>
          <a:xfrm>
            <a:off x="3532835" y="2849670"/>
            <a:ext cx="525631" cy="335902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Flecha a la derecha con bandas 6"/>
          <p:cNvSpPr/>
          <p:nvPr/>
        </p:nvSpPr>
        <p:spPr>
          <a:xfrm>
            <a:off x="3532832" y="3670938"/>
            <a:ext cx="525631" cy="335902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Rectángulo redondeado 32"/>
          <p:cNvSpPr/>
          <p:nvPr/>
        </p:nvSpPr>
        <p:spPr>
          <a:xfrm>
            <a:off x="4135184" y="3464246"/>
            <a:ext cx="4221415" cy="93842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Los clientes pueden realizar compras o cancelar deudas con la aplicación que más les convenga, independientemente del sistema elegido por el comerciante para gestionar cobros</a:t>
            </a:r>
            <a:endParaRPr lang="es-AR" sz="1400" dirty="0"/>
          </a:p>
        </p:txBody>
      </p:sp>
      <p:grpSp>
        <p:nvGrpSpPr>
          <p:cNvPr id="44" name="13 Grupo"/>
          <p:cNvGrpSpPr/>
          <p:nvPr/>
        </p:nvGrpSpPr>
        <p:grpSpPr>
          <a:xfrm>
            <a:off x="645622" y="4697081"/>
            <a:ext cx="10701866" cy="389467"/>
            <a:chOff x="0" y="0"/>
            <a:chExt cx="4775767" cy="239401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5" name="14 Rectángulo redondeado"/>
            <p:cNvSpPr/>
            <p:nvPr/>
          </p:nvSpPr>
          <p:spPr>
            <a:xfrm>
              <a:off x="0" y="0"/>
              <a:ext cx="4775767" cy="2394011"/>
            </a:xfrm>
            <a:prstGeom prst="roundRect">
              <a:avLst/>
            </a:prstGeom>
            <a:solidFill>
              <a:srgbClr val="387FA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15 Rectángulo"/>
            <p:cNvSpPr/>
            <p:nvPr/>
          </p:nvSpPr>
          <p:spPr>
            <a:xfrm>
              <a:off x="116866" y="116868"/>
              <a:ext cx="4542035" cy="21602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dirty="0" smtClean="0"/>
                <a:t>Particularidades del Sector</a:t>
              </a:r>
            </a:p>
          </p:txBody>
        </p:sp>
      </p:grpSp>
      <p:sp>
        <p:nvSpPr>
          <p:cNvPr id="49" name="48 Flecha a la derecha con bandas"/>
          <p:cNvSpPr/>
          <p:nvPr/>
        </p:nvSpPr>
        <p:spPr>
          <a:xfrm>
            <a:off x="4188581" y="5714515"/>
            <a:ext cx="668867" cy="186267"/>
          </a:xfrm>
          <a:prstGeom prst="stripedRightArrow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Flecha a la derecha con bandas"/>
          <p:cNvSpPr/>
          <p:nvPr/>
        </p:nvSpPr>
        <p:spPr>
          <a:xfrm>
            <a:off x="6525380" y="5697583"/>
            <a:ext cx="668867" cy="186267"/>
          </a:xfrm>
          <a:prstGeom prst="stripedRightArrow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Elipse"/>
          <p:cNvSpPr/>
          <p:nvPr/>
        </p:nvSpPr>
        <p:spPr>
          <a:xfrm>
            <a:off x="2698446" y="5241408"/>
            <a:ext cx="1375350" cy="12257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CuadroTexto"/>
          <p:cNvSpPr txBox="1"/>
          <p:nvPr/>
        </p:nvSpPr>
        <p:spPr>
          <a:xfrm>
            <a:off x="2673044" y="5379546"/>
            <a:ext cx="1445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/>
                </a:solidFill>
              </a:rPr>
              <a:t>Sujetos que administran y otorgan cuentas virtuales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60" name="59 Elipse"/>
          <p:cNvSpPr/>
          <p:nvPr/>
        </p:nvSpPr>
        <p:spPr>
          <a:xfrm>
            <a:off x="4984446" y="5257316"/>
            <a:ext cx="1405468" cy="1244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CuadroTexto"/>
          <p:cNvSpPr txBox="1"/>
          <p:nvPr/>
        </p:nvSpPr>
        <p:spPr>
          <a:xfrm>
            <a:off x="5069113" y="5313750"/>
            <a:ext cx="1261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/>
                </a:solidFill>
              </a:rPr>
              <a:t>Obligados a depositar los fondos de sus clientes en una cuenta bancaria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62" name="61 Elipse"/>
          <p:cNvSpPr/>
          <p:nvPr/>
        </p:nvSpPr>
        <p:spPr>
          <a:xfrm>
            <a:off x="7295846" y="5265783"/>
            <a:ext cx="1405468" cy="1244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CuadroTexto"/>
          <p:cNvSpPr txBox="1"/>
          <p:nvPr/>
        </p:nvSpPr>
        <p:spPr>
          <a:xfrm>
            <a:off x="7304313" y="5254483"/>
            <a:ext cx="1405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/>
                </a:solidFill>
              </a:rPr>
              <a:t>Los fondos quedarán en el Banco Central de la República Argentina </a:t>
            </a:r>
          </a:p>
          <a:p>
            <a:pPr algn="ctr"/>
            <a:r>
              <a:rPr lang="es-ES" sz="1200" dirty="0" smtClean="0">
                <a:solidFill>
                  <a:schemeClr val="bg1"/>
                </a:solidFill>
              </a:rPr>
              <a:t>(BCRA)</a:t>
            </a:r>
            <a:endParaRPr lang="es-ES" sz="1200" dirty="0">
              <a:solidFill>
                <a:schemeClr val="bg1"/>
              </a:solidFill>
            </a:endParaRPr>
          </a:p>
        </p:txBody>
      </p:sp>
      <p:grpSp>
        <p:nvGrpSpPr>
          <p:cNvPr id="66" name="6 Grupo"/>
          <p:cNvGrpSpPr/>
          <p:nvPr/>
        </p:nvGrpSpPr>
        <p:grpSpPr>
          <a:xfrm>
            <a:off x="6531499" y="5981338"/>
            <a:ext cx="645817" cy="385111"/>
            <a:chOff x="5022502" y="2885929"/>
            <a:chExt cx="4145765" cy="29352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7" name="7 Rectángulo redondeado"/>
            <p:cNvSpPr/>
            <p:nvPr/>
          </p:nvSpPr>
          <p:spPr>
            <a:xfrm>
              <a:off x="5022502" y="2885929"/>
              <a:ext cx="4145765" cy="293523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8 Rectángulo"/>
            <p:cNvSpPr/>
            <p:nvPr/>
          </p:nvSpPr>
          <p:spPr>
            <a:xfrm>
              <a:off x="5031099" y="2894526"/>
              <a:ext cx="4128571" cy="2763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b="1" dirty="0" smtClean="0">
                  <a:solidFill>
                    <a:schemeClr val="tx2"/>
                  </a:solidFill>
                </a:rPr>
                <a:t>Desde Enero 2022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5195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grpSp>
        <p:nvGrpSpPr>
          <p:cNvPr id="2" name="13 Grupo"/>
          <p:cNvGrpSpPr/>
          <p:nvPr/>
        </p:nvGrpSpPr>
        <p:grpSpPr>
          <a:xfrm>
            <a:off x="628689" y="2013147"/>
            <a:ext cx="10701866" cy="389467"/>
            <a:chOff x="0" y="0"/>
            <a:chExt cx="4775767" cy="239401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14 Rectángulo redondeado"/>
            <p:cNvSpPr/>
            <p:nvPr/>
          </p:nvSpPr>
          <p:spPr>
            <a:xfrm>
              <a:off x="0" y="0"/>
              <a:ext cx="4775767" cy="2394011"/>
            </a:xfrm>
            <a:prstGeom prst="roundRect">
              <a:avLst/>
            </a:prstGeom>
            <a:solidFill>
              <a:srgbClr val="387FA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15 Rectángulo"/>
            <p:cNvSpPr/>
            <p:nvPr/>
          </p:nvSpPr>
          <p:spPr>
            <a:xfrm>
              <a:off x="116866" y="116868"/>
              <a:ext cx="4542035" cy="21602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dirty="0" smtClean="0"/>
                <a:t>Acciones en Desarrollo</a:t>
              </a:r>
            </a:p>
          </p:txBody>
        </p:sp>
      </p:grpSp>
      <p:graphicFrame>
        <p:nvGraphicFramePr>
          <p:cNvPr id="40" name="39 Diagrama"/>
          <p:cNvGraphicFramePr/>
          <p:nvPr>
            <p:extLst>
              <p:ext uri="{D42A27DB-BD31-4B8C-83A1-F6EECF244321}">
                <p14:modId xmlns="" xmlns:p14="http://schemas.microsoft.com/office/powerpoint/2010/main" val="531257692"/>
              </p:ext>
            </p:extLst>
          </p:nvPr>
        </p:nvGraphicFramePr>
        <p:xfrm>
          <a:off x="787400" y="2514601"/>
          <a:ext cx="10557933" cy="434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35195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grpSp>
        <p:nvGrpSpPr>
          <p:cNvPr id="11" name="10 Grupo"/>
          <p:cNvGrpSpPr/>
          <p:nvPr/>
        </p:nvGrpSpPr>
        <p:grpSpPr>
          <a:xfrm>
            <a:off x="1018473" y="1913707"/>
            <a:ext cx="9306189" cy="636675"/>
            <a:chOff x="0" y="0"/>
            <a:chExt cx="4775767" cy="2394011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11 Rectángulo redondeado"/>
            <p:cNvSpPr/>
            <p:nvPr/>
          </p:nvSpPr>
          <p:spPr>
            <a:xfrm>
              <a:off x="0" y="0"/>
              <a:ext cx="4775767" cy="239401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116866" y="116868"/>
              <a:ext cx="4542035" cy="21602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/>
              <a:r>
                <a:rPr lang="es-E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Monedas Digitales y Criptoactivos</a:t>
              </a:r>
              <a:endPara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22 Elipse"/>
          <p:cNvSpPr/>
          <p:nvPr/>
        </p:nvSpPr>
        <p:spPr>
          <a:xfrm>
            <a:off x="1049866" y="2819400"/>
            <a:ext cx="1430867" cy="12784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1024466" y="3158067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Monedas Virtuales</a:t>
            </a:r>
            <a:endParaRPr lang="es-ES" sz="1600" dirty="0"/>
          </a:p>
        </p:txBody>
      </p:sp>
      <p:sp>
        <p:nvSpPr>
          <p:cNvPr id="25" name="24 Flecha a la derecha con bandas"/>
          <p:cNvSpPr/>
          <p:nvPr/>
        </p:nvSpPr>
        <p:spPr>
          <a:xfrm>
            <a:off x="2692400" y="3369734"/>
            <a:ext cx="668867" cy="186267"/>
          </a:xfrm>
          <a:prstGeom prst="stripedRightArrow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32"/>
          <p:cNvSpPr/>
          <p:nvPr/>
        </p:nvSpPr>
        <p:spPr>
          <a:xfrm>
            <a:off x="3593318" y="2937933"/>
            <a:ext cx="6786815" cy="100753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i="1" dirty="0" smtClean="0"/>
              <a:t>“La representación digital de valor que puede ser objeto de comercio digital y cuyas funciones son la de constituir un medio de intercambio, y/o una unidad de cuenta, y/o una reserva de valor, pero que no tienen curso legal, ni se emiten, ni se encuentran garantizadas por ningún país o jurisdicción.”</a:t>
            </a:r>
            <a:endParaRPr lang="es-ES" sz="1400" dirty="0"/>
          </a:p>
        </p:txBody>
      </p:sp>
      <p:grpSp>
        <p:nvGrpSpPr>
          <p:cNvPr id="27" name="6 Grupo"/>
          <p:cNvGrpSpPr/>
          <p:nvPr/>
        </p:nvGrpSpPr>
        <p:grpSpPr>
          <a:xfrm>
            <a:off x="2681585" y="3687355"/>
            <a:ext cx="645817" cy="385111"/>
            <a:chOff x="5022502" y="2885929"/>
            <a:chExt cx="4145765" cy="29352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7 Rectángulo redondeado"/>
            <p:cNvSpPr/>
            <p:nvPr/>
          </p:nvSpPr>
          <p:spPr>
            <a:xfrm>
              <a:off x="5022502" y="2885929"/>
              <a:ext cx="4145765" cy="293523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8 Rectángulo"/>
            <p:cNvSpPr/>
            <p:nvPr/>
          </p:nvSpPr>
          <p:spPr>
            <a:xfrm>
              <a:off x="5031099" y="2894526"/>
              <a:ext cx="4128571" cy="2763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b="1" dirty="0" smtClean="0">
                  <a:solidFill>
                    <a:schemeClr val="tx2"/>
                  </a:solidFill>
                </a:rPr>
                <a:t>S/ Unidad de Información Financiera</a:t>
              </a:r>
            </a:p>
          </p:txBody>
        </p:sp>
      </p:grpSp>
      <p:sp>
        <p:nvSpPr>
          <p:cNvPr id="31" name="30 Elipse"/>
          <p:cNvSpPr/>
          <p:nvPr/>
        </p:nvSpPr>
        <p:spPr>
          <a:xfrm>
            <a:off x="1092199" y="4487334"/>
            <a:ext cx="1430867" cy="12784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1032933" y="4953001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Criptoactivos</a:t>
            </a:r>
            <a:endParaRPr lang="es-ES" sz="1600" dirty="0"/>
          </a:p>
        </p:txBody>
      </p:sp>
      <p:sp>
        <p:nvSpPr>
          <p:cNvPr id="35" name="34 Flecha a la derecha con bandas"/>
          <p:cNvSpPr/>
          <p:nvPr/>
        </p:nvSpPr>
        <p:spPr>
          <a:xfrm>
            <a:off x="2675467" y="5012267"/>
            <a:ext cx="668867" cy="186267"/>
          </a:xfrm>
          <a:prstGeom prst="stripedRightArrow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6" name="6 Grupo"/>
          <p:cNvGrpSpPr/>
          <p:nvPr/>
        </p:nvGrpSpPr>
        <p:grpSpPr>
          <a:xfrm>
            <a:off x="2605385" y="5287555"/>
            <a:ext cx="815148" cy="385111"/>
            <a:chOff x="5022502" y="2885929"/>
            <a:chExt cx="4145765" cy="29352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7" name="7 Rectángulo redondeado"/>
            <p:cNvSpPr/>
            <p:nvPr/>
          </p:nvSpPr>
          <p:spPr>
            <a:xfrm>
              <a:off x="5022502" y="2885929"/>
              <a:ext cx="4145765" cy="293523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8 Rectángulo"/>
            <p:cNvSpPr/>
            <p:nvPr/>
          </p:nvSpPr>
          <p:spPr>
            <a:xfrm>
              <a:off x="5031099" y="2894526"/>
              <a:ext cx="4128571" cy="2763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b="1" dirty="0" smtClean="0">
                  <a:solidFill>
                    <a:schemeClr val="tx2"/>
                  </a:solidFill>
                </a:rPr>
                <a:t>S/ Comunicado Conjunto CNV - BCRA</a:t>
              </a:r>
            </a:p>
          </p:txBody>
        </p:sp>
      </p:grpSp>
      <p:sp>
        <p:nvSpPr>
          <p:cNvPr id="39" name="Rectángulo redondeado 32"/>
          <p:cNvSpPr/>
          <p:nvPr/>
        </p:nvSpPr>
        <p:spPr>
          <a:xfrm>
            <a:off x="3584852" y="4605865"/>
            <a:ext cx="6786815" cy="11176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i="1" dirty="0" smtClean="0"/>
              <a:t>“Una representación digital de valor o de derechos que se transfieren y almacenan electrónicamente mediante la Tecnología de Registro Distribuido (Distributed Ledger Technology, DLT) u otra tecnología similar. Si bien estas tecnologías podrían contribuir a promover una mayor eficiencia e innovación financiera, los criptoactivos no son dinero de curso legal.”</a:t>
            </a:r>
            <a:endParaRPr lang="es-ES" sz="1400" dirty="0"/>
          </a:p>
        </p:txBody>
      </p:sp>
    </p:spTree>
    <p:extLst>
      <p:ext uri="{BB962C8B-B14F-4D97-AF65-F5344CB8AC3E}">
        <p14:creationId xmlns="" xmlns:p14="http://schemas.microsoft.com/office/powerpoint/2010/main" val="35195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sp>
        <p:nvSpPr>
          <p:cNvPr id="27" name="Rectángulo redondeado 32"/>
          <p:cNvSpPr/>
          <p:nvPr/>
        </p:nvSpPr>
        <p:spPr>
          <a:xfrm>
            <a:off x="931334" y="1989665"/>
            <a:ext cx="10024533" cy="6350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dirty="0" smtClean="0">
                <a:solidFill>
                  <a:schemeClr val="tx1"/>
                </a:solidFill>
              </a:rPr>
              <a:t>La legislación nacional no utiliza una terminología uniforme para referirse al mismo activo, sino que encontramos distintas acepciones tales como “monedas virtuales”, “monedas digitales” o “criptoactivos”. </a:t>
            </a:r>
          </a:p>
          <a:p>
            <a:endParaRPr lang="es-AR" sz="1400" dirty="0" smtClean="0">
              <a:solidFill>
                <a:schemeClr val="tx1"/>
              </a:solidFill>
            </a:endParaRPr>
          </a:p>
          <a:p>
            <a:r>
              <a:rPr lang="es-AR" sz="1400" dirty="0" smtClean="0">
                <a:solidFill>
                  <a:schemeClr val="tx1"/>
                </a:solidFill>
              </a:rPr>
              <a:t>En tal sentido, podríamos categorizar a los “criptoactivos” en los siguientes subgéneros:</a:t>
            </a:r>
          </a:p>
        </p:txBody>
      </p:sp>
      <p:graphicFrame>
        <p:nvGraphicFramePr>
          <p:cNvPr id="34" name="33 Diagrama"/>
          <p:cNvGraphicFramePr/>
          <p:nvPr/>
        </p:nvGraphicFramePr>
        <p:xfrm>
          <a:off x="829734" y="2904066"/>
          <a:ext cx="10574865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9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195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redondeado 32"/>
          <p:cNvSpPr/>
          <p:nvPr/>
        </p:nvSpPr>
        <p:spPr>
          <a:xfrm>
            <a:off x="3220785" y="2024913"/>
            <a:ext cx="4932615" cy="3372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u="sng" dirty="0" smtClean="0">
                <a:solidFill>
                  <a:schemeClr val="tx1"/>
                </a:solidFill>
              </a:rPr>
              <a:t>Nivel de Adopción de las Criptomonedas en la Argentina</a:t>
            </a:r>
            <a:endParaRPr lang="es-AR" sz="1400" b="1" u="sng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3421" y="2476499"/>
            <a:ext cx="5610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ángulo redondeado 32"/>
          <p:cNvSpPr/>
          <p:nvPr/>
        </p:nvSpPr>
        <p:spPr>
          <a:xfrm>
            <a:off x="3703385" y="5902647"/>
            <a:ext cx="4932615" cy="3372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800" i="1" dirty="0" smtClean="0">
                <a:solidFill>
                  <a:schemeClr val="tx1"/>
                </a:solidFill>
              </a:rPr>
              <a:t>Mapa mundial segmentado por nivel de adopción de criptomonedas en el período junio 2020 a julio 2021. Fuente: Chainalysis, The 2021 Global Crypto Adoption Index, octubre 2021</a:t>
            </a:r>
            <a:endParaRPr lang="es-ES" sz="800" b="1" dirty="0">
              <a:solidFill>
                <a:schemeClr val="tx1"/>
              </a:solidFill>
            </a:endParaRPr>
          </a:p>
        </p:txBody>
      </p:sp>
      <p:sp>
        <p:nvSpPr>
          <p:cNvPr id="20" name="Rectángulo redondeado 32"/>
          <p:cNvSpPr/>
          <p:nvPr/>
        </p:nvSpPr>
        <p:spPr>
          <a:xfrm>
            <a:off x="519920" y="2431313"/>
            <a:ext cx="3061480" cy="34699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En el mes de octubre de 2021, la consultora Chainalysis publicó su reporte anual titulado “</a:t>
            </a:r>
            <a:r>
              <a:rPr lang="es-AR" sz="1100" i="1" dirty="0" smtClean="0">
                <a:solidFill>
                  <a:schemeClr val="tx1"/>
                </a:solidFill>
              </a:rPr>
              <a:t>The 2021 Geography of Cryptocurrency Report”</a:t>
            </a:r>
            <a:r>
              <a:rPr lang="es-AR" sz="1100" dirty="0" smtClean="0">
                <a:solidFill>
                  <a:schemeClr val="tx1"/>
                </a:solidFill>
              </a:rPr>
              <a:t>, en donde mensuró el nivel de adopción que las criptomonedas poseen en 157 jurisdicciones alrededor del mundo.</a:t>
            </a:r>
          </a:p>
          <a:p>
            <a:pPr algn="just"/>
            <a:endParaRPr lang="es-E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5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B88305A-C0C5-433B-919E-F0DE15A1AE7E}"/>
              </a:ext>
            </a:extLst>
          </p:cNvPr>
          <p:cNvSpPr/>
          <p:nvPr/>
        </p:nvSpPr>
        <p:spPr>
          <a:xfrm>
            <a:off x="0" y="1665152"/>
            <a:ext cx="12192000" cy="139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2EE7D74-99CB-4D0F-83DB-60CF493D1AED}"/>
              </a:ext>
            </a:extLst>
          </p:cNvPr>
          <p:cNvSpPr/>
          <p:nvPr/>
        </p:nvSpPr>
        <p:spPr>
          <a:xfrm>
            <a:off x="-1" y="6698174"/>
            <a:ext cx="12192001" cy="172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" name="Imagen 27">
            <a:extLst>
              <a:ext uri="{FF2B5EF4-FFF2-40B4-BE49-F238E27FC236}">
                <a16:creationId xmlns="" xmlns:a16="http://schemas.microsoft.com/office/drawing/2014/main" id="{6CA8DBA8-FF10-452B-B9B6-9490D86DCCF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793224" y="5926444"/>
            <a:ext cx="1618488" cy="465285"/>
          </a:xfrm>
          <a:prstGeom prst="rect">
            <a:avLst/>
          </a:prstGeom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8EF2890-AD0B-4908-8423-DF05DE0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" y="370775"/>
            <a:ext cx="3517206" cy="9054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EF92A15F-863B-475D-BCBD-F9C097D9E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93" b="29706"/>
          <a:stretch/>
        </p:blipFill>
        <p:spPr>
          <a:xfrm>
            <a:off x="8741664" y="531151"/>
            <a:ext cx="2670048" cy="584740"/>
          </a:xfrm>
          <a:prstGeom prst="rect">
            <a:avLst/>
          </a:prstGeom>
        </p:spPr>
      </p:pic>
      <p:sp>
        <p:nvSpPr>
          <p:cNvPr id="20" name="Rectángulo redondeado 32"/>
          <p:cNvSpPr/>
          <p:nvPr/>
        </p:nvSpPr>
        <p:spPr>
          <a:xfrm>
            <a:off x="243113" y="1948784"/>
            <a:ext cx="11590867" cy="567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u="sng" dirty="0" smtClean="0">
                <a:solidFill>
                  <a:schemeClr val="tx1"/>
                </a:solidFill>
              </a:rPr>
              <a:t>Ranking de países con mayor adopción de </a:t>
            </a:r>
            <a:r>
              <a:rPr lang="es-AR" sz="1600" b="1" u="sng" dirty="0" err="1" smtClean="0">
                <a:solidFill>
                  <a:schemeClr val="tx1"/>
                </a:solidFill>
              </a:rPr>
              <a:t>criptomonedas</a:t>
            </a:r>
            <a:r>
              <a:rPr lang="es-AR" sz="1600" b="1" u="sng" dirty="0" smtClean="0">
                <a:solidFill>
                  <a:schemeClr val="tx1"/>
                </a:solidFill>
              </a:rPr>
              <a:t> 2020 - 2021</a:t>
            </a:r>
            <a:endParaRPr lang="es-ES" sz="1600" b="1" u="sng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6526" y="2651231"/>
            <a:ext cx="56483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ángulo redondeado 32"/>
          <p:cNvSpPr/>
          <p:nvPr/>
        </p:nvSpPr>
        <p:spPr>
          <a:xfrm>
            <a:off x="606938" y="5129349"/>
            <a:ext cx="11001587" cy="4267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AR" sz="1400" b="1" dirty="0" smtClean="0">
                <a:solidFill>
                  <a:schemeClr val="tx1"/>
                </a:solidFill>
              </a:rPr>
              <a:t>Argentina está en el top 10 de adopción de criptomonedas a nivel global</a:t>
            </a:r>
            <a:r>
              <a:rPr lang="es-AR" sz="1400" dirty="0" smtClean="0">
                <a:solidFill>
                  <a:schemeClr val="tx1"/>
                </a:solidFill>
              </a:rPr>
              <a:t>, siendo uno de los países que mayor crecimiento anual ha experimentado.</a:t>
            </a:r>
          </a:p>
          <a:p>
            <a:endParaRPr lang="es-AR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5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1390</Words>
  <Application>Microsoft Office PowerPoint</Application>
  <PresentationFormat>Personalizado</PresentationFormat>
  <Paragraphs>155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Yanina Gallo</dc:creator>
  <cp:lastModifiedBy>soportepc</cp:lastModifiedBy>
  <cp:revision>96</cp:revision>
  <dcterms:created xsi:type="dcterms:W3CDTF">2021-11-17T16:24:40Z</dcterms:created>
  <dcterms:modified xsi:type="dcterms:W3CDTF">2022-03-15T20:28:06Z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25b89c4-10ef-4619-aae0-f7317c7587ef_Enabled">
    <vt:lpwstr>true</vt:lpwstr>
  </property>
  <property fmtid="{D5CDD505-2E9C-101B-9397-08002B2CF9AE}" pid="3" name="MSIP_Label_825b89c4-10ef-4619-aae0-f7317c7587ef_SetDate">
    <vt:lpwstr>2022-02-14T17:47:25Z</vt:lpwstr>
  </property>
  <property fmtid="{D5CDD505-2E9C-101B-9397-08002B2CF9AE}" pid="4" name="MSIP_Label_825b89c4-10ef-4619-aae0-f7317c7587ef_Method">
    <vt:lpwstr>Privileged</vt:lpwstr>
  </property>
  <property fmtid="{D5CDD505-2E9C-101B-9397-08002B2CF9AE}" pid="5" name="MSIP_Label_825b89c4-10ef-4619-aae0-f7317c7587ef_Name">
    <vt:lpwstr>Información Privada</vt:lpwstr>
  </property>
  <property fmtid="{D5CDD505-2E9C-101B-9397-08002B2CF9AE}" pid="6" name="MSIP_Label_825b89c4-10ef-4619-aae0-f7317c7587ef_SiteId">
    <vt:lpwstr>59132fa3-6ab0-488a-a1b6-f8f96893d1b7</vt:lpwstr>
  </property>
  <property fmtid="{D5CDD505-2E9C-101B-9397-08002B2CF9AE}" pid="7" name="MSIP_Label_825b89c4-10ef-4619-aae0-f7317c7587ef_ActionId">
    <vt:lpwstr>83782299-0a69-462c-b0f9-62671db6750a</vt:lpwstr>
  </property>
  <property fmtid="{D5CDD505-2E9C-101B-9397-08002B2CF9AE}" pid="8" name="MSIP_Label_825b89c4-10ef-4619-aae0-f7317c7587ef_ContentBits">
    <vt:lpwstr>2</vt:lpwstr>
  </property>
  <property fmtid="{D5CDD505-2E9C-101B-9397-08002B2CF9AE}" pid="9" name="ClassificationContentMarkingFooterLocations">
    <vt:lpwstr>Tema de Office:8</vt:lpwstr>
  </property>
  <property fmtid="{D5CDD505-2E9C-101B-9397-08002B2CF9AE}" pid="10" name="ClassificationContentMarkingFooterText">
    <vt:lpwstr>Información Privada</vt:lpwstr>
  </property>
</Properties>
</file>