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12"/>
  </p:notesMasterIdLst>
  <p:handoutMasterIdLst>
    <p:handoutMasterId r:id="rId13"/>
  </p:handoutMasterIdLst>
  <p:sldIdLst>
    <p:sldId id="256" r:id="rId5"/>
    <p:sldId id="271" r:id="rId6"/>
    <p:sldId id="281" r:id="rId7"/>
    <p:sldId id="280" r:id="rId8"/>
    <p:sldId id="257" r:id="rId9"/>
    <p:sldId id="282" r:id="rId10"/>
    <p:sldId id="27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Welcome" id="{E75E278A-FF0E-49A4-B170-79828D63BBAD}">
          <p14:sldIdLst>
            <p14:sldId id="256"/>
          </p14:sldIdLst>
        </p14:section>
        <p14:section name="Design, Morph, Annotate, Work Together, Tell Me" id="{B9B51309-D148-4332-87C2-07BE32FBCA3B}">
          <p14:sldIdLst>
            <p14:sldId id="271"/>
            <p14:sldId id="281"/>
            <p14:sldId id="280"/>
            <p14:sldId id="257"/>
            <p14:sldId id="282"/>
            <p14:sldId id="275"/>
          </p14:sldIdLst>
        </p14:section>
        <p14:section name="Learn More" id="{2CC34DB2-6590-42C0-AD4B-A04C6060184E}">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4726"/>
    <a:srgbClr val="404040"/>
    <a:srgbClr val="FF9B45"/>
    <a:srgbClr val="DD462F"/>
    <a:srgbClr val="F8CFB6"/>
    <a:srgbClr val="F8CAB6"/>
    <a:srgbClr val="923922"/>
    <a:srgbClr val="F5F5F5"/>
    <a:srgbClr val="F2F2F2"/>
    <a:srgbClr val="D2B4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06" autoAdjust="0"/>
    <p:restoredTop sz="88674" autoAdjust="0"/>
  </p:normalViewPr>
  <p:slideViewPr>
    <p:cSldViewPr snapToGrid="0">
      <p:cViewPr varScale="1">
        <p:scale>
          <a:sx n="81" d="100"/>
          <a:sy n="81" d="100"/>
        </p:scale>
        <p:origin x="763" y="53"/>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0680FBE-A8DF-4758-9AC4-3A9E1039168F}" type="datetimeFigureOut">
              <a:rPr lang="en-US" smtClean="0"/>
              <a:t>3/14/2022</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679768-A2FC-4D08-91F6-8DCE6C566B36}" type="slidenum">
              <a:rPr lang="en-US" smtClean="0"/>
              <a:t>‹Nº›</a:t>
            </a:fld>
            <a:endParaRPr lang="en-US" dirty="0"/>
          </a:p>
        </p:txBody>
      </p:sp>
    </p:spTree>
    <p:extLst>
      <p:ext uri="{BB962C8B-B14F-4D97-AF65-F5344CB8AC3E}">
        <p14:creationId xmlns:p14="http://schemas.microsoft.com/office/powerpoint/2010/main" val="18302551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13577B-6902-467D-A26C-08A0DD5E4E03}" type="datetimeFigureOut">
              <a:rPr lang="en-US" smtClean="0"/>
              <a:t>3/14/2022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61EA0F-A667-4B49-8422-0062BC55E249}" type="slidenum">
              <a:rPr lang="en-US" smtClean="0"/>
              <a:t>‹Nº›</a:t>
            </a:fld>
            <a:endParaRPr lang="en-US" dirty="0"/>
          </a:p>
        </p:txBody>
      </p:sp>
    </p:spTree>
    <p:extLst>
      <p:ext uri="{BB962C8B-B14F-4D97-AF65-F5344CB8AC3E}">
        <p14:creationId xmlns:p14="http://schemas.microsoft.com/office/powerpoint/2010/main" val="3381910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t>1</a:t>
            </a:fld>
            <a:endParaRPr lang="en-US" dirty="0"/>
          </a:p>
        </p:txBody>
      </p:sp>
    </p:spTree>
    <p:extLst>
      <p:ext uri="{BB962C8B-B14F-4D97-AF65-F5344CB8AC3E}">
        <p14:creationId xmlns:p14="http://schemas.microsoft.com/office/powerpoint/2010/main" val="1011769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Joint operation commenced with the monitoring of financial institutions </a:t>
            </a:r>
            <a:r>
              <a:rPr lang="en-US" sz="1200" dirty="0">
                <a:solidFill>
                  <a:prstClr val="black">
                    <a:lumMod val="75000"/>
                    <a:lumOff val="25000"/>
                  </a:prstClr>
                </a:solidFill>
                <a:latin typeface="Segoe UI" panose="020B0502040204020203" pitchFamily="34" charset="0"/>
                <a:cs typeface="Segoe UI" panose="020B0502040204020203" pitchFamily="34" charset="0"/>
              </a:rPr>
              <a:t>(including credit unions and money transfer agencies), land registry, Companies Registry.</a:t>
            </a:r>
          </a:p>
          <a:p>
            <a:r>
              <a:rPr lang="en-US" sz="1200" dirty="0">
                <a:solidFill>
                  <a:prstClr val="black">
                    <a:lumMod val="75000"/>
                    <a:lumOff val="25000"/>
                  </a:prstClr>
                </a:solidFill>
                <a:latin typeface="Segoe UI" panose="020B0502040204020203" pitchFamily="34" charset="0"/>
                <a:cs typeface="Segoe UI" panose="020B0502040204020203" pitchFamily="34" charset="0"/>
              </a:rPr>
              <a:t>Monitoring and surveillance to determine individuals and locations involved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prstClr val="black">
                    <a:lumMod val="75000"/>
                    <a:lumOff val="25000"/>
                  </a:prstClr>
                </a:solidFill>
                <a:latin typeface="Segoe UI" panose="020B0502040204020203" pitchFamily="34" charset="0"/>
                <a:cs typeface="Segoe UI" panose="020B0502040204020203" pitchFamily="34" charset="0"/>
              </a:rPr>
              <a:t>Joint search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prstClr val="black">
                    <a:lumMod val="75000"/>
                    <a:lumOff val="25000"/>
                  </a:prstClr>
                </a:solidFill>
                <a:latin typeface="Segoe UI" panose="020B0502040204020203" pitchFamily="34" charset="0"/>
                <a:cs typeface="Segoe UI" panose="020B0502040204020203" pitchFamily="34" charset="0"/>
              </a:rPr>
              <a:t>Joint interviews</a:t>
            </a:r>
            <a:endParaRPr lang="en-US" sz="1200" dirty="0">
              <a:solidFill>
                <a:prstClr val="black">
                  <a:lumMod val="75000"/>
                  <a:lumOff val="25000"/>
                </a:prstClr>
              </a:solidFill>
              <a:cs typeface="Segoe UI"/>
            </a:endParaRPr>
          </a:p>
          <a:p>
            <a:endParaRPr lang="en-US" dirty="0"/>
          </a:p>
        </p:txBody>
      </p:sp>
      <p:sp>
        <p:nvSpPr>
          <p:cNvPr id="4" name="Slide Number Placeholder 3"/>
          <p:cNvSpPr>
            <a:spLocks noGrp="1"/>
          </p:cNvSpPr>
          <p:nvPr>
            <p:ph type="sldNum" sz="quarter" idx="5"/>
          </p:nvPr>
        </p:nvSpPr>
        <p:spPr/>
        <p:txBody>
          <a:bodyPr/>
          <a:lstStyle/>
          <a:p>
            <a:fld id="{DF61EA0F-A667-4B49-8422-0062BC55E249}" type="slidenum">
              <a:rPr lang="en-US" smtClean="0"/>
              <a:t>2</a:t>
            </a:fld>
            <a:endParaRPr lang="en-US" dirty="0"/>
          </a:p>
        </p:txBody>
      </p:sp>
    </p:spTree>
    <p:extLst>
      <p:ext uri="{BB962C8B-B14F-4D97-AF65-F5344CB8AC3E}">
        <p14:creationId xmlns:p14="http://schemas.microsoft.com/office/powerpoint/2010/main" val="16068395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just">
              <a:lnSpc>
                <a:spcPct val="115000"/>
              </a:lnSpc>
              <a:spcBef>
                <a:spcPts val="0"/>
              </a:spcBef>
              <a:spcAft>
                <a:spcPts val="0"/>
              </a:spcAft>
              <a:buFont typeface="+mj-lt"/>
              <a:buAutoNum type="arabicPeriod"/>
            </a:pPr>
            <a:r>
              <a:rPr lang="en-029" sz="1200" dirty="0">
                <a:effectLst/>
                <a:latin typeface="Cambria" panose="02040503050406030204" pitchFamily="18" charset="0"/>
                <a:ea typeface="Calibri" panose="020F0502020204030204" pitchFamily="34" charset="0"/>
                <a:cs typeface="Times New Roman" panose="02020603050405020304" pitchFamily="18" charset="0"/>
              </a:rPr>
              <a:t>Search warrant for each location – To be obtained by Customs through their Comptroller.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eriod"/>
            </a:pPr>
            <a:r>
              <a:rPr lang="en-029" sz="1200" dirty="0">
                <a:effectLst/>
                <a:latin typeface="Cambria" panose="02040503050406030204" pitchFamily="18" charset="0"/>
                <a:ea typeface="Calibri" panose="020F0502020204030204" pitchFamily="34" charset="0"/>
                <a:cs typeface="Times New Roman" panose="02020603050405020304" pitchFamily="18" charset="0"/>
              </a:rPr>
              <a:t>Team Members and command centre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mj-lt"/>
              <a:buAutoNum type="alphaLcPeriod"/>
            </a:pPr>
            <a:r>
              <a:rPr lang="en-029" sz="1200" dirty="0">
                <a:effectLst/>
                <a:latin typeface="Cambria" panose="02040503050406030204" pitchFamily="18" charset="0"/>
                <a:ea typeface="Calibri" panose="020F0502020204030204" pitchFamily="34" charset="0"/>
                <a:cs typeface="Times New Roman" panose="02020603050405020304" pitchFamily="18" charset="0"/>
              </a:rPr>
              <a:t>Commander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mj-lt"/>
              <a:buAutoNum type="alphaLcPeriod"/>
            </a:pPr>
            <a:r>
              <a:rPr lang="en-029" sz="1200" dirty="0">
                <a:effectLst/>
                <a:latin typeface="Cambria" panose="02040503050406030204" pitchFamily="18" charset="0"/>
                <a:ea typeface="Calibri" panose="020F0502020204030204" pitchFamily="34" charset="0"/>
                <a:cs typeface="Times New Roman" panose="02020603050405020304" pitchFamily="18" charset="0"/>
              </a:rPr>
              <a:t>Team leader for each location (each institution participating must have at least 1 representative from each agency)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1000"/>
              </a:spcAft>
              <a:buFont typeface="+mj-lt"/>
              <a:buAutoNum type="alphaLcPeriod"/>
            </a:pPr>
            <a:r>
              <a:rPr lang="en-029" sz="1200" dirty="0">
                <a:effectLst/>
                <a:latin typeface="Cambria" panose="02040503050406030204" pitchFamily="18" charset="0"/>
                <a:ea typeface="Calibri" panose="020F0502020204030204" pitchFamily="34" charset="0"/>
                <a:cs typeface="Times New Roman" panose="02020603050405020304" pitchFamily="18" charset="0"/>
              </a:rPr>
              <a:t>Meeting point</a:t>
            </a:r>
          </a:p>
          <a:p>
            <a:pPr marL="742950" marR="0" lvl="1" indent="-285750" algn="just">
              <a:lnSpc>
                <a:spcPct val="115000"/>
              </a:lnSpc>
              <a:spcBef>
                <a:spcPts val="0"/>
              </a:spcBef>
              <a:spcAft>
                <a:spcPts val="1000"/>
              </a:spcAft>
              <a:buFont typeface="+mj-lt"/>
              <a:buAutoNum type="alphaLcPeriod"/>
            </a:pPr>
            <a:r>
              <a:rPr lang="en-029" dirty="0">
                <a:latin typeface="Cambria" panose="02040503050406030204" pitchFamily="18" charset="0"/>
                <a:ea typeface="Calibri" panose="020F0502020204030204" pitchFamily="34" charset="0"/>
                <a:cs typeface="Times New Roman" panose="02020603050405020304" pitchFamily="18" charset="0"/>
              </a:rPr>
              <a:t>Briefing before and after operation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t>Report formed part of the overall audit report and formed the basis to ensure proper chain of evidence. </a:t>
            </a:r>
          </a:p>
          <a:p>
            <a:r>
              <a:rPr lang="en-US" dirty="0"/>
              <a:t>Outcome of search : </a:t>
            </a:r>
          </a:p>
          <a:p>
            <a:r>
              <a:rPr lang="en-US" dirty="0"/>
              <a:t>1 individual charged with an illegal firearm and ammunition</a:t>
            </a:r>
          </a:p>
          <a:p>
            <a:r>
              <a:rPr lang="en-US" dirty="0"/>
              <a:t>2. The main individuals were all directors and they kept their employees from their country in one house and held their passports and bank accounts. </a:t>
            </a:r>
          </a:p>
          <a:p>
            <a:pPr marL="228600" indent="-228600">
              <a:buAutoNum type="arabicPeriod" startAt="3"/>
            </a:pPr>
            <a:r>
              <a:rPr lang="en-US" dirty="0"/>
              <a:t>One </a:t>
            </a:r>
            <a:r>
              <a:rPr lang="en-US" dirty="0">
                <a:solidFill>
                  <a:srgbClr val="FF0000"/>
                </a:solidFill>
              </a:rPr>
              <a:t>company had $411, 000   in an old </a:t>
            </a:r>
            <a:r>
              <a:rPr lang="en-US" dirty="0"/>
              <a:t>Treasury safe. And that money was seized. </a:t>
            </a:r>
          </a:p>
          <a:p>
            <a:pPr marL="0" indent="0">
              <a:buNone/>
            </a:pPr>
            <a:r>
              <a:rPr lang="en-US" dirty="0"/>
              <a:t>4.  Blank paper with supplier’s stamp.</a:t>
            </a:r>
          </a:p>
          <a:p>
            <a:pPr marL="228600" indent="-228600">
              <a:buAutoNum type="arabicPeriod" startAt="3"/>
            </a:pPr>
            <a:endParaRPr lang="en-US" dirty="0"/>
          </a:p>
        </p:txBody>
      </p:sp>
      <p:sp>
        <p:nvSpPr>
          <p:cNvPr id="4" name="Slide Number Placeholder 3"/>
          <p:cNvSpPr>
            <a:spLocks noGrp="1"/>
          </p:cNvSpPr>
          <p:nvPr>
            <p:ph type="sldNum" sz="quarter" idx="5"/>
          </p:nvPr>
        </p:nvSpPr>
        <p:spPr/>
        <p:txBody>
          <a:bodyPr/>
          <a:lstStyle/>
          <a:p>
            <a:fld id="{DF61EA0F-A667-4B49-8422-0062BC55E249}" type="slidenum">
              <a:rPr lang="en-US" smtClean="0"/>
              <a:t>3</a:t>
            </a:fld>
            <a:endParaRPr lang="en-US" dirty="0"/>
          </a:p>
        </p:txBody>
      </p:sp>
    </p:spTree>
    <p:extLst>
      <p:ext uri="{BB962C8B-B14F-4D97-AF65-F5344CB8AC3E}">
        <p14:creationId xmlns:p14="http://schemas.microsoft.com/office/powerpoint/2010/main" val="37699946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22222"/>
                </a:solidFill>
                <a:effectLst/>
                <a:latin typeface="Arial" panose="020B0604020202020204" pitchFamily="34" charset="0"/>
              </a:rPr>
              <a:t>In some cases the taxpayers signed and other cases they refused to  and as such at the end of the documents I indicated that the taxpayer did not wish to sign the questionnaire. </a:t>
            </a:r>
          </a:p>
          <a:p>
            <a:endParaRPr lang="en-US" b="0" i="0" dirty="0">
              <a:solidFill>
                <a:srgbClr val="222222"/>
              </a:solidFill>
              <a:effectLst/>
              <a:latin typeface="Arial" panose="020B0604020202020204" pitchFamily="34" charset="0"/>
            </a:endParaRPr>
          </a:p>
          <a:p>
            <a:r>
              <a:rPr lang="en-US" b="0" i="0" dirty="0">
                <a:solidFill>
                  <a:srgbClr val="222222"/>
                </a:solidFill>
                <a:effectLst/>
                <a:latin typeface="Arial" panose="020B0604020202020204" pitchFamily="34" charset="0"/>
              </a:rPr>
              <a:t>This questionnaire forms part of the audit report as a working paper to which reference can be made to the findings during the audit work. In the audit report we refer the </a:t>
            </a:r>
            <a:r>
              <a:rPr lang="en-US" b="0" i="0" dirty="0" err="1">
                <a:solidFill>
                  <a:srgbClr val="222222"/>
                </a:solidFill>
                <a:effectLst/>
                <a:latin typeface="Arial" panose="020B0604020202020204" pitchFamily="34" charset="0"/>
              </a:rPr>
              <a:t>Tp’s</a:t>
            </a:r>
            <a:r>
              <a:rPr lang="en-US" b="0" i="0" dirty="0">
                <a:solidFill>
                  <a:srgbClr val="222222"/>
                </a:solidFill>
                <a:effectLst/>
                <a:latin typeface="Arial" panose="020B0604020202020204" pitchFamily="34" charset="0"/>
              </a:rPr>
              <a:t> statement E.g. TP indicated money seized was being saved from sales to purchase the building they operated from. </a:t>
            </a:r>
          </a:p>
          <a:p>
            <a:br>
              <a:rPr lang="en-US" dirty="0"/>
            </a:br>
            <a:endParaRPr lang="en-US" dirty="0"/>
          </a:p>
        </p:txBody>
      </p:sp>
      <p:sp>
        <p:nvSpPr>
          <p:cNvPr id="4" name="Slide Number Placeholder 3"/>
          <p:cNvSpPr>
            <a:spLocks noGrp="1"/>
          </p:cNvSpPr>
          <p:nvPr>
            <p:ph type="sldNum" sz="quarter" idx="5"/>
          </p:nvPr>
        </p:nvSpPr>
        <p:spPr/>
        <p:txBody>
          <a:bodyPr/>
          <a:lstStyle/>
          <a:p>
            <a:fld id="{DF61EA0F-A667-4B49-8422-0062BC55E249}" type="slidenum">
              <a:rPr lang="en-US" smtClean="0"/>
              <a:t>4</a:t>
            </a:fld>
            <a:endParaRPr lang="en-US" dirty="0"/>
          </a:p>
        </p:txBody>
      </p:sp>
    </p:spTree>
    <p:extLst>
      <p:ext uri="{BB962C8B-B14F-4D97-AF65-F5344CB8AC3E}">
        <p14:creationId xmlns:p14="http://schemas.microsoft.com/office/powerpoint/2010/main" val="8872014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22222"/>
                </a:solidFill>
                <a:effectLst/>
                <a:latin typeface="Arial" panose="020B0604020202020204" pitchFamily="34" charset="0"/>
              </a:rPr>
              <a:t>To corroborate the money seized – compare the sales and bank deposits and returns submission.  </a:t>
            </a:r>
          </a:p>
          <a:p>
            <a:r>
              <a:rPr lang="en-US" b="0" i="0" dirty="0">
                <a:solidFill>
                  <a:srgbClr val="222222"/>
                </a:solidFill>
                <a:effectLst/>
                <a:latin typeface="Arial" panose="020B0604020202020204" pitchFamily="34" charset="0"/>
              </a:rPr>
              <a:t>With one of the individuals she indicated that her income was coming from her branch company in Antigua so a request was made to the bank to corroborate the information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22222"/>
                </a:solidFill>
                <a:effectLst/>
                <a:latin typeface="Arial" panose="020B0604020202020204" pitchFamily="34" charset="0"/>
              </a:rPr>
              <a:t>Since most transactions are carried out with card you are able to analyze living expense through bank statement. </a:t>
            </a:r>
          </a:p>
          <a:p>
            <a:endParaRPr lang="en-US" b="0" i="0" dirty="0">
              <a:solidFill>
                <a:srgbClr val="222222"/>
              </a:solidFill>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DF61EA0F-A667-4B49-8422-0062BC55E249}" type="slidenum">
              <a:rPr lang="en-US" smtClean="0"/>
              <a:t>5</a:t>
            </a:fld>
            <a:endParaRPr lang="en-US" dirty="0"/>
          </a:p>
        </p:txBody>
      </p:sp>
    </p:spTree>
    <p:extLst>
      <p:ext uri="{BB962C8B-B14F-4D97-AF65-F5344CB8AC3E}">
        <p14:creationId xmlns:p14="http://schemas.microsoft.com/office/powerpoint/2010/main" val="16667903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One TP indicated during the interview she received income first from brother from China and then from the sale of her branch in Antigua and that was used to pay off her residential mortgage of $1.3 within 3 years. No wire transfers were received or the bank did not have significant deposits from the Antigua branch. </a:t>
            </a:r>
          </a:p>
        </p:txBody>
      </p:sp>
      <p:sp>
        <p:nvSpPr>
          <p:cNvPr id="4" name="Slide Number Placeholder 3"/>
          <p:cNvSpPr>
            <a:spLocks noGrp="1"/>
          </p:cNvSpPr>
          <p:nvPr>
            <p:ph type="sldNum" sz="quarter" idx="5"/>
          </p:nvPr>
        </p:nvSpPr>
        <p:spPr/>
        <p:txBody>
          <a:bodyPr/>
          <a:lstStyle/>
          <a:p>
            <a:fld id="{DF61EA0F-A667-4B49-8422-0062BC55E249}" type="slidenum">
              <a:rPr lang="en-US" smtClean="0"/>
              <a:t>6</a:t>
            </a:fld>
            <a:endParaRPr lang="en-US" dirty="0"/>
          </a:p>
        </p:txBody>
      </p:sp>
    </p:spTree>
    <p:extLst>
      <p:ext uri="{BB962C8B-B14F-4D97-AF65-F5344CB8AC3E}">
        <p14:creationId xmlns:p14="http://schemas.microsoft.com/office/powerpoint/2010/main" val="3308207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Money seized - the individuals made a claim for the money seized however this was a civil case by the taxpayer’s attorney against the money and the state won as such the money forfeited was applied against outstanding liabilities to the Department. </a:t>
            </a:r>
          </a:p>
          <a:p>
            <a:pPr marL="228600" indent="-228600">
              <a:buAutoNum type="arabicPeriod"/>
            </a:pPr>
            <a:r>
              <a:rPr lang="en-US" dirty="0"/>
              <a:t>T</a:t>
            </a:r>
            <a:r>
              <a:rPr lang="en-US" b="0" i="0" dirty="0">
                <a:solidFill>
                  <a:srgbClr val="222222"/>
                </a:solidFill>
                <a:effectLst/>
                <a:latin typeface="Arial" panose="020B0604020202020204" pitchFamily="34" charset="0"/>
              </a:rPr>
              <a:t>here was no submission from defense attorneys relating to the guarantee of non-self-incrimination. </a:t>
            </a:r>
            <a:endParaRPr lang="en-US" dirty="0"/>
          </a:p>
        </p:txBody>
      </p:sp>
      <p:sp>
        <p:nvSpPr>
          <p:cNvPr id="4" name="Slide Number Placeholder 3"/>
          <p:cNvSpPr>
            <a:spLocks noGrp="1"/>
          </p:cNvSpPr>
          <p:nvPr>
            <p:ph type="sldNum" sz="quarter" idx="5"/>
          </p:nvPr>
        </p:nvSpPr>
        <p:spPr/>
        <p:txBody>
          <a:bodyPr/>
          <a:lstStyle/>
          <a:p>
            <a:fld id="{DF61EA0F-A667-4B49-8422-0062BC55E249}" type="slidenum">
              <a:rPr lang="en-US" smtClean="0"/>
              <a:t>7</a:t>
            </a:fld>
            <a:endParaRPr lang="en-US" dirty="0"/>
          </a:p>
        </p:txBody>
      </p:sp>
    </p:spTree>
    <p:extLst>
      <p:ext uri="{BB962C8B-B14F-4D97-AF65-F5344CB8AC3E}">
        <p14:creationId xmlns:p14="http://schemas.microsoft.com/office/powerpoint/2010/main" val="295556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bwMode="blackWhite">
          <a:xfrm>
            <a:off x="254950" y="262784"/>
            <a:ext cx="11682101"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718549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Rectangle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cxnSp>
        <p:nvCxnSpPr>
          <p:cNvPr id="12" name="Straight Connector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a:xfrm>
            <a:off x="521207" y="448056"/>
            <a:ext cx="6877119" cy="640080"/>
          </a:xfrm>
        </p:spPr>
        <p:txBody>
          <a:bodyPr anchor="b" anchorCtr="0">
            <a:normAutofit/>
          </a:bodyPr>
          <a:lstStyle>
            <a:lvl1pPr>
              <a:defRPr sz="2800">
                <a:solidFill>
                  <a:schemeClr val="bg2">
                    <a:lumMod val="25000"/>
                  </a:schemeClr>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a:lnSpc>
                <a:spcPct val="150000"/>
              </a:lnSpc>
              <a:spcBef>
                <a:spcPts val="1000"/>
              </a:spcBef>
              <a:spcAft>
                <a:spcPts val="1200"/>
              </a:spcAft>
              <a:buNone/>
            </a:pPr>
            <a:r>
              <a:rPr lang="en-US"/>
              <a:t>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
        <p:nvSpPr>
          <p:cNvPr id="6"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3/14/2022</a:t>
            </a:fld>
            <a:endParaRPr lang="en-US" dirty="0"/>
          </a:p>
        </p:txBody>
      </p:sp>
      <p:sp>
        <p:nvSpPr>
          <p:cNvPr id="7"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8" name="Slide Number Placeholder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‹Nº›</a:t>
            </a:fld>
            <a:endParaRPr lang="en-US" dirty="0"/>
          </a:p>
        </p:txBody>
      </p:sp>
    </p:spTree>
    <p:extLst>
      <p:ext uri="{BB962C8B-B14F-4D97-AF65-F5344CB8AC3E}">
        <p14:creationId xmlns:p14="http://schemas.microsoft.com/office/powerpoint/2010/main" val="218583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9" name="Rectangle 8"/>
          <p:cNvSpPr/>
          <p:nvPr userDrawn="1"/>
        </p:nvSpPr>
        <p:spPr>
          <a:xfrm>
            <a:off x="254951" y="262784"/>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Rectangle 9"/>
          <p:cNvSpPr/>
          <p:nvPr userDrawn="1"/>
        </p:nvSpPr>
        <p:spPr bwMode="blackWhite">
          <a:xfrm>
            <a:off x="254950" y="262784"/>
            <a:ext cx="11682101"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a:xfrm>
            <a:off x="521208" y="1536192"/>
            <a:ext cx="6876288" cy="640080"/>
          </a:xfrm>
        </p:spPr>
        <p:txBody>
          <a:bodyPr>
            <a:normAutofit/>
          </a:bodyPr>
          <a:lstStyle>
            <a:lvl1pPr>
              <a:defRPr sz="3600">
                <a:solidFill>
                  <a:schemeClr val="bg1"/>
                </a:solidFill>
              </a:defRPr>
            </a:lvl1pPr>
          </a:lstStyle>
          <a:p>
            <a:r>
              <a:rPr lang="en-US"/>
              <a:t>Click to edit Master title style</a:t>
            </a:r>
            <a:endParaRPr lang="en-US" dirty="0"/>
          </a:p>
        </p:txBody>
      </p:sp>
      <p:sp>
        <p:nvSpPr>
          <p:cNvPr id="7" name="Content Placeholder 6"/>
          <p:cNvSpPr>
            <a:spLocks noGrp="1"/>
          </p:cNvSpPr>
          <p:nvPr>
            <p:ph sz="quarter" idx="13"/>
          </p:nvPr>
        </p:nvSpPr>
        <p:spPr>
          <a:xfrm>
            <a:off x="539496" y="2560320"/>
            <a:ext cx="9445752" cy="3977640"/>
          </a:xfrm>
        </p:spPr>
        <p:txBody>
          <a:bodyPr vert="horz" lIns="91440" tIns="45720" rIns="91440" bIns="45720" rtlCol="0">
            <a:normAutofit/>
          </a:bodyPr>
          <a:lstStyle>
            <a:lvl1pPr>
              <a:defRPr lang="en-US" sz="2400" smtClean="0">
                <a:solidFill>
                  <a:schemeClr val="tx1">
                    <a:lumMod val="75000"/>
                    <a:lumOff val="25000"/>
                  </a:schemeClr>
                </a:solidFill>
                <a:latin typeface="+mj-lt"/>
              </a:defRPr>
            </a:lvl1pPr>
            <a:lvl2pPr>
              <a:defRPr lang="en-US" sz="1200" dirty="0" smtClean="0">
                <a:solidFill>
                  <a:schemeClr val="tx1">
                    <a:lumMod val="75000"/>
                    <a:lumOff val="25000"/>
                  </a:schemeClr>
                </a:solidFill>
              </a:defRPr>
            </a:lvl2pPr>
            <a:lvl3pPr>
              <a:defRPr lang="en-US" sz="1200" dirty="0" smtClean="0">
                <a:solidFill>
                  <a:schemeClr val="tx1">
                    <a:lumMod val="75000"/>
                    <a:lumOff val="25000"/>
                  </a:schemeClr>
                </a:solidFill>
              </a:defRPr>
            </a:lvl3pPr>
            <a:lvl4pPr>
              <a:defRPr lang="en-US" sz="1200" dirty="0" smtClean="0">
                <a:solidFill>
                  <a:schemeClr val="tx1">
                    <a:lumMod val="75000"/>
                    <a:lumOff val="25000"/>
                  </a:schemeClr>
                </a:solidFill>
              </a:defRPr>
            </a:lvl4pPr>
            <a:lvl5pPr>
              <a:defRPr lang="en-US" sz="1200" dirty="0">
                <a:solidFill>
                  <a:schemeClr val="tx1">
                    <a:lumMod val="75000"/>
                    <a:lumOff val="25000"/>
                  </a:schemeClr>
                </a:solidFill>
              </a:defRPr>
            </a:lvl5pPr>
          </a:lstStyle>
          <a:p>
            <a:pPr marL="0" lvl="0" indent="0">
              <a:lnSpc>
                <a:spcPct val="150000"/>
              </a:lnSpc>
              <a:spcBef>
                <a:spcPts val="1000"/>
              </a:spcBef>
              <a:spcAft>
                <a:spcPts val="1200"/>
              </a:spcAft>
              <a:buNone/>
            </a:pPr>
            <a:r>
              <a:rPr lang="en-US"/>
              <a:t>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Tree>
    <p:extLst>
      <p:ext uri="{BB962C8B-B14F-4D97-AF65-F5344CB8AC3E}">
        <p14:creationId xmlns:p14="http://schemas.microsoft.com/office/powerpoint/2010/main" val="13356555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sp>
        <p:nvSpPr>
          <p:cNvPr id="2" name="Title Placeholder 1"/>
          <p:cNvSpPr>
            <a:spLocks noGrp="1"/>
          </p:cNvSpPr>
          <p:nvPr>
            <p:ph type="title"/>
          </p:nvPr>
        </p:nvSpPr>
        <p:spPr>
          <a:xfrm>
            <a:off x="521208" y="448056"/>
            <a:ext cx="6876288" cy="64008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539496" y="1435608"/>
            <a:ext cx="4416552" cy="39776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3/14/2022</a:t>
            </a:fld>
            <a:endParaRPr lang="en-US" dirty="0"/>
          </a:p>
        </p:txBody>
      </p:sp>
      <p:sp>
        <p:nvSpPr>
          <p:cNvPr id="5"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375904"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‹Nº›</a:t>
            </a:fld>
            <a:endParaRPr lang="en-US" dirty="0"/>
          </a:p>
        </p:txBody>
      </p:sp>
      <p:cxnSp>
        <p:nvCxnSpPr>
          <p:cNvPr id="8" name="Straight Connector 7"/>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754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defTabSz="914400" rtl="0" eaLnBrk="1" latinLnBrk="0" hangingPunct="1">
        <a:spcBef>
          <a:spcPct val="0"/>
        </a:spcBef>
        <a:buNone/>
        <a:defRPr sz="2800" kern="1200">
          <a:solidFill>
            <a:schemeClr val="tx1"/>
          </a:solidFill>
          <a:latin typeface="+mj-lt"/>
          <a:ea typeface="+mj-ea"/>
          <a:cs typeface="+mj-cs"/>
        </a:defRPr>
      </a:lvl1pPr>
    </p:titleStyle>
    <p:body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64324"/>
            <a:ext cx="10515600" cy="2387600"/>
          </a:xfrm>
        </p:spPr>
        <p:txBody>
          <a:bodyPr anchor="ctr" anchorCtr="0">
            <a:normAutofit/>
          </a:bodyPr>
          <a:lstStyle/>
          <a:p>
            <a:r>
              <a:rPr lang="en-US" sz="5400" b="1" dirty="0">
                <a:solidFill>
                  <a:schemeClr val="bg1"/>
                </a:solidFill>
              </a:rPr>
              <a:t>Case Study</a:t>
            </a:r>
          </a:p>
        </p:txBody>
      </p:sp>
      <p:sp>
        <p:nvSpPr>
          <p:cNvPr id="3" name="Subtitle 2"/>
          <p:cNvSpPr>
            <a:spLocks noGrp="1"/>
          </p:cNvSpPr>
          <p:nvPr>
            <p:ph type="subTitle" idx="4294967295"/>
          </p:nvPr>
        </p:nvSpPr>
        <p:spPr>
          <a:xfrm>
            <a:off x="855620" y="2933105"/>
            <a:ext cx="9582736" cy="1137793"/>
          </a:xfrm>
        </p:spPr>
        <p:txBody>
          <a:bodyPr>
            <a:normAutofit/>
          </a:bodyPr>
          <a:lstStyle/>
          <a:p>
            <a:pPr marL="0" indent="0">
              <a:buNone/>
            </a:pPr>
            <a:r>
              <a:rPr lang="en-US" sz="2400" b="1" dirty="0">
                <a:solidFill>
                  <a:schemeClr val="bg1"/>
                </a:solidFill>
                <a:latin typeface="+mj-lt"/>
              </a:rPr>
              <a:t>Operation PIC</a:t>
            </a:r>
          </a:p>
        </p:txBody>
      </p:sp>
      <p:sp>
        <p:nvSpPr>
          <p:cNvPr id="6" name="Title 1"/>
          <p:cNvSpPr txBox="1">
            <a:spLocks/>
          </p:cNvSpPr>
          <p:nvPr/>
        </p:nvSpPr>
        <p:spPr>
          <a:xfrm>
            <a:off x="8432801" y="5585663"/>
            <a:ext cx="3398982" cy="1138410"/>
          </a:xfrm>
          <a:prstGeom prst="rect">
            <a:avLst/>
          </a:prstGeom>
        </p:spPr>
        <p:txBody>
          <a:bodyPr vert="horz" lIns="91440" tIns="45720" rIns="91440" bIns="45720" rtlCol="0" anchor="ctr" anchorCtr="0">
            <a:normAutofit/>
          </a:bodyPr>
          <a:lstStyle>
            <a:lvl1pPr algn="l" defTabSz="914400" rtl="0" eaLnBrk="1" latinLnBrk="0" hangingPunct="1">
              <a:spcBef>
                <a:spcPct val="0"/>
              </a:spcBef>
              <a:buNone/>
              <a:defRPr sz="2800" kern="1200">
                <a:solidFill>
                  <a:schemeClr val="tx1"/>
                </a:solidFill>
                <a:latin typeface="+mj-lt"/>
                <a:ea typeface="+mj-ea"/>
                <a:cs typeface="+mj-cs"/>
              </a:defRPr>
            </a:lvl1pPr>
          </a:lstStyle>
          <a:p>
            <a:r>
              <a:rPr lang="en-US" sz="3200" b="1" dirty="0">
                <a:solidFill>
                  <a:schemeClr val="bg1"/>
                </a:solidFill>
              </a:rPr>
              <a:t>Rhonda Blanchard</a:t>
            </a:r>
          </a:p>
        </p:txBody>
      </p:sp>
    </p:spTree>
    <p:extLst>
      <p:ext uri="{BB962C8B-B14F-4D97-AF65-F5344CB8AC3E}">
        <p14:creationId xmlns:p14="http://schemas.microsoft.com/office/powerpoint/2010/main" val="2471807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Autofit/>
          </a:bodyPr>
          <a:lstStyle/>
          <a:p>
            <a:r>
              <a:rPr lang="en-US" b="1" dirty="0">
                <a:latin typeface="Segoe UI Light" panose="020B0502040204020203" pitchFamily="34" charset="0"/>
                <a:cs typeface="Segoe UI Light" panose="020B0502040204020203" pitchFamily="34" charset="0"/>
              </a:rPr>
              <a:t>CASE SUMMARY</a:t>
            </a:r>
          </a:p>
        </p:txBody>
      </p:sp>
      <p:sp>
        <p:nvSpPr>
          <p:cNvPr id="38" name="Content Placeholder 17"/>
          <p:cNvSpPr txBox="1">
            <a:spLocks/>
          </p:cNvSpPr>
          <p:nvPr/>
        </p:nvSpPr>
        <p:spPr>
          <a:xfrm>
            <a:off x="541609" y="1524708"/>
            <a:ext cx="11047879" cy="4982418"/>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lgn="just">
              <a:lnSpc>
                <a:spcPct val="150000"/>
              </a:lnSpc>
              <a:spcAft>
                <a:spcPts val="600"/>
              </a:spcAft>
              <a:buNone/>
              <a:defRPr/>
            </a:pPr>
            <a:r>
              <a:rPr lang="en-029" sz="2000" dirty="0"/>
              <a:t>A Customs Officer noticed an anxious individual and monitored her.  She went to the washroom and a female officer went in and caught her flushing money down the toilet.  A search was done and she was found with US$78,000 (hidden in various clothes pockets and hand bag). </a:t>
            </a:r>
          </a:p>
          <a:p>
            <a:pPr marL="0" lvl="0" indent="0" algn="just">
              <a:lnSpc>
                <a:spcPct val="150000"/>
              </a:lnSpc>
              <a:spcAft>
                <a:spcPts val="600"/>
              </a:spcAft>
              <a:buNone/>
              <a:defRPr/>
            </a:pPr>
            <a:r>
              <a:rPr lang="en-029" sz="2000" dirty="0"/>
              <a:t>Further investigations revealed that she had wire transferred US$50,000 a few days before.  As a result of this investigation, the FIA was led to believe that there was a case of under reporting and money laundering. </a:t>
            </a:r>
          </a:p>
          <a:p>
            <a:pPr marL="0" lvl="0" indent="0" algn="just">
              <a:lnSpc>
                <a:spcPct val="100000"/>
              </a:lnSpc>
              <a:spcAft>
                <a:spcPts val="600"/>
              </a:spcAft>
              <a:buNone/>
              <a:defRPr/>
            </a:pPr>
            <a:r>
              <a:rPr lang="en-029" sz="2000" dirty="0"/>
              <a:t>Investigations led to Assessments being generated for five (5)</a:t>
            </a:r>
          </a:p>
          <a:p>
            <a:pPr marL="0" lvl="0" indent="0" algn="just">
              <a:lnSpc>
                <a:spcPct val="100000"/>
              </a:lnSpc>
              <a:spcAft>
                <a:spcPts val="600"/>
              </a:spcAft>
              <a:buNone/>
              <a:defRPr/>
            </a:pPr>
            <a:r>
              <a:rPr lang="en-029" sz="2000" dirty="0"/>
              <a:t>individuals and seven (7) companies and civil penalties of</a:t>
            </a:r>
          </a:p>
          <a:p>
            <a:pPr marL="0" lvl="0" indent="0" algn="just">
              <a:lnSpc>
                <a:spcPct val="100000"/>
              </a:lnSpc>
              <a:spcAft>
                <a:spcPts val="600"/>
              </a:spcAft>
              <a:buNone/>
              <a:defRPr/>
            </a:pPr>
            <a:r>
              <a:rPr lang="en-029" sz="2000" dirty="0"/>
              <a:t> wilful default being imposed on two (2) individuals.  </a:t>
            </a:r>
            <a:endParaRPr lang="en-029" dirty="0"/>
          </a:p>
          <a:p>
            <a:pPr marL="0" lvl="0" indent="0">
              <a:lnSpc>
                <a:spcPct val="150000"/>
              </a:lnSpc>
              <a:spcAft>
                <a:spcPts val="600"/>
              </a:spcAft>
              <a:buNone/>
              <a:defRPr/>
            </a:pPr>
            <a:endParaRPr lang="en-029" dirty="0"/>
          </a:p>
          <a:p>
            <a:pPr marL="0" lvl="0" indent="0">
              <a:spcAft>
                <a:spcPts val="600"/>
              </a:spcAft>
              <a:buNone/>
              <a:defRPr/>
            </a:pPr>
            <a:endParaRPr lang="en-US" dirty="0">
              <a:latin typeface="Segoe UI" panose="020B0502040204020203" pitchFamily="34" charset="0"/>
              <a:cs typeface="Segoe UI" panose="020B0502040204020203" pitchFamily="34" charset="0"/>
            </a:endParaRPr>
          </a:p>
        </p:txBody>
      </p:sp>
      <p:sp>
        <p:nvSpPr>
          <p:cNvPr id="6" name="Content Placeholder 17"/>
          <p:cNvSpPr txBox="1">
            <a:spLocks/>
          </p:cNvSpPr>
          <p:nvPr/>
        </p:nvSpPr>
        <p:spPr>
          <a:xfrm>
            <a:off x="7602810" y="2046563"/>
            <a:ext cx="4321704" cy="3871518"/>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spcAft>
                <a:spcPts val="600"/>
              </a:spcAft>
              <a:buNone/>
              <a:defRPr/>
            </a:pPr>
            <a:endParaRPr lang="en-US" dirty="0">
              <a:latin typeface="Segoe UI" panose="020B0502040204020203" pitchFamily="34" charset="0"/>
              <a:cs typeface="Segoe UI" panose="020B0502040204020203" pitchFamily="34" charset="0"/>
            </a:endParaRPr>
          </a:p>
        </p:txBody>
      </p:sp>
      <p:sp>
        <p:nvSpPr>
          <p:cNvPr id="2" name="AutoShape 2" descr="Flush Money Down Toilet High Resolution Stock Photography and Images - Alamy"/>
          <p:cNvSpPr>
            <a:spLocks noChangeAspect="1" noChangeArrowheads="1"/>
          </p:cNvSpPr>
          <p:nvPr/>
        </p:nvSpPr>
        <p:spPr bwMode="auto">
          <a:xfrm>
            <a:off x="155575" y="-129309"/>
            <a:ext cx="670934" cy="65578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Flush Money Down Toilet High Resolution Stock Photography and Images - Alam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 name="Content Placeholder 5">
            <a:extLst>
              <a:ext uri="{FF2B5EF4-FFF2-40B4-BE49-F238E27FC236}">
                <a16:creationId xmlns:a16="http://schemas.microsoft.com/office/drawing/2014/main" id="{DBCD2599-01F7-42FE-8745-CA7632582168}"/>
              </a:ext>
            </a:extLst>
          </p:cNvPr>
          <p:cNvPicPr>
            <a:picLocks noGrp="1" noChangeAspect="1"/>
          </p:cNvPicPr>
          <p:nvPr>
            <p:ph idx="4294967295"/>
          </p:nvPr>
        </p:nvPicPr>
        <p:blipFill>
          <a:blip r:embed="rId3"/>
          <a:stretch>
            <a:fillRect/>
          </a:stretch>
        </p:blipFill>
        <p:spPr>
          <a:xfrm rot="21068872">
            <a:off x="8078543" y="4267937"/>
            <a:ext cx="3370239" cy="2130708"/>
          </a:xfrm>
          <a:prstGeom prst="rect">
            <a:avLst/>
          </a:prstGeom>
        </p:spPr>
      </p:pic>
    </p:spTree>
    <p:extLst>
      <p:ext uri="{BB962C8B-B14F-4D97-AF65-F5344CB8AC3E}">
        <p14:creationId xmlns:p14="http://schemas.microsoft.com/office/powerpoint/2010/main" val="34576161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a:latin typeface="Segoe UI Light" panose="020B0502040204020203" pitchFamily="34" charset="0"/>
                <a:cs typeface="Segoe UI Light" panose="020B0502040204020203" pitchFamily="34" charset="0"/>
              </a:rPr>
              <a:t>JOINT SEARCH REPORT</a:t>
            </a:r>
          </a:p>
        </p:txBody>
      </p:sp>
      <p:sp>
        <p:nvSpPr>
          <p:cNvPr id="5" name="Content Placeholder 4"/>
          <p:cNvSpPr>
            <a:spLocks noGrp="1"/>
          </p:cNvSpPr>
          <p:nvPr>
            <p:ph sz="half" idx="4294967295"/>
          </p:nvPr>
        </p:nvSpPr>
        <p:spPr>
          <a:xfrm>
            <a:off x="541609" y="1431010"/>
            <a:ext cx="11100263" cy="4790886"/>
          </a:xfrm>
        </p:spPr>
        <p:txBody>
          <a:bodyPr vert="horz" lIns="91440" tIns="45720" rIns="91440" bIns="45720" rtlCol="0">
            <a:normAutofit/>
          </a:bodyPr>
          <a:lstStyle/>
          <a:p>
            <a:pPr marL="0" marR="0" algn="just">
              <a:lnSpc>
                <a:spcPct val="115000"/>
              </a:lnSpc>
              <a:spcBef>
                <a:spcPts val="0"/>
              </a:spcBef>
              <a:spcAft>
                <a:spcPts val="1000"/>
              </a:spcAft>
            </a:pPr>
            <a:r>
              <a:rPr lang="en-029" sz="1800" dirty="0">
                <a:effectLst/>
                <a:latin typeface="Cambria" panose="02040503050406030204" pitchFamily="18" charset="0"/>
                <a:ea typeface="Calibri" panose="020F0502020204030204" pitchFamily="34" charset="0"/>
                <a:cs typeface="Times New Roman" panose="02020603050405020304" pitchFamily="18" charset="0"/>
              </a:rPr>
              <a:t>Details of the report: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Calibri" panose="020F0502020204030204" pitchFamily="34" charset="0"/>
              <a:buChar char="-"/>
            </a:pPr>
            <a:r>
              <a:rPr lang="en-029" sz="1800" dirty="0">
                <a:effectLst/>
                <a:latin typeface="Cambria" panose="02040503050406030204" pitchFamily="18" charset="0"/>
                <a:ea typeface="Calibri" panose="020F0502020204030204" pitchFamily="34" charset="0"/>
                <a:cs typeface="Times New Roman" panose="02020603050405020304" pitchFamily="18" charset="0"/>
              </a:rPr>
              <a:t>Summary of the briefing – time, location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Calibri" panose="020F0502020204030204" pitchFamily="34" charset="0"/>
              <a:buChar char="-"/>
            </a:pPr>
            <a:r>
              <a:rPr lang="en-029" sz="1800" dirty="0">
                <a:effectLst/>
                <a:latin typeface="Cambria" panose="02040503050406030204" pitchFamily="18" charset="0"/>
                <a:ea typeface="Calibri" panose="020F0502020204030204" pitchFamily="34" charset="0"/>
                <a:cs typeface="Times New Roman" panose="02020603050405020304" pitchFamily="18" charset="0"/>
              </a:rPr>
              <a:t>Team members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Calibri" panose="020F0502020204030204" pitchFamily="34" charset="0"/>
              <a:buChar char="-"/>
            </a:pPr>
            <a:r>
              <a:rPr lang="en-029" sz="1800" dirty="0">
                <a:effectLst/>
                <a:latin typeface="Cambria" panose="02040503050406030204" pitchFamily="18" charset="0"/>
                <a:ea typeface="Calibri" panose="020F0502020204030204" pitchFamily="34" charset="0"/>
                <a:cs typeface="Times New Roman" panose="02020603050405020304" pitchFamily="18" charset="0"/>
              </a:rPr>
              <a:t>Time of arrival at location and contact made with the commander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Calibri" panose="020F0502020204030204" pitchFamily="34" charset="0"/>
              <a:buChar char="-"/>
            </a:pPr>
            <a:r>
              <a:rPr lang="en-029" sz="1800" dirty="0">
                <a:effectLst/>
                <a:latin typeface="Cambria" panose="02040503050406030204" pitchFamily="18" charset="0"/>
                <a:ea typeface="Calibri" panose="020F0502020204030204" pitchFamily="34" charset="0"/>
                <a:cs typeface="Times New Roman" panose="02020603050405020304" pitchFamily="18" charset="0"/>
              </a:rPr>
              <a:t>Description of the location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Calibri" panose="020F0502020204030204" pitchFamily="34" charset="0"/>
              <a:buChar char="-"/>
            </a:pPr>
            <a:r>
              <a:rPr lang="en-029" sz="1800" dirty="0">
                <a:effectLst/>
                <a:latin typeface="Cambria" panose="02040503050406030204" pitchFamily="18" charset="0"/>
                <a:ea typeface="Calibri" panose="020F0502020204030204" pitchFamily="34" charset="0"/>
                <a:cs typeface="Times New Roman" panose="02020603050405020304" pitchFamily="18" charset="0"/>
              </a:rPr>
              <a:t>Persons contact was made with at the location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Calibri" panose="020F0502020204030204" pitchFamily="34" charset="0"/>
              <a:buChar char="-"/>
            </a:pPr>
            <a:r>
              <a:rPr lang="en-029" sz="1800" dirty="0">
                <a:effectLst/>
                <a:latin typeface="Cambria" panose="02040503050406030204" pitchFamily="18" charset="0"/>
                <a:ea typeface="Calibri" panose="020F0502020204030204" pitchFamily="34" charset="0"/>
                <a:cs typeface="Times New Roman" panose="02020603050405020304" pitchFamily="18" charset="0"/>
              </a:rPr>
              <a:t>Summary of seized documents and items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Calibri" panose="020F0502020204030204" pitchFamily="34" charset="0"/>
              <a:buChar char="-"/>
            </a:pPr>
            <a:r>
              <a:rPr lang="en-029" sz="1800" dirty="0">
                <a:effectLst/>
                <a:latin typeface="Cambria" panose="02040503050406030204" pitchFamily="18" charset="0"/>
                <a:ea typeface="Calibri" panose="020F0502020204030204" pitchFamily="34" charset="0"/>
                <a:cs typeface="Times New Roman" panose="02020603050405020304" pitchFamily="18" charset="0"/>
              </a:rPr>
              <a:t>Difficulties encountered and resolutions to them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Calibri" panose="020F0502020204030204" pitchFamily="34" charset="0"/>
              <a:buChar char="-"/>
            </a:pPr>
            <a:r>
              <a:rPr lang="en-029" sz="1800" dirty="0">
                <a:effectLst/>
                <a:latin typeface="Cambria" panose="02040503050406030204" pitchFamily="18" charset="0"/>
                <a:ea typeface="Calibri" panose="020F0502020204030204" pitchFamily="34" charset="0"/>
                <a:cs typeface="Times New Roman" panose="02020603050405020304" pitchFamily="18" charset="0"/>
              </a:rPr>
              <a:t>Conclusion – the time search ended and details of who signed the seals for the enclosed boxes with the documents.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15000"/>
              </a:lnSpc>
              <a:spcBef>
                <a:spcPts val="0"/>
              </a:spcBef>
              <a:spcAft>
                <a:spcPts val="1000"/>
              </a:spcAft>
              <a:buFont typeface="Calibri" panose="020F0502020204030204" pitchFamily="34" charset="0"/>
              <a:buChar char="-"/>
            </a:pPr>
            <a:r>
              <a:rPr lang="en-029" sz="1800" dirty="0">
                <a:effectLst/>
                <a:latin typeface="Cambria" panose="02040503050406030204" pitchFamily="18" charset="0"/>
                <a:ea typeface="Calibri" panose="020F0502020204030204" pitchFamily="34" charset="0"/>
                <a:cs typeface="Times New Roman" panose="02020603050405020304" pitchFamily="18" charset="0"/>
              </a:rPr>
              <a:t>The search warrant should be attached to the final audit </a:t>
            </a:r>
            <a:r>
              <a:rPr lang="en-029" sz="1800" dirty="0">
                <a:latin typeface="Cambria" panose="02040503050406030204" pitchFamily="18" charset="0"/>
                <a:ea typeface="Calibri" panose="020F0502020204030204" pitchFamily="34" charset="0"/>
                <a:cs typeface="Times New Roman" panose="02020603050405020304" pitchFamily="18" charset="0"/>
              </a:rPr>
              <a:t>report. </a:t>
            </a:r>
          </a:p>
          <a:p>
            <a:pPr algn="just">
              <a:lnSpc>
                <a:spcPct val="115000"/>
              </a:lnSpc>
              <a:spcBef>
                <a:spcPts val="0"/>
              </a:spcBef>
              <a:spcAft>
                <a:spcPts val="1000"/>
              </a:spcAft>
            </a:pPr>
            <a:r>
              <a:rPr lang="en-029" sz="1800" dirty="0">
                <a:latin typeface="Cambria" panose="02040503050406030204" pitchFamily="18" charset="0"/>
                <a:ea typeface="Calibri" panose="020F0502020204030204" pitchFamily="34" charset="0"/>
                <a:cs typeface="Times New Roman" panose="02020603050405020304" pitchFamily="18" charset="0"/>
              </a:rPr>
              <a:t>Reports of the raid should be done by the team leader and presented to all institutions before the opening of the boxes with the seized documents.</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Calibri" panose="020F050202020403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80368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a:t>INTERVIEW</a:t>
            </a:r>
            <a:endParaRPr lang="en-US" b="1" dirty="0">
              <a:latin typeface="Segoe UI Light" panose="020B0502040204020203" pitchFamily="34" charset="0"/>
              <a:cs typeface="Segoe UI Light" panose="020B0502040204020203" pitchFamily="34" charset="0"/>
            </a:endParaRPr>
          </a:p>
        </p:txBody>
      </p:sp>
      <p:sp>
        <p:nvSpPr>
          <p:cNvPr id="30" name="Content Placeholder 17"/>
          <p:cNvSpPr txBox="1">
            <a:spLocks/>
          </p:cNvSpPr>
          <p:nvPr/>
        </p:nvSpPr>
        <p:spPr>
          <a:xfrm>
            <a:off x="553668" y="1312144"/>
            <a:ext cx="11232103" cy="471149"/>
          </a:xfrm>
          <a:prstGeom prst="rect">
            <a:avLst/>
          </a:prstGeom>
        </p:spPr>
        <p:txBody>
          <a:bodyPr vert="horz" lIns="91440" tIns="45720" rIns="91440" bIns="45720" rtlCol="0">
            <a:no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2000"/>
              </a:spcAft>
              <a:buNone/>
            </a:pPr>
            <a:r>
              <a:rPr lang="en-US" sz="1800" dirty="0"/>
              <a:t>An interview should be well planned and held in a location that is free from noise and distraction and agreed by all parties involved</a:t>
            </a:r>
            <a:r>
              <a:rPr lang="en-US" sz="1600" dirty="0"/>
              <a:t>.</a:t>
            </a:r>
          </a:p>
        </p:txBody>
      </p:sp>
      <p:grpSp>
        <p:nvGrpSpPr>
          <p:cNvPr id="13" name="Group 12" descr="Small circle with number 1 inside  indicating step 1"/>
          <p:cNvGrpSpPr/>
          <p:nvPr/>
        </p:nvGrpSpPr>
        <p:grpSpPr bwMode="blackWhite">
          <a:xfrm>
            <a:off x="558723" y="1917997"/>
            <a:ext cx="558179" cy="409838"/>
            <a:chOff x="6953426" y="711274"/>
            <a:chExt cx="558179" cy="409838"/>
          </a:xfrm>
        </p:grpSpPr>
        <p:sp>
          <p:nvSpPr>
            <p:cNvPr id="14" name="Oval 13"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descr="Number 1"/>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1</a:t>
              </a:r>
            </a:p>
          </p:txBody>
        </p:sp>
      </p:grpSp>
      <p:sp>
        <p:nvSpPr>
          <p:cNvPr id="16" name="Content Placeholder 17"/>
          <p:cNvSpPr txBox="1">
            <a:spLocks/>
          </p:cNvSpPr>
          <p:nvPr/>
        </p:nvSpPr>
        <p:spPr>
          <a:xfrm>
            <a:off x="1076799" y="2008725"/>
            <a:ext cx="6440230" cy="913994"/>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2000"/>
              </a:spcAft>
              <a:buNone/>
            </a:pPr>
            <a:r>
              <a:rPr lang="en-US" sz="1600" dirty="0">
                <a:solidFill>
                  <a:prstClr val="black">
                    <a:lumMod val="75000"/>
                    <a:lumOff val="25000"/>
                  </a:prstClr>
                </a:solidFill>
                <a:latin typeface="Segoe UI" panose="020B0502040204020203" pitchFamily="34" charset="0"/>
                <a:cs typeface="Segoe UI" panose="020B0502040204020203" pitchFamily="34" charset="0"/>
              </a:rPr>
              <a:t>Questionnaire be prepared as a guide </a:t>
            </a:r>
          </a:p>
        </p:txBody>
      </p:sp>
      <p:grpSp>
        <p:nvGrpSpPr>
          <p:cNvPr id="18" name="Group 17" descr="Small circle with number 2 inside  indicating step 2"/>
          <p:cNvGrpSpPr/>
          <p:nvPr/>
        </p:nvGrpSpPr>
        <p:grpSpPr bwMode="blackWhite">
          <a:xfrm>
            <a:off x="518620" y="2651766"/>
            <a:ext cx="558179" cy="409838"/>
            <a:chOff x="6953426" y="711274"/>
            <a:chExt cx="558179" cy="409838"/>
          </a:xfrm>
        </p:grpSpPr>
        <p:sp>
          <p:nvSpPr>
            <p:cNvPr id="23" name="Oval 22"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descr="Number 2"/>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2</a:t>
              </a:r>
            </a:p>
          </p:txBody>
        </p:sp>
      </p:grpSp>
      <p:sp>
        <p:nvSpPr>
          <p:cNvPr id="25" name="Content Placeholder 17"/>
          <p:cNvSpPr txBox="1">
            <a:spLocks/>
          </p:cNvSpPr>
          <p:nvPr/>
        </p:nvSpPr>
        <p:spPr>
          <a:xfrm>
            <a:off x="1116902" y="2680512"/>
            <a:ext cx="9623886" cy="856016"/>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2000"/>
              </a:spcAft>
              <a:buNone/>
            </a:pPr>
            <a:r>
              <a:rPr lang="en-US" sz="1600" dirty="0">
                <a:solidFill>
                  <a:prstClr val="black">
                    <a:lumMod val="75000"/>
                    <a:lumOff val="25000"/>
                  </a:prstClr>
                </a:solidFill>
                <a:latin typeface="Segoe UI" panose="020B0502040204020203" pitchFamily="34" charset="0"/>
                <a:cs typeface="Segoe UI" panose="020B0502040204020203" pitchFamily="34" charset="0"/>
              </a:rPr>
              <a:t>Unsealing of the seized documents.  All persons who signed on the documents had to be present at the meeting to ensure that the seals were not broken (chain of evidence)</a:t>
            </a:r>
          </a:p>
        </p:txBody>
      </p:sp>
      <p:grpSp>
        <p:nvGrpSpPr>
          <p:cNvPr id="26" name="Group 25" descr="Small circle with number 3 inside  indicating step 3"/>
          <p:cNvGrpSpPr/>
          <p:nvPr/>
        </p:nvGrpSpPr>
        <p:grpSpPr bwMode="blackWhite">
          <a:xfrm>
            <a:off x="482025" y="3648857"/>
            <a:ext cx="558179" cy="409838"/>
            <a:chOff x="6953426" y="711274"/>
            <a:chExt cx="558179" cy="409838"/>
          </a:xfrm>
        </p:grpSpPr>
        <p:sp>
          <p:nvSpPr>
            <p:cNvPr id="27" name="Oval 26"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descr="Number 3"/>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3</a:t>
              </a:r>
            </a:p>
          </p:txBody>
        </p:sp>
      </p:grpSp>
      <p:sp>
        <p:nvSpPr>
          <p:cNvPr id="29" name="Content Placeholder 17"/>
          <p:cNvSpPr txBox="1">
            <a:spLocks/>
          </p:cNvSpPr>
          <p:nvPr/>
        </p:nvSpPr>
        <p:spPr>
          <a:xfrm>
            <a:off x="1116901" y="3622525"/>
            <a:ext cx="9391875" cy="856017"/>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2000"/>
              </a:spcAft>
              <a:buNone/>
            </a:pPr>
            <a:r>
              <a:rPr lang="en-US" sz="1600" dirty="0">
                <a:solidFill>
                  <a:prstClr val="black">
                    <a:lumMod val="75000"/>
                    <a:lumOff val="25000"/>
                  </a:prstClr>
                </a:solidFill>
                <a:latin typeface="Segoe UI" panose="020B0502040204020203" pitchFamily="34" charset="0"/>
                <a:cs typeface="Segoe UI" panose="020B0502040204020203" pitchFamily="34" charset="0"/>
              </a:rPr>
              <a:t>Review the documents and scan or copy what was required and then seal the documents back in the storage boxes. </a:t>
            </a:r>
          </a:p>
        </p:txBody>
      </p:sp>
      <p:sp>
        <p:nvSpPr>
          <p:cNvPr id="17" name="Content Placeholder 17"/>
          <p:cNvSpPr txBox="1">
            <a:spLocks/>
          </p:cNvSpPr>
          <p:nvPr/>
        </p:nvSpPr>
        <p:spPr>
          <a:xfrm>
            <a:off x="1182086" y="4670345"/>
            <a:ext cx="9623886" cy="692907"/>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2000"/>
              </a:spcAft>
              <a:buNone/>
            </a:pPr>
            <a:r>
              <a:rPr lang="en-US" sz="1600" b="0" i="0" dirty="0">
                <a:solidFill>
                  <a:srgbClr val="222222"/>
                </a:solidFill>
                <a:effectLst/>
                <a:latin typeface="Arial" panose="020B0604020202020204" pitchFamily="34" charset="0"/>
              </a:rPr>
              <a:t>This questionnaire forms part of the audit report as a working paper.  </a:t>
            </a:r>
            <a:r>
              <a:rPr lang="en-US" sz="1600" dirty="0">
                <a:solidFill>
                  <a:srgbClr val="D24726"/>
                </a:solidFill>
                <a:latin typeface="Segoe UI Semibold" panose="020B0702040204020203" pitchFamily="34" charset="0"/>
                <a:cs typeface="Segoe UI Semibold" panose="020B0702040204020203" pitchFamily="34" charset="0"/>
              </a:rPr>
              <a:t>While the taxpayer is not legally obligated to sign the questionnaire all persons attending should sign.</a:t>
            </a:r>
            <a:endParaRPr lang="en-US" sz="1600" dirty="0">
              <a:solidFill>
                <a:prstClr val="black">
                  <a:lumMod val="75000"/>
                  <a:lumOff val="25000"/>
                </a:prstClr>
              </a:solidFill>
            </a:endParaRPr>
          </a:p>
        </p:txBody>
      </p:sp>
      <p:grpSp>
        <p:nvGrpSpPr>
          <p:cNvPr id="31" name="Group 30" descr="Small circle with number 3 inside  indicating step 3">
            <a:extLst>
              <a:ext uri="{FF2B5EF4-FFF2-40B4-BE49-F238E27FC236}">
                <a16:creationId xmlns:a16="http://schemas.microsoft.com/office/drawing/2014/main" id="{E848E2E5-E43B-4013-BA25-74FFF1D447AB}"/>
              </a:ext>
            </a:extLst>
          </p:cNvPr>
          <p:cNvGrpSpPr/>
          <p:nvPr/>
        </p:nvGrpSpPr>
        <p:grpSpPr bwMode="blackWhite">
          <a:xfrm>
            <a:off x="502756" y="4755276"/>
            <a:ext cx="558179" cy="409838"/>
            <a:chOff x="6953426" y="711274"/>
            <a:chExt cx="558179" cy="409838"/>
          </a:xfrm>
        </p:grpSpPr>
        <p:sp>
          <p:nvSpPr>
            <p:cNvPr id="32" name="Oval 31" descr="Small circle">
              <a:extLst>
                <a:ext uri="{FF2B5EF4-FFF2-40B4-BE49-F238E27FC236}">
                  <a16:creationId xmlns:a16="http://schemas.microsoft.com/office/drawing/2014/main" id="{C306C824-0EC5-4B49-B2B9-2DBB2B5B04B2}"/>
                </a:ext>
              </a:extLst>
            </p:cNvPr>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descr="Number 3">
              <a:extLst>
                <a:ext uri="{FF2B5EF4-FFF2-40B4-BE49-F238E27FC236}">
                  <a16:creationId xmlns:a16="http://schemas.microsoft.com/office/drawing/2014/main" id="{C5E8E578-3974-467A-861B-24D422926FA7}"/>
                </a:ext>
              </a:extLst>
            </p:cNvPr>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4</a:t>
              </a:r>
            </a:p>
          </p:txBody>
        </p:sp>
      </p:grpSp>
    </p:spTree>
    <p:extLst>
      <p:ext uri="{BB962C8B-B14F-4D97-AF65-F5344CB8AC3E}">
        <p14:creationId xmlns:p14="http://schemas.microsoft.com/office/powerpoint/2010/main" val="2596833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latin typeface="Segoe UI Light" panose="020B0502040204020203" pitchFamily="34" charset="0"/>
                <a:cs typeface="Segoe UI Light" panose="020B0502040204020203" pitchFamily="34" charset="0"/>
              </a:rPr>
              <a:t>ANALYSIS</a:t>
            </a:r>
          </a:p>
        </p:txBody>
      </p:sp>
      <p:sp>
        <p:nvSpPr>
          <p:cNvPr id="5" name="Content Placeholder 4"/>
          <p:cNvSpPr>
            <a:spLocks noGrp="1"/>
          </p:cNvSpPr>
          <p:nvPr>
            <p:ph sz="half" idx="4294967295"/>
          </p:nvPr>
        </p:nvSpPr>
        <p:spPr>
          <a:xfrm>
            <a:off x="541611" y="1308307"/>
            <a:ext cx="11091666" cy="5451721"/>
          </a:xfrm>
        </p:spPr>
        <p:txBody>
          <a:bodyPr vert="horz" lIns="91440" tIns="45720" rIns="91440" bIns="45720" rtlCol="0">
            <a:normAutofit/>
          </a:bodyPr>
          <a:lstStyle/>
          <a:p>
            <a:pPr marL="0" indent="0">
              <a:lnSpc>
                <a:spcPts val="1800"/>
              </a:lnSpc>
              <a:spcBef>
                <a:spcPts val="1000"/>
              </a:spcBef>
              <a:spcAft>
                <a:spcPts val="2000"/>
              </a:spcAft>
              <a:buNone/>
            </a:pPr>
            <a:r>
              <a:rPr lang="en-US" sz="1600" b="1" dirty="0">
                <a:solidFill>
                  <a:prstClr val="black">
                    <a:lumMod val="75000"/>
                    <a:lumOff val="25000"/>
                  </a:prstClr>
                </a:solidFill>
                <a:latin typeface="Segoe UI" panose="020B0502040204020203" pitchFamily="34" charset="0"/>
                <a:cs typeface="Segoe UI" panose="020B0502040204020203" pitchFamily="34" charset="0"/>
              </a:rPr>
              <a:t>Issues:</a:t>
            </a:r>
          </a:p>
          <a:p>
            <a:pPr marL="342900" indent="-342900">
              <a:lnSpc>
                <a:spcPts val="1800"/>
              </a:lnSpc>
              <a:spcAft>
                <a:spcPts val="2000"/>
              </a:spcAft>
              <a:buFont typeface="+mj-lt"/>
              <a:buAutoNum type="arabicPeriod"/>
            </a:pPr>
            <a:endParaRPr lang="en-US" sz="1600" dirty="0">
              <a:solidFill>
                <a:prstClr val="black">
                  <a:lumMod val="75000"/>
                  <a:lumOff val="25000"/>
                </a:prstClr>
              </a:solidFill>
              <a:latin typeface="Segoe UI" panose="020B0502040204020203" pitchFamily="34" charset="0"/>
              <a:cs typeface="Segoe UI" panose="020B0502040204020203" pitchFamily="34" charset="0"/>
            </a:endParaRPr>
          </a:p>
          <a:p>
            <a:pPr marL="342900" indent="-342900">
              <a:lnSpc>
                <a:spcPts val="1800"/>
              </a:lnSpc>
              <a:spcAft>
                <a:spcPts val="2000"/>
              </a:spcAft>
              <a:buFont typeface="+mj-lt"/>
              <a:buAutoNum type="arabicPeriod"/>
            </a:pPr>
            <a:endParaRPr lang="en-US" sz="1600" u="sng" dirty="0">
              <a:solidFill>
                <a:prstClr val="black">
                  <a:lumMod val="75000"/>
                  <a:lumOff val="25000"/>
                </a:prstClr>
              </a:solidFill>
              <a:latin typeface="Segoe UI" panose="020B0502040204020203" pitchFamily="34" charset="0"/>
              <a:cs typeface="Segoe UI" panose="020B0502040204020203" pitchFamily="34" charset="0"/>
            </a:endParaRPr>
          </a:p>
          <a:p>
            <a:pPr marL="0" indent="0">
              <a:lnSpc>
                <a:spcPts val="1800"/>
              </a:lnSpc>
              <a:spcBef>
                <a:spcPts val="1000"/>
              </a:spcBef>
              <a:spcAft>
                <a:spcPts val="2000"/>
              </a:spcAft>
              <a:buNone/>
            </a:pPr>
            <a:r>
              <a:rPr lang="en-US" sz="1600" b="1" dirty="0">
                <a:solidFill>
                  <a:prstClr val="black">
                    <a:lumMod val="75000"/>
                    <a:lumOff val="25000"/>
                  </a:prstClr>
                </a:solidFill>
                <a:latin typeface="Segoe UI" panose="020B0502040204020203" pitchFamily="34" charset="0"/>
                <a:cs typeface="Segoe UI" panose="020B0502040204020203" pitchFamily="34" charset="0"/>
              </a:rPr>
              <a:t>Methods used to corroborate interview and analyze data to make a determination</a:t>
            </a:r>
          </a:p>
          <a:p>
            <a:pPr marL="0" indent="0">
              <a:lnSpc>
                <a:spcPts val="1800"/>
              </a:lnSpc>
              <a:spcBef>
                <a:spcPts val="1000"/>
              </a:spcBef>
              <a:spcAft>
                <a:spcPts val="2000"/>
              </a:spcAft>
              <a:buNone/>
            </a:pPr>
            <a:r>
              <a:rPr lang="en-US" sz="1600" b="1" dirty="0">
                <a:solidFill>
                  <a:prstClr val="black">
                    <a:lumMod val="75000"/>
                    <a:lumOff val="25000"/>
                  </a:prstClr>
                </a:solidFill>
                <a:latin typeface="Segoe UI" panose="020B0502040204020203" pitchFamily="34" charset="0"/>
                <a:cs typeface="Segoe UI" panose="020B0502040204020203" pitchFamily="34" charset="0"/>
              </a:rPr>
              <a:t>        </a:t>
            </a:r>
          </a:p>
          <a:p>
            <a:pPr marL="0" indent="0">
              <a:lnSpc>
                <a:spcPts val="1800"/>
              </a:lnSpc>
              <a:spcBef>
                <a:spcPts val="1000"/>
              </a:spcBef>
              <a:spcAft>
                <a:spcPts val="2000"/>
              </a:spcAft>
              <a:buNone/>
            </a:pPr>
            <a:r>
              <a:rPr lang="en-US" sz="1600" b="1" dirty="0">
                <a:solidFill>
                  <a:prstClr val="black">
                    <a:lumMod val="75000"/>
                    <a:lumOff val="25000"/>
                  </a:prstClr>
                </a:solidFill>
                <a:latin typeface="Segoe UI" panose="020B0502040204020203" pitchFamily="34" charset="0"/>
                <a:cs typeface="Segoe UI" panose="020B0502040204020203" pitchFamily="34" charset="0"/>
              </a:rPr>
              <a:t>                                                                </a:t>
            </a:r>
          </a:p>
          <a:p>
            <a:pPr marL="0" indent="0">
              <a:lnSpc>
                <a:spcPts val="1800"/>
              </a:lnSpc>
              <a:spcBef>
                <a:spcPts val="1000"/>
              </a:spcBef>
              <a:spcAft>
                <a:spcPts val="2000"/>
              </a:spcAft>
              <a:buNone/>
            </a:pPr>
            <a:r>
              <a:rPr lang="en-US" sz="1600" b="1" dirty="0">
                <a:solidFill>
                  <a:prstClr val="black">
                    <a:lumMod val="75000"/>
                    <a:lumOff val="25000"/>
                  </a:prstClr>
                </a:solidFill>
                <a:latin typeface="Segoe UI" panose="020B0502040204020203" pitchFamily="34" charset="0"/>
                <a:cs typeface="Segoe UI" panose="020B0502040204020203" pitchFamily="34" charset="0"/>
              </a:rPr>
              <a:t>                             </a:t>
            </a:r>
          </a:p>
        </p:txBody>
      </p:sp>
      <p:grpSp>
        <p:nvGrpSpPr>
          <p:cNvPr id="33" name="Group 32" descr="Small circle with number 1 inside indicating step 1"/>
          <p:cNvGrpSpPr/>
          <p:nvPr/>
        </p:nvGrpSpPr>
        <p:grpSpPr bwMode="blackWhite">
          <a:xfrm>
            <a:off x="484651" y="1890499"/>
            <a:ext cx="558179" cy="369646"/>
            <a:chOff x="6953426" y="711274"/>
            <a:chExt cx="558179" cy="409838"/>
          </a:xfrm>
        </p:grpSpPr>
        <p:sp>
          <p:nvSpPr>
            <p:cNvPr id="34" name="Oval 33"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extBox 34" descr="Number 1"/>
            <p:cNvSpPr txBox="1"/>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1</a:t>
              </a:r>
            </a:p>
          </p:txBody>
        </p:sp>
      </p:grpSp>
      <p:grpSp>
        <p:nvGrpSpPr>
          <p:cNvPr id="36" name="Group 35" descr="Small circle with number 2 inside indicating step 2"/>
          <p:cNvGrpSpPr/>
          <p:nvPr/>
        </p:nvGrpSpPr>
        <p:grpSpPr bwMode="blackWhite">
          <a:xfrm>
            <a:off x="499017" y="2509782"/>
            <a:ext cx="659309" cy="409838"/>
            <a:chOff x="6953426" y="711274"/>
            <a:chExt cx="659309" cy="409838"/>
          </a:xfrm>
        </p:grpSpPr>
        <p:sp>
          <p:nvSpPr>
            <p:cNvPr id="37" name="Oval 36"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descr="Number 2"/>
            <p:cNvSpPr txBox="1"/>
            <p:nvPr/>
          </p:nvSpPr>
          <p:spPr bwMode="blackWhite">
            <a:xfrm>
              <a:off x="6953426" y="727564"/>
              <a:ext cx="65930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2</a:t>
              </a:r>
            </a:p>
          </p:txBody>
        </p:sp>
      </p:grpSp>
      <p:sp>
        <p:nvSpPr>
          <p:cNvPr id="44" name="Content Placeholder 17"/>
          <p:cNvSpPr txBox="1">
            <a:spLocks/>
          </p:cNvSpPr>
          <p:nvPr/>
        </p:nvSpPr>
        <p:spPr>
          <a:xfrm>
            <a:off x="1618591" y="4851932"/>
            <a:ext cx="8954818" cy="697760"/>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a:spcAft>
                <a:spcPts val="2000"/>
              </a:spcAft>
            </a:pPr>
            <a:r>
              <a:rPr lang="en-US" sz="1600" dirty="0">
                <a:solidFill>
                  <a:prstClr val="black">
                    <a:lumMod val="75000"/>
                    <a:lumOff val="25000"/>
                  </a:prstClr>
                </a:solidFill>
                <a:latin typeface="Segoe UI" panose="020B0502040204020203" pitchFamily="34" charset="0"/>
                <a:cs typeface="Segoe UI" panose="020B0502040204020203" pitchFamily="34" charset="0"/>
              </a:rPr>
              <a:t>Bank reconciliation – analyze the bank statement and compare to corporate and VAT returns submitted and the financial Statements.</a:t>
            </a:r>
          </a:p>
        </p:txBody>
      </p:sp>
      <p:sp>
        <p:nvSpPr>
          <p:cNvPr id="22" name="Content Placeholder 17">
            <a:extLst>
              <a:ext uri="{FF2B5EF4-FFF2-40B4-BE49-F238E27FC236}">
                <a16:creationId xmlns:a16="http://schemas.microsoft.com/office/drawing/2014/main" id="{9E0943A8-5C00-4C4B-990F-CB3916D25A2A}"/>
              </a:ext>
            </a:extLst>
          </p:cNvPr>
          <p:cNvSpPr txBox="1">
            <a:spLocks/>
          </p:cNvSpPr>
          <p:nvPr/>
        </p:nvSpPr>
        <p:spPr>
          <a:xfrm>
            <a:off x="1186806" y="1861365"/>
            <a:ext cx="4937619" cy="697760"/>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1800"/>
              </a:lnSpc>
              <a:spcAft>
                <a:spcPts val="2000"/>
              </a:spcAft>
              <a:buNone/>
            </a:pPr>
            <a:r>
              <a:rPr lang="en-US" sz="1600" dirty="0">
                <a:solidFill>
                  <a:prstClr val="black">
                    <a:lumMod val="75000"/>
                    <a:lumOff val="25000"/>
                  </a:prstClr>
                </a:solidFill>
                <a:latin typeface="Segoe UI" panose="020B0502040204020203" pitchFamily="34" charset="0"/>
                <a:cs typeface="Segoe UI" panose="020B0502040204020203" pitchFamily="34" charset="0"/>
              </a:rPr>
              <a:t>No documents were maintained</a:t>
            </a:r>
          </a:p>
        </p:txBody>
      </p:sp>
      <p:sp>
        <p:nvSpPr>
          <p:cNvPr id="23" name="Content Placeholder 17">
            <a:extLst>
              <a:ext uri="{FF2B5EF4-FFF2-40B4-BE49-F238E27FC236}">
                <a16:creationId xmlns:a16="http://schemas.microsoft.com/office/drawing/2014/main" id="{10F2AE1F-3C5E-44FF-B3BF-8582C87B6983}"/>
              </a:ext>
            </a:extLst>
          </p:cNvPr>
          <p:cNvSpPr txBox="1">
            <a:spLocks/>
          </p:cNvSpPr>
          <p:nvPr/>
        </p:nvSpPr>
        <p:spPr>
          <a:xfrm>
            <a:off x="1158326" y="2444389"/>
            <a:ext cx="8527576" cy="697760"/>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1800"/>
              </a:lnSpc>
              <a:spcAft>
                <a:spcPts val="2000"/>
              </a:spcAft>
              <a:buNone/>
            </a:pPr>
            <a:r>
              <a:rPr lang="en-US" sz="1600" dirty="0">
                <a:solidFill>
                  <a:prstClr val="black">
                    <a:lumMod val="75000"/>
                    <a:lumOff val="25000"/>
                  </a:prstClr>
                </a:solidFill>
                <a:latin typeface="Segoe UI" panose="020B0502040204020203" pitchFamily="34" charset="0"/>
                <a:cs typeface="Segoe UI" panose="020B0502040204020203" pitchFamily="34" charset="0"/>
              </a:rPr>
              <a:t>Taxpayers dealt mainly with cash transactions and indicated during the interview that the money generated was from business sales and wire transfers received from family overseas. </a:t>
            </a:r>
          </a:p>
        </p:txBody>
      </p:sp>
      <p:grpSp>
        <p:nvGrpSpPr>
          <p:cNvPr id="24" name="Group 23" descr="Small circle with number 1 inside indicating step 1">
            <a:extLst>
              <a:ext uri="{FF2B5EF4-FFF2-40B4-BE49-F238E27FC236}">
                <a16:creationId xmlns:a16="http://schemas.microsoft.com/office/drawing/2014/main" id="{5525BD32-8D7B-4A68-B4AE-E382ECAD27E1}"/>
              </a:ext>
            </a:extLst>
          </p:cNvPr>
          <p:cNvGrpSpPr/>
          <p:nvPr/>
        </p:nvGrpSpPr>
        <p:grpSpPr bwMode="blackWhite">
          <a:xfrm>
            <a:off x="521207" y="3785898"/>
            <a:ext cx="558179" cy="369646"/>
            <a:chOff x="6953426" y="711274"/>
            <a:chExt cx="558179" cy="409838"/>
          </a:xfrm>
        </p:grpSpPr>
        <p:sp>
          <p:nvSpPr>
            <p:cNvPr id="25" name="Oval 24" descr="Small circle">
              <a:extLst>
                <a:ext uri="{FF2B5EF4-FFF2-40B4-BE49-F238E27FC236}">
                  <a16:creationId xmlns:a16="http://schemas.microsoft.com/office/drawing/2014/main" id="{DB3773F7-4738-4E9E-A92B-D800BA6AFDA7}"/>
                </a:ext>
              </a:extLst>
            </p:cNvPr>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extBox 25" descr="Number 1">
              <a:extLst>
                <a:ext uri="{FF2B5EF4-FFF2-40B4-BE49-F238E27FC236}">
                  <a16:creationId xmlns:a16="http://schemas.microsoft.com/office/drawing/2014/main" id="{A7B88C39-18D4-4169-87D7-21065C4C228F}"/>
                </a:ext>
              </a:extLst>
            </p:cNvPr>
            <p:cNvSpPr txBox="1"/>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1</a:t>
              </a:r>
            </a:p>
          </p:txBody>
        </p:sp>
      </p:grpSp>
      <p:sp>
        <p:nvSpPr>
          <p:cNvPr id="27" name="Content Placeholder 17">
            <a:extLst>
              <a:ext uri="{FF2B5EF4-FFF2-40B4-BE49-F238E27FC236}">
                <a16:creationId xmlns:a16="http://schemas.microsoft.com/office/drawing/2014/main" id="{C29F452D-E200-437A-91D9-C570EAA3CC12}"/>
              </a:ext>
            </a:extLst>
          </p:cNvPr>
          <p:cNvSpPr txBox="1">
            <a:spLocks/>
          </p:cNvSpPr>
          <p:nvPr/>
        </p:nvSpPr>
        <p:spPr>
          <a:xfrm>
            <a:off x="1149824" y="3726813"/>
            <a:ext cx="8635621" cy="697760"/>
          </a:xfrm>
          <a:prstGeom prst="rect">
            <a:avLst/>
          </a:prstGeom>
        </p:spPr>
        <p:txBody>
          <a:bodyPr vert="horz" lIns="91440" tIns="45720" rIns="91440" bIns="45720" rtlCol="0">
            <a:no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1800"/>
              </a:lnSpc>
              <a:spcBef>
                <a:spcPts val="1000"/>
              </a:spcBef>
              <a:spcAft>
                <a:spcPts val="2000"/>
              </a:spcAft>
              <a:buNone/>
            </a:pPr>
            <a:r>
              <a:rPr lang="en-US" sz="1600" dirty="0">
                <a:solidFill>
                  <a:prstClr val="black">
                    <a:lumMod val="75000"/>
                    <a:lumOff val="25000"/>
                  </a:prstClr>
                </a:solidFill>
                <a:latin typeface="Segoe UI" panose="020B0502040204020203" pitchFamily="34" charset="0"/>
                <a:cs typeface="Segoe UI" panose="020B0502040204020203" pitchFamily="34" charset="0"/>
              </a:rPr>
              <a:t>Physically observe the daily operations and count the cash at the beginning and end of operations for one (1) week and monitor deposits for the period observed. </a:t>
            </a:r>
          </a:p>
        </p:txBody>
      </p:sp>
      <p:sp>
        <p:nvSpPr>
          <p:cNvPr id="28" name="Content Placeholder 17">
            <a:extLst>
              <a:ext uri="{FF2B5EF4-FFF2-40B4-BE49-F238E27FC236}">
                <a16:creationId xmlns:a16="http://schemas.microsoft.com/office/drawing/2014/main" id="{4D413532-ED97-4073-944B-CD96A4EF7CE9}"/>
              </a:ext>
            </a:extLst>
          </p:cNvPr>
          <p:cNvSpPr txBox="1">
            <a:spLocks/>
          </p:cNvSpPr>
          <p:nvPr/>
        </p:nvSpPr>
        <p:spPr>
          <a:xfrm>
            <a:off x="1230086" y="4472072"/>
            <a:ext cx="4078894" cy="697760"/>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1800"/>
              </a:lnSpc>
              <a:spcAft>
                <a:spcPts val="2000"/>
              </a:spcAft>
              <a:buNone/>
            </a:pPr>
            <a:r>
              <a:rPr lang="en-US" sz="1600" dirty="0">
                <a:solidFill>
                  <a:prstClr val="black">
                    <a:lumMod val="75000"/>
                    <a:lumOff val="25000"/>
                  </a:prstClr>
                </a:solidFill>
                <a:latin typeface="Segoe UI" panose="020B0502040204020203" pitchFamily="34" charset="0"/>
                <a:cs typeface="Segoe UI" panose="020B0502040204020203" pitchFamily="34" charset="0"/>
              </a:rPr>
              <a:t>Indirect methods of analysis :</a:t>
            </a:r>
          </a:p>
          <a:p>
            <a:pPr marL="0" indent="0">
              <a:lnSpc>
                <a:spcPts val="1800"/>
              </a:lnSpc>
              <a:spcAft>
                <a:spcPts val="2000"/>
              </a:spcAft>
              <a:buNone/>
            </a:pPr>
            <a:endParaRPr lang="en-US" sz="1600" dirty="0">
              <a:solidFill>
                <a:prstClr val="black">
                  <a:lumMod val="75000"/>
                  <a:lumOff val="25000"/>
                </a:prstClr>
              </a:solidFill>
              <a:latin typeface="Segoe UI" panose="020B0502040204020203" pitchFamily="34" charset="0"/>
              <a:cs typeface="Segoe UI" panose="020B0502040204020203" pitchFamily="34" charset="0"/>
            </a:endParaRPr>
          </a:p>
        </p:txBody>
      </p:sp>
      <p:grpSp>
        <p:nvGrpSpPr>
          <p:cNvPr id="29" name="Group 28" descr="Small circle with number 2 inside indicating step 2">
            <a:extLst>
              <a:ext uri="{FF2B5EF4-FFF2-40B4-BE49-F238E27FC236}">
                <a16:creationId xmlns:a16="http://schemas.microsoft.com/office/drawing/2014/main" id="{F06AC1FB-EC4C-4FB4-BA2E-2B13B6DD7FC4}"/>
              </a:ext>
            </a:extLst>
          </p:cNvPr>
          <p:cNvGrpSpPr/>
          <p:nvPr/>
        </p:nvGrpSpPr>
        <p:grpSpPr bwMode="blackWhite">
          <a:xfrm>
            <a:off x="527497" y="4442094"/>
            <a:ext cx="659309" cy="409838"/>
            <a:chOff x="6953426" y="711274"/>
            <a:chExt cx="659309" cy="409838"/>
          </a:xfrm>
        </p:grpSpPr>
        <p:sp>
          <p:nvSpPr>
            <p:cNvPr id="30" name="Oval 29" descr="Small circle">
              <a:extLst>
                <a:ext uri="{FF2B5EF4-FFF2-40B4-BE49-F238E27FC236}">
                  <a16:creationId xmlns:a16="http://schemas.microsoft.com/office/drawing/2014/main" id="{71888C69-2448-455A-92BC-007909A5ECDA}"/>
                </a:ext>
              </a:extLst>
            </p:cNvPr>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descr="Number 2">
              <a:extLst>
                <a:ext uri="{FF2B5EF4-FFF2-40B4-BE49-F238E27FC236}">
                  <a16:creationId xmlns:a16="http://schemas.microsoft.com/office/drawing/2014/main" id="{C3615ED9-02DE-4EBE-ABCA-9058E3532BF6}"/>
                </a:ext>
              </a:extLst>
            </p:cNvPr>
            <p:cNvSpPr txBox="1"/>
            <p:nvPr/>
          </p:nvSpPr>
          <p:spPr bwMode="blackWhite">
            <a:xfrm>
              <a:off x="6953426" y="727564"/>
              <a:ext cx="65930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2</a:t>
              </a:r>
            </a:p>
          </p:txBody>
        </p:sp>
      </p:grpSp>
      <p:sp>
        <p:nvSpPr>
          <p:cNvPr id="32" name="Content Placeholder 17">
            <a:extLst>
              <a:ext uri="{FF2B5EF4-FFF2-40B4-BE49-F238E27FC236}">
                <a16:creationId xmlns:a16="http://schemas.microsoft.com/office/drawing/2014/main" id="{A81BC089-EB35-4784-A545-209FB602B2D7}"/>
              </a:ext>
            </a:extLst>
          </p:cNvPr>
          <p:cNvSpPr txBox="1">
            <a:spLocks/>
          </p:cNvSpPr>
          <p:nvPr/>
        </p:nvSpPr>
        <p:spPr>
          <a:xfrm>
            <a:off x="1610035" y="5511824"/>
            <a:ext cx="8954818" cy="697760"/>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a:spcAft>
                <a:spcPts val="2000"/>
              </a:spcAft>
            </a:pPr>
            <a:r>
              <a:rPr lang="en-US" sz="1600" dirty="0">
                <a:solidFill>
                  <a:prstClr val="black">
                    <a:lumMod val="75000"/>
                    <a:lumOff val="25000"/>
                  </a:prstClr>
                </a:solidFill>
                <a:latin typeface="Segoe UI" panose="020B0502040204020203" pitchFamily="34" charset="0"/>
                <a:cs typeface="Segoe UI" panose="020B0502040204020203" pitchFamily="34" charset="0"/>
              </a:rPr>
              <a:t>Analyze incoming and outgoing wire transfers  </a:t>
            </a:r>
          </a:p>
        </p:txBody>
      </p:sp>
      <p:sp>
        <p:nvSpPr>
          <p:cNvPr id="45" name="Content Placeholder 17">
            <a:extLst>
              <a:ext uri="{FF2B5EF4-FFF2-40B4-BE49-F238E27FC236}">
                <a16:creationId xmlns:a16="http://schemas.microsoft.com/office/drawing/2014/main" id="{2048C96D-FBCA-48B2-83D8-D73A31F79340}"/>
              </a:ext>
            </a:extLst>
          </p:cNvPr>
          <p:cNvSpPr txBox="1">
            <a:spLocks/>
          </p:cNvSpPr>
          <p:nvPr/>
        </p:nvSpPr>
        <p:spPr>
          <a:xfrm>
            <a:off x="1601479" y="5983392"/>
            <a:ext cx="8954818" cy="697760"/>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a:spcAft>
                <a:spcPts val="2000"/>
              </a:spcAft>
            </a:pPr>
            <a:r>
              <a:rPr lang="en-US" sz="1600" dirty="0">
                <a:solidFill>
                  <a:prstClr val="black">
                    <a:lumMod val="75000"/>
                    <a:lumOff val="25000"/>
                  </a:prstClr>
                </a:solidFill>
                <a:latin typeface="Segoe UI" panose="020B0502040204020203" pitchFamily="34" charset="0"/>
                <a:cs typeface="Segoe UI" panose="020B0502040204020203" pitchFamily="34" charset="0"/>
              </a:rPr>
              <a:t>Review Cost of Sales and compare to customs report from ASYCUDA.  </a:t>
            </a:r>
          </a:p>
        </p:txBody>
      </p:sp>
      <p:sp>
        <p:nvSpPr>
          <p:cNvPr id="46" name="Content Placeholder 17">
            <a:extLst>
              <a:ext uri="{FF2B5EF4-FFF2-40B4-BE49-F238E27FC236}">
                <a16:creationId xmlns:a16="http://schemas.microsoft.com/office/drawing/2014/main" id="{5C09865F-5C70-4EAF-B470-CE6499043239}"/>
              </a:ext>
            </a:extLst>
          </p:cNvPr>
          <p:cNvSpPr txBox="1">
            <a:spLocks/>
          </p:cNvSpPr>
          <p:nvPr/>
        </p:nvSpPr>
        <p:spPr>
          <a:xfrm>
            <a:off x="1592923" y="6318556"/>
            <a:ext cx="8954818" cy="697760"/>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a:spcAft>
                <a:spcPts val="2000"/>
              </a:spcAft>
            </a:pPr>
            <a:r>
              <a:rPr lang="en-US" sz="1600" dirty="0">
                <a:solidFill>
                  <a:prstClr val="black">
                    <a:lumMod val="75000"/>
                    <a:lumOff val="25000"/>
                  </a:prstClr>
                </a:solidFill>
                <a:latin typeface="Segoe UI" panose="020B0502040204020203" pitchFamily="34" charset="0"/>
                <a:cs typeface="Segoe UI" panose="020B0502040204020203" pitchFamily="34" charset="0"/>
              </a:rPr>
              <a:t>Net worth analysis and living expense analysis</a:t>
            </a:r>
          </a:p>
        </p:txBody>
      </p:sp>
    </p:spTree>
    <p:extLst>
      <p:ext uri="{BB962C8B-B14F-4D97-AF65-F5344CB8AC3E}">
        <p14:creationId xmlns:p14="http://schemas.microsoft.com/office/powerpoint/2010/main" val="13286760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a:t>FINDINGS </a:t>
            </a:r>
            <a:endParaRPr lang="en-US" b="1" dirty="0">
              <a:latin typeface="Segoe UI Light" panose="020B0502040204020203" pitchFamily="34" charset="0"/>
              <a:cs typeface="Segoe UI Light" panose="020B0502040204020203" pitchFamily="34" charset="0"/>
            </a:endParaRPr>
          </a:p>
        </p:txBody>
      </p:sp>
      <p:sp>
        <p:nvSpPr>
          <p:cNvPr id="30" name="Content Placeholder 17"/>
          <p:cNvSpPr txBox="1">
            <a:spLocks/>
          </p:cNvSpPr>
          <p:nvPr/>
        </p:nvSpPr>
        <p:spPr>
          <a:xfrm>
            <a:off x="518618" y="1494748"/>
            <a:ext cx="11232103" cy="471149"/>
          </a:xfrm>
          <a:prstGeom prst="rect">
            <a:avLst/>
          </a:prstGeom>
        </p:spPr>
        <p:txBody>
          <a:bodyPr vert="horz" lIns="91440" tIns="45720" rIns="91440" bIns="45720" rtlCol="0">
            <a:no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2000"/>
              </a:spcAft>
              <a:buNone/>
            </a:pPr>
            <a:endParaRPr lang="en-US" sz="1600" dirty="0"/>
          </a:p>
        </p:txBody>
      </p:sp>
      <p:grpSp>
        <p:nvGrpSpPr>
          <p:cNvPr id="13" name="Group 12" descr="Small circle with number 1 inside  indicating step 1"/>
          <p:cNvGrpSpPr/>
          <p:nvPr/>
        </p:nvGrpSpPr>
        <p:grpSpPr bwMode="blackWhite">
          <a:xfrm>
            <a:off x="558722" y="1709760"/>
            <a:ext cx="558179" cy="409838"/>
            <a:chOff x="6953426" y="711274"/>
            <a:chExt cx="558179" cy="409838"/>
          </a:xfrm>
        </p:grpSpPr>
        <p:sp>
          <p:nvSpPr>
            <p:cNvPr id="14" name="Oval 13"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descr="Number 1"/>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1</a:t>
              </a:r>
            </a:p>
          </p:txBody>
        </p:sp>
      </p:grpSp>
      <p:sp>
        <p:nvSpPr>
          <p:cNvPr id="16" name="Content Placeholder 17"/>
          <p:cNvSpPr txBox="1">
            <a:spLocks/>
          </p:cNvSpPr>
          <p:nvPr/>
        </p:nvSpPr>
        <p:spPr>
          <a:xfrm>
            <a:off x="1076799" y="1704287"/>
            <a:ext cx="7738017" cy="913994"/>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2000"/>
              </a:spcAft>
              <a:buNone/>
            </a:pPr>
            <a:r>
              <a:rPr lang="en-US" sz="1600" dirty="0">
                <a:solidFill>
                  <a:prstClr val="black">
                    <a:lumMod val="75000"/>
                    <a:lumOff val="25000"/>
                  </a:prstClr>
                </a:solidFill>
                <a:latin typeface="Segoe UI" panose="020B0502040204020203" pitchFamily="34" charset="0"/>
                <a:cs typeface="Segoe UI" panose="020B0502040204020203" pitchFamily="34" charset="0"/>
              </a:rPr>
              <a:t>Sources of income indicated during the interview conducted could not be verified.   </a:t>
            </a:r>
          </a:p>
        </p:txBody>
      </p:sp>
      <p:grpSp>
        <p:nvGrpSpPr>
          <p:cNvPr id="18" name="Group 17" descr="Small circle with number 2 inside  indicating step 2"/>
          <p:cNvGrpSpPr/>
          <p:nvPr/>
        </p:nvGrpSpPr>
        <p:grpSpPr bwMode="blackWhite">
          <a:xfrm>
            <a:off x="518620" y="2408372"/>
            <a:ext cx="558179" cy="409838"/>
            <a:chOff x="6953426" y="711274"/>
            <a:chExt cx="558179" cy="409838"/>
          </a:xfrm>
        </p:grpSpPr>
        <p:sp>
          <p:nvSpPr>
            <p:cNvPr id="23" name="Oval 22"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descr="Number 2"/>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2</a:t>
              </a:r>
            </a:p>
          </p:txBody>
        </p:sp>
      </p:grpSp>
      <p:sp>
        <p:nvSpPr>
          <p:cNvPr id="25" name="Content Placeholder 17"/>
          <p:cNvSpPr txBox="1">
            <a:spLocks/>
          </p:cNvSpPr>
          <p:nvPr/>
        </p:nvSpPr>
        <p:spPr>
          <a:xfrm>
            <a:off x="1113395" y="2451723"/>
            <a:ext cx="9623886" cy="856016"/>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2000"/>
              </a:spcAft>
              <a:buNone/>
            </a:pPr>
            <a:r>
              <a:rPr lang="en-US" sz="1600" dirty="0">
                <a:solidFill>
                  <a:prstClr val="black">
                    <a:lumMod val="75000"/>
                    <a:lumOff val="25000"/>
                  </a:prstClr>
                </a:solidFill>
                <a:latin typeface="Segoe UI" panose="020B0502040204020203" pitchFamily="34" charset="0"/>
                <a:cs typeface="Segoe UI" panose="020B0502040204020203" pitchFamily="34" charset="0"/>
              </a:rPr>
              <a:t>Significant deposits which did not correlate with sales or incoming wire transfers. </a:t>
            </a:r>
          </a:p>
        </p:txBody>
      </p:sp>
      <p:grpSp>
        <p:nvGrpSpPr>
          <p:cNvPr id="26" name="Group 25" descr="Small circle with number 3 inside  indicating step 3"/>
          <p:cNvGrpSpPr/>
          <p:nvPr/>
        </p:nvGrpSpPr>
        <p:grpSpPr bwMode="blackWhite">
          <a:xfrm>
            <a:off x="502809" y="3252759"/>
            <a:ext cx="558179" cy="409838"/>
            <a:chOff x="6953426" y="711274"/>
            <a:chExt cx="558179" cy="409838"/>
          </a:xfrm>
        </p:grpSpPr>
        <p:sp>
          <p:nvSpPr>
            <p:cNvPr id="27" name="Oval 26"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descr="Number 3"/>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3</a:t>
              </a:r>
            </a:p>
          </p:txBody>
        </p:sp>
      </p:grpSp>
      <p:sp>
        <p:nvSpPr>
          <p:cNvPr id="29" name="Content Placeholder 17"/>
          <p:cNvSpPr txBox="1">
            <a:spLocks/>
          </p:cNvSpPr>
          <p:nvPr/>
        </p:nvSpPr>
        <p:spPr>
          <a:xfrm>
            <a:off x="1182086" y="3307739"/>
            <a:ext cx="9391875" cy="856017"/>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2000"/>
              </a:spcAft>
              <a:buNone/>
            </a:pPr>
            <a:r>
              <a:rPr lang="en-US" sz="1600" dirty="0">
                <a:solidFill>
                  <a:prstClr val="black">
                    <a:lumMod val="75000"/>
                    <a:lumOff val="25000"/>
                  </a:prstClr>
                </a:solidFill>
                <a:latin typeface="Segoe UI" panose="020B0502040204020203" pitchFamily="34" charset="0"/>
                <a:cs typeface="Segoe UI" panose="020B0502040204020203" pitchFamily="34" charset="0"/>
              </a:rPr>
              <a:t>Cost of sales was grossly overstated compared to Customs imports. </a:t>
            </a:r>
          </a:p>
        </p:txBody>
      </p:sp>
    </p:spTree>
    <p:extLst>
      <p:ext uri="{BB962C8B-B14F-4D97-AF65-F5344CB8AC3E}">
        <p14:creationId xmlns:p14="http://schemas.microsoft.com/office/powerpoint/2010/main" val="2957947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b="1" dirty="0">
                <a:latin typeface="Segoe UI Light" panose="020B0502040204020203" pitchFamily="34" charset="0"/>
                <a:cs typeface="Segoe UI Light" panose="020B0502040204020203" pitchFamily="34" charset="0"/>
              </a:rPr>
              <a:t>OUTCOME </a:t>
            </a:r>
          </a:p>
        </p:txBody>
      </p:sp>
      <p:sp>
        <p:nvSpPr>
          <p:cNvPr id="38" name="Content Placeholder 17"/>
          <p:cNvSpPr txBox="1">
            <a:spLocks/>
          </p:cNvSpPr>
          <p:nvPr/>
        </p:nvSpPr>
        <p:spPr>
          <a:xfrm>
            <a:off x="541609" y="1296100"/>
            <a:ext cx="5110161" cy="1236475"/>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2000"/>
              </a:spcAft>
              <a:buNone/>
            </a:pPr>
            <a:endParaRPr lang="en-US" dirty="0">
              <a:latin typeface="Segoe UI" panose="020B0502040204020203" pitchFamily="34" charset="0"/>
              <a:cs typeface="Segoe UI" panose="020B0502040204020203" pitchFamily="34" charset="0"/>
            </a:endParaRPr>
          </a:p>
        </p:txBody>
      </p:sp>
      <p:grpSp>
        <p:nvGrpSpPr>
          <p:cNvPr id="4" name="Group 3" descr="Small circle with number 1 inside  indicating step 1"/>
          <p:cNvGrpSpPr/>
          <p:nvPr/>
        </p:nvGrpSpPr>
        <p:grpSpPr bwMode="blackWhite">
          <a:xfrm>
            <a:off x="558723" y="2638502"/>
            <a:ext cx="558179" cy="409838"/>
            <a:chOff x="6953426" y="711274"/>
            <a:chExt cx="558179" cy="409838"/>
          </a:xfrm>
        </p:grpSpPr>
        <p:sp>
          <p:nvSpPr>
            <p:cNvPr id="2" name="Oval 1"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descr="Number 1"/>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1</a:t>
              </a:r>
            </a:p>
          </p:txBody>
        </p:sp>
      </p:grpSp>
      <p:sp>
        <p:nvSpPr>
          <p:cNvPr id="29" name="Content Placeholder 17"/>
          <p:cNvSpPr txBox="1">
            <a:spLocks/>
          </p:cNvSpPr>
          <p:nvPr/>
        </p:nvSpPr>
        <p:spPr>
          <a:xfrm>
            <a:off x="1066039" y="2678694"/>
            <a:ext cx="3121671" cy="467647"/>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defTabSz="512763">
              <a:lnSpc>
                <a:spcPct val="100000"/>
              </a:lnSpc>
              <a:spcBef>
                <a:spcPts val="0"/>
              </a:spcBef>
              <a:spcAft>
                <a:spcPts val="2000"/>
              </a:spcAft>
              <a:buNone/>
            </a:pPr>
            <a:r>
              <a:rPr lang="en-US" dirty="0">
                <a:solidFill>
                  <a:prstClr val="black">
                    <a:lumMod val="75000"/>
                    <a:lumOff val="25000"/>
                  </a:prstClr>
                </a:solidFill>
                <a:latin typeface="Segoe UI" panose="020B0502040204020203" pitchFamily="34" charset="0"/>
                <a:cs typeface="Segoe UI" panose="020B0502040204020203" pitchFamily="34" charset="0"/>
              </a:rPr>
              <a:t>Select </a:t>
            </a:r>
            <a:r>
              <a:rPr lang="en-US" dirty="0">
                <a:solidFill>
                  <a:srgbClr val="404040"/>
                </a:solidFill>
                <a:latin typeface="Segoe UI" panose="020B0502040204020203" pitchFamily="34" charset="0"/>
                <a:cs typeface="Segoe UI" panose="020B0502040204020203" pitchFamily="34" charset="0"/>
              </a:rPr>
              <a:t>the Robot picture </a:t>
            </a:r>
            <a:r>
              <a:rPr lang="en-US" dirty="0">
                <a:solidFill>
                  <a:prstClr val="black">
                    <a:lumMod val="75000"/>
                    <a:lumOff val="25000"/>
                  </a:prstClr>
                </a:solidFill>
                <a:latin typeface="Segoe UI" panose="020B0502040204020203" pitchFamily="34" charset="0"/>
                <a:cs typeface="Segoe UI" panose="020B0502040204020203" pitchFamily="34" charset="0"/>
              </a:rPr>
              <a:t>on the right.</a:t>
            </a:r>
          </a:p>
        </p:txBody>
      </p:sp>
      <p:grpSp>
        <p:nvGrpSpPr>
          <p:cNvPr id="19" name="Group 18" descr="Small circle with number 2 inside  indicating step 2"/>
          <p:cNvGrpSpPr/>
          <p:nvPr/>
        </p:nvGrpSpPr>
        <p:grpSpPr bwMode="blackWhite">
          <a:xfrm>
            <a:off x="558723" y="3312993"/>
            <a:ext cx="558179" cy="409838"/>
            <a:chOff x="6953426" y="711274"/>
            <a:chExt cx="558179" cy="409838"/>
          </a:xfrm>
        </p:grpSpPr>
        <p:sp>
          <p:nvSpPr>
            <p:cNvPr id="20" name="Oval 19"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descr="Number 2"/>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2</a:t>
              </a:r>
            </a:p>
          </p:txBody>
        </p:sp>
      </p:grpSp>
      <p:sp>
        <p:nvSpPr>
          <p:cNvPr id="22" name="Content Placeholder 17"/>
          <p:cNvSpPr txBox="1">
            <a:spLocks/>
          </p:cNvSpPr>
          <p:nvPr/>
        </p:nvSpPr>
        <p:spPr>
          <a:xfrm>
            <a:off x="1066039" y="3353185"/>
            <a:ext cx="3504072" cy="913994"/>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prstClr val="black">
                    <a:lumMod val="75000"/>
                    <a:lumOff val="25000"/>
                  </a:prstClr>
                </a:solidFill>
                <a:latin typeface="Segoe UI" panose="020B0502040204020203" pitchFamily="34" charset="0"/>
                <a:cs typeface="Segoe UI" panose="020B0502040204020203" pitchFamily="34" charset="0"/>
              </a:rPr>
              <a:t>Type</a:t>
            </a:r>
            <a:r>
              <a:rPr lang="en-US" dirty="0">
                <a:solidFill>
                  <a:prstClr val="black">
                    <a:lumMod val="75000"/>
                    <a:lumOff val="25000"/>
                  </a:prstClr>
                </a:solidFill>
              </a:rPr>
              <a:t> </a:t>
            </a:r>
            <a:r>
              <a:rPr lang="en-US" i="1" dirty="0">
                <a:solidFill>
                  <a:srgbClr val="D24726"/>
                </a:solidFill>
                <a:latin typeface="Segoe UI" panose="020B0502040204020203" pitchFamily="34" charset="0"/>
                <a:cs typeface="Segoe UI" panose="020B0502040204020203" pitchFamily="34" charset="0"/>
              </a:rPr>
              <a:t>animation</a:t>
            </a:r>
            <a:r>
              <a:rPr lang="en-US" dirty="0">
                <a:solidFill>
                  <a:prstClr val="black">
                    <a:lumMod val="75000"/>
                    <a:lumOff val="25000"/>
                  </a:prstClr>
                </a:solidFill>
              </a:rPr>
              <a:t> </a:t>
            </a:r>
            <a:r>
              <a:rPr lang="en-US" dirty="0">
                <a:solidFill>
                  <a:prstClr val="black">
                    <a:lumMod val="75000"/>
                    <a:lumOff val="25000"/>
                  </a:prstClr>
                </a:solidFill>
                <a:latin typeface="Segoe UI" panose="020B0502040204020203" pitchFamily="34" charset="0"/>
                <a:cs typeface="Segoe UI" panose="020B0502040204020203" pitchFamily="34" charset="0"/>
              </a:rPr>
              <a:t>in the </a:t>
            </a:r>
            <a:r>
              <a:rPr lang="en-US" dirty="0">
                <a:solidFill>
                  <a:srgbClr val="D24726"/>
                </a:solidFill>
                <a:latin typeface="Segoe UI Semibold" panose="020B0702040204020203" pitchFamily="34" charset="0"/>
                <a:cs typeface="Segoe UI Semibold" panose="020B0702040204020203" pitchFamily="34" charset="0"/>
              </a:rPr>
              <a:t>Tell Me </a:t>
            </a:r>
            <a:r>
              <a:rPr lang="en-US" dirty="0">
                <a:solidFill>
                  <a:prstClr val="black">
                    <a:lumMod val="75000"/>
                    <a:lumOff val="25000"/>
                  </a:prstClr>
                </a:solidFill>
                <a:latin typeface="Segoe UI" panose="020B0502040204020203" pitchFamily="34" charset="0"/>
                <a:cs typeface="Segoe UI" panose="020B0502040204020203" pitchFamily="34" charset="0"/>
              </a:rPr>
              <a:t>box, and then choose </a:t>
            </a:r>
            <a:r>
              <a:rPr lang="en-US" dirty="0">
                <a:solidFill>
                  <a:srgbClr val="D24726"/>
                </a:solidFill>
                <a:latin typeface="Segoe UI Semibold" panose="020B0702040204020203" pitchFamily="34" charset="0"/>
                <a:cs typeface="Segoe UI Semibold" panose="020B0702040204020203" pitchFamily="34" charset="0"/>
              </a:rPr>
              <a:t>Add Animation</a:t>
            </a:r>
            <a:r>
              <a:rPr lang="en-US" dirty="0">
                <a:solidFill>
                  <a:prstClr val="black">
                    <a:lumMod val="75000"/>
                    <a:lumOff val="25000"/>
                  </a:prstClr>
                </a:solidFill>
                <a:latin typeface="Segoe UI" panose="020B0502040204020203" pitchFamily="34" charset="0"/>
                <a:cs typeface="Segoe UI" panose="020B0502040204020203" pitchFamily="34" charset="0"/>
              </a:rPr>
              <a:t>.</a:t>
            </a:r>
          </a:p>
        </p:txBody>
      </p:sp>
      <p:grpSp>
        <p:nvGrpSpPr>
          <p:cNvPr id="31" name="Group 30" descr="Small circle with number 3 inside  indicating step 3"/>
          <p:cNvGrpSpPr/>
          <p:nvPr/>
        </p:nvGrpSpPr>
        <p:grpSpPr bwMode="blackWhite">
          <a:xfrm>
            <a:off x="557319" y="4263506"/>
            <a:ext cx="558179" cy="409838"/>
            <a:chOff x="6953426" y="711274"/>
            <a:chExt cx="558179" cy="409838"/>
          </a:xfrm>
        </p:grpSpPr>
        <p:sp>
          <p:nvSpPr>
            <p:cNvPr id="32" name="Oval 31"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descr="Number 3"/>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3</a:t>
              </a:r>
            </a:p>
          </p:txBody>
        </p:sp>
      </p:grpSp>
      <p:sp>
        <p:nvSpPr>
          <p:cNvPr id="34" name="Content Placeholder 17"/>
          <p:cNvSpPr txBox="1">
            <a:spLocks/>
          </p:cNvSpPr>
          <p:nvPr/>
        </p:nvSpPr>
        <p:spPr>
          <a:xfrm>
            <a:off x="1064636" y="4303697"/>
            <a:ext cx="2134038" cy="1446087"/>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defTabSz="512763">
              <a:spcAft>
                <a:spcPts val="2000"/>
              </a:spcAft>
              <a:buNone/>
            </a:pPr>
            <a:r>
              <a:rPr lang="en-US" dirty="0">
                <a:solidFill>
                  <a:prstClr val="black">
                    <a:lumMod val="75000"/>
                    <a:lumOff val="25000"/>
                  </a:prstClr>
                </a:solidFill>
                <a:latin typeface="Segoe UI" panose="020B0502040204020203" pitchFamily="34" charset="0"/>
                <a:cs typeface="Segoe UI" panose="020B0502040204020203" pitchFamily="34" charset="0"/>
              </a:rPr>
              <a:t>Choose an animation effect, like </a:t>
            </a:r>
            <a:r>
              <a:rPr lang="en-US" dirty="0">
                <a:solidFill>
                  <a:srgbClr val="D24726"/>
                </a:solidFill>
                <a:latin typeface="Segoe UI Semibold" panose="020B0702040204020203" pitchFamily="34" charset="0"/>
                <a:cs typeface="Segoe UI Semibold" panose="020B0702040204020203" pitchFamily="34" charset="0"/>
              </a:rPr>
              <a:t>Zoom</a:t>
            </a:r>
            <a:r>
              <a:rPr lang="en-US" dirty="0">
                <a:solidFill>
                  <a:prstClr val="black">
                    <a:lumMod val="75000"/>
                    <a:lumOff val="25000"/>
                  </a:prstClr>
                </a:solidFill>
                <a:latin typeface="Segoe UI" panose="020B0502040204020203" pitchFamily="34" charset="0"/>
                <a:cs typeface="Segoe UI" panose="020B0502040204020203" pitchFamily="34" charset="0"/>
              </a:rPr>
              <a:t>, and </a:t>
            </a:r>
            <a:r>
              <a:rPr lang="en-US" dirty="0" err="1">
                <a:solidFill>
                  <a:prstClr val="black">
                    <a:lumMod val="75000"/>
                    <a:lumOff val="25000"/>
                  </a:prstClr>
                </a:solidFill>
                <a:latin typeface="Segoe UI" panose="020B0502040204020203" pitchFamily="34" charset="0"/>
                <a:cs typeface="Segoe UI" panose="020B0502040204020203" pitchFamily="34" charset="0"/>
              </a:rPr>
              <a:t>wach</a:t>
            </a:r>
            <a:r>
              <a:rPr lang="en-US" dirty="0">
                <a:solidFill>
                  <a:prstClr val="black">
                    <a:lumMod val="75000"/>
                    <a:lumOff val="25000"/>
                  </a:prstClr>
                </a:solidFill>
                <a:latin typeface="Segoe UI" panose="020B0502040204020203" pitchFamily="34" charset="0"/>
                <a:cs typeface="Segoe UI" panose="020B0502040204020203" pitchFamily="34" charset="0"/>
              </a:rPr>
              <a:t> </a:t>
            </a:r>
            <a:br>
              <a:rPr lang="en-US" dirty="0">
                <a:solidFill>
                  <a:prstClr val="black">
                    <a:lumMod val="75000"/>
                    <a:lumOff val="25000"/>
                  </a:prstClr>
                </a:solidFill>
                <a:latin typeface="Segoe UI" panose="020B0502040204020203" pitchFamily="34" charset="0"/>
                <a:cs typeface="Segoe UI" panose="020B0502040204020203" pitchFamily="34" charset="0"/>
              </a:rPr>
            </a:br>
            <a:r>
              <a:rPr lang="en-US" dirty="0">
                <a:solidFill>
                  <a:prstClr val="black">
                    <a:lumMod val="75000"/>
                    <a:lumOff val="25000"/>
                  </a:prstClr>
                </a:solidFill>
                <a:latin typeface="Segoe UI" panose="020B0502040204020203" pitchFamily="34" charset="0"/>
                <a:cs typeface="Segoe UI" panose="020B0502040204020203" pitchFamily="34" charset="0"/>
              </a:rPr>
              <a:t>what happens.</a:t>
            </a:r>
          </a:p>
        </p:txBody>
      </p:sp>
      <p:graphicFrame>
        <p:nvGraphicFramePr>
          <p:cNvPr id="9" name="Table 8"/>
          <p:cNvGraphicFramePr>
            <a:graphicFrameLocks noGrp="1"/>
          </p:cNvGraphicFramePr>
          <p:nvPr>
            <p:extLst>
              <p:ext uri="{D42A27DB-BD31-4B8C-83A1-F6EECF244321}">
                <p14:modId xmlns:p14="http://schemas.microsoft.com/office/powerpoint/2010/main" val="429097670"/>
              </p:ext>
            </p:extLst>
          </p:nvPr>
        </p:nvGraphicFramePr>
        <p:xfrm>
          <a:off x="511173" y="1303581"/>
          <a:ext cx="8117875" cy="5342273"/>
        </p:xfrm>
        <a:graphic>
          <a:graphicData uri="http://schemas.openxmlformats.org/drawingml/2006/table">
            <a:tbl>
              <a:tblPr>
                <a:tableStyleId>{5C22544A-7EE6-4342-B048-85BDC9FD1C3A}</a:tableStyleId>
              </a:tblPr>
              <a:tblGrid>
                <a:gridCol w="1108850">
                  <a:extLst>
                    <a:ext uri="{9D8B030D-6E8A-4147-A177-3AD203B41FA5}">
                      <a16:colId xmlns:a16="http://schemas.microsoft.com/office/drawing/2014/main" val="2181634381"/>
                    </a:ext>
                  </a:extLst>
                </a:gridCol>
                <a:gridCol w="1846191">
                  <a:extLst>
                    <a:ext uri="{9D8B030D-6E8A-4147-A177-3AD203B41FA5}">
                      <a16:colId xmlns:a16="http://schemas.microsoft.com/office/drawing/2014/main" val="3260529662"/>
                    </a:ext>
                  </a:extLst>
                </a:gridCol>
                <a:gridCol w="1924493">
                  <a:extLst>
                    <a:ext uri="{9D8B030D-6E8A-4147-A177-3AD203B41FA5}">
                      <a16:colId xmlns:a16="http://schemas.microsoft.com/office/drawing/2014/main" val="768057363"/>
                    </a:ext>
                  </a:extLst>
                </a:gridCol>
                <a:gridCol w="1520456">
                  <a:extLst>
                    <a:ext uri="{9D8B030D-6E8A-4147-A177-3AD203B41FA5}">
                      <a16:colId xmlns:a16="http://schemas.microsoft.com/office/drawing/2014/main" val="1769966725"/>
                    </a:ext>
                  </a:extLst>
                </a:gridCol>
                <a:gridCol w="1717885">
                  <a:extLst>
                    <a:ext uri="{9D8B030D-6E8A-4147-A177-3AD203B41FA5}">
                      <a16:colId xmlns:a16="http://schemas.microsoft.com/office/drawing/2014/main" val="101276080"/>
                    </a:ext>
                  </a:extLst>
                </a:gridCol>
              </a:tblGrid>
              <a:tr h="455170">
                <a:tc>
                  <a:txBody>
                    <a:bodyPr/>
                    <a:lstStyle/>
                    <a:p>
                      <a:pPr algn="ctr" fontAlgn="b"/>
                      <a:r>
                        <a:rPr lang="en-US" sz="1600" b="1" u="none" strike="noStrike" dirty="0">
                          <a:effectLst/>
                        </a:rPr>
                        <a:t>T.A.N. </a:t>
                      </a:r>
                      <a:endParaRPr lang="en-US" sz="1600" b="1" i="0" u="none" strike="noStrike" dirty="0">
                        <a:solidFill>
                          <a:srgbClr val="000000"/>
                        </a:solidFill>
                        <a:effectLst/>
                        <a:latin typeface="Calibri" panose="020F0502020204030204" pitchFamily="34" charset="0"/>
                      </a:endParaRPr>
                    </a:p>
                  </a:txBody>
                  <a:tcPr marL="3724" marR="3724" marT="3724" marB="0" anchor="b"/>
                </a:tc>
                <a:tc>
                  <a:txBody>
                    <a:bodyPr/>
                    <a:lstStyle/>
                    <a:p>
                      <a:pPr algn="ctr" fontAlgn="b"/>
                      <a:r>
                        <a:rPr lang="en-US" sz="1600" b="1" u="none" strike="noStrike" dirty="0">
                          <a:effectLst/>
                        </a:rPr>
                        <a:t>Total Additional Income </a:t>
                      </a:r>
                      <a:endParaRPr lang="en-US" sz="1600" b="1" i="0" u="none" strike="noStrike" dirty="0">
                        <a:solidFill>
                          <a:srgbClr val="000000"/>
                        </a:solidFill>
                        <a:effectLst/>
                        <a:latin typeface="Calibri" panose="020F0502020204030204" pitchFamily="34" charset="0"/>
                      </a:endParaRPr>
                    </a:p>
                  </a:txBody>
                  <a:tcPr marL="3724" marR="3724" marT="3724" marB="0" anchor="b"/>
                </a:tc>
                <a:tc>
                  <a:txBody>
                    <a:bodyPr/>
                    <a:lstStyle/>
                    <a:p>
                      <a:pPr algn="ctr" fontAlgn="b"/>
                      <a:r>
                        <a:rPr lang="en-US" sz="1600" b="1" u="none" strike="noStrike" dirty="0">
                          <a:effectLst/>
                        </a:rPr>
                        <a:t>Total Additional Tax </a:t>
                      </a:r>
                      <a:endParaRPr lang="en-US" sz="1600" b="1" i="0" u="none" strike="noStrike" dirty="0">
                        <a:solidFill>
                          <a:srgbClr val="000000"/>
                        </a:solidFill>
                        <a:effectLst/>
                        <a:latin typeface="Calibri" panose="020F0502020204030204" pitchFamily="34" charset="0"/>
                      </a:endParaRPr>
                    </a:p>
                  </a:txBody>
                  <a:tcPr marL="3724" marR="3724" marT="3724" marB="0" anchor="b"/>
                </a:tc>
                <a:tc>
                  <a:txBody>
                    <a:bodyPr/>
                    <a:lstStyle/>
                    <a:p>
                      <a:pPr algn="ctr" fontAlgn="b"/>
                      <a:r>
                        <a:rPr lang="en-US" sz="1600" b="1" u="none" strike="noStrike" dirty="0">
                          <a:effectLst/>
                        </a:rPr>
                        <a:t>Total Penalty </a:t>
                      </a:r>
                      <a:endParaRPr lang="en-US" sz="1600" b="1" i="0" u="none" strike="noStrike" dirty="0">
                        <a:solidFill>
                          <a:srgbClr val="000000"/>
                        </a:solidFill>
                        <a:effectLst/>
                        <a:latin typeface="Calibri" panose="020F0502020204030204" pitchFamily="34" charset="0"/>
                      </a:endParaRPr>
                    </a:p>
                  </a:txBody>
                  <a:tcPr marL="3724" marR="3724" marT="3724" marB="0" anchor="b"/>
                </a:tc>
                <a:tc>
                  <a:txBody>
                    <a:bodyPr/>
                    <a:lstStyle/>
                    <a:p>
                      <a:pPr algn="ctr" fontAlgn="b"/>
                      <a:r>
                        <a:rPr lang="en-US" sz="1600" b="1" u="none" strike="noStrike" dirty="0">
                          <a:effectLst/>
                        </a:rPr>
                        <a:t>Total Taxes Assessed</a:t>
                      </a:r>
                      <a:endParaRPr lang="en-US" sz="1600" b="1" i="0" u="none" strike="noStrike" dirty="0">
                        <a:solidFill>
                          <a:srgbClr val="000000"/>
                        </a:solidFill>
                        <a:effectLst/>
                        <a:latin typeface="Calibri" panose="020F0502020204030204" pitchFamily="34" charset="0"/>
                      </a:endParaRPr>
                    </a:p>
                  </a:txBody>
                  <a:tcPr marL="3724" marR="3724" marT="3724" marB="0" anchor="b"/>
                </a:tc>
                <a:extLst>
                  <a:ext uri="{0D108BD9-81ED-4DB2-BD59-A6C34878D82A}">
                    <a16:rowId xmlns:a16="http://schemas.microsoft.com/office/drawing/2014/main" val="62663452"/>
                  </a:ext>
                </a:extLst>
              </a:tr>
              <a:tr h="365023">
                <a:tc>
                  <a:txBody>
                    <a:bodyPr/>
                    <a:lstStyle/>
                    <a:p>
                      <a:pPr algn="l" fontAlgn="b"/>
                      <a:r>
                        <a:rPr lang="en-US" sz="1200" u="none" strike="noStrike" dirty="0">
                          <a:effectLst/>
                        </a:rPr>
                        <a:t>141610-02</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2,849,172.63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854,751.79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854,751.79 </a:t>
                      </a:r>
                      <a:endParaRPr lang="en-US" sz="1200" b="0" i="0" u="none" strike="noStrike" dirty="0">
                        <a:solidFill>
                          <a:srgbClr val="000000"/>
                        </a:solidFill>
                        <a:effectLst/>
                        <a:latin typeface="Calibri" panose="020F0502020204030204" pitchFamily="34" charset="0"/>
                      </a:endParaRPr>
                    </a:p>
                  </a:txBody>
                  <a:tcPr marL="3724" marR="3724" marT="3724" marB="0" anchor="b"/>
                </a:tc>
                <a:extLst>
                  <a:ext uri="{0D108BD9-81ED-4DB2-BD59-A6C34878D82A}">
                    <a16:rowId xmlns:a16="http://schemas.microsoft.com/office/drawing/2014/main" val="3319148065"/>
                  </a:ext>
                </a:extLst>
              </a:tr>
              <a:tr h="365023">
                <a:tc>
                  <a:txBody>
                    <a:bodyPr/>
                    <a:lstStyle/>
                    <a:p>
                      <a:pPr algn="l" fontAlgn="b"/>
                      <a:r>
                        <a:rPr lang="en-US" sz="1200" u="none" strike="noStrike" dirty="0">
                          <a:effectLst/>
                        </a:rPr>
                        <a:t>143130-02</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2,243,355.98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747,710.55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   </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747,710.55 </a:t>
                      </a:r>
                      <a:endParaRPr lang="en-US" sz="1200" b="0" i="0" u="none" strike="noStrike">
                        <a:solidFill>
                          <a:srgbClr val="000000"/>
                        </a:solidFill>
                        <a:effectLst/>
                        <a:latin typeface="Calibri" panose="020F0502020204030204" pitchFamily="34" charset="0"/>
                      </a:endParaRPr>
                    </a:p>
                  </a:txBody>
                  <a:tcPr marL="3724" marR="3724" marT="3724" marB="0" anchor="b"/>
                </a:tc>
                <a:extLst>
                  <a:ext uri="{0D108BD9-81ED-4DB2-BD59-A6C34878D82A}">
                    <a16:rowId xmlns:a16="http://schemas.microsoft.com/office/drawing/2014/main" val="4268994802"/>
                  </a:ext>
                </a:extLst>
              </a:tr>
              <a:tr h="365023">
                <a:tc>
                  <a:txBody>
                    <a:bodyPr/>
                    <a:lstStyle/>
                    <a:p>
                      <a:pPr algn="l" fontAlgn="b"/>
                      <a:r>
                        <a:rPr lang="en-US" sz="1200" u="none" strike="noStrike">
                          <a:effectLst/>
                        </a:rPr>
                        <a:t>108051-01</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1,080,000.00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293,880.00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   </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293,880.00 </a:t>
                      </a:r>
                      <a:endParaRPr lang="en-US" sz="1200" b="0" i="0" u="none" strike="noStrike">
                        <a:solidFill>
                          <a:srgbClr val="000000"/>
                        </a:solidFill>
                        <a:effectLst/>
                        <a:latin typeface="Calibri" panose="020F0502020204030204" pitchFamily="34" charset="0"/>
                      </a:endParaRPr>
                    </a:p>
                  </a:txBody>
                  <a:tcPr marL="3724" marR="3724" marT="3724" marB="0" anchor="b"/>
                </a:tc>
                <a:extLst>
                  <a:ext uri="{0D108BD9-81ED-4DB2-BD59-A6C34878D82A}">
                    <a16:rowId xmlns:a16="http://schemas.microsoft.com/office/drawing/2014/main" val="1722846168"/>
                  </a:ext>
                </a:extLst>
              </a:tr>
              <a:tr h="365023">
                <a:tc>
                  <a:txBody>
                    <a:bodyPr/>
                    <a:lstStyle/>
                    <a:p>
                      <a:pPr algn="l" fontAlgn="b"/>
                      <a:r>
                        <a:rPr lang="en-US" sz="1200" u="none" strike="noStrike">
                          <a:effectLst/>
                        </a:rPr>
                        <a:t>140907-02</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1,768,157.08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530,447.12 </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530,447.12 </a:t>
                      </a:r>
                      <a:endParaRPr lang="en-US" sz="1200" b="0" i="0" u="none" strike="noStrike">
                        <a:solidFill>
                          <a:srgbClr val="000000"/>
                        </a:solidFill>
                        <a:effectLst/>
                        <a:latin typeface="Calibri" panose="020F0502020204030204" pitchFamily="34" charset="0"/>
                      </a:endParaRPr>
                    </a:p>
                  </a:txBody>
                  <a:tcPr marL="3724" marR="3724" marT="3724" marB="0" anchor="b"/>
                </a:tc>
                <a:extLst>
                  <a:ext uri="{0D108BD9-81ED-4DB2-BD59-A6C34878D82A}">
                    <a16:rowId xmlns:a16="http://schemas.microsoft.com/office/drawing/2014/main" val="2525498970"/>
                  </a:ext>
                </a:extLst>
              </a:tr>
              <a:tr h="365023">
                <a:tc>
                  <a:txBody>
                    <a:bodyPr/>
                    <a:lstStyle/>
                    <a:p>
                      <a:pPr algn="l" fontAlgn="b"/>
                      <a:r>
                        <a:rPr lang="en-US" sz="1200" u="none" strike="noStrike">
                          <a:effectLst/>
                        </a:rPr>
                        <a:t>112255-02</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2,787,952.00 </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836,385.60 </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836,385.60 </a:t>
                      </a:r>
                      <a:endParaRPr lang="en-US" sz="1200" b="0" i="0" u="none" strike="noStrike">
                        <a:solidFill>
                          <a:srgbClr val="000000"/>
                        </a:solidFill>
                        <a:effectLst/>
                        <a:latin typeface="Calibri" panose="020F0502020204030204" pitchFamily="34" charset="0"/>
                      </a:endParaRPr>
                    </a:p>
                  </a:txBody>
                  <a:tcPr marL="3724" marR="3724" marT="3724" marB="0" anchor="b"/>
                </a:tc>
                <a:extLst>
                  <a:ext uri="{0D108BD9-81ED-4DB2-BD59-A6C34878D82A}">
                    <a16:rowId xmlns:a16="http://schemas.microsoft.com/office/drawing/2014/main" val="731965021"/>
                  </a:ext>
                </a:extLst>
              </a:tr>
              <a:tr h="365023">
                <a:tc>
                  <a:txBody>
                    <a:bodyPr/>
                    <a:lstStyle/>
                    <a:p>
                      <a:pPr algn="l" fontAlgn="b"/>
                      <a:r>
                        <a:rPr lang="en-US" sz="1200" u="none" strike="noStrike" dirty="0">
                          <a:effectLst/>
                        </a:rPr>
                        <a:t>140909-01</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707,623.00 </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275,875.35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275,875.35 </a:t>
                      </a:r>
                      <a:endParaRPr lang="en-US" sz="1200" b="0" i="0" u="none" strike="noStrike">
                        <a:solidFill>
                          <a:srgbClr val="000000"/>
                        </a:solidFill>
                        <a:effectLst/>
                        <a:latin typeface="Calibri" panose="020F0502020204030204" pitchFamily="34" charset="0"/>
                      </a:endParaRPr>
                    </a:p>
                  </a:txBody>
                  <a:tcPr marL="3724" marR="3724" marT="3724" marB="0" anchor="b"/>
                </a:tc>
                <a:extLst>
                  <a:ext uri="{0D108BD9-81ED-4DB2-BD59-A6C34878D82A}">
                    <a16:rowId xmlns:a16="http://schemas.microsoft.com/office/drawing/2014/main" val="287239570"/>
                  </a:ext>
                </a:extLst>
              </a:tr>
              <a:tr h="365023">
                <a:tc>
                  <a:txBody>
                    <a:bodyPr/>
                    <a:lstStyle/>
                    <a:p>
                      <a:pPr algn="l" fontAlgn="b"/>
                      <a:r>
                        <a:rPr lang="en-US" sz="1200" u="none" strike="noStrike">
                          <a:effectLst/>
                        </a:rPr>
                        <a:t>145867-01</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572,076.00 </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149,812.80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74,906.40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224,719.20 </a:t>
                      </a:r>
                      <a:endParaRPr lang="en-US" sz="1200" b="0" i="0" u="none" strike="noStrike" dirty="0">
                        <a:solidFill>
                          <a:srgbClr val="000000"/>
                        </a:solidFill>
                        <a:effectLst/>
                        <a:latin typeface="Calibri" panose="020F0502020204030204" pitchFamily="34" charset="0"/>
                      </a:endParaRPr>
                    </a:p>
                  </a:txBody>
                  <a:tcPr marL="3724" marR="3724" marT="3724" marB="0" anchor="b"/>
                </a:tc>
                <a:extLst>
                  <a:ext uri="{0D108BD9-81ED-4DB2-BD59-A6C34878D82A}">
                    <a16:rowId xmlns:a16="http://schemas.microsoft.com/office/drawing/2014/main" val="1766455926"/>
                  </a:ext>
                </a:extLst>
              </a:tr>
              <a:tr h="365023">
                <a:tc>
                  <a:txBody>
                    <a:bodyPr/>
                    <a:lstStyle/>
                    <a:p>
                      <a:pPr algn="l" fontAlgn="b"/>
                      <a:r>
                        <a:rPr lang="en-US" sz="1200" u="none" strike="noStrike">
                          <a:effectLst/>
                        </a:rPr>
                        <a:t>089263 - 01</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858,506.44 </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208,651.93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208,651.93 </a:t>
                      </a:r>
                      <a:endParaRPr lang="en-US" sz="1200" b="0" i="0" u="none" strike="noStrike" dirty="0">
                        <a:solidFill>
                          <a:srgbClr val="000000"/>
                        </a:solidFill>
                        <a:effectLst/>
                        <a:latin typeface="Calibri" panose="020F0502020204030204" pitchFamily="34" charset="0"/>
                      </a:endParaRPr>
                    </a:p>
                  </a:txBody>
                  <a:tcPr marL="3724" marR="3724" marT="3724" marB="0" anchor="b"/>
                </a:tc>
                <a:extLst>
                  <a:ext uri="{0D108BD9-81ED-4DB2-BD59-A6C34878D82A}">
                    <a16:rowId xmlns:a16="http://schemas.microsoft.com/office/drawing/2014/main" val="2161451957"/>
                  </a:ext>
                </a:extLst>
              </a:tr>
              <a:tr h="365023">
                <a:tc>
                  <a:txBody>
                    <a:bodyPr/>
                    <a:lstStyle/>
                    <a:p>
                      <a:pPr algn="l" fontAlgn="b"/>
                      <a:r>
                        <a:rPr lang="en-US" sz="1200" u="none" strike="noStrike">
                          <a:effectLst/>
                        </a:rPr>
                        <a:t>74457-01</a:t>
                      </a:r>
                      <a:endParaRPr lang="en-US" sz="1200" b="0" i="0" u="none" strike="noStrike">
                        <a:solidFill>
                          <a:srgbClr val="FF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5,897,355.54 </a:t>
                      </a:r>
                      <a:endParaRPr lang="en-US" sz="1200" b="0" i="0" u="none" strike="noStrike">
                        <a:solidFill>
                          <a:srgbClr val="FF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1,782,267.57 </a:t>
                      </a:r>
                      <a:endParaRPr lang="en-US" sz="1200" b="0" i="0" u="none" strike="noStrike" dirty="0">
                        <a:solidFill>
                          <a:srgbClr val="FF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1,302,967.00 </a:t>
                      </a:r>
                      <a:endParaRPr lang="en-US" sz="1200" b="0" i="0" u="none" strike="noStrike" dirty="0">
                        <a:solidFill>
                          <a:srgbClr val="FF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3,085,234.57 </a:t>
                      </a:r>
                      <a:endParaRPr lang="en-US" sz="1200" b="0" i="0" u="none" strike="noStrike" dirty="0">
                        <a:solidFill>
                          <a:srgbClr val="FF0000"/>
                        </a:solidFill>
                        <a:effectLst/>
                        <a:latin typeface="Calibri" panose="020F0502020204030204" pitchFamily="34" charset="0"/>
                      </a:endParaRPr>
                    </a:p>
                  </a:txBody>
                  <a:tcPr marL="3724" marR="3724" marT="3724" marB="0" anchor="b"/>
                </a:tc>
                <a:extLst>
                  <a:ext uri="{0D108BD9-81ED-4DB2-BD59-A6C34878D82A}">
                    <a16:rowId xmlns:a16="http://schemas.microsoft.com/office/drawing/2014/main" val="3145407584"/>
                  </a:ext>
                </a:extLst>
              </a:tr>
              <a:tr h="365023">
                <a:tc>
                  <a:txBody>
                    <a:bodyPr/>
                    <a:lstStyle/>
                    <a:p>
                      <a:pPr algn="l" fontAlgn="b"/>
                      <a:r>
                        <a:rPr lang="en-US" sz="1200" u="none" strike="noStrike">
                          <a:effectLst/>
                        </a:rPr>
                        <a:t>89262-02</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3,612,598.05 </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1,083,779.42 </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1,083,779.42 </a:t>
                      </a:r>
                      <a:endParaRPr lang="en-US" sz="1200" b="0" i="0" u="none" strike="noStrike" dirty="0">
                        <a:solidFill>
                          <a:srgbClr val="000000"/>
                        </a:solidFill>
                        <a:effectLst/>
                        <a:latin typeface="Calibri" panose="020F0502020204030204" pitchFamily="34" charset="0"/>
                      </a:endParaRPr>
                    </a:p>
                  </a:txBody>
                  <a:tcPr marL="3724" marR="3724" marT="3724" marB="0" anchor="b"/>
                </a:tc>
                <a:extLst>
                  <a:ext uri="{0D108BD9-81ED-4DB2-BD59-A6C34878D82A}">
                    <a16:rowId xmlns:a16="http://schemas.microsoft.com/office/drawing/2014/main" val="3538431808"/>
                  </a:ext>
                </a:extLst>
              </a:tr>
              <a:tr h="365023">
                <a:tc>
                  <a:txBody>
                    <a:bodyPr/>
                    <a:lstStyle/>
                    <a:p>
                      <a:pPr algn="l" fontAlgn="b"/>
                      <a:r>
                        <a:rPr lang="en-US" sz="1200" u="none" strike="noStrike" dirty="0">
                          <a:effectLst/>
                        </a:rPr>
                        <a:t>58696-02</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3,732,615.60 </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1,119,784.68 </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1,119,784.68 </a:t>
                      </a:r>
                      <a:endParaRPr lang="en-US" sz="1200" b="0" i="0" u="none" strike="noStrike" dirty="0">
                        <a:solidFill>
                          <a:srgbClr val="000000"/>
                        </a:solidFill>
                        <a:effectLst/>
                        <a:latin typeface="Calibri" panose="020F0502020204030204" pitchFamily="34" charset="0"/>
                      </a:endParaRPr>
                    </a:p>
                  </a:txBody>
                  <a:tcPr marL="3724" marR="3724" marT="3724" marB="0" anchor="b"/>
                </a:tc>
                <a:extLst>
                  <a:ext uri="{0D108BD9-81ED-4DB2-BD59-A6C34878D82A}">
                    <a16:rowId xmlns:a16="http://schemas.microsoft.com/office/drawing/2014/main" val="4146383973"/>
                  </a:ext>
                </a:extLst>
              </a:tr>
              <a:tr h="365023">
                <a:tc>
                  <a:txBody>
                    <a:bodyPr/>
                    <a:lstStyle/>
                    <a:p>
                      <a:pPr algn="l" fontAlgn="b"/>
                      <a:r>
                        <a:rPr lang="en-US" sz="1200" u="none" strike="noStrike">
                          <a:effectLst/>
                        </a:rPr>
                        <a:t>068978-02</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518,486.00 </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a:effectLst/>
                        </a:rPr>
                        <a:t>                                86,406.04 </a:t>
                      </a:r>
                      <a:endParaRPr lang="en-US" sz="1200" b="0" i="0" u="none" strike="noStrike">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   </a:t>
                      </a:r>
                      <a:endParaRPr lang="en-US" sz="1200" b="0" i="0" u="none" strike="noStrike" dirty="0">
                        <a:solidFill>
                          <a:srgbClr val="000000"/>
                        </a:solidFill>
                        <a:effectLst/>
                        <a:latin typeface="Calibri" panose="020F0502020204030204" pitchFamily="34" charset="0"/>
                      </a:endParaRPr>
                    </a:p>
                  </a:txBody>
                  <a:tcPr marL="3724" marR="3724" marT="3724" marB="0" anchor="b"/>
                </a:tc>
                <a:tc>
                  <a:txBody>
                    <a:bodyPr/>
                    <a:lstStyle/>
                    <a:p>
                      <a:pPr algn="r" fontAlgn="b"/>
                      <a:r>
                        <a:rPr lang="en-US" sz="1200" u="none" strike="noStrike" dirty="0">
                          <a:effectLst/>
                        </a:rPr>
                        <a:t>                  86,406.04 </a:t>
                      </a:r>
                      <a:endParaRPr lang="en-US" sz="1200" b="0" i="0" u="none" strike="noStrike" dirty="0">
                        <a:solidFill>
                          <a:srgbClr val="000000"/>
                        </a:solidFill>
                        <a:effectLst/>
                        <a:latin typeface="Calibri" panose="020F0502020204030204" pitchFamily="34" charset="0"/>
                      </a:endParaRPr>
                    </a:p>
                  </a:txBody>
                  <a:tcPr marL="3724" marR="3724" marT="3724" marB="0" anchor="b"/>
                </a:tc>
                <a:extLst>
                  <a:ext uri="{0D108BD9-81ED-4DB2-BD59-A6C34878D82A}">
                    <a16:rowId xmlns:a16="http://schemas.microsoft.com/office/drawing/2014/main" val="141191383"/>
                  </a:ext>
                </a:extLst>
              </a:tr>
              <a:tr h="398705">
                <a:tc>
                  <a:txBody>
                    <a:bodyPr/>
                    <a:lstStyle/>
                    <a:p>
                      <a:pPr algn="l" fontAlgn="b"/>
                      <a:r>
                        <a:rPr lang="en-US" sz="1400" b="1" u="none" strike="noStrike" dirty="0">
                          <a:solidFill>
                            <a:srgbClr val="FF0000"/>
                          </a:solidFill>
                          <a:effectLst/>
                        </a:rPr>
                        <a:t>TOTAL</a:t>
                      </a:r>
                      <a:endParaRPr lang="en-US" sz="1400" b="1" i="0" u="none" strike="noStrike" dirty="0">
                        <a:solidFill>
                          <a:srgbClr val="FF0000"/>
                        </a:solidFill>
                        <a:effectLst/>
                        <a:latin typeface="Calibri" panose="020F0502020204030204" pitchFamily="34" charset="0"/>
                      </a:endParaRPr>
                    </a:p>
                  </a:txBody>
                  <a:tcPr marL="3724" marR="3724" marT="3724" marB="0" anchor="b"/>
                </a:tc>
                <a:tc>
                  <a:txBody>
                    <a:bodyPr/>
                    <a:lstStyle/>
                    <a:p>
                      <a:pPr algn="r" fontAlgn="b"/>
                      <a:r>
                        <a:rPr lang="en-US" sz="1400" b="1" u="none" strike="noStrike" dirty="0">
                          <a:solidFill>
                            <a:srgbClr val="FF0000"/>
                          </a:solidFill>
                          <a:effectLst/>
                        </a:rPr>
                        <a:t>           26,627,898.33 </a:t>
                      </a:r>
                      <a:endParaRPr lang="en-US" sz="1400" b="1" i="0" u="none" strike="noStrike" dirty="0">
                        <a:solidFill>
                          <a:srgbClr val="FF0000"/>
                        </a:solidFill>
                        <a:effectLst/>
                        <a:latin typeface="Calibri" panose="020F0502020204030204" pitchFamily="34" charset="0"/>
                      </a:endParaRPr>
                    </a:p>
                  </a:txBody>
                  <a:tcPr marL="3724" marR="3724" marT="3724" marB="0" anchor="b"/>
                </a:tc>
                <a:tc>
                  <a:txBody>
                    <a:bodyPr/>
                    <a:lstStyle/>
                    <a:p>
                      <a:pPr algn="r" fontAlgn="b"/>
                      <a:r>
                        <a:rPr lang="en-US" sz="1400" b="1" u="none" strike="noStrike" dirty="0">
                          <a:solidFill>
                            <a:srgbClr val="FF0000"/>
                          </a:solidFill>
                          <a:effectLst/>
                        </a:rPr>
                        <a:t>                          7,969,752.85 </a:t>
                      </a:r>
                      <a:endParaRPr lang="en-US" sz="1400" b="1" i="0" u="none" strike="noStrike" dirty="0">
                        <a:solidFill>
                          <a:srgbClr val="FF0000"/>
                        </a:solidFill>
                        <a:effectLst/>
                        <a:latin typeface="Calibri" panose="020F0502020204030204" pitchFamily="34" charset="0"/>
                      </a:endParaRPr>
                    </a:p>
                  </a:txBody>
                  <a:tcPr marL="3724" marR="3724" marT="3724" marB="0" anchor="b"/>
                </a:tc>
                <a:tc>
                  <a:txBody>
                    <a:bodyPr/>
                    <a:lstStyle/>
                    <a:p>
                      <a:pPr algn="r" fontAlgn="b"/>
                      <a:r>
                        <a:rPr lang="en-US" sz="1400" b="1" u="none" strike="noStrike" dirty="0">
                          <a:solidFill>
                            <a:srgbClr val="FF0000"/>
                          </a:solidFill>
                          <a:effectLst/>
                        </a:rPr>
                        <a:t>         1,377,873.40 </a:t>
                      </a:r>
                      <a:endParaRPr lang="en-US" sz="1400" b="1" i="0" u="none" strike="noStrike" dirty="0">
                        <a:solidFill>
                          <a:srgbClr val="FF0000"/>
                        </a:solidFill>
                        <a:effectLst/>
                        <a:latin typeface="Calibri" panose="020F0502020204030204" pitchFamily="34" charset="0"/>
                      </a:endParaRPr>
                    </a:p>
                  </a:txBody>
                  <a:tcPr marL="3724" marR="3724" marT="3724" marB="0" anchor="b"/>
                </a:tc>
                <a:tc>
                  <a:txBody>
                    <a:bodyPr/>
                    <a:lstStyle/>
                    <a:p>
                      <a:pPr algn="r" fontAlgn="b"/>
                      <a:r>
                        <a:rPr lang="en-US" sz="1400" b="1" u="none" strike="noStrike" dirty="0">
                          <a:solidFill>
                            <a:srgbClr val="FF0000"/>
                          </a:solidFill>
                          <a:effectLst/>
                        </a:rPr>
                        <a:t>             9,347,626.25 </a:t>
                      </a:r>
                      <a:endParaRPr lang="en-US" sz="1400" b="1" i="0" u="none" strike="noStrike" dirty="0">
                        <a:solidFill>
                          <a:srgbClr val="FF0000"/>
                        </a:solidFill>
                        <a:effectLst/>
                        <a:latin typeface="Calibri" panose="020F0502020204030204" pitchFamily="34" charset="0"/>
                      </a:endParaRPr>
                    </a:p>
                  </a:txBody>
                  <a:tcPr marL="3724" marR="3724" marT="3724" marB="0" anchor="b"/>
                </a:tc>
                <a:extLst>
                  <a:ext uri="{0D108BD9-81ED-4DB2-BD59-A6C34878D82A}">
                    <a16:rowId xmlns:a16="http://schemas.microsoft.com/office/drawing/2014/main" val="1579232681"/>
                  </a:ext>
                </a:extLst>
              </a:tr>
            </a:tbl>
          </a:graphicData>
        </a:graphic>
      </p:graphicFrame>
    </p:spTree>
    <p:extLst>
      <p:ext uri="{BB962C8B-B14F-4D97-AF65-F5344CB8AC3E}">
        <p14:creationId xmlns:p14="http://schemas.microsoft.com/office/powerpoint/2010/main" val="7276681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WelcomeDo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10001108_Welcome to Powerpoint 2016_CLR_v2" id="{CAB9082A-965C-42BE-8170-C940D3319B60}" vid="{82B84162-888A-4FD2-BEC9-B29B6DB2C7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8a52e8c320b9a064ae3583ae3861c9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8020cb39231a0945110f9cd888b521a"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EE8C63A-4744-4DE4-BB49-0FF0B5375C60}">
  <ds:schemaRefs>
    <ds:schemaRef ds:uri="http://schemas.microsoft.com/sharepoint/v3/contenttype/forms"/>
  </ds:schemaRefs>
</ds:datastoreItem>
</file>

<file path=customXml/itemProps2.xml><?xml version="1.0" encoding="utf-8"?>
<ds:datastoreItem xmlns:ds="http://schemas.openxmlformats.org/officeDocument/2006/customXml" ds:itemID="{950072C5-DDE0-4258-BA7A-4D4B80DFA632}">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FD7FC771-7DFE-49DA-B577-71181BFBCB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Welcome to PowerPoint</Template>
  <TotalTime>0</TotalTime>
  <Words>1169</Words>
  <Application>Microsoft Office PowerPoint</Application>
  <PresentationFormat>Panorámica</PresentationFormat>
  <Paragraphs>168</Paragraphs>
  <Slides>7</Slides>
  <Notes>7</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7</vt:i4>
      </vt:variant>
    </vt:vector>
  </HeadingPairs>
  <TitlesOfParts>
    <vt:vector size="14" baseType="lpstr">
      <vt:lpstr>Arial</vt:lpstr>
      <vt:lpstr>Calibri</vt:lpstr>
      <vt:lpstr>Cambria</vt:lpstr>
      <vt:lpstr>Segoe UI</vt:lpstr>
      <vt:lpstr>Segoe UI Light</vt:lpstr>
      <vt:lpstr>Segoe UI Semibold</vt:lpstr>
      <vt:lpstr>WelcomeDoc</vt:lpstr>
      <vt:lpstr>Case Study</vt:lpstr>
      <vt:lpstr>CASE SUMMARY</vt:lpstr>
      <vt:lpstr>JOINT SEARCH REPORT</vt:lpstr>
      <vt:lpstr>INTERVIEW</vt:lpstr>
      <vt:lpstr>ANALYSIS</vt:lpstr>
      <vt:lpstr>FINDINGS </vt:lpstr>
      <vt:lpstr>OUTCOME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2022-03-09T11:43:25Z</dcterms:created>
  <dcterms:modified xsi:type="dcterms:W3CDTF">2022-03-14T21:46:26Z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