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6.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7.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2" r:id="rId1"/>
    <p:sldMasterId id="2147483663" r:id="rId2"/>
    <p:sldMasterId id="2147483675" r:id="rId3"/>
  </p:sldMasterIdLst>
  <p:notesMasterIdLst>
    <p:notesMasterId r:id="rId28"/>
  </p:notesMasterIdLst>
  <p:sldIdLst>
    <p:sldId id="256" r:id="rId4"/>
    <p:sldId id="281" r:id="rId5"/>
    <p:sldId id="258" r:id="rId6"/>
    <p:sldId id="270" r:id="rId7"/>
    <p:sldId id="269" r:id="rId8"/>
    <p:sldId id="268" r:id="rId9"/>
    <p:sldId id="271" r:id="rId10"/>
    <p:sldId id="272" r:id="rId11"/>
    <p:sldId id="273" r:id="rId12"/>
    <p:sldId id="267" r:id="rId13"/>
    <p:sldId id="280" r:id="rId14"/>
    <p:sldId id="266" r:id="rId15"/>
    <p:sldId id="274" r:id="rId16"/>
    <p:sldId id="259" r:id="rId17"/>
    <p:sldId id="263" r:id="rId18"/>
    <p:sldId id="262" r:id="rId19"/>
    <p:sldId id="264" r:id="rId20"/>
    <p:sldId id="261" r:id="rId21"/>
    <p:sldId id="275" r:id="rId22"/>
    <p:sldId id="277" r:id="rId23"/>
    <p:sldId id="276" r:id="rId24"/>
    <p:sldId id="278" r:id="rId25"/>
    <p:sldId id="279" r:id="rId26"/>
    <p:sldId id="260" r:id="rId27"/>
  </p:sldIdLst>
  <p:sldSz cx="9144000" cy="6858000" type="screen4x3"/>
  <p:notesSz cx="7559675" cy="10691813"/>
  <p:defaultTextStyle>
    <a:defPPr>
      <a:defRPr lang="en-GB"/>
    </a:defPPr>
    <a:lvl1pPr algn="l" defTabSz="449263" rtl="0" fontAlgn="base">
      <a:spcBef>
        <a:spcPct val="0"/>
      </a:spcBef>
      <a:spcAft>
        <a:spcPct val="0"/>
      </a:spcAft>
      <a:buClr>
        <a:srgbClr val="000000"/>
      </a:buClr>
      <a:buSzPct val="100000"/>
      <a:buFont typeface="Times New Roman" pitchFamily="16" charset="0"/>
      <a:defRPr kern="1200">
        <a:solidFill>
          <a:schemeClr val="bg1"/>
        </a:solidFill>
        <a:latin typeface="Arial" charset="0"/>
        <a:ea typeface="Microsoft YaHei" charset="-122"/>
        <a:cs typeface="+mn-cs"/>
      </a:defRPr>
    </a:lvl1pPr>
    <a:lvl2pPr marL="742950" indent="-285750" algn="l" defTabSz="449263" rtl="0" fontAlgn="base">
      <a:spcBef>
        <a:spcPct val="0"/>
      </a:spcBef>
      <a:spcAft>
        <a:spcPct val="0"/>
      </a:spcAft>
      <a:buClr>
        <a:srgbClr val="000000"/>
      </a:buClr>
      <a:buSzPct val="100000"/>
      <a:buFont typeface="Times New Roman" pitchFamily="16" charset="0"/>
      <a:defRPr kern="1200">
        <a:solidFill>
          <a:schemeClr val="bg1"/>
        </a:solidFill>
        <a:latin typeface="Arial" charset="0"/>
        <a:ea typeface="Microsoft YaHei" charset="-122"/>
        <a:cs typeface="+mn-cs"/>
      </a:defRPr>
    </a:lvl2pPr>
    <a:lvl3pPr marL="1143000" indent="-228600" algn="l" defTabSz="449263" rtl="0" fontAlgn="base">
      <a:spcBef>
        <a:spcPct val="0"/>
      </a:spcBef>
      <a:spcAft>
        <a:spcPct val="0"/>
      </a:spcAft>
      <a:buClr>
        <a:srgbClr val="000000"/>
      </a:buClr>
      <a:buSzPct val="100000"/>
      <a:buFont typeface="Times New Roman" pitchFamily="16" charset="0"/>
      <a:defRPr kern="1200">
        <a:solidFill>
          <a:schemeClr val="bg1"/>
        </a:solidFill>
        <a:latin typeface="Arial" charset="0"/>
        <a:ea typeface="Microsoft YaHei" charset="-122"/>
        <a:cs typeface="+mn-cs"/>
      </a:defRPr>
    </a:lvl3pPr>
    <a:lvl4pPr marL="1600200" indent="-228600" algn="l" defTabSz="449263" rtl="0" fontAlgn="base">
      <a:spcBef>
        <a:spcPct val="0"/>
      </a:spcBef>
      <a:spcAft>
        <a:spcPct val="0"/>
      </a:spcAft>
      <a:buClr>
        <a:srgbClr val="000000"/>
      </a:buClr>
      <a:buSzPct val="100000"/>
      <a:buFont typeface="Times New Roman" pitchFamily="16" charset="0"/>
      <a:defRPr kern="1200">
        <a:solidFill>
          <a:schemeClr val="bg1"/>
        </a:solidFill>
        <a:latin typeface="Arial" charset="0"/>
        <a:ea typeface="Microsoft YaHei" charset="-122"/>
        <a:cs typeface="+mn-cs"/>
      </a:defRPr>
    </a:lvl4pPr>
    <a:lvl5pPr marL="2057400" indent="-228600" algn="l" defTabSz="449263" rtl="0" fontAlgn="base">
      <a:spcBef>
        <a:spcPct val="0"/>
      </a:spcBef>
      <a:spcAft>
        <a:spcPct val="0"/>
      </a:spcAft>
      <a:buClr>
        <a:srgbClr val="000000"/>
      </a:buClr>
      <a:buSzPct val="100000"/>
      <a:buFont typeface="Times New Roman" pitchFamily="16" charset="0"/>
      <a:defRPr kern="1200">
        <a:solidFill>
          <a:schemeClr val="bg1"/>
        </a:solidFill>
        <a:latin typeface="Arial" charset="0"/>
        <a:ea typeface="Microsoft YaHei" charset="-122"/>
        <a:cs typeface="+mn-cs"/>
      </a:defRPr>
    </a:lvl5pPr>
    <a:lvl6pPr marL="2286000" algn="l" defTabSz="914400" rtl="0" eaLnBrk="1" latinLnBrk="0" hangingPunct="1">
      <a:defRPr kern="1200">
        <a:solidFill>
          <a:schemeClr val="bg1"/>
        </a:solidFill>
        <a:latin typeface="Arial" charset="0"/>
        <a:ea typeface="Microsoft YaHei" charset="-122"/>
        <a:cs typeface="+mn-cs"/>
      </a:defRPr>
    </a:lvl6pPr>
    <a:lvl7pPr marL="2743200" algn="l" defTabSz="914400" rtl="0" eaLnBrk="1" latinLnBrk="0" hangingPunct="1">
      <a:defRPr kern="1200">
        <a:solidFill>
          <a:schemeClr val="bg1"/>
        </a:solidFill>
        <a:latin typeface="Arial" charset="0"/>
        <a:ea typeface="Microsoft YaHei" charset="-122"/>
        <a:cs typeface="+mn-cs"/>
      </a:defRPr>
    </a:lvl7pPr>
    <a:lvl8pPr marL="3200400" algn="l" defTabSz="914400" rtl="0" eaLnBrk="1" latinLnBrk="0" hangingPunct="1">
      <a:defRPr kern="1200">
        <a:solidFill>
          <a:schemeClr val="bg1"/>
        </a:solidFill>
        <a:latin typeface="Arial" charset="0"/>
        <a:ea typeface="Microsoft YaHei" charset="-122"/>
        <a:cs typeface="+mn-cs"/>
      </a:defRPr>
    </a:lvl8pPr>
    <a:lvl9pPr marL="3657600" algn="l" defTabSz="914400" rtl="0" eaLnBrk="1" latinLnBrk="0" hangingPunct="1">
      <a:defRPr kern="1200">
        <a:solidFill>
          <a:schemeClr val="bg1"/>
        </a:solidFill>
        <a:latin typeface="Arial" charset="0"/>
        <a:ea typeface="Microsoft YaHei"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69CF1AB2-1976-4502-BF36-3FF5EA218861}" styleName="Estilo medio 4 - Énfasis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3C2FFA5D-87B4-456A-9821-1D502468CF0F}" styleName="Estilo temático 1 - Énfasis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Sin estilo ni cuadrícul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3824" autoAdjust="0"/>
    <p:restoredTop sz="93837" autoAdjust="0"/>
  </p:normalViewPr>
  <p:slideViewPr>
    <p:cSldViewPr>
      <p:cViewPr>
        <p:scale>
          <a:sx n="80" d="100"/>
          <a:sy n="80" d="100"/>
        </p:scale>
        <p:origin x="780" y="-444"/>
      </p:cViewPr>
      <p:guideLst>
        <p:guide orient="horz" pos="2160"/>
        <p:guide pos="2880"/>
      </p:guideLst>
    </p:cSldViewPr>
  </p:slideViewPr>
  <p:outlineViewPr>
    <p:cViewPr varScale="1">
      <p:scale>
        <a:sx n="170" d="200"/>
        <a:sy n="170" d="200"/>
      </p:scale>
      <p:origin x="-780" y="-84"/>
    </p:cViewPr>
  </p:outlineViewPr>
  <p:notesTextViewPr>
    <p:cViewPr>
      <p:scale>
        <a:sx n="1" d="1"/>
        <a:sy n="1" d="1"/>
      </p:scale>
      <p:origin x="0" y="0"/>
    </p:cViewPr>
  </p:notesTextViewPr>
  <p:notesViewPr>
    <p:cSldViewPr>
      <p:cViewPr varScale="1">
        <p:scale>
          <a:sx n="59" d="100"/>
          <a:sy n="59" d="100"/>
        </p:scale>
        <p:origin x="-1752"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464FC5C-28D3-457E-A3E0-1545EEEAF814}" type="doc">
      <dgm:prSet loTypeId="urn:microsoft.com/office/officeart/2005/8/layout/arrow2" loCatId="process" qsTypeId="urn:microsoft.com/office/officeart/2005/8/quickstyle/simple1" qsCatId="simple" csTypeId="urn:microsoft.com/office/officeart/2005/8/colors/accent1_2" csCatId="accent1" phldr="1"/>
      <dgm:spPr/>
    </dgm:pt>
    <dgm:pt modelId="{15F519CB-ECBE-4D92-9694-A8667DECCC62}">
      <dgm:prSet phldrT="[Texto]" custT="1"/>
      <dgm:spPr/>
      <dgm:t>
        <a:bodyPr/>
        <a:lstStyle/>
        <a:p>
          <a:r>
            <a:rPr lang="es-AR" sz="1200" b="1" dirty="0"/>
            <a:t>1990 </a:t>
          </a:r>
        </a:p>
        <a:p>
          <a:r>
            <a:rPr lang="es-AR" sz="1200" b="1" dirty="0"/>
            <a:t>40 </a:t>
          </a:r>
          <a:r>
            <a:rPr lang="en-US" sz="1200" b="1" noProof="0" dirty="0"/>
            <a:t>Recommendations</a:t>
          </a:r>
        </a:p>
      </dgm:t>
    </dgm:pt>
    <dgm:pt modelId="{4CC5E7C6-5E43-4C20-BF09-16F1C7485F52}" type="parTrans" cxnId="{136242C4-B1DE-44F4-AEFA-BAECA11EE84D}">
      <dgm:prSet/>
      <dgm:spPr/>
      <dgm:t>
        <a:bodyPr/>
        <a:lstStyle/>
        <a:p>
          <a:endParaRPr lang="es-AR"/>
        </a:p>
      </dgm:t>
    </dgm:pt>
    <dgm:pt modelId="{A43C0D4C-0E2D-4871-8D66-9790B35ADC89}" type="sibTrans" cxnId="{136242C4-B1DE-44F4-AEFA-BAECA11EE84D}">
      <dgm:prSet/>
      <dgm:spPr/>
      <dgm:t>
        <a:bodyPr/>
        <a:lstStyle/>
        <a:p>
          <a:endParaRPr lang="es-AR"/>
        </a:p>
      </dgm:t>
    </dgm:pt>
    <dgm:pt modelId="{765B75BB-3B94-4BEB-8986-9053BB2E38BB}">
      <dgm:prSet phldrT="[Texto]" custT="1"/>
      <dgm:spPr/>
      <dgm:t>
        <a:bodyPr/>
        <a:lstStyle/>
        <a:p>
          <a:r>
            <a:rPr lang="es-AR" sz="1200" dirty="0"/>
            <a:t>1996, 2001, </a:t>
          </a:r>
          <a:r>
            <a:rPr lang="es-AR" sz="1200" b="1" dirty="0"/>
            <a:t>2003</a:t>
          </a:r>
        </a:p>
        <a:p>
          <a:r>
            <a:rPr lang="es-AR" sz="1200" b="1" dirty="0"/>
            <a:t>40+9 </a:t>
          </a:r>
          <a:r>
            <a:rPr lang="en-US" sz="1200" b="1" noProof="0" dirty="0"/>
            <a:t>Recommendations</a:t>
          </a:r>
        </a:p>
        <a:p>
          <a:r>
            <a:rPr lang="es-AR" sz="1200" dirty="0"/>
            <a:t>(AML/CFT)</a:t>
          </a:r>
        </a:p>
      </dgm:t>
    </dgm:pt>
    <dgm:pt modelId="{C6F0367C-6F1B-4B17-ABC7-DCC6C659ED01}" type="parTrans" cxnId="{DC51D816-BF93-4671-93B5-EFAABC845BB1}">
      <dgm:prSet/>
      <dgm:spPr/>
      <dgm:t>
        <a:bodyPr/>
        <a:lstStyle/>
        <a:p>
          <a:endParaRPr lang="es-AR"/>
        </a:p>
      </dgm:t>
    </dgm:pt>
    <dgm:pt modelId="{A8370446-C21D-450F-A746-96907DF9387C}" type="sibTrans" cxnId="{DC51D816-BF93-4671-93B5-EFAABC845BB1}">
      <dgm:prSet/>
      <dgm:spPr/>
      <dgm:t>
        <a:bodyPr/>
        <a:lstStyle/>
        <a:p>
          <a:endParaRPr lang="es-AR"/>
        </a:p>
      </dgm:t>
    </dgm:pt>
    <dgm:pt modelId="{60A219CA-5526-4686-B283-036D467FB9B5}">
      <dgm:prSet phldrT="[Texto]" custT="1"/>
      <dgm:spPr/>
      <dgm:t>
        <a:bodyPr/>
        <a:lstStyle/>
        <a:p>
          <a:r>
            <a:rPr lang="es-AR" sz="1200" b="1" dirty="0"/>
            <a:t>2012</a:t>
          </a:r>
        </a:p>
        <a:p>
          <a:r>
            <a:rPr lang="es-AR" sz="1200" dirty="0"/>
            <a:t>Comprehensive </a:t>
          </a:r>
          <a:r>
            <a:rPr lang="en-US" sz="1200" noProof="0" dirty="0"/>
            <a:t>Review</a:t>
          </a:r>
        </a:p>
        <a:p>
          <a:r>
            <a:rPr lang="es-AR" sz="1200" b="1" dirty="0"/>
            <a:t>40 </a:t>
          </a:r>
          <a:r>
            <a:rPr lang="en-US" sz="1200" b="1" noProof="0" dirty="0"/>
            <a:t>Recommendations</a:t>
          </a:r>
          <a:r>
            <a:rPr lang="es-AR" sz="1200" b="1" dirty="0"/>
            <a:t> FATF</a:t>
          </a:r>
        </a:p>
      </dgm:t>
    </dgm:pt>
    <dgm:pt modelId="{32EF60D4-8DD4-4D34-9FE6-7B20816C81C5}" type="parTrans" cxnId="{E7602B25-EF90-412E-9BE6-D911A32A6939}">
      <dgm:prSet/>
      <dgm:spPr/>
      <dgm:t>
        <a:bodyPr/>
        <a:lstStyle/>
        <a:p>
          <a:endParaRPr lang="es-AR"/>
        </a:p>
      </dgm:t>
    </dgm:pt>
    <dgm:pt modelId="{F3F800A1-509C-4C0E-A6A0-AAFE2EF9C641}" type="sibTrans" cxnId="{E7602B25-EF90-412E-9BE6-D911A32A6939}">
      <dgm:prSet/>
      <dgm:spPr/>
      <dgm:t>
        <a:bodyPr/>
        <a:lstStyle/>
        <a:p>
          <a:endParaRPr lang="es-AR"/>
        </a:p>
      </dgm:t>
    </dgm:pt>
    <dgm:pt modelId="{AEE2A903-355E-49A6-BE09-EF29A5860913}" type="pres">
      <dgm:prSet presAssocID="{B464FC5C-28D3-457E-A3E0-1545EEEAF814}" presName="arrowDiagram" presStyleCnt="0">
        <dgm:presLayoutVars>
          <dgm:chMax val="5"/>
          <dgm:dir/>
          <dgm:resizeHandles val="exact"/>
        </dgm:presLayoutVars>
      </dgm:prSet>
      <dgm:spPr/>
    </dgm:pt>
    <dgm:pt modelId="{A3DD470D-E838-4B0E-844A-5F5F48418A2F}" type="pres">
      <dgm:prSet presAssocID="{B464FC5C-28D3-457E-A3E0-1545EEEAF814}" presName="arrow" presStyleLbl="bgShp" presStyleIdx="0" presStyleCnt="1" custScaleX="149494" custLinFactNeighborX="388" custLinFactNeighborY="648"/>
      <dgm:spPr/>
    </dgm:pt>
    <dgm:pt modelId="{7D68454F-E4F4-43D9-825D-AEE72E52DEA3}" type="pres">
      <dgm:prSet presAssocID="{B464FC5C-28D3-457E-A3E0-1545EEEAF814}" presName="arrowDiagram3" presStyleCnt="0"/>
      <dgm:spPr/>
    </dgm:pt>
    <dgm:pt modelId="{C003E372-AE28-4474-B38A-0CB160541667}" type="pres">
      <dgm:prSet presAssocID="{15F519CB-ECBE-4D92-9694-A8667DECCC62}" presName="bullet3a" presStyleLbl="node1" presStyleIdx="0" presStyleCnt="3" custLinFactX="-200000" custLinFactNeighborX="-277347" custLinFactNeighborY="-52728"/>
      <dgm:spPr/>
    </dgm:pt>
    <dgm:pt modelId="{C3F9A456-EE4E-486A-85A0-E9FAB4B6BBD4}" type="pres">
      <dgm:prSet presAssocID="{15F519CB-ECBE-4D92-9694-A8667DECCC62}" presName="textBox3a" presStyleLbl="revTx" presStyleIdx="0" presStyleCnt="3" custScaleX="188495" custScaleY="144992" custLinFactNeighborX="-5252" custLinFactNeighborY="4715">
        <dgm:presLayoutVars>
          <dgm:bulletEnabled val="1"/>
        </dgm:presLayoutVars>
      </dgm:prSet>
      <dgm:spPr/>
    </dgm:pt>
    <dgm:pt modelId="{E58C1D4A-9BD8-4DA3-A183-5AC58FA47318}" type="pres">
      <dgm:prSet presAssocID="{765B75BB-3B94-4BEB-8986-9053BB2E38BB}" presName="bullet3b" presStyleLbl="node1" presStyleIdx="1" presStyleCnt="3" custLinFactX="-2024" custLinFactNeighborX="-100000" custLinFactNeighborY="19791"/>
      <dgm:spPr/>
    </dgm:pt>
    <dgm:pt modelId="{9993E33F-1547-428B-A25F-407EDC6E82AE}" type="pres">
      <dgm:prSet presAssocID="{765B75BB-3B94-4BEB-8986-9053BB2E38BB}" presName="textBox3b" presStyleLbl="revTx" presStyleIdx="1" presStyleCnt="3" custFlipVert="0" custScaleX="239481" custScaleY="132311" custLinFactNeighborX="56664" custLinFactNeighborY="4543">
        <dgm:presLayoutVars>
          <dgm:bulletEnabled val="1"/>
        </dgm:presLayoutVars>
      </dgm:prSet>
      <dgm:spPr/>
    </dgm:pt>
    <dgm:pt modelId="{C22B3FBD-24DB-4FB5-8A51-2A8B6E6C9FBD}" type="pres">
      <dgm:prSet presAssocID="{60A219CA-5526-4686-B283-036D467FB9B5}" presName="bullet3c" presStyleLbl="node1" presStyleIdx="2" presStyleCnt="3" custLinFactX="100000" custLinFactNeighborX="172441" custLinFactNeighborY="-3947"/>
      <dgm:spPr/>
    </dgm:pt>
    <dgm:pt modelId="{26644D26-1B24-4519-9B00-6D9BB4DAECCD}" type="pres">
      <dgm:prSet presAssocID="{60A219CA-5526-4686-B283-036D467FB9B5}" presName="textBox3c" presStyleLbl="revTx" presStyleIdx="2" presStyleCnt="3" custScaleX="211990" custScaleY="86488" custLinFactX="36335" custLinFactNeighborX="100000" custLinFactNeighborY="-14829">
        <dgm:presLayoutVars>
          <dgm:bulletEnabled val="1"/>
        </dgm:presLayoutVars>
      </dgm:prSet>
      <dgm:spPr/>
    </dgm:pt>
  </dgm:ptLst>
  <dgm:cxnLst>
    <dgm:cxn modelId="{895C4207-4389-4F03-B456-C51C13A49EC7}" type="presOf" srcId="{B464FC5C-28D3-457E-A3E0-1545EEEAF814}" destId="{AEE2A903-355E-49A6-BE09-EF29A5860913}" srcOrd="0" destOrd="0" presId="urn:microsoft.com/office/officeart/2005/8/layout/arrow2"/>
    <dgm:cxn modelId="{DC51D816-BF93-4671-93B5-EFAABC845BB1}" srcId="{B464FC5C-28D3-457E-A3E0-1545EEEAF814}" destId="{765B75BB-3B94-4BEB-8986-9053BB2E38BB}" srcOrd="1" destOrd="0" parTransId="{C6F0367C-6F1B-4B17-ABC7-DCC6C659ED01}" sibTransId="{A8370446-C21D-450F-A746-96907DF9387C}"/>
    <dgm:cxn modelId="{E7602B25-EF90-412E-9BE6-D911A32A6939}" srcId="{B464FC5C-28D3-457E-A3E0-1545EEEAF814}" destId="{60A219CA-5526-4686-B283-036D467FB9B5}" srcOrd="2" destOrd="0" parTransId="{32EF60D4-8DD4-4D34-9FE6-7B20816C81C5}" sibTransId="{F3F800A1-509C-4C0E-A6A0-AAFE2EF9C641}"/>
    <dgm:cxn modelId="{C21C0A70-681F-4441-A8E6-B19432FFF448}" type="presOf" srcId="{60A219CA-5526-4686-B283-036D467FB9B5}" destId="{26644D26-1B24-4519-9B00-6D9BB4DAECCD}" srcOrd="0" destOrd="0" presId="urn:microsoft.com/office/officeart/2005/8/layout/arrow2"/>
    <dgm:cxn modelId="{4A22EF50-3F75-4A41-8A46-F8A22453D915}" type="presOf" srcId="{15F519CB-ECBE-4D92-9694-A8667DECCC62}" destId="{C3F9A456-EE4E-486A-85A0-E9FAB4B6BBD4}" srcOrd="0" destOrd="0" presId="urn:microsoft.com/office/officeart/2005/8/layout/arrow2"/>
    <dgm:cxn modelId="{136242C4-B1DE-44F4-AEFA-BAECA11EE84D}" srcId="{B464FC5C-28D3-457E-A3E0-1545EEEAF814}" destId="{15F519CB-ECBE-4D92-9694-A8667DECCC62}" srcOrd="0" destOrd="0" parTransId="{4CC5E7C6-5E43-4C20-BF09-16F1C7485F52}" sibTransId="{A43C0D4C-0E2D-4871-8D66-9790B35ADC89}"/>
    <dgm:cxn modelId="{4DC336DB-5CD3-4588-88DC-B5BB93A1611A}" type="presOf" srcId="{765B75BB-3B94-4BEB-8986-9053BB2E38BB}" destId="{9993E33F-1547-428B-A25F-407EDC6E82AE}" srcOrd="0" destOrd="0" presId="urn:microsoft.com/office/officeart/2005/8/layout/arrow2"/>
    <dgm:cxn modelId="{8252CA84-6ED1-430B-BE86-A69F669E8A58}" type="presParOf" srcId="{AEE2A903-355E-49A6-BE09-EF29A5860913}" destId="{A3DD470D-E838-4B0E-844A-5F5F48418A2F}" srcOrd="0" destOrd="0" presId="urn:microsoft.com/office/officeart/2005/8/layout/arrow2"/>
    <dgm:cxn modelId="{1F6DAA49-9E89-44E6-A2B4-AED218129509}" type="presParOf" srcId="{AEE2A903-355E-49A6-BE09-EF29A5860913}" destId="{7D68454F-E4F4-43D9-825D-AEE72E52DEA3}" srcOrd="1" destOrd="0" presId="urn:microsoft.com/office/officeart/2005/8/layout/arrow2"/>
    <dgm:cxn modelId="{80EAC467-F2B5-4961-A3DE-49E087649D8E}" type="presParOf" srcId="{7D68454F-E4F4-43D9-825D-AEE72E52DEA3}" destId="{C003E372-AE28-4474-B38A-0CB160541667}" srcOrd="0" destOrd="0" presId="urn:microsoft.com/office/officeart/2005/8/layout/arrow2"/>
    <dgm:cxn modelId="{E67ED3AC-4F10-472B-B5EC-469635F53057}" type="presParOf" srcId="{7D68454F-E4F4-43D9-825D-AEE72E52DEA3}" destId="{C3F9A456-EE4E-486A-85A0-E9FAB4B6BBD4}" srcOrd="1" destOrd="0" presId="urn:microsoft.com/office/officeart/2005/8/layout/arrow2"/>
    <dgm:cxn modelId="{4FAFEC43-BC37-42D5-9913-B7D4A052B421}" type="presParOf" srcId="{7D68454F-E4F4-43D9-825D-AEE72E52DEA3}" destId="{E58C1D4A-9BD8-4DA3-A183-5AC58FA47318}" srcOrd="2" destOrd="0" presId="urn:microsoft.com/office/officeart/2005/8/layout/arrow2"/>
    <dgm:cxn modelId="{85D1FB55-7474-422C-8D28-86F610CFB2C3}" type="presParOf" srcId="{7D68454F-E4F4-43D9-825D-AEE72E52DEA3}" destId="{9993E33F-1547-428B-A25F-407EDC6E82AE}" srcOrd="3" destOrd="0" presId="urn:microsoft.com/office/officeart/2005/8/layout/arrow2"/>
    <dgm:cxn modelId="{6400FFDE-4B68-495F-9F0C-51912B05260A}" type="presParOf" srcId="{7D68454F-E4F4-43D9-825D-AEE72E52DEA3}" destId="{C22B3FBD-24DB-4FB5-8A51-2A8B6E6C9FBD}" srcOrd="4" destOrd="0" presId="urn:microsoft.com/office/officeart/2005/8/layout/arrow2"/>
    <dgm:cxn modelId="{6C37DD89-A33E-4B45-99E6-650A4651B69B}" type="presParOf" srcId="{7D68454F-E4F4-43D9-825D-AEE72E52DEA3}" destId="{26644D26-1B24-4519-9B00-6D9BB4DAECCD}" srcOrd="5" destOrd="0" presId="urn:microsoft.com/office/officeart/2005/8/layout/arrow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8758206-FB90-4B04-AC98-D6B7293A4482}" type="doc">
      <dgm:prSet loTypeId="urn:microsoft.com/office/officeart/2005/8/layout/chevron2" loCatId="process" qsTypeId="urn:microsoft.com/office/officeart/2005/8/quickstyle/simple1" qsCatId="simple" csTypeId="urn:microsoft.com/office/officeart/2005/8/colors/colorful2" csCatId="colorful" phldr="1"/>
      <dgm:spPr/>
      <dgm:t>
        <a:bodyPr/>
        <a:lstStyle/>
        <a:p>
          <a:endParaRPr lang="es-AR"/>
        </a:p>
      </dgm:t>
    </dgm:pt>
    <dgm:pt modelId="{0F264E0C-5528-467A-8ABC-6E215FA85D28}">
      <dgm:prSet phldrT="[Texto]" custT="1"/>
      <dgm:spPr/>
      <dgm:t>
        <a:bodyPr/>
        <a:lstStyle/>
        <a:p>
          <a:r>
            <a:rPr lang="es-AR" sz="1200" b="1" dirty="0"/>
            <a:t>Interm. O A)</a:t>
          </a:r>
        </a:p>
      </dgm:t>
    </dgm:pt>
    <dgm:pt modelId="{5B721DB6-3F6C-4639-85E1-6FF7E03A0052}" type="parTrans" cxnId="{DB6F9235-C858-47B1-974E-A0B16814269D}">
      <dgm:prSet/>
      <dgm:spPr/>
      <dgm:t>
        <a:bodyPr/>
        <a:lstStyle/>
        <a:p>
          <a:endParaRPr lang="es-AR"/>
        </a:p>
      </dgm:t>
    </dgm:pt>
    <dgm:pt modelId="{F7AE3192-7836-4417-A645-CEBB9D0FBD6F}" type="sibTrans" cxnId="{DB6F9235-C858-47B1-974E-A0B16814269D}">
      <dgm:prSet/>
      <dgm:spPr/>
      <dgm:t>
        <a:bodyPr/>
        <a:lstStyle/>
        <a:p>
          <a:endParaRPr lang="es-AR"/>
        </a:p>
      </dgm:t>
    </dgm:pt>
    <dgm:pt modelId="{F34E342E-3AF7-4DF4-AEC3-DD23F162422C}">
      <dgm:prSet phldrT="[Texto]" custT="1"/>
      <dgm:spPr/>
      <dgm:t>
        <a:bodyPr/>
        <a:lstStyle/>
        <a:p>
          <a:r>
            <a:rPr lang="en-US" sz="1200" b="1" noProof="0" dirty="0"/>
            <a:t>Immediate</a:t>
          </a:r>
          <a:r>
            <a:rPr lang="es-AR" sz="1200" b="1" dirty="0"/>
            <a:t> </a:t>
          </a:r>
          <a:r>
            <a:rPr lang="en-US" sz="1200" b="1" noProof="0" dirty="0"/>
            <a:t>Outcome</a:t>
          </a:r>
          <a:r>
            <a:rPr lang="es-AR" sz="1200" b="1" dirty="0"/>
            <a:t> # 1 (</a:t>
          </a:r>
          <a:r>
            <a:rPr lang="en-US" sz="1200" b="1" noProof="0" dirty="0"/>
            <a:t>Recommendations</a:t>
          </a:r>
          <a:r>
            <a:rPr lang="es-AR" sz="1200" b="1" dirty="0"/>
            <a:t> 1, 2 y 34)</a:t>
          </a:r>
        </a:p>
      </dgm:t>
    </dgm:pt>
    <dgm:pt modelId="{385210F6-8806-4E2B-BACC-4F86F6CE6D78}" type="parTrans" cxnId="{F964C64D-64EF-4FA5-BF4F-C079CBEC5139}">
      <dgm:prSet/>
      <dgm:spPr/>
      <dgm:t>
        <a:bodyPr/>
        <a:lstStyle/>
        <a:p>
          <a:endParaRPr lang="es-AR"/>
        </a:p>
      </dgm:t>
    </dgm:pt>
    <dgm:pt modelId="{659AA528-F77C-43C3-A196-ED1A673DF45B}" type="sibTrans" cxnId="{F964C64D-64EF-4FA5-BF4F-C079CBEC5139}">
      <dgm:prSet/>
      <dgm:spPr/>
      <dgm:t>
        <a:bodyPr/>
        <a:lstStyle/>
        <a:p>
          <a:endParaRPr lang="es-AR"/>
        </a:p>
      </dgm:t>
    </dgm:pt>
    <dgm:pt modelId="{9A9A73F2-EBBF-4F99-BF2C-DB8230D905EA}">
      <dgm:prSet phldrT="[Texto]" custT="1"/>
      <dgm:spPr/>
      <dgm:t>
        <a:bodyPr/>
        <a:lstStyle/>
        <a:p>
          <a:r>
            <a:rPr lang="es-AR" sz="1200" b="1" dirty="0"/>
            <a:t>Interm. O B)</a:t>
          </a:r>
        </a:p>
      </dgm:t>
    </dgm:pt>
    <dgm:pt modelId="{20D5C3E2-5F52-4765-803E-A5ECEFECFB5B}" type="parTrans" cxnId="{0E888D44-4A40-429C-8AD9-C0C9BFEDB8D3}">
      <dgm:prSet/>
      <dgm:spPr/>
      <dgm:t>
        <a:bodyPr/>
        <a:lstStyle/>
        <a:p>
          <a:endParaRPr lang="es-AR"/>
        </a:p>
      </dgm:t>
    </dgm:pt>
    <dgm:pt modelId="{5458CD7F-0A21-41B1-9894-BDDFB670A2A9}" type="sibTrans" cxnId="{0E888D44-4A40-429C-8AD9-C0C9BFEDB8D3}">
      <dgm:prSet/>
      <dgm:spPr/>
      <dgm:t>
        <a:bodyPr/>
        <a:lstStyle/>
        <a:p>
          <a:endParaRPr lang="es-AR"/>
        </a:p>
      </dgm:t>
    </dgm:pt>
    <dgm:pt modelId="{A819DA32-63CF-430F-9824-C7730D98764C}">
      <dgm:prSet phldrT="[Texto]" custT="1"/>
      <dgm:spPr/>
      <dgm:t>
        <a:bodyPr/>
        <a:lstStyle/>
        <a:p>
          <a:r>
            <a:rPr lang="en-US" sz="1200" b="1" noProof="0" dirty="0"/>
            <a:t>Immediate Outcome # 3</a:t>
          </a:r>
        </a:p>
      </dgm:t>
    </dgm:pt>
    <dgm:pt modelId="{89E9D32B-8364-4954-97D8-5B08094B89FE}" type="parTrans" cxnId="{E12767EC-8840-41B3-BEDC-6A58D1C34B4B}">
      <dgm:prSet/>
      <dgm:spPr/>
      <dgm:t>
        <a:bodyPr/>
        <a:lstStyle/>
        <a:p>
          <a:endParaRPr lang="es-AR"/>
        </a:p>
      </dgm:t>
    </dgm:pt>
    <dgm:pt modelId="{9310076F-945A-4DF6-A179-629B623F6245}" type="sibTrans" cxnId="{E12767EC-8840-41B3-BEDC-6A58D1C34B4B}">
      <dgm:prSet/>
      <dgm:spPr/>
      <dgm:t>
        <a:bodyPr/>
        <a:lstStyle/>
        <a:p>
          <a:endParaRPr lang="es-AR"/>
        </a:p>
      </dgm:t>
    </dgm:pt>
    <dgm:pt modelId="{60171B2C-ECBD-4907-AF0E-D986189A8D96}">
      <dgm:prSet phldrT="[Texto]" custT="1"/>
      <dgm:spPr/>
      <dgm:t>
        <a:bodyPr/>
        <a:lstStyle/>
        <a:p>
          <a:r>
            <a:rPr lang="es-AR" sz="1200" b="1" dirty="0"/>
            <a:t>Interm. O C)</a:t>
          </a:r>
        </a:p>
      </dgm:t>
    </dgm:pt>
    <dgm:pt modelId="{8DC169AE-6B2C-43D2-9627-B5DC721B3664}" type="parTrans" cxnId="{6EBD2C64-5599-4B37-B26B-C4710351F52F}">
      <dgm:prSet/>
      <dgm:spPr/>
      <dgm:t>
        <a:bodyPr/>
        <a:lstStyle/>
        <a:p>
          <a:endParaRPr lang="es-AR"/>
        </a:p>
      </dgm:t>
    </dgm:pt>
    <dgm:pt modelId="{97E1B56A-9B4A-4709-AB7F-0DAA7999DC23}" type="sibTrans" cxnId="{6EBD2C64-5599-4B37-B26B-C4710351F52F}">
      <dgm:prSet/>
      <dgm:spPr/>
      <dgm:t>
        <a:bodyPr/>
        <a:lstStyle/>
        <a:p>
          <a:endParaRPr lang="es-AR"/>
        </a:p>
      </dgm:t>
    </dgm:pt>
    <dgm:pt modelId="{2E61755A-8878-47CA-83B3-00C6F5E16CF5}">
      <dgm:prSet phldrT="[Texto]" custT="1"/>
      <dgm:spPr/>
      <dgm:t>
        <a:bodyPr/>
        <a:lstStyle/>
        <a:p>
          <a:r>
            <a:rPr lang="en-US" sz="1200" b="1" noProof="0" dirty="0"/>
            <a:t>Immediate Outcome </a:t>
          </a:r>
          <a:r>
            <a:rPr lang="es-AR" sz="1200" b="1" dirty="0"/>
            <a:t># 6	. </a:t>
          </a:r>
          <a:r>
            <a:rPr lang="en-US" sz="1200" b="1" noProof="0" dirty="0"/>
            <a:t>Immediate Outcome </a:t>
          </a:r>
          <a:r>
            <a:rPr lang="es-AR" sz="1200" b="1" dirty="0"/>
            <a:t># 7 </a:t>
          </a:r>
        </a:p>
      </dgm:t>
    </dgm:pt>
    <dgm:pt modelId="{4E890E3D-0CBE-46CA-AB1A-594B54B809CD}" type="parTrans" cxnId="{C2C606FF-01FD-4C60-8A32-5ED4D8AB3E98}">
      <dgm:prSet/>
      <dgm:spPr/>
      <dgm:t>
        <a:bodyPr/>
        <a:lstStyle/>
        <a:p>
          <a:endParaRPr lang="es-AR"/>
        </a:p>
      </dgm:t>
    </dgm:pt>
    <dgm:pt modelId="{6BD4FF4B-2A34-46FA-995B-11169F093166}" type="sibTrans" cxnId="{C2C606FF-01FD-4C60-8A32-5ED4D8AB3E98}">
      <dgm:prSet/>
      <dgm:spPr/>
      <dgm:t>
        <a:bodyPr/>
        <a:lstStyle/>
        <a:p>
          <a:endParaRPr lang="es-AR"/>
        </a:p>
      </dgm:t>
    </dgm:pt>
    <dgm:pt modelId="{5F010E58-28BB-4E62-977D-F0C451AD28F7}">
      <dgm:prSet phldrT="[Texto]" custT="1"/>
      <dgm:spPr/>
      <dgm:t>
        <a:bodyPr/>
        <a:lstStyle/>
        <a:p>
          <a:r>
            <a:rPr lang="es-AR" sz="1200" b="1" dirty="0"/>
            <a:t>Inmediate </a:t>
          </a:r>
          <a:r>
            <a:rPr lang="en-US" sz="1200" b="1" noProof="0" dirty="0"/>
            <a:t>Outcome</a:t>
          </a:r>
          <a:r>
            <a:rPr lang="es-AR" sz="1200" b="1" dirty="0"/>
            <a:t> # 2</a:t>
          </a:r>
        </a:p>
        <a:p>
          <a:endParaRPr lang="es-AR" sz="1400" dirty="0"/>
        </a:p>
      </dgm:t>
    </dgm:pt>
    <dgm:pt modelId="{9D7C68DC-54E1-44CE-B476-A0698E20A757}" type="parTrans" cxnId="{0B540BC1-D0E0-4FE8-B11B-C94C675CEC5E}">
      <dgm:prSet/>
      <dgm:spPr/>
      <dgm:t>
        <a:bodyPr/>
        <a:lstStyle/>
        <a:p>
          <a:endParaRPr lang="es-AR"/>
        </a:p>
      </dgm:t>
    </dgm:pt>
    <dgm:pt modelId="{FB4F6521-917F-4DEC-B0B9-575ED1BC089E}" type="sibTrans" cxnId="{0B540BC1-D0E0-4FE8-B11B-C94C675CEC5E}">
      <dgm:prSet/>
      <dgm:spPr/>
      <dgm:t>
        <a:bodyPr/>
        <a:lstStyle/>
        <a:p>
          <a:endParaRPr lang="es-AR"/>
        </a:p>
      </dgm:t>
    </dgm:pt>
    <dgm:pt modelId="{ED9C72BB-074C-4654-A918-432412DCA4FF}">
      <dgm:prSet phldrT="[Texto]" custT="1"/>
      <dgm:spPr/>
      <dgm:t>
        <a:bodyPr/>
        <a:lstStyle/>
        <a:p>
          <a:r>
            <a:rPr lang="en-US" sz="1200" b="1" noProof="0" dirty="0"/>
            <a:t>Immediate Outcome # 4</a:t>
          </a:r>
        </a:p>
      </dgm:t>
    </dgm:pt>
    <dgm:pt modelId="{5A345B95-BC06-4E00-84DE-2B48FD18B20E}" type="parTrans" cxnId="{10C7F0F5-B900-4008-A277-B4C780E8AC20}">
      <dgm:prSet/>
      <dgm:spPr/>
      <dgm:t>
        <a:bodyPr/>
        <a:lstStyle/>
        <a:p>
          <a:endParaRPr lang="es-AR"/>
        </a:p>
      </dgm:t>
    </dgm:pt>
    <dgm:pt modelId="{11D53230-61D0-4210-9F3E-EC6ECA1EB4E5}" type="sibTrans" cxnId="{10C7F0F5-B900-4008-A277-B4C780E8AC20}">
      <dgm:prSet/>
      <dgm:spPr/>
      <dgm:t>
        <a:bodyPr/>
        <a:lstStyle/>
        <a:p>
          <a:endParaRPr lang="es-AR"/>
        </a:p>
      </dgm:t>
    </dgm:pt>
    <dgm:pt modelId="{44022781-C210-467C-9F36-8699595F605F}">
      <dgm:prSet phldrT="[Texto]" custT="1"/>
      <dgm:spPr/>
      <dgm:t>
        <a:bodyPr/>
        <a:lstStyle/>
        <a:p>
          <a:r>
            <a:rPr lang="en-US" sz="1200" b="1" noProof="0" dirty="0"/>
            <a:t>Immediate Outcome # 5</a:t>
          </a:r>
        </a:p>
      </dgm:t>
    </dgm:pt>
    <dgm:pt modelId="{3202D5BF-E49B-4502-8C0B-8B4FED19D490}" type="parTrans" cxnId="{D6202E9A-DE0D-4D03-AEF2-868C7CD19349}">
      <dgm:prSet/>
      <dgm:spPr/>
      <dgm:t>
        <a:bodyPr/>
        <a:lstStyle/>
        <a:p>
          <a:endParaRPr lang="es-AR"/>
        </a:p>
      </dgm:t>
    </dgm:pt>
    <dgm:pt modelId="{605A57B5-594A-4C9B-B903-62462D2EE3CF}" type="sibTrans" cxnId="{D6202E9A-DE0D-4D03-AEF2-868C7CD19349}">
      <dgm:prSet/>
      <dgm:spPr/>
      <dgm:t>
        <a:bodyPr/>
        <a:lstStyle/>
        <a:p>
          <a:endParaRPr lang="es-AR"/>
        </a:p>
      </dgm:t>
    </dgm:pt>
    <dgm:pt modelId="{CA28E0E8-07BD-4455-BBD3-C532CD472F8E}">
      <dgm:prSet phldrT="[Texto]" custT="1"/>
      <dgm:spPr/>
      <dgm:t>
        <a:bodyPr/>
        <a:lstStyle/>
        <a:p>
          <a:r>
            <a:rPr lang="en-US" sz="1200" b="1" noProof="0" dirty="0"/>
            <a:t>Immediate Outcome </a:t>
          </a:r>
          <a:r>
            <a:rPr lang="es-AR" sz="1200" b="1" dirty="0"/>
            <a:t># 8	. </a:t>
          </a:r>
          <a:r>
            <a:rPr lang="en-US" sz="1200" b="1" noProof="0" dirty="0"/>
            <a:t>Immediate Outcome </a:t>
          </a:r>
          <a:r>
            <a:rPr lang="es-AR" sz="1200" b="1" dirty="0"/>
            <a:t># 9</a:t>
          </a:r>
        </a:p>
      </dgm:t>
    </dgm:pt>
    <dgm:pt modelId="{E3D63C6C-7708-4DED-B11B-2B82E430D4EF}" type="parTrans" cxnId="{AF17FB5D-0BA8-4459-9A6F-B12577844E7D}">
      <dgm:prSet/>
      <dgm:spPr/>
      <dgm:t>
        <a:bodyPr/>
        <a:lstStyle/>
        <a:p>
          <a:endParaRPr lang="es-AR"/>
        </a:p>
      </dgm:t>
    </dgm:pt>
    <dgm:pt modelId="{7B61BC50-19FA-4268-9992-056B1C587BDE}" type="sibTrans" cxnId="{AF17FB5D-0BA8-4459-9A6F-B12577844E7D}">
      <dgm:prSet/>
      <dgm:spPr/>
      <dgm:t>
        <a:bodyPr/>
        <a:lstStyle/>
        <a:p>
          <a:endParaRPr lang="es-AR"/>
        </a:p>
      </dgm:t>
    </dgm:pt>
    <dgm:pt modelId="{B20ADC01-1AEE-45D2-951D-DC81880475D2}">
      <dgm:prSet phldrT="[Texto]" custT="1"/>
      <dgm:spPr/>
      <dgm:t>
        <a:bodyPr/>
        <a:lstStyle/>
        <a:p>
          <a:r>
            <a:rPr lang="en-US" sz="1200" b="1" noProof="0" dirty="0"/>
            <a:t>Immediate Outcome </a:t>
          </a:r>
          <a:r>
            <a:rPr lang="es-AR" sz="1200" b="1" dirty="0"/>
            <a:t># 10	. </a:t>
          </a:r>
          <a:r>
            <a:rPr lang="en-US" sz="1200" b="1" noProof="0" dirty="0"/>
            <a:t>Immediate Outcome </a:t>
          </a:r>
          <a:r>
            <a:rPr lang="es-AR" sz="1200" b="1" dirty="0"/>
            <a:t># 11</a:t>
          </a:r>
        </a:p>
      </dgm:t>
    </dgm:pt>
    <dgm:pt modelId="{F0C9EF4C-46EA-4E35-B106-48B0930161A2}" type="parTrans" cxnId="{C9F161E9-ED17-43D2-A8B0-51C6B3FDCD5E}">
      <dgm:prSet/>
      <dgm:spPr/>
      <dgm:t>
        <a:bodyPr/>
        <a:lstStyle/>
        <a:p>
          <a:endParaRPr lang="es-AR"/>
        </a:p>
      </dgm:t>
    </dgm:pt>
    <dgm:pt modelId="{57714418-5F27-4719-85F6-0AE306190B72}" type="sibTrans" cxnId="{C9F161E9-ED17-43D2-A8B0-51C6B3FDCD5E}">
      <dgm:prSet/>
      <dgm:spPr/>
      <dgm:t>
        <a:bodyPr/>
        <a:lstStyle/>
        <a:p>
          <a:endParaRPr lang="es-AR"/>
        </a:p>
      </dgm:t>
    </dgm:pt>
    <dgm:pt modelId="{5ACA61A7-11DC-4063-B72E-AC089C07CEAA}" type="pres">
      <dgm:prSet presAssocID="{78758206-FB90-4B04-AC98-D6B7293A4482}" presName="linearFlow" presStyleCnt="0">
        <dgm:presLayoutVars>
          <dgm:dir/>
          <dgm:animLvl val="lvl"/>
          <dgm:resizeHandles val="exact"/>
        </dgm:presLayoutVars>
      </dgm:prSet>
      <dgm:spPr/>
    </dgm:pt>
    <dgm:pt modelId="{A450922C-2F30-4765-887C-93CEF4F06BA9}" type="pres">
      <dgm:prSet presAssocID="{0F264E0C-5528-467A-8ABC-6E215FA85D28}" presName="composite" presStyleCnt="0"/>
      <dgm:spPr/>
    </dgm:pt>
    <dgm:pt modelId="{926D2DA2-0B5F-40D8-B647-6F3E4831A3CA}" type="pres">
      <dgm:prSet presAssocID="{0F264E0C-5528-467A-8ABC-6E215FA85D28}" presName="parentText" presStyleLbl="alignNode1" presStyleIdx="0" presStyleCnt="3">
        <dgm:presLayoutVars>
          <dgm:chMax val="1"/>
          <dgm:bulletEnabled val="1"/>
        </dgm:presLayoutVars>
      </dgm:prSet>
      <dgm:spPr/>
    </dgm:pt>
    <dgm:pt modelId="{2B186D65-1908-48D4-BAF8-638E140F5D9C}" type="pres">
      <dgm:prSet presAssocID="{0F264E0C-5528-467A-8ABC-6E215FA85D28}" presName="descendantText" presStyleLbl="alignAcc1" presStyleIdx="0" presStyleCnt="3">
        <dgm:presLayoutVars>
          <dgm:bulletEnabled val="1"/>
        </dgm:presLayoutVars>
      </dgm:prSet>
      <dgm:spPr/>
    </dgm:pt>
    <dgm:pt modelId="{72EF3D48-5D22-4745-BEEA-9E53C81570B3}" type="pres">
      <dgm:prSet presAssocID="{F7AE3192-7836-4417-A645-CEBB9D0FBD6F}" presName="sp" presStyleCnt="0"/>
      <dgm:spPr/>
    </dgm:pt>
    <dgm:pt modelId="{423A5052-77FD-430A-BD41-CAD6C46668F7}" type="pres">
      <dgm:prSet presAssocID="{9A9A73F2-EBBF-4F99-BF2C-DB8230D905EA}" presName="composite" presStyleCnt="0"/>
      <dgm:spPr/>
    </dgm:pt>
    <dgm:pt modelId="{70AEE49B-A2FF-41F8-892F-6DD018D07F8D}" type="pres">
      <dgm:prSet presAssocID="{9A9A73F2-EBBF-4F99-BF2C-DB8230D905EA}" presName="parentText" presStyleLbl="alignNode1" presStyleIdx="1" presStyleCnt="3">
        <dgm:presLayoutVars>
          <dgm:chMax val="1"/>
          <dgm:bulletEnabled val="1"/>
        </dgm:presLayoutVars>
      </dgm:prSet>
      <dgm:spPr/>
    </dgm:pt>
    <dgm:pt modelId="{9C7A1225-2F31-4A70-80DD-FFA3EC6CBACE}" type="pres">
      <dgm:prSet presAssocID="{9A9A73F2-EBBF-4F99-BF2C-DB8230D905EA}" presName="descendantText" presStyleLbl="alignAcc1" presStyleIdx="1" presStyleCnt="3">
        <dgm:presLayoutVars>
          <dgm:bulletEnabled val="1"/>
        </dgm:presLayoutVars>
      </dgm:prSet>
      <dgm:spPr/>
    </dgm:pt>
    <dgm:pt modelId="{4E134651-0C9F-4A02-9409-E4539CD86626}" type="pres">
      <dgm:prSet presAssocID="{5458CD7F-0A21-41B1-9894-BDDFB670A2A9}" presName="sp" presStyleCnt="0"/>
      <dgm:spPr/>
    </dgm:pt>
    <dgm:pt modelId="{BF96C422-624B-4203-94DE-90BA05DEA17A}" type="pres">
      <dgm:prSet presAssocID="{60171B2C-ECBD-4907-AF0E-D986189A8D96}" presName="composite" presStyleCnt="0"/>
      <dgm:spPr/>
    </dgm:pt>
    <dgm:pt modelId="{86B6362F-D326-4A97-AFC8-8401353240E8}" type="pres">
      <dgm:prSet presAssocID="{60171B2C-ECBD-4907-AF0E-D986189A8D96}" presName="parentText" presStyleLbl="alignNode1" presStyleIdx="2" presStyleCnt="3">
        <dgm:presLayoutVars>
          <dgm:chMax val="1"/>
          <dgm:bulletEnabled val="1"/>
        </dgm:presLayoutVars>
      </dgm:prSet>
      <dgm:spPr/>
    </dgm:pt>
    <dgm:pt modelId="{8CE1CEA0-A0B8-41BB-9678-740E043574C3}" type="pres">
      <dgm:prSet presAssocID="{60171B2C-ECBD-4907-AF0E-D986189A8D96}" presName="descendantText" presStyleLbl="alignAcc1" presStyleIdx="2" presStyleCnt="3">
        <dgm:presLayoutVars>
          <dgm:bulletEnabled val="1"/>
        </dgm:presLayoutVars>
      </dgm:prSet>
      <dgm:spPr/>
    </dgm:pt>
  </dgm:ptLst>
  <dgm:cxnLst>
    <dgm:cxn modelId="{593E0124-6E04-45C5-9A6C-4C652F4D08CB}" type="presOf" srcId="{9A9A73F2-EBBF-4F99-BF2C-DB8230D905EA}" destId="{70AEE49B-A2FF-41F8-892F-6DD018D07F8D}" srcOrd="0" destOrd="0" presId="urn:microsoft.com/office/officeart/2005/8/layout/chevron2"/>
    <dgm:cxn modelId="{DB6F9235-C858-47B1-974E-A0B16814269D}" srcId="{78758206-FB90-4B04-AC98-D6B7293A4482}" destId="{0F264E0C-5528-467A-8ABC-6E215FA85D28}" srcOrd="0" destOrd="0" parTransId="{5B721DB6-3F6C-4639-85E1-6FF7E03A0052}" sibTransId="{F7AE3192-7836-4417-A645-CEBB9D0FBD6F}"/>
    <dgm:cxn modelId="{AF17FB5D-0BA8-4459-9A6F-B12577844E7D}" srcId="{60171B2C-ECBD-4907-AF0E-D986189A8D96}" destId="{CA28E0E8-07BD-4455-BBD3-C532CD472F8E}" srcOrd="1" destOrd="0" parTransId="{E3D63C6C-7708-4DED-B11B-2B82E430D4EF}" sibTransId="{7B61BC50-19FA-4268-9992-056B1C587BDE}"/>
    <dgm:cxn modelId="{6EBD2C64-5599-4B37-B26B-C4710351F52F}" srcId="{78758206-FB90-4B04-AC98-D6B7293A4482}" destId="{60171B2C-ECBD-4907-AF0E-D986189A8D96}" srcOrd="2" destOrd="0" parTransId="{8DC169AE-6B2C-43D2-9627-B5DC721B3664}" sibTransId="{97E1B56A-9B4A-4709-AB7F-0DAA7999DC23}"/>
    <dgm:cxn modelId="{0E888D44-4A40-429C-8AD9-C0C9BFEDB8D3}" srcId="{78758206-FB90-4B04-AC98-D6B7293A4482}" destId="{9A9A73F2-EBBF-4F99-BF2C-DB8230D905EA}" srcOrd="1" destOrd="0" parTransId="{20D5C3E2-5F52-4765-803E-A5ECEFECFB5B}" sibTransId="{5458CD7F-0A21-41B1-9894-BDDFB670A2A9}"/>
    <dgm:cxn modelId="{A5F31569-1FFC-4052-A5C9-7726B8AFAE4D}" type="presOf" srcId="{ED9C72BB-074C-4654-A918-432412DCA4FF}" destId="{9C7A1225-2F31-4A70-80DD-FFA3EC6CBACE}" srcOrd="0" destOrd="1" presId="urn:microsoft.com/office/officeart/2005/8/layout/chevron2"/>
    <dgm:cxn modelId="{F964C64D-64EF-4FA5-BF4F-C079CBEC5139}" srcId="{0F264E0C-5528-467A-8ABC-6E215FA85D28}" destId="{F34E342E-3AF7-4DF4-AEC3-DD23F162422C}" srcOrd="0" destOrd="0" parTransId="{385210F6-8806-4E2B-BACC-4F86F6CE6D78}" sibTransId="{659AA528-F77C-43C3-A196-ED1A673DF45B}"/>
    <dgm:cxn modelId="{F2D6E770-32CE-4308-BCD0-E6F6427DB3A0}" type="presOf" srcId="{60171B2C-ECBD-4907-AF0E-D986189A8D96}" destId="{86B6362F-D326-4A97-AFC8-8401353240E8}" srcOrd="0" destOrd="0" presId="urn:microsoft.com/office/officeart/2005/8/layout/chevron2"/>
    <dgm:cxn modelId="{80259076-8B22-4B41-976D-6256E18D69CC}" type="presOf" srcId="{F34E342E-3AF7-4DF4-AEC3-DD23F162422C}" destId="{2B186D65-1908-48D4-BAF8-638E140F5D9C}" srcOrd="0" destOrd="0" presId="urn:microsoft.com/office/officeart/2005/8/layout/chevron2"/>
    <dgm:cxn modelId="{C5696E7F-459C-4E3E-8334-B541EAEC5419}" type="presOf" srcId="{0F264E0C-5528-467A-8ABC-6E215FA85D28}" destId="{926D2DA2-0B5F-40D8-B647-6F3E4831A3CA}" srcOrd="0" destOrd="0" presId="urn:microsoft.com/office/officeart/2005/8/layout/chevron2"/>
    <dgm:cxn modelId="{D6202E9A-DE0D-4D03-AEF2-868C7CD19349}" srcId="{9A9A73F2-EBBF-4F99-BF2C-DB8230D905EA}" destId="{44022781-C210-467C-9F36-8699595F605F}" srcOrd="2" destOrd="0" parTransId="{3202D5BF-E49B-4502-8C0B-8B4FED19D490}" sibTransId="{605A57B5-594A-4C9B-B903-62462D2EE3CF}"/>
    <dgm:cxn modelId="{687D4BAA-4AD7-4712-AAE1-366E6A24C009}" type="presOf" srcId="{A819DA32-63CF-430F-9824-C7730D98764C}" destId="{9C7A1225-2F31-4A70-80DD-FFA3EC6CBACE}" srcOrd="0" destOrd="0" presId="urn:microsoft.com/office/officeart/2005/8/layout/chevron2"/>
    <dgm:cxn modelId="{A0579FB0-CA8D-4E66-A3C1-93C43BAD76D3}" type="presOf" srcId="{78758206-FB90-4B04-AC98-D6B7293A4482}" destId="{5ACA61A7-11DC-4063-B72E-AC089C07CEAA}" srcOrd="0" destOrd="0" presId="urn:microsoft.com/office/officeart/2005/8/layout/chevron2"/>
    <dgm:cxn modelId="{60EEACBC-C335-4A9E-9723-D43D044DE1E2}" type="presOf" srcId="{2E61755A-8878-47CA-83B3-00C6F5E16CF5}" destId="{8CE1CEA0-A0B8-41BB-9678-740E043574C3}" srcOrd="0" destOrd="0" presId="urn:microsoft.com/office/officeart/2005/8/layout/chevron2"/>
    <dgm:cxn modelId="{0B540BC1-D0E0-4FE8-B11B-C94C675CEC5E}" srcId="{0F264E0C-5528-467A-8ABC-6E215FA85D28}" destId="{5F010E58-28BB-4E62-977D-F0C451AD28F7}" srcOrd="1" destOrd="0" parTransId="{9D7C68DC-54E1-44CE-B476-A0698E20A757}" sibTransId="{FB4F6521-917F-4DEC-B0B9-575ED1BC089E}"/>
    <dgm:cxn modelId="{9DD439E9-E8E7-49A1-A0DD-295FBB2DCB4D}" type="presOf" srcId="{44022781-C210-467C-9F36-8699595F605F}" destId="{9C7A1225-2F31-4A70-80DD-FFA3EC6CBACE}" srcOrd="0" destOrd="2" presId="urn:microsoft.com/office/officeart/2005/8/layout/chevron2"/>
    <dgm:cxn modelId="{C9F161E9-ED17-43D2-A8B0-51C6B3FDCD5E}" srcId="{60171B2C-ECBD-4907-AF0E-D986189A8D96}" destId="{B20ADC01-1AEE-45D2-951D-DC81880475D2}" srcOrd="2" destOrd="0" parTransId="{F0C9EF4C-46EA-4E35-B106-48B0930161A2}" sibTransId="{57714418-5F27-4719-85F6-0AE306190B72}"/>
    <dgm:cxn modelId="{E12767EC-8840-41B3-BEDC-6A58D1C34B4B}" srcId="{9A9A73F2-EBBF-4F99-BF2C-DB8230D905EA}" destId="{A819DA32-63CF-430F-9824-C7730D98764C}" srcOrd="0" destOrd="0" parTransId="{89E9D32B-8364-4954-97D8-5B08094B89FE}" sibTransId="{9310076F-945A-4DF6-A179-629B623F6245}"/>
    <dgm:cxn modelId="{166CFBEF-F929-4A2E-AA8B-FDADC0F2E398}" type="presOf" srcId="{CA28E0E8-07BD-4455-BBD3-C532CD472F8E}" destId="{8CE1CEA0-A0B8-41BB-9678-740E043574C3}" srcOrd="0" destOrd="1" presId="urn:microsoft.com/office/officeart/2005/8/layout/chevron2"/>
    <dgm:cxn modelId="{10C7F0F5-B900-4008-A277-B4C780E8AC20}" srcId="{9A9A73F2-EBBF-4F99-BF2C-DB8230D905EA}" destId="{ED9C72BB-074C-4654-A918-432412DCA4FF}" srcOrd="1" destOrd="0" parTransId="{5A345B95-BC06-4E00-84DE-2B48FD18B20E}" sibTransId="{11D53230-61D0-4210-9F3E-EC6ECA1EB4E5}"/>
    <dgm:cxn modelId="{B3FA11F9-DEB1-43F1-8DBE-0534F75A96CD}" type="presOf" srcId="{B20ADC01-1AEE-45D2-951D-DC81880475D2}" destId="{8CE1CEA0-A0B8-41BB-9678-740E043574C3}" srcOrd="0" destOrd="2" presId="urn:microsoft.com/office/officeart/2005/8/layout/chevron2"/>
    <dgm:cxn modelId="{DB5DCFFE-62CC-4F01-B181-B0C89129985B}" type="presOf" srcId="{5F010E58-28BB-4E62-977D-F0C451AD28F7}" destId="{2B186D65-1908-48D4-BAF8-638E140F5D9C}" srcOrd="0" destOrd="1" presId="urn:microsoft.com/office/officeart/2005/8/layout/chevron2"/>
    <dgm:cxn modelId="{C2C606FF-01FD-4C60-8A32-5ED4D8AB3E98}" srcId="{60171B2C-ECBD-4907-AF0E-D986189A8D96}" destId="{2E61755A-8878-47CA-83B3-00C6F5E16CF5}" srcOrd="0" destOrd="0" parTransId="{4E890E3D-0CBE-46CA-AB1A-594B54B809CD}" sibTransId="{6BD4FF4B-2A34-46FA-995B-11169F093166}"/>
    <dgm:cxn modelId="{69C1936A-959C-45C8-9F17-F46F1FEB9746}" type="presParOf" srcId="{5ACA61A7-11DC-4063-B72E-AC089C07CEAA}" destId="{A450922C-2F30-4765-887C-93CEF4F06BA9}" srcOrd="0" destOrd="0" presId="urn:microsoft.com/office/officeart/2005/8/layout/chevron2"/>
    <dgm:cxn modelId="{379D8DE6-E8C9-4439-8E2A-9C0A230A6CF9}" type="presParOf" srcId="{A450922C-2F30-4765-887C-93CEF4F06BA9}" destId="{926D2DA2-0B5F-40D8-B647-6F3E4831A3CA}" srcOrd="0" destOrd="0" presId="urn:microsoft.com/office/officeart/2005/8/layout/chevron2"/>
    <dgm:cxn modelId="{3A40295B-60AE-4F1F-AB78-882CA95FD4D7}" type="presParOf" srcId="{A450922C-2F30-4765-887C-93CEF4F06BA9}" destId="{2B186D65-1908-48D4-BAF8-638E140F5D9C}" srcOrd="1" destOrd="0" presId="urn:microsoft.com/office/officeart/2005/8/layout/chevron2"/>
    <dgm:cxn modelId="{7367E5F5-0961-4C08-8032-DA173B761DEE}" type="presParOf" srcId="{5ACA61A7-11DC-4063-B72E-AC089C07CEAA}" destId="{72EF3D48-5D22-4745-BEEA-9E53C81570B3}" srcOrd="1" destOrd="0" presId="urn:microsoft.com/office/officeart/2005/8/layout/chevron2"/>
    <dgm:cxn modelId="{100224AB-AB76-407B-B76F-BBB6C8A01DAA}" type="presParOf" srcId="{5ACA61A7-11DC-4063-B72E-AC089C07CEAA}" destId="{423A5052-77FD-430A-BD41-CAD6C46668F7}" srcOrd="2" destOrd="0" presId="urn:microsoft.com/office/officeart/2005/8/layout/chevron2"/>
    <dgm:cxn modelId="{E11D4D61-2A46-4AE3-AF70-C13FA7DA1357}" type="presParOf" srcId="{423A5052-77FD-430A-BD41-CAD6C46668F7}" destId="{70AEE49B-A2FF-41F8-892F-6DD018D07F8D}" srcOrd="0" destOrd="0" presId="urn:microsoft.com/office/officeart/2005/8/layout/chevron2"/>
    <dgm:cxn modelId="{8CA3B490-4B91-4739-AE96-0D39B3DBDF39}" type="presParOf" srcId="{423A5052-77FD-430A-BD41-CAD6C46668F7}" destId="{9C7A1225-2F31-4A70-80DD-FFA3EC6CBACE}" srcOrd="1" destOrd="0" presId="urn:microsoft.com/office/officeart/2005/8/layout/chevron2"/>
    <dgm:cxn modelId="{C5F7D41F-E3BB-430F-B5EB-3A96C9ECA74D}" type="presParOf" srcId="{5ACA61A7-11DC-4063-B72E-AC089C07CEAA}" destId="{4E134651-0C9F-4A02-9409-E4539CD86626}" srcOrd="3" destOrd="0" presId="urn:microsoft.com/office/officeart/2005/8/layout/chevron2"/>
    <dgm:cxn modelId="{2CA7F591-66AB-4666-A0B5-1D333760DFD8}" type="presParOf" srcId="{5ACA61A7-11DC-4063-B72E-AC089C07CEAA}" destId="{BF96C422-624B-4203-94DE-90BA05DEA17A}" srcOrd="4" destOrd="0" presId="urn:microsoft.com/office/officeart/2005/8/layout/chevron2"/>
    <dgm:cxn modelId="{B3454755-7B8C-44C1-9924-F7238469E405}" type="presParOf" srcId="{BF96C422-624B-4203-94DE-90BA05DEA17A}" destId="{86B6362F-D326-4A97-AFC8-8401353240E8}" srcOrd="0" destOrd="0" presId="urn:microsoft.com/office/officeart/2005/8/layout/chevron2"/>
    <dgm:cxn modelId="{9624C703-B665-4F94-97FF-8271695BAF71}" type="presParOf" srcId="{BF96C422-624B-4203-94DE-90BA05DEA17A}" destId="{8CE1CEA0-A0B8-41BB-9678-740E043574C3}" srcOrd="1" destOrd="0" presId="urn:microsoft.com/office/officeart/2005/8/layout/chevron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6E4E3C4-1585-45A5-8E73-0D07706952D2}" type="doc">
      <dgm:prSet loTypeId="urn:microsoft.com/office/officeart/2005/8/layout/vList5" loCatId="list" qsTypeId="urn:microsoft.com/office/officeart/2005/8/quickstyle/simple1" qsCatId="simple" csTypeId="urn:microsoft.com/office/officeart/2005/8/colors/colorful2" csCatId="colorful" phldr="1"/>
      <dgm:spPr/>
      <dgm:t>
        <a:bodyPr/>
        <a:lstStyle/>
        <a:p>
          <a:endParaRPr lang="es-AR"/>
        </a:p>
      </dgm:t>
    </dgm:pt>
    <dgm:pt modelId="{94DDED68-341A-4EAB-9AA3-D5708BB7335E}">
      <dgm:prSet phldrT="[Texto]" custT="1"/>
      <dgm:spPr/>
      <dgm:t>
        <a:bodyPr/>
        <a:lstStyle/>
        <a:p>
          <a:r>
            <a:rPr lang="es-AR" sz="1600" b="1" dirty="0"/>
            <a:t>A)</a:t>
          </a:r>
        </a:p>
        <a:p>
          <a:r>
            <a:rPr lang="en-US" sz="1600" noProof="0" dirty="0"/>
            <a:t>Policy</a:t>
          </a:r>
          <a:r>
            <a:rPr lang="es-AR" sz="1600" dirty="0"/>
            <a:t>, </a:t>
          </a:r>
          <a:r>
            <a:rPr lang="en-US" sz="1600" noProof="0" dirty="0"/>
            <a:t>coordination</a:t>
          </a:r>
          <a:r>
            <a:rPr lang="es-AR" sz="1600" dirty="0"/>
            <a:t> and </a:t>
          </a:r>
          <a:r>
            <a:rPr lang="en-US" sz="1600" noProof="0" dirty="0"/>
            <a:t>cooperation</a:t>
          </a:r>
          <a:r>
            <a:rPr lang="es-AR" sz="1600" dirty="0"/>
            <a:t> </a:t>
          </a:r>
          <a:r>
            <a:rPr lang="en-US" sz="1600" dirty="0"/>
            <a:t>mitigate the money laundering and </a:t>
          </a:r>
          <a:r>
            <a:rPr lang="en-US" sz="1600" noProof="0" dirty="0"/>
            <a:t>financing</a:t>
          </a:r>
          <a:r>
            <a:rPr lang="es-AR" sz="1600" dirty="0"/>
            <a:t> </a:t>
          </a:r>
          <a:r>
            <a:rPr lang="en-US" sz="1600" noProof="0" dirty="0"/>
            <a:t>of terrorism risks</a:t>
          </a:r>
        </a:p>
      </dgm:t>
    </dgm:pt>
    <dgm:pt modelId="{48792E5D-B08C-4F50-B46E-B32E06CC1AE8}" type="parTrans" cxnId="{686300F6-CFA0-49D7-BF7A-81F76984BD6C}">
      <dgm:prSet/>
      <dgm:spPr/>
      <dgm:t>
        <a:bodyPr/>
        <a:lstStyle/>
        <a:p>
          <a:endParaRPr lang="es-AR"/>
        </a:p>
      </dgm:t>
    </dgm:pt>
    <dgm:pt modelId="{DF64B6C9-D65F-4C23-8E9F-14273E22F85A}" type="sibTrans" cxnId="{686300F6-CFA0-49D7-BF7A-81F76984BD6C}">
      <dgm:prSet/>
      <dgm:spPr/>
      <dgm:t>
        <a:bodyPr/>
        <a:lstStyle/>
        <a:p>
          <a:endParaRPr lang="es-AR"/>
        </a:p>
      </dgm:t>
    </dgm:pt>
    <dgm:pt modelId="{5F39290E-FFCB-43FC-A991-704B122EFCE6}">
      <dgm:prSet phldrT="[Texto]" custT="1"/>
      <dgm:spPr/>
      <dgm:t>
        <a:bodyPr/>
        <a:lstStyle/>
        <a:p>
          <a:r>
            <a:rPr lang="es-AR" sz="1400" b="1" dirty="0"/>
            <a:t>IO 1) </a:t>
          </a:r>
          <a:r>
            <a:rPr lang="en-US" sz="1400" dirty="0"/>
            <a:t>ML / TF risks are understood and, where appropriate actions coordinated domestically to combat ML / TF and </a:t>
          </a:r>
          <a:r>
            <a:rPr lang="en-US" sz="1400" noProof="0" dirty="0"/>
            <a:t>proliferation</a:t>
          </a:r>
        </a:p>
      </dgm:t>
    </dgm:pt>
    <dgm:pt modelId="{5BFA676F-8446-45EF-9354-9BA5F840D78B}" type="parTrans" cxnId="{B02AB2D1-BFD0-47C9-9BE7-23B4F86B8E9A}">
      <dgm:prSet/>
      <dgm:spPr/>
      <dgm:t>
        <a:bodyPr/>
        <a:lstStyle/>
        <a:p>
          <a:endParaRPr lang="es-AR"/>
        </a:p>
      </dgm:t>
    </dgm:pt>
    <dgm:pt modelId="{A53DF151-4B8D-4179-8F81-079B1804B19D}" type="sibTrans" cxnId="{B02AB2D1-BFD0-47C9-9BE7-23B4F86B8E9A}">
      <dgm:prSet/>
      <dgm:spPr/>
      <dgm:t>
        <a:bodyPr/>
        <a:lstStyle/>
        <a:p>
          <a:endParaRPr lang="es-AR"/>
        </a:p>
      </dgm:t>
    </dgm:pt>
    <dgm:pt modelId="{438FEAC7-0481-4917-80BC-B17CDE88AB96}">
      <dgm:prSet phldrT="[Texto]" custT="1"/>
      <dgm:spPr/>
      <dgm:t>
        <a:bodyPr/>
        <a:lstStyle/>
        <a:p>
          <a:r>
            <a:rPr lang="es-AR" sz="1400" b="1" dirty="0"/>
            <a:t>IO 2)</a:t>
          </a:r>
          <a:r>
            <a:rPr lang="es-AR" sz="1400" dirty="0"/>
            <a:t> International </a:t>
          </a:r>
          <a:r>
            <a:rPr lang="en-US" sz="1400" noProof="0" dirty="0"/>
            <a:t>cooperation</a:t>
          </a:r>
          <a:r>
            <a:rPr lang="es-AR" sz="1400" dirty="0"/>
            <a:t> </a:t>
          </a:r>
          <a:r>
            <a:rPr lang="en-US" sz="1400" noProof="0" dirty="0"/>
            <a:t>delivers</a:t>
          </a:r>
          <a:r>
            <a:rPr lang="es-AR" sz="1400" dirty="0"/>
            <a:t> </a:t>
          </a:r>
          <a:r>
            <a:rPr lang="en-US" sz="1400" noProof="0" dirty="0"/>
            <a:t>appropriate</a:t>
          </a:r>
          <a:r>
            <a:rPr lang="es-AR" sz="1400" dirty="0"/>
            <a:t> </a:t>
          </a:r>
          <a:r>
            <a:rPr lang="en-US" sz="1400" noProof="0" dirty="0"/>
            <a:t>information</a:t>
          </a:r>
          <a:r>
            <a:rPr lang="es-AR" sz="1400" dirty="0"/>
            <a:t>, </a:t>
          </a:r>
          <a:r>
            <a:rPr lang="en-US" sz="1400" noProof="0" dirty="0"/>
            <a:t>financial</a:t>
          </a:r>
          <a:r>
            <a:rPr lang="es-AR" sz="1400" dirty="0"/>
            <a:t> </a:t>
          </a:r>
          <a:r>
            <a:rPr lang="en-US" sz="1400" noProof="0" dirty="0"/>
            <a:t>intelligence</a:t>
          </a:r>
          <a:r>
            <a:rPr lang="en-US" sz="1400" dirty="0"/>
            <a:t>, and evidence, and facilitates action against criminals </a:t>
          </a:r>
          <a:r>
            <a:rPr lang="es-AR" sz="1400" dirty="0"/>
            <a:t>and </a:t>
          </a:r>
          <a:r>
            <a:rPr lang="en-US" sz="1400" noProof="0" dirty="0"/>
            <a:t>their</a:t>
          </a:r>
          <a:r>
            <a:rPr lang="es-AR" sz="1400" dirty="0"/>
            <a:t> </a:t>
          </a:r>
          <a:r>
            <a:rPr lang="en-US" sz="1400" noProof="0" dirty="0"/>
            <a:t>assets</a:t>
          </a:r>
        </a:p>
      </dgm:t>
    </dgm:pt>
    <dgm:pt modelId="{7084994D-1ED7-466B-BDA7-EF2487F8368E}" type="parTrans" cxnId="{39C9E3EC-2E64-466D-BBD9-C9C283D3E179}">
      <dgm:prSet/>
      <dgm:spPr/>
      <dgm:t>
        <a:bodyPr/>
        <a:lstStyle/>
        <a:p>
          <a:endParaRPr lang="es-AR"/>
        </a:p>
      </dgm:t>
    </dgm:pt>
    <dgm:pt modelId="{3C649EB7-6C87-46F4-9B5D-B36BA0591727}" type="sibTrans" cxnId="{39C9E3EC-2E64-466D-BBD9-C9C283D3E179}">
      <dgm:prSet/>
      <dgm:spPr/>
      <dgm:t>
        <a:bodyPr/>
        <a:lstStyle/>
        <a:p>
          <a:endParaRPr lang="es-AR"/>
        </a:p>
      </dgm:t>
    </dgm:pt>
    <dgm:pt modelId="{14DC46D0-B43C-4EA0-8D9A-CCFBD939FE9C}">
      <dgm:prSet phldrT="[Texto]" custT="1"/>
      <dgm:spPr/>
      <dgm:t>
        <a:bodyPr/>
        <a:lstStyle/>
        <a:p>
          <a:endParaRPr lang="en-US" sz="1400" noProof="0" dirty="0"/>
        </a:p>
      </dgm:t>
    </dgm:pt>
    <dgm:pt modelId="{1FC0AA9D-7297-44E5-80B6-8A5A91C2491C}" type="parTrans" cxnId="{2F7D95E5-6B57-4A2D-BEA1-E243A1C64015}">
      <dgm:prSet/>
      <dgm:spPr/>
      <dgm:t>
        <a:bodyPr/>
        <a:lstStyle/>
        <a:p>
          <a:endParaRPr lang="es-AR"/>
        </a:p>
      </dgm:t>
    </dgm:pt>
    <dgm:pt modelId="{3A8B80AE-EC76-42EB-B592-1AF664ED0AC9}" type="sibTrans" cxnId="{2F7D95E5-6B57-4A2D-BEA1-E243A1C64015}">
      <dgm:prSet/>
      <dgm:spPr/>
      <dgm:t>
        <a:bodyPr/>
        <a:lstStyle/>
        <a:p>
          <a:endParaRPr lang="es-AR"/>
        </a:p>
      </dgm:t>
    </dgm:pt>
    <dgm:pt modelId="{DDFB26D3-7B32-4115-8078-545EB370AB38}" type="pres">
      <dgm:prSet presAssocID="{66E4E3C4-1585-45A5-8E73-0D07706952D2}" presName="Name0" presStyleCnt="0">
        <dgm:presLayoutVars>
          <dgm:dir/>
          <dgm:animLvl val="lvl"/>
          <dgm:resizeHandles val="exact"/>
        </dgm:presLayoutVars>
      </dgm:prSet>
      <dgm:spPr/>
    </dgm:pt>
    <dgm:pt modelId="{44028D7B-765F-41F4-82D6-4B7A5E643D8C}" type="pres">
      <dgm:prSet presAssocID="{94DDED68-341A-4EAB-9AA3-D5708BB7335E}" presName="linNode" presStyleCnt="0"/>
      <dgm:spPr/>
    </dgm:pt>
    <dgm:pt modelId="{78F7E921-4F24-4651-B7E5-F45E88DB80A4}" type="pres">
      <dgm:prSet presAssocID="{94DDED68-341A-4EAB-9AA3-D5708BB7335E}" presName="parentText" presStyleLbl="node1" presStyleIdx="0" presStyleCnt="1" custScaleY="84381">
        <dgm:presLayoutVars>
          <dgm:chMax val="1"/>
          <dgm:bulletEnabled val="1"/>
        </dgm:presLayoutVars>
      </dgm:prSet>
      <dgm:spPr/>
    </dgm:pt>
    <dgm:pt modelId="{C5AA03DE-788C-4952-A902-74CDDEE9F83D}" type="pres">
      <dgm:prSet presAssocID="{94DDED68-341A-4EAB-9AA3-D5708BB7335E}" presName="descendantText" presStyleLbl="alignAccFollowNode1" presStyleIdx="0" presStyleCnt="1" custScaleX="185069" custLinFactNeighborX="-2792" custLinFactNeighborY="-1642">
        <dgm:presLayoutVars>
          <dgm:bulletEnabled val="1"/>
        </dgm:presLayoutVars>
      </dgm:prSet>
      <dgm:spPr/>
    </dgm:pt>
  </dgm:ptLst>
  <dgm:cxnLst>
    <dgm:cxn modelId="{AA2C3C10-06B9-46A5-B343-2F507158FF15}" type="presOf" srcId="{438FEAC7-0481-4917-80BC-B17CDE88AB96}" destId="{C5AA03DE-788C-4952-A902-74CDDEE9F83D}" srcOrd="0" destOrd="2" presId="urn:microsoft.com/office/officeart/2005/8/layout/vList5"/>
    <dgm:cxn modelId="{60A8B916-61DF-4FC5-B72E-4A0F26A44753}" type="presOf" srcId="{94DDED68-341A-4EAB-9AA3-D5708BB7335E}" destId="{78F7E921-4F24-4651-B7E5-F45E88DB80A4}" srcOrd="0" destOrd="0" presId="urn:microsoft.com/office/officeart/2005/8/layout/vList5"/>
    <dgm:cxn modelId="{01F21F99-B775-4D52-82E5-A947DD1EE569}" type="presOf" srcId="{5F39290E-FFCB-43FC-A991-704B122EFCE6}" destId="{C5AA03DE-788C-4952-A902-74CDDEE9F83D}" srcOrd="0" destOrd="0" presId="urn:microsoft.com/office/officeart/2005/8/layout/vList5"/>
    <dgm:cxn modelId="{9C62BCAF-5409-44DE-B3CD-38087FB1594D}" type="presOf" srcId="{14DC46D0-B43C-4EA0-8D9A-CCFBD939FE9C}" destId="{C5AA03DE-788C-4952-A902-74CDDEE9F83D}" srcOrd="0" destOrd="1" presId="urn:microsoft.com/office/officeart/2005/8/layout/vList5"/>
    <dgm:cxn modelId="{B02AB2D1-BFD0-47C9-9BE7-23B4F86B8E9A}" srcId="{94DDED68-341A-4EAB-9AA3-D5708BB7335E}" destId="{5F39290E-FFCB-43FC-A991-704B122EFCE6}" srcOrd="0" destOrd="0" parTransId="{5BFA676F-8446-45EF-9354-9BA5F840D78B}" sibTransId="{A53DF151-4B8D-4179-8F81-079B1804B19D}"/>
    <dgm:cxn modelId="{61D8CFE3-4472-49EB-A6EF-23C53610621B}" type="presOf" srcId="{66E4E3C4-1585-45A5-8E73-0D07706952D2}" destId="{DDFB26D3-7B32-4115-8078-545EB370AB38}" srcOrd="0" destOrd="0" presId="urn:microsoft.com/office/officeart/2005/8/layout/vList5"/>
    <dgm:cxn modelId="{2F7D95E5-6B57-4A2D-BEA1-E243A1C64015}" srcId="{94DDED68-341A-4EAB-9AA3-D5708BB7335E}" destId="{14DC46D0-B43C-4EA0-8D9A-CCFBD939FE9C}" srcOrd="1" destOrd="0" parTransId="{1FC0AA9D-7297-44E5-80B6-8A5A91C2491C}" sibTransId="{3A8B80AE-EC76-42EB-B592-1AF664ED0AC9}"/>
    <dgm:cxn modelId="{39C9E3EC-2E64-466D-BBD9-C9C283D3E179}" srcId="{94DDED68-341A-4EAB-9AA3-D5708BB7335E}" destId="{438FEAC7-0481-4917-80BC-B17CDE88AB96}" srcOrd="2" destOrd="0" parTransId="{7084994D-1ED7-466B-BDA7-EF2487F8368E}" sibTransId="{3C649EB7-6C87-46F4-9B5D-B36BA0591727}"/>
    <dgm:cxn modelId="{686300F6-CFA0-49D7-BF7A-81F76984BD6C}" srcId="{66E4E3C4-1585-45A5-8E73-0D07706952D2}" destId="{94DDED68-341A-4EAB-9AA3-D5708BB7335E}" srcOrd="0" destOrd="0" parTransId="{48792E5D-B08C-4F50-B46E-B32E06CC1AE8}" sibTransId="{DF64B6C9-D65F-4C23-8E9F-14273E22F85A}"/>
    <dgm:cxn modelId="{FDF653AA-661A-4EFB-82DB-5BA1A5AE71CA}" type="presParOf" srcId="{DDFB26D3-7B32-4115-8078-545EB370AB38}" destId="{44028D7B-765F-41F4-82D6-4B7A5E643D8C}" srcOrd="0" destOrd="0" presId="urn:microsoft.com/office/officeart/2005/8/layout/vList5"/>
    <dgm:cxn modelId="{75EDF73D-2CBE-47E1-96C8-E7A6F6FE77CE}" type="presParOf" srcId="{44028D7B-765F-41F4-82D6-4B7A5E643D8C}" destId="{78F7E921-4F24-4651-B7E5-F45E88DB80A4}" srcOrd="0" destOrd="0" presId="urn:microsoft.com/office/officeart/2005/8/layout/vList5"/>
    <dgm:cxn modelId="{42A9B528-8917-4F21-B180-8A8289D5CB33}" type="presParOf" srcId="{44028D7B-765F-41F4-82D6-4B7A5E643D8C}" destId="{C5AA03DE-788C-4952-A902-74CDDEE9F83D}" srcOrd="1" destOrd="0" presId="urn:microsoft.com/office/officeart/2005/8/layout/vList5"/>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6E4E3C4-1585-45A5-8E73-0D07706952D2}" type="doc">
      <dgm:prSet loTypeId="urn:microsoft.com/office/officeart/2005/8/layout/vList5" loCatId="list" qsTypeId="urn:microsoft.com/office/officeart/2005/8/quickstyle/simple1" qsCatId="simple" csTypeId="urn:microsoft.com/office/officeart/2005/8/colors/colorful1#1" csCatId="colorful" phldr="1"/>
      <dgm:spPr/>
      <dgm:t>
        <a:bodyPr/>
        <a:lstStyle/>
        <a:p>
          <a:endParaRPr lang="es-AR"/>
        </a:p>
      </dgm:t>
    </dgm:pt>
    <dgm:pt modelId="{63F52B5B-19D3-4BA4-8AF1-5AA2B03B6B4B}">
      <dgm:prSet phldrT="[Texto]" custT="1"/>
      <dgm:spPr>
        <a:solidFill>
          <a:schemeClr val="bg2">
            <a:lumMod val="50000"/>
          </a:schemeClr>
        </a:solidFill>
      </dgm:spPr>
      <dgm:t>
        <a:bodyPr/>
        <a:lstStyle/>
        <a:p>
          <a:r>
            <a:rPr lang="es-AR" sz="1600" b="1" dirty="0"/>
            <a:t>B)</a:t>
          </a:r>
        </a:p>
        <a:p>
          <a:r>
            <a:rPr lang="en-US" sz="1600" noProof="0" dirty="0"/>
            <a:t>Proceeds</a:t>
          </a:r>
          <a:r>
            <a:rPr lang="en-US" sz="1600" dirty="0"/>
            <a:t> of crime and funds in support of terrorism are prevented from entering the financial and other sectors or are detected and reported by these </a:t>
          </a:r>
          <a:r>
            <a:rPr lang="en-US" sz="1600" noProof="0" dirty="0"/>
            <a:t>sectors</a:t>
          </a:r>
        </a:p>
      </dgm:t>
    </dgm:pt>
    <dgm:pt modelId="{E2A3E623-EF46-4CB3-82CD-E518B52FF474}" type="parTrans" cxnId="{50CC6E73-9057-4600-846E-6F3F5A4BB559}">
      <dgm:prSet/>
      <dgm:spPr/>
      <dgm:t>
        <a:bodyPr/>
        <a:lstStyle/>
        <a:p>
          <a:endParaRPr lang="es-AR"/>
        </a:p>
      </dgm:t>
    </dgm:pt>
    <dgm:pt modelId="{3E88844A-B8B2-4E8D-A7B0-EFE9054E65DC}" type="sibTrans" cxnId="{50CC6E73-9057-4600-846E-6F3F5A4BB559}">
      <dgm:prSet/>
      <dgm:spPr/>
      <dgm:t>
        <a:bodyPr/>
        <a:lstStyle/>
        <a:p>
          <a:endParaRPr lang="es-AR"/>
        </a:p>
      </dgm:t>
    </dgm:pt>
    <dgm:pt modelId="{AFD3FFE0-5A78-42EF-9E0A-D4E4ECEA761D}">
      <dgm:prSet phldrT="[Texto]" custT="1"/>
      <dgm:spPr>
        <a:solidFill>
          <a:schemeClr val="bg2">
            <a:lumMod val="90000"/>
            <a:alpha val="90000"/>
          </a:schemeClr>
        </a:solidFill>
      </dgm:spPr>
      <dgm:t>
        <a:bodyPr/>
        <a:lstStyle/>
        <a:p>
          <a:r>
            <a:rPr lang="es-AR" sz="1400" b="1" dirty="0"/>
            <a:t>IO 3) </a:t>
          </a:r>
          <a:r>
            <a:rPr lang="en-US" sz="1400" dirty="0"/>
            <a:t>Supervisors appropriately supervise, monitor and regulate financial institutions DNFBPs and VASPs for compliance with AML/CFT requirements commensurate with their risks</a:t>
          </a:r>
          <a:endParaRPr lang="es-AR" sz="1400" dirty="0"/>
        </a:p>
      </dgm:t>
    </dgm:pt>
    <dgm:pt modelId="{AC647B49-F029-4E7F-8617-08947843F1CE}" type="parTrans" cxnId="{CFA5FF60-9CA8-4A55-A7B5-6386D2C3735A}">
      <dgm:prSet/>
      <dgm:spPr/>
      <dgm:t>
        <a:bodyPr/>
        <a:lstStyle/>
        <a:p>
          <a:endParaRPr lang="es-AR"/>
        </a:p>
      </dgm:t>
    </dgm:pt>
    <dgm:pt modelId="{CF0ECE8F-000B-47A7-BB74-9B342ED9A269}" type="sibTrans" cxnId="{CFA5FF60-9CA8-4A55-A7B5-6386D2C3735A}">
      <dgm:prSet/>
      <dgm:spPr/>
      <dgm:t>
        <a:bodyPr/>
        <a:lstStyle/>
        <a:p>
          <a:endParaRPr lang="es-AR"/>
        </a:p>
      </dgm:t>
    </dgm:pt>
    <dgm:pt modelId="{FFE0AE76-BAAC-4464-A332-0AB52ED51997}">
      <dgm:prSet phldrT="[Texto]" custT="1"/>
      <dgm:spPr>
        <a:solidFill>
          <a:schemeClr val="bg2">
            <a:lumMod val="90000"/>
            <a:alpha val="90000"/>
          </a:schemeClr>
        </a:solidFill>
      </dgm:spPr>
      <dgm:t>
        <a:bodyPr/>
        <a:lstStyle/>
        <a:p>
          <a:r>
            <a:rPr lang="es-AR" sz="1400" b="1" dirty="0"/>
            <a:t>IO 4)</a:t>
          </a:r>
          <a:r>
            <a:rPr lang="es-AR" sz="1400" dirty="0"/>
            <a:t> </a:t>
          </a:r>
          <a:r>
            <a:rPr lang="en-US" sz="1400" noProof="0" dirty="0"/>
            <a:t>Financial</a:t>
          </a:r>
          <a:r>
            <a:rPr lang="es-AR" sz="1400" dirty="0"/>
            <a:t> </a:t>
          </a:r>
          <a:r>
            <a:rPr lang="en-US" sz="1400" noProof="0" dirty="0"/>
            <a:t>institutions</a:t>
          </a:r>
          <a:r>
            <a:rPr lang="es-AR" sz="1400" dirty="0"/>
            <a:t> </a:t>
          </a:r>
          <a:r>
            <a:rPr lang="en-US" sz="1400" dirty="0"/>
            <a:t>DNFBPs and VASPs adequately apply AML/CFT preventive measures commensurate with their risk s, and report </a:t>
          </a:r>
          <a:r>
            <a:rPr lang="en-US" sz="1400" noProof="0" dirty="0"/>
            <a:t>suspicious</a:t>
          </a:r>
          <a:r>
            <a:rPr lang="es-AR" sz="1400" dirty="0"/>
            <a:t> </a:t>
          </a:r>
          <a:r>
            <a:rPr lang="en-US" sz="1400" noProof="0" dirty="0"/>
            <a:t>transactions</a:t>
          </a:r>
          <a:r>
            <a:rPr lang="es-AR" sz="1400" dirty="0"/>
            <a:t> </a:t>
          </a:r>
        </a:p>
      </dgm:t>
    </dgm:pt>
    <dgm:pt modelId="{1BECF5E2-B0E0-46DC-BA13-D72F892703EB}" type="parTrans" cxnId="{405151FF-33F0-4B9F-813B-DA3000E8A0A8}">
      <dgm:prSet/>
      <dgm:spPr/>
      <dgm:t>
        <a:bodyPr/>
        <a:lstStyle/>
        <a:p>
          <a:endParaRPr lang="es-AR"/>
        </a:p>
      </dgm:t>
    </dgm:pt>
    <dgm:pt modelId="{7874F004-45C6-467B-9A2E-B03482EA464D}" type="sibTrans" cxnId="{405151FF-33F0-4B9F-813B-DA3000E8A0A8}">
      <dgm:prSet/>
      <dgm:spPr/>
      <dgm:t>
        <a:bodyPr/>
        <a:lstStyle/>
        <a:p>
          <a:endParaRPr lang="es-AR"/>
        </a:p>
      </dgm:t>
    </dgm:pt>
    <dgm:pt modelId="{9C2B03A2-FDD6-458D-8A3C-DF99DC6D08FB}">
      <dgm:prSet phldrT="[Texto]" custT="1"/>
      <dgm:spPr>
        <a:solidFill>
          <a:schemeClr val="bg2">
            <a:lumMod val="90000"/>
            <a:alpha val="90000"/>
          </a:schemeClr>
        </a:solidFill>
      </dgm:spPr>
      <dgm:t>
        <a:bodyPr/>
        <a:lstStyle/>
        <a:p>
          <a:r>
            <a:rPr lang="es-AR" sz="1400" b="1" dirty="0"/>
            <a:t>IO 5) </a:t>
          </a:r>
          <a:r>
            <a:rPr lang="es-AR" sz="1400" dirty="0"/>
            <a:t>Legal </a:t>
          </a:r>
          <a:r>
            <a:rPr lang="en-US" sz="1400" noProof="0" dirty="0"/>
            <a:t>persons</a:t>
          </a:r>
          <a:r>
            <a:rPr lang="es-AR" sz="1400" dirty="0"/>
            <a:t> and </a:t>
          </a:r>
          <a:r>
            <a:rPr lang="en-US" sz="1400" noProof="0" dirty="0"/>
            <a:t>arrangements</a:t>
          </a:r>
          <a:r>
            <a:rPr lang="es-AR" sz="1400" dirty="0"/>
            <a:t> </a:t>
          </a:r>
          <a:r>
            <a:rPr lang="en-US" sz="1400" dirty="0"/>
            <a:t>are prevented from misuse for money laundering or terrorist financing, and information on their beneficial ownership is available to competent authorities without </a:t>
          </a:r>
          <a:r>
            <a:rPr lang="en-US" sz="1400" noProof="0" dirty="0"/>
            <a:t>impediments</a:t>
          </a:r>
        </a:p>
      </dgm:t>
    </dgm:pt>
    <dgm:pt modelId="{3D8ABF3C-BF62-41AF-9CAA-ECD65CE07E20}" type="parTrans" cxnId="{31B74CCC-EF76-4FA6-B95C-07CC6C99CDE8}">
      <dgm:prSet/>
      <dgm:spPr/>
      <dgm:t>
        <a:bodyPr/>
        <a:lstStyle/>
        <a:p>
          <a:endParaRPr lang="es-AR"/>
        </a:p>
      </dgm:t>
    </dgm:pt>
    <dgm:pt modelId="{7B6CAB39-389C-4A61-9A93-437747E5D032}" type="sibTrans" cxnId="{31B74CCC-EF76-4FA6-B95C-07CC6C99CDE8}">
      <dgm:prSet/>
      <dgm:spPr/>
      <dgm:t>
        <a:bodyPr/>
        <a:lstStyle/>
        <a:p>
          <a:endParaRPr lang="es-AR"/>
        </a:p>
      </dgm:t>
    </dgm:pt>
    <dgm:pt modelId="{94DDED68-341A-4EAB-9AA3-D5708BB7335E}">
      <dgm:prSet phldrT="[Texto]"/>
      <dgm:spPr/>
      <dgm:t>
        <a:bodyPr/>
        <a:lstStyle/>
        <a:p>
          <a:endParaRPr lang="es-AR" dirty="0"/>
        </a:p>
      </dgm:t>
    </dgm:pt>
    <dgm:pt modelId="{DF64B6C9-D65F-4C23-8E9F-14273E22F85A}" type="sibTrans" cxnId="{686300F6-CFA0-49D7-BF7A-81F76984BD6C}">
      <dgm:prSet/>
      <dgm:spPr/>
      <dgm:t>
        <a:bodyPr/>
        <a:lstStyle/>
        <a:p>
          <a:endParaRPr lang="es-AR"/>
        </a:p>
      </dgm:t>
    </dgm:pt>
    <dgm:pt modelId="{48792E5D-B08C-4F50-B46E-B32E06CC1AE8}" type="parTrans" cxnId="{686300F6-CFA0-49D7-BF7A-81F76984BD6C}">
      <dgm:prSet/>
      <dgm:spPr/>
      <dgm:t>
        <a:bodyPr/>
        <a:lstStyle/>
        <a:p>
          <a:endParaRPr lang="es-AR"/>
        </a:p>
      </dgm:t>
    </dgm:pt>
    <dgm:pt modelId="{DDFB26D3-7B32-4115-8078-545EB370AB38}" type="pres">
      <dgm:prSet presAssocID="{66E4E3C4-1585-45A5-8E73-0D07706952D2}" presName="Name0" presStyleCnt="0">
        <dgm:presLayoutVars>
          <dgm:dir/>
          <dgm:animLvl val="lvl"/>
          <dgm:resizeHandles val="exact"/>
        </dgm:presLayoutVars>
      </dgm:prSet>
      <dgm:spPr/>
    </dgm:pt>
    <dgm:pt modelId="{44028D7B-765F-41F4-82D6-4B7A5E643D8C}" type="pres">
      <dgm:prSet presAssocID="{94DDED68-341A-4EAB-9AA3-D5708BB7335E}" presName="linNode" presStyleCnt="0"/>
      <dgm:spPr/>
    </dgm:pt>
    <dgm:pt modelId="{78F7E921-4F24-4651-B7E5-F45E88DB80A4}" type="pres">
      <dgm:prSet presAssocID="{94DDED68-341A-4EAB-9AA3-D5708BB7335E}" presName="parentText" presStyleLbl="node1" presStyleIdx="0" presStyleCnt="2" custFlipHor="1" custScaleX="3415" custScaleY="2076" custLinFactNeighborX="2379" custLinFactNeighborY="-11470">
        <dgm:presLayoutVars>
          <dgm:chMax val="1"/>
          <dgm:bulletEnabled val="1"/>
        </dgm:presLayoutVars>
      </dgm:prSet>
      <dgm:spPr/>
    </dgm:pt>
    <dgm:pt modelId="{383E950A-BA08-47C6-BBD2-243BC121647B}" type="pres">
      <dgm:prSet presAssocID="{DF64B6C9-D65F-4C23-8E9F-14273E22F85A}" presName="sp" presStyleCnt="0"/>
      <dgm:spPr/>
    </dgm:pt>
    <dgm:pt modelId="{B3A25984-BECB-400C-B24B-7160DF19B2B0}" type="pres">
      <dgm:prSet presAssocID="{63F52B5B-19D3-4BA4-8AF1-5AA2B03B6B4B}" presName="linNode" presStyleCnt="0"/>
      <dgm:spPr/>
    </dgm:pt>
    <dgm:pt modelId="{923A5178-CAC2-4CDE-BAC8-ACE28CF34F2E}" type="pres">
      <dgm:prSet presAssocID="{63F52B5B-19D3-4BA4-8AF1-5AA2B03B6B4B}" presName="parentText" presStyleLbl="node1" presStyleIdx="1" presStyleCnt="2" custScaleY="61439" custLinFactNeighborX="-32" custLinFactNeighborY="-33">
        <dgm:presLayoutVars>
          <dgm:chMax val="1"/>
          <dgm:bulletEnabled val="1"/>
        </dgm:presLayoutVars>
      </dgm:prSet>
      <dgm:spPr/>
    </dgm:pt>
    <dgm:pt modelId="{C7994B80-9ECF-4EC3-A081-A6453FCCE08D}" type="pres">
      <dgm:prSet presAssocID="{63F52B5B-19D3-4BA4-8AF1-5AA2B03B6B4B}" presName="descendantText" presStyleLbl="alignAccFollowNode1" presStyleIdx="0" presStyleCnt="1" custScaleX="185014" custScaleY="72652">
        <dgm:presLayoutVars>
          <dgm:bulletEnabled val="1"/>
        </dgm:presLayoutVars>
      </dgm:prSet>
      <dgm:spPr/>
    </dgm:pt>
  </dgm:ptLst>
  <dgm:cxnLst>
    <dgm:cxn modelId="{278AE239-39E3-4689-9BAA-43FFF46371E7}" type="presOf" srcId="{FFE0AE76-BAAC-4464-A332-0AB52ED51997}" destId="{C7994B80-9ECF-4EC3-A081-A6453FCCE08D}" srcOrd="0" destOrd="1" presId="urn:microsoft.com/office/officeart/2005/8/layout/vList5"/>
    <dgm:cxn modelId="{CFA5FF60-9CA8-4A55-A7B5-6386D2C3735A}" srcId="{63F52B5B-19D3-4BA4-8AF1-5AA2B03B6B4B}" destId="{AFD3FFE0-5A78-42EF-9E0A-D4E4ECEA761D}" srcOrd="0" destOrd="0" parTransId="{AC647B49-F029-4E7F-8617-08947843F1CE}" sibTransId="{CF0ECE8F-000B-47A7-BB74-9B342ED9A269}"/>
    <dgm:cxn modelId="{42FE484E-1016-4553-92BD-64CA834FCBC3}" type="presOf" srcId="{63F52B5B-19D3-4BA4-8AF1-5AA2B03B6B4B}" destId="{923A5178-CAC2-4CDE-BAC8-ACE28CF34F2E}" srcOrd="0" destOrd="0" presId="urn:microsoft.com/office/officeart/2005/8/layout/vList5"/>
    <dgm:cxn modelId="{50CC6E73-9057-4600-846E-6F3F5A4BB559}" srcId="{66E4E3C4-1585-45A5-8E73-0D07706952D2}" destId="{63F52B5B-19D3-4BA4-8AF1-5AA2B03B6B4B}" srcOrd="1" destOrd="0" parTransId="{E2A3E623-EF46-4CB3-82CD-E518B52FF474}" sibTransId="{3E88844A-B8B2-4E8D-A7B0-EFE9054E65DC}"/>
    <dgm:cxn modelId="{1A000B8A-6C1B-4FF8-AFA5-8775C88868DC}" type="presOf" srcId="{AFD3FFE0-5A78-42EF-9E0A-D4E4ECEA761D}" destId="{C7994B80-9ECF-4EC3-A081-A6453FCCE08D}" srcOrd="0" destOrd="0" presId="urn:microsoft.com/office/officeart/2005/8/layout/vList5"/>
    <dgm:cxn modelId="{508A0FAC-E330-4F9D-A9E3-24D4E036E97A}" type="presOf" srcId="{94DDED68-341A-4EAB-9AA3-D5708BB7335E}" destId="{78F7E921-4F24-4651-B7E5-F45E88DB80A4}" srcOrd="0" destOrd="0" presId="urn:microsoft.com/office/officeart/2005/8/layout/vList5"/>
    <dgm:cxn modelId="{C64650BD-7C78-482F-9D7C-C6E64BABE36A}" type="presOf" srcId="{66E4E3C4-1585-45A5-8E73-0D07706952D2}" destId="{DDFB26D3-7B32-4115-8078-545EB370AB38}" srcOrd="0" destOrd="0" presId="urn:microsoft.com/office/officeart/2005/8/layout/vList5"/>
    <dgm:cxn modelId="{31B74CCC-EF76-4FA6-B95C-07CC6C99CDE8}" srcId="{63F52B5B-19D3-4BA4-8AF1-5AA2B03B6B4B}" destId="{9C2B03A2-FDD6-458D-8A3C-DF99DC6D08FB}" srcOrd="2" destOrd="0" parTransId="{3D8ABF3C-BF62-41AF-9CAA-ECD65CE07E20}" sibTransId="{7B6CAB39-389C-4A61-9A93-437747E5D032}"/>
    <dgm:cxn modelId="{916C1BCD-7793-4048-81F3-30991848D943}" type="presOf" srcId="{9C2B03A2-FDD6-458D-8A3C-DF99DC6D08FB}" destId="{C7994B80-9ECF-4EC3-A081-A6453FCCE08D}" srcOrd="0" destOrd="2" presId="urn:microsoft.com/office/officeart/2005/8/layout/vList5"/>
    <dgm:cxn modelId="{686300F6-CFA0-49D7-BF7A-81F76984BD6C}" srcId="{66E4E3C4-1585-45A5-8E73-0D07706952D2}" destId="{94DDED68-341A-4EAB-9AA3-D5708BB7335E}" srcOrd="0" destOrd="0" parTransId="{48792E5D-B08C-4F50-B46E-B32E06CC1AE8}" sibTransId="{DF64B6C9-D65F-4C23-8E9F-14273E22F85A}"/>
    <dgm:cxn modelId="{405151FF-33F0-4B9F-813B-DA3000E8A0A8}" srcId="{63F52B5B-19D3-4BA4-8AF1-5AA2B03B6B4B}" destId="{FFE0AE76-BAAC-4464-A332-0AB52ED51997}" srcOrd="1" destOrd="0" parTransId="{1BECF5E2-B0E0-46DC-BA13-D72F892703EB}" sibTransId="{7874F004-45C6-467B-9A2E-B03482EA464D}"/>
    <dgm:cxn modelId="{87A6CD1F-FF5D-4368-B196-581DC371653A}" type="presParOf" srcId="{DDFB26D3-7B32-4115-8078-545EB370AB38}" destId="{44028D7B-765F-41F4-82D6-4B7A5E643D8C}" srcOrd="0" destOrd="0" presId="urn:microsoft.com/office/officeart/2005/8/layout/vList5"/>
    <dgm:cxn modelId="{A3665F06-23A2-4DE5-B563-719718004C9E}" type="presParOf" srcId="{44028D7B-765F-41F4-82D6-4B7A5E643D8C}" destId="{78F7E921-4F24-4651-B7E5-F45E88DB80A4}" srcOrd="0" destOrd="0" presId="urn:microsoft.com/office/officeart/2005/8/layout/vList5"/>
    <dgm:cxn modelId="{8DCF016F-2ED1-4FB7-BDEC-FF8192447A97}" type="presParOf" srcId="{DDFB26D3-7B32-4115-8078-545EB370AB38}" destId="{383E950A-BA08-47C6-BBD2-243BC121647B}" srcOrd="1" destOrd="0" presId="urn:microsoft.com/office/officeart/2005/8/layout/vList5"/>
    <dgm:cxn modelId="{6B2487C1-21D9-4E60-B954-EFCB698A2D20}" type="presParOf" srcId="{DDFB26D3-7B32-4115-8078-545EB370AB38}" destId="{B3A25984-BECB-400C-B24B-7160DF19B2B0}" srcOrd="2" destOrd="0" presId="urn:microsoft.com/office/officeart/2005/8/layout/vList5"/>
    <dgm:cxn modelId="{AAB1934A-4387-4EEC-8FEA-062D68DF97B0}" type="presParOf" srcId="{B3A25984-BECB-400C-B24B-7160DF19B2B0}" destId="{923A5178-CAC2-4CDE-BAC8-ACE28CF34F2E}" srcOrd="0" destOrd="0" presId="urn:microsoft.com/office/officeart/2005/8/layout/vList5"/>
    <dgm:cxn modelId="{045912F2-DC95-4982-A0DF-0F24CFF14727}" type="presParOf" srcId="{B3A25984-BECB-400C-B24B-7160DF19B2B0}" destId="{C7994B80-9ECF-4EC3-A081-A6453FCCE08D}" srcOrd="1" destOrd="0" presId="urn:microsoft.com/office/officeart/2005/8/layout/vList5"/>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6E4E3C4-1585-45A5-8E73-0D07706952D2}" type="doc">
      <dgm:prSet loTypeId="urn:microsoft.com/office/officeart/2005/8/layout/vList5" loCatId="list" qsTypeId="urn:microsoft.com/office/officeart/2005/8/quickstyle/simple1" qsCatId="simple" csTypeId="urn:microsoft.com/office/officeart/2005/8/colors/colorful2" csCatId="colorful" phldr="1"/>
      <dgm:spPr/>
      <dgm:t>
        <a:bodyPr/>
        <a:lstStyle/>
        <a:p>
          <a:endParaRPr lang="es-AR"/>
        </a:p>
      </dgm:t>
    </dgm:pt>
    <dgm:pt modelId="{63F52B5B-19D3-4BA4-8AF1-5AA2B03B6B4B}">
      <dgm:prSet phldrT="[Texto]"/>
      <dgm:spPr/>
      <dgm:t>
        <a:bodyPr/>
        <a:lstStyle/>
        <a:p>
          <a:endParaRPr lang="es-AR" dirty="0"/>
        </a:p>
      </dgm:t>
    </dgm:pt>
    <dgm:pt modelId="{E2A3E623-EF46-4CB3-82CD-E518B52FF474}" type="parTrans" cxnId="{50CC6E73-9057-4600-846E-6F3F5A4BB559}">
      <dgm:prSet/>
      <dgm:spPr/>
      <dgm:t>
        <a:bodyPr/>
        <a:lstStyle/>
        <a:p>
          <a:endParaRPr lang="es-AR"/>
        </a:p>
      </dgm:t>
    </dgm:pt>
    <dgm:pt modelId="{3E88844A-B8B2-4E8D-A7B0-EFE9054E65DC}" type="sibTrans" cxnId="{50CC6E73-9057-4600-846E-6F3F5A4BB559}">
      <dgm:prSet/>
      <dgm:spPr/>
      <dgm:t>
        <a:bodyPr/>
        <a:lstStyle/>
        <a:p>
          <a:endParaRPr lang="es-AR"/>
        </a:p>
      </dgm:t>
    </dgm:pt>
    <dgm:pt modelId="{8F85F338-A448-4103-8AC2-B8DDA6E42894}">
      <dgm:prSet phldrT="[Texto]" custT="1"/>
      <dgm:spPr/>
      <dgm:t>
        <a:bodyPr/>
        <a:lstStyle/>
        <a:p>
          <a:r>
            <a:rPr lang="es-AR" sz="1200" dirty="0"/>
            <a:t>C) </a:t>
          </a:r>
        </a:p>
        <a:p>
          <a:r>
            <a:rPr lang="en-US" sz="1200" dirty="0"/>
            <a:t>Money laundering threats are detected and disrupted, and criminals  are sanctioned and deprived of illicit </a:t>
          </a:r>
          <a:r>
            <a:rPr lang="en-US" sz="1200" noProof="0" dirty="0"/>
            <a:t>proceeds</a:t>
          </a:r>
          <a:r>
            <a:rPr lang="es-AR" sz="1200" dirty="0"/>
            <a:t>. </a:t>
          </a:r>
          <a:r>
            <a:rPr lang="en-US" sz="1200" noProof="0" dirty="0"/>
            <a:t>Terrorist</a:t>
          </a:r>
          <a:r>
            <a:rPr lang="es-AR" sz="1200" dirty="0"/>
            <a:t>  </a:t>
          </a:r>
          <a:r>
            <a:rPr lang="en-US" sz="1200" noProof="0" dirty="0"/>
            <a:t>Financing</a:t>
          </a:r>
          <a:r>
            <a:rPr lang="es-AR" sz="1200" dirty="0"/>
            <a:t> </a:t>
          </a:r>
          <a:r>
            <a:rPr lang="en-US" sz="1200" noProof="0" dirty="0"/>
            <a:t>threats</a:t>
          </a:r>
          <a:r>
            <a:rPr lang="es-AR" sz="1200" dirty="0"/>
            <a:t> </a:t>
          </a:r>
          <a:r>
            <a:rPr lang="en-US" sz="1200" dirty="0"/>
            <a:t>are detected and disrupted, terrorists are deprived of resources, and those who finance terrorism are sanctioned, thereby contributing to the  prevention </a:t>
          </a:r>
          <a:r>
            <a:rPr lang="en-US" sz="1200" noProof="0" dirty="0"/>
            <a:t>of</a:t>
          </a:r>
          <a:r>
            <a:rPr lang="es-AR" sz="1200" dirty="0"/>
            <a:t> </a:t>
          </a:r>
          <a:r>
            <a:rPr lang="en-US" sz="1200" noProof="0" dirty="0"/>
            <a:t>terrorist</a:t>
          </a:r>
          <a:r>
            <a:rPr lang="es-AR" sz="1200" dirty="0"/>
            <a:t>  </a:t>
          </a:r>
          <a:r>
            <a:rPr lang="en-US" sz="1200" noProof="0" dirty="0"/>
            <a:t>acts</a:t>
          </a:r>
          <a:r>
            <a:rPr lang="es-AR" sz="1200" dirty="0"/>
            <a:t>.</a:t>
          </a:r>
          <a:endParaRPr lang="es-AR" sz="1200" dirty="0">
            <a:solidFill>
              <a:schemeClr val="bg2"/>
            </a:solidFill>
          </a:endParaRPr>
        </a:p>
      </dgm:t>
    </dgm:pt>
    <dgm:pt modelId="{0E62196A-8AB3-41A7-B8F1-FF61D0726646}" type="parTrans" cxnId="{161EF4D1-963A-4D62-84C1-AB8C0C3DC086}">
      <dgm:prSet/>
      <dgm:spPr/>
      <dgm:t>
        <a:bodyPr/>
        <a:lstStyle/>
        <a:p>
          <a:endParaRPr lang="es-AR"/>
        </a:p>
      </dgm:t>
    </dgm:pt>
    <dgm:pt modelId="{47159E36-9ED3-4536-A0B6-407DF453304E}" type="sibTrans" cxnId="{161EF4D1-963A-4D62-84C1-AB8C0C3DC086}">
      <dgm:prSet/>
      <dgm:spPr/>
      <dgm:t>
        <a:bodyPr/>
        <a:lstStyle/>
        <a:p>
          <a:endParaRPr lang="es-AR"/>
        </a:p>
      </dgm:t>
    </dgm:pt>
    <dgm:pt modelId="{10620342-6741-421A-83A9-9999DC4125EA}">
      <dgm:prSet phldrT="[Texto]" custT="1"/>
      <dgm:spPr/>
      <dgm:t>
        <a:bodyPr/>
        <a:lstStyle/>
        <a:p>
          <a:r>
            <a:rPr lang="es-AR" sz="1400" b="1" dirty="0"/>
            <a:t>IO 6)</a:t>
          </a:r>
          <a:r>
            <a:rPr lang="es-AR" sz="1400" dirty="0"/>
            <a:t> </a:t>
          </a:r>
          <a:r>
            <a:rPr lang="en-US" sz="1400" noProof="0" dirty="0"/>
            <a:t>Financial</a:t>
          </a:r>
          <a:r>
            <a:rPr lang="en-US" sz="1400" dirty="0"/>
            <a:t> intelligence and all other relevant information are appropriately used by competent authorities for </a:t>
          </a:r>
          <a:r>
            <a:rPr lang="es-AR" sz="1400" dirty="0"/>
            <a:t>ML / TF </a:t>
          </a:r>
          <a:r>
            <a:rPr lang="en-US" sz="1400" noProof="0" dirty="0"/>
            <a:t>investigations</a:t>
          </a:r>
        </a:p>
      </dgm:t>
    </dgm:pt>
    <dgm:pt modelId="{2064477F-4A45-493A-A6E1-282F5402D1C7}" type="parTrans" cxnId="{F3EB8B67-0BD1-4B1A-AA20-ECB313F79BDA}">
      <dgm:prSet/>
      <dgm:spPr/>
      <dgm:t>
        <a:bodyPr/>
        <a:lstStyle/>
        <a:p>
          <a:endParaRPr lang="es-AR"/>
        </a:p>
      </dgm:t>
    </dgm:pt>
    <dgm:pt modelId="{C8D57D6C-3A10-4B1B-B382-F8D6B4583265}" type="sibTrans" cxnId="{F3EB8B67-0BD1-4B1A-AA20-ECB313F79BDA}">
      <dgm:prSet/>
      <dgm:spPr/>
      <dgm:t>
        <a:bodyPr/>
        <a:lstStyle/>
        <a:p>
          <a:endParaRPr lang="es-AR"/>
        </a:p>
      </dgm:t>
    </dgm:pt>
    <dgm:pt modelId="{3CB3E201-B49A-4BFA-99F9-54F8120527B3}">
      <dgm:prSet phldrT="[Texto]" custT="1"/>
      <dgm:spPr/>
      <dgm:t>
        <a:bodyPr/>
        <a:lstStyle/>
        <a:p>
          <a:r>
            <a:rPr lang="es-AR" sz="1400" b="1" dirty="0"/>
            <a:t>IO 8) </a:t>
          </a:r>
          <a:r>
            <a:rPr lang="en-US" sz="1400" dirty="0"/>
            <a:t>Proceeds and instrumentalities of crime are confiscated</a:t>
          </a:r>
          <a:endParaRPr lang="es-AR" sz="1400" dirty="0"/>
        </a:p>
      </dgm:t>
    </dgm:pt>
    <dgm:pt modelId="{2CC9E651-3ADB-47ED-AE04-6A5430DAA84B}" type="parTrans" cxnId="{8D4A2F7A-9804-474E-9A8E-B2EA4B37F66A}">
      <dgm:prSet/>
      <dgm:spPr/>
      <dgm:t>
        <a:bodyPr/>
        <a:lstStyle/>
        <a:p>
          <a:endParaRPr lang="es-AR"/>
        </a:p>
      </dgm:t>
    </dgm:pt>
    <dgm:pt modelId="{A1E87DDC-6D73-407B-A08F-E47974B318EC}" type="sibTrans" cxnId="{8D4A2F7A-9804-474E-9A8E-B2EA4B37F66A}">
      <dgm:prSet/>
      <dgm:spPr/>
      <dgm:t>
        <a:bodyPr/>
        <a:lstStyle/>
        <a:p>
          <a:endParaRPr lang="es-AR"/>
        </a:p>
      </dgm:t>
    </dgm:pt>
    <dgm:pt modelId="{1BB3ED71-7CEE-48FF-BF37-F6664D24B564}">
      <dgm:prSet phldrT="[Texto]" custT="1"/>
      <dgm:spPr/>
      <dgm:t>
        <a:bodyPr/>
        <a:lstStyle/>
        <a:p>
          <a:r>
            <a:rPr lang="es-AR" sz="1400" b="1" dirty="0"/>
            <a:t>IO 7)</a:t>
          </a:r>
          <a:r>
            <a:rPr lang="es-AR" sz="1400" dirty="0"/>
            <a:t> ML </a:t>
          </a:r>
          <a:r>
            <a:rPr lang="en-US" sz="1400" noProof="0" dirty="0"/>
            <a:t>offences</a:t>
          </a:r>
          <a:r>
            <a:rPr lang="es-AR" sz="1400" dirty="0"/>
            <a:t> </a:t>
          </a:r>
          <a:r>
            <a:rPr lang="en-US" sz="1400" dirty="0"/>
            <a:t>and activities are investigated, and offenders are prosecuted and subject to effective, proportionate </a:t>
          </a:r>
          <a:r>
            <a:rPr lang="es-AR" sz="1400" dirty="0"/>
            <a:t>and </a:t>
          </a:r>
          <a:r>
            <a:rPr lang="en-US" sz="1400" noProof="0" dirty="0"/>
            <a:t>dissuasive</a:t>
          </a:r>
          <a:r>
            <a:rPr lang="es-AR" sz="1400" dirty="0"/>
            <a:t>  </a:t>
          </a:r>
          <a:r>
            <a:rPr lang="en-US" sz="1400" noProof="0" dirty="0"/>
            <a:t>sanctions</a:t>
          </a:r>
        </a:p>
      </dgm:t>
    </dgm:pt>
    <dgm:pt modelId="{3E1F58B8-7D6C-4E12-8837-9DD08F8B3020}" type="parTrans" cxnId="{8FEC0CBE-038B-473A-9E65-E64A34BDFB93}">
      <dgm:prSet/>
      <dgm:spPr/>
      <dgm:t>
        <a:bodyPr/>
        <a:lstStyle/>
        <a:p>
          <a:endParaRPr lang="es-AR"/>
        </a:p>
      </dgm:t>
    </dgm:pt>
    <dgm:pt modelId="{6F0DDB56-4995-4DA7-B40E-0B3B2F8B299A}" type="sibTrans" cxnId="{8FEC0CBE-038B-473A-9E65-E64A34BDFB93}">
      <dgm:prSet/>
      <dgm:spPr/>
      <dgm:t>
        <a:bodyPr/>
        <a:lstStyle/>
        <a:p>
          <a:endParaRPr lang="es-AR"/>
        </a:p>
      </dgm:t>
    </dgm:pt>
    <dgm:pt modelId="{12E3811A-43CF-434F-9845-C2E1816C7CC0}">
      <dgm:prSet phldrT="[Texto]" custT="1"/>
      <dgm:spPr/>
      <dgm:t>
        <a:bodyPr/>
        <a:lstStyle/>
        <a:p>
          <a:r>
            <a:rPr lang="es-AR" sz="1400" b="1" dirty="0">
              <a:solidFill>
                <a:schemeClr val="tx1"/>
              </a:solidFill>
            </a:rPr>
            <a:t>IO 9) </a:t>
          </a:r>
          <a:r>
            <a:rPr lang="es-AR" sz="1400" dirty="0">
              <a:solidFill>
                <a:schemeClr val="tx1"/>
              </a:solidFill>
            </a:rPr>
            <a:t>TF </a:t>
          </a:r>
          <a:r>
            <a:rPr lang="en-US" sz="1400" dirty="0">
              <a:solidFill>
                <a:schemeClr val="tx1"/>
              </a:solidFill>
            </a:rPr>
            <a:t>offences and activities are investigated and persons who finance terrorism are prosecuted and subject to effective, proportionate and dissuasive sanctions</a:t>
          </a:r>
          <a:endParaRPr lang="es-AR" sz="1400" dirty="0">
            <a:solidFill>
              <a:schemeClr val="tx1"/>
            </a:solidFill>
          </a:endParaRPr>
        </a:p>
      </dgm:t>
    </dgm:pt>
    <dgm:pt modelId="{81A30ED0-737F-478C-A31B-2A80BA513589}" type="parTrans" cxnId="{E682E39B-4B4F-47B7-82D0-C1638B4F4E6C}">
      <dgm:prSet/>
      <dgm:spPr/>
      <dgm:t>
        <a:bodyPr/>
        <a:lstStyle/>
        <a:p>
          <a:endParaRPr lang="es-AR"/>
        </a:p>
      </dgm:t>
    </dgm:pt>
    <dgm:pt modelId="{D518AF39-F02E-476F-B50E-000ECFD97DBF}" type="sibTrans" cxnId="{E682E39B-4B4F-47B7-82D0-C1638B4F4E6C}">
      <dgm:prSet/>
      <dgm:spPr/>
      <dgm:t>
        <a:bodyPr/>
        <a:lstStyle/>
        <a:p>
          <a:endParaRPr lang="es-AR"/>
        </a:p>
      </dgm:t>
    </dgm:pt>
    <dgm:pt modelId="{BE68307E-D0A7-4181-94DC-2F5D34A57678}">
      <dgm:prSet phldrT="[Texto]" custT="1"/>
      <dgm:spPr/>
      <dgm:t>
        <a:bodyPr/>
        <a:lstStyle/>
        <a:p>
          <a:r>
            <a:rPr lang="es-AR" sz="1400" b="1" dirty="0"/>
            <a:t>IO 10)</a:t>
          </a:r>
          <a:r>
            <a:rPr lang="es-AR" sz="1400" dirty="0"/>
            <a:t> </a:t>
          </a:r>
          <a:r>
            <a:rPr lang="en-US" sz="1400" dirty="0"/>
            <a:t>Terrorists, terrorist </a:t>
          </a:r>
          <a:r>
            <a:rPr lang="en-US" sz="1400" noProof="0" dirty="0"/>
            <a:t>organizations</a:t>
          </a:r>
          <a:r>
            <a:rPr lang="en-US" sz="1400" dirty="0"/>
            <a:t> and terrorist </a:t>
          </a:r>
          <a:r>
            <a:rPr lang="en-US" sz="1400" noProof="0" dirty="0"/>
            <a:t>financiers</a:t>
          </a:r>
          <a:r>
            <a:rPr lang="es-AR" sz="1400" dirty="0"/>
            <a:t> are </a:t>
          </a:r>
          <a:r>
            <a:rPr lang="en-US" sz="1400" dirty="0"/>
            <a:t>prevented from raising, moving and using funds, and from abusing </a:t>
          </a:r>
          <a:r>
            <a:rPr lang="en-US" sz="1400" noProof="0" dirty="0"/>
            <a:t>the</a:t>
          </a:r>
          <a:r>
            <a:rPr lang="es-AR" sz="1400" dirty="0"/>
            <a:t> NPO sector</a:t>
          </a:r>
        </a:p>
      </dgm:t>
    </dgm:pt>
    <dgm:pt modelId="{80CA45F8-12D4-4854-9628-5BFB0D7479A3}" type="parTrans" cxnId="{243E8D9F-1E79-492B-B9F7-CA938F87592C}">
      <dgm:prSet/>
      <dgm:spPr/>
      <dgm:t>
        <a:bodyPr/>
        <a:lstStyle/>
        <a:p>
          <a:endParaRPr lang="es-AR"/>
        </a:p>
      </dgm:t>
    </dgm:pt>
    <dgm:pt modelId="{AB461D4A-75B3-44A8-A5B8-3DB2E84D5994}" type="sibTrans" cxnId="{243E8D9F-1E79-492B-B9F7-CA938F87592C}">
      <dgm:prSet/>
      <dgm:spPr/>
      <dgm:t>
        <a:bodyPr/>
        <a:lstStyle/>
        <a:p>
          <a:endParaRPr lang="es-AR"/>
        </a:p>
      </dgm:t>
    </dgm:pt>
    <dgm:pt modelId="{EDA5E17F-02FC-4AFC-A5C1-C1D896D4EEF5}">
      <dgm:prSet phldrT="[Texto]" custT="1"/>
      <dgm:spPr/>
      <dgm:t>
        <a:bodyPr/>
        <a:lstStyle/>
        <a:p>
          <a:r>
            <a:rPr lang="es-AR" sz="1400" b="1" dirty="0"/>
            <a:t>IO 11) </a:t>
          </a:r>
          <a:r>
            <a:rPr lang="en-US" sz="1400" dirty="0"/>
            <a:t>Persons and entities involved in the proliferation of weapons of mass destruction are prevented from raising, moving and using funds, consistent with the relevant UNSCRs </a:t>
          </a:r>
          <a:r>
            <a:rPr lang="es-AR" sz="1400" dirty="0"/>
            <a:t>.</a:t>
          </a:r>
        </a:p>
      </dgm:t>
    </dgm:pt>
    <dgm:pt modelId="{ABC03269-4F68-4B4F-B4A3-63EB5FD5A868}" type="parTrans" cxnId="{B9A248C3-F9D7-4B64-8184-65C19042A4B7}">
      <dgm:prSet/>
      <dgm:spPr/>
      <dgm:t>
        <a:bodyPr/>
        <a:lstStyle/>
        <a:p>
          <a:endParaRPr lang="es-AR"/>
        </a:p>
      </dgm:t>
    </dgm:pt>
    <dgm:pt modelId="{51B06C22-FF75-4E2B-9DE1-012D9ED803A5}" type="sibTrans" cxnId="{B9A248C3-F9D7-4B64-8184-65C19042A4B7}">
      <dgm:prSet/>
      <dgm:spPr/>
      <dgm:t>
        <a:bodyPr/>
        <a:lstStyle/>
        <a:p>
          <a:endParaRPr lang="es-AR"/>
        </a:p>
      </dgm:t>
    </dgm:pt>
    <dgm:pt modelId="{94DDED68-341A-4EAB-9AA3-D5708BB7335E}">
      <dgm:prSet phldrT="[Texto]"/>
      <dgm:spPr/>
      <dgm:t>
        <a:bodyPr/>
        <a:lstStyle/>
        <a:p>
          <a:endParaRPr lang="es-AR" dirty="0"/>
        </a:p>
      </dgm:t>
    </dgm:pt>
    <dgm:pt modelId="{DF64B6C9-D65F-4C23-8E9F-14273E22F85A}" type="sibTrans" cxnId="{686300F6-CFA0-49D7-BF7A-81F76984BD6C}">
      <dgm:prSet/>
      <dgm:spPr/>
      <dgm:t>
        <a:bodyPr/>
        <a:lstStyle/>
        <a:p>
          <a:endParaRPr lang="es-AR"/>
        </a:p>
      </dgm:t>
    </dgm:pt>
    <dgm:pt modelId="{48792E5D-B08C-4F50-B46E-B32E06CC1AE8}" type="parTrans" cxnId="{686300F6-CFA0-49D7-BF7A-81F76984BD6C}">
      <dgm:prSet/>
      <dgm:spPr/>
      <dgm:t>
        <a:bodyPr/>
        <a:lstStyle/>
        <a:p>
          <a:endParaRPr lang="es-AR"/>
        </a:p>
      </dgm:t>
    </dgm:pt>
    <dgm:pt modelId="{AFD3FFE0-5A78-42EF-9E0A-D4E4ECEA761D}">
      <dgm:prSet phldrT="[Texto]" custT="1"/>
      <dgm:spPr/>
      <dgm:t>
        <a:bodyPr/>
        <a:lstStyle/>
        <a:p>
          <a:endParaRPr lang="es-AR" sz="1100" dirty="0"/>
        </a:p>
      </dgm:t>
    </dgm:pt>
    <dgm:pt modelId="{CF0ECE8F-000B-47A7-BB74-9B342ED9A269}" type="sibTrans" cxnId="{CFA5FF60-9CA8-4A55-A7B5-6386D2C3735A}">
      <dgm:prSet/>
      <dgm:spPr/>
      <dgm:t>
        <a:bodyPr/>
        <a:lstStyle/>
        <a:p>
          <a:endParaRPr lang="es-AR"/>
        </a:p>
      </dgm:t>
    </dgm:pt>
    <dgm:pt modelId="{AC647B49-F029-4E7F-8617-08947843F1CE}" type="parTrans" cxnId="{CFA5FF60-9CA8-4A55-A7B5-6386D2C3735A}">
      <dgm:prSet/>
      <dgm:spPr/>
      <dgm:t>
        <a:bodyPr/>
        <a:lstStyle/>
        <a:p>
          <a:endParaRPr lang="es-AR"/>
        </a:p>
      </dgm:t>
    </dgm:pt>
    <dgm:pt modelId="{DDFB26D3-7B32-4115-8078-545EB370AB38}" type="pres">
      <dgm:prSet presAssocID="{66E4E3C4-1585-45A5-8E73-0D07706952D2}" presName="Name0" presStyleCnt="0">
        <dgm:presLayoutVars>
          <dgm:dir/>
          <dgm:animLvl val="lvl"/>
          <dgm:resizeHandles val="exact"/>
        </dgm:presLayoutVars>
      </dgm:prSet>
      <dgm:spPr/>
    </dgm:pt>
    <dgm:pt modelId="{44028D7B-765F-41F4-82D6-4B7A5E643D8C}" type="pres">
      <dgm:prSet presAssocID="{94DDED68-341A-4EAB-9AA3-D5708BB7335E}" presName="linNode" presStyleCnt="0"/>
      <dgm:spPr/>
    </dgm:pt>
    <dgm:pt modelId="{78F7E921-4F24-4651-B7E5-F45E88DB80A4}" type="pres">
      <dgm:prSet presAssocID="{94DDED68-341A-4EAB-9AA3-D5708BB7335E}" presName="parentText" presStyleLbl="node1" presStyleIdx="0" presStyleCnt="3" custFlipHor="1" custScaleX="3415" custScaleY="2076">
        <dgm:presLayoutVars>
          <dgm:chMax val="1"/>
          <dgm:bulletEnabled val="1"/>
        </dgm:presLayoutVars>
      </dgm:prSet>
      <dgm:spPr/>
    </dgm:pt>
    <dgm:pt modelId="{383E950A-BA08-47C6-BBD2-243BC121647B}" type="pres">
      <dgm:prSet presAssocID="{DF64B6C9-D65F-4C23-8E9F-14273E22F85A}" presName="sp" presStyleCnt="0"/>
      <dgm:spPr/>
    </dgm:pt>
    <dgm:pt modelId="{B3A25984-BECB-400C-B24B-7160DF19B2B0}" type="pres">
      <dgm:prSet presAssocID="{63F52B5B-19D3-4BA4-8AF1-5AA2B03B6B4B}" presName="linNode" presStyleCnt="0"/>
      <dgm:spPr/>
    </dgm:pt>
    <dgm:pt modelId="{923A5178-CAC2-4CDE-BAC8-ACE28CF34F2E}" type="pres">
      <dgm:prSet presAssocID="{63F52B5B-19D3-4BA4-8AF1-5AA2B03B6B4B}" presName="parentText" presStyleLbl="node1" presStyleIdx="1" presStyleCnt="3" custFlipVert="1" custScaleX="9923" custScaleY="1030" custLinFactNeighborY="-5730">
        <dgm:presLayoutVars>
          <dgm:chMax val="1"/>
          <dgm:bulletEnabled val="1"/>
        </dgm:presLayoutVars>
      </dgm:prSet>
      <dgm:spPr/>
    </dgm:pt>
    <dgm:pt modelId="{C7994B80-9ECF-4EC3-A081-A6453FCCE08D}" type="pres">
      <dgm:prSet presAssocID="{63F52B5B-19D3-4BA4-8AF1-5AA2B03B6B4B}" presName="descendantText" presStyleLbl="alignAccFollowNode1" presStyleIdx="0" presStyleCnt="2" custFlipHor="1" custScaleX="112145" custScaleY="1834" custLinFactNeighborX="6400" custLinFactNeighborY="-13980">
        <dgm:presLayoutVars>
          <dgm:bulletEnabled val="1"/>
        </dgm:presLayoutVars>
      </dgm:prSet>
      <dgm:spPr/>
    </dgm:pt>
    <dgm:pt modelId="{30381768-F2E8-4355-90F2-97770731316F}" type="pres">
      <dgm:prSet presAssocID="{3E88844A-B8B2-4E8D-A7B0-EFE9054E65DC}" presName="sp" presStyleCnt="0"/>
      <dgm:spPr/>
    </dgm:pt>
    <dgm:pt modelId="{45A5B474-2AEB-47E9-8D5E-803246544CD5}" type="pres">
      <dgm:prSet presAssocID="{8F85F338-A448-4103-8AC2-B8DDA6E42894}" presName="linNode" presStyleCnt="0"/>
      <dgm:spPr/>
    </dgm:pt>
    <dgm:pt modelId="{F26B2D97-91D1-4C04-80EC-C7EAA967850B}" type="pres">
      <dgm:prSet presAssocID="{8F85F338-A448-4103-8AC2-B8DDA6E42894}" presName="parentText" presStyleLbl="node1" presStyleIdx="2" presStyleCnt="3" custScaleX="110355" custScaleY="62953" custLinFactNeighborX="-16" custLinFactNeighborY="-12202">
        <dgm:presLayoutVars>
          <dgm:chMax val="1"/>
          <dgm:bulletEnabled val="1"/>
        </dgm:presLayoutVars>
      </dgm:prSet>
      <dgm:spPr/>
    </dgm:pt>
    <dgm:pt modelId="{77B54F01-7130-4E2A-9ABC-D91840F49583}" type="pres">
      <dgm:prSet presAssocID="{8F85F338-A448-4103-8AC2-B8DDA6E42894}" presName="descendantText" presStyleLbl="alignAccFollowNode1" presStyleIdx="1" presStyleCnt="2" custScaleX="198905" custScaleY="79324" custLinFactNeighborX="-1439" custLinFactNeighborY="-14891">
        <dgm:presLayoutVars>
          <dgm:bulletEnabled val="1"/>
        </dgm:presLayoutVars>
      </dgm:prSet>
      <dgm:spPr/>
    </dgm:pt>
  </dgm:ptLst>
  <dgm:cxnLst>
    <dgm:cxn modelId="{943D1F0E-57B3-4A20-B612-06E9F7D3E3CA}" type="presOf" srcId="{63F52B5B-19D3-4BA4-8AF1-5AA2B03B6B4B}" destId="{923A5178-CAC2-4CDE-BAC8-ACE28CF34F2E}" srcOrd="0" destOrd="0" presId="urn:microsoft.com/office/officeart/2005/8/layout/vList5"/>
    <dgm:cxn modelId="{5070E715-8C5A-47F5-8AA3-05C0D2B9597D}" type="presOf" srcId="{12E3811A-43CF-434F-9845-C2E1816C7CC0}" destId="{77B54F01-7130-4E2A-9ABC-D91840F49583}" srcOrd="0" destOrd="3" presId="urn:microsoft.com/office/officeart/2005/8/layout/vList5"/>
    <dgm:cxn modelId="{80A78517-BB63-426B-9673-BEE434550238}" type="presOf" srcId="{10620342-6741-421A-83A9-9999DC4125EA}" destId="{77B54F01-7130-4E2A-9ABC-D91840F49583}" srcOrd="0" destOrd="0" presId="urn:microsoft.com/office/officeart/2005/8/layout/vList5"/>
    <dgm:cxn modelId="{510DB91F-BEF8-4114-9C41-D963FCC8E16E}" type="presOf" srcId="{8F85F338-A448-4103-8AC2-B8DDA6E42894}" destId="{F26B2D97-91D1-4C04-80EC-C7EAA967850B}" srcOrd="0" destOrd="0" presId="urn:microsoft.com/office/officeart/2005/8/layout/vList5"/>
    <dgm:cxn modelId="{8112ED32-3848-4BB3-9040-F86EB86A9DA0}" type="presOf" srcId="{AFD3FFE0-5A78-42EF-9E0A-D4E4ECEA761D}" destId="{C7994B80-9ECF-4EC3-A081-A6453FCCE08D}" srcOrd="0" destOrd="0" presId="urn:microsoft.com/office/officeart/2005/8/layout/vList5"/>
    <dgm:cxn modelId="{97AE1537-EA27-4B75-BC98-66EB19A5AA8D}" type="presOf" srcId="{94DDED68-341A-4EAB-9AA3-D5708BB7335E}" destId="{78F7E921-4F24-4651-B7E5-F45E88DB80A4}" srcOrd="0" destOrd="0" presId="urn:microsoft.com/office/officeart/2005/8/layout/vList5"/>
    <dgm:cxn modelId="{CFA5FF60-9CA8-4A55-A7B5-6386D2C3735A}" srcId="{63F52B5B-19D3-4BA4-8AF1-5AA2B03B6B4B}" destId="{AFD3FFE0-5A78-42EF-9E0A-D4E4ECEA761D}" srcOrd="0" destOrd="0" parTransId="{AC647B49-F029-4E7F-8617-08947843F1CE}" sibTransId="{CF0ECE8F-000B-47A7-BB74-9B342ED9A269}"/>
    <dgm:cxn modelId="{F3EB8B67-0BD1-4B1A-AA20-ECB313F79BDA}" srcId="{8F85F338-A448-4103-8AC2-B8DDA6E42894}" destId="{10620342-6741-421A-83A9-9999DC4125EA}" srcOrd="0" destOrd="0" parTransId="{2064477F-4A45-493A-A6E1-282F5402D1C7}" sibTransId="{C8D57D6C-3A10-4B1B-B382-F8D6B4583265}"/>
    <dgm:cxn modelId="{AAC90B4C-C95F-4761-AC9F-CF75496C3F0A}" type="presOf" srcId="{66E4E3C4-1585-45A5-8E73-0D07706952D2}" destId="{DDFB26D3-7B32-4115-8078-545EB370AB38}" srcOrd="0" destOrd="0" presId="urn:microsoft.com/office/officeart/2005/8/layout/vList5"/>
    <dgm:cxn modelId="{B7454573-F1DD-4232-A8E6-A720EECA1FEF}" type="presOf" srcId="{3CB3E201-B49A-4BFA-99F9-54F8120527B3}" destId="{77B54F01-7130-4E2A-9ABC-D91840F49583}" srcOrd="0" destOrd="2" presId="urn:microsoft.com/office/officeart/2005/8/layout/vList5"/>
    <dgm:cxn modelId="{50CC6E73-9057-4600-846E-6F3F5A4BB559}" srcId="{66E4E3C4-1585-45A5-8E73-0D07706952D2}" destId="{63F52B5B-19D3-4BA4-8AF1-5AA2B03B6B4B}" srcOrd="1" destOrd="0" parTransId="{E2A3E623-EF46-4CB3-82CD-E518B52FF474}" sibTransId="{3E88844A-B8B2-4E8D-A7B0-EFE9054E65DC}"/>
    <dgm:cxn modelId="{8D4A2F7A-9804-474E-9A8E-B2EA4B37F66A}" srcId="{8F85F338-A448-4103-8AC2-B8DDA6E42894}" destId="{3CB3E201-B49A-4BFA-99F9-54F8120527B3}" srcOrd="2" destOrd="0" parTransId="{2CC9E651-3ADB-47ED-AE04-6A5430DAA84B}" sibTransId="{A1E87DDC-6D73-407B-A08F-E47974B318EC}"/>
    <dgm:cxn modelId="{B2F0A792-C69D-4CBF-B030-ED381F294B97}" type="presOf" srcId="{EDA5E17F-02FC-4AFC-A5C1-C1D896D4EEF5}" destId="{77B54F01-7130-4E2A-9ABC-D91840F49583}" srcOrd="0" destOrd="5" presId="urn:microsoft.com/office/officeart/2005/8/layout/vList5"/>
    <dgm:cxn modelId="{E682E39B-4B4F-47B7-82D0-C1638B4F4E6C}" srcId="{8F85F338-A448-4103-8AC2-B8DDA6E42894}" destId="{12E3811A-43CF-434F-9845-C2E1816C7CC0}" srcOrd="3" destOrd="0" parTransId="{81A30ED0-737F-478C-A31B-2A80BA513589}" sibTransId="{D518AF39-F02E-476F-B50E-000ECFD97DBF}"/>
    <dgm:cxn modelId="{243E8D9F-1E79-492B-B9F7-CA938F87592C}" srcId="{8F85F338-A448-4103-8AC2-B8DDA6E42894}" destId="{BE68307E-D0A7-4181-94DC-2F5D34A57678}" srcOrd="4" destOrd="0" parTransId="{80CA45F8-12D4-4854-9628-5BFB0D7479A3}" sibTransId="{AB461D4A-75B3-44A8-A5B8-3DB2E84D5994}"/>
    <dgm:cxn modelId="{7873F5AD-6A1A-4199-93D8-CC3DE03A0EC4}" type="presOf" srcId="{1BB3ED71-7CEE-48FF-BF37-F6664D24B564}" destId="{77B54F01-7130-4E2A-9ABC-D91840F49583}" srcOrd="0" destOrd="1" presId="urn:microsoft.com/office/officeart/2005/8/layout/vList5"/>
    <dgm:cxn modelId="{8FEC0CBE-038B-473A-9E65-E64A34BDFB93}" srcId="{8F85F338-A448-4103-8AC2-B8DDA6E42894}" destId="{1BB3ED71-7CEE-48FF-BF37-F6664D24B564}" srcOrd="1" destOrd="0" parTransId="{3E1F58B8-7D6C-4E12-8837-9DD08F8B3020}" sibTransId="{6F0DDB56-4995-4DA7-B40E-0B3B2F8B299A}"/>
    <dgm:cxn modelId="{2EF5ECC2-5FF9-4329-B244-3B5FADACDFE7}" type="presOf" srcId="{BE68307E-D0A7-4181-94DC-2F5D34A57678}" destId="{77B54F01-7130-4E2A-9ABC-D91840F49583}" srcOrd="0" destOrd="4" presId="urn:microsoft.com/office/officeart/2005/8/layout/vList5"/>
    <dgm:cxn modelId="{B9A248C3-F9D7-4B64-8184-65C19042A4B7}" srcId="{8F85F338-A448-4103-8AC2-B8DDA6E42894}" destId="{EDA5E17F-02FC-4AFC-A5C1-C1D896D4EEF5}" srcOrd="5" destOrd="0" parTransId="{ABC03269-4F68-4B4F-B4A3-63EB5FD5A868}" sibTransId="{51B06C22-FF75-4E2B-9DE1-012D9ED803A5}"/>
    <dgm:cxn modelId="{161EF4D1-963A-4D62-84C1-AB8C0C3DC086}" srcId="{66E4E3C4-1585-45A5-8E73-0D07706952D2}" destId="{8F85F338-A448-4103-8AC2-B8DDA6E42894}" srcOrd="2" destOrd="0" parTransId="{0E62196A-8AB3-41A7-B8F1-FF61D0726646}" sibTransId="{47159E36-9ED3-4536-A0B6-407DF453304E}"/>
    <dgm:cxn modelId="{686300F6-CFA0-49D7-BF7A-81F76984BD6C}" srcId="{66E4E3C4-1585-45A5-8E73-0D07706952D2}" destId="{94DDED68-341A-4EAB-9AA3-D5708BB7335E}" srcOrd="0" destOrd="0" parTransId="{48792E5D-B08C-4F50-B46E-B32E06CC1AE8}" sibTransId="{DF64B6C9-D65F-4C23-8E9F-14273E22F85A}"/>
    <dgm:cxn modelId="{7B32FA1A-19B6-47D2-B625-00F36D498AE6}" type="presParOf" srcId="{DDFB26D3-7B32-4115-8078-545EB370AB38}" destId="{44028D7B-765F-41F4-82D6-4B7A5E643D8C}" srcOrd="0" destOrd="0" presId="urn:microsoft.com/office/officeart/2005/8/layout/vList5"/>
    <dgm:cxn modelId="{F05D5D62-9C61-403C-AC5E-44BBCA9024EF}" type="presParOf" srcId="{44028D7B-765F-41F4-82D6-4B7A5E643D8C}" destId="{78F7E921-4F24-4651-B7E5-F45E88DB80A4}" srcOrd="0" destOrd="0" presId="urn:microsoft.com/office/officeart/2005/8/layout/vList5"/>
    <dgm:cxn modelId="{ADCBBB32-EF5A-46B7-BADD-9B4C3A718E03}" type="presParOf" srcId="{DDFB26D3-7B32-4115-8078-545EB370AB38}" destId="{383E950A-BA08-47C6-BBD2-243BC121647B}" srcOrd="1" destOrd="0" presId="urn:microsoft.com/office/officeart/2005/8/layout/vList5"/>
    <dgm:cxn modelId="{3CC1FC47-F03E-492A-A000-F9D12449E0B1}" type="presParOf" srcId="{DDFB26D3-7B32-4115-8078-545EB370AB38}" destId="{B3A25984-BECB-400C-B24B-7160DF19B2B0}" srcOrd="2" destOrd="0" presId="urn:microsoft.com/office/officeart/2005/8/layout/vList5"/>
    <dgm:cxn modelId="{3C36522B-9A94-4C60-B08C-8E533095975C}" type="presParOf" srcId="{B3A25984-BECB-400C-B24B-7160DF19B2B0}" destId="{923A5178-CAC2-4CDE-BAC8-ACE28CF34F2E}" srcOrd="0" destOrd="0" presId="urn:microsoft.com/office/officeart/2005/8/layout/vList5"/>
    <dgm:cxn modelId="{720D2566-97E9-4BA1-B359-39C15CF53B1D}" type="presParOf" srcId="{B3A25984-BECB-400C-B24B-7160DF19B2B0}" destId="{C7994B80-9ECF-4EC3-A081-A6453FCCE08D}" srcOrd="1" destOrd="0" presId="urn:microsoft.com/office/officeart/2005/8/layout/vList5"/>
    <dgm:cxn modelId="{3070ED87-E5AD-471E-99D7-6954C9600525}" type="presParOf" srcId="{DDFB26D3-7B32-4115-8078-545EB370AB38}" destId="{30381768-F2E8-4355-90F2-97770731316F}" srcOrd="3" destOrd="0" presId="urn:microsoft.com/office/officeart/2005/8/layout/vList5"/>
    <dgm:cxn modelId="{59D5829B-37FC-4BED-82A8-A94C9366C298}" type="presParOf" srcId="{DDFB26D3-7B32-4115-8078-545EB370AB38}" destId="{45A5B474-2AEB-47E9-8D5E-803246544CD5}" srcOrd="4" destOrd="0" presId="urn:microsoft.com/office/officeart/2005/8/layout/vList5"/>
    <dgm:cxn modelId="{E4D00F2B-F3F4-4C8A-8312-091FA96AFBBE}" type="presParOf" srcId="{45A5B474-2AEB-47E9-8D5E-803246544CD5}" destId="{F26B2D97-91D1-4C04-80EC-C7EAA967850B}" srcOrd="0" destOrd="0" presId="urn:microsoft.com/office/officeart/2005/8/layout/vList5"/>
    <dgm:cxn modelId="{C4E9A6A8-EA68-4A32-A4C3-E8E6BBED732D}" type="presParOf" srcId="{45A5B474-2AEB-47E9-8D5E-803246544CD5}" destId="{77B54F01-7130-4E2A-9ABC-D91840F49583}" srcOrd="1" destOrd="0" presId="urn:microsoft.com/office/officeart/2005/8/layout/vList5"/>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DD470D-E838-4B0E-844A-5F5F48418A2F}">
      <dsp:nvSpPr>
        <dsp:cNvPr id="0" name=""/>
        <dsp:cNvSpPr/>
      </dsp:nvSpPr>
      <dsp:spPr>
        <a:xfrm>
          <a:off x="1110150" y="-87781"/>
          <a:ext cx="5604585" cy="2343148"/>
        </a:xfrm>
        <a:prstGeom prst="swooshArrow">
          <a:avLst>
            <a:gd name="adj1" fmla="val 25000"/>
            <a:gd name="adj2" fmla="val 25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003E372-AE28-4474-B38A-0CB160541667}">
      <dsp:nvSpPr>
        <dsp:cNvPr id="0" name=""/>
        <dsp:cNvSpPr/>
      </dsp:nvSpPr>
      <dsp:spPr>
        <a:xfrm>
          <a:off x="2034211" y="1462879"/>
          <a:ext cx="97474" cy="97474"/>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3F9A456-EE4E-486A-85A0-E9FAB4B6BBD4}">
      <dsp:nvSpPr>
        <dsp:cNvPr id="0" name=""/>
        <dsp:cNvSpPr/>
      </dsp:nvSpPr>
      <dsp:spPr>
        <a:xfrm>
          <a:off x="2115852" y="1410677"/>
          <a:ext cx="1646552" cy="9818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1650" tIns="0" rIns="0" bIns="0" numCol="1" spcCol="1270" anchor="t" anchorCtr="0">
          <a:noAutofit/>
        </a:bodyPr>
        <a:lstStyle/>
        <a:p>
          <a:pPr marL="0" lvl="0" indent="0" algn="l" defTabSz="533400">
            <a:lnSpc>
              <a:spcPct val="90000"/>
            </a:lnSpc>
            <a:spcBef>
              <a:spcPct val="0"/>
            </a:spcBef>
            <a:spcAft>
              <a:spcPct val="35000"/>
            </a:spcAft>
            <a:buNone/>
          </a:pPr>
          <a:r>
            <a:rPr lang="es-AR" sz="1200" b="1" kern="1200" dirty="0"/>
            <a:t>1990 </a:t>
          </a:r>
        </a:p>
        <a:p>
          <a:pPr marL="0" lvl="0" indent="0" algn="l" defTabSz="533400">
            <a:lnSpc>
              <a:spcPct val="90000"/>
            </a:lnSpc>
            <a:spcBef>
              <a:spcPct val="0"/>
            </a:spcBef>
            <a:spcAft>
              <a:spcPct val="35000"/>
            </a:spcAft>
            <a:buNone/>
          </a:pPr>
          <a:r>
            <a:rPr lang="es-AR" sz="1200" b="1" kern="1200" dirty="0"/>
            <a:t>40 </a:t>
          </a:r>
          <a:r>
            <a:rPr lang="en-US" sz="1200" b="1" kern="1200" noProof="0" dirty="0"/>
            <a:t>Recommendations</a:t>
          </a:r>
        </a:p>
      </dsp:txBody>
      <dsp:txXfrm>
        <a:off x="2115852" y="1410677"/>
        <a:ext cx="1646552" cy="981841"/>
      </dsp:txXfrm>
    </dsp:sp>
    <dsp:sp modelId="{E58C1D4A-9BD8-4DA3-A183-5AC58FA47318}">
      <dsp:nvSpPr>
        <dsp:cNvPr id="0" name=""/>
        <dsp:cNvSpPr/>
      </dsp:nvSpPr>
      <dsp:spPr>
        <a:xfrm>
          <a:off x="3180138" y="912280"/>
          <a:ext cx="176204" cy="176204"/>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993E33F-1547-428B-A25F-407EDC6E82AE}">
      <dsp:nvSpPr>
        <dsp:cNvPr id="0" name=""/>
        <dsp:cNvSpPr/>
      </dsp:nvSpPr>
      <dsp:spPr>
        <a:xfrm>
          <a:off x="3330353" y="759580"/>
          <a:ext cx="2154775" cy="16865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3367" tIns="0" rIns="0" bIns="0" numCol="1" spcCol="1270" anchor="t" anchorCtr="0">
          <a:noAutofit/>
        </a:bodyPr>
        <a:lstStyle/>
        <a:p>
          <a:pPr marL="0" lvl="0" indent="0" algn="l" defTabSz="533400">
            <a:lnSpc>
              <a:spcPct val="90000"/>
            </a:lnSpc>
            <a:spcBef>
              <a:spcPct val="0"/>
            </a:spcBef>
            <a:spcAft>
              <a:spcPct val="35000"/>
            </a:spcAft>
            <a:buNone/>
          </a:pPr>
          <a:r>
            <a:rPr lang="es-AR" sz="1200" kern="1200" dirty="0"/>
            <a:t>1996, 2001, </a:t>
          </a:r>
          <a:r>
            <a:rPr lang="es-AR" sz="1200" b="1" kern="1200" dirty="0"/>
            <a:t>2003</a:t>
          </a:r>
        </a:p>
        <a:p>
          <a:pPr marL="0" lvl="0" indent="0" algn="l" defTabSz="533400">
            <a:lnSpc>
              <a:spcPct val="90000"/>
            </a:lnSpc>
            <a:spcBef>
              <a:spcPct val="0"/>
            </a:spcBef>
            <a:spcAft>
              <a:spcPct val="35000"/>
            </a:spcAft>
            <a:buNone/>
          </a:pPr>
          <a:r>
            <a:rPr lang="es-AR" sz="1200" b="1" kern="1200" dirty="0"/>
            <a:t>40+9 </a:t>
          </a:r>
          <a:r>
            <a:rPr lang="en-US" sz="1200" b="1" kern="1200" noProof="0" dirty="0"/>
            <a:t>Recommendations</a:t>
          </a:r>
        </a:p>
        <a:p>
          <a:pPr marL="0" lvl="0" indent="0" algn="l" defTabSz="533400">
            <a:lnSpc>
              <a:spcPct val="90000"/>
            </a:lnSpc>
            <a:spcBef>
              <a:spcPct val="0"/>
            </a:spcBef>
            <a:spcAft>
              <a:spcPct val="35000"/>
            </a:spcAft>
            <a:buNone/>
          </a:pPr>
          <a:r>
            <a:rPr lang="es-AR" sz="1200" kern="1200" dirty="0"/>
            <a:t>(AML/CFT)</a:t>
          </a:r>
        </a:p>
      </dsp:txBody>
      <dsp:txXfrm>
        <a:off x="3330353" y="759580"/>
        <a:ext cx="2154775" cy="1686531"/>
      </dsp:txXfrm>
    </dsp:sp>
    <dsp:sp modelId="{C22B3FBD-24DB-4FB5-8A51-2A8B6E6C9FBD}">
      <dsp:nvSpPr>
        <dsp:cNvPr id="0" name=""/>
        <dsp:cNvSpPr/>
      </dsp:nvSpPr>
      <dsp:spPr>
        <a:xfrm>
          <a:off x="5058548" y="480233"/>
          <a:ext cx="243687" cy="243687"/>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6644D26-1B24-4519-9B00-6D9BB4DAECCD}">
      <dsp:nvSpPr>
        <dsp:cNvPr id="0" name=""/>
        <dsp:cNvSpPr/>
      </dsp:nvSpPr>
      <dsp:spPr>
        <a:xfrm>
          <a:off x="5239361" y="480227"/>
          <a:ext cx="1907419" cy="14084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9125" tIns="0" rIns="0" bIns="0" numCol="1" spcCol="1270" anchor="t" anchorCtr="0">
          <a:noAutofit/>
        </a:bodyPr>
        <a:lstStyle/>
        <a:p>
          <a:pPr marL="0" lvl="0" indent="0" algn="l" defTabSz="533400">
            <a:lnSpc>
              <a:spcPct val="90000"/>
            </a:lnSpc>
            <a:spcBef>
              <a:spcPct val="0"/>
            </a:spcBef>
            <a:spcAft>
              <a:spcPct val="35000"/>
            </a:spcAft>
            <a:buNone/>
          </a:pPr>
          <a:r>
            <a:rPr lang="es-AR" sz="1200" b="1" kern="1200" dirty="0"/>
            <a:t>2012</a:t>
          </a:r>
        </a:p>
        <a:p>
          <a:pPr marL="0" lvl="0" indent="0" algn="l" defTabSz="533400">
            <a:lnSpc>
              <a:spcPct val="90000"/>
            </a:lnSpc>
            <a:spcBef>
              <a:spcPct val="0"/>
            </a:spcBef>
            <a:spcAft>
              <a:spcPct val="35000"/>
            </a:spcAft>
            <a:buNone/>
          </a:pPr>
          <a:r>
            <a:rPr lang="es-AR" sz="1200" kern="1200" dirty="0"/>
            <a:t>Comprehensive </a:t>
          </a:r>
          <a:r>
            <a:rPr lang="en-US" sz="1200" kern="1200" noProof="0" dirty="0"/>
            <a:t>Review</a:t>
          </a:r>
        </a:p>
        <a:p>
          <a:pPr marL="0" lvl="0" indent="0" algn="l" defTabSz="533400">
            <a:lnSpc>
              <a:spcPct val="90000"/>
            </a:lnSpc>
            <a:spcBef>
              <a:spcPct val="0"/>
            </a:spcBef>
            <a:spcAft>
              <a:spcPct val="35000"/>
            </a:spcAft>
            <a:buNone/>
          </a:pPr>
          <a:r>
            <a:rPr lang="es-AR" sz="1200" b="1" kern="1200" dirty="0"/>
            <a:t>40 </a:t>
          </a:r>
          <a:r>
            <a:rPr lang="en-US" sz="1200" b="1" kern="1200" noProof="0" dirty="0"/>
            <a:t>Recommendations</a:t>
          </a:r>
          <a:r>
            <a:rPr lang="es-AR" sz="1200" b="1" kern="1200" dirty="0"/>
            <a:t> FATF</a:t>
          </a:r>
        </a:p>
      </dsp:txBody>
      <dsp:txXfrm>
        <a:off x="5239361" y="480227"/>
        <a:ext cx="1907419" cy="140844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26D2DA2-0B5F-40D8-B647-6F3E4831A3CA}">
      <dsp:nvSpPr>
        <dsp:cNvPr id="0" name=""/>
        <dsp:cNvSpPr/>
      </dsp:nvSpPr>
      <dsp:spPr>
        <a:xfrm rot="5400000">
          <a:off x="-175740" y="176059"/>
          <a:ext cx="1171603" cy="820122"/>
        </a:xfrm>
        <a:prstGeom prst="chevron">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s-AR" sz="1200" b="1" kern="1200" dirty="0"/>
            <a:t>Interm. O A)</a:t>
          </a:r>
        </a:p>
      </dsp:txBody>
      <dsp:txXfrm rot="-5400000">
        <a:off x="1" y="410379"/>
        <a:ext cx="820122" cy="351481"/>
      </dsp:txXfrm>
    </dsp:sp>
    <dsp:sp modelId="{2B186D65-1908-48D4-BAF8-638E140F5D9C}">
      <dsp:nvSpPr>
        <dsp:cNvPr id="0" name=""/>
        <dsp:cNvSpPr/>
      </dsp:nvSpPr>
      <dsp:spPr>
        <a:xfrm rot="5400000">
          <a:off x="4241758" y="-3421316"/>
          <a:ext cx="761542" cy="7604813"/>
        </a:xfrm>
        <a:prstGeom prst="round2SameRect">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l" defTabSz="533400">
            <a:lnSpc>
              <a:spcPct val="90000"/>
            </a:lnSpc>
            <a:spcBef>
              <a:spcPct val="0"/>
            </a:spcBef>
            <a:spcAft>
              <a:spcPct val="15000"/>
            </a:spcAft>
            <a:buChar char="•"/>
          </a:pPr>
          <a:r>
            <a:rPr lang="en-US" sz="1200" b="1" kern="1200" noProof="0" dirty="0"/>
            <a:t>Immediate</a:t>
          </a:r>
          <a:r>
            <a:rPr lang="es-AR" sz="1200" b="1" kern="1200" dirty="0"/>
            <a:t> </a:t>
          </a:r>
          <a:r>
            <a:rPr lang="en-US" sz="1200" b="1" kern="1200" noProof="0" dirty="0"/>
            <a:t>Outcome</a:t>
          </a:r>
          <a:r>
            <a:rPr lang="es-AR" sz="1200" b="1" kern="1200" dirty="0"/>
            <a:t> # 1 (</a:t>
          </a:r>
          <a:r>
            <a:rPr lang="en-US" sz="1200" b="1" kern="1200" noProof="0" dirty="0"/>
            <a:t>Recommendations</a:t>
          </a:r>
          <a:r>
            <a:rPr lang="es-AR" sz="1200" b="1" kern="1200" dirty="0"/>
            <a:t> 1, 2 y 34)</a:t>
          </a:r>
        </a:p>
        <a:p>
          <a:pPr marL="114300" lvl="1" indent="-114300" algn="l" defTabSz="533400">
            <a:lnSpc>
              <a:spcPct val="90000"/>
            </a:lnSpc>
            <a:spcBef>
              <a:spcPct val="0"/>
            </a:spcBef>
            <a:spcAft>
              <a:spcPct val="15000"/>
            </a:spcAft>
            <a:buChar char="•"/>
          </a:pPr>
          <a:r>
            <a:rPr lang="es-AR" sz="1200" b="1" kern="1200" dirty="0"/>
            <a:t>Inmediate </a:t>
          </a:r>
          <a:r>
            <a:rPr lang="en-US" sz="1200" b="1" kern="1200" noProof="0" dirty="0"/>
            <a:t>Outcome</a:t>
          </a:r>
          <a:r>
            <a:rPr lang="es-AR" sz="1200" b="1" kern="1200" dirty="0"/>
            <a:t> # 2</a:t>
          </a:r>
        </a:p>
        <a:p>
          <a:pPr marL="114300" lvl="1" indent="-114300" algn="l" defTabSz="533400">
            <a:lnSpc>
              <a:spcPct val="90000"/>
            </a:lnSpc>
            <a:spcBef>
              <a:spcPct val="0"/>
            </a:spcBef>
            <a:spcAft>
              <a:spcPct val="15000"/>
            </a:spcAft>
            <a:buChar char="•"/>
          </a:pPr>
          <a:endParaRPr lang="es-AR" sz="1400" kern="1200" dirty="0"/>
        </a:p>
      </dsp:txBody>
      <dsp:txXfrm rot="-5400000">
        <a:off x="820123" y="37494"/>
        <a:ext cx="7567638" cy="687192"/>
      </dsp:txXfrm>
    </dsp:sp>
    <dsp:sp modelId="{70AEE49B-A2FF-41F8-892F-6DD018D07F8D}">
      <dsp:nvSpPr>
        <dsp:cNvPr id="0" name=""/>
        <dsp:cNvSpPr/>
      </dsp:nvSpPr>
      <dsp:spPr>
        <a:xfrm rot="5400000">
          <a:off x="-175740" y="1145998"/>
          <a:ext cx="1171603" cy="820122"/>
        </a:xfrm>
        <a:prstGeom prst="chevron">
          <a:avLst/>
        </a:prstGeom>
        <a:solidFill>
          <a:schemeClr val="accent2">
            <a:hueOff val="2340759"/>
            <a:satOff val="-2919"/>
            <a:lumOff val="686"/>
            <a:alphaOff val="0"/>
          </a:schemeClr>
        </a:solidFill>
        <a:ln w="25400" cap="flat" cmpd="sng" algn="ctr">
          <a:solidFill>
            <a:schemeClr val="accent2">
              <a:hueOff val="2340759"/>
              <a:satOff val="-2919"/>
              <a:lumOff val="686"/>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s-AR" sz="1200" b="1" kern="1200" dirty="0"/>
            <a:t>Interm. O B)</a:t>
          </a:r>
        </a:p>
      </dsp:txBody>
      <dsp:txXfrm rot="-5400000">
        <a:off x="1" y="1380318"/>
        <a:ext cx="820122" cy="351481"/>
      </dsp:txXfrm>
    </dsp:sp>
    <dsp:sp modelId="{9C7A1225-2F31-4A70-80DD-FFA3EC6CBACE}">
      <dsp:nvSpPr>
        <dsp:cNvPr id="0" name=""/>
        <dsp:cNvSpPr/>
      </dsp:nvSpPr>
      <dsp:spPr>
        <a:xfrm rot="5400000">
          <a:off x="4241758" y="-2451377"/>
          <a:ext cx="761542" cy="7604813"/>
        </a:xfrm>
        <a:prstGeom prst="round2SameRect">
          <a:avLst/>
        </a:prstGeom>
        <a:solidFill>
          <a:schemeClr val="lt1">
            <a:alpha val="90000"/>
            <a:hueOff val="0"/>
            <a:satOff val="0"/>
            <a:lumOff val="0"/>
            <a:alphaOff val="0"/>
          </a:schemeClr>
        </a:solidFill>
        <a:ln w="25400" cap="flat" cmpd="sng" algn="ctr">
          <a:solidFill>
            <a:schemeClr val="accent2">
              <a:hueOff val="2340759"/>
              <a:satOff val="-2919"/>
              <a:lumOff val="686"/>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l" defTabSz="533400">
            <a:lnSpc>
              <a:spcPct val="90000"/>
            </a:lnSpc>
            <a:spcBef>
              <a:spcPct val="0"/>
            </a:spcBef>
            <a:spcAft>
              <a:spcPct val="15000"/>
            </a:spcAft>
            <a:buChar char="•"/>
          </a:pPr>
          <a:r>
            <a:rPr lang="en-US" sz="1200" b="1" kern="1200" noProof="0" dirty="0"/>
            <a:t>Immediate Outcome # 3</a:t>
          </a:r>
        </a:p>
        <a:p>
          <a:pPr marL="114300" lvl="1" indent="-114300" algn="l" defTabSz="533400">
            <a:lnSpc>
              <a:spcPct val="90000"/>
            </a:lnSpc>
            <a:spcBef>
              <a:spcPct val="0"/>
            </a:spcBef>
            <a:spcAft>
              <a:spcPct val="15000"/>
            </a:spcAft>
            <a:buChar char="•"/>
          </a:pPr>
          <a:r>
            <a:rPr lang="en-US" sz="1200" b="1" kern="1200" noProof="0" dirty="0"/>
            <a:t>Immediate Outcome # 4</a:t>
          </a:r>
        </a:p>
        <a:p>
          <a:pPr marL="114300" lvl="1" indent="-114300" algn="l" defTabSz="533400">
            <a:lnSpc>
              <a:spcPct val="90000"/>
            </a:lnSpc>
            <a:spcBef>
              <a:spcPct val="0"/>
            </a:spcBef>
            <a:spcAft>
              <a:spcPct val="15000"/>
            </a:spcAft>
            <a:buChar char="•"/>
          </a:pPr>
          <a:r>
            <a:rPr lang="en-US" sz="1200" b="1" kern="1200" noProof="0" dirty="0"/>
            <a:t>Immediate Outcome # 5</a:t>
          </a:r>
        </a:p>
      </dsp:txBody>
      <dsp:txXfrm rot="-5400000">
        <a:off x="820123" y="1007433"/>
        <a:ext cx="7567638" cy="687192"/>
      </dsp:txXfrm>
    </dsp:sp>
    <dsp:sp modelId="{86B6362F-D326-4A97-AFC8-8401353240E8}">
      <dsp:nvSpPr>
        <dsp:cNvPr id="0" name=""/>
        <dsp:cNvSpPr/>
      </dsp:nvSpPr>
      <dsp:spPr>
        <a:xfrm rot="5400000">
          <a:off x="-175740" y="2115937"/>
          <a:ext cx="1171603" cy="820122"/>
        </a:xfrm>
        <a:prstGeom prst="chevron">
          <a:avLst/>
        </a:prstGeom>
        <a:solidFill>
          <a:schemeClr val="accent2">
            <a:hueOff val="4681519"/>
            <a:satOff val="-5839"/>
            <a:lumOff val="1373"/>
            <a:alphaOff val="0"/>
          </a:schemeClr>
        </a:solidFill>
        <a:ln w="25400" cap="flat" cmpd="sng" algn="ctr">
          <a:solidFill>
            <a:schemeClr val="accent2">
              <a:hueOff val="4681519"/>
              <a:satOff val="-5839"/>
              <a:lumOff val="1373"/>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s-AR" sz="1200" b="1" kern="1200" dirty="0"/>
            <a:t>Interm. O C)</a:t>
          </a:r>
        </a:p>
      </dsp:txBody>
      <dsp:txXfrm rot="-5400000">
        <a:off x="1" y="2350257"/>
        <a:ext cx="820122" cy="351481"/>
      </dsp:txXfrm>
    </dsp:sp>
    <dsp:sp modelId="{8CE1CEA0-A0B8-41BB-9678-740E043574C3}">
      <dsp:nvSpPr>
        <dsp:cNvPr id="0" name=""/>
        <dsp:cNvSpPr/>
      </dsp:nvSpPr>
      <dsp:spPr>
        <a:xfrm rot="5400000">
          <a:off x="4241758" y="-1481438"/>
          <a:ext cx="761542" cy="7604813"/>
        </a:xfrm>
        <a:prstGeom prst="round2SameRect">
          <a:avLst/>
        </a:prstGeom>
        <a:solidFill>
          <a:schemeClr val="lt1">
            <a:alpha val="90000"/>
            <a:hueOff val="0"/>
            <a:satOff val="0"/>
            <a:lumOff val="0"/>
            <a:alphaOff val="0"/>
          </a:schemeClr>
        </a:solidFill>
        <a:ln w="25400" cap="flat" cmpd="sng" algn="ctr">
          <a:solidFill>
            <a:schemeClr val="accent2">
              <a:hueOff val="4681519"/>
              <a:satOff val="-5839"/>
              <a:lumOff val="1373"/>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l" defTabSz="533400">
            <a:lnSpc>
              <a:spcPct val="90000"/>
            </a:lnSpc>
            <a:spcBef>
              <a:spcPct val="0"/>
            </a:spcBef>
            <a:spcAft>
              <a:spcPct val="15000"/>
            </a:spcAft>
            <a:buChar char="•"/>
          </a:pPr>
          <a:r>
            <a:rPr lang="en-US" sz="1200" b="1" kern="1200" noProof="0" dirty="0"/>
            <a:t>Immediate Outcome </a:t>
          </a:r>
          <a:r>
            <a:rPr lang="es-AR" sz="1200" b="1" kern="1200" dirty="0"/>
            <a:t># 6	. </a:t>
          </a:r>
          <a:r>
            <a:rPr lang="en-US" sz="1200" b="1" kern="1200" noProof="0" dirty="0"/>
            <a:t>Immediate Outcome </a:t>
          </a:r>
          <a:r>
            <a:rPr lang="es-AR" sz="1200" b="1" kern="1200" dirty="0"/>
            <a:t># 7 </a:t>
          </a:r>
        </a:p>
        <a:p>
          <a:pPr marL="114300" lvl="1" indent="-114300" algn="l" defTabSz="533400">
            <a:lnSpc>
              <a:spcPct val="90000"/>
            </a:lnSpc>
            <a:spcBef>
              <a:spcPct val="0"/>
            </a:spcBef>
            <a:spcAft>
              <a:spcPct val="15000"/>
            </a:spcAft>
            <a:buChar char="•"/>
          </a:pPr>
          <a:r>
            <a:rPr lang="en-US" sz="1200" b="1" kern="1200" noProof="0" dirty="0"/>
            <a:t>Immediate Outcome </a:t>
          </a:r>
          <a:r>
            <a:rPr lang="es-AR" sz="1200" b="1" kern="1200" dirty="0"/>
            <a:t># 8	. </a:t>
          </a:r>
          <a:r>
            <a:rPr lang="en-US" sz="1200" b="1" kern="1200" noProof="0" dirty="0"/>
            <a:t>Immediate Outcome </a:t>
          </a:r>
          <a:r>
            <a:rPr lang="es-AR" sz="1200" b="1" kern="1200" dirty="0"/>
            <a:t># 9</a:t>
          </a:r>
        </a:p>
        <a:p>
          <a:pPr marL="114300" lvl="1" indent="-114300" algn="l" defTabSz="533400">
            <a:lnSpc>
              <a:spcPct val="90000"/>
            </a:lnSpc>
            <a:spcBef>
              <a:spcPct val="0"/>
            </a:spcBef>
            <a:spcAft>
              <a:spcPct val="15000"/>
            </a:spcAft>
            <a:buChar char="•"/>
          </a:pPr>
          <a:r>
            <a:rPr lang="en-US" sz="1200" b="1" kern="1200" noProof="0" dirty="0"/>
            <a:t>Immediate Outcome </a:t>
          </a:r>
          <a:r>
            <a:rPr lang="es-AR" sz="1200" b="1" kern="1200" dirty="0"/>
            <a:t># 10	. </a:t>
          </a:r>
          <a:r>
            <a:rPr lang="en-US" sz="1200" b="1" kern="1200" noProof="0" dirty="0"/>
            <a:t>Immediate Outcome </a:t>
          </a:r>
          <a:r>
            <a:rPr lang="es-AR" sz="1200" b="1" kern="1200" dirty="0"/>
            <a:t># 11</a:t>
          </a:r>
        </a:p>
      </dsp:txBody>
      <dsp:txXfrm rot="-5400000">
        <a:off x="820123" y="1977372"/>
        <a:ext cx="7567638" cy="68719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5AA03DE-788C-4952-A902-74CDDEE9F83D}">
      <dsp:nvSpPr>
        <dsp:cNvPr id="0" name=""/>
        <dsp:cNvSpPr/>
      </dsp:nvSpPr>
      <dsp:spPr>
        <a:xfrm rot="5400000">
          <a:off x="3752088" y="-1490033"/>
          <a:ext cx="2950547" cy="6571355"/>
        </a:xfrm>
        <a:prstGeom prst="round2SameRect">
          <a:avLst/>
        </a:prstGeom>
        <a:solidFill>
          <a:schemeClr val="accent2">
            <a:tint val="40000"/>
            <a:alpha val="90000"/>
            <a:hueOff val="0"/>
            <a:satOff val="0"/>
            <a:lumOff val="0"/>
            <a:alphaOff val="0"/>
          </a:schemeClr>
        </a:solidFill>
        <a:ln w="25400"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es-AR" sz="1400" b="1" kern="1200" dirty="0"/>
            <a:t>IO 1) </a:t>
          </a:r>
          <a:r>
            <a:rPr lang="en-US" sz="1400" kern="1200" dirty="0"/>
            <a:t>ML / TF risks are understood and, where appropriate actions coordinated domestically to combat ML / TF and </a:t>
          </a:r>
          <a:r>
            <a:rPr lang="en-US" sz="1400" kern="1200" noProof="0" dirty="0"/>
            <a:t>proliferation</a:t>
          </a:r>
        </a:p>
        <a:p>
          <a:pPr marL="114300" lvl="1" indent="-114300" algn="l" defTabSz="622300">
            <a:lnSpc>
              <a:spcPct val="90000"/>
            </a:lnSpc>
            <a:spcBef>
              <a:spcPct val="0"/>
            </a:spcBef>
            <a:spcAft>
              <a:spcPct val="15000"/>
            </a:spcAft>
            <a:buChar char="•"/>
          </a:pPr>
          <a:endParaRPr lang="en-US" sz="1400" kern="1200" noProof="0" dirty="0"/>
        </a:p>
        <a:p>
          <a:pPr marL="114300" lvl="1" indent="-114300" algn="l" defTabSz="622300">
            <a:lnSpc>
              <a:spcPct val="90000"/>
            </a:lnSpc>
            <a:spcBef>
              <a:spcPct val="0"/>
            </a:spcBef>
            <a:spcAft>
              <a:spcPct val="15000"/>
            </a:spcAft>
            <a:buChar char="•"/>
          </a:pPr>
          <a:r>
            <a:rPr lang="es-AR" sz="1400" b="1" kern="1200" dirty="0"/>
            <a:t>IO 2)</a:t>
          </a:r>
          <a:r>
            <a:rPr lang="es-AR" sz="1400" kern="1200" dirty="0"/>
            <a:t> International </a:t>
          </a:r>
          <a:r>
            <a:rPr lang="en-US" sz="1400" kern="1200" noProof="0" dirty="0"/>
            <a:t>cooperation</a:t>
          </a:r>
          <a:r>
            <a:rPr lang="es-AR" sz="1400" kern="1200" dirty="0"/>
            <a:t> </a:t>
          </a:r>
          <a:r>
            <a:rPr lang="en-US" sz="1400" kern="1200" noProof="0" dirty="0"/>
            <a:t>delivers</a:t>
          </a:r>
          <a:r>
            <a:rPr lang="es-AR" sz="1400" kern="1200" dirty="0"/>
            <a:t> </a:t>
          </a:r>
          <a:r>
            <a:rPr lang="en-US" sz="1400" kern="1200" noProof="0" dirty="0"/>
            <a:t>appropriate</a:t>
          </a:r>
          <a:r>
            <a:rPr lang="es-AR" sz="1400" kern="1200" dirty="0"/>
            <a:t> </a:t>
          </a:r>
          <a:r>
            <a:rPr lang="en-US" sz="1400" kern="1200" noProof="0" dirty="0"/>
            <a:t>information</a:t>
          </a:r>
          <a:r>
            <a:rPr lang="es-AR" sz="1400" kern="1200" dirty="0"/>
            <a:t>, </a:t>
          </a:r>
          <a:r>
            <a:rPr lang="en-US" sz="1400" kern="1200" noProof="0" dirty="0"/>
            <a:t>financial</a:t>
          </a:r>
          <a:r>
            <a:rPr lang="es-AR" sz="1400" kern="1200" dirty="0"/>
            <a:t> </a:t>
          </a:r>
          <a:r>
            <a:rPr lang="en-US" sz="1400" kern="1200" noProof="0" dirty="0"/>
            <a:t>intelligence</a:t>
          </a:r>
          <a:r>
            <a:rPr lang="en-US" sz="1400" kern="1200" dirty="0"/>
            <a:t>, and evidence, and facilitates action against criminals </a:t>
          </a:r>
          <a:r>
            <a:rPr lang="es-AR" sz="1400" kern="1200" dirty="0"/>
            <a:t>and </a:t>
          </a:r>
          <a:r>
            <a:rPr lang="en-US" sz="1400" kern="1200" noProof="0" dirty="0"/>
            <a:t>their</a:t>
          </a:r>
          <a:r>
            <a:rPr lang="es-AR" sz="1400" kern="1200" dirty="0"/>
            <a:t> </a:t>
          </a:r>
          <a:r>
            <a:rPr lang="en-US" sz="1400" kern="1200" noProof="0" dirty="0"/>
            <a:t>assets</a:t>
          </a:r>
        </a:p>
      </dsp:txBody>
      <dsp:txXfrm rot="-5400000">
        <a:off x="1941684" y="464405"/>
        <a:ext cx="6427321" cy="2662479"/>
      </dsp:txXfrm>
    </dsp:sp>
    <dsp:sp modelId="{78F7E921-4F24-4651-B7E5-F45E88DB80A4}">
      <dsp:nvSpPr>
        <dsp:cNvPr id="0" name=""/>
        <dsp:cNvSpPr/>
      </dsp:nvSpPr>
      <dsp:spPr>
        <a:xfrm>
          <a:off x="147" y="288028"/>
          <a:ext cx="1997302" cy="3112126"/>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a:lnSpc>
              <a:spcPct val="90000"/>
            </a:lnSpc>
            <a:spcBef>
              <a:spcPct val="0"/>
            </a:spcBef>
            <a:spcAft>
              <a:spcPct val="35000"/>
            </a:spcAft>
            <a:buNone/>
          </a:pPr>
          <a:r>
            <a:rPr lang="es-AR" sz="1600" b="1" kern="1200" dirty="0"/>
            <a:t>A)</a:t>
          </a:r>
        </a:p>
        <a:p>
          <a:pPr marL="0" lvl="0" indent="0" algn="ctr" defTabSz="711200">
            <a:lnSpc>
              <a:spcPct val="90000"/>
            </a:lnSpc>
            <a:spcBef>
              <a:spcPct val="0"/>
            </a:spcBef>
            <a:spcAft>
              <a:spcPct val="35000"/>
            </a:spcAft>
            <a:buNone/>
          </a:pPr>
          <a:r>
            <a:rPr lang="en-US" sz="1600" kern="1200" noProof="0" dirty="0"/>
            <a:t>Policy</a:t>
          </a:r>
          <a:r>
            <a:rPr lang="es-AR" sz="1600" kern="1200" dirty="0"/>
            <a:t>, </a:t>
          </a:r>
          <a:r>
            <a:rPr lang="en-US" sz="1600" kern="1200" noProof="0" dirty="0"/>
            <a:t>coordination</a:t>
          </a:r>
          <a:r>
            <a:rPr lang="es-AR" sz="1600" kern="1200" dirty="0"/>
            <a:t> and </a:t>
          </a:r>
          <a:r>
            <a:rPr lang="en-US" sz="1600" kern="1200" noProof="0" dirty="0"/>
            <a:t>cooperation</a:t>
          </a:r>
          <a:r>
            <a:rPr lang="es-AR" sz="1600" kern="1200" dirty="0"/>
            <a:t> </a:t>
          </a:r>
          <a:r>
            <a:rPr lang="en-US" sz="1600" kern="1200" dirty="0"/>
            <a:t>mitigate the money laundering and </a:t>
          </a:r>
          <a:r>
            <a:rPr lang="en-US" sz="1600" kern="1200" noProof="0" dirty="0"/>
            <a:t>financing</a:t>
          </a:r>
          <a:r>
            <a:rPr lang="es-AR" sz="1600" kern="1200" dirty="0"/>
            <a:t> </a:t>
          </a:r>
          <a:r>
            <a:rPr lang="en-US" sz="1600" kern="1200" noProof="0" dirty="0"/>
            <a:t>of terrorism risks</a:t>
          </a:r>
        </a:p>
      </dsp:txBody>
      <dsp:txXfrm>
        <a:off x="97647" y="385528"/>
        <a:ext cx="1802302" cy="291712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8F7E921-4F24-4651-B7E5-F45E88DB80A4}">
      <dsp:nvSpPr>
        <dsp:cNvPr id="0" name=""/>
        <dsp:cNvSpPr/>
      </dsp:nvSpPr>
      <dsp:spPr>
        <a:xfrm flipH="1">
          <a:off x="73885" y="216031"/>
          <a:ext cx="104461" cy="104969"/>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9525" rIns="19050" bIns="9525" numCol="1" spcCol="1270" anchor="ctr" anchorCtr="0">
          <a:noAutofit/>
        </a:bodyPr>
        <a:lstStyle/>
        <a:p>
          <a:pPr marL="0" lvl="0" indent="0" algn="ctr" defTabSz="222250">
            <a:lnSpc>
              <a:spcPct val="90000"/>
            </a:lnSpc>
            <a:spcBef>
              <a:spcPct val="0"/>
            </a:spcBef>
            <a:spcAft>
              <a:spcPct val="35000"/>
            </a:spcAft>
            <a:buNone/>
          </a:pPr>
          <a:endParaRPr lang="es-AR" sz="500" kern="1200" dirty="0"/>
        </a:p>
      </dsp:txBody>
      <dsp:txXfrm>
        <a:off x="78984" y="221130"/>
        <a:ext cx="94263" cy="94771"/>
      </dsp:txXfrm>
    </dsp:sp>
    <dsp:sp modelId="{C7994B80-9ECF-4EC3-A081-A6453FCCE08D}">
      <dsp:nvSpPr>
        <dsp:cNvPr id="0" name=""/>
        <dsp:cNvSpPr/>
      </dsp:nvSpPr>
      <dsp:spPr>
        <a:xfrm rot="5400000">
          <a:off x="3769319" y="-550037"/>
          <a:ext cx="2938823" cy="6514197"/>
        </a:xfrm>
        <a:prstGeom prst="round2SameRect">
          <a:avLst/>
        </a:prstGeom>
        <a:solidFill>
          <a:schemeClr val="bg2">
            <a:lumMod val="90000"/>
            <a:alpha val="90000"/>
          </a:schemeClr>
        </a:solidFill>
        <a:ln w="25400"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es-AR" sz="1400" b="1" kern="1200" dirty="0"/>
            <a:t>IO 3) </a:t>
          </a:r>
          <a:r>
            <a:rPr lang="en-US" sz="1400" kern="1200" dirty="0"/>
            <a:t>Supervisors appropriately supervise, monitor and regulate financial institutions DNFBPs and VASPs for compliance with AML/CFT requirements commensurate with their risks</a:t>
          </a:r>
          <a:endParaRPr lang="es-AR" sz="1400" kern="1200" dirty="0"/>
        </a:p>
        <a:p>
          <a:pPr marL="114300" lvl="1" indent="-114300" algn="l" defTabSz="622300">
            <a:lnSpc>
              <a:spcPct val="90000"/>
            </a:lnSpc>
            <a:spcBef>
              <a:spcPct val="0"/>
            </a:spcBef>
            <a:spcAft>
              <a:spcPct val="15000"/>
            </a:spcAft>
            <a:buChar char="•"/>
          </a:pPr>
          <a:r>
            <a:rPr lang="es-AR" sz="1400" b="1" kern="1200" dirty="0"/>
            <a:t>IO 4)</a:t>
          </a:r>
          <a:r>
            <a:rPr lang="es-AR" sz="1400" kern="1200" dirty="0"/>
            <a:t> </a:t>
          </a:r>
          <a:r>
            <a:rPr lang="en-US" sz="1400" kern="1200" noProof="0" dirty="0"/>
            <a:t>Financial</a:t>
          </a:r>
          <a:r>
            <a:rPr lang="es-AR" sz="1400" kern="1200" dirty="0"/>
            <a:t> </a:t>
          </a:r>
          <a:r>
            <a:rPr lang="en-US" sz="1400" kern="1200" noProof="0" dirty="0"/>
            <a:t>institutions</a:t>
          </a:r>
          <a:r>
            <a:rPr lang="es-AR" sz="1400" kern="1200" dirty="0"/>
            <a:t> </a:t>
          </a:r>
          <a:r>
            <a:rPr lang="en-US" sz="1400" kern="1200" dirty="0"/>
            <a:t>DNFBPs and VASPs adequately apply AML/CFT preventive measures commensurate with their risk s, and report </a:t>
          </a:r>
          <a:r>
            <a:rPr lang="en-US" sz="1400" kern="1200" noProof="0" dirty="0"/>
            <a:t>suspicious</a:t>
          </a:r>
          <a:r>
            <a:rPr lang="es-AR" sz="1400" kern="1200" dirty="0"/>
            <a:t> </a:t>
          </a:r>
          <a:r>
            <a:rPr lang="en-US" sz="1400" kern="1200" noProof="0" dirty="0"/>
            <a:t>transactions</a:t>
          </a:r>
          <a:r>
            <a:rPr lang="es-AR" sz="1400" kern="1200" dirty="0"/>
            <a:t> </a:t>
          </a:r>
        </a:p>
        <a:p>
          <a:pPr marL="114300" lvl="1" indent="-114300" algn="l" defTabSz="622300">
            <a:lnSpc>
              <a:spcPct val="90000"/>
            </a:lnSpc>
            <a:spcBef>
              <a:spcPct val="0"/>
            </a:spcBef>
            <a:spcAft>
              <a:spcPct val="15000"/>
            </a:spcAft>
            <a:buChar char="•"/>
          </a:pPr>
          <a:r>
            <a:rPr lang="es-AR" sz="1400" b="1" kern="1200" dirty="0"/>
            <a:t>IO 5) </a:t>
          </a:r>
          <a:r>
            <a:rPr lang="es-AR" sz="1400" kern="1200" dirty="0"/>
            <a:t>Legal </a:t>
          </a:r>
          <a:r>
            <a:rPr lang="en-US" sz="1400" kern="1200" noProof="0" dirty="0"/>
            <a:t>persons</a:t>
          </a:r>
          <a:r>
            <a:rPr lang="es-AR" sz="1400" kern="1200" dirty="0"/>
            <a:t> and </a:t>
          </a:r>
          <a:r>
            <a:rPr lang="en-US" sz="1400" kern="1200" noProof="0" dirty="0"/>
            <a:t>arrangements</a:t>
          </a:r>
          <a:r>
            <a:rPr lang="es-AR" sz="1400" kern="1200" dirty="0"/>
            <a:t> </a:t>
          </a:r>
          <a:r>
            <a:rPr lang="en-US" sz="1400" kern="1200" dirty="0"/>
            <a:t>are prevented from misuse for money laundering or terrorist financing, and information on their beneficial ownership is available to competent authorities without </a:t>
          </a:r>
          <a:r>
            <a:rPr lang="en-US" sz="1400" kern="1200" noProof="0" dirty="0"/>
            <a:t>impediments</a:t>
          </a:r>
        </a:p>
      </dsp:txBody>
      <dsp:txXfrm rot="-5400000">
        <a:off x="1981632" y="1381112"/>
        <a:ext cx="6370735" cy="2651899"/>
      </dsp:txXfrm>
    </dsp:sp>
    <dsp:sp modelId="{923A5178-CAC2-4CDE-BAC8-ACE28CF34F2E}">
      <dsp:nvSpPr>
        <dsp:cNvPr id="0" name=""/>
        <dsp:cNvSpPr/>
      </dsp:nvSpPr>
      <dsp:spPr>
        <a:xfrm>
          <a:off x="0" y="1152111"/>
          <a:ext cx="1980518" cy="3106562"/>
        </a:xfrm>
        <a:prstGeom prst="roundRect">
          <a:avLst/>
        </a:prstGeom>
        <a:solidFill>
          <a:schemeClr val="bg2">
            <a:lumMod val="5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a:lnSpc>
              <a:spcPct val="90000"/>
            </a:lnSpc>
            <a:spcBef>
              <a:spcPct val="0"/>
            </a:spcBef>
            <a:spcAft>
              <a:spcPct val="35000"/>
            </a:spcAft>
            <a:buNone/>
          </a:pPr>
          <a:r>
            <a:rPr lang="es-AR" sz="1600" b="1" kern="1200" dirty="0"/>
            <a:t>B)</a:t>
          </a:r>
        </a:p>
        <a:p>
          <a:pPr marL="0" lvl="0" indent="0" algn="ctr" defTabSz="711200">
            <a:lnSpc>
              <a:spcPct val="90000"/>
            </a:lnSpc>
            <a:spcBef>
              <a:spcPct val="0"/>
            </a:spcBef>
            <a:spcAft>
              <a:spcPct val="35000"/>
            </a:spcAft>
            <a:buNone/>
          </a:pPr>
          <a:r>
            <a:rPr lang="en-US" sz="1600" kern="1200" noProof="0" dirty="0"/>
            <a:t>Proceeds</a:t>
          </a:r>
          <a:r>
            <a:rPr lang="en-US" sz="1600" kern="1200" dirty="0"/>
            <a:t> of crime and funds in support of terrorism are prevented from entering the financial and other sectors or are detected and reported by these </a:t>
          </a:r>
          <a:r>
            <a:rPr lang="en-US" sz="1600" kern="1200" noProof="0" dirty="0"/>
            <a:t>sectors</a:t>
          </a:r>
        </a:p>
      </dsp:txBody>
      <dsp:txXfrm>
        <a:off x="96681" y="1248792"/>
        <a:ext cx="1787156" cy="291320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8F7E921-4F24-4651-B7E5-F45E88DB80A4}">
      <dsp:nvSpPr>
        <dsp:cNvPr id="0" name=""/>
        <dsp:cNvSpPr/>
      </dsp:nvSpPr>
      <dsp:spPr>
        <a:xfrm flipH="1">
          <a:off x="520" y="583319"/>
          <a:ext cx="105346" cy="104867"/>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9525" rIns="19050" bIns="9525" numCol="1" spcCol="1270" anchor="ctr" anchorCtr="0">
          <a:noAutofit/>
        </a:bodyPr>
        <a:lstStyle/>
        <a:p>
          <a:pPr marL="0" lvl="0" indent="0" algn="ctr" defTabSz="222250">
            <a:lnSpc>
              <a:spcPct val="90000"/>
            </a:lnSpc>
            <a:spcBef>
              <a:spcPct val="0"/>
            </a:spcBef>
            <a:spcAft>
              <a:spcPct val="35000"/>
            </a:spcAft>
            <a:buNone/>
          </a:pPr>
          <a:endParaRPr lang="es-AR" sz="500" kern="1200" dirty="0"/>
        </a:p>
      </dsp:txBody>
      <dsp:txXfrm>
        <a:off x="5639" y="588438"/>
        <a:ext cx="95108" cy="94629"/>
      </dsp:txXfrm>
    </dsp:sp>
    <dsp:sp modelId="{C7994B80-9ECF-4EC3-A081-A6453FCCE08D}">
      <dsp:nvSpPr>
        <dsp:cNvPr id="0" name=""/>
        <dsp:cNvSpPr/>
      </dsp:nvSpPr>
      <dsp:spPr>
        <a:xfrm rot="16200000" flipH="1">
          <a:off x="3542087" y="-2662223"/>
          <a:ext cx="74114" cy="6150176"/>
        </a:xfrm>
        <a:prstGeom prst="round2SameRect">
          <a:avLst/>
        </a:prstGeom>
        <a:solidFill>
          <a:schemeClr val="accent2">
            <a:tint val="40000"/>
            <a:alpha val="90000"/>
            <a:hueOff val="0"/>
            <a:satOff val="0"/>
            <a:lumOff val="0"/>
            <a:alphaOff val="0"/>
          </a:schemeClr>
        </a:solidFill>
        <a:ln w="25400"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57150" lvl="1" indent="-57150" algn="l" defTabSz="488950">
            <a:lnSpc>
              <a:spcPct val="90000"/>
            </a:lnSpc>
            <a:spcBef>
              <a:spcPct val="0"/>
            </a:spcBef>
            <a:spcAft>
              <a:spcPct val="15000"/>
            </a:spcAft>
            <a:buChar char="•"/>
          </a:pPr>
          <a:endParaRPr lang="es-AR" sz="1100" kern="1200" dirty="0"/>
        </a:p>
      </dsp:txBody>
      <dsp:txXfrm rot="-5400000">
        <a:off x="507674" y="379426"/>
        <a:ext cx="6146558" cy="66878"/>
      </dsp:txXfrm>
    </dsp:sp>
    <dsp:sp modelId="{923A5178-CAC2-4CDE-BAC8-ACE28CF34F2E}">
      <dsp:nvSpPr>
        <dsp:cNvPr id="0" name=""/>
        <dsp:cNvSpPr/>
      </dsp:nvSpPr>
      <dsp:spPr>
        <a:xfrm flipV="1">
          <a:off x="520" y="662353"/>
          <a:ext cx="306106" cy="52029"/>
        </a:xfrm>
        <a:prstGeom prst="roundRect">
          <a:avLst/>
        </a:prstGeom>
        <a:solidFill>
          <a:schemeClr val="accent2">
            <a:hueOff val="2340759"/>
            <a:satOff val="-2919"/>
            <a:lumOff val="68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9525" rIns="19050" bIns="9525" numCol="1" spcCol="1270" anchor="ctr" anchorCtr="0">
          <a:noAutofit/>
        </a:bodyPr>
        <a:lstStyle/>
        <a:p>
          <a:pPr marL="0" lvl="0" indent="0" algn="ctr" defTabSz="222250">
            <a:lnSpc>
              <a:spcPct val="90000"/>
            </a:lnSpc>
            <a:spcBef>
              <a:spcPct val="0"/>
            </a:spcBef>
            <a:spcAft>
              <a:spcPct val="35000"/>
            </a:spcAft>
            <a:buNone/>
          </a:pPr>
          <a:endParaRPr lang="es-AR" sz="500" kern="1200" dirty="0"/>
        </a:p>
      </dsp:txBody>
      <dsp:txXfrm rot="10800000">
        <a:off x="3060" y="664893"/>
        <a:ext cx="301026" cy="46949"/>
      </dsp:txXfrm>
    </dsp:sp>
    <dsp:sp modelId="{77B54F01-7130-4E2A-9ABC-D91840F49583}">
      <dsp:nvSpPr>
        <dsp:cNvPr id="0" name=""/>
        <dsp:cNvSpPr/>
      </dsp:nvSpPr>
      <dsp:spPr>
        <a:xfrm rot="5400000">
          <a:off x="3674063" y="-996539"/>
          <a:ext cx="3205576" cy="6530010"/>
        </a:xfrm>
        <a:prstGeom prst="round2SameRect">
          <a:avLst/>
        </a:prstGeom>
        <a:solidFill>
          <a:schemeClr val="accent2">
            <a:tint val="40000"/>
            <a:alpha val="90000"/>
            <a:hueOff val="5025821"/>
            <a:satOff val="-4378"/>
            <a:lumOff val="-6"/>
            <a:alphaOff val="0"/>
          </a:schemeClr>
        </a:solidFill>
        <a:ln w="25400" cap="flat" cmpd="sng" algn="ctr">
          <a:solidFill>
            <a:schemeClr val="accent2">
              <a:tint val="40000"/>
              <a:alpha val="90000"/>
              <a:hueOff val="5025821"/>
              <a:satOff val="-4378"/>
              <a:lumOff val="-6"/>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es-AR" sz="1400" b="1" kern="1200" dirty="0"/>
            <a:t>IO 6)</a:t>
          </a:r>
          <a:r>
            <a:rPr lang="es-AR" sz="1400" kern="1200" dirty="0"/>
            <a:t> </a:t>
          </a:r>
          <a:r>
            <a:rPr lang="en-US" sz="1400" kern="1200" noProof="0" dirty="0"/>
            <a:t>Financial</a:t>
          </a:r>
          <a:r>
            <a:rPr lang="en-US" sz="1400" kern="1200" dirty="0"/>
            <a:t> intelligence and all other relevant information are appropriately used by competent authorities for </a:t>
          </a:r>
          <a:r>
            <a:rPr lang="es-AR" sz="1400" kern="1200" dirty="0"/>
            <a:t>ML / TF </a:t>
          </a:r>
          <a:r>
            <a:rPr lang="en-US" sz="1400" kern="1200" noProof="0" dirty="0"/>
            <a:t>investigations</a:t>
          </a:r>
        </a:p>
        <a:p>
          <a:pPr marL="114300" lvl="1" indent="-114300" algn="l" defTabSz="622300">
            <a:lnSpc>
              <a:spcPct val="90000"/>
            </a:lnSpc>
            <a:spcBef>
              <a:spcPct val="0"/>
            </a:spcBef>
            <a:spcAft>
              <a:spcPct val="15000"/>
            </a:spcAft>
            <a:buChar char="•"/>
          </a:pPr>
          <a:r>
            <a:rPr lang="es-AR" sz="1400" b="1" kern="1200" dirty="0"/>
            <a:t>IO 7)</a:t>
          </a:r>
          <a:r>
            <a:rPr lang="es-AR" sz="1400" kern="1200" dirty="0"/>
            <a:t> ML </a:t>
          </a:r>
          <a:r>
            <a:rPr lang="en-US" sz="1400" kern="1200" noProof="0" dirty="0"/>
            <a:t>offences</a:t>
          </a:r>
          <a:r>
            <a:rPr lang="es-AR" sz="1400" kern="1200" dirty="0"/>
            <a:t> </a:t>
          </a:r>
          <a:r>
            <a:rPr lang="en-US" sz="1400" kern="1200" dirty="0"/>
            <a:t>and activities are investigated, and offenders are prosecuted and subject to effective, proportionate </a:t>
          </a:r>
          <a:r>
            <a:rPr lang="es-AR" sz="1400" kern="1200" dirty="0"/>
            <a:t>and </a:t>
          </a:r>
          <a:r>
            <a:rPr lang="en-US" sz="1400" kern="1200" noProof="0" dirty="0"/>
            <a:t>dissuasive</a:t>
          </a:r>
          <a:r>
            <a:rPr lang="es-AR" sz="1400" kern="1200" dirty="0"/>
            <a:t>  </a:t>
          </a:r>
          <a:r>
            <a:rPr lang="en-US" sz="1400" kern="1200" noProof="0" dirty="0"/>
            <a:t>sanctions</a:t>
          </a:r>
        </a:p>
        <a:p>
          <a:pPr marL="114300" lvl="1" indent="-114300" algn="l" defTabSz="622300">
            <a:lnSpc>
              <a:spcPct val="90000"/>
            </a:lnSpc>
            <a:spcBef>
              <a:spcPct val="0"/>
            </a:spcBef>
            <a:spcAft>
              <a:spcPct val="15000"/>
            </a:spcAft>
            <a:buChar char="•"/>
          </a:pPr>
          <a:r>
            <a:rPr lang="es-AR" sz="1400" b="1" kern="1200" dirty="0"/>
            <a:t>IO 8) </a:t>
          </a:r>
          <a:r>
            <a:rPr lang="en-US" sz="1400" kern="1200" dirty="0"/>
            <a:t>Proceeds and instrumentalities of crime are confiscated</a:t>
          </a:r>
          <a:endParaRPr lang="es-AR" sz="1400" kern="1200" dirty="0"/>
        </a:p>
        <a:p>
          <a:pPr marL="114300" lvl="1" indent="-114300" algn="l" defTabSz="622300">
            <a:lnSpc>
              <a:spcPct val="90000"/>
            </a:lnSpc>
            <a:spcBef>
              <a:spcPct val="0"/>
            </a:spcBef>
            <a:spcAft>
              <a:spcPct val="15000"/>
            </a:spcAft>
            <a:buChar char="•"/>
          </a:pPr>
          <a:r>
            <a:rPr lang="es-AR" sz="1400" b="1" kern="1200" dirty="0">
              <a:solidFill>
                <a:schemeClr val="tx1"/>
              </a:solidFill>
            </a:rPr>
            <a:t>IO 9) </a:t>
          </a:r>
          <a:r>
            <a:rPr lang="es-AR" sz="1400" kern="1200" dirty="0">
              <a:solidFill>
                <a:schemeClr val="tx1"/>
              </a:solidFill>
            </a:rPr>
            <a:t>TF </a:t>
          </a:r>
          <a:r>
            <a:rPr lang="en-US" sz="1400" kern="1200" dirty="0">
              <a:solidFill>
                <a:schemeClr val="tx1"/>
              </a:solidFill>
            </a:rPr>
            <a:t>offences and activities are investigated and persons who finance terrorism are prosecuted and subject to effective, proportionate and dissuasive sanctions</a:t>
          </a:r>
          <a:endParaRPr lang="es-AR" sz="1400" kern="1200" dirty="0">
            <a:solidFill>
              <a:schemeClr val="tx1"/>
            </a:solidFill>
          </a:endParaRPr>
        </a:p>
        <a:p>
          <a:pPr marL="114300" lvl="1" indent="-114300" algn="l" defTabSz="622300">
            <a:lnSpc>
              <a:spcPct val="90000"/>
            </a:lnSpc>
            <a:spcBef>
              <a:spcPct val="0"/>
            </a:spcBef>
            <a:spcAft>
              <a:spcPct val="15000"/>
            </a:spcAft>
            <a:buChar char="•"/>
          </a:pPr>
          <a:r>
            <a:rPr lang="es-AR" sz="1400" b="1" kern="1200" dirty="0"/>
            <a:t>IO 10)</a:t>
          </a:r>
          <a:r>
            <a:rPr lang="es-AR" sz="1400" kern="1200" dirty="0"/>
            <a:t> </a:t>
          </a:r>
          <a:r>
            <a:rPr lang="en-US" sz="1400" kern="1200" dirty="0"/>
            <a:t>Terrorists, terrorist </a:t>
          </a:r>
          <a:r>
            <a:rPr lang="en-US" sz="1400" kern="1200" noProof="0" dirty="0"/>
            <a:t>organizations</a:t>
          </a:r>
          <a:r>
            <a:rPr lang="en-US" sz="1400" kern="1200" dirty="0"/>
            <a:t> and terrorist </a:t>
          </a:r>
          <a:r>
            <a:rPr lang="en-US" sz="1400" kern="1200" noProof="0" dirty="0"/>
            <a:t>financiers</a:t>
          </a:r>
          <a:r>
            <a:rPr lang="es-AR" sz="1400" kern="1200" dirty="0"/>
            <a:t> are </a:t>
          </a:r>
          <a:r>
            <a:rPr lang="en-US" sz="1400" kern="1200" dirty="0"/>
            <a:t>prevented from raising, moving and using funds, and from abusing </a:t>
          </a:r>
          <a:r>
            <a:rPr lang="en-US" sz="1400" kern="1200" noProof="0" dirty="0"/>
            <a:t>the</a:t>
          </a:r>
          <a:r>
            <a:rPr lang="es-AR" sz="1400" kern="1200" dirty="0"/>
            <a:t> NPO sector</a:t>
          </a:r>
        </a:p>
        <a:p>
          <a:pPr marL="114300" lvl="1" indent="-114300" algn="l" defTabSz="622300">
            <a:lnSpc>
              <a:spcPct val="90000"/>
            </a:lnSpc>
            <a:spcBef>
              <a:spcPct val="0"/>
            </a:spcBef>
            <a:spcAft>
              <a:spcPct val="15000"/>
            </a:spcAft>
            <a:buChar char="•"/>
          </a:pPr>
          <a:r>
            <a:rPr lang="es-AR" sz="1400" b="1" kern="1200" dirty="0"/>
            <a:t>IO 11) </a:t>
          </a:r>
          <a:r>
            <a:rPr lang="en-US" sz="1400" kern="1200" dirty="0"/>
            <a:t>Persons and entities involved in the proliferation of weapons of mass destruction are prevented from raising, moving and using funds, consistent with the relevant UNSCRs </a:t>
          </a:r>
          <a:r>
            <a:rPr lang="es-AR" sz="1400" kern="1200" dirty="0"/>
            <a:t>.</a:t>
          </a:r>
        </a:p>
      </dsp:txBody>
      <dsp:txXfrm rot="-5400000">
        <a:off x="2011847" y="822160"/>
        <a:ext cx="6373527" cy="2892610"/>
      </dsp:txXfrm>
    </dsp:sp>
    <dsp:sp modelId="{F26B2D97-91D1-4C04-80EC-C7EAA967850B}">
      <dsp:nvSpPr>
        <dsp:cNvPr id="0" name=""/>
        <dsp:cNvSpPr/>
      </dsp:nvSpPr>
      <dsp:spPr>
        <a:xfrm>
          <a:off x="0" y="663853"/>
          <a:ext cx="2037899" cy="3180006"/>
        </a:xfrm>
        <a:prstGeom prst="roundRect">
          <a:avLst/>
        </a:prstGeom>
        <a:solidFill>
          <a:schemeClr val="accent2">
            <a:hueOff val="4681519"/>
            <a:satOff val="-5839"/>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marL="0" lvl="0" indent="0" algn="ctr" defTabSz="533400">
            <a:lnSpc>
              <a:spcPct val="90000"/>
            </a:lnSpc>
            <a:spcBef>
              <a:spcPct val="0"/>
            </a:spcBef>
            <a:spcAft>
              <a:spcPct val="35000"/>
            </a:spcAft>
            <a:buNone/>
          </a:pPr>
          <a:r>
            <a:rPr lang="es-AR" sz="1200" kern="1200" dirty="0"/>
            <a:t>C) </a:t>
          </a:r>
        </a:p>
        <a:p>
          <a:pPr marL="0" lvl="0" indent="0" algn="ctr" defTabSz="533400">
            <a:lnSpc>
              <a:spcPct val="90000"/>
            </a:lnSpc>
            <a:spcBef>
              <a:spcPct val="0"/>
            </a:spcBef>
            <a:spcAft>
              <a:spcPct val="35000"/>
            </a:spcAft>
            <a:buNone/>
          </a:pPr>
          <a:r>
            <a:rPr lang="en-US" sz="1200" kern="1200" dirty="0"/>
            <a:t>Money laundering threats are detected and disrupted, and criminals  are sanctioned and deprived of illicit </a:t>
          </a:r>
          <a:r>
            <a:rPr lang="en-US" sz="1200" kern="1200" noProof="0" dirty="0"/>
            <a:t>proceeds</a:t>
          </a:r>
          <a:r>
            <a:rPr lang="es-AR" sz="1200" kern="1200" dirty="0"/>
            <a:t>. </a:t>
          </a:r>
          <a:r>
            <a:rPr lang="en-US" sz="1200" kern="1200" noProof="0" dirty="0"/>
            <a:t>Terrorist</a:t>
          </a:r>
          <a:r>
            <a:rPr lang="es-AR" sz="1200" kern="1200" dirty="0"/>
            <a:t>  </a:t>
          </a:r>
          <a:r>
            <a:rPr lang="en-US" sz="1200" kern="1200" noProof="0" dirty="0"/>
            <a:t>Financing</a:t>
          </a:r>
          <a:r>
            <a:rPr lang="es-AR" sz="1200" kern="1200" dirty="0"/>
            <a:t> </a:t>
          </a:r>
          <a:r>
            <a:rPr lang="en-US" sz="1200" kern="1200" noProof="0" dirty="0"/>
            <a:t>threats</a:t>
          </a:r>
          <a:r>
            <a:rPr lang="es-AR" sz="1200" kern="1200" dirty="0"/>
            <a:t> </a:t>
          </a:r>
          <a:r>
            <a:rPr lang="en-US" sz="1200" kern="1200" dirty="0"/>
            <a:t>are detected and disrupted, terrorists are deprived of resources, and those who finance terrorism are sanctioned, thereby contributing to the  prevention </a:t>
          </a:r>
          <a:r>
            <a:rPr lang="en-US" sz="1200" kern="1200" noProof="0" dirty="0"/>
            <a:t>of</a:t>
          </a:r>
          <a:r>
            <a:rPr lang="es-AR" sz="1200" kern="1200" dirty="0"/>
            <a:t> </a:t>
          </a:r>
          <a:r>
            <a:rPr lang="en-US" sz="1200" kern="1200" noProof="0" dirty="0"/>
            <a:t>terrorist</a:t>
          </a:r>
          <a:r>
            <a:rPr lang="es-AR" sz="1200" kern="1200" dirty="0"/>
            <a:t>  </a:t>
          </a:r>
          <a:r>
            <a:rPr lang="en-US" sz="1200" kern="1200" noProof="0" dirty="0"/>
            <a:t>acts</a:t>
          </a:r>
          <a:r>
            <a:rPr lang="es-AR" sz="1200" kern="1200" dirty="0"/>
            <a:t>.</a:t>
          </a:r>
          <a:endParaRPr lang="es-AR" sz="1200" kern="1200" dirty="0">
            <a:solidFill>
              <a:schemeClr val="bg2"/>
            </a:solidFill>
          </a:endParaRPr>
        </a:p>
      </dsp:txBody>
      <dsp:txXfrm>
        <a:off x="99482" y="763335"/>
        <a:ext cx="1838935" cy="2981042"/>
      </dsp:txXfrm>
    </dsp:sp>
  </dsp:spTree>
</dsp:drawing>
</file>

<file path=ppt/diagrams/layout1.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layout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4034" name="AutoShape 1"/>
          <p:cNvSpPr>
            <a:spLocks noChangeArrowheads="1"/>
          </p:cNvSpPr>
          <p:nvPr/>
        </p:nvSpPr>
        <p:spPr bwMode="auto">
          <a:xfrm>
            <a:off x="0" y="0"/>
            <a:ext cx="7559675" cy="10691813"/>
          </a:xfrm>
          <a:prstGeom prst="roundRect">
            <a:avLst>
              <a:gd name="adj" fmla="val 19"/>
            </a:avLst>
          </a:prstGeom>
          <a:solidFill>
            <a:srgbClr val="FFFFFF"/>
          </a:solidFill>
          <a:ln w="9360" cap="sq">
            <a:noFill/>
            <a:miter lim="800000"/>
            <a:headEnd/>
            <a:tailEnd/>
          </a:ln>
          <a:effectLst/>
        </p:spPr>
        <p:txBody>
          <a:bodyPr wrap="none" anchor="ctr"/>
          <a:lstStyle/>
          <a:p>
            <a:pPr>
              <a:defRPr/>
            </a:pPr>
            <a:endParaRPr lang="es-AR" altLang="es-AR" dirty="0"/>
          </a:p>
        </p:txBody>
      </p:sp>
      <p:sp>
        <p:nvSpPr>
          <p:cNvPr id="44035" name="AutoShape 2"/>
          <p:cNvSpPr>
            <a:spLocks noChangeArrowheads="1"/>
          </p:cNvSpPr>
          <p:nvPr/>
        </p:nvSpPr>
        <p:spPr bwMode="auto">
          <a:xfrm>
            <a:off x="0" y="0"/>
            <a:ext cx="7559675" cy="10691813"/>
          </a:xfrm>
          <a:prstGeom prst="roundRect">
            <a:avLst>
              <a:gd name="adj" fmla="val 19"/>
            </a:avLst>
          </a:prstGeom>
          <a:solidFill>
            <a:srgbClr val="FFFFFF"/>
          </a:solidFill>
          <a:ln w="9525">
            <a:noFill/>
            <a:round/>
            <a:headEnd/>
            <a:tailEnd/>
          </a:ln>
          <a:effectLst/>
        </p:spPr>
        <p:txBody>
          <a:bodyPr wrap="none" anchor="ctr"/>
          <a:lstStyle/>
          <a:p>
            <a:pPr>
              <a:defRPr/>
            </a:pPr>
            <a:endParaRPr lang="es-AR" altLang="es-AR" dirty="0"/>
          </a:p>
        </p:txBody>
      </p:sp>
      <p:sp>
        <p:nvSpPr>
          <p:cNvPr id="44036" name="AutoShape 3"/>
          <p:cNvSpPr>
            <a:spLocks noChangeArrowheads="1"/>
          </p:cNvSpPr>
          <p:nvPr/>
        </p:nvSpPr>
        <p:spPr bwMode="auto">
          <a:xfrm>
            <a:off x="0" y="0"/>
            <a:ext cx="7559675" cy="10691813"/>
          </a:xfrm>
          <a:prstGeom prst="roundRect">
            <a:avLst>
              <a:gd name="adj" fmla="val 19"/>
            </a:avLst>
          </a:prstGeom>
          <a:solidFill>
            <a:srgbClr val="FFFFFF"/>
          </a:solidFill>
          <a:ln w="9525">
            <a:noFill/>
            <a:round/>
            <a:headEnd/>
            <a:tailEnd/>
          </a:ln>
          <a:effectLst/>
        </p:spPr>
        <p:txBody>
          <a:bodyPr wrap="none" anchor="ctr"/>
          <a:lstStyle/>
          <a:p>
            <a:pPr>
              <a:defRPr/>
            </a:pPr>
            <a:endParaRPr lang="es-AR" altLang="es-AR" dirty="0"/>
          </a:p>
        </p:txBody>
      </p:sp>
      <p:sp>
        <p:nvSpPr>
          <p:cNvPr id="48133" name="Rectangle 4"/>
          <p:cNvSpPr>
            <a:spLocks noGrp="1" noRot="1" noChangeAspect="1" noChangeArrowheads="1"/>
          </p:cNvSpPr>
          <p:nvPr>
            <p:ph type="sldImg"/>
          </p:nvPr>
        </p:nvSpPr>
        <p:spPr bwMode="auto">
          <a:xfrm>
            <a:off x="0" y="812800"/>
            <a:ext cx="0" cy="0"/>
          </a:xfrm>
          <a:prstGeom prst="rect">
            <a:avLst/>
          </a:prstGeom>
          <a:noFill/>
          <a:ln w="9525">
            <a:noFill/>
            <a:round/>
            <a:headEnd/>
            <a:tailEnd/>
          </a:ln>
        </p:spPr>
      </p:sp>
      <p:sp>
        <p:nvSpPr>
          <p:cNvPr id="40965" name="Rectangle 5"/>
          <p:cNvSpPr>
            <a:spLocks noGrp="1" noChangeArrowheads="1"/>
          </p:cNvSpPr>
          <p:nvPr>
            <p:ph type="body"/>
          </p:nvPr>
        </p:nvSpPr>
        <p:spPr bwMode="auto">
          <a:xfrm>
            <a:off x="755650" y="5078413"/>
            <a:ext cx="6042025" cy="4805362"/>
          </a:xfrm>
          <a:prstGeom prst="rect">
            <a:avLst/>
          </a:prstGeom>
          <a:noFill/>
          <a:ln>
            <a:noFill/>
          </a:ln>
          <a:effectLst/>
        </p:spPr>
        <p:txBody>
          <a:bodyPr vert="horz" wrap="square" lIns="0" tIns="0" rIns="0" bIns="0" numCol="1" anchor="t" anchorCtr="0" compatLnSpc="1">
            <a:prstTxWarp prst="textNoShape">
              <a:avLst/>
            </a:prstTxWarp>
          </a:bodyPr>
          <a:lstStyle/>
          <a:p>
            <a:pPr lvl="0"/>
            <a:endParaRPr lang="es-AR" altLang="es-AR" noProof="0"/>
          </a:p>
        </p:txBody>
      </p:sp>
    </p:spTree>
    <p:extLst>
      <p:ext uri="{BB962C8B-B14F-4D97-AF65-F5344CB8AC3E}">
        <p14:creationId xmlns:p14="http://schemas.microsoft.com/office/powerpoint/2010/main" val="3468290419"/>
      </p:ext>
    </p:extLst>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9154" name="Rectangle 1"/>
          <p:cNvSpPr>
            <a:spLocks noGrp="1" noRot="1" noChangeAspect="1" noChangeArrowheads="1" noTextEdit="1"/>
          </p:cNvSpPr>
          <p:nvPr>
            <p:ph type="sldImg"/>
          </p:nvPr>
        </p:nvSpPr>
        <p:spPr>
          <a:xfrm>
            <a:off x="1106488" y="812800"/>
            <a:ext cx="5345112" cy="4008438"/>
          </a:xfrm>
          <a:solidFill>
            <a:srgbClr val="FFFFFF"/>
          </a:solidFill>
          <a:ln>
            <a:solidFill>
              <a:srgbClr val="000000"/>
            </a:solidFill>
            <a:miter lim="800000"/>
          </a:ln>
        </p:spPr>
      </p:sp>
      <p:sp>
        <p:nvSpPr>
          <p:cNvPr id="49155" name="Text Box 2"/>
          <p:cNvSpPr txBox="1">
            <a:spLocks noChangeArrowheads="1"/>
          </p:cNvSpPr>
          <p:nvPr/>
        </p:nvSpPr>
        <p:spPr bwMode="auto">
          <a:xfrm>
            <a:off x="755650" y="5078413"/>
            <a:ext cx="6048375" cy="4811712"/>
          </a:xfrm>
          <a:prstGeom prst="rect">
            <a:avLst/>
          </a:prstGeom>
          <a:noFill/>
          <a:ln w="9525">
            <a:noFill/>
            <a:round/>
            <a:headEnd/>
            <a:tailEnd/>
          </a:ln>
        </p:spPr>
        <p:txBody>
          <a:bodyPr wrap="none" anchor="ctr"/>
          <a:lstStyle/>
          <a:p>
            <a:endParaRPr lang="es-AR" altLang="es-AR" dirty="0"/>
          </a:p>
        </p:txBody>
      </p:sp>
    </p:spTree>
    <p:extLst>
      <p:ext uri="{BB962C8B-B14F-4D97-AF65-F5344CB8AC3E}">
        <p14:creationId xmlns:p14="http://schemas.microsoft.com/office/powerpoint/2010/main" val="281811097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0178" name="Rectangle 1"/>
          <p:cNvSpPr>
            <a:spLocks noGrp="1" noRot="1" noChangeAspect="1" noChangeArrowheads="1" noTextEdit="1"/>
          </p:cNvSpPr>
          <p:nvPr>
            <p:ph type="sldImg"/>
          </p:nvPr>
        </p:nvSpPr>
        <p:spPr>
          <a:xfrm>
            <a:off x="1106488" y="812800"/>
            <a:ext cx="5345112" cy="4008438"/>
          </a:xfrm>
          <a:solidFill>
            <a:srgbClr val="FFFFFF"/>
          </a:solidFill>
          <a:ln>
            <a:solidFill>
              <a:srgbClr val="000000"/>
            </a:solidFill>
            <a:miter lim="800000"/>
          </a:ln>
        </p:spPr>
      </p:sp>
      <p:sp>
        <p:nvSpPr>
          <p:cNvPr id="50179" name="Text Box 2"/>
          <p:cNvSpPr txBox="1">
            <a:spLocks noChangeArrowheads="1"/>
          </p:cNvSpPr>
          <p:nvPr/>
        </p:nvSpPr>
        <p:spPr bwMode="auto">
          <a:xfrm>
            <a:off x="755650" y="5078413"/>
            <a:ext cx="6048375" cy="4811712"/>
          </a:xfrm>
          <a:prstGeom prst="rect">
            <a:avLst/>
          </a:prstGeom>
          <a:noFill/>
          <a:ln w="9525">
            <a:noFill/>
            <a:round/>
            <a:headEnd/>
            <a:tailEnd/>
          </a:ln>
        </p:spPr>
        <p:txBody>
          <a:bodyPr wrap="none" anchor="ctr"/>
          <a:lstStyle/>
          <a:p>
            <a:endParaRPr lang="es-AR" altLang="es-AR" dirty="0"/>
          </a:p>
        </p:txBody>
      </p:sp>
    </p:spTree>
    <p:extLst>
      <p:ext uri="{BB962C8B-B14F-4D97-AF65-F5344CB8AC3E}">
        <p14:creationId xmlns:p14="http://schemas.microsoft.com/office/powerpoint/2010/main" val="34152915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0178" name="Rectangle 1"/>
          <p:cNvSpPr>
            <a:spLocks noGrp="1" noRot="1" noChangeAspect="1" noChangeArrowheads="1" noTextEdit="1"/>
          </p:cNvSpPr>
          <p:nvPr>
            <p:ph type="sldImg"/>
          </p:nvPr>
        </p:nvSpPr>
        <p:spPr>
          <a:xfrm>
            <a:off x="1106488" y="812800"/>
            <a:ext cx="5345112" cy="4008438"/>
          </a:xfrm>
          <a:solidFill>
            <a:srgbClr val="FFFFFF"/>
          </a:solidFill>
          <a:ln>
            <a:solidFill>
              <a:srgbClr val="000000"/>
            </a:solidFill>
            <a:miter lim="800000"/>
          </a:ln>
        </p:spPr>
      </p:sp>
      <p:sp>
        <p:nvSpPr>
          <p:cNvPr id="50179" name="Text Box 2"/>
          <p:cNvSpPr txBox="1">
            <a:spLocks noChangeArrowheads="1"/>
          </p:cNvSpPr>
          <p:nvPr/>
        </p:nvSpPr>
        <p:spPr bwMode="auto">
          <a:xfrm>
            <a:off x="755650" y="5078413"/>
            <a:ext cx="6048375" cy="4811712"/>
          </a:xfrm>
          <a:prstGeom prst="rect">
            <a:avLst/>
          </a:prstGeom>
          <a:noFill/>
          <a:ln w="9525">
            <a:noFill/>
            <a:round/>
            <a:headEnd/>
            <a:tailEnd/>
          </a:ln>
        </p:spPr>
        <p:txBody>
          <a:bodyPr wrap="none" anchor="ctr"/>
          <a:lstStyle/>
          <a:p>
            <a:endParaRPr lang="es-AR" altLang="es-AR" dirty="0"/>
          </a:p>
        </p:txBody>
      </p:sp>
    </p:spTree>
    <p:extLst>
      <p:ext uri="{BB962C8B-B14F-4D97-AF65-F5344CB8AC3E}">
        <p14:creationId xmlns:p14="http://schemas.microsoft.com/office/powerpoint/2010/main" val="92757076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0178" name="Rectangle 1"/>
          <p:cNvSpPr>
            <a:spLocks noGrp="1" noRot="1" noChangeAspect="1" noChangeArrowheads="1" noTextEdit="1"/>
          </p:cNvSpPr>
          <p:nvPr>
            <p:ph type="sldImg"/>
          </p:nvPr>
        </p:nvSpPr>
        <p:spPr>
          <a:xfrm>
            <a:off x="1106488" y="812800"/>
            <a:ext cx="5345112" cy="4008438"/>
          </a:xfrm>
          <a:solidFill>
            <a:srgbClr val="FFFFFF"/>
          </a:solidFill>
          <a:ln>
            <a:solidFill>
              <a:srgbClr val="000000"/>
            </a:solidFill>
            <a:miter lim="800000"/>
          </a:ln>
        </p:spPr>
      </p:sp>
      <p:sp>
        <p:nvSpPr>
          <p:cNvPr id="50179" name="Text Box 2"/>
          <p:cNvSpPr txBox="1">
            <a:spLocks noChangeArrowheads="1"/>
          </p:cNvSpPr>
          <p:nvPr/>
        </p:nvSpPr>
        <p:spPr bwMode="auto">
          <a:xfrm>
            <a:off x="755650" y="5078413"/>
            <a:ext cx="6048375" cy="4811712"/>
          </a:xfrm>
          <a:prstGeom prst="rect">
            <a:avLst/>
          </a:prstGeom>
          <a:noFill/>
          <a:ln w="9525">
            <a:noFill/>
            <a:round/>
            <a:headEnd/>
            <a:tailEnd/>
          </a:ln>
        </p:spPr>
        <p:txBody>
          <a:bodyPr wrap="none" anchor="ctr"/>
          <a:lstStyle/>
          <a:p>
            <a:endParaRPr lang="es-AR" altLang="es-AR" dirty="0"/>
          </a:p>
        </p:txBody>
      </p:sp>
    </p:spTree>
    <p:extLst>
      <p:ext uri="{BB962C8B-B14F-4D97-AF65-F5344CB8AC3E}">
        <p14:creationId xmlns:p14="http://schemas.microsoft.com/office/powerpoint/2010/main" val="235472011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0178" name="Rectangle 1"/>
          <p:cNvSpPr>
            <a:spLocks noGrp="1" noRot="1" noChangeAspect="1" noChangeArrowheads="1" noTextEdit="1"/>
          </p:cNvSpPr>
          <p:nvPr>
            <p:ph type="sldImg"/>
          </p:nvPr>
        </p:nvSpPr>
        <p:spPr>
          <a:xfrm>
            <a:off x="1106488" y="812800"/>
            <a:ext cx="5345112" cy="4008438"/>
          </a:xfrm>
          <a:solidFill>
            <a:srgbClr val="FFFFFF"/>
          </a:solidFill>
          <a:ln>
            <a:solidFill>
              <a:srgbClr val="000000"/>
            </a:solidFill>
            <a:miter lim="800000"/>
          </a:ln>
        </p:spPr>
      </p:sp>
      <p:sp>
        <p:nvSpPr>
          <p:cNvPr id="50179" name="Text Box 2"/>
          <p:cNvSpPr txBox="1">
            <a:spLocks noChangeArrowheads="1"/>
          </p:cNvSpPr>
          <p:nvPr/>
        </p:nvSpPr>
        <p:spPr bwMode="auto">
          <a:xfrm>
            <a:off x="755650" y="5078413"/>
            <a:ext cx="6048375" cy="4811712"/>
          </a:xfrm>
          <a:prstGeom prst="rect">
            <a:avLst/>
          </a:prstGeom>
          <a:noFill/>
          <a:ln w="9525">
            <a:noFill/>
            <a:round/>
            <a:headEnd/>
            <a:tailEnd/>
          </a:ln>
        </p:spPr>
        <p:txBody>
          <a:bodyPr wrap="none" anchor="ctr"/>
          <a:lstStyle/>
          <a:p>
            <a:endParaRPr lang="es-AR" altLang="es-AR" dirty="0"/>
          </a:p>
        </p:txBody>
      </p:sp>
    </p:spTree>
    <p:extLst>
      <p:ext uri="{BB962C8B-B14F-4D97-AF65-F5344CB8AC3E}">
        <p14:creationId xmlns:p14="http://schemas.microsoft.com/office/powerpoint/2010/main" val="32371254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202" name="Rectangle 1"/>
          <p:cNvSpPr>
            <a:spLocks noGrp="1" noRot="1" noChangeAspect="1" noChangeArrowheads="1" noTextEdit="1"/>
          </p:cNvSpPr>
          <p:nvPr>
            <p:ph type="sldImg"/>
          </p:nvPr>
        </p:nvSpPr>
        <p:spPr>
          <a:xfrm>
            <a:off x="1106488" y="812800"/>
            <a:ext cx="5345112" cy="4008438"/>
          </a:xfrm>
          <a:solidFill>
            <a:srgbClr val="FFFFFF"/>
          </a:solidFill>
          <a:ln>
            <a:solidFill>
              <a:srgbClr val="000000"/>
            </a:solidFill>
            <a:miter lim="800000"/>
          </a:ln>
        </p:spPr>
      </p:sp>
      <p:sp>
        <p:nvSpPr>
          <p:cNvPr id="51203" name="Text Box 2"/>
          <p:cNvSpPr txBox="1">
            <a:spLocks noChangeArrowheads="1"/>
          </p:cNvSpPr>
          <p:nvPr/>
        </p:nvSpPr>
        <p:spPr bwMode="auto">
          <a:xfrm>
            <a:off x="755650" y="5078413"/>
            <a:ext cx="6048375" cy="4811712"/>
          </a:xfrm>
          <a:prstGeom prst="rect">
            <a:avLst/>
          </a:prstGeom>
          <a:noFill/>
          <a:ln w="9525">
            <a:noFill/>
            <a:round/>
            <a:headEnd/>
            <a:tailEnd/>
          </a:ln>
        </p:spPr>
        <p:txBody>
          <a:bodyPr wrap="none" anchor="ctr"/>
          <a:lstStyle/>
          <a:p>
            <a:endParaRPr lang="es-AR" altLang="es-AR" dirty="0"/>
          </a:p>
        </p:txBody>
      </p:sp>
    </p:spTree>
    <p:extLst>
      <p:ext uri="{BB962C8B-B14F-4D97-AF65-F5344CB8AC3E}">
        <p14:creationId xmlns:p14="http://schemas.microsoft.com/office/powerpoint/2010/main" val="272268934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2226" name="Rectangle 1"/>
          <p:cNvSpPr>
            <a:spLocks noGrp="1" noRot="1" noChangeAspect="1" noChangeArrowheads="1" noTextEdit="1"/>
          </p:cNvSpPr>
          <p:nvPr>
            <p:ph type="sldImg"/>
          </p:nvPr>
        </p:nvSpPr>
        <p:spPr>
          <a:xfrm>
            <a:off x="1106488" y="812800"/>
            <a:ext cx="5345112" cy="4008438"/>
          </a:xfrm>
          <a:solidFill>
            <a:srgbClr val="FFFFFF"/>
          </a:solidFill>
          <a:ln>
            <a:solidFill>
              <a:srgbClr val="000000"/>
            </a:solidFill>
            <a:miter lim="800000"/>
          </a:ln>
        </p:spPr>
      </p:sp>
      <p:sp>
        <p:nvSpPr>
          <p:cNvPr id="52227" name="Text Box 2"/>
          <p:cNvSpPr txBox="1">
            <a:spLocks noChangeArrowheads="1"/>
          </p:cNvSpPr>
          <p:nvPr/>
        </p:nvSpPr>
        <p:spPr bwMode="auto">
          <a:xfrm>
            <a:off x="755650" y="5078413"/>
            <a:ext cx="6048375" cy="4811712"/>
          </a:xfrm>
          <a:prstGeom prst="rect">
            <a:avLst/>
          </a:prstGeom>
          <a:noFill/>
          <a:ln w="9525">
            <a:noFill/>
            <a:round/>
            <a:headEnd/>
            <a:tailEnd/>
          </a:ln>
        </p:spPr>
        <p:txBody>
          <a:bodyPr wrap="none" anchor="ctr"/>
          <a:lstStyle/>
          <a:p>
            <a:endParaRPr lang="es-AR" altLang="es-AR" dirty="0"/>
          </a:p>
        </p:txBody>
      </p:sp>
    </p:spTree>
    <p:extLst>
      <p:ext uri="{BB962C8B-B14F-4D97-AF65-F5344CB8AC3E}">
        <p14:creationId xmlns:p14="http://schemas.microsoft.com/office/powerpoint/2010/main" val="61524822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3250" name="Rectangle 1"/>
          <p:cNvSpPr>
            <a:spLocks noGrp="1" noRot="1" noChangeAspect="1" noChangeArrowheads="1" noTextEdit="1"/>
          </p:cNvSpPr>
          <p:nvPr>
            <p:ph type="sldImg"/>
          </p:nvPr>
        </p:nvSpPr>
        <p:spPr>
          <a:xfrm>
            <a:off x="1106488" y="812800"/>
            <a:ext cx="5345112" cy="4008438"/>
          </a:xfrm>
          <a:solidFill>
            <a:srgbClr val="FFFFFF"/>
          </a:solidFill>
          <a:ln>
            <a:solidFill>
              <a:srgbClr val="000000"/>
            </a:solidFill>
            <a:miter lim="800000"/>
          </a:ln>
        </p:spPr>
      </p:sp>
      <p:sp>
        <p:nvSpPr>
          <p:cNvPr id="53251" name="Text Box 2"/>
          <p:cNvSpPr txBox="1">
            <a:spLocks noChangeArrowheads="1"/>
          </p:cNvSpPr>
          <p:nvPr/>
        </p:nvSpPr>
        <p:spPr bwMode="auto">
          <a:xfrm>
            <a:off x="755650" y="5078413"/>
            <a:ext cx="6048375" cy="4811712"/>
          </a:xfrm>
          <a:prstGeom prst="rect">
            <a:avLst/>
          </a:prstGeom>
          <a:noFill/>
          <a:ln w="9525">
            <a:noFill/>
            <a:round/>
            <a:headEnd/>
            <a:tailEnd/>
          </a:ln>
        </p:spPr>
        <p:txBody>
          <a:bodyPr wrap="none" anchor="ctr"/>
          <a:lstStyle/>
          <a:p>
            <a:endParaRPr lang="es-AR" altLang="es-AR" dirty="0"/>
          </a:p>
        </p:txBody>
      </p:sp>
    </p:spTree>
    <p:extLst>
      <p:ext uri="{BB962C8B-B14F-4D97-AF65-F5344CB8AC3E}">
        <p14:creationId xmlns:p14="http://schemas.microsoft.com/office/powerpoint/2010/main" val="56720626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4274" name="Rectangle 1"/>
          <p:cNvSpPr>
            <a:spLocks noGrp="1" noRot="1" noChangeAspect="1" noChangeArrowheads="1" noTextEdit="1"/>
          </p:cNvSpPr>
          <p:nvPr>
            <p:ph type="sldImg"/>
          </p:nvPr>
        </p:nvSpPr>
        <p:spPr>
          <a:xfrm>
            <a:off x="1106488" y="812800"/>
            <a:ext cx="5345112" cy="4008438"/>
          </a:xfrm>
          <a:solidFill>
            <a:srgbClr val="FFFFFF"/>
          </a:solidFill>
          <a:ln>
            <a:solidFill>
              <a:srgbClr val="000000"/>
            </a:solidFill>
            <a:miter lim="800000"/>
          </a:ln>
        </p:spPr>
      </p:sp>
      <p:sp>
        <p:nvSpPr>
          <p:cNvPr id="54275" name="Text Box 2"/>
          <p:cNvSpPr txBox="1">
            <a:spLocks noChangeArrowheads="1"/>
          </p:cNvSpPr>
          <p:nvPr/>
        </p:nvSpPr>
        <p:spPr bwMode="auto">
          <a:xfrm>
            <a:off x="755650" y="5078413"/>
            <a:ext cx="6048375" cy="4811712"/>
          </a:xfrm>
          <a:prstGeom prst="rect">
            <a:avLst/>
          </a:prstGeom>
          <a:noFill/>
          <a:ln w="9525">
            <a:noFill/>
            <a:round/>
            <a:headEnd/>
            <a:tailEnd/>
          </a:ln>
        </p:spPr>
        <p:txBody>
          <a:bodyPr wrap="none" anchor="ctr"/>
          <a:lstStyle/>
          <a:p>
            <a:endParaRPr lang="es-AR" altLang="es-AR" dirty="0"/>
          </a:p>
        </p:txBody>
      </p:sp>
    </p:spTree>
    <p:extLst>
      <p:ext uri="{BB962C8B-B14F-4D97-AF65-F5344CB8AC3E}">
        <p14:creationId xmlns:p14="http://schemas.microsoft.com/office/powerpoint/2010/main" val="137907675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5298" name="Rectangle 1"/>
          <p:cNvSpPr>
            <a:spLocks noGrp="1" noRot="1" noChangeAspect="1" noChangeArrowheads="1" noTextEdit="1"/>
          </p:cNvSpPr>
          <p:nvPr>
            <p:ph type="sldImg"/>
          </p:nvPr>
        </p:nvSpPr>
        <p:spPr>
          <a:xfrm>
            <a:off x="1106488" y="812800"/>
            <a:ext cx="5345112" cy="4008438"/>
          </a:xfrm>
          <a:solidFill>
            <a:srgbClr val="FFFFFF"/>
          </a:solidFill>
          <a:ln>
            <a:solidFill>
              <a:srgbClr val="000000"/>
            </a:solidFill>
            <a:miter lim="800000"/>
          </a:ln>
        </p:spPr>
      </p:sp>
      <p:sp>
        <p:nvSpPr>
          <p:cNvPr id="55299" name="Text Box 2"/>
          <p:cNvSpPr txBox="1">
            <a:spLocks noChangeArrowheads="1"/>
          </p:cNvSpPr>
          <p:nvPr/>
        </p:nvSpPr>
        <p:spPr bwMode="auto">
          <a:xfrm>
            <a:off x="755650" y="5078413"/>
            <a:ext cx="6048375" cy="4811712"/>
          </a:xfrm>
          <a:prstGeom prst="rect">
            <a:avLst/>
          </a:prstGeom>
          <a:noFill/>
          <a:ln w="9525">
            <a:noFill/>
            <a:round/>
            <a:headEnd/>
            <a:tailEnd/>
          </a:ln>
        </p:spPr>
        <p:txBody>
          <a:bodyPr wrap="none" anchor="ctr"/>
          <a:lstStyle/>
          <a:p>
            <a:endParaRPr lang="es-AR" altLang="es-AR" dirty="0"/>
          </a:p>
        </p:txBody>
      </p:sp>
    </p:spTree>
    <p:extLst>
      <p:ext uri="{BB962C8B-B14F-4D97-AF65-F5344CB8AC3E}">
        <p14:creationId xmlns:p14="http://schemas.microsoft.com/office/powerpoint/2010/main" val="380993622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5298" name="Rectangle 1"/>
          <p:cNvSpPr>
            <a:spLocks noGrp="1" noRot="1" noChangeAspect="1" noChangeArrowheads="1" noTextEdit="1"/>
          </p:cNvSpPr>
          <p:nvPr>
            <p:ph type="sldImg"/>
          </p:nvPr>
        </p:nvSpPr>
        <p:spPr>
          <a:xfrm>
            <a:off x="1106488" y="812800"/>
            <a:ext cx="5345112" cy="4008438"/>
          </a:xfrm>
          <a:solidFill>
            <a:srgbClr val="FFFFFF"/>
          </a:solidFill>
          <a:ln>
            <a:solidFill>
              <a:srgbClr val="000000"/>
            </a:solidFill>
            <a:miter lim="800000"/>
          </a:ln>
        </p:spPr>
      </p:sp>
      <p:sp>
        <p:nvSpPr>
          <p:cNvPr id="55299" name="Text Box 2"/>
          <p:cNvSpPr txBox="1">
            <a:spLocks noChangeArrowheads="1"/>
          </p:cNvSpPr>
          <p:nvPr/>
        </p:nvSpPr>
        <p:spPr bwMode="auto">
          <a:xfrm>
            <a:off x="755650" y="5078413"/>
            <a:ext cx="6048375" cy="4811712"/>
          </a:xfrm>
          <a:prstGeom prst="rect">
            <a:avLst/>
          </a:prstGeom>
          <a:noFill/>
          <a:ln w="9525">
            <a:noFill/>
            <a:round/>
            <a:headEnd/>
            <a:tailEnd/>
          </a:ln>
        </p:spPr>
        <p:txBody>
          <a:bodyPr wrap="none" anchor="ctr"/>
          <a:lstStyle/>
          <a:p>
            <a:endParaRPr lang="es-AR" altLang="es-AR" dirty="0"/>
          </a:p>
        </p:txBody>
      </p:sp>
    </p:spTree>
    <p:extLst>
      <p:ext uri="{BB962C8B-B14F-4D97-AF65-F5344CB8AC3E}">
        <p14:creationId xmlns:p14="http://schemas.microsoft.com/office/powerpoint/2010/main" val="36385435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0178" name="Rectangle 1"/>
          <p:cNvSpPr>
            <a:spLocks noGrp="1" noRot="1" noChangeAspect="1" noChangeArrowheads="1" noTextEdit="1"/>
          </p:cNvSpPr>
          <p:nvPr>
            <p:ph type="sldImg"/>
          </p:nvPr>
        </p:nvSpPr>
        <p:spPr>
          <a:xfrm>
            <a:off x="1106488" y="812800"/>
            <a:ext cx="5345112" cy="4008438"/>
          </a:xfrm>
          <a:solidFill>
            <a:srgbClr val="FFFFFF"/>
          </a:solidFill>
          <a:ln>
            <a:solidFill>
              <a:srgbClr val="000000"/>
            </a:solidFill>
            <a:miter lim="800000"/>
          </a:ln>
        </p:spPr>
      </p:sp>
      <p:sp>
        <p:nvSpPr>
          <p:cNvPr id="50179" name="Text Box 2"/>
          <p:cNvSpPr txBox="1">
            <a:spLocks noChangeArrowheads="1"/>
          </p:cNvSpPr>
          <p:nvPr/>
        </p:nvSpPr>
        <p:spPr bwMode="auto">
          <a:xfrm>
            <a:off x="755650" y="5078413"/>
            <a:ext cx="6048375" cy="4811712"/>
          </a:xfrm>
          <a:prstGeom prst="rect">
            <a:avLst/>
          </a:prstGeom>
          <a:noFill/>
          <a:ln w="9525">
            <a:noFill/>
            <a:round/>
            <a:headEnd/>
            <a:tailEnd/>
          </a:ln>
        </p:spPr>
        <p:txBody>
          <a:bodyPr wrap="none" anchor="ctr"/>
          <a:lstStyle/>
          <a:p>
            <a:endParaRPr lang="es-AR" altLang="es-AR" dirty="0"/>
          </a:p>
        </p:txBody>
      </p:sp>
    </p:spTree>
    <p:extLst>
      <p:ext uri="{BB962C8B-B14F-4D97-AF65-F5344CB8AC3E}">
        <p14:creationId xmlns:p14="http://schemas.microsoft.com/office/powerpoint/2010/main" val="12310895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5298" name="Rectangle 1"/>
          <p:cNvSpPr>
            <a:spLocks noGrp="1" noRot="1" noChangeAspect="1" noChangeArrowheads="1" noTextEdit="1"/>
          </p:cNvSpPr>
          <p:nvPr>
            <p:ph type="sldImg"/>
          </p:nvPr>
        </p:nvSpPr>
        <p:spPr>
          <a:xfrm>
            <a:off x="1106488" y="812800"/>
            <a:ext cx="5345112" cy="4008438"/>
          </a:xfrm>
          <a:solidFill>
            <a:srgbClr val="FFFFFF"/>
          </a:solidFill>
          <a:ln>
            <a:solidFill>
              <a:srgbClr val="000000"/>
            </a:solidFill>
            <a:miter lim="800000"/>
          </a:ln>
        </p:spPr>
      </p:sp>
      <p:sp>
        <p:nvSpPr>
          <p:cNvPr id="55299" name="Text Box 2"/>
          <p:cNvSpPr txBox="1">
            <a:spLocks noChangeArrowheads="1"/>
          </p:cNvSpPr>
          <p:nvPr/>
        </p:nvSpPr>
        <p:spPr bwMode="auto">
          <a:xfrm>
            <a:off x="755650" y="5078413"/>
            <a:ext cx="6048375" cy="4811712"/>
          </a:xfrm>
          <a:prstGeom prst="rect">
            <a:avLst/>
          </a:prstGeom>
          <a:noFill/>
          <a:ln w="9525">
            <a:noFill/>
            <a:round/>
            <a:headEnd/>
            <a:tailEnd/>
          </a:ln>
        </p:spPr>
        <p:txBody>
          <a:bodyPr wrap="none" anchor="ctr"/>
          <a:lstStyle/>
          <a:p>
            <a:endParaRPr lang="es-AR" altLang="es-AR" dirty="0"/>
          </a:p>
        </p:txBody>
      </p:sp>
    </p:spTree>
    <p:extLst>
      <p:ext uri="{BB962C8B-B14F-4D97-AF65-F5344CB8AC3E}">
        <p14:creationId xmlns:p14="http://schemas.microsoft.com/office/powerpoint/2010/main" val="337276841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5298" name="Rectangle 1"/>
          <p:cNvSpPr>
            <a:spLocks noGrp="1" noRot="1" noChangeAspect="1" noChangeArrowheads="1" noTextEdit="1"/>
          </p:cNvSpPr>
          <p:nvPr>
            <p:ph type="sldImg"/>
          </p:nvPr>
        </p:nvSpPr>
        <p:spPr>
          <a:xfrm>
            <a:off x="1106488" y="812800"/>
            <a:ext cx="5345112" cy="4008438"/>
          </a:xfrm>
          <a:solidFill>
            <a:srgbClr val="FFFFFF"/>
          </a:solidFill>
          <a:ln>
            <a:solidFill>
              <a:srgbClr val="000000"/>
            </a:solidFill>
            <a:miter lim="800000"/>
          </a:ln>
        </p:spPr>
      </p:sp>
      <p:sp>
        <p:nvSpPr>
          <p:cNvPr id="55299" name="Text Box 2"/>
          <p:cNvSpPr txBox="1">
            <a:spLocks noChangeArrowheads="1"/>
          </p:cNvSpPr>
          <p:nvPr/>
        </p:nvSpPr>
        <p:spPr bwMode="auto">
          <a:xfrm>
            <a:off x="755650" y="5078413"/>
            <a:ext cx="6048375" cy="4811712"/>
          </a:xfrm>
          <a:prstGeom prst="rect">
            <a:avLst/>
          </a:prstGeom>
          <a:noFill/>
          <a:ln w="9525">
            <a:noFill/>
            <a:round/>
            <a:headEnd/>
            <a:tailEnd/>
          </a:ln>
        </p:spPr>
        <p:txBody>
          <a:bodyPr wrap="none" anchor="ctr"/>
          <a:lstStyle/>
          <a:p>
            <a:endParaRPr lang="es-AR" altLang="es-AR" dirty="0"/>
          </a:p>
        </p:txBody>
      </p:sp>
    </p:spTree>
    <p:extLst>
      <p:ext uri="{BB962C8B-B14F-4D97-AF65-F5344CB8AC3E}">
        <p14:creationId xmlns:p14="http://schemas.microsoft.com/office/powerpoint/2010/main" val="29022296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5298" name="Rectangle 1"/>
          <p:cNvSpPr>
            <a:spLocks noGrp="1" noRot="1" noChangeAspect="1" noChangeArrowheads="1" noTextEdit="1"/>
          </p:cNvSpPr>
          <p:nvPr>
            <p:ph type="sldImg"/>
          </p:nvPr>
        </p:nvSpPr>
        <p:spPr>
          <a:xfrm>
            <a:off x="1106488" y="812800"/>
            <a:ext cx="5345112" cy="4008438"/>
          </a:xfrm>
          <a:solidFill>
            <a:srgbClr val="FFFFFF"/>
          </a:solidFill>
          <a:ln>
            <a:solidFill>
              <a:srgbClr val="000000"/>
            </a:solidFill>
            <a:miter lim="800000"/>
          </a:ln>
        </p:spPr>
      </p:sp>
      <p:sp>
        <p:nvSpPr>
          <p:cNvPr id="55299" name="Text Box 2"/>
          <p:cNvSpPr txBox="1">
            <a:spLocks noChangeArrowheads="1"/>
          </p:cNvSpPr>
          <p:nvPr/>
        </p:nvSpPr>
        <p:spPr bwMode="auto">
          <a:xfrm>
            <a:off x="755650" y="5078413"/>
            <a:ext cx="6048375" cy="4811712"/>
          </a:xfrm>
          <a:prstGeom prst="rect">
            <a:avLst/>
          </a:prstGeom>
          <a:noFill/>
          <a:ln w="9525">
            <a:noFill/>
            <a:round/>
            <a:headEnd/>
            <a:tailEnd/>
          </a:ln>
        </p:spPr>
        <p:txBody>
          <a:bodyPr wrap="none" anchor="ctr"/>
          <a:lstStyle/>
          <a:p>
            <a:endParaRPr lang="es-AR" altLang="es-AR" dirty="0"/>
          </a:p>
        </p:txBody>
      </p:sp>
    </p:spTree>
    <p:extLst>
      <p:ext uri="{BB962C8B-B14F-4D97-AF65-F5344CB8AC3E}">
        <p14:creationId xmlns:p14="http://schemas.microsoft.com/office/powerpoint/2010/main" val="68134274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5298" name="Rectangle 1"/>
          <p:cNvSpPr>
            <a:spLocks noGrp="1" noRot="1" noChangeAspect="1" noChangeArrowheads="1" noTextEdit="1"/>
          </p:cNvSpPr>
          <p:nvPr>
            <p:ph type="sldImg"/>
          </p:nvPr>
        </p:nvSpPr>
        <p:spPr>
          <a:xfrm>
            <a:off x="1106488" y="812800"/>
            <a:ext cx="5345112" cy="4008438"/>
          </a:xfrm>
          <a:solidFill>
            <a:srgbClr val="FFFFFF"/>
          </a:solidFill>
          <a:ln>
            <a:solidFill>
              <a:srgbClr val="000000"/>
            </a:solidFill>
            <a:miter lim="800000"/>
          </a:ln>
        </p:spPr>
      </p:sp>
      <p:sp>
        <p:nvSpPr>
          <p:cNvPr id="55299" name="Text Box 2"/>
          <p:cNvSpPr txBox="1">
            <a:spLocks noChangeArrowheads="1"/>
          </p:cNvSpPr>
          <p:nvPr/>
        </p:nvSpPr>
        <p:spPr bwMode="auto">
          <a:xfrm>
            <a:off x="755650" y="5078413"/>
            <a:ext cx="6048375" cy="4811712"/>
          </a:xfrm>
          <a:prstGeom prst="rect">
            <a:avLst/>
          </a:prstGeom>
          <a:noFill/>
          <a:ln w="9525">
            <a:noFill/>
            <a:round/>
            <a:headEnd/>
            <a:tailEnd/>
          </a:ln>
        </p:spPr>
        <p:txBody>
          <a:bodyPr wrap="none" anchor="ctr"/>
          <a:lstStyle/>
          <a:p>
            <a:endParaRPr lang="es-AR" altLang="es-AR" dirty="0"/>
          </a:p>
        </p:txBody>
      </p:sp>
    </p:spTree>
    <p:extLst>
      <p:ext uri="{BB962C8B-B14F-4D97-AF65-F5344CB8AC3E}">
        <p14:creationId xmlns:p14="http://schemas.microsoft.com/office/powerpoint/2010/main" val="88826803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6322" name="Rectangle 1"/>
          <p:cNvSpPr>
            <a:spLocks noGrp="1" noRot="1" noChangeAspect="1" noChangeArrowheads="1" noTextEdit="1"/>
          </p:cNvSpPr>
          <p:nvPr>
            <p:ph type="sldImg"/>
          </p:nvPr>
        </p:nvSpPr>
        <p:spPr>
          <a:xfrm>
            <a:off x="1106488" y="812800"/>
            <a:ext cx="5345112" cy="4008438"/>
          </a:xfrm>
          <a:solidFill>
            <a:srgbClr val="FFFFFF"/>
          </a:solidFill>
          <a:ln>
            <a:solidFill>
              <a:srgbClr val="000000"/>
            </a:solidFill>
            <a:miter lim="800000"/>
          </a:ln>
        </p:spPr>
      </p:sp>
      <p:sp>
        <p:nvSpPr>
          <p:cNvPr id="56323" name="Text Box 2"/>
          <p:cNvSpPr txBox="1">
            <a:spLocks noChangeArrowheads="1"/>
          </p:cNvSpPr>
          <p:nvPr/>
        </p:nvSpPr>
        <p:spPr bwMode="auto">
          <a:xfrm>
            <a:off x="755650" y="5078413"/>
            <a:ext cx="6048375" cy="4811712"/>
          </a:xfrm>
          <a:prstGeom prst="rect">
            <a:avLst/>
          </a:prstGeom>
          <a:noFill/>
          <a:ln w="9525">
            <a:noFill/>
            <a:round/>
            <a:headEnd/>
            <a:tailEnd/>
          </a:ln>
        </p:spPr>
        <p:txBody>
          <a:bodyPr wrap="none" anchor="ctr"/>
          <a:lstStyle/>
          <a:p>
            <a:endParaRPr lang="es-AR" altLang="es-AR" dirty="0"/>
          </a:p>
        </p:txBody>
      </p:sp>
    </p:spTree>
    <p:extLst>
      <p:ext uri="{BB962C8B-B14F-4D97-AF65-F5344CB8AC3E}">
        <p14:creationId xmlns:p14="http://schemas.microsoft.com/office/powerpoint/2010/main" val="39871605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0178" name="Rectangle 1"/>
          <p:cNvSpPr>
            <a:spLocks noGrp="1" noRot="1" noChangeAspect="1" noChangeArrowheads="1" noTextEdit="1"/>
          </p:cNvSpPr>
          <p:nvPr>
            <p:ph type="sldImg"/>
          </p:nvPr>
        </p:nvSpPr>
        <p:spPr>
          <a:xfrm>
            <a:off x="1106488" y="812800"/>
            <a:ext cx="5345112" cy="4008438"/>
          </a:xfrm>
          <a:solidFill>
            <a:srgbClr val="FFFFFF"/>
          </a:solidFill>
          <a:ln>
            <a:solidFill>
              <a:srgbClr val="000000"/>
            </a:solidFill>
            <a:miter lim="800000"/>
          </a:ln>
        </p:spPr>
      </p:sp>
      <p:sp>
        <p:nvSpPr>
          <p:cNvPr id="50179" name="Text Box 2"/>
          <p:cNvSpPr txBox="1">
            <a:spLocks noChangeArrowheads="1"/>
          </p:cNvSpPr>
          <p:nvPr/>
        </p:nvSpPr>
        <p:spPr bwMode="auto">
          <a:xfrm>
            <a:off x="755650" y="5078413"/>
            <a:ext cx="6048375" cy="4811712"/>
          </a:xfrm>
          <a:prstGeom prst="rect">
            <a:avLst/>
          </a:prstGeom>
          <a:noFill/>
          <a:ln w="9525">
            <a:noFill/>
            <a:round/>
            <a:headEnd/>
            <a:tailEnd/>
          </a:ln>
        </p:spPr>
        <p:txBody>
          <a:bodyPr wrap="none" anchor="ctr"/>
          <a:lstStyle/>
          <a:p>
            <a:endParaRPr lang="es-AR" altLang="es-AR" dirty="0"/>
          </a:p>
        </p:txBody>
      </p:sp>
    </p:spTree>
    <p:extLst>
      <p:ext uri="{BB962C8B-B14F-4D97-AF65-F5344CB8AC3E}">
        <p14:creationId xmlns:p14="http://schemas.microsoft.com/office/powerpoint/2010/main" val="10318466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0178" name="Rectangle 1"/>
          <p:cNvSpPr>
            <a:spLocks noGrp="1" noRot="1" noChangeAspect="1" noChangeArrowheads="1" noTextEdit="1"/>
          </p:cNvSpPr>
          <p:nvPr>
            <p:ph type="sldImg"/>
          </p:nvPr>
        </p:nvSpPr>
        <p:spPr>
          <a:xfrm>
            <a:off x="1106488" y="812800"/>
            <a:ext cx="5345112" cy="4008438"/>
          </a:xfrm>
          <a:solidFill>
            <a:srgbClr val="FFFFFF"/>
          </a:solidFill>
          <a:ln>
            <a:solidFill>
              <a:srgbClr val="000000"/>
            </a:solidFill>
            <a:miter lim="800000"/>
          </a:ln>
        </p:spPr>
      </p:sp>
      <p:sp>
        <p:nvSpPr>
          <p:cNvPr id="50179" name="Text Box 2"/>
          <p:cNvSpPr txBox="1">
            <a:spLocks noChangeArrowheads="1"/>
          </p:cNvSpPr>
          <p:nvPr/>
        </p:nvSpPr>
        <p:spPr bwMode="auto">
          <a:xfrm>
            <a:off x="755650" y="5078413"/>
            <a:ext cx="6048375" cy="4811712"/>
          </a:xfrm>
          <a:prstGeom prst="rect">
            <a:avLst/>
          </a:prstGeom>
          <a:noFill/>
          <a:ln w="9525">
            <a:noFill/>
            <a:round/>
            <a:headEnd/>
            <a:tailEnd/>
          </a:ln>
        </p:spPr>
        <p:txBody>
          <a:bodyPr wrap="none" anchor="ctr"/>
          <a:lstStyle/>
          <a:p>
            <a:endParaRPr lang="es-AR" altLang="es-AR" dirty="0"/>
          </a:p>
        </p:txBody>
      </p:sp>
    </p:spTree>
    <p:extLst>
      <p:ext uri="{BB962C8B-B14F-4D97-AF65-F5344CB8AC3E}">
        <p14:creationId xmlns:p14="http://schemas.microsoft.com/office/powerpoint/2010/main" val="27221692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0178" name="Rectangle 1"/>
          <p:cNvSpPr>
            <a:spLocks noGrp="1" noRot="1" noChangeAspect="1" noChangeArrowheads="1" noTextEdit="1"/>
          </p:cNvSpPr>
          <p:nvPr>
            <p:ph type="sldImg"/>
          </p:nvPr>
        </p:nvSpPr>
        <p:spPr>
          <a:xfrm>
            <a:off x="1106488" y="812800"/>
            <a:ext cx="5345112" cy="4008438"/>
          </a:xfrm>
          <a:solidFill>
            <a:srgbClr val="FFFFFF"/>
          </a:solidFill>
          <a:ln>
            <a:solidFill>
              <a:srgbClr val="000000"/>
            </a:solidFill>
            <a:miter lim="800000"/>
          </a:ln>
        </p:spPr>
      </p:sp>
      <p:sp>
        <p:nvSpPr>
          <p:cNvPr id="50179" name="Text Box 2"/>
          <p:cNvSpPr txBox="1">
            <a:spLocks noChangeArrowheads="1"/>
          </p:cNvSpPr>
          <p:nvPr/>
        </p:nvSpPr>
        <p:spPr bwMode="auto">
          <a:xfrm>
            <a:off x="755650" y="5078413"/>
            <a:ext cx="6048375" cy="4811712"/>
          </a:xfrm>
          <a:prstGeom prst="rect">
            <a:avLst/>
          </a:prstGeom>
          <a:noFill/>
          <a:ln w="9525">
            <a:noFill/>
            <a:round/>
            <a:headEnd/>
            <a:tailEnd/>
          </a:ln>
        </p:spPr>
        <p:txBody>
          <a:bodyPr wrap="none" anchor="ctr"/>
          <a:lstStyle/>
          <a:p>
            <a:endParaRPr lang="es-AR" altLang="es-AR" dirty="0"/>
          </a:p>
        </p:txBody>
      </p:sp>
    </p:spTree>
    <p:extLst>
      <p:ext uri="{BB962C8B-B14F-4D97-AF65-F5344CB8AC3E}">
        <p14:creationId xmlns:p14="http://schemas.microsoft.com/office/powerpoint/2010/main" val="26522993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0178" name="Rectangle 1"/>
          <p:cNvSpPr>
            <a:spLocks noGrp="1" noRot="1" noChangeAspect="1" noChangeArrowheads="1" noTextEdit="1"/>
          </p:cNvSpPr>
          <p:nvPr>
            <p:ph type="sldImg"/>
          </p:nvPr>
        </p:nvSpPr>
        <p:spPr>
          <a:xfrm>
            <a:off x="1106488" y="812800"/>
            <a:ext cx="5345112" cy="4008438"/>
          </a:xfrm>
          <a:solidFill>
            <a:srgbClr val="FFFFFF"/>
          </a:solidFill>
          <a:ln>
            <a:solidFill>
              <a:srgbClr val="000000"/>
            </a:solidFill>
            <a:miter lim="800000"/>
          </a:ln>
        </p:spPr>
      </p:sp>
      <p:sp>
        <p:nvSpPr>
          <p:cNvPr id="50179" name="Text Box 2"/>
          <p:cNvSpPr txBox="1">
            <a:spLocks noChangeArrowheads="1"/>
          </p:cNvSpPr>
          <p:nvPr/>
        </p:nvSpPr>
        <p:spPr bwMode="auto">
          <a:xfrm>
            <a:off x="755650" y="5078413"/>
            <a:ext cx="6048375" cy="4811712"/>
          </a:xfrm>
          <a:prstGeom prst="rect">
            <a:avLst/>
          </a:prstGeom>
          <a:noFill/>
          <a:ln w="9525">
            <a:noFill/>
            <a:round/>
            <a:headEnd/>
            <a:tailEnd/>
          </a:ln>
        </p:spPr>
        <p:txBody>
          <a:bodyPr wrap="none" anchor="ctr"/>
          <a:lstStyle/>
          <a:p>
            <a:endParaRPr lang="es-AR" altLang="es-AR" dirty="0"/>
          </a:p>
        </p:txBody>
      </p:sp>
    </p:spTree>
    <p:extLst>
      <p:ext uri="{BB962C8B-B14F-4D97-AF65-F5344CB8AC3E}">
        <p14:creationId xmlns:p14="http://schemas.microsoft.com/office/powerpoint/2010/main" val="29538474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0178" name="Rectangle 1"/>
          <p:cNvSpPr>
            <a:spLocks noGrp="1" noRot="1" noChangeAspect="1" noChangeArrowheads="1" noTextEdit="1"/>
          </p:cNvSpPr>
          <p:nvPr>
            <p:ph type="sldImg"/>
          </p:nvPr>
        </p:nvSpPr>
        <p:spPr>
          <a:xfrm>
            <a:off x="1106488" y="812800"/>
            <a:ext cx="5345112" cy="4008438"/>
          </a:xfrm>
          <a:solidFill>
            <a:srgbClr val="FFFFFF"/>
          </a:solidFill>
          <a:ln>
            <a:solidFill>
              <a:srgbClr val="000000"/>
            </a:solidFill>
            <a:miter lim="800000"/>
          </a:ln>
        </p:spPr>
      </p:sp>
      <p:sp>
        <p:nvSpPr>
          <p:cNvPr id="50179" name="Text Box 2"/>
          <p:cNvSpPr txBox="1">
            <a:spLocks noChangeArrowheads="1"/>
          </p:cNvSpPr>
          <p:nvPr/>
        </p:nvSpPr>
        <p:spPr bwMode="auto">
          <a:xfrm>
            <a:off x="755650" y="5078413"/>
            <a:ext cx="6048375" cy="4811712"/>
          </a:xfrm>
          <a:prstGeom prst="rect">
            <a:avLst/>
          </a:prstGeom>
          <a:noFill/>
          <a:ln w="9525">
            <a:noFill/>
            <a:round/>
            <a:headEnd/>
            <a:tailEnd/>
          </a:ln>
        </p:spPr>
        <p:txBody>
          <a:bodyPr wrap="none" anchor="ctr"/>
          <a:lstStyle/>
          <a:p>
            <a:endParaRPr lang="es-AR" altLang="es-AR" dirty="0"/>
          </a:p>
        </p:txBody>
      </p:sp>
    </p:spTree>
    <p:extLst>
      <p:ext uri="{BB962C8B-B14F-4D97-AF65-F5344CB8AC3E}">
        <p14:creationId xmlns:p14="http://schemas.microsoft.com/office/powerpoint/2010/main" val="42886722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0178" name="Rectangle 1"/>
          <p:cNvSpPr>
            <a:spLocks noGrp="1" noRot="1" noChangeAspect="1" noChangeArrowheads="1" noTextEdit="1"/>
          </p:cNvSpPr>
          <p:nvPr>
            <p:ph type="sldImg"/>
          </p:nvPr>
        </p:nvSpPr>
        <p:spPr>
          <a:xfrm>
            <a:off x="1106488" y="812800"/>
            <a:ext cx="5345112" cy="4008438"/>
          </a:xfrm>
          <a:solidFill>
            <a:srgbClr val="FFFFFF"/>
          </a:solidFill>
          <a:ln>
            <a:solidFill>
              <a:srgbClr val="000000"/>
            </a:solidFill>
            <a:miter lim="800000"/>
          </a:ln>
        </p:spPr>
      </p:sp>
      <p:sp>
        <p:nvSpPr>
          <p:cNvPr id="50179" name="Text Box 2"/>
          <p:cNvSpPr txBox="1">
            <a:spLocks noChangeArrowheads="1"/>
          </p:cNvSpPr>
          <p:nvPr/>
        </p:nvSpPr>
        <p:spPr bwMode="auto">
          <a:xfrm>
            <a:off x="755650" y="5078413"/>
            <a:ext cx="6048375" cy="4811712"/>
          </a:xfrm>
          <a:prstGeom prst="rect">
            <a:avLst/>
          </a:prstGeom>
          <a:noFill/>
          <a:ln w="9525">
            <a:noFill/>
            <a:round/>
            <a:headEnd/>
            <a:tailEnd/>
          </a:ln>
        </p:spPr>
        <p:txBody>
          <a:bodyPr wrap="none" anchor="ctr"/>
          <a:lstStyle/>
          <a:p>
            <a:endParaRPr lang="es-AR" altLang="es-AR" dirty="0"/>
          </a:p>
        </p:txBody>
      </p:sp>
    </p:spTree>
    <p:extLst>
      <p:ext uri="{BB962C8B-B14F-4D97-AF65-F5344CB8AC3E}">
        <p14:creationId xmlns:p14="http://schemas.microsoft.com/office/powerpoint/2010/main" val="10507091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0178" name="Rectangle 1"/>
          <p:cNvSpPr>
            <a:spLocks noGrp="1" noRot="1" noChangeAspect="1" noChangeArrowheads="1" noTextEdit="1"/>
          </p:cNvSpPr>
          <p:nvPr>
            <p:ph type="sldImg"/>
          </p:nvPr>
        </p:nvSpPr>
        <p:spPr>
          <a:xfrm>
            <a:off x="1106488" y="812800"/>
            <a:ext cx="5345112" cy="4008438"/>
          </a:xfrm>
          <a:solidFill>
            <a:srgbClr val="FFFFFF"/>
          </a:solidFill>
          <a:ln>
            <a:solidFill>
              <a:srgbClr val="000000"/>
            </a:solidFill>
            <a:miter lim="800000"/>
          </a:ln>
        </p:spPr>
      </p:sp>
      <p:sp>
        <p:nvSpPr>
          <p:cNvPr id="50179" name="Text Box 2"/>
          <p:cNvSpPr txBox="1">
            <a:spLocks noChangeArrowheads="1"/>
          </p:cNvSpPr>
          <p:nvPr/>
        </p:nvSpPr>
        <p:spPr bwMode="auto">
          <a:xfrm>
            <a:off x="755650" y="5078413"/>
            <a:ext cx="6048375" cy="4811712"/>
          </a:xfrm>
          <a:prstGeom prst="rect">
            <a:avLst/>
          </a:prstGeom>
          <a:noFill/>
          <a:ln w="9525">
            <a:noFill/>
            <a:round/>
            <a:headEnd/>
            <a:tailEnd/>
          </a:ln>
        </p:spPr>
        <p:txBody>
          <a:bodyPr wrap="none" anchor="ctr"/>
          <a:lstStyle/>
          <a:p>
            <a:endParaRPr lang="es-AR" altLang="es-AR" dirty="0"/>
          </a:p>
        </p:txBody>
      </p:sp>
    </p:spTree>
    <p:extLst>
      <p:ext uri="{BB962C8B-B14F-4D97-AF65-F5344CB8AC3E}">
        <p14:creationId xmlns:p14="http://schemas.microsoft.com/office/powerpoint/2010/main" val="37827492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endParaRPr lang="es-AR"/>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a:t>Haga clic para modificar el estilo de subtítulo del patrón</a:t>
            </a:r>
            <a:endParaRPr lang="es-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AR"/>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4638" y="1604963"/>
            <a:ext cx="2055812" cy="3970337"/>
          </a:xfrm>
        </p:spPr>
        <p:txBody>
          <a:bodyPr vert="eaVert"/>
          <a:lstStyle/>
          <a:p>
            <a:r>
              <a:rPr lang="es-ES"/>
              <a:t>Haga clic para modificar el estilo de título del patrón</a:t>
            </a:r>
            <a:endParaRPr lang="es-AR"/>
          </a:p>
        </p:txBody>
      </p:sp>
      <p:sp>
        <p:nvSpPr>
          <p:cNvPr id="3" name="2 Marcador de texto vertical"/>
          <p:cNvSpPr>
            <a:spLocks noGrp="1"/>
          </p:cNvSpPr>
          <p:nvPr>
            <p:ph type="body" orient="vert" idx="1"/>
          </p:nvPr>
        </p:nvSpPr>
        <p:spPr>
          <a:xfrm>
            <a:off x="457200" y="1604963"/>
            <a:ext cx="6015038" cy="3970337"/>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Diseño personalizado">
    <p:spTree>
      <p:nvGrpSpPr>
        <p:cNvPr id="1" name=""/>
        <p:cNvGrpSpPr/>
        <p:nvPr/>
      </p:nvGrpSpPr>
      <p:grpSpPr>
        <a:xfrm>
          <a:off x="0" y="0"/>
          <a:ext cx="0" cy="0"/>
          <a:chOff x="0" y="0"/>
          <a:chExt cx="0" cy="0"/>
        </a:xfrm>
      </p:grpSpPr>
      <p:sp>
        <p:nvSpPr>
          <p:cNvPr id="2" name="1 Título"/>
          <p:cNvSpPr>
            <a:spLocks noGrp="1"/>
          </p:cNvSpPr>
          <p:nvPr>
            <p:ph type="title"/>
          </p:nvPr>
        </p:nvSpPr>
        <p:spPr>
          <a:xfrm>
            <a:off x="685800" y="2130425"/>
            <a:ext cx="7766050" cy="1463675"/>
          </a:xfrm>
        </p:spPr>
        <p:txBody>
          <a:bodyPr/>
          <a:lstStyle/>
          <a:p>
            <a:r>
              <a:rPr lang="es-ES"/>
              <a:t>Haga clic para modificar el estilo de título del patrón</a:t>
            </a:r>
            <a:endParaRPr lang="es-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endParaRPr lang="es-AR"/>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a:t>Haga clic para modificar el estilo de subtítulo del patrón</a:t>
            </a:r>
            <a:endParaRPr lang="es-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AR"/>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AR"/>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AR"/>
          </a:p>
        </p:txBody>
      </p:sp>
      <p:sp>
        <p:nvSpPr>
          <p:cNvPr id="3" name="2 Marcador de contenido"/>
          <p:cNvSpPr>
            <a:spLocks noGrp="1"/>
          </p:cNvSpPr>
          <p:nvPr>
            <p:ph sz="half" idx="1"/>
          </p:nvPr>
        </p:nvSpPr>
        <p:spPr>
          <a:xfrm>
            <a:off x="3575050" y="273050"/>
            <a:ext cx="2476500" cy="58467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3 Marcador de contenido"/>
          <p:cNvSpPr>
            <a:spLocks noGrp="1"/>
          </p:cNvSpPr>
          <p:nvPr>
            <p:ph sz="half" idx="2"/>
          </p:nvPr>
        </p:nvSpPr>
        <p:spPr>
          <a:xfrm>
            <a:off x="6203950" y="273050"/>
            <a:ext cx="2476500" cy="58467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a:t>Haga clic para modificar el estilo de título del patrón</a:t>
            </a:r>
            <a:endParaRPr lang="es-AR"/>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A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AR"/>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lstStyle>
            <a:lvl1pPr algn="l">
              <a:defRPr sz="2000" b="1"/>
            </a:lvl1pPr>
          </a:lstStyle>
          <a:p>
            <a:r>
              <a:rPr lang="es-ES"/>
              <a:t>Haga clic para modificar el estilo de título del patrón</a:t>
            </a:r>
            <a:endParaRPr lang="es-AR"/>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lstStyle>
            <a:lvl1pPr algn="l">
              <a:defRPr sz="2000" b="1"/>
            </a:lvl1pPr>
          </a:lstStyle>
          <a:p>
            <a:r>
              <a:rPr lang="es-ES"/>
              <a:t>Haga clic para modificar el estilo de título del patrón</a:t>
            </a:r>
            <a:endParaRPr lang="es-AR"/>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AR" noProof="0" dirty="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AR"/>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4638" y="273050"/>
            <a:ext cx="2055812" cy="5846763"/>
          </a:xfrm>
        </p:spPr>
        <p:txBody>
          <a:bodyPr vert="eaVert"/>
          <a:lstStyle/>
          <a:p>
            <a:r>
              <a:rPr lang="es-ES"/>
              <a:t>Haga clic para modificar el estilo de título del patrón</a:t>
            </a:r>
            <a:endParaRPr lang="es-AR"/>
          </a:p>
        </p:txBody>
      </p:sp>
      <p:sp>
        <p:nvSpPr>
          <p:cNvPr id="3" name="2 Marcador de texto vertical"/>
          <p:cNvSpPr>
            <a:spLocks noGrp="1"/>
          </p:cNvSpPr>
          <p:nvPr>
            <p:ph type="body" orient="vert" idx="1"/>
          </p:nvPr>
        </p:nvSpPr>
        <p:spPr>
          <a:xfrm>
            <a:off x="457200" y="273050"/>
            <a:ext cx="6015038" cy="5846763"/>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endParaRPr lang="es-AR"/>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a:t>Haga clic para modificar el estilo de subtítulo del patrón</a:t>
            </a:r>
            <a:endParaRPr lang="es-A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AR"/>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AR"/>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AR"/>
          </a:p>
        </p:txBody>
      </p:sp>
      <p:sp>
        <p:nvSpPr>
          <p:cNvPr id="3" name="2 Marcador de contenido"/>
          <p:cNvSpPr>
            <a:spLocks noGrp="1"/>
          </p:cNvSpPr>
          <p:nvPr>
            <p:ph sz="half" idx="1"/>
          </p:nvPr>
        </p:nvSpPr>
        <p:spPr>
          <a:xfrm>
            <a:off x="457200" y="1604963"/>
            <a:ext cx="4035425" cy="39703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3 Marcador de contenido"/>
          <p:cNvSpPr>
            <a:spLocks noGrp="1"/>
          </p:cNvSpPr>
          <p:nvPr>
            <p:ph sz="half" idx="2"/>
          </p:nvPr>
        </p:nvSpPr>
        <p:spPr>
          <a:xfrm>
            <a:off x="4645025" y="1604963"/>
            <a:ext cx="4035425" cy="39703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a:t>Haga clic para modificar el estilo de título del patrón</a:t>
            </a:r>
            <a:endParaRPr lang="es-AR"/>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AR"/>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AR"/>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AR"/>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AR" noProof="0" dirty="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AR"/>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4638" y="273050"/>
            <a:ext cx="2055812" cy="5302250"/>
          </a:xfrm>
        </p:spPr>
        <p:txBody>
          <a:bodyPr vert="eaVert"/>
          <a:lstStyle/>
          <a:p>
            <a:r>
              <a:rPr lang="es-ES"/>
              <a:t>Haga clic para modificar el estilo de título del patrón</a:t>
            </a:r>
            <a:endParaRPr lang="es-AR"/>
          </a:p>
        </p:txBody>
      </p:sp>
      <p:sp>
        <p:nvSpPr>
          <p:cNvPr id="3" name="2 Marcador de texto vertical"/>
          <p:cNvSpPr>
            <a:spLocks noGrp="1"/>
          </p:cNvSpPr>
          <p:nvPr>
            <p:ph type="body" orient="vert" idx="1"/>
          </p:nvPr>
        </p:nvSpPr>
        <p:spPr>
          <a:xfrm>
            <a:off x="457200" y="273050"/>
            <a:ext cx="6015038" cy="5302250"/>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AR"/>
          </a:p>
        </p:txBody>
      </p:sp>
      <p:sp>
        <p:nvSpPr>
          <p:cNvPr id="3" name="2 Marcador de contenido"/>
          <p:cNvSpPr>
            <a:spLocks noGrp="1"/>
          </p:cNvSpPr>
          <p:nvPr>
            <p:ph sz="half" idx="1"/>
          </p:nvPr>
        </p:nvSpPr>
        <p:spPr>
          <a:xfrm>
            <a:off x="457200" y="1604963"/>
            <a:ext cx="4035425" cy="39703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3 Marcador de contenido"/>
          <p:cNvSpPr>
            <a:spLocks noGrp="1"/>
          </p:cNvSpPr>
          <p:nvPr>
            <p:ph sz="half" idx="2"/>
          </p:nvPr>
        </p:nvSpPr>
        <p:spPr>
          <a:xfrm>
            <a:off x="4645025" y="1604963"/>
            <a:ext cx="4035425" cy="39703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a:t>Haga clic para modificar el estilo de título del patrón</a:t>
            </a:r>
            <a:endParaRPr lang="es-AR"/>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AR"/>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AR"/>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AR" noProof="0" dirty="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22" name="Rectangle 1"/>
          <p:cNvSpPr>
            <a:spLocks noGrp="1" noChangeArrowheads="1"/>
          </p:cNvSpPr>
          <p:nvPr>
            <p:ph type="title"/>
          </p:nvPr>
        </p:nvSpPr>
        <p:spPr bwMode="auto">
          <a:xfrm>
            <a:off x="685800" y="2130425"/>
            <a:ext cx="7766050" cy="1463675"/>
          </a:xfrm>
          <a:prstGeom prst="rect">
            <a:avLst/>
          </a:prstGeom>
          <a:noFill/>
          <a:ln w="9525">
            <a:noFill/>
            <a:round/>
            <a:headEnd/>
            <a:tailEnd/>
          </a:ln>
        </p:spPr>
        <p:txBody>
          <a:bodyPr vert="horz" wrap="square" lIns="90000" tIns="46800" rIns="90000" bIns="46800" numCol="1" anchor="ctr" anchorCtr="0" compatLnSpc="1">
            <a:prstTxWarp prst="textNoShape">
              <a:avLst/>
            </a:prstTxWarp>
          </a:bodyPr>
          <a:lstStyle/>
          <a:p>
            <a:pPr lvl="0"/>
            <a:r>
              <a:rPr lang="en-GB" altLang="es-AR"/>
              <a:t>Pulse para editar el formato del texto de título</a:t>
            </a:r>
          </a:p>
        </p:txBody>
      </p:sp>
      <p:sp>
        <p:nvSpPr>
          <p:cNvPr id="5123" name="Rectangle 2"/>
          <p:cNvSpPr>
            <a:spLocks noGrp="1" noChangeArrowheads="1"/>
          </p:cNvSpPr>
          <p:nvPr>
            <p:ph type="body" idx="1"/>
          </p:nvPr>
        </p:nvSpPr>
        <p:spPr bwMode="auto">
          <a:xfrm>
            <a:off x="457200" y="1604963"/>
            <a:ext cx="8223250" cy="3970337"/>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r>
              <a:rPr lang="en-GB" altLang="es-AR"/>
              <a:t>Pulse para editar el formato de esquema del texto</a:t>
            </a:r>
          </a:p>
          <a:p>
            <a:pPr lvl="1"/>
            <a:r>
              <a:rPr lang="en-GB" altLang="es-AR"/>
              <a:t>Segundo nivel del esquema</a:t>
            </a:r>
          </a:p>
          <a:p>
            <a:pPr lvl="2"/>
            <a:r>
              <a:rPr lang="en-GB" altLang="es-AR"/>
              <a:t>Tercer nivel del esquema</a:t>
            </a:r>
          </a:p>
          <a:p>
            <a:pPr lvl="3"/>
            <a:r>
              <a:rPr lang="en-GB" altLang="es-AR"/>
              <a:t>Cuarto nivel del esquema</a:t>
            </a:r>
          </a:p>
          <a:p>
            <a:pPr lvl="4"/>
            <a:r>
              <a:rPr lang="en-GB" altLang="es-AR"/>
              <a:t>Quinto nivel del esquema</a:t>
            </a:r>
          </a:p>
          <a:p>
            <a:pPr lvl="4"/>
            <a:r>
              <a:rPr lang="en-GB" altLang="es-AR"/>
              <a:t>Sexto nivel del esquema</a:t>
            </a:r>
          </a:p>
          <a:p>
            <a:pPr lvl="4"/>
            <a:r>
              <a:rPr lang="en-GB" altLang="es-AR"/>
              <a:t>Séptimo nivel del esquema</a:t>
            </a:r>
          </a:p>
        </p:txBody>
      </p:sp>
    </p:spTree>
  </p:cSld>
  <p:clrMap bg1="lt1" tx1="dk1" bg2="lt2" tx2="dk2" accent1="accent1" accent2="accent2" accent3="accent3" accent4="accent4" accent5="accent5" accent6="accent6" hlink="hlink" folHlink="folHlink"/>
  <p:sldLayoutIdLst>
    <p:sldLayoutId id="2147483731" r:id="rId1"/>
    <p:sldLayoutId id="2147483732" r:id="rId2"/>
    <p:sldLayoutId id="2147483733" r:id="rId3"/>
    <p:sldLayoutId id="2147483734" r:id="rId4"/>
    <p:sldLayoutId id="2147483735" r:id="rId5"/>
    <p:sldLayoutId id="2147483736" r:id="rId6"/>
    <p:sldLayoutId id="2147483737" r:id="rId7"/>
    <p:sldLayoutId id="2147483738" r:id="rId8"/>
    <p:sldLayoutId id="2147483739" r:id="rId9"/>
    <p:sldLayoutId id="2147483740" r:id="rId10"/>
    <p:sldLayoutId id="2147483741" r:id="rId11"/>
    <p:sldLayoutId id="2147483742" r:id="rId12"/>
  </p:sldLayoutIdLst>
  <p:txStyles>
    <p:titleStyle>
      <a:lvl1pPr algn="ctr" defTabSz="449263" rtl="0" eaLnBrk="0" fontAlgn="base" hangingPunct="0">
        <a:spcBef>
          <a:spcPct val="0"/>
        </a:spcBef>
        <a:spcAft>
          <a:spcPct val="0"/>
        </a:spcAft>
        <a:buClr>
          <a:srgbClr val="000000"/>
        </a:buClr>
        <a:buSzPct val="100000"/>
        <a:buFont typeface="Times New Roman" pitchFamily="16" charset="0"/>
        <a:defRPr sz="4400">
          <a:solidFill>
            <a:srgbClr val="1F497D"/>
          </a:solidFill>
          <a:latin typeface="+mj-lt"/>
          <a:ea typeface="+mj-ea"/>
          <a:cs typeface="+mj-cs"/>
        </a:defRPr>
      </a:lvl1pPr>
      <a:lvl2pPr algn="ctr" defTabSz="449263" rtl="0" eaLnBrk="0" fontAlgn="base" hangingPunct="0">
        <a:spcBef>
          <a:spcPct val="0"/>
        </a:spcBef>
        <a:spcAft>
          <a:spcPct val="0"/>
        </a:spcAft>
        <a:buClr>
          <a:srgbClr val="000000"/>
        </a:buClr>
        <a:buSzPct val="100000"/>
        <a:buFont typeface="Times New Roman" pitchFamily="16" charset="0"/>
        <a:defRPr sz="4400">
          <a:solidFill>
            <a:srgbClr val="1F497D"/>
          </a:solidFill>
          <a:latin typeface="Arial" charset="0"/>
          <a:ea typeface="Microsoft YaHei" charset="-122"/>
        </a:defRPr>
      </a:lvl2pPr>
      <a:lvl3pPr algn="ctr" defTabSz="449263" rtl="0" eaLnBrk="0" fontAlgn="base" hangingPunct="0">
        <a:spcBef>
          <a:spcPct val="0"/>
        </a:spcBef>
        <a:spcAft>
          <a:spcPct val="0"/>
        </a:spcAft>
        <a:buClr>
          <a:srgbClr val="000000"/>
        </a:buClr>
        <a:buSzPct val="100000"/>
        <a:buFont typeface="Times New Roman" pitchFamily="16" charset="0"/>
        <a:defRPr sz="4400">
          <a:solidFill>
            <a:srgbClr val="1F497D"/>
          </a:solidFill>
          <a:latin typeface="Arial" charset="0"/>
          <a:ea typeface="Microsoft YaHei" charset="-122"/>
        </a:defRPr>
      </a:lvl3pPr>
      <a:lvl4pPr algn="ctr" defTabSz="449263" rtl="0" eaLnBrk="0" fontAlgn="base" hangingPunct="0">
        <a:spcBef>
          <a:spcPct val="0"/>
        </a:spcBef>
        <a:spcAft>
          <a:spcPct val="0"/>
        </a:spcAft>
        <a:buClr>
          <a:srgbClr val="000000"/>
        </a:buClr>
        <a:buSzPct val="100000"/>
        <a:buFont typeface="Times New Roman" pitchFamily="16" charset="0"/>
        <a:defRPr sz="4400">
          <a:solidFill>
            <a:srgbClr val="1F497D"/>
          </a:solidFill>
          <a:latin typeface="Arial" charset="0"/>
          <a:ea typeface="Microsoft YaHei" charset="-122"/>
        </a:defRPr>
      </a:lvl4pPr>
      <a:lvl5pPr algn="ctr" defTabSz="449263" rtl="0" eaLnBrk="0" fontAlgn="base" hangingPunct="0">
        <a:spcBef>
          <a:spcPct val="0"/>
        </a:spcBef>
        <a:spcAft>
          <a:spcPct val="0"/>
        </a:spcAft>
        <a:buClr>
          <a:srgbClr val="000000"/>
        </a:buClr>
        <a:buSzPct val="100000"/>
        <a:buFont typeface="Times New Roman" pitchFamily="16" charset="0"/>
        <a:defRPr sz="4400">
          <a:solidFill>
            <a:srgbClr val="1F497D"/>
          </a:solidFill>
          <a:latin typeface="Arial" charset="0"/>
          <a:ea typeface="Microsoft YaHei" charset="-122"/>
        </a:defRPr>
      </a:lvl5pPr>
      <a:lvl6pPr marL="2514600" indent="-228600" algn="ctr" defTabSz="449263" rtl="0" eaLnBrk="0" fontAlgn="base" hangingPunct="0">
        <a:spcBef>
          <a:spcPct val="0"/>
        </a:spcBef>
        <a:spcAft>
          <a:spcPct val="0"/>
        </a:spcAft>
        <a:buClr>
          <a:srgbClr val="000000"/>
        </a:buClr>
        <a:buSzPct val="100000"/>
        <a:buFont typeface="Times New Roman" pitchFamily="16" charset="0"/>
        <a:defRPr sz="4400">
          <a:solidFill>
            <a:srgbClr val="1F497D"/>
          </a:solidFill>
          <a:latin typeface="Arial" charset="0"/>
          <a:ea typeface="Microsoft YaHei" charset="-122"/>
        </a:defRPr>
      </a:lvl6pPr>
      <a:lvl7pPr marL="2971800" indent="-228600" algn="ctr" defTabSz="449263" rtl="0" eaLnBrk="0" fontAlgn="base" hangingPunct="0">
        <a:spcBef>
          <a:spcPct val="0"/>
        </a:spcBef>
        <a:spcAft>
          <a:spcPct val="0"/>
        </a:spcAft>
        <a:buClr>
          <a:srgbClr val="000000"/>
        </a:buClr>
        <a:buSzPct val="100000"/>
        <a:buFont typeface="Times New Roman" pitchFamily="16" charset="0"/>
        <a:defRPr sz="4400">
          <a:solidFill>
            <a:srgbClr val="1F497D"/>
          </a:solidFill>
          <a:latin typeface="Arial" charset="0"/>
          <a:ea typeface="Microsoft YaHei" charset="-122"/>
        </a:defRPr>
      </a:lvl7pPr>
      <a:lvl8pPr marL="3429000" indent="-228600" algn="ctr" defTabSz="449263" rtl="0" eaLnBrk="0" fontAlgn="base" hangingPunct="0">
        <a:spcBef>
          <a:spcPct val="0"/>
        </a:spcBef>
        <a:spcAft>
          <a:spcPct val="0"/>
        </a:spcAft>
        <a:buClr>
          <a:srgbClr val="000000"/>
        </a:buClr>
        <a:buSzPct val="100000"/>
        <a:buFont typeface="Times New Roman" pitchFamily="16" charset="0"/>
        <a:defRPr sz="4400">
          <a:solidFill>
            <a:srgbClr val="1F497D"/>
          </a:solidFill>
          <a:latin typeface="Arial" charset="0"/>
          <a:ea typeface="Microsoft YaHei" charset="-122"/>
        </a:defRPr>
      </a:lvl8pPr>
      <a:lvl9pPr marL="3886200" indent="-228600" algn="ctr" defTabSz="449263" rtl="0" eaLnBrk="0" fontAlgn="base" hangingPunct="0">
        <a:spcBef>
          <a:spcPct val="0"/>
        </a:spcBef>
        <a:spcAft>
          <a:spcPct val="0"/>
        </a:spcAft>
        <a:buClr>
          <a:srgbClr val="000000"/>
        </a:buClr>
        <a:buSzPct val="100000"/>
        <a:buFont typeface="Times New Roman" pitchFamily="16" charset="0"/>
        <a:defRPr sz="4400">
          <a:solidFill>
            <a:srgbClr val="1F497D"/>
          </a:solidFill>
          <a:latin typeface="Arial" charset="0"/>
          <a:ea typeface="Microsoft YaHei" charset="-122"/>
        </a:defRPr>
      </a:lvl9pPr>
    </p:titleStyle>
    <p:bodyStyle>
      <a:lvl1pPr marL="342900" indent="-342900" algn="l" defTabSz="449263" rtl="0" eaLnBrk="0" fontAlgn="base" hangingPunct="0">
        <a:spcBef>
          <a:spcPts val="800"/>
        </a:spcBef>
        <a:spcAft>
          <a:spcPct val="0"/>
        </a:spcAft>
        <a:buClr>
          <a:srgbClr val="000000"/>
        </a:buClr>
        <a:buSzPct val="100000"/>
        <a:buFont typeface="Times New Roman" pitchFamily="16" charset="0"/>
        <a:defRPr sz="3200">
          <a:solidFill>
            <a:srgbClr val="000000"/>
          </a:solidFill>
          <a:latin typeface="+mn-lt"/>
          <a:ea typeface="+mn-ea"/>
          <a:cs typeface="+mn-cs"/>
        </a:defRPr>
      </a:lvl1pPr>
      <a:lvl2pPr marL="742950" indent="-285750" algn="l" defTabSz="449263" rtl="0" eaLnBrk="0" fontAlgn="base" hangingPunct="0">
        <a:spcBef>
          <a:spcPts val="700"/>
        </a:spcBef>
        <a:spcAft>
          <a:spcPct val="0"/>
        </a:spcAft>
        <a:buClr>
          <a:srgbClr val="000000"/>
        </a:buClr>
        <a:buSzPct val="100000"/>
        <a:buFont typeface="Times New Roman" pitchFamily="16" charset="0"/>
        <a:defRPr sz="2800">
          <a:solidFill>
            <a:srgbClr val="000000"/>
          </a:solidFill>
          <a:latin typeface="+mn-lt"/>
          <a:ea typeface="+mn-ea"/>
        </a:defRPr>
      </a:lvl2pPr>
      <a:lvl3pPr marL="1143000" indent="-228600" algn="l" defTabSz="449263" rtl="0" eaLnBrk="0" fontAlgn="base" hangingPunct="0">
        <a:spcBef>
          <a:spcPts val="600"/>
        </a:spcBef>
        <a:spcAft>
          <a:spcPct val="0"/>
        </a:spcAft>
        <a:buClr>
          <a:srgbClr val="000000"/>
        </a:buClr>
        <a:buSzPct val="100000"/>
        <a:buFont typeface="Times New Roman" pitchFamily="16" charset="0"/>
        <a:defRPr sz="2400">
          <a:solidFill>
            <a:srgbClr val="000000"/>
          </a:solidFill>
          <a:latin typeface="+mn-lt"/>
          <a:ea typeface="+mn-ea"/>
        </a:defRPr>
      </a:lvl3pPr>
      <a:lvl4pPr marL="16002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defRPr>
      </a:lvl4pPr>
      <a:lvl5pPr marL="20574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defRPr>
      </a:lvl5pPr>
      <a:lvl6pPr marL="25146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defRPr>
      </a:lvl6pPr>
      <a:lvl7pPr marL="29718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defRPr>
      </a:lvl7pPr>
      <a:lvl8pPr marL="34290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defRPr>
      </a:lvl8pPr>
      <a:lvl9pPr marL="38862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defRPr>
      </a:lvl9pPr>
    </p:bodyStyle>
    <p:other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386" name="Rectangle 1"/>
          <p:cNvSpPr>
            <a:spLocks noGrp="1" noChangeArrowheads="1"/>
          </p:cNvSpPr>
          <p:nvPr>
            <p:ph type="title"/>
          </p:nvPr>
        </p:nvSpPr>
        <p:spPr bwMode="auto">
          <a:xfrm>
            <a:off x="457200" y="273050"/>
            <a:ext cx="3001963" cy="1155700"/>
          </a:xfrm>
          <a:prstGeom prst="rect">
            <a:avLst/>
          </a:prstGeom>
          <a:noFill/>
          <a:ln w="9525">
            <a:noFill/>
            <a:round/>
            <a:headEnd/>
            <a:tailEnd/>
          </a:ln>
        </p:spPr>
        <p:txBody>
          <a:bodyPr vert="horz" wrap="square" lIns="90000" tIns="46800" rIns="90000" bIns="46800" numCol="1" anchor="b" anchorCtr="0" compatLnSpc="1">
            <a:prstTxWarp prst="textNoShape">
              <a:avLst/>
            </a:prstTxWarp>
          </a:bodyPr>
          <a:lstStyle/>
          <a:p>
            <a:pPr lvl="0"/>
            <a:r>
              <a:rPr lang="en-GB" altLang="es-AR"/>
              <a:t>Pulse para editar el formato del texto de título</a:t>
            </a:r>
          </a:p>
        </p:txBody>
      </p:sp>
      <p:sp>
        <p:nvSpPr>
          <p:cNvPr id="16387" name="Rectangle 2"/>
          <p:cNvSpPr>
            <a:spLocks noGrp="1" noChangeArrowheads="1"/>
          </p:cNvSpPr>
          <p:nvPr>
            <p:ph type="body" idx="1"/>
          </p:nvPr>
        </p:nvSpPr>
        <p:spPr bwMode="auto">
          <a:xfrm>
            <a:off x="3575050" y="273050"/>
            <a:ext cx="5105400" cy="5846763"/>
          </a:xfrm>
          <a:prstGeom prst="rect">
            <a:avLst/>
          </a:prstGeom>
          <a:noFill/>
          <a:ln w="9525">
            <a:noFill/>
            <a:round/>
            <a:headEnd/>
            <a:tailEnd/>
          </a:ln>
        </p:spPr>
        <p:txBody>
          <a:bodyPr vert="horz" wrap="square" lIns="90000" tIns="46800" rIns="90000" bIns="46800" numCol="1" anchor="ctr" anchorCtr="0" compatLnSpc="1">
            <a:prstTxWarp prst="textNoShape">
              <a:avLst/>
            </a:prstTxWarp>
          </a:bodyPr>
          <a:lstStyle/>
          <a:p>
            <a:pPr lvl="0"/>
            <a:r>
              <a:rPr lang="en-GB" altLang="es-AR"/>
              <a:t>Pulse para editar el formato de esquema del texto</a:t>
            </a:r>
          </a:p>
          <a:p>
            <a:pPr lvl="1"/>
            <a:r>
              <a:rPr lang="en-GB" altLang="es-AR"/>
              <a:t>Segundo nivel del esquema</a:t>
            </a:r>
          </a:p>
          <a:p>
            <a:pPr lvl="2"/>
            <a:r>
              <a:rPr lang="en-GB" altLang="es-AR"/>
              <a:t>Tercer nivel del esquema</a:t>
            </a:r>
          </a:p>
          <a:p>
            <a:pPr lvl="3"/>
            <a:r>
              <a:rPr lang="en-GB" altLang="es-AR"/>
              <a:t>Cuarto nivel del esquema</a:t>
            </a:r>
          </a:p>
          <a:p>
            <a:pPr lvl="4"/>
            <a:r>
              <a:rPr lang="en-GB" altLang="es-AR"/>
              <a:t>Quinto nivel del esquema</a:t>
            </a:r>
          </a:p>
          <a:p>
            <a:pPr lvl="4"/>
            <a:r>
              <a:rPr lang="en-GB" altLang="es-AR"/>
              <a:t>Sexto nivel del esquema</a:t>
            </a:r>
          </a:p>
          <a:p>
            <a:pPr lvl="4"/>
            <a:r>
              <a:rPr lang="en-GB" altLang="es-AR"/>
              <a:t>Séptimo nivel del esquema</a:t>
            </a:r>
          </a:p>
        </p:txBody>
      </p:sp>
    </p:spTree>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txStyles>
    <p:titleStyle>
      <a:lvl1pPr algn="ctr" defTabSz="449263" rtl="0" eaLnBrk="0" fontAlgn="base" hangingPunct="0">
        <a:spcBef>
          <a:spcPct val="0"/>
        </a:spcBef>
        <a:spcAft>
          <a:spcPct val="0"/>
        </a:spcAft>
        <a:buClr>
          <a:srgbClr val="000000"/>
        </a:buClr>
        <a:buSzPct val="100000"/>
        <a:buFont typeface="Times New Roman" pitchFamily="16" charset="0"/>
        <a:defRPr sz="4400">
          <a:solidFill>
            <a:srgbClr val="1F497D"/>
          </a:solidFill>
          <a:latin typeface="+mj-lt"/>
          <a:ea typeface="+mj-ea"/>
          <a:cs typeface="+mj-cs"/>
        </a:defRPr>
      </a:lvl1pPr>
      <a:lvl2pPr algn="ctr" defTabSz="449263" rtl="0" eaLnBrk="0" fontAlgn="base" hangingPunct="0">
        <a:spcBef>
          <a:spcPct val="0"/>
        </a:spcBef>
        <a:spcAft>
          <a:spcPct val="0"/>
        </a:spcAft>
        <a:buClr>
          <a:srgbClr val="000000"/>
        </a:buClr>
        <a:buSzPct val="100000"/>
        <a:buFont typeface="Times New Roman" pitchFamily="16" charset="0"/>
        <a:defRPr sz="4400">
          <a:solidFill>
            <a:srgbClr val="1F497D"/>
          </a:solidFill>
          <a:latin typeface="Arial" charset="0"/>
          <a:ea typeface="Microsoft YaHei" charset="-122"/>
        </a:defRPr>
      </a:lvl2pPr>
      <a:lvl3pPr algn="ctr" defTabSz="449263" rtl="0" eaLnBrk="0" fontAlgn="base" hangingPunct="0">
        <a:spcBef>
          <a:spcPct val="0"/>
        </a:spcBef>
        <a:spcAft>
          <a:spcPct val="0"/>
        </a:spcAft>
        <a:buClr>
          <a:srgbClr val="000000"/>
        </a:buClr>
        <a:buSzPct val="100000"/>
        <a:buFont typeface="Times New Roman" pitchFamily="16" charset="0"/>
        <a:defRPr sz="4400">
          <a:solidFill>
            <a:srgbClr val="1F497D"/>
          </a:solidFill>
          <a:latin typeface="Arial" charset="0"/>
          <a:ea typeface="Microsoft YaHei" charset="-122"/>
        </a:defRPr>
      </a:lvl3pPr>
      <a:lvl4pPr algn="ctr" defTabSz="449263" rtl="0" eaLnBrk="0" fontAlgn="base" hangingPunct="0">
        <a:spcBef>
          <a:spcPct val="0"/>
        </a:spcBef>
        <a:spcAft>
          <a:spcPct val="0"/>
        </a:spcAft>
        <a:buClr>
          <a:srgbClr val="000000"/>
        </a:buClr>
        <a:buSzPct val="100000"/>
        <a:buFont typeface="Times New Roman" pitchFamily="16" charset="0"/>
        <a:defRPr sz="4400">
          <a:solidFill>
            <a:srgbClr val="1F497D"/>
          </a:solidFill>
          <a:latin typeface="Arial" charset="0"/>
          <a:ea typeface="Microsoft YaHei" charset="-122"/>
        </a:defRPr>
      </a:lvl4pPr>
      <a:lvl5pPr algn="ctr" defTabSz="449263" rtl="0" eaLnBrk="0" fontAlgn="base" hangingPunct="0">
        <a:spcBef>
          <a:spcPct val="0"/>
        </a:spcBef>
        <a:spcAft>
          <a:spcPct val="0"/>
        </a:spcAft>
        <a:buClr>
          <a:srgbClr val="000000"/>
        </a:buClr>
        <a:buSzPct val="100000"/>
        <a:buFont typeface="Times New Roman" pitchFamily="16" charset="0"/>
        <a:defRPr sz="4400">
          <a:solidFill>
            <a:srgbClr val="1F497D"/>
          </a:solidFill>
          <a:latin typeface="Arial" charset="0"/>
          <a:ea typeface="Microsoft YaHei" charset="-122"/>
        </a:defRPr>
      </a:lvl5pPr>
      <a:lvl6pPr marL="2514600" indent="-228600" algn="ctr" defTabSz="449263" rtl="0" eaLnBrk="0" fontAlgn="base" hangingPunct="0">
        <a:spcBef>
          <a:spcPct val="0"/>
        </a:spcBef>
        <a:spcAft>
          <a:spcPct val="0"/>
        </a:spcAft>
        <a:buClr>
          <a:srgbClr val="000000"/>
        </a:buClr>
        <a:buSzPct val="100000"/>
        <a:buFont typeface="Times New Roman" pitchFamily="16" charset="0"/>
        <a:defRPr sz="4400">
          <a:solidFill>
            <a:srgbClr val="1F497D"/>
          </a:solidFill>
          <a:latin typeface="Arial" charset="0"/>
          <a:ea typeface="Microsoft YaHei" charset="-122"/>
        </a:defRPr>
      </a:lvl6pPr>
      <a:lvl7pPr marL="2971800" indent="-228600" algn="ctr" defTabSz="449263" rtl="0" eaLnBrk="0" fontAlgn="base" hangingPunct="0">
        <a:spcBef>
          <a:spcPct val="0"/>
        </a:spcBef>
        <a:spcAft>
          <a:spcPct val="0"/>
        </a:spcAft>
        <a:buClr>
          <a:srgbClr val="000000"/>
        </a:buClr>
        <a:buSzPct val="100000"/>
        <a:buFont typeface="Times New Roman" pitchFamily="16" charset="0"/>
        <a:defRPr sz="4400">
          <a:solidFill>
            <a:srgbClr val="1F497D"/>
          </a:solidFill>
          <a:latin typeface="Arial" charset="0"/>
          <a:ea typeface="Microsoft YaHei" charset="-122"/>
        </a:defRPr>
      </a:lvl7pPr>
      <a:lvl8pPr marL="3429000" indent="-228600" algn="ctr" defTabSz="449263" rtl="0" eaLnBrk="0" fontAlgn="base" hangingPunct="0">
        <a:spcBef>
          <a:spcPct val="0"/>
        </a:spcBef>
        <a:spcAft>
          <a:spcPct val="0"/>
        </a:spcAft>
        <a:buClr>
          <a:srgbClr val="000000"/>
        </a:buClr>
        <a:buSzPct val="100000"/>
        <a:buFont typeface="Times New Roman" pitchFamily="16" charset="0"/>
        <a:defRPr sz="4400">
          <a:solidFill>
            <a:srgbClr val="1F497D"/>
          </a:solidFill>
          <a:latin typeface="Arial" charset="0"/>
          <a:ea typeface="Microsoft YaHei" charset="-122"/>
        </a:defRPr>
      </a:lvl8pPr>
      <a:lvl9pPr marL="3886200" indent="-228600" algn="ctr" defTabSz="449263" rtl="0" eaLnBrk="0" fontAlgn="base" hangingPunct="0">
        <a:spcBef>
          <a:spcPct val="0"/>
        </a:spcBef>
        <a:spcAft>
          <a:spcPct val="0"/>
        </a:spcAft>
        <a:buClr>
          <a:srgbClr val="000000"/>
        </a:buClr>
        <a:buSzPct val="100000"/>
        <a:buFont typeface="Times New Roman" pitchFamily="16" charset="0"/>
        <a:defRPr sz="4400">
          <a:solidFill>
            <a:srgbClr val="1F497D"/>
          </a:solidFill>
          <a:latin typeface="Arial" charset="0"/>
          <a:ea typeface="Microsoft YaHei" charset="-122"/>
        </a:defRPr>
      </a:lvl9pPr>
    </p:titleStyle>
    <p:bodyStyle>
      <a:lvl1pPr marL="342900" indent="-342900" algn="l" defTabSz="449263" rtl="0" eaLnBrk="0" fontAlgn="base" hangingPunct="0">
        <a:spcBef>
          <a:spcPts val="800"/>
        </a:spcBef>
        <a:spcAft>
          <a:spcPct val="0"/>
        </a:spcAft>
        <a:buClr>
          <a:srgbClr val="000000"/>
        </a:buClr>
        <a:buSzPct val="100000"/>
        <a:buFont typeface="Times New Roman" pitchFamily="16" charset="0"/>
        <a:defRPr sz="3200">
          <a:solidFill>
            <a:srgbClr val="000000"/>
          </a:solidFill>
          <a:latin typeface="+mn-lt"/>
          <a:ea typeface="+mn-ea"/>
          <a:cs typeface="+mn-cs"/>
        </a:defRPr>
      </a:lvl1pPr>
      <a:lvl2pPr marL="742950" indent="-285750" algn="l" defTabSz="449263" rtl="0" eaLnBrk="0" fontAlgn="base" hangingPunct="0">
        <a:spcBef>
          <a:spcPts val="700"/>
        </a:spcBef>
        <a:spcAft>
          <a:spcPct val="0"/>
        </a:spcAft>
        <a:buClr>
          <a:srgbClr val="000000"/>
        </a:buClr>
        <a:buSzPct val="100000"/>
        <a:buFont typeface="Times New Roman" pitchFamily="16" charset="0"/>
        <a:defRPr sz="2800">
          <a:solidFill>
            <a:srgbClr val="000000"/>
          </a:solidFill>
          <a:latin typeface="+mn-lt"/>
          <a:ea typeface="+mn-ea"/>
        </a:defRPr>
      </a:lvl2pPr>
      <a:lvl3pPr marL="1143000" indent="-228600" algn="l" defTabSz="449263" rtl="0" eaLnBrk="0" fontAlgn="base" hangingPunct="0">
        <a:spcBef>
          <a:spcPts val="600"/>
        </a:spcBef>
        <a:spcAft>
          <a:spcPct val="0"/>
        </a:spcAft>
        <a:buClr>
          <a:srgbClr val="000000"/>
        </a:buClr>
        <a:buSzPct val="100000"/>
        <a:buFont typeface="Times New Roman" pitchFamily="16" charset="0"/>
        <a:defRPr sz="2400">
          <a:solidFill>
            <a:srgbClr val="000000"/>
          </a:solidFill>
          <a:latin typeface="+mn-lt"/>
          <a:ea typeface="+mn-ea"/>
        </a:defRPr>
      </a:lvl3pPr>
      <a:lvl4pPr marL="16002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defRPr>
      </a:lvl4pPr>
      <a:lvl5pPr marL="20574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defRPr>
      </a:lvl5pPr>
      <a:lvl6pPr marL="25146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defRPr>
      </a:lvl6pPr>
      <a:lvl7pPr marL="29718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defRPr>
      </a:lvl7pPr>
      <a:lvl8pPr marL="34290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defRPr>
      </a:lvl8pPr>
      <a:lvl9pPr marL="38862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defRPr>
      </a:lvl9pPr>
    </p:bodyStyle>
    <p:other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674" name="Rectangle 1"/>
          <p:cNvSpPr>
            <a:spLocks noGrp="1" noChangeArrowheads="1"/>
          </p:cNvSpPr>
          <p:nvPr>
            <p:ph type="title"/>
          </p:nvPr>
        </p:nvSpPr>
        <p:spPr bwMode="auto">
          <a:xfrm>
            <a:off x="457200" y="273050"/>
            <a:ext cx="8223250" cy="1138238"/>
          </a:xfrm>
          <a:prstGeom prst="rect">
            <a:avLst/>
          </a:prstGeom>
          <a:noFill/>
          <a:ln w="9525">
            <a:noFill/>
            <a:round/>
            <a:headEnd/>
            <a:tailEnd/>
          </a:ln>
        </p:spPr>
        <p:txBody>
          <a:bodyPr vert="horz" wrap="square" lIns="0" tIns="0" rIns="0" bIns="0" numCol="1" anchor="ctr" anchorCtr="0" compatLnSpc="1">
            <a:prstTxWarp prst="textNoShape">
              <a:avLst/>
            </a:prstTxWarp>
          </a:bodyPr>
          <a:lstStyle/>
          <a:p>
            <a:pPr lvl="0"/>
            <a:r>
              <a:rPr lang="en-GB" altLang="es-AR"/>
              <a:t>Pulse para editar el formato del texto de título</a:t>
            </a:r>
          </a:p>
        </p:txBody>
      </p:sp>
      <p:sp>
        <p:nvSpPr>
          <p:cNvPr id="28675" name="Rectangle 2"/>
          <p:cNvSpPr>
            <a:spLocks noGrp="1" noChangeArrowheads="1"/>
          </p:cNvSpPr>
          <p:nvPr>
            <p:ph type="body" idx="1"/>
          </p:nvPr>
        </p:nvSpPr>
        <p:spPr bwMode="auto">
          <a:xfrm>
            <a:off x="457200" y="1604963"/>
            <a:ext cx="8223250" cy="3970337"/>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r>
              <a:rPr lang="en-GB" altLang="es-AR"/>
              <a:t>Pulse para editar el formato de esquema del texto</a:t>
            </a:r>
          </a:p>
          <a:p>
            <a:pPr lvl="1"/>
            <a:r>
              <a:rPr lang="en-GB" altLang="es-AR"/>
              <a:t>Segundo nivel del esquema</a:t>
            </a:r>
          </a:p>
          <a:p>
            <a:pPr lvl="2"/>
            <a:r>
              <a:rPr lang="en-GB" altLang="es-AR"/>
              <a:t>Tercer nivel del esquema</a:t>
            </a:r>
          </a:p>
          <a:p>
            <a:pPr lvl="3"/>
            <a:r>
              <a:rPr lang="en-GB" altLang="es-AR"/>
              <a:t>Cuarto nivel del esquema</a:t>
            </a:r>
          </a:p>
          <a:p>
            <a:pPr lvl="4"/>
            <a:r>
              <a:rPr lang="en-GB" altLang="es-AR"/>
              <a:t>Quinto nivel del esquema</a:t>
            </a:r>
          </a:p>
          <a:p>
            <a:pPr lvl="4"/>
            <a:r>
              <a:rPr lang="en-GB" altLang="es-AR"/>
              <a:t>Sexto nivel del esquema</a:t>
            </a:r>
          </a:p>
          <a:p>
            <a:pPr lvl="4"/>
            <a:r>
              <a:rPr lang="en-GB" altLang="es-AR"/>
              <a:t>Séptimo nivel del esquema</a:t>
            </a:r>
          </a:p>
        </p:txBody>
      </p:sp>
    </p:spTree>
  </p:cSld>
  <p:clrMap bg1="lt1" tx1="dk1" bg2="lt2" tx2="dk2" accent1="accent1" accent2="accent2" accent3="accent3" accent4="accent4" accent5="accent5" accent6="accent6" hlink="hlink" folHlink="folHlink"/>
  <p:sldLayoutIdLst>
    <p:sldLayoutId id="2147483985" r:id="rId1"/>
    <p:sldLayoutId id="2147483986" r:id="rId2"/>
    <p:sldLayoutId id="2147483987" r:id="rId3"/>
    <p:sldLayoutId id="2147483988" r:id="rId4"/>
    <p:sldLayoutId id="2147483989" r:id="rId5"/>
    <p:sldLayoutId id="2147483990" r:id="rId6"/>
    <p:sldLayoutId id="2147483991" r:id="rId7"/>
    <p:sldLayoutId id="2147483992" r:id="rId8"/>
    <p:sldLayoutId id="2147483993" r:id="rId9"/>
    <p:sldLayoutId id="2147483994" r:id="rId10"/>
    <p:sldLayoutId id="2147483995" r:id="rId11"/>
  </p:sldLayoutIdLst>
  <p:txStyles>
    <p:titleStyle>
      <a:lvl1pPr algn="ctr" defTabSz="449263" rtl="0" eaLnBrk="0" fontAlgn="base" hangingPunct="0">
        <a:spcBef>
          <a:spcPct val="0"/>
        </a:spcBef>
        <a:spcAft>
          <a:spcPct val="0"/>
        </a:spcAft>
        <a:buClr>
          <a:srgbClr val="000000"/>
        </a:buClr>
        <a:buSzPct val="100000"/>
        <a:buFont typeface="Times New Roman" pitchFamily="16" charset="0"/>
        <a:defRPr sz="4400">
          <a:solidFill>
            <a:srgbClr val="1F497D"/>
          </a:solidFill>
          <a:latin typeface="+mj-lt"/>
          <a:ea typeface="+mj-ea"/>
          <a:cs typeface="+mj-cs"/>
        </a:defRPr>
      </a:lvl1pPr>
      <a:lvl2pPr algn="ctr" defTabSz="449263" rtl="0" eaLnBrk="0" fontAlgn="base" hangingPunct="0">
        <a:spcBef>
          <a:spcPct val="0"/>
        </a:spcBef>
        <a:spcAft>
          <a:spcPct val="0"/>
        </a:spcAft>
        <a:buClr>
          <a:srgbClr val="000000"/>
        </a:buClr>
        <a:buSzPct val="100000"/>
        <a:buFont typeface="Times New Roman" pitchFamily="16" charset="0"/>
        <a:defRPr sz="4400">
          <a:solidFill>
            <a:srgbClr val="1F497D"/>
          </a:solidFill>
          <a:latin typeface="Arial" charset="0"/>
          <a:ea typeface="Microsoft YaHei" charset="-122"/>
        </a:defRPr>
      </a:lvl2pPr>
      <a:lvl3pPr algn="ctr" defTabSz="449263" rtl="0" eaLnBrk="0" fontAlgn="base" hangingPunct="0">
        <a:spcBef>
          <a:spcPct val="0"/>
        </a:spcBef>
        <a:spcAft>
          <a:spcPct val="0"/>
        </a:spcAft>
        <a:buClr>
          <a:srgbClr val="000000"/>
        </a:buClr>
        <a:buSzPct val="100000"/>
        <a:buFont typeface="Times New Roman" pitchFamily="16" charset="0"/>
        <a:defRPr sz="4400">
          <a:solidFill>
            <a:srgbClr val="1F497D"/>
          </a:solidFill>
          <a:latin typeface="Arial" charset="0"/>
          <a:ea typeface="Microsoft YaHei" charset="-122"/>
        </a:defRPr>
      </a:lvl3pPr>
      <a:lvl4pPr algn="ctr" defTabSz="449263" rtl="0" eaLnBrk="0" fontAlgn="base" hangingPunct="0">
        <a:spcBef>
          <a:spcPct val="0"/>
        </a:spcBef>
        <a:spcAft>
          <a:spcPct val="0"/>
        </a:spcAft>
        <a:buClr>
          <a:srgbClr val="000000"/>
        </a:buClr>
        <a:buSzPct val="100000"/>
        <a:buFont typeface="Times New Roman" pitchFamily="16" charset="0"/>
        <a:defRPr sz="4400">
          <a:solidFill>
            <a:srgbClr val="1F497D"/>
          </a:solidFill>
          <a:latin typeface="Arial" charset="0"/>
          <a:ea typeface="Microsoft YaHei" charset="-122"/>
        </a:defRPr>
      </a:lvl4pPr>
      <a:lvl5pPr algn="ctr" defTabSz="449263" rtl="0" eaLnBrk="0" fontAlgn="base" hangingPunct="0">
        <a:spcBef>
          <a:spcPct val="0"/>
        </a:spcBef>
        <a:spcAft>
          <a:spcPct val="0"/>
        </a:spcAft>
        <a:buClr>
          <a:srgbClr val="000000"/>
        </a:buClr>
        <a:buSzPct val="100000"/>
        <a:buFont typeface="Times New Roman" pitchFamily="16" charset="0"/>
        <a:defRPr sz="4400">
          <a:solidFill>
            <a:srgbClr val="1F497D"/>
          </a:solidFill>
          <a:latin typeface="Arial" charset="0"/>
          <a:ea typeface="Microsoft YaHei" charset="-122"/>
        </a:defRPr>
      </a:lvl5pPr>
      <a:lvl6pPr marL="2514600" indent="-228600" algn="ctr" defTabSz="449263" rtl="0" eaLnBrk="0" fontAlgn="base" hangingPunct="0">
        <a:spcBef>
          <a:spcPct val="0"/>
        </a:spcBef>
        <a:spcAft>
          <a:spcPct val="0"/>
        </a:spcAft>
        <a:buClr>
          <a:srgbClr val="000000"/>
        </a:buClr>
        <a:buSzPct val="100000"/>
        <a:buFont typeface="Times New Roman" pitchFamily="16" charset="0"/>
        <a:defRPr sz="4400">
          <a:solidFill>
            <a:srgbClr val="1F497D"/>
          </a:solidFill>
          <a:latin typeface="Arial" charset="0"/>
          <a:ea typeface="Microsoft YaHei" charset="-122"/>
        </a:defRPr>
      </a:lvl6pPr>
      <a:lvl7pPr marL="2971800" indent="-228600" algn="ctr" defTabSz="449263" rtl="0" eaLnBrk="0" fontAlgn="base" hangingPunct="0">
        <a:spcBef>
          <a:spcPct val="0"/>
        </a:spcBef>
        <a:spcAft>
          <a:spcPct val="0"/>
        </a:spcAft>
        <a:buClr>
          <a:srgbClr val="000000"/>
        </a:buClr>
        <a:buSzPct val="100000"/>
        <a:buFont typeface="Times New Roman" pitchFamily="16" charset="0"/>
        <a:defRPr sz="4400">
          <a:solidFill>
            <a:srgbClr val="1F497D"/>
          </a:solidFill>
          <a:latin typeface="Arial" charset="0"/>
          <a:ea typeface="Microsoft YaHei" charset="-122"/>
        </a:defRPr>
      </a:lvl7pPr>
      <a:lvl8pPr marL="3429000" indent="-228600" algn="ctr" defTabSz="449263" rtl="0" eaLnBrk="0" fontAlgn="base" hangingPunct="0">
        <a:spcBef>
          <a:spcPct val="0"/>
        </a:spcBef>
        <a:spcAft>
          <a:spcPct val="0"/>
        </a:spcAft>
        <a:buClr>
          <a:srgbClr val="000000"/>
        </a:buClr>
        <a:buSzPct val="100000"/>
        <a:buFont typeface="Times New Roman" pitchFamily="16" charset="0"/>
        <a:defRPr sz="4400">
          <a:solidFill>
            <a:srgbClr val="1F497D"/>
          </a:solidFill>
          <a:latin typeface="Arial" charset="0"/>
          <a:ea typeface="Microsoft YaHei" charset="-122"/>
        </a:defRPr>
      </a:lvl8pPr>
      <a:lvl9pPr marL="3886200" indent="-228600" algn="ctr" defTabSz="449263" rtl="0" eaLnBrk="0" fontAlgn="base" hangingPunct="0">
        <a:spcBef>
          <a:spcPct val="0"/>
        </a:spcBef>
        <a:spcAft>
          <a:spcPct val="0"/>
        </a:spcAft>
        <a:buClr>
          <a:srgbClr val="000000"/>
        </a:buClr>
        <a:buSzPct val="100000"/>
        <a:buFont typeface="Times New Roman" pitchFamily="16" charset="0"/>
        <a:defRPr sz="4400">
          <a:solidFill>
            <a:srgbClr val="1F497D"/>
          </a:solidFill>
          <a:latin typeface="Arial" charset="0"/>
          <a:ea typeface="Microsoft YaHei" charset="-122"/>
        </a:defRPr>
      </a:lvl9pPr>
    </p:titleStyle>
    <p:bodyStyle>
      <a:lvl1pPr marL="342900" indent="-342900" algn="l" defTabSz="449263" rtl="0" eaLnBrk="0" fontAlgn="base" hangingPunct="0">
        <a:spcBef>
          <a:spcPts val="800"/>
        </a:spcBef>
        <a:spcAft>
          <a:spcPct val="0"/>
        </a:spcAft>
        <a:buClr>
          <a:srgbClr val="000000"/>
        </a:buClr>
        <a:buSzPct val="100000"/>
        <a:buFont typeface="Times New Roman" pitchFamily="16" charset="0"/>
        <a:defRPr sz="3200">
          <a:solidFill>
            <a:srgbClr val="000000"/>
          </a:solidFill>
          <a:latin typeface="+mn-lt"/>
          <a:ea typeface="+mn-ea"/>
          <a:cs typeface="+mn-cs"/>
        </a:defRPr>
      </a:lvl1pPr>
      <a:lvl2pPr marL="742950" indent="-285750" algn="l" defTabSz="449263" rtl="0" eaLnBrk="0" fontAlgn="base" hangingPunct="0">
        <a:spcBef>
          <a:spcPts val="700"/>
        </a:spcBef>
        <a:spcAft>
          <a:spcPct val="0"/>
        </a:spcAft>
        <a:buClr>
          <a:srgbClr val="000000"/>
        </a:buClr>
        <a:buSzPct val="100000"/>
        <a:buFont typeface="Times New Roman" pitchFamily="16" charset="0"/>
        <a:defRPr sz="2800">
          <a:solidFill>
            <a:srgbClr val="000000"/>
          </a:solidFill>
          <a:latin typeface="+mn-lt"/>
          <a:ea typeface="+mn-ea"/>
        </a:defRPr>
      </a:lvl2pPr>
      <a:lvl3pPr marL="1143000" indent="-228600" algn="l" defTabSz="449263" rtl="0" eaLnBrk="0" fontAlgn="base" hangingPunct="0">
        <a:spcBef>
          <a:spcPts val="600"/>
        </a:spcBef>
        <a:spcAft>
          <a:spcPct val="0"/>
        </a:spcAft>
        <a:buClr>
          <a:srgbClr val="000000"/>
        </a:buClr>
        <a:buSzPct val="100000"/>
        <a:buFont typeface="Times New Roman" pitchFamily="16" charset="0"/>
        <a:defRPr sz="2400">
          <a:solidFill>
            <a:srgbClr val="000000"/>
          </a:solidFill>
          <a:latin typeface="+mn-lt"/>
          <a:ea typeface="+mn-ea"/>
        </a:defRPr>
      </a:lvl3pPr>
      <a:lvl4pPr marL="16002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defRPr>
      </a:lvl4pPr>
      <a:lvl5pPr marL="20574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defRPr>
      </a:lvl5pPr>
      <a:lvl6pPr marL="25146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defRPr>
      </a:lvl6pPr>
      <a:lvl7pPr marL="29718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defRPr>
      </a:lvl7pPr>
      <a:lvl8pPr marL="34290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defRPr>
      </a:lvl8pPr>
      <a:lvl9pPr marL="38862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defRPr>
      </a:lvl9pPr>
    </p:bodyStyle>
    <p:other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19.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19.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19.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3.xml"/><Relationship Id="rId1" Type="http://schemas.openxmlformats.org/officeDocument/2006/relationships/slideLayout" Target="../slideLayouts/slideLayout19.xml"/></Relationships>
</file>

<file path=ppt/slides/_rels/slide14.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2.jpeg"/><Relationship Id="rId7" Type="http://schemas.openxmlformats.org/officeDocument/2006/relationships/diagramColors" Target="../diagrams/colors2.xml"/><Relationship Id="rId2" Type="http://schemas.openxmlformats.org/officeDocument/2006/relationships/notesSlide" Target="../notesSlides/notesSlide14.xml"/><Relationship Id="rId1" Type="http://schemas.openxmlformats.org/officeDocument/2006/relationships/slideLayout" Target="../slideLayouts/slideLayout19.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15.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image" Target="../media/image2.jpeg"/><Relationship Id="rId7" Type="http://schemas.openxmlformats.org/officeDocument/2006/relationships/diagramColors" Target="../diagrams/colors3.xml"/><Relationship Id="rId2" Type="http://schemas.openxmlformats.org/officeDocument/2006/relationships/notesSlide" Target="../notesSlides/notesSlide15.xml"/><Relationship Id="rId1" Type="http://schemas.openxmlformats.org/officeDocument/2006/relationships/slideLayout" Target="../slideLayouts/slideLayout19.xml"/><Relationship Id="rId6" Type="http://schemas.openxmlformats.org/officeDocument/2006/relationships/diagramQuickStyle" Target="../diagrams/quickStyle3.xml"/><Relationship Id="rId5" Type="http://schemas.openxmlformats.org/officeDocument/2006/relationships/diagramLayout" Target="../diagrams/layout3.xml"/><Relationship Id="rId4" Type="http://schemas.openxmlformats.org/officeDocument/2006/relationships/diagramData" Target="../diagrams/data3.xml"/></Relationships>
</file>

<file path=ppt/slides/_rels/slide16.xml.rels><?xml version="1.0" encoding="UTF-8" standalone="yes"?>
<Relationships xmlns="http://schemas.openxmlformats.org/package/2006/relationships"><Relationship Id="rId8" Type="http://schemas.microsoft.com/office/2007/relationships/diagramDrawing" Target="../diagrams/drawing4.xml"/><Relationship Id="rId3" Type="http://schemas.openxmlformats.org/officeDocument/2006/relationships/image" Target="../media/image2.jpeg"/><Relationship Id="rId7" Type="http://schemas.openxmlformats.org/officeDocument/2006/relationships/diagramColors" Target="../diagrams/colors4.xml"/><Relationship Id="rId2" Type="http://schemas.openxmlformats.org/officeDocument/2006/relationships/notesSlide" Target="../notesSlides/notesSlide16.xml"/><Relationship Id="rId1" Type="http://schemas.openxmlformats.org/officeDocument/2006/relationships/slideLayout" Target="../slideLayouts/slideLayout19.xml"/><Relationship Id="rId6" Type="http://schemas.openxmlformats.org/officeDocument/2006/relationships/diagramQuickStyle" Target="../diagrams/quickStyle4.xml"/><Relationship Id="rId5" Type="http://schemas.openxmlformats.org/officeDocument/2006/relationships/diagramLayout" Target="../diagrams/layout4.xml"/><Relationship Id="rId4" Type="http://schemas.openxmlformats.org/officeDocument/2006/relationships/diagramData" Target="../diagrams/data4.xml"/></Relationships>
</file>

<file path=ppt/slides/_rels/slide17.xml.rels><?xml version="1.0" encoding="UTF-8" standalone="yes"?>
<Relationships xmlns="http://schemas.openxmlformats.org/package/2006/relationships"><Relationship Id="rId8" Type="http://schemas.microsoft.com/office/2007/relationships/diagramDrawing" Target="../diagrams/drawing5.xml"/><Relationship Id="rId3" Type="http://schemas.openxmlformats.org/officeDocument/2006/relationships/image" Target="../media/image2.jpeg"/><Relationship Id="rId7" Type="http://schemas.openxmlformats.org/officeDocument/2006/relationships/diagramColors" Target="../diagrams/colors5.xml"/><Relationship Id="rId2" Type="http://schemas.openxmlformats.org/officeDocument/2006/relationships/notesSlide" Target="../notesSlides/notesSlide17.xml"/><Relationship Id="rId1" Type="http://schemas.openxmlformats.org/officeDocument/2006/relationships/slideLayout" Target="../slideLayouts/slideLayout19.xml"/><Relationship Id="rId6" Type="http://schemas.openxmlformats.org/officeDocument/2006/relationships/diagramQuickStyle" Target="../diagrams/quickStyle5.xml"/><Relationship Id="rId5" Type="http://schemas.openxmlformats.org/officeDocument/2006/relationships/diagramLayout" Target="../diagrams/layout5.xml"/><Relationship Id="rId4" Type="http://schemas.openxmlformats.org/officeDocument/2006/relationships/diagramData" Target="../diagrams/data5.xml"/></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8.xml"/><Relationship Id="rId1" Type="http://schemas.openxmlformats.org/officeDocument/2006/relationships/slideLayout" Target="../slideLayouts/slideLayout19.xml"/></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9.xml"/><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9.xml"/></Relationships>
</file>

<file path=ppt/slides/_rels/slide2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0.xml"/><Relationship Id="rId1" Type="http://schemas.openxmlformats.org/officeDocument/2006/relationships/slideLayout" Target="../slideLayouts/slideLayout19.xml"/></Relationships>
</file>

<file path=ppt/slides/_rels/slide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1.xml"/><Relationship Id="rId1" Type="http://schemas.openxmlformats.org/officeDocument/2006/relationships/slideLayout" Target="../slideLayouts/slideLayout19.xml"/></Relationships>
</file>

<file path=ppt/slides/_rels/slide2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2.xml"/><Relationship Id="rId1" Type="http://schemas.openxmlformats.org/officeDocument/2006/relationships/slideLayout" Target="../slideLayouts/slideLayout19.xml"/></Relationships>
</file>

<file path=ppt/slides/_rels/slide2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3.xml"/><Relationship Id="rId1" Type="http://schemas.openxmlformats.org/officeDocument/2006/relationships/slideLayout" Target="../slideLayouts/slideLayout19.xml"/></Relationships>
</file>

<file path=ppt/slides/_rels/slide2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4.xml"/><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notesSlide" Target="../notesSlides/notesSlide4.xml"/><Relationship Id="rId1" Type="http://schemas.openxmlformats.org/officeDocument/2006/relationships/slideLayout" Target="../slideLayouts/slideLayout19.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9.xml"/></Relationships>
</file>

<file path=ppt/slides/_rels/slide6.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2.jpeg"/><Relationship Id="rId7" Type="http://schemas.openxmlformats.org/officeDocument/2006/relationships/diagramColors" Target="../diagrams/colors1.xml"/><Relationship Id="rId2" Type="http://schemas.openxmlformats.org/officeDocument/2006/relationships/notesSlide" Target="../notesSlides/notesSlide6.xml"/><Relationship Id="rId1" Type="http://schemas.openxmlformats.org/officeDocument/2006/relationships/slideLayout" Target="../slideLayouts/slideLayout19.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19.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19.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19.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40962" name="Text Box 1"/>
          <p:cNvSpPr txBox="1">
            <a:spLocks noChangeArrowheads="1"/>
          </p:cNvSpPr>
          <p:nvPr/>
        </p:nvSpPr>
        <p:spPr bwMode="auto">
          <a:xfrm>
            <a:off x="107504" y="358229"/>
            <a:ext cx="9144000" cy="548233"/>
          </a:xfrm>
          <a:prstGeom prst="rect">
            <a:avLst/>
          </a:prstGeom>
          <a:noFill/>
          <a:ln w="9525">
            <a:noFill/>
            <a:round/>
            <a:headEnd/>
            <a:tailEnd/>
          </a:ln>
        </p:spPr>
        <p:txBody>
          <a:bodyPr lIns="90000" tIns="46800" rIns="90000" bIns="46800"/>
          <a:lstStyle/>
          <a:p>
            <a:pPr algn="ctr">
              <a:spcBef>
                <a:spcPts val="638"/>
              </a:spcBef>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r>
              <a:rPr lang="en-US" altLang="es-AR" dirty="0">
                <a:solidFill>
                  <a:srgbClr val="FFFFFF"/>
                </a:solidFill>
              </a:rPr>
              <a:t> </a:t>
            </a:r>
            <a:r>
              <a:rPr lang="en-US" b="1" dirty="0">
                <a:solidFill>
                  <a:srgbClr val="00B0F0"/>
                </a:solidFill>
              </a:rPr>
              <a:t>OECD Latin America Academy for Tax and Financial Crime Investigation</a:t>
            </a:r>
            <a:endParaRPr lang="es-AR" b="1" dirty="0">
              <a:solidFill>
                <a:srgbClr val="00B0F0"/>
              </a:solidFill>
            </a:endParaRPr>
          </a:p>
          <a:p>
            <a:pPr algn="ctr">
              <a:spcBef>
                <a:spcPts val="638"/>
              </a:spcBef>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endParaRPr lang="es-AR" altLang="es-AR" b="1" dirty="0">
              <a:solidFill>
                <a:srgbClr val="FFFFFF"/>
              </a:solidFill>
            </a:endParaRPr>
          </a:p>
          <a:p>
            <a:pPr algn="ctr">
              <a:spcBef>
                <a:spcPts val="638"/>
              </a:spcBef>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r>
              <a:rPr lang="en-US" altLang="es-AR" b="1" dirty="0">
                <a:solidFill>
                  <a:srgbClr val="00B0F0"/>
                </a:solidFill>
              </a:rPr>
              <a:t>Investigative Techniques for the Cash Economy</a:t>
            </a:r>
          </a:p>
          <a:p>
            <a:pPr algn="ctr">
              <a:spcBef>
                <a:spcPts val="638"/>
              </a:spcBef>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r>
              <a:rPr lang="es-AR" altLang="es-AR" b="1" dirty="0">
                <a:solidFill>
                  <a:srgbClr val="00B0F0"/>
                </a:solidFill>
              </a:rPr>
              <a:t>(</a:t>
            </a:r>
            <a:r>
              <a:rPr lang="en-US" altLang="es-AR" b="1" dirty="0">
                <a:solidFill>
                  <a:srgbClr val="00B0F0"/>
                </a:solidFill>
              </a:rPr>
              <a:t>Buenos Aires March 2022</a:t>
            </a:r>
            <a:r>
              <a:rPr lang="es-AR" altLang="es-AR" b="1" dirty="0">
                <a:solidFill>
                  <a:srgbClr val="00B0F0"/>
                </a:solidFill>
              </a:rPr>
              <a:t>)</a:t>
            </a:r>
          </a:p>
          <a:p>
            <a:pPr algn="ctr">
              <a:spcBef>
                <a:spcPts val="638"/>
              </a:spcBef>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endParaRPr lang="es-AR" altLang="es-AR" b="1" dirty="0">
              <a:solidFill>
                <a:srgbClr val="FFFFFF"/>
              </a:solidFill>
            </a:endParaRPr>
          </a:p>
          <a:p>
            <a:pPr algn="ctr">
              <a:spcBef>
                <a:spcPts val="638"/>
              </a:spcBef>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endParaRPr lang="en-US" altLang="es-AR" dirty="0">
              <a:solidFill>
                <a:srgbClr val="FFFFFF"/>
              </a:solidFill>
            </a:endParaRPr>
          </a:p>
        </p:txBody>
      </p:sp>
      <p:sp>
        <p:nvSpPr>
          <p:cNvPr id="40963" name="Line 2"/>
          <p:cNvSpPr>
            <a:spLocks noChangeShapeType="1"/>
          </p:cNvSpPr>
          <p:nvPr/>
        </p:nvSpPr>
        <p:spPr bwMode="auto">
          <a:xfrm>
            <a:off x="4356100" y="908050"/>
            <a:ext cx="431800" cy="1588"/>
          </a:xfrm>
          <a:prstGeom prst="line">
            <a:avLst/>
          </a:prstGeom>
          <a:noFill/>
          <a:ln w="19080" cap="sq">
            <a:solidFill>
              <a:srgbClr val="FFFFFF"/>
            </a:solidFill>
            <a:miter lim="800000"/>
            <a:headEnd/>
            <a:tailEnd/>
          </a:ln>
        </p:spPr>
        <p:txBody>
          <a:bodyPr/>
          <a:lstStyle/>
          <a:p>
            <a:endParaRPr lang="es-AR" dirty="0"/>
          </a:p>
        </p:txBody>
      </p:sp>
      <p:sp>
        <p:nvSpPr>
          <p:cNvPr id="40964" name="Line 3"/>
          <p:cNvSpPr>
            <a:spLocks noChangeShapeType="1"/>
          </p:cNvSpPr>
          <p:nvPr/>
        </p:nvSpPr>
        <p:spPr bwMode="auto">
          <a:xfrm>
            <a:off x="755650" y="2781300"/>
            <a:ext cx="2447925" cy="1588"/>
          </a:xfrm>
          <a:prstGeom prst="line">
            <a:avLst/>
          </a:prstGeom>
          <a:noFill/>
          <a:ln w="12600" cap="sq">
            <a:solidFill>
              <a:srgbClr val="FFFFFF"/>
            </a:solidFill>
            <a:miter lim="800000"/>
            <a:headEnd/>
            <a:tailEnd/>
          </a:ln>
        </p:spPr>
        <p:txBody>
          <a:bodyPr/>
          <a:lstStyle/>
          <a:p>
            <a:endParaRPr lang="es-AR" dirty="0"/>
          </a:p>
        </p:txBody>
      </p:sp>
      <p:sp>
        <p:nvSpPr>
          <p:cNvPr id="40965" name="Text Box 4"/>
          <p:cNvSpPr txBox="1">
            <a:spLocks noChangeArrowheads="1"/>
          </p:cNvSpPr>
          <p:nvPr/>
        </p:nvSpPr>
        <p:spPr bwMode="auto">
          <a:xfrm>
            <a:off x="639763" y="1701800"/>
            <a:ext cx="3055937" cy="1211263"/>
          </a:xfrm>
          <a:prstGeom prst="rect">
            <a:avLst/>
          </a:prstGeom>
          <a:noFill/>
          <a:ln w="9525">
            <a:noFill/>
            <a:round/>
            <a:headEnd/>
            <a:tailEnd/>
          </a:ln>
        </p:spPr>
        <p:txBody>
          <a:bodyPr lIns="90000" tIns="45000" rIns="90000" bIns="45000"/>
          <a:lstStyle/>
          <a:p>
            <a:pP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altLang="es-AR" sz="3000" b="1" dirty="0">
              <a:solidFill>
                <a:srgbClr val="FFFFFF"/>
              </a:solidFill>
            </a:endParaRPr>
          </a:p>
        </p:txBody>
      </p:sp>
      <p:sp>
        <p:nvSpPr>
          <p:cNvPr id="40966" name="5 Rectángulo"/>
          <p:cNvSpPr>
            <a:spLocks noChangeArrowheads="1"/>
          </p:cNvSpPr>
          <p:nvPr/>
        </p:nvSpPr>
        <p:spPr bwMode="auto">
          <a:xfrm>
            <a:off x="639763" y="2135188"/>
            <a:ext cx="6264275" cy="646331"/>
          </a:xfrm>
          <a:prstGeom prst="rect">
            <a:avLst/>
          </a:prstGeom>
          <a:noFill/>
          <a:ln w="9525">
            <a:noFill/>
            <a:miter lim="800000"/>
            <a:headEnd/>
            <a:tailEnd/>
          </a:ln>
        </p:spPr>
        <p:txBody>
          <a:bodyPr>
            <a:spAutoFit/>
          </a:bodyPr>
          <a:lstStyle/>
          <a:p>
            <a:r>
              <a:rPr lang="en-US" b="1" dirty="0"/>
              <a:t>Mutual Evaluation Mechanisms for Money Laundering &amp; Terrorism Financing</a:t>
            </a:r>
            <a:endParaRPr lang="en-US" dirty="0"/>
          </a:p>
        </p:txBody>
      </p:sp>
      <p:sp>
        <p:nvSpPr>
          <p:cNvPr id="40967" name="6 CuadroTexto"/>
          <p:cNvSpPr txBox="1">
            <a:spLocks noChangeArrowheads="1"/>
          </p:cNvSpPr>
          <p:nvPr/>
        </p:nvSpPr>
        <p:spPr bwMode="auto">
          <a:xfrm>
            <a:off x="827088" y="3716338"/>
            <a:ext cx="4824412" cy="615553"/>
          </a:xfrm>
          <a:prstGeom prst="rect">
            <a:avLst/>
          </a:prstGeom>
          <a:noFill/>
          <a:ln w="9525">
            <a:noFill/>
            <a:miter lim="800000"/>
            <a:headEnd/>
            <a:tailEnd/>
          </a:ln>
        </p:spPr>
        <p:txBody>
          <a:bodyPr>
            <a:spAutoFit/>
          </a:bodyPr>
          <a:lstStyle/>
          <a:p>
            <a:r>
              <a:rPr lang="es-AR" sz="1600" dirty="0"/>
              <a:t>Luis F. Arocena</a:t>
            </a:r>
          </a:p>
          <a:p>
            <a:endParaRPr lang="es-AR" b="1" dirty="0"/>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41986" name="Rectangle 2"/>
          <p:cNvSpPr>
            <a:spLocks noChangeArrowheads="1"/>
          </p:cNvSpPr>
          <p:nvPr/>
        </p:nvSpPr>
        <p:spPr bwMode="auto">
          <a:xfrm>
            <a:off x="5203825" y="0"/>
            <a:ext cx="8054975" cy="1588"/>
          </a:xfrm>
          <a:prstGeom prst="rect">
            <a:avLst/>
          </a:prstGeom>
          <a:noFill/>
          <a:ln w="9525">
            <a:noFill/>
            <a:round/>
            <a:headEnd/>
            <a:tailEnd/>
          </a:ln>
        </p:spPr>
        <p:txBody>
          <a:bodyPr wrap="none" anchor="ctr"/>
          <a:lstStyle/>
          <a:p>
            <a:endParaRPr lang="es-AR" altLang="es-AR" dirty="0"/>
          </a:p>
        </p:txBody>
      </p:sp>
      <p:sp>
        <p:nvSpPr>
          <p:cNvPr id="41987" name="Text Box 3"/>
          <p:cNvSpPr txBox="1">
            <a:spLocks noChangeArrowheads="1"/>
          </p:cNvSpPr>
          <p:nvPr/>
        </p:nvSpPr>
        <p:spPr bwMode="auto">
          <a:xfrm>
            <a:off x="539552" y="1340768"/>
            <a:ext cx="7589838" cy="349250"/>
          </a:xfrm>
          <a:prstGeom prst="rect">
            <a:avLst/>
          </a:prstGeom>
          <a:solidFill>
            <a:srgbClr val="FFFFFF"/>
          </a:solidFill>
          <a:ln w="9360" cap="sq">
            <a:solidFill>
              <a:srgbClr val="FFFFFF"/>
            </a:solidFill>
            <a:miter lim="800000"/>
            <a:headEnd/>
            <a:tailEnd/>
          </a:ln>
        </p:spPr>
        <p:txBody>
          <a:bodyPr lIns="90000" tIns="45000" rIns="90000" bIns="45000"/>
          <a:lstStyle/>
          <a:p>
            <a:pP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es-AR" sz="1600" b="1" dirty="0">
                <a:solidFill>
                  <a:srgbClr val="74BAE1"/>
                </a:solidFill>
              </a:rPr>
              <a:t>Example: Recommendation 32 – Cash Transportation / Couriers</a:t>
            </a:r>
          </a:p>
        </p:txBody>
      </p:sp>
      <p:sp>
        <p:nvSpPr>
          <p:cNvPr id="41988" name="Line 4"/>
          <p:cNvSpPr>
            <a:spLocks noChangeShapeType="1"/>
          </p:cNvSpPr>
          <p:nvPr/>
        </p:nvSpPr>
        <p:spPr bwMode="auto">
          <a:xfrm>
            <a:off x="539552" y="1268760"/>
            <a:ext cx="7921625" cy="1587"/>
          </a:xfrm>
          <a:prstGeom prst="line">
            <a:avLst/>
          </a:prstGeom>
          <a:noFill/>
          <a:ln w="19080" cap="sq">
            <a:solidFill>
              <a:srgbClr val="D9D9D9"/>
            </a:solidFill>
            <a:miter lim="800000"/>
            <a:headEnd/>
            <a:tailEnd/>
          </a:ln>
        </p:spPr>
        <p:txBody>
          <a:bodyPr/>
          <a:lstStyle/>
          <a:p>
            <a:endParaRPr lang="es-AR" dirty="0"/>
          </a:p>
        </p:txBody>
      </p:sp>
      <p:sp>
        <p:nvSpPr>
          <p:cNvPr id="41989" name="Line 5"/>
          <p:cNvSpPr>
            <a:spLocks noChangeShapeType="1"/>
          </p:cNvSpPr>
          <p:nvPr/>
        </p:nvSpPr>
        <p:spPr bwMode="auto">
          <a:xfrm>
            <a:off x="539750" y="1772816"/>
            <a:ext cx="7921625" cy="1587"/>
          </a:xfrm>
          <a:prstGeom prst="line">
            <a:avLst/>
          </a:prstGeom>
          <a:noFill/>
          <a:ln w="3240" cap="sq">
            <a:solidFill>
              <a:srgbClr val="D9D9D9"/>
            </a:solidFill>
            <a:miter lim="800000"/>
            <a:headEnd/>
            <a:tailEnd/>
          </a:ln>
        </p:spPr>
        <p:txBody>
          <a:bodyPr/>
          <a:lstStyle/>
          <a:p>
            <a:endParaRPr lang="es-AR" dirty="0"/>
          </a:p>
        </p:txBody>
      </p:sp>
      <p:sp>
        <p:nvSpPr>
          <p:cNvPr id="41990" name="Text Box 6"/>
          <p:cNvSpPr txBox="1">
            <a:spLocks noChangeArrowheads="1"/>
          </p:cNvSpPr>
          <p:nvPr/>
        </p:nvSpPr>
        <p:spPr bwMode="auto">
          <a:xfrm>
            <a:off x="527050" y="369888"/>
            <a:ext cx="6637338" cy="557212"/>
          </a:xfrm>
          <a:prstGeom prst="rect">
            <a:avLst/>
          </a:prstGeom>
          <a:noFill/>
          <a:ln w="9525">
            <a:noFill/>
            <a:round/>
            <a:headEnd/>
            <a:tailEnd/>
          </a:ln>
        </p:spPr>
        <p:txBody>
          <a:bodyPr lIns="90000" tIns="45000" rIns="90000" bIns="45000"/>
          <a:lstStyle/>
          <a:p>
            <a:r>
              <a:rPr lang="en-US" sz="1600" b="1" dirty="0"/>
              <a:t>Technical Compliance</a:t>
            </a:r>
            <a:endParaRPr lang="en-US" sz="1600" dirty="0"/>
          </a:p>
        </p:txBody>
      </p:sp>
      <p:sp>
        <p:nvSpPr>
          <p:cNvPr id="41993" name="Text Box 9"/>
          <p:cNvSpPr txBox="1">
            <a:spLocks noChangeArrowheads="1"/>
          </p:cNvSpPr>
          <p:nvPr/>
        </p:nvSpPr>
        <p:spPr bwMode="auto">
          <a:xfrm>
            <a:off x="323528" y="1844824"/>
            <a:ext cx="8280920" cy="4941168"/>
          </a:xfrm>
          <a:prstGeom prst="rect">
            <a:avLst/>
          </a:prstGeom>
          <a:solidFill>
            <a:srgbClr val="FFFFFF"/>
          </a:solidFill>
          <a:ln w="9360" cap="sq">
            <a:solidFill>
              <a:srgbClr val="FFFFFF"/>
            </a:solidFill>
            <a:miter lim="800000"/>
            <a:headEnd/>
            <a:tailEnd/>
          </a:ln>
        </p:spPr>
        <p:txBody>
          <a:bodyPr lIns="90000" tIns="45000" rIns="90000" bIns="45000"/>
          <a:lstStyle/>
          <a:p>
            <a:r>
              <a:rPr lang="en-US" altLang="es-AR" sz="1400" dirty="0">
                <a:solidFill>
                  <a:srgbClr val="666666"/>
                </a:solidFill>
              </a:rPr>
              <a:t>32.1 Countries should implement a declaration system or a disclosure system for incoming and outgoing cross-border transportation of currency and bearer negotiable instruments (BNIs). Countries should ensure that a declaration or disclosure is required for all physical cross-border transportation, whether by </a:t>
            </a:r>
            <a:r>
              <a:rPr lang="en-US" altLang="es-AR" sz="1400" dirty="0" err="1">
                <a:solidFill>
                  <a:srgbClr val="666666"/>
                </a:solidFill>
              </a:rPr>
              <a:t>travellers</a:t>
            </a:r>
            <a:r>
              <a:rPr lang="en-US" altLang="es-AR" sz="1400" dirty="0">
                <a:solidFill>
                  <a:srgbClr val="666666"/>
                </a:solidFill>
              </a:rPr>
              <a:t> or through mail and cargo, but may use different systems for different modes of transportation.</a:t>
            </a:r>
          </a:p>
          <a:p>
            <a:r>
              <a:rPr lang="en-US" altLang="es-AR" sz="1400" dirty="0">
                <a:solidFill>
                  <a:srgbClr val="666666"/>
                </a:solidFill>
              </a:rPr>
              <a:t>32.2 In a declaration system, all persons making a physical cross-border transportation of currency or BNIs, which are of a value exceeding a pre-set, maximum threshold of USD/EUR 15 000, should be required to submit a truthful declaration to the designated competent authorities. Countries may opt from among the following three different types of declaration system:</a:t>
            </a:r>
          </a:p>
          <a:p>
            <a:r>
              <a:rPr lang="en-US" altLang="es-AR" sz="1400" dirty="0">
                <a:solidFill>
                  <a:srgbClr val="666666"/>
                </a:solidFill>
              </a:rPr>
              <a:t>(a) A written declaration system for all </a:t>
            </a:r>
            <a:r>
              <a:rPr lang="en-US" altLang="es-AR" sz="1400" dirty="0" err="1">
                <a:solidFill>
                  <a:srgbClr val="666666"/>
                </a:solidFill>
              </a:rPr>
              <a:t>travellers</a:t>
            </a:r>
            <a:r>
              <a:rPr lang="en-US" altLang="es-AR" sz="1400" dirty="0">
                <a:solidFill>
                  <a:srgbClr val="666666"/>
                </a:solidFill>
              </a:rPr>
              <a:t>;</a:t>
            </a:r>
          </a:p>
          <a:p>
            <a:r>
              <a:rPr lang="en-US" altLang="es-AR" sz="1400" dirty="0">
                <a:solidFill>
                  <a:srgbClr val="666666"/>
                </a:solidFill>
              </a:rPr>
              <a:t>(b) A written declaration system for all </a:t>
            </a:r>
            <a:r>
              <a:rPr lang="en-US" altLang="es-AR" sz="1400" dirty="0" err="1">
                <a:solidFill>
                  <a:srgbClr val="666666"/>
                </a:solidFill>
              </a:rPr>
              <a:t>travellers</a:t>
            </a:r>
            <a:r>
              <a:rPr lang="en-US" altLang="es-AR" sz="1400" dirty="0">
                <a:solidFill>
                  <a:srgbClr val="666666"/>
                </a:solidFill>
              </a:rPr>
              <a:t> carrying amounts above a threshold; and/or</a:t>
            </a:r>
          </a:p>
          <a:p>
            <a:r>
              <a:rPr lang="en-US" altLang="es-AR" sz="1400" dirty="0">
                <a:solidFill>
                  <a:srgbClr val="666666"/>
                </a:solidFill>
              </a:rPr>
              <a:t>(c) An oral declaration system for all </a:t>
            </a:r>
            <a:r>
              <a:rPr lang="en-US" altLang="es-AR" sz="1400" dirty="0" err="1">
                <a:solidFill>
                  <a:srgbClr val="666666"/>
                </a:solidFill>
              </a:rPr>
              <a:t>travellers</a:t>
            </a:r>
            <a:r>
              <a:rPr lang="en-US" altLang="es-AR" sz="1400" dirty="0">
                <a:solidFill>
                  <a:srgbClr val="666666"/>
                </a:solidFill>
              </a:rPr>
              <a:t>.</a:t>
            </a:r>
          </a:p>
          <a:p>
            <a:r>
              <a:rPr lang="en-US" altLang="es-AR" sz="1400" dirty="0">
                <a:solidFill>
                  <a:srgbClr val="666666"/>
                </a:solidFill>
              </a:rPr>
              <a:t>32.3 In a disclosure system, </a:t>
            </a:r>
            <a:r>
              <a:rPr lang="en-US" altLang="es-AR" sz="1400" dirty="0" err="1">
                <a:solidFill>
                  <a:srgbClr val="666666"/>
                </a:solidFill>
              </a:rPr>
              <a:t>travellers</a:t>
            </a:r>
            <a:r>
              <a:rPr lang="en-US" altLang="es-AR" sz="1400" dirty="0">
                <a:solidFill>
                  <a:srgbClr val="666666"/>
                </a:solidFill>
              </a:rPr>
              <a:t> should be required to give a truthful answer and provide the authorities with appropriate information upon request but are not required to make an upfront written or oral declaration.</a:t>
            </a:r>
          </a:p>
          <a:p>
            <a:r>
              <a:rPr lang="en-US" altLang="es-AR" sz="1400" dirty="0">
                <a:solidFill>
                  <a:srgbClr val="666666"/>
                </a:solidFill>
              </a:rPr>
              <a:t>32.4 Upon discovery of a false declaration or disclosure of currency or BNIs or a failure to declare or disclose them, designated competent authorities should have the authority to request and obtain further information from the carrier with regard to the origin of the currency or BNIs, and their intended use.</a:t>
            </a:r>
          </a:p>
          <a:p>
            <a:r>
              <a:rPr lang="en-US" altLang="es-AR" sz="1400" dirty="0">
                <a:solidFill>
                  <a:srgbClr val="666666"/>
                </a:solidFill>
              </a:rPr>
              <a:t>32.5 Persons who make a false declaration or disclosure should be subject to proportionate and dissuasive sanctions, whether criminal, civil or administrative.</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41986" name="Rectangle 2"/>
          <p:cNvSpPr>
            <a:spLocks noChangeArrowheads="1"/>
          </p:cNvSpPr>
          <p:nvPr/>
        </p:nvSpPr>
        <p:spPr bwMode="auto">
          <a:xfrm>
            <a:off x="5203825" y="0"/>
            <a:ext cx="8054975" cy="1588"/>
          </a:xfrm>
          <a:prstGeom prst="rect">
            <a:avLst/>
          </a:prstGeom>
          <a:noFill/>
          <a:ln w="9525">
            <a:noFill/>
            <a:round/>
            <a:headEnd/>
            <a:tailEnd/>
          </a:ln>
        </p:spPr>
        <p:txBody>
          <a:bodyPr wrap="none" anchor="ctr"/>
          <a:lstStyle/>
          <a:p>
            <a:endParaRPr lang="es-AR" altLang="es-AR" dirty="0"/>
          </a:p>
        </p:txBody>
      </p:sp>
      <p:sp>
        <p:nvSpPr>
          <p:cNvPr id="41987" name="Text Box 3"/>
          <p:cNvSpPr txBox="1">
            <a:spLocks noChangeArrowheads="1"/>
          </p:cNvSpPr>
          <p:nvPr/>
        </p:nvSpPr>
        <p:spPr bwMode="auto">
          <a:xfrm>
            <a:off x="539552" y="1285691"/>
            <a:ext cx="7589838" cy="349250"/>
          </a:xfrm>
          <a:prstGeom prst="rect">
            <a:avLst/>
          </a:prstGeom>
          <a:solidFill>
            <a:srgbClr val="FFFFFF"/>
          </a:solidFill>
          <a:ln w="9360" cap="sq">
            <a:solidFill>
              <a:srgbClr val="FFFFFF"/>
            </a:solidFill>
            <a:miter lim="800000"/>
            <a:headEnd/>
            <a:tailEnd/>
          </a:ln>
        </p:spPr>
        <p:txBody>
          <a:bodyPr lIns="90000" tIns="45000" rIns="90000" bIns="45000"/>
          <a:lstStyle/>
          <a:p>
            <a:pP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es-AR" sz="1600" b="1" dirty="0">
                <a:solidFill>
                  <a:srgbClr val="74BAE1"/>
                </a:solidFill>
              </a:rPr>
              <a:t>Example: Recommendation 32 – Cash Transportation / Couriers</a:t>
            </a:r>
          </a:p>
        </p:txBody>
      </p:sp>
      <p:sp>
        <p:nvSpPr>
          <p:cNvPr id="41988" name="Line 4"/>
          <p:cNvSpPr>
            <a:spLocks noChangeShapeType="1"/>
          </p:cNvSpPr>
          <p:nvPr/>
        </p:nvSpPr>
        <p:spPr bwMode="auto">
          <a:xfrm>
            <a:off x="539552" y="1268760"/>
            <a:ext cx="7921625" cy="1587"/>
          </a:xfrm>
          <a:prstGeom prst="line">
            <a:avLst/>
          </a:prstGeom>
          <a:noFill/>
          <a:ln w="19080" cap="sq">
            <a:solidFill>
              <a:srgbClr val="D9D9D9"/>
            </a:solidFill>
            <a:miter lim="800000"/>
            <a:headEnd/>
            <a:tailEnd/>
          </a:ln>
        </p:spPr>
        <p:txBody>
          <a:bodyPr/>
          <a:lstStyle/>
          <a:p>
            <a:endParaRPr lang="es-AR" dirty="0"/>
          </a:p>
        </p:txBody>
      </p:sp>
      <p:sp>
        <p:nvSpPr>
          <p:cNvPr id="41989" name="Line 5"/>
          <p:cNvSpPr>
            <a:spLocks noChangeShapeType="1"/>
          </p:cNvSpPr>
          <p:nvPr/>
        </p:nvSpPr>
        <p:spPr bwMode="auto">
          <a:xfrm>
            <a:off x="539750" y="1772816"/>
            <a:ext cx="7921625" cy="1587"/>
          </a:xfrm>
          <a:prstGeom prst="line">
            <a:avLst/>
          </a:prstGeom>
          <a:noFill/>
          <a:ln w="3240" cap="sq">
            <a:solidFill>
              <a:srgbClr val="D9D9D9"/>
            </a:solidFill>
            <a:miter lim="800000"/>
            <a:headEnd/>
            <a:tailEnd/>
          </a:ln>
        </p:spPr>
        <p:txBody>
          <a:bodyPr/>
          <a:lstStyle/>
          <a:p>
            <a:endParaRPr lang="es-AR" dirty="0"/>
          </a:p>
        </p:txBody>
      </p:sp>
      <p:sp>
        <p:nvSpPr>
          <p:cNvPr id="41990" name="Text Box 6"/>
          <p:cNvSpPr txBox="1">
            <a:spLocks noChangeArrowheads="1"/>
          </p:cNvSpPr>
          <p:nvPr/>
        </p:nvSpPr>
        <p:spPr bwMode="auto">
          <a:xfrm>
            <a:off x="527050" y="369888"/>
            <a:ext cx="6637338" cy="557212"/>
          </a:xfrm>
          <a:prstGeom prst="rect">
            <a:avLst/>
          </a:prstGeom>
          <a:noFill/>
          <a:ln w="9525">
            <a:noFill/>
            <a:round/>
            <a:headEnd/>
            <a:tailEnd/>
          </a:ln>
        </p:spPr>
        <p:txBody>
          <a:bodyPr lIns="90000" tIns="45000" rIns="90000" bIns="45000"/>
          <a:lstStyle/>
          <a:p>
            <a:r>
              <a:rPr lang="en-US" sz="1600" b="1" dirty="0"/>
              <a:t>Technical Compliance</a:t>
            </a:r>
            <a:endParaRPr lang="en-US" sz="1600" dirty="0"/>
          </a:p>
        </p:txBody>
      </p:sp>
      <p:sp>
        <p:nvSpPr>
          <p:cNvPr id="41993" name="Text Box 9"/>
          <p:cNvSpPr txBox="1">
            <a:spLocks noChangeArrowheads="1"/>
          </p:cNvSpPr>
          <p:nvPr/>
        </p:nvSpPr>
        <p:spPr bwMode="auto">
          <a:xfrm>
            <a:off x="323528" y="1844824"/>
            <a:ext cx="8280920" cy="4941168"/>
          </a:xfrm>
          <a:prstGeom prst="rect">
            <a:avLst/>
          </a:prstGeom>
          <a:solidFill>
            <a:srgbClr val="FFFFFF"/>
          </a:solidFill>
          <a:ln w="9360" cap="sq">
            <a:solidFill>
              <a:srgbClr val="FFFFFF"/>
            </a:solidFill>
            <a:miter lim="800000"/>
            <a:headEnd/>
            <a:tailEnd/>
          </a:ln>
        </p:spPr>
        <p:txBody>
          <a:bodyPr lIns="90000" tIns="45000" rIns="90000" bIns="45000"/>
          <a:lstStyle/>
          <a:p>
            <a:r>
              <a:rPr lang="en-US" altLang="es-AR" sz="1400" dirty="0">
                <a:solidFill>
                  <a:srgbClr val="666666"/>
                </a:solidFill>
              </a:rPr>
              <a:t>32.6 Information obtained through the declaration/disclosure process should be available to the FIU either through: (a) a system whereby the FIU is notified about suspicious cross-border transportation incidents; or (b) by making the declaration/disclosure information directly available to the FIU in some other way.</a:t>
            </a:r>
          </a:p>
          <a:p>
            <a:r>
              <a:rPr lang="en-US" altLang="es-AR" sz="1400" dirty="0">
                <a:solidFill>
                  <a:srgbClr val="666666"/>
                </a:solidFill>
              </a:rPr>
              <a:t>32.7 At the domestic level, countries should ensure that there is adequate co-ordination among customs, immigration and other related authorities on issues related to the implementation of Recommendation 32.</a:t>
            </a:r>
          </a:p>
          <a:p>
            <a:r>
              <a:rPr lang="en-US" altLang="es-AR" sz="1400" dirty="0">
                <a:solidFill>
                  <a:srgbClr val="666666"/>
                </a:solidFill>
              </a:rPr>
              <a:t>32.8 Competent authorities should be able to stop or restrain currency or BNIs for a reasonable time in order to ascertain whether evidence of ML/TF may be found in cases: (a) where there is a suspicion of ML/TF or predicate offences; or (b) where there is a false declaration or false disclosure.</a:t>
            </a:r>
          </a:p>
          <a:p>
            <a:r>
              <a:rPr lang="en-US" altLang="es-AR" sz="1400" dirty="0">
                <a:solidFill>
                  <a:srgbClr val="666666"/>
                </a:solidFill>
              </a:rPr>
              <a:t>32.9 Countries should ensure that the declaration/disclosure system allows for international co-operation and assistance, in accordance with Recommendations 36 to 40. To facilitate such co-operation, information84 shall be retained when:</a:t>
            </a:r>
          </a:p>
          <a:p>
            <a:r>
              <a:rPr lang="en-US" altLang="es-AR" sz="1400" dirty="0">
                <a:solidFill>
                  <a:srgbClr val="666666"/>
                </a:solidFill>
              </a:rPr>
              <a:t>(a) a declaration or disclosure which exceeds the prescribed threshold is made; or</a:t>
            </a:r>
          </a:p>
          <a:p>
            <a:r>
              <a:rPr lang="en-US" altLang="es-AR" sz="1400" dirty="0">
                <a:solidFill>
                  <a:srgbClr val="666666"/>
                </a:solidFill>
              </a:rPr>
              <a:t>(b) there is a false declaration or false disclosure; or</a:t>
            </a:r>
          </a:p>
          <a:p>
            <a:r>
              <a:rPr lang="en-US" altLang="es-AR" sz="1400" dirty="0">
                <a:solidFill>
                  <a:srgbClr val="666666"/>
                </a:solidFill>
              </a:rPr>
              <a:t>(c) there is a suspicion of ML/TF.</a:t>
            </a:r>
          </a:p>
          <a:p>
            <a:r>
              <a:rPr lang="en-US" altLang="es-AR" sz="1400" dirty="0">
                <a:solidFill>
                  <a:srgbClr val="666666"/>
                </a:solidFill>
              </a:rPr>
              <a:t>32.10 Countries should ensure that strict safeguards exist to ensure proper use of information collected through the declaration/disclosure systems, without restricting either: (i) trade payments between countries for goods and services; or (ii) the freedom of capital movements, in any way.</a:t>
            </a:r>
          </a:p>
          <a:p>
            <a:r>
              <a:rPr lang="en-US" altLang="es-AR" sz="1400" dirty="0">
                <a:solidFill>
                  <a:srgbClr val="666666"/>
                </a:solidFill>
              </a:rPr>
              <a:t>32.11 Persons who are carrying out a physical cross-border transportation of currency or BNIs that are related to ML/TF or predicate offences should be subject to: (a) proportionate and dissuasive sanctions, whether criminal, civil or administrative; and (b) measures consistent with Recommendation 4 which would enable the confiscation of such currency or BNIs.</a:t>
            </a:r>
          </a:p>
        </p:txBody>
      </p:sp>
    </p:spTree>
    <p:extLst>
      <p:ext uri="{BB962C8B-B14F-4D97-AF65-F5344CB8AC3E}">
        <p14:creationId xmlns:p14="http://schemas.microsoft.com/office/powerpoint/2010/main" val="3348604640"/>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41986" name="Rectangle 2"/>
          <p:cNvSpPr>
            <a:spLocks noChangeArrowheads="1"/>
          </p:cNvSpPr>
          <p:nvPr/>
        </p:nvSpPr>
        <p:spPr bwMode="auto">
          <a:xfrm>
            <a:off x="5203825" y="0"/>
            <a:ext cx="8054975" cy="1588"/>
          </a:xfrm>
          <a:prstGeom prst="rect">
            <a:avLst/>
          </a:prstGeom>
          <a:noFill/>
          <a:ln w="9525">
            <a:noFill/>
            <a:round/>
            <a:headEnd/>
            <a:tailEnd/>
          </a:ln>
        </p:spPr>
        <p:txBody>
          <a:bodyPr wrap="none" anchor="ctr"/>
          <a:lstStyle/>
          <a:p>
            <a:endParaRPr lang="es-AR" altLang="es-AR" dirty="0"/>
          </a:p>
        </p:txBody>
      </p:sp>
      <p:sp>
        <p:nvSpPr>
          <p:cNvPr id="41987" name="Text Box 3"/>
          <p:cNvSpPr txBox="1">
            <a:spLocks noChangeArrowheads="1"/>
          </p:cNvSpPr>
          <p:nvPr/>
        </p:nvSpPr>
        <p:spPr bwMode="auto">
          <a:xfrm>
            <a:off x="539750" y="1340768"/>
            <a:ext cx="7589838" cy="349250"/>
          </a:xfrm>
          <a:prstGeom prst="rect">
            <a:avLst/>
          </a:prstGeom>
          <a:solidFill>
            <a:srgbClr val="FFFFFF"/>
          </a:solidFill>
          <a:ln w="9360" cap="sq">
            <a:solidFill>
              <a:srgbClr val="FFFFFF"/>
            </a:solidFill>
            <a:miter lim="800000"/>
            <a:headEnd/>
            <a:tailEnd/>
          </a:ln>
        </p:spPr>
        <p:txBody>
          <a:bodyPr lIns="90000" tIns="45000" rIns="90000" bIns="45000"/>
          <a:lstStyle/>
          <a:p>
            <a:pP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es-AR" sz="1600" b="1" dirty="0">
                <a:solidFill>
                  <a:srgbClr val="74BAE1"/>
                </a:solidFill>
              </a:rPr>
              <a:t>Technical Compliance Rating</a:t>
            </a:r>
          </a:p>
        </p:txBody>
      </p:sp>
      <p:sp>
        <p:nvSpPr>
          <p:cNvPr id="41988" name="Line 4"/>
          <p:cNvSpPr>
            <a:spLocks noChangeShapeType="1"/>
          </p:cNvSpPr>
          <p:nvPr/>
        </p:nvSpPr>
        <p:spPr bwMode="auto">
          <a:xfrm>
            <a:off x="539552" y="1268760"/>
            <a:ext cx="7921625" cy="1587"/>
          </a:xfrm>
          <a:prstGeom prst="line">
            <a:avLst/>
          </a:prstGeom>
          <a:noFill/>
          <a:ln w="19080" cap="sq">
            <a:solidFill>
              <a:srgbClr val="D9D9D9"/>
            </a:solidFill>
            <a:miter lim="800000"/>
            <a:headEnd/>
            <a:tailEnd/>
          </a:ln>
        </p:spPr>
        <p:txBody>
          <a:bodyPr/>
          <a:lstStyle/>
          <a:p>
            <a:endParaRPr lang="es-AR" dirty="0"/>
          </a:p>
        </p:txBody>
      </p:sp>
      <p:sp>
        <p:nvSpPr>
          <p:cNvPr id="41989" name="Line 5"/>
          <p:cNvSpPr>
            <a:spLocks noChangeShapeType="1"/>
          </p:cNvSpPr>
          <p:nvPr/>
        </p:nvSpPr>
        <p:spPr bwMode="auto">
          <a:xfrm>
            <a:off x="539750" y="1772816"/>
            <a:ext cx="7921625" cy="1587"/>
          </a:xfrm>
          <a:prstGeom prst="line">
            <a:avLst/>
          </a:prstGeom>
          <a:noFill/>
          <a:ln w="3240" cap="sq">
            <a:solidFill>
              <a:srgbClr val="D9D9D9"/>
            </a:solidFill>
            <a:miter lim="800000"/>
            <a:headEnd/>
            <a:tailEnd/>
          </a:ln>
        </p:spPr>
        <p:txBody>
          <a:bodyPr/>
          <a:lstStyle/>
          <a:p>
            <a:endParaRPr lang="es-AR" dirty="0"/>
          </a:p>
        </p:txBody>
      </p:sp>
      <p:sp>
        <p:nvSpPr>
          <p:cNvPr id="8" name="Text Box 6"/>
          <p:cNvSpPr txBox="1">
            <a:spLocks noChangeArrowheads="1"/>
          </p:cNvSpPr>
          <p:nvPr/>
        </p:nvSpPr>
        <p:spPr bwMode="auto">
          <a:xfrm>
            <a:off x="527050" y="369888"/>
            <a:ext cx="6637338" cy="557212"/>
          </a:xfrm>
          <a:prstGeom prst="rect">
            <a:avLst/>
          </a:prstGeom>
          <a:noFill/>
          <a:ln w="9525">
            <a:noFill/>
            <a:round/>
            <a:headEnd/>
            <a:tailEnd/>
          </a:ln>
        </p:spPr>
        <p:txBody>
          <a:bodyPr lIns="90000" tIns="45000" rIns="90000" bIns="45000"/>
          <a:lstStyle/>
          <a:p>
            <a:r>
              <a:rPr lang="en-US" sz="1600" b="1" dirty="0"/>
              <a:t>Technical Compliance</a:t>
            </a:r>
            <a:endParaRPr lang="en-US" sz="1600" dirty="0"/>
          </a:p>
        </p:txBody>
      </p:sp>
      <p:graphicFrame>
        <p:nvGraphicFramePr>
          <p:cNvPr id="10" name="9 Tabla"/>
          <p:cNvGraphicFramePr>
            <a:graphicFrameLocks noGrp="1"/>
          </p:cNvGraphicFramePr>
          <p:nvPr>
            <p:extLst>
              <p:ext uri="{D42A27DB-BD31-4B8C-83A1-F6EECF244321}">
                <p14:modId xmlns:p14="http://schemas.microsoft.com/office/powerpoint/2010/main" val="665801242"/>
              </p:ext>
            </p:extLst>
          </p:nvPr>
        </p:nvGraphicFramePr>
        <p:xfrm>
          <a:off x="683568" y="1935480"/>
          <a:ext cx="7848871" cy="4445848"/>
        </p:xfrm>
        <a:graphic>
          <a:graphicData uri="http://schemas.openxmlformats.org/drawingml/2006/table">
            <a:tbl>
              <a:tblPr>
                <a:tableStyleId>{2D5ABB26-0587-4C30-8999-92F81FD0307C}</a:tableStyleId>
              </a:tblPr>
              <a:tblGrid>
                <a:gridCol w="1872208">
                  <a:extLst>
                    <a:ext uri="{9D8B030D-6E8A-4147-A177-3AD203B41FA5}">
                      <a16:colId xmlns:a16="http://schemas.microsoft.com/office/drawing/2014/main" val="20000"/>
                    </a:ext>
                  </a:extLst>
                </a:gridCol>
                <a:gridCol w="576064">
                  <a:extLst>
                    <a:ext uri="{9D8B030D-6E8A-4147-A177-3AD203B41FA5}">
                      <a16:colId xmlns:a16="http://schemas.microsoft.com/office/drawing/2014/main" val="20001"/>
                    </a:ext>
                  </a:extLst>
                </a:gridCol>
                <a:gridCol w="5400599">
                  <a:extLst>
                    <a:ext uri="{9D8B030D-6E8A-4147-A177-3AD203B41FA5}">
                      <a16:colId xmlns:a16="http://schemas.microsoft.com/office/drawing/2014/main" val="20002"/>
                    </a:ext>
                  </a:extLst>
                </a:gridCol>
              </a:tblGrid>
              <a:tr h="317560">
                <a:tc gridSpan="3">
                  <a:txBody>
                    <a:bodyPr/>
                    <a:lstStyle/>
                    <a:p>
                      <a:pPr algn="ctr">
                        <a:spcAft>
                          <a:spcPts val="0"/>
                        </a:spcAft>
                      </a:pPr>
                      <a:r>
                        <a:rPr lang="es-AR" altLang="es-AR" sz="1600" b="1" kern="1200" dirty="0">
                          <a:solidFill>
                            <a:srgbClr val="74BAE1"/>
                          </a:solidFill>
                          <a:latin typeface="Arial" charset="0"/>
                          <a:ea typeface="Microsoft YaHei" charset="-122"/>
                          <a:cs typeface="+mn-cs"/>
                        </a:rPr>
                        <a:t>Calificación Técnica</a:t>
                      </a:r>
                    </a:p>
                  </a:txBody>
                  <a:tcPr marL="68580" marR="68580" marT="0" marB="0">
                    <a:lnB w="28575" cap="flat" cmpd="sng" algn="ctr">
                      <a:solidFill>
                        <a:schemeClr val="tx2"/>
                      </a:solidFill>
                      <a:prstDash val="solid"/>
                      <a:round/>
                      <a:headEnd type="none" w="med" len="med"/>
                      <a:tailEnd type="none" w="med" len="med"/>
                    </a:lnB>
                  </a:tcPr>
                </a:tc>
                <a:tc hMerge="1">
                  <a:txBody>
                    <a:bodyPr/>
                    <a:lstStyle/>
                    <a:p>
                      <a:endParaRPr lang="es-AR"/>
                    </a:p>
                  </a:txBody>
                  <a:tcPr/>
                </a:tc>
                <a:tc hMerge="1">
                  <a:txBody>
                    <a:bodyPr/>
                    <a:lstStyle/>
                    <a:p>
                      <a:endParaRPr lang="es-AR"/>
                    </a:p>
                  </a:txBody>
                  <a:tcPr/>
                </a:tc>
                <a:extLst>
                  <a:ext uri="{0D108BD9-81ED-4DB2-BD59-A6C34878D82A}">
                    <a16:rowId xmlns:a16="http://schemas.microsoft.com/office/drawing/2014/main" val="10000"/>
                  </a:ext>
                </a:extLst>
              </a:tr>
              <a:tr h="317560">
                <a:tc>
                  <a:txBody>
                    <a:bodyPr/>
                    <a:lstStyle/>
                    <a:p>
                      <a:pPr>
                        <a:spcAft>
                          <a:spcPts val="0"/>
                        </a:spcAft>
                      </a:pPr>
                      <a:r>
                        <a:rPr lang="en-US" altLang="es-AR" sz="1600" b="1" kern="1200" noProof="0" dirty="0">
                          <a:solidFill>
                            <a:srgbClr val="74BAE1"/>
                          </a:solidFill>
                          <a:latin typeface="Arial" charset="0"/>
                          <a:ea typeface="Microsoft YaHei" charset="-122"/>
                          <a:cs typeface="+mn-cs"/>
                        </a:rPr>
                        <a:t>Comply</a:t>
                      </a:r>
                    </a:p>
                  </a:txBody>
                  <a:tcPr marL="68580" marR="68580" marT="0" marB="0" anchor="ctr">
                    <a:lnT w="28575" cap="flat" cmpd="sng" algn="ctr">
                      <a:solidFill>
                        <a:schemeClr val="tx2"/>
                      </a:solidFill>
                      <a:prstDash val="solid"/>
                      <a:round/>
                      <a:headEnd type="none" w="med" len="med"/>
                      <a:tailEnd type="none" w="med" len="med"/>
                    </a:lnT>
                    <a:lnB w="28575" cap="flat" cmpd="sng" algn="ctr">
                      <a:solidFill>
                        <a:schemeClr val="tx2"/>
                      </a:solidFill>
                      <a:prstDash val="solid"/>
                      <a:round/>
                      <a:headEnd type="none" w="med" len="med"/>
                      <a:tailEnd type="none" w="med" len="med"/>
                    </a:lnB>
                  </a:tcPr>
                </a:tc>
                <a:tc>
                  <a:txBody>
                    <a:bodyPr/>
                    <a:lstStyle/>
                    <a:p>
                      <a:pPr marL="0" algn="l" defTabSz="914400" rtl="0" eaLnBrk="1" latinLnBrk="0" hangingPunct="1">
                        <a:spcAft>
                          <a:spcPts val="0"/>
                        </a:spcAft>
                      </a:pPr>
                      <a:r>
                        <a:rPr lang="es-AR" altLang="es-AR" sz="1600" b="1" kern="1200" dirty="0">
                          <a:solidFill>
                            <a:srgbClr val="74BAE1"/>
                          </a:solidFill>
                          <a:latin typeface="Arial" charset="0"/>
                          <a:ea typeface="Microsoft YaHei" charset="-122"/>
                          <a:cs typeface="+mn-cs"/>
                        </a:rPr>
                        <a:t>C</a:t>
                      </a:r>
                    </a:p>
                  </a:txBody>
                  <a:tcPr marL="68580" marR="68580" marT="0" marB="0">
                    <a:lnT w="28575" cap="flat" cmpd="sng" algn="ctr">
                      <a:solidFill>
                        <a:schemeClr val="tx2"/>
                      </a:solidFill>
                      <a:prstDash val="solid"/>
                      <a:round/>
                      <a:headEnd type="none" w="med" len="med"/>
                      <a:tailEnd type="none" w="med" len="med"/>
                    </a:lnT>
                    <a:lnB w="28575" cap="flat" cmpd="sng" algn="ctr">
                      <a:solidFill>
                        <a:schemeClr val="tx2"/>
                      </a:solidFill>
                      <a:prstDash val="solid"/>
                      <a:round/>
                      <a:headEnd type="none" w="med" len="med"/>
                      <a:tailEnd type="none" w="med" len="med"/>
                    </a:lnB>
                  </a:tcPr>
                </a:tc>
                <a:tc>
                  <a:txBody>
                    <a:bodyPr/>
                    <a:lstStyle/>
                    <a:p>
                      <a:pPr>
                        <a:spcAft>
                          <a:spcPts val="0"/>
                        </a:spcAft>
                      </a:pPr>
                      <a:r>
                        <a:rPr lang="en-US" sz="1400" noProof="0" dirty="0"/>
                        <a:t>There</a:t>
                      </a:r>
                      <a:r>
                        <a:rPr lang="es-AR" sz="1400" dirty="0"/>
                        <a:t> </a:t>
                      </a:r>
                      <a:r>
                        <a:rPr lang="en-US" sz="1400" noProof="0" dirty="0"/>
                        <a:t>is no deficiency </a:t>
                      </a:r>
                      <a:endParaRPr lang="en-US" sz="1200" noProof="0" dirty="0">
                        <a:solidFill>
                          <a:srgbClr val="000000"/>
                        </a:solidFill>
                        <a:latin typeface="Lato"/>
                        <a:ea typeface="Calibri"/>
                        <a:cs typeface="Lato"/>
                      </a:endParaRPr>
                    </a:p>
                  </a:txBody>
                  <a:tcPr marL="68580" marR="68580" marT="0" marB="0">
                    <a:lnT w="28575" cap="flat" cmpd="sng" algn="ctr">
                      <a:solidFill>
                        <a:schemeClr val="tx2"/>
                      </a:solidFill>
                      <a:prstDash val="solid"/>
                      <a:round/>
                      <a:headEnd type="none" w="med" len="med"/>
                      <a:tailEnd type="none" w="med" len="med"/>
                    </a:lnT>
                    <a:lnB w="28575"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10001"/>
                  </a:ext>
                </a:extLst>
              </a:tr>
              <a:tr h="635122">
                <a:tc>
                  <a:txBody>
                    <a:bodyPr/>
                    <a:lstStyle/>
                    <a:p>
                      <a:pPr marL="0" algn="l" defTabSz="914400" rtl="0" eaLnBrk="1" latinLnBrk="0" hangingPunct="1">
                        <a:spcAft>
                          <a:spcPts val="0"/>
                        </a:spcAft>
                      </a:pPr>
                      <a:r>
                        <a:rPr lang="en-US" altLang="es-AR" sz="1600" b="1" kern="1200" noProof="0" dirty="0">
                          <a:solidFill>
                            <a:srgbClr val="74BAE1"/>
                          </a:solidFill>
                          <a:latin typeface="Arial" charset="0"/>
                          <a:ea typeface="Microsoft YaHei" charset="-122"/>
                          <a:cs typeface="+mn-cs"/>
                        </a:rPr>
                        <a:t>Mostly Comply</a:t>
                      </a:r>
                    </a:p>
                  </a:txBody>
                  <a:tcPr marL="68580" marR="68580" marT="0" marB="0" anchor="ctr">
                    <a:lnT w="28575" cap="flat" cmpd="sng" algn="ctr">
                      <a:solidFill>
                        <a:schemeClr val="tx2"/>
                      </a:solidFill>
                      <a:prstDash val="solid"/>
                      <a:round/>
                      <a:headEnd type="none" w="med" len="med"/>
                      <a:tailEnd type="none" w="med" len="med"/>
                    </a:lnT>
                    <a:lnB w="28575" cap="flat" cmpd="sng" algn="ctr">
                      <a:solidFill>
                        <a:schemeClr val="tx2"/>
                      </a:solidFill>
                      <a:prstDash val="solid"/>
                      <a:round/>
                      <a:headEnd type="none" w="med" len="med"/>
                      <a:tailEnd type="none" w="med" len="med"/>
                    </a:lnB>
                  </a:tcPr>
                </a:tc>
                <a:tc>
                  <a:txBody>
                    <a:bodyPr/>
                    <a:lstStyle/>
                    <a:p>
                      <a:pPr marL="0" algn="l" defTabSz="914400" rtl="0" eaLnBrk="1" latinLnBrk="0" hangingPunct="1">
                        <a:spcAft>
                          <a:spcPts val="0"/>
                        </a:spcAft>
                      </a:pPr>
                      <a:r>
                        <a:rPr lang="es-AR" altLang="es-AR" sz="1600" b="1" kern="1200" dirty="0">
                          <a:solidFill>
                            <a:srgbClr val="74BAE1"/>
                          </a:solidFill>
                          <a:latin typeface="Arial" charset="0"/>
                          <a:ea typeface="Microsoft YaHei" charset="-122"/>
                          <a:cs typeface="+mn-cs"/>
                        </a:rPr>
                        <a:t>MC</a:t>
                      </a:r>
                    </a:p>
                  </a:txBody>
                  <a:tcPr marL="68580" marR="68580" marT="0" marB="0">
                    <a:lnT w="28575" cap="flat" cmpd="sng" algn="ctr">
                      <a:solidFill>
                        <a:schemeClr val="tx2"/>
                      </a:solidFill>
                      <a:prstDash val="solid"/>
                      <a:round/>
                      <a:headEnd type="none" w="med" len="med"/>
                      <a:tailEnd type="none" w="med" len="med"/>
                    </a:lnT>
                    <a:lnB w="28575" cap="flat" cmpd="sng" algn="ctr">
                      <a:solidFill>
                        <a:schemeClr val="tx2"/>
                      </a:solidFill>
                      <a:prstDash val="solid"/>
                      <a:round/>
                      <a:headEnd type="none" w="med" len="med"/>
                      <a:tailEnd type="none" w="med" len="med"/>
                    </a:lnB>
                  </a:tcPr>
                </a:tc>
                <a:tc>
                  <a:txBody>
                    <a:bodyPr/>
                    <a:lstStyle/>
                    <a:p>
                      <a:pPr>
                        <a:spcAft>
                          <a:spcPts val="0"/>
                        </a:spcAft>
                      </a:pPr>
                      <a:r>
                        <a:rPr lang="en-US" sz="1400" dirty="0"/>
                        <a:t>There are only minor deficiencies</a:t>
                      </a:r>
                      <a:r>
                        <a:rPr lang="es-AR" sz="1400" dirty="0"/>
                        <a:t> </a:t>
                      </a:r>
                      <a:endParaRPr lang="es-AR" sz="1200" dirty="0">
                        <a:solidFill>
                          <a:srgbClr val="000000"/>
                        </a:solidFill>
                        <a:latin typeface="Lato"/>
                        <a:ea typeface="Calibri"/>
                        <a:cs typeface="Lato"/>
                      </a:endParaRPr>
                    </a:p>
                  </a:txBody>
                  <a:tcPr marL="68580" marR="68580" marT="0" marB="0">
                    <a:lnT w="28575" cap="flat" cmpd="sng" algn="ctr">
                      <a:solidFill>
                        <a:schemeClr val="tx2"/>
                      </a:solidFill>
                      <a:prstDash val="solid"/>
                      <a:round/>
                      <a:headEnd type="none" w="med" len="med"/>
                      <a:tailEnd type="none" w="med" len="med"/>
                    </a:lnT>
                    <a:lnB w="28575"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10002"/>
                  </a:ext>
                </a:extLst>
              </a:tr>
              <a:tr h="635122">
                <a:tc>
                  <a:txBody>
                    <a:bodyPr/>
                    <a:lstStyle/>
                    <a:p>
                      <a:pPr marL="0" algn="l" defTabSz="914400" rtl="0" eaLnBrk="1" latinLnBrk="0" hangingPunct="1">
                        <a:spcAft>
                          <a:spcPts val="0"/>
                        </a:spcAft>
                      </a:pPr>
                      <a:r>
                        <a:rPr lang="en-US" altLang="es-AR" sz="1600" b="1" kern="1200" noProof="0" dirty="0">
                          <a:solidFill>
                            <a:srgbClr val="74BAE1"/>
                          </a:solidFill>
                          <a:latin typeface="Arial" charset="0"/>
                          <a:ea typeface="Microsoft YaHei" charset="-122"/>
                          <a:cs typeface="+mn-cs"/>
                        </a:rPr>
                        <a:t>Partially</a:t>
                      </a:r>
                    </a:p>
                    <a:p>
                      <a:pPr marL="0" algn="l" defTabSz="914400" rtl="0" eaLnBrk="1" latinLnBrk="0" hangingPunct="1">
                        <a:spcAft>
                          <a:spcPts val="0"/>
                        </a:spcAft>
                      </a:pPr>
                      <a:r>
                        <a:rPr lang="en-US" altLang="es-AR" sz="1600" b="1" kern="1200" noProof="0" dirty="0">
                          <a:solidFill>
                            <a:srgbClr val="74BAE1"/>
                          </a:solidFill>
                          <a:latin typeface="Arial" charset="0"/>
                          <a:ea typeface="Microsoft YaHei" charset="-122"/>
                          <a:cs typeface="+mn-cs"/>
                        </a:rPr>
                        <a:t>Comply</a:t>
                      </a:r>
                    </a:p>
                  </a:txBody>
                  <a:tcPr marL="68580" marR="68580" marT="0" marB="0" anchor="ctr">
                    <a:lnT w="28575" cap="flat" cmpd="sng" algn="ctr">
                      <a:solidFill>
                        <a:schemeClr val="tx2"/>
                      </a:solidFill>
                      <a:prstDash val="solid"/>
                      <a:round/>
                      <a:headEnd type="none" w="med" len="med"/>
                      <a:tailEnd type="none" w="med" len="med"/>
                    </a:lnT>
                    <a:lnB w="28575" cap="flat" cmpd="sng" algn="ctr">
                      <a:solidFill>
                        <a:schemeClr val="tx2"/>
                      </a:solidFill>
                      <a:prstDash val="solid"/>
                      <a:round/>
                      <a:headEnd type="none" w="med" len="med"/>
                      <a:tailEnd type="none" w="med" len="med"/>
                    </a:lnB>
                  </a:tcPr>
                </a:tc>
                <a:tc>
                  <a:txBody>
                    <a:bodyPr/>
                    <a:lstStyle/>
                    <a:p>
                      <a:pPr marL="0" algn="l" defTabSz="914400" rtl="0" eaLnBrk="1" latinLnBrk="0" hangingPunct="1">
                        <a:spcAft>
                          <a:spcPts val="0"/>
                        </a:spcAft>
                      </a:pPr>
                      <a:r>
                        <a:rPr lang="es-AR" altLang="es-AR" sz="1600" b="1" kern="1200" dirty="0">
                          <a:solidFill>
                            <a:srgbClr val="74BAE1"/>
                          </a:solidFill>
                          <a:latin typeface="Arial" charset="0"/>
                          <a:ea typeface="Microsoft YaHei" charset="-122"/>
                          <a:cs typeface="+mn-cs"/>
                        </a:rPr>
                        <a:t>PC</a:t>
                      </a:r>
                    </a:p>
                  </a:txBody>
                  <a:tcPr marL="68580" marR="68580" marT="0" marB="0">
                    <a:lnT w="28575" cap="flat" cmpd="sng" algn="ctr">
                      <a:solidFill>
                        <a:schemeClr val="tx2"/>
                      </a:solidFill>
                      <a:prstDash val="solid"/>
                      <a:round/>
                      <a:headEnd type="none" w="med" len="med"/>
                      <a:tailEnd type="none" w="med" len="med"/>
                    </a:lnT>
                    <a:lnB w="28575" cap="flat" cmpd="sng" algn="ctr">
                      <a:solidFill>
                        <a:schemeClr val="tx2"/>
                      </a:solidFill>
                      <a:prstDash val="solid"/>
                      <a:round/>
                      <a:headEnd type="none" w="med" len="med"/>
                      <a:tailEnd type="none" w="med" len="med"/>
                    </a:lnB>
                  </a:tcPr>
                </a:tc>
                <a:tc>
                  <a:txBody>
                    <a:bodyPr/>
                    <a:lstStyle/>
                    <a:p>
                      <a:pPr>
                        <a:spcAft>
                          <a:spcPts val="0"/>
                        </a:spcAft>
                      </a:pPr>
                      <a:r>
                        <a:rPr lang="en-US" sz="1400" noProof="0" dirty="0"/>
                        <a:t>There are moderate deficiencies </a:t>
                      </a:r>
                      <a:endParaRPr lang="en-US" sz="1200" noProof="0" dirty="0">
                        <a:solidFill>
                          <a:srgbClr val="000000"/>
                        </a:solidFill>
                        <a:latin typeface="Lato"/>
                        <a:ea typeface="Calibri"/>
                        <a:cs typeface="Lato"/>
                      </a:endParaRPr>
                    </a:p>
                  </a:txBody>
                  <a:tcPr marL="68580" marR="68580" marT="0" marB="0">
                    <a:lnT w="28575" cap="flat" cmpd="sng" algn="ctr">
                      <a:solidFill>
                        <a:schemeClr val="tx2"/>
                      </a:solidFill>
                      <a:prstDash val="solid"/>
                      <a:round/>
                      <a:headEnd type="none" w="med" len="med"/>
                      <a:tailEnd type="none" w="med" len="med"/>
                    </a:lnT>
                    <a:lnB w="28575"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10003"/>
                  </a:ext>
                </a:extLst>
              </a:tr>
              <a:tr h="317560">
                <a:tc>
                  <a:txBody>
                    <a:bodyPr/>
                    <a:lstStyle/>
                    <a:p>
                      <a:pPr marL="0" algn="l" defTabSz="914400" rtl="0" eaLnBrk="1" latinLnBrk="0" hangingPunct="1">
                        <a:spcAft>
                          <a:spcPts val="0"/>
                        </a:spcAft>
                      </a:pPr>
                      <a:r>
                        <a:rPr lang="en-US" altLang="es-AR" sz="1600" b="1" kern="1200" noProof="0" dirty="0">
                          <a:solidFill>
                            <a:srgbClr val="74BAE1"/>
                          </a:solidFill>
                          <a:latin typeface="Arial" charset="0"/>
                          <a:ea typeface="Microsoft YaHei" charset="-122"/>
                          <a:cs typeface="+mn-cs"/>
                        </a:rPr>
                        <a:t>Not Comply</a:t>
                      </a:r>
                    </a:p>
                  </a:txBody>
                  <a:tcPr marL="68580" marR="68580" marT="0" marB="0" anchor="ctr">
                    <a:lnT w="28575" cap="flat" cmpd="sng" algn="ctr">
                      <a:solidFill>
                        <a:schemeClr val="tx2"/>
                      </a:solidFill>
                      <a:prstDash val="solid"/>
                      <a:round/>
                      <a:headEnd type="none" w="med" len="med"/>
                      <a:tailEnd type="none" w="med" len="med"/>
                    </a:lnT>
                    <a:lnB w="28575" cap="flat" cmpd="sng" algn="ctr">
                      <a:solidFill>
                        <a:schemeClr val="tx2"/>
                      </a:solidFill>
                      <a:prstDash val="solid"/>
                      <a:round/>
                      <a:headEnd type="none" w="med" len="med"/>
                      <a:tailEnd type="none" w="med" len="med"/>
                    </a:lnB>
                  </a:tcPr>
                </a:tc>
                <a:tc>
                  <a:txBody>
                    <a:bodyPr/>
                    <a:lstStyle/>
                    <a:p>
                      <a:pPr marL="0" algn="l" defTabSz="914400" rtl="0" eaLnBrk="1" latinLnBrk="0" hangingPunct="1">
                        <a:spcAft>
                          <a:spcPts val="0"/>
                        </a:spcAft>
                      </a:pPr>
                      <a:r>
                        <a:rPr lang="es-AR" altLang="es-AR" sz="1600" b="1" kern="1200" dirty="0">
                          <a:solidFill>
                            <a:srgbClr val="74BAE1"/>
                          </a:solidFill>
                          <a:latin typeface="Arial" charset="0"/>
                          <a:ea typeface="Microsoft YaHei" charset="-122"/>
                          <a:cs typeface="+mn-cs"/>
                        </a:rPr>
                        <a:t>NC</a:t>
                      </a:r>
                    </a:p>
                  </a:txBody>
                  <a:tcPr marL="68580" marR="68580" marT="0" marB="0">
                    <a:lnT w="28575" cap="flat" cmpd="sng" algn="ctr">
                      <a:solidFill>
                        <a:schemeClr val="tx2"/>
                      </a:solidFill>
                      <a:prstDash val="solid"/>
                      <a:round/>
                      <a:headEnd type="none" w="med" len="med"/>
                      <a:tailEnd type="none" w="med" len="med"/>
                    </a:lnT>
                    <a:lnB w="28575" cap="flat" cmpd="sng" algn="ctr">
                      <a:solidFill>
                        <a:schemeClr val="tx2"/>
                      </a:solidFill>
                      <a:prstDash val="solid"/>
                      <a:round/>
                      <a:headEnd type="none" w="med" len="med"/>
                      <a:tailEnd type="none" w="med" len="med"/>
                    </a:lnB>
                  </a:tcPr>
                </a:tc>
                <a:tc>
                  <a:txBody>
                    <a:bodyPr/>
                    <a:lstStyle/>
                    <a:p>
                      <a:pPr>
                        <a:spcAft>
                          <a:spcPts val="0"/>
                        </a:spcAft>
                      </a:pPr>
                      <a:r>
                        <a:rPr lang="en-US" sz="1400" noProof="0" dirty="0"/>
                        <a:t>There are important deficiencies </a:t>
                      </a:r>
                      <a:endParaRPr lang="en-US" sz="1200" noProof="0" dirty="0">
                        <a:solidFill>
                          <a:srgbClr val="000000"/>
                        </a:solidFill>
                        <a:latin typeface="Lato"/>
                        <a:ea typeface="Calibri"/>
                        <a:cs typeface="Lato"/>
                      </a:endParaRPr>
                    </a:p>
                  </a:txBody>
                  <a:tcPr marL="68580" marR="68580" marT="0" marB="0">
                    <a:lnT w="28575" cap="flat" cmpd="sng" algn="ctr">
                      <a:solidFill>
                        <a:schemeClr val="tx2"/>
                      </a:solidFill>
                      <a:prstDash val="solid"/>
                      <a:round/>
                      <a:headEnd type="none" w="med" len="med"/>
                      <a:tailEnd type="none" w="med" len="med"/>
                    </a:lnT>
                    <a:lnB w="28575"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10004"/>
                  </a:ext>
                </a:extLst>
              </a:tr>
              <a:tr h="952682">
                <a:tc>
                  <a:txBody>
                    <a:bodyPr/>
                    <a:lstStyle/>
                    <a:p>
                      <a:pPr marL="0" algn="l" defTabSz="914400" rtl="0" eaLnBrk="1" latinLnBrk="0" hangingPunct="1">
                        <a:spcAft>
                          <a:spcPts val="0"/>
                        </a:spcAft>
                      </a:pPr>
                      <a:r>
                        <a:rPr lang="en-US" altLang="es-AR" sz="1600" b="1" kern="1200" noProof="0" dirty="0">
                          <a:solidFill>
                            <a:srgbClr val="74BAE1"/>
                          </a:solidFill>
                          <a:latin typeface="Arial" charset="0"/>
                          <a:ea typeface="Microsoft YaHei" charset="-122"/>
                          <a:cs typeface="+mn-cs"/>
                        </a:rPr>
                        <a:t>Not Applicable</a:t>
                      </a:r>
                    </a:p>
                  </a:txBody>
                  <a:tcPr marL="68580" marR="68580" marT="0" marB="0" anchor="ctr">
                    <a:lnT w="28575" cap="flat" cmpd="sng" algn="ctr">
                      <a:solidFill>
                        <a:schemeClr val="tx2"/>
                      </a:solidFill>
                      <a:prstDash val="solid"/>
                      <a:round/>
                      <a:headEnd type="none" w="med" len="med"/>
                      <a:tailEnd type="none" w="med" len="med"/>
                    </a:lnT>
                    <a:lnB w="28575" cap="flat" cmpd="sng" algn="ctr">
                      <a:solidFill>
                        <a:schemeClr val="tx2"/>
                      </a:solidFill>
                      <a:prstDash val="solid"/>
                      <a:round/>
                      <a:headEnd type="none" w="med" len="med"/>
                      <a:tailEnd type="none" w="med" len="med"/>
                    </a:lnB>
                  </a:tcPr>
                </a:tc>
                <a:tc>
                  <a:txBody>
                    <a:bodyPr/>
                    <a:lstStyle/>
                    <a:p>
                      <a:pPr marL="0" algn="l" defTabSz="914400" rtl="0" eaLnBrk="1" latinLnBrk="0" hangingPunct="1">
                        <a:spcAft>
                          <a:spcPts val="0"/>
                        </a:spcAft>
                      </a:pPr>
                      <a:endParaRPr lang="es-AR" altLang="es-AR" sz="1600" b="1" kern="1200" dirty="0">
                        <a:solidFill>
                          <a:srgbClr val="74BAE1"/>
                        </a:solidFill>
                        <a:latin typeface="Arial" charset="0"/>
                        <a:ea typeface="Microsoft YaHei" charset="-122"/>
                        <a:cs typeface="+mn-cs"/>
                      </a:endParaRPr>
                    </a:p>
                    <a:p>
                      <a:pPr marL="0" algn="l" defTabSz="914400" rtl="0" eaLnBrk="1" latinLnBrk="0" hangingPunct="1">
                        <a:spcAft>
                          <a:spcPts val="0"/>
                        </a:spcAft>
                      </a:pPr>
                      <a:r>
                        <a:rPr lang="es-AR" altLang="es-AR" sz="1600" b="1" kern="1200" dirty="0">
                          <a:solidFill>
                            <a:srgbClr val="74BAE1"/>
                          </a:solidFill>
                          <a:latin typeface="Arial" charset="0"/>
                          <a:ea typeface="Microsoft YaHei" charset="-122"/>
                          <a:cs typeface="+mn-cs"/>
                        </a:rPr>
                        <a:t>NA</a:t>
                      </a:r>
                    </a:p>
                  </a:txBody>
                  <a:tcPr marL="68580" marR="68580" marT="0" marB="0">
                    <a:lnT w="28575" cap="flat" cmpd="sng" algn="ctr">
                      <a:solidFill>
                        <a:schemeClr val="tx2"/>
                      </a:solidFill>
                      <a:prstDash val="solid"/>
                      <a:round/>
                      <a:headEnd type="none" w="med" len="med"/>
                      <a:tailEnd type="none" w="med" len="med"/>
                    </a:lnT>
                    <a:lnB w="28575" cap="flat" cmpd="sng" algn="ctr">
                      <a:solidFill>
                        <a:schemeClr val="tx2"/>
                      </a:solidFill>
                      <a:prstDash val="solid"/>
                      <a:round/>
                      <a:headEnd type="none" w="med" len="med"/>
                      <a:tailEnd type="none" w="med" len="med"/>
                    </a:lnB>
                  </a:tcPr>
                </a:tc>
                <a:tc>
                  <a:txBody>
                    <a:bodyPr/>
                    <a:lstStyle/>
                    <a:p>
                      <a:pPr>
                        <a:spcAft>
                          <a:spcPts val="0"/>
                        </a:spcAft>
                      </a:pPr>
                      <a:r>
                        <a:rPr lang="en-US" sz="1400" dirty="0"/>
                        <a:t>A requirement does not apply, due to the structural, legal or institutional characteristics</a:t>
                      </a:r>
                      <a:endParaRPr lang="es-AR" sz="1200" dirty="0">
                        <a:solidFill>
                          <a:srgbClr val="000000"/>
                        </a:solidFill>
                        <a:latin typeface="Lato"/>
                        <a:ea typeface="Calibri"/>
                        <a:cs typeface="Lato"/>
                      </a:endParaRPr>
                    </a:p>
                  </a:txBody>
                  <a:tcPr marL="68580" marR="68580" marT="0" marB="0">
                    <a:lnT w="28575" cap="flat" cmpd="sng" algn="ctr">
                      <a:solidFill>
                        <a:schemeClr val="tx2"/>
                      </a:solidFill>
                      <a:prstDash val="solid"/>
                      <a:round/>
                      <a:headEnd type="none" w="med" len="med"/>
                      <a:tailEnd type="none" w="med" len="med"/>
                    </a:lnT>
                    <a:lnB w="28575"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10005"/>
                  </a:ext>
                </a:extLst>
              </a:tr>
              <a:tr h="1270242">
                <a:tc gridSpan="3">
                  <a:txBody>
                    <a:bodyPr/>
                    <a:lstStyle/>
                    <a:p>
                      <a:pPr>
                        <a:spcAft>
                          <a:spcPts val="0"/>
                        </a:spcAft>
                      </a:pPr>
                      <a:r>
                        <a:rPr lang="en-US" sz="1400" dirty="0"/>
                        <a:t>The number and relative importance of criterion met or not must be considered, considering the country context.</a:t>
                      </a:r>
                      <a:endParaRPr lang="es-AR" sz="1200" dirty="0">
                        <a:solidFill>
                          <a:srgbClr val="000000"/>
                        </a:solidFill>
                        <a:latin typeface="Lato"/>
                        <a:ea typeface="Calibri"/>
                        <a:cs typeface="Lato"/>
                      </a:endParaRPr>
                    </a:p>
                  </a:txBody>
                  <a:tcPr marL="68580" marR="68580" marT="0" marB="0" anchor="ctr">
                    <a:lnT w="28575" cap="flat" cmpd="sng" algn="ctr">
                      <a:solidFill>
                        <a:schemeClr val="tx2"/>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c hMerge="1">
                  <a:txBody>
                    <a:bodyPr/>
                    <a:lstStyle/>
                    <a:p>
                      <a:endParaRPr lang="es-AR"/>
                    </a:p>
                  </a:txBody>
                  <a:tcPr/>
                </a:tc>
                <a:tc hMerge="1">
                  <a:txBody>
                    <a:bodyPr/>
                    <a:lstStyle/>
                    <a:p>
                      <a:endParaRPr lang="es-AR"/>
                    </a:p>
                  </a:txBody>
                  <a:tcPr/>
                </a:tc>
                <a:extLst>
                  <a:ext uri="{0D108BD9-81ED-4DB2-BD59-A6C34878D82A}">
                    <a16:rowId xmlns:a16="http://schemas.microsoft.com/office/drawing/2014/main" val="10006"/>
                  </a:ext>
                </a:extLst>
              </a:tr>
            </a:tbl>
          </a:graphicData>
        </a:graphic>
      </p:graphicFrame>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41986" name="Rectangle 2"/>
          <p:cNvSpPr>
            <a:spLocks noChangeArrowheads="1"/>
          </p:cNvSpPr>
          <p:nvPr/>
        </p:nvSpPr>
        <p:spPr bwMode="auto">
          <a:xfrm>
            <a:off x="5203825" y="0"/>
            <a:ext cx="8054975" cy="1588"/>
          </a:xfrm>
          <a:prstGeom prst="rect">
            <a:avLst/>
          </a:prstGeom>
          <a:noFill/>
          <a:ln w="9525">
            <a:noFill/>
            <a:round/>
            <a:headEnd/>
            <a:tailEnd/>
          </a:ln>
        </p:spPr>
        <p:txBody>
          <a:bodyPr wrap="none" anchor="ctr"/>
          <a:lstStyle/>
          <a:p>
            <a:endParaRPr lang="es-AR" altLang="es-AR" dirty="0"/>
          </a:p>
        </p:txBody>
      </p:sp>
      <p:sp>
        <p:nvSpPr>
          <p:cNvPr id="41987" name="Text Box 3"/>
          <p:cNvSpPr txBox="1">
            <a:spLocks noChangeArrowheads="1"/>
          </p:cNvSpPr>
          <p:nvPr/>
        </p:nvSpPr>
        <p:spPr bwMode="auto">
          <a:xfrm>
            <a:off x="539750" y="1340768"/>
            <a:ext cx="7589838" cy="349250"/>
          </a:xfrm>
          <a:prstGeom prst="rect">
            <a:avLst/>
          </a:prstGeom>
          <a:solidFill>
            <a:srgbClr val="FFFFFF"/>
          </a:solidFill>
          <a:ln w="9360" cap="sq">
            <a:solidFill>
              <a:srgbClr val="FFFFFF"/>
            </a:solidFill>
            <a:miter lim="800000"/>
            <a:headEnd/>
            <a:tailEnd/>
          </a:ln>
        </p:spPr>
        <p:txBody>
          <a:bodyPr lIns="90000" tIns="45000" rIns="90000" bIns="45000"/>
          <a:lstStyle/>
          <a:p>
            <a:pP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es-AR" sz="1600" b="1" dirty="0">
                <a:solidFill>
                  <a:srgbClr val="74BAE1"/>
                </a:solidFill>
              </a:rPr>
              <a:t>Effectiveness Rating</a:t>
            </a:r>
          </a:p>
        </p:txBody>
      </p:sp>
      <p:sp>
        <p:nvSpPr>
          <p:cNvPr id="41988" name="Line 4"/>
          <p:cNvSpPr>
            <a:spLocks noChangeShapeType="1"/>
          </p:cNvSpPr>
          <p:nvPr/>
        </p:nvSpPr>
        <p:spPr bwMode="auto">
          <a:xfrm>
            <a:off x="539552" y="1268760"/>
            <a:ext cx="7921625" cy="1587"/>
          </a:xfrm>
          <a:prstGeom prst="line">
            <a:avLst/>
          </a:prstGeom>
          <a:noFill/>
          <a:ln w="19080" cap="sq">
            <a:solidFill>
              <a:srgbClr val="D9D9D9"/>
            </a:solidFill>
            <a:miter lim="800000"/>
            <a:headEnd/>
            <a:tailEnd/>
          </a:ln>
        </p:spPr>
        <p:txBody>
          <a:bodyPr/>
          <a:lstStyle/>
          <a:p>
            <a:endParaRPr lang="es-AR" dirty="0"/>
          </a:p>
        </p:txBody>
      </p:sp>
      <p:sp>
        <p:nvSpPr>
          <p:cNvPr id="41989" name="Line 5"/>
          <p:cNvSpPr>
            <a:spLocks noChangeShapeType="1"/>
          </p:cNvSpPr>
          <p:nvPr/>
        </p:nvSpPr>
        <p:spPr bwMode="auto">
          <a:xfrm>
            <a:off x="539750" y="1772816"/>
            <a:ext cx="7921625" cy="1587"/>
          </a:xfrm>
          <a:prstGeom prst="line">
            <a:avLst/>
          </a:prstGeom>
          <a:noFill/>
          <a:ln w="3240" cap="sq">
            <a:solidFill>
              <a:srgbClr val="D9D9D9"/>
            </a:solidFill>
            <a:miter lim="800000"/>
            <a:headEnd/>
            <a:tailEnd/>
          </a:ln>
        </p:spPr>
        <p:txBody>
          <a:bodyPr/>
          <a:lstStyle/>
          <a:p>
            <a:endParaRPr lang="es-AR" dirty="0"/>
          </a:p>
        </p:txBody>
      </p:sp>
      <p:sp>
        <p:nvSpPr>
          <p:cNvPr id="8" name="Text Box 6"/>
          <p:cNvSpPr txBox="1">
            <a:spLocks noChangeArrowheads="1"/>
          </p:cNvSpPr>
          <p:nvPr/>
        </p:nvSpPr>
        <p:spPr bwMode="auto">
          <a:xfrm>
            <a:off x="539750" y="369888"/>
            <a:ext cx="6637338" cy="557212"/>
          </a:xfrm>
          <a:prstGeom prst="rect">
            <a:avLst/>
          </a:prstGeom>
          <a:noFill/>
          <a:ln w="9525">
            <a:noFill/>
            <a:round/>
            <a:headEnd/>
            <a:tailEnd/>
          </a:ln>
        </p:spPr>
        <p:txBody>
          <a:bodyPr lIns="90000" tIns="45000" rIns="90000" bIns="45000"/>
          <a:lstStyle/>
          <a:p>
            <a:r>
              <a:rPr lang="en-US" sz="1600" b="1" dirty="0"/>
              <a:t>Effectiveness Assessment</a:t>
            </a:r>
            <a:endParaRPr lang="en-US" sz="1600" dirty="0"/>
          </a:p>
        </p:txBody>
      </p:sp>
      <p:sp>
        <p:nvSpPr>
          <p:cNvPr id="2" name="1 CuadroTexto"/>
          <p:cNvSpPr txBox="1"/>
          <p:nvPr/>
        </p:nvSpPr>
        <p:spPr>
          <a:xfrm>
            <a:off x="539750" y="1988840"/>
            <a:ext cx="8208714" cy="5509200"/>
          </a:xfrm>
          <a:prstGeom prst="rect">
            <a:avLst/>
          </a:prstGeom>
          <a:noFill/>
        </p:spPr>
        <p:txBody>
          <a:bodyPr wrap="square" rtlCol="0">
            <a:spAutoFit/>
          </a:bodyPr>
          <a:lstStyle/>
          <a:p>
            <a:pPr marL="285750" indent="-285750">
              <a:buFont typeface="Wingdings" panose="05000000000000000000" pitchFamily="2" charset="2"/>
              <a:buChar char="q"/>
            </a:pPr>
            <a:r>
              <a:rPr lang="en-US" sz="1600" dirty="0">
                <a:solidFill>
                  <a:schemeClr val="tx1">
                    <a:lumMod val="65000"/>
                    <a:lumOff val="35000"/>
                  </a:schemeClr>
                </a:solidFill>
              </a:rPr>
              <a:t>The assessment of the effectiveness of the AML/CFT regime is </a:t>
            </a:r>
            <a:r>
              <a:rPr lang="en-US" sz="1600" b="1" dirty="0">
                <a:solidFill>
                  <a:schemeClr val="tx1">
                    <a:lumMod val="65000"/>
                    <a:lumOff val="35000"/>
                  </a:schemeClr>
                </a:solidFill>
              </a:rPr>
              <a:t>as important as </a:t>
            </a:r>
            <a:r>
              <a:rPr lang="en-US" sz="1600" dirty="0">
                <a:solidFill>
                  <a:schemeClr val="tx1">
                    <a:lumMod val="65000"/>
                    <a:lumOff val="35000"/>
                  </a:schemeClr>
                </a:solidFill>
              </a:rPr>
              <a:t>the evaluation of the technical compliance with the FATF standards.</a:t>
            </a:r>
            <a:r>
              <a:rPr lang="es-ES" sz="1600" dirty="0">
                <a:solidFill>
                  <a:schemeClr val="tx1">
                    <a:lumMod val="65000"/>
                    <a:lumOff val="35000"/>
                  </a:schemeClr>
                </a:solidFill>
              </a:rPr>
              <a:t>. </a:t>
            </a:r>
          </a:p>
          <a:p>
            <a:pPr marL="285750" indent="-285750">
              <a:buFont typeface="Wingdings" panose="05000000000000000000" pitchFamily="2" charset="2"/>
              <a:buChar char="q"/>
            </a:pPr>
            <a:endParaRPr lang="es-AR" sz="1600" dirty="0">
              <a:solidFill>
                <a:schemeClr val="tx1">
                  <a:lumMod val="65000"/>
                  <a:lumOff val="35000"/>
                </a:schemeClr>
              </a:solidFill>
            </a:endParaRPr>
          </a:p>
          <a:p>
            <a:pPr marL="285750" indent="-285750">
              <a:buClr>
                <a:schemeClr val="tx2">
                  <a:lumMod val="60000"/>
                  <a:lumOff val="40000"/>
                </a:schemeClr>
              </a:buClr>
              <a:buFont typeface="Wingdings" panose="05000000000000000000" pitchFamily="2" charset="2"/>
              <a:buChar char="Ø"/>
            </a:pPr>
            <a:r>
              <a:rPr lang="en-US" sz="1600" dirty="0">
                <a:solidFill>
                  <a:schemeClr val="tx2">
                    <a:lumMod val="60000"/>
                    <a:lumOff val="40000"/>
                  </a:schemeClr>
                </a:solidFill>
              </a:rPr>
              <a:t>Objective</a:t>
            </a:r>
            <a:r>
              <a:rPr lang="es-ES" sz="1600" dirty="0">
                <a:solidFill>
                  <a:schemeClr val="tx2">
                    <a:lumMod val="60000"/>
                    <a:lumOff val="40000"/>
                  </a:schemeClr>
                </a:solidFill>
              </a:rPr>
              <a:t>: </a:t>
            </a:r>
            <a:endParaRPr lang="es-AR" sz="1600" dirty="0">
              <a:solidFill>
                <a:schemeClr val="tx2">
                  <a:lumMod val="60000"/>
                  <a:lumOff val="40000"/>
                </a:schemeClr>
              </a:solidFill>
            </a:endParaRPr>
          </a:p>
          <a:p>
            <a:pPr marL="1085850" lvl="1" indent="-342900">
              <a:buFont typeface="+mj-lt"/>
              <a:buAutoNum type="alphaLcParenR"/>
            </a:pPr>
            <a:r>
              <a:rPr lang="en-US" sz="1600" dirty="0">
                <a:solidFill>
                  <a:schemeClr val="tx1">
                    <a:lumMod val="65000"/>
                    <a:lumOff val="35000"/>
                  </a:schemeClr>
                </a:solidFill>
              </a:rPr>
              <a:t>improve the FATF focus on results</a:t>
            </a:r>
            <a:r>
              <a:rPr lang="es-ES" sz="1600" dirty="0">
                <a:solidFill>
                  <a:schemeClr val="tx1">
                    <a:lumMod val="65000"/>
                    <a:lumOff val="35000"/>
                  </a:schemeClr>
                </a:solidFill>
              </a:rPr>
              <a:t>, </a:t>
            </a:r>
            <a:endParaRPr lang="es-AR" sz="1600" dirty="0">
              <a:solidFill>
                <a:schemeClr val="tx1">
                  <a:lumMod val="65000"/>
                  <a:lumOff val="35000"/>
                </a:schemeClr>
              </a:solidFill>
            </a:endParaRPr>
          </a:p>
          <a:p>
            <a:pPr marL="1085850" lvl="1" indent="-342900">
              <a:buFont typeface="+mj-lt"/>
              <a:buAutoNum type="alphaLcParenR"/>
            </a:pPr>
            <a:r>
              <a:rPr lang="en-US" sz="1600" dirty="0">
                <a:solidFill>
                  <a:schemeClr val="tx1">
                    <a:lumMod val="65000"/>
                    <a:lumOff val="35000"/>
                  </a:schemeClr>
                </a:solidFill>
              </a:rPr>
              <a:t>identify the degree to which the AML/CFT system is achieving the objectives of the FATF standards, and identify systemic weaknesses</a:t>
            </a:r>
            <a:r>
              <a:rPr lang="es-ES" sz="1600" dirty="0">
                <a:solidFill>
                  <a:schemeClr val="tx1">
                    <a:lumMod val="65000"/>
                    <a:lumOff val="35000"/>
                  </a:schemeClr>
                </a:solidFill>
              </a:rPr>
              <a:t>, </a:t>
            </a:r>
            <a:endParaRPr lang="es-AR" sz="1600" dirty="0">
              <a:solidFill>
                <a:schemeClr val="tx1">
                  <a:lumMod val="65000"/>
                  <a:lumOff val="35000"/>
                </a:schemeClr>
              </a:solidFill>
            </a:endParaRPr>
          </a:p>
          <a:p>
            <a:pPr marL="1085850" lvl="1" indent="-342900">
              <a:buFont typeface="+mj-lt"/>
              <a:buAutoNum type="alphaLcParenR"/>
            </a:pPr>
            <a:r>
              <a:rPr lang="en-US" sz="1600" dirty="0">
                <a:solidFill>
                  <a:schemeClr val="tx1">
                    <a:lumMod val="65000"/>
                    <a:lumOff val="35000"/>
                  </a:schemeClr>
                </a:solidFill>
              </a:rPr>
              <a:t>prioritize actions to improve a system</a:t>
            </a:r>
            <a:r>
              <a:rPr lang="es-ES" sz="1600" dirty="0">
                <a:solidFill>
                  <a:schemeClr val="tx1">
                    <a:lumMod val="65000"/>
                    <a:lumOff val="35000"/>
                  </a:schemeClr>
                </a:solidFill>
              </a:rPr>
              <a:t>. </a:t>
            </a:r>
            <a:endParaRPr lang="es-AR" sz="1600" dirty="0">
              <a:solidFill>
                <a:schemeClr val="tx1">
                  <a:lumMod val="65000"/>
                  <a:lumOff val="35000"/>
                </a:schemeClr>
              </a:solidFill>
            </a:endParaRPr>
          </a:p>
          <a:p>
            <a:pPr marL="285750" indent="-285750">
              <a:buFont typeface="Wingdings" panose="05000000000000000000" pitchFamily="2" charset="2"/>
              <a:buChar char="q"/>
            </a:pPr>
            <a:endParaRPr lang="es-ES" sz="1600" dirty="0">
              <a:solidFill>
                <a:schemeClr val="tx1">
                  <a:lumMod val="65000"/>
                  <a:lumOff val="35000"/>
                </a:schemeClr>
              </a:solidFill>
            </a:endParaRPr>
          </a:p>
          <a:p>
            <a:pPr marL="285750" indent="-285750">
              <a:buClr>
                <a:schemeClr val="tx2">
                  <a:lumMod val="60000"/>
                  <a:lumOff val="40000"/>
                </a:schemeClr>
              </a:buClr>
              <a:buFont typeface="Wingdings" panose="05000000000000000000" pitchFamily="2" charset="2"/>
              <a:buChar char="Ø"/>
            </a:pPr>
            <a:r>
              <a:rPr lang="en-US" sz="1600" dirty="0">
                <a:solidFill>
                  <a:schemeClr val="tx1">
                    <a:lumMod val="65000"/>
                    <a:lumOff val="35000"/>
                  </a:schemeClr>
                </a:solidFill>
              </a:rPr>
              <a:t>Effectiveness is the degree to which financial systems and economies mitigate ML/TF/FPWMD risks and threats</a:t>
            </a:r>
            <a:endParaRPr lang="es-ES" sz="1600" dirty="0">
              <a:solidFill>
                <a:schemeClr val="tx1">
                  <a:lumMod val="65000"/>
                  <a:lumOff val="35000"/>
                </a:schemeClr>
              </a:solidFill>
            </a:endParaRPr>
          </a:p>
          <a:p>
            <a:pPr marL="285750" indent="-285750">
              <a:buClr>
                <a:schemeClr val="tx2">
                  <a:lumMod val="60000"/>
                  <a:lumOff val="40000"/>
                </a:schemeClr>
              </a:buClr>
              <a:buFont typeface="Wingdings" panose="05000000000000000000" pitchFamily="2" charset="2"/>
              <a:buChar char="Ø"/>
            </a:pPr>
            <a:endParaRPr lang="es-ES" sz="1600" dirty="0">
              <a:solidFill>
                <a:schemeClr val="tx1">
                  <a:lumMod val="65000"/>
                  <a:lumOff val="35000"/>
                </a:schemeClr>
              </a:solidFill>
            </a:endParaRPr>
          </a:p>
          <a:p>
            <a:pPr marL="285750" indent="-285750">
              <a:buClr>
                <a:schemeClr val="tx2">
                  <a:lumMod val="60000"/>
                  <a:lumOff val="40000"/>
                </a:schemeClr>
              </a:buClr>
              <a:buFont typeface="Wingdings" panose="05000000000000000000" pitchFamily="2" charset="2"/>
              <a:buChar char="Ø"/>
            </a:pPr>
            <a:r>
              <a:rPr lang="en-US" sz="1600" dirty="0">
                <a:solidFill>
                  <a:schemeClr val="tx1">
                    <a:lumMod val="65000"/>
                    <a:lumOff val="35000"/>
                  </a:schemeClr>
                </a:solidFill>
              </a:rPr>
              <a:t>The FATF assesses effectiveness based on </a:t>
            </a:r>
            <a:r>
              <a:rPr lang="en-US" sz="1600" b="1" dirty="0">
                <a:solidFill>
                  <a:schemeClr val="tx1">
                    <a:lumMod val="65000"/>
                    <a:lumOff val="35000"/>
                  </a:schemeClr>
                </a:solidFill>
              </a:rPr>
              <a:t>Immediate Outcomes</a:t>
            </a:r>
            <a:r>
              <a:rPr lang="es-ES" sz="1600" dirty="0">
                <a:solidFill>
                  <a:schemeClr val="tx1">
                    <a:lumMod val="65000"/>
                    <a:lumOff val="35000"/>
                  </a:schemeClr>
                </a:solidFill>
              </a:rPr>
              <a:t>.</a:t>
            </a:r>
          </a:p>
          <a:p>
            <a:pPr marL="1028700" lvl="1">
              <a:buClr>
                <a:schemeClr val="tx2">
                  <a:lumMod val="60000"/>
                  <a:lumOff val="40000"/>
                </a:schemeClr>
              </a:buClr>
              <a:buFont typeface="Wingdings" panose="05000000000000000000" pitchFamily="2" charset="2"/>
              <a:buChar char="Ø"/>
            </a:pPr>
            <a:r>
              <a:rPr lang="en-US" sz="1600" dirty="0">
                <a:solidFill>
                  <a:schemeClr val="tx1">
                    <a:lumMod val="65000"/>
                    <a:lumOff val="35000"/>
                  </a:schemeClr>
                </a:solidFill>
              </a:rPr>
              <a:t>cross-cutting objectives that represent each of the objectives an AML/CFT system must achieve.</a:t>
            </a:r>
            <a:endParaRPr lang="es-ES" sz="1600" dirty="0">
              <a:solidFill>
                <a:schemeClr val="tx1">
                  <a:lumMod val="65000"/>
                  <a:lumOff val="35000"/>
                </a:schemeClr>
              </a:solidFill>
            </a:endParaRPr>
          </a:p>
          <a:p>
            <a:pPr marL="1028700" lvl="1">
              <a:buClr>
                <a:schemeClr val="tx2">
                  <a:lumMod val="60000"/>
                  <a:lumOff val="40000"/>
                </a:schemeClr>
              </a:buClr>
              <a:buFont typeface="Wingdings" panose="05000000000000000000" pitchFamily="2" charset="2"/>
              <a:buChar char="Ø"/>
            </a:pPr>
            <a:r>
              <a:rPr lang="en-US" sz="1600" dirty="0">
                <a:solidFill>
                  <a:schemeClr val="tx1">
                    <a:lumMod val="65000"/>
                    <a:lumOff val="35000"/>
                  </a:schemeClr>
                </a:solidFill>
              </a:rPr>
              <a:t>Approach centered on the hierarchy of defined results</a:t>
            </a:r>
            <a:r>
              <a:rPr lang="es-ES" sz="1600" dirty="0">
                <a:solidFill>
                  <a:schemeClr val="tx1">
                    <a:lumMod val="65000"/>
                    <a:lumOff val="35000"/>
                  </a:schemeClr>
                </a:solidFill>
              </a:rPr>
              <a:t>.</a:t>
            </a:r>
          </a:p>
          <a:p>
            <a:pPr marL="285750" indent="-285750">
              <a:buClr>
                <a:schemeClr val="tx2">
                  <a:lumMod val="60000"/>
                  <a:lumOff val="40000"/>
                </a:schemeClr>
              </a:buClr>
              <a:buFont typeface="Wingdings" panose="05000000000000000000" pitchFamily="2" charset="2"/>
              <a:buChar char="Ø"/>
            </a:pPr>
            <a:endParaRPr lang="es-ES" sz="1600" dirty="0">
              <a:solidFill>
                <a:schemeClr val="tx1">
                  <a:lumMod val="65000"/>
                  <a:lumOff val="35000"/>
                </a:schemeClr>
              </a:solidFill>
            </a:endParaRPr>
          </a:p>
          <a:p>
            <a:pPr marL="285750" indent="-285750">
              <a:buClr>
                <a:schemeClr val="tx2">
                  <a:lumMod val="60000"/>
                  <a:lumOff val="40000"/>
                </a:schemeClr>
              </a:buClr>
              <a:buFont typeface="Wingdings" panose="05000000000000000000" pitchFamily="2" charset="2"/>
              <a:buChar char="Ø"/>
            </a:pPr>
            <a:endParaRPr lang="es-ES" sz="1600" dirty="0">
              <a:solidFill>
                <a:schemeClr val="tx1">
                  <a:lumMod val="65000"/>
                  <a:lumOff val="35000"/>
                </a:schemeClr>
              </a:solidFill>
            </a:endParaRPr>
          </a:p>
          <a:p>
            <a:pPr marL="285750" indent="-285750">
              <a:buClr>
                <a:schemeClr val="tx2">
                  <a:lumMod val="60000"/>
                  <a:lumOff val="40000"/>
                </a:schemeClr>
              </a:buClr>
              <a:buFont typeface="Wingdings" panose="05000000000000000000" pitchFamily="2" charset="2"/>
              <a:buChar char="Ø"/>
            </a:pPr>
            <a:endParaRPr lang="es-ES" sz="1600" dirty="0">
              <a:solidFill>
                <a:schemeClr val="tx1">
                  <a:lumMod val="65000"/>
                  <a:lumOff val="35000"/>
                </a:schemeClr>
              </a:solidFill>
            </a:endParaRPr>
          </a:p>
          <a:p>
            <a:pPr marL="285750" indent="-285750">
              <a:buClr>
                <a:schemeClr val="tx2">
                  <a:lumMod val="60000"/>
                  <a:lumOff val="40000"/>
                </a:schemeClr>
              </a:buClr>
              <a:buFont typeface="Wingdings" panose="05000000000000000000" pitchFamily="2" charset="2"/>
              <a:buChar char="Ø"/>
            </a:pPr>
            <a:endParaRPr lang="es-ES" sz="1600" dirty="0">
              <a:solidFill>
                <a:schemeClr val="tx1">
                  <a:lumMod val="65000"/>
                  <a:lumOff val="35000"/>
                </a:schemeClr>
              </a:solidFill>
            </a:endParaRPr>
          </a:p>
          <a:p>
            <a:pPr marL="285750" indent="-285750">
              <a:buClr>
                <a:schemeClr val="tx2">
                  <a:lumMod val="60000"/>
                  <a:lumOff val="40000"/>
                </a:schemeClr>
              </a:buClr>
              <a:buFont typeface="Wingdings" panose="05000000000000000000" pitchFamily="2" charset="2"/>
              <a:buChar char="Ø"/>
            </a:pPr>
            <a:endParaRPr lang="es-ES" sz="1600" dirty="0">
              <a:solidFill>
                <a:schemeClr val="tx1">
                  <a:lumMod val="65000"/>
                  <a:lumOff val="35000"/>
                </a:schemeClr>
              </a:solidFill>
            </a:endParaRPr>
          </a:p>
          <a:p>
            <a:pPr marL="285750" indent="-285750">
              <a:buClr>
                <a:schemeClr val="tx2">
                  <a:lumMod val="60000"/>
                  <a:lumOff val="40000"/>
                </a:schemeClr>
              </a:buClr>
              <a:buFont typeface="Wingdings" panose="05000000000000000000" pitchFamily="2" charset="2"/>
              <a:buChar char="Ø"/>
            </a:pPr>
            <a:endParaRPr lang="es-AR" sz="1600" dirty="0">
              <a:solidFill>
                <a:schemeClr val="tx1">
                  <a:lumMod val="65000"/>
                  <a:lumOff val="35000"/>
                </a:schemeClr>
              </a:solidFill>
            </a:endParaRPr>
          </a:p>
        </p:txBody>
      </p:sp>
    </p:spTree>
    <p:extLst>
      <p:ext uri="{BB962C8B-B14F-4D97-AF65-F5344CB8AC3E}">
        <p14:creationId xmlns:p14="http://schemas.microsoft.com/office/powerpoint/2010/main" val="919868296"/>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43010" name="Text Box 3"/>
          <p:cNvSpPr txBox="1">
            <a:spLocks noChangeArrowheads="1"/>
          </p:cNvSpPr>
          <p:nvPr/>
        </p:nvSpPr>
        <p:spPr bwMode="auto">
          <a:xfrm>
            <a:off x="539750" y="260350"/>
            <a:ext cx="3397250" cy="555625"/>
          </a:xfrm>
          <a:prstGeom prst="rect">
            <a:avLst/>
          </a:prstGeom>
          <a:noFill/>
          <a:ln w="9525">
            <a:noFill/>
            <a:round/>
            <a:headEnd/>
            <a:tailEnd/>
          </a:ln>
        </p:spPr>
        <p:txBody>
          <a:bodyPr lIns="90000" tIns="45000" rIns="90000" bIns="45000"/>
          <a:lstStyle/>
          <a:p>
            <a:r>
              <a:rPr lang="en-US" sz="1600" b="1" dirty="0"/>
              <a:t>Effectiveness Assessment</a:t>
            </a:r>
            <a:endParaRPr lang="en-US" sz="1600" dirty="0"/>
          </a:p>
        </p:txBody>
      </p:sp>
      <p:sp>
        <p:nvSpPr>
          <p:cNvPr id="9" name="8 CuadroTexto"/>
          <p:cNvSpPr txBox="1"/>
          <p:nvPr/>
        </p:nvSpPr>
        <p:spPr>
          <a:xfrm>
            <a:off x="250825" y="1412875"/>
            <a:ext cx="8497888" cy="954107"/>
          </a:xfrm>
          <a:prstGeom prst="rect">
            <a:avLst/>
          </a:prstGeom>
          <a:ln/>
        </p:spPr>
        <p:style>
          <a:lnRef idx="2">
            <a:schemeClr val="accent1"/>
          </a:lnRef>
          <a:fillRef idx="1">
            <a:schemeClr val="lt1"/>
          </a:fillRef>
          <a:effectRef idx="0">
            <a:schemeClr val="accent1"/>
          </a:effectRef>
          <a:fontRef idx="minor">
            <a:schemeClr val="dk1"/>
          </a:fontRef>
        </p:style>
        <p:txBody>
          <a:bodyPr>
            <a:spAutoFit/>
          </a:bodyPr>
          <a:lstStyle/>
          <a:p>
            <a:pPr>
              <a:defRPr/>
            </a:pPr>
            <a:r>
              <a:rPr lang="en-US" sz="1400" b="1" dirty="0">
                <a:solidFill>
                  <a:schemeClr val="tx1"/>
                </a:solidFill>
              </a:rPr>
              <a:t>High-Level</a:t>
            </a:r>
            <a:r>
              <a:rPr lang="es-AR" sz="1400" b="1" dirty="0">
                <a:solidFill>
                  <a:schemeClr val="tx1"/>
                </a:solidFill>
              </a:rPr>
              <a:t> </a:t>
            </a:r>
            <a:r>
              <a:rPr lang="en-US" sz="1400" b="1" dirty="0">
                <a:solidFill>
                  <a:schemeClr val="tx1"/>
                </a:solidFill>
              </a:rPr>
              <a:t>Objective</a:t>
            </a:r>
            <a:r>
              <a:rPr lang="es-AR" sz="1400" b="1" dirty="0">
                <a:solidFill>
                  <a:schemeClr val="tx1"/>
                </a:solidFill>
              </a:rPr>
              <a:t>:</a:t>
            </a:r>
          </a:p>
          <a:p>
            <a:pPr>
              <a:defRPr/>
            </a:pPr>
            <a:r>
              <a:rPr lang="en-US" sz="1400" dirty="0">
                <a:solidFill>
                  <a:schemeClr val="tx1"/>
                </a:solidFill>
              </a:rPr>
              <a:t>Financial systems and the broader economy are protected from the threats of money laundering and the financing of terrorism and proliferation, thereby strengthening financial sector integrity and contributing to safety and security.</a:t>
            </a:r>
            <a:endParaRPr lang="es-AR" sz="1400" dirty="0">
              <a:solidFill>
                <a:schemeClr val="tx1"/>
              </a:solidFill>
            </a:endParaRPr>
          </a:p>
        </p:txBody>
      </p:sp>
      <p:sp>
        <p:nvSpPr>
          <p:cNvPr id="10" name="9 CuadroTexto"/>
          <p:cNvSpPr txBox="1"/>
          <p:nvPr/>
        </p:nvSpPr>
        <p:spPr>
          <a:xfrm>
            <a:off x="323850" y="2349500"/>
            <a:ext cx="1871663" cy="523220"/>
          </a:xfrm>
          <a:prstGeom prst="rect">
            <a:avLst/>
          </a:prstGeom>
          <a:solidFill>
            <a:schemeClr val="accent1">
              <a:lumMod val="40000"/>
              <a:lumOff val="60000"/>
            </a:schemeClr>
          </a:solidFill>
        </p:spPr>
        <p:style>
          <a:lnRef idx="2">
            <a:schemeClr val="accent1"/>
          </a:lnRef>
          <a:fillRef idx="1">
            <a:schemeClr val="lt1"/>
          </a:fillRef>
          <a:effectRef idx="0">
            <a:schemeClr val="accent1"/>
          </a:effectRef>
          <a:fontRef idx="minor">
            <a:schemeClr val="dk1"/>
          </a:fontRef>
        </p:style>
        <p:txBody>
          <a:bodyPr>
            <a:spAutoFit/>
          </a:bodyPr>
          <a:lstStyle/>
          <a:p>
            <a:pPr algn="ctr">
              <a:defRPr/>
            </a:pPr>
            <a:r>
              <a:rPr lang="en-US" sz="1400" b="1" dirty="0">
                <a:solidFill>
                  <a:schemeClr val="accent1">
                    <a:lumMod val="50000"/>
                  </a:schemeClr>
                </a:solidFill>
              </a:rPr>
              <a:t>Intermediate</a:t>
            </a:r>
            <a:r>
              <a:rPr lang="es-AR" sz="1400" b="1" dirty="0">
                <a:solidFill>
                  <a:schemeClr val="accent1">
                    <a:lumMod val="50000"/>
                  </a:schemeClr>
                </a:solidFill>
              </a:rPr>
              <a:t> </a:t>
            </a:r>
            <a:r>
              <a:rPr lang="en-US" sz="1400" b="1" dirty="0">
                <a:solidFill>
                  <a:schemeClr val="accent1">
                    <a:lumMod val="50000"/>
                  </a:schemeClr>
                </a:solidFill>
              </a:rPr>
              <a:t>Outcomes</a:t>
            </a:r>
          </a:p>
        </p:txBody>
      </p:sp>
      <p:sp>
        <p:nvSpPr>
          <p:cNvPr id="11" name="10 CuadroTexto"/>
          <p:cNvSpPr txBox="1"/>
          <p:nvPr/>
        </p:nvSpPr>
        <p:spPr>
          <a:xfrm>
            <a:off x="2339975" y="2349500"/>
            <a:ext cx="6264275" cy="523220"/>
          </a:xfrm>
          <a:prstGeom prst="rect">
            <a:avLst/>
          </a:prstGeom>
          <a:solidFill>
            <a:schemeClr val="accent2">
              <a:lumMod val="60000"/>
              <a:lumOff val="40000"/>
            </a:schemeClr>
          </a:solidFill>
          <a:ln>
            <a:solidFill>
              <a:schemeClr val="accent2">
                <a:lumMod val="40000"/>
                <a:lumOff val="60000"/>
              </a:schemeClr>
            </a:solidFill>
          </a:ln>
        </p:spPr>
        <p:style>
          <a:lnRef idx="2">
            <a:schemeClr val="accent1"/>
          </a:lnRef>
          <a:fillRef idx="1">
            <a:schemeClr val="lt1"/>
          </a:fillRef>
          <a:effectRef idx="0">
            <a:schemeClr val="accent1"/>
          </a:effectRef>
          <a:fontRef idx="minor">
            <a:schemeClr val="dk1"/>
          </a:fontRef>
        </p:style>
        <p:txBody>
          <a:bodyPr>
            <a:spAutoFit/>
          </a:bodyPr>
          <a:lstStyle/>
          <a:p>
            <a:pPr algn="ctr">
              <a:defRPr/>
            </a:pPr>
            <a:r>
              <a:rPr lang="en-US" sz="1400" b="1" dirty="0">
                <a:solidFill>
                  <a:schemeClr val="accent1">
                    <a:lumMod val="50000"/>
                  </a:schemeClr>
                </a:solidFill>
              </a:rPr>
              <a:t>Immediate</a:t>
            </a:r>
          </a:p>
          <a:p>
            <a:pPr algn="ctr">
              <a:defRPr/>
            </a:pPr>
            <a:r>
              <a:rPr lang="en-US" sz="1400" b="1" dirty="0">
                <a:solidFill>
                  <a:schemeClr val="accent1">
                    <a:lumMod val="50000"/>
                  </a:schemeClr>
                </a:solidFill>
              </a:rPr>
              <a:t>Outcomes</a:t>
            </a:r>
          </a:p>
        </p:txBody>
      </p:sp>
      <p:graphicFrame>
        <p:nvGraphicFramePr>
          <p:cNvPr id="12" name="11 Diagrama"/>
          <p:cNvGraphicFramePr/>
          <p:nvPr>
            <p:extLst>
              <p:ext uri="{D42A27DB-BD31-4B8C-83A1-F6EECF244321}">
                <p14:modId xmlns:p14="http://schemas.microsoft.com/office/powerpoint/2010/main" val="3036473934"/>
              </p:ext>
            </p:extLst>
          </p:nvPr>
        </p:nvGraphicFramePr>
        <p:xfrm>
          <a:off x="323528" y="2996952"/>
          <a:ext cx="8424936" cy="311212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13" name="12 CuadroTexto"/>
          <p:cNvSpPr txBox="1"/>
          <p:nvPr/>
        </p:nvSpPr>
        <p:spPr>
          <a:xfrm>
            <a:off x="395288" y="6156325"/>
            <a:ext cx="8353425" cy="368300"/>
          </a:xfrm>
          <a:prstGeom prst="rect">
            <a:avLst/>
          </a:prstGeom>
          <a:solidFill>
            <a:schemeClr val="accent5">
              <a:lumMod val="40000"/>
              <a:lumOff val="60000"/>
            </a:schemeClr>
          </a:solidFill>
          <a:ln>
            <a:solidFill>
              <a:schemeClr val="tx2"/>
            </a:solidFill>
          </a:ln>
        </p:spPr>
        <p:txBody>
          <a:bodyPr>
            <a:spAutoFit/>
          </a:bodyPr>
          <a:lstStyle/>
          <a:p>
            <a:pPr algn="ctr">
              <a:defRPr/>
            </a:pPr>
            <a:r>
              <a:rPr lang="en-US" dirty="0">
                <a:solidFill>
                  <a:schemeClr val="accent1">
                    <a:lumMod val="50000"/>
                  </a:schemeClr>
                </a:solidFill>
              </a:rPr>
              <a:t>Risk &amp; Context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44034" name="Text Box 3"/>
          <p:cNvSpPr txBox="1">
            <a:spLocks noChangeArrowheads="1"/>
          </p:cNvSpPr>
          <p:nvPr/>
        </p:nvSpPr>
        <p:spPr bwMode="auto">
          <a:xfrm>
            <a:off x="539750" y="260350"/>
            <a:ext cx="3397250" cy="555625"/>
          </a:xfrm>
          <a:prstGeom prst="rect">
            <a:avLst/>
          </a:prstGeom>
          <a:noFill/>
          <a:ln w="9525">
            <a:noFill/>
            <a:round/>
            <a:headEnd/>
            <a:tailEnd/>
          </a:ln>
        </p:spPr>
        <p:txBody>
          <a:bodyPr lIns="90000" tIns="45000" rIns="90000" bIns="45000"/>
          <a:lstStyle/>
          <a:p>
            <a:r>
              <a:rPr lang="en-US" sz="1600" b="1" dirty="0"/>
              <a:t>Effectiveness Assessment</a:t>
            </a:r>
            <a:endParaRPr lang="en-US" sz="1600" dirty="0"/>
          </a:p>
        </p:txBody>
      </p:sp>
      <p:graphicFrame>
        <p:nvGraphicFramePr>
          <p:cNvPr id="6" name="5 Diagrama"/>
          <p:cNvGraphicFramePr/>
          <p:nvPr>
            <p:extLst>
              <p:ext uri="{D42A27DB-BD31-4B8C-83A1-F6EECF244321}">
                <p14:modId xmlns:p14="http://schemas.microsoft.com/office/powerpoint/2010/main" val="3440248970"/>
              </p:ext>
            </p:extLst>
          </p:nvPr>
        </p:nvGraphicFramePr>
        <p:xfrm>
          <a:off x="179512" y="2564904"/>
          <a:ext cx="8568952" cy="3688184"/>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grpSp>
        <p:nvGrpSpPr>
          <p:cNvPr id="44036" name="12 Grupo"/>
          <p:cNvGrpSpPr>
            <a:grpSpLocks/>
          </p:cNvGrpSpPr>
          <p:nvPr/>
        </p:nvGrpSpPr>
        <p:grpSpPr bwMode="auto">
          <a:xfrm>
            <a:off x="250825" y="1250757"/>
            <a:ext cx="8497888" cy="1530540"/>
            <a:chOff x="251520" y="1250692"/>
            <a:chExt cx="8496944" cy="1530236"/>
          </a:xfrm>
        </p:grpSpPr>
        <p:sp>
          <p:nvSpPr>
            <p:cNvPr id="9" name="8 CuadroTexto"/>
            <p:cNvSpPr txBox="1"/>
            <p:nvPr/>
          </p:nvSpPr>
          <p:spPr>
            <a:xfrm>
              <a:off x="251520" y="1250692"/>
              <a:ext cx="8496944" cy="953917"/>
            </a:xfrm>
            <a:prstGeom prst="rect">
              <a:avLst/>
            </a:prstGeom>
            <a:ln/>
          </p:spPr>
          <p:style>
            <a:lnRef idx="2">
              <a:schemeClr val="accent1"/>
            </a:lnRef>
            <a:fillRef idx="1">
              <a:schemeClr val="lt1"/>
            </a:fillRef>
            <a:effectRef idx="0">
              <a:schemeClr val="accent1"/>
            </a:effectRef>
            <a:fontRef idx="minor">
              <a:schemeClr val="dk1"/>
            </a:fontRef>
          </p:style>
          <p:txBody>
            <a:bodyPr>
              <a:spAutoFit/>
            </a:bodyPr>
            <a:lstStyle/>
            <a:p>
              <a:pPr>
                <a:defRPr/>
              </a:pPr>
              <a:r>
                <a:rPr lang="en-US" sz="1400" b="1" dirty="0">
                  <a:solidFill>
                    <a:schemeClr val="tx1"/>
                  </a:solidFill>
                </a:rPr>
                <a:t>High-Level</a:t>
              </a:r>
              <a:r>
                <a:rPr lang="es-AR" sz="1400" b="1" dirty="0">
                  <a:solidFill>
                    <a:schemeClr val="tx1"/>
                  </a:solidFill>
                </a:rPr>
                <a:t> </a:t>
              </a:r>
              <a:r>
                <a:rPr lang="en-US" sz="1400" b="1" dirty="0">
                  <a:solidFill>
                    <a:schemeClr val="tx1"/>
                  </a:solidFill>
                </a:rPr>
                <a:t>Objective</a:t>
              </a:r>
              <a:r>
                <a:rPr lang="es-AR" sz="1400" b="1" dirty="0">
                  <a:solidFill>
                    <a:schemeClr val="tx1"/>
                  </a:solidFill>
                </a:rPr>
                <a:t>:</a:t>
              </a:r>
            </a:p>
            <a:p>
              <a:pPr>
                <a:defRPr/>
              </a:pPr>
              <a:r>
                <a:rPr lang="en-US" sz="1400" dirty="0">
                  <a:solidFill>
                    <a:schemeClr val="tx1"/>
                  </a:solidFill>
                </a:rPr>
                <a:t>Financial systems and the broader economy are protected from the threats of money laundering and the financing of terrorism and proliferation, thereby strengthening financial sector integrity and contributing to safety and security</a:t>
              </a:r>
              <a:endParaRPr lang="es-AR" sz="1400" dirty="0">
                <a:solidFill>
                  <a:schemeClr val="tx1"/>
                </a:solidFill>
              </a:endParaRPr>
            </a:p>
          </p:txBody>
        </p:sp>
        <p:grpSp>
          <p:nvGrpSpPr>
            <p:cNvPr id="44039" name="11 Grupo"/>
            <p:cNvGrpSpPr>
              <a:grpSpLocks/>
            </p:cNvGrpSpPr>
            <p:nvPr/>
          </p:nvGrpSpPr>
          <p:grpSpPr bwMode="auto">
            <a:xfrm>
              <a:off x="251520" y="2257708"/>
              <a:ext cx="8208912" cy="523220"/>
              <a:chOff x="251520" y="2401724"/>
              <a:chExt cx="8208912" cy="523220"/>
            </a:xfrm>
          </p:grpSpPr>
          <p:sp>
            <p:nvSpPr>
              <p:cNvPr id="10" name="9 CuadroTexto"/>
              <p:cNvSpPr txBox="1"/>
              <p:nvPr/>
            </p:nvSpPr>
            <p:spPr>
              <a:xfrm>
                <a:off x="251520" y="2401173"/>
                <a:ext cx="1873042" cy="523771"/>
              </a:xfrm>
              <a:prstGeom prst="rect">
                <a:avLst/>
              </a:prstGeom>
              <a:solidFill>
                <a:schemeClr val="accent1">
                  <a:lumMod val="40000"/>
                  <a:lumOff val="60000"/>
                </a:schemeClr>
              </a:solidFill>
            </p:spPr>
            <p:style>
              <a:lnRef idx="2">
                <a:schemeClr val="accent1"/>
              </a:lnRef>
              <a:fillRef idx="1">
                <a:schemeClr val="lt1"/>
              </a:fillRef>
              <a:effectRef idx="0">
                <a:schemeClr val="accent1"/>
              </a:effectRef>
              <a:fontRef idx="minor">
                <a:schemeClr val="dk1"/>
              </a:fontRef>
            </p:style>
            <p:txBody>
              <a:bodyPr>
                <a:spAutoFit/>
              </a:bodyPr>
              <a:lstStyle/>
              <a:p>
                <a:pPr algn="ctr">
                  <a:defRPr/>
                </a:pPr>
                <a:r>
                  <a:rPr lang="en-US" sz="1400" dirty="0">
                    <a:solidFill>
                      <a:schemeClr val="accent1">
                        <a:lumMod val="50000"/>
                      </a:schemeClr>
                    </a:solidFill>
                  </a:rPr>
                  <a:t>Intermediate Outcomes</a:t>
                </a:r>
              </a:p>
            </p:txBody>
          </p:sp>
          <p:sp>
            <p:nvSpPr>
              <p:cNvPr id="11" name="10 CuadroTexto"/>
              <p:cNvSpPr txBox="1"/>
              <p:nvPr/>
            </p:nvSpPr>
            <p:spPr>
              <a:xfrm>
                <a:off x="2195992" y="2401173"/>
                <a:ext cx="6265166" cy="523771"/>
              </a:xfrm>
              <a:prstGeom prst="rect">
                <a:avLst/>
              </a:prstGeom>
              <a:solidFill>
                <a:schemeClr val="accent2">
                  <a:lumMod val="60000"/>
                  <a:lumOff val="40000"/>
                </a:schemeClr>
              </a:solidFill>
              <a:ln>
                <a:solidFill>
                  <a:schemeClr val="accent2">
                    <a:lumMod val="40000"/>
                    <a:lumOff val="60000"/>
                  </a:schemeClr>
                </a:solidFill>
              </a:ln>
            </p:spPr>
            <p:style>
              <a:lnRef idx="2">
                <a:schemeClr val="accent1"/>
              </a:lnRef>
              <a:fillRef idx="1">
                <a:schemeClr val="lt1"/>
              </a:fillRef>
              <a:effectRef idx="0">
                <a:schemeClr val="accent1"/>
              </a:effectRef>
              <a:fontRef idx="minor">
                <a:schemeClr val="dk1"/>
              </a:fontRef>
            </p:style>
            <p:txBody>
              <a:bodyPr>
                <a:spAutoFit/>
              </a:bodyPr>
              <a:lstStyle/>
              <a:p>
                <a:pPr algn="ctr">
                  <a:defRPr/>
                </a:pPr>
                <a:r>
                  <a:rPr lang="en-US" sz="1400" dirty="0">
                    <a:solidFill>
                      <a:schemeClr val="accent1">
                        <a:lumMod val="50000"/>
                      </a:schemeClr>
                    </a:solidFill>
                  </a:rPr>
                  <a:t>Immediate</a:t>
                </a:r>
              </a:p>
              <a:p>
                <a:pPr algn="ctr">
                  <a:defRPr/>
                </a:pPr>
                <a:r>
                  <a:rPr lang="en-US" sz="1400" dirty="0">
                    <a:solidFill>
                      <a:schemeClr val="accent1">
                        <a:lumMod val="50000"/>
                      </a:schemeClr>
                    </a:solidFill>
                  </a:rPr>
                  <a:t>Outcomes</a:t>
                </a:r>
              </a:p>
            </p:txBody>
          </p:sp>
        </p:grpSp>
      </p:grpSp>
      <p:sp>
        <p:nvSpPr>
          <p:cNvPr id="8" name="7 CuadroTexto"/>
          <p:cNvSpPr txBox="1"/>
          <p:nvPr/>
        </p:nvSpPr>
        <p:spPr>
          <a:xfrm>
            <a:off x="395288" y="6021388"/>
            <a:ext cx="7921625" cy="369887"/>
          </a:xfrm>
          <a:prstGeom prst="rect">
            <a:avLst/>
          </a:prstGeom>
          <a:solidFill>
            <a:schemeClr val="accent5">
              <a:lumMod val="40000"/>
              <a:lumOff val="60000"/>
            </a:schemeClr>
          </a:solidFill>
          <a:ln>
            <a:solidFill>
              <a:schemeClr val="tx2"/>
            </a:solidFill>
          </a:ln>
        </p:spPr>
        <p:txBody>
          <a:bodyPr>
            <a:spAutoFit/>
          </a:bodyPr>
          <a:lstStyle/>
          <a:p>
            <a:pPr algn="ctr">
              <a:defRPr/>
            </a:pPr>
            <a:r>
              <a:rPr lang="en-US" dirty="0">
                <a:solidFill>
                  <a:schemeClr val="accent1">
                    <a:lumMod val="50000"/>
                  </a:schemeClr>
                </a:solidFill>
              </a:rPr>
              <a:t>Risk</a:t>
            </a:r>
            <a:r>
              <a:rPr lang="es-AR" dirty="0">
                <a:solidFill>
                  <a:schemeClr val="accent1">
                    <a:lumMod val="50000"/>
                  </a:schemeClr>
                </a:solidFill>
              </a:rPr>
              <a:t> &amp; </a:t>
            </a:r>
            <a:r>
              <a:rPr lang="en-US" dirty="0">
                <a:solidFill>
                  <a:schemeClr val="accent1">
                    <a:lumMod val="50000"/>
                  </a:schemeClr>
                </a:solidFill>
              </a:rPr>
              <a:t>Context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45058" name="Text Box 3"/>
          <p:cNvSpPr txBox="1">
            <a:spLocks noChangeArrowheads="1"/>
          </p:cNvSpPr>
          <p:nvPr/>
        </p:nvSpPr>
        <p:spPr bwMode="auto">
          <a:xfrm>
            <a:off x="539750" y="260350"/>
            <a:ext cx="3397250" cy="555625"/>
          </a:xfrm>
          <a:prstGeom prst="rect">
            <a:avLst/>
          </a:prstGeom>
          <a:noFill/>
          <a:ln w="9525">
            <a:noFill/>
            <a:round/>
            <a:headEnd/>
            <a:tailEnd/>
          </a:ln>
        </p:spPr>
        <p:txBody>
          <a:bodyPr lIns="90000" tIns="45000" rIns="90000" bIns="45000"/>
          <a:lstStyle/>
          <a:p>
            <a:r>
              <a:rPr lang="en-US" sz="1600" b="1" dirty="0"/>
              <a:t>Effectiveness Assessment</a:t>
            </a:r>
            <a:endParaRPr lang="en-US" sz="1600" dirty="0"/>
          </a:p>
        </p:txBody>
      </p:sp>
      <p:graphicFrame>
        <p:nvGraphicFramePr>
          <p:cNvPr id="6" name="5 Diagrama"/>
          <p:cNvGraphicFramePr/>
          <p:nvPr>
            <p:extLst>
              <p:ext uri="{D42A27DB-BD31-4B8C-83A1-F6EECF244321}">
                <p14:modId xmlns:p14="http://schemas.microsoft.com/office/powerpoint/2010/main" val="458922265"/>
              </p:ext>
            </p:extLst>
          </p:nvPr>
        </p:nvGraphicFramePr>
        <p:xfrm>
          <a:off x="251520" y="1556792"/>
          <a:ext cx="8496944" cy="5056336"/>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7" name="6 CuadroTexto"/>
          <p:cNvSpPr txBox="1"/>
          <p:nvPr/>
        </p:nvSpPr>
        <p:spPr>
          <a:xfrm>
            <a:off x="539750" y="5876925"/>
            <a:ext cx="8135938" cy="369888"/>
          </a:xfrm>
          <a:prstGeom prst="rect">
            <a:avLst/>
          </a:prstGeom>
          <a:solidFill>
            <a:schemeClr val="accent5">
              <a:lumMod val="40000"/>
              <a:lumOff val="60000"/>
            </a:schemeClr>
          </a:solidFill>
          <a:ln>
            <a:solidFill>
              <a:schemeClr val="tx2"/>
            </a:solidFill>
          </a:ln>
        </p:spPr>
        <p:txBody>
          <a:bodyPr>
            <a:spAutoFit/>
          </a:bodyPr>
          <a:lstStyle/>
          <a:p>
            <a:pPr algn="ctr">
              <a:defRPr/>
            </a:pPr>
            <a:r>
              <a:rPr lang="en-US" dirty="0">
                <a:solidFill>
                  <a:schemeClr val="accent1">
                    <a:lumMod val="50000"/>
                  </a:schemeClr>
                </a:solidFill>
              </a:rPr>
              <a:t>Risk &amp; Context</a:t>
            </a:r>
          </a:p>
        </p:txBody>
      </p:sp>
      <p:grpSp>
        <p:nvGrpSpPr>
          <p:cNvPr id="45061" name="7 Grupo"/>
          <p:cNvGrpSpPr>
            <a:grpSpLocks/>
          </p:cNvGrpSpPr>
          <p:nvPr/>
        </p:nvGrpSpPr>
        <p:grpSpPr bwMode="auto">
          <a:xfrm>
            <a:off x="250825" y="1124744"/>
            <a:ext cx="8497888" cy="1551126"/>
            <a:chOff x="251520" y="1321450"/>
            <a:chExt cx="8496944" cy="1551581"/>
          </a:xfrm>
        </p:grpSpPr>
        <p:sp>
          <p:nvSpPr>
            <p:cNvPr id="10" name="9 CuadroTexto"/>
            <p:cNvSpPr txBox="1"/>
            <p:nvPr/>
          </p:nvSpPr>
          <p:spPr>
            <a:xfrm>
              <a:off x="251520" y="1321450"/>
              <a:ext cx="8496944" cy="954387"/>
            </a:xfrm>
            <a:prstGeom prst="rect">
              <a:avLst/>
            </a:prstGeom>
            <a:ln/>
          </p:spPr>
          <p:style>
            <a:lnRef idx="2">
              <a:schemeClr val="accent1"/>
            </a:lnRef>
            <a:fillRef idx="1">
              <a:schemeClr val="lt1"/>
            </a:fillRef>
            <a:effectRef idx="0">
              <a:schemeClr val="accent1"/>
            </a:effectRef>
            <a:fontRef idx="minor">
              <a:schemeClr val="dk1"/>
            </a:fontRef>
          </p:style>
          <p:txBody>
            <a:bodyPr>
              <a:spAutoFit/>
            </a:bodyPr>
            <a:lstStyle/>
            <a:p>
              <a:pPr>
                <a:defRPr/>
              </a:pPr>
              <a:r>
                <a:rPr lang="en-US" sz="1400" b="1" dirty="0">
                  <a:solidFill>
                    <a:schemeClr val="tx1"/>
                  </a:solidFill>
                </a:rPr>
                <a:t>High-Level</a:t>
              </a:r>
              <a:r>
                <a:rPr lang="es-AR" sz="1400" b="1" dirty="0">
                  <a:solidFill>
                    <a:schemeClr val="tx1"/>
                  </a:solidFill>
                </a:rPr>
                <a:t> </a:t>
              </a:r>
              <a:r>
                <a:rPr lang="en-US" sz="1400" b="1" dirty="0">
                  <a:solidFill>
                    <a:schemeClr val="tx1"/>
                  </a:solidFill>
                </a:rPr>
                <a:t>Objective</a:t>
              </a:r>
              <a:r>
                <a:rPr lang="es-AR" sz="1400" b="1" dirty="0">
                  <a:solidFill>
                    <a:schemeClr val="tx1"/>
                  </a:solidFill>
                </a:rPr>
                <a:t>:</a:t>
              </a:r>
            </a:p>
            <a:p>
              <a:pPr>
                <a:defRPr/>
              </a:pPr>
              <a:r>
                <a:rPr lang="en-US" sz="1400" dirty="0">
                  <a:solidFill>
                    <a:schemeClr val="tx1"/>
                  </a:solidFill>
                </a:rPr>
                <a:t>Financial systems and the broader economy are protected from the threats of money laundering and the financing of terrorism and proliferation, thereby strengthening financial sector integrity and contributing to safety and security</a:t>
              </a:r>
              <a:endParaRPr lang="es-AR" sz="1400" dirty="0">
                <a:solidFill>
                  <a:schemeClr val="tx1"/>
                </a:solidFill>
              </a:endParaRPr>
            </a:p>
          </p:txBody>
        </p:sp>
        <p:grpSp>
          <p:nvGrpSpPr>
            <p:cNvPr id="45063" name="11 Grupo"/>
            <p:cNvGrpSpPr>
              <a:grpSpLocks/>
            </p:cNvGrpSpPr>
            <p:nvPr/>
          </p:nvGrpSpPr>
          <p:grpSpPr bwMode="auto">
            <a:xfrm>
              <a:off x="322950" y="2349658"/>
              <a:ext cx="8209638" cy="523373"/>
              <a:chOff x="322950" y="2493674"/>
              <a:chExt cx="8209638" cy="523373"/>
            </a:xfrm>
          </p:grpSpPr>
          <p:sp>
            <p:nvSpPr>
              <p:cNvPr id="12" name="11 CuadroTexto"/>
              <p:cNvSpPr txBox="1"/>
              <p:nvPr/>
            </p:nvSpPr>
            <p:spPr>
              <a:xfrm>
                <a:off x="322950" y="2493674"/>
                <a:ext cx="1873042" cy="523373"/>
              </a:xfrm>
              <a:prstGeom prst="rect">
                <a:avLst/>
              </a:prstGeom>
              <a:solidFill>
                <a:schemeClr val="accent1">
                  <a:lumMod val="40000"/>
                  <a:lumOff val="60000"/>
                </a:schemeClr>
              </a:solidFill>
            </p:spPr>
            <p:style>
              <a:lnRef idx="2">
                <a:schemeClr val="accent1"/>
              </a:lnRef>
              <a:fillRef idx="1">
                <a:schemeClr val="lt1"/>
              </a:fillRef>
              <a:effectRef idx="0">
                <a:schemeClr val="accent1"/>
              </a:effectRef>
              <a:fontRef idx="minor">
                <a:schemeClr val="dk1"/>
              </a:fontRef>
            </p:style>
            <p:txBody>
              <a:bodyPr>
                <a:spAutoFit/>
              </a:bodyPr>
              <a:lstStyle/>
              <a:p>
                <a:pPr algn="ctr">
                  <a:defRPr/>
                </a:pPr>
                <a:r>
                  <a:rPr lang="en-US" sz="1400" dirty="0">
                    <a:solidFill>
                      <a:schemeClr val="accent1">
                        <a:lumMod val="50000"/>
                      </a:schemeClr>
                    </a:solidFill>
                  </a:rPr>
                  <a:t>Intermediate </a:t>
                </a:r>
              </a:p>
              <a:p>
                <a:pPr algn="ctr">
                  <a:defRPr/>
                </a:pPr>
                <a:r>
                  <a:rPr lang="en-US" sz="1400" dirty="0">
                    <a:solidFill>
                      <a:schemeClr val="accent1">
                        <a:lumMod val="50000"/>
                      </a:schemeClr>
                    </a:solidFill>
                  </a:rPr>
                  <a:t>Outcomes</a:t>
                </a:r>
              </a:p>
            </p:txBody>
          </p:sp>
          <p:sp>
            <p:nvSpPr>
              <p:cNvPr id="13" name="12 CuadroTexto"/>
              <p:cNvSpPr txBox="1"/>
              <p:nvPr/>
            </p:nvSpPr>
            <p:spPr>
              <a:xfrm>
                <a:off x="2267421" y="2493674"/>
                <a:ext cx="6265167" cy="523373"/>
              </a:xfrm>
              <a:prstGeom prst="rect">
                <a:avLst/>
              </a:prstGeom>
              <a:solidFill>
                <a:schemeClr val="accent2">
                  <a:lumMod val="60000"/>
                  <a:lumOff val="40000"/>
                </a:schemeClr>
              </a:solidFill>
              <a:ln>
                <a:solidFill>
                  <a:schemeClr val="accent2">
                    <a:lumMod val="40000"/>
                    <a:lumOff val="60000"/>
                  </a:schemeClr>
                </a:solidFill>
              </a:ln>
            </p:spPr>
            <p:style>
              <a:lnRef idx="2">
                <a:schemeClr val="accent1"/>
              </a:lnRef>
              <a:fillRef idx="1">
                <a:schemeClr val="lt1"/>
              </a:fillRef>
              <a:effectRef idx="0">
                <a:schemeClr val="accent1"/>
              </a:effectRef>
              <a:fontRef idx="minor">
                <a:schemeClr val="dk1"/>
              </a:fontRef>
            </p:style>
            <p:txBody>
              <a:bodyPr>
                <a:spAutoFit/>
              </a:bodyPr>
              <a:lstStyle/>
              <a:p>
                <a:pPr algn="ctr">
                  <a:defRPr/>
                </a:pPr>
                <a:r>
                  <a:rPr lang="en-US" sz="1400" dirty="0">
                    <a:solidFill>
                      <a:schemeClr val="accent1">
                        <a:lumMod val="50000"/>
                      </a:schemeClr>
                    </a:solidFill>
                  </a:rPr>
                  <a:t>Immediate </a:t>
                </a:r>
              </a:p>
              <a:p>
                <a:pPr algn="ctr">
                  <a:defRPr/>
                </a:pPr>
                <a:r>
                  <a:rPr lang="en-US" sz="1400" dirty="0">
                    <a:solidFill>
                      <a:schemeClr val="accent1">
                        <a:lumMod val="50000"/>
                      </a:schemeClr>
                    </a:solidFill>
                  </a:rPr>
                  <a:t>Outcomes</a:t>
                </a:r>
              </a:p>
            </p:txBody>
          </p:sp>
        </p:grpSp>
      </p:gr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46082" name="Text Box 3"/>
          <p:cNvSpPr txBox="1">
            <a:spLocks noChangeArrowheads="1"/>
          </p:cNvSpPr>
          <p:nvPr/>
        </p:nvSpPr>
        <p:spPr bwMode="auto">
          <a:xfrm>
            <a:off x="539750" y="260350"/>
            <a:ext cx="3397250" cy="555625"/>
          </a:xfrm>
          <a:prstGeom prst="rect">
            <a:avLst/>
          </a:prstGeom>
          <a:noFill/>
          <a:ln w="9525">
            <a:noFill/>
            <a:round/>
            <a:headEnd/>
            <a:tailEnd/>
          </a:ln>
        </p:spPr>
        <p:txBody>
          <a:bodyPr lIns="90000" tIns="45000" rIns="90000" bIns="45000"/>
          <a:lstStyle/>
          <a:p>
            <a:r>
              <a:rPr lang="en-US" sz="1600" b="1" dirty="0"/>
              <a:t>Effectiveness Assessment</a:t>
            </a:r>
            <a:endParaRPr lang="en-US" sz="1600" dirty="0"/>
          </a:p>
        </p:txBody>
      </p:sp>
      <p:graphicFrame>
        <p:nvGraphicFramePr>
          <p:cNvPr id="6" name="5 Diagrama"/>
          <p:cNvGraphicFramePr/>
          <p:nvPr>
            <p:extLst>
              <p:ext uri="{D42A27DB-BD31-4B8C-83A1-F6EECF244321}">
                <p14:modId xmlns:p14="http://schemas.microsoft.com/office/powerpoint/2010/main" val="2040435406"/>
              </p:ext>
            </p:extLst>
          </p:nvPr>
        </p:nvGraphicFramePr>
        <p:xfrm>
          <a:off x="179512" y="2189088"/>
          <a:ext cx="8568952" cy="5056336"/>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7" name="6 CuadroTexto"/>
          <p:cNvSpPr txBox="1"/>
          <p:nvPr/>
        </p:nvSpPr>
        <p:spPr>
          <a:xfrm>
            <a:off x="611188" y="6237288"/>
            <a:ext cx="7921625" cy="369887"/>
          </a:xfrm>
          <a:prstGeom prst="rect">
            <a:avLst/>
          </a:prstGeom>
          <a:solidFill>
            <a:schemeClr val="accent5">
              <a:lumMod val="40000"/>
              <a:lumOff val="60000"/>
            </a:schemeClr>
          </a:solidFill>
          <a:ln>
            <a:solidFill>
              <a:schemeClr val="tx2"/>
            </a:solidFill>
          </a:ln>
        </p:spPr>
        <p:txBody>
          <a:bodyPr>
            <a:spAutoFit/>
          </a:bodyPr>
          <a:lstStyle/>
          <a:p>
            <a:pPr algn="ctr">
              <a:defRPr/>
            </a:pPr>
            <a:r>
              <a:rPr lang="en-US" dirty="0">
                <a:solidFill>
                  <a:schemeClr val="accent1">
                    <a:lumMod val="50000"/>
                  </a:schemeClr>
                </a:solidFill>
              </a:rPr>
              <a:t>Risk &amp; Context</a:t>
            </a:r>
          </a:p>
        </p:txBody>
      </p:sp>
      <p:grpSp>
        <p:nvGrpSpPr>
          <p:cNvPr id="46085" name="7 Grupo"/>
          <p:cNvGrpSpPr>
            <a:grpSpLocks/>
          </p:cNvGrpSpPr>
          <p:nvPr/>
        </p:nvGrpSpPr>
        <p:grpSpPr bwMode="auto">
          <a:xfrm>
            <a:off x="250825" y="1124744"/>
            <a:ext cx="8497888" cy="1551126"/>
            <a:chOff x="251520" y="1321450"/>
            <a:chExt cx="8496944" cy="1551581"/>
          </a:xfrm>
        </p:grpSpPr>
        <p:sp>
          <p:nvSpPr>
            <p:cNvPr id="10" name="9 CuadroTexto"/>
            <p:cNvSpPr txBox="1"/>
            <p:nvPr/>
          </p:nvSpPr>
          <p:spPr>
            <a:xfrm>
              <a:off x="251520" y="1321450"/>
              <a:ext cx="8496944" cy="954387"/>
            </a:xfrm>
            <a:prstGeom prst="rect">
              <a:avLst/>
            </a:prstGeom>
            <a:ln/>
          </p:spPr>
          <p:style>
            <a:lnRef idx="2">
              <a:schemeClr val="accent1"/>
            </a:lnRef>
            <a:fillRef idx="1">
              <a:schemeClr val="lt1"/>
            </a:fillRef>
            <a:effectRef idx="0">
              <a:schemeClr val="accent1"/>
            </a:effectRef>
            <a:fontRef idx="minor">
              <a:schemeClr val="dk1"/>
            </a:fontRef>
          </p:style>
          <p:txBody>
            <a:bodyPr>
              <a:spAutoFit/>
            </a:bodyPr>
            <a:lstStyle/>
            <a:p>
              <a:pPr>
                <a:defRPr/>
              </a:pPr>
              <a:r>
                <a:rPr lang="en-US" sz="1400" b="1" dirty="0">
                  <a:solidFill>
                    <a:schemeClr val="tx1"/>
                  </a:solidFill>
                </a:rPr>
                <a:t>High-Level</a:t>
              </a:r>
              <a:r>
                <a:rPr lang="es-AR" sz="1400" b="1" dirty="0">
                  <a:solidFill>
                    <a:schemeClr val="tx1"/>
                  </a:solidFill>
                </a:rPr>
                <a:t> </a:t>
              </a:r>
              <a:r>
                <a:rPr lang="en-US" sz="1400" b="1" dirty="0">
                  <a:solidFill>
                    <a:schemeClr val="tx1"/>
                  </a:solidFill>
                </a:rPr>
                <a:t>Objective</a:t>
              </a:r>
              <a:r>
                <a:rPr lang="es-AR" sz="1400" b="1" dirty="0">
                  <a:solidFill>
                    <a:schemeClr val="tx1"/>
                  </a:solidFill>
                </a:rPr>
                <a:t>:</a:t>
              </a:r>
            </a:p>
            <a:p>
              <a:pPr>
                <a:defRPr/>
              </a:pPr>
              <a:r>
                <a:rPr lang="en-US" sz="1400" dirty="0">
                  <a:solidFill>
                    <a:schemeClr val="tx1"/>
                  </a:solidFill>
                </a:rPr>
                <a:t>Financial systems and the broader economy are protected from the threats of money laundering and the financing of terrorism and proliferation, thereby strengthening financial sector integrity and contributing to safety and security</a:t>
              </a:r>
              <a:endParaRPr lang="es-AR" sz="1400" dirty="0">
                <a:solidFill>
                  <a:schemeClr val="tx1"/>
                </a:solidFill>
              </a:endParaRPr>
            </a:p>
          </p:txBody>
        </p:sp>
        <p:grpSp>
          <p:nvGrpSpPr>
            <p:cNvPr id="46087" name="11 Grupo"/>
            <p:cNvGrpSpPr>
              <a:grpSpLocks/>
            </p:cNvGrpSpPr>
            <p:nvPr/>
          </p:nvGrpSpPr>
          <p:grpSpPr bwMode="auto">
            <a:xfrm>
              <a:off x="322950" y="2349658"/>
              <a:ext cx="8209638" cy="523373"/>
              <a:chOff x="322950" y="2493674"/>
              <a:chExt cx="8209638" cy="523373"/>
            </a:xfrm>
          </p:grpSpPr>
          <p:sp>
            <p:nvSpPr>
              <p:cNvPr id="12" name="11 CuadroTexto"/>
              <p:cNvSpPr txBox="1"/>
              <p:nvPr/>
            </p:nvSpPr>
            <p:spPr>
              <a:xfrm>
                <a:off x="322950" y="2493674"/>
                <a:ext cx="1873042" cy="523373"/>
              </a:xfrm>
              <a:prstGeom prst="rect">
                <a:avLst/>
              </a:prstGeom>
              <a:solidFill>
                <a:schemeClr val="accent1">
                  <a:lumMod val="40000"/>
                  <a:lumOff val="60000"/>
                </a:schemeClr>
              </a:solidFill>
            </p:spPr>
            <p:style>
              <a:lnRef idx="2">
                <a:schemeClr val="accent1"/>
              </a:lnRef>
              <a:fillRef idx="1">
                <a:schemeClr val="lt1"/>
              </a:fillRef>
              <a:effectRef idx="0">
                <a:schemeClr val="accent1"/>
              </a:effectRef>
              <a:fontRef idx="minor">
                <a:schemeClr val="dk1"/>
              </a:fontRef>
            </p:style>
            <p:txBody>
              <a:bodyPr>
                <a:spAutoFit/>
              </a:bodyPr>
              <a:lstStyle/>
              <a:p>
                <a:pPr algn="ctr">
                  <a:defRPr/>
                </a:pPr>
                <a:r>
                  <a:rPr lang="en-US" sz="1400" dirty="0">
                    <a:solidFill>
                      <a:schemeClr val="accent1">
                        <a:lumMod val="50000"/>
                      </a:schemeClr>
                    </a:solidFill>
                  </a:rPr>
                  <a:t>Intermediate</a:t>
                </a:r>
                <a:r>
                  <a:rPr lang="es-AR" sz="1400" dirty="0">
                    <a:solidFill>
                      <a:schemeClr val="accent1">
                        <a:lumMod val="50000"/>
                      </a:schemeClr>
                    </a:solidFill>
                  </a:rPr>
                  <a:t> </a:t>
                </a:r>
                <a:r>
                  <a:rPr lang="en-US" sz="1400" dirty="0">
                    <a:solidFill>
                      <a:schemeClr val="accent1">
                        <a:lumMod val="50000"/>
                      </a:schemeClr>
                    </a:solidFill>
                  </a:rPr>
                  <a:t>Outcomes</a:t>
                </a:r>
              </a:p>
            </p:txBody>
          </p:sp>
          <p:sp>
            <p:nvSpPr>
              <p:cNvPr id="13" name="12 CuadroTexto"/>
              <p:cNvSpPr txBox="1"/>
              <p:nvPr/>
            </p:nvSpPr>
            <p:spPr>
              <a:xfrm>
                <a:off x="2267421" y="2493674"/>
                <a:ext cx="6265167" cy="523373"/>
              </a:xfrm>
              <a:prstGeom prst="rect">
                <a:avLst/>
              </a:prstGeom>
              <a:solidFill>
                <a:schemeClr val="accent2">
                  <a:lumMod val="60000"/>
                  <a:lumOff val="40000"/>
                </a:schemeClr>
              </a:solidFill>
              <a:ln>
                <a:solidFill>
                  <a:schemeClr val="accent2">
                    <a:lumMod val="40000"/>
                    <a:lumOff val="60000"/>
                  </a:schemeClr>
                </a:solidFill>
              </a:ln>
            </p:spPr>
            <p:style>
              <a:lnRef idx="2">
                <a:schemeClr val="accent1"/>
              </a:lnRef>
              <a:fillRef idx="1">
                <a:schemeClr val="lt1"/>
              </a:fillRef>
              <a:effectRef idx="0">
                <a:schemeClr val="accent1"/>
              </a:effectRef>
              <a:fontRef idx="minor">
                <a:schemeClr val="dk1"/>
              </a:fontRef>
            </p:style>
            <p:txBody>
              <a:bodyPr>
                <a:spAutoFit/>
              </a:bodyPr>
              <a:lstStyle/>
              <a:p>
                <a:pPr algn="ctr">
                  <a:defRPr/>
                </a:pPr>
                <a:r>
                  <a:rPr lang="en-US" sz="1400" dirty="0">
                    <a:solidFill>
                      <a:schemeClr val="accent1">
                        <a:lumMod val="50000"/>
                      </a:schemeClr>
                    </a:solidFill>
                  </a:rPr>
                  <a:t>Immediate</a:t>
                </a:r>
              </a:p>
              <a:p>
                <a:pPr algn="ctr">
                  <a:defRPr/>
                </a:pPr>
                <a:r>
                  <a:rPr lang="en-US" sz="1400" dirty="0">
                    <a:solidFill>
                      <a:schemeClr val="accent1">
                        <a:lumMod val="50000"/>
                      </a:schemeClr>
                    </a:solidFill>
                  </a:rPr>
                  <a:t>Outcomes</a:t>
                </a:r>
              </a:p>
            </p:txBody>
          </p:sp>
        </p:grpSp>
      </p:gr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47106" name="Text Box 3"/>
          <p:cNvSpPr txBox="1">
            <a:spLocks noChangeArrowheads="1"/>
          </p:cNvSpPr>
          <p:nvPr/>
        </p:nvSpPr>
        <p:spPr bwMode="auto">
          <a:xfrm>
            <a:off x="527050" y="371475"/>
            <a:ext cx="3397250" cy="555625"/>
          </a:xfrm>
          <a:prstGeom prst="rect">
            <a:avLst/>
          </a:prstGeom>
          <a:noFill/>
          <a:ln w="9525">
            <a:noFill/>
            <a:round/>
            <a:headEnd/>
            <a:tailEnd/>
          </a:ln>
        </p:spPr>
        <p:txBody>
          <a:bodyPr lIns="90000" tIns="45000" rIns="90000" bIns="45000"/>
          <a:lstStyle/>
          <a:p>
            <a:r>
              <a:rPr lang="en-US" sz="1600" b="1" dirty="0"/>
              <a:t>Effectiveness Assessment</a:t>
            </a:r>
            <a:endParaRPr lang="en-US" sz="1600" dirty="0"/>
          </a:p>
        </p:txBody>
      </p:sp>
      <p:grpSp>
        <p:nvGrpSpPr>
          <p:cNvPr id="4" name="3 Grupo"/>
          <p:cNvGrpSpPr/>
          <p:nvPr/>
        </p:nvGrpSpPr>
        <p:grpSpPr>
          <a:xfrm>
            <a:off x="420002" y="1268760"/>
            <a:ext cx="8352928" cy="5695027"/>
            <a:chOff x="452571" y="1268760"/>
            <a:chExt cx="8352928" cy="5695027"/>
          </a:xfrm>
        </p:grpSpPr>
        <p:sp>
          <p:nvSpPr>
            <p:cNvPr id="5" name="Text Box 3"/>
            <p:cNvSpPr txBox="1">
              <a:spLocks noChangeArrowheads="1"/>
            </p:cNvSpPr>
            <p:nvPr/>
          </p:nvSpPr>
          <p:spPr bwMode="auto">
            <a:xfrm>
              <a:off x="539750" y="1268760"/>
              <a:ext cx="7589838" cy="349250"/>
            </a:xfrm>
            <a:prstGeom prst="rect">
              <a:avLst/>
            </a:prstGeom>
            <a:solidFill>
              <a:srgbClr val="FFFFFF"/>
            </a:solidFill>
            <a:ln w="9360" cap="sq">
              <a:solidFill>
                <a:srgbClr val="FFFFFF"/>
              </a:solidFill>
              <a:miter lim="800000"/>
              <a:headEnd/>
              <a:tailEnd/>
            </a:ln>
          </p:spPr>
          <p:txBody>
            <a:bodyPr lIns="90000" tIns="45000" rIns="90000" bIns="45000"/>
            <a:lstStyle/>
            <a:p>
              <a:pP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es-AR" sz="1600" b="1" dirty="0">
                  <a:solidFill>
                    <a:srgbClr val="74BAE1"/>
                  </a:solidFill>
                </a:rPr>
                <a:t>Methodology</a:t>
              </a:r>
              <a:r>
                <a:rPr lang="es-AR" altLang="es-AR" sz="1600" b="1" dirty="0">
                  <a:solidFill>
                    <a:srgbClr val="74BAE1"/>
                  </a:solidFill>
                </a:rPr>
                <a:t> </a:t>
              </a:r>
              <a:r>
                <a:rPr lang="en-US" altLang="es-AR" sz="1600" b="1" dirty="0">
                  <a:solidFill>
                    <a:srgbClr val="74BAE1"/>
                  </a:solidFill>
                </a:rPr>
                <a:t>to assess Effectiveness</a:t>
              </a:r>
            </a:p>
          </p:txBody>
        </p:sp>
        <p:sp>
          <p:nvSpPr>
            <p:cNvPr id="6" name="Line 4"/>
            <p:cNvSpPr>
              <a:spLocks noChangeShapeType="1"/>
            </p:cNvSpPr>
            <p:nvPr/>
          </p:nvSpPr>
          <p:spPr bwMode="auto">
            <a:xfrm>
              <a:off x="539552" y="1268760"/>
              <a:ext cx="7921625" cy="1587"/>
            </a:xfrm>
            <a:prstGeom prst="line">
              <a:avLst/>
            </a:prstGeom>
            <a:noFill/>
            <a:ln w="19080" cap="sq">
              <a:solidFill>
                <a:srgbClr val="D9D9D9"/>
              </a:solidFill>
              <a:miter lim="800000"/>
              <a:headEnd/>
              <a:tailEnd/>
            </a:ln>
          </p:spPr>
          <p:txBody>
            <a:bodyPr/>
            <a:lstStyle/>
            <a:p>
              <a:endParaRPr lang="es-AR" dirty="0"/>
            </a:p>
          </p:txBody>
        </p:sp>
        <p:sp>
          <p:nvSpPr>
            <p:cNvPr id="7" name="Line 5"/>
            <p:cNvSpPr>
              <a:spLocks noChangeShapeType="1"/>
            </p:cNvSpPr>
            <p:nvPr/>
          </p:nvSpPr>
          <p:spPr bwMode="auto">
            <a:xfrm>
              <a:off x="539750" y="1628800"/>
              <a:ext cx="7921625" cy="1587"/>
            </a:xfrm>
            <a:prstGeom prst="line">
              <a:avLst/>
            </a:prstGeom>
            <a:noFill/>
            <a:ln w="3240" cap="sq">
              <a:solidFill>
                <a:srgbClr val="D9D9D9"/>
              </a:solidFill>
              <a:miter lim="800000"/>
              <a:headEnd/>
              <a:tailEnd/>
            </a:ln>
          </p:spPr>
          <p:txBody>
            <a:bodyPr/>
            <a:lstStyle/>
            <a:p>
              <a:endParaRPr lang="es-AR" dirty="0"/>
            </a:p>
          </p:txBody>
        </p:sp>
        <p:sp>
          <p:nvSpPr>
            <p:cNvPr id="8" name="7 CuadroTexto"/>
            <p:cNvSpPr txBox="1"/>
            <p:nvPr/>
          </p:nvSpPr>
          <p:spPr>
            <a:xfrm>
              <a:off x="452571" y="1700808"/>
              <a:ext cx="8352928" cy="5262979"/>
            </a:xfrm>
            <a:prstGeom prst="rect">
              <a:avLst/>
            </a:prstGeom>
            <a:noFill/>
          </p:spPr>
          <p:txBody>
            <a:bodyPr wrap="square" rtlCol="0">
              <a:spAutoFit/>
            </a:bodyPr>
            <a:lstStyle/>
            <a:p>
              <a:pPr marL="285750" indent="-285750">
                <a:buFont typeface="Wingdings" panose="05000000000000000000" pitchFamily="2" charset="2"/>
                <a:buChar char="q"/>
              </a:pPr>
              <a:r>
                <a:rPr lang="en-US" sz="1600" dirty="0">
                  <a:solidFill>
                    <a:schemeClr val="tx1">
                      <a:lumMod val="65000"/>
                      <a:lumOff val="35000"/>
                    </a:schemeClr>
                  </a:solidFill>
                </a:rPr>
                <a:t>Effectiveness assessment is carried out based on 2 main questions</a:t>
              </a:r>
              <a:r>
                <a:rPr lang="es-AR" sz="1600" dirty="0">
                  <a:solidFill>
                    <a:schemeClr val="tx1">
                      <a:lumMod val="65000"/>
                      <a:lumOff val="35000"/>
                    </a:schemeClr>
                  </a:solidFill>
                </a:rPr>
                <a:t>:</a:t>
              </a:r>
            </a:p>
            <a:p>
              <a:pPr marL="285750" indent="-285750">
                <a:buFont typeface="Wingdings" panose="05000000000000000000" pitchFamily="2" charset="2"/>
                <a:buChar char="q"/>
              </a:pPr>
              <a:endParaRPr lang="es-AR" sz="1600" dirty="0">
                <a:solidFill>
                  <a:schemeClr val="tx1">
                    <a:lumMod val="65000"/>
                    <a:lumOff val="35000"/>
                  </a:schemeClr>
                </a:solidFill>
              </a:endParaRPr>
            </a:p>
            <a:p>
              <a:pPr marL="285750" indent="-285750">
                <a:buClr>
                  <a:schemeClr val="tx2">
                    <a:lumMod val="60000"/>
                    <a:lumOff val="40000"/>
                  </a:schemeClr>
                </a:buClr>
                <a:buFont typeface="Wingdings" panose="05000000000000000000" pitchFamily="2" charset="2"/>
                <a:buChar char="Ø"/>
              </a:pPr>
              <a:r>
                <a:rPr lang="en-US" sz="1600" dirty="0">
                  <a:solidFill>
                    <a:schemeClr val="tx2">
                      <a:lumMod val="60000"/>
                      <a:lumOff val="40000"/>
                    </a:schemeClr>
                  </a:solidFill>
                </a:rPr>
                <a:t>To what extent is the outcome being achieved?</a:t>
              </a:r>
              <a:r>
                <a:rPr lang="es-AR" sz="1600" dirty="0">
                  <a:solidFill>
                    <a:schemeClr val="tx2">
                      <a:lumMod val="60000"/>
                      <a:lumOff val="40000"/>
                    </a:schemeClr>
                  </a:solidFill>
                </a:rPr>
                <a:t>?</a:t>
              </a:r>
              <a:r>
                <a:rPr lang="es-AR" sz="1600" dirty="0">
                  <a:solidFill>
                    <a:schemeClr val="tx1">
                      <a:lumMod val="65000"/>
                      <a:lumOff val="35000"/>
                    </a:schemeClr>
                  </a:solidFill>
                </a:rPr>
                <a:t>	</a:t>
              </a:r>
            </a:p>
            <a:p>
              <a:pPr marL="285750" indent="-285750">
                <a:buClr>
                  <a:schemeClr val="tx2">
                    <a:lumMod val="60000"/>
                    <a:lumOff val="40000"/>
                  </a:schemeClr>
                </a:buClr>
                <a:buFont typeface="Wingdings" panose="05000000000000000000" pitchFamily="2" charset="2"/>
                <a:buChar char="Ø"/>
              </a:pPr>
              <a:r>
                <a:rPr lang="en-US" sz="1600" dirty="0">
                  <a:solidFill>
                    <a:schemeClr val="tx2">
                      <a:lumMod val="60000"/>
                      <a:lumOff val="40000"/>
                    </a:schemeClr>
                  </a:solidFill>
                </a:rPr>
                <a:t>What can be done to improve effectiveness</a:t>
              </a:r>
              <a:r>
                <a:rPr lang="es-AR" sz="1600" dirty="0">
                  <a:solidFill>
                    <a:schemeClr val="tx2">
                      <a:lumMod val="60000"/>
                      <a:lumOff val="40000"/>
                    </a:schemeClr>
                  </a:solidFill>
                </a:rPr>
                <a:t>? </a:t>
              </a:r>
            </a:p>
            <a:p>
              <a:pPr marL="285750" indent="-285750">
                <a:buClr>
                  <a:schemeClr val="tx2">
                    <a:lumMod val="60000"/>
                    <a:lumOff val="40000"/>
                  </a:schemeClr>
                </a:buClr>
                <a:buFont typeface="Wingdings" panose="05000000000000000000" pitchFamily="2" charset="2"/>
                <a:buChar char="Ø"/>
              </a:pPr>
              <a:endParaRPr lang="es-AR" sz="1600" dirty="0">
                <a:solidFill>
                  <a:schemeClr val="tx2">
                    <a:lumMod val="60000"/>
                    <a:lumOff val="40000"/>
                  </a:schemeClr>
                </a:solidFill>
              </a:endParaRPr>
            </a:p>
            <a:p>
              <a:pPr marL="285750" indent="-285750">
                <a:buClr>
                  <a:schemeClr val="tx1"/>
                </a:buClr>
                <a:buFont typeface="Wingdings" panose="05000000000000000000" pitchFamily="2" charset="2"/>
                <a:buChar char="q"/>
              </a:pPr>
              <a:r>
                <a:rPr lang="en-US" sz="1600" b="1" dirty="0">
                  <a:solidFill>
                    <a:schemeClr val="tx1">
                      <a:lumMod val="65000"/>
                      <a:lumOff val="35000"/>
                    </a:schemeClr>
                  </a:solidFill>
                </a:rPr>
                <a:t>Core Issues</a:t>
              </a:r>
              <a:r>
                <a:rPr lang="en-US" sz="1600" dirty="0">
                  <a:solidFill>
                    <a:schemeClr val="tx1">
                      <a:lumMod val="65000"/>
                      <a:lumOff val="35000"/>
                    </a:schemeClr>
                  </a:solidFill>
                </a:rPr>
                <a:t>, </a:t>
              </a:r>
              <a:r>
                <a:rPr lang="en-US" sz="1600" b="1" dirty="0">
                  <a:solidFill>
                    <a:schemeClr val="tx1">
                      <a:lumMod val="65000"/>
                      <a:lumOff val="35000"/>
                    </a:schemeClr>
                  </a:solidFill>
                </a:rPr>
                <a:t>Specific Factors</a:t>
              </a:r>
              <a:r>
                <a:rPr lang="en-US" sz="1600" dirty="0">
                  <a:solidFill>
                    <a:schemeClr val="tx1">
                      <a:lumMod val="65000"/>
                      <a:lumOff val="35000"/>
                    </a:schemeClr>
                  </a:solidFill>
                </a:rPr>
                <a:t>, level of </a:t>
              </a:r>
              <a:r>
                <a:rPr lang="en-US" sz="1600" b="1" dirty="0">
                  <a:solidFill>
                    <a:schemeClr val="tx1">
                      <a:lumMod val="65000"/>
                      <a:lumOff val="35000"/>
                    </a:schemeClr>
                  </a:solidFill>
                </a:rPr>
                <a:t>technical compliance </a:t>
              </a:r>
              <a:r>
                <a:rPr lang="en-US" sz="1600" dirty="0">
                  <a:solidFill>
                    <a:schemeClr val="tx1">
                      <a:lumMod val="65000"/>
                      <a:lumOff val="35000"/>
                    </a:schemeClr>
                  </a:solidFill>
                </a:rPr>
                <a:t>and </a:t>
              </a:r>
              <a:r>
                <a:rPr lang="en-US" sz="1600" b="1" dirty="0">
                  <a:solidFill>
                    <a:schemeClr val="tx1">
                      <a:lumMod val="65000"/>
                      <a:lumOff val="35000"/>
                    </a:schemeClr>
                  </a:solidFill>
                </a:rPr>
                <a:t>contextual factors </a:t>
              </a:r>
              <a:r>
                <a:rPr lang="en-US" sz="1600" dirty="0">
                  <a:solidFill>
                    <a:schemeClr val="tx1">
                      <a:lumMod val="65000"/>
                      <a:lumOff val="35000"/>
                    </a:schemeClr>
                  </a:solidFill>
                </a:rPr>
                <a:t>are considered</a:t>
              </a:r>
              <a:r>
                <a:rPr lang="es-AR" sz="1600" dirty="0">
                  <a:solidFill>
                    <a:schemeClr val="tx1">
                      <a:lumMod val="65000"/>
                      <a:lumOff val="35000"/>
                    </a:schemeClr>
                  </a:solidFill>
                </a:rPr>
                <a:t>.</a:t>
              </a:r>
            </a:p>
            <a:p>
              <a:pPr>
                <a:buClr>
                  <a:schemeClr val="tx2">
                    <a:lumMod val="60000"/>
                    <a:lumOff val="40000"/>
                  </a:schemeClr>
                </a:buClr>
              </a:pPr>
              <a:endParaRPr lang="es-AR" sz="1600" dirty="0">
                <a:solidFill>
                  <a:schemeClr val="tx1">
                    <a:lumMod val="65000"/>
                    <a:lumOff val="35000"/>
                  </a:schemeClr>
                </a:solidFill>
              </a:endParaRPr>
            </a:p>
            <a:p>
              <a:pPr>
                <a:buClr>
                  <a:schemeClr val="tx2">
                    <a:lumMod val="60000"/>
                    <a:lumOff val="40000"/>
                  </a:schemeClr>
                </a:buClr>
              </a:pPr>
              <a:endParaRPr lang="es-AR" sz="1600" dirty="0">
                <a:solidFill>
                  <a:schemeClr val="tx1">
                    <a:lumMod val="65000"/>
                    <a:lumOff val="35000"/>
                  </a:schemeClr>
                </a:solidFill>
              </a:endParaRPr>
            </a:p>
            <a:p>
              <a:pPr>
                <a:buClr>
                  <a:schemeClr val="tx2">
                    <a:lumMod val="60000"/>
                    <a:lumOff val="40000"/>
                  </a:schemeClr>
                </a:buClr>
              </a:pPr>
              <a:r>
                <a:rPr lang="en-US" sz="1600" b="1" dirty="0">
                  <a:solidFill>
                    <a:schemeClr val="tx1">
                      <a:lumMod val="65000"/>
                      <a:lumOff val="35000"/>
                    </a:schemeClr>
                  </a:solidFill>
                </a:rPr>
                <a:t>Immediate Result Achievement</a:t>
              </a:r>
              <a:r>
                <a:rPr lang="en-US" sz="1600" dirty="0">
                  <a:solidFill>
                    <a:schemeClr val="tx1">
                      <a:lumMod val="65000"/>
                      <a:lumOff val="35000"/>
                    </a:schemeClr>
                  </a:solidFill>
                </a:rPr>
                <a:t> = 	Core Issues + Specific Factors</a:t>
              </a:r>
            </a:p>
            <a:p>
              <a:pPr>
                <a:buClr>
                  <a:schemeClr val="tx2">
                    <a:lumMod val="60000"/>
                    <a:lumOff val="40000"/>
                  </a:schemeClr>
                </a:buClr>
              </a:pPr>
              <a:endParaRPr lang="en-US" sz="1600" dirty="0">
                <a:solidFill>
                  <a:schemeClr val="tx1">
                    <a:lumMod val="65000"/>
                    <a:lumOff val="35000"/>
                  </a:schemeClr>
                </a:solidFill>
              </a:endParaRPr>
            </a:p>
            <a:p>
              <a:pPr>
                <a:buClr>
                  <a:schemeClr val="tx2">
                    <a:lumMod val="60000"/>
                    <a:lumOff val="40000"/>
                  </a:schemeClr>
                </a:buClr>
              </a:pPr>
              <a:r>
                <a:rPr lang="en-US" sz="1600" dirty="0">
                  <a:solidFill>
                    <a:schemeClr val="tx1">
                      <a:lumMod val="65000"/>
                      <a:lumOff val="35000"/>
                    </a:schemeClr>
                  </a:solidFill>
                </a:rPr>
                <a:t>							   Technical Compliance + Contextual Factors</a:t>
              </a:r>
            </a:p>
            <a:p>
              <a:pPr>
                <a:buClr>
                  <a:schemeClr val="tx2">
                    <a:lumMod val="60000"/>
                    <a:lumOff val="40000"/>
                  </a:schemeClr>
                </a:buClr>
              </a:pPr>
              <a:endParaRPr lang="es-AR" sz="1600" dirty="0">
                <a:solidFill>
                  <a:schemeClr val="tx1">
                    <a:lumMod val="65000"/>
                    <a:lumOff val="35000"/>
                  </a:schemeClr>
                </a:solidFill>
              </a:endParaRPr>
            </a:p>
            <a:p>
              <a:pPr>
                <a:buClr>
                  <a:schemeClr val="tx2">
                    <a:lumMod val="60000"/>
                    <a:lumOff val="40000"/>
                  </a:schemeClr>
                </a:buClr>
              </a:pPr>
              <a:endParaRPr lang="es-AR" sz="1600" dirty="0">
                <a:solidFill>
                  <a:schemeClr val="tx1">
                    <a:lumMod val="65000"/>
                    <a:lumOff val="35000"/>
                  </a:schemeClr>
                </a:solidFill>
              </a:endParaRPr>
            </a:p>
            <a:p>
              <a:pPr>
                <a:buClr>
                  <a:schemeClr val="tx2">
                    <a:lumMod val="60000"/>
                    <a:lumOff val="40000"/>
                  </a:schemeClr>
                </a:buClr>
              </a:pPr>
              <a:endParaRPr lang="es-AR" sz="1600" dirty="0">
                <a:solidFill>
                  <a:schemeClr val="tx1">
                    <a:lumMod val="65000"/>
                    <a:lumOff val="35000"/>
                  </a:schemeClr>
                </a:solidFill>
              </a:endParaRPr>
            </a:p>
            <a:p>
              <a:pPr>
                <a:buClr>
                  <a:schemeClr val="tx2">
                    <a:lumMod val="60000"/>
                    <a:lumOff val="40000"/>
                  </a:schemeClr>
                </a:buClr>
              </a:pPr>
              <a:endParaRPr lang="es-AR" sz="1600" dirty="0">
                <a:solidFill>
                  <a:schemeClr val="tx1">
                    <a:lumMod val="65000"/>
                    <a:lumOff val="35000"/>
                  </a:schemeClr>
                </a:solidFill>
              </a:endParaRPr>
            </a:p>
            <a:p>
              <a:pPr>
                <a:buClr>
                  <a:schemeClr val="tx2">
                    <a:lumMod val="60000"/>
                    <a:lumOff val="40000"/>
                  </a:schemeClr>
                </a:buClr>
              </a:pPr>
              <a:endParaRPr lang="es-AR" sz="1600" dirty="0">
                <a:solidFill>
                  <a:schemeClr val="tx1">
                    <a:lumMod val="65000"/>
                    <a:lumOff val="35000"/>
                  </a:schemeClr>
                </a:solidFill>
              </a:endParaRPr>
            </a:p>
            <a:p>
              <a:pPr>
                <a:buClr>
                  <a:schemeClr val="tx2">
                    <a:lumMod val="60000"/>
                    <a:lumOff val="40000"/>
                  </a:schemeClr>
                </a:buClr>
              </a:pPr>
              <a:endParaRPr lang="es-AR" sz="1600" dirty="0">
                <a:solidFill>
                  <a:schemeClr val="tx1">
                    <a:lumMod val="65000"/>
                    <a:lumOff val="35000"/>
                  </a:schemeClr>
                </a:solidFill>
              </a:endParaRPr>
            </a:p>
            <a:p>
              <a:pPr>
                <a:buClr>
                  <a:schemeClr val="tx2">
                    <a:lumMod val="60000"/>
                    <a:lumOff val="40000"/>
                  </a:schemeClr>
                </a:buClr>
              </a:pPr>
              <a:endParaRPr lang="es-AR" sz="1600" dirty="0">
                <a:solidFill>
                  <a:schemeClr val="tx1">
                    <a:lumMod val="65000"/>
                    <a:lumOff val="35000"/>
                  </a:schemeClr>
                </a:solidFill>
              </a:endParaRPr>
            </a:p>
            <a:p>
              <a:pPr>
                <a:buClr>
                  <a:schemeClr val="tx2">
                    <a:lumMod val="60000"/>
                    <a:lumOff val="40000"/>
                  </a:schemeClr>
                </a:buClr>
              </a:pPr>
              <a:endParaRPr lang="es-AR" sz="1600" dirty="0">
                <a:solidFill>
                  <a:schemeClr val="tx1">
                    <a:lumMod val="65000"/>
                    <a:lumOff val="35000"/>
                  </a:schemeClr>
                </a:solidFill>
              </a:endParaRPr>
            </a:p>
            <a:p>
              <a:pPr>
                <a:buClr>
                  <a:schemeClr val="tx2">
                    <a:lumMod val="60000"/>
                    <a:lumOff val="40000"/>
                  </a:schemeClr>
                </a:buClr>
              </a:pPr>
              <a:endParaRPr lang="es-AR" sz="1600" dirty="0">
                <a:solidFill>
                  <a:schemeClr val="tx2">
                    <a:lumMod val="60000"/>
                    <a:lumOff val="40000"/>
                  </a:schemeClr>
                </a:solidFill>
              </a:endParaRPr>
            </a:p>
          </p:txBody>
        </p:sp>
      </p:grpSp>
      <p:cxnSp>
        <p:nvCxnSpPr>
          <p:cNvPr id="9" name="8 Conector recto"/>
          <p:cNvCxnSpPr/>
          <p:nvPr/>
        </p:nvCxnSpPr>
        <p:spPr bwMode="auto">
          <a:xfrm>
            <a:off x="3635896" y="4332297"/>
            <a:ext cx="4752528" cy="0"/>
          </a:xfrm>
          <a:prstGeom prst="line">
            <a:avLst/>
          </a:prstGeom>
          <a:solidFill>
            <a:srgbClr val="00B8FF"/>
          </a:solidFill>
          <a:ln w="1905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47106" name="Text Box 3"/>
          <p:cNvSpPr txBox="1">
            <a:spLocks noChangeArrowheads="1"/>
          </p:cNvSpPr>
          <p:nvPr/>
        </p:nvSpPr>
        <p:spPr bwMode="auto">
          <a:xfrm>
            <a:off x="527050" y="371475"/>
            <a:ext cx="3397250" cy="555625"/>
          </a:xfrm>
          <a:prstGeom prst="rect">
            <a:avLst/>
          </a:prstGeom>
          <a:noFill/>
          <a:ln w="9525">
            <a:noFill/>
            <a:round/>
            <a:headEnd/>
            <a:tailEnd/>
          </a:ln>
        </p:spPr>
        <p:txBody>
          <a:bodyPr lIns="90000" tIns="45000" rIns="90000" bIns="45000"/>
          <a:lstStyle/>
          <a:p>
            <a:r>
              <a:rPr lang="en-US" sz="1600" b="1" dirty="0"/>
              <a:t>Effectiveness Assessment</a:t>
            </a:r>
            <a:endParaRPr lang="en-US" sz="1600" dirty="0"/>
          </a:p>
        </p:txBody>
      </p:sp>
      <p:grpSp>
        <p:nvGrpSpPr>
          <p:cNvPr id="4" name="3 Grupo"/>
          <p:cNvGrpSpPr/>
          <p:nvPr/>
        </p:nvGrpSpPr>
        <p:grpSpPr>
          <a:xfrm>
            <a:off x="452571" y="1268760"/>
            <a:ext cx="8352928" cy="770602"/>
            <a:chOff x="452571" y="1268760"/>
            <a:chExt cx="8352928" cy="770602"/>
          </a:xfrm>
        </p:grpSpPr>
        <p:sp>
          <p:nvSpPr>
            <p:cNvPr id="5" name="Text Box 3"/>
            <p:cNvSpPr txBox="1">
              <a:spLocks noChangeArrowheads="1"/>
            </p:cNvSpPr>
            <p:nvPr/>
          </p:nvSpPr>
          <p:spPr bwMode="auto">
            <a:xfrm>
              <a:off x="539750" y="1268760"/>
              <a:ext cx="7589838" cy="349250"/>
            </a:xfrm>
            <a:prstGeom prst="rect">
              <a:avLst/>
            </a:prstGeom>
            <a:solidFill>
              <a:srgbClr val="FFFFFF"/>
            </a:solidFill>
            <a:ln w="9360" cap="sq">
              <a:solidFill>
                <a:srgbClr val="FFFFFF"/>
              </a:solidFill>
              <a:miter lim="800000"/>
              <a:headEnd/>
              <a:tailEnd/>
            </a:ln>
          </p:spPr>
          <p:txBody>
            <a:bodyPr lIns="90000" tIns="45000" rIns="90000" bIns="45000"/>
            <a:lstStyle/>
            <a:p>
              <a:pP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es-AR" sz="1600" b="1" dirty="0">
                  <a:solidFill>
                    <a:srgbClr val="74BAE1"/>
                  </a:solidFill>
                </a:rPr>
                <a:t>Example</a:t>
              </a:r>
              <a:r>
                <a:rPr lang="es-AR" altLang="es-AR" sz="1600" b="1" dirty="0">
                  <a:solidFill>
                    <a:srgbClr val="74BAE1"/>
                  </a:solidFill>
                </a:rPr>
                <a:t>: </a:t>
              </a:r>
              <a:r>
                <a:rPr lang="en-US" altLang="es-AR" sz="1600" b="1" dirty="0">
                  <a:solidFill>
                    <a:srgbClr val="74BAE1"/>
                  </a:solidFill>
                </a:rPr>
                <a:t>Immediate</a:t>
              </a:r>
              <a:r>
                <a:rPr lang="es-AR" altLang="es-AR" sz="1600" b="1" dirty="0">
                  <a:solidFill>
                    <a:srgbClr val="74BAE1"/>
                  </a:solidFill>
                </a:rPr>
                <a:t> </a:t>
              </a:r>
              <a:r>
                <a:rPr lang="en-US" altLang="es-AR" sz="1600" b="1" dirty="0">
                  <a:solidFill>
                    <a:srgbClr val="74BAE1"/>
                  </a:solidFill>
                </a:rPr>
                <a:t>Outcome</a:t>
              </a:r>
              <a:r>
                <a:rPr lang="es-AR" altLang="es-AR" sz="1600" b="1" dirty="0">
                  <a:solidFill>
                    <a:srgbClr val="74BAE1"/>
                  </a:solidFill>
                </a:rPr>
                <a:t> 7:</a:t>
              </a:r>
            </a:p>
          </p:txBody>
        </p:sp>
        <p:sp>
          <p:nvSpPr>
            <p:cNvPr id="6" name="Line 4"/>
            <p:cNvSpPr>
              <a:spLocks noChangeShapeType="1"/>
            </p:cNvSpPr>
            <p:nvPr/>
          </p:nvSpPr>
          <p:spPr bwMode="auto">
            <a:xfrm>
              <a:off x="539552" y="1268760"/>
              <a:ext cx="7921625" cy="1587"/>
            </a:xfrm>
            <a:prstGeom prst="line">
              <a:avLst/>
            </a:prstGeom>
            <a:noFill/>
            <a:ln w="19080" cap="sq">
              <a:solidFill>
                <a:srgbClr val="D9D9D9"/>
              </a:solidFill>
              <a:miter lim="800000"/>
              <a:headEnd/>
              <a:tailEnd/>
            </a:ln>
          </p:spPr>
          <p:txBody>
            <a:bodyPr/>
            <a:lstStyle/>
            <a:p>
              <a:endParaRPr lang="es-AR" dirty="0"/>
            </a:p>
          </p:txBody>
        </p:sp>
        <p:sp>
          <p:nvSpPr>
            <p:cNvPr id="7" name="Line 5"/>
            <p:cNvSpPr>
              <a:spLocks noChangeShapeType="1"/>
            </p:cNvSpPr>
            <p:nvPr/>
          </p:nvSpPr>
          <p:spPr bwMode="auto">
            <a:xfrm>
              <a:off x="539750" y="1628800"/>
              <a:ext cx="7921625" cy="1587"/>
            </a:xfrm>
            <a:prstGeom prst="line">
              <a:avLst/>
            </a:prstGeom>
            <a:noFill/>
            <a:ln w="3240" cap="sq">
              <a:solidFill>
                <a:srgbClr val="D9D9D9"/>
              </a:solidFill>
              <a:miter lim="800000"/>
              <a:headEnd/>
              <a:tailEnd/>
            </a:ln>
          </p:spPr>
          <p:txBody>
            <a:bodyPr/>
            <a:lstStyle/>
            <a:p>
              <a:endParaRPr lang="es-AR" dirty="0"/>
            </a:p>
          </p:txBody>
        </p:sp>
        <p:sp>
          <p:nvSpPr>
            <p:cNvPr id="8" name="7 CuadroTexto"/>
            <p:cNvSpPr txBox="1"/>
            <p:nvPr/>
          </p:nvSpPr>
          <p:spPr>
            <a:xfrm>
              <a:off x="452571" y="1700808"/>
              <a:ext cx="8352928" cy="338554"/>
            </a:xfrm>
            <a:prstGeom prst="rect">
              <a:avLst/>
            </a:prstGeom>
            <a:noFill/>
          </p:spPr>
          <p:txBody>
            <a:bodyPr wrap="square" rtlCol="0">
              <a:spAutoFit/>
            </a:bodyPr>
            <a:lstStyle/>
            <a:p>
              <a:pPr>
                <a:buClr>
                  <a:schemeClr val="tx2">
                    <a:lumMod val="60000"/>
                    <a:lumOff val="40000"/>
                  </a:schemeClr>
                </a:buClr>
              </a:pPr>
              <a:endParaRPr lang="es-AR" sz="1600" dirty="0">
                <a:solidFill>
                  <a:schemeClr val="tx2">
                    <a:lumMod val="60000"/>
                    <a:lumOff val="40000"/>
                  </a:schemeClr>
                </a:solidFill>
              </a:endParaRPr>
            </a:p>
          </p:txBody>
        </p:sp>
      </p:grpSp>
      <p:grpSp>
        <p:nvGrpSpPr>
          <p:cNvPr id="11" name="10 Grupo"/>
          <p:cNvGrpSpPr/>
          <p:nvPr/>
        </p:nvGrpSpPr>
        <p:grpSpPr>
          <a:xfrm>
            <a:off x="-108520" y="1628800"/>
            <a:ext cx="9361040" cy="553999"/>
            <a:chOff x="181215" y="1870084"/>
            <a:chExt cx="8698091" cy="553999"/>
          </a:xfrm>
        </p:grpSpPr>
        <p:sp>
          <p:nvSpPr>
            <p:cNvPr id="10" name="9 Rectángulo redondeado"/>
            <p:cNvSpPr/>
            <p:nvPr/>
          </p:nvSpPr>
          <p:spPr bwMode="auto">
            <a:xfrm>
              <a:off x="452571" y="1870084"/>
              <a:ext cx="8151877" cy="523221"/>
            </a:xfrm>
            <a:prstGeom prst="roundRect">
              <a:avLst/>
            </a:prstGeom>
            <a:solidFill>
              <a:schemeClr val="accent1">
                <a:lumMod val="40000"/>
                <a:lumOff val="60000"/>
              </a:schemeClr>
            </a:solidFill>
            <a:ln w="9525" cap="flat" cmpd="sng" algn="ctr">
              <a:solidFill>
                <a:schemeClr val="tx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pPr>
              <a:endParaRPr kumimoji="0" lang="es-AR" sz="1800" b="0" i="0" u="none" strike="noStrike" cap="none" normalizeH="0" baseline="0" dirty="0">
                <a:ln>
                  <a:noFill/>
                </a:ln>
                <a:solidFill>
                  <a:schemeClr val="bg1"/>
                </a:solidFill>
                <a:effectLst/>
                <a:latin typeface="Arial" charset="0"/>
              </a:endParaRPr>
            </a:p>
          </p:txBody>
        </p:sp>
        <p:sp>
          <p:nvSpPr>
            <p:cNvPr id="2" name="1 CuadroTexto"/>
            <p:cNvSpPr txBox="1"/>
            <p:nvPr/>
          </p:nvSpPr>
          <p:spPr>
            <a:xfrm>
              <a:off x="181215" y="1870085"/>
              <a:ext cx="8698091" cy="553998"/>
            </a:xfrm>
            <a:prstGeom prst="rect">
              <a:avLst/>
            </a:prstGeom>
            <a:noFill/>
          </p:spPr>
          <p:txBody>
            <a:bodyPr wrap="square" rtlCol="0">
              <a:spAutoFit/>
            </a:bodyPr>
            <a:lstStyle/>
            <a:p>
              <a:pPr algn="ctr"/>
              <a:r>
                <a:rPr lang="en-US" sz="1500" dirty="0">
                  <a:solidFill>
                    <a:schemeClr val="tx1">
                      <a:lumMod val="65000"/>
                      <a:lumOff val="35000"/>
                    </a:schemeClr>
                  </a:solidFill>
                </a:rPr>
                <a:t>ML offences and activities are investigated, and offenders are prosecuted and subject to effective, proportionate and dissuasive sanctions</a:t>
              </a:r>
              <a:endParaRPr lang="es-AR" sz="1500" dirty="0">
                <a:solidFill>
                  <a:schemeClr val="tx1">
                    <a:lumMod val="65000"/>
                    <a:lumOff val="35000"/>
                  </a:schemeClr>
                </a:solidFill>
              </a:endParaRPr>
            </a:p>
          </p:txBody>
        </p:sp>
      </p:grpSp>
      <p:sp>
        <p:nvSpPr>
          <p:cNvPr id="12" name="11 CuadroTexto"/>
          <p:cNvSpPr txBox="1"/>
          <p:nvPr/>
        </p:nvSpPr>
        <p:spPr>
          <a:xfrm>
            <a:off x="458723" y="2276872"/>
            <a:ext cx="8223886" cy="523220"/>
          </a:xfrm>
          <a:prstGeom prst="rect">
            <a:avLst/>
          </a:prstGeom>
          <a:noFill/>
        </p:spPr>
        <p:txBody>
          <a:bodyPr wrap="square" rtlCol="0">
            <a:spAutoFit/>
          </a:bodyPr>
          <a:lstStyle/>
          <a:p>
            <a:pPr marL="285750" indent="-285750">
              <a:buFont typeface="Wingdings" panose="05000000000000000000" pitchFamily="2" charset="2"/>
              <a:buChar char="q"/>
            </a:pPr>
            <a:r>
              <a:rPr lang="en-US" sz="1400" dirty="0">
                <a:solidFill>
                  <a:schemeClr val="tx1">
                    <a:lumMod val="65000"/>
                    <a:lumOff val="35000"/>
                  </a:schemeClr>
                </a:solidFill>
              </a:rPr>
              <a:t>Related</a:t>
            </a:r>
            <a:r>
              <a:rPr lang="es-AR" sz="1400" dirty="0">
                <a:solidFill>
                  <a:schemeClr val="tx1">
                    <a:lumMod val="65000"/>
                    <a:lumOff val="35000"/>
                  </a:schemeClr>
                </a:solidFill>
              </a:rPr>
              <a:t> </a:t>
            </a:r>
            <a:r>
              <a:rPr lang="en-US" sz="1400" dirty="0">
                <a:solidFill>
                  <a:schemeClr val="tx1">
                    <a:lumMod val="65000"/>
                    <a:lumOff val="35000"/>
                  </a:schemeClr>
                </a:solidFill>
              </a:rPr>
              <a:t>with</a:t>
            </a:r>
            <a:r>
              <a:rPr lang="es-AR" sz="1400" dirty="0">
                <a:solidFill>
                  <a:schemeClr val="tx1">
                    <a:lumMod val="65000"/>
                    <a:lumOff val="35000"/>
                  </a:schemeClr>
                </a:solidFill>
              </a:rPr>
              <a:t>: R.3, R.30 y R.31 </a:t>
            </a:r>
          </a:p>
          <a:p>
            <a:pPr marL="285750" indent="-285750">
              <a:buFont typeface="Wingdings" panose="05000000000000000000" pitchFamily="2" charset="2"/>
              <a:buChar char="q"/>
            </a:pPr>
            <a:r>
              <a:rPr lang="en-US" sz="1400" dirty="0">
                <a:solidFill>
                  <a:schemeClr val="tx1">
                    <a:lumMod val="65000"/>
                    <a:lumOff val="35000"/>
                  </a:schemeClr>
                </a:solidFill>
              </a:rPr>
              <a:t>Also</a:t>
            </a:r>
            <a:r>
              <a:rPr lang="es-AR" sz="1400" dirty="0">
                <a:solidFill>
                  <a:schemeClr val="tx1">
                    <a:lumMod val="65000"/>
                    <a:lumOff val="35000"/>
                  </a:schemeClr>
                </a:solidFill>
              </a:rPr>
              <a:t>, w</a:t>
            </a:r>
            <a:r>
              <a:rPr lang="en-US" sz="1400" dirty="0">
                <a:solidFill>
                  <a:schemeClr val="tx1">
                    <a:lumMod val="65000"/>
                    <a:lumOff val="35000"/>
                  </a:schemeClr>
                </a:solidFill>
              </a:rPr>
              <a:t>with elements of</a:t>
            </a:r>
            <a:r>
              <a:rPr lang="es-AR" sz="1400" dirty="0">
                <a:solidFill>
                  <a:schemeClr val="tx1">
                    <a:lumMod val="65000"/>
                    <a:lumOff val="35000"/>
                  </a:schemeClr>
                </a:solidFill>
              </a:rPr>
              <a:t> R.1, R.2, </a:t>
            </a:r>
            <a:r>
              <a:rPr lang="es-AR" sz="1400" b="1" dirty="0">
                <a:solidFill>
                  <a:schemeClr val="tx1">
                    <a:lumMod val="65000"/>
                    <a:lumOff val="35000"/>
                  </a:schemeClr>
                </a:solidFill>
              </a:rPr>
              <a:t>R.32</a:t>
            </a:r>
            <a:r>
              <a:rPr lang="es-AR" sz="1400" dirty="0">
                <a:solidFill>
                  <a:schemeClr val="tx1">
                    <a:lumMod val="65000"/>
                    <a:lumOff val="35000"/>
                  </a:schemeClr>
                </a:solidFill>
              </a:rPr>
              <a:t>, R.37, R.39 y R.40</a:t>
            </a:r>
          </a:p>
        </p:txBody>
      </p:sp>
      <p:sp>
        <p:nvSpPr>
          <p:cNvPr id="13" name="12 CuadroTexto"/>
          <p:cNvSpPr txBox="1"/>
          <p:nvPr/>
        </p:nvSpPr>
        <p:spPr>
          <a:xfrm>
            <a:off x="527050" y="2814654"/>
            <a:ext cx="8352928" cy="3847207"/>
          </a:xfrm>
          <a:prstGeom prst="rect">
            <a:avLst/>
          </a:prstGeom>
          <a:noFill/>
        </p:spPr>
        <p:txBody>
          <a:bodyPr wrap="square" rtlCol="0">
            <a:spAutoFit/>
          </a:bodyPr>
          <a:lstStyle/>
          <a:p>
            <a:r>
              <a:rPr lang="en-US" sz="1600" b="1" dirty="0">
                <a:solidFill>
                  <a:schemeClr val="tx2">
                    <a:lumMod val="60000"/>
                    <a:lumOff val="40000"/>
                  </a:schemeClr>
                </a:solidFill>
              </a:rPr>
              <a:t>Core Issues to be considered in determining if the Outcome is being achieved</a:t>
            </a:r>
            <a:r>
              <a:rPr lang="es-AR" sz="1600" b="1" dirty="0">
                <a:solidFill>
                  <a:schemeClr val="tx2">
                    <a:lumMod val="60000"/>
                    <a:lumOff val="40000"/>
                  </a:schemeClr>
                </a:solidFill>
              </a:rPr>
              <a:t>.</a:t>
            </a:r>
          </a:p>
          <a:p>
            <a:endParaRPr lang="es-AR" sz="1600" b="1" dirty="0">
              <a:solidFill>
                <a:schemeClr val="tx2">
                  <a:lumMod val="60000"/>
                  <a:lumOff val="40000"/>
                </a:schemeClr>
              </a:solidFill>
            </a:endParaRPr>
          </a:p>
          <a:p>
            <a:pPr>
              <a:spcAft>
                <a:spcPts val="600"/>
              </a:spcAft>
            </a:pPr>
            <a:r>
              <a:rPr lang="es-AR" sz="1600" b="1" dirty="0">
                <a:solidFill>
                  <a:schemeClr val="tx1">
                    <a:lumMod val="65000"/>
                    <a:lumOff val="35000"/>
                  </a:schemeClr>
                </a:solidFill>
              </a:rPr>
              <a:t>7.1. </a:t>
            </a:r>
            <a:r>
              <a:rPr lang="en-US" sz="1600" dirty="0">
                <a:solidFill>
                  <a:schemeClr val="tx1">
                    <a:lumMod val="65000"/>
                    <a:lumOff val="35000"/>
                  </a:schemeClr>
                </a:solidFill>
              </a:rPr>
              <a:t>How well, and in what circumstances are potential cases of ML identified and investigated (including through parallel financial investigations)?</a:t>
            </a:r>
            <a:endParaRPr lang="es-AR" sz="1600" dirty="0">
              <a:solidFill>
                <a:schemeClr val="tx1">
                  <a:lumMod val="65000"/>
                  <a:lumOff val="35000"/>
                </a:schemeClr>
              </a:solidFill>
            </a:endParaRPr>
          </a:p>
          <a:p>
            <a:pPr>
              <a:spcAft>
                <a:spcPts val="600"/>
              </a:spcAft>
            </a:pPr>
            <a:r>
              <a:rPr lang="es-AR" sz="1600" b="1" dirty="0">
                <a:solidFill>
                  <a:schemeClr val="tx1">
                    <a:lumMod val="65000"/>
                    <a:lumOff val="35000"/>
                  </a:schemeClr>
                </a:solidFill>
              </a:rPr>
              <a:t>7.2.</a:t>
            </a:r>
            <a:r>
              <a:rPr lang="es-AR" sz="1600" dirty="0">
                <a:solidFill>
                  <a:schemeClr val="tx1">
                    <a:lumMod val="65000"/>
                    <a:lumOff val="35000"/>
                  </a:schemeClr>
                </a:solidFill>
              </a:rPr>
              <a:t> </a:t>
            </a:r>
            <a:r>
              <a:rPr lang="en-US" sz="1600" dirty="0">
                <a:solidFill>
                  <a:schemeClr val="tx1">
                    <a:lumMod val="65000"/>
                    <a:lumOff val="35000"/>
                  </a:schemeClr>
                </a:solidFill>
              </a:rPr>
              <a:t>To what extent are the types of ML activity being investigated and prosecuted consistent with the country’s threats and risk profile and national AML/CFT policies?</a:t>
            </a:r>
            <a:endParaRPr lang="es-AR" sz="1600" dirty="0">
              <a:solidFill>
                <a:schemeClr val="tx1">
                  <a:lumMod val="65000"/>
                  <a:lumOff val="35000"/>
                </a:schemeClr>
              </a:solidFill>
            </a:endParaRPr>
          </a:p>
          <a:p>
            <a:pPr>
              <a:spcAft>
                <a:spcPts val="600"/>
              </a:spcAft>
            </a:pPr>
            <a:r>
              <a:rPr lang="es-AR" sz="1600" b="1" dirty="0">
                <a:solidFill>
                  <a:schemeClr val="tx1">
                    <a:lumMod val="65000"/>
                    <a:lumOff val="35000"/>
                  </a:schemeClr>
                </a:solidFill>
              </a:rPr>
              <a:t>7.3</a:t>
            </a:r>
            <a:r>
              <a:rPr lang="es-AR" sz="1600" dirty="0">
                <a:solidFill>
                  <a:schemeClr val="tx1">
                    <a:lumMod val="65000"/>
                    <a:lumOff val="35000"/>
                  </a:schemeClr>
                </a:solidFill>
              </a:rPr>
              <a:t>. </a:t>
            </a:r>
            <a:r>
              <a:rPr lang="en-US" sz="1600" dirty="0">
                <a:solidFill>
                  <a:schemeClr val="tx1">
                    <a:lumMod val="65000"/>
                    <a:lumOff val="35000"/>
                  </a:schemeClr>
                </a:solidFill>
              </a:rPr>
              <a:t>To what extent are different types of ML cases prosecuted (e.g., foreign predicate offence, third-party laundering, stand-alone offence101 etc.) and offenders convicted</a:t>
            </a:r>
            <a:r>
              <a:rPr lang="es-AR" sz="1600" dirty="0">
                <a:solidFill>
                  <a:schemeClr val="tx1">
                    <a:lumMod val="65000"/>
                    <a:lumOff val="35000"/>
                  </a:schemeClr>
                </a:solidFill>
              </a:rPr>
              <a:t>?</a:t>
            </a:r>
          </a:p>
          <a:p>
            <a:pPr>
              <a:spcAft>
                <a:spcPts val="600"/>
              </a:spcAft>
            </a:pPr>
            <a:r>
              <a:rPr lang="es-AR" sz="1600" b="1" dirty="0">
                <a:solidFill>
                  <a:schemeClr val="tx1">
                    <a:lumMod val="65000"/>
                    <a:lumOff val="35000"/>
                  </a:schemeClr>
                </a:solidFill>
              </a:rPr>
              <a:t>7.4</a:t>
            </a:r>
            <a:r>
              <a:rPr lang="es-AR" sz="1600" dirty="0">
                <a:solidFill>
                  <a:schemeClr val="tx1">
                    <a:lumMod val="65000"/>
                    <a:lumOff val="35000"/>
                  </a:schemeClr>
                </a:solidFill>
              </a:rPr>
              <a:t>. </a:t>
            </a:r>
            <a:r>
              <a:rPr lang="en-US" sz="1600" dirty="0">
                <a:solidFill>
                  <a:schemeClr val="tx1">
                    <a:lumMod val="65000"/>
                    <a:lumOff val="35000"/>
                  </a:schemeClr>
                </a:solidFill>
              </a:rPr>
              <a:t>To what extent are the sanctions applied against natural or legal persons convicted of ML offences effective, proportionate and dissuasive?</a:t>
            </a:r>
            <a:endParaRPr lang="es-AR" sz="1600" dirty="0">
              <a:solidFill>
                <a:schemeClr val="tx1">
                  <a:lumMod val="65000"/>
                  <a:lumOff val="35000"/>
                </a:schemeClr>
              </a:solidFill>
            </a:endParaRPr>
          </a:p>
          <a:p>
            <a:pPr>
              <a:spcAft>
                <a:spcPts val="600"/>
              </a:spcAft>
            </a:pPr>
            <a:r>
              <a:rPr lang="es-AR" sz="1600" b="1" dirty="0">
                <a:solidFill>
                  <a:schemeClr val="tx1">
                    <a:lumMod val="65000"/>
                    <a:lumOff val="35000"/>
                  </a:schemeClr>
                </a:solidFill>
              </a:rPr>
              <a:t>7.5.</a:t>
            </a:r>
            <a:r>
              <a:rPr lang="es-AR" sz="1600" dirty="0">
                <a:solidFill>
                  <a:schemeClr val="tx1">
                    <a:lumMod val="65000"/>
                    <a:lumOff val="35000"/>
                  </a:schemeClr>
                </a:solidFill>
              </a:rPr>
              <a:t> </a:t>
            </a:r>
            <a:r>
              <a:rPr lang="en-US" sz="1600" dirty="0">
                <a:solidFill>
                  <a:schemeClr val="tx1">
                    <a:lumMod val="65000"/>
                    <a:lumOff val="35000"/>
                  </a:schemeClr>
                </a:solidFill>
              </a:rPr>
              <a:t>To what extent do countries apply other criminal justice measures in cases where a ML investigation has been pursued but where it is not possible, for justifiable reasons, to secure a ML conviction? Such alternative measures should not diminish the importance of, or be a substitute for, prosecutions and convictions for ML offences</a:t>
            </a:r>
            <a:r>
              <a:rPr lang="es-AR" sz="1600" dirty="0">
                <a:solidFill>
                  <a:schemeClr val="tx1">
                    <a:lumMod val="65000"/>
                    <a:lumOff val="35000"/>
                  </a:schemeClr>
                </a:solidFill>
              </a:rPr>
              <a:t>.</a:t>
            </a:r>
          </a:p>
        </p:txBody>
      </p:sp>
    </p:spTree>
    <p:extLst>
      <p:ext uri="{BB962C8B-B14F-4D97-AF65-F5344CB8AC3E}">
        <p14:creationId xmlns:p14="http://schemas.microsoft.com/office/powerpoint/2010/main" val="3839208590"/>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41986" name="Rectangle 2"/>
          <p:cNvSpPr>
            <a:spLocks noChangeArrowheads="1"/>
          </p:cNvSpPr>
          <p:nvPr/>
        </p:nvSpPr>
        <p:spPr bwMode="auto">
          <a:xfrm>
            <a:off x="5203825" y="0"/>
            <a:ext cx="8054975" cy="1588"/>
          </a:xfrm>
          <a:prstGeom prst="rect">
            <a:avLst/>
          </a:prstGeom>
          <a:noFill/>
          <a:ln w="9525">
            <a:noFill/>
            <a:round/>
            <a:headEnd/>
            <a:tailEnd/>
          </a:ln>
        </p:spPr>
        <p:txBody>
          <a:bodyPr wrap="none" anchor="ctr"/>
          <a:lstStyle/>
          <a:p>
            <a:endParaRPr lang="es-AR" altLang="es-AR" dirty="0"/>
          </a:p>
        </p:txBody>
      </p:sp>
      <p:sp>
        <p:nvSpPr>
          <p:cNvPr id="41987" name="Text Box 3"/>
          <p:cNvSpPr txBox="1">
            <a:spLocks noChangeArrowheads="1"/>
          </p:cNvSpPr>
          <p:nvPr/>
        </p:nvSpPr>
        <p:spPr bwMode="auto">
          <a:xfrm>
            <a:off x="539750" y="1340768"/>
            <a:ext cx="7589838" cy="349250"/>
          </a:xfrm>
          <a:prstGeom prst="rect">
            <a:avLst/>
          </a:prstGeom>
          <a:solidFill>
            <a:srgbClr val="FFFFFF"/>
          </a:solidFill>
          <a:ln w="9360" cap="sq">
            <a:solidFill>
              <a:srgbClr val="FFFFFF"/>
            </a:solidFill>
            <a:miter lim="800000"/>
            <a:headEnd/>
            <a:tailEnd/>
          </a:ln>
        </p:spPr>
        <p:txBody>
          <a:bodyPr lIns="90000" tIns="45000" rIns="90000" bIns="45000"/>
          <a:lstStyle/>
          <a:p>
            <a:pP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es-AR" sz="1600" b="1" dirty="0">
                <a:solidFill>
                  <a:srgbClr val="74BAE1"/>
                </a:solidFill>
              </a:rPr>
              <a:t>Justification</a:t>
            </a:r>
          </a:p>
        </p:txBody>
      </p:sp>
      <p:sp>
        <p:nvSpPr>
          <p:cNvPr id="41988" name="Line 4"/>
          <p:cNvSpPr>
            <a:spLocks noChangeShapeType="1"/>
          </p:cNvSpPr>
          <p:nvPr/>
        </p:nvSpPr>
        <p:spPr bwMode="auto">
          <a:xfrm>
            <a:off x="539552" y="1268760"/>
            <a:ext cx="7921625" cy="1587"/>
          </a:xfrm>
          <a:prstGeom prst="line">
            <a:avLst/>
          </a:prstGeom>
          <a:noFill/>
          <a:ln w="19080" cap="sq">
            <a:solidFill>
              <a:srgbClr val="D9D9D9"/>
            </a:solidFill>
            <a:miter lim="800000"/>
            <a:headEnd/>
            <a:tailEnd/>
          </a:ln>
        </p:spPr>
        <p:txBody>
          <a:bodyPr/>
          <a:lstStyle/>
          <a:p>
            <a:endParaRPr lang="es-AR" dirty="0"/>
          </a:p>
        </p:txBody>
      </p:sp>
      <p:sp>
        <p:nvSpPr>
          <p:cNvPr id="41989" name="Line 5"/>
          <p:cNvSpPr>
            <a:spLocks noChangeShapeType="1"/>
          </p:cNvSpPr>
          <p:nvPr/>
        </p:nvSpPr>
        <p:spPr bwMode="auto">
          <a:xfrm>
            <a:off x="539750" y="1772816"/>
            <a:ext cx="7921625" cy="1587"/>
          </a:xfrm>
          <a:prstGeom prst="line">
            <a:avLst/>
          </a:prstGeom>
          <a:noFill/>
          <a:ln w="3240" cap="sq">
            <a:solidFill>
              <a:srgbClr val="D9D9D9"/>
            </a:solidFill>
            <a:miter lim="800000"/>
            <a:headEnd/>
            <a:tailEnd/>
          </a:ln>
        </p:spPr>
        <p:txBody>
          <a:bodyPr/>
          <a:lstStyle/>
          <a:p>
            <a:endParaRPr lang="es-AR" dirty="0"/>
          </a:p>
        </p:txBody>
      </p:sp>
      <p:sp>
        <p:nvSpPr>
          <p:cNvPr id="41990" name="Text Box 6"/>
          <p:cNvSpPr txBox="1">
            <a:spLocks noChangeArrowheads="1"/>
          </p:cNvSpPr>
          <p:nvPr/>
        </p:nvSpPr>
        <p:spPr bwMode="auto">
          <a:xfrm>
            <a:off x="527050" y="369888"/>
            <a:ext cx="6637338" cy="557212"/>
          </a:xfrm>
          <a:prstGeom prst="rect">
            <a:avLst/>
          </a:prstGeom>
          <a:noFill/>
          <a:ln w="9525">
            <a:noFill/>
            <a:round/>
            <a:headEnd/>
            <a:tailEnd/>
          </a:ln>
        </p:spPr>
        <p:txBody>
          <a:bodyPr lIns="90000" tIns="45000" rIns="90000" bIns="45000"/>
          <a:lstStyle/>
          <a:p>
            <a:endParaRPr lang="es-AR" sz="1600" dirty="0"/>
          </a:p>
        </p:txBody>
      </p:sp>
      <p:sp>
        <p:nvSpPr>
          <p:cNvPr id="11" name="5 Rectángulo"/>
          <p:cNvSpPr>
            <a:spLocks noChangeArrowheads="1"/>
          </p:cNvSpPr>
          <p:nvPr/>
        </p:nvSpPr>
        <p:spPr bwMode="auto">
          <a:xfrm>
            <a:off x="539552" y="404664"/>
            <a:ext cx="6264275" cy="369332"/>
          </a:xfrm>
          <a:prstGeom prst="rect">
            <a:avLst/>
          </a:prstGeom>
          <a:noFill/>
          <a:ln w="9525">
            <a:noFill/>
            <a:miter lim="800000"/>
            <a:headEnd/>
            <a:tailEnd/>
          </a:ln>
        </p:spPr>
        <p:txBody>
          <a:bodyPr>
            <a:spAutoFit/>
          </a:bodyPr>
          <a:lstStyle/>
          <a:p>
            <a:r>
              <a:rPr lang="en-US" b="1" dirty="0"/>
              <a:t>Mutual Evaluation Mechanisms</a:t>
            </a:r>
            <a:endParaRPr lang="es-AR" dirty="0"/>
          </a:p>
        </p:txBody>
      </p:sp>
      <p:sp>
        <p:nvSpPr>
          <p:cNvPr id="2" name="CuadroTexto 1"/>
          <p:cNvSpPr txBox="1"/>
          <p:nvPr/>
        </p:nvSpPr>
        <p:spPr>
          <a:xfrm>
            <a:off x="539552" y="1916832"/>
            <a:ext cx="8280920" cy="3323987"/>
          </a:xfrm>
          <a:prstGeom prst="rect">
            <a:avLst/>
          </a:prstGeom>
          <a:noFill/>
        </p:spPr>
        <p:txBody>
          <a:bodyPr wrap="square" rtlCol="0">
            <a:spAutoFit/>
          </a:bodyPr>
          <a:lstStyle/>
          <a:p>
            <a:pPr marL="285750" indent="-285750">
              <a:buFont typeface="Wingdings" panose="05000000000000000000" pitchFamily="2" charset="2"/>
              <a:buChar char="Ø"/>
            </a:pPr>
            <a:r>
              <a:rPr lang="es-AR" sz="1400" dirty="0">
                <a:solidFill>
                  <a:schemeClr val="tx1"/>
                </a:solidFill>
              </a:rPr>
              <a:t>ML/TF </a:t>
            </a:r>
            <a:r>
              <a:rPr lang="en-US" sz="1400" dirty="0">
                <a:solidFill>
                  <a:schemeClr val="tx1"/>
                </a:solidFill>
              </a:rPr>
              <a:t>has a negative effect on the countries that suffer from it, which affects</a:t>
            </a:r>
            <a:r>
              <a:rPr lang="es-AR" sz="1400" dirty="0">
                <a:solidFill>
                  <a:schemeClr val="tx1"/>
                </a:solidFill>
              </a:rPr>
              <a:t>: </a:t>
            </a:r>
          </a:p>
          <a:p>
            <a:pPr marL="1028700" lvl="1">
              <a:buFont typeface="Wingdings" panose="05000000000000000000" pitchFamily="2" charset="2"/>
              <a:buChar char="Ø"/>
            </a:pPr>
            <a:r>
              <a:rPr lang="en-US" sz="1400" dirty="0">
                <a:solidFill>
                  <a:schemeClr val="tx1"/>
                </a:solidFill>
              </a:rPr>
              <a:t>stability</a:t>
            </a:r>
            <a:r>
              <a:rPr lang="es-AR" sz="1400" dirty="0">
                <a:solidFill>
                  <a:schemeClr val="tx1"/>
                </a:solidFill>
              </a:rPr>
              <a:t> of </a:t>
            </a:r>
            <a:r>
              <a:rPr lang="en-US" sz="1400" dirty="0">
                <a:solidFill>
                  <a:schemeClr val="tx1"/>
                </a:solidFill>
              </a:rPr>
              <a:t>political systems</a:t>
            </a:r>
            <a:r>
              <a:rPr lang="es-AR" sz="1400" dirty="0">
                <a:solidFill>
                  <a:schemeClr val="tx1"/>
                </a:solidFill>
              </a:rPr>
              <a:t>, </a:t>
            </a:r>
          </a:p>
          <a:p>
            <a:pPr marL="1028700" lvl="1">
              <a:buFont typeface="Wingdings" panose="05000000000000000000" pitchFamily="2" charset="2"/>
              <a:buChar char="Ø"/>
            </a:pPr>
            <a:r>
              <a:rPr lang="en-US" sz="1400" dirty="0">
                <a:solidFill>
                  <a:schemeClr val="tx1"/>
                </a:solidFill>
              </a:rPr>
              <a:t>functioning of public and private institutions</a:t>
            </a:r>
            <a:r>
              <a:rPr lang="es-AR" sz="1400" dirty="0">
                <a:solidFill>
                  <a:schemeClr val="tx1"/>
                </a:solidFill>
              </a:rPr>
              <a:t>, </a:t>
            </a:r>
          </a:p>
          <a:p>
            <a:pPr marL="1028700" lvl="1">
              <a:buFont typeface="Wingdings" panose="05000000000000000000" pitchFamily="2" charset="2"/>
              <a:buChar char="Ø"/>
            </a:pPr>
            <a:r>
              <a:rPr lang="en-US" sz="1400" dirty="0">
                <a:solidFill>
                  <a:schemeClr val="tx1"/>
                </a:solidFill>
              </a:rPr>
              <a:t>public security</a:t>
            </a:r>
            <a:r>
              <a:rPr lang="es-AR" sz="1400" dirty="0">
                <a:solidFill>
                  <a:schemeClr val="tx1"/>
                </a:solidFill>
              </a:rPr>
              <a:t>, </a:t>
            </a:r>
          </a:p>
          <a:p>
            <a:pPr marL="1028700" lvl="1">
              <a:buFont typeface="Wingdings" panose="05000000000000000000" pitchFamily="2" charset="2"/>
              <a:buChar char="Ø"/>
            </a:pPr>
            <a:r>
              <a:rPr lang="en-US" sz="1400" dirty="0">
                <a:solidFill>
                  <a:schemeClr val="tx1"/>
                </a:solidFill>
              </a:rPr>
              <a:t>integrity and soundness of financial systems</a:t>
            </a:r>
            <a:r>
              <a:rPr lang="es-AR" sz="1400" dirty="0">
                <a:solidFill>
                  <a:schemeClr val="tx1"/>
                </a:solidFill>
              </a:rPr>
              <a:t>, </a:t>
            </a:r>
          </a:p>
          <a:p>
            <a:pPr marL="1028700" lvl="1">
              <a:buFont typeface="Wingdings" panose="05000000000000000000" pitchFamily="2" charset="2"/>
              <a:buChar char="Ø"/>
            </a:pPr>
            <a:r>
              <a:rPr lang="en-US" sz="1400" dirty="0">
                <a:solidFill>
                  <a:schemeClr val="tx1"/>
                </a:solidFill>
              </a:rPr>
              <a:t>economic development</a:t>
            </a:r>
          </a:p>
          <a:p>
            <a:pPr lvl="1" indent="0"/>
            <a:endParaRPr lang="es-AR" sz="1400" dirty="0">
              <a:solidFill>
                <a:schemeClr val="tx1"/>
              </a:solidFill>
            </a:endParaRPr>
          </a:p>
          <a:p>
            <a:pPr marL="285750" lvl="1">
              <a:buFont typeface="Wingdings" panose="05000000000000000000" pitchFamily="2" charset="2"/>
              <a:buChar char="Ø"/>
            </a:pPr>
            <a:r>
              <a:rPr lang="en-US" sz="1400" dirty="0">
                <a:solidFill>
                  <a:schemeClr val="tx1"/>
                </a:solidFill>
              </a:rPr>
              <a:t>FATF - GAFILAT have a special interest in the informal economy or financial exclusion as important elements in the mutual evaluation processes</a:t>
            </a:r>
          </a:p>
          <a:p>
            <a:pPr marL="285750" lvl="1">
              <a:buFont typeface="Wingdings" panose="05000000000000000000" pitchFamily="2" charset="2"/>
              <a:buChar char="Ø"/>
            </a:pPr>
            <a:endParaRPr lang="es-AR" sz="1400" dirty="0">
              <a:solidFill>
                <a:schemeClr val="tx1"/>
              </a:solidFill>
            </a:endParaRPr>
          </a:p>
          <a:p>
            <a:pPr marL="285750" lvl="1">
              <a:buFont typeface="Wingdings" panose="05000000000000000000" pitchFamily="2" charset="2"/>
              <a:buChar char="Ø"/>
            </a:pPr>
            <a:r>
              <a:rPr lang="en-US" sz="1400" dirty="0">
                <a:solidFill>
                  <a:schemeClr val="tx1"/>
                </a:solidFill>
              </a:rPr>
              <a:t>These evaluations allow knowing the approach and impact of the informal economy and offer the possibility of implementing measures to mitigate the risks and understand the scope of this phenomenon and its possible relationship with the effectiveness of AML/CFT systems</a:t>
            </a:r>
          </a:p>
          <a:p>
            <a:pPr marL="285750" lvl="1">
              <a:buFont typeface="Wingdings" panose="05000000000000000000" pitchFamily="2" charset="2"/>
              <a:buChar char="Ø"/>
            </a:pPr>
            <a:endParaRPr lang="es-AR" sz="1400" dirty="0">
              <a:solidFill>
                <a:schemeClr val="tx1"/>
              </a:solidFill>
            </a:endParaRPr>
          </a:p>
          <a:p>
            <a:pPr marL="285750" lvl="1">
              <a:buFont typeface="Wingdings" panose="05000000000000000000" pitchFamily="2" charset="2"/>
              <a:buChar char="Ø"/>
            </a:pPr>
            <a:r>
              <a:rPr lang="en-US" sz="1400" dirty="0">
                <a:solidFill>
                  <a:schemeClr val="tx1"/>
                </a:solidFill>
              </a:rPr>
              <a:t>Relationship between informality, use of cash and DNFBPs with crime</a:t>
            </a:r>
            <a:endParaRPr lang="es-AR" dirty="0">
              <a:solidFill>
                <a:schemeClr val="tx1"/>
              </a:solidFill>
            </a:endParaRPr>
          </a:p>
        </p:txBody>
      </p:sp>
    </p:spTree>
    <p:extLst>
      <p:ext uri="{BB962C8B-B14F-4D97-AF65-F5344CB8AC3E}">
        <p14:creationId xmlns:p14="http://schemas.microsoft.com/office/powerpoint/2010/main" val="3721503256"/>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47106" name="Text Box 3"/>
          <p:cNvSpPr txBox="1">
            <a:spLocks noChangeArrowheads="1"/>
          </p:cNvSpPr>
          <p:nvPr/>
        </p:nvSpPr>
        <p:spPr bwMode="auto">
          <a:xfrm>
            <a:off x="527050" y="371475"/>
            <a:ext cx="3397250" cy="555625"/>
          </a:xfrm>
          <a:prstGeom prst="rect">
            <a:avLst/>
          </a:prstGeom>
          <a:noFill/>
          <a:ln w="9525">
            <a:noFill/>
            <a:round/>
            <a:headEnd/>
            <a:tailEnd/>
          </a:ln>
        </p:spPr>
        <p:txBody>
          <a:bodyPr lIns="90000" tIns="45000" rIns="90000" bIns="45000"/>
          <a:lstStyle/>
          <a:p>
            <a:r>
              <a:rPr lang="en-US" sz="1600" b="1" dirty="0"/>
              <a:t>Effectiveness Assessment</a:t>
            </a:r>
            <a:endParaRPr lang="en-US" sz="1600" dirty="0"/>
          </a:p>
        </p:txBody>
      </p:sp>
      <p:grpSp>
        <p:nvGrpSpPr>
          <p:cNvPr id="4" name="3 Grupo"/>
          <p:cNvGrpSpPr/>
          <p:nvPr/>
        </p:nvGrpSpPr>
        <p:grpSpPr>
          <a:xfrm>
            <a:off x="452571" y="1268760"/>
            <a:ext cx="8352928" cy="770602"/>
            <a:chOff x="452571" y="1268760"/>
            <a:chExt cx="8352928" cy="770602"/>
          </a:xfrm>
        </p:grpSpPr>
        <p:sp>
          <p:nvSpPr>
            <p:cNvPr id="5" name="Text Box 3"/>
            <p:cNvSpPr txBox="1">
              <a:spLocks noChangeArrowheads="1"/>
            </p:cNvSpPr>
            <p:nvPr/>
          </p:nvSpPr>
          <p:spPr bwMode="auto">
            <a:xfrm>
              <a:off x="539750" y="1268760"/>
              <a:ext cx="7589838" cy="349250"/>
            </a:xfrm>
            <a:prstGeom prst="rect">
              <a:avLst/>
            </a:prstGeom>
            <a:solidFill>
              <a:srgbClr val="FFFFFF"/>
            </a:solidFill>
            <a:ln w="9360" cap="sq">
              <a:solidFill>
                <a:srgbClr val="FFFFFF"/>
              </a:solidFill>
              <a:miter lim="800000"/>
              <a:headEnd/>
              <a:tailEnd/>
            </a:ln>
          </p:spPr>
          <p:txBody>
            <a:bodyPr lIns="90000" tIns="45000" rIns="90000" bIns="45000"/>
            <a:lstStyle/>
            <a:p>
              <a:pP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es-AR" sz="1600" b="1" dirty="0">
                  <a:solidFill>
                    <a:srgbClr val="74BAE1"/>
                  </a:solidFill>
                </a:rPr>
                <a:t>Example</a:t>
              </a:r>
              <a:r>
                <a:rPr lang="es-AR" altLang="es-AR" sz="1600" b="1" dirty="0">
                  <a:solidFill>
                    <a:srgbClr val="74BAE1"/>
                  </a:solidFill>
                </a:rPr>
                <a:t>: </a:t>
              </a:r>
              <a:r>
                <a:rPr lang="en-US" altLang="es-AR" sz="1600" b="1" dirty="0">
                  <a:solidFill>
                    <a:srgbClr val="74BAE1"/>
                  </a:solidFill>
                </a:rPr>
                <a:t>Immediate</a:t>
              </a:r>
              <a:r>
                <a:rPr lang="es-AR" altLang="es-AR" sz="1600" b="1" dirty="0">
                  <a:solidFill>
                    <a:srgbClr val="74BAE1"/>
                  </a:solidFill>
                </a:rPr>
                <a:t> </a:t>
              </a:r>
              <a:r>
                <a:rPr lang="en-US" altLang="es-AR" sz="1600" b="1" dirty="0">
                  <a:solidFill>
                    <a:srgbClr val="74BAE1"/>
                  </a:solidFill>
                </a:rPr>
                <a:t>Outcome</a:t>
              </a:r>
              <a:r>
                <a:rPr lang="es-AR" altLang="es-AR" sz="1600" b="1" dirty="0">
                  <a:solidFill>
                    <a:srgbClr val="74BAE1"/>
                  </a:solidFill>
                </a:rPr>
                <a:t> 7 :</a:t>
              </a:r>
            </a:p>
          </p:txBody>
        </p:sp>
        <p:sp>
          <p:nvSpPr>
            <p:cNvPr id="6" name="Line 4"/>
            <p:cNvSpPr>
              <a:spLocks noChangeShapeType="1"/>
            </p:cNvSpPr>
            <p:nvPr/>
          </p:nvSpPr>
          <p:spPr bwMode="auto">
            <a:xfrm>
              <a:off x="539552" y="1268760"/>
              <a:ext cx="7921625" cy="1587"/>
            </a:xfrm>
            <a:prstGeom prst="line">
              <a:avLst/>
            </a:prstGeom>
            <a:noFill/>
            <a:ln w="19080" cap="sq">
              <a:solidFill>
                <a:srgbClr val="D9D9D9"/>
              </a:solidFill>
              <a:miter lim="800000"/>
              <a:headEnd/>
              <a:tailEnd/>
            </a:ln>
          </p:spPr>
          <p:txBody>
            <a:bodyPr/>
            <a:lstStyle/>
            <a:p>
              <a:endParaRPr lang="es-AR" dirty="0"/>
            </a:p>
          </p:txBody>
        </p:sp>
        <p:sp>
          <p:nvSpPr>
            <p:cNvPr id="7" name="Line 5"/>
            <p:cNvSpPr>
              <a:spLocks noChangeShapeType="1"/>
            </p:cNvSpPr>
            <p:nvPr/>
          </p:nvSpPr>
          <p:spPr bwMode="auto">
            <a:xfrm>
              <a:off x="539750" y="1628800"/>
              <a:ext cx="7921625" cy="1587"/>
            </a:xfrm>
            <a:prstGeom prst="line">
              <a:avLst/>
            </a:prstGeom>
            <a:noFill/>
            <a:ln w="3240" cap="sq">
              <a:solidFill>
                <a:srgbClr val="D9D9D9"/>
              </a:solidFill>
              <a:miter lim="800000"/>
              <a:headEnd/>
              <a:tailEnd/>
            </a:ln>
          </p:spPr>
          <p:txBody>
            <a:bodyPr/>
            <a:lstStyle/>
            <a:p>
              <a:endParaRPr lang="es-AR" dirty="0"/>
            </a:p>
          </p:txBody>
        </p:sp>
        <p:sp>
          <p:nvSpPr>
            <p:cNvPr id="8" name="7 CuadroTexto"/>
            <p:cNvSpPr txBox="1"/>
            <p:nvPr/>
          </p:nvSpPr>
          <p:spPr>
            <a:xfrm>
              <a:off x="452571" y="1700808"/>
              <a:ext cx="8352928" cy="338554"/>
            </a:xfrm>
            <a:prstGeom prst="rect">
              <a:avLst/>
            </a:prstGeom>
            <a:noFill/>
          </p:spPr>
          <p:txBody>
            <a:bodyPr wrap="square" rtlCol="0">
              <a:spAutoFit/>
            </a:bodyPr>
            <a:lstStyle/>
            <a:p>
              <a:pPr>
                <a:buClr>
                  <a:schemeClr val="tx2">
                    <a:lumMod val="60000"/>
                    <a:lumOff val="40000"/>
                  </a:schemeClr>
                </a:buClr>
              </a:pPr>
              <a:endParaRPr lang="es-AR" sz="1600" dirty="0">
                <a:solidFill>
                  <a:schemeClr val="tx2">
                    <a:lumMod val="60000"/>
                    <a:lumOff val="40000"/>
                  </a:schemeClr>
                </a:solidFill>
              </a:endParaRPr>
            </a:p>
          </p:txBody>
        </p:sp>
      </p:grpSp>
      <p:grpSp>
        <p:nvGrpSpPr>
          <p:cNvPr id="11" name="10 Grupo"/>
          <p:cNvGrpSpPr/>
          <p:nvPr/>
        </p:nvGrpSpPr>
        <p:grpSpPr>
          <a:xfrm>
            <a:off x="-108520" y="1628800"/>
            <a:ext cx="9361040" cy="553999"/>
            <a:chOff x="181215" y="1870084"/>
            <a:chExt cx="8698091" cy="553999"/>
          </a:xfrm>
        </p:grpSpPr>
        <p:sp>
          <p:nvSpPr>
            <p:cNvPr id="10" name="9 Rectángulo redondeado"/>
            <p:cNvSpPr/>
            <p:nvPr/>
          </p:nvSpPr>
          <p:spPr bwMode="auto">
            <a:xfrm>
              <a:off x="452571" y="1870084"/>
              <a:ext cx="8151877" cy="523221"/>
            </a:xfrm>
            <a:prstGeom prst="roundRect">
              <a:avLst/>
            </a:prstGeom>
            <a:solidFill>
              <a:schemeClr val="accent1">
                <a:lumMod val="40000"/>
                <a:lumOff val="60000"/>
              </a:schemeClr>
            </a:solidFill>
            <a:ln w="9525" cap="flat" cmpd="sng" algn="ctr">
              <a:solidFill>
                <a:schemeClr val="tx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pPr>
              <a:endParaRPr kumimoji="0" lang="es-AR" sz="1800" b="0" i="0" u="none" strike="noStrike" cap="none" normalizeH="0" baseline="0" dirty="0">
                <a:ln>
                  <a:noFill/>
                </a:ln>
                <a:solidFill>
                  <a:schemeClr val="bg1"/>
                </a:solidFill>
                <a:effectLst/>
                <a:latin typeface="Arial" charset="0"/>
              </a:endParaRPr>
            </a:p>
          </p:txBody>
        </p:sp>
        <p:sp>
          <p:nvSpPr>
            <p:cNvPr id="2" name="1 CuadroTexto"/>
            <p:cNvSpPr txBox="1"/>
            <p:nvPr/>
          </p:nvSpPr>
          <p:spPr>
            <a:xfrm>
              <a:off x="181215" y="1870085"/>
              <a:ext cx="8698091" cy="553998"/>
            </a:xfrm>
            <a:prstGeom prst="rect">
              <a:avLst/>
            </a:prstGeom>
            <a:noFill/>
          </p:spPr>
          <p:txBody>
            <a:bodyPr wrap="square" rtlCol="0">
              <a:spAutoFit/>
            </a:bodyPr>
            <a:lstStyle/>
            <a:p>
              <a:pPr algn="ctr"/>
              <a:r>
                <a:rPr lang="en-US" sz="1500" dirty="0">
                  <a:solidFill>
                    <a:schemeClr val="tx1">
                      <a:lumMod val="65000"/>
                      <a:lumOff val="35000"/>
                    </a:schemeClr>
                  </a:solidFill>
                </a:rPr>
                <a:t>ML offences and activities are investigated, and offenders are prosecuted and subject to effective, proportionate and dissuasive sanctions</a:t>
              </a:r>
              <a:endParaRPr lang="es-AR" sz="1500" dirty="0">
                <a:solidFill>
                  <a:schemeClr val="tx1">
                    <a:lumMod val="65000"/>
                    <a:lumOff val="35000"/>
                  </a:schemeClr>
                </a:solidFill>
              </a:endParaRPr>
            </a:p>
          </p:txBody>
        </p:sp>
      </p:grpSp>
      <p:sp>
        <p:nvSpPr>
          <p:cNvPr id="13" name="12 CuadroTexto"/>
          <p:cNvSpPr txBox="1"/>
          <p:nvPr/>
        </p:nvSpPr>
        <p:spPr>
          <a:xfrm>
            <a:off x="183518" y="2204864"/>
            <a:ext cx="8773195" cy="4401205"/>
          </a:xfrm>
          <a:prstGeom prst="rect">
            <a:avLst/>
          </a:prstGeom>
          <a:noFill/>
        </p:spPr>
        <p:txBody>
          <a:bodyPr wrap="square" rtlCol="0">
            <a:spAutoFit/>
          </a:bodyPr>
          <a:lstStyle/>
          <a:p>
            <a:r>
              <a:rPr lang="en-US" sz="1600" b="1" dirty="0">
                <a:solidFill>
                  <a:schemeClr val="tx2">
                    <a:lumMod val="60000"/>
                    <a:lumOff val="40000"/>
                  </a:schemeClr>
                </a:solidFill>
              </a:rPr>
              <a:t>Specific</a:t>
            </a:r>
            <a:r>
              <a:rPr lang="es-AR" sz="1600" b="1" dirty="0">
                <a:solidFill>
                  <a:schemeClr val="tx2">
                    <a:lumMod val="60000"/>
                    <a:lumOff val="40000"/>
                  </a:schemeClr>
                </a:solidFill>
              </a:rPr>
              <a:t> </a:t>
            </a:r>
            <a:r>
              <a:rPr lang="en-US" sz="1600" b="1" dirty="0">
                <a:solidFill>
                  <a:schemeClr val="tx2">
                    <a:lumMod val="60000"/>
                    <a:lumOff val="40000"/>
                  </a:schemeClr>
                </a:solidFill>
              </a:rPr>
              <a:t>Factors</a:t>
            </a:r>
            <a:r>
              <a:rPr lang="es-AR" sz="1600" b="1" dirty="0">
                <a:solidFill>
                  <a:schemeClr val="tx2">
                    <a:lumMod val="60000"/>
                    <a:lumOff val="40000"/>
                  </a:schemeClr>
                </a:solidFill>
              </a:rPr>
              <a:t>.</a:t>
            </a:r>
          </a:p>
          <a:p>
            <a:pPr marL="342900" indent="-342900">
              <a:buFont typeface="+mj-lt"/>
              <a:buAutoNum type="arabicPeriod"/>
            </a:pPr>
            <a:r>
              <a:rPr lang="en-US" sz="1200" dirty="0">
                <a:solidFill>
                  <a:schemeClr val="tx1">
                    <a:lumMod val="65000"/>
                    <a:lumOff val="35000"/>
                  </a:schemeClr>
                </a:solidFill>
              </a:rPr>
              <a:t>What are the measures taken to identify, initiate and prioritize ML cases (at least in relation to all major proceeds-generating offences) for investigation (e.g., focus between small and larger or complex cases, between domestic and foreign predicates etc.)</a:t>
            </a:r>
            <a:r>
              <a:rPr lang="es-AR" sz="1200" dirty="0">
                <a:solidFill>
                  <a:schemeClr val="tx1">
                    <a:lumMod val="65000"/>
                    <a:lumOff val="35000"/>
                  </a:schemeClr>
                </a:solidFill>
              </a:rPr>
              <a:t>?</a:t>
            </a:r>
          </a:p>
          <a:p>
            <a:pPr marL="342900" indent="-342900">
              <a:buFont typeface="+mj-lt"/>
              <a:buAutoNum type="arabicPeriod"/>
            </a:pPr>
            <a:r>
              <a:rPr lang="en-US" sz="1200" dirty="0">
                <a:solidFill>
                  <a:schemeClr val="tx1">
                    <a:lumMod val="65000"/>
                    <a:lumOff val="35000"/>
                  </a:schemeClr>
                </a:solidFill>
              </a:rPr>
              <a:t>To what extent, and how quickly, can competent authorities obtain, or access relevant financial intelligence and other information required for ML investigations</a:t>
            </a:r>
            <a:r>
              <a:rPr lang="es-AR" sz="1200" dirty="0">
                <a:solidFill>
                  <a:schemeClr val="tx1">
                    <a:lumMod val="65000"/>
                    <a:lumOff val="35000"/>
                  </a:schemeClr>
                </a:solidFill>
              </a:rPr>
              <a:t>?</a:t>
            </a:r>
          </a:p>
          <a:p>
            <a:pPr marL="342900" indent="-342900">
              <a:buFont typeface="+mj-lt"/>
              <a:buAutoNum type="arabicPeriod"/>
            </a:pPr>
            <a:r>
              <a:rPr lang="en-US" sz="1200" dirty="0">
                <a:solidFill>
                  <a:schemeClr val="tx1">
                    <a:lumMod val="65000"/>
                    <a:lumOff val="35000"/>
                  </a:schemeClr>
                </a:solidFill>
              </a:rPr>
              <a:t>To what extent are joint or cooperative investigations (including the use of multi-disciplinary investigative units) and other investigative techniques (e.g., postponing or waiving the arrest or seizure of money for the purpose of identifying persons involved) used in major proceeds generating offences</a:t>
            </a:r>
            <a:r>
              <a:rPr lang="es-AR" sz="1200" dirty="0">
                <a:solidFill>
                  <a:schemeClr val="tx1">
                    <a:lumMod val="65000"/>
                    <a:lumOff val="35000"/>
                  </a:schemeClr>
                </a:solidFill>
              </a:rPr>
              <a:t>?</a:t>
            </a:r>
          </a:p>
          <a:p>
            <a:pPr marL="342900" indent="-342900">
              <a:buFont typeface="+mj-lt"/>
              <a:buAutoNum type="arabicPeriod"/>
            </a:pPr>
            <a:r>
              <a:rPr lang="en-US" sz="1200" dirty="0">
                <a:solidFill>
                  <a:schemeClr val="tx1">
                    <a:lumMod val="65000"/>
                    <a:lumOff val="35000"/>
                  </a:schemeClr>
                </a:solidFill>
              </a:rPr>
              <a:t>How are ML cases prepared for timely prosecution and trial</a:t>
            </a:r>
            <a:r>
              <a:rPr lang="es-AR" sz="1200" dirty="0">
                <a:solidFill>
                  <a:schemeClr val="tx1">
                    <a:lumMod val="65000"/>
                    <a:lumOff val="35000"/>
                  </a:schemeClr>
                </a:solidFill>
              </a:rPr>
              <a:t>?</a:t>
            </a:r>
          </a:p>
          <a:p>
            <a:pPr marL="342900" indent="-342900">
              <a:buFont typeface="+mj-lt"/>
              <a:buAutoNum type="arabicPeriod"/>
            </a:pPr>
            <a:r>
              <a:rPr lang="en-US" sz="1200" dirty="0">
                <a:solidFill>
                  <a:schemeClr val="tx1">
                    <a:lumMod val="65000"/>
                    <a:lumOff val="35000"/>
                  </a:schemeClr>
                </a:solidFill>
              </a:rPr>
              <a:t>In what circumstances are decisions made not to proceed with prosecutions where there is indicative evidence of a ML offence</a:t>
            </a:r>
            <a:r>
              <a:rPr lang="es-AR" sz="1200" dirty="0">
                <a:solidFill>
                  <a:schemeClr val="tx1">
                    <a:lumMod val="65000"/>
                    <a:lumOff val="35000"/>
                  </a:schemeClr>
                </a:solidFill>
              </a:rPr>
              <a:t>?</a:t>
            </a:r>
          </a:p>
          <a:p>
            <a:pPr marL="342900" indent="-342900">
              <a:buFont typeface="+mj-lt"/>
              <a:buAutoNum type="arabicPeriod"/>
            </a:pPr>
            <a:r>
              <a:rPr lang="en-US" sz="1200" dirty="0">
                <a:solidFill>
                  <a:schemeClr val="tx1">
                    <a:lumMod val="65000"/>
                    <a:lumOff val="35000"/>
                  </a:schemeClr>
                </a:solidFill>
              </a:rPr>
              <a:t>To what extent are ML prosecutions: (i) linked to the prosecution of the predicate offence (including foreign predicate offences), or (ii) prosecuted as an autonomous offence?</a:t>
            </a:r>
          </a:p>
          <a:p>
            <a:pPr marL="342900" indent="-342900">
              <a:buFont typeface="+mj-lt"/>
              <a:buAutoNum type="arabicPeriod"/>
            </a:pPr>
            <a:r>
              <a:rPr lang="en-US" sz="1200" dirty="0">
                <a:solidFill>
                  <a:schemeClr val="tx1">
                    <a:lumMod val="65000"/>
                    <a:lumOff val="35000"/>
                  </a:schemeClr>
                </a:solidFill>
              </a:rPr>
              <a:t>How do the relevant authorities, considering the legal systems, interact with each other throughout the life-cycle of a ML case, from the initiation of an investigation, through gathering of evidence, referral to prosecutors and the decision to go to trial</a:t>
            </a:r>
            <a:r>
              <a:rPr lang="es-AR" sz="1200" dirty="0">
                <a:solidFill>
                  <a:schemeClr val="tx1">
                    <a:lumMod val="65000"/>
                    <a:lumOff val="35000"/>
                  </a:schemeClr>
                </a:solidFill>
              </a:rPr>
              <a:t>?</a:t>
            </a:r>
          </a:p>
          <a:p>
            <a:pPr marL="342900" indent="-342900">
              <a:buFont typeface="+mj-lt"/>
              <a:buAutoNum type="arabicPeriod"/>
            </a:pPr>
            <a:r>
              <a:rPr lang="en-US" sz="1200" dirty="0">
                <a:solidFill>
                  <a:schemeClr val="tx1">
                    <a:lumMod val="65000"/>
                    <a:lumOff val="35000"/>
                  </a:schemeClr>
                </a:solidFill>
              </a:rPr>
              <a:t>Are there other aspects of the investigative, prosecutorial or judicial process that impede or hinder ML prosecutions and sanctions</a:t>
            </a:r>
            <a:r>
              <a:rPr lang="es-AR" sz="1200" dirty="0">
                <a:solidFill>
                  <a:schemeClr val="tx1">
                    <a:lumMod val="65000"/>
                    <a:lumOff val="35000"/>
                  </a:schemeClr>
                </a:solidFill>
              </a:rPr>
              <a:t>?</a:t>
            </a:r>
          </a:p>
          <a:p>
            <a:pPr marL="342900" indent="-342900">
              <a:buFont typeface="+mj-lt"/>
              <a:buAutoNum type="arabicPeriod"/>
            </a:pPr>
            <a:r>
              <a:rPr lang="en-US" sz="1200" dirty="0">
                <a:solidFill>
                  <a:schemeClr val="tx1">
                    <a:lumMod val="65000"/>
                    <a:lumOff val="35000"/>
                  </a:schemeClr>
                </a:solidFill>
              </a:rPr>
              <a:t>Do the competent authorities have adequate resources (including financial investigation tools) to manage their work or address the ML risks adequately</a:t>
            </a:r>
            <a:r>
              <a:rPr lang="es-AR" sz="1200" dirty="0">
                <a:solidFill>
                  <a:schemeClr val="tx1">
                    <a:lumMod val="65000"/>
                    <a:lumOff val="35000"/>
                  </a:schemeClr>
                </a:solidFill>
              </a:rPr>
              <a:t>?</a:t>
            </a:r>
          </a:p>
          <a:p>
            <a:pPr marL="342900" indent="-342900">
              <a:buFont typeface="+mj-lt"/>
              <a:buAutoNum type="arabicPeriod"/>
            </a:pPr>
            <a:r>
              <a:rPr lang="en-US" sz="1200" dirty="0">
                <a:solidFill>
                  <a:schemeClr val="tx1">
                    <a:lumMod val="65000"/>
                    <a:lumOff val="35000"/>
                  </a:schemeClr>
                </a:solidFill>
              </a:rPr>
              <a:t>Are dedicated staff/units in place to investigate ML? </a:t>
            </a:r>
          </a:p>
          <a:p>
            <a:pPr marL="342900" indent="-342900">
              <a:buFont typeface="+mj-lt"/>
              <a:buAutoNum type="arabicPeriod"/>
            </a:pPr>
            <a:r>
              <a:rPr lang="en-US" sz="1200" dirty="0">
                <a:solidFill>
                  <a:schemeClr val="tx1">
                    <a:lumMod val="65000"/>
                    <a:lumOff val="35000"/>
                  </a:schemeClr>
                </a:solidFill>
              </a:rPr>
              <a:t>Where resources are shared, how are ML investigations prioritized</a:t>
            </a:r>
            <a:r>
              <a:rPr lang="es-AR" sz="1200" dirty="0">
                <a:solidFill>
                  <a:schemeClr val="tx1">
                    <a:lumMod val="65000"/>
                    <a:lumOff val="35000"/>
                  </a:schemeClr>
                </a:solidFill>
              </a:rPr>
              <a:t>? </a:t>
            </a:r>
          </a:p>
        </p:txBody>
      </p:sp>
    </p:spTree>
    <p:extLst>
      <p:ext uri="{BB962C8B-B14F-4D97-AF65-F5344CB8AC3E}">
        <p14:creationId xmlns:p14="http://schemas.microsoft.com/office/powerpoint/2010/main" val="143756581"/>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47106" name="Text Box 3"/>
          <p:cNvSpPr txBox="1">
            <a:spLocks noChangeArrowheads="1"/>
          </p:cNvSpPr>
          <p:nvPr/>
        </p:nvSpPr>
        <p:spPr bwMode="auto">
          <a:xfrm>
            <a:off x="527050" y="371475"/>
            <a:ext cx="3397250" cy="555625"/>
          </a:xfrm>
          <a:prstGeom prst="rect">
            <a:avLst/>
          </a:prstGeom>
          <a:noFill/>
          <a:ln w="9525">
            <a:noFill/>
            <a:round/>
            <a:headEnd/>
            <a:tailEnd/>
          </a:ln>
        </p:spPr>
        <p:txBody>
          <a:bodyPr lIns="90000" tIns="45000" rIns="90000" bIns="45000"/>
          <a:lstStyle/>
          <a:p>
            <a:r>
              <a:rPr lang="en-US" sz="1600" b="1" dirty="0"/>
              <a:t>Effectiveness Assessment</a:t>
            </a:r>
            <a:endParaRPr lang="en-US" sz="1600" dirty="0"/>
          </a:p>
        </p:txBody>
      </p:sp>
      <p:grpSp>
        <p:nvGrpSpPr>
          <p:cNvPr id="4" name="3 Grupo"/>
          <p:cNvGrpSpPr/>
          <p:nvPr/>
        </p:nvGrpSpPr>
        <p:grpSpPr>
          <a:xfrm>
            <a:off x="452571" y="1268760"/>
            <a:ext cx="8352928" cy="770602"/>
            <a:chOff x="452571" y="1268760"/>
            <a:chExt cx="8352928" cy="770602"/>
          </a:xfrm>
        </p:grpSpPr>
        <p:sp>
          <p:nvSpPr>
            <p:cNvPr id="5" name="Text Box 3"/>
            <p:cNvSpPr txBox="1">
              <a:spLocks noChangeArrowheads="1"/>
            </p:cNvSpPr>
            <p:nvPr/>
          </p:nvSpPr>
          <p:spPr bwMode="auto">
            <a:xfrm>
              <a:off x="539750" y="1268760"/>
              <a:ext cx="7589838" cy="349250"/>
            </a:xfrm>
            <a:prstGeom prst="rect">
              <a:avLst/>
            </a:prstGeom>
            <a:solidFill>
              <a:srgbClr val="FFFFFF"/>
            </a:solidFill>
            <a:ln w="9360" cap="sq">
              <a:solidFill>
                <a:srgbClr val="FFFFFF"/>
              </a:solidFill>
              <a:miter lim="800000"/>
              <a:headEnd/>
              <a:tailEnd/>
            </a:ln>
          </p:spPr>
          <p:txBody>
            <a:bodyPr lIns="90000" tIns="45000" rIns="90000" bIns="45000"/>
            <a:lstStyle/>
            <a:p>
              <a:pP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es-AR" sz="1600" b="1" dirty="0">
                  <a:solidFill>
                    <a:srgbClr val="74BAE1"/>
                  </a:solidFill>
                </a:rPr>
                <a:t>Methodology</a:t>
              </a:r>
              <a:r>
                <a:rPr lang="es-AR" altLang="es-AR" sz="1600" b="1" dirty="0">
                  <a:solidFill>
                    <a:srgbClr val="74BAE1"/>
                  </a:solidFill>
                </a:rPr>
                <a:t> </a:t>
              </a:r>
              <a:r>
                <a:rPr lang="en-US" altLang="es-AR" sz="1600" b="1" dirty="0">
                  <a:solidFill>
                    <a:srgbClr val="74BAE1"/>
                  </a:solidFill>
                </a:rPr>
                <a:t>to assess Effectiveness</a:t>
              </a:r>
            </a:p>
          </p:txBody>
        </p:sp>
        <p:sp>
          <p:nvSpPr>
            <p:cNvPr id="6" name="Line 4"/>
            <p:cNvSpPr>
              <a:spLocks noChangeShapeType="1"/>
            </p:cNvSpPr>
            <p:nvPr/>
          </p:nvSpPr>
          <p:spPr bwMode="auto">
            <a:xfrm>
              <a:off x="539750" y="1268760"/>
              <a:ext cx="7921625" cy="1587"/>
            </a:xfrm>
            <a:prstGeom prst="line">
              <a:avLst/>
            </a:prstGeom>
            <a:noFill/>
            <a:ln w="19080" cap="sq">
              <a:solidFill>
                <a:srgbClr val="D9D9D9"/>
              </a:solidFill>
              <a:miter lim="800000"/>
              <a:headEnd/>
              <a:tailEnd/>
            </a:ln>
          </p:spPr>
          <p:txBody>
            <a:bodyPr/>
            <a:lstStyle/>
            <a:p>
              <a:endParaRPr lang="es-AR" dirty="0"/>
            </a:p>
          </p:txBody>
        </p:sp>
        <p:sp>
          <p:nvSpPr>
            <p:cNvPr id="7" name="Line 5"/>
            <p:cNvSpPr>
              <a:spLocks noChangeShapeType="1"/>
            </p:cNvSpPr>
            <p:nvPr/>
          </p:nvSpPr>
          <p:spPr bwMode="auto">
            <a:xfrm>
              <a:off x="539750" y="1628800"/>
              <a:ext cx="7921625" cy="1587"/>
            </a:xfrm>
            <a:prstGeom prst="line">
              <a:avLst/>
            </a:prstGeom>
            <a:noFill/>
            <a:ln w="3240" cap="sq">
              <a:solidFill>
                <a:srgbClr val="D9D9D9"/>
              </a:solidFill>
              <a:miter lim="800000"/>
              <a:headEnd/>
              <a:tailEnd/>
            </a:ln>
          </p:spPr>
          <p:txBody>
            <a:bodyPr/>
            <a:lstStyle/>
            <a:p>
              <a:endParaRPr lang="es-AR" dirty="0"/>
            </a:p>
          </p:txBody>
        </p:sp>
        <p:sp>
          <p:nvSpPr>
            <p:cNvPr id="8" name="7 CuadroTexto"/>
            <p:cNvSpPr txBox="1"/>
            <p:nvPr/>
          </p:nvSpPr>
          <p:spPr>
            <a:xfrm>
              <a:off x="452571" y="1700808"/>
              <a:ext cx="8352928" cy="338554"/>
            </a:xfrm>
            <a:prstGeom prst="rect">
              <a:avLst/>
            </a:prstGeom>
            <a:noFill/>
          </p:spPr>
          <p:txBody>
            <a:bodyPr wrap="square" rtlCol="0">
              <a:spAutoFit/>
            </a:bodyPr>
            <a:lstStyle/>
            <a:p>
              <a:pPr>
                <a:buClr>
                  <a:schemeClr val="tx2">
                    <a:lumMod val="60000"/>
                    <a:lumOff val="40000"/>
                  </a:schemeClr>
                </a:buClr>
              </a:pPr>
              <a:endParaRPr lang="es-AR" sz="1600" dirty="0">
                <a:solidFill>
                  <a:schemeClr val="tx2">
                    <a:lumMod val="60000"/>
                    <a:lumOff val="40000"/>
                  </a:schemeClr>
                </a:solidFill>
              </a:endParaRPr>
            </a:p>
          </p:txBody>
        </p:sp>
      </p:grpSp>
      <p:graphicFrame>
        <p:nvGraphicFramePr>
          <p:cNvPr id="9" name="8 Tabla"/>
          <p:cNvGraphicFramePr>
            <a:graphicFrameLocks noGrp="1"/>
          </p:cNvGraphicFramePr>
          <p:nvPr>
            <p:extLst>
              <p:ext uri="{D42A27DB-BD31-4B8C-83A1-F6EECF244321}">
                <p14:modId xmlns:p14="http://schemas.microsoft.com/office/powerpoint/2010/main" val="3614175134"/>
              </p:ext>
            </p:extLst>
          </p:nvPr>
        </p:nvGraphicFramePr>
        <p:xfrm>
          <a:off x="683568" y="1935480"/>
          <a:ext cx="7848871" cy="3985806"/>
        </p:xfrm>
        <a:graphic>
          <a:graphicData uri="http://schemas.openxmlformats.org/drawingml/2006/table">
            <a:tbl>
              <a:tblPr>
                <a:tableStyleId>{2D5ABB26-0587-4C30-8999-92F81FD0307C}</a:tableStyleId>
              </a:tblPr>
              <a:tblGrid>
                <a:gridCol w="1872208">
                  <a:extLst>
                    <a:ext uri="{9D8B030D-6E8A-4147-A177-3AD203B41FA5}">
                      <a16:colId xmlns:a16="http://schemas.microsoft.com/office/drawing/2014/main" val="20000"/>
                    </a:ext>
                  </a:extLst>
                </a:gridCol>
                <a:gridCol w="576064">
                  <a:extLst>
                    <a:ext uri="{9D8B030D-6E8A-4147-A177-3AD203B41FA5}">
                      <a16:colId xmlns:a16="http://schemas.microsoft.com/office/drawing/2014/main" val="20001"/>
                    </a:ext>
                  </a:extLst>
                </a:gridCol>
                <a:gridCol w="5400599">
                  <a:extLst>
                    <a:ext uri="{9D8B030D-6E8A-4147-A177-3AD203B41FA5}">
                      <a16:colId xmlns:a16="http://schemas.microsoft.com/office/drawing/2014/main" val="20002"/>
                    </a:ext>
                  </a:extLst>
                </a:gridCol>
              </a:tblGrid>
              <a:tr h="317560">
                <a:tc gridSpan="3">
                  <a:txBody>
                    <a:bodyPr/>
                    <a:lstStyle/>
                    <a:p>
                      <a:pPr algn="ctr">
                        <a:spcAft>
                          <a:spcPts val="0"/>
                        </a:spcAft>
                      </a:pPr>
                      <a:r>
                        <a:rPr lang="en-US" altLang="es-AR" sz="1600" b="1" kern="1200" noProof="0" dirty="0">
                          <a:solidFill>
                            <a:srgbClr val="74BAE1"/>
                          </a:solidFill>
                          <a:latin typeface="Arial" charset="0"/>
                          <a:ea typeface="Microsoft YaHei" charset="-122"/>
                          <a:cs typeface="+mn-cs"/>
                        </a:rPr>
                        <a:t>Effectiveness</a:t>
                      </a:r>
                      <a:r>
                        <a:rPr lang="es-AR" altLang="es-AR" sz="1600" b="1" kern="1200" dirty="0">
                          <a:solidFill>
                            <a:srgbClr val="74BAE1"/>
                          </a:solidFill>
                          <a:latin typeface="Arial" charset="0"/>
                          <a:ea typeface="Microsoft YaHei" charset="-122"/>
                          <a:cs typeface="+mn-cs"/>
                        </a:rPr>
                        <a:t> ratings</a:t>
                      </a:r>
                    </a:p>
                  </a:txBody>
                  <a:tcPr marL="68580" marR="68580" marT="0" marB="0">
                    <a:lnB w="28575" cap="flat" cmpd="sng" algn="ctr">
                      <a:solidFill>
                        <a:schemeClr val="tx2"/>
                      </a:solidFill>
                      <a:prstDash val="solid"/>
                      <a:round/>
                      <a:headEnd type="none" w="med" len="med"/>
                      <a:tailEnd type="none" w="med" len="med"/>
                    </a:lnB>
                  </a:tcPr>
                </a:tc>
                <a:tc hMerge="1">
                  <a:txBody>
                    <a:bodyPr/>
                    <a:lstStyle/>
                    <a:p>
                      <a:endParaRPr lang="es-AR"/>
                    </a:p>
                  </a:txBody>
                  <a:tcPr/>
                </a:tc>
                <a:tc hMerge="1">
                  <a:txBody>
                    <a:bodyPr/>
                    <a:lstStyle/>
                    <a:p>
                      <a:endParaRPr lang="es-AR"/>
                    </a:p>
                  </a:txBody>
                  <a:tcPr/>
                </a:tc>
                <a:extLst>
                  <a:ext uri="{0D108BD9-81ED-4DB2-BD59-A6C34878D82A}">
                    <a16:rowId xmlns:a16="http://schemas.microsoft.com/office/drawing/2014/main" val="10000"/>
                  </a:ext>
                </a:extLst>
              </a:tr>
              <a:tr h="317560">
                <a:tc>
                  <a:txBody>
                    <a:bodyPr/>
                    <a:lstStyle/>
                    <a:p>
                      <a:pPr>
                        <a:spcAft>
                          <a:spcPts val="0"/>
                        </a:spcAft>
                      </a:pPr>
                      <a:r>
                        <a:rPr lang="es-AR" altLang="es-AR" sz="1600" b="1" kern="1200" dirty="0">
                          <a:solidFill>
                            <a:srgbClr val="74BAE1"/>
                          </a:solidFill>
                          <a:latin typeface="Arial" charset="0"/>
                          <a:ea typeface="Microsoft YaHei" charset="-122"/>
                          <a:cs typeface="+mn-cs"/>
                        </a:rPr>
                        <a:t>High </a:t>
                      </a:r>
                      <a:r>
                        <a:rPr lang="en-US" altLang="es-AR" sz="1600" b="1" kern="1200" noProof="0" dirty="0">
                          <a:solidFill>
                            <a:srgbClr val="74BAE1"/>
                          </a:solidFill>
                          <a:latin typeface="Arial" charset="0"/>
                          <a:ea typeface="Microsoft YaHei" charset="-122"/>
                          <a:cs typeface="+mn-cs"/>
                        </a:rPr>
                        <a:t>level</a:t>
                      </a:r>
                      <a:r>
                        <a:rPr lang="es-AR" altLang="es-AR" sz="1600" b="1" kern="1200" dirty="0">
                          <a:solidFill>
                            <a:srgbClr val="74BAE1"/>
                          </a:solidFill>
                          <a:latin typeface="Arial" charset="0"/>
                          <a:ea typeface="Microsoft YaHei" charset="-122"/>
                          <a:cs typeface="+mn-cs"/>
                        </a:rPr>
                        <a:t> o</a:t>
                      </a:r>
                      <a:r>
                        <a:rPr lang="en-US" altLang="es-AR" sz="1600" b="1" kern="1200" noProof="0" dirty="0">
                          <a:solidFill>
                            <a:srgbClr val="74BAE1"/>
                          </a:solidFill>
                          <a:latin typeface="Arial" charset="0"/>
                          <a:ea typeface="Microsoft YaHei" charset="-122"/>
                          <a:cs typeface="+mn-cs"/>
                        </a:rPr>
                        <a:t>f effectiveness</a:t>
                      </a:r>
                      <a:endParaRPr lang="es-AR" altLang="es-AR" sz="1600" b="1" kern="1200" dirty="0">
                        <a:solidFill>
                          <a:srgbClr val="74BAE1"/>
                        </a:solidFill>
                        <a:latin typeface="Arial" charset="0"/>
                        <a:ea typeface="Microsoft YaHei" charset="-122"/>
                        <a:cs typeface="+mn-cs"/>
                      </a:endParaRPr>
                    </a:p>
                  </a:txBody>
                  <a:tcPr marL="68580" marR="68580" marT="0" marB="0" anchor="ctr">
                    <a:lnT w="28575" cap="flat" cmpd="sng" algn="ctr">
                      <a:solidFill>
                        <a:schemeClr val="tx2"/>
                      </a:solidFill>
                      <a:prstDash val="solid"/>
                      <a:round/>
                      <a:headEnd type="none" w="med" len="med"/>
                      <a:tailEnd type="none" w="med" len="med"/>
                    </a:lnT>
                    <a:lnB w="28575" cap="flat" cmpd="sng" algn="ctr">
                      <a:solidFill>
                        <a:schemeClr val="tx2"/>
                      </a:solidFill>
                      <a:prstDash val="solid"/>
                      <a:round/>
                      <a:headEnd type="none" w="med" len="med"/>
                      <a:tailEnd type="none" w="med" len="med"/>
                    </a:lnB>
                  </a:tcPr>
                </a:tc>
                <a:tc>
                  <a:txBody>
                    <a:bodyPr/>
                    <a:lstStyle/>
                    <a:p>
                      <a:pPr marL="0" algn="l" defTabSz="914400" rtl="0" eaLnBrk="1" latinLnBrk="0" hangingPunct="1">
                        <a:spcAft>
                          <a:spcPts val="0"/>
                        </a:spcAft>
                      </a:pPr>
                      <a:r>
                        <a:rPr lang="es-AR" altLang="es-AR" sz="1600" b="1" kern="1200" dirty="0">
                          <a:solidFill>
                            <a:srgbClr val="74BAE1"/>
                          </a:solidFill>
                          <a:latin typeface="Arial" charset="0"/>
                          <a:ea typeface="Microsoft YaHei" charset="-122"/>
                          <a:cs typeface="+mn-cs"/>
                        </a:rPr>
                        <a:t>HL</a:t>
                      </a:r>
                    </a:p>
                  </a:txBody>
                  <a:tcPr marL="68580" marR="68580" marT="0" marB="0">
                    <a:lnT w="28575" cap="flat" cmpd="sng" algn="ctr">
                      <a:solidFill>
                        <a:schemeClr val="tx2"/>
                      </a:solidFill>
                      <a:prstDash val="solid"/>
                      <a:round/>
                      <a:headEnd type="none" w="med" len="med"/>
                      <a:tailEnd type="none" w="med" len="med"/>
                    </a:lnT>
                    <a:lnB w="28575" cap="flat" cmpd="sng" algn="ctr">
                      <a:solidFill>
                        <a:schemeClr val="tx2"/>
                      </a:solidFill>
                      <a:prstDash val="solid"/>
                      <a:round/>
                      <a:headEnd type="none" w="med" len="med"/>
                      <a:tailEnd type="none" w="med" len="med"/>
                    </a:lnB>
                  </a:tcPr>
                </a:tc>
                <a:tc>
                  <a:txBody>
                    <a:bodyPr/>
                    <a:lstStyle/>
                    <a:p>
                      <a:pPr>
                        <a:spcAft>
                          <a:spcPts val="0"/>
                        </a:spcAft>
                      </a:pPr>
                      <a:r>
                        <a:rPr lang="en-US" sz="1400" dirty="0"/>
                        <a:t>The Immediate Outcome is achieved to a very large extent.</a:t>
                      </a:r>
                    </a:p>
                    <a:p>
                      <a:pPr>
                        <a:spcAft>
                          <a:spcPts val="0"/>
                        </a:spcAft>
                      </a:pPr>
                      <a:r>
                        <a:rPr lang="en-US" sz="1400" dirty="0"/>
                        <a:t>Minor improvements needed</a:t>
                      </a:r>
                      <a:r>
                        <a:rPr lang="es-AR" sz="1400" dirty="0">
                          <a:solidFill>
                            <a:srgbClr val="000000"/>
                          </a:solidFill>
                          <a:latin typeface="Lato"/>
                          <a:ea typeface="Calibri"/>
                          <a:cs typeface="Lato"/>
                        </a:rPr>
                        <a:t>.</a:t>
                      </a:r>
                      <a:endParaRPr lang="es-AR" sz="1200" dirty="0">
                        <a:solidFill>
                          <a:srgbClr val="000000"/>
                        </a:solidFill>
                        <a:latin typeface="Lato"/>
                        <a:ea typeface="Calibri"/>
                        <a:cs typeface="Lato"/>
                      </a:endParaRPr>
                    </a:p>
                  </a:txBody>
                  <a:tcPr marL="68580" marR="68580" marT="0" marB="0">
                    <a:lnT w="28575" cap="flat" cmpd="sng" algn="ctr">
                      <a:solidFill>
                        <a:schemeClr val="tx2"/>
                      </a:solidFill>
                      <a:prstDash val="solid"/>
                      <a:round/>
                      <a:headEnd type="none" w="med" len="med"/>
                      <a:tailEnd type="none" w="med" len="med"/>
                    </a:lnT>
                    <a:lnB w="28575"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10001"/>
                  </a:ext>
                </a:extLst>
              </a:tr>
              <a:tr h="635122">
                <a:tc>
                  <a:txBody>
                    <a:bodyPr/>
                    <a:lstStyle/>
                    <a:p>
                      <a:pPr marL="0" algn="l" defTabSz="914400" rtl="0" eaLnBrk="1" latinLnBrk="0" hangingPunct="1">
                        <a:spcAft>
                          <a:spcPts val="0"/>
                        </a:spcAft>
                      </a:pPr>
                      <a:r>
                        <a:rPr lang="en-US" altLang="es-AR" sz="1600" b="1" kern="1200" noProof="0" dirty="0">
                          <a:solidFill>
                            <a:srgbClr val="74BAE1"/>
                          </a:solidFill>
                          <a:latin typeface="Arial" charset="0"/>
                          <a:ea typeface="Microsoft YaHei" charset="-122"/>
                          <a:cs typeface="+mn-cs"/>
                        </a:rPr>
                        <a:t>Substantial level of effectiveness</a:t>
                      </a:r>
                    </a:p>
                  </a:txBody>
                  <a:tcPr marL="68580" marR="68580" marT="0" marB="0" anchor="ctr">
                    <a:lnT w="28575" cap="flat" cmpd="sng" algn="ctr">
                      <a:solidFill>
                        <a:schemeClr val="tx2"/>
                      </a:solidFill>
                      <a:prstDash val="solid"/>
                      <a:round/>
                      <a:headEnd type="none" w="med" len="med"/>
                      <a:tailEnd type="none" w="med" len="med"/>
                    </a:lnT>
                    <a:lnB w="28575" cap="flat" cmpd="sng" algn="ctr">
                      <a:solidFill>
                        <a:schemeClr val="tx2"/>
                      </a:solidFill>
                      <a:prstDash val="solid"/>
                      <a:round/>
                      <a:headEnd type="none" w="med" len="med"/>
                      <a:tailEnd type="none" w="med" len="med"/>
                    </a:lnB>
                  </a:tcPr>
                </a:tc>
                <a:tc>
                  <a:txBody>
                    <a:bodyPr/>
                    <a:lstStyle/>
                    <a:p>
                      <a:pPr marL="0" algn="l" defTabSz="914400" rtl="0" eaLnBrk="1" latinLnBrk="0" hangingPunct="1">
                        <a:spcAft>
                          <a:spcPts val="0"/>
                        </a:spcAft>
                      </a:pPr>
                      <a:r>
                        <a:rPr lang="es-AR" altLang="es-AR" sz="1600" b="1" kern="1200" dirty="0">
                          <a:solidFill>
                            <a:srgbClr val="74BAE1"/>
                          </a:solidFill>
                          <a:latin typeface="Arial" charset="0"/>
                          <a:ea typeface="Microsoft YaHei" charset="-122"/>
                          <a:cs typeface="+mn-cs"/>
                        </a:rPr>
                        <a:t>SL</a:t>
                      </a:r>
                    </a:p>
                  </a:txBody>
                  <a:tcPr marL="68580" marR="68580" marT="0" marB="0">
                    <a:lnT w="28575" cap="flat" cmpd="sng" algn="ctr">
                      <a:solidFill>
                        <a:schemeClr val="tx2"/>
                      </a:solidFill>
                      <a:prstDash val="solid"/>
                      <a:round/>
                      <a:headEnd type="none" w="med" len="med"/>
                      <a:tailEnd type="none" w="med" len="med"/>
                    </a:lnT>
                    <a:lnB w="28575" cap="flat" cmpd="sng" algn="ctr">
                      <a:solidFill>
                        <a:schemeClr val="tx2"/>
                      </a:solidFill>
                      <a:prstDash val="solid"/>
                      <a:round/>
                      <a:headEnd type="none" w="med" len="med"/>
                      <a:tailEnd type="none" w="med" len="med"/>
                    </a:lnB>
                  </a:tcPr>
                </a:tc>
                <a:tc>
                  <a:txBody>
                    <a:bodyPr/>
                    <a:lstStyle/>
                    <a:p>
                      <a:pPr>
                        <a:spcAft>
                          <a:spcPts val="0"/>
                        </a:spcAft>
                      </a:pPr>
                      <a:r>
                        <a:rPr lang="en-US" sz="1400" dirty="0"/>
                        <a:t>The Immediate Outcome is achieved to a large extent.</a:t>
                      </a:r>
                    </a:p>
                    <a:p>
                      <a:pPr>
                        <a:spcAft>
                          <a:spcPts val="0"/>
                        </a:spcAft>
                      </a:pPr>
                      <a:r>
                        <a:rPr lang="en-US" sz="1400" dirty="0"/>
                        <a:t>Moderate improvements needed</a:t>
                      </a:r>
                      <a:r>
                        <a:rPr lang="es-AR" sz="1400" dirty="0">
                          <a:solidFill>
                            <a:srgbClr val="000000"/>
                          </a:solidFill>
                          <a:latin typeface="Lato"/>
                          <a:ea typeface="Calibri"/>
                          <a:cs typeface="Lato"/>
                        </a:rPr>
                        <a:t>.</a:t>
                      </a:r>
                      <a:endParaRPr lang="es-AR" sz="1200" dirty="0">
                        <a:solidFill>
                          <a:srgbClr val="000000"/>
                        </a:solidFill>
                        <a:latin typeface="Lato"/>
                        <a:ea typeface="Calibri"/>
                        <a:cs typeface="Lato"/>
                      </a:endParaRPr>
                    </a:p>
                  </a:txBody>
                  <a:tcPr marL="68580" marR="68580" marT="0" marB="0">
                    <a:lnT w="28575" cap="flat" cmpd="sng" algn="ctr">
                      <a:solidFill>
                        <a:schemeClr val="tx2"/>
                      </a:solidFill>
                      <a:prstDash val="solid"/>
                      <a:round/>
                      <a:headEnd type="none" w="med" len="med"/>
                      <a:tailEnd type="none" w="med" len="med"/>
                    </a:lnT>
                    <a:lnB w="28575"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10002"/>
                  </a:ext>
                </a:extLst>
              </a:tr>
              <a:tr h="635122">
                <a:tc>
                  <a:txBody>
                    <a:bodyPr/>
                    <a:lstStyle/>
                    <a:p>
                      <a:pPr marL="0" algn="l" defTabSz="914400" rtl="0" eaLnBrk="1" latinLnBrk="0" hangingPunct="1">
                        <a:spcAft>
                          <a:spcPts val="0"/>
                        </a:spcAft>
                      </a:pPr>
                      <a:r>
                        <a:rPr lang="es-AR" altLang="es-AR" sz="1600" b="1" kern="1200" dirty="0">
                          <a:solidFill>
                            <a:srgbClr val="74BAE1"/>
                          </a:solidFill>
                          <a:latin typeface="Arial" charset="0"/>
                          <a:ea typeface="Microsoft YaHei" charset="-122"/>
                          <a:cs typeface="+mn-cs"/>
                        </a:rPr>
                        <a:t>Mod</a:t>
                      </a:r>
                      <a:r>
                        <a:rPr lang="en-US" altLang="es-AR" sz="1600" b="1" kern="1200" noProof="0" dirty="0">
                          <a:solidFill>
                            <a:srgbClr val="74BAE1"/>
                          </a:solidFill>
                          <a:latin typeface="Arial" charset="0"/>
                          <a:ea typeface="Microsoft YaHei" charset="-122"/>
                          <a:cs typeface="+mn-cs"/>
                        </a:rPr>
                        <a:t>erate level of effect</a:t>
                      </a:r>
                      <a:r>
                        <a:rPr lang="es-AR" altLang="es-AR" sz="1600" b="1" kern="1200" dirty="0">
                          <a:solidFill>
                            <a:srgbClr val="74BAE1"/>
                          </a:solidFill>
                          <a:latin typeface="Arial" charset="0"/>
                          <a:ea typeface="Microsoft YaHei" charset="-122"/>
                          <a:cs typeface="+mn-cs"/>
                        </a:rPr>
                        <a:t>iveness</a:t>
                      </a:r>
                    </a:p>
                  </a:txBody>
                  <a:tcPr marL="68580" marR="68580" marT="0" marB="0" anchor="ctr">
                    <a:lnT w="28575" cap="flat" cmpd="sng" algn="ctr">
                      <a:solidFill>
                        <a:schemeClr val="tx2"/>
                      </a:solidFill>
                      <a:prstDash val="solid"/>
                      <a:round/>
                      <a:headEnd type="none" w="med" len="med"/>
                      <a:tailEnd type="none" w="med" len="med"/>
                    </a:lnT>
                    <a:lnB w="28575" cap="flat" cmpd="sng" algn="ctr">
                      <a:solidFill>
                        <a:schemeClr val="tx2"/>
                      </a:solidFill>
                      <a:prstDash val="solid"/>
                      <a:round/>
                      <a:headEnd type="none" w="med" len="med"/>
                      <a:tailEnd type="none" w="med" len="med"/>
                    </a:lnB>
                  </a:tcPr>
                </a:tc>
                <a:tc>
                  <a:txBody>
                    <a:bodyPr/>
                    <a:lstStyle/>
                    <a:p>
                      <a:pPr marL="0" algn="l" defTabSz="914400" rtl="0" eaLnBrk="1" latinLnBrk="0" hangingPunct="1">
                        <a:spcAft>
                          <a:spcPts val="0"/>
                        </a:spcAft>
                      </a:pPr>
                      <a:r>
                        <a:rPr lang="es-AR" altLang="es-AR" sz="1600" b="1" kern="1200" dirty="0">
                          <a:solidFill>
                            <a:srgbClr val="74BAE1"/>
                          </a:solidFill>
                          <a:latin typeface="Arial" charset="0"/>
                          <a:ea typeface="Microsoft YaHei" charset="-122"/>
                          <a:cs typeface="+mn-cs"/>
                        </a:rPr>
                        <a:t>ML</a:t>
                      </a:r>
                    </a:p>
                  </a:txBody>
                  <a:tcPr marL="68580" marR="68580" marT="0" marB="0">
                    <a:lnT w="28575" cap="flat" cmpd="sng" algn="ctr">
                      <a:solidFill>
                        <a:schemeClr val="tx2"/>
                      </a:solidFill>
                      <a:prstDash val="solid"/>
                      <a:round/>
                      <a:headEnd type="none" w="med" len="med"/>
                      <a:tailEnd type="none" w="med" len="med"/>
                    </a:lnT>
                    <a:lnB w="28575" cap="flat" cmpd="sng" algn="ctr">
                      <a:solidFill>
                        <a:schemeClr val="tx2"/>
                      </a:solidFill>
                      <a:prstDash val="solid"/>
                      <a:round/>
                      <a:headEnd type="none" w="med" len="med"/>
                      <a:tailEnd type="none" w="med" len="med"/>
                    </a:lnB>
                  </a:tcPr>
                </a:tc>
                <a:tc>
                  <a:txBody>
                    <a:bodyPr/>
                    <a:lstStyle/>
                    <a:p>
                      <a:pPr>
                        <a:spcAft>
                          <a:spcPts val="0"/>
                        </a:spcAft>
                      </a:pPr>
                      <a:r>
                        <a:rPr lang="en-US" sz="1400" dirty="0"/>
                        <a:t>The Immediate Outcome is achieved to some extent.</a:t>
                      </a:r>
                    </a:p>
                    <a:p>
                      <a:pPr>
                        <a:spcAft>
                          <a:spcPts val="0"/>
                        </a:spcAft>
                      </a:pPr>
                      <a:r>
                        <a:rPr lang="en-US" sz="1400" dirty="0"/>
                        <a:t>Major improvements needed</a:t>
                      </a:r>
                      <a:r>
                        <a:rPr lang="es-AR" sz="1400" baseline="0" dirty="0">
                          <a:solidFill>
                            <a:srgbClr val="000000"/>
                          </a:solidFill>
                          <a:latin typeface="Lato"/>
                          <a:ea typeface="Calibri"/>
                          <a:cs typeface="Lato"/>
                        </a:rPr>
                        <a:t>.</a:t>
                      </a:r>
                      <a:endParaRPr lang="es-AR" sz="1200" dirty="0">
                        <a:solidFill>
                          <a:srgbClr val="000000"/>
                        </a:solidFill>
                        <a:latin typeface="Lato"/>
                        <a:ea typeface="Calibri"/>
                        <a:cs typeface="Lato"/>
                      </a:endParaRPr>
                    </a:p>
                  </a:txBody>
                  <a:tcPr marL="68580" marR="68580" marT="0" marB="0">
                    <a:lnT w="28575" cap="flat" cmpd="sng" algn="ctr">
                      <a:solidFill>
                        <a:schemeClr val="tx2"/>
                      </a:solidFill>
                      <a:prstDash val="solid"/>
                      <a:round/>
                      <a:headEnd type="none" w="med" len="med"/>
                      <a:tailEnd type="none" w="med" len="med"/>
                    </a:lnT>
                    <a:lnB w="28575"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10003"/>
                  </a:ext>
                </a:extLst>
              </a:tr>
              <a:tr h="317560">
                <a:tc>
                  <a:txBody>
                    <a:bodyPr/>
                    <a:lstStyle/>
                    <a:p>
                      <a:pPr marL="0" algn="l" defTabSz="914400" rtl="0" eaLnBrk="1" latinLnBrk="0" hangingPunct="1">
                        <a:spcAft>
                          <a:spcPts val="0"/>
                        </a:spcAft>
                      </a:pPr>
                      <a:r>
                        <a:rPr lang="es-AR" altLang="es-AR" sz="1600" b="1" kern="1200" dirty="0">
                          <a:solidFill>
                            <a:srgbClr val="74BAE1"/>
                          </a:solidFill>
                          <a:latin typeface="Arial" charset="0"/>
                          <a:ea typeface="Microsoft YaHei" charset="-122"/>
                          <a:cs typeface="+mn-cs"/>
                        </a:rPr>
                        <a:t>Low </a:t>
                      </a:r>
                      <a:r>
                        <a:rPr lang="en-US" altLang="es-AR" sz="1600" b="1" kern="1200" noProof="0" dirty="0">
                          <a:solidFill>
                            <a:srgbClr val="74BAE1"/>
                          </a:solidFill>
                          <a:latin typeface="Arial" charset="0"/>
                          <a:ea typeface="Microsoft YaHei" charset="-122"/>
                          <a:cs typeface="+mn-cs"/>
                        </a:rPr>
                        <a:t>level</a:t>
                      </a:r>
                      <a:r>
                        <a:rPr lang="es-AR" altLang="es-AR" sz="1600" b="1" kern="1200" dirty="0">
                          <a:solidFill>
                            <a:srgbClr val="74BAE1"/>
                          </a:solidFill>
                          <a:latin typeface="Arial" charset="0"/>
                          <a:ea typeface="Microsoft YaHei" charset="-122"/>
                          <a:cs typeface="+mn-cs"/>
                        </a:rPr>
                        <a:t> </a:t>
                      </a:r>
                      <a:r>
                        <a:rPr lang="en-US" altLang="es-AR" sz="1600" b="1" kern="1200" noProof="0" dirty="0">
                          <a:solidFill>
                            <a:srgbClr val="74BAE1"/>
                          </a:solidFill>
                          <a:latin typeface="Arial" charset="0"/>
                          <a:ea typeface="Microsoft YaHei" charset="-122"/>
                          <a:cs typeface="+mn-cs"/>
                        </a:rPr>
                        <a:t>of</a:t>
                      </a:r>
                      <a:r>
                        <a:rPr lang="es-AR" altLang="es-AR" sz="1600" b="1" kern="1200" dirty="0">
                          <a:solidFill>
                            <a:srgbClr val="74BAE1"/>
                          </a:solidFill>
                          <a:latin typeface="Arial" charset="0"/>
                          <a:ea typeface="Microsoft YaHei" charset="-122"/>
                          <a:cs typeface="+mn-cs"/>
                        </a:rPr>
                        <a:t> </a:t>
                      </a:r>
                      <a:r>
                        <a:rPr lang="en-US" altLang="es-AR" sz="1600" b="1" kern="1200" noProof="0" dirty="0">
                          <a:solidFill>
                            <a:srgbClr val="74BAE1"/>
                          </a:solidFill>
                          <a:latin typeface="Arial" charset="0"/>
                          <a:ea typeface="Microsoft YaHei" charset="-122"/>
                          <a:cs typeface="+mn-cs"/>
                        </a:rPr>
                        <a:t>effectiveness</a:t>
                      </a:r>
                    </a:p>
                  </a:txBody>
                  <a:tcPr marL="68580" marR="68580" marT="0" marB="0" anchor="ctr">
                    <a:lnT w="28575" cap="flat" cmpd="sng" algn="ctr">
                      <a:solidFill>
                        <a:schemeClr val="tx2"/>
                      </a:solidFill>
                      <a:prstDash val="solid"/>
                      <a:round/>
                      <a:headEnd type="none" w="med" len="med"/>
                      <a:tailEnd type="none" w="med" len="med"/>
                    </a:lnT>
                    <a:lnB w="28575" cap="flat" cmpd="sng" algn="ctr">
                      <a:solidFill>
                        <a:schemeClr val="tx2"/>
                      </a:solidFill>
                      <a:prstDash val="solid"/>
                      <a:round/>
                      <a:headEnd type="none" w="med" len="med"/>
                      <a:tailEnd type="none" w="med" len="med"/>
                    </a:lnB>
                  </a:tcPr>
                </a:tc>
                <a:tc>
                  <a:txBody>
                    <a:bodyPr/>
                    <a:lstStyle/>
                    <a:p>
                      <a:pPr marL="0" algn="l" defTabSz="914400" rtl="0" eaLnBrk="1" latinLnBrk="0" hangingPunct="1">
                        <a:spcAft>
                          <a:spcPts val="0"/>
                        </a:spcAft>
                      </a:pPr>
                      <a:r>
                        <a:rPr lang="es-AR" altLang="es-AR" sz="1600" b="1" kern="1200" dirty="0">
                          <a:solidFill>
                            <a:srgbClr val="74BAE1"/>
                          </a:solidFill>
                          <a:latin typeface="Arial" charset="0"/>
                          <a:ea typeface="Microsoft YaHei" charset="-122"/>
                          <a:cs typeface="+mn-cs"/>
                        </a:rPr>
                        <a:t>LL</a:t>
                      </a:r>
                    </a:p>
                  </a:txBody>
                  <a:tcPr marL="68580" marR="68580" marT="0" marB="0">
                    <a:lnT w="28575" cap="flat" cmpd="sng" algn="ctr">
                      <a:solidFill>
                        <a:schemeClr val="tx2"/>
                      </a:solidFill>
                      <a:prstDash val="solid"/>
                      <a:round/>
                      <a:headEnd type="none" w="med" len="med"/>
                      <a:tailEnd type="none" w="med" len="med"/>
                    </a:lnT>
                    <a:lnB w="28575" cap="flat" cmpd="sng" algn="ctr">
                      <a:solidFill>
                        <a:schemeClr val="tx2"/>
                      </a:solidFill>
                      <a:prstDash val="solid"/>
                      <a:round/>
                      <a:headEnd type="none" w="med" len="med"/>
                      <a:tailEnd type="none" w="med" len="med"/>
                    </a:lnB>
                  </a:tcPr>
                </a:tc>
                <a:tc>
                  <a:txBody>
                    <a:bodyPr/>
                    <a:lstStyle/>
                    <a:p>
                      <a:pPr>
                        <a:spcAft>
                          <a:spcPts val="0"/>
                        </a:spcAft>
                      </a:pPr>
                      <a:r>
                        <a:rPr lang="en-US" sz="1400" kern="1200" dirty="0">
                          <a:solidFill>
                            <a:schemeClr val="tx1"/>
                          </a:solidFill>
                          <a:latin typeface="+mn-lt"/>
                          <a:ea typeface="+mn-ea"/>
                          <a:cs typeface="+mn-cs"/>
                        </a:rPr>
                        <a:t>The Immediate Outcome is not achieved or achieved to a negligible extent.</a:t>
                      </a:r>
                    </a:p>
                    <a:p>
                      <a:pPr>
                        <a:spcAft>
                          <a:spcPts val="0"/>
                        </a:spcAft>
                      </a:pPr>
                      <a:r>
                        <a:rPr lang="en-US" sz="1400" kern="1200" dirty="0">
                          <a:solidFill>
                            <a:schemeClr val="tx1"/>
                          </a:solidFill>
                          <a:latin typeface="+mn-lt"/>
                          <a:ea typeface="+mn-ea"/>
                          <a:cs typeface="+mn-cs"/>
                        </a:rPr>
                        <a:t>Fundamental improvements needed</a:t>
                      </a:r>
                      <a:endParaRPr lang="es-AR" sz="1400" kern="1200" dirty="0">
                        <a:solidFill>
                          <a:schemeClr val="tx1"/>
                        </a:solidFill>
                        <a:latin typeface="+mn-lt"/>
                        <a:ea typeface="+mn-ea"/>
                        <a:cs typeface="+mn-cs"/>
                      </a:endParaRPr>
                    </a:p>
                  </a:txBody>
                  <a:tcPr marL="68580" marR="68580" marT="0" marB="0">
                    <a:lnT w="28575" cap="flat" cmpd="sng" algn="ctr">
                      <a:solidFill>
                        <a:schemeClr val="tx2"/>
                      </a:solidFill>
                      <a:prstDash val="solid"/>
                      <a:round/>
                      <a:headEnd type="none" w="med" len="med"/>
                      <a:tailEnd type="none" w="med" len="med"/>
                    </a:lnT>
                    <a:lnB w="28575"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10004"/>
                  </a:ext>
                </a:extLst>
              </a:tr>
              <a:tr h="1270242">
                <a:tc gridSpan="3">
                  <a:txBody>
                    <a:bodyPr/>
                    <a:lstStyle/>
                    <a:p>
                      <a:pPr>
                        <a:spcAft>
                          <a:spcPts val="0"/>
                        </a:spcAft>
                      </a:pPr>
                      <a:r>
                        <a:rPr lang="en-US" sz="1400" dirty="0"/>
                        <a:t>Recommendations should be made on the measures that the country should take to improve its AML/CFT regime, including both the level of effectiveness and that of technical compliance.</a:t>
                      </a:r>
                      <a:endParaRPr lang="es-AR" sz="1400" dirty="0"/>
                    </a:p>
                  </a:txBody>
                  <a:tcPr marL="68580" marR="68580" marT="0" marB="0" anchor="ctr">
                    <a:lnT w="28575" cap="flat" cmpd="sng" algn="ctr">
                      <a:solidFill>
                        <a:schemeClr val="tx2"/>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c hMerge="1">
                  <a:txBody>
                    <a:bodyPr/>
                    <a:lstStyle/>
                    <a:p>
                      <a:endParaRPr lang="es-AR"/>
                    </a:p>
                  </a:txBody>
                  <a:tcPr/>
                </a:tc>
                <a:tc hMerge="1">
                  <a:txBody>
                    <a:bodyPr/>
                    <a:lstStyle/>
                    <a:p>
                      <a:endParaRPr lang="es-AR"/>
                    </a:p>
                  </a:txBody>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1504860699"/>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grpSp>
        <p:nvGrpSpPr>
          <p:cNvPr id="4" name="3 Grupo"/>
          <p:cNvGrpSpPr/>
          <p:nvPr/>
        </p:nvGrpSpPr>
        <p:grpSpPr>
          <a:xfrm>
            <a:off x="452571" y="1268760"/>
            <a:ext cx="8352928" cy="770602"/>
            <a:chOff x="452571" y="1268760"/>
            <a:chExt cx="8352928" cy="770602"/>
          </a:xfrm>
        </p:grpSpPr>
        <p:sp>
          <p:nvSpPr>
            <p:cNvPr id="5" name="Text Box 3"/>
            <p:cNvSpPr txBox="1">
              <a:spLocks noChangeArrowheads="1"/>
            </p:cNvSpPr>
            <p:nvPr/>
          </p:nvSpPr>
          <p:spPr bwMode="auto">
            <a:xfrm>
              <a:off x="539750" y="1268760"/>
              <a:ext cx="7589838" cy="349250"/>
            </a:xfrm>
            <a:prstGeom prst="rect">
              <a:avLst/>
            </a:prstGeom>
            <a:solidFill>
              <a:srgbClr val="FFFFFF"/>
            </a:solidFill>
            <a:ln w="9360" cap="sq">
              <a:solidFill>
                <a:srgbClr val="FFFFFF"/>
              </a:solidFill>
              <a:miter lim="800000"/>
              <a:headEnd/>
              <a:tailEnd/>
            </a:ln>
          </p:spPr>
          <p:txBody>
            <a:bodyPr lIns="90000" tIns="45000" rIns="90000" bIns="45000"/>
            <a:lstStyle/>
            <a:p>
              <a:pP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es-AR" sz="1600" b="1" dirty="0">
                  <a:solidFill>
                    <a:srgbClr val="74BAE1"/>
                  </a:solidFill>
                </a:rPr>
                <a:t>Procedure</a:t>
              </a:r>
            </a:p>
          </p:txBody>
        </p:sp>
        <p:sp>
          <p:nvSpPr>
            <p:cNvPr id="6" name="Line 4"/>
            <p:cNvSpPr>
              <a:spLocks noChangeShapeType="1"/>
            </p:cNvSpPr>
            <p:nvPr/>
          </p:nvSpPr>
          <p:spPr bwMode="auto">
            <a:xfrm>
              <a:off x="539552" y="1268760"/>
              <a:ext cx="7921625" cy="1587"/>
            </a:xfrm>
            <a:prstGeom prst="line">
              <a:avLst/>
            </a:prstGeom>
            <a:noFill/>
            <a:ln w="19080" cap="sq">
              <a:solidFill>
                <a:srgbClr val="D9D9D9"/>
              </a:solidFill>
              <a:miter lim="800000"/>
              <a:headEnd/>
              <a:tailEnd/>
            </a:ln>
          </p:spPr>
          <p:txBody>
            <a:bodyPr/>
            <a:lstStyle/>
            <a:p>
              <a:endParaRPr lang="es-AR" dirty="0"/>
            </a:p>
          </p:txBody>
        </p:sp>
        <p:sp>
          <p:nvSpPr>
            <p:cNvPr id="7" name="Line 5"/>
            <p:cNvSpPr>
              <a:spLocks noChangeShapeType="1"/>
            </p:cNvSpPr>
            <p:nvPr/>
          </p:nvSpPr>
          <p:spPr bwMode="auto">
            <a:xfrm>
              <a:off x="539750" y="1628800"/>
              <a:ext cx="7921625" cy="1587"/>
            </a:xfrm>
            <a:prstGeom prst="line">
              <a:avLst/>
            </a:prstGeom>
            <a:noFill/>
            <a:ln w="3240" cap="sq">
              <a:solidFill>
                <a:srgbClr val="D9D9D9"/>
              </a:solidFill>
              <a:miter lim="800000"/>
              <a:headEnd/>
              <a:tailEnd/>
            </a:ln>
          </p:spPr>
          <p:txBody>
            <a:bodyPr/>
            <a:lstStyle/>
            <a:p>
              <a:endParaRPr lang="es-AR" dirty="0"/>
            </a:p>
          </p:txBody>
        </p:sp>
        <p:sp>
          <p:nvSpPr>
            <p:cNvPr id="8" name="7 CuadroTexto"/>
            <p:cNvSpPr txBox="1"/>
            <p:nvPr/>
          </p:nvSpPr>
          <p:spPr>
            <a:xfrm>
              <a:off x="452571" y="1700808"/>
              <a:ext cx="8352928" cy="338554"/>
            </a:xfrm>
            <a:prstGeom prst="rect">
              <a:avLst/>
            </a:prstGeom>
            <a:noFill/>
          </p:spPr>
          <p:txBody>
            <a:bodyPr wrap="square" rtlCol="0">
              <a:spAutoFit/>
            </a:bodyPr>
            <a:lstStyle/>
            <a:p>
              <a:pPr>
                <a:buClr>
                  <a:schemeClr val="tx2">
                    <a:lumMod val="60000"/>
                    <a:lumOff val="40000"/>
                  </a:schemeClr>
                </a:buClr>
              </a:pPr>
              <a:endParaRPr lang="es-AR" sz="1600" dirty="0">
                <a:solidFill>
                  <a:schemeClr val="tx2">
                    <a:lumMod val="60000"/>
                    <a:lumOff val="40000"/>
                  </a:schemeClr>
                </a:solidFill>
              </a:endParaRPr>
            </a:p>
          </p:txBody>
        </p:sp>
      </p:grpSp>
      <p:sp>
        <p:nvSpPr>
          <p:cNvPr id="11" name="Text Box 6"/>
          <p:cNvSpPr txBox="1">
            <a:spLocks noChangeArrowheads="1"/>
          </p:cNvSpPr>
          <p:nvPr/>
        </p:nvSpPr>
        <p:spPr bwMode="auto">
          <a:xfrm>
            <a:off x="527050" y="369888"/>
            <a:ext cx="6637338" cy="557212"/>
          </a:xfrm>
          <a:prstGeom prst="rect">
            <a:avLst/>
          </a:prstGeom>
          <a:noFill/>
          <a:ln w="9525">
            <a:noFill/>
            <a:round/>
            <a:headEnd/>
            <a:tailEnd/>
          </a:ln>
        </p:spPr>
        <p:txBody>
          <a:bodyPr lIns="90000" tIns="45000" rIns="90000" bIns="45000"/>
          <a:lstStyle/>
          <a:p>
            <a:r>
              <a:rPr lang="en-US" b="1" dirty="0"/>
              <a:t>Mutual Evaluation Mechanisms </a:t>
            </a:r>
            <a:r>
              <a:rPr lang="es-AR" b="1" dirty="0"/>
              <a:t>FATF / GAFILAT</a:t>
            </a:r>
          </a:p>
        </p:txBody>
      </p:sp>
      <p:sp>
        <p:nvSpPr>
          <p:cNvPr id="2" name="1 CuadroTexto"/>
          <p:cNvSpPr txBox="1"/>
          <p:nvPr/>
        </p:nvSpPr>
        <p:spPr>
          <a:xfrm>
            <a:off x="179512" y="1700808"/>
            <a:ext cx="8784976" cy="4832092"/>
          </a:xfrm>
          <a:prstGeom prst="rect">
            <a:avLst/>
          </a:prstGeom>
          <a:noFill/>
        </p:spPr>
        <p:txBody>
          <a:bodyPr wrap="square" rtlCol="0">
            <a:spAutoFit/>
          </a:bodyPr>
          <a:lstStyle/>
          <a:p>
            <a:pPr marL="285750" indent="-285750">
              <a:buFont typeface="Wingdings" panose="05000000000000000000" pitchFamily="2" charset="2"/>
              <a:buChar char="v"/>
            </a:pPr>
            <a:r>
              <a:rPr lang="en-US" sz="1400" b="1" dirty="0">
                <a:solidFill>
                  <a:schemeClr val="tx1">
                    <a:lumMod val="75000"/>
                    <a:lumOff val="25000"/>
                  </a:schemeClr>
                </a:solidFill>
              </a:rPr>
              <a:t>Agreed Evaluation Schedule: </a:t>
            </a:r>
            <a:r>
              <a:rPr lang="en-US" sz="1400" dirty="0">
                <a:solidFill>
                  <a:schemeClr val="tx1">
                    <a:lumMod val="75000"/>
                    <a:lumOff val="25000"/>
                  </a:schemeClr>
                </a:solidFill>
              </a:rPr>
              <a:t>predictability and anticipation for countries to prepare</a:t>
            </a:r>
            <a:endParaRPr lang="es-AR" sz="1400" dirty="0">
              <a:solidFill>
                <a:schemeClr val="tx1">
                  <a:lumMod val="75000"/>
                  <a:lumOff val="25000"/>
                </a:schemeClr>
              </a:solidFill>
            </a:endParaRPr>
          </a:p>
          <a:p>
            <a:pPr marL="285750" indent="-285750">
              <a:buFont typeface="Wingdings" panose="05000000000000000000" pitchFamily="2" charset="2"/>
              <a:buChar char="v"/>
            </a:pPr>
            <a:r>
              <a:rPr lang="en-US" sz="1400" b="1" dirty="0">
                <a:solidFill>
                  <a:schemeClr val="tx1">
                    <a:lumMod val="75000"/>
                    <a:lumOff val="25000"/>
                  </a:schemeClr>
                </a:solidFill>
              </a:rPr>
              <a:t>Evaluators: </a:t>
            </a:r>
            <a:r>
              <a:rPr lang="en-US" sz="1400" dirty="0">
                <a:solidFill>
                  <a:schemeClr val="tx1">
                    <a:lumMod val="75000"/>
                    <a:lumOff val="25000"/>
                  </a:schemeClr>
                </a:solidFill>
              </a:rPr>
              <a:t>Evaluation team 5 to 6 experts from two countries (+ observers if agreed) Experts categories</a:t>
            </a:r>
            <a:r>
              <a:rPr lang="es-AR" sz="1400" dirty="0">
                <a:solidFill>
                  <a:schemeClr val="tx1">
                    <a:lumMod val="75000"/>
                    <a:lumOff val="25000"/>
                  </a:schemeClr>
                </a:solidFill>
              </a:rPr>
              <a:t>: legal, </a:t>
            </a:r>
            <a:r>
              <a:rPr lang="en-US" sz="1400" dirty="0">
                <a:solidFill>
                  <a:schemeClr val="tx1">
                    <a:lumMod val="75000"/>
                    <a:lumOff val="25000"/>
                  </a:schemeClr>
                </a:solidFill>
              </a:rPr>
              <a:t>financial</a:t>
            </a:r>
            <a:r>
              <a:rPr lang="es-AR" sz="1400" dirty="0">
                <a:solidFill>
                  <a:schemeClr val="tx1">
                    <a:lumMod val="75000"/>
                    <a:lumOff val="25000"/>
                  </a:schemeClr>
                </a:solidFill>
              </a:rPr>
              <a:t>, </a:t>
            </a:r>
            <a:r>
              <a:rPr lang="en-US" sz="1400" dirty="0">
                <a:solidFill>
                  <a:schemeClr val="tx1">
                    <a:lumMod val="75000"/>
                    <a:lumOff val="25000"/>
                  </a:schemeClr>
                </a:solidFill>
              </a:rPr>
              <a:t>operational</a:t>
            </a:r>
            <a:r>
              <a:rPr lang="es-AR" sz="1400" dirty="0">
                <a:solidFill>
                  <a:schemeClr val="tx1">
                    <a:lumMod val="75000"/>
                    <a:lumOff val="25000"/>
                  </a:schemeClr>
                </a:solidFill>
              </a:rPr>
              <a:t>, </a:t>
            </a:r>
            <a:r>
              <a:rPr lang="en-US" sz="1400" dirty="0">
                <a:solidFill>
                  <a:schemeClr val="tx1">
                    <a:lumMod val="75000"/>
                    <a:lumOff val="25000"/>
                  </a:schemeClr>
                </a:solidFill>
              </a:rPr>
              <a:t>international</a:t>
            </a:r>
            <a:r>
              <a:rPr lang="es-AR" sz="1400" dirty="0">
                <a:solidFill>
                  <a:schemeClr val="tx1">
                    <a:lumMod val="75000"/>
                    <a:lumOff val="25000"/>
                  </a:schemeClr>
                </a:solidFill>
              </a:rPr>
              <a:t> </a:t>
            </a:r>
            <a:r>
              <a:rPr lang="en-US" sz="1400" dirty="0">
                <a:solidFill>
                  <a:schemeClr val="tx1">
                    <a:lumMod val="75000"/>
                    <a:lumOff val="25000"/>
                  </a:schemeClr>
                </a:solidFill>
              </a:rPr>
              <a:t>cooperation</a:t>
            </a:r>
            <a:r>
              <a:rPr lang="es-AR" sz="1400" dirty="0">
                <a:solidFill>
                  <a:schemeClr val="tx1">
                    <a:lumMod val="75000"/>
                    <a:lumOff val="25000"/>
                  </a:schemeClr>
                </a:solidFill>
              </a:rPr>
              <a:t>, etc.</a:t>
            </a:r>
          </a:p>
          <a:p>
            <a:pPr marL="1028700" lvl="1">
              <a:buFont typeface="Wingdings" panose="05000000000000000000" pitchFamily="2" charset="2"/>
              <a:buChar char="ü"/>
            </a:pPr>
            <a:r>
              <a:rPr lang="en-US" sz="1400" dirty="0">
                <a:solidFill>
                  <a:schemeClr val="tx1">
                    <a:lumMod val="75000"/>
                    <a:lumOff val="25000"/>
                  </a:schemeClr>
                </a:solidFill>
              </a:rPr>
              <a:t>Experts</a:t>
            </a:r>
            <a:r>
              <a:rPr lang="es-AR" sz="1400" dirty="0">
                <a:solidFill>
                  <a:schemeClr val="tx1">
                    <a:lumMod val="75000"/>
                    <a:lumOff val="25000"/>
                  </a:schemeClr>
                </a:solidFill>
              </a:rPr>
              <a:t> mu</a:t>
            </a:r>
            <a:r>
              <a:rPr lang="en-US" sz="1400" dirty="0">
                <a:solidFill>
                  <a:schemeClr val="tx1">
                    <a:lumMod val="75000"/>
                    <a:lumOff val="25000"/>
                  </a:schemeClr>
                </a:solidFill>
              </a:rPr>
              <a:t>st have ex</a:t>
            </a:r>
            <a:r>
              <a:rPr lang="es-AR" sz="1400" dirty="0">
                <a:solidFill>
                  <a:schemeClr val="tx1">
                    <a:lumMod val="75000"/>
                    <a:lumOff val="25000"/>
                  </a:schemeClr>
                </a:solidFill>
              </a:rPr>
              <a:t>perience</a:t>
            </a:r>
          </a:p>
          <a:p>
            <a:pPr marL="1028700" lvl="1">
              <a:buFont typeface="Wingdings" panose="05000000000000000000" pitchFamily="2" charset="2"/>
              <a:buChar char="ü"/>
            </a:pPr>
            <a:r>
              <a:rPr lang="en-US" sz="1400" dirty="0">
                <a:solidFill>
                  <a:schemeClr val="tx1">
                    <a:lumMod val="75000"/>
                    <a:lumOff val="25000"/>
                  </a:schemeClr>
                </a:solidFill>
              </a:rPr>
              <a:t>Although they specialize in one subject, they all evaluate everything</a:t>
            </a:r>
            <a:r>
              <a:rPr lang="es-AR" sz="1400" dirty="0">
                <a:solidFill>
                  <a:schemeClr val="tx1">
                    <a:lumMod val="75000"/>
                    <a:lumOff val="25000"/>
                  </a:schemeClr>
                </a:solidFill>
              </a:rPr>
              <a:t>.</a:t>
            </a:r>
          </a:p>
          <a:p>
            <a:pPr marL="285750" indent="-285750">
              <a:buFont typeface="Wingdings" panose="05000000000000000000" pitchFamily="2" charset="2"/>
              <a:buChar char="v"/>
            </a:pPr>
            <a:r>
              <a:rPr lang="en-US" sz="1400" b="1" dirty="0">
                <a:solidFill>
                  <a:schemeClr val="tx1">
                    <a:lumMod val="75000"/>
                    <a:lumOff val="25000"/>
                  </a:schemeClr>
                </a:solidFill>
              </a:rPr>
              <a:t>Sending of Technical Compliance and Effectiveness questionnaires</a:t>
            </a:r>
            <a:r>
              <a:rPr lang="es-AR" sz="1400" dirty="0">
                <a:solidFill>
                  <a:schemeClr val="tx1">
                    <a:lumMod val="75000"/>
                    <a:lumOff val="25000"/>
                  </a:schemeClr>
                </a:solidFill>
              </a:rPr>
              <a:t>: </a:t>
            </a:r>
            <a:r>
              <a:rPr lang="en-US" sz="1400" dirty="0">
                <a:solidFill>
                  <a:schemeClr val="tx1">
                    <a:lumMod val="75000"/>
                    <a:lumOff val="25000"/>
                  </a:schemeClr>
                </a:solidFill>
              </a:rPr>
              <a:t>aimed at gather complete and updated information</a:t>
            </a:r>
            <a:r>
              <a:rPr lang="es-AR" sz="1400" dirty="0">
                <a:solidFill>
                  <a:schemeClr val="tx1">
                    <a:lumMod val="75000"/>
                    <a:lumOff val="25000"/>
                  </a:schemeClr>
                </a:solidFill>
              </a:rPr>
              <a:t>n</a:t>
            </a:r>
          </a:p>
          <a:p>
            <a:pPr marL="1028700" lvl="1">
              <a:buFont typeface="Wingdings" panose="05000000000000000000" pitchFamily="2" charset="2"/>
              <a:buChar char="ü"/>
            </a:pPr>
            <a:r>
              <a:rPr lang="en-US" sz="1400" dirty="0">
                <a:solidFill>
                  <a:schemeClr val="tx1">
                    <a:lumMod val="75000"/>
                    <a:lumOff val="25000"/>
                  </a:schemeClr>
                </a:solidFill>
              </a:rPr>
              <a:t>This information is analyzed with the evaluations of the previous rounds and all other relevant and reliable information.</a:t>
            </a:r>
            <a:endParaRPr lang="es-AR" sz="1400" dirty="0">
              <a:solidFill>
                <a:schemeClr val="tx1">
                  <a:lumMod val="75000"/>
                  <a:lumOff val="25000"/>
                </a:schemeClr>
              </a:solidFill>
            </a:endParaRPr>
          </a:p>
          <a:p>
            <a:pPr marL="285750" lvl="1">
              <a:buFont typeface="Wingdings" panose="05000000000000000000" pitchFamily="2" charset="2"/>
              <a:buChar char="v"/>
            </a:pPr>
            <a:r>
              <a:rPr lang="en-US" sz="1400" b="1" dirty="0">
                <a:solidFill>
                  <a:schemeClr val="tx1">
                    <a:lumMod val="75000"/>
                    <a:lumOff val="25000"/>
                  </a:schemeClr>
                </a:solidFill>
              </a:rPr>
              <a:t>Effectiveness</a:t>
            </a:r>
            <a:r>
              <a:rPr lang="es-AR" sz="1400" b="1" dirty="0">
                <a:solidFill>
                  <a:schemeClr val="tx1">
                    <a:lumMod val="75000"/>
                    <a:lumOff val="25000"/>
                  </a:schemeClr>
                </a:solidFill>
              </a:rPr>
              <a:t>: </a:t>
            </a:r>
            <a:r>
              <a:rPr lang="en-US" sz="1400" dirty="0">
                <a:solidFill>
                  <a:schemeClr val="tx1">
                    <a:lumMod val="75000"/>
                    <a:lumOff val="25000"/>
                  </a:schemeClr>
                </a:solidFill>
              </a:rPr>
              <a:t>information on how the country have achieved the core issues of the 11 Immediate Outcomes</a:t>
            </a:r>
          </a:p>
          <a:p>
            <a:pPr marL="285750" lvl="1">
              <a:buFont typeface="Wingdings" panose="05000000000000000000" pitchFamily="2" charset="2"/>
              <a:buChar char="v"/>
            </a:pPr>
            <a:r>
              <a:rPr lang="es-AR" sz="1400" b="1" dirty="0">
                <a:solidFill>
                  <a:schemeClr val="tx1">
                    <a:lumMod val="75000"/>
                    <a:lumOff val="25000"/>
                  </a:schemeClr>
                </a:solidFill>
              </a:rPr>
              <a:t>Mutual </a:t>
            </a:r>
            <a:r>
              <a:rPr lang="en-US" sz="1400" b="1" dirty="0">
                <a:solidFill>
                  <a:schemeClr val="tx1">
                    <a:lumMod val="75000"/>
                    <a:lumOff val="25000"/>
                  </a:schemeClr>
                </a:solidFill>
              </a:rPr>
              <a:t>Evaluation</a:t>
            </a:r>
            <a:r>
              <a:rPr lang="es-AR" sz="1400" b="1" dirty="0">
                <a:solidFill>
                  <a:schemeClr val="tx1">
                    <a:lumMod val="75000"/>
                    <a:lumOff val="25000"/>
                  </a:schemeClr>
                </a:solidFill>
              </a:rPr>
              <a:t> </a:t>
            </a:r>
            <a:r>
              <a:rPr lang="en-US" sz="1400" b="1" dirty="0">
                <a:solidFill>
                  <a:schemeClr val="tx1">
                    <a:lumMod val="75000"/>
                    <a:lumOff val="25000"/>
                  </a:schemeClr>
                </a:solidFill>
              </a:rPr>
              <a:t>Procedure</a:t>
            </a:r>
            <a:r>
              <a:rPr lang="es-AR" sz="1400" b="1" dirty="0">
                <a:solidFill>
                  <a:schemeClr val="tx1">
                    <a:lumMod val="75000"/>
                    <a:lumOff val="25000"/>
                  </a:schemeClr>
                </a:solidFill>
              </a:rPr>
              <a:t>: </a:t>
            </a:r>
            <a:r>
              <a:rPr lang="en-US" sz="1400" dirty="0">
                <a:solidFill>
                  <a:schemeClr val="tx1">
                    <a:lumMod val="75000"/>
                    <a:lumOff val="25000"/>
                  </a:schemeClr>
                </a:solidFill>
              </a:rPr>
              <a:t>The only person responsible for the MER is the evaluation team. </a:t>
            </a:r>
            <a:r>
              <a:rPr lang="en-US" sz="1400" u="sng" dirty="0">
                <a:solidFill>
                  <a:schemeClr val="tx1">
                    <a:lumMod val="75000"/>
                    <a:lumOff val="25000"/>
                  </a:schemeClr>
                </a:solidFill>
              </a:rPr>
              <a:t>FATF provides technical support but cannot influence the results of the evaluation</a:t>
            </a:r>
            <a:r>
              <a:rPr lang="es-AR" sz="1400" dirty="0">
                <a:solidFill>
                  <a:schemeClr val="tx1">
                    <a:lumMod val="75000"/>
                    <a:lumOff val="25000"/>
                  </a:schemeClr>
                </a:solidFill>
              </a:rPr>
              <a:t>.</a:t>
            </a:r>
          </a:p>
          <a:p>
            <a:pPr marL="285750" lvl="1">
              <a:buFont typeface="Wingdings" panose="05000000000000000000" pitchFamily="2" charset="2"/>
              <a:buChar char="v"/>
            </a:pPr>
            <a:r>
              <a:rPr lang="es-AR" sz="1400" b="1" dirty="0">
                <a:solidFill>
                  <a:schemeClr val="tx1">
                    <a:lumMod val="75000"/>
                    <a:lumOff val="25000"/>
                  </a:schemeClr>
                </a:solidFill>
              </a:rPr>
              <a:t>FATF </a:t>
            </a:r>
            <a:r>
              <a:rPr lang="en-US" sz="1400" b="1" dirty="0">
                <a:solidFill>
                  <a:schemeClr val="tx1">
                    <a:lumMod val="75000"/>
                    <a:lumOff val="25000"/>
                  </a:schemeClr>
                </a:solidFill>
              </a:rPr>
              <a:t>Responsibilities</a:t>
            </a:r>
            <a:r>
              <a:rPr lang="es-AR" sz="1400" b="1" dirty="0">
                <a:solidFill>
                  <a:schemeClr val="tx1">
                    <a:lumMod val="75000"/>
                    <a:lumOff val="25000"/>
                  </a:schemeClr>
                </a:solidFill>
              </a:rPr>
              <a:t>:</a:t>
            </a:r>
          </a:p>
          <a:p>
            <a:pPr marL="742950" lvl="2" indent="-285750">
              <a:buFont typeface="Wingdings" panose="05000000000000000000" pitchFamily="2" charset="2"/>
              <a:buChar char="ü"/>
            </a:pPr>
            <a:r>
              <a:rPr lang="en-US" sz="1400" dirty="0">
                <a:solidFill>
                  <a:schemeClr val="tx1">
                    <a:lumMod val="75000"/>
                    <a:lumOff val="25000"/>
                  </a:schemeClr>
                </a:solidFill>
              </a:rPr>
              <a:t>Provide support to the evaluation team and the country</a:t>
            </a:r>
          </a:p>
          <a:p>
            <a:pPr marL="742950" lvl="2" indent="-285750">
              <a:buFont typeface="Wingdings" panose="05000000000000000000" pitchFamily="2" charset="2"/>
              <a:buChar char="ü"/>
            </a:pPr>
            <a:r>
              <a:rPr lang="en-US" sz="1400" dirty="0">
                <a:solidFill>
                  <a:schemeClr val="tx1">
                    <a:lumMod val="75000"/>
                    <a:lumOff val="25000"/>
                  </a:schemeClr>
                </a:solidFill>
              </a:rPr>
              <a:t>Ensure that the MER text has quality and consistency</a:t>
            </a:r>
          </a:p>
          <a:p>
            <a:pPr marL="742950" lvl="2" indent="-285750">
              <a:buFont typeface="Wingdings" panose="05000000000000000000" pitchFamily="2" charset="2"/>
              <a:buChar char="ü"/>
            </a:pPr>
            <a:r>
              <a:rPr lang="en-US" sz="1400" dirty="0">
                <a:solidFill>
                  <a:schemeClr val="tx1">
                    <a:lumMod val="75000"/>
                    <a:lumOff val="25000"/>
                  </a:schemeClr>
                </a:solidFill>
              </a:rPr>
              <a:t>Promote and monitor compliance with the procedures and stages of the process</a:t>
            </a:r>
          </a:p>
          <a:p>
            <a:pPr marL="742950" lvl="2" indent="-285750">
              <a:buFont typeface="Wingdings" panose="05000000000000000000" pitchFamily="2" charset="2"/>
              <a:buChar char="ü"/>
            </a:pPr>
            <a:r>
              <a:rPr lang="en-US" sz="1400" dirty="0">
                <a:solidFill>
                  <a:schemeClr val="tx1">
                    <a:lumMod val="75000"/>
                    <a:lumOff val="25000"/>
                  </a:schemeClr>
                </a:solidFill>
              </a:rPr>
              <a:t>Provide assistance in interpreting the standards, methodology and process</a:t>
            </a:r>
          </a:p>
          <a:p>
            <a:pPr marL="742950" lvl="2" indent="-285750">
              <a:buFont typeface="Wingdings" panose="05000000000000000000" pitchFamily="2" charset="2"/>
              <a:buChar char="ü"/>
            </a:pPr>
            <a:r>
              <a:rPr lang="en-US" sz="1400" dirty="0">
                <a:solidFill>
                  <a:schemeClr val="tx1">
                    <a:lumMod val="75000"/>
                    <a:lumOff val="25000"/>
                  </a:schemeClr>
                </a:solidFill>
              </a:rPr>
              <a:t>Facilitate the access of evaluators and the country to the relevant documentation</a:t>
            </a:r>
          </a:p>
          <a:p>
            <a:pPr marL="742950" lvl="2" indent="-285750">
              <a:buFont typeface="Wingdings" panose="05000000000000000000" pitchFamily="2" charset="2"/>
              <a:buChar char="ü"/>
            </a:pPr>
            <a:r>
              <a:rPr lang="en-US" sz="1400" dirty="0">
                <a:solidFill>
                  <a:schemeClr val="tx1">
                    <a:lumMod val="75000"/>
                    <a:lumOff val="25000"/>
                  </a:schemeClr>
                </a:solidFill>
              </a:rPr>
              <a:t>Coordinate the evaluation</a:t>
            </a:r>
            <a:endParaRPr lang="es-AR" sz="1400" dirty="0">
              <a:solidFill>
                <a:schemeClr val="tx1">
                  <a:lumMod val="75000"/>
                  <a:lumOff val="25000"/>
                </a:schemeClr>
              </a:solidFill>
            </a:endParaRPr>
          </a:p>
          <a:p>
            <a:pPr marL="285750" lvl="1">
              <a:buFont typeface="Wingdings" panose="05000000000000000000" pitchFamily="2" charset="2"/>
              <a:buChar char="v"/>
            </a:pPr>
            <a:r>
              <a:rPr lang="en-US" sz="1400" b="1" dirty="0">
                <a:solidFill>
                  <a:schemeClr val="tx1">
                    <a:lumMod val="75000"/>
                    <a:lumOff val="25000"/>
                  </a:schemeClr>
                </a:solidFill>
              </a:rPr>
              <a:t>Other members participation</a:t>
            </a:r>
            <a:r>
              <a:rPr lang="es-AR" sz="1400" b="1" dirty="0">
                <a:solidFill>
                  <a:schemeClr val="tx1">
                    <a:lumMod val="75000"/>
                    <a:lumOff val="25000"/>
                  </a:schemeClr>
                </a:solidFill>
              </a:rPr>
              <a:t>: </a:t>
            </a:r>
            <a:r>
              <a:rPr lang="en-US" sz="1400" dirty="0">
                <a:solidFill>
                  <a:schemeClr val="tx1">
                    <a:lumMod val="75000"/>
                    <a:lumOff val="25000"/>
                  </a:schemeClr>
                </a:solidFill>
              </a:rPr>
              <a:t>The other Member States can make contributions on experiences of international cooperation and risks of the evaluated country.</a:t>
            </a:r>
            <a:endParaRPr lang="es-AR" sz="1400" b="1" dirty="0">
              <a:solidFill>
                <a:schemeClr val="tx1">
                  <a:lumMod val="75000"/>
                  <a:lumOff val="25000"/>
                </a:schemeClr>
              </a:solidFill>
            </a:endParaRPr>
          </a:p>
        </p:txBody>
      </p:sp>
    </p:spTree>
    <p:extLst>
      <p:ext uri="{BB962C8B-B14F-4D97-AF65-F5344CB8AC3E}">
        <p14:creationId xmlns:p14="http://schemas.microsoft.com/office/powerpoint/2010/main" val="3400107026"/>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3" name="2 Rectángulo redondeado"/>
          <p:cNvSpPr/>
          <p:nvPr/>
        </p:nvSpPr>
        <p:spPr bwMode="auto">
          <a:xfrm>
            <a:off x="2699792" y="5301208"/>
            <a:ext cx="1728192" cy="360040"/>
          </a:xfrm>
          <a:prstGeom prst="roundRect">
            <a:avLst/>
          </a:prstGeom>
          <a:solidFill>
            <a:schemeClr val="accent2">
              <a:lumMod val="60000"/>
              <a:lumOff val="40000"/>
            </a:schemeClr>
          </a:solidFill>
          <a:ln w="9525" cap="flat" cmpd="sng" algn="ctr">
            <a:solidFill>
              <a:schemeClr val="accent2">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pPr>
            <a:endParaRPr kumimoji="0" lang="es-AR" sz="1800" b="0" i="0" u="none" strike="noStrike" cap="none" normalizeH="0" baseline="0" dirty="0">
              <a:ln>
                <a:noFill/>
              </a:ln>
              <a:solidFill>
                <a:schemeClr val="bg1"/>
              </a:solidFill>
              <a:effectLst/>
              <a:latin typeface="Arial" charset="0"/>
            </a:endParaRPr>
          </a:p>
        </p:txBody>
      </p:sp>
      <p:grpSp>
        <p:nvGrpSpPr>
          <p:cNvPr id="4" name="3 Grupo"/>
          <p:cNvGrpSpPr/>
          <p:nvPr/>
        </p:nvGrpSpPr>
        <p:grpSpPr>
          <a:xfrm>
            <a:off x="452571" y="1268760"/>
            <a:ext cx="8352928" cy="770602"/>
            <a:chOff x="452571" y="1268760"/>
            <a:chExt cx="8352928" cy="770602"/>
          </a:xfrm>
        </p:grpSpPr>
        <p:sp>
          <p:nvSpPr>
            <p:cNvPr id="5" name="Text Box 3"/>
            <p:cNvSpPr txBox="1">
              <a:spLocks noChangeArrowheads="1"/>
            </p:cNvSpPr>
            <p:nvPr/>
          </p:nvSpPr>
          <p:spPr bwMode="auto">
            <a:xfrm>
              <a:off x="539750" y="1268760"/>
              <a:ext cx="7589838" cy="349250"/>
            </a:xfrm>
            <a:prstGeom prst="rect">
              <a:avLst/>
            </a:prstGeom>
            <a:solidFill>
              <a:srgbClr val="FFFFFF"/>
            </a:solidFill>
            <a:ln w="9360" cap="sq">
              <a:solidFill>
                <a:srgbClr val="FFFFFF"/>
              </a:solidFill>
              <a:miter lim="800000"/>
              <a:headEnd/>
              <a:tailEnd/>
            </a:ln>
          </p:spPr>
          <p:txBody>
            <a:bodyPr lIns="90000" tIns="45000" rIns="90000" bIns="45000"/>
            <a:lstStyle/>
            <a:p>
              <a:pP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es-AR" sz="1600" b="1" dirty="0">
                  <a:solidFill>
                    <a:srgbClr val="74BAE1"/>
                  </a:solidFill>
                </a:rPr>
                <a:t>Procedure</a:t>
              </a:r>
            </a:p>
          </p:txBody>
        </p:sp>
        <p:sp>
          <p:nvSpPr>
            <p:cNvPr id="6" name="Line 4"/>
            <p:cNvSpPr>
              <a:spLocks noChangeShapeType="1"/>
            </p:cNvSpPr>
            <p:nvPr/>
          </p:nvSpPr>
          <p:spPr bwMode="auto">
            <a:xfrm>
              <a:off x="539552" y="1268760"/>
              <a:ext cx="7921625" cy="1587"/>
            </a:xfrm>
            <a:prstGeom prst="line">
              <a:avLst/>
            </a:prstGeom>
            <a:noFill/>
            <a:ln w="19080" cap="sq">
              <a:solidFill>
                <a:srgbClr val="D9D9D9"/>
              </a:solidFill>
              <a:miter lim="800000"/>
              <a:headEnd/>
              <a:tailEnd/>
            </a:ln>
          </p:spPr>
          <p:txBody>
            <a:bodyPr/>
            <a:lstStyle/>
            <a:p>
              <a:endParaRPr lang="es-AR" dirty="0"/>
            </a:p>
          </p:txBody>
        </p:sp>
        <p:sp>
          <p:nvSpPr>
            <p:cNvPr id="7" name="Line 5"/>
            <p:cNvSpPr>
              <a:spLocks noChangeShapeType="1"/>
            </p:cNvSpPr>
            <p:nvPr/>
          </p:nvSpPr>
          <p:spPr bwMode="auto">
            <a:xfrm>
              <a:off x="539750" y="1628800"/>
              <a:ext cx="7921625" cy="1587"/>
            </a:xfrm>
            <a:prstGeom prst="line">
              <a:avLst/>
            </a:prstGeom>
            <a:noFill/>
            <a:ln w="3240" cap="sq">
              <a:solidFill>
                <a:srgbClr val="D9D9D9"/>
              </a:solidFill>
              <a:miter lim="800000"/>
              <a:headEnd/>
              <a:tailEnd/>
            </a:ln>
          </p:spPr>
          <p:txBody>
            <a:bodyPr/>
            <a:lstStyle/>
            <a:p>
              <a:endParaRPr lang="es-AR" dirty="0"/>
            </a:p>
          </p:txBody>
        </p:sp>
        <p:sp>
          <p:nvSpPr>
            <p:cNvPr id="8" name="7 CuadroTexto"/>
            <p:cNvSpPr txBox="1"/>
            <p:nvPr/>
          </p:nvSpPr>
          <p:spPr>
            <a:xfrm>
              <a:off x="452571" y="1700808"/>
              <a:ext cx="8352928" cy="338554"/>
            </a:xfrm>
            <a:prstGeom prst="rect">
              <a:avLst/>
            </a:prstGeom>
            <a:noFill/>
          </p:spPr>
          <p:txBody>
            <a:bodyPr wrap="square" rtlCol="0">
              <a:spAutoFit/>
            </a:bodyPr>
            <a:lstStyle/>
            <a:p>
              <a:pPr>
                <a:buClr>
                  <a:schemeClr val="tx2">
                    <a:lumMod val="60000"/>
                    <a:lumOff val="40000"/>
                  </a:schemeClr>
                </a:buClr>
              </a:pPr>
              <a:endParaRPr lang="es-AR" sz="1600" dirty="0">
                <a:solidFill>
                  <a:schemeClr val="tx2">
                    <a:lumMod val="60000"/>
                    <a:lumOff val="40000"/>
                  </a:schemeClr>
                </a:solidFill>
              </a:endParaRPr>
            </a:p>
          </p:txBody>
        </p:sp>
      </p:grpSp>
      <p:sp>
        <p:nvSpPr>
          <p:cNvPr id="11" name="Text Box 6"/>
          <p:cNvSpPr txBox="1">
            <a:spLocks noChangeArrowheads="1"/>
          </p:cNvSpPr>
          <p:nvPr/>
        </p:nvSpPr>
        <p:spPr bwMode="auto">
          <a:xfrm>
            <a:off x="527050" y="369888"/>
            <a:ext cx="6637338" cy="557212"/>
          </a:xfrm>
          <a:prstGeom prst="rect">
            <a:avLst/>
          </a:prstGeom>
          <a:noFill/>
          <a:ln w="9525">
            <a:noFill/>
            <a:round/>
            <a:headEnd/>
            <a:tailEnd/>
          </a:ln>
        </p:spPr>
        <p:txBody>
          <a:bodyPr lIns="90000" tIns="45000" rIns="90000" bIns="45000"/>
          <a:lstStyle/>
          <a:p>
            <a:r>
              <a:rPr lang="en-US" b="1" dirty="0"/>
              <a:t>Mutual Evaluation Mechanisms </a:t>
            </a:r>
            <a:r>
              <a:rPr lang="es-AR" b="1" dirty="0"/>
              <a:t>FATF / GAFILAT</a:t>
            </a:r>
          </a:p>
        </p:txBody>
      </p:sp>
      <p:sp>
        <p:nvSpPr>
          <p:cNvPr id="2" name="1 CuadroTexto"/>
          <p:cNvSpPr txBox="1"/>
          <p:nvPr/>
        </p:nvSpPr>
        <p:spPr>
          <a:xfrm>
            <a:off x="179512" y="1700808"/>
            <a:ext cx="8784976" cy="5047536"/>
          </a:xfrm>
          <a:prstGeom prst="rect">
            <a:avLst/>
          </a:prstGeom>
          <a:noFill/>
        </p:spPr>
        <p:txBody>
          <a:bodyPr wrap="square" rtlCol="0">
            <a:spAutoFit/>
          </a:bodyPr>
          <a:lstStyle/>
          <a:p>
            <a:pPr marL="285750" lvl="1">
              <a:buFont typeface="Wingdings" panose="05000000000000000000" pitchFamily="2" charset="2"/>
              <a:buChar char="v"/>
            </a:pPr>
            <a:r>
              <a:rPr lang="en-US" sz="1400" b="1" dirty="0">
                <a:solidFill>
                  <a:schemeClr val="tx1">
                    <a:lumMod val="75000"/>
                    <a:lumOff val="25000"/>
                  </a:schemeClr>
                </a:solidFill>
              </a:rPr>
              <a:t>Pre-evaluation visit: </a:t>
            </a:r>
            <a:r>
              <a:rPr lang="en-US" sz="1400" dirty="0">
                <a:solidFill>
                  <a:schemeClr val="tx1">
                    <a:lumMod val="75000"/>
                    <a:lumOff val="25000"/>
                  </a:schemeClr>
                </a:solidFill>
              </a:rPr>
              <a:t>(optional</a:t>
            </a:r>
            <a:r>
              <a:rPr lang="es-AR" sz="1400" dirty="0">
                <a:solidFill>
                  <a:schemeClr val="tx1">
                    <a:lumMod val="75000"/>
                    <a:lumOff val="25000"/>
                  </a:schemeClr>
                </a:solidFill>
              </a:rPr>
              <a:t>) </a:t>
            </a:r>
            <a:r>
              <a:rPr lang="en-US" sz="1400" dirty="0">
                <a:solidFill>
                  <a:schemeClr val="tx1">
                    <a:lumMod val="75000"/>
                    <a:lumOff val="25000"/>
                  </a:schemeClr>
                </a:solidFill>
              </a:rPr>
              <a:t>aimed to prepare the on-site visit and coordinate the assessment process</a:t>
            </a:r>
          </a:p>
          <a:p>
            <a:pPr marL="285750" lvl="1">
              <a:buFont typeface="Wingdings" panose="05000000000000000000" pitchFamily="2" charset="2"/>
              <a:buChar char="v"/>
            </a:pPr>
            <a:endParaRPr lang="es-AR" sz="1400" b="1" dirty="0">
              <a:solidFill>
                <a:schemeClr val="tx1">
                  <a:lumMod val="75000"/>
                  <a:lumOff val="25000"/>
                </a:schemeClr>
              </a:solidFill>
            </a:endParaRPr>
          </a:p>
          <a:p>
            <a:pPr marL="285750" lvl="1">
              <a:buFont typeface="Wingdings" panose="05000000000000000000" pitchFamily="2" charset="2"/>
              <a:buChar char="v"/>
            </a:pPr>
            <a:r>
              <a:rPr lang="en-US" sz="1400" b="1" dirty="0">
                <a:solidFill>
                  <a:schemeClr val="tx1">
                    <a:lumMod val="75000"/>
                    <a:lumOff val="25000"/>
                  </a:schemeClr>
                </a:solidFill>
              </a:rPr>
              <a:t>On-site visit</a:t>
            </a:r>
            <a:r>
              <a:rPr lang="es-AR" sz="1400" b="1" dirty="0">
                <a:solidFill>
                  <a:schemeClr val="tx1">
                    <a:lumMod val="75000"/>
                    <a:lumOff val="25000"/>
                  </a:schemeClr>
                </a:solidFill>
              </a:rPr>
              <a:t>: </a:t>
            </a:r>
            <a:r>
              <a:rPr lang="en-US" sz="1400" dirty="0">
                <a:solidFill>
                  <a:schemeClr val="tx1">
                    <a:lumMod val="75000"/>
                    <a:lumOff val="25000"/>
                  </a:schemeClr>
                </a:solidFill>
              </a:rPr>
              <a:t>Evaluation team has direct contact with the authorities and representatives of regulated sectors, civil society, professions, etc., of the evaluated country</a:t>
            </a:r>
            <a:endParaRPr lang="es-AR" sz="1400" dirty="0">
              <a:solidFill>
                <a:schemeClr val="tx1">
                  <a:lumMod val="75000"/>
                  <a:lumOff val="25000"/>
                </a:schemeClr>
              </a:solidFill>
            </a:endParaRPr>
          </a:p>
          <a:p>
            <a:pPr marL="742950" lvl="2" indent="-285750">
              <a:buFont typeface="Wingdings" panose="05000000000000000000" pitchFamily="2" charset="2"/>
              <a:buChar char="ü"/>
            </a:pPr>
            <a:r>
              <a:rPr lang="en-US" sz="1400" dirty="0">
                <a:solidFill>
                  <a:schemeClr val="tx1">
                    <a:lumMod val="75000"/>
                    <a:lumOff val="25000"/>
                  </a:schemeClr>
                </a:solidFill>
              </a:rPr>
              <a:t>It presupposes in-depth knowledge on the part of the evaluators about the situation of the AML/CFT system of the evaluated country, its risks and its context.</a:t>
            </a:r>
          </a:p>
          <a:p>
            <a:pPr marL="742950" lvl="2" indent="-285750">
              <a:buFont typeface="Wingdings" panose="05000000000000000000" pitchFamily="2" charset="2"/>
              <a:buChar char="ü"/>
            </a:pPr>
            <a:r>
              <a:rPr lang="en-US" sz="1400" dirty="0">
                <a:solidFill>
                  <a:schemeClr val="tx1">
                    <a:lumMod val="75000"/>
                    <a:lumOff val="25000"/>
                  </a:schemeClr>
                </a:solidFill>
              </a:rPr>
              <a:t>A list of priority issues to be addressed is established</a:t>
            </a:r>
          </a:p>
          <a:p>
            <a:pPr marL="742950" lvl="2" indent="-285750">
              <a:buFont typeface="Wingdings" panose="05000000000000000000" pitchFamily="2" charset="2"/>
              <a:buChar char="ü"/>
            </a:pPr>
            <a:r>
              <a:rPr lang="en-US" sz="1400" dirty="0">
                <a:solidFill>
                  <a:schemeClr val="tx1">
                    <a:lumMod val="75000"/>
                    <a:lumOff val="25000"/>
                  </a:schemeClr>
                </a:solidFill>
              </a:rPr>
              <a:t>queries are evacuated</a:t>
            </a:r>
          </a:p>
          <a:p>
            <a:pPr marL="742950" lvl="2" indent="-285750">
              <a:buFont typeface="Wingdings" panose="05000000000000000000" pitchFamily="2" charset="2"/>
              <a:buChar char="ü"/>
            </a:pPr>
            <a:endParaRPr lang="es-AR" sz="1400" dirty="0">
              <a:solidFill>
                <a:schemeClr val="tx1">
                  <a:lumMod val="75000"/>
                  <a:lumOff val="25000"/>
                </a:schemeClr>
              </a:solidFill>
            </a:endParaRPr>
          </a:p>
          <a:p>
            <a:pPr marL="285750" lvl="1">
              <a:buFont typeface="Wingdings" panose="05000000000000000000" pitchFamily="2" charset="2"/>
              <a:buChar char="v"/>
            </a:pPr>
            <a:r>
              <a:rPr lang="es-AR" sz="1400" b="1" dirty="0">
                <a:solidFill>
                  <a:schemeClr val="tx1">
                    <a:lumMod val="75000"/>
                    <a:lumOff val="25000"/>
                  </a:schemeClr>
                </a:solidFill>
              </a:rPr>
              <a:t>MER </a:t>
            </a:r>
            <a:r>
              <a:rPr lang="en-US" sz="1400" b="1" dirty="0">
                <a:solidFill>
                  <a:schemeClr val="tx1">
                    <a:lumMod val="75000"/>
                    <a:lumOff val="25000"/>
                  </a:schemeClr>
                </a:solidFill>
              </a:rPr>
              <a:t>drafting</a:t>
            </a:r>
            <a:r>
              <a:rPr lang="es-AR" sz="1400" b="1" dirty="0">
                <a:solidFill>
                  <a:schemeClr val="tx1">
                    <a:lumMod val="75000"/>
                    <a:lumOff val="25000"/>
                  </a:schemeClr>
                </a:solidFill>
              </a:rPr>
              <a:t>: </a:t>
            </a:r>
            <a:r>
              <a:rPr lang="en-US" sz="1400" dirty="0">
                <a:solidFill>
                  <a:schemeClr val="tx1">
                    <a:lumMod val="75000"/>
                    <a:lumOff val="25000"/>
                  </a:schemeClr>
                </a:solidFill>
              </a:rPr>
              <a:t>Process with 3 preliminary versions of the Full Report and its Executive Summary</a:t>
            </a:r>
            <a:endParaRPr lang="es-AR" sz="1400" dirty="0">
              <a:solidFill>
                <a:schemeClr val="tx1">
                  <a:lumMod val="75000"/>
                  <a:lumOff val="25000"/>
                </a:schemeClr>
              </a:solidFill>
            </a:endParaRPr>
          </a:p>
          <a:p>
            <a:pPr marL="742950" lvl="2" indent="-285750">
              <a:buFont typeface="Wingdings" panose="05000000000000000000" pitchFamily="2" charset="2"/>
              <a:buChar char="ü"/>
            </a:pPr>
            <a:r>
              <a:rPr lang="en-US" sz="1400" dirty="0">
                <a:solidFill>
                  <a:schemeClr val="tx1">
                    <a:lumMod val="75000"/>
                    <a:lumOff val="25000"/>
                  </a:schemeClr>
                </a:solidFill>
              </a:rPr>
              <a:t>Evaluators, evaluated country and technical reviewers participate</a:t>
            </a:r>
          </a:p>
          <a:p>
            <a:pPr marL="742950" lvl="2" indent="-285750">
              <a:buFont typeface="Wingdings" panose="05000000000000000000" pitchFamily="2" charset="2"/>
              <a:buChar char="ü"/>
            </a:pPr>
            <a:r>
              <a:rPr lang="en-US" sz="1400" dirty="0">
                <a:solidFill>
                  <a:schemeClr val="tx1">
                    <a:lumMod val="75000"/>
                    <a:lumOff val="25000"/>
                  </a:schemeClr>
                </a:solidFill>
              </a:rPr>
              <a:t>Guarantees the quality, consistency and internal coherence of the report</a:t>
            </a:r>
          </a:p>
          <a:p>
            <a:pPr marL="742950" lvl="2" indent="-285750">
              <a:buFont typeface="Wingdings" panose="05000000000000000000" pitchFamily="2" charset="2"/>
              <a:buChar char="ü"/>
            </a:pPr>
            <a:endParaRPr lang="es-AR" sz="1400" dirty="0">
              <a:solidFill>
                <a:schemeClr val="tx1">
                  <a:lumMod val="75000"/>
                  <a:lumOff val="25000"/>
                </a:schemeClr>
              </a:solidFill>
            </a:endParaRPr>
          </a:p>
          <a:p>
            <a:pPr marL="285750" lvl="2" indent="-285750">
              <a:buFont typeface="Wingdings" panose="05000000000000000000" pitchFamily="2" charset="2"/>
              <a:buChar char="v"/>
            </a:pPr>
            <a:r>
              <a:rPr lang="en-US" sz="1400" b="1" dirty="0">
                <a:solidFill>
                  <a:schemeClr val="tx1">
                    <a:lumMod val="75000"/>
                    <a:lumOff val="25000"/>
                  </a:schemeClr>
                </a:solidFill>
              </a:rPr>
              <a:t>Face-to-Face</a:t>
            </a:r>
            <a:r>
              <a:rPr lang="es-AR" sz="1400" b="1" dirty="0">
                <a:solidFill>
                  <a:schemeClr val="tx1">
                    <a:lumMod val="75000"/>
                    <a:lumOff val="25000"/>
                  </a:schemeClr>
                </a:solidFill>
              </a:rPr>
              <a:t> Meeting. </a:t>
            </a:r>
            <a:r>
              <a:rPr lang="en-US" sz="1400" dirty="0">
                <a:solidFill>
                  <a:schemeClr val="tx1">
                    <a:lumMod val="75000"/>
                    <a:lumOff val="25000"/>
                  </a:schemeClr>
                </a:solidFill>
              </a:rPr>
              <a:t>Clean up controversial issues before the MEWG. Final version of the draft</a:t>
            </a:r>
            <a:r>
              <a:rPr lang="es-AR" sz="1400" dirty="0">
                <a:solidFill>
                  <a:schemeClr val="tx1">
                    <a:lumMod val="75000"/>
                    <a:lumOff val="25000"/>
                  </a:schemeClr>
                </a:solidFill>
              </a:rPr>
              <a:t>.</a:t>
            </a:r>
            <a:endParaRPr lang="es-AR" sz="1400" b="1" dirty="0">
              <a:solidFill>
                <a:schemeClr val="tx1">
                  <a:lumMod val="75000"/>
                  <a:lumOff val="25000"/>
                </a:schemeClr>
              </a:solidFill>
            </a:endParaRPr>
          </a:p>
          <a:p>
            <a:pPr marL="285750" lvl="2" indent="-285750">
              <a:buFont typeface="Wingdings" panose="05000000000000000000" pitchFamily="2" charset="2"/>
              <a:buChar char="v"/>
            </a:pPr>
            <a:r>
              <a:rPr lang="en-US" sz="1400" b="1" dirty="0">
                <a:solidFill>
                  <a:schemeClr val="tx1">
                    <a:lumMod val="75000"/>
                    <a:lumOff val="25000"/>
                  </a:schemeClr>
                </a:solidFill>
              </a:rPr>
              <a:t>Discussion in the FATF or GAFILAT Mutual Evaluation Group (MEWG)</a:t>
            </a:r>
            <a:endParaRPr lang="es-AR" sz="1400" b="1" dirty="0">
              <a:solidFill>
                <a:schemeClr val="tx1">
                  <a:lumMod val="75000"/>
                  <a:lumOff val="25000"/>
                </a:schemeClr>
              </a:solidFill>
            </a:endParaRPr>
          </a:p>
          <a:p>
            <a:pPr marL="285750" lvl="2" indent="-285750">
              <a:buFont typeface="Wingdings" panose="05000000000000000000" pitchFamily="2" charset="2"/>
              <a:buChar char="v"/>
            </a:pPr>
            <a:r>
              <a:rPr lang="en-US" sz="1400" b="1" dirty="0">
                <a:solidFill>
                  <a:schemeClr val="tx1">
                    <a:lumMod val="75000"/>
                    <a:lumOff val="25000"/>
                  </a:schemeClr>
                </a:solidFill>
              </a:rPr>
              <a:t>Discussion at the FATF or GAFILAT Plenary Meeting</a:t>
            </a:r>
            <a:endParaRPr lang="es-AR" sz="1400" b="1" dirty="0">
              <a:solidFill>
                <a:schemeClr val="tx1">
                  <a:lumMod val="75000"/>
                  <a:lumOff val="25000"/>
                </a:schemeClr>
              </a:solidFill>
            </a:endParaRPr>
          </a:p>
          <a:p>
            <a:pPr marL="742950" lvl="3" indent="-285750">
              <a:buFont typeface="Wingdings" panose="05000000000000000000" pitchFamily="2" charset="2"/>
              <a:buChar char="v"/>
            </a:pPr>
            <a:r>
              <a:rPr lang="en-US" sz="1400" dirty="0">
                <a:solidFill>
                  <a:schemeClr val="tx1">
                    <a:lumMod val="75000"/>
                    <a:lumOff val="25000"/>
                  </a:schemeClr>
                </a:solidFill>
              </a:rPr>
              <a:t>Final debate and adoption of each report are the responsibility of the Plenary</a:t>
            </a:r>
            <a:endParaRPr lang="es-AR" sz="1400" dirty="0">
              <a:solidFill>
                <a:schemeClr val="tx1">
                  <a:lumMod val="75000"/>
                  <a:lumOff val="25000"/>
                </a:schemeClr>
              </a:solidFill>
            </a:endParaRPr>
          </a:p>
          <a:p>
            <a:pPr marL="285750" lvl="2" indent="-285750">
              <a:buFont typeface="Wingdings" panose="05000000000000000000" pitchFamily="2" charset="2"/>
              <a:buChar char="v"/>
            </a:pPr>
            <a:r>
              <a:rPr lang="en-US" sz="1400" b="1" dirty="0">
                <a:solidFill>
                  <a:schemeClr val="tx1">
                    <a:lumMod val="75000"/>
                    <a:lumOff val="25000"/>
                  </a:schemeClr>
                </a:solidFill>
              </a:rPr>
              <a:t>Publication</a:t>
            </a:r>
          </a:p>
          <a:p>
            <a:pPr marL="285750" lvl="2" indent="-285750">
              <a:buFont typeface="Wingdings" panose="05000000000000000000" pitchFamily="2" charset="2"/>
              <a:buChar char="v"/>
            </a:pPr>
            <a:r>
              <a:rPr lang="en-US" sz="1400" b="1" dirty="0">
                <a:solidFill>
                  <a:schemeClr val="tx1">
                    <a:lumMod val="75000"/>
                    <a:lumOff val="25000"/>
                  </a:schemeClr>
                </a:solidFill>
              </a:rPr>
              <a:t>Follow-up Process. Regular or Intensive</a:t>
            </a:r>
            <a:endParaRPr lang="es-AR" sz="1400" b="1" dirty="0">
              <a:solidFill>
                <a:schemeClr val="tx1">
                  <a:lumMod val="75000"/>
                  <a:lumOff val="25000"/>
                </a:schemeClr>
              </a:solidFill>
            </a:endParaRPr>
          </a:p>
          <a:p>
            <a:pPr marL="742950" lvl="2" indent="-285750">
              <a:buFont typeface="Wingdings" panose="05000000000000000000" pitchFamily="2" charset="2"/>
              <a:buChar char="ü"/>
            </a:pPr>
            <a:r>
              <a:rPr lang="en-US" sz="1400" dirty="0">
                <a:solidFill>
                  <a:schemeClr val="tx1">
                    <a:lumMod val="75000"/>
                    <a:lumOff val="25000"/>
                  </a:schemeClr>
                </a:solidFill>
              </a:rPr>
              <a:t>Encourage the implementation of the FATF Recommendations</a:t>
            </a:r>
          </a:p>
          <a:p>
            <a:pPr marL="742950" lvl="2" indent="-285750">
              <a:buFont typeface="Wingdings" panose="05000000000000000000" pitchFamily="2" charset="2"/>
              <a:buChar char="ü"/>
            </a:pPr>
            <a:r>
              <a:rPr lang="en-US" sz="1400" dirty="0">
                <a:solidFill>
                  <a:schemeClr val="tx1">
                    <a:lumMod val="75000"/>
                    <a:lumOff val="25000"/>
                  </a:schemeClr>
                </a:solidFill>
              </a:rPr>
              <a:t>Provide periodic monitoring and updated information on compliance</a:t>
            </a:r>
            <a:endParaRPr lang="es-AR" sz="1400" dirty="0">
              <a:solidFill>
                <a:schemeClr val="tx1">
                  <a:lumMod val="75000"/>
                  <a:lumOff val="25000"/>
                </a:schemeClr>
              </a:solidFill>
            </a:endParaRPr>
          </a:p>
          <a:p>
            <a:pPr marL="285750" lvl="2" indent="-285750">
              <a:buFont typeface="Wingdings" panose="05000000000000000000" pitchFamily="2" charset="2"/>
              <a:buChar char="v"/>
            </a:pPr>
            <a:r>
              <a:rPr lang="en-US" sz="1400" b="1" dirty="0">
                <a:solidFill>
                  <a:schemeClr val="tx1">
                    <a:lumMod val="75000"/>
                    <a:lumOff val="25000"/>
                  </a:schemeClr>
                </a:solidFill>
              </a:rPr>
              <a:t>Follow-up</a:t>
            </a:r>
            <a:r>
              <a:rPr lang="es-AR" sz="1400" b="1" dirty="0">
                <a:solidFill>
                  <a:schemeClr val="tx1">
                    <a:lumMod val="75000"/>
                    <a:lumOff val="25000"/>
                  </a:schemeClr>
                </a:solidFill>
              </a:rPr>
              <a:t> </a:t>
            </a:r>
            <a:r>
              <a:rPr lang="en-US" sz="1400" b="1" dirty="0">
                <a:solidFill>
                  <a:schemeClr val="tx1">
                    <a:lumMod val="75000"/>
                    <a:lumOff val="25000"/>
                  </a:schemeClr>
                </a:solidFill>
              </a:rPr>
              <a:t>Visits</a:t>
            </a:r>
          </a:p>
          <a:p>
            <a:pPr marL="285750" lvl="2" indent="-285750">
              <a:buFont typeface="Wingdings" panose="05000000000000000000" pitchFamily="2" charset="2"/>
              <a:buChar char="v"/>
            </a:pPr>
            <a:endParaRPr lang="es-AR" sz="1400" b="1" dirty="0">
              <a:solidFill>
                <a:schemeClr val="tx1">
                  <a:lumMod val="75000"/>
                  <a:lumOff val="25000"/>
                </a:schemeClr>
              </a:solidFill>
            </a:endParaRPr>
          </a:p>
        </p:txBody>
      </p:sp>
    </p:spTree>
    <p:extLst>
      <p:ext uri="{BB962C8B-B14F-4D97-AF65-F5344CB8AC3E}">
        <p14:creationId xmlns:p14="http://schemas.microsoft.com/office/powerpoint/2010/main" val="2590866526"/>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41986" name="Rectangle 2"/>
          <p:cNvSpPr>
            <a:spLocks noChangeArrowheads="1"/>
          </p:cNvSpPr>
          <p:nvPr/>
        </p:nvSpPr>
        <p:spPr bwMode="auto">
          <a:xfrm>
            <a:off x="5203825" y="0"/>
            <a:ext cx="8054975" cy="1588"/>
          </a:xfrm>
          <a:prstGeom prst="rect">
            <a:avLst/>
          </a:prstGeom>
          <a:noFill/>
          <a:ln w="9525">
            <a:noFill/>
            <a:round/>
            <a:headEnd/>
            <a:tailEnd/>
          </a:ln>
        </p:spPr>
        <p:txBody>
          <a:bodyPr wrap="none" anchor="ctr"/>
          <a:lstStyle/>
          <a:p>
            <a:endParaRPr lang="es-AR" altLang="es-AR" dirty="0"/>
          </a:p>
        </p:txBody>
      </p:sp>
      <p:sp>
        <p:nvSpPr>
          <p:cNvPr id="41988" name="Line 4"/>
          <p:cNvSpPr>
            <a:spLocks noChangeShapeType="1"/>
          </p:cNvSpPr>
          <p:nvPr/>
        </p:nvSpPr>
        <p:spPr bwMode="auto">
          <a:xfrm>
            <a:off x="539552" y="1268760"/>
            <a:ext cx="7921625" cy="1587"/>
          </a:xfrm>
          <a:prstGeom prst="line">
            <a:avLst/>
          </a:prstGeom>
          <a:noFill/>
          <a:ln w="19080" cap="sq">
            <a:solidFill>
              <a:srgbClr val="D9D9D9"/>
            </a:solidFill>
            <a:miter lim="800000"/>
            <a:headEnd/>
            <a:tailEnd/>
          </a:ln>
        </p:spPr>
        <p:txBody>
          <a:bodyPr/>
          <a:lstStyle/>
          <a:p>
            <a:endParaRPr lang="es-AR" dirty="0"/>
          </a:p>
        </p:txBody>
      </p:sp>
      <p:sp>
        <p:nvSpPr>
          <p:cNvPr id="41989" name="Line 5"/>
          <p:cNvSpPr>
            <a:spLocks noChangeShapeType="1"/>
          </p:cNvSpPr>
          <p:nvPr/>
        </p:nvSpPr>
        <p:spPr bwMode="auto">
          <a:xfrm>
            <a:off x="539750" y="1772816"/>
            <a:ext cx="7921625" cy="1587"/>
          </a:xfrm>
          <a:prstGeom prst="line">
            <a:avLst/>
          </a:prstGeom>
          <a:noFill/>
          <a:ln w="3240" cap="sq">
            <a:solidFill>
              <a:srgbClr val="D9D9D9"/>
            </a:solidFill>
            <a:miter lim="800000"/>
            <a:headEnd/>
            <a:tailEnd/>
          </a:ln>
        </p:spPr>
        <p:txBody>
          <a:bodyPr/>
          <a:lstStyle/>
          <a:p>
            <a:endParaRPr lang="es-AR" dirty="0"/>
          </a:p>
        </p:txBody>
      </p:sp>
      <p:sp>
        <p:nvSpPr>
          <p:cNvPr id="41990" name="Text Box 6"/>
          <p:cNvSpPr txBox="1">
            <a:spLocks noChangeArrowheads="1"/>
          </p:cNvSpPr>
          <p:nvPr/>
        </p:nvSpPr>
        <p:spPr bwMode="auto">
          <a:xfrm>
            <a:off x="527050" y="369888"/>
            <a:ext cx="6637338" cy="557212"/>
          </a:xfrm>
          <a:prstGeom prst="rect">
            <a:avLst/>
          </a:prstGeom>
          <a:noFill/>
          <a:ln w="9525">
            <a:noFill/>
            <a:round/>
            <a:headEnd/>
            <a:tailEnd/>
          </a:ln>
        </p:spPr>
        <p:txBody>
          <a:bodyPr lIns="90000" tIns="45000" rIns="90000" bIns="45000"/>
          <a:lstStyle/>
          <a:p>
            <a:endParaRPr lang="es-AR" sz="1600" dirty="0"/>
          </a:p>
        </p:txBody>
      </p:sp>
      <p:sp>
        <p:nvSpPr>
          <p:cNvPr id="41993" name="Text Box 9"/>
          <p:cNvSpPr txBox="1">
            <a:spLocks noChangeArrowheads="1"/>
          </p:cNvSpPr>
          <p:nvPr/>
        </p:nvSpPr>
        <p:spPr bwMode="auto">
          <a:xfrm>
            <a:off x="323528" y="1844824"/>
            <a:ext cx="2448272" cy="4824536"/>
          </a:xfrm>
          <a:prstGeom prst="rect">
            <a:avLst/>
          </a:prstGeom>
          <a:solidFill>
            <a:srgbClr val="FFFFFF"/>
          </a:solidFill>
          <a:ln w="9360" cap="sq">
            <a:solidFill>
              <a:srgbClr val="FFFFFF"/>
            </a:solidFill>
            <a:miter lim="800000"/>
            <a:headEnd/>
            <a:tailEnd/>
          </a:ln>
        </p:spPr>
        <p:txBody>
          <a:bodyPr lIns="90000" tIns="45000" rIns="90000" bIns="45000"/>
          <a:lstStyle/>
          <a:p>
            <a:pPr>
              <a:buClr>
                <a:schemeClr val="tx2"/>
              </a:buClr>
              <a:buFont typeface="Wingdings" pitchFamily="2" charset="2"/>
              <a:buChar char="v"/>
            </a:pPr>
            <a:r>
              <a:rPr lang="es-AR" altLang="es-AR" sz="2000" b="1" dirty="0">
                <a:solidFill>
                  <a:srgbClr val="666666"/>
                </a:solidFill>
              </a:rPr>
              <a:t> </a:t>
            </a:r>
            <a:r>
              <a:rPr lang="en-US" altLang="es-AR" b="1" dirty="0">
                <a:solidFill>
                  <a:srgbClr val="74BAE1"/>
                </a:solidFill>
              </a:rPr>
              <a:t>Why</a:t>
            </a:r>
            <a:r>
              <a:rPr lang="es-AR" altLang="es-AR" b="1" dirty="0">
                <a:solidFill>
                  <a:srgbClr val="74BAE1"/>
                </a:solidFill>
              </a:rPr>
              <a:t>?</a:t>
            </a:r>
          </a:p>
          <a:p>
            <a:pPr>
              <a:buFont typeface="Wingdings" pitchFamily="2" charset="2"/>
              <a:buChar char="v"/>
            </a:pPr>
            <a:endParaRPr lang="es-AR" altLang="es-AR" sz="2400" b="1" dirty="0">
              <a:solidFill>
                <a:srgbClr val="666666"/>
              </a:solidFill>
            </a:endParaRPr>
          </a:p>
          <a:p>
            <a:pPr>
              <a:buFont typeface="Wingdings" pitchFamily="2" charset="2"/>
              <a:buChar char="v"/>
            </a:pPr>
            <a:endParaRPr lang="es-AR" altLang="es-AR" sz="2400" b="1" dirty="0">
              <a:solidFill>
                <a:srgbClr val="666666"/>
              </a:solidFill>
            </a:endParaRPr>
          </a:p>
          <a:p>
            <a:pPr>
              <a:buFont typeface="Wingdings" pitchFamily="2" charset="2"/>
              <a:buChar char="v"/>
            </a:pPr>
            <a:endParaRPr lang="es-AR" altLang="es-AR" sz="2400" b="1" dirty="0">
              <a:solidFill>
                <a:srgbClr val="666666"/>
              </a:solidFill>
            </a:endParaRPr>
          </a:p>
          <a:p>
            <a:pPr>
              <a:buClr>
                <a:schemeClr val="tx2"/>
              </a:buClr>
              <a:buFont typeface="Wingdings" pitchFamily="2" charset="2"/>
              <a:buChar char="v"/>
            </a:pPr>
            <a:endParaRPr lang="es-AR" altLang="es-AR" sz="2000" b="1" dirty="0">
              <a:solidFill>
                <a:srgbClr val="74BAE1"/>
              </a:solidFill>
            </a:endParaRPr>
          </a:p>
          <a:p>
            <a:pPr>
              <a:buClr>
                <a:schemeClr val="tx2"/>
              </a:buClr>
              <a:buFont typeface="Wingdings" pitchFamily="2" charset="2"/>
              <a:buChar char="v"/>
            </a:pPr>
            <a:r>
              <a:rPr lang="es-AR" altLang="es-AR" sz="2000" b="1" dirty="0">
                <a:solidFill>
                  <a:srgbClr val="74BAE1"/>
                </a:solidFill>
              </a:rPr>
              <a:t> </a:t>
            </a:r>
            <a:r>
              <a:rPr lang="en-US" altLang="es-AR" b="1" dirty="0">
                <a:solidFill>
                  <a:srgbClr val="74BAE1"/>
                </a:solidFill>
              </a:rPr>
              <a:t>For What</a:t>
            </a:r>
            <a:r>
              <a:rPr lang="es-AR" altLang="es-AR" b="1" dirty="0">
                <a:solidFill>
                  <a:srgbClr val="74BAE1"/>
                </a:solidFill>
              </a:rPr>
              <a:t>?</a:t>
            </a:r>
          </a:p>
          <a:p>
            <a:pPr>
              <a:buFont typeface="Wingdings" pitchFamily="2" charset="2"/>
              <a:buChar char="v"/>
            </a:pPr>
            <a:endParaRPr lang="es-AR" altLang="es-AR" sz="2000" b="1" dirty="0">
              <a:solidFill>
                <a:srgbClr val="74BAE1"/>
              </a:solidFill>
            </a:endParaRPr>
          </a:p>
          <a:p>
            <a:pPr>
              <a:buFont typeface="Wingdings" pitchFamily="2" charset="2"/>
              <a:buChar char="v"/>
            </a:pPr>
            <a:endParaRPr lang="es-AR" altLang="es-AR" sz="2000" b="1" dirty="0">
              <a:solidFill>
                <a:srgbClr val="74BAE1"/>
              </a:solidFill>
            </a:endParaRPr>
          </a:p>
          <a:p>
            <a:pPr>
              <a:buFont typeface="Wingdings" pitchFamily="2" charset="2"/>
              <a:buChar char="v"/>
            </a:pPr>
            <a:endParaRPr lang="es-AR" altLang="es-AR" sz="2000" b="1" dirty="0">
              <a:solidFill>
                <a:srgbClr val="74BAE1"/>
              </a:solidFill>
            </a:endParaRPr>
          </a:p>
          <a:p>
            <a:pPr>
              <a:buFont typeface="Wingdings" pitchFamily="2" charset="2"/>
              <a:buChar char="v"/>
            </a:pPr>
            <a:endParaRPr lang="es-AR" altLang="es-AR" sz="2000" b="1" dirty="0">
              <a:solidFill>
                <a:srgbClr val="74BAE1"/>
              </a:solidFill>
            </a:endParaRPr>
          </a:p>
          <a:p>
            <a:pPr>
              <a:buClr>
                <a:schemeClr val="tx2"/>
              </a:buClr>
              <a:buFont typeface="Wingdings" pitchFamily="2" charset="2"/>
              <a:buChar char="v"/>
            </a:pPr>
            <a:r>
              <a:rPr lang="es-AR" altLang="es-AR" sz="2000" b="1" dirty="0">
                <a:solidFill>
                  <a:srgbClr val="74BAE1"/>
                </a:solidFill>
              </a:rPr>
              <a:t> </a:t>
            </a:r>
            <a:r>
              <a:rPr lang="en-US" altLang="es-AR" b="1" dirty="0">
                <a:solidFill>
                  <a:srgbClr val="74BAE1"/>
                </a:solidFill>
              </a:rPr>
              <a:t>How</a:t>
            </a:r>
            <a:r>
              <a:rPr lang="es-AR" altLang="es-AR" b="1" dirty="0">
                <a:solidFill>
                  <a:srgbClr val="74BAE1"/>
                </a:solidFill>
              </a:rPr>
              <a:t>?</a:t>
            </a:r>
          </a:p>
        </p:txBody>
      </p:sp>
      <p:sp>
        <p:nvSpPr>
          <p:cNvPr id="11" name="5 Rectángulo"/>
          <p:cNvSpPr>
            <a:spLocks noChangeArrowheads="1"/>
          </p:cNvSpPr>
          <p:nvPr/>
        </p:nvSpPr>
        <p:spPr bwMode="auto">
          <a:xfrm>
            <a:off x="539552" y="404664"/>
            <a:ext cx="6264275" cy="369332"/>
          </a:xfrm>
          <a:prstGeom prst="rect">
            <a:avLst/>
          </a:prstGeom>
          <a:noFill/>
          <a:ln w="9525">
            <a:noFill/>
            <a:miter lim="800000"/>
            <a:headEnd/>
            <a:tailEnd/>
          </a:ln>
        </p:spPr>
        <p:txBody>
          <a:bodyPr>
            <a:spAutoFit/>
          </a:bodyPr>
          <a:lstStyle/>
          <a:p>
            <a:r>
              <a:rPr lang="en-US" b="1" dirty="0"/>
              <a:t>Mutual Evaluation Mechanisms</a:t>
            </a:r>
            <a:endParaRPr lang="es-AR" dirty="0"/>
          </a:p>
        </p:txBody>
      </p:sp>
      <p:grpSp>
        <p:nvGrpSpPr>
          <p:cNvPr id="16" name="15 Grupo"/>
          <p:cNvGrpSpPr/>
          <p:nvPr/>
        </p:nvGrpSpPr>
        <p:grpSpPr>
          <a:xfrm>
            <a:off x="467544" y="2204864"/>
            <a:ext cx="8136904" cy="1368152"/>
            <a:chOff x="467544" y="2276872"/>
            <a:chExt cx="8136904" cy="1368152"/>
          </a:xfrm>
        </p:grpSpPr>
        <p:sp>
          <p:nvSpPr>
            <p:cNvPr id="12" name="11 CuadroTexto"/>
            <p:cNvSpPr txBox="1"/>
            <p:nvPr/>
          </p:nvSpPr>
          <p:spPr>
            <a:xfrm>
              <a:off x="467544" y="2276872"/>
              <a:ext cx="8136904" cy="1323439"/>
            </a:xfrm>
            <a:prstGeom prst="rect">
              <a:avLst/>
            </a:prstGeom>
            <a:noFill/>
          </p:spPr>
          <p:txBody>
            <a:bodyPr wrap="square" rtlCol="0">
              <a:spAutoFit/>
            </a:bodyPr>
            <a:lstStyle/>
            <a:p>
              <a:pPr algn="ctr"/>
              <a:r>
                <a:rPr lang="en-US" sz="1600" b="1" dirty="0">
                  <a:solidFill>
                    <a:schemeClr val="tx1">
                      <a:lumMod val="50000"/>
                      <a:lumOff val="50000"/>
                    </a:schemeClr>
                  </a:solidFill>
                </a:rPr>
                <a:t>Rule</a:t>
              </a:r>
              <a:r>
                <a:rPr lang="en-US" sz="1600" dirty="0">
                  <a:solidFill>
                    <a:schemeClr val="tx1">
                      <a:lumMod val="50000"/>
                      <a:lumOff val="50000"/>
                    </a:schemeClr>
                  </a:solidFill>
                </a:rPr>
                <a:t> – </a:t>
              </a:r>
              <a:r>
                <a:rPr lang="en-US" sz="1600" b="1" dirty="0">
                  <a:solidFill>
                    <a:schemeClr val="tx1">
                      <a:lumMod val="50000"/>
                      <a:lumOff val="50000"/>
                    </a:schemeClr>
                  </a:solidFill>
                </a:rPr>
                <a:t>Compliance </a:t>
              </a:r>
              <a:r>
                <a:rPr lang="en-US" sz="1600" dirty="0">
                  <a:solidFill>
                    <a:schemeClr val="tx1">
                      <a:lumMod val="50000"/>
                      <a:lumOff val="50000"/>
                    </a:schemeClr>
                  </a:solidFill>
                </a:rPr>
                <a:t>– </a:t>
              </a:r>
              <a:r>
                <a:rPr lang="en-US" sz="1600" b="1" dirty="0">
                  <a:solidFill>
                    <a:schemeClr val="tx1">
                      <a:lumMod val="50000"/>
                      <a:lumOff val="50000"/>
                    </a:schemeClr>
                  </a:solidFill>
                </a:rPr>
                <a:t>Harmonization</a:t>
              </a:r>
              <a:r>
                <a:rPr lang="en-US" sz="1600" dirty="0">
                  <a:solidFill>
                    <a:schemeClr val="tx1">
                      <a:lumMod val="50000"/>
                      <a:lumOff val="50000"/>
                    </a:schemeClr>
                  </a:solidFill>
                </a:rPr>
                <a:t> – </a:t>
              </a:r>
              <a:r>
                <a:rPr lang="en-US" sz="1600" b="1" dirty="0">
                  <a:solidFill>
                    <a:schemeClr val="tx1">
                      <a:lumMod val="50000"/>
                      <a:lumOff val="50000"/>
                    </a:schemeClr>
                  </a:solidFill>
                </a:rPr>
                <a:t>Enforcement</a:t>
              </a:r>
            </a:p>
            <a:p>
              <a:pPr algn="ctr"/>
              <a:r>
                <a:rPr lang="en-US" sz="1600" dirty="0">
                  <a:solidFill>
                    <a:schemeClr val="tx1">
                      <a:lumMod val="50000"/>
                      <a:lumOff val="50000"/>
                    </a:schemeClr>
                  </a:solidFill>
                </a:rPr>
                <a:t>For this reason we require</a:t>
              </a:r>
              <a:r>
                <a:rPr lang="es-AR" sz="1600" dirty="0">
                  <a:solidFill>
                    <a:schemeClr val="tx1">
                      <a:lumMod val="50000"/>
                      <a:lumOff val="50000"/>
                    </a:schemeClr>
                  </a:solidFill>
                </a:rPr>
                <a:t>:</a:t>
              </a:r>
            </a:p>
            <a:p>
              <a:pPr algn="ctr"/>
              <a:endParaRPr lang="es-AR" sz="1600" dirty="0">
                <a:solidFill>
                  <a:schemeClr val="tx1">
                    <a:lumMod val="50000"/>
                    <a:lumOff val="50000"/>
                  </a:schemeClr>
                </a:solidFill>
              </a:endParaRPr>
            </a:p>
            <a:p>
              <a:pPr>
                <a:buFont typeface="Wingdings" pitchFamily="2" charset="2"/>
                <a:buChar char="ü"/>
              </a:pPr>
              <a:r>
                <a:rPr lang="es-AR" sz="1600" dirty="0">
                  <a:solidFill>
                    <a:schemeClr val="tx1">
                      <a:lumMod val="50000"/>
                      <a:lumOff val="50000"/>
                    </a:schemeClr>
                  </a:solidFill>
                </a:rPr>
                <a:t> </a:t>
              </a:r>
              <a:r>
                <a:rPr lang="en-US" sz="1600" dirty="0">
                  <a:solidFill>
                    <a:schemeClr val="tx1">
                      <a:lumMod val="50000"/>
                      <a:lumOff val="50000"/>
                    </a:schemeClr>
                  </a:solidFill>
                </a:rPr>
                <a:t>Review        Among Peers 	   Encourage legislative	   	   Transnational</a:t>
              </a:r>
            </a:p>
            <a:p>
              <a:pPr>
                <a:buFont typeface="Wingdings" pitchFamily="2" charset="2"/>
                <a:buChar char="ü"/>
              </a:pPr>
              <a:r>
                <a:rPr lang="en-US" sz="1600" dirty="0">
                  <a:solidFill>
                    <a:schemeClr val="tx1">
                      <a:lumMod val="50000"/>
                      <a:lumOff val="50000"/>
                    </a:schemeClr>
                  </a:solidFill>
                </a:rPr>
                <a:t> Pressure 				   compliance				   character</a:t>
              </a:r>
            </a:p>
          </p:txBody>
        </p:sp>
        <p:cxnSp>
          <p:nvCxnSpPr>
            <p:cNvPr id="14" name="13 Conector recto"/>
            <p:cNvCxnSpPr/>
            <p:nvPr/>
          </p:nvCxnSpPr>
          <p:spPr bwMode="auto">
            <a:xfrm>
              <a:off x="1827352" y="3068960"/>
              <a:ext cx="0" cy="576064"/>
            </a:xfrm>
            <a:prstGeom prst="line">
              <a:avLst/>
            </a:prstGeom>
            <a:ln w="38100">
              <a:solidFill>
                <a:schemeClr val="accent1">
                  <a:lumMod val="75000"/>
                </a:schemeClr>
              </a:solidFill>
              <a:headEnd type="none" w="med" len="med"/>
              <a:tailEnd type="none" w="med" len="med"/>
            </a:ln>
            <a:extLst>
              <a:ext uri="{AF507438-7753-43E0-B8FC-AC1667EBCBE1}">
                <a14:hiddenEffects xmlns:a14="http://schemas.microsoft.com/office/drawing/2010/main">
                  <a:effectLst>
                    <a:outerShdw dist="35921" dir="2700000" algn="ctr" rotWithShape="0">
                      <a:schemeClr val="bg2"/>
                    </a:outerShdw>
                  </a:effectLst>
                </a14:hiddenEffects>
              </a:ext>
            </a:extLst>
          </p:spPr>
          <p:style>
            <a:lnRef idx="1">
              <a:schemeClr val="dk1"/>
            </a:lnRef>
            <a:fillRef idx="0">
              <a:schemeClr val="dk1"/>
            </a:fillRef>
            <a:effectRef idx="0">
              <a:schemeClr val="dk1"/>
            </a:effectRef>
            <a:fontRef idx="minor">
              <a:schemeClr val="tx1"/>
            </a:fontRef>
          </p:style>
        </p:cxnSp>
      </p:grpSp>
      <p:grpSp>
        <p:nvGrpSpPr>
          <p:cNvPr id="20" name="19 Grupo"/>
          <p:cNvGrpSpPr/>
          <p:nvPr/>
        </p:nvGrpSpPr>
        <p:grpSpPr>
          <a:xfrm>
            <a:off x="611560" y="5503783"/>
            <a:ext cx="8136904" cy="646331"/>
            <a:chOff x="611560" y="5503783"/>
            <a:chExt cx="8136904" cy="646331"/>
          </a:xfrm>
        </p:grpSpPr>
        <p:sp>
          <p:nvSpPr>
            <p:cNvPr id="18" name="17 CuadroTexto"/>
            <p:cNvSpPr txBox="1"/>
            <p:nvPr/>
          </p:nvSpPr>
          <p:spPr>
            <a:xfrm>
              <a:off x="611560" y="5503783"/>
              <a:ext cx="8136904" cy="646331"/>
            </a:xfrm>
            <a:prstGeom prst="rect">
              <a:avLst/>
            </a:prstGeom>
            <a:noFill/>
          </p:spPr>
          <p:txBody>
            <a:bodyPr wrap="square" rtlCol="0">
              <a:spAutoFit/>
            </a:bodyPr>
            <a:lstStyle/>
            <a:p>
              <a:pPr>
                <a:buFont typeface="Wingdings" pitchFamily="2" charset="2"/>
                <a:buChar char="ü"/>
              </a:pPr>
              <a:r>
                <a:rPr lang="es-AR" dirty="0">
                  <a:solidFill>
                    <a:schemeClr val="tx1">
                      <a:lumMod val="50000"/>
                      <a:lumOff val="50000"/>
                    </a:schemeClr>
                  </a:solidFill>
                </a:rPr>
                <a:t> </a:t>
              </a:r>
              <a:r>
                <a:rPr lang="en-US" dirty="0">
                  <a:solidFill>
                    <a:schemeClr val="tx1">
                      <a:lumMod val="50000"/>
                      <a:lumOff val="50000"/>
                    </a:schemeClr>
                  </a:solidFill>
                </a:rPr>
                <a:t>Procedure			FATF / GAFILAT</a:t>
              </a:r>
            </a:p>
            <a:p>
              <a:pPr>
                <a:buFont typeface="Wingdings" pitchFamily="2" charset="2"/>
                <a:buChar char="ü"/>
              </a:pPr>
              <a:r>
                <a:rPr lang="en-US" dirty="0">
                  <a:solidFill>
                    <a:schemeClr val="tx1">
                      <a:lumMod val="50000"/>
                      <a:lumOff val="50000"/>
                    </a:schemeClr>
                  </a:solidFill>
                </a:rPr>
                <a:t> Methodology</a:t>
              </a:r>
            </a:p>
          </p:txBody>
        </p:sp>
        <p:cxnSp>
          <p:nvCxnSpPr>
            <p:cNvPr id="19" name="18 Conector recto"/>
            <p:cNvCxnSpPr/>
            <p:nvPr/>
          </p:nvCxnSpPr>
          <p:spPr bwMode="auto">
            <a:xfrm>
              <a:off x="2699792" y="5517232"/>
              <a:ext cx="0" cy="576064"/>
            </a:xfrm>
            <a:prstGeom prst="line">
              <a:avLst/>
            </a:prstGeom>
            <a:ln w="38100">
              <a:solidFill>
                <a:schemeClr val="accent1">
                  <a:lumMod val="75000"/>
                </a:schemeClr>
              </a:solidFill>
              <a:headEnd type="none" w="med" len="med"/>
              <a:tailEnd type="none" w="med" len="med"/>
            </a:ln>
            <a:extLst>
              <a:ext uri="{AF507438-7753-43E0-B8FC-AC1667EBCBE1}">
                <a14:hiddenEffects xmlns:a14="http://schemas.microsoft.com/office/drawing/2010/main">
                  <a:effectLst>
                    <a:outerShdw dist="35921" dir="2700000" algn="ctr" rotWithShape="0">
                      <a:schemeClr val="bg2"/>
                    </a:outerShdw>
                  </a:effectLst>
                </a14:hiddenEffects>
              </a:ext>
            </a:extLst>
          </p:spPr>
          <p:style>
            <a:lnRef idx="1">
              <a:schemeClr val="dk1"/>
            </a:lnRef>
            <a:fillRef idx="0">
              <a:schemeClr val="dk1"/>
            </a:fillRef>
            <a:effectRef idx="0">
              <a:schemeClr val="dk1"/>
            </a:effectRef>
            <a:fontRef idx="minor">
              <a:schemeClr val="tx1"/>
            </a:fontRef>
          </p:style>
        </p:cxnSp>
      </p:grpSp>
      <p:cxnSp>
        <p:nvCxnSpPr>
          <p:cNvPr id="15" name="14 Conector recto"/>
          <p:cNvCxnSpPr/>
          <p:nvPr/>
        </p:nvCxnSpPr>
        <p:spPr bwMode="auto">
          <a:xfrm>
            <a:off x="3207296" y="2996952"/>
            <a:ext cx="0" cy="576064"/>
          </a:xfrm>
          <a:prstGeom prst="line">
            <a:avLst/>
          </a:prstGeom>
          <a:ln w="38100">
            <a:solidFill>
              <a:schemeClr val="accent1">
                <a:lumMod val="75000"/>
              </a:schemeClr>
            </a:solidFill>
            <a:headEnd type="none" w="med" len="med"/>
            <a:tailEnd type="none" w="med" len="med"/>
          </a:ln>
          <a:extLst>
            <a:ext uri="{AF507438-7753-43E0-B8FC-AC1667EBCBE1}">
              <a14:hiddenEffects xmlns:a14="http://schemas.microsoft.com/office/drawing/2010/main">
                <a:effectLst>
                  <a:outerShdw dist="35921" dir="2700000" algn="ctr" rotWithShape="0">
                    <a:schemeClr val="bg2"/>
                  </a:outerShdw>
                </a:effectLst>
              </a14:hiddenEffects>
            </a:ext>
          </a:extLst>
        </p:spPr>
        <p:style>
          <a:lnRef idx="1">
            <a:schemeClr val="dk1"/>
          </a:lnRef>
          <a:fillRef idx="0">
            <a:schemeClr val="dk1"/>
          </a:fillRef>
          <a:effectRef idx="0">
            <a:schemeClr val="dk1"/>
          </a:effectRef>
          <a:fontRef idx="minor">
            <a:schemeClr val="tx1"/>
          </a:fontRef>
        </p:style>
      </p:cxnSp>
      <p:sp>
        <p:nvSpPr>
          <p:cNvPr id="17" name="16 CuadroTexto"/>
          <p:cNvSpPr txBox="1"/>
          <p:nvPr/>
        </p:nvSpPr>
        <p:spPr>
          <a:xfrm>
            <a:off x="252000" y="3861049"/>
            <a:ext cx="8856984" cy="1169551"/>
          </a:xfrm>
          <a:prstGeom prst="rect">
            <a:avLst/>
          </a:prstGeom>
          <a:noFill/>
        </p:spPr>
        <p:txBody>
          <a:bodyPr wrap="square" numCol="3" rtlCol="0">
            <a:spAutoFit/>
          </a:bodyPr>
          <a:lstStyle/>
          <a:p>
            <a:pPr lvl="0">
              <a:buFont typeface="Arial" pitchFamily="34" charset="0"/>
              <a:buChar char="•"/>
            </a:pPr>
            <a:r>
              <a:rPr lang="es-ES" sz="1400" dirty="0">
                <a:solidFill>
                  <a:schemeClr val="tx1">
                    <a:lumMod val="65000"/>
                    <a:lumOff val="35000"/>
                  </a:schemeClr>
                </a:solidFill>
              </a:rPr>
              <a:t> </a:t>
            </a:r>
            <a:r>
              <a:rPr lang="en-US" sz="1400" dirty="0">
                <a:solidFill>
                  <a:schemeClr val="tx1">
                    <a:lumMod val="65000"/>
                    <a:lumOff val="35000"/>
                  </a:schemeClr>
                </a:solidFill>
              </a:rPr>
              <a:t>Promote the implementation and contribute to the achievement of its purposes</a:t>
            </a:r>
            <a:endParaRPr lang="es-AR" sz="1400" dirty="0">
              <a:solidFill>
                <a:schemeClr val="tx1">
                  <a:lumMod val="65000"/>
                  <a:lumOff val="35000"/>
                </a:schemeClr>
              </a:solidFill>
            </a:endParaRPr>
          </a:p>
          <a:p>
            <a:pPr lvl="0">
              <a:buFont typeface="Arial" pitchFamily="34" charset="0"/>
              <a:buChar char="•"/>
            </a:pPr>
            <a:r>
              <a:rPr lang="es-ES" sz="1400" dirty="0">
                <a:solidFill>
                  <a:schemeClr val="tx1">
                    <a:lumMod val="65000"/>
                    <a:lumOff val="35000"/>
                  </a:schemeClr>
                </a:solidFill>
              </a:rPr>
              <a:t> </a:t>
            </a:r>
            <a:r>
              <a:rPr lang="en-US" sz="1400" dirty="0">
                <a:solidFill>
                  <a:schemeClr val="tx1">
                    <a:lumMod val="65000"/>
                    <a:lumOff val="35000"/>
                  </a:schemeClr>
                </a:solidFill>
              </a:rPr>
              <a:t>Follow up and analyze the application of commitments</a:t>
            </a:r>
            <a:endParaRPr lang="es-AR" sz="1400" dirty="0">
              <a:solidFill>
                <a:schemeClr val="tx1">
                  <a:lumMod val="65000"/>
                  <a:lumOff val="35000"/>
                </a:schemeClr>
              </a:solidFill>
            </a:endParaRPr>
          </a:p>
          <a:p>
            <a:pPr lvl="0">
              <a:buFont typeface="Arial" pitchFamily="34" charset="0"/>
              <a:buChar char="•"/>
            </a:pPr>
            <a:r>
              <a:rPr lang="es-ES" sz="1400" dirty="0">
                <a:solidFill>
                  <a:schemeClr val="tx1">
                    <a:lumMod val="65000"/>
                    <a:lumOff val="35000"/>
                  </a:schemeClr>
                </a:solidFill>
              </a:rPr>
              <a:t> </a:t>
            </a:r>
            <a:r>
              <a:rPr lang="en-US" sz="1400" dirty="0">
                <a:solidFill>
                  <a:schemeClr val="tx1">
                    <a:lumMod val="65000"/>
                    <a:lumOff val="35000"/>
                  </a:schemeClr>
                </a:solidFill>
              </a:rPr>
              <a:t>Identify</a:t>
            </a:r>
            <a:r>
              <a:rPr lang="es-ES" sz="1400" dirty="0">
                <a:solidFill>
                  <a:schemeClr val="tx1">
                    <a:lumMod val="65000"/>
                    <a:lumOff val="35000"/>
                  </a:schemeClr>
                </a:solidFill>
              </a:rPr>
              <a:t> </a:t>
            </a:r>
            <a:r>
              <a:rPr lang="en-US" sz="1400" dirty="0">
                <a:solidFill>
                  <a:schemeClr val="tx1">
                    <a:lumMod val="65000"/>
                    <a:lumOff val="35000"/>
                  </a:schemeClr>
                </a:solidFill>
              </a:rPr>
              <a:t>problems</a:t>
            </a:r>
          </a:p>
          <a:p>
            <a:pPr lvl="0">
              <a:buFont typeface="Arial" pitchFamily="34" charset="0"/>
              <a:buChar char="•"/>
            </a:pPr>
            <a:r>
              <a:rPr lang="es-ES" sz="1400" dirty="0">
                <a:solidFill>
                  <a:schemeClr val="tx1">
                    <a:lumMod val="65000"/>
                    <a:lumOff val="35000"/>
                  </a:schemeClr>
                </a:solidFill>
              </a:rPr>
              <a:t> </a:t>
            </a:r>
            <a:r>
              <a:rPr lang="en-US" sz="1400" dirty="0">
                <a:solidFill>
                  <a:schemeClr val="tx1">
                    <a:lumMod val="65000"/>
                    <a:lumOff val="35000"/>
                  </a:schemeClr>
                </a:solidFill>
              </a:rPr>
              <a:t>Facilitate</a:t>
            </a:r>
            <a:r>
              <a:rPr lang="es-ES" sz="1400" dirty="0">
                <a:solidFill>
                  <a:schemeClr val="tx1">
                    <a:lumMod val="65000"/>
                    <a:lumOff val="35000"/>
                  </a:schemeClr>
                </a:solidFill>
              </a:rPr>
              <a:t> </a:t>
            </a:r>
            <a:r>
              <a:rPr lang="en-US" sz="1400" dirty="0">
                <a:solidFill>
                  <a:schemeClr val="tx1">
                    <a:lumMod val="65000"/>
                    <a:lumOff val="35000"/>
                  </a:schemeClr>
                </a:solidFill>
              </a:rPr>
              <a:t>technical assistance</a:t>
            </a:r>
          </a:p>
          <a:p>
            <a:pPr lvl="0">
              <a:buFont typeface="Arial" pitchFamily="34" charset="0"/>
              <a:buChar char="•"/>
            </a:pPr>
            <a:r>
              <a:rPr lang="es-ES" sz="1400" dirty="0">
                <a:solidFill>
                  <a:schemeClr val="tx1">
                    <a:lumMod val="65000"/>
                    <a:lumOff val="35000"/>
                  </a:schemeClr>
                </a:solidFill>
              </a:rPr>
              <a:t> </a:t>
            </a:r>
            <a:r>
              <a:rPr lang="en-US" sz="1400" dirty="0">
                <a:solidFill>
                  <a:schemeClr val="tx1">
                    <a:lumMod val="65000"/>
                    <a:lumOff val="35000"/>
                  </a:schemeClr>
                </a:solidFill>
              </a:rPr>
              <a:t>Promote the exchange of information, experience, and good practices</a:t>
            </a:r>
            <a:endParaRPr lang="es-AR" sz="1400" dirty="0">
              <a:solidFill>
                <a:schemeClr val="tx1">
                  <a:lumMod val="65000"/>
                  <a:lumOff val="35000"/>
                </a:schemeClr>
              </a:solidFill>
            </a:endParaRPr>
          </a:p>
          <a:p>
            <a:pPr lvl="0">
              <a:buFont typeface="Arial" pitchFamily="34" charset="0"/>
              <a:buChar char="•"/>
            </a:pPr>
            <a:r>
              <a:rPr lang="es-ES" sz="1400" dirty="0">
                <a:solidFill>
                  <a:schemeClr val="tx1">
                    <a:lumMod val="65000"/>
                    <a:lumOff val="35000"/>
                  </a:schemeClr>
                </a:solidFill>
              </a:rPr>
              <a:t> </a:t>
            </a:r>
            <a:r>
              <a:rPr lang="en-US" sz="1400" dirty="0">
                <a:solidFill>
                  <a:schemeClr val="tx1">
                    <a:lumMod val="65000"/>
                    <a:lumOff val="35000"/>
                  </a:schemeClr>
                </a:solidFill>
              </a:rPr>
              <a:t>Seek the harmonization of legislation</a:t>
            </a:r>
            <a:endParaRPr lang="es-AR" sz="1400" dirty="0">
              <a:solidFill>
                <a:schemeClr val="tx1">
                  <a:lumMod val="65000"/>
                  <a:lumOff val="35000"/>
                </a:schemeClr>
              </a:solidFill>
            </a:endParaRPr>
          </a:p>
          <a:p>
            <a:pPr>
              <a:buFont typeface="Arial" pitchFamily="34" charset="0"/>
              <a:buChar char="•"/>
            </a:pPr>
            <a:r>
              <a:rPr lang="es-ES" sz="1400" dirty="0">
                <a:solidFill>
                  <a:schemeClr val="tx1">
                    <a:lumMod val="65000"/>
                    <a:lumOff val="35000"/>
                  </a:schemeClr>
                </a:solidFill>
              </a:rPr>
              <a:t> </a:t>
            </a:r>
            <a:r>
              <a:rPr lang="en-US" sz="1400" dirty="0">
                <a:solidFill>
                  <a:schemeClr val="tx1">
                    <a:lumMod val="65000"/>
                    <a:lumOff val="35000"/>
                  </a:schemeClr>
                </a:solidFill>
              </a:rPr>
              <a:t>Facilitate international cooperation</a:t>
            </a:r>
          </a:p>
          <a:p>
            <a:pPr>
              <a:buFont typeface="Arial" pitchFamily="34" charset="0"/>
              <a:buChar char="•"/>
            </a:pPr>
            <a:r>
              <a:rPr lang="es-ES" sz="1400" dirty="0">
                <a:solidFill>
                  <a:schemeClr val="tx1">
                    <a:lumMod val="65000"/>
                    <a:lumOff val="35000"/>
                  </a:schemeClr>
                </a:solidFill>
              </a:rPr>
              <a:t> Etc.</a:t>
            </a:r>
            <a:endParaRPr lang="es-AR" sz="1400" dirty="0">
              <a:solidFill>
                <a:schemeClr val="tx1">
                  <a:lumMod val="65000"/>
                  <a:lumOff val="35000"/>
                </a:schemeClr>
              </a:solidFill>
            </a:endParaRPr>
          </a:p>
        </p:txBody>
      </p:sp>
      <p:cxnSp>
        <p:nvCxnSpPr>
          <p:cNvPr id="21" name="20 Conector recto"/>
          <p:cNvCxnSpPr/>
          <p:nvPr/>
        </p:nvCxnSpPr>
        <p:spPr bwMode="auto">
          <a:xfrm>
            <a:off x="5940152" y="2988403"/>
            <a:ext cx="0" cy="576064"/>
          </a:xfrm>
          <a:prstGeom prst="line">
            <a:avLst/>
          </a:prstGeom>
          <a:ln w="38100">
            <a:solidFill>
              <a:schemeClr val="accent1">
                <a:lumMod val="75000"/>
              </a:schemeClr>
            </a:solidFill>
            <a:headEnd type="none" w="med" len="med"/>
            <a:tailEnd type="none" w="med" len="med"/>
          </a:ln>
          <a:extLst>
            <a:ext uri="{AF507438-7753-43E0-B8FC-AC1667EBCBE1}">
              <a14:hiddenEffects xmlns:a14="http://schemas.microsoft.com/office/drawing/2010/main">
                <a:effectLst>
                  <a:outerShdw dist="35921" dir="2700000" algn="ctr" rotWithShape="0">
                    <a:schemeClr val="bg2"/>
                  </a:outerShdw>
                </a:effectLst>
              </a14:hiddenEffects>
            </a:ext>
          </a:extLst>
        </p:spPr>
        <p:style>
          <a:lnRef idx="1">
            <a:schemeClr val="dk1"/>
          </a:lnRef>
          <a:fillRef idx="0">
            <a:schemeClr val="dk1"/>
          </a:fillRef>
          <a:effectRef idx="0">
            <a:schemeClr val="dk1"/>
          </a:effectRef>
          <a:fontRef idx="minor">
            <a:schemeClr val="tx1"/>
          </a:fontRef>
        </p:style>
      </p:cxn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41986" name="Rectangle 2"/>
          <p:cNvSpPr>
            <a:spLocks noChangeArrowheads="1"/>
          </p:cNvSpPr>
          <p:nvPr/>
        </p:nvSpPr>
        <p:spPr bwMode="auto">
          <a:xfrm>
            <a:off x="5203825" y="0"/>
            <a:ext cx="8054975" cy="1588"/>
          </a:xfrm>
          <a:prstGeom prst="rect">
            <a:avLst/>
          </a:prstGeom>
          <a:noFill/>
          <a:ln w="9525">
            <a:noFill/>
            <a:round/>
            <a:headEnd/>
            <a:tailEnd/>
          </a:ln>
        </p:spPr>
        <p:txBody>
          <a:bodyPr wrap="none" anchor="ctr"/>
          <a:lstStyle/>
          <a:p>
            <a:endParaRPr lang="es-AR" altLang="es-AR" dirty="0"/>
          </a:p>
        </p:txBody>
      </p:sp>
      <p:sp>
        <p:nvSpPr>
          <p:cNvPr id="41987" name="Text Box 3"/>
          <p:cNvSpPr txBox="1">
            <a:spLocks noChangeArrowheads="1"/>
          </p:cNvSpPr>
          <p:nvPr/>
        </p:nvSpPr>
        <p:spPr bwMode="auto">
          <a:xfrm>
            <a:off x="539750" y="1340768"/>
            <a:ext cx="7589838" cy="349250"/>
          </a:xfrm>
          <a:prstGeom prst="rect">
            <a:avLst/>
          </a:prstGeom>
          <a:solidFill>
            <a:srgbClr val="FFFFFF"/>
          </a:solidFill>
          <a:ln w="9360" cap="sq">
            <a:solidFill>
              <a:srgbClr val="FFFFFF"/>
            </a:solidFill>
            <a:miter lim="800000"/>
            <a:headEnd/>
            <a:tailEnd/>
          </a:ln>
        </p:spPr>
        <p:txBody>
          <a:bodyPr lIns="90000" tIns="45000" rIns="90000" bIns="45000"/>
          <a:lstStyle/>
          <a:p>
            <a:pP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s-AR" altLang="es-AR" sz="1600" b="1" dirty="0">
                <a:solidFill>
                  <a:srgbClr val="74BAE1"/>
                </a:solidFill>
              </a:rPr>
              <a:t>Mecanismos de Examen </a:t>
            </a:r>
          </a:p>
        </p:txBody>
      </p:sp>
      <p:sp>
        <p:nvSpPr>
          <p:cNvPr id="41988" name="Line 4"/>
          <p:cNvSpPr>
            <a:spLocks noChangeShapeType="1"/>
          </p:cNvSpPr>
          <p:nvPr/>
        </p:nvSpPr>
        <p:spPr bwMode="auto">
          <a:xfrm>
            <a:off x="539552" y="1268760"/>
            <a:ext cx="7921625" cy="1587"/>
          </a:xfrm>
          <a:prstGeom prst="line">
            <a:avLst/>
          </a:prstGeom>
          <a:noFill/>
          <a:ln w="19080" cap="sq">
            <a:solidFill>
              <a:srgbClr val="D9D9D9"/>
            </a:solidFill>
            <a:miter lim="800000"/>
            <a:headEnd/>
            <a:tailEnd/>
          </a:ln>
        </p:spPr>
        <p:txBody>
          <a:bodyPr/>
          <a:lstStyle/>
          <a:p>
            <a:endParaRPr lang="es-AR" dirty="0"/>
          </a:p>
        </p:txBody>
      </p:sp>
      <p:sp>
        <p:nvSpPr>
          <p:cNvPr id="41989" name="Line 5"/>
          <p:cNvSpPr>
            <a:spLocks noChangeShapeType="1"/>
          </p:cNvSpPr>
          <p:nvPr/>
        </p:nvSpPr>
        <p:spPr bwMode="auto">
          <a:xfrm>
            <a:off x="539750" y="1772816"/>
            <a:ext cx="7921625" cy="1587"/>
          </a:xfrm>
          <a:prstGeom prst="line">
            <a:avLst/>
          </a:prstGeom>
          <a:noFill/>
          <a:ln w="3240" cap="sq">
            <a:solidFill>
              <a:srgbClr val="D9D9D9"/>
            </a:solidFill>
            <a:miter lim="800000"/>
            <a:headEnd/>
            <a:tailEnd/>
          </a:ln>
        </p:spPr>
        <p:txBody>
          <a:bodyPr/>
          <a:lstStyle/>
          <a:p>
            <a:endParaRPr lang="es-AR" dirty="0"/>
          </a:p>
        </p:txBody>
      </p:sp>
      <p:sp>
        <p:nvSpPr>
          <p:cNvPr id="41990" name="Text Box 6"/>
          <p:cNvSpPr txBox="1">
            <a:spLocks noChangeArrowheads="1"/>
          </p:cNvSpPr>
          <p:nvPr/>
        </p:nvSpPr>
        <p:spPr bwMode="auto">
          <a:xfrm>
            <a:off x="527050" y="369888"/>
            <a:ext cx="6637338" cy="557212"/>
          </a:xfrm>
          <a:prstGeom prst="rect">
            <a:avLst/>
          </a:prstGeom>
          <a:noFill/>
          <a:ln w="9525">
            <a:noFill/>
            <a:round/>
            <a:headEnd/>
            <a:tailEnd/>
          </a:ln>
        </p:spPr>
        <p:txBody>
          <a:bodyPr lIns="90000" tIns="45000" rIns="90000" bIns="45000"/>
          <a:lstStyle/>
          <a:p>
            <a:endParaRPr lang="es-AR" sz="1600" dirty="0"/>
          </a:p>
        </p:txBody>
      </p:sp>
      <p:sp>
        <p:nvSpPr>
          <p:cNvPr id="24580" name="AutoShape 4" descr="Resultado de imagen para alto comisionado ONU logo"/>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AR" dirty="0"/>
          </a:p>
        </p:txBody>
      </p:sp>
      <p:sp>
        <p:nvSpPr>
          <p:cNvPr id="10" name="5 Rectángulo"/>
          <p:cNvSpPr>
            <a:spLocks noChangeArrowheads="1"/>
          </p:cNvSpPr>
          <p:nvPr/>
        </p:nvSpPr>
        <p:spPr bwMode="auto">
          <a:xfrm>
            <a:off x="539552" y="404664"/>
            <a:ext cx="6264275" cy="369332"/>
          </a:xfrm>
          <a:prstGeom prst="rect">
            <a:avLst/>
          </a:prstGeom>
          <a:noFill/>
          <a:ln w="9525">
            <a:noFill/>
            <a:miter lim="800000"/>
            <a:headEnd/>
            <a:tailEnd/>
          </a:ln>
        </p:spPr>
        <p:txBody>
          <a:bodyPr>
            <a:spAutoFit/>
          </a:bodyPr>
          <a:lstStyle/>
          <a:p>
            <a:r>
              <a:rPr lang="en-US" b="1" dirty="0"/>
              <a:t>Mutual Evaluation Mechanisms</a:t>
            </a:r>
            <a:endParaRPr lang="es-AR" dirty="0"/>
          </a:p>
        </p:txBody>
      </p:sp>
      <p:sp>
        <p:nvSpPr>
          <p:cNvPr id="24582" name="AutoShape 6" descr="Resultado de imagen para alto comisionado ONU logo"/>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AR" dirty="0"/>
          </a:p>
        </p:txBody>
      </p:sp>
      <p:sp>
        <p:nvSpPr>
          <p:cNvPr id="24584" name="AutoShape 8" descr="Resultado de imagen para alto comisionado ONU logo"/>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AR" dirty="0"/>
          </a:p>
        </p:txBody>
      </p:sp>
      <p:sp>
        <p:nvSpPr>
          <p:cNvPr id="15" name="14 CuadroTexto"/>
          <p:cNvSpPr txBox="1"/>
          <p:nvPr/>
        </p:nvSpPr>
        <p:spPr>
          <a:xfrm>
            <a:off x="1259632" y="1772816"/>
            <a:ext cx="7632848" cy="5047536"/>
          </a:xfrm>
          <a:prstGeom prst="rect">
            <a:avLst/>
          </a:prstGeom>
          <a:noFill/>
        </p:spPr>
        <p:txBody>
          <a:bodyPr wrap="square" rtlCol="0">
            <a:spAutoFit/>
          </a:bodyPr>
          <a:lstStyle/>
          <a:p>
            <a:pPr>
              <a:buFont typeface="Wingdings" pitchFamily="2" charset="2"/>
              <a:buChar char="v"/>
            </a:pPr>
            <a:r>
              <a:rPr lang="es-AR" dirty="0">
                <a:solidFill>
                  <a:schemeClr val="tx1">
                    <a:lumMod val="65000"/>
                    <a:lumOff val="35000"/>
                  </a:schemeClr>
                </a:solidFill>
              </a:rPr>
              <a:t> </a:t>
            </a:r>
            <a:r>
              <a:rPr lang="en-US" dirty="0">
                <a:solidFill>
                  <a:schemeClr val="tx1">
                    <a:lumMod val="65000"/>
                    <a:lumOff val="35000"/>
                  </a:schemeClr>
                </a:solidFill>
              </a:rPr>
              <a:t>Human Rights Universal Periodic Reviews</a:t>
            </a:r>
            <a:r>
              <a:rPr lang="es-AR" dirty="0">
                <a:solidFill>
                  <a:schemeClr val="tx1">
                    <a:lumMod val="65000"/>
                    <a:lumOff val="35000"/>
                  </a:schemeClr>
                </a:solidFill>
              </a:rPr>
              <a:t> (UPR)</a:t>
            </a:r>
            <a:r>
              <a:rPr lang="es-AR" sz="1600" dirty="0">
                <a:solidFill>
                  <a:schemeClr val="tx1">
                    <a:lumMod val="65000"/>
                    <a:lumOff val="35000"/>
                  </a:schemeClr>
                </a:solidFill>
              </a:rPr>
              <a:t> </a:t>
            </a:r>
          </a:p>
          <a:p>
            <a:r>
              <a:rPr lang="es-AR" sz="1600" b="1" u="sng" dirty="0">
                <a:solidFill>
                  <a:schemeClr val="tx1">
                    <a:lumMod val="65000"/>
                    <a:lumOff val="35000"/>
                  </a:schemeClr>
                </a:solidFill>
              </a:rPr>
              <a:t>193 </a:t>
            </a:r>
            <a:r>
              <a:rPr lang="en-US" sz="1600" b="1" u="sng" dirty="0">
                <a:solidFill>
                  <a:schemeClr val="tx1">
                    <a:lumMod val="65000"/>
                    <a:lumOff val="35000"/>
                  </a:schemeClr>
                </a:solidFill>
              </a:rPr>
              <a:t>Member</a:t>
            </a:r>
            <a:r>
              <a:rPr lang="es-AR" sz="1600" b="1" u="sng" dirty="0">
                <a:solidFill>
                  <a:schemeClr val="tx1">
                    <a:lumMod val="65000"/>
                    <a:lumOff val="35000"/>
                  </a:schemeClr>
                </a:solidFill>
              </a:rPr>
              <a:t> </a:t>
            </a:r>
            <a:r>
              <a:rPr lang="en-US" sz="1600" b="1" u="sng" dirty="0">
                <a:solidFill>
                  <a:schemeClr val="tx1">
                    <a:lumMod val="65000"/>
                    <a:lumOff val="35000"/>
                  </a:schemeClr>
                </a:solidFill>
              </a:rPr>
              <a:t>States</a:t>
            </a:r>
          </a:p>
          <a:p>
            <a:pPr>
              <a:buFont typeface="Wingdings" pitchFamily="2" charset="2"/>
              <a:buChar char="v"/>
            </a:pPr>
            <a:endParaRPr lang="es-AR" sz="1600" dirty="0">
              <a:solidFill>
                <a:schemeClr val="tx1">
                  <a:lumMod val="65000"/>
                  <a:lumOff val="35000"/>
                </a:schemeClr>
              </a:solidFill>
            </a:endParaRPr>
          </a:p>
          <a:p>
            <a:pPr>
              <a:buFont typeface="Wingdings" pitchFamily="2" charset="2"/>
              <a:buChar char="v"/>
            </a:pPr>
            <a:r>
              <a:rPr lang="es-AR" sz="1600" dirty="0">
                <a:solidFill>
                  <a:schemeClr val="tx1">
                    <a:lumMod val="65000"/>
                    <a:lumOff val="35000"/>
                  </a:schemeClr>
                </a:solidFill>
              </a:rPr>
              <a:t> </a:t>
            </a:r>
            <a:r>
              <a:rPr lang="en-US" sz="1600" dirty="0">
                <a:solidFill>
                  <a:schemeClr val="tx1">
                    <a:lumMod val="65000"/>
                    <a:lumOff val="35000"/>
                  </a:schemeClr>
                </a:solidFill>
              </a:rPr>
              <a:t>Implementation of the OAS Anti-Corruption Convention Assessment Mechanism </a:t>
            </a:r>
            <a:r>
              <a:rPr lang="es-AR" sz="1600" dirty="0">
                <a:solidFill>
                  <a:schemeClr val="tx1">
                    <a:lumMod val="65000"/>
                    <a:lumOff val="35000"/>
                  </a:schemeClr>
                </a:solidFill>
              </a:rPr>
              <a:t>(MESICIC) </a:t>
            </a:r>
          </a:p>
          <a:p>
            <a:r>
              <a:rPr lang="es-AR" sz="1600" b="1" u="sng" dirty="0">
                <a:solidFill>
                  <a:schemeClr val="tx1">
                    <a:lumMod val="65000"/>
                    <a:lumOff val="35000"/>
                  </a:schemeClr>
                </a:solidFill>
              </a:rPr>
              <a:t>34 </a:t>
            </a:r>
            <a:r>
              <a:rPr lang="en-US" sz="1600" b="1" u="sng" dirty="0">
                <a:solidFill>
                  <a:schemeClr val="tx1">
                    <a:lumMod val="65000"/>
                    <a:lumOff val="35000"/>
                  </a:schemeClr>
                </a:solidFill>
              </a:rPr>
              <a:t>Member States</a:t>
            </a:r>
          </a:p>
          <a:p>
            <a:pPr>
              <a:buFont typeface="Wingdings" pitchFamily="2" charset="2"/>
              <a:buChar char="v"/>
            </a:pPr>
            <a:endParaRPr lang="es-AR" sz="1600" dirty="0">
              <a:solidFill>
                <a:schemeClr val="tx1">
                  <a:lumMod val="65000"/>
                  <a:lumOff val="35000"/>
                </a:schemeClr>
              </a:solidFill>
            </a:endParaRPr>
          </a:p>
          <a:p>
            <a:pPr>
              <a:buFont typeface="Wingdings" pitchFamily="2" charset="2"/>
              <a:buChar char="v"/>
            </a:pPr>
            <a:r>
              <a:rPr lang="es-AR" sz="1600" dirty="0">
                <a:solidFill>
                  <a:schemeClr val="tx1">
                    <a:lumMod val="65000"/>
                    <a:lumOff val="35000"/>
                  </a:schemeClr>
                </a:solidFill>
              </a:rPr>
              <a:t> </a:t>
            </a:r>
            <a:r>
              <a:rPr lang="en-US" sz="1600" dirty="0">
                <a:solidFill>
                  <a:schemeClr val="tx1">
                    <a:lumMod val="65000"/>
                    <a:lumOff val="35000"/>
                  </a:schemeClr>
                </a:solidFill>
              </a:rPr>
              <a:t>United Nations Convention Against Corruption Implementation Review Mechanism (IRM)</a:t>
            </a:r>
          </a:p>
          <a:p>
            <a:r>
              <a:rPr lang="en-US" sz="1600" b="1" u="sng" dirty="0">
                <a:solidFill>
                  <a:schemeClr val="tx1">
                    <a:lumMod val="65000"/>
                    <a:lumOff val="35000"/>
                  </a:schemeClr>
                </a:solidFill>
              </a:rPr>
              <a:t>186 Member States</a:t>
            </a:r>
          </a:p>
          <a:p>
            <a:endParaRPr lang="es-AR" sz="1600" u="sng" dirty="0">
              <a:solidFill>
                <a:schemeClr val="tx1">
                  <a:lumMod val="65000"/>
                  <a:lumOff val="35000"/>
                </a:schemeClr>
              </a:solidFill>
            </a:endParaRPr>
          </a:p>
          <a:p>
            <a:pPr>
              <a:buFont typeface="Wingdings" pitchFamily="2" charset="2"/>
              <a:buChar char="v"/>
            </a:pPr>
            <a:r>
              <a:rPr lang="es-AR" sz="1600" dirty="0">
                <a:solidFill>
                  <a:schemeClr val="tx1">
                    <a:lumMod val="65000"/>
                    <a:lumOff val="35000"/>
                  </a:schemeClr>
                </a:solidFill>
              </a:rPr>
              <a:t> </a:t>
            </a:r>
            <a:r>
              <a:rPr lang="en-US" sz="1600" dirty="0">
                <a:solidFill>
                  <a:schemeClr val="tx1">
                    <a:lumMod val="65000"/>
                    <a:lumOff val="35000"/>
                  </a:schemeClr>
                </a:solidFill>
              </a:rPr>
              <a:t>OECD WGB Review Process of the Implementation of the OECD Foreign Bribery Convention</a:t>
            </a:r>
          </a:p>
          <a:p>
            <a:pPr>
              <a:buFont typeface="Wingdings" pitchFamily="2" charset="2"/>
              <a:buChar char="v"/>
            </a:pPr>
            <a:endParaRPr lang="es-AR" sz="1600" dirty="0">
              <a:solidFill>
                <a:schemeClr val="tx1">
                  <a:lumMod val="65000"/>
                  <a:lumOff val="35000"/>
                </a:schemeClr>
              </a:solidFill>
            </a:endParaRPr>
          </a:p>
          <a:p>
            <a:r>
              <a:rPr lang="en-US" sz="1600" b="1" u="sng" dirty="0">
                <a:solidFill>
                  <a:schemeClr val="tx1">
                    <a:lumMod val="65000"/>
                    <a:lumOff val="35000"/>
                  </a:schemeClr>
                </a:solidFill>
              </a:rPr>
              <a:t>44 Member States</a:t>
            </a:r>
            <a:endParaRPr lang="en-US" sz="1600" dirty="0">
              <a:solidFill>
                <a:schemeClr val="tx1">
                  <a:lumMod val="65000"/>
                  <a:lumOff val="35000"/>
                </a:schemeClr>
              </a:solidFill>
            </a:endParaRPr>
          </a:p>
          <a:p>
            <a:pPr>
              <a:buFont typeface="Wingdings" pitchFamily="2" charset="2"/>
              <a:buChar char="v"/>
            </a:pPr>
            <a:endParaRPr lang="en-US" sz="1600" dirty="0">
              <a:solidFill>
                <a:schemeClr val="tx1">
                  <a:lumMod val="65000"/>
                  <a:lumOff val="35000"/>
                </a:schemeClr>
              </a:solidFill>
            </a:endParaRPr>
          </a:p>
          <a:p>
            <a:pPr>
              <a:buFont typeface="Wingdings" pitchFamily="2" charset="2"/>
              <a:buChar char="v"/>
            </a:pPr>
            <a:r>
              <a:rPr lang="es-AR" sz="1600" dirty="0">
                <a:solidFill>
                  <a:schemeClr val="tx1">
                    <a:lumMod val="65000"/>
                    <a:lumOff val="35000"/>
                  </a:schemeClr>
                </a:solidFill>
              </a:rPr>
              <a:t> </a:t>
            </a:r>
            <a:r>
              <a:rPr lang="en-US" sz="1600" dirty="0">
                <a:solidFill>
                  <a:schemeClr val="tx1">
                    <a:lumMod val="65000"/>
                    <a:lumOff val="35000"/>
                  </a:schemeClr>
                </a:solidFill>
              </a:rPr>
              <a:t>FATF Recommendations (2012) - Mutual Evaluation Report</a:t>
            </a:r>
          </a:p>
          <a:p>
            <a:r>
              <a:rPr lang="en-US" sz="1600" b="1" u="sng" dirty="0">
                <a:solidFill>
                  <a:schemeClr val="tx1">
                    <a:lumMod val="65000"/>
                    <a:lumOff val="35000"/>
                  </a:schemeClr>
                </a:solidFill>
              </a:rPr>
              <a:t>39 Member States + 1 Observer</a:t>
            </a:r>
            <a:r>
              <a:rPr lang="en-US" sz="1600" dirty="0">
                <a:solidFill>
                  <a:schemeClr val="tx1">
                    <a:lumMod val="65000"/>
                    <a:lumOff val="35000"/>
                  </a:schemeClr>
                </a:solidFill>
              </a:rPr>
              <a:t> (FATF)</a:t>
            </a:r>
          </a:p>
          <a:p>
            <a:r>
              <a:rPr lang="en-US" sz="1600" b="1" u="sng" dirty="0">
                <a:solidFill>
                  <a:schemeClr val="tx1">
                    <a:lumMod val="65000"/>
                    <a:lumOff val="35000"/>
                  </a:schemeClr>
                </a:solidFill>
              </a:rPr>
              <a:t>17 Member States + 6 Observers</a:t>
            </a:r>
            <a:r>
              <a:rPr lang="en-US" sz="1600" dirty="0">
                <a:solidFill>
                  <a:schemeClr val="tx1">
                    <a:lumMod val="65000"/>
                    <a:lumOff val="35000"/>
                  </a:schemeClr>
                </a:solidFill>
              </a:rPr>
              <a:t> </a:t>
            </a:r>
            <a:r>
              <a:rPr lang="es-AR" sz="1600" dirty="0">
                <a:solidFill>
                  <a:schemeClr val="tx1">
                    <a:lumMod val="65000"/>
                    <a:lumOff val="35000"/>
                  </a:schemeClr>
                </a:solidFill>
              </a:rPr>
              <a:t>(GAFILAT)</a:t>
            </a:r>
          </a:p>
          <a:p>
            <a:pPr>
              <a:buFont typeface="Wingdings" pitchFamily="2" charset="2"/>
              <a:buChar char="v"/>
            </a:pPr>
            <a:endParaRPr lang="es-AR" sz="1600" dirty="0">
              <a:solidFill>
                <a:schemeClr val="tx1">
                  <a:lumMod val="65000"/>
                  <a:lumOff val="35000"/>
                </a:schemeClr>
              </a:solidFill>
            </a:endParaRPr>
          </a:p>
        </p:txBody>
      </p:sp>
      <p:sp>
        <p:nvSpPr>
          <p:cNvPr id="24590" name="AutoShape 14" descr="Resultado de imagen para uncac logo"/>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AR" dirty="0"/>
          </a:p>
        </p:txBody>
      </p:sp>
      <p:sp>
        <p:nvSpPr>
          <p:cNvPr id="24592" name="AutoShape 16" descr="Resultado de imagen para uncac logo"/>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AR" dirty="0"/>
          </a:p>
        </p:txBody>
      </p:sp>
      <p:sp>
        <p:nvSpPr>
          <p:cNvPr id="24594" name="AutoShape 18" descr="Resultado de imagen para uncac logo"/>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AR" dirty="0"/>
          </a:p>
        </p:txBody>
      </p:sp>
      <p:sp>
        <p:nvSpPr>
          <p:cNvPr id="24596" name="AutoShape 20" descr="Resultado de imagen para uncac logo"/>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AR" dirty="0"/>
          </a:p>
        </p:txBody>
      </p:sp>
      <p:sp>
        <p:nvSpPr>
          <p:cNvPr id="24598" name="AutoShape 22" descr="Resultado de imagen para onu logotipo"/>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AR" dirty="0"/>
          </a:p>
        </p:txBody>
      </p:sp>
      <p:grpSp>
        <p:nvGrpSpPr>
          <p:cNvPr id="27" name="26 Grupo"/>
          <p:cNvGrpSpPr/>
          <p:nvPr/>
        </p:nvGrpSpPr>
        <p:grpSpPr>
          <a:xfrm>
            <a:off x="215616" y="1844824"/>
            <a:ext cx="936550" cy="4572408"/>
            <a:chOff x="215616" y="1844824"/>
            <a:chExt cx="936550" cy="4572408"/>
          </a:xfrm>
        </p:grpSpPr>
        <p:grpSp>
          <p:nvGrpSpPr>
            <p:cNvPr id="25" name="24 Grupo"/>
            <p:cNvGrpSpPr/>
            <p:nvPr/>
          </p:nvGrpSpPr>
          <p:grpSpPr>
            <a:xfrm>
              <a:off x="215616" y="1844824"/>
              <a:ext cx="900000" cy="3384296"/>
              <a:chOff x="503648" y="1700808"/>
              <a:chExt cx="900000" cy="3384296"/>
            </a:xfrm>
          </p:grpSpPr>
          <p:pic>
            <p:nvPicPr>
              <p:cNvPr id="24586" name="Picture 10" descr="Imagen relacionada"/>
              <p:cNvPicPr>
                <a:picLocks noChangeAspect="1" noChangeArrowheads="1"/>
              </p:cNvPicPr>
              <p:nvPr/>
            </p:nvPicPr>
            <p:blipFill>
              <a:blip r:embed="rId4" cstate="print"/>
              <a:srcRect/>
              <a:stretch>
                <a:fillRect/>
              </a:stretch>
            </p:blipFill>
            <p:spPr bwMode="auto">
              <a:xfrm>
                <a:off x="611560" y="1700808"/>
                <a:ext cx="711463" cy="900000"/>
              </a:xfrm>
              <a:prstGeom prst="rect">
                <a:avLst/>
              </a:prstGeom>
              <a:noFill/>
            </p:spPr>
          </p:pic>
          <p:pic>
            <p:nvPicPr>
              <p:cNvPr id="24588" name="Picture 12" descr="Imagen relacionada"/>
              <p:cNvPicPr>
                <a:picLocks noChangeAspect="1" noChangeArrowheads="1"/>
              </p:cNvPicPr>
              <p:nvPr/>
            </p:nvPicPr>
            <p:blipFill>
              <a:blip r:embed="rId5" cstate="print"/>
              <a:srcRect/>
              <a:stretch>
                <a:fillRect/>
              </a:stretch>
            </p:blipFill>
            <p:spPr bwMode="auto">
              <a:xfrm>
                <a:off x="503648" y="2601008"/>
                <a:ext cx="900000" cy="900000"/>
              </a:xfrm>
              <a:prstGeom prst="rect">
                <a:avLst/>
              </a:prstGeom>
              <a:noFill/>
            </p:spPr>
          </p:pic>
          <p:pic>
            <p:nvPicPr>
              <p:cNvPr id="23" name="22 Imagen" descr="Resultado de imagen para onu logotipo"/>
              <p:cNvPicPr/>
              <p:nvPr/>
            </p:nvPicPr>
            <p:blipFill>
              <a:blip r:embed="rId6" cstate="print"/>
              <a:srcRect/>
              <a:stretch>
                <a:fillRect/>
              </a:stretch>
            </p:blipFill>
            <p:spPr bwMode="auto">
              <a:xfrm>
                <a:off x="611560" y="3573096"/>
                <a:ext cx="720080" cy="720000"/>
              </a:xfrm>
              <a:prstGeom prst="rect">
                <a:avLst/>
              </a:prstGeom>
              <a:noFill/>
              <a:ln w="9525">
                <a:noFill/>
                <a:miter lim="800000"/>
                <a:headEnd/>
                <a:tailEnd/>
              </a:ln>
            </p:spPr>
          </p:pic>
          <p:pic>
            <p:nvPicPr>
              <p:cNvPr id="24" name="23 Imagen" descr="Resultado de imagen para OECD LOGO"/>
              <p:cNvPicPr/>
              <p:nvPr/>
            </p:nvPicPr>
            <p:blipFill>
              <a:blip r:embed="rId7" cstate="print"/>
              <a:srcRect/>
              <a:stretch>
                <a:fillRect/>
              </a:stretch>
            </p:blipFill>
            <p:spPr bwMode="auto">
              <a:xfrm>
                <a:off x="636098" y="4365104"/>
                <a:ext cx="695542" cy="720000"/>
              </a:xfrm>
              <a:prstGeom prst="rect">
                <a:avLst/>
              </a:prstGeom>
              <a:noFill/>
              <a:ln w="9525">
                <a:noFill/>
                <a:miter lim="800000"/>
                <a:headEnd/>
                <a:tailEnd/>
              </a:ln>
            </p:spPr>
          </p:pic>
        </p:grpSp>
        <p:pic>
          <p:nvPicPr>
            <p:cNvPr id="26" name="25 Imagen" descr="Resultado de imagen para fatf gafi"/>
            <p:cNvPicPr/>
            <p:nvPr/>
          </p:nvPicPr>
          <p:blipFill>
            <a:blip r:embed="rId8" cstate="print"/>
            <a:srcRect/>
            <a:stretch>
              <a:fillRect/>
            </a:stretch>
          </p:blipFill>
          <p:spPr bwMode="auto">
            <a:xfrm>
              <a:off x="251520" y="5517232"/>
              <a:ext cx="900646" cy="900000"/>
            </a:xfrm>
            <a:prstGeom prst="rect">
              <a:avLst/>
            </a:prstGeom>
            <a:noFill/>
            <a:ln w="9525">
              <a:noFill/>
              <a:miter lim="800000"/>
              <a:headEnd/>
              <a:tailEnd/>
            </a:ln>
          </p:spPr>
        </p:pic>
      </p:gr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41986" name="Rectangle 2"/>
          <p:cNvSpPr>
            <a:spLocks noChangeArrowheads="1"/>
          </p:cNvSpPr>
          <p:nvPr/>
        </p:nvSpPr>
        <p:spPr bwMode="auto">
          <a:xfrm>
            <a:off x="5203825" y="0"/>
            <a:ext cx="8054975" cy="1588"/>
          </a:xfrm>
          <a:prstGeom prst="rect">
            <a:avLst/>
          </a:prstGeom>
          <a:noFill/>
          <a:ln w="9525">
            <a:noFill/>
            <a:round/>
            <a:headEnd/>
            <a:tailEnd/>
          </a:ln>
        </p:spPr>
        <p:txBody>
          <a:bodyPr wrap="none" anchor="ctr"/>
          <a:lstStyle/>
          <a:p>
            <a:endParaRPr lang="es-AR" altLang="es-AR" dirty="0"/>
          </a:p>
        </p:txBody>
      </p:sp>
      <p:sp>
        <p:nvSpPr>
          <p:cNvPr id="41987" name="Text Box 3"/>
          <p:cNvSpPr txBox="1">
            <a:spLocks noChangeArrowheads="1"/>
          </p:cNvSpPr>
          <p:nvPr/>
        </p:nvSpPr>
        <p:spPr bwMode="auto">
          <a:xfrm>
            <a:off x="539750" y="1340768"/>
            <a:ext cx="7589838" cy="349250"/>
          </a:xfrm>
          <a:prstGeom prst="rect">
            <a:avLst/>
          </a:prstGeom>
          <a:solidFill>
            <a:srgbClr val="FFFFFF"/>
          </a:solidFill>
          <a:ln w="9360" cap="sq">
            <a:solidFill>
              <a:srgbClr val="FFFFFF"/>
            </a:solidFill>
            <a:miter lim="800000"/>
            <a:headEnd/>
            <a:tailEnd/>
          </a:ln>
        </p:spPr>
        <p:txBody>
          <a:bodyPr lIns="90000" tIns="45000" rIns="90000" bIns="45000"/>
          <a:lstStyle/>
          <a:p>
            <a:pP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es-AR" sz="1600" b="1" dirty="0">
                <a:solidFill>
                  <a:srgbClr val="74BAE1"/>
                </a:solidFill>
              </a:rPr>
              <a:t>Consequences / “sanctions”</a:t>
            </a:r>
          </a:p>
        </p:txBody>
      </p:sp>
      <p:sp>
        <p:nvSpPr>
          <p:cNvPr id="41988" name="Line 4"/>
          <p:cNvSpPr>
            <a:spLocks noChangeShapeType="1"/>
          </p:cNvSpPr>
          <p:nvPr/>
        </p:nvSpPr>
        <p:spPr bwMode="auto">
          <a:xfrm>
            <a:off x="539552" y="1268760"/>
            <a:ext cx="7921625" cy="1587"/>
          </a:xfrm>
          <a:prstGeom prst="line">
            <a:avLst/>
          </a:prstGeom>
          <a:noFill/>
          <a:ln w="19080" cap="sq">
            <a:solidFill>
              <a:srgbClr val="D9D9D9"/>
            </a:solidFill>
            <a:miter lim="800000"/>
            <a:headEnd/>
            <a:tailEnd/>
          </a:ln>
        </p:spPr>
        <p:txBody>
          <a:bodyPr/>
          <a:lstStyle/>
          <a:p>
            <a:endParaRPr lang="es-AR" dirty="0"/>
          </a:p>
        </p:txBody>
      </p:sp>
      <p:sp>
        <p:nvSpPr>
          <p:cNvPr id="41989" name="Line 5"/>
          <p:cNvSpPr>
            <a:spLocks noChangeShapeType="1"/>
          </p:cNvSpPr>
          <p:nvPr/>
        </p:nvSpPr>
        <p:spPr bwMode="auto">
          <a:xfrm>
            <a:off x="539750" y="1772816"/>
            <a:ext cx="7921625" cy="1587"/>
          </a:xfrm>
          <a:prstGeom prst="line">
            <a:avLst/>
          </a:prstGeom>
          <a:noFill/>
          <a:ln w="3240" cap="sq">
            <a:solidFill>
              <a:srgbClr val="D9D9D9"/>
            </a:solidFill>
            <a:miter lim="800000"/>
            <a:headEnd/>
            <a:tailEnd/>
          </a:ln>
        </p:spPr>
        <p:txBody>
          <a:bodyPr/>
          <a:lstStyle/>
          <a:p>
            <a:endParaRPr lang="es-AR" dirty="0"/>
          </a:p>
        </p:txBody>
      </p:sp>
      <p:sp>
        <p:nvSpPr>
          <p:cNvPr id="41990" name="Text Box 6"/>
          <p:cNvSpPr txBox="1">
            <a:spLocks noChangeArrowheads="1"/>
          </p:cNvSpPr>
          <p:nvPr/>
        </p:nvSpPr>
        <p:spPr bwMode="auto">
          <a:xfrm>
            <a:off x="539750" y="369888"/>
            <a:ext cx="6637338" cy="557212"/>
          </a:xfrm>
          <a:prstGeom prst="rect">
            <a:avLst/>
          </a:prstGeom>
          <a:noFill/>
          <a:ln w="9525">
            <a:noFill/>
            <a:round/>
            <a:headEnd/>
            <a:tailEnd/>
          </a:ln>
        </p:spPr>
        <p:txBody>
          <a:bodyPr lIns="90000" tIns="45000" rIns="90000" bIns="45000"/>
          <a:lstStyle/>
          <a:p>
            <a:endParaRPr lang="es-AR" sz="1600" dirty="0"/>
          </a:p>
        </p:txBody>
      </p:sp>
      <p:sp>
        <p:nvSpPr>
          <p:cNvPr id="41993" name="Text Box 9"/>
          <p:cNvSpPr txBox="1">
            <a:spLocks noChangeArrowheads="1"/>
          </p:cNvSpPr>
          <p:nvPr/>
        </p:nvSpPr>
        <p:spPr bwMode="auto">
          <a:xfrm>
            <a:off x="395536" y="2060848"/>
            <a:ext cx="8280920" cy="4248472"/>
          </a:xfrm>
          <a:prstGeom prst="rect">
            <a:avLst/>
          </a:prstGeom>
          <a:solidFill>
            <a:srgbClr val="FFFFFF"/>
          </a:solidFill>
          <a:ln w="9360" cap="sq">
            <a:solidFill>
              <a:srgbClr val="FFFFFF"/>
            </a:solidFill>
            <a:miter lim="800000"/>
            <a:headEnd/>
            <a:tailEnd/>
          </a:ln>
        </p:spPr>
        <p:txBody>
          <a:bodyPr lIns="90000" tIns="45000" rIns="90000" bIns="45000"/>
          <a:lstStyle/>
          <a:p>
            <a:pPr lvl="0">
              <a:buClr>
                <a:schemeClr val="tx2">
                  <a:lumMod val="75000"/>
                </a:schemeClr>
              </a:buClr>
              <a:buFont typeface="Wingdings" pitchFamily="2" charset="2"/>
              <a:buChar char="ü"/>
            </a:pPr>
            <a:r>
              <a:rPr lang="es-ES" sz="1400" dirty="0">
                <a:solidFill>
                  <a:schemeClr val="tx1">
                    <a:lumMod val="65000"/>
                    <a:lumOff val="35000"/>
                  </a:schemeClr>
                </a:solidFill>
              </a:rPr>
              <a:t> </a:t>
            </a:r>
            <a:r>
              <a:rPr lang="en-US" sz="1600" dirty="0">
                <a:solidFill>
                  <a:schemeClr val="tx1">
                    <a:lumMod val="65000"/>
                    <a:lumOff val="35000"/>
                  </a:schemeClr>
                </a:solidFill>
              </a:rPr>
              <a:t>Publication and dissemination of reports</a:t>
            </a:r>
            <a:r>
              <a:rPr lang="es-ES" sz="1600" dirty="0">
                <a:solidFill>
                  <a:schemeClr val="tx1">
                    <a:lumMod val="65000"/>
                    <a:lumOff val="35000"/>
                  </a:schemeClr>
                </a:solidFill>
              </a:rPr>
              <a:t>;</a:t>
            </a:r>
          </a:p>
          <a:p>
            <a:pPr lvl="0">
              <a:buClr>
                <a:schemeClr val="tx2">
                  <a:lumMod val="75000"/>
                </a:schemeClr>
              </a:buClr>
              <a:buFont typeface="Wingdings" pitchFamily="2" charset="2"/>
              <a:buChar char="ü"/>
            </a:pPr>
            <a:endParaRPr lang="es-AR" sz="1600" dirty="0">
              <a:solidFill>
                <a:schemeClr val="tx1">
                  <a:lumMod val="65000"/>
                  <a:lumOff val="35000"/>
                </a:schemeClr>
              </a:solidFill>
            </a:endParaRPr>
          </a:p>
          <a:p>
            <a:pPr lvl="0">
              <a:buClr>
                <a:schemeClr val="tx2">
                  <a:lumMod val="75000"/>
                </a:schemeClr>
              </a:buClr>
              <a:buFont typeface="Wingdings" pitchFamily="2" charset="2"/>
              <a:buChar char="ü"/>
            </a:pPr>
            <a:r>
              <a:rPr lang="es-ES" sz="1600" dirty="0">
                <a:solidFill>
                  <a:schemeClr val="tx1">
                    <a:lumMod val="65000"/>
                    <a:lumOff val="35000"/>
                  </a:schemeClr>
                </a:solidFill>
              </a:rPr>
              <a:t> </a:t>
            </a:r>
            <a:r>
              <a:rPr lang="en-US" sz="1600" dirty="0">
                <a:solidFill>
                  <a:schemeClr val="tx1">
                    <a:lumMod val="65000"/>
                    <a:lumOff val="35000"/>
                  </a:schemeClr>
                </a:solidFill>
              </a:rPr>
              <a:t>Formulation of Recommendations</a:t>
            </a:r>
            <a:r>
              <a:rPr lang="es-ES" sz="1600" dirty="0">
                <a:solidFill>
                  <a:schemeClr val="tx1">
                    <a:lumMod val="65000"/>
                    <a:lumOff val="35000"/>
                  </a:schemeClr>
                </a:solidFill>
              </a:rPr>
              <a:t>;</a:t>
            </a:r>
          </a:p>
          <a:p>
            <a:pPr lvl="0">
              <a:buClr>
                <a:schemeClr val="tx2">
                  <a:lumMod val="75000"/>
                </a:schemeClr>
              </a:buClr>
              <a:buFont typeface="Wingdings" pitchFamily="2" charset="2"/>
              <a:buChar char="ü"/>
            </a:pPr>
            <a:endParaRPr lang="es-AR" sz="1600" dirty="0">
              <a:solidFill>
                <a:schemeClr val="tx1">
                  <a:lumMod val="65000"/>
                  <a:lumOff val="35000"/>
                </a:schemeClr>
              </a:solidFill>
            </a:endParaRPr>
          </a:p>
          <a:p>
            <a:pPr lvl="0">
              <a:buClr>
                <a:schemeClr val="tx2">
                  <a:lumMod val="75000"/>
                </a:schemeClr>
              </a:buClr>
              <a:buFont typeface="Wingdings" pitchFamily="2" charset="2"/>
              <a:buChar char="ü"/>
            </a:pPr>
            <a:r>
              <a:rPr lang="es-ES" sz="1600" dirty="0">
                <a:solidFill>
                  <a:schemeClr val="tx1">
                    <a:lumMod val="65000"/>
                    <a:lumOff val="35000"/>
                  </a:schemeClr>
                </a:solidFill>
              </a:rPr>
              <a:t> </a:t>
            </a:r>
            <a:r>
              <a:rPr lang="en-US" sz="1600" dirty="0">
                <a:solidFill>
                  <a:schemeClr val="tx1">
                    <a:lumMod val="65000"/>
                    <a:lumOff val="35000"/>
                  </a:schemeClr>
                </a:solidFill>
              </a:rPr>
              <a:t>Go to a follow-up instance, regular or intensive</a:t>
            </a:r>
            <a:r>
              <a:rPr lang="es-ES" sz="1600" dirty="0">
                <a:solidFill>
                  <a:schemeClr val="tx1">
                    <a:lumMod val="65000"/>
                    <a:lumOff val="35000"/>
                  </a:schemeClr>
                </a:solidFill>
              </a:rPr>
              <a:t>;</a:t>
            </a:r>
          </a:p>
          <a:p>
            <a:pPr lvl="0">
              <a:buClr>
                <a:schemeClr val="tx2">
                  <a:lumMod val="75000"/>
                </a:schemeClr>
              </a:buClr>
              <a:buFont typeface="Wingdings" pitchFamily="2" charset="2"/>
              <a:buChar char="ü"/>
            </a:pPr>
            <a:endParaRPr lang="es-AR" sz="1600" dirty="0">
              <a:solidFill>
                <a:schemeClr val="tx1">
                  <a:lumMod val="65000"/>
                  <a:lumOff val="35000"/>
                </a:schemeClr>
              </a:solidFill>
            </a:endParaRPr>
          </a:p>
          <a:p>
            <a:pPr lvl="0">
              <a:buClr>
                <a:schemeClr val="tx2">
                  <a:lumMod val="75000"/>
                </a:schemeClr>
              </a:buClr>
              <a:buFont typeface="Wingdings" pitchFamily="2" charset="2"/>
              <a:buChar char="ü"/>
            </a:pPr>
            <a:r>
              <a:rPr lang="es-ES" sz="1600" dirty="0">
                <a:solidFill>
                  <a:schemeClr val="tx1">
                    <a:lumMod val="65000"/>
                    <a:lumOff val="35000"/>
                  </a:schemeClr>
                </a:solidFill>
              </a:rPr>
              <a:t> </a:t>
            </a:r>
            <a:r>
              <a:rPr lang="en-US" sz="1600" dirty="0">
                <a:solidFill>
                  <a:schemeClr val="tx1">
                    <a:lumMod val="65000"/>
                    <a:lumOff val="35000"/>
                  </a:schemeClr>
                </a:solidFill>
              </a:rPr>
              <a:t>Special communications (concern, serious, etc.)</a:t>
            </a:r>
            <a:r>
              <a:rPr lang="es-ES" sz="1600" dirty="0">
                <a:solidFill>
                  <a:schemeClr val="tx1">
                    <a:lumMod val="65000"/>
                    <a:lumOff val="35000"/>
                  </a:schemeClr>
                </a:solidFill>
              </a:rPr>
              <a:t>;</a:t>
            </a:r>
          </a:p>
          <a:p>
            <a:pPr lvl="0">
              <a:buClr>
                <a:schemeClr val="tx2">
                  <a:lumMod val="75000"/>
                </a:schemeClr>
              </a:buClr>
              <a:buFont typeface="Wingdings" pitchFamily="2" charset="2"/>
              <a:buChar char="ü"/>
            </a:pPr>
            <a:endParaRPr lang="es-AR" sz="1600" dirty="0">
              <a:solidFill>
                <a:schemeClr val="tx1">
                  <a:lumMod val="65000"/>
                  <a:lumOff val="35000"/>
                </a:schemeClr>
              </a:solidFill>
            </a:endParaRPr>
          </a:p>
          <a:p>
            <a:pPr lvl="0">
              <a:buClr>
                <a:schemeClr val="tx2">
                  <a:lumMod val="75000"/>
                </a:schemeClr>
              </a:buClr>
              <a:buFont typeface="Wingdings" pitchFamily="2" charset="2"/>
              <a:buChar char="ü"/>
            </a:pPr>
            <a:r>
              <a:rPr lang="es-ES" sz="1600" dirty="0">
                <a:solidFill>
                  <a:schemeClr val="tx1">
                    <a:lumMod val="65000"/>
                    <a:lumOff val="35000"/>
                  </a:schemeClr>
                </a:solidFill>
              </a:rPr>
              <a:t> </a:t>
            </a:r>
            <a:r>
              <a:rPr lang="en-US" sz="1600" dirty="0">
                <a:solidFill>
                  <a:schemeClr val="tx1">
                    <a:lumMod val="65000"/>
                    <a:lumOff val="35000"/>
                  </a:schemeClr>
                </a:solidFill>
              </a:rPr>
              <a:t>Notes to the high authorities reflecting some serious situation in particular</a:t>
            </a:r>
            <a:r>
              <a:rPr lang="es-ES" sz="1600" dirty="0">
                <a:solidFill>
                  <a:schemeClr val="tx1">
                    <a:lumMod val="65000"/>
                    <a:lumOff val="35000"/>
                  </a:schemeClr>
                </a:solidFill>
              </a:rPr>
              <a:t>;</a:t>
            </a:r>
          </a:p>
          <a:p>
            <a:pPr lvl="0">
              <a:buClr>
                <a:schemeClr val="tx2">
                  <a:lumMod val="75000"/>
                </a:schemeClr>
              </a:buClr>
              <a:buFont typeface="Wingdings" pitchFamily="2" charset="2"/>
              <a:buChar char="ü"/>
            </a:pPr>
            <a:endParaRPr lang="es-AR" sz="1600" dirty="0">
              <a:solidFill>
                <a:schemeClr val="tx1">
                  <a:lumMod val="65000"/>
                  <a:lumOff val="35000"/>
                </a:schemeClr>
              </a:solidFill>
            </a:endParaRPr>
          </a:p>
          <a:p>
            <a:pPr lvl="0">
              <a:buClr>
                <a:schemeClr val="tx2">
                  <a:lumMod val="75000"/>
                </a:schemeClr>
              </a:buClr>
              <a:buFont typeface="Wingdings" pitchFamily="2" charset="2"/>
              <a:buChar char="ü"/>
            </a:pPr>
            <a:r>
              <a:rPr lang="es-ES" sz="1600" dirty="0">
                <a:solidFill>
                  <a:schemeClr val="tx1">
                    <a:lumMod val="65000"/>
                    <a:lumOff val="35000"/>
                  </a:schemeClr>
                </a:solidFill>
              </a:rPr>
              <a:t> </a:t>
            </a:r>
            <a:r>
              <a:rPr lang="en-US" sz="1600" dirty="0">
                <a:solidFill>
                  <a:schemeClr val="tx1">
                    <a:lumMod val="65000"/>
                    <a:lumOff val="35000"/>
                  </a:schemeClr>
                </a:solidFill>
              </a:rPr>
              <a:t>High-level visits to raise awareness of a high degree of non-compliance</a:t>
            </a:r>
            <a:r>
              <a:rPr lang="es-ES" sz="1600" dirty="0">
                <a:solidFill>
                  <a:schemeClr val="tx1">
                    <a:lumMod val="65000"/>
                    <a:lumOff val="35000"/>
                  </a:schemeClr>
                </a:solidFill>
              </a:rPr>
              <a:t>;</a:t>
            </a:r>
          </a:p>
          <a:p>
            <a:pPr lvl="0">
              <a:buClr>
                <a:schemeClr val="tx2">
                  <a:lumMod val="75000"/>
                </a:schemeClr>
              </a:buClr>
              <a:buFont typeface="Wingdings" pitchFamily="2" charset="2"/>
              <a:buChar char="ü"/>
            </a:pPr>
            <a:endParaRPr lang="es-AR" sz="1600" dirty="0">
              <a:solidFill>
                <a:schemeClr val="tx1">
                  <a:lumMod val="65000"/>
                  <a:lumOff val="35000"/>
                </a:schemeClr>
              </a:solidFill>
            </a:endParaRPr>
          </a:p>
          <a:p>
            <a:pPr>
              <a:buClr>
                <a:schemeClr val="tx2">
                  <a:lumMod val="75000"/>
                </a:schemeClr>
              </a:buClr>
              <a:buFont typeface="Wingdings" pitchFamily="2" charset="2"/>
              <a:buChar char="ü"/>
            </a:pPr>
            <a:r>
              <a:rPr lang="es-ES" sz="1600" dirty="0">
                <a:solidFill>
                  <a:schemeClr val="tx1">
                    <a:lumMod val="65000"/>
                    <a:lumOff val="35000"/>
                  </a:schemeClr>
                </a:solidFill>
              </a:rPr>
              <a:t> </a:t>
            </a:r>
            <a:r>
              <a:rPr lang="en-US" sz="1600" dirty="0">
                <a:solidFill>
                  <a:schemeClr val="tx1">
                    <a:lumMod val="65000"/>
                    <a:lumOff val="35000"/>
                  </a:schemeClr>
                </a:solidFill>
              </a:rPr>
              <a:t>Country listings</a:t>
            </a:r>
            <a:r>
              <a:rPr lang="es-ES" sz="1600" dirty="0">
                <a:solidFill>
                  <a:schemeClr val="tx1">
                    <a:lumMod val="65000"/>
                    <a:lumOff val="35000"/>
                  </a:schemeClr>
                </a:solidFill>
              </a:rPr>
              <a:t>:</a:t>
            </a:r>
          </a:p>
          <a:p>
            <a:pPr lvl="1">
              <a:buFont typeface="Wingdings" pitchFamily="2" charset="2"/>
              <a:buChar char="§"/>
            </a:pPr>
            <a:r>
              <a:rPr lang="en-US" sz="1600" dirty="0">
                <a:solidFill>
                  <a:schemeClr val="tx1">
                    <a:lumMod val="65000"/>
                    <a:lumOff val="35000"/>
                  </a:schemeClr>
                </a:solidFill>
              </a:rPr>
              <a:t>with strategic deficiencies to combat a certain problem</a:t>
            </a:r>
            <a:r>
              <a:rPr lang="es-ES" sz="1600" dirty="0">
                <a:solidFill>
                  <a:schemeClr val="tx1">
                    <a:lumMod val="65000"/>
                    <a:lumOff val="35000"/>
                  </a:schemeClr>
                </a:solidFill>
              </a:rPr>
              <a:t>, </a:t>
            </a:r>
          </a:p>
          <a:p>
            <a:pPr lvl="1">
              <a:buFont typeface="Wingdings" pitchFamily="2" charset="2"/>
              <a:buChar char="§"/>
            </a:pPr>
            <a:r>
              <a:rPr lang="en-US" sz="1600" dirty="0">
                <a:solidFill>
                  <a:schemeClr val="tx1">
                    <a:lumMod val="65000"/>
                    <a:lumOff val="35000"/>
                  </a:schemeClr>
                </a:solidFill>
              </a:rPr>
              <a:t>that depend on intensive monitoring</a:t>
            </a:r>
            <a:r>
              <a:rPr lang="es-ES" sz="1600" dirty="0">
                <a:solidFill>
                  <a:schemeClr val="tx1">
                    <a:lumMod val="65000"/>
                    <a:lumOff val="35000"/>
                  </a:schemeClr>
                </a:solidFill>
              </a:rPr>
              <a:t>, </a:t>
            </a:r>
          </a:p>
          <a:p>
            <a:pPr lvl="1">
              <a:buFont typeface="Wingdings" pitchFamily="2" charset="2"/>
              <a:buChar char="§"/>
            </a:pPr>
            <a:r>
              <a:rPr lang="en-US" sz="1600" dirty="0">
                <a:solidFill>
                  <a:schemeClr val="tx1">
                    <a:lumMod val="65000"/>
                    <a:lumOff val="35000"/>
                  </a:schemeClr>
                </a:solidFill>
              </a:rPr>
              <a:t>from non-cooperative countries</a:t>
            </a:r>
            <a:endParaRPr lang="en-US" altLang="es-AR" sz="1600" dirty="0">
              <a:solidFill>
                <a:schemeClr val="tx1">
                  <a:lumMod val="65000"/>
                  <a:lumOff val="35000"/>
                </a:schemeClr>
              </a:solidFill>
            </a:endParaRPr>
          </a:p>
        </p:txBody>
      </p:sp>
      <p:sp>
        <p:nvSpPr>
          <p:cNvPr id="8" name="5 Rectángulo"/>
          <p:cNvSpPr>
            <a:spLocks noChangeArrowheads="1"/>
          </p:cNvSpPr>
          <p:nvPr/>
        </p:nvSpPr>
        <p:spPr bwMode="auto">
          <a:xfrm>
            <a:off x="539552" y="404664"/>
            <a:ext cx="6264275" cy="369332"/>
          </a:xfrm>
          <a:prstGeom prst="rect">
            <a:avLst/>
          </a:prstGeom>
          <a:noFill/>
          <a:ln w="9525">
            <a:noFill/>
            <a:miter lim="800000"/>
            <a:headEnd/>
            <a:tailEnd/>
          </a:ln>
        </p:spPr>
        <p:txBody>
          <a:bodyPr>
            <a:spAutoFit/>
          </a:bodyPr>
          <a:lstStyle/>
          <a:p>
            <a:r>
              <a:rPr lang="en-US" b="1" dirty="0"/>
              <a:t>Mutual Evaluation Mechanisms</a:t>
            </a:r>
            <a:endParaRPr lang="es-AR" dirty="0"/>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41986" name="Rectangle 2"/>
          <p:cNvSpPr>
            <a:spLocks noChangeArrowheads="1"/>
          </p:cNvSpPr>
          <p:nvPr/>
        </p:nvSpPr>
        <p:spPr bwMode="auto">
          <a:xfrm>
            <a:off x="5203825" y="0"/>
            <a:ext cx="8054975" cy="1588"/>
          </a:xfrm>
          <a:prstGeom prst="rect">
            <a:avLst/>
          </a:prstGeom>
          <a:noFill/>
          <a:ln w="9525">
            <a:noFill/>
            <a:round/>
            <a:headEnd/>
            <a:tailEnd/>
          </a:ln>
        </p:spPr>
        <p:txBody>
          <a:bodyPr wrap="none" anchor="ctr"/>
          <a:lstStyle/>
          <a:p>
            <a:endParaRPr lang="es-AR" altLang="es-AR" dirty="0"/>
          </a:p>
        </p:txBody>
      </p:sp>
      <p:sp>
        <p:nvSpPr>
          <p:cNvPr id="41987" name="Text Box 3"/>
          <p:cNvSpPr txBox="1">
            <a:spLocks noChangeArrowheads="1"/>
          </p:cNvSpPr>
          <p:nvPr/>
        </p:nvSpPr>
        <p:spPr bwMode="auto">
          <a:xfrm>
            <a:off x="539750" y="1340768"/>
            <a:ext cx="7589838" cy="349250"/>
          </a:xfrm>
          <a:prstGeom prst="rect">
            <a:avLst/>
          </a:prstGeom>
          <a:solidFill>
            <a:srgbClr val="FFFFFF"/>
          </a:solidFill>
          <a:ln w="9360" cap="sq">
            <a:solidFill>
              <a:srgbClr val="FFFFFF"/>
            </a:solidFill>
            <a:miter lim="800000"/>
            <a:headEnd/>
            <a:tailEnd/>
          </a:ln>
        </p:spPr>
        <p:txBody>
          <a:bodyPr lIns="90000" tIns="45000" rIns="90000" bIns="45000"/>
          <a:lstStyle/>
          <a:p>
            <a:pP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es-AR" sz="1600" b="1" dirty="0">
                <a:solidFill>
                  <a:srgbClr val="74BAE1"/>
                </a:solidFill>
              </a:rPr>
              <a:t>Methodology for the 4th Round</a:t>
            </a:r>
          </a:p>
        </p:txBody>
      </p:sp>
      <p:sp>
        <p:nvSpPr>
          <p:cNvPr id="41988" name="Line 4"/>
          <p:cNvSpPr>
            <a:spLocks noChangeShapeType="1"/>
          </p:cNvSpPr>
          <p:nvPr/>
        </p:nvSpPr>
        <p:spPr bwMode="auto">
          <a:xfrm>
            <a:off x="539552" y="1268760"/>
            <a:ext cx="7921625" cy="1587"/>
          </a:xfrm>
          <a:prstGeom prst="line">
            <a:avLst/>
          </a:prstGeom>
          <a:noFill/>
          <a:ln w="19080" cap="sq">
            <a:solidFill>
              <a:srgbClr val="D9D9D9"/>
            </a:solidFill>
            <a:miter lim="800000"/>
            <a:headEnd/>
            <a:tailEnd/>
          </a:ln>
        </p:spPr>
        <p:txBody>
          <a:bodyPr/>
          <a:lstStyle/>
          <a:p>
            <a:endParaRPr lang="es-AR" dirty="0"/>
          </a:p>
        </p:txBody>
      </p:sp>
      <p:sp>
        <p:nvSpPr>
          <p:cNvPr id="41989" name="Line 5"/>
          <p:cNvSpPr>
            <a:spLocks noChangeShapeType="1"/>
          </p:cNvSpPr>
          <p:nvPr/>
        </p:nvSpPr>
        <p:spPr bwMode="auto">
          <a:xfrm>
            <a:off x="539750" y="1772816"/>
            <a:ext cx="7921625" cy="1587"/>
          </a:xfrm>
          <a:prstGeom prst="line">
            <a:avLst/>
          </a:prstGeom>
          <a:noFill/>
          <a:ln w="3240" cap="sq">
            <a:solidFill>
              <a:srgbClr val="D9D9D9"/>
            </a:solidFill>
            <a:miter lim="800000"/>
            <a:headEnd/>
            <a:tailEnd/>
          </a:ln>
        </p:spPr>
        <p:txBody>
          <a:bodyPr/>
          <a:lstStyle/>
          <a:p>
            <a:endParaRPr lang="es-AR" dirty="0"/>
          </a:p>
        </p:txBody>
      </p:sp>
      <p:sp>
        <p:nvSpPr>
          <p:cNvPr id="41990" name="Text Box 6"/>
          <p:cNvSpPr txBox="1">
            <a:spLocks noChangeArrowheads="1"/>
          </p:cNvSpPr>
          <p:nvPr/>
        </p:nvSpPr>
        <p:spPr bwMode="auto">
          <a:xfrm>
            <a:off x="527050" y="369888"/>
            <a:ext cx="6637338" cy="557212"/>
          </a:xfrm>
          <a:prstGeom prst="rect">
            <a:avLst/>
          </a:prstGeom>
          <a:noFill/>
          <a:ln w="9525">
            <a:noFill/>
            <a:round/>
            <a:headEnd/>
            <a:tailEnd/>
          </a:ln>
        </p:spPr>
        <p:txBody>
          <a:bodyPr lIns="90000" tIns="45000" rIns="90000" bIns="45000"/>
          <a:lstStyle/>
          <a:p>
            <a:r>
              <a:rPr lang="en-US" b="1" dirty="0"/>
              <a:t>Mutual Evaluation Mechanisms </a:t>
            </a:r>
            <a:r>
              <a:rPr lang="es-AR" b="1" dirty="0"/>
              <a:t>FATF / GAFILAT</a:t>
            </a:r>
          </a:p>
        </p:txBody>
      </p:sp>
      <p:sp>
        <p:nvSpPr>
          <p:cNvPr id="41993" name="Text Box 9"/>
          <p:cNvSpPr txBox="1">
            <a:spLocks noChangeArrowheads="1"/>
          </p:cNvSpPr>
          <p:nvPr/>
        </p:nvSpPr>
        <p:spPr bwMode="auto">
          <a:xfrm>
            <a:off x="360102" y="1844824"/>
            <a:ext cx="8280920" cy="4941168"/>
          </a:xfrm>
          <a:prstGeom prst="rect">
            <a:avLst/>
          </a:prstGeom>
          <a:solidFill>
            <a:srgbClr val="FFFFFF"/>
          </a:solidFill>
          <a:ln w="9360" cap="sq">
            <a:solidFill>
              <a:srgbClr val="FFFFFF"/>
            </a:solidFill>
            <a:miter lim="800000"/>
            <a:headEnd/>
            <a:tailEnd/>
          </a:ln>
        </p:spPr>
        <p:txBody>
          <a:bodyPr lIns="90000" tIns="45000" rIns="90000" bIns="45000"/>
          <a:lstStyle/>
          <a:p>
            <a:pPr marL="285750" indent="-285750">
              <a:buClr>
                <a:schemeClr val="tx2">
                  <a:lumMod val="50000"/>
                </a:schemeClr>
              </a:buClr>
              <a:buFont typeface="Wingdings" panose="05000000000000000000" pitchFamily="2" charset="2"/>
              <a:buChar char="Ø"/>
            </a:pPr>
            <a:r>
              <a:rPr lang="es-AR" altLang="es-AR" sz="1600" dirty="0">
                <a:solidFill>
                  <a:srgbClr val="666666"/>
                </a:solidFill>
              </a:rPr>
              <a:t>International </a:t>
            </a:r>
            <a:r>
              <a:rPr lang="en-US" altLang="es-AR" sz="1600" dirty="0">
                <a:solidFill>
                  <a:srgbClr val="666666"/>
                </a:solidFill>
              </a:rPr>
              <a:t>Standards</a:t>
            </a:r>
            <a:r>
              <a:rPr lang="es-AR" altLang="es-AR" sz="1600" dirty="0">
                <a:solidFill>
                  <a:srgbClr val="666666"/>
                </a:solidFill>
              </a:rPr>
              <a:t>´s  </a:t>
            </a:r>
            <a:r>
              <a:rPr lang="en-US" altLang="es-AR" sz="1600" dirty="0">
                <a:solidFill>
                  <a:srgbClr val="666666"/>
                </a:solidFill>
              </a:rPr>
              <a:t>Evolution</a:t>
            </a:r>
          </a:p>
          <a:p>
            <a:pPr marL="285750" indent="-285750">
              <a:buClr>
                <a:schemeClr val="tx2">
                  <a:lumMod val="50000"/>
                </a:schemeClr>
              </a:buClr>
              <a:buFont typeface="Wingdings" panose="05000000000000000000" pitchFamily="2" charset="2"/>
              <a:buChar char="Ø"/>
            </a:pPr>
            <a:endParaRPr lang="es-AR" altLang="es-AR" sz="1600" dirty="0">
              <a:solidFill>
                <a:srgbClr val="666666"/>
              </a:solidFill>
            </a:endParaRPr>
          </a:p>
          <a:p>
            <a:pPr marL="285750" indent="-285750">
              <a:buClr>
                <a:schemeClr val="tx2">
                  <a:lumMod val="50000"/>
                </a:schemeClr>
              </a:buClr>
              <a:buFont typeface="Wingdings" panose="05000000000000000000" pitchFamily="2" charset="2"/>
              <a:buChar char="Ø"/>
            </a:pPr>
            <a:endParaRPr lang="es-AR" altLang="es-AR" sz="1600" dirty="0">
              <a:solidFill>
                <a:srgbClr val="666666"/>
              </a:solidFill>
            </a:endParaRPr>
          </a:p>
          <a:p>
            <a:pPr marL="285750" indent="-285750">
              <a:buClr>
                <a:schemeClr val="tx2">
                  <a:lumMod val="50000"/>
                </a:schemeClr>
              </a:buClr>
              <a:buFont typeface="Wingdings" panose="05000000000000000000" pitchFamily="2" charset="2"/>
              <a:buChar char="Ø"/>
            </a:pPr>
            <a:endParaRPr lang="es-AR" altLang="es-AR" sz="1600" dirty="0">
              <a:solidFill>
                <a:srgbClr val="666666"/>
              </a:solidFill>
            </a:endParaRPr>
          </a:p>
          <a:p>
            <a:pPr marL="285750" indent="-285750">
              <a:buClr>
                <a:schemeClr val="tx2">
                  <a:lumMod val="50000"/>
                </a:schemeClr>
              </a:buClr>
              <a:buFont typeface="Wingdings" panose="05000000000000000000" pitchFamily="2" charset="2"/>
              <a:buChar char="Ø"/>
            </a:pPr>
            <a:endParaRPr lang="es-AR" altLang="es-AR" sz="1600" dirty="0">
              <a:solidFill>
                <a:srgbClr val="666666"/>
              </a:solidFill>
            </a:endParaRPr>
          </a:p>
          <a:p>
            <a:pPr marL="285750" indent="-285750">
              <a:buClr>
                <a:schemeClr val="tx2">
                  <a:lumMod val="50000"/>
                </a:schemeClr>
              </a:buClr>
              <a:buFont typeface="Wingdings" panose="05000000000000000000" pitchFamily="2" charset="2"/>
              <a:buChar char="Ø"/>
            </a:pPr>
            <a:endParaRPr lang="es-AR" altLang="es-AR" sz="1600" dirty="0">
              <a:solidFill>
                <a:srgbClr val="666666"/>
              </a:solidFill>
            </a:endParaRPr>
          </a:p>
          <a:p>
            <a:pPr marL="285750" indent="-285750">
              <a:buClr>
                <a:schemeClr val="tx2">
                  <a:lumMod val="50000"/>
                </a:schemeClr>
              </a:buClr>
              <a:buFont typeface="Wingdings" panose="05000000000000000000" pitchFamily="2" charset="2"/>
              <a:buChar char="Ø"/>
            </a:pPr>
            <a:endParaRPr lang="es-AR" altLang="es-AR" sz="1600" dirty="0">
              <a:solidFill>
                <a:srgbClr val="666666"/>
              </a:solidFill>
            </a:endParaRPr>
          </a:p>
          <a:p>
            <a:pPr marL="285750" indent="-285750">
              <a:buClr>
                <a:schemeClr val="tx2">
                  <a:lumMod val="50000"/>
                </a:schemeClr>
              </a:buClr>
              <a:buFont typeface="Wingdings" panose="05000000000000000000" pitchFamily="2" charset="2"/>
              <a:buChar char="Ø"/>
            </a:pPr>
            <a:endParaRPr lang="es-AR" altLang="es-AR" sz="1600" dirty="0">
              <a:solidFill>
                <a:srgbClr val="666666"/>
              </a:solidFill>
            </a:endParaRPr>
          </a:p>
          <a:p>
            <a:pPr marL="285750" indent="-285750">
              <a:buClr>
                <a:schemeClr val="tx2">
                  <a:lumMod val="50000"/>
                </a:schemeClr>
              </a:buClr>
              <a:buFont typeface="Wingdings" panose="05000000000000000000" pitchFamily="2" charset="2"/>
              <a:buChar char="Ø"/>
            </a:pPr>
            <a:endParaRPr lang="es-AR" altLang="es-AR" sz="1600" dirty="0">
              <a:solidFill>
                <a:srgbClr val="666666"/>
              </a:solidFill>
            </a:endParaRPr>
          </a:p>
          <a:p>
            <a:pPr marL="285750" indent="-285750">
              <a:buClr>
                <a:schemeClr val="tx2">
                  <a:lumMod val="50000"/>
                </a:schemeClr>
              </a:buClr>
              <a:buFont typeface="Wingdings" panose="05000000000000000000" pitchFamily="2" charset="2"/>
              <a:buChar char="Ø"/>
            </a:pPr>
            <a:endParaRPr lang="es-AR" altLang="es-AR" sz="1600" dirty="0">
              <a:solidFill>
                <a:srgbClr val="666666"/>
              </a:solidFill>
            </a:endParaRPr>
          </a:p>
          <a:p>
            <a:pPr marL="285750" indent="-285750">
              <a:buClr>
                <a:schemeClr val="tx2">
                  <a:lumMod val="50000"/>
                </a:schemeClr>
              </a:buClr>
              <a:buFont typeface="Wingdings" panose="05000000000000000000" pitchFamily="2" charset="2"/>
              <a:buChar char="Ø"/>
            </a:pPr>
            <a:endParaRPr lang="es-AR" altLang="es-AR" sz="1600" dirty="0">
              <a:solidFill>
                <a:srgbClr val="666666"/>
              </a:solidFill>
            </a:endParaRPr>
          </a:p>
          <a:p>
            <a:pPr marL="285750" indent="-285750">
              <a:buClr>
                <a:schemeClr val="tx2">
                  <a:lumMod val="50000"/>
                </a:schemeClr>
              </a:buClr>
              <a:buFont typeface="Wingdings" panose="05000000000000000000" pitchFamily="2" charset="2"/>
              <a:buChar char="Ø"/>
            </a:pPr>
            <a:endParaRPr lang="es-AR" altLang="es-AR" sz="1600" dirty="0">
              <a:solidFill>
                <a:srgbClr val="666666"/>
              </a:solidFill>
            </a:endParaRPr>
          </a:p>
          <a:p>
            <a:pPr marL="285750" indent="-285750">
              <a:buClr>
                <a:schemeClr val="tx2">
                  <a:lumMod val="50000"/>
                </a:schemeClr>
              </a:buClr>
              <a:buFont typeface="Wingdings" panose="05000000000000000000" pitchFamily="2" charset="2"/>
              <a:buChar char="Ø"/>
            </a:pPr>
            <a:r>
              <a:rPr lang="en-US" altLang="es-AR" sz="1600" b="1" dirty="0">
                <a:solidFill>
                  <a:srgbClr val="666666"/>
                </a:solidFill>
              </a:rPr>
              <a:t>Technical</a:t>
            </a:r>
            <a:r>
              <a:rPr lang="es-AR" altLang="es-AR" sz="1600" b="1" dirty="0">
                <a:solidFill>
                  <a:srgbClr val="666666"/>
                </a:solidFill>
              </a:rPr>
              <a:t> </a:t>
            </a:r>
            <a:r>
              <a:rPr lang="en-US" altLang="es-AR" sz="1600" b="1" dirty="0">
                <a:solidFill>
                  <a:srgbClr val="666666"/>
                </a:solidFill>
              </a:rPr>
              <a:t>Compliance </a:t>
            </a:r>
            <a:r>
              <a:rPr lang="en-US" altLang="es-AR" sz="1600" dirty="0">
                <a:solidFill>
                  <a:srgbClr val="666666"/>
                </a:solidFill>
              </a:rPr>
              <a:t>+ </a:t>
            </a:r>
            <a:r>
              <a:rPr lang="en-US" altLang="es-AR" sz="1600" b="1" dirty="0">
                <a:solidFill>
                  <a:srgbClr val="666666"/>
                </a:solidFill>
              </a:rPr>
              <a:t>Effectiveness</a:t>
            </a:r>
            <a:endParaRPr lang="es-AR" altLang="es-AR" sz="1600" b="1" dirty="0">
              <a:solidFill>
                <a:srgbClr val="666666"/>
              </a:solidFill>
            </a:endParaRPr>
          </a:p>
          <a:p>
            <a:pPr>
              <a:buClr>
                <a:schemeClr val="tx2">
                  <a:lumMod val="50000"/>
                </a:schemeClr>
              </a:buClr>
            </a:pPr>
            <a:r>
              <a:rPr lang="es-AR" altLang="es-AR" sz="1600" dirty="0">
                <a:solidFill>
                  <a:srgbClr val="666666"/>
                </a:solidFill>
              </a:rPr>
              <a:t>	(</a:t>
            </a:r>
            <a:r>
              <a:rPr lang="en-US" altLang="es-AR" sz="1600" dirty="0">
                <a:solidFill>
                  <a:srgbClr val="666666"/>
                </a:solidFill>
              </a:rPr>
              <a:t>complementary approaches</a:t>
            </a:r>
            <a:r>
              <a:rPr lang="es-AR" altLang="es-AR" sz="1600" dirty="0">
                <a:solidFill>
                  <a:srgbClr val="666666"/>
                </a:solidFill>
              </a:rPr>
              <a:t>)</a:t>
            </a:r>
          </a:p>
          <a:p>
            <a:pPr marL="285750" indent="-285750">
              <a:buClr>
                <a:schemeClr val="tx2">
                  <a:lumMod val="50000"/>
                </a:schemeClr>
              </a:buClr>
              <a:buFont typeface="Wingdings" panose="05000000000000000000" pitchFamily="2" charset="2"/>
              <a:buChar char="Ø"/>
            </a:pPr>
            <a:endParaRPr lang="es-AR" altLang="es-AR" sz="1600" dirty="0">
              <a:solidFill>
                <a:srgbClr val="666666"/>
              </a:solidFill>
            </a:endParaRPr>
          </a:p>
          <a:p>
            <a:pPr marL="285750" indent="-285750">
              <a:buClr>
                <a:schemeClr val="tx2">
                  <a:lumMod val="50000"/>
                </a:schemeClr>
              </a:buClr>
              <a:buFont typeface="Wingdings" panose="05000000000000000000" pitchFamily="2" charset="2"/>
              <a:buChar char="Ø"/>
            </a:pPr>
            <a:endParaRPr lang="es-AR" altLang="es-AR" sz="1600" dirty="0">
              <a:solidFill>
                <a:srgbClr val="666666"/>
              </a:solidFill>
            </a:endParaRPr>
          </a:p>
          <a:p>
            <a:pPr marL="285750" indent="-285750">
              <a:buClr>
                <a:schemeClr val="tx2">
                  <a:lumMod val="50000"/>
                </a:schemeClr>
              </a:buClr>
              <a:buFont typeface="Wingdings" panose="05000000000000000000" pitchFamily="2" charset="2"/>
              <a:buChar char="Ø"/>
            </a:pPr>
            <a:r>
              <a:rPr lang="en-US" altLang="es-AR" sz="1600" b="1" dirty="0">
                <a:solidFill>
                  <a:srgbClr val="666666"/>
                </a:solidFill>
              </a:rPr>
              <a:t>Risk</a:t>
            </a:r>
            <a:r>
              <a:rPr lang="es-AR" altLang="es-AR" sz="1600" b="1" dirty="0">
                <a:solidFill>
                  <a:srgbClr val="666666"/>
                </a:solidFill>
              </a:rPr>
              <a:t> and </a:t>
            </a:r>
            <a:r>
              <a:rPr lang="en-US" altLang="es-AR" sz="1600" b="1" dirty="0">
                <a:solidFill>
                  <a:srgbClr val="666666"/>
                </a:solidFill>
              </a:rPr>
              <a:t>Context</a:t>
            </a:r>
          </a:p>
          <a:p>
            <a:pPr marL="285750" indent="-285750">
              <a:buClr>
                <a:schemeClr val="tx2">
                  <a:lumMod val="50000"/>
                </a:schemeClr>
              </a:buClr>
              <a:buFont typeface="Wingdings" panose="05000000000000000000" pitchFamily="2" charset="2"/>
              <a:buChar char="Ø"/>
            </a:pPr>
            <a:endParaRPr lang="es-AR" altLang="es-AR" sz="1400" dirty="0">
              <a:solidFill>
                <a:srgbClr val="666666"/>
              </a:solidFill>
            </a:endParaRPr>
          </a:p>
          <a:p>
            <a:pPr marL="285750" indent="-285750">
              <a:buClr>
                <a:schemeClr val="tx2">
                  <a:lumMod val="50000"/>
                </a:schemeClr>
              </a:buClr>
              <a:buFont typeface="Wingdings" panose="05000000000000000000" pitchFamily="2" charset="2"/>
              <a:buChar char="Ø"/>
            </a:pPr>
            <a:endParaRPr lang="es-AR" altLang="es-AR" sz="1400" dirty="0">
              <a:solidFill>
                <a:srgbClr val="666666"/>
              </a:solidFill>
            </a:endParaRPr>
          </a:p>
          <a:p>
            <a:pPr>
              <a:buClr>
                <a:schemeClr val="tx2">
                  <a:lumMod val="50000"/>
                </a:schemeClr>
              </a:buClr>
            </a:pPr>
            <a:endParaRPr lang="es-AR" altLang="es-AR" sz="1400" dirty="0">
              <a:solidFill>
                <a:srgbClr val="666666"/>
              </a:solidFill>
            </a:endParaRPr>
          </a:p>
        </p:txBody>
      </p:sp>
      <p:grpSp>
        <p:nvGrpSpPr>
          <p:cNvPr id="4" name="3 Grupo"/>
          <p:cNvGrpSpPr/>
          <p:nvPr/>
        </p:nvGrpSpPr>
        <p:grpSpPr>
          <a:xfrm>
            <a:off x="4175386" y="1844824"/>
            <a:ext cx="4573078" cy="646331"/>
            <a:chOff x="1907704" y="3645024"/>
            <a:chExt cx="5040560" cy="646331"/>
          </a:xfrm>
        </p:grpSpPr>
        <p:sp>
          <p:nvSpPr>
            <p:cNvPr id="2" name="1 Flecha a la derecha con muesca"/>
            <p:cNvSpPr/>
            <p:nvPr/>
          </p:nvSpPr>
          <p:spPr bwMode="auto">
            <a:xfrm>
              <a:off x="2240143" y="3789040"/>
              <a:ext cx="432618" cy="144016"/>
            </a:xfrm>
            <a:prstGeom prst="notchedRightArrow">
              <a:avLst/>
            </a:pr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pPr>
              <a:endParaRPr kumimoji="0" lang="es-AR" sz="1800" b="0" i="0" u="none" strike="noStrike" cap="none" normalizeH="0" baseline="0" dirty="0">
                <a:ln>
                  <a:noFill/>
                </a:ln>
                <a:solidFill>
                  <a:schemeClr val="bg1"/>
                </a:solidFill>
                <a:effectLst/>
                <a:latin typeface="Arial" charset="0"/>
              </a:endParaRPr>
            </a:p>
          </p:txBody>
        </p:sp>
        <p:sp>
          <p:nvSpPr>
            <p:cNvPr id="3" name="2 CuadroTexto"/>
            <p:cNvSpPr txBox="1"/>
            <p:nvPr/>
          </p:nvSpPr>
          <p:spPr>
            <a:xfrm>
              <a:off x="1907704" y="3645024"/>
              <a:ext cx="5040560" cy="646331"/>
            </a:xfrm>
            <a:prstGeom prst="rect">
              <a:avLst/>
            </a:prstGeom>
            <a:noFill/>
          </p:spPr>
          <p:txBody>
            <a:bodyPr wrap="square" rtlCol="0">
              <a:spAutoFit/>
            </a:bodyPr>
            <a:lstStyle/>
            <a:p>
              <a:pPr algn="ctr"/>
              <a:r>
                <a:rPr lang="es-AR" dirty="0">
                  <a:solidFill>
                    <a:schemeClr val="tx1">
                      <a:lumMod val="65000"/>
                      <a:lumOff val="35000"/>
                    </a:schemeClr>
                  </a:solidFill>
                </a:rPr>
                <a:t>	</a:t>
              </a:r>
              <a:r>
                <a:rPr lang="en-US" dirty="0">
                  <a:solidFill>
                    <a:schemeClr val="accent1">
                      <a:lumMod val="75000"/>
                    </a:schemeClr>
                  </a:solidFill>
                </a:rPr>
                <a:t>FATF</a:t>
              </a:r>
              <a:r>
                <a:rPr lang="es-AR" dirty="0">
                  <a:solidFill>
                    <a:schemeClr val="accent1">
                      <a:lumMod val="75000"/>
                    </a:schemeClr>
                  </a:solidFill>
                </a:rPr>
                <a:t>´s 40 </a:t>
              </a:r>
              <a:r>
                <a:rPr lang="en-US" dirty="0">
                  <a:solidFill>
                    <a:schemeClr val="accent1">
                      <a:lumMod val="75000"/>
                    </a:schemeClr>
                  </a:solidFill>
                </a:rPr>
                <a:t>Recommendations</a:t>
              </a:r>
              <a:r>
                <a:rPr lang="es-AR" dirty="0">
                  <a:solidFill>
                    <a:schemeClr val="accent1">
                      <a:lumMod val="75000"/>
                    </a:schemeClr>
                  </a:solidFill>
                </a:rPr>
                <a:t> (2012)</a:t>
              </a:r>
            </a:p>
            <a:p>
              <a:pPr algn="ctr"/>
              <a:r>
                <a:rPr lang="es-AR" dirty="0">
                  <a:solidFill>
                    <a:schemeClr val="accent1">
                      <a:lumMod val="75000"/>
                    </a:schemeClr>
                  </a:solidFill>
                </a:rPr>
                <a:t>	and </a:t>
              </a:r>
              <a:r>
                <a:rPr lang="en-US" dirty="0">
                  <a:solidFill>
                    <a:schemeClr val="accent1">
                      <a:lumMod val="75000"/>
                    </a:schemeClr>
                  </a:solidFill>
                </a:rPr>
                <a:t>its</a:t>
              </a:r>
              <a:r>
                <a:rPr lang="es-AR" dirty="0">
                  <a:solidFill>
                    <a:schemeClr val="accent1">
                      <a:lumMod val="75000"/>
                    </a:schemeClr>
                  </a:solidFill>
                </a:rPr>
                <a:t> interpretative notes</a:t>
              </a:r>
            </a:p>
          </p:txBody>
        </p:sp>
      </p:grpSp>
      <p:graphicFrame>
        <p:nvGraphicFramePr>
          <p:cNvPr id="5" name="4 Diagrama"/>
          <p:cNvGraphicFramePr/>
          <p:nvPr>
            <p:extLst>
              <p:ext uri="{D42A27DB-BD31-4B8C-83A1-F6EECF244321}">
                <p14:modId xmlns:p14="http://schemas.microsoft.com/office/powerpoint/2010/main" val="1740249263"/>
              </p:ext>
            </p:extLst>
          </p:nvPr>
        </p:nvGraphicFramePr>
        <p:xfrm>
          <a:off x="665581" y="2516720"/>
          <a:ext cx="7795793" cy="234314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grpSp>
        <p:nvGrpSpPr>
          <p:cNvPr id="13" name="12 Grupo"/>
          <p:cNvGrpSpPr/>
          <p:nvPr/>
        </p:nvGrpSpPr>
        <p:grpSpPr>
          <a:xfrm>
            <a:off x="3491880" y="4675202"/>
            <a:ext cx="4573078" cy="369332"/>
            <a:chOff x="1272752" y="3676382"/>
            <a:chExt cx="5040560" cy="369332"/>
          </a:xfrm>
        </p:grpSpPr>
        <p:sp>
          <p:nvSpPr>
            <p:cNvPr id="14" name="13 Flecha a la derecha con muesca"/>
            <p:cNvSpPr/>
            <p:nvPr/>
          </p:nvSpPr>
          <p:spPr bwMode="auto">
            <a:xfrm>
              <a:off x="2240143" y="3789040"/>
              <a:ext cx="432618" cy="144016"/>
            </a:xfrm>
            <a:prstGeom prst="notchedRightArrow">
              <a:avLst/>
            </a:pr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pPr>
              <a:endParaRPr kumimoji="0" lang="es-AR" sz="1800" b="0" i="0" u="none" strike="noStrike" cap="none" normalizeH="0" baseline="0" dirty="0">
                <a:ln>
                  <a:noFill/>
                </a:ln>
                <a:solidFill>
                  <a:schemeClr val="bg1"/>
                </a:solidFill>
                <a:effectLst/>
                <a:latin typeface="Arial" charset="0"/>
              </a:endParaRPr>
            </a:p>
          </p:txBody>
        </p:sp>
        <p:sp>
          <p:nvSpPr>
            <p:cNvPr id="15" name="14 CuadroTexto"/>
            <p:cNvSpPr txBox="1"/>
            <p:nvPr/>
          </p:nvSpPr>
          <p:spPr>
            <a:xfrm>
              <a:off x="1272752" y="3676382"/>
              <a:ext cx="5040560" cy="369332"/>
            </a:xfrm>
            <a:prstGeom prst="rect">
              <a:avLst/>
            </a:prstGeom>
            <a:noFill/>
          </p:spPr>
          <p:txBody>
            <a:bodyPr wrap="square" rtlCol="0">
              <a:spAutoFit/>
            </a:bodyPr>
            <a:lstStyle/>
            <a:p>
              <a:pPr algn="ctr"/>
              <a:r>
                <a:rPr lang="es-AR" dirty="0">
                  <a:solidFill>
                    <a:schemeClr val="tx1">
                      <a:lumMod val="65000"/>
                      <a:lumOff val="35000"/>
                    </a:schemeClr>
                  </a:solidFill>
                </a:rPr>
                <a:t>	</a:t>
              </a:r>
              <a:r>
                <a:rPr lang="en-US" dirty="0">
                  <a:solidFill>
                    <a:schemeClr val="accent1">
                      <a:lumMod val="75000"/>
                    </a:schemeClr>
                  </a:solidFill>
                </a:rPr>
                <a:t>Immediate Out</a:t>
              </a:r>
              <a:r>
                <a:rPr lang="es-AR" dirty="0">
                  <a:solidFill>
                    <a:schemeClr val="accent1">
                      <a:lumMod val="75000"/>
                    </a:schemeClr>
                  </a:solidFill>
                </a:rPr>
                <a:t>comes</a:t>
              </a:r>
            </a:p>
          </p:txBody>
        </p:sp>
      </p:grpSp>
      <p:grpSp>
        <p:nvGrpSpPr>
          <p:cNvPr id="16" name="15 Grupo"/>
          <p:cNvGrpSpPr/>
          <p:nvPr/>
        </p:nvGrpSpPr>
        <p:grpSpPr>
          <a:xfrm>
            <a:off x="2663218" y="5733256"/>
            <a:ext cx="5077134" cy="369332"/>
            <a:chOff x="2163626" y="3676382"/>
            <a:chExt cx="5040560" cy="369332"/>
          </a:xfrm>
        </p:grpSpPr>
        <p:sp>
          <p:nvSpPr>
            <p:cNvPr id="17" name="16 Flecha a la derecha con muesca"/>
            <p:cNvSpPr/>
            <p:nvPr/>
          </p:nvSpPr>
          <p:spPr bwMode="auto">
            <a:xfrm>
              <a:off x="2240143" y="3789040"/>
              <a:ext cx="432618" cy="144016"/>
            </a:xfrm>
            <a:prstGeom prst="notchedRightArrow">
              <a:avLst/>
            </a:pr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pPr>
              <a:endParaRPr kumimoji="0" lang="es-AR" sz="1800" b="0" i="0" u="none" strike="noStrike" cap="none" normalizeH="0" baseline="0" dirty="0">
                <a:ln>
                  <a:noFill/>
                </a:ln>
                <a:solidFill>
                  <a:schemeClr val="bg1"/>
                </a:solidFill>
                <a:effectLst/>
                <a:latin typeface="Arial" charset="0"/>
              </a:endParaRPr>
            </a:p>
          </p:txBody>
        </p:sp>
        <p:sp>
          <p:nvSpPr>
            <p:cNvPr id="18" name="17 CuadroTexto"/>
            <p:cNvSpPr txBox="1"/>
            <p:nvPr/>
          </p:nvSpPr>
          <p:spPr>
            <a:xfrm>
              <a:off x="2163626" y="3676382"/>
              <a:ext cx="5040560" cy="369332"/>
            </a:xfrm>
            <a:prstGeom prst="rect">
              <a:avLst/>
            </a:prstGeom>
            <a:noFill/>
          </p:spPr>
          <p:txBody>
            <a:bodyPr wrap="square" rtlCol="0">
              <a:spAutoFit/>
            </a:bodyPr>
            <a:lstStyle/>
            <a:p>
              <a:pPr algn="ctr"/>
              <a:r>
                <a:rPr lang="es-AR" dirty="0">
                  <a:solidFill>
                    <a:schemeClr val="tx1">
                      <a:lumMod val="65000"/>
                      <a:lumOff val="35000"/>
                    </a:schemeClr>
                  </a:solidFill>
                </a:rPr>
                <a:t>	</a:t>
              </a:r>
              <a:r>
                <a:rPr lang="en-US" dirty="0">
                  <a:solidFill>
                    <a:schemeClr val="accent1">
                      <a:lumMod val="75000"/>
                    </a:schemeClr>
                  </a:solidFill>
                </a:rPr>
                <a:t>Vulnerabilities</a:t>
              </a:r>
              <a:r>
                <a:rPr lang="es-AR" dirty="0">
                  <a:solidFill>
                    <a:schemeClr val="accent1">
                      <a:lumMod val="75000"/>
                    </a:schemeClr>
                  </a:solidFill>
                </a:rPr>
                <a:t> and </a:t>
              </a:r>
              <a:r>
                <a:rPr lang="en-US" dirty="0">
                  <a:solidFill>
                    <a:schemeClr val="accent1">
                      <a:lumMod val="75000"/>
                    </a:schemeClr>
                  </a:solidFill>
                </a:rPr>
                <a:t>mitigating actions</a:t>
              </a:r>
            </a:p>
          </p:txBody>
        </p:sp>
      </p:gr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41986" name="Rectangle 2"/>
          <p:cNvSpPr>
            <a:spLocks noChangeArrowheads="1"/>
          </p:cNvSpPr>
          <p:nvPr/>
        </p:nvSpPr>
        <p:spPr bwMode="auto">
          <a:xfrm>
            <a:off x="5203825" y="0"/>
            <a:ext cx="8054975" cy="1588"/>
          </a:xfrm>
          <a:prstGeom prst="rect">
            <a:avLst/>
          </a:prstGeom>
          <a:noFill/>
          <a:ln w="9525">
            <a:noFill/>
            <a:round/>
            <a:headEnd/>
            <a:tailEnd/>
          </a:ln>
        </p:spPr>
        <p:txBody>
          <a:bodyPr wrap="none" anchor="ctr"/>
          <a:lstStyle/>
          <a:p>
            <a:endParaRPr lang="es-AR" altLang="es-AR" dirty="0"/>
          </a:p>
        </p:txBody>
      </p:sp>
      <p:sp>
        <p:nvSpPr>
          <p:cNvPr id="41987" name="Text Box 3"/>
          <p:cNvSpPr txBox="1">
            <a:spLocks noChangeArrowheads="1"/>
          </p:cNvSpPr>
          <p:nvPr/>
        </p:nvSpPr>
        <p:spPr bwMode="auto">
          <a:xfrm>
            <a:off x="539750" y="1340768"/>
            <a:ext cx="7589838" cy="349250"/>
          </a:xfrm>
          <a:prstGeom prst="rect">
            <a:avLst/>
          </a:prstGeom>
          <a:solidFill>
            <a:srgbClr val="FFFFFF"/>
          </a:solidFill>
          <a:ln w="9360" cap="sq">
            <a:solidFill>
              <a:srgbClr val="FFFFFF"/>
            </a:solidFill>
            <a:miter lim="800000"/>
            <a:headEnd/>
            <a:tailEnd/>
          </a:ln>
        </p:spPr>
        <p:txBody>
          <a:bodyPr lIns="90000" tIns="45000" rIns="90000" bIns="45000"/>
          <a:lstStyle/>
          <a:p>
            <a:pP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es-AR" sz="1600" b="1" dirty="0">
                <a:solidFill>
                  <a:srgbClr val="74BAE1"/>
                </a:solidFill>
              </a:rPr>
              <a:t>Methodology for the 4th Round</a:t>
            </a:r>
          </a:p>
        </p:txBody>
      </p:sp>
      <p:sp>
        <p:nvSpPr>
          <p:cNvPr id="41988" name="Line 4"/>
          <p:cNvSpPr>
            <a:spLocks noChangeShapeType="1"/>
          </p:cNvSpPr>
          <p:nvPr/>
        </p:nvSpPr>
        <p:spPr bwMode="auto">
          <a:xfrm>
            <a:off x="539552" y="1268760"/>
            <a:ext cx="7921625" cy="1587"/>
          </a:xfrm>
          <a:prstGeom prst="line">
            <a:avLst/>
          </a:prstGeom>
          <a:noFill/>
          <a:ln w="19080" cap="sq">
            <a:solidFill>
              <a:srgbClr val="D9D9D9"/>
            </a:solidFill>
            <a:miter lim="800000"/>
            <a:headEnd/>
            <a:tailEnd/>
          </a:ln>
        </p:spPr>
        <p:txBody>
          <a:bodyPr/>
          <a:lstStyle/>
          <a:p>
            <a:endParaRPr lang="es-AR" dirty="0"/>
          </a:p>
        </p:txBody>
      </p:sp>
      <p:sp>
        <p:nvSpPr>
          <p:cNvPr id="41989" name="Line 5"/>
          <p:cNvSpPr>
            <a:spLocks noChangeShapeType="1"/>
          </p:cNvSpPr>
          <p:nvPr/>
        </p:nvSpPr>
        <p:spPr bwMode="auto">
          <a:xfrm>
            <a:off x="539750" y="1772816"/>
            <a:ext cx="7921625" cy="1587"/>
          </a:xfrm>
          <a:prstGeom prst="line">
            <a:avLst/>
          </a:prstGeom>
          <a:noFill/>
          <a:ln w="3240" cap="sq">
            <a:solidFill>
              <a:srgbClr val="D9D9D9"/>
            </a:solidFill>
            <a:miter lim="800000"/>
            <a:headEnd/>
            <a:tailEnd/>
          </a:ln>
        </p:spPr>
        <p:txBody>
          <a:bodyPr/>
          <a:lstStyle/>
          <a:p>
            <a:endParaRPr lang="es-AR" dirty="0"/>
          </a:p>
        </p:txBody>
      </p:sp>
      <p:sp>
        <p:nvSpPr>
          <p:cNvPr id="41990" name="Text Box 6"/>
          <p:cNvSpPr txBox="1">
            <a:spLocks noChangeArrowheads="1"/>
          </p:cNvSpPr>
          <p:nvPr/>
        </p:nvSpPr>
        <p:spPr bwMode="auto">
          <a:xfrm>
            <a:off x="527050" y="369888"/>
            <a:ext cx="6637338" cy="557212"/>
          </a:xfrm>
          <a:prstGeom prst="rect">
            <a:avLst/>
          </a:prstGeom>
          <a:noFill/>
          <a:ln w="9525">
            <a:noFill/>
            <a:round/>
            <a:headEnd/>
            <a:tailEnd/>
          </a:ln>
        </p:spPr>
        <p:txBody>
          <a:bodyPr lIns="90000" tIns="45000" rIns="90000" bIns="45000"/>
          <a:lstStyle/>
          <a:p>
            <a:r>
              <a:rPr lang="en-US" b="1" dirty="0"/>
              <a:t>Mutual Evaluation Mechanisms </a:t>
            </a:r>
            <a:r>
              <a:rPr lang="es-AR" b="1" dirty="0"/>
              <a:t>FATF / GAFILAT</a:t>
            </a:r>
          </a:p>
        </p:txBody>
      </p:sp>
      <p:sp>
        <p:nvSpPr>
          <p:cNvPr id="6" name="5 CuadroTexto"/>
          <p:cNvSpPr txBox="1"/>
          <p:nvPr/>
        </p:nvSpPr>
        <p:spPr>
          <a:xfrm>
            <a:off x="4427984" y="2311712"/>
            <a:ext cx="3534593" cy="1661993"/>
          </a:xfrm>
          <a:prstGeom prst="rect">
            <a:avLst/>
          </a:prstGeom>
          <a:noFill/>
        </p:spPr>
        <p:txBody>
          <a:bodyPr wrap="square" rtlCol="0">
            <a:spAutoFit/>
          </a:bodyPr>
          <a:lstStyle/>
          <a:p>
            <a:pPr marL="285750" indent="-285750">
              <a:buClr>
                <a:schemeClr val="tx2"/>
              </a:buClr>
              <a:buFont typeface="Wingdings" panose="05000000000000000000" pitchFamily="2" charset="2"/>
              <a:buChar char="v"/>
            </a:pPr>
            <a:r>
              <a:rPr lang="en-US" b="1" dirty="0">
                <a:solidFill>
                  <a:srgbClr val="FF0000"/>
                </a:solidFill>
              </a:rPr>
              <a:t>Risk &amp; Context</a:t>
            </a:r>
            <a:r>
              <a:rPr lang="es-AR" b="1" dirty="0">
                <a:solidFill>
                  <a:srgbClr val="FF0000"/>
                </a:solidFill>
              </a:rPr>
              <a:t>:</a:t>
            </a:r>
          </a:p>
          <a:p>
            <a:pPr marL="285750" indent="-285750">
              <a:buClr>
                <a:schemeClr val="tx2"/>
              </a:buClr>
              <a:buFont typeface="Wingdings" panose="05000000000000000000" pitchFamily="2" charset="2"/>
              <a:buChar char="q"/>
            </a:pPr>
            <a:r>
              <a:rPr lang="en-US" sz="1600" dirty="0">
                <a:solidFill>
                  <a:schemeClr val="accent1">
                    <a:lumMod val="75000"/>
                  </a:schemeClr>
                </a:solidFill>
              </a:rPr>
              <a:t>Materiality Issues</a:t>
            </a:r>
          </a:p>
          <a:p>
            <a:pPr marL="285750" indent="-285750">
              <a:buClr>
                <a:schemeClr val="tx2"/>
              </a:buClr>
              <a:buFont typeface="Wingdings" panose="05000000000000000000" pitchFamily="2" charset="2"/>
              <a:buChar char="q"/>
            </a:pPr>
            <a:r>
              <a:rPr lang="en-US" sz="1600" dirty="0">
                <a:solidFill>
                  <a:schemeClr val="accent1">
                    <a:lumMod val="75000"/>
                  </a:schemeClr>
                </a:solidFill>
              </a:rPr>
              <a:t>Structural Elements</a:t>
            </a:r>
          </a:p>
          <a:p>
            <a:pPr marL="285750" indent="-285750">
              <a:buClr>
                <a:schemeClr val="tx2"/>
              </a:buClr>
              <a:buFont typeface="Wingdings" panose="05000000000000000000" pitchFamily="2" charset="2"/>
              <a:buChar char="q"/>
            </a:pPr>
            <a:r>
              <a:rPr lang="en-US" sz="1600" dirty="0">
                <a:solidFill>
                  <a:schemeClr val="accent1">
                    <a:lumMod val="75000"/>
                  </a:schemeClr>
                </a:solidFill>
              </a:rPr>
              <a:t>Contextual Factors</a:t>
            </a:r>
          </a:p>
          <a:p>
            <a:endParaRPr lang="es-AR" dirty="0">
              <a:solidFill>
                <a:schemeClr val="accent1">
                  <a:lumMod val="75000"/>
                </a:schemeClr>
              </a:solidFill>
            </a:endParaRPr>
          </a:p>
          <a:p>
            <a:endParaRPr lang="es-AR" dirty="0">
              <a:solidFill>
                <a:schemeClr val="accent1">
                  <a:lumMod val="75000"/>
                </a:schemeClr>
              </a:solidFill>
            </a:endParaRPr>
          </a:p>
        </p:txBody>
      </p:sp>
      <p:grpSp>
        <p:nvGrpSpPr>
          <p:cNvPr id="21" name="20 Grupo"/>
          <p:cNvGrpSpPr/>
          <p:nvPr/>
        </p:nvGrpSpPr>
        <p:grpSpPr>
          <a:xfrm>
            <a:off x="757757" y="4005064"/>
            <a:ext cx="3534593" cy="1477328"/>
            <a:chOff x="605358" y="2204864"/>
            <a:chExt cx="3534593" cy="1477328"/>
          </a:xfrm>
        </p:grpSpPr>
        <p:sp>
          <p:nvSpPr>
            <p:cNvPr id="22" name="21 CuadroTexto"/>
            <p:cNvSpPr txBox="1"/>
            <p:nvPr/>
          </p:nvSpPr>
          <p:spPr>
            <a:xfrm>
              <a:off x="605358" y="2204864"/>
              <a:ext cx="3534593" cy="1477328"/>
            </a:xfrm>
            <a:prstGeom prst="rect">
              <a:avLst/>
            </a:prstGeom>
            <a:noFill/>
          </p:spPr>
          <p:txBody>
            <a:bodyPr wrap="square" rtlCol="0">
              <a:spAutoFit/>
            </a:bodyPr>
            <a:lstStyle/>
            <a:p>
              <a:pPr marL="285750" indent="-285750">
                <a:buClr>
                  <a:schemeClr val="tx2"/>
                </a:buClr>
                <a:buFont typeface="Wingdings" panose="05000000000000000000" pitchFamily="2" charset="2"/>
                <a:buChar char="v"/>
              </a:pPr>
              <a:r>
                <a:rPr lang="es-AR" b="1" u="sng" dirty="0">
                  <a:solidFill>
                    <a:schemeClr val="accent1">
                      <a:lumMod val="75000"/>
                    </a:schemeClr>
                  </a:solidFill>
                </a:rPr>
                <a:t>EFFECTIVENESS</a:t>
              </a:r>
              <a:r>
                <a:rPr lang="es-AR" b="1" dirty="0">
                  <a:solidFill>
                    <a:schemeClr val="accent1">
                      <a:lumMod val="75000"/>
                    </a:schemeClr>
                  </a:solidFill>
                </a:rPr>
                <a:t>:</a:t>
              </a:r>
              <a:endParaRPr lang="es-AR" sz="1200" b="1" dirty="0">
                <a:solidFill>
                  <a:schemeClr val="accent1">
                    <a:lumMod val="75000"/>
                  </a:schemeClr>
                </a:solidFill>
              </a:endParaRPr>
            </a:p>
            <a:p>
              <a:pPr marL="285750" indent="-285750">
                <a:buClr>
                  <a:schemeClr val="tx2"/>
                </a:buClr>
                <a:buFont typeface="Wingdings" panose="05000000000000000000" pitchFamily="2" charset="2"/>
                <a:buChar char="v"/>
              </a:pPr>
              <a:endParaRPr lang="es-AR" dirty="0">
                <a:solidFill>
                  <a:schemeClr val="accent1">
                    <a:lumMod val="75000"/>
                  </a:schemeClr>
                </a:solidFill>
              </a:endParaRPr>
            </a:p>
            <a:p>
              <a:r>
                <a:rPr lang="es-AR" dirty="0">
                  <a:solidFill>
                    <a:schemeClr val="accent1">
                      <a:lumMod val="75000"/>
                    </a:schemeClr>
                  </a:solidFill>
                </a:rPr>
                <a:t>		</a:t>
              </a:r>
              <a:r>
                <a:rPr lang="en-US" dirty="0">
                  <a:solidFill>
                    <a:schemeClr val="accent1">
                      <a:lumMod val="75000"/>
                    </a:schemeClr>
                  </a:solidFill>
                </a:rPr>
                <a:t>Immediate Outcomes</a:t>
              </a:r>
            </a:p>
            <a:p>
              <a:pPr marL="1028700" lvl="1">
                <a:buFont typeface="Wingdings" panose="05000000000000000000" pitchFamily="2" charset="2"/>
                <a:buChar char="ü"/>
              </a:pPr>
              <a:r>
                <a:rPr lang="en-US" dirty="0">
                  <a:solidFill>
                    <a:schemeClr val="tx1">
                      <a:lumMod val="65000"/>
                      <a:lumOff val="35000"/>
                    </a:schemeClr>
                  </a:solidFill>
                </a:rPr>
                <a:t>Core Issues</a:t>
              </a:r>
            </a:p>
            <a:p>
              <a:pPr marL="1028700" lvl="1">
                <a:buFont typeface="Wingdings" panose="05000000000000000000" pitchFamily="2" charset="2"/>
                <a:buChar char="ü"/>
              </a:pPr>
              <a:r>
                <a:rPr lang="en-US" dirty="0">
                  <a:solidFill>
                    <a:schemeClr val="tx1">
                      <a:lumMod val="65000"/>
                      <a:lumOff val="35000"/>
                    </a:schemeClr>
                  </a:solidFill>
                </a:rPr>
                <a:t>Specific Factors</a:t>
              </a:r>
            </a:p>
          </p:txBody>
        </p:sp>
        <p:sp>
          <p:nvSpPr>
            <p:cNvPr id="23" name="22 Flecha doblada hacia arriba"/>
            <p:cNvSpPr/>
            <p:nvPr/>
          </p:nvSpPr>
          <p:spPr bwMode="auto">
            <a:xfrm rot="5400000">
              <a:off x="953598" y="2546902"/>
              <a:ext cx="396044" cy="648072"/>
            </a:xfrm>
            <a:prstGeom prst="bentUpArrow">
              <a:avLst/>
            </a:prstGeom>
            <a:solidFill>
              <a:schemeClr val="tx2">
                <a:lumMod val="40000"/>
                <a:lumOff val="6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pPr>
              <a:endParaRPr kumimoji="0" lang="es-AR" sz="1800" b="0" i="0" u="none" strike="noStrike" cap="none" normalizeH="0" baseline="0" dirty="0">
                <a:ln>
                  <a:noFill/>
                </a:ln>
                <a:solidFill>
                  <a:schemeClr val="bg1"/>
                </a:solidFill>
                <a:effectLst/>
                <a:latin typeface="Arial" charset="0"/>
              </a:endParaRPr>
            </a:p>
          </p:txBody>
        </p:sp>
      </p:grpSp>
      <p:cxnSp>
        <p:nvCxnSpPr>
          <p:cNvPr id="10" name="9 Conector recto"/>
          <p:cNvCxnSpPr/>
          <p:nvPr/>
        </p:nvCxnSpPr>
        <p:spPr bwMode="auto">
          <a:xfrm>
            <a:off x="4292350" y="2204864"/>
            <a:ext cx="0" cy="3960440"/>
          </a:xfrm>
          <a:prstGeom prst="line">
            <a:avLst/>
          </a:prstGeom>
          <a:solidFill>
            <a:srgbClr val="00B8FF"/>
          </a:solidFill>
          <a:ln w="25400" cap="flat" cmpd="sng" algn="ctr">
            <a:solidFill>
              <a:schemeClr val="tx2"/>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grpSp>
        <p:nvGrpSpPr>
          <p:cNvPr id="26" name="25 Grupo"/>
          <p:cNvGrpSpPr/>
          <p:nvPr/>
        </p:nvGrpSpPr>
        <p:grpSpPr>
          <a:xfrm>
            <a:off x="757758" y="2357264"/>
            <a:ext cx="3534593" cy="1477328"/>
            <a:chOff x="605358" y="2204864"/>
            <a:chExt cx="3534593" cy="1477328"/>
          </a:xfrm>
        </p:grpSpPr>
        <p:sp>
          <p:nvSpPr>
            <p:cNvPr id="27" name="26 CuadroTexto"/>
            <p:cNvSpPr txBox="1"/>
            <p:nvPr/>
          </p:nvSpPr>
          <p:spPr>
            <a:xfrm>
              <a:off x="605358" y="2204864"/>
              <a:ext cx="3534593" cy="1477328"/>
            </a:xfrm>
            <a:prstGeom prst="rect">
              <a:avLst/>
            </a:prstGeom>
            <a:noFill/>
          </p:spPr>
          <p:txBody>
            <a:bodyPr wrap="square" rtlCol="0">
              <a:spAutoFit/>
            </a:bodyPr>
            <a:lstStyle/>
            <a:p>
              <a:pPr marL="285750" indent="-285750">
                <a:buClr>
                  <a:schemeClr val="tx2"/>
                </a:buClr>
                <a:buFont typeface="Wingdings" panose="05000000000000000000" pitchFamily="2" charset="2"/>
                <a:buChar char="v"/>
              </a:pPr>
              <a:r>
                <a:rPr lang="es-AR" b="1" u="sng" dirty="0">
                  <a:solidFill>
                    <a:schemeClr val="accent1">
                      <a:lumMod val="75000"/>
                    </a:schemeClr>
                  </a:solidFill>
                </a:rPr>
                <a:t>TECHNICAL COMPLIANCE</a:t>
              </a:r>
              <a:r>
                <a:rPr lang="es-AR" b="1" dirty="0">
                  <a:solidFill>
                    <a:schemeClr val="accent1">
                      <a:lumMod val="75000"/>
                    </a:schemeClr>
                  </a:solidFill>
                </a:rPr>
                <a:t>:</a:t>
              </a:r>
              <a:endParaRPr lang="es-AR" sz="1200" b="1" dirty="0">
                <a:solidFill>
                  <a:schemeClr val="accent1">
                    <a:lumMod val="75000"/>
                  </a:schemeClr>
                </a:solidFill>
              </a:endParaRPr>
            </a:p>
            <a:p>
              <a:pPr marL="285750" indent="-285750">
                <a:buClr>
                  <a:schemeClr val="tx2"/>
                </a:buClr>
                <a:buFont typeface="Wingdings" panose="05000000000000000000" pitchFamily="2" charset="2"/>
                <a:buChar char="v"/>
              </a:pPr>
              <a:endParaRPr lang="es-AR" dirty="0">
                <a:solidFill>
                  <a:schemeClr val="accent1">
                    <a:lumMod val="75000"/>
                  </a:schemeClr>
                </a:solidFill>
              </a:endParaRPr>
            </a:p>
            <a:p>
              <a:r>
                <a:rPr lang="es-AR" dirty="0">
                  <a:solidFill>
                    <a:schemeClr val="accent1">
                      <a:lumMod val="75000"/>
                    </a:schemeClr>
                  </a:solidFill>
                </a:rPr>
                <a:t>		</a:t>
              </a:r>
              <a:r>
                <a:rPr lang="en-US" dirty="0">
                  <a:solidFill>
                    <a:schemeClr val="accent1">
                      <a:lumMod val="75000"/>
                    </a:schemeClr>
                  </a:solidFill>
                </a:rPr>
                <a:t>Specific Criterion</a:t>
              </a:r>
            </a:p>
            <a:p>
              <a:endParaRPr lang="es-AR" dirty="0">
                <a:solidFill>
                  <a:schemeClr val="accent1">
                    <a:lumMod val="75000"/>
                  </a:schemeClr>
                </a:solidFill>
              </a:endParaRPr>
            </a:p>
            <a:p>
              <a:endParaRPr lang="es-AR" dirty="0">
                <a:solidFill>
                  <a:schemeClr val="accent1">
                    <a:lumMod val="75000"/>
                  </a:schemeClr>
                </a:solidFill>
              </a:endParaRPr>
            </a:p>
          </p:txBody>
        </p:sp>
        <p:sp>
          <p:nvSpPr>
            <p:cNvPr id="28" name="27 Flecha doblada hacia arriba"/>
            <p:cNvSpPr/>
            <p:nvPr/>
          </p:nvSpPr>
          <p:spPr bwMode="auto">
            <a:xfrm rot="5400000">
              <a:off x="953598" y="2546902"/>
              <a:ext cx="396044" cy="648072"/>
            </a:xfrm>
            <a:prstGeom prst="bentUpArrow">
              <a:avLst/>
            </a:prstGeom>
            <a:solidFill>
              <a:schemeClr val="tx2">
                <a:lumMod val="40000"/>
                <a:lumOff val="6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pPr>
              <a:endParaRPr kumimoji="0" lang="es-AR" sz="1800" b="0" i="0" u="none" strike="noStrike" cap="none" normalizeH="0" baseline="0" dirty="0">
                <a:ln>
                  <a:noFill/>
                </a:ln>
                <a:solidFill>
                  <a:schemeClr val="bg1"/>
                </a:solidFill>
                <a:effectLst/>
                <a:latin typeface="Arial" charset="0"/>
              </a:endParaRPr>
            </a:p>
          </p:txBody>
        </p:sp>
      </p:grpSp>
    </p:spTree>
    <p:extLst>
      <p:ext uri="{BB962C8B-B14F-4D97-AF65-F5344CB8AC3E}">
        <p14:creationId xmlns:p14="http://schemas.microsoft.com/office/powerpoint/2010/main" val="2213312559"/>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41986" name="Rectangle 2"/>
          <p:cNvSpPr>
            <a:spLocks noChangeArrowheads="1"/>
          </p:cNvSpPr>
          <p:nvPr/>
        </p:nvSpPr>
        <p:spPr bwMode="auto">
          <a:xfrm>
            <a:off x="5203825" y="0"/>
            <a:ext cx="8054975" cy="1588"/>
          </a:xfrm>
          <a:prstGeom prst="rect">
            <a:avLst/>
          </a:prstGeom>
          <a:noFill/>
          <a:ln w="9525">
            <a:noFill/>
            <a:round/>
            <a:headEnd/>
            <a:tailEnd/>
          </a:ln>
        </p:spPr>
        <p:txBody>
          <a:bodyPr wrap="none" anchor="ctr"/>
          <a:lstStyle/>
          <a:p>
            <a:endParaRPr lang="es-AR" altLang="es-AR" dirty="0"/>
          </a:p>
        </p:txBody>
      </p:sp>
      <p:sp>
        <p:nvSpPr>
          <p:cNvPr id="41987" name="Text Box 3"/>
          <p:cNvSpPr txBox="1">
            <a:spLocks noChangeArrowheads="1"/>
          </p:cNvSpPr>
          <p:nvPr/>
        </p:nvSpPr>
        <p:spPr bwMode="auto">
          <a:xfrm>
            <a:off x="539750" y="1268760"/>
            <a:ext cx="7589838" cy="349250"/>
          </a:xfrm>
          <a:prstGeom prst="rect">
            <a:avLst/>
          </a:prstGeom>
          <a:solidFill>
            <a:srgbClr val="FFFFFF"/>
          </a:solidFill>
          <a:ln w="9360" cap="sq">
            <a:solidFill>
              <a:srgbClr val="FFFFFF"/>
            </a:solidFill>
            <a:miter lim="800000"/>
            <a:headEnd/>
            <a:tailEnd/>
          </a:ln>
        </p:spPr>
        <p:txBody>
          <a:bodyPr lIns="90000" tIns="45000" rIns="90000" bIns="45000"/>
          <a:lstStyle/>
          <a:p>
            <a:pP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es-AR" sz="1600" b="1" dirty="0">
                <a:solidFill>
                  <a:srgbClr val="74BAE1"/>
                </a:solidFill>
              </a:rPr>
              <a:t>Risk &amp; Context</a:t>
            </a:r>
          </a:p>
        </p:txBody>
      </p:sp>
      <p:sp>
        <p:nvSpPr>
          <p:cNvPr id="41988" name="Line 4"/>
          <p:cNvSpPr>
            <a:spLocks noChangeShapeType="1"/>
          </p:cNvSpPr>
          <p:nvPr/>
        </p:nvSpPr>
        <p:spPr bwMode="auto">
          <a:xfrm>
            <a:off x="539552" y="1268760"/>
            <a:ext cx="7921625" cy="1587"/>
          </a:xfrm>
          <a:prstGeom prst="line">
            <a:avLst/>
          </a:prstGeom>
          <a:noFill/>
          <a:ln w="19080" cap="sq">
            <a:solidFill>
              <a:srgbClr val="D9D9D9"/>
            </a:solidFill>
            <a:miter lim="800000"/>
            <a:headEnd/>
            <a:tailEnd/>
          </a:ln>
        </p:spPr>
        <p:txBody>
          <a:bodyPr/>
          <a:lstStyle/>
          <a:p>
            <a:endParaRPr lang="es-AR" dirty="0"/>
          </a:p>
        </p:txBody>
      </p:sp>
      <p:sp>
        <p:nvSpPr>
          <p:cNvPr id="41989" name="Line 5"/>
          <p:cNvSpPr>
            <a:spLocks noChangeShapeType="1"/>
          </p:cNvSpPr>
          <p:nvPr/>
        </p:nvSpPr>
        <p:spPr bwMode="auto">
          <a:xfrm>
            <a:off x="539750" y="1628800"/>
            <a:ext cx="7921625" cy="1587"/>
          </a:xfrm>
          <a:prstGeom prst="line">
            <a:avLst/>
          </a:prstGeom>
          <a:noFill/>
          <a:ln w="3240" cap="sq">
            <a:solidFill>
              <a:srgbClr val="D9D9D9"/>
            </a:solidFill>
            <a:miter lim="800000"/>
            <a:headEnd/>
            <a:tailEnd/>
          </a:ln>
        </p:spPr>
        <p:txBody>
          <a:bodyPr/>
          <a:lstStyle/>
          <a:p>
            <a:endParaRPr lang="es-AR" dirty="0"/>
          </a:p>
        </p:txBody>
      </p:sp>
      <p:sp>
        <p:nvSpPr>
          <p:cNvPr id="41990" name="Text Box 6"/>
          <p:cNvSpPr txBox="1">
            <a:spLocks noChangeArrowheads="1"/>
          </p:cNvSpPr>
          <p:nvPr/>
        </p:nvSpPr>
        <p:spPr bwMode="auto">
          <a:xfrm>
            <a:off x="527050" y="369888"/>
            <a:ext cx="6637338" cy="557212"/>
          </a:xfrm>
          <a:prstGeom prst="rect">
            <a:avLst/>
          </a:prstGeom>
          <a:noFill/>
          <a:ln w="9525">
            <a:noFill/>
            <a:round/>
            <a:headEnd/>
            <a:tailEnd/>
          </a:ln>
        </p:spPr>
        <p:txBody>
          <a:bodyPr lIns="90000" tIns="45000" rIns="90000" bIns="45000"/>
          <a:lstStyle/>
          <a:p>
            <a:r>
              <a:rPr lang="en-US" b="1" dirty="0"/>
              <a:t>Mutual Evaluation Mechanisms </a:t>
            </a:r>
            <a:r>
              <a:rPr lang="es-AR" b="1" dirty="0"/>
              <a:t>FATF / GAFILAT</a:t>
            </a:r>
          </a:p>
        </p:txBody>
      </p:sp>
      <p:sp>
        <p:nvSpPr>
          <p:cNvPr id="2" name="1 CuadroTexto"/>
          <p:cNvSpPr txBox="1"/>
          <p:nvPr/>
        </p:nvSpPr>
        <p:spPr>
          <a:xfrm>
            <a:off x="395536" y="1628800"/>
            <a:ext cx="8208912" cy="5047536"/>
          </a:xfrm>
          <a:prstGeom prst="rect">
            <a:avLst/>
          </a:prstGeom>
          <a:noFill/>
        </p:spPr>
        <p:txBody>
          <a:bodyPr wrap="square" rtlCol="0">
            <a:spAutoFit/>
          </a:bodyPr>
          <a:lstStyle/>
          <a:p>
            <a:pPr marL="285750" indent="-285750">
              <a:buFont typeface="Wingdings" panose="05000000000000000000" pitchFamily="2" charset="2"/>
              <a:buChar char="q"/>
            </a:pPr>
            <a:r>
              <a:rPr lang="en-US" sz="1400" dirty="0">
                <a:solidFill>
                  <a:schemeClr val="tx1">
                    <a:lumMod val="65000"/>
                    <a:lumOff val="35000"/>
                  </a:schemeClr>
                </a:solidFill>
              </a:rPr>
              <a:t>Initial understanding of the country's R&amp;C is the starting point of an assessment</a:t>
            </a:r>
            <a:r>
              <a:rPr lang="es-AR" sz="1400" dirty="0">
                <a:solidFill>
                  <a:schemeClr val="tx1">
                    <a:lumMod val="65000"/>
                    <a:lumOff val="35000"/>
                  </a:schemeClr>
                </a:solidFill>
              </a:rPr>
              <a:t>.</a:t>
            </a:r>
          </a:p>
          <a:p>
            <a:pPr marL="285750" indent="-285750">
              <a:buFont typeface="Wingdings" panose="05000000000000000000" pitchFamily="2" charset="2"/>
              <a:buChar char="q"/>
            </a:pPr>
            <a:r>
              <a:rPr lang="en-US" sz="1400" dirty="0">
                <a:solidFill>
                  <a:schemeClr val="tx1">
                    <a:lumMod val="65000"/>
                    <a:lumOff val="35000"/>
                  </a:schemeClr>
                </a:solidFill>
              </a:rPr>
              <a:t>Risk can be known from country's own NRA, complemented by another objective, credible and reliable reports</a:t>
            </a:r>
            <a:r>
              <a:rPr lang="es-AR" sz="1400" dirty="0">
                <a:solidFill>
                  <a:schemeClr val="tx1">
                    <a:lumMod val="65000"/>
                    <a:lumOff val="35000"/>
                  </a:schemeClr>
                </a:solidFill>
              </a:rPr>
              <a:t>.</a:t>
            </a:r>
          </a:p>
          <a:p>
            <a:pPr marL="285750" indent="-285750">
              <a:buFont typeface="Wingdings" panose="05000000000000000000" pitchFamily="2" charset="2"/>
              <a:buChar char="ü"/>
            </a:pPr>
            <a:endParaRPr lang="es-AR" sz="1400" dirty="0">
              <a:solidFill>
                <a:schemeClr val="tx1">
                  <a:lumMod val="65000"/>
                  <a:lumOff val="35000"/>
                </a:schemeClr>
              </a:solidFill>
            </a:endParaRPr>
          </a:p>
          <a:p>
            <a:pPr marL="285750" indent="-285750">
              <a:buClr>
                <a:schemeClr val="tx2">
                  <a:lumMod val="60000"/>
                  <a:lumOff val="40000"/>
                </a:schemeClr>
              </a:buClr>
              <a:buFont typeface="Wingdings" panose="05000000000000000000" pitchFamily="2" charset="2"/>
              <a:buChar char="Ø"/>
            </a:pPr>
            <a:r>
              <a:rPr lang="en-US" sz="1400" dirty="0">
                <a:solidFill>
                  <a:schemeClr val="tx2">
                    <a:lumMod val="60000"/>
                    <a:lumOff val="40000"/>
                  </a:schemeClr>
                </a:solidFill>
              </a:rPr>
              <a:t>Materiality Issues</a:t>
            </a:r>
            <a:r>
              <a:rPr lang="es-AR" sz="1400" dirty="0">
                <a:solidFill>
                  <a:schemeClr val="tx2">
                    <a:lumMod val="60000"/>
                    <a:lumOff val="40000"/>
                  </a:schemeClr>
                </a:solidFill>
              </a:rPr>
              <a:t>:</a:t>
            </a:r>
          </a:p>
          <a:p>
            <a:pPr marL="285750" indent="-285750">
              <a:buFont typeface="Wingdings" panose="05000000000000000000" pitchFamily="2" charset="2"/>
              <a:buChar char="ü"/>
            </a:pPr>
            <a:r>
              <a:rPr lang="en-US" sz="1400" b="1" dirty="0">
                <a:solidFill>
                  <a:schemeClr val="tx1">
                    <a:lumMod val="65000"/>
                    <a:lumOff val="35000"/>
                  </a:schemeClr>
                </a:solidFill>
              </a:rPr>
              <a:t>Relative importance of the financial sector and the different DNFBPs</a:t>
            </a:r>
            <a:r>
              <a:rPr lang="es-AR" sz="1400" dirty="0">
                <a:solidFill>
                  <a:schemeClr val="tx1">
                    <a:lumMod val="65000"/>
                    <a:lumOff val="35000"/>
                  </a:schemeClr>
                </a:solidFill>
              </a:rPr>
              <a:t>, </a:t>
            </a:r>
          </a:p>
          <a:p>
            <a:pPr marL="285750" indent="-285750">
              <a:buFont typeface="Wingdings" panose="05000000000000000000" pitchFamily="2" charset="2"/>
              <a:buChar char="ü"/>
            </a:pPr>
            <a:r>
              <a:rPr lang="en-US" sz="1400" dirty="0">
                <a:solidFill>
                  <a:schemeClr val="tx1">
                    <a:lumMod val="65000"/>
                    <a:lumOff val="35000"/>
                  </a:schemeClr>
                </a:solidFill>
              </a:rPr>
              <a:t>Size, integration and composition of the financial sector</a:t>
            </a:r>
            <a:r>
              <a:rPr lang="es-AR" sz="1400" dirty="0">
                <a:solidFill>
                  <a:schemeClr val="tx1">
                    <a:lumMod val="65000"/>
                    <a:lumOff val="35000"/>
                  </a:schemeClr>
                </a:solidFill>
              </a:rPr>
              <a:t>; </a:t>
            </a:r>
          </a:p>
          <a:p>
            <a:pPr marL="285750" indent="-285750">
              <a:buFont typeface="Wingdings" panose="05000000000000000000" pitchFamily="2" charset="2"/>
              <a:buChar char="ü"/>
            </a:pPr>
            <a:r>
              <a:rPr lang="en-US" sz="1400" dirty="0">
                <a:solidFill>
                  <a:schemeClr val="tx1">
                    <a:lumMod val="65000"/>
                    <a:lumOff val="35000"/>
                  </a:schemeClr>
                </a:solidFill>
              </a:rPr>
              <a:t>Relative importance of different types of financial products or institutions</a:t>
            </a:r>
            <a:r>
              <a:rPr lang="es-AR" sz="1400" dirty="0">
                <a:solidFill>
                  <a:schemeClr val="tx1">
                    <a:lumMod val="65000"/>
                    <a:lumOff val="35000"/>
                  </a:schemeClr>
                </a:solidFill>
              </a:rPr>
              <a:t>; </a:t>
            </a:r>
          </a:p>
          <a:p>
            <a:pPr marL="285750" indent="-285750">
              <a:buFont typeface="Wingdings" panose="05000000000000000000" pitchFamily="2" charset="2"/>
              <a:buChar char="ü"/>
            </a:pPr>
            <a:r>
              <a:rPr lang="en-US" sz="1400" dirty="0">
                <a:solidFill>
                  <a:schemeClr val="tx1">
                    <a:lumMod val="65000"/>
                    <a:lumOff val="35000"/>
                  </a:schemeClr>
                </a:solidFill>
              </a:rPr>
              <a:t>Number of domestic or cross-border business</a:t>
            </a:r>
            <a:r>
              <a:rPr lang="es-AR" sz="1400" dirty="0">
                <a:solidFill>
                  <a:schemeClr val="tx1">
                    <a:lumMod val="65000"/>
                    <a:lumOff val="35000"/>
                  </a:schemeClr>
                </a:solidFill>
              </a:rPr>
              <a:t>; </a:t>
            </a:r>
          </a:p>
          <a:p>
            <a:pPr marL="285750" indent="-285750">
              <a:buFont typeface="Wingdings" panose="05000000000000000000" pitchFamily="2" charset="2"/>
              <a:buChar char="ü"/>
            </a:pPr>
            <a:r>
              <a:rPr lang="en-US" sz="1400" b="1" dirty="0">
                <a:solidFill>
                  <a:schemeClr val="tx1">
                    <a:lumMod val="65000"/>
                    <a:lumOff val="35000"/>
                  </a:schemeClr>
                </a:solidFill>
              </a:rPr>
              <a:t>Extent to which the economy is cash-based</a:t>
            </a:r>
            <a:r>
              <a:rPr lang="es-AR" sz="1400" b="1" dirty="0">
                <a:solidFill>
                  <a:schemeClr val="tx1">
                    <a:lumMod val="65000"/>
                    <a:lumOff val="35000"/>
                  </a:schemeClr>
                </a:solidFill>
              </a:rPr>
              <a:t>;  </a:t>
            </a:r>
          </a:p>
          <a:p>
            <a:pPr marL="285750" indent="-285750">
              <a:buFont typeface="Wingdings" panose="05000000000000000000" pitchFamily="2" charset="2"/>
              <a:buChar char="ü"/>
            </a:pPr>
            <a:r>
              <a:rPr lang="en-US" sz="1400" b="1" dirty="0">
                <a:solidFill>
                  <a:schemeClr val="tx1">
                    <a:lumMod val="65000"/>
                    <a:lumOff val="35000"/>
                  </a:schemeClr>
                </a:solidFill>
              </a:rPr>
              <a:t>Informal sector size estimations</a:t>
            </a:r>
          </a:p>
          <a:p>
            <a:pPr marL="285750" indent="-285750">
              <a:buFont typeface="Wingdings" panose="05000000000000000000" pitchFamily="2" charset="2"/>
              <a:buChar char="ü"/>
            </a:pPr>
            <a:endParaRPr lang="es-AR" sz="1400" dirty="0">
              <a:solidFill>
                <a:schemeClr val="tx1">
                  <a:lumMod val="65000"/>
                  <a:lumOff val="35000"/>
                </a:schemeClr>
              </a:solidFill>
            </a:endParaRPr>
          </a:p>
          <a:p>
            <a:pPr marL="285750" indent="-285750">
              <a:buClr>
                <a:schemeClr val="tx2">
                  <a:lumMod val="60000"/>
                  <a:lumOff val="40000"/>
                </a:schemeClr>
              </a:buClr>
              <a:buFont typeface="Wingdings" panose="05000000000000000000" pitchFamily="2" charset="2"/>
              <a:buChar char="Ø"/>
            </a:pPr>
            <a:r>
              <a:rPr lang="en-US" sz="1400" dirty="0">
                <a:solidFill>
                  <a:schemeClr val="tx2">
                    <a:lumMod val="60000"/>
                    <a:lumOff val="40000"/>
                  </a:schemeClr>
                </a:solidFill>
              </a:rPr>
              <a:t>Structural Elements</a:t>
            </a:r>
            <a:r>
              <a:rPr lang="es-AR" sz="1400" dirty="0">
                <a:solidFill>
                  <a:schemeClr val="tx2">
                    <a:lumMod val="60000"/>
                    <a:lumOff val="40000"/>
                  </a:schemeClr>
                </a:solidFill>
              </a:rPr>
              <a:t>:</a:t>
            </a:r>
          </a:p>
          <a:p>
            <a:pPr marL="285750" indent="-285750">
              <a:buFont typeface="Wingdings" panose="05000000000000000000" pitchFamily="2" charset="2"/>
              <a:buChar char="ü"/>
            </a:pPr>
            <a:r>
              <a:rPr lang="en-US" sz="1400" dirty="0">
                <a:solidFill>
                  <a:schemeClr val="tx1">
                    <a:lumMod val="65000"/>
                    <a:lumOff val="35000"/>
                  </a:schemeClr>
                </a:solidFill>
              </a:rPr>
              <a:t>Political stability</a:t>
            </a:r>
            <a:r>
              <a:rPr lang="es-AR" sz="1400" dirty="0">
                <a:solidFill>
                  <a:schemeClr val="tx1">
                    <a:lumMod val="65000"/>
                    <a:lumOff val="35000"/>
                  </a:schemeClr>
                </a:solidFill>
              </a:rPr>
              <a:t>; </a:t>
            </a:r>
          </a:p>
          <a:p>
            <a:pPr marL="285750" indent="-285750">
              <a:buFont typeface="Wingdings" panose="05000000000000000000" pitchFamily="2" charset="2"/>
              <a:buChar char="ü"/>
            </a:pPr>
            <a:r>
              <a:rPr lang="en-US" sz="1400" dirty="0">
                <a:solidFill>
                  <a:schemeClr val="tx1">
                    <a:lumMod val="65000"/>
                    <a:lumOff val="35000"/>
                  </a:schemeClr>
                </a:solidFill>
              </a:rPr>
              <a:t>High-level commitment to address AML/CTF issues</a:t>
            </a:r>
            <a:r>
              <a:rPr lang="es-AR" sz="1400" dirty="0">
                <a:solidFill>
                  <a:schemeClr val="tx1">
                    <a:lumMod val="65000"/>
                    <a:lumOff val="35000"/>
                  </a:schemeClr>
                </a:solidFill>
              </a:rPr>
              <a:t>; </a:t>
            </a:r>
          </a:p>
          <a:p>
            <a:pPr marL="285750" indent="-285750">
              <a:buFont typeface="Wingdings" panose="05000000000000000000" pitchFamily="2" charset="2"/>
              <a:buChar char="ü"/>
            </a:pPr>
            <a:r>
              <a:rPr lang="en-US" sz="1400" dirty="0">
                <a:solidFill>
                  <a:schemeClr val="tx1">
                    <a:lumMod val="65000"/>
                    <a:lumOff val="35000"/>
                  </a:schemeClr>
                </a:solidFill>
              </a:rPr>
              <a:t>Stable institutions with responsibility, integrity and transparency</a:t>
            </a:r>
            <a:r>
              <a:rPr lang="es-AR" sz="1400" dirty="0">
                <a:solidFill>
                  <a:schemeClr val="tx1">
                    <a:lumMod val="65000"/>
                    <a:lumOff val="35000"/>
                  </a:schemeClr>
                </a:solidFill>
              </a:rPr>
              <a:t>; </a:t>
            </a:r>
          </a:p>
          <a:p>
            <a:pPr marL="285750" indent="-285750">
              <a:buFont typeface="Wingdings" panose="05000000000000000000" pitchFamily="2" charset="2"/>
              <a:buChar char="ü"/>
            </a:pPr>
            <a:r>
              <a:rPr lang="en-US" sz="1400" dirty="0">
                <a:solidFill>
                  <a:schemeClr val="tx1">
                    <a:lumMod val="65000"/>
                    <a:lumOff val="35000"/>
                  </a:schemeClr>
                </a:solidFill>
              </a:rPr>
              <a:t>A strong rule of law, and a competent, independent and efficient judicial system</a:t>
            </a:r>
            <a:r>
              <a:rPr lang="es-AR" sz="1400" dirty="0">
                <a:solidFill>
                  <a:schemeClr val="tx1">
                    <a:lumMod val="65000"/>
                    <a:lumOff val="35000"/>
                  </a:schemeClr>
                </a:solidFill>
              </a:rPr>
              <a:t>.</a:t>
            </a:r>
          </a:p>
          <a:p>
            <a:pPr marL="285750" indent="-285750">
              <a:buFont typeface="Wingdings" panose="05000000000000000000" pitchFamily="2" charset="2"/>
              <a:buChar char="ü"/>
            </a:pPr>
            <a:endParaRPr lang="es-AR" sz="1400" dirty="0">
              <a:solidFill>
                <a:schemeClr val="tx1">
                  <a:lumMod val="65000"/>
                  <a:lumOff val="35000"/>
                </a:schemeClr>
              </a:solidFill>
            </a:endParaRPr>
          </a:p>
          <a:p>
            <a:pPr marL="285750" indent="-285750">
              <a:buClr>
                <a:schemeClr val="tx2">
                  <a:lumMod val="60000"/>
                  <a:lumOff val="40000"/>
                </a:schemeClr>
              </a:buClr>
              <a:buFont typeface="Wingdings" panose="05000000000000000000" pitchFamily="2" charset="2"/>
              <a:buChar char="Ø"/>
            </a:pPr>
            <a:r>
              <a:rPr lang="es-AR" sz="1400" dirty="0">
                <a:solidFill>
                  <a:schemeClr val="tx2">
                    <a:lumMod val="60000"/>
                    <a:lumOff val="40000"/>
                  </a:schemeClr>
                </a:solidFill>
              </a:rPr>
              <a:t>Contextual </a:t>
            </a:r>
            <a:r>
              <a:rPr lang="en-US" sz="1400" dirty="0">
                <a:solidFill>
                  <a:schemeClr val="tx2">
                    <a:lumMod val="60000"/>
                    <a:lumOff val="40000"/>
                  </a:schemeClr>
                </a:solidFill>
              </a:rPr>
              <a:t>Factors</a:t>
            </a:r>
            <a:r>
              <a:rPr lang="es-AR" sz="1400" dirty="0">
                <a:solidFill>
                  <a:schemeClr val="tx2">
                    <a:lumMod val="60000"/>
                    <a:lumOff val="40000"/>
                  </a:schemeClr>
                </a:solidFill>
              </a:rPr>
              <a:t>:</a:t>
            </a:r>
          </a:p>
          <a:p>
            <a:pPr marL="285750" indent="-285750">
              <a:buFont typeface="Wingdings" panose="05000000000000000000" pitchFamily="2" charset="2"/>
              <a:buChar char="ü"/>
            </a:pPr>
            <a:r>
              <a:rPr lang="en-US" sz="1400" dirty="0">
                <a:solidFill>
                  <a:schemeClr val="tx1">
                    <a:lumMod val="65000"/>
                    <a:lumOff val="35000"/>
                  </a:schemeClr>
                </a:solidFill>
              </a:rPr>
              <a:t>maturity and sophistication of the </a:t>
            </a:r>
            <a:r>
              <a:rPr lang="en-US" sz="1400" b="1" dirty="0">
                <a:solidFill>
                  <a:schemeClr val="tx1">
                    <a:lumMod val="65000"/>
                    <a:lumOff val="35000"/>
                  </a:schemeClr>
                </a:solidFill>
              </a:rPr>
              <a:t>regulatory and supervisory regime </a:t>
            </a:r>
            <a:r>
              <a:rPr lang="en-US" sz="1400" dirty="0">
                <a:solidFill>
                  <a:schemeClr val="tx1">
                    <a:lumMod val="65000"/>
                    <a:lumOff val="35000"/>
                  </a:schemeClr>
                </a:solidFill>
              </a:rPr>
              <a:t>in the country</a:t>
            </a:r>
            <a:r>
              <a:rPr lang="es-AR" sz="1400" dirty="0">
                <a:solidFill>
                  <a:schemeClr val="tx1">
                    <a:lumMod val="65000"/>
                    <a:lumOff val="35000"/>
                  </a:schemeClr>
                </a:solidFill>
              </a:rPr>
              <a:t>; </a:t>
            </a:r>
          </a:p>
          <a:p>
            <a:pPr marL="285750" indent="-285750">
              <a:buFont typeface="Wingdings" panose="05000000000000000000" pitchFamily="2" charset="2"/>
              <a:buChar char="ü"/>
            </a:pPr>
            <a:r>
              <a:rPr lang="en-US" sz="1400" dirty="0">
                <a:solidFill>
                  <a:schemeClr val="tx1">
                    <a:lumMod val="65000"/>
                    <a:lumOff val="35000"/>
                  </a:schemeClr>
                </a:solidFill>
              </a:rPr>
              <a:t>level of corruption and the impact of anti-corruption measures</a:t>
            </a:r>
            <a:r>
              <a:rPr lang="es-AR" sz="1400" dirty="0">
                <a:solidFill>
                  <a:schemeClr val="tx1">
                    <a:lumMod val="65000"/>
                    <a:lumOff val="35000"/>
                  </a:schemeClr>
                </a:solidFill>
              </a:rPr>
              <a:t>; </a:t>
            </a:r>
          </a:p>
          <a:p>
            <a:pPr marL="285750" indent="-285750">
              <a:buFont typeface="Wingdings" panose="05000000000000000000" pitchFamily="2" charset="2"/>
              <a:buChar char="ü"/>
            </a:pPr>
            <a:r>
              <a:rPr lang="en-US" sz="1400" b="1" dirty="0">
                <a:solidFill>
                  <a:schemeClr val="tx1">
                    <a:lumMod val="65000"/>
                    <a:lumOff val="35000"/>
                  </a:schemeClr>
                </a:solidFill>
              </a:rPr>
              <a:t>level</a:t>
            </a:r>
            <a:r>
              <a:rPr lang="es-AR" sz="1400" b="1" dirty="0">
                <a:solidFill>
                  <a:schemeClr val="tx1">
                    <a:lumMod val="65000"/>
                    <a:lumOff val="35000"/>
                  </a:schemeClr>
                </a:solidFill>
              </a:rPr>
              <a:t> </a:t>
            </a:r>
            <a:r>
              <a:rPr lang="en-US" sz="1400" b="1" dirty="0">
                <a:solidFill>
                  <a:schemeClr val="tx1">
                    <a:lumMod val="65000"/>
                    <a:lumOff val="35000"/>
                  </a:schemeClr>
                </a:solidFill>
              </a:rPr>
              <a:t>of</a:t>
            </a:r>
            <a:r>
              <a:rPr lang="es-AR" sz="1400" b="1" dirty="0">
                <a:solidFill>
                  <a:schemeClr val="tx1">
                    <a:lumMod val="65000"/>
                    <a:lumOff val="35000"/>
                  </a:schemeClr>
                </a:solidFill>
              </a:rPr>
              <a:t> </a:t>
            </a:r>
            <a:r>
              <a:rPr lang="en-US" sz="1400" b="1" dirty="0">
                <a:solidFill>
                  <a:schemeClr val="tx1">
                    <a:lumMod val="65000"/>
                    <a:lumOff val="35000"/>
                  </a:schemeClr>
                </a:solidFill>
              </a:rPr>
              <a:t>financial</a:t>
            </a:r>
            <a:r>
              <a:rPr lang="es-AR" sz="1400" b="1" dirty="0">
                <a:solidFill>
                  <a:schemeClr val="tx1">
                    <a:lumMod val="65000"/>
                    <a:lumOff val="35000"/>
                  </a:schemeClr>
                </a:solidFill>
              </a:rPr>
              <a:t> </a:t>
            </a:r>
            <a:r>
              <a:rPr lang="en-US" sz="1400" b="1" dirty="0">
                <a:solidFill>
                  <a:schemeClr val="tx1">
                    <a:lumMod val="65000"/>
                    <a:lumOff val="35000"/>
                  </a:schemeClr>
                </a:solidFill>
              </a:rPr>
              <a:t>exclusion</a:t>
            </a:r>
          </a:p>
          <a:p>
            <a:pPr marL="285750" indent="-285750">
              <a:buFont typeface="Wingdings" panose="05000000000000000000" pitchFamily="2" charset="2"/>
              <a:buChar char="ü"/>
            </a:pPr>
            <a:endParaRPr lang="es-AR" sz="1400" dirty="0">
              <a:solidFill>
                <a:schemeClr val="tx1">
                  <a:lumMod val="65000"/>
                  <a:lumOff val="35000"/>
                </a:schemeClr>
              </a:solidFill>
            </a:endParaRPr>
          </a:p>
        </p:txBody>
      </p:sp>
    </p:spTree>
    <p:extLst>
      <p:ext uri="{BB962C8B-B14F-4D97-AF65-F5344CB8AC3E}">
        <p14:creationId xmlns:p14="http://schemas.microsoft.com/office/powerpoint/2010/main" val="3642288462"/>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41986" name="Rectangle 2"/>
          <p:cNvSpPr>
            <a:spLocks noChangeArrowheads="1"/>
          </p:cNvSpPr>
          <p:nvPr/>
        </p:nvSpPr>
        <p:spPr bwMode="auto">
          <a:xfrm>
            <a:off x="5203825" y="0"/>
            <a:ext cx="8054975" cy="1588"/>
          </a:xfrm>
          <a:prstGeom prst="rect">
            <a:avLst/>
          </a:prstGeom>
          <a:noFill/>
          <a:ln w="9525">
            <a:noFill/>
            <a:round/>
            <a:headEnd/>
            <a:tailEnd/>
          </a:ln>
        </p:spPr>
        <p:txBody>
          <a:bodyPr wrap="none" anchor="ctr"/>
          <a:lstStyle/>
          <a:p>
            <a:endParaRPr lang="es-AR" altLang="es-AR" dirty="0"/>
          </a:p>
        </p:txBody>
      </p:sp>
      <p:sp>
        <p:nvSpPr>
          <p:cNvPr id="41990" name="Text Box 6"/>
          <p:cNvSpPr txBox="1">
            <a:spLocks noChangeArrowheads="1"/>
          </p:cNvSpPr>
          <p:nvPr/>
        </p:nvSpPr>
        <p:spPr bwMode="auto">
          <a:xfrm>
            <a:off x="527050" y="369888"/>
            <a:ext cx="6637338" cy="557212"/>
          </a:xfrm>
          <a:prstGeom prst="rect">
            <a:avLst/>
          </a:prstGeom>
          <a:noFill/>
          <a:ln w="9525">
            <a:noFill/>
            <a:round/>
            <a:headEnd/>
            <a:tailEnd/>
          </a:ln>
        </p:spPr>
        <p:txBody>
          <a:bodyPr lIns="90000" tIns="45000" rIns="90000" bIns="45000"/>
          <a:lstStyle/>
          <a:p>
            <a:r>
              <a:rPr lang="en-US" b="1" dirty="0"/>
              <a:t>Mutual Evaluation Mechanisms </a:t>
            </a:r>
            <a:r>
              <a:rPr lang="es-AR" b="1" dirty="0"/>
              <a:t>FATF / GAFILAT</a:t>
            </a:r>
          </a:p>
        </p:txBody>
      </p:sp>
      <p:grpSp>
        <p:nvGrpSpPr>
          <p:cNvPr id="4" name="3 Grupo"/>
          <p:cNvGrpSpPr/>
          <p:nvPr/>
        </p:nvGrpSpPr>
        <p:grpSpPr>
          <a:xfrm>
            <a:off x="452571" y="1268760"/>
            <a:ext cx="8352928" cy="5110252"/>
            <a:chOff x="452571" y="1268760"/>
            <a:chExt cx="8352928" cy="5110252"/>
          </a:xfrm>
        </p:grpSpPr>
        <p:sp>
          <p:nvSpPr>
            <p:cNvPr id="41987" name="Text Box 3"/>
            <p:cNvSpPr txBox="1">
              <a:spLocks noChangeArrowheads="1"/>
            </p:cNvSpPr>
            <p:nvPr/>
          </p:nvSpPr>
          <p:spPr bwMode="auto">
            <a:xfrm>
              <a:off x="539750" y="1268760"/>
              <a:ext cx="7589838" cy="349250"/>
            </a:xfrm>
            <a:prstGeom prst="rect">
              <a:avLst/>
            </a:prstGeom>
            <a:solidFill>
              <a:srgbClr val="FFFFFF"/>
            </a:solidFill>
            <a:ln w="9360" cap="sq">
              <a:solidFill>
                <a:srgbClr val="FFFFFF"/>
              </a:solidFill>
              <a:miter lim="800000"/>
              <a:headEnd/>
              <a:tailEnd/>
            </a:ln>
          </p:spPr>
          <p:txBody>
            <a:bodyPr lIns="90000" tIns="45000" rIns="90000" bIns="45000"/>
            <a:lstStyle/>
            <a:p>
              <a:pP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es-AR" sz="1600" b="1" dirty="0">
                  <a:solidFill>
                    <a:srgbClr val="74BAE1"/>
                  </a:solidFill>
                </a:rPr>
                <a:t>Technical Compliance</a:t>
              </a:r>
            </a:p>
          </p:txBody>
        </p:sp>
        <p:sp>
          <p:nvSpPr>
            <p:cNvPr id="41988" name="Line 4"/>
            <p:cNvSpPr>
              <a:spLocks noChangeShapeType="1"/>
            </p:cNvSpPr>
            <p:nvPr/>
          </p:nvSpPr>
          <p:spPr bwMode="auto">
            <a:xfrm>
              <a:off x="539552" y="1268760"/>
              <a:ext cx="7921625" cy="1587"/>
            </a:xfrm>
            <a:prstGeom prst="line">
              <a:avLst/>
            </a:prstGeom>
            <a:noFill/>
            <a:ln w="19080" cap="sq">
              <a:solidFill>
                <a:srgbClr val="D9D9D9"/>
              </a:solidFill>
              <a:miter lim="800000"/>
              <a:headEnd/>
              <a:tailEnd/>
            </a:ln>
          </p:spPr>
          <p:txBody>
            <a:bodyPr/>
            <a:lstStyle/>
            <a:p>
              <a:endParaRPr lang="es-AR" dirty="0"/>
            </a:p>
          </p:txBody>
        </p:sp>
        <p:sp>
          <p:nvSpPr>
            <p:cNvPr id="41989" name="Line 5"/>
            <p:cNvSpPr>
              <a:spLocks noChangeShapeType="1"/>
            </p:cNvSpPr>
            <p:nvPr/>
          </p:nvSpPr>
          <p:spPr bwMode="auto">
            <a:xfrm>
              <a:off x="539750" y="1628800"/>
              <a:ext cx="7921625" cy="1587"/>
            </a:xfrm>
            <a:prstGeom prst="line">
              <a:avLst/>
            </a:prstGeom>
            <a:noFill/>
            <a:ln w="3240" cap="sq">
              <a:solidFill>
                <a:srgbClr val="D9D9D9"/>
              </a:solidFill>
              <a:miter lim="800000"/>
              <a:headEnd/>
              <a:tailEnd/>
            </a:ln>
          </p:spPr>
          <p:txBody>
            <a:bodyPr/>
            <a:lstStyle/>
            <a:p>
              <a:endParaRPr lang="es-AR" dirty="0"/>
            </a:p>
          </p:txBody>
        </p:sp>
        <p:sp>
          <p:nvSpPr>
            <p:cNvPr id="3" name="2 CuadroTexto"/>
            <p:cNvSpPr txBox="1"/>
            <p:nvPr/>
          </p:nvSpPr>
          <p:spPr>
            <a:xfrm>
              <a:off x="452571" y="1700808"/>
              <a:ext cx="8352928" cy="4678204"/>
            </a:xfrm>
            <a:prstGeom prst="rect">
              <a:avLst/>
            </a:prstGeom>
            <a:noFill/>
          </p:spPr>
          <p:txBody>
            <a:bodyPr wrap="square" rtlCol="0">
              <a:spAutoFit/>
            </a:bodyPr>
            <a:lstStyle/>
            <a:p>
              <a:pPr marL="285750" indent="-285750">
                <a:buFont typeface="Wingdings" panose="05000000000000000000" pitchFamily="2" charset="2"/>
                <a:buChar char="q"/>
              </a:pPr>
              <a:r>
                <a:rPr lang="en-US" sz="1600" dirty="0">
                  <a:solidFill>
                    <a:schemeClr val="tx1">
                      <a:lumMod val="65000"/>
                      <a:lumOff val="35000"/>
                    </a:schemeClr>
                  </a:solidFill>
                </a:rPr>
                <a:t>Implementation of the specific requirements of the FATF Recommendations</a:t>
              </a:r>
            </a:p>
            <a:p>
              <a:pPr marL="285750" indent="-285750">
                <a:buFont typeface="Wingdings" panose="05000000000000000000" pitchFamily="2" charset="2"/>
                <a:buChar char="q"/>
              </a:pPr>
              <a:r>
                <a:rPr lang="en-US" sz="1600" dirty="0">
                  <a:solidFill>
                    <a:schemeClr val="tx1">
                      <a:lumMod val="65000"/>
                      <a:lumOff val="35000"/>
                    </a:schemeClr>
                  </a:solidFill>
                </a:rPr>
                <a:t>Assesses the legislative, institutional and supervisory framework for AML/CFT</a:t>
              </a:r>
            </a:p>
            <a:p>
              <a:endParaRPr lang="es-AR" sz="1600" dirty="0">
                <a:solidFill>
                  <a:schemeClr val="tx1">
                    <a:lumMod val="65000"/>
                    <a:lumOff val="35000"/>
                  </a:schemeClr>
                </a:solidFill>
              </a:endParaRPr>
            </a:p>
            <a:p>
              <a:pPr marL="285750" indent="-285750">
                <a:buClr>
                  <a:schemeClr val="tx2">
                    <a:lumMod val="60000"/>
                    <a:lumOff val="40000"/>
                  </a:schemeClr>
                </a:buClr>
                <a:buFont typeface="Wingdings" panose="05000000000000000000" pitchFamily="2" charset="2"/>
                <a:buChar char="Ø"/>
              </a:pPr>
              <a:r>
                <a:rPr lang="es-AR" sz="1600" dirty="0">
                  <a:solidFill>
                    <a:schemeClr val="tx1">
                      <a:lumMod val="65000"/>
                      <a:lumOff val="35000"/>
                    </a:schemeClr>
                  </a:solidFill>
                </a:rPr>
                <a:t> </a:t>
              </a:r>
              <a:r>
                <a:rPr lang="en-US" sz="1600" dirty="0">
                  <a:solidFill>
                    <a:schemeClr val="tx2">
                      <a:lumMod val="60000"/>
                      <a:lumOff val="40000"/>
                    </a:schemeClr>
                  </a:solidFill>
                </a:rPr>
                <a:t>Specific Criterion</a:t>
              </a:r>
              <a:r>
                <a:rPr lang="es-AR" sz="1600" dirty="0">
                  <a:solidFill>
                    <a:schemeClr val="tx2">
                      <a:lumMod val="60000"/>
                      <a:lumOff val="40000"/>
                    </a:schemeClr>
                  </a:solidFill>
                </a:rPr>
                <a:t>:</a:t>
              </a:r>
            </a:p>
            <a:p>
              <a:pPr>
                <a:buClr>
                  <a:schemeClr val="tx2">
                    <a:lumMod val="60000"/>
                    <a:lumOff val="40000"/>
                  </a:schemeClr>
                </a:buClr>
              </a:pPr>
              <a:r>
                <a:rPr lang="en-US" sz="1600" dirty="0">
                  <a:solidFill>
                    <a:schemeClr val="tx1">
                      <a:lumMod val="65000"/>
                      <a:lumOff val="35000"/>
                    </a:schemeClr>
                  </a:solidFill>
                </a:rPr>
                <a:t>Elements that must be present to demonstrate full compliance with the mandatory requirements of the Recommendations</a:t>
              </a:r>
              <a:r>
                <a:rPr lang="es-AR" sz="1600" dirty="0">
                  <a:solidFill>
                    <a:schemeClr val="tx1">
                      <a:lumMod val="65000"/>
                      <a:lumOff val="35000"/>
                    </a:schemeClr>
                  </a:solidFill>
                </a:rPr>
                <a:t>.</a:t>
              </a:r>
            </a:p>
            <a:p>
              <a:pPr>
                <a:buClr>
                  <a:schemeClr val="tx2">
                    <a:lumMod val="60000"/>
                    <a:lumOff val="40000"/>
                  </a:schemeClr>
                </a:buClr>
              </a:pPr>
              <a:endParaRPr lang="es-AR" sz="1600" dirty="0">
                <a:solidFill>
                  <a:schemeClr val="tx1">
                    <a:lumMod val="65000"/>
                    <a:lumOff val="35000"/>
                  </a:schemeClr>
                </a:solidFill>
              </a:endParaRPr>
            </a:p>
            <a:p>
              <a:pPr marL="285750" indent="-285750">
                <a:buClr>
                  <a:schemeClr val="tx2">
                    <a:lumMod val="60000"/>
                    <a:lumOff val="40000"/>
                  </a:schemeClr>
                </a:buClr>
                <a:buFont typeface="Wingdings" panose="05000000000000000000" pitchFamily="2" charset="2"/>
                <a:buChar char="Ø"/>
              </a:pPr>
              <a:r>
                <a:rPr lang="es-AR" sz="1600" b="1" dirty="0">
                  <a:solidFill>
                    <a:schemeClr val="tx2">
                      <a:lumMod val="60000"/>
                      <a:lumOff val="40000"/>
                    </a:schemeClr>
                  </a:solidFill>
                </a:rPr>
                <a:t>R. 32 – </a:t>
              </a:r>
              <a:r>
                <a:rPr lang="en-US" sz="1600" b="1" dirty="0">
                  <a:solidFill>
                    <a:schemeClr val="tx2">
                      <a:lumMod val="60000"/>
                      <a:lumOff val="40000"/>
                    </a:schemeClr>
                  </a:solidFill>
                </a:rPr>
                <a:t>Cash transportation / Couriers</a:t>
              </a:r>
            </a:p>
            <a:p>
              <a:pPr>
                <a:buClr>
                  <a:schemeClr val="tx2">
                    <a:lumMod val="60000"/>
                    <a:lumOff val="40000"/>
                  </a:schemeClr>
                </a:buClr>
              </a:pPr>
              <a:r>
                <a:rPr lang="en-US" sz="1600" dirty="0">
                  <a:solidFill>
                    <a:schemeClr val="tx1">
                      <a:lumMod val="65000"/>
                      <a:lumOff val="35000"/>
                    </a:schemeClr>
                  </a:solidFill>
                </a:rPr>
                <a:t>Specific Criterion</a:t>
              </a:r>
              <a:r>
                <a:rPr lang="es-AR" sz="1600" dirty="0">
                  <a:solidFill>
                    <a:schemeClr val="tx1">
                      <a:lumMod val="65000"/>
                      <a:lumOff val="35000"/>
                    </a:schemeClr>
                  </a:solidFill>
                </a:rPr>
                <a:t>:</a:t>
              </a:r>
            </a:p>
            <a:p>
              <a:pPr marL="1885950" lvl="3">
                <a:buClr>
                  <a:schemeClr val="tx2">
                    <a:lumMod val="60000"/>
                    <a:lumOff val="40000"/>
                  </a:schemeClr>
                </a:buClr>
                <a:buFont typeface="Wingdings" panose="05000000000000000000" pitchFamily="2" charset="2"/>
                <a:buChar char="ü"/>
              </a:pPr>
              <a:r>
                <a:rPr lang="es-AR" sz="1400" dirty="0">
                  <a:solidFill>
                    <a:schemeClr val="tx1">
                      <a:lumMod val="65000"/>
                      <a:lumOff val="35000"/>
                    </a:schemeClr>
                  </a:solidFill>
                </a:rPr>
                <a:t>32.1</a:t>
              </a:r>
            </a:p>
            <a:p>
              <a:pPr marL="1885950" lvl="3">
                <a:buClr>
                  <a:schemeClr val="tx2">
                    <a:lumMod val="60000"/>
                    <a:lumOff val="40000"/>
                  </a:schemeClr>
                </a:buClr>
                <a:buFont typeface="Wingdings" panose="05000000000000000000" pitchFamily="2" charset="2"/>
                <a:buChar char="ü"/>
              </a:pPr>
              <a:r>
                <a:rPr lang="es-AR" sz="1400" dirty="0">
                  <a:solidFill>
                    <a:schemeClr val="tx1">
                      <a:lumMod val="65000"/>
                      <a:lumOff val="35000"/>
                    </a:schemeClr>
                  </a:solidFill>
                </a:rPr>
                <a:t>32.2</a:t>
              </a:r>
            </a:p>
            <a:p>
              <a:pPr marL="1885950" lvl="3">
                <a:buClr>
                  <a:schemeClr val="tx2">
                    <a:lumMod val="60000"/>
                    <a:lumOff val="40000"/>
                  </a:schemeClr>
                </a:buClr>
                <a:buFont typeface="Wingdings" panose="05000000000000000000" pitchFamily="2" charset="2"/>
                <a:buChar char="ü"/>
              </a:pPr>
              <a:r>
                <a:rPr lang="es-AR" sz="1400" dirty="0">
                  <a:solidFill>
                    <a:schemeClr val="tx1">
                      <a:lumMod val="65000"/>
                      <a:lumOff val="35000"/>
                    </a:schemeClr>
                  </a:solidFill>
                </a:rPr>
                <a:t>32.3</a:t>
              </a:r>
            </a:p>
            <a:p>
              <a:pPr marL="1885950" lvl="3">
                <a:buClr>
                  <a:schemeClr val="tx2">
                    <a:lumMod val="60000"/>
                    <a:lumOff val="40000"/>
                  </a:schemeClr>
                </a:buClr>
                <a:buFont typeface="Wingdings" panose="05000000000000000000" pitchFamily="2" charset="2"/>
                <a:buChar char="ü"/>
              </a:pPr>
              <a:r>
                <a:rPr lang="es-AR" sz="1400" dirty="0">
                  <a:solidFill>
                    <a:schemeClr val="tx1">
                      <a:lumMod val="65000"/>
                      <a:lumOff val="35000"/>
                    </a:schemeClr>
                  </a:solidFill>
                </a:rPr>
                <a:t>32.4</a:t>
              </a:r>
            </a:p>
            <a:p>
              <a:pPr marL="1885950" lvl="3">
                <a:buClr>
                  <a:schemeClr val="tx2">
                    <a:lumMod val="60000"/>
                    <a:lumOff val="40000"/>
                  </a:schemeClr>
                </a:buClr>
                <a:buFont typeface="Wingdings" panose="05000000000000000000" pitchFamily="2" charset="2"/>
                <a:buChar char="ü"/>
              </a:pPr>
              <a:r>
                <a:rPr lang="es-AR" sz="1400" dirty="0">
                  <a:solidFill>
                    <a:schemeClr val="tx1">
                      <a:lumMod val="65000"/>
                      <a:lumOff val="35000"/>
                    </a:schemeClr>
                  </a:solidFill>
                </a:rPr>
                <a:t>32.5</a:t>
              </a:r>
            </a:p>
            <a:p>
              <a:pPr marL="1885950" lvl="3">
                <a:buClr>
                  <a:schemeClr val="tx2">
                    <a:lumMod val="60000"/>
                    <a:lumOff val="40000"/>
                  </a:schemeClr>
                </a:buClr>
                <a:buFont typeface="Wingdings" panose="05000000000000000000" pitchFamily="2" charset="2"/>
                <a:buChar char="ü"/>
              </a:pPr>
              <a:r>
                <a:rPr lang="es-AR" sz="1400" dirty="0">
                  <a:solidFill>
                    <a:schemeClr val="tx1">
                      <a:lumMod val="65000"/>
                      <a:lumOff val="35000"/>
                    </a:schemeClr>
                  </a:solidFill>
                </a:rPr>
                <a:t>32.6</a:t>
              </a:r>
            </a:p>
            <a:p>
              <a:pPr marL="1885950" lvl="3">
                <a:buClr>
                  <a:schemeClr val="tx2">
                    <a:lumMod val="60000"/>
                    <a:lumOff val="40000"/>
                  </a:schemeClr>
                </a:buClr>
                <a:buFont typeface="Wingdings" panose="05000000000000000000" pitchFamily="2" charset="2"/>
                <a:buChar char="ü"/>
              </a:pPr>
              <a:r>
                <a:rPr lang="es-AR" sz="1400" dirty="0">
                  <a:solidFill>
                    <a:schemeClr val="tx1">
                      <a:lumMod val="65000"/>
                      <a:lumOff val="35000"/>
                    </a:schemeClr>
                  </a:solidFill>
                </a:rPr>
                <a:t>32.7</a:t>
              </a:r>
            </a:p>
            <a:p>
              <a:pPr marL="1885950" lvl="3">
                <a:buClr>
                  <a:schemeClr val="tx2">
                    <a:lumMod val="60000"/>
                    <a:lumOff val="40000"/>
                  </a:schemeClr>
                </a:buClr>
                <a:buFont typeface="Wingdings" panose="05000000000000000000" pitchFamily="2" charset="2"/>
                <a:buChar char="ü"/>
              </a:pPr>
              <a:r>
                <a:rPr lang="es-AR" sz="1400" dirty="0">
                  <a:solidFill>
                    <a:schemeClr val="tx1">
                      <a:lumMod val="65000"/>
                      <a:lumOff val="35000"/>
                    </a:schemeClr>
                  </a:solidFill>
                </a:rPr>
                <a:t>32.8</a:t>
              </a:r>
            </a:p>
            <a:p>
              <a:pPr marL="1885950" lvl="3">
                <a:buClr>
                  <a:schemeClr val="tx2">
                    <a:lumMod val="60000"/>
                    <a:lumOff val="40000"/>
                  </a:schemeClr>
                </a:buClr>
                <a:buFont typeface="Wingdings" panose="05000000000000000000" pitchFamily="2" charset="2"/>
                <a:buChar char="ü"/>
              </a:pPr>
              <a:r>
                <a:rPr lang="es-AR" sz="1400" dirty="0">
                  <a:solidFill>
                    <a:schemeClr val="tx1">
                      <a:lumMod val="65000"/>
                      <a:lumOff val="35000"/>
                    </a:schemeClr>
                  </a:solidFill>
                </a:rPr>
                <a:t>32.9</a:t>
              </a:r>
            </a:p>
            <a:p>
              <a:pPr marL="1885950" lvl="3">
                <a:buClr>
                  <a:schemeClr val="tx2">
                    <a:lumMod val="60000"/>
                    <a:lumOff val="40000"/>
                  </a:schemeClr>
                </a:buClr>
                <a:buFont typeface="Wingdings" panose="05000000000000000000" pitchFamily="2" charset="2"/>
                <a:buChar char="ü"/>
              </a:pPr>
              <a:r>
                <a:rPr lang="es-AR" sz="1400" dirty="0">
                  <a:solidFill>
                    <a:schemeClr val="tx1">
                      <a:lumMod val="65000"/>
                      <a:lumOff val="35000"/>
                    </a:schemeClr>
                  </a:solidFill>
                </a:rPr>
                <a:t>32.10</a:t>
              </a:r>
            </a:p>
            <a:p>
              <a:pPr marL="1885950" lvl="3">
                <a:buClr>
                  <a:schemeClr val="tx2">
                    <a:lumMod val="60000"/>
                    <a:lumOff val="40000"/>
                  </a:schemeClr>
                </a:buClr>
                <a:buFont typeface="Wingdings" panose="05000000000000000000" pitchFamily="2" charset="2"/>
                <a:buChar char="ü"/>
              </a:pPr>
              <a:r>
                <a:rPr lang="es-AR" sz="1400" dirty="0">
                  <a:solidFill>
                    <a:schemeClr val="tx1">
                      <a:lumMod val="65000"/>
                      <a:lumOff val="35000"/>
                    </a:schemeClr>
                  </a:solidFill>
                </a:rPr>
                <a:t>32.11</a:t>
              </a:r>
            </a:p>
          </p:txBody>
        </p:sp>
      </p:grpSp>
    </p:spTree>
    <p:extLst>
      <p:ext uri="{BB962C8B-B14F-4D97-AF65-F5344CB8AC3E}">
        <p14:creationId xmlns:p14="http://schemas.microsoft.com/office/powerpoint/2010/main" val="768427238"/>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4_Tema de Office">
  <a:themeElements>
    <a:clrScheme name="Tema de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Tema de Office">
      <a:majorFont>
        <a:latin typeface="Arial"/>
        <a:ea typeface="Microsoft YaHei"/>
        <a:cs typeface=""/>
      </a:majorFont>
      <a:minorFont>
        <a:latin typeface="Arial"/>
        <a:ea typeface="Microsoft YaHe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altLang="es-AR" sz="1800" b="0" i="0" u="none" strike="noStrike" cap="none" normalizeH="0" baseline="0" smtClean="0">
            <a:ln>
              <a:noFill/>
            </a:ln>
            <a:solidFill>
              <a:schemeClr val="bg1"/>
            </a:solidFill>
            <a:effectLst/>
            <a:latin typeface="Arial"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altLang="es-AR" sz="1800" b="0" i="0" u="none" strike="noStrike" cap="none" normalizeH="0" baseline="0" smtClean="0">
            <a:ln>
              <a:noFill/>
            </a:ln>
            <a:solidFill>
              <a:schemeClr val="bg1"/>
            </a:solidFill>
            <a:effectLst/>
            <a:latin typeface="Arial" charset="0"/>
          </a:defRPr>
        </a:defPPr>
      </a:lstStyle>
    </a:lnDef>
  </a:objectDefaults>
  <a:extraClrSchemeLst>
    <a:extraClrScheme>
      <a:clrScheme name="Tema de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Tema de Off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Tema de Offic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Tema de Off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Tema de 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Tema de 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Tema de 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5_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ema de Office">
      <a:majorFont>
        <a:latin typeface="Arial"/>
        <a:ea typeface="Microsoft YaHei"/>
        <a:cs typeface=""/>
      </a:majorFont>
      <a:minorFont>
        <a:latin typeface="Arial"/>
        <a:ea typeface="Microsoft YaHe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altLang="es-AR" sz="1800" b="0" i="0" u="none" strike="noStrike" cap="none" normalizeH="0" baseline="0" smtClean="0">
            <a:ln>
              <a:noFill/>
            </a:ln>
            <a:solidFill>
              <a:schemeClr val="bg1"/>
            </a:solidFill>
            <a:effectLst/>
            <a:latin typeface="Arial"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altLang="es-AR" sz="1800" b="0" i="0" u="none" strike="noStrike" cap="none" normalizeH="0" baseline="0" smtClean="0">
            <a:ln>
              <a:noFill/>
            </a:ln>
            <a:solidFill>
              <a:schemeClr val="bg1"/>
            </a:solidFill>
            <a:effectLst/>
            <a:latin typeface="Arial" charset="0"/>
          </a:defRPr>
        </a:defPPr>
      </a:lstStyle>
    </a:lnDef>
  </a:objectDefaults>
  <a:extraClrSchemeLst>
    <a:extraClrScheme>
      <a:clrScheme name="Tema de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Tema de Off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Tema de Offic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Tema de Off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Tema de 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Tema de 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Tema de 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7_Tema de Office">
  <a:themeElements>
    <a:clrScheme name="Tema de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Tema de Office">
      <a:majorFont>
        <a:latin typeface="Arial"/>
        <a:ea typeface="Microsoft YaHei"/>
        <a:cs typeface=""/>
      </a:majorFont>
      <a:minorFont>
        <a:latin typeface="Arial"/>
        <a:ea typeface="Microsoft YaHe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altLang="es-AR" sz="1800" b="0" i="0" u="none" strike="noStrike" cap="none" normalizeH="0" baseline="0" smtClean="0">
            <a:ln>
              <a:noFill/>
            </a:ln>
            <a:solidFill>
              <a:schemeClr val="bg1"/>
            </a:solidFill>
            <a:effectLst/>
            <a:latin typeface="Arial"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altLang="es-AR" sz="1800" b="0" i="0" u="none" strike="noStrike" cap="none" normalizeH="0" baseline="0" smtClean="0">
            <a:ln>
              <a:noFill/>
            </a:ln>
            <a:solidFill>
              <a:schemeClr val="bg1"/>
            </a:solidFill>
            <a:effectLst/>
            <a:latin typeface="Arial" charset="0"/>
          </a:defRPr>
        </a:defPPr>
      </a:lstStyle>
    </a:lnDef>
  </a:objectDefaults>
  <a:extraClrSchemeLst>
    <a:extraClrScheme>
      <a:clrScheme name="Tema de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Tema de Off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Tema de Offic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Tema de Off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Tema de 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Tema de 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Tema de 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Tema d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2402</TotalTime>
  <Words>3481</Words>
  <Application>Microsoft Office PowerPoint</Application>
  <PresentationFormat>Presentación en pantalla (4:3)</PresentationFormat>
  <Paragraphs>397</Paragraphs>
  <Slides>24</Slides>
  <Notes>24</Notes>
  <HiddenSlides>0</HiddenSlides>
  <MMClips>0</MMClips>
  <ScaleCrop>false</ScaleCrop>
  <HeadingPairs>
    <vt:vector size="6" baseType="variant">
      <vt:variant>
        <vt:lpstr>Fuentes usadas</vt:lpstr>
      </vt:variant>
      <vt:variant>
        <vt:i4>4</vt:i4>
      </vt:variant>
      <vt:variant>
        <vt:lpstr>Tema</vt:lpstr>
      </vt:variant>
      <vt:variant>
        <vt:i4>3</vt:i4>
      </vt:variant>
      <vt:variant>
        <vt:lpstr>Títulos de diapositiva</vt:lpstr>
      </vt:variant>
      <vt:variant>
        <vt:i4>24</vt:i4>
      </vt:variant>
    </vt:vector>
  </HeadingPairs>
  <TitlesOfParts>
    <vt:vector size="31" baseType="lpstr">
      <vt:lpstr>Arial</vt:lpstr>
      <vt:lpstr>Lato</vt:lpstr>
      <vt:lpstr>Times New Roman</vt:lpstr>
      <vt:lpstr>Wingdings</vt:lpstr>
      <vt:lpstr>4_Tema de Office</vt:lpstr>
      <vt:lpstr>15_Tema de Office</vt:lpstr>
      <vt:lpstr>27_Tema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PELLOTTA, Ezequiel</dc:creator>
  <cp:lastModifiedBy>Luis Arocena</cp:lastModifiedBy>
  <cp:revision>118</cp:revision>
  <cp:lastPrinted>1601-01-01T00:00:00Z</cp:lastPrinted>
  <dcterms:created xsi:type="dcterms:W3CDTF">1601-01-01T00:00:00Z</dcterms:created>
  <dcterms:modified xsi:type="dcterms:W3CDTF">2022-03-21T23:26:18Z</dcterms:modified>
</cp:coreProperties>
</file>