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8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9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2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3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4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5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399" r:id="rId2"/>
    <p:sldId id="393" r:id="rId3"/>
    <p:sldId id="381" r:id="rId4"/>
    <p:sldId id="386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10" r:id="rId16"/>
    <p:sldId id="412" r:id="rId17"/>
    <p:sldId id="413" r:id="rId18"/>
    <p:sldId id="414" r:id="rId19"/>
    <p:sldId id="411" r:id="rId20"/>
    <p:sldId id="415" r:id="rId21"/>
    <p:sldId id="416" r:id="rId22"/>
    <p:sldId id="417" r:id="rId23"/>
    <p:sldId id="418" r:id="rId24"/>
    <p:sldId id="420" r:id="rId25"/>
    <p:sldId id="421" r:id="rId26"/>
    <p:sldId id="422" r:id="rId27"/>
    <p:sldId id="423" r:id="rId28"/>
    <p:sldId id="424" r:id="rId29"/>
    <p:sldId id="419" r:id="rId30"/>
  </p:sldIdLst>
  <p:sldSz cx="9144000" cy="6858000" type="screen4x3"/>
  <p:notesSz cx="67945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33CC33"/>
    <a:srgbClr val="009900"/>
    <a:srgbClr val="008000"/>
    <a:srgbClr val="FFFF00"/>
    <a:srgbClr val="DDDDDD"/>
    <a:srgbClr val="47F1A8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7" autoAdjust="0"/>
    <p:restoredTop sz="90958" autoAdjust="0"/>
  </p:normalViewPr>
  <p:slideViewPr>
    <p:cSldViewPr>
      <p:cViewPr>
        <p:scale>
          <a:sx n="93" d="100"/>
          <a:sy n="93" d="100"/>
        </p:scale>
        <p:origin x="1190" y="-101"/>
      </p:cViewPr>
      <p:guideLst>
        <p:guide orient="horz" pos="22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36"/>
    </p:cViewPr>
  </p:sorterViewPr>
  <p:notesViewPr>
    <p:cSldViewPr>
      <p:cViewPr varScale="1">
        <p:scale>
          <a:sx n="25" d="100"/>
          <a:sy n="25" d="100"/>
        </p:scale>
        <p:origin x="-1254" y="-78"/>
      </p:cViewPr>
      <p:guideLst>
        <p:guide orient="horz" pos="3120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r>
            <a:rPr lang="en-US" b="1" dirty="0"/>
            <a:t>SECTORS AND ACTIVITIES OF THE ECONOMY</a:t>
          </a:r>
          <a:endParaRPr lang="es-AR" b="1" dirty="0"/>
        </a:p>
        <a:p>
          <a:r>
            <a:rPr lang="es-AR" b="1" dirty="0" err="1"/>
            <a:t>Where</a:t>
          </a:r>
          <a:r>
            <a:rPr lang="es-AR" b="1" dirty="0"/>
            <a:t>?</a:t>
          </a:r>
        </a:p>
        <a:p>
          <a:endParaRPr lang="es-AR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r>
            <a:rPr lang="es-AR" b="1"/>
            <a:t>Retail trade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1F105461-52C6-47F7-AE44-44078297ABB5}">
      <dgm:prSet/>
      <dgm:spPr/>
      <dgm:t>
        <a:bodyPr/>
        <a:lstStyle/>
        <a:p>
          <a:r>
            <a:rPr lang="es-AR" b="1" dirty="0"/>
            <a:t>Mutual or cooperative associations</a:t>
          </a:r>
        </a:p>
      </dgm:t>
    </dgm:pt>
    <dgm:pt modelId="{59836352-55BF-4C2A-956E-AF3B9D008D16}" type="parTrans" cxnId="{D16BA02F-FF8A-4B4F-BBFB-09F1B67A607D}">
      <dgm:prSet/>
      <dgm:spPr/>
      <dgm:t>
        <a:bodyPr/>
        <a:lstStyle/>
        <a:p>
          <a:endParaRPr lang="es-AR"/>
        </a:p>
      </dgm:t>
    </dgm:pt>
    <dgm:pt modelId="{AE78EBEC-D65E-4019-8316-2DD1B28AB530}" type="sibTrans" cxnId="{D16BA02F-FF8A-4B4F-BBFB-09F1B67A607D}">
      <dgm:prSet/>
      <dgm:spPr/>
      <dgm:t>
        <a:bodyPr/>
        <a:lstStyle/>
        <a:p>
          <a:endParaRPr lang="es-AR"/>
        </a:p>
      </dgm:t>
    </dgm:pt>
    <dgm:pt modelId="{5AF56D47-E29E-4A49-972A-A55C2F4F1C03}">
      <dgm:prSet/>
      <dgm:spPr/>
      <dgm:t>
        <a:bodyPr/>
        <a:lstStyle/>
        <a:p>
          <a:r>
            <a:rPr lang="es-AR" b="1" dirty="0"/>
            <a:t>Mining sector</a:t>
          </a:r>
        </a:p>
      </dgm:t>
    </dgm:pt>
    <dgm:pt modelId="{8DAEB347-0E9C-4B5E-8748-0C90252F1488}" type="parTrans" cxnId="{D9037A86-F728-4B13-A2D0-9A3DCB7BD682}">
      <dgm:prSet/>
      <dgm:spPr/>
      <dgm:t>
        <a:bodyPr/>
        <a:lstStyle/>
        <a:p>
          <a:endParaRPr lang="es-AR"/>
        </a:p>
      </dgm:t>
    </dgm:pt>
    <dgm:pt modelId="{953F412B-768F-4162-8358-FEE99D7EE96C}" type="sibTrans" cxnId="{D9037A86-F728-4B13-A2D0-9A3DCB7BD682}">
      <dgm:prSet/>
      <dgm:spPr/>
      <dgm:t>
        <a:bodyPr/>
        <a:lstStyle/>
        <a:p>
          <a:endParaRPr lang="es-AR"/>
        </a:p>
      </dgm:t>
    </dgm:pt>
    <dgm:pt modelId="{35292BC8-4694-4660-A679-DCCE3E7CC1E1}">
      <dgm:prSet/>
      <dgm:spPr/>
      <dgm:t>
        <a:bodyPr/>
        <a:lstStyle/>
        <a:p>
          <a:r>
            <a:rPr lang="es-AR" b="1" dirty="0"/>
            <a:t>Agricultural and livestock activities </a:t>
          </a:r>
        </a:p>
      </dgm:t>
    </dgm:pt>
    <dgm:pt modelId="{D584CB18-2596-4381-BBC7-23A0E1D97A4B}" type="parTrans" cxnId="{F5AB7E2E-D402-4FE9-AFC3-25D00BBF036A}">
      <dgm:prSet/>
      <dgm:spPr/>
      <dgm:t>
        <a:bodyPr/>
        <a:lstStyle/>
        <a:p>
          <a:endParaRPr lang="es-AR"/>
        </a:p>
      </dgm:t>
    </dgm:pt>
    <dgm:pt modelId="{7138D836-E0E2-4870-A6A0-617E0202C689}" type="sibTrans" cxnId="{F5AB7E2E-D402-4FE9-AFC3-25D00BBF036A}">
      <dgm:prSet/>
      <dgm:spPr/>
      <dgm:t>
        <a:bodyPr/>
        <a:lstStyle/>
        <a:p>
          <a:endParaRPr lang="es-AR"/>
        </a:p>
      </dgm:t>
    </dgm:pt>
    <dgm:pt modelId="{861AE4C8-F18B-47E9-BBB8-34690C909224}">
      <dgm:prSet/>
      <dgm:spPr/>
      <dgm:t>
        <a:bodyPr/>
        <a:lstStyle/>
        <a:p>
          <a:r>
            <a:rPr lang="es-AR" b="1" dirty="0"/>
            <a:t>Real estate</a:t>
          </a:r>
        </a:p>
      </dgm:t>
    </dgm:pt>
    <dgm:pt modelId="{2D5FD0FF-35BC-49FD-9809-415C04BD73F5}" type="parTrans" cxnId="{BC21BF63-4102-46B0-BDE6-AF03358E1122}">
      <dgm:prSet/>
      <dgm:spPr/>
      <dgm:t>
        <a:bodyPr/>
        <a:lstStyle/>
        <a:p>
          <a:endParaRPr lang="es-AR"/>
        </a:p>
      </dgm:t>
    </dgm:pt>
    <dgm:pt modelId="{E54B7838-F0BF-4F48-A910-282029DE5AB2}" type="sibTrans" cxnId="{BC21BF63-4102-46B0-BDE6-AF03358E1122}">
      <dgm:prSet/>
      <dgm:spPr/>
      <dgm:t>
        <a:bodyPr/>
        <a:lstStyle/>
        <a:p>
          <a:endParaRPr lang="es-AR"/>
        </a:p>
      </dgm:t>
    </dgm:pt>
    <dgm:pt modelId="{70816E6E-EADE-4070-BE22-6039922ED004}">
      <dgm:prSet/>
      <dgm:spPr/>
      <dgm:t>
        <a:bodyPr/>
        <a:lstStyle/>
        <a:p>
          <a:r>
            <a:rPr lang="es-AR" b="1" dirty="0"/>
            <a:t>Independent professional services</a:t>
          </a:r>
        </a:p>
      </dgm:t>
    </dgm:pt>
    <dgm:pt modelId="{3CB35130-45A5-43BF-BFF6-CD8D92FD27F5}" type="parTrans" cxnId="{E432CAD1-21FC-4FDD-9A9D-60719A1C1342}">
      <dgm:prSet/>
      <dgm:spPr/>
      <dgm:t>
        <a:bodyPr/>
        <a:lstStyle/>
        <a:p>
          <a:endParaRPr lang="es-AR"/>
        </a:p>
      </dgm:t>
    </dgm:pt>
    <dgm:pt modelId="{6997557E-9A87-4440-A3D3-5DBC971649F5}" type="sibTrans" cxnId="{E432CAD1-21FC-4FDD-9A9D-60719A1C1342}">
      <dgm:prSet/>
      <dgm:spPr/>
      <dgm:t>
        <a:bodyPr/>
        <a:lstStyle/>
        <a:p>
          <a:endParaRPr lang="es-AR"/>
        </a:p>
      </dgm:t>
    </dgm:pt>
    <dgm:pt modelId="{57FE3D61-E182-46FD-9A9E-AEA879CA76EF}">
      <dgm:prSet/>
      <dgm:spPr/>
      <dgm:t>
        <a:bodyPr/>
        <a:lstStyle/>
        <a:p>
          <a:r>
            <a:rPr lang="es-AR" b="1" dirty="0"/>
            <a:t>Real estate leasing</a:t>
          </a:r>
        </a:p>
      </dgm:t>
    </dgm:pt>
    <dgm:pt modelId="{16F57525-F28C-498B-87CC-EA7188E4EEE8}" type="parTrans" cxnId="{31C7CC51-90BB-463E-AEB7-FFA2E80065DD}">
      <dgm:prSet/>
      <dgm:spPr/>
      <dgm:t>
        <a:bodyPr/>
        <a:lstStyle/>
        <a:p>
          <a:endParaRPr lang="es-AR"/>
        </a:p>
      </dgm:t>
    </dgm:pt>
    <dgm:pt modelId="{8EAC4100-8BF3-4ACE-B947-F0E34C99B3CD}" type="sibTrans" cxnId="{31C7CC51-90BB-463E-AEB7-FFA2E80065DD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F5AB7E2E-D402-4FE9-AFC3-25D00BBF036A}" srcId="{1E6E73EF-6445-478A-A9CE-1ED042BB9C4C}" destId="{35292BC8-4694-4660-A679-DCCE3E7CC1E1}" srcOrd="3" destOrd="0" parTransId="{D584CB18-2596-4381-BBC7-23A0E1D97A4B}" sibTransId="{7138D836-E0E2-4870-A6A0-617E0202C689}"/>
    <dgm:cxn modelId="{D16BA02F-FF8A-4B4F-BBFB-09F1B67A607D}" srcId="{1E6E73EF-6445-478A-A9CE-1ED042BB9C4C}" destId="{1F105461-52C6-47F7-AE44-44078297ABB5}" srcOrd="1" destOrd="0" parTransId="{59836352-55BF-4C2A-956E-AF3B9D008D16}" sibTransId="{AE78EBEC-D65E-4019-8316-2DD1B28AB530}"/>
    <dgm:cxn modelId="{F346563B-CE13-45F0-AF9A-BBEC42617B34}" type="presOf" srcId="{70816E6E-EADE-4070-BE22-6039922ED004}" destId="{A6696B32-CBC5-42D9-838B-9AC4E3DAC77C}" srcOrd="0" destOrd="5" presId="urn:microsoft.com/office/officeart/2005/8/layout/chevron2"/>
    <dgm:cxn modelId="{BC21BF63-4102-46B0-BDE6-AF03358E1122}" srcId="{1E6E73EF-6445-478A-A9CE-1ED042BB9C4C}" destId="{861AE4C8-F18B-47E9-BBB8-34690C909224}" srcOrd="4" destOrd="0" parTransId="{2D5FD0FF-35BC-49FD-9809-415C04BD73F5}" sibTransId="{E54B7838-F0BF-4F48-A910-282029DE5AB2}"/>
    <dgm:cxn modelId="{31C7CC51-90BB-463E-AEB7-FFA2E80065DD}" srcId="{1E6E73EF-6445-478A-A9CE-1ED042BB9C4C}" destId="{57FE3D61-E182-46FD-9A9E-AEA879CA76EF}" srcOrd="6" destOrd="0" parTransId="{16F57525-F28C-498B-87CC-EA7188E4EEE8}" sibTransId="{8EAC4100-8BF3-4ACE-B947-F0E34C99B3CD}"/>
    <dgm:cxn modelId="{953F2B7C-813E-4B8F-95F8-454D7E082519}" type="presOf" srcId="{5AF56D47-E29E-4A49-972A-A55C2F4F1C03}" destId="{A6696B32-CBC5-42D9-838B-9AC4E3DAC77C}" srcOrd="0" destOrd="2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D9037A86-F728-4B13-A2D0-9A3DCB7BD682}" srcId="{1E6E73EF-6445-478A-A9CE-1ED042BB9C4C}" destId="{5AF56D47-E29E-4A49-972A-A55C2F4F1C03}" srcOrd="2" destOrd="0" parTransId="{8DAEB347-0E9C-4B5E-8748-0C90252F1488}" sibTransId="{953F412B-768F-4162-8358-FEE99D7EE96C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F4631CA1-473D-45AB-9593-6F8A54596288}" type="presOf" srcId="{861AE4C8-F18B-47E9-BBB8-34690C909224}" destId="{A6696B32-CBC5-42D9-838B-9AC4E3DAC77C}" srcOrd="0" destOrd="4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415E7FC7-875E-4021-9DBA-16EA36F20DDF}" type="presOf" srcId="{35292BC8-4694-4660-A679-DCCE3E7CC1E1}" destId="{A6696B32-CBC5-42D9-838B-9AC4E3DAC77C}" srcOrd="0" destOrd="3" presId="urn:microsoft.com/office/officeart/2005/8/layout/chevron2"/>
    <dgm:cxn modelId="{E432CAD1-21FC-4FDD-9A9D-60719A1C1342}" srcId="{1E6E73EF-6445-478A-A9CE-1ED042BB9C4C}" destId="{70816E6E-EADE-4070-BE22-6039922ED004}" srcOrd="5" destOrd="0" parTransId="{3CB35130-45A5-43BF-BFF6-CD8D92FD27F5}" sibTransId="{6997557E-9A87-4440-A3D3-5DBC971649F5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6B536CEC-20E3-43A2-B119-74F571D2C6D8}" type="presOf" srcId="{1F105461-52C6-47F7-AE44-44078297ABB5}" destId="{A6696B32-CBC5-42D9-838B-9AC4E3DAC77C}" srcOrd="0" destOrd="1" presId="urn:microsoft.com/office/officeart/2005/8/layout/chevron2"/>
    <dgm:cxn modelId="{5EEC43F2-8FC0-4403-9DA3-CBE30036526F}" type="presOf" srcId="{57FE3D61-E182-46FD-9A9E-AEA879CA76EF}" destId="{A6696B32-CBC5-42D9-838B-9AC4E3DAC77C}" srcOrd="0" destOrd="6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/>
            <a:t>Real Estate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/>
            <a:t>Undervaluation of properties: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343EEA06-9E6C-4311-8D09-A7136986251B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 dirty="0"/>
            <a:t>obtaining money "black" </a:t>
          </a:r>
        </a:p>
      </dgm:t>
    </dgm:pt>
    <dgm:pt modelId="{F6060902-E395-46E9-9EC7-48A0359CB1C5}" type="parTrans" cxnId="{AB957A5F-7568-49C5-BC72-841B3BB84BC1}">
      <dgm:prSet/>
      <dgm:spPr/>
      <dgm:t>
        <a:bodyPr/>
        <a:lstStyle/>
        <a:p>
          <a:endParaRPr lang="es-AR"/>
        </a:p>
      </dgm:t>
    </dgm:pt>
    <dgm:pt modelId="{3F9C124A-384D-46DC-8D1C-B6D842A902DC}" type="sibTrans" cxnId="{AB957A5F-7568-49C5-BC72-841B3BB84BC1}">
      <dgm:prSet/>
      <dgm:spPr/>
      <dgm:t>
        <a:bodyPr/>
        <a:lstStyle/>
        <a:p>
          <a:endParaRPr lang="es-AR"/>
        </a:p>
      </dgm:t>
    </dgm:pt>
    <dgm:pt modelId="{9995BEEC-FF51-4B2F-993F-965D869B22D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b="1" dirty="0"/>
            <a:t>acquiring goods for which they do not have the capacity to pay taxes</a:t>
          </a:r>
          <a:endParaRPr lang="es-AR" b="1" dirty="0"/>
        </a:p>
      </dgm:t>
    </dgm:pt>
    <dgm:pt modelId="{FCFB41C2-F4CC-4E66-9A62-E6D884C2CF1B}" type="parTrans" cxnId="{175839DF-B69E-4571-809C-FFA3FC3DE3BD}">
      <dgm:prSet/>
      <dgm:spPr/>
      <dgm:t>
        <a:bodyPr/>
        <a:lstStyle/>
        <a:p>
          <a:endParaRPr lang="es-AR"/>
        </a:p>
      </dgm:t>
    </dgm:pt>
    <dgm:pt modelId="{319611A3-5127-4112-8370-43E681E8324F}" type="sibTrans" cxnId="{175839DF-B69E-4571-809C-FFA3FC3DE3BD}">
      <dgm:prSet/>
      <dgm:spPr/>
      <dgm:t>
        <a:bodyPr/>
        <a:lstStyle/>
        <a:p>
          <a:endParaRPr lang="es-AR"/>
        </a:p>
      </dgm:t>
    </dgm:pt>
    <dgm:pt modelId="{CB5EE96B-D9E6-4967-BC36-409EEC5F43B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 dirty="0"/>
            <a:t>decrease tax burden </a:t>
          </a:r>
        </a:p>
      </dgm:t>
    </dgm:pt>
    <dgm:pt modelId="{DB81A0CE-13EA-4EFA-945A-562018A772BE}" type="parTrans" cxnId="{3DA4E598-A415-4A47-A1E4-AED62E96AD74}">
      <dgm:prSet/>
      <dgm:spPr/>
      <dgm:t>
        <a:bodyPr/>
        <a:lstStyle/>
        <a:p>
          <a:endParaRPr lang="es-AR"/>
        </a:p>
      </dgm:t>
    </dgm:pt>
    <dgm:pt modelId="{8A09A85A-F49C-4279-A27D-6972A269A32F}" type="sibTrans" cxnId="{3DA4E598-A415-4A47-A1E4-AED62E96AD74}">
      <dgm:prSet/>
      <dgm:spPr/>
      <dgm:t>
        <a:bodyPr/>
        <a:lstStyle/>
        <a:p>
          <a:endParaRPr lang="es-AR"/>
        </a:p>
      </dgm:t>
    </dgm:pt>
    <dgm:pt modelId="{6A63F2F0-B340-4E38-9583-2BC720C3482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b="1" dirty="0"/>
            <a:t>Overvaluation: Externalization and Laundering of illicit resources.</a:t>
          </a:r>
          <a:endParaRPr lang="es-AR" b="1" dirty="0"/>
        </a:p>
      </dgm:t>
    </dgm:pt>
    <dgm:pt modelId="{E06EA40B-4D95-4C3B-BDD7-0BC7167F47AF}" type="parTrans" cxnId="{20A5345D-5876-479D-BF16-6E65A504EEF9}">
      <dgm:prSet/>
      <dgm:spPr/>
      <dgm:t>
        <a:bodyPr/>
        <a:lstStyle/>
        <a:p>
          <a:endParaRPr lang="es-AR"/>
        </a:p>
      </dgm:t>
    </dgm:pt>
    <dgm:pt modelId="{41A64202-DE64-401C-8DD7-C1D0EE777BA1}" type="sibTrans" cxnId="{20A5345D-5876-479D-BF16-6E65A504EEF9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FD1F6C13-5A5F-4407-B35E-1D22CDE9467A}" type="presOf" srcId="{6A63F2F0-B340-4E38-9583-2BC720C34826}" destId="{A6696B32-CBC5-42D9-838B-9AC4E3DAC77C}" srcOrd="0" destOrd="5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20A5345D-5876-479D-BF16-6E65A504EEF9}" srcId="{C67062A1-4CC1-46A0-8475-95CE82BC0548}" destId="{6A63F2F0-B340-4E38-9583-2BC720C34826}" srcOrd="1" destOrd="0" parTransId="{E06EA40B-4D95-4C3B-BDD7-0BC7167F47AF}" sibTransId="{41A64202-DE64-401C-8DD7-C1D0EE777BA1}"/>
    <dgm:cxn modelId="{AB957A5F-7568-49C5-BC72-841B3BB84BC1}" srcId="{92B9B718-502C-4FC7-9504-DCC4C425F755}" destId="{343EEA06-9E6C-4311-8D09-A7136986251B}" srcOrd="0" destOrd="0" parTransId="{F6060902-E395-46E9-9EC7-48A0359CB1C5}" sibTransId="{3F9C124A-384D-46DC-8D1C-B6D842A902DC}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A58A3558-1B3E-46FD-8908-0B6120B03FCD}" type="presOf" srcId="{343EEA06-9E6C-4311-8D09-A7136986251B}" destId="{A6696B32-CBC5-42D9-838B-9AC4E3DAC77C}" srcOrd="0" destOrd="2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3DA4E598-A415-4A47-A1E4-AED62E96AD74}" srcId="{92B9B718-502C-4FC7-9504-DCC4C425F755}" destId="{CB5EE96B-D9E6-4967-BC36-409EEC5F43B6}" srcOrd="2" destOrd="0" parTransId="{DB81A0CE-13EA-4EFA-945A-562018A772BE}" sibTransId="{8A09A85A-F49C-4279-A27D-6972A269A32F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72F63FB1-74AE-4592-84C9-5797A1261376}" type="presOf" srcId="{9995BEEC-FF51-4B2F-993F-965D869B22D2}" destId="{A6696B32-CBC5-42D9-838B-9AC4E3DAC77C}" srcOrd="0" destOrd="3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175839DF-B69E-4571-809C-FFA3FC3DE3BD}" srcId="{92B9B718-502C-4FC7-9504-DCC4C425F755}" destId="{9995BEEC-FF51-4B2F-993F-965D869B22D2}" srcOrd="1" destOrd="0" parTransId="{FCFB41C2-F4CC-4E66-9A62-E6D884C2CF1B}" sibTransId="{319611A3-5127-4112-8370-43E681E8324F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6BE62EE8-0DFC-45A8-881B-2B509E71520A}" type="presOf" srcId="{CB5EE96B-D9E6-4967-BC36-409EEC5F43B6}" destId="{A6696B32-CBC5-42D9-838B-9AC4E3DAC77C}" srcOrd="0" destOrd="4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Crimes</a:t>
          </a:r>
          <a:r>
            <a:rPr lang="es-AR" b="1" dirty="0"/>
            <a:t>	</a:t>
          </a:r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/>
            <a:t>Corruption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19DB72F8-308D-4FA9-804F-B23DBBE249ED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 dirty="0"/>
            <a:t>Criminal organizations</a:t>
          </a:r>
        </a:p>
      </dgm:t>
    </dgm:pt>
    <dgm:pt modelId="{83D9A377-748B-45E5-9DD7-31C9E6F2D535}" type="parTrans" cxnId="{DEA568A1-7423-4D34-AE12-B3014EC7E6CB}">
      <dgm:prSet/>
      <dgm:spPr/>
      <dgm:t>
        <a:bodyPr/>
        <a:lstStyle/>
        <a:p>
          <a:endParaRPr lang="es-AR"/>
        </a:p>
      </dgm:t>
    </dgm:pt>
    <dgm:pt modelId="{3A67773A-21D6-4999-A73D-B9D4AA8C70CD}" type="sibTrans" cxnId="{DEA568A1-7423-4D34-AE12-B3014EC7E6CB}">
      <dgm:prSet/>
      <dgm:spPr/>
      <dgm:t>
        <a:bodyPr/>
        <a:lstStyle/>
        <a:p>
          <a:endParaRPr lang="es-AR"/>
        </a:p>
      </dgm:t>
    </dgm:pt>
    <dgm:pt modelId="{31CC0AAF-DC0B-485F-9B45-582BAC1B304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b="1" dirty="0"/>
            <a:t>Drug trafficking, smuggling and </a:t>
          </a:r>
          <a:r>
            <a:rPr lang="es-AR" b="1" dirty="0" err="1"/>
            <a:t>terrorism</a:t>
          </a:r>
          <a:endParaRPr lang="es-AR" b="1" dirty="0"/>
        </a:p>
      </dgm:t>
    </dgm:pt>
    <dgm:pt modelId="{5E78FF42-76E3-4A56-97A7-F9ADE854A479}" type="parTrans" cxnId="{A9ABD00B-8168-482F-92C2-E00C9C6D28EB}">
      <dgm:prSet/>
      <dgm:spPr/>
      <dgm:t>
        <a:bodyPr/>
        <a:lstStyle/>
        <a:p>
          <a:endParaRPr lang="es-AR"/>
        </a:p>
      </dgm:t>
    </dgm:pt>
    <dgm:pt modelId="{C1C961A0-2E8A-4827-B3D6-862E18156F71}" type="sibTrans" cxnId="{A9ABD00B-8168-482F-92C2-E00C9C6D28EB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A9ABD00B-8168-482F-92C2-E00C9C6D28EB}" srcId="{C67062A1-4CC1-46A0-8475-95CE82BC0548}" destId="{31CC0AAF-DC0B-485F-9B45-582BAC1B3046}" srcOrd="2" destOrd="0" parTransId="{5E78FF42-76E3-4A56-97A7-F9ADE854A479}" sibTransId="{C1C961A0-2E8A-4827-B3D6-862E18156F71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8127E95D-95C4-42A0-8C21-4C47C0D6A779}" type="presOf" srcId="{19DB72F8-308D-4FA9-804F-B23DBBE249ED}" destId="{A6696B32-CBC5-42D9-838B-9AC4E3DAC77C}" srcOrd="0" destOrd="2" presId="urn:microsoft.com/office/officeart/2005/8/layout/chevron2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D82E2157-93EA-44DF-BB9C-3305D451A4DA}" type="presOf" srcId="{31CC0AAF-DC0B-485F-9B45-582BAC1B3046}" destId="{A6696B32-CBC5-42D9-838B-9AC4E3DAC77C}" srcOrd="0" destOrd="3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DEA568A1-7423-4D34-AE12-B3014EC7E6CB}" srcId="{C67062A1-4CC1-46A0-8475-95CE82BC0548}" destId="{19DB72F8-308D-4FA9-804F-B23DBBE249ED}" srcOrd="1" destOrd="0" parTransId="{83D9A377-748B-45E5-9DD7-31C9E6F2D535}" sibTransId="{3A67773A-21D6-4999-A73D-B9D4AA8C70CD}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Goals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Providing investigators and prosecutors with elements to determine the commission of the crime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5B6E263C-2EEF-41F5-9D3B-52AB2013C292}">
      <dgm:prSet/>
      <dgm:spPr/>
      <dgm:t>
        <a:bodyPr/>
        <a:lstStyle/>
        <a:p>
          <a:endParaRPr lang="es-AR" dirty="0"/>
        </a:p>
      </dgm:t>
    </dgm:pt>
    <dgm:pt modelId="{FF0A7E72-C86D-4AB8-B80F-33F57BAD4FB8}" type="parTrans" cxnId="{704DF0D1-1AE5-4636-844E-0852BEE1D134}">
      <dgm:prSet/>
      <dgm:spPr/>
      <dgm:t>
        <a:bodyPr/>
        <a:lstStyle/>
        <a:p>
          <a:endParaRPr lang="es-AR"/>
        </a:p>
      </dgm:t>
    </dgm:pt>
    <dgm:pt modelId="{349AF32B-9E17-4B58-8790-220BEDDF6A90}" type="sibTrans" cxnId="{704DF0D1-1AE5-4636-844E-0852BEE1D134}">
      <dgm:prSet/>
      <dgm:spPr/>
      <dgm:t>
        <a:bodyPr/>
        <a:lstStyle/>
        <a:p>
          <a:endParaRPr lang="es-AR"/>
        </a:p>
      </dgm:t>
    </dgm:pt>
    <dgm:pt modelId="{2E65AB2F-71B0-4FB6-B62E-7F4613BD147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Analyze and track information</a:t>
          </a:r>
        </a:p>
      </dgm:t>
    </dgm:pt>
    <dgm:pt modelId="{74BCBA91-50BC-4478-8E34-3CED3FDD7FD2}" type="parTrans" cxnId="{02DDD907-C50A-47F0-B17B-D9925E8185B2}">
      <dgm:prSet/>
      <dgm:spPr/>
      <dgm:t>
        <a:bodyPr/>
        <a:lstStyle/>
        <a:p>
          <a:endParaRPr lang="es-AR"/>
        </a:p>
      </dgm:t>
    </dgm:pt>
    <dgm:pt modelId="{D5A4D1E6-389F-4BC2-989C-99BC7D984386}" type="sibTrans" cxnId="{02DDD907-C50A-47F0-B17B-D9925E8185B2}">
      <dgm:prSet/>
      <dgm:spPr/>
      <dgm:t>
        <a:bodyPr/>
        <a:lstStyle/>
        <a:p>
          <a:endParaRPr lang="es-AR"/>
        </a:p>
      </dgm:t>
    </dgm:pt>
    <dgm:pt modelId="{440FC204-060C-4945-B1A9-F77EEB5F533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Necessary amounts for tax crime (condition for proceeding)</a:t>
          </a:r>
          <a:endParaRPr lang="es-AR" dirty="0"/>
        </a:p>
      </dgm:t>
    </dgm:pt>
    <dgm:pt modelId="{5FE40F01-5377-44F6-8065-F9D2DC8D7930}" type="parTrans" cxnId="{0B61F7C9-4028-481A-A8A9-DBB620196711}">
      <dgm:prSet/>
      <dgm:spPr/>
      <dgm:t>
        <a:bodyPr/>
        <a:lstStyle/>
        <a:p>
          <a:endParaRPr lang="es-AR"/>
        </a:p>
      </dgm:t>
    </dgm:pt>
    <dgm:pt modelId="{AB748C29-9587-4CD9-8215-9788EC3600FA}" type="sibTrans" cxnId="{0B61F7C9-4028-481A-A8A9-DBB620196711}">
      <dgm:prSet/>
      <dgm:spPr/>
      <dgm:t>
        <a:bodyPr/>
        <a:lstStyle/>
        <a:p>
          <a:endParaRPr lang="es-AR"/>
        </a:p>
      </dgm:t>
    </dgm:pt>
    <dgm:pt modelId="{2A7622B9-E155-4C92-8130-3A1A0B39439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Identify operations where cash is being concealed</a:t>
          </a:r>
          <a:endParaRPr lang="es-AR" dirty="0"/>
        </a:p>
      </dgm:t>
    </dgm:pt>
    <dgm:pt modelId="{3338AE59-3C92-4B21-B7BB-13941B8FBF86}" type="parTrans" cxnId="{B1723C21-5D3E-4F13-B611-1F0301B934AF}">
      <dgm:prSet/>
      <dgm:spPr/>
      <dgm:t>
        <a:bodyPr/>
        <a:lstStyle/>
        <a:p>
          <a:endParaRPr lang="es-AR"/>
        </a:p>
      </dgm:t>
    </dgm:pt>
    <dgm:pt modelId="{03C60ECC-2B19-4FB6-8394-AFC935D28237}" type="sibTrans" cxnId="{B1723C21-5D3E-4F13-B611-1F0301B934AF}">
      <dgm:prSet/>
      <dgm:spPr/>
      <dgm:t>
        <a:bodyPr/>
        <a:lstStyle/>
        <a:p>
          <a:endParaRPr lang="es-AR"/>
        </a:p>
      </dgm:t>
    </dgm:pt>
    <dgm:pt modelId="{D7129702-0B23-4DC8-B56C-067EA72081F0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Origin of funds received in cash </a:t>
          </a:r>
          <a:endParaRPr lang="es-AR" dirty="0"/>
        </a:p>
      </dgm:t>
    </dgm:pt>
    <dgm:pt modelId="{397963A1-C9F6-41C4-A5BF-B16835060E39}" type="parTrans" cxnId="{5E31AE0E-D68C-448A-9262-C97E6F118F59}">
      <dgm:prSet/>
      <dgm:spPr/>
      <dgm:t>
        <a:bodyPr/>
        <a:lstStyle/>
        <a:p>
          <a:endParaRPr lang="es-AR"/>
        </a:p>
      </dgm:t>
    </dgm:pt>
    <dgm:pt modelId="{25B4E736-D3A5-489A-BF4C-7C3DD215FBD0}" type="sibTrans" cxnId="{5E31AE0E-D68C-448A-9262-C97E6F118F59}">
      <dgm:prSet/>
      <dgm:spPr/>
      <dgm:t>
        <a:bodyPr/>
        <a:lstStyle/>
        <a:p>
          <a:endParaRPr lang="es-AR"/>
        </a:p>
      </dgm:t>
    </dgm:pt>
    <dgm:pt modelId="{4CF22261-723A-48BF-A316-06897B452ED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Identify and promote confiscation of assets linked to illicit activities</a:t>
          </a:r>
          <a:endParaRPr lang="es-AR" dirty="0"/>
        </a:p>
      </dgm:t>
    </dgm:pt>
    <dgm:pt modelId="{C72E50CB-BD33-45D7-8ED5-B3F9A25599B2}" type="parTrans" cxnId="{F6DD6805-3C76-4E7D-9013-3BDEFF4DDEF3}">
      <dgm:prSet/>
      <dgm:spPr/>
      <dgm:t>
        <a:bodyPr/>
        <a:lstStyle/>
        <a:p>
          <a:endParaRPr lang="es-AR"/>
        </a:p>
      </dgm:t>
    </dgm:pt>
    <dgm:pt modelId="{5854A190-2C0B-4BD9-9E11-731EB6936A33}" type="sibTrans" cxnId="{F6DD6805-3C76-4E7D-9013-3BDEFF4DDEF3}">
      <dgm:prSet/>
      <dgm:spPr/>
      <dgm:t>
        <a:bodyPr/>
        <a:lstStyle/>
        <a:p>
          <a:endParaRPr lang="es-AR"/>
        </a:p>
      </dgm:t>
    </dgm:pt>
    <dgm:pt modelId="{E2E2181C-644E-4D12-A232-1DCC1D2F6E8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Proving tax fraud</a:t>
          </a:r>
        </a:p>
      </dgm:t>
    </dgm:pt>
    <dgm:pt modelId="{7DCB60FB-0459-4BC3-9619-C59768FB0C01}" type="parTrans" cxnId="{DBB0EC47-5268-4FF3-815F-732A1CE4993D}">
      <dgm:prSet/>
      <dgm:spPr/>
      <dgm:t>
        <a:bodyPr/>
        <a:lstStyle/>
        <a:p>
          <a:endParaRPr lang="es-AR"/>
        </a:p>
      </dgm:t>
    </dgm:pt>
    <dgm:pt modelId="{B990A1B9-B8B3-490A-9CBB-BEE938078186}" type="sibTrans" cxnId="{DBB0EC47-5268-4FF3-815F-732A1CE4993D}">
      <dgm:prSet/>
      <dgm:spPr/>
      <dgm:t>
        <a:bodyPr/>
        <a:lstStyle/>
        <a:p>
          <a:endParaRPr lang="es-AR"/>
        </a:p>
      </dgm:t>
    </dgm:pt>
    <dgm:pt modelId="{2B83C0E5-95CC-4DA0-B9A3-E445192E3E3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Obtain as much evidence as possible in a short period of time.</a:t>
          </a:r>
          <a:endParaRPr lang="es-AR" dirty="0"/>
        </a:p>
      </dgm:t>
    </dgm:pt>
    <dgm:pt modelId="{054D979D-9970-432F-86FB-14F2B01F886B}" type="parTrans" cxnId="{9094E8C4-5745-48D4-A792-D6150395FFAA}">
      <dgm:prSet/>
      <dgm:spPr/>
      <dgm:t>
        <a:bodyPr/>
        <a:lstStyle/>
        <a:p>
          <a:endParaRPr lang="es-AR"/>
        </a:p>
      </dgm:t>
    </dgm:pt>
    <dgm:pt modelId="{80A82E3F-62BE-4F30-9868-023F6A31566A}" type="sibTrans" cxnId="{9094E8C4-5745-48D4-A792-D6150395FFAA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F6DD6805-3C76-4E7D-9013-3BDEFF4DDEF3}" srcId="{C67062A1-4CC1-46A0-8475-95CE82BC0548}" destId="{4CF22261-723A-48BF-A316-06897B452ED4}" srcOrd="5" destOrd="0" parTransId="{C72E50CB-BD33-45D7-8ED5-B3F9A25599B2}" sibTransId="{5854A190-2C0B-4BD9-9E11-731EB6936A33}"/>
    <dgm:cxn modelId="{02DDD907-C50A-47F0-B17B-D9925E8185B2}" srcId="{C67062A1-4CC1-46A0-8475-95CE82BC0548}" destId="{2E65AB2F-71B0-4FB6-B62E-7F4613BD1478}" srcOrd="1" destOrd="0" parTransId="{74BCBA91-50BC-4478-8E34-3CED3FDD7FD2}" sibTransId="{D5A4D1E6-389F-4BC2-989C-99BC7D984386}"/>
    <dgm:cxn modelId="{5E31AE0E-D68C-448A-9262-C97E6F118F59}" srcId="{C67062A1-4CC1-46A0-8475-95CE82BC0548}" destId="{D7129702-0B23-4DC8-B56C-067EA72081F0}" srcOrd="4" destOrd="0" parTransId="{397963A1-C9F6-41C4-A5BF-B16835060E39}" sibTransId="{25B4E736-D3A5-489A-BF4C-7C3DD215FBD0}"/>
    <dgm:cxn modelId="{D6475013-D7CE-44E6-AF20-EA266B281C4B}" type="presOf" srcId="{2E65AB2F-71B0-4FB6-B62E-7F4613BD1478}" destId="{A6696B32-CBC5-42D9-838B-9AC4E3DAC77C}" srcOrd="0" destOrd="2" presId="urn:microsoft.com/office/officeart/2005/8/layout/chevron2"/>
    <dgm:cxn modelId="{B1723C21-5D3E-4F13-B611-1F0301B934AF}" srcId="{C67062A1-4CC1-46A0-8475-95CE82BC0548}" destId="{2A7622B9-E155-4C92-8130-3A1A0B39439F}" srcOrd="3" destOrd="0" parTransId="{3338AE59-3C92-4B21-B7BB-13941B8FBF86}" sibTransId="{03C60ECC-2B19-4FB6-8394-AFC935D28237}"/>
    <dgm:cxn modelId="{83EE782A-27C3-4EE5-9BB4-D244CBA87240}" type="presOf" srcId="{D7129702-0B23-4DC8-B56C-067EA72081F0}" destId="{A6696B32-CBC5-42D9-838B-9AC4E3DAC77C}" srcOrd="0" destOrd="5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CC747A2E-FA2B-4AF3-8109-4BBDA8E9F1AE}" type="presOf" srcId="{2B83C0E5-95CC-4DA0-B9A3-E445192E3E35}" destId="{A6696B32-CBC5-42D9-838B-9AC4E3DAC77C}" srcOrd="0" destOrd="8" presId="urn:microsoft.com/office/officeart/2005/8/layout/chevron2"/>
    <dgm:cxn modelId="{3CF00960-D56E-48E2-AF10-F865C1DC526C}" type="presOf" srcId="{E2E2181C-644E-4D12-A232-1DCC1D2F6E8F}" destId="{A6696B32-CBC5-42D9-838B-9AC4E3DAC77C}" srcOrd="0" destOrd="7" presId="urn:microsoft.com/office/officeart/2005/8/layout/chevron2"/>
    <dgm:cxn modelId="{DBB0EC47-5268-4FF3-815F-732A1CE4993D}" srcId="{C67062A1-4CC1-46A0-8475-95CE82BC0548}" destId="{E2E2181C-644E-4D12-A232-1DCC1D2F6E8F}" srcOrd="6" destOrd="0" parTransId="{7DCB60FB-0459-4BC3-9619-C59768FB0C01}" sibTransId="{B990A1B9-B8B3-490A-9CBB-BEE938078186}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4439106D-DD3E-4D6D-BB4E-8D1A571BD110}" type="presOf" srcId="{2A7622B9-E155-4C92-8130-3A1A0B39439F}" destId="{A6696B32-CBC5-42D9-838B-9AC4E3DAC77C}" srcOrd="0" destOrd="4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DA96A2BE-29D7-4B4F-8F52-6DEC06EAC5A0}" type="presOf" srcId="{440FC204-060C-4945-B1A9-F77EEB5F5335}" destId="{A6696B32-CBC5-42D9-838B-9AC4E3DAC77C}" srcOrd="0" destOrd="3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9094E8C4-5745-48D4-A792-D6150395FFAA}" srcId="{C67062A1-4CC1-46A0-8475-95CE82BC0548}" destId="{2B83C0E5-95CC-4DA0-B9A3-E445192E3E35}" srcOrd="7" destOrd="0" parTransId="{054D979D-9970-432F-86FB-14F2B01F886B}" sibTransId="{80A82E3F-62BE-4F30-9868-023F6A31566A}"/>
    <dgm:cxn modelId="{0B61F7C9-4028-481A-A8A9-DBB620196711}" srcId="{C67062A1-4CC1-46A0-8475-95CE82BC0548}" destId="{440FC204-060C-4945-B1A9-F77EEB5F5335}" srcOrd="2" destOrd="0" parTransId="{5FE40F01-5377-44F6-8065-F9D2DC8D7930}" sibTransId="{AB748C29-9587-4CD9-8215-9788EC3600FA}"/>
    <dgm:cxn modelId="{704DF0D1-1AE5-4636-844E-0852BEE1D134}" srcId="{1E6E73EF-6445-478A-A9CE-1ED042BB9C4C}" destId="{5B6E263C-2EEF-41F5-9D3B-52AB2013C292}" srcOrd="1" destOrd="0" parTransId="{FF0A7E72-C86D-4AB8-B80F-33F57BAD4FB8}" sibTransId="{349AF32B-9E17-4B58-8790-220BEDDF6A90}"/>
    <dgm:cxn modelId="{E160C4D2-167A-4B50-9F8C-40D988088A1E}" type="presOf" srcId="{5B6E263C-2EEF-41F5-9D3B-52AB2013C292}" destId="{A6696B32-CBC5-42D9-838B-9AC4E3DAC77C}" srcOrd="0" destOrd="9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9A8376F8-77B1-49BF-BA7F-C3777261FAF1}" type="presOf" srcId="{4CF22261-723A-48BF-A316-06897B452ED4}" destId="{A6696B32-CBC5-42D9-838B-9AC4E3DAC77C}" srcOrd="0" destOrd="6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Challenges</a:t>
          </a:r>
          <a:r>
            <a:rPr lang="es-AR" b="1" dirty="0"/>
            <a:t>	</a:t>
          </a:r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Lack of registration/traceability of activities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23FA71C9-FD9F-4E1E-854A-2DA67C0B73BE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Anonymous transactions</a:t>
          </a:r>
        </a:p>
      </dgm:t>
    </dgm:pt>
    <dgm:pt modelId="{CAB98D2F-F28C-4648-881C-FA9E6DA3EF7E}" type="parTrans" cxnId="{406C3919-2D53-42A9-BD18-91A61BD0D14C}">
      <dgm:prSet/>
      <dgm:spPr/>
      <dgm:t>
        <a:bodyPr/>
        <a:lstStyle/>
        <a:p>
          <a:endParaRPr lang="es-AR"/>
        </a:p>
      </dgm:t>
    </dgm:pt>
    <dgm:pt modelId="{A7211774-5AC5-4923-B5BD-FB508B2C17A9}" type="sibTrans" cxnId="{406C3919-2D53-42A9-BD18-91A61BD0D14C}">
      <dgm:prSet/>
      <dgm:spPr/>
      <dgm:t>
        <a:bodyPr/>
        <a:lstStyle/>
        <a:p>
          <a:endParaRPr lang="es-AR"/>
        </a:p>
      </dgm:t>
    </dgm:pt>
    <dgm:pt modelId="{20401BB5-81C8-42DD-9FEC-56BF76C66BA3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Subjects not registered with the tax authorities </a:t>
          </a:r>
          <a:endParaRPr lang="es-AR" dirty="0"/>
        </a:p>
      </dgm:t>
    </dgm:pt>
    <dgm:pt modelId="{E48E23C8-CE92-45D9-8DB7-D3011DEF9E72}" type="parTrans" cxnId="{7376F1DD-D5CF-4B7D-8678-37369A66FF0E}">
      <dgm:prSet/>
      <dgm:spPr/>
      <dgm:t>
        <a:bodyPr/>
        <a:lstStyle/>
        <a:p>
          <a:endParaRPr lang="es-AR"/>
        </a:p>
      </dgm:t>
    </dgm:pt>
    <dgm:pt modelId="{08B0AE3D-E063-40AF-A7E7-71FE69A11FEE}" type="sibTrans" cxnId="{7376F1DD-D5CF-4B7D-8678-37369A66FF0E}">
      <dgm:prSet/>
      <dgm:spPr/>
      <dgm:t>
        <a:bodyPr/>
        <a:lstStyle/>
        <a:p>
          <a:endParaRPr lang="es-AR"/>
        </a:p>
      </dgm:t>
    </dgm:pt>
    <dgm:pt modelId="{ACC9577F-E67A-4887-982F-67C4EEC3C8A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One-time transactions </a:t>
          </a:r>
        </a:p>
      </dgm:t>
    </dgm:pt>
    <dgm:pt modelId="{E645E64B-D9A3-41EA-BC04-249AA6E683A9}" type="parTrans" cxnId="{89FD2394-8529-4D73-87EB-40C5C48D0475}">
      <dgm:prSet/>
      <dgm:spPr/>
      <dgm:t>
        <a:bodyPr/>
        <a:lstStyle/>
        <a:p>
          <a:endParaRPr lang="es-AR"/>
        </a:p>
      </dgm:t>
    </dgm:pt>
    <dgm:pt modelId="{A3FA759B-9208-406A-8B73-ED8FE45206FD}" type="sibTrans" cxnId="{89FD2394-8529-4D73-87EB-40C5C48D0475}">
      <dgm:prSet/>
      <dgm:spPr/>
      <dgm:t>
        <a:bodyPr/>
        <a:lstStyle/>
        <a:p>
          <a:endParaRPr lang="es-AR"/>
        </a:p>
      </dgm:t>
    </dgm:pt>
    <dgm:pt modelId="{4EEECA04-D773-4809-8A2E-B6E11526DE0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Information through web platforms </a:t>
          </a:r>
        </a:p>
      </dgm:t>
    </dgm:pt>
    <dgm:pt modelId="{829A239B-223F-4EEA-A006-98E66AE0C4B7}" type="parTrans" cxnId="{3C441D99-EA99-4116-8182-AB2B65439431}">
      <dgm:prSet/>
      <dgm:spPr/>
      <dgm:t>
        <a:bodyPr/>
        <a:lstStyle/>
        <a:p>
          <a:endParaRPr lang="es-AR"/>
        </a:p>
      </dgm:t>
    </dgm:pt>
    <dgm:pt modelId="{C8BA3BF7-20C7-4E91-81E6-5E6C4C8759EB}" type="sibTrans" cxnId="{3C441D99-EA99-4116-8182-AB2B65439431}">
      <dgm:prSet/>
      <dgm:spPr/>
      <dgm:t>
        <a:bodyPr/>
        <a:lstStyle/>
        <a:p>
          <a:endParaRPr lang="es-AR"/>
        </a:p>
      </dgm:t>
    </dgm:pt>
    <dgm:pt modelId="{F56F3A80-097B-4ECA-A5FC-57A7470B0F0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Identifying parties in crypto-asset transactions</a:t>
          </a:r>
          <a:endParaRPr lang="es-AR" dirty="0"/>
        </a:p>
      </dgm:t>
    </dgm:pt>
    <dgm:pt modelId="{3BF69F47-AAA6-47BF-97AF-7856F1B1E105}" type="parTrans" cxnId="{43938858-64DA-4AF5-863C-7A7AA6EE595E}">
      <dgm:prSet/>
      <dgm:spPr/>
      <dgm:t>
        <a:bodyPr/>
        <a:lstStyle/>
        <a:p>
          <a:endParaRPr lang="es-AR"/>
        </a:p>
      </dgm:t>
    </dgm:pt>
    <dgm:pt modelId="{0DD7BC9B-5C6F-4C23-AEF6-40F598CD2640}" type="sibTrans" cxnId="{43938858-64DA-4AF5-863C-7A7AA6EE595E}">
      <dgm:prSet/>
      <dgm:spPr/>
      <dgm:t>
        <a:bodyPr/>
        <a:lstStyle/>
        <a:p>
          <a:endParaRPr lang="es-AR"/>
        </a:p>
      </dgm:t>
    </dgm:pt>
    <dgm:pt modelId="{B5EE9FB7-4B66-4E3F-9878-8203C3F8507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Origin of new and existing funds in extensive use of check discounts</a:t>
          </a:r>
          <a:endParaRPr lang="es-AR" dirty="0"/>
        </a:p>
      </dgm:t>
    </dgm:pt>
    <dgm:pt modelId="{3055182C-AD45-4930-B970-E44C5263C76D}" type="parTrans" cxnId="{947D3E17-25FE-42E9-BE07-600E806F21E2}">
      <dgm:prSet/>
      <dgm:spPr/>
      <dgm:t>
        <a:bodyPr/>
        <a:lstStyle/>
        <a:p>
          <a:endParaRPr lang="es-AR"/>
        </a:p>
      </dgm:t>
    </dgm:pt>
    <dgm:pt modelId="{D4EFE3E9-56DE-4367-86C4-1079E822826B}" type="sibTrans" cxnId="{947D3E17-25FE-42E9-BE07-600E806F21E2}">
      <dgm:prSet/>
      <dgm:spPr/>
      <dgm:t>
        <a:bodyPr/>
        <a:lstStyle/>
        <a:p>
          <a:endParaRPr lang="es-AR"/>
        </a:p>
      </dgm:t>
    </dgm:pt>
    <dgm:pt modelId="{EE7879C8-82E8-40C6-881B-AFB282EA747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Access to information and services provided by cooperatives and mutuals.</a:t>
          </a:r>
          <a:endParaRPr lang="es-AR" dirty="0"/>
        </a:p>
      </dgm:t>
    </dgm:pt>
    <dgm:pt modelId="{C98FBADB-5655-4150-B557-2AFAFCF46018}" type="parTrans" cxnId="{42C27159-4C66-42FE-B0D3-3899C0AB854B}">
      <dgm:prSet/>
      <dgm:spPr/>
      <dgm:t>
        <a:bodyPr/>
        <a:lstStyle/>
        <a:p>
          <a:endParaRPr lang="es-AR"/>
        </a:p>
      </dgm:t>
    </dgm:pt>
    <dgm:pt modelId="{7DD9C331-2A28-4AAB-BCEE-768255165B6E}" type="sibTrans" cxnId="{42C27159-4C66-42FE-B0D3-3899C0AB854B}">
      <dgm:prSet/>
      <dgm:spPr/>
      <dgm:t>
        <a:bodyPr/>
        <a:lstStyle/>
        <a:p>
          <a:endParaRPr lang="es-AR"/>
        </a:p>
      </dgm:t>
    </dgm:pt>
    <dgm:pt modelId="{B97A6E24-ABE3-48DA-9DF7-9758E5DCF21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Limited compliance with ML/FT reporting obligations. </a:t>
          </a:r>
          <a:endParaRPr lang="es-AR" dirty="0"/>
        </a:p>
      </dgm:t>
    </dgm:pt>
    <dgm:pt modelId="{83FD0C71-D307-408C-99B2-B8D828A8334F}" type="parTrans" cxnId="{D1031EC0-8208-4045-B8EF-DD959B88E19C}">
      <dgm:prSet/>
      <dgm:spPr/>
      <dgm:t>
        <a:bodyPr/>
        <a:lstStyle/>
        <a:p>
          <a:endParaRPr lang="es-AR"/>
        </a:p>
      </dgm:t>
    </dgm:pt>
    <dgm:pt modelId="{3147B608-419E-4CAD-870E-E17012592A99}" type="sibTrans" cxnId="{D1031EC0-8208-4045-B8EF-DD959B88E19C}">
      <dgm:prSet/>
      <dgm:spPr/>
      <dgm:t>
        <a:bodyPr/>
        <a:lstStyle/>
        <a:p>
          <a:endParaRPr lang="es-AR"/>
        </a:p>
      </dgm:t>
    </dgm:pt>
    <dgm:pt modelId="{0D8FAB69-8F95-4959-BADC-888640BB8A7D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Quickness of criminals to set up new companies and open new bank accounts. </a:t>
          </a:r>
          <a:endParaRPr lang="es-AR" dirty="0"/>
        </a:p>
      </dgm:t>
    </dgm:pt>
    <dgm:pt modelId="{7FA41DD7-FE63-465C-A536-C0029E647056}" type="parTrans" cxnId="{35F0EE60-5C1C-471C-8927-06914E6B115A}">
      <dgm:prSet/>
      <dgm:spPr/>
      <dgm:t>
        <a:bodyPr/>
        <a:lstStyle/>
        <a:p>
          <a:endParaRPr lang="es-AR"/>
        </a:p>
      </dgm:t>
    </dgm:pt>
    <dgm:pt modelId="{0BD73DED-C46B-4789-BC6D-0758D2CF933B}" type="sibTrans" cxnId="{35F0EE60-5C1C-471C-8927-06914E6B115A}">
      <dgm:prSet/>
      <dgm:spPr/>
      <dgm:t>
        <a:bodyPr/>
        <a:lstStyle/>
        <a:p>
          <a:endParaRPr lang="es-AR"/>
        </a:p>
      </dgm:t>
    </dgm:pt>
    <dgm:pt modelId="{599E698A-424B-4997-A4FB-75B7B5BD57D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Discovery of the final beneficiary</a:t>
          </a:r>
          <a:endParaRPr lang="es-AR" dirty="0"/>
        </a:p>
      </dgm:t>
    </dgm:pt>
    <dgm:pt modelId="{9AA5D086-DF25-4CD4-B23E-9A6DF5E39BF2}" type="parTrans" cxnId="{037C2EA6-E950-4D02-924A-CB9073A369F4}">
      <dgm:prSet/>
      <dgm:spPr/>
      <dgm:t>
        <a:bodyPr/>
        <a:lstStyle/>
        <a:p>
          <a:endParaRPr lang="es-AR"/>
        </a:p>
      </dgm:t>
    </dgm:pt>
    <dgm:pt modelId="{C745C2E8-E154-4D23-86E4-BA5C08C296CA}" type="sibTrans" cxnId="{037C2EA6-E950-4D02-924A-CB9073A369F4}">
      <dgm:prSet/>
      <dgm:spPr/>
      <dgm:t>
        <a:bodyPr/>
        <a:lstStyle/>
        <a:p>
          <a:endParaRPr lang="es-AR"/>
        </a:p>
      </dgm:t>
    </dgm:pt>
    <dgm:pt modelId="{5D15F556-18B9-4F65-AF76-5F1FFD95AA47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es-AR" dirty="0"/>
        </a:p>
      </dgm:t>
    </dgm:pt>
    <dgm:pt modelId="{B8590B40-68D8-4330-95FB-B0C16560BD67}" type="parTrans" cxnId="{15B10DB7-6A72-4547-AE93-C8934099729B}">
      <dgm:prSet/>
      <dgm:spPr/>
      <dgm:t>
        <a:bodyPr/>
        <a:lstStyle/>
        <a:p>
          <a:endParaRPr lang="es-AR"/>
        </a:p>
      </dgm:t>
    </dgm:pt>
    <dgm:pt modelId="{A84BC3DF-B878-4AD2-95F5-BC0729A0E28C}" type="sibTrans" cxnId="{15B10DB7-6A72-4547-AE93-C8934099729B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D884AA06-B3A0-4580-B751-1E2FA8D9E42E}" type="presOf" srcId="{B5EE9FB7-4B66-4E3F-9878-8203C3F8507F}" destId="{A6696B32-CBC5-42D9-838B-9AC4E3DAC77C}" srcOrd="0" destOrd="7" presId="urn:microsoft.com/office/officeart/2005/8/layout/chevron2"/>
    <dgm:cxn modelId="{947D3E17-25FE-42E9-BE07-600E806F21E2}" srcId="{C67062A1-4CC1-46A0-8475-95CE82BC0548}" destId="{B5EE9FB7-4B66-4E3F-9878-8203C3F8507F}" srcOrd="6" destOrd="0" parTransId="{3055182C-AD45-4930-B970-E44C5263C76D}" sibTransId="{D4EFE3E9-56DE-4367-86C4-1079E822826B}"/>
    <dgm:cxn modelId="{58B1BC18-CE7E-4E0E-BF77-78D8A3FBCD31}" type="presOf" srcId="{20401BB5-81C8-42DD-9FEC-56BF76C66BA3}" destId="{A6696B32-CBC5-42D9-838B-9AC4E3DAC77C}" srcOrd="0" destOrd="3" presId="urn:microsoft.com/office/officeart/2005/8/layout/chevron2"/>
    <dgm:cxn modelId="{406C3919-2D53-42A9-BD18-91A61BD0D14C}" srcId="{C67062A1-4CC1-46A0-8475-95CE82BC0548}" destId="{23FA71C9-FD9F-4E1E-854A-2DA67C0B73BE}" srcOrd="1" destOrd="0" parTransId="{CAB98D2F-F28C-4648-881C-FA9E6DA3EF7E}" sibTransId="{A7211774-5AC5-4923-B5BD-FB508B2C17A9}"/>
    <dgm:cxn modelId="{96FA3926-80F6-4DC8-BBA8-7F1BE0C31E86}" type="presOf" srcId="{599E698A-424B-4997-A4FB-75B7B5BD57D2}" destId="{A6696B32-CBC5-42D9-838B-9AC4E3DAC77C}" srcOrd="0" destOrd="11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35F0EE60-5C1C-471C-8927-06914E6B115A}" srcId="{C67062A1-4CC1-46A0-8475-95CE82BC0548}" destId="{0D8FAB69-8F95-4959-BADC-888640BB8A7D}" srcOrd="9" destOrd="0" parTransId="{7FA41DD7-FE63-465C-A536-C0029E647056}" sibTransId="{0BD73DED-C46B-4789-BC6D-0758D2CF933B}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11FA6C4C-EF62-4DF3-8115-A43B89B7F225}" type="presOf" srcId="{23FA71C9-FD9F-4E1E-854A-2DA67C0B73BE}" destId="{A6696B32-CBC5-42D9-838B-9AC4E3DAC77C}" srcOrd="0" destOrd="2" presId="urn:microsoft.com/office/officeart/2005/8/layout/chevron2"/>
    <dgm:cxn modelId="{43938858-64DA-4AF5-863C-7A7AA6EE595E}" srcId="{C67062A1-4CC1-46A0-8475-95CE82BC0548}" destId="{F56F3A80-097B-4ECA-A5FC-57A7470B0F0F}" srcOrd="5" destOrd="0" parTransId="{3BF69F47-AAA6-47BF-97AF-7856F1B1E105}" sibTransId="{0DD7BC9B-5C6F-4C23-AEF6-40F598CD2640}"/>
    <dgm:cxn modelId="{42C27159-4C66-42FE-B0D3-3899C0AB854B}" srcId="{C67062A1-4CC1-46A0-8475-95CE82BC0548}" destId="{EE7879C8-82E8-40C6-881B-AFB282EA7472}" srcOrd="7" destOrd="0" parTransId="{C98FBADB-5655-4150-B557-2AFAFCF46018}" sibTransId="{7DD9C331-2A28-4AAB-BCEE-768255165B6E}"/>
    <dgm:cxn modelId="{4FF98680-9584-4264-B08A-3A5F045D9DEE}" type="presOf" srcId="{0D8FAB69-8F95-4959-BADC-888640BB8A7D}" destId="{A6696B32-CBC5-42D9-838B-9AC4E3DAC77C}" srcOrd="0" destOrd="10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D57C8A8A-AECA-4926-AC94-E0A318844AB6}" type="presOf" srcId="{5D15F556-18B9-4F65-AF76-5F1FFD95AA47}" destId="{A6696B32-CBC5-42D9-838B-9AC4E3DAC77C}" srcOrd="0" destOrd="12" presId="urn:microsoft.com/office/officeart/2005/8/layout/chevron2"/>
    <dgm:cxn modelId="{89FD2394-8529-4D73-87EB-40C5C48D0475}" srcId="{C67062A1-4CC1-46A0-8475-95CE82BC0548}" destId="{ACC9577F-E67A-4887-982F-67C4EEC3C8A5}" srcOrd="3" destOrd="0" parTransId="{E645E64B-D9A3-41EA-BC04-249AA6E683A9}" sibTransId="{A3FA759B-9208-406A-8B73-ED8FE45206FD}"/>
    <dgm:cxn modelId="{3C441D99-EA99-4116-8182-AB2B65439431}" srcId="{C67062A1-4CC1-46A0-8475-95CE82BC0548}" destId="{4EEECA04-D773-4809-8A2E-B6E11526DE04}" srcOrd="4" destOrd="0" parTransId="{829A239B-223F-4EEA-A006-98E66AE0C4B7}" sibTransId="{C8BA3BF7-20C7-4E91-81E6-5E6C4C8759EB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037C2EA6-E950-4D02-924A-CB9073A369F4}" srcId="{C67062A1-4CC1-46A0-8475-95CE82BC0548}" destId="{599E698A-424B-4997-A4FB-75B7B5BD57D2}" srcOrd="10" destOrd="0" parTransId="{9AA5D086-DF25-4CD4-B23E-9A6DF5E39BF2}" sibTransId="{C745C2E8-E154-4D23-86E4-BA5C08C296CA}"/>
    <dgm:cxn modelId="{AC0863B1-1049-48C8-9B51-AB4C6B3393D2}" type="presOf" srcId="{ACC9577F-E67A-4887-982F-67C4EEC3C8A5}" destId="{A6696B32-CBC5-42D9-838B-9AC4E3DAC77C}" srcOrd="0" destOrd="4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15B10DB7-6A72-4547-AE93-C8934099729B}" srcId="{C67062A1-4CC1-46A0-8475-95CE82BC0548}" destId="{5D15F556-18B9-4F65-AF76-5F1FFD95AA47}" srcOrd="11" destOrd="0" parTransId="{B8590B40-68D8-4330-95FB-B0C16560BD67}" sibTransId="{A84BC3DF-B878-4AD2-95F5-BC0729A0E28C}"/>
    <dgm:cxn modelId="{D1031EC0-8208-4045-B8EF-DD959B88E19C}" srcId="{C67062A1-4CC1-46A0-8475-95CE82BC0548}" destId="{B97A6E24-ABE3-48DA-9DF7-9758E5DCF21A}" srcOrd="8" destOrd="0" parTransId="{83FD0C71-D307-408C-99B2-B8D828A8334F}" sibTransId="{3147B608-419E-4CAD-870E-E17012592A99}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C0CBE4D6-A270-43D8-BA8B-B8D2C6478EB6}" type="presOf" srcId="{EE7879C8-82E8-40C6-881B-AFB282EA7472}" destId="{A6696B32-CBC5-42D9-838B-9AC4E3DAC77C}" srcOrd="0" destOrd="8" presId="urn:microsoft.com/office/officeart/2005/8/layout/chevron2"/>
    <dgm:cxn modelId="{7376F1DD-D5CF-4B7D-8678-37369A66FF0E}" srcId="{C67062A1-4CC1-46A0-8475-95CE82BC0548}" destId="{20401BB5-81C8-42DD-9FEC-56BF76C66BA3}" srcOrd="2" destOrd="0" parTransId="{E48E23C8-CE92-45D9-8DB7-D3011DEF9E72}" sibTransId="{08B0AE3D-E063-40AF-A7E7-71FE69A11FEE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468711E2-3D8B-4719-945A-A2F676DB4C2B}" type="presOf" srcId="{F56F3A80-097B-4ECA-A5FC-57A7470B0F0F}" destId="{A6696B32-CBC5-42D9-838B-9AC4E3DAC77C}" srcOrd="0" destOrd="6" presId="urn:microsoft.com/office/officeart/2005/8/layout/chevron2"/>
    <dgm:cxn modelId="{0F5E3DF0-2BD0-41DB-BF41-9DCCDB4A28AA}" type="presOf" srcId="{4EEECA04-D773-4809-8A2E-B6E11526DE04}" destId="{A6696B32-CBC5-42D9-838B-9AC4E3DAC77C}" srcOrd="0" destOrd="5" presId="urn:microsoft.com/office/officeart/2005/8/layout/chevron2"/>
    <dgm:cxn modelId="{B64C21FF-80FD-402C-8EBB-463D03B14B12}" type="presOf" srcId="{B97A6E24-ABE3-48DA-9DF7-9758E5DCF21A}" destId="{A6696B32-CBC5-42D9-838B-9AC4E3DAC77C}" srcOrd="0" destOrd="9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Improvements</a:t>
          </a:r>
          <a:r>
            <a:rPr lang="es-AR" b="1" dirty="0"/>
            <a:t>	</a:t>
          </a:r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Adequate training / human talent / qualification level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17A75B88-8F7F-4270-B723-5C32C8A0A7CE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Inter-agency collaboration</a:t>
          </a:r>
        </a:p>
      </dgm:t>
    </dgm:pt>
    <dgm:pt modelId="{1F95118E-3069-4076-B02C-D88DDBE13466}" type="parTrans" cxnId="{276AC02D-8E38-4B47-97A1-F8FE85FFBBE9}">
      <dgm:prSet/>
      <dgm:spPr/>
      <dgm:t>
        <a:bodyPr/>
        <a:lstStyle/>
        <a:p>
          <a:endParaRPr lang="es-AR"/>
        </a:p>
      </dgm:t>
    </dgm:pt>
    <dgm:pt modelId="{DD37595D-618B-497D-974E-688AB3FA9A14}" type="sibTrans" cxnId="{276AC02D-8E38-4B47-97A1-F8FE85FFBBE9}">
      <dgm:prSet/>
      <dgm:spPr/>
      <dgm:t>
        <a:bodyPr/>
        <a:lstStyle/>
        <a:p>
          <a:endParaRPr lang="es-AR"/>
        </a:p>
      </dgm:t>
    </dgm:pt>
    <dgm:pt modelId="{8D0040CB-3DAA-4C8A-867C-F7CB1200131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Implement operational intelligence areas</a:t>
          </a:r>
        </a:p>
      </dgm:t>
    </dgm:pt>
    <dgm:pt modelId="{46512F75-34F2-4D06-8174-F80B03750720}" type="parTrans" cxnId="{159D8632-02E2-4AD5-8332-31B17F3F2F3D}">
      <dgm:prSet/>
      <dgm:spPr/>
      <dgm:t>
        <a:bodyPr/>
        <a:lstStyle/>
        <a:p>
          <a:endParaRPr lang="es-AR"/>
        </a:p>
      </dgm:t>
    </dgm:pt>
    <dgm:pt modelId="{28C5EB57-541D-4DB5-B609-686E7A02B722}" type="sibTrans" cxnId="{159D8632-02E2-4AD5-8332-31B17F3F2F3D}">
      <dgm:prSet/>
      <dgm:spPr/>
      <dgm:t>
        <a:bodyPr/>
        <a:lstStyle/>
        <a:p>
          <a:endParaRPr lang="es-AR"/>
        </a:p>
      </dgm:t>
    </dgm:pt>
    <dgm:pt modelId="{E0630B30-764A-48A0-8B96-363AEE8D32F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Implement crime analysis areas</a:t>
          </a:r>
        </a:p>
      </dgm:t>
    </dgm:pt>
    <dgm:pt modelId="{00D329C8-0ABD-4578-891D-41E54E0C419B}" type="parTrans" cxnId="{607FC726-13F4-47FA-A68D-DD4C19108E44}">
      <dgm:prSet/>
      <dgm:spPr/>
      <dgm:t>
        <a:bodyPr/>
        <a:lstStyle/>
        <a:p>
          <a:endParaRPr lang="es-AR"/>
        </a:p>
      </dgm:t>
    </dgm:pt>
    <dgm:pt modelId="{C6A13927-4AF5-44A4-AB23-3C4720E605E9}" type="sibTrans" cxnId="{607FC726-13F4-47FA-A68D-DD4C19108E44}">
      <dgm:prSet/>
      <dgm:spPr/>
      <dgm:t>
        <a:bodyPr/>
        <a:lstStyle/>
        <a:p>
          <a:endParaRPr lang="es-AR"/>
        </a:p>
      </dgm:t>
    </dgm:pt>
    <dgm:pt modelId="{73C716CB-21A6-4F5A-AC70-D54778D0624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Updated database of taxpayers</a:t>
          </a:r>
        </a:p>
      </dgm:t>
    </dgm:pt>
    <dgm:pt modelId="{A6B4F342-01E6-4636-9727-BF472AD16734}" type="parTrans" cxnId="{3E9A6256-CBF0-4646-8FAD-9449C9930CF7}">
      <dgm:prSet/>
      <dgm:spPr/>
      <dgm:t>
        <a:bodyPr/>
        <a:lstStyle/>
        <a:p>
          <a:endParaRPr lang="es-AR"/>
        </a:p>
      </dgm:t>
    </dgm:pt>
    <dgm:pt modelId="{8CCB686D-5F21-48C9-A7B1-BBE6F9A9AC3A}" type="sibTrans" cxnId="{3E9A6256-CBF0-4646-8FAD-9449C9930CF7}">
      <dgm:prSet/>
      <dgm:spPr/>
      <dgm:t>
        <a:bodyPr/>
        <a:lstStyle/>
        <a:p>
          <a:endParaRPr lang="es-AR"/>
        </a:p>
      </dgm:t>
    </dgm:pt>
    <dgm:pt modelId="{2FF96669-45B2-47C5-B073-1FDB6DDB570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OSInt</a:t>
          </a:r>
        </a:p>
      </dgm:t>
    </dgm:pt>
    <dgm:pt modelId="{8454A883-224C-4166-ABF1-780A70976C1F}" type="parTrans" cxnId="{957C526E-A65E-4346-92AE-38568F83DCE6}">
      <dgm:prSet/>
      <dgm:spPr/>
      <dgm:t>
        <a:bodyPr/>
        <a:lstStyle/>
        <a:p>
          <a:endParaRPr lang="es-AR"/>
        </a:p>
      </dgm:t>
    </dgm:pt>
    <dgm:pt modelId="{EE7A47D6-B024-4978-8DBE-8E6933E60C18}" type="sibTrans" cxnId="{957C526E-A65E-4346-92AE-38568F83DCE6}">
      <dgm:prSet/>
      <dgm:spPr/>
      <dgm:t>
        <a:bodyPr/>
        <a:lstStyle/>
        <a:p>
          <a:endParaRPr lang="es-AR"/>
        </a:p>
      </dgm:t>
    </dgm:pt>
    <dgm:pt modelId="{F4883277-B5A3-4229-B7DD-B6B6E0FC31BC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Delays in requests for international cooperation</a:t>
          </a:r>
          <a:endParaRPr lang="es-AR" dirty="0"/>
        </a:p>
      </dgm:t>
    </dgm:pt>
    <dgm:pt modelId="{23A4FCF6-D8A8-418E-B7A0-8C01766B32C6}" type="parTrans" cxnId="{748A4327-CB09-468B-8525-C9E5D7468ECD}">
      <dgm:prSet/>
      <dgm:spPr/>
      <dgm:t>
        <a:bodyPr/>
        <a:lstStyle/>
        <a:p>
          <a:endParaRPr lang="es-AR"/>
        </a:p>
      </dgm:t>
    </dgm:pt>
    <dgm:pt modelId="{875A7066-EEF3-48D1-8961-E19635478D32}" type="sibTrans" cxnId="{748A4327-CB09-468B-8525-C9E5D7468ECD}">
      <dgm:prSet/>
      <dgm:spPr/>
      <dgm:t>
        <a:bodyPr/>
        <a:lstStyle/>
        <a:p>
          <a:endParaRPr lang="es-AR"/>
        </a:p>
      </dgm:t>
    </dgm:pt>
    <dgm:pt modelId="{62C97AEC-B9C9-4082-AC70-69635855104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Laws empowering to conduct audits and other investigations</a:t>
          </a:r>
          <a:endParaRPr lang="es-AR" dirty="0"/>
        </a:p>
      </dgm:t>
    </dgm:pt>
    <dgm:pt modelId="{024AF93C-14FF-4971-A526-0BCD171B9F46}" type="parTrans" cxnId="{DA4FF347-E290-4450-9639-70FBCE372D66}">
      <dgm:prSet/>
      <dgm:spPr/>
      <dgm:t>
        <a:bodyPr/>
        <a:lstStyle/>
        <a:p>
          <a:endParaRPr lang="es-AR"/>
        </a:p>
      </dgm:t>
    </dgm:pt>
    <dgm:pt modelId="{9659A533-DF6F-4122-9626-458C0FBA1BC8}" type="sibTrans" cxnId="{DA4FF347-E290-4450-9639-70FBCE372D66}">
      <dgm:prSet/>
      <dgm:spPr/>
      <dgm:t>
        <a:bodyPr/>
        <a:lstStyle/>
        <a:p>
          <a:endParaRPr lang="es-AR"/>
        </a:p>
      </dgm:t>
    </dgm:pt>
    <dgm:pt modelId="{DFED3324-A065-4309-922B-4637ECC76FDD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Use of new technologies and adjustments to the legal framework. </a:t>
          </a:r>
          <a:endParaRPr lang="es-AR" dirty="0"/>
        </a:p>
      </dgm:t>
    </dgm:pt>
    <dgm:pt modelId="{6F18D178-46CD-4532-918E-A3E5E964CBDB}" type="parTrans" cxnId="{F87CB569-2E99-4033-94EE-9C4220BF8154}">
      <dgm:prSet/>
      <dgm:spPr/>
      <dgm:t>
        <a:bodyPr/>
        <a:lstStyle/>
        <a:p>
          <a:endParaRPr lang="es-AR"/>
        </a:p>
      </dgm:t>
    </dgm:pt>
    <dgm:pt modelId="{1BA9D26E-538D-4904-823A-39E7C32A6DE8}" type="sibTrans" cxnId="{F87CB569-2E99-4033-94EE-9C4220BF8154}">
      <dgm:prSet/>
      <dgm:spPr/>
      <dgm:t>
        <a:bodyPr/>
        <a:lstStyle/>
        <a:p>
          <a:endParaRPr lang="es-AR"/>
        </a:p>
      </dgm:t>
    </dgm:pt>
    <dgm:pt modelId="{44B96CB5-ADAD-4B49-A3D0-2197E14F081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In the area of criminal justice: </a:t>
          </a:r>
          <a:endParaRPr lang="es-AR" dirty="0"/>
        </a:p>
      </dgm:t>
    </dgm:pt>
    <dgm:pt modelId="{4CC0D25D-7C87-4007-81CD-ECE56D75A309}" type="parTrans" cxnId="{8F831B5D-D610-44DC-9792-D931B0B163D7}">
      <dgm:prSet/>
      <dgm:spPr/>
      <dgm:t>
        <a:bodyPr/>
        <a:lstStyle/>
        <a:p>
          <a:endParaRPr lang="es-AR"/>
        </a:p>
      </dgm:t>
    </dgm:pt>
    <dgm:pt modelId="{2A3D9DC2-CB77-4684-B5B9-C0D274E5B4A3}" type="sibTrans" cxnId="{8F831B5D-D610-44DC-9792-D931B0B163D7}">
      <dgm:prSet/>
      <dgm:spPr/>
      <dgm:t>
        <a:bodyPr/>
        <a:lstStyle/>
        <a:p>
          <a:endParaRPr lang="es-AR"/>
        </a:p>
      </dgm:t>
    </dgm:pt>
    <dgm:pt modelId="{1838D2BA-2EB0-4C58-BB20-913682D4957C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Legal certainty and stability of its decisions </a:t>
          </a:r>
          <a:endParaRPr lang="es-AR" dirty="0"/>
        </a:p>
      </dgm:t>
    </dgm:pt>
    <dgm:pt modelId="{E2AC2580-A34A-48C5-9B7F-27FEF7007D21}" type="parTrans" cxnId="{59B914FA-663F-49B1-B52F-9F4828C83246}">
      <dgm:prSet/>
      <dgm:spPr/>
      <dgm:t>
        <a:bodyPr/>
        <a:lstStyle/>
        <a:p>
          <a:endParaRPr lang="es-AR"/>
        </a:p>
      </dgm:t>
    </dgm:pt>
    <dgm:pt modelId="{FB87CBD4-7433-4A18-B850-C08566937DF8}" type="sibTrans" cxnId="{59B914FA-663F-49B1-B52F-9F4828C83246}">
      <dgm:prSet/>
      <dgm:spPr/>
      <dgm:t>
        <a:bodyPr/>
        <a:lstStyle/>
        <a:p>
          <a:endParaRPr lang="es-AR"/>
        </a:p>
      </dgm:t>
    </dgm:pt>
    <dgm:pt modelId="{68AF9095-104B-4404-8151-BE3050BE5D87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Evidentiary standards applicable to these cases </a:t>
          </a:r>
          <a:endParaRPr lang="es-AR" dirty="0"/>
        </a:p>
      </dgm:t>
    </dgm:pt>
    <dgm:pt modelId="{B5AD6B24-0019-4ACA-BA8E-54A9334250D8}" type="parTrans" cxnId="{147D56D5-B91D-4448-9B73-7E405A640810}">
      <dgm:prSet/>
      <dgm:spPr/>
      <dgm:t>
        <a:bodyPr/>
        <a:lstStyle/>
        <a:p>
          <a:endParaRPr lang="es-AR"/>
        </a:p>
      </dgm:t>
    </dgm:pt>
    <dgm:pt modelId="{36263BC6-BF10-49E8-939B-268B06738A95}" type="sibTrans" cxnId="{147D56D5-B91D-4448-9B73-7E405A640810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BAA79E09-F6F0-44F4-8338-56EA65122BB3}" type="presOf" srcId="{E0630B30-764A-48A0-8B96-363AEE8D32FA}" destId="{A6696B32-CBC5-42D9-838B-9AC4E3DAC77C}" srcOrd="0" destOrd="4" presId="urn:microsoft.com/office/officeart/2005/8/layout/chevron2"/>
    <dgm:cxn modelId="{607FC726-13F4-47FA-A68D-DD4C19108E44}" srcId="{C67062A1-4CC1-46A0-8475-95CE82BC0548}" destId="{E0630B30-764A-48A0-8B96-363AEE8D32FA}" srcOrd="3" destOrd="0" parTransId="{00D329C8-0ABD-4578-891D-41E54E0C419B}" sibTransId="{C6A13927-4AF5-44A4-AB23-3C4720E605E9}"/>
    <dgm:cxn modelId="{748A4327-CB09-468B-8525-C9E5D7468ECD}" srcId="{C67062A1-4CC1-46A0-8475-95CE82BC0548}" destId="{F4883277-B5A3-4229-B7DD-B6B6E0FC31BC}" srcOrd="6" destOrd="0" parTransId="{23A4FCF6-D8A8-418E-B7A0-8C01766B32C6}" sibTransId="{875A7066-EEF3-48D1-8961-E19635478D32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2FE0FA2B-F0D9-4EC8-833E-0DFE30871811}" type="presOf" srcId="{8D0040CB-3DAA-4C8A-867C-F7CB1200131A}" destId="{A6696B32-CBC5-42D9-838B-9AC4E3DAC77C}" srcOrd="0" destOrd="3" presId="urn:microsoft.com/office/officeart/2005/8/layout/chevron2"/>
    <dgm:cxn modelId="{276AC02D-8E38-4B47-97A1-F8FE85FFBBE9}" srcId="{C67062A1-4CC1-46A0-8475-95CE82BC0548}" destId="{17A75B88-8F7F-4270-B723-5C32C8A0A7CE}" srcOrd="1" destOrd="0" parTransId="{1F95118E-3069-4076-B02C-D88DDBE13466}" sibTransId="{DD37595D-618B-497D-974E-688AB3FA9A14}"/>
    <dgm:cxn modelId="{159D8632-02E2-4AD5-8332-31B17F3F2F3D}" srcId="{C67062A1-4CC1-46A0-8475-95CE82BC0548}" destId="{8D0040CB-3DAA-4C8A-867C-F7CB1200131A}" srcOrd="2" destOrd="0" parTransId="{46512F75-34F2-4D06-8174-F80B03750720}" sibTransId="{28C5EB57-541D-4DB5-B609-686E7A02B722}"/>
    <dgm:cxn modelId="{8F831B5D-D610-44DC-9792-D931B0B163D7}" srcId="{C67062A1-4CC1-46A0-8475-95CE82BC0548}" destId="{44B96CB5-ADAD-4B49-A3D0-2197E14F081A}" srcOrd="9" destOrd="0" parTransId="{4CC0D25D-7C87-4007-81CD-ECE56D75A309}" sibTransId="{2A3D9DC2-CB77-4684-B5B9-C0D274E5B4A3}"/>
    <dgm:cxn modelId="{F7D93560-F493-44E3-8E17-634C673BE49E}" type="presOf" srcId="{62C97AEC-B9C9-4082-AC70-696358551044}" destId="{A6696B32-CBC5-42D9-838B-9AC4E3DAC77C}" srcOrd="0" destOrd="8" presId="urn:microsoft.com/office/officeart/2005/8/layout/chevron2"/>
    <dgm:cxn modelId="{74209B67-EC57-493C-8175-543FC03311D4}" type="presOf" srcId="{2FF96669-45B2-47C5-B073-1FDB6DDB5704}" destId="{A6696B32-CBC5-42D9-838B-9AC4E3DAC77C}" srcOrd="0" destOrd="6" presId="urn:microsoft.com/office/officeart/2005/8/layout/chevron2"/>
    <dgm:cxn modelId="{DA4FF347-E290-4450-9639-70FBCE372D66}" srcId="{C67062A1-4CC1-46A0-8475-95CE82BC0548}" destId="{62C97AEC-B9C9-4082-AC70-696358551044}" srcOrd="7" destOrd="0" parTransId="{024AF93C-14FF-4971-A526-0BCD171B9F46}" sibTransId="{9659A533-DF6F-4122-9626-458C0FBA1BC8}"/>
    <dgm:cxn modelId="{F87CB569-2E99-4033-94EE-9C4220BF8154}" srcId="{C67062A1-4CC1-46A0-8475-95CE82BC0548}" destId="{DFED3324-A065-4309-922B-4637ECC76FDD}" srcOrd="8" destOrd="0" parTransId="{6F18D178-46CD-4532-918E-A3E5E964CBDB}" sibTransId="{1BA9D26E-538D-4904-823A-39E7C32A6DE8}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957C526E-A65E-4346-92AE-38568F83DCE6}" srcId="{C67062A1-4CC1-46A0-8475-95CE82BC0548}" destId="{2FF96669-45B2-47C5-B073-1FDB6DDB5704}" srcOrd="5" destOrd="0" parTransId="{8454A883-224C-4166-ABF1-780A70976C1F}" sibTransId="{EE7A47D6-B024-4978-8DBE-8E6933E60C18}"/>
    <dgm:cxn modelId="{3E9A6256-CBF0-4646-8FAD-9449C9930CF7}" srcId="{C67062A1-4CC1-46A0-8475-95CE82BC0548}" destId="{73C716CB-21A6-4F5A-AC70-D54778D0624A}" srcOrd="4" destOrd="0" parTransId="{A6B4F342-01E6-4636-9727-BF472AD16734}" sibTransId="{8CCB686D-5F21-48C9-A7B1-BBE6F9A9AC3A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F83C1A87-2049-4EC8-812B-5A05B3BFC299}" type="presOf" srcId="{DFED3324-A065-4309-922B-4637ECC76FDD}" destId="{A6696B32-CBC5-42D9-838B-9AC4E3DAC77C}" srcOrd="0" destOrd="9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3CF57CA0-5B19-4252-ACAF-7E5BB7A12C2B}" type="presOf" srcId="{F4883277-B5A3-4229-B7DD-B6B6E0FC31BC}" destId="{A6696B32-CBC5-42D9-838B-9AC4E3DAC77C}" srcOrd="0" destOrd="7" presId="urn:microsoft.com/office/officeart/2005/8/layout/chevron2"/>
    <dgm:cxn modelId="{E58A8EA3-1BD3-4BBF-9AC7-DD84305871EB}" type="presOf" srcId="{44B96CB5-ADAD-4B49-A3D0-2197E14F081A}" destId="{A6696B32-CBC5-42D9-838B-9AC4E3DAC77C}" srcOrd="0" destOrd="10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20E8E5B8-EFCE-46D0-8BD5-88AD4877BC17}" type="presOf" srcId="{1838D2BA-2EB0-4C58-BB20-913682D4957C}" destId="{A6696B32-CBC5-42D9-838B-9AC4E3DAC77C}" srcOrd="0" destOrd="11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A8BA4AC6-791B-44E9-9E72-1D533124D8D6}" type="presOf" srcId="{17A75B88-8F7F-4270-B723-5C32C8A0A7CE}" destId="{A6696B32-CBC5-42D9-838B-9AC4E3DAC77C}" srcOrd="0" destOrd="2" presId="urn:microsoft.com/office/officeart/2005/8/layout/chevron2"/>
    <dgm:cxn modelId="{147D56D5-B91D-4448-9B73-7E405A640810}" srcId="{44B96CB5-ADAD-4B49-A3D0-2197E14F081A}" destId="{68AF9095-104B-4404-8151-BE3050BE5D87}" srcOrd="1" destOrd="0" parTransId="{B5AD6B24-0019-4ACA-BA8E-54A9334250D8}" sibTransId="{36263BC6-BF10-49E8-939B-268B06738A95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198C3DEF-1E5C-4C77-A812-4F3521FCFC5B}" type="presOf" srcId="{73C716CB-21A6-4F5A-AC70-D54778D0624A}" destId="{A6696B32-CBC5-42D9-838B-9AC4E3DAC77C}" srcOrd="0" destOrd="5" presId="urn:microsoft.com/office/officeart/2005/8/layout/chevron2"/>
    <dgm:cxn modelId="{59B914FA-663F-49B1-B52F-9F4828C83246}" srcId="{44B96CB5-ADAD-4B49-A3D0-2197E14F081A}" destId="{1838D2BA-2EB0-4C58-BB20-913682D4957C}" srcOrd="0" destOrd="0" parTransId="{E2AC2580-A34A-48C5-9B7F-27FEF7007D21}" sibTransId="{FB87CBD4-7433-4A18-B850-C08566937DF8}"/>
    <dgm:cxn modelId="{1C5197FC-15A7-4131-8DBE-8D8FF28647C2}" type="presOf" srcId="{68AF9095-104B-4404-8151-BE3050BE5D87}" destId="{A6696B32-CBC5-42D9-838B-9AC4E3DAC77C}" srcOrd="0" destOrd="12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0" dirty="0" err="1"/>
            <a:t>Operational</a:t>
          </a:r>
          <a:r>
            <a:rPr lang="es-AR" b="0" dirty="0"/>
            <a:t> </a:t>
          </a:r>
          <a:r>
            <a:rPr lang="es-AR" b="0" dirty="0" err="1"/>
            <a:t>weaknesses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Lack of empathy with the control figures.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6468B56C-39A4-43F4-8820-3B346C2F339E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Lack of resources and tools</a:t>
          </a:r>
          <a:endParaRPr lang="es-AR" dirty="0"/>
        </a:p>
      </dgm:t>
    </dgm:pt>
    <dgm:pt modelId="{1FE21F2B-C4D6-457F-9F3D-3BED55539BF8}" type="parTrans" cxnId="{BBD33990-4038-4975-A16D-5D817E7694DB}">
      <dgm:prSet/>
      <dgm:spPr/>
      <dgm:t>
        <a:bodyPr/>
        <a:lstStyle/>
        <a:p>
          <a:endParaRPr lang="es-AR"/>
        </a:p>
      </dgm:t>
    </dgm:pt>
    <dgm:pt modelId="{2218463B-1ADF-442C-977D-95D8414D02D9}" type="sibTrans" cxnId="{BBD33990-4038-4975-A16D-5D817E7694DB}">
      <dgm:prSet/>
      <dgm:spPr/>
      <dgm:t>
        <a:bodyPr/>
        <a:lstStyle/>
        <a:p>
          <a:endParaRPr lang="es-AR"/>
        </a:p>
      </dgm:t>
    </dgm:pt>
    <dgm:pt modelId="{A6F26EA1-E2E0-44FC-9994-3FA67695A7D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Access to financial information of the subjects of study.</a:t>
          </a:r>
          <a:endParaRPr lang="es-AR" dirty="0"/>
        </a:p>
      </dgm:t>
    </dgm:pt>
    <dgm:pt modelId="{12A81FCD-0892-43B6-BAFB-2C3499C8B6A4}" type="parTrans" cxnId="{B92187D6-1E1E-417F-829B-031A6C83C265}">
      <dgm:prSet/>
      <dgm:spPr/>
      <dgm:t>
        <a:bodyPr/>
        <a:lstStyle/>
        <a:p>
          <a:endParaRPr lang="es-AR"/>
        </a:p>
      </dgm:t>
    </dgm:pt>
    <dgm:pt modelId="{66BE09F1-8E63-4C35-B882-9D876A2E7B74}" type="sibTrans" cxnId="{B92187D6-1E1E-417F-829B-031A6C83C265}">
      <dgm:prSet/>
      <dgm:spPr/>
      <dgm:t>
        <a:bodyPr/>
        <a:lstStyle/>
        <a:p>
          <a:endParaRPr lang="es-AR"/>
        </a:p>
      </dgm:t>
    </dgm:pt>
    <dgm:pt modelId="{74952F94-1FC0-44FB-908F-67F24538EE8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Lack of timely and necessary information from financial entities and public agencies.</a:t>
          </a:r>
          <a:endParaRPr lang="es-AR" dirty="0"/>
        </a:p>
      </dgm:t>
    </dgm:pt>
    <dgm:pt modelId="{9C0AB65C-7DEE-463B-954D-776A20516646}" type="parTrans" cxnId="{C2BBF9F5-272C-476F-9129-7A92EB7DAA77}">
      <dgm:prSet/>
      <dgm:spPr/>
      <dgm:t>
        <a:bodyPr/>
        <a:lstStyle/>
        <a:p>
          <a:endParaRPr lang="es-AR"/>
        </a:p>
      </dgm:t>
    </dgm:pt>
    <dgm:pt modelId="{5B362C33-D5B7-43BC-BE6E-AB04C383D559}" type="sibTrans" cxnId="{C2BBF9F5-272C-476F-9129-7A92EB7DAA77}">
      <dgm:prSet/>
      <dgm:spPr/>
      <dgm:t>
        <a:bodyPr/>
        <a:lstStyle/>
        <a:p>
          <a:endParaRPr lang="es-AR"/>
        </a:p>
      </dgm:t>
    </dgm:pt>
    <dgm:pt modelId="{54AEC448-19B0-419D-816E-DBF3A97012E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Bureaucracy</a:t>
          </a:r>
        </a:p>
      </dgm:t>
    </dgm:pt>
    <dgm:pt modelId="{DEA90008-63FB-4158-BBD6-1D4572C55B51}" type="parTrans" cxnId="{D2DF925F-316D-4D64-B458-457981D42EEA}">
      <dgm:prSet/>
      <dgm:spPr/>
      <dgm:t>
        <a:bodyPr/>
        <a:lstStyle/>
        <a:p>
          <a:endParaRPr lang="es-AR"/>
        </a:p>
      </dgm:t>
    </dgm:pt>
    <dgm:pt modelId="{78BC756C-CB06-4D43-A4EC-A08AC4F65A70}" type="sibTrans" cxnId="{D2DF925F-316D-4D64-B458-457981D42EEA}">
      <dgm:prSet/>
      <dgm:spPr/>
      <dgm:t>
        <a:bodyPr/>
        <a:lstStyle/>
        <a:p>
          <a:endParaRPr lang="es-AR"/>
        </a:p>
      </dgm:t>
    </dgm:pt>
    <dgm:pt modelId="{600F4594-ED47-4772-8481-5D038B1BD787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Lack of trained personnel</a:t>
          </a:r>
        </a:p>
      </dgm:t>
    </dgm:pt>
    <dgm:pt modelId="{88ADD53D-9096-4ADF-A27D-29818A5A552C}" type="parTrans" cxnId="{A123C790-17DC-4BB5-BC58-64535AAA4A35}">
      <dgm:prSet/>
      <dgm:spPr/>
      <dgm:t>
        <a:bodyPr/>
        <a:lstStyle/>
        <a:p>
          <a:endParaRPr lang="es-AR"/>
        </a:p>
      </dgm:t>
    </dgm:pt>
    <dgm:pt modelId="{766BBE1A-2E17-4F8A-902D-58A95EC42BFB}" type="sibTrans" cxnId="{A123C790-17DC-4BB5-BC58-64535AAA4A35}">
      <dgm:prSet/>
      <dgm:spPr/>
      <dgm:t>
        <a:bodyPr/>
        <a:lstStyle/>
        <a:p>
          <a:endParaRPr lang="es-AR"/>
        </a:p>
      </dgm:t>
    </dgm:pt>
    <dgm:pt modelId="{8E6ABE19-D7B8-428E-AD6E-14D7886442B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Excessive turnover of investigative personnel </a:t>
          </a:r>
        </a:p>
      </dgm:t>
    </dgm:pt>
    <dgm:pt modelId="{3A73964F-1D49-40A0-9AF3-A3E5087E0B6F}" type="parTrans" cxnId="{B14028F4-6CDE-4A57-B190-DB048CE835C4}">
      <dgm:prSet/>
      <dgm:spPr/>
      <dgm:t>
        <a:bodyPr/>
        <a:lstStyle/>
        <a:p>
          <a:endParaRPr lang="es-AR"/>
        </a:p>
      </dgm:t>
    </dgm:pt>
    <dgm:pt modelId="{92D5BC14-4F74-4B41-BD57-5016ACA699E4}" type="sibTrans" cxnId="{B14028F4-6CDE-4A57-B190-DB048CE835C4}">
      <dgm:prSet/>
      <dgm:spPr/>
      <dgm:t>
        <a:bodyPr/>
        <a:lstStyle/>
        <a:p>
          <a:endParaRPr lang="es-AR"/>
        </a:p>
      </dgm:t>
    </dgm:pt>
    <dgm:pt modelId="{7021FDF0-DF2E-4E56-8897-8FABFD9096E7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Intelligence activities are not properly regulated</a:t>
          </a:r>
          <a:endParaRPr lang="es-AR" dirty="0"/>
        </a:p>
      </dgm:t>
    </dgm:pt>
    <dgm:pt modelId="{39E0ED00-E0D8-4F76-BE75-5685AB801468}" type="parTrans" cxnId="{5A223F5E-844C-4C7C-B5F2-0E06C2D30BA3}">
      <dgm:prSet/>
      <dgm:spPr/>
      <dgm:t>
        <a:bodyPr/>
        <a:lstStyle/>
        <a:p>
          <a:endParaRPr lang="es-AR"/>
        </a:p>
      </dgm:t>
    </dgm:pt>
    <dgm:pt modelId="{CF9DDE09-579D-4E6F-AD41-4713E5761ED4}" type="sibTrans" cxnId="{5A223F5E-844C-4C7C-B5F2-0E06C2D30BA3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5A223F5E-844C-4C7C-B5F2-0E06C2D30BA3}" srcId="{C67062A1-4CC1-46A0-8475-95CE82BC0548}" destId="{7021FDF0-DF2E-4E56-8897-8FABFD9096E7}" srcOrd="7" destOrd="0" parTransId="{39E0ED00-E0D8-4F76-BE75-5685AB801468}" sibTransId="{CF9DDE09-579D-4E6F-AD41-4713E5761ED4}"/>
    <dgm:cxn modelId="{D2DF925F-316D-4D64-B458-457981D42EEA}" srcId="{C67062A1-4CC1-46A0-8475-95CE82BC0548}" destId="{54AEC448-19B0-419D-816E-DBF3A97012E6}" srcOrd="4" destOrd="0" parTransId="{DEA90008-63FB-4158-BBD6-1D4572C55B51}" sibTransId="{78BC756C-CB06-4D43-A4EC-A08AC4F65A70}"/>
    <dgm:cxn modelId="{FE830E42-04C9-47F1-AFC4-4DE48075F472}" type="presOf" srcId="{8E6ABE19-D7B8-428E-AD6E-14D7886442B6}" destId="{A6696B32-CBC5-42D9-838B-9AC4E3DAC77C}" srcOrd="0" destOrd="7" presId="urn:microsoft.com/office/officeart/2005/8/layout/chevron2"/>
    <dgm:cxn modelId="{54150B65-3537-479F-BACF-2362F32CAA39}" type="presOf" srcId="{600F4594-ED47-4772-8481-5D038B1BD787}" destId="{A6696B32-CBC5-42D9-838B-9AC4E3DAC77C}" srcOrd="0" destOrd="6" presId="urn:microsoft.com/office/officeart/2005/8/layout/chevron2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14576853-C62D-41E6-878B-A5BE370E69BF}" type="presOf" srcId="{A6F26EA1-E2E0-44FC-9994-3FA67695A7DF}" destId="{A6696B32-CBC5-42D9-838B-9AC4E3DAC77C}" srcOrd="0" destOrd="3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C3C2F78F-45C7-43EF-99E5-8651820F8489}" type="presOf" srcId="{6468B56C-39A4-43F4-8820-3B346C2F339E}" destId="{A6696B32-CBC5-42D9-838B-9AC4E3DAC77C}" srcOrd="0" destOrd="2" presId="urn:microsoft.com/office/officeart/2005/8/layout/chevron2"/>
    <dgm:cxn modelId="{BBD33990-4038-4975-A16D-5D817E7694DB}" srcId="{C67062A1-4CC1-46A0-8475-95CE82BC0548}" destId="{6468B56C-39A4-43F4-8820-3B346C2F339E}" srcOrd="1" destOrd="0" parTransId="{1FE21F2B-C4D6-457F-9F3D-3BED55539BF8}" sibTransId="{2218463B-1ADF-442C-977D-95D8414D02D9}"/>
    <dgm:cxn modelId="{852DBD90-313C-47D1-A6B7-18E0756F12A1}" type="presOf" srcId="{7021FDF0-DF2E-4E56-8897-8FABFD9096E7}" destId="{A6696B32-CBC5-42D9-838B-9AC4E3DAC77C}" srcOrd="0" destOrd="8" presId="urn:microsoft.com/office/officeart/2005/8/layout/chevron2"/>
    <dgm:cxn modelId="{A123C790-17DC-4BB5-BC58-64535AAA4A35}" srcId="{C67062A1-4CC1-46A0-8475-95CE82BC0548}" destId="{600F4594-ED47-4772-8481-5D038B1BD787}" srcOrd="5" destOrd="0" parTransId="{88ADD53D-9096-4ADF-A27D-29818A5A552C}" sibTransId="{766BBE1A-2E17-4F8A-902D-58A95EC42BFB}"/>
    <dgm:cxn modelId="{5D7E6193-CBDF-4DFF-8E25-5502D1B1B259}" type="presOf" srcId="{74952F94-1FC0-44FB-908F-67F24538EE88}" destId="{A6696B32-CBC5-42D9-838B-9AC4E3DAC77C}" srcOrd="0" destOrd="4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B92187D6-1E1E-417F-829B-031A6C83C265}" srcId="{C67062A1-4CC1-46A0-8475-95CE82BC0548}" destId="{A6F26EA1-E2E0-44FC-9994-3FA67695A7DF}" srcOrd="2" destOrd="0" parTransId="{12A81FCD-0892-43B6-BAFB-2C3499C8B6A4}" sibTransId="{66BE09F1-8E63-4C35-B882-9D876A2E7B74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B14028F4-6CDE-4A57-B190-DB048CE835C4}" srcId="{C67062A1-4CC1-46A0-8475-95CE82BC0548}" destId="{8E6ABE19-D7B8-428E-AD6E-14D7886442B6}" srcOrd="6" destOrd="0" parTransId="{3A73964F-1D49-40A0-9AF3-A3E5087E0B6F}" sibTransId="{92D5BC14-4F74-4B41-BD57-5016ACA699E4}"/>
    <dgm:cxn modelId="{C2BBF9F5-272C-476F-9129-7A92EB7DAA77}" srcId="{C67062A1-4CC1-46A0-8475-95CE82BC0548}" destId="{74952F94-1FC0-44FB-908F-67F24538EE88}" srcOrd="3" destOrd="0" parTransId="{9C0AB65C-7DEE-463B-954D-776A20516646}" sibTransId="{5B362C33-D5B7-43BC-BE6E-AB04C383D559}"/>
    <dgm:cxn modelId="{695730F9-01B7-4695-9760-1B7A88E21F47}" type="presOf" srcId="{54AEC448-19B0-419D-816E-DBF3A97012E6}" destId="{A6696B32-CBC5-42D9-838B-9AC4E3DAC77C}" srcOrd="0" destOrd="5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0" dirty="0" err="1"/>
            <a:t>Operational</a:t>
          </a:r>
          <a:r>
            <a:rPr lang="es-AR" b="0" dirty="0"/>
            <a:t> </a:t>
          </a:r>
          <a:r>
            <a:rPr lang="es-AR" b="0" dirty="0" err="1"/>
            <a:t>weaknesses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Low operational capacity for tax investigations.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CADA3C10-5FF5-4B55-8C0B-87FD7E5A28A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Little coordinated and interdisciplinary work between agencies and specialties.</a:t>
          </a:r>
          <a:endParaRPr lang="es-AR" dirty="0"/>
        </a:p>
      </dgm:t>
    </dgm:pt>
    <dgm:pt modelId="{C6452F30-670F-44B9-A63A-153CCEBEFF5A}" type="parTrans" cxnId="{58322284-0E2A-448B-8998-DDC0A347F6E5}">
      <dgm:prSet/>
      <dgm:spPr/>
      <dgm:t>
        <a:bodyPr/>
        <a:lstStyle/>
        <a:p>
          <a:endParaRPr lang="es-AR"/>
        </a:p>
      </dgm:t>
    </dgm:pt>
    <dgm:pt modelId="{90026C25-C628-4F57-8D7B-7E5147357CD5}" type="sibTrans" cxnId="{58322284-0E2A-448B-8998-DDC0A347F6E5}">
      <dgm:prSet/>
      <dgm:spPr/>
      <dgm:t>
        <a:bodyPr/>
        <a:lstStyle/>
        <a:p>
          <a:endParaRPr lang="es-AR"/>
        </a:p>
      </dgm:t>
    </dgm:pt>
    <dgm:pt modelId="{5ABCB736-DBBA-4A8B-B225-573B4142590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Lack of preparation of judges and better legislation.</a:t>
          </a:r>
          <a:endParaRPr lang="es-AR" dirty="0"/>
        </a:p>
      </dgm:t>
    </dgm:pt>
    <dgm:pt modelId="{7C90CA9D-60F4-4968-B2CD-5D146B54B60D}" type="parTrans" cxnId="{2BD5CC82-4FD3-4E4C-9CF3-CBBF7D4D01AC}">
      <dgm:prSet/>
      <dgm:spPr/>
      <dgm:t>
        <a:bodyPr/>
        <a:lstStyle/>
        <a:p>
          <a:endParaRPr lang="es-AR"/>
        </a:p>
      </dgm:t>
    </dgm:pt>
    <dgm:pt modelId="{3A3D6A66-E3D8-4218-AE7C-5D66BDEB3061}" type="sibTrans" cxnId="{2BD5CC82-4FD3-4E4C-9CF3-CBBF7D4D01AC}">
      <dgm:prSet/>
      <dgm:spPr/>
      <dgm:t>
        <a:bodyPr/>
        <a:lstStyle/>
        <a:p>
          <a:endParaRPr lang="es-AR"/>
        </a:p>
      </dgm:t>
    </dgm:pt>
    <dgm:pt modelId="{26386B1D-1FDA-44B5-B48B-42723A3CE61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Delays in the processing of criminal cases.</a:t>
          </a:r>
          <a:endParaRPr lang="es-AR" dirty="0"/>
        </a:p>
      </dgm:t>
    </dgm:pt>
    <dgm:pt modelId="{D2D1AA74-9691-4F4C-8596-C98147F0D590}" type="parTrans" cxnId="{5F529D0B-F53D-47F8-8C5C-E41086B04662}">
      <dgm:prSet/>
      <dgm:spPr/>
      <dgm:t>
        <a:bodyPr/>
        <a:lstStyle/>
        <a:p>
          <a:endParaRPr lang="es-AR"/>
        </a:p>
      </dgm:t>
    </dgm:pt>
    <dgm:pt modelId="{C319E9DC-6AE1-4A3B-87FB-2CD85D050CCE}" type="sibTrans" cxnId="{5F529D0B-F53D-47F8-8C5C-E41086B04662}">
      <dgm:prSet/>
      <dgm:spPr/>
      <dgm:t>
        <a:bodyPr/>
        <a:lstStyle/>
        <a:p>
          <a:endParaRPr lang="es-AR"/>
        </a:p>
      </dgm:t>
    </dgm:pt>
    <dgm:pt modelId="{28974BB9-5E18-4A79-A9E4-1641E66A1FB1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Variability of judicial decisions</a:t>
          </a:r>
        </a:p>
      </dgm:t>
    </dgm:pt>
    <dgm:pt modelId="{C31F3F93-5964-4A69-8381-A2B63FE9C7FB}" type="parTrans" cxnId="{910E9BBF-927D-42D0-ACD8-37995BD2DA6D}">
      <dgm:prSet/>
      <dgm:spPr/>
      <dgm:t>
        <a:bodyPr/>
        <a:lstStyle/>
        <a:p>
          <a:endParaRPr lang="es-AR"/>
        </a:p>
      </dgm:t>
    </dgm:pt>
    <dgm:pt modelId="{548FEB86-0DDA-472B-9622-0672462BD89A}" type="sibTrans" cxnId="{910E9BBF-927D-42D0-ACD8-37995BD2DA6D}">
      <dgm:prSet/>
      <dgm:spPr/>
      <dgm:t>
        <a:bodyPr/>
        <a:lstStyle/>
        <a:p>
          <a:endParaRPr lang="es-AR"/>
        </a:p>
      </dgm:t>
    </dgm:pt>
    <dgm:pt modelId="{82916208-EC0A-4A89-BC83-A7441286102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Lack of border controls</a:t>
          </a:r>
        </a:p>
      </dgm:t>
    </dgm:pt>
    <dgm:pt modelId="{B899A03B-A715-47D5-B86B-19373EDD7701}" type="parTrans" cxnId="{EE4BB4A9-1214-4B19-B5E2-518AE2E7B137}">
      <dgm:prSet/>
      <dgm:spPr/>
      <dgm:t>
        <a:bodyPr/>
        <a:lstStyle/>
        <a:p>
          <a:endParaRPr lang="es-AR"/>
        </a:p>
      </dgm:t>
    </dgm:pt>
    <dgm:pt modelId="{7E647118-8086-498E-A339-2763BB455252}" type="sibTrans" cxnId="{EE4BB4A9-1214-4B19-B5E2-518AE2E7B137}">
      <dgm:prSet/>
      <dgm:spPr/>
      <dgm:t>
        <a:bodyPr/>
        <a:lstStyle/>
        <a:p>
          <a:endParaRPr lang="es-AR"/>
        </a:p>
      </dgm:t>
    </dgm:pt>
    <dgm:pt modelId="{09EBC089-68A3-46E1-A372-371CC808AD4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AR" dirty="0"/>
            <a:t>Bank secrecy</a:t>
          </a:r>
        </a:p>
      </dgm:t>
    </dgm:pt>
    <dgm:pt modelId="{B686460A-48ED-4D37-8512-9D46F680BD9E}" type="parTrans" cxnId="{559B71E4-D6D2-48FD-85D0-470EE255A0EF}">
      <dgm:prSet/>
      <dgm:spPr/>
      <dgm:t>
        <a:bodyPr/>
        <a:lstStyle/>
        <a:p>
          <a:endParaRPr lang="es-AR"/>
        </a:p>
      </dgm:t>
    </dgm:pt>
    <dgm:pt modelId="{C9C2A4F3-C52F-449A-9C21-F61749B15B15}" type="sibTrans" cxnId="{559B71E4-D6D2-48FD-85D0-470EE255A0EF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5F529D0B-F53D-47F8-8C5C-E41086B04662}" srcId="{C67062A1-4CC1-46A0-8475-95CE82BC0548}" destId="{26386B1D-1FDA-44B5-B48B-42723A3CE614}" srcOrd="3" destOrd="0" parTransId="{D2D1AA74-9691-4F4C-8596-C98147F0D590}" sibTransId="{C319E9DC-6AE1-4A3B-87FB-2CD85D050CCE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59DE5B49-E231-411F-9C1F-262C90A9ABA3}" type="presOf" srcId="{26386B1D-1FDA-44B5-B48B-42723A3CE614}" destId="{A6696B32-CBC5-42D9-838B-9AC4E3DAC77C}" srcOrd="0" destOrd="4" presId="urn:microsoft.com/office/officeart/2005/8/layout/chevron2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A6B4167F-5BD5-4A5D-8902-3A3B67E34BF9}" type="presOf" srcId="{CADA3C10-5FF5-4B55-8C0B-87FD7E5A28AF}" destId="{A6696B32-CBC5-42D9-838B-9AC4E3DAC77C}" srcOrd="0" destOrd="2" presId="urn:microsoft.com/office/officeart/2005/8/layout/chevron2"/>
    <dgm:cxn modelId="{2BD5CC82-4FD3-4E4C-9CF3-CBBF7D4D01AC}" srcId="{C67062A1-4CC1-46A0-8475-95CE82BC0548}" destId="{5ABCB736-DBBA-4A8B-B225-573B41425902}" srcOrd="2" destOrd="0" parTransId="{7C90CA9D-60F4-4968-B2CD-5D146B54B60D}" sibTransId="{3A3D6A66-E3D8-4218-AE7C-5D66BDEB3061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58322284-0E2A-448B-8998-DDC0A347F6E5}" srcId="{C67062A1-4CC1-46A0-8475-95CE82BC0548}" destId="{CADA3C10-5FF5-4B55-8C0B-87FD7E5A28AF}" srcOrd="1" destOrd="0" parTransId="{C6452F30-670F-44B9-A63A-153CCEBEFF5A}" sibTransId="{90026C25-C628-4F57-8D7B-7E5147357CD5}"/>
    <dgm:cxn modelId="{0E58AB8C-E245-45AA-A6DD-898A4EB4A0F0}" type="presOf" srcId="{82916208-EC0A-4A89-BC83-A74412861029}" destId="{A6696B32-CBC5-42D9-838B-9AC4E3DAC77C}" srcOrd="0" destOrd="6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EE4BB4A9-1214-4B19-B5E2-518AE2E7B137}" srcId="{C67062A1-4CC1-46A0-8475-95CE82BC0548}" destId="{82916208-EC0A-4A89-BC83-A74412861029}" srcOrd="5" destOrd="0" parTransId="{B899A03B-A715-47D5-B86B-19373EDD7701}" sibTransId="{7E647118-8086-498E-A339-2763BB455252}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AF6398BC-26B1-4AC5-9696-763698AAFD0B}" type="presOf" srcId="{09EBC089-68A3-46E1-A372-371CC808AD49}" destId="{A6696B32-CBC5-42D9-838B-9AC4E3DAC77C}" srcOrd="0" destOrd="7" presId="urn:microsoft.com/office/officeart/2005/8/layout/chevron2"/>
    <dgm:cxn modelId="{910E9BBF-927D-42D0-ACD8-37995BD2DA6D}" srcId="{C67062A1-4CC1-46A0-8475-95CE82BC0548}" destId="{28974BB9-5E18-4A79-A9E4-1641E66A1FB1}" srcOrd="4" destOrd="0" parTransId="{C31F3F93-5964-4A69-8381-A2B63FE9C7FB}" sibTransId="{548FEB86-0DDA-472B-9622-0672462BD89A}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559B71E4-D6D2-48FD-85D0-470EE255A0EF}" srcId="{C67062A1-4CC1-46A0-8475-95CE82BC0548}" destId="{09EBC089-68A3-46E1-A372-371CC808AD49}" srcOrd="6" destOrd="0" parTransId="{B686460A-48ED-4D37-8512-9D46F680BD9E}" sibTransId="{C9C2A4F3-C52F-449A-9C21-F61749B15B15}"/>
    <dgm:cxn modelId="{AF6639EB-0332-42B7-9D52-9A73A34BC9BA}" type="presOf" srcId="{28974BB9-5E18-4A79-A9E4-1641E66A1FB1}" destId="{A6696B32-CBC5-42D9-838B-9AC4E3DAC77C}" srcOrd="0" destOrd="5" presId="urn:microsoft.com/office/officeart/2005/8/layout/chevron2"/>
    <dgm:cxn modelId="{176A1BFA-8CB8-41E1-93E3-69496572E8E8}" type="presOf" srcId="{5ABCB736-DBBA-4A8B-B225-573B41425902}" destId="{A6696B32-CBC5-42D9-838B-9AC4E3DAC77C}" srcOrd="0" destOrd="3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0" dirty="0" err="1"/>
            <a:t>Systemic</a:t>
          </a:r>
          <a:r>
            <a:rPr lang="es-AR" b="0" dirty="0"/>
            <a:t> </a:t>
          </a:r>
          <a:r>
            <a:rPr lang="es-AR" b="0" dirty="0" err="1"/>
            <a:t>weaknesses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/>
            <a:t>Limitations of the tax code for tax administration to prosecute cases for tax crimes. </a:t>
          </a: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7025C534-360A-4667-8BFE-A55BD84ABA23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Lack of regulation and oversight of crypto-asset activity.</a:t>
          </a:r>
          <a:endParaRPr lang="es-AR" dirty="0"/>
        </a:p>
      </dgm:t>
    </dgm:pt>
    <dgm:pt modelId="{6DC2FC01-E0E3-4A95-84B0-99426A558086}" type="parTrans" cxnId="{9A47F57F-5EA0-4533-BC92-8C33A983205B}">
      <dgm:prSet/>
      <dgm:spPr/>
      <dgm:t>
        <a:bodyPr/>
        <a:lstStyle/>
        <a:p>
          <a:endParaRPr lang="es-AR"/>
        </a:p>
      </dgm:t>
    </dgm:pt>
    <dgm:pt modelId="{4A3F057E-71DC-4D48-B182-8406679B2E56}" type="sibTrans" cxnId="{9A47F57F-5EA0-4533-BC92-8C33A983205B}">
      <dgm:prSet/>
      <dgm:spPr/>
      <dgm:t>
        <a:bodyPr/>
        <a:lstStyle/>
        <a:p>
          <a:endParaRPr lang="es-AR"/>
        </a:p>
      </dgm:t>
    </dgm:pt>
    <dgm:pt modelId="{808A1243-DD05-4E47-B604-6A1E36ABA7C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Difficulty to prosecute for tax fraud and not simple evasion.</a:t>
          </a:r>
          <a:endParaRPr lang="es-AR" dirty="0"/>
        </a:p>
      </dgm:t>
    </dgm:pt>
    <dgm:pt modelId="{A5DA0E3C-AEAB-4627-B4D6-CF6083584B5B}" type="parTrans" cxnId="{B04991F6-FE89-4275-9E55-9A70F92F71D4}">
      <dgm:prSet/>
      <dgm:spPr/>
      <dgm:t>
        <a:bodyPr/>
        <a:lstStyle/>
        <a:p>
          <a:endParaRPr lang="es-AR"/>
        </a:p>
      </dgm:t>
    </dgm:pt>
    <dgm:pt modelId="{0CE9AB10-4933-42CC-A79F-5EC070BC8F4C}" type="sibTrans" cxnId="{B04991F6-FE89-4275-9E55-9A70F92F71D4}">
      <dgm:prSet/>
      <dgm:spPr/>
      <dgm:t>
        <a:bodyPr/>
        <a:lstStyle/>
        <a:p>
          <a:endParaRPr lang="es-AR"/>
        </a:p>
      </dgm:t>
    </dgm:pt>
    <dgm:pt modelId="{52659EA0-70BE-42D4-8CDF-BC720B4056A3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Lack of preparation of judges and more adequate legislation.</a:t>
          </a:r>
          <a:endParaRPr lang="es-AR" dirty="0"/>
        </a:p>
      </dgm:t>
    </dgm:pt>
    <dgm:pt modelId="{733B216D-17D9-482E-9DE5-33229A5E7267}" type="parTrans" cxnId="{23C0CEB1-4224-406E-A1BC-BED2DD0806A1}">
      <dgm:prSet/>
      <dgm:spPr/>
      <dgm:t>
        <a:bodyPr/>
        <a:lstStyle/>
        <a:p>
          <a:endParaRPr lang="es-AR"/>
        </a:p>
      </dgm:t>
    </dgm:pt>
    <dgm:pt modelId="{409A66ED-79E3-4029-83BB-C4ABBA6EB7F9}" type="sibTrans" cxnId="{23C0CEB1-4224-406E-A1BC-BED2DD0806A1}">
      <dgm:prSet/>
      <dgm:spPr/>
      <dgm:t>
        <a:bodyPr/>
        <a:lstStyle/>
        <a:p>
          <a:endParaRPr lang="es-AR"/>
        </a:p>
      </dgm:t>
    </dgm:pt>
    <dgm:pt modelId="{830FD90A-3C06-4D3F-9795-DD018D230CC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Protection of some professional segments such as lawyers</a:t>
          </a:r>
          <a:endParaRPr lang="es-AR" dirty="0"/>
        </a:p>
      </dgm:t>
    </dgm:pt>
    <dgm:pt modelId="{AA9FE613-A780-41C0-89D2-45A82FAFE211}" type="parTrans" cxnId="{92694297-2F40-4F48-8E23-FF8037109D9A}">
      <dgm:prSet/>
      <dgm:spPr/>
      <dgm:t>
        <a:bodyPr/>
        <a:lstStyle/>
        <a:p>
          <a:endParaRPr lang="es-AR"/>
        </a:p>
      </dgm:t>
    </dgm:pt>
    <dgm:pt modelId="{D0BAF9E7-7B9C-4A18-96FC-6AD0A6C9DE47}" type="sibTrans" cxnId="{92694297-2F40-4F48-8E23-FF8037109D9A}">
      <dgm:prSet/>
      <dgm:spPr/>
      <dgm:t>
        <a:bodyPr/>
        <a:lstStyle/>
        <a:p>
          <a:endParaRPr lang="es-AR"/>
        </a:p>
      </dgm:t>
    </dgm:pt>
    <dgm:pt modelId="{C31B6CF6-533E-48E9-AEAD-6E94BDC68001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Legislation that is not in line with new technologies </a:t>
          </a:r>
          <a:endParaRPr lang="es-AR" dirty="0"/>
        </a:p>
      </dgm:t>
    </dgm:pt>
    <dgm:pt modelId="{3797CF75-1F13-4920-B5AA-43F6955EBC02}" type="parTrans" cxnId="{757B0E00-EB73-4E23-977B-03568FBC25EA}">
      <dgm:prSet/>
      <dgm:spPr/>
      <dgm:t>
        <a:bodyPr/>
        <a:lstStyle/>
        <a:p>
          <a:endParaRPr lang="es-AR"/>
        </a:p>
      </dgm:t>
    </dgm:pt>
    <dgm:pt modelId="{2D02C0D7-977A-4765-A2A6-0BEA6EBD72CD}" type="sibTrans" cxnId="{757B0E00-EB73-4E23-977B-03568FBC25EA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757B0E00-EB73-4E23-977B-03568FBC25EA}" srcId="{C67062A1-4CC1-46A0-8475-95CE82BC0548}" destId="{C31B6CF6-533E-48E9-AEAD-6E94BDC68001}" srcOrd="5" destOrd="0" parTransId="{3797CF75-1F13-4920-B5AA-43F6955EBC02}" sibTransId="{2D02C0D7-977A-4765-A2A6-0BEA6EBD72CD}"/>
    <dgm:cxn modelId="{C7449626-8035-4055-B768-A7E84CE9683D}" type="presOf" srcId="{52659EA0-70BE-42D4-8CDF-BC720B4056A3}" destId="{A6696B32-CBC5-42D9-838B-9AC4E3DAC77C}" srcOrd="0" destOrd="4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0F475B67-327F-4C85-A4D5-EFE8463C9A1E}" type="presOf" srcId="{830FD90A-3C06-4D3F-9795-DD018D230CCF}" destId="{A6696B32-CBC5-42D9-838B-9AC4E3DAC77C}" srcOrd="0" destOrd="5" presId="urn:microsoft.com/office/officeart/2005/8/layout/chevron2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9A47F57F-5EA0-4533-BC92-8C33A983205B}" srcId="{C67062A1-4CC1-46A0-8475-95CE82BC0548}" destId="{7025C534-360A-4667-8BFE-A55BD84ABA23}" srcOrd="1" destOrd="0" parTransId="{6DC2FC01-E0E3-4A95-84B0-99426A558086}" sibTransId="{4A3F057E-71DC-4D48-B182-8406679B2E56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92694297-2F40-4F48-8E23-FF8037109D9A}" srcId="{C67062A1-4CC1-46A0-8475-95CE82BC0548}" destId="{830FD90A-3C06-4D3F-9795-DD018D230CCF}" srcOrd="4" destOrd="0" parTransId="{AA9FE613-A780-41C0-89D2-45A82FAFE211}" sibTransId="{D0BAF9E7-7B9C-4A18-96FC-6AD0A6C9DE47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8E0297A8-04D6-4C45-98A1-30DCE342DAE4}" type="presOf" srcId="{C31B6CF6-533E-48E9-AEAD-6E94BDC68001}" destId="{A6696B32-CBC5-42D9-838B-9AC4E3DAC77C}" srcOrd="0" destOrd="6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23C0CEB1-4224-406E-A1BC-BED2DD0806A1}" srcId="{C67062A1-4CC1-46A0-8475-95CE82BC0548}" destId="{52659EA0-70BE-42D4-8CDF-BC720B4056A3}" srcOrd="3" destOrd="0" parTransId="{733B216D-17D9-482E-9DE5-33229A5E7267}" sibTransId="{409A66ED-79E3-4029-83BB-C4ABBA6EB7F9}"/>
    <dgm:cxn modelId="{29A5DCB6-44DA-4A28-B8AE-B15C4E0AA2EB}" type="presOf" srcId="{7025C534-360A-4667-8BFE-A55BD84ABA23}" destId="{A6696B32-CBC5-42D9-838B-9AC4E3DAC77C}" srcOrd="0" destOrd="2" presId="urn:microsoft.com/office/officeart/2005/8/layout/chevron2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B04991F6-FE89-4275-9E55-9A70F92F71D4}" srcId="{C67062A1-4CC1-46A0-8475-95CE82BC0548}" destId="{808A1243-DD05-4E47-B604-6A1E36ABA7C9}" srcOrd="2" destOrd="0" parTransId="{A5DA0E3C-AEAB-4627-B4D6-CF6083584B5B}" sibTransId="{0CE9AB10-4933-42CC-A79F-5EC070BC8F4C}"/>
    <dgm:cxn modelId="{695E84FE-C6AC-431F-837E-6E63CB9518EA}" type="presOf" srcId="{808A1243-DD05-4E47-B604-6A1E36ABA7C9}" destId="{A6696B32-CBC5-42D9-838B-9AC4E3DAC77C}" srcOrd="0" destOrd="3" presId="urn:microsoft.com/office/officeart/2005/8/layout/chevron2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0" dirty="0" err="1"/>
            <a:t>Strengths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16B3BCBC-D403-4821-ACD2-3A64BD3E8818}">
      <dgm:prSet/>
      <dgm:spPr/>
      <dgm:t>
        <a:bodyPr/>
        <a:lstStyle/>
        <a:p>
          <a:r>
            <a:rPr lang="en-US"/>
            <a:t>Technology and legal attributions of the tax collection agency </a:t>
          </a:r>
          <a:endParaRPr lang="es-AR" dirty="0"/>
        </a:p>
      </dgm:t>
    </dgm:pt>
    <dgm:pt modelId="{D4F3AFFF-6650-42D3-B5A6-4691309AF30E}" type="parTrans" cxnId="{B5FF6360-5F54-48C1-AAE4-5BD98F272278}">
      <dgm:prSet/>
      <dgm:spPr/>
      <dgm:t>
        <a:bodyPr/>
        <a:lstStyle/>
        <a:p>
          <a:endParaRPr lang="es-AR"/>
        </a:p>
      </dgm:t>
    </dgm:pt>
    <dgm:pt modelId="{0D62F322-D8E0-4A7D-A3F4-1AA950615DB4}" type="sibTrans" cxnId="{B5FF6360-5F54-48C1-AAE4-5BD98F272278}">
      <dgm:prSet/>
      <dgm:spPr/>
      <dgm:t>
        <a:bodyPr/>
        <a:lstStyle/>
        <a:p>
          <a:endParaRPr lang="es-AR"/>
        </a:p>
      </dgm:t>
    </dgm:pt>
    <dgm:pt modelId="{6BE454AD-2B6A-4EBD-A480-5D8C8BDC52F3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es-AR" dirty="0"/>
        </a:p>
      </dgm:t>
    </dgm:pt>
    <dgm:pt modelId="{FD1844B0-7574-4049-B3B1-9509C07A7FF9}" type="parTrans" cxnId="{4B52D9BF-5A06-4F3A-A263-9C56BC1D31B2}">
      <dgm:prSet/>
      <dgm:spPr/>
      <dgm:t>
        <a:bodyPr/>
        <a:lstStyle/>
        <a:p>
          <a:endParaRPr lang="es-AR"/>
        </a:p>
      </dgm:t>
    </dgm:pt>
    <dgm:pt modelId="{9ACE4119-9018-4FC1-B9B1-0C54D1A64B54}" type="sibTrans" cxnId="{4B52D9BF-5A06-4F3A-A263-9C56BC1D31B2}">
      <dgm:prSet/>
      <dgm:spPr/>
      <dgm:t>
        <a:bodyPr/>
        <a:lstStyle/>
        <a:p>
          <a:endParaRPr lang="es-AR"/>
        </a:p>
      </dgm:t>
    </dgm:pt>
    <dgm:pt modelId="{38839727-9A6F-4FE6-A2F2-8B54F6C8C743}">
      <dgm:prSet/>
      <dgm:spPr/>
      <dgm:t>
        <a:bodyPr/>
        <a:lstStyle/>
        <a:p>
          <a:r>
            <a:rPr lang="en-US" dirty="0"/>
            <a:t>Databases in tax agencies with information regimes (financial, patrimonial and economic).</a:t>
          </a:r>
          <a:endParaRPr lang="es-AR" dirty="0"/>
        </a:p>
      </dgm:t>
    </dgm:pt>
    <dgm:pt modelId="{AA8F7842-FA9D-4397-99A1-E54DACCAE286}" type="parTrans" cxnId="{7DF94762-50DB-4FC2-9A90-AD8695E9EAA4}">
      <dgm:prSet/>
      <dgm:spPr/>
      <dgm:t>
        <a:bodyPr/>
        <a:lstStyle/>
        <a:p>
          <a:endParaRPr lang="es-AR"/>
        </a:p>
      </dgm:t>
    </dgm:pt>
    <dgm:pt modelId="{E025BE16-7AC4-4A89-88D4-4745EE4D7B0C}" type="sibTrans" cxnId="{7DF94762-50DB-4FC2-9A90-AD8695E9EAA4}">
      <dgm:prSet/>
      <dgm:spPr/>
      <dgm:t>
        <a:bodyPr/>
        <a:lstStyle/>
        <a:p>
          <a:endParaRPr lang="es-AR"/>
        </a:p>
      </dgm:t>
    </dgm:pt>
    <dgm:pt modelId="{BF43603D-A808-4B35-A59B-8D35DF62D597}">
      <dgm:prSet/>
      <dgm:spPr/>
      <dgm:t>
        <a:bodyPr/>
        <a:lstStyle/>
        <a:p>
          <a:r>
            <a:rPr lang="en-US" dirty="0"/>
            <a:t>Capacity and professionalism of the officials of the Tax Agency, </a:t>
          </a:r>
          <a:endParaRPr lang="es-AR" dirty="0"/>
        </a:p>
      </dgm:t>
    </dgm:pt>
    <dgm:pt modelId="{D6180145-A3DF-46EC-9E6E-84FCB8C6D7A3}" type="parTrans" cxnId="{2C0BF880-1C07-4CF0-BB64-163A17ED918C}">
      <dgm:prSet/>
      <dgm:spPr/>
      <dgm:t>
        <a:bodyPr/>
        <a:lstStyle/>
        <a:p>
          <a:endParaRPr lang="es-AR"/>
        </a:p>
      </dgm:t>
    </dgm:pt>
    <dgm:pt modelId="{A6A8BB96-3B7D-4CB5-9DFA-02D37C891168}" type="sibTrans" cxnId="{2C0BF880-1C07-4CF0-BB64-163A17ED918C}">
      <dgm:prSet/>
      <dgm:spPr/>
      <dgm:t>
        <a:bodyPr/>
        <a:lstStyle/>
        <a:p>
          <a:endParaRPr lang="es-AR"/>
        </a:p>
      </dgm:t>
    </dgm:pt>
    <dgm:pt modelId="{68ED13F0-BB62-41D4-A191-336DB7DBD787}">
      <dgm:prSet/>
      <dgm:spPr/>
      <dgm:t>
        <a:bodyPr/>
        <a:lstStyle/>
        <a:p>
          <a:r>
            <a:rPr lang="en-US" dirty="0"/>
            <a:t>Willingness of staff to undergo training </a:t>
          </a:r>
          <a:endParaRPr lang="es-AR" dirty="0"/>
        </a:p>
      </dgm:t>
    </dgm:pt>
    <dgm:pt modelId="{4707767C-287F-48E1-AD70-F15C0F6BB1D2}" type="parTrans" cxnId="{2299BBB0-146E-4241-B931-1CC85FB41611}">
      <dgm:prSet/>
      <dgm:spPr/>
      <dgm:t>
        <a:bodyPr/>
        <a:lstStyle/>
        <a:p>
          <a:endParaRPr lang="es-AR"/>
        </a:p>
      </dgm:t>
    </dgm:pt>
    <dgm:pt modelId="{85609272-875B-4D33-B97D-12FA546D2A0C}" type="sibTrans" cxnId="{2299BBB0-146E-4241-B931-1CC85FB41611}">
      <dgm:prSet/>
      <dgm:spPr/>
      <dgm:t>
        <a:bodyPr/>
        <a:lstStyle/>
        <a:p>
          <a:endParaRPr lang="es-AR"/>
        </a:p>
      </dgm:t>
    </dgm:pt>
    <dgm:pt modelId="{2F51C1CD-D705-4E53-B881-BF273622584A}">
      <dgm:prSet/>
      <dgm:spPr/>
      <dgm:t>
        <a:bodyPr/>
        <a:lstStyle/>
        <a:p>
          <a:r>
            <a:rPr lang="es-AR" dirty="0"/>
            <a:t>Significant improvements driven by international evaluations (FATF - WGB). </a:t>
          </a:r>
        </a:p>
      </dgm:t>
    </dgm:pt>
    <dgm:pt modelId="{949B8972-B692-4A02-9BC4-5D5DDA95F17E}" type="parTrans" cxnId="{A463249D-8940-4C8E-99D9-A36956181EF8}">
      <dgm:prSet/>
      <dgm:spPr/>
      <dgm:t>
        <a:bodyPr/>
        <a:lstStyle/>
        <a:p>
          <a:endParaRPr lang="es-AR"/>
        </a:p>
      </dgm:t>
    </dgm:pt>
    <dgm:pt modelId="{91BAD636-13A4-4C51-8B0C-44013B7C43FF}" type="sibTrans" cxnId="{A463249D-8940-4C8E-99D9-A36956181EF8}">
      <dgm:prSet/>
      <dgm:spPr/>
      <dgm:t>
        <a:bodyPr/>
        <a:lstStyle/>
        <a:p>
          <a:endParaRPr lang="es-AR"/>
        </a:p>
      </dgm:t>
    </dgm:pt>
    <dgm:pt modelId="{E3370B52-2768-4624-914B-70CE07B81F4B}">
      <dgm:prSet/>
      <dgm:spPr/>
      <dgm:t>
        <a:bodyPr/>
        <a:lstStyle/>
        <a:p>
          <a:r>
            <a:rPr lang="en-US" dirty="0"/>
            <a:t>Working groups between different entities / coordinated and collaborative work with other regulatory agencies. </a:t>
          </a:r>
          <a:endParaRPr lang="es-AR" dirty="0"/>
        </a:p>
      </dgm:t>
    </dgm:pt>
    <dgm:pt modelId="{1116DA70-A200-4038-A967-DFF2AF2FD1A5}" type="parTrans" cxnId="{162625B7-D77F-400E-8D6E-8A88CC861424}">
      <dgm:prSet/>
      <dgm:spPr/>
      <dgm:t>
        <a:bodyPr/>
        <a:lstStyle/>
        <a:p>
          <a:endParaRPr lang="es-AR"/>
        </a:p>
      </dgm:t>
    </dgm:pt>
    <dgm:pt modelId="{49B2FC66-1522-43FD-B64D-B422494BC392}" type="sibTrans" cxnId="{162625B7-D77F-400E-8D6E-8A88CC861424}">
      <dgm:prSet/>
      <dgm:spPr/>
      <dgm:t>
        <a:bodyPr/>
        <a:lstStyle/>
        <a:p>
          <a:endParaRPr lang="es-AR"/>
        </a:p>
      </dgm:t>
    </dgm:pt>
    <dgm:pt modelId="{59C7F530-0913-4FCC-84D3-3784FAC0CD7E}">
      <dgm:prSet/>
      <dgm:spPr/>
      <dgm:t>
        <a:bodyPr/>
        <a:lstStyle/>
        <a:p>
          <a:r>
            <a:rPr lang="en-US" dirty="0"/>
            <a:t>Some useful norms for the punishment of this type of crimes.</a:t>
          </a:r>
          <a:endParaRPr lang="es-AR" dirty="0"/>
        </a:p>
      </dgm:t>
    </dgm:pt>
    <dgm:pt modelId="{63F8EC49-058C-48AA-8320-1CAF6D8AFFD8}" type="parTrans" cxnId="{2788D74B-37F8-4E20-9A18-8B59B09203EF}">
      <dgm:prSet/>
      <dgm:spPr/>
      <dgm:t>
        <a:bodyPr/>
        <a:lstStyle/>
        <a:p>
          <a:endParaRPr lang="es-AR"/>
        </a:p>
      </dgm:t>
    </dgm:pt>
    <dgm:pt modelId="{2AAC2EA5-304D-4627-90A6-3ED5CFCC809C}" type="sibTrans" cxnId="{2788D74B-37F8-4E20-9A18-8B59B09203EF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6D6C5D30-A6F5-4B01-B393-CB0897BB9A93}" type="presOf" srcId="{59C7F530-0913-4FCC-84D3-3784FAC0CD7E}" destId="{A6696B32-CBC5-42D9-838B-9AC4E3DAC77C}" srcOrd="0" destOrd="8" presId="urn:microsoft.com/office/officeart/2005/8/layout/chevron2"/>
    <dgm:cxn modelId="{4EA5515D-AF02-4285-B86D-108B0E486BB6}" type="presOf" srcId="{38839727-9A6F-4FE6-A2F2-8B54F6C8C743}" destId="{A6696B32-CBC5-42D9-838B-9AC4E3DAC77C}" srcOrd="0" destOrd="3" presId="urn:microsoft.com/office/officeart/2005/8/layout/chevron2"/>
    <dgm:cxn modelId="{B5FF6360-5F54-48C1-AAE4-5BD98F272278}" srcId="{C67062A1-4CC1-46A0-8475-95CE82BC0548}" destId="{16B3BCBC-D403-4821-ACD2-3A64BD3E8818}" srcOrd="1" destOrd="0" parTransId="{D4F3AFFF-6650-42D3-B5A6-4691309AF30E}" sibTransId="{0D62F322-D8E0-4A7D-A3F4-1AA950615DB4}"/>
    <dgm:cxn modelId="{7DF94762-50DB-4FC2-9A90-AD8695E9EAA4}" srcId="{C67062A1-4CC1-46A0-8475-95CE82BC0548}" destId="{38839727-9A6F-4FE6-A2F2-8B54F6C8C743}" srcOrd="2" destOrd="0" parTransId="{AA8F7842-FA9D-4397-99A1-E54DACCAE286}" sibTransId="{E025BE16-7AC4-4A89-88D4-4745EE4D7B0C}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2788D74B-37F8-4E20-9A18-8B59B09203EF}" srcId="{C67062A1-4CC1-46A0-8475-95CE82BC0548}" destId="{59C7F530-0913-4FCC-84D3-3784FAC0CD7E}" srcOrd="7" destOrd="0" parTransId="{63F8EC49-058C-48AA-8320-1CAF6D8AFFD8}" sibTransId="{2AAC2EA5-304D-4627-90A6-3ED5CFCC809C}"/>
    <dgm:cxn modelId="{9071AE79-566B-4FB4-87EC-06BFFF38BA17}" type="presOf" srcId="{BF43603D-A808-4B35-A59B-8D35DF62D597}" destId="{A6696B32-CBC5-42D9-838B-9AC4E3DAC77C}" srcOrd="0" destOrd="4" presId="urn:microsoft.com/office/officeart/2005/8/layout/chevron2"/>
    <dgm:cxn modelId="{2C0BF880-1C07-4CF0-BB64-163A17ED918C}" srcId="{C67062A1-4CC1-46A0-8475-95CE82BC0548}" destId="{BF43603D-A808-4B35-A59B-8D35DF62D597}" srcOrd="3" destOrd="0" parTransId="{D6180145-A3DF-46EC-9E6E-84FCB8C6D7A3}" sibTransId="{A6A8BB96-3B7D-4CB5-9DFA-02D37C891168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A463249D-8940-4C8E-99D9-A36956181EF8}" srcId="{C67062A1-4CC1-46A0-8475-95CE82BC0548}" destId="{2F51C1CD-D705-4E53-B881-BF273622584A}" srcOrd="5" destOrd="0" parTransId="{949B8972-B692-4A02-9BC4-5D5DDA95F17E}" sibTransId="{91BAD636-13A4-4C51-8B0C-44013B7C43FF}"/>
    <dgm:cxn modelId="{E078F29F-3B96-4D30-929D-A4BA65AA7D86}" type="presOf" srcId="{6BE454AD-2B6A-4EBD-A480-5D8C8BDC52F3}" destId="{A6696B32-CBC5-42D9-838B-9AC4E3DAC77C}" srcOrd="0" destOrd="9" presId="urn:microsoft.com/office/officeart/2005/8/layout/chevron2"/>
    <dgm:cxn modelId="{2299BBB0-146E-4241-B931-1CC85FB41611}" srcId="{C67062A1-4CC1-46A0-8475-95CE82BC0548}" destId="{68ED13F0-BB62-41D4-A191-336DB7DBD787}" srcOrd="4" destOrd="0" parTransId="{4707767C-287F-48E1-AD70-F15C0F6BB1D2}" sibTransId="{85609272-875B-4D33-B97D-12FA546D2A0C}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162625B7-D77F-400E-8D6E-8A88CC861424}" srcId="{C67062A1-4CC1-46A0-8475-95CE82BC0548}" destId="{E3370B52-2768-4624-914B-70CE07B81F4B}" srcOrd="6" destOrd="0" parTransId="{1116DA70-A200-4038-A967-DFF2AF2FD1A5}" sibTransId="{49B2FC66-1522-43FD-B64D-B422494BC392}"/>
    <dgm:cxn modelId="{E54A22BD-4F45-4363-8CF4-9BE186B8FE2B}" type="presOf" srcId="{16B3BCBC-D403-4821-ACD2-3A64BD3E8818}" destId="{A6696B32-CBC5-42D9-838B-9AC4E3DAC77C}" srcOrd="0" destOrd="2" presId="urn:microsoft.com/office/officeart/2005/8/layout/chevron2"/>
    <dgm:cxn modelId="{4B52D9BF-5A06-4F3A-A263-9C56BC1D31B2}" srcId="{1E6E73EF-6445-478A-A9CE-1ED042BB9C4C}" destId="{6BE454AD-2B6A-4EBD-A480-5D8C8BDC52F3}" srcOrd="1" destOrd="0" parTransId="{FD1844B0-7574-4049-B3B1-9509C07A7FF9}" sibTransId="{9ACE4119-9018-4FC1-B9B1-0C54D1A64B54}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6E5BA2C5-19B4-4E08-9844-3250578964F1}" type="presOf" srcId="{2F51C1CD-D705-4E53-B881-BF273622584A}" destId="{A6696B32-CBC5-42D9-838B-9AC4E3DAC77C}" srcOrd="0" destOrd="6" presId="urn:microsoft.com/office/officeart/2005/8/layout/chevron2"/>
    <dgm:cxn modelId="{E0F518D4-DCEA-40E5-85BC-9F852BD08B24}" type="presOf" srcId="{68ED13F0-BB62-41D4-A191-336DB7DBD787}" destId="{A6696B32-CBC5-42D9-838B-9AC4E3DAC77C}" srcOrd="0" destOrd="5" presId="urn:microsoft.com/office/officeart/2005/8/layout/chevron2"/>
    <dgm:cxn modelId="{D12D0FDF-A677-4633-AFEE-552B67133899}" type="presOf" srcId="{E3370B52-2768-4624-914B-70CE07B81F4B}" destId="{A6696B32-CBC5-42D9-838B-9AC4E3DAC77C}" srcOrd="0" destOrd="7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0" dirty="0" err="1"/>
            <a:t>Strengths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92B9B718-502C-4FC7-9504-DCC4C425F75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es-AR" dirty="0"/>
        </a:p>
      </dgm:t>
    </dgm:pt>
    <dgm:pt modelId="{3DBD9C11-CDC1-4EA3-8F99-4BE0871AC02C}" type="parTrans" cxnId="{7A1D2FC1-6E87-403B-AE05-21A307E82202}">
      <dgm:prSet/>
      <dgm:spPr/>
      <dgm:t>
        <a:bodyPr/>
        <a:lstStyle/>
        <a:p>
          <a:endParaRPr lang="es-AR"/>
        </a:p>
      </dgm:t>
    </dgm:pt>
    <dgm:pt modelId="{A286D32A-11C0-4FE7-ABB2-F98E63B8A15A}" type="sibTrans" cxnId="{7A1D2FC1-6E87-403B-AE05-21A307E82202}">
      <dgm:prSet/>
      <dgm:spPr/>
      <dgm:t>
        <a:bodyPr/>
        <a:lstStyle/>
        <a:p>
          <a:endParaRPr lang="es-AR"/>
        </a:p>
      </dgm:t>
    </dgm:pt>
    <dgm:pt modelId="{16B3BCBC-D403-4821-ACD2-3A64BD3E8818}">
      <dgm:prSet/>
      <dgm:spPr/>
      <dgm:t>
        <a:bodyPr/>
        <a:lstStyle/>
        <a:p>
          <a:r>
            <a:rPr lang="en-US"/>
            <a:t>Access by FIU to internal and external information sources.</a:t>
          </a:r>
          <a:endParaRPr lang="es-AR" dirty="0"/>
        </a:p>
      </dgm:t>
    </dgm:pt>
    <dgm:pt modelId="{D4F3AFFF-6650-42D3-B5A6-4691309AF30E}" type="parTrans" cxnId="{B5FF6360-5F54-48C1-AAE4-5BD98F272278}">
      <dgm:prSet/>
      <dgm:spPr/>
      <dgm:t>
        <a:bodyPr/>
        <a:lstStyle/>
        <a:p>
          <a:endParaRPr lang="es-AR"/>
        </a:p>
      </dgm:t>
    </dgm:pt>
    <dgm:pt modelId="{0D62F322-D8E0-4A7D-A3F4-1AA950615DB4}" type="sibTrans" cxnId="{B5FF6360-5F54-48C1-AAE4-5BD98F272278}">
      <dgm:prSet/>
      <dgm:spPr/>
      <dgm:t>
        <a:bodyPr/>
        <a:lstStyle/>
        <a:p>
          <a:endParaRPr lang="es-AR"/>
        </a:p>
      </dgm:t>
    </dgm:pt>
    <dgm:pt modelId="{6BE454AD-2B6A-4EBD-A480-5D8C8BDC52F3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es-AR" dirty="0"/>
        </a:p>
      </dgm:t>
    </dgm:pt>
    <dgm:pt modelId="{FD1844B0-7574-4049-B3B1-9509C07A7FF9}" type="parTrans" cxnId="{4B52D9BF-5A06-4F3A-A263-9C56BC1D31B2}">
      <dgm:prSet/>
      <dgm:spPr/>
      <dgm:t>
        <a:bodyPr/>
        <a:lstStyle/>
        <a:p>
          <a:endParaRPr lang="es-AR"/>
        </a:p>
      </dgm:t>
    </dgm:pt>
    <dgm:pt modelId="{9ACE4119-9018-4FC1-B9B1-0C54D1A64B54}" type="sibTrans" cxnId="{4B52D9BF-5A06-4F3A-A263-9C56BC1D31B2}">
      <dgm:prSet/>
      <dgm:spPr/>
      <dgm:t>
        <a:bodyPr/>
        <a:lstStyle/>
        <a:p>
          <a:endParaRPr lang="es-AR"/>
        </a:p>
      </dgm:t>
    </dgm:pt>
    <dgm:pt modelId="{EDEB6778-A52F-462F-ADBD-DC32B89FA9E7}">
      <dgm:prSet/>
      <dgm:spPr/>
      <dgm:t>
        <a:bodyPr/>
        <a:lstStyle/>
        <a:p>
          <a:r>
            <a:rPr lang="en-US" dirty="0"/>
            <a:t>Activity and reports from regulated entities that identify deviations in their customer profiles. </a:t>
          </a:r>
          <a:endParaRPr lang="es-AR" dirty="0"/>
        </a:p>
      </dgm:t>
    </dgm:pt>
    <dgm:pt modelId="{220A6C96-FD51-43C4-823F-08E9910B9AF8}" type="parTrans" cxnId="{F4E750BC-F58A-47E1-AF76-635E118BFC7A}">
      <dgm:prSet/>
      <dgm:spPr/>
      <dgm:t>
        <a:bodyPr/>
        <a:lstStyle/>
        <a:p>
          <a:endParaRPr lang="es-AR"/>
        </a:p>
      </dgm:t>
    </dgm:pt>
    <dgm:pt modelId="{78A0366E-0C01-4640-8593-31C213C2FBCD}" type="sibTrans" cxnId="{F4E750BC-F58A-47E1-AF76-635E118BFC7A}">
      <dgm:prSet/>
      <dgm:spPr/>
      <dgm:t>
        <a:bodyPr/>
        <a:lstStyle/>
        <a:p>
          <a:endParaRPr lang="es-AR"/>
        </a:p>
      </dgm:t>
    </dgm:pt>
    <dgm:pt modelId="{D187BB01-64A2-4C80-9790-AC049002562C}">
      <dgm:prSet/>
      <dgm:spPr/>
      <dgm:t>
        <a:bodyPr/>
        <a:lstStyle/>
        <a:p>
          <a:r>
            <a:rPr lang="es-AR" dirty="0"/>
            <a:t>Development of risk matrices </a:t>
          </a:r>
        </a:p>
      </dgm:t>
    </dgm:pt>
    <dgm:pt modelId="{82A9A8A7-55AE-4652-85BB-68BF583CC82E}" type="parTrans" cxnId="{4407D0B5-DDF0-4B91-80DC-845319FBE252}">
      <dgm:prSet/>
      <dgm:spPr/>
      <dgm:t>
        <a:bodyPr/>
        <a:lstStyle/>
        <a:p>
          <a:endParaRPr lang="es-AR"/>
        </a:p>
      </dgm:t>
    </dgm:pt>
    <dgm:pt modelId="{D02FA8F0-FEAA-41F1-A84F-6C26BFD12C1B}" type="sibTrans" cxnId="{4407D0B5-DDF0-4B91-80DC-845319FBE252}">
      <dgm:prSet/>
      <dgm:spPr/>
      <dgm:t>
        <a:bodyPr/>
        <a:lstStyle/>
        <a:p>
          <a:endParaRPr lang="es-AR"/>
        </a:p>
      </dgm:t>
    </dgm:pt>
    <dgm:pt modelId="{C94E8367-FF83-41B6-ABF5-36576C218F97}">
      <dgm:prSet/>
      <dgm:spPr/>
      <dgm:t>
        <a:bodyPr/>
        <a:lstStyle/>
        <a:p>
          <a:r>
            <a:rPr lang="es-AR" dirty="0"/>
            <a:t>A new adversarial criminal system (Mexico)</a:t>
          </a:r>
        </a:p>
      </dgm:t>
    </dgm:pt>
    <dgm:pt modelId="{B535C2F9-A688-42C8-A2BC-0B1CE4620B13}" type="parTrans" cxnId="{A8B7271C-9AEC-472F-AC11-CF3A8B7589DD}">
      <dgm:prSet/>
      <dgm:spPr/>
      <dgm:t>
        <a:bodyPr/>
        <a:lstStyle/>
        <a:p>
          <a:endParaRPr lang="es-AR"/>
        </a:p>
      </dgm:t>
    </dgm:pt>
    <dgm:pt modelId="{3F700C7B-7B87-411E-BEDB-149508DABCB9}" type="sibTrans" cxnId="{A8B7271C-9AEC-472F-AC11-CF3A8B7589DD}">
      <dgm:prSet/>
      <dgm:spPr/>
      <dgm:t>
        <a:bodyPr/>
        <a:lstStyle/>
        <a:p>
          <a:endParaRPr lang="es-AR"/>
        </a:p>
      </dgm:t>
    </dgm:pt>
    <dgm:pt modelId="{8B8B1668-3FB7-4D1A-A5AB-6048389C6537}">
      <dgm:prSet/>
      <dgm:spPr/>
      <dgm:t>
        <a:bodyPr/>
        <a:lstStyle/>
        <a:p>
          <a:r>
            <a:rPr lang="en-US" dirty="0"/>
            <a:t>Online transmission of bank statements to law enforcement systems (with judicial authorization).</a:t>
          </a:r>
          <a:endParaRPr lang="es-AR" dirty="0"/>
        </a:p>
      </dgm:t>
    </dgm:pt>
    <dgm:pt modelId="{358D8F9A-F2B8-4D0D-86F1-C0128397F5D6}" type="parTrans" cxnId="{FD4C6106-210B-4D63-BBA7-6994F4F3A3B4}">
      <dgm:prSet/>
      <dgm:spPr/>
      <dgm:t>
        <a:bodyPr/>
        <a:lstStyle/>
        <a:p>
          <a:endParaRPr lang="es-AR"/>
        </a:p>
      </dgm:t>
    </dgm:pt>
    <dgm:pt modelId="{99E53B2D-4693-432D-839C-222B4A4FB42F}" type="sibTrans" cxnId="{FD4C6106-210B-4D63-BBA7-6994F4F3A3B4}">
      <dgm:prSet/>
      <dgm:spPr/>
      <dgm:t>
        <a:bodyPr/>
        <a:lstStyle/>
        <a:p>
          <a:endParaRPr lang="es-AR"/>
        </a:p>
      </dgm:t>
    </dgm:pt>
    <dgm:pt modelId="{2B393FD4-62D3-44B8-9E21-92E8A3C1016E}">
      <dgm:prSet/>
      <dgm:spPr/>
      <dgm:t>
        <a:bodyPr/>
        <a:lstStyle/>
        <a:p>
          <a:r>
            <a:rPr lang="en-US" dirty="0"/>
            <a:t>Agreement with the Central Bank to access account holder information (without judicial authorization).</a:t>
          </a:r>
          <a:endParaRPr lang="es-AR" dirty="0"/>
        </a:p>
      </dgm:t>
    </dgm:pt>
    <dgm:pt modelId="{445D7478-3D11-4D19-9009-63524C038689}" type="parTrans" cxnId="{1CC2C0FB-FB50-41B1-8F3B-6526B1C55E14}">
      <dgm:prSet/>
      <dgm:spPr/>
      <dgm:t>
        <a:bodyPr/>
        <a:lstStyle/>
        <a:p>
          <a:endParaRPr lang="es-AR"/>
        </a:p>
      </dgm:t>
    </dgm:pt>
    <dgm:pt modelId="{AD5A5740-20FC-4753-8455-FE8222C069AC}" type="sibTrans" cxnId="{1CC2C0FB-FB50-41B1-8F3B-6526B1C55E14}">
      <dgm:prSet/>
      <dgm:spPr/>
      <dgm:t>
        <a:bodyPr/>
        <a:lstStyle/>
        <a:p>
          <a:endParaRPr lang="es-AR"/>
        </a:p>
      </dgm:t>
    </dgm:pt>
    <dgm:pt modelId="{78C43EC7-7A81-4EFD-9D26-E4C7427F58CA}">
      <dgm:prSet/>
      <dgm:spPr/>
      <dgm:t>
        <a:bodyPr/>
        <a:lstStyle/>
        <a:p>
          <a:r>
            <a:rPr lang="en-US" dirty="0"/>
            <a:t>Progress in the implementation of electronic invoicing</a:t>
          </a:r>
          <a:endParaRPr lang="es-AR" dirty="0"/>
        </a:p>
      </dgm:t>
    </dgm:pt>
    <dgm:pt modelId="{47CA03EC-69CC-43CB-9019-80FAB95C73E7}" type="parTrans" cxnId="{C16C59AA-D9E1-45A7-A439-38A2D8CD0652}">
      <dgm:prSet/>
      <dgm:spPr/>
      <dgm:t>
        <a:bodyPr/>
        <a:lstStyle/>
        <a:p>
          <a:endParaRPr lang="es-AR"/>
        </a:p>
      </dgm:t>
    </dgm:pt>
    <dgm:pt modelId="{33F5D002-8265-4E01-B2A7-C9CB8724590D}" type="sibTrans" cxnId="{C16C59AA-D9E1-45A7-A439-38A2D8CD0652}">
      <dgm:prSet/>
      <dgm:spPr/>
      <dgm:t>
        <a:bodyPr/>
        <a:lstStyle/>
        <a:p>
          <a:endParaRPr lang="es-AR"/>
        </a:p>
      </dgm:t>
    </dgm:pt>
    <dgm:pt modelId="{95A39915-901A-408B-8FC7-ABFF3347528F}">
      <dgm:prSet/>
      <dgm:spPr/>
      <dgm:t>
        <a:bodyPr/>
        <a:lstStyle/>
        <a:p>
          <a:r>
            <a:rPr lang="en-US" dirty="0"/>
            <a:t>Promotion of electronic transactions and payments</a:t>
          </a:r>
          <a:endParaRPr lang="es-AR" dirty="0"/>
        </a:p>
      </dgm:t>
    </dgm:pt>
    <dgm:pt modelId="{1AF0D29D-96E7-497D-8AAA-6A8C2D4A65A6}" type="parTrans" cxnId="{AB1F3CAF-C516-49D1-BD83-A891026C17DD}">
      <dgm:prSet/>
      <dgm:spPr/>
      <dgm:t>
        <a:bodyPr/>
        <a:lstStyle/>
        <a:p>
          <a:endParaRPr lang="es-AR"/>
        </a:p>
      </dgm:t>
    </dgm:pt>
    <dgm:pt modelId="{B502AFF7-9C58-4340-9B2A-93AC1211CD0B}" type="sibTrans" cxnId="{AB1F3CAF-C516-49D1-BD83-A891026C17DD}">
      <dgm:prSet/>
      <dgm:spPr/>
      <dgm:t>
        <a:bodyPr/>
        <a:lstStyle/>
        <a:p>
          <a:endParaRPr lang="es-AR"/>
        </a:p>
      </dgm:t>
    </dgm:pt>
    <dgm:pt modelId="{8340D7ED-DE5E-4C39-8F4F-65D479B279AE}">
      <dgm:prSet/>
      <dgm:spPr/>
      <dgm:t>
        <a:bodyPr/>
        <a:lstStyle/>
        <a:p>
          <a:r>
            <a:rPr lang="en-US" dirty="0"/>
            <a:t>Simplification of the tax structure, improving its monitoring.</a:t>
          </a:r>
          <a:endParaRPr lang="es-AR" dirty="0"/>
        </a:p>
      </dgm:t>
    </dgm:pt>
    <dgm:pt modelId="{A55B1034-915D-44B0-AA55-5569527E07DB}" type="parTrans" cxnId="{EA84DDF9-354E-4C61-8C1C-7137796E7253}">
      <dgm:prSet/>
      <dgm:spPr/>
      <dgm:t>
        <a:bodyPr/>
        <a:lstStyle/>
        <a:p>
          <a:endParaRPr lang="es-AR"/>
        </a:p>
      </dgm:t>
    </dgm:pt>
    <dgm:pt modelId="{47ECE52B-1964-44AE-931F-83BC5F732D7E}" type="sibTrans" cxnId="{EA84DDF9-354E-4C61-8C1C-7137796E7253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FD4C6106-210B-4D63-BBA7-6994F4F3A3B4}" srcId="{C67062A1-4CC1-46A0-8475-95CE82BC0548}" destId="{8B8B1668-3FB7-4D1A-A5AB-6048389C6537}" srcOrd="5" destOrd="0" parTransId="{358D8F9A-F2B8-4D0D-86F1-C0128397F5D6}" sibTransId="{99E53B2D-4693-432D-839C-222B4A4FB42F}"/>
    <dgm:cxn modelId="{A8B7271C-9AEC-472F-AC11-CF3A8B7589DD}" srcId="{C67062A1-4CC1-46A0-8475-95CE82BC0548}" destId="{C94E8367-FF83-41B6-ABF5-36576C218F97}" srcOrd="4" destOrd="0" parTransId="{B535C2F9-A688-42C8-A2BC-0B1CE4620B13}" sibTransId="{3F700C7B-7B87-411E-BEDB-149508DABCB9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B5FF6360-5F54-48C1-AAE4-5BD98F272278}" srcId="{C67062A1-4CC1-46A0-8475-95CE82BC0548}" destId="{16B3BCBC-D403-4821-ACD2-3A64BD3E8818}" srcOrd="1" destOrd="0" parTransId="{D4F3AFFF-6650-42D3-B5A6-4691309AF30E}" sibTransId="{0D62F322-D8E0-4A7D-A3F4-1AA950615DB4}"/>
    <dgm:cxn modelId="{D5892043-6496-4ADB-B8BE-0DC1FA826524}" type="presOf" srcId="{EDEB6778-A52F-462F-ADBD-DC32B89FA9E7}" destId="{A6696B32-CBC5-42D9-838B-9AC4E3DAC77C}" srcOrd="0" destOrd="3" presId="urn:microsoft.com/office/officeart/2005/8/layout/chevron2"/>
    <dgm:cxn modelId="{96BE6D63-37CF-4D58-8910-F9273F6FD3CB}" type="presOf" srcId="{8B8B1668-3FB7-4D1A-A5AB-6048389C6537}" destId="{A6696B32-CBC5-42D9-838B-9AC4E3DAC77C}" srcOrd="0" destOrd="6" presId="urn:microsoft.com/office/officeart/2005/8/layout/chevron2"/>
    <dgm:cxn modelId="{81084C4A-A720-4318-BBC5-3807E2708695}" type="presOf" srcId="{92B9B718-502C-4FC7-9504-DCC4C425F755}" destId="{A6696B32-CBC5-42D9-838B-9AC4E3DAC77C}" srcOrd="0" destOrd="1" presId="urn:microsoft.com/office/officeart/2005/8/layout/chevron2"/>
    <dgm:cxn modelId="{7E447975-2DCF-47BC-9E00-B02930712264}" type="presOf" srcId="{C94E8367-FF83-41B6-ABF5-36576C218F97}" destId="{A6696B32-CBC5-42D9-838B-9AC4E3DAC77C}" srcOrd="0" destOrd="5" presId="urn:microsoft.com/office/officeart/2005/8/layout/chevron2"/>
    <dgm:cxn modelId="{B0B37E77-2610-4A76-AB9E-4D3C7569FAB9}" type="presOf" srcId="{78C43EC7-7A81-4EFD-9D26-E4C7427F58CA}" destId="{A6696B32-CBC5-42D9-838B-9AC4E3DAC77C}" srcOrd="0" destOrd="8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B402D190-2453-4A42-9DEA-68BDD19F4F8D}" type="presOf" srcId="{D187BB01-64A2-4C80-9790-AC049002562C}" destId="{A6696B32-CBC5-42D9-838B-9AC4E3DAC77C}" srcOrd="0" destOrd="4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E078F29F-3B96-4D30-929D-A4BA65AA7D86}" type="presOf" srcId="{6BE454AD-2B6A-4EBD-A480-5D8C8BDC52F3}" destId="{A6696B32-CBC5-42D9-838B-9AC4E3DAC77C}" srcOrd="0" destOrd="11" presId="urn:microsoft.com/office/officeart/2005/8/layout/chevron2"/>
    <dgm:cxn modelId="{C16C59AA-D9E1-45A7-A439-38A2D8CD0652}" srcId="{C67062A1-4CC1-46A0-8475-95CE82BC0548}" destId="{78C43EC7-7A81-4EFD-9D26-E4C7427F58CA}" srcOrd="7" destOrd="0" parTransId="{47CA03EC-69CC-43CB-9019-80FAB95C73E7}" sibTransId="{33F5D002-8265-4E01-B2A7-C9CB8724590D}"/>
    <dgm:cxn modelId="{AB1F3CAF-C516-49D1-BD83-A891026C17DD}" srcId="{C67062A1-4CC1-46A0-8475-95CE82BC0548}" destId="{95A39915-901A-408B-8FC7-ABFF3347528F}" srcOrd="8" destOrd="0" parTransId="{1AF0D29D-96E7-497D-8AAA-6A8C2D4A65A6}" sibTransId="{B502AFF7-9C58-4340-9B2A-93AC1211CD0B}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4407D0B5-DDF0-4B91-80DC-845319FBE252}" srcId="{C67062A1-4CC1-46A0-8475-95CE82BC0548}" destId="{D187BB01-64A2-4C80-9790-AC049002562C}" srcOrd="3" destOrd="0" parTransId="{82A9A8A7-55AE-4652-85BB-68BF583CC82E}" sibTransId="{D02FA8F0-FEAA-41F1-A84F-6C26BFD12C1B}"/>
    <dgm:cxn modelId="{F4E750BC-F58A-47E1-AF76-635E118BFC7A}" srcId="{C67062A1-4CC1-46A0-8475-95CE82BC0548}" destId="{EDEB6778-A52F-462F-ADBD-DC32B89FA9E7}" srcOrd="2" destOrd="0" parTransId="{220A6C96-FD51-43C4-823F-08E9910B9AF8}" sibTransId="{78A0366E-0C01-4640-8593-31C213C2FBCD}"/>
    <dgm:cxn modelId="{E54A22BD-4F45-4363-8CF4-9BE186B8FE2B}" type="presOf" srcId="{16B3BCBC-D403-4821-ACD2-3A64BD3E8818}" destId="{A6696B32-CBC5-42D9-838B-9AC4E3DAC77C}" srcOrd="0" destOrd="2" presId="urn:microsoft.com/office/officeart/2005/8/layout/chevron2"/>
    <dgm:cxn modelId="{4B52D9BF-5A06-4F3A-A263-9C56BC1D31B2}" srcId="{1E6E73EF-6445-478A-A9CE-1ED042BB9C4C}" destId="{6BE454AD-2B6A-4EBD-A480-5D8C8BDC52F3}" srcOrd="1" destOrd="0" parTransId="{FD1844B0-7574-4049-B3B1-9509C07A7FF9}" sibTransId="{9ACE4119-9018-4FC1-B9B1-0C54D1A64B54}"/>
    <dgm:cxn modelId="{7A1D2FC1-6E87-403B-AE05-21A307E82202}" srcId="{C67062A1-4CC1-46A0-8475-95CE82BC0548}" destId="{92B9B718-502C-4FC7-9504-DCC4C425F755}" srcOrd="0" destOrd="0" parTransId="{3DBD9C11-CDC1-4EA3-8F99-4BE0871AC02C}" sibTransId="{A286D32A-11C0-4FE7-ABB2-F98E63B8A15A}"/>
    <dgm:cxn modelId="{8DFC37CA-8A9B-4942-A826-85A4B2D023EB}" type="presOf" srcId="{2B393FD4-62D3-44B8-9E21-92E8A3C1016E}" destId="{A6696B32-CBC5-42D9-838B-9AC4E3DAC77C}" srcOrd="0" destOrd="7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9381E4EB-C402-47B7-9838-951371B6EA51}" type="presOf" srcId="{8340D7ED-DE5E-4C39-8F4F-65D479B279AE}" destId="{A6696B32-CBC5-42D9-838B-9AC4E3DAC77C}" srcOrd="0" destOrd="10" presId="urn:microsoft.com/office/officeart/2005/8/layout/chevron2"/>
    <dgm:cxn modelId="{FD8D47EC-E1D0-4176-A42C-F7E1E23E18F9}" type="presOf" srcId="{95A39915-901A-408B-8FC7-ABFF3347528F}" destId="{A6696B32-CBC5-42D9-838B-9AC4E3DAC77C}" srcOrd="0" destOrd="9" presId="urn:microsoft.com/office/officeart/2005/8/layout/chevron2"/>
    <dgm:cxn modelId="{EA84DDF9-354E-4C61-8C1C-7137796E7253}" srcId="{C67062A1-4CC1-46A0-8475-95CE82BC0548}" destId="{8340D7ED-DE5E-4C39-8F4F-65D479B279AE}" srcOrd="9" destOrd="0" parTransId="{A55B1034-915D-44B0-AA55-5569527E07DB}" sibTransId="{47ECE52B-1964-44AE-931F-83BC5F732D7E}"/>
    <dgm:cxn modelId="{1CC2C0FB-FB50-41B1-8F3B-6526B1C55E14}" srcId="{C67062A1-4CC1-46A0-8475-95CE82BC0548}" destId="{2B393FD4-62D3-44B8-9E21-92E8A3C1016E}" srcOrd="6" destOrd="0" parTransId="{445D7478-3D11-4D19-9009-63524C038689}" sibTransId="{AD5A5740-20FC-4753-8455-FE8222C069AC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r>
            <a:rPr lang="es-AR" b="1" dirty="0" err="1"/>
            <a:t>Common</a:t>
          </a:r>
          <a:r>
            <a:rPr lang="es-AR" b="1" dirty="0"/>
            <a:t> </a:t>
          </a:r>
          <a:r>
            <a:rPr lang="es-AR" b="1" dirty="0" err="1"/>
            <a:t>operations</a:t>
          </a:r>
          <a:endParaRPr lang="es-AR" b="1" dirty="0"/>
        </a:p>
        <a:p>
          <a:r>
            <a:rPr lang="en-US" b="0" dirty="0"/>
            <a:t>What do we look at?</a:t>
          </a:r>
          <a:endParaRPr lang="es-AR" b="0" dirty="0"/>
        </a:p>
        <a:p>
          <a:endParaRPr lang="es-AR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r>
            <a:rPr lang="en-US" b="1"/>
            <a:t>Credits and/or loans and/or financial assistance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2065EF01-46A9-4977-A47A-4706EF904ED5}">
      <dgm:prSet/>
      <dgm:spPr/>
      <dgm:t>
        <a:bodyPr/>
        <a:lstStyle/>
        <a:p>
          <a:r>
            <a:rPr lang="en-US" b="1" dirty="0"/>
            <a:t>Discounting of checks by charging a fee for which payment is made in cash</a:t>
          </a:r>
          <a:endParaRPr lang="es-AR" b="1" dirty="0"/>
        </a:p>
      </dgm:t>
    </dgm:pt>
    <dgm:pt modelId="{F0BAC8E8-3259-42CC-BD64-1D62E636EF8E}" type="parTrans" cxnId="{A0BE19CC-4BDA-4872-9742-2E51D5B92F68}">
      <dgm:prSet/>
      <dgm:spPr/>
      <dgm:t>
        <a:bodyPr/>
        <a:lstStyle/>
        <a:p>
          <a:endParaRPr lang="es-AR"/>
        </a:p>
      </dgm:t>
    </dgm:pt>
    <dgm:pt modelId="{790424C6-67F1-4520-A9C0-2A5316F73371}" type="sibTrans" cxnId="{A0BE19CC-4BDA-4872-9742-2E51D5B92F68}">
      <dgm:prSet/>
      <dgm:spPr/>
      <dgm:t>
        <a:bodyPr/>
        <a:lstStyle/>
        <a:p>
          <a:endParaRPr lang="es-AR"/>
        </a:p>
      </dgm:t>
    </dgm:pt>
    <dgm:pt modelId="{947CCC14-67F9-48F4-BF80-9A683C0A4761}">
      <dgm:prSet/>
      <dgm:spPr/>
      <dgm:t>
        <a:bodyPr/>
        <a:lstStyle/>
        <a:p>
          <a:r>
            <a:rPr lang="es-AR" b="1" dirty="0"/>
            <a:t>Use of cryptocurrencies</a:t>
          </a:r>
        </a:p>
      </dgm:t>
    </dgm:pt>
    <dgm:pt modelId="{DA49A106-3045-4992-8B27-EBED9C988ECC}" type="parTrans" cxnId="{3B9764FC-4C36-4975-ABBC-A6E7A310EE16}">
      <dgm:prSet/>
      <dgm:spPr/>
      <dgm:t>
        <a:bodyPr/>
        <a:lstStyle/>
        <a:p>
          <a:endParaRPr lang="es-AR"/>
        </a:p>
      </dgm:t>
    </dgm:pt>
    <dgm:pt modelId="{4D502105-0531-4360-905A-58B73E393AED}" type="sibTrans" cxnId="{3B9764FC-4C36-4975-ABBC-A6E7A310EE16}">
      <dgm:prSet/>
      <dgm:spPr/>
      <dgm:t>
        <a:bodyPr/>
        <a:lstStyle/>
        <a:p>
          <a:endParaRPr lang="es-AR"/>
        </a:p>
      </dgm:t>
    </dgm:pt>
    <dgm:pt modelId="{E25FC8EC-898B-4A31-AB38-1C21265E173B}">
      <dgm:prSet/>
      <dgm:spPr/>
      <dgm:t>
        <a:bodyPr/>
        <a:lstStyle/>
        <a:p>
          <a:r>
            <a:rPr lang="es-AR" b="1" dirty="0"/>
            <a:t>Purchase of currencies</a:t>
          </a:r>
        </a:p>
      </dgm:t>
    </dgm:pt>
    <dgm:pt modelId="{67D4FDC9-4137-4860-870A-2985E1FF4D46}" type="parTrans" cxnId="{72E237CD-76FA-4508-B2E0-B4C64166D4A3}">
      <dgm:prSet/>
      <dgm:spPr/>
      <dgm:t>
        <a:bodyPr/>
        <a:lstStyle/>
        <a:p>
          <a:endParaRPr lang="es-AR"/>
        </a:p>
      </dgm:t>
    </dgm:pt>
    <dgm:pt modelId="{183F6013-E98A-45C0-B0F8-B9FB5ACBB764}" type="sibTrans" cxnId="{72E237CD-76FA-4508-B2E0-B4C64166D4A3}">
      <dgm:prSet/>
      <dgm:spPr/>
      <dgm:t>
        <a:bodyPr/>
        <a:lstStyle/>
        <a:p>
          <a:endParaRPr lang="es-AR"/>
        </a:p>
      </dgm:t>
    </dgm:pt>
    <dgm:pt modelId="{73E6F24D-21F4-4BE4-91A6-50D9D9875DB6}">
      <dgm:prSet/>
      <dgm:spPr/>
      <dgm:t>
        <a:bodyPr/>
        <a:lstStyle/>
        <a:p>
          <a:r>
            <a:rPr lang="en-US" b="1" dirty="0"/>
            <a:t>Gambling games, contests and sweepstakes</a:t>
          </a:r>
          <a:endParaRPr lang="es-AR" b="1" dirty="0"/>
        </a:p>
      </dgm:t>
    </dgm:pt>
    <dgm:pt modelId="{D01EB5C6-7531-46C3-97CD-55CA58D0FE6D}" type="parTrans" cxnId="{EA5EA208-4463-4244-BE61-1D67AD9205B3}">
      <dgm:prSet/>
      <dgm:spPr/>
      <dgm:t>
        <a:bodyPr/>
        <a:lstStyle/>
        <a:p>
          <a:endParaRPr lang="es-AR"/>
        </a:p>
      </dgm:t>
    </dgm:pt>
    <dgm:pt modelId="{5F115414-46C3-4E4B-8861-2ABD9BC597E4}" type="sibTrans" cxnId="{EA5EA208-4463-4244-BE61-1D67AD9205B3}">
      <dgm:prSet/>
      <dgm:spPr/>
      <dgm:t>
        <a:bodyPr/>
        <a:lstStyle/>
        <a:p>
          <a:endParaRPr lang="es-AR"/>
        </a:p>
      </dgm:t>
    </dgm:pt>
    <dgm:pt modelId="{4C29FC31-C243-4E13-BE27-198B86EB44FC}">
      <dgm:prSet/>
      <dgm:spPr/>
      <dgm:t>
        <a:bodyPr/>
        <a:lstStyle/>
        <a:p>
          <a:r>
            <a:rPr lang="en-US" b="1" dirty="0"/>
            <a:t>Issuance of cash back and rewards cards</a:t>
          </a:r>
          <a:endParaRPr lang="es-AR" b="1" dirty="0"/>
        </a:p>
      </dgm:t>
    </dgm:pt>
    <dgm:pt modelId="{7E291E7F-47A7-4E18-9C66-A7704D200DB2}" type="parTrans" cxnId="{8D1B9FFC-3364-4D49-8A94-78983E42E241}">
      <dgm:prSet/>
      <dgm:spPr/>
      <dgm:t>
        <a:bodyPr/>
        <a:lstStyle/>
        <a:p>
          <a:endParaRPr lang="es-AR"/>
        </a:p>
      </dgm:t>
    </dgm:pt>
    <dgm:pt modelId="{045CAA44-6B34-4ECD-BBED-DC2F4A32B172}" type="sibTrans" cxnId="{8D1B9FFC-3364-4D49-8A94-78983E42E241}">
      <dgm:prSet/>
      <dgm:spPr/>
      <dgm:t>
        <a:bodyPr/>
        <a:lstStyle/>
        <a:p>
          <a:endParaRPr lang="es-AR"/>
        </a:p>
      </dgm:t>
    </dgm:pt>
    <dgm:pt modelId="{B2C70F8D-C22F-4BD1-A42D-21BD07581B39}">
      <dgm:prSet/>
      <dgm:spPr/>
      <dgm:t>
        <a:bodyPr/>
        <a:lstStyle/>
        <a:p>
          <a:r>
            <a:rPr lang="es-AR" b="1" dirty="0"/>
            <a:t>Receiving donations</a:t>
          </a:r>
        </a:p>
      </dgm:t>
    </dgm:pt>
    <dgm:pt modelId="{F50E5609-F7F1-48D7-9376-3522147978D9}" type="parTrans" cxnId="{AB477ADE-A4BE-49FF-A54D-DEC1208CCCA3}">
      <dgm:prSet/>
      <dgm:spPr/>
      <dgm:t>
        <a:bodyPr/>
        <a:lstStyle/>
        <a:p>
          <a:endParaRPr lang="es-AR"/>
        </a:p>
      </dgm:t>
    </dgm:pt>
    <dgm:pt modelId="{A6CFC578-1721-463B-B70F-828BDAC4EFBE}" type="sibTrans" cxnId="{AB477ADE-A4BE-49FF-A54D-DEC1208CCCA3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EA5EA208-4463-4244-BE61-1D67AD9205B3}" srcId="{1E6E73EF-6445-478A-A9CE-1ED042BB9C4C}" destId="{73E6F24D-21F4-4BE4-91A6-50D9D9875DB6}" srcOrd="4" destOrd="0" parTransId="{D01EB5C6-7531-46C3-97CD-55CA58D0FE6D}" sibTransId="{5F115414-46C3-4E4B-8861-2ABD9BC597E4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71B2B932-E323-4DA7-8BA1-44D36F18862A}" type="presOf" srcId="{947CCC14-67F9-48F4-BF80-9A683C0A4761}" destId="{A6696B32-CBC5-42D9-838B-9AC4E3DAC77C}" srcOrd="0" destOrd="2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D108BDA6-0C1F-4938-90AE-10593E5D7AA8}" type="presOf" srcId="{B2C70F8D-C22F-4BD1-A42D-21BD07581B39}" destId="{A6696B32-CBC5-42D9-838B-9AC4E3DAC77C}" srcOrd="0" destOrd="6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EA1569BF-9965-4BFF-86CA-5472362217F0}" type="presOf" srcId="{E25FC8EC-898B-4A31-AB38-1C21265E173B}" destId="{A6696B32-CBC5-42D9-838B-9AC4E3DAC77C}" srcOrd="0" destOrd="3" presId="urn:microsoft.com/office/officeart/2005/8/layout/chevron2"/>
    <dgm:cxn modelId="{24FC15C3-5A26-437A-86AB-39AA3CD00426}" type="presOf" srcId="{4C29FC31-C243-4E13-BE27-198B86EB44FC}" destId="{A6696B32-CBC5-42D9-838B-9AC4E3DAC77C}" srcOrd="0" destOrd="5" presId="urn:microsoft.com/office/officeart/2005/8/layout/chevron2"/>
    <dgm:cxn modelId="{A0BE19CC-4BDA-4872-9742-2E51D5B92F68}" srcId="{1E6E73EF-6445-478A-A9CE-1ED042BB9C4C}" destId="{2065EF01-46A9-4977-A47A-4706EF904ED5}" srcOrd="1" destOrd="0" parTransId="{F0BAC8E8-3259-42CC-BD64-1D62E636EF8E}" sibTransId="{790424C6-67F1-4520-A9C0-2A5316F73371}"/>
    <dgm:cxn modelId="{72E237CD-76FA-4508-B2E0-B4C64166D4A3}" srcId="{1E6E73EF-6445-478A-A9CE-1ED042BB9C4C}" destId="{E25FC8EC-898B-4A31-AB38-1C21265E173B}" srcOrd="3" destOrd="0" parTransId="{67D4FDC9-4137-4860-870A-2985E1FF4D46}" sibTransId="{183F6013-E98A-45C0-B0F8-B9FB5ACBB764}"/>
    <dgm:cxn modelId="{CC3EC9DC-77CD-4EDF-8FFD-E0D1EB05CC0F}" type="presOf" srcId="{73E6F24D-21F4-4BE4-91A6-50D9D9875DB6}" destId="{A6696B32-CBC5-42D9-838B-9AC4E3DAC77C}" srcOrd="0" destOrd="4" presId="urn:microsoft.com/office/officeart/2005/8/layout/chevron2"/>
    <dgm:cxn modelId="{AB477ADE-A4BE-49FF-A54D-DEC1208CCCA3}" srcId="{1E6E73EF-6445-478A-A9CE-1ED042BB9C4C}" destId="{B2C70F8D-C22F-4BD1-A42D-21BD07581B39}" srcOrd="6" destOrd="0" parTransId="{F50E5609-F7F1-48D7-9376-3522147978D9}" sibTransId="{A6CFC578-1721-463B-B70F-828BDAC4EFBE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C3D029E2-568B-4141-B738-40FA40B75999}" type="presOf" srcId="{2065EF01-46A9-4977-A47A-4706EF904ED5}" destId="{A6696B32-CBC5-42D9-838B-9AC4E3DAC77C}" srcOrd="0" destOrd="1" presId="urn:microsoft.com/office/officeart/2005/8/layout/chevron2"/>
    <dgm:cxn modelId="{3B9764FC-4C36-4975-ABBC-A6E7A310EE16}" srcId="{1E6E73EF-6445-478A-A9CE-1ED042BB9C4C}" destId="{947CCC14-67F9-48F4-BF80-9A683C0A4761}" srcOrd="2" destOrd="0" parTransId="{DA49A106-3045-4992-8B27-EBED9C988ECC}" sibTransId="{4D502105-0531-4360-905A-58B73E393AED}"/>
    <dgm:cxn modelId="{8D1B9FFC-3364-4D49-8A94-78983E42E241}" srcId="{1E6E73EF-6445-478A-A9CE-1ED042BB9C4C}" destId="{4C29FC31-C243-4E13-BE27-198B86EB44FC}" srcOrd="5" destOrd="0" parTransId="{7E291E7F-47A7-4E18-9C66-A7704D200DB2}" sibTransId="{045CAA44-6B34-4ECD-BBED-DC2F4A32B172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 custT="1"/>
      <dgm:spPr/>
      <dgm:t>
        <a:bodyPr/>
        <a:lstStyle/>
        <a:p>
          <a:r>
            <a:rPr lang="es-AR" sz="2200" b="1" dirty="0" err="1"/>
            <a:t>Crimes</a:t>
          </a:r>
          <a:r>
            <a:rPr lang="es-AR" sz="2200" b="1" dirty="0"/>
            <a:t> and </a:t>
          </a:r>
          <a:r>
            <a:rPr lang="es-AR" sz="2200" b="1" dirty="0" err="1"/>
            <a:t>Misdemeanors</a:t>
          </a:r>
          <a:endParaRPr lang="es-AR" sz="2200" b="1" dirty="0"/>
        </a:p>
        <a:p>
          <a:r>
            <a:rPr lang="es-AR" sz="1800" b="0" dirty="0" err="1"/>
            <a:t>What</a:t>
          </a:r>
          <a:r>
            <a:rPr lang="es-AR" sz="1800" b="0" dirty="0"/>
            <a:t> can </a:t>
          </a:r>
          <a:r>
            <a:rPr lang="es-AR" sz="1800" b="0" dirty="0" err="1"/>
            <a:t>we</a:t>
          </a:r>
          <a:r>
            <a:rPr lang="es-AR" sz="1800" b="0" dirty="0"/>
            <a:t> </a:t>
          </a:r>
          <a:r>
            <a:rPr lang="es-AR" sz="1800" b="0" dirty="0" err="1"/>
            <a:t>find</a:t>
          </a:r>
          <a:r>
            <a:rPr lang="es-AR" sz="1800" b="0" dirty="0"/>
            <a:t>?</a:t>
          </a:r>
        </a:p>
        <a:p>
          <a:endParaRPr lang="es-AR" sz="1800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r>
            <a:rPr lang="en-US" b="1"/>
            <a:t>Maliciously incomplete or false statements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FAE7052D-B5E7-452D-BADD-11D0361461D9}">
      <dgm:prSet/>
      <dgm:spPr/>
      <dgm:t>
        <a:bodyPr/>
        <a:lstStyle/>
        <a:p>
          <a:r>
            <a:rPr lang="es-AR" b="1" dirty="0"/>
            <a:t>Malicious omission</a:t>
          </a:r>
        </a:p>
      </dgm:t>
    </dgm:pt>
    <dgm:pt modelId="{D83E1969-6238-4423-A856-0DBA5BEBD2C6}" type="parTrans" cxnId="{476F8644-8B5F-4D34-A0B5-A16D593AA046}">
      <dgm:prSet/>
      <dgm:spPr/>
      <dgm:t>
        <a:bodyPr/>
        <a:lstStyle/>
        <a:p>
          <a:endParaRPr lang="es-AR"/>
        </a:p>
      </dgm:t>
    </dgm:pt>
    <dgm:pt modelId="{7B20FDCC-3437-4221-BFAE-5AA7B524ACF4}" type="sibTrans" cxnId="{476F8644-8B5F-4D34-A0B5-A16D593AA046}">
      <dgm:prSet/>
      <dgm:spPr/>
      <dgm:t>
        <a:bodyPr/>
        <a:lstStyle/>
        <a:p>
          <a:endParaRPr lang="es-AR"/>
        </a:p>
      </dgm:t>
    </dgm:pt>
    <dgm:pt modelId="{90BC0E97-C030-49C6-9368-EF8B588025D4}">
      <dgm:prSet/>
      <dgm:spPr/>
      <dgm:t>
        <a:bodyPr/>
        <a:lstStyle/>
        <a:p>
          <a:r>
            <a:rPr lang="en-US" b="1" dirty="0"/>
            <a:t>Concealment and suppression of income</a:t>
          </a:r>
          <a:endParaRPr lang="es-AR" b="1" dirty="0"/>
        </a:p>
      </dgm:t>
    </dgm:pt>
    <dgm:pt modelId="{036437BE-E861-475F-B510-43A98BA99009}" type="parTrans" cxnId="{104DDBBE-8789-4D0A-AE6B-FDAF723D2C4B}">
      <dgm:prSet/>
      <dgm:spPr/>
      <dgm:t>
        <a:bodyPr/>
        <a:lstStyle/>
        <a:p>
          <a:endParaRPr lang="es-AR"/>
        </a:p>
      </dgm:t>
    </dgm:pt>
    <dgm:pt modelId="{B5259838-484C-4DEA-A265-A7B42FF6EE38}" type="sibTrans" cxnId="{104DDBBE-8789-4D0A-AE6B-FDAF723D2C4B}">
      <dgm:prSet/>
      <dgm:spPr/>
      <dgm:t>
        <a:bodyPr/>
        <a:lstStyle/>
        <a:p>
          <a:endParaRPr lang="es-AR"/>
        </a:p>
      </dgm:t>
    </dgm:pt>
    <dgm:pt modelId="{5785EE6E-0ACF-44BF-AC0B-D9289F853DCC}">
      <dgm:prSet/>
      <dgm:spPr/>
      <dgm:t>
        <a:bodyPr/>
        <a:lstStyle/>
        <a:p>
          <a:r>
            <a:rPr lang="es-AR" b="1" dirty="0"/>
            <a:t>Money laundering - Terrorist financing</a:t>
          </a:r>
        </a:p>
      </dgm:t>
    </dgm:pt>
    <dgm:pt modelId="{35E7B438-92FD-49A4-ABD5-FCACF9204315}" type="parTrans" cxnId="{868E4808-DC64-4032-A150-51119C6E3610}">
      <dgm:prSet/>
      <dgm:spPr/>
      <dgm:t>
        <a:bodyPr/>
        <a:lstStyle/>
        <a:p>
          <a:endParaRPr lang="es-AR"/>
        </a:p>
      </dgm:t>
    </dgm:pt>
    <dgm:pt modelId="{4F9A243B-13E0-43A6-82BB-2910B619576A}" type="sibTrans" cxnId="{868E4808-DC64-4032-A150-51119C6E3610}">
      <dgm:prSet/>
      <dgm:spPr/>
      <dgm:t>
        <a:bodyPr/>
        <a:lstStyle/>
        <a:p>
          <a:endParaRPr lang="es-AR"/>
        </a:p>
      </dgm:t>
    </dgm:pt>
    <dgm:pt modelId="{AC1C4005-7A22-486D-AFB8-A5CADE13805B}">
      <dgm:prSet/>
      <dgm:spPr/>
      <dgm:t>
        <a:bodyPr/>
        <a:lstStyle/>
        <a:p>
          <a:r>
            <a:rPr lang="es-AR" b="1" dirty="0"/>
            <a:t>Trade in illegal goods</a:t>
          </a:r>
        </a:p>
      </dgm:t>
    </dgm:pt>
    <dgm:pt modelId="{5ECD30D2-A43D-4AD3-B652-F53A42ECD54D}" type="parTrans" cxnId="{64C2AE40-3F84-4ADF-ADE7-8A4DAD6BA3B9}">
      <dgm:prSet/>
      <dgm:spPr/>
      <dgm:t>
        <a:bodyPr/>
        <a:lstStyle/>
        <a:p>
          <a:endParaRPr lang="es-AR"/>
        </a:p>
      </dgm:t>
    </dgm:pt>
    <dgm:pt modelId="{F7B606D0-D117-4C71-B13C-3C09D7EF96C2}" type="sibTrans" cxnId="{64C2AE40-3F84-4ADF-ADE7-8A4DAD6BA3B9}">
      <dgm:prSet/>
      <dgm:spPr/>
      <dgm:t>
        <a:bodyPr/>
        <a:lstStyle/>
        <a:p>
          <a:endParaRPr lang="es-AR"/>
        </a:p>
      </dgm:t>
    </dgm:pt>
    <dgm:pt modelId="{BF081165-4B0F-480F-B7C3-93F388A66F8B}">
      <dgm:prSet/>
      <dgm:spPr/>
      <dgm:t>
        <a:bodyPr/>
        <a:lstStyle/>
        <a:p>
          <a:r>
            <a:rPr lang="es-AR" b="1" dirty="0"/>
            <a:t>Fraud</a:t>
          </a:r>
        </a:p>
      </dgm:t>
    </dgm:pt>
    <dgm:pt modelId="{391FC8DF-EAC1-42DD-91D7-26E86AEDBAC7}" type="parTrans" cxnId="{7B5E3A4B-0AFE-47B6-8AE2-F09E02690275}">
      <dgm:prSet/>
      <dgm:spPr/>
      <dgm:t>
        <a:bodyPr/>
        <a:lstStyle/>
        <a:p>
          <a:endParaRPr lang="es-AR"/>
        </a:p>
      </dgm:t>
    </dgm:pt>
    <dgm:pt modelId="{84815922-CAC9-405D-ACCA-B6645263446A}" type="sibTrans" cxnId="{7B5E3A4B-0AFE-47B6-8AE2-F09E02690275}">
      <dgm:prSet/>
      <dgm:spPr/>
      <dgm:t>
        <a:bodyPr/>
        <a:lstStyle/>
        <a:p>
          <a:endParaRPr lang="es-AR"/>
        </a:p>
      </dgm:t>
    </dgm:pt>
    <dgm:pt modelId="{CB6032F7-ACD0-4BD5-B54E-C12FB16B355F}">
      <dgm:prSet/>
      <dgm:spPr/>
      <dgm:t>
        <a:bodyPr/>
        <a:lstStyle/>
        <a:p>
          <a:r>
            <a:rPr lang="es-AR" b="1" dirty="0"/>
            <a:t>Corruption of Public Servants</a:t>
          </a:r>
        </a:p>
      </dgm:t>
    </dgm:pt>
    <dgm:pt modelId="{75E82154-5E9C-4241-82EE-84887BB6E95A}" type="parTrans" cxnId="{EB9BE36A-12C4-40DF-9143-65A8CC3558C7}">
      <dgm:prSet/>
      <dgm:spPr/>
      <dgm:t>
        <a:bodyPr/>
        <a:lstStyle/>
        <a:p>
          <a:endParaRPr lang="es-AR"/>
        </a:p>
      </dgm:t>
    </dgm:pt>
    <dgm:pt modelId="{A91ECBC5-5C0B-4646-871A-1D7B15D2E351}" type="sibTrans" cxnId="{EB9BE36A-12C4-40DF-9143-65A8CC3558C7}">
      <dgm:prSet/>
      <dgm:spPr/>
      <dgm:t>
        <a:bodyPr/>
        <a:lstStyle/>
        <a:p>
          <a:endParaRPr lang="es-AR"/>
        </a:p>
      </dgm:t>
    </dgm:pt>
    <dgm:pt modelId="{1289EF25-20B1-47A5-BFDA-DCDFC747B7DD}">
      <dgm:prSet/>
      <dgm:spPr/>
      <dgm:t>
        <a:bodyPr/>
        <a:lstStyle/>
        <a:p>
          <a:r>
            <a:rPr lang="en-US" b="1" dirty="0"/>
            <a:t>Significant and unjustified increases in wealth</a:t>
          </a:r>
          <a:endParaRPr lang="es-AR" b="1" dirty="0"/>
        </a:p>
      </dgm:t>
    </dgm:pt>
    <dgm:pt modelId="{040A517A-90D3-481C-87FC-774861708CE2}" type="parTrans" cxnId="{9C902922-440E-4D2F-AD91-10CACF853FC8}">
      <dgm:prSet/>
      <dgm:spPr/>
      <dgm:t>
        <a:bodyPr/>
        <a:lstStyle/>
        <a:p>
          <a:endParaRPr lang="es-AR"/>
        </a:p>
      </dgm:t>
    </dgm:pt>
    <dgm:pt modelId="{333E5B6D-A178-45BC-AF06-7B66B450013D}" type="sibTrans" cxnId="{9C902922-440E-4D2F-AD91-10CACF853FC8}">
      <dgm:prSet/>
      <dgm:spPr/>
      <dgm:t>
        <a:bodyPr/>
        <a:lstStyle/>
        <a:p>
          <a:endParaRPr lang="es-AR"/>
        </a:p>
      </dgm:t>
    </dgm:pt>
    <dgm:pt modelId="{ADF929BD-BD22-4AD6-980A-1F05311F8093}">
      <dgm:prSet/>
      <dgm:spPr/>
      <dgm:t>
        <a:bodyPr/>
        <a:lstStyle/>
        <a:p>
          <a:r>
            <a:rPr lang="es-AR" b="1" dirty="0"/>
            <a:t>Embezzlement of Public Resources</a:t>
          </a:r>
        </a:p>
      </dgm:t>
    </dgm:pt>
    <dgm:pt modelId="{6D29613C-791B-430E-8CD7-D48B2967FADE}" type="parTrans" cxnId="{C3A54AFE-D621-4E74-A885-0557E5C0A5C6}">
      <dgm:prSet/>
      <dgm:spPr/>
      <dgm:t>
        <a:bodyPr/>
        <a:lstStyle/>
        <a:p>
          <a:endParaRPr lang="es-AR"/>
        </a:p>
      </dgm:t>
    </dgm:pt>
    <dgm:pt modelId="{8411CA9C-F8E9-4C5A-943E-CD4A24881370}" type="sibTrans" cxnId="{C3A54AFE-D621-4E74-A885-0557E5C0A5C6}">
      <dgm:prSet/>
      <dgm:spPr/>
      <dgm:t>
        <a:bodyPr/>
        <a:lstStyle/>
        <a:p>
          <a:endParaRPr lang="es-AR"/>
        </a:p>
      </dgm:t>
    </dgm:pt>
    <dgm:pt modelId="{6867661E-47BF-466E-AF85-D51F28CC7ED2}">
      <dgm:prSet/>
      <dgm:spPr/>
      <dgm:t>
        <a:bodyPr/>
        <a:lstStyle/>
        <a:p>
          <a:r>
            <a:rPr lang="es-AR" b="1" dirty="0"/>
            <a:t>Cartels</a:t>
          </a:r>
        </a:p>
      </dgm:t>
    </dgm:pt>
    <dgm:pt modelId="{C3C845F0-9C25-45EC-B35D-22121D68C79D}" type="parTrans" cxnId="{5CE8F30A-5DE4-4382-95B6-22531F996DC0}">
      <dgm:prSet/>
      <dgm:spPr/>
      <dgm:t>
        <a:bodyPr/>
        <a:lstStyle/>
        <a:p>
          <a:endParaRPr lang="es-AR"/>
        </a:p>
      </dgm:t>
    </dgm:pt>
    <dgm:pt modelId="{D797D01A-90B1-40B9-A14B-C4306D3DEBA8}" type="sibTrans" cxnId="{5CE8F30A-5DE4-4382-95B6-22531F996DC0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62219002-3E1F-4B40-94AF-AFD557165673}" type="presOf" srcId="{CB6032F7-ACD0-4BD5-B54E-C12FB16B355F}" destId="{A6696B32-CBC5-42D9-838B-9AC4E3DAC77C}" srcOrd="0" destOrd="6" presId="urn:microsoft.com/office/officeart/2005/8/layout/chevron2"/>
    <dgm:cxn modelId="{868E4808-DC64-4032-A150-51119C6E3610}" srcId="{1E6E73EF-6445-478A-A9CE-1ED042BB9C4C}" destId="{5785EE6E-0ACF-44BF-AC0B-D9289F853DCC}" srcOrd="3" destOrd="0" parTransId="{35E7B438-92FD-49A4-ABD5-FCACF9204315}" sibTransId="{4F9A243B-13E0-43A6-82BB-2910B619576A}"/>
    <dgm:cxn modelId="{8E48B808-A675-48C7-B5BB-11AD9F08DEE6}" type="presOf" srcId="{AC1C4005-7A22-486D-AFB8-A5CADE13805B}" destId="{A6696B32-CBC5-42D9-838B-9AC4E3DAC77C}" srcOrd="0" destOrd="4" presId="urn:microsoft.com/office/officeart/2005/8/layout/chevron2"/>
    <dgm:cxn modelId="{52518409-B9C1-4286-A1CD-62B4009FB17D}" type="presOf" srcId="{BF081165-4B0F-480F-B7C3-93F388A66F8B}" destId="{A6696B32-CBC5-42D9-838B-9AC4E3DAC77C}" srcOrd="0" destOrd="5" presId="urn:microsoft.com/office/officeart/2005/8/layout/chevron2"/>
    <dgm:cxn modelId="{5CE8F30A-5DE4-4382-95B6-22531F996DC0}" srcId="{1E6E73EF-6445-478A-A9CE-1ED042BB9C4C}" destId="{6867661E-47BF-466E-AF85-D51F28CC7ED2}" srcOrd="9" destOrd="0" parTransId="{C3C845F0-9C25-45EC-B35D-22121D68C79D}" sibTransId="{D797D01A-90B1-40B9-A14B-C4306D3DEBA8}"/>
    <dgm:cxn modelId="{9C902922-440E-4D2F-AD91-10CACF853FC8}" srcId="{1E6E73EF-6445-478A-A9CE-1ED042BB9C4C}" destId="{1289EF25-20B1-47A5-BFDA-DCDFC747B7DD}" srcOrd="7" destOrd="0" parTransId="{040A517A-90D3-481C-87FC-774861708CE2}" sibTransId="{333E5B6D-A178-45BC-AF06-7B66B450013D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4B052031-0FA7-4670-81D3-34CE4ACAA672}" type="presOf" srcId="{1289EF25-20B1-47A5-BFDA-DCDFC747B7DD}" destId="{A6696B32-CBC5-42D9-838B-9AC4E3DAC77C}" srcOrd="0" destOrd="7" presId="urn:microsoft.com/office/officeart/2005/8/layout/chevron2"/>
    <dgm:cxn modelId="{64C2AE40-3F84-4ADF-ADE7-8A4DAD6BA3B9}" srcId="{1E6E73EF-6445-478A-A9CE-1ED042BB9C4C}" destId="{AC1C4005-7A22-486D-AFB8-A5CADE13805B}" srcOrd="4" destOrd="0" parTransId="{5ECD30D2-A43D-4AD3-B652-F53A42ECD54D}" sibTransId="{F7B606D0-D117-4C71-B13C-3C09D7EF96C2}"/>
    <dgm:cxn modelId="{476F8644-8B5F-4D34-A0B5-A16D593AA046}" srcId="{1E6E73EF-6445-478A-A9CE-1ED042BB9C4C}" destId="{FAE7052D-B5E7-452D-BADD-11D0361461D9}" srcOrd="1" destOrd="0" parTransId="{D83E1969-6238-4423-A856-0DBA5BEBD2C6}" sibTransId="{7B20FDCC-3437-4221-BFAE-5AA7B524ACF4}"/>
    <dgm:cxn modelId="{EB9BE36A-12C4-40DF-9143-65A8CC3558C7}" srcId="{1E6E73EF-6445-478A-A9CE-1ED042BB9C4C}" destId="{CB6032F7-ACD0-4BD5-B54E-C12FB16B355F}" srcOrd="6" destOrd="0" parTransId="{75E82154-5E9C-4241-82EE-84887BB6E95A}" sibTransId="{A91ECBC5-5C0B-4646-871A-1D7B15D2E351}"/>
    <dgm:cxn modelId="{7B5E3A4B-0AFE-47B6-8AE2-F09E02690275}" srcId="{1E6E73EF-6445-478A-A9CE-1ED042BB9C4C}" destId="{BF081165-4B0F-480F-B7C3-93F388A66F8B}" srcOrd="5" destOrd="0" parTransId="{391FC8DF-EAC1-42DD-91D7-26E86AEDBAC7}" sibTransId="{84815922-CAC9-405D-ACCA-B6645263446A}"/>
    <dgm:cxn modelId="{8EED077E-F223-453B-9192-9D19770DF9B3}" type="presOf" srcId="{6867661E-47BF-466E-AF85-D51F28CC7ED2}" destId="{A6696B32-CBC5-42D9-838B-9AC4E3DAC77C}" srcOrd="0" destOrd="9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51D0718A-EEC6-4230-ADD5-5F5A55D97287}" type="presOf" srcId="{90BC0E97-C030-49C6-9368-EF8B588025D4}" destId="{A6696B32-CBC5-42D9-838B-9AC4E3DAC77C}" srcOrd="0" destOrd="2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9FCBDD9C-BE08-443D-B6D8-85A5E498ABA3}" type="presOf" srcId="{5785EE6E-0ACF-44BF-AC0B-D9289F853DCC}" destId="{A6696B32-CBC5-42D9-838B-9AC4E3DAC77C}" srcOrd="0" destOrd="3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F66167BA-6B42-452C-8421-568C94622B2C}" type="presOf" srcId="{FAE7052D-B5E7-452D-BADD-11D0361461D9}" destId="{A6696B32-CBC5-42D9-838B-9AC4E3DAC77C}" srcOrd="0" destOrd="1" presId="urn:microsoft.com/office/officeart/2005/8/layout/chevron2"/>
    <dgm:cxn modelId="{104DDBBE-8789-4D0A-AE6B-FDAF723D2C4B}" srcId="{1E6E73EF-6445-478A-A9CE-1ED042BB9C4C}" destId="{90BC0E97-C030-49C6-9368-EF8B588025D4}" srcOrd="2" destOrd="0" parTransId="{036437BE-E861-475F-B510-43A98BA99009}" sibTransId="{B5259838-484C-4DEA-A265-A7B42FF6EE38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1EEE20F1-73D0-4EC6-8197-FF335475B23A}" type="presOf" srcId="{ADF929BD-BD22-4AD6-980A-1F05311F8093}" destId="{A6696B32-CBC5-42D9-838B-9AC4E3DAC77C}" srcOrd="0" destOrd="8" presId="urn:microsoft.com/office/officeart/2005/8/layout/chevron2"/>
    <dgm:cxn modelId="{C3A54AFE-D621-4E74-A885-0557E5C0A5C6}" srcId="{1E6E73EF-6445-478A-A9CE-1ED042BB9C4C}" destId="{ADF929BD-BD22-4AD6-980A-1F05311F8093}" srcOrd="8" destOrd="0" parTransId="{6D29613C-791B-430E-8CD7-D48B2967FADE}" sibTransId="{8411CA9C-F8E9-4C5A-943E-CD4A24881370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r>
            <a:rPr lang="es-AR" b="1" dirty="0" err="1"/>
            <a:t>Regulatory</a:t>
          </a:r>
          <a:r>
            <a:rPr lang="es-AR" b="1" dirty="0"/>
            <a:t> and </a:t>
          </a:r>
          <a:r>
            <a:rPr lang="es-AR" b="1" dirty="0" err="1"/>
            <a:t>policy</a:t>
          </a:r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n-US" b="1"/>
            <a:t>Soft laws, ambiguous or not strictly enforced.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4830E19C-12AE-41E6-99BE-152BC6DFF247}">
      <dgm:prSet/>
      <dgm:spPr/>
      <dgm:t>
        <a:bodyPr/>
        <a:lstStyle/>
        <a:p>
          <a:pPr algn="just"/>
          <a:endParaRPr lang="es-AR" b="1" dirty="0"/>
        </a:p>
      </dgm:t>
    </dgm:pt>
    <dgm:pt modelId="{E9647627-1B35-4101-9C41-19F811EBED1E}" type="parTrans" cxnId="{02D3C8ED-E153-4B03-BCE9-F3070EAFE996}">
      <dgm:prSet/>
      <dgm:spPr/>
      <dgm:t>
        <a:bodyPr/>
        <a:lstStyle/>
        <a:p>
          <a:endParaRPr lang="es-AR"/>
        </a:p>
      </dgm:t>
    </dgm:pt>
    <dgm:pt modelId="{A17E9329-2588-4B7A-B621-3D96AFAFF9A8}" type="sibTrans" cxnId="{02D3C8ED-E153-4B03-BCE9-F3070EAFE996}">
      <dgm:prSet/>
      <dgm:spPr/>
      <dgm:t>
        <a:bodyPr/>
        <a:lstStyle/>
        <a:p>
          <a:endParaRPr lang="es-AR"/>
        </a:p>
      </dgm:t>
    </dgm:pt>
    <dgm:pt modelId="{D91B5B5A-D943-487B-AD6F-B7F35256ACBE}">
      <dgm:prSet/>
      <dgm:spPr/>
      <dgm:t>
        <a:bodyPr/>
        <a:lstStyle/>
        <a:p>
          <a:pPr algn="just"/>
          <a:r>
            <a:rPr lang="es-AR" b="1" dirty="0"/>
            <a:t>Crypto-assets, with little regulation</a:t>
          </a:r>
        </a:p>
      </dgm:t>
    </dgm:pt>
    <dgm:pt modelId="{37EE776E-D2D5-4C3B-9602-5557A497D058}" type="parTrans" cxnId="{99DBEE50-2E18-4607-A2A5-1C744718AC99}">
      <dgm:prSet/>
      <dgm:spPr/>
      <dgm:t>
        <a:bodyPr/>
        <a:lstStyle/>
        <a:p>
          <a:endParaRPr lang="es-AR"/>
        </a:p>
      </dgm:t>
    </dgm:pt>
    <dgm:pt modelId="{D61ADE57-6DE7-4C8A-BA25-A53B6EB4D852}" type="sibTrans" cxnId="{99DBEE50-2E18-4607-A2A5-1C744718AC99}">
      <dgm:prSet/>
      <dgm:spPr/>
      <dgm:t>
        <a:bodyPr/>
        <a:lstStyle/>
        <a:p>
          <a:endParaRPr lang="es-AR"/>
        </a:p>
      </dgm:t>
    </dgm:pt>
    <dgm:pt modelId="{8D1491BD-7B66-4335-A722-4E6AC6CE2C01}">
      <dgm:prSet/>
      <dgm:spPr/>
      <dgm:t>
        <a:bodyPr/>
        <a:lstStyle/>
        <a:p>
          <a:pPr algn="just"/>
          <a:endParaRPr lang="es-AR" b="1" dirty="0"/>
        </a:p>
      </dgm:t>
    </dgm:pt>
    <dgm:pt modelId="{9E51A556-E0D1-49E7-9DD7-8A42D1D72059}" type="parTrans" cxnId="{941FC2C2-3B58-447E-9B64-76D4A10938ED}">
      <dgm:prSet/>
      <dgm:spPr/>
      <dgm:t>
        <a:bodyPr/>
        <a:lstStyle/>
        <a:p>
          <a:endParaRPr lang="es-AR"/>
        </a:p>
      </dgm:t>
    </dgm:pt>
    <dgm:pt modelId="{0199B128-6D8E-4188-9D69-438238CA17FD}" type="sibTrans" cxnId="{941FC2C2-3B58-447E-9B64-76D4A10938ED}">
      <dgm:prSet/>
      <dgm:spPr/>
      <dgm:t>
        <a:bodyPr/>
        <a:lstStyle/>
        <a:p>
          <a:endParaRPr lang="es-AR"/>
        </a:p>
      </dgm:t>
    </dgm:pt>
    <dgm:pt modelId="{7B1D0742-CBFD-461B-8AFF-54F84786B464}">
      <dgm:prSet/>
      <dgm:spPr/>
      <dgm:t>
        <a:bodyPr/>
        <a:lstStyle/>
        <a:p>
          <a:pPr algn="just"/>
          <a:r>
            <a:rPr lang="en-US" b="1" dirty="0"/>
            <a:t>Prebendary policies over the common interest</a:t>
          </a:r>
          <a:endParaRPr lang="es-AR" b="1" dirty="0"/>
        </a:p>
      </dgm:t>
    </dgm:pt>
    <dgm:pt modelId="{3FF87DE3-F82F-455D-B618-A4B5977B12F8}" type="parTrans" cxnId="{388C194E-15A2-4A82-8A54-588C8485F77C}">
      <dgm:prSet/>
      <dgm:spPr/>
      <dgm:t>
        <a:bodyPr/>
        <a:lstStyle/>
        <a:p>
          <a:endParaRPr lang="es-AR"/>
        </a:p>
      </dgm:t>
    </dgm:pt>
    <dgm:pt modelId="{211806FE-3119-4EDB-B962-BCF9FA70144C}" type="sibTrans" cxnId="{388C194E-15A2-4A82-8A54-588C8485F77C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185E2D22-44D2-4364-9C52-99207A3D7179}" type="presOf" srcId="{D91B5B5A-D943-487B-AD6F-B7F35256ACBE}" destId="{A6696B32-CBC5-42D9-838B-9AC4E3DAC77C}" srcOrd="0" destOrd="2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5F293C3E-355B-4CF9-9A4B-6EA40B904018}" type="presOf" srcId="{8D1491BD-7B66-4335-A722-4E6AC6CE2C01}" destId="{A6696B32-CBC5-42D9-838B-9AC4E3DAC77C}" srcOrd="0" destOrd="3" presId="urn:microsoft.com/office/officeart/2005/8/layout/chevron2"/>
    <dgm:cxn modelId="{1FA70F4D-D3B0-4991-85F6-ADEB3BA733E6}" type="presOf" srcId="{4830E19C-12AE-41E6-99BE-152BC6DFF247}" destId="{A6696B32-CBC5-42D9-838B-9AC4E3DAC77C}" srcOrd="0" destOrd="1" presId="urn:microsoft.com/office/officeart/2005/8/layout/chevron2"/>
    <dgm:cxn modelId="{388C194E-15A2-4A82-8A54-588C8485F77C}" srcId="{1E6E73EF-6445-478A-A9CE-1ED042BB9C4C}" destId="{7B1D0742-CBFD-461B-8AFF-54F84786B464}" srcOrd="4" destOrd="0" parTransId="{3FF87DE3-F82F-455D-B618-A4B5977B12F8}" sibTransId="{211806FE-3119-4EDB-B962-BCF9FA70144C}"/>
    <dgm:cxn modelId="{99DBEE50-2E18-4607-A2A5-1C744718AC99}" srcId="{1E6E73EF-6445-478A-A9CE-1ED042BB9C4C}" destId="{D91B5B5A-D943-487B-AD6F-B7F35256ACBE}" srcOrd="2" destOrd="0" parTransId="{37EE776E-D2D5-4C3B-9602-5557A497D058}" sibTransId="{D61ADE57-6DE7-4C8A-BA25-A53B6EB4D852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C80530BE-CCC2-45F2-B677-D50C86427DC5}" type="presOf" srcId="{7B1D0742-CBFD-461B-8AFF-54F84786B464}" destId="{A6696B32-CBC5-42D9-838B-9AC4E3DAC77C}" srcOrd="0" destOrd="4" presId="urn:microsoft.com/office/officeart/2005/8/layout/chevron2"/>
    <dgm:cxn modelId="{941FC2C2-3B58-447E-9B64-76D4A10938ED}" srcId="{1E6E73EF-6445-478A-A9CE-1ED042BB9C4C}" destId="{8D1491BD-7B66-4335-A722-4E6AC6CE2C01}" srcOrd="3" destOrd="0" parTransId="{9E51A556-E0D1-49E7-9DD7-8A42D1D72059}" sibTransId="{0199B128-6D8E-4188-9D69-438238CA17FD}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02D3C8ED-E153-4B03-BCE9-F3070EAFE996}" srcId="{1E6E73EF-6445-478A-A9CE-1ED042BB9C4C}" destId="{4830E19C-12AE-41E6-99BE-152BC6DFF247}" srcOrd="1" destOrd="0" parTransId="{E9647627-1B35-4101-9C41-19F811EBED1E}" sibTransId="{A17E9329-2588-4B7A-B621-3D96AFAFF9A8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r>
            <a:rPr lang="es-AR" b="1" dirty="0" err="1"/>
            <a:t>Detection</a:t>
          </a:r>
          <a:r>
            <a:rPr lang="es-AR" b="1" dirty="0"/>
            <a:t> and Control</a:t>
          </a:r>
        </a:p>
        <a:p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s-AR" b="1"/>
            <a:t>Weak detection and control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8E8F3089-C9DB-48E9-BCEA-C65CFCC8EAB9}">
      <dgm:prSet/>
      <dgm:spPr/>
      <dgm:t>
        <a:bodyPr/>
        <a:lstStyle/>
        <a:p>
          <a:pPr algn="just"/>
          <a:r>
            <a:rPr lang="es-AR" b="1" dirty="0"/>
            <a:t>Inadequate customer risk profiles</a:t>
          </a:r>
        </a:p>
      </dgm:t>
    </dgm:pt>
    <dgm:pt modelId="{FA66D705-8F54-479A-922F-A3B2E692DC4B}" type="parTrans" cxnId="{3164BF67-0DD5-4B39-9CAA-C82C88F3A12A}">
      <dgm:prSet/>
      <dgm:spPr/>
      <dgm:t>
        <a:bodyPr/>
        <a:lstStyle/>
        <a:p>
          <a:endParaRPr lang="es-AR"/>
        </a:p>
      </dgm:t>
    </dgm:pt>
    <dgm:pt modelId="{4A8F65F3-3B9A-4188-B0E1-4DB1B3404FFC}" type="sibTrans" cxnId="{3164BF67-0DD5-4B39-9CAA-C82C88F3A12A}">
      <dgm:prSet/>
      <dgm:spPr/>
      <dgm:t>
        <a:bodyPr/>
        <a:lstStyle/>
        <a:p>
          <a:endParaRPr lang="es-AR"/>
        </a:p>
      </dgm:t>
    </dgm:pt>
    <dgm:pt modelId="{D9C4EC4C-4390-4ADE-901C-99FAFB49403E}">
      <dgm:prSet/>
      <dgm:spPr/>
      <dgm:t>
        <a:bodyPr/>
        <a:lstStyle/>
        <a:p>
          <a:pPr algn="just"/>
          <a:r>
            <a:rPr lang="es-AR" b="1" dirty="0"/>
            <a:t>Insufficient due diligence</a:t>
          </a:r>
        </a:p>
      </dgm:t>
    </dgm:pt>
    <dgm:pt modelId="{CFFA3C99-BBC1-416A-B799-507C9CF6EBAC}" type="parTrans" cxnId="{8BBED7DB-5C68-42B2-AEB3-0E471D4A151D}">
      <dgm:prSet/>
      <dgm:spPr/>
      <dgm:t>
        <a:bodyPr/>
        <a:lstStyle/>
        <a:p>
          <a:endParaRPr lang="es-AR"/>
        </a:p>
      </dgm:t>
    </dgm:pt>
    <dgm:pt modelId="{6CF51F7C-AE53-408E-B8A9-8DAB3E088BDB}" type="sibTrans" cxnId="{8BBED7DB-5C68-42B2-AEB3-0E471D4A151D}">
      <dgm:prSet/>
      <dgm:spPr/>
      <dgm:t>
        <a:bodyPr/>
        <a:lstStyle/>
        <a:p>
          <a:endParaRPr lang="es-AR"/>
        </a:p>
      </dgm:t>
    </dgm:pt>
    <dgm:pt modelId="{6F76B6E2-106D-4B69-9858-C3F4F949CE96}">
      <dgm:prSet/>
      <dgm:spPr/>
      <dgm:t>
        <a:bodyPr/>
        <a:lstStyle/>
        <a:p>
          <a:pPr algn="just"/>
          <a:r>
            <a:rPr lang="es-AR" b="1" dirty="0"/>
            <a:t>Ignored alerts </a:t>
          </a:r>
        </a:p>
      </dgm:t>
    </dgm:pt>
    <dgm:pt modelId="{C765EC0C-2B60-4F51-B1CC-37B29CE83DD2}" type="parTrans" cxnId="{9C6672F5-987A-41FB-8F96-8131CE50AF21}">
      <dgm:prSet/>
      <dgm:spPr/>
      <dgm:t>
        <a:bodyPr/>
        <a:lstStyle/>
        <a:p>
          <a:endParaRPr lang="es-AR"/>
        </a:p>
      </dgm:t>
    </dgm:pt>
    <dgm:pt modelId="{0AB29ABE-DC81-4E12-8458-FE407DD48070}" type="sibTrans" cxnId="{9C6672F5-987A-41FB-8F96-8131CE50AF21}">
      <dgm:prSet/>
      <dgm:spPr/>
      <dgm:t>
        <a:bodyPr/>
        <a:lstStyle/>
        <a:p>
          <a:endParaRPr lang="es-AR"/>
        </a:p>
      </dgm:t>
    </dgm:pt>
    <dgm:pt modelId="{7ECDD8F4-A6FB-4158-8140-2E4C97061808}">
      <dgm:prSet/>
      <dgm:spPr/>
      <dgm:t>
        <a:bodyPr/>
        <a:lstStyle/>
        <a:p>
          <a:pPr algn="just"/>
          <a:r>
            <a:rPr lang="en-US" b="1" dirty="0"/>
            <a:t>Lack of advanced and wide-ranging IT systems.</a:t>
          </a:r>
          <a:endParaRPr lang="es-AR" b="1" dirty="0"/>
        </a:p>
      </dgm:t>
    </dgm:pt>
    <dgm:pt modelId="{9DCB613E-9A93-4099-8993-ED807B875DF7}" type="parTrans" cxnId="{A593FED8-3377-4A7B-9361-CB5A58E4A917}">
      <dgm:prSet/>
      <dgm:spPr/>
      <dgm:t>
        <a:bodyPr/>
        <a:lstStyle/>
        <a:p>
          <a:endParaRPr lang="es-AR"/>
        </a:p>
      </dgm:t>
    </dgm:pt>
    <dgm:pt modelId="{77C78DCA-0C4D-437C-8B18-B78700A0164D}" type="sibTrans" cxnId="{A593FED8-3377-4A7B-9361-CB5A58E4A917}">
      <dgm:prSet/>
      <dgm:spPr/>
      <dgm:t>
        <a:bodyPr/>
        <a:lstStyle/>
        <a:p>
          <a:endParaRPr lang="es-AR"/>
        </a:p>
      </dgm:t>
    </dgm:pt>
    <dgm:pt modelId="{AD88F431-A543-43BD-9219-1B70BD94D047}">
      <dgm:prSet/>
      <dgm:spPr/>
      <dgm:t>
        <a:bodyPr/>
        <a:lstStyle/>
        <a:p>
          <a:pPr algn="just"/>
          <a:r>
            <a:rPr lang="en-US" b="1" dirty="0"/>
            <a:t>Superficial control by Customs personnel</a:t>
          </a:r>
          <a:endParaRPr lang="es-AR" b="1" dirty="0"/>
        </a:p>
      </dgm:t>
    </dgm:pt>
    <dgm:pt modelId="{65EA869E-8F91-45D7-8423-1C5C0F998DDB}" type="parTrans" cxnId="{5030C631-8230-491D-B56D-BE2081537874}">
      <dgm:prSet/>
      <dgm:spPr/>
      <dgm:t>
        <a:bodyPr/>
        <a:lstStyle/>
        <a:p>
          <a:endParaRPr lang="es-AR"/>
        </a:p>
      </dgm:t>
    </dgm:pt>
    <dgm:pt modelId="{22C16F53-707D-4348-91FE-624A94E185A7}" type="sibTrans" cxnId="{5030C631-8230-491D-B56D-BE2081537874}">
      <dgm:prSet/>
      <dgm:spPr/>
      <dgm:t>
        <a:bodyPr/>
        <a:lstStyle/>
        <a:p>
          <a:endParaRPr lang="es-AR"/>
        </a:p>
      </dgm:t>
    </dgm:pt>
    <dgm:pt modelId="{8A380458-74F6-4E61-BCB4-D524C8F6A393}">
      <dgm:prSet/>
      <dgm:spPr/>
      <dgm:t>
        <a:bodyPr/>
        <a:lstStyle/>
        <a:p>
          <a:pPr algn="just"/>
          <a:r>
            <a:rPr lang="en-US" b="1" dirty="0"/>
            <a:t>Poor intercommunication between the local and federal tax administrations.</a:t>
          </a:r>
          <a:endParaRPr lang="es-AR" b="1" dirty="0"/>
        </a:p>
      </dgm:t>
    </dgm:pt>
    <dgm:pt modelId="{98D17084-73DC-457F-B284-31B71502E19B}" type="parTrans" cxnId="{D5C80A3F-316F-48B8-B9C5-2FB5F32ACDF9}">
      <dgm:prSet/>
      <dgm:spPr/>
      <dgm:t>
        <a:bodyPr/>
        <a:lstStyle/>
        <a:p>
          <a:endParaRPr lang="es-AR"/>
        </a:p>
      </dgm:t>
    </dgm:pt>
    <dgm:pt modelId="{3F99D4BA-15E9-4AF6-9EA2-AE5D45F9AD8B}" type="sibTrans" cxnId="{D5C80A3F-316F-48B8-B9C5-2FB5F32ACDF9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45370708-EFCD-4375-AB31-E3BDC7A527C8}" type="presOf" srcId="{D9C4EC4C-4390-4ADE-901C-99FAFB49403E}" destId="{A6696B32-CBC5-42D9-838B-9AC4E3DAC77C}" srcOrd="0" destOrd="2" presId="urn:microsoft.com/office/officeart/2005/8/layout/chevron2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34FC092C-4D97-4717-BC67-7C542760058C}" type="presOf" srcId="{AD88F431-A543-43BD-9219-1B70BD94D047}" destId="{A6696B32-CBC5-42D9-838B-9AC4E3DAC77C}" srcOrd="0" destOrd="5" presId="urn:microsoft.com/office/officeart/2005/8/layout/chevron2"/>
    <dgm:cxn modelId="{B5DA5A2D-58AB-4E87-A675-68444E18CEBC}" type="presOf" srcId="{8A380458-74F6-4E61-BCB4-D524C8F6A393}" destId="{A6696B32-CBC5-42D9-838B-9AC4E3DAC77C}" srcOrd="0" destOrd="6" presId="urn:microsoft.com/office/officeart/2005/8/layout/chevron2"/>
    <dgm:cxn modelId="{5030C631-8230-491D-B56D-BE2081537874}" srcId="{1E6E73EF-6445-478A-A9CE-1ED042BB9C4C}" destId="{AD88F431-A543-43BD-9219-1B70BD94D047}" srcOrd="5" destOrd="0" parTransId="{65EA869E-8F91-45D7-8423-1C5C0F998DDB}" sibTransId="{22C16F53-707D-4348-91FE-624A94E185A7}"/>
    <dgm:cxn modelId="{D5C80A3F-316F-48B8-B9C5-2FB5F32ACDF9}" srcId="{1E6E73EF-6445-478A-A9CE-1ED042BB9C4C}" destId="{8A380458-74F6-4E61-BCB4-D524C8F6A393}" srcOrd="6" destOrd="0" parTransId="{98D17084-73DC-457F-B284-31B71502E19B}" sibTransId="{3F99D4BA-15E9-4AF6-9EA2-AE5D45F9AD8B}"/>
    <dgm:cxn modelId="{E565EB5E-98B0-4AEB-9578-3AFD077A56B1}" type="presOf" srcId="{8E8F3089-C9DB-48E9-BCEA-C65CFCC8EAB9}" destId="{A6696B32-CBC5-42D9-838B-9AC4E3DAC77C}" srcOrd="0" destOrd="1" presId="urn:microsoft.com/office/officeart/2005/8/layout/chevron2"/>
    <dgm:cxn modelId="{3164BF67-0DD5-4B39-9CAA-C82C88F3A12A}" srcId="{1E6E73EF-6445-478A-A9CE-1ED042BB9C4C}" destId="{8E8F3089-C9DB-48E9-BCEA-C65CFCC8EAB9}" srcOrd="1" destOrd="0" parTransId="{FA66D705-8F54-479A-922F-A3B2E692DC4B}" sibTransId="{4A8F65F3-3B9A-4188-B0E1-4DB1B3404FFC}"/>
    <dgm:cxn modelId="{E3AD734F-E18A-4E9B-A399-B9A49DFC4B5E}" type="presOf" srcId="{7ECDD8F4-A6FB-4158-8140-2E4C97061808}" destId="{A6696B32-CBC5-42D9-838B-9AC4E3DAC77C}" srcOrd="0" destOrd="4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A593FED8-3377-4A7B-9361-CB5A58E4A917}" srcId="{1E6E73EF-6445-478A-A9CE-1ED042BB9C4C}" destId="{7ECDD8F4-A6FB-4158-8140-2E4C97061808}" srcOrd="4" destOrd="0" parTransId="{9DCB613E-9A93-4099-8993-ED807B875DF7}" sibTransId="{77C78DCA-0C4D-437C-8B18-B78700A0164D}"/>
    <dgm:cxn modelId="{8BBED7DB-5C68-42B2-AEB3-0E471D4A151D}" srcId="{1E6E73EF-6445-478A-A9CE-1ED042BB9C4C}" destId="{D9C4EC4C-4390-4ADE-901C-99FAFB49403E}" srcOrd="2" destOrd="0" parTransId="{CFFA3C99-BBC1-416A-B799-507C9CF6EBAC}" sibTransId="{6CF51F7C-AE53-408E-B8A9-8DAB3E088BDB}"/>
    <dgm:cxn modelId="{7A375BDC-D1DB-4015-93EA-9B7437DFE1C4}" type="presOf" srcId="{6F76B6E2-106D-4B69-9858-C3F4F949CE96}" destId="{A6696B32-CBC5-42D9-838B-9AC4E3DAC77C}" srcOrd="0" destOrd="3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9C6672F5-987A-41FB-8F96-8131CE50AF21}" srcId="{1E6E73EF-6445-478A-A9CE-1ED042BB9C4C}" destId="{6F76B6E2-106D-4B69-9858-C3F4F949CE96}" srcOrd="3" destOrd="0" parTransId="{C765EC0C-2B60-4F51-B1CC-37B29CE83DD2}" sibTransId="{0AB29ABE-DC81-4E12-8458-FE407DD48070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Investigation</a:t>
          </a:r>
          <a:r>
            <a:rPr lang="es-AR" b="1" dirty="0"/>
            <a:t> and </a:t>
          </a:r>
          <a:r>
            <a:rPr lang="es-AR" b="1" dirty="0" err="1"/>
            <a:t>sanction</a:t>
          </a:r>
          <a:endParaRPr lang="es-AR" b="1" dirty="0"/>
        </a:p>
        <a:p>
          <a:pPr algn="ctr"/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n-US" b="1"/>
            <a:t>Institutional weakness in investigating crimes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8D9DAC66-960E-450E-A755-49C1845021E9}">
      <dgm:prSet/>
      <dgm:spPr/>
      <dgm:t>
        <a:bodyPr/>
        <a:lstStyle/>
        <a:p>
          <a:pPr algn="just"/>
          <a:r>
            <a:rPr lang="en-US" b="1" dirty="0"/>
            <a:t>Lack of cooperation to obtain information in a timely manner.</a:t>
          </a:r>
          <a:endParaRPr lang="es-AR" b="1" dirty="0"/>
        </a:p>
      </dgm:t>
    </dgm:pt>
    <dgm:pt modelId="{DB96E194-0479-408D-971E-3B159446B068}" type="parTrans" cxnId="{E5186002-56F1-493F-A445-58E6ED8E191E}">
      <dgm:prSet/>
      <dgm:spPr/>
      <dgm:t>
        <a:bodyPr/>
        <a:lstStyle/>
        <a:p>
          <a:endParaRPr lang="es-AR"/>
        </a:p>
      </dgm:t>
    </dgm:pt>
    <dgm:pt modelId="{CA31F4C8-5ED0-469C-996C-32FFE8E31C55}" type="sibTrans" cxnId="{E5186002-56F1-493F-A445-58E6ED8E191E}">
      <dgm:prSet/>
      <dgm:spPr/>
      <dgm:t>
        <a:bodyPr/>
        <a:lstStyle/>
        <a:p>
          <a:endParaRPr lang="es-AR"/>
        </a:p>
      </dgm:t>
    </dgm:pt>
    <dgm:pt modelId="{9E7BF29B-3454-4DE0-872D-55E356E3A63F}">
      <dgm:prSet/>
      <dgm:spPr/>
      <dgm:t>
        <a:bodyPr/>
        <a:lstStyle/>
        <a:p>
          <a:pPr algn="just"/>
          <a:r>
            <a:rPr lang="en-US" b="1" dirty="0"/>
            <a:t>Shortage of detection, enforcement and investigation personnel</a:t>
          </a:r>
          <a:endParaRPr lang="es-AR" b="1" dirty="0"/>
        </a:p>
      </dgm:t>
    </dgm:pt>
    <dgm:pt modelId="{AEB9C32C-509B-44FE-B47B-B001F443B96F}" type="parTrans" cxnId="{564DFF45-2331-460C-878D-8EAF3B44EE13}">
      <dgm:prSet/>
      <dgm:spPr/>
      <dgm:t>
        <a:bodyPr/>
        <a:lstStyle/>
        <a:p>
          <a:endParaRPr lang="es-AR"/>
        </a:p>
      </dgm:t>
    </dgm:pt>
    <dgm:pt modelId="{6A51FB9F-8BEB-47E7-B7BC-EEF9588587C8}" type="sibTrans" cxnId="{564DFF45-2331-460C-878D-8EAF3B44EE13}">
      <dgm:prSet/>
      <dgm:spPr/>
      <dgm:t>
        <a:bodyPr/>
        <a:lstStyle/>
        <a:p>
          <a:endParaRPr lang="es-AR"/>
        </a:p>
      </dgm:t>
    </dgm:pt>
    <dgm:pt modelId="{27196703-4766-4F6F-B9E0-A2242193CDBE}">
      <dgm:prSet/>
      <dgm:spPr/>
      <dgm:t>
        <a:bodyPr/>
        <a:lstStyle/>
        <a:p>
          <a:pPr algn="just"/>
          <a:r>
            <a:rPr lang="en-US" b="1" dirty="0"/>
            <a:t>Shortage of personnel and training in law enforcement agencies </a:t>
          </a:r>
          <a:endParaRPr lang="es-AR" b="1" dirty="0"/>
        </a:p>
      </dgm:t>
    </dgm:pt>
    <dgm:pt modelId="{A80ED242-9C70-4FB4-81E0-CDE463F63A2E}" type="parTrans" cxnId="{502D4CFB-16D1-4E1D-BD6A-81FE9E770980}">
      <dgm:prSet/>
      <dgm:spPr/>
      <dgm:t>
        <a:bodyPr/>
        <a:lstStyle/>
        <a:p>
          <a:endParaRPr lang="es-AR"/>
        </a:p>
      </dgm:t>
    </dgm:pt>
    <dgm:pt modelId="{C9CAE1AA-2DB5-408E-A1E5-042F1C6E0D5F}" type="sibTrans" cxnId="{502D4CFB-16D1-4E1D-BD6A-81FE9E770980}">
      <dgm:prSet/>
      <dgm:spPr/>
      <dgm:t>
        <a:bodyPr/>
        <a:lstStyle/>
        <a:p>
          <a:endParaRPr lang="es-AR"/>
        </a:p>
      </dgm:t>
    </dgm:pt>
    <dgm:pt modelId="{917FF2E5-FDB1-49D0-9429-20BDD65810E7}">
      <dgm:prSet/>
      <dgm:spPr/>
      <dgm:t>
        <a:bodyPr/>
        <a:lstStyle/>
        <a:p>
          <a:pPr algn="just"/>
          <a:r>
            <a:rPr lang="en-US" b="1" dirty="0"/>
            <a:t>Lack of preparation and training of judges</a:t>
          </a:r>
          <a:endParaRPr lang="es-AR" b="1" dirty="0"/>
        </a:p>
      </dgm:t>
    </dgm:pt>
    <dgm:pt modelId="{0490CFE6-28F8-438E-ABFB-66C6D30EC5FB}" type="parTrans" cxnId="{9E32B522-E03D-4CF1-AE5A-DD051C6B9265}">
      <dgm:prSet/>
      <dgm:spPr/>
      <dgm:t>
        <a:bodyPr/>
        <a:lstStyle/>
        <a:p>
          <a:endParaRPr lang="es-AR"/>
        </a:p>
      </dgm:t>
    </dgm:pt>
    <dgm:pt modelId="{74543734-5D2D-48E6-B778-97DD4E260F9F}" type="sibTrans" cxnId="{9E32B522-E03D-4CF1-AE5A-DD051C6B9265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E5186002-56F1-493F-A445-58E6ED8E191E}" srcId="{1E6E73EF-6445-478A-A9CE-1ED042BB9C4C}" destId="{8D9DAC66-960E-450E-A755-49C1845021E9}" srcOrd="1" destOrd="0" parTransId="{DB96E194-0479-408D-971E-3B159446B068}" sibTransId="{CA31F4C8-5ED0-469C-996C-32FFE8E31C55}"/>
    <dgm:cxn modelId="{9E32B522-E03D-4CF1-AE5A-DD051C6B9265}" srcId="{1E6E73EF-6445-478A-A9CE-1ED042BB9C4C}" destId="{917FF2E5-FDB1-49D0-9429-20BDD65810E7}" srcOrd="4" destOrd="0" parTransId="{0490CFE6-28F8-438E-ABFB-66C6D30EC5FB}" sibTransId="{74543734-5D2D-48E6-B778-97DD4E260F9F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4FE4553D-0A6E-469B-8DE1-A49668B6ABA8}" type="presOf" srcId="{9E7BF29B-3454-4DE0-872D-55E356E3A63F}" destId="{A6696B32-CBC5-42D9-838B-9AC4E3DAC77C}" srcOrd="0" destOrd="2" presId="urn:microsoft.com/office/officeart/2005/8/layout/chevron2"/>
    <dgm:cxn modelId="{B578EE5B-8D49-488E-BFE8-64AA65CFCB8B}" type="presOf" srcId="{27196703-4766-4F6F-B9E0-A2242193CDBE}" destId="{A6696B32-CBC5-42D9-838B-9AC4E3DAC77C}" srcOrd="0" destOrd="3" presId="urn:microsoft.com/office/officeart/2005/8/layout/chevron2"/>
    <dgm:cxn modelId="{564DFF45-2331-460C-878D-8EAF3B44EE13}" srcId="{1E6E73EF-6445-478A-A9CE-1ED042BB9C4C}" destId="{9E7BF29B-3454-4DE0-872D-55E356E3A63F}" srcOrd="2" destOrd="0" parTransId="{AEB9C32C-509B-44FE-B47B-B001F443B96F}" sibTransId="{6A51FB9F-8BEB-47E7-B7BC-EEF9588587C8}"/>
    <dgm:cxn modelId="{0B2A1950-E75F-47CF-B76A-24C8C23AE37A}" type="presOf" srcId="{917FF2E5-FDB1-49D0-9429-20BDD65810E7}" destId="{A6696B32-CBC5-42D9-838B-9AC4E3DAC77C}" srcOrd="0" destOrd="4" presId="urn:microsoft.com/office/officeart/2005/8/layout/chevron2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6B36EB9B-A59E-481C-825C-B8C760C0FDB2}" type="presOf" srcId="{8D9DAC66-960E-450E-A755-49C1845021E9}" destId="{A6696B32-CBC5-42D9-838B-9AC4E3DAC77C}" srcOrd="0" destOrd="1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502D4CFB-16D1-4E1D-BD6A-81FE9E770980}" srcId="{1E6E73EF-6445-478A-A9CE-1ED042BB9C4C}" destId="{27196703-4766-4F6F-B9E0-A2242193CDBE}" srcOrd="3" destOrd="0" parTransId="{A80ED242-9C70-4FB4-81E0-CDE463F63A2E}" sibTransId="{C9CAE1AA-2DB5-408E-A1E5-042F1C6E0D5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/>
            <a:t>Incentives</a:t>
          </a:r>
        </a:p>
        <a:p>
          <a:pPr algn="ctr"/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s-AR" b="1"/>
            <a:t>Lack of tax culture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7537C4A9-BEE8-443A-A9FC-CA4CC1DCED29}">
      <dgm:prSet/>
      <dgm:spPr/>
      <dgm:t>
        <a:bodyPr/>
        <a:lstStyle/>
        <a:p>
          <a:pPr algn="just"/>
          <a:r>
            <a:rPr lang="es-AR" b="1" dirty="0"/>
            <a:t>Very low financial education </a:t>
          </a:r>
        </a:p>
      </dgm:t>
    </dgm:pt>
    <dgm:pt modelId="{6E2744DA-4D0C-4F48-99D7-BF4B4A8C349D}" type="parTrans" cxnId="{B60833DC-BD97-4CEA-B0C2-FFF568ADEAF1}">
      <dgm:prSet/>
      <dgm:spPr/>
      <dgm:t>
        <a:bodyPr/>
        <a:lstStyle/>
        <a:p>
          <a:endParaRPr lang="es-AR"/>
        </a:p>
      </dgm:t>
    </dgm:pt>
    <dgm:pt modelId="{93011C75-BEDA-4B6B-B36C-B509248B7983}" type="sibTrans" cxnId="{B60833DC-BD97-4CEA-B0C2-FFF568ADEAF1}">
      <dgm:prSet/>
      <dgm:spPr/>
      <dgm:t>
        <a:bodyPr/>
        <a:lstStyle/>
        <a:p>
          <a:endParaRPr lang="es-AR"/>
        </a:p>
      </dgm:t>
    </dgm:pt>
    <dgm:pt modelId="{124F83EA-9E6E-4081-B5CF-2EE750579967}">
      <dgm:prSet/>
      <dgm:spPr/>
      <dgm:t>
        <a:bodyPr/>
        <a:lstStyle/>
        <a:p>
          <a:pPr algn="just"/>
          <a:r>
            <a:rPr lang="en-US" b="1" dirty="0"/>
            <a:t>Complexity of the tax and compliance system</a:t>
          </a:r>
          <a:endParaRPr lang="es-AR" b="1" dirty="0"/>
        </a:p>
      </dgm:t>
    </dgm:pt>
    <dgm:pt modelId="{012F9566-E083-4E99-8A1E-3A1D211DFB75}" type="parTrans" cxnId="{096F8DE9-2375-482D-B1C9-9DD22B8B55FD}">
      <dgm:prSet/>
      <dgm:spPr/>
      <dgm:t>
        <a:bodyPr/>
        <a:lstStyle/>
        <a:p>
          <a:endParaRPr lang="es-AR"/>
        </a:p>
      </dgm:t>
    </dgm:pt>
    <dgm:pt modelId="{8B737F02-F00C-40B7-A5EE-2F7ED727A15F}" type="sibTrans" cxnId="{096F8DE9-2375-482D-B1C9-9DD22B8B55FD}">
      <dgm:prSet/>
      <dgm:spPr/>
      <dgm:t>
        <a:bodyPr/>
        <a:lstStyle/>
        <a:p>
          <a:endParaRPr lang="es-AR"/>
        </a:p>
      </dgm:t>
    </dgm:pt>
    <dgm:pt modelId="{22E477F0-EC20-4BA4-B6C0-621A29300727}">
      <dgm:prSet/>
      <dgm:spPr/>
      <dgm:t>
        <a:bodyPr/>
        <a:lstStyle/>
        <a:p>
          <a:pPr algn="just"/>
          <a:r>
            <a:rPr lang="en-US" b="1" dirty="0"/>
            <a:t>Informal economy without access to the financial system due to lack of qualification.</a:t>
          </a:r>
          <a:endParaRPr lang="es-AR" b="1" dirty="0"/>
        </a:p>
      </dgm:t>
    </dgm:pt>
    <dgm:pt modelId="{9A0016C3-B149-49A0-B00D-FDF6B7118A73}" type="parTrans" cxnId="{6DA44D15-C2A0-46DB-8274-E165B3AC8859}">
      <dgm:prSet/>
      <dgm:spPr/>
      <dgm:t>
        <a:bodyPr/>
        <a:lstStyle/>
        <a:p>
          <a:endParaRPr lang="es-AR"/>
        </a:p>
      </dgm:t>
    </dgm:pt>
    <dgm:pt modelId="{3598C588-7FFE-40B0-95FE-E277FCA5D64E}" type="sibTrans" cxnId="{6DA44D15-C2A0-46DB-8274-E165B3AC8859}">
      <dgm:prSet/>
      <dgm:spPr/>
      <dgm:t>
        <a:bodyPr/>
        <a:lstStyle/>
        <a:p>
          <a:endParaRPr lang="es-AR"/>
        </a:p>
      </dgm:t>
    </dgm:pt>
    <dgm:pt modelId="{7D27A552-6166-4393-BD2D-8F9A55751579}">
      <dgm:prSet/>
      <dgm:spPr/>
      <dgm:t>
        <a:bodyPr/>
        <a:lstStyle/>
        <a:p>
          <a:pPr algn="just"/>
          <a:r>
            <a:rPr lang="en-US" b="1" dirty="0"/>
            <a:t>Need for cash by small traders and/or self-employed workers. </a:t>
          </a:r>
          <a:endParaRPr lang="es-AR" b="1" dirty="0"/>
        </a:p>
      </dgm:t>
    </dgm:pt>
    <dgm:pt modelId="{324B79FE-9AB1-4644-84E0-65B477B671BB}" type="parTrans" cxnId="{DE69AA92-7546-4EEE-9FA6-D08D99913BFE}">
      <dgm:prSet/>
      <dgm:spPr/>
      <dgm:t>
        <a:bodyPr/>
        <a:lstStyle/>
        <a:p>
          <a:endParaRPr lang="es-AR"/>
        </a:p>
      </dgm:t>
    </dgm:pt>
    <dgm:pt modelId="{CDE905AB-2235-4770-B75B-67C3D4F96111}" type="sibTrans" cxnId="{DE69AA92-7546-4EEE-9FA6-D08D99913BFE}">
      <dgm:prSet/>
      <dgm:spPr/>
      <dgm:t>
        <a:bodyPr/>
        <a:lstStyle/>
        <a:p>
          <a:endParaRPr lang="es-AR"/>
        </a:p>
      </dgm:t>
    </dgm:pt>
    <dgm:pt modelId="{651908EA-83A8-49F4-8254-11D6ADFAB321}">
      <dgm:prSet/>
      <dgm:spPr/>
      <dgm:t>
        <a:bodyPr/>
        <a:lstStyle/>
        <a:p>
          <a:pPr algn="just"/>
          <a:r>
            <a:rPr lang="en-US" b="1" dirty="0"/>
            <a:t>Access to credit for those who do not qualify for the traditional financial sector.</a:t>
          </a:r>
          <a:endParaRPr lang="es-AR" b="1" dirty="0"/>
        </a:p>
      </dgm:t>
    </dgm:pt>
    <dgm:pt modelId="{D050977E-3D27-4166-BD39-4F72FCD3490B}" type="parTrans" cxnId="{7EEFA425-6BBB-47B2-B489-C8D99CEFAA42}">
      <dgm:prSet/>
      <dgm:spPr/>
      <dgm:t>
        <a:bodyPr/>
        <a:lstStyle/>
        <a:p>
          <a:endParaRPr lang="es-AR"/>
        </a:p>
      </dgm:t>
    </dgm:pt>
    <dgm:pt modelId="{011EEA43-FF1E-465F-BD54-85C04F55BC7B}" type="sibTrans" cxnId="{7EEFA425-6BBB-47B2-B489-C8D99CEFAA42}">
      <dgm:prSet/>
      <dgm:spPr/>
      <dgm:t>
        <a:bodyPr/>
        <a:lstStyle/>
        <a:p>
          <a:endParaRPr lang="es-AR"/>
        </a:p>
      </dgm:t>
    </dgm:pt>
    <dgm:pt modelId="{08650B0F-0603-4E8A-855C-FBC251085BB5}">
      <dgm:prSet/>
      <dgm:spPr/>
      <dgm:t>
        <a:bodyPr/>
        <a:lstStyle/>
        <a:p>
          <a:pPr algn="just"/>
          <a:r>
            <a:rPr lang="es-AR" b="1" dirty="0"/>
            <a:t>High labor informality / Unemployment</a:t>
          </a:r>
        </a:p>
      </dgm:t>
    </dgm:pt>
    <dgm:pt modelId="{EED0CE6A-9CE1-4913-A34B-B0D77253B853}" type="parTrans" cxnId="{45AF1A82-71F4-4C3C-ADE3-5F54A665ADE1}">
      <dgm:prSet/>
      <dgm:spPr/>
      <dgm:t>
        <a:bodyPr/>
        <a:lstStyle/>
        <a:p>
          <a:endParaRPr lang="es-AR"/>
        </a:p>
      </dgm:t>
    </dgm:pt>
    <dgm:pt modelId="{029E836F-8694-4A77-97E0-938B91E8D7D4}" type="sibTrans" cxnId="{45AF1A82-71F4-4C3C-ADE3-5F54A665ADE1}">
      <dgm:prSet/>
      <dgm:spPr/>
      <dgm:t>
        <a:bodyPr/>
        <a:lstStyle/>
        <a:p>
          <a:endParaRPr lang="es-AR"/>
        </a:p>
      </dgm:t>
    </dgm:pt>
    <dgm:pt modelId="{42052099-01CB-4C07-9DC2-9ACACA6111FF}">
      <dgm:prSet/>
      <dgm:spPr/>
      <dgm:t>
        <a:bodyPr/>
        <a:lstStyle/>
        <a:p>
          <a:pPr algn="just"/>
          <a:r>
            <a:rPr lang="en-US" b="1" dirty="0"/>
            <a:t>Lack of trust in financial institutions</a:t>
          </a:r>
          <a:endParaRPr lang="es-AR" b="1" dirty="0"/>
        </a:p>
      </dgm:t>
    </dgm:pt>
    <dgm:pt modelId="{ECA59602-9AD8-4515-A1E6-73A1B86ECE06}" type="parTrans" cxnId="{E57429B4-7957-43C5-A8A3-6370DA21C4B9}">
      <dgm:prSet/>
      <dgm:spPr/>
      <dgm:t>
        <a:bodyPr/>
        <a:lstStyle/>
        <a:p>
          <a:endParaRPr lang="es-AR"/>
        </a:p>
      </dgm:t>
    </dgm:pt>
    <dgm:pt modelId="{14CCF8A3-1E81-477B-A77C-E7E3FFA0C69B}" type="sibTrans" cxnId="{E57429B4-7957-43C5-A8A3-6370DA21C4B9}">
      <dgm:prSet/>
      <dgm:spPr/>
      <dgm:t>
        <a:bodyPr/>
        <a:lstStyle/>
        <a:p>
          <a:endParaRPr lang="es-AR"/>
        </a:p>
      </dgm:t>
    </dgm:pt>
    <dgm:pt modelId="{5AAD2B7E-EB00-4055-A47B-A725734B5FB5}">
      <dgm:prSet/>
      <dgm:spPr/>
      <dgm:t>
        <a:bodyPr/>
        <a:lstStyle/>
        <a:p>
          <a:pPr algn="just"/>
          <a:r>
            <a:rPr lang="en-US" b="1" dirty="0"/>
            <a:t>Cultural tendency to cash transactions</a:t>
          </a:r>
          <a:endParaRPr lang="es-AR" b="1" dirty="0"/>
        </a:p>
      </dgm:t>
    </dgm:pt>
    <dgm:pt modelId="{85EB5351-8262-48E9-99E4-0C643FD0FFBD}" type="parTrans" cxnId="{205F1263-FC8C-4D8F-8D0E-9F298832E6E3}">
      <dgm:prSet/>
      <dgm:spPr/>
      <dgm:t>
        <a:bodyPr/>
        <a:lstStyle/>
        <a:p>
          <a:endParaRPr lang="es-AR"/>
        </a:p>
      </dgm:t>
    </dgm:pt>
    <dgm:pt modelId="{A8074175-695B-4EF5-92FE-3AFA5E3B7EAC}" type="sibTrans" cxnId="{205F1263-FC8C-4D8F-8D0E-9F298832E6E3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6DA44D15-C2A0-46DB-8274-E165B3AC8859}" srcId="{1E6E73EF-6445-478A-A9CE-1ED042BB9C4C}" destId="{22E477F0-EC20-4BA4-B6C0-621A29300727}" srcOrd="3" destOrd="0" parTransId="{9A0016C3-B149-49A0-B00D-FDF6B7118A73}" sibTransId="{3598C588-7FFE-40B0-95FE-E277FCA5D64E}"/>
    <dgm:cxn modelId="{7EEFA425-6BBB-47B2-B489-C8D99CEFAA42}" srcId="{1E6E73EF-6445-478A-A9CE-1ED042BB9C4C}" destId="{651908EA-83A8-49F4-8254-11D6ADFAB321}" srcOrd="5" destOrd="0" parTransId="{D050977E-3D27-4166-BD39-4F72FCD3490B}" sibTransId="{011EEA43-FF1E-465F-BD54-85C04F55BC7B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7A813E61-F51B-449A-A96A-F8A6E23DA33F}" type="presOf" srcId="{7D27A552-6166-4393-BD2D-8F9A55751579}" destId="{A6696B32-CBC5-42D9-838B-9AC4E3DAC77C}" srcOrd="0" destOrd="4" presId="urn:microsoft.com/office/officeart/2005/8/layout/chevron2"/>
    <dgm:cxn modelId="{205F1263-FC8C-4D8F-8D0E-9F298832E6E3}" srcId="{1E6E73EF-6445-478A-A9CE-1ED042BB9C4C}" destId="{5AAD2B7E-EB00-4055-A47B-A725734B5FB5}" srcOrd="8" destOrd="0" parTransId="{85EB5351-8262-48E9-99E4-0C643FD0FFBD}" sibTransId="{A8074175-695B-4EF5-92FE-3AFA5E3B7EAC}"/>
    <dgm:cxn modelId="{81B18271-0AA8-43AC-827C-DED68F0B4552}" type="presOf" srcId="{124F83EA-9E6E-4081-B5CF-2EE750579967}" destId="{A6696B32-CBC5-42D9-838B-9AC4E3DAC77C}" srcOrd="0" destOrd="2" presId="urn:microsoft.com/office/officeart/2005/8/layout/chevron2"/>
    <dgm:cxn modelId="{9A08B675-7BED-4087-9BA5-36044A488DDB}" type="presOf" srcId="{5AAD2B7E-EB00-4055-A47B-A725734B5FB5}" destId="{A6696B32-CBC5-42D9-838B-9AC4E3DAC77C}" srcOrd="0" destOrd="8" presId="urn:microsoft.com/office/officeart/2005/8/layout/chevron2"/>
    <dgm:cxn modelId="{45AF1A82-71F4-4C3C-ADE3-5F54A665ADE1}" srcId="{1E6E73EF-6445-478A-A9CE-1ED042BB9C4C}" destId="{08650B0F-0603-4E8A-855C-FBC251085BB5}" srcOrd="6" destOrd="0" parTransId="{EED0CE6A-9CE1-4913-A34B-B0D77253B853}" sibTransId="{029E836F-8694-4A77-97E0-938B91E8D7D4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D9E55989-9ED5-46C6-940B-FBF17016E051}" type="presOf" srcId="{42052099-01CB-4C07-9DC2-9ACACA6111FF}" destId="{A6696B32-CBC5-42D9-838B-9AC4E3DAC77C}" srcOrd="0" destOrd="7" presId="urn:microsoft.com/office/officeart/2005/8/layout/chevron2"/>
    <dgm:cxn modelId="{DE69AA92-7546-4EEE-9FA6-D08D99913BFE}" srcId="{1E6E73EF-6445-478A-A9CE-1ED042BB9C4C}" destId="{7D27A552-6166-4393-BD2D-8F9A55751579}" srcOrd="4" destOrd="0" parTransId="{324B79FE-9AB1-4644-84E0-65B477B671BB}" sibTransId="{CDE905AB-2235-4770-B75B-67C3D4F96111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67F4EB9E-F53D-4E4B-BF6F-84C14D3936C5}" type="presOf" srcId="{7537C4A9-BEE8-443A-A9FC-CA4CC1DCED29}" destId="{A6696B32-CBC5-42D9-838B-9AC4E3DAC77C}" srcOrd="0" destOrd="1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E57429B4-7957-43C5-A8A3-6370DA21C4B9}" srcId="{1E6E73EF-6445-478A-A9CE-1ED042BB9C4C}" destId="{42052099-01CB-4C07-9DC2-9ACACA6111FF}" srcOrd="7" destOrd="0" parTransId="{ECA59602-9AD8-4515-A1E6-73A1B86ECE06}" sibTransId="{14CCF8A3-1E81-477B-A77C-E7E3FFA0C69B}"/>
    <dgm:cxn modelId="{21E541CE-E837-4F25-B05C-8716916CD0F3}" type="presOf" srcId="{651908EA-83A8-49F4-8254-11D6ADFAB321}" destId="{A6696B32-CBC5-42D9-838B-9AC4E3DAC77C}" srcOrd="0" destOrd="5" presId="urn:microsoft.com/office/officeart/2005/8/layout/chevron2"/>
    <dgm:cxn modelId="{B60833DC-BD97-4CEA-B0C2-FFF568ADEAF1}" srcId="{1E6E73EF-6445-478A-A9CE-1ED042BB9C4C}" destId="{7537C4A9-BEE8-443A-A9FC-CA4CC1DCED29}" srcOrd="1" destOrd="0" parTransId="{6E2744DA-4D0C-4F48-99D7-BF4B4A8C349D}" sibTransId="{93011C75-BEDA-4B6B-B36C-B509248B7983}"/>
    <dgm:cxn modelId="{AA504EDC-71C7-4170-A07B-A38C1AA621FE}" type="presOf" srcId="{22E477F0-EC20-4BA4-B6C0-621A29300727}" destId="{A6696B32-CBC5-42D9-838B-9AC4E3DAC77C}" srcOrd="0" destOrd="3" presId="urn:microsoft.com/office/officeart/2005/8/layout/chevron2"/>
    <dgm:cxn modelId="{48DD1CDE-CDAC-4C24-A7DC-9689CB00A9B2}" type="presOf" srcId="{08650B0F-0603-4E8A-855C-FBC251085BB5}" destId="{A6696B32-CBC5-42D9-838B-9AC4E3DAC77C}" srcOrd="0" destOrd="6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096F8DE9-2375-482D-B1C9-9DD22B8B55FD}" srcId="{1E6E73EF-6445-478A-A9CE-1ED042BB9C4C}" destId="{124F83EA-9E6E-4081-B5CF-2EE750579967}" srcOrd="2" destOrd="0" parTransId="{012F9566-E083-4E99-8A1E-3A1D211DFB75}" sibTransId="{8B737F02-F00C-40B7-A5EE-2F7ED727A15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/>
            <a:t>Incentives</a:t>
          </a:r>
        </a:p>
        <a:p>
          <a:pPr algn="ctr"/>
          <a:endParaRPr lang="es-AR" b="0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n-US" b="1"/>
            <a:t>Lack of banking infrastructure in some regions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2BF859AF-9F90-44EA-A027-E4B9B54601F0}">
      <dgm:prSet/>
      <dgm:spPr/>
      <dgm:t>
        <a:bodyPr/>
        <a:lstStyle/>
        <a:p>
          <a:pPr algn="just"/>
          <a:r>
            <a:rPr lang="en-US" b="1" dirty="0"/>
            <a:t>High financial costs of credit card operators, banks and virtual wallets. </a:t>
          </a:r>
          <a:endParaRPr lang="es-AR" b="1" dirty="0"/>
        </a:p>
      </dgm:t>
    </dgm:pt>
    <dgm:pt modelId="{C93C4B1C-7BFC-47D3-B089-9829D90D8A93}" type="parTrans" cxnId="{ECB124AF-0435-4893-BBB8-25A15BA43304}">
      <dgm:prSet/>
      <dgm:spPr/>
      <dgm:t>
        <a:bodyPr/>
        <a:lstStyle/>
        <a:p>
          <a:endParaRPr lang="es-AR"/>
        </a:p>
      </dgm:t>
    </dgm:pt>
    <dgm:pt modelId="{0EE00DC4-5359-4728-A98C-C68E55C36D83}" type="sibTrans" cxnId="{ECB124AF-0435-4893-BBB8-25A15BA43304}">
      <dgm:prSet/>
      <dgm:spPr/>
      <dgm:t>
        <a:bodyPr/>
        <a:lstStyle/>
        <a:p>
          <a:endParaRPr lang="es-AR"/>
        </a:p>
      </dgm:t>
    </dgm:pt>
    <dgm:pt modelId="{6D141AE3-466D-43B4-B202-267FCC55D1DF}">
      <dgm:prSet/>
      <dgm:spPr/>
      <dgm:t>
        <a:bodyPr/>
        <a:lstStyle/>
        <a:p>
          <a:pPr algn="just"/>
          <a:r>
            <a:rPr lang="en-US" b="1" dirty="0"/>
            <a:t>Delays in payment terms - high inflationary context</a:t>
          </a:r>
          <a:endParaRPr lang="es-AR" b="1" dirty="0"/>
        </a:p>
      </dgm:t>
    </dgm:pt>
    <dgm:pt modelId="{E7CC6B2D-954B-41C4-9E56-B9D7B4EF0137}" type="parTrans" cxnId="{D8EF77A2-5955-455C-A359-65198A5BDA6D}">
      <dgm:prSet/>
      <dgm:spPr/>
      <dgm:t>
        <a:bodyPr/>
        <a:lstStyle/>
        <a:p>
          <a:endParaRPr lang="es-AR"/>
        </a:p>
      </dgm:t>
    </dgm:pt>
    <dgm:pt modelId="{257D7248-DBC0-4D2B-8F6D-D86E0E91B9A1}" type="sibTrans" cxnId="{D8EF77A2-5955-455C-A359-65198A5BDA6D}">
      <dgm:prSet/>
      <dgm:spPr/>
      <dgm:t>
        <a:bodyPr/>
        <a:lstStyle/>
        <a:p>
          <a:endParaRPr lang="es-AR"/>
        </a:p>
      </dgm:t>
    </dgm:pt>
    <dgm:pt modelId="{209B9F06-EDF1-4F2E-A572-82BD3205AB67}">
      <dgm:prSet/>
      <dgm:spPr/>
      <dgm:t>
        <a:bodyPr/>
        <a:lstStyle/>
        <a:p>
          <a:pPr algn="just"/>
          <a:r>
            <a:rPr lang="en-US" b="1" dirty="0"/>
            <a:t>High tax rates that make tax evasion attractive</a:t>
          </a:r>
          <a:endParaRPr lang="es-AR" b="1" dirty="0"/>
        </a:p>
      </dgm:t>
    </dgm:pt>
    <dgm:pt modelId="{A55C8D44-94F8-428C-ABCD-F3D8990E6678}" type="parTrans" cxnId="{C0C83E95-884C-4EA9-ADFC-70DE837AF8A6}">
      <dgm:prSet/>
      <dgm:spPr/>
      <dgm:t>
        <a:bodyPr/>
        <a:lstStyle/>
        <a:p>
          <a:endParaRPr lang="es-AR"/>
        </a:p>
      </dgm:t>
    </dgm:pt>
    <dgm:pt modelId="{C72B96A4-96A1-497C-B0B9-5095E0BCF319}" type="sibTrans" cxnId="{C0C83E95-884C-4EA9-ADFC-70DE837AF8A6}">
      <dgm:prSet/>
      <dgm:spPr/>
      <dgm:t>
        <a:bodyPr/>
        <a:lstStyle/>
        <a:p>
          <a:endParaRPr lang="es-AR"/>
        </a:p>
      </dgm:t>
    </dgm:pt>
    <dgm:pt modelId="{6C167642-39AD-48A7-BFDC-078FB88DC36C}">
      <dgm:prSet/>
      <dgm:spPr/>
      <dgm:t>
        <a:bodyPr/>
        <a:lstStyle/>
        <a:p>
          <a:pPr algn="just"/>
          <a:r>
            <a:rPr lang="en-US" b="1" dirty="0"/>
            <a:t>Restrictions on foreign currency transactions </a:t>
          </a:r>
          <a:endParaRPr lang="es-AR" b="1" dirty="0"/>
        </a:p>
      </dgm:t>
    </dgm:pt>
    <dgm:pt modelId="{7F29512D-802F-4A66-A1FD-EDB09C22091B}" type="parTrans" cxnId="{B341FF18-3653-44C3-A7BB-1D01A24723DA}">
      <dgm:prSet/>
      <dgm:spPr/>
      <dgm:t>
        <a:bodyPr/>
        <a:lstStyle/>
        <a:p>
          <a:endParaRPr lang="es-AR"/>
        </a:p>
      </dgm:t>
    </dgm:pt>
    <dgm:pt modelId="{BAE21157-B8C8-4792-9542-6D607AFDC282}" type="sibTrans" cxnId="{B341FF18-3653-44C3-A7BB-1D01A24723DA}">
      <dgm:prSet/>
      <dgm:spPr/>
      <dgm:t>
        <a:bodyPr/>
        <a:lstStyle/>
        <a:p>
          <a:endParaRPr lang="es-AR"/>
        </a:p>
      </dgm:t>
    </dgm:pt>
    <dgm:pt modelId="{CFAD6F82-90EF-4237-82C5-2DB0926F7C6E}">
      <dgm:prSet/>
      <dgm:spPr/>
      <dgm:t>
        <a:bodyPr/>
        <a:lstStyle/>
        <a:p>
          <a:pPr algn="just"/>
          <a:r>
            <a:rPr lang="es-AR" b="1" dirty="0"/>
            <a:t>Non-deductible financial transaction taxes </a:t>
          </a:r>
        </a:p>
      </dgm:t>
    </dgm:pt>
    <dgm:pt modelId="{FE780321-4485-45C6-A40A-9341B96FF63B}" type="parTrans" cxnId="{5811DA65-6510-4116-8BD8-F3976C5C0B50}">
      <dgm:prSet/>
      <dgm:spPr/>
      <dgm:t>
        <a:bodyPr/>
        <a:lstStyle/>
        <a:p>
          <a:endParaRPr lang="es-AR"/>
        </a:p>
      </dgm:t>
    </dgm:pt>
    <dgm:pt modelId="{3F55CAD7-79AE-43BA-95FA-FCDABA29735E}" type="sibTrans" cxnId="{5811DA65-6510-4116-8BD8-F3976C5C0B50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B341FF18-3653-44C3-A7BB-1D01A24723DA}" srcId="{1E6E73EF-6445-478A-A9CE-1ED042BB9C4C}" destId="{6C167642-39AD-48A7-BFDC-078FB88DC36C}" srcOrd="4" destOrd="0" parTransId="{7F29512D-802F-4A66-A1FD-EDB09C22091B}" sibTransId="{BAE21157-B8C8-4792-9542-6D607AFDC282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5811DA65-6510-4116-8BD8-F3976C5C0B50}" srcId="{1E6E73EF-6445-478A-A9CE-1ED042BB9C4C}" destId="{CFAD6F82-90EF-4237-82C5-2DB0926F7C6E}" srcOrd="5" destOrd="0" parTransId="{FE780321-4485-45C6-A40A-9341B96FF63B}" sibTransId="{3F55CAD7-79AE-43BA-95FA-FCDABA29735E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C9030385-B0D3-439C-9051-6EF88AAC8C5D}" type="presOf" srcId="{6C167642-39AD-48A7-BFDC-078FB88DC36C}" destId="{A6696B32-CBC5-42D9-838B-9AC4E3DAC77C}" srcOrd="0" destOrd="4" presId="urn:microsoft.com/office/officeart/2005/8/layout/chevron2"/>
    <dgm:cxn modelId="{C0C83E95-884C-4EA9-ADFC-70DE837AF8A6}" srcId="{1E6E73EF-6445-478A-A9CE-1ED042BB9C4C}" destId="{209B9F06-EDF1-4F2E-A572-82BD3205AB67}" srcOrd="3" destOrd="0" parTransId="{A55C8D44-94F8-428C-ABCD-F3D8990E6678}" sibTransId="{C72B96A4-96A1-497C-B0B9-5095E0BCF319}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D8EF77A2-5955-455C-A359-65198A5BDA6D}" srcId="{1E6E73EF-6445-478A-A9CE-1ED042BB9C4C}" destId="{6D141AE3-466D-43B4-B202-267FCC55D1DF}" srcOrd="2" destOrd="0" parTransId="{E7CC6B2D-954B-41C4-9E56-B9D7B4EF0137}" sibTransId="{257D7248-DBC0-4D2B-8F6D-D86E0E91B9A1}"/>
    <dgm:cxn modelId="{ECB124AF-0435-4893-BBB8-25A15BA43304}" srcId="{1E6E73EF-6445-478A-A9CE-1ED042BB9C4C}" destId="{2BF859AF-9F90-44EA-A027-E4B9B54601F0}" srcOrd="1" destOrd="0" parTransId="{C93C4B1C-7BFC-47D3-B089-9829D90D8A93}" sibTransId="{0EE00DC4-5359-4728-A98C-C68E55C36D83}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6A2D92B7-F93E-4B06-B74F-7E1AF6A1C161}" type="presOf" srcId="{CFAD6F82-90EF-4237-82C5-2DB0926F7C6E}" destId="{A6696B32-CBC5-42D9-838B-9AC4E3DAC77C}" srcOrd="0" destOrd="5" presId="urn:microsoft.com/office/officeart/2005/8/layout/chevron2"/>
    <dgm:cxn modelId="{83E004BB-6496-451A-BB8E-B318F8A9C8F3}" type="presOf" srcId="{6D141AE3-466D-43B4-B202-267FCC55D1DF}" destId="{A6696B32-CBC5-42D9-838B-9AC4E3DAC77C}" srcOrd="0" destOrd="2" presId="urn:microsoft.com/office/officeart/2005/8/layout/chevron2"/>
    <dgm:cxn modelId="{6B5C2ECA-5036-4470-929A-97532CDAA43F}" type="presOf" srcId="{209B9F06-EDF1-4F2E-A572-82BD3205AB67}" destId="{A6696B32-CBC5-42D9-838B-9AC4E3DAC77C}" srcOrd="0" destOrd="3" presId="urn:microsoft.com/office/officeart/2005/8/layout/chevron2"/>
    <dgm:cxn modelId="{2A8F5CD7-BD67-4FF5-9C8D-9330E9DBBE4E}" type="presOf" srcId="{2BF859AF-9F90-44EA-A027-E4B9B54601F0}" destId="{A6696B32-CBC5-42D9-838B-9AC4E3DAC77C}" srcOrd="0" destOrd="1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DACEC9-AEAB-4AF1-9EFB-C37F4104C2AB}" type="doc">
      <dgm:prSet loTypeId="urn:microsoft.com/office/officeart/2005/8/layout/chevron2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1E6E73EF-6445-478A-A9CE-1ED042BB9C4C}">
      <dgm:prSet/>
      <dgm:spPr/>
      <dgm:t>
        <a:bodyPr/>
        <a:lstStyle/>
        <a:p>
          <a:pPr algn="ctr"/>
          <a:r>
            <a:rPr lang="es-AR" b="1" dirty="0" err="1"/>
            <a:t>Opportunities</a:t>
          </a:r>
          <a:r>
            <a:rPr lang="es-AR" b="1" dirty="0"/>
            <a:t>	</a:t>
          </a:r>
        </a:p>
        <a:p>
          <a:endParaRPr lang="es-AR" b="1" dirty="0"/>
        </a:p>
      </dgm:t>
    </dgm:pt>
    <dgm:pt modelId="{6AD98EC7-892E-4C3B-9300-626304346402}" type="parTrans" cxnId="{5ECD3DE0-3930-472A-BBFB-0D2994A02F83}">
      <dgm:prSet/>
      <dgm:spPr/>
      <dgm:t>
        <a:bodyPr/>
        <a:lstStyle/>
        <a:p>
          <a:endParaRPr lang="es-AR"/>
        </a:p>
      </dgm:t>
    </dgm:pt>
    <dgm:pt modelId="{A59E23C8-B635-43D3-A8D2-08ED94FFAAFF}" type="sibTrans" cxnId="{5ECD3DE0-3930-472A-BBFB-0D2994A02F83}">
      <dgm:prSet/>
      <dgm:spPr/>
      <dgm:t>
        <a:bodyPr/>
        <a:lstStyle/>
        <a:p>
          <a:endParaRPr lang="es-AR"/>
        </a:p>
      </dgm:t>
    </dgm:pt>
    <dgm:pt modelId="{C67062A1-4CC1-46A0-8475-95CE82BC0548}">
      <dgm:prSet/>
      <dgm:spPr/>
      <dgm:t>
        <a:bodyPr/>
        <a:lstStyle/>
        <a:p>
          <a:pPr algn="just"/>
          <a:r>
            <a:rPr lang="es-AR" b="1"/>
            <a:t>New marketing technologies	</a:t>
          </a:r>
          <a:endParaRPr lang="es-AR" dirty="0"/>
        </a:p>
      </dgm:t>
    </dgm:pt>
    <dgm:pt modelId="{BC0A5ED2-142F-48EC-AE21-BD393CE87949}" type="parTrans" cxnId="{A2021F2B-E371-4B27-A713-3D97332DA4FD}">
      <dgm:prSet/>
      <dgm:spPr/>
      <dgm:t>
        <a:bodyPr/>
        <a:lstStyle/>
        <a:p>
          <a:endParaRPr lang="es-AR"/>
        </a:p>
      </dgm:t>
    </dgm:pt>
    <dgm:pt modelId="{E979D426-BD4E-4C06-B4C8-4114C8890361}" type="sibTrans" cxnId="{A2021F2B-E371-4B27-A713-3D97332DA4FD}">
      <dgm:prSet/>
      <dgm:spPr/>
      <dgm:t>
        <a:bodyPr/>
        <a:lstStyle/>
        <a:p>
          <a:endParaRPr lang="es-AR"/>
        </a:p>
      </dgm:t>
    </dgm:pt>
    <dgm:pt modelId="{A794FFB7-0E75-45E3-84F8-A8CCE4B01227}">
      <dgm:prSet/>
      <dgm:spPr/>
      <dgm:t>
        <a:bodyPr/>
        <a:lstStyle/>
        <a:p>
          <a:pPr algn="just"/>
          <a:r>
            <a:rPr lang="en-US" b="1" dirty="0"/>
            <a:t>      no presence or intermediaries required          	no identification of the parties </a:t>
          </a:r>
          <a:endParaRPr lang="es-AR" b="1" dirty="0"/>
        </a:p>
      </dgm:t>
    </dgm:pt>
    <dgm:pt modelId="{88BE6A43-B90D-4EDD-A8A3-996E58C6374A}" type="parTrans" cxnId="{85EAD054-A947-471F-AF6B-FF3638EBAFD7}">
      <dgm:prSet/>
      <dgm:spPr/>
      <dgm:t>
        <a:bodyPr/>
        <a:lstStyle/>
        <a:p>
          <a:endParaRPr lang="es-AR"/>
        </a:p>
      </dgm:t>
    </dgm:pt>
    <dgm:pt modelId="{D77460B9-345A-431E-870D-12E8435A8ACD}" type="sibTrans" cxnId="{85EAD054-A947-471F-AF6B-FF3638EBAFD7}">
      <dgm:prSet/>
      <dgm:spPr/>
      <dgm:t>
        <a:bodyPr/>
        <a:lstStyle/>
        <a:p>
          <a:endParaRPr lang="es-AR"/>
        </a:p>
      </dgm:t>
    </dgm:pt>
    <dgm:pt modelId="{F25454E1-E8EE-41A0-9011-EB8D1394CD74}">
      <dgm:prSet/>
      <dgm:spPr/>
      <dgm:t>
        <a:bodyPr/>
        <a:lstStyle/>
        <a:p>
          <a:pPr algn="just"/>
          <a:r>
            <a:rPr lang="en-US" b="1" dirty="0"/>
            <a:t>Issuance of high denomination money</a:t>
          </a:r>
          <a:endParaRPr lang="es-AR" b="1" dirty="0"/>
        </a:p>
      </dgm:t>
    </dgm:pt>
    <dgm:pt modelId="{FCBFFFBC-455A-439B-A96A-8A25B96A031A}" type="parTrans" cxnId="{2C52D06A-7AD4-4C6A-8148-03F73A018911}">
      <dgm:prSet/>
      <dgm:spPr/>
      <dgm:t>
        <a:bodyPr/>
        <a:lstStyle/>
        <a:p>
          <a:endParaRPr lang="es-AR"/>
        </a:p>
      </dgm:t>
    </dgm:pt>
    <dgm:pt modelId="{03EEC0CE-0C00-4E21-B83E-3F631E3E9153}" type="sibTrans" cxnId="{2C52D06A-7AD4-4C6A-8148-03F73A018911}">
      <dgm:prSet/>
      <dgm:spPr/>
      <dgm:t>
        <a:bodyPr/>
        <a:lstStyle/>
        <a:p>
          <a:endParaRPr lang="es-AR"/>
        </a:p>
      </dgm:t>
    </dgm:pt>
    <dgm:pt modelId="{65C126E3-0781-45AF-B328-B514335DCAEA}">
      <dgm:prSet/>
      <dgm:spPr/>
      <dgm:t>
        <a:bodyPr/>
        <a:lstStyle/>
        <a:p>
          <a:pPr algn="just"/>
          <a:r>
            <a:rPr lang="en-US" b="1" dirty="0"/>
            <a:t>Ease of setting up companies</a:t>
          </a:r>
          <a:endParaRPr lang="es-AR" b="1" dirty="0"/>
        </a:p>
      </dgm:t>
    </dgm:pt>
    <dgm:pt modelId="{031E74F8-10DF-4234-99D0-AE410109E7FC}" type="parTrans" cxnId="{2456582C-5A7A-4F5A-8C06-EFF1648F88B2}">
      <dgm:prSet/>
      <dgm:spPr/>
      <dgm:t>
        <a:bodyPr/>
        <a:lstStyle/>
        <a:p>
          <a:endParaRPr lang="es-AR"/>
        </a:p>
      </dgm:t>
    </dgm:pt>
    <dgm:pt modelId="{92447153-C297-424E-A041-976C9AD30AED}" type="sibTrans" cxnId="{2456582C-5A7A-4F5A-8C06-EFF1648F88B2}">
      <dgm:prSet/>
      <dgm:spPr/>
      <dgm:t>
        <a:bodyPr/>
        <a:lstStyle/>
        <a:p>
          <a:endParaRPr lang="es-AR"/>
        </a:p>
      </dgm:t>
    </dgm:pt>
    <dgm:pt modelId="{C842EB7F-821E-40EE-A3E1-5589E1FA4445}">
      <dgm:prSet/>
      <dgm:spPr/>
      <dgm:t>
        <a:bodyPr/>
        <a:lstStyle/>
        <a:p>
          <a:pPr algn="just"/>
          <a:r>
            <a:rPr lang="en-US" b="1" dirty="0"/>
            <a:t>Easy to obtain "frontmen" to integrate these companies.</a:t>
          </a:r>
          <a:endParaRPr lang="es-AR" b="1" dirty="0"/>
        </a:p>
      </dgm:t>
    </dgm:pt>
    <dgm:pt modelId="{38299C89-CDDF-48E2-B3E7-7E9E5FAF7763}" type="parTrans" cxnId="{31B5362C-884D-42FC-BB68-68335F9D97C1}">
      <dgm:prSet/>
      <dgm:spPr/>
      <dgm:t>
        <a:bodyPr/>
        <a:lstStyle/>
        <a:p>
          <a:endParaRPr lang="es-AR"/>
        </a:p>
      </dgm:t>
    </dgm:pt>
    <dgm:pt modelId="{97AAED39-B53C-409D-8036-2F5C619F0782}" type="sibTrans" cxnId="{31B5362C-884D-42FC-BB68-68335F9D97C1}">
      <dgm:prSet/>
      <dgm:spPr/>
      <dgm:t>
        <a:bodyPr/>
        <a:lstStyle/>
        <a:p>
          <a:endParaRPr lang="es-AR"/>
        </a:p>
      </dgm:t>
    </dgm:pt>
    <dgm:pt modelId="{43EFDCBC-8746-4013-B3C5-5ECC02596C3B}">
      <dgm:prSet/>
      <dgm:spPr/>
      <dgm:t>
        <a:bodyPr/>
        <a:lstStyle/>
        <a:p>
          <a:pPr algn="just"/>
          <a:r>
            <a:rPr lang="en-US" b="1" dirty="0"/>
            <a:t>Undercover financial institutions (credit unions and/or mutuals) that facilitate the cashing of checks or the granting of false loans.</a:t>
          </a:r>
          <a:endParaRPr lang="es-AR" b="1" dirty="0"/>
        </a:p>
      </dgm:t>
    </dgm:pt>
    <dgm:pt modelId="{E5582F95-5B65-4D10-B965-C1AB4582BBAB}" type="parTrans" cxnId="{29820810-FD64-48FF-B890-624603900E23}">
      <dgm:prSet/>
      <dgm:spPr/>
      <dgm:t>
        <a:bodyPr/>
        <a:lstStyle/>
        <a:p>
          <a:endParaRPr lang="es-AR"/>
        </a:p>
      </dgm:t>
    </dgm:pt>
    <dgm:pt modelId="{A854F874-B4CA-480B-98A4-70C8B2AB3BF2}" type="sibTrans" cxnId="{29820810-FD64-48FF-B890-624603900E23}">
      <dgm:prSet/>
      <dgm:spPr/>
      <dgm:t>
        <a:bodyPr/>
        <a:lstStyle/>
        <a:p>
          <a:endParaRPr lang="es-AR"/>
        </a:p>
      </dgm:t>
    </dgm:pt>
    <dgm:pt modelId="{168358FA-CAC9-4C29-8575-4FCA29D7D789}">
      <dgm:prSet/>
      <dgm:spPr/>
      <dgm:t>
        <a:bodyPr/>
        <a:lstStyle/>
        <a:p>
          <a:pPr algn="just"/>
          <a:r>
            <a:rPr lang="en-US" b="1" dirty="0"/>
            <a:t>Supermarkets, hotel services and restaurants that are directed to final consumers do not require receipts. </a:t>
          </a:r>
          <a:endParaRPr lang="es-AR" b="1" dirty="0"/>
        </a:p>
      </dgm:t>
    </dgm:pt>
    <dgm:pt modelId="{E19CB086-64DF-4129-96D0-1BACB40D9C37}" type="parTrans" cxnId="{3F5F9D71-5917-4E51-A177-031DDF61634E}">
      <dgm:prSet/>
      <dgm:spPr/>
      <dgm:t>
        <a:bodyPr/>
        <a:lstStyle/>
        <a:p>
          <a:endParaRPr lang="es-AR"/>
        </a:p>
      </dgm:t>
    </dgm:pt>
    <dgm:pt modelId="{B4011716-3DB9-464E-A6A8-B3E09B9B7D34}" type="sibTrans" cxnId="{3F5F9D71-5917-4E51-A177-031DDF61634E}">
      <dgm:prSet/>
      <dgm:spPr/>
      <dgm:t>
        <a:bodyPr/>
        <a:lstStyle/>
        <a:p>
          <a:endParaRPr lang="es-AR"/>
        </a:p>
      </dgm:t>
    </dgm:pt>
    <dgm:pt modelId="{EE7238D8-3248-4CBF-8758-C8BAC415720A}" type="pres">
      <dgm:prSet presAssocID="{5FDACEC9-AEAB-4AF1-9EFB-C37F4104C2AB}" presName="linearFlow" presStyleCnt="0">
        <dgm:presLayoutVars>
          <dgm:dir/>
          <dgm:animLvl val="lvl"/>
          <dgm:resizeHandles val="exact"/>
        </dgm:presLayoutVars>
      </dgm:prSet>
      <dgm:spPr/>
    </dgm:pt>
    <dgm:pt modelId="{BC3258C2-312D-4B9A-99E6-FEAB1C61BFA4}" type="pres">
      <dgm:prSet presAssocID="{1E6E73EF-6445-478A-A9CE-1ED042BB9C4C}" presName="composite" presStyleCnt="0"/>
      <dgm:spPr/>
    </dgm:pt>
    <dgm:pt modelId="{47D36D0B-7A74-4979-81E5-A2C8D97FBF79}" type="pres">
      <dgm:prSet presAssocID="{1E6E73EF-6445-478A-A9CE-1ED042BB9C4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A6696B32-CBC5-42D9-838B-9AC4E3DAC77C}" type="pres">
      <dgm:prSet presAssocID="{1E6E73EF-6445-478A-A9CE-1ED042BB9C4C}" presName="descendantText" presStyleLbl="alignAcc1" presStyleIdx="0" presStyleCnt="1" custScaleY="147863">
        <dgm:presLayoutVars>
          <dgm:bulletEnabled val="1"/>
        </dgm:presLayoutVars>
      </dgm:prSet>
      <dgm:spPr/>
    </dgm:pt>
  </dgm:ptLst>
  <dgm:cxnLst>
    <dgm:cxn modelId="{29820810-FD64-48FF-B890-624603900E23}" srcId="{1E6E73EF-6445-478A-A9CE-1ED042BB9C4C}" destId="{43EFDCBC-8746-4013-B3C5-5ECC02596C3B}" srcOrd="4" destOrd="0" parTransId="{E5582F95-5B65-4D10-B965-C1AB4582BBAB}" sibTransId="{A854F874-B4CA-480B-98A4-70C8B2AB3BF2}"/>
    <dgm:cxn modelId="{A2021F2B-E371-4B27-A713-3D97332DA4FD}" srcId="{1E6E73EF-6445-478A-A9CE-1ED042BB9C4C}" destId="{C67062A1-4CC1-46A0-8475-95CE82BC0548}" srcOrd="0" destOrd="0" parTransId="{BC0A5ED2-142F-48EC-AE21-BD393CE87949}" sibTransId="{E979D426-BD4E-4C06-B4C8-4114C8890361}"/>
    <dgm:cxn modelId="{31B5362C-884D-42FC-BB68-68335F9D97C1}" srcId="{1E6E73EF-6445-478A-A9CE-1ED042BB9C4C}" destId="{C842EB7F-821E-40EE-A3E1-5589E1FA4445}" srcOrd="3" destOrd="0" parTransId="{38299C89-CDDF-48E2-B3E7-7E9E5FAF7763}" sibTransId="{97AAED39-B53C-409D-8036-2F5C619F0782}"/>
    <dgm:cxn modelId="{2456582C-5A7A-4F5A-8C06-EFF1648F88B2}" srcId="{1E6E73EF-6445-478A-A9CE-1ED042BB9C4C}" destId="{65C126E3-0781-45AF-B328-B514335DCAEA}" srcOrd="2" destOrd="0" parTransId="{031E74F8-10DF-4234-99D0-AE410109E7FC}" sibTransId="{92447153-C297-424E-A041-976C9AD30AED}"/>
    <dgm:cxn modelId="{7D7C173F-C0BE-4961-A33A-A08EB888EBBC}" type="presOf" srcId="{C842EB7F-821E-40EE-A3E1-5589E1FA4445}" destId="{A6696B32-CBC5-42D9-838B-9AC4E3DAC77C}" srcOrd="0" destOrd="4" presId="urn:microsoft.com/office/officeart/2005/8/layout/chevron2"/>
    <dgm:cxn modelId="{50125244-A73A-48DB-809C-A26D22D4BA7E}" type="presOf" srcId="{A794FFB7-0E75-45E3-84F8-A8CCE4B01227}" destId="{A6696B32-CBC5-42D9-838B-9AC4E3DAC77C}" srcOrd="0" destOrd="1" presId="urn:microsoft.com/office/officeart/2005/8/layout/chevron2"/>
    <dgm:cxn modelId="{2C52D06A-7AD4-4C6A-8148-03F73A018911}" srcId="{1E6E73EF-6445-478A-A9CE-1ED042BB9C4C}" destId="{F25454E1-E8EE-41A0-9011-EB8D1394CD74}" srcOrd="1" destOrd="0" parTransId="{FCBFFFBC-455A-439B-A96A-8A25B96A031A}" sibTransId="{03EEC0CE-0C00-4E21-B83E-3F631E3E9153}"/>
    <dgm:cxn modelId="{3F5F9D71-5917-4E51-A177-031DDF61634E}" srcId="{1E6E73EF-6445-478A-A9CE-1ED042BB9C4C}" destId="{168358FA-CAC9-4C29-8575-4FCA29D7D789}" srcOrd="5" destOrd="0" parTransId="{E19CB086-64DF-4129-96D0-1BACB40D9C37}" sibTransId="{B4011716-3DB9-464E-A6A8-B3E09B9B7D34}"/>
    <dgm:cxn modelId="{85EAD054-A947-471F-AF6B-FF3638EBAFD7}" srcId="{C67062A1-4CC1-46A0-8475-95CE82BC0548}" destId="{A794FFB7-0E75-45E3-84F8-A8CCE4B01227}" srcOrd="0" destOrd="0" parTransId="{88BE6A43-B90D-4EDD-A8A3-996E58C6374A}" sibTransId="{D77460B9-345A-431E-870D-12E8435A8ACD}"/>
    <dgm:cxn modelId="{45CDFC83-DFC6-4FD3-ABD8-A250FF4FF377}" type="presOf" srcId="{C67062A1-4CC1-46A0-8475-95CE82BC0548}" destId="{A6696B32-CBC5-42D9-838B-9AC4E3DAC77C}" srcOrd="0" destOrd="0" presId="urn:microsoft.com/office/officeart/2005/8/layout/chevron2"/>
    <dgm:cxn modelId="{1454388C-6962-4305-8283-45BF322B4B6C}" type="presOf" srcId="{65C126E3-0781-45AF-B328-B514335DCAEA}" destId="{A6696B32-CBC5-42D9-838B-9AC4E3DAC77C}" srcOrd="0" destOrd="3" presId="urn:microsoft.com/office/officeart/2005/8/layout/chevron2"/>
    <dgm:cxn modelId="{1B4BFD99-EE42-4EE5-868A-14356D84A435}" type="presOf" srcId="{1E6E73EF-6445-478A-A9CE-1ED042BB9C4C}" destId="{47D36D0B-7A74-4979-81E5-A2C8D97FBF79}" srcOrd="0" destOrd="0" presId="urn:microsoft.com/office/officeart/2005/8/layout/chevron2"/>
    <dgm:cxn modelId="{5A16449E-2AAC-466A-AD8D-F172CBE3C675}" type="presOf" srcId="{F25454E1-E8EE-41A0-9011-EB8D1394CD74}" destId="{A6696B32-CBC5-42D9-838B-9AC4E3DAC77C}" srcOrd="0" destOrd="2" presId="urn:microsoft.com/office/officeart/2005/8/layout/chevron2"/>
    <dgm:cxn modelId="{A199A6A1-3216-4A03-BEBD-428F69751191}" type="presOf" srcId="{168358FA-CAC9-4C29-8575-4FCA29D7D789}" destId="{A6696B32-CBC5-42D9-838B-9AC4E3DAC77C}" srcOrd="0" destOrd="6" presId="urn:microsoft.com/office/officeart/2005/8/layout/chevron2"/>
    <dgm:cxn modelId="{2B394CB1-9863-4D3D-9A88-DD4C420B9A1E}" type="presOf" srcId="{5FDACEC9-AEAB-4AF1-9EFB-C37F4104C2AB}" destId="{EE7238D8-3248-4CBF-8758-C8BAC415720A}" srcOrd="0" destOrd="0" presId="urn:microsoft.com/office/officeart/2005/8/layout/chevron2"/>
    <dgm:cxn modelId="{A704F3D8-2FC3-4C8E-89AF-220BCD5A1824}" type="presOf" srcId="{43EFDCBC-8746-4013-B3C5-5ECC02596C3B}" destId="{A6696B32-CBC5-42D9-838B-9AC4E3DAC77C}" srcOrd="0" destOrd="5" presId="urn:microsoft.com/office/officeart/2005/8/layout/chevron2"/>
    <dgm:cxn modelId="{5ECD3DE0-3930-472A-BBFB-0D2994A02F83}" srcId="{5FDACEC9-AEAB-4AF1-9EFB-C37F4104C2AB}" destId="{1E6E73EF-6445-478A-A9CE-1ED042BB9C4C}" srcOrd="0" destOrd="0" parTransId="{6AD98EC7-892E-4C3B-9300-626304346402}" sibTransId="{A59E23C8-B635-43D3-A8D2-08ED94FFAAFF}"/>
    <dgm:cxn modelId="{DD99C9E1-55C3-4C95-8625-B8663FE7FDBF}" type="presParOf" srcId="{EE7238D8-3248-4CBF-8758-C8BAC415720A}" destId="{BC3258C2-312D-4B9A-99E6-FEAB1C61BFA4}" srcOrd="0" destOrd="0" presId="urn:microsoft.com/office/officeart/2005/8/layout/chevron2"/>
    <dgm:cxn modelId="{5D50F3F9-B0A9-4E70-94BE-7D1976848FAA}" type="presParOf" srcId="{BC3258C2-312D-4B9A-99E6-FEAB1C61BFA4}" destId="{47D36D0B-7A74-4979-81E5-A2C8D97FBF79}" srcOrd="0" destOrd="0" presId="urn:microsoft.com/office/officeart/2005/8/layout/chevron2"/>
    <dgm:cxn modelId="{C415E937-0679-4762-B471-C3670CD8426B}" type="presParOf" srcId="{BC3258C2-312D-4B9A-99E6-FEAB1C61BFA4}" destId="{A6696B32-CBC5-42D9-838B-9AC4E3DAC77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678894" y="678894"/>
          <a:ext cx="4525963" cy="3168174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SECTORS AND ACTIVITIES OF THE ECONOMY</a:t>
          </a:r>
          <a:endParaRPr lang="es-AR" sz="1700" b="1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b="1" kern="1200" dirty="0" err="1"/>
            <a:t>Where</a:t>
          </a:r>
          <a:r>
            <a:rPr lang="es-AR" sz="1700" b="1" kern="1200" dirty="0"/>
            <a:t>?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1700" kern="1200" dirty="0"/>
        </a:p>
      </dsp:txBody>
      <dsp:txXfrm rot="-5400000">
        <a:off x="1" y="1584086"/>
        <a:ext cx="3168174" cy="1357789"/>
      </dsp:txXfrm>
    </dsp:sp>
    <dsp:sp modelId="{A6696B32-CBC5-42D9-838B-9AC4E3DAC77C}">
      <dsp:nvSpPr>
        <dsp:cNvPr id="0" name=""/>
        <dsp:cNvSpPr/>
      </dsp:nvSpPr>
      <dsp:spPr>
        <a:xfrm rot="5400000">
          <a:off x="4222392" y="-1054218"/>
          <a:ext cx="2941875" cy="5050312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/>
            <a:t>Retail trade</a:t>
          </a:r>
          <a:endParaRPr lang="es-A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Mutual or cooperative associations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Mining sector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Agricultural and livestock activities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Real estate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Independent professional services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Real estate leasing</a:t>
          </a:r>
        </a:p>
      </dsp:txBody>
      <dsp:txXfrm rot="-5400000">
        <a:off x="3168174" y="143611"/>
        <a:ext cx="4906701" cy="26546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300" b="1" kern="1200" dirty="0"/>
            <a:t>Real Estate</a:t>
          </a:r>
          <a:endParaRPr lang="es-AR" sz="43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just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2100" b="1" kern="1200"/>
            <a:t>Undervaluation of properties: </a:t>
          </a:r>
          <a:endParaRPr lang="es-AR" sz="2100" kern="1200" dirty="0"/>
        </a:p>
        <a:p>
          <a:pPr marL="685800" lvl="3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2100" b="1" kern="1200" dirty="0"/>
            <a:t>obtaining money "black" </a:t>
          </a:r>
        </a:p>
        <a:p>
          <a:pPr marL="685800" lvl="3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100" b="1" kern="1200" dirty="0"/>
            <a:t>acquiring goods for which they do not have the capacity to pay taxes</a:t>
          </a:r>
          <a:endParaRPr lang="es-AR" sz="2100" b="1" kern="1200" dirty="0"/>
        </a:p>
        <a:p>
          <a:pPr marL="685800" lvl="3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2100" b="1" kern="1200" dirty="0"/>
            <a:t>decrease tax burden 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2100" b="1" kern="1200" dirty="0"/>
            <a:t>Overvaluation: Externalization and Laundering of illicit resources.</a:t>
          </a:r>
          <a:endParaRPr lang="es-AR" sz="21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300" b="1" kern="1200" dirty="0" err="1"/>
            <a:t>Crimes</a:t>
          </a:r>
          <a:r>
            <a:rPr lang="es-AR" sz="4300" b="1" kern="1200" dirty="0"/>
            <a:t>	</a:t>
          </a:r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just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3300" kern="1200" dirty="0"/>
        </a:p>
        <a:p>
          <a:pPr marL="571500" lvl="2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3300" b="1" kern="1200"/>
            <a:t>Corruption</a:t>
          </a:r>
          <a:endParaRPr lang="es-AR" sz="3300" kern="1200" dirty="0"/>
        </a:p>
        <a:p>
          <a:pPr marL="571500" lvl="2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3300" b="1" kern="1200" dirty="0"/>
            <a:t>Criminal organizations</a:t>
          </a:r>
        </a:p>
        <a:p>
          <a:pPr marL="571500" lvl="2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3300" b="1" kern="1200" dirty="0"/>
            <a:t>Drug trafficking, smuggling and </a:t>
          </a:r>
          <a:r>
            <a:rPr lang="es-AR" sz="3300" b="1" kern="1200" dirty="0" err="1"/>
            <a:t>terrorism</a:t>
          </a:r>
          <a:endParaRPr lang="es-AR" sz="33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6500" b="1" kern="1200" dirty="0" err="1"/>
            <a:t>Goals</a:t>
          </a:r>
          <a:endParaRPr lang="es-AR" sz="65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/>
            <a:t>Providing investigators and prosecutors with elements to determine the commission of the crime </a:t>
          </a: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500" kern="1200" dirty="0"/>
            <a:t>Analyze and track information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 dirty="0"/>
            <a:t>Necessary amounts for tax crime (condition for proceeding)</a:t>
          </a: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 dirty="0"/>
            <a:t>Identify operations where cash is being concealed</a:t>
          </a: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 dirty="0"/>
            <a:t>Origin of funds received in cash </a:t>
          </a: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 dirty="0"/>
            <a:t>Identify and promote confiscation of assets linked to illicit activities</a:t>
          </a:r>
          <a:endParaRPr lang="es-AR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500" kern="1200" dirty="0"/>
            <a:t>Proving tax fraud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500" kern="1200" dirty="0"/>
            <a:t>Obtain as much evidence as possible in a short period of time.</a:t>
          </a:r>
          <a:endParaRPr lang="es-A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5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700" b="1" kern="1200" dirty="0" err="1"/>
            <a:t>Challenges</a:t>
          </a:r>
          <a:r>
            <a:rPr lang="es-AR" sz="3700" b="1" kern="1200" dirty="0"/>
            <a:t>	</a:t>
          </a:r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/>
            <a:t>Lack of registration/traceability of activities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300" kern="1200" dirty="0"/>
            <a:t>Anonymous transactions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Subjects not registered with the tax authorities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300" kern="1200" dirty="0"/>
            <a:t>One-time transactions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300" kern="1200" dirty="0"/>
            <a:t>Information through web platforms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Identifying parties in crypto-asset transactions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Origin of new and existing funds in extensive use of check discounts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Access to information and services provided by cooperatives and mutuals.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Limited compliance with ML/FT reporting obligations.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Quickness of criminals to set up new companies and open new bank accounts.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300" kern="1200" dirty="0"/>
            <a:t>Discovery of the final beneficiary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es-AR" sz="13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800" b="1" kern="1200" dirty="0" err="1"/>
            <a:t>Improvements</a:t>
          </a:r>
          <a:r>
            <a:rPr lang="es-AR" sz="2800" b="1" kern="1200" dirty="0"/>
            <a:t>	</a:t>
          </a:r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Adequate training / human talent / qualification level </a:t>
          </a:r>
          <a:endParaRPr lang="es-A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400" kern="1200" dirty="0"/>
            <a:t>Inter-agency collaboration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400" kern="1200" dirty="0"/>
            <a:t>Implement operational intelligence areas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400" kern="1200" dirty="0"/>
            <a:t>Implement crime analysis areas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400" kern="1200" dirty="0"/>
            <a:t>Updated database of taxpayers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400" kern="1200" dirty="0"/>
            <a:t>OSInt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Delays in requests for international cooperation</a:t>
          </a:r>
          <a:endParaRPr lang="es-A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Laws empowering to conduct audits and other investigations</a:t>
          </a:r>
          <a:endParaRPr lang="es-A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Use of new technologies and adjustments to the legal framework. </a:t>
          </a:r>
          <a:endParaRPr lang="es-A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In the area of criminal justice: </a:t>
          </a:r>
          <a:endParaRPr lang="es-AR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Legal certainty and stability of its decisions </a:t>
          </a:r>
          <a:endParaRPr lang="es-AR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Evidentiary standards applicable to these cases </a:t>
          </a:r>
          <a:endParaRPr lang="es-AR" sz="14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000" b="0" kern="1200" dirty="0" err="1"/>
            <a:t>Operational</a:t>
          </a:r>
          <a:r>
            <a:rPr lang="es-AR" sz="4000" b="0" kern="1200" dirty="0"/>
            <a:t> </a:t>
          </a:r>
          <a:r>
            <a:rPr lang="es-AR" sz="4000" b="0" kern="1200" dirty="0" err="1"/>
            <a:t>weaknesses</a:t>
          </a:r>
          <a:endParaRPr lang="es-AR" sz="40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/>
            <a:t>Lack of empathy with the control figures. 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Lack of resources and tools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Access to financial information of the subjects of study.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Lack of timely and necessary information from financial entities and public agencies.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600" kern="1200" dirty="0"/>
            <a:t>Bureaucracy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600" kern="1200" dirty="0"/>
            <a:t>Lack of trained personnel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600" kern="1200" dirty="0"/>
            <a:t>Excessive turnover of investigative personnel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Intelligence activities are not properly regulated</a:t>
          </a:r>
          <a:endParaRPr lang="es-AR" sz="16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000" b="0" kern="1200" dirty="0" err="1"/>
            <a:t>Operational</a:t>
          </a:r>
          <a:r>
            <a:rPr lang="es-AR" sz="4000" b="0" kern="1200" dirty="0"/>
            <a:t> </a:t>
          </a:r>
          <a:r>
            <a:rPr lang="es-AR" sz="4000" b="0" kern="1200" dirty="0" err="1"/>
            <a:t>weaknesses</a:t>
          </a:r>
          <a:endParaRPr lang="es-AR" sz="40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800" kern="1200"/>
            <a:t>Low operational capacity for tax investigations. </a:t>
          </a:r>
          <a:endParaRPr lang="es-AR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800" kern="1200" dirty="0"/>
            <a:t>Little coordinated and interdisciplinary work between agencies and specialties.</a:t>
          </a:r>
          <a:endParaRPr lang="es-AR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800" kern="1200" dirty="0"/>
            <a:t>Lack of preparation of judges and better legislation.</a:t>
          </a:r>
          <a:endParaRPr lang="es-AR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800" kern="1200" dirty="0"/>
            <a:t>Delays in the processing of criminal cases.</a:t>
          </a:r>
          <a:endParaRPr lang="es-AR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800" kern="1200" dirty="0"/>
            <a:t>Variability of judicial decisions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800" kern="1200" dirty="0"/>
            <a:t>Lack of border controls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s-AR" sz="1800" kern="1200" dirty="0"/>
            <a:t>Bank secrecy</a:t>
          </a:r>
        </a:p>
      </dsp:txBody>
      <dsp:txXfrm rot="-5400000">
        <a:off x="2741213" y="184124"/>
        <a:ext cx="5293543" cy="339626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100" b="0" kern="1200" dirty="0" err="1"/>
            <a:t>Systemic</a:t>
          </a:r>
          <a:r>
            <a:rPr lang="es-AR" sz="4100" b="0" kern="1200" dirty="0"/>
            <a:t> </a:t>
          </a:r>
          <a:r>
            <a:rPr lang="es-AR" sz="4100" b="0" kern="1200" dirty="0" err="1"/>
            <a:t>weaknesses</a:t>
          </a:r>
          <a:endParaRPr lang="es-AR" sz="41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/>
            <a:t>Limitations of the tax code for tax administration to prosecute cases for tax crimes. 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Lack of regulation and oversight of crypto-asset activity.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Difficulty to prosecute for tax fraud and not simple evasion.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Lack of preparation of judges and more adequate legislation.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Protection of some professional segments such as lawyers</a:t>
          </a:r>
          <a:endParaRPr lang="es-A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kern="1200" dirty="0"/>
            <a:t>Legislation that is not in line with new technologies </a:t>
          </a:r>
          <a:endParaRPr lang="es-AR" sz="16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900" b="0" kern="1200" dirty="0" err="1"/>
            <a:t>Strengths</a:t>
          </a:r>
          <a:endParaRPr lang="es-AR" sz="49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Technology and legal attributions of the tax collection agency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Databases in tax agencies with information regimes (financial, patrimonial and economic).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Capacity and professionalism of the officials of the Tax Agency,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Willingness of staff to undergo training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kern="1200" dirty="0"/>
            <a:t>Significant improvements driven by international evaluations (FATF - WGB).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Working groups between different entities / coordinated and collaborative work with other regulatory agencies.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Some useful norms for the punishment of this type of crimes.</a:t>
          </a:r>
          <a:endParaRPr lang="es-A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es-AR" sz="13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4900" b="0" kern="1200" dirty="0" err="1"/>
            <a:t>Strengths</a:t>
          </a:r>
          <a:endParaRPr lang="es-AR" sz="49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Access by FIU to internal and external information sources.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Activity and reports from regulated entities that identify deviations in their customer profiles. 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kern="1200" dirty="0"/>
            <a:t>Development of risk matrices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kern="1200" dirty="0"/>
            <a:t>A new adversarial criminal system (Mexico)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Online transmission of bank statements to law enforcement systems (with judicial authorization).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Agreement with the Central Bank to access account holder information (without judicial authorization).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Progress in the implementation of electronic invoicing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Promotion of electronic transactions and payments</a:t>
          </a:r>
          <a:endParaRPr lang="es-A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Simplification of the tax structure, improving its monitoring.</a:t>
          </a:r>
          <a:endParaRPr lang="es-A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es-AR" sz="1300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678894" y="678894"/>
          <a:ext cx="4525963" cy="3168174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b="1" kern="1200" dirty="0" err="1"/>
            <a:t>Common</a:t>
          </a:r>
          <a:r>
            <a:rPr lang="es-AR" sz="2300" b="1" kern="1200" dirty="0"/>
            <a:t> </a:t>
          </a:r>
          <a:r>
            <a:rPr lang="es-AR" sz="2300" b="1" kern="1200" dirty="0" err="1"/>
            <a:t>operations</a:t>
          </a:r>
          <a:endParaRPr lang="es-AR" sz="2300" b="1" kern="1200" dirty="0"/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/>
            <a:t>What do we look at?</a:t>
          </a:r>
          <a:endParaRPr lang="es-AR" sz="2300" b="0" kern="1200" dirty="0"/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2300" kern="1200" dirty="0"/>
        </a:p>
      </dsp:txBody>
      <dsp:txXfrm rot="-5400000">
        <a:off x="1" y="1584086"/>
        <a:ext cx="3168174" cy="1357789"/>
      </dsp:txXfrm>
    </dsp:sp>
    <dsp:sp modelId="{A6696B32-CBC5-42D9-838B-9AC4E3DAC77C}">
      <dsp:nvSpPr>
        <dsp:cNvPr id="0" name=""/>
        <dsp:cNvSpPr/>
      </dsp:nvSpPr>
      <dsp:spPr>
        <a:xfrm rot="5400000">
          <a:off x="4222392" y="-1054218"/>
          <a:ext cx="2941875" cy="5050312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Credits and/or loans and/or financial assistance</a:t>
          </a:r>
          <a:endParaRPr lang="es-A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Discounting of checks by charging a fee for which payment is made in cash</a:t>
          </a:r>
          <a:endParaRPr lang="es-A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Use of cryptocurrencies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Purchase of currencies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Gambling games, contests and sweepstakes</a:t>
          </a:r>
          <a:endParaRPr lang="es-A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Issuance of cash back and rewards cards</a:t>
          </a:r>
          <a:endParaRPr lang="es-A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700" b="1" kern="1200" dirty="0"/>
            <a:t>Receiving donations</a:t>
          </a:r>
        </a:p>
      </dsp:txBody>
      <dsp:txXfrm rot="-5400000">
        <a:off x="3168174" y="143611"/>
        <a:ext cx="4906701" cy="2654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6829" y="1198153"/>
          <a:ext cx="3912194" cy="2738536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b="1" kern="1200" dirty="0" err="1"/>
            <a:t>Crimes</a:t>
          </a:r>
          <a:r>
            <a:rPr lang="es-AR" sz="2200" b="1" kern="1200" dirty="0"/>
            <a:t> and </a:t>
          </a:r>
          <a:r>
            <a:rPr lang="es-AR" sz="2200" b="1" kern="1200" dirty="0" err="1"/>
            <a:t>Misdemeanors</a:t>
          </a:r>
          <a:endParaRPr lang="es-AR" sz="2200" b="1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0" kern="1200" dirty="0" err="1"/>
            <a:t>What</a:t>
          </a:r>
          <a:r>
            <a:rPr lang="es-AR" sz="1800" b="0" kern="1200" dirty="0"/>
            <a:t> can </a:t>
          </a:r>
          <a:r>
            <a:rPr lang="es-AR" sz="1800" b="0" kern="1200" dirty="0" err="1"/>
            <a:t>we</a:t>
          </a:r>
          <a:r>
            <a:rPr lang="es-AR" sz="1800" b="0" kern="1200" dirty="0"/>
            <a:t> </a:t>
          </a:r>
          <a:r>
            <a:rPr lang="es-AR" sz="1800" b="0" kern="1200" dirty="0" err="1"/>
            <a:t>find</a:t>
          </a:r>
          <a:r>
            <a:rPr lang="es-AR" sz="1800" b="0" kern="1200" dirty="0"/>
            <a:t>?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1800" b="0" kern="1200" dirty="0"/>
        </a:p>
      </dsp:txBody>
      <dsp:txXfrm rot="-5400000">
        <a:off x="0" y="1980592"/>
        <a:ext cx="2738536" cy="1173658"/>
      </dsp:txXfrm>
    </dsp:sp>
    <dsp:sp modelId="{A6696B32-CBC5-42D9-838B-9AC4E3DAC77C}">
      <dsp:nvSpPr>
        <dsp:cNvPr id="0" name=""/>
        <dsp:cNvSpPr/>
      </dsp:nvSpPr>
      <dsp:spPr>
        <a:xfrm rot="5400000">
          <a:off x="3597499" y="-856519"/>
          <a:ext cx="3762024" cy="5479950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/>
            <a:t>Maliciously incomplete or false statements</a:t>
          </a:r>
          <a:endParaRPr lang="es-A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Malicious omission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Concealment and suppression of income</a:t>
          </a:r>
          <a:endParaRPr lang="es-AR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Money laundering - Terrorist financing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Trade in illegal goods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Fraud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Corruption of Public Servants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Significant and unjustified increases in wealth</a:t>
          </a:r>
          <a:endParaRPr lang="es-AR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Embezzlement of Public Resources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Cartels</a:t>
          </a:r>
        </a:p>
      </dsp:txBody>
      <dsp:txXfrm rot="-5400000">
        <a:off x="2738537" y="186090"/>
        <a:ext cx="5296303" cy="33947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700" b="1" kern="1200" dirty="0" err="1"/>
            <a:t>Regulatory</a:t>
          </a:r>
          <a:r>
            <a:rPr lang="es-AR" sz="3700" b="1" kern="1200" dirty="0"/>
            <a:t> and </a:t>
          </a:r>
          <a:r>
            <a:rPr lang="es-AR" sz="3700" b="1" kern="1200" dirty="0" err="1"/>
            <a:t>policy</a:t>
          </a:r>
          <a:endParaRPr lang="es-AR" sz="37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/>
            <a:t>Soft laws, ambiguous or not strictly enforced.</a:t>
          </a:r>
          <a:endParaRPr lang="es-AR" sz="2700" kern="1200" dirty="0"/>
        </a:p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2700" b="1" kern="1200" dirty="0"/>
        </a:p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700" b="1" kern="1200" dirty="0"/>
            <a:t>Crypto-assets, with little regulation</a:t>
          </a:r>
        </a:p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2700" b="1" kern="1200" dirty="0"/>
        </a:p>
        <a:p>
          <a:pPr marL="228600" lvl="1" indent="-228600" algn="just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/>
            <a:t>Prebendary policies over the common interest</a:t>
          </a:r>
          <a:endParaRPr lang="es-AR" sz="27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 err="1"/>
            <a:t>Detection</a:t>
          </a:r>
          <a:r>
            <a:rPr lang="es-AR" sz="2500" b="1" kern="1200" dirty="0"/>
            <a:t> and Control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25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/>
            <a:t>Weak detection and control</a:t>
          </a:r>
          <a:endParaRPr lang="es-AR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Inadequate customer risk profiles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Insufficient due diligence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b="1" kern="1200" dirty="0"/>
            <a:t>Ignored alerts 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/>
            <a:t>Lack of advanced and wide-ranging IT systems.</a:t>
          </a:r>
          <a:endParaRPr lang="es-AR" sz="2000" b="1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/>
            <a:t>Superficial control by Customs personnel</a:t>
          </a:r>
          <a:endParaRPr lang="es-AR" sz="2000" b="1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/>
            <a:t>Poor intercommunication between the local and federal tax administrations.</a:t>
          </a:r>
          <a:endParaRPr lang="es-AR" sz="20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 err="1"/>
            <a:t>Investigation</a:t>
          </a:r>
          <a:r>
            <a:rPr lang="es-AR" sz="2500" b="1" kern="1200" dirty="0"/>
            <a:t> and </a:t>
          </a:r>
          <a:r>
            <a:rPr lang="es-AR" sz="2500" b="1" kern="1200" dirty="0" err="1"/>
            <a:t>sanction</a:t>
          </a:r>
          <a:endParaRPr lang="es-AR" sz="2500" b="1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25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Institutional weakness in investigating crimes</a:t>
          </a:r>
          <a:endParaRPr lang="es-AR" sz="1900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Lack of cooperation to obtain information in a timely manner.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Shortage of detection, enforcement and investigation personnel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Shortage of personnel and training in law enforcement agencies 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Lack of preparation and training of judges</a:t>
          </a:r>
          <a:endParaRPr lang="es-AR" sz="19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600" b="1" kern="1200" dirty="0"/>
            <a:t>Incentives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36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/>
            <a:t>Lack of tax culture</a:t>
          </a:r>
          <a:endParaRPr lang="es-AR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Very low financial education 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Complexity of the tax and compliance system</a:t>
          </a:r>
          <a:endParaRPr lang="es-AR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Informal economy without access to the financial system due to lack of qualification.</a:t>
          </a:r>
          <a:endParaRPr lang="es-AR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Need for cash by small traders and/or self-employed workers. </a:t>
          </a:r>
          <a:endParaRPr lang="es-AR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Access to credit for those who do not qualify for the traditional financial sector.</a:t>
          </a:r>
          <a:endParaRPr lang="es-AR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b="1" kern="1200" dirty="0"/>
            <a:t>High labor informality / Unemployment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Lack of trust in financial institutions</a:t>
          </a:r>
          <a:endParaRPr lang="es-AR" sz="1500" b="1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Cultural tendency to cash transactions</a:t>
          </a:r>
          <a:endParaRPr lang="es-AR" sz="15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600" b="1" kern="1200" dirty="0"/>
            <a:t>Incentives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3600" b="0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/>
            <a:t>Lack of banking infrastructure in some regions</a:t>
          </a:r>
          <a:endParaRPr lang="es-AR" sz="1900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High financial costs of credit card operators, banks and virtual wallets. 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Delays in payment terms - high inflationary context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High tax rates that make tax evasion attractive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Restrictions on foreign currency transactions </a:t>
          </a:r>
          <a:endParaRPr lang="es-AR" sz="1900" b="1" kern="1200" dirty="0"/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900" b="1" kern="1200" dirty="0"/>
            <a:t>Non-deductible financial transaction taxes </a:t>
          </a:r>
        </a:p>
      </dsp:txBody>
      <dsp:txXfrm rot="-5400000">
        <a:off x="2741213" y="184124"/>
        <a:ext cx="5293543" cy="33962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36D0B-7A74-4979-81E5-A2C8D97FBF79}">
      <dsp:nvSpPr>
        <dsp:cNvPr id="0" name=""/>
        <dsp:cNvSpPr/>
      </dsp:nvSpPr>
      <dsp:spPr>
        <a:xfrm rot="5400000">
          <a:off x="-587402" y="1196952"/>
          <a:ext cx="3916018" cy="2741213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dirty="0" err="1"/>
            <a:t>Opportunities</a:t>
          </a:r>
          <a:r>
            <a:rPr lang="es-AR" sz="2500" b="1" kern="1200" dirty="0"/>
            <a:t>	</a:t>
          </a:r>
        </a:p>
        <a:p>
          <a:pPr marL="0" lvl="0" indent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AR" sz="2500" b="1" kern="1200" dirty="0"/>
        </a:p>
      </dsp:txBody>
      <dsp:txXfrm rot="-5400000">
        <a:off x="1" y="1980157"/>
        <a:ext cx="2741213" cy="1174805"/>
      </dsp:txXfrm>
    </dsp:sp>
    <dsp:sp modelId="{A6696B32-CBC5-42D9-838B-9AC4E3DAC77C}">
      <dsp:nvSpPr>
        <dsp:cNvPr id="0" name=""/>
        <dsp:cNvSpPr/>
      </dsp:nvSpPr>
      <dsp:spPr>
        <a:xfrm rot="5400000">
          <a:off x="3597988" y="-856381"/>
          <a:ext cx="3763722" cy="5477273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600" b="1" kern="1200"/>
            <a:t>New marketing technologies	</a:t>
          </a:r>
          <a:endParaRPr lang="es-AR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      no presence or intermediaries required          	no identification of the parties </a:t>
          </a:r>
          <a:endParaRPr lang="es-A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Issuance of high denomination money</a:t>
          </a:r>
          <a:endParaRPr lang="es-A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Ease of setting up companies</a:t>
          </a:r>
          <a:endParaRPr lang="es-A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Easy to obtain "frontmen" to integrate these companies.</a:t>
          </a:r>
          <a:endParaRPr lang="es-A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Undercover financial institutions (credit unions and/or mutuals) that facilitate the cashing of checks or the granting of false loans.</a:t>
          </a:r>
          <a:endParaRPr lang="es-AR" sz="1600" b="1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Supermarkets, hotel services and restaurants that are directed to final consumers do not require receipts. </a:t>
          </a:r>
          <a:endParaRPr lang="es-AR" sz="1600" b="1" kern="1200" dirty="0"/>
        </a:p>
      </dsp:txBody>
      <dsp:txXfrm rot="-5400000">
        <a:off x="2741213" y="184124"/>
        <a:ext cx="5293543" cy="3396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7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7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CA9C4C-1644-461E-9F7A-F88FF356837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116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05350"/>
            <a:ext cx="4982633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10700"/>
            <a:ext cx="294428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586D14-41CB-4897-B644-AD27A541ED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286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92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768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117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29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3349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0836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60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60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650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484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29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920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362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54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091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8410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144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079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958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24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23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51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526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7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76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586D14-41CB-4897-B644-AD27A541ED5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4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27313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431800"/>
            <a:ext cx="69215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628900"/>
            <a:ext cx="2627312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054725"/>
            <a:ext cx="17414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2481869"/>
            <a:ext cx="6300000" cy="1265731"/>
          </a:xfrm>
        </p:spPr>
        <p:txBody>
          <a:bodyPr anchor="b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9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1FD99-5F24-4F83-A971-16C4DEDF05D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60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468313"/>
            <a:ext cx="692150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0FB0C-C7BC-460D-8372-014CF049856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46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6"/>
          <p:cNvSpPr>
            <a:spLocks noChangeArrowheads="1"/>
          </p:cNvSpPr>
          <p:nvPr/>
        </p:nvSpPr>
        <p:spPr bwMode="auto">
          <a:xfrm>
            <a:off x="503238" y="1306513"/>
            <a:ext cx="8154987" cy="0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fr-FR" altLang="en-US" sz="2000" dirty="0">
              <a:latin typeface="Helvetica 65 Medium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238125"/>
            <a:ext cx="74168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Click to edit Slide title</a:t>
            </a:r>
            <a:br>
              <a:rPr lang="fr-FR" altLang="en-US"/>
            </a:br>
            <a:r>
              <a:rPr lang="fr-FR" altLang="en-US"/>
              <a:t>Slide title can be extended to two lines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00200"/>
            <a:ext cx="82184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25" y="6411913"/>
            <a:ext cx="900113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5" y="6411913"/>
            <a:ext cx="467995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6411913"/>
            <a:ext cx="341312" cy="244475"/>
          </a:xfrm>
          <a:prstGeom prst="rect">
            <a:avLst/>
          </a:prstGeom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629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934C372-B79A-4624-B5E5-CBFBB2E81CF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pic>
        <p:nvPicPr>
          <p:cNvPr id="1033" name="Imag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87338"/>
            <a:ext cx="4587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4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5B58A-FCAB-4183-AF63-5B1AA45E1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853857"/>
            <a:ext cx="6300000" cy="1246495"/>
          </a:xfrm>
        </p:spPr>
        <p:txBody>
          <a:bodyPr/>
          <a:lstStyle/>
          <a:p>
            <a:br>
              <a:rPr lang="es-ES" dirty="0"/>
            </a:br>
            <a:endParaRPr lang="es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2F58C-F515-4ADD-AF9B-F3FE5C936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2800" y="1681433"/>
            <a:ext cx="6300000" cy="264687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GB" sz="2200" b="1" dirty="0"/>
              <a:t>OECD Latin America Academy For Tax And </a:t>
            </a:r>
            <a:r>
              <a:rPr lang="en-GB" sz="2200" b="1" dirty="0" err="1"/>
              <a:t>Finantial</a:t>
            </a:r>
            <a:r>
              <a:rPr lang="en-GB" sz="2200" b="1" dirty="0"/>
              <a:t> Crime Investigation</a:t>
            </a:r>
          </a:p>
          <a:p>
            <a:pPr algn="ctr">
              <a:lnSpc>
                <a:spcPct val="100000"/>
              </a:lnSpc>
            </a:pPr>
            <a:endParaRPr lang="es-ES" sz="2200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ctr">
              <a:lnSpc>
                <a:spcPct val="100000"/>
              </a:lnSpc>
            </a:pPr>
            <a:r>
              <a:rPr lang="en-GB" sz="2200" b="1" dirty="0"/>
              <a:t>Investigative Techniques For The Cash Economy </a:t>
            </a:r>
          </a:p>
          <a:p>
            <a:pPr algn="ctr">
              <a:lnSpc>
                <a:spcPct val="100000"/>
              </a:lnSpc>
            </a:pPr>
            <a:endParaRPr lang="es-ES" sz="2800" dirty="0">
              <a:solidFill>
                <a:schemeClr val="tx1"/>
              </a:solidFill>
              <a:latin typeface="Google Sans"/>
            </a:endParaRPr>
          </a:p>
          <a:p>
            <a:pPr algn="ctr">
              <a:lnSpc>
                <a:spcPct val="100000"/>
              </a:lnSpc>
            </a:pPr>
            <a:r>
              <a:rPr lang="es-ES" sz="2800" dirty="0">
                <a:solidFill>
                  <a:schemeClr val="tx1"/>
                </a:solidFill>
                <a:latin typeface="Google Sans"/>
              </a:rPr>
              <a:t>Regional </a:t>
            </a:r>
            <a:r>
              <a:rPr lang="es-ES" sz="2800" dirty="0" err="1">
                <a:solidFill>
                  <a:schemeClr val="tx1"/>
                </a:solidFill>
                <a:latin typeface="Google Sans"/>
              </a:rPr>
              <a:t>Situation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24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163133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683704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703178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790230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477416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583510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022738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52470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055655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882755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964873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055024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971848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630748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808085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755547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s-ES" sz="4000" dirty="0" err="1">
                <a:latin typeface="Arial" pitchFamily="34" charset="0"/>
              </a:rPr>
              <a:t>Third</a:t>
            </a:r>
            <a:r>
              <a:rPr lang="es-ES" sz="4000" dirty="0">
                <a:latin typeface="Arial" pitchFamily="34" charset="0"/>
              </a:rPr>
              <a:t> </a:t>
            </a:r>
            <a:r>
              <a:rPr lang="es-ES" sz="4000" dirty="0" err="1">
                <a:latin typeface="Arial" pitchFamily="34" charset="0"/>
              </a:rPr>
              <a:t>Question</a:t>
            </a:r>
            <a:endParaRPr lang="es-ES" sz="4000" dirty="0"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4648200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endParaRPr lang="es-ES" sz="3600" b="1" i="0" u="none" strike="noStrike" dirty="0">
              <a:effectLst/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36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3600" b="1" i="0" u="none" strike="noStrike" dirty="0">
                <a:effectLst/>
                <a:latin typeface="Calibri" panose="020F0502020204030204" pitchFamily="34" charset="0"/>
              </a:rPr>
              <a:t>What are the main challenges in investigating these cases?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3626769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86048C-4298-43D3-9C04-67F6A6DB0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i="0" u="none" strike="noStrike" dirty="0">
                <a:effectLst/>
                <a:latin typeface="Calibri" panose="020F0502020204030204" pitchFamily="34" charset="0"/>
              </a:rPr>
              <a:t>What are the main challenges in investigating these cases?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54EA282-9853-46FC-BB00-14E445720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1FD99-5F24-4F83-A971-16C4DEDF05D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9" name="Marcador de contenido 8" descr="Texto&#10;&#10;Descripción generada automáticamente">
            <a:extLst>
              <a:ext uri="{FF2B5EF4-FFF2-40B4-BE49-F238E27FC236}">
                <a16:creationId xmlns:a16="http://schemas.microsoft.com/office/drawing/2014/main" id="{CFBA484C-F825-4F0E-86D8-B6BE0DD1A9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539" y="1277938"/>
            <a:ext cx="5275262" cy="5275262"/>
          </a:xfrm>
        </p:spPr>
      </p:pic>
    </p:spTree>
    <p:extLst>
      <p:ext uri="{BB962C8B-B14F-4D97-AF65-F5344CB8AC3E}">
        <p14:creationId xmlns:p14="http://schemas.microsoft.com/office/powerpoint/2010/main" val="103699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53521-0835-49EB-B5E7-974B5A6E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 </a:t>
            </a:r>
            <a:r>
              <a:rPr lang="es-ES" dirty="0" err="1"/>
              <a:t>Course</a:t>
            </a:r>
            <a:r>
              <a:rPr lang="es-ES" dirty="0"/>
              <a:t> </a:t>
            </a:r>
            <a:r>
              <a:rPr lang="es-ES" dirty="0" err="1"/>
              <a:t>Survey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2F02C-EBC4-434E-86AE-11956DCA0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5 most common areas of investigation in shadow economy cases? </a:t>
            </a:r>
            <a:endParaRPr lang="es-A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circumstances that favor these behaviors?</a:t>
            </a:r>
            <a:endParaRPr lang="es-A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main challenges in investigating these cases?</a:t>
            </a:r>
            <a:endParaRPr lang="es-A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 the strengths or weaknesses of your jurisdiction that help or hinder investigations</a:t>
            </a:r>
            <a:endParaRPr lang="es-A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B1281-C2A7-4987-B1C6-E0F71A53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1FD99-5F24-4F83-A971-16C4DEDF05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16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main challenges in investigating these cases?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367951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4782785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main challenges in investigating these cases?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2382703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810716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8059"/>
            <a:ext cx="6553200" cy="1131683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main challenges in investigating these cases?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321301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912625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s-ES" sz="4000" dirty="0" err="1">
                <a:latin typeface="Arial" pitchFamily="34" charset="0"/>
              </a:rPr>
              <a:t>Fourth</a:t>
            </a:r>
            <a:r>
              <a:rPr lang="es-ES" sz="4000" dirty="0">
                <a:latin typeface="Arial" pitchFamily="34" charset="0"/>
              </a:rPr>
              <a:t> </a:t>
            </a:r>
            <a:r>
              <a:rPr lang="es-ES" sz="4000" dirty="0" err="1">
                <a:latin typeface="Arial" pitchFamily="34" charset="0"/>
              </a:rPr>
              <a:t>Question</a:t>
            </a:r>
            <a:endParaRPr lang="es-ES" sz="4000" dirty="0"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4648200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endParaRPr lang="es-ES" sz="3600" b="1" i="0" u="none" strike="noStrike" dirty="0">
              <a:effectLst/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36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36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133917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431320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87498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99932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614933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143577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327968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475158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173007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Highlight the strengths or weaknesses of your jurisdiction that help or hinder investigations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747621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431059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marL="0" indent="0" algn="just">
              <a:buNone/>
            </a:pPr>
            <a:endParaRPr lang="es-E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9F9299-EDC3-499B-B247-1A4FCFE4C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lang="en-US" dirty="0"/>
              <a:t>Thank you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We look forward to seeing you tomorrow at 9.30 a.m.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enter the zoom 15 minutes before.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5085644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s-ES" sz="4000" dirty="0" err="1">
                <a:latin typeface="Arial" pitchFamily="34" charset="0"/>
              </a:rPr>
              <a:t>First</a:t>
            </a:r>
            <a:r>
              <a:rPr lang="es-ES" sz="4000" dirty="0">
                <a:latin typeface="Arial" pitchFamily="34" charset="0"/>
              </a:rPr>
              <a:t> </a:t>
            </a:r>
            <a:r>
              <a:rPr lang="es-ES" sz="4000" dirty="0" err="1">
                <a:latin typeface="Arial" pitchFamily="34" charset="0"/>
              </a:rPr>
              <a:t>Question</a:t>
            </a:r>
            <a:endParaRPr lang="es-ES" sz="4000" dirty="0"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4648200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endParaRPr lang="es-ES" sz="3600" b="1" i="0" u="none" strike="noStrike" dirty="0">
              <a:effectLst/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36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3600" b="1" i="0" u="none" strike="noStrike" dirty="0">
                <a:effectLst/>
                <a:latin typeface="Calibri" panose="020F0502020204030204" pitchFamily="34" charset="0"/>
              </a:rPr>
              <a:t>What are the 5 most common areas of investigation in shadow economy cases? </a:t>
            </a:r>
          </a:p>
          <a:p>
            <a:pPr>
              <a:spcAft>
                <a:spcPts val="600"/>
              </a:spcAft>
            </a:pPr>
            <a:endParaRPr lang="en-GB" sz="3600" dirty="0"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46490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dirty="0">
                <a:latin typeface="Calibri" panose="020F0502020204030204" pitchFamily="34" charset="0"/>
              </a:rPr>
              <a:t>What are the 5 most common areas of investigation in shadow economy cases?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</a:t>
            </a:r>
          </a:p>
        </p:txBody>
      </p:sp>
      <p:pic>
        <p:nvPicPr>
          <p:cNvPr id="11" name="Marcador de contenido 10" descr="Texto&#10;&#10;Descripción generada automáticamente con confianza media">
            <a:extLst>
              <a:ext uri="{FF2B5EF4-FFF2-40B4-BE49-F238E27FC236}">
                <a16:creationId xmlns:a16="http://schemas.microsoft.com/office/drawing/2014/main" id="{47AB965E-29BE-47D8-A8A2-6FC7C1F5EC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1295400"/>
            <a:ext cx="4830763" cy="4830763"/>
          </a:xfrm>
        </p:spPr>
      </p:pic>
    </p:spTree>
    <p:extLst>
      <p:ext uri="{BB962C8B-B14F-4D97-AF65-F5344CB8AC3E}">
        <p14:creationId xmlns:p14="http://schemas.microsoft.com/office/powerpoint/2010/main" val="214590102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i="0" u="none" strike="noStrike" dirty="0">
                <a:effectLst/>
                <a:latin typeface="Calibri" panose="020F0502020204030204" pitchFamily="34" charset="0"/>
              </a:rPr>
              <a:t>What are the 5 most common areas of investigation in shadow economy cases?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91178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850040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dirty="0">
                <a:latin typeface="Calibri" panose="020F0502020204030204" pitchFamily="34" charset="0"/>
              </a:rPr>
              <a:t>What are the 5 most common areas of investigation in shadow economy cases? </a:t>
            </a:r>
            <a:endParaRPr lang="es-ES" sz="200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214692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15127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n-US" sz="2000" b="1" dirty="0">
                <a:latin typeface="Calibri" panose="020F0502020204030204" pitchFamily="34" charset="0"/>
              </a:rPr>
              <a:t>What are the 5 most common areas of investigation in shadow economy cases? </a:t>
            </a:r>
            <a:endParaRPr lang="es-ES" sz="200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A69ED-F2F2-4F31-9E12-B0E7A4E1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8F3FD7C-0E5F-4C8F-86AA-5701E1FE6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546580"/>
              </p:ext>
            </p:extLst>
          </p:nvPr>
        </p:nvGraphicFramePr>
        <p:xfrm>
          <a:off x="468313" y="1600200"/>
          <a:ext cx="82184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19756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algn="ctr" eaLnBrk="1" hangingPunct="1"/>
            <a:r>
              <a:rPr lang="es-ES" sz="4000" dirty="0" err="1">
                <a:latin typeface="Arial" pitchFamily="34" charset="0"/>
              </a:rPr>
              <a:t>Second</a:t>
            </a:r>
            <a:r>
              <a:rPr lang="es-ES" sz="4000" dirty="0">
                <a:latin typeface="Arial" pitchFamily="34" charset="0"/>
              </a:rPr>
              <a:t> </a:t>
            </a:r>
            <a:r>
              <a:rPr lang="es-ES" sz="4000" dirty="0" err="1">
                <a:latin typeface="Arial" pitchFamily="34" charset="0"/>
              </a:rPr>
              <a:t>Question</a:t>
            </a:r>
            <a:endParaRPr lang="es-ES" sz="4000" dirty="0"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4648200"/>
          </a:xfrm>
        </p:spPr>
        <p:txBody>
          <a:bodyPr rtlCol="0">
            <a:noAutofit/>
          </a:bodyPr>
          <a:lstStyle/>
          <a:p>
            <a:pPr marL="0" indent="0" algn="just">
              <a:buNone/>
            </a:pPr>
            <a:endParaRPr lang="es-ES" sz="3600" b="1" i="0" u="none" strike="noStrike" dirty="0">
              <a:effectLst/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36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36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668057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6553200" cy="1143000"/>
          </a:xfrm>
          <a:noFill/>
        </p:spPr>
        <p:txBody>
          <a:bodyPr/>
          <a:lstStyle/>
          <a:p>
            <a:pPr marL="0" indent="0" algn="just">
              <a:buNone/>
            </a:pPr>
            <a:r>
              <a:rPr lang="en-US" sz="2600" b="1" i="0" u="none" strike="noStrike" dirty="0">
                <a:effectLst/>
                <a:latin typeface="Calibri" panose="020F0502020204030204" pitchFamily="34" charset="0"/>
              </a:rPr>
              <a:t>What are the circumstances that favor these behaviors?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503E9-55BD-4BC8-8FBA-49C68CA5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pic>
        <p:nvPicPr>
          <p:cNvPr id="8" name="Marcador de contenido 7" descr="Texto&#10;&#10;Descripción generada automáticamente">
            <a:extLst>
              <a:ext uri="{FF2B5EF4-FFF2-40B4-BE49-F238E27FC236}">
                <a16:creationId xmlns:a16="http://schemas.microsoft.com/office/drawing/2014/main" id="{2733A4C2-0F94-4D6E-88CE-987FC3867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77939"/>
            <a:ext cx="5257799" cy="5257799"/>
          </a:xfrm>
        </p:spPr>
      </p:pic>
    </p:spTree>
    <p:extLst>
      <p:ext uri="{BB962C8B-B14F-4D97-AF65-F5344CB8AC3E}">
        <p14:creationId xmlns:p14="http://schemas.microsoft.com/office/powerpoint/2010/main" val="390708115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ECD_English_blu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7757</TotalTime>
  <Words>1467</Words>
  <Application>Microsoft Office PowerPoint</Application>
  <PresentationFormat>Presentación en pantalla (4:3)</PresentationFormat>
  <Paragraphs>270</Paragraphs>
  <Slides>29</Slides>
  <Notes>26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Calibri</vt:lpstr>
      <vt:lpstr>Georgia</vt:lpstr>
      <vt:lpstr>Google Sans</vt:lpstr>
      <vt:lpstr>Helvetica 65 Medium</vt:lpstr>
      <vt:lpstr>Symbol</vt:lpstr>
      <vt:lpstr>Times New Roman</vt:lpstr>
      <vt:lpstr>OECD_English_blue</vt:lpstr>
      <vt:lpstr> </vt:lpstr>
      <vt:lpstr>Pre Course Survey</vt:lpstr>
      <vt:lpstr>First Question</vt:lpstr>
      <vt:lpstr>What are the 5 most common areas of investigation in shadow economy cases? </vt:lpstr>
      <vt:lpstr>What are the 5 most common areas of investigation in shadow economy cases? </vt:lpstr>
      <vt:lpstr>What are the 5 most common areas of investigation in shadow economy cases? </vt:lpstr>
      <vt:lpstr>What are the 5 most common areas of investigation in shadow economy cases? </vt:lpstr>
      <vt:lpstr>Second Question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What are the circumstances that favor these behaviors?</vt:lpstr>
      <vt:lpstr>Third Question</vt:lpstr>
      <vt:lpstr>What are the main challenges in investigating these cases?</vt:lpstr>
      <vt:lpstr>What are the main challenges in investigating these cases?</vt:lpstr>
      <vt:lpstr>What are the main challenges in investigating these cases?</vt:lpstr>
      <vt:lpstr>What are the main challenges in investigating these cases?</vt:lpstr>
      <vt:lpstr>Fourth Question</vt:lpstr>
      <vt:lpstr>Highlight the strengths or weaknesses of your jurisdiction that help or hinder investigations</vt:lpstr>
      <vt:lpstr>Highlight the strengths or weaknesses of your jurisdiction that help or hinder investigations</vt:lpstr>
      <vt:lpstr>Highlight the strengths or weaknesses of your jurisdiction that help or hinder investigations</vt:lpstr>
      <vt:lpstr>Highlight the strengths or weaknesses of your jurisdiction that help or hinder investigations</vt:lpstr>
      <vt:lpstr>Highlight the strengths or weaknesses of your jurisdiction that help or hinder investigations</vt:lpstr>
      <vt:lpstr>Presentación de PowerPoint</vt:lpstr>
    </vt:vector>
  </TitlesOfParts>
  <Company>Criminal Investigation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Goals</dc:title>
  <dc:creator>Vicki Duane</dc:creator>
  <cp:lastModifiedBy>Ignacio Martin Irigaray</cp:lastModifiedBy>
  <cp:revision>169</cp:revision>
  <cp:lastPrinted>2016-09-09T08:49:58Z</cp:lastPrinted>
  <dcterms:created xsi:type="dcterms:W3CDTF">1999-07-31T14:14:30Z</dcterms:created>
  <dcterms:modified xsi:type="dcterms:W3CDTF">2022-03-14T02:56:36Z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.DocumentId">
    <vt:lpwstr>nvmaGD583GwAaS4DHc3Edk</vt:lpwstr>
  </property>
  <property fmtid="{D5CDD505-2E9C-101B-9397-08002B2CF9AE}" pid="3" name="DV.VersionId">
    <vt:lpwstr>PL7Mwrk5EQdm9Vd2uZc67Y</vt:lpwstr>
  </property>
  <property fmtid="{D5CDD505-2E9C-101B-9397-08002B2CF9AE}" pid="4" name="DV.MergeIncapabilityFlags">
    <vt:i4>0</vt:i4>
  </property>
</Properties>
</file>