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67" r:id="rId5"/>
    <p:sldId id="268" r:id="rId6"/>
    <p:sldId id="269" r:id="rId7"/>
    <p:sldId id="259" r:id="rId8"/>
    <p:sldId id="263" r:id="rId9"/>
    <p:sldId id="265" r:id="rId10"/>
  </p:sldIdLst>
  <p:sldSz cx="12192000" cy="6858000"/>
  <p:notesSz cx="7559675" cy="10691813"/>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snapToGrid="0">
      <p:cViewPr>
        <p:scale>
          <a:sx n="90" d="100"/>
          <a:sy n="90" d="100"/>
        </p:scale>
        <p:origin x="-546"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10.20.77.18\dv%20seju\ANALITICA%20DE%20DATOS\PRESENTACI&#211;N%20JORNADA\TABLAS%20Y%20GR&#193;FICO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10.20.77.18\dv%20seju\ANALITICA%20DE%20DATOS\PRESENTACI&#211;N%20JORNADA\TABLAS%20Y%20GR&#193;FICO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10.20.77.18\dv%20seju\ANALITICA%20DE%20DATOS\PRESENTACI&#211;N%20JORNADA\TABLAS%20Y%20GR&#193;FICO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AR"/>
  <c:chart>
    <c:title>
      <c:tx>
        <c:rich>
          <a:bodyPr/>
          <a:lstStyle/>
          <a:p>
            <a:pPr>
              <a:defRPr u="sng"/>
            </a:pPr>
            <a:r>
              <a:rPr lang="es-AR" dirty="0" err="1" smtClean="0"/>
              <a:t>Nbr.</a:t>
            </a:r>
            <a:r>
              <a:rPr lang="es-AR" dirty="0" smtClean="0"/>
              <a:t> of</a:t>
            </a:r>
            <a:r>
              <a:rPr lang="es-AR" baseline="0" dirty="0" smtClean="0"/>
              <a:t> </a:t>
            </a:r>
            <a:r>
              <a:rPr lang="es-AR" baseline="0" dirty="0" err="1" smtClean="0"/>
              <a:t>TINs</a:t>
            </a:r>
            <a:endParaRPr lang="es-AR" dirty="0"/>
          </a:p>
        </c:rich>
      </c:tx>
      <c:layout/>
    </c:title>
    <c:view3D>
      <c:perspective val="30"/>
    </c:view3D>
    <c:plotArea>
      <c:layout/>
      <c:bar3DChart>
        <c:barDir val="col"/>
        <c:grouping val="clustered"/>
        <c:ser>
          <c:idx val="0"/>
          <c:order val="0"/>
          <c:tx>
            <c:strRef>
              <c:f>Hoja1!$C$2</c:f>
              <c:strCache>
                <c:ptCount val="1"/>
                <c:pt idx="0">
                  <c:v>CANT. CUIT</c:v>
                </c:pt>
              </c:strCache>
            </c:strRef>
          </c:tx>
          <c:cat>
            <c:strRef>
              <c:f>Hoja1!$B$3:$B$5</c:f>
              <c:strCache>
                <c:ptCount val="3"/>
                <c:pt idx="0">
                  <c:v> ENERO DE 2020</c:v>
                </c:pt>
                <c:pt idx="1">
                  <c:v> ENERO DE 2021</c:v>
                </c:pt>
                <c:pt idx="2">
                  <c:v> DICIEMBRE DE 2021</c:v>
                </c:pt>
              </c:strCache>
            </c:strRef>
          </c:cat>
          <c:val>
            <c:numRef>
              <c:f>Hoja1!$C$3:$C$5</c:f>
              <c:numCache>
                <c:formatCode>#,##0</c:formatCode>
                <c:ptCount val="3"/>
                <c:pt idx="0">
                  <c:v>314</c:v>
                </c:pt>
                <c:pt idx="1">
                  <c:v>1006</c:v>
                </c:pt>
                <c:pt idx="2">
                  <c:v>2785</c:v>
                </c:pt>
              </c:numCache>
            </c:numRef>
          </c:val>
        </c:ser>
        <c:shape val="box"/>
        <c:axId val="84411520"/>
        <c:axId val="84413056"/>
        <c:axId val="0"/>
      </c:bar3DChart>
      <c:catAx>
        <c:axId val="84411520"/>
        <c:scaling>
          <c:orientation val="minMax"/>
        </c:scaling>
        <c:axPos val="b"/>
        <c:tickLblPos val="nextTo"/>
        <c:crossAx val="84413056"/>
        <c:crosses val="autoZero"/>
        <c:auto val="1"/>
        <c:lblAlgn val="ctr"/>
        <c:lblOffset val="100"/>
      </c:catAx>
      <c:valAx>
        <c:axId val="84413056"/>
        <c:scaling>
          <c:orientation val="minMax"/>
        </c:scaling>
        <c:axPos val="l"/>
        <c:majorGridlines/>
        <c:numFmt formatCode="#,##0" sourceLinked="1"/>
        <c:tickLblPos val="nextTo"/>
        <c:crossAx val="84411520"/>
        <c:crosses val="autoZero"/>
        <c:crossBetween val="between"/>
      </c:valAx>
    </c:plotArea>
    <c:plotVisOnly val="1"/>
  </c:chart>
  <c:spPr>
    <a:ln>
      <a:solidFill>
        <a:srgbClr val="4472C4"/>
      </a:solid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AR"/>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1800" b="1" i="0" u="sng" strike="noStrike" kern="1200" baseline="0">
                <a:solidFill>
                  <a:prstClr val="black"/>
                </a:solidFill>
                <a:latin typeface="+mn-lt"/>
                <a:ea typeface="+mn-ea"/>
                <a:cs typeface="+mn-cs"/>
              </a:defRPr>
            </a:pPr>
            <a:r>
              <a:rPr lang="es-AR" sz="1800" b="1" i="0" u="sng" baseline="0" dirty="0" err="1" smtClean="0"/>
              <a:t>Nbr.</a:t>
            </a:r>
            <a:r>
              <a:rPr lang="es-AR" sz="1800" b="1" i="0" u="sng" baseline="0" dirty="0" smtClean="0"/>
              <a:t> of </a:t>
            </a:r>
            <a:r>
              <a:rPr lang="es-AR" dirty="0" smtClean="0"/>
              <a:t>RECORDS</a:t>
            </a:r>
            <a:endParaRPr lang="es-AR" dirty="0"/>
          </a:p>
        </c:rich>
      </c:tx>
      <c:layout/>
    </c:title>
    <c:view3D>
      <c:perspective val="30"/>
    </c:view3D>
    <c:plotArea>
      <c:layout/>
      <c:bar3DChart>
        <c:barDir val="col"/>
        <c:grouping val="clustered"/>
        <c:ser>
          <c:idx val="0"/>
          <c:order val="0"/>
          <c:tx>
            <c:strRef>
              <c:f>Hoja1!$D$2</c:f>
              <c:strCache>
                <c:ptCount val="1"/>
                <c:pt idx="0">
                  <c:v>CANT. REGISTROS</c:v>
                </c:pt>
              </c:strCache>
            </c:strRef>
          </c:tx>
          <c:cat>
            <c:strRef>
              <c:f>Hoja1!$B$3:$B$5</c:f>
              <c:strCache>
                <c:ptCount val="3"/>
                <c:pt idx="0">
                  <c:v> ENERO DE 2020</c:v>
                </c:pt>
                <c:pt idx="1">
                  <c:v> ENERO DE 2021</c:v>
                </c:pt>
                <c:pt idx="2">
                  <c:v> DICIEMBRE DE 2021</c:v>
                </c:pt>
              </c:strCache>
            </c:strRef>
          </c:cat>
          <c:val>
            <c:numRef>
              <c:f>Hoja1!$D$3:$D$5</c:f>
              <c:numCache>
                <c:formatCode>#,##0</c:formatCode>
                <c:ptCount val="3"/>
                <c:pt idx="0">
                  <c:v>314</c:v>
                </c:pt>
                <c:pt idx="1">
                  <c:v>1006</c:v>
                </c:pt>
                <c:pt idx="2">
                  <c:v>2971</c:v>
                </c:pt>
              </c:numCache>
            </c:numRef>
          </c:val>
        </c:ser>
        <c:shape val="box"/>
        <c:axId val="84437248"/>
        <c:axId val="84451328"/>
        <c:axId val="0"/>
      </c:bar3DChart>
      <c:catAx>
        <c:axId val="84437248"/>
        <c:scaling>
          <c:orientation val="minMax"/>
        </c:scaling>
        <c:axPos val="b"/>
        <c:tickLblPos val="nextTo"/>
        <c:crossAx val="84451328"/>
        <c:crosses val="autoZero"/>
        <c:auto val="1"/>
        <c:lblAlgn val="ctr"/>
        <c:lblOffset val="100"/>
      </c:catAx>
      <c:valAx>
        <c:axId val="84451328"/>
        <c:scaling>
          <c:orientation val="minMax"/>
        </c:scaling>
        <c:axPos val="l"/>
        <c:majorGridlines/>
        <c:numFmt formatCode="#,##0" sourceLinked="1"/>
        <c:tickLblPos val="nextTo"/>
        <c:crossAx val="84437248"/>
        <c:crosses val="autoZero"/>
        <c:crossBetween val="between"/>
      </c:valAx>
    </c:plotArea>
    <c:plotVisOnly val="1"/>
  </c:chart>
  <c:spPr>
    <a:ln>
      <a:solidFill>
        <a:srgbClr val="4472C4"/>
      </a:solidFill>
    </a:ln>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AR"/>
  <c:chart>
    <c:title>
      <c:tx>
        <c:rich>
          <a:bodyPr/>
          <a:lstStyle/>
          <a:p>
            <a:pPr>
              <a:defRPr u="sng"/>
            </a:pPr>
            <a:r>
              <a:rPr lang="es-AR" dirty="0" smtClean="0">
                <a:solidFill>
                  <a:schemeClr val="tx1"/>
                </a:solidFill>
              </a:rPr>
              <a:t>AMOUNT</a:t>
            </a:r>
            <a:endParaRPr lang="es-AR" dirty="0">
              <a:solidFill>
                <a:schemeClr val="tx1"/>
              </a:solidFill>
            </a:endParaRPr>
          </a:p>
        </c:rich>
      </c:tx>
      <c:layout/>
    </c:title>
    <c:view3D>
      <c:perspective val="30"/>
    </c:view3D>
    <c:plotArea>
      <c:layout/>
      <c:bar3DChart>
        <c:barDir val="col"/>
        <c:grouping val="clustered"/>
        <c:ser>
          <c:idx val="0"/>
          <c:order val="0"/>
          <c:tx>
            <c:strRef>
              <c:f>Hoja1!$E$2</c:f>
              <c:strCache>
                <c:ptCount val="1"/>
                <c:pt idx="0">
                  <c:v>SALDO </c:v>
                </c:pt>
              </c:strCache>
            </c:strRef>
          </c:tx>
          <c:cat>
            <c:strRef>
              <c:f>Hoja1!$B$3:$B$5</c:f>
              <c:strCache>
                <c:ptCount val="3"/>
                <c:pt idx="0">
                  <c:v> ENERO DE 2020</c:v>
                </c:pt>
                <c:pt idx="1">
                  <c:v> ENERO DE 2021</c:v>
                </c:pt>
                <c:pt idx="2">
                  <c:v> DICIEMBRE DE 2021</c:v>
                </c:pt>
              </c:strCache>
            </c:strRef>
          </c:cat>
          <c:val>
            <c:numRef>
              <c:f>Hoja1!$E$3:$E$5</c:f>
              <c:numCache>
                <c:formatCode>#,##0</c:formatCode>
                <c:ptCount val="3"/>
                <c:pt idx="0">
                  <c:v>4123532</c:v>
                </c:pt>
                <c:pt idx="1">
                  <c:v>20702900</c:v>
                </c:pt>
                <c:pt idx="2">
                  <c:v>863174965</c:v>
                </c:pt>
              </c:numCache>
            </c:numRef>
          </c:val>
        </c:ser>
        <c:shape val="box"/>
        <c:axId val="84462976"/>
        <c:axId val="84026496"/>
        <c:axId val="0"/>
      </c:bar3DChart>
      <c:catAx>
        <c:axId val="84462976"/>
        <c:scaling>
          <c:orientation val="minMax"/>
        </c:scaling>
        <c:axPos val="b"/>
        <c:tickLblPos val="nextTo"/>
        <c:crossAx val="84026496"/>
        <c:crosses val="autoZero"/>
        <c:auto val="1"/>
        <c:lblAlgn val="ctr"/>
        <c:lblOffset val="100"/>
      </c:catAx>
      <c:valAx>
        <c:axId val="84026496"/>
        <c:scaling>
          <c:orientation val="minMax"/>
        </c:scaling>
        <c:axPos val="l"/>
        <c:majorGridlines/>
        <c:numFmt formatCode="#,##0" sourceLinked="1"/>
        <c:tickLblPos val="nextTo"/>
        <c:crossAx val="84462976"/>
        <c:crosses val="autoZero"/>
        <c:crossBetween val="between"/>
      </c:valAx>
    </c:plotArea>
    <c:plotVisOnly val="1"/>
  </c:chart>
  <c:spPr>
    <a:ln>
      <a:solidFill>
        <a:srgbClr val="4472C4"/>
      </a:solidFill>
    </a:ln>
  </c:sp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27"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28"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3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3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32"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33"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35"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36"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37"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38"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39"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40"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p:spPr>
        <p:txBody>
          <a:bodyPr lIns="0" tIns="0" rIns="0" bIns="0" anchor="ctr">
            <a:spAutoFit/>
          </a:bodyPr>
          <a:lstStyle/>
          <a:p>
            <a:pPr algn="ctr"/>
            <a:endParaRPr lang="es-AR"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8"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s-A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1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11"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s-A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640" cy="11066760"/>
          </a:xfrm>
          <a:prstGeom prst="rect">
            <a:avLst/>
          </a:prstGeom>
        </p:spPr>
        <p:txBody>
          <a:bodyPr lIns="0" tIns="0" rIns="0" bIns="0" anchor="ctr">
            <a:spAutoFit/>
          </a:bodyPr>
          <a:lstStyle/>
          <a:p>
            <a:pPr algn="ctr"/>
            <a:endParaRPr lang="es-A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1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16"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17"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1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2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21"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2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25"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noAutofit/>
          </a:bodyPr>
          <a:lstStyle/>
          <a:p>
            <a:pPr algn="ctr">
              <a:lnSpc>
                <a:spcPct val="90000"/>
              </a:lnSpc>
            </a:pPr>
            <a:r>
              <a:rPr lang="es-AR" sz="6000" b="0" strike="noStrike" spc="-1">
                <a:solidFill>
                  <a:srgbClr val="000000"/>
                </a:solidFill>
                <a:latin typeface="Calibri Light"/>
              </a:rPr>
              <a:t>Haga clic para modificar el estilo de título del patrón</a:t>
            </a:r>
            <a:endParaRPr lang="es-A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noAutofit/>
          </a:bodyPr>
          <a:lstStyle/>
          <a:p>
            <a:pPr>
              <a:lnSpc>
                <a:spcPct val="100000"/>
              </a:lnSpc>
            </a:pPr>
            <a:fld id="{AE51930B-CD1E-41FF-808E-C8C4867F68E8}" type="datetime">
              <a:rPr lang="es-AR" sz="1200" b="0" strike="noStrike" spc="-1">
                <a:solidFill>
                  <a:srgbClr val="8B8B8B"/>
                </a:solidFill>
                <a:latin typeface="Calibri"/>
              </a:rPr>
              <a:pPr>
                <a:lnSpc>
                  <a:spcPct val="100000"/>
                </a:lnSpc>
              </a:pPr>
              <a:t>11/03/2022</a:t>
            </a:fld>
            <a:endParaRPr lang="es-AR"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noAutofit/>
          </a:bodyPr>
          <a:lstStyle/>
          <a:p>
            <a:endParaRPr lang="es-AR" sz="24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D446FC27-E375-48EC-BAF5-0EB657904BA7}" type="slidenum">
              <a:rPr lang="es-AR" sz="1200" b="0" strike="noStrike" spc="-1">
                <a:solidFill>
                  <a:srgbClr val="8B8B8B"/>
                </a:solidFill>
                <a:latin typeface="Calibri"/>
              </a:rPr>
              <a:pPr algn="r">
                <a:lnSpc>
                  <a:spcPct val="100000"/>
                </a:lnSpc>
              </a:pPr>
              <a:t>‹Nº›</a:t>
            </a:fld>
            <a:endParaRPr lang="es-AR"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s-AR" sz="2800" b="0" strike="noStrike" spc="-1">
                <a:solidFill>
                  <a:srgbClr val="000000"/>
                </a:solidFill>
                <a:latin typeface="Calibri"/>
              </a:rPr>
              <a:t>Pulse para editar el formato de esquema del texto</a:t>
            </a:r>
          </a:p>
          <a:p>
            <a:pPr marL="864000" lvl="1" indent="-324000">
              <a:spcBef>
                <a:spcPts val="1134"/>
              </a:spcBef>
              <a:buClr>
                <a:srgbClr val="000000"/>
              </a:buClr>
              <a:buSzPct val="75000"/>
              <a:buFont typeface="Symbol" charset="2"/>
              <a:buChar char=""/>
            </a:pPr>
            <a:r>
              <a:rPr lang="es-AR" sz="2000" b="0" strike="noStrike" spc="-1">
                <a:solidFill>
                  <a:srgbClr val="000000"/>
                </a:solidFill>
                <a:latin typeface="Calibri"/>
              </a:rPr>
              <a:t>Segundo nivel del esquema</a:t>
            </a:r>
          </a:p>
          <a:p>
            <a:pPr marL="1296000" lvl="2" indent="-288000">
              <a:spcBef>
                <a:spcPts val="850"/>
              </a:spcBef>
              <a:buClr>
                <a:srgbClr val="000000"/>
              </a:buClr>
              <a:buSzPct val="45000"/>
              <a:buFont typeface="Wingdings" charset="2"/>
              <a:buChar char=""/>
            </a:pPr>
            <a:r>
              <a:rPr lang="es-AR" sz="1800" b="0" strike="noStrike" spc="-1">
                <a:solidFill>
                  <a:srgbClr val="000000"/>
                </a:solidFill>
                <a:latin typeface="Calibri"/>
              </a:rPr>
              <a:t>Tercer nivel del esquema</a:t>
            </a:r>
          </a:p>
          <a:p>
            <a:pPr marL="1728000" lvl="3" indent="-216000">
              <a:spcBef>
                <a:spcPts val="567"/>
              </a:spcBef>
              <a:buClr>
                <a:srgbClr val="000000"/>
              </a:buClr>
              <a:buSzPct val="75000"/>
              <a:buFont typeface="Symbol" charset="2"/>
              <a:buChar char=""/>
            </a:pPr>
            <a:r>
              <a:rPr lang="es-AR" sz="1800" b="0" strike="noStrike" spc="-1">
                <a:solidFill>
                  <a:srgbClr val="000000"/>
                </a:solidFill>
                <a:latin typeface="Calibri"/>
              </a:rPr>
              <a:t>Cuarto nivel del esquema</a:t>
            </a:r>
          </a:p>
          <a:p>
            <a:pPr marL="2160000" lvl="4" indent="-216000">
              <a:spcBef>
                <a:spcPts val="283"/>
              </a:spcBef>
              <a:buClr>
                <a:srgbClr val="000000"/>
              </a:buClr>
              <a:buSzPct val="45000"/>
              <a:buFont typeface="Wingdings" charset="2"/>
              <a:buChar char=""/>
            </a:pPr>
            <a:r>
              <a:rPr lang="es-AR" sz="2000" b="0" strike="noStrike" spc="-1">
                <a:solidFill>
                  <a:srgbClr val="000000"/>
                </a:solidFill>
                <a:latin typeface="Calibri"/>
              </a:rPr>
              <a:t>Quinto nivel del esquema</a:t>
            </a:r>
          </a:p>
          <a:p>
            <a:pPr marL="2592000" lvl="5" indent="-216000">
              <a:spcBef>
                <a:spcPts val="283"/>
              </a:spcBef>
              <a:buClr>
                <a:srgbClr val="000000"/>
              </a:buClr>
              <a:buSzPct val="45000"/>
              <a:buFont typeface="Wingdings" charset="2"/>
              <a:buChar char=""/>
            </a:pPr>
            <a:r>
              <a:rPr lang="es-AR" sz="2000" b="0" strike="noStrike" spc="-1">
                <a:solidFill>
                  <a:srgbClr val="000000"/>
                </a:solidFill>
                <a:latin typeface="Calibri"/>
              </a:rPr>
              <a:t>Sexto nivel del esquema</a:t>
            </a:r>
          </a:p>
          <a:p>
            <a:pPr marL="3024000" lvl="6" indent="-216000">
              <a:spcBef>
                <a:spcPts val="283"/>
              </a:spcBef>
              <a:buClr>
                <a:srgbClr val="000000"/>
              </a:buClr>
              <a:buSzPct val="45000"/>
              <a:buFont typeface="Wingdings" charset="2"/>
              <a:buChar char=""/>
            </a:pPr>
            <a:r>
              <a:rPr lang="es-AR" sz="2000" b="0" strike="noStrike" spc="-1">
                <a:solidFill>
                  <a:srgbClr val="000000"/>
                </a:solidFill>
                <a:latin typeface="Calibri"/>
              </a:rPr>
              <a:t>Séptimo nivel del esquema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CustomShape 1"/>
          <p:cNvSpPr/>
          <p:nvPr/>
        </p:nvSpPr>
        <p:spPr>
          <a:xfrm>
            <a:off x="5750804" y="1478408"/>
            <a:ext cx="6081311" cy="1321985"/>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pPr algn="ctr"/>
            <a:r>
              <a:rPr lang="es-AR" sz="4000" b="1" spc="-1" dirty="0" smtClean="0">
                <a:solidFill>
                  <a:srgbClr val="404040"/>
                </a:solidFill>
                <a:latin typeface="Calibri"/>
              </a:rPr>
              <a:t>TAX EXECUTIONS -  SEIZURE OF DIGITAL ASSETS</a:t>
            </a:r>
            <a:endParaRPr lang="es-AR" sz="4000" b="0" strike="noStrike" spc="-1" dirty="0">
              <a:latin typeface="Arial"/>
            </a:endParaRPr>
          </a:p>
        </p:txBody>
      </p:sp>
      <p:sp>
        <p:nvSpPr>
          <p:cNvPr id="43" name="CustomShape 2"/>
          <p:cNvSpPr/>
          <p:nvPr/>
        </p:nvSpPr>
        <p:spPr>
          <a:xfrm>
            <a:off x="6593760" y="5062680"/>
            <a:ext cx="4379760" cy="36787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1" strike="noStrike" spc="-1" dirty="0" smtClean="0">
                <a:solidFill>
                  <a:srgbClr val="404040"/>
                </a:solidFill>
                <a:latin typeface="Calibri"/>
              </a:rPr>
              <a:t>GUSTAVO A. MONTILLA</a:t>
            </a:r>
            <a:endParaRPr lang="es-AR" sz="1800" b="1" strike="noStrike" spc="-1" dirty="0">
              <a:latin typeface="Arial"/>
            </a:endParaRPr>
          </a:p>
        </p:txBody>
      </p:sp>
      <p:sp>
        <p:nvSpPr>
          <p:cNvPr id="45" name="Line 4"/>
          <p:cNvSpPr/>
          <p:nvPr/>
        </p:nvSpPr>
        <p:spPr>
          <a:xfrm>
            <a:off x="6702480" y="4917600"/>
            <a:ext cx="4345920" cy="0"/>
          </a:xfrm>
          <a:prstGeom prst="line">
            <a:avLst/>
          </a:prstGeom>
          <a:ln/>
        </p:spPr>
        <p:style>
          <a:lnRef idx="1">
            <a:schemeClr val="dk1"/>
          </a:lnRef>
          <a:fillRef idx="0">
            <a:schemeClr val="dk1"/>
          </a:fillRef>
          <a:effectRef idx="0">
            <a:schemeClr val="dk1"/>
          </a:effectRef>
          <a:fontRef idx="minor"/>
        </p:style>
      </p:sp>
      <p:sp>
        <p:nvSpPr>
          <p:cNvPr id="46" name="CustomShape 5"/>
          <p:cNvSpPr/>
          <p:nvPr/>
        </p:nvSpPr>
        <p:spPr>
          <a:xfrm>
            <a:off x="6593760" y="5458680"/>
            <a:ext cx="4782240" cy="119887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US" b="1" spc="-1" dirty="0" smtClean="0">
                <a:solidFill>
                  <a:srgbClr val="404040"/>
                </a:solidFill>
                <a:latin typeface="Calibri"/>
              </a:rPr>
              <a:t>HEAD OF THE TAX EXECUTIONS AND UNIVERSAL TRIALS PLANNING AND SURVEILLANCE DEPARTMENT –  LEGAL COORDINATION DIRECTORATE</a:t>
            </a:r>
            <a:endParaRPr lang="es-AR" b="1" spc="-1" dirty="0">
              <a:solidFill>
                <a:srgbClr val="404040"/>
              </a:solidFill>
              <a:latin typeface="Calibri"/>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CustomShape 1"/>
          <p:cNvSpPr/>
          <p:nvPr/>
        </p:nvSpPr>
        <p:spPr>
          <a:xfrm>
            <a:off x="655199" y="2161440"/>
            <a:ext cx="10791326" cy="58332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ctr">
              <a:lnSpc>
                <a:spcPct val="100000"/>
              </a:lnSpc>
            </a:pPr>
            <a:r>
              <a:rPr lang="es-AR" sz="3200" b="1" u="sng" spc="-1" dirty="0" err="1" smtClean="0">
                <a:solidFill>
                  <a:srgbClr val="000000"/>
                </a:solidFill>
                <a:latin typeface="Calibri"/>
              </a:rPr>
              <a:t>Reporting</a:t>
            </a:r>
            <a:r>
              <a:rPr lang="es-AR" sz="3200" b="1" u="sng" spc="-1" dirty="0" smtClean="0">
                <a:solidFill>
                  <a:srgbClr val="000000"/>
                </a:solidFill>
                <a:latin typeface="Calibri"/>
              </a:rPr>
              <a:t> </a:t>
            </a:r>
            <a:r>
              <a:rPr lang="es-AR" sz="3200" b="1" u="sng" spc="-1" dirty="0" err="1" smtClean="0">
                <a:solidFill>
                  <a:srgbClr val="000000"/>
                </a:solidFill>
                <a:latin typeface="Calibri"/>
              </a:rPr>
              <a:t>regime</a:t>
            </a:r>
            <a:endParaRPr lang="es-AR" sz="3200" b="0" u="sng" strike="noStrike" spc="-1" dirty="0">
              <a:latin typeface="Arial"/>
            </a:endParaRPr>
          </a:p>
        </p:txBody>
      </p:sp>
      <p:sp>
        <p:nvSpPr>
          <p:cNvPr id="49" name="CustomShape 2"/>
          <p:cNvSpPr/>
          <p:nvPr/>
        </p:nvSpPr>
        <p:spPr>
          <a:xfrm>
            <a:off x="686160" y="2872800"/>
            <a:ext cx="10761840" cy="921876"/>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just">
              <a:lnSpc>
                <a:spcPct val="100000"/>
              </a:lnSpc>
            </a:pPr>
            <a:r>
              <a:rPr lang="en-US" dirty="0" smtClean="0">
                <a:latin typeface="Calibri" pitchFamily="34" charset="0"/>
              </a:rPr>
              <a:t>Due </a:t>
            </a:r>
            <a:r>
              <a:rPr lang="en-US" dirty="0" smtClean="0">
                <a:latin typeface="Calibri" pitchFamily="34" charset="0"/>
              </a:rPr>
              <a:t>to the </a:t>
            </a:r>
            <a:r>
              <a:rPr lang="en-US" dirty="0" smtClean="0">
                <a:latin typeface="Calibri" pitchFamily="34" charset="0"/>
              </a:rPr>
              <a:t> growing use of </a:t>
            </a:r>
            <a:r>
              <a:rPr lang="en-US" dirty="0" smtClean="0">
                <a:latin typeface="Calibri" pitchFamily="34" charset="0"/>
              </a:rPr>
              <a:t>electronic means of payment and transfer of assets through IT tools and/or applications, the Federal Administration of Public Revenue (AFIP) established a reporting regime applied to these transactions with a view to effectively </a:t>
            </a:r>
            <a:r>
              <a:rPr lang="en-US" dirty="0" smtClean="0">
                <a:latin typeface="Calibri" pitchFamily="34" charset="0"/>
              </a:rPr>
              <a:t>controlling </a:t>
            </a:r>
            <a:r>
              <a:rPr lang="en-US" dirty="0" smtClean="0">
                <a:latin typeface="Calibri" pitchFamily="34" charset="0"/>
              </a:rPr>
              <a:t>taxpayers and their correct compliance of their tax liabilities.</a:t>
            </a:r>
          </a:p>
        </p:txBody>
      </p:sp>
      <p:sp>
        <p:nvSpPr>
          <p:cNvPr id="50" name="CustomShape 3"/>
          <p:cNvSpPr/>
          <p:nvPr/>
        </p:nvSpPr>
        <p:spPr>
          <a:xfrm>
            <a:off x="2774880" y="6372720"/>
            <a:ext cx="101880" cy="101880"/>
          </a:xfrm>
          <a:prstGeom prst="ellips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p:style>
      </p:sp>
      <p:sp>
        <p:nvSpPr>
          <p:cNvPr id="51" name="CustomShape 4"/>
          <p:cNvSpPr/>
          <p:nvPr/>
        </p:nvSpPr>
        <p:spPr>
          <a:xfrm>
            <a:off x="11298960" y="6197400"/>
            <a:ext cx="106920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0" strike="noStrike" spc="-1">
                <a:solidFill>
                  <a:srgbClr val="FFFFFF"/>
                </a:solidFill>
                <a:latin typeface="Calibri"/>
              </a:rPr>
              <a:t>2020</a:t>
            </a:r>
            <a:endParaRPr lang="es-AR" sz="1800" b="0" strike="noStrike" spc="-1">
              <a:latin typeface="Arial"/>
            </a:endParaRPr>
          </a:p>
        </p:txBody>
      </p:sp>
      <p:sp>
        <p:nvSpPr>
          <p:cNvPr id="53" name="CustomShape 6"/>
          <p:cNvSpPr/>
          <p:nvPr/>
        </p:nvSpPr>
        <p:spPr>
          <a:xfrm>
            <a:off x="629277" y="416160"/>
            <a:ext cx="6057962" cy="952653"/>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2800" b="1" spc="-1" dirty="0" smtClean="0">
                <a:solidFill>
                  <a:srgbClr val="404040"/>
                </a:solidFill>
                <a:latin typeface="Calibri"/>
              </a:rPr>
              <a:t>TAX EXECUTIONS –</a:t>
            </a:r>
            <a:r>
              <a:rPr lang="es-AR" sz="2800" spc="-1" dirty="0" smtClean="0"/>
              <a:t> </a:t>
            </a:r>
          </a:p>
          <a:p>
            <a:r>
              <a:rPr lang="es-AR" sz="2800" b="1" spc="-1" dirty="0" smtClean="0">
                <a:solidFill>
                  <a:srgbClr val="404040"/>
                </a:solidFill>
                <a:latin typeface="Calibri"/>
              </a:rPr>
              <a:t>SEIZURE OF DIGITAL ASSETS</a:t>
            </a:r>
            <a:endParaRPr lang="es-AR" sz="2800" b="1" spc="-1" dirty="0">
              <a:solidFill>
                <a:srgbClr val="404040"/>
              </a:solidFill>
              <a:latin typeface="Calibri"/>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CustomShape 1"/>
          <p:cNvSpPr/>
          <p:nvPr/>
        </p:nvSpPr>
        <p:spPr>
          <a:xfrm>
            <a:off x="11298960" y="6197400"/>
            <a:ext cx="106920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0" strike="noStrike" spc="-1">
                <a:solidFill>
                  <a:srgbClr val="FFFFFF"/>
                </a:solidFill>
                <a:latin typeface="Calibri"/>
              </a:rPr>
              <a:t>2020</a:t>
            </a:r>
            <a:endParaRPr lang="es-AR" sz="1800" b="0" strike="noStrike" spc="-1">
              <a:latin typeface="Arial"/>
            </a:endParaRPr>
          </a:p>
        </p:txBody>
      </p:sp>
      <p:sp>
        <p:nvSpPr>
          <p:cNvPr id="58" name="CustomShape 4"/>
          <p:cNvSpPr/>
          <p:nvPr/>
        </p:nvSpPr>
        <p:spPr>
          <a:xfrm>
            <a:off x="655199" y="2003400"/>
            <a:ext cx="9590487" cy="58332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3200" b="1" u="sng" spc="-1" dirty="0" smtClean="0">
                <a:solidFill>
                  <a:srgbClr val="000000"/>
                </a:solidFill>
                <a:latin typeface="Calibri"/>
              </a:rPr>
              <a:t>General </a:t>
            </a:r>
            <a:r>
              <a:rPr lang="es-AR" sz="3200" b="1" u="sng" spc="-1" dirty="0" err="1" smtClean="0">
                <a:solidFill>
                  <a:srgbClr val="000000"/>
                </a:solidFill>
                <a:latin typeface="Calibri"/>
              </a:rPr>
              <a:t>Resolution</a:t>
            </a:r>
            <a:r>
              <a:rPr lang="es-AR" sz="3200" b="1" u="sng" spc="-1" dirty="0" smtClean="0">
                <a:solidFill>
                  <a:srgbClr val="000000"/>
                </a:solidFill>
                <a:latin typeface="Calibri"/>
              </a:rPr>
              <a:t> AFIP N° 4614/2019</a:t>
            </a:r>
          </a:p>
        </p:txBody>
      </p:sp>
      <p:sp>
        <p:nvSpPr>
          <p:cNvPr id="59" name="CustomShape 5"/>
          <p:cNvSpPr/>
          <p:nvPr/>
        </p:nvSpPr>
        <p:spPr>
          <a:xfrm>
            <a:off x="686160" y="2715120"/>
            <a:ext cx="10540028" cy="1198875"/>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just">
              <a:lnSpc>
                <a:spcPct val="100000"/>
              </a:lnSpc>
            </a:pPr>
            <a:r>
              <a:rPr lang="es-AR" dirty="0" smtClean="0">
                <a:latin typeface="Calibri" pitchFamily="34" charset="0"/>
              </a:rPr>
              <a:t>SECTION 1</a:t>
            </a:r>
            <a:r>
              <a:rPr lang="es-AR" dirty="0" smtClean="0">
                <a:latin typeface="Calibri" pitchFamily="34" charset="0"/>
              </a:rPr>
              <a:t>.- </a:t>
            </a:r>
            <a:r>
              <a:rPr lang="en-US" i="1" spc="-1" dirty="0" smtClean="0">
                <a:latin typeface="Calibri" pitchFamily="34" charset="0"/>
              </a:rPr>
              <a:t>Persons </a:t>
            </a:r>
            <a:r>
              <a:rPr lang="en-US" i="1" spc="-1" dirty="0" smtClean="0">
                <a:latin typeface="Calibri" pitchFamily="34" charset="0"/>
              </a:rPr>
              <a:t>administering payment processing services through electronic or digital management platforms - residents or domiciled in Argentina - must comply with a reporting regime regarding the commissions charged for the services they offer, as well as with of the transactions carried out by the sellers, </a:t>
            </a:r>
            <a:r>
              <a:rPr lang="en-US" i="1" spc="-1" dirty="0" err="1" smtClean="0">
                <a:latin typeface="Calibri" pitchFamily="34" charset="0"/>
              </a:rPr>
              <a:t>lessors</a:t>
            </a:r>
            <a:r>
              <a:rPr lang="en-US" i="1" spc="-1" dirty="0" smtClean="0">
                <a:latin typeface="Calibri" pitchFamily="34" charset="0"/>
              </a:rPr>
              <a:t> </a:t>
            </a:r>
            <a:r>
              <a:rPr lang="en-US" i="1" spc="-1" dirty="0" smtClean="0">
                <a:latin typeface="Calibri" pitchFamily="34" charset="0"/>
              </a:rPr>
              <a:t>and/or service providers </a:t>
            </a:r>
            <a:r>
              <a:rPr lang="en-US" i="1" spc="-1" dirty="0" smtClean="0">
                <a:latin typeface="Calibri" pitchFamily="34" charset="0"/>
              </a:rPr>
              <a:t>using </a:t>
            </a:r>
            <a:r>
              <a:rPr lang="en-US" i="1" spc="-1" dirty="0" smtClean="0">
                <a:latin typeface="Calibri" pitchFamily="34" charset="0"/>
              </a:rPr>
              <a:t>to the aforementioned payment systems</a:t>
            </a:r>
            <a:r>
              <a:rPr lang="en-US" i="1" spc="-1" dirty="0" smtClean="0">
                <a:latin typeface="Calibri" pitchFamily="34" charset="0"/>
              </a:rPr>
              <a:t>…</a:t>
            </a:r>
            <a:endParaRPr lang="en-US" i="1" spc="-1" dirty="0" smtClean="0">
              <a:latin typeface="Calibri" pitchFamily="34" charset="0"/>
            </a:endParaRPr>
          </a:p>
        </p:txBody>
      </p:sp>
      <p:sp>
        <p:nvSpPr>
          <p:cNvPr id="9" name="CustomShape 6"/>
          <p:cNvSpPr/>
          <p:nvPr/>
        </p:nvSpPr>
        <p:spPr>
          <a:xfrm>
            <a:off x="629277" y="416160"/>
            <a:ext cx="6057962" cy="952653"/>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2800" b="1" spc="-1" dirty="0" smtClean="0">
                <a:solidFill>
                  <a:srgbClr val="404040"/>
                </a:solidFill>
                <a:latin typeface="Calibri"/>
              </a:rPr>
              <a:t>TAX EXECUTIONS –</a:t>
            </a:r>
            <a:r>
              <a:rPr lang="es-AR" sz="2800" spc="-1" dirty="0" smtClean="0"/>
              <a:t> </a:t>
            </a:r>
          </a:p>
          <a:p>
            <a:r>
              <a:rPr lang="es-AR" sz="2800" b="1" spc="-1" dirty="0" smtClean="0">
                <a:solidFill>
                  <a:srgbClr val="404040"/>
                </a:solidFill>
                <a:latin typeface="Calibri"/>
              </a:rPr>
              <a:t>SEIZURE OF DIGITAL ASSETS</a:t>
            </a:r>
            <a:endParaRPr lang="es-AR" sz="2800" b="1" spc="-1" dirty="0">
              <a:solidFill>
                <a:srgbClr val="404040"/>
              </a:solidFill>
              <a:latin typeface="Calibri"/>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CustomShape 1"/>
          <p:cNvSpPr/>
          <p:nvPr/>
        </p:nvSpPr>
        <p:spPr>
          <a:xfrm>
            <a:off x="11298960" y="6197400"/>
            <a:ext cx="106920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0" strike="noStrike" spc="-1">
                <a:solidFill>
                  <a:srgbClr val="FFFFFF"/>
                </a:solidFill>
                <a:latin typeface="Calibri"/>
              </a:rPr>
              <a:t>2020</a:t>
            </a:r>
            <a:endParaRPr lang="es-AR" sz="1800" b="0" strike="noStrike" spc="-1">
              <a:latin typeface="Arial"/>
            </a:endParaRPr>
          </a:p>
        </p:txBody>
      </p:sp>
      <p:sp>
        <p:nvSpPr>
          <p:cNvPr id="58" name="CustomShape 4"/>
          <p:cNvSpPr/>
          <p:nvPr/>
        </p:nvSpPr>
        <p:spPr>
          <a:xfrm>
            <a:off x="655199" y="2003400"/>
            <a:ext cx="9590487" cy="58332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3200" b="1" u="sng" spc="-1" dirty="0" smtClean="0">
                <a:solidFill>
                  <a:srgbClr val="000000"/>
                </a:solidFill>
                <a:latin typeface="Calibri"/>
              </a:rPr>
              <a:t>General </a:t>
            </a:r>
            <a:r>
              <a:rPr lang="es-AR" sz="3200" b="1" u="sng" spc="-1" dirty="0" err="1" smtClean="0">
                <a:solidFill>
                  <a:srgbClr val="000000"/>
                </a:solidFill>
                <a:latin typeface="Calibri"/>
              </a:rPr>
              <a:t>Resolution</a:t>
            </a:r>
            <a:r>
              <a:rPr lang="es-AR" sz="3200" b="1" u="sng" spc="-1" dirty="0" smtClean="0">
                <a:solidFill>
                  <a:srgbClr val="000000"/>
                </a:solidFill>
                <a:latin typeface="Calibri"/>
              </a:rPr>
              <a:t> AFIP N° 4614/2019</a:t>
            </a:r>
          </a:p>
        </p:txBody>
      </p:sp>
      <p:sp>
        <p:nvSpPr>
          <p:cNvPr id="59" name="CustomShape 5"/>
          <p:cNvSpPr/>
          <p:nvPr/>
        </p:nvSpPr>
        <p:spPr>
          <a:xfrm>
            <a:off x="686160" y="2715120"/>
            <a:ext cx="10540028" cy="921876"/>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just">
              <a:lnSpc>
                <a:spcPct val="100000"/>
              </a:lnSpc>
            </a:pPr>
            <a:r>
              <a:rPr lang="es-AR" dirty="0" smtClean="0">
                <a:latin typeface="Calibri" pitchFamily="34" charset="0"/>
              </a:rPr>
              <a:t>SECTION 3</a:t>
            </a:r>
            <a:r>
              <a:rPr lang="es-AR" dirty="0" smtClean="0">
                <a:latin typeface="Calibri" pitchFamily="34" charset="0"/>
              </a:rPr>
              <a:t>.- </a:t>
            </a:r>
            <a:r>
              <a:rPr lang="en-US" i="1" spc="-1" dirty="0" smtClean="0">
                <a:latin typeface="Calibri" pitchFamily="34" charset="0"/>
              </a:rPr>
              <a:t>Persons </a:t>
            </a:r>
            <a:r>
              <a:rPr lang="en-US" i="1" spc="-1" dirty="0" smtClean="0">
                <a:latin typeface="Calibri" pitchFamily="34" charset="0"/>
              </a:rPr>
              <a:t>administering, managing, controlling or processing asset movements through electronic or digital management platforms, on behalf of individuals and legal entities residing in Argentina or abroad, including Payment Service Providers (PSP ) that offer payment accounts, must comply with a reporting regime…</a:t>
            </a:r>
            <a:endParaRPr lang="es-AR" sz="1800" b="0" i="1" strike="noStrike" spc="-1" dirty="0">
              <a:latin typeface="Calibri" pitchFamily="34" charset="0"/>
            </a:endParaRPr>
          </a:p>
        </p:txBody>
      </p:sp>
      <p:sp>
        <p:nvSpPr>
          <p:cNvPr id="9" name="CustomShape 6"/>
          <p:cNvSpPr/>
          <p:nvPr/>
        </p:nvSpPr>
        <p:spPr>
          <a:xfrm>
            <a:off x="629277" y="416160"/>
            <a:ext cx="6057962" cy="952653"/>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2800" b="1" spc="-1" dirty="0" smtClean="0">
                <a:solidFill>
                  <a:srgbClr val="404040"/>
                </a:solidFill>
                <a:latin typeface="Calibri"/>
              </a:rPr>
              <a:t>TAX EXECUTIONS –</a:t>
            </a:r>
            <a:r>
              <a:rPr lang="es-AR" sz="2800" spc="-1" dirty="0" smtClean="0"/>
              <a:t> </a:t>
            </a:r>
          </a:p>
          <a:p>
            <a:r>
              <a:rPr lang="es-AR" sz="2800" b="1" spc="-1" dirty="0" smtClean="0">
                <a:solidFill>
                  <a:srgbClr val="404040"/>
                </a:solidFill>
                <a:latin typeface="Calibri"/>
              </a:rPr>
              <a:t>SEIZURE OF DIGITAL ASSETS</a:t>
            </a:r>
            <a:endParaRPr lang="es-AR" sz="2800" b="1" spc="-1" dirty="0">
              <a:solidFill>
                <a:srgbClr val="404040"/>
              </a:solidFill>
              <a:latin typeface="Calibri"/>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CustomShape 1"/>
          <p:cNvSpPr/>
          <p:nvPr/>
        </p:nvSpPr>
        <p:spPr>
          <a:xfrm>
            <a:off x="655199" y="2161440"/>
            <a:ext cx="10791326" cy="58332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ctr">
              <a:lnSpc>
                <a:spcPct val="100000"/>
              </a:lnSpc>
            </a:pPr>
            <a:r>
              <a:rPr lang="es-AR" sz="3200" b="1" u="sng" spc="-1" dirty="0" err="1" smtClean="0">
                <a:latin typeface="Calibri"/>
              </a:rPr>
              <a:t>Debt</a:t>
            </a:r>
            <a:r>
              <a:rPr lang="es-AR" sz="3200" b="1" u="sng" spc="-1" dirty="0" smtClean="0">
                <a:latin typeface="Calibri"/>
              </a:rPr>
              <a:t> </a:t>
            </a:r>
            <a:r>
              <a:rPr lang="es-AR" sz="3200" b="1" u="sng" spc="-1" dirty="0" err="1" smtClean="0">
                <a:latin typeface="Calibri"/>
              </a:rPr>
              <a:t>recovery</a:t>
            </a:r>
            <a:r>
              <a:rPr lang="es-AR" sz="3200" b="1" u="sng" spc="-1" dirty="0" smtClean="0">
                <a:latin typeface="Calibri"/>
              </a:rPr>
              <a:t> in </a:t>
            </a:r>
            <a:r>
              <a:rPr lang="es-AR" sz="3200" b="1" u="sng" spc="-1" dirty="0" err="1" smtClean="0">
                <a:latin typeface="Calibri"/>
              </a:rPr>
              <a:t>tax</a:t>
            </a:r>
            <a:r>
              <a:rPr lang="es-AR" sz="3200" b="1" u="sng" spc="-1" dirty="0" smtClean="0">
                <a:latin typeface="Calibri"/>
              </a:rPr>
              <a:t> </a:t>
            </a:r>
            <a:r>
              <a:rPr lang="es-AR" sz="3200" b="1" u="sng" spc="-1" dirty="0" err="1" smtClean="0">
                <a:latin typeface="Calibri"/>
              </a:rPr>
              <a:t>executions</a:t>
            </a:r>
            <a:endParaRPr lang="es-AR" sz="3200" b="0" u="sng" strike="noStrike" spc="-1" dirty="0">
              <a:latin typeface="Arial"/>
            </a:endParaRPr>
          </a:p>
        </p:txBody>
      </p:sp>
      <p:sp>
        <p:nvSpPr>
          <p:cNvPr id="49" name="CustomShape 2"/>
          <p:cNvSpPr/>
          <p:nvPr/>
        </p:nvSpPr>
        <p:spPr>
          <a:xfrm>
            <a:off x="686160" y="2872800"/>
            <a:ext cx="10761840" cy="644877"/>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n-GB" spc="-1" dirty="0" smtClean="0">
                <a:solidFill>
                  <a:srgbClr val="000000"/>
                </a:solidFill>
                <a:latin typeface="Calibri" pitchFamily="34" charset="0"/>
              </a:rPr>
              <a:t>Since 2022, procedure rules governing the seizures applied within the framework of tax executions over electronic payment and management accounts, as well as the debtors’ digital assets have been set forth .</a:t>
            </a:r>
            <a:endParaRPr lang="en-GB" spc="-1" dirty="0">
              <a:solidFill>
                <a:srgbClr val="000000"/>
              </a:solidFill>
              <a:latin typeface="Calibri" pitchFamily="34" charset="0"/>
            </a:endParaRPr>
          </a:p>
        </p:txBody>
      </p:sp>
      <p:sp>
        <p:nvSpPr>
          <p:cNvPr id="50" name="CustomShape 3"/>
          <p:cNvSpPr/>
          <p:nvPr/>
        </p:nvSpPr>
        <p:spPr>
          <a:xfrm>
            <a:off x="2774880" y="6372720"/>
            <a:ext cx="101880" cy="101880"/>
          </a:xfrm>
          <a:prstGeom prst="ellips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p:style>
      </p:sp>
      <p:sp>
        <p:nvSpPr>
          <p:cNvPr id="51" name="CustomShape 4"/>
          <p:cNvSpPr/>
          <p:nvPr/>
        </p:nvSpPr>
        <p:spPr>
          <a:xfrm>
            <a:off x="11298960" y="6197400"/>
            <a:ext cx="106920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0" strike="noStrike" spc="-1">
                <a:solidFill>
                  <a:srgbClr val="FFFFFF"/>
                </a:solidFill>
                <a:latin typeface="Calibri"/>
              </a:rPr>
              <a:t>2020</a:t>
            </a:r>
            <a:endParaRPr lang="es-AR" sz="1800" b="0" strike="noStrike" spc="-1">
              <a:latin typeface="Arial"/>
            </a:endParaRPr>
          </a:p>
        </p:txBody>
      </p:sp>
      <p:sp>
        <p:nvSpPr>
          <p:cNvPr id="53" name="CustomShape 6"/>
          <p:cNvSpPr/>
          <p:nvPr/>
        </p:nvSpPr>
        <p:spPr>
          <a:xfrm>
            <a:off x="629277" y="416160"/>
            <a:ext cx="6057962" cy="952653"/>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2800" b="1" spc="-1" dirty="0" smtClean="0">
                <a:solidFill>
                  <a:srgbClr val="404040"/>
                </a:solidFill>
                <a:latin typeface="Calibri"/>
              </a:rPr>
              <a:t>TAX EXECUTIONS –</a:t>
            </a:r>
            <a:r>
              <a:rPr lang="es-AR" sz="2800" spc="-1" dirty="0" smtClean="0"/>
              <a:t> </a:t>
            </a:r>
          </a:p>
          <a:p>
            <a:r>
              <a:rPr lang="es-AR" sz="2800" b="1" spc="-1" dirty="0" smtClean="0">
                <a:solidFill>
                  <a:srgbClr val="404040"/>
                </a:solidFill>
                <a:latin typeface="Calibri"/>
              </a:rPr>
              <a:t>SEIZURE OF DIGITAL ASSETS</a:t>
            </a:r>
            <a:endParaRPr lang="es-AR" sz="2800" b="1" spc="-1" dirty="0">
              <a:solidFill>
                <a:srgbClr val="404040"/>
              </a:solidFill>
              <a:latin typeface="Calibri"/>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CustomShape 1"/>
          <p:cNvSpPr/>
          <p:nvPr/>
        </p:nvSpPr>
        <p:spPr>
          <a:xfrm>
            <a:off x="11298960" y="6197400"/>
            <a:ext cx="106920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0" strike="noStrike" spc="-1">
                <a:solidFill>
                  <a:srgbClr val="FFFFFF"/>
                </a:solidFill>
                <a:latin typeface="Calibri"/>
              </a:rPr>
              <a:t>2020</a:t>
            </a:r>
            <a:endParaRPr lang="es-AR" sz="1800" b="0" strike="noStrike" spc="-1">
              <a:latin typeface="Arial"/>
            </a:endParaRPr>
          </a:p>
        </p:txBody>
      </p:sp>
      <p:sp>
        <p:nvSpPr>
          <p:cNvPr id="65" name="CustomShape 5"/>
          <p:cNvSpPr/>
          <p:nvPr/>
        </p:nvSpPr>
        <p:spPr>
          <a:xfrm>
            <a:off x="675142" y="1866821"/>
            <a:ext cx="10396809" cy="3137867"/>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just">
              <a:lnSpc>
                <a:spcPct val="100000"/>
              </a:lnSpc>
            </a:pPr>
            <a:r>
              <a:rPr lang="en-GB" spc="-1" dirty="0" smtClean="0">
                <a:solidFill>
                  <a:srgbClr val="000000"/>
                </a:solidFill>
                <a:latin typeface="Calibri"/>
              </a:rPr>
              <a:t>During this first phase, the measures were focused on the taxpayers who fell into any of the following categories:</a:t>
            </a:r>
          </a:p>
          <a:p>
            <a:pPr algn="just">
              <a:lnSpc>
                <a:spcPct val="100000"/>
              </a:lnSpc>
            </a:pPr>
            <a:endParaRPr lang="en-GB" spc="-1" dirty="0" smtClean="0">
              <a:solidFill>
                <a:srgbClr val="000000"/>
              </a:solidFill>
              <a:latin typeface="Calibri"/>
            </a:endParaRPr>
          </a:p>
          <a:p>
            <a:pPr algn="just">
              <a:lnSpc>
                <a:spcPct val="100000"/>
              </a:lnSpc>
              <a:buFont typeface="Arial" charset="0"/>
              <a:buChar char="•"/>
            </a:pPr>
            <a:r>
              <a:rPr lang="en-GB" spc="-1" dirty="0" smtClean="0">
                <a:solidFill>
                  <a:srgbClr val="000000"/>
                </a:solidFill>
                <a:latin typeface="Calibri"/>
              </a:rPr>
              <a:t>General forfeiture of funds and securities deposited in the  financial system with a negative outcome.</a:t>
            </a:r>
          </a:p>
          <a:p>
            <a:pPr algn="just">
              <a:lnSpc>
                <a:spcPct val="100000"/>
              </a:lnSpc>
            </a:pPr>
            <a:endParaRPr lang="en-GB" spc="-1" dirty="0" smtClean="0">
              <a:solidFill>
                <a:srgbClr val="000000"/>
              </a:solidFill>
              <a:latin typeface="Calibri"/>
            </a:endParaRPr>
          </a:p>
          <a:p>
            <a:pPr algn="just">
              <a:lnSpc>
                <a:spcPct val="100000"/>
              </a:lnSpc>
              <a:buFont typeface="Arial" charset="0"/>
              <a:buChar char="•"/>
            </a:pPr>
            <a:r>
              <a:rPr lang="en-GB" spc="-1" dirty="0" smtClean="0">
                <a:solidFill>
                  <a:srgbClr val="000000"/>
                </a:solidFill>
                <a:latin typeface="Calibri"/>
              </a:rPr>
              <a:t> With no precautionary measures applied.</a:t>
            </a:r>
          </a:p>
          <a:p>
            <a:pPr algn="just">
              <a:lnSpc>
                <a:spcPct val="100000"/>
              </a:lnSpc>
              <a:buFont typeface="Arial" charset="0"/>
              <a:buChar char="•"/>
            </a:pPr>
            <a:endParaRPr lang="en-GB" spc="-1" dirty="0" smtClean="0">
              <a:solidFill>
                <a:srgbClr val="000000"/>
              </a:solidFill>
              <a:latin typeface="Calibri"/>
            </a:endParaRPr>
          </a:p>
          <a:p>
            <a:pPr algn="just">
              <a:lnSpc>
                <a:spcPct val="100000"/>
              </a:lnSpc>
              <a:buFont typeface="Arial" charset="0"/>
              <a:buChar char="•"/>
            </a:pPr>
            <a:r>
              <a:rPr lang="en-GB" spc="-1" dirty="0" smtClean="0">
                <a:solidFill>
                  <a:srgbClr val="000000"/>
                </a:solidFill>
                <a:latin typeface="Calibri"/>
              </a:rPr>
              <a:t>Declared uncollectable.</a:t>
            </a:r>
          </a:p>
          <a:p>
            <a:pPr algn="just">
              <a:lnSpc>
                <a:spcPct val="100000"/>
              </a:lnSpc>
              <a:buFont typeface="Arial" charset="0"/>
              <a:buChar char="•"/>
            </a:pPr>
            <a:endParaRPr lang="en-GB" spc="-1" dirty="0" smtClean="0">
              <a:solidFill>
                <a:srgbClr val="000000"/>
              </a:solidFill>
              <a:latin typeface="Calibri"/>
            </a:endParaRPr>
          </a:p>
          <a:p>
            <a:pPr algn="just">
              <a:lnSpc>
                <a:spcPct val="100000"/>
              </a:lnSpc>
              <a:buFont typeface="Arial" charset="0"/>
              <a:buChar char="•"/>
            </a:pPr>
            <a:r>
              <a:rPr lang="en-GB" spc="-1" dirty="0" smtClean="0">
                <a:solidFill>
                  <a:srgbClr val="000000"/>
                </a:solidFill>
                <a:latin typeface="Calibri"/>
              </a:rPr>
              <a:t> Most significant debtors as regards amounts in each internal area of the Tax Administration (Regional Directorates). </a:t>
            </a:r>
            <a:endParaRPr lang="en-GB" spc="-1" dirty="0" smtClean="0">
              <a:solidFill>
                <a:srgbClr val="000000"/>
              </a:solidFill>
              <a:latin typeface="Calibri"/>
            </a:endParaRPr>
          </a:p>
        </p:txBody>
      </p:sp>
      <p:sp>
        <p:nvSpPr>
          <p:cNvPr id="17" name="CustomShape 6"/>
          <p:cNvSpPr/>
          <p:nvPr/>
        </p:nvSpPr>
        <p:spPr>
          <a:xfrm>
            <a:off x="629277" y="416160"/>
            <a:ext cx="6057962" cy="952653"/>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2800" b="1" spc="-1" dirty="0" smtClean="0">
                <a:solidFill>
                  <a:srgbClr val="404040"/>
                </a:solidFill>
                <a:latin typeface="Calibri"/>
              </a:rPr>
              <a:t>TAX EXECUTIONS –</a:t>
            </a:r>
            <a:r>
              <a:rPr lang="es-AR" sz="2800" spc="-1" dirty="0" smtClean="0"/>
              <a:t> </a:t>
            </a:r>
          </a:p>
          <a:p>
            <a:r>
              <a:rPr lang="es-AR" sz="2800" b="1" spc="-1" dirty="0" smtClean="0">
                <a:solidFill>
                  <a:srgbClr val="404040"/>
                </a:solidFill>
                <a:latin typeface="Calibri"/>
              </a:rPr>
              <a:t>SEIZURE OF DIGITAL ASSETS</a:t>
            </a:r>
            <a:endParaRPr lang="es-AR" sz="2800" b="1" spc="-1" dirty="0">
              <a:solidFill>
                <a:srgbClr val="404040"/>
              </a:solidFill>
              <a:latin typeface="Calibri"/>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CustomShape 1"/>
          <p:cNvSpPr/>
          <p:nvPr/>
        </p:nvSpPr>
        <p:spPr>
          <a:xfrm>
            <a:off x="11298960" y="6197400"/>
            <a:ext cx="106920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0" strike="noStrike" spc="-1">
                <a:solidFill>
                  <a:srgbClr val="FFFFFF"/>
                </a:solidFill>
                <a:latin typeface="Calibri"/>
              </a:rPr>
              <a:t>2020</a:t>
            </a:r>
            <a:endParaRPr lang="es-AR" sz="1800" b="0" strike="noStrike" spc="-1">
              <a:latin typeface="Arial"/>
            </a:endParaRPr>
          </a:p>
        </p:txBody>
      </p:sp>
      <p:sp>
        <p:nvSpPr>
          <p:cNvPr id="65" name="CustomShape 5"/>
          <p:cNvSpPr/>
          <p:nvPr/>
        </p:nvSpPr>
        <p:spPr>
          <a:xfrm>
            <a:off x="675142" y="1866821"/>
            <a:ext cx="10396809" cy="644877"/>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just">
              <a:lnSpc>
                <a:spcPct val="100000"/>
              </a:lnSpc>
            </a:pPr>
            <a:r>
              <a:rPr lang="en-GB" spc="-1" dirty="0" smtClean="0">
                <a:solidFill>
                  <a:srgbClr val="000000"/>
                </a:solidFill>
                <a:latin typeface="Calibri"/>
              </a:rPr>
              <a:t>For this group of taxpayers, the information gathered within the framework of the Reporting Regime allowed establishing:</a:t>
            </a:r>
            <a:endParaRPr lang="en-GB" spc="-1" dirty="0" smtClean="0">
              <a:solidFill>
                <a:srgbClr val="000000"/>
              </a:solidFill>
              <a:latin typeface="Calibri"/>
            </a:endParaRPr>
          </a:p>
        </p:txBody>
      </p:sp>
      <p:sp>
        <p:nvSpPr>
          <p:cNvPr id="17" name="CustomShape 6"/>
          <p:cNvSpPr/>
          <p:nvPr/>
        </p:nvSpPr>
        <p:spPr>
          <a:xfrm>
            <a:off x="629277" y="416160"/>
            <a:ext cx="6057962" cy="952653"/>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2800" b="1" spc="-1" dirty="0" smtClean="0">
                <a:solidFill>
                  <a:srgbClr val="404040"/>
                </a:solidFill>
                <a:latin typeface="Calibri"/>
              </a:rPr>
              <a:t>TAX EXECUTIONS –</a:t>
            </a:r>
            <a:r>
              <a:rPr lang="es-AR" sz="2800" spc="-1" dirty="0" smtClean="0"/>
              <a:t> </a:t>
            </a:r>
          </a:p>
          <a:p>
            <a:r>
              <a:rPr lang="es-AR" sz="2800" b="1" spc="-1" dirty="0" smtClean="0">
                <a:solidFill>
                  <a:srgbClr val="404040"/>
                </a:solidFill>
                <a:latin typeface="Calibri"/>
              </a:rPr>
              <a:t>SEIZURE OF DIGITAL ASSETS</a:t>
            </a:r>
            <a:endParaRPr lang="es-AR" sz="2800" b="1" spc="-1" dirty="0">
              <a:solidFill>
                <a:srgbClr val="404040"/>
              </a:solidFill>
              <a:latin typeface="Calibri"/>
            </a:endParaRPr>
          </a:p>
        </p:txBody>
      </p:sp>
      <p:graphicFrame>
        <p:nvGraphicFramePr>
          <p:cNvPr id="24" name="23 Tabla"/>
          <p:cNvGraphicFramePr>
            <a:graphicFrameLocks noGrp="1"/>
          </p:cNvGraphicFramePr>
          <p:nvPr/>
        </p:nvGraphicFramePr>
        <p:xfrm>
          <a:off x="3593775" y="2876489"/>
          <a:ext cx="4249264" cy="2734088"/>
        </p:xfrm>
        <a:graphic>
          <a:graphicData uri="http://schemas.openxmlformats.org/drawingml/2006/table">
            <a:tbl>
              <a:tblPr/>
              <a:tblGrid>
                <a:gridCol w="1534456"/>
                <a:gridCol w="1357404"/>
                <a:gridCol w="1357404"/>
              </a:tblGrid>
              <a:tr h="683522">
                <a:tc>
                  <a:txBody>
                    <a:bodyPr/>
                    <a:lstStyle/>
                    <a:p>
                      <a:pPr algn="ctr" fontAlgn="ctr"/>
                      <a:r>
                        <a:rPr lang="es-AR" sz="1400" b="1" i="0" u="none" strike="noStrike" dirty="0" smtClean="0">
                          <a:solidFill>
                            <a:srgbClr val="000000"/>
                          </a:solidFill>
                          <a:latin typeface="Calibri"/>
                        </a:rPr>
                        <a:t>PERIOD</a:t>
                      </a:r>
                      <a:endParaRPr lang="es-AR" sz="1400" b="1" i="0" u="none" strike="noStrike" dirty="0">
                        <a:solidFill>
                          <a:srgbClr val="000000"/>
                        </a:solidFill>
                        <a:latin typeface="Calibri"/>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1" i="0" u="none" strike="noStrike" dirty="0" smtClean="0">
                          <a:solidFill>
                            <a:srgbClr val="000000"/>
                          </a:solidFill>
                          <a:latin typeface="Calibri"/>
                        </a:rPr>
                        <a:t>NBR. of </a:t>
                      </a:r>
                      <a:r>
                        <a:rPr lang="es-AR" sz="1400" b="1" i="0" u="none" strike="noStrike" dirty="0" err="1" smtClean="0">
                          <a:solidFill>
                            <a:srgbClr val="000000"/>
                          </a:solidFill>
                          <a:latin typeface="Calibri"/>
                        </a:rPr>
                        <a:t>TINs</a:t>
                      </a:r>
                      <a:endParaRPr lang="es-AR" sz="1400" b="1" i="0"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1" i="0" u="none" strike="noStrike" dirty="0" smtClean="0">
                          <a:solidFill>
                            <a:srgbClr val="000000"/>
                          </a:solidFill>
                          <a:latin typeface="Calibri"/>
                        </a:rPr>
                        <a:t>AMOUNT</a:t>
                      </a:r>
                      <a:endParaRPr lang="es-AR" sz="1400" b="1" i="0"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r>
              <a:tr h="683522">
                <a:tc>
                  <a:txBody>
                    <a:bodyPr/>
                    <a:lstStyle/>
                    <a:p>
                      <a:pPr algn="l" fontAlgn="ctr"/>
                      <a:r>
                        <a:rPr lang="es-AR" sz="1400" b="0" i="0" u="none" strike="noStrike" dirty="0" smtClean="0">
                          <a:solidFill>
                            <a:srgbClr val="000000"/>
                          </a:solidFill>
                          <a:latin typeface="Calibri"/>
                        </a:rPr>
                        <a:t>JANUARY</a:t>
                      </a:r>
                      <a:r>
                        <a:rPr lang="es-AR" sz="1400" b="0" i="0" u="none" strike="noStrike" baseline="0" dirty="0" smtClean="0">
                          <a:solidFill>
                            <a:srgbClr val="000000"/>
                          </a:solidFill>
                          <a:latin typeface="Calibri"/>
                        </a:rPr>
                        <a:t> </a:t>
                      </a:r>
                      <a:r>
                        <a:rPr lang="es-AR" sz="1400" b="0" i="0" u="none" strike="noStrike" dirty="0" smtClean="0">
                          <a:solidFill>
                            <a:srgbClr val="000000"/>
                          </a:solidFill>
                          <a:latin typeface="Calibri"/>
                        </a:rPr>
                        <a:t>2020</a:t>
                      </a:r>
                      <a:endParaRPr lang="es-AR" sz="1400" b="0" i="0" u="none" strike="noStrike" dirty="0">
                        <a:solidFill>
                          <a:srgbClr val="000000"/>
                        </a:solidFill>
                        <a:latin typeface="Calibri"/>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dirty="0">
                          <a:solidFill>
                            <a:srgbClr val="000000"/>
                          </a:solidFill>
                          <a:latin typeface="Calibri"/>
                        </a:rPr>
                        <a:t>314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dirty="0" smtClean="0">
                          <a:solidFill>
                            <a:srgbClr val="000000"/>
                          </a:solidFill>
                          <a:latin typeface="Calibri"/>
                        </a:rPr>
                        <a:t>4,123,532</a:t>
                      </a:r>
                      <a:endParaRPr lang="es-AR" sz="1400" b="0" i="0"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r>
              <a:tr h="683522">
                <a:tc>
                  <a:txBody>
                    <a:bodyPr/>
                    <a:lstStyle/>
                    <a:p>
                      <a:pPr algn="l" fontAlgn="ctr"/>
                      <a:r>
                        <a:rPr lang="es-AR" sz="1400" b="0" i="0" u="none" strike="noStrike" dirty="0" smtClean="0">
                          <a:solidFill>
                            <a:srgbClr val="000000"/>
                          </a:solidFill>
                          <a:latin typeface="Calibri"/>
                        </a:rPr>
                        <a:t>JANUARY</a:t>
                      </a:r>
                      <a:r>
                        <a:rPr lang="es-AR" sz="1400" b="0" i="0" u="none" strike="noStrike" baseline="0" dirty="0" smtClean="0">
                          <a:solidFill>
                            <a:srgbClr val="000000"/>
                          </a:solidFill>
                          <a:latin typeface="Calibri"/>
                        </a:rPr>
                        <a:t> </a:t>
                      </a:r>
                      <a:r>
                        <a:rPr lang="es-AR" sz="1400" b="0" i="0" u="none" strike="noStrike" dirty="0" smtClean="0">
                          <a:solidFill>
                            <a:srgbClr val="000000"/>
                          </a:solidFill>
                          <a:latin typeface="Calibri"/>
                        </a:rPr>
                        <a:t>2021</a:t>
                      </a:r>
                      <a:endParaRPr lang="es-AR" sz="1400" b="0" i="0" u="none" strike="noStrike" dirty="0">
                        <a:solidFill>
                          <a:srgbClr val="000000"/>
                        </a:solidFill>
                        <a:latin typeface="Calibri"/>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dirty="0" smtClean="0">
                          <a:solidFill>
                            <a:srgbClr val="000000"/>
                          </a:solidFill>
                          <a:latin typeface="Calibri"/>
                        </a:rPr>
                        <a:t>1,006</a:t>
                      </a:r>
                      <a:endParaRPr lang="es-AR" sz="1400" b="0" i="0"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dirty="0" smtClean="0">
                          <a:solidFill>
                            <a:srgbClr val="000000"/>
                          </a:solidFill>
                          <a:latin typeface="Calibri"/>
                        </a:rPr>
                        <a:t>20,702,900</a:t>
                      </a:r>
                      <a:endParaRPr lang="es-AR" sz="1400" b="0" i="0"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r>
              <a:tr h="683522">
                <a:tc>
                  <a:txBody>
                    <a:bodyPr/>
                    <a:lstStyle/>
                    <a:p>
                      <a:pPr algn="l" fontAlgn="ctr"/>
                      <a:r>
                        <a:rPr lang="es-AR" sz="1400" b="0" i="0" u="none" strike="noStrike" dirty="0" smtClean="0">
                          <a:solidFill>
                            <a:srgbClr val="000000"/>
                          </a:solidFill>
                          <a:latin typeface="Calibri"/>
                        </a:rPr>
                        <a:t>DECEMBER 2021</a:t>
                      </a:r>
                      <a:endParaRPr lang="es-AR" sz="1400" b="0" i="0" u="none" strike="noStrike" dirty="0">
                        <a:solidFill>
                          <a:srgbClr val="000000"/>
                        </a:solidFill>
                        <a:latin typeface="Calibri"/>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dirty="0" smtClean="0">
                          <a:solidFill>
                            <a:srgbClr val="000000"/>
                          </a:solidFill>
                          <a:latin typeface="Calibri"/>
                        </a:rPr>
                        <a:t>2,785</a:t>
                      </a:r>
                      <a:endParaRPr lang="es-AR" sz="1400" b="0" i="0"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dirty="0" smtClean="0">
                          <a:solidFill>
                            <a:srgbClr val="000000"/>
                          </a:solidFill>
                          <a:latin typeface="Calibri"/>
                        </a:rPr>
                        <a:t>863,174,965</a:t>
                      </a:r>
                      <a:endParaRPr lang="es-AR" sz="1400" b="0" i="0"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CustomShape 1"/>
          <p:cNvSpPr/>
          <p:nvPr/>
        </p:nvSpPr>
        <p:spPr>
          <a:xfrm>
            <a:off x="11298960" y="6197400"/>
            <a:ext cx="106920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0" strike="noStrike" spc="-1">
                <a:solidFill>
                  <a:srgbClr val="FFFFFF"/>
                </a:solidFill>
                <a:latin typeface="Calibri"/>
              </a:rPr>
              <a:t>2020</a:t>
            </a:r>
            <a:endParaRPr lang="es-AR" sz="1800" b="0" strike="noStrike" spc="-1">
              <a:latin typeface="Arial"/>
            </a:endParaRPr>
          </a:p>
        </p:txBody>
      </p:sp>
      <p:sp>
        <p:nvSpPr>
          <p:cNvPr id="17" name="CustomShape 6"/>
          <p:cNvSpPr/>
          <p:nvPr/>
        </p:nvSpPr>
        <p:spPr>
          <a:xfrm>
            <a:off x="629277" y="416160"/>
            <a:ext cx="6057962" cy="952653"/>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2800" b="1" spc="-1" dirty="0" smtClean="0">
                <a:solidFill>
                  <a:srgbClr val="404040"/>
                </a:solidFill>
                <a:latin typeface="Calibri"/>
              </a:rPr>
              <a:t>TAX EXECUTIONS –</a:t>
            </a:r>
            <a:r>
              <a:rPr lang="es-AR" sz="2800" spc="-1" dirty="0" smtClean="0"/>
              <a:t> </a:t>
            </a:r>
          </a:p>
          <a:p>
            <a:r>
              <a:rPr lang="es-AR" sz="2800" b="1" spc="-1" dirty="0" smtClean="0">
                <a:solidFill>
                  <a:srgbClr val="404040"/>
                </a:solidFill>
                <a:latin typeface="Calibri"/>
              </a:rPr>
              <a:t>SEIZURE OF DIGITAL ASSETS</a:t>
            </a:r>
            <a:endParaRPr lang="es-AR" sz="2800" b="1" spc="-1" dirty="0">
              <a:solidFill>
                <a:srgbClr val="404040"/>
              </a:solidFill>
              <a:latin typeface="Calibri"/>
            </a:endParaRPr>
          </a:p>
        </p:txBody>
      </p:sp>
      <p:graphicFrame>
        <p:nvGraphicFramePr>
          <p:cNvPr id="10" name="3 Gráfico"/>
          <p:cNvGraphicFramePr/>
          <p:nvPr/>
        </p:nvGraphicFramePr>
        <p:xfrm>
          <a:off x="1021297" y="2145822"/>
          <a:ext cx="3076575" cy="26765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4 Gráfico"/>
          <p:cNvGraphicFramePr/>
          <p:nvPr/>
        </p:nvGraphicFramePr>
        <p:xfrm>
          <a:off x="4589270" y="2141059"/>
          <a:ext cx="3057525" cy="26860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5 Gráfico"/>
          <p:cNvGraphicFramePr/>
          <p:nvPr/>
        </p:nvGraphicFramePr>
        <p:xfrm>
          <a:off x="8144449" y="2133312"/>
          <a:ext cx="3086100" cy="2657475"/>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CustomShape 1"/>
          <p:cNvSpPr/>
          <p:nvPr/>
        </p:nvSpPr>
        <p:spPr>
          <a:xfrm>
            <a:off x="11298960" y="6197400"/>
            <a:ext cx="106920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0" strike="noStrike" spc="-1">
                <a:solidFill>
                  <a:srgbClr val="FFFFFF"/>
                </a:solidFill>
                <a:latin typeface="Calibri"/>
              </a:rPr>
              <a:t>2020</a:t>
            </a:r>
            <a:endParaRPr lang="es-AR" sz="1800" b="0" strike="noStrike" spc="-1">
              <a:latin typeface="Arial"/>
            </a:endParaRPr>
          </a:p>
        </p:txBody>
      </p:sp>
      <p:sp>
        <p:nvSpPr>
          <p:cNvPr id="17" name="CustomShape 6"/>
          <p:cNvSpPr/>
          <p:nvPr/>
        </p:nvSpPr>
        <p:spPr>
          <a:xfrm>
            <a:off x="629277" y="416160"/>
            <a:ext cx="6057962" cy="952653"/>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2800" b="1" spc="-1" dirty="0" smtClean="0">
                <a:solidFill>
                  <a:srgbClr val="404040"/>
                </a:solidFill>
                <a:latin typeface="Calibri"/>
              </a:rPr>
              <a:t>TAX EXECUTIONS –</a:t>
            </a:r>
            <a:r>
              <a:rPr lang="es-AR" sz="2800" spc="-1" dirty="0" smtClean="0"/>
              <a:t> </a:t>
            </a:r>
          </a:p>
          <a:p>
            <a:r>
              <a:rPr lang="es-AR" sz="2800" b="1" spc="-1" dirty="0" smtClean="0">
                <a:solidFill>
                  <a:srgbClr val="404040"/>
                </a:solidFill>
                <a:latin typeface="Calibri"/>
              </a:rPr>
              <a:t>SEIZURE OF DIGITAL ASSETS</a:t>
            </a:r>
            <a:endParaRPr lang="es-AR" sz="2800" b="1" spc="-1" dirty="0">
              <a:solidFill>
                <a:srgbClr val="404040"/>
              </a:solidFill>
              <a:latin typeface="Calibri"/>
            </a:endParaRPr>
          </a:p>
        </p:txBody>
      </p:sp>
      <p:sp>
        <p:nvSpPr>
          <p:cNvPr id="9" name="CustomShape 4"/>
          <p:cNvSpPr/>
          <p:nvPr/>
        </p:nvSpPr>
        <p:spPr>
          <a:xfrm>
            <a:off x="655199" y="1716962"/>
            <a:ext cx="9590487" cy="58332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ctr"/>
            <a:r>
              <a:rPr lang="es-AR" sz="3200" b="1" u="sng" spc="-1" dirty="0" err="1" smtClean="0">
                <a:solidFill>
                  <a:srgbClr val="000000"/>
                </a:solidFill>
                <a:latin typeface="Calibri"/>
              </a:rPr>
              <a:t>Classification</a:t>
            </a:r>
            <a:r>
              <a:rPr lang="es-AR" sz="3200" b="1" u="sng" spc="-1" dirty="0" smtClean="0">
                <a:solidFill>
                  <a:srgbClr val="000000"/>
                </a:solidFill>
                <a:latin typeface="Calibri"/>
              </a:rPr>
              <a:t> </a:t>
            </a:r>
            <a:r>
              <a:rPr lang="es-AR" sz="3200" b="1" u="sng" spc="-1" dirty="0" err="1" smtClean="0">
                <a:solidFill>
                  <a:srgbClr val="000000"/>
                </a:solidFill>
                <a:latin typeface="Calibri"/>
              </a:rPr>
              <a:t>by</a:t>
            </a:r>
            <a:r>
              <a:rPr lang="es-AR" sz="3200" b="1" u="sng" spc="-1" dirty="0" smtClean="0">
                <a:solidFill>
                  <a:srgbClr val="000000"/>
                </a:solidFill>
                <a:latin typeface="Calibri"/>
              </a:rPr>
              <a:t> </a:t>
            </a:r>
            <a:r>
              <a:rPr lang="es-AR" sz="3200" b="1" u="sng" spc="-1" dirty="0" err="1" smtClean="0">
                <a:solidFill>
                  <a:srgbClr val="000000"/>
                </a:solidFill>
                <a:latin typeface="Calibri"/>
              </a:rPr>
              <a:t>group</a:t>
            </a:r>
            <a:r>
              <a:rPr lang="es-AR" sz="3200" b="1" u="sng" spc="-1" dirty="0" smtClean="0">
                <a:solidFill>
                  <a:srgbClr val="000000"/>
                </a:solidFill>
                <a:latin typeface="Calibri"/>
              </a:rPr>
              <a:t> of </a:t>
            </a:r>
            <a:r>
              <a:rPr lang="es-AR" sz="3200" b="1" u="sng" spc="-1" dirty="0" err="1" smtClean="0">
                <a:solidFill>
                  <a:srgbClr val="000000"/>
                </a:solidFill>
                <a:latin typeface="Calibri"/>
              </a:rPr>
              <a:t>of</a:t>
            </a:r>
            <a:r>
              <a:rPr lang="es-AR" sz="3200" b="1" u="sng" spc="-1" dirty="0" smtClean="0">
                <a:solidFill>
                  <a:srgbClr val="000000"/>
                </a:solidFill>
                <a:latin typeface="Calibri"/>
              </a:rPr>
              <a:t> </a:t>
            </a:r>
            <a:r>
              <a:rPr lang="es-AR" sz="3200" b="1" u="sng" spc="-1" dirty="0" err="1" smtClean="0">
                <a:solidFill>
                  <a:srgbClr val="000000"/>
                </a:solidFill>
                <a:latin typeface="Calibri"/>
              </a:rPr>
              <a:t>taxpayers</a:t>
            </a:r>
            <a:endParaRPr lang="es-AR" sz="3200" b="1" u="sng" spc="-1" dirty="0" smtClean="0">
              <a:solidFill>
                <a:srgbClr val="000000"/>
              </a:solidFill>
              <a:latin typeface="Calibri"/>
            </a:endParaRPr>
          </a:p>
        </p:txBody>
      </p:sp>
      <p:graphicFrame>
        <p:nvGraphicFramePr>
          <p:cNvPr id="7" name="6 Tabla"/>
          <p:cNvGraphicFramePr>
            <a:graphicFrameLocks noGrp="1"/>
          </p:cNvGraphicFramePr>
          <p:nvPr/>
        </p:nvGraphicFramePr>
        <p:xfrm>
          <a:off x="1145750" y="3179136"/>
          <a:ext cx="9973803" cy="2042254"/>
        </p:xfrm>
        <a:graphic>
          <a:graphicData uri="http://schemas.openxmlformats.org/drawingml/2006/table">
            <a:tbl>
              <a:tblPr/>
              <a:tblGrid>
                <a:gridCol w="1392392"/>
                <a:gridCol w="801377"/>
                <a:gridCol w="707883"/>
                <a:gridCol w="707883"/>
                <a:gridCol w="707883"/>
                <a:gridCol w="707883"/>
                <a:gridCol w="707883"/>
                <a:gridCol w="707883"/>
                <a:gridCol w="707883"/>
                <a:gridCol w="707883"/>
                <a:gridCol w="707883"/>
                <a:gridCol w="707883"/>
                <a:gridCol w="701204"/>
              </a:tblGrid>
              <a:tr h="709798">
                <a:tc rowSpan="2">
                  <a:txBody>
                    <a:bodyPr/>
                    <a:lstStyle/>
                    <a:p>
                      <a:pPr algn="ctr" fontAlgn="ctr"/>
                      <a:r>
                        <a:rPr lang="en-GB" sz="1400" b="1" i="0" u="none" strike="noStrike" noProof="0" smtClean="0">
                          <a:solidFill>
                            <a:srgbClr val="000000"/>
                          </a:solidFill>
                          <a:latin typeface="Calibri"/>
                        </a:rPr>
                        <a:t> TIN WITH</a:t>
                      </a:r>
                      <a:r>
                        <a:rPr lang="en-GB" sz="1400" b="1" i="0" u="none" strike="noStrike" baseline="0" noProof="0" smtClean="0">
                          <a:solidFill>
                            <a:srgbClr val="000000"/>
                          </a:solidFill>
                          <a:latin typeface="Calibri"/>
                        </a:rPr>
                        <a:t> INFORMATION</a:t>
                      </a:r>
                      <a:endParaRPr lang="en-GB" sz="1400" b="1" i="0" u="none" strike="noStrike" baseline="0" noProof="0" smtClean="0">
                        <a:solidFill>
                          <a:srgbClr val="000000"/>
                        </a:solidFill>
                        <a:latin typeface="Calibri"/>
                      </a:endParaRPr>
                    </a:p>
                  </a:txBody>
                  <a:tcPr marL="8161" marR="8161" marT="81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rowSpan="2">
                  <a:txBody>
                    <a:bodyPr/>
                    <a:lstStyle/>
                    <a:p>
                      <a:pPr algn="ctr" fontAlgn="ctr"/>
                      <a:r>
                        <a:rPr lang="en-GB" sz="1400" b="1" i="0" u="none" strike="noStrike" noProof="0" smtClean="0">
                          <a:solidFill>
                            <a:srgbClr val="000000"/>
                          </a:solidFill>
                          <a:latin typeface="Calibri"/>
                        </a:rPr>
                        <a:t>Nbr.</a:t>
                      </a:r>
                      <a:r>
                        <a:rPr lang="en-GB" sz="1400" b="1" i="0" u="none" strike="noStrike" baseline="0" noProof="0" smtClean="0">
                          <a:solidFill>
                            <a:srgbClr val="000000"/>
                          </a:solidFill>
                          <a:latin typeface="Calibri"/>
                        </a:rPr>
                        <a:t> of RECORDS</a:t>
                      </a:r>
                      <a:endParaRPr lang="en-GB" sz="1400" b="1"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rowSpan="2">
                  <a:txBody>
                    <a:bodyPr/>
                    <a:lstStyle/>
                    <a:p>
                      <a:pPr algn="ctr" fontAlgn="ctr"/>
                      <a:r>
                        <a:rPr lang="en-GB" sz="1400" b="1" i="0" u="none" strike="noStrike" noProof="0" smtClean="0">
                          <a:solidFill>
                            <a:srgbClr val="000000"/>
                          </a:solidFill>
                          <a:latin typeface="Calibri"/>
                        </a:rPr>
                        <a:t>NBR.</a:t>
                      </a:r>
                      <a:r>
                        <a:rPr lang="en-GB" sz="1400" b="1" i="0" u="none" strike="noStrike" baseline="0" noProof="0" smtClean="0">
                          <a:solidFill>
                            <a:srgbClr val="000000"/>
                          </a:solidFill>
                          <a:latin typeface="Calibri"/>
                        </a:rPr>
                        <a:t> oF TINs</a:t>
                      </a:r>
                      <a:endParaRPr lang="en-GB" sz="1400" b="1"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gridSpan="2">
                  <a:txBody>
                    <a:bodyPr/>
                    <a:lstStyle/>
                    <a:p>
                      <a:pPr algn="ctr" fontAlgn="ctr"/>
                      <a:r>
                        <a:rPr lang="en-GB" sz="1400" b="1" i="0" u="none" strike="noStrike" noProof="0" smtClean="0">
                          <a:solidFill>
                            <a:srgbClr val="000000"/>
                          </a:solidFill>
                          <a:latin typeface="Calibri"/>
                        </a:rPr>
                        <a:t>NO SOJ</a:t>
                      </a:r>
                    </a:p>
                    <a:p>
                      <a:pPr algn="ctr" fontAlgn="ctr"/>
                      <a:r>
                        <a:rPr lang="en-GB" sz="800" b="1" i="0" u="none" strike="noStrike" noProof="0" smtClean="0">
                          <a:solidFill>
                            <a:srgbClr val="000000"/>
                          </a:solidFill>
                          <a:latin typeface="Calibri"/>
                        </a:rPr>
                        <a:t>(Legal Official Communication)</a:t>
                      </a:r>
                      <a:endParaRPr lang="en-GB" sz="800" b="1"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hMerge="1">
                  <a:txBody>
                    <a:bodyPr/>
                    <a:lstStyle/>
                    <a:p>
                      <a:endParaRPr lang="es-AR"/>
                    </a:p>
                  </a:txBody>
                  <a:tcPr/>
                </a:tc>
                <a:tc gridSpan="2">
                  <a:txBody>
                    <a:bodyPr/>
                    <a:lstStyle/>
                    <a:p>
                      <a:pPr algn="ctr" fontAlgn="ctr"/>
                      <a:r>
                        <a:rPr lang="en-GB" sz="1400" b="1" i="0" u="none" strike="noStrike" noProof="0" dirty="0" smtClean="0">
                          <a:solidFill>
                            <a:schemeClr val="tx1"/>
                          </a:solidFill>
                          <a:latin typeface="Calibri"/>
                        </a:rPr>
                        <a:t>SOJ WITH NO RESULTS</a:t>
                      </a:r>
                      <a:endParaRPr lang="en-GB" sz="1400" b="1" i="0" u="none" strike="noStrike" noProof="0" dirty="0">
                        <a:solidFill>
                          <a:schemeClr val="tx1"/>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hMerge="1">
                  <a:txBody>
                    <a:bodyPr/>
                    <a:lstStyle/>
                    <a:p>
                      <a:endParaRPr lang="es-AR"/>
                    </a:p>
                  </a:txBody>
                  <a:tcPr/>
                </a:tc>
                <a:tc gridSpan="2">
                  <a:txBody>
                    <a:bodyPr/>
                    <a:lstStyle/>
                    <a:p>
                      <a:pPr algn="ctr" fontAlgn="ctr"/>
                      <a:r>
                        <a:rPr lang="en-GB" sz="1400" b="1" i="0" u="none" strike="noStrike" noProof="0" smtClean="0">
                          <a:solidFill>
                            <a:schemeClr val="tx1"/>
                          </a:solidFill>
                          <a:latin typeface="Calibri"/>
                        </a:rPr>
                        <a:t>NO</a:t>
                      </a:r>
                      <a:r>
                        <a:rPr lang="en-GB" sz="1400" b="1" i="0" u="none" strike="noStrike" baseline="0" noProof="0" smtClean="0">
                          <a:solidFill>
                            <a:schemeClr val="tx1"/>
                          </a:solidFill>
                          <a:latin typeface="Calibri"/>
                        </a:rPr>
                        <a:t> MEASURES TAKEN</a:t>
                      </a:r>
                      <a:endParaRPr lang="en-GB" sz="1400" b="1" i="0" u="none" strike="noStrike" noProof="0">
                        <a:solidFill>
                          <a:schemeClr val="tx1"/>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hMerge="1">
                  <a:txBody>
                    <a:bodyPr/>
                    <a:lstStyle/>
                    <a:p>
                      <a:endParaRPr lang="es-AR"/>
                    </a:p>
                  </a:txBody>
                  <a:tcPr/>
                </a:tc>
                <a:tc gridSpan="2">
                  <a:txBody>
                    <a:bodyPr/>
                    <a:lstStyle/>
                    <a:p>
                      <a:pPr algn="ctr" fontAlgn="ctr"/>
                      <a:r>
                        <a:rPr lang="en-GB" sz="1400" b="1" i="0" u="none" strike="noStrike" noProof="0" smtClean="0">
                          <a:solidFill>
                            <a:srgbClr val="000000"/>
                          </a:solidFill>
                          <a:latin typeface="Calibri"/>
                        </a:rPr>
                        <a:t>UNCOLLETABLE</a:t>
                      </a:r>
                      <a:endParaRPr lang="en-GB" sz="1400" b="1"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hMerge="1">
                  <a:txBody>
                    <a:bodyPr/>
                    <a:lstStyle/>
                    <a:p>
                      <a:endParaRPr lang="es-AR"/>
                    </a:p>
                  </a:txBody>
                  <a:tcPr/>
                </a:tc>
                <a:tc gridSpan="2">
                  <a:txBody>
                    <a:bodyPr/>
                    <a:lstStyle/>
                    <a:p>
                      <a:pPr algn="ctr" fontAlgn="ctr"/>
                      <a:r>
                        <a:rPr lang="en-GB" sz="1400" b="1" i="0" u="none" strike="noStrike" noProof="0" smtClean="0">
                          <a:solidFill>
                            <a:schemeClr val="tx1"/>
                          </a:solidFill>
                          <a:latin typeface="Calibri"/>
                        </a:rPr>
                        <a:t>MOST SIGNIFICANT DEBTORS</a:t>
                      </a:r>
                      <a:endParaRPr lang="en-GB" sz="1400" b="1" i="0" u="none" strike="noStrike" noProof="0">
                        <a:solidFill>
                          <a:schemeClr val="tx1"/>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hMerge="1">
                  <a:txBody>
                    <a:bodyPr/>
                    <a:lstStyle/>
                    <a:p>
                      <a:endParaRPr lang="es-AR"/>
                    </a:p>
                  </a:txBody>
                  <a:tcPr/>
                </a:tc>
              </a:tr>
              <a:tr h="666228">
                <a:tc vMerge="1">
                  <a:txBody>
                    <a:bodyPr/>
                    <a:lstStyle/>
                    <a:p>
                      <a:endParaRPr lang="es-AR"/>
                    </a:p>
                  </a:txBody>
                  <a:tcPr/>
                </a:tc>
                <a:tc vMerge="1">
                  <a:txBody>
                    <a:bodyPr/>
                    <a:lstStyle/>
                    <a:p>
                      <a:endParaRPr lang="es-AR"/>
                    </a:p>
                  </a:txBody>
                  <a:tcPr/>
                </a:tc>
                <a:tc vMerge="1">
                  <a:txBody>
                    <a:bodyPr/>
                    <a:lstStyle/>
                    <a:p>
                      <a:endParaRPr lang="es-AR"/>
                    </a:p>
                  </a:txBody>
                  <a:tcPr/>
                </a:tc>
                <a:tc>
                  <a:txBody>
                    <a:bodyPr/>
                    <a:lstStyle/>
                    <a:p>
                      <a:pPr algn="ctr" fontAlgn="ctr"/>
                      <a:r>
                        <a:rPr lang="en-GB" sz="1400" b="1" i="0" u="none" strike="noStrike" noProof="0" smtClean="0">
                          <a:solidFill>
                            <a:srgbClr val="000000"/>
                          </a:solidFill>
                          <a:latin typeface="Calibri"/>
                        </a:rPr>
                        <a:t>NBR.</a:t>
                      </a:r>
                      <a:r>
                        <a:rPr lang="en-GB" sz="1400" b="1" i="0" u="none" strike="noStrike" baseline="0" noProof="0" smtClean="0">
                          <a:solidFill>
                            <a:srgbClr val="000000"/>
                          </a:solidFill>
                          <a:latin typeface="Calibri"/>
                        </a:rPr>
                        <a:t> of TINs</a:t>
                      </a:r>
                      <a:endParaRPr lang="en-GB" sz="1400" b="1"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1" i="0" u="none" strike="noStrike" noProof="0" smtClean="0">
                          <a:solidFill>
                            <a:schemeClr val="tx1"/>
                          </a:solidFill>
                          <a:latin typeface="Calibri"/>
                        </a:rPr>
                        <a:t>%</a:t>
                      </a:r>
                      <a:endParaRPr lang="en-GB" sz="1400" b="1" i="0" u="none" strike="noStrike" noProof="0">
                        <a:solidFill>
                          <a:schemeClr val="tx1"/>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1" i="0" u="none" strike="noStrike" noProof="0" smtClean="0">
                          <a:solidFill>
                            <a:srgbClr val="000000"/>
                          </a:solidFill>
                          <a:latin typeface="Calibri"/>
                        </a:rPr>
                        <a:t>NBR.</a:t>
                      </a:r>
                      <a:r>
                        <a:rPr lang="en-GB" sz="1400" b="1" i="0" u="none" strike="noStrike" baseline="0" noProof="0" smtClean="0">
                          <a:solidFill>
                            <a:srgbClr val="000000"/>
                          </a:solidFill>
                          <a:latin typeface="Calibri"/>
                        </a:rPr>
                        <a:t> of TINs</a:t>
                      </a:r>
                      <a:endParaRPr lang="en-GB" sz="1400" b="1"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1" i="0" u="none" strike="noStrike" noProof="0" smtClean="0">
                          <a:solidFill>
                            <a:srgbClr val="000000"/>
                          </a:solidFill>
                          <a:latin typeface="Calibri"/>
                        </a:rPr>
                        <a:t>%</a:t>
                      </a:r>
                      <a:endParaRPr lang="en-GB" sz="1400" b="1"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1" i="0" u="none" strike="noStrike" noProof="0" smtClean="0">
                          <a:solidFill>
                            <a:srgbClr val="000000"/>
                          </a:solidFill>
                          <a:latin typeface="Calibri"/>
                        </a:rPr>
                        <a:t>NBR.</a:t>
                      </a:r>
                      <a:r>
                        <a:rPr lang="en-GB" sz="1400" b="1" i="0" u="none" strike="noStrike" baseline="0" noProof="0" smtClean="0">
                          <a:solidFill>
                            <a:srgbClr val="000000"/>
                          </a:solidFill>
                          <a:latin typeface="Calibri"/>
                        </a:rPr>
                        <a:t> of TINs</a:t>
                      </a:r>
                      <a:endParaRPr lang="en-GB" sz="1400" b="1"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1" i="0" u="none" strike="noStrike" noProof="0" smtClean="0">
                          <a:solidFill>
                            <a:srgbClr val="000000"/>
                          </a:solidFill>
                          <a:latin typeface="Calibri"/>
                        </a:rPr>
                        <a:t>%</a:t>
                      </a:r>
                      <a:endParaRPr lang="en-GB" sz="1400" b="1"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1" i="0" u="none" strike="noStrike" noProof="0" smtClean="0">
                          <a:solidFill>
                            <a:srgbClr val="000000"/>
                          </a:solidFill>
                          <a:latin typeface="Calibri"/>
                        </a:rPr>
                        <a:t>NBR.</a:t>
                      </a:r>
                      <a:r>
                        <a:rPr lang="en-GB" sz="1400" b="1" i="0" u="none" strike="noStrike" baseline="0" noProof="0" smtClean="0">
                          <a:solidFill>
                            <a:srgbClr val="000000"/>
                          </a:solidFill>
                          <a:latin typeface="Calibri"/>
                        </a:rPr>
                        <a:t> of TINSs</a:t>
                      </a:r>
                      <a:endParaRPr lang="en-GB" sz="1400" b="1"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1" i="0" u="none" strike="noStrike" noProof="0" smtClean="0">
                          <a:solidFill>
                            <a:srgbClr val="000000"/>
                          </a:solidFill>
                          <a:latin typeface="Calibri"/>
                        </a:rPr>
                        <a:t>%</a:t>
                      </a:r>
                      <a:endParaRPr lang="en-GB" sz="1400" b="1"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1" i="0" u="none" strike="noStrike" noProof="0" smtClean="0">
                          <a:solidFill>
                            <a:srgbClr val="000000"/>
                          </a:solidFill>
                          <a:latin typeface="Calibri"/>
                        </a:rPr>
                        <a:t>NBR.</a:t>
                      </a:r>
                      <a:r>
                        <a:rPr lang="en-GB" sz="1400" b="1" i="0" u="none" strike="noStrike" baseline="0" noProof="0" smtClean="0">
                          <a:solidFill>
                            <a:srgbClr val="000000"/>
                          </a:solidFill>
                          <a:latin typeface="Calibri"/>
                        </a:rPr>
                        <a:t> of TINs</a:t>
                      </a:r>
                      <a:endParaRPr lang="en-GB" sz="1400" b="1"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1" i="0" u="none" strike="noStrike" noProof="0" smtClean="0">
                          <a:solidFill>
                            <a:srgbClr val="000000"/>
                          </a:solidFill>
                          <a:latin typeface="Calibri"/>
                        </a:rPr>
                        <a:t>%</a:t>
                      </a:r>
                      <a:endParaRPr lang="en-GB" sz="1400" b="1"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r>
              <a:tr h="666228">
                <a:tc>
                  <a:txBody>
                    <a:bodyPr/>
                    <a:lstStyle/>
                    <a:p>
                      <a:pPr algn="l" fontAlgn="ctr"/>
                      <a:r>
                        <a:rPr lang="en-GB" sz="1400" b="0" i="0" u="none" strike="noStrike" noProof="0" smtClean="0">
                          <a:solidFill>
                            <a:srgbClr val="000000"/>
                          </a:solidFill>
                          <a:latin typeface="Calibri"/>
                        </a:rPr>
                        <a:t>TOTAL REPORTED</a:t>
                      </a:r>
                      <a:endParaRPr lang="en-GB" sz="1400" b="0" i="0" u="none" strike="noStrike" noProof="0">
                        <a:solidFill>
                          <a:srgbClr val="000000"/>
                        </a:solidFill>
                        <a:latin typeface="Calibri"/>
                      </a:endParaRPr>
                    </a:p>
                  </a:txBody>
                  <a:tcPr marL="8161" marR="8161" marT="81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0" i="0" u="none" strike="noStrike" noProof="0" smtClean="0">
                          <a:solidFill>
                            <a:srgbClr val="000000"/>
                          </a:solidFill>
                          <a:latin typeface="Calibri"/>
                        </a:rPr>
                        <a:t>201,266</a:t>
                      </a:r>
                      <a:endParaRPr lang="en-GB" sz="1400" b="0"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0" i="0" u="none" strike="noStrike" noProof="0" smtClean="0">
                          <a:solidFill>
                            <a:srgbClr val="000000"/>
                          </a:solidFill>
                          <a:latin typeface="Calibri"/>
                        </a:rPr>
                        <a:t>39,173</a:t>
                      </a:r>
                      <a:endParaRPr lang="en-GB" sz="1400" b="0"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0" i="0" u="none" strike="noStrike" noProof="0" smtClean="0">
                          <a:solidFill>
                            <a:srgbClr val="000000"/>
                          </a:solidFill>
                          <a:latin typeface="Calibri"/>
                        </a:rPr>
                        <a:t>32,878</a:t>
                      </a:r>
                      <a:endParaRPr lang="en-GB" sz="1400" b="0"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0" i="0" u="none" strike="noStrike" noProof="0" smtClean="0">
                          <a:solidFill>
                            <a:srgbClr val="000000"/>
                          </a:solidFill>
                          <a:latin typeface="Calibri"/>
                        </a:rPr>
                        <a:t>83.93%</a:t>
                      </a:r>
                      <a:endParaRPr lang="en-GB" sz="1400" b="0"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0" i="0" u="none" strike="noStrike" noProof="0" smtClean="0">
                          <a:solidFill>
                            <a:srgbClr val="000000"/>
                          </a:solidFill>
                          <a:latin typeface="Calibri"/>
                        </a:rPr>
                        <a:t>7,878</a:t>
                      </a:r>
                      <a:endParaRPr lang="en-GB" sz="1400" b="0"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0" i="0" u="none" strike="noStrike" noProof="0" smtClean="0">
                          <a:solidFill>
                            <a:srgbClr val="000000"/>
                          </a:solidFill>
                          <a:latin typeface="Calibri"/>
                        </a:rPr>
                        <a:t>20.11%</a:t>
                      </a:r>
                      <a:endParaRPr lang="en-GB" sz="1400" b="0"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0" i="0" u="none" strike="noStrike" noProof="0" smtClean="0">
                          <a:solidFill>
                            <a:srgbClr val="000000"/>
                          </a:solidFill>
                          <a:latin typeface="Calibri"/>
                        </a:rPr>
                        <a:t>12,159</a:t>
                      </a:r>
                      <a:endParaRPr lang="en-GB" sz="1400" b="0"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0" i="0" u="none" strike="noStrike" noProof="0" smtClean="0">
                          <a:solidFill>
                            <a:srgbClr val="000000"/>
                          </a:solidFill>
                          <a:latin typeface="Calibri"/>
                        </a:rPr>
                        <a:t>31.04%</a:t>
                      </a:r>
                      <a:endParaRPr lang="en-GB" sz="1400" b="0"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0" i="0" u="none" strike="noStrike" noProof="0" smtClean="0">
                          <a:solidFill>
                            <a:srgbClr val="000000"/>
                          </a:solidFill>
                          <a:latin typeface="Calibri"/>
                        </a:rPr>
                        <a:t>1,736</a:t>
                      </a:r>
                      <a:endParaRPr lang="en-GB" sz="1400" b="0"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0" i="0" u="none" strike="noStrike" noProof="0" smtClean="0">
                          <a:solidFill>
                            <a:srgbClr val="000000"/>
                          </a:solidFill>
                          <a:latin typeface="Calibri"/>
                        </a:rPr>
                        <a:t>4.43%</a:t>
                      </a:r>
                      <a:endParaRPr lang="en-GB" sz="1400" b="0"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0" i="0" u="none" strike="noStrike" noProof="0" smtClean="0">
                          <a:solidFill>
                            <a:srgbClr val="000000"/>
                          </a:solidFill>
                          <a:latin typeface="Calibri"/>
                        </a:rPr>
                        <a:t>102</a:t>
                      </a:r>
                      <a:endParaRPr lang="en-GB" sz="1400" b="0" i="0" u="none" strike="noStrike" noProof="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n-GB" sz="1400" b="0" i="0" u="none" strike="noStrike" noProof="0" dirty="0" smtClean="0">
                          <a:solidFill>
                            <a:srgbClr val="000000"/>
                          </a:solidFill>
                          <a:latin typeface="Calibri"/>
                        </a:rPr>
                        <a:t>0.26%</a:t>
                      </a:r>
                      <a:endParaRPr lang="en-GB" sz="1400" b="0" i="0" u="none" strike="noStrike" noProof="0" dirty="0">
                        <a:solidFill>
                          <a:srgbClr val="000000"/>
                        </a:solidFill>
                        <a:latin typeface="Calibri"/>
                      </a:endParaRP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1717</TotalTime>
  <Words>503</Words>
  <Application>Microsoft Office PowerPoint</Application>
  <PresentationFormat>Personalizado</PresentationFormat>
  <Paragraphs>93</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Office Theme</vt:lpstr>
      <vt:lpstr>Diapositiva 1</vt:lpstr>
      <vt:lpstr>Diapositiva 2</vt:lpstr>
      <vt:lpstr>Diapositiva 3</vt:lpstr>
      <vt:lpstr>Diapositiva 4</vt:lpstr>
      <vt:lpstr>Diapositiva 5</vt:lpstr>
      <vt:lpstr>Diapositiva 6</vt:lpstr>
      <vt:lpstr>Diapositiva 7</vt:lpstr>
      <vt:lpstr>Diapositiva 8</vt:lpstr>
      <vt:lpstr>Diapositiva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MERCOSUR</cp:lastModifiedBy>
  <cp:revision>106</cp:revision>
  <dcterms:created xsi:type="dcterms:W3CDTF">2020-04-29T16:03:11Z</dcterms:created>
  <dcterms:modified xsi:type="dcterms:W3CDTF">2022-03-11T20:00:08Z</dcterms:modified>
  <dc:language>es-AR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Panorámica</vt:lpwstr>
  </property>
  <property fmtid="{D5CDD505-2E9C-101B-9397-08002B2CF9AE}" pid="9" name="ScaleCrop">
    <vt:bool>false</vt:bool>
  </property>
  <property fmtid="{D5CDD505-2E9C-101B-9397-08002B2CF9AE}" pid="10" name="ShareDoc">
    <vt:bool>false</vt:bool>
  </property>
  <property fmtid="{D5CDD505-2E9C-101B-9397-08002B2CF9AE}" pid="11" name="Slides">
    <vt:i4>7</vt:i4>
  </property>
</Properties>
</file>