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91" r:id="rId17"/>
    <p:sldId id="307" r:id="rId18"/>
    <p:sldId id="313" r:id="rId19"/>
    <p:sldId id="266" r:id="rId20"/>
    <p:sldId id="267" r:id="rId21"/>
    <p:sldId id="308" r:id="rId22"/>
    <p:sldId id="309" r:id="rId23"/>
    <p:sldId id="310" r:id="rId24"/>
    <p:sldId id="279" r:id="rId25"/>
    <p:sldId id="278" r:id="rId26"/>
    <p:sldId id="280" r:id="rId27"/>
    <p:sldId id="311" r:id="rId28"/>
    <p:sldId id="274" r:id="rId29"/>
    <p:sldId id="312" r:id="rId30"/>
    <p:sldId id="283" r:id="rId31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2E250-4656-457F-ADB8-4579FB0E0534}" v="2" dt="2022-02-27T08:45:24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83291" autoAdjust="0"/>
  </p:normalViewPr>
  <p:slideViewPr>
    <p:cSldViewPr snapToGrid="0">
      <p:cViewPr varScale="1">
        <p:scale>
          <a:sx n="71" d="100"/>
          <a:sy n="71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Oberle" userId="4d9ca3e7945205fb" providerId="LiveId" clId="{206B1634-581D-4A75-B954-202E60B5CAD8}"/>
    <pc:docChg chg="delSld">
      <pc:chgData name="Ralf Oberle" userId="4d9ca3e7945205fb" providerId="LiveId" clId="{206B1634-581D-4A75-B954-202E60B5CAD8}" dt="2022-02-27T09:42:52.893" v="0" actId="47"/>
      <pc:docMkLst>
        <pc:docMk/>
      </pc:docMkLst>
      <pc:sldChg chg="del">
        <pc:chgData name="Ralf Oberle" userId="4d9ca3e7945205fb" providerId="LiveId" clId="{206B1634-581D-4A75-B954-202E60B5CAD8}" dt="2022-02-27T09:42:52.893" v="0" actId="47"/>
        <pc:sldMkLst>
          <pc:docMk/>
          <pc:sldMk cId="2425537979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4F95-0A46-4A4B-A8B2-FAA1468396F8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FF74-30E3-4A82-9F45-62187DC6F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27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BE182-953B-4CC3-B795-C5F34B4736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62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BE182-953B-4CC3-B795-C5F34B4736B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4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A:           The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usage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electronic cash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itself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supposes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legality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would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assume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criminals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electronic cash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detailed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documentation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criminal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purposes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detection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risk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probably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increasing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49580" indent="-449580"/>
            <a:r>
              <a: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 Criminals would use them not to raise attention to the business used for ML.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would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fullfil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requirements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perfectly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itself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indicator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almost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impossible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fullfill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requirements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humans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mistakes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FF74-30E3-4A82-9F45-62187DC6F02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9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5BFBEAD0-6D2B-4A6C-88AE-3C8ADE801A01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3CB1C3CB-8CA1-4655-947E-888A59D15E08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5400" b="1" strike="noStrike" dirty="0">
                <a:solidFill>
                  <a:srgbClr val="EBEBEB"/>
                </a:solidFill>
                <a:latin typeface="Century Gothic"/>
              </a:rPr>
              <a:t>Registros de caja</a:t>
            </a:r>
          </a:p>
        </p:txBody>
      </p:sp>
      <p:sp>
        <p:nvSpPr>
          <p:cNvPr id="240" name="TextShape 2"/>
          <p:cNvSpPr txBox="1"/>
          <p:nvPr/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es-ES" sz="2800" b="1" strike="noStrike" cap="all" dirty="0">
                <a:solidFill>
                  <a:srgbClr val="FFFFFF"/>
                </a:solidFill>
                <a:latin typeface="Century Gothic"/>
              </a:rPr>
              <a:t>Tipos, riesgos y desafíos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electrónico y registro </a:t>
            </a:r>
            <a:r>
              <a:rPr lang="es-ES" sz="4000" b="1" u="sng" strike="noStrike" dirty="0">
                <a:solidFill>
                  <a:srgbClr val="EBEBEB"/>
                </a:solidFill>
                <a:uFillTx/>
                <a:latin typeface="Century Gothic"/>
              </a:rPr>
              <a:t>de</a:t>
            </a: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703443"/>
            <a:ext cx="8946360" cy="354471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Para comprenderlo es esencial la «descripción de la base de datos» = explicación de cada campo y contenido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Inicialmente las bases de datos tienen que estar vinculadas entre ellas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Por último, el resultado es la visión completa y la posibilidad de investigar</a:t>
            </a:r>
          </a:p>
        </p:txBody>
      </p:sp>
    </p:spTree>
    <p:extLst>
      <p:ext uri="{BB962C8B-B14F-4D97-AF65-F5344CB8AC3E}">
        <p14:creationId xmlns:p14="http://schemas.microsoft.com/office/powerpoint/2010/main" val="24603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66190" y="2080591"/>
            <a:ext cx="7580245" cy="4167569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Ejemplo de estructura de base de datos – diferentes conjuntos de datos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8730-F19C-4875-A20B-E549F9818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0" y="3026748"/>
            <a:ext cx="6806153" cy="35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dirty="0">
                <a:solidFill>
                  <a:srgbClr val="EBEBEB"/>
                </a:solidFill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1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Ejemplo</a:t>
            </a:r>
            <a:r>
              <a:rPr kumimoji="0" lang="en-US" sz="21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: </a:t>
            </a:r>
            <a:r>
              <a:rPr kumimoji="0" lang="en-US" sz="21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Cada</a:t>
            </a:r>
            <a:r>
              <a:rPr kumimoji="0" lang="en-US" sz="21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</a:t>
            </a:r>
            <a:r>
              <a:rPr kumimoji="0" lang="en-US" sz="2100" b="0" i="0" u="none" strike="noStrike" kern="1200" cap="none" spc="-1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conjunto</a:t>
            </a:r>
            <a:r>
              <a:rPr kumimoji="0" lang="en-US" sz="21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de </a:t>
            </a:r>
            <a:r>
              <a:rPr kumimoji="0" lang="en-US" sz="2100" b="0" i="0" u="none" strike="noStrike" kern="1200" cap="none" spc="-1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datos</a:t>
            </a:r>
            <a:r>
              <a:rPr kumimoji="0" lang="en-US" sz="21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</a:t>
            </a:r>
            <a:r>
              <a:rPr kumimoji="0" lang="en-US" sz="2100" b="0" i="0" u="none" strike="noStrike" kern="1200" cap="none" spc="-1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tiene</a:t>
            </a:r>
            <a:r>
              <a:rPr kumimoji="0" lang="en-US" sz="21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  <a:ea typeface="DejaVu Sans"/>
                <a:cs typeface="DejaVu Sans"/>
              </a:rPr>
              <a:t>una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  <a:ea typeface="DejaVu Sans"/>
                <a:cs typeface="DejaVu Sans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  <a:ea typeface="DejaVu Sans"/>
                <a:cs typeface="DejaVu Sans"/>
              </a:rPr>
              <a:t>estructura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  <a:ea typeface="DejaVu Sans"/>
                <a:cs typeface="DejaVu Sans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  <a:ea typeface="DejaVu Sans"/>
                <a:cs typeface="DejaVu Sans"/>
              </a:rPr>
              <a:t>diferente</a:t>
            </a: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CA1873-E9DD-4DC1-8F47-B149DA6F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" y="2630279"/>
            <a:ext cx="7805393" cy="41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dirty="0">
                <a:solidFill>
                  <a:srgbClr val="EBEBEB"/>
                </a:solidFill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Ejemplo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: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Cada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conjunto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de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datos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tiene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una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estructura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diferente</a:t>
            </a: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9171E6-5CC5-4378-8352-431F58EE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" y="2683589"/>
            <a:ext cx="9294829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dirty="0">
                <a:solidFill>
                  <a:srgbClr val="EBEBEB"/>
                </a:solidFill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Ejemplo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: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Cada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conjunto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de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datos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tiene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una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estructura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diferente</a:t>
            </a:r>
            <a:endParaRPr lang="en-US" sz="2100" spc="-1" dirty="0">
              <a:solidFill>
                <a:srgbClr val="FFFFFF"/>
              </a:solidFill>
              <a:latin typeface="Century Gothic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1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32780-EA66-4889-9D16-10FF312E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" y="2691906"/>
            <a:ext cx="8946360" cy="39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dirty="0">
                <a:solidFill>
                  <a:srgbClr val="EBEBEB"/>
                </a:solidFill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Ejemplo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: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Cada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conjunto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de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datos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tiene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una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estructura</a:t>
            </a:r>
            <a:r>
              <a:rPr lang="en-US" sz="21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2100" spc="-1" dirty="0" err="1">
                <a:solidFill>
                  <a:srgbClr val="FFFFFF"/>
                </a:solidFill>
                <a:latin typeface="Century Gothic"/>
              </a:rPr>
              <a:t>diferente</a:t>
            </a:r>
            <a:endParaRPr lang="en-US" sz="2100" spc="-1" dirty="0">
              <a:solidFill>
                <a:srgbClr val="FFFFFF"/>
              </a:solidFill>
              <a:latin typeface="Century Gothic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45756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729F9F-B947-4273-AB48-654B55B4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" y="2743586"/>
            <a:ext cx="8946360" cy="37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305878"/>
            <a:ext cx="8946360" cy="394228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Finalmente es esencial comprender los diferentes conjuntos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Prepararlos para poder vincularlos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Capacidad de examinar el conjunto de datos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Centro de atención en lo que les gustaría investigar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dirty="0">
                <a:solidFill>
                  <a:srgbClr val="FFFFFF"/>
                </a:solidFill>
                <a:latin typeface="Century Gothic"/>
              </a:rPr>
              <a:t>Los datos innecesarios deben ignorarse, pero no borrarse – </a:t>
            </a:r>
            <a:r>
              <a:rPr lang="es-ES" sz="2500" b="1" u="sng" dirty="0">
                <a:solidFill>
                  <a:srgbClr val="FFFFFF"/>
                </a:solidFill>
                <a:latin typeface="Century Gothic"/>
              </a:rPr>
              <a:t>pueden ser útiles en futuras investigaciones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1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Otros sistemas de registro de caja</a:t>
            </a:r>
          </a:p>
        </p:txBody>
      </p:sp>
      <p:sp>
        <p:nvSpPr>
          <p:cNvPr id="26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¿Qué otros sistemas de registro de caja conocen?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¿Máquinas de café?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¿Máquinas de lavado de coches?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…………………..</a:t>
            </a:r>
            <a:br>
              <a:rPr lang="es-ES" dirty="0"/>
            </a:b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Expliquen por qué, en su opinión, también pueden considerarse registros de caja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65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800" b="1" strike="noStrike" dirty="0">
                <a:solidFill>
                  <a:srgbClr val="FFFFFF"/>
                </a:solidFill>
                <a:latin typeface="Century Gothic"/>
              </a:rPr>
              <a:t>Generalmente, las manipulaciones son posibles en todos los sistemas de registro de caja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6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Funciones de anulación/cancelación (anulación simple/anulación definitiva/anulación avanzada)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La tecla «cancelar» borra los asientos incorrectos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Se puede utilizar indebidamente para reducir el verdadero volumen de negocios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Se puede ocultar: la cancelación no aparece en el recibo diario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En especial la anulación avanzada (normalmente solo la utiliza el propietario tras el cierre diario de las operaciones)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Diferentes tipos de registros de caja</a:t>
            </a:r>
          </a:p>
        </p:txBody>
      </p:sp>
      <p:sp>
        <p:nvSpPr>
          <p:cNvPr id="242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Registro de caja abierto/caja de efectivo abierta		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Registro de caja electrónico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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 Sistema de registro de caja en PC/ sistema de</a:t>
            </a:r>
            <a:br>
              <a:rPr lang="es-ES" sz="2800" b="0" strike="noStrike" dirty="0">
                <a:solidFill>
                  <a:srgbClr val="FFFFFF"/>
                </a:solidFill>
                <a:latin typeface="Century Gothic"/>
              </a:rPr>
            </a:b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 registro de caja patentado	</a:t>
            </a: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	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265043" y="452880"/>
            <a:ext cx="9785437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69" name="TextShape 2"/>
          <p:cNvSpPr txBox="1"/>
          <p:nvPr/>
        </p:nvSpPr>
        <p:spPr>
          <a:xfrm>
            <a:off x="497772" y="2053080"/>
            <a:ext cx="9551988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b="1" strike="noStrike" dirty="0">
                <a:solidFill>
                  <a:srgbClr val="FFFFFF"/>
                </a:solidFill>
                <a:latin typeface="Century Gothic"/>
              </a:rPr>
              <a:t>Funciones de anulación/cancelación</a:t>
            </a:r>
            <a:br>
              <a:rPr lang="es-ES" dirty="0"/>
            </a:br>
            <a:endParaRPr lang="es-ES" dirty="0"/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b="1" strike="noStrike" dirty="0">
                <a:solidFill>
                  <a:srgbClr val="FFFFFF"/>
                </a:solidFill>
                <a:latin typeface="Century Gothic"/>
              </a:rPr>
              <a:t>Extracto de los datos del libro diario</a:t>
            </a:r>
            <a:br>
              <a:rPr lang="es-ES" sz="2000" b="1" strike="noStrike" dirty="0">
                <a:solidFill>
                  <a:srgbClr val="FFFFFF"/>
                </a:solidFill>
                <a:latin typeface="Century Gothic"/>
              </a:rPr>
            </a:br>
            <a:endParaRPr lang="es-ES" sz="2000" b="1" strike="noStrike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El extracto muestra el último asiento de ventas del 29.12.2013 a las 13.32 h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Volumen de negocios igual a 1.214,26 euros (varias anotaciones de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     comidas y bebidas)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Las ventas se anularon al final del proceso</a:t>
            </a:r>
          </a:p>
          <a:p>
            <a:pPr marL="343260" indent="-3429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Las ventas anuladas no están incluidas en el recibo diario </a:t>
            </a:r>
            <a:br>
              <a:rPr lang="es-ES" dirty="0"/>
            </a:b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02" y="0"/>
            <a:ext cx="3085426" cy="685800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428989">
            <a:off x="6956730" y="6253697"/>
            <a:ext cx="1588168" cy="31276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chweifte Klammer links 5"/>
          <p:cNvSpPr/>
          <p:nvPr/>
        </p:nvSpPr>
        <p:spPr>
          <a:xfrm>
            <a:off x="8051403" y="0"/>
            <a:ext cx="558909" cy="6545179"/>
          </a:xfrm>
          <a:prstGeom prst="leftBrace">
            <a:avLst>
              <a:gd name="adj1" fmla="val 32759"/>
              <a:gd name="adj2" fmla="val 63367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8879305" y="168442"/>
            <a:ext cx="2310063" cy="1203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6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La formación del usuario genera volumen de negocios</a:t>
            </a:r>
            <a:br>
              <a:rPr lang="es-ES" dirty="0"/>
            </a:br>
            <a:endParaRPr lang="es-ES" dirty="0"/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Casi todos los sistemas de registro de caja disponen de una función de formación</a:t>
            </a:r>
            <a:br>
              <a:rPr lang="es-ES" dirty="0"/>
            </a:b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Normalmente se utiliza para formar nuevos operadores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Ventas/ingresos/volumen de negocios normales se pueden ocultar como venta en formación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No aparecen en el recibo diario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9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dirty="0">
                <a:solidFill>
                  <a:srgbClr val="EBEBEB"/>
                </a:solidFill>
                <a:latin typeface="Century Gothic"/>
              </a:rPr>
              <a:t>Ejemplo de la modalidad de formación</a:t>
            </a:r>
          </a:p>
        </p:txBody>
      </p:sp>
      <p:pic>
        <p:nvPicPr>
          <p:cNvPr id="271" name="Inhaltsplatzhalter 5"/>
          <p:cNvPicPr/>
          <p:nvPr/>
        </p:nvPicPr>
        <p:blipFill>
          <a:blip r:embed="rId3"/>
          <a:stretch/>
        </p:blipFill>
        <p:spPr>
          <a:xfrm>
            <a:off x="8795085" y="0"/>
            <a:ext cx="2935704" cy="6858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2" name="TextShape 2"/>
          <p:cNvSpPr txBox="1"/>
          <p:nvPr/>
        </p:nvSpPr>
        <p:spPr>
          <a:xfrm>
            <a:off x="646200" y="2055960"/>
            <a:ext cx="5249274" cy="41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Factura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de </a:t>
            </a: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una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fiesta de </a:t>
            </a: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cumpleanos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a 29.01.2011</a:t>
            </a:r>
            <a:b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</a:b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Hora de </a:t>
            </a: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creación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de la facture:</a:t>
            </a:r>
            <a:b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</a:b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10:43 de</a:t>
            </a:r>
            <a:r>
              <a:rPr kumimoji="0" lang="en-GB" sz="18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la </a:t>
            </a:r>
            <a:r>
              <a:rPr kumimoji="0" lang="en-GB" sz="1800" b="0" i="0" u="none" strike="noStrike" kern="1200" cap="none" spc="-1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tarde</a:t>
            </a: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Las </a:t>
            </a: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ventas</a:t>
            </a:r>
            <a:r>
              <a:rPr kumimoji="0" lang="en-GB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totals de 1.739,00 €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343080" marR="0" lvl="0" indent="-34272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Número</a:t>
            </a:r>
            <a:r>
              <a:rPr kumimoji="0" lang="en-GB" sz="18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 de </a:t>
            </a:r>
            <a:r>
              <a:rPr kumimoji="0" lang="en-GB" sz="1800" b="0" i="0" u="none" strike="noStrike" kern="1200" cap="none" spc="-1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operador</a:t>
            </a:r>
            <a:r>
              <a:rPr kumimoji="0" lang="en-GB" sz="1800" b="0" i="0" u="none" strike="noStrike" kern="1200" cap="none" spc="-1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DejaVu Sans"/>
                <a:cs typeface="DejaVu Sans"/>
              </a:rPr>
              <a:t>: 8</a:t>
            </a:r>
            <a:endParaRPr kumimoji="0" lang="en-GB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8987589" y="6376737"/>
            <a:ext cx="890337" cy="38501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0262937" y="6376737"/>
            <a:ext cx="1046747" cy="25266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9673389" y="6376737"/>
            <a:ext cx="505327" cy="38501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590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 de la modalidad de formación</a:t>
            </a:r>
          </a:p>
        </p:txBody>
      </p:sp>
      <p:sp>
        <p:nvSpPr>
          <p:cNvPr id="275" name="TextShape 2"/>
          <p:cNvSpPr txBox="1"/>
          <p:nvPr/>
        </p:nvSpPr>
        <p:spPr>
          <a:xfrm>
            <a:off x="646200" y="2055960"/>
            <a:ext cx="5357035" cy="41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Recibo diario de 29.01.2011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Incluye ventas/volumen de negocios desde </a:t>
            </a:r>
            <a:r>
              <a:rPr lang="es-ES" dirty="0">
                <a:solidFill>
                  <a:srgbClr val="FFFFFF"/>
                </a:solidFill>
                <a:latin typeface="Century Gothic"/>
              </a:rPr>
              <a:t>las 16.39 h a las 23.23 h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Volumen total de ventas igual a </a:t>
            </a:r>
            <a:br>
              <a:rPr lang="es-ES" sz="1800" b="0" strike="noStrike" dirty="0">
                <a:solidFill>
                  <a:srgbClr val="FFFFFF"/>
                </a:solidFill>
                <a:latin typeface="Century Gothic"/>
              </a:rPr>
            </a:b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1.695,20 euros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1800" b="1" strike="noStrike" dirty="0">
                <a:solidFill>
                  <a:srgbClr val="FFFFFF"/>
                </a:solidFill>
                <a:latin typeface="Century Gothic"/>
              </a:rPr>
              <a:t>¡¡¡ El volumen de negocios diario es inferior al  </a:t>
            </a:r>
            <a:br>
              <a:rPr lang="es-ES" dirty="0"/>
            </a:br>
            <a:r>
              <a:rPr lang="es-ES" sz="1800" b="1" strike="noStrike" dirty="0">
                <a:solidFill>
                  <a:srgbClr val="FFFFFF"/>
                </a:solidFill>
                <a:latin typeface="Century Gothic"/>
              </a:rPr>
              <a:t>volumen de negocios de la cuenta anterior !!!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17" y="-21363"/>
            <a:ext cx="2617810" cy="6879363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10306756" y="344984"/>
            <a:ext cx="945710" cy="49761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8424480" y="3879113"/>
            <a:ext cx="3080084" cy="62515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38784" y="452880"/>
            <a:ext cx="9712381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 de la modalidad de formación</a:t>
            </a:r>
          </a:p>
        </p:txBody>
      </p:sp>
      <p:sp>
        <p:nvSpPr>
          <p:cNvPr id="275" name="TextShape 2"/>
          <p:cNvSpPr txBox="1"/>
          <p:nvPr/>
        </p:nvSpPr>
        <p:spPr>
          <a:xfrm>
            <a:off x="6015788" y="1852920"/>
            <a:ext cx="4632159" cy="440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Selección de la modalidad (normal o formación)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800" b="0" strike="noStrike" dirty="0">
                <a:solidFill>
                  <a:srgbClr val="FFFFFF"/>
                </a:solidFill>
                <a:latin typeface="Century Gothic"/>
              </a:rPr>
              <a:t>Selección del operador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US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FFFF"/>
                </a:solidFill>
                <a:latin typeface="Century Gothic"/>
              </a:rPr>
              <a:t>El operador número 5 trabaja en la modalidad de formación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" y="1852920"/>
            <a:ext cx="5215736" cy="37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199" y="452880"/>
            <a:ext cx="9823017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9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 de la modalidad de formación</a:t>
            </a:r>
          </a:p>
        </p:txBody>
      </p:sp>
      <p:sp>
        <p:nvSpPr>
          <p:cNvPr id="275" name="TextShape 2"/>
          <p:cNvSpPr txBox="1"/>
          <p:nvPr/>
        </p:nvSpPr>
        <p:spPr>
          <a:xfrm>
            <a:off x="646200" y="5101389"/>
            <a:ext cx="10001747" cy="11543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FFFF"/>
                </a:solidFill>
                <a:latin typeface="Century Gothic"/>
              </a:rPr>
              <a:t>Todos los operadores trabajan en la modalidad normal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FFFF"/>
                </a:solidFill>
                <a:latin typeface="Century Gothic"/>
              </a:rPr>
              <a:t>Los operadores números 1, 2 y 5 generan ventas</a:t>
            </a:r>
          </a:p>
          <a:p>
            <a:pPr marL="285750" indent="-285750"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FFFF"/>
                </a:solidFill>
                <a:latin typeface="Century Gothic"/>
              </a:rPr>
              <a:t> El volumen de negocios total asciende a 628,50 euros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" y="1331185"/>
            <a:ext cx="10058400" cy="36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540183" y="549334"/>
            <a:ext cx="9796512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38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 de la modalidad de formación</a:t>
            </a:r>
          </a:p>
        </p:txBody>
      </p:sp>
      <p:sp>
        <p:nvSpPr>
          <p:cNvPr id="275" name="TextShape 2"/>
          <p:cNvSpPr txBox="1"/>
          <p:nvPr/>
        </p:nvSpPr>
        <p:spPr>
          <a:xfrm>
            <a:off x="646200" y="5101389"/>
            <a:ext cx="10001747" cy="155120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6110" indent="-28575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700" dirty="0">
                <a:solidFill>
                  <a:srgbClr val="FFFFFF"/>
                </a:solidFill>
                <a:latin typeface="Century Gothic"/>
              </a:rPr>
              <a:t>El operador número 5 trabaja en la modalidad de formación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700" dirty="0">
                <a:solidFill>
                  <a:srgbClr val="FFFFFF"/>
                </a:solidFill>
                <a:latin typeface="Century Gothic"/>
              </a:rPr>
              <a:t>Los operadores números 1, 2 y 5 generan ventas </a:t>
            </a:r>
          </a:p>
          <a:p>
            <a:pPr marL="285750" indent="-285750"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1700" dirty="0">
                <a:solidFill>
                  <a:srgbClr val="FFFFFF"/>
                </a:solidFill>
                <a:latin typeface="Century Gothic"/>
              </a:rPr>
              <a:t>El volumen de negocios total asciende a 426,00 euros: las ventas del operador número 5             </a:t>
            </a:r>
            <a:br>
              <a:rPr lang="es-ES" sz="1700" dirty="0">
                <a:solidFill>
                  <a:srgbClr val="FFFFFF"/>
                </a:solidFill>
                <a:latin typeface="Century Gothic"/>
              </a:rPr>
            </a:br>
            <a:r>
              <a:rPr lang="es-ES" sz="1700" dirty="0">
                <a:solidFill>
                  <a:srgbClr val="FFFFFF"/>
                </a:solidFill>
                <a:latin typeface="Century Gothic"/>
              </a:rPr>
              <a:t>no se declaran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" y="1340292"/>
            <a:ext cx="10058400" cy="36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1219200" y="2053080"/>
            <a:ext cx="9992138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Programas de manipulación – </a:t>
            </a:r>
            <a:r>
              <a:rPr lang="es-ES" sz="2000" b="1" i="1" strike="noStrike" dirty="0">
                <a:solidFill>
                  <a:srgbClr val="FFFFFF"/>
                </a:solidFill>
                <a:latin typeface="Century Gothic"/>
              </a:rPr>
              <a:t>software</a:t>
            </a: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 de manipulación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«Zapper»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     </a:t>
            </a:r>
            <a:r>
              <a:rPr lang="es-ES" sz="2000" b="0" i="1" strike="noStrike" dirty="0">
                <a:solidFill>
                  <a:srgbClr val="FFFFFF"/>
                </a:solidFill>
                <a:latin typeface="Century Gothic"/>
              </a:rPr>
              <a:t>Software</a:t>
            </a: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 externo de manipulación que posteriormente cambia/borra </a:t>
            </a:r>
            <a:r>
              <a:rPr lang="es-ES" sz="2000" dirty="0">
                <a:solidFill>
                  <a:srgbClr val="FFFFFF"/>
                </a:solidFill>
                <a:latin typeface="Century Gothic"/>
              </a:rPr>
              <a:t>los</a:t>
            </a:r>
            <a:br>
              <a:rPr lang="es-ES" sz="2000" dirty="0"/>
            </a:br>
            <a:r>
              <a:rPr lang="es-ES" sz="2000" dirty="0">
                <a:solidFill>
                  <a:srgbClr val="FFFFFF"/>
                </a:solidFill>
                <a:latin typeface="Century Gothic"/>
              </a:rPr>
              <a:t>     datos </a:t>
            </a: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de ventas del registro de caja – p. ej., se borra el 10/20/30/40 % </a:t>
            </a:r>
            <a:r>
              <a:rPr lang="es-ES" sz="2000" dirty="0">
                <a:solidFill>
                  <a:srgbClr val="FFFFFF"/>
                </a:solidFill>
                <a:latin typeface="Century Gothic"/>
              </a:rPr>
              <a:t>del</a:t>
            </a:r>
            <a:br>
              <a:rPr lang="es-ES" sz="2000" dirty="0"/>
            </a:br>
            <a:r>
              <a:rPr lang="es-ES" sz="2000" dirty="0">
                <a:solidFill>
                  <a:srgbClr val="FFFFFF"/>
                </a:solidFill>
                <a:latin typeface="Century Gothic"/>
              </a:rPr>
              <a:t>     volumen </a:t>
            </a: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de negocios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«Phantomware»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     </a:t>
            </a: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Programa de manipulación integrado/embebido que reemplaza</a:t>
            </a:r>
            <a:br>
              <a:rPr lang="es-ES" dirty="0"/>
            </a:b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     conceptos de mayor precio por otros de menor precio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1214543" y="1922978"/>
            <a:ext cx="4214558" cy="448214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000" b="1" strike="noStrike" dirty="0">
                <a:solidFill>
                  <a:srgbClr val="FFFFFF"/>
                </a:solidFill>
                <a:latin typeface="Century Gothic"/>
              </a:rPr>
              <a:t>Programas de manipulación – Zapper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1" spc="-1" dirty="0">
              <a:solidFill>
                <a:srgbClr val="FFFFFF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b="0" strike="noStrike" dirty="0">
                <a:solidFill>
                  <a:schemeClr val="bg1"/>
                </a:solidFill>
                <a:latin typeface="Century Gothic"/>
              </a:rPr>
              <a:t>Volumen de negocios generado por un camarero seleccionado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pc="-1" dirty="0">
              <a:solidFill>
                <a:schemeClr val="bg1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b="0" strike="noStrike" dirty="0">
                <a:solidFill>
                  <a:schemeClr val="bg1"/>
                </a:solidFill>
                <a:latin typeface="Century Gothic"/>
              </a:rPr>
              <a:t>La reducción del volumen de ventas se puede seleccionar individualmente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pc="-1" dirty="0">
              <a:solidFill>
                <a:schemeClr val="bg1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b="0" strike="noStrike" dirty="0">
                <a:solidFill>
                  <a:schemeClr val="bg1"/>
                </a:solidFill>
                <a:latin typeface="Century Gothic"/>
              </a:rPr>
              <a:t>Reducción del volumen de negocios en 287,60 euros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0497" r="26170" b="15373"/>
          <a:stretch/>
        </p:blipFill>
        <p:spPr>
          <a:xfrm>
            <a:off x="5633638" y="1520210"/>
            <a:ext cx="6464058" cy="502496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6918158" y="2454442"/>
            <a:ext cx="1455821" cy="77002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5633638" y="5690937"/>
            <a:ext cx="3606615" cy="8542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Ejemplos de manipulación</a:t>
            </a:r>
          </a:p>
        </p:txBody>
      </p:sp>
      <p:sp>
        <p:nvSpPr>
          <p:cNvPr id="279" name="TextShape 2"/>
          <p:cNvSpPr txBox="1"/>
          <p:nvPr/>
        </p:nvSpPr>
        <p:spPr>
          <a:xfrm>
            <a:off x="1104120" y="2053080"/>
            <a:ext cx="9537376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400" b="1" strike="noStrike" dirty="0">
                <a:solidFill>
                  <a:srgbClr val="FFFFFF"/>
                </a:solidFill>
                <a:latin typeface="Century Gothic"/>
              </a:rPr>
              <a:t>...otras posibilidades de manipulación simple…</a:t>
            </a:r>
            <a:br>
              <a:rPr lang="es-ES" dirty="0"/>
            </a:br>
            <a:endParaRPr lang="es-ES" dirty="0"/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Se omite el asiento del volumen de negocios en el registro de caja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FFFFFF"/>
                </a:solidFill>
                <a:latin typeface="Century Gothic"/>
              </a:rPr>
              <a:t>Utilización de un segundo registro de caja igual en el que no se declaran las ventas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endParaRPr lang="en-US" sz="2000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sz="2000" b="0" strike="noStrike" dirty="0">
                <a:solidFill>
                  <a:srgbClr val="FFFFFF"/>
                </a:solidFill>
                <a:latin typeface="Century Gothic"/>
              </a:rPr>
              <a:t>Manipulación de todos los datos de un registro de caja electrónico mediante una computadora – eliminación/modificación/manipulación de conjuntos de datos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s-ES" sz="4200" b="1" u="sng" dirty="0">
                <a:solidFill>
                  <a:srgbClr val="EBEBEB"/>
                </a:solidFill>
                <a:latin typeface="Century Gothic"/>
              </a:rPr>
              <a:t>Registro de caja abierto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244" name="Inhaltsplatzhalter 14"/>
          <p:cNvPicPr/>
          <p:nvPr/>
        </p:nvPicPr>
        <p:blipFill>
          <a:blip r:embed="rId2"/>
          <a:stretch/>
        </p:blipFill>
        <p:spPr>
          <a:xfrm rot="21328800">
            <a:off x="5973568" y="4082041"/>
            <a:ext cx="2841120" cy="2136240"/>
          </a:xfrm>
          <a:prstGeom prst="rect">
            <a:avLst/>
          </a:prstGeom>
          <a:ln>
            <a:noFill/>
          </a:ln>
        </p:spPr>
      </p:pic>
      <p:pic>
        <p:nvPicPr>
          <p:cNvPr id="245" name="Inhaltsplatzhalter 11"/>
          <p:cNvPicPr/>
          <p:nvPr/>
        </p:nvPicPr>
        <p:blipFill>
          <a:blip r:embed="rId3"/>
          <a:stretch/>
        </p:blipFill>
        <p:spPr>
          <a:xfrm rot="20854800">
            <a:off x="1178640" y="2064240"/>
            <a:ext cx="3606480" cy="3606480"/>
          </a:xfrm>
          <a:prstGeom prst="rect">
            <a:avLst/>
          </a:prstGeom>
          <a:ln>
            <a:noFill/>
          </a:ln>
        </p:spPr>
      </p:pic>
      <p:pic>
        <p:nvPicPr>
          <p:cNvPr id="246" name="Inhaltsplatzhalter 12"/>
          <p:cNvPicPr/>
          <p:nvPr/>
        </p:nvPicPr>
        <p:blipFill>
          <a:blip r:embed="rId4"/>
          <a:stretch/>
        </p:blipFill>
        <p:spPr>
          <a:xfrm rot="559800">
            <a:off x="6954405" y="1144832"/>
            <a:ext cx="3880080" cy="253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x-mo-SDL" sz="4200" b="1" u="sng" strike="noStrike">
                <a:solidFill>
                  <a:srgbClr val="EBEBEB"/>
                </a:solidFill>
                <a:uFillTx/>
                <a:latin typeface="Century Gothic"/>
              </a:rPr>
              <a:t>Desafíos</a:t>
            </a:r>
          </a:p>
        </p:txBody>
      </p:sp>
      <p:sp>
        <p:nvSpPr>
          <p:cNvPr id="279" name="TextShape 2"/>
          <p:cNvSpPr txBox="1"/>
          <p:nvPr/>
        </p:nvSpPr>
        <p:spPr>
          <a:xfrm>
            <a:off x="953291" y="1496036"/>
            <a:ext cx="8946360" cy="49090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x-mo-SDL" sz="2400" dirty="0">
                <a:solidFill>
                  <a:srgbClr val="FFFFFF"/>
                </a:solidFill>
                <a:latin typeface="Century Gothic"/>
              </a:rPr>
              <a:t>Detección de las manipulaciones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x-mo-SDL" sz="2400" dirty="0">
                <a:solidFill>
                  <a:srgbClr val="FFFFFF"/>
                </a:solidFill>
                <a:latin typeface="Century Gothic"/>
              </a:rPr>
              <a:t>Gran volumen de datos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x-mo-SDL" sz="2400" dirty="0">
                <a:solidFill>
                  <a:srgbClr val="FFFFFF"/>
                </a:solidFill>
                <a:latin typeface="Century Gothic"/>
              </a:rPr>
              <a:t>…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s-x-mo-SDL" sz="3600" b="1" u="sng" dirty="0">
                <a:solidFill>
                  <a:srgbClr val="FFFFFF"/>
                </a:solidFill>
                <a:latin typeface="Century Gothic"/>
              </a:rPr>
              <a:t>Ejercicio práctico - Lavado de activos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s-x-mo-SDL" sz="2400">
                <a:solidFill>
                  <a:srgbClr val="FFFFFF"/>
                </a:solidFill>
                <a:latin typeface="Century Gothic"/>
              </a:rPr>
              <a:t>Debat</a:t>
            </a:r>
            <a:r>
              <a:rPr lang="es-ES" sz="2400">
                <a:solidFill>
                  <a:srgbClr val="FFFFFF"/>
                </a:solidFill>
                <a:latin typeface="Century Gothic"/>
              </a:rPr>
              <a:t>e</a:t>
            </a:r>
            <a:r>
              <a:rPr lang="es-x-mo-SDL" sz="2400">
                <a:solidFill>
                  <a:srgbClr val="FFFFFF"/>
                </a:solidFill>
                <a:latin typeface="Century Gothic"/>
              </a:rPr>
              <a:t> </a:t>
            </a:r>
            <a:r>
              <a:rPr lang="es-x-mo-SDL" sz="2400" dirty="0">
                <a:solidFill>
                  <a:srgbClr val="FFFFFF"/>
                </a:solidFill>
                <a:latin typeface="Century Gothic"/>
              </a:rPr>
              <a:t>en grupo (15 minutos)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endParaRPr lang="en-US" sz="800" spc="-1" dirty="0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x-mo-SDL" sz="2400" dirty="0">
                <a:solidFill>
                  <a:srgbClr val="FFFFFF"/>
                </a:solidFill>
                <a:latin typeface="Century Gothic"/>
              </a:rPr>
              <a:t>¿A qué otros desafíos relacionados con el lavado de activos a través del uso de diferentes tipos de registros de caja se enfrentan/creen que pueden enfrentarse?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s-x-mo-SDL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¿Cómo se puede utilizar el registro de caja electrónico para el lavado de activos?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6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abierto</a:t>
            </a:r>
          </a:p>
        </p:txBody>
      </p:sp>
      <p:sp>
        <p:nvSpPr>
          <p:cNvPr id="248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Registro de caja sin elementos técnicos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Los recibos de caja se guardan en una caja de efectivo, un cajón o una caja de zapatos</a:t>
            </a:r>
          </a:p>
          <a:p>
            <a:pPr marL="457560" indent="-4572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FFFFFF"/>
                </a:solidFill>
                <a:latin typeface="Century Gothic"/>
              </a:rPr>
              <a:t>Incluso la cartera de un empresario puede constituir un registro de caja abierto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El volumen de negocios se calcula retroactivamente sobre la base del efectivo en caja, es decir, contando el efectivo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400" b="1" u="sng" dirty="0">
                <a:solidFill>
                  <a:srgbClr val="EBEBEB"/>
                </a:solidFill>
                <a:latin typeface="Century Gothic"/>
              </a:rPr>
              <a:t>Registro de caja electrónico</a:t>
            </a:r>
          </a:p>
        </p:txBody>
      </p:sp>
      <p:sp>
        <p:nvSpPr>
          <p:cNvPr id="250" name="TextShape 2"/>
          <p:cNvSpPr txBox="1"/>
          <p:nvPr/>
        </p:nvSpPr>
        <p:spPr>
          <a:xfrm>
            <a:off x="1103400" y="1905120"/>
            <a:ext cx="439596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251" name="Inhaltsplatzhalter 6"/>
          <p:cNvPicPr/>
          <p:nvPr/>
        </p:nvPicPr>
        <p:blipFill>
          <a:blip r:embed="rId2"/>
          <a:stretch/>
        </p:blipFill>
        <p:spPr>
          <a:xfrm rot="21168000">
            <a:off x="975600" y="2799000"/>
            <a:ext cx="2669760" cy="2899800"/>
          </a:xfrm>
          <a:prstGeom prst="rect">
            <a:avLst/>
          </a:prstGeom>
          <a:ln>
            <a:noFill/>
          </a:ln>
        </p:spPr>
      </p:pic>
      <p:sp>
        <p:nvSpPr>
          <p:cNvPr id="252" name="TextShape 3"/>
          <p:cNvSpPr txBox="1"/>
          <p:nvPr/>
        </p:nvSpPr>
        <p:spPr>
          <a:xfrm>
            <a:off x="5654520" y="1905120"/>
            <a:ext cx="439596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  <p:pic>
        <p:nvPicPr>
          <p:cNvPr id="253" name="Inhaltsplatzhalter 7"/>
          <p:cNvPicPr/>
          <p:nvPr/>
        </p:nvPicPr>
        <p:blipFill>
          <a:blip r:embed="rId3"/>
          <a:stretch/>
        </p:blipFill>
        <p:spPr>
          <a:xfrm rot="516600">
            <a:off x="4226400" y="1652760"/>
            <a:ext cx="2668320" cy="2412000"/>
          </a:xfrm>
          <a:prstGeom prst="rect">
            <a:avLst/>
          </a:prstGeom>
          <a:ln>
            <a:noFill/>
          </a:ln>
        </p:spPr>
      </p:pic>
      <p:pic>
        <p:nvPicPr>
          <p:cNvPr id="254" name="Grafik 8"/>
          <p:cNvPicPr/>
          <p:nvPr/>
        </p:nvPicPr>
        <p:blipFill>
          <a:blip r:embed="rId4"/>
          <a:stretch/>
        </p:blipFill>
        <p:spPr>
          <a:xfrm rot="175200">
            <a:off x="7134120" y="3201120"/>
            <a:ext cx="3825720" cy="2979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electrónico</a:t>
            </a:r>
          </a:p>
        </p:txBody>
      </p:sp>
      <p:sp>
        <p:nvSpPr>
          <p:cNvPr id="256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b="0" strike="noStrike" dirty="0">
                <a:solidFill>
                  <a:srgbClr val="FFFFFF"/>
                </a:solidFill>
                <a:latin typeface="Century Gothic"/>
              </a:rPr>
              <a:t>Sistema de registro de caja que registra de forma mecánica/electrónica las transacciones comerciales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5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b="0" strike="noStrike" dirty="0">
                <a:solidFill>
                  <a:srgbClr val="FFFFFF"/>
                </a:solidFill>
                <a:latin typeface="Century Gothic"/>
              </a:rPr>
              <a:t>Almacenamiento de datos en el dispositivo – nuevas versiones que incluyen la opción de exportar los datos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ES" sz="2500" b="0" strike="noStrike" dirty="0">
                <a:solidFill>
                  <a:srgbClr val="FFFFFF"/>
                </a:solidFill>
                <a:latin typeface="Century Gothic"/>
              </a:rPr>
              <a:t> 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500" b="0" strike="noStrike" dirty="0">
                <a:solidFill>
                  <a:srgbClr val="FFFFFF"/>
                </a:solidFill>
                <a:latin typeface="Century Gothic"/>
              </a:rPr>
              <a:t>Importe del volumen de negocios diario en un recibo</a:t>
            </a:r>
            <a:br>
              <a:rPr lang="es-ES" sz="2500" b="0" strike="noStrike" dirty="0">
                <a:solidFill>
                  <a:srgbClr val="FFFFFF"/>
                </a:solidFill>
                <a:latin typeface="Century Gothic"/>
              </a:rPr>
            </a:br>
            <a:r>
              <a:rPr lang="es-ES" sz="2500" b="0" strike="noStrike" dirty="0">
                <a:solidFill>
                  <a:srgbClr val="FFFFFF"/>
                </a:solidFill>
                <a:latin typeface="Century Gothic"/>
              </a:rPr>
              <a:t>diario = copia impresa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dirty="0">
                <a:solidFill>
                  <a:srgbClr val="EBEBEB"/>
                </a:solidFill>
                <a:latin typeface="Century Gothic"/>
              </a:rPr>
              <a:t>Sistemas de registro de caja en PC</a:t>
            </a:r>
          </a:p>
        </p:txBody>
      </p:sp>
      <p:pic>
        <p:nvPicPr>
          <p:cNvPr id="258" name="Grafik 5"/>
          <p:cNvPicPr/>
          <p:nvPr/>
        </p:nvPicPr>
        <p:blipFill>
          <a:blip r:embed="rId2"/>
          <a:stretch/>
        </p:blipFill>
        <p:spPr>
          <a:xfrm>
            <a:off x="3287520" y="1711440"/>
            <a:ext cx="6049080" cy="4536720"/>
          </a:xfrm>
          <a:prstGeom prst="rect">
            <a:avLst/>
          </a:prstGeom>
          <a:ln>
            <a:noFill/>
          </a:ln>
        </p:spPr>
      </p:pic>
      <p:sp>
        <p:nvSpPr>
          <p:cNvPr id="259" name="TextShape 2"/>
          <p:cNvSpPr txBox="1"/>
          <p:nvPr/>
        </p:nvSpPr>
        <p:spPr>
          <a:xfrm>
            <a:off x="1103400" y="3312000"/>
            <a:ext cx="8946360" cy="2935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859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200" b="1" u="sng" strike="noStrike" dirty="0">
                <a:solidFill>
                  <a:srgbClr val="EBEBEB"/>
                </a:solidFill>
                <a:uFillTx/>
                <a:latin typeface="Century Gothic"/>
              </a:rPr>
              <a:t>Sistemas de registro de caja en PC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 lnSpcReduction="10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Sistemas modernos de registro de caja – almacenan todas las transacciones en un registro de recopilación de datos – incluso cambios de programa con información sobre fecha/hora/usuario....</a:t>
            </a:r>
            <a:br>
              <a:rPr lang="es-ES" dirty="0"/>
            </a:b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Basados en un sistema operativo estándar</a:t>
            </a:r>
            <a:br>
              <a:rPr lang="es-ES" sz="2800" b="0" strike="noStrike" dirty="0">
                <a:solidFill>
                  <a:srgbClr val="FFFFFF"/>
                </a:solidFill>
                <a:latin typeface="Century Gothic"/>
              </a:rPr>
            </a:b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(p. ej., Windows o Linux)</a:t>
            </a:r>
            <a:br>
              <a:rPr lang="es-ES" dirty="0"/>
            </a:b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800" b="0" strike="noStrike" dirty="0">
                <a:solidFill>
                  <a:srgbClr val="FFFFFF"/>
                </a:solidFill>
                <a:latin typeface="Century Gothic"/>
              </a:rPr>
              <a:t>Funcionan como una computadora normal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4000" b="1" u="sng" strike="noStrike" dirty="0">
                <a:solidFill>
                  <a:srgbClr val="EBEBEB"/>
                </a:solidFill>
                <a:uFillTx/>
                <a:latin typeface="Century Gothic"/>
              </a:rPr>
              <a:t>Registro de caja electrónico y registro de caja en PC – Sistema de datos</a:t>
            </a:r>
          </a:p>
        </p:txBody>
      </p:sp>
      <p:sp>
        <p:nvSpPr>
          <p:cNvPr id="261" name="TextShape 2"/>
          <p:cNvSpPr txBox="1"/>
          <p:nvPr/>
        </p:nvSpPr>
        <p:spPr>
          <a:xfrm>
            <a:off x="1103400" y="2822712"/>
            <a:ext cx="8946360" cy="342544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400" b="0" strike="noStrike" dirty="0">
                <a:solidFill>
                  <a:srgbClr val="FFFFFF"/>
                </a:solidFill>
                <a:latin typeface="Century Gothic"/>
              </a:rPr>
              <a:t>Almacenamiento de datos basado en la idea de estructuras de bases de datos múltiples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FFFF"/>
                </a:solidFill>
                <a:latin typeface="Century Gothic"/>
              </a:rPr>
              <a:t>Todos los datos almacenados en varias bases de datos diferentes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FFFF"/>
                </a:solidFill>
                <a:latin typeface="Century Gothic"/>
              </a:rPr>
              <a:t>Libro diario, artículos, usuarios, clientes,...todo es posible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FFFFFF"/>
                </a:solidFill>
                <a:latin typeface="Century Gothic"/>
              </a:rPr>
              <a:t>El desafío es comprender la estructura</a:t>
            </a:r>
          </a:p>
        </p:txBody>
      </p:sp>
    </p:spTree>
    <p:extLst>
      <p:ext uri="{BB962C8B-B14F-4D97-AF65-F5344CB8AC3E}">
        <p14:creationId xmlns:p14="http://schemas.microsoft.com/office/powerpoint/2010/main" val="24827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1335</Words>
  <Application>Microsoft Office PowerPoint</Application>
  <PresentationFormat>Breitbild</PresentationFormat>
  <Paragraphs>157</Paragraphs>
  <Slides>30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Finanzverwaltung Baden-Württemberg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Cash Registers</dc:title>
  <dc:subject/>
  <dc:creator>Pokrandt, Kevin (FAFR-S)</dc:creator>
  <dc:description/>
  <cp:lastModifiedBy>Ralf Oberle</cp:lastModifiedBy>
  <cp:revision>69</cp:revision>
  <dcterms:created xsi:type="dcterms:W3CDTF">2019-09-18T18:19:06Z</dcterms:created>
  <dcterms:modified xsi:type="dcterms:W3CDTF">2022-02-27T09:43:01Z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Finanzverwaltung Baden-Württemberg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