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0" r:id="rId4"/>
    <p:sldId id="277" r:id="rId5"/>
    <p:sldId id="268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7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20" r:id="rId29"/>
    <p:sldId id="321" r:id="rId30"/>
    <p:sldId id="322" r:id="rId31"/>
    <p:sldId id="323" r:id="rId32"/>
    <p:sldId id="324" r:id="rId33"/>
    <p:sldId id="325" r:id="rId34"/>
    <p:sldId id="327" r:id="rId35"/>
    <p:sldId id="331" r:id="rId36"/>
    <p:sldId id="334" r:id="rId37"/>
    <p:sldId id="337" r:id="rId38"/>
    <p:sldId id="347" r:id="rId39"/>
    <p:sldId id="346" r:id="rId40"/>
    <p:sldId id="343" r:id="rId41"/>
    <p:sldId id="338" r:id="rId42"/>
    <p:sldId id="328" r:id="rId43"/>
    <p:sldId id="329" r:id="rId4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681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3F133-8C0B-4FB7-B9B9-A46962E18A35}" type="doc">
      <dgm:prSet loTypeId="urn:microsoft.com/office/officeart/2005/8/layout/radial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901053FA-577F-49DD-9F1F-D4A78A37EA70}">
      <dgm:prSet phldrT="[Texto]" custT="1"/>
      <dgm:spPr/>
      <dgm:t>
        <a:bodyPr/>
        <a:lstStyle/>
        <a:p>
          <a:r>
            <a:rPr lang="es-AR" sz="1600" b="1" u="none" baseline="0" dirty="0"/>
            <a:t>GRUPO</a:t>
          </a:r>
        </a:p>
        <a:p>
          <a:r>
            <a:rPr lang="es-AR" sz="1600" b="1" u="none" baseline="0" dirty="0"/>
            <a:t>X</a:t>
          </a:r>
        </a:p>
        <a:p>
          <a:r>
            <a:rPr lang="es-AR" sz="1400" b="1" u="none" baseline="0" dirty="0"/>
            <a:t> (</a:t>
          </a:r>
          <a:r>
            <a:rPr lang="es-AR" sz="1400" b="1" u="none" dirty="0"/>
            <a:t>63 EMPRESAS)</a:t>
          </a:r>
        </a:p>
      </dgm:t>
    </dgm:pt>
    <dgm:pt modelId="{0B6078A3-A241-4080-B7E2-CE6A9D504D8D}" type="parTrans" cxnId="{27648F87-5828-4340-9F08-11DA803C8A7A}">
      <dgm:prSet/>
      <dgm:spPr/>
      <dgm:t>
        <a:bodyPr/>
        <a:lstStyle/>
        <a:p>
          <a:endParaRPr lang="es-AR"/>
        </a:p>
      </dgm:t>
    </dgm:pt>
    <dgm:pt modelId="{BF7728CD-B55B-4770-85A2-25499826E1B7}" type="sibTrans" cxnId="{27648F87-5828-4340-9F08-11DA803C8A7A}">
      <dgm:prSet/>
      <dgm:spPr/>
      <dgm:t>
        <a:bodyPr/>
        <a:lstStyle/>
        <a:p>
          <a:endParaRPr lang="es-AR"/>
        </a:p>
      </dgm:t>
    </dgm:pt>
    <dgm:pt modelId="{6D666FB3-B719-472F-A8B6-DFB5FC24812D}">
      <dgm:prSet phldrT="[Texto]" custT="1"/>
      <dgm:spPr/>
      <dgm:t>
        <a:bodyPr/>
        <a:lstStyle/>
        <a:p>
          <a:r>
            <a:rPr lang="es-AR" sz="1800" b="1" dirty="0"/>
            <a:t>CONSTRUCCIÓN</a:t>
          </a:r>
        </a:p>
      </dgm:t>
    </dgm:pt>
    <dgm:pt modelId="{E5356034-2790-4838-ACAB-3D709D28C9BC}" type="parTrans" cxnId="{BDD85EA2-5A25-46DA-9E30-807EFC116A1B}">
      <dgm:prSet/>
      <dgm:spPr/>
      <dgm:t>
        <a:bodyPr/>
        <a:lstStyle/>
        <a:p>
          <a:endParaRPr lang="es-AR"/>
        </a:p>
      </dgm:t>
    </dgm:pt>
    <dgm:pt modelId="{F7A52BE0-E300-422A-B3B6-F6C1AB1A6A45}" type="sibTrans" cxnId="{BDD85EA2-5A25-46DA-9E30-807EFC116A1B}">
      <dgm:prSet/>
      <dgm:spPr/>
      <dgm:t>
        <a:bodyPr/>
        <a:lstStyle/>
        <a:p>
          <a:endParaRPr lang="es-AR"/>
        </a:p>
      </dgm:t>
    </dgm:pt>
    <dgm:pt modelId="{742B5C7E-04A0-4FE6-8B69-56E89299B126}">
      <dgm:prSet phldrT="[Texto]" custT="1"/>
      <dgm:spPr/>
      <dgm:t>
        <a:bodyPr/>
        <a:lstStyle/>
        <a:p>
          <a:r>
            <a:rPr lang="es-AR" sz="2000" b="1" dirty="0"/>
            <a:t>SEGUROS</a:t>
          </a:r>
        </a:p>
      </dgm:t>
    </dgm:pt>
    <dgm:pt modelId="{9062C9B2-6615-42C4-80FC-080CAE886CEA}" type="parTrans" cxnId="{CB686A7B-FB10-4B23-A595-3716F071A78E}">
      <dgm:prSet/>
      <dgm:spPr/>
      <dgm:t>
        <a:bodyPr/>
        <a:lstStyle/>
        <a:p>
          <a:endParaRPr lang="es-AR"/>
        </a:p>
      </dgm:t>
    </dgm:pt>
    <dgm:pt modelId="{D91575CB-B395-46BD-9526-3608C0721ED3}" type="sibTrans" cxnId="{CB686A7B-FB10-4B23-A595-3716F071A78E}">
      <dgm:prSet/>
      <dgm:spPr/>
      <dgm:t>
        <a:bodyPr/>
        <a:lstStyle/>
        <a:p>
          <a:endParaRPr lang="es-AR"/>
        </a:p>
      </dgm:t>
    </dgm:pt>
    <dgm:pt modelId="{57496D92-CB9D-4EE6-A1C5-EFB97D5030BE}">
      <dgm:prSet phldrT="[Texto]"/>
      <dgm:spPr/>
      <dgm:t>
        <a:bodyPr/>
        <a:lstStyle/>
        <a:p>
          <a:r>
            <a:rPr lang="es-AR" b="1" dirty="0"/>
            <a:t>IMPORTACIÓN Y VENTA DE INFORMÁTICA</a:t>
          </a:r>
        </a:p>
      </dgm:t>
    </dgm:pt>
    <dgm:pt modelId="{A02800F8-0736-42F4-B898-70D14815DC52}" type="parTrans" cxnId="{235E9473-67D3-4DBE-919F-DAA1286E20FB}">
      <dgm:prSet/>
      <dgm:spPr/>
      <dgm:t>
        <a:bodyPr/>
        <a:lstStyle/>
        <a:p>
          <a:endParaRPr lang="es-AR"/>
        </a:p>
      </dgm:t>
    </dgm:pt>
    <dgm:pt modelId="{9B10333B-74E4-475B-BA5E-9148CD1DA276}" type="sibTrans" cxnId="{235E9473-67D3-4DBE-919F-DAA1286E20FB}">
      <dgm:prSet/>
      <dgm:spPr/>
      <dgm:t>
        <a:bodyPr/>
        <a:lstStyle/>
        <a:p>
          <a:endParaRPr lang="es-AR"/>
        </a:p>
      </dgm:t>
    </dgm:pt>
    <dgm:pt modelId="{DFEC0053-4BE5-47F3-AF71-43153383AF00}">
      <dgm:prSet/>
      <dgm:spPr/>
      <dgm:t>
        <a:bodyPr/>
        <a:lstStyle/>
        <a:p>
          <a:r>
            <a:rPr lang="es-AR" b="1" dirty="0"/>
            <a:t>GASTRONOMÍA</a:t>
          </a:r>
        </a:p>
      </dgm:t>
    </dgm:pt>
    <dgm:pt modelId="{0B3566DE-44FF-4AB2-BFDE-A5BA820A2FA8}" type="parTrans" cxnId="{C61F554A-8684-451D-8781-FCBF686E6BC6}">
      <dgm:prSet/>
      <dgm:spPr/>
      <dgm:t>
        <a:bodyPr/>
        <a:lstStyle/>
        <a:p>
          <a:endParaRPr lang="es-AR"/>
        </a:p>
      </dgm:t>
    </dgm:pt>
    <dgm:pt modelId="{1B5AD4D0-3A17-44FA-B084-D67BB4159D31}" type="sibTrans" cxnId="{C61F554A-8684-451D-8781-FCBF686E6BC6}">
      <dgm:prSet/>
      <dgm:spPr/>
      <dgm:t>
        <a:bodyPr/>
        <a:lstStyle/>
        <a:p>
          <a:endParaRPr lang="es-AR"/>
        </a:p>
      </dgm:t>
    </dgm:pt>
    <dgm:pt modelId="{EEFB2978-EB1F-4C56-B840-6459EF0C3FD1}">
      <dgm:prSet custT="1"/>
      <dgm:spPr/>
      <dgm:t>
        <a:bodyPr/>
        <a:lstStyle/>
        <a:p>
          <a:r>
            <a:rPr lang="es-AR" sz="1600" b="1" dirty="0"/>
            <a:t>ENTRETENIMIENTO</a:t>
          </a:r>
        </a:p>
      </dgm:t>
    </dgm:pt>
    <dgm:pt modelId="{148E6356-38DA-493D-9B55-9B4DC30F6839}" type="parTrans" cxnId="{02885693-F2B7-47FB-99A0-20CF484E2316}">
      <dgm:prSet/>
      <dgm:spPr/>
      <dgm:t>
        <a:bodyPr/>
        <a:lstStyle/>
        <a:p>
          <a:endParaRPr lang="es-AR"/>
        </a:p>
      </dgm:t>
    </dgm:pt>
    <dgm:pt modelId="{5CB1EED8-5964-430B-9636-564540676FA3}" type="sibTrans" cxnId="{02885693-F2B7-47FB-99A0-20CF484E2316}">
      <dgm:prSet/>
      <dgm:spPr/>
      <dgm:t>
        <a:bodyPr/>
        <a:lstStyle/>
        <a:p>
          <a:endParaRPr lang="es-AR"/>
        </a:p>
      </dgm:t>
    </dgm:pt>
    <dgm:pt modelId="{02A288AD-303E-4FAC-AE1E-C127C8B4448B}">
      <dgm:prSet/>
      <dgm:spPr/>
      <dgm:t>
        <a:bodyPr/>
        <a:lstStyle/>
        <a:p>
          <a:r>
            <a:rPr lang="es-AR" b="1" dirty="0"/>
            <a:t>SERVICIOS JURÍDICOS Y DE ASESORAMIENTO</a:t>
          </a:r>
        </a:p>
      </dgm:t>
    </dgm:pt>
    <dgm:pt modelId="{0D983589-4DBB-49C3-BFF5-42FC0CDD4FF0}" type="parTrans" cxnId="{5946A37C-361C-4C5A-979A-77492612CFA4}">
      <dgm:prSet/>
      <dgm:spPr/>
      <dgm:t>
        <a:bodyPr/>
        <a:lstStyle/>
        <a:p>
          <a:endParaRPr lang="es-AR"/>
        </a:p>
      </dgm:t>
    </dgm:pt>
    <dgm:pt modelId="{40B406CA-3796-4665-B21A-E8C92BF619D8}" type="sibTrans" cxnId="{5946A37C-361C-4C5A-979A-77492612CFA4}">
      <dgm:prSet/>
      <dgm:spPr/>
      <dgm:t>
        <a:bodyPr/>
        <a:lstStyle/>
        <a:p>
          <a:endParaRPr lang="es-AR"/>
        </a:p>
      </dgm:t>
    </dgm:pt>
    <dgm:pt modelId="{FECDCE4D-7C4F-4BDB-ACA0-2C083D81940E}">
      <dgm:prSet/>
      <dgm:spPr/>
      <dgm:t>
        <a:bodyPr/>
        <a:lstStyle/>
        <a:p>
          <a:r>
            <a:rPr lang="es-AR" b="1" dirty="0"/>
            <a:t>ACTIVIDADES AGROPECUARIAS</a:t>
          </a:r>
        </a:p>
      </dgm:t>
    </dgm:pt>
    <dgm:pt modelId="{9B7011CE-B094-4CF2-A725-B01B5451F949}" type="parTrans" cxnId="{A444B784-4A3D-4454-8518-390746EA10FF}">
      <dgm:prSet/>
      <dgm:spPr/>
      <dgm:t>
        <a:bodyPr/>
        <a:lstStyle/>
        <a:p>
          <a:endParaRPr lang="es-AR"/>
        </a:p>
      </dgm:t>
    </dgm:pt>
    <dgm:pt modelId="{2D6056F8-3EE7-48B6-8E2A-696E48868CF5}" type="sibTrans" cxnId="{A444B784-4A3D-4454-8518-390746EA10FF}">
      <dgm:prSet/>
      <dgm:spPr/>
      <dgm:t>
        <a:bodyPr/>
        <a:lstStyle/>
        <a:p>
          <a:endParaRPr lang="es-AR"/>
        </a:p>
      </dgm:t>
    </dgm:pt>
    <dgm:pt modelId="{EF2BF0E7-2858-40A1-9AFA-B19F1B2F3466}">
      <dgm:prSet/>
      <dgm:spPr/>
      <dgm:t>
        <a:bodyPr/>
        <a:lstStyle/>
        <a:p>
          <a:r>
            <a:rPr lang="es-AR" b="1" dirty="0"/>
            <a:t>COMPRA VENTA DE AUTOS DE LUJO</a:t>
          </a:r>
        </a:p>
      </dgm:t>
    </dgm:pt>
    <dgm:pt modelId="{8D0BC627-C185-4C74-A1E2-A745457861C9}" type="parTrans" cxnId="{75C6B3D0-9B6C-4511-8AFC-6CD396A02757}">
      <dgm:prSet/>
      <dgm:spPr/>
      <dgm:t>
        <a:bodyPr/>
        <a:lstStyle/>
        <a:p>
          <a:endParaRPr lang="es-AR"/>
        </a:p>
      </dgm:t>
    </dgm:pt>
    <dgm:pt modelId="{084B4C14-D12E-4DDD-BDF3-3FA05A8F1F10}" type="sibTrans" cxnId="{75C6B3D0-9B6C-4511-8AFC-6CD396A02757}">
      <dgm:prSet/>
      <dgm:spPr/>
      <dgm:t>
        <a:bodyPr/>
        <a:lstStyle/>
        <a:p>
          <a:endParaRPr lang="es-AR"/>
        </a:p>
      </dgm:t>
    </dgm:pt>
    <dgm:pt modelId="{24F64F8C-168A-4251-8C87-2A04726BD23C}">
      <dgm:prSet/>
      <dgm:spPr/>
      <dgm:t>
        <a:bodyPr/>
        <a:lstStyle/>
        <a:p>
          <a:r>
            <a:rPr lang="es-AR" b="1" dirty="0"/>
            <a:t>NEGOCIOS INMOBILIARIOS (ADMINISTRACIÓN DE PROPIEDADES URBANAS Y RURALES)</a:t>
          </a:r>
        </a:p>
      </dgm:t>
    </dgm:pt>
    <dgm:pt modelId="{909B10A5-181F-47AC-B261-A0C9A41F87B4}" type="parTrans" cxnId="{0CF2E849-91D3-46FA-854C-4EBC514BD354}">
      <dgm:prSet/>
      <dgm:spPr/>
      <dgm:t>
        <a:bodyPr/>
        <a:lstStyle/>
        <a:p>
          <a:endParaRPr lang="es-AR"/>
        </a:p>
      </dgm:t>
    </dgm:pt>
    <dgm:pt modelId="{3FA2817C-38AA-4E51-B776-1BAFECB02643}" type="sibTrans" cxnId="{0CF2E849-91D3-46FA-854C-4EBC514BD354}">
      <dgm:prSet/>
      <dgm:spPr/>
      <dgm:t>
        <a:bodyPr/>
        <a:lstStyle/>
        <a:p>
          <a:endParaRPr lang="es-AR"/>
        </a:p>
      </dgm:t>
    </dgm:pt>
    <dgm:pt modelId="{4793ACC4-BE28-4370-A881-B25173CD287A}" type="pres">
      <dgm:prSet presAssocID="{C663F133-8C0B-4FB7-B9B9-A46962E18A3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31400E-CF44-4C3A-B473-E999D0A0D8DC}" type="pres">
      <dgm:prSet presAssocID="{901053FA-577F-49DD-9F1F-D4A78A37EA70}" presName="centerShape" presStyleLbl="node0" presStyleIdx="0" presStyleCnt="1" custScaleX="111843" custScaleY="85289"/>
      <dgm:spPr/>
    </dgm:pt>
    <dgm:pt modelId="{44798E88-6ADC-4D31-B6B8-D85A79E453F1}" type="pres">
      <dgm:prSet presAssocID="{E5356034-2790-4838-ACAB-3D709D28C9BC}" presName="parTrans" presStyleLbl="bgSibTrans2D1" presStyleIdx="0" presStyleCnt="9" custAng="10860780" custFlipVert="1" custScaleX="48920" custScaleY="41223" custLinFactNeighborX="24357" custLinFactNeighborY="3918"/>
      <dgm:spPr/>
    </dgm:pt>
    <dgm:pt modelId="{AC5F9078-C6BD-4BBD-B1DF-6BB761D463BD}" type="pres">
      <dgm:prSet presAssocID="{6D666FB3-B719-472F-A8B6-DFB5FC24812D}" presName="node" presStyleLbl="node1" presStyleIdx="0" presStyleCnt="9" custScaleX="164591" custScaleY="87408" custRadScaleRad="86605" custRadScaleInc="-5257">
        <dgm:presLayoutVars>
          <dgm:bulletEnabled val="1"/>
        </dgm:presLayoutVars>
      </dgm:prSet>
      <dgm:spPr/>
    </dgm:pt>
    <dgm:pt modelId="{06A1B01A-D323-4D11-BBD2-C49086C0D222}" type="pres">
      <dgm:prSet presAssocID="{9062C9B2-6615-42C4-80FC-080CAE886CEA}" presName="parTrans" presStyleLbl="bgSibTrans2D1" presStyleIdx="1" presStyleCnt="9" custAng="11055351" custScaleX="46658" custScaleY="39144" custLinFactNeighborX="20995" custLinFactNeighborY="34531"/>
      <dgm:spPr/>
    </dgm:pt>
    <dgm:pt modelId="{A1ADEE72-EC74-46D9-B7D6-CF5184248345}" type="pres">
      <dgm:prSet presAssocID="{742B5C7E-04A0-4FE6-8B69-56E89299B126}" presName="node" presStyleLbl="node1" presStyleIdx="1" presStyleCnt="9" custScaleX="142801" custScaleY="47513" custRadScaleRad="82983" custRadScaleInc="-22175">
        <dgm:presLayoutVars>
          <dgm:bulletEnabled val="1"/>
        </dgm:presLayoutVars>
      </dgm:prSet>
      <dgm:spPr/>
    </dgm:pt>
    <dgm:pt modelId="{9A97CDE6-CF41-4994-B1BA-EC8E509DEACB}" type="pres">
      <dgm:prSet presAssocID="{A02800F8-0736-42F4-B898-70D14815DC52}" presName="parTrans" presStyleLbl="bgSibTrans2D1" presStyleIdx="2" presStyleCnt="9" custAng="10871796" custScaleX="54176" custScaleY="43759" custLinFactNeighborX="17354" custLinFactNeighborY="79235"/>
      <dgm:spPr/>
    </dgm:pt>
    <dgm:pt modelId="{3EF8749F-6A87-490C-87E9-A3D5C7A1181C}" type="pres">
      <dgm:prSet presAssocID="{57496D92-CB9D-4EE6-A1C5-EFB97D5030BE}" presName="node" presStyleLbl="node1" presStyleIdx="2" presStyleCnt="9" custScaleX="142474" custScaleY="110232" custRadScaleRad="94235" custRadScaleInc="-29064">
        <dgm:presLayoutVars>
          <dgm:bulletEnabled val="1"/>
        </dgm:presLayoutVars>
      </dgm:prSet>
      <dgm:spPr/>
    </dgm:pt>
    <dgm:pt modelId="{82D639EA-3952-4AC7-B957-22A3FF85A63F}" type="pres">
      <dgm:prSet presAssocID="{0B3566DE-44FF-4AB2-BFDE-A5BA820A2FA8}" presName="parTrans" presStyleLbl="bgSibTrans2D1" presStyleIdx="3" presStyleCnt="9" custAng="11065319" custScaleX="79093" custScaleY="48913" custLinFactNeighborX="2549" custLinFactNeighborY="53909"/>
      <dgm:spPr/>
    </dgm:pt>
    <dgm:pt modelId="{EFC589A8-7DF8-4F44-A4D4-2AB2EAE3DAB0}" type="pres">
      <dgm:prSet presAssocID="{DFEC0053-4BE5-47F3-AF71-43153383AF00}" presName="node" presStyleLbl="node1" presStyleIdx="3" presStyleCnt="9" custScaleX="150265" custScaleY="55778" custRadScaleRad="98192" custRadScaleInc="-31">
        <dgm:presLayoutVars>
          <dgm:bulletEnabled val="1"/>
        </dgm:presLayoutVars>
      </dgm:prSet>
      <dgm:spPr/>
    </dgm:pt>
    <dgm:pt modelId="{11C13642-318B-45BC-98E4-996B41D89B19}" type="pres">
      <dgm:prSet presAssocID="{148E6356-38DA-493D-9B55-9B4DC30F6839}" presName="parTrans" presStyleLbl="bgSibTrans2D1" presStyleIdx="4" presStyleCnt="9" custAng="10090445" custScaleX="87955" custScaleY="38324" custLinFactNeighborX="-12287" custLinFactNeighborY="60995"/>
      <dgm:spPr/>
    </dgm:pt>
    <dgm:pt modelId="{BAF99F3E-49D5-465E-B24F-95C84D8B676A}" type="pres">
      <dgm:prSet presAssocID="{EEFB2978-EB1F-4C56-B840-6459EF0C3FD1}" presName="node" presStyleLbl="node1" presStyleIdx="4" presStyleCnt="9" custScaleX="190692" custScaleY="53902" custRadScaleRad="112456" custRadScaleInc="45109">
        <dgm:presLayoutVars>
          <dgm:bulletEnabled val="1"/>
        </dgm:presLayoutVars>
      </dgm:prSet>
      <dgm:spPr/>
    </dgm:pt>
    <dgm:pt modelId="{82634D2C-2E77-4655-8F7D-90D2B772A4E3}" type="pres">
      <dgm:prSet presAssocID="{0D983589-4DBB-49C3-BFF5-42FC0CDD4FF0}" presName="parTrans" presStyleLbl="bgSibTrans2D1" presStyleIdx="5" presStyleCnt="9" custAng="10269500" custScaleX="72649" custScaleY="41071" custLinFactNeighborX="-7974" custLinFactNeighborY="63391"/>
      <dgm:spPr/>
    </dgm:pt>
    <dgm:pt modelId="{51111AD4-7016-4DB0-A1AD-8503B401B5A1}" type="pres">
      <dgm:prSet presAssocID="{02A288AD-303E-4FAC-AE1E-C127C8B4448B}" presName="node" presStyleLbl="node1" presStyleIdx="5" presStyleCnt="9" custScaleX="218268" custScaleY="62899" custRadScaleRad="96779" custRadScaleInc="33887">
        <dgm:presLayoutVars>
          <dgm:bulletEnabled val="1"/>
        </dgm:presLayoutVars>
      </dgm:prSet>
      <dgm:spPr/>
    </dgm:pt>
    <dgm:pt modelId="{6244CD8B-8098-4E5C-995D-F911E9CAC3E7}" type="pres">
      <dgm:prSet presAssocID="{9B7011CE-B094-4CF2-A725-B01B5451F949}" presName="parTrans" presStyleLbl="bgSibTrans2D1" presStyleIdx="6" presStyleCnt="9" custAng="10017914" custScaleX="58694" custScaleY="46775" custLinFactNeighborX="-16467" custLinFactNeighborY="62548"/>
      <dgm:spPr/>
    </dgm:pt>
    <dgm:pt modelId="{DAD979EB-EF5E-4E3D-AAF3-836F3ED3F7E5}" type="pres">
      <dgm:prSet presAssocID="{FECDCE4D-7C4F-4BDB-ACA0-2C083D81940E}" presName="node" presStyleLbl="node1" presStyleIdx="6" presStyleCnt="9" custScaleX="169151" custScaleY="54531" custRadScaleRad="90485" custRadScaleInc="41666">
        <dgm:presLayoutVars>
          <dgm:bulletEnabled val="1"/>
        </dgm:presLayoutVars>
      </dgm:prSet>
      <dgm:spPr/>
    </dgm:pt>
    <dgm:pt modelId="{ADC6656C-F265-44CE-8423-648955206353}" type="pres">
      <dgm:prSet presAssocID="{8D0BC627-C185-4C74-A1E2-A745457861C9}" presName="parTrans" presStyleLbl="bgSibTrans2D1" presStyleIdx="7" presStyleCnt="9" custAng="9854657" custScaleX="55391" custScaleY="42432" custLinFactNeighborX="-19157" custLinFactNeighborY="50646"/>
      <dgm:spPr/>
    </dgm:pt>
    <dgm:pt modelId="{1738E32E-FA5E-4194-96F7-3544FBDFD8E6}" type="pres">
      <dgm:prSet presAssocID="{EF2BF0E7-2858-40A1-9AFA-B19F1B2F3466}" presName="node" presStyleLbl="node1" presStyleIdx="7" presStyleCnt="9" custScaleX="141603" custScaleY="59108" custRadScaleRad="86960" custRadScaleInc="17608">
        <dgm:presLayoutVars>
          <dgm:bulletEnabled val="1"/>
        </dgm:presLayoutVars>
      </dgm:prSet>
      <dgm:spPr/>
    </dgm:pt>
    <dgm:pt modelId="{5E2DF951-3D38-4CD8-9A96-076D8E1CFB8F}" type="pres">
      <dgm:prSet presAssocID="{909B10A5-181F-47AC-B261-A0C9A41F87B4}" presName="parTrans" presStyleLbl="bgSibTrans2D1" presStyleIdx="8" presStyleCnt="9" custAng="10783633" custScaleX="39948" custScaleY="49853" custLinFactNeighborX="-21388" custLinFactNeighborY="13997"/>
      <dgm:spPr/>
    </dgm:pt>
    <dgm:pt modelId="{16CBDAF7-AB93-487F-8251-26D75BF45801}" type="pres">
      <dgm:prSet presAssocID="{24F64F8C-168A-4251-8C87-2A04726BD23C}" presName="node" presStyleLbl="node1" presStyleIdx="8" presStyleCnt="9" custScaleX="145926" custScaleY="98851" custRadScaleRad="80951" custRadScaleInc="8854">
        <dgm:presLayoutVars>
          <dgm:bulletEnabled val="1"/>
        </dgm:presLayoutVars>
      </dgm:prSet>
      <dgm:spPr/>
    </dgm:pt>
  </dgm:ptLst>
  <dgm:cxnLst>
    <dgm:cxn modelId="{54223F04-057A-F14D-AE17-44C3F28725DD}" type="presOf" srcId="{9062C9B2-6615-42C4-80FC-080CAE886CEA}" destId="{06A1B01A-D323-4D11-BBD2-C49086C0D222}" srcOrd="0" destOrd="0" presId="urn:microsoft.com/office/officeart/2005/8/layout/radial4"/>
    <dgm:cxn modelId="{FCDE7612-90BE-D244-8C4D-9D516764EE91}" type="presOf" srcId="{24F64F8C-168A-4251-8C87-2A04726BD23C}" destId="{16CBDAF7-AB93-487F-8251-26D75BF45801}" srcOrd="0" destOrd="0" presId="urn:microsoft.com/office/officeart/2005/8/layout/radial4"/>
    <dgm:cxn modelId="{CC3EC819-3387-6D4A-AB91-29C77E141ECA}" type="presOf" srcId="{909B10A5-181F-47AC-B261-A0C9A41F87B4}" destId="{5E2DF951-3D38-4CD8-9A96-076D8E1CFB8F}" srcOrd="0" destOrd="0" presId="urn:microsoft.com/office/officeart/2005/8/layout/radial4"/>
    <dgm:cxn modelId="{81E1C223-807E-FF41-A753-18A70BF8DC25}" type="presOf" srcId="{C663F133-8C0B-4FB7-B9B9-A46962E18A35}" destId="{4793ACC4-BE28-4370-A881-B25173CD287A}" srcOrd="0" destOrd="0" presId="urn:microsoft.com/office/officeart/2005/8/layout/radial4"/>
    <dgm:cxn modelId="{18457B34-48DF-4647-82EB-47CC3E068C9C}" type="presOf" srcId="{57496D92-CB9D-4EE6-A1C5-EFB97D5030BE}" destId="{3EF8749F-6A87-490C-87E9-A3D5C7A1181C}" srcOrd="0" destOrd="0" presId="urn:microsoft.com/office/officeart/2005/8/layout/radial4"/>
    <dgm:cxn modelId="{CABE975B-DB60-464D-A13D-5C84A4660926}" type="presOf" srcId="{6D666FB3-B719-472F-A8B6-DFB5FC24812D}" destId="{AC5F9078-C6BD-4BBD-B1DF-6BB761D463BD}" srcOrd="0" destOrd="0" presId="urn:microsoft.com/office/officeart/2005/8/layout/radial4"/>
    <dgm:cxn modelId="{24D32F41-67EF-1A4D-81C9-BCB5E3E6C9A6}" type="presOf" srcId="{E5356034-2790-4838-ACAB-3D709D28C9BC}" destId="{44798E88-6ADC-4D31-B6B8-D85A79E453F1}" srcOrd="0" destOrd="0" presId="urn:microsoft.com/office/officeart/2005/8/layout/radial4"/>
    <dgm:cxn modelId="{5E74B649-5C88-7348-B304-5A812F573B80}" type="presOf" srcId="{8D0BC627-C185-4C74-A1E2-A745457861C9}" destId="{ADC6656C-F265-44CE-8423-648955206353}" srcOrd="0" destOrd="0" presId="urn:microsoft.com/office/officeart/2005/8/layout/radial4"/>
    <dgm:cxn modelId="{0CF2E849-91D3-46FA-854C-4EBC514BD354}" srcId="{901053FA-577F-49DD-9F1F-D4A78A37EA70}" destId="{24F64F8C-168A-4251-8C87-2A04726BD23C}" srcOrd="8" destOrd="0" parTransId="{909B10A5-181F-47AC-B261-A0C9A41F87B4}" sibTransId="{3FA2817C-38AA-4E51-B776-1BAFECB02643}"/>
    <dgm:cxn modelId="{C61F554A-8684-451D-8781-FCBF686E6BC6}" srcId="{901053FA-577F-49DD-9F1F-D4A78A37EA70}" destId="{DFEC0053-4BE5-47F3-AF71-43153383AF00}" srcOrd="3" destOrd="0" parTransId="{0B3566DE-44FF-4AB2-BFDE-A5BA820A2FA8}" sibTransId="{1B5AD4D0-3A17-44FA-B084-D67BB4159D31}"/>
    <dgm:cxn modelId="{1C96BF6D-36EC-974E-8DC1-84EC884E94B2}" type="presOf" srcId="{148E6356-38DA-493D-9B55-9B4DC30F6839}" destId="{11C13642-318B-45BC-98E4-996B41D89B19}" srcOrd="0" destOrd="0" presId="urn:microsoft.com/office/officeart/2005/8/layout/radial4"/>
    <dgm:cxn modelId="{57BE3F51-D1ED-504C-A356-D622D0914CBE}" type="presOf" srcId="{EF2BF0E7-2858-40A1-9AFA-B19F1B2F3466}" destId="{1738E32E-FA5E-4194-96F7-3544FBDFD8E6}" srcOrd="0" destOrd="0" presId="urn:microsoft.com/office/officeart/2005/8/layout/radial4"/>
    <dgm:cxn modelId="{235E9473-67D3-4DBE-919F-DAA1286E20FB}" srcId="{901053FA-577F-49DD-9F1F-D4A78A37EA70}" destId="{57496D92-CB9D-4EE6-A1C5-EFB97D5030BE}" srcOrd="2" destOrd="0" parTransId="{A02800F8-0736-42F4-B898-70D14815DC52}" sibTransId="{9B10333B-74E4-475B-BA5E-9148CD1DA276}"/>
    <dgm:cxn modelId="{CB686A7B-FB10-4B23-A595-3716F071A78E}" srcId="{901053FA-577F-49DD-9F1F-D4A78A37EA70}" destId="{742B5C7E-04A0-4FE6-8B69-56E89299B126}" srcOrd="1" destOrd="0" parTransId="{9062C9B2-6615-42C4-80FC-080CAE886CEA}" sibTransId="{D91575CB-B395-46BD-9526-3608C0721ED3}"/>
    <dgm:cxn modelId="{5946A37C-361C-4C5A-979A-77492612CFA4}" srcId="{901053FA-577F-49DD-9F1F-D4A78A37EA70}" destId="{02A288AD-303E-4FAC-AE1E-C127C8B4448B}" srcOrd="5" destOrd="0" parTransId="{0D983589-4DBB-49C3-BFF5-42FC0CDD4FF0}" sibTransId="{40B406CA-3796-4665-B21A-E8C92BF619D8}"/>
    <dgm:cxn modelId="{CEA4637D-AA9C-D242-9FB4-7769E3D2EA62}" type="presOf" srcId="{0D983589-4DBB-49C3-BFF5-42FC0CDD4FF0}" destId="{82634D2C-2E77-4655-8F7D-90D2B772A4E3}" srcOrd="0" destOrd="0" presId="urn:microsoft.com/office/officeart/2005/8/layout/radial4"/>
    <dgm:cxn modelId="{553C4283-580C-A84C-BEE2-34F48994DC6B}" type="presOf" srcId="{02A288AD-303E-4FAC-AE1E-C127C8B4448B}" destId="{51111AD4-7016-4DB0-A1AD-8503B401B5A1}" srcOrd="0" destOrd="0" presId="urn:microsoft.com/office/officeart/2005/8/layout/radial4"/>
    <dgm:cxn modelId="{A444B784-4A3D-4454-8518-390746EA10FF}" srcId="{901053FA-577F-49DD-9F1F-D4A78A37EA70}" destId="{FECDCE4D-7C4F-4BDB-ACA0-2C083D81940E}" srcOrd="6" destOrd="0" parTransId="{9B7011CE-B094-4CF2-A725-B01B5451F949}" sibTransId="{2D6056F8-3EE7-48B6-8E2A-696E48868CF5}"/>
    <dgm:cxn modelId="{27648F87-5828-4340-9F08-11DA803C8A7A}" srcId="{C663F133-8C0B-4FB7-B9B9-A46962E18A35}" destId="{901053FA-577F-49DD-9F1F-D4A78A37EA70}" srcOrd="0" destOrd="0" parTransId="{0B6078A3-A241-4080-B7E2-CE6A9D504D8D}" sibTransId="{BF7728CD-B55B-4770-85A2-25499826E1B7}"/>
    <dgm:cxn modelId="{02885693-F2B7-47FB-99A0-20CF484E2316}" srcId="{901053FA-577F-49DD-9F1F-D4A78A37EA70}" destId="{EEFB2978-EB1F-4C56-B840-6459EF0C3FD1}" srcOrd="4" destOrd="0" parTransId="{148E6356-38DA-493D-9B55-9B4DC30F6839}" sibTransId="{5CB1EED8-5964-430B-9636-564540676FA3}"/>
    <dgm:cxn modelId="{BDD85EA2-5A25-46DA-9E30-807EFC116A1B}" srcId="{901053FA-577F-49DD-9F1F-D4A78A37EA70}" destId="{6D666FB3-B719-472F-A8B6-DFB5FC24812D}" srcOrd="0" destOrd="0" parTransId="{E5356034-2790-4838-ACAB-3D709D28C9BC}" sibTransId="{F7A52BE0-E300-422A-B3B6-F6C1AB1A6A45}"/>
    <dgm:cxn modelId="{FE480DC0-0380-2F40-B556-CAFE220018E5}" type="presOf" srcId="{FECDCE4D-7C4F-4BDB-ACA0-2C083D81940E}" destId="{DAD979EB-EF5E-4E3D-AAF3-836F3ED3F7E5}" srcOrd="0" destOrd="0" presId="urn:microsoft.com/office/officeart/2005/8/layout/radial4"/>
    <dgm:cxn modelId="{C50B3AC7-7C69-D14F-B912-4F45D065E07B}" type="presOf" srcId="{0B3566DE-44FF-4AB2-BFDE-A5BA820A2FA8}" destId="{82D639EA-3952-4AC7-B957-22A3FF85A63F}" srcOrd="0" destOrd="0" presId="urn:microsoft.com/office/officeart/2005/8/layout/radial4"/>
    <dgm:cxn modelId="{75C6B3D0-9B6C-4511-8AFC-6CD396A02757}" srcId="{901053FA-577F-49DD-9F1F-D4A78A37EA70}" destId="{EF2BF0E7-2858-40A1-9AFA-B19F1B2F3466}" srcOrd="7" destOrd="0" parTransId="{8D0BC627-C185-4C74-A1E2-A745457861C9}" sibTransId="{084B4C14-D12E-4DDD-BDF3-3FA05A8F1F10}"/>
    <dgm:cxn modelId="{E7E2C6D3-2344-2447-A1A7-44AD82C1D0D9}" type="presOf" srcId="{901053FA-577F-49DD-9F1F-D4A78A37EA70}" destId="{B131400E-CF44-4C3A-B473-E999D0A0D8DC}" srcOrd="0" destOrd="0" presId="urn:microsoft.com/office/officeart/2005/8/layout/radial4"/>
    <dgm:cxn modelId="{286A6ED6-4436-D042-86A4-B16C6E9E4E0A}" type="presOf" srcId="{9B7011CE-B094-4CF2-A725-B01B5451F949}" destId="{6244CD8B-8098-4E5C-995D-F911E9CAC3E7}" srcOrd="0" destOrd="0" presId="urn:microsoft.com/office/officeart/2005/8/layout/radial4"/>
    <dgm:cxn modelId="{552C6FD9-9557-0342-92DC-66E65A093281}" type="presOf" srcId="{EEFB2978-EB1F-4C56-B840-6459EF0C3FD1}" destId="{BAF99F3E-49D5-465E-B24F-95C84D8B676A}" srcOrd="0" destOrd="0" presId="urn:microsoft.com/office/officeart/2005/8/layout/radial4"/>
    <dgm:cxn modelId="{B597C8E0-7666-EF4D-9BAE-7A2AA9D94E25}" type="presOf" srcId="{A02800F8-0736-42F4-B898-70D14815DC52}" destId="{9A97CDE6-CF41-4994-B1BA-EC8E509DEACB}" srcOrd="0" destOrd="0" presId="urn:microsoft.com/office/officeart/2005/8/layout/radial4"/>
    <dgm:cxn modelId="{6D70E4E0-404C-1B41-805C-175A38634B2A}" type="presOf" srcId="{742B5C7E-04A0-4FE6-8B69-56E89299B126}" destId="{A1ADEE72-EC74-46D9-B7D6-CF5184248345}" srcOrd="0" destOrd="0" presId="urn:microsoft.com/office/officeart/2005/8/layout/radial4"/>
    <dgm:cxn modelId="{4F6DD6EE-817F-2B4E-BACA-2D07DB524742}" type="presOf" srcId="{DFEC0053-4BE5-47F3-AF71-43153383AF00}" destId="{EFC589A8-7DF8-4F44-A4D4-2AB2EAE3DAB0}" srcOrd="0" destOrd="0" presId="urn:microsoft.com/office/officeart/2005/8/layout/radial4"/>
    <dgm:cxn modelId="{B58ABBBA-5DB4-B842-B240-3AF7526558E2}" type="presParOf" srcId="{4793ACC4-BE28-4370-A881-B25173CD287A}" destId="{B131400E-CF44-4C3A-B473-E999D0A0D8DC}" srcOrd="0" destOrd="0" presId="urn:microsoft.com/office/officeart/2005/8/layout/radial4"/>
    <dgm:cxn modelId="{06999215-B70E-4842-987A-E190A8EDD944}" type="presParOf" srcId="{4793ACC4-BE28-4370-A881-B25173CD287A}" destId="{44798E88-6ADC-4D31-B6B8-D85A79E453F1}" srcOrd="1" destOrd="0" presId="urn:microsoft.com/office/officeart/2005/8/layout/radial4"/>
    <dgm:cxn modelId="{4E5D3F1E-E3A5-0748-9217-7150468BB96D}" type="presParOf" srcId="{4793ACC4-BE28-4370-A881-B25173CD287A}" destId="{AC5F9078-C6BD-4BBD-B1DF-6BB761D463BD}" srcOrd="2" destOrd="0" presId="urn:microsoft.com/office/officeart/2005/8/layout/radial4"/>
    <dgm:cxn modelId="{14827392-3F4B-8D4F-8A4F-71BE25695639}" type="presParOf" srcId="{4793ACC4-BE28-4370-A881-B25173CD287A}" destId="{06A1B01A-D323-4D11-BBD2-C49086C0D222}" srcOrd="3" destOrd="0" presId="urn:microsoft.com/office/officeart/2005/8/layout/radial4"/>
    <dgm:cxn modelId="{5AA074E2-5C96-3F4B-9B58-355A65E7A548}" type="presParOf" srcId="{4793ACC4-BE28-4370-A881-B25173CD287A}" destId="{A1ADEE72-EC74-46D9-B7D6-CF5184248345}" srcOrd="4" destOrd="0" presId="urn:microsoft.com/office/officeart/2005/8/layout/radial4"/>
    <dgm:cxn modelId="{19AE03B8-3C79-CC48-8111-C0D7AA272923}" type="presParOf" srcId="{4793ACC4-BE28-4370-A881-B25173CD287A}" destId="{9A97CDE6-CF41-4994-B1BA-EC8E509DEACB}" srcOrd="5" destOrd="0" presId="urn:microsoft.com/office/officeart/2005/8/layout/radial4"/>
    <dgm:cxn modelId="{2537AF4F-D5C8-D94B-A64F-45076A85A6D3}" type="presParOf" srcId="{4793ACC4-BE28-4370-A881-B25173CD287A}" destId="{3EF8749F-6A87-490C-87E9-A3D5C7A1181C}" srcOrd="6" destOrd="0" presId="urn:microsoft.com/office/officeart/2005/8/layout/radial4"/>
    <dgm:cxn modelId="{FE3C5652-B269-504F-99B4-A30C09831FC6}" type="presParOf" srcId="{4793ACC4-BE28-4370-A881-B25173CD287A}" destId="{82D639EA-3952-4AC7-B957-22A3FF85A63F}" srcOrd="7" destOrd="0" presId="urn:microsoft.com/office/officeart/2005/8/layout/radial4"/>
    <dgm:cxn modelId="{0CDF282A-CE64-3340-874D-22A2C369726F}" type="presParOf" srcId="{4793ACC4-BE28-4370-A881-B25173CD287A}" destId="{EFC589A8-7DF8-4F44-A4D4-2AB2EAE3DAB0}" srcOrd="8" destOrd="0" presId="urn:microsoft.com/office/officeart/2005/8/layout/radial4"/>
    <dgm:cxn modelId="{1FDA138D-9DE9-6D42-B871-A04E9C474BF4}" type="presParOf" srcId="{4793ACC4-BE28-4370-A881-B25173CD287A}" destId="{11C13642-318B-45BC-98E4-996B41D89B19}" srcOrd="9" destOrd="0" presId="urn:microsoft.com/office/officeart/2005/8/layout/radial4"/>
    <dgm:cxn modelId="{FBF045AA-445B-3546-8763-D657E68C1A5A}" type="presParOf" srcId="{4793ACC4-BE28-4370-A881-B25173CD287A}" destId="{BAF99F3E-49D5-465E-B24F-95C84D8B676A}" srcOrd="10" destOrd="0" presId="urn:microsoft.com/office/officeart/2005/8/layout/radial4"/>
    <dgm:cxn modelId="{9F4B527F-621C-FF48-ABE3-14FA0D650A19}" type="presParOf" srcId="{4793ACC4-BE28-4370-A881-B25173CD287A}" destId="{82634D2C-2E77-4655-8F7D-90D2B772A4E3}" srcOrd="11" destOrd="0" presId="urn:microsoft.com/office/officeart/2005/8/layout/radial4"/>
    <dgm:cxn modelId="{F01424BD-5FD0-AD45-A3A3-0618EC3DE1B5}" type="presParOf" srcId="{4793ACC4-BE28-4370-A881-B25173CD287A}" destId="{51111AD4-7016-4DB0-A1AD-8503B401B5A1}" srcOrd="12" destOrd="0" presId="urn:microsoft.com/office/officeart/2005/8/layout/radial4"/>
    <dgm:cxn modelId="{F08B2368-2D42-A749-864C-70ABB3C17B97}" type="presParOf" srcId="{4793ACC4-BE28-4370-A881-B25173CD287A}" destId="{6244CD8B-8098-4E5C-995D-F911E9CAC3E7}" srcOrd="13" destOrd="0" presId="urn:microsoft.com/office/officeart/2005/8/layout/radial4"/>
    <dgm:cxn modelId="{DCD49344-9CEA-DA46-A78B-7F64BB49312D}" type="presParOf" srcId="{4793ACC4-BE28-4370-A881-B25173CD287A}" destId="{DAD979EB-EF5E-4E3D-AAF3-836F3ED3F7E5}" srcOrd="14" destOrd="0" presId="urn:microsoft.com/office/officeart/2005/8/layout/radial4"/>
    <dgm:cxn modelId="{CEC89E09-8C4F-7A4A-A775-A36094B07E67}" type="presParOf" srcId="{4793ACC4-BE28-4370-A881-B25173CD287A}" destId="{ADC6656C-F265-44CE-8423-648955206353}" srcOrd="15" destOrd="0" presId="urn:microsoft.com/office/officeart/2005/8/layout/radial4"/>
    <dgm:cxn modelId="{703851F8-F553-C84B-A602-0432E573BE49}" type="presParOf" srcId="{4793ACC4-BE28-4370-A881-B25173CD287A}" destId="{1738E32E-FA5E-4194-96F7-3544FBDFD8E6}" srcOrd="16" destOrd="0" presId="urn:microsoft.com/office/officeart/2005/8/layout/radial4"/>
    <dgm:cxn modelId="{9EF3A748-12A3-224B-9215-933A7E180829}" type="presParOf" srcId="{4793ACC4-BE28-4370-A881-B25173CD287A}" destId="{5E2DF951-3D38-4CD8-9A96-076D8E1CFB8F}" srcOrd="17" destOrd="0" presId="urn:microsoft.com/office/officeart/2005/8/layout/radial4"/>
    <dgm:cxn modelId="{100E395D-F2E6-B743-8B40-76DE52CDC351}" type="presParOf" srcId="{4793ACC4-BE28-4370-A881-B25173CD287A}" destId="{16CBDAF7-AB93-487F-8251-26D75BF45801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1400E-CF44-4C3A-B473-E999D0A0D8DC}">
      <dsp:nvSpPr>
        <dsp:cNvPr id="0" name=""/>
        <dsp:cNvSpPr/>
      </dsp:nvSpPr>
      <dsp:spPr>
        <a:xfrm>
          <a:off x="3387568" y="3861599"/>
          <a:ext cx="1748347" cy="13332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u="none" kern="1200" baseline="0" dirty="0"/>
            <a:t>GRUPO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u="none" kern="1200" baseline="0" dirty="0"/>
            <a:t>X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u="none" kern="1200" baseline="0" dirty="0"/>
            <a:t> (</a:t>
          </a:r>
          <a:r>
            <a:rPr lang="es-AR" sz="1400" b="1" u="none" kern="1200" dirty="0"/>
            <a:t>63 EMPRESAS)</a:t>
          </a:r>
        </a:p>
      </dsp:txBody>
      <dsp:txXfrm>
        <a:off x="3643607" y="4056849"/>
        <a:ext cx="1236269" cy="942751"/>
      </dsp:txXfrm>
    </dsp:sp>
    <dsp:sp modelId="{44798E88-6ADC-4D31-B6B8-D85A79E453F1}">
      <dsp:nvSpPr>
        <dsp:cNvPr id="0" name=""/>
        <dsp:cNvSpPr/>
      </dsp:nvSpPr>
      <dsp:spPr>
        <a:xfrm rot="2304" flipV="1">
          <a:off x="2174561" y="4492116"/>
          <a:ext cx="1061505" cy="1836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5F9078-C6BD-4BBD-B1DF-6BB761D463BD}">
      <dsp:nvSpPr>
        <dsp:cNvPr id="0" name=""/>
        <dsp:cNvSpPr/>
      </dsp:nvSpPr>
      <dsp:spPr>
        <a:xfrm>
          <a:off x="191519" y="4203812"/>
          <a:ext cx="1801038" cy="765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/>
            <a:t>CONSTRUCCIÓN</a:t>
          </a:r>
        </a:p>
      </dsp:txBody>
      <dsp:txXfrm>
        <a:off x="213930" y="4226223"/>
        <a:ext cx="1756216" cy="720348"/>
      </dsp:txXfrm>
    </dsp:sp>
    <dsp:sp modelId="{06A1B01A-D323-4D11-BBD2-C49086C0D222}">
      <dsp:nvSpPr>
        <dsp:cNvPr id="0" name=""/>
        <dsp:cNvSpPr/>
      </dsp:nvSpPr>
      <dsp:spPr>
        <a:xfrm rot="1339251">
          <a:off x="2310250" y="3974114"/>
          <a:ext cx="966597" cy="1743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ADEE72-EC74-46D9-B7D6-CF5184248345}">
      <dsp:nvSpPr>
        <dsp:cNvPr id="0" name=""/>
        <dsp:cNvSpPr/>
      </dsp:nvSpPr>
      <dsp:spPr>
        <a:xfrm>
          <a:off x="592530" y="3378297"/>
          <a:ext cx="1562601" cy="415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b="1" kern="1200" dirty="0"/>
            <a:t>SEGUROS</a:t>
          </a:r>
        </a:p>
      </dsp:txBody>
      <dsp:txXfrm>
        <a:off x="604712" y="3390479"/>
        <a:ext cx="1538237" cy="391565"/>
      </dsp:txXfrm>
    </dsp:sp>
    <dsp:sp modelId="{9A97CDE6-CF41-4994-B1BA-EC8E509DEACB}">
      <dsp:nvSpPr>
        <dsp:cNvPr id="0" name=""/>
        <dsp:cNvSpPr/>
      </dsp:nvSpPr>
      <dsp:spPr>
        <a:xfrm rot="2423028">
          <a:off x="2322765" y="3403981"/>
          <a:ext cx="1371583" cy="1949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F8749F-6A87-490C-87E9-A3D5C7A1181C}">
      <dsp:nvSpPr>
        <dsp:cNvPr id="0" name=""/>
        <dsp:cNvSpPr/>
      </dsp:nvSpPr>
      <dsp:spPr>
        <a:xfrm>
          <a:off x="808542" y="1866126"/>
          <a:ext cx="1559023" cy="964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/>
            <a:t>IMPORTACIÓN Y VENTA DE INFORMÁTICA</a:t>
          </a:r>
        </a:p>
      </dsp:txBody>
      <dsp:txXfrm>
        <a:off x="836805" y="1894389"/>
        <a:ext cx="1502497" cy="908445"/>
      </dsp:txXfrm>
    </dsp:sp>
    <dsp:sp modelId="{82D639EA-3952-4AC7-B957-22A3FF85A63F}">
      <dsp:nvSpPr>
        <dsp:cNvPr id="0" name=""/>
        <dsp:cNvSpPr/>
      </dsp:nvSpPr>
      <dsp:spPr>
        <a:xfrm rot="4314947">
          <a:off x="2395393" y="2607462"/>
          <a:ext cx="2172278" cy="2179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589A8-7DF8-4F44-A4D4-2AB2EAE3DAB0}">
      <dsp:nvSpPr>
        <dsp:cNvPr id="0" name=""/>
        <dsp:cNvSpPr/>
      </dsp:nvSpPr>
      <dsp:spPr>
        <a:xfrm>
          <a:off x="2063732" y="963452"/>
          <a:ext cx="1644276" cy="488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/>
            <a:t>GASTRONOMÍA</a:t>
          </a:r>
        </a:p>
      </dsp:txBody>
      <dsp:txXfrm>
        <a:off x="2078033" y="977753"/>
        <a:ext cx="1615674" cy="459679"/>
      </dsp:txXfrm>
    </dsp:sp>
    <dsp:sp modelId="{11C13642-318B-45BC-98E4-996B41D89B19}">
      <dsp:nvSpPr>
        <dsp:cNvPr id="0" name=""/>
        <dsp:cNvSpPr/>
      </dsp:nvSpPr>
      <dsp:spPr>
        <a:xfrm rot="5231753">
          <a:off x="2819423" y="2257294"/>
          <a:ext cx="2864602" cy="1707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99F3E-49D5-465E-B24F-95C84D8B676A}">
      <dsp:nvSpPr>
        <dsp:cNvPr id="0" name=""/>
        <dsp:cNvSpPr/>
      </dsp:nvSpPr>
      <dsp:spPr>
        <a:xfrm>
          <a:off x="3863932" y="226691"/>
          <a:ext cx="2086649" cy="471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kern="1200" dirty="0"/>
            <a:t>ENTRETENIMIENTO</a:t>
          </a:r>
        </a:p>
      </dsp:txBody>
      <dsp:txXfrm>
        <a:off x="3877752" y="240511"/>
        <a:ext cx="2059009" cy="444218"/>
      </dsp:txXfrm>
    </dsp:sp>
    <dsp:sp modelId="{82634D2C-2E77-4655-8F7D-90D2B772A4E3}">
      <dsp:nvSpPr>
        <dsp:cNvPr id="0" name=""/>
        <dsp:cNvSpPr/>
      </dsp:nvSpPr>
      <dsp:spPr>
        <a:xfrm rot="6626144">
          <a:off x="4149151" y="2799488"/>
          <a:ext cx="1949717" cy="1829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111AD4-7016-4DB0-A1AD-8503B401B5A1}">
      <dsp:nvSpPr>
        <dsp:cNvPr id="0" name=""/>
        <dsp:cNvSpPr/>
      </dsp:nvSpPr>
      <dsp:spPr>
        <a:xfrm>
          <a:off x="4800041" y="1162784"/>
          <a:ext cx="2388399" cy="550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/>
            <a:t>SERVICIOS JURÍDICOS Y DE ASESORAMIENTO</a:t>
          </a:r>
        </a:p>
      </dsp:txBody>
      <dsp:txXfrm>
        <a:off x="4816168" y="1178911"/>
        <a:ext cx="2356145" cy="518364"/>
      </dsp:txXfrm>
    </dsp:sp>
    <dsp:sp modelId="{6244CD8B-8098-4E5C-995D-F911E9CAC3E7}">
      <dsp:nvSpPr>
        <dsp:cNvPr id="0" name=""/>
        <dsp:cNvSpPr/>
      </dsp:nvSpPr>
      <dsp:spPr>
        <a:xfrm rot="7817906">
          <a:off x="4862379" y="3439286"/>
          <a:ext cx="1404641" cy="2083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D979EB-EF5E-4E3D-AAF3-836F3ED3F7E5}">
      <dsp:nvSpPr>
        <dsp:cNvPr id="0" name=""/>
        <dsp:cNvSpPr/>
      </dsp:nvSpPr>
      <dsp:spPr>
        <a:xfrm>
          <a:off x="5993116" y="2311587"/>
          <a:ext cx="1850936" cy="477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/>
            <a:t>ACTIVIDADES AGROPECUARIAS</a:t>
          </a:r>
        </a:p>
      </dsp:txBody>
      <dsp:txXfrm>
        <a:off x="6007098" y="2325569"/>
        <a:ext cx="1822972" cy="449400"/>
      </dsp:txXfrm>
    </dsp:sp>
    <dsp:sp modelId="{ADC6656C-F265-44CE-8423-648955206353}">
      <dsp:nvSpPr>
        <dsp:cNvPr id="0" name=""/>
        <dsp:cNvSpPr/>
      </dsp:nvSpPr>
      <dsp:spPr>
        <a:xfrm rot="8715953">
          <a:off x="5189861" y="3983769"/>
          <a:ext cx="1225143" cy="1890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38E32E-FA5E-4194-96F7-3544FBDFD8E6}">
      <dsp:nvSpPr>
        <dsp:cNvPr id="0" name=""/>
        <dsp:cNvSpPr/>
      </dsp:nvSpPr>
      <dsp:spPr>
        <a:xfrm>
          <a:off x="6497192" y="3234285"/>
          <a:ext cx="1549492" cy="517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/>
            <a:t>COMPRA VENTA DE AUTOS DE LUJO</a:t>
          </a:r>
        </a:p>
      </dsp:txBody>
      <dsp:txXfrm>
        <a:off x="6512347" y="3249440"/>
        <a:ext cx="1519182" cy="487121"/>
      </dsp:txXfrm>
    </dsp:sp>
    <dsp:sp modelId="{5E2DF951-3D38-4CD8-9A96-076D8E1CFB8F}">
      <dsp:nvSpPr>
        <dsp:cNvPr id="0" name=""/>
        <dsp:cNvSpPr/>
      </dsp:nvSpPr>
      <dsp:spPr>
        <a:xfrm rot="10889881">
          <a:off x="5420144" y="4540594"/>
          <a:ext cx="788764" cy="222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BDAF7-AB93-487F-8251-26D75BF45801}">
      <dsp:nvSpPr>
        <dsp:cNvPr id="0" name=""/>
        <dsp:cNvSpPr/>
      </dsp:nvSpPr>
      <dsp:spPr>
        <a:xfrm>
          <a:off x="6425197" y="4187123"/>
          <a:ext cx="1596796" cy="865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/>
            <a:t>NEGOCIOS INMOBILIARIOS (ADMINISTRACIÓN DE PROPIEDADES URBANAS Y RURALES)</a:t>
          </a:r>
        </a:p>
      </dsp:txBody>
      <dsp:txXfrm>
        <a:off x="6450542" y="4212468"/>
        <a:ext cx="1546106" cy="81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9233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677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3418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1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2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4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8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09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65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0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07035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2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4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20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10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3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3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96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79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3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90977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65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60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5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6165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009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7293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78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271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886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596C-5A8E-4779-B4DC-46F1646917CD}" type="datetimeFigureOut">
              <a:rPr lang="es-AR" smtClean="0"/>
              <a:t>18/3/2022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05A9C-0E56-4ADB-9CF0-F3B608160F1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055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239"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239"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239"/>
              <a:t>18/3/2022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239"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tf-gafi.org/media/fatf/documents/reports/money-laundering-through-transportation-cash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tif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ecd.org/ctp/exchange-of-tax-information/money-laundering-awareness-handbook-for-tax-examiners-and-tax-auditors.pdf" TargetMode="External"/><Relationship Id="rId4" Type="http://schemas.openxmlformats.org/officeDocument/2006/relationships/hyperlink" Target="https://www.oecd.org/tax/crime/447519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106" flipH="1">
            <a:off x="8566326" y="6230122"/>
            <a:ext cx="539387" cy="75530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411760" y="2492896"/>
            <a:ext cx="4311788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79"/>
            <a:ext cx="4392488" cy="187185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77992" y="5877272"/>
            <a:ext cx="8179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prstClr val="white"/>
                </a:solidFill>
              </a:rPr>
              <a:t>Procuraduría de Criminalidad Económica y Lavado de Activos</a:t>
            </a:r>
          </a:p>
          <a:p>
            <a:pPr algn="ctr"/>
            <a:r>
              <a:rPr lang="es-AR" sz="2000" b="1" dirty="0">
                <a:solidFill>
                  <a:prstClr val="white"/>
                </a:solidFill>
              </a:rPr>
              <a:t>PROCELAC</a:t>
            </a:r>
            <a:endParaRPr lang="es-AR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4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8994" y="548680"/>
            <a:ext cx="79660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u="sng" dirty="0"/>
              <a:t>Indicadores específicos para el efectivo</a:t>
            </a:r>
          </a:p>
          <a:p>
            <a:pPr algn="just"/>
            <a:endParaRPr lang="es-AR" sz="2400" dirty="0"/>
          </a:p>
          <a:p>
            <a:pPr algn="just"/>
            <a:r>
              <a:rPr lang="es-ES" sz="2200" b="1" i="1" dirty="0"/>
              <a:t>Origen inusual de los fondos</a:t>
            </a:r>
            <a:endParaRPr lang="es-ES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Efectivo recibido de países con un alto nivel de corrupción y de inestabilidad política, de  países con un sistema financiero bien desarrollado.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Depósitos de efectivo en cuentas bancarias personales o de empresas a partir de fuentes sin explicar.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i="1" dirty="0"/>
          </a:p>
          <a:p>
            <a:pPr algn="just"/>
            <a:r>
              <a:rPr lang="es-ES" sz="2200" b="1" i="1" dirty="0"/>
              <a:t>Explicaciones no usuales</a:t>
            </a:r>
            <a:endParaRPr lang="es-ES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Explicaciones incompletas, inverosímiles o incorrectas (o no se da ninguna explicación) del origen del efectivo.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No hay correspondencia o documentación justificativa sobre el origen o el propietario.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3336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8994" y="378517"/>
            <a:ext cx="79660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i="1" dirty="0"/>
              <a:t>Posesión no usual </a:t>
            </a:r>
            <a:endParaRPr lang="es-ES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Cantidad, valor facial o divisa no concuerdan con las circunstancias del portador </a:t>
            </a:r>
          </a:p>
          <a:p>
            <a:pPr algn="just"/>
            <a:endParaRPr lang="es-ES" sz="2200" i="1" dirty="0"/>
          </a:p>
          <a:p>
            <a:pPr algn="just"/>
            <a:r>
              <a:rPr lang="es-ES" sz="2200" b="1" i="1" dirty="0"/>
              <a:t>Método de transporte no usual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Transporte oculto de efectivo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Riesgo claro de seguridad en el método de transporte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Costos de transporte elevados comparado con métodos alternativos de transporte </a:t>
            </a:r>
          </a:p>
          <a:p>
            <a:pPr algn="just"/>
            <a:endParaRPr lang="es-ES" sz="2200" i="1" dirty="0"/>
          </a:p>
          <a:p>
            <a:pPr algn="just"/>
            <a:r>
              <a:rPr lang="es-ES" sz="2200" b="1" i="1" dirty="0"/>
              <a:t>Destino y gastos no usuales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Países de riesgo (productores de drogas, regulación </a:t>
            </a:r>
            <a:r>
              <a:rPr lang="es-ES" sz="2200" i="1" dirty="0" err="1"/>
              <a:t>antiblanqueo</a:t>
            </a:r>
            <a:r>
              <a:rPr lang="es-ES" sz="2200" i="1" dirty="0"/>
              <a:t> no efectiva, secreto bancario estricto)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Efectivo recibido en países que no encajan en los antecedentes del portador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Efectivo gastado en bienes de lujo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Retiradas o pagos de importantes cantidades de efectivo sin un razón o explicación económica que lo justifique.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2663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4978" y="334933"/>
            <a:ext cx="83034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i="1" dirty="0"/>
              <a:t>Flujos de caja no usuales en las empresas </a:t>
            </a:r>
          </a:p>
          <a:p>
            <a:pPr algn="just"/>
            <a:endParaRPr lang="es-ES" sz="2200" b="1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Facturación/ventas en efectivo no esperables en el sector económico Gran aumento de facturación/ventas en efectivo procedentes de clientes no identificados.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Gran aumento de facturación/ventas combinado con coste de ventas pagado por banco.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Depósitos o disposiciones en efectivo en valores faciales o divisas no esperables en el sector económico.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Depósitos en efectivo que no se registran como facturación/ventas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Préstamos del extranjero recibidos en efectivo y en moneda local.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Inversiones elevadas en efectivo por propietario o prestamista extranjero.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Una operación ocasional en efectivo de elevado valor (facturación/ventas, factura de coste).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Estructuración de los depósitos bancarios: operaciones de menor tamaño en un breve período a fin de evitar la comunicación (</a:t>
            </a:r>
            <a:r>
              <a:rPr lang="es-ES" sz="2200" i="1" dirty="0" err="1"/>
              <a:t>smurfing</a:t>
            </a:r>
            <a:r>
              <a:rPr lang="es-ES" sz="2200" i="1" dirty="0"/>
              <a:t>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253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8DA0FA-87DC-41D4-BBB3-933224AA5F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625126"/>
            <a:ext cx="3672408" cy="56077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A0A8E98-9438-4642-94EC-FA6B029E6F58}"/>
              </a:ext>
            </a:extLst>
          </p:cNvPr>
          <p:cNvSpPr txBox="1"/>
          <p:nvPr/>
        </p:nvSpPr>
        <p:spPr>
          <a:xfrm>
            <a:off x="4860032" y="2618135"/>
            <a:ext cx="3063592" cy="1666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https://www.fatf-gafi.org/media/fatf/documents/reports/money-laundering-through-transportation-cash.pdf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2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0257" y="660953"/>
            <a:ext cx="8303486" cy="444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i="1" dirty="0"/>
              <a:t>PERSONAS NATURALES </a:t>
            </a:r>
          </a:p>
          <a:p>
            <a:pPr algn="just"/>
            <a:endParaRPr lang="es-ES" sz="2200" b="1" i="1" dirty="0"/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Solicitudes de compra o posesión de grandes cantidades de moneda extranjera sin una explicación plausible.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Posesión de grandes sumas de dinero sin explicación adecuada.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Posesión de dinero supuestamente por motivos de negocios mientras viaja a países donde los pagos en efectivo están restringidos.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Solicitudes de compra o tenencia de grandes volúmenes de billetes de alta denominación. Muy pocas empresas minoristas en la UE aceptarán algo superior a un billete de 50 EUR para una compra de rutina.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Depósitos en efectivo en cuenta bancaria (posiblemente indicando transportes anteriores de efectivo).</a:t>
            </a:r>
            <a:endParaRPr lang="es-ES" sz="2200" i="1" dirty="0"/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31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0257" y="764704"/>
            <a:ext cx="8303486" cy="587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Patrones de viaje ilógicos. Por ejemplo, menos de 24 horas entre reservas de viajes entrantes y salientes, viajes a destinos no turísticos, rutas complicadas sin razón aparente; detalles vagos o contradictorios de los destinos o motivo del viaje.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Poco o nada de equipaje.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Viajes repetidos con poca antelación al mismo destino.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Boletos comprados en efectivo con muy poca anticipación a precios más altos de lo normal.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Billetes comprados por otra persona que no sea el viajero.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Múltiples viajeros individuales que parecen estar involucrados en eventos inusuales similares.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El pasajero tiene conexión (nacionalidad, destino, origen, viaje anterior, etc.) con una zona de riesgo o jurisdicción. P.ej. aquellos con problemas específicos de delincuencia; jurisdicciones con instituciones estatales que no funcionan, etc.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4519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0257" y="361878"/>
            <a:ext cx="8303486" cy="524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Movimiento inquieto o forma inusual del cuerpo debido a la cantidad de dinero en efectivo escondido en el cuerpo.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pasajero tiene una plancha en su equipaje. Los billetes a veces se planchan para que sean más fáciles de empacar en espacios pequeños.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pasajero es una persona expuesta políticamente o una persona de interés.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pasajero deja el equipaje en la frontera/(</a:t>
            </a:r>
            <a:r>
              <a:rPr lang="es-E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aero</a:t>
            </a: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)puerto.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pasajero aborta el intento de cruzar la frontera.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Facturación o embarque de última hora.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volumen de la moneda en posesión del viajero supera el umbral de control monetario/monetario del país de emisión.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efectivo se lleva en varias monedas.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Posesión de grandes cantidades de dinero en efectivo de jurisdicciones no relacionadas con la viajero.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9342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0257" y="476672"/>
            <a:ext cx="8303486" cy="6364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i="1" dirty="0"/>
              <a:t>CARGA Y CORREO </a:t>
            </a:r>
          </a:p>
          <a:p>
            <a:pPr algn="just"/>
            <a:endParaRPr lang="es-ES" sz="2200" b="1" i="1" dirty="0"/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Envíos de efectivo antieconómicos. El envío es de una cantidad muy pequeña de efectivo, ¿por qué no se depositó y transfirió simplemente?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efectivo es reclamado por alguien que usa documentos falsos, para identificarse o hacer afirmaciones falsas sobre la propiedad del dinero.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Ningún contacto del remitente o beneficiario final después de que se haya inspeccionado un envío.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El efectivo se transporta en billetes de alta denominación.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La naturaleza o volumen de la moneda no coincide con el punto de origen.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Las empresas no existen o parecen no comerciar.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Mercancías enviadas o enviadas desde jurisdicciones de alto riesgo.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Los detalles del nombre y la dirección en el paquete son confusos, vagos y/o falsificados.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82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9307" y="492425"/>
            <a:ext cx="7920881" cy="660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i="1" dirty="0"/>
              <a:t>VEHÍCULOS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conductor del vehículo no es el propietario.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nacionalidad del conductor y la nacionalidad del vehículo no coinciden.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Comportamiento del conductor: nervioso, sudoroso, fumador excesivo, etc.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Vehículo no asegurado, o asegurado a nombre de alguien que no es el conductor.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Vehículo comprado recientemente.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Vehículo comprado en efectivo.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Partes inaccesibles del vehículo: partes del maletero, debajo de los asientos, etc.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Cableado o elementos eléctricos nuevos (posiblemente acceso al ocultamiento operado electrónicamente).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Los bienes transportados por vehículo no son económicos para enviar.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Mercancías no coinciden con la documentación.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Conductor y pasajeros cuentan historias contradictorias.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8693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59" y="2204864"/>
            <a:ext cx="7920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i="1" dirty="0"/>
              <a:t>OTROS INDICADORES CONTENIDOS EN EL DOCUMENTO DE LA OCDE</a:t>
            </a:r>
            <a:endParaRPr lang="es-E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1212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252520" cy="6856629"/>
          </a:xfrm>
          <a:prstGeom prst="rect">
            <a:avLst/>
          </a:prstGeom>
        </p:spPr>
      </p:pic>
      <p:sp>
        <p:nvSpPr>
          <p:cNvPr id="2" name="CuadroTexto 3"/>
          <p:cNvSpPr txBox="1"/>
          <p:nvPr/>
        </p:nvSpPr>
        <p:spPr>
          <a:xfrm>
            <a:off x="791579" y="2800683"/>
            <a:ext cx="7632848" cy="187742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s-AR" sz="4000" b="1" dirty="0">
                <a:solidFill>
                  <a:prstClr val="black"/>
                </a:solidFill>
                <a:latin typeface="Trebuchet MS" pitchFamily="34" charset="0"/>
              </a:rPr>
              <a:t>LAVADO DE ACTIVOS</a:t>
            </a:r>
          </a:p>
          <a:p>
            <a:pPr algn="ctr"/>
            <a:endParaRPr lang="es-AR" sz="4800" dirty="0">
              <a:solidFill>
                <a:prstClr val="black"/>
              </a:solidFill>
              <a:latin typeface="Trebuchet MS" pitchFamily="34" charset="0"/>
            </a:endParaRPr>
          </a:p>
          <a:p>
            <a:pPr algn="ctr" defTabSz="914239"/>
            <a:r>
              <a:rPr lang="es-AR" sz="1400" dirty="0">
                <a:solidFill>
                  <a:prstClr val="black"/>
                </a:solidFill>
                <a:latin typeface="Trebuchet MS" pitchFamily="34" charset="0"/>
              </a:rPr>
              <a:t>Buenos Aires · Marzo de 2022</a:t>
            </a:r>
          </a:p>
          <a:p>
            <a:pPr algn="ctr" defTabSz="914239"/>
            <a:r>
              <a:rPr lang="es-AR" sz="1400" dirty="0">
                <a:solidFill>
                  <a:prstClr val="black"/>
                </a:solidFill>
                <a:latin typeface="Trebuchet MS" pitchFamily="34" charset="0"/>
                <a:cs typeface="Arial Black"/>
              </a:rPr>
              <a:t>MARÍA LAURA ROTETA (LROTETA@MPF.GOV.AR)</a:t>
            </a:r>
            <a:endParaRPr lang="es-ES" sz="1400" dirty="0">
              <a:solidFill>
                <a:srgbClr val="4F81BD">
                  <a:lumMod val="50000"/>
                </a:srgbClr>
              </a:solidFill>
              <a:latin typeface="Trebuchet MS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2570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59" y="620688"/>
            <a:ext cx="7920881" cy="4982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i="1" dirty="0"/>
              <a:t>Indicadores de blanqueo de capitales para personas físicas</a:t>
            </a:r>
          </a:p>
          <a:p>
            <a:pPr algn="just"/>
            <a:endParaRPr lang="es-ES" sz="2200" b="1" i="1" dirty="0"/>
          </a:p>
          <a:p>
            <a:pPr algn="just"/>
            <a:endParaRPr lang="es-ES" sz="2200" b="1" i="1" dirty="0"/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Renta no usual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 renta o con renta baja comparada con el coste de vida normal.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contribuyente parece vivir por encima de sus posibilidades.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Aumento inusual del patrimonio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Herencia de un miembro de la familia de delincuentes.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Herencia ficticia.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Declaración voluntaria de conocidos delincuentes o de sus familiares.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Ganancias del juego o de loterías.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63446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59" y="620688"/>
            <a:ext cx="7920881" cy="370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Posesión y uso no habituales de activos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Una persona de renta baja es dueña de o usa bienes caros (coche, embarcación, inmueble).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Una persona es dueña de activos en el exterior no consignados en sus declaraciones fiscales.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Deudas no usuales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Conseguir un préstamo hipotecario teniendo una renta relativamente baja.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Recibir un préstamo de un tercero no identificado.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81611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1315" y="764704"/>
            <a:ext cx="7776865" cy="383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Transacciones inusuales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Comprar activos (p. e. una casa) teniendo una renta relativamente baja.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Comprar activos (p. e. una casa) muy por debajo de su valor de mercado.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Intervenir en una compra y venta seguidas sin tener antecedentes de actividad profesional inmobiliaria.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Transacciones en efectivo con un desconocido (venta ficticia).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Información de fuentes externas (fuerzas del orden, medios de comunicación).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1968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7" y="404664"/>
            <a:ext cx="7776865" cy="537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Indicadores para empresas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e intervinientes inusuales</a:t>
            </a:r>
            <a:endParaRPr lang="es-E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Escaso conocimiento por parte del empresario acerca de la empresa.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relacionadas con bienes o servicios que no encajan en el perfil de la sociedad.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sin base comercial evidente.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o acuerdos que carecen de los correspondientes documentos justificativos.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con sociedades extraterritoriales.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con personas sospechosas de ser delincuentes o sus socios.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Clientes, acreedores o prestamistas no transparentes o no identificables.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con asociados comerciales o clientes que comparten una dirección común.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7273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7" y="484987"/>
            <a:ext cx="7776865" cy="5485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Flujos de dinero inusuales</a:t>
            </a:r>
            <a:endParaRPr lang="es-E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Pagos de o a terceros que no intervienen en las operaciones.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Pagos a o de sociedades o cuentas extraterritoriales no conexas.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Cuenta bancaria de la sociedad utilizada como cuenta a través de la que pasar el efectivo.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Origen del dinero no transparente o no verificable (por ejemplo, depósitos, préstamos o ventas en efectivo).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Valores y tipos de divisas que no son habituales para el sector.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Abonos en las cuentas bancarias no declarados como ingresos (ventas).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Flujos de dinero sin razón económica aparente o sin documentación justificativa.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Uso inusual de tarjetas de crédito o de instrumentos de deuda.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Acuerdos de reparto de beneficios sin base económica significativa.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Falta de la correspondiente documentación justificativa.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Gastos soportados que no dan lugar a facturación o ventas.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3282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7" y="620688"/>
            <a:ext cx="7776865" cy="5205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Facturación o ventas inusuales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Aumento significativo de la facturación o las ventas en efectivo (anónimas).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Grandes cobros en efectivo recibidos por bienes de lujo vendidos.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Grandes cobros en efectivo recibidos por bienes nunca entregados (comprador ficticio).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sin base comercial evidente o sin documentación justificativa conservada.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y contratos sin costos conexos o sin la correspondiente documentación justificativa.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con personas sospechosas de ser delincuentes o sus socios.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relacionadas con bienes o servicios que no encajan en el perfil de la sociedad.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9558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7" y="404664"/>
            <a:ext cx="7776865" cy="559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Indicadores para el sector inmobiliario</a:t>
            </a:r>
            <a:endParaRPr lang="es-E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Intervinientes inusuales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Interviene una parte no profesional de carácter atípico (muy grande, especializada o expuesta a un alto riesgo).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parte pertenece a la red social de un delincuente.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propiedad de una entidad jurídica no es transparente.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Posesión inusual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Propiedad no transparente (por ejemplo, acciones al portador, entidad jurídica desconocida por la administración tributaria).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Falta de ingresos en relación con el precio de compra.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Personas con antecedentes delictivos o que se desenvuelven en un ambiente criminal.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 social de un delincuente.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Cartera en fuerte crecimiento.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7895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1315" y="620688"/>
            <a:ext cx="7776865" cy="469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Operaciones inusuales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Precios de operación inusuales (por ejemplo, excesivos en comparación con el anterior precio de la operación, el precio de oferta o el valor de mercado).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Resultados de la operación inusuales (elevados beneficios durante un período de propiedad breve).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Financiación inusual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Origen de los fondos inusual.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Prestamista inusual.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Prestatario inusual.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Contrato de préstamo inusual.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Resultado financiero inusual.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3544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1315" y="764704"/>
            <a:ext cx="7776865" cy="3181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Ocupante o usuario inusual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Falta de ingresos en relación con un alquiler al precio normal de mercado.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Personas (o allegados de estas) con antecedentes delictivos o que se desenvuelven en un ambiente criminal.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Declaraciones inusuales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Declaraciones sumamente inverosímiles, no verificables o indocumentadas.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1401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7" y="1052736"/>
            <a:ext cx="7776865" cy="363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OTROS RUBROS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Indicadores relativos a las organizaciones benéficas y las entidades jurídicas extranjeras.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Indicadores relativos a las criptomonedas.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Indicadores relativos al comercio internacional.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Indicadores relativos a los préstamos.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Indicadores relativos a los proveedores de servicios profesionales.</a:t>
            </a:r>
            <a:endParaRPr lang="es-E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537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812899"/>
            <a:ext cx="80648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b="1" dirty="0"/>
              <a:t>Cambio de política criminal internacional (70’)</a:t>
            </a:r>
          </a:p>
          <a:p>
            <a:pPr algn="just"/>
            <a:endParaRPr lang="es-A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Foco de la comunidad internacional: apuntar a las ganancias ilícitas que genera la criminalidad organizada como estrategia eficiente para la prevención, investigación, persecución y represión de estos fenómenos criminales.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Herramientas jurídicas tendientes a evitar el disfrute de las ganancias ilícitas y decomisar los bienes.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Las organizaciones criminales actúan como empresas (criminales).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Perspectiva de racionalidad económica: costo-beneficio: hacer que el negocio ilegal tenga riesgos y sea poco rentable, que pierda sentido.</a:t>
            </a:r>
            <a:endParaRPr lang="es-AR" sz="2200" dirty="0"/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22072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1315" y="908720"/>
            <a:ext cx="7776865" cy="5625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VALORACIÓN PROBATORIA DE LOS INDICIOS</a:t>
            </a:r>
            <a:endParaRPr lang="es-E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Principios para la valoración probatoria: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Principio de libertad probatoria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Sana crítica racional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Deber de motivación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Estándares probatorios: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Sospecha: investigación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Sospecha fundada: injerencias, traslado de la acusación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Condena:  certeza más allá de toda duda razonable/principio de inocencia/in dubio pro reo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47447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22257" y="908720"/>
            <a:ext cx="6534981" cy="383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Requisitos para la valoración de los indicios: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Acreditados por prueba directa.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Máximas de experiencia verdaderas.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Explicitar el razonamiento/adecuación de las reglas de la lógica y la experiencia.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Unívocos.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Plurales.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Concordantes.</a:t>
            </a:r>
            <a:endParaRPr lang="es-E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9366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60A814-31EF-408A-A3E6-98CBC2909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516" y="1340768"/>
            <a:ext cx="8748464" cy="44218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CF6163E-94BE-3942-9055-4B2BFC1C63C0}"/>
              </a:ext>
            </a:extLst>
          </p:cNvPr>
          <p:cNvSpPr txBox="1"/>
          <p:nvPr/>
        </p:nvSpPr>
        <p:spPr>
          <a:xfrm>
            <a:off x="240165" y="25334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CASO 1</a:t>
            </a:r>
          </a:p>
        </p:txBody>
      </p:sp>
    </p:spTree>
    <p:extLst>
      <p:ext uri="{BB962C8B-B14F-4D97-AF65-F5344CB8AC3E}">
        <p14:creationId xmlns:p14="http://schemas.microsoft.com/office/powerpoint/2010/main" val="3855580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C85836-C0C4-433F-986C-D0E5AF68F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479" y="1169368"/>
            <a:ext cx="863704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32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47DD5C-4284-47F6-B3E5-6E3199A4E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415" y="1512168"/>
            <a:ext cx="8777170" cy="23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37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3FF0E9-CAB4-4AF2-B2F2-99EA00FC0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7" y="205679"/>
            <a:ext cx="7383847" cy="64466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AB4676-330C-45B0-8DA0-8DF23F803EBF}"/>
              </a:ext>
            </a:extLst>
          </p:cNvPr>
          <p:cNvSpPr txBox="1"/>
          <p:nvPr/>
        </p:nvSpPr>
        <p:spPr>
          <a:xfrm>
            <a:off x="179512" y="1822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CASO 2</a:t>
            </a:r>
          </a:p>
        </p:txBody>
      </p:sp>
    </p:spTree>
    <p:extLst>
      <p:ext uri="{BB962C8B-B14F-4D97-AF65-F5344CB8AC3E}">
        <p14:creationId xmlns:p14="http://schemas.microsoft.com/office/powerpoint/2010/main" val="1792472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5" name="1 Diagrama">
            <a:extLst>
              <a:ext uri="{FF2B5EF4-FFF2-40B4-BE49-F238E27FC236}">
                <a16:creationId xmlns:a16="http://schemas.microsoft.com/office/drawing/2014/main" id="{48C13A03-BE6C-4E93-8F63-ADBB4C638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828744"/>
              </p:ext>
            </p:extLst>
          </p:nvPr>
        </p:nvGraphicFramePr>
        <p:xfrm>
          <a:off x="361318" y="986800"/>
          <a:ext cx="8421364" cy="582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FC49747-0CEF-432B-9792-CEF38135F78D}"/>
              </a:ext>
            </a:extLst>
          </p:cNvPr>
          <p:cNvSpPr txBox="1"/>
          <p:nvPr/>
        </p:nvSpPr>
        <p:spPr>
          <a:xfrm>
            <a:off x="1780180" y="305588"/>
            <a:ext cx="565921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ACTIVIDADES DE LAS EMPRESAS DE LA ORGANIZACIÓN </a:t>
            </a:r>
          </a:p>
        </p:txBody>
      </p:sp>
    </p:spTree>
    <p:extLst>
      <p:ext uri="{BB962C8B-B14F-4D97-AF65-F5344CB8AC3E}">
        <p14:creationId xmlns:p14="http://schemas.microsoft.com/office/powerpoint/2010/main" val="2590710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2" name="Picture 2" descr="C:\Program Files\Microsoft Office\MEDIA\CAGCAT10\j0205462.wmf">
            <a:extLst>
              <a:ext uri="{FF2B5EF4-FFF2-40B4-BE49-F238E27FC236}">
                <a16:creationId xmlns:a16="http://schemas.microsoft.com/office/drawing/2014/main" id="{778E7653-D751-459E-99C9-41AE1DA76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83" y="3062222"/>
            <a:ext cx="1862793" cy="13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2 Marcador de texto">
            <a:extLst>
              <a:ext uri="{FF2B5EF4-FFF2-40B4-BE49-F238E27FC236}">
                <a16:creationId xmlns:a16="http://schemas.microsoft.com/office/drawing/2014/main" id="{79E93E1C-D455-4A81-98EF-B7C6A39E9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9521" y="2262644"/>
            <a:ext cx="2541525" cy="69870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sz="1800" b="1" dirty="0"/>
              <a:t>CONFORMACI</a:t>
            </a:r>
            <a:r>
              <a:rPr lang="es-ES" sz="1800" b="1" dirty="0"/>
              <a:t>ÓN Y ADQUISICIÓN DE EMPRESAS DEDICADAS AL RUBRO INMOBILIARIO (10)</a:t>
            </a:r>
            <a:endParaRPr lang="es-AR" sz="1800" b="1" dirty="0"/>
          </a:p>
        </p:txBody>
      </p:sp>
      <p:sp>
        <p:nvSpPr>
          <p:cNvPr id="34" name="4 Marcador de texto">
            <a:extLst>
              <a:ext uri="{FF2B5EF4-FFF2-40B4-BE49-F238E27FC236}">
                <a16:creationId xmlns:a16="http://schemas.microsoft.com/office/drawing/2014/main" id="{D6606CCE-EA15-4B2E-88E0-B7E09DE328A5}"/>
              </a:ext>
            </a:extLst>
          </p:cNvPr>
          <p:cNvSpPr txBox="1">
            <a:spLocks/>
          </p:cNvSpPr>
          <p:nvPr/>
        </p:nvSpPr>
        <p:spPr>
          <a:xfrm>
            <a:off x="6971891" y="1036785"/>
            <a:ext cx="1502164" cy="6741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200" b="1" dirty="0"/>
              <a:t>VENTA DE DEPARTAMENTOS A TERECEROS </a:t>
            </a:r>
            <a:endParaRPr lang="es-AR" sz="1200" b="1" dirty="0"/>
          </a:p>
        </p:txBody>
      </p:sp>
      <p:pic>
        <p:nvPicPr>
          <p:cNvPr id="35" name="31 Imagen">
            <a:extLst>
              <a:ext uri="{FF2B5EF4-FFF2-40B4-BE49-F238E27FC236}">
                <a16:creationId xmlns:a16="http://schemas.microsoft.com/office/drawing/2014/main" id="{FFD368F0-07D9-41F4-9BA2-1E8481BA4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7" r="8577"/>
          <a:stretch/>
        </p:blipFill>
        <p:spPr>
          <a:xfrm>
            <a:off x="598557" y="2852985"/>
            <a:ext cx="984892" cy="616040"/>
          </a:xfrm>
          <a:prstGeom prst="rect">
            <a:avLst/>
          </a:prstGeom>
        </p:spPr>
      </p:pic>
      <p:pic>
        <p:nvPicPr>
          <p:cNvPr id="36" name="31 Imagen">
            <a:extLst>
              <a:ext uri="{FF2B5EF4-FFF2-40B4-BE49-F238E27FC236}">
                <a16:creationId xmlns:a16="http://schemas.microsoft.com/office/drawing/2014/main" id="{0CAB7851-279C-480B-A5B2-FF71FD6B5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7" r="8577"/>
          <a:stretch/>
        </p:blipFill>
        <p:spPr>
          <a:xfrm>
            <a:off x="561403" y="3973080"/>
            <a:ext cx="984892" cy="616040"/>
          </a:xfrm>
          <a:prstGeom prst="rect">
            <a:avLst/>
          </a:prstGeom>
        </p:spPr>
      </p:pic>
      <p:sp>
        <p:nvSpPr>
          <p:cNvPr id="38" name="10 Flecha derecha">
            <a:extLst>
              <a:ext uri="{FF2B5EF4-FFF2-40B4-BE49-F238E27FC236}">
                <a16:creationId xmlns:a16="http://schemas.microsoft.com/office/drawing/2014/main" id="{CA68E07D-9D0D-4DB1-8CAF-5F7D38A77376}"/>
              </a:ext>
            </a:extLst>
          </p:cNvPr>
          <p:cNvSpPr/>
          <p:nvPr/>
        </p:nvSpPr>
        <p:spPr>
          <a:xfrm>
            <a:off x="1727755" y="3666631"/>
            <a:ext cx="589282" cy="1332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39" name="Conector angular 2">
            <a:extLst>
              <a:ext uri="{FF2B5EF4-FFF2-40B4-BE49-F238E27FC236}">
                <a16:creationId xmlns:a16="http://schemas.microsoft.com/office/drawing/2014/main" id="{A8D8DFCE-0723-4EEF-9722-759970C5A4F6}"/>
              </a:ext>
            </a:extLst>
          </p:cNvPr>
          <p:cNvCxnSpPr>
            <a:cxnSpLocks/>
          </p:cNvCxnSpPr>
          <p:nvPr/>
        </p:nvCxnSpPr>
        <p:spPr>
          <a:xfrm flipV="1">
            <a:off x="4418854" y="2210193"/>
            <a:ext cx="652052" cy="1417738"/>
          </a:xfrm>
          <a:prstGeom prst="bent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16">
            <a:extLst>
              <a:ext uri="{FF2B5EF4-FFF2-40B4-BE49-F238E27FC236}">
                <a16:creationId xmlns:a16="http://schemas.microsoft.com/office/drawing/2014/main" id="{2A50AE79-2D89-4E7F-A0EB-8E025BD3ED4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93225" y="3470741"/>
            <a:ext cx="290917" cy="2362377"/>
          </a:xfrm>
          <a:prstGeom prst="bentConnector3">
            <a:avLst>
              <a:gd name="adj1" fmla="val -78579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 Marcador de texto">
            <a:extLst>
              <a:ext uri="{FF2B5EF4-FFF2-40B4-BE49-F238E27FC236}">
                <a16:creationId xmlns:a16="http://schemas.microsoft.com/office/drawing/2014/main" id="{D3677D39-044C-402E-AA95-24809A7C131D}"/>
              </a:ext>
            </a:extLst>
          </p:cNvPr>
          <p:cNvSpPr txBox="1">
            <a:spLocks/>
          </p:cNvSpPr>
          <p:nvPr/>
        </p:nvSpPr>
        <p:spPr>
          <a:xfrm>
            <a:off x="1067493" y="5304746"/>
            <a:ext cx="4438883" cy="6494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MX" sz="1500" b="1" dirty="0"/>
              <a:t>APORTES y DEPÓSITOS EN EFECTIVO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1500" b="1" i="1" dirty="0"/>
              <a:t>(REPRESENT</a:t>
            </a:r>
            <a:r>
              <a:rPr lang="es-ES" sz="1500" b="1" i="1" dirty="0"/>
              <a:t>Ó</a:t>
            </a:r>
            <a:r>
              <a:rPr lang="es-MX" sz="1500" b="1" i="1" dirty="0"/>
              <a:t> EL 70% DE LOS INGRESOS DE LAS SOC.)</a:t>
            </a:r>
            <a:endParaRPr lang="es-AR" sz="1500" b="1" i="1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A85B8EED-0386-42F1-A591-7A892DE05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495" y="817392"/>
            <a:ext cx="1426752" cy="1426752"/>
          </a:xfrm>
          <a:prstGeom prst="rect">
            <a:avLst/>
          </a:prstGeom>
        </p:spPr>
      </p:pic>
      <p:sp>
        <p:nvSpPr>
          <p:cNvPr id="46" name="2 Marcador de texto">
            <a:extLst>
              <a:ext uri="{FF2B5EF4-FFF2-40B4-BE49-F238E27FC236}">
                <a16:creationId xmlns:a16="http://schemas.microsoft.com/office/drawing/2014/main" id="{D7C37B7E-7AEA-49B4-8F79-8FD97E540DE5}"/>
              </a:ext>
            </a:extLst>
          </p:cNvPr>
          <p:cNvSpPr txBox="1">
            <a:spLocks/>
          </p:cNvSpPr>
          <p:nvPr/>
        </p:nvSpPr>
        <p:spPr>
          <a:xfrm>
            <a:off x="5218287" y="529361"/>
            <a:ext cx="1699920" cy="698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es-ES" sz="1200" b="1" dirty="0"/>
              <a:t>ADQUISICIÓN DE LOTES Y CONSTRUCCION DE EDIFICIOS </a:t>
            </a:r>
            <a:endParaRPr lang="es-AR" sz="1200" b="1" dirty="0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43F5436-2DC6-4FB1-8D1E-D09AB540D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473" y="3254815"/>
            <a:ext cx="1601023" cy="1601023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A1E6F6B6-B0C8-488B-809A-408AD8B711D2}"/>
              </a:ext>
            </a:extLst>
          </p:cNvPr>
          <p:cNvSpPr txBox="1"/>
          <p:nvPr/>
        </p:nvSpPr>
        <p:spPr>
          <a:xfrm>
            <a:off x="5596606" y="4662079"/>
            <a:ext cx="164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/>
              <a:t>MAR </a:t>
            </a:r>
          </a:p>
          <a:p>
            <a:r>
              <a:rPr lang="es-ES_tradnl" sz="1200" b="1" dirty="0"/>
              <a:t>DEL PLATA -&gt; Alberdi</a:t>
            </a:r>
          </a:p>
          <a:p>
            <a:r>
              <a:rPr lang="es-ES_tradnl" sz="1200" b="1" dirty="0"/>
              <a:t>                    -&gt; Bolívar </a:t>
            </a:r>
          </a:p>
          <a:p>
            <a:r>
              <a:rPr lang="es-ES_tradnl" sz="1200" b="1" dirty="0"/>
              <a:t>                    -&gt; Paunero</a:t>
            </a:r>
          </a:p>
        </p:txBody>
      </p:sp>
      <p:pic>
        <p:nvPicPr>
          <p:cNvPr id="49" name="29 Imagen">
            <a:extLst>
              <a:ext uri="{FF2B5EF4-FFF2-40B4-BE49-F238E27FC236}">
                <a16:creationId xmlns:a16="http://schemas.microsoft.com/office/drawing/2014/main" id="{422AA09B-0EA1-4DCF-8721-9A581B5BDB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41" y="1725850"/>
            <a:ext cx="927568" cy="63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10 Flecha derecha">
            <a:extLst>
              <a:ext uri="{FF2B5EF4-FFF2-40B4-BE49-F238E27FC236}">
                <a16:creationId xmlns:a16="http://schemas.microsoft.com/office/drawing/2014/main" id="{C3721502-4504-456E-9D6D-1AD51EA6CD51}"/>
              </a:ext>
            </a:extLst>
          </p:cNvPr>
          <p:cNvSpPr/>
          <p:nvPr/>
        </p:nvSpPr>
        <p:spPr>
          <a:xfrm>
            <a:off x="6217794" y="1697699"/>
            <a:ext cx="799316" cy="1505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0113C96D-B112-4E11-9637-8B8EA93B6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0" y="1245818"/>
            <a:ext cx="1151269" cy="1151269"/>
          </a:xfrm>
          <a:prstGeom prst="rect">
            <a:avLst/>
          </a:prstGeom>
        </p:spPr>
      </p:pic>
      <p:sp>
        <p:nvSpPr>
          <p:cNvPr id="55" name="4 Marcador de texto">
            <a:extLst>
              <a:ext uri="{FF2B5EF4-FFF2-40B4-BE49-F238E27FC236}">
                <a16:creationId xmlns:a16="http://schemas.microsoft.com/office/drawing/2014/main" id="{84FDA1CD-0268-45EA-9EB9-79979941334D}"/>
              </a:ext>
            </a:extLst>
          </p:cNvPr>
          <p:cNvSpPr txBox="1">
            <a:spLocks/>
          </p:cNvSpPr>
          <p:nvPr/>
        </p:nvSpPr>
        <p:spPr>
          <a:xfrm>
            <a:off x="7092280" y="3674083"/>
            <a:ext cx="1412408" cy="5417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200" b="1" dirty="0">
                <a:solidFill>
                  <a:srgbClr val="FF0000"/>
                </a:solidFill>
              </a:rPr>
              <a:t>VENTA A MIEMBROS DE LA ORGANIZACI</a:t>
            </a:r>
            <a:r>
              <a:rPr lang="es-ES" sz="1200" b="1" dirty="0">
                <a:solidFill>
                  <a:srgbClr val="FF0000"/>
                </a:solidFill>
              </a:rPr>
              <a:t>ÓN</a:t>
            </a:r>
            <a:endParaRPr lang="es-AR" sz="1200" b="1" dirty="0">
              <a:solidFill>
                <a:srgbClr val="FF0000"/>
              </a:solidFill>
            </a:endParaRP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392F44E6-CDA9-4A53-9A94-34399326FF27}"/>
              </a:ext>
            </a:extLst>
          </p:cNvPr>
          <p:cNvCxnSpPr>
            <a:cxnSpLocks/>
          </p:cNvCxnSpPr>
          <p:nvPr/>
        </p:nvCxnSpPr>
        <p:spPr>
          <a:xfrm>
            <a:off x="3360283" y="5013176"/>
            <a:ext cx="2108390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E3C5603-B649-4CC4-B808-C02472DA648F}"/>
              </a:ext>
            </a:extLst>
          </p:cNvPr>
          <p:cNvSpPr txBox="1"/>
          <p:nvPr/>
        </p:nvSpPr>
        <p:spPr>
          <a:xfrm>
            <a:off x="5103120" y="2146658"/>
            <a:ext cx="167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/>
              <a:t>CABA -&gt; Av.  Congreso; </a:t>
            </a:r>
          </a:p>
          <a:p>
            <a:r>
              <a:rPr lang="es-ES_tradnl" sz="1200" b="1" dirty="0"/>
              <a:t>           -&gt; AV. Corrientes;</a:t>
            </a:r>
          </a:p>
          <a:p>
            <a:r>
              <a:rPr lang="es-ES_tradnl" sz="1200" b="1" dirty="0"/>
              <a:t>           -&gt; Argerich; </a:t>
            </a:r>
          </a:p>
        </p:txBody>
      </p:sp>
      <p:cxnSp>
        <p:nvCxnSpPr>
          <p:cNvPr id="43" name="Conector angular 30">
            <a:extLst>
              <a:ext uri="{FF2B5EF4-FFF2-40B4-BE49-F238E27FC236}">
                <a16:creationId xmlns:a16="http://schemas.microsoft.com/office/drawing/2014/main" id="{2C8ACE73-34A0-4F2D-86C0-F0BB262D0C2E}"/>
              </a:ext>
            </a:extLst>
          </p:cNvPr>
          <p:cNvCxnSpPr>
            <a:cxnSpLocks/>
          </p:cNvCxnSpPr>
          <p:nvPr/>
        </p:nvCxnSpPr>
        <p:spPr>
          <a:xfrm>
            <a:off x="4417275" y="3638055"/>
            <a:ext cx="926887" cy="613773"/>
          </a:xfrm>
          <a:prstGeom prst="bentConnector3">
            <a:avLst>
              <a:gd name="adj1" fmla="val 50000"/>
            </a:avLst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10 Flecha derecha">
            <a:extLst>
              <a:ext uri="{FF2B5EF4-FFF2-40B4-BE49-F238E27FC236}">
                <a16:creationId xmlns:a16="http://schemas.microsoft.com/office/drawing/2014/main" id="{9B66DE09-3AD7-4FA5-A883-EE3136E19FBB}"/>
              </a:ext>
            </a:extLst>
          </p:cNvPr>
          <p:cNvSpPr/>
          <p:nvPr/>
        </p:nvSpPr>
        <p:spPr>
          <a:xfrm>
            <a:off x="6588224" y="4060676"/>
            <a:ext cx="547348" cy="12606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9" name="29 Imagen">
            <a:extLst>
              <a:ext uri="{FF2B5EF4-FFF2-40B4-BE49-F238E27FC236}">
                <a16:creationId xmlns:a16="http://schemas.microsoft.com/office/drawing/2014/main" id="{26918881-E5B8-4503-BD98-A9217F379F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89" y="2593358"/>
            <a:ext cx="927568" cy="63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29 Imagen">
            <a:extLst>
              <a:ext uri="{FF2B5EF4-FFF2-40B4-BE49-F238E27FC236}">
                <a16:creationId xmlns:a16="http://schemas.microsoft.com/office/drawing/2014/main" id="{F87EE93D-C7AD-4217-B1B3-25E05B9E6C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17" y="4226213"/>
            <a:ext cx="927568" cy="63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CD922BD1-12F0-4031-8359-6C77F638BD8C}"/>
              </a:ext>
            </a:extLst>
          </p:cNvPr>
          <p:cNvCxnSpPr/>
          <p:nvPr/>
        </p:nvCxnSpPr>
        <p:spPr>
          <a:xfrm>
            <a:off x="323528" y="1779523"/>
            <a:ext cx="0" cy="47458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0C96A719-FF90-4C14-8DD2-AED12474BCC4}"/>
              </a:ext>
            </a:extLst>
          </p:cNvPr>
          <p:cNvCxnSpPr>
            <a:cxnSpLocks/>
          </p:cNvCxnSpPr>
          <p:nvPr/>
        </p:nvCxnSpPr>
        <p:spPr>
          <a:xfrm>
            <a:off x="8685148" y="1759862"/>
            <a:ext cx="0" cy="47654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FE0BECE2-2217-4E95-83EF-3EFD5FAAEC8B}"/>
              </a:ext>
            </a:extLst>
          </p:cNvPr>
          <p:cNvCxnSpPr>
            <a:cxnSpLocks/>
          </p:cNvCxnSpPr>
          <p:nvPr/>
        </p:nvCxnSpPr>
        <p:spPr>
          <a:xfrm>
            <a:off x="297395" y="6525344"/>
            <a:ext cx="83877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E46CACF1-D405-4254-AAA8-4752610D77B3}"/>
              </a:ext>
            </a:extLst>
          </p:cNvPr>
          <p:cNvCxnSpPr>
            <a:stCxn id="55" idx="3"/>
          </p:cNvCxnSpPr>
          <p:nvPr/>
        </p:nvCxnSpPr>
        <p:spPr>
          <a:xfrm flipV="1">
            <a:off x="8504688" y="3944942"/>
            <a:ext cx="18046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79B435E9-FF0D-423D-92FD-78E447EA4FEC}"/>
              </a:ext>
            </a:extLst>
          </p:cNvPr>
          <p:cNvCxnSpPr/>
          <p:nvPr/>
        </p:nvCxnSpPr>
        <p:spPr>
          <a:xfrm>
            <a:off x="8227685" y="1772816"/>
            <a:ext cx="4574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17AD93B3-69FC-4ADB-95F5-7036C77947E7}"/>
              </a:ext>
            </a:extLst>
          </p:cNvPr>
          <p:cNvCxnSpPr/>
          <p:nvPr/>
        </p:nvCxnSpPr>
        <p:spPr>
          <a:xfrm>
            <a:off x="284428" y="1803782"/>
            <a:ext cx="457463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2 Marcador de texto">
            <a:extLst>
              <a:ext uri="{FF2B5EF4-FFF2-40B4-BE49-F238E27FC236}">
                <a16:creationId xmlns:a16="http://schemas.microsoft.com/office/drawing/2014/main" id="{321DEDAE-9357-464F-945A-B34C1E2188DF}"/>
              </a:ext>
            </a:extLst>
          </p:cNvPr>
          <p:cNvSpPr txBox="1">
            <a:spLocks/>
          </p:cNvSpPr>
          <p:nvPr/>
        </p:nvSpPr>
        <p:spPr>
          <a:xfrm>
            <a:off x="488096" y="3436019"/>
            <a:ext cx="1261734" cy="56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200" b="1" dirty="0"/>
              <a:t>GANANCIA DEL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200" b="1" dirty="0"/>
              <a:t>NARCOTRÁFICO</a:t>
            </a:r>
            <a:endParaRPr lang="es-AR" sz="1200" b="1" dirty="0"/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218C4971-9CE1-4FA3-B430-3BF78803E4E6}"/>
              </a:ext>
            </a:extLst>
          </p:cNvPr>
          <p:cNvSpPr txBox="1"/>
          <p:nvPr/>
        </p:nvSpPr>
        <p:spPr>
          <a:xfrm>
            <a:off x="488096" y="380460"/>
            <a:ext cx="33229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INVERSIONES INMOBILIARIAS</a:t>
            </a:r>
          </a:p>
        </p:txBody>
      </p:sp>
    </p:spTree>
    <p:extLst>
      <p:ext uri="{BB962C8B-B14F-4D97-AF65-F5344CB8AC3E}">
        <p14:creationId xmlns:p14="http://schemas.microsoft.com/office/powerpoint/2010/main" val="1373505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823698-7FAE-4190-A5A2-B47A21B80A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298" y="611819"/>
            <a:ext cx="890940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994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1D0BF4-503F-4F9C-BA47-13CBD072F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5840"/>
            <a:ext cx="7696755" cy="549837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3907C-6A02-4C50-A9BA-0D8B50E7B340}"/>
              </a:ext>
            </a:extLst>
          </p:cNvPr>
          <p:cNvSpPr txBox="1"/>
          <p:nvPr/>
        </p:nvSpPr>
        <p:spPr>
          <a:xfrm>
            <a:off x="6786456" y="4293096"/>
            <a:ext cx="21780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/>
              <a:t>Medidas de investigación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/>
              <a:t>Tareas de campo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/>
              <a:t>Escuchas telefónicas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/>
              <a:t>Allanamientos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/>
              <a:t>Reconstrucción de perfiles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/>
              <a:t>patrimoniales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/>
              <a:t>Detección de posibles delitos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dirty="0"/>
              <a:t>precedentes</a:t>
            </a:r>
          </a:p>
          <a:p>
            <a:endParaRPr lang="es-AR" sz="1200" dirty="0"/>
          </a:p>
          <a:p>
            <a:r>
              <a:rPr lang="es-AR" sz="1200" b="1" dirty="0"/>
              <a:t>Medidas cautelares para</a:t>
            </a:r>
          </a:p>
          <a:p>
            <a:r>
              <a:rPr lang="es-AR" sz="1200" b="1" dirty="0"/>
              <a:t>recupero de activos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43A045-9EFF-4B2E-A611-51E0E4EE1610}"/>
              </a:ext>
            </a:extLst>
          </p:cNvPr>
          <p:cNvSpPr txBox="1"/>
          <p:nvPr/>
        </p:nvSpPr>
        <p:spPr>
          <a:xfrm>
            <a:off x="179512" y="2275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CASO 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6EB00A-55C6-4D4F-AFBE-E5B3932C0751}"/>
              </a:ext>
            </a:extLst>
          </p:cNvPr>
          <p:cNvSpPr txBox="1"/>
          <p:nvPr/>
        </p:nvSpPr>
        <p:spPr>
          <a:xfrm>
            <a:off x="3347864" y="41378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CIRCUTIO IRREGULAR DE CAMBIO DE DIVISAS</a:t>
            </a:r>
          </a:p>
        </p:txBody>
      </p:sp>
    </p:spTree>
    <p:extLst>
      <p:ext uri="{BB962C8B-B14F-4D97-AF65-F5344CB8AC3E}">
        <p14:creationId xmlns:p14="http://schemas.microsoft.com/office/powerpoint/2010/main" val="202097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20688"/>
            <a:ext cx="80648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b="1" dirty="0"/>
              <a:t>Objetivos Político Criminales:</a:t>
            </a:r>
          </a:p>
          <a:p>
            <a:pPr algn="just"/>
            <a:endParaRPr lang="es-A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Privar a las organizaciones criminales de los medios económicos y financieros necesarios para continuar operando.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Eliminar o reducir el estímulo para cometer estos delitos: lucro.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Aumentar la eficacia en la prevención e investigación de estos delitos.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Aislar económicamente al autor.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ES" sz="2200" i="1" dirty="0"/>
              <a:t>Generar incentivos negativos para que nadie quiera recibir estos bienes.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ES" sz="2200" i="1" dirty="0"/>
              <a:t>Privar del disfrute de estos bienes (anonimato e impunidad).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ES" sz="2200" i="1" dirty="0"/>
              <a:t>Que los bienes ilícitos queden fuera del mercado.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8755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7564" y="908720"/>
            <a:ext cx="7848872" cy="34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DESAFÍOS: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Efectuar investigaciones financieras tempranas, paralelas y eficientes</a:t>
            </a:r>
            <a:endParaRPr lang="es-E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Socavar el poder económico del crimen organizado.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Economizar las medidas probatorias.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Llegar a los beneficiarios finales/Jefes de las organizaciones: esclarecer la estructura organizativa.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recupero de los activos (cautelar y decomisar bienes).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Identificar redes financieras y tipologías propias del LA.</a:t>
            </a:r>
            <a:endParaRPr lang="es-E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9863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908720"/>
            <a:ext cx="7848872" cy="396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Mayor detección de casos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 modelo represivo al sistema preventivo.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enfoque basado en riesgos.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 indicadores o alarmas de riesgo.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Contar con un mapa del delito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 contra los lavadores profesionales o facilitadores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Necesidad de un abordaje estratégico del caso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709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81268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Cambios de paradigma en varios planos relacionados con el derecho penal y procesal penal:</a:t>
            </a:r>
            <a:endParaRPr lang="es-AR" sz="2400" b="1" dirty="0"/>
          </a:p>
          <a:p>
            <a:pPr algn="just"/>
            <a:endParaRPr lang="es-A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Enfoque centrado en la persecución de las personas/ enfoque orientado a la investigación de los bienes y su decomiso.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Lógica de investigación de un delito tradicional/lógica de un delito moderno, que utiliza tecnologías, complejo, globalizado y dinámico porque ocurre a gran velocidad o en tiempo real.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Enfoque basado en cultura reactiva/acción </a:t>
            </a:r>
            <a:r>
              <a:rPr lang="es-ES" sz="2200" i="1" dirty="0" err="1"/>
              <a:t>pro-activa</a:t>
            </a:r>
            <a:r>
              <a:rPr lang="es-ES" sz="2200" i="1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Enfoque de la prevención basado exclusivamente en el Estado/enfoque que incluye al sector privado.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Enfoque centrado en las personas físicas/enfoque que incluye a las personas jurídicas.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Recupero: decomiso carácter personal/carácter real (in rem).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Cooperación internacional: de la excepción a la regla.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ARMONIZACIÓN: de las figuras penales, de los sistemas procesales.</a:t>
            </a:r>
            <a:endParaRPr lang="es-AR" sz="2200" dirty="0"/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013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3304" y="692696"/>
            <a:ext cx="799288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CONCEPTO (TIPO CRIMINOLÓGICO/FENOMENOLOGÍA CRIMINAL):</a:t>
            </a:r>
          </a:p>
          <a:p>
            <a:pPr algn="just"/>
            <a:endParaRPr lang="es-A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LA es un </a:t>
            </a:r>
            <a:r>
              <a:rPr lang="es-ES" sz="2200" b="1" i="1" dirty="0"/>
              <a:t>proceso complejo y progresivo </a:t>
            </a:r>
            <a:r>
              <a:rPr lang="es-ES" sz="2200" i="1" dirty="0"/>
              <a:t>en virtud del cual los bienes de origen delictivo se integran en el sistema económico legal con apariencia de haber sido obtenidos de forma lícita. De esta forma: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ES" sz="2200" i="1" dirty="0"/>
              <a:t>Se </a:t>
            </a:r>
            <a:r>
              <a:rPr lang="es-ES" sz="2200" b="1" dirty="0"/>
              <a:t>oculta</a:t>
            </a:r>
            <a:r>
              <a:rPr lang="es-ES" sz="2200" i="1" dirty="0"/>
              <a:t> la existencia de bienes sucios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ES" sz="2200" i="1" dirty="0"/>
              <a:t>Se los </a:t>
            </a:r>
            <a:r>
              <a:rPr lang="es-ES" sz="2200" b="1" i="1" dirty="0"/>
              <a:t>disfraza</a:t>
            </a:r>
            <a:r>
              <a:rPr lang="es-ES" sz="2200" i="1" dirty="0"/>
              <a:t> para darles apariencia de licitud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ES" sz="2200" i="1" dirty="0"/>
              <a:t>Fin buscado: </a:t>
            </a:r>
            <a:r>
              <a:rPr lang="es-ES" sz="2200" b="1" i="1" dirty="0"/>
              <a:t>entorpecer su hallazgo y decomiso, disfrutarlos bajo anonimato e impunidad, generar más riquezas y poder, seguir financiando organizaciones criminales.</a:t>
            </a:r>
          </a:p>
          <a:p>
            <a:pPr lvl="1" algn="just"/>
            <a:r>
              <a:rPr lang="es-ES" sz="2200" i="1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GAFI adoptó un modelo teórico o explicativo de fases o etapas: </a:t>
            </a:r>
            <a:endParaRPr lang="es-AR" sz="2200" dirty="0"/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1940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1E9F20-31B0-4F64-B701-BF4EF6E65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8" y="673080"/>
            <a:ext cx="8139400" cy="53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6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0444" y="597455"/>
            <a:ext cx="77231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EJEMPLO DE UNA LEGISLACIÓN (ART. 303 CP Argentino) COMO DISPARADOR DE CUESTIONES PARA DEBATIR RELACIONADAS CON LAS DISTINTAS TÉCNICAS LEGISLATIVAS</a:t>
            </a:r>
          </a:p>
          <a:p>
            <a:pPr algn="just"/>
            <a:endParaRPr lang="es-A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Delito contra el orden económico y financiero (pluriofensivo).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Pena de 3/10 años de prisión y multa de 2/10 veces del monto de la operación.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Convertir/Transferir/Administrar/Vender/Gravar/Disimular/O de cualquier otro modo poner en circulación en el mercado.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Bienes provenientes de un ilícito penal.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Con la consecuencia posible de que el origen de los bienes originarios o subrogantes adquieran apariencia de licitud.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i="1" dirty="0"/>
              <a:t>Para esta pena: el valor debe superar $300.000 (si es un monto menor la pena es menor de 6 meses a 3 años).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922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0444" y="303729"/>
            <a:ext cx="7723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LOS INDICADORES DE RIESGO Y SU IMPORTANCIA COMO PRUEBA INDICIARIA</a:t>
            </a:r>
            <a:endParaRPr lang="es-ES" sz="2200" i="1" dirty="0"/>
          </a:p>
        </p:txBody>
      </p:sp>
      <p:sp>
        <p:nvSpPr>
          <p:cNvPr id="3" name="2 Rectángulo"/>
          <p:cNvSpPr/>
          <p:nvPr/>
        </p:nvSpPr>
        <p:spPr>
          <a:xfrm>
            <a:off x="-36512" y="-27384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36512" y="6813376"/>
            <a:ext cx="925252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BF53C3-E946-4AE3-916C-356A05DC90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1938106"/>
            <a:ext cx="2578735" cy="3419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801A91-1CA7-4AE6-B582-B79632DA6C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1938106"/>
            <a:ext cx="2358007" cy="33932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536900-299F-42BC-B521-3F4AC8BC768E}"/>
              </a:ext>
            </a:extLst>
          </p:cNvPr>
          <p:cNvSpPr txBox="1"/>
          <p:nvPr/>
        </p:nvSpPr>
        <p:spPr>
          <a:xfrm>
            <a:off x="577346" y="5775076"/>
            <a:ext cx="8024804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https://www.oecd.org/tax/crime/44751918.pdf</a:t>
            </a:r>
            <a:endParaRPr lang="es-ES" sz="1400" u="sng" dirty="0">
              <a:solidFill>
                <a:srgbClr val="0563C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s-ES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https://www.oecd.org/ctp/exchange-of-tax-information/money-laundering-awareness-handbook-for-tax-examiners-and-tax-auditors.pdf</a:t>
            </a:r>
            <a:endParaRPr lang="es-E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01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2737</Words>
  <Application>Microsoft Office PowerPoint</Application>
  <PresentationFormat>Presentación en pantalla (4:3)</PresentationFormat>
  <Paragraphs>307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Calibri</vt:lpstr>
      <vt:lpstr>Trebuchet MS</vt:lpstr>
      <vt:lpstr>Wingdings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BANEGAS, Juan Manuel</dc:creator>
  <cp:lastModifiedBy>Diablo</cp:lastModifiedBy>
  <cp:revision>61</cp:revision>
  <dcterms:created xsi:type="dcterms:W3CDTF">2018-07-04T18:00:14Z</dcterms:created>
  <dcterms:modified xsi:type="dcterms:W3CDTF">2022-03-19T01:07:03Z</dcterms:modified>
</cp:coreProperties>
</file>